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6" r:id="rId2"/>
    <p:sldId id="317" r:id="rId3"/>
    <p:sldId id="318" r:id="rId4"/>
    <p:sldId id="319" r:id="rId5"/>
    <p:sldId id="320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40" r:id="rId24"/>
    <p:sldId id="341" r:id="rId25"/>
    <p:sldId id="342" r:id="rId2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102" d="100"/>
          <a:sy n="102" d="100"/>
        </p:scale>
        <p:origin x="1866" y="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5.04.2025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8CFF6-7384-49B6-8558-DA57F488C33E}" type="datetimeFigureOut">
              <a:rPr lang="tr-TR" smtClean="0"/>
              <a:pPr/>
              <a:t>5.04.2025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655DD-FC03-45CD-936E-298872E690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342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Geniş anlamda tedarik fonksiyonu, işletmenin üretimde bulunabilmesi için ihtiyaç duyduğu üretim faktörlerinin temin edilip üretim için hazır halde bulundurulmaları eylemlerini kapsar.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708920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09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Yeni kurulan bir işletmeye yalnızca para olarak sermaye konduğunda, üretim için gerekli varlıkların satın alınması gerekecektir.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Aktif değerler olarak adlandırılan bu varlıklar, üretim faktörlerinin bir bölümünü oluşturur.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8" y="3284984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96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İşletme bilançosunun aktif tarafında bulunan faktörler (belirli bir para harcanarak satın alınan aktif varlıklar):</a:t>
            </a:r>
          </a:p>
          <a:p>
            <a:pPr marL="0" indent="0" algn="just">
              <a:buNone/>
            </a:pPr>
            <a:r>
              <a:rPr lang="tr-TR" altLang="ko-KR" sz="2200" b="1" dirty="0">
                <a:latin typeface="Arial" pitchFamily="34" charset="0"/>
                <a:cs typeface="Arial" pitchFamily="34" charset="0"/>
              </a:rPr>
              <a:t>Mal stokları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Hammadde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Yardımcı madde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Parça veya mal stokları</a:t>
            </a:r>
          </a:p>
          <a:p>
            <a:pPr marL="0" indent="0" algn="just">
              <a:buNone/>
            </a:pPr>
            <a:r>
              <a:rPr lang="tr-TR" altLang="ko-KR" sz="2200" b="1" dirty="0">
                <a:latin typeface="Arial" pitchFamily="34" charset="0"/>
                <a:cs typeface="Arial" pitchFamily="34" charset="0"/>
              </a:rPr>
              <a:t>Sabit değerler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Arazi, bina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Makina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Demirbaşlar</a:t>
            </a:r>
          </a:p>
          <a:p>
            <a:pPr marL="0" indent="0" algn="just">
              <a:buNone/>
            </a:pPr>
            <a:r>
              <a:rPr lang="tr-TR" altLang="ko-KR" sz="2200" b="1" dirty="0">
                <a:latin typeface="Arial" pitchFamily="34" charset="0"/>
                <a:cs typeface="Arial" pitchFamily="34" charset="0"/>
              </a:rPr>
              <a:t>Haklar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Lisans, marka veya imtiyaz gibi haklar</a:t>
            </a:r>
          </a:p>
        </p:txBody>
      </p:sp>
    </p:spTree>
    <p:extLst>
      <p:ext uri="{BB962C8B-B14F-4D97-AF65-F5344CB8AC3E}">
        <p14:creationId xmlns:p14="http://schemas.microsoft.com/office/powerpoint/2010/main" val="232960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İşletmede insan dışındaki bütün varlıkların değeri para ile ölçülebilir.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İnsanın değeri para ile ölçülemez.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Bu nedenle </a:t>
            </a:r>
            <a:r>
              <a:rPr lang="tr-TR" altLang="ko-KR" sz="2200" dirty="0" err="1">
                <a:latin typeface="Arial" pitchFamily="34" charset="0"/>
                <a:cs typeface="Arial" pitchFamily="34" charset="0"/>
              </a:rPr>
              <a:t>işgören</a:t>
            </a:r>
            <a:r>
              <a:rPr lang="tr-TR" altLang="ko-KR" sz="2200" dirty="0">
                <a:latin typeface="Arial" pitchFamily="34" charset="0"/>
                <a:cs typeface="Arial" pitchFamily="34" charset="0"/>
              </a:rPr>
              <a:t>, müteşebbis veya yönetici olarak insan işletme bilançosunda üretim faktörü olarak gösterilemez.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8" y="3284984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17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İnsanların kendileri değil, yalnızca emekleri para ile ölçülebilir.</a:t>
            </a:r>
          </a:p>
          <a:p>
            <a:pPr marL="0" indent="0" algn="just">
              <a:buNone/>
            </a:pPr>
            <a:r>
              <a:rPr lang="tr-TR" altLang="ko-KR" sz="2200" dirty="0" err="1">
                <a:latin typeface="Arial" pitchFamily="34" charset="0"/>
                <a:cs typeface="Arial" pitchFamily="34" charset="0"/>
              </a:rPr>
              <a:t>İşgörenlerin</a:t>
            </a:r>
            <a:r>
              <a:rPr lang="tr-TR" altLang="ko-KR" sz="2200" dirty="0">
                <a:latin typeface="Arial" pitchFamily="34" charset="0"/>
                <a:cs typeface="Arial" pitchFamily="34" charset="0"/>
              </a:rPr>
              <a:t> emeği, belirli bir ücret karşılığında kiralanır.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Bir üretim faktörü olarak </a:t>
            </a:r>
            <a:r>
              <a:rPr lang="tr-TR" altLang="ko-KR" sz="2200" dirty="0" err="1">
                <a:latin typeface="Arial" pitchFamily="34" charset="0"/>
                <a:cs typeface="Arial" pitchFamily="34" charset="0"/>
              </a:rPr>
              <a:t>işgören</a:t>
            </a:r>
            <a:r>
              <a:rPr lang="tr-TR" altLang="ko-KR" sz="2200" dirty="0">
                <a:latin typeface="Arial" pitchFamily="34" charset="0"/>
                <a:cs typeface="Arial" pitchFamily="34" charset="0"/>
              </a:rPr>
              <a:t> emeği tedariki, genel tedarik işlevinden ayrı olarak ele alınmaktadır.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8" y="3284984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883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Hammaddelerin, yardımcı maddelerin, üretimde kullanılan bir takım parçaların ve işletme malzemelerinin tedariki satın alma kavramı içine girmektedir.,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Diğer tüm aktiflerin tedariki ise, finans işlevinin görevleri arasında yer almaktadır.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8" y="3284984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345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İşletmenin insanların ihtiyacı olan mal ve hizmeti üretebilmek için gerekli olan her türlü üretim faktörünü elde etmesine tedarik denir.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Bu faktörlerden sadece hammadde, yardımcı madde, işletme malzemesi ve parçaların tedarikine ise satın alma denir.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8" y="3284984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7758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Tedarik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Tedarik fonksiyonu, işletmenin etkinlik ve kârlılığı üzerinde önemli ölçüde etkileyici bir role sahiptir.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Bu bakımdan hammadde ve diğer işletme malzemelerinin tedarikinde uygunluğun sağlanmasına büyük özen gösterilmesi gerekir.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8" y="3284984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6600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Miktar Yönünden Uygunluk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Hammadde, yardımcı madde ve işletme malzemelerinin tedarikinde en uygun miktar, toplam yıllık tedarik maliyetlerini en aza indiren stok düzeyleridir.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İşletmeler çeşitli yöntem ve tekniklerden yararlanarak toplam yıllık tedarik maliyetlerini en alt düzeye indiren sipariş miktarını belirlerler.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8" y="3284984"/>
            <a:ext cx="4824536" cy="28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663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Miktar Yönünden Uygunluk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Gereğinden fazla tedarik miktarı; bir yönden sipariş, </a:t>
            </a:r>
            <a:r>
              <a:rPr lang="tr-TR" altLang="ko-KR" sz="2200" dirty="0" err="1">
                <a:latin typeface="Arial" pitchFamily="34" charset="0"/>
                <a:cs typeface="Arial" pitchFamily="34" charset="0"/>
              </a:rPr>
              <a:t>satınalma</a:t>
            </a:r>
            <a:r>
              <a:rPr lang="tr-TR" altLang="ko-KR" sz="2200" dirty="0">
                <a:latin typeface="Arial" pitchFamily="34" charset="0"/>
                <a:cs typeface="Arial" pitchFamily="34" charset="0"/>
              </a:rPr>
              <a:t> ve taşıma giderlerini diğer yandan da depolama, faiz, sigorta ve fire giderlerini yükseltmek suretiyle işletmeyi büyük bir mali külfet altına sokacaktır.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Tedarik miktarının ihtiyacın altında gerçekleşmesi durumunda da bu kez üretimin aksaması ve siparişlerin zamanında karşılanamaması gibi sorunların ortaya çıkması söz konusu olacaktır.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33056"/>
            <a:ext cx="333294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706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Kalite Yönünden Uygunluk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Üretimde kullanılacak hammadde, yardımcı madde ve işletme malzemesinin önceden belirlenen kalite standartlarına uygunluğu da önemlidir.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Çünkü, üretilen ürünün kalite düzeyi ile kullanılan malzemenin kalitesi arasında doğrusal bir ilişki vardır.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33056"/>
            <a:ext cx="333294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670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Zaman Yönünden Uygunluk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Tedarik işlemlerinde zamanlamanın önemi büyüktür.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Zamanından önce satın alınan hammadde ve malzemeler, işletme sermayesinin atıl stoklara bağlanmasına ve işletmeye gereksiz mali külfetler yüklemesine neden olacaktır.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Geciken satın almalar ise, üretimin aksamasına, siparişlerin karşılanamamasına ve pazarın (müşterilerin) kaybedilmesine neden olacaktır.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33056"/>
            <a:ext cx="333294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796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Kaynak Yönünden Uygunluk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Malzemenin uygun kaynaklardan sağlanabilmesi için tedarik departmanının pazarın yapısı ve satıcılarla ilgili güvenilir verilere sahip olması gerekir.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Kaynak konusunda önem arz eden bir diğer nokta da, belirli bir hammadde veya malzemenin tek bir satıcıdan mı? Yoksa değişik kaynaklardan mı? Sağlanacağına karar verilmesidir.</a:t>
            </a:r>
          </a:p>
          <a:p>
            <a:pPr marL="0" indent="0" algn="just">
              <a:buNone/>
            </a:pPr>
            <a:endParaRPr lang="tr-TR" altLang="ko-KR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33056"/>
            <a:ext cx="333294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053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Kaynak Yönünden Uygunluk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İşletmenin ihtiyaç duyduğu hammadde ve malzemelerin tek bir kaynaktan tedarik edilmesi durumunda fiyatta indirim, kalitede kararlılık, malzeme temininde öncelik, süreklilik ve güvenilirlik sağlanabilir.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Ancak tek bir kaynağa bağlanmak, pazarlık gücünün ve esnekliğin yitirilmesi ve satıcıya tekelci güç kazandırılması gibi önemli sakıncaları da beraberinde getirecektir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33056"/>
            <a:ext cx="333294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021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Fiyat Yönünden Uygunluk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Üretim için gerekli hammadde ve malzemeler uygun fiyattan tedarik edilmelidir.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En düşük fiyat, her zaman en uygun fiyat demek değildir.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33056"/>
            <a:ext cx="333294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337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Kriterler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Tedarik bölümünün çalışmalarının değerlendirilmesinde en çok şu kriterler kullanılır;</a:t>
            </a:r>
          </a:p>
          <a:p>
            <a:pPr algn="just"/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alma maliyet oranı</a:t>
            </a:r>
          </a:p>
          <a:p>
            <a:pPr algn="just"/>
            <a:r>
              <a:rPr lang="tr-TR" altLang="ko-KR" sz="2200" dirty="0">
                <a:latin typeface="Arial" pitchFamily="34" charset="0"/>
                <a:cs typeface="Arial" pitchFamily="34" charset="0"/>
              </a:rPr>
              <a:t>Sipariş maliyet oranı</a:t>
            </a:r>
          </a:p>
          <a:p>
            <a:pPr algn="just"/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alma etkinlik endeksi</a:t>
            </a:r>
          </a:p>
          <a:p>
            <a:pPr algn="just"/>
            <a:r>
              <a:rPr lang="tr-TR" altLang="ko-KR" sz="2200" dirty="0">
                <a:latin typeface="Arial" pitchFamily="34" charset="0"/>
                <a:cs typeface="Arial" pitchFamily="34" charset="0"/>
              </a:rPr>
              <a:t>Belirli bir dönemde geciken sipariş sayısı</a:t>
            </a:r>
          </a:p>
          <a:p>
            <a:pPr algn="just"/>
            <a:r>
              <a:rPr lang="tr-TR" altLang="ko-KR" sz="2200" dirty="0">
                <a:latin typeface="Arial" pitchFamily="34" charset="0"/>
                <a:cs typeface="Arial" pitchFamily="34" charset="0"/>
              </a:rPr>
              <a:t>Hammadde ve malzeme tedarikindeki yetersizlik nedeniyle kaybedilen makina saati</a:t>
            </a:r>
          </a:p>
          <a:p>
            <a:pPr algn="just"/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alınan malzeme ve maddelerin yol açtıkları imalat kayıpları</a:t>
            </a:r>
          </a:p>
        </p:txBody>
      </p:sp>
    </p:spTree>
    <p:extLst>
      <p:ext uri="{BB962C8B-B14F-4D97-AF65-F5344CB8AC3E}">
        <p14:creationId xmlns:p14="http://schemas.microsoft.com/office/powerpoint/2010/main" val="3130765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Üretilen malın insan ihtiyaçlarını arzulanan biçimde gidermesi yada kullanılma amacını tam olarak karşılaması gerekir.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Örneğin pişirilen bir ekmeğin zevkle yenilebilmesi, üretilen bir saatin zamanı doğru olarak ölçmesi gibi.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Bu özelliğe, malın işlevi adı verilir.</a:t>
            </a:r>
          </a:p>
        </p:txBody>
      </p:sp>
    </p:spTree>
    <p:extLst>
      <p:ext uri="{BB962C8B-B14F-4D97-AF65-F5344CB8AC3E}">
        <p14:creationId xmlns:p14="http://schemas.microsoft.com/office/powerpoint/2010/main" val="2518477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Malın işlevini gerektiği biçimde yerine getirebilmesi her şeyden önce mal üretilirken kullanılan hammaddeler, hazır parçalar ve yardımcı maddelere bağlıdır.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Bu nedenle söz konusu maddelerin seçilmesinde ve satın alınmasında gelişigüzel değil, planlı hareket edilmelidir.</a:t>
            </a:r>
          </a:p>
        </p:txBody>
      </p:sp>
    </p:spTree>
    <p:extLst>
      <p:ext uri="{BB962C8B-B14F-4D97-AF65-F5344CB8AC3E}">
        <p14:creationId xmlns:p14="http://schemas.microsoft.com/office/powerpoint/2010/main" val="3499755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İşletmelerde hangi tür maddenin hangi işlerde, ne miktarlarda kullanılacağı;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Üretim planlarından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Teknik resimlerden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Parça listelerinden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Üretim formül ve reçetelerinden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Ve benzeri teknik bilgilerden anlaşılır.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Ayrıca belirli bir üretimi gerçekleştirmek için hangi tür maddeden ne miktarda kullanılması gerektiği, standart olarak daha önceden belirlenmektedir.</a:t>
            </a:r>
          </a:p>
        </p:txBody>
      </p:sp>
    </p:spTree>
    <p:extLst>
      <p:ext uri="{BB962C8B-B14F-4D97-AF65-F5344CB8AC3E}">
        <p14:creationId xmlns:p14="http://schemas.microsoft.com/office/powerpoint/2010/main" val="155036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alma yöneticisi, her türlü hammaddenin birim fiyatının tahmininden sorumludur.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Önemli olan geçmişteki fiyatlar değil, gelecekteki fiyatlardır.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Diğer taraftan birim navlun veya taşıma giderleri de tahmin edilen hammadde fiyatına eklenmelidir.</a:t>
            </a:r>
          </a:p>
        </p:txBody>
      </p:sp>
    </p:spTree>
    <p:extLst>
      <p:ext uri="{BB962C8B-B14F-4D97-AF65-F5344CB8AC3E}">
        <p14:creationId xmlns:p14="http://schemas.microsoft.com/office/powerpoint/2010/main" val="3187648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Mevcut satın alma sözleşmeleri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Eski satın alma sözleşmeleri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Pazar araştırmaları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Satıcı işletmelerin fiyat teklifleri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Birim hammadde fiyatının saptanmasına ışık tutabilir.</a:t>
            </a:r>
          </a:p>
        </p:txBody>
      </p:sp>
    </p:spTree>
    <p:extLst>
      <p:ext uri="{BB962C8B-B14F-4D97-AF65-F5344CB8AC3E}">
        <p14:creationId xmlns:p14="http://schemas.microsoft.com/office/powerpoint/2010/main" val="2978016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Her türlü satın alma eyleminin bir merkezden yürütülmesine merkezileşme denir.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Daha alt bölümlere de satın alma yetkisi verilmesine ise merkezileşmeme denir.</a:t>
            </a:r>
          </a:p>
        </p:txBody>
      </p:sp>
    </p:spTree>
    <p:extLst>
      <p:ext uri="{BB962C8B-B14F-4D97-AF65-F5344CB8AC3E}">
        <p14:creationId xmlns:p14="http://schemas.microsoft.com/office/powerpoint/2010/main" val="4038051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b="1" dirty="0">
                <a:latin typeface="Arial" pitchFamily="34" charset="0"/>
                <a:cs typeface="Arial" pitchFamily="34" charset="0"/>
              </a:rPr>
              <a:t>Satın almada merkezileşmenin ne gibi üstünlükleri vardır?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Alımların büyük miktarda olması nedeniyle, fiyatlarda indirim (</a:t>
            </a:r>
            <a:r>
              <a:rPr lang="tr-TR" altLang="ko-KR" sz="2200" dirty="0" err="1">
                <a:latin typeface="Arial" pitchFamily="34" charset="0"/>
                <a:cs typeface="Arial" pitchFamily="34" charset="0"/>
              </a:rPr>
              <a:t>iskonto</a:t>
            </a:r>
            <a:r>
              <a:rPr lang="tr-TR" altLang="ko-KR" sz="2200" dirty="0">
                <a:latin typeface="Arial" pitchFamily="34" charset="0"/>
                <a:cs typeface="Arial" pitchFamily="34" charset="0"/>
              </a:rPr>
              <a:t>) yaptırılabilir.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Hammadde ve taşıma maliyetleri düşer.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alınan hammaddelerin kalite kontrolünün daha bilimsel yöntemlerle (istatistiki kalite kontrol gibi) yapılması mümkün olur.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alınan hammaddelere ilişkin stok kontrolü daha bilimsel bir biçimde yapılır.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Büyük alımlar yapılacağından krediyle satın alma dahil, her türlü alım kolaylığı elde edilebilir.</a:t>
            </a:r>
          </a:p>
          <a:p>
            <a:pPr marL="0" indent="0" algn="just">
              <a:buNone/>
            </a:pPr>
            <a:endParaRPr lang="tr-TR" altLang="ko-KR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44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502137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altLang="ko-KR" sz="2200" b="1" dirty="0">
                <a:latin typeface="Arial" pitchFamily="34" charset="0"/>
                <a:cs typeface="Arial" pitchFamily="34" charset="0"/>
              </a:rPr>
              <a:t>Satın almada merkezileşmenin ne gibi sakıncaları vardır?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Gereksiz yazışmalar olur, bürokrasi artar, işler ağır yürür.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Bağlı işletmelerin yada alt bölümlerin gerçek satın alma istekleri ve satın alınacak malların kalitesine ilişkin bilgiler merkeze olduğu gibi değil, değişerek ulaşır.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Bağlı işletmelerin yada alt bölümlerin ihtiyaçları tam zamanında karşılanamaz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alınacak malları bizzat kullanacak işletmeler veya bölümler ile satıcı işletmeler arasında yüz yüze bir ilişki kurulamaz ve gerekli görüşmeler yapılamaz.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Satın alınan ve merkezde toplanan yada depolanan hammaddeler buradan ilgili işletmelere veya bölümlere gönderileceği için gereksiz taşımalar, yüklemeler, boşaltmalar ve depolamalar olur. Bu da maliyetleri artırır.</a:t>
            </a:r>
          </a:p>
          <a:p>
            <a:pPr marL="0" indent="0" algn="just">
              <a:buNone/>
            </a:pPr>
            <a:endParaRPr lang="tr-TR" altLang="ko-KR" sz="22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tr-TR" altLang="ko-KR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742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288"/>
            <a:ext cx="8532440" cy="1143000"/>
          </a:xfrm>
        </p:spPr>
        <p:txBody>
          <a:bodyPr>
            <a:normAutofit/>
          </a:bodyPr>
          <a:lstStyle/>
          <a:p>
            <a:r>
              <a:rPr lang="tr-TR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Satın Alma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584" y="1071926"/>
            <a:ext cx="7776864" cy="50213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Uygulamada her iki ilke birden de kullanılabilir.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Devamlı ve büyük miktarlarda satın alınan ham ve yardımcı maddeler merkezden satın alınır.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Diğer özel ihtiyaçların karşılanması için alt bölümlere yetki verilir.</a:t>
            </a:r>
          </a:p>
          <a:p>
            <a:pPr marL="0" indent="0" algn="just">
              <a:buNone/>
            </a:pPr>
            <a:r>
              <a:rPr lang="tr-TR" altLang="ko-KR" sz="2200" dirty="0">
                <a:latin typeface="Arial" pitchFamily="34" charset="0"/>
                <a:cs typeface="Arial" pitchFamily="34" charset="0"/>
              </a:rPr>
              <a:t>Ancak bu alt birimler merkez tarafından sürekli denetlenir.</a:t>
            </a:r>
          </a:p>
          <a:p>
            <a:pPr marL="0" indent="0" algn="just">
              <a:buNone/>
            </a:pPr>
            <a:endParaRPr lang="tr-TR" altLang="ko-KR" sz="22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tr-TR" altLang="ko-KR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51986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99</TotalTime>
  <Words>1079</Words>
  <Application>Microsoft Office PowerPoint</Application>
  <PresentationFormat>Ekran Gösterisi (4:3)</PresentationFormat>
  <Paragraphs>111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8" baseType="lpstr">
      <vt:lpstr>Arial</vt:lpstr>
      <vt:lpstr>Calibri</vt:lpstr>
      <vt:lpstr>sunum_sablon (1)</vt:lpstr>
      <vt:lpstr>Tedarik</vt:lpstr>
      <vt:lpstr>Tedarik</vt:lpstr>
      <vt:lpstr>Tedarik</vt:lpstr>
      <vt:lpstr>Tedarik</vt:lpstr>
      <vt:lpstr>Tedarik</vt:lpstr>
      <vt:lpstr>Tedarik</vt:lpstr>
      <vt:lpstr>Tedarik</vt:lpstr>
      <vt:lpstr>Tedarik</vt:lpstr>
      <vt:lpstr>Miktar Yönünden Uygunluk</vt:lpstr>
      <vt:lpstr>Miktar Yönünden Uygunluk</vt:lpstr>
      <vt:lpstr>Kalite Yönünden Uygunluk</vt:lpstr>
      <vt:lpstr>Zaman Yönünden Uygunluk</vt:lpstr>
      <vt:lpstr>Kaynak Yönünden Uygunluk</vt:lpstr>
      <vt:lpstr>Kaynak Yönünden Uygunluk</vt:lpstr>
      <vt:lpstr>Fiyat Yönünden Uygunluk</vt:lpstr>
      <vt:lpstr>Kriterler</vt:lpstr>
      <vt:lpstr>Satın Alma Planlaması</vt:lpstr>
      <vt:lpstr>Satın Alma Planlaması</vt:lpstr>
      <vt:lpstr>Satın Alma Planlaması</vt:lpstr>
      <vt:lpstr>Satın Alma Planlaması</vt:lpstr>
      <vt:lpstr>Satın Alma Planlaması</vt:lpstr>
      <vt:lpstr>Satın Alma Planlaması</vt:lpstr>
      <vt:lpstr>Satın Alma Planlaması</vt:lpstr>
      <vt:lpstr>Satın Alma Planlaması</vt:lpstr>
      <vt:lpstr>Satın Alma Planlaması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WİN 10</dc:creator>
  <cp:lastModifiedBy>esra cakır</cp:lastModifiedBy>
  <cp:revision>31</cp:revision>
  <cp:lastPrinted>1601-01-01T00:00:00Z</cp:lastPrinted>
  <dcterms:created xsi:type="dcterms:W3CDTF">2020-01-12T16:37:33Z</dcterms:created>
  <dcterms:modified xsi:type="dcterms:W3CDTF">2025-04-05T20:38:55Z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