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64" r:id="rId3"/>
    <p:sldId id="271" r:id="rId4"/>
    <p:sldId id="265" r:id="rId5"/>
    <p:sldId id="266" r:id="rId6"/>
    <p:sldId id="267" r:id="rId7"/>
    <p:sldId id="268" r:id="rId8"/>
    <p:sldId id="269" r:id="rId9"/>
    <p:sldId id="270" r:id="rId10"/>
    <p:sldId id="272" r:id="rId11"/>
    <p:sldId id="273" r:id="rId12"/>
    <p:sldId id="274" r:id="rId13"/>
    <p:sldId id="275" r:id="rId14"/>
    <p:sldId id="276" r:id="rId15"/>
    <p:sldId id="277" r:id="rId16"/>
    <p:sldId id="278" r:id="rId17"/>
    <p:sldId id="279" r:id="rId18"/>
    <p:sldId id="281" r:id="rId19"/>
    <p:sldId id="280" r:id="rId20"/>
    <p:sldId id="282" r:id="rId21"/>
    <p:sldId id="283" r:id="rId22"/>
    <p:sldId id="284" r:id="rId23"/>
    <p:sldId id="285" r:id="rId24"/>
    <p:sldId id="286" r:id="rId25"/>
    <p:sldId id="288" r:id="rId26"/>
    <p:sldId id="289" r:id="rId27"/>
    <p:sldId id="290"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17" r:id="rId43"/>
    <p:sldId id="306" r:id="rId44"/>
    <p:sldId id="318" r:id="rId45"/>
    <p:sldId id="307" r:id="rId46"/>
    <p:sldId id="308" r:id="rId47"/>
    <p:sldId id="309" r:id="rId48"/>
    <p:sldId id="310" r:id="rId49"/>
    <p:sldId id="311" r:id="rId50"/>
    <p:sldId id="312" r:id="rId51"/>
    <p:sldId id="313" r:id="rId52"/>
    <p:sldId id="314" r:id="rId53"/>
    <p:sldId id="315" r:id="rId54"/>
    <p:sldId id="316" r:id="rId55"/>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E1107E-7EA9-48D6-BED6-4E90E283253C}" v="4" dt="2024-03-10T19:38:27.197"/>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7" d="100"/>
          <a:sy n="117" d="100"/>
        </p:scale>
        <p:origin x="1434" y="32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381D86-686B-4107-BDAB-FE38E9467BA3}"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833BF72C-2068-412D-AC3C-B55009828CB2}">
      <dgm:prSet/>
      <dgm:spPr/>
      <dgm:t>
        <a:bodyPr/>
        <a:lstStyle/>
        <a:p>
          <a:r>
            <a:rPr lang="tr-TR"/>
            <a:t>Uzun zaman alır. Elde edilen veriler doğruluktan uzaklaşabilir</a:t>
          </a:r>
          <a:endParaRPr lang="en-US"/>
        </a:p>
      </dgm:t>
    </dgm:pt>
    <dgm:pt modelId="{02353A97-FC3F-438E-A20C-6509D8B57AC5}" type="parTrans" cxnId="{8AA11CC8-E284-447F-9C68-D37C242FA909}">
      <dgm:prSet/>
      <dgm:spPr/>
      <dgm:t>
        <a:bodyPr/>
        <a:lstStyle/>
        <a:p>
          <a:endParaRPr lang="en-US"/>
        </a:p>
      </dgm:t>
    </dgm:pt>
    <dgm:pt modelId="{6FCFFD8C-C4E5-4084-BCFB-A53222020A24}" type="sibTrans" cxnId="{8AA11CC8-E284-447F-9C68-D37C242FA909}">
      <dgm:prSet/>
      <dgm:spPr/>
      <dgm:t>
        <a:bodyPr/>
        <a:lstStyle/>
        <a:p>
          <a:endParaRPr lang="en-US"/>
        </a:p>
      </dgm:t>
    </dgm:pt>
    <dgm:pt modelId="{9A8545A7-34E3-42E8-B2AB-F2CCDB4F4799}">
      <dgm:prSet/>
      <dgm:spPr/>
      <dgm:t>
        <a:bodyPr/>
        <a:lstStyle/>
        <a:p>
          <a:r>
            <a:rPr lang="tr-TR"/>
            <a:t>Büyük harcama</a:t>
          </a:r>
          <a:endParaRPr lang="en-US"/>
        </a:p>
      </dgm:t>
    </dgm:pt>
    <dgm:pt modelId="{82CBB7C7-5489-4D2D-9E4F-D25CEB5D2F2B}" type="parTrans" cxnId="{58CD27E1-C7AE-4EE5-B5E3-A988C643F1F4}">
      <dgm:prSet/>
      <dgm:spPr/>
      <dgm:t>
        <a:bodyPr/>
        <a:lstStyle/>
        <a:p>
          <a:endParaRPr lang="en-US"/>
        </a:p>
      </dgm:t>
    </dgm:pt>
    <dgm:pt modelId="{ED335A6B-BB30-4F20-9141-458CBEF78C9D}" type="sibTrans" cxnId="{58CD27E1-C7AE-4EE5-B5E3-A988C643F1F4}">
      <dgm:prSet/>
      <dgm:spPr/>
      <dgm:t>
        <a:bodyPr/>
        <a:lstStyle/>
        <a:p>
          <a:endParaRPr lang="en-US"/>
        </a:p>
      </dgm:t>
    </dgm:pt>
    <dgm:pt modelId="{076ADB07-9A46-481F-80E7-DAC5BF7431A7}">
      <dgm:prSet/>
      <dgm:spPr/>
      <dgm:t>
        <a:bodyPr/>
        <a:lstStyle/>
        <a:p>
          <a:r>
            <a:rPr lang="tr-TR"/>
            <a:t>Kalifiye eleman bulma zorluğu </a:t>
          </a:r>
          <a:endParaRPr lang="en-US"/>
        </a:p>
      </dgm:t>
    </dgm:pt>
    <dgm:pt modelId="{CA83D0E5-0DE5-4DFE-AE82-E515747DCFF5}" type="parTrans" cxnId="{677115D5-76E1-4D99-B2F4-48B04B7819DB}">
      <dgm:prSet/>
      <dgm:spPr/>
      <dgm:t>
        <a:bodyPr/>
        <a:lstStyle/>
        <a:p>
          <a:endParaRPr lang="en-US"/>
        </a:p>
      </dgm:t>
    </dgm:pt>
    <dgm:pt modelId="{E78D3B09-796A-4DA5-9539-786B88C73AC2}" type="sibTrans" cxnId="{677115D5-76E1-4D99-B2F4-48B04B7819DB}">
      <dgm:prSet/>
      <dgm:spPr/>
      <dgm:t>
        <a:bodyPr/>
        <a:lstStyle/>
        <a:p>
          <a:endParaRPr lang="en-US"/>
        </a:p>
      </dgm:t>
    </dgm:pt>
    <dgm:pt modelId="{591B4549-58F2-496D-B2A8-A4B9297C5CC9}" type="pres">
      <dgm:prSet presAssocID="{64381D86-686B-4107-BDAB-FE38E9467BA3}" presName="root" presStyleCnt="0">
        <dgm:presLayoutVars>
          <dgm:dir/>
          <dgm:resizeHandles val="exact"/>
        </dgm:presLayoutVars>
      </dgm:prSet>
      <dgm:spPr/>
    </dgm:pt>
    <dgm:pt modelId="{C46D7887-D099-4F30-A93A-45D957240B14}" type="pres">
      <dgm:prSet presAssocID="{833BF72C-2068-412D-AC3C-B55009828CB2}" presName="compNode" presStyleCnt="0"/>
      <dgm:spPr/>
    </dgm:pt>
    <dgm:pt modelId="{715D0203-99F8-4ADB-8AA7-4CDDB4BE147A}" type="pres">
      <dgm:prSet presAssocID="{833BF72C-2068-412D-AC3C-B55009828CB2}" presName="bgRect" presStyleLbl="bgShp" presStyleIdx="0" presStyleCnt="3"/>
      <dgm:spPr/>
    </dgm:pt>
    <dgm:pt modelId="{D520C961-254B-4E01-B62A-DF29C2C0B54C}" type="pres">
      <dgm:prSet presAssocID="{833BF72C-2068-412D-AC3C-B55009828CB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def merkezi"/>
        </a:ext>
      </dgm:extLst>
    </dgm:pt>
    <dgm:pt modelId="{8A23891F-A016-4907-8995-876CBC9CC358}" type="pres">
      <dgm:prSet presAssocID="{833BF72C-2068-412D-AC3C-B55009828CB2}" presName="spaceRect" presStyleCnt="0"/>
      <dgm:spPr/>
    </dgm:pt>
    <dgm:pt modelId="{896FFD51-94E0-45F2-B266-D05A9943BACB}" type="pres">
      <dgm:prSet presAssocID="{833BF72C-2068-412D-AC3C-B55009828CB2}" presName="parTx" presStyleLbl="revTx" presStyleIdx="0" presStyleCnt="3">
        <dgm:presLayoutVars>
          <dgm:chMax val="0"/>
          <dgm:chPref val="0"/>
        </dgm:presLayoutVars>
      </dgm:prSet>
      <dgm:spPr/>
    </dgm:pt>
    <dgm:pt modelId="{C9A551EB-196D-4C77-A127-2DCA74A2059C}" type="pres">
      <dgm:prSet presAssocID="{6FCFFD8C-C4E5-4084-BCFB-A53222020A24}" presName="sibTrans" presStyleCnt="0"/>
      <dgm:spPr/>
    </dgm:pt>
    <dgm:pt modelId="{8DDF201F-7FEC-4834-B2A7-65A5231FA21B}" type="pres">
      <dgm:prSet presAssocID="{9A8545A7-34E3-42E8-B2AB-F2CCDB4F4799}" presName="compNode" presStyleCnt="0"/>
      <dgm:spPr/>
    </dgm:pt>
    <dgm:pt modelId="{AA8DC895-82A3-4CD4-A348-CAF5ACE64284}" type="pres">
      <dgm:prSet presAssocID="{9A8545A7-34E3-42E8-B2AB-F2CCDB4F4799}" presName="bgRect" presStyleLbl="bgShp" presStyleIdx="1" presStyleCnt="3"/>
      <dgm:spPr/>
    </dgm:pt>
    <dgm:pt modelId="{7383ADCD-6661-4248-888B-25CBBE8656DB}" type="pres">
      <dgm:prSet presAssocID="{9A8545A7-34E3-42E8-B2AB-F2CCDB4F479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eri dönüşüm"/>
        </a:ext>
      </dgm:extLst>
    </dgm:pt>
    <dgm:pt modelId="{AEC6A93F-AEDF-49A9-8AC9-C790E8C1D273}" type="pres">
      <dgm:prSet presAssocID="{9A8545A7-34E3-42E8-B2AB-F2CCDB4F4799}" presName="spaceRect" presStyleCnt="0"/>
      <dgm:spPr/>
    </dgm:pt>
    <dgm:pt modelId="{054E3EEC-188F-426D-847F-A4EE66DA31DA}" type="pres">
      <dgm:prSet presAssocID="{9A8545A7-34E3-42E8-B2AB-F2CCDB4F4799}" presName="parTx" presStyleLbl="revTx" presStyleIdx="1" presStyleCnt="3">
        <dgm:presLayoutVars>
          <dgm:chMax val="0"/>
          <dgm:chPref val="0"/>
        </dgm:presLayoutVars>
      </dgm:prSet>
      <dgm:spPr/>
    </dgm:pt>
    <dgm:pt modelId="{E02C805F-5D5C-4AD0-AC77-5B897D0C778C}" type="pres">
      <dgm:prSet presAssocID="{ED335A6B-BB30-4F20-9141-458CBEF78C9D}" presName="sibTrans" presStyleCnt="0"/>
      <dgm:spPr/>
    </dgm:pt>
    <dgm:pt modelId="{61AEBA68-21E9-48B5-BAA1-D8674688CDCE}" type="pres">
      <dgm:prSet presAssocID="{076ADB07-9A46-481F-80E7-DAC5BF7431A7}" presName="compNode" presStyleCnt="0"/>
      <dgm:spPr/>
    </dgm:pt>
    <dgm:pt modelId="{2798EDAC-7B1E-4F3B-B543-E11AEB44A1C1}" type="pres">
      <dgm:prSet presAssocID="{076ADB07-9A46-481F-80E7-DAC5BF7431A7}" presName="bgRect" presStyleLbl="bgShp" presStyleIdx="2" presStyleCnt="3"/>
      <dgm:spPr/>
    </dgm:pt>
    <dgm:pt modelId="{5EA77426-43D8-494F-848C-DD40F6E2E5A9}" type="pres">
      <dgm:prSet presAssocID="{076ADB07-9A46-481F-80E7-DAC5BF7431A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nay işareti"/>
        </a:ext>
      </dgm:extLst>
    </dgm:pt>
    <dgm:pt modelId="{AFD2E5DE-4D30-4E82-A01F-4E940AD2A14B}" type="pres">
      <dgm:prSet presAssocID="{076ADB07-9A46-481F-80E7-DAC5BF7431A7}" presName="spaceRect" presStyleCnt="0"/>
      <dgm:spPr/>
    </dgm:pt>
    <dgm:pt modelId="{D5B3B5FB-5D36-470A-B135-D30EA428427D}" type="pres">
      <dgm:prSet presAssocID="{076ADB07-9A46-481F-80E7-DAC5BF7431A7}" presName="parTx" presStyleLbl="revTx" presStyleIdx="2" presStyleCnt="3">
        <dgm:presLayoutVars>
          <dgm:chMax val="0"/>
          <dgm:chPref val="0"/>
        </dgm:presLayoutVars>
      </dgm:prSet>
      <dgm:spPr/>
    </dgm:pt>
  </dgm:ptLst>
  <dgm:cxnLst>
    <dgm:cxn modelId="{BB44E072-8756-4CA8-88DB-DCAD3B3EC4C7}" type="presOf" srcId="{076ADB07-9A46-481F-80E7-DAC5BF7431A7}" destId="{D5B3B5FB-5D36-470A-B135-D30EA428427D}" srcOrd="0" destOrd="0" presId="urn:microsoft.com/office/officeart/2018/2/layout/IconVerticalSolidList"/>
    <dgm:cxn modelId="{A8CBD983-5730-48FB-94D2-96AA1D77B0E8}" type="presOf" srcId="{64381D86-686B-4107-BDAB-FE38E9467BA3}" destId="{591B4549-58F2-496D-B2A8-A4B9297C5CC9}" srcOrd="0" destOrd="0" presId="urn:microsoft.com/office/officeart/2018/2/layout/IconVerticalSolidList"/>
    <dgm:cxn modelId="{6E3502BE-B07F-4FD6-8CF9-A8172BBF6AF2}" type="presOf" srcId="{833BF72C-2068-412D-AC3C-B55009828CB2}" destId="{896FFD51-94E0-45F2-B266-D05A9943BACB}" srcOrd="0" destOrd="0" presId="urn:microsoft.com/office/officeart/2018/2/layout/IconVerticalSolidList"/>
    <dgm:cxn modelId="{8AA11CC8-E284-447F-9C68-D37C242FA909}" srcId="{64381D86-686B-4107-BDAB-FE38E9467BA3}" destId="{833BF72C-2068-412D-AC3C-B55009828CB2}" srcOrd="0" destOrd="0" parTransId="{02353A97-FC3F-438E-A20C-6509D8B57AC5}" sibTransId="{6FCFFD8C-C4E5-4084-BCFB-A53222020A24}"/>
    <dgm:cxn modelId="{677115D5-76E1-4D99-B2F4-48B04B7819DB}" srcId="{64381D86-686B-4107-BDAB-FE38E9467BA3}" destId="{076ADB07-9A46-481F-80E7-DAC5BF7431A7}" srcOrd="2" destOrd="0" parTransId="{CA83D0E5-0DE5-4DFE-AE82-E515747DCFF5}" sibTransId="{E78D3B09-796A-4DA5-9539-786B88C73AC2}"/>
    <dgm:cxn modelId="{58CD27E1-C7AE-4EE5-B5E3-A988C643F1F4}" srcId="{64381D86-686B-4107-BDAB-FE38E9467BA3}" destId="{9A8545A7-34E3-42E8-B2AB-F2CCDB4F4799}" srcOrd="1" destOrd="0" parTransId="{82CBB7C7-5489-4D2D-9E4F-D25CEB5D2F2B}" sibTransId="{ED335A6B-BB30-4F20-9141-458CBEF78C9D}"/>
    <dgm:cxn modelId="{DFB8C6FC-5677-4B93-B285-16EA1722F7EF}" type="presOf" srcId="{9A8545A7-34E3-42E8-B2AB-F2CCDB4F4799}" destId="{054E3EEC-188F-426D-847F-A4EE66DA31DA}" srcOrd="0" destOrd="0" presId="urn:microsoft.com/office/officeart/2018/2/layout/IconVerticalSolidList"/>
    <dgm:cxn modelId="{B6EFF16B-9552-442F-AC41-62A2609A13DB}" type="presParOf" srcId="{591B4549-58F2-496D-B2A8-A4B9297C5CC9}" destId="{C46D7887-D099-4F30-A93A-45D957240B14}" srcOrd="0" destOrd="0" presId="urn:microsoft.com/office/officeart/2018/2/layout/IconVerticalSolidList"/>
    <dgm:cxn modelId="{3EF88C79-8287-447E-B32B-2FEA8CA6272D}" type="presParOf" srcId="{C46D7887-D099-4F30-A93A-45D957240B14}" destId="{715D0203-99F8-4ADB-8AA7-4CDDB4BE147A}" srcOrd="0" destOrd="0" presId="urn:microsoft.com/office/officeart/2018/2/layout/IconVerticalSolidList"/>
    <dgm:cxn modelId="{39E8557C-B673-4915-8E88-64F252B99EBF}" type="presParOf" srcId="{C46D7887-D099-4F30-A93A-45D957240B14}" destId="{D520C961-254B-4E01-B62A-DF29C2C0B54C}" srcOrd="1" destOrd="0" presId="urn:microsoft.com/office/officeart/2018/2/layout/IconVerticalSolidList"/>
    <dgm:cxn modelId="{5F94B9F6-FFD8-4FA9-97A3-898B65989269}" type="presParOf" srcId="{C46D7887-D099-4F30-A93A-45D957240B14}" destId="{8A23891F-A016-4907-8995-876CBC9CC358}" srcOrd="2" destOrd="0" presId="urn:microsoft.com/office/officeart/2018/2/layout/IconVerticalSolidList"/>
    <dgm:cxn modelId="{2A5B0877-81CF-40DD-BAAB-5A0B791F36E6}" type="presParOf" srcId="{C46D7887-D099-4F30-A93A-45D957240B14}" destId="{896FFD51-94E0-45F2-B266-D05A9943BACB}" srcOrd="3" destOrd="0" presId="urn:microsoft.com/office/officeart/2018/2/layout/IconVerticalSolidList"/>
    <dgm:cxn modelId="{37E828CC-F34B-4700-BE98-96369471A6C2}" type="presParOf" srcId="{591B4549-58F2-496D-B2A8-A4B9297C5CC9}" destId="{C9A551EB-196D-4C77-A127-2DCA74A2059C}" srcOrd="1" destOrd="0" presId="urn:microsoft.com/office/officeart/2018/2/layout/IconVerticalSolidList"/>
    <dgm:cxn modelId="{254B7D58-25B8-4736-A27C-58537A2E05A7}" type="presParOf" srcId="{591B4549-58F2-496D-B2A8-A4B9297C5CC9}" destId="{8DDF201F-7FEC-4834-B2A7-65A5231FA21B}" srcOrd="2" destOrd="0" presId="urn:microsoft.com/office/officeart/2018/2/layout/IconVerticalSolidList"/>
    <dgm:cxn modelId="{428AC360-2CD1-41DA-A6B5-80F94E520216}" type="presParOf" srcId="{8DDF201F-7FEC-4834-B2A7-65A5231FA21B}" destId="{AA8DC895-82A3-4CD4-A348-CAF5ACE64284}" srcOrd="0" destOrd="0" presId="urn:microsoft.com/office/officeart/2018/2/layout/IconVerticalSolidList"/>
    <dgm:cxn modelId="{1C9F631B-9F63-486B-98C4-34BD398285CF}" type="presParOf" srcId="{8DDF201F-7FEC-4834-B2A7-65A5231FA21B}" destId="{7383ADCD-6661-4248-888B-25CBBE8656DB}" srcOrd="1" destOrd="0" presId="urn:microsoft.com/office/officeart/2018/2/layout/IconVerticalSolidList"/>
    <dgm:cxn modelId="{F61AB2C6-111D-4252-A15F-B076CBBF0E3D}" type="presParOf" srcId="{8DDF201F-7FEC-4834-B2A7-65A5231FA21B}" destId="{AEC6A93F-AEDF-49A9-8AC9-C790E8C1D273}" srcOrd="2" destOrd="0" presId="urn:microsoft.com/office/officeart/2018/2/layout/IconVerticalSolidList"/>
    <dgm:cxn modelId="{AA932E86-14B4-4BE5-97EB-E1E83DCFF3B3}" type="presParOf" srcId="{8DDF201F-7FEC-4834-B2A7-65A5231FA21B}" destId="{054E3EEC-188F-426D-847F-A4EE66DA31DA}" srcOrd="3" destOrd="0" presId="urn:microsoft.com/office/officeart/2018/2/layout/IconVerticalSolidList"/>
    <dgm:cxn modelId="{0429A810-A167-47E3-B753-CA4212120657}" type="presParOf" srcId="{591B4549-58F2-496D-B2A8-A4B9297C5CC9}" destId="{E02C805F-5D5C-4AD0-AC77-5B897D0C778C}" srcOrd="3" destOrd="0" presId="urn:microsoft.com/office/officeart/2018/2/layout/IconVerticalSolidList"/>
    <dgm:cxn modelId="{A091A540-B60B-4937-A058-62DE6166AF54}" type="presParOf" srcId="{591B4549-58F2-496D-B2A8-A4B9297C5CC9}" destId="{61AEBA68-21E9-48B5-BAA1-D8674688CDCE}" srcOrd="4" destOrd="0" presId="urn:microsoft.com/office/officeart/2018/2/layout/IconVerticalSolidList"/>
    <dgm:cxn modelId="{5B243B35-A3D0-47CD-9289-8346E53CDAD1}" type="presParOf" srcId="{61AEBA68-21E9-48B5-BAA1-D8674688CDCE}" destId="{2798EDAC-7B1E-4F3B-B543-E11AEB44A1C1}" srcOrd="0" destOrd="0" presId="urn:microsoft.com/office/officeart/2018/2/layout/IconVerticalSolidList"/>
    <dgm:cxn modelId="{0DAB4A0C-1336-4362-9A22-087070B162E8}" type="presParOf" srcId="{61AEBA68-21E9-48B5-BAA1-D8674688CDCE}" destId="{5EA77426-43D8-494F-848C-DD40F6E2E5A9}" srcOrd="1" destOrd="0" presId="urn:microsoft.com/office/officeart/2018/2/layout/IconVerticalSolidList"/>
    <dgm:cxn modelId="{F8F784BD-01A3-45D3-AB78-1CE4B0F50D2A}" type="presParOf" srcId="{61AEBA68-21E9-48B5-BAA1-D8674688CDCE}" destId="{AFD2E5DE-4D30-4E82-A01F-4E940AD2A14B}" srcOrd="2" destOrd="0" presId="urn:microsoft.com/office/officeart/2018/2/layout/IconVerticalSolidList"/>
    <dgm:cxn modelId="{5892CBA7-EC14-42B6-ABBB-33AC0CF57462}" type="presParOf" srcId="{61AEBA68-21E9-48B5-BAA1-D8674688CDCE}" destId="{D5B3B5FB-5D36-470A-B135-D30EA428427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D0203-99F8-4ADB-8AA7-4CDDB4BE147A}">
      <dsp:nvSpPr>
        <dsp:cNvPr id="0" name=""/>
        <dsp:cNvSpPr/>
      </dsp:nvSpPr>
      <dsp:spPr>
        <a:xfrm>
          <a:off x="0" y="398"/>
          <a:ext cx="4045020" cy="9322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20C961-254B-4E01-B62A-DF29C2C0B54C}">
      <dsp:nvSpPr>
        <dsp:cNvPr id="0" name=""/>
        <dsp:cNvSpPr/>
      </dsp:nvSpPr>
      <dsp:spPr>
        <a:xfrm>
          <a:off x="281991" y="210143"/>
          <a:ext cx="512711" cy="5127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6FFD51-94E0-45F2-B266-D05A9943BACB}">
      <dsp:nvSpPr>
        <dsp:cNvPr id="0" name=""/>
        <dsp:cNvSpPr/>
      </dsp:nvSpPr>
      <dsp:spPr>
        <a:xfrm>
          <a:off x="1076693" y="398"/>
          <a:ext cx="2968326" cy="93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658" tIns="98658" rIns="98658" bIns="98658" numCol="1" spcCol="1270" anchor="ctr" anchorCtr="0">
          <a:noAutofit/>
        </a:bodyPr>
        <a:lstStyle/>
        <a:p>
          <a:pPr marL="0" lvl="0" indent="0" algn="l" defTabSz="622300">
            <a:lnSpc>
              <a:spcPct val="90000"/>
            </a:lnSpc>
            <a:spcBef>
              <a:spcPct val="0"/>
            </a:spcBef>
            <a:spcAft>
              <a:spcPct val="35000"/>
            </a:spcAft>
            <a:buNone/>
          </a:pPr>
          <a:r>
            <a:rPr lang="tr-TR" sz="1400" kern="1200"/>
            <a:t>Uzun zaman alır. Elde edilen veriler doğruluktan uzaklaşabilir</a:t>
          </a:r>
          <a:endParaRPr lang="en-US" sz="1400" kern="1200"/>
        </a:p>
      </dsp:txBody>
      <dsp:txXfrm>
        <a:off x="1076693" y="398"/>
        <a:ext cx="2968326" cy="932202"/>
      </dsp:txXfrm>
    </dsp:sp>
    <dsp:sp modelId="{AA8DC895-82A3-4CD4-A348-CAF5ACE64284}">
      <dsp:nvSpPr>
        <dsp:cNvPr id="0" name=""/>
        <dsp:cNvSpPr/>
      </dsp:nvSpPr>
      <dsp:spPr>
        <a:xfrm>
          <a:off x="0" y="1165650"/>
          <a:ext cx="4045020" cy="9322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83ADCD-6661-4248-888B-25CBBE8656DB}">
      <dsp:nvSpPr>
        <dsp:cNvPr id="0" name=""/>
        <dsp:cNvSpPr/>
      </dsp:nvSpPr>
      <dsp:spPr>
        <a:xfrm>
          <a:off x="281991" y="1375396"/>
          <a:ext cx="512711" cy="5127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4E3EEC-188F-426D-847F-A4EE66DA31DA}">
      <dsp:nvSpPr>
        <dsp:cNvPr id="0" name=""/>
        <dsp:cNvSpPr/>
      </dsp:nvSpPr>
      <dsp:spPr>
        <a:xfrm>
          <a:off x="1076693" y="1165650"/>
          <a:ext cx="2968326" cy="93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658" tIns="98658" rIns="98658" bIns="98658" numCol="1" spcCol="1270" anchor="ctr" anchorCtr="0">
          <a:noAutofit/>
        </a:bodyPr>
        <a:lstStyle/>
        <a:p>
          <a:pPr marL="0" lvl="0" indent="0" algn="l" defTabSz="622300">
            <a:lnSpc>
              <a:spcPct val="90000"/>
            </a:lnSpc>
            <a:spcBef>
              <a:spcPct val="0"/>
            </a:spcBef>
            <a:spcAft>
              <a:spcPct val="35000"/>
            </a:spcAft>
            <a:buNone/>
          </a:pPr>
          <a:r>
            <a:rPr lang="tr-TR" sz="1400" kern="1200"/>
            <a:t>Büyük harcama</a:t>
          </a:r>
          <a:endParaRPr lang="en-US" sz="1400" kern="1200"/>
        </a:p>
      </dsp:txBody>
      <dsp:txXfrm>
        <a:off x="1076693" y="1165650"/>
        <a:ext cx="2968326" cy="932202"/>
      </dsp:txXfrm>
    </dsp:sp>
    <dsp:sp modelId="{2798EDAC-7B1E-4F3B-B543-E11AEB44A1C1}">
      <dsp:nvSpPr>
        <dsp:cNvPr id="0" name=""/>
        <dsp:cNvSpPr/>
      </dsp:nvSpPr>
      <dsp:spPr>
        <a:xfrm>
          <a:off x="0" y="2330903"/>
          <a:ext cx="4045020" cy="9322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A77426-43D8-494F-848C-DD40F6E2E5A9}">
      <dsp:nvSpPr>
        <dsp:cNvPr id="0" name=""/>
        <dsp:cNvSpPr/>
      </dsp:nvSpPr>
      <dsp:spPr>
        <a:xfrm>
          <a:off x="281991" y="2540649"/>
          <a:ext cx="512711" cy="5127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5B3B5FB-5D36-470A-B135-D30EA428427D}">
      <dsp:nvSpPr>
        <dsp:cNvPr id="0" name=""/>
        <dsp:cNvSpPr/>
      </dsp:nvSpPr>
      <dsp:spPr>
        <a:xfrm>
          <a:off x="1076693" y="2330903"/>
          <a:ext cx="2968326" cy="93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658" tIns="98658" rIns="98658" bIns="98658" numCol="1" spcCol="1270" anchor="ctr" anchorCtr="0">
          <a:noAutofit/>
        </a:bodyPr>
        <a:lstStyle/>
        <a:p>
          <a:pPr marL="0" lvl="0" indent="0" algn="l" defTabSz="622300">
            <a:lnSpc>
              <a:spcPct val="90000"/>
            </a:lnSpc>
            <a:spcBef>
              <a:spcPct val="0"/>
            </a:spcBef>
            <a:spcAft>
              <a:spcPct val="35000"/>
            </a:spcAft>
            <a:buNone/>
          </a:pPr>
          <a:r>
            <a:rPr lang="tr-TR" sz="1400" kern="1200"/>
            <a:t>Kalifiye eleman bulma zorluğu </a:t>
          </a:r>
          <a:endParaRPr lang="en-US" sz="1400" kern="1200"/>
        </a:p>
      </dsp:txBody>
      <dsp:txXfrm>
        <a:off x="1076693" y="2330903"/>
        <a:ext cx="2968326" cy="9322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A0138-847E-45BD-B47C-73D8E8F4834E}" type="datetimeFigureOut">
              <a:rPr lang="en-US" smtClean="0"/>
              <a:t>4/4/2025</a:t>
            </a:fld>
            <a:endParaRPr lang="en-US"/>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1546C-86C9-425A-9F9B-C780AD799297}" type="slidenum">
              <a:rPr lang="en-US" smtClean="0"/>
              <a:t>‹#›</a:t>
            </a:fld>
            <a:endParaRPr lang="en-US"/>
          </a:p>
        </p:txBody>
      </p:sp>
    </p:spTree>
    <p:extLst>
      <p:ext uri="{BB962C8B-B14F-4D97-AF65-F5344CB8AC3E}">
        <p14:creationId xmlns:p14="http://schemas.microsoft.com/office/powerpoint/2010/main" val="2696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8E1546C-86C9-425A-9F9B-C780AD799297}" type="slidenum">
              <a:rPr lang="en-US" smtClean="0"/>
              <a:t>42</a:t>
            </a:fld>
            <a:endParaRPr lang="en-US"/>
          </a:p>
        </p:txBody>
      </p:sp>
    </p:spTree>
    <p:extLst>
      <p:ext uri="{BB962C8B-B14F-4D97-AF65-F5344CB8AC3E}">
        <p14:creationId xmlns:p14="http://schemas.microsoft.com/office/powerpoint/2010/main" val="16676534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216"/>
            <a:ext cx="9144000" cy="857250"/>
          </a:xfrm>
        </p:spPr>
        <p:txBody>
          <a:bodyPr/>
          <a:lstStyle>
            <a:lvl1pPr algn="l">
              <a:defRPr/>
            </a:lvl1pPr>
          </a:lstStyle>
          <a:p>
            <a:r>
              <a:rPr lang="en-US" altLang="ko-KR" dirty="0"/>
              <a:t> Click to edit Master title style</a:t>
            </a:r>
            <a:endParaRPr lang="ko-KR" altLang="en-US" dirty="0"/>
          </a:p>
        </p:txBody>
      </p:sp>
      <p:sp>
        <p:nvSpPr>
          <p:cNvPr id="3" name="Content Placeholder 2"/>
          <p:cNvSpPr>
            <a:spLocks noGrp="1"/>
          </p:cNvSpPr>
          <p:nvPr>
            <p:ph idx="1"/>
          </p:nvPr>
        </p:nvSpPr>
        <p:spPr/>
        <p:txBody>
          <a:bodyPr/>
          <a:lstStyle/>
          <a:p>
            <a:pPr lvl="0"/>
            <a:r>
              <a:rPr lang="en-US" altLang="ko-KR" dirty="0"/>
              <a:t>Click to 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
        <p:nvSpPr>
          <p:cNvPr id="4" name="Date Placeholder 3"/>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ltLang="ko-KR"/>
              <a:t>Click to edit Master title style</a:t>
            </a:r>
            <a:endParaRPr lang="ko-KR"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15980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275661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ltLang="ko-KR"/>
              <a:t>Click to edit Master title style</a:t>
            </a:r>
            <a:endParaRPr lang="ko-KR" alt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01785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217610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83728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ltLang="ko-KR"/>
              <a:t>Click to edit Master title style</a:t>
            </a:r>
            <a:endParaRPr lang="ko-KR" alt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36700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ltLang="ko-KR"/>
              <a:t>Click to edit Master title style</a:t>
            </a:r>
            <a:endParaRPr lang="ko-KR" alt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17135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0255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DF8C5CDB-1AEF-4522-8EAF-CE1F4E5D863E}" type="datetimeFigureOut">
              <a:rPr lang="ko-KR" altLang="en-US" smtClean="0"/>
              <a:t>2025-04-04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3113033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216"/>
            <a:ext cx="6948264" cy="857250"/>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8C5CDB-1AEF-4522-8EAF-CE1F4E5D863E}" type="datetimeFigureOut">
              <a:rPr lang="ko-KR" altLang="en-US" smtClean="0"/>
              <a:t>2025-04-04</a:t>
            </a:fld>
            <a:endParaRPr lang="ko-KR" alt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B0A39C-9AA3-4A83-82D7-24ADE085033F}" type="slidenum">
              <a:rPr lang="ko-KR" altLang="en-US" smtClean="0"/>
              <a:t>‹#›</a:t>
            </a:fld>
            <a:endParaRPr lang="ko-KR" altLang="en-US"/>
          </a:p>
        </p:txBody>
      </p:sp>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6072188" y="535965"/>
            <a:ext cx="2583875" cy="2926091"/>
          </a:xfrm>
          <a:prstGeom prst="rect">
            <a:avLst/>
          </a:prstGeom>
        </p:spPr>
        <p:txBody>
          <a:bodyPr vert="horz" lIns="91440" tIns="45720" rIns="91440" bIns="45720" rtlCol="0" anchor="t">
            <a:normAutofit/>
          </a:bodyPr>
          <a:lstStyle/>
          <a:p>
            <a:pPr fontAlgn="auto" latinLnBrk="0">
              <a:lnSpc>
                <a:spcPct val="90000"/>
              </a:lnSpc>
              <a:spcBef>
                <a:spcPct val="0"/>
              </a:spcBef>
              <a:spcAft>
                <a:spcPts val="600"/>
              </a:spcAft>
              <a:defRPr/>
            </a:pPr>
            <a:r>
              <a:rPr lang="en-US" altLang="ko-KR" sz="2400" b="1">
                <a:latin typeface="+mj-lt"/>
                <a:ea typeface="+mj-ea"/>
                <a:cs typeface="+mj-cs"/>
              </a:rPr>
              <a:t>Pazarlama Fonksiyonu-2</a:t>
            </a:r>
            <a:endParaRPr kumimoji="0" lang="en-US" altLang="ko-KR" sz="2400" b="1">
              <a:latin typeface="+mj-lt"/>
              <a:ea typeface="+mj-ea"/>
              <a:cs typeface="+mj-cs"/>
            </a:endParaRPr>
          </a:p>
        </p:txBody>
      </p:sp>
      <p:pic>
        <p:nvPicPr>
          <p:cNvPr id="8" name="Picture 7">
            <a:extLst>
              <a:ext uri="{FF2B5EF4-FFF2-40B4-BE49-F238E27FC236}">
                <a16:creationId xmlns:a16="http://schemas.microsoft.com/office/drawing/2014/main" id="{AEFB0E46-FB4A-EBB2-59B6-C3FB2B3B88F5}"/>
              </a:ext>
            </a:extLst>
          </p:cNvPr>
          <p:cNvPicPr>
            <a:picLocks noChangeAspect="1"/>
          </p:cNvPicPr>
          <p:nvPr/>
        </p:nvPicPr>
        <p:blipFill rotWithShape="1">
          <a:blip r:embed="rId2"/>
          <a:srcRect l="13007" r="9661" b="2"/>
          <a:stretch/>
        </p:blipFill>
        <p:spPr>
          <a:xfrm>
            <a:off x="20" y="-2"/>
            <a:ext cx="5682322" cy="5143494"/>
          </a:xfrm>
          <a:prstGeom prst="rect">
            <a:avLst/>
          </a:prstGeom>
        </p:spPr>
      </p:pic>
      <p:cxnSp>
        <p:nvCxnSpPr>
          <p:cNvPr id="12" name="Straight Connector 11">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49542" y="388641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Box 1"/>
          <p:cNvSpPr txBox="1">
            <a:spLocks noChangeArrowheads="1"/>
          </p:cNvSpPr>
          <p:nvPr/>
        </p:nvSpPr>
        <p:spPr bwMode="auto">
          <a:xfrm>
            <a:off x="6588225" y="4568229"/>
            <a:ext cx="2304256" cy="276999"/>
          </a:xfrm>
          <a:prstGeom prst="rect">
            <a:avLst/>
          </a:prstGeom>
          <a:solidFill>
            <a:schemeClr val="bg1">
              <a:alpha val="0"/>
            </a:schemeClr>
          </a:solidFill>
          <a:ln w="9525">
            <a:noFill/>
            <a:miter lim="800000"/>
            <a:headEnd/>
            <a:tailEnd/>
          </a:ln>
        </p:spPr>
        <p:txBody>
          <a:bodyPr wrap="square">
            <a:spAutoFit/>
          </a:bodyPr>
          <a:lstStyle/>
          <a:p>
            <a:pPr algn="r">
              <a:spcAft>
                <a:spcPts val="600"/>
              </a:spcAft>
            </a:pPr>
            <a:r>
              <a:rPr lang="tr-TR" altLang="ko-KR" sz="1200" b="1" dirty="0">
                <a:solidFill>
                  <a:schemeClr val="tx1">
                    <a:lumMod val="75000"/>
                    <a:lumOff val="25000"/>
                  </a:schemeClr>
                </a:solidFill>
                <a:latin typeface="Arial" pitchFamily="34" charset="0"/>
                <a:ea typeface="맑은 고딕" pitchFamily="50" charset="-127"/>
                <a:cs typeface="Arial" pitchFamily="34" charset="0"/>
              </a:rPr>
              <a:t>Öğr. Gör. Yaşar GÜLTEKİN</a:t>
            </a:r>
            <a:endParaRPr lang="en-US" altLang="ko-KR" sz="1400" b="1">
              <a:solidFill>
                <a:schemeClr val="tx1">
                  <a:lumMod val="75000"/>
                  <a:lumOff val="25000"/>
                </a:schemeClr>
              </a:solidFill>
              <a:latin typeface="Arial" pitchFamily="34" charset="0"/>
              <a:ea typeface="맑은 고딕" pitchFamily="50" charset="-127"/>
              <a:cs typeface="Arial" pitchFamily="34" charset="0"/>
            </a:endParaRP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24632" cy="154637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5" y="457197"/>
            <a:ext cx="7044316" cy="998131"/>
          </a:xfrm>
        </p:spPr>
        <p:txBody>
          <a:bodyPr>
            <a:normAutofit/>
          </a:bodyPr>
          <a:lstStyle/>
          <a:p>
            <a:r>
              <a:rPr lang="tr-TR" altLang="ko-KR" dirty="0"/>
              <a:t>Pazarlama Bilgi Sistemi</a:t>
            </a:r>
            <a:endParaRPr lang="ko-KR" altLang="en-US" dirty="0"/>
          </a:p>
        </p:txBody>
      </p:sp>
      <p:sp>
        <p:nvSpPr>
          <p:cNvPr id="4" name="Content Placeholder 3"/>
          <p:cNvSpPr>
            <a:spLocks noGrp="1"/>
          </p:cNvSpPr>
          <p:nvPr>
            <p:ph idx="1"/>
          </p:nvPr>
        </p:nvSpPr>
        <p:spPr>
          <a:xfrm>
            <a:off x="852775" y="1648771"/>
            <a:ext cx="3719225" cy="2938330"/>
          </a:xfrm>
        </p:spPr>
        <p:txBody>
          <a:bodyPr>
            <a:normAutofit/>
          </a:bodyPr>
          <a:lstStyle/>
          <a:p>
            <a:pPr marL="0" indent="0">
              <a:buNone/>
            </a:pPr>
            <a:r>
              <a:rPr lang="tr-TR" altLang="ko-KR" sz="1500" dirty="0">
                <a:latin typeface="Arial" pitchFamily="34" charset="0"/>
                <a:cs typeface="Arial" pitchFamily="34" charset="0"/>
              </a:rPr>
              <a:t>Değişik kaynaklardan elde edilen bilginin analiz edilerek pazarlama veri tabanında toplanması ile oluşur.</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525" y="1776703"/>
            <a:ext cx="3591379" cy="25409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4657060"/>
            <a:ext cx="5107781" cy="486440"/>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4973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Freeform: Shape 308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24632" cy="154637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5" y="457197"/>
            <a:ext cx="7044316" cy="998131"/>
          </a:xfrm>
        </p:spPr>
        <p:txBody>
          <a:bodyPr>
            <a:normAutofit/>
          </a:bodyPr>
          <a:lstStyle/>
          <a:p>
            <a:r>
              <a:rPr lang="tr-TR" altLang="ko-KR"/>
              <a:t>Pazarlama Bilgi Sistemi</a:t>
            </a:r>
            <a:endParaRPr lang="ko-KR" altLang="en-US"/>
          </a:p>
        </p:txBody>
      </p:sp>
      <p:sp>
        <p:nvSpPr>
          <p:cNvPr id="4" name="Content Placeholder 3"/>
          <p:cNvSpPr>
            <a:spLocks noGrp="1"/>
          </p:cNvSpPr>
          <p:nvPr>
            <p:ph idx="1"/>
          </p:nvPr>
        </p:nvSpPr>
        <p:spPr>
          <a:xfrm>
            <a:off x="852775" y="1648771"/>
            <a:ext cx="3719225" cy="2938330"/>
          </a:xfrm>
        </p:spPr>
        <p:txBody>
          <a:bodyPr>
            <a:normAutofit/>
          </a:bodyPr>
          <a:lstStyle/>
          <a:p>
            <a:pPr marL="0" indent="0">
              <a:buNone/>
            </a:pPr>
            <a:r>
              <a:rPr lang="tr-TR" altLang="ko-KR" sz="1500">
                <a:latin typeface="Arial" pitchFamily="34" charset="0"/>
                <a:cs typeface="Arial" pitchFamily="34" charset="0"/>
              </a:rPr>
              <a:t>Değişik kaynaklardan elde edilen bilginin analiz edilerek pazarlama veri tabanında toplanması ile oluşur.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04819" y="1638685"/>
            <a:ext cx="3060790" cy="281693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3" name="Freeform: Shape 308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4657060"/>
            <a:ext cx="5107781" cy="486440"/>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1543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a:t>Veri Kaynakları</a:t>
            </a:r>
            <a:endParaRPr lang="ko-KR" altLang="en-US"/>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dirty="0">
                <a:latin typeface="Arial" pitchFamily="34" charset="0"/>
                <a:cs typeface="Arial" pitchFamily="34" charset="0"/>
              </a:rPr>
              <a:t>Birincil veriler</a:t>
            </a:r>
          </a:p>
          <a:p>
            <a:pPr marL="0" indent="0">
              <a:buNone/>
            </a:pPr>
            <a:r>
              <a:rPr lang="tr-TR" altLang="ko-KR" sz="1500" dirty="0">
                <a:latin typeface="Arial" pitchFamily="34" charset="0"/>
                <a:cs typeface="Arial" pitchFamily="34" charset="0"/>
              </a:rPr>
              <a:t>+ Bilgiler yeni, amaca uygun toplanmış, ihtiyaca tam ve doğru cevap veriyor </a:t>
            </a:r>
          </a:p>
          <a:p>
            <a:pPr marL="0" indent="0">
              <a:buNone/>
            </a:pPr>
            <a:r>
              <a:rPr lang="tr-TR" altLang="ko-KR" sz="1500" dirty="0">
                <a:latin typeface="Arial" pitchFamily="34" charset="0"/>
                <a:cs typeface="Arial" pitchFamily="34" charset="0"/>
              </a:rPr>
              <a:t>- Zaman, emek gider yükü ağır</a:t>
            </a:r>
          </a:p>
        </p:txBody>
      </p:sp>
      <p:pic>
        <p:nvPicPr>
          <p:cNvPr id="6" name="Picture 5" descr="Sarı arka plan üzerinde ünlem işareti">
            <a:extLst>
              <a:ext uri="{FF2B5EF4-FFF2-40B4-BE49-F238E27FC236}">
                <a16:creationId xmlns:a16="http://schemas.microsoft.com/office/drawing/2014/main" id="{A898A655-BD14-5BFE-5A52-A5399C11B2EC}"/>
              </a:ext>
            </a:extLst>
          </p:cNvPr>
          <p:cNvPicPr>
            <a:picLocks noChangeAspect="1"/>
          </p:cNvPicPr>
          <p:nvPr/>
        </p:nvPicPr>
        <p:blipFill rotWithShape="1">
          <a:blip r:embed="rId2"/>
          <a:srcRect l="23854" r="10937"/>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5871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a:t>Veri Kaynakları</a:t>
            </a:r>
            <a:endParaRPr lang="ko-KR" altLang="en-US"/>
          </a:p>
        </p:txBody>
      </p:sp>
      <p:sp>
        <p:nvSpPr>
          <p:cNvPr id="4" name="Content Placeholder 3"/>
          <p:cNvSpPr>
            <a:spLocks noGrp="1"/>
          </p:cNvSpPr>
          <p:nvPr>
            <p:ph idx="1"/>
          </p:nvPr>
        </p:nvSpPr>
        <p:spPr>
          <a:xfrm>
            <a:off x="628650" y="1749972"/>
            <a:ext cx="3464715" cy="2882750"/>
          </a:xfrm>
        </p:spPr>
        <p:txBody>
          <a:bodyPr>
            <a:normAutofit/>
          </a:bodyPr>
          <a:lstStyle/>
          <a:p>
            <a:pPr marL="0" indent="0">
              <a:lnSpc>
                <a:spcPct val="90000"/>
              </a:lnSpc>
              <a:buNone/>
            </a:pPr>
            <a:r>
              <a:rPr lang="tr-TR" altLang="ko-KR" sz="1500" b="1" dirty="0">
                <a:latin typeface="Arial" pitchFamily="34" charset="0"/>
                <a:cs typeface="Arial" pitchFamily="34" charset="0"/>
              </a:rPr>
              <a:t>Anket </a:t>
            </a:r>
          </a:p>
          <a:p>
            <a:pPr marL="0" indent="0">
              <a:lnSpc>
                <a:spcPct val="90000"/>
              </a:lnSpc>
              <a:buNone/>
            </a:pPr>
            <a:r>
              <a:rPr lang="tr-TR" altLang="ko-KR" sz="1500" dirty="0">
                <a:latin typeface="Arial" pitchFamily="34" charset="0"/>
                <a:cs typeface="Arial" pitchFamily="34" charset="0"/>
              </a:rPr>
              <a:t>Ana kitleyi temsil eden deneklere soru</a:t>
            </a:r>
          </a:p>
          <a:p>
            <a:pPr marL="0" indent="0">
              <a:lnSpc>
                <a:spcPct val="90000"/>
              </a:lnSpc>
              <a:buNone/>
            </a:pPr>
            <a:r>
              <a:rPr lang="tr-TR" altLang="ko-KR" sz="1500" b="1" dirty="0">
                <a:latin typeface="Arial" pitchFamily="34" charset="0"/>
                <a:cs typeface="Arial" pitchFamily="34" charset="0"/>
              </a:rPr>
              <a:t>Gözlem</a:t>
            </a:r>
          </a:p>
          <a:p>
            <a:pPr marL="0" indent="0">
              <a:lnSpc>
                <a:spcPct val="90000"/>
              </a:lnSpc>
              <a:buNone/>
            </a:pPr>
            <a:r>
              <a:rPr lang="tr-TR" altLang="ko-KR" sz="1500" dirty="0">
                <a:latin typeface="Arial" pitchFamily="34" charset="0"/>
                <a:cs typeface="Arial" pitchFamily="34" charset="0"/>
              </a:rPr>
              <a:t>Araştırma konusu olaylara müdahale etmeden olayların gözlenmesi</a:t>
            </a:r>
          </a:p>
          <a:p>
            <a:pPr marL="0" indent="0">
              <a:lnSpc>
                <a:spcPct val="90000"/>
              </a:lnSpc>
              <a:buNone/>
            </a:pPr>
            <a:r>
              <a:rPr lang="tr-TR" altLang="ko-KR" sz="1500" b="1" dirty="0">
                <a:latin typeface="Arial" pitchFamily="34" charset="0"/>
                <a:cs typeface="Arial" pitchFamily="34" charset="0"/>
              </a:rPr>
              <a:t>Deney</a:t>
            </a:r>
          </a:p>
          <a:p>
            <a:pPr marL="0" indent="0">
              <a:lnSpc>
                <a:spcPct val="90000"/>
              </a:lnSpc>
              <a:buNone/>
            </a:pPr>
            <a:r>
              <a:rPr lang="tr-TR" altLang="ko-KR" sz="1500" dirty="0">
                <a:latin typeface="Arial" pitchFamily="34" charset="0"/>
                <a:cs typeface="Arial" pitchFamily="34" charset="0"/>
              </a:rPr>
              <a:t>Kontrol edilen ortama belirli uyarıcıların verilip bu uyarıcıların sistemli şekilde değiştirilmesi</a:t>
            </a:r>
          </a:p>
          <a:p>
            <a:pPr marL="0" indent="0">
              <a:lnSpc>
                <a:spcPct val="90000"/>
              </a:lnSpc>
              <a:buNone/>
            </a:pPr>
            <a:r>
              <a:rPr lang="tr-TR" altLang="ko-KR" sz="1500" b="1" dirty="0">
                <a:latin typeface="Arial" pitchFamily="34" charset="0"/>
                <a:cs typeface="Arial" pitchFamily="34" charset="0"/>
              </a:rPr>
              <a:t>Projeksiyon</a:t>
            </a:r>
          </a:p>
          <a:p>
            <a:pPr marL="0" indent="0">
              <a:lnSpc>
                <a:spcPct val="90000"/>
              </a:lnSpc>
              <a:buNone/>
            </a:pPr>
            <a:r>
              <a:rPr lang="tr-TR" altLang="ko-KR" sz="1500" dirty="0">
                <a:latin typeface="Arial" pitchFamily="34" charset="0"/>
                <a:cs typeface="Arial" pitchFamily="34" charset="0"/>
              </a:rPr>
              <a:t>Dolaylı yoldan bilgi toplama, kelime cümle tamamlama…</a:t>
            </a:r>
          </a:p>
        </p:txBody>
      </p:sp>
      <p:pic>
        <p:nvPicPr>
          <p:cNvPr id="6" name="Picture 5">
            <a:extLst>
              <a:ext uri="{FF2B5EF4-FFF2-40B4-BE49-F238E27FC236}">
                <a16:creationId xmlns:a16="http://schemas.microsoft.com/office/drawing/2014/main" id="{B61E3F18-3081-25D5-4C24-09F00E10338F}"/>
              </a:ext>
            </a:extLst>
          </p:cNvPr>
          <p:cNvPicPr>
            <a:picLocks noChangeAspect="1"/>
          </p:cNvPicPr>
          <p:nvPr/>
        </p:nvPicPr>
        <p:blipFill rotWithShape="1">
          <a:blip r:embed="rId2"/>
          <a:srcRect l="9895" r="32068"/>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18573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90"/>
            <a:ext cx="9144000" cy="5149390"/>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451308"/>
            <a:ext cx="5086350" cy="1004022"/>
          </a:xfrm>
        </p:spPr>
        <p:txBody>
          <a:bodyPr>
            <a:normAutofit/>
          </a:bodyPr>
          <a:lstStyle/>
          <a:p>
            <a:r>
              <a:rPr lang="tr-TR" altLang="ko-KR"/>
              <a:t>Veri Kaynakları</a:t>
            </a:r>
            <a:endParaRPr lang="ko-KR" altLang="en-US"/>
          </a:p>
        </p:txBody>
      </p:sp>
      <p:pic>
        <p:nvPicPr>
          <p:cNvPr id="6" name="Picture 5" descr="Verimlilik öğeleri bulunan masa">
            <a:extLst>
              <a:ext uri="{FF2B5EF4-FFF2-40B4-BE49-F238E27FC236}">
                <a16:creationId xmlns:a16="http://schemas.microsoft.com/office/drawing/2014/main" id="{9400E124-7520-AC2E-E78B-87B7A7A50C84}"/>
              </a:ext>
            </a:extLst>
          </p:cNvPr>
          <p:cNvPicPr>
            <a:picLocks noChangeAspect="1"/>
          </p:cNvPicPr>
          <p:nvPr/>
        </p:nvPicPr>
        <p:blipFill rotWithShape="1">
          <a:blip r:embed="rId2"/>
          <a:srcRect l="39351" r="24103"/>
          <a:stretch/>
        </p:blipFill>
        <p:spPr>
          <a:xfrm>
            <a:off x="20" y="10"/>
            <a:ext cx="2816049" cy="51434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1651468"/>
            <a:ext cx="5086350" cy="2925548"/>
          </a:xfrm>
        </p:spPr>
        <p:txBody>
          <a:bodyPr anchor="t">
            <a:normAutofit/>
          </a:bodyPr>
          <a:lstStyle/>
          <a:p>
            <a:pPr marL="0" indent="0">
              <a:buNone/>
            </a:pPr>
            <a:r>
              <a:rPr lang="tr-TR" altLang="ko-KR" sz="1500" dirty="0">
                <a:latin typeface="Arial" pitchFamily="34" charset="0"/>
                <a:cs typeface="Arial" pitchFamily="34" charset="0"/>
              </a:rPr>
              <a:t>İkincil veriler:</a:t>
            </a:r>
          </a:p>
          <a:p>
            <a:pPr marL="0" indent="0">
              <a:buNone/>
            </a:pPr>
            <a:r>
              <a:rPr lang="tr-TR" altLang="ko-KR" sz="1500" dirty="0">
                <a:latin typeface="Arial" pitchFamily="34" charset="0"/>
                <a:cs typeface="Arial" pitchFamily="34" charset="0"/>
              </a:rPr>
              <a:t>İşletme içi kaynaklar</a:t>
            </a:r>
          </a:p>
          <a:p>
            <a:pPr marL="0" indent="0">
              <a:buNone/>
            </a:pPr>
            <a:r>
              <a:rPr lang="tr-TR" altLang="ko-KR" sz="1500" dirty="0">
                <a:latin typeface="Arial" pitchFamily="34" charset="0"/>
                <a:cs typeface="Arial" pitchFamily="34" charset="0"/>
              </a:rPr>
              <a:t>İşletme dışı kaynaklar</a:t>
            </a:r>
          </a:p>
          <a:p>
            <a:pPr marL="0" indent="0">
              <a:buNone/>
            </a:pPr>
            <a:endParaRPr lang="tr-TR" altLang="ko-KR" sz="1500" dirty="0">
              <a:latin typeface="Arial" pitchFamily="34" charset="0"/>
              <a:cs typeface="Arial" pitchFamily="34" charset="0"/>
            </a:endParaRPr>
          </a:p>
          <a:p>
            <a:pPr marL="0" indent="0">
              <a:buNone/>
            </a:pPr>
            <a:r>
              <a:rPr lang="tr-TR" altLang="ko-KR" sz="1500" dirty="0">
                <a:latin typeface="Arial" pitchFamily="34" charset="0"/>
                <a:cs typeface="Arial" pitchFamily="34" charset="0"/>
              </a:rPr>
              <a:t>! Toplanması kolay, zaman, emek, maliyet tasarrufu</a:t>
            </a:r>
          </a:p>
          <a:p>
            <a:pPr marL="0" indent="0">
              <a:buNone/>
            </a:pPr>
            <a:r>
              <a:rPr lang="tr-TR" altLang="ko-KR" sz="1500" dirty="0">
                <a:latin typeface="Arial" pitchFamily="34" charset="0"/>
                <a:cs typeface="Arial" pitchFamily="34" charset="0"/>
              </a:rPr>
              <a:t>! Bilgilerin eski olma olasılığı, objektif olmama, farklı amaçlar için toplanmış oldukları için sınıflandırma, birim ölçü farklılığı sorunu</a:t>
            </a:r>
          </a:p>
        </p:txBody>
      </p:sp>
    </p:spTree>
    <p:extLst>
      <p:ext uri="{BB962C8B-B14F-4D97-AF65-F5344CB8AC3E}">
        <p14:creationId xmlns:p14="http://schemas.microsoft.com/office/powerpoint/2010/main" val="4233851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3281"/>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273843"/>
            <a:ext cx="7886699" cy="994173"/>
          </a:xfrm>
        </p:spPr>
        <p:txBody>
          <a:bodyPr>
            <a:normAutofit/>
          </a:bodyPr>
          <a:lstStyle/>
          <a:p>
            <a:r>
              <a:rPr lang="tr-TR" altLang="ko-KR" sz="3300"/>
              <a:t>Pazarlama Araştırmalarının Sınırları</a:t>
            </a:r>
            <a:endParaRPr lang="ko-KR" altLang="en-US" sz="3300"/>
          </a:p>
        </p:txBody>
      </p:sp>
      <p:pic>
        <p:nvPicPr>
          <p:cNvPr id="7" name="Picture 6">
            <a:extLst>
              <a:ext uri="{FF2B5EF4-FFF2-40B4-BE49-F238E27FC236}">
                <a16:creationId xmlns:a16="http://schemas.microsoft.com/office/drawing/2014/main" id="{8C353787-245F-5256-FC1D-05A74AFB84C7}"/>
              </a:ext>
            </a:extLst>
          </p:cNvPr>
          <p:cNvPicPr>
            <a:picLocks noChangeAspect="1"/>
          </p:cNvPicPr>
          <p:nvPr/>
        </p:nvPicPr>
        <p:blipFill rotWithShape="1">
          <a:blip r:embed="rId2"/>
          <a:srcRect l="9833" r="23416" b="-1"/>
          <a:stretch/>
        </p:blipFill>
        <p:spPr>
          <a:xfrm>
            <a:off x="5136688" y="1328308"/>
            <a:ext cx="3378661" cy="337866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5235395" y="1447355"/>
            <a:ext cx="3417474" cy="3417474"/>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5741" y="1476787"/>
            <a:ext cx="500006" cy="4864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6" name="Content Placeholder 3">
            <a:extLst>
              <a:ext uri="{FF2B5EF4-FFF2-40B4-BE49-F238E27FC236}">
                <a16:creationId xmlns:a16="http://schemas.microsoft.com/office/drawing/2014/main" id="{A7497278-8109-A21C-7A39-05809DC84B65}"/>
              </a:ext>
            </a:extLst>
          </p:cNvPr>
          <p:cNvGraphicFramePr>
            <a:graphicFrameLocks noGrp="1"/>
          </p:cNvGraphicFramePr>
          <p:nvPr>
            <p:ph idx="1"/>
            <p:extLst>
              <p:ext uri="{D42A27DB-BD31-4B8C-83A1-F6EECF244321}">
                <p14:modId xmlns:p14="http://schemas.microsoft.com/office/powerpoint/2010/main" val="3317935123"/>
              </p:ext>
            </p:extLst>
          </p:nvPr>
        </p:nvGraphicFramePr>
        <p:xfrm>
          <a:off x="628650" y="1369218"/>
          <a:ext cx="404502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581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8814"/>
            <a:ext cx="9144000" cy="552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482600"/>
            <a:ext cx="8408193" cy="558627"/>
          </a:xfrm>
        </p:spPr>
        <p:txBody>
          <a:bodyPr vert="horz" lIns="91440" tIns="45720" rIns="91440" bIns="45720" rtlCol="0" anchor="ctr">
            <a:normAutofit/>
          </a:bodyPr>
          <a:lstStyle/>
          <a:p>
            <a:pPr algn="ctr" latinLnBrk="0">
              <a:lnSpc>
                <a:spcPct val="90000"/>
              </a:lnSpc>
            </a:pPr>
            <a:r>
              <a:rPr lang="en-US" altLang="ko-KR" sz="2400" kern="1200">
                <a:solidFill>
                  <a:schemeClr val="bg1"/>
                </a:solidFill>
                <a:latin typeface="+mj-lt"/>
                <a:ea typeface="+mj-ea"/>
                <a:cs typeface="+mj-cs"/>
              </a:rPr>
              <a:t>Pazarlama Araştırmalarının Sınırları</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2600" y="1515832"/>
            <a:ext cx="8178799" cy="277682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909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Freeform: Shape 4104">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51435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457200"/>
            <a:ext cx="2804505" cy="998129"/>
          </a:xfrm>
        </p:spPr>
        <p:txBody>
          <a:bodyPr>
            <a:normAutofit/>
          </a:bodyPr>
          <a:lstStyle/>
          <a:p>
            <a:r>
              <a:rPr lang="tr-TR" altLang="ko-KR" dirty="0"/>
              <a:t>Pazar</a:t>
            </a:r>
            <a:endParaRPr lang="ko-KR" altLang="en-US" dirty="0"/>
          </a:p>
        </p:txBody>
      </p:sp>
      <p:sp>
        <p:nvSpPr>
          <p:cNvPr id="4" name="Content Placeholder 3"/>
          <p:cNvSpPr>
            <a:spLocks noGrp="1"/>
          </p:cNvSpPr>
          <p:nvPr>
            <p:ph idx="1"/>
          </p:nvPr>
        </p:nvSpPr>
        <p:spPr>
          <a:xfrm>
            <a:off x="646774" y="1645576"/>
            <a:ext cx="2570251" cy="2931440"/>
          </a:xfrm>
        </p:spPr>
        <p:txBody>
          <a:bodyPr>
            <a:normAutofit/>
          </a:bodyPr>
          <a:lstStyle/>
          <a:p>
            <a:pPr marL="0" indent="0">
              <a:buNone/>
            </a:pPr>
            <a:r>
              <a:rPr lang="tr-TR" altLang="ko-KR" sz="1500" dirty="0">
                <a:latin typeface="Arial" pitchFamily="34" charset="0"/>
                <a:cs typeface="Arial" pitchFamily="34" charset="0"/>
              </a:rPr>
              <a:t>İhtiyaçlarını gidermek isteyen, harcama gücü ve parasını harcamaya istekli olan kişi ve kuruluşlar topluluğu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84092" y="1041867"/>
            <a:ext cx="4616356" cy="30775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935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a:t>Pazar Analizi</a:t>
            </a:r>
            <a:endParaRPr lang="ko-KR" altLang="en-US"/>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a:latin typeface="Arial" pitchFamily="34" charset="0"/>
                <a:cs typeface="Arial" pitchFamily="34" charset="0"/>
              </a:rPr>
              <a:t>Hangi mallar satın alınmaktadır?</a:t>
            </a:r>
          </a:p>
          <a:p>
            <a:pPr marL="0" indent="0">
              <a:buNone/>
            </a:pPr>
            <a:r>
              <a:rPr lang="tr-TR" altLang="ko-KR" sz="1500">
                <a:latin typeface="Arial" pitchFamily="34" charset="0"/>
                <a:cs typeface="Arial" pitchFamily="34" charset="0"/>
              </a:rPr>
              <a:t>Niçin satın alınmaktadır?</a:t>
            </a:r>
          </a:p>
          <a:p>
            <a:pPr marL="0" indent="0">
              <a:buNone/>
            </a:pPr>
            <a:r>
              <a:rPr lang="tr-TR" altLang="ko-KR" sz="1500">
                <a:latin typeface="Arial" pitchFamily="34" charset="0"/>
                <a:cs typeface="Arial" pitchFamily="34" charset="0"/>
              </a:rPr>
              <a:t>Kim satın almaktadır?</a:t>
            </a:r>
          </a:p>
          <a:p>
            <a:pPr marL="0" indent="0">
              <a:buNone/>
            </a:pPr>
            <a:r>
              <a:rPr lang="tr-TR" altLang="ko-KR" sz="1500">
                <a:latin typeface="Arial" pitchFamily="34" charset="0"/>
                <a:cs typeface="Arial" pitchFamily="34" charset="0"/>
              </a:rPr>
              <a:t>Mallar nasıl satın alınmaktadır?</a:t>
            </a:r>
          </a:p>
          <a:p>
            <a:pPr marL="0" indent="0">
              <a:buNone/>
            </a:pPr>
            <a:r>
              <a:rPr lang="tr-TR" altLang="ko-KR" sz="1500">
                <a:latin typeface="Arial" pitchFamily="34" charset="0"/>
                <a:cs typeface="Arial" pitchFamily="34" charset="0"/>
              </a:rPr>
              <a:t>Ne kadar satın alınmaktadır?</a:t>
            </a:r>
          </a:p>
          <a:p>
            <a:pPr marL="0" indent="0">
              <a:buNone/>
            </a:pPr>
            <a:r>
              <a:rPr lang="tr-TR" altLang="ko-KR" sz="1500">
                <a:latin typeface="Arial" pitchFamily="34" charset="0"/>
                <a:cs typeface="Arial" pitchFamily="34" charset="0"/>
              </a:rPr>
              <a:t>Nereden ve ne zaman satın alınmaktadır?</a:t>
            </a:r>
          </a:p>
        </p:txBody>
      </p:sp>
      <p:pic>
        <p:nvPicPr>
          <p:cNvPr id="6" name="Picture 5" descr="Meyve ve sebze">
            <a:extLst>
              <a:ext uri="{FF2B5EF4-FFF2-40B4-BE49-F238E27FC236}">
                <a16:creationId xmlns:a16="http://schemas.microsoft.com/office/drawing/2014/main" id="{BB892970-7271-0350-C045-5178C2B4C579}"/>
              </a:ext>
            </a:extLst>
          </p:cNvPr>
          <p:cNvPicPr>
            <a:picLocks noChangeAspect="1"/>
          </p:cNvPicPr>
          <p:nvPr/>
        </p:nvPicPr>
        <p:blipFill rotWithShape="1">
          <a:blip r:embed="rId2"/>
          <a:srcRect l="34918" r="7045"/>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55545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dirty="0"/>
              <a:t>Pazar Bölümlendirme</a:t>
            </a:r>
            <a:endParaRPr lang="ko-KR" altLang="en-US" dirty="0"/>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dirty="0">
                <a:latin typeface="Arial" pitchFamily="34" charset="0"/>
                <a:cs typeface="Arial" pitchFamily="34" charset="0"/>
              </a:rPr>
              <a:t>Benzer ve ortak özellikleri olmayan, çok değişik ihtiyaç ve beklentilere sahip tüketici, kullanıcı ve alıcılardan oluşan bir pazarı benzer özelliklere sahip alt pazarlara ayrılması</a:t>
            </a:r>
          </a:p>
        </p:txBody>
      </p:sp>
      <p:pic>
        <p:nvPicPr>
          <p:cNvPr id="6" name="Picture 5" descr="Kalabalığın içinde tek biri">
            <a:extLst>
              <a:ext uri="{FF2B5EF4-FFF2-40B4-BE49-F238E27FC236}">
                <a16:creationId xmlns:a16="http://schemas.microsoft.com/office/drawing/2014/main" id="{4AFEE413-9D9D-8C41-7870-3E8CF69E4DE5}"/>
              </a:ext>
            </a:extLst>
          </p:cNvPr>
          <p:cNvPicPr>
            <a:picLocks noChangeAspect="1"/>
          </p:cNvPicPr>
          <p:nvPr/>
        </p:nvPicPr>
        <p:blipFill rotWithShape="1">
          <a:blip r:embed="rId2"/>
          <a:srcRect l="21490" r="13300"/>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93501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8814"/>
            <a:ext cx="9144000" cy="552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482600"/>
            <a:ext cx="8408193" cy="558627"/>
          </a:xfrm>
        </p:spPr>
        <p:txBody>
          <a:bodyPr vert="horz" lIns="91440" tIns="45720" rIns="91440" bIns="45720" rtlCol="0" anchor="ctr">
            <a:normAutofit/>
          </a:bodyPr>
          <a:lstStyle/>
          <a:p>
            <a:pPr algn="ctr" latinLnBrk="0">
              <a:lnSpc>
                <a:spcPct val="90000"/>
              </a:lnSpc>
            </a:pPr>
            <a:r>
              <a:rPr lang="en-US" altLang="ko-KR" sz="2400" kern="1200">
                <a:solidFill>
                  <a:schemeClr val="bg1"/>
                </a:solidFill>
                <a:latin typeface="+mj-lt"/>
                <a:ea typeface="+mj-ea"/>
                <a:cs typeface="+mj-cs"/>
              </a:rPr>
              <a:t>Pazar Bölümlendirme</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79077" y="1256420"/>
            <a:ext cx="5585845" cy="329564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6159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pPr>
              <a:lnSpc>
                <a:spcPct val="90000"/>
              </a:lnSpc>
            </a:pPr>
            <a:r>
              <a:rPr lang="tr-TR" altLang="ko-KR" sz="2800" dirty="0"/>
              <a:t>Hedef Pazar Bölümünün Seçilmesi</a:t>
            </a:r>
            <a:endParaRPr lang="ko-KR" altLang="en-US" sz="2800" dirty="0"/>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400" dirty="0">
                <a:latin typeface="Arial" pitchFamily="34" charset="0"/>
                <a:cs typeface="Arial" pitchFamily="34" charset="0"/>
              </a:rPr>
              <a:t>Hedef pazar, işletmenin hizmet vermeyi düşündüğü benzer ihtiyaç ve özelliklere sahip alıcılar kümesinden oluşur.</a:t>
            </a:r>
          </a:p>
          <a:p>
            <a:pPr marL="0" indent="0">
              <a:buNone/>
            </a:pPr>
            <a:r>
              <a:rPr lang="tr-TR" altLang="ko-KR" sz="1400" dirty="0">
                <a:latin typeface="Arial" pitchFamily="34" charset="0"/>
                <a:cs typeface="Arial" pitchFamily="34" charset="0"/>
              </a:rPr>
              <a:t>Hedef pazarlama farklı seviyelerde gerçekleştirilebilir. </a:t>
            </a:r>
          </a:p>
          <a:p>
            <a:pPr marL="0" indent="0">
              <a:buNone/>
            </a:pPr>
            <a:r>
              <a:rPr lang="tr-TR" altLang="ko-KR" sz="1400" dirty="0">
                <a:latin typeface="Arial" pitchFamily="34" charset="0"/>
                <a:cs typeface="Arial" pitchFamily="34" charset="0"/>
              </a:rPr>
              <a:t>Farklılaştırılmamış pazarlamada (kitle pazarlama) işletme pazar bölümleri farklılıklarını göz ardı etmeye karar verebilir ve tüm pazarı hedefler. </a:t>
            </a:r>
          </a:p>
          <a:p>
            <a:pPr marL="0" indent="0">
              <a:buNone/>
            </a:pPr>
            <a:r>
              <a:rPr lang="tr-TR" altLang="ko-KR" sz="1400" dirty="0">
                <a:latin typeface="Arial" pitchFamily="34" charset="0"/>
                <a:cs typeface="Arial" pitchFamily="34" charset="0"/>
              </a:rPr>
              <a:t>Bu strateji tüketici ihtiyaçlarındaki farklılık yerine benzerliklerin üzerine odaklanılmasını gerektirir. </a:t>
            </a:r>
          </a:p>
        </p:txBody>
      </p:sp>
      <p:pic>
        <p:nvPicPr>
          <p:cNvPr id="6" name="Picture 5" descr="Hedefi tam vurmuş üç dart">
            <a:extLst>
              <a:ext uri="{FF2B5EF4-FFF2-40B4-BE49-F238E27FC236}">
                <a16:creationId xmlns:a16="http://schemas.microsoft.com/office/drawing/2014/main" id="{0C90F96B-E39B-53FA-F525-190F69AEC327}"/>
              </a:ext>
            </a:extLst>
          </p:cNvPr>
          <p:cNvPicPr>
            <a:picLocks noChangeAspect="1"/>
          </p:cNvPicPr>
          <p:nvPr/>
        </p:nvPicPr>
        <p:blipFill rotWithShape="1">
          <a:blip r:embed="rId2"/>
          <a:srcRect l="41498" r="681" b="-2"/>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299749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571500"/>
            <a:ext cx="4000647" cy="1281182"/>
          </a:xfrm>
        </p:spPr>
        <p:txBody>
          <a:bodyPr anchor="ctr">
            <a:normAutofit/>
          </a:bodyPr>
          <a:lstStyle/>
          <a:p>
            <a:r>
              <a:rPr lang="tr-TR" altLang="ko-KR" sz="2800"/>
              <a:t>Hedef Pazar Bölümünün Seçilmesi</a:t>
            </a:r>
            <a:endParaRPr lang="ko-KR" altLang="en-US" sz="2800"/>
          </a:p>
        </p:txBody>
      </p:sp>
      <p:sp>
        <p:nvSpPr>
          <p:cNvPr id="4" name="Content Placeholder 3"/>
          <p:cNvSpPr>
            <a:spLocks noGrp="1"/>
          </p:cNvSpPr>
          <p:nvPr>
            <p:ph idx="1"/>
          </p:nvPr>
        </p:nvSpPr>
        <p:spPr>
          <a:xfrm>
            <a:off x="571350" y="1852683"/>
            <a:ext cx="4000647" cy="2827376"/>
          </a:xfrm>
        </p:spPr>
        <p:txBody>
          <a:bodyPr anchor="ctr">
            <a:normAutofit/>
          </a:bodyPr>
          <a:lstStyle/>
          <a:p>
            <a:pPr marL="0" indent="0">
              <a:buNone/>
            </a:pPr>
            <a:r>
              <a:rPr lang="tr-TR" altLang="ko-KR" sz="1500" dirty="0">
                <a:latin typeface="Arial" pitchFamily="34" charset="0"/>
                <a:cs typeface="Arial" pitchFamily="34" charset="0"/>
              </a:rPr>
              <a:t>Farklılaştırılmış ya da bölümlendirilmiş pazarlamada firma farklı pazar bölümlerini hedefler ve her bir pazar bölümü için ayrı teklifler geliştirir. </a:t>
            </a:r>
          </a:p>
          <a:p>
            <a:pPr marL="0" indent="0">
              <a:buNone/>
            </a:pPr>
            <a:r>
              <a:rPr lang="tr-TR" altLang="ko-KR" sz="1500" dirty="0">
                <a:latin typeface="Arial" pitchFamily="34" charset="0"/>
                <a:cs typeface="Arial" pitchFamily="34" charset="0"/>
              </a:rPr>
              <a:t>İşletmeler her bir pazar bölümü için yüksek satış ve güçlü konum arzu ederler.</a:t>
            </a:r>
          </a:p>
          <a:p>
            <a:pPr marL="0" indent="0">
              <a:buNone/>
            </a:pPr>
            <a:r>
              <a:rPr lang="tr-TR" altLang="ko-KR" sz="1500" dirty="0">
                <a:latin typeface="Arial" pitchFamily="34" charset="0"/>
                <a:cs typeface="Arial" pitchFamily="34" charset="0"/>
              </a:rPr>
              <a:t>Bu durum farklılaştırılmamış pazarlamaya göre daha çok toplam satış oluşturur. </a:t>
            </a:r>
          </a:p>
          <a:p>
            <a:pPr marL="0" indent="0">
              <a:buNone/>
            </a:pPr>
            <a:r>
              <a:rPr lang="tr-TR" altLang="ko-KR" sz="1500" dirty="0">
                <a:latin typeface="Arial" pitchFamily="34" charset="0"/>
                <a:cs typeface="Arial" pitchFamily="34" charset="0"/>
              </a:rPr>
              <a:t>Farklılaştırılmış pazarlama aynı zamanda maliyetleri arttırır. </a:t>
            </a:r>
          </a:p>
        </p:txBody>
      </p:sp>
      <p:pic>
        <p:nvPicPr>
          <p:cNvPr id="6" name="Picture 5" descr="Büyük bir mağazadan oluşan bulanık soyut arka plan">
            <a:extLst>
              <a:ext uri="{FF2B5EF4-FFF2-40B4-BE49-F238E27FC236}">
                <a16:creationId xmlns:a16="http://schemas.microsoft.com/office/drawing/2014/main" id="{85131E03-5300-7DFC-99A5-9AA3A5981F9A}"/>
              </a:ext>
            </a:extLst>
          </p:cNvPr>
          <p:cNvPicPr>
            <a:picLocks noChangeAspect="1"/>
          </p:cNvPicPr>
          <p:nvPr/>
        </p:nvPicPr>
        <p:blipFill rotWithShape="1">
          <a:blip r:embed="rId2"/>
          <a:srcRect l="18125" r="30040" b="2"/>
          <a:stretch/>
        </p:blipFill>
        <p:spPr>
          <a:xfrm>
            <a:off x="5143347" y="-8164"/>
            <a:ext cx="4000653" cy="5151664"/>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86219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571500"/>
            <a:ext cx="4000647" cy="1281182"/>
          </a:xfrm>
        </p:spPr>
        <p:txBody>
          <a:bodyPr anchor="ctr">
            <a:normAutofit/>
          </a:bodyPr>
          <a:lstStyle/>
          <a:p>
            <a:r>
              <a:rPr lang="tr-TR" altLang="ko-KR" sz="2800"/>
              <a:t>Hedef Pazar Bölümünün Seçilmesi</a:t>
            </a:r>
            <a:endParaRPr lang="ko-KR" altLang="en-US" sz="2800"/>
          </a:p>
        </p:txBody>
      </p:sp>
      <p:sp>
        <p:nvSpPr>
          <p:cNvPr id="4" name="Content Placeholder 3"/>
          <p:cNvSpPr>
            <a:spLocks noGrp="1"/>
          </p:cNvSpPr>
          <p:nvPr>
            <p:ph idx="1"/>
          </p:nvPr>
        </p:nvSpPr>
        <p:spPr>
          <a:xfrm>
            <a:off x="571350" y="1852683"/>
            <a:ext cx="4000647" cy="2827376"/>
          </a:xfrm>
        </p:spPr>
        <p:txBody>
          <a:bodyPr anchor="ctr">
            <a:normAutofit/>
          </a:bodyPr>
          <a:lstStyle/>
          <a:p>
            <a:pPr marL="0" indent="0">
              <a:buNone/>
            </a:pPr>
            <a:r>
              <a:rPr lang="tr-TR" altLang="ko-KR" sz="1500" dirty="0">
                <a:latin typeface="Arial" pitchFamily="34" charset="0"/>
                <a:cs typeface="Arial" pitchFamily="34" charset="0"/>
              </a:rPr>
              <a:t>Niş pazarlama işletme sınırlı kaynaklara sahipse çekici olmaktadır. </a:t>
            </a:r>
          </a:p>
          <a:p>
            <a:pPr marL="0" indent="0">
              <a:buNone/>
            </a:pPr>
            <a:r>
              <a:rPr lang="tr-TR" altLang="ko-KR" sz="1500" dirty="0">
                <a:latin typeface="Arial" pitchFamily="34" charset="0"/>
                <a:cs typeface="Arial" pitchFamily="34" charset="0"/>
              </a:rPr>
              <a:t>Büyük bir pazarda küçük bir paya sahip olmak yerine az bölümde ya da nişte büyük paya sahip olmayı tercih eder.</a:t>
            </a:r>
          </a:p>
          <a:p>
            <a:pPr marL="0" indent="0">
              <a:buNone/>
            </a:pPr>
            <a:r>
              <a:rPr lang="tr-TR" altLang="ko-KR" sz="1500" dirty="0">
                <a:latin typeface="Arial" pitchFamily="34" charset="0"/>
                <a:cs typeface="Arial" pitchFamily="34" charset="0"/>
              </a:rPr>
              <a:t>Niş pazarlar bölümlerden daha küçüktür ve bir ya da daha az rakibi çekerler. </a:t>
            </a:r>
          </a:p>
          <a:p>
            <a:pPr marL="0" indent="0">
              <a:buNone/>
            </a:pPr>
            <a:r>
              <a:rPr lang="tr-TR" altLang="ko-KR" sz="1500" dirty="0">
                <a:latin typeface="Arial" pitchFamily="34" charset="0"/>
                <a:cs typeface="Arial" pitchFamily="34" charset="0"/>
              </a:rPr>
              <a:t>İşletme daha etkili bir şekilde ince ayar yaparak tanımlanmış bölümün ihtiyaçlarına dikkatli pazarlama yapabilir.</a:t>
            </a:r>
          </a:p>
        </p:txBody>
      </p:sp>
      <p:pic>
        <p:nvPicPr>
          <p:cNvPr id="6" name="Picture 5" descr="Sarı renkli arka plan üzerinde, çizilen ışınlar ve kablosuyla ampul">
            <a:extLst>
              <a:ext uri="{FF2B5EF4-FFF2-40B4-BE49-F238E27FC236}">
                <a16:creationId xmlns:a16="http://schemas.microsoft.com/office/drawing/2014/main" id="{F4704A49-3ADA-A853-FC72-5E5D42D585C5}"/>
              </a:ext>
            </a:extLst>
          </p:cNvPr>
          <p:cNvPicPr>
            <a:picLocks noChangeAspect="1"/>
          </p:cNvPicPr>
          <p:nvPr/>
        </p:nvPicPr>
        <p:blipFill rotWithShape="1">
          <a:blip r:embed="rId2"/>
          <a:srcRect l="48249" r="3993" b="1"/>
          <a:stretch/>
        </p:blipFill>
        <p:spPr>
          <a:xfrm>
            <a:off x="5143347" y="-8164"/>
            <a:ext cx="4000653" cy="5151664"/>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041589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4168866" cy="994173"/>
          </a:xfrm>
        </p:spPr>
        <p:txBody>
          <a:bodyPr>
            <a:normAutofit/>
          </a:bodyPr>
          <a:lstStyle/>
          <a:p>
            <a:r>
              <a:rPr lang="tr-TR" altLang="ko-KR" dirty="0"/>
              <a:t>Konumlandırma</a:t>
            </a:r>
            <a:endParaRPr lang="ko-KR" altLang="en-US" dirty="0"/>
          </a:p>
        </p:txBody>
      </p:sp>
      <p:sp>
        <p:nvSpPr>
          <p:cNvPr id="11" name="Freeform: Shape 10">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p:cNvSpPr>
            <a:spLocks noGrp="1"/>
          </p:cNvSpPr>
          <p:nvPr>
            <p:ph idx="1"/>
          </p:nvPr>
        </p:nvSpPr>
        <p:spPr>
          <a:xfrm>
            <a:off x="628650" y="1369218"/>
            <a:ext cx="4168866" cy="3263504"/>
          </a:xfrm>
        </p:spPr>
        <p:txBody>
          <a:bodyPr>
            <a:normAutofit/>
          </a:bodyPr>
          <a:lstStyle/>
          <a:p>
            <a:pPr marL="0" indent="0">
              <a:lnSpc>
                <a:spcPct val="90000"/>
              </a:lnSpc>
              <a:buNone/>
            </a:pPr>
            <a:r>
              <a:rPr lang="tr-TR" altLang="ko-KR" sz="2500" dirty="0">
                <a:latin typeface="Arial" pitchFamily="34" charset="0"/>
                <a:cs typeface="Arial" pitchFamily="34" charset="0"/>
              </a:rPr>
              <a:t>İşletmelerin varsa rakip firma ve ürünleri de dikkate alarak hedef pazarlarda firma ve ürün imajlarını kendilerine rekabetçi üstünlük ve avantaj sağlayacak şekilde geliştirme çabalarıdır.</a:t>
            </a:r>
          </a:p>
        </p:txBody>
      </p:sp>
      <p:sp>
        <p:nvSpPr>
          <p:cNvPr id="13" name="Oval 1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1968359"/>
            <a:ext cx="609320" cy="609320"/>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Block Arc 1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84313" y="913898"/>
            <a:ext cx="17907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reeform: Shape 1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163244"/>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9" name="Straight Connector 1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998679"/>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3084060"/>
            <a:ext cx="889838" cy="1328738"/>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 name="Arc 2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3108841"/>
            <a:ext cx="3062574"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3722002"/>
            <a:ext cx="1982514" cy="1421498"/>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2501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aritada raptiyeler">
            <a:extLst>
              <a:ext uri="{FF2B5EF4-FFF2-40B4-BE49-F238E27FC236}">
                <a16:creationId xmlns:a16="http://schemas.microsoft.com/office/drawing/2014/main" id="{9A24FBB7-072F-9E33-95D5-AF7083D97D0C}"/>
              </a:ext>
            </a:extLst>
          </p:cNvPr>
          <p:cNvPicPr>
            <a:picLocks noChangeAspect="1"/>
          </p:cNvPicPr>
          <p:nvPr/>
        </p:nvPicPr>
        <p:blipFill rotWithShape="1">
          <a:blip r:embed="rId2"/>
          <a:srcRect l="3880" r="2004"/>
          <a:stretch/>
        </p:blipFill>
        <p:spPr>
          <a:xfrm>
            <a:off x="20" y="10"/>
            <a:ext cx="7252212" cy="51434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648707" y="273843"/>
            <a:ext cx="2866642" cy="1424934"/>
          </a:xfrm>
        </p:spPr>
        <p:txBody>
          <a:bodyPr>
            <a:normAutofit/>
          </a:bodyPr>
          <a:lstStyle/>
          <a:p>
            <a:r>
              <a:rPr lang="tr-TR" altLang="ko-KR" sz="2600"/>
              <a:t>Konumlandırma</a:t>
            </a:r>
            <a:endParaRPr lang="ko-KR" altLang="en-US" sz="2600"/>
          </a:p>
        </p:txBody>
      </p:sp>
      <p:sp>
        <p:nvSpPr>
          <p:cNvPr id="4" name="Content Placeholder 3"/>
          <p:cNvSpPr>
            <a:spLocks noGrp="1"/>
          </p:cNvSpPr>
          <p:nvPr>
            <p:ph idx="1"/>
          </p:nvPr>
        </p:nvSpPr>
        <p:spPr>
          <a:xfrm>
            <a:off x="5648707" y="1825650"/>
            <a:ext cx="2866642" cy="2807072"/>
          </a:xfrm>
        </p:spPr>
        <p:txBody>
          <a:bodyPr>
            <a:normAutofit/>
          </a:bodyPr>
          <a:lstStyle/>
          <a:p>
            <a:pPr marL="0" indent="0">
              <a:lnSpc>
                <a:spcPct val="90000"/>
              </a:lnSpc>
              <a:buNone/>
            </a:pPr>
            <a:r>
              <a:rPr lang="tr-TR" altLang="ko-KR" sz="1500" dirty="0">
                <a:latin typeface="Arial" pitchFamily="34" charset="0"/>
                <a:cs typeface="Arial" pitchFamily="34" charset="0"/>
              </a:rPr>
              <a:t>(1) Ürün karakteristiğine veya tüketici faydasına göre konumlandırma</a:t>
            </a:r>
          </a:p>
          <a:p>
            <a:pPr marL="0" indent="0">
              <a:lnSpc>
                <a:spcPct val="90000"/>
              </a:lnSpc>
              <a:buNone/>
            </a:pPr>
            <a:r>
              <a:rPr lang="tr-TR" altLang="ko-KR" sz="1500" dirty="0">
                <a:latin typeface="Arial" pitchFamily="34" charset="0"/>
                <a:cs typeface="Arial" pitchFamily="34" charset="0"/>
              </a:rPr>
              <a:t>(2) Fiyata ve kaliteye göre konumlandırma </a:t>
            </a:r>
          </a:p>
          <a:p>
            <a:pPr marL="0" indent="0">
              <a:lnSpc>
                <a:spcPct val="90000"/>
              </a:lnSpc>
              <a:buNone/>
            </a:pPr>
            <a:r>
              <a:rPr lang="tr-TR" altLang="ko-KR" sz="1500" dirty="0">
                <a:latin typeface="Arial" pitchFamily="34" charset="0"/>
                <a:cs typeface="Arial" pitchFamily="34" charset="0"/>
              </a:rPr>
              <a:t>(3) Hedef pazara göre konumlandırma</a:t>
            </a:r>
          </a:p>
          <a:p>
            <a:pPr marL="0" indent="0">
              <a:lnSpc>
                <a:spcPct val="90000"/>
              </a:lnSpc>
              <a:buNone/>
            </a:pPr>
            <a:r>
              <a:rPr lang="tr-TR" altLang="ko-KR" sz="1500" dirty="0">
                <a:latin typeface="Arial" pitchFamily="34" charset="0"/>
                <a:cs typeface="Arial" pitchFamily="34" charset="0"/>
              </a:rPr>
              <a:t>(4) Rakiplere göre konumlandırma</a:t>
            </a:r>
          </a:p>
          <a:p>
            <a:pPr marL="0" indent="0">
              <a:lnSpc>
                <a:spcPct val="90000"/>
              </a:lnSpc>
              <a:buNone/>
            </a:pPr>
            <a:r>
              <a:rPr lang="tr-TR" altLang="ko-KR" sz="1500" dirty="0">
                <a:latin typeface="Arial" pitchFamily="34" charset="0"/>
                <a:cs typeface="Arial" pitchFamily="34" charset="0"/>
              </a:rPr>
              <a:t>(5) Ünlü kişi yaklaşımı</a:t>
            </a:r>
          </a:p>
          <a:p>
            <a:pPr marL="0" indent="0">
              <a:lnSpc>
                <a:spcPct val="90000"/>
              </a:lnSpc>
              <a:buNone/>
            </a:pPr>
            <a:r>
              <a:rPr lang="tr-TR" altLang="ko-KR" sz="1500" dirty="0">
                <a:latin typeface="Arial" pitchFamily="34" charset="0"/>
                <a:cs typeface="Arial" pitchFamily="34" charset="0"/>
              </a:rPr>
              <a:t>(6) Kültürel sembollere göre konumlandırma</a:t>
            </a: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219906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0"/>
            <a:ext cx="851299" cy="35849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273843"/>
            <a:ext cx="7886700" cy="994173"/>
          </a:xfrm>
        </p:spPr>
        <p:txBody>
          <a:bodyPr>
            <a:normAutofit/>
          </a:bodyPr>
          <a:lstStyle/>
          <a:p>
            <a:r>
              <a:rPr lang="tr-TR" altLang="ko-KR" dirty="0"/>
              <a:t>Ürün</a:t>
            </a:r>
            <a:endParaRPr lang="ko-KR" altLang="en-US"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416783" y="1637417"/>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p:cNvSpPr>
            <a:spLocks noGrp="1"/>
          </p:cNvSpPr>
          <p:nvPr>
            <p:ph idx="1"/>
          </p:nvPr>
        </p:nvSpPr>
        <p:spPr>
          <a:xfrm>
            <a:off x="628650" y="1369218"/>
            <a:ext cx="7886700" cy="3263504"/>
          </a:xfrm>
        </p:spPr>
        <p:txBody>
          <a:bodyPr>
            <a:normAutofit/>
          </a:bodyPr>
          <a:lstStyle/>
          <a:p>
            <a:pPr marL="0" indent="0">
              <a:buNone/>
            </a:pPr>
            <a:r>
              <a:rPr lang="sv-SE" altLang="ko-KR" sz="3000" dirty="0">
                <a:latin typeface="Arial" pitchFamily="34" charset="0"/>
                <a:cs typeface="Arial" pitchFamily="34" charset="0"/>
              </a:rPr>
              <a:t>Bir uçta tamamen elle dokunulur mallar diğer tarafta da elle dokunulamaz hizmetler yer alır. </a:t>
            </a:r>
          </a:p>
          <a:p>
            <a:pPr marL="0" indent="0">
              <a:buNone/>
            </a:pPr>
            <a:endParaRPr lang="tr-TR" altLang="ko-KR" sz="3000" dirty="0">
              <a:latin typeface="Arial" pitchFamily="34" charset="0"/>
              <a:cs typeface="Arial" pitchFamily="34" charset="0"/>
            </a:endParaRPr>
          </a:p>
          <a:p>
            <a:pPr marL="0" indent="0">
              <a:buNone/>
            </a:pPr>
            <a:r>
              <a:rPr lang="tr-TR" altLang="ko-KR" sz="3000" dirty="0">
                <a:latin typeface="Arial" pitchFamily="34" charset="0"/>
                <a:cs typeface="Arial" pitchFamily="34" charset="0"/>
              </a:rPr>
              <a:t>Bir firmanın pazarlama sunumu genel olarak bu iki uç noktanın arasında çeşitli bileşenlerden oluşurlar. </a:t>
            </a:r>
          </a:p>
          <a:p>
            <a:pPr marL="0" indent="0">
              <a:buNone/>
            </a:pPr>
            <a:endParaRPr lang="tr-TR" altLang="ko-KR" sz="3000" dirty="0">
              <a:latin typeface="Arial" pitchFamily="34" charset="0"/>
              <a:cs typeface="Arial" pitchFamily="34" charset="0"/>
            </a:endParaRPr>
          </a:p>
          <a:p>
            <a:pPr marL="0" indent="0">
              <a:buNone/>
            </a:pPr>
            <a:endParaRPr lang="tr-TR" altLang="ko-KR" sz="3000" dirty="0">
              <a:latin typeface="Arial" pitchFamily="34" charset="0"/>
              <a:cs typeface="Arial" pitchFamily="34" charset="0"/>
            </a:endParaRPr>
          </a:p>
          <a:p>
            <a:pPr marL="0" indent="0">
              <a:buNone/>
            </a:pPr>
            <a:endParaRPr lang="tr-TR" altLang="ko-KR" sz="3000" dirty="0">
              <a:latin typeface="Arial" pitchFamily="34" charset="0"/>
              <a:cs typeface="Arial" pitchFamily="34" charset="0"/>
            </a:endParaRPr>
          </a:p>
        </p:txBody>
      </p:sp>
    </p:spTree>
    <p:extLst>
      <p:ext uri="{BB962C8B-B14F-4D97-AF65-F5344CB8AC3E}">
        <p14:creationId xmlns:p14="http://schemas.microsoft.com/office/powerpoint/2010/main" val="3014583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Freeform: Shape 615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24632" cy="154637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5" y="457197"/>
            <a:ext cx="7044316" cy="998131"/>
          </a:xfrm>
        </p:spPr>
        <p:txBody>
          <a:bodyPr>
            <a:normAutofit/>
          </a:bodyPr>
          <a:lstStyle/>
          <a:p>
            <a:r>
              <a:rPr lang="tr-TR" altLang="ko-KR"/>
              <a:t>Ürün</a:t>
            </a:r>
            <a:endParaRPr lang="ko-KR" altLang="en-US"/>
          </a:p>
        </p:txBody>
      </p:sp>
      <p:sp>
        <p:nvSpPr>
          <p:cNvPr id="4" name="Content Placeholder 3"/>
          <p:cNvSpPr>
            <a:spLocks noGrp="1"/>
          </p:cNvSpPr>
          <p:nvPr>
            <p:ph idx="1"/>
          </p:nvPr>
        </p:nvSpPr>
        <p:spPr>
          <a:xfrm>
            <a:off x="852775" y="1648771"/>
            <a:ext cx="3719225" cy="2938330"/>
          </a:xfrm>
        </p:spPr>
        <p:txBody>
          <a:bodyPr>
            <a:normAutofit/>
          </a:bodyPr>
          <a:lstStyle/>
          <a:p>
            <a:pPr marL="0" indent="0">
              <a:buNone/>
            </a:pPr>
            <a:r>
              <a:rPr lang="sv-SE" altLang="ko-KR" sz="1500" dirty="0">
                <a:latin typeface="Arial" pitchFamily="34" charset="0"/>
                <a:cs typeface="Arial" pitchFamily="34" charset="0"/>
              </a:rPr>
              <a:t>Mal ve hizmetler üç seviyede düşünülebilir.</a:t>
            </a:r>
          </a:p>
          <a:p>
            <a:pPr marL="0" indent="0">
              <a:buNone/>
            </a:pPr>
            <a:r>
              <a:rPr lang="sv-SE" altLang="ko-KR" sz="1500" dirty="0">
                <a:latin typeface="Arial" pitchFamily="34" charset="0"/>
                <a:cs typeface="Arial" pitchFamily="34" charset="0"/>
              </a:rPr>
              <a:t>Her seviye daha çok müşteri değeri ekler.</a:t>
            </a:r>
          </a:p>
          <a:p>
            <a:pPr marL="0" indent="0">
              <a:buNone/>
            </a:pPr>
            <a:r>
              <a:rPr lang="sv-SE" altLang="ko-KR" sz="1500" dirty="0">
                <a:latin typeface="Arial" pitchFamily="34" charset="0"/>
                <a:cs typeface="Arial" pitchFamily="34" charset="0"/>
              </a:rPr>
              <a:t>En temel seviye çekirdek yarardır.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216285" y="1638685"/>
            <a:ext cx="3237858" cy="281693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5" name="Freeform: Shape 615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4657060"/>
            <a:ext cx="5107781" cy="486440"/>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19228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9144000" cy="172142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7" y="411480"/>
            <a:ext cx="7157553" cy="891540"/>
          </a:xfrm>
        </p:spPr>
        <p:txBody>
          <a:bodyPr>
            <a:normAutofit/>
          </a:bodyPr>
          <a:lstStyle/>
          <a:p>
            <a:r>
              <a:rPr lang="tr-TR" altLang="ko-KR">
                <a:solidFill>
                  <a:schemeClr val="tx1">
                    <a:lumMod val="85000"/>
                    <a:lumOff val="15000"/>
                  </a:schemeClr>
                </a:solidFill>
              </a:rPr>
              <a:t>Ürün</a:t>
            </a:r>
            <a:endParaRPr lang="ko-KR" altLang="en-US">
              <a:solidFill>
                <a:schemeClr val="tx1">
                  <a:lumMod val="85000"/>
                  <a:lumOff val="15000"/>
                </a:schemeClr>
              </a:solidFill>
            </a:endParaRPr>
          </a:p>
        </p:txBody>
      </p:sp>
      <p:sp>
        <p:nvSpPr>
          <p:cNvPr id="4" name="Content Placeholder 3"/>
          <p:cNvSpPr>
            <a:spLocks noGrp="1"/>
          </p:cNvSpPr>
          <p:nvPr>
            <p:ph idx="1"/>
          </p:nvPr>
        </p:nvSpPr>
        <p:spPr>
          <a:xfrm>
            <a:off x="1468490" y="1823823"/>
            <a:ext cx="6207019" cy="2490024"/>
          </a:xfrm>
        </p:spPr>
        <p:txBody>
          <a:bodyPr anchor="ctr">
            <a:normAutofit/>
          </a:bodyPr>
          <a:lstStyle/>
          <a:p>
            <a:pPr marL="0" indent="0">
              <a:buNone/>
            </a:pPr>
            <a:r>
              <a:rPr lang="sv-SE" altLang="ko-KR" sz="1500" dirty="0">
                <a:solidFill>
                  <a:schemeClr val="tx1">
                    <a:lumMod val="85000"/>
                    <a:lumOff val="15000"/>
                  </a:schemeClr>
                </a:solidFill>
                <a:latin typeface="Arial" pitchFamily="34" charset="0"/>
                <a:cs typeface="Arial" pitchFamily="34" charset="0"/>
              </a:rPr>
              <a:t>İkinci seviye çekirdek yararın varolan ürüne dönüştüğü seviyedir. </a:t>
            </a:r>
          </a:p>
          <a:p>
            <a:pPr marL="0" indent="0">
              <a:buNone/>
            </a:pPr>
            <a:r>
              <a:rPr lang="sv-SE" altLang="ko-KR" sz="1500" dirty="0">
                <a:solidFill>
                  <a:schemeClr val="tx1">
                    <a:lumMod val="85000"/>
                    <a:lumOff val="15000"/>
                  </a:schemeClr>
                </a:solidFill>
                <a:latin typeface="Arial" pitchFamily="34" charset="0"/>
                <a:cs typeface="Arial" pitchFamily="34" charset="0"/>
              </a:rPr>
              <a:t>Somut ürün aşamasıdır. </a:t>
            </a:r>
          </a:p>
          <a:p>
            <a:pPr marL="0" indent="0">
              <a:buNone/>
            </a:pPr>
            <a:r>
              <a:rPr lang="sv-SE" altLang="ko-KR" sz="1500" dirty="0">
                <a:solidFill>
                  <a:schemeClr val="tx1">
                    <a:lumMod val="85000"/>
                    <a:lumOff val="15000"/>
                  </a:schemeClr>
                </a:solidFill>
                <a:latin typeface="Arial" pitchFamily="34" charset="0"/>
                <a:cs typeface="Arial" pitchFamily="34" charset="0"/>
              </a:rPr>
              <a:t>Ürünün dizaynı, özellikleri, kalite seviyesi, marka adı, paketleme geliştirilir. </a:t>
            </a:r>
          </a:p>
          <a:p>
            <a:pPr marL="0" indent="0">
              <a:buNone/>
            </a:pPr>
            <a:r>
              <a:rPr lang="sv-SE" altLang="ko-KR" sz="1500" dirty="0">
                <a:solidFill>
                  <a:schemeClr val="tx1">
                    <a:lumMod val="85000"/>
                    <a:lumOff val="15000"/>
                  </a:schemeClr>
                </a:solidFill>
                <a:latin typeface="Arial" pitchFamily="34" charset="0"/>
                <a:cs typeface="Arial" pitchFamily="34" charset="0"/>
              </a:rPr>
              <a:t>Üçüncü seviye zenginleştirilmiş ürün aşamasıdır. </a:t>
            </a:r>
          </a:p>
          <a:p>
            <a:pPr marL="0" indent="0">
              <a:buNone/>
            </a:pPr>
            <a:r>
              <a:rPr lang="sv-SE" altLang="ko-KR" sz="1500" dirty="0">
                <a:solidFill>
                  <a:schemeClr val="tx1">
                    <a:lumMod val="85000"/>
                    <a:lumOff val="15000"/>
                  </a:schemeClr>
                </a:solidFill>
                <a:latin typeface="Arial" pitchFamily="34" charset="0"/>
                <a:cs typeface="Arial" pitchFamily="34" charset="0"/>
              </a:rPr>
              <a:t>Burada tüketiciye artı müşteri hizmetleri ve yararları söz konusudur. </a:t>
            </a:r>
          </a:p>
          <a:p>
            <a:pPr marL="0" indent="0">
              <a:buNone/>
            </a:pPr>
            <a:endParaRPr lang="tr-TR" altLang="ko-KR" sz="1500" dirty="0">
              <a:solidFill>
                <a:schemeClr val="tx1">
                  <a:lumMod val="85000"/>
                  <a:lumOff val="15000"/>
                </a:schemeClr>
              </a:solidFill>
              <a:latin typeface="Arial" pitchFamily="34" charset="0"/>
              <a:cs typeface="Arial" pitchFamily="34" charset="0"/>
            </a:endParaRPr>
          </a:p>
          <a:p>
            <a:pPr marL="0" indent="0">
              <a:buNone/>
            </a:pPr>
            <a:endParaRPr lang="tr-TR" altLang="ko-KR" sz="1500" dirty="0">
              <a:solidFill>
                <a:schemeClr val="tx1">
                  <a:lumMod val="85000"/>
                  <a:lumOff val="15000"/>
                </a:schemeClr>
              </a:solidFill>
              <a:latin typeface="Arial" pitchFamily="34" charset="0"/>
              <a:cs typeface="Arial" pitchFamily="34" charset="0"/>
            </a:endParaRPr>
          </a:p>
          <a:p>
            <a:pPr marL="0" indent="0">
              <a:buNone/>
            </a:pPr>
            <a:endParaRPr lang="tr-TR" altLang="ko-KR" sz="1500" dirty="0">
              <a:solidFill>
                <a:schemeClr val="tx1">
                  <a:lumMod val="85000"/>
                  <a:lumOff val="15000"/>
                </a:schemeClr>
              </a:solidFill>
              <a:latin typeface="Arial" pitchFamily="34" charset="0"/>
              <a:cs typeface="Arial" pitchFamily="34" charset="0"/>
            </a:endParaRPr>
          </a:p>
          <a:p>
            <a:pPr marL="0" indent="0">
              <a:buNone/>
            </a:pPr>
            <a:endParaRPr lang="tr-TR" altLang="ko-KR" sz="1500" dirty="0">
              <a:solidFill>
                <a:schemeClr val="tx1">
                  <a:lumMod val="85000"/>
                  <a:lumOff val="15000"/>
                </a:schemeClr>
              </a:solidFill>
              <a:latin typeface="Arial" pitchFamily="34" charset="0"/>
              <a:cs typeface="Arial" pitchFamily="34" charset="0"/>
            </a:endParaRPr>
          </a:p>
        </p:txBody>
      </p:sp>
      <p:sp>
        <p:nvSpPr>
          <p:cNvPr id="13" name="Freeform: Shape 1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4478172"/>
            <a:ext cx="7475562" cy="665328"/>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7011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480060"/>
            <a:ext cx="3614166" cy="1110996"/>
          </a:xfrm>
        </p:spPr>
        <p:txBody>
          <a:bodyPr anchor="b">
            <a:normAutofit/>
          </a:bodyPr>
          <a:lstStyle/>
          <a:p>
            <a:pPr>
              <a:lnSpc>
                <a:spcPct val="90000"/>
              </a:lnSpc>
            </a:pPr>
            <a:r>
              <a:rPr lang="tr-TR" altLang="ko-KR" sz="3500"/>
              <a:t>Mal ve Hizmet Sınıflandırması</a:t>
            </a:r>
            <a:endParaRPr lang="ko-KR" altLang="en-US" sz="3500"/>
          </a:p>
        </p:txBody>
      </p:sp>
      <p:sp>
        <p:nvSpPr>
          <p:cNvPr id="717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1779651"/>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73202" y="1995678"/>
            <a:ext cx="3614166" cy="2660904"/>
          </a:xfrm>
        </p:spPr>
        <p:txBody>
          <a:bodyPr anchor="t">
            <a:normAutofit/>
          </a:bodyPr>
          <a:lstStyle/>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51920" y="1975988"/>
            <a:ext cx="4903630" cy="296669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5837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Freeform: Shape 8200">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51435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457200"/>
            <a:ext cx="2804505" cy="998129"/>
          </a:xfrm>
        </p:spPr>
        <p:txBody>
          <a:bodyPr>
            <a:normAutofit/>
          </a:bodyPr>
          <a:lstStyle/>
          <a:p>
            <a:pPr>
              <a:lnSpc>
                <a:spcPct val="90000"/>
              </a:lnSpc>
            </a:pPr>
            <a:r>
              <a:rPr lang="tr-TR" altLang="ko-KR" sz="3300"/>
              <a:t>Ürün Yaşam Eğrisi</a:t>
            </a:r>
            <a:endParaRPr lang="ko-KR" altLang="en-US" sz="3300"/>
          </a:p>
        </p:txBody>
      </p:sp>
      <p:sp>
        <p:nvSpPr>
          <p:cNvPr id="4" name="Content Placeholder 3"/>
          <p:cNvSpPr>
            <a:spLocks noGrp="1"/>
          </p:cNvSpPr>
          <p:nvPr>
            <p:ph idx="1"/>
          </p:nvPr>
        </p:nvSpPr>
        <p:spPr>
          <a:xfrm>
            <a:off x="646774" y="1645576"/>
            <a:ext cx="2570251" cy="2931440"/>
          </a:xfrm>
        </p:spPr>
        <p:txBody>
          <a:bodyPr>
            <a:normAutofit/>
          </a:bodyPr>
          <a:lstStyle/>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84092" y="1461186"/>
            <a:ext cx="4616356" cy="223893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7394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Renkli düğmeler">
            <a:extLst>
              <a:ext uri="{FF2B5EF4-FFF2-40B4-BE49-F238E27FC236}">
                <a16:creationId xmlns:a16="http://schemas.microsoft.com/office/drawing/2014/main" id="{6970EF20-CC71-9621-CC25-4BE6AC202AAD}"/>
              </a:ext>
            </a:extLst>
          </p:cNvPr>
          <p:cNvPicPr>
            <a:picLocks noChangeAspect="1"/>
          </p:cNvPicPr>
          <p:nvPr/>
        </p:nvPicPr>
        <p:blipFill rotWithShape="1">
          <a:blip r:embed="rId2"/>
          <a:srcRect l="4177" r="1707"/>
          <a:stretch/>
        </p:blipFill>
        <p:spPr>
          <a:xfrm>
            <a:off x="20" y="10"/>
            <a:ext cx="7252212" cy="51434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648707" y="273843"/>
            <a:ext cx="2866642" cy="1424934"/>
          </a:xfrm>
        </p:spPr>
        <p:txBody>
          <a:bodyPr>
            <a:normAutofit/>
          </a:bodyPr>
          <a:lstStyle/>
          <a:p>
            <a:r>
              <a:rPr lang="tr-TR" altLang="ko-KR" sz="3000" dirty="0"/>
              <a:t>Ürün Çeşitlendirme</a:t>
            </a:r>
            <a:endParaRPr lang="ko-KR" altLang="en-US" sz="3000" dirty="0"/>
          </a:p>
        </p:txBody>
      </p:sp>
      <p:sp>
        <p:nvSpPr>
          <p:cNvPr id="4" name="Content Placeholder 3"/>
          <p:cNvSpPr>
            <a:spLocks noGrp="1"/>
          </p:cNvSpPr>
          <p:nvPr>
            <p:ph idx="1"/>
          </p:nvPr>
        </p:nvSpPr>
        <p:spPr>
          <a:xfrm>
            <a:off x="5648707" y="1825650"/>
            <a:ext cx="2866642" cy="2807072"/>
          </a:xfrm>
        </p:spPr>
        <p:txBody>
          <a:bodyPr>
            <a:normAutofit/>
          </a:bodyPr>
          <a:lstStyle/>
          <a:p>
            <a:pPr marL="0" indent="0">
              <a:buNone/>
            </a:pPr>
            <a:r>
              <a:rPr lang="sv-SE" altLang="ko-KR" sz="1500" dirty="0">
                <a:latin typeface="Arial" pitchFamily="34" charset="0"/>
                <a:cs typeface="Arial" pitchFamily="34" charset="0"/>
              </a:rPr>
              <a:t>Pazarda uzun süre kalmayı isteyen işletmelerin ürün dizi ve karmalarına yeni ürünler ekleyerek ürün sayısını arttırma çabalarıdır.</a:t>
            </a:r>
          </a:p>
          <a:p>
            <a:pPr marL="0" indent="0">
              <a:buNone/>
            </a:pPr>
            <a:r>
              <a:rPr lang="sv-SE" altLang="ko-KR" sz="1500" dirty="0">
                <a:latin typeface="Arial" pitchFamily="34" charset="0"/>
                <a:cs typeface="Arial" pitchFamily="34" charset="0"/>
              </a:rPr>
              <a:t>Üretilen malın yaşam süresinin sona ermesiyle işletmenin pazardan çekilmesini engeller</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1292480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arlak renklerde plastik kapsayıcılar">
            <a:extLst>
              <a:ext uri="{FF2B5EF4-FFF2-40B4-BE49-F238E27FC236}">
                <a16:creationId xmlns:a16="http://schemas.microsoft.com/office/drawing/2014/main" id="{59FC6BC9-4645-EBAF-76F7-9D2335BAE88A}"/>
              </a:ext>
            </a:extLst>
          </p:cNvPr>
          <p:cNvPicPr>
            <a:picLocks noChangeAspect="1"/>
          </p:cNvPicPr>
          <p:nvPr/>
        </p:nvPicPr>
        <p:blipFill rotWithShape="1">
          <a:blip r:embed="rId2"/>
          <a:srcRect l="1719" r="4165"/>
          <a:stretch/>
        </p:blipFill>
        <p:spPr>
          <a:xfrm>
            <a:off x="1891767" y="10"/>
            <a:ext cx="7252231" cy="51434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273843"/>
            <a:ext cx="2866641" cy="1424934"/>
          </a:xfrm>
        </p:spPr>
        <p:txBody>
          <a:bodyPr>
            <a:normAutofit/>
          </a:bodyPr>
          <a:lstStyle/>
          <a:p>
            <a:r>
              <a:rPr lang="tr-TR" altLang="ko-KR" sz="3000"/>
              <a:t>Ürün Farklılaştırma</a:t>
            </a:r>
            <a:endParaRPr lang="ko-KR" altLang="en-US" sz="3000"/>
          </a:p>
        </p:txBody>
      </p:sp>
      <p:sp>
        <p:nvSpPr>
          <p:cNvPr id="4" name="Content Placeholder 3"/>
          <p:cNvSpPr>
            <a:spLocks noGrp="1"/>
          </p:cNvSpPr>
          <p:nvPr>
            <p:ph idx="1"/>
          </p:nvPr>
        </p:nvSpPr>
        <p:spPr>
          <a:xfrm>
            <a:off x="628650" y="1825650"/>
            <a:ext cx="2866641" cy="2807072"/>
          </a:xfrm>
        </p:spPr>
        <p:txBody>
          <a:bodyPr>
            <a:normAutofit/>
          </a:bodyPr>
          <a:lstStyle/>
          <a:p>
            <a:pPr marL="0" indent="0">
              <a:lnSpc>
                <a:spcPct val="90000"/>
              </a:lnSpc>
              <a:buNone/>
            </a:pPr>
            <a:r>
              <a:rPr lang="sv-SE" altLang="ko-KR" sz="1300" dirty="0">
                <a:latin typeface="Arial" pitchFamily="34" charset="0"/>
                <a:cs typeface="Arial" pitchFamily="34" charset="0"/>
              </a:rPr>
              <a:t>Bir işletmenin kendi ürünlerinin rakiplerininkinden farklı olduğunu ortaya koymak için harcadığı çabalar</a:t>
            </a:r>
          </a:p>
          <a:p>
            <a:pPr marL="0" indent="0">
              <a:lnSpc>
                <a:spcPct val="90000"/>
              </a:lnSpc>
              <a:buNone/>
            </a:pPr>
            <a:r>
              <a:rPr lang="sv-SE" altLang="ko-KR" sz="1300" dirty="0">
                <a:latin typeface="Arial" pitchFamily="34" charset="0"/>
                <a:cs typeface="Arial" pitchFamily="34" charset="0"/>
              </a:rPr>
              <a:t>Ürün farklılaştırmak suretiyle yeni ürün geliştirilmiş olmaktadır. </a:t>
            </a:r>
          </a:p>
          <a:p>
            <a:pPr marL="0" indent="0">
              <a:lnSpc>
                <a:spcPct val="90000"/>
              </a:lnSpc>
              <a:buNone/>
            </a:pPr>
            <a:r>
              <a:rPr lang="sv-SE" altLang="ko-KR" sz="1300" dirty="0">
                <a:latin typeface="Arial" pitchFamily="34" charset="0"/>
                <a:cs typeface="Arial" pitchFamily="34" charset="0"/>
              </a:rPr>
              <a:t>Pazar bölümlendirme sınırlı bir pazara derinliğine girme çabası iken, ürün farklılaştırma pazarı genişletmeye çalışmaktadır. </a:t>
            </a:r>
          </a:p>
          <a:p>
            <a:pPr marL="0" indent="0">
              <a:lnSpc>
                <a:spcPct val="90000"/>
              </a:lnSpc>
              <a:buNone/>
            </a:pPr>
            <a:r>
              <a:rPr lang="sv-SE" altLang="ko-KR" sz="1300" dirty="0">
                <a:latin typeface="Arial" pitchFamily="34" charset="0"/>
                <a:cs typeface="Arial" pitchFamily="34" charset="0"/>
              </a:rPr>
              <a:t>Ürünleri benzerlerinin farklılaştırmak için; ambalajlama, biçim, renk, büyüklük, kalite, ürüne bağlı hizmetler kullanılır.</a:t>
            </a:r>
          </a:p>
          <a:p>
            <a:pPr marL="0" indent="0">
              <a:lnSpc>
                <a:spcPct val="90000"/>
              </a:lnSpc>
              <a:buNone/>
            </a:pPr>
            <a:endParaRPr lang="tr-TR" altLang="ko-KR" sz="1300" dirty="0">
              <a:latin typeface="Arial" pitchFamily="34" charset="0"/>
              <a:cs typeface="Arial" pitchFamily="34" charset="0"/>
            </a:endParaRPr>
          </a:p>
          <a:p>
            <a:pPr marL="0" indent="0">
              <a:lnSpc>
                <a:spcPct val="90000"/>
              </a:lnSpc>
              <a:buNone/>
            </a:pPr>
            <a:endParaRPr lang="tr-TR" altLang="ko-KR" sz="1300" dirty="0">
              <a:latin typeface="Arial" pitchFamily="34" charset="0"/>
              <a:cs typeface="Arial" pitchFamily="34" charset="0"/>
            </a:endParaRPr>
          </a:p>
          <a:p>
            <a:pPr marL="0" indent="0">
              <a:lnSpc>
                <a:spcPct val="90000"/>
              </a:lnSpc>
              <a:buNone/>
            </a:pPr>
            <a:endParaRPr lang="tr-TR" altLang="ko-KR" sz="1300" dirty="0">
              <a:latin typeface="Arial" pitchFamily="34" charset="0"/>
              <a:cs typeface="Arial" pitchFamily="34" charset="0"/>
            </a:endParaRPr>
          </a:p>
          <a:p>
            <a:pPr marL="0" indent="0">
              <a:lnSpc>
                <a:spcPct val="90000"/>
              </a:lnSpc>
              <a:buNone/>
            </a:pPr>
            <a:endParaRPr lang="tr-TR" altLang="ko-KR" sz="1300" dirty="0">
              <a:latin typeface="Arial" pitchFamily="34" charset="0"/>
              <a:cs typeface="Arial" pitchFamily="34" charset="0"/>
            </a:endParaRPr>
          </a:p>
        </p:txBody>
      </p:sp>
    </p:spTree>
    <p:extLst>
      <p:ext uri="{BB962C8B-B14F-4D97-AF65-F5344CB8AC3E}">
        <p14:creationId xmlns:p14="http://schemas.microsoft.com/office/powerpoint/2010/main" val="2667247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hat is distribution and why is it important in the dropshipping business?"/>
          <p:cNvPicPr>
            <a:picLocks noChangeAspect="1" noChangeArrowheads="1"/>
          </p:cNvPicPr>
          <p:nvPr/>
        </p:nvPicPr>
        <p:blipFill rotWithShape="1">
          <a:blip r:embed="rId2">
            <a:extLst>
              <a:ext uri="{28A0092B-C50C-407E-A947-70E740481C1C}">
                <a14:useLocalDpi xmlns:a14="http://schemas.microsoft.com/office/drawing/2010/main" val="0"/>
              </a:ext>
            </a:extLst>
          </a:blip>
          <a:srcRect l="26328"/>
          <a:stretch/>
        </p:blipFill>
        <p:spPr bwMode="auto">
          <a:xfrm>
            <a:off x="1891767" y="10"/>
            <a:ext cx="7252231" cy="51434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273843"/>
            <a:ext cx="2866641" cy="1424934"/>
          </a:xfrm>
        </p:spPr>
        <p:txBody>
          <a:bodyPr>
            <a:normAutofit/>
          </a:bodyPr>
          <a:lstStyle/>
          <a:p>
            <a:r>
              <a:rPr lang="tr-TR" altLang="ko-KR" sz="3000" dirty="0"/>
              <a:t>Dağıtım</a:t>
            </a:r>
            <a:endParaRPr lang="ko-KR" altLang="en-US" sz="3000" dirty="0"/>
          </a:p>
        </p:txBody>
      </p:sp>
      <p:sp>
        <p:nvSpPr>
          <p:cNvPr id="4" name="Content Placeholder 3"/>
          <p:cNvSpPr>
            <a:spLocks noGrp="1"/>
          </p:cNvSpPr>
          <p:nvPr>
            <p:ph idx="1"/>
          </p:nvPr>
        </p:nvSpPr>
        <p:spPr>
          <a:xfrm>
            <a:off x="628650" y="1825650"/>
            <a:ext cx="2866641" cy="2807072"/>
          </a:xfrm>
        </p:spPr>
        <p:txBody>
          <a:bodyPr>
            <a:normAutofit/>
          </a:bodyPr>
          <a:lstStyle/>
          <a:p>
            <a:pPr marL="0" indent="0">
              <a:buNone/>
            </a:pPr>
            <a:r>
              <a:rPr lang="tr-TR" altLang="ko-KR" sz="1500" dirty="0">
                <a:latin typeface="Arial" pitchFamily="34" charset="0"/>
                <a:cs typeface="Arial" pitchFamily="34" charset="0"/>
              </a:rPr>
              <a:t>Bir mal ve hizmetin satış birimlerine ulaşmasından tüketici ve kullanıcıların eline geçinceye kadar yapılan işlem ve faaliyetler bütünüdür.</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1997161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What is distribution and why is it important in the dropshipping business?"/>
          <p:cNvPicPr>
            <a:picLocks noChangeAspect="1" noChangeArrowheads="1"/>
          </p:cNvPicPr>
          <p:nvPr/>
        </p:nvPicPr>
        <p:blipFill rotWithShape="1">
          <a:blip r:embed="rId2">
            <a:extLst>
              <a:ext uri="{28A0092B-C50C-407E-A947-70E740481C1C}">
                <a14:useLocalDpi xmlns:a14="http://schemas.microsoft.com/office/drawing/2010/main" val="0"/>
              </a:ext>
            </a:extLst>
          </a:blip>
          <a:srcRect l="26329"/>
          <a:stretch/>
        </p:blipFill>
        <p:spPr bwMode="auto">
          <a:xfrm>
            <a:off x="20" y="10"/>
            <a:ext cx="7252212" cy="51434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648707" y="273843"/>
            <a:ext cx="2866642" cy="1424934"/>
          </a:xfrm>
        </p:spPr>
        <p:txBody>
          <a:bodyPr>
            <a:normAutofit/>
          </a:bodyPr>
          <a:lstStyle/>
          <a:p>
            <a:r>
              <a:rPr lang="tr-TR" altLang="ko-KR" sz="3000"/>
              <a:t>Dağıtım</a:t>
            </a:r>
            <a:endParaRPr lang="ko-KR" altLang="en-US" sz="3000"/>
          </a:p>
        </p:txBody>
      </p:sp>
      <p:sp>
        <p:nvSpPr>
          <p:cNvPr id="4" name="Content Placeholder 3"/>
          <p:cNvSpPr>
            <a:spLocks noGrp="1"/>
          </p:cNvSpPr>
          <p:nvPr>
            <p:ph idx="1"/>
          </p:nvPr>
        </p:nvSpPr>
        <p:spPr>
          <a:xfrm>
            <a:off x="5648707" y="1825650"/>
            <a:ext cx="2866642" cy="2807072"/>
          </a:xfrm>
        </p:spPr>
        <p:txBody>
          <a:bodyPr>
            <a:normAutofit/>
          </a:bodyPr>
          <a:lstStyle/>
          <a:p>
            <a:pPr marL="0" indent="0">
              <a:buNone/>
            </a:pPr>
            <a:r>
              <a:rPr lang="tr-TR" altLang="ko-KR" sz="1500">
                <a:latin typeface="Arial" pitchFamily="34" charset="0"/>
                <a:cs typeface="Arial" pitchFamily="34" charset="0"/>
              </a:rPr>
              <a:t>Kanal üyeleri arasında ilişkinin türü</a:t>
            </a:r>
          </a:p>
          <a:p>
            <a:pPr marL="0" indent="0">
              <a:buNone/>
            </a:pPr>
            <a:r>
              <a:rPr lang="tr-TR" altLang="ko-KR" sz="1500">
                <a:latin typeface="Arial" pitchFamily="34" charset="0"/>
                <a:cs typeface="Arial" pitchFamily="34" charset="0"/>
              </a:rPr>
              <a:t>Kanal üyeleri arasında yönetim ilişkileri</a:t>
            </a:r>
          </a:p>
          <a:p>
            <a:pPr marL="0" indent="0">
              <a:buNone/>
            </a:pPr>
            <a:r>
              <a:rPr lang="tr-TR" altLang="ko-KR" sz="1500">
                <a:latin typeface="Arial" pitchFamily="34" charset="0"/>
                <a:cs typeface="Arial" pitchFamily="34" charset="0"/>
              </a:rPr>
              <a:t>Kanal üyeleri arasındaki bütünleşmenin yönü </a:t>
            </a: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p:txBody>
      </p:sp>
    </p:spTree>
    <p:extLst>
      <p:ext uri="{BB962C8B-B14F-4D97-AF65-F5344CB8AC3E}">
        <p14:creationId xmlns:p14="http://schemas.microsoft.com/office/powerpoint/2010/main" val="1403019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2791" y="668655"/>
            <a:ext cx="3918392" cy="1183731"/>
          </a:xfrm>
        </p:spPr>
        <p:txBody>
          <a:bodyPr>
            <a:normAutofit/>
          </a:bodyPr>
          <a:lstStyle/>
          <a:p>
            <a:r>
              <a:rPr lang="tr-TR" altLang="ko-KR" sz="2800"/>
              <a:t>İlişkinin Türüne Göre Dağıtım Kanalları</a:t>
            </a:r>
            <a:endParaRPr lang="ko-KR" altLang="en-US" sz="2800"/>
          </a:p>
        </p:txBody>
      </p:sp>
      <p:sp>
        <p:nvSpPr>
          <p:cNvPr id="4" name="Content Placeholder 3"/>
          <p:cNvSpPr>
            <a:spLocks noGrp="1"/>
          </p:cNvSpPr>
          <p:nvPr>
            <p:ph idx="1"/>
          </p:nvPr>
        </p:nvSpPr>
        <p:spPr>
          <a:xfrm>
            <a:off x="532792" y="1972620"/>
            <a:ext cx="3918391" cy="2499367"/>
          </a:xfrm>
        </p:spPr>
        <p:txBody>
          <a:bodyPr>
            <a:normAutofit/>
          </a:bodyPr>
          <a:lstStyle/>
          <a:p>
            <a:pPr marL="0" indent="0">
              <a:buNone/>
            </a:pPr>
            <a:r>
              <a:rPr lang="tr-TR" altLang="ko-KR" sz="1500" dirty="0">
                <a:latin typeface="Arial" pitchFamily="34" charset="0"/>
                <a:cs typeface="Arial" pitchFamily="34" charset="0"/>
              </a:rPr>
              <a:t>Dağıtımın doğrudan ve dolaylı olduğu konusundaki karar işletmenin dağıtım görevlerini ne ölçüde kendi üstlendiği ne ölçüde de yasal ve ekonomik bağımsızlığı olan yabancı kanal organlarına aktardığına bağlıdır.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6" name="Picture 5" descr="Boats üzerinde meyve ve sebze tabloları">
            <a:extLst>
              <a:ext uri="{FF2B5EF4-FFF2-40B4-BE49-F238E27FC236}">
                <a16:creationId xmlns:a16="http://schemas.microsoft.com/office/drawing/2014/main" id="{34260898-8908-967F-76EF-7E5E7226C298}"/>
              </a:ext>
            </a:extLst>
          </p:cNvPr>
          <p:cNvPicPr>
            <a:picLocks noChangeAspect="1"/>
          </p:cNvPicPr>
          <p:nvPr/>
        </p:nvPicPr>
        <p:blipFill rotWithShape="1">
          <a:blip r:embed="rId2"/>
          <a:srcRect l="11273" r="12699" b="2"/>
          <a:stretch/>
        </p:blipFill>
        <p:spPr>
          <a:xfrm>
            <a:off x="4811941" y="668655"/>
            <a:ext cx="4332059" cy="3803332"/>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2936461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15299" y="411348"/>
            <a:ext cx="5098906" cy="1256717"/>
          </a:xfrm>
        </p:spPr>
        <p:txBody>
          <a:bodyPr anchor="b">
            <a:normAutofit/>
          </a:bodyPr>
          <a:lstStyle/>
          <a:p>
            <a:r>
              <a:rPr lang="tr-TR" altLang="ko-KR" sz="3000"/>
              <a:t>Bütünleşmenin Yönüne Göre Dağıtım Kanalları</a:t>
            </a:r>
            <a:endParaRPr lang="ko-KR" altLang="en-US" sz="3000"/>
          </a:p>
        </p:txBody>
      </p:sp>
      <p:pic>
        <p:nvPicPr>
          <p:cNvPr id="6" name="Picture 5" descr="Renkli evler">
            <a:extLst>
              <a:ext uri="{FF2B5EF4-FFF2-40B4-BE49-F238E27FC236}">
                <a16:creationId xmlns:a16="http://schemas.microsoft.com/office/drawing/2014/main" id="{A0BC7BFD-61B3-BA52-5843-0D1240272616}"/>
              </a:ext>
            </a:extLst>
          </p:cNvPr>
          <p:cNvPicPr>
            <a:picLocks noChangeAspect="1"/>
          </p:cNvPicPr>
          <p:nvPr/>
        </p:nvPicPr>
        <p:blipFill rotWithShape="1">
          <a:blip r:embed="rId2"/>
          <a:srcRect l="26196" r="31889" b="1"/>
          <a:stretch/>
        </p:blipFill>
        <p:spPr>
          <a:xfrm>
            <a:off x="20" y="10"/>
            <a:ext cx="3147352" cy="5143490"/>
          </a:xfrm>
          <a:prstGeom prst="rect">
            <a:avLst/>
          </a:prstGeom>
          <a:effectLst/>
        </p:spPr>
      </p:pic>
      <p:sp>
        <p:nvSpPr>
          <p:cNvPr id="4" name="Content Placeholder 3"/>
          <p:cNvSpPr>
            <a:spLocks noGrp="1"/>
          </p:cNvSpPr>
          <p:nvPr>
            <p:ph idx="1"/>
          </p:nvPr>
        </p:nvSpPr>
        <p:spPr>
          <a:xfrm>
            <a:off x="3415300" y="1807372"/>
            <a:ext cx="5098904" cy="2778913"/>
          </a:xfrm>
        </p:spPr>
        <p:txBody>
          <a:bodyPr>
            <a:normAutofit/>
          </a:bodyPr>
          <a:lstStyle/>
          <a:p>
            <a:pPr marL="0" indent="0">
              <a:buNone/>
            </a:pPr>
            <a:r>
              <a:rPr lang="tr-TR" altLang="ko-KR" sz="1500" b="1" dirty="0">
                <a:latin typeface="Arial" pitchFamily="34" charset="0"/>
                <a:cs typeface="Arial" pitchFamily="34" charset="0"/>
              </a:rPr>
              <a:t>Yatay bütünleşme</a:t>
            </a:r>
          </a:p>
          <a:p>
            <a:pPr marL="0" indent="0">
              <a:buNone/>
            </a:pPr>
            <a:r>
              <a:rPr lang="tr-TR" altLang="ko-KR" sz="1500" dirty="0">
                <a:latin typeface="Arial" pitchFamily="34" charset="0"/>
                <a:cs typeface="Arial" pitchFamily="34" charset="0"/>
              </a:rPr>
              <a:t>Aynı dağıtım aşamasındaki birden çok benzer kuruluşun bir araya gelmesiyle oluşur. </a:t>
            </a:r>
          </a:p>
          <a:p>
            <a:pPr marL="0" indent="0">
              <a:buNone/>
            </a:pPr>
            <a:r>
              <a:rPr lang="tr-TR" altLang="ko-KR" sz="1500" dirty="0">
                <a:latin typeface="Arial" pitchFamily="34" charset="0"/>
                <a:cs typeface="Arial" pitchFamily="34" charset="0"/>
              </a:rPr>
              <a:t>Pazarı paylaşma arzusu, rekabetin yoğunlaşması, yeterli ölçüde kullanılamayan kaynakların varlığı, tek başına işletmeyi finanse etme gücünün bulunmaması, riski paylaşma arzusu, diğer işletmelerin sahip olduğu teknik veya pazarlama birikimlerinden yararlanma arzusu</a:t>
            </a:r>
          </a:p>
          <a:p>
            <a:pPr marL="0" indent="0">
              <a:buNone/>
            </a:pPr>
            <a:r>
              <a:rPr lang="tr-TR" altLang="ko-KR" sz="1500" dirty="0">
                <a:latin typeface="Arial" pitchFamily="34" charset="0"/>
                <a:cs typeface="Arial" pitchFamily="34" charset="0"/>
              </a:rPr>
              <a:t>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3165729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pPr>
              <a:lnSpc>
                <a:spcPct val="90000"/>
              </a:lnSpc>
            </a:pPr>
            <a:r>
              <a:rPr lang="tr-TR" altLang="ko-KR" sz="2800"/>
              <a:t>Bütünleşmenin Yönüne Göre Dağıtım Kanalları</a:t>
            </a:r>
            <a:endParaRPr lang="ko-KR" altLang="en-US" sz="2800"/>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b="1" dirty="0">
                <a:latin typeface="Arial" pitchFamily="34" charset="0"/>
                <a:cs typeface="Arial" pitchFamily="34" charset="0"/>
              </a:rPr>
              <a:t>Dikey bütünleşme</a:t>
            </a:r>
          </a:p>
          <a:p>
            <a:pPr marL="0" indent="0">
              <a:buNone/>
            </a:pPr>
            <a:r>
              <a:rPr lang="tr-TR" altLang="ko-KR" sz="1500" dirty="0">
                <a:latin typeface="Arial" pitchFamily="34" charset="0"/>
                <a:cs typeface="Arial" pitchFamily="34" charset="0"/>
              </a:rPr>
              <a:t>Bir kanal düzeyinde yer alan bir üyenin kendisinden önce veya kendinden sonraki düzeyde yer alan kanal üyelerini yönetim ve denetimi altına almış olmasıyla gerçekleşir.</a:t>
            </a:r>
          </a:p>
          <a:p>
            <a:pPr marL="0" indent="0">
              <a:buNone/>
            </a:pPr>
            <a:r>
              <a:rPr lang="tr-TR" altLang="ko-KR" sz="1500" dirty="0">
                <a:latin typeface="Arial" pitchFamily="34" charset="0"/>
                <a:cs typeface="Arial" pitchFamily="34" charset="0"/>
              </a:rPr>
              <a:t>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6" name="Picture 5" descr="Endüstriyel bir fabrikanın boru ve tankları">
            <a:extLst>
              <a:ext uri="{FF2B5EF4-FFF2-40B4-BE49-F238E27FC236}">
                <a16:creationId xmlns:a16="http://schemas.microsoft.com/office/drawing/2014/main" id="{96165478-BD57-3637-231C-4FE006109BE7}"/>
              </a:ext>
            </a:extLst>
          </p:cNvPr>
          <p:cNvPicPr>
            <a:picLocks noChangeAspect="1"/>
          </p:cNvPicPr>
          <p:nvPr/>
        </p:nvPicPr>
        <p:blipFill rotWithShape="1">
          <a:blip r:embed="rId2"/>
          <a:srcRect l="10085" r="24705"/>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24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a:t>Dağıtım Stratejileri</a:t>
            </a:r>
            <a:endParaRPr lang="ko-KR" altLang="en-US"/>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a:latin typeface="Arial" pitchFamily="34" charset="0"/>
                <a:cs typeface="Arial" pitchFamily="34" charset="0"/>
              </a:rPr>
              <a:t>Yoğun dağıtım</a:t>
            </a:r>
          </a:p>
          <a:p>
            <a:pPr marL="0" indent="0">
              <a:buNone/>
            </a:pPr>
            <a:r>
              <a:rPr lang="tr-TR" altLang="ko-KR" sz="1500">
                <a:latin typeface="Arial" pitchFamily="34" charset="0"/>
                <a:cs typeface="Arial" pitchFamily="34" charset="0"/>
              </a:rPr>
              <a:t>Seçimlik dağıtım</a:t>
            </a:r>
          </a:p>
          <a:p>
            <a:pPr marL="0" indent="0">
              <a:buNone/>
            </a:pPr>
            <a:r>
              <a:rPr lang="tr-TR" altLang="ko-KR" sz="1500">
                <a:latin typeface="Arial" pitchFamily="34" charset="0"/>
                <a:cs typeface="Arial" pitchFamily="34" charset="0"/>
              </a:rPr>
              <a:t>Sınırlı dağıtım</a:t>
            </a:r>
          </a:p>
          <a:p>
            <a:pPr marL="0" indent="0">
              <a:buNone/>
            </a:pPr>
            <a:r>
              <a:rPr lang="tr-TR" altLang="ko-KR" sz="1500">
                <a:latin typeface="Arial" pitchFamily="34" charset="0"/>
                <a:cs typeface="Arial" pitchFamily="34" charset="0"/>
              </a:rPr>
              <a:t>	</a:t>
            </a: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p:txBody>
      </p:sp>
      <p:pic>
        <p:nvPicPr>
          <p:cNvPr id="6" name="Picture 5" descr="Taşıyıcı bantta mukavva kutular">
            <a:extLst>
              <a:ext uri="{FF2B5EF4-FFF2-40B4-BE49-F238E27FC236}">
                <a16:creationId xmlns:a16="http://schemas.microsoft.com/office/drawing/2014/main" id="{31203340-B7E8-AFC3-1475-254206FC1BF2}"/>
              </a:ext>
            </a:extLst>
          </p:cNvPr>
          <p:cNvPicPr>
            <a:picLocks noChangeAspect="1"/>
          </p:cNvPicPr>
          <p:nvPr/>
        </p:nvPicPr>
        <p:blipFill rotWithShape="1">
          <a:blip r:embed="rId2"/>
          <a:srcRect l="26055" r="15908"/>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819666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dirty="0"/>
              <a:t>Yoğun Dağıtım</a:t>
            </a:r>
            <a:endParaRPr lang="ko-KR" altLang="en-US" dirty="0"/>
          </a:p>
        </p:txBody>
      </p:sp>
      <p:sp>
        <p:nvSpPr>
          <p:cNvPr id="4" name="Content Placeholder 3"/>
          <p:cNvSpPr>
            <a:spLocks noGrp="1"/>
          </p:cNvSpPr>
          <p:nvPr>
            <p:ph idx="1"/>
          </p:nvPr>
        </p:nvSpPr>
        <p:spPr>
          <a:xfrm>
            <a:off x="628650" y="1749972"/>
            <a:ext cx="3464715" cy="2882750"/>
          </a:xfrm>
        </p:spPr>
        <p:txBody>
          <a:bodyPr>
            <a:normAutofit/>
          </a:bodyPr>
          <a:lstStyle/>
          <a:p>
            <a:pPr marL="0" indent="0">
              <a:lnSpc>
                <a:spcPct val="90000"/>
              </a:lnSpc>
              <a:buNone/>
            </a:pPr>
            <a:r>
              <a:rPr lang="tr-TR" altLang="ko-KR" sz="1500" dirty="0">
                <a:latin typeface="Arial" pitchFamily="34" charset="0"/>
                <a:cs typeface="Arial" pitchFamily="34" charset="0"/>
              </a:rPr>
              <a:t>Tüm tüketici kesimlerine ulaşmayı hedefleyen strateji</a:t>
            </a:r>
          </a:p>
          <a:p>
            <a:pPr marL="0" indent="0">
              <a:lnSpc>
                <a:spcPct val="90000"/>
              </a:lnSpc>
              <a:buNone/>
            </a:pPr>
            <a:r>
              <a:rPr lang="tr-TR" altLang="ko-KR" sz="1500" dirty="0">
                <a:latin typeface="Arial" pitchFamily="34" charset="0"/>
                <a:cs typeface="Arial" pitchFamily="34" charset="0"/>
              </a:rPr>
              <a:t>Mümkün olduğunca çok sayıda perakendeciye tüm coğrafik alanları kapsayacak biçimde, malları ulaştırılması</a:t>
            </a:r>
          </a:p>
          <a:p>
            <a:pPr marL="0" indent="0">
              <a:lnSpc>
                <a:spcPct val="90000"/>
              </a:lnSpc>
              <a:buNone/>
            </a:pPr>
            <a:r>
              <a:rPr lang="tr-TR" altLang="ko-KR" sz="1500" dirty="0">
                <a:latin typeface="Arial" pitchFamily="34" charset="0"/>
                <a:cs typeface="Arial" pitchFamily="34" charset="0"/>
              </a:rPr>
              <a:t>Kolayda mallar, hammaddeler</a:t>
            </a:r>
          </a:p>
          <a:p>
            <a:pPr marL="0" indent="0">
              <a:lnSpc>
                <a:spcPct val="90000"/>
              </a:lnSpc>
              <a:buNone/>
            </a:pPr>
            <a:r>
              <a:rPr lang="tr-TR" altLang="ko-KR" sz="1500" dirty="0">
                <a:latin typeface="Arial" pitchFamily="34" charset="0"/>
                <a:cs typeface="Arial" pitchFamily="34" charset="0"/>
              </a:rPr>
              <a:t>Dağıtım maliyetleri yüksektir.</a:t>
            </a:r>
          </a:p>
          <a:p>
            <a:pPr marL="0" indent="0">
              <a:lnSpc>
                <a:spcPct val="90000"/>
              </a:lnSpc>
              <a:buNone/>
            </a:pPr>
            <a:r>
              <a:rPr lang="tr-TR" altLang="ko-KR" sz="1500" dirty="0">
                <a:latin typeface="Arial" pitchFamily="34" charset="0"/>
                <a:cs typeface="Arial" pitchFamily="34" charset="0"/>
              </a:rPr>
              <a:t>Üreticinin kontrolü kaybetme olasılığı yüksektir.</a:t>
            </a:r>
          </a:p>
          <a:p>
            <a:pPr marL="0" indent="0">
              <a:lnSpc>
                <a:spcPct val="90000"/>
              </a:lnSpc>
              <a:buNone/>
            </a:pPr>
            <a:r>
              <a:rPr lang="tr-TR" altLang="ko-KR" sz="1500" dirty="0">
                <a:latin typeface="Arial" pitchFamily="34" charset="0"/>
                <a:cs typeface="Arial" pitchFamily="34" charset="0"/>
              </a:rPr>
              <a:t>Marka imajı geliştirilmesinde olumsuzluklar 	</a:t>
            </a: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p:txBody>
      </p:sp>
      <p:pic>
        <p:nvPicPr>
          <p:cNvPr id="6" name="Picture 5" descr="Taşıyıcı bantta mukavva kutular">
            <a:extLst>
              <a:ext uri="{FF2B5EF4-FFF2-40B4-BE49-F238E27FC236}">
                <a16:creationId xmlns:a16="http://schemas.microsoft.com/office/drawing/2014/main" id="{3F79B7F8-44B7-C055-6129-E8162941BEAE}"/>
              </a:ext>
            </a:extLst>
          </p:cNvPr>
          <p:cNvPicPr>
            <a:picLocks noChangeAspect="1"/>
          </p:cNvPicPr>
          <p:nvPr/>
        </p:nvPicPr>
        <p:blipFill rotWithShape="1">
          <a:blip r:embed="rId2"/>
          <a:srcRect l="26055" r="15908"/>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7945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3938487" cy="1355479"/>
          </a:xfrm>
        </p:spPr>
        <p:txBody>
          <a:bodyPr>
            <a:normAutofit/>
          </a:bodyPr>
          <a:lstStyle/>
          <a:p>
            <a:r>
              <a:rPr lang="tr-TR" altLang="ko-KR" dirty="0"/>
              <a:t>Seçimlik Dağıtım</a:t>
            </a:r>
            <a:endParaRPr lang="ko-KR" altLang="en-US" dirty="0"/>
          </a:p>
        </p:txBody>
      </p:sp>
      <p:sp>
        <p:nvSpPr>
          <p:cNvPr id="4" name="Content Placeholder 3"/>
          <p:cNvSpPr>
            <a:spLocks noGrp="1"/>
          </p:cNvSpPr>
          <p:nvPr>
            <p:ph idx="1"/>
          </p:nvPr>
        </p:nvSpPr>
        <p:spPr>
          <a:xfrm>
            <a:off x="628650" y="1749972"/>
            <a:ext cx="3464715" cy="2882750"/>
          </a:xfrm>
        </p:spPr>
        <p:txBody>
          <a:bodyPr>
            <a:normAutofit/>
          </a:bodyPr>
          <a:lstStyle/>
          <a:p>
            <a:pPr marL="0" indent="0">
              <a:buNone/>
            </a:pPr>
            <a:r>
              <a:rPr lang="tr-TR" altLang="ko-KR" sz="1500" dirty="0">
                <a:latin typeface="Arial" pitchFamily="34" charset="0"/>
                <a:cs typeface="Arial" pitchFamily="34" charset="0"/>
              </a:rPr>
              <a:t>Beğenmeli mallar için uygulanan sistem</a:t>
            </a:r>
          </a:p>
          <a:p>
            <a:pPr marL="0" indent="0">
              <a:buNone/>
            </a:pPr>
            <a:r>
              <a:rPr lang="tr-TR" altLang="ko-KR" sz="1500" dirty="0">
                <a:latin typeface="Arial" pitchFamily="34" charset="0"/>
                <a:cs typeface="Arial" pitchFamily="34" charset="0"/>
              </a:rPr>
              <a:t>Üretici bazı kanalları ve kanallardaki bazı kurumları kullanmaktan kaçınabilir.</a:t>
            </a:r>
          </a:p>
          <a:p>
            <a:pPr marL="0" indent="0">
              <a:buNone/>
            </a:pPr>
            <a:r>
              <a:rPr lang="tr-TR" altLang="ko-KR" sz="1500" dirty="0">
                <a:latin typeface="Arial" pitchFamily="34" charset="0"/>
                <a:cs typeface="Arial" pitchFamily="34" charset="0"/>
              </a:rPr>
              <a:t>İsteyen her perakendeciye mallarının satışı iznini vermez</a:t>
            </a:r>
          </a:p>
          <a:p>
            <a:pPr marL="0" indent="0">
              <a:buNone/>
            </a:pPr>
            <a:r>
              <a:rPr lang="tr-TR" altLang="ko-KR" sz="1500" dirty="0">
                <a:latin typeface="Arial" pitchFamily="34" charset="0"/>
                <a:cs typeface="Arial" pitchFamily="34" charset="0"/>
              </a:rPr>
              <a:t>Dağıtıcı firmanın büyüklüğünü, hizmet sunum kalitesini ve teknik imkanları dikkate alır</a:t>
            </a:r>
          </a:p>
          <a:p>
            <a:pPr marL="0" indent="0">
              <a:buNone/>
            </a:pPr>
            <a:r>
              <a:rPr lang="tr-TR" altLang="ko-KR" sz="1500" dirty="0">
                <a:latin typeface="Arial" pitchFamily="34" charset="0"/>
                <a:cs typeface="Arial" pitchFamily="34" charset="0"/>
              </a:rPr>
              <a:t>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6" name="Picture 5">
            <a:extLst>
              <a:ext uri="{FF2B5EF4-FFF2-40B4-BE49-F238E27FC236}">
                <a16:creationId xmlns:a16="http://schemas.microsoft.com/office/drawing/2014/main" id="{DBD4A3E0-487D-DA2C-8573-10A8B294ABBA}"/>
              </a:ext>
            </a:extLst>
          </p:cNvPr>
          <p:cNvPicPr>
            <a:picLocks noChangeAspect="1"/>
          </p:cNvPicPr>
          <p:nvPr/>
        </p:nvPicPr>
        <p:blipFill rotWithShape="1">
          <a:blip r:embed="rId2"/>
          <a:srcRect l="17319" r="21167" b="1"/>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5410295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nşaat araçları ve dişliler">
            <a:extLst>
              <a:ext uri="{FF2B5EF4-FFF2-40B4-BE49-F238E27FC236}">
                <a16:creationId xmlns:a16="http://schemas.microsoft.com/office/drawing/2014/main" id="{D0022B77-D40E-9201-15E1-5016631BE300}"/>
              </a:ext>
            </a:extLst>
          </p:cNvPr>
          <p:cNvPicPr>
            <a:picLocks noChangeAspect="1"/>
          </p:cNvPicPr>
          <p:nvPr/>
        </p:nvPicPr>
        <p:blipFill rotWithShape="1">
          <a:blip r:embed="rId2"/>
          <a:srcRect l="19278" r="2" b="2"/>
          <a:stretch/>
        </p:blipFill>
        <p:spPr>
          <a:xfrm>
            <a:off x="1891767" y="10"/>
            <a:ext cx="7252231" cy="51434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273843"/>
            <a:ext cx="2866641" cy="1424934"/>
          </a:xfrm>
        </p:spPr>
        <p:txBody>
          <a:bodyPr>
            <a:normAutofit/>
          </a:bodyPr>
          <a:lstStyle/>
          <a:p>
            <a:r>
              <a:rPr lang="tr-TR" altLang="ko-KR" sz="3000" dirty="0"/>
              <a:t>Sınırlı Dağıtım</a:t>
            </a:r>
            <a:endParaRPr lang="ko-KR" altLang="en-US" sz="3000" dirty="0"/>
          </a:p>
        </p:txBody>
      </p:sp>
      <p:sp>
        <p:nvSpPr>
          <p:cNvPr id="4" name="Content Placeholder 3"/>
          <p:cNvSpPr>
            <a:spLocks noGrp="1"/>
          </p:cNvSpPr>
          <p:nvPr>
            <p:ph idx="1"/>
          </p:nvPr>
        </p:nvSpPr>
        <p:spPr>
          <a:xfrm>
            <a:off x="628650" y="1825650"/>
            <a:ext cx="2866641" cy="2807072"/>
          </a:xfrm>
        </p:spPr>
        <p:txBody>
          <a:bodyPr>
            <a:normAutofit/>
          </a:bodyPr>
          <a:lstStyle/>
          <a:p>
            <a:pPr marL="0" indent="0">
              <a:lnSpc>
                <a:spcPct val="90000"/>
              </a:lnSpc>
              <a:buNone/>
            </a:pPr>
            <a:r>
              <a:rPr lang="tr-TR" altLang="ko-KR" sz="1500" dirty="0">
                <a:latin typeface="Arial" pitchFamily="34" charset="0"/>
                <a:cs typeface="Arial" pitchFamily="34" charset="0"/>
              </a:rPr>
              <a:t>Üretici firmanın ürününü farklı kılmak, ürün kalitesi ve hizmet kalitesi imajı yaratmak ya da mevcut imajını korumak ve güçlendirmek amaçlarıyla başvurduğu sistem </a:t>
            </a:r>
          </a:p>
          <a:p>
            <a:pPr marL="0" indent="0">
              <a:lnSpc>
                <a:spcPct val="90000"/>
              </a:lnSpc>
              <a:buNone/>
            </a:pPr>
            <a:r>
              <a:rPr lang="tr-TR" altLang="ko-KR" sz="1500" dirty="0">
                <a:latin typeface="Arial" pitchFamily="34" charset="0"/>
                <a:cs typeface="Arial" pitchFamily="34" charset="0"/>
              </a:rPr>
              <a:t>Ürünlerinin dağıtımını yapacak aracı sayısını sınırlandırır ve belli bir bölgede yalnızca bir aracıya dağıtım ve satış yetkisi verir. </a:t>
            </a:r>
          </a:p>
          <a:p>
            <a:pPr marL="0" indent="0">
              <a:lnSpc>
                <a:spcPct val="90000"/>
              </a:lnSpc>
              <a:buNone/>
            </a:pPr>
            <a:r>
              <a:rPr lang="tr-TR" altLang="ko-KR" sz="1500" dirty="0">
                <a:latin typeface="Arial" pitchFamily="34" charset="0"/>
                <a:cs typeface="Arial" pitchFamily="34" charset="0"/>
              </a:rPr>
              <a:t>	</a:t>
            </a: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a:p>
            <a:pPr marL="0" indent="0">
              <a:lnSpc>
                <a:spcPct val="90000"/>
              </a:lnSpc>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3676360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51435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50" y="457200"/>
            <a:ext cx="2804505" cy="998129"/>
          </a:xfrm>
        </p:spPr>
        <p:txBody>
          <a:bodyPr>
            <a:normAutofit/>
          </a:bodyPr>
          <a:lstStyle/>
          <a:p>
            <a:r>
              <a:rPr lang="tr-TR" altLang="ko-KR" dirty="0"/>
              <a:t>Fiyat</a:t>
            </a:r>
            <a:endParaRPr lang="ko-KR" altLang="en-US" dirty="0"/>
          </a:p>
        </p:txBody>
      </p:sp>
      <p:sp>
        <p:nvSpPr>
          <p:cNvPr id="4" name="Content Placeholder 3"/>
          <p:cNvSpPr>
            <a:spLocks noGrp="1"/>
          </p:cNvSpPr>
          <p:nvPr>
            <p:ph idx="1"/>
          </p:nvPr>
        </p:nvSpPr>
        <p:spPr>
          <a:xfrm>
            <a:off x="646774" y="1645576"/>
            <a:ext cx="2570251" cy="2931440"/>
          </a:xfrm>
        </p:spPr>
        <p:txBody>
          <a:bodyPr>
            <a:normAutofit/>
          </a:bodyPr>
          <a:lstStyle/>
          <a:p>
            <a:pPr marL="0" indent="0">
              <a:buNone/>
            </a:pPr>
            <a:r>
              <a:rPr lang="tr-TR" altLang="ko-KR" sz="1500" dirty="0">
                <a:latin typeface="Arial" pitchFamily="34" charset="0"/>
                <a:cs typeface="Arial" pitchFamily="34" charset="0"/>
              </a:rPr>
              <a:t>Fiyat, tüketicilerin bir malı almak için ödemek zorunda oldukları para miktarıdır.</a:t>
            </a:r>
          </a:p>
          <a:p>
            <a:pPr marL="0" indent="0">
              <a:buNone/>
            </a:pPr>
            <a:r>
              <a:rPr lang="tr-TR" altLang="ko-KR" sz="1500" dirty="0">
                <a:latin typeface="Arial" pitchFamily="34" charset="0"/>
                <a:cs typeface="Arial" pitchFamily="34" charset="0"/>
              </a:rPr>
              <a:t>Bir mal veya hizmete sahip olma veya kullanmaktan kaynaklanan fayda karşılığında tüketicilerin ödediği değerler toplamıdır.</a:t>
            </a:r>
          </a:p>
          <a:p>
            <a:pPr marL="0" indent="0">
              <a:buNone/>
            </a:pPr>
            <a:r>
              <a:rPr lang="tr-TR" altLang="ko-KR" sz="1500" dirty="0">
                <a:latin typeface="Arial" pitchFamily="34" charset="0"/>
                <a:cs typeface="Arial" pitchFamily="34" charset="0"/>
              </a:rPr>
              <a:t>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2050" name="Picture 2" descr="Ascertainment of Price: Definitions, Legal Provisions, Examples"/>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084092" y="1039944"/>
            <a:ext cx="4616356" cy="3081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895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411480"/>
            <a:ext cx="2700645" cy="4073652"/>
          </a:xfrm>
        </p:spPr>
        <p:txBody>
          <a:bodyPr>
            <a:normAutofit/>
          </a:bodyPr>
          <a:lstStyle/>
          <a:p>
            <a:r>
              <a:rPr lang="tr-TR" altLang="ko-KR" sz="2900"/>
              <a:t>Fiyatlandırma Amaçları</a:t>
            </a:r>
            <a:endParaRPr lang="ko-KR" altLang="en-US" sz="290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3844813" y="414068"/>
            <a:ext cx="4668251" cy="4073652"/>
          </a:xfrm>
        </p:spPr>
        <p:txBody>
          <a:bodyPr anchor="ctr">
            <a:normAutofit/>
          </a:bodyPr>
          <a:lstStyle/>
          <a:p>
            <a:pPr marL="0" indent="0">
              <a:buNone/>
            </a:pPr>
            <a:r>
              <a:rPr lang="tr-TR" altLang="ko-KR" sz="1700">
                <a:latin typeface="Arial" pitchFamily="34" charset="0"/>
                <a:cs typeface="Arial" pitchFamily="34" charset="0"/>
              </a:rPr>
              <a:t>Satış hacminin maksimizasyonu</a:t>
            </a:r>
          </a:p>
          <a:p>
            <a:pPr marL="0" indent="0">
              <a:buNone/>
            </a:pPr>
            <a:r>
              <a:rPr lang="tr-TR" altLang="ko-KR" sz="1700">
                <a:latin typeface="Arial" pitchFamily="34" charset="0"/>
                <a:cs typeface="Arial" pitchFamily="34" charset="0"/>
              </a:rPr>
              <a:t>hedeflenen pazar payı ya da satış hacmine ulaşmak</a:t>
            </a:r>
          </a:p>
          <a:p>
            <a:pPr marL="0" indent="0">
              <a:buNone/>
            </a:pPr>
            <a:r>
              <a:rPr lang="tr-TR" altLang="ko-KR" sz="1700">
                <a:latin typeface="Arial" pitchFamily="34" charset="0"/>
                <a:cs typeface="Arial" pitchFamily="34" charset="0"/>
              </a:rPr>
              <a:t>Kâr maksimizasyonu</a:t>
            </a:r>
          </a:p>
          <a:p>
            <a:pPr marL="0" indent="0">
              <a:buNone/>
            </a:pPr>
            <a:r>
              <a:rPr lang="tr-TR" altLang="ko-KR" sz="1700">
                <a:latin typeface="Arial" pitchFamily="34" charset="0"/>
                <a:cs typeface="Arial" pitchFamily="34" charset="0"/>
              </a:rPr>
              <a:t>Yatırımın geri dönüş süresinin kısaltılması</a:t>
            </a:r>
          </a:p>
          <a:p>
            <a:pPr marL="0" indent="0">
              <a:buNone/>
            </a:pPr>
            <a:r>
              <a:rPr lang="tr-TR" altLang="ko-KR" sz="1700">
                <a:latin typeface="Arial" pitchFamily="34" charset="0"/>
                <a:cs typeface="Arial" pitchFamily="34" charset="0"/>
              </a:rPr>
              <a:t>Nakit akışının maksimizasyonu</a:t>
            </a:r>
          </a:p>
          <a:p>
            <a:pPr marL="0" indent="0">
              <a:buNone/>
            </a:pPr>
            <a:r>
              <a:rPr lang="tr-TR" altLang="ko-KR" sz="1700">
                <a:latin typeface="Arial" pitchFamily="34" charset="0"/>
                <a:cs typeface="Arial" pitchFamily="34" charset="0"/>
              </a:rPr>
              <a:t>Rekabeti azaltmak</a:t>
            </a:r>
          </a:p>
          <a:p>
            <a:pPr marL="0" indent="0">
              <a:buNone/>
            </a:pPr>
            <a:r>
              <a:rPr lang="tr-TR" altLang="ko-KR" sz="1700">
                <a:latin typeface="Arial" pitchFamily="34" charset="0"/>
                <a:cs typeface="Arial" pitchFamily="34" charset="0"/>
              </a:rPr>
              <a:t>İşletmenin diğer mallarının satışını artırmak</a:t>
            </a:r>
          </a:p>
          <a:p>
            <a:pPr marL="0" indent="0">
              <a:buNone/>
            </a:pPr>
            <a:r>
              <a:rPr lang="tr-TR" altLang="ko-KR" sz="1700">
                <a:latin typeface="Arial" pitchFamily="34" charset="0"/>
                <a:cs typeface="Arial" pitchFamily="34" charset="0"/>
              </a:rPr>
              <a:t>İmaj oluşturmak</a:t>
            </a:r>
          </a:p>
          <a:p>
            <a:pPr marL="0" indent="0">
              <a:buNone/>
            </a:pPr>
            <a:r>
              <a:rPr lang="tr-TR" altLang="ko-KR" sz="1700">
                <a:latin typeface="Arial" pitchFamily="34" charset="0"/>
                <a:cs typeface="Arial" pitchFamily="34" charset="0"/>
              </a:rPr>
              <a:t>Pazar fiyatını belirlemek</a:t>
            </a: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p:txBody>
      </p:sp>
    </p:spTree>
    <p:extLst>
      <p:ext uri="{BB962C8B-B14F-4D97-AF65-F5344CB8AC3E}">
        <p14:creationId xmlns:p14="http://schemas.microsoft.com/office/powerpoint/2010/main" val="4117532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479640"/>
            <a:ext cx="2571750" cy="1289304"/>
          </a:xfrm>
        </p:spPr>
        <p:txBody>
          <a:bodyPr anchor="b">
            <a:normAutofit/>
          </a:bodyPr>
          <a:lstStyle/>
          <a:p>
            <a:pPr>
              <a:lnSpc>
                <a:spcPct val="90000"/>
              </a:lnSpc>
            </a:pPr>
            <a:r>
              <a:rPr lang="tr-TR" altLang="ko-KR" sz="2600"/>
              <a:t>Fiyatlandırma Amaçları</a:t>
            </a:r>
            <a:endParaRPr lang="ko-KR" altLang="en-US" sz="2600"/>
          </a:p>
        </p:txBody>
      </p:sp>
      <p:sp>
        <p:nvSpPr>
          <p:cNvPr id="9225"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1930317"/>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473202" y="2105406"/>
            <a:ext cx="2571750" cy="2558034"/>
          </a:xfrm>
        </p:spPr>
        <p:txBody>
          <a:bodyPr anchor="t">
            <a:normAutofit/>
          </a:bodyPr>
          <a:lstStyle/>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a:p>
            <a:pPr marL="0" indent="0">
              <a:buNone/>
            </a:pPr>
            <a:endParaRPr lang="tr-TR" altLang="ko-KR" sz="1700">
              <a:latin typeface="Arial" pitchFamily="34" charset="0"/>
              <a:cs typeface="Arial" pitchFamily="34" charset="0"/>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490722" y="863080"/>
            <a:ext cx="5177790" cy="341734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461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381628"/>
            <a:ext cx="3913467" cy="4679746"/>
            <a:chOff x="-19221" y="251144"/>
            <a:chExt cx="5217958" cy="6239661"/>
          </a:xfrm>
        </p:grpSpPr>
        <p:sp>
          <p:nvSpPr>
            <p:cNvPr id="14" name="Freeform: Shape 13">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p:cNvSpPr>
            <a:spLocks noGrp="1"/>
          </p:cNvSpPr>
          <p:nvPr>
            <p:ph type="title"/>
          </p:nvPr>
        </p:nvSpPr>
        <p:spPr>
          <a:xfrm>
            <a:off x="480060" y="932259"/>
            <a:ext cx="2891790" cy="3278981"/>
          </a:xfrm>
        </p:spPr>
        <p:txBody>
          <a:bodyPr>
            <a:normAutofit/>
          </a:bodyPr>
          <a:lstStyle/>
          <a:p>
            <a:r>
              <a:rPr lang="tr-TR" altLang="ko-KR" sz="2700">
                <a:solidFill>
                  <a:schemeClr val="tx2"/>
                </a:solidFill>
              </a:rPr>
              <a:t>Fiyatlandırma Amaçları</a:t>
            </a:r>
            <a:endParaRPr lang="ko-KR" altLang="en-US" sz="2700">
              <a:solidFill>
                <a:schemeClr val="tx2"/>
              </a:solidFill>
            </a:endParaRPr>
          </a:p>
        </p:txBody>
      </p:sp>
      <p:sp>
        <p:nvSpPr>
          <p:cNvPr id="4" name="Content Placeholder 3"/>
          <p:cNvSpPr>
            <a:spLocks noGrp="1"/>
          </p:cNvSpPr>
          <p:nvPr>
            <p:ph idx="1"/>
          </p:nvPr>
        </p:nvSpPr>
        <p:spPr>
          <a:xfrm>
            <a:off x="4716016" y="952520"/>
            <a:ext cx="3915918" cy="3922776"/>
          </a:xfrm>
        </p:spPr>
        <p:txBody>
          <a:bodyPr anchor="ctr">
            <a:normAutofit/>
          </a:bodyPr>
          <a:lstStyle/>
          <a:p>
            <a:pPr marL="0" indent="0">
              <a:buNone/>
            </a:pPr>
            <a:r>
              <a:rPr lang="tr-TR" altLang="ko-KR" sz="1600" dirty="0">
                <a:solidFill>
                  <a:schemeClr val="tx2"/>
                </a:solidFill>
                <a:latin typeface="Arial" pitchFamily="34" charset="0"/>
                <a:cs typeface="Arial" pitchFamily="34" charset="0"/>
              </a:rPr>
              <a:t>Satış hacminin maksimizasyonu</a:t>
            </a:r>
          </a:p>
          <a:p>
            <a:pPr marL="0" indent="0">
              <a:buNone/>
            </a:pPr>
            <a:r>
              <a:rPr lang="tr-TR" altLang="ko-KR" sz="1600" dirty="0">
                <a:solidFill>
                  <a:schemeClr val="tx2"/>
                </a:solidFill>
                <a:latin typeface="Arial" pitchFamily="34" charset="0"/>
                <a:cs typeface="Arial" pitchFamily="34" charset="0"/>
              </a:rPr>
              <a:t>hedeflenen pazar payı ya da satış hacmine ulaşmak</a:t>
            </a:r>
          </a:p>
          <a:p>
            <a:pPr marL="0" indent="0">
              <a:buNone/>
            </a:pPr>
            <a:r>
              <a:rPr lang="tr-TR" altLang="ko-KR" sz="1600" dirty="0">
                <a:solidFill>
                  <a:schemeClr val="tx2"/>
                </a:solidFill>
                <a:latin typeface="Arial" pitchFamily="34" charset="0"/>
                <a:cs typeface="Arial" pitchFamily="34" charset="0"/>
              </a:rPr>
              <a:t>Kâr maksimizasyonu</a:t>
            </a:r>
          </a:p>
          <a:p>
            <a:pPr marL="0" indent="0">
              <a:buNone/>
            </a:pPr>
            <a:r>
              <a:rPr lang="tr-TR" altLang="ko-KR" sz="1600" dirty="0">
                <a:solidFill>
                  <a:schemeClr val="tx2"/>
                </a:solidFill>
                <a:latin typeface="Arial" pitchFamily="34" charset="0"/>
                <a:cs typeface="Arial" pitchFamily="34" charset="0"/>
              </a:rPr>
              <a:t>Yatırımın geri dönüş süresinin kısaltılması</a:t>
            </a:r>
          </a:p>
          <a:p>
            <a:pPr marL="0" indent="0">
              <a:buNone/>
            </a:pPr>
            <a:r>
              <a:rPr lang="tr-TR" altLang="ko-KR" sz="1600" dirty="0">
                <a:solidFill>
                  <a:schemeClr val="tx2"/>
                </a:solidFill>
                <a:latin typeface="Arial" pitchFamily="34" charset="0"/>
                <a:cs typeface="Arial" pitchFamily="34" charset="0"/>
              </a:rPr>
              <a:t>Nakit akışının maksimizasyonu</a:t>
            </a:r>
          </a:p>
          <a:p>
            <a:pPr marL="0" indent="0">
              <a:buNone/>
            </a:pPr>
            <a:r>
              <a:rPr lang="tr-TR" altLang="ko-KR" sz="1600" dirty="0">
                <a:solidFill>
                  <a:schemeClr val="tx2"/>
                </a:solidFill>
                <a:latin typeface="Arial" pitchFamily="34" charset="0"/>
                <a:cs typeface="Arial" pitchFamily="34" charset="0"/>
              </a:rPr>
              <a:t>Rekabeti azaltmak</a:t>
            </a:r>
          </a:p>
          <a:p>
            <a:pPr marL="0" indent="0">
              <a:buNone/>
            </a:pPr>
            <a:r>
              <a:rPr lang="tr-TR" altLang="ko-KR" sz="1600" dirty="0">
                <a:solidFill>
                  <a:schemeClr val="tx2"/>
                </a:solidFill>
                <a:latin typeface="Arial" pitchFamily="34" charset="0"/>
                <a:cs typeface="Arial" pitchFamily="34" charset="0"/>
              </a:rPr>
              <a:t>İşletmenin diğer mallarının satışını artırmak</a:t>
            </a:r>
          </a:p>
          <a:p>
            <a:pPr marL="0" indent="0">
              <a:buNone/>
            </a:pPr>
            <a:r>
              <a:rPr lang="tr-TR" altLang="ko-KR" sz="1600" dirty="0">
                <a:solidFill>
                  <a:schemeClr val="tx2"/>
                </a:solidFill>
                <a:latin typeface="Arial" pitchFamily="34" charset="0"/>
                <a:cs typeface="Arial" pitchFamily="34" charset="0"/>
              </a:rPr>
              <a:t>İmaj oluşturmak</a:t>
            </a:r>
          </a:p>
          <a:p>
            <a:pPr marL="0" indent="0">
              <a:buNone/>
            </a:pPr>
            <a:r>
              <a:rPr lang="tr-TR" altLang="ko-KR" sz="1600" dirty="0">
                <a:solidFill>
                  <a:schemeClr val="tx2"/>
                </a:solidFill>
                <a:latin typeface="Arial" pitchFamily="34" charset="0"/>
                <a:cs typeface="Arial" pitchFamily="34" charset="0"/>
              </a:rPr>
              <a:t>Pazar fiyatını belirlemek</a:t>
            </a: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1047071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381628"/>
            <a:ext cx="3913467" cy="4679746"/>
            <a:chOff x="-19221" y="251144"/>
            <a:chExt cx="5217958" cy="6239661"/>
          </a:xfrm>
        </p:grpSpPr>
        <p:sp>
          <p:nvSpPr>
            <p:cNvPr id="14" name="Freeform: Shape 13">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p:cNvSpPr>
            <a:spLocks noGrp="1"/>
          </p:cNvSpPr>
          <p:nvPr>
            <p:ph type="title"/>
          </p:nvPr>
        </p:nvSpPr>
        <p:spPr>
          <a:xfrm>
            <a:off x="480060" y="932259"/>
            <a:ext cx="2891790" cy="3278981"/>
          </a:xfrm>
        </p:spPr>
        <p:txBody>
          <a:bodyPr>
            <a:normAutofit/>
          </a:bodyPr>
          <a:lstStyle/>
          <a:p>
            <a:r>
              <a:rPr lang="tr-TR" altLang="ko-KR" sz="2700">
                <a:solidFill>
                  <a:schemeClr val="tx2"/>
                </a:solidFill>
              </a:rPr>
              <a:t>Fiyatlandırma</a:t>
            </a:r>
            <a:endParaRPr lang="ko-KR" altLang="en-US" sz="2700">
              <a:solidFill>
                <a:schemeClr val="tx2"/>
              </a:solidFill>
            </a:endParaRPr>
          </a:p>
        </p:txBody>
      </p:sp>
      <p:sp>
        <p:nvSpPr>
          <p:cNvPr id="4" name="Content Placeholder 3"/>
          <p:cNvSpPr>
            <a:spLocks noGrp="1"/>
          </p:cNvSpPr>
          <p:nvPr>
            <p:ph idx="1"/>
          </p:nvPr>
        </p:nvSpPr>
        <p:spPr>
          <a:xfrm>
            <a:off x="4629150" y="603504"/>
            <a:ext cx="3915918" cy="3922776"/>
          </a:xfrm>
        </p:spPr>
        <p:txBody>
          <a:bodyPr anchor="ctr">
            <a:normAutofit/>
          </a:bodyPr>
          <a:lstStyle/>
          <a:p>
            <a:pPr marL="0" indent="0">
              <a:buNone/>
            </a:pPr>
            <a:r>
              <a:rPr lang="tr-TR" altLang="ko-KR" sz="1800" dirty="0">
                <a:solidFill>
                  <a:schemeClr val="tx2"/>
                </a:solidFill>
                <a:latin typeface="Arial" pitchFamily="34" charset="0"/>
                <a:cs typeface="Arial" pitchFamily="34" charset="0"/>
              </a:rPr>
              <a:t>Fiyat indirme de ve yükseltmede talebin fiyat esnekliği önemlidir.</a:t>
            </a:r>
          </a:p>
          <a:p>
            <a:pPr marL="0" indent="0">
              <a:buNone/>
            </a:pPr>
            <a:r>
              <a:rPr lang="tr-TR" altLang="ko-KR" sz="1800" dirty="0">
                <a:solidFill>
                  <a:schemeClr val="tx2"/>
                </a:solidFill>
                <a:latin typeface="Arial" pitchFamily="34" charset="0"/>
                <a:cs typeface="Arial" pitchFamily="34" charset="0"/>
              </a:rPr>
              <a:t>Tüketicilerin fiyat değişikliklerine tepkileri talebin fiyat esnekliği ile ölçülür.</a:t>
            </a:r>
          </a:p>
          <a:p>
            <a:pPr marL="0" indent="0">
              <a:buNone/>
            </a:pPr>
            <a:r>
              <a:rPr lang="tr-TR" altLang="ko-KR" sz="1800" dirty="0">
                <a:solidFill>
                  <a:schemeClr val="tx2"/>
                </a:solidFill>
                <a:latin typeface="Arial" pitchFamily="34" charset="0"/>
                <a:cs typeface="Arial" pitchFamily="34" charset="0"/>
              </a:rPr>
              <a:t>Talepteki nispi değişmenin buna sebep olan fiyattaki nispi değişmeye oranlanması ile hesaplanır.</a:t>
            </a:r>
          </a:p>
          <a:p>
            <a:pPr marL="0" indent="0">
              <a:buNone/>
            </a:pPr>
            <a:r>
              <a:rPr lang="tr-TR" altLang="ko-KR" sz="1800" dirty="0">
                <a:solidFill>
                  <a:schemeClr val="tx2"/>
                </a:solidFill>
                <a:latin typeface="Arial" pitchFamily="34" charset="0"/>
                <a:cs typeface="Arial" pitchFamily="34" charset="0"/>
              </a:rPr>
              <a:t>Etkin fiyat politika ve stratejileri için bu oranın hesaplanması gerekir.</a:t>
            </a: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4209385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381628"/>
            <a:ext cx="3913467" cy="4679746"/>
            <a:chOff x="-19221" y="251144"/>
            <a:chExt cx="5217958" cy="6239661"/>
          </a:xfrm>
        </p:grpSpPr>
        <p:sp>
          <p:nvSpPr>
            <p:cNvPr id="14" name="Freeform: Shape 13">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p:cNvSpPr>
            <a:spLocks noGrp="1"/>
          </p:cNvSpPr>
          <p:nvPr>
            <p:ph type="title"/>
          </p:nvPr>
        </p:nvSpPr>
        <p:spPr>
          <a:xfrm>
            <a:off x="480060" y="932259"/>
            <a:ext cx="2891790" cy="3278981"/>
          </a:xfrm>
        </p:spPr>
        <p:txBody>
          <a:bodyPr>
            <a:normAutofit/>
          </a:bodyPr>
          <a:lstStyle/>
          <a:p>
            <a:r>
              <a:rPr lang="tr-TR" altLang="ko-KR" sz="2700" dirty="0">
                <a:solidFill>
                  <a:schemeClr val="tx2"/>
                </a:solidFill>
              </a:rPr>
              <a:t>Fiyatlandırma Yöntemleri</a:t>
            </a:r>
            <a:endParaRPr lang="ko-KR" altLang="en-US" sz="2700" dirty="0">
              <a:solidFill>
                <a:schemeClr val="tx2"/>
              </a:solidFill>
            </a:endParaRPr>
          </a:p>
        </p:txBody>
      </p:sp>
      <p:sp>
        <p:nvSpPr>
          <p:cNvPr id="4" name="Content Placeholder 3"/>
          <p:cNvSpPr>
            <a:spLocks noGrp="1"/>
          </p:cNvSpPr>
          <p:nvPr>
            <p:ph idx="1"/>
          </p:nvPr>
        </p:nvSpPr>
        <p:spPr>
          <a:xfrm>
            <a:off x="4629150" y="603504"/>
            <a:ext cx="3915918" cy="3922776"/>
          </a:xfrm>
        </p:spPr>
        <p:txBody>
          <a:bodyPr anchor="ctr">
            <a:normAutofit/>
          </a:bodyPr>
          <a:lstStyle/>
          <a:p>
            <a:pPr marL="0" indent="0">
              <a:buNone/>
            </a:pPr>
            <a:r>
              <a:rPr lang="tr-TR" altLang="ko-KR" sz="1600" b="1" dirty="0">
                <a:solidFill>
                  <a:schemeClr val="tx2"/>
                </a:solidFill>
                <a:latin typeface="Arial" pitchFamily="34" charset="0"/>
                <a:cs typeface="Arial" pitchFamily="34" charset="0"/>
              </a:rPr>
              <a:t>1- Maliyete Göre Fiyatlandırma </a:t>
            </a:r>
          </a:p>
          <a:p>
            <a:pPr marL="0" indent="0">
              <a:buNone/>
            </a:pPr>
            <a:r>
              <a:rPr lang="tr-TR" altLang="ko-KR" sz="1600" b="1" dirty="0">
                <a:solidFill>
                  <a:schemeClr val="tx2"/>
                </a:solidFill>
                <a:latin typeface="Arial" pitchFamily="34" charset="0"/>
                <a:cs typeface="Arial" pitchFamily="34" charset="0"/>
              </a:rPr>
              <a:t>Maliyet artı usulü </a:t>
            </a:r>
          </a:p>
          <a:p>
            <a:pPr marL="0" indent="0">
              <a:buNone/>
            </a:pPr>
            <a:r>
              <a:rPr lang="tr-TR" altLang="ko-KR" sz="1600" dirty="0">
                <a:solidFill>
                  <a:schemeClr val="tx2"/>
                </a:solidFill>
                <a:latin typeface="Arial" pitchFamily="34" charset="0"/>
                <a:cs typeface="Arial" pitchFamily="34" charset="0"/>
              </a:rPr>
              <a:t>Alış maliyeti esaslı: Alış fiyatının birim fiyatının üzerine kâr eklenerek oluşturulan fiyat. Toptancı ve perakendeciler sık kullanır.</a:t>
            </a:r>
          </a:p>
          <a:p>
            <a:pPr marL="0" indent="0">
              <a:buNone/>
            </a:pPr>
            <a:r>
              <a:rPr lang="tr-TR" altLang="ko-KR" sz="1600" dirty="0">
                <a:solidFill>
                  <a:schemeClr val="tx2"/>
                </a:solidFill>
                <a:latin typeface="Arial" pitchFamily="34" charset="0"/>
                <a:cs typeface="Arial" pitchFamily="34" charset="0"/>
              </a:rPr>
              <a:t>Tam maliyet esaslı: Ortalama maliyete belirli bir kâr eklenir. Daha çok üreticiler kullanır.</a:t>
            </a:r>
          </a:p>
          <a:p>
            <a:pPr marL="0" indent="0">
              <a:buNone/>
            </a:pPr>
            <a:r>
              <a:rPr lang="tr-TR" altLang="ko-KR" sz="1600" b="1" dirty="0">
                <a:solidFill>
                  <a:schemeClr val="tx2"/>
                </a:solidFill>
                <a:latin typeface="Arial" pitchFamily="34" charset="0"/>
                <a:cs typeface="Arial" pitchFamily="34" charset="0"/>
              </a:rPr>
              <a:t>Hedef fiyatlandırma </a:t>
            </a:r>
          </a:p>
          <a:p>
            <a:pPr marL="0" indent="0">
              <a:buNone/>
            </a:pPr>
            <a:r>
              <a:rPr lang="tr-TR" altLang="ko-KR" sz="1600" dirty="0">
                <a:solidFill>
                  <a:schemeClr val="tx2"/>
                </a:solidFill>
                <a:latin typeface="Arial" pitchFamily="34" charset="0"/>
                <a:cs typeface="Arial" pitchFamily="34" charset="0"/>
              </a:rPr>
              <a:t>    Belirli bir satış hacminde elde edilecek kâr   hedeflenerek fiyat belirlenir. Miktarın önceden tahmin edilmesi gerekir.</a:t>
            </a: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2852940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0" name="Rectangle 410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2" name="Rectangle 41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602216"/>
            <a:ext cx="3733482" cy="1090538"/>
          </a:xfrm>
        </p:spPr>
        <p:txBody>
          <a:bodyPr>
            <a:normAutofit/>
          </a:bodyPr>
          <a:lstStyle/>
          <a:p>
            <a:r>
              <a:rPr lang="tr-TR" altLang="ko-KR" sz="2700">
                <a:solidFill>
                  <a:schemeClr val="tx2"/>
                </a:solidFill>
              </a:rPr>
              <a:t>Fiyatlandırma Yöntemleri</a:t>
            </a:r>
            <a:endParaRPr lang="ko-KR" altLang="en-US" sz="2700">
              <a:solidFill>
                <a:schemeClr val="tx2"/>
              </a:solidFill>
            </a:endParaRPr>
          </a:p>
        </p:txBody>
      </p:sp>
      <p:sp>
        <p:nvSpPr>
          <p:cNvPr id="4" name="Content Placeholder 3"/>
          <p:cNvSpPr>
            <a:spLocks noGrp="1"/>
          </p:cNvSpPr>
          <p:nvPr>
            <p:ph idx="1"/>
          </p:nvPr>
        </p:nvSpPr>
        <p:spPr>
          <a:xfrm>
            <a:off x="603504" y="1816261"/>
            <a:ext cx="3733183" cy="2729467"/>
          </a:xfrm>
        </p:spPr>
        <p:txBody>
          <a:bodyPr anchor="ctr">
            <a:normAutofit/>
          </a:bodyPr>
          <a:lstStyle/>
          <a:p>
            <a:pPr marL="0" indent="0">
              <a:buNone/>
            </a:pPr>
            <a:r>
              <a:rPr lang="tr-TR" altLang="ko-KR" sz="1400" b="1" dirty="0">
                <a:solidFill>
                  <a:schemeClr val="tx2"/>
                </a:solidFill>
                <a:latin typeface="Arial" pitchFamily="34" charset="0"/>
                <a:cs typeface="Arial" pitchFamily="34" charset="0"/>
              </a:rPr>
              <a:t>2- Talebe Göre Fiyatlandırma</a:t>
            </a:r>
          </a:p>
          <a:p>
            <a:pPr marL="0" indent="0">
              <a:buNone/>
            </a:pPr>
            <a:r>
              <a:rPr lang="tr-TR" altLang="ko-KR" sz="1400" dirty="0">
                <a:solidFill>
                  <a:schemeClr val="tx2"/>
                </a:solidFill>
                <a:latin typeface="Arial" pitchFamily="34" charset="0"/>
                <a:cs typeface="Arial" pitchFamily="34" charset="0"/>
              </a:rPr>
              <a:t>Tüketiciye sunulan malın pazardaki değerini hesaplamada, tüketicinin ona ne değer biçtiğini tahmin etmeye dayanır.</a:t>
            </a: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p:txBody>
      </p:sp>
      <p:grpSp>
        <p:nvGrpSpPr>
          <p:cNvPr id="4114" name="Group 41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77422" y="0"/>
            <a:ext cx="4366578" cy="5013950"/>
            <a:chOff x="6357228" y="0"/>
            <a:chExt cx="5822103" cy="6685267"/>
          </a:xfrm>
        </p:grpSpPr>
        <p:sp>
          <p:nvSpPr>
            <p:cNvPr id="4115" name="Freeform: Shape 41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6" name="Freeform: Shape 41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7" name="Freeform: Shape 41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8" name="Freeform: Shape 41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098" name="Picture 2" descr="The relationship among price, demand, and value [adopted from Cook and...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67944" y="1242891"/>
            <a:ext cx="4754045" cy="1879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3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p:cNvSpPr>
            <a:spLocks noGrp="1"/>
          </p:cNvSpPr>
          <p:nvPr>
            <p:ph type="title"/>
          </p:nvPr>
        </p:nvSpPr>
        <p:spPr>
          <a:xfrm>
            <a:off x="603504" y="1051394"/>
            <a:ext cx="3097638" cy="3040711"/>
          </a:xfrm>
        </p:spPr>
        <p:txBody>
          <a:bodyPr>
            <a:normAutofit/>
          </a:bodyPr>
          <a:lstStyle/>
          <a:p>
            <a:r>
              <a:rPr lang="tr-TR" altLang="ko-KR" sz="2700" dirty="0">
                <a:solidFill>
                  <a:schemeClr val="tx2"/>
                </a:solidFill>
              </a:rPr>
              <a:t>Fiyatlandırma Yöntemleri</a:t>
            </a:r>
            <a:endParaRPr lang="ko-KR" altLang="en-US" sz="2700" dirty="0">
              <a:solidFill>
                <a:schemeClr val="tx2"/>
              </a:solidFill>
            </a:endParaRPr>
          </a:p>
        </p:txBody>
      </p:sp>
      <p:grpSp>
        <p:nvGrpSpPr>
          <p:cNvPr id="13" name="Group 12">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1980861"/>
            <a:chOff x="6867015" y="-1"/>
            <a:chExt cx="5324985" cy="3251912"/>
          </a:xfrm>
          <a:solidFill>
            <a:schemeClr val="accent5">
              <a:alpha val="10000"/>
            </a:schemeClr>
          </a:solidFill>
        </p:grpSpPr>
        <p:sp>
          <p:nvSpPr>
            <p:cNvPr id="14" name="Freeform: Shape 13">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p:cNvSpPr>
            <a:spLocks noGrp="1"/>
          </p:cNvSpPr>
          <p:nvPr>
            <p:ph idx="1"/>
          </p:nvPr>
        </p:nvSpPr>
        <p:spPr>
          <a:xfrm>
            <a:off x="3995936" y="1838343"/>
            <a:ext cx="4596404" cy="2813799"/>
          </a:xfrm>
        </p:spPr>
        <p:txBody>
          <a:bodyPr anchor="ctr">
            <a:normAutofit/>
          </a:bodyPr>
          <a:lstStyle/>
          <a:p>
            <a:pPr marL="0" indent="0">
              <a:buNone/>
            </a:pPr>
            <a:r>
              <a:rPr lang="tr-TR" altLang="ko-KR" sz="1800" b="1" dirty="0">
                <a:solidFill>
                  <a:schemeClr val="tx2"/>
                </a:solidFill>
                <a:latin typeface="Arial" pitchFamily="34" charset="0"/>
                <a:cs typeface="Arial" pitchFamily="34" charset="0"/>
              </a:rPr>
              <a:t>Rekabete Göre Fiyatlandırma</a:t>
            </a:r>
          </a:p>
          <a:p>
            <a:pPr marL="0" indent="0">
              <a:buNone/>
            </a:pPr>
            <a:r>
              <a:rPr lang="tr-TR" altLang="ko-KR" sz="1800" b="1" dirty="0">
                <a:solidFill>
                  <a:schemeClr val="tx2"/>
                </a:solidFill>
                <a:latin typeface="Arial" pitchFamily="34" charset="0"/>
                <a:cs typeface="Arial" pitchFamily="34" charset="0"/>
              </a:rPr>
              <a:t>Cari fiyat esası </a:t>
            </a:r>
          </a:p>
          <a:p>
            <a:pPr marL="0" indent="0">
              <a:buNone/>
            </a:pPr>
            <a:r>
              <a:rPr lang="tr-TR" altLang="ko-KR" sz="1800" dirty="0">
                <a:solidFill>
                  <a:schemeClr val="tx2"/>
                </a:solidFill>
                <a:latin typeface="Arial" pitchFamily="34" charset="0"/>
                <a:cs typeface="Arial" pitchFamily="34" charset="0"/>
              </a:rPr>
              <a:t>Sektörde görülen ortalama fiyat baz alınır, kolaydır, rekabeti kızdırmaz, fiyata rakiplerin ve tüketicilerin tepkisi bellidir, maliyetleri hesaplama zorluğu olduğunda kullanışlı olabilir, kolayda mallar için kullanılır.</a:t>
            </a:r>
          </a:p>
          <a:p>
            <a:pPr marL="0" indent="0">
              <a:buNone/>
            </a:pPr>
            <a:r>
              <a:rPr lang="tr-TR" altLang="ko-KR" sz="1800" b="1" dirty="0">
                <a:solidFill>
                  <a:schemeClr val="tx2"/>
                </a:solidFill>
                <a:latin typeface="Arial" pitchFamily="34" charset="0"/>
                <a:cs typeface="Arial" pitchFamily="34" charset="0"/>
              </a:rPr>
              <a:t>Kapalı zarf usulü</a:t>
            </a: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p:txBody>
      </p:sp>
      <p:grpSp>
        <p:nvGrpSpPr>
          <p:cNvPr id="19" name="Group 18">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3086100"/>
            <a:ext cx="2741794" cy="2057400"/>
            <a:chOff x="-305" y="-1"/>
            <a:chExt cx="3832880" cy="2876136"/>
          </a:xfrm>
        </p:grpSpPr>
        <p:sp>
          <p:nvSpPr>
            <p:cNvPr id="20" name="Freeform: Shape 19">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4363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479394"/>
            <a:ext cx="2678858" cy="2680137"/>
          </a:xfrm>
        </p:spPr>
        <p:txBody>
          <a:bodyPr vert="horz" lIns="91440" tIns="45720" rIns="91440" bIns="45720" rtlCol="0" anchor="b">
            <a:normAutofit/>
          </a:bodyPr>
          <a:lstStyle/>
          <a:p>
            <a:pPr latinLnBrk="0">
              <a:lnSpc>
                <a:spcPct val="90000"/>
              </a:lnSpc>
            </a:pPr>
            <a:r>
              <a:rPr lang="en-US" altLang="ko-KR" sz="2800" kern="1200">
                <a:solidFill>
                  <a:schemeClr val="tx1"/>
                </a:solidFill>
                <a:latin typeface="+mj-lt"/>
                <a:ea typeface="+mj-ea"/>
                <a:cs typeface="+mj-cs"/>
              </a:rPr>
              <a:t>Fiyatlandırma Yöntemleri</a:t>
            </a:r>
          </a:p>
        </p:txBody>
      </p:sp>
      <p:sp>
        <p:nvSpPr>
          <p:cNvPr id="512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3306950"/>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90722" y="532352"/>
            <a:ext cx="5410962" cy="405822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9679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2" y="0"/>
            <a:ext cx="4235228" cy="4862306"/>
            <a:chOff x="-19221" y="0"/>
            <a:chExt cx="5646974" cy="6483075"/>
          </a:xfrm>
        </p:grpSpPr>
        <p:sp>
          <p:nvSpPr>
            <p:cNvPr id="14" name="Freeform: Shape 13">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p:cNvSpPr>
            <a:spLocks noGrp="1"/>
          </p:cNvSpPr>
          <p:nvPr>
            <p:ph type="title"/>
          </p:nvPr>
        </p:nvSpPr>
        <p:spPr>
          <a:xfrm>
            <a:off x="603504" y="1540230"/>
            <a:ext cx="2751870" cy="2070074"/>
          </a:xfrm>
        </p:spPr>
        <p:txBody>
          <a:bodyPr>
            <a:normAutofit/>
          </a:bodyPr>
          <a:lstStyle/>
          <a:p>
            <a:r>
              <a:rPr lang="tr-TR" altLang="ko-KR" sz="3000">
                <a:solidFill>
                  <a:schemeClr val="tx2"/>
                </a:solidFill>
              </a:rPr>
              <a:t>Fiyatlandırma Yöntemleri</a:t>
            </a:r>
            <a:endParaRPr lang="ko-KR" altLang="en-US" sz="3000">
              <a:solidFill>
                <a:schemeClr val="tx2"/>
              </a:solidFill>
            </a:endParaRPr>
          </a:p>
        </p:txBody>
      </p:sp>
      <p:sp>
        <p:nvSpPr>
          <p:cNvPr id="4" name="Content Placeholder 3"/>
          <p:cNvSpPr>
            <a:spLocks noGrp="1"/>
          </p:cNvSpPr>
          <p:nvPr>
            <p:ph idx="1"/>
          </p:nvPr>
        </p:nvSpPr>
        <p:spPr>
          <a:xfrm>
            <a:off x="4567930" y="601399"/>
            <a:ext cx="3979563" cy="3922976"/>
          </a:xfrm>
          <a:noFill/>
          <a:ln>
            <a:noFill/>
          </a:ln>
        </p:spPr>
        <p:txBody>
          <a:bodyPr anchor="ctr">
            <a:normAutofit/>
          </a:bodyPr>
          <a:lstStyle/>
          <a:p>
            <a:pPr marL="0" indent="0">
              <a:buNone/>
            </a:pPr>
            <a:r>
              <a:rPr lang="tr-TR" altLang="ko-KR" sz="1800" b="1" dirty="0">
                <a:solidFill>
                  <a:schemeClr val="tx2"/>
                </a:solidFill>
                <a:latin typeface="Arial" pitchFamily="34" charset="0"/>
                <a:cs typeface="Arial" pitchFamily="34" charset="0"/>
              </a:rPr>
              <a:t>Psikolojik Fiyat Politikaları</a:t>
            </a:r>
          </a:p>
          <a:p>
            <a:pPr marL="0" indent="0">
              <a:buNone/>
            </a:pPr>
            <a:endParaRPr lang="tr-TR" altLang="ko-KR" sz="1800" b="1" dirty="0">
              <a:solidFill>
                <a:schemeClr val="tx2"/>
              </a:solidFill>
              <a:latin typeface="Arial" pitchFamily="34" charset="0"/>
              <a:cs typeface="Arial" pitchFamily="34" charset="0"/>
            </a:endParaRPr>
          </a:p>
          <a:p>
            <a:pPr marL="0" indent="0">
              <a:buNone/>
            </a:pPr>
            <a:r>
              <a:rPr lang="tr-TR" altLang="ko-KR" sz="1800" dirty="0">
                <a:solidFill>
                  <a:schemeClr val="tx2"/>
                </a:solidFill>
                <a:latin typeface="Arial" pitchFamily="34" charset="0"/>
                <a:cs typeface="Arial" pitchFamily="34" charset="0"/>
              </a:rPr>
              <a:t>- Küsuratlı Fiyatlandırma</a:t>
            </a:r>
          </a:p>
          <a:p>
            <a:pPr marL="0" indent="0">
              <a:buNone/>
            </a:pPr>
            <a:r>
              <a:rPr lang="tr-TR" altLang="ko-KR" sz="1800" dirty="0">
                <a:solidFill>
                  <a:schemeClr val="tx2"/>
                </a:solidFill>
                <a:latin typeface="Arial" pitchFamily="34" charset="0"/>
                <a:cs typeface="Arial" pitchFamily="34" charset="0"/>
              </a:rPr>
              <a:t>- Miktar İndirimli Fiyatlandırma</a:t>
            </a:r>
          </a:p>
          <a:p>
            <a:pPr marL="0" indent="0">
              <a:buNone/>
            </a:pPr>
            <a:r>
              <a:rPr lang="tr-TR" altLang="ko-KR" sz="1800" dirty="0">
                <a:solidFill>
                  <a:schemeClr val="tx2"/>
                </a:solidFill>
                <a:latin typeface="Arial" pitchFamily="34" charset="0"/>
                <a:cs typeface="Arial" pitchFamily="34" charset="0"/>
              </a:rPr>
              <a:t>- Sabit Fiyatla Fiyatlandırma</a:t>
            </a:r>
          </a:p>
          <a:p>
            <a:pPr marL="0" indent="0">
              <a:buNone/>
            </a:pPr>
            <a:r>
              <a:rPr lang="tr-TR" altLang="ko-KR" sz="1800" dirty="0">
                <a:solidFill>
                  <a:schemeClr val="tx2"/>
                </a:solidFill>
                <a:latin typeface="Arial" pitchFamily="34" charset="0"/>
                <a:cs typeface="Arial" pitchFamily="34" charset="0"/>
              </a:rPr>
              <a:t>- Prestij (İmaj) Oluşturucu Fiyatlandırma </a:t>
            </a: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a:p>
            <a:pPr marL="0" indent="0">
              <a:buNone/>
            </a:pPr>
            <a:endParaRPr lang="tr-TR" altLang="ko-KR" sz="14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1531798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4" name="Rectangle 6153">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738" y="1382713"/>
            <a:ext cx="2328863" cy="99853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738" y="2446338"/>
            <a:ext cx="2328863" cy="22733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1382713"/>
            <a:ext cx="2513013" cy="33369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3613" y="1382713"/>
            <a:ext cx="2020888" cy="33369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28650" y="138603"/>
            <a:ext cx="7886700" cy="1129413"/>
          </a:xfrm>
        </p:spPr>
        <p:txBody>
          <a:bodyPr vert="horz" lIns="91440" tIns="45720" rIns="91440" bIns="45720" rtlCol="0" anchor="ctr">
            <a:normAutofit/>
          </a:bodyPr>
          <a:lstStyle/>
          <a:p>
            <a:pPr latinLnBrk="0">
              <a:lnSpc>
                <a:spcPct val="90000"/>
              </a:lnSpc>
            </a:pPr>
            <a:r>
              <a:rPr lang="en-US" altLang="ko-KR" sz="3900" kern="1200">
                <a:solidFill>
                  <a:schemeClr val="tx1"/>
                </a:solidFill>
                <a:latin typeface="+mj-lt"/>
                <a:ea typeface="+mj-ea"/>
                <a:cs typeface="+mj-cs"/>
              </a:rPr>
              <a:t>Fiyatlandırma Yöntemleri</a:t>
            </a:r>
          </a:p>
        </p:txBody>
      </p:sp>
    </p:spTree>
    <p:extLst>
      <p:ext uri="{BB962C8B-B14F-4D97-AF65-F5344CB8AC3E}">
        <p14:creationId xmlns:p14="http://schemas.microsoft.com/office/powerpoint/2010/main" val="2264908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376515"/>
            <a:ext cx="3719703" cy="1232227"/>
          </a:xfrm>
        </p:spPr>
        <p:txBody>
          <a:bodyPr anchor="b">
            <a:normAutofit/>
          </a:bodyPr>
          <a:lstStyle/>
          <a:p>
            <a:r>
              <a:rPr lang="tr-TR" altLang="ko-KR" sz="3000" dirty="0"/>
              <a:t>Tutundurma</a:t>
            </a:r>
            <a:endParaRPr lang="ko-KR" altLang="en-US" sz="3000" dirty="0"/>
          </a:p>
        </p:txBody>
      </p:sp>
      <p:sp>
        <p:nvSpPr>
          <p:cNvPr id="4" name="Content Placeholder 3"/>
          <p:cNvSpPr>
            <a:spLocks noGrp="1"/>
          </p:cNvSpPr>
          <p:nvPr>
            <p:ph idx="1"/>
          </p:nvPr>
        </p:nvSpPr>
        <p:spPr>
          <a:xfrm>
            <a:off x="852297" y="1813806"/>
            <a:ext cx="3719703" cy="2641926"/>
          </a:xfrm>
        </p:spPr>
        <p:txBody>
          <a:bodyPr anchor="t">
            <a:normAutofit/>
          </a:bodyPr>
          <a:lstStyle/>
          <a:p>
            <a:pPr marL="0" indent="0">
              <a:buNone/>
            </a:pPr>
            <a:r>
              <a:rPr lang="tr-TR" altLang="ko-KR" sz="1500" dirty="0">
                <a:latin typeface="Arial" pitchFamily="34" charset="0"/>
                <a:cs typeface="Arial" pitchFamily="34" charset="0"/>
              </a:rPr>
              <a:t>İşletmenin ürettiği mal ve hizmetleri ya da kendisi hakkında hedef kitlelere ve tüketicilere yönelik yaptığı bilgi verme, inandırma ve belli bir davranışa yöneltme ya da hatırlatma amaçlı iletişim çabalarıdır.</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7170" name="Picture 2" descr="5 Effective Promotional Marketing Methods to Increase your Reach | SBC"/>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884331" y="1329252"/>
            <a:ext cx="3900767" cy="2174676"/>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800599"/>
            <a:ext cx="9144000" cy="34258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800599"/>
            <a:ext cx="6115048" cy="342579"/>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4659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97375" y="367131"/>
            <a:ext cx="4316172" cy="1250676"/>
          </a:xfrm>
        </p:spPr>
        <p:txBody>
          <a:bodyPr anchor="b">
            <a:normAutofit/>
          </a:bodyPr>
          <a:lstStyle/>
          <a:p>
            <a:r>
              <a:rPr lang="tr-TR" altLang="ko-KR" sz="3000"/>
              <a:t>Tutundurma</a:t>
            </a:r>
            <a:endParaRPr lang="ko-KR" altLang="en-US" sz="3000"/>
          </a:p>
        </p:txBody>
      </p:sp>
      <p:pic>
        <p:nvPicPr>
          <p:cNvPr id="8" name="Graphic 7" descr="Megafon">
            <a:extLst>
              <a:ext uri="{FF2B5EF4-FFF2-40B4-BE49-F238E27FC236}">
                <a16:creationId xmlns:a16="http://schemas.microsoft.com/office/drawing/2014/main" id="{54CA4A30-B5B6-2D8B-4E35-D90E6B7179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1097" y="956302"/>
            <a:ext cx="2907124" cy="2907124"/>
          </a:xfrm>
          <a:prstGeom prst="rect">
            <a:avLst/>
          </a:prstGeom>
        </p:spPr>
      </p:pic>
      <p:sp>
        <p:nvSpPr>
          <p:cNvPr id="4" name="Content Placeholder 3"/>
          <p:cNvSpPr>
            <a:spLocks noGrp="1"/>
          </p:cNvSpPr>
          <p:nvPr>
            <p:ph idx="1"/>
          </p:nvPr>
        </p:nvSpPr>
        <p:spPr>
          <a:xfrm>
            <a:off x="4197376" y="1804420"/>
            <a:ext cx="4316172" cy="2398098"/>
          </a:xfrm>
        </p:spPr>
        <p:txBody>
          <a:bodyPr anchor="t">
            <a:normAutofit/>
          </a:bodyPr>
          <a:lstStyle/>
          <a:p>
            <a:pPr marL="0" indent="0">
              <a:buNone/>
            </a:pPr>
            <a:r>
              <a:rPr lang="tr-TR" altLang="ko-KR" sz="1500">
                <a:latin typeface="Arial" pitchFamily="34" charset="0"/>
                <a:cs typeface="Arial" pitchFamily="34" charset="0"/>
              </a:rPr>
              <a:t>Reklam</a:t>
            </a:r>
          </a:p>
          <a:p>
            <a:pPr marL="0" indent="0">
              <a:buNone/>
            </a:pPr>
            <a:r>
              <a:rPr lang="tr-TR" altLang="ko-KR" sz="1500">
                <a:latin typeface="Arial" pitchFamily="34" charset="0"/>
                <a:cs typeface="Arial" pitchFamily="34" charset="0"/>
              </a:rPr>
              <a:t>Kişisel satış</a:t>
            </a:r>
          </a:p>
          <a:p>
            <a:pPr marL="0" indent="0">
              <a:buNone/>
            </a:pPr>
            <a:r>
              <a:rPr lang="tr-TR" altLang="ko-KR" sz="1500">
                <a:latin typeface="Arial" pitchFamily="34" charset="0"/>
                <a:cs typeface="Arial" pitchFamily="34" charset="0"/>
              </a:rPr>
              <a:t>Satış tutundurma</a:t>
            </a:r>
          </a:p>
          <a:p>
            <a:pPr marL="0" indent="0">
              <a:buNone/>
            </a:pPr>
            <a:r>
              <a:rPr lang="tr-TR" altLang="ko-KR" sz="1500">
                <a:latin typeface="Arial" pitchFamily="34" charset="0"/>
                <a:cs typeface="Arial" pitchFamily="34" charset="0"/>
              </a:rPr>
              <a:t>Pazarlama ağırlıklı halkla ilişkiler</a:t>
            </a:r>
          </a:p>
          <a:p>
            <a:pPr marL="0" indent="0">
              <a:buNone/>
            </a:pPr>
            <a:r>
              <a:rPr lang="tr-TR" altLang="ko-KR" sz="1500">
                <a:latin typeface="Arial" pitchFamily="34" charset="0"/>
                <a:cs typeface="Arial" pitchFamily="34" charset="0"/>
              </a:rPr>
              <a:t>Doğrudan iletişim ve pazarlama</a:t>
            </a: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a:p>
            <a:pPr marL="0" indent="0">
              <a:buNone/>
            </a:pPr>
            <a:endParaRPr lang="tr-TR" altLang="ko-KR" sz="1500">
              <a:latin typeface="Arial" pitchFamily="34" charset="0"/>
              <a:cs typeface="Arial" pitchFamily="34" charset="0"/>
            </a:endParaRPr>
          </a:p>
        </p:txBody>
      </p:sp>
      <p:sp>
        <p:nvSpPr>
          <p:cNvPr id="13" name="Rectangle 1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800599"/>
            <a:ext cx="9144000" cy="342580"/>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800599"/>
            <a:ext cx="6115048" cy="342579"/>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04327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2617" y="721624"/>
            <a:ext cx="2327856" cy="3316407"/>
          </a:xfrm>
        </p:spPr>
        <p:txBody>
          <a:bodyPr anchor="t">
            <a:normAutofit/>
          </a:bodyPr>
          <a:lstStyle/>
          <a:p>
            <a:pPr algn="r"/>
            <a:r>
              <a:rPr lang="tr-TR" altLang="ko-KR" sz="3000" dirty="0"/>
              <a:t>Reklam</a:t>
            </a:r>
            <a:endParaRPr lang="ko-KR" altLang="en-US" sz="3000" dirty="0"/>
          </a:p>
        </p:txBody>
      </p:sp>
      <p:sp>
        <p:nvSpPr>
          <p:cNvPr id="4" name="Content Placeholder 3"/>
          <p:cNvSpPr>
            <a:spLocks noGrp="1"/>
          </p:cNvSpPr>
          <p:nvPr>
            <p:ph idx="1"/>
          </p:nvPr>
        </p:nvSpPr>
        <p:spPr>
          <a:xfrm>
            <a:off x="3066696" y="721625"/>
            <a:ext cx="5143585" cy="3557380"/>
          </a:xfrm>
        </p:spPr>
        <p:txBody>
          <a:bodyPr anchor="t">
            <a:normAutofit/>
          </a:bodyPr>
          <a:lstStyle/>
          <a:p>
            <a:pPr marL="0" indent="0">
              <a:buNone/>
            </a:pPr>
            <a:r>
              <a:rPr lang="tr-TR" altLang="ko-KR" sz="1500" dirty="0">
                <a:latin typeface="Arial" pitchFamily="34" charset="0"/>
                <a:cs typeface="Arial" pitchFamily="34" charset="0"/>
              </a:rPr>
              <a:t>İnsanları gönüllü olarak belli bir davranışta bulunmaya ikna etmek, belirli bir düşünceye yöneltmek, dikkatlerini bir ürüne hizmete, fikir ve kuruluşa çekmeye çalışmak, onunla ilgili bilgi vermek, ona ilişkin görüş ve tutumlarını değiştirmelerini veya belirli bir görüşü ya da tutumu benimsemelerini sağlamak amacıyla oluşturulan; iletişim araçlarından yer ya da süre satın almak yoluyla sergilenen ya da başka biçimlerde çoğaltılıp dağıtılan ve bir ücret karşılığı oluşturulduğu belli olan (diğer bir deyimle parasal destek sağlayan kişi ya da kuruluşların kimliği açık olan) duyuru.</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sp>
        <p:nvSpPr>
          <p:cNvPr id="11" name="Rectangle 1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800599"/>
            <a:ext cx="9144000" cy="342580"/>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800599"/>
            <a:ext cx="6115048" cy="342579"/>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3477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376515"/>
            <a:ext cx="3992787" cy="539051"/>
          </a:xfrm>
        </p:spPr>
        <p:txBody>
          <a:bodyPr anchor="b">
            <a:normAutofit fontScale="90000"/>
          </a:bodyPr>
          <a:lstStyle/>
          <a:p>
            <a:r>
              <a:rPr lang="tr-TR" altLang="ko-KR" sz="3000" dirty="0"/>
              <a:t>Reklam</a:t>
            </a:r>
            <a:endParaRPr lang="ko-KR" altLang="en-US" sz="3000" dirty="0"/>
          </a:p>
        </p:txBody>
      </p:sp>
      <p:sp>
        <p:nvSpPr>
          <p:cNvPr id="4" name="Content Placeholder 3"/>
          <p:cNvSpPr>
            <a:spLocks noGrp="1"/>
          </p:cNvSpPr>
          <p:nvPr>
            <p:ph idx="1"/>
          </p:nvPr>
        </p:nvSpPr>
        <p:spPr>
          <a:xfrm>
            <a:off x="172234" y="1263883"/>
            <a:ext cx="4737580" cy="3339080"/>
          </a:xfrm>
        </p:spPr>
        <p:txBody>
          <a:bodyPr anchor="t">
            <a:normAutofit/>
          </a:bodyPr>
          <a:lstStyle/>
          <a:p>
            <a:pPr marL="0" indent="0">
              <a:lnSpc>
                <a:spcPct val="90000"/>
              </a:lnSpc>
              <a:buNone/>
            </a:pPr>
            <a:r>
              <a:rPr lang="tr-TR" altLang="ko-KR" sz="1600" dirty="0">
                <a:latin typeface="Arial" pitchFamily="34" charset="0"/>
                <a:cs typeface="Arial" pitchFamily="34" charset="0"/>
              </a:rPr>
              <a:t>Reklam için önemli beş terimin İngilizce adlarının baş harfleridir. Bu terimler;</a:t>
            </a:r>
          </a:p>
          <a:p>
            <a:pPr marL="0" indent="0">
              <a:lnSpc>
                <a:spcPct val="90000"/>
              </a:lnSpc>
              <a:buNone/>
            </a:pPr>
            <a:endParaRPr lang="tr-TR" altLang="ko-KR" sz="1600" dirty="0">
              <a:latin typeface="Arial" pitchFamily="34" charset="0"/>
              <a:cs typeface="Arial" pitchFamily="34" charset="0"/>
            </a:endParaRPr>
          </a:p>
          <a:p>
            <a:pPr marL="0" indent="0">
              <a:lnSpc>
                <a:spcPct val="90000"/>
              </a:lnSpc>
              <a:buNone/>
            </a:pPr>
            <a:r>
              <a:rPr lang="tr-TR" altLang="ko-KR" sz="1600" dirty="0">
                <a:latin typeface="Arial" pitchFamily="34" charset="0"/>
                <a:cs typeface="Arial" pitchFamily="34" charset="0"/>
              </a:rPr>
              <a:t>Money (Para) : Reklam için harcamayı düşündüğümüz para</a:t>
            </a:r>
          </a:p>
          <a:p>
            <a:pPr marL="0" indent="0">
              <a:lnSpc>
                <a:spcPct val="90000"/>
              </a:lnSpc>
              <a:buNone/>
            </a:pPr>
            <a:r>
              <a:rPr lang="tr-TR" altLang="ko-KR" sz="1600" dirty="0">
                <a:latin typeface="Arial" pitchFamily="34" charset="0"/>
                <a:cs typeface="Arial" pitchFamily="34" charset="0"/>
              </a:rPr>
              <a:t>Message (Mesaj) : Reklamda vereceğimiz mesaj</a:t>
            </a:r>
          </a:p>
          <a:p>
            <a:pPr marL="0" indent="0">
              <a:lnSpc>
                <a:spcPct val="90000"/>
              </a:lnSpc>
              <a:buNone/>
            </a:pPr>
            <a:r>
              <a:rPr lang="tr-TR" altLang="ko-KR" sz="1600" dirty="0" err="1">
                <a:latin typeface="Arial" pitchFamily="34" charset="0"/>
                <a:cs typeface="Arial" pitchFamily="34" charset="0"/>
              </a:rPr>
              <a:t>Mission</a:t>
            </a:r>
            <a:r>
              <a:rPr lang="tr-TR" altLang="ko-KR" sz="1600" dirty="0">
                <a:latin typeface="Arial" pitchFamily="34" charset="0"/>
                <a:cs typeface="Arial" pitchFamily="34" charset="0"/>
              </a:rPr>
              <a:t> (Misyon) : Neden reklam yapıyoruz (Yeni ürün tanıtımı, pazara nüfuz etme, </a:t>
            </a:r>
            <a:r>
              <a:rPr lang="tr-TR" altLang="ko-KR" sz="1600" dirty="0" err="1">
                <a:latin typeface="Arial" pitchFamily="34" charset="0"/>
                <a:cs typeface="Arial" pitchFamily="34" charset="0"/>
              </a:rPr>
              <a:t>v.s</a:t>
            </a:r>
            <a:r>
              <a:rPr lang="tr-TR" altLang="ko-KR" sz="1600" dirty="0">
                <a:latin typeface="Arial" pitchFamily="34" charset="0"/>
                <a:cs typeface="Arial" pitchFamily="34" charset="0"/>
              </a:rPr>
              <a:t>.)</a:t>
            </a:r>
          </a:p>
          <a:p>
            <a:pPr marL="0" indent="0">
              <a:lnSpc>
                <a:spcPct val="90000"/>
              </a:lnSpc>
              <a:buNone/>
            </a:pPr>
            <a:r>
              <a:rPr lang="tr-TR" altLang="ko-KR" sz="1600" dirty="0" err="1">
                <a:latin typeface="Arial" pitchFamily="34" charset="0"/>
                <a:cs typeface="Arial" pitchFamily="34" charset="0"/>
              </a:rPr>
              <a:t>Measurement</a:t>
            </a:r>
            <a:r>
              <a:rPr lang="tr-TR" altLang="ko-KR" sz="1600" dirty="0">
                <a:latin typeface="Arial" pitchFamily="34" charset="0"/>
                <a:cs typeface="Arial" pitchFamily="34" charset="0"/>
              </a:rPr>
              <a:t> (Ölçüm) : Reklam etkinliğinin ölçümü</a:t>
            </a:r>
          </a:p>
          <a:p>
            <a:pPr marL="0" indent="0">
              <a:lnSpc>
                <a:spcPct val="90000"/>
              </a:lnSpc>
              <a:buNone/>
            </a:pPr>
            <a:r>
              <a:rPr lang="tr-TR" altLang="ko-KR" sz="1600" dirty="0">
                <a:latin typeface="Arial" pitchFamily="34" charset="0"/>
                <a:cs typeface="Arial" pitchFamily="34" charset="0"/>
              </a:rPr>
              <a:t>Media (Medya) : Medya kullanımı (TV, radyo, gazete, dergi, </a:t>
            </a:r>
            <a:r>
              <a:rPr lang="tr-TR" altLang="ko-KR" sz="1600" dirty="0" err="1">
                <a:latin typeface="Arial" pitchFamily="34" charset="0"/>
                <a:cs typeface="Arial" pitchFamily="34" charset="0"/>
              </a:rPr>
              <a:t>v.s</a:t>
            </a:r>
            <a:r>
              <a:rPr lang="tr-TR" altLang="ko-KR" sz="1600" dirty="0">
                <a:latin typeface="Arial" pitchFamily="34" charset="0"/>
                <a:cs typeface="Arial" pitchFamily="34" charset="0"/>
              </a:rPr>
              <a:t>.)</a:t>
            </a:r>
          </a:p>
          <a:p>
            <a:pPr marL="0" indent="0">
              <a:lnSpc>
                <a:spcPct val="90000"/>
              </a:lnSpc>
              <a:buNone/>
            </a:pPr>
            <a:endParaRPr lang="tr-TR" altLang="ko-KR" sz="1300" dirty="0">
              <a:latin typeface="Arial" pitchFamily="34" charset="0"/>
              <a:cs typeface="Arial" pitchFamily="34" charset="0"/>
            </a:endParaRPr>
          </a:p>
          <a:p>
            <a:pPr marL="0" indent="0">
              <a:lnSpc>
                <a:spcPct val="90000"/>
              </a:lnSpc>
              <a:buNone/>
            </a:pPr>
            <a:endParaRPr lang="tr-TR" altLang="ko-KR" sz="1300" dirty="0">
              <a:latin typeface="Arial" pitchFamily="34" charset="0"/>
              <a:cs typeface="Arial" pitchFamily="34" charset="0"/>
            </a:endParaRPr>
          </a:p>
          <a:p>
            <a:pPr marL="0" indent="0">
              <a:lnSpc>
                <a:spcPct val="90000"/>
              </a:lnSpc>
              <a:buNone/>
            </a:pPr>
            <a:endParaRPr lang="tr-TR" altLang="ko-KR" sz="1300" dirty="0">
              <a:latin typeface="Arial" pitchFamily="34" charset="0"/>
              <a:cs typeface="Arial" pitchFamily="34" charset="0"/>
            </a:endParaRPr>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3"/>
            <a:ext cx="3069391" cy="5143499"/>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
            <a:ext cx="3069391" cy="4800276"/>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6"/>
            <a:ext cx="3051501" cy="4800291"/>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7"/>
            <a:ext cx="2708601" cy="51434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descr="Kimlik Avı">
            <a:extLst>
              <a:ext uri="{FF2B5EF4-FFF2-40B4-BE49-F238E27FC236}">
                <a16:creationId xmlns:a16="http://schemas.microsoft.com/office/drawing/2014/main" id="{E936A7F1-F9E9-3119-3F2E-2521CB94CF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06975" y="1019761"/>
            <a:ext cx="3127897" cy="3127897"/>
          </a:xfrm>
          <a:prstGeom prst="rect">
            <a:avLst/>
          </a:prstGeom>
        </p:spPr>
      </p:pic>
    </p:spTree>
    <p:extLst>
      <p:ext uri="{BB962C8B-B14F-4D97-AF65-F5344CB8AC3E}">
        <p14:creationId xmlns:p14="http://schemas.microsoft.com/office/powerpoint/2010/main" val="914784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262647"/>
            <a:ext cx="3485178" cy="1218390"/>
          </a:xfrm>
        </p:spPr>
        <p:txBody>
          <a:bodyPr anchor="ctr">
            <a:normAutofit/>
          </a:bodyPr>
          <a:lstStyle/>
          <a:p>
            <a:r>
              <a:rPr lang="tr-TR" altLang="ko-KR" sz="3000" dirty="0"/>
              <a:t>Kişisel Satış Türleri</a:t>
            </a:r>
            <a:endParaRPr lang="ko-KR" altLang="en-US" sz="3000" dirty="0"/>
          </a:p>
        </p:txBody>
      </p:sp>
      <p:sp>
        <p:nvSpPr>
          <p:cNvPr id="4" name="Content Placeholder 3"/>
          <p:cNvSpPr>
            <a:spLocks noGrp="1"/>
          </p:cNvSpPr>
          <p:nvPr>
            <p:ph idx="1"/>
          </p:nvPr>
        </p:nvSpPr>
        <p:spPr>
          <a:xfrm>
            <a:off x="571351" y="2057400"/>
            <a:ext cx="3485179" cy="2709861"/>
          </a:xfrm>
        </p:spPr>
        <p:txBody>
          <a:bodyPr anchor="ctr">
            <a:normAutofit/>
          </a:bodyPr>
          <a:lstStyle/>
          <a:p>
            <a:pPr marL="0" indent="0">
              <a:buNone/>
            </a:pPr>
            <a:r>
              <a:rPr lang="tr-TR" altLang="ko-KR" sz="1500" dirty="0">
                <a:latin typeface="Arial" pitchFamily="34" charset="0"/>
                <a:cs typeface="Arial" pitchFamily="34" charset="0"/>
              </a:rPr>
              <a:t>Tezgahta satış</a:t>
            </a:r>
          </a:p>
          <a:p>
            <a:pPr marL="0" indent="0">
              <a:buNone/>
            </a:pPr>
            <a:r>
              <a:rPr lang="tr-TR" altLang="ko-KR" sz="1500" dirty="0">
                <a:latin typeface="Arial" pitchFamily="34" charset="0"/>
                <a:cs typeface="Arial" pitchFamily="34" charset="0"/>
              </a:rPr>
              <a:t>Kapı </a:t>
            </a:r>
            <a:r>
              <a:rPr lang="tr-TR" altLang="ko-KR" sz="1500" dirty="0" err="1">
                <a:latin typeface="Arial" pitchFamily="34" charset="0"/>
                <a:cs typeface="Arial" pitchFamily="34" charset="0"/>
              </a:rPr>
              <a:t>kapı</a:t>
            </a:r>
            <a:r>
              <a:rPr lang="tr-TR" altLang="ko-KR" sz="1500" dirty="0">
                <a:latin typeface="Arial" pitchFamily="34" charset="0"/>
                <a:cs typeface="Arial" pitchFamily="34" charset="0"/>
              </a:rPr>
              <a:t> dolaşarak satış</a:t>
            </a:r>
          </a:p>
          <a:p>
            <a:pPr marL="0" indent="0">
              <a:buNone/>
            </a:pPr>
            <a:r>
              <a:rPr lang="tr-TR" altLang="ko-KR" sz="1500" dirty="0">
                <a:latin typeface="Arial" pitchFamily="34" charset="0"/>
                <a:cs typeface="Arial" pitchFamily="34" charset="0"/>
              </a:rPr>
              <a:t>Üretici veya toptancı temsilcilerinin perakendeci işletmeleri dolaşması yoluyla satış</a:t>
            </a:r>
          </a:p>
          <a:p>
            <a:pPr marL="0" indent="0">
              <a:buNone/>
            </a:pPr>
            <a:r>
              <a:rPr lang="tr-TR" altLang="ko-KR" sz="1500" dirty="0">
                <a:latin typeface="Arial" pitchFamily="34" charset="0"/>
                <a:cs typeface="Arial" pitchFamily="34" charset="0"/>
              </a:rPr>
              <a:t>Teknik eğitimli uzman satıcıların endüstriyel alıcıları dolaşması</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pic>
        <p:nvPicPr>
          <p:cNvPr id="6" name="Picture 5" descr="An open bathroom door">
            <a:extLst>
              <a:ext uri="{FF2B5EF4-FFF2-40B4-BE49-F238E27FC236}">
                <a16:creationId xmlns:a16="http://schemas.microsoft.com/office/drawing/2014/main" id="{D1B3E661-980F-6AB4-E3E4-C216BCE84192}"/>
              </a:ext>
            </a:extLst>
          </p:cNvPr>
          <p:cNvPicPr>
            <a:picLocks noChangeAspect="1"/>
          </p:cNvPicPr>
          <p:nvPr/>
        </p:nvPicPr>
        <p:blipFill rotWithShape="1">
          <a:blip r:embed="rId2"/>
          <a:srcRect l="11914" r="28907" b="-2"/>
          <a:stretch/>
        </p:blipFill>
        <p:spPr>
          <a:xfrm>
            <a:off x="4572000" y="10"/>
            <a:ext cx="4577118" cy="5143490"/>
          </a:xfrm>
          <a:prstGeom prst="rect">
            <a:avLst/>
          </a:prstGeom>
        </p:spPr>
      </p:pic>
    </p:spTree>
    <p:extLst>
      <p:ext uri="{BB962C8B-B14F-4D97-AF65-F5344CB8AC3E}">
        <p14:creationId xmlns:p14="http://schemas.microsoft.com/office/powerpoint/2010/main" val="11098467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90"/>
            <a:ext cx="9144000" cy="5149390"/>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451308"/>
            <a:ext cx="5086350" cy="1004022"/>
          </a:xfrm>
        </p:spPr>
        <p:txBody>
          <a:bodyPr>
            <a:normAutofit/>
          </a:bodyPr>
          <a:lstStyle/>
          <a:p>
            <a:r>
              <a:rPr lang="tr-TR" altLang="ko-KR" dirty="0"/>
              <a:t>Satış Tutundurma</a:t>
            </a:r>
            <a:endParaRPr lang="ko-KR" altLang="en-US" dirty="0"/>
          </a:p>
        </p:txBody>
      </p:sp>
      <p:pic>
        <p:nvPicPr>
          <p:cNvPr id="6" name="Picture 5" descr="Immigration damgaları">
            <a:extLst>
              <a:ext uri="{FF2B5EF4-FFF2-40B4-BE49-F238E27FC236}">
                <a16:creationId xmlns:a16="http://schemas.microsoft.com/office/drawing/2014/main" id="{A6A2DE70-51C9-18A3-8487-3E3E2CAB558F}"/>
              </a:ext>
            </a:extLst>
          </p:cNvPr>
          <p:cNvPicPr>
            <a:picLocks noChangeAspect="1"/>
          </p:cNvPicPr>
          <p:nvPr/>
        </p:nvPicPr>
        <p:blipFill rotWithShape="1">
          <a:blip r:embed="rId2"/>
          <a:srcRect l="19001" r="4897" b="1"/>
          <a:stretch/>
        </p:blipFill>
        <p:spPr>
          <a:xfrm>
            <a:off x="20" y="10"/>
            <a:ext cx="2816049" cy="51434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1651468"/>
            <a:ext cx="5086350" cy="2925548"/>
          </a:xfrm>
        </p:spPr>
        <p:txBody>
          <a:bodyPr anchor="t">
            <a:normAutofit/>
          </a:bodyPr>
          <a:lstStyle/>
          <a:p>
            <a:pPr marL="0" indent="0">
              <a:buNone/>
            </a:pPr>
            <a:r>
              <a:rPr lang="tr-TR" altLang="ko-KR" sz="1500" dirty="0">
                <a:latin typeface="Arial" pitchFamily="34" charset="0"/>
                <a:cs typeface="Arial" pitchFamily="34" charset="0"/>
              </a:rPr>
              <a:t>Tüketicilere yönelik: kupon, eşantiyon, ikramiye…</a:t>
            </a:r>
          </a:p>
          <a:p>
            <a:pPr marL="0" indent="0">
              <a:buNone/>
            </a:pPr>
            <a:r>
              <a:rPr lang="tr-TR" altLang="ko-KR" sz="1500" dirty="0">
                <a:latin typeface="Arial" pitchFamily="34" charset="0"/>
                <a:cs typeface="Arial" pitchFamily="34" charset="0"/>
              </a:rPr>
              <a:t>Aracılara yönelik: özendirme primleri, satın alma avansı</a:t>
            </a:r>
          </a:p>
          <a:p>
            <a:pPr marL="0" indent="0">
              <a:buNone/>
            </a:pPr>
            <a:r>
              <a:rPr lang="tr-TR" altLang="ko-KR" sz="1500" dirty="0">
                <a:latin typeface="Arial" pitchFamily="34" charset="0"/>
                <a:cs typeface="Arial" pitchFamily="34" charset="0"/>
              </a:rPr>
              <a:t>Satışçılara yönelik: prim verme, satış toplantıları </a:t>
            </a:r>
          </a:p>
          <a:p>
            <a:pPr marL="0" indent="0">
              <a:buNone/>
            </a:pPr>
            <a:endParaRPr lang="tr-TR" altLang="ko-KR" sz="1500" dirty="0">
              <a:latin typeface="Arial" pitchFamily="34" charset="0"/>
              <a:cs typeface="Arial" pitchFamily="34" charset="0"/>
            </a:endParaRP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2611117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434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297" y="376515"/>
            <a:ext cx="4629946" cy="1241613"/>
          </a:xfrm>
        </p:spPr>
        <p:txBody>
          <a:bodyPr anchor="b">
            <a:normAutofit/>
          </a:bodyPr>
          <a:lstStyle/>
          <a:p>
            <a:r>
              <a:rPr lang="tr-TR" altLang="ko-KR" sz="3000" dirty="0"/>
              <a:t>Halkla İlişkiler</a:t>
            </a:r>
          </a:p>
        </p:txBody>
      </p:sp>
      <p:sp>
        <p:nvSpPr>
          <p:cNvPr id="4" name="Content Placeholder 3"/>
          <p:cNvSpPr>
            <a:spLocks noGrp="1"/>
          </p:cNvSpPr>
          <p:nvPr>
            <p:ph idx="1"/>
          </p:nvPr>
        </p:nvSpPr>
        <p:spPr>
          <a:xfrm>
            <a:off x="852297" y="1806388"/>
            <a:ext cx="4629947" cy="2651312"/>
          </a:xfrm>
        </p:spPr>
        <p:txBody>
          <a:bodyPr>
            <a:normAutofit/>
          </a:bodyPr>
          <a:lstStyle/>
          <a:p>
            <a:pPr marL="0" indent="0">
              <a:buNone/>
            </a:pPr>
            <a:r>
              <a:rPr lang="tr-TR" altLang="ko-KR" sz="1500" dirty="0">
                <a:latin typeface="Arial" pitchFamily="34" charset="0"/>
                <a:cs typeface="Arial" pitchFamily="34" charset="0"/>
              </a:rPr>
              <a:t>Halkla ilişkiler bir işletmenin ya da bir kurumun iletişim kurmak amacıyla yürüttüğü kamu yararını esas alan düzenli faaliyetlerdir. Bağlantı kurduğu kimselerin anlayış, sempati ve desteğini elde etmek için yaptığı sürekli ve örgütlenmiş bir yönetim fonksiyonudur. Kurum ve kişilerin itibar yönetimidir.</a:t>
            </a:r>
          </a:p>
          <a:p>
            <a:pPr marL="0" indent="0">
              <a:buNone/>
            </a:pPr>
            <a:endParaRPr lang="tr-TR" altLang="ko-KR" sz="1500" dirty="0">
              <a:latin typeface="Arial" pitchFamily="34" charset="0"/>
              <a:cs typeface="Arial" pitchFamily="34" charset="0"/>
            </a:endParaRPr>
          </a:p>
        </p:txBody>
      </p:sp>
      <p:pic>
        <p:nvPicPr>
          <p:cNvPr id="6" name="Picture 5" descr="Beyaz ampuller ve öne çıkan tek bir sarı ampul">
            <a:extLst>
              <a:ext uri="{FF2B5EF4-FFF2-40B4-BE49-F238E27FC236}">
                <a16:creationId xmlns:a16="http://schemas.microsoft.com/office/drawing/2014/main" id="{43067DB3-736D-E64E-14A4-7902E27FC42A}"/>
              </a:ext>
            </a:extLst>
          </p:cNvPr>
          <p:cNvPicPr>
            <a:picLocks noChangeAspect="1"/>
          </p:cNvPicPr>
          <p:nvPr/>
        </p:nvPicPr>
        <p:blipFill rotWithShape="1">
          <a:blip r:embed="rId2"/>
          <a:srcRect l="20867" r="36738" b="1"/>
          <a:stretch/>
        </p:blipFill>
        <p:spPr>
          <a:xfrm>
            <a:off x="6086475" y="-9386"/>
            <a:ext cx="3057525" cy="4813973"/>
          </a:xfrm>
          <a:prstGeom prst="rect">
            <a:avLst/>
          </a:prstGeom>
        </p:spPr>
      </p:pic>
      <p:sp>
        <p:nvSpPr>
          <p:cNvPr id="12" name="Rectangle 11">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804587"/>
            <a:ext cx="9143998" cy="346330"/>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5" y="4804586"/>
            <a:ext cx="3057523" cy="3482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12653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68547"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er birinin bileklerini ve bir Circle formu için birbirine bağlı olan eller">
            <a:extLst>
              <a:ext uri="{FF2B5EF4-FFF2-40B4-BE49-F238E27FC236}">
                <a16:creationId xmlns:a16="http://schemas.microsoft.com/office/drawing/2014/main" id="{F5FDCDCC-A6C4-A59D-57F1-3FBCBF460E06}"/>
              </a:ext>
            </a:extLst>
          </p:cNvPr>
          <p:cNvPicPr>
            <a:picLocks noChangeAspect="1"/>
          </p:cNvPicPr>
          <p:nvPr/>
        </p:nvPicPr>
        <p:blipFill rotWithShape="1">
          <a:blip r:embed="rId2"/>
          <a:srcRect l="31262" r="27628"/>
          <a:stretch/>
        </p:blipFill>
        <p:spPr>
          <a:xfrm>
            <a:off x="5976166" y="10"/>
            <a:ext cx="3167834" cy="51434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p:cNvSpPr>
            <a:spLocks noGrp="1"/>
          </p:cNvSpPr>
          <p:nvPr>
            <p:ph type="title"/>
          </p:nvPr>
        </p:nvSpPr>
        <p:spPr>
          <a:xfrm>
            <a:off x="852775" y="457200"/>
            <a:ext cx="5123391" cy="992165"/>
          </a:xfrm>
        </p:spPr>
        <p:txBody>
          <a:bodyPr>
            <a:normAutofit/>
          </a:bodyPr>
          <a:lstStyle/>
          <a:p>
            <a:r>
              <a:rPr lang="tr-TR" altLang="ko-KR"/>
              <a:t>Halkla İlişkiler</a:t>
            </a:r>
          </a:p>
        </p:txBody>
      </p:sp>
      <p:sp>
        <p:nvSpPr>
          <p:cNvPr id="4" name="Content Placeholder 3"/>
          <p:cNvSpPr>
            <a:spLocks noGrp="1"/>
          </p:cNvSpPr>
          <p:nvPr>
            <p:ph idx="1"/>
          </p:nvPr>
        </p:nvSpPr>
        <p:spPr>
          <a:xfrm>
            <a:off x="852776" y="1645576"/>
            <a:ext cx="4887162" cy="2931439"/>
          </a:xfrm>
        </p:spPr>
        <p:txBody>
          <a:bodyPr>
            <a:normAutofit/>
          </a:bodyPr>
          <a:lstStyle/>
          <a:p>
            <a:pPr marL="0" indent="0">
              <a:buNone/>
            </a:pPr>
            <a:r>
              <a:rPr lang="tr-TR" altLang="ko-KR" sz="1500" dirty="0">
                <a:latin typeface="Arial" pitchFamily="34" charset="0"/>
                <a:cs typeface="Arial" pitchFamily="34" charset="0"/>
              </a:rPr>
              <a:t> Halkla ilişkiler hizmet verdiği hedef kitle ile daha etkili iletişim kurma yöntemidir. Halkla ilişkiler; bir işletmeyi, müşterileri ile bağlantılı olduğu kişilere sevdirme, saydırma belli bir tutum benimsetme onları inandırma sanatıdır.</a:t>
            </a:r>
          </a:p>
          <a:p>
            <a:pPr marL="0" indent="0">
              <a:buNone/>
            </a:pPr>
            <a:endParaRPr lang="tr-TR" altLang="ko-KR" sz="1500" dirty="0">
              <a:latin typeface="Arial" pitchFamily="34" charset="0"/>
              <a:cs typeface="Arial" pitchFamily="34" charset="0"/>
            </a:endParaRPr>
          </a:p>
        </p:txBody>
      </p:sp>
    </p:spTree>
    <p:extLst>
      <p:ext uri="{BB962C8B-B14F-4D97-AF65-F5344CB8AC3E}">
        <p14:creationId xmlns:p14="http://schemas.microsoft.com/office/powerpoint/2010/main" val="24878065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68547"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edefi tam vurmuş üç ok">
            <a:extLst>
              <a:ext uri="{FF2B5EF4-FFF2-40B4-BE49-F238E27FC236}">
                <a16:creationId xmlns:a16="http://schemas.microsoft.com/office/drawing/2014/main" id="{2B3F59CE-C905-7284-CBB6-104EB1970218}"/>
              </a:ext>
            </a:extLst>
          </p:cNvPr>
          <p:cNvPicPr>
            <a:picLocks noChangeAspect="1"/>
          </p:cNvPicPr>
          <p:nvPr/>
        </p:nvPicPr>
        <p:blipFill rotWithShape="1">
          <a:blip r:embed="rId2"/>
          <a:srcRect l="13155" r="46504" b="2"/>
          <a:stretch/>
        </p:blipFill>
        <p:spPr>
          <a:xfrm>
            <a:off x="5976166" y="10"/>
            <a:ext cx="3167834" cy="51434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p:cNvSpPr>
            <a:spLocks noGrp="1"/>
          </p:cNvSpPr>
          <p:nvPr>
            <p:ph type="title"/>
          </p:nvPr>
        </p:nvSpPr>
        <p:spPr>
          <a:xfrm>
            <a:off x="852775" y="457200"/>
            <a:ext cx="5123391" cy="992165"/>
          </a:xfrm>
        </p:spPr>
        <p:txBody>
          <a:bodyPr>
            <a:normAutofit/>
          </a:bodyPr>
          <a:lstStyle/>
          <a:p>
            <a:r>
              <a:rPr lang="tr-TR" altLang="ko-KR" dirty="0"/>
              <a:t>Doğrudan Pazarlama</a:t>
            </a:r>
          </a:p>
        </p:txBody>
      </p:sp>
      <p:sp>
        <p:nvSpPr>
          <p:cNvPr id="4" name="Content Placeholder 3"/>
          <p:cNvSpPr>
            <a:spLocks noGrp="1"/>
          </p:cNvSpPr>
          <p:nvPr>
            <p:ph idx="1"/>
          </p:nvPr>
        </p:nvSpPr>
        <p:spPr>
          <a:xfrm>
            <a:off x="251520" y="1645576"/>
            <a:ext cx="5488418" cy="2931439"/>
          </a:xfrm>
        </p:spPr>
        <p:txBody>
          <a:bodyPr>
            <a:normAutofit/>
          </a:bodyPr>
          <a:lstStyle/>
          <a:p>
            <a:pPr marL="0" indent="0">
              <a:buNone/>
            </a:pPr>
            <a:r>
              <a:rPr lang="tr-TR" altLang="ko-KR" sz="1500" dirty="0">
                <a:latin typeface="Arial" pitchFamily="34" charset="0"/>
                <a:cs typeface="Arial" pitchFamily="34" charset="0"/>
              </a:rPr>
              <a:t> </a:t>
            </a:r>
            <a:r>
              <a:rPr lang="tr-TR" altLang="ko-KR" sz="1800" dirty="0">
                <a:latin typeface="Arial" pitchFamily="34" charset="0"/>
                <a:cs typeface="Arial" pitchFamily="34" charset="0"/>
              </a:rPr>
              <a:t>Doğrudan pazarlama mal ve hizmetlerin herhangi bir aracı kullanmadan üreticiden tüketiciye akışını ve satışını sağlayan pazarlama çabalarıdır. </a:t>
            </a:r>
          </a:p>
          <a:p>
            <a:pPr marL="0" indent="0">
              <a:buNone/>
            </a:pPr>
            <a:endParaRPr lang="tr-TR" altLang="ko-KR" sz="1800" dirty="0">
              <a:latin typeface="Arial" pitchFamily="34" charset="0"/>
              <a:cs typeface="Arial" pitchFamily="34" charset="0"/>
            </a:endParaRPr>
          </a:p>
          <a:p>
            <a:pPr marL="0" indent="0">
              <a:buNone/>
            </a:pPr>
            <a:r>
              <a:rPr lang="tr-TR" altLang="ko-KR" sz="1800" dirty="0">
                <a:latin typeface="Arial" pitchFamily="34" charset="0"/>
                <a:cs typeface="Arial" pitchFamily="34" charset="0"/>
              </a:rPr>
              <a:t>Doğrudan Pazarlama Birliği’ne göre doğrudan pazarlama; herhangi bir yerde ölçülebilir cevabı veya işi etkilemek için bir ya da birden fazla medyayı kullanan etkileşimli pazarlama sistemidir. </a:t>
            </a:r>
          </a:p>
        </p:txBody>
      </p:sp>
    </p:spTree>
    <p:extLst>
      <p:ext uri="{BB962C8B-B14F-4D97-AF65-F5344CB8AC3E}">
        <p14:creationId xmlns:p14="http://schemas.microsoft.com/office/powerpoint/2010/main" val="1890894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90"/>
            <a:ext cx="9144000" cy="5149390"/>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29000" y="451308"/>
            <a:ext cx="5086350" cy="1004022"/>
          </a:xfrm>
        </p:spPr>
        <p:txBody>
          <a:bodyPr>
            <a:normAutofit/>
          </a:bodyPr>
          <a:lstStyle/>
          <a:p>
            <a:r>
              <a:rPr lang="tr-TR" altLang="ko-KR"/>
              <a:t>Doğrudan Pazarlama</a:t>
            </a:r>
          </a:p>
        </p:txBody>
      </p:sp>
      <p:pic>
        <p:nvPicPr>
          <p:cNvPr id="6" name="Picture 5" descr="Kağıt üzerindeki bir kağıda ulaşan, kağıdın ve Yapışkan notların tam olarak bulunduğu kişi">
            <a:extLst>
              <a:ext uri="{FF2B5EF4-FFF2-40B4-BE49-F238E27FC236}">
                <a16:creationId xmlns:a16="http://schemas.microsoft.com/office/drawing/2014/main" id="{73C25350-DD50-4576-936D-FC13ED7CD056}"/>
              </a:ext>
            </a:extLst>
          </p:cNvPr>
          <p:cNvPicPr>
            <a:picLocks noChangeAspect="1"/>
          </p:cNvPicPr>
          <p:nvPr/>
        </p:nvPicPr>
        <p:blipFill rotWithShape="1">
          <a:blip r:embed="rId2"/>
          <a:srcRect l="31230" r="32224"/>
          <a:stretch/>
        </p:blipFill>
        <p:spPr>
          <a:xfrm>
            <a:off x="20" y="10"/>
            <a:ext cx="2816049" cy="51434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Content Placeholder 3"/>
          <p:cNvSpPr>
            <a:spLocks noGrp="1"/>
          </p:cNvSpPr>
          <p:nvPr>
            <p:ph idx="1"/>
          </p:nvPr>
        </p:nvSpPr>
        <p:spPr>
          <a:xfrm>
            <a:off x="3429000" y="1651468"/>
            <a:ext cx="5086350" cy="2925548"/>
          </a:xfrm>
        </p:spPr>
        <p:txBody>
          <a:bodyPr anchor="t">
            <a:normAutofit/>
          </a:bodyPr>
          <a:lstStyle/>
          <a:p>
            <a:pPr marL="0" indent="0">
              <a:buNone/>
            </a:pPr>
            <a:r>
              <a:rPr lang="tr-TR" altLang="ko-KR" sz="1500" dirty="0">
                <a:latin typeface="Arial" pitchFamily="34" charset="0"/>
                <a:cs typeface="Arial" pitchFamily="34" charset="0"/>
              </a:rPr>
              <a:t> Doğrudan pazarlamacılar tüketiciye ulaşmak için mail, katalog ile pazarlama, tele pazarlama, interaktif TV, kiosklar, web siteleri ve mobil cihazlar gibi yolları kullanmaktadır.</a:t>
            </a:r>
          </a:p>
        </p:txBody>
      </p:sp>
    </p:spTree>
    <p:extLst>
      <p:ext uri="{BB962C8B-B14F-4D97-AF65-F5344CB8AC3E}">
        <p14:creationId xmlns:p14="http://schemas.microsoft.com/office/powerpoint/2010/main" val="1897677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1568</TotalTime>
  <Words>1712</Words>
  <Application>Microsoft Office PowerPoint</Application>
  <PresentationFormat>Ekran Gösterisi (16:9)</PresentationFormat>
  <Paragraphs>283</Paragraphs>
  <Slides>54</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54</vt:i4>
      </vt:variant>
    </vt:vector>
  </HeadingPairs>
  <TitlesOfParts>
    <vt:vector size="58" baseType="lpstr">
      <vt:lpstr>맑은 고딕</vt:lpstr>
      <vt:lpstr>Arial</vt:lpstr>
      <vt:lpstr>Calibri</vt:lpstr>
      <vt:lpstr>Office Theme</vt:lpstr>
      <vt:lpstr>PowerPoint Sunusu</vt:lpstr>
      <vt:lpstr>Pazarlama Bilgi Sistemi</vt:lpstr>
      <vt:lpstr>Pazarlama Bilgi Sistemi</vt:lpstr>
      <vt:lpstr>Veri Kaynakları</vt:lpstr>
      <vt:lpstr>Veri Kaynakları</vt:lpstr>
      <vt:lpstr>Veri Kaynakları</vt:lpstr>
      <vt:lpstr>Pazarlama Araştırmalarının Sınırları</vt:lpstr>
      <vt:lpstr>Pazarlama Araştırmalarının Sınırları</vt:lpstr>
      <vt:lpstr>Pazar</vt:lpstr>
      <vt:lpstr>Pazar Analizi</vt:lpstr>
      <vt:lpstr>Pazar Bölümlendirme</vt:lpstr>
      <vt:lpstr>Pazar Bölümlendirme</vt:lpstr>
      <vt:lpstr>Hedef Pazar Bölümünün Seçilmesi</vt:lpstr>
      <vt:lpstr>Hedef Pazar Bölümünün Seçilmesi</vt:lpstr>
      <vt:lpstr>Hedef Pazar Bölümünün Seçilmesi</vt:lpstr>
      <vt:lpstr>Konumlandırma</vt:lpstr>
      <vt:lpstr>Konumlandırma</vt:lpstr>
      <vt:lpstr>Ürün</vt:lpstr>
      <vt:lpstr>Ürün</vt:lpstr>
      <vt:lpstr>Ürün</vt:lpstr>
      <vt:lpstr>Mal ve Hizmet Sınıflandırması</vt:lpstr>
      <vt:lpstr>Ürün Yaşam Eğrisi</vt:lpstr>
      <vt:lpstr>Ürün Çeşitlendirme</vt:lpstr>
      <vt:lpstr>Ürün Farklılaştırma</vt:lpstr>
      <vt:lpstr>Dağıtım</vt:lpstr>
      <vt:lpstr>Dağıtım</vt:lpstr>
      <vt:lpstr>İlişkinin Türüne Göre Dağıtım Kanalları</vt:lpstr>
      <vt:lpstr>Bütünleşmenin Yönüne Göre Dağıtım Kanalları</vt:lpstr>
      <vt:lpstr>Bütünleşmenin Yönüne Göre Dağıtım Kanalları</vt:lpstr>
      <vt:lpstr>Dağıtım Stratejileri</vt:lpstr>
      <vt:lpstr>Yoğun Dağıtım</vt:lpstr>
      <vt:lpstr>Seçimlik Dağıtım</vt:lpstr>
      <vt:lpstr>Sınırlı Dağıtım</vt:lpstr>
      <vt:lpstr>Fiyat</vt:lpstr>
      <vt:lpstr>Fiyatlandırma Amaçları</vt:lpstr>
      <vt:lpstr>Fiyatlandırma Amaçları</vt:lpstr>
      <vt:lpstr>Fiyatlandırma Amaçları</vt:lpstr>
      <vt:lpstr>Fiyatlandırma</vt:lpstr>
      <vt:lpstr>Fiyatlandırma Yöntemleri</vt:lpstr>
      <vt:lpstr>Fiyatlandırma Yöntemleri</vt:lpstr>
      <vt:lpstr>Fiyatlandırma Yöntemleri</vt:lpstr>
      <vt:lpstr>Fiyatlandırma Yöntemleri</vt:lpstr>
      <vt:lpstr>Fiyatlandırma Yöntemleri</vt:lpstr>
      <vt:lpstr>Fiyatlandırma Yöntemleri</vt:lpstr>
      <vt:lpstr>Tutundurma</vt:lpstr>
      <vt:lpstr>Tutundurma</vt:lpstr>
      <vt:lpstr>Reklam</vt:lpstr>
      <vt:lpstr>Reklam</vt:lpstr>
      <vt:lpstr>Kişisel Satış Türleri</vt:lpstr>
      <vt:lpstr>Satış Tutundurma</vt:lpstr>
      <vt:lpstr>Halkla İlişkiler</vt:lpstr>
      <vt:lpstr>Halkla İlişkiler</vt:lpstr>
      <vt:lpstr>Doğrudan Pazarlama</vt:lpstr>
      <vt:lpstr>Doğrudan Pazarlama</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esra cakır</cp:lastModifiedBy>
  <cp:revision>88</cp:revision>
  <dcterms:created xsi:type="dcterms:W3CDTF">2014-04-01T16:27:38Z</dcterms:created>
  <dcterms:modified xsi:type="dcterms:W3CDTF">2025-04-04T19:55:39Z</dcterms:modified>
</cp:coreProperties>
</file>