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63" r:id="rId3"/>
    <p:sldId id="264" r:id="rId4"/>
    <p:sldId id="265" r:id="rId5"/>
    <p:sldId id="266" r:id="rId6"/>
    <p:sldId id="267" r:id="rId7"/>
    <p:sldId id="268" r:id="rId8"/>
    <p:sldId id="269" r:id="rId9"/>
    <p:sldId id="270" r:id="rId10"/>
    <p:sldId id="271"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91" r:id="rId27"/>
    <p:sldId id="288" r:id="rId28"/>
    <p:sldId id="293" r:id="rId29"/>
    <p:sldId id="289" r:id="rId30"/>
    <p:sldId id="290" r:id="rId31"/>
    <p:sldId id="292" r:id="rId32"/>
    <p:sldId id="294" r:id="rId33"/>
    <p:sldId id="295" r:id="rId34"/>
    <p:sldId id="296" r:id="rId35"/>
    <p:sldId id="297" r:id="rId36"/>
    <p:sldId id="298" r:id="rId37"/>
    <p:sldId id="299" r:id="rId38"/>
    <p:sldId id="300" r:id="rId39"/>
    <p:sldId id="301" r:id="rId40"/>
    <p:sldId id="303" r:id="rId41"/>
    <p:sldId id="302" r:id="rId4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138"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71986D-B116-49E8-9F2B-9766DFDECED9}"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04901E1C-7A85-4BA4-AC4C-C46ECAC7D227}">
      <dgm:prSet/>
      <dgm:spPr/>
      <dgm:t>
        <a:bodyPr/>
        <a:lstStyle/>
        <a:p>
          <a:r>
            <a:rPr lang="tr-TR"/>
            <a:t>Toplumun sosyal ve kültürel değerleri, değer yargıları, yaşam biçimi, gelenekleri, inançları, vb. pazarlama yönetimini etkileyen faktörlerdendir.</a:t>
          </a:r>
          <a:endParaRPr lang="en-US"/>
        </a:p>
      </dgm:t>
    </dgm:pt>
    <dgm:pt modelId="{D156FE7C-B548-4468-A2ED-4EA1C0441A11}" type="parTrans" cxnId="{0ABC1E9E-7BE4-427B-9ABF-3F45612FE274}">
      <dgm:prSet/>
      <dgm:spPr/>
      <dgm:t>
        <a:bodyPr/>
        <a:lstStyle/>
        <a:p>
          <a:endParaRPr lang="en-US"/>
        </a:p>
      </dgm:t>
    </dgm:pt>
    <dgm:pt modelId="{7A981BF8-4F68-46BA-BFA4-CC2DB16DD3BA}" type="sibTrans" cxnId="{0ABC1E9E-7BE4-427B-9ABF-3F45612FE274}">
      <dgm:prSet/>
      <dgm:spPr/>
      <dgm:t>
        <a:bodyPr/>
        <a:lstStyle/>
        <a:p>
          <a:endParaRPr lang="en-US"/>
        </a:p>
      </dgm:t>
    </dgm:pt>
    <dgm:pt modelId="{34B881AD-DE16-484A-93D6-0E4C7EC15EF8}">
      <dgm:prSet/>
      <dgm:spPr/>
      <dgm:t>
        <a:bodyPr/>
        <a:lstStyle/>
        <a:p>
          <a:r>
            <a:rPr lang="tr-TR"/>
            <a:t>Örn.  Fast- Food zincirlerinin Hindistan’da sığır eti olan hamburgerlerinin menüde olmaması</a:t>
          </a:r>
          <a:endParaRPr lang="en-US"/>
        </a:p>
      </dgm:t>
    </dgm:pt>
    <dgm:pt modelId="{46FCFE67-F025-4652-8A13-9AF2B665FA85}" type="parTrans" cxnId="{38637E98-835F-4B5D-A618-1D92BF0A924B}">
      <dgm:prSet/>
      <dgm:spPr/>
      <dgm:t>
        <a:bodyPr/>
        <a:lstStyle/>
        <a:p>
          <a:endParaRPr lang="en-US"/>
        </a:p>
      </dgm:t>
    </dgm:pt>
    <dgm:pt modelId="{D099BACF-7F5D-49DD-ABEB-38CCCCBC67F3}" type="sibTrans" cxnId="{38637E98-835F-4B5D-A618-1D92BF0A924B}">
      <dgm:prSet/>
      <dgm:spPr/>
      <dgm:t>
        <a:bodyPr/>
        <a:lstStyle/>
        <a:p>
          <a:endParaRPr lang="en-US"/>
        </a:p>
      </dgm:t>
    </dgm:pt>
    <dgm:pt modelId="{AEE803F4-022B-4E0D-91AD-24795EF4DE0F}" type="pres">
      <dgm:prSet presAssocID="{4871986D-B116-49E8-9F2B-9766DFDECED9}" presName="root" presStyleCnt="0">
        <dgm:presLayoutVars>
          <dgm:dir/>
          <dgm:resizeHandles val="exact"/>
        </dgm:presLayoutVars>
      </dgm:prSet>
      <dgm:spPr/>
    </dgm:pt>
    <dgm:pt modelId="{90D20EFB-1286-4141-806C-DA2246767C4B}" type="pres">
      <dgm:prSet presAssocID="{04901E1C-7A85-4BA4-AC4C-C46ECAC7D227}" presName="compNode" presStyleCnt="0"/>
      <dgm:spPr/>
    </dgm:pt>
    <dgm:pt modelId="{2309239F-9275-4549-B5BA-2C5B4688BB6A}" type="pres">
      <dgm:prSet presAssocID="{04901E1C-7A85-4BA4-AC4C-C46ECAC7D22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EA2558C1-2DF2-4AF0-BF51-C949367E92A4}" type="pres">
      <dgm:prSet presAssocID="{04901E1C-7A85-4BA4-AC4C-C46ECAC7D227}" presName="spaceRect" presStyleCnt="0"/>
      <dgm:spPr/>
    </dgm:pt>
    <dgm:pt modelId="{3350CF49-4744-4BE0-86B8-DFEEBA786E67}" type="pres">
      <dgm:prSet presAssocID="{04901E1C-7A85-4BA4-AC4C-C46ECAC7D227}" presName="textRect" presStyleLbl="revTx" presStyleIdx="0" presStyleCnt="2">
        <dgm:presLayoutVars>
          <dgm:chMax val="1"/>
          <dgm:chPref val="1"/>
        </dgm:presLayoutVars>
      </dgm:prSet>
      <dgm:spPr/>
    </dgm:pt>
    <dgm:pt modelId="{B9BAB656-3F90-4864-B616-BE8170BA70B7}" type="pres">
      <dgm:prSet presAssocID="{7A981BF8-4F68-46BA-BFA4-CC2DB16DD3BA}" presName="sibTrans" presStyleCnt="0"/>
      <dgm:spPr/>
    </dgm:pt>
    <dgm:pt modelId="{10E48435-5B65-4153-A7EB-EAF803E1758B}" type="pres">
      <dgm:prSet presAssocID="{34B881AD-DE16-484A-93D6-0E4C7EC15EF8}" presName="compNode" presStyleCnt="0"/>
      <dgm:spPr/>
    </dgm:pt>
    <dgm:pt modelId="{176BBFE8-4FDC-446B-A588-15F51612B439}" type="pres">
      <dgm:prSet presAssocID="{34B881AD-DE16-484A-93D6-0E4C7EC15EF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ek"/>
        </a:ext>
      </dgm:extLst>
    </dgm:pt>
    <dgm:pt modelId="{B74E15CF-8E33-4217-8E3F-6DDC823DFFF0}" type="pres">
      <dgm:prSet presAssocID="{34B881AD-DE16-484A-93D6-0E4C7EC15EF8}" presName="spaceRect" presStyleCnt="0"/>
      <dgm:spPr/>
    </dgm:pt>
    <dgm:pt modelId="{7FBC1959-16B0-4AEF-A96F-F84054A12055}" type="pres">
      <dgm:prSet presAssocID="{34B881AD-DE16-484A-93D6-0E4C7EC15EF8}" presName="textRect" presStyleLbl="revTx" presStyleIdx="1" presStyleCnt="2">
        <dgm:presLayoutVars>
          <dgm:chMax val="1"/>
          <dgm:chPref val="1"/>
        </dgm:presLayoutVars>
      </dgm:prSet>
      <dgm:spPr/>
    </dgm:pt>
  </dgm:ptLst>
  <dgm:cxnLst>
    <dgm:cxn modelId="{24E7D17F-BFDB-4386-B57B-8FE8DA335C19}" type="presOf" srcId="{34B881AD-DE16-484A-93D6-0E4C7EC15EF8}" destId="{7FBC1959-16B0-4AEF-A96F-F84054A12055}" srcOrd="0" destOrd="0" presId="urn:microsoft.com/office/officeart/2018/2/layout/IconLabelList"/>
    <dgm:cxn modelId="{9CAF158B-0261-401D-8D93-48DAA5D3FE2C}" type="presOf" srcId="{04901E1C-7A85-4BA4-AC4C-C46ECAC7D227}" destId="{3350CF49-4744-4BE0-86B8-DFEEBA786E67}" srcOrd="0" destOrd="0" presId="urn:microsoft.com/office/officeart/2018/2/layout/IconLabelList"/>
    <dgm:cxn modelId="{38637E98-835F-4B5D-A618-1D92BF0A924B}" srcId="{4871986D-B116-49E8-9F2B-9766DFDECED9}" destId="{34B881AD-DE16-484A-93D6-0E4C7EC15EF8}" srcOrd="1" destOrd="0" parTransId="{46FCFE67-F025-4652-8A13-9AF2B665FA85}" sibTransId="{D099BACF-7F5D-49DD-ABEB-38CCCCBC67F3}"/>
    <dgm:cxn modelId="{0ABC1E9E-7BE4-427B-9ABF-3F45612FE274}" srcId="{4871986D-B116-49E8-9F2B-9766DFDECED9}" destId="{04901E1C-7A85-4BA4-AC4C-C46ECAC7D227}" srcOrd="0" destOrd="0" parTransId="{D156FE7C-B548-4468-A2ED-4EA1C0441A11}" sibTransId="{7A981BF8-4F68-46BA-BFA4-CC2DB16DD3BA}"/>
    <dgm:cxn modelId="{B1B5BEA4-2A82-422F-9792-2676EA34295E}" type="presOf" srcId="{4871986D-B116-49E8-9F2B-9766DFDECED9}" destId="{AEE803F4-022B-4E0D-91AD-24795EF4DE0F}" srcOrd="0" destOrd="0" presId="urn:microsoft.com/office/officeart/2018/2/layout/IconLabelList"/>
    <dgm:cxn modelId="{0AA0C285-0B16-4631-A19D-5A6F94B4E2A8}" type="presParOf" srcId="{AEE803F4-022B-4E0D-91AD-24795EF4DE0F}" destId="{90D20EFB-1286-4141-806C-DA2246767C4B}" srcOrd="0" destOrd="0" presId="urn:microsoft.com/office/officeart/2018/2/layout/IconLabelList"/>
    <dgm:cxn modelId="{6D79E72D-88F7-48C0-81FF-DA3CC0249550}" type="presParOf" srcId="{90D20EFB-1286-4141-806C-DA2246767C4B}" destId="{2309239F-9275-4549-B5BA-2C5B4688BB6A}" srcOrd="0" destOrd="0" presId="urn:microsoft.com/office/officeart/2018/2/layout/IconLabelList"/>
    <dgm:cxn modelId="{479EF131-BE0B-4BC3-98E0-FBCACE03FCE0}" type="presParOf" srcId="{90D20EFB-1286-4141-806C-DA2246767C4B}" destId="{EA2558C1-2DF2-4AF0-BF51-C949367E92A4}" srcOrd="1" destOrd="0" presId="urn:microsoft.com/office/officeart/2018/2/layout/IconLabelList"/>
    <dgm:cxn modelId="{1269E3CE-CF22-4B63-9EAB-6C5592AEA587}" type="presParOf" srcId="{90D20EFB-1286-4141-806C-DA2246767C4B}" destId="{3350CF49-4744-4BE0-86B8-DFEEBA786E67}" srcOrd="2" destOrd="0" presId="urn:microsoft.com/office/officeart/2018/2/layout/IconLabelList"/>
    <dgm:cxn modelId="{529F0188-D2DA-44AF-9772-AFA7159DE57B}" type="presParOf" srcId="{AEE803F4-022B-4E0D-91AD-24795EF4DE0F}" destId="{B9BAB656-3F90-4864-B616-BE8170BA70B7}" srcOrd="1" destOrd="0" presId="urn:microsoft.com/office/officeart/2018/2/layout/IconLabelList"/>
    <dgm:cxn modelId="{BA522C71-F643-48E7-898E-41F96C490F15}" type="presParOf" srcId="{AEE803F4-022B-4E0D-91AD-24795EF4DE0F}" destId="{10E48435-5B65-4153-A7EB-EAF803E1758B}" srcOrd="2" destOrd="0" presId="urn:microsoft.com/office/officeart/2018/2/layout/IconLabelList"/>
    <dgm:cxn modelId="{C7D64981-B4BC-410F-A035-734478464055}" type="presParOf" srcId="{10E48435-5B65-4153-A7EB-EAF803E1758B}" destId="{176BBFE8-4FDC-446B-A588-15F51612B439}" srcOrd="0" destOrd="0" presId="urn:microsoft.com/office/officeart/2018/2/layout/IconLabelList"/>
    <dgm:cxn modelId="{6E46B712-D614-4DA8-A7F3-948C1B766C7B}" type="presParOf" srcId="{10E48435-5B65-4153-A7EB-EAF803E1758B}" destId="{B74E15CF-8E33-4217-8E3F-6DDC823DFFF0}" srcOrd="1" destOrd="0" presId="urn:microsoft.com/office/officeart/2018/2/layout/IconLabelList"/>
    <dgm:cxn modelId="{4CBB2384-164A-428A-B1A9-DBBEB2FA9F1E}" type="presParOf" srcId="{10E48435-5B65-4153-A7EB-EAF803E1758B}" destId="{7FBC1959-16B0-4AEF-A96F-F84054A1205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9239F-9275-4549-B5BA-2C5B4688BB6A}">
      <dsp:nvSpPr>
        <dsp:cNvPr id="0" name=""/>
        <dsp:cNvSpPr/>
      </dsp:nvSpPr>
      <dsp:spPr>
        <a:xfrm>
          <a:off x="653655" y="795112"/>
          <a:ext cx="1022625" cy="10226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50CF49-4744-4BE0-86B8-DFEEBA786E67}">
      <dsp:nvSpPr>
        <dsp:cNvPr id="0" name=""/>
        <dsp:cNvSpPr/>
      </dsp:nvSpPr>
      <dsp:spPr>
        <a:xfrm>
          <a:off x="28718" y="2192827"/>
          <a:ext cx="22725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Toplumun sosyal ve kültürel değerleri, değer yargıları, yaşam biçimi, gelenekleri, inançları, vb. pazarlama yönetimini etkileyen faktörlerdendir.</a:t>
          </a:r>
          <a:endParaRPr lang="en-US" sz="1100" kern="1200"/>
        </a:p>
      </dsp:txBody>
      <dsp:txXfrm>
        <a:off x="28718" y="2192827"/>
        <a:ext cx="2272500" cy="1102500"/>
      </dsp:txXfrm>
    </dsp:sp>
    <dsp:sp modelId="{176BBFE8-4FDC-446B-A588-15F51612B439}">
      <dsp:nvSpPr>
        <dsp:cNvPr id="0" name=""/>
        <dsp:cNvSpPr/>
      </dsp:nvSpPr>
      <dsp:spPr>
        <a:xfrm>
          <a:off x="3323843" y="795112"/>
          <a:ext cx="1022625" cy="10226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BC1959-16B0-4AEF-A96F-F84054A12055}">
      <dsp:nvSpPr>
        <dsp:cNvPr id="0" name=""/>
        <dsp:cNvSpPr/>
      </dsp:nvSpPr>
      <dsp:spPr>
        <a:xfrm>
          <a:off x="2698905" y="2192827"/>
          <a:ext cx="22725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a:t>Örn.  Fast- Food zincirlerinin Hindistan’da sığır eti olan hamburgerlerinin menüde olmaması</a:t>
          </a:r>
          <a:endParaRPr lang="en-US" sz="1100" kern="1200"/>
        </a:p>
      </dsp:txBody>
      <dsp:txXfrm>
        <a:off x="2698905" y="2192827"/>
        <a:ext cx="2272500" cy="1102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t>3/10/2024</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t>2024-03-10</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
          <p:cNvSpPr txBox="1">
            <a:spLocks noChangeArrowheads="1"/>
          </p:cNvSpPr>
          <p:nvPr/>
        </p:nvSpPr>
        <p:spPr bwMode="auto">
          <a:xfrm>
            <a:off x="3490722" y="480060"/>
            <a:ext cx="5170932" cy="2674620"/>
          </a:xfrm>
          <a:prstGeom prst="rect">
            <a:avLst/>
          </a:prstGeom>
        </p:spPr>
        <p:txBody>
          <a:bodyPr vert="horz" lIns="91440" tIns="45720" rIns="91440" bIns="45720" rtlCol="0" anchor="b">
            <a:normAutofit/>
          </a:bodyPr>
          <a:lstStyle/>
          <a:p>
            <a:pPr latinLnBrk="0">
              <a:lnSpc>
                <a:spcPct val="90000"/>
              </a:lnSpc>
              <a:spcBef>
                <a:spcPct val="0"/>
              </a:spcBef>
              <a:spcAft>
                <a:spcPts val="600"/>
              </a:spcAft>
            </a:pPr>
            <a:r>
              <a:rPr lang="en-US" altLang="ko-KR" sz="4000" b="1" dirty="0">
                <a:latin typeface="+mj-lt"/>
                <a:ea typeface="+mj-ea"/>
                <a:cs typeface="+mj-cs"/>
              </a:rPr>
              <a:t>TSH103 </a:t>
            </a:r>
            <a:r>
              <a:rPr lang="en-US" altLang="ko-KR" sz="4000" b="1" dirty="0" err="1">
                <a:latin typeface="+mj-lt"/>
                <a:ea typeface="+mj-ea"/>
                <a:cs typeface="+mj-cs"/>
              </a:rPr>
              <a:t>İşletme</a:t>
            </a:r>
            <a:r>
              <a:rPr lang="en-US" altLang="ko-KR" sz="4000" b="1" dirty="0">
                <a:latin typeface="+mj-lt"/>
                <a:ea typeface="+mj-ea"/>
                <a:cs typeface="+mj-cs"/>
              </a:rPr>
              <a:t> </a:t>
            </a:r>
            <a:r>
              <a:rPr lang="en-US" altLang="ko-KR" sz="4000" b="1" dirty="0" err="1">
                <a:latin typeface="+mj-lt"/>
                <a:ea typeface="+mj-ea"/>
                <a:cs typeface="+mj-cs"/>
              </a:rPr>
              <a:t>Yönetimi</a:t>
            </a:r>
            <a:endParaRPr lang="en-US" altLang="ko-KR" sz="4000" b="1" dirty="0">
              <a:latin typeface="+mj-lt"/>
              <a:ea typeface="+mj-ea"/>
              <a:cs typeface="+mj-cs"/>
            </a:endParaRPr>
          </a:p>
        </p:txBody>
      </p:sp>
      <p:sp>
        <p:nvSpPr>
          <p:cNvPr id="4" name="TextBox 3"/>
          <p:cNvSpPr txBox="1"/>
          <p:nvPr/>
        </p:nvSpPr>
        <p:spPr>
          <a:xfrm>
            <a:off x="3490722" y="3477006"/>
            <a:ext cx="5170932" cy="1179576"/>
          </a:xfrm>
          <a:prstGeom prst="rect">
            <a:avLst/>
          </a:prstGeom>
        </p:spPr>
        <p:txBody>
          <a:bodyPr vert="horz" lIns="91440" tIns="45720" rIns="91440" bIns="45720" rtlCol="0">
            <a:normAutofit/>
          </a:bodyPr>
          <a:lstStyle/>
          <a:p>
            <a:pPr fontAlgn="auto" latinLnBrk="0">
              <a:lnSpc>
                <a:spcPct val="90000"/>
              </a:lnSpc>
              <a:spcBef>
                <a:spcPts val="1000"/>
              </a:spcBef>
              <a:spcAft>
                <a:spcPts val="0"/>
              </a:spcAft>
              <a:defRPr/>
            </a:pPr>
            <a:r>
              <a:rPr lang="en-US" altLang="ko-KR" sz="2400" b="1" dirty="0" err="1"/>
              <a:t>Pazarlama</a:t>
            </a:r>
            <a:r>
              <a:rPr lang="en-US" altLang="ko-KR" sz="2400" b="1" dirty="0"/>
              <a:t> </a:t>
            </a:r>
            <a:r>
              <a:rPr lang="en-US" altLang="ko-KR" sz="2400" b="1" dirty="0" err="1"/>
              <a:t>Fonksiyonu</a:t>
            </a:r>
            <a:r>
              <a:rPr lang="tr-TR" altLang="ko-KR" sz="2400" b="1" dirty="0"/>
              <a:t> I</a:t>
            </a:r>
            <a:endParaRPr kumimoji="0" lang="en-US" altLang="ko-KR" sz="2400" b="1" dirty="0"/>
          </a:p>
        </p:txBody>
      </p:sp>
      <p:pic>
        <p:nvPicPr>
          <p:cNvPr id="8" name="Picture 7">
            <a:extLst>
              <a:ext uri="{FF2B5EF4-FFF2-40B4-BE49-F238E27FC236}">
                <a16:creationId xmlns:a16="http://schemas.microsoft.com/office/drawing/2014/main" id="{C5B7002F-6359-3FE4-F310-A1122EAE81E2}"/>
              </a:ext>
            </a:extLst>
          </p:cNvPr>
          <p:cNvPicPr>
            <a:picLocks noChangeAspect="1"/>
          </p:cNvPicPr>
          <p:nvPr/>
        </p:nvPicPr>
        <p:blipFill rotWithShape="1">
          <a:blip r:embed="rId2"/>
          <a:srcRect l="29789" r="40685" b="-2"/>
          <a:stretch/>
        </p:blipFill>
        <p:spPr>
          <a:xfrm>
            <a:off x="20" y="10"/>
            <a:ext cx="3037334" cy="51434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4"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3306950"/>
            <a:ext cx="3182112" cy="13716"/>
          </a:xfrm>
          <a:custGeom>
            <a:avLst/>
            <a:gdLst>
              <a:gd name="connsiteX0" fmla="*/ 0 w 3182112"/>
              <a:gd name="connsiteY0" fmla="*/ 0 h 13716"/>
              <a:gd name="connsiteX1" fmla="*/ 636422 w 3182112"/>
              <a:gd name="connsiteY1" fmla="*/ 0 h 13716"/>
              <a:gd name="connsiteX2" fmla="*/ 1241024 w 3182112"/>
              <a:gd name="connsiteY2" fmla="*/ 0 h 13716"/>
              <a:gd name="connsiteX3" fmla="*/ 1845625 w 3182112"/>
              <a:gd name="connsiteY3" fmla="*/ 0 h 13716"/>
              <a:gd name="connsiteX4" fmla="*/ 2545690 w 3182112"/>
              <a:gd name="connsiteY4" fmla="*/ 0 h 13716"/>
              <a:gd name="connsiteX5" fmla="*/ 3182112 w 3182112"/>
              <a:gd name="connsiteY5" fmla="*/ 0 h 13716"/>
              <a:gd name="connsiteX6" fmla="*/ 3182112 w 3182112"/>
              <a:gd name="connsiteY6" fmla="*/ 13716 h 13716"/>
              <a:gd name="connsiteX7" fmla="*/ 2545690 w 3182112"/>
              <a:gd name="connsiteY7" fmla="*/ 13716 h 13716"/>
              <a:gd name="connsiteX8" fmla="*/ 2004731 w 3182112"/>
              <a:gd name="connsiteY8" fmla="*/ 13716 h 13716"/>
              <a:gd name="connsiteX9" fmla="*/ 1400129 w 3182112"/>
              <a:gd name="connsiteY9" fmla="*/ 13716 h 13716"/>
              <a:gd name="connsiteX10" fmla="*/ 795528 w 3182112"/>
              <a:gd name="connsiteY10" fmla="*/ 13716 h 13716"/>
              <a:gd name="connsiteX11" fmla="*/ 0 w 3182112"/>
              <a:gd name="connsiteY11" fmla="*/ 13716 h 13716"/>
              <a:gd name="connsiteX12" fmla="*/ 0 w 318211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112" h="13716" fill="none" extrusionOk="0">
                <a:moveTo>
                  <a:pt x="0" y="0"/>
                </a:moveTo>
                <a:cubicBezTo>
                  <a:pt x="149227" y="9811"/>
                  <a:pt x="361579" y="-25608"/>
                  <a:pt x="636422" y="0"/>
                </a:cubicBezTo>
                <a:cubicBezTo>
                  <a:pt x="911265" y="25608"/>
                  <a:pt x="969922" y="-15588"/>
                  <a:pt x="1241024" y="0"/>
                </a:cubicBezTo>
                <a:cubicBezTo>
                  <a:pt x="1512126" y="15588"/>
                  <a:pt x="1611937" y="-6343"/>
                  <a:pt x="1845625" y="0"/>
                </a:cubicBezTo>
                <a:cubicBezTo>
                  <a:pt x="2079313" y="6343"/>
                  <a:pt x="2390997" y="18445"/>
                  <a:pt x="2545690" y="0"/>
                </a:cubicBezTo>
                <a:cubicBezTo>
                  <a:pt x="2700383" y="-18445"/>
                  <a:pt x="2898553" y="-25854"/>
                  <a:pt x="3182112" y="0"/>
                </a:cubicBezTo>
                <a:cubicBezTo>
                  <a:pt x="3181906" y="4954"/>
                  <a:pt x="3182788" y="9587"/>
                  <a:pt x="3182112" y="13716"/>
                </a:cubicBezTo>
                <a:cubicBezTo>
                  <a:pt x="2882016" y="27940"/>
                  <a:pt x="2839678" y="11281"/>
                  <a:pt x="2545690" y="13716"/>
                </a:cubicBezTo>
                <a:cubicBezTo>
                  <a:pt x="2251702" y="16151"/>
                  <a:pt x="2152589" y="10425"/>
                  <a:pt x="2004731" y="13716"/>
                </a:cubicBezTo>
                <a:cubicBezTo>
                  <a:pt x="1856873" y="17007"/>
                  <a:pt x="1653555" y="508"/>
                  <a:pt x="1400129" y="13716"/>
                </a:cubicBezTo>
                <a:cubicBezTo>
                  <a:pt x="1146703" y="26924"/>
                  <a:pt x="1067656" y="13617"/>
                  <a:pt x="795528" y="13716"/>
                </a:cubicBezTo>
                <a:cubicBezTo>
                  <a:pt x="523400" y="13815"/>
                  <a:pt x="318441" y="-3554"/>
                  <a:pt x="0" y="13716"/>
                </a:cubicBezTo>
                <a:cubicBezTo>
                  <a:pt x="289" y="10556"/>
                  <a:pt x="295" y="5843"/>
                  <a:pt x="0" y="0"/>
                </a:cubicBezTo>
                <a:close/>
              </a:path>
              <a:path w="3182112" h="13716" stroke="0" extrusionOk="0">
                <a:moveTo>
                  <a:pt x="0" y="0"/>
                </a:moveTo>
                <a:cubicBezTo>
                  <a:pt x="215562" y="1260"/>
                  <a:pt x="336090" y="6473"/>
                  <a:pt x="572780" y="0"/>
                </a:cubicBezTo>
                <a:cubicBezTo>
                  <a:pt x="809470" y="-6473"/>
                  <a:pt x="1080729" y="-23038"/>
                  <a:pt x="1272845" y="0"/>
                </a:cubicBezTo>
                <a:cubicBezTo>
                  <a:pt x="1464961" y="23038"/>
                  <a:pt x="1699922" y="1589"/>
                  <a:pt x="1813804" y="0"/>
                </a:cubicBezTo>
                <a:cubicBezTo>
                  <a:pt x="1927686" y="-1589"/>
                  <a:pt x="2116547" y="7184"/>
                  <a:pt x="2354763" y="0"/>
                </a:cubicBezTo>
                <a:cubicBezTo>
                  <a:pt x="2592979" y="-7184"/>
                  <a:pt x="2863919" y="3952"/>
                  <a:pt x="3182112" y="0"/>
                </a:cubicBezTo>
                <a:cubicBezTo>
                  <a:pt x="3182258" y="4569"/>
                  <a:pt x="3182252" y="8247"/>
                  <a:pt x="3182112" y="13716"/>
                </a:cubicBezTo>
                <a:cubicBezTo>
                  <a:pt x="2938288" y="11466"/>
                  <a:pt x="2724925" y="24508"/>
                  <a:pt x="2577511" y="13716"/>
                </a:cubicBezTo>
                <a:cubicBezTo>
                  <a:pt x="2430097" y="2924"/>
                  <a:pt x="2119926" y="43134"/>
                  <a:pt x="1972909" y="13716"/>
                </a:cubicBezTo>
                <a:cubicBezTo>
                  <a:pt x="1825892" y="-15702"/>
                  <a:pt x="1597470" y="39246"/>
                  <a:pt x="1368308" y="13716"/>
                </a:cubicBezTo>
                <a:cubicBezTo>
                  <a:pt x="1139146" y="-11814"/>
                  <a:pt x="981628" y="14107"/>
                  <a:pt x="668244" y="13716"/>
                </a:cubicBezTo>
                <a:cubicBezTo>
                  <a:pt x="354860" y="13325"/>
                  <a:pt x="259749" y="-4361"/>
                  <a:pt x="0" y="13716"/>
                </a:cubicBezTo>
                <a:cubicBezTo>
                  <a:pt x="-39" y="9734"/>
                  <a:pt x="-18" y="64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
          <p:cNvSpPr txBox="1">
            <a:spLocks noChangeArrowheads="1"/>
          </p:cNvSpPr>
          <p:nvPr/>
        </p:nvSpPr>
        <p:spPr bwMode="auto">
          <a:xfrm>
            <a:off x="6588225" y="4568229"/>
            <a:ext cx="2304256" cy="276999"/>
          </a:xfrm>
          <a:prstGeom prst="rect">
            <a:avLst/>
          </a:prstGeom>
          <a:solidFill>
            <a:schemeClr val="bg1">
              <a:alpha val="0"/>
            </a:schemeClr>
          </a:solidFill>
          <a:ln w="9525">
            <a:noFill/>
            <a:miter lim="800000"/>
            <a:headEnd/>
            <a:tailEnd/>
          </a:ln>
        </p:spPr>
        <p:txBody>
          <a:bodyPr wrap="square">
            <a:spAutoFit/>
          </a:bodyPr>
          <a:lstStyle/>
          <a:p>
            <a:pPr algn="r">
              <a:spcAft>
                <a:spcPts val="600"/>
              </a:spcAft>
            </a:pPr>
            <a:r>
              <a:rPr lang="tr-TR" altLang="ko-KR" sz="1200" b="1" dirty="0">
                <a:solidFill>
                  <a:schemeClr val="tx1">
                    <a:lumMod val="75000"/>
                    <a:lumOff val="25000"/>
                  </a:schemeClr>
                </a:solidFill>
                <a:latin typeface="Arial" pitchFamily="34" charset="0"/>
                <a:ea typeface="맑은 고딕" pitchFamily="50" charset="-127"/>
                <a:cs typeface="Arial" pitchFamily="34" charset="0"/>
              </a:rPr>
              <a:t>Öğr. Gör. Yaşar GÜLTEKİN</a:t>
            </a:r>
            <a:endParaRPr lang="en-US" altLang="ko-KR" sz="1400" b="1">
              <a:solidFill>
                <a:schemeClr val="tx1">
                  <a:lumMod val="75000"/>
                  <a:lumOff val="25000"/>
                </a:schemeClr>
              </a:solidFill>
              <a:latin typeface="Arial" pitchFamily="34" charset="0"/>
              <a:ea typeface="맑은 고딕" pitchFamily="50" charset="-127"/>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lnSpc>
                <a:spcPct val="90000"/>
              </a:lnSpc>
              <a:buNone/>
            </a:pPr>
            <a:r>
              <a:rPr lang="tr-TR" altLang="ko-KR" sz="1600">
                <a:latin typeface="Arial" pitchFamily="34" charset="0"/>
                <a:cs typeface="Arial" pitchFamily="34" charset="0"/>
              </a:rPr>
              <a:t>Fayda, mal veya hizmetlerin tüketici ihtiyaçlarını giderme gücüdür ki buradan hareketle pazarlama temelde yer, zaman ve mülkiyet faydaları yaratılması faaliyetleri bütünüdür. Şekil faydası yaratma üretim bölümünün bir fonksiyonudur.</a:t>
            </a:r>
          </a:p>
          <a:p>
            <a:pPr marL="0" indent="0">
              <a:lnSpc>
                <a:spcPct val="90000"/>
              </a:lnSpc>
              <a:buNone/>
            </a:pPr>
            <a:endParaRPr lang="tr-TR" altLang="ko-KR" sz="1600">
              <a:latin typeface="Arial" pitchFamily="34" charset="0"/>
              <a:cs typeface="Arial" pitchFamily="34" charset="0"/>
            </a:endParaRPr>
          </a:p>
          <a:p>
            <a:pPr marL="0" indent="0">
              <a:lnSpc>
                <a:spcPct val="90000"/>
              </a:lnSpc>
              <a:buNone/>
            </a:pPr>
            <a:r>
              <a:rPr lang="tr-TR" altLang="ko-KR" sz="1600">
                <a:latin typeface="Arial" pitchFamily="34" charset="0"/>
                <a:cs typeface="Arial" pitchFamily="34" charset="0"/>
              </a:rPr>
              <a:t>Bu çerçevede mülkiyet faydası, sahipliğin devri ile; zaman faydası tüketicinin istediği zaman, yer faydası ise istediği yerde malın veya hizmetin kendisi için hazır bulundurulmasıyla alakalıdır. Dolayısıyla malların sadece üretilmesiyle değil, bunların uygun şekilde pazarlanması ile müşteri ihtiyacı karşılanacaktır.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9648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Önceleri, pazarlama mal ve hizmetlerin üreticiden tüketiciye doğru akışını yöneten bir süreci tanımlarken, zamanla bu değişikliğe uğramış pazar yönlü – müşteri odaklı bir hale gelmiştir.</a:t>
            </a:r>
          </a:p>
          <a:p>
            <a:pPr marL="0" indent="0">
              <a:buNone/>
            </a:pPr>
            <a:r>
              <a:rPr lang="tr-TR" altLang="ko-KR" sz="1700">
                <a:latin typeface="Arial" pitchFamily="34" charset="0"/>
                <a:cs typeface="Arial" pitchFamily="34" charset="0"/>
              </a:rPr>
              <a:t>Ayrıca 1960’ların sonlarından itibaren kâr amacı gütmeyen kuruluşlar da kapsamın içine alınmış ve toplumsal boyutların da yer verilmesi gerektiği tartışılmıştır.</a:t>
            </a:r>
          </a:p>
          <a:p>
            <a:pPr marL="0" indent="0">
              <a:buNone/>
            </a:pPr>
            <a:r>
              <a:rPr lang="tr-TR" altLang="ko-KR" sz="1700">
                <a:latin typeface="Arial" pitchFamily="34" charset="0"/>
                <a:cs typeface="Arial" pitchFamily="34" charset="0"/>
              </a:rPr>
              <a:t>Örn: Başkanlık seçimi kampanyası, aile planlaması kampanyası, sigara karşıtı kampanya, vb.</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3037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Kotler &amp; Armstrong: Dinamik bir ortamda müşterilerle tatmin edici değişim ilişkilerini kolaylaştırmak, paydaşlarla iyi ilişkiler geliştirmek ve sürdürmek üzere malların, hizmetleri ve fikirlerin geliştirilmesi, fiyatlandırılması, tutundurulması ve dağıtılması sürecidir.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095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Pazarlama oldukça fazla sayıda değişkene bağlı olan ve çok çeşitli faaliyetlerin düzenlendiği bir sistemdir.</a:t>
            </a:r>
          </a:p>
          <a:p>
            <a:pPr marL="0" indent="0">
              <a:buNone/>
            </a:pPr>
            <a:r>
              <a:rPr lang="tr-TR" altLang="ko-KR" sz="1700">
                <a:latin typeface="Arial" pitchFamily="34" charset="0"/>
                <a:cs typeface="Arial" pitchFamily="34" charset="0"/>
              </a:rPr>
              <a:t>Pazarlama çok dinamik yapıda, sürekli ve kısa aralıklarla değişen bir ortama cevap verme açısından kendisi de dinamik bir süreçtir.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814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Pazarlama genel ve yanlış olan kanının aksine sadece reklam ve satış faaliyeti değil henüz üretim öncesinden başlayan, planlama- geliştirme, fiyatlandırma, tutundurma ve dağıtım süreçleri toplamıdır.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4283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Hedef pazarlara yönelik olarak planlanıp uygulanan pazarlama çalışmaları, her biri ayrı bir değişken etrafında yürütülür ve bunlardan optimal bir karma oluşturulur.  Pazarlamanın 4 P’si olarak da bilinen bu değişkenler;</a:t>
            </a:r>
          </a:p>
          <a:p>
            <a:pPr marL="0" indent="0">
              <a:buNone/>
            </a:pPr>
            <a:r>
              <a:rPr lang="tr-TR" altLang="ko-KR" sz="1700">
                <a:latin typeface="Arial" pitchFamily="34" charset="0"/>
                <a:cs typeface="Arial" pitchFamily="34" charset="0"/>
              </a:rPr>
              <a:t>Ürün (Product)</a:t>
            </a:r>
          </a:p>
          <a:p>
            <a:pPr marL="0" indent="0">
              <a:buNone/>
            </a:pPr>
            <a:r>
              <a:rPr lang="tr-TR" altLang="ko-KR" sz="1700">
                <a:latin typeface="Arial" pitchFamily="34" charset="0"/>
                <a:cs typeface="Arial" pitchFamily="34" charset="0"/>
              </a:rPr>
              <a:t>Fiyat (Price)</a:t>
            </a:r>
          </a:p>
          <a:p>
            <a:pPr marL="0" indent="0">
              <a:buNone/>
            </a:pPr>
            <a:r>
              <a:rPr lang="tr-TR" altLang="ko-KR" sz="1700">
                <a:latin typeface="Arial" pitchFamily="34" charset="0"/>
                <a:cs typeface="Arial" pitchFamily="34" charset="0"/>
              </a:rPr>
              <a:t>Tutundurma (Promotion)</a:t>
            </a:r>
          </a:p>
          <a:p>
            <a:pPr marL="0" indent="0">
              <a:buNone/>
            </a:pPr>
            <a:r>
              <a:rPr lang="tr-TR" altLang="ko-KR" sz="1700">
                <a:latin typeface="Arial" pitchFamily="34" charset="0"/>
                <a:cs typeface="Arial" pitchFamily="34" charset="0"/>
              </a:rPr>
              <a:t>Dağıtım (Place)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002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Bununla birlikte daha sonraki yaklaşımlarda 7 P’ye kadar çıkmıştır.</a:t>
            </a:r>
          </a:p>
          <a:p>
            <a:pPr marL="0" indent="0">
              <a:buNone/>
            </a:pPr>
            <a:r>
              <a:rPr lang="tr-TR" altLang="ko-KR" sz="1700">
                <a:latin typeface="Arial" pitchFamily="34" charset="0"/>
                <a:cs typeface="Arial" pitchFamily="34" charset="0"/>
              </a:rPr>
              <a:t>Süreç (Process)</a:t>
            </a:r>
          </a:p>
          <a:p>
            <a:pPr marL="0" indent="0">
              <a:buNone/>
            </a:pPr>
            <a:r>
              <a:rPr lang="tr-TR" altLang="ko-KR" sz="1700">
                <a:latin typeface="Arial" pitchFamily="34" charset="0"/>
                <a:cs typeface="Arial" pitchFamily="34" charset="0"/>
              </a:rPr>
              <a:t>Fiziksel çevre (Physical Environment)</a:t>
            </a:r>
          </a:p>
          <a:p>
            <a:pPr marL="0" indent="0">
              <a:buNone/>
            </a:pPr>
            <a:r>
              <a:rPr lang="tr-TR" altLang="ko-KR" sz="1700">
                <a:latin typeface="Arial" pitchFamily="34" charset="0"/>
                <a:cs typeface="Arial" pitchFamily="34" charset="0"/>
              </a:rPr>
              <a:t>İnsanlar (People)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46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Bununla birlikte daha sonraki yaklaşımlarda 7 P’ye kadar çıkmıştır.</a:t>
            </a:r>
          </a:p>
          <a:p>
            <a:pPr marL="0" indent="0">
              <a:buNone/>
            </a:pPr>
            <a:r>
              <a:rPr lang="tr-TR" altLang="ko-KR" sz="1700">
                <a:latin typeface="Arial" pitchFamily="34" charset="0"/>
                <a:cs typeface="Arial" pitchFamily="34" charset="0"/>
              </a:rPr>
              <a:t>Süreç (Process)</a:t>
            </a:r>
          </a:p>
          <a:p>
            <a:pPr marL="0" indent="0">
              <a:buNone/>
            </a:pPr>
            <a:r>
              <a:rPr lang="tr-TR" altLang="ko-KR" sz="1700">
                <a:latin typeface="Arial" pitchFamily="34" charset="0"/>
                <a:cs typeface="Arial" pitchFamily="34" charset="0"/>
              </a:rPr>
              <a:t>Fiziksel çevre (Physical Environment)</a:t>
            </a:r>
          </a:p>
          <a:p>
            <a:pPr marL="0" indent="0">
              <a:buNone/>
            </a:pPr>
            <a:r>
              <a:rPr lang="tr-TR" altLang="ko-KR" sz="1700">
                <a:latin typeface="Arial" pitchFamily="34" charset="0"/>
                <a:cs typeface="Arial" pitchFamily="34" charset="0"/>
              </a:rPr>
              <a:t>İnsanlar (People)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085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3100" kern="1200">
                <a:solidFill>
                  <a:schemeClr val="tx1"/>
                </a:solidFill>
                <a:latin typeface="+mj-lt"/>
                <a:ea typeface="+mj-ea"/>
                <a:cs typeface="+mj-cs"/>
              </a:rPr>
              <a:t>Pazarlamanın Tanımı, Kapsamı Ve Gelişimi</a:t>
            </a:r>
          </a:p>
        </p:txBody>
      </p:sp>
      <p:sp>
        <p:nvSpPr>
          <p:cNvPr id="205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586294" y="480060"/>
            <a:ext cx="5219817" cy="41628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787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pPr>
              <a:lnSpc>
                <a:spcPct val="90000"/>
              </a:lnSpc>
            </a:pPr>
            <a:r>
              <a:rPr lang="tr-TR" altLang="ko-KR" sz="2800"/>
              <a:t>Pazarlamanın Tanımı, Kapsamı Ve Gelişimi</a:t>
            </a:r>
            <a:endParaRPr lang="ko-KR" altLang="en-US" sz="2800"/>
          </a:p>
        </p:txBody>
      </p:sp>
      <p:sp>
        <p:nvSpPr>
          <p:cNvPr id="1033" name="Freeform: Shape 103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0"/>
            <a:ext cx="866357" cy="468771"/>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045020" cy="3263504"/>
          </a:xfrm>
        </p:spPr>
        <p:txBody>
          <a:bodyPr>
            <a:normAutofit/>
          </a:bodyPr>
          <a:lstStyle/>
          <a:p>
            <a:pPr marL="0" indent="0">
              <a:lnSpc>
                <a:spcPct val="90000"/>
              </a:lnSpc>
              <a:buNone/>
            </a:pPr>
            <a:r>
              <a:rPr lang="tr-TR" altLang="ko-KR" sz="2200">
                <a:latin typeface="Arial" pitchFamily="34" charset="0"/>
                <a:cs typeface="Arial" pitchFamily="34" charset="0"/>
              </a:rPr>
              <a:t>Pazarlama kavramının 3 boyutu vardır;</a:t>
            </a:r>
          </a:p>
          <a:p>
            <a:pPr marL="0" indent="0">
              <a:lnSpc>
                <a:spcPct val="90000"/>
              </a:lnSpc>
              <a:buNone/>
            </a:pPr>
            <a:r>
              <a:rPr lang="tr-TR" altLang="ko-KR" sz="2200">
                <a:latin typeface="Arial" pitchFamily="34" charset="0"/>
                <a:cs typeface="Arial" pitchFamily="34" charset="0"/>
              </a:rPr>
              <a:t>Pazar yönlü/ müşteri odaklı olma : Pazarlama faaliyetlerinin planlanmasında ve yürütülmesinde odakta müşterinin olması, tüm karar ve planların pazarın ihtiyaçları doğrultusunda gerçekleştirilmesi</a:t>
            </a:r>
          </a:p>
        </p:txBody>
      </p:sp>
      <p:sp>
        <p:nvSpPr>
          <p:cNvPr id="1035" name="Oval 103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2567969"/>
            <a:ext cx="405617" cy="405616"/>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5388" y="1536237"/>
            <a:ext cx="2835788" cy="158804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7" name="Freeform: Shape 103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0"/>
            <a:ext cx="1550211" cy="1216410"/>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039" name="Straight Connector 103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77092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041" name="Freeform: Shape 104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3875011"/>
            <a:ext cx="1376793"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043" name="Freeform: Shape 104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4525346"/>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5" name="Freeform: Shape 104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139397"/>
            <a:ext cx="1005228" cy="1004103"/>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131726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pPr>
              <a:lnSpc>
                <a:spcPct val="90000"/>
              </a:lnSpc>
            </a:pPr>
            <a:r>
              <a:rPr lang="tr-TR" altLang="ko-KR" sz="2800"/>
              <a:t>Pazarlamanın Tanımı, Kapsamı Ve Gelişimi</a:t>
            </a:r>
            <a:endParaRPr lang="ko-KR" altLang="en-US" sz="2800"/>
          </a:p>
        </p:txBody>
      </p:sp>
      <p:sp>
        <p:nvSpPr>
          <p:cNvPr id="1033" name="Freeform: Shape 103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0"/>
            <a:ext cx="866357" cy="468771"/>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045020" cy="3263504"/>
          </a:xfrm>
        </p:spPr>
        <p:txBody>
          <a:bodyPr>
            <a:normAutofit/>
          </a:bodyPr>
          <a:lstStyle/>
          <a:p>
            <a:pPr marL="0" indent="0">
              <a:lnSpc>
                <a:spcPct val="90000"/>
              </a:lnSpc>
              <a:buNone/>
            </a:pPr>
            <a:r>
              <a:rPr lang="tr-TR" altLang="ko-KR" sz="2000">
                <a:latin typeface="Arial" pitchFamily="34" charset="0"/>
                <a:cs typeface="Arial" pitchFamily="34" charset="0"/>
              </a:rPr>
              <a:t>Bütünleşik pazarlama çabaları: Pazarlama sadece pazarlama departmanının işi değildir, diğer departmanlarla ve paydaşlarla koordinasyon halinde yürütülmesi gerekmektedir. Sadece pazarlama değil diğer departmanlar da aldıkları kararlarda ve yaptıkları işlemlerde tüketici tatminini göz önünde bulundurmalıdır.</a:t>
            </a:r>
          </a:p>
        </p:txBody>
      </p:sp>
      <p:sp>
        <p:nvSpPr>
          <p:cNvPr id="1035" name="Oval 103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2567969"/>
            <a:ext cx="405617" cy="405616"/>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5388" y="1536237"/>
            <a:ext cx="2835788" cy="158804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7" name="Freeform: Shape 103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0"/>
            <a:ext cx="1550211" cy="1216410"/>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039" name="Straight Connector 103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77092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041" name="Freeform: Shape 104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3875011"/>
            <a:ext cx="1376793"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043" name="Freeform: Shape 104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4525346"/>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5" name="Freeform: Shape 104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139397"/>
            <a:ext cx="1005228" cy="1004103"/>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04556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pPr>
              <a:lnSpc>
                <a:spcPct val="90000"/>
              </a:lnSpc>
            </a:pPr>
            <a:r>
              <a:rPr lang="tr-TR" altLang="ko-KR" sz="2800"/>
              <a:t>Pazarlamanın Tanımı, Kapsamı Ve Gelişimi</a:t>
            </a:r>
            <a:endParaRPr lang="ko-KR" altLang="en-US" sz="2800"/>
          </a:p>
        </p:txBody>
      </p:sp>
      <p:sp>
        <p:nvSpPr>
          <p:cNvPr id="1033" name="Freeform: Shape 103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0"/>
            <a:ext cx="866357" cy="468771"/>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045020" cy="3263504"/>
          </a:xfrm>
        </p:spPr>
        <p:txBody>
          <a:bodyPr>
            <a:normAutofit/>
          </a:bodyPr>
          <a:lstStyle/>
          <a:p>
            <a:pPr marL="0" indent="0">
              <a:lnSpc>
                <a:spcPct val="90000"/>
              </a:lnSpc>
              <a:buNone/>
            </a:pPr>
            <a:r>
              <a:rPr lang="tr-TR" altLang="ko-KR" sz="1800">
                <a:latin typeface="Arial" pitchFamily="34" charset="0"/>
                <a:cs typeface="Arial" pitchFamily="34" charset="0"/>
              </a:rPr>
              <a:t>Uzun dönemde kârlılık: Tüketici tatmini sağlanırken aynı zamanda şirket varlığını devam ettirebilmek için tatminkar bir kâr elde etmesi gereklidir. Dolayısıyla müşteri istekleri ve şirket çıkarları bir denge içinde olmalıdır. Sadece kısa vadeli kâr realizasyonu yerine stratejiler yoluyla uzun vadeli hedefler de belirlenmeli, pazarda oluşan veya oluşabilecek fırsat ve riskler iyi değerlendirilmelidir.</a:t>
            </a:r>
          </a:p>
        </p:txBody>
      </p:sp>
      <p:sp>
        <p:nvSpPr>
          <p:cNvPr id="1035" name="Oval 103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2567969"/>
            <a:ext cx="405617" cy="405616"/>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5388" y="1536237"/>
            <a:ext cx="2835788" cy="158804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7" name="Freeform: Shape 103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0"/>
            <a:ext cx="1550211" cy="1216410"/>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039" name="Straight Connector 103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77092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041" name="Freeform: Shape 104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3875011"/>
            <a:ext cx="1376793"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043" name="Freeform: Shape 104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4525346"/>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5" name="Freeform: Shape 104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139397"/>
            <a:ext cx="1005228" cy="1004103"/>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26224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100" kern="1200">
                <a:solidFill>
                  <a:srgbClr val="FFFFFF"/>
                </a:solidFill>
                <a:latin typeface="+mj-lt"/>
                <a:ea typeface="+mj-ea"/>
                <a:cs typeface="+mj-cs"/>
              </a:rPr>
              <a:t>Pazarlamanın Tanımı, Kapsamı Ve Gelişimi</a:t>
            </a: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582987" y="854511"/>
            <a:ext cx="5085525" cy="343273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8276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r>
              <a:rPr lang="tr-TR" altLang="ko-KR" sz="1700">
                <a:latin typeface="Arial" pitchFamily="34" charset="0"/>
                <a:cs typeface="Arial" pitchFamily="34" charset="0"/>
              </a:rPr>
              <a:t>Müşteri Değeri: Müşterinin elde ettiği yararların, katlandığı veya ödediği bedele oranı. Dolayısıyla müşteri değerini arttırmanın yolu ya aynı bedel karşılığında daha çok fayda sağlamak ya da aynı faydayı daha düşük bedelle sunmak yoluyla gerçekleştirilir. Ancak müşteriler çoğu zaman bu değişkenleri tam olarak değerlendiremediğinden algısal bir değer söz konusu olacaktır. Müşteri satın alma kararını verirken kendisine en yüksek müşteri değeri sunan işletmeyi tercih edecektir.</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94" r="2563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952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pPr>
              <a:lnSpc>
                <a:spcPct val="90000"/>
              </a:lnSpc>
            </a:pPr>
            <a:r>
              <a:rPr lang="tr-TR" altLang="ko-KR" sz="2800"/>
              <a:t>Pazarlamanın Tanımı, Kapsamı Ve Gelişimi</a:t>
            </a:r>
            <a:endParaRPr lang="ko-KR" altLang="en-US" sz="2800"/>
          </a:p>
        </p:txBody>
      </p:sp>
      <p:sp>
        <p:nvSpPr>
          <p:cNvPr id="4105" name="Freeform: Shape 4104">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0"/>
            <a:ext cx="866357" cy="468771"/>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045020" cy="3263504"/>
          </a:xfrm>
        </p:spPr>
        <p:txBody>
          <a:bodyPr>
            <a:normAutofit/>
          </a:bodyPr>
          <a:lstStyle/>
          <a:p>
            <a:pPr marL="0" indent="0">
              <a:lnSpc>
                <a:spcPct val="90000"/>
              </a:lnSpc>
              <a:buNone/>
            </a:pPr>
            <a:endParaRPr lang="tr-TR" altLang="ko-KR" sz="2000" dirty="0">
              <a:latin typeface="Arial" pitchFamily="34" charset="0"/>
              <a:cs typeface="Arial" pitchFamily="34" charset="0"/>
            </a:endParaRPr>
          </a:p>
          <a:p>
            <a:pPr marL="0" indent="0">
              <a:lnSpc>
                <a:spcPct val="90000"/>
              </a:lnSpc>
              <a:buNone/>
            </a:pPr>
            <a:r>
              <a:rPr lang="tr-TR" altLang="ko-KR" sz="2000" dirty="0">
                <a:latin typeface="Arial" pitchFamily="34" charset="0"/>
                <a:cs typeface="Arial" pitchFamily="34" charset="0"/>
              </a:rPr>
              <a:t>Marka Değeri (Bilinirlik - Vaat)  + Ürün Değeri (Teslimat – Kullanım)  + İlişki Değeri</a:t>
            </a:r>
          </a:p>
          <a:p>
            <a:pPr marL="0" indent="0">
              <a:lnSpc>
                <a:spcPct val="90000"/>
              </a:lnSpc>
              <a:buNone/>
            </a:pPr>
            <a:r>
              <a:rPr lang="tr-TR" altLang="ko-KR" sz="2000" dirty="0">
                <a:latin typeface="Arial" pitchFamily="34" charset="0"/>
                <a:cs typeface="Arial" pitchFamily="34" charset="0"/>
              </a:rPr>
              <a:t>(Müşteri Deneyimi = Müşteri Değeri</a:t>
            </a:r>
          </a:p>
        </p:txBody>
      </p:sp>
      <p:sp>
        <p:nvSpPr>
          <p:cNvPr id="4107" name="Oval 4106">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2567969"/>
            <a:ext cx="405617" cy="405616"/>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915388" y="1529148"/>
            <a:ext cx="2835788" cy="1602219"/>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9" name="Freeform: Shape 4108">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0"/>
            <a:ext cx="1550211" cy="1216410"/>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111" name="Straight Connector 4110">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77092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113" name="Freeform: Shape 4112">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3875011"/>
            <a:ext cx="1376793"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115" name="Freeform: Shape 4114">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4525346"/>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17" name="Freeform: Shape 4116">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139397"/>
            <a:ext cx="1005228" cy="1004103"/>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686725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4045020" cy="994173"/>
          </a:xfrm>
        </p:spPr>
        <p:txBody>
          <a:bodyPr>
            <a:normAutofit/>
          </a:bodyPr>
          <a:lstStyle/>
          <a:p>
            <a:pPr>
              <a:lnSpc>
                <a:spcPct val="90000"/>
              </a:lnSpc>
            </a:pPr>
            <a:r>
              <a:rPr lang="tr-TR" altLang="ko-KR" sz="2800"/>
              <a:t>Pazarlamanın Tanımı, Kapsamı Ve Gelişimi</a:t>
            </a:r>
            <a:endParaRPr lang="ko-KR" altLang="en-US" sz="2800"/>
          </a:p>
        </p:txBody>
      </p:sp>
      <p:sp>
        <p:nvSpPr>
          <p:cNvPr id="5129" name="Freeform: Shape 512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0"/>
            <a:ext cx="866357" cy="468771"/>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045020" cy="3263504"/>
          </a:xfrm>
        </p:spPr>
        <p:txBody>
          <a:bodyPr>
            <a:normAutofit/>
          </a:bodyPr>
          <a:lstStyle/>
          <a:p>
            <a:pPr marL="0" indent="0">
              <a:lnSpc>
                <a:spcPct val="90000"/>
              </a:lnSpc>
              <a:buNone/>
            </a:pPr>
            <a:endParaRPr lang="tr-TR" altLang="ko-KR" sz="1500">
              <a:latin typeface="Arial" pitchFamily="34" charset="0"/>
              <a:cs typeface="Arial" pitchFamily="34" charset="0"/>
            </a:endParaRPr>
          </a:p>
          <a:p>
            <a:pPr marL="0" indent="0">
              <a:lnSpc>
                <a:spcPct val="90000"/>
              </a:lnSpc>
              <a:buNone/>
            </a:pPr>
            <a:endParaRPr lang="tr-TR" altLang="ko-KR" sz="1500">
              <a:latin typeface="Arial" pitchFamily="34" charset="0"/>
              <a:cs typeface="Arial" pitchFamily="34" charset="0"/>
            </a:endParaRPr>
          </a:p>
          <a:p>
            <a:pPr marL="0" indent="0">
              <a:lnSpc>
                <a:spcPct val="90000"/>
              </a:lnSpc>
              <a:buNone/>
            </a:pPr>
            <a:endParaRPr lang="tr-TR" altLang="ko-KR" sz="1500">
              <a:latin typeface="Arial" pitchFamily="34" charset="0"/>
              <a:cs typeface="Arial" pitchFamily="34" charset="0"/>
            </a:endParaRPr>
          </a:p>
          <a:p>
            <a:pPr marL="0" indent="0">
              <a:lnSpc>
                <a:spcPct val="90000"/>
              </a:lnSpc>
              <a:buNone/>
            </a:pPr>
            <a:endParaRPr lang="tr-TR" altLang="ko-KR" sz="1500">
              <a:latin typeface="Arial" pitchFamily="34" charset="0"/>
              <a:cs typeface="Arial" pitchFamily="34" charset="0"/>
            </a:endParaRPr>
          </a:p>
          <a:p>
            <a:pPr marL="0" indent="0">
              <a:lnSpc>
                <a:spcPct val="90000"/>
              </a:lnSpc>
              <a:buNone/>
            </a:pPr>
            <a:endParaRPr lang="tr-TR" altLang="ko-KR" sz="1500">
              <a:latin typeface="Arial" pitchFamily="34" charset="0"/>
              <a:cs typeface="Arial" pitchFamily="34" charset="0"/>
            </a:endParaRPr>
          </a:p>
          <a:p>
            <a:pPr marL="0" indent="0">
              <a:lnSpc>
                <a:spcPct val="90000"/>
              </a:lnSpc>
              <a:buNone/>
            </a:pPr>
            <a:r>
              <a:rPr lang="tr-TR" altLang="ko-KR" sz="1500">
                <a:latin typeface="Arial" pitchFamily="34" charset="0"/>
                <a:cs typeface="Arial" pitchFamily="34" charset="0"/>
              </a:rPr>
              <a:t>Müşteri Tatmini: Müşteri tatmini, mal veya hizmetin, müşteri beklentilerini karşılama durumudur. Tatmin ve tatminsizlik müşteri algısıyla, elde ettiği faydanın kıyaslanması  ile oluşur. Müşteri tatmini müşteri sadakatine yol açar.</a:t>
            </a:r>
          </a:p>
        </p:txBody>
      </p:sp>
      <p:sp>
        <p:nvSpPr>
          <p:cNvPr id="5131" name="Oval 513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2567969"/>
            <a:ext cx="405617" cy="405616"/>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254164" y="1059013"/>
            <a:ext cx="3713739" cy="1522633"/>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3" name="Freeform: Shape 513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0"/>
            <a:ext cx="1550211" cy="1216410"/>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5135" name="Straight Connector 513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77092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137" name="Freeform: Shape 513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3875011"/>
            <a:ext cx="1376793"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5139" name="Freeform: Shape 513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4525346"/>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41" name="Freeform: Shape 514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139397"/>
            <a:ext cx="1005228" cy="1004103"/>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492434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178904"/>
            <a:ext cx="8263890" cy="1075811"/>
          </a:xfrm>
        </p:spPr>
        <p:txBody>
          <a:bodyPr anchor="b">
            <a:normAutofit/>
          </a:bodyPr>
          <a:lstStyle/>
          <a:p>
            <a:pPr>
              <a:lnSpc>
                <a:spcPct val="90000"/>
              </a:lnSpc>
            </a:pPr>
            <a:r>
              <a:rPr lang="tr-TR" altLang="ko-KR" sz="3500"/>
              <a:t>Pazarlamanın Tanımı, Kapsamı Ve Gelişimi</a:t>
            </a:r>
            <a:endParaRPr lang="ko-KR" altLang="en-US" sz="3500"/>
          </a:p>
        </p:txBody>
      </p:sp>
      <p:sp>
        <p:nvSpPr>
          <p:cNvPr id="615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onnsiteX0" fmla="*/ 0 w 8229600"/>
              <a:gd name="connsiteY0" fmla="*/ 0 h 13716"/>
              <a:gd name="connsiteX1" fmla="*/ 521208 w 8229600"/>
              <a:gd name="connsiteY1" fmla="*/ 0 h 13716"/>
              <a:gd name="connsiteX2" fmla="*/ 1371600 w 8229600"/>
              <a:gd name="connsiteY2" fmla="*/ 0 h 13716"/>
              <a:gd name="connsiteX3" fmla="*/ 2221992 w 8229600"/>
              <a:gd name="connsiteY3" fmla="*/ 0 h 13716"/>
              <a:gd name="connsiteX4" fmla="*/ 3072384 w 8229600"/>
              <a:gd name="connsiteY4" fmla="*/ 0 h 13716"/>
              <a:gd name="connsiteX5" fmla="*/ 3511296 w 8229600"/>
              <a:gd name="connsiteY5" fmla="*/ 0 h 13716"/>
              <a:gd name="connsiteX6" fmla="*/ 4114800 w 8229600"/>
              <a:gd name="connsiteY6" fmla="*/ 0 h 13716"/>
              <a:gd name="connsiteX7" fmla="*/ 4553712 w 8229600"/>
              <a:gd name="connsiteY7" fmla="*/ 0 h 13716"/>
              <a:gd name="connsiteX8" fmla="*/ 5239512 w 8229600"/>
              <a:gd name="connsiteY8" fmla="*/ 0 h 13716"/>
              <a:gd name="connsiteX9" fmla="*/ 5843016 w 8229600"/>
              <a:gd name="connsiteY9" fmla="*/ 0 h 13716"/>
              <a:gd name="connsiteX10" fmla="*/ 6611112 w 8229600"/>
              <a:gd name="connsiteY10" fmla="*/ 0 h 13716"/>
              <a:gd name="connsiteX11" fmla="*/ 7461504 w 8229600"/>
              <a:gd name="connsiteY11" fmla="*/ 0 h 13716"/>
              <a:gd name="connsiteX12" fmla="*/ 8229600 w 8229600"/>
              <a:gd name="connsiteY12" fmla="*/ 0 h 13716"/>
              <a:gd name="connsiteX13" fmla="*/ 8229600 w 8229600"/>
              <a:gd name="connsiteY13" fmla="*/ 13716 h 13716"/>
              <a:gd name="connsiteX14" fmla="*/ 7461504 w 8229600"/>
              <a:gd name="connsiteY14" fmla="*/ 13716 h 13716"/>
              <a:gd name="connsiteX15" fmla="*/ 6940296 w 8229600"/>
              <a:gd name="connsiteY15" fmla="*/ 13716 h 13716"/>
              <a:gd name="connsiteX16" fmla="*/ 6419088 w 8229600"/>
              <a:gd name="connsiteY16" fmla="*/ 13716 h 13716"/>
              <a:gd name="connsiteX17" fmla="*/ 5650992 w 8229600"/>
              <a:gd name="connsiteY17" fmla="*/ 13716 h 13716"/>
              <a:gd name="connsiteX18" fmla="*/ 5129784 w 8229600"/>
              <a:gd name="connsiteY18" fmla="*/ 13716 h 13716"/>
              <a:gd name="connsiteX19" fmla="*/ 4690872 w 8229600"/>
              <a:gd name="connsiteY19" fmla="*/ 13716 h 13716"/>
              <a:gd name="connsiteX20" fmla="*/ 4087368 w 8229600"/>
              <a:gd name="connsiteY20" fmla="*/ 13716 h 13716"/>
              <a:gd name="connsiteX21" fmla="*/ 3401568 w 8229600"/>
              <a:gd name="connsiteY21" fmla="*/ 13716 h 13716"/>
              <a:gd name="connsiteX22" fmla="*/ 2798064 w 8229600"/>
              <a:gd name="connsiteY22" fmla="*/ 13716 h 13716"/>
              <a:gd name="connsiteX23" fmla="*/ 2276856 w 8229600"/>
              <a:gd name="connsiteY23" fmla="*/ 13716 h 13716"/>
              <a:gd name="connsiteX24" fmla="*/ 1426464 w 8229600"/>
              <a:gd name="connsiteY24" fmla="*/ 13716 h 13716"/>
              <a:gd name="connsiteX25" fmla="*/ 740664 w 8229600"/>
              <a:gd name="connsiteY25" fmla="*/ 13716 h 13716"/>
              <a:gd name="connsiteX26" fmla="*/ 0 w 8229600"/>
              <a:gd name="connsiteY26" fmla="*/ 13716 h 13716"/>
              <a:gd name="connsiteX27" fmla="*/ 0 w 8229600"/>
              <a:gd name="connsiteY27"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29369" y="1553487"/>
            <a:ext cx="5035164" cy="3089379"/>
          </a:xfrm>
        </p:spPr>
        <p:txBody>
          <a:bodyPr anchor="t">
            <a:normAutofit/>
          </a:bodyPr>
          <a:lstStyle/>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r>
              <a:rPr lang="tr-TR" altLang="ko-KR" sz="1700">
                <a:latin typeface="Arial" pitchFamily="34" charset="0"/>
                <a:cs typeface="Arial" pitchFamily="34" charset="0"/>
              </a:rPr>
              <a:t>Müşteri İlişkileri : Amaçları şunlardır;</a:t>
            </a:r>
          </a:p>
          <a:p>
            <a:pPr marL="0" indent="0">
              <a:buNone/>
            </a:pPr>
            <a:r>
              <a:rPr lang="tr-TR" altLang="ko-KR" sz="1700">
                <a:latin typeface="Arial" pitchFamily="34" charset="0"/>
                <a:cs typeface="Arial" pitchFamily="34" charset="0"/>
              </a:rPr>
              <a:t>Yeni müşteriler kazanmak</a:t>
            </a:r>
          </a:p>
          <a:p>
            <a:pPr marL="0" indent="0">
              <a:buNone/>
            </a:pPr>
            <a:r>
              <a:rPr lang="tr-TR" altLang="ko-KR" sz="1700">
                <a:latin typeface="Arial" pitchFamily="34" charset="0"/>
                <a:cs typeface="Arial" pitchFamily="34" charset="0"/>
              </a:rPr>
              <a:t>Mevcut müşterilerle işlem hacmini artırmak</a:t>
            </a:r>
          </a:p>
          <a:p>
            <a:pPr marL="0" indent="0">
              <a:buNone/>
            </a:pPr>
            <a:r>
              <a:rPr lang="tr-TR" altLang="ko-KR" sz="1700">
                <a:latin typeface="Arial" pitchFamily="34" charset="0"/>
                <a:cs typeface="Arial" pitchFamily="34" charset="0"/>
              </a:rPr>
              <a:t>Mevcut müşterileri uzun süre elde tutmak</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045" r="21471" b="-1"/>
          <a:stretch/>
        </p:blipFill>
        <p:spPr bwMode="auto">
          <a:xfrm>
            <a:off x="5756743" y="1570482"/>
            <a:ext cx="2955798" cy="307238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506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Verimlilik öğeleri bulunan masa">
            <a:extLst>
              <a:ext uri="{FF2B5EF4-FFF2-40B4-BE49-F238E27FC236}">
                <a16:creationId xmlns:a16="http://schemas.microsoft.com/office/drawing/2014/main" id="{D44FEB22-314D-A522-B206-2F92C5AD4AE4}"/>
              </a:ext>
            </a:extLst>
          </p:cNvPr>
          <p:cNvPicPr>
            <a:picLocks noChangeAspect="1"/>
          </p:cNvPicPr>
          <p:nvPr/>
        </p:nvPicPr>
        <p:blipFill rotWithShape="1">
          <a:blip r:embed="rId2"/>
          <a:srcRect l="37902" r="22654"/>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600">
                <a:latin typeface="Arial" pitchFamily="34" charset="0"/>
                <a:cs typeface="Arial" pitchFamily="34" charset="0"/>
              </a:rPr>
              <a:t>Bilgi teknolojilerindeki gelişmeler</a:t>
            </a:r>
          </a:p>
          <a:p>
            <a:pPr marL="0" indent="0">
              <a:lnSpc>
                <a:spcPct val="90000"/>
              </a:lnSpc>
              <a:buNone/>
            </a:pPr>
            <a:r>
              <a:rPr lang="tr-TR" altLang="ko-KR" sz="1600">
                <a:latin typeface="Arial" pitchFamily="34" charset="0"/>
                <a:cs typeface="Arial" pitchFamily="34" charset="0"/>
              </a:rPr>
              <a:t>İş hayatının küreselleşmesi</a:t>
            </a:r>
          </a:p>
          <a:p>
            <a:pPr marL="0" indent="0">
              <a:lnSpc>
                <a:spcPct val="90000"/>
              </a:lnSpc>
              <a:buNone/>
            </a:pPr>
            <a:r>
              <a:rPr lang="tr-TR" altLang="ko-KR" sz="1600">
                <a:latin typeface="Arial" pitchFamily="34" charset="0"/>
                <a:cs typeface="Arial" pitchFamily="34" charset="0"/>
              </a:rPr>
              <a:t>Müşteri değeri ve müşteri ilişkilerinin artan önemi nedeniyle müşteri veri tabanı oluşturma ihtiyacının artması</a:t>
            </a:r>
          </a:p>
          <a:p>
            <a:pPr marL="0" indent="0">
              <a:lnSpc>
                <a:spcPct val="90000"/>
              </a:lnSpc>
              <a:buNone/>
            </a:pPr>
            <a:r>
              <a:rPr lang="tr-TR" altLang="ko-KR" sz="1600">
                <a:latin typeface="Arial" pitchFamily="34" charset="0"/>
                <a:cs typeface="Arial" pitchFamily="34" charset="0"/>
              </a:rPr>
              <a:t>Kâr amacı olmayan kuruluşlarda pazarlamanın önem kazanması</a:t>
            </a:r>
          </a:p>
          <a:p>
            <a:pPr marL="0" indent="0">
              <a:lnSpc>
                <a:spcPct val="90000"/>
              </a:lnSpc>
              <a:buNone/>
            </a:pPr>
            <a:r>
              <a:rPr lang="tr-TR" altLang="ko-KR" sz="1600">
                <a:latin typeface="Arial" pitchFamily="34" charset="0"/>
                <a:cs typeface="Arial" pitchFamily="34" charset="0"/>
              </a:rPr>
              <a:t>Daha fazla etik davranış ve sosyal sorumluluk talep edilmesi</a:t>
            </a:r>
          </a:p>
          <a:p>
            <a:pPr marL="0" indent="0">
              <a:lnSpc>
                <a:spcPct val="90000"/>
              </a:lnSpc>
              <a:buNone/>
            </a:pPr>
            <a:r>
              <a:rPr lang="tr-TR" altLang="ko-KR" sz="1600">
                <a:latin typeface="Arial" pitchFamily="34" charset="0"/>
                <a:cs typeface="Arial" pitchFamily="34" charset="0"/>
              </a:rPr>
              <a:t>Küresel krizlerin pazarlamaya etkileri</a:t>
            </a:r>
          </a:p>
        </p:txBody>
      </p:sp>
    </p:spTree>
    <p:extLst>
      <p:ext uri="{BB962C8B-B14F-4D97-AF65-F5344CB8AC3E}">
        <p14:creationId xmlns:p14="http://schemas.microsoft.com/office/powerpoint/2010/main" val="2467304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Sokak trafiği için bulanık mikro resim">
            <a:extLst>
              <a:ext uri="{FF2B5EF4-FFF2-40B4-BE49-F238E27FC236}">
                <a16:creationId xmlns:a16="http://schemas.microsoft.com/office/drawing/2014/main" id="{3A14DD11-6262-FEBC-7ECC-B60509242307}"/>
              </a:ext>
            </a:extLst>
          </p:cNvPr>
          <p:cNvPicPr>
            <a:picLocks noChangeAspect="1"/>
          </p:cNvPicPr>
          <p:nvPr/>
        </p:nvPicPr>
        <p:blipFill rotWithShape="1">
          <a:blip r:embed="rId2"/>
          <a:srcRect l="23273" r="37283"/>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700" b="1">
                <a:latin typeface="Arial" pitchFamily="34" charset="0"/>
                <a:cs typeface="Arial" pitchFamily="34" charset="0"/>
              </a:rPr>
              <a:t>Bilgi teknolojilerindeki gelişmeler</a:t>
            </a:r>
          </a:p>
          <a:p>
            <a:pPr marL="0" indent="0">
              <a:lnSpc>
                <a:spcPct val="90000"/>
              </a:lnSpc>
              <a:buNone/>
            </a:pPr>
            <a:r>
              <a:rPr lang="tr-TR" altLang="ko-KR" sz="1700">
                <a:latin typeface="Arial" pitchFamily="34" charset="0"/>
                <a:cs typeface="Arial" pitchFamily="34" charset="0"/>
              </a:rPr>
              <a:t>      Bilginin hızlı bir şekilde iletilmesi, küreselleşmeyi tetiklediği gibi aynı zamanda daha dinamik bir işletme çevresinin doğmasına da yol açmıştır. Bilgi teknolojilerindeki gelişmeler, özellikle internetin yaygınlaşması ve veri iletim hızının artması, bilgi ulaşımında kullanılan araçların ( PC, Smart TV, Tablet, Akıllı Telefon, vs.) çeşitlenmesi ve yaygınlaşması pazarlama fonksiyonlarını etkilemektedir.</a:t>
            </a:r>
          </a:p>
        </p:txBody>
      </p:sp>
    </p:spTree>
    <p:extLst>
      <p:ext uri="{BB962C8B-B14F-4D97-AF65-F5344CB8AC3E}">
        <p14:creationId xmlns:p14="http://schemas.microsoft.com/office/powerpoint/2010/main" val="114062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Rafların göründüğü bulanık soyut halk kütüphanesi">
            <a:extLst>
              <a:ext uri="{FF2B5EF4-FFF2-40B4-BE49-F238E27FC236}">
                <a16:creationId xmlns:a16="http://schemas.microsoft.com/office/drawing/2014/main" id="{D14DE354-D1D6-4E28-AE21-B8493C7D0DAA}"/>
              </a:ext>
            </a:extLst>
          </p:cNvPr>
          <p:cNvPicPr>
            <a:picLocks noChangeAspect="1"/>
          </p:cNvPicPr>
          <p:nvPr/>
        </p:nvPicPr>
        <p:blipFill rotWithShape="1">
          <a:blip r:embed="rId2"/>
          <a:srcRect l="19108" r="41448"/>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b="1">
                <a:latin typeface="Arial" pitchFamily="34" charset="0"/>
                <a:cs typeface="Arial" pitchFamily="34" charset="0"/>
              </a:rPr>
              <a:t>İş hayatının küreselleşmesi</a:t>
            </a:r>
          </a:p>
          <a:p>
            <a:pPr marL="0" indent="0">
              <a:buNone/>
            </a:pPr>
            <a:r>
              <a:rPr lang="tr-TR" altLang="ko-KR" sz="1700">
                <a:latin typeface="Arial" pitchFamily="34" charset="0"/>
                <a:cs typeface="Arial" pitchFamily="34" charset="0"/>
              </a:rPr>
              <a:t>     İki yönlü olarak etki söz konusudur, hem ülkedeki firmaların dış pazara açılma fırsatı yakalaması hem de yabancı firmaların iç pazarda faaliyet göstermesi, pazarlama stratejilerini kaçınılmaz şekilde etkilemektedir.</a:t>
            </a:r>
          </a:p>
        </p:txBody>
      </p:sp>
    </p:spTree>
    <p:extLst>
      <p:ext uri="{BB962C8B-B14F-4D97-AF65-F5344CB8AC3E}">
        <p14:creationId xmlns:p14="http://schemas.microsoft.com/office/powerpoint/2010/main" val="3114685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a:extLst>
              <a:ext uri="{FF2B5EF4-FFF2-40B4-BE49-F238E27FC236}">
                <a16:creationId xmlns:a16="http://schemas.microsoft.com/office/drawing/2014/main" id="{001D83A1-BA32-7175-9BDE-81AF2CE54C5D}"/>
              </a:ext>
            </a:extLst>
          </p:cNvPr>
          <p:cNvPicPr>
            <a:picLocks noChangeAspect="1"/>
          </p:cNvPicPr>
          <p:nvPr/>
        </p:nvPicPr>
        <p:blipFill rotWithShape="1">
          <a:blip r:embed="rId2"/>
          <a:srcRect l="22401" r="44360"/>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600" b="1">
                <a:latin typeface="Arial" pitchFamily="34" charset="0"/>
                <a:cs typeface="Arial" pitchFamily="34" charset="0"/>
              </a:rPr>
              <a:t>Müşteri değeri ve müşteri ilişkilerinin artan önemi nedeniyle müşteri veri tabanı oluşturma ihtiyacının artması</a:t>
            </a:r>
          </a:p>
          <a:p>
            <a:pPr marL="0" indent="0">
              <a:buNone/>
            </a:pPr>
            <a:r>
              <a:rPr lang="tr-TR" altLang="ko-KR" sz="1600">
                <a:latin typeface="Arial" pitchFamily="34" charset="0"/>
                <a:cs typeface="Arial" pitchFamily="34" charset="0"/>
              </a:rPr>
              <a:t>Yeni müşteri elde etmek, mevcut müşteriyi korumaktan çok daha maliyetli ve zahmetli bir süreçtir. Dolayısıyla müşteri sadakati yaratmak ve ömür boyu müşteri değeri kavramları önemli hale gelmiştir. Müşterilerle uzun vadeli, tatminkar bir ilişki kurulmasının temel unsurlarından biri de sağlıklı, yeterli ve güncel bir müşteri veri tabanı oluşturmaktır.</a:t>
            </a:r>
          </a:p>
        </p:txBody>
      </p:sp>
    </p:spTree>
    <p:extLst>
      <p:ext uri="{BB962C8B-B14F-4D97-AF65-F5344CB8AC3E}">
        <p14:creationId xmlns:p14="http://schemas.microsoft.com/office/powerpoint/2010/main" val="117804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Hesap makinesi, kalem, pusula, para ve üzerinde grafik yazılı kağıt">
            <a:extLst>
              <a:ext uri="{FF2B5EF4-FFF2-40B4-BE49-F238E27FC236}">
                <a16:creationId xmlns:a16="http://schemas.microsoft.com/office/drawing/2014/main" id="{2150B8C6-8451-F654-EEEB-CCA5AC486190}"/>
              </a:ext>
            </a:extLst>
          </p:cNvPr>
          <p:cNvPicPr>
            <a:picLocks noChangeAspect="1"/>
          </p:cNvPicPr>
          <p:nvPr/>
        </p:nvPicPr>
        <p:blipFill rotWithShape="1">
          <a:blip r:embed="rId2"/>
          <a:srcRect l="34310" r="30087" b="-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b="1">
                <a:latin typeface="Arial" pitchFamily="34" charset="0"/>
                <a:cs typeface="Arial" pitchFamily="34" charset="0"/>
              </a:rPr>
              <a:t>Kâr amacı olmayan kuruluşlarda pazarlamanın önem kazanması</a:t>
            </a:r>
          </a:p>
          <a:p>
            <a:pPr marL="0" indent="0">
              <a:buNone/>
            </a:pPr>
            <a:r>
              <a:rPr lang="tr-TR" altLang="ko-KR" sz="1700">
                <a:latin typeface="Arial" pitchFamily="34" charset="0"/>
                <a:cs typeface="Arial" pitchFamily="34" charset="0"/>
              </a:rPr>
              <a:t> Günümüzde kâr amacı gütmeyen kuruluşlar da faaliyetlerini tanıtmak, toplumsal farkındalık yaratmak, sosyal amaçlarını gerçekleştirmek ve uzun vadeli toplum çıkarları amacıyla pazarlama yaklaşım ve tekniklerini kullanmaya başlamışlardır.</a:t>
            </a:r>
          </a:p>
          <a:p>
            <a:pPr marL="0" indent="0">
              <a:buNone/>
            </a:pPr>
            <a:r>
              <a:rPr lang="tr-TR" altLang="ko-KR" sz="1700">
                <a:latin typeface="Arial" pitchFamily="34" charset="0"/>
                <a:cs typeface="Arial" pitchFamily="34" charset="0"/>
              </a:rPr>
              <a:t>Örn: Vakıf üniversiteleri, STK’lar, siyasi partiler, çeşitli kamu kuruluşları. </a:t>
            </a:r>
          </a:p>
        </p:txBody>
      </p:sp>
    </p:spTree>
    <p:extLst>
      <p:ext uri="{BB962C8B-B14F-4D97-AF65-F5344CB8AC3E}">
        <p14:creationId xmlns:p14="http://schemas.microsoft.com/office/powerpoint/2010/main" val="3991150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İnsanların renkli Karmış rakamları">
            <a:extLst>
              <a:ext uri="{FF2B5EF4-FFF2-40B4-BE49-F238E27FC236}">
                <a16:creationId xmlns:a16="http://schemas.microsoft.com/office/drawing/2014/main" id="{3045B3A5-34A5-5AFB-B66A-0E300F2B3229}"/>
              </a:ext>
            </a:extLst>
          </p:cNvPr>
          <p:cNvPicPr>
            <a:picLocks noChangeAspect="1"/>
          </p:cNvPicPr>
          <p:nvPr/>
        </p:nvPicPr>
        <p:blipFill rotWithShape="1">
          <a:blip r:embed="rId2"/>
          <a:srcRect l="29065" r="28831" b="-2"/>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400" b="1">
                <a:latin typeface="Arial" pitchFamily="34" charset="0"/>
                <a:cs typeface="Arial" pitchFamily="34" charset="0"/>
              </a:rPr>
              <a:t>Daha fazla etik davranış ve sosyal sorumluluk talep edilmesi</a:t>
            </a:r>
          </a:p>
          <a:p>
            <a:pPr marL="0" indent="0">
              <a:lnSpc>
                <a:spcPct val="90000"/>
              </a:lnSpc>
              <a:buNone/>
            </a:pPr>
            <a:r>
              <a:rPr lang="tr-TR" altLang="ko-KR" sz="1400">
                <a:latin typeface="Arial" pitchFamily="34" charset="0"/>
                <a:cs typeface="Arial" pitchFamily="34" charset="0"/>
              </a:rPr>
              <a:t>Etik, ahlaken doğru olanı yapma tercihi olarak tanımlanabilir. Dürüst olmak ahlaki bir değerken, yanıltıcı tanıtım faaliyetlerinde bulunmak etik olmayan bir davranış olarak görülebilir.</a:t>
            </a:r>
          </a:p>
          <a:p>
            <a:pPr marL="0" indent="0">
              <a:lnSpc>
                <a:spcPct val="90000"/>
              </a:lnSpc>
              <a:buNone/>
            </a:pPr>
            <a:r>
              <a:rPr lang="tr-TR" altLang="ko-KR" sz="1400">
                <a:latin typeface="Arial" pitchFamily="34" charset="0"/>
                <a:cs typeface="Arial" pitchFamily="34" charset="0"/>
              </a:rPr>
              <a:t>Sosyal sorumluluk ise bir kişi veya örgütün eylemlerinin diğerlerinin çıkarlarını etkilemesinden dolayı sorumlu tutulmasıdır. </a:t>
            </a:r>
          </a:p>
          <a:p>
            <a:pPr marL="0" indent="0">
              <a:lnSpc>
                <a:spcPct val="90000"/>
              </a:lnSpc>
              <a:buNone/>
            </a:pPr>
            <a:r>
              <a:rPr lang="tr-TR" altLang="ko-KR" sz="1400">
                <a:latin typeface="Arial" pitchFamily="34" charset="0"/>
                <a:cs typeface="Arial" pitchFamily="34" charset="0"/>
              </a:rPr>
              <a:t>Hem kanuni düzenlemeler, hem de tüketici tercihleri; işletmelerden bu anlamda daha fazla sosyal sorumluluk ve etik davranış talep etmektedir.</a:t>
            </a:r>
          </a:p>
        </p:txBody>
      </p:sp>
    </p:spTree>
    <p:extLst>
      <p:ext uri="{BB962C8B-B14F-4D97-AF65-F5344CB8AC3E}">
        <p14:creationId xmlns:p14="http://schemas.microsoft.com/office/powerpoint/2010/main" val="2679641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pPr>
              <a:lnSpc>
                <a:spcPct val="90000"/>
              </a:lnSpc>
            </a:pPr>
            <a:r>
              <a:rPr lang="tr-TR" altLang="ko-KR" sz="3500"/>
              <a:t>Pazarlamayı Etkileyen Yeni Trendler</a:t>
            </a:r>
            <a:endParaRPr lang="ko-KR" altLang="en-US" sz="3500"/>
          </a:p>
        </p:txBody>
      </p:sp>
      <p:pic>
        <p:nvPicPr>
          <p:cNvPr id="6" name="Picture 5" descr="Kar küre resmi">
            <a:extLst>
              <a:ext uri="{FF2B5EF4-FFF2-40B4-BE49-F238E27FC236}">
                <a16:creationId xmlns:a16="http://schemas.microsoft.com/office/drawing/2014/main" id="{BD52FE99-11D9-3B1C-19DB-5F718F219206}"/>
              </a:ext>
            </a:extLst>
          </p:cNvPr>
          <p:cNvPicPr>
            <a:picLocks noChangeAspect="1"/>
          </p:cNvPicPr>
          <p:nvPr/>
        </p:nvPicPr>
        <p:blipFill rotWithShape="1">
          <a:blip r:embed="rId2"/>
          <a:srcRect l="22384" r="36252" b="2"/>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b="1">
                <a:latin typeface="Arial" pitchFamily="34" charset="0"/>
                <a:cs typeface="Arial" pitchFamily="34" charset="0"/>
              </a:rPr>
              <a:t>Küresel krizlerin pazarlamaya etkileri</a:t>
            </a:r>
          </a:p>
          <a:p>
            <a:pPr marL="0" indent="0">
              <a:buNone/>
            </a:pPr>
            <a:r>
              <a:rPr lang="tr-TR" altLang="ko-KR" sz="1700">
                <a:latin typeface="Arial" pitchFamily="34" charset="0"/>
                <a:cs typeface="Arial" pitchFamily="34" charset="0"/>
              </a:rPr>
              <a:t>Küresel kriz finansal- ekonomik boyutunun yanında algısal bir boyuta da sahiptir. En son 2009 yılında gerçekleşen küresel kriz ekonominin her yönünü etkilediği gibi işletmelerin pazarlama stratejilerini de derinden etkilemiştir.</a:t>
            </a:r>
          </a:p>
        </p:txBody>
      </p:sp>
    </p:spTree>
    <p:extLst>
      <p:ext uri="{BB962C8B-B14F-4D97-AF65-F5344CB8AC3E}">
        <p14:creationId xmlns:p14="http://schemas.microsoft.com/office/powerpoint/2010/main" val="4058132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525" y="1475449"/>
            <a:ext cx="1971675" cy="1910443"/>
          </a:xfrm>
          <a:noFill/>
        </p:spPr>
        <p:txBody>
          <a:bodyPr vert="horz" lIns="91440" tIns="45720" rIns="91440" bIns="45720" rtlCol="0" anchor="ctr">
            <a:normAutofit/>
          </a:bodyPr>
          <a:lstStyle/>
          <a:p>
            <a:pPr algn="ctr" latinLnBrk="0">
              <a:lnSpc>
                <a:spcPct val="90000"/>
              </a:lnSpc>
            </a:pPr>
            <a:r>
              <a:rPr lang="en-US" altLang="ko-KR" sz="2700" kern="1200">
                <a:solidFill>
                  <a:srgbClr val="FFFFFF"/>
                </a:solidFill>
                <a:latin typeface="+mj-lt"/>
                <a:ea typeface="+mj-ea"/>
                <a:cs typeface="+mj-cs"/>
              </a:rPr>
              <a:t>Pazarlama Çevresi</a:t>
            </a:r>
          </a:p>
        </p:txBody>
      </p:sp>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582987" y="930794"/>
            <a:ext cx="5085525" cy="32801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0183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Dış Çevre</a:t>
            </a:r>
            <a:endParaRPr lang="ko-KR" altLang="en-US" sz="3000"/>
          </a:p>
        </p:txBody>
      </p:sp>
      <p:pic>
        <p:nvPicPr>
          <p:cNvPr id="13" name="Picture 5" descr="Sarı arka plan üzerinde ünlem işareti">
            <a:extLst>
              <a:ext uri="{FF2B5EF4-FFF2-40B4-BE49-F238E27FC236}">
                <a16:creationId xmlns:a16="http://schemas.microsoft.com/office/drawing/2014/main" id="{4AF5AC2E-D18A-3DCE-E68A-9222919B079B}"/>
              </a:ext>
            </a:extLst>
          </p:cNvPr>
          <p:cNvPicPr>
            <a:picLocks noChangeAspect="1"/>
          </p:cNvPicPr>
          <p:nvPr/>
        </p:nvPicPr>
        <p:blipFill rotWithShape="1">
          <a:blip r:embed="rId2"/>
          <a:srcRect l="33512" r="20595"/>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lnSpc>
                <a:spcPct val="90000"/>
              </a:lnSpc>
              <a:buNone/>
            </a:pPr>
            <a:r>
              <a:rPr lang="tr-TR" altLang="ko-KR" sz="1500">
                <a:latin typeface="Arial" pitchFamily="34" charset="0"/>
                <a:cs typeface="Arial" pitchFamily="34" charset="0"/>
              </a:rPr>
              <a:t>Dış çevrenin izlenmesi ve değerlendirilmesi olası fırsatları görmek ve aynı zamanda olası kriz ve değişimleri tahmin ederek ona göre pozisyon almak açısından oldukça önemlidir.</a:t>
            </a:r>
          </a:p>
          <a:p>
            <a:pPr marL="0" indent="0">
              <a:lnSpc>
                <a:spcPct val="90000"/>
              </a:lnSpc>
              <a:buNone/>
            </a:pPr>
            <a:endParaRPr lang="tr-TR" altLang="ko-KR" sz="1500">
              <a:latin typeface="Arial" pitchFamily="34" charset="0"/>
              <a:cs typeface="Arial" pitchFamily="34" charset="0"/>
            </a:endParaRPr>
          </a:p>
          <a:p>
            <a:pPr marL="0" indent="0">
              <a:lnSpc>
                <a:spcPct val="90000"/>
              </a:lnSpc>
              <a:buNone/>
            </a:pPr>
            <a:r>
              <a:rPr lang="tr-TR" altLang="ko-KR" sz="1500">
                <a:latin typeface="Arial" pitchFamily="34" charset="0"/>
                <a:cs typeface="Arial" pitchFamily="34" charset="0"/>
              </a:rPr>
              <a:t>Dış çevrenin etkilerine karşı iki tür yaklaşım vardır:</a:t>
            </a:r>
          </a:p>
          <a:p>
            <a:pPr marL="0" indent="0">
              <a:lnSpc>
                <a:spcPct val="90000"/>
              </a:lnSpc>
              <a:buNone/>
            </a:pPr>
            <a:r>
              <a:rPr lang="tr-TR" altLang="ko-KR" sz="1500">
                <a:latin typeface="Arial" pitchFamily="34" charset="0"/>
                <a:cs typeface="Arial" pitchFamily="34" charset="0"/>
              </a:rPr>
              <a:t>Çevresel etkiyi ‘kontrol edilemez’ kabul edip, işletmeyi ona adapte etme</a:t>
            </a:r>
          </a:p>
          <a:p>
            <a:pPr marL="0" indent="0">
              <a:lnSpc>
                <a:spcPct val="90000"/>
              </a:lnSpc>
              <a:buNone/>
            </a:pPr>
            <a:r>
              <a:rPr lang="tr-TR" altLang="ko-KR" sz="1500">
                <a:latin typeface="Arial" pitchFamily="34" charset="0"/>
                <a:cs typeface="Arial" pitchFamily="34" charset="0"/>
              </a:rPr>
              <a:t>Aktif bir şekilde bu etkiyi değiştirmeyi, ortadan kaldırmayı amaçlayan tedbirler alma</a:t>
            </a:r>
          </a:p>
          <a:p>
            <a:pPr marL="0" indent="0">
              <a:lnSpc>
                <a:spcPct val="90000"/>
              </a:lnSpc>
              <a:buNone/>
            </a:pPr>
            <a:r>
              <a:rPr lang="tr-TR" altLang="ko-KR" sz="1500">
                <a:latin typeface="Arial" pitchFamily="34" charset="0"/>
                <a:cs typeface="Arial" pitchFamily="34" charset="0"/>
              </a:rPr>
              <a:t>(Baskı grupları –Lobi faaliyetleri)</a:t>
            </a:r>
          </a:p>
        </p:txBody>
      </p:sp>
    </p:spTree>
    <p:extLst>
      <p:ext uri="{BB962C8B-B14F-4D97-AF65-F5344CB8AC3E}">
        <p14:creationId xmlns:p14="http://schemas.microsoft.com/office/powerpoint/2010/main" val="2614592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Rekabet</a:t>
            </a:r>
            <a:endParaRPr lang="ko-KR" altLang="en-US" sz="4100"/>
          </a:p>
        </p:txBody>
      </p:sp>
      <p:pic>
        <p:nvPicPr>
          <p:cNvPr id="6" name="Picture 5" descr="Satrançta mat">
            <a:extLst>
              <a:ext uri="{FF2B5EF4-FFF2-40B4-BE49-F238E27FC236}">
                <a16:creationId xmlns:a16="http://schemas.microsoft.com/office/drawing/2014/main" id="{DD9ECBCA-F83E-1160-B296-E502B9A5C43D}"/>
              </a:ext>
            </a:extLst>
          </p:cNvPr>
          <p:cNvPicPr>
            <a:picLocks noChangeAspect="1"/>
          </p:cNvPicPr>
          <p:nvPr/>
        </p:nvPicPr>
        <p:blipFill rotWithShape="1">
          <a:blip r:embed="rId2"/>
          <a:srcRect l="47065" r="13491"/>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İşletme pazardaki rekabet yapısından etkilenir dolayısıyla rekabet seviyesi daha agresif pazarlama stratejileri uygulamasını gerektirebilir. Tam rekabet, tekelci rekabet, oligopol ve monopol tarzındaki farklı pazar yapıları bulunmaktadır. </a:t>
            </a:r>
          </a:p>
        </p:txBody>
      </p:sp>
    </p:spTree>
    <p:extLst>
      <p:ext uri="{BB962C8B-B14F-4D97-AF65-F5344CB8AC3E}">
        <p14:creationId xmlns:p14="http://schemas.microsoft.com/office/powerpoint/2010/main" val="1696838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Rekabet</a:t>
            </a:r>
            <a:endParaRPr lang="ko-KR" altLang="en-US" sz="4100"/>
          </a:p>
        </p:txBody>
      </p:sp>
      <p:pic>
        <p:nvPicPr>
          <p:cNvPr id="6" name="Picture 5" descr="Tablo üzerinde dizüstü bilgisayar">
            <a:extLst>
              <a:ext uri="{FF2B5EF4-FFF2-40B4-BE49-F238E27FC236}">
                <a16:creationId xmlns:a16="http://schemas.microsoft.com/office/drawing/2014/main" id="{F7E2962C-E596-6A5E-9C59-2021CBC69B40}"/>
              </a:ext>
            </a:extLst>
          </p:cNvPr>
          <p:cNvPicPr>
            <a:picLocks noChangeAspect="1"/>
          </p:cNvPicPr>
          <p:nvPr/>
        </p:nvPicPr>
        <p:blipFill rotWithShape="1">
          <a:blip r:embed="rId2"/>
          <a:srcRect l="23016" r="37540"/>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700">
                <a:latin typeface="Arial" pitchFamily="34" charset="0"/>
                <a:cs typeface="Arial" pitchFamily="34" charset="0"/>
              </a:rPr>
              <a:t>İşletme (PC üreticisi) 3 değişik kaynaktan rekabetle karşılaşır</a:t>
            </a:r>
          </a:p>
          <a:p>
            <a:pPr marL="0" indent="0">
              <a:lnSpc>
                <a:spcPct val="90000"/>
              </a:lnSpc>
              <a:buNone/>
            </a:pPr>
            <a:r>
              <a:rPr lang="tr-TR" altLang="ko-KR" sz="1700">
                <a:latin typeface="Arial" pitchFamily="34" charset="0"/>
                <a:cs typeface="Arial" pitchFamily="34" charset="0"/>
              </a:rPr>
              <a:t>- Kendi faaliyet alanındaki işletmeler (Diğer PC Üreticileri)</a:t>
            </a:r>
          </a:p>
          <a:p>
            <a:pPr marL="0" indent="0">
              <a:lnSpc>
                <a:spcPct val="90000"/>
              </a:lnSpc>
              <a:buNone/>
            </a:pPr>
            <a:r>
              <a:rPr lang="tr-TR" altLang="ko-KR" sz="1700">
                <a:latin typeface="Arial" pitchFamily="34" charset="0"/>
                <a:cs typeface="Arial" pitchFamily="34" charset="0"/>
              </a:rPr>
              <a:t>- İkame malı veya hizmeti sağlayan diğer işletmeler (Laptop- Tablet üreticileri) </a:t>
            </a:r>
          </a:p>
          <a:p>
            <a:pPr marL="0" indent="0">
              <a:lnSpc>
                <a:spcPct val="90000"/>
              </a:lnSpc>
              <a:buNone/>
            </a:pPr>
            <a:r>
              <a:rPr lang="tr-TR" altLang="ko-KR" sz="1700">
                <a:latin typeface="Arial" pitchFamily="34" charset="0"/>
                <a:cs typeface="Arial" pitchFamily="34" charset="0"/>
              </a:rPr>
              <a:t>- Tüketicinin alım gücünün sınırlı olması nedeniyle diğer işletmeler (Tüketici sabit bir bütçeyle PC ya da Smart TV alma arasında karar vermek zorunda kaldığında, Smart TV üreticileri)</a:t>
            </a:r>
          </a:p>
        </p:txBody>
      </p:sp>
    </p:spTree>
    <p:extLst>
      <p:ext uri="{BB962C8B-B14F-4D97-AF65-F5344CB8AC3E}">
        <p14:creationId xmlns:p14="http://schemas.microsoft.com/office/powerpoint/2010/main" val="97766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73321" y="246888"/>
            <a:ext cx="4688333" cy="1337310"/>
          </a:xfrm>
        </p:spPr>
        <p:txBody>
          <a:bodyPr anchor="b">
            <a:normAutofit/>
          </a:bodyPr>
          <a:lstStyle/>
          <a:p>
            <a:r>
              <a:rPr lang="tr-TR" altLang="ko-KR" sz="4100"/>
              <a:t>Rekabet</a:t>
            </a:r>
            <a:endParaRPr lang="ko-KR" altLang="en-US" sz="4100"/>
          </a:p>
        </p:txBody>
      </p:sp>
      <p:pic>
        <p:nvPicPr>
          <p:cNvPr id="6" name="Picture 5" descr="Metal üç taş oyunu parçaları">
            <a:extLst>
              <a:ext uri="{FF2B5EF4-FFF2-40B4-BE49-F238E27FC236}">
                <a16:creationId xmlns:a16="http://schemas.microsoft.com/office/drawing/2014/main" id="{AC1C91DF-2C78-BDBD-7390-E074C7805FC3}"/>
              </a:ext>
            </a:extLst>
          </p:cNvPr>
          <p:cNvPicPr>
            <a:picLocks noChangeAspect="1"/>
          </p:cNvPicPr>
          <p:nvPr/>
        </p:nvPicPr>
        <p:blipFill rotWithShape="1">
          <a:blip r:embed="rId2"/>
          <a:srcRect l="17765" r="31302"/>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973321" y="2029968"/>
            <a:ext cx="4688333" cy="2612898"/>
          </a:xfrm>
        </p:spPr>
        <p:txBody>
          <a:bodyPr>
            <a:normAutofit/>
          </a:bodyPr>
          <a:lstStyle/>
          <a:p>
            <a:pPr marL="0" indent="0">
              <a:buNone/>
            </a:pPr>
            <a:r>
              <a:rPr lang="tr-TR" altLang="ko-KR" sz="1700">
                <a:latin typeface="Arial" pitchFamily="34" charset="0"/>
                <a:cs typeface="Arial" pitchFamily="34" charset="0"/>
              </a:rPr>
              <a:t>Rekabet araçları ve tipi de oldukça önemlidir. Rekabette ilk akla gelen fiyat olsa da bu kısa vadede reaksiyon gösterilebilecek bir araç olduğu için rakipleri zor durumda bırakmak için genellikle orta ve uzun vadede reaksiyon gösterilebilecek ek hizmetlerin iyileştirilmesi, özel mal geliştirme, dağıtım kanallarını iyileştirme kullanılmaktadır.</a:t>
            </a:r>
          </a:p>
        </p:txBody>
      </p:sp>
    </p:spTree>
    <p:extLst>
      <p:ext uri="{BB962C8B-B14F-4D97-AF65-F5344CB8AC3E}">
        <p14:creationId xmlns:p14="http://schemas.microsoft.com/office/powerpoint/2010/main" val="702459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Teknoloji</a:t>
            </a:r>
            <a:endParaRPr lang="ko-KR" altLang="en-US" sz="4100"/>
          </a:p>
        </p:txBody>
      </p:sp>
      <p:pic>
        <p:nvPicPr>
          <p:cNvPr id="6" name="Picture 5" descr="Ağ ve düğümlerden oluşan küre">
            <a:extLst>
              <a:ext uri="{FF2B5EF4-FFF2-40B4-BE49-F238E27FC236}">
                <a16:creationId xmlns:a16="http://schemas.microsoft.com/office/drawing/2014/main" id="{1C5956C6-2908-C11A-FB82-D5C6740BEB6E}"/>
              </a:ext>
            </a:extLst>
          </p:cNvPr>
          <p:cNvPicPr>
            <a:picLocks noChangeAspect="1"/>
          </p:cNvPicPr>
          <p:nvPr/>
        </p:nvPicPr>
        <p:blipFill rotWithShape="1">
          <a:blip r:embed="rId2"/>
          <a:srcRect l="43335" r="12346"/>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400">
                <a:latin typeface="Arial" pitchFamily="34" charset="0"/>
                <a:cs typeface="Arial" pitchFamily="34" charset="0"/>
              </a:rPr>
              <a:t>Ar&amp;Ge, İnnovasyon gibi kavramlar günümüzde başarılı olmak isteyen bir işletmenin olmazsa olmazlarındandır. Bu hem günümüzde hızla değişen müşteri beklentilerini karşılamak hem de rekabet avantajına sahip olmak için önemlidir.</a:t>
            </a:r>
          </a:p>
          <a:p>
            <a:pPr marL="0" indent="0">
              <a:lnSpc>
                <a:spcPct val="90000"/>
              </a:lnSpc>
              <a:buNone/>
            </a:pPr>
            <a:endParaRPr lang="tr-TR" altLang="ko-KR" sz="1400">
              <a:latin typeface="Arial" pitchFamily="34" charset="0"/>
              <a:cs typeface="Arial" pitchFamily="34" charset="0"/>
            </a:endParaRPr>
          </a:p>
          <a:p>
            <a:pPr marL="0" indent="0">
              <a:lnSpc>
                <a:spcPct val="90000"/>
              </a:lnSpc>
              <a:buNone/>
            </a:pPr>
            <a:r>
              <a:rPr lang="tr-TR" altLang="ko-KR" sz="1400">
                <a:latin typeface="Arial" pitchFamily="34" charset="0"/>
                <a:cs typeface="Arial" pitchFamily="34" charset="0"/>
              </a:rPr>
              <a:t>Üretilen ürünün teknolojiye ayak uydurabilmesi, teknolojik yetersizliklerin rekabet dezavantajına yol açmaması, pazarlama çalışmalarında teknoloji unsurunun etkin kullanılabilmesi açısından teknolojik çevreyi takip etmek ve analiz etmek oldukça kritik bir öneme sahiptir.</a:t>
            </a:r>
          </a:p>
        </p:txBody>
      </p:sp>
    </p:spTree>
    <p:extLst>
      <p:ext uri="{BB962C8B-B14F-4D97-AF65-F5344CB8AC3E}">
        <p14:creationId xmlns:p14="http://schemas.microsoft.com/office/powerpoint/2010/main" val="171929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Demografik Çevre</a:t>
            </a:r>
            <a:endParaRPr lang="ko-KR" altLang="en-US" sz="4100"/>
          </a:p>
        </p:txBody>
      </p:sp>
      <p:pic>
        <p:nvPicPr>
          <p:cNvPr id="6" name="Picture 5" descr="Performans düşüşünü gösteren büyüteç">
            <a:extLst>
              <a:ext uri="{FF2B5EF4-FFF2-40B4-BE49-F238E27FC236}">
                <a16:creationId xmlns:a16="http://schemas.microsoft.com/office/drawing/2014/main" id="{BF306B38-B66F-FD31-9557-CC8ED7A44373}"/>
              </a:ext>
            </a:extLst>
          </p:cNvPr>
          <p:cNvPicPr>
            <a:picLocks noChangeAspect="1"/>
          </p:cNvPicPr>
          <p:nvPr/>
        </p:nvPicPr>
        <p:blipFill rotWithShape="1">
          <a:blip r:embed="rId2"/>
          <a:srcRect l="14996" r="45560"/>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buNone/>
            </a:pPr>
            <a:r>
              <a:rPr lang="tr-TR" altLang="ko-KR" sz="1700">
                <a:latin typeface="Arial" pitchFamily="34" charset="0"/>
                <a:cs typeface="Arial" pitchFamily="34" charset="0"/>
              </a:rPr>
              <a:t>Herhangi bir popülasyonun miktar, yaş, cinsiyet, medeni durum, coğrafi dağılım, eğitim durumu, gelir dağılımı gibi özelliklerine demografik özellikler denir. İşbu çerçevede pazarı oluşturan popülasyonun demografik özellikleri pazarlama planlaması yaparken (pazar bölümlendirme) göz önünde bulundurulması gereken başat faktörlerden biridir. </a:t>
            </a:r>
          </a:p>
        </p:txBody>
      </p:sp>
    </p:spTree>
    <p:extLst>
      <p:ext uri="{BB962C8B-B14F-4D97-AF65-F5344CB8AC3E}">
        <p14:creationId xmlns:p14="http://schemas.microsoft.com/office/powerpoint/2010/main" val="2897214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Ekonomik Çevre</a:t>
            </a:r>
            <a:endParaRPr lang="ko-KR" altLang="en-US" sz="3000"/>
          </a:p>
        </p:txBody>
      </p:sp>
      <p:pic>
        <p:nvPicPr>
          <p:cNvPr id="6" name="Picture 5" descr="Dünya Haritası paıns 'den oluşmuştur">
            <a:extLst>
              <a:ext uri="{FF2B5EF4-FFF2-40B4-BE49-F238E27FC236}">
                <a16:creationId xmlns:a16="http://schemas.microsoft.com/office/drawing/2014/main" id="{286CA161-7BED-92E6-7471-43B983F64495}"/>
              </a:ext>
            </a:extLst>
          </p:cNvPr>
          <p:cNvPicPr>
            <a:picLocks noChangeAspect="1"/>
          </p:cNvPicPr>
          <p:nvPr/>
        </p:nvPicPr>
        <p:blipFill rotWithShape="1">
          <a:blip r:embed="rId2"/>
          <a:srcRect l="28498" r="25761" b="-2"/>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a:latin typeface="Arial" pitchFamily="34" charset="0"/>
                <a:cs typeface="Arial" pitchFamily="34" charset="0"/>
              </a:rPr>
              <a:t>Faiz oranları, para arzı, işsizlik oranı, cari denge, ödemeler dengesi, likidite vb. faktörler pazarlama programını oldukça etkiler. Ülke ekonomisinde yaşanacak resesyon, depresyon veya yükselme dönemlerinde işletme farklı stratejiler izleyecektir. </a:t>
            </a:r>
          </a:p>
        </p:txBody>
      </p:sp>
    </p:spTree>
    <p:extLst>
      <p:ext uri="{BB962C8B-B14F-4D97-AF65-F5344CB8AC3E}">
        <p14:creationId xmlns:p14="http://schemas.microsoft.com/office/powerpoint/2010/main" val="3133621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057562"/>
            <a:ext cx="51435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4" y="1065164"/>
            <a:ext cx="51434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75942" y="2691064"/>
            <a:ext cx="1876484"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727288"/>
            <a:ext cx="2925267" cy="313421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71" y="1057559"/>
            <a:ext cx="5143502"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262817"/>
            <a:ext cx="2336449" cy="1797269"/>
          </a:xfrm>
        </p:spPr>
        <p:txBody>
          <a:bodyPr anchor="b">
            <a:normAutofit/>
          </a:bodyPr>
          <a:lstStyle/>
          <a:p>
            <a:pPr algn="r"/>
            <a:r>
              <a:rPr lang="tr-TR" altLang="ko-KR" sz="3000">
                <a:solidFill>
                  <a:srgbClr val="FFFFFF"/>
                </a:solidFill>
              </a:rPr>
              <a:t>Sosyal ve Kültürel Çevre</a:t>
            </a:r>
            <a:endParaRPr lang="ko-KR" altLang="en-US" sz="3000">
              <a:solidFill>
                <a:srgbClr val="FFFFFF"/>
              </a:solidFill>
            </a:endParaRPr>
          </a:p>
        </p:txBody>
      </p:sp>
      <p:graphicFrame>
        <p:nvGraphicFramePr>
          <p:cNvPr id="13" name="Content Placeholder 3">
            <a:extLst>
              <a:ext uri="{FF2B5EF4-FFF2-40B4-BE49-F238E27FC236}">
                <a16:creationId xmlns:a16="http://schemas.microsoft.com/office/drawing/2014/main" id="{44F804A2-B502-6539-0F5E-BD80DC0AAF98}"/>
              </a:ext>
            </a:extLst>
          </p:cNvPr>
          <p:cNvGraphicFramePr>
            <a:graphicFrameLocks noGrp="1"/>
          </p:cNvGraphicFramePr>
          <p:nvPr>
            <p:ph idx="1"/>
            <p:extLst>
              <p:ext uri="{D42A27DB-BD31-4B8C-83A1-F6EECF244321}">
                <p14:modId xmlns:p14="http://schemas.microsoft.com/office/powerpoint/2010/main" val="113009781"/>
              </p:ext>
            </p:extLst>
          </p:nvPr>
        </p:nvGraphicFramePr>
        <p:xfrm>
          <a:off x="3678789" y="562830"/>
          <a:ext cx="5000124" cy="409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6659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a:t>Politik ve Hukuki Çevre</a:t>
            </a:r>
            <a:endParaRPr lang="ko-KR" altLang="en-US" sz="3000"/>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a:latin typeface="Arial" pitchFamily="34" charset="0"/>
                <a:cs typeface="Arial" pitchFamily="34" charset="0"/>
              </a:rPr>
              <a:t>Teşvik uygulamaları, kısıtlayıcı- düzenleyici yasa ve yönetmelikler, belirli sanayi dallarına ilişkin yasalar, gümrük indirimleri, kotalar, vs. bağlayıcı özellikleri nedeniyle fiyatlandırma, markalama, reklam, dağıtım gibi pazarlama unsurları üzerinde etkilidir.</a:t>
            </a:r>
          </a:p>
          <a:p>
            <a:pPr marL="0" indent="0">
              <a:buNone/>
            </a:pPr>
            <a:r>
              <a:rPr lang="tr-TR" altLang="ko-KR" sz="1500">
                <a:latin typeface="Arial" pitchFamily="34" charset="0"/>
                <a:cs typeface="Arial" pitchFamily="34" charset="0"/>
              </a:rPr>
              <a:t>Örn. İlaç firmalarına yönelik uluslararası reklam yasağı (ABD ve Yeni Zelanda hariç)</a:t>
            </a:r>
          </a:p>
        </p:txBody>
      </p:sp>
      <p:pic>
        <p:nvPicPr>
          <p:cNvPr id="6" name="Picture 5" descr="Üç adet boş reklam panosu çerçevesi">
            <a:extLst>
              <a:ext uri="{FF2B5EF4-FFF2-40B4-BE49-F238E27FC236}">
                <a16:creationId xmlns:a16="http://schemas.microsoft.com/office/drawing/2014/main" id="{6C3F06DA-293B-BA36-56BC-A9DB9A16F67C}"/>
              </a:ext>
            </a:extLst>
          </p:cNvPr>
          <p:cNvPicPr>
            <a:picLocks noChangeAspect="1"/>
          </p:cNvPicPr>
          <p:nvPr/>
        </p:nvPicPr>
        <p:blipFill rotWithShape="1">
          <a:blip r:embed="rId2"/>
          <a:srcRect l="20070" r="20752" b="-2"/>
          <a:stretch/>
        </p:blipFill>
        <p:spPr>
          <a:xfrm>
            <a:off x="4572000" y="10"/>
            <a:ext cx="4577118" cy="5143490"/>
          </a:xfrm>
          <a:prstGeom prst="rect">
            <a:avLst/>
          </a:prstGeom>
        </p:spPr>
      </p:pic>
    </p:spTree>
    <p:extLst>
      <p:ext uri="{BB962C8B-B14F-4D97-AF65-F5344CB8AC3E}">
        <p14:creationId xmlns:p14="http://schemas.microsoft.com/office/powerpoint/2010/main" val="2873804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90722" y="246888"/>
            <a:ext cx="5170932" cy="1337310"/>
          </a:xfrm>
        </p:spPr>
        <p:txBody>
          <a:bodyPr anchor="b">
            <a:normAutofit/>
          </a:bodyPr>
          <a:lstStyle/>
          <a:p>
            <a:r>
              <a:rPr lang="tr-TR" altLang="ko-KR" sz="4100"/>
              <a:t>Mikro Çevre</a:t>
            </a:r>
            <a:endParaRPr lang="ko-KR" altLang="en-US" sz="4100"/>
          </a:p>
        </p:txBody>
      </p:sp>
      <p:pic>
        <p:nvPicPr>
          <p:cNvPr id="6" name="Picture 5" descr="Renkli grafikler ve grafikler">
            <a:extLst>
              <a:ext uri="{FF2B5EF4-FFF2-40B4-BE49-F238E27FC236}">
                <a16:creationId xmlns:a16="http://schemas.microsoft.com/office/drawing/2014/main" id="{24FD7B3F-A70A-9131-2A59-55D6AB4A8BA6}"/>
              </a:ext>
            </a:extLst>
          </p:cNvPr>
          <p:cNvPicPr>
            <a:picLocks noChangeAspect="1"/>
          </p:cNvPicPr>
          <p:nvPr/>
        </p:nvPicPr>
        <p:blipFill rotWithShape="1">
          <a:blip r:embed="rId2"/>
          <a:srcRect l="32329" r="28227"/>
          <a:stretch/>
        </p:blipFill>
        <p:spPr>
          <a:xfrm>
            <a:off x="20" y="10"/>
            <a:ext cx="3039386" cy="514349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2"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490722" y="2029968"/>
            <a:ext cx="5170932" cy="2612898"/>
          </a:xfrm>
        </p:spPr>
        <p:txBody>
          <a:bodyPr>
            <a:normAutofit/>
          </a:bodyPr>
          <a:lstStyle/>
          <a:p>
            <a:pPr marL="0" indent="0">
              <a:lnSpc>
                <a:spcPct val="90000"/>
              </a:lnSpc>
              <a:buNone/>
            </a:pPr>
            <a:r>
              <a:rPr lang="tr-TR" altLang="ko-KR" sz="1400">
                <a:latin typeface="Arial" pitchFamily="34" charset="0"/>
                <a:cs typeface="Arial" pitchFamily="34" charset="0"/>
              </a:rPr>
              <a:t>Karşılanacak ihtiyaçları olan, harcayacak geliri bulunan ve harcama isteği olan kişi ve organizasyonların oluşturduğu PAZAR, işletmenin faaliyetlerinin gerçekleştirebilmesi için gereli mal ve hizmetleri sağlayan TEDARİKÇİLER, işletmenin aldığı kararlardan maddi olarak etkilenen ve hesap vermesi gereken HİSSE SAHİPLERİ, üretilen mal ve hizmetlerin nihai tüketiciye buluşmasına yardımcı olan ARACI KURULUŞLAR, üretilen mal ve hizmetlerden satın alan ve kullanan TÜKETİCİLER, rekabet çevresinde bulunan aynı alanda faaliyet gösteren RAKİPLER mikro çevre faktörlerini oluşturmaktadır.</a:t>
            </a:r>
          </a:p>
        </p:txBody>
      </p:sp>
    </p:spTree>
    <p:extLst>
      <p:ext uri="{BB962C8B-B14F-4D97-AF65-F5344CB8AC3E}">
        <p14:creationId xmlns:p14="http://schemas.microsoft.com/office/powerpoint/2010/main" val="2255958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479" y="63649"/>
            <a:ext cx="7596336" cy="857250"/>
          </a:xfrm>
        </p:spPr>
        <p:txBody>
          <a:bodyPr>
            <a:normAutofit/>
          </a:bodyPr>
          <a:lstStyle/>
          <a:p>
            <a:r>
              <a:rPr lang="tr-TR" altLang="ko-KR" sz="2400" dirty="0">
                <a:solidFill>
                  <a:schemeClr val="tx1">
                    <a:lumMod val="75000"/>
                    <a:lumOff val="25000"/>
                  </a:schemeClr>
                </a:solidFill>
              </a:rPr>
              <a:t>İç Çevre</a:t>
            </a:r>
            <a:endParaRPr lang="ko-KR" altLang="en-US" sz="2400" dirty="0">
              <a:solidFill>
                <a:schemeClr val="tx1">
                  <a:lumMod val="75000"/>
                  <a:lumOff val="25000"/>
                </a:schemeClr>
              </a:solidFill>
            </a:endParaRPr>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57055" y="1131889"/>
            <a:ext cx="4707234" cy="2885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7"/>
          <p:cNvSpPr txBox="1"/>
          <p:nvPr/>
        </p:nvSpPr>
        <p:spPr>
          <a:xfrm>
            <a:off x="5868144" y="2925604"/>
            <a:ext cx="2016224" cy="954107"/>
          </a:xfrm>
          <a:prstGeom prst="rect">
            <a:avLst/>
          </a:prstGeom>
          <a:noFill/>
        </p:spPr>
        <p:txBody>
          <a:bodyPr wrap="square"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Tx/>
              <a:buChar char="-"/>
            </a:pPr>
            <a:r>
              <a:rPr lang="tr-TR" sz="1400" dirty="0"/>
              <a:t>Fiyat</a:t>
            </a:r>
          </a:p>
          <a:p>
            <a:pPr marL="285750" indent="-285750">
              <a:buFontTx/>
              <a:buChar char="-"/>
            </a:pPr>
            <a:r>
              <a:rPr lang="tr-TR" sz="1400" dirty="0"/>
              <a:t>Mamul</a:t>
            </a:r>
          </a:p>
          <a:p>
            <a:pPr marL="285750" indent="-285750">
              <a:buFontTx/>
              <a:buChar char="-"/>
            </a:pPr>
            <a:r>
              <a:rPr lang="tr-TR" sz="1400" dirty="0"/>
              <a:t>Tutundurma</a:t>
            </a:r>
          </a:p>
          <a:p>
            <a:pPr marL="285750" indent="-285750">
              <a:buFontTx/>
              <a:buChar char="-"/>
            </a:pPr>
            <a:r>
              <a:rPr lang="tr-TR" sz="1400" dirty="0"/>
              <a:t>Dağıtım</a:t>
            </a:r>
          </a:p>
        </p:txBody>
      </p:sp>
      <p:sp>
        <p:nvSpPr>
          <p:cNvPr id="7" name="Metin kutusu 6"/>
          <p:cNvSpPr txBox="1"/>
          <p:nvPr/>
        </p:nvSpPr>
        <p:spPr>
          <a:xfrm>
            <a:off x="1763688" y="2710159"/>
            <a:ext cx="2304256" cy="1384995"/>
          </a:xfrm>
          <a:prstGeom prst="rect">
            <a:avLst/>
          </a:prstGeom>
          <a:noFill/>
        </p:spPr>
        <p:txBody>
          <a:bodyPr wrap="square"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400" dirty="0"/>
              <a:t>-    Finansman </a:t>
            </a:r>
          </a:p>
          <a:p>
            <a:pPr marL="285750" indent="-285750">
              <a:buFontTx/>
              <a:buChar char="-"/>
            </a:pPr>
            <a:r>
              <a:rPr lang="tr-TR" sz="1400" dirty="0"/>
              <a:t>Üretim </a:t>
            </a:r>
          </a:p>
          <a:p>
            <a:pPr marL="285750" indent="-285750">
              <a:buFontTx/>
              <a:buChar char="-"/>
            </a:pPr>
            <a:r>
              <a:rPr lang="tr-TR" sz="1400" dirty="0"/>
              <a:t>İnsan Kaynakları</a:t>
            </a:r>
          </a:p>
          <a:p>
            <a:pPr marL="285750" indent="-285750">
              <a:buFontTx/>
              <a:buChar char="-"/>
            </a:pPr>
            <a:r>
              <a:rPr lang="tr-TR" sz="1400" dirty="0"/>
              <a:t>Kuruluş yeri</a:t>
            </a:r>
          </a:p>
          <a:p>
            <a:pPr marL="285750" indent="-285750">
              <a:buFontTx/>
              <a:buChar char="-"/>
            </a:pPr>
            <a:r>
              <a:rPr lang="tr-TR" sz="1400" dirty="0"/>
              <a:t>Firma İmajı</a:t>
            </a:r>
          </a:p>
          <a:p>
            <a:pPr marL="285750" indent="-285750">
              <a:buFontTx/>
              <a:buChar char="-"/>
            </a:pPr>
            <a:r>
              <a:rPr lang="tr-TR" sz="1400" dirty="0"/>
              <a:t>Ar&amp;Ge</a:t>
            </a:r>
          </a:p>
        </p:txBody>
      </p:sp>
    </p:spTree>
    <p:extLst>
      <p:ext uri="{BB962C8B-B14F-4D97-AF65-F5344CB8AC3E}">
        <p14:creationId xmlns:p14="http://schemas.microsoft.com/office/powerpoint/2010/main" val="3510870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3900" kern="1200" dirty="0" err="1">
                <a:solidFill>
                  <a:schemeClr val="tx1"/>
                </a:solidFill>
                <a:latin typeface="+mj-lt"/>
                <a:ea typeface="+mj-ea"/>
                <a:cs typeface="+mj-cs"/>
              </a:rPr>
              <a:t>Pazarlama</a:t>
            </a:r>
            <a:r>
              <a:rPr lang="en-US" altLang="ko-KR" sz="3900" kern="1200" dirty="0">
                <a:solidFill>
                  <a:schemeClr val="tx1"/>
                </a:solidFill>
                <a:latin typeface="+mj-lt"/>
                <a:ea typeface="+mj-ea"/>
                <a:cs typeface="+mj-cs"/>
              </a:rPr>
              <a:t> </a:t>
            </a:r>
            <a:r>
              <a:rPr lang="en-US" altLang="ko-KR" sz="3900" kern="1200" dirty="0" err="1">
                <a:solidFill>
                  <a:schemeClr val="tx1"/>
                </a:solidFill>
                <a:latin typeface="+mj-lt"/>
                <a:ea typeface="+mj-ea"/>
                <a:cs typeface="+mj-cs"/>
              </a:rPr>
              <a:t>Karması</a:t>
            </a:r>
            <a:endParaRPr lang="en-US" altLang="ko-KR" sz="3900" kern="1200" dirty="0">
              <a:solidFill>
                <a:schemeClr val="tx1"/>
              </a:solidFill>
              <a:latin typeface="+mj-lt"/>
              <a:ea typeface="+mj-ea"/>
              <a:cs typeface="+mj-cs"/>
            </a:endParaRPr>
          </a:p>
        </p:txBody>
      </p:sp>
      <p:sp>
        <p:nvSpPr>
          <p:cNvPr id="92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490722" y="586462"/>
            <a:ext cx="5410962" cy="395000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732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4000" kern="1200" dirty="0" err="1">
                <a:solidFill>
                  <a:schemeClr val="tx1"/>
                </a:solidFill>
                <a:latin typeface="+mj-lt"/>
                <a:ea typeface="+mj-ea"/>
                <a:cs typeface="+mj-cs"/>
              </a:rPr>
              <a:t>Pazar</a:t>
            </a:r>
            <a:r>
              <a:rPr lang="en-US" altLang="ko-KR" sz="4000" kern="1200" dirty="0">
                <a:solidFill>
                  <a:schemeClr val="tx1"/>
                </a:solidFill>
                <a:latin typeface="+mj-lt"/>
                <a:ea typeface="+mj-ea"/>
                <a:cs typeface="+mj-cs"/>
              </a:rPr>
              <a:t> </a:t>
            </a:r>
            <a:r>
              <a:rPr lang="en-US" altLang="ko-KR" sz="4000" kern="1200" dirty="0" err="1">
                <a:solidFill>
                  <a:schemeClr val="tx1"/>
                </a:solidFill>
                <a:latin typeface="+mj-lt"/>
                <a:ea typeface="+mj-ea"/>
                <a:cs typeface="+mj-cs"/>
              </a:rPr>
              <a:t>Analizi</a:t>
            </a:r>
            <a:endParaRPr lang="en-US" altLang="ko-KR" sz="4000" kern="1200" dirty="0">
              <a:solidFill>
                <a:schemeClr val="tx1"/>
              </a:solidFill>
              <a:latin typeface="+mj-lt"/>
              <a:ea typeface="+mj-ea"/>
              <a:cs typeface="+mj-cs"/>
            </a:endParaRPr>
          </a:p>
        </p:txBody>
      </p:sp>
      <p:sp>
        <p:nvSpPr>
          <p:cNvPr id="1024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775966" y="480060"/>
            <a:ext cx="4840473" cy="41628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5109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tr-TR" altLang="ko-KR" sz="4000" kern="1200" dirty="0">
                <a:solidFill>
                  <a:schemeClr val="tx1"/>
                </a:solidFill>
                <a:latin typeface="+mj-lt"/>
                <a:ea typeface="+mj-ea"/>
                <a:cs typeface="+mj-cs"/>
              </a:rPr>
              <a:t>Pazar Analizi</a:t>
            </a:r>
            <a:endParaRPr lang="en-US" altLang="ko-KR" sz="4000" kern="1200" dirty="0">
              <a:solidFill>
                <a:schemeClr val="tx1"/>
              </a:solidFill>
              <a:latin typeface="+mj-lt"/>
              <a:ea typeface="+mj-ea"/>
              <a:cs typeface="+mj-cs"/>
            </a:endParaRPr>
          </a:p>
        </p:txBody>
      </p:sp>
      <p:sp>
        <p:nvSpPr>
          <p:cNvPr id="1229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490722" y="829955"/>
            <a:ext cx="5410962" cy="346301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7217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tr-TR" altLang="ko-KR" sz="4000" kern="1200" dirty="0">
                <a:solidFill>
                  <a:schemeClr val="tx1"/>
                </a:solidFill>
                <a:latin typeface="+mj-lt"/>
                <a:ea typeface="+mj-ea"/>
                <a:cs typeface="+mj-cs"/>
              </a:rPr>
              <a:t>Jenerik Stratejiler</a:t>
            </a:r>
            <a:endParaRPr lang="en-US" altLang="ko-KR" sz="4000" kern="1200" dirty="0">
              <a:solidFill>
                <a:schemeClr val="tx1"/>
              </a:solidFill>
              <a:latin typeface="+mj-lt"/>
              <a:ea typeface="+mj-ea"/>
              <a:cs typeface="+mj-cs"/>
            </a:endParaRPr>
          </a:p>
        </p:txBody>
      </p:sp>
      <p:sp>
        <p:nvSpPr>
          <p:cNvPr id="1127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490722" y="829955"/>
            <a:ext cx="5410962" cy="346301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7227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1438</TotalTime>
  <Words>1684</Words>
  <Application>Microsoft Office PowerPoint</Application>
  <PresentationFormat>Ekran Gösterisi (16:9)</PresentationFormat>
  <Paragraphs>141</Paragraphs>
  <Slides>41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41</vt:i4>
      </vt:variant>
    </vt:vector>
  </HeadingPairs>
  <TitlesOfParts>
    <vt:vector size="45" baseType="lpstr">
      <vt:lpstr>맑은 고딕</vt:lpstr>
      <vt:lpstr>Arial</vt:lpstr>
      <vt:lpstr>Calibri</vt:lpstr>
      <vt:lpstr>Office Theme</vt:lpstr>
      <vt:lpstr>PowerPoint Sunusu</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Pazarlamanın Tanımı, Kapsamı Ve Gelişimi</vt:lpstr>
      <vt:lpstr>Pazarlamayı Etkileyen Yeni Trendler</vt:lpstr>
      <vt:lpstr>Pazarlamayı Etkileyen Yeni Trendler</vt:lpstr>
      <vt:lpstr>Pazarlamayı Etkileyen Yeni Trendler</vt:lpstr>
      <vt:lpstr>Pazarlamayı Etkileyen Yeni Trendler</vt:lpstr>
      <vt:lpstr>Pazarlamayı Etkileyen Yeni Trendler</vt:lpstr>
      <vt:lpstr>Pazarlamayı Etkileyen Yeni Trendler</vt:lpstr>
      <vt:lpstr>Pazarlamayı Etkileyen Yeni Trendler</vt:lpstr>
      <vt:lpstr>Pazarlama Çevresi</vt:lpstr>
      <vt:lpstr>Dış Çevre</vt:lpstr>
      <vt:lpstr>Rekabet</vt:lpstr>
      <vt:lpstr>Rekabet</vt:lpstr>
      <vt:lpstr>Rekabet</vt:lpstr>
      <vt:lpstr>Teknoloji</vt:lpstr>
      <vt:lpstr>Demografik Çevre</vt:lpstr>
      <vt:lpstr>Ekonomik Çevre</vt:lpstr>
      <vt:lpstr>Sosyal ve Kültürel Çevre</vt:lpstr>
      <vt:lpstr>Politik ve Hukuki Çevre</vt:lpstr>
      <vt:lpstr>Mikro Çevre</vt:lpstr>
      <vt:lpstr>İç Çevre</vt:lpstr>
      <vt:lpstr>Pazarlama Karması</vt:lpstr>
      <vt:lpstr>Pazar Analizi</vt:lpstr>
      <vt:lpstr>Pazar Analizi</vt:lpstr>
      <vt:lpstr>Jenerik Stratejiler</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75</cp:revision>
  <dcterms:created xsi:type="dcterms:W3CDTF">2014-04-01T16:27:38Z</dcterms:created>
  <dcterms:modified xsi:type="dcterms:W3CDTF">2024-03-10T19:28:35Z</dcterms:modified>
</cp:coreProperties>
</file>