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66"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98" r:id="rId35"/>
    <p:sldId id="299" r:id="rId36"/>
    <p:sldId id="300" r:id="rId37"/>
    <p:sldId id="301" r:id="rId38"/>
    <p:sldId id="302" r:id="rId39"/>
    <p:sldId id="303" r:id="rId40"/>
    <p:sldId id="304" r:id="rId41"/>
    <p:sldId id="305" r:id="rId42"/>
    <p:sldId id="306" r:id="rId43"/>
    <p:sldId id="308" r:id="rId44"/>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8" d="100"/>
          <a:sy n="128" d="100"/>
        </p:scale>
        <p:origin x="1134" y="33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DA0138-847E-45BD-B47C-73D8E8F4834E}" type="datetimeFigureOut">
              <a:rPr lang="en-US" smtClean="0"/>
              <a:t>4/5/2025</a:t>
            </a:fld>
            <a:endParaRPr lang="en-US"/>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E1546C-86C9-425A-9F9B-C780AD799297}" type="slidenum">
              <a:rPr lang="en-US" smtClean="0"/>
              <a:t>‹#›</a:t>
            </a:fld>
            <a:endParaRPr lang="en-US"/>
          </a:p>
        </p:txBody>
      </p:sp>
    </p:spTree>
    <p:extLst>
      <p:ext uri="{BB962C8B-B14F-4D97-AF65-F5344CB8AC3E}">
        <p14:creationId xmlns:p14="http://schemas.microsoft.com/office/powerpoint/2010/main" val="26967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27216"/>
            <a:ext cx="7524328" cy="857250"/>
          </a:xfrm>
        </p:spPr>
        <p:txBody>
          <a:bodyPr/>
          <a:lstStyle>
            <a:lvl1pPr algn="l">
              <a:defRPr/>
            </a:lvl1pPr>
          </a:lstStyle>
          <a:p>
            <a:r>
              <a:rPr lang="en-US" altLang="ko-KR" dirty="0"/>
              <a:t> Click to edit Master title style</a:t>
            </a:r>
            <a:endParaRPr lang="ko-KR" altLang="en-US" dirty="0"/>
          </a:p>
        </p:txBody>
      </p:sp>
      <p:sp>
        <p:nvSpPr>
          <p:cNvPr id="3" name="Content Placeholder 2"/>
          <p:cNvSpPr>
            <a:spLocks noGrp="1"/>
          </p:cNvSpPr>
          <p:nvPr>
            <p:ph idx="1"/>
          </p:nvPr>
        </p:nvSpPr>
        <p:spPr/>
        <p:txBody>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4" name="Date Placeholder 3"/>
          <p:cNvSpPr>
            <a:spLocks noGrp="1"/>
          </p:cNvSpPr>
          <p:nvPr>
            <p:ph type="dt" sz="half" idx="10"/>
          </p:nvPr>
        </p:nvSpPr>
        <p:spPr/>
        <p:txBody>
          <a:bodyPr/>
          <a:lstStyle/>
          <a:p>
            <a:fld id="{DF8C5CDB-1AEF-4522-8EAF-CE1F4E5D863E}" type="datetimeFigureOut">
              <a:rPr lang="ko-KR" altLang="en-US" smtClean="0"/>
              <a:t>2025-04-05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11469437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19672" y="27216"/>
            <a:ext cx="6984776" cy="857250"/>
          </a:xfrm>
          <a:prstGeom prst="rect">
            <a:avLst/>
          </a:prstGeom>
        </p:spPr>
        <p:txBody>
          <a:bodyPr vert="horz" lIns="91440" tIns="45720" rIns="91440" bIns="45720" rtlCol="0" anchor="ctr">
            <a:normAutofit/>
          </a:bodyPr>
          <a:lstStyle/>
          <a:p>
            <a:r>
              <a:rPr lang="en-US" altLang="ko-KR"/>
              <a:t>Click to edit Master title style</a:t>
            </a:r>
            <a:endParaRPr lang="ko-KR" altLang="en-US"/>
          </a:p>
        </p:txBody>
      </p:sp>
      <p:sp>
        <p:nvSpPr>
          <p:cNvPr id="3" name="Text Placeholder 2"/>
          <p:cNvSpPr>
            <a:spLocks noGrp="1"/>
          </p:cNvSpPr>
          <p:nvPr>
            <p:ph type="body" idx="1"/>
          </p:nvPr>
        </p:nvSpPr>
        <p:spPr>
          <a:xfrm>
            <a:off x="1619672" y="1200151"/>
            <a:ext cx="7067128" cy="3394472"/>
          </a:xfrm>
          <a:prstGeom prst="rect">
            <a:avLst/>
          </a:prstGeom>
        </p:spPr>
        <p:txBody>
          <a:bodyPr vert="horz" lIns="91440" tIns="45720" rIns="91440" bIns="45720" rtlCol="0">
            <a:normAutofit/>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F8C5CDB-1AEF-4522-8EAF-CE1F4E5D863E}" type="datetimeFigureOut">
              <a:rPr lang="ko-KR" altLang="en-US" smtClean="0"/>
              <a:t>2025-04-05</a:t>
            </a:fld>
            <a:endParaRPr lang="ko-KR" alt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8" y="0"/>
            <a:ext cx="7472363" cy="51435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0"/>
            <a:ext cx="7461504" cy="51435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143002" y="1499711"/>
            <a:ext cx="6858000" cy="2073021"/>
          </a:xfrm>
          <a:prstGeom prst="rect">
            <a:avLst/>
          </a:prstGeom>
        </p:spPr>
        <p:txBody>
          <a:bodyPr vert="horz" lIns="91440" tIns="45720" rIns="91440" bIns="45720" rtlCol="0" anchor="ctr">
            <a:normAutofit/>
          </a:bodyPr>
          <a:lstStyle/>
          <a:p>
            <a:pPr algn="ctr" fontAlgn="auto" latinLnBrk="0">
              <a:lnSpc>
                <a:spcPct val="90000"/>
              </a:lnSpc>
              <a:spcBef>
                <a:spcPct val="0"/>
              </a:spcBef>
              <a:spcAft>
                <a:spcPts val="600"/>
              </a:spcAft>
              <a:defRPr/>
            </a:pPr>
            <a:r>
              <a:rPr lang="en-US" altLang="ko-KR" sz="5400" b="1" kern="1200">
                <a:solidFill>
                  <a:schemeClr val="tx1"/>
                </a:solidFill>
                <a:latin typeface="+mj-lt"/>
                <a:ea typeface="+mj-ea"/>
                <a:cs typeface="+mj-cs"/>
              </a:rPr>
              <a:t>Muhasebe  Fonksiyonu</a:t>
            </a:r>
            <a:endParaRPr kumimoji="0" lang="en-US" altLang="ko-KR" sz="5400" b="1" kern="1200">
              <a:solidFill>
                <a:schemeClr val="tx1"/>
              </a:solidFill>
              <a:latin typeface="+mj-lt"/>
              <a:ea typeface="+mj-ea"/>
              <a:cs typeface="+mj-cs"/>
            </a:endParaRPr>
          </a:p>
        </p:txBody>
      </p:sp>
      <p:sp>
        <p:nvSpPr>
          <p:cNvPr id="6" name="TextBox 1"/>
          <p:cNvSpPr txBox="1">
            <a:spLocks noChangeArrowheads="1"/>
          </p:cNvSpPr>
          <p:nvPr/>
        </p:nvSpPr>
        <p:spPr bwMode="auto">
          <a:xfrm>
            <a:off x="1475184" y="4233862"/>
            <a:ext cx="6193632" cy="473869"/>
          </a:xfrm>
          <a:prstGeom prst="rect">
            <a:avLst/>
          </a:prstGeom>
        </p:spPr>
        <p:txBody>
          <a:bodyPr vert="horz" lIns="91440" tIns="45720" rIns="91440" bIns="45720" rtlCol="0" anchor="ctr">
            <a:normAutofit/>
          </a:bodyPr>
          <a:lstStyle/>
          <a:p>
            <a:pPr algn="ctr" latinLnBrk="0">
              <a:lnSpc>
                <a:spcPct val="90000"/>
              </a:lnSpc>
              <a:spcBef>
                <a:spcPts val="1000"/>
              </a:spcBef>
            </a:pPr>
            <a:r>
              <a:rPr lang="en-US" altLang="ko-KR" sz="2100" b="1" kern="1200">
                <a:solidFill>
                  <a:schemeClr val="tx1"/>
                </a:solidFill>
                <a:latin typeface="+mn-lt"/>
                <a:ea typeface="+mn-ea"/>
                <a:cs typeface="+mn-cs"/>
              </a:rPr>
              <a:t>Öğr. Gör. Yaşar GÜLTEKİN</a:t>
            </a:r>
          </a:p>
        </p:txBody>
      </p:sp>
      <p:sp>
        <p:nvSpPr>
          <p:cNvPr id="17" name="Rectangle 16">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4143589"/>
            <a:ext cx="3566160" cy="20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447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91" y="839273"/>
            <a:ext cx="3464954" cy="34649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8305" y="1047514"/>
            <a:ext cx="2430380" cy="3048471"/>
          </a:xfrm>
        </p:spPr>
        <p:txBody>
          <a:bodyPr>
            <a:normAutofit/>
          </a:bodyPr>
          <a:lstStyle/>
          <a:p>
            <a:r>
              <a:rPr lang="tr-TR" altLang="ko-KR">
                <a:solidFill>
                  <a:srgbClr val="FFFFFF"/>
                </a:solidFill>
              </a:rPr>
              <a:t>Muhasebe</a:t>
            </a:r>
          </a:p>
        </p:txBody>
      </p:sp>
      <p:sp>
        <p:nvSpPr>
          <p:cNvPr id="13" name="Arc 12">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6512790" y="705861"/>
            <a:ext cx="2240924" cy="2240924"/>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536" y="3585744"/>
            <a:ext cx="409575" cy="40957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Content Placeholder 3"/>
          <p:cNvSpPr>
            <a:spLocks noGrp="1"/>
          </p:cNvSpPr>
          <p:nvPr>
            <p:ph idx="1"/>
          </p:nvPr>
        </p:nvSpPr>
        <p:spPr>
          <a:xfrm>
            <a:off x="4027614" y="1144524"/>
            <a:ext cx="4152298" cy="2951461"/>
          </a:xfrm>
        </p:spPr>
        <p:txBody>
          <a:bodyPr>
            <a:normAutofit/>
          </a:bodyPr>
          <a:lstStyle/>
          <a:p>
            <a:pPr marL="0" indent="0">
              <a:lnSpc>
                <a:spcPct val="90000"/>
              </a:lnSpc>
              <a:buNone/>
            </a:pPr>
            <a:r>
              <a:rPr lang="tr-TR" altLang="ko-KR" sz="2000" dirty="0">
                <a:latin typeface="Arial" pitchFamily="34" charset="0"/>
                <a:cs typeface="Arial" pitchFamily="34" charset="0"/>
              </a:rPr>
              <a:t>İşletmelerde meydana gelen ekonomik olayları, belirlenen ilkeler doğrultusunda</a:t>
            </a:r>
          </a:p>
          <a:p>
            <a:pPr marL="0" indent="0">
              <a:lnSpc>
                <a:spcPct val="90000"/>
              </a:lnSpc>
              <a:buNone/>
            </a:pPr>
            <a:r>
              <a:rPr lang="tr-TR" altLang="ko-KR" sz="2000" dirty="0">
                <a:latin typeface="Arial" pitchFamily="34" charset="0"/>
                <a:cs typeface="Arial" pitchFamily="34" charset="0"/>
              </a:rPr>
              <a:t>Sınıflandıran,</a:t>
            </a:r>
          </a:p>
          <a:p>
            <a:pPr marL="0" indent="0">
              <a:lnSpc>
                <a:spcPct val="90000"/>
              </a:lnSpc>
              <a:buNone/>
            </a:pPr>
            <a:r>
              <a:rPr lang="tr-TR" altLang="ko-KR" sz="2000" dirty="0">
                <a:latin typeface="Arial" pitchFamily="34" charset="0"/>
                <a:cs typeface="Arial" pitchFamily="34" charset="0"/>
              </a:rPr>
              <a:t>Kayıt altına alan, </a:t>
            </a:r>
          </a:p>
          <a:p>
            <a:pPr marL="0" indent="0">
              <a:lnSpc>
                <a:spcPct val="90000"/>
              </a:lnSpc>
              <a:buNone/>
            </a:pPr>
            <a:r>
              <a:rPr lang="tr-TR" altLang="ko-KR" sz="2000" dirty="0">
                <a:latin typeface="Arial" pitchFamily="34" charset="0"/>
                <a:cs typeface="Arial" pitchFamily="34" charset="0"/>
              </a:rPr>
              <a:t>Raporlayan ve </a:t>
            </a:r>
          </a:p>
          <a:p>
            <a:pPr marL="0" indent="0">
              <a:lnSpc>
                <a:spcPct val="90000"/>
              </a:lnSpc>
              <a:buNone/>
            </a:pPr>
            <a:r>
              <a:rPr lang="tr-TR" altLang="ko-KR" sz="2000" dirty="0">
                <a:latin typeface="Arial" pitchFamily="34" charset="0"/>
                <a:cs typeface="Arial" pitchFamily="34" charset="0"/>
              </a:rPr>
              <a:t>İşletme ile ilgili çevrelerin kullanımına sunan bir bilgi sistemidir. </a:t>
            </a:r>
          </a:p>
        </p:txBody>
      </p:sp>
    </p:spTree>
    <p:extLst>
      <p:ext uri="{BB962C8B-B14F-4D97-AF65-F5344CB8AC3E}">
        <p14:creationId xmlns:p14="http://schemas.microsoft.com/office/powerpoint/2010/main" val="3431054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Verimlilik öğeleri bulunan masa">
            <a:extLst>
              <a:ext uri="{FF2B5EF4-FFF2-40B4-BE49-F238E27FC236}">
                <a16:creationId xmlns:a16="http://schemas.microsoft.com/office/drawing/2014/main" id="{30E6E301-4055-D5CB-B935-F232BA51089F}"/>
              </a:ext>
            </a:extLst>
          </p:cNvPr>
          <p:cNvPicPr>
            <a:picLocks noChangeAspect="1"/>
          </p:cNvPicPr>
          <p:nvPr/>
        </p:nvPicPr>
        <p:blipFill rotWithShape="1">
          <a:blip r:embed="rId2"/>
          <a:srcRect l="27992" r="12743"/>
          <a:stretch/>
        </p:blipFill>
        <p:spPr>
          <a:xfrm>
            <a:off x="4577270" y="10"/>
            <a:ext cx="4566728" cy="5143490"/>
          </a:xfrm>
          <a:prstGeom prst="rect">
            <a:avLst/>
          </a:prstGeom>
        </p:spPr>
      </p:pic>
      <p:sp useBgFill="1">
        <p:nvSpPr>
          <p:cNvPr id="12" name="Rectangle 11">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51435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1714496"/>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0" y="246384"/>
            <a:ext cx="3583791" cy="1221727"/>
          </a:xfrm>
        </p:spPr>
        <p:txBody>
          <a:bodyPr anchor="ctr">
            <a:normAutofit/>
          </a:bodyPr>
          <a:lstStyle/>
          <a:p>
            <a:r>
              <a:rPr lang="tr-TR" altLang="ko-KR" sz="3000" dirty="0"/>
              <a:t>Muhasebe Çeşitleri</a:t>
            </a:r>
          </a:p>
        </p:txBody>
      </p:sp>
      <p:sp>
        <p:nvSpPr>
          <p:cNvPr id="4" name="Content Placeholder 3"/>
          <p:cNvSpPr>
            <a:spLocks noGrp="1"/>
          </p:cNvSpPr>
          <p:nvPr>
            <p:ph idx="1"/>
          </p:nvPr>
        </p:nvSpPr>
        <p:spPr>
          <a:xfrm>
            <a:off x="571350" y="2163696"/>
            <a:ext cx="3494817" cy="2530603"/>
          </a:xfrm>
        </p:spPr>
        <p:txBody>
          <a:bodyPr anchor="ctr">
            <a:normAutofit/>
          </a:bodyPr>
          <a:lstStyle/>
          <a:p>
            <a:pPr marL="0" indent="0">
              <a:buNone/>
            </a:pPr>
            <a:r>
              <a:rPr lang="tr-TR" altLang="ko-KR" sz="1500" dirty="0">
                <a:latin typeface="Arial" pitchFamily="34" charset="0"/>
                <a:cs typeface="Arial" pitchFamily="34" charset="0"/>
              </a:rPr>
              <a:t>Genel Muhasebe: </a:t>
            </a:r>
          </a:p>
          <a:p>
            <a:pPr marL="0" indent="0">
              <a:buNone/>
            </a:pPr>
            <a:r>
              <a:rPr lang="tr-TR" altLang="ko-KR" sz="1500" dirty="0">
                <a:latin typeface="Arial" pitchFamily="34" charset="0"/>
                <a:cs typeface="Arial" pitchFamily="34" charset="0"/>
              </a:rPr>
              <a:t>İşletme faaliyetleri ile ilgili bilgilerin hiçbir değişikliğe uğramadan kayıt edildiği bilgi sistemidir.</a:t>
            </a:r>
          </a:p>
          <a:p>
            <a:pPr marL="0" indent="0">
              <a:buNone/>
            </a:pPr>
            <a:r>
              <a:rPr lang="tr-TR" altLang="ko-KR" sz="1500" dirty="0">
                <a:latin typeface="Arial" pitchFamily="34" charset="0"/>
                <a:cs typeface="Arial" pitchFamily="34" charset="0"/>
              </a:rPr>
              <a:t> </a:t>
            </a:r>
          </a:p>
          <a:p>
            <a:pPr marL="0" indent="0">
              <a:buNone/>
            </a:pPr>
            <a:r>
              <a:rPr lang="tr-TR" altLang="ko-KR" sz="1500" dirty="0">
                <a:latin typeface="Arial" pitchFamily="34" charset="0"/>
                <a:cs typeface="Arial" pitchFamily="34" charset="0"/>
              </a:rPr>
              <a:t>Doğrudan doğruya parasal işlemlerin ve sonuçlarının belgelere dayandırılarak tarih sırasına göre kayıt altında izlendiği bir muhasebe türüdür.</a:t>
            </a:r>
          </a:p>
        </p:txBody>
      </p:sp>
    </p:spTree>
    <p:extLst>
      <p:ext uri="{BB962C8B-B14F-4D97-AF65-F5344CB8AC3E}">
        <p14:creationId xmlns:p14="http://schemas.microsoft.com/office/powerpoint/2010/main" val="3581355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262647"/>
            <a:ext cx="3485178" cy="1218390"/>
          </a:xfrm>
        </p:spPr>
        <p:txBody>
          <a:bodyPr anchor="ctr">
            <a:normAutofit/>
          </a:bodyPr>
          <a:lstStyle/>
          <a:p>
            <a:r>
              <a:rPr lang="tr-TR" altLang="ko-KR" sz="3000"/>
              <a:t>Muhasebe Çeşitleri</a:t>
            </a:r>
          </a:p>
        </p:txBody>
      </p:sp>
      <p:sp>
        <p:nvSpPr>
          <p:cNvPr id="4" name="Content Placeholder 3"/>
          <p:cNvSpPr>
            <a:spLocks noGrp="1"/>
          </p:cNvSpPr>
          <p:nvPr>
            <p:ph idx="1"/>
          </p:nvPr>
        </p:nvSpPr>
        <p:spPr>
          <a:xfrm>
            <a:off x="571351" y="2057400"/>
            <a:ext cx="3485179" cy="2709861"/>
          </a:xfrm>
        </p:spPr>
        <p:txBody>
          <a:bodyPr anchor="ctr">
            <a:normAutofit/>
          </a:bodyPr>
          <a:lstStyle/>
          <a:p>
            <a:pPr marL="0" indent="0">
              <a:buNone/>
            </a:pPr>
            <a:r>
              <a:rPr lang="tr-TR" altLang="ko-KR" sz="1500" dirty="0">
                <a:latin typeface="Arial" pitchFamily="34" charset="0"/>
                <a:cs typeface="Arial" pitchFamily="34" charset="0"/>
              </a:rPr>
              <a:t>Maliyet Muhasebesi: 	</a:t>
            </a:r>
          </a:p>
          <a:p>
            <a:pPr marL="0" indent="0">
              <a:buNone/>
            </a:pPr>
            <a:br>
              <a:rPr lang="tr-TR" altLang="ko-KR" sz="1500" dirty="0">
                <a:latin typeface="Arial" pitchFamily="34" charset="0"/>
                <a:cs typeface="Arial" pitchFamily="34" charset="0"/>
              </a:rPr>
            </a:br>
            <a:r>
              <a:rPr lang="tr-TR" altLang="ko-KR" sz="1500" dirty="0">
                <a:latin typeface="Arial" pitchFamily="34" charset="0"/>
                <a:cs typeface="Arial" pitchFamily="34" charset="0"/>
              </a:rPr>
              <a:t>Üretim yapan işletmelerde malın maliyeti ile ilgili her türlü gideri ayrıntılı olarak sunan ve malın birim maliyetini hesaplayan bir muhasebe türüdür.</a:t>
            </a:r>
          </a:p>
          <a:p>
            <a:pPr marL="0" indent="0">
              <a:buNone/>
            </a:pPr>
            <a:r>
              <a:rPr lang="tr-TR" altLang="ko-KR" sz="1500" dirty="0">
                <a:latin typeface="Arial" pitchFamily="34" charset="0"/>
                <a:cs typeface="Arial" pitchFamily="34" charset="0"/>
              </a:rPr>
              <a:t>Üretim sürecinde hammadde, işçilik ve alınan hizmet maliyetleri kayıt altına alınarak üretilen mal ve hizmetlere dağıtılarak birim maliyetin hesaplanmasıdır.</a:t>
            </a:r>
          </a:p>
        </p:txBody>
      </p:sp>
      <p:pic>
        <p:nvPicPr>
          <p:cNvPr id="3"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7170" r="7667" b="-2"/>
          <a:stretch/>
        </p:blipFill>
        <p:spPr bwMode="auto">
          <a:xfrm>
            <a:off x="4572000" y="10"/>
            <a:ext cx="4577118" cy="51434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903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ir not defterinde hesap makinesi">
            <a:extLst>
              <a:ext uri="{FF2B5EF4-FFF2-40B4-BE49-F238E27FC236}">
                <a16:creationId xmlns:a16="http://schemas.microsoft.com/office/drawing/2014/main" id="{575AB507-1D88-D63A-B8E9-921F2FD4C927}"/>
              </a:ext>
            </a:extLst>
          </p:cNvPr>
          <p:cNvPicPr>
            <a:picLocks noChangeAspect="1"/>
          </p:cNvPicPr>
          <p:nvPr/>
        </p:nvPicPr>
        <p:blipFill rotWithShape="1">
          <a:blip r:embed="rId2"/>
          <a:srcRect l="23343" r="17392"/>
          <a:stretch/>
        </p:blipFill>
        <p:spPr>
          <a:xfrm>
            <a:off x="4577270" y="10"/>
            <a:ext cx="4566728" cy="5143490"/>
          </a:xfrm>
          <a:prstGeom prst="rect">
            <a:avLst/>
          </a:prstGeom>
        </p:spPr>
      </p:pic>
      <p:sp useBgFill="1">
        <p:nvSpPr>
          <p:cNvPr id="12" name="Rectangle 11">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51435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1714496"/>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0" y="246384"/>
            <a:ext cx="3583791" cy="1221727"/>
          </a:xfrm>
        </p:spPr>
        <p:txBody>
          <a:bodyPr anchor="ctr">
            <a:normAutofit/>
          </a:bodyPr>
          <a:lstStyle/>
          <a:p>
            <a:r>
              <a:rPr lang="tr-TR" altLang="ko-KR" sz="3000"/>
              <a:t>Muhasebe Çeşitleri</a:t>
            </a:r>
          </a:p>
        </p:txBody>
      </p:sp>
      <p:sp>
        <p:nvSpPr>
          <p:cNvPr id="4" name="Content Placeholder 3"/>
          <p:cNvSpPr>
            <a:spLocks noGrp="1"/>
          </p:cNvSpPr>
          <p:nvPr>
            <p:ph idx="1"/>
          </p:nvPr>
        </p:nvSpPr>
        <p:spPr>
          <a:xfrm>
            <a:off x="571350" y="2163696"/>
            <a:ext cx="3494817" cy="2530603"/>
          </a:xfrm>
        </p:spPr>
        <p:txBody>
          <a:bodyPr anchor="ctr">
            <a:normAutofit/>
          </a:bodyPr>
          <a:lstStyle/>
          <a:p>
            <a:pPr marL="0" indent="0">
              <a:buNone/>
            </a:pPr>
            <a:r>
              <a:rPr lang="tr-TR" altLang="ko-KR" sz="1500" dirty="0">
                <a:latin typeface="Arial" pitchFamily="34" charset="0"/>
                <a:cs typeface="Arial" pitchFamily="34" charset="0"/>
              </a:rPr>
              <a:t>Yönetim Muhasebesi: </a:t>
            </a:r>
          </a:p>
          <a:p>
            <a:pPr marL="0" indent="0">
              <a:buNone/>
            </a:pPr>
            <a:r>
              <a:rPr lang="tr-TR" altLang="ko-KR" sz="1500" dirty="0">
                <a:latin typeface="Arial" pitchFamily="34" charset="0"/>
                <a:cs typeface="Arial" pitchFamily="34" charset="0"/>
              </a:rPr>
              <a:t>İşletme yöneticilerine, yönetimde alacakları kararlarda ihtiyaç duydukları bilgi ve raporları düzenleyen, yorumlayan, yıllık bütçe ve standart uygulamaları ile kontrol olanağı sağlayan muhasebe türüdür.</a:t>
            </a:r>
          </a:p>
        </p:txBody>
      </p:sp>
    </p:spTree>
    <p:extLst>
      <p:ext uri="{BB962C8B-B14F-4D97-AF65-F5344CB8AC3E}">
        <p14:creationId xmlns:p14="http://schemas.microsoft.com/office/powerpoint/2010/main" val="827846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467456"/>
            <a:ext cx="8178790" cy="4205911"/>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6825" y="891477"/>
            <a:ext cx="2241175" cy="3360545"/>
          </a:xfrm>
        </p:spPr>
        <p:txBody>
          <a:bodyPr>
            <a:normAutofit/>
          </a:bodyPr>
          <a:lstStyle/>
          <a:p>
            <a:pPr algn="r"/>
            <a:r>
              <a:rPr lang="tr-TR" altLang="ko-KR" sz="2400" dirty="0"/>
              <a:t>Muhasebenin Temel İlkeleri</a:t>
            </a:r>
          </a:p>
        </p:txBody>
      </p:sp>
      <p:cxnSp>
        <p:nvCxnSpPr>
          <p:cNvPr id="15" name="Straight Connector 1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389647"/>
            <a:ext cx="0" cy="2427371"/>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3941445" y="1236652"/>
            <a:ext cx="3527136" cy="2670195"/>
          </a:xfrm>
        </p:spPr>
        <p:txBody>
          <a:bodyPr anchor="ctr">
            <a:normAutofit/>
          </a:bodyPr>
          <a:lstStyle/>
          <a:p>
            <a:pPr marL="0" indent="0">
              <a:lnSpc>
                <a:spcPct val="90000"/>
              </a:lnSpc>
              <a:buNone/>
            </a:pPr>
            <a:r>
              <a:rPr lang="tr-TR" altLang="ko-KR" sz="1700" dirty="0">
                <a:latin typeface="Arial" pitchFamily="34" charset="0"/>
                <a:cs typeface="Arial" pitchFamily="34" charset="0"/>
              </a:rPr>
              <a:t>1. Sosyal sorumluluk:</a:t>
            </a:r>
          </a:p>
          <a:p>
            <a:pPr marL="0" indent="0">
              <a:lnSpc>
                <a:spcPct val="90000"/>
              </a:lnSpc>
              <a:buNone/>
            </a:pPr>
            <a:r>
              <a:rPr lang="tr-TR" altLang="ko-KR" sz="1700" dirty="0">
                <a:latin typeface="Arial" pitchFamily="34" charset="0"/>
                <a:cs typeface="Arial" pitchFamily="34" charset="0"/>
              </a:rPr>
              <a:t>Muhasebe uygulamalarının yürütülmesinde ve finansal tabloların düzenlenmesi ve sunulmasında; belli kişi veya grupların değil, tüm toplumun çıkarının gözetilmesi ve dolayısıyla bilgi üretiminde gerçeğe uygun, tarafsız ve dürüst davranılması gereğini ifade eder.</a:t>
            </a:r>
          </a:p>
        </p:txBody>
      </p:sp>
    </p:spTree>
    <p:extLst>
      <p:ext uri="{BB962C8B-B14F-4D97-AF65-F5344CB8AC3E}">
        <p14:creationId xmlns:p14="http://schemas.microsoft.com/office/powerpoint/2010/main" val="163661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467456"/>
            <a:ext cx="8178790" cy="4205911"/>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6825" y="891477"/>
            <a:ext cx="2241175" cy="3360545"/>
          </a:xfrm>
        </p:spPr>
        <p:txBody>
          <a:bodyPr>
            <a:normAutofit/>
          </a:bodyPr>
          <a:lstStyle/>
          <a:p>
            <a:pPr algn="r"/>
            <a:r>
              <a:rPr lang="tr-TR" altLang="ko-KR" sz="2400"/>
              <a:t>Muhasebenin Temel İlkeleri</a:t>
            </a:r>
          </a:p>
        </p:txBody>
      </p:sp>
      <p:cxnSp>
        <p:nvCxnSpPr>
          <p:cNvPr id="15" name="Straight Connector 1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389647"/>
            <a:ext cx="0" cy="2427371"/>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3941445" y="1236652"/>
            <a:ext cx="3527136" cy="2670195"/>
          </a:xfrm>
        </p:spPr>
        <p:txBody>
          <a:bodyPr anchor="ctr">
            <a:normAutofit/>
          </a:bodyPr>
          <a:lstStyle/>
          <a:p>
            <a:pPr marL="0" indent="0">
              <a:buNone/>
            </a:pPr>
            <a:r>
              <a:rPr lang="tr-TR" altLang="ko-KR" sz="1800" dirty="0">
                <a:latin typeface="Arial" pitchFamily="34" charset="0"/>
                <a:cs typeface="Arial" pitchFamily="34" charset="0"/>
              </a:rPr>
              <a:t>2. Kişilik: </a:t>
            </a:r>
          </a:p>
          <a:p>
            <a:pPr marL="0" indent="0">
              <a:buNone/>
            </a:pPr>
            <a:r>
              <a:rPr lang="tr-TR" altLang="ko-KR" sz="1800" dirty="0">
                <a:latin typeface="Arial" pitchFamily="34" charset="0"/>
                <a:cs typeface="Arial" pitchFamily="34" charset="0"/>
              </a:rPr>
              <a:t>İşletmenin; sahiplerinden, yöneticilerinden, personelinden ve diğer ilgililerden ayrı bir kişiliğe sahip olduğunu ve o işletmenin muhasebe işlemlerinin sadece bu kişilik adına yürütülmesi gerektiğini öngörür.</a:t>
            </a:r>
          </a:p>
        </p:txBody>
      </p:sp>
    </p:spTree>
    <p:extLst>
      <p:ext uri="{BB962C8B-B14F-4D97-AF65-F5344CB8AC3E}">
        <p14:creationId xmlns:p14="http://schemas.microsoft.com/office/powerpoint/2010/main" val="4143339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467456"/>
            <a:ext cx="8178790" cy="4205911"/>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6825" y="891477"/>
            <a:ext cx="2241175" cy="3360545"/>
          </a:xfrm>
        </p:spPr>
        <p:txBody>
          <a:bodyPr>
            <a:normAutofit/>
          </a:bodyPr>
          <a:lstStyle/>
          <a:p>
            <a:pPr algn="r"/>
            <a:r>
              <a:rPr lang="tr-TR" altLang="ko-KR" sz="2400"/>
              <a:t>Muhasebenin Temel İlkeleri</a:t>
            </a:r>
          </a:p>
        </p:txBody>
      </p:sp>
      <p:cxnSp>
        <p:nvCxnSpPr>
          <p:cNvPr id="15" name="Straight Connector 1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389647"/>
            <a:ext cx="0" cy="2427371"/>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3941445" y="1236652"/>
            <a:ext cx="3527136" cy="2670195"/>
          </a:xfrm>
        </p:spPr>
        <p:txBody>
          <a:bodyPr anchor="ctr">
            <a:normAutofit/>
          </a:bodyPr>
          <a:lstStyle/>
          <a:p>
            <a:pPr marL="0" indent="0">
              <a:lnSpc>
                <a:spcPct val="90000"/>
              </a:lnSpc>
              <a:buNone/>
            </a:pPr>
            <a:r>
              <a:rPr lang="tr-TR" altLang="ko-KR" sz="1700" dirty="0">
                <a:latin typeface="Arial" pitchFamily="34" charset="0"/>
                <a:cs typeface="Arial" pitchFamily="34" charset="0"/>
              </a:rPr>
              <a:t>3. İşletmenin Sürekliliği: İşletmelerin faaliyetlerini bir süreye bağlı olmaksızın sürdüreceğini ifade eder.</a:t>
            </a:r>
          </a:p>
          <a:p>
            <a:pPr marL="0" indent="0">
              <a:lnSpc>
                <a:spcPct val="90000"/>
              </a:lnSpc>
              <a:buNone/>
            </a:pPr>
            <a:endParaRPr lang="tr-TR" altLang="ko-KR" sz="1700" dirty="0">
              <a:latin typeface="Arial" pitchFamily="34" charset="0"/>
              <a:cs typeface="Arial" pitchFamily="34" charset="0"/>
            </a:endParaRPr>
          </a:p>
          <a:p>
            <a:pPr marL="0" indent="0">
              <a:lnSpc>
                <a:spcPct val="90000"/>
              </a:lnSpc>
              <a:buNone/>
            </a:pPr>
            <a:r>
              <a:rPr lang="tr-TR" altLang="ko-KR" sz="1700" dirty="0">
                <a:latin typeface="Arial" pitchFamily="34" charset="0"/>
                <a:cs typeface="Arial" pitchFamily="34" charset="0"/>
              </a:rPr>
              <a:t>4. Dönemsellik: Sınırsız kabul edilen ömrünün, belli dönemlere bölünmesi ve her dönemin faaliyet sonuçlarının diğer dönemlerden bağımsız olarak saptanmasıdır.</a:t>
            </a:r>
          </a:p>
        </p:txBody>
      </p:sp>
    </p:spTree>
    <p:extLst>
      <p:ext uri="{BB962C8B-B14F-4D97-AF65-F5344CB8AC3E}">
        <p14:creationId xmlns:p14="http://schemas.microsoft.com/office/powerpoint/2010/main" val="1396063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467456"/>
            <a:ext cx="8178790" cy="4205911"/>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6825" y="891477"/>
            <a:ext cx="2241175" cy="3360545"/>
          </a:xfrm>
        </p:spPr>
        <p:txBody>
          <a:bodyPr>
            <a:normAutofit/>
          </a:bodyPr>
          <a:lstStyle/>
          <a:p>
            <a:pPr algn="r"/>
            <a:r>
              <a:rPr lang="tr-TR" altLang="ko-KR" sz="2400"/>
              <a:t>Muhasebenin Temel İlkeleri</a:t>
            </a:r>
          </a:p>
        </p:txBody>
      </p:sp>
      <p:cxnSp>
        <p:nvCxnSpPr>
          <p:cNvPr id="15" name="Straight Connector 1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389647"/>
            <a:ext cx="0" cy="2427371"/>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3941445" y="1236652"/>
            <a:ext cx="3527136" cy="2670195"/>
          </a:xfrm>
        </p:spPr>
        <p:txBody>
          <a:bodyPr anchor="ctr">
            <a:normAutofit/>
          </a:bodyPr>
          <a:lstStyle/>
          <a:p>
            <a:pPr marL="0" indent="0">
              <a:buNone/>
            </a:pPr>
            <a:r>
              <a:rPr lang="tr-TR" altLang="ko-KR" sz="1800" dirty="0">
                <a:latin typeface="Arial" pitchFamily="34" charset="0"/>
                <a:cs typeface="Arial" pitchFamily="34" charset="0"/>
              </a:rPr>
              <a:t>5. Ulusal Parayla Ölçülme: </a:t>
            </a:r>
          </a:p>
          <a:p>
            <a:pPr marL="0" indent="0">
              <a:buNone/>
            </a:pPr>
            <a:r>
              <a:rPr lang="tr-TR" altLang="ko-KR" sz="1800" dirty="0">
                <a:latin typeface="Arial" pitchFamily="34" charset="0"/>
                <a:cs typeface="Arial" pitchFamily="34" charset="0"/>
              </a:rPr>
              <a:t>Muhasebe işlemleri ulusal para birimine göre yapılır. </a:t>
            </a:r>
          </a:p>
          <a:p>
            <a:pPr marL="0" indent="0">
              <a:buNone/>
            </a:pPr>
            <a:r>
              <a:rPr lang="tr-TR" altLang="ko-KR" sz="1800" dirty="0">
                <a:latin typeface="Arial" pitchFamily="34" charset="0"/>
                <a:cs typeface="Arial" pitchFamily="34" charset="0"/>
              </a:rPr>
              <a:t>Dövizle gerçekleştirilen ticari işlemlerin kaydı kurla hesaplanarak ülkenin kendi para birimi değerine dönüştürülerek yapılır.</a:t>
            </a:r>
          </a:p>
          <a:p>
            <a:pPr marL="0" indent="0">
              <a:buNone/>
            </a:pPr>
            <a:endParaRPr lang="tr-TR" altLang="ko-KR" sz="1800" dirty="0">
              <a:latin typeface="Arial" pitchFamily="34" charset="0"/>
              <a:cs typeface="Arial" pitchFamily="34" charset="0"/>
            </a:endParaRPr>
          </a:p>
        </p:txBody>
      </p:sp>
    </p:spTree>
    <p:extLst>
      <p:ext uri="{BB962C8B-B14F-4D97-AF65-F5344CB8AC3E}">
        <p14:creationId xmlns:p14="http://schemas.microsoft.com/office/powerpoint/2010/main" val="1902367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467456"/>
            <a:ext cx="8178790" cy="4205911"/>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6825" y="891477"/>
            <a:ext cx="2241175" cy="3360545"/>
          </a:xfrm>
        </p:spPr>
        <p:txBody>
          <a:bodyPr>
            <a:normAutofit/>
          </a:bodyPr>
          <a:lstStyle/>
          <a:p>
            <a:pPr algn="r"/>
            <a:r>
              <a:rPr lang="tr-TR" altLang="ko-KR" sz="2400"/>
              <a:t>Muhasebenin Temel İlkeleri</a:t>
            </a:r>
          </a:p>
        </p:txBody>
      </p:sp>
      <p:cxnSp>
        <p:nvCxnSpPr>
          <p:cNvPr id="15" name="Straight Connector 1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389647"/>
            <a:ext cx="0" cy="2427371"/>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3941445" y="1236652"/>
            <a:ext cx="3527136" cy="2670195"/>
          </a:xfrm>
        </p:spPr>
        <p:txBody>
          <a:bodyPr anchor="ctr">
            <a:normAutofit/>
          </a:bodyPr>
          <a:lstStyle/>
          <a:p>
            <a:pPr marL="0" indent="0">
              <a:buNone/>
            </a:pPr>
            <a:r>
              <a:rPr lang="tr-TR" altLang="ko-KR" sz="1800" dirty="0">
                <a:latin typeface="Arial" pitchFamily="34" charset="0"/>
                <a:cs typeface="Arial" pitchFamily="34" charset="0"/>
              </a:rPr>
              <a:t>6. Maliyet Esası: </a:t>
            </a:r>
          </a:p>
          <a:p>
            <a:pPr marL="0" indent="0">
              <a:buNone/>
            </a:pPr>
            <a:r>
              <a:rPr lang="tr-TR" altLang="ko-KR" sz="1800" dirty="0">
                <a:latin typeface="Arial" pitchFamily="34" charset="0"/>
                <a:cs typeface="Arial" pitchFamily="34" charset="0"/>
              </a:rPr>
              <a:t>İşletmece edinilen varlıkların muhasebeleştirilmesinde, bunların elde edilme maliyetlerinin esas alınması gereğini ifade eder. </a:t>
            </a:r>
          </a:p>
          <a:p>
            <a:pPr marL="0" indent="0">
              <a:buNone/>
            </a:pPr>
            <a:endParaRPr lang="tr-TR" altLang="ko-KR" sz="1800" dirty="0">
              <a:latin typeface="Arial" pitchFamily="34" charset="0"/>
              <a:cs typeface="Arial" pitchFamily="34" charset="0"/>
            </a:endParaRPr>
          </a:p>
        </p:txBody>
      </p:sp>
    </p:spTree>
    <p:extLst>
      <p:ext uri="{BB962C8B-B14F-4D97-AF65-F5344CB8AC3E}">
        <p14:creationId xmlns:p14="http://schemas.microsoft.com/office/powerpoint/2010/main" val="3391014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467456"/>
            <a:ext cx="8178790" cy="4205911"/>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6825" y="891477"/>
            <a:ext cx="2241175" cy="3360545"/>
          </a:xfrm>
        </p:spPr>
        <p:txBody>
          <a:bodyPr>
            <a:normAutofit/>
          </a:bodyPr>
          <a:lstStyle/>
          <a:p>
            <a:pPr algn="r"/>
            <a:r>
              <a:rPr lang="tr-TR" altLang="ko-KR" sz="2400"/>
              <a:t>Muhasebenin Temel İlkeleri</a:t>
            </a:r>
          </a:p>
        </p:txBody>
      </p:sp>
      <p:cxnSp>
        <p:nvCxnSpPr>
          <p:cNvPr id="15" name="Straight Connector 1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389647"/>
            <a:ext cx="0" cy="2427371"/>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3941445" y="1236652"/>
            <a:ext cx="3527136" cy="2670195"/>
          </a:xfrm>
        </p:spPr>
        <p:txBody>
          <a:bodyPr anchor="ctr">
            <a:normAutofit/>
          </a:bodyPr>
          <a:lstStyle/>
          <a:p>
            <a:pPr marL="0" indent="0">
              <a:lnSpc>
                <a:spcPct val="90000"/>
              </a:lnSpc>
              <a:buNone/>
            </a:pPr>
            <a:r>
              <a:rPr lang="tr-TR" altLang="ko-KR" sz="1800" dirty="0">
                <a:latin typeface="Arial" pitchFamily="34" charset="0"/>
                <a:cs typeface="Arial" pitchFamily="34" charset="0"/>
              </a:rPr>
              <a:t>7. Tarafsızlık ve Belgelendirme: </a:t>
            </a:r>
          </a:p>
          <a:p>
            <a:pPr marL="0" indent="0">
              <a:lnSpc>
                <a:spcPct val="90000"/>
              </a:lnSpc>
              <a:buNone/>
            </a:pPr>
            <a:r>
              <a:rPr lang="tr-TR" altLang="ko-KR" sz="1800" dirty="0">
                <a:latin typeface="Arial" pitchFamily="34" charset="0"/>
                <a:cs typeface="Arial" pitchFamily="34" charset="0"/>
              </a:rPr>
              <a:t>Muhasebe kayıtlarının; gerçek durumu yansıtan ve usulüne uygun olarak düzenlenmiş objektif belgelere dayandırılması ve muhasebe kayıtlarına esas alınacak yöntemlerin seçilmesinde tarafsız ve önyargısız davranılması gereğini ifade eder.</a:t>
            </a:r>
          </a:p>
          <a:p>
            <a:pPr marL="0" indent="0">
              <a:lnSpc>
                <a:spcPct val="90000"/>
              </a:lnSpc>
              <a:buNone/>
            </a:pPr>
            <a:endParaRPr lang="tr-TR" altLang="ko-KR" sz="1800" dirty="0">
              <a:latin typeface="Arial" pitchFamily="34" charset="0"/>
              <a:cs typeface="Arial" pitchFamily="34" charset="0"/>
            </a:endParaRPr>
          </a:p>
        </p:txBody>
      </p:sp>
    </p:spTree>
    <p:extLst>
      <p:ext uri="{BB962C8B-B14F-4D97-AF65-F5344CB8AC3E}">
        <p14:creationId xmlns:p14="http://schemas.microsoft.com/office/powerpoint/2010/main" val="1778292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467456"/>
            <a:ext cx="8178790" cy="4205911"/>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6825" y="891477"/>
            <a:ext cx="2241175" cy="3360545"/>
          </a:xfrm>
        </p:spPr>
        <p:txBody>
          <a:bodyPr>
            <a:normAutofit/>
          </a:bodyPr>
          <a:lstStyle/>
          <a:p>
            <a:pPr algn="r"/>
            <a:r>
              <a:rPr lang="tr-TR" altLang="ko-KR" sz="2400"/>
              <a:t>Muhasebenin Temel İlkeleri</a:t>
            </a:r>
          </a:p>
        </p:txBody>
      </p:sp>
      <p:cxnSp>
        <p:nvCxnSpPr>
          <p:cNvPr id="15" name="Straight Connector 1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389647"/>
            <a:ext cx="0" cy="2427371"/>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3941445" y="1236652"/>
            <a:ext cx="3527136" cy="2670195"/>
          </a:xfrm>
        </p:spPr>
        <p:txBody>
          <a:bodyPr anchor="ctr">
            <a:normAutofit/>
          </a:bodyPr>
          <a:lstStyle/>
          <a:p>
            <a:pPr marL="0" indent="0">
              <a:buNone/>
            </a:pPr>
            <a:r>
              <a:rPr lang="tr-TR" altLang="ko-KR" sz="1800" dirty="0">
                <a:latin typeface="Arial" pitchFamily="34" charset="0"/>
                <a:cs typeface="Arial" pitchFamily="34" charset="0"/>
              </a:rPr>
              <a:t>8. Tutarlılık: Muhasebe uygulamaları için seçilen muhasebe politikalarının birbirini izleyen dönemlerde değiştirilmeden uygulanması gereğini ifade eder.</a:t>
            </a:r>
          </a:p>
          <a:p>
            <a:pPr marL="0" indent="0">
              <a:buNone/>
            </a:pPr>
            <a:endParaRPr lang="tr-TR" altLang="ko-KR" sz="1800" dirty="0">
              <a:latin typeface="Arial" pitchFamily="34" charset="0"/>
              <a:cs typeface="Arial" pitchFamily="34" charset="0"/>
            </a:endParaRPr>
          </a:p>
        </p:txBody>
      </p:sp>
    </p:spTree>
    <p:extLst>
      <p:ext uri="{BB962C8B-B14F-4D97-AF65-F5344CB8AC3E}">
        <p14:creationId xmlns:p14="http://schemas.microsoft.com/office/powerpoint/2010/main" val="4271363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467456"/>
            <a:ext cx="8178790" cy="4205911"/>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6825" y="891477"/>
            <a:ext cx="2241175" cy="3360545"/>
          </a:xfrm>
        </p:spPr>
        <p:txBody>
          <a:bodyPr>
            <a:normAutofit/>
          </a:bodyPr>
          <a:lstStyle/>
          <a:p>
            <a:pPr algn="r"/>
            <a:r>
              <a:rPr lang="tr-TR" altLang="ko-KR" sz="2400"/>
              <a:t>Muhasebenin Temel İlkeleri</a:t>
            </a:r>
          </a:p>
        </p:txBody>
      </p:sp>
      <p:cxnSp>
        <p:nvCxnSpPr>
          <p:cNvPr id="15" name="Straight Connector 1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389647"/>
            <a:ext cx="0" cy="2427371"/>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3941445" y="1236652"/>
            <a:ext cx="3527136" cy="2670195"/>
          </a:xfrm>
        </p:spPr>
        <p:txBody>
          <a:bodyPr anchor="ctr">
            <a:normAutofit/>
          </a:bodyPr>
          <a:lstStyle/>
          <a:p>
            <a:pPr marL="0" indent="0">
              <a:buNone/>
            </a:pPr>
            <a:r>
              <a:rPr lang="tr-TR" altLang="ko-KR" sz="1800" dirty="0">
                <a:latin typeface="Arial" pitchFamily="34" charset="0"/>
                <a:cs typeface="Arial" pitchFamily="34" charset="0"/>
              </a:rPr>
              <a:t>9. Tam Açıklama: </a:t>
            </a:r>
          </a:p>
          <a:p>
            <a:pPr marL="0" indent="0">
              <a:buNone/>
            </a:pPr>
            <a:r>
              <a:rPr lang="tr-TR" altLang="ko-KR" sz="1800" dirty="0">
                <a:latin typeface="Arial" pitchFamily="34" charset="0"/>
                <a:cs typeface="Arial" pitchFamily="34" charset="0"/>
              </a:rPr>
              <a:t>Finansal tabloların, bu tablolardan yararlanacak kişi ve kuruluşların doğru karar vermelerine yardımcı olacak ölçüde yeterli,  açık  ve  anlaşılır olmasını ifade eder.</a:t>
            </a:r>
          </a:p>
          <a:p>
            <a:pPr marL="0" indent="0">
              <a:buNone/>
            </a:pPr>
            <a:endParaRPr lang="tr-TR" altLang="ko-KR" sz="1800" dirty="0">
              <a:latin typeface="Arial" pitchFamily="34" charset="0"/>
              <a:cs typeface="Arial" pitchFamily="34" charset="0"/>
            </a:endParaRPr>
          </a:p>
        </p:txBody>
      </p:sp>
    </p:spTree>
    <p:extLst>
      <p:ext uri="{BB962C8B-B14F-4D97-AF65-F5344CB8AC3E}">
        <p14:creationId xmlns:p14="http://schemas.microsoft.com/office/powerpoint/2010/main" val="3423709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467456"/>
            <a:ext cx="8178790" cy="4205911"/>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6825" y="891477"/>
            <a:ext cx="2241175" cy="3360545"/>
          </a:xfrm>
        </p:spPr>
        <p:txBody>
          <a:bodyPr>
            <a:normAutofit/>
          </a:bodyPr>
          <a:lstStyle/>
          <a:p>
            <a:pPr algn="r"/>
            <a:r>
              <a:rPr lang="tr-TR" altLang="ko-KR" sz="2400"/>
              <a:t>Muhasebenin Temel İlkeleri</a:t>
            </a:r>
          </a:p>
        </p:txBody>
      </p:sp>
      <p:cxnSp>
        <p:nvCxnSpPr>
          <p:cNvPr id="15" name="Straight Connector 1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389647"/>
            <a:ext cx="0" cy="2427371"/>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3941445" y="1236652"/>
            <a:ext cx="3527136" cy="2670195"/>
          </a:xfrm>
        </p:spPr>
        <p:txBody>
          <a:bodyPr anchor="ctr">
            <a:normAutofit/>
          </a:bodyPr>
          <a:lstStyle/>
          <a:p>
            <a:pPr marL="0" indent="0">
              <a:buNone/>
            </a:pPr>
            <a:r>
              <a:rPr lang="tr-TR" altLang="ko-KR" sz="1800" dirty="0">
                <a:latin typeface="Arial" pitchFamily="34" charset="0"/>
                <a:cs typeface="Arial" pitchFamily="34" charset="0"/>
              </a:rPr>
              <a:t>10. İhtiyatlılık: </a:t>
            </a:r>
          </a:p>
          <a:p>
            <a:pPr marL="0" indent="0">
              <a:buNone/>
            </a:pPr>
            <a:r>
              <a:rPr lang="tr-TR" altLang="ko-KR" sz="1800" dirty="0">
                <a:latin typeface="Arial" pitchFamily="34" charset="0"/>
                <a:cs typeface="Arial" pitchFamily="34" charset="0"/>
              </a:rPr>
              <a:t>Muhasebe olaylarında temkinli davranılması ve işletmenin karşılaşabileceği risklerin göz önüne alınması gereğini ifade eder. </a:t>
            </a:r>
          </a:p>
          <a:p>
            <a:pPr marL="0" indent="0">
              <a:buNone/>
            </a:pPr>
            <a:endParaRPr lang="tr-TR" altLang="ko-KR" sz="1800" dirty="0">
              <a:latin typeface="Arial" pitchFamily="34" charset="0"/>
              <a:cs typeface="Arial" pitchFamily="34" charset="0"/>
            </a:endParaRPr>
          </a:p>
          <a:p>
            <a:pPr marL="0" indent="0">
              <a:buNone/>
            </a:pPr>
            <a:endParaRPr lang="tr-TR" altLang="ko-KR" sz="1800" dirty="0">
              <a:latin typeface="Arial" pitchFamily="34" charset="0"/>
              <a:cs typeface="Arial" pitchFamily="34" charset="0"/>
            </a:endParaRPr>
          </a:p>
        </p:txBody>
      </p:sp>
    </p:spTree>
    <p:extLst>
      <p:ext uri="{BB962C8B-B14F-4D97-AF65-F5344CB8AC3E}">
        <p14:creationId xmlns:p14="http://schemas.microsoft.com/office/powerpoint/2010/main" val="2568094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467456"/>
            <a:ext cx="8178790" cy="4205911"/>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6825" y="891477"/>
            <a:ext cx="2241175" cy="3360545"/>
          </a:xfrm>
        </p:spPr>
        <p:txBody>
          <a:bodyPr>
            <a:normAutofit/>
          </a:bodyPr>
          <a:lstStyle/>
          <a:p>
            <a:pPr algn="r"/>
            <a:r>
              <a:rPr lang="tr-TR" altLang="ko-KR" sz="2400"/>
              <a:t>Muhasebenin Temel İlkeleri</a:t>
            </a:r>
          </a:p>
        </p:txBody>
      </p:sp>
      <p:cxnSp>
        <p:nvCxnSpPr>
          <p:cNvPr id="15" name="Straight Connector 1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389647"/>
            <a:ext cx="0" cy="2427371"/>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3941445" y="1236652"/>
            <a:ext cx="3527136" cy="2670195"/>
          </a:xfrm>
        </p:spPr>
        <p:txBody>
          <a:bodyPr anchor="ctr">
            <a:normAutofit/>
          </a:bodyPr>
          <a:lstStyle/>
          <a:p>
            <a:pPr marL="0" indent="0">
              <a:lnSpc>
                <a:spcPct val="90000"/>
              </a:lnSpc>
              <a:buNone/>
            </a:pPr>
            <a:r>
              <a:rPr lang="tr-TR" altLang="ko-KR" sz="1800" dirty="0">
                <a:latin typeface="Arial" pitchFamily="34" charset="0"/>
                <a:cs typeface="Arial" pitchFamily="34" charset="0"/>
              </a:rPr>
              <a:t>11. Önemlilik: Bir hesap kalemi veya mali bir olayın göreceli ağırlık ve değerinin, finansal tablolara dayanılarak yapılacak değerlemeleri veya alınacak kararları etkileyebilecek düzeyde olmasını ifade eder.</a:t>
            </a:r>
          </a:p>
          <a:p>
            <a:pPr marL="0" indent="0">
              <a:lnSpc>
                <a:spcPct val="90000"/>
              </a:lnSpc>
              <a:buNone/>
            </a:pPr>
            <a:r>
              <a:rPr lang="tr-TR" altLang="ko-KR" sz="1800" dirty="0">
                <a:latin typeface="Arial" pitchFamily="34" charset="0"/>
                <a:cs typeface="Arial" pitchFamily="34" charset="0"/>
              </a:rPr>
              <a:t>Önemli hesap kalemleri, finansal olaylar ve diğer konuların  mali tablolarda yer alması zorunludur.</a:t>
            </a:r>
          </a:p>
          <a:p>
            <a:pPr marL="0" indent="0">
              <a:lnSpc>
                <a:spcPct val="90000"/>
              </a:lnSpc>
              <a:buNone/>
            </a:pPr>
            <a:endParaRPr lang="tr-TR" altLang="ko-KR" sz="1800" dirty="0">
              <a:latin typeface="Arial" pitchFamily="34" charset="0"/>
              <a:cs typeface="Arial" pitchFamily="34" charset="0"/>
            </a:endParaRPr>
          </a:p>
          <a:p>
            <a:pPr marL="0" indent="0">
              <a:lnSpc>
                <a:spcPct val="90000"/>
              </a:lnSpc>
              <a:buNone/>
            </a:pPr>
            <a:endParaRPr lang="tr-TR" altLang="ko-KR" sz="1800" dirty="0">
              <a:latin typeface="Arial" pitchFamily="34" charset="0"/>
              <a:cs typeface="Arial" pitchFamily="34" charset="0"/>
            </a:endParaRPr>
          </a:p>
        </p:txBody>
      </p:sp>
    </p:spTree>
    <p:extLst>
      <p:ext uri="{BB962C8B-B14F-4D97-AF65-F5344CB8AC3E}">
        <p14:creationId xmlns:p14="http://schemas.microsoft.com/office/powerpoint/2010/main" val="3043651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467456"/>
            <a:ext cx="8178790" cy="4205911"/>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6825" y="891477"/>
            <a:ext cx="2241175" cy="3360545"/>
          </a:xfrm>
        </p:spPr>
        <p:txBody>
          <a:bodyPr>
            <a:normAutofit/>
          </a:bodyPr>
          <a:lstStyle/>
          <a:p>
            <a:pPr algn="r"/>
            <a:r>
              <a:rPr lang="tr-TR" altLang="ko-KR" sz="2400"/>
              <a:t>Muhasebenin Temel İlkeleri</a:t>
            </a:r>
          </a:p>
        </p:txBody>
      </p:sp>
      <p:cxnSp>
        <p:nvCxnSpPr>
          <p:cNvPr id="15" name="Straight Connector 1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389647"/>
            <a:ext cx="0" cy="2427371"/>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3941445" y="1236652"/>
            <a:ext cx="3527136" cy="2670195"/>
          </a:xfrm>
        </p:spPr>
        <p:txBody>
          <a:bodyPr anchor="ctr">
            <a:normAutofit/>
          </a:bodyPr>
          <a:lstStyle/>
          <a:p>
            <a:pPr marL="0" indent="0">
              <a:buNone/>
            </a:pPr>
            <a:r>
              <a:rPr lang="tr-TR" altLang="ko-KR" sz="1800" dirty="0">
                <a:latin typeface="Arial" pitchFamily="34" charset="0"/>
                <a:cs typeface="Arial" pitchFamily="34" charset="0"/>
              </a:rPr>
              <a:t>12. Özün Önceliği: İşlemlerin muhasebeye yansıtılmasında ve onlara ilişkin değerlendirmelerin yapılmasında biçimlerinden çok özlerinin esas alınması gereğini ifade eder.</a:t>
            </a:r>
          </a:p>
          <a:p>
            <a:pPr marL="0" indent="0">
              <a:buNone/>
            </a:pPr>
            <a:endParaRPr lang="tr-TR" altLang="ko-KR" sz="1800" dirty="0">
              <a:latin typeface="Arial" pitchFamily="34" charset="0"/>
              <a:cs typeface="Arial" pitchFamily="34" charset="0"/>
            </a:endParaRPr>
          </a:p>
        </p:txBody>
      </p:sp>
    </p:spTree>
    <p:extLst>
      <p:ext uri="{BB962C8B-B14F-4D97-AF65-F5344CB8AC3E}">
        <p14:creationId xmlns:p14="http://schemas.microsoft.com/office/powerpoint/2010/main" val="3105885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Bir sayfada kalem ve gölgelendirme çemberlerini tutan el">
            <a:extLst>
              <a:ext uri="{FF2B5EF4-FFF2-40B4-BE49-F238E27FC236}">
                <a16:creationId xmlns:a16="http://schemas.microsoft.com/office/drawing/2014/main" id="{F765D50C-8E62-414E-8CBF-5621C1A31379}"/>
              </a:ext>
            </a:extLst>
          </p:cNvPr>
          <p:cNvPicPr>
            <a:picLocks noChangeAspect="1"/>
          </p:cNvPicPr>
          <p:nvPr/>
        </p:nvPicPr>
        <p:blipFill rotWithShape="1">
          <a:blip r:embed="rId2"/>
          <a:srcRect l="36376" r="11906"/>
          <a:stretch/>
        </p:blipFill>
        <p:spPr>
          <a:xfrm>
            <a:off x="4577270" y="10"/>
            <a:ext cx="4566728" cy="5143490"/>
          </a:xfrm>
          <a:prstGeom prst="rect">
            <a:avLst/>
          </a:prstGeom>
        </p:spPr>
      </p:pic>
      <p:sp useBgFill="1">
        <p:nvSpPr>
          <p:cNvPr id="23" name="Rectangle 22">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51435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ectangle 24">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1714496"/>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0" y="246384"/>
            <a:ext cx="3583791" cy="1221727"/>
          </a:xfrm>
        </p:spPr>
        <p:txBody>
          <a:bodyPr anchor="ctr">
            <a:normAutofit/>
          </a:bodyPr>
          <a:lstStyle/>
          <a:p>
            <a:pPr>
              <a:lnSpc>
                <a:spcPct val="90000"/>
              </a:lnSpc>
            </a:pPr>
            <a:r>
              <a:rPr lang="tr-TR" altLang="ko-KR" sz="2600" dirty="0"/>
              <a:t>Muhasebede Kullanılan Temel Belgeler</a:t>
            </a:r>
          </a:p>
        </p:txBody>
      </p:sp>
      <p:sp>
        <p:nvSpPr>
          <p:cNvPr id="4" name="Content Placeholder 3"/>
          <p:cNvSpPr>
            <a:spLocks noGrp="1"/>
          </p:cNvSpPr>
          <p:nvPr>
            <p:ph idx="1"/>
          </p:nvPr>
        </p:nvSpPr>
        <p:spPr>
          <a:xfrm>
            <a:off x="571350" y="2163696"/>
            <a:ext cx="3494817" cy="2530603"/>
          </a:xfrm>
        </p:spPr>
        <p:txBody>
          <a:bodyPr anchor="ctr">
            <a:normAutofit/>
          </a:bodyPr>
          <a:lstStyle/>
          <a:p>
            <a:pPr marL="0" indent="0">
              <a:buNone/>
            </a:pPr>
            <a:r>
              <a:rPr lang="tr-TR" altLang="ko-KR" sz="1500" dirty="0">
                <a:latin typeface="Arial" pitchFamily="34" charset="0"/>
                <a:cs typeface="Arial" pitchFamily="34" charset="0"/>
              </a:rPr>
              <a:t>Fatura: Satılan mal veya yapılan iş karşılığında müşterilerin borçlandığı meblağı göstermek üzere emtiayı satan veya işi yapan tüccar tarafından müşteriye verilen ticari belgedir. </a:t>
            </a:r>
          </a:p>
          <a:p>
            <a:pPr marL="0" indent="0">
              <a:buNone/>
            </a:pPr>
            <a:r>
              <a:rPr lang="tr-TR" altLang="ko-KR" sz="1500" dirty="0">
                <a:latin typeface="Arial" pitchFamily="34" charset="0"/>
                <a:cs typeface="Arial" pitchFamily="34" charset="0"/>
              </a:rPr>
              <a:t>Malın teslim tarihinden en geç 10 gün içinde satıcı işletme tarafından düzenlenmek zorundadır.</a:t>
            </a:r>
          </a:p>
          <a:p>
            <a:pPr marL="0" indent="0">
              <a:buNone/>
            </a:pPr>
            <a:endParaRPr lang="tr-TR" altLang="ko-KR" sz="1500" dirty="0">
              <a:latin typeface="Arial" pitchFamily="34" charset="0"/>
              <a:cs typeface="Arial" pitchFamily="34" charset="0"/>
            </a:endParaRPr>
          </a:p>
        </p:txBody>
      </p:sp>
    </p:spTree>
    <p:extLst>
      <p:ext uri="{BB962C8B-B14F-4D97-AF65-F5344CB8AC3E}">
        <p14:creationId xmlns:p14="http://schemas.microsoft.com/office/powerpoint/2010/main" val="4261088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71525" y="1475449"/>
            <a:ext cx="1971675" cy="1910443"/>
          </a:xfrm>
          <a:noFill/>
        </p:spPr>
        <p:txBody>
          <a:bodyPr vert="horz" lIns="91440" tIns="45720" rIns="91440" bIns="45720" rtlCol="0" anchor="ctr">
            <a:normAutofit/>
          </a:bodyPr>
          <a:lstStyle/>
          <a:p>
            <a:pPr algn="ctr" latinLnBrk="0">
              <a:lnSpc>
                <a:spcPct val="90000"/>
              </a:lnSpc>
            </a:pPr>
            <a:r>
              <a:rPr lang="en-US" altLang="ko-KR" sz="2300" kern="1200">
                <a:solidFill>
                  <a:srgbClr val="FFFFFF"/>
                </a:solidFill>
                <a:latin typeface="+mj-lt"/>
                <a:ea typeface="+mj-ea"/>
                <a:cs typeface="+mj-cs"/>
              </a:rPr>
              <a:t>Muhasebede Kullanılan Temel Belgeler</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355976" y="51469"/>
            <a:ext cx="3888432" cy="503357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3175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262647"/>
            <a:ext cx="3485178" cy="1218390"/>
          </a:xfrm>
        </p:spPr>
        <p:txBody>
          <a:bodyPr anchor="ctr">
            <a:normAutofit/>
          </a:bodyPr>
          <a:lstStyle/>
          <a:p>
            <a:pPr>
              <a:lnSpc>
                <a:spcPct val="90000"/>
              </a:lnSpc>
            </a:pPr>
            <a:r>
              <a:rPr lang="tr-TR" altLang="ko-KR" sz="2600"/>
              <a:t>Muhasebede Kullanılan Temel Belgeler</a:t>
            </a:r>
          </a:p>
        </p:txBody>
      </p:sp>
      <p:sp>
        <p:nvSpPr>
          <p:cNvPr id="4" name="Content Placeholder 3"/>
          <p:cNvSpPr>
            <a:spLocks noGrp="1"/>
          </p:cNvSpPr>
          <p:nvPr>
            <p:ph idx="1"/>
          </p:nvPr>
        </p:nvSpPr>
        <p:spPr>
          <a:xfrm>
            <a:off x="571351" y="2057400"/>
            <a:ext cx="3485179" cy="2709861"/>
          </a:xfrm>
        </p:spPr>
        <p:txBody>
          <a:bodyPr anchor="ctr">
            <a:normAutofit/>
          </a:bodyPr>
          <a:lstStyle/>
          <a:p>
            <a:pPr marL="0" indent="0">
              <a:buNone/>
            </a:pPr>
            <a:r>
              <a:rPr lang="tr-TR" altLang="ko-KR" sz="1500" dirty="0">
                <a:latin typeface="Arial" pitchFamily="34" charset="0"/>
                <a:cs typeface="Arial" pitchFamily="34" charset="0"/>
              </a:rPr>
              <a:t>Müstahsil Makbuzu: Satıcının fatura veremediği durumlarda, müstahsil makbuzu düzenlenerek muhasebe kayıtlarına dayanak oluşturulur.</a:t>
            </a:r>
          </a:p>
          <a:p>
            <a:pPr marL="0" indent="0">
              <a:buNone/>
            </a:pPr>
            <a:r>
              <a:rPr lang="tr-TR" altLang="ko-KR" sz="1500" dirty="0">
                <a:latin typeface="Arial" pitchFamily="34" charset="0"/>
                <a:cs typeface="Arial" pitchFamily="34" charset="0"/>
              </a:rPr>
              <a:t>Defter tutan çiftçilerin veya toptancıların, defter tutmayan çiftçilerden satın aldıkları tarımsal ve hayvansal ürünler için düzenlenen ve fatura yerine geçen ticari belgedir.</a:t>
            </a:r>
          </a:p>
          <a:p>
            <a:pPr marL="0" indent="0">
              <a:buNone/>
            </a:pPr>
            <a:endParaRPr lang="tr-TR" altLang="ko-KR" sz="1500" dirty="0">
              <a:latin typeface="Arial" pitchFamily="34" charset="0"/>
              <a:cs typeface="Arial" pitchFamily="34" charset="0"/>
            </a:endParaRPr>
          </a:p>
        </p:txBody>
      </p:sp>
      <p:pic>
        <p:nvPicPr>
          <p:cNvPr id="6" name="Picture 5" descr="Beyaz hesap makinesi">
            <a:extLst>
              <a:ext uri="{FF2B5EF4-FFF2-40B4-BE49-F238E27FC236}">
                <a16:creationId xmlns:a16="http://schemas.microsoft.com/office/drawing/2014/main" id="{50B8F7BA-EBE3-C764-2CA4-AB4D685EF146}"/>
              </a:ext>
            </a:extLst>
          </p:cNvPr>
          <p:cNvPicPr>
            <a:picLocks noChangeAspect="1"/>
          </p:cNvPicPr>
          <p:nvPr/>
        </p:nvPicPr>
        <p:blipFill rotWithShape="1">
          <a:blip r:embed="rId2"/>
          <a:srcRect l="1584" r="39016"/>
          <a:stretch/>
        </p:blipFill>
        <p:spPr>
          <a:xfrm>
            <a:off x="4572000" y="10"/>
            <a:ext cx="4577118" cy="5143490"/>
          </a:xfrm>
          <a:prstGeom prst="rect">
            <a:avLst/>
          </a:prstGeom>
        </p:spPr>
      </p:pic>
    </p:spTree>
    <p:extLst>
      <p:ext uri="{BB962C8B-B14F-4D97-AF65-F5344CB8AC3E}">
        <p14:creationId xmlns:p14="http://schemas.microsoft.com/office/powerpoint/2010/main" val="3367743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71525" y="1475449"/>
            <a:ext cx="1971675" cy="1910443"/>
          </a:xfrm>
          <a:noFill/>
        </p:spPr>
        <p:txBody>
          <a:bodyPr vert="horz" lIns="91440" tIns="45720" rIns="91440" bIns="45720" rtlCol="0" anchor="ctr">
            <a:normAutofit/>
          </a:bodyPr>
          <a:lstStyle/>
          <a:p>
            <a:pPr algn="ctr" latinLnBrk="0">
              <a:lnSpc>
                <a:spcPct val="90000"/>
              </a:lnSpc>
            </a:pPr>
            <a:r>
              <a:rPr lang="en-US" altLang="ko-KR" sz="2300" kern="1200">
                <a:solidFill>
                  <a:srgbClr val="FFFFFF"/>
                </a:solidFill>
                <a:latin typeface="+mj-lt"/>
                <a:ea typeface="+mj-ea"/>
                <a:cs typeface="+mj-cs"/>
              </a:rPr>
              <a:t>Muhasebede Kullanılan Temel Belgeler</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716163" y="482599"/>
            <a:ext cx="2819173" cy="417655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5887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Farklı renkli düzenleyiciler">
            <a:extLst>
              <a:ext uri="{FF2B5EF4-FFF2-40B4-BE49-F238E27FC236}">
                <a16:creationId xmlns:a16="http://schemas.microsoft.com/office/drawing/2014/main" id="{187A20D7-5F07-2BCE-04C6-2E2A4804E3A4}"/>
              </a:ext>
            </a:extLst>
          </p:cNvPr>
          <p:cNvPicPr>
            <a:picLocks noChangeAspect="1"/>
          </p:cNvPicPr>
          <p:nvPr/>
        </p:nvPicPr>
        <p:blipFill rotWithShape="1">
          <a:blip r:embed="rId2"/>
          <a:srcRect l="23196" r="23088"/>
          <a:stretch/>
        </p:blipFill>
        <p:spPr>
          <a:xfrm>
            <a:off x="4577270" y="10"/>
            <a:ext cx="4566728" cy="5143490"/>
          </a:xfrm>
          <a:prstGeom prst="rect">
            <a:avLst/>
          </a:prstGeom>
        </p:spPr>
      </p:pic>
      <p:sp useBgFill="1">
        <p:nvSpPr>
          <p:cNvPr id="12" name="Rectangle 11">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51435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1714496"/>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0" y="246384"/>
            <a:ext cx="3583791" cy="1221727"/>
          </a:xfrm>
        </p:spPr>
        <p:txBody>
          <a:bodyPr anchor="ctr">
            <a:normAutofit/>
          </a:bodyPr>
          <a:lstStyle/>
          <a:p>
            <a:pPr>
              <a:lnSpc>
                <a:spcPct val="90000"/>
              </a:lnSpc>
            </a:pPr>
            <a:r>
              <a:rPr lang="tr-TR" altLang="ko-KR" sz="2600"/>
              <a:t>Muhasebede Kullanılan Temel Belgeler</a:t>
            </a:r>
          </a:p>
        </p:txBody>
      </p:sp>
      <p:sp>
        <p:nvSpPr>
          <p:cNvPr id="4" name="Content Placeholder 3"/>
          <p:cNvSpPr>
            <a:spLocks noGrp="1"/>
          </p:cNvSpPr>
          <p:nvPr>
            <p:ph idx="1"/>
          </p:nvPr>
        </p:nvSpPr>
        <p:spPr>
          <a:xfrm>
            <a:off x="571350" y="2163696"/>
            <a:ext cx="3494817" cy="2530603"/>
          </a:xfrm>
        </p:spPr>
        <p:txBody>
          <a:bodyPr anchor="ctr">
            <a:normAutofit/>
          </a:bodyPr>
          <a:lstStyle/>
          <a:p>
            <a:pPr marL="0" indent="0">
              <a:buNone/>
            </a:pPr>
            <a:r>
              <a:rPr lang="tr-TR" altLang="ko-KR" sz="1800" dirty="0">
                <a:latin typeface="Arial" pitchFamily="34" charset="0"/>
                <a:cs typeface="Arial" pitchFamily="34" charset="0"/>
              </a:rPr>
              <a:t>Perakende Satış Belgeleri: </a:t>
            </a:r>
          </a:p>
          <a:p>
            <a:pPr marL="0" indent="0">
              <a:buNone/>
            </a:pPr>
            <a:r>
              <a:rPr lang="tr-TR" altLang="ko-KR" sz="1800" dirty="0">
                <a:latin typeface="Arial" pitchFamily="34" charset="0"/>
                <a:cs typeface="Arial" pitchFamily="34" charset="0"/>
              </a:rPr>
              <a:t>İşletmeler fatura vermek zorunda olmadıkları durumlarda defter kayıtlarını, perakende satış belgeleri veya yazar-kasa belgeleri ile yapmaktadırlar.</a:t>
            </a:r>
          </a:p>
          <a:p>
            <a:pPr marL="0" indent="0">
              <a:buNone/>
            </a:pPr>
            <a:endParaRPr lang="tr-TR" altLang="ko-KR" sz="1500" dirty="0">
              <a:latin typeface="Arial" pitchFamily="34" charset="0"/>
              <a:cs typeface="Arial" pitchFamily="34" charset="0"/>
            </a:endParaRPr>
          </a:p>
        </p:txBody>
      </p:sp>
    </p:spTree>
    <p:extLst>
      <p:ext uri="{BB962C8B-B14F-4D97-AF65-F5344CB8AC3E}">
        <p14:creationId xmlns:p14="http://schemas.microsoft.com/office/powerpoint/2010/main" val="1544123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262647"/>
            <a:ext cx="3485178" cy="1218390"/>
          </a:xfrm>
        </p:spPr>
        <p:txBody>
          <a:bodyPr anchor="ctr">
            <a:normAutofit/>
          </a:bodyPr>
          <a:lstStyle/>
          <a:p>
            <a:pPr>
              <a:lnSpc>
                <a:spcPct val="90000"/>
              </a:lnSpc>
            </a:pPr>
            <a:r>
              <a:rPr lang="tr-TR" altLang="ko-KR" sz="2600"/>
              <a:t>Muhasebede Kullanılan Temel Belgeler</a:t>
            </a:r>
          </a:p>
        </p:txBody>
      </p:sp>
      <p:sp>
        <p:nvSpPr>
          <p:cNvPr id="4" name="Content Placeholder 3"/>
          <p:cNvSpPr>
            <a:spLocks noGrp="1"/>
          </p:cNvSpPr>
          <p:nvPr>
            <p:ph idx="1"/>
          </p:nvPr>
        </p:nvSpPr>
        <p:spPr>
          <a:xfrm>
            <a:off x="571351" y="2057400"/>
            <a:ext cx="3485179" cy="2709861"/>
          </a:xfrm>
        </p:spPr>
        <p:txBody>
          <a:bodyPr anchor="ctr">
            <a:normAutofit/>
          </a:bodyPr>
          <a:lstStyle/>
          <a:p>
            <a:pPr marL="0" indent="0">
              <a:buNone/>
            </a:pPr>
            <a:r>
              <a:rPr lang="tr-TR" altLang="ko-KR" sz="1800" dirty="0">
                <a:latin typeface="Arial" pitchFamily="34" charset="0"/>
                <a:cs typeface="Arial" pitchFamily="34" charset="0"/>
              </a:rPr>
              <a:t>Gider Pusulası: Vergiden muaf esnaf tarafından verilmiş fatura hükmündedir.</a:t>
            </a:r>
          </a:p>
          <a:p>
            <a:pPr marL="0" indent="0">
              <a:buNone/>
            </a:pPr>
            <a:r>
              <a:rPr lang="tr-TR" altLang="ko-KR" sz="1800" dirty="0">
                <a:latin typeface="Arial" pitchFamily="34" charset="0"/>
                <a:cs typeface="Arial" pitchFamily="34" charset="0"/>
              </a:rPr>
              <a:t>Defter tutan işletmecilerin, defter tutmayan kişilerden (çiftçiler hariç) satın aldıkları mal ve hizmet karşılığında düzenledikleri ticari belgelere denir.</a:t>
            </a:r>
          </a:p>
          <a:p>
            <a:pPr marL="0" indent="0">
              <a:buNone/>
            </a:pPr>
            <a:endParaRPr lang="tr-TR" altLang="ko-KR" sz="1500" dirty="0">
              <a:latin typeface="Arial" pitchFamily="34" charset="0"/>
              <a:cs typeface="Arial" pitchFamily="34" charset="0"/>
            </a:endParaRPr>
          </a:p>
        </p:txBody>
      </p:sp>
      <p:pic>
        <p:nvPicPr>
          <p:cNvPr id="6" name="Picture 5" descr="Beyaz hesap makinesi">
            <a:extLst>
              <a:ext uri="{FF2B5EF4-FFF2-40B4-BE49-F238E27FC236}">
                <a16:creationId xmlns:a16="http://schemas.microsoft.com/office/drawing/2014/main" id="{AA177FC3-98AC-14FB-437F-C5F18CAF68BF}"/>
              </a:ext>
            </a:extLst>
          </p:cNvPr>
          <p:cNvPicPr>
            <a:picLocks noChangeAspect="1"/>
          </p:cNvPicPr>
          <p:nvPr/>
        </p:nvPicPr>
        <p:blipFill rotWithShape="1">
          <a:blip r:embed="rId2"/>
          <a:srcRect l="1584" r="39016"/>
          <a:stretch/>
        </p:blipFill>
        <p:spPr>
          <a:xfrm>
            <a:off x="4572000" y="10"/>
            <a:ext cx="4577118" cy="5143490"/>
          </a:xfrm>
          <a:prstGeom prst="rect">
            <a:avLst/>
          </a:prstGeom>
        </p:spPr>
      </p:pic>
    </p:spTree>
    <p:extLst>
      <p:ext uri="{BB962C8B-B14F-4D97-AF65-F5344CB8AC3E}">
        <p14:creationId xmlns:p14="http://schemas.microsoft.com/office/powerpoint/2010/main" val="2843368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262647"/>
            <a:ext cx="3485178" cy="1218390"/>
          </a:xfrm>
        </p:spPr>
        <p:txBody>
          <a:bodyPr anchor="ctr">
            <a:normAutofit/>
          </a:bodyPr>
          <a:lstStyle/>
          <a:p>
            <a:pPr>
              <a:lnSpc>
                <a:spcPct val="90000"/>
              </a:lnSpc>
            </a:pPr>
            <a:r>
              <a:rPr lang="tr-TR" altLang="ko-KR" sz="2600"/>
              <a:t>Muhasebede Kullanılan Temel Belgeler</a:t>
            </a:r>
          </a:p>
        </p:txBody>
      </p:sp>
      <p:sp>
        <p:nvSpPr>
          <p:cNvPr id="4" name="Content Placeholder 3"/>
          <p:cNvSpPr>
            <a:spLocks noGrp="1"/>
          </p:cNvSpPr>
          <p:nvPr>
            <p:ph idx="1"/>
          </p:nvPr>
        </p:nvSpPr>
        <p:spPr>
          <a:xfrm>
            <a:off x="571351" y="2057400"/>
            <a:ext cx="3485179" cy="2709861"/>
          </a:xfrm>
        </p:spPr>
        <p:txBody>
          <a:bodyPr anchor="ctr">
            <a:normAutofit/>
          </a:bodyPr>
          <a:lstStyle/>
          <a:p>
            <a:pPr marL="0" indent="0">
              <a:buNone/>
            </a:pPr>
            <a:r>
              <a:rPr lang="tr-TR" altLang="ko-KR" sz="1500" dirty="0">
                <a:latin typeface="Arial" pitchFamily="34" charset="0"/>
                <a:cs typeface="Arial" pitchFamily="34" charset="0"/>
              </a:rPr>
              <a:t>Serbest Meslek Makbuzu:</a:t>
            </a:r>
          </a:p>
          <a:p>
            <a:pPr marL="0" indent="0">
              <a:buNone/>
            </a:pPr>
            <a:r>
              <a:rPr lang="tr-TR" altLang="ko-KR" sz="1500" dirty="0">
                <a:latin typeface="Arial" pitchFamily="34" charset="0"/>
                <a:cs typeface="Arial" pitchFamily="34" charset="0"/>
              </a:rPr>
              <a:t>Serbest meslek erbabının (doktor, avukat vs.) mesleki faaliyetlerine ilişkin her türlü tahsilatı için düzenlediği belgedir.</a:t>
            </a:r>
          </a:p>
          <a:p>
            <a:pPr marL="0" indent="0">
              <a:buNone/>
            </a:pPr>
            <a:endParaRPr lang="tr-TR" altLang="ko-KR" sz="1500" dirty="0">
              <a:latin typeface="Arial" pitchFamily="34" charset="0"/>
              <a:cs typeface="Arial" pitchFamily="34" charset="0"/>
            </a:endParaRPr>
          </a:p>
        </p:txBody>
      </p:sp>
      <p:pic>
        <p:nvPicPr>
          <p:cNvPr id="6" name="Picture 5" descr="Raflar renkli düzenleyiciler">
            <a:extLst>
              <a:ext uri="{FF2B5EF4-FFF2-40B4-BE49-F238E27FC236}">
                <a16:creationId xmlns:a16="http://schemas.microsoft.com/office/drawing/2014/main" id="{2ED778BC-8F86-9EE5-552B-EF81345397E0}"/>
              </a:ext>
            </a:extLst>
          </p:cNvPr>
          <p:cNvPicPr>
            <a:picLocks noChangeAspect="1"/>
          </p:cNvPicPr>
          <p:nvPr/>
        </p:nvPicPr>
        <p:blipFill rotWithShape="1">
          <a:blip r:embed="rId2"/>
          <a:srcRect l="10136" r="29797"/>
          <a:stretch/>
        </p:blipFill>
        <p:spPr>
          <a:xfrm>
            <a:off x="4572000" y="10"/>
            <a:ext cx="4577118" cy="5143490"/>
          </a:xfrm>
          <a:prstGeom prst="rect">
            <a:avLst/>
          </a:prstGeom>
        </p:spPr>
      </p:pic>
    </p:spTree>
    <p:extLst>
      <p:ext uri="{BB962C8B-B14F-4D97-AF65-F5344CB8AC3E}">
        <p14:creationId xmlns:p14="http://schemas.microsoft.com/office/powerpoint/2010/main" val="1114831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B65C0385-5E30-4D2E-AF9F-4639659D3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İnşaat araçları ve dişliler">
            <a:extLst>
              <a:ext uri="{FF2B5EF4-FFF2-40B4-BE49-F238E27FC236}">
                <a16:creationId xmlns:a16="http://schemas.microsoft.com/office/drawing/2014/main" id="{E4316B2E-48D3-28B7-5EF7-95E40B80D53C}"/>
              </a:ext>
            </a:extLst>
          </p:cNvPr>
          <p:cNvPicPr>
            <a:picLocks noChangeAspect="1"/>
          </p:cNvPicPr>
          <p:nvPr/>
        </p:nvPicPr>
        <p:blipFill rotWithShape="1">
          <a:blip r:embed="rId2"/>
          <a:srcRect l="31819" r="845" b="3"/>
          <a:stretch/>
        </p:blipFill>
        <p:spPr>
          <a:xfrm>
            <a:off x="20" y="1249926"/>
            <a:ext cx="4579641" cy="3893574"/>
          </a:xfrm>
          <a:prstGeom prst="rect">
            <a:avLst/>
          </a:prstGeom>
        </p:spPr>
      </p:pic>
      <p:sp useBgFill="1">
        <p:nvSpPr>
          <p:cNvPr id="12" name="Rectangle 11">
            <a:extLst>
              <a:ext uri="{FF2B5EF4-FFF2-40B4-BE49-F238E27FC236}">
                <a16:creationId xmlns:a16="http://schemas.microsoft.com/office/drawing/2014/main" id="{E335820B-3A29-42C5-AA8D-10ECA43CD9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1296837"/>
          </a:xfrm>
          <a:prstGeom prst="rect">
            <a:avLst/>
          </a:prstGeom>
          <a:ln>
            <a:noFill/>
          </a:ln>
          <a:effectLst>
            <a:outerShdw blurRad="368300" dist="101600" dir="546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0" y="264574"/>
            <a:ext cx="7944000" cy="767688"/>
          </a:xfrm>
        </p:spPr>
        <p:txBody>
          <a:bodyPr>
            <a:normAutofit/>
          </a:bodyPr>
          <a:lstStyle/>
          <a:p>
            <a:r>
              <a:rPr lang="tr-TR" altLang="ko-KR" sz="3000"/>
              <a:t>Serbest Meslek</a:t>
            </a:r>
          </a:p>
        </p:txBody>
      </p:sp>
      <p:sp>
        <p:nvSpPr>
          <p:cNvPr id="4" name="Content Placeholder 3"/>
          <p:cNvSpPr>
            <a:spLocks noGrp="1"/>
          </p:cNvSpPr>
          <p:nvPr>
            <p:ph idx="1"/>
          </p:nvPr>
        </p:nvSpPr>
        <p:spPr>
          <a:xfrm>
            <a:off x="4701590" y="826687"/>
            <a:ext cx="4320480" cy="3490125"/>
          </a:xfrm>
        </p:spPr>
        <p:txBody>
          <a:bodyPr anchor="ctr">
            <a:noAutofit/>
          </a:bodyPr>
          <a:lstStyle/>
          <a:p>
            <a:pPr marL="0" indent="0">
              <a:lnSpc>
                <a:spcPct val="90000"/>
              </a:lnSpc>
              <a:buNone/>
            </a:pPr>
            <a:r>
              <a:rPr lang="tr-TR" altLang="ko-KR" sz="1800" dirty="0">
                <a:latin typeface="Arial" pitchFamily="34" charset="0"/>
                <a:cs typeface="Arial" pitchFamily="34" charset="0"/>
              </a:rPr>
              <a:t>Gelir Vergisi Kanunu'nun 66. madde 1. fıkra: Serbest meslek faaliyetini </a:t>
            </a:r>
            <a:r>
              <a:rPr lang="tr-TR" altLang="ko-KR" sz="1800" dirty="0" err="1">
                <a:latin typeface="Arial" pitchFamily="34" charset="0"/>
                <a:cs typeface="Arial" pitchFamily="34" charset="0"/>
              </a:rPr>
              <a:t>mutad</a:t>
            </a:r>
            <a:r>
              <a:rPr lang="tr-TR" altLang="ko-KR" sz="1800" dirty="0">
                <a:latin typeface="Arial" pitchFamily="34" charset="0"/>
                <a:cs typeface="Arial" pitchFamily="34" charset="0"/>
              </a:rPr>
              <a:t> meslek halinde ifa edenler serbest meslek erbabıdır. Serbest meslek faaliyetinin yanında meslekten başka bir iş veya görev ile devamlı olarak uğraşılması bu vasfı değiştirmez.</a:t>
            </a:r>
          </a:p>
          <a:p>
            <a:pPr marL="0" indent="0">
              <a:lnSpc>
                <a:spcPct val="90000"/>
              </a:lnSpc>
              <a:buNone/>
            </a:pPr>
            <a:endParaRPr lang="tr-TR" altLang="ko-KR" sz="1800" dirty="0">
              <a:latin typeface="Arial" pitchFamily="34" charset="0"/>
              <a:cs typeface="Arial" pitchFamily="34" charset="0"/>
            </a:endParaRPr>
          </a:p>
          <a:p>
            <a:pPr marL="0" indent="0">
              <a:lnSpc>
                <a:spcPct val="90000"/>
              </a:lnSpc>
              <a:buNone/>
            </a:pPr>
            <a:r>
              <a:rPr lang="tr-TR" altLang="ko-KR" sz="1800" dirty="0">
                <a:latin typeface="Arial" pitchFamily="34" charset="0"/>
                <a:cs typeface="Arial" pitchFamily="34" charset="0"/>
              </a:rPr>
              <a:t>Buna göre; kendi nam ve hesabına, mutat meslek halinde faaliyette bulunan; avukat, doktor, diş hekimi, veteriner hekim, mimar, mühendis, müşavir, serbest muhasebeci mali müşavir, yeminli mali müşavir, danışman, ressam, yazar, bestekar, kimyager, noter, serbest öğretmen, artist, menajer, senarist, yönetmen, ebe, sünnetçi, arzuhalci, rehber ve sağlık memuru vb. kişiler serbest meslek erbabıdır.</a:t>
            </a:r>
          </a:p>
        </p:txBody>
      </p:sp>
    </p:spTree>
    <p:extLst>
      <p:ext uri="{BB962C8B-B14F-4D97-AF65-F5344CB8AC3E}">
        <p14:creationId xmlns:p14="http://schemas.microsoft.com/office/powerpoint/2010/main" val="25756817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17908" y="556043"/>
            <a:ext cx="3368866" cy="359523"/>
          </a:xfrm>
        </p:spPr>
        <p:txBody>
          <a:bodyPr anchor="b">
            <a:normAutofit fontScale="90000"/>
          </a:bodyPr>
          <a:lstStyle/>
          <a:p>
            <a:r>
              <a:rPr lang="tr-TR" altLang="ko-KR" sz="2400" dirty="0"/>
              <a:t>Defter Tutma</a:t>
            </a:r>
          </a:p>
        </p:txBody>
      </p:sp>
      <p:pic>
        <p:nvPicPr>
          <p:cNvPr id="6" name="Picture 5" descr="Güneşin aydınlattığı masa">
            <a:extLst>
              <a:ext uri="{FF2B5EF4-FFF2-40B4-BE49-F238E27FC236}">
                <a16:creationId xmlns:a16="http://schemas.microsoft.com/office/drawing/2014/main" id="{E63DFFE4-F55D-C0C7-00C5-C5AC12BF9296}"/>
              </a:ext>
            </a:extLst>
          </p:cNvPr>
          <p:cNvPicPr>
            <a:picLocks noChangeAspect="1"/>
          </p:cNvPicPr>
          <p:nvPr/>
        </p:nvPicPr>
        <p:blipFill rotWithShape="1">
          <a:blip r:embed="rId2"/>
          <a:srcRect l="16211" r="24456"/>
          <a:stretch/>
        </p:blipFill>
        <p:spPr>
          <a:xfrm>
            <a:off x="20" y="10"/>
            <a:ext cx="4571980" cy="5143490"/>
          </a:xfrm>
          <a:prstGeom prst="rect">
            <a:avLst/>
          </a:prstGeom>
        </p:spPr>
      </p:pic>
      <p:grpSp>
        <p:nvGrpSpPr>
          <p:cNvPr id="10" name="Group 9">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2521" cy="5143500"/>
            <a:chOff x="12068638" y="0"/>
            <a:chExt cx="123362" cy="6858000"/>
          </a:xfrm>
        </p:grpSpPr>
        <p:sp>
          <p:nvSpPr>
            <p:cNvPr id="11" name="Rectangle 10">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Content Placeholder 3"/>
          <p:cNvSpPr>
            <a:spLocks noGrp="1"/>
          </p:cNvSpPr>
          <p:nvPr>
            <p:ph idx="1"/>
          </p:nvPr>
        </p:nvSpPr>
        <p:spPr>
          <a:xfrm>
            <a:off x="4932040" y="1059582"/>
            <a:ext cx="4032448" cy="3888432"/>
          </a:xfrm>
        </p:spPr>
        <p:txBody>
          <a:bodyPr anchor="t">
            <a:normAutofit/>
          </a:bodyPr>
          <a:lstStyle/>
          <a:p>
            <a:pPr marL="0" indent="0">
              <a:lnSpc>
                <a:spcPct val="90000"/>
              </a:lnSpc>
              <a:buNone/>
            </a:pPr>
            <a:r>
              <a:rPr lang="tr-TR" altLang="ko-KR" sz="1600" dirty="0">
                <a:latin typeface="Arial" pitchFamily="34" charset="0"/>
                <a:cs typeface="Arial" pitchFamily="34" charset="0"/>
              </a:rPr>
              <a:t>Gerçek ve tüzel kişi tacirler, ticari işletmelerinin iktisadi ve malî durumunu, borç ve alacak ilişkilerini ve her iş yılı içinde elde edeceği neticeleri tespit etmek amacıyla gereken bütün belgeleri tutmak zorundadır.</a:t>
            </a:r>
          </a:p>
          <a:p>
            <a:pPr marL="0" indent="0">
              <a:lnSpc>
                <a:spcPct val="90000"/>
              </a:lnSpc>
              <a:buNone/>
            </a:pPr>
            <a:r>
              <a:rPr lang="tr-TR" altLang="ko-KR" sz="1600" dirty="0">
                <a:latin typeface="Arial" pitchFamily="34" charset="0"/>
                <a:cs typeface="Arial" pitchFamily="34" charset="0"/>
              </a:rPr>
              <a:t>			</a:t>
            </a:r>
          </a:p>
          <a:p>
            <a:pPr marL="0" indent="0">
              <a:lnSpc>
                <a:spcPct val="90000"/>
              </a:lnSpc>
              <a:buNone/>
            </a:pPr>
            <a:r>
              <a:rPr lang="tr-TR" altLang="ko-KR" sz="1600" dirty="0">
                <a:latin typeface="Arial" pitchFamily="34" charset="0"/>
                <a:cs typeface="Arial" pitchFamily="34" charset="0"/>
              </a:rPr>
              <a:t>Tüzel kişi tacirler, ticaret siciline tescil edildikleri anda tacir sıfatını kazandıkları için bu andan itibaren tacir sıfatına bağlı olan hak ve yükümlülüklere de sahip  olmaktadırlar. Dolayısıyla, bu andan itibaren tüzel kişi tacirler açısından defter tutma yükümlülüğü de başlamış olmaktadır.</a:t>
            </a:r>
          </a:p>
          <a:p>
            <a:pPr marL="0" indent="0">
              <a:lnSpc>
                <a:spcPct val="90000"/>
              </a:lnSpc>
              <a:buNone/>
            </a:pPr>
            <a:endParaRPr lang="tr-TR" altLang="ko-KR" sz="1200" dirty="0">
              <a:latin typeface="Arial" pitchFamily="34" charset="0"/>
              <a:cs typeface="Arial" pitchFamily="34" charset="0"/>
            </a:endParaRPr>
          </a:p>
        </p:txBody>
      </p:sp>
    </p:spTree>
    <p:extLst>
      <p:ext uri="{BB962C8B-B14F-4D97-AF65-F5344CB8AC3E}">
        <p14:creationId xmlns:p14="http://schemas.microsoft.com/office/powerpoint/2010/main" val="2851865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Kağıt ajandaya bir randevuyu kaydetme">
            <a:extLst>
              <a:ext uri="{FF2B5EF4-FFF2-40B4-BE49-F238E27FC236}">
                <a16:creationId xmlns:a16="http://schemas.microsoft.com/office/drawing/2014/main" id="{1582FC26-B13C-28C0-23AD-FE5845B3B620}"/>
              </a:ext>
            </a:extLst>
          </p:cNvPr>
          <p:cNvPicPr>
            <a:picLocks noChangeAspect="1"/>
          </p:cNvPicPr>
          <p:nvPr/>
        </p:nvPicPr>
        <p:blipFill rotWithShape="1">
          <a:blip r:embed="rId2"/>
          <a:srcRect r="47342"/>
          <a:stretch/>
        </p:blipFill>
        <p:spPr>
          <a:xfrm>
            <a:off x="20" y="-1"/>
            <a:ext cx="4057627" cy="5143501"/>
          </a:xfrm>
          <a:prstGeom prst="rect">
            <a:avLst/>
          </a:prstGeom>
        </p:spPr>
      </p:pic>
      <p:sp useBgFill="1">
        <p:nvSpPr>
          <p:cNvPr id="12" name="Rectangle 11">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0"/>
            <a:ext cx="5086352" cy="1714499"/>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86487" y="304263"/>
            <a:ext cx="4098726" cy="1169476"/>
          </a:xfrm>
        </p:spPr>
        <p:txBody>
          <a:bodyPr>
            <a:normAutofit/>
          </a:bodyPr>
          <a:lstStyle/>
          <a:p>
            <a:r>
              <a:rPr lang="tr-TR" altLang="ko-KR" sz="3000"/>
              <a:t>Defter Tutma</a:t>
            </a:r>
          </a:p>
        </p:txBody>
      </p:sp>
      <p:sp>
        <p:nvSpPr>
          <p:cNvPr id="4" name="Content Placeholder 3"/>
          <p:cNvSpPr>
            <a:spLocks noGrp="1"/>
          </p:cNvSpPr>
          <p:nvPr>
            <p:ph idx="1"/>
          </p:nvPr>
        </p:nvSpPr>
        <p:spPr>
          <a:xfrm>
            <a:off x="4586487" y="2057400"/>
            <a:ext cx="3935505" cy="2622658"/>
          </a:xfrm>
        </p:spPr>
        <p:txBody>
          <a:bodyPr anchor="ctr">
            <a:normAutofit/>
          </a:bodyPr>
          <a:lstStyle/>
          <a:p>
            <a:pPr marL="0" indent="0">
              <a:buNone/>
            </a:pPr>
            <a:r>
              <a:rPr lang="tr-TR" altLang="ko-KR" sz="1500" dirty="0">
                <a:latin typeface="Arial" pitchFamily="34" charset="0"/>
                <a:cs typeface="Arial" pitchFamily="34" charset="0"/>
              </a:rPr>
              <a:t>1. Yevmiye Defteri: İşletmede, ticari işlemlerin belgelere dayanarak tarih sırası ile, maddeler halinde kaydedildiği deftere yevmiye defteri (günlük defter) denir.</a:t>
            </a:r>
          </a:p>
          <a:p>
            <a:pPr marL="0" indent="0">
              <a:buNone/>
            </a:pPr>
            <a:endParaRPr lang="tr-TR" altLang="ko-KR" sz="1500" dirty="0">
              <a:latin typeface="Arial" pitchFamily="34" charset="0"/>
              <a:cs typeface="Arial" pitchFamily="34" charset="0"/>
            </a:endParaRPr>
          </a:p>
          <a:p>
            <a:pPr marL="0" indent="0">
              <a:buNone/>
            </a:pPr>
            <a:r>
              <a:rPr lang="tr-TR" altLang="ko-KR" sz="1500" dirty="0">
                <a:latin typeface="Arial" pitchFamily="34" charset="0"/>
                <a:cs typeface="Arial" pitchFamily="34" charset="0"/>
              </a:rPr>
              <a:t>Yevmiye defterine yapılan her kayıt mutlaka bir belgeye dayanmalıdır. Belgesi olmayan hiçbir işlem kaydedilemez. </a:t>
            </a:r>
          </a:p>
          <a:p>
            <a:pPr marL="0" indent="0">
              <a:buNone/>
            </a:pPr>
            <a:endParaRPr lang="tr-TR" altLang="ko-KR" sz="1500" dirty="0">
              <a:latin typeface="Arial" pitchFamily="34" charset="0"/>
              <a:cs typeface="Arial" pitchFamily="34" charset="0"/>
            </a:endParaRPr>
          </a:p>
        </p:txBody>
      </p:sp>
    </p:spTree>
    <p:extLst>
      <p:ext uri="{BB962C8B-B14F-4D97-AF65-F5344CB8AC3E}">
        <p14:creationId xmlns:p14="http://schemas.microsoft.com/office/powerpoint/2010/main" val="35607084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519" y="556043"/>
            <a:ext cx="4109789" cy="101476"/>
          </a:xfrm>
        </p:spPr>
        <p:txBody>
          <a:bodyPr anchor="b">
            <a:normAutofit fontScale="90000"/>
          </a:bodyPr>
          <a:lstStyle/>
          <a:p>
            <a:r>
              <a:rPr lang="tr-TR" altLang="ko-KR" sz="2400" dirty="0"/>
              <a:t>Defter Tutma</a:t>
            </a:r>
          </a:p>
        </p:txBody>
      </p:sp>
      <p:sp>
        <p:nvSpPr>
          <p:cNvPr id="4" name="Content Placeholder 3"/>
          <p:cNvSpPr>
            <a:spLocks noGrp="1"/>
          </p:cNvSpPr>
          <p:nvPr>
            <p:ph idx="1"/>
          </p:nvPr>
        </p:nvSpPr>
        <p:spPr>
          <a:xfrm>
            <a:off x="323528" y="771550"/>
            <a:ext cx="4752527" cy="4032448"/>
          </a:xfrm>
        </p:spPr>
        <p:txBody>
          <a:bodyPr anchor="t">
            <a:normAutofit/>
          </a:bodyPr>
          <a:lstStyle/>
          <a:p>
            <a:pPr marL="0" indent="0">
              <a:lnSpc>
                <a:spcPct val="90000"/>
              </a:lnSpc>
              <a:buNone/>
            </a:pPr>
            <a:r>
              <a:rPr lang="tr-TR" altLang="ko-KR" sz="1600" dirty="0">
                <a:latin typeface="Arial" pitchFamily="34" charset="0"/>
                <a:cs typeface="Arial" pitchFamily="34" charset="0"/>
              </a:rPr>
              <a:t>Yevmiye defteri, muhasebede ticari işlemlerin evraklar baz alınarak, tarih sırasına göre, madde madde yazıldığı defterdir. Yevmiye defterine işlenen her bilginin mutlaka evrakının olması gerekir. Muhasebe sisteminde evraksız herhangi bir işlem yapılmaz.</a:t>
            </a:r>
          </a:p>
          <a:p>
            <a:pPr marL="0" indent="0">
              <a:lnSpc>
                <a:spcPct val="90000"/>
              </a:lnSpc>
              <a:buNone/>
            </a:pPr>
            <a:endParaRPr lang="tr-TR" altLang="ko-KR" sz="1600" dirty="0">
              <a:latin typeface="Arial" pitchFamily="34" charset="0"/>
              <a:cs typeface="Arial" pitchFamily="34" charset="0"/>
            </a:endParaRPr>
          </a:p>
          <a:p>
            <a:pPr marL="0" indent="0">
              <a:lnSpc>
                <a:spcPct val="90000"/>
              </a:lnSpc>
              <a:buNone/>
            </a:pPr>
            <a:r>
              <a:rPr lang="tr-TR" altLang="ko-KR" sz="1600" dirty="0">
                <a:latin typeface="Arial" pitchFamily="34" charset="0"/>
                <a:cs typeface="Arial" pitchFamily="34" charset="0"/>
              </a:rPr>
              <a:t>Yevmiye defterine öncelikle, yeni işe başlayan firmalarda açılış bilançosu, daha önceden işe devam eden firmalarda ise önceki dönem sonu bilançosunda yer alan veriler baz alınarak açılış kaydı gerçekleştirilir. Ay sonlarında ya da dönem sonlarında verilen beyannameler bu defterle uyumlu olmak zorundadır.</a:t>
            </a:r>
          </a:p>
          <a:p>
            <a:pPr marL="0" indent="0">
              <a:lnSpc>
                <a:spcPct val="90000"/>
              </a:lnSpc>
              <a:buNone/>
            </a:pPr>
            <a:endParaRPr lang="tr-TR" altLang="ko-KR" sz="1600" dirty="0">
              <a:latin typeface="Arial" pitchFamily="34" charset="0"/>
              <a:cs typeface="Arial" pitchFamily="34" charset="0"/>
            </a:endParaRPr>
          </a:p>
          <a:p>
            <a:pPr marL="0" indent="0">
              <a:lnSpc>
                <a:spcPct val="90000"/>
              </a:lnSpc>
              <a:buNone/>
            </a:pPr>
            <a:r>
              <a:rPr lang="tr-TR" altLang="ko-KR" sz="1600" dirty="0">
                <a:latin typeface="Arial" pitchFamily="34" charset="0"/>
                <a:cs typeface="Arial" pitchFamily="34" charset="0"/>
              </a:rPr>
              <a:t>Yevmiye defterinin kanunen geçerli sayılması için noterden onaylı olması gerekir.</a:t>
            </a:r>
          </a:p>
        </p:txBody>
      </p:sp>
      <p:pic>
        <p:nvPicPr>
          <p:cNvPr id="6" name="Picture 5" descr="Masanın üzerinde bir takvim">
            <a:extLst>
              <a:ext uri="{FF2B5EF4-FFF2-40B4-BE49-F238E27FC236}">
                <a16:creationId xmlns:a16="http://schemas.microsoft.com/office/drawing/2014/main" id="{437EE852-ED5A-0B66-FFE5-8C223912092A}"/>
              </a:ext>
            </a:extLst>
          </p:cNvPr>
          <p:cNvPicPr>
            <a:picLocks noChangeAspect="1"/>
          </p:cNvPicPr>
          <p:nvPr/>
        </p:nvPicPr>
        <p:blipFill rotWithShape="1">
          <a:blip r:embed="rId2"/>
          <a:srcRect l="8967" r="43134"/>
          <a:stretch/>
        </p:blipFill>
        <p:spPr>
          <a:xfrm>
            <a:off x="5453109" y="10"/>
            <a:ext cx="3690890" cy="5143490"/>
          </a:xfrm>
          <a:prstGeom prst="rect">
            <a:avLst/>
          </a:prstGeom>
        </p:spPr>
      </p:pic>
      <p:grpSp>
        <p:nvGrpSpPr>
          <p:cNvPr id="10" name="Group 9">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051478" y="0"/>
            <a:ext cx="92522" cy="5143500"/>
            <a:chOff x="12068638" y="0"/>
            <a:chExt cx="123362" cy="6858000"/>
          </a:xfrm>
        </p:grpSpPr>
        <p:sp>
          <p:nvSpPr>
            <p:cNvPr id="11" name="Rectangle 10">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92353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 y="244026"/>
            <a:ext cx="3276451" cy="1467631"/>
          </a:xfrm>
        </p:spPr>
        <p:txBody>
          <a:bodyPr anchor="b">
            <a:normAutofit/>
          </a:bodyPr>
          <a:lstStyle/>
          <a:p>
            <a:r>
              <a:rPr lang="tr-TR" altLang="ko-KR" sz="4100"/>
              <a:t>Defter Tutma</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1940245"/>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480060" y="2154674"/>
            <a:ext cx="3182691" cy="2490501"/>
          </a:xfrm>
        </p:spPr>
        <p:txBody>
          <a:bodyPr>
            <a:normAutofit/>
          </a:bodyPr>
          <a:lstStyle/>
          <a:p>
            <a:pPr marL="0" indent="0">
              <a:lnSpc>
                <a:spcPct val="90000"/>
              </a:lnSpc>
              <a:buNone/>
            </a:pPr>
            <a:r>
              <a:rPr lang="tr-TR" altLang="ko-KR" sz="1400" dirty="0">
                <a:latin typeface="Arial" pitchFamily="34" charset="0"/>
                <a:cs typeface="Arial" pitchFamily="34" charset="0"/>
              </a:rPr>
              <a:t>28502 sayılı Ticari Defterlere İlişkin Tebliğ esasına göre tüzel ya da gerçek kişilik olmasına bakılmadan her tacirin yevmiye defteri tutması gerekir. 19 Aralık 2012 tarihinde Resmî </a:t>
            </a:r>
            <a:r>
              <a:rPr lang="tr-TR" altLang="ko-KR" sz="1400" dirty="0" err="1">
                <a:latin typeface="Arial" pitchFamily="34" charset="0"/>
                <a:cs typeface="Arial" pitchFamily="34" charset="0"/>
              </a:rPr>
              <a:t>Gazete’de</a:t>
            </a:r>
            <a:r>
              <a:rPr lang="tr-TR" altLang="ko-KR" sz="1400" dirty="0">
                <a:latin typeface="Arial" pitchFamily="34" charset="0"/>
                <a:cs typeface="Arial" pitchFamily="34" charset="0"/>
              </a:rPr>
              <a:t> de yayınlanan ve kesinleşen bu karara istinaden yevmiye defteri tutan söz konusu işletmelerin Envanter Defteri ve Defteri Kebir’i tutması zorunludur. </a:t>
            </a:r>
          </a:p>
        </p:txBody>
      </p:sp>
      <p:pic>
        <p:nvPicPr>
          <p:cNvPr id="6" name="Picture 5" descr="Rafların göründüğü bulanık soyut halk kütüphanesi">
            <a:extLst>
              <a:ext uri="{FF2B5EF4-FFF2-40B4-BE49-F238E27FC236}">
                <a16:creationId xmlns:a16="http://schemas.microsoft.com/office/drawing/2014/main" id="{19B9A3B1-0300-1322-327C-E5BBAEDA47B5}"/>
              </a:ext>
            </a:extLst>
          </p:cNvPr>
          <p:cNvPicPr>
            <a:picLocks noChangeAspect="1"/>
          </p:cNvPicPr>
          <p:nvPr/>
        </p:nvPicPr>
        <p:blipFill rotWithShape="1">
          <a:blip r:embed="rId2"/>
          <a:srcRect l="5354" r="27694"/>
          <a:stretch/>
        </p:blipFill>
        <p:spPr>
          <a:xfrm>
            <a:off x="3983776" y="10"/>
            <a:ext cx="5159081" cy="51434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57611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9161" y="479394"/>
            <a:ext cx="2678858" cy="2680137"/>
          </a:xfrm>
        </p:spPr>
        <p:txBody>
          <a:bodyPr vert="horz" lIns="91440" tIns="45720" rIns="91440" bIns="45720" rtlCol="0" anchor="b">
            <a:normAutofit/>
          </a:bodyPr>
          <a:lstStyle/>
          <a:p>
            <a:pPr latinLnBrk="0">
              <a:lnSpc>
                <a:spcPct val="90000"/>
              </a:lnSpc>
            </a:pPr>
            <a:r>
              <a:rPr lang="en-US" altLang="ko-KR" sz="5000" kern="1200">
                <a:solidFill>
                  <a:schemeClr val="tx1"/>
                </a:solidFill>
                <a:latin typeface="+mj-lt"/>
                <a:ea typeface="+mj-ea"/>
                <a:cs typeface="+mj-cs"/>
              </a:rPr>
              <a:t>Defter Tutma</a:t>
            </a:r>
          </a:p>
        </p:txBody>
      </p:sp>
      <p:sp>
        <p:nvSpPr>
          <p:cNvPr id="103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3306950"/>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YEVMİYE DEFTERİ"/>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933808" y="480060"/>
            <a:ext cx="4524789" cy="4162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8172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Defter Tutma</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buNone/>
            </a:pPr>
            <a:r>
              <a:rPr lang="tr-TR" altLang="ko-KR" sz="1700" dirty="0">
                <a:latin typeface="Arial" pitchFamily="34" charset="0"/>
                <a:cs typeface="Arial" pitchFamily="34" charset="0"/>
              </a:rPr>
              <a:t>2. Defter-i Kebir (büyük): </a:t>
            </a:r>
          </a:p>
          <a:p>
            <a:pPr marL="0" indent="0">
              <a:buNone/>
            </a:pPr>
            <a:r>
              <a:rPr lang="tr-TR" altLang="ko-KR" sz="1700" dirty="0">
                <a:latin typeface="Arial" pitchFamily="34" charset="0"/>
                <a:cs typeface="Arial" pitchFamily="34" charset="0"/>
              </a:rPr>
              <a:t>Yevmiye defterine hiçbir sınıflandırmaya tabi tutulmaksızın tarih sırasına göre kayıt edilmiş işlemlerin, niteliklerine göre ayrıştırılarak gösterildiği defterdir.</a:t>
            </a:r>
          </a:p>
          <a:p>
            <a:pPr marL="0" indent="0">
              <a:buNone/>
            </a:pPr>
            <a:r>
              <a:rPr lang="tr-TR" altLang="ko-KR" sz="1700" dirty="0">
                <a:latin typeface="Arial" pitchFamily="34" charset="0"/>
                <a:cs typeface="Arial" pitchFamily="34" charset="0"/>
              </a:rPr>
              <a:t>Büyük defter, yevmiye defterlerine kaydedilmiş olan işlemleri buradan alarak sistemli bir şekilde hesaplara dağıtan ve düzenli olarak bu hesaplarda toplayan muhasebe defteridir.</a:t>
            </a:r>
          </a:p>
        </p:txBody>
      </p:sp>
    </p:spTree>
    <p:extLst>
      <p:ext uri="{BB962C8B-B14F-4D97-AF65-F5344CB8AC3E}">
        <p14:creationId xmlns:p14="http://schemas.microsoft.com/office/powerpoint/2010/main" val="1685882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Defter Tutma</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lnSpc>
                <a:spcPct val="90000"/>
              </a:lnSpc>
              <a:buNone/>
            </a:pPr>
            <a:r>
              <a:rPr lang="tr-TR" altLang="ko-KR" sz="1700" dirty="0">
                <a:latin typeface="Arial" pitchFamily="34" charset="0"/>
                <a:cs typeface="Arial" pitchFamily="34" charset="0"/>
              </a:rPr>
              <a:t>Vergi Usul Kanunu (VUK) 182. Maddesine göre yevmiye defterlerinde, ödemeler, tarih ve işlem sırası gözetilmeksizin, belli bir düzenleme olmaksızın yazılır. Yevmiye defteri gibi defterlerin meydana getirdiği sorunları ortadan kaldırıp muhasebe kaydı daha düzenli biçimde tutmak için başka defterlere ihtiyaç vardır. Bu defter de defter-i kebirdir. Defter-i kebir ile hesap hareketlerinin takip ve kontrolü yapılır, hesaplardaki rakamlar sistemli biçimde bir araya getirilir ve dağıtılır. Defter-i kebirin günümüzde daha çok bilinen adı büyük defterdir. Büyük defter, her işletme tarafından zorunlu olarak tutulur. Yevmiye defterine kaydedilmiş işlemler, büyük defter sayesinde düzene girer.</a:t>
            </a:r>
          </a:p>
        </p:txBody>
      </p:sp>
    </p:spTree>
    <p:extLst>
      <p:ext uri="{BB962C8B-B14F-4D97-AF65-F5344CB8AC3E}">
        <p14:creationId xmlns:p14="http://schemas.microsoft.com/office/powerpoint/2010/main" val="16345540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Defter Tutma</a:t>
            </a:r>
          </a:p>
        </p:txBody>
      </p:sp>
      <p:sp>
        <p:nvSpPr>
          <p:cNvPr id="1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lnSpc>
                <a:spcPct val="90000"/>
              </a:lnSpc>
              <a:buNone/>
            </a:pPr>
            <a:r>
              <a:rPr lang="tr-TR" altLang="ko-KR" sz="1600" dirty="0">
                <a:latin typeface="Arial" pitchFamily="34" charset="0"/>
                <a:cs typeface="Arial" pitchFamily="34" charset="0"/>
              </a:rPr>
              <a:t>Defter-i kebir Türkçe dilinde işlenir. Türkçe kayıtların bulunması şartı ile başka dilde kayıt da tutulabilir.</a:t>
            </a:r>
          </a:p>
          <a:p>
            <a:pPr marL="0" indent="0">
              <a:lnSpc>
                <a:spcPct val="90000"/>
              </a:lnSpc>
              <a:buNone/>
            </a:pPr>
            <a:r>
              <a:rPr lang="tr-TR" altLang="ko-KR" sz="1600" dirty="0">
                <a:latin typeface="Arial" pitchFamily="34" charset="0"/>
                <a:cs typeface="Arial" pitchFamily="34" charset="0"/>
              </a:rPr>
              <a:t>Hesap kayıtlarındaki fiyatlar Türk Lirası olarak yazılır.</a:t>
            </a:r>
          </a:p>
          <a:p>
            <a:pPr marL="0" indent="0">
              <a:lnSpc>
                <a:spcPct val="90000"/>
              </a:lnSpc>
              <a:buNone/>
            </a:pPr>
            <a:r>
              <a:rPr lang="tr-TR" altLang="ko-KR" sz="1600" dirty="0">
                <a:latin typeface="Arial" pitchFamily="34" charset="0"/>
                <a:cs typeface="Arial" pitchFamily="34" charset="0"/>
              </a:rPr>
              <a:t>Kayıtlarda kısaltma, rakam, harf ve semboller anlam karışıklığına neden olmamalıdır. Tüm kayıtların duraksama yapılmaksızın okunabilmesi gerekir.</a:t>
            </a:r>
          </a:p>
          <a:p>
            <a:pPr marL="0" indent="0">
              <a:lnSpc>
                <a:spcPct val="90000"/>
              </a:lnSpc>
              <a:buNone/>
            </a:pPr>
            <a:r>
              <a:rPr lang="tr-TR" altLang="ko-KR" sz="1600" dirty="0">
                <a:latin typeface="Arial" pitchFamily="34" charset="0"/>
                <a:cs typeface="Arial" pitchFamily="34" charset="0"/>
              </a:rPr>
              <a:t>Kayıtlar, eksiksiz, doğru, zamanında ve düzenli olarak tutulur.</a:t>
            </a:r>
          </a:p>
          <a:p>
            <a:pPr marL="0" indent="0">
              <a:lnSpc>
                <a:spcPct val="90000"/>
              </a:lnSpc>
              <a:buNone/>
            </a:pPr>
            <a:r>
              <a:rPr lang="tr-TR" altLang="ko-KR" sz="1600" dirty="0">
                <a:latin typeface="Arial" pitchFamily="34" charset="0"/>
                <a:cs typeface="Arial" pitchFamily="34" charset="0"/>
              </a:rPr>
              <a:t>Kayıtların arasında boşluk bırakılmaz, satır atlanmaz.</a:t>
            </a:r>
          </a:p>
          <a:p>
            <a:pPr marL="0" indent="0">
              <a:lnSpc>
                <a:spcPct val="90000"/>
              </a:lnSpc>
              <a:buNone/>
            </a:pPr>
            <a:r>
              <a:rPr lang="tr-TR" altLang="ko-KR" sz="1600" dirty="0">
                <a:latin typeface="Arial" pitchFamily="34" charset="0"/>
                <a:cs typeface="Arial" pitchFamily="34" charset="0"/>
              </a:rPr>
              <a:t>Ciltli defter sayfaları koparılmaz. Tasdikli müteharrik yaprakları yırtılmaz ya da sırası bozulamaz.</a:t>
            </a:r>
          </a:p>
        </p:txBody>
      </p:sp>
    </p:spTree>
    <p:extLst>
      <p:ext uri="{BB962C8B-B14F-4D97-AF65-F5344CB8AC3E}">
        <p14:creationId xmlns:p14="http://schemas.microsoft.com/office/powerpoint/2010/main" val="3059330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9161" y="479394"/>
            <a:ext cx="2678858" cy="2680137"/>
          </a:xfrm>
        </p:spPr>
        <p:txBody>
          <a:bodyPr vert="horz" lIns="91440" tIns="45720" rIns="91440" bIns="45720" rtlCol="0" anchor="b">
            <a:normAutofit/>
          </a:bodyPr>
          <a:lstStyle/>
          <a:p>
            <a:pPr latinLnBrk="0">
              <a:lnSpc>
                <a:spcPct val="90000"/>
              </a:lnSpc>
            </a:pPr>
            <a:r>
              <a:rPr lang="en-US" altLang="ko-KR" sz="5000" kern="1200">
                <a:solidFill>
                  <a:schemeClr val="tx1"/>
                </a:solidFill>
                <a:latin typeface="+mj-lt"/>
                <a:ea typeface="+mj-ea"/>
                <a:cs typeface="+mj-cs"/>
              </a:rPr>
              <a:t>Defter Tutma</a:t>
            </a:r>
          </a:p>
        </p:txBody>
      </p:sp>
      <p:sp>
        <p:nvSpPr>
          <p:cNvPr id="205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3306950"/>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90722" y="532352"/>
            <a:ext cx="5410962" cy="405822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2512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Defter Tutma</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lnSpc>
                <a:spcPct val="90000"/>
              </a:lnSpc>
              <a:buNone/>
            </a:pPr>
            <a:r>
              <a:rPr lang="tr-TR" altLang="ko-KR" sz="1700" dirty="0">
                <a:latin typeface="Arial" pitchFamily="34" charset="0"/>
                <a:cs typeface="Arial" pitchFamily="34" charset="0"/>
              </a:rPr>
              <a:t>Kayıtlar on günden uzun geciktirilemez. Kaydedilecek işlemler, işin hacmine ve gereğine uygun biçimde muhasebenin düzen ile işleyişini bozmayacak bir zaman içinde tamamlanır.</a:t>
            </a:r>
          </a:p>
          <a:p>
            <a:pPr marL="0" indent="0">
              <a:lnSpc>
                <a:spcPct val="90000"/>
              </a:lnSpc>
              <a:buNone/>
            </a:pPr>
            <a:r>
              <a:rPr lang="tr-TR" altLang="ko-KR" sz="1700" dirty="0">
                <a:latin typeface="Arial" pitchFamily="34" charset="0"/>
                <a:cs typeface="Arial" pitchFamily="34" charset="0"/>
              </a:rPr>
              <a:t>Kayıtların muhasebe fişi, </a:t>
            </a:r>
            <a:r>
              <a:rPr lang="tr-TR" altLang="ko-KR" sz="1700" dirty="0" err="1">
                <a:latin typeface="Arial" pitchFamily="34" charset="0"/>
                <a:cs typeface="Arial" pitchFamily="34" charset="0"/>
              </a:rPr>
              <a:t>primanota</a:t>
            </a:r>
            <a:r>
              <a:rPr lang="tr-TR" altLang="ko-KR" sz="1700" dirty="0">
                <a:latin typeface="Arial" pitchFamily="34" charset="0"/>
                <a:cs typeface="Arial" pitchFamily="34" charset="0"/>
              </a:rPr>
              <a:t> ve bordro gibi yetkili amirlerin imza ile parafını taşıyan mazbut vesikalara dayanarak yapılması, kayıtların deftere işlenmesi hükmündedir. Yine de bu kayıtlar defterlere en geç 45 gün içinde yazılmalıdır.</a:t>
            </a:r>
          </a:p>
          <a:p>
            <a:pPr marL="0" indent="0">
              <a:lnSpc>
                <a:spcPct val="90000"/>
              </a:lnSpc>
              <a:buNone/>
            </a:pPr>
            <a:r>
              <a:rPr lang="tr-TR" altLang="ko-KR" sz="1700" dirty="0">
                <a:latin typeface="Arial" pitchFamily="34" charset="0"/>
                <a:cs typeface="Arial" pitchFamily="34" charset="0"/>
              </a:rPr>
              <a:t>Kayıt maddelerinde hata yapılırsa bu hatan muhasebe kural ve kaidelerine göre düzeltilir.</a:t>
            </a:r>
          </a:p>
          <a:p>
            <a:pPr marL="0" indent="0">
              <a:lnSpc>
                <a:spcPct val="90000"/>
              </a:lnSpc>
              <a:buNone/>
            </a:pPr>
            <a:r>
              <a:rPr lang="tr-TR" altLang="ko-KR" sz="1700" dirty="0">
                <a:latin typeface="Arial" pitchFamily="34" charset="0"/>
                <a:cs typeface="Arial" pitchFamily="34" charset="0"/>
              </a:rPr>
              <a:t>Bir cümle ya da kaydın üzeri çizilecekse önceki içeriğin zarar görmemesine ve değişmemesine dikkat edilir.</a:t>
            </a:r>
          </a:p>
        </p:txBody>
      </p:sp>
    </p:spTree>
    <p:extLst>
      <p:ext uri="{BB962C8B-B14F-4D97-AF65-F5344CB8AC3E}">
        <p14:creationId xmlns:p14="http://schemas.microsoft.com/office/powerpoint/2010/main" val="34692813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3800"/>
              <a:t>Primanota</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buNone/>
            </a:pPr>
            <a:r>
              <a:rPr lang="tr-TR" altLang="ko-KR" sz="1700" dirty="0" err="1">
                <a:latin typeface="Arial" pitchFamily="34" charset="0"/>
                <a:cs typeface="Arial" pitchFamily="34" charset="0"/>
              </a:rPr>
              <a:t>Primanota</a:t>
            </a:r>
            <a:r>
              <a:rPr lang="tr-TR" altLang="ko-KR" sz="1700" dirty="0">
                <a:latin typeface="Arial" pitchFamily="34" charset="0"/>
                <a:cs typeface="Arial" pitchFamily="34" charset="0"/>
              </a:rPr>
              <a:t> bir icmal belgesidir. Bankalarda servislerin kestiği dekontlar, fişler hesaplarına göre ayrılarak, </a:t>
            </a:r>
            <a:r>
              <a:rPr lang="tr-TR" altLang="ko-KR" sz="1700" dirty="0" err="1">
                <a:latin typeface="Arial" pitchFamily="34" charset="0"/>
                <a:cs typeface="Arial" pitchFamily="34" charset="0"/>
              </a:rPr>
              <a:t>primanota</a:t>
            </a:r>
            <a:r>
              <a:rPr lang="tr-TR" altLang="ko-KR" sz="1700" dirty="0">
                <a:latin typeface="Arial" pitchFamily="34" charset="0"/>
                <a:cs typeface="Arial" pitchFamily="34" charset="0"/>
              </a:rPr>
              <a:t> belgesine yazılarak muhasebeye gönderilir. Yine şirketlerde birimlerin yaptığı her türlü harcama belgesi, bir </a:t>
            </a:r>
            <a:r>
              <a:rPr lang="tr-TR" altLang="ko-KR" sz="1700" dirty="0" err="1">
                <a:latin typeface="Arial" pitchFamily="34" charset="0"/>
                <a:cs typeface="Arial" pitchFamily="34" charset="0"/>
              </a:rPr>
              <a:t>primanota</a:t>
            </a:r>
            <a:r>
              <a:rPr lang="tr-TR" altLang="ko-KR" sz="1700" dirty="0">
                <a:latin typeface="Arial" pitchFamily="34" charset="0"/>
                <a:cs typeface="Arial" pitchFamily="34" charset="0"/>
              </a:rPr>
              <a:t> eşliğinde şirketin muhasebe departmanına kayda alınması için gönderilir. </a:t>
            </a:r>
            <a:r>
              <a:rPr lang="tr-TR" altLang="ko-KR" sz="1700" dirty="0" err="1">
                <a:latin typeface="Arial" pitchFamily="34" charset="0"/>
                <a:cs typeface="Arial" pitchFamily="34" charset="0"/>
              </a:rPr>
              <a:t>Primanota</a:t>
            </a:r>
            <a:r>
              <a:rPr lang="tr-TR" altLang="ko-KR" sz="1700" dirty="0">
                <a:latin typeface="Arial" pitchFamily="34" charset="0"/>
                <a:cs typeface="Arial" pitchFamily="34" charset="0"/>
              </a:rPr>
              <a:t> üzerinde, ekli belgelerin ne zaman, ne için alındığını gösteren bir döküm bulunur. Aynı zamanda küçük bir kasa hesabını da ihtiva eder. </a:t>
            </a:r>
            <a:r>
              <a:rPr lang="tr-TR" altLang="ko-KR" sz="1700" dirty="0" err="1">
                <a:latin typeface="Arial" pitchFamily="34" charset="0"/>
                <a:cs typeface="Arial" pitchFamily="34" charset="0"/>
              </a:rPr>
              <a:t>Primanotalar</a:t>
            </a:r>
            <a:r>
              <a:rPr lang="tr-TR" altLang="ko-KR" sz="1700" dirty="0">
                <a:latin typeface="Arial" pitchFamily="34" charset="0"/>
                <a:cs typeface="Arial" pitchFamily="34" charset="0"/>
              </a:rPr>
              <a:t> mahsup fişi </a:t>
            </a:r>
            <a:r>
              <a:rPr lang="tr-TR" altLang="ko-KR" sz="1700" dirty="0" err="1">
                <a:latin typeface="Arial" pitchFamily="34" charset="0"/>
                <a:cs typeface="Arial" pitchFamily="34" charset="0"/>
              </a:rPr>
              <a:t>primanotası</a:t>
            </a:r>
            <a:r>
              <a:rPr lang="tr-TR" altLang="ko-KR" sz="1700" dirty="0">
                <a:latin typeface="Arial" pitchFamily="34" charset="0"/>
                <a:cs typeface="Arial" pitchFamily="34" charset="0"/>
              </a:rPr>
              <a:t> şeklinde olabileceği gibi tek bir satıcıya ait birkaç faturanın birleştirildiği alışlar </a:t>
            </a:r>
            <a:r>
              <a:rPr lang="tr-TR" altLang="ko-KR" sz="1700" dirty="0" err="1">
                <a:latin typeface="Arial" pitchFamily="34" charset="0"/>
                <a:cs typeface="Arial" pitchFamily="34" charset="0"/>
              </a:rPr>
              <a:t>primanotası</a:t>
            </a:r>
            <a:r>
              <a:rPr lang="tr-TR" altLang="ko-KR" sz="1700" dirty="0">
                <a:latin typeface="Arial" pitchFamily="34" charset="0"/>
                <a:cs typeface="Arial" pitchFamily="34" charset="0"/>
              </a:rPr>
              <a:t> şeklinde de olabilir.</a:t>
            </a:r>
          </a:p>
        </p:txBody>
      </p:sp>
    </p:spTree>
    <p:extLst>
      <p:ext uri="{BB962C8B-B14F-4D97-AF65-F5344CB8AC3E}">
        <p14:creationId xmlns:p14="http://schemas.microsoft.com/office/powerpoint/2010/main" val="24671223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Bordro</a:t>
            </a:r>
          </a:p>
        </p:txBody>
      </p:sp>
      <p:sp>
        <p:nvSpPr>
          <p:cNvPr id="1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lnSpc>
                <a:spcPct val="90000"/>
              </a:lnSpc>
              <a:buNone/>
            </a:pPr>
            <a:r>
              <a:rPr lang="tr-TR" altLang="ko-KR" sz="1700" dirty="0">
                <a:latin typeface="Arial" pitchFamily="34" charset="0"/>
                <a:cs typeface="Arial" pitchFamily="34" charset="0"/>
              </a:rPr>
              <a:t>Genel ve kısa tabiriyle bordro, "işveren tarafından her ay işçiye ödenmesi gereken ücretin ve ücret üzerinden yapılan yasal ve özel kesintilerin gösterildiği kıymetli bir evraktır." Maaş bordrosu, işverenin işçiye ücret ödeme yükümlülüğünü beyan ettiğini kanıtlayan belge niteliğindedir.</a:t>
            </a:r>
          </a:p>
          <a:p>
            <a:pPr marL="0" indent="0">
              <a:lnSpc>
                <a:spcPct val="90000"/>
              </a:lnSpc>
              <a:buNone/>
            </a:pPr>
            <a:endParaRPr lang="tr-TR" altLang="ko-KR" sz="1700" dirty="0">
              <a:latin typeface="Arial" pitchFamily="34" charset="0"/>
              <a:cs typeface="Arial" pitchFamily="34" charset="0"/>
            </a:endParaRPr>
          </a:p>
          <a:p>
            <a:pPr marL="0" indent="0">
              <a:lnSpc>
                <a:spcPct val="90000"/>
              </a:lnSpc>
              <a:buNone/>
            </a:pPr>
            <a:r>
              <a:rPr lang="tr-TR" altLang="ko-KR" sz="1700" dirty="0">
                <a:latin typeface="Arial" pitchFamily="34" charset="0"/>
                <a:cs typeface="Arial" pitchFamily="34" charset="0"/>
              </a:rPr>
              <a:t>Bordronun işçi ve işveren için de güvence kaynağı olabilmesi için İnsan Kaynakları veya Muhasebe departmanı tarafından hak ediş tahakkukları ile özel ve yasal kesintilerde uygulanan işlemlerin hatasız düzenlenmesi gerekmektedir. Bu nedenle maaş bordrosu hazırlama işlemlerinde titiz bir çalışma yapılması önemlidir.</a:t>
            </a:r>
          </a:p>
        </p:txBody>
      </p:sp>
    </p:spTree>
    <p:extLst>
      <p:ext uri="{BB962C8B-B14F-4D97-AF65-F5344CB8AC3E}">
        <p14:creationId xmlns:p14="http://schemas.microsoft.com/office/powerpoint/2010/main" val="37935323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Defter Tutma</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buNone/>
            </a:pPr>
            <a:r>
              <a:rPr lang="tr-TR" altLang="ko-KR" sz="1700" dirty="0">
                <a:latin typeface="Arial" pitchFamily="34" charset="0"/>
                <a:cs typeface="Arial" pitchFamily="34" charset="0"/>
              </a:rPr>
              <a:t>3. Envanter Defteri: </a:t>
            </a:r>
          </a:p>
          <a:p>
            <a:pPr marL="0" indent="0">
              <a:buNone/>
            </a:pPr>
            <a:r>
              <a:rPr lang="tr-TR" altLang="ko-KR" sz="1700" dirty="0">
                <a:latin typeface="Arial" pitchFamily="34" charset="0"/>
                <a:cs typeface="Arial" pitchFamily="34" charset="0"/>
              </a:rPr>
              <a:t>İşletmelerin kuruluşunda ve her hesap dönemi sonunda işletmenin;</a:t>
            </a:r>
          </a:p>
          <a:p>
            <a:pPr marL="0" indent="0">
              <a:buNone/>
            </a:pPr>
            <a:r>
              <a:rPr lang="tr-TR" altLang="ko-KR" sz="1700" dirty="0">
                <a:latin typeface="Arial" pitchFamily="34" charset="0"/>
                <a:cs typeface="Arial" pitchFamily="34" charset="0"/>
              </a:rPr>
              <a:t>Varlık kalemlerinin, </a:t>
            </a:r>
          </a:p>
          <a:p>
            <a:pPr marL="0" indent="0">
              <a:buNone/>
            </a:pPr>
            <a:r>
              <a:rPr lang="tr-TR" altLang="ko-KR" sz="1700" dirty="0">
                <a:latin typeface="Arial" pitchFamily="34" charset="0"/>
                <a:cs typeface="Arial" pitchFamily="34" charset="0"/>
              </a:rPr>
              <a:t>Borç kalemlerinin, </a:t>
            </a:r>
          </a:p>
          <a:p>
            <a:pPr marL="0" indent="0">
              <a:buNone/>
            </a:pPr>
            <a:r>
              <a:rPr lang="tr-TR" altLang="ko-KR" sz="1700" dirty="0">
                <a:latin typeface="Arial" pitchFamily="34" charset="0"/>
                <a:cs typeface="Arial" pitchFamily="34" charset="0"/>
              </a:rPr>
              <a:t>Sermayelerinin ve </a:t>
            </a:r>
          </a:p>
          <a:p>
            <a:pPr marL="0" indent="0">
              <a:buNone/>
            </a:pPr>
            <a:r>
              <a:rPr lang="tr-TR" altLang="ko-KR" sz="1700" dirty="0">
                <a:latin typeface="Arial" pitchFamily="34" charset="0"/>
                <a:cs typeface="Arial" pitchFamily="34" charset="0"/>
              </a:rPr>
              <a:t>Bilançolarının </a:t>
            </a:r>
          </a:p>
          <a:p>
            <a:pPr marL="0" indent="0">
              <a:buNone/>
            </a:pPr>
            <a:endParaRPr lang="tr-TR" altLang="ko-KR" sz="1700" dirty="0">
              <a:latin typeface="Arial" pitchFamily="34" charset="0"/>
              <a:cs typeface="Arial" pitchFamily="34" charset="0"/>
            </a:endParaRPr>
          </a:p>
          <a:p>
            <a:pPr marL="0" indent="0">
              <a:buNone/>
            </a:pPr>
            <a:r>
              <a:rPr lang="tr-TR" altLang="ko-KR" sz="1700" dirty="0">
                <a:latin typeface="Arial" pitchFamily="34" charset="0"/>
                <a:cs typeface="Arial" pitchFamily="34" charset="0"/>
              </a:rPr>
              <a:t>Dökümlü olarak kayıt olunduğu defterdir.</a:t>
            </a:r>
          </a:p>
        </p:txBody>
      </p:sp>
    </p:spTree>
    <p:extLst>
      <p:ext uri="{BB962C8B-B14F-4D97-AF65-F5344CB8AC3E}">
        <p14:creationId xmlns:p14="http://schemas.microsoft.com/office/powerpoint/2010/main" val="39880352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Defter Tutma</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lnSpc>
                <a:spcPct val="90000"/>
              </a:lnSpc>
              <a:buNone/>
            </a:pPr>
            <a:r>
              <a:rPr lang="tr-TR" altLang="ko-KR" sz="1600" dirty="0">
                <a:latin typeface="Arial" pitchFamily="34" charset="0"/>
                <a:cs typeface="Arial" pitchFamily="34" charset="0"/>
              </a:rPr>
              <a:t>Envanter defteri kullanmaya başlamadan önce açılış onayı yaptırılması gerekmektedir. Söz konusu onay noter veya ticaret sicil müdürlükleri tarafından her hesap dönemi için yapılmaktadır.</a:t>
            </a:r>
          </a:p>
          <a:p>
            <a:pPr marL="0" indent="0">
              <a:lnSpc>
                <a:spcPct val="90000"/>
              </a:lnSpc>
              <a:buNone/>
            </a:pPr>
            <a:endParaRPr lang="tr-TR" altLang="ko-KR" sz="1600" dirty="0">
              <a:latin typeface="Arial" pitchFamily="34" charset="0"/>
              <a:cs typeface="Arial" pitchFamily="34" charset="0"/>
            </a:endParaRPr>
          </a:p>
          <a:p>
            <a:pPr>
              <a:lnSpc>
                <a:spcPct val="90000"/>
              </a:lnSpc>
              <a:buFont typeface="Wingdings" pitchFamily="2" charset="2"/>
              <a:buChar char="ü"/>
            </a:pPr>
            <a:r>
              <a:rPr lang="tr-TR" altLang="ko-KR" sz="1600" dirty="0">
                <a:latin typeface="Arial" pitchFamily="34" charset="0"/>
                <a:cs typeface="Arial" pitchFamily="34" charset="0"/>
              </a:rPr>
              <a:t>Envanter defterinin dili Türkçe olmalıdır.</a:t>
            </a:r>
          </a:p>
          <a:p>
            <a:pPr>
              <a:lnSpc>
                <a:spcPct val="90000"/>
              </a:lnSpc>
              <a:buFont typeface="Wingdings" pitchFamily="2" charset="2"/>
              <a:buChar char="ü"/>
            </a:pPr>
            <a:r>
              <a:rPr lang="tr-TR" altLang="ko-KR" sz="1600" dirty="0">
                <a:latin typeface="Arial" pitchFamily="34" charset="0"/>
                <a:cs typeface="Arial" pitchFamily="34" charset="0"/>
              </a:rPr>
              <a:t>Para birimi Türk Lirası olmalıdır.</a:t>
            </a:r>
          </a:p>
          <a:p>
            <a:pPr>
              <a:lnSpc>
                <a:spcPct val="90000"/>
              </a:lnSpc>
              <a:buFont typeface="Wingdings" pitchFamily="2" charset="2"/>
              <a:buChar char="ü"/>
            </a:pPr>
            <a:r>
              <a:rPr lang="tr-TR" altLang="ko-KR" sz="1600" dirty="0">
                <a:latin typeface="Arial" pitchFamily="34" charset="0"/>
                <a:cs typeface="Arial" pitchFamily="34" charset="0"/>
              </a:rPr>
              <a:t>Envanter defterinde Türkçe kayıt olmak koşuluyla diğer dillerde de kayıt yapılabilir.</a:t>
            </a:r>
          </a:p>
          <a:p>
            <a:pPr>
              <a:lnSpc>
                <a:spcPct val="90000"/>
              </a:lnSpc>
              <a:buFont typeface="Wingdings" pitchFamily="2" charset="2"/>
              <a:buChar char="ü"/>
            </a:pPr>
            <a:r>
              <a:rPr lang="tr-TR" altLang="ko-KR" sz="1600" dirty="0">
                <a:latin typeface="Arial" pitchFamily="34" charset="0"/>
                <a:cs typeface="Arial" pitchFamily="34" charset="0"/>
              </a:rPr>
              <a:t>Kayıtların açık ve anlaşılır olması gerekmektedir.</a:t>
            </a:r>
          </a:p>
          <a:p>
            <a:pPr>
              <a:lnSpc>
                <a:spcPct val="90000"/>
              </a:lnSpc>
              <a:buFont typeface="Wingdings" pitchFamily="2" charset="2"/>
              <a:buChar char="ü"/>
            </a:pPr>
            <a:r>
              <a:rPr lang="tr-TR" altLang="ko-KR" sz="1600" dirty="0">
                <a:latin typeface="Arial" pitchFamily="34" charset="0"/>
                <a:cs typeface="Arial" pitchFamily="34" charset="0"/>
              </a:rPr>
              <a:t>Kısaltmalar, harfler, rakamlar ve semboller yeknesak şekilde olmalıdır. Ya da anlamlarının net bir biçimde yazılması gerekir.</a:t>
            </a:r>
          </a:p>
          <a:p>
            <a:pPr>
              <a:lnSpc>
                <a:spcPct val="90000"/>
              </a:lnSpc>
              <a:buFont typeface="Wingdings" pitchFamily="2" charset="2"/>
              <a:buChar char="ü"/>
            </a:pPr>
            <a:r>
              <a:rPr lang="tr-TR" altLang="ko-KR" sz="1600" dirty="0">
                <a:latin typeface="Arial" pitchFamily="34" charset="0"/>
                <a:cs typeface="Arial" pitchFamily="34" charset="0"/>
              </a:rPr>
              <a:t>Kayıtlar tam ve düzenli bir şekilde olmalıdır.</a:t>
            </a:r>
          </a:p>
        </p:txBody>
      </p:sp>
    </p:spTree>
    <p:extLst>
      <p:ext uri="{BB962C8B-B14F-4D97-AF65-F5344CB8AC3E}">
        <p14:creationId xmlns:p14="http://schemas.microsoft.com/office/powerpoint/2010/main" val="30160266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Defter Tutma</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a:lnSpc>
                <a:spcPct val="90000"/>
              </a:lnSpc>
              <a:buFont typeface="Wingdings" pitchFamily="2" charset="2"/>
              <a:buChar char="ü"/>
            </a:pPr>
            <a:r>
              <a:rPr lang="tr-TR" altLang="ko-KR" sz="1700" dirty="0">
                <a:latin typeface="Arial" pitchFamily="34" charset="0"/>
                <a:cs typeface="Arial" pitchFamily="34" charset="0"/>
              </a:rPr>
              <a:t>Kayıtlar arasında boşluk bırakılmaz veya satır atlanmaz.</a:t>
            </a:r>
          </a:p>
          <a:p>
            <a:pPr>
              <a:lnSpc>
                <a:spcPct val="90000"/>
              </a:lnSpc>
              <a:buFont typeface="Wingdings" pitchFamily="2" charset="2"/>
              <a:buChar char="ü"/>
            </a:pPr>
            <a:r>
              <a:rPr lang="tr-TR" altLang="ko-KR" sz="1700" dirty="0">
                <a:latin typeface="Arial" pitchFamily="34" charset="0"/>
                <a:cs typeface="Arial" pitchFamily="34" charset="0"/>
              </a:rPr>
              <a:t>Ciltli defter kullanımında sayfalar defterden koparılamaz.</a:t>
            </a:r>
          </a:p>
          <a:p>
            <a:pPr>
              <a:lnSpc>
                <a:spcPct val="90000"/>
              </a:lnSpc>
              <a:buFont typeface="Wingdings" pitchFamily="2" charset="2"/>
              <a:buChar char="ü"/>
            </a:pPr>
            <a:r>
              <a:rPr lang="tr-TR" altLang="ko-KR" sz="1700" dirty="0">
                <a:latin typeface="Arial" pitchFamily="34" charset="0"/>
                <a:cs typeface="Arial" pitchFamily="34" charset="0"/>
              </a:rPr>
              <a:t>Kayıtların 10 gün içinde girilmesi gerekmektedir.</a:t>
            </a:r>
          </a:p>
          <a:p>
            <a:pPr>
              <a:lnSpc>
                <a:spcPct val="90000"/>
              </a:lnSpc>
              <a:buFont typeface="Wingdings" pitchFamily="2" charset="2"/>
              <a:buChar char="ü"/>
            </a:pPr>
            <a:r>
              <a:rPr lang="tr-TR" altLang="ko-KR" sz="1700" dirty="0">
                <a:latin typeface="Arial" pitchFamily="34" charset="0"/>
                <a:cs typeface="Arial" pitchFamily="34" charset="0"/>
              </a:rPr>
              <a:t>Kayıtlar sürekli olarak muhasebe fişleri, </a:t>
            </a:r>
            <a:r>
              <a:rPr lang="tr-TR" altLang="ko-KR" sz="1700" dirty="0" err="1">
                <a:latin typeface="Arial" pitchFamily="34" charset="0"/>
                <a:cs typeface="Arial" pitchFamily="34" charset="0"/>
              </a:rPr>
              <a:t>primanota</a:t>
            </a:r>
            <a:r>
              <a:rPr lang="tr-TR" altLang="ko-KR" sz="1700" dirty="0">
                <a:latin typeface="Arial" pitchFamily="34" charset="0"/>
                <a:cs typeface="Arial" pitchFamily="34" charset="0"/>
              </a:rPr>
              <a:t> ve bordro gibi yetkililerin imza ve parafını taşıyan belgeler ile yürütülüyorsa bu kayıtların en geç 45 gün içinde yasal defterlere aktarılması gerekmektedir.</a:t>
            </a:r>
          </a:p>
          <a:p>
            <a:pPr>
              <a:lnSpc>
                <a:spcPct val="90000"/>
              </a:lnSpc>
              <a:buFont typeface="Wingdings" pitchFamily="2" charset="2"/>
              <a:buChar char="ü"/>
            </a:pPr>
            <a:r>
              <a:rPr lang="tr-TR" altLang="ko-KR" sz="1700" dirty="0">
                <a:latin typeface="Arial" pitchFamily="34" charset="0"/>
                <a:cs typeface="Arial" pitchFamily="34" charset="0"/>
              </a:rPr>
              <a:t>Kayıtlar kolaylıkla okunmalıdır. Mevcut kayıtlar hiçbir şekilde kapatılamaz, karalanamaz veya silinemez.</a:t>
            </a:r>
          </a:p>
        </p:txBody>
      </p:sp>
    </p:spTree>
    <p:extLst>
      <p:ext uri="{BB962C8B-B14F-4D97-AF65-F5344CB8AC3E}">
        <p14:creationId xmlns:p14="http://schemas.microsoft.com/office/powerpoint/2010/main" val="10854764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Defter Tutma</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lnSpc>
                <a:spcPct val="90000"/>
              </a:lnSpc>
              <a:buNone/>
            </a:pPr>
            <a:r>
              <a:rPr lang="tr-TR" altLang="ko-KR" sz="1700" dirty="0">
                <a:latin typeface="Arial" pitchFamily="34" charset="0"/>
                <a:cs typeface="Arial" pitchFamily="34" charset="0"/>
              </a:rPr>
              <a:t>Açılış ve kapanış mizanları: Açılış ve kapanış mizanlarının yazılması sırasında dövizli ve miktarlı muhasebe yapılması mevzu bahis ise dövizli, miktarlı ve ek olarak muavin hesapların da yazılması gerekmektedir.</a:t>
            </a:r>
          </a:p>
          <a:p>
            <a:pPr marL="0" indent="0">
              <a:lnSpc>
                <a:spcPct val="90000"/>
              </a:lnSpc>
              <a:buNone/>
            </a:pPr>
            <a:endParaRPr lang="tr-TR" altLang="ko-KR" sz="1700" dirty="0">
              <a:latin typeface="Arial" pitchFamily="34" charset="0"/>
              <a:cs typeface="Arial" pitchFamily="34" charset="0"/>
            </a:endParaRPr>
          </a:p>
          <a:p>
            <a:pPr marL="0" indent="0">
              <a:lnSpc>
                <a:spcPct val="90000"/>
              </a:lnSpc>
              <a:buNone/>
            </a:pPr>
            <a:r>
              <a:rPr lang="tr-TR" altLang="ko-KR" sz="1700" dirty="0">
                <a:latin typeface="Arial" pitchFamily="34" charset="0"/>
                <a:cs typeface="Arial" pitchFamily="34" charset="0"/>
              </a:rPr>
              <a:t>Bilanço ve gelir tablosu: Bir önceki senenin ve cari yılın karşılaştırmalı olarak yazılması, aradaki farkların görülmesini sağlar.</a:t>
            </a:r>
          </a:p>
          <a:p>
            <a:pPr marL="0" indent="0">
              <a:lnSpc>
                <a:spcPct val="90000"/>
              </a:lnSpc>
              <a:buNone/>
            </a:pPr>
            <a:endParaRPr lang="tr-TR" altLang="ko-KR" sz="1700" dirty="0">
              <a:latin typeface="Arial" pitchFamily="34" charset="0"/>
              <a:cs typeface="Arial" pitchFamily="34" charset="0"/>
            </a:endParaRPr>
          </a:p>
          <a:p>
            <a:pPr marL="0" indent="0">
              <a:lnSpc>
                <a:spcPct val="90000"/>
              </a:lnSpc>
              <a:buNone/>
            </a:pPr>
            <a:r>
              <a:rPr lang="tr-TR" altLang="ko-KR" sz="1700" dirty="0">
                <a:latin typeface="Arial" pitchFamily="34" charset="0"/>
                <a:cs typeface="Arial" pitchFamily="34" charset="0"/>
              </a:rPr>
              <a:t>Stok envanter listeleri: Ana depodaki stokların Envanter defterine yazılmasıdır. Ana depo envanter listesine ek olarak varsa departman ya da şube envanter listelerinin, dönem sonu bakiyelerinin, malzeme ayrıntılarıyla beraber yazılması kritiktir.</a:t>
            </a:r>
          </a:p>
        </p:txBody>
      </p:sp>
    </p:spTree>
    <p:extLst>
      <p:ext uri="{BB962C8B-B14F-4D97-AF65-F5344CB8AC3E}">
        <p14:creationId xmlns:p14="http://schemas.microsoft.com/office/powerpoint/2010/main" val="21795359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Defter Tutma</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buNone/>
            </a:pPr>
            <a:r>
              <a:rPr lang="tr-TR" altLang="ko-KR" sz="1700" dirty="0">
                <a:latin typeface="Arial" pitchFamily="34" charset="0"/>
                <a:cs typeface="Arial" pitchFamily="34" charset="0"/>
              </a:rPr>
              <a:t>Demirbaş ve Amortisman listeleri: Amortisman kayıtlarının 3 aylık dönemlerde hesaplanarak ve amortisman kayıtlarını da kapsayacak biçimde yazılması gerekmektedir. Ayrıca mizan bakiyeleri ile karşılaştırma yaparak kontrol edildikten sonra kayıt edilmesi önemlidir.</a:t>
            </a:r>
          </a:p>
          <a:p>
            <a:pPr marL="0" indent="0">
              <a:buNone/>
            </a:pPr>
            <a:endParaRPr lang="tr-TR" altLang="ko-KR" sz="1700" dirty="0">
              <a:latin typeface="Arial" pitchFamily="34" charset="0"/>
              <a:cs typeface="Arial" pitchFamily="34" charset="0"/>
            </a:endParaRPr>
          </a:p>
          <a:p>
            <a:pPr marL="0" indent="0">
              <a:buNone/>
            </a:pPr>
            <a:r>
              <a:rPr lang="tr-TR" altLang="ko-KR" sz="1700" dirty="0">
                <a:latin typeface="Arial" pitchFamily="34" charset="0"/>
                <a:cs typeface="Arial" pitchFamily="34" charset="0"/>
              </a:rPr>
              <a:t>Alınan, verilen çek ve senetler: Bir sonraki yıla devreden çeklerin firma bilgileriyle birlikte vade sırasına göre yazılması gerekmektedir.</a:t>
            </a:r>
          </a:p>
        </p:txBody>
      </p:sp>
    </p:spTree>
    <p:extLst>
      <p:ext uri="{BB962C8B-B14F-4D97-AF65-F5344CB8AC3E}">
        <p14:creationId xmlns:p14="http://schemas.microsoft.com/office/powerpoint/2010/main" val="13844073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Defter Tutma</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buNone/>
            </a:pPr>
            <a:endParaRPr lang="tr-TR" altLang="ko-KR" sz="1700" dirty="0">
              <a:latin typeface="Arial" pitchFamily="34" charset="0"/>
              <a:cs typeface="Arial" pitchFamily="34" charset="0"/>
            </a:endParaRPr>
          </a:p>
          <a:p>
            <a:pPr marL="0" indent="0">
              <a:buNone/>
            </a:pPr>
            <a:r>
              <a:rPr lang="tr-TR" altLang="ko-KR" sz="1700" dirty="0">
                <a:latin typeface="Arial" pitchFamily="34" charset="0"/>
                <a:cs typeface="Arial" pitchFamily="34" charset="0"/>
              </a:rPr>
              <a:t>Alınan, verilen depozito ve teminatlar: Büyük şirketlerin, aboneliklerinin yani şube ve lojmanlarının teminatlarının ayrıntıları zaman zaman karıştırılmaktadır. Bazen de şirketin aboneliği olmasına ve teminat yatırmış olmasına karşın mizan ve bilanço kayıtlarında söz konusu teminat tutarlarının yer almadığı görülmektedir. Bu tarz problemlerle karşılaşmamak için bu hesap grubu içinde bulunan tutarların ayrıntılarını kapsayacak biçimde Envanter defterine kaydedilmesi gerekmektedir.</a:t>
            </a:r>
          </a:p>
          <a:p>
            <a:pPr marL="0" indent="0">
              <a:buNone/>
            </a:pPr>
            <a:r>
              <a:rPr lang="tr-TR" altLang="ko-KR" sz="1700" dirty="0">
                <a:latin typeface="Arial" pitchFamily="34" charset="0"/>
                <a:cs typeface="Arial" pitchFamily="34" charset="0"/>
              </a:rPr>
              <a:t>.</a:t>
            </a:r>
          </a:p>
        </p:txBody>
      </p:sp>
    </p:spTree>
    <p:extLst>
      <p:ext uri="{BB962C8B-B14F-4D97-AF65-F5344CB8AC3E}">
        <p14:creationId xmlns:p14="http://schemas.microsoft.com/office/powerpoint/2010/main" val="39448527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4100"/>
              <a:t>Defter Tutma</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lnSpc>
                <a:spcPct val="90000"/>
              </a:lnSpc>
              <a:buNone/>
            </a:pPr>
            <a:r>
              <a:rPr lang="tr-TR" altLang="ko-KR" sz="1700" dirty="0">
                <a:latin typeface="Arial" pitchFamily="34" charset="0"/>
                <a:cs typeface="Arial" pitchFamily="34" charset="0"/>
              </a:rPr>
              <a:t>Menkul Kıymetler, Hisse Senetleri, Tahvil ve Bono Ayrıntıları: Bakiyelerin açılması sene sonuna denk geliyorsa, söz konusu miktar, tutar ve vade ayrıntılarını kapsayacak biçimde yazılmalıdır.</a:t>
            </a:r>
          </a:p>
          <a:p>
            <a:pPr marL="0" indent="0">
              <a:lnSpc>
                <a:spcPct val="90000"/>
              </a:lnSpc>
              <a:buNone/>
            </a:pPr>
            <a:endParaRPr lang="tr-TR" altLang="ko-KR" sz="1700" dirty="0">
              <a:latin typeface="Arial" pitchFamily="34" charset="0"/>
              <a:cs typeface="Arial" pitchFamily="34" charset="0"/>
            </a:endParaRPr>
          </a:p>
          <a:p>
            <a:pPr marL="0" indent="0">
              <a:lnSpc>
                <a:spcPct val="90000"/>
              </a:lnSpc>
              <a:buNone/>
            </a:pPr>
            <a:r>
              <a:rPr lang="tr-TR" altLang="ko-KR" sz="1700" dirty="0">
                <a:latin typeface="Arial" pitchFamily="34" charset="0"/>
                <a:cs typeface="Arial" pitchFamily="34" charset="0"/>
              </a:rPr>
              <a:t>Gelecek yıla devreden giderler ve gelir tahakkukları: Bir sonraki seneye ait olan gider ayrıntılarının muhtemel karışıklığa neden olmaması için hangi gider grubu için ne kadar tutar gerekliyse ilgili ay için deftere yazılmalıdır.</a:t>
            </a:r>
          </a:p>
          <a:p>
            <a:pPr marL="0" indent="0">
              <a:lnSpc>
                <a:spcPct val="90000"/>
              </a:lnSpc>
              <a:buNone/>
            </a:pPr>
            <a:endParaRPr lang="tr-TR" altLang="ko-KR" sz="1700" dirty="0">
              <a:latin typeface="Arial" pitchFamily="34" charset="0"/>
              <a:cs typeface="Arial" pitchFamily="34" charset="0"/>
            </a:endParaRPr>
          </a:p>
          <a:p>
            <a:pPr marL="0" indent="0">
              <a:lnSpc>
                <a:spcPct val="90000"/>
              </a:lnSpc>
              <a:buNone/>
            </a:pPr>
            <a:r>
              <a:rPr lang="tr-TR" altLang="ko-KR" sz="1700" dirty="0">
                <a:latin typeface="Arial" pitchFamily="34" charset="0"/>
                <a:cs typeface="Arial" pitchFamily="34" charset="0"/>
              </a:rPr>
              <a:t>Envanter defterlerinin sınıflandırılmış şekilde, son kaydın yapıldığı yılın sonundan itibaren on yıl süreyle saklanması zorunludur.</a:t>
            </a:r>
          </a:p>
        </p:txBody>
      </p:sp>
    </p:spTree>
    <p:extLst>
      <p:ext uri="{BB962C8B-B14F-4D97-AF65-F5344CB8AC3E}">
        <p14:creationId xmlns:p14="http://schemas.microsoft.com/office/powerpoint/2010/main" val="2699264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1686</TotalTime>
  <Words>2081</Words>
  <Application>Microsoft Office PowerPoint</Application>
  <PresentationFormat>Ekran Gösterisi (16:9)</PresentationFormat>
  <Paragraphs>160</Paragraphs>
  <Slides>43</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43</vt:i4>
      </vt:variant>
    </vt:vector>
  </HeadingPairs>
  <TitlesOfParts>
    <vt:vector size="48" baseType="lpstr">
      <vt:lpstr>맑은 고딕</vt:lpstr>
      <vt:lpstr>Arial</vt:lpstr>
      <vt:lpstr>Calibri</vt:lpstr>
      <vt:lpstr>Wingdings</vt:lpstr>
      <vt:lpstr>Office Theme</vt:lpstr>
      <vt:lpstr>PowerPoint Sunusu</vt:lpstr>
      <vt:lpstr>Muhasebe</vt:lpstr>
      <vt:lpstr>Muhasebe Çeşitleri</vt:lpstr>
      <vt:lpstr>Muhasebe Çeşitleri</vt:lpstr>
      <vt:lpstr>Muhasebe Çeşitleri</vt:lpstr>
      <vt:lpstr>Muhasebenin Temel İlkeleri</vt:lpstr>
      <vt:lpstr>Muhasebenin Temel İlkeleri</vt:lpstr>
      <vt:lpstr>Muhasebenin Temel İlkeleri</vt:lpstr>
      <vt:lpstr>Muhasebenin Temel İlkeleri</vt:lpstr>
      <vt:lpstr>Muhasebenin Temel İlkeleri</vt:lpstr>
      <vt:lpstr>Muhasebenin Temel İlkeleri</vt:lpstr>
      <vt:lpstr>Muhasebenin Temel İlkeleri</vt:lpstr>
      <vt:lpstr>Muhasebenin Temel İlkeleri</vt:lpstr>
      <vt:lpstr>Muhasebenin Temel İlkeleri</vt:lpstr>
      <vt:lpstr>Muhasebenin Temel İlkeleri</vt:lpstr>
      <vt:lpstr>Muhasebenin Temel İlkeleri</vt:lpstr>
      <vt:lpstr>Muhasebede Kullanılan Temel Belgeler</vt:lpstr>
      <vt:lpstr>Muhasebede Kullanılan Temel Belgeler</vt:lpstr>
      <vt:lpstr>Muhasebede Kullanılan Temel Belgeler</vt:lpstr>
      <vt:lpstr>Muhasebede Kullanılan Temel Belgeler</vt:lpstr>
      <vt:lpstr>Muhasebede Kullanılan Temel Belgeler</vt:lpstr>
      <vt:lpstr>Muhasebede Kullanılan Temel Belgeler</vt:lpstr>
      <vt:lpstr>Muhasebede Kullanılan Temel Belgeler</vt:lpstr>
      <vt:lpstr>Serbest Meslek</vt:lpstr>
      <vt:lpstr>Defter Tutma</vt:lpstr>
      <vt:lpstr>Defter Tutma</vt:lpstr>
      <vt:lpstr>Defter Tutma</vt:lpstr>
      <vt:lpstr>Defter Tutma</vt:lpstr>
      <vt:lpstr>Defter Tutma</vt:lpstr>
      <vt:lpstr>Defter Tutma</vt:lpstr>
      <vt:lpstr>Defter Tutma</vt:lpstr>
      <vt:lpstr>Defter Tutma</vt:lpstr>
      <vt:lpstr>Defter Tutma</vt:lpstr>
      <vt:lpstr>Defter Tutma</vt:lpstr>
      <vt:lpstr>Primanota</vt:lpstr>
      <vt:lpstr>Bordro</vt:lpstr>
      <vt:lpstr>Defter Tutma</vt:lpstr>
      <vt:lpstr>Defter Tutma</vt:lpstr>
      <vt:lpstr>Defter Tutma</vt:lpstr>
      <vt:lpstr>Defter Tutma</vt:lpstr>
      <vt:lpstr>Defter Tutma</vt:lpstr>
      <vt:lpstr>Defter Tutma</vt:lpstr>
      <vt:lpstr>Defter Tutma</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esra cakır</cp:lastModifiedBy>
  <cp:revision>100</cp:revision>
  <dcterms:created xsi:type="dcterms:W3CDTF">2014-04-01T16:27:38Z</dcterms:created>
  <dcterms:modified xsi:type="dcterms:W3CDTF">2025-04-05T20:25:56Z</dcterms:modified>
</cp:coreProperties>
</file>