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316" r:id="rId2"/>
    <p:sldId id="330" r:id="rId3"/>
    <p:sldId id="331" r:id="rId4"/>
    <p:sldId id="317" r:id="rId5"/>
    <p:sldId id="318" r:id="rId6"/>
    <p:sldId id="319" r:id="rId7"/>
    <p:sldId id="323" r:id="rId8"/>
    <p:sldId id="324" r:id="rId9"/>
    <p:sldId id="325" r:id="rId10"/>
    <p:sldId id="326" r:id="rId11"/>
    <p:sldId id="327" r:id="rId12"/>
    <p:sldId id="328" r:id="rId13"/>
    <p:sldId id="329" r:id="rId14"/>
    <p:sldId id="320" r:id="rId15"/>
    <p:sldId id="321" r:id="rId16"/>
    <p:sldId id="332" r:id="rId17"/>
    <p:sldId id="333" r:id="rId18"/>
    <p:sldId id="334" r:id="rId19"/>
    <p:sldId id="335" r:id="rId20"/>
    <p:sldId id="322" r:id="rId21"/>
    <p:sldId id="336" r:id="rId22"/>
    <p:sldId id="337" r:id="rId23"/>
    <p:sldId id="338" r:id="rId24"/>
    <p:sldId id="339" r:id="rId25"/>
    <p:sldId id="340" r:id="rId26"/>
    <p:sldId id="341" r:id="rId27"/>
    <p:sldId id="342" r:id="rId28"/>
    <p:sldId id="344" r:id="rId29"/>
    <p:sldId id="346" r:id="rId30"/>
    <p:sldId id="345" r:id="rId31"/>
    <p:sldId id="347" r:id="rId32"/>
    <p:sldId id="348" r:id="rId33"/>
    <p:sldId id="349" r:id="rId34"/>
    <p:sldId id="350" r:id="rId35"/>
    <p:sldId id="351" r:id="rId36"/>
    <p:sldId id="352" r:id="rId37"/>
    <p:sldId id="353" r:id="rId38"/>
    <p:sldId id="354" r:id="rId3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102" d="100"/>
          <a:sy n="102" d="100"/>
        </p:scale>
        <p:origin x="1866" y="3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5.04.2025</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8CFF6-7384-49B6-8558-DA57F488C33E}" type="datetimeFigureOut">
              <a:rPr lang="tr-TR" smtClean="0"/>
              <a:pPr/>
              <a:t>5.04.2025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55DD-FC03-45CD-936E-298872E6905B}" type="slidenum">
              <a:rPr lang="tr-TR" smtClean="0"/>
              <a:pPr/>
              <a:t>‹#›</a:t>
            </a:fld>
            <a:endParaRPr lang="tr-TR"/>
          </a:p>
        </p:txBody>
      </p:sp>
    </p:spTree>
    <p:extLst>
      <p:ext uri="{BB962C8B-B14F-4D97-AF65-F5344CB8AC3E}">
        <p14:creationId xmlns:p14="http://schemas.microsoft.com/office/powerpoint/2010/main" val="3733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extLst>
      <p:ext uri="{BB962C8B-B14F-4D97-AF65-F5344CB8AC3E}">
        <p14:creationId xmlns:p14="http://schemas.microsoft.com/office/powerpoint/2010/main" val="19299621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6288"/>
            <a:ext cx="8604448" cy="1143000"/>
          </a:xfrm>
        </p:spPr>
        <p:txBody>
          <a:bodyPr>
            <a:normAutofit/>
          </a:bodyPr>
          <a:lstStyle/>
          <a:p>
            <a:r>
              <a:rPr lang="tr-TR" altLang="ko-KR" sz="2400" dirty="0">
                <a:solidFill>
                  <a:schemeClr val="tx1">
                    <a:lumMod val="75000"/>
                    <a:lumOff val="25000"/>
                  </a:schemeClr>
                </a:solidFill>
              </a:rPr>
              <a:t>Halkla İlişkiler</a:t>
            </a:r>
          </a:p>
        </p:txBody>
      </p:sp>
      <p:sp>
        <p:nvSpPr>
          <p:cNvPr id="4" name="Content Placeholder 3"/>
          <p:cNvSpPr>
            <a:spLocks noGrp="1"/>
          </p:cNvSpPr>
          <p:nvPr>
            <p:ph idx="1"/>
          </p:nvPr>
        </p:nvSpPr>
        <p:spPr>
          <a:xfrm>
            <a:off x="395536" y="1508787"/>
            <a:ext cx="8291264" cy="4525963"/>
          </a:xfrm>
        </p:spPr>
        <p:txBody>
          <a:bodyPr>
            <a:normAutofit/>
          </a:bodyPr>
          <a:lstStyle/>
          <a:p>
            <a:pPr marL="0" indent="0" algn="just">
              <a:buNone/>
            </a:pPr>
            <a:r>
              <a:rPr lang="tr-TR" altLang="ko-KR" sz="2000" dirty="0">
                <a:latin typeface="Arial" pitchFamily="34" charset="0"/>
                <a:cs typeface="Arial" pitchFamily="34" charset="0"/>
              </a:rPr>
              <a:t>Halkla ilişkiler bir organizasyon ile onun hedef  kitle(ler)i arasında karşılıklı iletişim, anlaşma ve ikna ilişkisi kurmaya çalışan bir yönetim fonksiyonudur.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2852936"/>
            <a:ext cx="3566314" cy="2547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6572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6288"/>
            <a:ext cx="8604448" cy="1143000"/>
          </a:xfrm>
        </p:spPr>
        <p:txBody>
          <a:bodyPr>
            <a:normAutofit/>
          </a:bodyPr>
          <a:lstStyle/>
          <a:p>
            <a:r>
              <a:rPr lang="tr-TR" altLang="ko-KR" sz="2400" dirty="0">
                <a:solidFill>
                  <a:schemeClr val="tx1">
                    <a:lumMod val="75000"/>
                    <a:lumOff val="25000"/>
                  </a:schemeClr>
                </a:solidFill>
              </a:rPr>
              <a:t>Halkla İlişkiler</a:t>
            </a:r>
          </a:p>
        </p:txBody>
      </p:sp>
      <p:sp>
        <p:nvSpPr>
          <p:cNvPr id="4" name="Content Placeholder 3"/>
          <p:cNvSpPr>
            <a:spLocks noGrp="1"/>
          </p:cNvSpPr>
          <p:nvPr>
            <p:ph idx="1"/>
          </p:nvPr>
        </p:nvSpPr>
        <p:spPr>
          <a:xfrm>
            <a:off x="395536" y="1052737"/>
            <a:ext cx="8291264" cy="4982014"/>
          </a:xfrm>
        </p:spPr>
        <p:txBody>
          <a:bodyPr>
            <a:normAutofit/>
          </a:bodyPr>
          <a:lstStyle/>
          <a:p>
            <a:pPr marL="0" indent="0" algn="just">
              <a:buNone/>
            </a:pPr>
            <a:r>
              <a:rPr lang="tr-TR" altLang="ko-KR" sz="2000" dirty="0">
                <a:latin typeface="Arial" pitchFamily="34" charset="0"/>
                <a:cs typeface="Arial" pitchFamily="34" charset="0"/>
              </a:rPr>
              <a:t>*Kurum içi iletişim dahilinde çalışanların motivasyonunu arttırmak, çalışanlarda güven duygusu oluşturmak, kurumu benimsemeleri ve bütünleşmelerini sağlamak.</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*Kurumlar arası bir iletişim ağı kurmak ve iletişim çift yönlü ilerlemesini sağlamak</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*Kurumsal imajı oluşturmak, geliştirmek, korumak.</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*Tutundurma çalışmaları</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*Medya ile sağlam bağlar kurmak. Kitle iletişim araçlarını kurumsal bağlamda en iyi şekilde kullanmak.</a:t>
            </a:r>
          </a:p>
          <a:p>
            <a:pPr marL="0" indent="0" algn="just">
              <a:buNone/>
            </a:pPr>
            <a:endParaRPr lang="tr-TR" altLang="ko-KR" sz="2000" dirty="0">
              <a:latin typeface="Arial" pitchFamily="34" charset="0"/>
              <a:cs typeface="Arial" pitchFamily="34" charset="0"/>
            </a:endParaRPr>
          </a:p>
          <a:p>
            <a:pPr marL="0" indent="0" algn="just">
              <a:buNone/>
            </a:pPr>
            <a:endParaRPr lang="tr-TR" altLang="ko-KR" sz="2000" dirty="0">
              <a:latin typeface="Arial" pitchFamily="34" charset="0"/>
              <a:cs typeface="Arial" pitchFamily="34" charset="0"/>
            </a:endParaRPr>
          </a:p>
        </p:txBody>
      </p:sp>
    </p:spTree>
    <p:extLst>
      <p:ext uri="{BB962C8B-B14F-4D97-AF65-F5344CB8AC3E}">
        <p14:creationId xmlns:p14="http://schemas.microsoft.com/office/powerpoint/2010/main" val="2597732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6288"/>
            <a:ext cx="8604448" cy="1143000"/>
          </a:xfrm>
        </p:spPr>
        <p:txBody>
          <a:bodyPr>
            <a:normAutofit/>
          </a:bodyPr>
          <a:lstStyle/>
          <a:p>
            <a:r>
              <a:rPr lang="tr-TR" altLang="ko-KR" sz="2400" dirty="0">
                <a:solidFill>
                  <a:schemeClr val="tx1">
                    <a:lumMod val="75000"/>
                    <a:lumOff val="25000"/>
                  </a:schemeClr>
                </a:solidFill>
              </a:rPr>
              <a:t>Halkla İlişkiler</a:t>
            </a:r>
          </a:p>
        </p:txBody>
      </p:sp>
      <p:sp>
        <p:nvSpPr>
          <p:cNvPr id="4" name="Content Placeholder 3"/>
          <p:cNvSpPr>
            <a:spLocks noGrp="1"/>
          </p:cNvSpPr>
          <p:nvPr>
            <p:ph idx="1"/>
          </p:nvPr>
        </p:nvSpPr>
        <p:spPr>
          <a:xfrm>
            <a:off x="395536" y="1052737"/>
            <a:ext cx="8291264" cy="4982014"/>
          </a:xfrm>
        </p:spPr>
        <p:txBody>
          <a:bodyPr>
            <a:normAutofit/>
          </a:bodyPr>
          <a:lstStyle/>
          <a:p>
            <a:pPr marL="0" indent="0" algn="just">
              <a:buNone/>
            </a:pPr>
            <a:r>
              <a:rPr lang="tr-TR" altLang="ko-KR" sz="2000" dirty="0">
                <a:latin typeface="Arial" pitchFamily="34" charset="0"/>
                <a:cs typeface="Arial" pitchFamily="34" charset="0"/>
              </a:rPr>
              <a:t>*Finansal çevreler ve yatırımcılarla iletişim sağlamak.</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*Herhangi bir durumda kriz oluşmaması için kriz öncesi yönetim ve kriz anı yönetimi için tespitlerde bulunmak.( Kriz Yönetimi)</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*Kitlelerin özelliklerine uygun içerikli yayınlar yapmak bu yayınların yayımlanmasını yönetmek.</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*Tanıtıcı etkinlikler oluşturmak.</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*Yönetimsel danışmanlık.</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*Toplumun nezdinde yararlı olacak ve kurumunda yarar göreceği sosyal sorumluluk projeleri oluşturmak, geliştirmek.</a:t>
            </a:r>
          </a:p>
          <a:p>
            <a:pPr marL="0" indent="0" algn="just">
              <a:buNone/>
            </a:pPr>
            <a:endParaRPr lang="tr-TR" altLang="ko-KR" sz="2000" dirty="0">
              <a:latin typeface="Arial" pitchFamily="34" charset="0"/>
              <a:cs typeface="Arial" pitchFamily="34" charset="0"/>
            </a:endParaRPr>
          </a:p>
          <a:p>
            <a:pPr marL="0" indent="0" algn="just">
              <a:buNone/>
            </a:pPr>
            <a:endParaRPr lang="tr-TR" altLang="ko-KR" sz="2000" dirty="0">
              <a:latin typeface="Arial" pitchFamily="34" charset="0"/>
              <a:cs typeface="Arial" pitchFamily="34" charset="0"/>
            </a:endParaRPr>
          </a:p>
        </p:txBody>
      </p:sp>
    </p:spTree>
    <p:extLst>
      <p:ext uri="{BB962C8B-B14F-4D97-AF65-F5344CB8AC3E}">
        <p14:creationId xmlns:p14="http://schemas.microsoft.com/office/powerpoint/2010/main" val="2559741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6288"/>
            <a:ext cx="8748464" cy="1143000"/>
          </a:xfrm>
        </p:spPr>
        <p:txBody>
          <a:bodyPr>
            <a:normAutofit/>
          </a:bodyPr>
          <a:lstStyle/>
          <a:p>
            <a:r>
              <a:rPr lang="tr-TR" altLang="ko-KR" sz="2400" dirty="0">
                <a:solidFill>
                  <a:schemeClr val="tx1">
                    <a:lumMod val="75000"/>
                    <a:lumOff val="25000"/>
                  </a:schemeClr>
                </a:solidFill>
              </a:rPr>
              <a:t>Halkla İlişkiler ve İletişim</a:t>
            </a:r>
          </a:p>
        </p:txBody>
      </p:sp>
      <p:sp>
        <p:nvSpPr>
          <p:cNvPr id="4" name="Content Placeholder 3"/>
          <p:cNvSpPr>
            <a:spLocks noGrp="1"/>
          </p:cNvSpPr>
          <p:nvPr>
            <p:ph idx="1"/>
          </p:nvPr>
        </p:nvSpPr>
        <p:spPr>
          <a:xfrm>
            <a:off x="683568" y="1508787"/>
            <a:ext cx="8003232" cy="4525963"/>
          </a:xfrm>
        </p:spPr>
        <p:txBody>
          <a:bodyPr>
            <a:normAutofit/>
          </a:bodyPr>
          <a:lstStyle/>
          <a:p>
            <a:pPr marL="0" indent="0" algn="just">
              <a:buNone/>
            </a:pPr>
            <a:r>
              <a:rPr lang="tr-TR" altLang="ko-KR" sz="2000" b="1" dirty="0">
                <a:latin typeface="Arial" pitchFamily="34" charset="0"/>
                <a:cs typeface="Arial" pitchFamily="34" charset="0"/>
              </a:rPr>
              <a:t>Kaynak	: </a:t>
            </a:r>
            <a:r>
              <a:rPr lang="tr-TR" altLang="ko-KR" sz="2000" dirty="0">
                <a:latin typeface="Arial" pitchFamily="34" charset="0"/>
                <a:cs typeface="Arial" pitchFamily="34" charset="0"/>
              </a:rPr>
              <a:t>Halkla ilişkiler çalışması yapan kuruluş, işletme veya sivil toplum kuruluşu</a:t>
            </a:r>
          </a:p>
          <a:p>
            <a:pPr marL="0" indent="0" algn="just">
              <a:buNone/>
            </a:pPr>
            <a:r>
              <a:rPr lang="tr-TR" altLang="ko-KR" sz="2000" b="1" dirty="0">
                <a:latin typeface="Arial" pitchFamily="34" charset="0"/>
                <a:cs typeface="Arial" pitchFamily="34" charset="0"/>
              </a:rPr>
              <a:t>Alıcı	: </a:t>
            </a:r>
            <a:r>
              <a:rPr lang="tr-TR" altLang="ko-KR" sz="2000" dirty="0">
                <a:latin typeface="Arial" pitchFamily="34" charset="0"/>
                <a:cs typeface="Arial" pitchFamily="34" charset="0"/>
              </a:rPr>
              <a:t>İşletme veya kuruluşun hedef  kitleleri</a:t>
            </a:r>
          </a:p>
          <a:p>
            <a:pPr marL="0" indent="0" algn="just">
              <a:buNone/>
            </a:pPr>
            <a:r>
              <a:rPr lang="tr-TR" altLang="ko-KR" sz="2000" b="1" dirty="0">
                <a:latin typeface="Arial" pitchFamily="34" charset="0"/>
                <a:cs typeface="Arial" pitchFamily="34" charset="0"/>
              </a:rPr>
              <a:t>Mesaj	: </a:t>
            </a:r>
            <a:r>
              <a:rPr lang="tr-TR" altLang="ko-KR" sz="2000" dirty="0">
                <a:latin typeface="Arial" pitchFamily="34" charset="0"/>
                <a:cs typeface="Arial" pitchFamily="34" charset="0"/>
              </a:rPr>
              <a:t>İşletme/ kuruluşun hedef kitlelerine duyurmak istediği bilgi, vermek  istediği anlayış ve oluşturmak istediği imaj</a:t>
            </a:r>
          </a:p>
          <a:p>
            <a:pPr marL="0" indent="0" algn="just">
              <a:buNone/>
            </a:pPr>
            <a:r>
              <a:rPr lang="tr-TR" altLang="ko-KR" sz="2000" b="1" dirty="0">
                <a:latin typeface="Arial" pitchFamily="34" charset="0"/>
                <a:cs typeface="Arial" pitchFamily="34" charset="0"/>
              </a:rPr>
              <a:t>Kanal	: </a:t>
            </a:r>
            <a:r>
              <a:rPr lang="tr-TR" altLang="ko-KR" sz="2000" dirty="0">
                <a:latin typeface="Arial" pitchFamily="34" charset="0"/>
                <a:cs typeface="Arial" pitchFamily="34" charset="0"/>
              </a:rPr>
              <a:t>Mektup, broşür, afiş, katalog, radyo- televizyon,  gazete, dergi, sinema,  sosyal medya vb.</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4005064"/>
            <a:ext cx="2798068" cy="2033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1324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288"/>
            <a:ext cx="9144000" cy="1143000"/>
          </a:xfrm>
        </p:spPr>
        <p:txBody>
          <a:bodyPr>
            <a:normAutofit/>
          </a:bodyPr>
          <a:lstStyle/>
          <a:p>
            <a:r>
              <a:rPr lang="tr-TR" altLang="ko-KR" sz="2400" dirty="0">
                <a:solidFill>
                  <a:schemeClr val="tx1">
                    <a:lumMod val="75000"/>
                    <a:lumOff val="25000"/>
                  </a:schemeClr>
                </a:solidFill>
              </a:rPr>
              <a:t>Halkla İlişkilerin Faydaları</a:t>
            </a:r>
          </a:p>
        </p:txBody>
      </p:sp>
      <p:sp>
        <p:nvSpPr>
          <p:cNvPr id="4" name="Content Placeholder 3"/>
          <p:cNvSpPr>
            <a:spLocks noGrp="1"/>
          </p:cNvSpPr>
          <p:nvPr>
            <p:ph idx="1"/>
          </p:nvPr>
        </p:nvSpPr>
        <p:spPr>
          <a:xfrm>
            <a:off x="251520" y="1508787"/>
            <a:ext cx="8435280" cy="4525963"/>
          </a:xfrm>
        </p:spPr>
        <p:txBody>
          <a:bodyPr>
            <a:normAutofit/>
          </a:bodyPr>
          <a:lstStyle/>
          <a:p>
            <a:pPr algn="just">
              <a:lnSpc>
                <a:spcPct val="200000"/>
              </a:lnSpc>
            </a:pPr>
            <a:r>
              <a:rPr lang="tr-TR" altLang="ko-KR" sz="2000" dirty="0">
                <a:latin typeface="Arial" pitchFamily="34" charset="0"/>
                <a:cs typeface="Arial" pitchFamily="34" charset="0"/>
              </a:rPr>
              <a:t>Ürün pazara daha kolay girer</a:t>
            </a:r>
          </a:p>
          <a:p>
            <a:pPr algn="just">
              <a:lnSpc>
                <a:spcPct val="200000"/>
              </a:lnSpc>
            </a:pPr>
            <a:r>
              <a:rPr lang="tr-TR" altLang="ko-KR" sz="2000" dirty="0">
                <a:latin typeface="Arial" pitchFamily="34" charset="0"/>
                <a:cs typeface="Arial" pitchFamily="34" charset="0"/>
              </a:rPr>
              <a:t>Finans desteği bulmak kolaylaşır</a:t>
            </a:r>
          </a:p>
          <a:p>
            <a:pPr algn="just">
              <a:lnSpc>
                <a:spcPct val="200000"/>
              </a:lnSpc>
            </a:pPr>
            <a:r>
              <a:rPr lang="tr-TR" altLang="ko-KR" sz="2000" dirty="0">
                <a:latin typeface="Arial" pitchFamily="34" charset="0"/>
                <a:cs typeface="Arial" pitchFamily="34" charset="0"/>
              </a:rPr>
              <a:t>Nitelikli eleman bulmak kolaylaşır</a:t>
            </a:r>
          </a:p>
          <a:p>
            <a:pPr algn="just">
              <a:lnSpc>
                <a:spcPct val="200000"/>
              </a:lnSpc>
            </a:pPr>
            <a:r>
              <a:rPr lang="tr-TR" altLang="ko-KR" sz="2000" dirty="0">
                <a:latin typeface="Arial" pitchFamily="34" charset="0"/>
                <a:cs typeface="Arial" pitchFamily="34" charset="0"/>
              </a:rPr>
              <a:t>Krizler daha kolay atlatılır</a:t>
            </a:r>
          </a:p>
          <a:p>
            <a:pPr algn="just">
              <a:lnSpc>
                <a:spcPct val="200000"/>
              </a:lnSpc>
            </a:pPr>
            <a:r>
              <a:rPr lang="tr-TR" altLang="ko-KR" sz="2000" dirty="0">
                <a:latin typeface="Arial" pitchFamily="34" charset="0"/>
                <a:cs typeface="Arial" pitchFamily="34" charset="0"/>
              </a:rPr>
              <a:t>Çalışan memnuniyeti artar</a:t>
            </a:r>
          </a:p>
        </p:txBody>
      </p:sp>
    </p:spTree>
    <p:extLst>
      <p:ext uri="{BB962C8B-B14F-4D97-AF65-F5344CB8AC3E}">
        <p14:creationId xmlns:p14="http://schemas.microsoft.com/office/powerpoint/2010/main" val="2884769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596336" cy="1143000"/>
          </a:xfrm>
        </p:spPr>
        <p:txBody>
          <a:bodyPr>
            <a:normAutofit/>
          </a:bodyPr>
          <a:lstStyle/>
          <a:p>
            <a:r>
              <a:rPr lang="tr-TR" altLang="ko-KR" sz="2400" dirty="0">
                <a:solidFill>
                  <a:schemeClr val="tx1">
                    <a:lumMod val="75000"/>
                    <a:lumOff val="25000"/>
                  </a:schemeClr>
                </a:solidFill>
              </a:rPr>
              <a:t>Halkla İlişkilerin İlkeleri</a:t>
            </a:r>
          </a:p>
        </p:txBody>
      </p:sp>
      <p:sp>
        <p:nvSpPr>
          <p:cNvPr id="4" name="Content Placeholder 3"/>
          <p:cNvSpPr>
            <a:spLocks noGrp="1"/>
          </p:cNvSpPr>
          <p:nvPr>
            <p:ph idx="1"/>
          </p:nvPr>
        </p:nvSpPr>
        <p:spPr>
          <a:xfrm>
            <a:off x="539552" y="1508787"/>
            <a:ext cx="8147248" cy="4525963"/>
          </a:xfrm>
        </p:spPr>
        <p:txBody>
          <a:bodyPr>
            <a:normAutofit/>
          </a:bodyPr>
          <a:lstStyle/>
          <a:p>
            <a:pPr algn="just"/>
            <a:r>
              <a:rPr lang="tr-TR" altLang="ko-KR" sz="2000" dirty="0">
                <a:latin typeface="Arial" pitchFamily="34" charset="0"/>
                <a:cs typeface="Arial" pitchFamily="34" charset="0"/>
              </a:rPr>
              <a:t>Çift yönlü iletişim: </a:t>
            </a:r>
            <a:r>
              <a:rPr lang="tr-TR" sz="2000" dirty="0"/>
              <a:t>” Halkla İlişkiler” çift yönlü iletişimi gerektirir. Yaptığı çalışmalar ile kurum ile kamu arasında bir bağ kurar. Kamuyu bilgilendirirken aynı zamanda kurumu da kamu hakkında bilgilendirir.</a:t>
            </a:r>
          </a:p>
          <a:p>
            <a:pPr algn="just"/>
            <a:endParaRPr lang="tr-TR" altLang="ko-KR" sz="2000" dirty="0">
              <a:latin typeface="Arial" pitchFamily="34" charset="0"/>
              <a:cs typeface="Arial" pitchFamily="34" charset="0"/>
            </a:endParaRPr>
          </a:p>
          <a:p>
            <a:pPr algn="just"/>
            <a:r>
              <a:rPr lang="tr-TR" altLang="ko-KR" sz="2000" dirty="0">
                <a:latin typeface="Arial" pitchFamily="34" charset="0"/>
                <a:cs typeface="Arial" pitchFamily="34" charset="0"/>
              </a:rPr>
              <a:t>Doğru Bilgi Vermek : Bu ilke hem kurum hem de kamu açısından önemlidir. Yapılan çalışmaların sonuçlar hakkında verilen bilgilerin doğruluğu kurumsal performansın artışına etki ederken aynı anda kurum hakkında kamunun doğru bilgilendirilmesi kuruma bağlılığı arttıracaktır. </a:t>
            </a:r>
          </a:p>
          <a:p>
            <a:pPr algn="just"/>
            <a:endParaRPr lang="tr-TR" altLang="ko-KR" sz="2000" dirty="0">
              <a:latin typeface="Arial" pitchFamily="34" charset="0"/>
              <a:cs typeface="Arial" pitchFamily="34" charset="0"/>
            </a:endParaRPr>
          </a:p>
        </p:txBody>
      </p:sp>
    </p:spTree>
    <p:extLst>
      <p:ext uri="{BB962C8B-B14F-4D97-AF65-F5344CB8AC3E}">
        <p14:creationId xmlns:p14="http://schemas.microsoft.com/office/powerpoint/2010/main" val="2700272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596336" cy="1143000"/>
          </a:xfrm>
        </p:spPr>
        <p:txBody>
          <a:bodyPr>
            <a:normAutofit/>
          </a:bodyPr>
          <a:lstStyle/>
          <a:p>
            <a:r>
              <a:rPr lang="tr-TR" altLang="ko-KR" sz="2400" dirty="0">
                <a:solidFill>
                  <a:schemeClr val="tx1">
                    <a:lumMod val="75000"/>
                    <a:lumOff val="25000"/>
                  </a:schemeClr>
                </a:solidFill>
              </a:rPr>
              <a:t>Halkla İlişkilerin İlkeleri</a:t>
            </a:r>
          </a:p>
        </p:txBody>
      </p:sp>
      <p:sp>
        <p:nvSpPr>
          <p:cNvPr id="4" name="Content Placeholder 3"/>
          <p:cNvSpPr>
            <a:spLocks noGrp="1"/>
          </p:cNvSpPr>
          <p:nvPr>
            <p:ph idx="1"/>
          </p:nvPr>
        </p:nvSpPr>
        <p:spPr>
          <a:xfrm>
            <a:off x="539552" y="1508787"/>
            <a:ext cx="8147248" cy="4525963"/>
          </a:xfrm>
        </p:spPr>
        <p:txBody>
          <a:bodyPr>
            <a:normAutofit/>
          </a:bodyPr>
          <a:lstStyle/>
          <a:p>
            <a:pPr algn="just"/>
            <a:r>
              <a:rPr lang="tr-TR" altLang="ko-KR" sz="2000" dirty="0">
                <a:latin typeface="Arial" pitchFamily="34" charset="0"/>
                <a:cs typeface="Arial" pitchFamily="34" charset="0"/>
              </a:rPr>
              <a:t>İnandırıcılık: Yapılan bilgilendirmelerde inandırıcılık esası çok büyük önem arz etmektedir. Kamuyu bilgilendirme aşamasında verilecek mesajların inandırıcılığı çok önemlidir. Öncelikle kendimiz inanmalıyız ki karşı tarafı da buna inandırabilelim. </a:t>
            </a:r>
          </a:p>
          <a:p>
            <a:pPr algn="just"/>
            <a:endParaRPr lang="tr-TR" altLang="ko-KR" sz="2000" dirty="0">
              <a:latin typeface="Arial" pitchFamily="34" charset="0"/>
              <a:cs typeface="Arial" pitchFamily="34" charset="0"/>
            </a:endParaRPr>
          </a:p>
          <a:p>
            <a:pPr algn="just"/>
            <a:r>
              <a:rPr lang="tr-TR" altLang="ko-KR" sz="2000" dirty="0">
                <a:latin typeface="Arial" pitchFamily="34" charset="0"/>
                <a:cs typeface="Arial" pitchFamily="34" charset="0"/>
              </a:rPr>
              <a:t>Sabırlı Çalışmak:  “Halkla İlişkiler” icrası sabır ve emek gerektiren bir meslektir. Takdir edilecektir ki bir kaç gün içerisinde sevgi, güven, benimseme gibi duyguların kamuda oluşturulması, Hedef kitlenin gözünde kurumsal itibar- imaj sağlanması mümkün değildir. Zaman gerektiren bir iş bütünüdür. Bir “PR” öncelikle sabırlı ve gayretli olmalıdır.</a:t>
            </a:r>
          </a:p>
          <a:p>
            <a:pPr algn="just"/>
            <a:endParaRPr lang="tr-TR" altLang="ko-KR" sz="2000" dirty="0">
              <a:latin typeface="Arial" pitchFamily="34" charset="0"/>
              <a:cs typeface="Arial" pitchFamily="34" charset="0"/>
            </a:endParaRPr>
          </a:p>
          <a:p>
            <a:pPr algn="just"/>
            <a:endParaRPr lang="tr-TR" altLang="ko-KR" sz="2000" dirty="0">
              <a:latin typeface="Arial" pitchFamily="34" charset="0"/>
              <a:cs typeface="Arial" pitchFamily="34" charset="0"/>
            </a:endParaRPr>
          </a:p>
          <a:p>
            <a:pPr algn="just"/>
            <a:endParaRPr lang="tr-TR" altLang="ko-KR" sz="2000" dirty="0">
              <a:latin typeface="Arial" pitchFamily="34" charset="0"/>
              <a:cs typeface="Arial" pitchFamily="34" charset="0"/>
            </a:endParaRPr>
          </a:p>
        </p:txBody>
      </p:sp>
    </p:spTree>
    <p:extLst>
      <p:ext uri="{BB962C8B-B14F-4D97-AF65-F5344CB8AC3E}">
        <p14:creationId xmlns:p14="http://schemas.microsoft.com/office/powerpoint/2010/main" val="3326636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596336" cy="1143000"/>
          </a:xfrm>
        </p:spPr>
        <p:txBody>
          <a:bodyPr>
            <a:normAutofit/>
          </a:bodyPr>
          <a:lstStyle/>
          <a:p>
            <a:r>
              <a:rPr lang="tr-TR" altLang="ko-KR" sz="2400" dirty="0">
                <a:solidFill>
                  <a:schemeClr val="tx1">
                    <a:lumMod val="75000"/>
                    <a:lumOff val="25000"/>
                  </a:schemeClr>
                </a:solidFill>
              </a:rPr>
              <a:t>Halkla İlişkilerin İlkeleri</a:t>
            </a:r>
          </a:p>
        </p:txBody>
      </p:sp>
      <p:sp>
        <p:nvSpPr>
          <p:cNvPr id="4" name="Content Placeholder 3"/>
          <p:cNvSpPr>
            <a:spLocks noGrp="1"/>
          </p:cNvSpPr>
          <p:nvPr>
            <p:ph idx="1"/>
          </p:nvPr>
        </p:nvSpPr>
        <p:spPr>
          <a:xfrm>
            <a:off x="539552" y="1508787"/>
            <a:ext cx="8147248" cy="4525963"/>
          </a:xfrm>
        </p:spPr>
        <p:txBody>
          <a:bodyPr>
            <a:normAutofit/>
          </a:bodyPr>
          <a:lstStyle/>
          <a:p>
            <a:pPr algn="just"/>
            <a:r>
              <a:rPr lang="tr-TR" altLang="ko-KR" sz="2000" dirty="0">
                <a:latin typeface="Arial" pitchFamily="34" charset="0"/>
                <a:cs typeface="Arial" pitchFamily="34" charset="0"/>
              </a:rPr>
              <a:t>Yaygın Sorumluluk : “Halkla İlişkiler” bir kurum içerisinde sadece o kurumun Halkla İlişkiler sorumlusunun/uzmanının/yöneticisinin sorumluluğu üstlenmesiyle gerçekleşen bir şey değildir. Kurumda en asttan en üste tüm çalışanların Halkla İlişkiler çalışmalarına destek vermesi, önemsemesi ve üzerine düşeni yapması aynı anda hareket etmeleri aynı içgüdü ile çalışmaları gerekmektedir.</a:t>
            </a:r>
          </a:p>
          <a:p>
            <a:pPr algn="just"/>
            <a:endParaRPr lang="tr-TR" altLang="ko-KR" sz="2000" dirty="0">
              <a:latin typeface="Arial" pitchFamily="34" charset="0"/>
              <a:cs typeface="Arial" pitchFamily="34" charset="0"/>
            </a:endParaRPr>
          </a:p>
          <a:p>
            <a:pPr algn="just"/>
            <a:r>
              <a:rPr lang="tr-TR" altLang="ko-KR" sz="2000" dirty="0">
                <a:latin typeface="Arial" pitchFamily="34" charset="0"/>
                <a:cs typeface="Arial" pitchFamily="34" charset="0"/>
              </a:rPr>
              <a:t>Açıklık : Bir “Halkla </a:t>
            </a:r>
            <a:r>
              <a:rPr lang="tr-TR" altLang="ko-KR" sz="2000" dirty="0" err="1">
                <a:latin typeface="Arial" pitchFamily="34" charset="0"/>
                <a:cs typeface="Arial" pitchFamily="34" charset="0"/>
              </a:rPr>
              <a:t>İlişkiler”cinin</a:t>
            </a:r>
            <a:r>
              <a:rPr lang="tr-TR" altLang="ko-KR" sz="2000" dirty="0">
                <a:latin typeface="Arial" pitchFamily="34" charset="0"/>
                <a:cs typeface="Arial" pitchFamily="34" charset="0"/>
              </a:rPr>
              <a:t> uyması gereken en önemli ilkelerden birisi de açıklık yani şeffaflık ilkesidir. Bir “Halkla İlişkiler” sorumlusu çalıştığı kurumun işleyişinde şeffaflığın en ön planda olmasının bilincinde olmalı, bunu yönetime benimsetmeli ve halk kurum hakkında bilgilendirilirken şeffaflık ilkesi göz önünde bulundurulmalı buna göre bilgilendirme yapılmalıdır.</a:t>
            </a:r>
          </a:p>
          <a:p>
            <a:pPr algn="just"/>
            <a:endParaRPr lang="tr-TR" altLang="ko-KR" sz="2000" dirty="0">
              <a:latin typeface="Arial" pitchFamily="34" charset="0"/>
              <a:cs typeface="Arial" pitchFamily="34" charset="0"/>
            </a:endParaRPr>
          </a:p>
          <a:p>
            <a:pPr algn="just"/>
            <a:endParaRPr lang="tr-TR" altLang="ko-KR" sz="2000" dirty="0">
              <a:latin typeface="Arial" pitchFamily="34" charset="0"/>
              <a:cs typeface="Arial" pitchFamily="34" charset="0"/>
            </a:endParaRPr>
          </a:p>
        </p:txBody>
      </p:sp>
    </p:spTree>
    <p:extLst>
      <p:ext uri="{BB962C8B-B14F-4D97-AF65-F5344CB8AC3E}">
        <p14:creationId xmlns:p14="http://schemas.microsoft.com/office/powerpoint/2010/main" val="2084488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596336" cy="1143000"/>
          </a:xfrm>
        </p:spPr>
        <p:txBody>
          <a:bodyPr>
            <a:normAutofit/>
          </a:bodyPr>
          <a:lstStyle/>
          <a:p>
            <a:r>
              <a:rPr lang="tr-TR" altLang="ko-KR" sz="2400" dirty="0">
                <a:solidFill>
                  <a:schemeClr val="tx1">
                    <a:lumMod val="75000"/>
                    <a:lumOff val="25000"/>
                  </a:schemeClr>
                </a:solidFill>
              </a:rPr>
              <a:t>Halkla İlişkilerin İlkeleri</a:t>
            </a:r>
          </a:p>
        </p:txBody>
      </p:sp>
      <p:sp>
        <p:nvSpPr>
          <p:cNvPr id="4" name="Content Placeholder 3"/>
          <p:cNvSpPr>
            <a:spLocks noGrp="1"/>
          </p:cNvSpPr>
          <p:nvPr>
            <p:ph idx="1"/>
          </p:nvPr>
        </p:nvSpPr>
        <p:spPr>
          <a:xfrm>
            <a:off x="539552" y="1508787"/>
            <a:ext cx="8147248" cy="4525963"/>
          </a:xfrm>
        </p:spPr>
        <p:txBody>
          <a:bodyPr>
            <a:normAutofit/>
          </a:bodyPr>
          <a:lstStyle/>
          <a:p>
            <a:pPr algn="just"/>
            <a:r>
              <a:rPr lang="tr-TR" altLang="ko-KR" sz="2000" dirty="0">
                <a:latin typeface="Arial" pitchFamily="34" charset="0"/>
                <a:cs typeface="Arial" pitchFamily="34" charset="0"/>
              </a:rPr>
              <a:t>Yineleme ve Süreklilik :” Halkla </a:t>
            </a:r>
            <a:r>
              <a:rPr lang="tr-TR" altLang="ko-KR" sz="2000" dirty="0" err="1">
                <a:latin typeface="Arial" pitchFamily="34" charset="0"/>
                <a:cs typeface="Arial" pitchFamily="34" charset="0"/>
              </a:rPr>
              <a:t>İlişkiler”de</a:t>
            </a:r>
            <a:r>
              <a:rPr lang="tr-TR" altLang="ko-KR" sz="2000" dirty="0">
                <a:latin typeface="Arial" pitchFamily="34" charset="0"/>
                <a:cs typeface="Arial" pitchFamily="34" charset="0"/>
              </a:rPr>
              <a:t> bir diğer önemli husus yineleme ve sürekliliktir. Amaç kamuyu etkilemek ve zihinde kalıcı olmak olduğundan ötürü iletilen mesajlar tıpkı reklamcılıkta olduğu gibi yineleme tekniği ile iletilmelidir. “Halkla </a:t>
            </a:r>
            <a:r>
              <a:rPr lang="tr-TR" altLang="ko-KR" sz="2000" dirty="0" err="1">
                <a:latin typeface="Arial" pitchFamily="34" charset="0"/>
                <a:cs typeface="Arial" pitchFamily="34" charset="0"/>
              </a:rPr>
              <a:t>İlişkiler”de</a:t>
            </a:r>
            <a:r>
              <a:rPr lang="tr-TR" altLang="ko-KR" sz="2000" dirty="0">
                <a:latin typeface="Arial" pitchFamily="34" charset="0"/>
                <a:cs typeface="Arial" pitchFamily="34" charset="0"/>
              </a:rPr>
              <a:t> süreklilik esası ancak bu yöntemle gerçekleştirilebilir.</a:t>
            </a:r>
          </a:p>
          <a:p>
            <a:pPr algn="just"/>
            <a:endParaRPr lang="tr-TR" altLang="ko-KR" sz="2000" dirty="0">
              <a:latin typeface="Arial" pitchFamily="34" charset="0"/>
              <a:cs typeface="Arial" pitchFamily="34" charset="0"/>
            </a:endParaRPr>
          </a:p>
          <a:p>
            <a:pPr algn="just"/>
            <a:r>
              <a:rPr lang="tr-TR" altLang="ko-KR" sz="2000" dirty="0">
                <a:latin typeface="Arial" pitchFamily="34" charset="0"/>
                <a:cs typeface="Arial" pitchFamily="34" charset="0"/>
              </a:rPr>
              <a:t>Firma İmajı : Firma imajı herhangi bir kurumun kamu zihnindeki o kurumla ilgili algı düşünce fikir </a:t>
            </a:r>
            <a:r>
              <a:rPr lang="tr-TR" altLang="ko-KR" sz="2000" dirty="0" err="1">
                <a:latin typeface="Arial" pitchFamily="34" charset="0"/>
                <a:cs typeface="Arial" pitchFamily="34" charset="0"/>
              </a:rPr>
              <a:t>vs</a:t>
            </a:r>
            <a:r>
              <a:rPr lang="tr-TR" altLang="ko-KR" sz="2000" dirty="0">
                <a:latin typeface="Arial" pitchFamily="34" charset="0"/>
                <a:cs typeface="Arial" pitchFamily="34" charset="0"/>
              </a:rPr>
              <a:t> bütünüdür. Eğer bir firma kamuya göre güvenilir, dürüst, şeffaf, sosyal sorumluluğu yüksek ki bu terimler çoğaltılabilir, bir izlenim bırakmışsa o kurum kriz dönemlerini de </a:t>
            </a:r>
            <a:r>
              <a:rPr lang="tr-TR" altLang="ko-KR" sz="2000" dirty="0" err="1">
                <a:latin typeface="Arial" pitchFamily="34" charset="0"/>
                <a:cs typeface="Arial" pitchFamily="34" charset="0"/>
              </a:rPr>
              <a:t>rahatlatlatacaktır</a:t>
            </a:r>
            <a:r>
              <a:rPr lang="tr-TR" altLang="ko-KR" sz="2000" dirty="0">
                <a:latin typeface="Arial" pitchFamily="34" charset="0"/>
                <a:cs typeface="Arial" pitchFamily="34" charset="0"/>
              </a:rPr>
              <a:t>. İşte tüm bunları gerçekleştirecek olan ve kendine ilke edinecek olan kişi veya kişiler “PR” </a:t>
            </a:r>
            <a:r>
              <a:rPr lang="tr-TR" altLang="ko-KR" sz="2000" dirty="0" err="1">
                <a:latin typeface="Arial" pitchFamily="34" charset="0"/>
                <a:cs typeface="Arial" pitchFamily="34" charset="0"/>
              </a:rPr>
              <a:t>lardır</a:t>
            </a:r>
            <a:r>
              <a:rPr lang="tr-TR" altLang="ko-KR" sz="2000" dirty="0">
                <a:latin typeface="Arial" pitchFamily="34" charset="0"/>
                <a:cs typeface="Arial" pitchFamily="34" charset="0"/>
              </a:rPr>
              <a:t>.</a:t>
            </a:r>
          </a:p>
          <a:p>
            <a:pPr algn="just"/>
            <a:endParaRPr lang="tr-TR" altLang="ko-KR" sz="2000" dirty="0">
              <a:latin typeface="Arial" pitchFamily="34" charset="0"/>
              <a:cs typeface="Arial" pitchFamily="34" charset="0"/>
            </a:endParaRPr>
          </a:p>
        </p:txBody>
      </p:sp>
    </p:spTree>
    <p:extLst>
      <p:ext uri="{BB962C8B-B14F-4D97-AF65-F5344CB8AC3E}">
        <p14:creationId xmlns:p14="http://schemas.microsoft.com/office/powerpoint/2010/main" val="2291920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596336" cy="1143000"/>
          </a:xfrm>
        </p:spPr>
        <p:txBody>
          <a:bodyPr>
            <a:normAutofit/>
          </a:bodyPr>
          <a:lstStyle/>
          <a:p>
            <a:r>
              <a:rPr lang="tr-TR" altLang="ko-KR" sz="2400" dirty="0">
                <a:solidFill>
                  <a:schemeClr val="tx1">
                    <a:lumMod val="75000"/>
                    <a:lumOff val="25000"/>
                  </a:schemeClr>
                </a:solidFill>
              </a:rPr>
              <a:t>Halkla İlişkilerin İlkeleri</a:t>
            </a:r>
          </a:p>
        </p:txBody>
      </p:sp>
      <p:sp>
        <p:nvSpPr>
          <p:cNvPr id="4" name="Content Placeholder 3"/>
          <p:cNvSpPr>
            <a:spLocks noGrp="1"/>
          </p:cNvSpPr>
          <p:nvPr>
            <p:ph idx="1"/>
          </p:nvPr>
        </p:nvSpPr>
        <p:spPr>
          <a:xfrm>
            <a:off x="539552" y="1508787"/>
            <a:ext cx="8147248" cy="4525963"/>
          </a:xfrm>
        </p:spPr>
        <p:txBody>
          <a:bodyPr>
            <a:normAutofit/>
          </a:bodyPr>
          <a:lstStyle/>
          <a:p>
            <a:pPr algn="just"/>
            <a:r>
              <a:rPr lang="tr-TR" altLang="ko-KR" sz="2000" dirty="0">
                <a:latin typeface="Arial" pitchFamily="34" charset="0"/>
                <a:cs typeface="Arial" pitchFamily="34" charset="0"/>
              </a:rPr>
              <a:t>Planlı ve Programlı Çalışma : “Halkla İlişkiler” mesleği planlı ve programlı çalıştırmayı gerektiren bir meslek dalıdır. Kamuoyunda etkinlik yaratmak, onları etkilemek kolay değildir. Ve ancak üzerinden planlı ve programlı çalışarak gelinebilir.</a:t>
            </a:r>
          </a:p>
        </p:txBody>
      </p:sp>
    </p:spTree>
    <p:extLst>
      <p:ext uri="{BB962C8B-B14F-4D97-AF65-F5344CB8AC3E}">
        <p14:creationId xmlns:p14="http://schemas.microsoft.com/office/powerpoint/2010/main" val="3291420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596336" cy="1143000"/>
          </a:xfrm>
        </p:spPr>
        <p:txBody>
          <a:bodyPr>
            <a:normAutofit/>
          </a:bodyPr>
          <a:lstStyle/>
          <a:p>
            <a:r>
              <a:rPr lang="tr-TR" altLang="ko-KR" sz="2400" dirty="0">
                <a:solidFill>
                  <a:schemeClr val="tx1">
                    <a:lumMod val="75000"/>
                    <a:lumOff val="25000"/>
                  </a:schemeClr>
                </a:solidFill>
              </a:rPr>
              <a:t>Halkla İlişkilerin Temel Amaçları</a:t>
            </a:r>
          </a:p>
        </p:txBody>
      </p:sp>
      <p:sp>
        <p:nvSpPr>
          <p:cNvPr id="4" name="Content Placeholder 3"/>
          <p:cNvSpPr>
            <a:spLocks noGrp="1"/>
          </p:cNvSpPr>
          <p:nvPr>
            <p:ph idx="1"/>
          </p:nvPr>
        </p:nvSpPr>
        <p:spPr>
          <a:xfrm>
            <a:off x="539552" y="1508787"/>
            <a:ext cx="8147248" cy="4525963"/>
          </a:xfrm>
        </p:spPr>
        <p:txBody>
          <a:bodyPr>
            <a:normAutofit/>
          </a:bodyPr>
          <a:lstStyle/>
          <a:p>
            <a:pPr marL="0" indent="0" algn="just">
              <a:buNone/>
            </a:pPr>
            <a:r>
              <a:rPr lang="tr-TR" altLang="ko-KR" sz="2000" dirty="0">
                <a:latin typeface="Arial" pitchFamily="34" charset="0"/>
                <a:cs typeface="Arial" pitchFamily="34" charset="0"/>
              </a:rPr>
              <a:t>Kurumsal Açıdan;</a:t>
            </a:r>
          </a:p>
          <a:p>
            <a:pPr algn="just"/>
            <a:endParaRPr lang="tr-TR" altLang="ko-KR" sz="2000" dirty="0">
              <a:latin typeface="Arial" pitchFamily="34" charset="0"/>
              <a:cs typeface="Arial" pitchFamily="34" charset="0"/>
            </a:endParaRPr>
          </a:p>
          <a:p>
            <a:pPr algn="just">
              <a:lnSpc>
                <a:spcPct val="150000"/>
              </a:lnSpc>
            </a:pPr>
            <a:r>
              <a:rPr lang="tr-TR" altLang="ko-KR" sz="2000" dirty="0">
                <a:latin typeface="Arial" pitchFamily="34" charset="0"/>
                <a:cs typeface="Arial" pitchFamily="34" charset="0"/>
              </a:rPr>
              <a:t>Özel Girişimciliği Aşılama</a:t>
            </a:r>
          </a:p>
          <a:p>
            <a:pPr algn="just">
              <a:lnSpc>
                <a:spcPct val="150000"/>
              </a:lnSpc>
            </a:pPr>
            <a:r>
              <a:rPr lang="tr-TR" altLang="ko-KR" sz="2000" dirty="0">
                <a:latin typeface="Arial" pitchFamily="34" charset="0"/>
                <a:cs typeface="Arial" pitchFamily="34" charset="0"/>
              </a:rPr>
              <a:t>Kurumu Koruma</a:t>
            </a:r>
          </a:p>
          <a:p>
            <a:pPr algn="just">
              <a:lnSpc>
                <a:spcPct val="150000"/>
              </a:lnSpc>
            </a:pPr>
            <a:r>
              <a:rPr lang="tr-TR" altLang="ko-KR" sz="2000" dirty="0">
                <a:latin typeface="Arial" pitchFamily="34" charset="0"/>
                <a:cs typeface="Arial" pitchFamily="34" charset="0"/>
              </a:rPr>
              <a:t>Finansal Güçlenme</a:t>
            </a:r>
          </a:p>
          <a:p>
            <a:pPr algn="just">
              <a:lnSpc>
                <a:spcPct val="150000"/>
              </a:lnSpc>
            </a:pPr>
            <a:r>
              <a:rPr lang="tr-TR" altLang="ko-KR" sz="2000" dirty="0">
                <a:latin typeface="Arial" pitchFamily="34" charset="0"/>
                <a:cs typeface="Arial" pitchFamily="34" charset="0"/>
              </a:rPr>
              <a:t>Saygınlık Sağlama</a:t>
            </a:r>
          </a:p>
          <a:p>
            <a:pPr algn="just">
              <a:lnSpc>
                <a:spcPct val="150000"/>
              </a:lnSpc>
            </a:pPr>
            <a:r>
              <a:rPr lang="tr-TR" altLang="ko-KR" sz="2000" dirty="0">
                <a:latin typeface="Arial" pitchFamily="34" charset="0"/>
                <a:cs typeface="Arial" pitchFamily="34" charset="0"/>
              </a:rPr>
              <a:t>Satışı arttırma</a:t>
            </a:r>
          </a:p>
          <a:p>
            <a:pPr algn="just">
              <a:lnSpc>
                <a:spcPct val="150000"/>
              </a:lnSpc>
            </a:pPr>
            <a:r>
              <a:rPr lang="tr-TR" altLang="ko-KR" sz="2000" dirty="0">
                <a:latin typeface="Arial" pitchFamily="34" charset="0"/>
                <a:cs typeface="Arial" pitchFamily="34" charset="0"/>
              </a:rPr>
              <a:t>İş gören Bulma</a:t>
            </a:r>
          </a:p>
          <a:p>
            <a:pPr algn="just">
              <a:lnSpc>
                <a:spcPct val="150000"/>
              </a:lnSpc>
            </a:pPr>
            <a:r>
              <a:rPr lang="tr-TR" altLang="ko-KR" sz="2000" dirty="0">
                <a:latin typeface="Arial" pitchFamily="34" charset="0"/>
                <a:cs typeface="Arial" pitchFamily="34" charset="0"/>
              </a:rPr>
              <a:t>Endüstri İlişkilerini Geliştirme.</a:t>
            </a:r>
          </a:p>
        </p:txBody>
      </p:sp>
    </p:spTree>
    <p:extLst>
      <p:ext uri="{BB962C8B-B14F-4D97-AF65-F5344CB8AC3E}">
        <p14:creationId xmlns:p14="http://schemas.microsoft.com/office/powerpoint/2010/main" val="1218547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596336" cy="1143000"/>
          </a:xfrm>
        </p:spPr>
        <p:txBody>
          <a:bodyPr>
            <a:normAutofit/>
          </a:bodyPr>
          <a:lstStyle/>
          <a:p>
            <a:r>
              <a:rPr lang="tr-TR" altLang="ko-KR" sz="2400" dirty="0">
                <a:solidFill>
                  <a:schemeClr val="tx1">
                    <a:lumMod val="75000"/>
                    <a:lumOff val="25000"/>
                  </a:schemeClr>
                </a:solidFill>
              </a:rPr>
              <a:t>Halkla İlişkilerin Temel Amaçları</a:t>
            </a:r>
          </a:p>
        </p:txBody>
      </p:sp>
      <p:sp>
        <p:nvSpPr>
          <p:cNvPr id="4" name="Content Placeholder 3"/>
          <p:cNvSpPr>
            <a:spLocks noGrp="1"/>
          </p:cNvSpPr>
          <p:nvPr>
            <p:ph idx="1"/>
          </p:nvPr>
        </p:nvSpPr>
        <p:spPr>
          <a:xfrm>
            <a:off x="539552" y="1508787"/>
            <a:ext cx="8147248" cy="4525963"/>
          </a:xfrm>
        </p:spPr>
        <p:txBody>
          <a:bodyPr>
            <a:normAutofit/>
          </a:bodyPr>
          <a:lstStyle/>
          <a:p>
            <a:pPr marL="0" indent="0" algn="just">
              <a:buNone/>
            </a:pPr>
            <a:r>
              <a:rPr lang="tr-TR" altLang="ko-KR" sz="2000" dirty="0">
                <a:latin typeface="Arial" pitchFamily="34" charset="0"/>
                <a:cs typeface="Arial" pitchFamily="34" charset="0"/>
              </a:rPr>
              <a:t>Toplumsal Açıdan:</a:t>
            </a:r>
          </a:p>
          <a:p>
            <a:pPr marL="0" indent="0" algn="just">
              <a:buNone/>
            </a:pPr>
            <a:endParaRPr lang="tr-TR" altLang="ko-KR" sz="2000" dirty="0">
              <a:latin typeface="Arial" pitchFamily="34" charset="0"/>
              <a:cs typeface="Arial" pitchFamily="34" charset="0"/>
            </a:endParaRPr>
          </a:p>
          <a:p>
            <a:pPr algn="just">
              <a:lnSpc>
                <a:spcPct val="150000"/>
              </a:lnSpc>
            </a:pPr>
            <a:r>
              <a:rPr lang="tr-TR" altLang="ko-KR" sz="2000" dirty="0">
                <a:latin typeface="Arial" pitchFamily="34" charset="0"/>
                <a:cs typeface="Arial" pitchFamily="34" charset="0"/>
              </a:rPr>
              <a:t>Kamuyu bilgilendirme, aydınlatma ve yapılan halkla ilişkiler çalışmalarını benimsetme</a:t>
            </a:r>
          </a:p>
          <a:p>
            <a:pPr algn="just">
              <a:lnSpc>
                <a:spcPct val="150000"/>
              </a:lnSpc>
            </a:pPr>
            <a:r>
              <a:rPr lang="tr-TR" altLang="ko-KR" sz="2000" dirty="0">
                <a:latin typeface="Arial" pitchFamily="34" charset="0"/>
                <a:cs typeface="Arial" pitchFamily="34" charset="0"/>
              </a:rPr>
              <a:t>Kamuda kuruma ve kurum yönetimine karşı olumlu tutum oluşturma</a:t>
            </a:r>
          </a:p>
          <a:p>
            <a:pPr algn="just">
              <a:lnSpc>
                <a:spcPct val="150000"/>
              </a:lnSpc>
            </a:pPr>
            <a:r>
              <a:rPr lang="tr-TR" altLang="ko-KR" sz="2000" dirty="0">
                <a:latin typeface="Arial" pitchFamily="34" charset="0"/>
                <a:cs typeface="Arial" pitchFamily="34" charset="0"/>
              </a:rPr>
              <a:t>Kamunun kurum ile ilgili olan eylemlerini kolaylaştırma</a:t>
            </a:r>
          </a:p>
          <a:p>
            <a:pPr algn="just">
              <a:lnSpc>
                <a:spcPct val="150000"/>
              </a:lnSpc>
            </a:pPr>
            <a:r>
              <a:rPr lang="tr-TR" altLang="ko-KR" sz="2000" dirty="0">
                <a:latin typeface="Arial" pitchFamily="34" charset="0"/>
                <a:cs typeface="Arial" pitchFamily="34" charset="0"/>
              </a:rPr>
              <a:t>Verilecek kurumsal kararlarda ( kamuyu da ilgilendiren) kamudan bilgi toplama, analiz etme, bunları kuruma sunma ve yönetimin toplanan veriler neticesinde karar vermesini sağlama</a:t>
            </a:r>
          </a:p>
        </p:txBody>
      </p:sp>
    </p:spTree>
    <p:extLst>
      <p:ext uri="{BB962C8B-B14F-4D97-AF65-F5344CB8AC3E}">
        <p14:creationId xmlns:p14="http://schemas.microsoft.com/office/powerpoint/2010/main" val="3682794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596336" cy="1143000"/>
          </a:xfrm>
        </p:spPr>
        <p:txBody>
          <a:bodyPr>
            <a:normAutofit/>
          </a:bodyPr>
          <a:lstStyle/>
          <a:p>
            <a:r>
              <a:rPr lang="tr-TR" altLang="ko-KR" sz="2400" dirty="0">
                <a:solidFill>
                  <a:schemeClr val="tx1">
                    <a:lumMod val="75000"/>
                    <a:lumOff val="25000"/>
                  </a:schemeClr>
                </a:solidFill>
              </a:rPr>
              <a:t>Halkla İlişkilerin Temel Amaçları</a:t>
            </a:r>
          </a:p>
        </p:txBody>
      </p:sp>
      <p:sp>
        <p:nvSpPr>
          <p:cNvPr id="4" name="Content Placeholder 3"/>
          <p:cNvSpPr>
            <a:spLocks noGrp="1"/>
          </p:cNvSpPr>
          <p:nvPr>
            <p:ph idx="1"/>
          </p:nvPr>
        </p:nvSpPr>
        <p:spPr>
          <a:xfrm>
            <a:off x="539552" y="1508787"/>
            <a:ext cx="8147248" cy="4525963"/>
          </a:xfrm>
        </p:spPr>
        <p:txBody>
          <a:bodyPr>
            <a:normAutofit/>
          </a:bodyPr>
          <a:lstStyle/>
          <a:p>
            <a:pPr algn="just">
              <a:lnSpc>
                <a:spcPct val="150000"/>
              </a:lnSpc>
            </a:pPr>
            <a:r>
              <a:rPr lang="tr-TR" altLang="ko-KR" sz="2000" dirty="0">
                <a:latin typeface="Arial" pitchFamily="34" charset="0"/>
                <a:cs typeface="Arial" pitchFamily="34" charset="0"/>
              </a:rPr>
              <a:t>Kanun ve kurallara uyulması konusunda bu kanun ve kurallar hakkında kamuya bilgi verme</a:t>
            </a:r>
          </a:p>
          <a:p>
            <a:pPr algn="just">
              <a:lnSpc>
                <a:spcPct val="150000"/>
              </a:lnSpc>
            </a:pPr>
            <a:r>
              <a:rPr lang="tr-TR" altLang="ko-KR" sz="2000" dirty="0">
                <a:latin typeface="Arial" pitchFamily="34" charset="0"/>
                <a:cs typeface="Arial" pitchFamily="34" charset="0"/>
              </a:rPr>
              <a:t>Mal ve hizmet üretiminde halkla işbirliği içerisinde olmak</a:t>
            </a:r>
          </a:p>
          <a:p>
            <a:pPr algn="just">
              <a:lnSpc>
                <a:spcPct val="150000"/>
              </a:lnSpc>
            </a:pPr>
            <a:r>
              <a:rPr lang="tr-TR" altLang="ko-KR" sz="2000" dirty="0">
                <a:latin typeface="Arial" pitchFamily="34" charset="0"/>
                <a:cs typeface="Arial" pitchFamily="34" charset="0"/>
              </a:rPr>
              <a:t>Sosyal sorumluluk duygusu oluşturmak</a:t>
            </a:r>
          </a:p>
          <a:p>
            <a:pPr algn="just">
              <a:lnSpc>
                <a:spcPct val="150000"/>
              </a:lnSpc>
            </a:pPr>
            <a:r>
              <a:rPr lang="tr-TR" altLang="ko-KR" sz="2000" dirty="0">
                <a:latin typeface="Arial" pitchFamily="34" charset="0"/>
                <a:cs typeface="Arial" pitchFamily="34" charset="0"/>
              </a:rPr>
              <a:t>Kamu tarafından görülen, kurumun eksik ve aksaklıklarının giderilmesinde kamunun istek ve önerilerini dikkate almak</a:t>
            </a:r>
          </a:p>
          <a:p>
            <a:pPr algn="just">
              <a:lnSpc>
                <a:spcPct val="150000"/>
              </a:lnSpc>
            </a:pPr>
            <a:r>
              <a:rPr lang="tr-TR" altLang="ko-KR" sz="2000" dirty="0">
                <a:latin typeface="Arial" pitchFamily="34" charset="0"/>
                <a:cs typeface="Arial" pitchFamily="34" charset="0"/>
              </a:rPr>
              <a:t>Kurumsal politika ve uygulamaları değişen zaman ve toplum yapısına, kamuoyuna göre gerekirse değiştirme, düzeltme veya tamamen kaldırmak.</a:t>
            </a:r>
          </a:p>
        </p:txBody>
      </p:sp>
    </p:spTree>
    <p:extLst>
      <p:ext uri="{BB962C8B-B14F-4D97-AF65-F5344CB8AC3E}">
        <p14:creationId xmlns:p14="http://schemas.microsoft.com/office/powerpoint/2010/main" val="3571947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6288"/>
            <a:ext cx="8820472" cy="1143000"/>
          </a:xfrm>
        </p:spPr>
        <p:txBody>
          <a:bodyPr>
            <a:normAutofit/>
          </a:bodyPr>
          <a:lstStyle/>
          <a:p>
            <a:r>
              <a:rPr lang="tr-TR" altLang="ko-KR" sz="2400" dirty="0">
                <a:solidFill>
                  <a:schemeClr val="tx1">
                    <a:lumMod val="75000"/>
                    <a:lumOff val="25000"/>
                  </a:schemeClr>
                </a:solidFill>
              </a:rPr>
              <a:t>Halkla İlişkiler ve Reklam</a:t>
            </a:r>
          </a:p>
        </p:txBody>
      </p:sp>
      <p:sp>
        <p:nvSpPr>
          <p:cNvPr id="4" name="Content Placeholder 3"/>
          <p:cNvSpPr>
            <a:spLocks noGrp="1"/>
          </p:cNvSpPr>
          <p:nvPr>
            <p:ph idx="1"/>
          </p:nvPr>
        </p:nvSpPr>
        <p:spPr>
          <a:xfrm>
            <a:off x="539552" y="1508787"/>
            <a:ext cx="8147248" cy="4525963"/>
          </a:xfrm>
        </p:spPr>
        <p:txBody>
          <a:bodyPr>
            <a:normAutofit/>
          </a:bodyPr>
          <a:lstStyle/>
          <a:p>
            <a:pPr algn="just"/>
            <a:r>
              <a:rPr lang="tr-TR" altLang="ko-KR" sz="2000" dirty="0">
                <a:latin typeface="Arial" pitchFamily="34" charset="0"/>
                <a:cs typeface="Arial" pitchFamily="34" charset="0"/>
              </a:rPr>
              <a:t>Reklam genellikle ürün ( marka) imajı için, halkla ilişkiler firma imajı için çalışır</a:t>
            </a:r>
          </a:p>
          <a:p>
            <a:pPr algn="just"/>
            <a:r>
              <a:rPr lang="tr-TR" altLang="ko-KR" sz="2000" dirty="0">
                <a:latin typeface="Arial" pitchFamily="34" charset="0"/>
                <a:cs typeface="Arial" pitchFamily="34" charset="0"/>
              </a:rPr>
              <a:t>Reklam medyayı bedel karşılığı, halkla ilişkiler bedelsiz kullanır</a:t>
            </a:r>
          </a:p>
          <a:p>
            <a:pPr algn="just"/>
            <a:r>
              <a:rPr lang="tr-TR" altLang="ko-KR" sz="2000" dirty="0">
                <a:latin typeface="Arial" pitchFamily="34" charset="0"/>
                <a:cs typeface="Arial" pitchFamily="34" charset="0"/>
              </a:rPr>
              <a:t>Reklam kısa vadeli, halkla ilişkiler uzun vadelidir</a:t>
            </a:r>
          </a:p>
          <a:p>
            <a:pPr algn="just"/>
            <a:r>
              <a:rPr lang="tr-TR" altLang="ko-KR" sz="2000" dirty="0">
                <a:latin typeface="Arial" pitchFamily="34" charset="0"/>
                <a:cs typeface="Arial" pitchFamily="34" charset="0"/>
              </a:rPr>
              <a:t>Reklam tek yönlü, halkla ilişkiler çift yönlü iletişimdir</a:t>
            </a:r>
          </a:p>
          <a:p>
            <a:pPr algn="just"/>
            <a:r>
              <a:rPr lang="tr-TR" altLang="ko-KR" sz="2000" dirty="0">
                <a:latin typeface="Arial" pitchFamily="34" charset="0"/>
                <a:cs typeface="Arial" pitchFamily="34" charset="0"/>
              </a:rPr>
              <a:t>---------------------------------------------</a:t>
            </a:r>
          </a:p>
          <a:p>
            <a:pPr algn="just"/>
            <a:r>
              <a:rPr lang="tr-TR" altLang="ko-KR" sz="2000" dirty="0">
                <a:latin typeface="Arial" pitchFamily="34" charset="0"/>
                <a:cs typeface="Arial" pitchFamily="34" charset="0"/>
              </a:rPr>
              <a:t>Reklamda da halkla ilişkilerde de hem kişisel hem kitlesel araçlar kullanılır.</a:t>
            </a:r>
          </a:p>
          <a:p>
            <a:pPr algn="just"/>
            <a:r>
              <a:rPr lang="tr-TR" altLang="ko-KR" sz="2000" dirty="0">
                <a:latin typeface="Arial" pitchFamily="34" charset="0"/>
                <a:cs typeface="Arial" pitchFamily="34" charset="0"/>
              </a:rPr>
              <a:t>İkisi de tutundurma karmasında yer alır.</a:t>
            </a:r>
          </a:p>
        </p:txBody>
      </p:sp>
    </p:spTree>
    <p:extLst>
      <p:ext uri="{BB962C8B-B14F-4D97-AF65-F5344CB8AC3E}">
        <p14:creationId xmlns:p14="http://schemas.microsoft.com/office/powerpoint/2010/main" val="1826500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288"/>
            <a:ext cx="9144000" cy="1143000"/>
          </a:xfrm>
        </p:spPr>
        <p:txBody>
          <a:bodyPr>
            <a:normAutofit/>
          </a:bodyPr>
          <a:lstStyle/>
          <a:p>
            <a:r>
              <a:rPr lang="tr-TR" altLang="ko-KR" sz="2400" dirty="0">
                <a:solidFill>
                  <a:schemeClr val="tx1">
                    <a:lumMod val="75000"/>
                    <a:lumOff val="25000"/>
                  </a:schemeClr>
                </a:solidFill>
              </a:rPr>
              <a:t>Halkla İlişkiler ve Propaganda</a:t>
            </a:r>
          </a:p>
        </p:txBody>
      </p:sp>
      <p:sp>
        <p:nvSpPr>
          <p:cNvPr id="4" name="Content Placeholder 3"/>
          <p:cNvSpPr>
            <a:spLocks noGrp="1"/>
          </p:cNvSpPr>
          <p:nvPr>
            <p:ph idx="1"/>
          </p:nvPr>
        </p:nvSpPr>
        <p:spPr>
          <a:xfrm>
            <a:off x="323528" y="1508787"/>
            <a:ext cx="8363272" cy="4525963"/>
          </a:xfrm>
        </p:spPr>
        <p:txBody>
          <a:bodyPr>
            <a:normAutofit/>
          </a:bodyPr>
          <a:lstStyle/>
          <a:p>
            <a:pPr algn="just"/>
            <a:r>
              <a:rPr lang="tr-TR" altLang="ko-KR" sz="2000" dirty="0">
                <a:latin typeface="Arial" pitchFamily="34" charset="0"/>
                <a:cs typeface="Arial" pitchFamily="34" charset="0"/>
              </a:rPr>
              <a:t>Propagandada yanıltma veya abartı, halkla ilişkilerde doğruluk söz konusudur.</a:t>
            </a:r>
          </a:p>
          <a:p>
            <a:pPr algn="just"/>
            <a:r>
              <a:rPr lang="tr-TR" altLang="ko-KR" sz="2000" dirty="0">
                <a:latin typeface="Arial" pitchFamily="34" charset="0"/>
                <a:cs typeface="Arial" pitchFamily="34" charset="0"/>
              </a:rPr>
              <a:t>Propaganda tek yönlü, halkla ilişkiler çift yönlü iletişimdir</a:t>
            </a:r>
          </a:p>
          <a:p>
            <a:pPr algn="just"/>
            <a:r>
              <a:rPr lang="tr-TR" altLang="ko-KR" sz="2000" dirty="0">
                <a:latin typeface="Arial" pitchFamily="34" charset="0"/>
                <a:cs typeface="Arial" pitchFamily="34" charset="0"/>
              </a:rPr>
              <a:t>Propaganda korkutabilir, halkla ilişkiler ikna eder</a:t>
            </a:r>
          </a:p>
          <a:p>
            <a:pPr algn="just"/>
            <a:r>
              <a:rPr lang="tr-TR" altLang="ko-KR" sz="2000" dirty="0">
                <a:latin typeface="Arial" pitchFamily="34" charset="0"/>
                <a:cs typeface="Arial" pitchFamily="34" charset="0"/>
              </a:rPr>
              <a:t>Propaganda katı ve otoriter, halkla ilişkiler tartışmaya açıktır.</a:t>
            </a:r>
          </a:p>
          <a:p>
            <a:pPr algn="just"/>
            <a:endParaRPr lang="tr-TR" altLang="ko-KR"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4049250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288"/>
            <a:ext cx="9144000" cy="1143000"/>
          </a:xfrm>
        </p:spPr>
        <p:txBody>
          <a:bodyPr>
            <a:normAutofit/>
          </a:bodyPr>
          <a:lstStyle/>
          <a:p>
            <a:r>
              <a:rPr lang="tr-TR" altLang="ko-KR" sz="2400" dirty="0">
                <a:solidFill>
                  <a:schemeClr val="tx1">
                    <a:lumMod val="75000"/>
                    <a:lumOff val="25000"/>
                  </a:schemeClr>
                </a:solidFill>
              </a:rPr>
              <a:t>Halkla İlişkiler Modelleri</a:t>
            </a:r>
          </a:p>
        </p:txBody>
      </p:sp>
      <p:sp>
        <p:nvSpPr>
          <p:cNvPr id="4" name="Content Placeholder 3"/>
          <p:cNvSpPr>
            <a:spLocks noGrp="1"/>
          </p:cNvSpPr>
          <p:nvPr>
            <p:ph idx="1"/>
          </p:nvPr>
        </p:nvSpPr>
        <p:spPr>
          <a:xfrm>
            <a:off x="323528" y="1508787"/>
            <a:ext cx="8363272" cy="4525963"/>
          </a:xfrm>
        </p:spPr>
        <p:txBody>
          <a:bodyPr>
            <a:normAutofit lnSpcReduction="10000"/>
          </a:bodyPr>
          <a:lstStyle/>
          <a:p>
            <a:pPr marL="0" indent="0" algn="just">
              <a:buNone/>
            </a:pPr>
            <a:r>
              <a:rPr lang="tr-TR" altLang="ko-KR" sz="2000" dirty="0">
                <a:latin typeface="Arial" pitchFamily="34" charset="0"/>
                <a:cs typeface="Arial" pitchFamily="34" charset="0"/>
              </a:rPr>
              <a:t>1.Basın Ajanslığı veya Tanıtım Modeli ( 1850 – 1900 )</a:t>
            </a:r>
          </a:p>
          <a:p>
            <a:pPr algn="just"/>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Bu modelin en önemli temsilcisi </a:t>
            </a:r>
            <a:r>
              <a:rPr lang="tr-TR" altLang="ko-KR" sz="2000" dirty="0" err="1">
                <a:latin typeface="Arial" pitchFamily="34" charset="0"/>
                <a:cs typeface="Arial" pitchFamily="34" charset="0"/>
              </a:rPr>
              <a:t>Phineas</a:t>
            </a:r>
            <a:r>
              <a:rPr lang="tr-TR" altLang="ko-KR" sz="2000" dirty="0">
                <a:latin typeface="Arial" pitchFamily="34" charset="0"/>
                <a:cs typeface="Arial" pitchFamily="34" charset="0"/>
              </a:rPr>
              <a:t> Taylor BARNUM’ dur. Bu modele göre kamuyu ve kanaatlerini yönetebilmek, elde tutmak, kontrol edebilmek en önemli meselelerdir. Bu modeldeki tek amaç propagandadır. Kişi/kişiler veya organizasyon/organizasyonlar muhakkak medyada yer almalıdır. Bu model kapsamında  medyanın dikkati çekilerek gündemde kalınır ve böylece tanıtım yapılmış olur.</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 Aşırıya kaçılma/ abartma kullanılır. Abartılı gösteriler- duygusallık vs. Amaç medyada yer almak ve gündemde kalmak olduğundan bunun nasıl olduğunun bir önemi de yoktur. En basit yaklaşıma sahip modeldir. Tek yönlü bir iletişim söz konusudur. “Tanıtımın iyisi, kötüsü olmaz!” anlayışı hakimdir .</a:t>
            </a:r>
            <a:r>
              <a:rPr lang="tr-TR" altLang="ko-KR" sz="2000" dirty="0" err="1">
                <a:latin typeface="Arial" pitchFamily="34" charset="0"/>
                <a:cs typeface="Arial" pitchFamily="34" charset="0"/>
              </a:rPr>
              <a:t>Feedback’in</a:t>
            </a:r>
            <a:r>
              <a:rPr lang="tr-TR" altLang="ko-KR" sz="2000" dirty="0">
                <a:latin typeface="Arial" pitchFamily="34" charset="0"/>
                <a:cs typeface="Arial" pitchFamily="34" charset="0"/>
              </a:rPr>
              <a:t> bir önemi yoktur.</a:t>
            </a:r>
            <a:endParaRPr lang="tr-TR" altLang="ko-KR"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1801739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288"/>
            <a:ext cx="9144000" cy="1143000"/>
          </a:xfrm>
        </p:spPr>
        <p:txBody>
          <a:bodyPr>
            <a:normAutofit/>
          </a:bodyPr>
          <a:lstStyle/>
          <a:p>
            <a:r>
              <a:rPr lang="tr-TR" altLang="ko-KR" sz="2400" dirty="0">
                <a:solidFill>
                  <a:schemeClr val="tx1">
                    <a:lumMod val="75000"/>
                    <a:lumOff val="25000"/>
                  </a:schemeClr>
                </a:solidFill>
              </a:rPr>
              <a:t>Halkla İlişkiler Modelleri</a:t>
            </a:r>
          </a:p>
        </p:txBody>
      </p:sp>
      <p:sp>
        <p:nvSpPr>
          <p:cNvPr id="4" name="Content Placeholder 3"/>
          <p:cNvSpPr>
            <a:spLocks noGrp="1"/>
          </p:cNvSpPr>
          <p:nvPr>
            <p:ph idx="1"/>
          </p:nvPr>
        </p:nvSpPr>
        <p:spPr>
          <a:xfrm>
            <a:off x="323528" y="1508787"/>
            <a:ext cx="8363272" cy="4525963"/>
          </a:xfrm>
        </p:spPr>
        <p:txBody>
          <a:bodyPr>
            <a:normAutofit/>
          </a:bodyPr>
          <a:lstStyle/>
          <a:p>
            <a:pPr marL="0" indent="0" algn="just">
              <a:buNone/>
            </a:pPr>
            <a:r>
              <a:rPr lang="tr-TR" altLang="ko-KR" sz="2000" dirty="0">
                <a:latin typeface="Arial" pitchFamily="34" charset="0"/>
                <a:cs typeface="Arial" pitchFamily="34" charset="0"/>
              </a:rPr>
              <a:t>2.Kamuyu Bilgilendirme Modeli ( 1900 – 1920 )</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Bu modelin en önemli temsilcisi </a:t>
            </a:r>
            <a:r>
              <a:rPr lang="tr-TR" altLang="ko-KR" sz="2000" dirty="0" err="1">
                <a:latin typeface="Arial" pitchFamily="34" charset="0"/>
                <a:cs typeface="Arial" pitchFamily="34" charset="0"/>
              </a:rPr>
              <a:t>Ledbetter</a:t>
            </a:r>
            <a:r>
              <a:rPr lang="tr-TR" altLang="ko-KR" sz="2000" dirty="0">
                <a:latin typeface="Arial" pitchFamily="34" charset="0"/>
                <a:cs typeface="Arial" pitchFamily="34" charset="0"/>
              </a:rPr>
              <a:t> Lee’dir. Bu modelin temel amacı kamunun desteğinin kazanılması hususunda kurum hakkında kamunun bilgilendirilmesi, haberdar edilmesidir. Tek yönlü bir iletişim söz konusudur. İkna edici bir çaba söz konusu değildir. Sadece bilginin yayılması ve kamunun bilgilendirilmesi esastır. Doğru ve eksiksiz bilgi sunma hedefi onu ilk modelden ayıran önemli bir konudur. Bu modelin kullanımı ve yaygınlaşması ile birlikte kamunun düşünceleri ve yararı önem kazanmaya başlamış medya ile olan iletişim süreklilik arz etmeye başlamıştır. Ama bu model kapsamında da </a:t>
            </a:r>
            <a:r>
              <a:rPr lang="tr-TR" altLang="ko-KR" sz="2000" dirty="0" err="1">
                <a:latin typeface="Arial" pitchFamily="34" charset="0"/>
                <a:cs typeface="Arial" pitchFamily="34" charset="0"/>
              </a:rPr>
              <a:t>feedback</a:t>
            </a:r>
            <a:r>
              <a:rPr lang="tr-TR" altLang="ko-KR" sz="2000" dirty="0">
                <a:latin typeface="Arial" pitchFamily="34" charset="0"/>
                <a:cs typeface="Arial" pitchFamily="34" charset="0"/>
              </a:rPr>
              <a:t> önemsenmemiş denilebilir.</a:t>
            </a:r>
            <a:endParaRPr lang="tr-TR" altLang="ko-KR"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3167095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288"/>
            <a:ext cx="9144000" cy="1143000"/>
          </a:xfrm>
        </p:spPr>
        <p:txBody>
          <a:bodyPr>
            <a:normAutofit/>
          </a:bodyPr>
          <a:lstStyle/>
          <a:p>
            <a:r>
              <a:rPr lang="tr-TR" altLang="ko-KR" sz="2400" dirty="0">
                <a:solidFill>
                  <a:schemeClr val="tx1">
                    <a:lumMod val="75000"/>
                    <a:lumOff val="25000"/>
                  </a:schemeClr>
                </a:solidFill>
              </a:rPr>
              <a:t>Halkla İlişkiler Modelleri</a:t>
            </a:r>
          </a:p>
        </p:txBody>
      </p:sp>
      <p:sp>
        <p:nvSpPr>
          <p:cNvPr id="4" name="Content Placeholder 3"/>
          <p:cNvSpPr>
            <a:spLocks noGrp="1"/>
          </p:cNvSpPr>
          <p:nvPr>
            <p:ph idx="1"/>
          </p:nvPr>
        </p:nvSpPr>
        <p:spPr>
          <a:xfrm>
            <a:off x="323528" y="1508787"/>
            <a:ext cx="8363272" cy="4525963"/>
          </a:xfrm>
        </p:spPr>
        <p:txBody>
          <a:bodyPr>
            <a:normAutofit/>
          </a:bodyPr>
          <a:lstStyle/>
          <a:p>
            <a:pPr marL="0" indent="0" algn="just">
              <a:buNone/>
            </a:pPr>
            <a:r>
              <a:rPr lang="tr-TR" altLang="ko-KR" sz="2000" dirty="0">
                <a:latin typeface="Arial" pitchFamily="34" charset="0"/>
                <a:cs typeface="Arial" pitchFamily="34" charset="0"/>
              </a:rPr>
              <a:t>3.İki Yönlü Asimetrik Model ( 1920 – 1960 )</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Bu modelin öncü ismi Edward </a:t>
            </a:r>
            <a:r>
              <a:rPr lang="tr-TR" altLang="ko-KR" sz="2000" dirty="0" err="1">
                <a:latin typeface="Arial" pitchFamily="34" charset="0"/>
                <a:cs typeface="Arial" pitchFamily="34" charset="0"/>
              </a:rPr>
              <a:t>BERNAYS’tır</a:t>
            </a:r>
            <a:r>
              <a:rPr lang="tr-TR" altLang="ko-KR" sz="2000" dirty="0">
                <a:latin typeface="Arial" pitchFamily="34" charset="0"/>
                <a:cs typeface="Arial" pitchFamily="34" charset="0"/>
              </a:rPr>
              <a:t>. Bu model kapsamında hem kamudan bilgi alınmaya çalışılmakta hem de kamuya bilgi akışı sağlanmaktadır. Hedef kitleyi ikna etme amacı vardır ve bu bilimsel yöntemler kullanılarak yapılır. Çift yönlü bir iletişim söz konusu olmasına rağmen hedef kitleden gelen geri dönütler ilk defa dikkate alınmaya başlar ve bu geri dönütlere göre kurumlar kendi lehlerine karşı tarafı ikna etme çalışmaları uygularlar. Bu modelde amaç örgüt hakkında ki tarafsız tutumları olumluya çevirmek, olumsuz bir tutum söz konusu ise bunların ortadan kaldırılması olarak özetlenebilir.</a:t>
            </a:r>
            <a:endParaRPr lang="tr-TR" altLang="ko-KR"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1092811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288"/>
            <a:ext cx="9144000" cy="1143000"/>
          </a:xfrm>
        </p:spPr>
        <p:txBody>
          <a:bodyPr>
            <a:normAutofit/>
          </a:bodyPr>
          <a:lstStyle/>
          <a:p>
            <a:r>
              <a:rPr lang="tr-TR" altLang="ko-KR" sz="2400" dirty="0">
                <a:solidFill>
                  <a:schemeClr val="tx1">
                    <a:lumMod val="75000"/>
                    <a:lumOff val="25000"/>
                  </a:schemeClr>
                </a:solidFill>
              </a:rPr>
              <a:t>Halkla İlişkiler Modelleri</a:t>
            </a:r>
          </a:p>
        </p:txBody>
      </p:sp>
      <p:sp>
        <p:nvSpPr>
          <p:cNvPr id="4" name="Content Placeholder 3"/>
          <p:cNvSpPr>
            <a:spLocks noGrp="1"/>
          </p:cNvSpPr>
          <p:nvPr>
            <p:ph idx="1"/>
          </p:nvPr>
        </p:nvSpPr>
        <p:spPr>
          <a:xfrm>
            <a:off x="323528" y="1508787"/>
            <a:ext cx="8363272" cy="4525963"/>
          </a:xfrm>
        </p:spPr>
        <p:txBody>
          <a:bodyPr>
            <a:normAutofit/>
          </a:bodyPr>
          <a:lstStyle/>
          <a:p>
            <a:pPr marL="0" indent="0" algn="just">
              <a:buNone/>
            </a:pPr>
            <a:r>
              <a:rPr lang="tr-TR" altLang="ko-KR" sz="2000" dirty="0">
                <a:latin typeface="Arial" pitchFamily="34" charset="0"/>
                <a:cs typeface="Arial" pitchFamily="34" charset="0"/>
              </a:rPr>
              <a:t>4. İki Yönlü Simetrik Model  ( 1960’sonu – 1970’ler )</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Bu model sonuncu ve günümüzde halkla ilişkiler yöneticilerinin çalıştıkları organizasyonlarda en yoğun kullandığı modeldir. Bu modelin de öncü ismi Edward </a:t>
            </a:r>
            <a:r>
              <a:rPr lang="tr-TR" altLang="ko-KR" sz="2000" dirty="0" err="1">
                <a:latin typeface="Arial" pitchFamily="34" charset="0"/>
                <a:cs typeface="Arial" pitchFamily="34" charset="0"/>
              </a:rPr>
              <a:t>BERNAYS’tır</a:t>
            </a:r>
            <a:r>
              <a:rPr lang="tr-TR" altLang="ko-KR" sz="2000" dirty="0">
                <a:latin typeface="Arial" pitchFamily="34" charset="0"/>
                <a:cs typeface="Arial" pitchFamily="34" charset="0"/>
              </a:rPr>
              <a:t>. Bu modelin temelinde “anlayış” yatmaktadır.  Hem hedef kitlenin hem de organizasyonun uyumlu olabilmeleri önemlidir ve bunun için ortam oluşturulmaya çalışılmakta/ amaç edinilmektedir. Bu modelde de bilimsel çalışmaların kullanımı devam etmekte fakat bu sefer hedef kitleyi anlama hususunda bilimin kullanımı tercih edilmektedir. Çift yönlü bir iletişimin kullanıldığı ve geri dönütlerin önemsenmesinin en üst seviyede olduğu bu model </a:t>
            </a:r>
            <a:r>
              <a:rPr lang="tr-TR" altLang="ko-KR" sz="2000" dirty="0" err="1">
                <a:latin typeface="Arial" pitchFamily="34" charset="0"/>
                <a:cs typeface="Arial" pitchFamily="34" charset="0"/>
              </a:rPr>
              <a:t>feedbacke</a:t>
            </a:r>
            <a:r>
              <a:rPr lang="tr-TR" altLang="ko-KR" sz="2000" dirty="0">
                <a:latin typeface="Arial" pitchFamily="34" charset="0"/>
                <a:cs typeface="Arial" pitchFamily="34" charset="0"/>
              </a:rPr>
              <a:t> göre kendini şekillendirir ve hedef kitleye uyumlu hale getirir.</a:t>
            </a:r>
            <a:endParaRPr lang="tr-TR" altLang="ko-KR"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1969686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Halkla İlişkiler  Karması</a:t>
            </a:r>
          </a:p>
        </p:txBody>
      </p:sp>
      <p:sp>
        <p:nvSpPr>
          <p:cNvPr id="4" name="Content Placeholder 3"/>
          <p:cNvSpPr>
            <a:spLocks noGrp="1"/>
          </p:cNvSpPr>
          <p:nvPr>
            <p:ph idx="1"/>
          </p:nvPr>
        </p:nvSpPr>
        <p:spPr>
          <a:xfrm>
            <a:off x="539552" y="1508787"/>
            <a:ext cx="8147248" cy="4525963"/>
          </a:xfrm>
        </p:spPr>
        <p:txBody>
          <a:bodyPr>
            <a:normAutofit/>
          </a:bodyPr>
          <a:lstStyle/>
          <a:p>
            <a:pPr algn="just">
              <a:lnSpc>
                <a:spcPct val="150000"/>
              </a:lnSpc>
            </a:pPr>
            <a:r>
              <a:rPr lang="tr-TR" altLang="ko-KR" sz="2000" dirty="0">
                <a:latin typeface="Arial" pitchFamily="34" charset="0"/>
                <a:cs typeface="Arial" pitchFamily="34" charset="0"/>
              </a:rPr>
              <a:t>Basın bülteni (Duyurum)</a:t>
            </a:r>
          </a:p>
          <a:p>
            <a:pPr algn="just">
              <a:lnSpc>
                <a:spcPct val="150000"/>
              </a:lnSpc>
            </a:pPr>
            <a:r>
              <a:rPr lang="tr-TR" altLang="ko-KR" sz="2000" dirty="0">
                <a:latin typeface="Arial" pitchFamily="34" charset="0"/>
                <a:cs typeface="Arial" pitchFamily="34" charset="0"/>
              </a:rPr>
              <a:t>Kurumsal reklam</a:t>
            </a:r>
          </a:p>
          <a:p>
            <a:pPr algn="just">
              <a:lnSpc>
                <a:spcPct val="150000"/>
              </a:lnSpc>
            </a:pPr>
            <a:r>
              <a:rPr lang="tr-TR" altLang="ko-KR" sz="2000" dirty="0">
                <a:latin typeface="Arial" pitchFamily="34" charset="0"/>
                <a:cs typeface="Arial" pitchFamily="34" charset="0"/>
              </a:rPr>
              <a:t>Basın sözcülüğü/ danışmanlığı</a:t>
            </a:r>
          </a:p>
          <a:p>
            <a:pPr algn="just">
              <a:lnSpc>
                <a:spcPct val="150000"/>
              </a:lnSpc>
            </a:pPr>
            <a:r>
              <a:rPr lang="tr-TR" altLang="ko-KR" sz="2000" dirty="0">
                <a:latin typeface="Arial" pitchFamily="34" charset="0"/>
                <a:cs typeface="Arial" pitchFamily="34" charset="0"/>
              </a:rPr>
              <a:t>Kamu yararına faaliyet</a:t>
            </a:r>
          </a:p>
          <a:p>
            <a:pPr algn="just">
              <a:lnSpc>
                <a:spcPct val="150000"/>
              </a:lnSpc>
            </a:pPr>
            <a:r>
              <a:rPr lang="tr-TR" altLang="ko-KR" sz="2000" dirty="0">
                <a:latin typeface="Arial" pitchFamily="34" charset="0"/>
                <a:cs typeface="Arial" pitchFamily="34" charset="0"/>
              </a:rPr>
              <a:t>Sponsorluk</a:t>
            </a:r>
          </a:p>
          <a:p>
            <a:pPr algn="just">
              <a:lnSpc>
                <a:spcPct val="150000"/>
              </a:lnSpc>
            </a:pPr>
            <a:r>
              <a:rPr lang="tr-TR" altLang="ko-KR" sz="2000" dirty="0">
                <a:latin typeface="Arial" pitchFamily="34" charset="0"/>
                <a:cs typeface="Arial" pitchFamily="34" charset="0"/>
              </a:rPr>
              <a:t>Lobicilik</a:t>
            </a:r>
          </a:p>
          <a:p>
            <a:pPr algn="just"/>
            <a:endParaRPr lang="tr-TR" altLang="ko-KR" sz="2000" dirty="0">
              <a:solidFill>
                <a:schemeClr val="tx1">
                  <a:lumMod val="50000"/>
                  <a:lumOff val="50000"/>
                </a:schemeClr>
              </a:solidFill>
              <a:latin typeface="Arial" pitchFamily="34" charset="0"/>
              <a:cs typeface="Arial" pitchFamily="34" charset="0"/>
            </a:endParaRPr>
          </a:p>
        </p:txBody>
      </p:sp>
    </p:spTree>
    <p:extLst>
      <p:ext uri="{BB962C8B-B14F-4D97-AF65-F5344CB8AC3E}">
        <p14:creationId xmlns:p14="http://schemas.microsoft.com/office/powerpoint/2010/main" val="3159011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Basın Bülteni</a:t>
            </a:r>
          </a:p>
        </p:txBody>
      </p:sp>
      <p:sp>
        <p:nvSpPr>
          <p:cNvPr id="4" name="Content Placeholder 3"/>
          <p:cNvSpPr>
            <a:spLocks noGrp="1"/>
          </p:cNvSpPr>
          <p:nvPr>
            <p:ph idx="1"/>
          </p:nvPr>
        </p:nvSpPr>
        <p:spPr>
          <a:xfrm>
            <a:off x="539552" y="1508787"/>
            <a:ext cx="8147248" cy="4525963"/>
          </a:xfrm>
        </p:spPr>
        <p:txBody>
          <a:bodyPr>
            <a:normAutofit/>
          </a:bodyPr>
          <a:lstStyle/>
          <a:p>
            <a:pPr marL="0" indent="0" algn="just">
              <a:buNone/>
            </a:pPr>
            <a:r>
              <a:rPr lang="tr-TR" altLang="ko-KR" sz="2000" dirty="0">
                <a:latin typeface="Arial" pitchFamily="34" charset="0"/>
                <a:cs typeface="Arial" pitchFamily="34" charset="0"/>
              </a:rPr>
              <a:t>Basın açıklaması, bilgi sağlamak, resmi bir açıklama oluşturmak veya kamuya açıklamaya yönelik bir duyuru yapmak amacıyla haber medyası üyelerine yapılan resmi bir açıklamadır. Basın bültenleri de birincil kaynak olarak kabul edilir, yani bilgi için orijinal kaynaklardır. Bir basın bülteni geleneksel olarak başlık, tarih çizgisi, giriş, gövde ve diğer bileşenleri içeren dokuz yapısal öğeden oluşur. Basın bültenleri genellikle haber medyasına elektronik olarak, kullanıma hazır olarak teslim edilir ve genellikle haber ambargosu olarak bilinen "daha önce kullanma" süresine tabidir.</a:t>
            </a:r>
          </a:p>
        </p:txBody>
      </p:sp>
    </p:spTree>
    <p:extLst>
      <p:ext uri="{BB962C8B-B14F-4D97-AF65-F5344CB8AC3E}">
        <p14:creationId xmlns:p14="http://schemas.microsoft.com/office/powerpoint/2010/main" val="3849813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Basın Bülteni</a:t>
            </a:r>
          </a:p>
        </p:txBody>
      </p:sp>
      <p:sp>
        <p:nvSpPr>
          <p:cNvPr id="4" name="Content Placeholder 3"/>
          <p:cNvSpPr>
            <a:spLocks noGrp="1"/>
          </p:cNvSpPr>
          <p:nvPr>
            <p:ph idx="1"/>
          </p:nvPr>
        </p:nvSpPr>
        <p:spPr>
          <a:xfrm>
            <a:off x="539552" y="1508787"/>
            <a:ext cx="8147248" cy="4525963"/>
          </a:xfrm>
        </p:spPr>
        <p:txBody>
          <a:bodyPr>
            <a:normAutofit/>
          </a:bodyPr>
          <a:lstStyle/>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Basın açıklamasına özel bir örnek, bir kamu kurumu tarafından yayınlanan kısa bir rapor veya bildiri olan tebliğdir. Uluslararası liderlerin üst düzey bir toplantısından sonra genellikle bir bildiri yayınlanır.</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Basın bülteni materyalini kullanmak, medya şirketlerine fayda sağlayabilir çünkü maliyetleri düşürmeye ve bir medya firmasının belirli bir süre içinde üretebileceği materyal miktarını artırmaya yardımcı olurlar. Materyalin önceden paketlenmiş olması nedeniyle, basın bültenleri gazetecilere yalnızca bir hikaye yazarken değil, aynı zamanda haberleri ilk elden yakalamak için harcayacakları zaman ve paradan da tasarruf sağlar.</a:t>
            </a:r>
          </a:p>
        </p:txBody>
      </p:sp>
    </p:spTree>
    <p:extLst>
      <p:ext uri="{BB962C8B-B14F-4D97-AF65-F5344CB8AC3E}">
        <p14:creationId xmlns:p14="http://schemas.microsoft.com/office/powerpoint/2010/main" val="2672753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Basın Bülteni</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67744" y="260648"/>
            <a:ext cx="4947194" cy="5916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4888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Kurumsal Reklam</a:t>
            </a:r>
          </a:p>
        </p:txBody>
      </p:sp>
      <p:sp>
        <p:nvSpPr>
          <p:cNvPr id="4" name="Content Placeholder 3"/>
          <p:cNvSpPr>
            <a:spLocks noGrp="1"/>
          </p:cNvSpPr>
          <p:nvPr>
            <p:ph idx="1"/>
          </p:nvPr>
        </p:nvSpPr>
        <p:spPr>
          <a:xfrm>
            <a:off x="539552" y="1508787"/>
            <a:ext cx="8147248" cy="4525963"/>
          </a:xfrm>
        </p:spPr>
        <p:txBody>
          <a:bodyPr>
            <a:normAutofit/>
          </a:bodyPr>
          <a:lstStyle/>
          <a:p>
            <a:pPr marL="0" indent="0" algn="just">
              <a:buNone/>
            </a:pPr>
            <a:r>
              <a:rPr lang="tr-TR" altLang="ko-KR" sz="2000" dirty="0">
                <a:latin typeface="Arial" pitchFamily="34" charset="0"/>
                <a:cs typeface="Arial" pitchFamily="34" charset="0"/>
              </a:rPr>
              <a:t>Kurumla ilgili bir haberin kitle iletişim araçlarında yer satın alınarak yayımlanmasıdır. Ürün tanıtımı kesinlikle içermez sadece kurum tanıtımı yapılır. Kurumsal reklam mal veya hizmet alımına teşvik etmez kurumun politikasını, gücünü, imajını, çalışanlarıyla ve çevresiyle olan ilişkisini gösterir..</a:t>
            </a:r>
          </a:p>
        </p:txBody>
      </p:sp>
    </p:spTree>
    <p:extLst>
      <p:ext uri="{BB962C8B-B14F-4D97-AF65-F5344CB8AC3E}">
        <p14:creationId xmlns:p14="http://schemas.microsoft.com/office/powerpoint/2010/main" val="3253278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Kurumsal Reklam</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7704855" cy="547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8328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Basın Sözcülüğü</a:t>
            </a:r>
          </a:p>
        </p:txBody>
      </p:sp>
      <p:sp>
        <p:nvSpPr>
          <p:cNvPr id="4" name="Content Placeholder 3"/>
          <p:cNvSpPr>
            <a:spLocks noGrp="1"/>
          </p:cNvSpPr>
          <p:nvPr>
            <p:ph idx="1"/>
          </p:nvPr>
        </p:nvSpPr>
        <p:spPr>
          <a:xfrm>
            <a:off x="539552" y="1508787"/>
            <a:ext cx="8147248" cy="4525963"/>
          </a:xfrm>
        </p:spPr>
        <p:txBody>
          <a:bodyPr>
            <a:normAutofit/>
          </a:bodyPr>
          <a:lstStyle/>
          <a:p>
            <a:pPr marL="0" indent="0" algn="just">
              <a:buNone/>
            </a:pPr>
            <a:r>
              <a:rPr lang="tr-TR" altLang="ko-KR" sz="2000" dirty="0">
                <a:latin typeface="Arial" pitchFamily="34" charset="0"/>
                <a:cs typeface="Arial" pitchFamily="34" charset="0"/>
              </a:rPr>
              <a:t>Bir kurul, bir topluluk veya kişi adına söz söyleme, onun düşünce ve davranışlarını savunma yetkisi olan kimse</a:t>
            </a:r>
          </a:p>
          <a:p>
            <a:pPr marL="0" indent="0" algn="just">
              <a:buNone/>
            </a:pPr>
            <a:r>
              <a:rPr lang="tr-TR" altLang="ko-KR" sz="2000" dirty="0">
                <a:latin typeface="Arial" pitchFamily="34" charset="0"/>
                <a:cs typeface="Arial" pitchFamily="34" charset="0"/>
              </a:rPr>
              <a:t>Bir komisyonun verdiği kararların gerekçesini kaleme alıp genel kurul karşısında savunmakla görevlendirilen üye, raportör.</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212976"/>
            <a:ext cx="4460354" cy="2519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6642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Kamu Yararına Faaliyet</a:t>
            </a:r>
          </a:p>
        </p:txBody>
      </p:sp>
      <p:sp>
        <p:nvSpPr>
          <p:cNvPr id="4" name="Content Placeholder 3"/>
          <p:cNvSpPr>
            <a:spLocks noGrp="1"/>
          </p:cNvSpPr>
          <p:nvPr>
            <p:ph idx="1"/>
          </p:nvPr>
        </p:nvSpPr>
        <p:spPr>
          <a:xfrm>
            <a:off x="539552" y="1052737"/>
            <a:ext cx="8147248" cy="4982014"/>
          </a:xfrm>
        </p:spPr>
        <p:txBody>
          <a:bodyPr>
            <a:normAutofit fontScale="92500" lnSpcReduction="10000"/>
          </a:bodyPr>
          <a:lstStyle/>
          <a:p>
            <a:pPr marL="0" indent="0" algn="just">
              <a:buNone/>
            </a:pPr>
            <a:r>
              <a:rPr lang="tr-TR" altLang="ko-KR" sz="2000" dirty="0">
                <a:latin typeface="Arial" pitchFamily="34" charset="0"/>
                <a:cs typeface="Arial" pitchFamily="34" charset="0"/>
              </a:rPr>
              <a:t>Kamu Yararına Çalışan Dernek Sayılma (Dernekler Yönetmeliği Madde 48)</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a) En az bir yıldan beri faaliyette bulunması,</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b) Son bir yıl içindeki, 200.000 Türk Lirasını geçen alım ve satım işlemlerinin rekabet koşullarına uygun yapılması,</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c) Amacı ve gerçekleştirdiği faaliyetlerin, üyelerinin dışında yerel, ulusal ve uluslararası düzeyde toplumun ihtiyaç ve sorunlarına yönelik çözümler üretecek ve toplumsal gelişmeye katkı sağlayacak nitelikte olması,</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d) Yıl içinde elde ettiği gelirin en az yarısının bu amaçla harcanması,</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e) Sahip olduğu mal varlığının ve yıllık gelirinin tüzüğünde belirtilen amacı gerçekleştirecek düzeyde olması gerekir.</a:t>
            </a:r>
          </a:p>
        </p:txBody>
      </p:sp>
    </p:spTree>
    <p:extLst>
      <p:ext uri="{BB962C8B-B14F-4D97-AF65-F5344CB8AC3E}">
        <p14:creationId xmlns:p14="http://schemas.microsoft.com/office/powerpoint/2010/main" val="2288826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Kamu Yararına Faaliyet</a:t>
            </a: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908720"/>
            <a:ext cx="5904656" cy="531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2598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Kamu Yararına Faaliyet</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692696"/>
            <a:ext cx="6416575" cy="5441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8093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Sponsorluk</a:t>
            </a:r>
          </a:p>
        </p:txBody>
      </p:sp>
      <p:sp>
        <p:nvSpPr>
          <p:cNvPr id="4" name="Content Placeholder 3"/>
          <p:cNvSpPr>
            <a:spLocks noGrp="1"/>
          </p:cNvSpPr>
          <p:nvPr>
            <p:ph idx="1"/>
          </p:nvPr>
        </p:nvSpPr>
        <p:spPr>
          <a:xfrm>
            <a:off x="539552" y="1052737"/>
            <a:ext cx="8147248" cy="4982014"/>
          </a:xfrm>
        </p:spPr>
        <p:txBody>
          <a:bodyPr>
            <a:normAutofit fontScale="92500" lnSpcReduction="10000"/>
          </a:bodyPr>
          <a:lstStyle/>
          <a:p>
            <a:pPr marL="0" indent="0" algn="just">
              <a:buNone/>
            </a:pPr>
            <a:r>
              <a:rPr lang="tr-TR" altLang="ko-KR" sz="2000" dirty="0">
                <a:latin typeface="Arial" pitchFamily="34" charset="0"/>
                <a:cs typeface="Arial" pitchFamily="34" charset="0"/>
              </a:rPr>
              <a:t>Sponsorluk bir pazarlama faaliyetidir ve en üst noktadan ayni ve maddi olarak ikiye ayrılır. Sponsorluk çeşitlerini incelemeden önce ayni ve maddi kavramlarının içeriğine göz atmamız gerekir.</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Ayni Sponsorluklar</a:t>
            </a:r>
          </a:p>
          <a:p>
            <a:pPr marL="0" indent="0" algn="just">
              <a:buNone/>
            </a:pPr>
            <a:r>
              <a:rPr lang="tr-TR" altLang="ko-KR" sz="2000" dirty="0">
                <a:latin typeface="Arial" pitchFamily="34" charset="0"/>
                <a:cs typeface="Arial" pitchFamily="34" charset="0"/>
              </a:rPr>
              <a:t>Ayni sponsorluklar kısaca, karşılığında para yerine ürün veya hizmetin sağlanması ile gerçekleşen sponsorluk çeşididir. Gerçekleşecek sponsorluk faaliyeti kapsamında kurumlar, sponsor edinene, ürünlerini veya hizmetlerini sunarak sponsor olmaktadır. </a:t>
            </a:r>
          </a:p>
          <a:p>
            <a:pPr marL="0" indent="0" algn="just">
              <a:buNone/>
            </a:pPr>
            <a:endParaRPr lang="tr-TR" altLang="ko-KR" sz="2000" dirty="0">
              <a:latin typeface="Arial" pitchFamily="34" charset="0"/>
              <a:cs typeface="Arial" pitchFamily="34" charset="0"/>
            </a:endParaRPr>
          </a:p>
          <a:p>
            <a:pPr marL="0" indent="0" algn="just">
              <a:buNone/>
            </a:pPr>
            <a:r>
              <a:rPr lang="tr-TR" altLang="ko-KR" sz="2000" dirty="0">
                <a:latin typeface="Arial" pitchFamily="34" charset="0"/>
                <a:cs typeface="Arial" pitchFamily="34" charset="0"/>
              </a:rPr>
              <a:t>Maddi Sponsorluklar</a:t>
            </a:r>
          </a:p>
          <a:p>
            <a:pPr marL="0" indent="0" algn="just">
              <a:buNone/>
            </a:pPr>
            <a:r>
              <a:rPr lang="tr-TR" altLang="ko-KR" sz="2000" dirty="0">
                <a:latin typeface="Arial" pitchFamily="34" charset="0"/>
                <a:cs typeface="Arial" pitchFamily="34" charset="0"/>
              </a:rPr>
              <a:t>Maddi sponsorluklar, karşılığında ürün vermek veya hizmet sunmak yerine bütçe ayrılması ile gerçekleşen sponsorluk çeşididir. Maddi sponsor olan bir kurum, sponsor edinene para verdiği gibi, kapsamı büyüterek hizmetlerini veya ürünlerini de sunabilir. Maddi ve ayni sponsorluklarda kuruma sunulacak hak, sponsorluğun değeri ile doğru orantılı olmaktadır.</a:t>
            </a:r>
          </a:p>
          <a:p>
            <a:pPr marL="0" indent="0" algn="just">
              <a:buNone/>
            </a:pPr>
            <a:endParaRPr lang="tr-TR" altLang="ko-KR" sz="2000" dirty="0">
              <a:latin typeface="Arial" pitchFamily="34" charset="0"/>
              <a:cs typeface="Arial" pitchFamily="34" charset="0"/>
            </a:endParaRPr>
          </a:p>
        </p:txBody>
      </p:sp>
    </p:spTree>
    <p:extLst>
      <p:ext uri="{BB962C8B-B14F-4D97-AF65-F5344CB8AC3E}">
        <p14:creationId xmlns:p14="http://schemas.microsoft.com/office/powerpoint/2010/main" val="4212618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Sponsorluk</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40768"/>
            <a:ext cx="7891243" cy="4438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5149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Sponsorluk</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196752"/>
            <a:ext cx="6224562" cy="4522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32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Sponsorluk</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8091264" cy="4551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2494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Sponsorluk</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76672"/>
            <a:ext cx="6994748" cy="591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0347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Sponsorluk</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24744"/>
            <a:ext cx="8434975" cy="4746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0639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Sponsorluk</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908720"/>
            <a:ext cx="6480037" cy="5290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667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Sponsorluk</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196752"/>
            <a:ext cx="6709619" cy="4612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7111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6288"/>
            <a:ext cx="8532440" cy="1143000"/>
          </a:xfrm>
        </p:spPr>
        <p:txBody>
          <a:bodyPr>
            <a:normAutofit/>
          </a:bodyPr>
          <a:lstStyle/>
          <a:p>
            <a:r>
              <a:rPr lang="tr-TR" altLang="ko-KR" sz="2400" dirty="0">
                <a:solidFill>
                  <a:schemeClr val="tx1"/>
                </a:solidFill>
              </a:rPr>
              <a:t>Sponsorluk</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892697"/>
            <a:ext cx="5502637"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9841609"/>
      </p:ext>
    </p:extLst>
  </p:cSld>
  <p:clrMapOvr>
    <a:masterClrMapping/>
  </p:clrMapOvr>
</p:sld>
</file>

<file path=ppt/theme/theme1.xml><?xml version="1.0" encoding="utf-8"?>
<a:theme xmlns:a="http://schemas.openxmlformats.org/drawingml/2006/main" name="sunum_sablon (1)">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81</TotalTime>
  <Words>1917</Words>
  <Application>Microsoft Office PowerPoint</Application>
  <PresentationFormat>Ekran Gösterisi (4:3)</PresentationFormat>
  <Paragraphs>159</Paragraphs>
  <Slides>38</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38</vt:i4>
      </vt:variant>
    </vt:vector>
  </HeadingPairs>
  <TitlesOfParts>
    <vt:vector size="41" baseType="lpstr">
      <vt:lpstr>Arial</vt:lpstr>
      <vt:lpstr>Calibri</vt:lpstr>
      <vt:lpstr>sunum_sablon (1)</vt:lpstr>
      <vt:lpstr>Halkla İlişkiler</vt:lpstr>
      <vt:lpstr>Halkla İlişkiler</vt:lpstr>
      <vt:lpstr>Halkla İlişkiler</vt:lpstr>
      <vt:lpstr>Halkla İlişkiler ve İletişim</vt:lpstr>
      <vt:lpstr>Halkla İlişkilerin Faydaları</vt:lpstr>
      <vt:lpstr>Halkla İlişkilerin İlkeleri</vt:lpstr>
      <vt:lpstr>Halkla İlişkilerin İlkeleri</vt:lpstr>
      <vt:lpstr>Halkla İlişkilerin İlkeleri</vt:lpstr>
      <vt:lpstr>Halkla İlişkilerin İlkeleri</vt:lpstr>
      <vt:lpstr>Halkla İlişkilerin İlkeleri</vt:lpstr>
      <vt:lpstr>Halkla İlişkilerin Temel Amaçları</vt:lpstr>
      <vt:lpstr>Halkla İlişkilerin Temel Amaçları</vt:lpstr>
      <vt:lpstr>Halkla İlişkilerin Temel Amaçları</vt:lpstr>
      <vt:lpstr>Halkla İlişkiler ve Reklam</vt:lpstr>
      <vt:lpstr>Halkla İlişkiler ve Propaganda</vt:lpstr>
      <vt:lpstr>Halkla İlişkiler Modelleri</vt:lpstr>
      <vt:lpstr>Halkla İlişkiler Modelleri</vt:lpstr>
      <vt:lpstr>Halkla İlişkiler Modelleri</vt:lpstr>
      <vt:lpstr>Halkla İlişkiler Modelleri</vt:lpstr>
      <vt:lpstr>Halkla İlişkiler  Karması</vt:lpstr>
      <vt:lpstr>Basın Bülteni</vt:lpstr>
      <vt:lpstr>Basın Bülteni</vt:lpstr>
      <vt:lpstr>Basın Bülteni</vt:lpstr>
      <vt:lpstr>Kurumsal Reklam</vt:lpstr>
      <vt:lpstr>Kurumsal Reklam</vt:lpstr>
      <vt:lpstr>Basın Sözcülüğü</vt:lpstr>
      <vt:lpstr>Kamu Yararına Faaliyet</vt:lpstr>
      <vt:lpstr>Kamu Yararına Faaliyet</vt:lpstr>
      <vt:lpstr>Kamu Yararına Faaliyet</vt:lpstr>
      <vt:lpstr>Sponsorluk</vt:lpstr>
      <vt:lpstr>Sponsorluk</vt:lpstr>
      <vt:lpstr>Sponsorluk</vt:lpstr>
      <vt:lpstr>Sponsorluk</vt:lpstr>
      <vt:lpstr>Sponsorluk</vt:lpstr>
      <vt:lpstr>Sponsorluk</vt:lpstr>
      <vt:lpstr>Sponsorluk</vt:lpstr>
      <vt:lpstr>Sponsorluk</vt:lpstr>
      <vt:lpstr>Sponsorluk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 10</dc:creator>
  <cp:lastModifiedBy>esra cakır</cp:lastModifiedBy>
  <cp:revision>28</cp:revision>
  <cp:lastPrinted>1601-01-01T00:00:00Z</cp:lastPrinted>
  <dcterms:created xsi:type="dcterms:W3CDTF">2020-01-12T16:37:33Z</dcterms:created>
  <dcterms:modified xsi:type="dcterms:W3CDTF">2025-04-05T20:51:12Z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