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4" r:id="rId3"/>
    <p:sldId id="271" r:id="rId4"/>
    <p:sldId id="272" r:id="rId5"/>
    <p:sldId id="273" r:id="rId6"/>
    <p:sldId id="318" r:id="rId7"/>
    <p:sldId id="319" r:id="rId8"/>
    <p:sldId id="320" r:id="rId9"/>
    <p:sldId id="274" r:id="rId10"/>
    <p:sldId id="288" r:id="rId11"/>
    <p:sldId id="289" r:id="rId12"/>
    <p:sldId id="290" r:id="rId13"/>
    <p:sldId id="275" r:id="rId14"/>
    <p:sldId id="276" r:id="rId15"/>
    <p:sldId id="277" r:id="rId16"/>
    <p:sldId id="278" r:id="rId17"/>
    <p:sldId id="279" r:id="rId18"/>
    <p:sldId id="280" r:id="rId19"/>
    <p:sldId id="281" r:id="rId20"/>
    <p:sldId id="282" r:id="rId21"/>
    <p:sldId id="283" r:id="rId22"/>
    <p:sldId id="285" r:id="rId23"/>
    <p:sldId id="286" r:id="rId24"/>
    <p:sldId id="321" r:id="rId25"/>
    <p:sldId id="322" r:id="rId26"/>
    <p:sldId id="291" r:id="rId27"/>
    <p:sldId id="296" r:id="rId28"/>
    <p:sldId id="297" r:id="rId29"/>
    <p:sldId id="298" r:id="rId30"/>
    <p:sldId id="299" r:id="rId31"/>
    <p:sldId id="300" r:id="rId32"/>
    <p:sldId id="301" r:id="rId33"/>
    <p:sldId id="302" r:id="rId34"/>
    <p:sldId id="303" r:id="rId35"/>
    <p:sldId id="305" r:id="rId36"/>
    <p:sldId id="308" r:id="rId37"/>
    <p:sldId id="309" r:id="rId38"/>
    <p:sldId id="310" r:id="rId39"/>
    <p:sldId id="311" r:id="rId40"/>
    <p:sldId id="312" r:id="rId41"/>
    <p:sldId id="313" r:id="rId42"/>
    <p:sldId id="314" r:id="rId43"/>
    <p:sldId id="315" r:id="rId44"/>
    <p:sldId id="316" r:id="rId45"/>
    <p:sldId id="317" r:id="rId46"/>
    <p:sldId id="307" r:id="rId4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138"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13.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ata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13.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494D01-C9DA-4196-B2C6-FB698CB0630F}"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3D3BE0F4-414E-41A7-BD25-79EAB9A98717}">
      <dgm:prSet/>
      <dgm:spPr/>
      <dgm:t>
        <a:bodyPr/>
        <a:lstStyle/>
        <a:p>
          <a:pPr>
            <a:lnSpc>
              <a:spcPct val="100000"/>
            </a:lnSpc>
          </a:pPr>
          <a:r>
            <a:rPr lang="tr-TR"/>
            <a:t>Üretim yöneticileri, belirli bir mamulün üretiminde çeşitli alternatif üretim metotları uygulamalıdırlar.</a:t>
          </a:r>
          <a:endParaRPr lang="en-US"/>
        </a:p>
      </dgm:t>
    </dgm:pt>
    <dgm:pt modelId="{BF53F32D-F791-4736-B0B2-016B29810BFF}" type="parTrans" cxnId="{471E7C0A-6589-4359-B947-CBC7F347B938}">
      <dgm:prSet/>
      <dgm:spPr/>
      <dgm:t>
        <a:bodyPr/>
        <a:lstStyle/>
        <a:p>
          <a:endParaRPr lang="en-US"/>
        </a:p>
      </dgm:t>
    </dgm:pt>
    <dgm:pt modelId="{F1D0B127-F174-4C58-8199-78822E21C498}" type="sibTrans" cxnId="{471E7C0A-6589-4359-B947-CBC7F347B938}">
      <dgm:prSet/>
      <dgm:spPr/>
      <dgm:t>
        <a:bodyPr/>
        <a:lstStyle/>
        <a:p>
          <a:pPr>
            <a:lnSpc>
              <a:spcPct val="100000"/>
            </a:lnSpc>
          </a:pPr>
          <a:endParaRPr lang="en-US"/>
        </a:p>
      </dgm:t>
    </dgm:pt>
    <dgm:pt modelId="{3C63922B-574E-4554-8057-125BC4BB8A05}">
      <dgm:prSet/>
      <dgm:spPr/>
      <dgm:t>
        <a:bodyPr/>
        <a:lstStyle/>
        <a:p>
          <a:pPr>
            <a:lnSpc>
              <a:spcPct val="100000"/>
            </a:lnSpc>
          </a:pPr>
          <a:r>
            <a:rPr lang="tr-TR"/>
            <a:t>Taşıma maliyetleri minimize edilmelidir.</a:t>
          </a:r>
          <a:endParaRPr lang="en-US"/>
        </a:p>
      </dgm:t>
    </dgm:pt>
    <dgm:pt modelId="{25CACE9C-FF61-4E10-9894-0E13AE3C4199}" type="parTrans" cxnId="{2670EB7C-7220-4566-9D0D-6F5329C443F6}">
      <dgm:prSet/>
      <dgm:spPr/>
      <dgm:t>
        <a:bodyPr/>
        <a:lstStyle/>
        <a:p>
          <a:endParaRPr lang="en-US"/>
        </a:p>
      </dgm:t>
    </dgm:pt>
    <dgm:pt modelId="{FEC49666-345C-4F7B-9C64-BB20AF50B3CA}" type="sibTrans" cxnId="{2670EB7C-7220-4566-9D0D-6F5329C443F6}">
      <dgm:prSet/>
      <dgm:spPr/>
      <dgm:t>
        <a:bodyPr/>
        <a:lstStyle/>
        <a:p>
          <a:pPr>
            <a:lnSpc>
              <a:spcPct val="100000"/>
            </a:lnSpc>
          </a:pPr>
          <a:endParaRPr lang="en-US"/>
        </a:p>
      </dgm:t>
    </dgm:pt>
    <dgm:pt modelId="{CECBE8A0-35B1-4E1B-A2FE-E682039C227A}">
      <dgm:prSet/>
      <dgm:spPr/>
      <dgm:t>
        <a:bodyPr/>
        <a:lstStyle/>
        <a:p>
          <a:pPr>
            <a:lnSpc>
              <a:spcPct val="100000"/>
            </a:lnSpc>
          </a:pPr>
          <a:r>
            <a:rPr lang="tr-TR"/>
            <a:t>İmalatta kullanılan hammadde, yarı mamul, yardımcı malzeme, mamullerin stok miktarlarının ekonomik düzeyde olması için stok kontrolü yapılmalıdır.</a:t>
          </a:r>
          <a:endParaRPr lang="en-US"/>
        </a:p>
      </dgm:t>
    </dgm:pt>
    <dgm:pt modelId="{1508136F-35FB-4050-BAB2-A363CC3C6582}" type="parTrans" cxnId="{7E891A08-5ABB-45BB-A4EE-D96F9437CA91}">
      <dgm:prSet/>
      <dgm:spPr/>
      <dgm:t>
        <a:bodyPr/>
        <a:lstStyle/>
        <a:p>
          <a:endParaRPr lang="en-US"/>
        </a:p>
      </dgm:t>
    </dgm:pt>
    <dgm:pt modelId="{2206F3C7-8BBE-4CA7-A8FE-D6A599EFCE99}" type="sibTrans" cxnId="{7E891A08-5ABB-45BB-A4EE-D96F9437CA91}">
      <dgm:prSet/>
      <dgm:spPr/>
      <dgm:t>
        <a:bodyPr/>
        <a:lstStyle/>
        <a:p>
          <a:pPr>
            <a:lnSpc>
              <a:spcPct val="100000"/>
            </a:lnSpc>
          </a:pPr>
          <a:endParaRPr lang="en-US"/>
        </a:p>
      </dgm:t>
    </dgm:pt>
    <dgm:pt modelId="{41006C6C-D4E3-4118-93F1-33A6E3A66F1B}">
      <dgm:prSet/>
      <dgm:spPr/>
      <dgm:t>
        <a:bodyPr/>
        <a:lstStyle/>
        <a:p>
          <a:pPr>
            <a:lnSpc>
              <a:spcPct val="100000"/>
            </a:lnSpc>
          </a:pPr>
          <a:r>
            <a:rPr lang="tr-TR"/>
            <a:t>Gelecekte üretilecek mamuller için gerekli olan olanaklar, izlenmesi gereken politika, üretim süreçlerinin önceden saptanması, üretim kapasitesi gibi konular belirlenerek, üretim planlaması yapılmalıdır. </a:t>
          </a:r>
          <a:endParaRPr lang="en-US"/>
        </a:p>
      </dgm:t>
    </dgm:pt>
    <dgm:pt modelId="{03A15E68-0E54-4858-9F81-30A4DC22D75D}" type="parTrans" cxnId="{C09F1279-5073-4FB0-A110-3B922FC04736}">
      <dgm:prSet/>
      <dgm:spPr/>
      <dgm:t>
        <a:bodyPr/>
        <a:lstStyle/>
        <a:p>
          <a:endParaRPr lang="en-US"/>
        </a:p>
      </dgm:t>
    </dgm:pt>
    <dgm:pt modelId="{82B0FCD3-9640-4D78-BBDC-AE94E1D603D8}" type="sibTrans" cxnId="{C09F1279-5073-4FB0-A110-3B922FC04736}">
      <dgm:prSet/>
      <dgm:spPr/>
      <dgm:t>
        <a:bodyPr/>
        <a:lstStyle/>
        <a:p>
          <a:endParaRPr lang="en-US"/>
        </a:p>
      </dgm:t>
    </dgm:pt>
    <dgm:pt modelId="{BFD7408F-3236-40DE-A005-AC266076075F}" type="pres">
      <dgm:prSet presAssocID="{52494D01-C9DA-4196-B2C6-FB698CB0630F}" presName="root" presStyleCnt="0">
        <dgm:presLayoutVars>
          <dgm:dir/>
          <dgm:resizeHandles val="exact"/>
        </dgm:presLayoutVars>
      </dgm:prSet>
      <dgm:spPr/>
    </dgm:pt>
    <dgm:pt modelId="{74C86894-BE1D-457F-A5CC-CAB1DB14D9D5}" type="pres">
      <dgm:prSet presAssocID="{52494D01-C9DA-4196-B2C6-FB698CB0630F}" presName="container" presStyleCnt="0">
        <dgm:presLayoutVars>
          <dgm:dir/>
          <dgm:resizeHandles val="exact"/>
        </dgm:presLayoutVars>
      </dgm:prSet>
      <dgm:spPr/>
    </dgm:pt>
    <dgm:pt modelId="{70960182-F445-4CAC-B559-8D952DABE62C}" type="pres">
      <dgm:prSet presAssocID="{3D3BE0F4-414E-41A7-BD25-79EAB9A98717}" presName="compNode" presStyleCnt="0"/>
      <dgm:spPr/>
    </dgm:pt>
    <dgm:pt modelId="{8A07B4D5-3734-4EB0-8F91-B87559109DC6}" type="pres">
      <dgm:prSet presAssocID="{3D3BE0F4-414E-41A7-BD25-79EAB9A98717}" presName="iconBgRect" presStyleLbl="bgShp" presStyleIdx="0" presStyleCnt="4"/>
      <dgm:spPr/>
    </dgm:pt>
    <dgm:pt modelId="{50E01932-5FF6-4287-9DE5-562A88DE4EEF}" type="pres">
      <dgm:prSet presAssocID="{3D3BE0F4-414E-41A7-BD25-79EAB9A9871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brika"/>
        </a:ext>
      </dgm:extLst>
    </dgm:pt>
    <dgm:pt modelId="{100E222F-02B9-4399-8E67-EA6057521AFE}" type="pres">
      <dgm:prSet presAssocID="{3D3BE0F4-414E-41A7-BD25-79EAB9A98717}" presName="spaceRect" presStyleCnt="0"/>
      <dgm:spPr/>
    </dgm:pt>
    <dgm:pt modelId="{A23C2BE3-0C37-4C28-BC6E-E7B5752CE934}" type="pres">
      <dgm:prSet presAssocID="{3D3BE0F4-414E-41A7-BD25-79EAB9A98717}" presName="textRect" presStyleLbl="revTx" presStyleIdx="0" presStyleCnt="4">
        <dgm:presLayoutVars>
          <dgm:chMax val="1"/>
          <dgm:chPref val="1"/>
        </dgm:presLayoutVars>
      </dgm:prSet>
      <dgm:spPr/>
    </dgm:pt>
    <dgm:pt modelId="{1E6A8BDA-E6C6-4497-999E-BFE02F6F8FEB}" type="pres">
      <dgm:prSet presAssocID="{F1D0B127-F174-4C58-8199-78822E21C498}" presName="sibTrans" presStyleLbl="sibTrans2D1" presStyleIdx="0" presStyleCnt="0"/>
      <dgm:spPr/>
    </dgm:pt>
    <dgm:pt modelId="{63E266AE-3DDB-4A13-BED0-71CCF1E6B74A}" type="pres">
      <dgm:prSet presAssocID="{3C63922B-574E-4554-8057-125BC4BB8A05}" presName="compNode" presStyleCnt="0"/>
      <dgm:spPr/>
    </dgm:pt>
    <dgm:pt modelId="{39CEA357-F152-456C-8939-C91633F3CF61}" type="pres">
      <dgm:prSet presAssocID="{3C63922B-574E-4554-8057-125BC4BB8A05}" presName="iconBgRect" presStyleLbl="bgShp" presStyleIdx="1" presStyleCnt="4"/>
      <dgm:spPr/>
    </dgm:pt>
    <dgm:pt modelId="{DAC7BFA4-A32D-42E7-AE28-D57EB00B2611}" type="pres">
      <dgm:prSet presAssocID="{3C63922B-574E-4554-8057-125BC4BB8A0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ump truck"/>
        </a:ext>
      </dgm:extLst>
    </dgm:pt>
    <dgm:pt modelId="{FBFDB168-E676-406A-A24D-02110879A027}" type="pres">
      <dgm:prSet presAssocID="{3C63922B-574E-4554-8057-125BC4BB8A05}" presName="spaceRect" presStyleCnt="0"/>
      <dgm:spPr/>
    </dgm:pt>
    <dgm:pt modelId="{A1DA03CB-D89A-4A3D-9658-092485635335}" type="pres">
      <dgm:prSet presAssocID="{3C63922B-574E-4554-8057-125BC4BB8A05}" presName="textRect" presStyleLbl="revTx" presStyleIdx="1" presStyleCnt="4">
        <dgm:presLayoutVars>
          <dgm:chMax val="1"/>
          <dgm:chPref val="1"/>
        </dgm:presLayoutVars>
      </dgm:prSet>
      <dgm:spPr/>
    </dgm:pt>
    <dgm:pt modelId="{224C0C70-DE25-40B1-8524-82EFA16111AC}" type="pres">
      <dgm:prSet presAssocID="{FEC49666-345C-4F7B-9C64-BB20AF50B3CA}" presName="sibTrans" presStyleLbl="sibTrans2D1" presStyleIdx="0" presStyleCnt="0"/>
      <dgm:spPr/>
    </dgm:pt>
    <dgm:pt modelId="{B5727BCB-061A-45C8-8FCE-138348515484}" type="pres">
      <dgm:prSet presAssocID="{CECBE8A0-35B1-4E1B-A2FE-E682039C227A}" presName="compNode" presStyleCnt="0"/>
      <dgm:spPr/>
    </dgm:pt>
    <dgm:pt modelId="{D3BE2EA0-6068-4710-87CF-3597BCE012A2}" type="pres">
      <dgm:prSet presAssocID="{CECBE8A0-35B1-4E1B-A2FE-E682039C227A}" presName="iconBgRect" presStyleLbl="bgShp" presStyleIdx="2" presStyleCnt="4"/>
      <dgm:spPr/>
    </dgm:pt>
    <dgm:pt modelId="{DEEDA15F-D107-4498-A886-8774265076AC}" type="pres">
      <dgm:prSet presAssocID="{CECBE8A0-35B1-4E1B-A2FE-E682039C227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osk"/>
        </a:ext>
      </dgm:extLst>
    </dgm:pt>
    <dgm:pt modelId="{617C4763-6487-4372-89C5-C32DF488EFA2}" type="pres">
      <dgm:prSet presAssocID="{CECBE8A0-35B1-4E1B-A2FE-E682039C227A}" presName="spaceRect" presStyleCnt="0"/>
      <dgm:spPr/>
    </dgm:pt>
    <dgm:pt modelId="{29BEF94F-E3D5-45F7-9766-ECFC3F36D8CC}" type="pres">
      <dgm:prSet presAssocID="{CECBE8A0-35B1-4E1B-A2FE-E682039C227A}" presName="textRect" presStyleLbl="revTx" presStyleIdx="2" presStyleCnt="4">
        <dgm:presLayoutVars>
          <dgm:chMax val="1"/>
          <dgm:chPref val="1"/>
        </dgm:presLayoutVars>
      </dgm:prSet>
      <dgm:spPr/>
    </dgm:pt>
    <dgm:pt modelId="{FCE694EF-5193-41DC-90BE-8CD6F29B3976}" type="pres">
      <dgm:prSet presAssocID="{2206F3C7-8BBE-4CA7-A8FE-D6A599EFCE99}" presName="sibTrans" presStyleLbl="sibTrans2D1" presStyleIdx="0" presStyleCnt="0"/>
      <dgm:spPr/>
    </dgm:pt>
    <dgm:pt modelId="{AAB99BB1-209F-431E-91E2-337DEC43DB99}" type="pres">
      <dgm:prSet presAssocID="{41006C6C-D4E3-4118-93F1-33A6E3A66F1B}" presName="compNode" presStyleCnt="0"/>
      <dgm:spPr/>
    </dgm:pt>
    <dgm:pt modelId="{EC67933C-E6F8-41D8-B8B6-D947CEE8E25B}" type="pres">
      <dgm:prSet presAssocID="{41006C6C-D4E3-4118-93F1-33A6E3A66F1B}" presName="iconBgRect" presStyleLbl="bgShp" presStyleIdx="3" presStyleCnt="4"/>
      <dgm:spPr/>
    </dgm:pt>
    <dgm:pt modelId="{AAAFE7A0-0382-46DC-B996-3830613071F0}" type="pres">
      <dgm:prSet presAssocID="{41006C6C-D4E3-4118-93F1-33A6E3A66F1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7C792EBE-15D1-4228-934D-9F9A6B077684}" type="pres">
      <dgm:prSet presAssocID="{41006C6C-D4E3-4118-93F1-33A6E3A66F1B}" presName="spaceRect" presStyleCnt="0"/>
      <dgm:spPr/>
    </dgm:pt>
    <dgm:pt modelId="{2CF137C3-BB7F-4E09-BE6B-E4D8E05B33D0}" type="pres">
      <dgm:prSet presAssocID="{41006C6C-D4E3-4118-93F1-33A6E3A66F1B}" presName="textRect" presStyleLbl="revTx" presStyleIdx="3" presStyleCnt="4">
        <dgm:presLayoutVars>
          <dgm:chMax val="1"/>
          <dgm:chPref val="1"/>
        </dgm:presLayoutVars>
      </dgm:prSet>
      <dgm:spPr/>
    </dgm:pt>
  </dgm:ptLst>
  <dgm:cxnLst>
    <dgm:cxn modelId="{7E891A08-5ABB-45BB-A4EE-D96F9437CA91}" srcId="{52494D01-C9DA-4196-B2C6-FB698CB0630F}" destId="{CECBE8A0-35B1-4E1B-A2FE-E682039C227A}" srcOrd="2" destOrd="0" parTransId="{1508136F-35FB-4050-BAB2-A363CC3C6582}" sibTransId="{2206F3C7-8BBE-4CA7-A8FE-D6A599EFCE99}"/>
    <dgm:cxn modelId="{471E7C0A-6589-4359-B947-CBC7F347B938}" srcId="{52494D01-C9DA-4196-B2C6-FB698CB0630F}" destId="{3D3BE0F4-414E-41A7-BD25-79EAB9A98717}" srcOrd="0" destOrd="0" parTransId="{BF53F32D-F791-4736-B0B2-016B29810BFF}" sibTransId="{F1D0B127-F174-4C58-8199-78822E21C498}"/>
    <dgm:cxn modelId="{6AE12B14-5F9D-49BE-985D-46330166A439}" type="presOf" srcId="{3D3BE0F4-414E-41A7-BD25-79EAB9A98717}" destId="{A23C2BE3-0C37-4C28-BC6E-E7B5752CE934}" srcOrd="0" destOrd="0" presId="urn:microsoft.com/office/officeart/2018/2/layout/IconCircleList"/>
    <dgm:cxn modelId="{1768B445-D016-404C-BD40-5E970655949F}" type="presOf" srcId="{FEC49666-345C-4F7B-9C64-BB20AF50B3CA}" destId="{224C0C70-DE25-40B1-8524-82EFA16111AC}" srcOrd="0" destOrd="0" presId="urn:microsoft.com/office/officeart/2018/2/layout/IconCircleList"/>
    <dgm:cxn modelId="{1DAC766D-4726-4E71-99DF-598BA7D56E76}" type="presOf" srcId="{F1D0B127-F174-4C58-8199-78822E21C498}" destId="{1E6A8BDA-E6C6-4497-999E-BFE02F6F8FEB}" srcOrd="0" destOrd="0" presId="urn:microsoft.com/office/officeart/2018/2/layout/IconCircleList"/>
    <dgm:cxn modelId="{C09F1279-5073-4FB0-A110-3B922FC04736}" srcId="{52494D01-C9DA-4196-B2C6-FB698CB0630F}" destId="{41006C6C-D4E3-4118-93F1-33A6E3A66F1B}" srcOrd="3" destOrd="0" parTransId="{03A15E68-0E54-4858-9F81-30A4DC22D75D}" sibTransId="{82B0FCD3-9640-4D78-BBDC-AE94E1D603D8}"/>
    <dgm:cxn modelId="{6A43F65A-2723-4733-B496-40A8E19725A5}" type="presOf" srcId="{2206F3C7-8BBE-4CA7-A8FE-D6A599EFCE99}" destId="{FCE694EF-5193-41DC-90BE-8CD6F29B3976}" srcOrd="0" destOrd="0" presId="urn:microsoft.com/office/officeart/2018/2/layout/IconCircleList"/>
    <dgm:cxn modelId="{2670EB7C-7220-4566-9D0D-6F5329C443F6}" srcId="{52494D01-C9DA-4196-B2C6-FB698CB0630F}" destId="{3C63922B-574E-4554-8057-125BC4BB8A05}" srcOrd="1" destOrd="0" parTransId="{25CACE9C-FF61-4E10-9894-0E13AE3C4199}" sibTransId="{FEC49666-345C-4F7B-9C64-BB20AF50B3CA}"/>
    <dgm:cxn modelId="{8A877D84-B6DA-4900-BABF-003F269B3CAC}" type="presOf" srcId="{52494D01-C9DA-4196-B2C6-FB698CB0630F}" destId="{BFD7408F-3236-40DE-A005-AC266076075F}" srcOrd="0" destOrd="0" presId="urn:microsoft.com/office/officeart/2018/2/layout/IconCircleList"/>
    <dgm:cxn modelId="{0C3414EC-E769-457C-A326-201B52F44F5A}" type="presOf" srcId="{3C63922B-574E-4554-8057-125BC4BB8A05}" destId="{A1DA03CB-D89A-4A3D-9658-092485635335}" srcOrd="0" destOrd="0" presId="urn:microsoft.com/office/officeart/2018/2/layout/IconCircleList"/>
    <dgm:cxn modelId="{302153F3-D60E-43A0-B4F5-3083D28352DF}" type="presOf" srcId="{41006C6C-D4E3-4118-93F1-33A6E3A66F1B}" destId="{2CF137C3-BB7F-4E09-BE6B-E4D8E05B33D0}" srcOrd="0" destOrd="0" presId="urn:microsoft.com/office/officeart/2018/2/layout/IconCircleList"/>
    <dgm:cxn modelId="{024252FE-C7F6-40AE-A116-C488B6B7F8FF}" type="presOf" srcId="{CECBE8A0-35B1-4E1B-A2FE-E682039C227A}" destId="{29BEF94F-E3D5-45F7-9766-ECFC3F36D8CC}" srcOrd="0" destOrd="0" presId="urn:microsoft.com/office/officeart/2018/2/layout/IconCircleList"/>
    <dgm:cxn modelId="{EDA1D223-AB23-48E1-92FE-CF78BA5472AF}" type="presParOf" srcId="{BFD7408F-3236-40DE-A005-AC266076075F}" destId="{74C86894-BE1D-457F-A5CC-CAB1DB14D9D5}" srcOrd="0" destOrd="0" presId="urn:microsoft.com/office/officeart/2018/2/layout/IconCircleList"/>
    <dgm:cxn modelId="{B21D3862-B1AB-46DE-AEC5-1C04FEFAE04C}" type="presParOf" srcId="{74C86894-BE1D-457F-A5CC-CAB1DB14D9D5}" destId="{70960182-F445-4CAC-B559-8D952DABE62C}" srcOrd="0" destOrd="0" presId="urn:microsoft.com/office/officeart/2018/2/layout/IconCircleList"/>
    <dgm:cxn modelId="{8DAC89E4-BC46-4484-84F8-50615A7DFAB3}" type="presParOf" srcId="{70960182-F445-4CAC-B559-8D952DABE62C}" destId="{8A07B4D5-3734-4EB0-8F91-B87559109DC6}" srcOrd="0" destOrd="0" presId="urn:microsoft.com/office/officeart/2018/2/layout/IconCircleList"/>
    <dgm:cxn modelId="{DA9E6186-A081-4701-A176-A0495C73710B}" type="presParOf" srcId="{70960182-F445-4CAC-B559-8D952DABE62C}" destId="{50E01932-5FF6-4287-9DE5-562A88DE4EEF}" srcOrd="1" destOrd="0" presId="urn:microsoft.com/office/officeart/2018/2/layout/IconCircleList"/>
    <dgm:cxn modelId="{85D9EC9E-6E9A-4BA5-B6F4-57FFA555EC50}" type="presParOf" srcId="{70960182-F445-4CAC-B559-8D952DABE62C}" destId="{100E222F-02B9-4399-8E67-EA6057521AFE}" srcOrd="2" destOrd="0" presId="urn:microsoft.com/office/officeart/2018/2/layout/IconCircleList"/>
    <dgm:cxn modelId="{BADB5A0F-165A-4C09-8F04-0DD10BA613E7}" type="presParOf" srcId="{70960182-F445-4CAC-B559-8D952DABE62C}" destId="{A23C2BE3-0C37-4C28-BC6E-E7B5752CE934}" srcOrd="3" destOrd="0" presId="urn:microsoft.com/office/officeart/2018/2/layout/IconCircleList"/>
    <dgm:cxn modelId="{CAB33EF8-97D5-4E12-807A-983E8B69D8D2}" type="presParOf" srcId="{74C86894-BE1D-457F-A5CC-CAB1DB14D9D5}" destId="{1E6A8BDA-E6C6-4497-999E-BFE02F6F8FEB}" srcOrd="1" destOrd="0" presId="urn:microsoft.com/office/officeart/2018/2/layout/IconCircleList"/>
    <dgm:cxn modelId="{3418B701-FE3E-4672-A324-FB2E10604206}" type="presParOf" srcId="{74C86894-BE1D-457F-A5CC-CAB1DB14D9D5}" destId="{63E266AE-3DDB-4A13-BED0-71CCF1E6B74A}" srcOrd="2" destOrd="0" presId="urn:microsoft.com/office/officeart/2018/2/layout/IconCircleList"/>
    <dgm:cxn modelId="{910D8408-9A43-4565-8AFE-21B53ACC39F0}" type="presParOf" srcId="{63E266AE-3DDB-4A13-BED0-71CCF1E6B74A}" destId="{39CEA357-F152-456C-8939-C91633F3CF61}" srcOrd="0" destOrd="0" presId="urn:microsoft.com/office/officeart/2018/2/layout/IconCircleList"/>
    <dgm:cxn modelId="{4C24174D-EE3B-47ED-856F-32A61AA4C389}" type="presParOf" srcId="{63E266AE-3DDB-4A13-BED0-71CCF1E6B74A}" destId="{DAC7BFA4-A32D-42E7-AE28-D57EB00B2611}" srcOrd="1" destOrd="0" presId="urn:microsoft.com/office/officeart/2018/2/layout/IconCircleList"/>
    <dgm:cxn modelId="{9AB8C212-10C1-4780-B04E-BF68CB8BE2FD}" type="presParOf" srcId="{63E266AE-3DDB-4A13-BED0-71CCF1E6B74A}" destId="{FBFDB168-E676-406A-A24D-02110879A027}" srcOrd="2" destOrd="0" presId="urn:microsoft.com/office/officeart/2018/2/layout/IconCircleList"/>
    <dgm:cxn modelId="{526E3C4B-56F2-4DC3-9F5B-26697792F427}" type="presParOf" srcId="{63E266AE-3DDB-4A13-BED0-71CCF1E6B74A}" destId="{A1DA03CB-D89A-4A3D-9658-092485635335}" srcOrd="3" destOrd="0" presId="urn:microsoft.com/office/officeart/2018/2/layout/IconCircleList"/>
    <dgm:cxn modelId="{23FA506F-DA54-4C74-992C-CED658194C58}" type="presParOf" srcId="{74C86894-BE1D-457F-A5CC-CAB1DB14D9D5}" destId="{224C0C70-DE25-40B1-8524-82EFA16111AC}" srcOrd="3" destOrd="0" presId="urn:microsoft.com/office/officeart/2018/2/layout/IconCircleList"/>
    <dgm:cxn modelId="{C87D384C-222F-41B6-AF9B-A939F151367E}" type="presParOf" srcId="{74C86894-BE1D-457F-A5CC-CAB1DB14D9D5}" destId="{B5727BCB-061A-45C8-8FCE-138348515484}" srcOrd="4" destOrd="0" presId="urn:microsoft.com/office/officeart/2018/2/layout/IconCircleList"/>
    <dgm:cxn modelId="{F57D5D07-7313-4BD4-BB2C-EDA2773E1758}" type="presParOf" srcId="{B5727BCB-061A-45C8-8FCE-138348515484}" destId="{D3BE2EA0-6068-4710-87CF-3597BCE012A2}" srcOrd="0" destOrd="0" presId="urn:microsoft.com/office/officeart/2018/2/layout/IconCircleList"/>
    <dgm:cxn modelId="{30718858-1D9D-49C6-8381-E367324850E5}" type="presParOf" srcId="{B5727BCB-061A-45C8-8FCE-138348515484}" destId="{DEEDA15F-D107-4498-A886-8774265076AC}" srcOrd="1" destOrd="0" presId="urn:microsoft.com/office/officeart/2018/2/layout/IconCircleList"/>
    <dgm:cxn modelId="{4136FAF4-A727-4C50-B7A9-72D92CD8E623}" type="presParOf" srcId="{B5727BCB-061A-45C8-8FCE-138348515484}" destId="{617C4763-6487-4372-89C5-C32DF488EFA2}" srcOrd="2" destOrd="0" presId="urn:microsoft.com/office/officeart/2018/2/layout/IconCircleList"/>
    <dgm:cxn modelId="{C2D41CA5-C7B9-425A-BDD5-90B4C6705A7D}" type="presParOf" srcId="{B5727BCB-061A-45C8-8FCE-138348515484}" destId="{29BEF94F-E3D5-45F7-9766-ECFC3F36D8CC}" srcOrd="3" destOrd="0" presId="urn:microsoft.com/office/officeart/2018/2/layout/IconCircleList"/>
    <dgm:cxn modelId="{9CCC8B2C-3074-42D7-A5DE-ADE79C57AB84}" type="presParOf" srcId="{74C86894-BE1D-457F-A5CC-CAB1DB14D9D5}" destId="{FCE694EF-5193-41DC-90BE-8CD6F29B3976}" srcOrd="5" destOrd="0" presId="urn:microsoft.com/office/officeart/2018/2/layout/IconCircleList"/>
    <dgm:cxn modelId="{E155799B-3AC9-4A26-AF42-B1AB4DE1254B}" type="presParOf" srcId="{74C86894-BE1D-457F-A5CC-CAB1DB14D9D5}" destId="{AAB99BB1-209F-431E-91E2-337DEC43DB99}" srcOrd="6" destOrd="0" presId="urn:microsoft.com/office/officeart/2018/2/layout/IconCircleList"/>
    <dgm:cxn modelId="{74676718-8969-43AE-8853-ECBD8D5B6CCF}" type="presParOf" srcId="{AAB99BB1-209F-431E-91E2-337DEC43DB99}" destId="{EC67933C-E6F8-41D8-B8B6-D947CEE8E25B}" srcOrd="0" destOrd="0" presId="urn:microsoft.com/office/officeart/2018/2/layout/IconCircleList"/>
    <dgm:cxn modelId="{BD1A0D15-2528-4480-90A4-2241976E52E6}" type="presParOf" srcId="{AAB99BB1-209F-431E-91E2-337DEC43DB99}" destId="{AAAFE7A0-0382-46DC-B996-3830613071F0}" srcOrd="1" destOrd="0" presId="urn:microsoft.com/office/officeart/2018/2/layout/IconCircleList"/>
    <dgm:cxn modelId="{2248B6E6-007A-413F-8F72-42FDB6295D09}" type="presParOf" srcId="{AAB99BB1-209F-431E-91E2-337DEC43DB99}" destId="{7C792EBE-15D1-4228-934D-9F9A6B077684}" srcOrd="2" destOrd="0" presId="urn:microsoft.com/office/officeart/2018/2/layout/IconCircleList"/>
    <dgm:cxn modelId="{88D2CA8D-D027-41C1-99EA-D1E30C41B3CF}" type="presParOf" srcId="{AAB99BB1-209F-431E-91E2-337DEC43DB99}" destId="{2CF137C3-BB7F-4E09-BE6B-E4D8E05B33D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8FB10C-2FD4-4459-9560-BB16632A64DD}"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41598D3-DA69-4202-B132-0E03BE685D66}">
      <dgm:prSet/>
      <dgm:spPr/>
      <dgm:t>
        <a:bodyPr/>
        <a:lstStyle/>
        <a:p>
          <a:r>
            <a:rPr lang="tr-TR"/>
            <a:t>Planlamada saptanan hususların uygulanıp uygulanmadığı üretim kontrolü ile denetlenmelidir. </a:t>
          </a:r>
          <a:endParaRPr lang="en-US"/>
        </a:p>
      </dgm:t>
    </dgm:pt>
    <dgm:pt modelId="{4FD30E27-F88E-4ED0-9ED7-58D28EFCA2A7}" type="parTrans" cxnId="{DC707DA8-3D4A-419D-BBDE-C57A8F4E58D8}">
      <dgm:prSet/>
      <dgm:spPr/>
      <dgm:t>
        <a:bodyPr/>
        <a:lstStyle/>
        <a:p>
          <a:endParaRPr lang="en-US"/>
        </a:p>
      </dgm:t>
    </dgm:pt>
    <dgm:pt modelId="{5127F2E5-6AC0-4CC6-9C2D-75614FA9BFA4}" type="sibTrans" cxnId="{DC707DA8-3D4A-419D-BBDE-C57A8F4E58D8}">
      <dgm:prSet/>
      <dgm:spPr/>
      <dgm:t>
        <a:bodyPr/>
        <a:lstStyle/>
        <a:p>
          <a:endParaRPr lang="en-US"/>
        </a:p>
      </dgm:t>
    </dgm:pt>
    <dgm:pt modelId="{2D387030-F08D-43E1-8C56-694C75F50DB2}">
      <dgm:prSet/>
      <dgm:spPr/>
      <dgm:t>
        <a:bodyPr/>
        <a:lstStyle/>
        <a:p>
          <a:r>
            <a:rPr lang="tr-TR"/>
            <a:t>Düzenli kalite kontrolü yapılmalıdır.</a:t>
          </a:r>
          <a:endParaRPr lang="en-US"/>
        </a:p>
      </dgm:t>
    </dgm:pt>
    <dgm:pt modelId="{74CBAB6A-1384-46A8-B6D0-6C108B955150}" type="parTrans" cxnId="{C7A0C2B2-78FE-40FC-A242-8578A071B8B5}">
      <dgm:prSet/>
      <dgm:spPr/>
      <dgm:t>
        <a:bodyPr/>
        <a:lstStyle/>
        <a:p>
          <a:endParaRPr lang="en-US"/>
        </a:p>
      </dgm:t>
    </dgm:pt>
    <dgm:pt modelId="{7642D16C-A5FC-4D27-B1D7-5CBDB80142F8}" type="sibTrans" cxnId="{C7A0C2B2-78FE-40FC-A242-8578A071B8B5}">
      <dgm:prSet/>
      <dgm:spPr/>
      <dgm:t>
        <a:bodyPr/>
        <a:lstStyle/>
        <a:p>
          <a:endParaRPr lang="en-US"/>
        </a:p>
      </dgm:t>
    </dgm:pt>
    <dgm:pt modelId="{9A357DE7-5799-44E0-8646-F8F2A5A5619C}">
      <dgm:prSet/>
      <dgm:spPr/>
      <dgm:t>
        <a:bodyPr/>
        <a:lstStyle/>
        <a:p>
          <a:r>
            <a:rPr lang="tr-TR"/>
            <a:t>İşçilik maliyetlerini kontrol edebilmek için hareket ve zaman etütleri yapılmalıdır. </a:t>
          </a:r>
          <a:endParaRPr lang="en-US"/>
        </a:p>
      </dgm:t>
    </dgm:pt>
    <dgm:pt modelId="{5098D57A-F7A2-4D5D-A765-FB599E79AD95}" type="parTrans" cxnId="{92DEB1BD-B482-4A49-BE53-A04322F6927E}">
      <dgm:prSet/>
      <dgm:spPr/>
      <dgm:t>
        <a:bodyPr/>
        <a:lstStyle/>
        <a:p>
          <a:endParaRPr lang="en-US"/>
        </a:p>
      </dgm:t>
    </dgm:pt>
    <dgm:pt modelId="{FAF44576-DDB4-49BE-863D-AA590A79978A}" type="sibTrans" cxnId="{92DEB1BD-B482-4A49-BE53-A04322F6927E}">
      <dgm:prSet/>
      <dgm:spPr/>
      <dgm:t>
        <a:bodyPr/>
        <a:lstStyle/>
        <a:p>
          <a:endParaRPr lang="en-US"/>
        </a:p>
      </dgm:t>
    </dgm:pt>
    <dgm:pt modelId="{F354F41D-0257-4D93-8688-1A9D6F6BB013}">
      <dgm:prSet/>
      <dgm:spPr/>
      <dgm:t>
        <a:bodyPr/>
        <a:lstStyle/>
        <a:p>
          <a:r>
            <a:rPr lang="tr-TR"/>
            <a:t>Çalışanlara etkin/adil bir ücret yönetimi uygulanmalıdır. </a:t>
          </a:r>
          <a:endParaRPr lang="en-US"/>
        </a:p>
      </dgm:t>
    </dgm:pt>
    <dgm:pt modelId="{7951B9AB-AD1A-4186-8169-15494A040837}" type="parTrans" cxnId="{FEC65516-4FD3-4FB8-A4FC-61B7040CD75E}">
      <dgm:prSet/>
      <dgm:spPr/>
      <dgm:t>
        <a:bodyPr/>
        <a:lstStyle/>
        <a:p>
          <a:endParaRPr lang="en-US"/>
        </a:p>
      </dgm:t>
    </dgm:pt>
    <dgm:pt modelId="{F9D59447-4213-4B0B-8AB8-146D4A256545}" type="sibTrans" cxnId="{FEC65516-4FD3-4FB8-A4FC-61B7040CD75E}">
      <dgm:prSet/>
      <dgm:spPr/>
      <dgm:t>
        <a:bodyPr/>
        <a:lstStyle/>
        <a:p>
          <a:endParaRPr lang="en-US"/>
        </a:p>
      </dgm:t>
    </dgm:pt>
    <dgm:pt modelId="{92FA816B-AAB0-454E-80AA-38686FF9F30A}" type="pres">
      <dgm:prSet presAssocID="{B78FB10C-2FD4-4459-9560-BB16632A64DD}" presName="root" presStyleCnt="0">
        <dgm:presLayoutVars>
          <dgm:dir/>
          <dgm:resizeHandles val="exact"/>
        </dgm:presLayoutVars>
      </dgm:prSet>
      <dgm:spPr/>
    </dgm:pt>
    <dgm:pt modelId="{210A63BC-C22E-41CF-90BF-95972392BE08}" type="pres">
      <dgm:prSet presAssocID="{441598D3-DA69-4202-B132-0E03BE685D66}" presName="compNode" presStyleCnt="0"/>
      <dgm:spPr/>
    </dgm:pt>
    <dgm:pt modelId="{8AAD0002-923A-4641-8B8E-75B88B3092FC}" type="pres">
      <dgm:prSet presAssocID="{441598D3-DA69-4202-B132-0E03BE685D6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brika"/>
        </a:ext>
      </dgm:extLst>
    </dgm:pt>
    <dgm:pt modelId="{15C8A119-2C45-4657-93F2-175ED5D1AFE6}" type="pres">
      <dgm:prSet presAssocID="{441598D3-DA69-4202-B132-0E03BE685D66}" presName="spaceRect" presStyleCnt="0"/>
      <dgm:spPr/>
    </dgm:pt>
    <dgm:pt modelId="{0F3D95C6-EA1F-4CDD-8982-035D6736C1FD}" type="pres">
      <dgm:prSet presAssocID="{441598D3-DA69-4202-B132-0E03BE685D66}" presName="textRect" presStyleLbl="revTx" presStyleIdx="0" presStyleCnt="4">
        <dgm:presLayoutVars>
          <dgm:chMax val="1"/>
          <dgm:chPref val="1"/>
        </dgm:presLayoutVars>
      </dgm:prSet>
      <dgm:spPr/>
    </dgm:pt>
    <dgm:pt modelId="{82FF3B90-FE55-43C5-AE2E-7DE3E846230F}" type="pres">
      <dgm:prSet presAssocID="{5127F2E5-6AC0-4CC6-9C2D-75614FA9BFA4}" presName="sibTrans" presStyleCnt="0"/>
      <dgm:spPr/>
    </dgm:pt>
    <dgm:pt modelId="{68FDF81F-ADF8-4454-A677-3D0DC1620DBA}" type="pres">
      <dgm:prSet presAssocID="{2D387030-F08D-43E1-8C56-694C75F50DB2}" presName="compNode" presStyleCnt="0"/>
      <dgm:spPr/>
    </dgm:pt>
    <dgm:pt modelId="{C839F199-9345-4ECD-A5D1-19E42D71AEA1}" type="pres">
      <dgm:prSet presAssocID="{2D387030-F08D-43E1-8C56-694C75F50DB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p and bucket"/>
        </a:ext>
      </dgm:extLst>
    </dgm:pt>
    <dgm:pt modelId="{A38A4758-6B3B-4450-94AA-9AF47856AD3B}" type="pres">
      <dgm:prSet presAssocID="{2D387030-F08D-43E1-8C56-694C75F50DB2}" presName="spaceRect" presStyleCnt="0"/>
      <dgm:spPr/>
    </dgm:pt>
    <dgm:pt modelId="{7E96FA05-6566-42DC-9C78-8CD7D87C8A51}" type="pres">
      <dgm:prSet presAssocID="{2D387030-F08D-43E1-8C56-694C75F50DB2}" presName="textRect" presStyleLbl="revTx" presStyleIdx="1" presStyleCnt="4">
        <dgm:presLayoutVars>
          <dgm:chMax val="1"/>
          <dgm:chPref val="1"/>
        </dgm:presLayoutVars>
      </dgm:prSet>
      <dgm:spPr/>
    </dgm:pt>
    <dgm:pt modelId="{EFB94FFC-197C-4C33-825C-1AB05513FBD8}" type="pres">
      <dgm:prSet presAssocID="{7642D16C-A5FC-4D27-B1D7-5CBDB80142F8}" presName="sibTrans" presStyleCnt="0"/>
      <dgm:spPr/>
    </dgm:pt>
    <dgm:pt modelId="{EEC21E0C-5314-43BF-B0B2-5F7A2F9F674C}" type="pres">
      <dgm:prSet presAssocID="{9A357DE7-5799-44E0-8646-F8F2A5A5619C}" presName="compNode" presStyleCnt="0"/>
      <dgm:spPr/>
    </dgm:pt>
    <dgm:pt modelId="{61B2A26F-E0B0-428B-876C-073605FEA384}" type="pres">
      <dgm:prSet presAssocID="{9A357DE7-5799-44E0-8646-F8F2A5A5619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aynakçı"/>
        </a:ext>
      </dgm:extLst>
    </dgm:pt>
    <dgm:pt modelId="{399DCA74-5FE6-4F71-905E-D97FDD2B0D58}" type="pres">
      <dgm:prSet presAssocID="{9A357DE7-5799-44E0-8646-F8F2A5A5619C}" presName="spaceRect" presStyleCnt="0"/>
      <dgm:spPr/>
    </dgm:pt>
    <dgm:pt modelId="{2EB7F779-09CA-4D34-AB6E-115CB9AC3B47}" type="pres">
      <dgm:prSet presAssocID="{9A357DE7-5799-44E0-8646-F8F2A5A5619C}" presName="textRect" presStyleLbl="revTx" presStyleIdx="2" presStyleCnt="4">
        <dgm:presLayoutVars>
          <dgm:chMax val="1"/>
          <dgm:chPref val="1"/>
        </dgm:presLayoutVars>
      </dgm:prSet>
      <dgm:spPr/>
    </dgm:pt>
    <dgm:pt modelId="{63B1AF77-B44A-4B1B-A935-1B0D8992E347}" type="pres">
      <dgm:prSet presAssocID="{FAF44576-DDB4-49BE-863D-AA590A79978A}" presName="sibTrans" presStyleCnt="0"/>
      <dgm:spPr/>
    </dgm:pt>
    <dgm:pt modelId="{D279565B-EAF0-4E4A-8FC4-B06ABBAE33A3}" type="pres">
      <dgm:prSet presAssocID="{F354F41D-0257-4D93-8688-1A9D6F6BB013}" presName="compNode" presStyleCnt="0"/>
      <dgm:spPr/>
    </dgm:pt>
    <dgm:pt modelId="{4C1468B1-4C1E-46AE-8163-6C702AD2482E}" type="pres">
      <dgm:prSet presAssocID="{F354F41D-0257-4D93-8688-1A9D6F6BB01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ara"/>
        </a:ext>
      </dgm:extLst>
    </dgm:pt>
    <dgm:pt modelId="{37919AAF-DF94-4BD9-B10E-2B1D3E1A659A}" type="pres">
      <dgm:prSet presAssocID="{F354F41D-0257-4D93-8688-1A9D6F6BB013}" presName="spaceRect" presStyleCnt="0"/>
      <dgm:spPr/>
    </dgm:pt>
    <dgm:pt modelId="{0D840486-E950-4BCB-B31F-2AB1B7057B07}" type="pres">
      <dgm:prSet presAssocID="{F354F41D-0257-4D93-8688-1A9D6F6BB013}" presName="textRect" presStyleLbl="revTx" presStyleIdx="3" presStyleCnt="4">
        <dgm:presLayoutVars>
          <dgm:chMax val="1"/>
          <dgm:chPref val="1"/>
        </dgm:presLayoutVars>
      </dgm:prSet>
      <dgm:spPr/>
    </dgm:pt>
  </dgm:ptLst>
  <dgm:cxnLst>
    <dgm:cxn modelId="{FEC65516-4FD3-4FB8-A4FC-61B7040CD75E}" srcId="{B78FB10C-2FD4-4459-9560-BB16632A64DD}" destId="{F354F41D-0257-4D93-8688-1A9D6F6BB013}" srcOrd="3" destOrd="0" parTransId="{7951B9AB-AD1A-4186-8169-15494A040837}" sibTransId="{F9D59447-4213-4B0B-8AB8-146D4A256545}"/>
    <dgm:cxn modelId="{65B8A644-EE6F-4F49-AE70-62C3C7784C5A}" type="presOf" srcId="{9A357DE7-5799-44E0-8646-F8F2A5A5619C}" destId="{2EB7F779-09CA-4D34-AB6E-115CB9AC3B47}" srcOrd="0" destOrd="0" presId="urn:microsoft.com/office/officeart/2018/2/layout/IconLabelList"/>
    <dgm:cxn modelId="{4A542C6F-734E-40CE-A601-592556D3B9FE}" type="presOf" srcId="{441598D3-DA69-4202-B132-0E03BE685D66}" destId="{0F3D95C6-EA1F-4CDD-8982-035D6736C1FD}" srcOrd="0" destOrd="0" presId="urn:microsoft.com/office/officeart/2018/2/layout/IconLabelList"/>
    <dgm:cxn modelId="{FC0CBE72-6C3D-42EC-86BD-4C77F29A036D}" type="presOf" srcId="{2D387030-F08D-43E1-8C56-694C75F50DB2}" destId="{7E96FA05-6566-42DC-9C78-8CD7D87C8A51}" srcOrd="0" destOrd="0" presId="urn:microsoft.com/office/officeart/2018/2/layout/IconLabelList"/>
    <dgm:cxn modelId="{8D389858-9F6E-462C-BAB3-8E8D00A3D574}" type="presOf" srcId="{B78FB10C-2FD4-4459-9560-BB16632A64DD}" destId="{92FA816B-AAB0-454E-80AA-38686FF9F30A}" srcOrd="0" destOrd="0" presId="urn:microsoft.com/office/officeart/2018/2/layout/IconLabelList"/>
    <dgm:cxn modelId="{094D9C7A-048C-4CB5-BA13-736011F29431}" type="presOf" srcId="{F354F41D-0257-4D93-8688-1A9D6F6BB013}" destId="{0D840486-E950-4BCB-B31F-2AB1B7057B07}" srcOrd="0" destOrd="0" presId="urn:microsoft.com/office/officeart/2018/2/layout/IconLabelList"/>
    <dgm:cxn modelId="{DC707DA8-3D4A-419D-BBDE-C57A8F4E58D8}" srcId="{B78FB10C-2FD4-4459-9560-BB16632A64DD}" destId="{441598D3-DA69-4202-B132-0E03BE685D66}" srcOrd="0" destOrd="0" parTransId="{4FD30E27-F88E-4ED0-9ED7-58D28EFCA2A7}" sibTransId="{5127F2E5-6AC0-4CC6-9C2D-75614FA9BFA4}"/>
    <dgm:cxn modelId="{C7A0C2B2-78FE-40FC-A242-8578A071B8B5}" srcId="{B78FB10C-2FD4-4459-9560-BB16632A64DD}" destId="{2D387030-F08D-43E1-8C56-694C75F50DB2}" srcOrd="1" destOrd="0" parTransId="{74CBAB6A-1384-46A8-B6D0-6C108B955150}" sibTransId="{7642D16C-A5FC-4D27-B1D7-5CBDB80142F8}"/>
    <dgm:cxn modelId="{92DEB1BD-B482-4A49-BE53-A04322F6927E}" srcId="{B78FB10C-2FD4-4459-9560-BB16632A64DD}" destId="{9A357DE7-5799-44E0-8646-F8F2A5A5619C}" srcOrd="2" destOrd="0" parTransId="{5098D57A-F7A2-4D5D-A765-FB599E79AD95}" sibTransId="{FAF44576-DDB4-49BE-863D-AA590A79978A}"/>
    <dgm:cxn modelId="{00728666-EB0E-4D7F-BD9D-06E07D81D303}" type="presParOf" srcId="{92FA816B-AAB0-454E-80AA-38686FF9F30A}" destId="{210A63BC-C22E-41CF-90BF-95972392BE08}" srcOrd="0" destOrd="0" presId="urn:microsoft.com/office/officeart/2018/2/layout/IconLabelList"/>
    <dgm:cxn modelId="{AC548B61-717C-4E16-9857-4E1CBAFB1F4C}" type="presParOf" srcId="{210A63BC-C22E-41CF-90BF-95972392BE08}" destId="{8AAD0002-923A-4641-8B8E-75B88B3092FC}" srcOrd="0" destOrd="0" presId="urn:microsoft.com/office/officeart/2018/2/layout/IconLabelList"/>
    <dgm:cxn modelId="{1CAEB5A4-CD10-4310-9D43-B788D73E4415}" type="presParOf" srcId="{210A63BC-C22E-41CF-90BF-95972392BE08}" destId="{15C8A119-2C45-4657-93F2-175ED5D1AFE6}" srcOrd="1" destOrd="0" presId="urn:microsoft.com/office/officeart/2018/2/layout/IconLabelList"/>
    <dgm:cxn modelId="{D5B84136-2135-463A-9E8D-EF7B302031A1}" type="presParOf" srcId="{210A63BC-C22E-41CF-90BF-95972392BE08}" destId="{0F3D95C6-EA1F-4CDD-8982-035D6736C1FD}" srcOrd="2" destOrd="0" presId="urn:microsoft.com/office/officeart/2018/2/layout/IconLabelList"/>
    <dgm:cxn modelId="{A660F311-494D-4FA8-818B-2567DFD475CD}" type="presParOf" srcId="{92FA816B-AAB0-454E-80AA-38686FF9F30A}" destId="{82FF3B90-FE55-43C5-AE2E-7DE3E846230F}" srcOrd="1" destOrd="0" presId="urn:microsoft.com/office/officeart/2018/2/layout/IconLabelList"/>
    <dgm:cxn modelId="{74D600DF-2FEE-4660-9E1C-5E150AA58B89}" type="presParOf" srcId="{92FA816B-AAB0-454E-80AA-38686FF9F30A}" destId="{68FDF81F-ADF8-4454-A677-3D0DC1620DBA}" srcOrd="2" destOrd="0" presId="urn:microsoft.com/office/officeart/2018/2/layout/IconLabelList"/>
    <dgm:cxn modelId="{AF477E70-0E37-4753-9F5F-D7CD36B4B897}" type="presParOf" srcId="{68FDF81F-ADF8-4454-A677-3D0DC1620DBA}" destId="{C839F199-9345-4ECD-A5D1-19E42D71AEA1}" srcOrd="0" destOrd="0" presId="urn:microsoft.com/office/officeart/2018/2/layout/IconLabelList"/>
    <dgm:cxn modelId="{FEEE1949-4B69-4C73-9057-772BAD2031BB}" type="presParOf" srcId="{68FDF81F-ADF8-4454-A677-3D0DC1620DBA}" destId="{A38A4758-6B3B-4450-94AA-9AF47856AD3B}" srcOrd="1" destOrd="0" presId="urn:microsoft.com/office/officeart/2018/2/layout/IconLabelList"/>
    <dgm:cxn modelId="{75CFF43D-FD6F-417E-A1D9-D1967493BDF9}" type="presParOf" srcId="{68FDF81F-ADF8-4454-A677-3D0DC1620DBA}" destId="{7E96FA05-6566-42DC-9C78-8CD7D87C8A51}" srcOrd="2" destOrd="0" presId="urn:microsoft.com/office/officeart/2018/2/layout/IconLabelList"/>
    <dgm:cxn modelId="{73B8C9B1-AC78-4315-AE1A-E3D693814EF8}" type="presParOf" srcId="{92FA816B-AAB0-454E-80AA-38686FF9F30A}" destId="{EFB94FFC-197C-4C33-825C-1AB05513FBD8}" srcOrd="3" destOrd="0" presId="urn:microsoft.com/office/officeart/2018/2/layout/IconLabelList"/>
    <dgm:cxn modelId="{C7F51CA7-B07E-43DE-8ED4-6FD6FD8F3C83}" type="presParOf" srcId="{92FA816B-AAB0-454E-80AA-38686FF9F30A}" destId="{EEC21E0C-5314-43BF-B0B2-5F7A2F9F674C}" srcOrd="4" destOrd="0" presId="urn:microsoft.com/office/officeart/2018/2/layout/IconLabelList"/>
    <dgm:cxn modelId="{4BEB15DD-60E6-4A52-8678-ED4C75A4F61A}" type="presParOf" srcId="{EEC21E0C-5314-43BF-B0B2-5F7A2F9F674C}" destId="{61B2A26F-E0B0-428B-876C-073605FEA384}" srcOrd="0" destOrd="0" presId="urn:microsoft.com/office/officeart/2018/2/layout/IconLabelList"/>
    <dgm:cxn modelId="{0DF68AFF-E690-4DE0-A46B-C94A10F135BE}" type="presParOf" srcId="{EEC21E0C-5314-43BF-B0B2-5F7A2F9F674C}" destId="{399DCA74-5FE6-4F71-905E-D97FDD2B0D58}" srcOrd="1" destOrd="0" presId="urn:microsoft.com/office/officeart/2018/2/layout/IconLabelList"/>
    <dgm:cxn modelId="{54F2079B-08FC-4ECF-A579-B70FAA57B6FC}" type="presParOf" srcId="{EEC21E0C-5314-43BF-B0B2-5F7A2F9F674C}" destId="{2EB7F779-09CA-4D34-AB6E-115CB9AC3B47}" srcOrd="2" destOrd="0" presId="urn:microsoft.com/office/officeart/2018/2/layout/IconLabelList"/>
    <dgm:cxn modelId="{0B98D61D-F7BE-4C7E-A188-6F1621607FCF}" type="presParOf" srcId="{92FA816B-AAB0-454E-80AA-38686FF9F30A}" destId="{63B1AF77-B44A-4B1B-A935-1B0D8992E347}" srcOrd="5" destOrd="0" presId="urn:microsoft.com/office/officeart/2018/2/layout/IconLabelList"/>
    <dgm:cxn modelId="{CA59C9AB-CC7B-41C8-B73E-F0C630EEB732}" type="presParOf" srcId="{92FA816B-AAB0-454E-80AA-38686FF9F30A}" destId="{D279565B-EAF0-4E4A-8FC4-B06ABBAE33A3}" srcOrd="6" destOrd="0" presId="urn:microsoft.com/office/officeart/2018/2/layout/IconLabelList"/>
    <dgm:cxn modelId="{31A35E61-88B0-44DF-9FD4-F0DAAA770C97}" type="presParOf" srcId="{D279565B-EAF0-4E4A-8FC4-B06ABBAE33A3}" destId="{4C1468B1-4C1E-46AE-8163-6C702AD2482E}" srcOrd="0" destOrd="0" presId="urn:microsoft.com/office/officeart/2018/2/layout/IconLabelList"/>
    <dgm:cxn modelId="{6609EC25-22FE-4E3F-9FF5-2E2659832407}" type="presParOf" srcId="{D279565B-EAF0-4E4A-8FC4-B06ABBAE33A3}" destId="{37919AAF-DF94-4BD9-B10E-2B1D3E1A659A}" srcOrd="1" destOrd="0" presId="urn:microsoft.com/office/officeart/2018/2/layout/IconLabelList"/>
    <dgm:cxn modelId="{77B7167D-45D2-43E3-9255-3D35AD83FEA2}" type="presParOf" srcId="{D279565B-EAF0-4E4A-8FC4-B06ABBAE33A3}" destId="{0D840486-E950-4BCB-B31F-2AB1B7057B0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23C0EE-D144-4009-AADD-B9FB98850B8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778272D-D1AC-4227-B348-1FEDE867E15F}">
      <dgm:prSet/>
      <dgm:spPr/>
      <dgm:t>
        <a:bodyPr/>
        <a:lstStyle/>
        <a:p>
          <a:r>
            <a:rPr lang="tr-TR"/>
            <a:t>Gelecekte üretilecek ürün veya ürünler için gerekli olanakların, izlenmesi gereken politika ve üretim süreçlerinin önceden saptanmasıdır.</a:t>
          </a:r>
          <a:endParaRPr lang="en-US"/>
        </a:p>
      </dgm:t>
    </dgm:pt>
    <dgm:pt modelId="{FACC0939-A2E5-48BF-B7DD-29C714E51B63}" type="parTrans" cxnId="{958FF2FC-F2A2-4C61-AA80-120EE960A130}">
      <dgm:prSet/>
      <dgm:spPr/>
      <dgm:t>
        <a:bodyPr/>
        <a:lstStyle/>
        <a:p>
          <a:endParaRPr lang="en-US"/>
        </a:p>
      </dgm:t>
    </dgm:pt>
    <dgm:pt modelId="{26573B4F-1AEB-4FD2-A8DA-73DD3C860324}" type="sibTrans" cxnId="{958FF2FC-F2A2-4C61-AA80-120EE960A130}">
      <dgm:prSet/>
      <dgm:spPr/>
      <dgm:t>
        <a:bodyPr/>
        <a:lstStyle/>
        <a:p>
          <a:endParaRPr lang="en-US"/>
        </a:p>
      </dgm:t>
    </dgm:pt>
    <dgm:pt modelId="{20EB5E72-4945-4E88-B7E9-BF0D67F4D7F8}">
      <dgm:prSet/>
      <dgm:spPr/>
      <dgm:t>
        <a:bodyPr/>
        <a:lstStyle/>
        <a:p>
          <a:r>
            <a:rPr lang="tr-TR"/>
            <a:t>Üretimde bulunabilmek için ne gibi işlerin, nerede ve hangi yöntemlerle yapılacağının belirli bir sıralama işlemi ile yapılmasıdır. (Sıralama ve programlama)</a:t>
          </a:r>
          <a:endParaRPr lang="en-US"/>
        </a:p>
      </dgm:t>
    </dgm:pt>
    <dgm:pt modelId="{06879C07-85A8-4899-B565-C65983FD82C7}" type="parTrans" cxnId="{59F346AE-C76F-4B92-8475-01320A25F0BD}">
      <dgm:prSet/>
      <dgm:spPr/>
      <dgm:t>
        <a:bodyPr/>
        <a:lstStyle/>
        <a:p>
          <a:endParaRPr lang="en-US"/>
        </a:p>
      </dgm:t>
    </dgm:pt>
    <dgm:pt modelId="{80209656-874D-4C43-80C1-C490B6520A0B}" type="sibTrans" cxnId="{59F346AE-C76F-4B92-8475-01320A25F0BD}">
      <dgm:prSet/>
      <dgm:spPr/>
      <dgm:t>
        <a:bodyPr/>
        <a:lstStyle/>
        <a:p>
          <a:endParaRPr lang="en-US"/>
        </a:p>
      </dgm:t>
    </dgm:pt>
    <dgm:pt modelId="{3E1420C3-396E-4B14-A515-3CDF2F905897}">
      <dgm:prSet/>
      <dgm:spPr/>
      <dgm:t>
        <a:bodyPr/>
        <a:lstStyle/>
        <a:p>
          <a:r>
            <a:rPr lang="tr-TR"/>
            <a:t>Üretim planlaması yapılabilmesi için gelecekte yapılacak üretim faaliyetleri sonucu elde edilecek çıktıların (mamullerin) piyasada alabileceği durumu ve gelecekte teknolojiden etkilenebilme gibi konuların saptanması gereklidir. </a:t>
          </a:r>
          <a:endParaRPr lang="en-US"/>
        </a:p>
      </dgm:t>
    </dgm:pt>
    <dgm:pt modelId="{971F3CA7-BC46-4B9C-BE1B-AB393FE38F31}" type="parTrans" cxnId="{01ABC3D7-9A94-4224-8F53-F704F3B4E224}">
      <dgm:prSet/>
      <dgm:spPr/>
      <dgm:t>
        <a:bodyPr/>
        <a:lstStyle/>
        <a:p>
          <a:endParaRPr lang="en-US"/>
        </a:p>
      </dgm:t>
    </dgm:pt>
    <dgm:pt modelId="{343C98AB-3CB7-4888-9D77-72F5F85D678F}" type="sibTrans" cxnId="{01ABC3D7-9A94-4224-8F53-F704F3B4E224}">
      <dgm:prSet/>
      <dgm:spPr/>
      <dgm:t>
        <a:bodyPr/>
        <a:lstStyle/>
        <a:p>
          <a:endParaRPr lang="en-US"/>
        </a:p>
      </dgm:t>
    </dgm:pt>
    <dgm:pt modelId="{1CA84465-1957-4A93-B5A5-BC653337A61C}" type="pres">
      <dgm:prSet presAssocID="{6323C0EE-D144-4009-AADD-B9FB98850B81}" presName="root" presStyleCnt="0">
        <dgm:presLayoutVars>
          <dgm:dir/>
          <dgm:resizeHandles val="exact"/>
        </dgm:presLayoutVars>
      </dgm:prSet>
      <dgm:spPr/>
    </dgm:pt>
    <dgm:pt modelId="{E8A57555-F9BF-4C34-ADE5-F48ED1D0DA1E}" type="pres">
      <dgm:prSet presAssocID="{5778272D-D1AC-4227-B348-1FEDE867E15F}" presName="compNode" presStyleCnt="0"/>
      <dgm:spPr/>
    </dgm:pt>
    <dgm:pt modelId="{444E1504-FDFC-4CDA-9814-1E32252E36C3}" type="pres">
      <dgm:prSet presAssocID="{5778272D-D1AC-4227-B348-1FEDE867E15F}" presName="bgRect" presStyleLbl="bgShp" presStyleIdx="0" presStyleCnt="3"/>
      <dgm:spPr/>
    </dgm:pt>
    <dgm:pt modelId="{BB2CF55F-1477-4DE4-882D-C4D1766E61BA}" type="pres">
      <dgm:prSet presAssocID="{5778272D-D1AC-4227-B348-1FEDE867E15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brika"/>
        </a:ext>
      </dgm:extLst>
    </dgm:pt>
    <dgm:pt modelId="{61AF0A66-427F-46BD-A0C6-137474A8D3D0}" type="pres">
      <dgm:prSet presAssocID="{5778272D-D1AC-4227-B348-1FEDE867E15F}" presName="spaceRect" presStyleCnt="0"/>
      <dgm:spPr/>
    </dgm:pt>
    <dgm:pt modelId="{2A5E3D63-D4B0-4304-B731-B79AA05EF09E}" type="pres">
      <dgm:prSet presAssocID="{5778272D-D1AC-4227-B348-1FEDE867E15F}" presName="parTx" presStyleLbl="revTx" presStyleIdx="0" presStyleCnt="3">
        <dgm:presLayoutVars>
          <dgm:chMax val="0"/>
          <dgm:chPref val="0"/>
        </dgm:presLayoutVars>
      </dgm:prSet>
      <dgm:spPr/>
    </dgm:pt>
    <dgm:pt modelId="{B0B51D3A-CD60-4F0B-9EE5-1FC2B2E16577}" type="pres">
      <dgm:prSet presAssocID="{26573B4F-1AEB-4FD2-A8DA-73DD3C860324}" presName="sibTrans" presStyleCnt="0"/>
      <dgm:spPr/>
    </dgm:pt>
    <dgm:pt modelId="{9E59AFF3-1F24-46C7-BD49-E223FDD1473A}" type="pres">
      <dgm:prSet presAssocID="{20EB5E72-4945-4E88-B7E9-BF0D67F4D7F8}" presName="compNode" presStyleCnt="0"/>
      <dgm:spPr/>
    </dgm:pt>
    <dgm:pt modelId="{D9F3C1A4-DEBC-4ABF-A649-1089E6DD5385}" type="pres">
      <dgm:prSet presAssocID="{20EB5E72-4945-4E88-B7E9-BF0D67F4D7F8}" presName="bgRect" presStyleLbl="bgShp" presStyleIdx="1" presStyleCnt="3"/>
      <dgm:spPr/>
    </dgm:pt>
    <dgm:pt modelId="{5C5FA69B-1332-44DA-B479-60CE9A88F1DD}" type="pres">
      <dgm:prSet presAssocID="{20EB5E72-4945-4E88-B7E9-BF0D67F4D7F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upa"/>
        </a:ext>
      </dgm:extLst>
    </dgm:pt>
    <dgm:pt modelId="{BD63F7C0-D7B8-4C52-BF06-CC1D98F66858}" type="pres">
      <dgm:prSet presAssocID="{20EB5E72-4945-4E88-B7E9-BF0D67F4D7F8}" presName="spaceRect" presStyleCnt="0"/>
      <dgm:spPr/>
    </dgm:pt>
    <dgm:pt modelId="{750FAB98-D51A-4800-BA9B-13545D6C8FDF}" type="pres">
      <dgm:prSet presAssocID="{20EB5E72-4945-4E88-B7E9-BF0D67F4D7F8}" presName="parTx" presStyleLbl="revTx" presStyleIdx="1" presStyleCnt="3">
        <dgm:presLayoutVars>
          <dgm:chMax val="0"/>
          <dgm:chPref val="0"/>
        </dgm:presLayoutVars>
      </dgm:prSet>
      <dgm:spPr/>
    </dgm:pt>
    <dgm:pt modelId="{5A07C533-D0EF-415F-8367-7B11C67D3FFF}" type="pres">
      <dgm:prSet presAssocID="{80209656-874D-4C43-80C1-C490B6520A0B}" presName="sibTrans" presStyleCnt="0"/>
      <dgm:spPr/>
    </dgm:pt>
    <dgm:pt modelId="{598DFA78-310A-4DF9-989F-704112BF6A17}" type="pres">
      <dgm:prSet presAssocID="{3E1420C3-396E-4B14-A515-3CDF2F905897}" presName="compNode" presStyleCnt="0"/>
      <dgm:spPr/>
    </dgm:pt>
    <dgm:pt modelId="{5ECC5D39-8E51-4756-BBC3-CB0BD5385DFC}" type="pres">
      <dgm:prSet presAssocID="{3E1420C3-396E-4B14-A515-3CDF2F905897}" presName="bgRect" presStyleLbl="bgShp" presStyleIdx="2" presStyleCnt="3"/>
      <dgm:spPr/>
    </dgm:pt>
    <dgm:pt modelId="{CF856868-5BCC-4249-9F54-CB5DD93FDED6}" type="pres">
      <dgm:prSet presAssocID="{3E1420C3-396E-4B14-A515-3CDF2F90589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şliler"/>
        </a:ext>
      </dgm:extLst>
    </dgm:pt>
    <dgm:pt modelId="{363AAE22-142C-458A-BA04-D11A51F1059E}" type="pres">
      <dgm:prSet presAssocID="{3E1420C3-396E-4B14-A515-3CDF2F905897}" presName="spaceRect" presStyleCnt="0"/>
      <dgm:spPr/>
    </dgm:pt>
    <dgm:pt modelId="{BD13A8A3-2077-408F-A560-800B3446E7BB}" type="pres">
      <dgm:prSet presAssocID="{3E1420C3-396E-4B14-A515-3CDF2F905897}" presName="parTx" presStyleLbl="revTx" presStyleIdx="2" presStyleCnt="3">
        <dgm:presLayoutVars>
          <dgm:chMax val="0"/>
          <dgm:chPref val="0"/>
        </dgm:presLayoutVars>
      </dgm:prSet>
      <dgm:spPr/>
    </dgm:pt>
  </dgm:ptLst>
  <dgm:cxnLst>
    <dgm:cxn modelId="{56364F26-9F30-4E2C-B141-253E2CFD1158}" type="presOf" srcId="{3E1420C3-396E-4B14-A515-3CDF2F905897}" destId="{BD13A8A3-2077-408F-A560-800B3446E7BB}" srcOrd="0" destOrd="0" presId="urn:microsoft.com/office/officeart/2018/2/layout/IconVerticalSolidList"/>
    <dgm:cxn modelId="{F0AE7C4A-E958-487B-A12B-5BBC42BF0A0B}" type="presOf" srcId="{20EB5E72-4945-4E88-B7E9-BF0D67F4D7F8}" destId="{750FAB98-D51A-4800-BA9B-13545D6C8FDF}" srcOrd="0" destOrd="0" presId="urn:microsoft.com/office/officeart/2018/2/layout/IconVerticalSolidList"/>
    <dgm:cxn modelId="{4079CF6E-F15E-429A-96E2-69ABA4EFF9D5}" type="presOf" srcId="{6323C0EE-D144-4009-AADD-B9FB98850B81}" destId="{1CA84465-1957-4A93-B5A5-BC653337A61C}" srcOrd="0" destOrd="0" presId="urn:microsoft.com/office/officeart/2018/2/layout/IconVerticalSolidList"/>
    <dgm:cxn modelId="{59F346AE-C76F-4B92-8475-01320A25F0BD}" srcId="{6323C0EE-D144-4009-AADD-B9FB98850B81}" destId="{20EB5E72-4945-4E88-B7E9-BF0D67F4D7F8}" srcOrd="1" destOrd="0" parTransId="{06879C07-85A8-4899-B565-C65983FD82C7}" sibTransId="{80209656-874D-4C43-80C1-C490B6520A0B}"/>
    <dgm:cxn modelId="{FCB67DBE-50F0-456B-9822-D6DE5A9E1F16}" type="presOf" srcId="{5778272D-D1AC-4227-B348-1FEDE867E15F}" destId="{2A5E3D63-D4B0-4304-B731-B79AA05EF09E}" srcOrd="0" destOrd="0" presId="urn:microsoft.com/office/officeart/2018/2/layout/IconVerticalSolidList"/>
    <dgm:cxn modelId="{01ABC3D7-9A94-4224-8F53-F704F3B4E224}" srcId="{6323C0EE-D144-4009-AADD-B9FB98850B81}" destId="{3E1420C3-396E-4B14-A515-3CDF2F905897}" srcOrd="2" destOrd="0" parTransId="{971F3CA7-BC46-4B9C-BE1B-AB393FE38F31}" sibTransId="{343C98AB-3CB7-4888-9D77-72F5F85D678F}"/>
    <dgm:cxn modelId="{958FF2FC-F2A2-4C61-AA80-120EE960A130}" srcId="{6323C0EE-D144-4009-AADD-B9FB98850B81}" destId="{5778272D-D1AC-4227-B348-1FEDE867E15F}" srcOrd="0" destOrd="0" parTransId="{FACC0939-A2E5-48BF-B7DD-29C714E51B63}" sibTransId="{26573B4F-1AEB-4FD2-A8DA-73DD3C860324}"/>
    <dgm:cxn modelId="{D81A66C9-6AF3-4A7F-94F3-0B4D855622B1}" type="presParOf" srcId="{1CA84465-1957-4A93-B5A5-BC653337A61C}" destId="{E8A57555-F9BF-4C34-ADE5-F48ED1D0DA1E}" srcOrd="0" destOrd="0" presId="urn:microsoft.com/office/officeart/2018/2/layout/IconVerticalSolidList"/>
    <dgm:cxn modelId="{F063C054-C35C-4404-8035-19CE618D0324}" type="presParOf" srcId="{E8A57555-F9BF-4C34-ADE5-F48ED1D0DA1E}" destId="{444E1504-FDFC-4CDA-9814-1E32252E36C3}" srcOrd="0" destOrd="0" presId="urn:microsoft.com/office/officeart/2018/2/layout/IconVerticalSolidList"/>
    <dgm:cxn modelId="{FEAC6626-12FB-4BA1-8DF5-BCEDEE36B8E8}" type="presParOf" srcId="{E8A57555-F9BF-4C34-ADE5-F48ED1D0DA1E}" destId="{BB2CF55F-1477-4DE4-882D-C4D1766E61BA}" srcOrd="1" destOrd="0" presId="urn:microsoft.com/office/officeart/2018/2/layout/IconVerticalSolidList"/>
    <dgm:cxn modelId="{3AE4C19C-7DA1-48AC-9A57-05A95C981EF3}" type="presParOf" srcId="{E8A57555-F9BF-4C34-ADE5-F48ED1D0DA1E}" destId="{61AF0A66-427F-46BD-A0C6-137474A8D3D0}" srcOrd="2" destOrd="0" presId="urn:microsoft.com/office/officeart/2018/2/layout/IconVerticalSolidList"/>
    <dgm:cxn modelId="{A16D7FD0-EE25-46AD-A624-626A128D802C}" type="presParOf" srcId="{E8A57555-F9BF-4C34-ADE5-F48ED1D0DA1E}" destId="{2A5E3D63-D4B0-4304-B731-B79AA05EF09E}" srcOrd="3" destOrd="0" presId="urn:microsoft.com/office/officeart/2018/2/layout/IconVerticalSolidList"/>
    <dgm:cxn modelId="{AC54E151-50C7-4E05-A7DF-097267C47500}" type="presParOf" srcId="{1CA84465-1957-4A93-B5A5-BC653337A61C}" destId="{B0B51D3A-CD60-4F0B-9EE5-1FC2B2E16577}" srcOrd="1" destOrd="0" presId="urn:microsoft.com/office/officeart/2018/2/layout/IconVerticalSolidList"/>
    <dgm:cxn modelId="{DBC25543-2747-459B-A1F3-8C366766AFE5}" type="presParOf" srcId="{1CA84465-1957-4A93-B5A5-BC653337A61C}" destId="{9E59AFF3-1F24-46C7-BD49-E223FDD1473A}" srcOrd="2" destOrd="0" presId="urn:microsoft.com/office/officeart/2018/2/layout/IconVerticalSolidList"/>
    <dgm:cxn modelId="{14246D5B-4DE0-41C8-B44A-85EFF7E3638C}" type="presParOf" srcId="{9E59AFF3-1F24-46C7-BD49-E223FDD1473A}" destId="{D9F3C1A4-DEBC-4ABF-A649-1089E6DD5385}" srcOrd="0" destOrd="0" presId="urn:microsoft.com/office/officeart/2018/2/layout/IconVerticalSolidList"/>
    <dgm:cxn modelId="{0CAD0C61-49F6-4A02-BF22-CEA1A425E85C}" type="presParOf" srcId="{9E59AFF3-1F24-46C7-BD49-E223FDD1473A}" destId="{5C5FA69B-1332-44DA-B479-60CE9A88F1DD}" srcOrd="1" destOrd="0" presId="urn:microsoft.com/office/officeart/2018/2/layout/IconVerticalSolidList"/>
    <dgm:cxn modelId="{A81E3E0D-8C20-45B0-98B8-AF076C91EFB5}" type="presParOf" srcId="{9E59AFF3-1F24-46C7-BD49-E223FDD1473A}" destId="{BD63F7C0-D7B8-4C52-BF06-CC1D98F66858}" srcOrd="2" destOrd="0" presId="urn:microsoft.com/office/officeart/2018/2/layout/IconVerticalSolidList"/>
    <dgm:cxn modelId="{EC70F13E-13D6-48BA-A85E-DD13247E1FA8}" type="presParOf" srcId="{9E59AFF3-1F24-46C7-BD49-E223FDD1473A}" destId="{750FAB98-D51A-4800-BA9B-13545D6C8FDF}" srcOrd="3" destOrd="0" presId="urn:microsoft.com/office/officeart/2018/2/layout/IconVerticalSolidList"/>
    <dgm:cxn modelId="{5B746620-DFCF-4202-A806-006BEB7A8A84}" type="presParOf" srcId="{1CA84465-1957-4A93-B5A5-BC653337A61C}" destId="{5A07C533-D0EF-415F-8367-7B11C67D3FFF}" srcOrd="3" destOrd="0" presId="urn:microsoft.com/office/officeart/2018/2/layout/IconVerticalSolidList"/>
    <dgm:cxn modelId="{83C0B4D6-FC36-45B0-8560-430B796E0A26}" type="presParOf" srcId="{1CA84465-1957-4A93-B5A5-BC653337A61C}" destId="{598DFA78-310A-4DF9-989F-704112BF6A17}" srcOrd="4" destOrd="0" presId="urn:microsoft.com/office/officeart/2018/2/layout/IconVerticalSolidList"/>
    <dgm:cxn modelId="{242B6CA3-6771-45E4-8CAF-FCAC558D43B2}" type="presParOf" srcId="{598DFA78-310A-4DF9-989F-704112BF6A17}" destId="{5ECC5D39-8E51-4756-BBC3-CB0BD5385DFC}" srcOrd="0" destOrd="0" presId="urn:microsoft.com/office/officeart/2018/2/layout/IconVerticalSolidList"/>
    <dgm:cxn modelId="{21C4013C-3A10-432F-B8F6-B9863F772177}" type="presParOf" srcId="{598DFA78-310A-4DF9-989F-704112BF6A17}" destId="{CF856868-5BCC-4249-9F54-CB5DD93FDED6}" srcOrd="1" destOrd="0" presId="urn:microsoft.com/office/officeart/2018/2/layout/IconVerticalSolidList"/>
    <dgm:cxn modelId="{4EC542DC-307E-4030-8CA9-96DE5925BDE1}" type="presParOf" srcId="{598DFA78-310A-4DF9-989F-704112BF6A17}" destId="{363AAE22-142C-458A-BA04-D11A51F1059E}" srcOrd="2" destOrd="0" presId="urn:microsoft.com/office/officeart/2018/2/layout/IconVerticalSolidList"/>
    <dgm:cxn modelId="{44C60FD2-6C39-42A6-96C3-BFA6E990E1BD}" type="presParOf" srcId="{598DFA78-310A-4DF9-989F-704112BF6A17}" destId="{BD13A8A3-2077-408F-A560-800B3446E7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039423-DC9A-4EBA-A28C-75D65DFE150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9C7DA06-015D-4EA7-970B-2DF0EE1CA443}">
      <dgm:prSet/>
      <dgm:spPr/>
      <dgm:t>
        <a:bodyPr/>
        <a:lstStyle/>
        <a:p>
          <a:r>
            <a:rPr lang="tr-TR"/>
            <a:t>Üretim faaliyetine ilişkin siparişlerin üretimine başlanır ve gerçekleştirilen faaliyetler saptanıp, kaydedilir.</a:t>
          </a:r>
          <a:endParaRPr lang="en-US"/>
        </a:p>
      </dgm:t>
    </dgm:pt>
    <dgm:pt modelId="{1035FA38-7140-4B14-887C-4BC08CDD6B4B}" type="parTrans" cxnId="{E833B9FA-CCC3-4737-A978-F636F5DCA038}">
      <dgm:prSet/>
      <dgm:spPr/>
      <dgm:t>
        <a:bodyPr/>
        <a:lstStyle/>
        <a:p>
          <a:endParaRPr lang="en-US"/>
        </a:p>
      </dgm:t>
    </dgm:pt>
    <dgm:pt modelId="{66DCCA3C-3335-49E6-AFBA-52C4F1F5C5FE}" type="sibTrans" cxnId="{E833B9FA-CCC3-4737-A978-F636F5DCA038}">
      <dgm:prSet/>
      <dgm:spPr/>
      <dgm:t>
        <a:bodyPr/>
        <a:lstStyle/>
        <a:p>
          <a:endParaRPr lang="en-US"/>
        </a:p>
      </dgm:t>
    </dgm:pt>
    <dgm:pt modelId="{FA1B2230-8878-4843-B2F7-ACD4F1818204}">
      <dgm:prSet/>
      <dgm:spPr/>
      <dgm:t>
        <a:bodyPr/>
        <a:lstStyle/>
        <a:p>
          <a:r>
            <a:rPr lang="tr-TR"/>
            <a:t>Üretim faaliyeti ve o andaki rakip işletmelerin bu konuya ilişkin ilerleme durumu, önceden yapılmış plan ve programlarla karşılaştırılarak bir analize tabi tutulur.</a:t>
          </a:r>
          <a:endParaRPr lang="en-US"/>
        </a:p>
      </dgm:t>
    </dgm:pt>
    <dgm:pt modelId="{F2F6A163-B205-490A-8BD4-C5E9FA52831F}" type="parTrans" cxnId="{409F2279-53DF-4CB0-81A1-6CC0A60E3848}">
      <dgm:prSet/>
      <dgm:spPr/>
      <dgm:t>
        <a:bodyPr/>
        <a:lstStyle/>
        <a:p>
          <a:endParaRPr lang="en-US"/>
        </a:p>
      </dgm:t>
    </dgm:pt>
    <dgm:pt modelId="{C5B792EF-AC58-427E-9746-6AA6218760FC}" type="sibTrans" cxnId="{409F2279-53DF-4CB0-81A1-6CC0A60E3848}">
      <dgm:prSet/>
      <dgm:spPr/>
      <dgm:t>
        <a:bodyPr/>
        <a:lstStyle/>
        <a:p>
          <a:endParaRPr lang="en-US"/>
        </a:p>
      </dgm:t>
    </dgm:pt>
    <dgm:pt modelId="{7FBE82AC-D80C-4D95-AABA-F11C322016E5}">
      <dgm:prSet/>
      <dgm:spPr/>
      <dgm:t>
        <a:bodyPr/>
        <a:lstStyle/>
        <a:p>
          <a:r>
            <a:rPr lang="tr-TR"/>
            <a:t>Planlanan durum ve gerçekleşen durum arasında fark var ise düzeltilir. </a:t>
          </a:r>
          <a:endParaRPr lang="en-US"/>
        </a:p>
      </dgm:t>
    </dgm:pt>
    <dgm:pt modelId="{1271491B-6E00-4599-8D79-BC52EE64D01D}" type="parTrans" cxnId="{D49F0C1A-A00F-49F5-9424-0657707D473E}">
      <dgm:prSet/>
      <dgm:spPr/>
      <dgm:t>
        <a:bodyPr/>
        <a:lstStyle/>
        <a:p>
          <a:endParaRPr lang="en-US"/>
        </a:p>
      </dgm:t>
    </dgm:pt>
    <dgm:pt modelId="{20C65000-46A0-459E-A702-190EF40C9D39}" type="sibTrans" cxnId="{D49F0C1A-A00F-49F5-9424-0657707D473E}">
      <dgm:prSet/>
      <dgm:spPr/>
      <dgm:t>
        <a:bodyPr/>
        <a:lstStyle/>
        <a:p>
          <a:endParaRPr lang="en-US"/>
        </a:p>
      </dgm:t>
    </dgm:pt>
    <dgm:pt modelId="{2E69BFCD-D8C4-49A5-9860-94BF0F5FBD35}">
      <dgm:prSet/>
      <dgm:spPr/>
      <dgm:t>
        <a:bodyPr/>
        <a:lstStyle/>
        <a:p>
          <a:r>
            <a:rPr lang="tr-TR"/>
            <a:t>Gelecekteki planlama faaliyetlerini kolaylaştırmak için eldeki bilgiler tekrar değerlendirmeye tabi tutulur. </a:t>
          </a:r>
          <a:endParaRPr lang="en-US"/>
        </a:p>
      </dgm:t>
    </dgm:pt>
    <dgm:pt modelId="{52562FEE-0912-48CC-8B31-C2BA0278BFCF}" type="parTrans" cxnId="{A823654C-671E-4797-9F03-DA18B39D79D3}">
      <dgm:prSet/>
      <dgm:spPr/>
      <dgm:t>
        <a:bodyPr/>
        <a:lstStyle/>
        <a:p>
          <a:endParaRPr lang="en-US"/>
        </a:p>
      </dgm:t>
    </dgm:pt>
    <dgm:pt modelId="{FEB5E8D9-7EEF-4926-B4BF-6DDCD39A0388}" type="sibTrans" cxnId="{A823654C-671E-4797-9F03-DA18B39D79D3}">
      <dgm:prSet/>
      <dgm:spPr/>
      <dgm:t>
        <a:bodyPr/>
        <a:lstStyle/>
        <a:p>
          <a:endParaRPr lang="en-US"/>
        </a:p>
      </dgm:t>
    </dgm:pt>
    <dgm:pt modelId="{72092BFB-F5C5-4B09-A7C1-0F50A4271BBB}" type="pres">
      <dgm:prSet presAssocID="{11039423-DC9A-4EBA-A28C-75D65DFE1509}" presName="root" presStyleCnt="0">
        <dgm:presLayoutVars>
          <dgm:dir/>
          <dgm:resizeHandles val="exact"/>
        </dgm:presLayoutVars>
      </dgm:prSet>
      <dgm:spPr/>
    </dgm:pt>
    <dgm:pt modelId="{F6A102F6-0E6D-488B-9856-C25DB65ECA8E}" type="pres">
      <dgm:prSet presAssocID="{39C7DA06-015D-4EA7-970B-2DF0EE1CA443}" presName="compNode" presStyleCnt="0"/>
      <dgm:spPr/>
    </dgm:pt>
    <dgm:pt modelId="{1FFECFEC-6CAF-48A6-8F25-477C37C92B9C}" type="pres">
      <dgm:prSet presAssocID="{39C7DA06-015D-4EA7-970B-2DF0EE1CA44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nabata Tree"/>
        </a:ext>
      </dgm:extLst>
    </dgm:pt>
    <dgm:pt modelId="{1006910C-6D13-4729-B496-72FAE1D777C9}" type="pres">
      <dgm:prSet presAssocID="{39C7DA06-015D-4EA7-970B-2DF0EE1CA443}" presName="spaceRect" presStyleCnt="0"/>
      <dgm:spPr/>
    </dgm:pt>
    <dgm:pt modelId="{7846061C-5466-4F00-BDC3-5ECCD2598704}" type="pres">
      <dgm:prSet presAssocID="{39C7DA06-015D-4EA7-970B-2DF0EE1CA443}" presName="textRect" presStyleLbl="revTx" presStyleIdx="0" presStyleCnt="4">
        <dgm:presLayoutVars>
          <dgm:chMax val="1"/>
          <dgm:chPref val="1"/>
        </dgm:presLayoutVars>
      </dgm:prSet>
      <dgm:spPr/>
    </dgm:pt>
    <dgm:pt modelId="{42CAB9C0-E557-4F93-9A98-837D42DD4355}" type="pres">
      <dgm:prSet presAssocID="{66DCCA3C-3335-49E6-AFBA-52C4F1F5C5FE}" presName="sibTrans" presStyleCnt="0"/>
      <dgm:spPr/>
    </dgm:pt>
    <dgm:pt modelId="{A49D20EF-101A-4A07-BAD4-45F127251C2D}" type="pres">
      <dgm:prSet presAssocID="{FA1B2230-8878-4843-B2F7-ACD4F1818204}" presName="compNode" presStyleCnt="0"/>
      <dgm:spPr/>
    </dgm:pt>
    <dgm:pt modelId="{814208FA-A76F-45EC-8E24-CE94B23B07AD}" type="pres">
      <dgm:prSet presAssocID="{FA1B2230-8878-4843-B2F7-ACD4F181820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9DCB47D4-F776-4F85-A144-CD68DF0D2EB3}" type="pres">
      <dgm:prSet presAssocID="{FA1B2230-8878-4843-B2F7-ACD4F1818204}" presName="spaceRect" presStyleCnt="0"/>
      <dgm:spPr/>
    </dgm:pt>
    <dgm:pt modelId="{B1989CCE-CB2C-41B6-932E-02CA4569B8D3}" type="pres">
      <dgm:prSet presAssocID="{FA1B2230-8878-4843-B2F7-ACD4F1818204}" presName="textRect" presStyleLbl="revTx" presStyleIdx="1" presStyleCnt="4">
        <dgm:presLayoutVars>
          <dgm:chMax val="1"/>
          <dgm:chPref val="1"/>
        </dgm:presLayoutVars>
      </dgm:prSet>
      <dgm:spPr/>
    </dgm:pt>
    <dgm:pt modelId="{1F9949C3-DD74-4111-AE77-A73FB81B4E84}" type="pres">
      <dgm:prSet presAssocID="{C5B792EF-AC58-427E-9746-6AA6218760FC}" presName="sibTrans" presStyleCnt="0"/>
      <dgm:spPr/>
    </dgm:pt>
    <dgm:pt modelId="{D84988E9-AF09-4F50-B0C7-D0307D7EEE26}" type="pres">
      <dgm:prSet presAssocID="{7FBE82AC-D80C-4D95-AABA-F11C322016E5}" presName="compNode" presStyleCnt="0"/>
      <dgm:spPr/>
    </dgm:pt>
    <dgm:pt modelId="{F4A18A39-EF9C-4E50-B564-EF87D003400B}" type="pres">
      <dgm:prSet presAssocID="{7FBE82AC-D80C-4D95-AABA-F11C322016E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yarı"/>
        </a:ext>
      </dgm:extLst>
    </dgm:pt>
    <dgm:pt modelId="{BF902548-E6E2-4847-AB1E-496D7D9396D2}" type="pres">
      <dgm:prSet presAssocID="{7FBE82AC-D80C-4D95-AABA-F11C322016E5}" presName="spaceRect" presStyleCnt="0"/>
      <dgm:spPr/>
    </dgm:pt>
    <dgm:pt modelId="{8A04C511-0F0C-4384-82B2-BC8E0A8471CE}" type="pres">
      <dgm:prSet presAssocID="{7FBE82AC-D80C-4D95-AABA-F11C322016E5}" presName="textRect" presStyleLbl="revTx" presStyleIdx="2" presStyleCnt="4">
        <dgm:presLayoutVars>
          <dgm:chMax val="1"/>
          <dgm:chPref val="1"/>
        </dgm:presLayoutVars>
      </dgm:prSet>
      <dgm:spPr/>
    </dgm:pt>
    <dgm:pt modelId="{E97EF29D-0827-452E-8680-721F514A0D30}" type="pres">
      <dgm:prSet presAssocID="{20C65000-46A0-459E-A702-190EF40C9D39}" presName="sibTrans" presStyleCnt="0"/>
      <dgm:spPr/>
    </dgm:pt>
    <dgm:pt modelId="{2CD4596F-2752-4C85-8318-6FB9C1D8ACDC}" type="pres">
      <dgm:prSet presAssocID="{2E69BFCD-D8C4-49A5-9860-94BF0F5FBD35}" presName="compNode" presStyleCnt="0"/>
      <dgm:spPr/>
    </dgm:pt>
    <dgm:pt modelId="{AD2C0C56-9EF7-4E18-B5F4-4383826DE48D}" type="pres">
      <dgm:prSet presAssocID="{2E69BFCD-D8C4-49A5-9860-94BF0F5FBD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fresh"/>
        </a:ext>
      </dgm:extLst>
    </dgm:pt>
    <dgm:pt modelId="{7CBADC8B-9E3D-4891-A1BF-D4F8EC9867E3}" type="pres">
      <dgm:prSet presAssocID="{2E69BFCD-D8C4-49A5-9860-94BF0F5FBD35}" presName="spaceRect" presStyleCnt="0"/>
      <dgm:spPr/>
    </dgm:pt>
    <dgm:pt modelId="{B37ADB81-EA23-4FCB-AA46-702BC9C3E80B}" type="pres">
      <dgm:prSet presAssocID="{2E69BFCD-D8C4-49A5-9860-94BF0F5FBD35}" presName="textRect" presStyleLbl="revTx" presStyleIdx="3" presStyleCnt="4">
        <dgm:presLayoutVars>
          <dgm:chMax val="1"/>
          <dgm:chPref val="1"/>
        </dgm:presLayoutVars>
      </dgm:prSet>
      <dgm:spPr/>
    </dgm:pt>
  </dgm:ptLst>
  <dgm:cxnLst>
    <dgm:cxn modelId="{D49F0C1A-A00F-49F5-9424-0657707D473E}" srcId="{11039423-DC9A-4EBA-A28C-75D65DFE1509}" destId="{7FBE82AC-D80C-4D95-AABA-F11C322016E5}" srcOrd="2" destOrd="0" parTransId="{1271491B-6E00-4599-8D79-BC52EE64D01D}" sibTransId="{20C65000-46A0-459E-A702-190EF40C9D39}"/>
    <dgm:cxn modelId="{5B7DF72F-3CF7-4D81-B1B8-7E01EA9CEEC1}" type="presOf" srcId="{2E69BFCD-D8C4-49A5-9860-94BF0F5FBD35}" destId="{B37ADB81-EA23-4FCB-AA46-702BC9C3E80B}" srcOrd="0" destOrd="0" presId="urn:microsoft.com/office/officeart/2018/2/layout/IconLabelList"/>
    <dgm:cxn modelId="{A823654C-671E-4797-9F03-DA18B39D79D3}" srcId="{11039423-DC9A-4EBA-A28C-75D65DFE1509}" destId="{2E69BFCD-D8C4-49A5-9860-94BF0F5FBD35}" srcOrd="3" destOrd="0" parTransId="{52562FEE-0912-48CC-8B31-C2BA0278BFCF}" sibTransId="{FEB5E8D9-7EEF-4926-B4BF-6DDCD39A0388}"/>
    <dgm:cxn modelId="{F529C373-0FE0-4DF1-90B1-03131F9833E5}" type="presOf" srcId="{39C7DA06-015D-4EA7-970B-2DF0EE1CA443}" destId="{7846061C-5466-4F00-BDC3-5ECCD2598704}" srcOrd="0" destOrd="0" presId="urn:microsoft.com/office/officeart/2018/2/layout/IconLabelList"/>
    <dgm:cxn modelId="{409F2279-53DF-4CB0-81A1-6CC0A60E3848}" srcId="{11039423-DC9A-4EBA-A28C-75D65DFE1509}" destId="{FA1B2230-8878-4843-B2F7-ACD4F1818204}" srcOrd="1" destOrd="0" parTransId="{F2F6A163-B205-490A-8BD4-C5E9FA52831F}" sibTransId="{C5B792EF-AC58-427E-9746-6AA6218760FC}"/>
    <dgm:cxn modelId="{E38CC17D-1A4A-4455-81A0-68155BC25243}" type="presOf" srcId="{11039423-DC9A-4EBA-A28C-75D65DFE1509}" destId="{72092BFB-F5C5-4B09-A7C1-0F50A4271BBB}" srcOrd="0" destOrd="0" presId="urn:microsoft.com/office/officeart/2018/2/layout/IconLabelList"/>
    <dgm:cxn modelId="{79947699-15F4-4DED-8D80-ACCC003D5ADD}" type="presOf" srcId="{7FBE82AC-D80C-4D95-AABA-F11C322016E5}" destId="{8A04C511-0F0C-4384-82B2-BC8E0A8471CE}" srcOrd="0" destOrd="0" presId="urn:microsoft.com/office/officeart/2018/2/layout/IconLabelList"/>
    <dgm:cxn modelId="{71630AC3-B397-4A1D-AE30-6F9E981BDA26}" type="presOf" srcId="{FA1B2230-8878-4843-B2F7-ACD4F1818204}" destId="{B1989CCE-CB2C-41B6-932E-02CA4569B8D3}" srcOrd="0" destOrd="0" presId="urn:microsoft.com/office/officeart/2018/2/layout/IconLabelList"/>
    <dgm:cxn modelId="{E833B9FA-CCC3-4737-A978-F636F5DCA038}" srcId="{11039423-DC9A-4EBA-A28C-75D65DFE1509}" destId="{39C7DA06-015D-4EA7-970B-2DF0EE1CA443}" srcOrd="0" destOrd="0" parTransId="{1035FA38-7140-4B14-887C-4BC08CDD6B4B}" sibTransId="{66DCCA3C-3335-49E6-AFBA-52C4F1F5C5FE}"/>
    <dgm:cxn modelId="{E561E68F-4621-4D24-9602-60251149E674}" type="presParOf" srcId="{72092BFB-F5C5-4B09-A7C1-0F50A4271BBB}" destId="{F6A102F6-0E6D-488B-9856-C25DB65ECA8E}" srcOrd="0" destOrd="0" presId="urn:microsoft.com/office/officeart/2018/2/layout/IconLabelList"/>
    <dgm:cxn modelId="{408A5107-06E7-4121-B37F-4DC7D3941E0E}" type="presParOf" srcId="{F6A102F6-0E6D-488B-9856-C25DB65ECA8E}" destId="{1FFECFEC-6CAF-48A6-8F25-477C37C92B9C}" srcOrd="0" destOrd="0" presId="urn:microsoft.com/office/officeart/2018/2/layout/IconLabelList"/>
    <dgm:cxn modelId="{3DEF823B-81D4-4C7B-AF17-C567F2B53F68}" type="presParOf" srcId="{F6A102F6-0E6D-488B-9856-C25DB65ECA8E}" destId="{1006910C-6D13-4729-B496-72FAE1D777C9}" srcOrd="1" destOrd="0" presId="urn:microsoft.com/office/officeart/2018/2/layout/IconLabelList"/>
    <dgm:cxn modelId="{513E5C85-AEB9-43F0-9681-339E2C04572A}" type="presParOf" srcId="{F6A102F6-0E6D-488B-9856-C25DB65ECA8E}" destId="{7846061C-5466-4F00-BDC3-5ECCD2598704}" srcOrd="2" destOrd="0" presId="urn:microsoft.com/office/officeart/2018/2/layout/IconLabelList"/>
    <dgm:cxn modelId="{2CD38E69-5E84-4FDB-99C8-3F7B5CB84700}" type="presParOf" srcId="{72092BFB-F5C5-4B09-A7C1-0F50A4271BBB}" destId="{42CAB9C0-E557-4F93-9A98-837D42DD4355}" srcOrd="1" destOrd="0" presId="urn:microsoft.com/office/officeart/2018/2/layout/IconLabelList"/>
    <dgm:cxn modelId="{BEC91EC5-1E1A-41BE-BEAD-D9D34C44061F}" type="presParOf" srcId="{72092BFB-F5C5-4B09-A7C1-0F50A4271BBB}" destId="{A49D20EF-101A-4A07-BAD4-45F127251C2D}" srcOrd="2" destOrd="0" presId="urn:microsoft.com/office/officeart/2018/2/layout/IconLabelList"/>
    <dgm:cxn modelId="{869472EC-0C19-4AE1-A0B5-B607AB3CC969}" type="presParOf" srcId="{A49D20EF-101A-4A07-BAD4-45F127251C2D}" destId="{814208FA-A76F-45EC-8E24-CE94B23B07AD}" srcOrd="0" destOrd="0" presId="urn:microsoft.com/office/officeart/2018/2/layout/IconLabelList"/>
    <dgm:cxn modelId="{DF9FFB36-797C-4B99-835F-32DD69C7BBA1}" type="presParOf" srcId="{A49D20EF-101A-4A07-BAD4-45F127251C2D}" destId="{9DCB47D4-F776-4F85-A144-CD68DF0D2EB3}" srcOrd="1" destOrd="0" presId="urn:microsoft.com/office/officeart/2018/2/layout/IconLabelList"/>
    <dgm:cxn modelId="{D1673E08-0B6B-4569-B1BC-21B1F963FAFD}" type="presParOf" srcId="{A49D20EF-101A-4A07-BAD4-45F127251C2D}" destId="{B1989CCE-CB2C-41B6-932E-02CA4569B8D3}" srcOrd="2" destOrd="0" presId="urn:microsoft.com/office/officeart/2018/2/layout/IconLabelList"/>
    <dgm:cxn modelId="{134722B8-027B-40B0-9036-8540F6DD6B23}" type="presParOf" srcId="{72092BFB-F5C5-4B09-A7C1-0F50A4271BBB}" destId="{1F9949C3-DD74-4111-AE77-A73FB81B4E84}" srcOrd="3" destOrd="0" presId="urn:microsoft.com/office/officeart/2018/2/layout/IconLabelList"/>
    <dgm:cxn modelId="{128E8E64-EE8E-4BD8-AA50-D35EBB492A7F}" type="presParOf" srcId="{72092BFB-F5C5-4B09-A7C1-0F50A4271BBB}" destId="{D84988E9-AF09-4F50-B0C7-D0307D7EEE26}" srcOrd="4" destOrd="0" presId="urn:microsoft.com/office/officeart/2018/2/layout/IconLabelList"/>
    <dgm:cxn modelId="{1FA914AB-0AC9-4592-BA50-1C2E7D3BF813}" type="presParOf" srcId="{D84988E9-AF09-4F50-B0C7-D0307D7EEE26}" destId="{F4A18A39-EF9C-4E50-B564-EF87D003400B}" srcOrd="0" destOrd="0" presId="urn:microsoft.com/office/officeart/2018/2/layout/IconLabelList"/>
    <dgm:cxn modelId="{1585FD35-8DF9-4F7D-8713-436BD0EB0EF6}" type="presParOf" srcId="{D84988E9-AF09-4F50-B0C7-D0307D7EEE26}" destId="{BF902548-E6E2-4847-AB1E-496D7D9396D2}" srcOrd="1" destOrd="0" presId="urn:microsoft.com/office/officeart/2018/2/layout/IconLabelList"/>
    <dgm:cxn modelId="{AFF29ABC-B1B4-4016-B450-DDB332CB7BFD}" type="presParOf" srcId="{D84988E9-AF09-4F50-B0C7-D0307D7EEE26}" destId="{8A04C511-0F0C-4384-82B2-BC8E0A8471CE}" srcOrd="2" destOrd="0" presId="urn:microsoft.com/office/officeart/2018/2/layout/IconLabelList"/>
    <dgm:cxn modelId="{C3EFC2BB-D1DF-4B64-ACA4-E6AC321F65E8}" type="presParOf" srcId="{72092BFB-F5C5-4B09-A7C1-0F50A4271BBB}" destId="{E97EF29D-0827-452E-8680-721F514A0D30}" srcOrd="5" destOrd="0" presId="urn:microsoft.com/office/officeart/2018/2/layout/IconLabelList"/>
    <dgm:cxn modelId="{CCA0D908-FD50-4C46-AF8B-8F872660C6B1}" type="presParOf" srcId="{72092BFB-F5C5-4B09-A7C1-0F50A4271BBB}" destId="{2CD4596F-2752-4C85-8318-6FB9C1D8ACDC}" srcOrd="6" destOrd="0" presId="urn:microsoft.com/office/officeart/2018/2/layout/IconLabelList"/>
    <dgm:cxn modelId="{679DABBB-C7F4-4D47-93DC-920F89374C06}" type="presParOf" srcId="{2CD4596F-2752-4C85-8318-6FB9C1D8ACDC}" destId="{AD2C0C56-9EF7-4E18-B5F4-4383826DE48D}" srcOrd="0" destOrd="0" presId="urn:microsoft.com/office/officeart/2018/2/layout/IconLabelList"/>
    <dgm:cxn modelId="{ADAB1EE3-5C52-4974-9750-ADE00594347E}" type="presParOf" srcId="{2CD4596F-2752-4C85-8318-6FB9C1D8ACDC}" destId="{7CBADC8B-9E3D-4891-A1BF-D4F8EC9867E3}" srcOrd="1" destOrd="0" presId="urn:microsoft.com/office/officeart/2018/2/layout/IconLabelList"/>
    <dgm:cxn modelId="{44711A6E-5DBF-4356-8D3F-2CF51914B5FD}" type="presParOf" srcId="{2CD4596F-2752-4C85-8318-6FB9C1D8ACDC}" destId="{B37ADB81-EA23-4FCB-AA46-702BC9C3E80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7B4D5-3734-4EB0-8F91-B87559109DC6}">
      <dsp:nvSpPr>
        <dsp:cNvPr id="0" name=""/>
        <dsp:cNvSpPr/>
      </dsp:nvSpPr>
      <dsp:spPr>
        <a:xfrm>
          <a:off x="18535" y="224885"/>
          <a:ext cx="1080124" cy="108012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E01932-5FF6-4287-9DE5-562A88DE4EEF}">
      <dsp:nvSpPr>
        <dsp:cNvPr id="0" name=""/>
        <dsp:cNvSpPr/>
      </dsp:nvSpPr>
      <dsp:spPr>
        <a:xfrm>
          <a:off x="245361" y="451712"/>
          <a:ext cx="626472" cy="6264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3C2BE3-0C37-4C28-BC6E-E7B5752CE934}">
      <dsp:nvSpPr>
        <dsp:cNvPr id="0" name=""/>
        <dsp:cNvSpPr/>
      </dsp:nvSpPr>
      <dsp:spPr>
        <a:xfrm>
          <a:off x="1330115" y="224885"/>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tr-TR" sz="1100" kern="1200"/>
            <a:t>Üretim yöneticileri, belirli bir mamulün üretiminde çeşitli alternatif üretim metotları uygulamalıdırlar.</a:t>
          </a:r>
          <a:endParaRPr lang="en-US" sz="1100" kern="1200"/>
        </a:p>
      </dsp:txBody>
      <dsp:txXfrm>
        <a:off x="1330115" y="224885"/>
        <a:ext cx="2546008" cy="1080124"/>
      </dsp:txXfrm>
    </dsp:sp>
    <dsp:sp modelId="{39CEA357-F152-456C-8939-C91633F3CF61}">
      <dsp:nvSpPr>
        <dsp:cNvPr id="0" name=""/>
        <dsp:cNvSpPr/>
      </dsp:nvSpPr>
      <dsp:spPr>
        <a:xfrm>
          <a:off x="4319746" y="224885"/>
          <a:ext cx="1080124" cy="108012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C7BFA4-A32D-42E7-AE28-D57EB00B2611}">
      <dsp:nvSpPr>
        <dsp:cNvPr id="0" name=""/>
        <dsp:cNvSpPr/>
      </dsp:nvSpPr>
      <dsp:spPr>
        <a:xfrm>
          <a:off x="4546573" y="451712"/>
          <a:ext cx="626472" cy="6264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DA03CB-D89A-4A3D-9658-092485635335}">
      <dsp:nvSpPr>
        <dsp:cNvPr id="0" name=""/>
        <dsp:cNvSpPr/>
      </dsp:nvSpPr>
      <dsp:spPr>
        <a:xfrm>
          <a:off x="5631327" y="224885"/>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tr-TR" sz="1100" kern="1200"/>
            <a:t>Taşıma maliyetleri minimize edilmelidir.</a:t>
          </a:r>
          <a:endParaRPr lang="en-US" sz="1100" kern="1200"/>
        </a:p>
      </dsp:txBody>
      <dsp:txXfrm>
        <a:off x="5631327" y="224885"/>
        <a:ext cx="2546008" cy="1080124"/>
      </dsp:txXfrm>
    </dsp:sp>
    <dsp:sp modelId="{D3BE2EA0-6068-4710-87CF-3597BCE012A2}">
      <dsp:nvSpPr>
        <dsp:cNvPr id="0" name=""/>
        <dsp:cNvSpPr/>
      </dsp:nvSpPr>
      <dsp:spPr>
        <a:xfrm>
          <a:off x="18535" y="1839593"/>
          <a:ext cx="1080124" cy="108012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EDA15F-D107-4498-A886-8774265076AC}">
      <dsp:nvSpPr>
        <dsp:cNvPr id="0" name=""/>
        <dsp:cNvSpPr/>
      </dsp:nvSpPr>
      <dsp:spPr>
        <a:xfrm>
          <a:off x="245361" y="2066419"/>
          <a:ext cx="626472" cy="6264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BEF94F-E3D5-45F7-9766-ECFC3F36D8CC}">
      <dsp:nvSpPr>
        <dsp:cNvPr id="0" name=""/>
        <dsp:cNvSpPr/>
      </dsp:nvSpPr>
      <dsp:spPr>
        <a:xfrm>
          <a:off x="1330115" y="1839593"/>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tr-TR" sz="1100" kern="1200"/>
            <a:t>İmalatta kullanılan hammadde, yarı mamul, yardımcı malzeme, mamullerin stok miktarlarının ekonomik düzeyde olması için stok kontrolü yapılmalıdır.</a:t>
          </a:r>
          <a:endParaRPr lang="en-US" sz="1100" kern="1200"/>
        </a:p>
      </dsp:txBody>
      <dsp:txXfrm>
        <a:off x="1330115" y="1839593"/>
        <a:ext cx="2546008" cy="1080124"/>
      </dsp:txXfrm>
    </dsp:sp>
    <dsp:sp modelId="{EC67933C-E6F8-41D8-B8B6-D947CEE8E25B}">
      <dsp:nvSpPr>
        <dsp:cNvPr id="0" name=""/>
        <dsp:cNvSpPr/>
      </dsp:nvSpPr>
      <dsp:spPr>
        <a:xfrm>
          <a:off x="4319746" y="1839593"/>
          <a:ext cx="1080124" cy="108012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FE7A0-0382-46DC-B996-3830613071F0}">
      <dsp:nvSpPr>
        <dsp:cNvPr id="0" name=""/>
        <dsp:cNvSpPr/>
      </dsp:nvSpPr>
      <dsp:spPr>
        <a:xfrm>
          <a:off x="4546573" y="2066419"/>
          <a:ext cx="626472" cy="62647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F137C3-BB7F-4E09-BE6B-E4D8E05B33D0}">
      <dsp:nvSpPr>
        <dsp:cNvPr id="0" name=""/>
        <dsp:cNvSpPr/>
      </dsp:nvSpPr>
      <dsp:spPr>
        <a:xfrm>
          <a:off x="5631327" y="1839593"/>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tr-TR" sz="1100" kern="1200"/>
            <a:t>Gelecekte üretilecek mamuller için gerekli olan olanaklar, izlenmesi gereken politika, üretim süreçlerinin önceden saptanması, üretim kapasitesi gibi konular belirlenerek, üretim planlaması yapılmalıdır. </a:t>
          </a:r>
          <a:endParaRPr lang="en-US" sz="1100" kern="1200"/>
        </a:p>
      </dsp:txBody>
      <dsp:txXfrm>
        <a:off x="5631327" y="1839593"/>
        <a:ext cx="2546008" cy="10801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D0002-923A-4641-8B8E-75B88B3092FC}">
      <dsp:nvSpPr>
        <dsp:cNvPr id="0" name=""/>
        <dsp:cNvSpPr/>
      </dsp:nvSpPr>
      <dsp:spPr>
        <a:xfrm>
          <a:off x="520435" y="5795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3D95C6-EA1F-4CDD-8982-035D6736C1FD}">
      <dsp:nvSpPr>
        <dsp:cNvPr id="0" name=""/>
        <dsp:cNvSpPr/>
      </dsp:nvSpPr>
      <dsp:spPr>
        <a:xfrm>
          <a:off x="25435" y="1687521"/>
          <a:ext cx="18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Planlamada saptanan hususların uygulanıp uygulanmadığı üretim kontrolü ile denetlenmelidir. </a:t>
          </a:r>
          <a:endParaRPr lang="en-US" sz="1100" kern="1200"/>
        </a:p>
      </dsp:txBody>
      <dsp:txXfrm>
        <a:off x="25435" y="1687521"/>
        <a:ext cx="1800000" cy="877500"/>
      </dsp:txXfrm>
    </dsp:sp>
    <dsp:sp modelId="{C839F199-9345-4ECD-A5D1-19E42D71AEA1}">
      <dsp:nvSpPr>
        <dsp:cNvPr id="0" name=""/>
        <dsp:cNvSpPr/>
      </dsp:nvSpPr>
      <dsp:spPr>
        <a:xfrm>
          <a:off x="2635435" y="57958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96FA05-6566-42DC-9C78-8CD7D87C8A51}">
      <dsp:nvSpPr>
        <dsp:cNvPr id="0" name=""/>
        <dsp:cNvSpPr/>
      </dsp:nvSpPr>
      <dsp:spPr>
        <a:xfrm>
          <a:off x="2140435" y="1687521"/>
          <a:ext cx="18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Düzenli kalite kontrolü yapılmalıdır.</a:t>
          </a:r>
          <a:endParaRPr lang="en-US" sz="1100" kern="1200"/>
        </a:p>
      </dsp:txBody>
      <dsp:txXfrm>
        <a:off x="2140435" y="1687521"/>
        <a:ext cx="1800000" cy="877500"/>
      </dsp:txXfrm>
    </dsp:sp>
    <dsp:sp modelId="{61B2A26F-E0B0-428B-876C-073605FEA384}">
      <dsp:nvSpPr>
        <dsp:cNvPr id="0" name=""/>
        <dsp:cNvSpPr/>
      </dsp:nvSpPr>
      <dsp:spPr>
        <a:xfrm>
          <a:off x="4750435" y="5795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B7F779-09CA-4D34-AB6E-115CB9AC3B47}">
      <dsp:nvSpPr>
        <dsp:cNvPr id="0" name=""/>
        <dsp:cNvSpPr/>
      </dsp:nvSpPr>
      <dsp:spPr>
        <a:xfrm>
          <a:off x="4255435" y="1687521"/>
          <a:ext cx="18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İşçilik maliyetlerini kontrol edebilmek için hareket ve zaman etütleri yapılmalıdır. </a:t>
          </a:r>
          <a:endParaRPr lang="en-US" sz="1100" kern="1200"/>
        </a:p>
      </dsp:txBody>
      <dsp:txXfrm>
        <a:off x="4255435" y="1687521"/>
        <a:ext cx="1800000" cy="877500"/>
      </dsp:txXfrm>
    </dsp:sp>
    <dsp:sp modelId="{4C1468B1-4C1E-46AE-8163-6C702AD2482E}">
      <dsp:nvSpPr>
        <dsp:cNvPr id="0" name=""/>
        <dsp:cNvSpPr/>
      </dsp:nvSpPr>
      <dsp:spPr>
        <a:xfrm>
          <a:off x="6865435" y="5795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840486-E950-4BCB-B31F-2AB1B7057B07}">
      <dsp:nvSpPr>
        <dsp:cNvPr id="0" name=""/>
        <dsp:cNvSpPr/>
      </dsp:nvSpPr>
      <dsp:spPr>
        <a:xfrm>
          <a:off x="6370435" y="1687521"/>
          <a:ext cx="18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Çalışanlara etkin/adil bir ücret yönetimi uygulanmalıdır. </a:t>
          </a:r>
          <a:endParaRPr lang="en-US" sz="1100" kern="1200"/>
        </a:p>
      </dsp:txBody>
      <dsp:txXfrm>
        <a:off x="6370435" y="1687521"/>
        <a:ext cx="1800000" cy="877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E1504-FDFC-4CDA-9814-1E32252E36C3}">
      <dsp:nvSpPr>
        <dsp:cNvPr id="0" name=""/>
        <dsp:cNvSpPr/>
      </dsp:nvSpPr>
      <dsp:spPr>
        <a:xfrm>
          <a:off x="0" y="2861"/>
          <a:ext cx="7886700" cy="94275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2CF55F-1477-4DE4-882D-C4D1766E61BA}">
      <dsp:nvSpPr>
        <dsp:cNvPr id="0" name=""/>
        <dsp:cNvSpPr/>
      </dsp:nvSpPr>
      <dsp:spPr>
        <a:xfrm>
          <a:off x="285183" y="214980"/>
          <a:ext cx="519021" cy="5185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5E3D63-D4B0-4304-B731-B79AA05EF09E}">
      <dsp:nvSpPr>
        <dsp:cNvPr id="0" name=""/>
        <dsp:cNvSpPr/>
      </dsp:nvSpPr>
      <dsp:spPr>
        <a:xfrm>
          <a:off x="1089387" y="2861"/>
          <a:ext cx="6725420" cy="94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872" tIns="99872" rIns="99872" bIns="99872" numCol="1" spcCol="1270" anchor="ctr" anchorCtr="0">
          <a:noAutofit/>
        </a:bodyPr>
        <a:lstStyle/>
        <a:p>
          <a:pPr marL="0" lvl="0" indent="0" algn="l" defTabSz="622300">
            <a:lnSpc>
              <a:spcPct val="90000"/>
            </a:lnSpc>
            <a:spcBef>
              <a:spcPct val="0"/>
            </a:spcBef>
            <a:spcAft>
              <a:spcPct val="35000"/>
            </a:spcAft>
            <a:buNone/>
          </a:pPr>
          <a:r>
            <a:rPr lang="tr-TR" sz="1400" kern="1200"/>
            <a:t>Gelecekte üretilecek ürün veya ürünler için gerekli olanakların, izlenmesi gereken politika ve üretim süreçlerinin önceden saptanmasıdır.</a:t>
          </a:r>
          <a:endParaRPr lang="en-US" sz="1400" kern="1200"/>
        </a:p>
      </dsp:txBody>
      <dsp:txXfrm>
        <a:off x="1089387" y="2861"/>
        <a:ext cx="6725420" cy="943675"/>
      </dsp:txXfrm>
    </dsp:sp>
    <dsp:sp modelId="{D9F3C1A4-DEBC-4ABF-A649-1089E6DD5385}">
      <dsp:nvSpPr>
        <dsp:cNvPr id="0" name=""/>
        <dsp:cNvSpPr/>
      </dsp:nvSpPr>
      <dsp:spPr>
        <a:xfrm>
          <a:off x="0" y="1162233"/>
          <a:ext cx="7886700" cy="94275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5FA69B-1332-44DA-B479-60CE9A88F1DD}">
      <dsp:nvSpPr>
        <dsp:cNvPr id="0" name=""/>
        <dsp:cNvSpPr/>
      </dsp:nvSpPr>
      <dsp:spPr>
        <a:xfrm>
          <a:off x="285183" y="1374353"/>
          <a:ext cx="519021" cy="5185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50FAB98-D51A-4800-BA9B-13545D6C8FDF}">
      <dsp:nvSpPr>
        <dsp:cNvPr id="0" name=""/>
        <dsp:cNvSpPr/>
      </dsp:nvSpPr>
      <dsp:spPr>
        <a:xfrm>
          <a:off x="1089387" y="1162233"/>
          <a:ext cx="6725420" cy="94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872" tIns="99872" rIns="99872" bIns="99872" numCol="1" spcCol="1270" anchor="ctr" anchorCtr="0">
          <a:noAutofit/>
        </a:bodyPr>
        <a:lstStyle/>
        <a:p>
          <a:pPr marL="0" lvl="0" indent="0" algn="l" defTabSz="622300">
            <a:lnSpc>
              <a:spcPct val="90000"/>
            </a:lnSpc>
            <a:spcBef>
              <a:spcPct val="0"/>
            </a:spcBef>
            <a:spcAft>
              <a:spcPct val="35000"/>
            </a:spcAft>
            <a:buNone/>
          </a:pPr>
          <a:r>
            <a:rPr lang="tr-TR" sz="1400" kern="1200"/>
            <a:t>Üretimde bulunabilmek için ne gibi işlerin, nerede ve hangi yöntemlerle yapılacağının belirli bir sıralama işlemi ile yapılmasıdır. (Sıralama ve programlama)</a:t>
          </a:r>
          <a:endParaRPr lang="en-US" sz="1400" kern="1200"/>
        </a:p>
      </dsp:txBody>
      <dsp:txXfrm>
        <a:off x="1089387" y="1162233"/>
        <a:ext cx="6725420" cy="943675"/>
      </dsp:txXfrm>
    </dsp:sp>
    <dsp:sp modelId="{5ECC5D39-8E51-4756-BBC3-CB0BD5385DFC}">
      <dsp:nvSpPr>
        <dsp:cNvPr id="0" name=""/>
        <dsp:cNvSpPr/>
      </dsp:nvSpPr>
      <dsp:spPr>
        <a:xfrm>
          <a:off x="0" y="2321606"/>
          <a:ext cx="7886700" cy="94275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56868-5BCC-4249-9F54-CB5DD93FDED6}">
      <dsp:nvSpPr>
        <dsp:cNvPr id="0" name=""/>
        <dsp:cNvSpPr/>
      </dsp:nvSpPr>
      <dsp:spPr>
        <a:xfrm>
          <a:off x="285183" y="2533726"/>
          <a:ext cx="519021" cy="5185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13A8A3-2077-408F-A560-800B3446E7BB}">
      <dsp:nvSpPr>
        <dsp:cNvPr id="0" name=""/>
        <dsp:cNvSpPr/>
      </dsp:nvSpPr>
      <dsp:spPr>
        <a:xfrm>
          <a:off x="1089387" y="2321606"/>
          <a:ext cx="6725420" cy="94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872" tIns="99872" rIns="99872" bIns="99872" numCol="1" spcCol="1270" anchor="ctr" anchorCtr="0">
          <a:noAutofit/>
        </a:bodyPr>
        <a:lstStyle/>
        <a:p>
          <a:pPr marL="0" lvl="0" indent="0" algn="l" defTabSz="622300">
            <a:lnSpc>
              <a:spcPct val="90000"/>
            </a:lnSpc>
            <a:spcBef>
              <a:spcPct val="0"/>
            </a:spcBef>
            <a:spcAft>
              <a:spcPct val="35000"/>
            </a:spcAft>
            <a:buNone/>
          </a:pPr>
          <a:r>
            <a:rPr lang="tr-TR" sz="1400" kern="1200"/>
            <a:t>Üretim planlaması yapılabilmesi için gelecekte yapılacak üretim faaliyetleri sonucu elde edilecek çıktıların (mamullerin) piyasada alabileceği durumu ve gelecekte teknolojiden etkilenebilme gibi konuların saptanması gereklidir. </a:t>
          </a:r>
          <a:endParaRPr lang="en-US" sz="1400" kern="1200"/>
        </a:p>
      </dsp:txBody>
      <dsp:txXfrm>
        <a:off x="1089387" y="2321606"/>
        <a:ext cx="6725420" cy="943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ECFEC-6CAF-48A6-8F25-477C37C92B9C}">
      <dsp:nvSpPr>
        <dsp:cNvPr id="0" name=""/>
        <dsp:cNvSpPr/>
      </dsp:nvSpPr>
      <dsp:spPr>
        <a:xfrm>
          <a:off x="520435" y="323039"/>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46061C-5466-4F00-BDC3-5ECCD2598704}">
      <dsp:nvSpPr>
        <dsp:cNvPr id="0" name=""/>
        <dsp:cNvSpPr/>
      </dsp:nvSpPr>
      <dsp:spPr>
        <a:xfrm>
          <a:off x="25435" y="1508038"/>
          <a:ext cx="1800000" cy="131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Üretim faaliyetine ilişkin siparişlerin üretimine başlanır ve gerçekleştirilen faaliyetler saptanıp, kaydedilir.</a:t>
          </a:r>
          <a:endParaRPr lang="en-US" sz="1100" kern="1200"/>
        </a:p>
      </dsp:txBody>
      <dsp:txXfrm>
        <a:off x="25435" y="1508038"/>
        <a:ext cx="1800000" cy="1313525"/>
      </dsp:txXfrm>
    </dsp:sp>
    <dsp:sp modelId="{814208FA-A76F-45EC-8E24-CE94B23B07AD}">
      <dsp:nvSpPr>
        <dsp:cNvPr id="0" name=""/>
        <dsp:cNvSpPr/>
      </dsp:nvSpPr>
      <dsp:spPr>
        <a:xfrm>
          <a:off x="2635435" y="323039"/>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989CCE-CB2C-41B6-932E-02CA4569B8D3}">
      <dsp:nvSpPr>
        <dsp:cNvPr id="0" name=""/>
        <dsp:cNvSpPr/>
      </dsp:nvSpPr>
      <dsp:spPr>
        <a:xfrm>
          <a:off x="2140435" y="1508038"/>
          <a:ext cx="1800000" cy="131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Üretim faaliyeti ve o andaki rakip işletmelerin bu konuya ilişkin ilerleme durumu, önceden yapılmış plan ve programlarla karşılaştırılarak bir analize tabi tutulur.</a:t>
          </a:r>
          <a:endParaRPr lang="en-US" sz="1100" kern="1200"/>
        </a:p>
      </dsp:txBody>
      <dsp:txXfrm>
        <a:off x="2140435" y="1508038"/>
        <a:ext cx="1800000" cy="1313525"/>
      </dsp:txXfrm>
    </dsp:sp>
    <dsp:sp modelId="{F4A18A39-EF9C-4E50-B564-EF87D003400B}">
      <dsp:nvSpPr>
        <dsp:cNvPr id="0" name=""/>
        <dsp:cNvSpPr/>
      </dsp:nvSpPr>
      <dsp:spPr>
        <a:xfrm>
          <a:off x="4750435" y="323039"/>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04C511-0F0C-4384-82B2-BC8E0A8471CE}">
      <dsp:nvSpPr>
        <dsp:cNvPr id="0" name=""/>
        <dsp:cNvSpPr/>
      </dsp:nvSpPr>
      <dsp:spPr>
        <a:xfrm>
          <a:off x="4255435" y="1508038"/>
          <a:ext cx="1800000" cy="131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Planlanan durum ve gerçekleşen durum arasında fark var ise düzeltilir. </a:t>
          </a:r>
          <a:endParaRPr lang="en-US" sz="1100" kern="1200"/>
        </a:p>
      </dsp:txBody>
      <dsp:txXfrm>
        <a:off x="4255435" y="1508038"/>
        <a:ext cx="1800000" cy="1313525"/>
      </dsp:txXfrm>
    </dsp:sp>
    <dsp:sp modelId="{AD2C0C56-9EF7-4E18-B5F4-4383826DE48D}">
      <dsp:nvSpPr>
        <dsp:cNvPr id="0" name=""/>
        <dsp:cNvSpPr/>
      </dsp:nvSpPr>
      <dsp:spPr>
        <a:xfrm>
          <a:off x="6865435" y="323039"/>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7ADB81-EA23-4FCB-AA46-702BC9C3E80B}">
      <dsp:nvSpPr>
        <dsp:cNvPr id="0" name=""/>
        <dsp:cNvSpPr/>
      </dsp:nvSpPr>
      <dsp:spPr>
        <a:xfrm>
          <a:off x="6370435" y="1508038"/>
          <a:ext cx="1800000" cy="131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Gelecekteki planlama faaliyetlerini kolaylaştırmak için eldeki bilgiler tekrar değerlendirmeye tabi tutulur. </a:t>
          </a:r>
          <a:endParaRPr lang="en-US" sz="1100" kern="1200"/>
        </a:p>
      </dsp:txBody>
      <dsp:txXfrm>
        <a:off x="6370435" y="1508038"/>
        <a:ext cx="1800000" cy="131352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t>3/10/2024</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C36E8C-1C17-4853-82E5-18A7455AB945}" type="slidenum">
              <a:rPr lang="tr-TR"/>
              <a:pPr/>
              <a:t>37</a:t>
            </a:fld>
            <a:endParaRPr lang="tr-TR"/>
          </a:p>
        </p:txBody>
      </p:sp>
      <p:sp>
        <p:nvSpPr>
          <p:cNvPr id="8194" name="Rectangle 2"/>
          <p:cNvSpPr>
            <a:spLocks noGrp="1" noRot="1" noChangeAspect="1" noChangeArrowheads="1" noTextEdit="1"/>
          </p:cNvSpPr>
          <p:nvPr>
            <p:ph type="sldImg"/>
          </p:nvPr>
        </p:nvSpPr>
        <p:spPr>
          <a:xfrm>
            <a:off x="387350" y="711200"/>
            <a:ext cx="6083300" cy="3422650"/>
          </a:xfrm>
          <a:ln/>
        </p:spPr>
      </p:sp>
      <p:sp>
        <p:nvSpPr>
          <p:cNvPr id="8195" name="Rectangle 3"/>
          <p:cNvSpPr>
            <a:spLocks noGrp="1" noChangeArrowheads="1"/>
          </p:cNvSpPr>
          <p:nvPr>
            <p:ph type="body" idx="1"/>
          </p:nvPr>
        </p:nvSpPr>
        <p:spPr>
          <a:xfrm>
            <a:off x="914400" y="4349750"/>
            <a:ext cx="5029200" cy="4133850"/>
          </a:xfrm>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
          <p:cNvSpPr txBox="1">
            <a:spLocks noChangeArrowheads="1"/>
          </p:cNvSpPr>
          <p:nvPr/>
        </p:nvSpPr>
        <p:spPr bwMode="auto">
          <a:xfrm>
            <a:off x="5061204" y="3013707"/>
            <a:ext cx="3600195" cy="1233444"/>
          </a:xfrm>
          <a:prstGeom prst="rect">
            <a:avLst/>
          </a:prstGeom>
        </p:spPr>
        <p:txBody>
          <a:bodyPr vert="horz" lIns="91440" tIns="45720" rIns="91440" bIns="45720" rtlCol="0" anchor="t">
            <a:normAutofit/>
          </a:bodyPr>
          <a:lstStyle/>
          <a:p>
            <a:pPr fontAlgn="auto" latinLnBrk="0">
              <a:lnSpc>
                <a:spcPct val="90000"/>
              </a:lnSpc>
              <a:spcBef>
                <a:spcPct val="0"/>
              </a:spcBef>
              <a:spcAft>
                <a:spcPts val="600"/>
              </a:spcAft>
              <a:defRPr/>
            </a:pPr>
            <a:r>
              <a:rPr lang="en-US" altLang="ko-KR" sz="3000" b="1">
                <a:solidFill>
                  <a:schemeClr val="tx2"/>
                </a:solidFill>
                <a:latin typeface="+mj-lt"/>
                <a:ea typeface="+mj-ea"/>
                <a:cs typeface="+mj-cs"/>
              </a:rPr>
              <a:t>Üretim Fonksiyonu</a:t>
            </a:r>
          </a:p>
        </p:txBody>
      </p:sp>
      <p:pic>
        <p:nvPicPr>
          <p:cNvPr id="8" name="Picture 7" descr="Machine in a laboratory">
            <a:extLst>
              <a:ext uri="{FF2B5EF4-FFF2-40B4-BE49-F238E27FC236}">
                <a16:creationId xmlns:a16="http://schemas.microsoft.com/office/drawing/2014/main" id="{B3C139D2-40FF-2998-69CB-1FCFCBE9E189}"/>
              </a:ext>
            </a:extLst>
          </p:cNvPr>
          <p:cNvPicPr>
            <a:picLocks noChangeAspect="1"/>
          </p:cNvPicPr>
          <p:nvPr/>
        </p:nvPicPr>
        <p:blipFill rotWithShape="1">
          <a:blip r:embed="rId2">
            <a:alphaModFix/>
          </a:blip>
          <a:srcRect l="22511" r="14972"/>
          <a:stretch/>
        </p:blipFill>
        <p:spPr>
          <a:xfrm>
            <a:off x="-228" y="10"/>
            <a:ext cx="4817289" cy="5143490"/>
          </a:xfrm>
          <a:prstGeom prst="rect">
            <a:avLst/>
          </a:prstGeom>
        </p:spPr>
      </p:pic>
      <p:grpSp>
        <p:nvGrpSpPr>
          <p:cNvPr id="14" name="Group 13">
            <a:extLst>
              <a:ext uri="{FF2B5EF4-FFF2-40B4-BE49-F238E27FC236}">
                <a16:creationId xmlns:a16="http://schemas.microsoft.com/office/drawing/2014/main" id="{B0A10B5A-315F-4751-BA35-34556B5D26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817286" cy="5143500"/>
            <a:chOff x="0" y="0"/>
            <a:chExt cx="6423049" cy="6858001"/>
          </a:xfrm>
        </p:grpSpPr>
        <p:sp>
          <p:nvSpPr>
            <p:cNvPr id="15" name="Freeform: Shape 14">
              <a:extLst>
                <a:ext uri="{FF2B5EF4-FFF2-40B4-BE49-F238E27FC236}">
                  <a16:creationId xmlns:a16="http://schemas.microsoft.com/office/drawing/2014/main" id="{4A5DAC55-04A1-4AB4-A2C6-C859A915C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6018714" cy="6858000"/>
            </a:xfrm>
            <a:custGeom>
              <a:avLst/>
              <a:gdLst>
                <a:gd name="connsiteX0" fmla="*/ 0 w 6018714"/>
                <a:gd name="connsiteY0" fmla="*/ 6499477 h 6858000"/>
                <a:gd name="connsiteX1" fmla="*/ 248639 w 6018714"/>
                <a:gd name="connsiteY1" fmla="*/ 6701197 h 6858000"/>
                <a:gd name="connsiteX2" fmla="*/ 392359 w 6018714"/>
                <a:gd name="connsiteY2" fmla="*/ 6814935 h 6858000"/>
                <a:gd name="connsiteX3" fmla="*/ 448656 w 6018714"/>
                <a:gd name="connsiteY3" fmla="*/ 6858000 h 6858000"/>
                <a:gd name="connsiteX4" fmla="*/ 0 w 6018714"/>
                <a:gd name="connsiteY4" fmla="*/ 6858000 h 6858000"/>
                <a:gd name="connsiteX5" fmla="*/ 998246 w 6018714"/>
                <a:gd name="connsiteY5" fmla="*/ 0 h 6858000"/>
                <a:gd name="connsiteX6" fmla="*/ 1984114 w 6018714"/>
                <a:gd name="connsiteY6" fmla="*/ 0 h 6858000"/>
                <a:gd name="connsiteX7" fmla="*/ 2011390 w 6018714"/>
                <a:gd name="connsiteY7" fmla="*/ 2333 h 6858000"/>
                <a:gd name="connsiteX8" fmla="*/ 4182319 w 6018714"/>
                <a:gd name="connsiteY8" fmla="*/ 838030 h 6858000"/>
                <a:gd name="connsiteX9" fmla="*/ 4785565 w 6018714"/>
                <a:gd name="connsiteY9" fmla="*/ 1338564 h 6858000"/>
                <a:gd name="connsiteX10" fmla="*/ 5695308 w 6018714"/>
                <a:gd name="connsiteY10" fmla="*/ 2616232 h 6858000"/>
                <a:gd name="connsiteX11" fmla="*/ 5937944 w 6018714"/>
                <a:gd name="connsiteY11" fmla="*/ 3368583 h 6858000"/>
                <a:gd name="connsiteX12" fmla="*/ 6018677 w 6018714"/>
                <a:gd name="connsiteY12" fmla="*/ 4153681 h 6858000"/>
                <a:gd name="connsiteX13" fmla="*/ 5990165 w 6018714"/>
                <a:gd name="connsiteY13" fmla="*/ 4557147 h 6858000"/>
                <a:gd name="connsiteX14" fmla="*/ 5982312 w 6018714"/>
                <a:gd name="connsiteY14" fmla="*/ 4607451 h 6858000"/>
                <a:gd name="connsiteX15" fmla="*/ 5972856 w 6018714"/>
                <a:gd name="connsiteY15" fmla="*/ 4657609 h 6858000"/>
                <a:gd name="connsiteX16" fmla="*/ 5951328 w 6018714"/>
                <a:gd name="connsiteY16" fmla="*/ 4757628 h 6858000"/>
                <a:gd name="connsiteX17" fmla="*/ 5893141 w 6018714"/>
                <a:gd name="connsiteY17" fmla="*/ 4953827 h 6858000"/>
                <a:gd name="connsiteX18" fmla="*/ 5817644 w 6018714"/>
                <a:gd name="connsiteY18" fmla="*/ 5141915 h 6858000"/>
                <a:gd name="connsiteX19" fmla="*/ 5728909 w 6018714"/>
                <a:gd name="connsiteY19" fmla="*/ 5322626 h 6858000"/>
                <a:gd name="connsiteX20" fmla="*/ 5532095 w 6018714"/>
                <a:gd name="connsiteY20" fmla="*/ 5663839 h 6858000"/>
                <a:gd name="connsiteX21" fmla="*/ 5330043 w 6018714"/>
                <a:gd name="connsiteY21" fmla="*/ 5988236 h 6858000"/>
                <a:gd name="connsiteX22" fmla="*/ 5232580 w 6018714"/>
                <a:gd name="connsiteY22" fmla="*/ 6146081 h 6858000"/>
                <a:gd name="connsiteX23" fmla="*/ 5183269 w 6018714"/>
                <a:gd name="connsiteY23" fmla="*/ 6227660 h 6858000"/>
                <a:gd name="connsiteX24" fmla="*/ 5131628 w 6018714"/>
                <a:gd name="connsiteY24" fmla="*/ 6311451 h 6858000"/>
                <a:gd name="connsiteX25" fmla="*/ 4910811 w 6018714"/>
                <a:gd name="connsiteY25" fmla="*/ 6641009 h 6858000"/>
                <a:gd name="connsiteX26" fmla="*/ 4788885 w 6018714"/>
                <a:gd name="connsiteY26" fmla="*/ 6800448 h 6858000"/>
                <a:gd name="connsiteX27" fmla="*/ 4739213 w 6018714"/>
                <a:gd name="connsiteY27" fmla="*/ 6858000 h 6858000"/>
                <a:gd name="connsiteX28" fmla="*/ 3950454 w 6018714"/>
                <a:gd name="connsiteY28" fmla="*/ 6858000 h 6858000"/>
                <a:gd name="connsiteX29" fmla="*/ 4012997 w 6018714"/>
                <a:gd name="connsiteY29" fmla="*/ 6806378 h 6858000"/>
                <a:gd name="connsiteX30" fmla="*/ 4268871 w 6018714"/>
                <a:gd name="connsiteY30" fmla="*/ 6566512 h 6858000"/>
                <a:gd name="connsiteX31" fmla="*/ 4750072 w 6018714"/>
                <a:gd name="connsiteY31" fmla="*/ 6033375 h 6858000"/>
                <a:gd name="connsiteX32" fmla="*/ 4806075 w 6018714"/>
                <a:gd name="connsiteY32" fmla="*/ 5961092 h 6858000"/>
                <a:gd name="connsiteX33" fmla="*/ 4863244 w 6018714"/>
                <a:gd name="connsiteY33" fmla="*/ 5885856 h 6858000"/>
                <a:gd name="connsiteX34" fmla="*/ 4982235 w 6018714"/>
                <a:gd name="connsiteY34" fmla="*/ 5732288 h 6858000"/>
                <a:gd name="connsiteX35" fmla="*/ 5221526 w 6018714"/>
                <a:gd name="connsiteY35" fmla="*/ 5438135 h 6858000"/>
                <a:gd name="connsiteX36" fmla="*/ 5442633 w 6018714"/>
                <a:gd name="connsiteY36" fmla="*/ 5146193 h 6858000"/>
                <a:gd name="connsiteX37" fmla="*/ 5538350 w 6018714"/>
                <a:gd name="connsiteY37" fmla="*/ 4995133 h 6858000"/>
                <a:gd name="connsiteX38" fmla="*/ 5621702 w 6018714"/>
                <a:gd name="connsiteY38" fmla="*/ 4839205 h 6858000"/>
                <a:gd name="connsiteX39" fmla="*/ 5741275 w 6018714"/>
                <a:gd name="connsiteY39" fmla="*/ 4507728 h 6858000"/>
                <a:gd name="connsiteX40" fmla="*/ 5781714 w 6018714"/>
                <a:gd name="connsiteY40" fmla="*/ 4153681 h 6858000"/>
                <a:gd name="connsiteX41" fmla="*/ 5685706 w 6018714"/>
                <a:gd name="connsiteY41" fmla="*/ 3428918 h 6858000"/>
                <a:gd name="connsiteX42" fmla="*/ 5422122 w 6018714"/>
                <a:gd name="connsiteY42" fmla="*/ 2750328 h 6858000"/>
                <a:gd name="connsiteX43" fmla="*/ 5033730 w 6018714"/>
                <a:gd name="connsiteY43" fmla="*/ 2136204 h 6858000"/>
                <a:gd name="connsiteX44" fmla="*/ 4542784 w 6018714"/>
                <a:gd name="connsiteY44" fmla="*/ 1601886 h 6858000"/>
                <a:gd name="connsiteX45" fmla="*/ 2668605 w 6018714"/>
                <a:gd name="connsiteY45" fmla="*/ 539746 h 6858000"/>
                <a:gd name="connsiteX46" fmla="*/ 1965570 w 6018714"/>
                <a:gd name="connsiteY46" fmla="*/ 389865 h 6858000"/>
                <a:gd name="connsiteX47" fmla="*/ 1249006 w 6018714"/>
                <a:gd name="connsiteY47" fmla="*/ 363461 h 6858000"/>
                <a:gd name="connsiteX48" fmla="*/ 542188 w 6018714"/>
                <a:gd name="connsiteY48" fmla="*/ 465544 h 6858000"/>
                <a:gd name="connsiteX49" fmla="*/ 37349 w 6018714"/>
                <a:gd name="connsiteY49" fmla="*/ 636266 h 6858000"/>
                <a:gd name="connsiteX50" fmla="*/ 0 w 6018714"/>
                <a:gd name="connsiteY50" fmla="*/ 653785 h 6858000"/>
                <a:gd name="connsiteX51" fmla="*/ 0 w 6018714"/>
                <a:gd name="connsiteY51" fmla="*/ 255198 h 6858000"/>
                <a:gd name="connsiteX52" fmla="*/ 167136 w 6018714"/>
                <a:gd name="connsiteY52" fmla="*/ 188295 h 6858000"/>
                <a:gd name="connsiteX53" fmla="*/ 451417 w 6018714"/>
                <a:gd name="connsiteY53" fmla="*/ 101466 h 6858000"/>
                <a:gd name="connsiteX54" fmla="*/ 836914 w 6018714"/>
                <a:gd name="connsiteY54" fmla="*/ 213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18714" h="6858000">
                  <a:moveTo>
                    <a:pt x="0" y="6499477"/>
                  </a:moveTo>
                  <a:lnTo>
                    <a:pt x="248639" y="6701197"/>
                  </a:lnTo>
                  <a:cubicBezTo>
                    <a:pt x="296496" y="6739700"/>
                    <a:pt x="344500" y="6777613"/>
                    <a:pt x="392359" y="6814935"/>
                  </a:cubicBezTo>
                  <a:lnTo>
                    <a:pt x="448656" y="6858000"/>
                  </a:lnTo>
                  <a:lnTo>
                    <a:pt x="0" y="6858000"/>
                  </a:lnTo>
                  <a:close/>
                  <a:moveTo>
                    <a:pt x="998246" y="0"/>
                  </a:moveTo>
                  <a:lnTo>
                    <a:pt x="1984114" y="0"/>
                  </a:lnTo>
                  <a:lnTo>
                    <a:pt x="2011390" y="2333"/>
                  </a:lnTo>
                  <a:cubicBezTo>
                    <a:pt x="2791770" y="95667"/>
                    <a:pt x="3537428" y="382707"/>
                    <a:pt x="4182319" y="838030"/>
                  </a:cubicBezTo>
                  <a:cubicBezTo>
                    <a:pt x="4396386" y="988089"/>
                    <a:pt x="4598134" y="1155477"/>
                    <a:pt x="4785565" y="1338564"/>
                  </a:cubicBezTo>
                  <a:cubicBezTo>
                    <a:pt x="5159266" y="1705003"/>
                    <a:pt x="5477110" y="2135318"/>
                    <a:pt x="5695308" y="2616232"/>
                  </a:cubicBezTo>
                  <a:cubicBezTo>
                    <a:pt x="5803975" y="2856910"/>
                    <a:pt x="5885376" y="3109302"/>
                    <a:pt x="5937944" y="3368583"/>
                  </a:cubicBezTo>
                  <a:cubicBezTo>
                    <a:pt x="5990936" y="3626845"/>
                    <a:pt x="6017985" y="3889887"/>
                    <a:pt x="6018677" y="4153681"/>
                  </a:cubicBezTo>
                  <a:cubicBezTo>
                    <a:pt x="6019393" y="4288706"/>
                    <a:pt x="6009862" y="4423598"/>
                    <a:pt x="5990165" y="4557147"/>
                  </a:cubicBezTo>
                  <a:lnTo>
                    <a:pt x="5982312" y="4607451"/>
                  </a:lnTo>
                  <a:lnTo>
                    <a:pt x="5972856" y="4657609"/>
                  </a:lnTo>
                  <a:cubicBezTo>
                    <a:pt x="5966601" y="4691096"/>
                    <a:pt x="5959037" y="4724287"/>
                    <a:pt x="5951328" y="4757628"/>
                  </a:cubicBezTo>
                  <a:cubicBezTo>
                    <a:pt x="5934889" y="4823863"/>
                    <a:pt x="5915834" y="4890100"/>
                    <a:pt x="5893141" y="4953827"/>
                  </a:cubicBezTo>
                  <a:cubicBezTo>
                    <a:pt x="5870448" y="5017556"/>
                    <a:pt x="5845282" y="5080252"/>
                    <a:pt x="5817644" y="5141915"/>
                  </a:cubicBezTo>
                  <a:cubicBezTo>
                    <a:pt x="5790005" y="5203578"/>
                    <a:pt x="5760040" y="5263619"/>
                    <a:pt x="5728909" y="5322626"/>
                  </a:cubicBezTo>
                  <a:cubicBezTo>
                    <a:pt x="5666505" y="5440642"/>
                    <a:pt x="5599591" y="5553937"/>
                    <a:pt x="5532095" y="5663839"/>
                  </a:cubicBezTo>
                  <a:lnTo>
                    <a:pt x="5330043" y="5988236"/>
                  </a:lnTo>
                  <a:cubicBezTo>
                    <a:pt x="5297022" y="6041195"/>
                    <a:pt x="5264148" y="6093565"/>
                    <a:pt x="5232580" y="6146081"/>
                  </a:cubicBezTo>
                  <a:lnTo>
                    <a:pt x="5183269" y="6227660"/>
                  </a:lnTo>
                  <a:cubicBezTo>
                    <a:pt x="5166103" y="6255541"/>
                    <a:pt x="5149375" y="6283717"/>
                    <a:pt x="5131628" y="6311451"/>
                  </a:cubicBezTo>
                  <a:cubicBezTo>
                    <a:pt x="5062676" y="6423417"/>
                    <a:pt x="4988635" y="6533174"/>
                    <a:pt x="4910811" y="6641009"/>
                  </a:cubicBezTo>
                  <a:cubicBezTo>
                    <a:pt x="4871725" y="6695377"/>
                    <a:pt x="4831064" y="6748547"/>
                    <a:pt x="4788885" y="6800448"/>
                  </a:cubicBezTo>
                  <a:lnTo>
                    <a:pt x="4739213" y="6858000"/>
                  </a:lnTo>
                  <a:lnTo>
                    <a:pt x="3950454" y="6858000"/>
                  </a:lnTo>
                  <a:lnTo>
                    <a:pt x="4012997" y="6806378"/>
                  </a:lnTo>
                  <a:cubicBezTo>
                    <a:pt x="4100089" y="6729374"/>
                    <a:pt x="4185375" y="6649419"/>
                    <a:pt x="4268871" y="6566512"/>
                  </a:cubicBezTo>
                  <a:cubicBezTo>
                    <a:pt x="4439315" y="6398398"/>
                    <a:pt x="4599980" y="6220387"/>
                    <a:pt x="4750072" y="6033375"/>
                  </a:cubicBezTo>
                  <a:cubicBezTo>
                    <a:pt x="4769418" y="6009920"/>
                    <a:pt x="4787311" y="5985138"/>
                    <a:pt x="4806075" y="5961092"/>
                  </a:cubicBezTo>
                  <a:lnTo>
                    <a:pt x="4863244" y="5885856"/>
                  </a:lnTo>
                  <a:cubicBezTo>
                    <a:pt x="4902520" y="5833635"/>
                    <a:pt x="4942184" y="5782445"/>
                    <a:pt x="4982235" y="5732288"/>
                  </a:cubicBezTo>
                  <a:cubicBezTo>
                    <a:pt x="5061513" y="5631533"/>
                    <a:pt x="5143556" y="5534760"/>
                    <a:pt x="5221526" y="5438135"/>
                  </a:cubicBezTo>
                  <a:cubicBezTo>
                    <a:pt x="5299495" y="5341509"/>
                    <a:pt x="5374846" y="5245326"/>
                    <a:pt x="5442633" y="5146193"/>
                  </a:cubicBezTo>
                  <a:cubicBezTo>
                    <a:pt x="5476091" y="5096480"/>
                    <a:pt x="5508530" y="5046176"/>
                    <a:pt x="5538350" y="4995133"/>
                  </a:cubicBezTo>
                  <a:cubicBezTo>
                    <a:pt x="5568171" y="4944091"/>
                    <a:pt x="5596245" y="4892164"/>
                    <a:pt x="5621702" y="4839205"/>
                  </a:cubicBezTo>
                  <a:cubicBezTo>
                    <a:pt x="5673203" y="4733405"/>
                    <a:pt x="5713291" y="4622262"/>
                    <a:pt x="5741275" y="4507728"/>
                  </a:cubicBezTo>
                  <a:cubicBezTo>
                    <a:pt x="5767878" y="4391630"/>
                    <a:pt x="5781445" y="4272861"/>
                    <a:pt x="5781714" y="4153681"/>
                  </a:cubicBezTo>
                  <a:cubicBezTo>
                    <a:pt x="5781640" y="3908842"/>
                    <a:pt x="5749352" y="3665096"/>
                    <a:pt x="5685706" y="3428918"/>
                  </a:cubicBezTo>
                  <a:cubicBezTo>
                    <a:pt x="5621295" y="3194067"/>
                    <a:pt x="5532959" y="2966636"/>
                    <a:pt x="5422122" y="2750328"/>
                  </a:cubicBezTo>
                  <a:cubicBezTo>
                    <a:pt x="5312356" y="2533473"/>
                    <a:pt x="5182293" y="2327817"/>
                    <a:pt x="5033730" y="2136204"/>
                  </a:cubicBezTo>
                  <a:cubicBezTo>
                    <a:pt x="4885345" y="1944281"/>
                    <a:pt x="4721094" y="1765530"/>
                    <a:pt x="4542784" y="1601886"/>
                  </a:cubicBezTo>
                  <a:cubicBezTo>
                    <a:pt x="4001273" y="1114380"/>
                    <a:pt x="3361806" y="751985"/>
                    <a:pt x="2668605" y="539746"/>
                  </a:cubicBezTo>
                  <a:cubicBezTo>
                    <a:pt x="2438667" y="470493"/>
                    <a:pt x="2203536" y="420366"/>
                    <a:pt x="1965570" y="389865"/>
                  </a:cubicBezTo>
                  <a:cubicBezTo>
                    <a:pt x="1727936" y="359890"/>
                    <a:pt x="1488166" y="351053"/>
                    <a:pt x="1249006" y="363461"/>
                  </a:cubicBezTo>
                  <a:cubicBezTo>
                    <a:pt x="1010718" y="374400"/>
                    <a:pt x="774017" y="408587"/>
                    <a:pt x="542188" y="465544"/>
                  </a:cubicBezTo>
                  <a:cubicBezTo>
                    <a:pt x="369418" y="508120"/>
                    <a:pt x="200552" y="565242"/>
                    <a:pt x="37349" y="636266"/>
                  </a:cubicBezTo>
                  <a:lnTo>
                    <a:pt x="0" y="653785"/>
                  </a:lnTo>
                  <a:lnTo>
                    <a:pt x="0" y="255198"/>
                  </a:lnTo>
                  <a:lnTo>
                    <a:pt x="167136" y="188295"/>
                  </a:lnTo>
                  <a:cubicBezTo>
                    <a:pt x="260597" y="155379"/>
                    <a:pt x="355437" y="126405"/>
                    <a:pt x="451417" y="101466"/>
                  </a:cubicBezTo>
                  <a:cubicBezTo>
                    <a:pt x="578649" y="68513"/>
                    <a:pt x="707299" y="41799"/>
                    <a:pt x="836914" y="213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6" name="Freeform: Shape 15">
              <a:extLst>
                <a:ext uri="{FF2B5EF4-FFF2-40B4-BE49-F238E27FC236}">
                  <a16:creationId xmlns:a16="http://schemas.microsoft.com/office/drawing/2014/main" id="{A7370387-C8AA-4FC4-B636-C83BA7921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8834"/>
              <a:ext cx="6015920" cy="6819166"/>
            </a:xfrm>
            <a:custGeom>
              <a:avLst/>
              <a:gdLst>
                <a:gd name="connsiteX0" fmla="*/ 0 w 6015920"/>
                <a:gd name="connsiteY0" fmla="*/ 6143989 h 6819166"/>
                <a:gd name="connsiteX1" fmla="*/ 134018 w 6015920"/>
                <a:gd name="connsiteY1" fmla="*/ 6248665 h 6819166"/>
                <a:gd name="connsiteX2" fmla="*/ 880799 w 6015920"/>
                <a:gd name="connsiteY2" fmla="*/ 6790482 h 6819166"/>
                <a:gd name="connsiteX3" fmla="*/ 929680 w 6015920"/>
                <a:gd name="connsiteY3" fmla="*/ 6819166 h 6819166"/>
                <a:gd name="connsiteX4" fmla="*/ 0 w 6015920"/>
                <a:gd name="connsiteY4" fmla="*/ 6819166 h 6819166"/>
                <a:gd name="connsiteX5" fmla="*/ 1408589 w 6015920"/>
                <a:gd name="connsiteY5" fmla="*/ 0 h 6819166"/>
                <a:gd name="connsiteX6" fmla="*/ 1409171 w 6015920"/>
                <a:gd name="connsiteY6" fmla="*/ 294 h 6819166"/>
                <a:gd name="connsiteX7" fmla="*/ 6015920 w 6015920"/>
                <a:gd name="connsiteY7" fmla="*/ 4129828 h 6819166"/>
                <a:gd name="connsiteX8" fmla="*/ 5101088 w 6015920"/>
                <a:gd name="connsiteY8" fmla="*/ 6096419 h 6819166"/>
                <a:gd name="connsiteX9" fmla="*/ 4546786 w 6015920"/>
                <a:gd name="connsiteY9" fmla="*/ 6797679 h 6819166"/>
                <a:gd name="connsiteX10" fmla="*/ 4525032 w 6015920"/>
                <a:gd name="connsiteY10" fmla="*/ 6819166 h 6819166"/>
                <a:gd name="connsiteX11" fmla="*/ 3362009 w 6015920"/>
                <a:gd name="connsiteY11" fmla="*/ 6819166 h 6819166"/>
                <a:gd name="connsiteX12" fmla="*/ 3559506 w 6015920"/>
                <a:gd name="connsiteY12" fmla="*/ 6694254 h 6819166"/>
                <a:gd name="connsiteX13" fmla="*/ 4499295 w 6015920"/>
                <a:gd name="connsiteY13" fmla="*/ 5685109 h 6819166"/>
                <a:gd name="connsiteX14" fmla="*/ 4763752 w 6015920"/>
                <a:gd name="connsiteY14" fmla="*/ 5310428 h 6819166"/>
                <a:gd name="connsiteX15" fmla="*/ 5288592 w 6015920"/>
                <a:gd name="connsiteY15" fmla="*/ 4129828 h 6819166"/>
                <a:gd name="connsiteX16" fmla="*/ 4971477 w 6015920"/>
                <a:gd name="connsiteY16" fmla="*/ 2858526 h 6819166"/>
                <a:gd name="connsiteX17" fmla="*/ 4096938 w 6015920"/>
                <a:gd name="connsiteY17" fmla="*/ 1766138 h 6819166"/>
                <a:gd name="connsiteX18" fmla="*/ 2832696 w 6015920"/>
                <a:gd name="connsiteY18" fmla="*/ 1008719 h 6819166"/>
                <a:gd name="connsiteX19" fmla="*/ 1409171 w 6015920"/>
                <a:gd name="connsiteY19" fmla="*/ 732948 h 6819166"/>
                <a:gd name="connsiteX20" fmla="*/ 189877 w 6015920"/>
                <a:gd name="connsiteY20" fmla="*/ 989377 h 6819166"/>
                <a:gd name="connsiteX21" fmla="*/ 0 w 6015920"/>
                <a:gd name="connsiteY21" fmla="*/ 1091881 h 6819166"/>
                <a:gd name="connsiteX22" fmla="*/ 0 w 6015920"/>
                <a:gd name="connsiteY22" fmla="*/ 273645 h 6819166"/>
                <a:gd name="connsiteX23" fmla="*/ 53152 w 6015920"/>
                <a:gd name="connsiteY23" fmla="*/ 250589 h 6819166"/>
                <a:gd name="connsiteX24" fmla="*/ 1408589 w 6015920"/>
                <a:gd name="connsiteY24" fmla="*/ 0 h 6819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15920" h="6819166">
                  <a:moveTo>
                    <a:pt x="0" y="6143989"/>
                  </a:moveTo>
                  <a:lnTo>
                    <a:pt x="134018" y="6248665"/>
                  </a:lnTo>
                  <a:cubicBezTo>
                    <a:pt x="404095" y="6461250"/>
                    <a:pt x="645672" y="6645215"/>
                    <a:pt x="880799" y="6790482"/>
                  </a:cubicBezTo>
                  <a:lnTo>
                    <a:pt x="929680" y="6819166"/>
                  </a:lnTo>
                  <a:lnTo>
                    <a:pt x="0" y="6819166"/>
                  </a:lnTo>
                  <a:close/>
                  <a:moveTo>
                    <a:pt x="1408589" y="0"/>
                  </a:moveTo>
                  <a:lnTo>
                    <a:pt x="1409171" y="294"/>
                  </a:lnTo>
                  <a:cubicBezTo>
                    <a:pt x="3696325" y="294"/>
                    <a:pt x="6015920" y="1849221"/>
                    <a:pt x="6015920" y="4129828"/>
                  </a:cubicBezTo>
                  <a:cubicBezTo>
                    <a:pt x="6015920" y="4985129"/>
                    <a:pt x="5545048" y="5437324"/>
                    <a:pt x="5101088" y="6096419"/>
                  </a:cubicBezTo>
                  <a:cubicBezTo>
                    <a:pt x="4927721" y="6353993"/>
                    <a:pt x="4744312" y="6588925"/>
                    <a:pt x="4546786" y="6797679"/>
                  </a:cubicBezTo>
                  <a:lnTo>
                    <a:pt x="4525032" y="6819166"/>
                  </a:lnTo>
                  <a:lnTo>
                    <a:pt x="3362009" y="6819166"/>
                  </a:lnTo>
                  <a:lnTo>
                    <a:pt x="3559506" y="6694254"/>
                  </a:lnTo>
                  <a:cubicBezTo>
                    <a:pt x="3895644" y="6458563"/>
                    <a:pt x="4202210" y="6126161"/>
                    <a:pt x="4499295" y="5685109"/>
                  </a:cubicBezTo>
                  <a:cubicBezTo>
                    <a:pt x="4589775" y="5550592"/>
                    <a:pt x="4678218" y="5428532"/>
                    <a:pt x="4763752" y="5310428"/>
                  </a:cubicBezTo>
                  <a:cubicBezTo>
                    <a:pt x="5118251" y="4820868"/>
                    <a:pt x="5288592" y="4566198"/>
                    <a:pt x="5288592" y="4129828"/>
                  </a:cubicBezTo>
                  <a:cubicBezTo>
                    <a:pt x="5288592" y="3696828"/>
                    <a:pt x="5181966" y="3269106"/>
                    <a:pt x="4971477" y="2858526"/>
                  </a:cubicBezTo>
                  <a:cubicBezTo>
                    <a:pt x="4765643" y="2456885"/>
                    <a:pt x="4471366" y="2089240"/>
                    <a:pt x="4096938" y="1766138"/>
                  </a:cubicBezTo>
                  <a:cubicBezTo>
                    <a:pt x="3720910" y="1443697"/>
                    <a:pt x="3293474" y="1187604"/>
                    <a:pt x="2832696" y="1008719"/>
                  </a:cubicBezTo>
                  <a:cubicBezTo>
                    <a:pt x="2360806" y="825703"/>
                    <a:pt x="1881933" y="732948"/>
                    <a:pt x="1409171" y="732948"/>
                  </a:cubicBezTo>
                  <a:cubicBezTo>
                    <a:pt x="963609" y="732948"/>
                    <a:pt x="553251" y="819255"/>
                    <a:pt x="189877" y="989377"/>
                  </a:cubicBezTo>
                  <a:lnTo>
                    <a:pt x="0" y="1091881"/>
                  </a:lnTo>
                  <a:lnTo>
                    <a:pt x="0" y="273645"/>
                  </a:lnTo>
                  <a:lnTo>
                    <a:pt x="53152" y="250589"/>
                  </a:lnTo>
                  <a:cubicBezTo>
                    <a:pt x="457881" y="88474"/>
                    <a:pt x="911201" y="0"/>
                    <a:pt x="1408589"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4E3C2B3B-4414-484B-8914-7CB18736F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9880"/>
              <a:ext cx="5997097" cy="6768121"/>
            </a:xfrm>
            <a:custGeom>
              <a:avLst/>
              <a:gdLst>
                <a:gd name="connsiteX0" fmla="*/ 0 w 5997097"/>
                <a:gd name="connsiteY0" fmla="*/ 5929955 h 6768121"/>
                <a:gd name="connsiteX1" fmla="*/ 204947 w 5997097"/>
                <a:gd name="connsiteY1" fmla="*/ 6088753 h 6768121"/>
                <a:gd name="connsiteX2" fmla="*/ 1135927 w 5997097"/>
                <a:gd name="connsiteY2" fmla="*/ 6730112 h 6768121"/>
                <a:gd name="connsiteX3" fmla="*/ 1219620 w 5997097"/>
                <a:gd name="connsiteY3" fmla="*/ 6768121 h 6768121"/>
                <a:gd name="connsiteX4" fmla="*/ 0 w 5997097"/>
                <a:gd name="connsiteY4" fmla="*/ 6768121 h 6768121"/>
                <a:gd name="connsiteX5" fmla="*/ 1389767 w 5997097"/>
                <a:gd name="connsiteY5" fmla="*/ 0 h 6768121"/>
                <a:gd name="connsiteX6" fmla="*/ 1390348 w 5997097"/>
                <a:gd name="connsiteY6" fmla="*/ 292 h 6768121"/>
                <a:gd name="connsiteX7" fmla="*/ 5997097 w 5997097"/>
                <a:gd name="connsiteY7" fmla="*/ 4099802 h 6768121"/>
                <a:gd name="connsiteX8" fmla="*/ 5082265 w 5997097"/>
                <a:gd name="connsiteY8" fmla="*/ 6052096 h 6768121"/>
                <a:gd name="connsiteX9" fmla="*/ 4527964 w 5997097"/>
                <a:gd name="connsiteY9" fmla="*/ 6748257 h 6768121"/>
                <a:gd name="connsiteX10" fmla="*/ 4507706 w 5997097"/>
                <a:gd name="connsiteY10" fmla="*/ 6768121 h 6768121"/>
                <a:gd name="connsiteX11" fmla="*/ 3011909 w 5997097"/>
                <a:gd name="connsiteY11" fmla="*/ 6768121 h 6768121"/>
                <a:gd name="connsiteX12" fmla="*/ 3041514 w 5997097"/>
                <a:gd name="connsiteY12" fmla="*/ 6756841 h 6768121"/>
                <a:gd name="connsiteX13" fmla="*/ 3339587 w 5997097"/>
                <a:gd name="connsiteY13" fmla="*/ 6603120 h 6768121"/>
                <a:gd name="connsiteX14" fmla="*/ 4359591 w 5997097"/>
                <a:gd name="connsiteY14" fmla="*/ 5561878 h 6768121"/>
                <a:gd name="connsiteX15" fmla="*/ 4626956 w 5997097"/>
                <a:gd name="connsiteY15" fmla="*/ 5185850 h 6768121"/>
                <a:gd name="connsiteX16" fmla="*/ 5124303 w 5997097"/>
                <a:gd name="connsiteY16" fmla="*/ 4099802 h 6768121"/>
                <a:gd name="connsiteX17" fmla="*/ 4823481 w 5997097"/>
                <a:gd name="connsiteY17" fmla="*/ 2904512 h 6768121"/>
                <a:gd name="connsiteX18" fmla="*/ 3983561 w 5997097"/>
                <a:gd name="connsiteY18" fmla="*/ 1863706 h 6768121"/>
                <a:gd name="connsiteX19" fmla="*/ 2761651 w 5997097"/>
                <a:gd name="connsiteY19" fmla="*/ 1136378 h 6768121"/>
                <a:gd name="connsiteX20" fmla="*/ 1390348 w 5997097"/>
                <a:gd name="connsiteY20" fmla="*/ 873085 h 6768121"/>
                <a:gd name="connsiteX21" fmla="*/ 232295 w 5997097"/>
                <a:gd name="connsiteY21" fmla="*/ 1114121 h 6768121"/>
                <a:gd name="connsiteX22" fmla="*/ 0 w 5997097"/>
                <a:gd name="connsiteY22" fmla="*/ 1238681 h 6768121"/>
                <a:gd name="connsiteX23" fmla="*/ 0 w 5997097"/>
                <a:gd name="connsiteY23" fmla="*/ 263550 h 6768121"/>
                <a:gd name="connsiteX24" fmla="*/ 34329 w 5997097"/>
                <a:gd name="connsiteY24" fmla="*/ 248767 h 6768121"/>
                <a:gd name="connsiteX25" fmla="*/ 1389767 w 5997097"/>
                <a:gd name="connsiteY25" fmla="*/ 0 h 676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97097" h="6768121">
                  <a:moveTo>
                    <a:pt x="0" y="5929955"/>
                  </a:moveTo>
                  <a:lnTo>
                    <a:pt x="204947" y="6088753"/>
                  </a:lnTo>
                  <a:cubicBezTo>
                    <a:pt x="536028" y="6347537"/>
                    <a:pt x="834815" y="6574463"/>
                    <a:pt x="1135927" y="6730112"/>
                  </a:cubicBezTo>
                  <a:lnTo>
                    <a:pt x="1219620" y="6768121"/>
                  </a:lnTo>
                  <a:lnTo>
                    <a:pt x="0" y="6768121"/>
                  </a:lnTo>
                  <a:close/>
                  <a:moveTo>
                    <a:pt x="1389767" y="0"/>
                  </a:moveTo>
                  <a:lnTo>
                    <a:pt x="1390348" y="292"/>
                  </a:lnTo>
                  <a:cubicBezTo>
                    <a:pt x="3677502" y="292"/>
                    <a:pt x="5997097" y="1835776"/>
                    <a:pt x="5997097" y="4099802"/>
                  </a:cubicBezTo>
                  <a:cubicBezTo>
                    <a:pt x="5997097" y="4948885"/>
                    <a:pt x="5526225" y="5397792"/>
                    <a:pt x="5082265" y="6052096"/>
                  </a:cubicBezTo>
                  <a:cubicBezTo>
                    <a:pt x="4908898" y="6307797"/>
                    <a:pt x="4725489" y="6541021"/>
                    <a:pt x="4527964" y="6748257"/>
                  </a:cubicBezTo>
                  <a:lnTo>
                    <a:pt x="4507706" y="6768121"/>
                  </a:lnTo>
                  <a:lnTo>
                    <a:pt x="3011909" y="6768121"/>
                  </a:lnTo>
                  <a:lnTo>
                    <a:pt x="3041514" y="6756841"/>
                  </a:lnTo>
                  <a:cubicBezTo>
                    <a:pt x="3144608" y="6713092"/>
                    <a:pt x="3243834" y="6661888"/>
                    <a:pt x="3339587" y="6603120"/>
                  </a:cubicBezTo>
                  <a:cubicBezTo>
                    <a:pt x="3700923" y="6381722"/>
                    <a:pt x="4034475" y="6041040"/>
                    <a:pt x="4359591" y="5561878"/>
                  </a:cubicBezTo>
                  <a:cubicBezTo>
                    <a:pt x="4451526" y="5426449"/>
                    <a:pt x="4540696" y="5304113"/>
                    <a:pt x="4626956" y="5185850"/>
                  </a:cubicBezTo>
                  <a:cubicBezTo>
                    <a:pt x="4972001" y="4713668"/>
                    <a:pt x="5124303" y="4488342"/>
                    <a:pt x="5124303" y="4099802"/>
                  </a:cubicBezTo>
                  <a:cubicBezTo>
                    <a:pt x="5124303" y="3693373"/>
                    <a:pt x="5022478" y="3291306"/>
                    <a:pt x="4823481" y="2904512"/>
                  </a:cubicBezTo>
                  <a:cubicBezTo>
                    <a:pt x="4628994" y="2527756"/>
                    <a:pt x="4338498" y="2167874"/>
                    <a:pt x="3983561" y="1863706"/>
                  </a:cubicBezTo>
                  <a:cubicBezTo>
                    <a:pt x="3620116" y="1554184"/>
                    <a:pt x="3207009" y="1308274"/>
                    <a:pt x="2761651" y="1136378"/>
                  </a:cubicBezTo>
                  <a:cubicBezTo>
                    <a:pt x="2312890" y="964438"/>
                    <a:pt x="1838235" y="873085"/>
                    <a:pt x="1390348" y="873085"/>
                  </a:cubicBezTo>
                  <a:cubicBezTo>
                    <a:pt x="966023" y="873085"/>
                    <a:pt x="576467" y="954255"/>
                    <a:pt x="232295" y="1114121"/>
                  </a:cubicBezTo>
                  <a:lnTo>
                    <a:pt x="0" y="1238681"/>
                  </a:lnTo>
                  <a:lnTo>
                    <a:pt x="0" y="263550"/>
                  </a:lnTo>
                  <a:lnTo>
                    <a:pt x="34329" y="248767"/>
                  </a:lnTo>
                  <a:cubicBezTo>
                    <a:pt x="439058" y="87831"/>
                    <a:pt x="892378" y="0"/>
                    <a:pt x="138976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useBgFill="1">
          <p:nvSpPr>
            <p:cNvPr id="18" name="Freeform: Shape 17">
              <a:extLst>
                <a:ext uri="{FF2B5EF4-FFF2-40B4-BE49-F238E27FC236}">
                  <a16:creationId xmlns:a16="http://schemas.microsoft.com/office/drawing/2014/main" id="{AFB69BCB-EE83-44E6-8C11-3344C73D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26"/>
              <a:ext cx="6423049" cy="6857275"/>
            </a:xfrm>
            <a:custGeom>
              <a:avLst/>
              <a:gdLst>
                <a:gd name="connsiteX0" fmla="*/ 3207935 w 6423049"/>
                <a:gd name="connsiteY0" fmla="*/ 0 h 6857275"/>
                <a:gd name="connsiteX1" fmla="*/ 6423049 w 6423049"/>
                <a:gd name="connsiteY1" fmla="*/ 0 h 6857275"/>
                <a:gd name="connsiteX2" fmla="*/ 6423049 w 6423049"/>
                <a:gd name="connsiteY2" fmla="*/ 6857275 h 6857275"/>
                <a:gd name="connsiteX3" fmla="*/ 5115455 w 6423049"/>
                <a:gd name="connsiteY3" fmla="*/ 6857275 h 6857275"/>
                <a:gd name="connsiteX4" fmla="*/ 5327016 w 6423049"/>
                <a:gd name="connsiteY4" fmla="*/ 6576778 h 6857275"/>
                <a:gd name="connsiteX5" fmla="*/ 6096492 w 6423049"/>
                <a:gd name="connsiteY5" fmla="*/ 4101445 h 6857275"/>
                <a:gd name="connsiteX6" fmla="*/ 3253269 w 6423049"/>
                <a:gd name="connsiteY6" fmla="*/ 15400 h 6857275"/>
                <a:gd name="connsiteX7" fmla="*/ 0 w 6423049"/>
                <a:gd name="connsiteY7" fmla="*/ 0 h 6857275"/>
                <a:gd name="connsiteX8" fmla="*/ 318887 w 6423049"/>
                <a:gd name="connsiteY8" fmla="*/ 0 h 6857275"/>
                <a:gd name="connsiteX9" fmla="*/ 273553 w 6423049"/>
                <a:gd name="connsiteY9" fmla="*/ 15400 h 6857275"/>
                <a:gd name="connsiteX10" fmla="*/ 76780 w 6423049"/>
                <a:gd name="connsiteY10" fmla="*/ 93287 h 6857275"/>
                <a:gd name="connsiteX11" fmla="*/ 0 w 6423049"/>
                <a:gd name="connsiteY11" fmla="*/ 128134 h 68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3049" h="6857275">
                  <a:moveTo>
                    <a:pt x="3207935" y="0"/>
                  </a:moveTo>
                  <a:lnTo>
                    <a:pt x="6423049" y="0"/>
                  </a:lnTo>
                  <a:lnTo>
                    <a:pt x="6423049" y="6857275"/>
                  </a:lnTo>
                  <a:lnTo>
                    <a:pt x="5115455" y="6857275"/>
                  </a:lnTo>
                  <a:lnTo>
                    <a:pt x="5327016" y="6576778"/>
                  </a:lnTo>
                  <a:cubicBezTo>
                    <a:pt x="5812196" y="5874153"/>
                    <a:pt x="6096492" y="5021129"/>
                    <a:pt x="6096492" y="4101445"/>
                  </a:cubicBezTo>
                  <a:cubicBezTo>
                    <a:pt x="6096492" y="2224539"/>
                    <a:pt x="4912418" y="625268"/>
                    <a:pt x="3253269" y="15400"/>
                  </a:cubicBezTo>
                  <a:close/>
                  <a:moveTo>
                    <a:pt x="0" y="0"/>
                  </a:moveTo>
                  <a:lnTo>
                    <a:pt x="318887" y="0"/>
                  </a:lnTo>
                  <a:lnTo>
                    <a:pt x="273553" y="15400"/>
                  </a:lnTo>
                  <a:cubicBezTo>
                    <a:pt x="207186" y="39794"/>
                    <a:pt x="141580" y="65772"/>
                    <a:pt x="76780" y="93287"/>
                  </a:cubicBezTo>
                  <a:lnTo>
                    <a:pt x="0" y="12813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useBgFill="1">
          <p:nvSpPr>
            <p:cNvPr id="19" name="Freeform: Shape 18">
              <a:extLst>
                <a:ext uri="{FF2B5EF4-FFF2-40B4-BE49-F238E27FC236}">
                  <a16:creationId xmlns:a16="http://schemas.microsoft.com/office/drawing/2014/main" id="{98E9BA58-2C07-4CA1-99C2-7738FBA37E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26"/>
              <a:ext cx="6158587" cy="6857275"/>
            </a:xfrm>
            <a:custGeom>
              <a:avLst/>
              <a:gdLst>
                <a:gd name="connsiteX0" fmla="*/ 233278 w 6158587"/>
                <a:gd name="connsiteY0" fmla="*/ 0 h 6857275"/>
                <a:gd name="connsiteX1" fmla="*/ 3441063 w 6158587"/>
                <a:gd name="connsiteY1" fmla="*/ 0 h 6857275"/>
                <a:gd name="connsiteX2" fmla="*/ 3535825 w 6158587"/>
                <a:gd name="connsiteY2" fmla="*/ 38136 h 6857275"/>
                <a:gd name="connsiteX3" fmla="*/ 6158587 w 6158587"/>
                <a:gd name="connsiteY3" fmla="*/ 4076179 h 6857275"/>
                <a:gd name="connsiteX4" fmla="*/ 5573039 w 6158587"/>
                <a:gd name="connsiteY4" fmla="*/ 6283960 h 6857275"/>
                <a:gd name="connsiteX5" fmla="*/ 5222761 w 6158587"/>
                <a:gd name="connsiteY5" fmla="*/ 6804016 h 6857275"/>
                <a:gd name="connsiteX6" fmla="*/ 5179011 w 6158587"/>
                <a:gd name="connsiteY6" fmla="*/ 6857275 h 6857275"/>
                <a:gd name="connsiteX7" fmla="*/ 4477061 w 6158587"/>
                <a:gd name="connsiteY7" fmla="*/ 6857275 h 6857275"/>
                <a:gd name="connsiteX8" fmla="*/ 4532922 w 6158587"/>
                <a:gd name="connsiteY8" fmla="*/ 6798071 h 6857275"/>
                <a:gd name="connsiteX9" fmla="*/ 4660563 w 6158587"/>
                <a:gd name="connsiteY9" fmla="*/ 6651672 h 6857275"/>
                <a:gd name="connsiteX10" fmla="*/ 4772511 w 6158587"/>
                <a:gd name="connsiteY10" fmla="*/ 6513379 h 6857275"/>
                <a:gd name="connsiteX11" fmla="*/ 4781959 w 6158587"/>
                <a:gd name="connsiteY11" fmla="*/ 6501404 h 6857275"/>
                <a:gd name="connsiteX12" fmla="*/ 4800713 w 6158587"/>
                <a:gd name="connsiteY12" fmla="*/ 6476578 h 6857275"/>
                <a:gd name="connsiteX13" fmla="*/ 4897916 w 6158587"/>
                <a:gd name="connsiteY13" fmla="*/ 6345878 h 6857275"/>
                <a:gd name="connsiteX14" fmla="*/ 4953461 w 6158587"/>
                <a:gd name="connsiteY14" fmla="*/ 6268773 h 6857275"/>
                <a:gd name="connsiteX15" fmla="*/ 5015304 w 6158587"/>
                <a:gd name="connsiteY15" fmla="*/ 6182904 h 6857275"/>
                <a:gd name="connsiteX16" fmla="*/ 5136557 w 6158587"/>
                <a:gd name="connsiteY16" fmla="*/ 6021245 h 6857275"/>
                <a:gd name="connsiteX17" fmla="*/ 5232471 w 6158587"/>
                <a:gd name="connsiteY17" fmla="*/ 5895802 h 6857275"/>
                <a:gd name="connsiteX18" fmla="*/ 5377488 w 6158587"/>
                <a:gd name="connsiteY18" fmla="*/ 5704644 h 6857275"/>
                <a:gd name="connsiteX19" fmla="*/ 5492012 w 6158587"/>
                <a:gd name="connsiteY19" fmla="*/ 5545320 h 6857275"/>
                <a:gd name="connsiteX20" fmla="*/ 5598378 w 6158587"/>
                <a:gd name="connsiteY20" fmla="*/ 5383077 h 6857275"/>
                <a:gd name="connsiteX21" fmla="*/ 5694293 w 6158587"/>
                <a:gd name="connsiteY21" fmla="*/ 5215869 h 6857275"/>
                <a:gd name="connsiteX22" fmla="*/ 5726646 w 6158587"/>
                <a:gd name="connsiteY22" fmla="*/ 5151759 h 6857275"/>
                <a:gd name="connsiteX23" fmla="*/ 5736953 w 6158587"/>
                <a:gd name="connsiteY23" fmla="*/ 5130730 h 6857275"/>
                <a:gd name="connsiteX24" fmla="*/ 5748406 w 6158587"/>
                <a:gd name="connsiteY24" fmla="*/ 5105613 h 6857275"/>
                <a:gd name="connsiteX25" fmla="*/ 5775318 w 6158587"/>
                <a:gd name="connsiteY25" fmla="*/ 5043695 h 6857275"/>
                <a:gd name="connsiteX26" fmla="*/ 5887267 w 6158587"/>
                <a:gd name="connsiteY26" fmla="*/ 4677444 h 6857275"/>
                <a:gd name="connsiteX27" fmla="*/ 5925776 w 6158587"/>
                <a:gd name="connsiteY27" fmla="*/ 4291476 h 6857275"/>
                <a:gd name="connsiteX28" fmla="*/ 5837592 w 6158587"/>
                <a:gd name="connsiteY28" fmla="*/ 3514285 h 6857275"/>
                <a:gd name="connsiteX29" fmla="*/ 5728651 w 6158587"/>
                <a:gd name="connsiteY29" fmla="*/ 3139270 h 6857275"/>
                <a:gd name="connsiteX30" fmla="*/ 5728651 w 6158587"/>
                <a:gd name="connsiteY30" fmla="*/ 3138540 h 6857275"/>
                <a:gd name="connsiteX31" fmla="*/ 5707749 w 6158587"/>
                <a:gd name="connsiteY31" fmla="*/ 3080127 h 6857275"/>
                <a:gd name="connsiteX32" fmla="*/ 5695151 w 6158587"/>
                <a:gd name="connsiteY32" fmla="*/ 3046393 h 6857275"/>
                <a:gd name="connsiteX33" fmla="*/ 5662512 w 6158587"/>
                <a:gd name="connsiteY33" fmla="*/ 2963300 h 6857275"/>
                <a:gd name="connsiteX34" fmla="*/ 5659648 w 6158587"/>
                <a:gd name="connsiteY34" fmla="*/ 2956436 h 6857275"/>
                <a:gd name="connsiteX35" fmla="*/ 5641039 w 6158587"/>
                <a:gd name="connsiteY35" fmla="*/ 2911751 h 6857275"/>
                <a:gd name="connsiteX36" fmla="*/ 5621283 w 6158587"/>
                <a:gd name="connsiteY36" fmla="*/ 2867941 h 6857275"/>
                <a:gd name="connsiteX37" fmla="*/ 5581056 w 6158587"/>
                <a:gd name="connsiteY37" fmla="*/ 2780320 h 6857275"/>
                <a:gd name="connsiteX38" fmla="*/ 5397674 w 6158587"/>
                <a:gd name="connsiteY38" fmla="*/ 2438163 h 6857275"/>
                <a:gd name="connsiteX39" fmla="*/ 5182080 w 6158587"/>
                <a:gd name="connsiteY39" fmla="*/ 2116889 h 6857275"/>
                <a:gd name="connsiteX40" fmla="*/ 4676024 w 6158587"/>
                <a:gd name="connsiteY40" fmla="*/ 1540786 h 6857275"/>
                <a:gd name="connsiteX41" fmla="*/ 4391860 w 6158587"/>
                <a:gd name="connsiteY41" fmla="*/ 1286395 h 6857275"/>
                <a:gd name="connsiteX42" fmla="*/ 4318851 w 6158587"/>
                <a:gd name="connsiteY42" fmla="*/ 1226959 h 6857275"/>
                <a:gd name="connsiteX43" fmla="*/ 4306254 w 6158587"/>
                <a:gd name="connsiteY43" fmla="*/ 1216883 h 6857275"/>
                <a:gd name="connsiteX44" fmla="*/ 4244123 w 6158587"/>
                <a:gd name="connsiteY44" fmla="*/ 1168254 h 6857275"/>
                <a:gd name="connsiteX45" fmla="*/ 4092378 w 6158587"/>
                <a:gd name="connsiteY45" fmla="*/ 1055078 h 6857275"/>
                <a:gd name="connsiteX46" fmla="*/ 3449179 w 6158587"/>
                <a:gd name="connsiteY46" fmla="*/ 660348 h 6857275"/>
                <a:gd name="connsiteX47" fmla="*/ 3110758 w 6158587"/>
                <a:gd name="connsiteY47" fmla="*/ 500442 h 6857275"/>
                <a:gd name="connsiteX48" fmla="*/ 2762316 w 6158587"/>
                <a:gd name="connsiteY48" fmla="*/ 368135 h 6857275"/>
                <a:gd name="connsiteX49" fmla="*/ 2404426 w 6158587"/>
                <a:gd name="connsiteY49" fmla="*/ 264452 h 6857275"/>
                <a:gd name="connsiteX50" fmla="*/ 2040668 w 6158587"/>
                <a:gd name="connsiteY50" fmla="*/ 191435 h 6857275"/>
                <a:gd name="connsiteX51" fmla="*/ 1461459 w 6158587"/>
                <a:gd name="connsiteY51" fmla="*/ 147625 h 6857275"/>
                <a:gd name="connsiteX52" fmla="*/ 1300837 w 6158587"/>
                <a:gd name="connsiteY52" fmla="*/ 150983 h 6857275"/>
                <a:gd name="connsiteX53" fmla="*/ 932928 w 6158587"/>
                <a:gd name="connsiteY53" fmla="*/ 183842 h 6857275"/>
                <a:gd name="connsiteX54" fmla="*/ 568022 w 6158587"/>
                <a:gd name="connsiteY54" fmla="*/ 256858 h 6857275"/>
                <a:gd name="connsiteX55" fmla="*/ 39597 w 6158587"/>
                <a:gd name="connsiteY55" fmla="*/ 447169 h 6857275"/>
                <a:gd name="connsiteX56" fmla="*/ 0 w 6158587"/>
                <a:gd name="connsiteY56" fmla="*/ 467328 h 6857275"/>
                <a:gd name="connsiteX57" fmla="*/ 0 w 6158587"/>
                <a:gd name="connsiteY57" fmla="*/ 112255 h 6857275"/>
                <a:gd name="connsiteX58" fmla="*/ 79310 w 6158587"/>
                <a:gd name="connsiteY58" fmla="*/ 70390 h 68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158587" h="6857275">
                  <a:moveTo>
                    <a:pt x="233278" y="0"/>
                  </a:moveTo>
                  <a:lnTo>
                    <a:pt x="3441063" y="0"/>
                  </a:lnTo>
                  <a:lnTo>
                    <a:pt x="3535825" y="38136"/>
                  </a:lnTo>
                  <a:cubicBezTo>
                    <a:pt x="5077434" y="703644"/>
                    <a:pt x="6158926" y="2261149"/>
                    <a:pt x="6158587" y="4076179"/>
                  </a:cubicBezTo>
                  <a:cubicBezTo>
                    <a:pt x="6158441" y="4852011"/>
                    <a:pt x="5956378" y="5613884"/>
                    <a:pt x="5573039" y="6283960"/>
                  </a:cubicBezTo>
                  <a:cubicBezTo>
                    <a:pt x="5468266" y="6466229"/>
                    <a:pt x="5351134" y="6639962"/>
                    <a:pt x="5222761" y="6804016"/>
                  </a:cubicBezTo>
                  <a:lnTo>
                    <a:pt x="5179011" y="6857275"/>
                  </a:lnTo>
                  <a:lnTo>
                    <a:pt x="4477061" y="6857275"/>
                  </a:lnTo>
                  <a:lnTo>
                    <a:pt x="4532922" y="6798071"/>
                  </a:lnTo>
                  <a:cubicBezTo>
                    <a:pt x="4575851" y="6750793"/>
                    <a:pt x="4618547" y="6701908"/>
                    <a:pt x="4660563" y="6651672"/>
                  </a:cubicBezTo>
                  <a:cubicBezTo>
                    <a:pt x="4698786" y="6606693"/>
                    <a:pt x="4736294" y="6559232"/>
                    <a:pt x="4772511" y="6513379"/>
                  </a:cubicBezTo>
                  <a:lnTo>
                    <a:pt x="4781959" y="6501404"/>
                  </a:lnTo>
                  <a:lnTo>
                    <a:pt x="4800713" y="6476578"/>
                  </a:lnTo>
                  <a:cubicBezTo>
                    <a:pt x="4833067" y="6434082"/>
                    <a:pt x="4866565" y="6389979"/>
                    <a:pt x="4897916" y="6345878"/>
                  </a:cubicBezTo>
                  <a:cubicBezTo>
                    <a:pt x="4916097" y="6321199"/>
                    <a:pt x="4934277" y="6295788"/>
                    <a:pt x="4953461" y="6268773"/>
                  </a:cubicBezTo>
                  <a:cubicBezTo>
                    <a:pt x="4972643" y="6241756"/>
                    <a:pt x="4994547" y="6211234"/>
                    <a:pt x="5015304" y="6182904"/>
                  </a:cubicBezTo>
                  <a:cubicBezTo>
                    <a:pt x="5059253" y="6123177"/>
                    <a:pt x="5103202" y="6065201"/>
                    <a:pt x="5136557" y="6021245"/>
                  </a:cubicBezTo>
                  <a:cubicBezTo>
                    <a:pt x="5169913" y="5977289"/>
                    <a:pt x="5200977" y="5936836"/>
                    <a:pt x="5232471" y="5895802"/>
                  </a:cubicBezTo>
                  <a:cubicBezTo>
                    <a:pt x="5280429" y="5833299"/>
                    <a:pt x="5330104" y="5768607"/>
                    <a:pt x="5377488" y="5704644"/>
                  </a:cubicBezTo>
                  <a:cubicBezTo>
                    <a:pt x="5414708" y="5654117"/>
                    <a:pt x="5454220" y="5600229"/>
                    <a:pt x="5492012" y="5545320"/>
                  </a:cubicBezTo>
                  <a:cubicBezTo>
                    <a:pt x="5532669" y="5485739"/>
                    <a:pt x="5566453" y="5435067"/>
                    <a:pt x="5598378" y="5383077"/>
                  </a:cubicBezTo>
                  <a:cubicBezTo>
                    <a:pt x="5639177" y="5317217"/>
                    <a:pt x="5668668" y="5266250"/>
                    <a:pt x="5694293" y="5215869"/>
                  </a:cubicBezTo>
                  <a:cubicBezTo>
                    <a:pt x="5705458" y="5195133"/>
                    <a:pt x="5715765" y="5174104"/>
                    <a:pt x="5726646" y="5151759"/>
                  </a:cubicBezTo>
                  <a:lnTo>
                    <a:pt x="5736953" y="5130730"/>
                  </a:lnTo>
                  <a:cubicBezTo>
                    <a:pt x="5740675" y="5122261"/>
                    <a:pt x="5744540" y="5113938"/>
                    <a:pt x="5748406" y="5105613"/>
                  </a:cubicBezTo>
                  <a:cubicBezTo>
                    <a:pt x="5757997" y="5084293"/>
                    <a:pt x="5767159" y="5064140"/>
                    <a:pt x="5775318" y="5043695"/>
                  </a:cubicBezTo>
                  <a:cubicBezTo>
                    <a:pt x="5824718" y="4925802"/>
                    <a:pt x="5862228" y="4803091"/>
                    <a:pt x="5887267" y="4677444"/>
                  </a:cubicBezTo>
                  <a:cubicBezTo>
                    <a:pt x="5911983" y="4550307"/>
                    <a:pt x="5924876" y="4421080"/>
                    <a:pt x="5925776" y="4291476"/>
                  </a:cubicBezTo>
                  <a:cubicBezTo>
                    <a:pt x="5925724" y="4029813"/>
                    <a:pt x="5896133" y="3769041"/>
                    <a:pt x="5837592" y="3514285"/>
                  </a:cubicBezTo>
                  <a:cubicBezTo>
                    <a:pt x="5808496" y="3387220"/>
                    <a:pt x="5772120" y="3261997"/>
                    <a:pt x="5728651" y="3139270"/>
                  </a:cubicBezTo>
                  <a:lnTo>
                    <a:pt x="5728651" y="3138540"/>
                  </a:lnTo>
                  <a:cubicBezTo>
                    <a:pt x="5722351" y="3119409"/>
                    <a:pt x="5715193" y="3100717"/>
                    <a:pt x="5707749" y="3080127"/>
                  </a:cubicBezTo>
                  <a:cubicBezTo>
                    <a:pt x="5703455" y="3068883"/>
                    <a:pt x="5699302" y="3057637"/>
                    <a:pt x="5695151" y="3046393"/>
                  </a:cubicBezTo>
                  <a:cubicBezTo>
                    <a:pt x="5685131" y="3018793"/>
                    <a:pt x="5674107" y="2991778"/>
                    <a:pt x="5662512" y="2963300"/>
                  </a:cubicBezTo>
                  <a:lnTo>
                    <a:pt x="5659648" y="2956436"/>
                  </a:lnTo>
                  <a:lnTo>
                    <a:pt x="5641039" y="2911751"/>
                  </a:lnTo>
                  <a:lnTo>
                    <a:pt x="5621283" y="2867941"/>
                  </a:lnTo>
                  <a:cubicBezTo>
                    <a:pt x="5609687" y="2841362"/>
                    <a:pt x="5595944" y="2810548"/>
                    <a:pt x="5581056" y="2780320"/>
                  </a:cubicBezTo>
                  <a:cubicBezTo>
                    <a:pt x="5530665" y="2672839"/>
                    <a:pt x="5470683" y="2561270"/>
                    <a:pt x="5397674" y="2438163"/>
                  </a:cubicBezTo>
                  <a:cubicBezTo>
                    <a:pt x="5332395" y="2330974"/>
                    <a:pt x="5259814" y="2222909"/>
                    <a:pt x="5182080" y="2116889"/>
                  </a:cubicBezTo>
                  <a:cubicBezTo>
                    <a:pt x="5029667" y="1910602"/>
                    <a:pt x="4860375" y="1717880"/>
                    <a:pt x="4676024" y="1540786"/>
                  </a:cubicBezTo>
                  <a:cubicBezTo>
                    <a:pt x="4590130" y="1458131"/>
                    <a:pt x="4497795" y="1374893"/>
                    <a:pt x="4391860" y="1286395"/>
                  </a:cubicBezTo>
                  <a:cubicBezTo>
                    <a:pt x="4370530" y="1268433"/>
                    <a:pt x="4345334" y="1247404"/>
                    <a:pt x="4318851" y="1226959"/>
                  </a:cubicBezTo>
                  <a:lnTo>
                    <a:pt x="4306254" y="1216883"/>
                  </a:lnTo>
                  <a:cubicBezTo>
                    <a:pt x="4285925" y="1200673"/>
                    <a:pt x="4264880" y="1183880"/>
                    <a:pt x="4244123" y="1168254"/>
                  </a:cubicBezTo>
                  <a:cubicBezTo>
                    <a:pt x="4189438" y="1125467"/>
                    <a:pt x="4134322" y="1085307"/>
                    <a:pt x="4092378" y="1055078"/>
                  </a:cubicBezTo>
                  <a:cubicBezTo>
                    <a:pt x="3887264" y="908357"/>
                    <a:pt x="3672344" y="776461"/>
                    <a:pt x="3449179" y="660348"/>
                  </a:cubicBezTo>
                  <a:cubicBezTo>
                    <a:pt x="3338519" y="602958"/>
                    <a:pt x="3224710" y="549071"/>
                    <a:pt x="3110758" y="500442"/>
                  </a:cubicBezTo>
                  <a:cubicBezTo>
                    <a:pt x="2996806" y="451812"/>
                    <a:pt x="2879991" y="407565"/>
                    <a:pt x="2762316" y="368135"/>
                  </a:cubicBezTo>
                  <a:cubicBezTo>
                    <a:pt x="2649508" y="330312"/>
                    <a:pt x="2529403" y="295119"/>
                    <a:pt x="2404426" y="264452"/>
                  </a:cubicBezTo>
                  <a:cubicBezTo>
                    <a:pt x="2288900" y="236121"/>
                    <a:pt x="2166502" y="211733"/>
                    <a:pt x="2040668" y="191435"/>
                  </a:cubicBezTo>
                  <a:cubicBezTo>
                    <a:pt x="1848910" y="162425"/>
                    <a:pt x="1655321" y="147782"/>
                    <a:pt x="1461459" y="147625"/>
                  </a:cubicBezTo>
                  <a:cubicBezTo>
                    <a:pt x="1408061" y="147625"/>
                    <a:pt x="1354092" y="148794"/>
                    <a:pt x="1300837" y="150983"/>
                  </a:cubicBezTo>
                  <a:cubicBezTo>
                    <a:pt x="1177739" y="155618"/>
                    <a:pt x="1054939" y="166584"/>
                    <a:pt x="932928" y="183842"/>
                  </a:cubicBezTo>
                  <a:cubicBezTo>
                    <a:pt x="810083" y="201379"/>
                    <a:pt x="688259" y="225753"/>
                    <a:pt x="568022" y="256858"/>
                  </a:cubicBezTo>
                  <a:cubicBezTo>
                    <a:pt x="386369" y="303536"/>
                    <a:pt x="209474" y="367270"/>
                    <a:pt x="39597" y="447169"/>
                  </a:cubicBezTo>
                  <a:lnTo>
                    <a:pt x="0" y="467328"/>
                  </a:lnTo>
                  <a:lnTo>
                    <a:pt x="0" y="112255"/>
                  </a:lnTo>
                  <a:lnTo>
                    <a:pt x="79310" y="703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grpSp>
      <p:sp>
        <p:nvSpPr>
          <p:cNvPr id="6" name="TextBox 1"/>
          <p:cNvSpPr txBox="1">
            <a:spLocks noChangeArrowheads="1"/>
          </p:cNvSpPr>
          <p:nvPr/>
        </p:nvSpPr>
        <p:spPr bwMode="auto">
          <a:xfrm>
            <a:off x="6588225" y="4568229"/>
            <a:ext cx="2304256" cy="276999"/>
          </a:xfrm>
          <a:prstGeom prst="rect">
            <a:avLst/>
          </a:prstGeom>
          <a:solidFill>
            <a:schemeClr val="bg1">
              <a:alpha val="0"/>
            </a:schemeClr>
          </a:solidFill>
          <a:ln w="9525">
            <a:noFill/>
            <a:miter lim="800000"/>
            <a:headEnd/>
            <a:tailEnd/>
          </a:ln>
        </p:spPr>
        <p:txBody>
          <a:bodyPr wrap="square">
            <a:spAutoFit/>
          </a:bodyPr>
          <a:lstStyle/>
          <a:p>
            <a:pPr algn="r">
              <a:spcAft>
                <a:spcPts val="600"/>
              </a:spcAft>
            </a:pPr>
            <a:r>
              <a:rPr lang="tr-TR" altLang="ko-KR" sz="1200" b="1" dirty="0">
                <a:solidFill>
                  <a:schemeClr val="tx1">
                    <a:lumMod val="75000"/>
                    <a:lumOff val="25000"/>
                  </a:schemeClr>
                </a:solidFill>
                <a:latin typeface="Arial" pitchFamily="34" charset="0"/>
                <a:ea typeface="맑은 고딕" pitchFamily="50" charset="-127"/>
                <a:cs typeface="Arial" pitchFamily="34" charset="0"/>
              </a:rPr>
              <a:t>Öğr. Gör. Yaşar GÜLTEKİN</a:t>
            </a:r>
            <a:endParaRPr lang="en-US" altLang="ko-KR" sz="1400" b="1">
              <a:solidFill>
                <a:schemeClr val="tx1">
                  <a:lumMod val="75000"/>
                  <a:lumOff val="25000"/>
                </a:schemeClr>
              </a:solidFill>
              <a:latin typeface="Arial" pitchFamily="34" charset="0"/>
              <a:ea typeface="맑은 고딕" pitchFamily="50" charset="-127"/>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480060"/>
            <a:ext cx="3614166" cy="1110996"/>
          </a:xfrm>
        </p:spPr>
        <p:txBody>
          <a:bodyPr anchor="b">
            <a:normAutofit/>
          </a:bodyPr>
          <a:lstStyle/>
          <a:p>
            <a:pPr>
              <a:lnSpc>
                <a:spcPct val="90000"/>
              </a:lnSpc>
            </a:pPr>
            <a:r>
              <a:rPr lang="tr-TR" altLang="ko-KR" sz="3500"/>
              <a:t>Üretim Fonksiyonu</a:t>
            </a:r>
          </a:p>
        </p:txBody>
      </p:sp>
      <p:sp>
        <p:nvSpPr>
          <p:cNvPr id="103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1779651"/>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73202" y="1995678"/>
            <a:ext cx="3614166" cy="2660904"/>
          </a:xfrm>
        </p:spPr>
        <p:txBody>
          <a:bodyPr anchor="t">
            <a:normAutofit/>
          </a:bodyPr>
          <a:lstStyle/>
          <a:p>
            <a:pPr marL="0" indent="0">
              <a:buNone/>
            </a:pPr>
            <a:r>
              <a:rPr lang="tr-TR" altLang="ko-KR" sz="1700">
                <a:latin typeface="Arial" pitchFamily="34" charset="0"/>
                <a:cs typeface="Arial" pitchFamily="34" charset="0"/>
              </a:rPr>
              <a:t>Üretim yönetiminin ana amacı bu faktörler için en uygun değerlerin bulunmasına yönelmiştir.</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Hangi mal?</a:t>
            </a:r>
          </a:p>
          <a:p>
            <a:pPr marL="0" indent="0">
              <a:buNone/>
            </a:pPr>
            <a:r>
              <a:rPr lang="tr-TR" altLang="ko-KR" sz="1700">
                <a:latin typeface="Arial" pitchFamily="34" charset="0"/>
                <a:cs typeface="Arial" pitchFamily="34" charset="0"/>
              </a:rPr>
              <a:t>Ne miktarda?</a:t>
            </a:r>
          </a:p>
          <a:p>
            <a:pPr marL="0" indent="0">
              <a:buNone/>
            </a:pPr>
            <a:r>
              <a:rPr lang="tr-TR" altLang="ko-KR" sz="1700">
                <a:latin typeface="Arial" pitchFamily="34" charset="0"/>
                <a:cs typeface="Arial" pitchFamily="34" charset="0"/>
              </a:rPr>
              <a:t>Hangi özelliklerde?</a:t>
            </a:r>
          </a:p>
          <a:p>
            <a:pPr marL="0" indent="0">
              <a:buNone/>
            </a:pPr>
            <a:r>
              <a:rPr lang="tr-TR" altLang="ko-KR" sz="1700">
                <a:latin typeface="Arial" pitchFamily="34" charset="0"/>
                <a:cs typeface="Arial" pitchFamily="34" charset="0"/>
              </a:rPr>
              <a:t>Nerede ve kim tarafından yapılacak?</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4286" y="1164360"/>
            <a:ext cx="4094226" cy="281478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973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pPr>
              <a:lnSpc>
                <a:spcPct val="90000"/>
              </a:lnSpc>
            </a:pPr>
            <a:r>
              <a:rPr lang="tr-TR" altLang="ko-KR" sz="4100"/>
              <a:t>Üretim Fonksiyonu</a:t>
            </a:r>
          </a:p>
        </p:txBody>
      </p:sp>
      <p:pic>
        <p:nvPicPr>
          <p:cNvPr id="6" name="Picture 5" descr="Elektronik devre kartı">
            <a:extLst>
              <a:ext uri="{FF2B5EF4-FFF2-40B4-BE49-F238E27FC236}">
                <a16:creationId xmlns:a16="http://schemas.microsoft.com/office/drawing/2014/main" id="{DC4C2390-84C4-9AF9-F730-95614E831555}"/>
              </a:ext>
            </a:extLst>
          </p:cNvPr>
          <p:cNvPicPr>
            <a:picLocks noChangeAspect="1"/>
          </p:cNvPicPr>
          <p:nvPr/>
        </p:nvPicPr>
        <p:blipFill rotWithShape="1">
          <a:blip r:embed="rId2"/>
          <a:srcRect l="43250" r="11420"/>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Üretim, insanların ihtiyaçlarını karşılamak üzere üretim faktörlerinin uygun bir ortamda bir araya getirilerek mal ve hizmetlerin meydana getirilmesi olayıdır.</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Üretimin temel amacı ve konusu, insan ihtiyaçlarını karşılayacak mal ve hizmet üretmektir.</a:t>
            </a:r>
          </a:p>
        </p:txBody>
      </p:sp>
    </p:spTree>
    <p:extLst>
      <p:ext uri="{BB962C8B-B14F-4D97-AF65-F5344CB8AC3E}">
        <p14:creationId xmlns:p14="http://schemas.microsoft.com/office/powerpoint/2010/main" val="371543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Üretim Fonksiyonu</a:t>
            </a:r>
          </a:p>
        </p:txBody>
      </p:sp>
      <p:pic>
        <p:nvPicPr>
          <p:cNvPr id="19" name="Picture 5" descr="Kullanılmış makine parçaları">
            <a:extLst>
              <a:ext uri="{FF2B5EF4-FFF2-40B4-BE49-F238E27FC236}">
                <a16:creationId xmlns:a16="http://schemas.microsoft.com/office/drawing/2014/main" id="{20DFE0B5-2C3D-AE1B-E9D2-8A4CBDEFE203}"/>
              </a:ext>
            </a:extLst>
          </p:cNvPr>
          <p:cNvPicPr>
            <a:picLocks noChangeAspect="1"/>
          </p:cNvPicPr>
          <p:nvPr/>
        </p:nvPicPr>
        <p:blipFill rotWithShape="1">
          <a:blip r:embed="rId2"/>
          <a:srcRect l="39695" r="19460"/>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r>
              <a:rPr lang="tr-TR" altLang="ko-KR" sz="1500">
                <a:latin typeface="Arial" pitchFamily="34" charset="0"/>
                <a:cs typeface="Arial" pitchFamily="34" charset="0"/>
              </a:rPr>
              <a:t>Müşteri taleplerinin fiyat, zaman, miktar ve kalite açısından en iyi biçimde karşılanması</a:t>
            </a:r>
          </a:p>
          <a:p>
            <a:r>
              <a:rPr lang="tr-TR" altLang="ko-KR" sz="1500">
                <a:latin typeface="Arial" pitchFamily="34" charset="0"/>
                <a:cs typeface="Arial" pitchFamily="34" charset="0"/>
              </a:rPr>
              <a:t>Stok miktarının mümkün olduğu kadar düşük düzeyde tutulması</a:t>
            </a:r>
          </a:p>
          <a:p>
            <a:r>
              <a:rPr lang="tr-TR" altLang="ko-KR" sz="1500">
                <a:latin typeface="Arial" pitchFamily="34" charset="0"/>
                <a:cs typeface="Arial" pitchFamily="34" charset="0"/>
              </a:rPr>
              <a:t>İşletmenin işgücü ve makine kaynaklarından yararlanma derecesinin yükseltilmesi </a:t>
            </a:r>
          </a:p>
        </p:txBody>
      </p:sp>
    </p:spTree>
    <p:extLst>
      <p:ext uri="{BB962C8B-B14F-4D97-AF65-F5344CB8AC3E}">
        <p14:creationId xmlns:p14="http://schemas.microsoft.com/office/powerpoint/2010/main" val="2705359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562629"/>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1506" y="370810"/>
            <a:ext cx="7900987" cy="613052"/>
          </a:xfrm>
        </p:spPr>
        <p:txBody>
          <a:bodyPr vert="horz" lIns="91440" tIns="45720" rIns="91440" bIns="45720" rtlCol="0" anchor="b">
            <a:normAutofit/>
          </a:bodyPr>
          <a:lstStyle/>
          <a:p>
            <a:pPr algn="ctr" latinLnBrk="0">
              <a:lnSpc>
                <a:spcPct val="90000"/>
              </a:lnSpc>
            </a:pPr>
            <a:r>
              <a:rPr lang="en-US" altLang="ko-KR" sz="2700" kern="1200">
                <a:solidFill>
                  <a:schemeClr val="tx1"/>
                </a:solidFill>
                <a:latin typeface="+mj-lt"/>
                <a:ea typeface="+mj-ea"/>
                <a:cs typeface="+mj-cs"/>
              </a:rPr>
              <a:t>Üretim Fonksiyonu</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42925" y="1785670"/>
            <a:ext cx="8058150" cy="292108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061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3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6" name="Freeform: Shape 103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190252"/>
            <a:ext cx="1370728" cy="1032741"/>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8" name="Rectangle 103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316609"/>
            <a:ext cx="484026"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491355"/>
            <a:ext cx="515604"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Freeform: Shape 104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11062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4" name="Isosceles Triangle 104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4586625"/>
            <a:ext cx="1120884" cy="5568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9980" y="482600"/>
            <a:ext cx="5444038" cy="4178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6" name="Isosceles Triangle 104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4839857"/>
            <a:ext cx="611177" cy="303643"/>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9744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57" name="Group 2056">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223477" y="1768"/>
            <a:ext cx="1407490" cy="1324506"/>
            <a:chOff x="-648769" y="2358"/>
            <a:chExt cx="1876653" cy="1766008"/>
          </a:xfrm>
        </p:grpSpPr>
        <p:sp>
          <p:nvSpPr>
            <p:cNvPr id="2058" name="Freeform: Shape 2057">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052897" y="4525250"/>
            <a:ext cx="484026"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Isosceles Triangle 2062">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77" y="4290831"/>
            <a:ext cx="1696473" cy="852668"/>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88073" y="482600"/>
            <a:ext cx="4167852" cy="4178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475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81" name="Group 308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223477" y="1768"/>
            <a:ext cx="1407490" cy="1324506"/>
            <a:chOff x="-648769" y="2358"/>
            <a:chExt cx="1876653" cy="1766008"/>
          </a:xfrm>
        </p:grpSpPr>
        <p:sp>
          <p:nvSpPr>
            <p:cNvPr id="3082" name="Freeform: Shape 3081">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85" name="Rectangle 308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052897" y="4525250"/>
            <a:ext cx="484026"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Isosceles Triangle 3086">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77" y="4290831"/>
            <a:ext cx="1696473" cy="852668"/>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onsumers in the circular economy -"/>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2600" y="608838"/>
            <a:ext cx="8178799" cy="392582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10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2800"/>
              <a:t>Üretim Yönetiminin Temel Konuları</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lnSpc>
                <a:spcPct val="90000"/>
              </a:lnSpc>
              <a:buNone/>
            </a:pPr>
            <a:endParaRPr lang="tr-TR" altLang="ko-KR" sz="1500">
              <a:latin typeface="Arial" pitchFamily="34" charset="0"/>
              <a:cs typeface="Arial" pitchFamily="34" charset="0"/>
            </a:endParaRPr>
          </a:p>
          <a:p>
            <a:pPr marL="0" indent="0">
              <a:lnSpc>
                <a:spcPct val="90000"/>
              </a:lnSpc>
              <a:buNone/>
            </a:pPr>
            <a:r>
              <a:rPr lang="tr-TR" altLang="ko-KR" sz="1500">
                <a:latin typeface="Arial" pitchFamily="34" charset="0"/>
                <a:cs typeface="Arial" pitchFamily="34" charset="0"/>
              </a:rPr>
              <a:t>Üretim yönetiminin doğrudan ya da dolaylı olarak karşılaştıkları sorunlar;</a:t>
            </a:r>
          </a:p>
          <a:p>
            <a:pPr marL="0" indent="0">
              <a:lnSpc>
                <a:spcPct val="90000"/>
              </a:lnSpc>
              <a:buNone/>
            </a:pPr>
            <a:r>
              <a:rPr lang="tr-TR" altLang="ko-KR" sz="1500">
                <a:latin typeface="Arial" pitchFamily="34" charset="0"/>
                <a:cs typeface="Arial" pitchFamily="34" charset="0"/>
              </a:rPr>
              <a:t>Mamul tasarımı</a:t>
            </a:r>
          </a:p>
          <a:p>
            <a:pPr marL="0" indent="0">
              <a:lnSpc>
                <a:spcPct val="90000"/>
              </a:lnSpc>
              <a:buNone/>
            </a:pPr>
            <a:r>
              <a:rPr lang="tr-TR" altLang="ko-KR" sz="1500">
                <a:latin typeface="Arial" pitchFamily="34" charset="0"/>
                <a:cs typeface="Arial" pitchFamily="34" charset="0"/>
              </a:rPr>
              <a:t>Hareket ve zaman etütleri</a:t>
            </a:r>
          </a:p>
          <a:p>
            <a:pPr marL="0" indent="0">
              <a:lnSpc>
                <a:spcPct val="90000"/>
              </a:lnSpc>
              <a:buNone/>
            </a:pPr>
            <a:r>
              <a:rPr lang="tr-TR" altLang="ko-KR" sz="1500">
                <a:latin typeface="Arial" pitchFamily="34" charset="0"/>
                <a:cs typeface="Arial" pitchFamily="34" charset="0"/>
              </a:rPr>
              <a:t>Fabrika yeri seçimi ve düzenleme</a:t>
            </a:r>
          </a:p>
          <a:p>
            <a:pPr marL="0" indent="0">
              <a:lnSpc>
                <a:spcPct val="90000"/>
              </a:lnSpc>
              <a:buNone/>
            </a:pPr>
            <a:r>
              <a:rPr lang="tr-TR" altLang="ko-KR" sz="1500">
                <a:latin typeface="Arial" pitchFamily="34" charset="0"/>
                <a:cs typeface="Arial" pitchFamily="34" charset="0"/>
              </a:rPr>
              <a:t>Kapasite seçimi</a:t>
            </a:r>
          </a:p>
          <a:p>
            <a:pPr marL="0" indent="0">
              <a:lnSpc>
                <a:spcPct val="90000"/>
              </a:lnSpc>
              <a:buNone/>
            </a:pPr>
            <a:r>
              <a:rPr lang="tr-TR" altLang="ko-KR" sz="1500">
                <a:latin typeface="Arial" pitchFamily="34" charset="0"/>
                <a:cs typeface="Arial" pitchFamily="34" charset="0"/>
              </a:rPr>
              <a:t>Üretim planlama ve kontrolü</a:t>
            </a:r>
          </a:p>
          <a:p>
            <a:pPr marL="0" indent="0">
              <a:lnSpc>
                <a:spcPct val="90000"/>
              </a:lnSpc>
              <a:buNone/>
            </a:pPr>
            <a:r>
              <a:rPr lang="tr-TR" altLang="ko-KR" sz="1500">
                <a:latin typeface="Arial" pitchFamily="34" charset="0"/>
                <a:cs typeface="Arial" pitchFamily="34" charset="0"/>
              </a:rPr>
              <a:t>Stok kontrolü</a:t>
            </a:r>
          </a:p>
          <a:p>
            <a:pPr marL="0" indent="0">
              <a:lnSpc>
                <a:spcPct val="90000"/>
              </a:lnSpc>
              <a:buNone/>
            </a:pPr>
            <a:r>
              <a:rPr lang="tr-TR" altLang="ko-KR" sz="1500">
                <a:latin typeface="Arial" pitchFamily="34" charset="0"/>
                <a:cs typeface="Arial" pitchFamily="34" charset="0"/>
              </a:rPr>
              <a:t>Kalite kontrolü</a:t>
            </a:r>
          </a:p>
        </p:txBody>
      </p:sp>
      <p:pic>
        <p:nvPicPr>
          <p:cNvPr id="6" name="Picture 5" descr="İnşaat silueti 'daki scafkatın batımı">
            <a:extLst>
              <a:ext uri="{FF2B5EF4-FFF2-40B4-BE49-F238E27FC236}">
                <a16:creationId xmlns:a16="http://schemas.microsoft.com/office/drawing/2014/main" id="{46CE4C3E-BD76-5ED6-9F83-84620F673890}"/>
              </a:ext>
            </a:extLst>
          </p:cNvPr>
          <p:cNvPicPr>
            <a:picLocks noChangeAspect="1"/>
          </p:cNvPicPr>
          <p:nvPr/>
        </p:nvPicPr>
        <p:blipFill rotWithShape="1">
          <a:blip r:embed="rId2"/>
          <a:srcRect l="22227" r="18373"/>
          <a:stretch/>
        </p:blipFill>
        <p:spPr>
          <a:xfrm>
            <a:off x="4572000" y="10"/>
            <a:ext cx="4577118" cy="5143490"/>
          </a:xfrm>
          <a:prstGeom prst="rect">
            <a:avLst/>
          </a:prstGeom>
        </p:spPr>
      </p:pic>
    </p:spTree>
    <p:extLst>
      <p:ext uri="{BB962C8B-B14F-4D97-AF65-F5344CB8AC3E}">
        <p14:creationId xmlns:p14="http://schemas.microsoft.com/office/powerpoint/2010/main" val="161815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2800"/>
              <a:t>Üretim yönetiminin görevleri</a:t>
            </a:r>
          </a:p>
        </p:txBody>
      </p:sp>
      <p:sp>
        <p:nvSpPr>
          <p:cNvPr id="4" name="Content Placeholder 3"/>
          <p:cNvSpPr>
            <a:spLocks noGrp="1"/>
          </p:cNvSpPr>
          <p:nvPr>
            <p:ph idx="1"/>
          </p:nvPr>
        </p:nvSpPr>
        <p:spPr>
          <a:xfrm>
            <a:off x="571351" y="987574"/>
            <a:ext cx="3640609" cy="3779687"/>
          </a:xfrm>
        </p:spPr>
        <p:txBody>
          <a:bodyPr anchor="ctr">
            <a:normAutofit/>
          </a:bodyPr>
          <a:lstStyle/>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r>
              <a:rPr lang="tr-TR" altLang="ko-KR" sz="1500" dirty="0">
                <a:latin typeface="Arial" pitchFamily="34" charset="0"/>
                <a:cs typeface="Arial" pitchFamily="34" charset="0"/>
              </a:rPr>
              <a:t>Üretim stratejisini düzenleme</a:t>
            </a:r>
          </a:p>
          <a:p>
            <a:pPr marL="0" indent="0">
              <a:lnSpc>
                <a:spcPct val="90000"/>
              </a:lnSpc>
              <a:buNone/>
            </a:pPr>
            <a:r>
              <a:rPr lang="tr-TR" altLang="ko-KR" sz="1500" dirty="0">
                <a:latin typeface="Arial" pitchFamily="34" charset="0"/>
                <a:cs typeface="Arial" pitchFamily="34" charset="0"/>
              </a:rPr>
              <a:t>Kalite güvence</a:t>
            </a:r>
          </a:p>
          <a:p>
            <a:pPr marL="0" indent="0">
              <a:lnSpc>
                <a:spcPct val="90000"/>
              </a:lnSpc>
              <a:buNone/>
            </a:pPr>
            <a:r>
              <a:rPr lang="tr-TR" altLang="ko-KR" sz="1500" dirty="0">
                <a:latin typeface="Arial" pitchFamily="34" charset="0"/>
                <a:cs typeface="Arial" pitchFamily="34" charset="0"/>
              </a:rPr>
              <a:t>Ürün ve hizmet tasarımı</a:t>
            </a:r>
          </a:p>
          <a:p>
            <a:pPr marL="0" indent="0">
              <a:lnSpc>
                <a:spcPct val="90000"/>
              </a:lnSpc>
              <a:buNone/>
            </a:pPr>
            <a:r>
              <a:rPr lang="tr-TR" altLang="ko-KR" sz="1500" dirty="0">
                <a:latin typeface="Arial" pitchFamily="34" charset="0"/>
                <a:cs typeface="Arial" pitchFamily="34" charset="0"/>
              </a:rPr>
              <a:t>Yer seçimi</a:t>
            </a:r>
          </a:p>
          <a:p>
            <a:pPr marL="0" indent="0">
              <a:lnSpc>
                <a:spcPct val="90000"/>
              </a:lnSpc>
              <a:buNone/>
            </a:pPr>
            <a:r>
              <a:rPr lang="tr-TR" altLang="ko-KR" sz="1500" dirty="0">
                <a:latin typeface="Arial" pitchFamily="34" charset="0"/>
                <a:cs typeface="Arial" pitchFamily="34" charset="0"/>
              </a:rPr>
              <a:t>Yerleşim planlama</a:t>
            </a:r>
          </a:p>
          <a:p>
            <a:pPr marL="0" indent="0">
              <a:lnSpc>
                <a:spcPct val="90000"/>
              </a:lnSpc>
              <a:buNone/>
            </a:pPr>
            <a:r>
              <a:rPr lang="tr-TR" altLang="ko-KR" sz="1500" dirty="0">
                <a:latin typeface="Arial" pitchFamily="34" charset="0"/>
                <a:cs typeface="Arial" pitchFamily="34" charset="0"/>
              </a:rPr>
              <a:t>Üretim sürecinin planlanması</a:t>
            </a:r>
          </a:p>
          <a:p>
            <a:pPr marL="0" indent="0">
              <a:lnSpc>
                <a:spcPct val="90000"/>
              </a:lnSpc>
              <a:buNone/>
            </a:pPr>
            <a:r>
              <a:rPr lang="tr-TR" altLang="ko-KR" sz="1500" dirty="0">
                <a:latin typeface="Arial" pitchFamily="34" charset="0"/>
                <a:cs typeface="Arial" pitchFamily="34" charset="0"/>
              </a:rPr>
              <a:t>İş ve görevleri tasarlama</a:t>
            </a:r>
          </a:p>
          <a:p>
            <a:pPr marL="0" indent="0">
              <a:lnSpc>
                <a:spcPct val="90000"/>
              </a:lnSpc>
              <a:buNone/>
            </a:pPr>
            <a:r>
              <a:rPr lang="tr-TR" altLang="ko-KR" sz="1500" dirty="0">
                <a:latin typeface="Arial" pitchFamily="34" charset="0"/>
                <a:cs typeface="Arial" pitchFamily="34" charset="0"/>
              </a:rPr>
              <a:t>Tedarik zinciri yönetimi</a:t>
            </a:r>
          </a:p>
          <a:p>
            <a:pPr marL="0" indent="0">
              <a:lnSpc>
                <a:spcPct val="90000"/>
              </a:lnSpc>
              <a:buNone/>
            </a:pPr>
            <a:r>
              <a:rPr lang="tr-TR" altLang="ko-KR" sz="1500" dirty="0">
                <a:latin typeface="Arial" pitchFamily="34" charset="0"/>
                <a:cs typeface="Arial" pitchFamily="34" charset="0"/>
              </a:rPr>
              <a:t>Üretim programlama</a:t>
            </a:r>
          </a:p>
        </p:txBody>
      </p:sp>
      <p:pic>
        <p:nvPicPr>
          <p:cNvPr id="6" name="Picture 5">
            <a:extLst>
              <a:ext uri="{FF2B5EF4-FFF2-40B4-BE49-F238E27FC236}">
                <a16:creationId xmlns:a16="http://schemas.microsoft.com/office/drawing/2014/main" id="{7050114A-2BF7-D98E-15A6-A731A3DBBF13}"/>
              </a:ext>
            </a:extLst>
          </p:cNvPr>
          <p:cNvPicPr>
            <a:picLocks noChangeAspect="1"/>
          </p:cNvPicPr>
          <p:nvPr/>
        </p:nvPicPr>
        <p:blipFill rotWithShape="1">
          <a:blip r:embed="rId2"/>
          <a:srcRect l="5203" r="35397"/>
          <a:stretch/>
        </p:blipFill>
        <p:spPr>
          <a:xfrm>
            <a:off x="4572000" y="10"/>
            <a:ext cx="4577118" cy="5143490"/>
          </a:xfrm>
          <a:prstGeom prst="rect">
            <a:avLst/>
          </a:prstGeom>
        </p:spPr>
      </p:pic>
    </p:spTree>
    <p:extLst>
      <p:ext uri="{BB962C8B-B14F-4D97-AF65-F5344CB8AC3E}">
        <p14:creationId xmlns:p14="http://schemas.microsoft.com/office/powerpoint/2010/main" val="561804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a:solidFill>
                  <a:srgbClr val="FFFFFF"/>
                </a:solidFill>
              </a:rPr>
              <a:t>Üretim yönetiminin görevleri</a:t>
            </a:r>
          </a:p>
        </p:txBody>
      </p:sp>
      <p:graphicFrame>
        <p:nvGraphicFramePr>
          <p:cNvPr id="6" name="Content Placeholder 3">
            <a:extLst>
              <a:ext uri="{FF2B5EF4-FFF2-40B4-BE49-F238E27FC236}">
                <a16:creationId xmlns:a16="http://schemas.microsoft.com/office/drawing/2014/main" id="{0B84F44E-AE13-CC8B-C3E4-9EF2EF98E05A}"/>
              </a:ext>
            </a:extLst>
          </p:cNvPr>
          <p:cNvGraphicFramePr>
            <a:graphicFrameLocks noGrp="1"/>
          </p:cNvGraphicFramePr>
          <p:nvPr>
            <p:ph idx="1"/>
            <p:extLst>
              <p:ext uri="{D42A27DB-BD31-4B8C-83A1-F6EECF244321}">
                <p14:modId xmlns:p14="http://schemas.microsoft.com/office/powerpoint/2010/main" val="1853008729"/>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5813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a:solidFill>
                  <a:srgbClr val="FFFFFF"/>
                </a:solidFill>
              </a:rPr>
              <a:t>Üretim yönetiminin görevleri</a:t>
            </a:r>
          </a:p>
        </p:txBody>
      </p:sp>
      <p:graphicFrame>
        <p:nvGraphicFramePr>
          <p:cNvPr id="6" name="Content Placeholder 3">
            <a:extLst>
              <a:ext uri="{FF2B5EF4-FFF2-40B4-BE49-F238E27FC236}">
                <a16:creationId xmlns:a16="http://schemas.microsoft.com/office/drawing/2014/main" id="{3D6AA200-50BD-3059-6902-28DF7DB021CC}"/>
              </a:ext>
            </a:extLst>
          </p:cNvPr>
          <p:cNvGraphicFramePr>
            <a:graphicFrameLocks noGrp="1"/>
          </p:cNvGraphicFramePr>
          <p:nvPr>
            <p:ph idx="1"/>
            <p:extLst>
              <p:ext uri="{D42A27DB-BD31-4B8C-83A1-F6EECF244321}">
                <p14:modId xmlns:p14="http://schemas.microsoft.com/office/powerpoint/2010/main" val="729574712"/>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7811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51435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865179"/>
            <a:ext cx="2400300" cy="3345872"/>
          </a:xfrm>
        </p:spPr>
        <p:txBody>
          <a:bodyPr>
            <a:normAutofit/>
          </a:bodyPr>
          <a:lstStyle/>
          <a:p>
            <a:r>
              <a:rPr lang="tr-TR" altLang="ko-KR" sz="2000">
                <a:solidFill>
                  <a:srgbClr val="FFFFFF"/>
                </a:solidFill>
              </a:rPr>
              <a:t>Üretim Sisteminin Sınıflandırılması</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1841609"/>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3335481" y="443508"/>
            <a:ext cx="5179868" cy="4189214"/>
          </a:xfrm>
        </p:spPr>
        <p:txBody>
          <a:bodyPr anchor="ctr">
            <a:normAutofit/>
          </a:bodyPr>
          <a:lstStyle/>
          <a:p>
            <a:pPr marL="0" indent="0">
              <a:lnSpc>
                <a:spcPct val="90000"/>
              </a:lnSpc>
              <a:buNone/>
            </a:pPr>
            <a:endParaRPr lang="tr-TR" altLang="ko-KR" sz="2700">
              <a:latin typeface="Arial" pitchFamily="34" charset="0"/>
              <a:cs typeface="Arial" pitchFamily="34" charset="0"/>
            </a:endParaRPr>
          </a:p>
          <a:p>
            <a:pPr marL="0" indent="0">
              <a:lnSpc>
                <a:spcPct val="90000"/>
              </a:lnSpc>
              <a:buNone/>
            </a:pPr>
            <a:r>
              <a:rPr lang="tr-TR" altLang="ko-KR" sz="2700">
                <a:latin typeface="Arial" pitchFamily="34" charset="0"/>
                <a:cs typeface="Arial" pitchFamily="34" charset="0"/>
              </a:rPr>
              <a:t>Kullanılan üretim yöntemlerine göre;</a:t>
            </a:r>
          </a:p>
          <a:p>
            <a:pPr marL="0" indent="0">
              <a:lnSpc>
                <a:spcPct val="90000"/>
              </a:lnSpc>
              <a:buNone/>
            </a:pPr>
            <a:endParaRPr lang="tr-TR" altLang="ko-KR" sz="2700">
              <a:latin typeface="Arial" pitchFamily="34" charset="0"/>
              <a:cs typeface="Arial" pitchFamily="34" charset="0"/>
            </a:endParaRPr>
          </a:p>
          <a:p>
            <a:pPr marL="0" indent="0">
              <a:lnSpc>
                <a:spcPct val="90000"/>
              </a:lnSpc>
              <a:buNone/>
            </a:pPr>
            <a:r>
              <a:rPr lang="tr-TR" altLang="ko-KR" sz="2700">
                <a:latin typeface="Arial" pitchFamily="34" charset="0"/>
                <a:cs typeface="Arial" pitchFamily="34" charset="0"/>
              </a:rPr>
              <a:t>Birincil üretim,</a:t>
            </a:r>
          </a:p>
          <a:p>
            <a:pPr marL="0" indent="0">
              <a:lnSpc>
                <a:spcPct val="90000"/>
              </a:lnSpc>
              <a:buNone/>
            </a:pPr>
            <a:r>
              <a:rPr lang="tr-TR" altLang="ko-KR" sz="2700">
                <a:latin typeface="Arial" pitchFamily="34" charset="0"/>
                <a:cs typeface="Arial" pitchFamily="34" charset="0"/>
              </a:rPr>
              <a:t>Analitik üretim,</a:t>
            </a:r>
          </a:p>
          <a:p>
            <a:pPr marL="0" indent="0">
              <a:lnSpc>
                <a:spcPct val="90000"/>
              </a:lnSpc>
              <a:buNone/>
            </a:pPr>
            <a:r>
              <a:rPr lang="tr-TR" altLang="ko-KR" sz="2700">
                <a:latin typeface="Arial" pitchFamily="34" charset="0"/>
                <a:cs typeface="Arial" pitchFamily="34" charset="0"/>
              </a:rPr>
              <a:t>Sentetik üretim,</a:t>
            </a:r>
          </a:p>
          <a:p>
            <a:pPr marL="0" indent="0">
              <a:lnSpc>
                <a:spcPct val="90000"/>
              </a:lnSpc>
              <a:buNone/>
            </a:pPr>
            <a:r>
              <a:rPr lang="tr-TR" altLang="ko-KR" sz="2700">
                <a:latin typeface="Arial" pitchFamily="34" charset="0"/>
                <a:cs typeface="Arial" pitchFamily="34" charset="0"/>
              </a:rPr>
              <a:t>Fabrikasyon üretim,</a:t>
            </a:r>
          </a:p>
          <a:p>
            <a:pPr marL="0" indent="0">
              <a:lnSpc>
                <a:spcPct val="90000"/>
              </a:lnSpc>
              <a:buNone/>
            </a:pPr>
            <a:r>
              <a:rPr lang="tr-TR" altLang="ko-KR" sz="2700">
                <a:latin typeface="Arial" pitchFamily="34" charset="0"/>
                <a:cs typeface="Arial" pitchFamily="34" charset="0"/>
              </a:rPr>
              <a:t>Montaj üretimi,</a:t>
            </a:r>
          </a:p>
        </p:txBody>
      </p:sp>
    </p:spTree>
    <p:extLst>
      <p:ext uri="{BB962C8B-B14F-4D97-AF65-F5344CB8AC3E}">
        <p14:creationId xmlns:p14="http://schemas.microsoft.com/office/powerpoint/2010/main" val="1666830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288" r="7401"/>
          <a:stretch/>
        </p:blipFill>
        <p:spPr bwMode="auto">
          <a:xfrm>
            <a:off x="20" y="10"/>
            <a:ext cx="7252212" cy="51434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a:normAutofit/>
          </a:bodyPr>
          <a:lstStyle/>
          <a:p>
            <a:pPr>
              <a:lnSpc>
                <a:spcPct val="90000"/>
              </a:lnSpc>
            </a:pPr>
            <a:r>
              <a:rPr lang="tr-TR" altLang="ko-KR" sz="2600"/>
              <a:t>Üretim Sisteminin Sınıflandırılması</a:t>
            </a:r>
          </a:p>
        </p:txBody>
      </p:sp>
      <p:sp>
        <p:nvSpPr>
          <p:cNvPr id="4" name="Content Placeholder 3"/>
          <p:cNvSpPr>
            <a:spLocks noGrp="1"/>
          </p:cNvSpPr>
          <p:nvPr>
            <p:ph idx="1"/>
          </p:nvPr>
        </p:nvSpPr>
        <p:spPr>
          <a:xfrm>
            <a:off x="5648707" y="1825650"/>
            <a:ext cx="2866642" cy="2807072"/>
          </a:xfrm>
        </p:spPr>
        <p:txBody>
          <a:bodyPr>
            <a:normAutofit/>
          </a:bodyPr>
          <a:lstStyle/>
          <a:p>
            <a:pPr marL="0" indent="0">
              <a:buNone/>
            </a:pPr>
            <a:endParaRPr lang="tr-TR" altLang="ko-KR" sz="1500">
              <a:latin typeface="Arial" pitchFamily="34" charset="0"/>
              <a:cs typeface="Arial" pitchFamily="34" charset="0"/>
            </a:endParaRPr>
          </a:p>
          <a:p>
            <a:pPr marL="0" indent="0">
              <a:buNone/>
            </a:pPr>
            <a:r>
              <a:rPr lang="tr-TR" altLang="ko-KR" sz="1500" b="1">
                <a:latin typeface="Arial" pitchFamily="34" charset="0"/>
                <a:cs typeface="Arial" pitchFamily="34" charset="0"/>
              </a:rPr>
              <a:t>Birincil Üretim: </a:t>
            </a:r>
            <a:r>
              <a:rPr lang="tr-TR" altLang="ko-KR" sz="1500">
                <a:latin typeface="Arial" pitchFamily="34" charset="0"/>
                <a:cs typeface="Arial" pitchFamily="34" charset="0"/>
              </a:rPr>
              <a:t>Doğada mevcut hammaddelerin işlenmek veya kullanılmak üzere çıkarılmasıdır. Demir, bakır ve diğer madenler ile kömür ve petrol üretimi vs. bu üretim sınıfına girer.</a:t>
            </a:r>
          </a:p>
          <a:p>
            <a:pPr marL="0" indent="0">
              <a:buNone/>
            </a:pPr>
            <a:endParaRPr lang="tr-TR" altLang="ko-KR" sz="1500">
              <a:latin typeface="Arial" pitchFamily="34" charset="0"/>
              <a:cs typeface="Arial" pitchFamily="34" charset="0"/>
            </a:endParaRPr>
          </a:p>
        </p:txBody>
      </p:sp>
    </p:spTree>
    <p:extLst>
      <p:ext uri="{BB962C8B-B14F-4D97-AF65-F5344CB8AC3E}">
        <p14:creationId xmlns:p14="http://schemas.microsoft.com/office/powerpoint/2010/main" val="3924850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sz="3300"/>
              <a:t>Üretim Sisteminin Sınıflandırılması</a:t>
            </a:r>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a:latin typeface="Arial" pitchFamily="34" charset="0"/>
                <a:cs typeface="Arial" pitchFamily="34" charset="0"/>
              </a:rPr>
              <a:t>Temel hammaddelerin bazıları daha sonra ayırıcı işlemlerle parçalanıp işlenerek çeşitli mamullere dönüştürülür. Şeker pancarından şeker, ham petrolden benzin, fuel-oil boksitten alüminyum vs. analitik üretim sınıfına girer.</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10" r="18480"/>
          <a:stretch/>
        </p:blipFill>
        <p:spPr bwMode="auto">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644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884"/>
          <a:stretch/>
        </p:blipFill>
        <p:spPr bwMode="auto">
          <a:xfrm>
            <a:off x="1891767" y="10"/>
            <a:ext cx="7252231" cy="51434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9"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pPr>
              <a:lnSpc>
                <a:spcPct val="90000"/>
              </a:lnSpc>
            </a:pPr>
            <a:r>
              <a:rPr lang="tr-TR" altLang="ko-KR" sz="2600"/>
              <a:t>Üretim Sisteminin Sınıflandırılması</a:t>
            </a:r>
          </a:p>
        </p:txBody>
      </p:sp>
      <p:sp>
        <p:nvSpPr>
          <p:cNvPr id="4" name="Content Placeholder 3"/>
          <p:cNvSpPr>
            <a:spLocks noGrp="1"/>
          </p:cNvSpPr>
          <p:nvPr>
            <p:ph idx="1"/>
          </p:nvPr>
        </p:nvSpPr>
        <p:spPr>
          <a:xfrm>
            <a:off x="628650" y="1825650"/>
            <a:ext cx="2866641" cy="2807072"/>
          </a:xfrm>
        </p:spPr>
        <p:txBody>
          <a:bodyPr>
            <a:normAutofit/>
          </a:bodyPr>
          <a:lstStyle/>
          <a:p>
            <a:pPr marL="0" indent="0">
              <a:buNone/>
            </a:pPr>
            <a:r>
              <a:rPr lang="tr-TR" altLang="ko-KR" sz="1500">
                <a:latin typeface="Arial" pitchFamily="34" charset="0"/>
                <a:cs typeface="Arial" pitchFamily="34" charset="0"/>
              </a:rPr>
              <a:t>Sentetik üretim: Doğadan elde edilen temel hammaddelerin bazıları da birleştirici işlemlerle yeni mamullere dönüştürülür. Sentetik kauçuk, alaşımlı çelik, plastik, cam vb. mamuller sentetik üretim grubuna girerler.</a:t>
            </a:r>
          </a:p>
        </p:txBody>
      </p:sp>
    </p:spTree>
    <p:extLst>
      <p:ext uri="{BB962C8B-B14F-4D97-AF65-F5344CB8AC3E}">
        <p14:creationId xmlns:p14="http://schemas.microsoft.com/office/powerpoint/2010/main" val="127097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5" name="Rectangle 615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r>
              <a:rPr lang="tr-TR" altLang="ko-KR" sz="3800"/>
              <a:t>Üretim Sisteminin Sınıflandırılması</a:t>
            </a:r>
          </a:p>
        </p:txBody>
      </p:sp>
      <p:sp>
        <p:nvSpPr>
          <p:cNvPr id="615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Fabrikasyon üretim: Temel veya diğer hammaddelerin şekil verme yolu ile yeni mamuller edilmesidir. Döküm , tornalama, pres kesme vb. yöntemlerle şekil vererek mal üreten sistemler bu gruba girerler.</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74" r="26151" b="4"/>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8512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sz="3300"/>
              <a:t>Üretim Sisteminin Sınıflandırılması</a:t>
            </a:r>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a:latin typeface="Arial" pitchFamily="34" charset="0"/>
                <a:cs typeface="Arial" pitchFamily="34" charset="0"/>
              </a:rPr>
              <a:t>Montaj Üretimi: Çeşitli hammadde, yarı mamul ve parçaları sistematik biçimde bir araya getirerek karmaşık bir mamul üretmektir. Otomobil, televizyon, traktör, buzdolabı montaj yolu ile üretilen mamullerdir.</a:t>
            </a:r>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600" r="28188" b="-1"/>
          <a:stretch/>
        </p:blipFill>
        <p:spPr bwMode="auto">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8029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pPr>
              <a:lnSpc>
                <a:spcPct val="90000"/>
              </a:lnSpc>
            </a:pPr>
            <a:r>
              <a:rPr lang="tr-TR" altLang="ko-KR" sz="2900"/>
              <a:t>Üretim Miktarına veya Akışına Göre Sınıflandırma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Sipariş üretimi,</a:t>
            </a:r>
          </a:p>
          <a:p>
            <a:pPr marL="0" indent="0">
              <a:buNone/>
            </a:pPr>
            <a:r>
              <a:rPr lang="tr-TR" altLang="ko-KR" sz="1700">
                <a:latin typeface="Arial" pitchFamily="34" charset="0"/>
                <a:cs typeface="Arial" pitchFamily="34" charset="0"/>
              </a:rPr>
              <a:t>Seri üretim (parti üretimi),</a:t>
            </a:r>
          </a:p>
          <a:p>
            <a:pPr marL="0" indent="0">
              <a:buNone/>
            </a:pPr>
            <a:r>
              <a:rPr lang="tr-TR" altLang="ko-KR" sz="1700">
                <a:latin typeface="Arial" pitchFamily="34" charset="0"/>
                <a:cs typeface="Arial" pitchFamily="34" charset="0"/>
              </a:rPr>
              <a:t>Sürekli üretim,</a:t>
            </a:r>
          </a:p>
          <a:p>
            <a:pPr marL="0" indent="0">
              <a:buNone/>
            </a:pPr>
            <a:r>
              <a:rPr lang="tr-TR" altLang="ko-KR" sz="1700">
                <a:latin typeface="Arial" pitchFamily="34" charset="0"/>
                <a:cs typeface="Arial" pitchFamily="34" charset="0"/>
              </a:rPr>
              <a:t> 	Kütle üretimi</a:t>
            </a:r>
          </a:p>
          <a:p>
            <a:pPr marL="0" indent="0">
              <a:buNone/>
            </a:pPr>
            <a:r>
              <a:rPr lang="tr-TR" altLang="ko-KR" sz="1700">
                <a:latin typeface="Arial" pitchFamily="34" charset="0"/>
                <a:cs typeface="Arial" pitchFamily="34" charset="0"/>
              </a:rPr>
              <a:t> 	Akış üretimi</a:t>
            </a:r>
          </a:p>
          <a:p>
            <a:pPr marL="0" indent="0">
              <a:buNone/>
            </a:pPr>
            <a:r>
              <a:rPr lang="tr-TR" altLang="ko-KR" sz="1700">
                <a:latin typeface="Arial" pitchFamily="34" charset="0"/>
                <a:cs typeface="Arial" pitchFamily="34" charset="0"/>
              </a:rPr>
              <a:t>Hizmet üretimi.</a:t>
            </a:r>
          </a:p>
        </p:txBody>
      </p:sp>
    </p:spTree>
    <p:extLst>
      <p:ext uri="{BB962C8B-B14F-4D97-AF65-F5344CB8AC3E}">
        <p14:creationId xmlns:p14="http://schemas.microsoft.com/office/powerpoint/2010/main" val="172032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 b="6065"/>
          <a:stretch/>
        </p:blipFill>
        <p:spPr bwMode="auto">
          <a:xfrm>
            <a:off x="1891767" y="10"/>
            <a:ext cx="7252231" cy="51434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1" name="Rectangle 820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pPr>
              <a:lnSpc>
                <a:spcPct val="90000"/>
              </a:lnSpc>
            </a:pPr>
            <a:r>
              <a:rPr lang="tr-TR" altLang="ko-KR" sz="2300"/>
              <a:t>Üretim Miktarına veya Akışına Göre Sınıflandırma</a:t>
            </a:r>
          </a:p>
        </p:txBody>
      </p:sp>
      <p:sp>
        <p:nvSpPr>
          <p:cNvPr id="4" name="Content Placeholder 3"/>
          <p:cNvSpPr>
            <a:spLocks noGrp="1"/>
          </p:cNvSpPr>
          <p:nvPr>
            <p:ph idx="1"/>
          </p:nvPr>
        </p:nvSpPr>
        <p:spPr>
          <a:xfrm>
            <a:off x="628650" y="1825650"/>
            <a:ext cx="2866641" cy="2807072"/>
          </a:xfrm>
        </p:spPr>
        <p:txBody>
          <a:bodyPr>
            <a:normAutofit/>
          </a:bodyPr>
          <a:lstStyle/>
          <a:p>
            <a:pPr marL="0" indent="0">
              <a:buNone/>
            </a:pPr>
            <a:r>
              <a:rPr lang="tr-TR" altLang="ko-KR" sz="1500" b="1">
                <a:latin typeface="Arial" pitchFamily="34" charset="0"/>
                <a:cs typeface="Arial" pitchFamily="34" charset="0"/>
              </a:rPr>
              <a:t>Sipariş Üretim: </a:t>
            </a:r>
            <a:r>
              <a:rPr lang="tr-TR" altLang="ko-KR" sz="1500">
                <a:latin typeface="Arial" pitchFamily="34" charset="0"/>
                <a:cs typeface="Arial" pitchFamily="34" charset="0"/>
              </a:rPr>
              <a:t>Tüketicinin veya müşteri firmanın zaman, miktar ve kalite bakımından özel olarak belirlediği bir mamulün üretilmesidir. Gemi , büyük buhar kazanı, büyük takım tezgahları, proses makinaları, özel elektronik cihazlar vs.nin üretimi bu gruba girer.</a:t>
            </a:r>
          </a:p>
        </p:txBody>
      </p:sp>
    </p:spTree>
    <p:extLst>
      <p:ext uri="{BB962C8B-B14F-4D97-AF65-F5344CB8AC3E}">
        <p14:creationId xmlns:p14="http://schemas.microsoft.com/office/powerpoint/2010/main" val="1983848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pPr>
              <a:lnSpc>
                <a:spcPct val="90000"/>
              </a:lnSpc>
            </a:pPr>
            <a:r>
              <a:rPr lang="tr-TR" altLang="ko-KR" sz="3200"/>
              <a:t>Üretim Miktarına veya Akışına Göre Sınıflandırma</a:t>
            </a:r>
          </a:p>
        </p:txBody>
      </p:sp>
      <p:sp>
        <p:nvSpPr>
          <p:cNvPr id="2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447038"/>
            <a:ext cx="7886700" cy="3188970"/>
          </a:xfrm>
        </p:spPr>
        <p:txBody>
          <a:bodyPr>
            <a:normAutofit/>
          </a:bodyPr>
          <a:lstStyle/>
          <a:p>
            <a:pPr marL="0" indent="0">
              <a:buNone/>
            </a:pPr>
            <a:r>
              <a:rPr lang="tr-TR" altLang="ko-KR" sz="1700" b="1">
                <a:latin typeface="Arial" pitchFamily="34" charset="0"/>
                <a:cs typeface="Arial" pitchFamily="34" charset="0"/>
              </a:rPr>
              <a:t>Parti Üretim: </a:t>
            </a:r>
            <a:r>
              <a:rPr lang="tr-TR" altLang="ko-KR" sz="1700">
                <a:latin typeface="Arial" pitchFamily="34" charset="0"/>
                <a:cs typeface="Arial" pitchFamily="34" charset="0"/>
              </a:rPr>
              <a:t>Bir mamulün özel bir siparişi veya sürekli bir talebi karşılamak amacı ile belirli miktarlardan oluşan partiler halinde üretilmesidir. Parti üretiminde iki temel problem vardır. Bunlardan biri en uygun parti büyüklüğünün saptanması, diğeri minimum kapasite kaybına yol açan üretim programlarının hazırlanmasıdır. Parti üretimi endüstride ağırlığı en fazla olan ve sık rastlanılan bir üretim tipidir. Ev eşyası, konfeksiyon, gıda, otomobil gibi her çeşit tüketim malı parti üretimi grubunda yer alır.</a:t>
            </a:r>
          </a:p>
        </p:txBody>
      </p:sp>
    </p:spTree>
    <p:extLst>
      <p:ext uri="{BB962C8B-B14F-4D97-AF65-F5344CB8AC3E}">
        <p14:creationId xmlns:p14="http://schemas.microsoft.com/office/powerpoint/2010/main" val="3267177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pPr>
              <a:lnSpc>
                <a:spcPct val="90000"/>
              </a:lnSpc>
            </a:pPr>
            <a:r>
              <a:rPr lang="tr-TR" altLang="ko-KR" sz="3200"/>
              <a:t>Üretim Miktarına veya Akışına Göre Sınıflandırma</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447038"/>
            <a:ext cx="7886700" cy="3188970"/>
          </a:xfrm>
        </p:spPr>
        <p:txBody>
          <a:bodyPr>
            <a:normAutofit/>
          </a:bodyPr>
          <a:lstStyle/>
          <a:p>
            <a:pPr marL="0" indent="0">
              <a:buNone/>
            </a:pPr>
            <a:r>
              <a:rPr lang="tr-TR" altLang="ko-KR" sz="1700" b="1">
                <a:latin typeface="Arial" pitchFamily="34" charset="0"/>
                <a:cs typeface="Arial" pitchFamily="34" charset="0"/>
              </a:rPr>
              <a:t>Sürekli Üretim : </a:t>
            </a:r>
            <a:r>
              <a:rPr lang="tr-TR" altLang="ko-KR" sz="1700">
                <a:latin typeface="Arial" pitchFamily="34" charset="0"/>
                <a:cs typeface="Arial" pitchFamily="34" charset="0"/>
              </a:rPr>
              <a:t>Eldeki makina ve tesislerin yalnız belirli bir mamule tahsis edilmesi ile yapılan üretimdir. Söz konusu mamulün talep düzeyi ve üretim miktarları çok yüksektir. Sürekli üretimi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a ) Kütle,</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b ) Akış ( veya proses ) üretimi,</a:t>
            </a:r>
          </a:p>
        </p:txBody>
      </p:sp>
    </p:spTree>
    <p:extLst>
      <p:ext uri="{BB962C8B-B14F-4D97-AF65-F5344CB8AC3E}">
        <p14:creationId xmlns:p14="http://schemas.microsoft.com/office/powerpoint/2010/main" val="2287070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pPr>
              <a:lnSpc>
                <a:spcPct val="90000"/>
              </a:lnSpc>
            </a:pPr>
            <a:r>
              <a:rPr lang="tr-TR" altLang="ko-KR" sz="2900"/>
              <a:t>Üretim Miktarına veya Akışına Göre Sınıflandırma</a:t>
            </a:r>
          </a:p>
        </p:txBody>
      </p:sp>
      <p:pic>
        <p:nvPicPr>
          <p:cNvPr id="6" name="Picture 5" descr="Mavi gökyüzünün altında petrol rafinerisi">
            <a:extLst>
              <a:ext uri="{FF2B5EF4-FFF2-40B4-BE49-F238E27FC236}">
                <a16:creationId xmlns:a16="http://schemas.microsoft.com/office/drawing/2014/main" id="{36EBDE59-0447-8B56-AD9F-74552B56D8EA}"/>
              </a:ext>
            </a:extLst>
          </p:cNvPr>
          <p:cNvPicPr>
            <a:picLocks noChangeAspect="1"/>
          </p:cNvPicPr>
          <p:nvPr/>
        </p:nvPicPr>
        <p:blipFill rotWithShape="1">
          <a:blip r:embed="rId2"/>
          <a:srcRect l="35039" r="26762"/>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lnSpc>
                <a:spcPct val="90000"/>
              </a:lnSpc>
              <a:buNone/>
            </a:pPr>
            <a:r>
              <a:rPr lang="tr-TR" altLang="ko-KR" sz="1300">
                <a:latin typeface="Arial" pitchFamily="34" charset="0"/>
                <a:cs typeface="Arial" pitchFamily="34" charset="0"/>
              </a:rPr>
              <a:t>İki grup arasındaki önemli fark şöyle belirlenir:</a:t>
            </a:r>
          </a:p>
          <a:p>
            <a:pPr marL="0" indent="0">
              <a:lnSpc>
                <a:spcPct val="90000"/>
              </a:lnSpc>
              <a:buNone/>
            </a:pPr>
            <a:r>
              <a:rPr lang="tr-TR" altLang="ko-KR" sz="1300">
                <a:latin typeface="Arial" pitchFamily="34" charset="0"/>
                <a:cs typeface="Arial" pitchFamily="34" charset="0"/>
              </a:rPr>
              <a:t>Kütle üretiminde bir mamulden çok büyük miktarlarda ve uzun süre imal edilir. Fakat gerektiğinde, makina, yerleşme düzeni, tertibat , kalıp vs. de bazı değişiklikler yapma sureti ile başka tip mamulün üretimine geçme olanağı vardır. </a:t>
            </a:r>
          </a:p>
          <a:p>
            <a:pPr marL="0" indent="0">
              <a:lnSpc>
                <a:spcPct val="90000"/>
              </a:lnSpc>
              <a:buNone/>
            </a:pPr>
            <a:endParaRPr lang="tr-TR" altLang="ko-KR" sz="1300">
              <a:latin typeface="Arial" pitchFamily="34" charset="0"/>
              <a:cs typeface="Arial" pitchFamily="34" charset="0"/>
            </a:endParaRPr>
          </a:p>
          <a:p>
            <a:pPr marL="0" indent="0">
              <a:lnSpc>
                <a:spcPct val="90000"/>
              </a:lnSpc>
              <a:buNone/>
            </a:pPr>
            <a:r>
              <a:rPr lang="tr-TR" altLang="ko-KR" sz="1300">
                <a:latin typeface="Arial" pitchFamily="34" charset="0"/>
                <a:cs typeface="Arial" pitchFamily="34" charset="0"/>
              </a:rPr>
              <a:t>Akış veya proses üretiminde makina ve tesisler yalnız bir cins mamulü üretecek şekilde dizayn edilmiş ve yerleştirilmiştir. Aynı yerde başka bir mamulü üretmek ya çok pahalıdır veya olanaksızdır. Çimento, şeker, petrol rafinerisi, motor vb. endüstriler akış üretiminin belli başlı örnekleridir.</a:t>
            </a:r>
          </a:p>
        </p:txBody>
      </p:sp>
    </p:spTree>
    <p:extLst>
      <p:ext uri="{BB962C8B-B14F-4D97-AF65-F5344CB8AC3E}">
        <p14:creationId xmlns:p14="http://schemas.microsoft.com/office/powerpoint/2010/main" val="2717907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3" name="Rectangle 4108">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417513"/>
            <a:ext cx="5343525" cy="34718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Perceived Risk in Purchasing and USing 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417513"/>
            <a:ext cx="2157413" cy="3471863"/>
          </a:xfrm>
          <a:prstGeom prst="rect">
            <a:avLst/>
          </a:prstGeom>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4018605"/>
            <a:ext cx="7886700" cy="706998"/>
          </a:xfrm>
        </p:spPr>
        <p:txBody>
          <a:bodyPr vert="horz" lIns="91440" tIns="45720" rIns="91440" bIns="45720" rtlCol="0" anchor="ctr">
            <a:normAutofit/>
          </a:bodyPr>
          <a:lstStyle/>
          <a:p>
            <a:pPr algn="ctr" latinLnBrk="0">
              <a:lnSpc>
                <a:spcPct val="90000"/>
              </a:lnSpc>
            </a:pPr>
            <a:r>
              <a:rPr lang="en-US" altLang="ko-KR" sz="3900" kern="1200">
                <a:solidFill>
                  <a:schemeClr val="tx1"/>
                </a:solidFill>
                <a:latin typeface="+mj-lt"/>
                <a:ea typeface="+mj-ea"/>
                <a:cs typeface="+mj-cs"/>
              </a:rPr>
              <a:t>Hizmet Üretimi</a:t>
            </a:r>
          </a:p>
        </p:txBody>
      </p:sp>
    </p:spTree>
    <p:extLst>
      <p:ext uri="{BB962C8B-B14F-4D97-AF65-F5344CB8AC3E}">
        <p14:creationId xmlns:p14="http://schemas.microsoft.com/office/powerpoint/2010/main" val="594796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9" name="Rectangle 512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The Service Production (Servuction)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1382713"/>
            <a:ext cx="5122863" cy="3336925"/>
          </a:xfrm>
          <a:prstGeom prst="rect">
            <a:avLst/>
          </a:prstGeom>
          <a:extLst>
            <a:ext uri="{909E8E84-426E-40DD-AFC4-6F175D3DCCD1}">
              <a14:hiddenFill xmlns:a14="http://schemas.microsoft.com/office/drawing/2010/main">
                <a:solidFill>
                  <a:srgbClr val="FFFFFF"/>
                </a:solidFill>
              </a14:hiddenFill>
            </a:ext>
          </a:extLst>
        </p:spPr>
      </p:pic>
      <p:pic>
        <p:nvPicPr>
          <p:cNvPr id="5122" name="Picture 2" descr="Generic Dimensions used by Customers to Evaluate Service Qual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6894" y="151153"/>
            <a:ext cx="2827593" cy="4568485"/>
          </a:xfrm>
          <a:prstGeom prst="rect">
            <a:avLst/>
          </a:prstGeom>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138603"/>
            <a:ext cx="7886700" cy="1129413"/>
          </a:xfrm>
        </p:spPr>
        <p:txBody>
          <a:bodyPr vert="horz" lIns="91440" tIns="45720" rIns="91440" bIns="45720" rtlCol="0" anchor="ctr">
            <a:normAutofit/>
          </a:bodyPr>
          <a:lstStyle/>
          <a:p>
            <a:pPr latinLnBrk="0">
              <a:lnSpc>
                <a:spcPct val="90000"/>
              </a:lnSpc>
            </a:pPr>
            <a:r>
              <a:rPr lang="en-US" altLang="ko-KR" sz="3900" kern="1200">
                <a:solidFill>
                  <a:schemeClr val="tx1"/>
                </a:solidFill>
                <a:latin typeface="+mj-lt"/>
                <a:ea typeface="+mj-ea"/>
                <a:cs typeface="+mj-cs"/>
              </a:rPr>
              <a:t>Hizmet Üretimi</a:t>
            </a:r>
          </a:p>
        </p:txBody>
      </p:sp>
    </p:spTree>
    <p:extLst>
      <p:ext uri="{BB962C8B-B14F-4D97-AF65-F5344CB8AC3E}">
        <p14:creationId xmlns:p14="http://schemas.microsoft.com/office/powerpoint/2010/main" val="2206885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4600" kern="1200">
                <a:solidFill>
                  <a:schemeClr val="tx1"/>
                </a:solidFill>
                <a:latin typeface="+mj-lt"/>
                <a:ea typeface="+mj-ea"/>
                <a:cs typeface="+mj-cs"/>
              </a:rPr>
              <a:t>Ürün Tasarımı</a:t>
            </a:r>
          </a:p>
        </p:txBody>
      </p:sp>
      <p:sp>
        <p:nvSpPr>
          <p:cNvPr id="92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490722" y="532352"/>
            <a:ext cx="5410962" cy="405822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682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192024"/>
            <a:ext cx="7879842" cy="761238"/>
          </a:xfrm>
        </p:spPr>
        <p:txBody>
          <a:bodyPr anchor="b">
            <a:normAutofit/>
          </a:bodyPr>
          <a:lstStyle/>
          <a:p>
            <a:r>
              <a:rPr lang="tr-TR" altLang="ko-KR"/>
              <a:t>Üretim Planlaması</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225876"/>
            <a:ext cx="7838694"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153632"/>
            <a:ext cx="1405092" cy="82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6" name="Content Placeholder 3">
            <a:extLst>
              <a:ext uri="{FF2B5EF4-FFF2-40B4-BE49-F238E27FC236}">
                <a16:creationId xmlns:a16="http://schemas.microsoft.com/office/drawing/2014/main" id="{70083AA7-EC8B-E42A-4F03-0442FF5395AA}"/>
              </a:ext>
            </a:extLst>
          </p:cNvPr>
          <p:cNvGraphicFramePr>
            <a:graphicFrameLocks noGrp="1"/>
          </p:cNvGraphicFramePr>
          <p:nvPr>
            <p:ph idx="1"/>
            <p:extLst>
              <p:ext uri="{D42A27DB-BD31-4B8C-83A1-F6EECF244321}">
                <p14:modId xmlns:p14="http://schemas.microsoft.com/office/powerpoint/2010/main" val="2350844094"/>
              </p:ext>
            </p:extLst>
          </p:nvPr>
        </p:nvGraphicFramePr>
        <p:xfrm>
          <a:off x="628650" y="1444699"/>
          <a:ext cx="7886700" cy="3268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0419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261648"/>
            <a:ext cx="7533018" cy="658297"/>
          </a:xfrm>
        </p:spPr>
        <p:txBody>
          <a:bodyPr anchor="ctr">
            <a:normAutofit/>
          </a:bodyPr>
          <a:lstStyle/>
          <a:p>
            <a:r>
              <a:rPr lang="tr-TR" altLang="ko-KR" sz="3000">
                <a:solidFill>
                  <a:srgbClr val="FFFFFF"/>
                </a:solidFill>
              </a:rPr>
              <a:t>Üretim Kontrolü</a:t>
            </a:r>
          </a:p>
        </p:txBody>
      </p:sp>
      <p:graphicFrame>
        <p:nvGraphicFramePr>
          <p:cNvPr id="22" name="Content Placeholder 3">
            <a:extLst>
              <a:ext uri="{FF2B5EF4-FFF2-40B4-BE49-F238E27FC236}">
                <a16:creationId xmlns:a16="http://schemas.microsoft.com/office/drawing/2014/main" id="{97F744AF-BEFF-5404-E9F2-0171FAB9A48D}"/>
              </a:ext>
            </a:extLst>
          </p:cNvPr>
          <p:cNvGraphicFramePr>
            <a:graphicFrameLocks noGrp="1"/>
          </p:cNvGraphicFramePr>
          <p:nvPr>
            <p:ph idx="1"/>
            <p:extLst>
              <p:ext uri="{D42A27DB-BD31-4B8C-83A1-F6EECF244321}">
                <p14:modId xmlns:p14="http://schemas.microsoft.com/office/powerpoint/2010/main" val="3255146410"/>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9397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4168866" cy="994173"/>
          </a:xfrm>
        </p:spPr>
        <p:txBody>
          <a:bodyPr>
            <a:normAutofit/>
          </a:bodyPr>
          <a:lstStyle/>
          <a:p>
            <a:r>
              <a:rPr lang="tr-TR" altLang="ko-KR"/>
              <a:t>Stok Kontrolü</a:t>
            </a:r>
          </a:p>
        </p:txBody>
      </p:sp>
      <p:sp>
        <p:nvSpPr>
          <p:cNvPr id="11" name="Freeform: Shape 1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168866" cy="3263504"/>
          </a:xfrm>
        </p:spPr>
        <p:txBody>
          <a:bodyPr>
            <a:normAutofit/>
          </a:bodyPr>
          <a:lstStyle/>
          <a:p>
            <a:pPr marL="0" indent="0">
              <a:lnSpc>
                <a:spcPct val="90000"/>
              </a:lnSpc>
              <a:buNone/>
            </a:pPr>
            <a:r>
              <a:rPr lang="tr-TR" altLang="ko-KR" sz="1800">
                <a:latin typeface="Arial" pitchFamily="34" charset="0"/>
                <a:cs typeface="Arial" pitchFamily="34" charset="0"/>
              </a:rPr>
              <a:t>STOK: İşletmenin hammadde, yarı mamul ve bitmiş ürün miktarlarının parasal tutarıdır.</a:t>
            </a:r>
          </a:p>
          <a:p>
            <a:pPr marL="0" indent="0">
              <a:lnSpc>
                <a:spcPct val="90000"/>
              </a:lnSpc>
              <a:buNone/>
            </a:pPr>
            <a:r>
              <a:rPr lang="tr-TR" altLang="ko-KR" sz="1800">
                <a:latin typeface="Arial" pitchFamily="34" charset="0"/>
                <a:cs typeface="Arial" pitchFamily="34" charset="0"/>
              </a:rPr>
              <a:t>(Geleceğe yönelik yatırım)</a:t>
            </a:r>
          </a:p>
          <a:p>
            <a:pPr marL="0" indent="0">
              <a:lnSpc>
                <a:spcPct val="90000"/>
              </a:lnSpc>
              <a:buNone/>
            </a:pPr>
            <a:endParaRPr lang="tr-TR" altLang="ko-KR" sz="1800">
              <a:latin typeface="Arial" pitchFamily="34" charset="0"/>
              <a:cs typeface="Arial" pitchFamily="34" charset="0"/>
            </a:endParaRPr>
          </a:p>
          <a:p>
            <a:pPr marL="0" indent="0">
              <a:lnSpc>
                <a:spcPct val="90000"/>
              </a:lnSpc>
              <a:buNone/>
            </a:pPr>
            <a:r>
              <a:rPr lang="tr-TR" altLang="ko-KR" sz="1800">
                <a:latin typeface="Arial" pitchFamily="34" charset="0"/>
                <a:cs typeface="Arial" pitchFamily="34" charset="0"/>
              </a:rPr>
              <a:t>Stoklar az olursa; müşteri taleplerinin karşılanamaması ya da gecikmeli olarak karşılanmasıyla meydana gelen kayıplar</a:t>
            </a:r>
          </a:p>
          <a:p>
            <a:pPr marL="0" indent="0">
              <a:lnSpc>
                <a:spcPct val="90000"/>
              </a:lnSpc>
              <a:buNone/>
            </a:pPr>
            <a:r>
              <a:rPr lang="tr-TR" altLang="ko-KR" sz="1800">
                <a:latin typeface="Arial" pitchFamily="34" charset="0"/>
                <a:cs typeface="Arial" pitchFamily="34" charset="0"/>
              </a:rPr>
              <a:t>Stoklar çok olursa; fazla para bağlanmış olur.</a:t>
            </a:r>
          </a:p>
          <a:p>
            <a:pPr marL="0" indent="0">
              <a:lnSpc>
                <a:spcPct val="90000"/>
              </a:lnSpc>
              <a:buNone/>
            </a:pPr>
            <a:endParaRPr lang="tr-TR" altLang="ko-KR" sz="1800">
              <a:latin typeface="Arial" pitchFamily="34" charset="0"/>
              <a:cs typeface="Arial" pitchFamily="34" charset="0"/>
            </a:endParaRPr>
          </a:p>
        </p:txBody>
      </p:sp>
      <p:sp>
        <p:nvSpPr>
          <p:cNvPr id="13" name="Oval 1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1968359"/>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Block Arc 1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84313" y="91389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Shape 1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9" name="Straight Connector 1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99867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3084060"/>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3108841"/>
            <a:ext cx="3062574"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3722002"/>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7466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4168866" cy="994173"/>
          </a:xfrm>
        </p:spPr>
        <p:txBody>
          <a:bodyPr>
            <a:normAutofit/>
          </a:bodyPr>
          <a:lstStyle/>
          <a:p>
            <a:r>
              <a:rPr lang="tr-TR" altLang="ko-KR"/>
              <a:t>Stok Kontrolü</a:t>
            </a:r>
          </a:p>
        </p:txBody>
      </p:sp>
      <p:sp>
        <p:nvSpPr>
          <p:cNvPr id="11" name="Freeform: Shape 1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168866" cy="3263504"/>
          </a:xfrm>
        </p:spPr>
        <p:txBody>
          <a:bodyPr>
            <a:normAutofit/>
          </a:bodyPr>
          <a:lstStyle/>
          <a:p>
            <a:pPr marL="0" indent="0">
              <a:lnSpc>
                <a:spcPct val="90000"/>
              </a:lnSpc>
              <a:buNone/>
            </a:pPr>
            <a:r>
              <a:rPr lang="tr-TR" altLang="ko-KR" sz="1500">
                <a:latin typeface="Arial" pitchFamily="34" charset="0"/>
                <a:cs typeface="Arial" pitchFamily="34" charset="0"/>
              </a:rPr>
              <a:t>Belli başlı stok maliyetler: </a:t>
            </a:r>
          </a:p>
          <a:p>
            <a:pPr marL="0" indent="0">
              <a:lnSpc>
                <a:spcPct val="90000"/>
              </a:lnSpc>
              <a:buNone/>
            </a:pPr>
            <a:r>
              <a:rPr lang="tr-TR" altLang="ko-KR" sz="1500">
                <a:latin typeface="Arial" pitchFamily="34" charset="0"/>
                <a:cs typeface="Arial" pitchFamily="34" charset="0"/>
              </a:rPr>
              <a:t>Sipariş düzenleme maliyeti; her sipariş için, satın alma, muayene, kabul, muhasebe, kağıt ve posta giderleri </a:t>
            </a:r>
            <a:r>
              <a:rPr lang="tr-TR" altLang="ko-KR" sz="1500" err="1">
                <a:latin typeface="Arial" pitchFamily="34" charset="0"/>
                <a:cs typeface="Arial" pitchFamily="34" charset="0"/>
              </a:rPr>
              <a:t>vb</a:t>
            </a:r>
            <a:endParaRPr lang="tr-TR" altLang="ko-KR" sz="1500">
              <a:latin typeface="Arial" pitchFamily="34" charset="0"/>
              <a:cs typeface="Arial" pitchFamily="34" charset="0"/>
            </a:endParaRPr>
          </a:p>
          <a:p>
            <a:pPr marL="0" indent="0">
              <a:lnSpc>
                <a:spcPct val="90000"/>
              </a:lnSpc>
              <a:buNone/>
            </a:pPr>
            <a:r>
              <a:rPr lang="tr-TR" altLang="ko-KR" sz="1500">
                <a:latin typeface="Arial" pitchFamily="34" charset="0"/>
                <a:cs typeface="Arial" pitchFamily="34" charset="0"/>
              </a:rPr>
              <a:t>Stok bulundurma maliyeti;</a:t>
            </a:r>
          </a:p>
          <a:p>
            <a:pPr marL="0" indent="0">
              <a:lnSpc>
                <a:spcPct val="90000"/>
              </a:lnSpc>
              <a:buNone/>
            </a:pPr>
            <a:r>
              <a:rPr lang="tr-TR" altLang="ko-KR" sz="1500">
                <a:latin typeface="Arial" pitchFamily="34" charset="0"/>
                <a:cs typeface="Arial" pitchFamily="34" charset="0"/>
              </a:rPr>
              <a:t>Sermayenin stoklara yatırılmasıyla ortaya çıkan fırsat maliyeti,</a:t>
            </a:r>
          </a:p>
          <a:p>
            <a:pPr marL="0" indent="0">
              <a:lnSpc>
                <a:spcPct val="90000"/>
              </a:lnSpc>
              <a:buNone/>
            </a:pPr>
            <a:r>
              <a:rPr lang="tr-TR" altLang="ko-KR" sz="1500">
                <a:latin typeface="Arial" pitchFamily="34" charset="0"/>
                <a:cs typeface="Arial" pitchFamily="34" charset="0"/>
              </a:rPr>
              <a:t>kira, aydınlatma, ısıtma, güvenlik sigorta, vergi, ürünlerin eskimesi, modası geçmesi vb.</a:t>
            </a:r>
          </a:p>
          <a:p>
            <a:pPr marL="0" indent="0">
              <a:lnSpc>
                <a:spcPct val="90000"/>
              </a:lnSpc>
              <a:buNone/>
            </a:pPr>
            <a:r>
              <a:rPr lang="tr-TR" altLang="ko-KR" sz="1500">
                <a:latin typeface="Arial" pitchFamily="34" charset="0"/>
                <a:cs typeface="Arial" pitchFamily="34" charset="0"/>
              </a:rPr>
              <a:t>Stok bulundurmama maliyeti; satış kaybından dolayı oluşur. Müşterilerin olumsuz tavırları rakamsal olarak belirlemek zordur.</a:t>
            </a:r>
          </a:p>
          <a:p>
            <a:pPr marL="0" indent="0">
              <a:lnSpc>
                <a:spcPct val="90000"/>
              </a:lnSpc>
              <a:buNone/>
            </a:pPr>
            <a:endParaRPr lang="tr-TR" altLang="ko-KR" sz="1500">
              <a:latin typeface="Arial" pitchFamily="34" charset="0"/>
              <a:cs typeface="Arial" pitchFamily="34" charset="0"/>
            </a:endParaRPr>
          </a:p>
        </p:txBody>
      </p:sp>
      <p:sp>
        <p:nvSpPr>
          <p:cNvPr id="13" name="Oval 1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1968359"/>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Block Arc 1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84313" y="91389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Shape 1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9" name="Straight Connector 1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99867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3084060"/>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3108841"/>
            <a:ext cx="3062574"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3722002"/>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5435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571500"/>
            <a:ext cx="4000647" cy="1281182"/>
          </a:xfrm>
        </p:spPr>
        <p:txBody>
          <a:bodyPr anchor="ctr">
            <a:normAutofit/>
          </a:bodyPr>
          <a:lstStyle/>
          <a:p>
            <a:r>
              <a:rPr lang="tr-TR" altLang="ko-KR" sz="3000"/>
              <a:t>Kalite Güvence Sistemleri</a:t>
            </a:r>
          </a:p>
        </p:txBody>
      </p:sp>
      <p:sp>
        <p:nvSpPr>
          <p:cNvPr id="4" name="Content Placeholder 3"/>
          <p:cNvSpPr>
            <a:spLocks noGrp="1"/>
          </p:cNvSpPr>
          <p:nvPr>
            <p:ph idx="1"/>
          </p:nvPr>
        </p:nvSpPr>
        <p:spPr>
          <a:xfrm>
            <a:off x="571350" y="1852683"/>
            <a:ext cx="4000647" cy="2827376"/>
          </a:xfrm>
        </p:spPr>
        <p:txBody>
          <a:bodyPr anchor="ctr">
            <a:normAutofit/>
          </a:bodyPr>
          <a:lstStyle/>
          <a:p>
            <a:pPr marL="0" indent="0">
              <a:buNone/>
            </a:pPr>
            <a:r>
              <a:rPr lang="tr-TR" altLang="ko-KR" sz="1500">
                <a:latin typeface="Arial" pitchFamily="34" charset="0"/>
                <a:cs typeface="Arial" pitchFamily="34" charset="0"/>
              </a:rPr>
              <a:t>ISO 9000 Kalite Standartları Serisi</a:t>
            </a:r>
          </a:p>
          <a:p>
            <a:pPr marL="0" indent="0">
              <a:buNone/>
            </a:pPr>
            <a:r>
              <a:rPr lang="tr-TR" altLang="ko-KR" sz="1500">
                <a:latin typeface="Arial" pitchFamily="34" charset="0"/>
                <a:cs typeface="Arial" pitchFamily="34" charset="0"/>
              </a:rPr>
              <a:t>ISO 9001 :Tasarım/Geliştirme, Üretim, Tesis ve Hizmette Kalite Güvencesi Modeli</a:t>
            </a:r>
            <a:br>
              <a:rPr lang="tr-TR" altLang="ko-KR" sz="1500">
                <a:latin typeface="Arial" pitchFamily="34" charset="0"/>
                <a:cs typeface="Arial" pitchFamily="34" charset="0"/>
              </a:rPr>
            </a:br>
            <a:r>
              <a:rPr lang="tr-TR" altLang="ko-KR" sz="1500">
                <a:latin typeface="Arial" pitchFamily="34" charset="0"/>
                <a:cs typeface="Arial" pitchFamily="34" charset="0"/>
              </a:rPr>
              <a:t>ISO 9002:Üretim ve Tesiste Kalite Güvencesi Modeli</a:t>
            </a:r>
            <a:br>
              <a:rPr lang="tr-TR" altLang="ko-KR" sz="1500">
                <a:latin typeface="Arial" pitchFamily="34" charset="0"/>
                <a:cs typeface="Arial" pitchFamily="34" charset="0"/>
              </a:rPr>
            </a:br>
            <a:r>
              <a:rPr lang="tr-TR" altLang="ko-KR" sz="1500">
                <a:latin typeface="Arial" pitchFamily="34" charset="0"/>
                <a:cs typeface="Arial" pitchFamily="34" charset="0"/>
              </a:rPr>
              <a:t>ISO 9003:Son Muayene ve Deneyler için Kalite Güvencesi Modeli</a:t>
            </a:r>
          </a:p>
          <a:p>
            <a:pPr marL="0" indent="0">
              <a:buNone/>
            </a:pPr>
            <a:r>
              <a:rPr lang="tr-TR" altLang="ko-KR" sz="1500">
                <a:latin typeface="Arial" pitchFamily="34" charset="0"/>
                <a:cs typeface="Arial" pitchFamily="34" charset="0"/>
              </a:rPr>
              <a:t>ISO 14000; Çevre Yönetim Sistemi Güvencesi Modeli</a:t>
            </a:r>
          </a:p>
          <a:p>
            <a:pPr marL="0" indent="0">
              <a:buNone/>
            </a:pPr>
            <a:endParaRPr lang="tr-TR" altLang="ko-KR" sz="1500">
              <a:latin typeface="Arial" pitchFamily="34" charset="0"/>
              <a:cs typeface="Arial" pitchFamily="34" charset="0"/>
            </a:endParaRPr>
          </a:p>
        </p:txBody>
      </p:sp>
      <p:pic>
        <p:nvPicPr>
          <p:cNvPr id="6" name="Picture 5">
            <a:extLst>
              <a:ext uri="{FF2B5EF4-FFF2-40B4-BE49-F238E27FC236}">
                <a16:creationId xmlns:a16="http://schemas.microsoft.com/office/drawing/2014/main" id="{3B816102-6C5F-79B9-1316-F5DD5C2F0494}"/>
              </a:ext>
            </a:extLst>
          </p:cNvPr>
          <p:cNvPicPr>
            <a:picLocks noChangeAspect="1"/>
          </p:cNvPicPr>
          <p:nvPr/>
        </p:nvPicPr>
        <p:blipFill rotWithShape="1">
          <a:blip r:embed="rId2"/>
          <a:srcRect l="21446" r="26911" b="-1"/>
          <a:stretch/>
        </p:blipFill>
        <p:spPr>
          <a:xfrm>
            <a:off x="5143347" y="-8164"/>
            <a:ext cx="4000653" cy="5151664"/>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98204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700" kern="1200">
                <a:solidFill>
                  <a:srgbClr val="FFFFFF"/>
                </a:solidFill>
                <a:latin typeface="+mj-lt"/>
                <a:ea typeface="+mj-ea"/>
                <a:cs typeface="+mj-cs"/>
              </a:rPr>
              <a:t>Toplam Kalite Yönetimi</a:t>
            </a:r>
          </a:p>
        </p:txBody>
      </p:sp>
      <p:pic>
        <p:nvPicPr>
          <p:cNvPr id="6146" name="Picture 2" descr="Toplam Kalite Yönetiminin Prensipleri: – The Blog of Engin Aca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82987" y="670161"/>
            <a:ext cx="5085525" cy="3801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249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635700"/>
            <a:ext cx="3464954" cy="34649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1958" y="924930"/>
            <a:ext cx="2430380" cy="3048471"/>
          </a:xfrm>
        </p:spPr>
        <p:txBody>
          <a:bodyPr>
            <a:normAutofit/>
          </a:bodyPr>
          <a:lstStyle/>
          <a:p>
            <a:r>
              <a:rPr lang="tr-TR" altLang="ko-KR">
                <a:solidFill>
                  <a:srgbClr val="FFFFFF"/>
                </a:solidFill>
              </a:rPr>
              <a:t>Toplam Kalite Yönetimi</a:t>
            </a:r>
          </a:p>
        </p:txBody>
      </p:sp>
      <p:sp>
        <p:nvSpPr>
          <p:cNvPr id="13" name="Freeform: Shape 1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443256"/>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0"/>
            <a:ext cx="1303051" cy="719651"/>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202623"/>
            <a:ext cx="119805" cy="414747"/>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4572000" y="615660"/>
            <a:ext cx="3943349" cy="3667012"/>
          </a:xfrm>
        </p:spPr>
        <p:txBody>
          <a:bodyPr anchor="t">
            <a:normAutofit/>
          </a:bodyPr>
          <a:lstStyle/>
          <a:p>
            <a:pPr marL="0" indent="0">
              <a:lnSpc>
                <a:spcPct val="90000"/>
              </a:lnSpc>
              <a:buNone/>
            </a:pPr>
            <a:r>
              <a:rPr lang="tr-TR" altLang="ko-KR" sz="1800">
                <a:latin typeface="Arial" pitchFamily="34" charset="0"/>
                <a:cs typeface="Arial" pitchFamily="34" charset="0"/>
              </a:rPr>
              <a:t>Tanımlama konusunda farklı yaklaşımlar sergilenmesine rağmen TKY; “bir organizasyon içinde kaliteyi odak alan, organizasyonun bütün üyelerinin katılımına dayanan, müşteri memnuniyeti yoluyla uzun vadeli başarıyı amaçlayan ve organizasyonun bütün üyelerine ve topluma yarar sağlayan bir yönetim yaklaşımı” şeklinde tanımlanabilir.</a:t>
            </a:r>
          </a:p>
          <a:p>
            <a:pPr marL="0" indent="0">
              <a:lnSpc>
                <a:spcPct val="90000"/>
              </a:lnSpc>
              <a:buNone/>
            </a:pPr>
            <a:endParaRPr lang="tr-TR" altLang="ko-KR" sz="1800">
              <a:latin typeface="Arial" pitchFamily="34" charset="0"/>
              <a:cs typeface="Arial" pitchFamily="34" charset="0"/>
            </a:endParaRPr>
          </a:p>
          <a:p>
            <a:pPr marL="0" indent="0">
              <a:lnSpc>
                <a:spcPct val="90000"/>
              </a:lnSpc>
              <a:buNone/>
            </a:pPr>
            <a:r>
              <a:rPr lang="tr-TR" altLang="ko-KR" sz="1800">
                <a:latin typeface="Arial" pitchFamily="34" charset="0"/>
                <a:cs typeface="Arial" pitchFamily="34" charset="0"/>
              </a:rPr>
              <a:t> </a:t>
            </a:r>
          </a:p>
          <a:p>
            <a:pPr marL="0" indent="0">
              <a:lnSpc>
                <a:spcPct val="90000"/>
              </a:lnSpc>
              <a:buNone/>
            </a:pPr>
            <a:endParaRPr lang="tr-TR" altLang="ko-KR" sz="1800">
              <a:latin typeface="Arial" pitchFamily="34" charset="0"/>
              <a:cs typeface="Arial" pitchFamily="34" charset="0"/>
            </a:endParaRPr>
          </a:p>
        </p:txBody>
      </p:sp>
      <p:sp>
        <p:nvSpPr>
          <p:cNvPr id="19" name="Freeform: Shape 1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376736"/>
            <a:ext cx="1161135" cy="766764"/>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4288428"/>
            <a:ext cx="1328706" cy="855072"/>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4694066"/>
            <a:ext cx="1174455" cy="449434"/>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78469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839273"/>
            <a:ext cx="3464954" cy="34649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305" y="1047514"/>
            <a:ext cx="2430380" cy="3048471"/>
          </a:xfrm>
        </p:spPr>
        <p:txBody>
          <a:bodyPr>
            <a:normAutofit/>
          </a:bodyPr>
          <a:lstStyle/>
          <a:p>
            <a:r>
              <a:rPr lang="tr-TR" altLang="ko-KR">
                <a:solidFill>
                  <a:srgbClr val="FFFFFF"/>
                </a:solidFill>
              </a:rPr>
              <a:t>Toplam Kalite Yönetimi</a:t>
            </a:r>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705861"/>
            <a:ext cx="2240924" cy="2240924"/>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3585744"/>
            <a:ext cx="409575" cy="4095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Content Placeholder 3"/>
          <p:cNvSpPr>
            <a:spLocks noGrp="1"/>
          </p:cNvSpPr>
          <p:nvPr>
            <p:ph idx="1"/>
          </p:nvPr>
        </p:nvSpPr>
        <p:spPr>
          <a:xfrm>
            <a:off x="4027614" y="1144524"/>
            <a:ext cx="4152298" cy="2951461"/>
          </a:xfrm>
        </p:spPr>
        <p:txBody>
          <a:bodyPr>
            <a:normAutofit/>
          </a:bodyPr>
          <a:lstStyle/>
          <a:p>
            <a:pPr marL="0" indent="0">
              <a:lnSpc>
                <a:spcPct val="90000"/>
              </a:lnSpc>
              <a:buNone/>
            </a:pPr>
            <a:r>
              <a:rPr lang="tr-TR" altLang="ko-KR" sz="1500">
                <a:latin typeface="Arial" pitchFamily="34" charset="0"/>
                <a:cs typeface="Arial" pitchFamily="34" charset="0"/>
              </a:rPr>
              <a:t>TKY bir programlar serisi değil, bir yönetim felsefesidir. </a:t>
            </a:r>
            <a:r>
              <a:rPr lang="tr-TR" altLang="ko-KR" sz="1500" err="1">
                <a:latin typeface="Arial" pitchFamily="34" charset="0"/>
                <a:cs typeface="Arial" pitchFamily="34" charset="0"/>
              </a:rPr>
              <a:t>TKY’nin</a:t>
            </a:r>
            <a:r>
              <a:rPr lang="tr-TR" altLang="ko-KR" sz="1500">
                <a:latin typeface="Arial" pitchFamily="34" charset="0"/>
                <a:cs typeface="Arial" pitchFamily="34" charset="0"/>
              </a:rPr>
              <a:t> başarılı olabilmesi için tüm organizasyon tarafından benimsenmesi ve yukarıdan aşağıya doğru tam bir kararlılıkla uygulanması gerekir.</a:t>
            </a:r>
          </a:p>
          <a:p>
            <a:pPr marL="0" indent="0">
              <a:lnSpc>
                <a:spcPct val="90000"/>
              </a:lnSpc>
              <a:buNone/>
            </a:pPr>
            <a:endParaRPr lang="tr-TR" altLang="ko-KR" sz="1500">
              <a:latin typeface="Arial" pitchFamily="34" charset="0"/>
              <a:cs typeface="Arial" pitchFamily="34" charset="0"/>
            </a:endParaRPr>
          </a:p>
          <a:p>
            <a:pPr marL="0" indent="0">
              <a:lnSpc>
                <a:spcPct val="90000"/>
              </a:lnSpc>
              <a:buNone/>
            </a:pPr>
            <a:r>
              <a:rPr lang="tr-TR" altLang="ko-KR" sz="1500" err="1">
                <a:latin typeface="Arial" pitchFamily="34" charset="0"/>
                <a:cs typeface="Arial" pitchFamily="34" charset="0"/>
              </a:rPr>
              <a:t>TKY’nin</a:t>
            </a:r>
            <a:r>
              <a:rPr lang="tr-TR" altLang="ko-KR" sz="1500">
                <a:latin typeface="Arial" pitchFamily="34" charset="0"/>
                <a:cs typeface="Arial" pitchFamily="34" charset="0"/>
              </a:rPr>
              <a:t> kuruluşunu oluşturan dört ana eleman vardır: İnsan, Sürekli Gelişim, Süreç ve Müşteri.</a:t>
            </a:r>
          </a:p>
          <a:p>
            <a:pPr marL="0" indent="0">
              <a:lnSpc>
                <a:spcPct val="90000"/>
              </a:lnSpc>
              <a:buNone/>
            </a:pPr>
            <a:r>
              <a:rPr lang="tr-TR" altLang="ko-KR" sz="1500">
                <a:latin typeface="Arial" pitchFamily="34" charset="0"/>
                <a:cs typeface="Arial" pitchFamily="34" charset="0"/>
              </a:rPr>
              <a:t> </a:t>
            </a:r>
          </a:p>
          <a:p>
            <a:pPr marL="0" indent="0">
              <a:lnSpc>
                <a:spcPct val="90000"/>
              </a:lnSpc>
              <a:buNone/>
            </a:pPr>
            <a:endParaRPr lang="tr-TR" altLang="ko-KR" sz="1500">
              <a:latin typeface="Arial" pitchFamily="34" charset="0"/>
              <a:cs typeface="Arial" pitchFamily="34" charset="0"/>
            </a:endParaRPr>
          </a:p>
        </p:txBody>
      </p:sp>
    </p:spTree>
    <p:extLst>
      <p:ext uri="{BB962C8B-B14F-4D97-AF65-F5344CB8AC3E}">
        <p14:creationId xmlns:p14="http://schemas.microsoft.com/office/powerpoint/2010/main" val="2607031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0514" y="28575"/>
            <a:ext cx="7596336" cy="857250"/>
          </a:xfrm>
        </p:spPr>
        <p:txBody>
          <a:bodyPr>
            <a:normAutofit/>
          </a:bodyPr>
          <a:lstStyle/>
          <a:p>
            <a:r>
              <a:rPr lang="tr-TR" altLang="ko-KR" sz="2400" dirty="0">
                <a:solidFill>
                  <a:schemeClr val="tx1">
                    <a:lumMod val="75000"/>
                    <a:lumOff val="25000"/>
                  </a:schemeClr>
                </a:solidFill>
              </a:rPr>
              <a:t>Toplam Kalite Yönetimi</a:t>
            </a: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latin typeface="Arial" pitchFamily="34" charset="0"/>
                <a:cs typeface="Arial" pitchFamily="34" charset="0"/>
              </a:rPr>
              <a:t> </a:t>
            </a:r>
          </a:p>
          <a:p>
            <a:pPr marL="0" indent="0" algn="just">
              <a:buNone/>
            </a:pPr>
            <a:endParaRPr lang="tr-TR" altLang="ko-KR" sz="2000" dirty="0">
              <a:latin typeface="Arial" pitchFamily="34" charset="0"/>
              <a:cs typeface="Arial" pitchFamily="34" charset="0"/>
            </a:endParaRPr>
          </a:p>
        </p:txBody>
      </p:sp>
      <p:pic>
        <p:nvPicPr>
          <p:cNvPr id="7170" name="Picture 2" descr="Kaizen ned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275606"/>
            <a:ext cx="4981575"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787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C7F55EAC-550A-4BDD-9099-3F20B8FA0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Freeform: Shape 8200">
            <a:extLst>
              <a:ext uri="{FF2B5EF4-FFF2-40B4-BE49-F238E27FC236}">
                <a16:creationId xmlns:a16="http://schemas.microsoft.com/office/drawing/2014/main" id="{DC4F5A5F-493F-49AE-89B6-D5AF5EBC8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custGeom>
            <a:avLst/>
            <a:gdLst>
              <a:gd name="connsiteX0" fmla="*/ 6724001 w 12192000"/>
              <a:gd name="connsiteY0" fmla="*/ 434021 h 6858000"/>
              <a:gd name="connsiteX1" fmla="*/ 6471155 w 12192000"/>
              <a:gd name="connsiteY1" fmla="*/ 434599 h 6858000"/>
              <a:gd name="connsiteX2" fmla="*/ 5384913 w 12192000"/>
              <a:gd name="connsiteY2" fmla="*/ 497971 h 6858000"/>
              <a:gd name="connsiteX3" fmla="*/ 4818280 w 12192000"/>
              <a:gd name="connsiteY3" fmla="*/ 541802 h 6858000"/>
              <a:gd name="connsiteX4" fmla="*/ 3965428 w 12192000"/>
              <a:gd name="connsiteY4" fmla="*/ 675942 h 6858000"/>
              <a:gd name="connsiteX5" fmla="*/ 3699528 w 12192000"/>
              <a:gd name="connsiteY5" fmla="*/ 770472 h 6858000"/>
              <a:gd name="connsiteX6" fmla="*/ 3438854 w 12192000"/>
              <a:gd name="connsiteY6" fmla="*/ 834899 h 6858000"/>
              <a:gd name="connsiteX7" fmla="*/ 3367443 w 12192000"/>
              <a:gd name="connsiteY7" fmla="*/ 893518 h 6858000"/>
              <a:gd name="connsiteX8" fmla="*/ 3467301 w 12192000"/>
              <a:gd name="connsiteY8" fmla="*/ 953722 h 6858000"/>
              <a:gd name="connsiteX9" fmla="*/ 3889955 w 12192000"/>
              <a:gd name="connsiteY9" fmla="*/ 977486 h 6858000"/>
              <a:gd name="connsiteX10" fmla="*/ 3502135 w 12192000"/>
              <a:gd name="connsiteY10" fmla="*/ 1054062 h 6858000"/>
              <a:gd name="connsiteX11" fmla="*/ 4072832 w 12192000"/>
              <a:gd name="connsiteY11" fmla="*/ 1017622 h 6858000"/>
              <a:gd name="connsiteX12" fmla="*/ 4244099 w 12192000"/>
              <a:gd name="connsiteY12" fmla="*/ 1030825 h 6858000"/>
              <a:gd name="connsiteX13" fmla="*/ 4095475 w 12192000"/>
              <a:gd name="connsiteY13" fmla="*/ 1092084 h 6858000"/>
              <a:gd name="connsiteX14" fmla="*/ 3327386 w 12192000"/>
              <a:gd name="connsiteY14" fmla="*/ 1215660 h 6858000"/>
              <a:gd name="connsiteX15" fmla="*/ 3254813 w 12192000"/>
              <a:gd name="connsiteY15" fmla="*/ 1226749 h 6858000"/>
              <a:gd name="connsiteX16" fmla="*/ 2776427 w 12192000"/>
              <a:gd name="connsiteY16" fmla="*/ 1401552 h 6858000"/>
              <a:gd name="connsiteX17" fmla="*/ 3063226 w 12192000"/>
              <a:gd name="connsiteY17" fmla="*/ 1384124 h 6858000"/>
              <a:gd name="connsiteX18" fmla="*/ 2754945 w 12192000"/>
              <a:gd name="connsiteY18" fmla="*/ 1495025 h 6858000"/>
              <a:gd name="connsiteX19" fmla="*/ 2381061 w 12192000"/>
              <a:gd name="connsiteY19" fmla="*/ 1619658 h 6858000"/>
              <a:gd name="connsiteX20" fmla="*/ 2008336 w 12192000"/>
              <a:gd name="connsiteY20" fmla="*/ 1814527 h 6858000"/>
              <a:gd name="connsiteX21" fmla="*/ 1740695 w 12192000"/>
              <a:gd name="connsiteY21" fmla="*/ 1914337 h 6858000"/>
              <a:gd name="connsiteX22" fmla="*/ 1787720 w 12192000"/>
              <a:gd name="connsiteY22" fmla="*/ 1991970 h 6858000"/>
              <a:gd name="connsiteX23" fmla="*/ 1754048 w 12192000"/>
              <a:gd name="connsiteY23" fmla="*/ 2078049 h 6858000"/>
              <a:gd name="connsiteX24" fmla="*/ 2228951 w 12192000"/>
              <a:gd name="connsiteY24" fmla="*/ 1996721 h 6858000"/>
              <a:gd name="connsiteX25" fmla="*/ 2054781 w 12192000"/>
              <a:gd name="connsiteY25" fmla="*/ 2053228 h 6858000"/>
              <a:gd name="connsiteX26" fmla="*/ 1985693 w 12192000"/>
              <a:gd name="connsiteY26" fmla="*/ 2109207 h 6858000"/>
              <a:gd name="connsiteX27" fmla="*/ 2061168 w 12192000"/>
              <a:gd name="connsiteY27" fmla="*/ 2130859 h 6858000"/>
              <a:gd name="connsiteX28" fmla="*/ 2388026 w 12192000"/>
              <a:gd name="connsiteY28" fmla="*/ 2184726 h 6858000"/>
              <a:gd name="connsiteX29" fmla="*/ 1560719 w 12192000"/>
              <a:gd name="connsiteY29" fmla="*/ 2384876 h 6858000"/>
              <a:gd name="connsiteX30" fmla="*/ 1679734 w 12192000"/>
              <a:gd name="connsiteY30" fmla="*/ 2400191 h 6858000"/>
              <a:gd name="connsiteX31" fmla="*/ 2882089 w 12192000"/>
              <a:gd name="connsiteY31" fmla="*/ 2383292 h 6858000"/>
              <a:gd name="connsiteX32" fmla="*/ 3116638 w 12192000"/>
              <a:gd name="connsiteY32" fmla="*/ 2359528 h 6858000"/>
              <a:gd name="connsiteX33" fmla="*/ 2897765 w 12192000"/>
              <a:gd name="connsiteY33" fmla="*/ 2758243 h 6858000"/>
              <a:gd name="connsiteX34" fmla="*/ 2981367 w 12192000"/>
              <a:gd name="connsiteY34" fmla="*/ 2829008 h 6858000"/>
              <a:gd name="connsiteX35" fmla="*/ 2682955 w 12192000"/>
              <a:gd name="connsiteY35" fmla="*/ 2846436 h 6858000"/>
              <a:gd name="connsiteX36" fmla="*/ 2099485 w 12192000"/>
              <a:gd name="connsiteY36" fmla="*/ 3066653 h 6858000"/>
              <a:gd name="connsiteX37" fmla="*/ 1807460 w 12192000"/>
              <a:gd name="connsiteY37" fmla="*/ 3454808 h 6858000"/>
              <a:gd name="connsiteX38" fmla="*/ 1921251 w 12192000"/>
              <a:gd name="connsiteY38" fmla="*/ 3540889 h 6858000"/>
              <a:gd name="connsiteX39" fmla="*/ 1453313 w 12192000"/>
              <a:gd name="connsiteY39" fmla="*/ 3637002 h 6858000"/>
              <a:gd name="connsiteX40" fmla="*/ 1686122 w 12192000"/>
              <a:gd name="connsiteY40" fmla="*/ 3667634 h 6858000"/>
              <a:gd name="connsiteX41" fmla="*/ 1513692 w 12192000"/>
              <a:gd name="connsiteY41" fmla="*/ 3725196 h 6858000"/>
              <a:gd name="connsiteX42" fmla="*/ 1369711 w 12192000"/>
              <a:gd name="connsiteY42" fmla="*/ 3826063 h 6858000"/>
              <a:gd name="connsiteX43" fmla="*/ 2051298 w 12192000"/>
              <a:gd name="connsiteY43" fmla="*/ 3754242 h 6858000"/>
              <a:gd name="connsiteX44" fmla="*/ 2245207 w 12192000"/>
              <a:gd name="connsiteY44" fmla="*/ 3797018 h 6858000"/>
              <a:gd name="connsiteX45" fmla="*/ 2353192 w 12192000"/>
              <a:gd name="connsiteY45" fmla="*/ 3796489 h 6858000"/>
              <a:gd name="connsiteX46" fmla="*/ 2490207 w 12192000"/>
              <a:gd name="connsiteY46" fmla="*/ 3801242 h 6858000"/>
              <a:gd name="connsiteX47" fmla="*/ 2375835 w 12192000"/>
              <a:gd name="connsiteY47" fmla="*/ 3839794 h 6858000"/>
              <a:gd name="connsiteX48" fmla="*/ 2522138 w 12192000"/>
              <a:gd name="connsiteY48" fmla="*/ 4009841 h 6858000"/>
              <a:gd name="connsiteX49" fmla="*/ 1998466 w 12192000"/>
              <a:gd name="connsiteY49" fmla="*/ 4130778 h 6858000"/>
              <a:gd name="connsiteX50" fmla="*/ 2114580 w 12192000"/>
              <a:gd name="connsiteY50" fmla="*/ 4154543 h 6858000"/>
              <a:gd name="connsiteX51" fmla="*/ 2177862 w 12192000"/>
              <a:gd name="connsiteY51" fmla="*/ 4189925 h 6858000"/>
              <a:gd name="connsiteX52" fmla="*/ 1868419 w 12192000"/>
              <a:gd name="connsiteY52" fmla="*/ 4382153 h 6858000"/>
              <a:gd name="connsiteX53" fmla="*/ 2279460 w 12192000"/>
              <a:gd name="connsiteY53" fmla="*/ 4356805 h 6858000"/>
              <a:gd name="connsiteX54" fmla="*/ 2029817 w 12192000"/>
              <a:gd name="connsiteY54" fmla="*/ 4468235 h 6858000"/>
              <a:gd name="connsiteX55" fmla="*/ 1560137 w 12192000"/>
              <a:gd name="connsiteY55" fmla="*/ 4730172 h 6858000"/>
              <a:gd name="connsiteX56" fmla="*/ 1956664 w 12192000"/>
              <a:gd name="connsiteY56" fmla="*/ 4820477 h 6858000"/>
              <a:gd name="connsiteX57" fmla="*/ 3268168 w 12192000"/>
              <a:gd name="connsiteY57" fmla="*/ 4852692 h 6858000"/>
              <a:gd name="connsiteX58" fmla="*/ 2807197 w 12192000"/>
              <a:gd name="connsiteY58" fmla="*/ 4939300 h 6858000"/>
              <a:gd name="connsiteX59" fmla="*/ 2721272 w 12192000"/>
              <a:gd name="connsiteY59" fmla="*/ 4970458 h 6858000"/>
              <a:gd name="connsiteX60" fmla="*/ 2802552 w 12192000"/>
              <a:gd name="connsiteY60" fmla="*/ 5014291 h 6858000"/>
              <a:gd name="connsiteX61" fmla="*/ 2537812 w 12192000"/>
              <a:gd name="connsiteY61" fmla="*/ 5053898 h 6858000"/>
              <a:gd name="connsiteX62" fmla="*/ 2569744 w 12192000"/>
              <a:gd name="connsiteY62" fmla="*/ 5153182 h 6858000"/>
              <a:gd name="connsiteX63" fmla="*/ 1987436 w 12192000"/>
              <a:gd name="connsiteY63" fmla="*/ 5334320 h 6858000"/>
              <a:gd name="connsiteX64" fmla="*/ 1972921 w 12192000"/>
              <a:gd name="connsiteY64" fmla="*/ 5382376 h 6858000"/>
              <a:gd name="connsiteX65" fmla="*/ 2341001 w 12192000"/>
              <a:gd name="connsiteY65" fmla="*/ 5360725 h 6858000"/>
              <a:gd name="connsiteX66" fmla="*/ 2710822 w 12192000"/>
              <a:gd name="connsiteY66" fmla="*/ 5418816 h 6858000"/>
              <a:gd name="connsiteX67" fmla="*/ 2833903 w 12192000"/>
              <a:gd name="connsiteY67" fmla="*/ 5413007 h 6858000"/>
              <a:gd name="connsiteX68" fmla="*/ 3011556 w 12192000"/>
              <a:gd name="connsiteY68" fmla="*/ 5399276 h 6858000"/>
              <a:gd name="connsiteX69" fmla="*/ 3254233 w 12192000"/>
              <a:gd name="connsiteY69" fmla="*/ 5439412 h 6858000"/>
              <a:gd name="connsiteX70" fmla="*/ 2792101 w 12192000"/>
              <a:gd name="connsiteY70" fmla="*/ 5471625 h 6858000"/>
              <a:gd name="connsiteX71" fmla="*/ 2977303 w 12192000"/>
              <a:gd name="connsiteY71" fmla="*/ 5539751 h 6858000"/>
              <a:gd name="connsiteX72" fmla="*/ 3656566 w 12192000"/>
              <a:gd name="connsiteY72" fmla="*/ 5678642 h 6858000"/>
              <a:gd name="connsiteX73" fmla="*/ 4858340 w 12192000"/>
              <a:gd name="connsiteY73" fmla="*/ 5969625 h 6858000"/>
              <a:gd name="connsiteX74" fmla="*/ 5296668 w 12192000"/>
              <a:gd name="connsiteY74" fmla="*/ 6043559 h 6858000"/>
              <a:gd name="connsiteX75" fmla="*/ 5456323 w 12192000"/>
              <a:gd name="connsiteY75" fmla="*/ 6042502 h 6858000"/>
              <a:gd name="connsiteX76" fmla="*/ 5267058 w 12192000"/>
              <a:gd name="connsiteY76" fmla="*/ 6100066 h 6858000"/>
              <a:gd name="connsiteX77" fmla="*/ 7095266 w 12192000"/>
              <a:gd name="connsiteY77" fmla="*/ 6287541 h 6858000"/>
              <a:gd name="connsiteX78" fmla="*/ 9707235 w 12192000"/>
              <a:gd name="connsiteY78" fmla="*/ 5994446 h 6858000"/>
              <a:gd name="connsiteX79" fmla="*/ 10083442 w 12192000"/>
              <a:gd name="connsiteY79" fmla="*/ 5678642 h 6858000"/>
              <a:gd name="connsiteX80" fmla="*/ 10338892 w 12192000"/>
              <a:gd name="connsiteY80" fmla="*/ 4650957 h 6858000"/>
              <a:gd name="connsiteX81" fmla="*/ 10628013 w 12192000"/>
              <a:gd name="connsiteY81" fmla="*/ 4411198 h 6858000"/>
              <a:gd name="connsiteX82" fmla="*/ 10802766 w 12192000"/>
              <a:gd name="connsiteY82" fmla="*/ 4258050 h 6858000"/>
              <a:gd name="connsiteX83" fmla="*/ 10614662 w 12192000"/>
              <a:gd name="connsiteY83" fmla="*/ 4150318 h 6858000"/>
              <a:gd name="connsiteX84" fmla="*/ 10681427 w 12192000"/>
              <a:gd name="connsiteY84" fmla="*/ 4054203 h 6858000"/>
              <a:gd name="connsiteX85" fmla="*/ 10520029 w 12192000"/>
              <a:gd name="connsiteY85" fmla="*/ 3804411 h 6858000"/>
              <a:gd name="connsiteX86" fmla="*/ 10568798 w 12192000"/>
              <a:gd name="connsiteY86" fmla="*/ 3466426 h 6858000"/>
              <a:gd name="connsiteX87" fmla="*/ 10499709 w 12192000"/>
              <a:gd name="connsiteY87" fmla="*/ 3166465 h 6858000"/>
              <a:gd name="connsiteX88" fmla="*/ 10489840 w 12192000"/>
              <a:gd name="connsiteY88" fmla="*/ 2546475 h 6858000"/>
              <a:gd name="connsiteX89" fmla="*/ 10584471 w 12192000"/>
              <a:gd name="connsiteY89" fmla="*/ 2512148 h 6858000"/>
              <a:gd name="connsiteX90" fmla="*/ 10695942 w 12192000"/>
              <a:gd name="connsiteY90" fmla="*/ 2358471 h 6858000"/>
              <a:gd name="connsiteX91" fmla="*/ 10732516 w 12192000"/>
              <a:gd name="connsiteY91" fmla="*/ 2287706 h 6858000"/>
              <a:gd name="connsiteX92" fmla="*/ 10731357 w 12192000"/>
              <a:gd name="connsiteY92" fmla="*/ 2137725 h 6858000"/>
              <a:gd name="connsiteX93" fmla="*/ 10678525 w 12192000"/>
              <a:gd name="connsiteY93" fmla="*/ 2070656 h 6858000"/>
              <a:gd name="connsiteX94" fmla="*/ 10735999 w 12192000"/>
              <a:gd name="connsiteY94" fmla="*/ 1956587 h 6858000"/>
              <a:gd name="connsiteX95" fmla="*/ 10824246 w 12192000"/>
              <a:gd name="connsiteY95" fmla="*/ 1862584 h 6858000"/>
              <a:gd name="connsiteX96" fmla="*/ 10773156 w 12192000"/>
              <a:gd name="connsiteY96" fmla="*/ 1768054 h 6858000"/>
              <a:gd name="connsiteX97" fmla="*/ 10716261 w 12192000"/>
              <a:gd name="connsiteY97" fmla="*/ 1678278 h 6858000"/>
              <a:gd name="connsiteX98" fmla="*/ 10554864 w 12192000"/>
              <a:gd name="connsiteY98" fmla="*/ 1477599 h 6858000"/>
              <a:gd name="connsiteX99" fmla="*/ 10267483 w 12192000"/>
              <a:gd name="connsiteY99" fmla="*/ 1324977 h 6858000"/>
              <a:gd name="connsiteX100" fmla="*/ 9913337 w 12192000"/>
              <a:gd name="connsiteY100" fmla="*/ 1202458 h 6858000"/>
              <a:gd name="connsiteX101" fmla="*/ 10024805 w 12192000"/>
              <a:gd name="connsiteY101" fmla="*/ 1124827 h 6858000"/>
              <a:gd name="connsiteX102" fmla="*/ 9411726 w 12192000"/>
              <a:gd name="connsiteY102" fmla="*/ 980655 h 6858000"/>
              <a:gd name="connsiteX103" fmla="*/ 9930753 w 12192000"/>
              <a:gd name="connsiteY103" fmla="*/ 901968 h 6858000"/>
              <a:gd name="connsiteX104" fmla="*/ 9894178 w 12192000"/>
              <a:gd name="connsiteY104" fmla="*/ 871339 h 6858000"/>
              <a:gd name="connsiteX105" fmla="*/ 9858182 w 12192000"/>
              <a:gd name="connsiteY105" fmla="*/ 839125 h 6858000"/>
              <a:gd name="connsiteX106" fmla="*/ 10131050 w 12192000"/>
              <a:gd name="connsiteY106" fmla="*/ 792652 h 6858000"/>
              <a:gd name="connsiteX107" fmla="*/ 10006808 w 12192000"/>
              <a:gd name="connsiteY107" fmla="*/ 731920 h 6858000"/>
              <a:gd name="connsiteX108" fmla="*/ 10233809 w 12192000"/>
              <a:gd name="connsiteY108" fmla="*/ 710268 h 6858000"/>
              <a:gd name="connsiteX109" fmla="*/ 10267483 w 12192000"/>
              <a:gd name="connsiteY109" fmla="*/ 628940 h 6858000"/>
              <a:gd name="connsiteX110" fmla="*/ 10136275 w 12192000"/>
              <a:gd name="connsiteY110" fmla="*/ 589333 h 6858000"/>
              <a:gd name="connsiteX111" fmla="*/ 9131312 w 12192000"/>
              <a:gd name="connsiteY111" fmla="*/ 480544 h 6858000"/>
              <a:gd name="connsiteX112" fmla="*/ 7479600 w 12192000"/>
              <a:gd name="connsiteY112" fmla="*/ 454667 h 6858000"/>
              <a:gd name="connsiteX113" fmla="*/ 6724001 w 12192000"/>
              <a:gd name="connsiteY113" fmla="*/ 434021 h 6858000"/>
              <a:gd name="connsiteX114" fmla="*/ 0 w 12192000"/>
              <a:gd name="connsiteY114" fmla="*/ 0 h 6858000"/>
              <a:gd name="connsiteX115" fmla="*/ 12192000 w 12192000"/>
              <a:gd name="connsiteY115" fmla="*/ 0 h 6858000"/>
              <a:gd name="connsiteX116" fmla="*/ 12192000 w 12192000"/>
              <a:gd name="connsiteY116" fmla="*/ 6858000 h 6858000"/>
              <a:gd name="connsiteX117" fmla="*/ 0 w 12192000"/>
              <a:gd name="connsiteY1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2192000" h="6858000">
                <a:moveTo>
                  <a:pt x="6724001" y="434021"/>
                </a:moveTo>
                <a:cubicBezTo>
                  <a:pt x="6639882" y="433113"/>
                  <a:pt x="6555627" y="433147"/>
                  <a:pt x="6471155" y="434599"/>
                </a:cubicBezTo>
                <a:cubicBezTo>
                  <a:pt x="6109461" y="440937"/>
                  <a:pt x="5748349" y="439351"/>
                  <a:pt x="5384913" y="497971"/>
                </a:cubicBezTo>
                <a:cubicBezTo>
                  <a:pt x="5199132" y="528072"/>
                  <a:pt x="5005803" y="518038"/>
                  <a:pt x="4818280" y="541802"/>
                </a:cubicBezTo>
                <a:cubicBezTo>
                  <a:pt x="4532641" y="578242"/>
                  <a:pt x="4247003" y="621019"/>
                  <a:pt x="3965428" y="675942"/>
                </a:cubicBezTo>
                <a:cubicBezTo>
                  <a:pt x="3877181" y="693369"/>
                  <a:pt x="3768034" y="703930"/>
                  <a:pt x="3699528" y="770472"/>
                </a:cubicBezTo>
                <a:cubicBezTo>
                  <a:pt x="3590961" y="728224"/>
                  <a:pt x="3523617" y="807966"/>
                  <a:pt x="3438854" y="834899"/>
                </a:cubicBezTo>
                <a:cubicBezTo>
                  <a:pt x="3405761" y="845462"/>
                  <a:pt x="3362218" y="860248"/>
                  <a:pt x="3367443" y="893518"/>
                </a:cubicBezTo>
                <a:cubicBezTo>
                  <a:pt x="3372089" y="935238"/>
                  <a:pt x="3420855" y="962172"/>
                  <a:pt x="3467301" y="953722"/>
                </a:cubicBezTo>
                <a:cubicBezTo>
                  <a:pt x="3611863" y="927317"/>
                  <a:pt x="3741328" y="986464"/>
                  <a:pt x="3889955" y="977486"/>
                </a:cubicBezTo>
                <a:cubicBezTo>
                  <a:pt x="3760488" y="1002836"/>
                  <a:pt x="3631601" y="1028713"/>
                  <a:pt x="3502135" y="1054062"/>
                </a:cubicBezTo>
                <a:cubicBezTo>
                  <a:pt x="3694303" y="1074129"/>
                  <a:pt x="3883568" y="1038218"/>
                  <a:pt x="4072832" y="1017622"/>
                </a:cubicBezTo>
                <a:cubicBezTo>
                  <a:pt x="4133792" y="1011285"/>
                  <a:pt x="4228424" y="962699"/>
                  <a:pt x="4244099" y="1030825"/>
                </a:cubicBezTo>
                <a:cubicBezTo>
                  <a:pt x="4254550" y="1076242"/>
                  <a:pt x="4152951" y="1079410"/>
                  <a:pt x="4095475" y="1092084"/>
                </a:cubicBezTo>
                <a:cubicBezTo>
                  <a:pt x="3841766" y="1146479"/>
                  <a:pt x="3583994" y="1178165"/>
                  <a:pt x="3327386" y="1215660"/>
                </a:cubicBezTo>
                <a:cubicBezTo>
                  <a:pt x="3303001" y="1219357"/>
                  <a:pt x="3271070" y="1216188"/>
                  <a:pt x="3254813" y="1226749"/>
                </a:cubicBezTo>
                <a:cubicBezTo>
                  <a:pt x="3123605" y="1311774"/>
                  <a:pt x="2957563" y="1339765"/>
                  <a:pt x="2776427" y="1401552"/>
                </a:cubicBezTo>
                <a:cubicBezTo>
                  <a:pt x="2890798" y="1430598"/>
                  <a:pt x="2968012" y="1370921"/>
                  <a:pt x="3063226" y="1384124"/>
                </a:cubicBezTo>
                <a:cubicBezTo>
                  <a:pt x="2966272" y="1448024"/>
                  <a:pt x="2853641" y="1460171"/>
                  <a:pt x="2754945" y="1495025"/>
                </a:cubicBezTo>
                <a:cubicBezTo>
                  <a:pt x="2684117" y="1519846"/>
                  <a:pt x="2421119" y="1597477"/>
                  <a:pt x="2381061" y="1619658"/>
                </a:cubicBezTo>
                <a:cubicBezTo>
                  <a:pt x="2260302" y="1688311"/>
                  <a:pt x="2107033" y="1720525"/>
                  <a:pt x="2008336" y="1814527"/>
                </a:cubicBezTo>
                <a:cubicBezTo>
                  <a:pt x="1938668" y="1880540"/>
                  <a:pt x="1822554" y="1868393"/>
                  <a:pt x="1740695" y="1914337"/>
                </a:cubicBezTo>
                <a:cubicBezTo>
                  <a:pt x="1711667" y="1957642"/>
                  <a:pt x="1767982" y="1968733"/>
                  <a:pt x="1787720" y="1991970"/>
                </a:cubicBezTo>
                <a:cubicBezTo>
                  <a:pt x="1813846" y="2023126"/>
                  <a:pt x="1767401" y="2040555"/>
                  <a:pt x="1754048" y="2078049"/>
                </a:cubicBezTo>
                <a:cubicBezTo>
                  <a:pt x="1907898" y="2035802"/>
                  <a:pt x="2054781" y="2010981"/>
                  <a:pt x="2228951" y="1996721"/>
                </a:cubicBezTo>
                <a:cubicBezTo>
                  <a:pt x="2171475" y="2057452"/>
                  <a:pt x="2101807" y="2031048"/>
                  <a:pt x="2054781" y="2053228"/>
                </a:cubicBezTo>
                <a:cubicBezTo>
                  <a:pt x="2024011" y="2067487"/>
                  <a:pt x="1976984" y="2073824"/>
                  <a:pt x="1985693" y="2109207"/>
                </a:cubicBezTo>
                <a:cubicBezTo>
                  <a:pt x="1992660" y="2137196"/>
                  <a:pt x="2032140" y="2133500"/>
                  <a:pt x="2061168" y="2130859"/>
                </a:cubicBezTo>
                <a:cubicBezTo>
                  <a:pt x="2172636" y="2120825"/>
                  <a:pt x="2281202" y="2117656"/>
                  <a:pt x="2388026" y="2184726"/>
                </a:cubicBezTo>
                <a:cubicBezTo>
                  <a:pt x="2116321" y="2282425"/>
                  <a:pt x="1803977" y="2241233"/>
                  <a:pt x="1560719" y="2384876"/>
                </a:cubicBezTo>
                <a:cubicBezTo>
                  <a:pt x="1594973" y="2429237"/>
                  <a:pt x="1643739" y="2405472"/>
                  <a:pt x="1679734" y="2400191"/>
                </a:cubicBezTo>
                <a:cubicBezTo>
                  <a:pt x="1916026" y="2364279"/>
                  <a:pt x="2760170" y="2428180"/>
                  <a:pt x="2882089" y="2383292"/>
                </a:cubicBezTo>
                <a:cubicBezTo>
                  <a:pt x="2956983" y="2355830"/>
                  <a:pt x="3035941" y="2342628"/>
                  <a:pt x="3116638" y="2359528"/>
                </a:cubicBezTo>
                <a:cubicBezTo>
                  <a:pt x="3194434" y="2375898"/>
                  <a:pt x="3174696" y="2605622"/>
                  <a:pt x="2897765" y="2758243"/>
                </a:cubicBezTo>
                <a:cubicBezTo>
                  <a:pt x="2858286" y="2779895"/>
                  <a:pt x="3034779" y="2811053"/>
                  <a:pt x="2981367" y="2829008"/>
                </a:cubicBezTo>
                <a:cubicBezTo>
                  <a:pt x="2939566" y="2843267"/>
                  <a:pt x="2734626" y="2835346"/>
                  <a:pt x="2682955" y="2846436"/>
                </a:cubicBezTo>
                <a:cubicBezTo>
                  <a:pt x="2662635" y="2851188"/>
                  <a:pt x="2040267" y="3029159"/>
                  <a:pt x="2099485" y="3066653"/>
                </a:cubicBezTo>
                <a:cubicBezTo>
                  <a:pt x="2276558" y="3179139"/>
                  <a:pt x="2869897" y="3385098"/>
                  <a:pt x="1807460" y="3454808"/>
                </a:cubicBezTo>
                <a:cubicBezTo>
                  <a:pt x="1841132" y="3495472"/>
                  <a:pt x="1934024" y="3469596"/>
                  <a:pt x="1921251" y="3540889"/>
                </a:cubicBezTo>
                <a:cubicBezTo>
                  <a:pt x="1780173" y="3579440"/>
                  <a:pt x="1617035" y="3577328"/>
                  <a:pt x="1453313" y="3637002"/>
                </a:cubicBezTo>
                <a:cubicBezTo>
                  <a:pt x="1527047" y="3680307"/>
                  <a:pt x="1611808" y="3653902"/>
                  <a:pt x="1686122" y="3667634"/>
                </a:cubicBezTo>
                <a:cubicBezTo>
                  <a:pt x="1644320" y="3722027"/>
                  <a:pt x="1572330" y="3713578"/>
                  <a:pt x="1513692" y="3725196"/>
                </a:cubicBezTo>
                <a:cubicBezTo>
                  <a:pt x="1459700" y="3736286"/>
                  <a:pt x="1345329" y="3830816"/>
                  <a:pt x="1369711" y="3826063"/>
                </a:cubicBezTo>
                <a:cubicBezTo>
                  <a:pt x="1595553" y="3783815"/>
                  <a:pt x="1824877" y="3795434"/>
                  <a:pt x="2051298" y="3754242"/>
                </a:cubicBezTo>
                <a:cubicBezTo>
                  <a:pt x="2126192" y="3740511"/>
                  <a:pt x="2210955" y="3714106"/>
                  <a:pt x="2245207" y="3797018"/>
                </a:cubicBezTo>
                <a:cubicBezTo>
                  <a:pt x="2255659" y="3821310"/>
                  <a:pt x="2248109" y="3829232"/>
                  <a:pt x="2353192" y="3796489"/>
                </a:cubicBezTo>
                <a:cubicBezTo>
                  <a:pt x="2394414" y="3783815"/>
                  <a:pt x="2448988" y="3770085"/>
                  <a:pt x="2490207" y="3801242"/>
                </a:cubicBezTo>
                <a:cubicBezTo>
                  <a:pt x="2464082" y="3840321"/>
                  <a:pt x="2413572" y="3828703"/>
                  <a:pt x="2375835" y="3839794"/>
                </a:cubicBezTo>
                <a:cubicBezTo>
                  <a:pt x="2275978" y="3868311"/>
                  <a:pt x="2619094" y="3977100"/>
                  <a:pt x="2522138" y="4009841"/>
                </a:cubicBezTo>
                <a:cubicBezTo>
                  <a:pt x="2323584" y="4076912"/>
                  <a:pt x="2199343" y="4057372"/>
                  <a:pt x="1998466" y="4130778"/>
                </a:cubicBezTo>
                <a:cubicBezTo>
                  <a:pt x="2066973" y="4129192"/>
                  <a:pt x="2046072" y="4154543"/>
                  <a:pt x="2114580" y="4154543"/>
                </a:cubicBezTo>
                <a:cubicBezTo>
                  <a:pt x="2145350" y="4154543"/>
                  <a:pt x="2177862" y="4160878"/>
                  <a:pt x="2177862" y="4189925"/>
                </a:cubicBezTo>
                <a:cubicBezTo>
                  <a:pt x="2177862" y="4217385"/>
                  <a:pt x="1817330" y="4367895"/>
                  <a:pt x="1868419" y="4382153"/>
                </a:cubicBezTo>
                <a:cubicBezTo>
                  <a:pt x="2007755" y="4420704"/>
                  <a:pt x="2365385" y="4302410"/>
                  <a:pt x="2279460" y="4356805"/>
                </a:cubicBezTo>
                <a:cubicBezTo>
                  <a:pt x="2148834" y="4439716"/>
                  <a:pt x="2129094" y="4456088"/>
                  <a:pt x="2029817" y="4468235"/>
                </a:cubicBezTo>
                <a:cubicBezTo>
                  <a:pt x="1944474" y="4478796"/>
                  <a:pt x="1644320" y="4710633"/>
                  <a:pt x="1560137" y="4730172"/>
                </a:cubicBezTo>
                <a:cubicBezTo>
                  <a:pt x="1485825" y="4747072"/>
                  <a:pt x="1774947" y="4800410"/>
                  <a:pt x="1956664" y="4820477"/>
                </a:cubicBezTo>
                <a:cubicBezTo>
                  <a:pt x="2130256" y="4840017"/>
                  <a:pt x="3101544" y="4789319"/>
                  <a:pt x="3268168" y="4852692"/>
                </a:cubicBezTo>
                <a:cubicBezTo>
                  <a:pt x="3111993" y="4878041"/>
                  <a:pt x="2970336" y="4953030"/>
                  <a:pt x="2807197" y="4939300"/>
                </a:cubicBezTo>
                <a:cubicBezTo>
                  <a:pt x="2773524" y="4936660"/>
                  <a:pt x="2724756" y="4930323"/>
                  <a:pt x="2721272" y="4970458"/>
                </a:cubicBezTo>
                <a:cubicBezTo>
                  <a:pt x="2718369" y="5005313"/>
                  <a:pt x="2788038" y="4981548"/>
                  <a:pt x="2802552" y="5014291"/>
                </a:cubicBezTo>
                <a:cubicBezTo>
                  <a:pt x="2719531" y="5060235"/>
                  <a:pt x="2621415" y="5018515"/>
                  <a:pt x="2537812" y="5053898"/>
                </a:cubicBezTo>
                <a:cubicBezTo>
                  <a:pt x="2491948" y="5099314"/>
                  <a:pt x="2589483" y="5107236"/>
                  <a:pt x="2569744" y="5153182"/>
                </a:cubicBezTo>
                <a:cubicBezTo>
                  <a:pt x="2301522" y="5193845"/>
                  <a:pt x="2252174" y="5268836"/>
                  <a:pt x="1987436" y="5334320"/>
                </a:cubicBezTo>
                <a:cubicBezTo>
                  <a:pt x="1971179" y="5338545"/>
                  <a:pt x="1958407" y="5352274"/>
                  <a:pt x="1972921" y="5382376"/>
                </a:cubicBezTo>
                <a:cubicBezTo>
                  <a:pt x="2087874" y="5396107"/>
                  <a:pt x="2215599" y="5373399"/>
                  <a:pt x="2341001" y="5360725"/>
                </a:cubicBezTo>
                <a:cubicBezTo>
                  <a:pt x="2537812" y="5340129"/>
                  <a:pt x="2533748" y="5339072"/>
                  <a:pt x="2710822" y="5418816"/>
                </a:cubicBezTo>
                <a:cubicBezTo>
                  <a:pt x="2743914" y="5433602"/>
                  <a:pt x="2801390" y="5438355"/>
                  <a:pt x="2833903" y="5413007"/>
                </a:cubicBezTo>
                <a:cubicBezTo>
                  <a:pt x="2896604" y="5364422"/>
                  <a:pt x="2950016" y="5368646"/>
                  <a:pt x="3011556" y="5399276"/>
                </a:cubicBezTo>
                <a:cubicBezTo>
                  <a:pt x="3077160" y="5432547"/>
                  <a:pt x="3171793" y="5391882"/>
                  <a:pt x="3254233" y="5439412"/>
                </a:cubicBezTo>
                <a:cubicBezTo>
                  <a:pt x="3099802" y="5473739"/>
                  <a:pt x="2957563" y="5473739"/>
                  <a:pt x="2792101" y="5471625"/>
                </a:cubicBezTo>
                <a:cubicBezTo>
                  <a:pt x="2846095" y="5537639"/>
                  <a:pt x="2914601" y="5536582"/>
                  <a:pt x="2977303" y="5539751"/>
                </a:cubicBezTo>
                <a:cubicBezTo>
                  <a:pt x="3214174" y="5551898"/>
                  <a:pt x="3601411" y="5660686"/>
                  <a:pt x="3656566" y="5678642"/>
                </a:cubicBezTo>
                <a:cubicBezTo>
                  <a:pt x="4280675" y="5879847"/>
                  <a:pt x="4178497" y="5898332"/>
                  <a:pt x="4858340" y="5969625"/>
                </a:cubicBezTo>
                <a:cubicBezTo>
                  <a:pt x="5261253" y="6011873"/>
                  <a:pt x="4887368" y="6032469"/>
                  <a:pt x="5296668" y="6043559"/>
                </a:cubicBezTo>
                <a:cubicBezTo>
                  <a:pt x="5349500" y="6045143"/>
                  <a:pt x="5402911" y="6044087"/>
                  <a:pt x="5456323" y="6042502"/>
                </a:cubicBezTo>
                <a:cubicBezTo>
                  <a:pt x="5368077" y="6073134"/>
                  <a:pt x="5267058" y="6100066"/>
                  <a:pt x="5267058" y="6100066"/>
                </a:cubicBezTo>
                <a:cubicBezTo>
                  <a:pt x="5267058" y="6100066"/>
                  <a:pt x="5318728" y="6208854"/>
                  <a:pt x="7095266" y="6287541"/>
                </a:cubicBezTo>
                <a:cubicBezTo>
                  <a:pt x="7422124" y="6302329"/>
                  <a:pt x="9563254" y="6024548"/>
                  <a:pt x="9707235" y="5994446"/>
                </a:cubicBezTo>
                <a:cubicBezTo>
                  <a:pt x="9844249" y="5966984"/>
                  <a:pt x="10002164" y="5671247"/>
                  <a:pt x="10083442" y="5678642"/>
                </a:cubicBezTo>
                <a:cubicBezTo>
                  <a:pt x="10103183" y="5653293"/>
                  <a:pt x="10283158" y="5139979"/>
                  <a:pt x="10338892" y="4650957"/>
                </a:cubicBezTo>
                <a:cubicBezTo>
                  <a:pt x="10448618" y="4580718"/>
                  <a:pt x="10551960" y="4503088"/>
                  <a:pt x="10628013" y="4411198"/>
                </a:cubicBezTo>
                <a:cubicBezTo>
                  <a:pt x="10675040" y="4354692"/>
                  <a:pt x="10718003" y="4298185"/>
                  <a:pt x="10802766" y="4258050"/>
                </a:cubicBezTo>
                <a:cubicBezTo>
                  <a:pt x="10755739" y="4203128"/>
                  <a:pt x="10675040" y="4190453"/>
                  <a:pt x="10614662" y="4150318"/>
                </a:cubicBezTo>
                <a:cubicBezTo>
                  <a:pt x="10610017" y="4117046"/>
                  <a:pt x="10705811" y="4127081"/>
                  <a:pt x="10681427" y="4054203"/>
                </a:cubicBezTo>
                <a:cubicBezTo>
                  <a:pt x="10648335" y="3957032"/>
                  <a:pt x="10684328" y="3846131"/>
                  <a:pt x="10520029" y="3804411"/>
                </a:cubicBezTo>
                <a:cubicBezTo>
                  <a:pt x="10476485" y="3709881"/>
                  <a:pt x="10464294" y="3558845"/>
                  <a:pt x="10568798" y="3466426"/>
                </a:cubicBezTo>
                <a:cubicBezTo>
                  <a:pt x="10724388" y="3328592"/>
                  <a:pt x="10699424" y="3240927"/>
                  <a:pt x="10499709" y="3166465"/>
                </a:cubicBezTo>
                <a:cubicBezTo>
                  <a:pt x="10474164" y="3156958"/>
                  <a:pt x="10501452" y="2570768"/>
                  <a:pt x="10489840" y="2546475"/>
                </a:cubicBezTo>
                <a:cubicBezTo>
                  <a:pt x="10508418" y="2513205"/>
                  <a:pt x="10551960" y="2521126"/>
                  <a:pt x="10584471" y="2512148"/>
                </a:cubicBezTo>
                <a:cubicBezTo>
                  <a:pt x="10726711" y="2474125"/>
                  <a:pt x="10731357" y="2474125"/>
                  <a:pt x="10695942" y="2358471"/>
                </a:cubicBezTo>
                <a:cubicBezTo>
                  <a:pt x="10685490" y="2323616"/>
                  <a:pt x="10709874" y="2309357"/>
                  <a:pt x="10732516" y="2287706"/>
                </a:cubicBezTo>
                <a:cubicBezTo>
                  <a:pt x="10817280" y="2206905"/>
                  <a:pt x="10817860" y="2205850"/>
                  <a:pt x="10731357" y="2137725"/>
                </a:cubicBezTo>
                <a:cubicBezTo>
                  <a:pt x="10706391" y="2118185"/>
                  <a:pt x="10689555" y="2097061"/>
                  <a:pt x="10678525" y="2070656"/>
                </a:cubicBezTo>
                <a:cubicBezTo>
                  <a:pt x="10658203" y="2022599"/>
                  <a:pt x="10658784" y="1982463"/>
                  <a:pt x="10735999" y="1956587"/>
                </a:cubicBezTo>
                <a:cubicBezTo>
                  <a:pt x="10789993" y="1938104"/>
                  <a:pt x="10820762" y="1916978"/>
                  <a:pt x="10824246" y="1862584"/>
                </a:cubicBezTo>
                <a:cubicBezTo>
                  <a:pt x="10826570" y="1817166"/>
                  <a:pt x="10832955" y="1787594"/>
                  <a:pt x="10773156" y="1768054"/>
                </a:cubicBezTo>
                <a:cubicBezTo>
                  <a:pt x="10724969" y="1752211"/>
                  <a:pt x="10711036" y="1718412"/>
                  <a:pt x="10716261" y="1678278"/>
                </a:cubicBezTo>
                <a:cubicBezTo>
                  <a:pt x="10728452" y="1580050"/>
                  <a:pt x="10662849" y="1522487"/>
                  <a:pt x="10554864" y="1477599"/>
                </a:cubicBezTo>
                <a:cubicBezTo>
                  <a:pt x="10452101" y="1434822"/>
                  <a:pt x="10362116" y="1377259"/>
                  <a:pt x="10267483" y="1324977"/>
                </a:cubicBezTo>
                <a:cubicBezTo>
                  <a:pt x="10162399" y="1266887"/>
                  <a:pt x="10040481" y="1232031"/>
                  <a:pt x="9913337" y="1202458"/>
                </a:cubicBezTo>
                <a:cubicBezTo>
                  <a:pt x="9936561" y="1160210"/>
                  <a:pt x="10016678" y="1183974"/>
                  <a:pt x="10024805" y="1124827"/>
                </a:cubicBezTo>
                <a:cubicBezTo>
                  <a:pt x="9826251" y="1074658"/>
                  <a:pt x="9636408" y="999139"/>
                  <a:pt x="9411726" y="980655"/>
                </a:cubicBezTo>
                <a:cubicBezTo>
                  <a:pt x="9593444" y="990161"/>
                  <a:pt x="9758326" y="922036"/>
                  <a:pt x="9930753" y="901968"/>
                </a:cubicBezTo>
                <a:cubicBezTo>
                  <a:pt x="9947008" y="868698"/>
                  <a:pt x="9909273" y="877147"/>
                  <a:pt x="9894178" y="871339"/>
                </a:cubicBezTo>
                <a:cubicBezTo>
                  <a:pt x="9879083" y="865001"/>
                  <a:pt x="9860506" y="862889"/>
                  <a:pt x="9858182" y="839125"/>
                </a:cubicBezTo>
                <a:cubicBezTo>
                  <a:pt x="9941205" y="804798"/>
                  <a:pt x="10045126" y="827506"/>
                  <a:pt x="10131050" y="792652"/>
                </a:cubicBezTo>
                <a:cubicBezTo>
                  <a:pt x="10111891" y="741954"/>
                  <a:pt x="10037578" y="772583"/>
                  <a:pt x="10006808" y="731920"/>
                </a:cubicBezTo>
                <a:cubicBezTo>
                  <a:pt x="10086927" y="724526"/>
                  <a:pt x="10161239" y="721357"/>
                  <a:pt x="10233809" y="710268"/>
                </a:cubicBezTo>
                <a:cubicBezTo>
                  <a:pt x="10290705" y="701818"/>
                  <a:pt x="10306380" y="658513"/>
                  <a:pt x="10267483" y="628940"/>
                </a:cubicBezTo>
                <a:cubicBezTo>
                  <a:pt x="10232648" y="602536"/>
                  <a:pt x="10181559" y="600422"/>
                  <a:pt x="10136275" y="589333"/>
                </a:cubicBezTo>
                <a:cubicBezTo>
                  <a:pt x="9813479" y="512230"/>
                  <a:pt x="9474428" y="487409"/>
                  <a:pt x="9131312" y="480544"/>
                </a:cubicBezTo>
                <a:cubicBezTo>
                  <a:pt x="8580936" y="469453"/>
                  <a:pt x="8028817" y="469982"/>
                  <a:pt x="7479600" y="454667"/>
                </a:cubicBezTo>
                <a:cubicBezTo>
                  <a:pt x="7227489" y="447934"/>
                  <a:pt x="6976357" y="436744"/>
                  <a:pt x="6724001" y="434021"/>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8194" name="Picture 2" descr="6 Sigma Nedi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01203" y="1023316"/>
            <a:ext cx="4343399" cy="294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60125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936876" y="202406"/>
            <a:ext cx="42148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71" name="Rectangle 3"/>
          <p:cNvSpPr>
            <a:spLocks noChangeArrowheads="1"/>
          </p:cNvSpPr>
          <p:nvPr/>
        </p:nvSpPr>
        <p:spPr bwMode="auto">
          <a:xfrm>
            <a:off x="1698625" y="1057275"/>
            <a:ext cx="5981700" cy="3218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72" name="Rectangle 4"/>
          <p:cNvSpPr>
            <a:spLocks noGrp="1" noChangeArrowheads="1"/>
          </p:cNvSpPr>
          <p:nvPr>
            <p:ph type="title"/>
          </p:nvPr>
        </p:nvSpPr>
        <p:spPr>
          <a:xfrm>
            <a:off x="2987676" y="303610"/>
            <a:ext cx="4608513" cy="265509"/>
          </a:xfrm>
          <a:noFill/>
          <a:ln/>
          <a:extLst>
            <a:ext uri="{91240B29-F687-4F45-9708-019B960494DF}">
              <a14:hiddenLine xmlns:a14="http://schemas.microsoft.com/office/drawing/2010/main" w="12700">
                <a:solidFill>
                  <a:schemeClr val="tx1"/>
                </a:solidFill>
                <a:miter lim="800000"/>
                <a:headEnd/>
                <a:tailEnd/>
              </a14:hiddenLine>
            </a:ext>
          </a:extLst>
        </p:spPr>
        <p:txBody>
          <a:bodyPr lIns="85725" tIns="41275" rIns="85725" bIns="41275">
            <a:normAutofit fontScale="90000"/>
          </a:bodyPr>
          <a:lstStyle/>
          <a:p>
            <a:pPr defTabSz="844550"/>
            <a:r>
              <a:rPr lang="tr-TR" sz="3600" b="1">
                <a:solidFill>
                  <a:schemeClr val="tx1"/>
                </a:solidFill>
                <a:latin typeface="Times New Roman" pitchFamily="18" charset="0"/>
              </a:rPr>
              <a:t>Niçin Altı Sigma</a:t>
            </a:r>
            <a:endParaRPr lang="en-AU" sz="3600" b="1">
              <a:solidFill>
                <a:schemeClr val="tx1"/>
              </a:solidFill>
              <a:latin typeface="Times New Roman" pitchFamily="18" charset="0"/>
            </a:endParaRPr>
          </a:p>
        </p:txBody>
      </p:sp>
      <p:sp>
        <p:nvSpPr>
          <p:cNvPr id="7173" name="Rectangle 5"/>
          <p:cNvSpPr>
            <a:spLocks noChangeArrowheads="1"/>
          </p:cNvSpPr>
          <p:nvPr/>
        </p:nvSpPr>
        <p:spPr bwMode="auto">
          <a:xfrm>
            <a:off x="2123728" y="1521619"/>
            <a:ext cx="3168352" cy="2576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5725" tIns="41275" rIns="85725" bIns="41275">
            <a:spAutoFit/>
          </a:bodyPr>
          <a:lstStyle/>
          <a:p>
            <a:pPr algn="ctr" defTabSz="844550" eaLnBrk="0" hangingPunct="0">
              <a:spcBef>
                <a:spcPct val="50000"/>
              </a:spcBef>
              <a:buFont typeface="Wingdings" pitchFamily="2" charset="2"/>
              <a:buNone/>
              <a:tabLst>
                <a:tab pos="4117975" algn="l"/>
              </a:tabLst>
            </a:pPr>
            <a:r>
              <a:rPr lang="en-AU" sz="1200" b="1" u="sng" dirty="0">
                <a:latin typeface="Arial" charset="0"/>
              </a:rPr>
              <a:t> 99% </a:t>
            </a:r>
            <a:r>
              <a:rPr lang="tr-TR" sz="1200" b="1" u="sng" dirty="0">
                <a:latin typeface="Arial" charset="0"/>
              </a:rPr>
              <a:t>İyi </a:t>
            </a:r>
            <a:r>
              <a:rPr lang="en-AU" sz="1200" b="1" u="sng" dirty="0">
                <a:latin typeface="Arial" charset="0"/>
              </a:rPr>
              <a:t> (3.8 Sigma)</a:t>
            </a: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Saatte </a:t>
            </a:r>
            <a:r>
              <a:rPr lang="en-AU" sz="1200" dirty="0">
                <a:latin typeface="Arial" charset="0"/>
              </a:rPr>
              <a:t>20,000 </a:t>
            </a:r>
            <a:r>
              <a:rPr lang="tr-TR" sz="1200" dirty="0">
                <a:latin typeface="Arial" charset="0"/>
              </a:rPr>
              <a:t>kayıp posta</a:t>
            </a:r>
            <a:endParaRPr lang="en-AU" sz="1200" dirty="0">
              <a:latin typeface="Arial" charset="0"/>
            </a:endParaRP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Musluklardan</a:t>
            </a:r>
            <a:r>
              <a:rPr lang="en-AU" sz="1200" dirty="0">
                <a:latin typeface="Arial" charset="0"/>
              </a:rPr>
              <a:t> </a:t>
            </a:r>
            <a:r>
              <a:rPr lang="tr-TR" sz="1200" dirty="0">
                <a:latin typeface="Arial" charset="0"/>
              </a:rPr>
              <a:t>günde on beş dakika sağlıksız su akması</a:t>
            </a:r>
            <a:r>
              <a:rPr lang="en-AU" sz="1200" dirty="0">
                <a:latin typeface="Arial" charset="0"/>
              </a:rPr>
              <a:t> </a:t>
            </a: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Haftada</a:t>
            </a:r>
            <a:r>
              <a:rPr lang="en-AU" sz="1200" dirty="0">
                <a:latin typeface="Arial" charset="0"/>
              </a:rPr>
              <a:t> 5,000 </a:t>
            </a:r>
            <a:r>
              <a:rPr lang="tr-TR" sz="1200" dirty="0">
                <a:latin typeface="Arial" charset="0"/>
              </a:rPr>
              <a:t>hatalı ameliyat</a:t>
            </a:r>
            <a:endParaRPr lang="en-AU" sz="1200" dirty="0">
              <a:latin typeface="Arial" charset="0"/>
            </a:endParaRP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Büyük bir hava alanında günde 2 uzun veya kısa iniş</a:t>
            </a:r>
            <a:r>
              <a:rPr lang="en-AU" sz="1200" dirty="0">
                <a:latin typeface="Arial" charset="0"/>
              </a:rPr>
              <a:t> </a:t>
            </a: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Yılda </a:t>
            </a:r>
            <a:r>
              <a:rPr lang="en-AU" sz="1200" dirty="0">
                <a:latin typeface="Arial" charset="0"/>
              </a:rPr>
              <a:t>200,000 </a:t>
            </a:r>
            <a:r>
              <a:rPr lang="tr-TR" sz="1200" dirty="0">
                <a:latin typeface="Arial" charset="0"/>
              </a:rPr>
              <a:t>yanlış reçete</a:t>
            </a:r>
            <a:endParaRPr lang="en-AU" sz="1200" dirty="0">
              <a:latin typeface="Arial" charset="0"/>
            </a:endParaRPr>
          </a:p>
          <a:p>
            <a:pPr defTabSz="844550" eaLnBrk="0" hangingPunct="0">
              <a:spcBef>
                <a:spcPct val="50000"/>
              </a:spcBef>
              <a:buFont typeface="Wingdings" pitchFamily="2" charset="2"/>
              <a:buChar char="Ø"/>
              <a:tabLst>
                <a:tab pos="4117975" algn="l"/>
              </a:tabLst>
            </a:pPr>
            <a:r>
              <a:rPr lang="en-AU" sz="1200" dirty="0">
                <a:latin typeface="Arial" charset="0"/>
              </a:rPr>
              <a:t>  </a:t>
            </a:r>
            <a:r>
              <a:rPr lang="tr-TR" sz="1200" dirty="0">
                <a:latin typeface="Arial" charset="0"/>
              </a:rPr>
              <a:t>Ayda 7 saat elektrik kesintisi</a:t>
            </a:r>
            <a:r>
              <a:rPr lang="en-AU" sz="1200" dirty="0">
                <a:latin typeface="Arial" charset="0"/>
              </a:rPr>
              <a:t> </a:t>
            </a:r>
            <a:r>
              <a:rPr lang="en-AU" dirty="0">
                <a:latin typeface="Arial" charset="0"/>
              </a:rPr>
              <a:t>	</a:t>
            </a:r>
          </a:p>
        </p:txBody>
      </p:sp>
      <p:sp>
        <p:nvSpPr>
          <p:cNvPr id="7174" name="Rectangle 6"/>
          <p:cNvSpPr>
            <a:spLocks noChangeArrowheads="1"/>
          </p:cNvSpPr>
          <p:nvPr/>
        </p:nvSpPr>
        <p:spPr bwMode="auto">
          <a:xfrm>
            <a:off x="1907703" y="1439466"/>
            <a:ext cx="7025159" cy="2990850"/>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75" name="Rectangle 7"/>
          <p:cNvSpPr>
            <a:spLocks noChangeArrowheads="1"/>
          </p:cNvSpPr>
          <p:nvPr/>
        </p:nvSpPr>
        <p:spPr bwMode="auto">
          <a:xfrm>
            <a:off x="5652119" y="1818085"/>
            <a:ext cx="3139455" cy="2283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5725" tIns="41275" rIns="85725" bIns="41275">
            <a:spAutoFit/>
          </a:bodyPr>
          <a:lstStyle/>
          <a:p>
            <a:pPr defTabSz="844550" eaLnBrk="0" hangingPunct="0">
              <a:spcBef>
                <a:spcPct val="50000"/>
              </a:spcBef>
              <a:buFont typeface="Wingdings" pitchFamily="2" charset="2"/>
              <a:buChar char="ü"/>
            </a:pPr>
            <a:r>
              <a:rPr lang="en-AU" sz="1700" dirty="0">
                <a:latin typeface="Arial" charset="0"/>
              </a:rPr>
              <a:t>  </a:t>
            </a:r>
            <a:r>
              <a:rPr lang="tr-TR" sz="1200" dirty="0">
                <a:latin typeface="Arial" charset="0"/>
              </a:rPr>
              <a:t>Saatte 7 kayıp posta</a:t>
            </a:r>
          </a:p>
          <a:p>
            <a:pPr defTabSz="844550" eaLnBrk="0" hangingPunct="0">
              <a:spcBef>
                <a:spcPct val="50000"/>
              </a:spcBef>
              <a:buFont typeface="Wingdings" pitchFamily="2" charset="2"/>
              <a:buChar char="ü"/>
            </a:pPr>
            <a:r>
              <a:rPr lang="tr-TR" sz="1200" dirty="0">
                <a:latin typeface="Arial" charset="0"/>
              </a:rPr>
              <a:t>  Musluklardan 7 ayda 1 dakika sağlıksız su akması</a:t>
            </a:r>
          </a:p>
          <a:p>
            <a:pPr defTabSz="844550" eaLnBrk="0" hangingPunct="0">
              <a:spcBef>
                <a:spcPct val="50000"/>
              </a:spcBef>
              <a:buFont typeface="Wingdings" pitchFamily="2" charset="2"/>
              <a:buChar char="ü"/>
            </a:pPr>
            <a:r>
              <a:rPr lang="tr-TR" sz="1200" dirty="0">
                <a:latin typeface="Arial" charset="0"/>
              </a:rPr>
              <a:t>  Haftada 1.7 hatalı ameliyat    </a:t>
            </a:r>
          </a:p>
          <a:p>
            <a:pPr defTabSz="844550" eaLnBrk="0" hangingPunct="0">
              <a:spcBef>
                <a:spcPct val="50000"/>
              </a:spcBef>
              <a:buFont typeface="Wingdings" pitchFamily="2" charset="2"/>
              <a:buChar char="ü"/>
            </a:pPr>
            <a:r>
              <a:rPr lang="tr-TR" sz="1200" dirty="0">
                <a:latin typeface="Arial" charset="0"/>
              </a:rPr>
              <a:t> Büyük bir hava alanında 5 yılda bir uzun veya kısa iniş</a:t>
            </a:r>
          </a:p>
          <a:p>
            <a:pPr defTabSz="844550" eaLnBrk="0" hangingPunct="0">
              <a:spcBef>
                <a:spcPct val="50000"/>
              </a:spcBef>
              <a:buFont typeface="Wingdings" pitchFamily="2" charset="2"/>
              <a:buChar char="ü"/>
            </a:pPr>
            <a:r>
              <a:rPr lang="tr-TR" sz="1200" dirty="0">
                <a:latin typeface="Arial" charset="0"/>
              </a:rPr>
              <a:t> Yılda 68 hatalı reçete </a:t>
            </a:r>
            <a:br>
              <a:rPr lang="tr-TR" sz="1200" dirty="0">
                <a:latin typeface="Arial" charset="0"/>
              </a:rPr>
            </a:br>
            <a:endParaRPr lang="tr-TR" sz="1200" dirty="0">
              <a:latin typeface="Arial" charset="0"/>
            </a:endParaRPr>
          </a:p>
          <a:p>
            <a:pPr defTabSz="844550" eaLnBrk="0" hangingPunct="0">
              <a:spcBef>
                <a:spcPct val="50000"/>
              </a:spcBef>
              <a:buFont typeface="Wingdings" pitchFamily="2" charset="2"/>
              <a:buChar char="ü"/>
            </a:pPr>
            <a:r>
              <a:rPr lang="tr-TR" sz="1200" dirty="0">
                <a:latin typeface="Arial" charset="0"/>
              </a:rPr>
              <a:t>  34 yılda 1 saat elektrik kesintisi</a:t>
            </a:r>
          </a:p>
        </p:txBody>
      </p:sp>
      <p:sp>
        <p:nvSpPr>
          <p:cNvPr id="7176" name="Line 8"/>
          <p:cNvSpPr>
            <a:spLocks noChangeShapeType="1"/>
          </p:cNvSpPr>
          <p:nvPr/>
        </p:nvSpPr>
        <p:spPr bwMode="auto">
          <a:xfrm>
            <a:off x="5327800" y="1374874"/>
            <a:ext cx="0" cy="2976563"/>
          </a:xfrm>
          <a:prstGeom prst="line">
            <a:avLst/>
          </a:prstGeom>
          <a:noFill/>
          <a:ln w="127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77" name="Rectangle 9"/>
          <p:cNvSpPr>
            <a:spLocks noChangeArrowheads="1"/>
          </p:cNvSpPr>
          <p:nvPr/>
        </p:nvSpPr>
        <p:spPr bwMode="auto">
          <a:xfrm>
            <a:off x="5580113" y="1503760"/>
            <a:ext cx="2827288" cy="975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5725" tIns="41275" rIns="85725" bIns="41275">
            <a:spAutoFit/>
          </a:bodyPr>
          <a:lstStyle/>
          <a:p>
            <a:pPr algn="ctr" defTabSz="844550" eaLnBrk="0" hangingPunct="0">
              <a:spcBef>
                <a:spcPct val="50000"/>
              </a:spcBef>
              <a:tabLst>
                <a:tab pos="4117975" algn="l"/>
              </a:tabLst>
            </a:pPr>
            <a:r>
              <a:rPr lang="en-AU" sz="1200" b="1" u="sng" dirty="0">
                <a:latin typeface="Arial" charset="0"/>
              </a:rPr>
              <a:t>99.99966% </a:t>
            </a:r>
            <a:r>
              <a:rPr lang="tr-TR" sz="1200" b="1" u="sng" dirty="0">
                <a:latin typeface="Arial" charset="0"/>
              </a:rPr>
              <a:t>İyi</a:t>
            </a:r>
            <a:r>
              <a:rPr lang="en-AU" sz="1200" b="1" u="sng" dirty="0">
                <a:latin typeface="Arial" charset="0"/>
              </a:rPr>
              <a:t> (6 Sigma)</a:t>
            </a:r>
            <a:br>
              <a:rPr lang="en-AU" sz="1100" dirty="0">
                <a:solidFill>
                  <a:schemeClr val="bg1"/>
                </a:solidFill>
                <a:effectLst>
                  <a:outerShdw blurRad="38100" dist="38100" dir="2700000" algn="tl">
                    <a:srgbClr val="000000"/>
                  </a:outerShdw>
                </a:effectLst>
                <a:latin typeface="Arial" charset="0"/>
              </a:rPr>
            </a:br>
            <a:r>
              <a:rPr lang="en-AU" sz="1100" dirty="0">
                <a:solidFill>
                  <a:schemeClr val="bg1"/>
                </a:solidFill>
                <a:effectLst>
                  <a:outerShdw blurRad="38100" dist="38100" dir="2700000" algn="tl">
                    <a:srgbClr val="000000"/>
                  </a:outerShdw>
                </a:effectLst>
                <a:latin typeface="Arial" charset="0"/>
              </a:rPr>
              <a:t>   	</a:t>
            </a:r>
            <a:endParaRPr lang="en-AU" sz="1600" dirty="0">
              <a:solidFill>
                <a:schemeClr val="bg1"/>
              </a:solidFill>
              <a:effectLst>
                <a:outerShdw blurRad="38100" dist="38100" dir="2700000" algn="tl">
                  <a:srgbClr val="000000"/>
                </a:outerShdw>
              </a:effectLst>
              <a:latin typeface="Arial" charset="0"/>
            </a:endParaRPr>
          </a:p>
          <a:p>
            <a:pPr defTabSz="844550" eaLnBrk="0" hangingPunct="0">
              <a:spcBef>
                <a:spcPct val="50000"/>
              </a:spcBef>
              <a:tabLst>
                <a:tab pos="4117975" algn="l"/>
              </a:tabLst>
            </a:pPr>
            <a:r>
              <a:rPr lang="en-AU" sz="1600" dirty="0">
                <a:solidFill>
                  <a:schemeClr val="bg1"/>
                </a:solidFill>
                <a:effectLst>
                  <a:outerShdw blurRad="38100" dist="38100" dir="2700000" algn="tl">
                    <a:srgbClr val="000000"/>
                  </a:outerShdw>
                </a:effectLst>
                <a:latin typeface="Arial" charset="0"/>
              </a:rPr>
              <a:t>	</a:t>
            </a:r>
          </a:p>
        </p:txBody>
      </p:sp>
      <p:sp>
        <p:nvSpPr>
          <p:cNvPr id="7178" name="Text Box 10"/>
          <p:cNvSpPr txBox="1">
            <a:spLocks noChangeArrowheads="1"/>
          </p:cNvSpPr>
          <p:nvPr/>
        </p:nvSpPr>
        <p:spPr bwMode="auto">
          <a:xfrm>
            <a:off x="2607653" y="856834"/>
            <a:ext cx="56252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tr-TR" sz="1600" b="1" dirty="0">
                <a:effectLst>
                  <a:outerShdw blurRad="38100" dist="38100" dir="2700000" algn="tl">
                    <a:srgbClr val="000000"/>
                  </a:outerShdw>
                </a:effectLst>
                <a:latin typeface="Arial" charset="0"/>
              </a:rPr>
              <a:t>10.000.000 dan fazla nüfusa sahip bir büyük metropolde</a:t>
            </a:r>
          </a:p>
        </p:txBody>
      </p:sp>
    </p:spTree>
    <p:extLst>
      <p:ext uri="{BB962C8B-B14F-4D97-AF65-F5344CB8AC3E}">
        <p14:creationId xmlns:p14="http://schemas.microsoft.com/office/powerpoint/2010/main" val="56722505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273843"/>
            <a:ext cx="3630007" cy="1355479"/>
          </a:xfrm>
        </p:spPr>
        <p:txBody>
          <a:bodyPr>
            <a:normAutofit/>
          </a:bodyPr>
          <a:lstStyle/>
          <a:p>
            <a:r>
              <a:rPr lang="tr-TR" altLang="ko-KR"/>
              <a:t>Yalın Üretim</a:t>
            </a:r>
          </a:p>
        </p:txBody>
      </p:sp>
      <p:pic>
        <p:nvPicPr>
          <p:cNvPr id="6" name="Picture 5" descr="Karanlık deponun içi">
            <a:extLst>
              <a:ext uri="{FF2B5EF4-FFF2-40B4-BE49-F238E27FC236}">
                <a16:creationId xmlns:a16="http://schemas.microsoft.com/office/drawing/2014/main" id="{C197197F-5C88-2446-5D6F-8F2E7630DBA2}"/>
              </a:ext>
            </a:extLst>
          </p:cNvPr>
          <p:cNvPicPr>
            <a:picLocks noChangeAspect="1"/>
          </p:cNvPicPr>
          <p:nvPr/>
        </p:nvPicPr>
        <p:blipFill rotWithShape="1">
          <a:blip r:embed="rId2"/>
          <a:srcRect l="29489" r="20342"/>
          <a:stretch/>
        </p:blipFill>
        <p:spPr>
          <a:xfrm>
            <a:off x="20" y="10"/>
            <a:ext cx="4587406" cy="51434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ontent Placeholder 3"/>
          <p:cNvSpPr>
            <a:spLocks noGrp="1"/>
          </p:cNvSpPr>
          <p:nvPr>
            <p:ph idx="1"/>
          </p:nvPr>
        </p:nvSpPr>
        <p:spPr>
          <a:xfrm>
            <a:off x="4885341" y="1749972"/>
            <a:ext cx="3630007" cy="2882750"/>
          </a:xfrm>
        </p:spPr>
        <p:txBody>
          <a:bodyPr>
            <a:normAutofit/>
          </a:bodyPr>
          <a:lstStyle/>
          <a:p>
            <a:pPr marL="0" indent="0">
              <a:buNone/>
            </a:pPr>
            <a:r>
              <a:rPr lang="tr-TR" altLang="ko-KR" sz="1500">
                <a:latin typeface="Arial" pitchFamily="34" charset="0"/>
                <a:cs typeface="Arial" pitchFamily="34" charset="0"/>
              </a:rPr>
              <a:t>Yalın Üretim, ürün ve hizmet yaratma sürecini israflardan arındırıp sadeleştirerek sunulan değeri mükemmelleştirmek ve bu yolla firma karlılığını arttırmak amacını taşıyan kavram, sistem ve teknikler bütünüdür. Yalın düşüncede israf, bilinen anlamının ötesinde müşteri açısından bir değer oluşturmayan, müşterinin fazladan bedel ödemeyi kabul etmeyeceği her şeydir. </a:t>
            </a:r>
          </a:p>
        </p:txBody>
      </p:sp>
    </p:spTree>
    <p:extLst>
      <p:ext uri="{BB962C8B-B14F-4D97-AF65-F5344CB8AC3E}">
        <p14:creationId xmlns:p14="http://schemas.microsoft.com/office/powerpoint/2010/main" val="2598446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0"/>
            <a:ext cx="9144000" cy="5149390"/>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451308"/>
            <a:ext cx="5086350" cy="1004022"/>
          </a:xfrm>
        </p:spPr>
        <p:txBody>
          <a:bodyPr>
            <a:normAutofit/>
          </a:bodyPr>
          <a:lstStyle/>
          <a:p>
            <a:r>
              <a:rPr lang="tr-TR" altLang="ko-KR"/>
              <a:t>Yalın Üretim</a:t>
            </a:r>
          </a:p>
        </p:txBody>
      </p:sp>
      <p:pic>
        <p:nvPicPr>
          <p:cNvPr id="6" name="Picture 5" descr="Parlak renklerde plastik kapsayıcılar">
            <a:extLst>
              <a:ext uri="{FF2B5EF4-FFF2-40B4-BE49-F238E27FC236}">
                <a16:creationId xmlns:a16="http://schemas.microsoft.com/office/drawing/2014/main" id="{247DECBA-6D61-5791-897D-F32DDC219FBB}"/>
              </a:ext>
            </a:extLst>
          </p:cNvPr>
          <p:cNvPicPr>
            <a:picLocks noChangeAspect="1"/>
          </p:cNvPicPr>
          <p:nvPr/>
        </p:nvPicPr>
        <p:blipFill rotWithShape="1">
          <a:blip r:embed="rId2"/>
          <a:srcRect l="30504" r="32950"/>
          <a:stretch/>
        </p:blipFill>
        <p:spPr>
          <a:xfrm>
            <a:off x="20" y="10"/>
            <a:ext cx="2816049" cy="51434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1651468"/>
            <a:ext cx="5086350" cy="2925548"/>
          </a:xfrm>
        </p:spPr>
        <p:txBody>
          <a:bodyPr anchor="t">
            <a:normAutofit/>
          </a:bodyPr>
          <a:lstStyle/>
          <a:p>
            <a:pPr marL="0" indent="0">
              <a:buNone/>
            </a:pPr>
            <a:r>
              <a:rPr lang="tr-TR" altLang="ko-KR" sz="1500">
                <a:latin typeface="Arial" pitchFamily="34" charset="0"/>
                <a:cs typeface="Arial" pitchFamily="34" charset="0"/>
              </a:rPr>
              <a:t>Tasarımdan sevkiyata tüm ürün/hizmet yaratma aşamalarındaki her türlü israfın (hatalar, aşırı üretim, stoklar, beklemeler, gereksiz işler, gereksiz hareketler, gereksiz taşımalar) yok edilmesi ile maliyetlerin düşürülmesi, müşteri memnuniyetinin arttırılması, piyasa koşullarına uyum esnekliğinin kazanılması, nakit akışının hızlandırılması hedeflenir. </a:t>
            </a:r>
          </a:p>
        </p:txBody>
      </p:sp>
    </p:spTree>
    <p:extLst>
      <p:ext uri="{BB962C8B-B14F-4D97-AF65-F5344CB8AC3E}">
        <p14:creationId xmlns:p14="http://schemas.microsoft.com/office/powerpoint/2010/main" val="1046524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0"/>
            <a:ext cx="9144000" cy="5149390"/>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451308"/>
            <a:ext cx="5086350" cy="1004022"/>
          </a:xfrm>
        </p:spPr>
        <p:txBody>
          <a:bodyPr>
            <a:normAutofit/>
          </a:bodyPr>
          <a:lstStyle/>
          <a:p>
            <a:r>
              <a:rPr lang="tr-TR" altLang="ko-KR"/>
              <a:t>Yalın Üretim</a:t>
            </a:r>
          </a:p>
        </p:txBody>
      </p:sp>
      <p:pic>
        <p:nvPicPr>
          <p:cNvPr id="6" name="Picture 5" descr="Belgedeki grafik ve bir kalem">
            <a:extLst>
              <a:ext uri="{FF2B5EF4-FFF2-40B4-BE49-F238E27FC236}">
                <a16:creationId xmlns:a16="http://schemas.microsoft.com/office/drawing/2014/main" id="{A878CEA3-D8C8-74FD-2F1A-7F297D63363E}"/>
              </a:ext>
            </a:extLst>
          </p:cNvPr>
          <p:cNvPicPr>
            <a:picLocks noChangeAspect="1"/>
          </p:cNvPicPr>
          <p:nvPr/>
        </p:nvPicPr>
        <p:blipFill rotWithShape="1">
          <a:blip r:embed="rId2"/>
          <a:srcRect l="38588" r="24867"/>
          <a:stretch/>
        </p:blipFill>
        <p:spPr>
          <a:xfrm>
            <a:off x="20" y="10"/>
            <a:ext cx="2816049" cy="51434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1651468"/>
            <a:ext cx="5086350" cy="2925548"/>
          </a:xfrm>
        </p:spPr>
        <p:txBody>
          <a:bodyPr anchor="t">
            <a:normAutofit/>
          </a:bodyPr>
          <a:lstStyle/>
          <a:p>
            <a:pPr marL="0" indent="0">
              <a:buNone/>
            </a:pPr>
            <a:r>
              <a:rPr lang="tr-TR" altLang="ko-KR" sz="1500">
                <a:latin typeface="Arial" pitchFamily="34" charset="0"/>
                <a:cs typeface="Arial" pitchFamily="34" charset="0"/>
              </a:rPr>
              <a:t>Amaç</a:t>
            </a:r>
          </a:p>
          <a:p>
            <a:r>
              <a:rPr lang="tr-TR" altLang="ko-KR" sz="1500">
                <a:latin typeface="Arial" pitchFamily="34" charset="0"/>
                <a:cs typeface="Arial" pitchFamily="34" charset="0"/>
              </a:rPr>
              <a:t>Sadece müşterinin istediği ürünleri (fonksiyon, kalite ve fiyat açısından),</a:t>
            </a:r>
          </a:p>
          <a:p>
            <a:r>
              <a:rPr lang="tr-TR" altLang="ko-KR" sz="1500">
                <a:latin typeface="Arial" pitchFamily="34" charset="0"/>
                <a:cs typeface="Arial" pitchFamily="34" charset="0"/>
              </a:rPr>
              <a:t>Müşterinin istediği zamanda (pazara sunulduğu zaman, teslim süresi, sevkiyat sıklığı),</a:t>
            </a:r>
          </a:p>
          <a:p>
            <a:r>
              <a:rPr lang="tr-TR" altLang="ko-KR" sz="1500">
                <a:latin typeface="Arial" pitchFamily="34" charset="0"/>
                <a:cs typeface="Arial" pitchFamily="34" charset="0"/>
              </a:rPr>
              <a:t>Daha az kaynak harcayarak (emek, ekipman, zaman, alan vb),</a:t>
            </a:r>
          </a:p>
          <a:p>
            <a:r>
              <a:rPr lang="tr-TR" altLang="ko-KR" sz="1500">
                <a:latin typeface="Arial" pitchFamily="34" charset="0"/>
                <a:cs typeface="Arial" pitchFamily="34" charset="0"/>
              </a:rPr>
              <a:t>Üretebilmek ve müşteri için bir değer teşkil eden faaliyetlere odaklanabilmektir.</a:t>
            </a:r>
          </a:p>
        </p:txBody>
      </p:sp>
    </p:spTree>
    <p:extLst>
      <p:ext uri="{BB962C8B-B14F-4D97-AF65-F5344CB8AC3E}">
        <p14:creationId xmlns:p14="http://schemas.microsoft.com/office/powerpoint/2010/main" val="2341032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a:t>Tam Zamanında Üretim</a:t>
            </a:r>
          </a:p>
        </p:txBody>
      </p:sp>
      <p:sp>
        <p:nvSpPr>
          <p:cNvPr id="4" name="Content Placeholder 3"/>
          <p:cNvSpPr>
            <a:spLocks noGrp="1"/>
          </p:cNvSpPr>
          <p:nvPr>
            <p:ph idx="1"/>
          </p:nvPr>
        </p:nvSpPr>
        <p:spPr>
          <a:xfrm>
            <a:off x="628650" y="1749972"/>
            <a:ext cx="3464715" cy="2882750"/>
          </a:xfrm>
        </p:spPr>
        <p:txBody>
          <a:bodyPr>
            <a:normAutofit/>
          </a:bodyPr>
          <a:lstStyle/>
          <a:p>
            <a:pPr marL="0" indent="0">
              <a:lnSpc>
                <a:spcPct val="90000"/>
              </a:lnSpc>
              <a:buNone/>
            </a:pPr>
            <a:r>
              <a:rPr lang="tr-TR" altLang="ko-KR" sz="1400">
                <a:latin typeface="Arial" pitchFamily="34" charset="0"/>
                <a:cs typeface="Arial" pitchFamily="34" charset="0"/>
              </a:rPr>
              <a:t>Tam zamanında üretim olarak Türkçeleştirilen Just in Time kavramı, istenilen özelliklerdeki bir ürünü istenilen zamanda istenilen miktarda üretebilmeyi öngörür. </a:t>
            </a:r>
          </a:p>
          <a:p>
            <a:pPr marL="0" indent="0">
              <a:lnSpc>
                <a:spcPct val="90000"/>
              </a:lnSpc>
              <a:buNone/>
            </a:pPr>
            <a:endParaRPr lang="tr-TR" altLang="ko-KR" sz="1400">
              <a:latin typeface="Arial" pitchFamily="34" charset="0"/>
              <a:cs typeface="Arial" pitchFamily="34" charset="0"/>
            </a:endParaRPr>
          </a:p>
          <a:p>
            <a:pPr marL="0" indent="0">
              <a:lnSpc>
                <a:spcPct val="90000"/>
              </a:lnSpc>
              <a:buNone/>
            </a:pPr>
            <a:r>
              <a:rPr lang="tr-TR" altLang="ko-KR" sz="1400">
                <a:latin typeface="Arial" pitchFamily="34" charset="0"/>
                <a:cs typeface="Arial" pitchFamily="34" charset="0"/>
              </a:rPr>
              <a:t>Toyota Evi’nin iki ana sütunundan biridir. Müşteriden talebi çekip (Çekme), bunu seviyelendirdikten (Heijunka)  sonra, Sürekli Akış yaratarak Takt Zamanına göre üretim yapmayı başaran bir üretim sistemi; Just in Time (JIT) esaslı çalışan bir üretim sistemidir. </a:t>
            </a:r>
          </a:p>
        </p:txBody>
      </p:sp>
      <p:pic>
        <p:nvPicPr>
          <p:cNvPr id="6" name="Picture 5" descr="Çelik tesisinde işçiler ve pota">
            <a:extLst>
              <a:ext uri="{FF2B5EF4-FFF2-40B4-BE49-F238E27FC236}">
                <a16:creationId xmlns:a16="http://schemas.microsoft.com/office/drawing/2014/main" id="{A51A5276-0A9A-8778-CF41-26238569AF26}"/>
              </a:ext>
            </a:extLst>
          </p:cNvPr>
          <p:cNvPicPr>
            <a:picLocks noChangeAspect="1"/>
          </p:cNvPicPr>
          <p:nvPr/>
        </p:nvPicPr>
        <p:blipFill rotWithShape="1">
          <a:blip r:embed="rId2"/>
          <a:srcRect l="14137" r="20653"/>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0522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68547"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eyaz arka plan üzerinde elektronik bileşenler">
            <a:extLst>
              <a:ext uri="{FF2B5EF4-FFF2-40B4-BE49-F238E27FC236}">
                <a16:creationId xmlns:a16="http://schemas.microsoft.com/office/drawing/2014/main" id="{5DF737E0-4D11-8D9F-9C93-727F6FAD5F5E}"/>
              </a:ext>
            </a:extLst>
          </p:cNvPr>
          <p:cNvPicPr>
            <a:picLocks noChangeAspect="1"/>
          </p:cNvPicPr>
          <p:nvPr/>
        </p:nvPicPr>
        <p:blipFill rotWithShape="1">
          <a:blip r:embed="rId2"/>
          <a:srcRect l="58889"/>
          <a:stretch/>
        </p:blipFill>
        <p:spPr>
          <a:xfrm>
            <a:off x="5976166" y="10"/>
            <a:ext cx="3167834" cy="51434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p:cNvSpPr>
            <a:spLocks noGrp="1"/>
          </p:cNvSpPr>
          <p:nvPr>
            <p:ph type="title"/>
          </p:nvPr>
        </p:nvSpPr>
        <p:spPr>
          <a:xfrm>
            <a:off x="852775" y="457200"/>
            <a:ext cx="5123391" cy="992165"/>
          </a:xfrm>
        </p:spPr>
        <p:txBody>
          <a:bodyPr>
            <a:normAutofit/>
          </a:bodyPr>
          <a:lstStyle/>
          <a:p>
            <a:r>
              <a:rPr lang="tr-TR" altLang="ko-KR" sz="3300"/>
              <a:t>Tam Zamanında Üretim</a:t>
            </a:r>
          </a:p>
        </p:txBody>
      </p:sp>
      <p:sp>
        <p:nvSpPr>
          <p:cNvPr id="4" name="Content Placeholder 3"/>
          <p:cNvSpPr>
            <a:spLocks noGrp="1"/>
          </p:cNvSpPr>
          <p:nvPr>
            <p:ph idx="1"/>
          </p:nvPr>
        </p:nvSpPr>
        <p:spPr>
          <a:xfrm>
            <a:off x="852776" y="1645576"/>
            <a:ext cx="4887162" cy="2931439"/>
          </a:xfrm>
        </p:spPr>
        <p:txBody>
          <a:bodyPr>
            <a:normAutofit/>
          </a:bodyPr>
          <a:lstStyle/>
          <a:p>
            <a:pPr marL="0" indent="0">
              <a:buNone/>
            </a:pPr>
            <a:r>
              <a:rPr lang="tr-TR" altLang="ko-KR" sz="1500">
                <a:latin typeface="Arial" pitchFamily="34" charset="0"/>
                <a:cs typeface="Arial" pitchFamily="34" charset="0"/>
              </a:rPr>
              <a:t>Toyota Evi’nin diğer ana sütunu olan Jidoka’da olduğu gibi JIT de problemleri görünür kılmayı amaçlar. 1930’larda Kiichiro Toyoda tarafından Amerikan otomotiv endüstrisinden farklılaşma yolu olarak seçilen JIT anlayışı, 1950’li yıllarda Taiichi Ohno tarafından hayata geçirilmiş bir üretim sistemidir. JIT stoksuz çalışmanın ön koşuludur.</a:t>
            </a:r>
          </a:p>
        </p:txBody>
      </p:sp>
    </p:spTree>
    <p:extLst>
      <p:ext uri="{BB962C8B-B14F-4D97-AF65-F5344CB8AC3E}">
        <p14:creationId xmlns:p14="http://schemas.microsoft.com/office/powerpoint/2010/main" val="3143705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500" kern="1200">
                <a:solidFill>
                  <a:srgbClr val="FFFFFF"/>
                </a:solidFill>
                <a:latin typeface="+mj-lt"/>
                <a:ea typeface="+mj-ea"/>
                <a:cs typeface="+mj-cs"/>
              </a:rPr>
              <a:t>Tam Zamanında Üretim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82987" y="619306"/>
            <a:ext cx="5085525" cy="390314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872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814"/>
            <a:ext cx="9144000" cy="552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482600"/>
            <a:ext cx="8408193" cy="558627"/>
          </a:xfrm>
        </p:spPr>
        <p:txBody>
          <a:bodyPr vert="horz" lIns="91440" tIns="45720" rIns="91440" bIns="45720" rtlCol="0" anchor="ctr">
            <a:normAutofit/>
          </a:bodyPr>
          <a:lstStyle/>
          <a:p>
            <a:pPr algn="ctr" latinLnBrk="0">
              <a:lnSpc>
                <a:spcPct val="90000"/>
              </a:lnSpc>
            </a:pPr>
            <a:r>
              <a:rPr lang="en-US" altLang="ko-KR" sz="2400" kern="1200">
                <a:solidFill>
                  <a:schemeClr val="bg1"/>
                </a:solidFill>
                <a:latin typeface="+mj-lt"/>
                <a:ea typeface="+mj-ea"/>
                <a:cs typeface="+mj-cs"/>
              </a:rPr>
              <a:t>Jidoka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18268" y="1256420"/>
            <a:ext cx="6307462" cy="329564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4818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814"/>
            <a:ext cx="9144000" cy="552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482600"/>
            <a:ext cx="8408193" cy="558627"/>
          </a:xfrm>
        </p:spPr>
        <p:txBody>
          <a:bodyPr vert="horz" lIns="91440" tIns="45720" rIns="91440" bIns="45720" rtlCol="0" anchor="ctr">
            <a:normAutofit/>
          </a:bodyPr>
          <a:lstStyle/>
          <a:p>
            <a:pPr algn="ctr" latinLnBrk="0">
              <a:lnSpc>
                <a:spcPct val="90000"/>
              </a:lnSpc>
            </a:pPr>
            <a:r>
              <a:rPr lang="en-US" altLang="ko-KR" sz="2400" kern="1200">
                <a:solidFill>
                  <a:schemeClr val="bg1"/>
                </a:solidFill>
                <a:latin typeface="+mj-lt"/>
                <a:ea typeface="+mj-ea"/>
                <a:cs typeface="+mj-cs"/>
              </a:rPr>
              <a:t>Heijunka</a:t>
            </a:r>
          </a:p>
        </p:txBody>
      </p:sp>
      <p:pic>
        <p:nvPicPr>
          <p:cNvPr id="9218" name="Picture 2" descr="heijunka-inm"/>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94137" y="1256420"/>
            <a:ext cx="3755725" cy="3295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679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r>
              <a:rPr lang="tr-TR" altLang="ko-KR" sz="4100"/>
              <a:t>Kaynakça</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447038"/>
            <a:ext cx="7886700" cy="3188970"/>
          </a:xfrm>
        </p:spPr>
        <p:txBody>
          <a:bodyPr>
            <a:normAutofit/>
          </a:bodyPr>
          <a:lstStyle/>
          <a:p>
            <a:pPr marL="0" indent="0">
              <a:buNone/>
            </a:pPr>
            <a:r>
              <a:rPr lang="tr-TR" altLang="ko-KR" sz="1700">
                <a:latin typeface="Arial" pitchFamily="34" charset="0"/>
                <a:cs typeface="Arial" pitchFamily="34" charset="0"/>
              </a:rPr>
              <a:t>Uryan, B., Mevzuat Dergisi, Toplam Kalite Yönetimi, Sayı:55</a:t>
            </a:r>
          </a:p>
          <a:p>
            <a:pPr marL="0" indent="0">
              <a:buNone/>
            </a:pPr>
            <a:r>
              <a:rPr lang="tr-TR" altLang="ko-KR" sz="1700">
                <a:latin typeface="Arial" pitchFamily="34" charset="0"/>
                <a:cs typeface="Arial" pitchFamily="34" charset="0"/>
              </a:rPr>
              <a:t>Dikmen, C. ve Altuntaş, G., İşletme Yönetimine Giriş Ders Sunusu</a:t>
            </a:r>
          </a:p>
          <a:p>
            <a:pPr marL="0" indent="0">
              <a:buNone/>
            </a:pPr>
            <a:r>
              <a:rPr lang="tr-TR" altLang="ko-KR" sz="1700">
                <a:latin typeface="Arial" pitchFamily="34" charset="0"/>
                <a:cs typeface="Arial" pitchFamily="34" charset="0"/>
              </a:rPr>
              <a:t> </a:t>
            </a: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2413964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1826</TotalTime>
  <Words>1641</Words>
  <Application>Microsoft Office PowerPoint</Application>
  <PresentationFormat>Ekran Gösterisi (16:9)</PresentationFormat>
  <Paragraphs>173</Paragraphs>
  <Slides>46</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46</vt:i4>
      </vt:variant>
    </vt:vector>
  </HeadingPairs>
  <TitlesOfParts>
    <vt:vector size="52" baseType="lpstr">
      <vt:lpstr>맑은 고딕</vt:lpstr>
      <vt:lpstr>Arial</vt:lpstr>
      <vt:lpstr>Calibri</vt:lpstr>
      <vt:lpstr>Times New Roman</vt:lpstr>
      <vt:lpstr>Wingdings</vt:lpstr>
      <vt:lpstr>Office Theme</vt:lpstr>
      <vt:lpstr>PowerPoint Sunusu</vt:lpstr>
      <vt:lpstr>Üretim Fonksiyonu</vt:lpstr>
      <vt:lpstr>Üretim Fonksiyonu</vt:lpstr>
      <vt:lpstr>Üretim Fonksiyonu</vt:lpstr>
      <vt:lpstr>Üretim Fonksiyonu</vt:lpstr>
      <vt:lpstr>PowerPoint Sunusu</vt:lpstr>
      <vt:lpstr>PowerPoint Sunusu</vt:lpstr>
      <vt:lpstr>PowerPoint Sunusu</vt:lpstr>
      <vt:lpstr>Üretim Yönetiminin Temel Konuları</vt:lpstr>
      <vt:lpstr>Üretim yönetiminin görevleri</vt:lpstr>
      <vt:lpstr>Üretim yönetiminin görevleri</vt:lpstr>
      <vt:lpstr>Üretim yönetiminin görevleri</vt:lpstr>
      <vt:lpstr>Üretim Sisteminin Sınıflandırılması</vt:lpstr>
      <vt:lpstr>Üretim Sisteminin Sınıflandırılması</vt:lpstr>
      <vt:lpstr>Üretim Sisteminin Sınıflandırılması</vt:lpstr>
      <vt:lpstr>Üretim Sisteminin Sınıflandırılması</vt:lpstr>
      <vt:lpstr>Üretim Sisteminin Sınıflandırılması</vt:lpstr>
      <vt:lpstr>Üretim Sisteminin Sınıflandırılması</vt:lpstr>
      <vt:lpstr>Üretim Miktarına veya Akışına Göre Sınıflandırma</vt:lpstr>
      <vt:lpstr>Üretim Miktarına veya Akışına Göre Sınıflandırma</vt:lpstr>
      <vt:lpstr>Üretim Miktarına veya Akışına Göre Sınıflandırma</vt:lpstr>
      <vt:lpstr>Üretim Miktarına veya Akışına Göre Sınıflandırma</vt:lpstr>
      <vt:lpstr>Üretim Miktarına veya Akışına Göre Sınıflandırma</vt:lpstr>
      <vt:lpstr>Hizmet Üretimi</vt:lpstr>
      <vt:lpstr>Hizmet Üretimi</vt:lpstr>
      <vt:lpstr>Ürün Tasarımı</vt:lpstr>
      <vt:lpstr>Üretim Planlaması</vt:lpstr>
      <vt:lpstr>Üretim Kontrolü</vt:lpstr>
      <vt:lpstr>Stok Kontrolü</vt:lpstr>
      <vt:lpstr>Stok Kontrolü</vt:lpstr>
      <vt:lpstr>Kalite Güvence Sistemleri</vt:lpstr>
      <vt:lpstr>Toplam Kalite Yönetimi</vt:lpstr>
      <vt:lpstr>Toplam Kalite Yönetimi</vt:lpstr>
      <vt:lpstr>Toplam Kalite Yönetimi</vt:lpstr>
      <vt:lpstr>Toplam Kalite Yönetimi</vt:lpstr>
      <vt:lpstr>PowerPoint Sunusu</vt:lpstr>
      <vt:lpstr>Niçin Altı Sigma</vt:lpstr>
      <vt:lpstr>Yalın Üretim</vt:lpstr>
      <vt:lpstr>Yalın Üretim</vt:lpstr>
      <vt:lpstr>Yalın Üretim</vt:lpstr>
      <vt:lpstr>Tam Zamanında Üretim</vt:lpstr>
      <vt:lpstr>Tam Zamanında Üretim</vt:lpstr>
      <vt:lpstr>Tam Zamanında Üretim</vt:lpstr>
      <vt:lpstr>Jidoka</vt:lpstr>
      <vt:lpstr>Heijunka</vt:lpstr>
      <vt:lpstr>Kaynakça</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98</cp:revision>
  <dcterms:created xsi:type="dcterms:W3CDTF">2014-04-01T16:27:38Z</dcterms:created>
  <dcterms:modified xsi:type="dcterms:W3CDTF">2024-03-10T18:56:44Z</dcterms:modified>
</cp:coreProperties>
</file>