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7"/>
  </p:notesMasterIdLst>
  <p:handoutMasterIdLst>
    <p:handoutMasterId r:id="rId28"/>
  </p:handoutMasterIdLst>
  <p:sldIdLst>
    <p:sldId id="314" r:id="rId2"/>
    <p:sldId id="316" r:id="rId3"/>
    <p:sldId id="317" r:id="rId4"/>
    <p:sldId id="318" r:id="rId5"/>
    <p:sldId id="320" r:id="rId6"/>
    <p:sldId id="322" r:id="rId7"/>
    <p:sldId id="323" r:id="rId8"/>
    <p:sldId id="324" r:id="rId9"/>
    <p:sldId id="325" r:id="rId10"/>
    <p:sldId id="326" r:id="rId11"/>
    <p:sldId id="327" r:id="rId12"/>
    <p:sldId id="328" r:id="rId13"/>
    <p:sldId id="377" r:id="rId14"/>
    <p:sldId id="378" r:id="rId15"/>
    <p:sldId id="379" r:id="rId16"/>
    <p:sldId id="380" r:id="rId17"/>
    <p:sldId id="381" r:id="rId18"/>
    <p:sldId id="334" r:id="rId19"/>
    <p:sldId id="335" r:id="rId20"/>
    <p:sldId id="382" r:id="rId21"/>
    <p:sldId id="336" r:id="rId22"/>
    <p:sldId id="337" r:id="rId23"/>
    <p:sldId id="338" r:id="rId24"/>
    <p:sldId id="339" r:id="rId25"/>
    <p:sldId id="340" r:id="rId2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525F7B-A790-41AE-9181-A0F234301A6E}" v="114" dt="2023-11-07T20:30:42.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varScale="1">
        <p:scale>
          <a:sx n="111" d="100"/>
          <a:sy n="111" d="100"/>
        </p:scale>
        <p:origin x="8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10.03.2024</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10.03.2024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7944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3954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10321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743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2887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451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9597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74094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089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63693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7614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3/10/2024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587319668"/>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1757975" y="847844"/>
            <a:ext cx="6096000" cy="533400"/>
          </a:xfrm>
        </p:spPr>
        <p:txBody>
          <a:bodyPr/>
          <a:lstStyle/>
          <a:p>
            <a:pPr>
              <a:lnSpc>
                <a:spcPct val="90000"/>
              </a:lnSpc>
            </a:pPr>
            <a:r>
              <a:rPr lang="tr-TR" altLang="tr-TR" sz="3200" b="1" dirty="0"/>
              <a:t>Yönetim Yaklaşımları </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1524000" y="5877272"/>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t>www.yglect.com</a:t>
            </a:r>
            <a:endParaRPr lang="en-US" dirty="0"/>
          </a:p>
        </p:txBody>
      </p:sp>
      <p:pic>
        <p:nvPicPr>
          <p:cNvPr id="2" name="Picture 1" descr="Business Fundamentals: What is a Project Management Process? | Nave">
            <a:extLst>
              <a:ext uri="{FF2B5EF4-FFF2-40B4-BE49-F238E27FC236}">
                <a16:creationId xmlns:a16="http://schemas.microsoft.com/office/drawing/2014/main" id="{91FE26DD-542A-B951-67E2-529E61DF1465}"/>
              </a:ext>
            </a:extLst>
          </p:cNvPr>
          <p:cNvPicPr>
            <a:picLocks noChangeAspect="1"/>
          </p:cNvPicPr>
          <p:nvPr/>
        </p:nvPicPr>
        <p:blipFill>
          <a:blip r:embed="rId2"/>
          <a:stretch>
            <a:fillRect/>
          </a:stretch>
        </p:blipFill>
        <p:spPr>
          <a:xfrm>
            <a:off x="1752709" y="1556792"/>
            <a:ext cx="6035537" cy="3869106"/>
          </a:xfrm>
          <a:prstGeom prst="rect">
            <a:avLst/>
          </a:prstGeom>
        </p:spPr>
      </p:pic>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altLang="ko-KR" sz="3100" b="1" kern="1200">
                <a:solidFill>
                  <a:srgbClr val="FFFFFF"/>
                </a:solidFill>
                <a:latin typeface="+mj-lt"/>
                <a:ea typeface="+mj-ea"/>
                <a:cs typeface="+mj-cs"/>
              </a:rPr>
              <a:t>Tarihsel Süreç</a:t>
            </a:r>
          </a:p>
        </p:txBody>
      </p:sp>
      <p:pic>
        <p:nvPicPr>
          <p:cNvPr id="1029" name="Picture 5" descr="C:\Users\omu-turizm\Desktop\tarihsel yönetim.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582987" y="1539834"/>
            <a:ext cx="5085525" cy="3776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146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54"/>
            <a:ext cx="9144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601744"/>
            <a:ext cx="5086350" cy="1338696"/>
          </a:xfrm>
        </p:spPr>
        <p:txBody>
          <a:bodyPr>
            <a:normAutofit/>
          </a:bodyPr>
          <a:lstStyle/>
          <a:p>
            <a:r>
              <a:rPr lang="tr-TR" altLang="ko-KR" sz="3200" dirty="0">
                <a:latin typeface="Calibri"/>
                <a:ea typeface="맑은 고딕"/>
                <a:cs typeface="Calibri"/>
              </a:rPr>
              <a:t>Tarihsel Süreç</a:t>
            </a:r>
            <a:endParaRPr lang="ko-KR" altLang="en-US" sz="3200" dirty="0">
              <a:latin typeface="Calibri"/>
              <a:ea typeface="맑은 고딕"/>
              <a:cs typeface="Calibri"/>
            </a:endParaRPr>
          </a:p>
        </p:txBody>
      </p:sp>
      <p:pic>
        <p:nvPicPr>
          <p:cNvPr id="6" name="Picture 5" descr="Yazı tahtası üzerinde karmaşık matematik formülleri">
            <a:extLst>
              <a:ext uri="{FF2B5EF4-FFF2-40B4-BE49-F238E27FC236}">
                <a16:creationId xmlns:a16="http://schemas.microsoft.com/office/drawing/2014/main" id="{E581E920-8809-1CED-82F1-0C4C0E5A2E26}"/>
              </a:ext>
            </a:extLst>
          </p:cNvPr>
          <p:cNvPicPr>
            <a:picLocks noChangeAspect="1"/>
          </p:cNvPicPr>
          <p:nvPr/>
        </p:nvPicPr>
        <p:blipFill rotWithShape="1">
          <a:blip r:embed="rId2"/>
          <a:srcRect l="41974" r="28050" b="-1"/>
          <a:stretch/>
        </p:blipFill>
        <p:spPr>
          <a:xfrm>
            <a:off x="20" y="10"/>
            <a:ext cx="281604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2201958"/>
            <a:ext cx="5086350" cy="3900730"/>
          </a:xfrm>
        </p:spPr>
        <p:txBody>
          <a:bodyPr anchor="t">
            <a:normAutofit/>
          </a:bodyPr>
          <a:lstStyle/>
          <a:p>
            <a:r>
              <a:rPr lang="tr-TR" altLang="ko-KR" sz="1700">
                <a:latin typeface="Arial" pitchFamily="34" charset="0"/>
                <a:cs typeface="Arial" pitchFamily="34" charset="0"/>
              </a:rPr>
              <a:t>Tarihi çok eskilere, insanlığın varoluşuna dayanan yönetim bilimi, ancak 20.yy başından bu yana Frederick Winslow Taylor’un 1911 yılında “Bilimsel Yönetim” adlı kitabını yazmasından sonra ciddi olarak sosyal bilim haline gelmiştir.</a:t>
            </a:r>
          </a:p>
          <a:p>
            <a:endParaRPr lang="tr-TR" altLang="ko-KR" sz="1700">
              <a:latin typeface="Arial" pitchFamily="34" charset="0"/>
              <a:cs typeface="Arial" pitchFamily="34" charset="0"/>
            </a:endParaRPr>
          </a:p>
          <a:p>
            <a:r>
              <a:rPr lang="tr-TR" altLang="ko-KR" sz="1700">
                <a:latin typeface="Arial" pitchFamily="34" charset="0"/>
                <a:cs typeface="Arial" pitchFamily="34" charset="0"/>
              </a:rPr>
              <a:t>Taylor’u Henry Fayol ve Max Weber ‘in eserleri takip etmiştir.</a:t>
            </a:r>
          </a:p>
          <a:p>
            <a:endParaRPr lang="ko-KR" altLang="en-US" sz="1700">
              <a:latin typeface="Arial" pitchFamily="34" charset="0"/>
              <a:cs typeface="Arial" pitchFamily="34" charset="0"/>
            </a:endParaRPr>
          </a:p>
        </p:txBody>
      </p:sp>
    </p:spTree>
    <p:extLst>
      <p:ext uri="{BB962C8B-B14F-4D97-AF65-F5344CB8AC3E}">
        <p14:creationId xmlns:p14="http://schemas.microsoft.com/office/powerpoint/2010/main" val="23795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54"/>
            <a:ext cx="9144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601744"/>
            <a:ext cx="5086350" cy="1338696"/>
          </a:xfrm>
        </p:spPr>
        <p:txBody>
          <a:bodyPr>
            <a:normAutofit/>
          </a:bodyPr>
          <a:lstStyle/>
          <a:p>
            <a:r>
              <a:rPr lang="tr-TR" altLang="ko-KR" sz="3200" dirty="0">
                <a:latin typeface="Calibri"/>
                <a:ea typeface="맑은 고딕"/>
                <a:cs typeface="Calibri"/>
              </a:rPr>
              <a:t>Tarihsel Süreç</a:t>
            </a:r>
            <a:endParaRPr lang="ko-KR" altLang="en-US" sz="3200" dirty="0">
              <a:latin typeface="Calibri"/>
              <a:ea typeface="맑은 고딕"/>
              <a:cs typeface="Calibri"/>
            </a:endParaRPr>
          </a:p>
        </p:txBody>
      </p:sp>
      <p:pic>
        <p:nvPicPr>
          <p:cNvPr id="6" name="Picture 5" descr="Açık dergi yığını yığınları">
            <a:extLst>
              <a:ext uri="{FF2B5EF4-FFF2-40B4-BE49-F238E27FC236}">
                <a16:creationId xmlns:a16="http://schemas.microsoft.com/office/drawing/2014/main" id="{7AD35978-FE5A-5B21-6EC0-904C581A0DAE}"/>
              </a:ext>
            </a:extLst>
          </p:cNvPr>
          <p:cNvPicPr>
            <a:picLocks noChangeAspect="1"/>
          </p:cNvPicPr>
          <p:nvPr/>
        </p:nvPicPr>
        <p:blipFill rotWithShape="1">
          <a:blip r:embed="rId2"/>
          <a:srcRect l="34346" r="38245" b="-1"/>
          <a:stretch/>
        </p:blipFill>
        <p:spPr>
          <a:xfrm>
            <a:off x="20" y="10"/>
            <a:ext cx="281604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2201958"/>
            <a:ext cx="5086350" cy="3900730"/>
          </a:xfrm>
        </p:spPr>
        <p:txBody>
          <a:bodyPr anchor="t">
            <a:normAutofit/>
          </a:bodyPr>
          <a:lstStyle/>
          <a:p>
            <a:pPr marL="0" indent="0">
              <a:buNone/>
            </a:pPr>
            <a:r>
              <a:rPr lang="tr-TR" altLang="ko-KR" sz="1700">
                <a:latin typeface="Arial" pitchFamily="34" charset="0"/>
                <a:cs typeface="Arial" pitchFamily="34" charset="0"/>
              </a:rPr>
              <a:t>Klasik kuram iki ana soruya cevap vermek üzerine kuruludur:</a:t>
            </a:r>
          </a:p>
          <a:p>
            <a:pPr marL="0" indent="0">
              <a:buNone/>
            </a:pPr>
            <a:r>
              <a:rPr lang="tr-TR" altLang="ko-KR" sz="1700">
                <a:latin typeface="Arial" pitchFamily="34" charset="0"/>
                <a:cs typeface="Arial" pitchFamily="34" charset="0"/>
              </a:rPr>
              <a:t>1. Rutin işlerin görülmesinde insan unsurunun makinelere ile birlikte nasıl etkin bir şekilde kullanılabileceği, </a:t>
            </a:r>
          </a:p>
          <a:p>
            <a:pPr marL="0" indent="0">
              <a:buNone/>
            </a:pPr>
            <a:r>
              <a:rPr lang="tr-TR" altLang="ko-KR" sz="1700">
                <a:latin typeface="Arial" pitchFamily="34" charset="0"/>
                <a:cs typeface="Arial" pitchFamily="34" charset="0"/>
              </a:rPr>
              <a:t>2. Örgütün formel yapısının nasıl olması gerektiği </a:t>
            </a: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 Klasik kuram bu ana düşüncelerden hareketle etkinlik ve verimliliğin artırılması için hangi ilkelere uyulması gerektiğini araştırmış ve en iyi örgüt ve yönetim yapısını ortaya koymaya çalışmıştır.</a:t>
            </a:r>
          </a:p>
          <a:p>
            <a:endParaRPr lang="ko-KR" altLang="en-US" sz="1700">
              <a:latin typeface="Arial" pitchFamily="34" charset="0"/>
              <a:cs typeface="Arial" pitchFamily="34" charset="0"/>
            </a:endParaRPr>
          </a:p>
        </p:txBody>
      </p:sp>
    </p:spTree>
    <p:extLst>
      <p:ext uri="{BB962C8B-B14F-4D97-AF65-F5344CB8AC3E}">
        <p14:creationId xmlns:p14="http://schemas.microsoft.com/office/powerpoint/2010/main" val="2546654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8"/>
            <a:ext cx="8964488" cy="1143000"/>
          </a:xfrm>
        </p:spPr>
        <p:txBody>
          <a:bodyPr>
            <a:normAutofit/>
          </a:bodyPr>
          <a:lstStyle/>
          <a:p>
            <a:pPr algn="ctr"/>
            <a:r>
              <a:rPr lang="tr-TR" altLang="ko-KR" sz="3200" dirty="0">
                <a:latin typeface="+mn-lt"/>
              </a:rPr>
              <a:t>Verimlik- Etkililik- Etkinlik</a:t>
            </a:r>
            <a:endParaRPr lang="ko-KR" altLang="en-US" sz="3200" dirty="0">
              <a:latin typeface="+mn-lt"/>
            </a:endParaRPr>
          </a:p>
        </p:txBody>
      </p:sp>
      <p:sp>
        <p:nvSpPr>
          <p:cNvPr id="5" name="AutoShape 2" descr="ETKİNLİK, ETKİLİLİK, VERİMLİLİK, KÂRLILIK, PERFORMANS: KAVRAMSAL BİR  ÇERÇEVE VE KARŞILAŞTIRM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ETKİNLİK, ETKİLİLİK, VERİMLİLİK, KÂRLILIK, PERFORMANS: KAVRAMSAL BİR  ÇERÇEVE VE KARŞILAŞTIRM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97" y="2482384"/>
            <a:ext cx="3979317" cy="294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2801536"/>
            <a:ext cx="459402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1087539"/>
            <a:ext cx="4764559" cy="123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406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54"/>
            <a:ext cx="9144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601744"/>
            <a:ext cx="5086350" cy="1338696"/>
          </a:xfrm>
        </p:spPr>
        <p:txBody>
          <a:bodyPr>
            <a:normAutofit/>
          </a:bodyPr>
          <a:lstStyle/>
          <a:p>
            <a:r>
              <a:rPr lang="tr-TR" altLang="ko-KR" sz="3200" b="1" dirty="0">
                <a:latin typeface="+mn-lt"/>
                <a:ea typeface="맑은 고딕"/>
                <a:cs typeface="Calibri"/>
              </a:rPr>
              <a:t>Klasik Yönetim Teorisi</a:t>
            </a:r>
            <a:endParaRPr lang="ko-KR" altLang="en-US" sz="3200" b="1" dirty="0">
              <a:latin typeface="+mn-lt"/>
              <a:ea typeface="맑은 고딕"/>
              <a:cs typeface="Calibri"/>
            </a:endParaRPr>
          </a:p>
        </p:txBody>
      </p:sp>
      <p:pic>
        <p:nvPicPr>
          <p:cNvPr id="6" name="Picture 5" descr="Bir kronometrenin yakından görünümü">
            <a:extLst>
              <a:ext uri="{FF2B5EF4-FFF2-40B4-BE49-F238E27FC236}">
                <a16:creationId xmlns:a16="http://schemas.microsoft.com/office/drawing/2014/main" id="{405C99E1-2160-4F5E-58E5-078194F73550}"/>
              </a:ext>
            </a:extLst>
          </p:cNvPr>
          <p:cNvPicPr>
            <a:picLocks noChangeAspect="1"/>
          </p:cNvPicPr>
          <p:nvPr/>
        </p:nvPicPr>
        <p:blipFill rotWithShape="1">
          <a:blip r:embed="rId2"/>
          <a:srcRect l="27645" r="44945" b="-1"/>
          <a:stretch/>
        </p:blipFill>
        <p:spPr>
          <a:xfrm>
            <a:off x="20" y="10"/>
            <a:ext cx="281604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2201958"/>
            <a:ext cx="5086350" cy="3900730"/>
          </a:xfrm>
        </p:spPr>
        <p:txBody>
          <a:bodyPr anchor="t">
            <a:normAutofit/>
          </a:bodyPr>
          <a:lstStyle/>
          <a:p>
            <a:pPr marL="0" indent="0">
              <a:buNone/>
            </a:pPr>
            <a:r>
              <a:rPr lang="tr-TR" altLang="ko-KR" sz="1700" dirty="0">
                <a:latin typeface="Arial" pitchFamily="34" charset="0"/>
                <a:cs typeface="Arial" pitchFamily="34" charset="0"/>
              </a:rPr>
              <a:t>19. yy da temeli atılan ve günümüzde kullandığımız Modern Yönetim ve daha önceki Neo-Klasik Yönetimin temelini oluşturmuş yönetim teorisidir.</a:t>
            </a:r>
          </a:p>
          <a:p>
            <a:pPr marL="0" indent="0">
              <a:buNone/>
            </a:pPr>
            <a:r>
              <a:rPr lang="tr-TR" altLang="ko-KR" sz="1700" dirty="0">
                <a:latin typeface="Arial" pitchFamily="34" charset="0"/>
                <a:cs typeface="Arial" pitchFamily="34" charset="0"/>
              </a:rPr>
              <a:t>Bu dönemde özellikle çalışanların verimliliğinin artırılması, yönetimin fonksiyonlarının belirlenmesi ve üst düzey yönetimin analizi yapılmaktadır.</a:t>
            </a:r>
          </a:p>
          <a:p>
            <a:endParaRPr lang="ko-KR" altLang="en-US" sz="1700" dirty="0">
              <a:latin typeface="Arial" pitchFamily="34" charset="0"/>
              <a:cs typeface="Arial" pitchFamily="34" charset="0"/>
            </a:endParaRPr>
          </a:p>
        </p:txBody>
      </p:sp>
    </p:spTree>
    <p:extLst>
      <p:ext uri="{BB962C8B-B14F-4D97-AF65-F5344CB8AC3E}">
        <p14:creationId xmlns:p14="http://schemas.microsoft.com/office/powerpoint/2010/main" val="9984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3600" dirty="0">
                <a:latin typeface="+mn-lt"/>
                <a:ea typeface="맑은 고딕"/>
                <a:cs typeface="Calibri"/>
              </a:rPr>
              <a:t>Bilimsel Yönetim Yaklaşımı</a:t>
            </a:r>
            <a:endParaRPr lang="ko-KR" altLang="en-US" sz="3600" dirty="0">
              <a:latin typeface="+mn-lt"/>
              <a:ea typeface="맑은 고딕"/>
              <a:cs typeface="Calibri"/>
            </a:endParaRPr>
          </a:p>
        </p:txBody>
      </p:sp>
      <p:pic>
        <p:nvPicPr>
          <p:cNvPr id="6" name="Picture 5" descr="Kullanılmış makine parçaları">
            <a:extLst>
              <a:ext uri="{FF2B5EF4-FFF2-40B4-BE49-F238E27FC236}">
                <a16:creationId xmlns:a16="http://schemas.microsoft.com/office/drawing/2014/main" id="{5B08C2BA-1DC8-68FF-6414-30EEC3A2E4BC}"/>
              </a:ext>
            </a:extLst>
          </p:cNvPr>
          <p:cNvPicPr>
            <a:picLocks noChangeAspect="1"/>
          </p:cNvPicPr>
          <p:nvPr/>
        </p:nvPicPr>
        <p:blipFill rotWithShape="1">
          <a:blip r:embed="rId2"/>
          <a:srcRect l="45327" r="25090" b="-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r>
              <a:rPr lang="tr-TR" altLang="ko-KR" sz="1900">
                <a:latin typeface="Arial" pitchFamily="34" charset="0"/>
                <a:cs typeface="Arial" pitchFamily="34" charset="0"/>
              </a:rPr>
              <a:t>Klasik teori içinde yer alan “Bilimsel Yönetim Dönemi”; 1880 ile 1930 yılları arasını kapsamaktadır. Endüstri Devrimi İngiltere’de başlamasına rağmen, Amerika’da  çok  hızlı  bir  gelişme  kaydetmiştir. Bilimsel  yönetim  alanındaki  fikir  ve  düşüncelerin  önemli  kesimi, bilimsel yönetim hareketinin kurucusu kabul edilen Frederick Winslow Taylor’a aittir.</a:t>
            </a:r>
            <a:endParaRPr lang="ko-KR" altLang="en-US" sz="1900">
              <a:latin typeface="Arial" pitchFamily="34" charset="0"/>
              <a:cs typeface="Arial" pitchFamily="34" charset="0"/>
            </a:endParaRPr>
          </a:p>
        </p:txBody>
      </p:sp>
    </p:spTree>
    <p:extLst>
      <p:ext uri="{BB962C8B-B14F-4D97-AF65-F5344CB8AC3E}">
        <p14:creationId xmlns:p14="http://schemas.microsoft.com/office/powerpoint/2010/main" val="1246140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Bilimsel Yönetim Yaklaşımı</a:t>
            </a:r>
            <a:endParaRPr lang="ko-KR" altLang="en-US" sz="4700" b="1">
              <a:latin typeface="Calibri"/>
              <a:ea typeface="맑은 고딕"/>
              <a:cs typeface="Calibri"/>
            </a:endParaRPr>
          </a:p>
        </p:txBody>
      </p:sp>
      <p:pic>
        <p:nvPicPr>
          <p:cNvPr id="6" name="Picture 5" descr="Sarı renkli arka plan üzerinde, çizilen ışınlar ve kablosuyla ampul">
            <a:extLst>
              <a:ext uri="{FF2B5EF4-FFF2-40B4-BE49-F238E27FC236}">
                <a16:creationId xmlns:a16="http://schemas.microsoft.com/office/drawing/2014/main" id="{90726391-16A3-49E4-2CB7-9046A510AA44}"/>
              </a:ext>
            </a:extLst>
          </p:cNvPr>
          <p:cNvPicPr>
            <a:picLocks noChangeAspect="1"/>
          </p:cNvPicPr>
          <p:nvPr/>
        </p:nvPicPr>
        <p:blipFill rotWithShape="1">
          <a:blip r:embed="rId2"/>
          <a:srcRect l="58501" r="14243"/>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r>
              <a:rPr lang="tr-TR" altLang="ko-KR" sz="1900">
                <a:latin typeface="Arial" pitchFamily="34" charset="0"/>
                <a:cs typeface="Arial" pitchFamily="34" charset="0"/>
              </a:rPr>
              <a:t>Bilimsel yönetimin fikir babası Frederic W. Taylor’ dur.</a:t>
            </a:r>
          </a:p>
          <a:p>
            <a:r>
              <a:rPr lang="tr-TR" altLang="ko-KR" sz="1900">
                <a:latin typeface="Arial" pitchFamily="34" charset="0"/>
                <a:cs typeface="Arial" pitchFamily="34" charset="0"/>
              </a:rPr>
              <a:t>Taylor yaptığı gözlemleri ve sonuçlarını 1911 yılında yayınladığı “Bilimsel Yönetim İlkeleri” eserinde ortaya koymuş ve geniş kabul görmüştür.</a:t>
            </a:r>
          </a:p>
          <a:p>
            <a:r>
              <a:rPr lang="tr-TR" altLang="ko-KR" sz="1900">
                <a:latin typeface="Arial" pitchFamily="34" charset="0"/>
                <a:cs typeface="Arial" pitchFamily="34" charset="0"/>
              </a:rPr>
              <a:t>Taylor çalışmalarının büyük bir kısmını  üretim atölyelerinde ve rutin işler yapan işçilerin iş tiplerini inceleyerek geçirmiştir.</a:t>
            </a:r>
          </a:p>
        </p:txBody>
      </p:sp>
    </p:spTree>
    <p:extLst>
      <p:ext uri="{BB962C8B-B14F-4D97-AF65-F5344CB8AC3E}">
        <p14:creationId xmlns:p14="http://schemas.microsoft.com/office/powerpoint/2010/main" val="1949352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ea typeface="맑은 고딕"/>
              </a:rPr>
              <a:t>Bilimsel Yönetim Yaklaşımı</a:t>
            </a:r>
            <a:endParaRPr lang="ko-KR" altLang="en-US" sz="4700" b="1">
              <a:ea typeface="맑은 고딕"/>
              <a:cs typeface="Calibri Light"/>
            </a:endParaRPr>
          </a:p>
        </p:txBody>
      </p:sp>
      <p:pic>
        <p:nvPicPr>
          <p:cNvPr id="6" name="Picture 5" descr="Rafların göründüğü bulanık soyut halk kütüphanesi">
            <a:extLst>
              <a:ext uri="{FF2B5EF4-FFF2-40B4-BE49-F238E27FC236}">
                <a16:creationId xmlns:a16="http://schemas.microsoft.com/office/drawing/2014/main" id="{250D1BFE-A291-9ADB-8CD7-24E46515543F}"/>
              </a:ext>
            </a:extLst>
          </p:cNvPr>
          <p:cNvPicPr>
            <a:picLocks noChangeAspect="1"/>
          </p:cNvPicPr>
          <p:nvPr/>
        </p:nvPicPr>
        <p:blipFill rotWithShape="1">
          <a:blip r:embed="rId2"/>
          <a:srcRect l="24039" r="46378" b="-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r>
              <a:rPr lang="tr-TR" altLang="ko-KR" sz="1900">
                <a:latin typeface="Arial" pitchFamily="34" charset="0"/>
                <a:cs typeface="Arial" pitchFamily="34" charset="0"/>
              </a:rPr>
              <a:t>Atıl zaman</a:t>
            </a:r>
          </a:p>
          <a:p>
            <a:r>
              <a:rPr lang="tr-TR" altLang="ko-KR" sz="1900">
                <a:latin typeface="Arial" pitchFamily="34" charset="0"/>
                <a:cs typeface="Arial" pitchFamily="34" charset="0"/>
              </a:rPr>
              <a:t>Gereksiz hareket</a:t>
            </a:r>
          </a:p>
          <a:p>
            <a:r>
              <a:rPr lang="tr-TR" altLang="ko-KR" sz="1900">
                <a:latin typeface="Arial" pitchFamily="34" charset="0"/>
                <a:cs typeface="Arial" pitchFamily="34" charset="0"/>
              </a:rPr>
              <a:t>Standart çalışma temposu eksikliği</a:t>
            </a:r>
          </a:p>
          <a:p>
            <a:r>
              <a:rPr lang="tr-TR" altLang="ko-KR" sz="1900">
                <a:latin typeface="Arial" pitchFamily="34" charset="0"/>
                <a:cs typeface="Arial" pitchFamily="34" charset="0"/>
              </a:rPr>
              <a:t>İyi ayarlanamamış çalışma ve mola süreleri</a:t>
            </a:r>
          </a:p>
          <a:p>
            <a:endParaRPr lang="tr-TR" altLang="ko-KR" sz="1900">
              <a:latin typeface="Arial" pitchFamily="34" charset="0"/>
              <a:cs typeface="Arial" pitchFamily="34" charset="0"/>
            </a:endParaRPr>
          </a:p>
          <a:p>
            <a:pPr marL="0" indent="0">
              <a:buNone/>
            </a:pPr>
            <a:r>
              <a:rPr lang="tr-TR" altLang="ko-KR" sz="1900" b="1">
                <a:latin typeface="Arial" pitchFamily="34" charset="0"/>
                <a:cs typeface="Arial" pitchFamily="34" charset="0"/>
              </a:rPr>
              <a:t>Sonuçlar:</a:t>
            </a:r>
          </a:p>
          <a:p>
            <a:r>
              <a:rPr lang="tr-TR" altLang="ko-KR" sz="1900">
                <a:latin typeface="Arial" pitchFamily="34" charset="0"/>
                <a:cs typeface="Arial" pitchFamily="34" charset="0"/>
              </a:rPr>
              <a:t>Gereksiz yorgunluk</a:t>
            </a:r>
          </a:p>
          <a:p>
            <a:r>
              <a:rPr lang="tr-TR" altLang="ko-KR" sz="1900">
                <a:latin typeface="Arial" pitchFamily="34" charset="0"/>
                <a:cs typeface="Arial" pitchFamily="34" charset="0"/>
              </a:rPr>
              <a:t>İşgücünün verimsiz kullanılması</a:t>
            </a:r>
          </a:p>
          <a:p>
            <a:r>
              <a:rPr lang="tr-TR" altLang="ko-KR" sz="1900">
                <a:latin typeface="Arial" pitchFamily="34" charset="0"/>
                <a:cs typeface="Arial" pitchFamily="34" charset="0"/>
              </a:rPr>
              <a:t>Yüksek maliyetler</a:t>
            </a:r>
          </a:p>
        </p:txBody>
      </p:sp>
    </p:spTree>
    <p:extLst>
      <p:ext uri="{BB962C8B-B14F-4D97-AF65-F5344CB8AC3E}">
        <p14:creationId xmlns:p14="http://schemas.microsoft.com/office/powerpoint/2010/main" val="802741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Bilimsel Yönetim Yaklaşımı</a:t>
            </a:r>
            <a:endParaRPr lang="ko-KR" altLang="en-US" sz="4700" b="1">
              <a:latin typeface="Calibri"/>
              <a:ea typeface="맑은 고딕"/>
              <a:cs typeface="Calibri"/>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545" r="46878" b="-1"/>
          <a:stretch/>
        </p:blipFill>
        <p:spPr bwMode="auto">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8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900">
                <a:latin typeface="Arial" pitchFamily="34" charset="0"/>
                <a:cs typeface="Arial" pitchFamily="34" charset="0"/>
              </a:rPr>
              <a:t>Çözümler:</a:t>
            </a:r>
          </a:p>
          <a:p>
            <a:r>
              <a:rPr lang="tr-TR" altLang="ko-KR" sz="1900">
                <a:latin typeface="Arial" pitchFamily="34" charset="0"/>
                <a:cs typeface="Arial" pitchFamily="34" charset="0"/>
              </a:rPr>
              <a:t>Bir iş en verimli şekilde yapılmak isteniyorsa, eski alışılmış usulleri bir kenara bırakarak yeni yöntem geliştirmeye çalışmalıdır. Bu amaçla zaman ve hareket etütlerine girişilmelidir. </a:t>
            </a:r>
          </a:p>
        </p:txBody>
      </p:sp>
    </p:spTree>
    <p:extLst>
      <p:ext uri="{BB962C8B-B14F-4D97-AF65-F5344CB8AC3E}">
        <p14:creationId xmlns:p14="http://schemas.microsoft.com/office/powerpoint/2010/main" val="385342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Bilimsel Yönetim Yaklaşımı</a:t>
            </a:r>
            <a:endParaRPr lang="ko-KR" altLang="en-US" sz="4700" b="1">
              <a:latin typeface="Calibri"/>
              <a:ea typeface="맑은 고딕"/>
              <a:cs typeface="Calibri"/>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424" r="40985"/>
          <a:stretch/>
        </p:blipFill>
        <p:spPr bwMode="auto">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900">
                <a:latin typeface="Arial" pitchFamily="34" charset="0"/>
                <a:cs typeface="Arial" pitchFamily="34" charset="0"/>
              </a:rPr>
              <a:t>Çözümler:</a:t>
            </a:r>
          </a:p>
          <a:p>
            <a:r>
              <a:rPr lang="tr-TR" altLang="ko-KR" sz="1900">
                <a:latin typeface="Arial" pitchFamily="34" charset="0"/>
                <a:cs typeface="Arial" pitchFamily="34" charset="0"/>
              </a:rPr>
              <a:t>İşi etkin (en iyi şekilde) ve hızlı bir biçimde yapabilmesi için işgöreni özendirmelidir. Bu, belirli üretim miktarına(standart hedefe) ulaşan kimselere normal ücretler dışında prim ve ikramiyeler verilerek gerçekleştirilebilir</a:t>
            </a:r>
          </a:p>
        </p:txBody>
      </p:sp>
    </p:spTree>
    <p:extLst>
      <p:ext uri="{BB962C8B-B14F-4D97-AF65-F5344CB8AC3E}">
        <p14:creationId xmlns:p14="http://schemas.microsoft.com/office/powerpoint/2010/main" val="1238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Bilimsel Yönetim Yaklaşımı</a:t>
            </a:r>
            <a:endParaRPr lang="ko-KR" altLang="en-US" sz="4700" b="1">
              <a:latin typeface="Calibri"/>
              <a:ea typeface="맑은 고딕"/>
              <a:cs typeface="Calibri"/>
            </a:endParaRPr>
          </a:p>
        </p:txBody>
      </p:sp>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830" r="27851" b="-1"/>
          <a:stretch/>
        </p:blipFill>
        <p:spPr bwMode="auto">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9"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900">
                <a:latin typeface="Arial" pitchFamily="34" charset="0"/>
                <a:cs typeface="Arial" pitchFamily="34" charset="0"/>
              </a:rPr>
              <a:t>Çözümler:</a:t>
            </a:r>
          </a:p>
          <a:p>
            <a:r>
              <a:rPr lang="tr-TR" altLang="ko-KR" sz="1900">
                <a:latin typeface="Arial" pitchFamily="34" charset="0"/>
                <a:cs typeface="Arial" pitchFamily="34" charset="0"/>
              </a:rPr>
              <a:t>İşgörenin çalışmasını belirleyen kuralları kapsayan yöntemi uygulamak ve diğer çalışma koşullarını düzenlemek için (makinelerin hızı, işlerin sırası gibi) tecrübeli ustabaşılar kullanmalıdır. </a:t>
            </a:r>
          </a:p>
        </p:txBody>
      </p:sp>
    </p:spTree>
    <p:extLst>
      <p:ext uri="{BB962C8B-B14F-4D97-AF65-F5344CB8AC3E}">
        <p14:creationId xmlns:p14="http://schemas.microsoft.com/office/powerpoint/2010/main" val="579079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r>
              <a:rPr lang="tr-TR" altLang="ko-KR" sz="4700" b="1">
                <a:latin typeface="Calibri"/>
                <a:ea typeface="맑은 고딕"/>
                <a:cs typeface="Calibri"/>
              </a:rPr>
              <a:t>Yönetim Süreci Yaklaşımı</a:t>
            </a:r>
            <a:endParaRPr lang="ko-KR" altLang="en-US" sz="4700" b="1">
              <a:latin typeface="Calibri"/>
              <a:ea typeface="맑은 고딕"/>
              <a:cs typeface="Calibri"/>
            </a:endParaRPr>
          </a:p>
        </p:txBody>
      </p:sp>
      <p:sp>
        <p:nvSpPr>
          <p:cNvPr id="615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2071316"/>
            <a:ext cx="5035164" cy="4119172"/>
          </a:xfrm>
        </p:spPr>
        <p:txBody>
          <a:bodyPr anchor="t">
            <a:normAutofit/>
          </a:bodyPr>
          <a:lstStyle/>
          <a:p>
            <a:pPr marL="0" indent="0">
              <a:buNone/>
            </a:pPr>
            <a:r>
              <a:rPr lang="tr-TR" altLang="ko-KR" sz="1900">
                <a:latin typeface="Arial" pitchFamily="34" charset="0"/>
                <a:cs typeface="Arial" pitchFamily="34" charset="0"/>
              </a:rPr>
              <a:t>Yönetim Süreci Yaklaşımının öncülüğünü Henry Fayol yapmıştır. 1916 yılında “Genel ve Endüstriyel Yönetim” kitabını yayınlamıştır. Fayol, yöneticiler ve yerine getirdikleri fonksiyonlarla ilgilenmiş, konuya yönetim, özellikle üst yönetim açısından bakmıştır.</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 b="13378"/>
          <a:stretch/>
        </p:blipFill>
        <p:spPr bwMode="auto">
          <a:xfrm>
            <a:off x="5756743" y="2093976"/>
            <a:ext cx="2955798" cy="40965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8907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7507" y="163536"/>
            <a:ext cx="7886700" cy="1325563"/>
          </a:xfrm>
        </p:spPr>
        <p:txBody>
          <a:bodyPr>
            <a:normAutofit/>
          </a:bodyPr>
          <a:lstStyle/>
          <a:p>
            <a:r>
              <a:rPr lang="tr-TR" altLang="ko-KR" sz="4700" b="1" dirty="0">
                <a:latin typeface="Calibri"/>
                <a:ea typeface="맑은 고딕"/>
                <a:cs typeface="Calibri"/>
              </a:rPr>
              <a:t>Fayol’un 14 Prensibi</a:t>
            </a:r>
            <a:endParaRPr lang="ko-KR" altLang="en-US" sz="4700" b="1" dirty="0">
              <a:latin typeface="Calibri"/>
              <a:ea typeface="맑은 고딕"/>
              <a:cs typeface="Calibri"/>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07069" y="1652635"/>
            <a:ext cx="7886700" cy="4251960"/>
          </a:xfrm>
        </p:spPr>
        <p:txBody>
          <a:bodyPr>
            <a:noAutofit/>
          </a:bodyPr>
          <a:lstStyle/>
          <a:p>
            <a:pPr marL="0" indent="0">
              <a:buNone/>
            </a:pPr>
            <a:r>
              <a:rPr lang="tr-TR" sz="2000" dirty="0"/>
              <a:t>1. İŞ BÖLÜMÜ: Bir tek alanda çalışma ya da bir konuda uzmanlaşma, çalışanların daha hızlı deneyim kazanmalarına ve yeteneklerini düzenli bir şekilde geliştirmelerine yardımcı olur. Çalışanlar, iş bölümü yapılarak daha verimli hale getirilebilirler.</a:t>
            </a:r>
          </a:p>
          <a:p>
            <a:pPr marL="0" indent="0">
              <a:buNone/>
            </a:pPr>
            <a:r>
              <a:rPr lang="tr-TR" sz="2000" dirty="0"/>
              <a:t>2. YETKİLENDİRME/YETKELENDİRME: Talimatlar doğru bir şekilde verilmeli, bununla birlikte çalışanların görevleriyle ilgili yetkileri de dengeli bir şekilde dağıtılmalıdır.</a:t>
            </a:r>
          </a:p>
          <a:p>
            <a:pPr marL="0" indent="0">
              <a:buNone/>
            </a:pPr>
            <a:r>
              <a:rPr lang="tr-TR" sz="2000" dirty="0"/>
              <a:t>3. DİSİPLİN: Çalışanların talimatlara riayet etmesi gerekir, ancak bu iki yönlü bir olgudur: Eğer yöneticiler, iyi bir liderlik sergileyip, takımın bir parçasıymış gibi hareket ederlerse, çalışanlarının iş talimatlarına riayet etmelerini sağlayabilirler.</a:t>
            </a:r>
          </a:p>
          <a:p>
            <a:pPr marL="0" indent="0">
              <a:buNone/>
            </a:pPr>
            <a:r>
              <a:rPr lang="tr-TR" sz="2000" dirty="0"/>
              <a:t>4. TALİMATLARDA BÜTÜNLÜK: Talimatlarda çelişkiye yol açmamak için her çalışan yalnızca bir yöneticiye bağlı olmalıdır.</a:t>
            </a:r>
          </a:p>
          <a:p>
            <a:pPr marL="0" indent="0">
              <a:buNone/>
            </a:pPr>
            <a:r>
              <a:rPr lang="tr-TR" sz="2000" dirty="0"/>
              <a:t>5. YÖNETİMDE BÜTÜNLÜK: Aynı görevleri yapan kişiler aynı amaçlara sahip olmak zorundadır. Bu, bir şirkette koordinasyonu sağlamanın temelidir. Yönetim bütünlüğü olmadan talimatlarda bütünlüğü sağlamak mümkün değildir.</a:t>
            </a:r>
          </a:p>
        </p:txBody>
      </p:sp>
    </p:spTree>
    <p:extLst>
      <p:ext uri="{BB962C8B-B14F-4D97-AF65-F5344CB8AC3E}">
        <p14:creationId xmlns:p14="http://schemas.microsoft.com/office/powerpoint/2010/main" val="2177284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sz="4700" b="1">
                <a:latin typeface="Calibri"/>
                <a:ea typeface="맑은 고딕"/>
                <a:cs typeface="Calibri"/>
              </a:rPr>
              <a:t>Fayol’un 14 Prensibi</a:t>
            </a:r>
            <a:endParaRPr lang="ko-KR" altLang="en-US" sz="4700" b="1">
              <a:latin typeface="Calibri"/>
              <a:ea typeface="맑은 고딕"/>
              <a:cs typeface="Calibri"/>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929384"/>
            <a:ext cx="7886700" cy="4251960"/>
          </a:xfrm>
        </p:spPr>
        <p:txBody>
          <a:bodyPr>
            <a:normAutofit/>
          </a:bodyPr>
          <a:lstStyle/>
          <a:p>
            <a:pPr marL="0" indent="0">
              <a:buNone/>
            </a:pPr>
            <a:r>
              <a:rPr lang="tr-TR" sz="1900"/>
              <a:t>6. ŞİRKET KARLILIĞI: Yönetim ve çalışanlar, şirket hedeflerinin daima öncelikli olduğunu akıllarından çıkarmamalıdır. Çünkü bireysel kazançlar, şirketin kazanımlarına bağlıdır.</a:t>
            </a:r>
          </a:p>
          <a:p>
            <a:pPr marL="0" indent="0">
              <a:buNone/>
            </a:pPr>
            <a:r>
              <a:rPr lang="tr-TR" sz="1900"/>
              <a:t>7. ÜCRET: Her ne kadar tartışılan bir konu olsa da ücret önemli bir motivatördür.</a:t>
            </a:r>
          </a:p>
          <a:p>
            <a:pPr marL="0" indent="0">
              <a:buNone/>
            </a:pPr>
            <a:r>
              <a:rPr lang="tr-TR" sz="1900"/>
              <a:t>8. MERKEZİYETÇİLİK: Bunun derecesi işin durumuna ve çalışanların kalitesine göre farklılık gösterir.</a:t>
            </a:r>
          </a:p>
          <a:p>
            <a:pPr marL="0" indent="0">
              <a:buNone/>
            </a:pPr>
            <a:r>
              <a:rPr lang="tr-TR" sz="1900"/>
              <a:t>9. HİYERARŞİK KADEME SAYISI: Hiyerarşi yönetim bütünlüğü için gereklidir. Ancak aynı zamanda iletişimin önemini bilen yöneticiler olduğu sürece, yatay iletişim de önemlidir. Hiyerarşik yapı çok fazla kademeden oluşmamalıdır.</a:t>
            </a:r>
          </a:p>
          <a:p>
            <a:pPr marL="0" indent="0">
              <a:buNone/>
            </a:pPr>
            <a:r>
              <a:rPr lang="tr-TR" sz="1900"/>
              <a:t>10. DÜZEN: Malzeme düzeni ile çalışma düzeninin her ikisi de gereklidir. Birincisi yararı olmayan malzemelerin ve zaman kayıplarının azaltılmasına, ikincisi ise organizasyonun başarıya ulaşmasına katkı sağlar.</a:t>
            </a:r>
          </a:p>
        </p:txBody>
      </p:sp>
    </p:spTree>
    <p:extLst>
      <p:ext uri="{BB962C8B-B14F-4D97-AF65-F5344CB8AC3E}">
        <p14:creationId xmlns:p14="http://schemas.microsoft.com/office/powerpoint/2010/main" val="2478871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tr-TR" altLang="ko-KR" sz="4700" b="1">
                <a:latin typeface="Calibri"/>
                <a:ea typeface="맑은 고딕"/>
                <a:cs typeface="Calibri"/>
              </a:rPr>
              <a:t>Fayol’un 14 Prensibi</a:t>
            </a:r>
            <a:endParaRPr lang="ko-KR" altLang="en-US" sz="4700" b="1">
              <a:latin typeface="Calibri"/>
              <a:ea typeface="맑은 고딕"/>
              <a:cs typeface="Calibri"/>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28650" y="1929384"/>
            <a:ext cx="7886700" cy="4251960"/>
          </a:xfrm>
        </p:spPr>
        <p:txBody>
          <a:bodyPr>
            <a:normAutofit/>
          </a:bodyPr>
          <a:lstStyle/>
          <a:p>
            <a:pPr marL="0" indent="0">
              <a:buNone/>
            </a:pPr>
            <a:r>
              <a:rPr lang="tr-TR" sz="1900"/>
              <a:t>11. ADALET: Merhamet ve adaletin birleşimi, bir işin sürdürülebilmesi için gereklidir. Çalışanlara iyi davranmak, işyerinde adaleti tesis etmek için önemlidir.</a:t>
            </a:r>
          </a:p>
          <a:p>
            <a:endParaRPr lang="tr-TR" sz="1900"/>
          </a:p>
          <a:p>
            <a:pPr marL="0" indent="0">
              <a:buNone/>
            </a:pPr>
            <a:r>
              <a:rPr lang="tr-TR" sz="1900"/>
              <a:t>12. ÇALIŞMA SÜRESİNDE İSTİKRAR: Çalışanlar kariyer gelişimlerinin ve iş güvencesinin sağlandığından emin oldukları zaman daha iyi çalışırlar. Güven vermeyen bir çalışma ortamı ve yüksek turnover organizasyonun geleceğini de etkiler.</a:t>
            </a:r>
          </a:p>
          <a:p>
            <a:endParaRPr lang="tr-TR" sz="1900"/>
          </a:p>
        </p:txBody>
      </p:sp>
    </p:spTree>
    <p:extLst>
      <p:ext uri="{BB962C8B-B14F-4D97-AF65-F5344CB8AC3E}">
        <p14:creationId xmlns:p14="http://schemas.microsoft.com/office/powerpoint/2010/main" val="3606742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083592"/>
          </a:xfrm>
        </p:spPr>
        <p:txBody>
          <a:bodyPr anchor="b">
            <a:normAutofit/>
          </a:bodyPr>
          <a:lstStyle/>
          <a:p>
            <a:r>
              <a:rPr lang="tr-TR" altLang="ko-KR" sz="3600" dirty="0">
                <a:latin typeface="Calibri"/>
                <a:ea typeface="맑은 고딕"/>
                <a:cs typeface="Calibri"/>
              </a:rPr>
              <a:t>Fayol’un 14 Prensibi</a:t>
            </a:r>
            <a:endParaRPr lang="ko-KR" altLang="en-US" sz="3600" dirty="0">
              <a:latin typeface="Calibri"/>
              <a:ea typeface="맑은 고딕"/>
              <a:cs typeface="Calibri"/>
            </a:endParaRPr>
          </a:p>
        </p:txBody>
      </p:sp>
      <p:pic>
        <p:nvPicPr>
          <p:cNvPr id="6" name="Picture 5" descr="Beyaz kağıt teknelerin önünde giden sarı kağıt tekne">
            <a:extLst>
              <a:ext uri="{FF2B5EF4-FFF2-40B4-BE49-F238E27FC236}">
                <a16:creationId xmlns:a16="http://schemas.microsoft.com/office/drawing/2014/main" id="{45EF3499-6F57-7413-FD29-77A14FE1D7FE}"/>
              </a:ext>
            </a:extLst>
          </p:cNvPr>
          <p:cNvPicPr>
            <a:picLocks noChangeAspect="1"/>
          </p:cNvPicPr>
          <p:nvPr/>
        </p:nvPicPr>
        <p:blipFill rotWithShape="1">
          <a:blip r:embed="rId2"/>
          <a:srcRect l="56913" r="13504" b="-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1916832"/>
            <a:ext cx="5170932" cy="4273656"/>
          </a:xfrm>
        </p:spPr>
        <p:txBody>
          <a:bodyPr vert="horz" lIns="91440" tIns="45720" rIns="91440" bIns="45720" rtlCol="0">
            <a:normAutofit lnSpcReduction="10000"/>
          </a:bodyPr>
          <a:lstStyle/>
          <a:p>
            <a:pPr marL="0" indent="0">
              <a:buNone/>
            </a:pPr>
            <a:r>
              <a:rPr lang="tr-TR" sz="2000" dirty="0"/>
              <a:t>13. İNİSİYATİF: Bazı durumlarda çalışanların inisiyatif kullanmalarına izin vermek organizasyon için güç kaynağıdır. İnisiyatif kullanma pek çok yönetici tarafından “ödün vermek” olarak algılansa da sonuçta organizasyon için iyi bir durumdur.</a:t>
            </a:r>
          </a:p>
          <a:p>
            <a:pPr marL="0" indent="0">
              <a:buNone/>
            </a:pPr>
            <a:endParaRPr lang="tr-TR" sz="2000" dirty="0"/>
          </a:p>
          <a:p>
            <a:pPr marL="0" indent="0">
              <a:buNone/>
            </a:pPr>
            <a:r>
              <a:rPr lang="tr-TR" sz="2000" dirty="0"/>
              <a:t>14.TAKIM RUHU: Yöneticiler çalışanlarının morallerini yükseltmek zorundadırlar. Yönetici gerçek hünerini koordinasyon sağlama, çalışanları cesaretlendirme, her çalışanın yeteneklerini kullanabilme, çalışanlar arasında kıskançlık ve rahatsızlık yaratmadan her birine layık olduğu değeri gösterebilmekte kullanmalıdır.</a:t>
            </a:r>
            <a:endParaRPr lang="tr-TR" sz="2000" dirty="0">
              <a:ea typeface="Calibri"/>
              <a:cs typeface="Calibri"/>
            </a:endParaRPr>
          </a:p>
          <a:p>
            <a:endParaRPr lang="tr-TR" sz="1600" dirty="0"/>
          </a:p>
        </p:txBody>
      </p:sp>
    </p:spTree>
    <p:extLst>
      <p:ext uri="{BB962C8B-B14F-4D97-AF65-F5344CB8AC3E}">
        <p14:creationId xmlns:p14="http://schemas.microsoft.com/office/powerpoint/2010/main" val="1186730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329184"/>
            <a:ext cx="4688333" cy="1783080"/>
          </a:xfrm>
        </p:spPr>
        <p:txBody>
          <a:bodyPr anchor="b">
            <a:normAutofit/>
          </a:bodyPr>
          <a:lstStyle/>
          <a:p>
            <a:r>
              <a:rPr lang="tr-TR" altLang="ko-KR" sz="4700" b="1">
                <a:ea typeface="맑은 고딕"/>
              </a:rPr>
              <a:t>Yönetim Fonksiyonları</a:t>
            </a:r>
            <a:endParaRPr lang="ko-KR" altLang="en-US" sz="4700" b="1">
              <a:ea typeface="맑은 고딕"/>
              <a:cs typeface="Calibri Light"/>
            </a:endParaRPr>
          </a:p>
        </p:txBody>
      </p:sp>
      <p:pic>
        <p:nvPicPr>
          <p:cNvPr id="6" name="Picture 5" descr="Tek bir kırmızı parçası olan beyaz bulmaca">
            <a:extLst>
              <a:ext uri="{FF2B5EF4-FFF2-40B4-BE49-F238E27FC236}">
                <a16:creationId xmlns:a16="http://schemas.microsoft.com/office/drawing/2014/main" id="{790DE567-98E9-9A82-5059-4D49399F029A}"/>
              </a:ext>
            </a:extLst>
          </p:cNvPr>
          <p:cNvPicPr>
            <a:picLocks noChangeAspect="1"/>
          </p:cNvPicPr>
          <p:nvPr/>
        </p:nvPicPr>
        <p:blipFill rotWithShape="1">
          <a:blip r:embed="rId2"/>
          <a:srcRect l="36477" r="34873"/>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706624"/>
            <a:ext cx="4688333" cy="3483864"/>
          </a:xfrm>
        </p:spPr>
        <p:txBody>
          <a:bodyPr>
            <a:normAutofit/>
          </a:bodyPr>
          <a:lstStyle/>
          <a:p>
            <a:pPr marL="0" indent="0">
              <a:buNone/>
            </a:pPr>
            <a:endParaRPr lang="tr-TR" altLang="ko-KR" sz="1600">
              <a:latin typeface="Arial" pitchFamily="34" charset="0"/>
              <a:cs typeface="Arial" pitchFamily="34" charset="0"/>
            </a:endParaRPr>
          </a:p>
          <a:p>
            <a:pPr marL="0" indent="0">
              <a:buNone/>
            </a:pPr>
            <a:r>
              <a:rPr lang="tr-TR" altLang="ko-KR" sz="1600">
                <a:latin typeface="Arial" pitchFamily="34" charset="0"/>
                <a:cs typeface="Arial" pitchFamily="34" charset="0"/>
              </a:rPr>
              <a:t>    Planlama (Planning) : Gelecekle ilgili alternatifler arasından doğru olanını seçmek ve bu seçime göre hedefler ve misyon tanımı yapmak, yapılan tanımlara uygun olarak hedeflere ulaşmayı sağlayacak eylemleri ve karar verme süreçlerini yerine getirmek.</a:t>
            </a:r>
          </a:p>
          <a:p>
            <a:pPr marL="0" indent="0">
              <a:buNone/>
            </a:pPr>
            <a:endParaRPr lang="tr-TR" altLang="ko-KR" sz="1600">
              <a:latin typeface="Arial" pitchFamily="34" charset="0"/>
              <a:cs typeface="Arial" pitchFamily="34" charset="0"/>
            </a:endParaRPr>
          </a:p>
          <a:p>
            <a:pPr marL="0" indent="0">
              <a:buNone/>
            </a:pPr>
            <a:r>
              <a:rPr lang="tr-TR" altLang="ko-KR" sz="1600">
                <a:latin typeface="Arial" pitchFamily="34" charset="0"/>
                <a:cs typeface="Arial" pitchFamily="34" charset="0"/>
              </a:rPr>
              <a:t>    Organizasyon (Organization): Planlama aşamasındaki eylemlere göre insan, malzeme, makine gibi kaynakların düzenlenmesi veya yenilerinin alınmasıdır.</a:t>
            </a:r>
          </a:p>
        </p:txBody>
      </p:sp>
    </p:spTree>
    <p:extLst>
      <p:ext uri="{BB962C8B-B14F-4D97-AF65-F5344CB8AC3E}">
        <p14:creationId xmlns:p14="http://schemas.microsoft.com/office/powerpoint/2010/main" val="1850086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Yönetim Fonksiyonları</a:t>
            </a:r>
            <a:endParaRPr lang="ko-KR" altLang="en-US" sz="4700" b="1">
              <a:latin typeface="Calibri"/>
              <a:ea typeface="맑은 고딕"/>
              <a:cs typeface="Calibri"/>
            </a:endParaRPr>
          </a:p>
        </p:txBody>
      </p:sp>
      <p:pic>
        <p:nvPicPr>
          <p:cNvPr id="6" name="Picture 5" descr="Kağıt çalışma">
            <a:extLst>
              <a:ext uri="{FF2B5EF4-FFF2-40B4-BE49-F238E27FC236}">
                <a16:creationId xmlns:a16="http://schemas.microsoft.com/office/drawing/2014/main" id="{ABE889B8-FAE1-B3F3-98DF-3907AAC21ED0}"/>
              </a:ext>
            </a:extLst>
          </p:cNvPr>
          <p:cNvPicPr>
            <a:picLocks noChangeAspect="1"/>
          </p:cNvPicPr>
          <p:nvPr/>
        </p:nvPicPr>
        <p:blipFill rotWithShape="1">
          <a:blip r:embed="rId2"/>
          <a:srcRect l="35929" r="3083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500">
                <a:latin typeface="Arial" pitchFamily="34" charset="0"/>
                <a:cs typeface="Arial" pitchFamily="34" charset="0"/>
              </a:rPr>
              <a:t>Sevk/Yöneltme (Staffing): Bazı yazarlar tarafından organizasyonun bir parçası olarak görülmekle birlikte insan kaynağının organize edilmesidir. Bazı yazarlar insan kaynağını, malzeme, makine gibi kaynaklardan ayrı tutarak sevk fonksiyonunu eklemektedir.</a:t>
            </a:r>
          </a:p>
          <a:p>
            <a:pPr marL="0" indent="0">
              <a:buNone/>
            </a:pPr>
            <a:endParaRPr lang="tr-TR" altLang="ko-KR" sz="1500">
              <a:latin typeface="Arial" pitchFamily="34" charset="0"/>
              <a:cs typeface="Arial" pitchFamily="34" charset="0"/>
            </a:endParaRPr>
          </a:p>
          <a:p>
            <a:pPr marL="0" indent="0">
              <a:buNone/>
            </a:pPr>
            <a:r>
              <a:rPr lang="tr-TR" altLang="ko-KR" sz="1500">
                <a:latin typeface="Arial" pitchFamily="34" charset="0"/>
                <a:cs typeface="Arial" pitchFamily="34" charset="0"/>
              </a:rPr>
              <a:t>Koordinasyon: Sözcük anlamıyla eşgüdüm demek olan koordinasyon, bir organizasyondaki faaliyetler ve faaliyet grupları ile amaçlar ve araçlar arasında uyum sağlama çabasıdır.</a:t>
            </a:r>
          </a:p>
          <a:p>
            <a:pPr marL="0" indent="0">
              <a:buNone/>
            </a:pPr>
            <a:endParaRPr lang="tr-TR" altLang="ko-KR" sz="1500">
              <a:latin typeface="Arial" pitchFamily="34" charset="0"/>
              <a:cs typeface="Arial" pitchFamily="34" charset="0"/>
            </a:endParaRPr>
          </a:p>
          <a:p>
            <a:pPr marL="0" indent="0">
              <a:buNone/>
            </a:pPr>
            <a:r>
              <a:rPr lang="tr-TR" altLang="ko-KR" sz="1500">
                <a:latin typeface="Arial" pitchFamily="34" charset="0"/>
                <a:cs typeface="Arial" pitchFamily="34" charset="0"/>
              </a:rPr>
              <a:t>Kontrol etme: Astların planlardaki hedeflere ulaşıp ulaşamadığının ölçülmesi ve gerekli düzeltmelerin yapılmasıdır.</a:t>
            </a:r>
          </a:p>
        </p:txBody>
      </p:sp>
    </p:spTree>
    <p:extLst>
      <p:ext uri="{BB962C8B-B14F-4D97-AF65-F5344CB8AC3E}">
        <p14:creationId xmlns:p14="http://schemas.microsoft.com/office/powerpoint/2010/main" val="3609934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639193"/>
            <a:ext cx="2678858" cy="3573516"/>
          </a:xfrm>
        </p:spPr>
        <p:txBody>
          <a:bodyPr vert="horz" lIns="91440" tIns="45720" rIns="91440" bIns="45720" rtlCol="0" anchor="b">
            <a:normAutofit/>
          </a:bodyPr>
          <a:lstStyle/>
          <a:p>
            <a:r>
              <a:rPr lang="en-US" altLang="ko-KR" sz="3600" kern="1200">
                <a:solidFill>
                  <a:schemeClr val="tx1"/>
                </a:solidFill>
                <a:latin typeface="+mj-lt"/>
                <a:ea typeface="+mj-ea"/>
                <a:cs typeface="+mj-cs"/>
              </a:rPr>
              <a:t>İşletme Fonksiyonları</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ŞLETMENİN TANIMI İşletme mal ve hizmetlerin elde edildiği bir ekonomik  merkezdir. İşletmenin çok farklı tanımları bulunmaktadır. En kısa tanımıyla  işletme. - ppt indi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1386173"/>
            <a:ext cx="5410962" cy="4058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471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Max Weber ve Bürokrasi Yaklaşımı</a:t>
            </a:r>
            <a:endParaRPr lang="ko-KR" altLang="en-US" sz="4700" b="1">
              <a:latin typeface="Calibri"/>
              <a:ea typeface="맑은 고딕"/>
              <a:cs typeface="Calibri"/>
            </a:endParaRPr>
          </a:p>
        </p:txBody>
      </p:sp>
      <p:pic>
        <p:nvPicPr>
          <p:cNvPr id="6" name="Picture 5" descr="Açık hava deposu">
            <a:extLst>
              <a:ext uri="{FF2B5EF4-FFF2-40B4-BE49-F238E27FC236}">
                <a16:creationId xmlns:a16="http://schemas.microsoft.com/office/drawing/2014/main" id="{99311CCF-CAD2-C9CE-C8AE-F11FDE0D1B08}"/>
              </a:ext>
            </a:extLst>
          </p:cNvPr>
          <p:cNvPicPr>
            <a:picLocks noChangeAspect="1"/>
          </p:cNvPicPr>
          <p:nvPr/>
        </p:nvPicPr>
        <p:blipFill rotWithShape="1">
          <a:blip r:embed="rId2"/>
          <a:srcRect l="29692" r="40836"/>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900">
                <a:latin typeface="Arial" pitchFamily="34" charset="0"/>
                <a:cs typeface="Arial" pitchFamily="34" charset="0"/>
              </a:rPr>
              <a:t>Alman sosyolog Max Weber işletmenin işleyişinin belirli bir düzen, disiplin, örgütsel yapılanma ve hiyerarşik kurallara uygun biçimde yapılması gerektiğini savunmaktaydı. Weber hiyerarşik yapıda yer aldığına inandığı “Yetki” kavramını da açıklamıştır.</a:t>
            </a:r>
          </a:p>
          <a:p>
            <a:pPr marL="0" indent="0">
              <a:buNone/>
            </a:pPr>
            <a:endParaRPr lang="tr-TR" altLang="ko-KR" sz="1900">
              <a:latin typeface="Arial" pitchFamily="34" charset="0"/>
              <a:cs typeface="Arial" pitchFamily="34" charset="0"/>
            </a:endParaRPr>
          </a:p>
        </p:txBody>
      </p:sp>
    </p:spTree>
    <p:extLst>
      <p:ext uri="{BB962C8B-B14F-4D97-AF65-F5344CB8AC3E}">
        <p14:creationId xmlns:p14="http://schemas.microsoft.com/office/powerpoint/2010/main" val="154127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967266"/>
            <a:ext cx="1971675" cy="2547257"/>
          </a:xfrm>
          <a:noFill/>
        </p:spPr>
        <p:txBody>
          <a:bodyPr vert="horz" lIns="91440" tIns="45720" rIns="91440" bIns="45720" rtlCol="0" anchor="ctr">
            <a:normAutofit/>
          </a:bodyPr>
          <a:lstStyle/>
          <a:p>
            <a:pPr algn="ctr"/>
            <a:r>
              <a:rPr lang="en-US" altLang="ko-KR" sz="3100" b="1" kern="1200">
                <a:solidFill>
                  <a:srgbClr val="FFFFFF"/>
                </a:solidFill>
                <a:latin typeface="+mj-lt"/>
                <a:ea typeface="+mj-ea"/>
                <a:cs typeface="+mj-cs"/>
              </a:rPr>
              <a:t>Max Weber ve Bürokrasi Yaklaşımı</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82987" y="2257279"/>
            <a:ext cx="5085525" cy="234111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939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İdeal Bürokrasi Modeli</a:t>
            </a:r>
            <a:endParaRPr lang="ko-KR" altLang="en-US" sz="4700" b="1">
              <a:latin typeface="Calibri"/>
              <a:ea typeface="맑은 고딕"/>
              <a:cs typeface="Calibri"/>
            </a:endParaRPr>
          </a:p>
        </p:txBody>
      </p:sp>
      <p:pic>
        <p:nvPicPr>
          <p:cNvPr id="6" name="Picture 5" descr="Yazı tahtası üzerinde yazılan formüller">
            <a:extLst>
              <a:ext uri="{FF2B5EF4-FFF2-40B4-BE49-F238E27FC236}">
                <a16:creationId xmlns:a16="http://schemas.microsoft.com/office/drawing/2014/main" id="{6ABFDF87-F6CD-3F2E-7A7B-C5581986A9B9}"/>
              </a:ext>
            </a:extLst>
          </p:cNvPr>
          <p:cNvPicPr>
            <a:picLocks noChangeAspect="1"/>
          </p:cNvPicPr>
          <p:nvPr/>
        </p:nvPicPr>
        <p:blipFill rotWithShape="1">
          <a:blip r:embed="rId2"/>
          <a:srcRect l="33309" r="37107" b="-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600">
                <a:latin typeface="Arial" pitchFamily="34" charset="0"/>
                <a:cs typeface="Arial" pitchFamily="34" charset="0"/>
              </a:rPr>
              <a:t>1- İdeal bürokrasi yapısında açık ve seçik bir şekilde belirlenmiş görev ve yetkileri tanımlanmış bir hiyerarşik yapı mevcuttur. Bu şekilde her üst kademenin bir alt kademeyi denetlemesi ile kontrol fonksiyonu icra edilmiş olacaktır. </a:t>
            </a:r>
          </a:p>
          <a:p>
            <a:pPr marL="0" indent="0">
              <a:buNone/>
            </a:pPr>
            <a:r>
              <a:rPr lang="tr-TR" altLang="ko-KR" sz="1600">
                <a:latin typeface="Arial" pitchFamily="34" charset="0"/>
                <a:cs typeface="Arial" pitchFamily="34" charset="0"/>
              </a:rPr>
              <a:t>2- Fonksiyonel uzmanlaşmaya dayanan iş bölümü ile hız ve etkinlik sağlanacaktır.</a:t>
            </a:r>
          </a:p>
          <a:p>
            <a:pPr marL="0" indent="0">
              <a:buNone/>
            </a:pPr>
            <a:r>
              <a:rPr lang="tr-TR" altLang="ko-KR" sz="1600">
                <a:latin typeface="Arial" pitchFamily="34" charset="0"/>
                <a:cs typeface="Arial" pitchFamily="34" charset="0"/>
              </a:rPr>
              <a:t>3- Her kademedeki işlerin nasıl yapılacağına ilişkin ayrıntılı soyut ilke ve yöntemler geliştirilecektir. Bu ilkeler kişisel değildir ve pozisyonlara bağlıdır yani devamlılık esastır.</a:t>
            </a:r>
          </a:p>
          <a:p>
            <a:pPr marL="0" indent="0">
              <a:buNone/>
            </a:pPr>
            <a:r>
              <a:rPr lang="tr-TR" altLang="ko-KR" sz="1600">
                <a:latin typeface="Arial" pitchFamily="34" charset="0"/>
                <a:cs typeface="Arial" pitchFamily="34" charset="0"/>
              </a:rPr>
              <a:t>4- Çalışanlar gayrişahsi (impersonal) ilişkiler içinde olmalıdırlar. </a:t>
            </a:r>
          </a:p>
        </p:txBody>
      </p:sp>
    </p:spTree>
    <p:extLst>
      <p:ext uri="{BB962C8B-B14F-4D97-AF65-F5344CB8AC3E}">
        <p14:creationId xmlns:p14="http://schemas.microsoft.com/office/powerpoint/2010/main" val="2383173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329184"/>
            <a:ext cx="5170932" cy="1783080"/>
          </a:xfrm>
        </p:spPr>
        <p:txBody>
          <a:bodyPr anchor="b">
            <a:normAutofit/>
          </a:bodyPr>
          <a:lstStyle/>
          <a:p>
            <a:r>
              <a:rPr lang="tr-TR" altLang="ko-KR" sz="4700" b="1">
                <a:latin typeface="Calibri"/>
                <a:ea typeface="맑은 고딕"/>
                <a:cs typeface="Calibri"/>
              </a:rPr>
              <a:t>İdeal Bürokrasi Modeli</a:t>
            </a:r>
            <a:endParaRPr lang="ko-KR" altLang="en-US" sz="4700" b="1">
              <a:latin typeface="Calibri"/>
              <a:ea typeface="맑은 고딕"/>
              <a:cs typeface="Calibri"/>
            </a:endParaRPr>
          </a:p>
        </p:txBody>
      </p:sp>
      <p:pic>
        <p:nvPicPr>
          <p:cNvPr id="6" name="Picture 5" descr="Beyaz ampuller ve öne çıkan tek bir sarı ampul">
            <a:extLst>
              <a:ext uri="{FF2B5EF4-FFF2-40B4-BE49-F238E27FC236}">
                <a16:creationId xmlns:a16="http://schemas.microsoft.com/office/drawing/2014/main" id="{95F88CDF-F530-3E85-3F15-367FEDB217C9}"/>
              </a:ext>
            </a:extLst>
          </p:cNvPr>
          <p:cNvPicPr>
            <a:picLocks noChangeAspect="1"/>
          </p:cNvPicPr>
          <p:nvPr/>
        </p:nvPicPr>
        <p:blipFill rotWithShape="1">
          <a:blip r:embed="rId2"/>
          <a:srcRect l="27274" r="43143" b="-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706624"/>
            <a:ext cx="5170932" cy="3483864"/>
          </a:xfrm>
        </p:spPr>
        <p:txBody>
          <a:bodyPr>
            <a:normAutofit/>
          </a:bodyPr>
          <a:lstStyle/>
          <a:p>
            <a:pPr marL="0" indent="0">
              <a:buNone/>
            </a:pPr>
            <a:r>
              <a:rPr lang="tr-TR" altLang="ko-KR" sz="1600">
                <a:latin typeface="Arial" pitchFamily="34" charset="0"/>
                <a:cs typeface="Arial" pitchFamily="34" charset="0"/>
              </a:rPr>
              <a:t>5- Personel seçimi ve terfi sistemi teknik yetenek esasına dayanan ve işin gerektirdiği bilgi ve yeteneği ölçen sınav sonuçlarına göre şekillenecektir.</a:t>
            </a:r>
          </a:p>
          <a:p>
            <a:pPr marL="0" indent="0">
              <a:buNone/>
            </a:pPr>
            <a:r>
              <a:rPr lang="tr-TR" altLang="ko-KR" sz="1600">
                <a:latin typeface="Arial" pitchFamily="34" charset="0"/>
                <a:cs typeface="Arial" pitchFamily="34" charset="0"/>
              </a:rPr>
              <a:t>6- Organizasyonun hiyerarşik olarak düzenlenmiş birimleri birbirlerine yasal yetki ile bağlanacaklardır. </a:t>
            </a:r>
          </a:p>
          <a:p>
            <a:pPr marL="0" indent="0">
              <a:buNone/>
            </a:pPr>
            <a:r>
              <a:rPr lang="tr-TR" altLang="ko-KR" sz="1600">
                <a:latin typeface="Arial" pitchFamily="34" charset="0"/>
                <a:cs typeface="Arial" pitchFamily="34" charset="0"/>
              </a:rPr>
              <a:t>7- Yönetim işlevleri, kararlar ve kurallar yazılı olarak yapılır ve saklanır. Örgüt içi iletişimin yazılı olarak yapılması esastır. </a:t>
            </a:r>
          </a:p>
          <a:p>
            <a:pPr marL="0" indent="0">
              <a:buNone/>
            </a:pPr>
            <a:r>
              <a:rPr lang="tr-TR" altLang="ko-KR" sz="1600">
                <a:latin typeface="Arial" pitchFamily="34" charset="0"/>
                <a:cs typeface="Arial" pitchFamily="34" charset="0"/>
              </a:rPr>
              <a:t>8- Örgüt bağımsızlığının korunması için örgütsel kaynaklar dış denetimden uzak tutulur. Görevlerin bir kimsenin tekeline geçmemesi için gayret sarf edilir.</a:t>
            </a:r>
          </a:p>
        </p:txBody>
      </p:sp>
    </p:spTree>
    <p:extLst>
      <p:ext uri="{BB962C8B-B14F-4D97-AF65-F5344CB8AC3E}">
        <p14:creationId xmlns:p14="http://schemas.microsoft.com/office/powerpoint/2010/main" val="74602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b="1" dirty="0">
                <a:solidFill>
                  <a:schemeClr val="tx1">
                    <a:lumMod val="75000"/>
                    <a:lumOff val="25000"/>
                  </a:schemeClr>
                </a:solidFill>
                <a:latin typeface="Calibri"/>
                <a:ea typeface="맑은 고딕"/>
                <a:cs typeface="Calibri"/>
              </a:rPr>
              <a:t>Klasik Yönetim Kuramı</a:t>
            </a:r>
            <a:endParaRPr lang="ko-KR" altLang="en-US" sz="2400" b="1">
              <a:solidFill>
                <a:schemeClr val="tx1">
                  <a:lumMod val="75000"/>
                  <a:lumOff val="25000"/>
                </a:schemeClr>
              </a:solidFill>
              <a:latin typeface="Calibri"/>
              <a:ea typeface="맑은 고딕"/>
              <a:cs typeface="Calibri"/>
            </a:endParaRP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052736"/>
            <a:ext cx="7272808" cy="481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8611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57</TotalTime>
  <Words>1214</Words>
  <Application>Microsoft Office PowerPoint</Application>
  <PresentationFormat>Ekran Gösterisi (4:3)</PresentationFormat>
  <Paragraphs>90</Paragraphs>
  <Slides>25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25</vt:i4>
      </vt:variant>
    </vt:vector>
  </HeadingPairs>
  <TitlesOfParts>
    <vt:vector size="30" baseType="lpstr">
      <vt:lpstr>맑은 고딕</vt:lpstr>
      <vt:lpstr>Arial</vt:lpstr>
      <vt:lpstr>Calibri</vt:lpstr>
      <vt:lpstr>Calibri Light</vt:lpstr>
      <vt:lpstr>Office Theme</vt:lpstr>
      <vt:lpstr>PowerPoint Sunusu</vt:lpstr>
      <vt:lpstr>Tarihsel Süreç</vt:lpstr>
      <vt:lpstr>Tarihsel Süreç</vt:lpstr>
      <vt:lpstr>Tarihsel Süreç</vt:lpstr>
      <vt:lpstr>Verimlik- Etkililik- Etkinlik</vt:lpstr>
      <vt:lpstr>Klasik Yönetim Teorisi</vt:lpstr>
      <vt:lpstr>Bilimsel Yönetim Yaklaşımı</vt:lpstr>
      <vt:lpstr>Bilimsel Yönetim Yaklaşımı</vt:lpstr>
      <vt:lpstr>Bilimsel Yönetim Yaklaşımı</vt:lpstr>
      <vt:lpstr>Bilimsel Yönetim Yaklaşımı</vt:lpstr>
      <vt:lpstr>Bilimsel Yönetim Yaklaşımı</vt:lpstr>
      <vt:lpstr>Bilimsel Yönetim Yaklaşımı</vt:lpstr>
      <vt:lpstr>Yönetim Süreci Yaklaşımı</vt:lpstr>
      <vt:lpstr>Fayol’un 14 Prensibi</vt:lpstr>
      <vt:lpstr>Fayol’un 14 Prensibi</vt:lpstr>
      <vt:lpstr>Fayol’un 14 Prensibi</vt:lpstr>
      <vt:lpstr>Fayol’un 14 Prensibi</vt:lpstr>
      <vt:lpstr>Yönetim Fonksiyonları</vt:lpstr>
      <vt:lpstr>Yönetim Fonksiyonları</vt:lpstr>
      <vt:lpstr>İşletme Fonksiyonları</vt:lpstr>
      <vt:lpstr>Max Weber ve Bürokrasi Yaklaşımı</vt:lpstr>
      <vt:lpstr>Max Weber ve Bürokrasi Yaklaşımı</vt:lpstr>
      <vt:lpstr>İdeal Bürokrasi Modeli</vt:lpstr>
      <vt:lpstr>İdeal Bürokrasi Modeli</vt:lpstr>
      <vt:lpstr>Klasik Yönetim Kuramı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63</cp:revision>
  <cp:lastPrinted>1601-01-01T00:00:00Z</cp:lastPrinted>
  <dcterms:created xsi:type="dcterms:W3CDTF">2020-01-12T16:37:33Z</dcterms:created>
  <dcterms:modified xsi:type="dcterms:W3CDTF">2024-03-09T22:10:51Z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