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99" r:id="rId22"/>
    <p:sldId id="300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138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6" Type="http://schemas.openxmlformats.org/officeDocument/2006/relationships/image" Target="../media/image25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4" Type="http://schemas.openxmlformats.org/officeDocument/2006/relationships/image" Target="../media/image5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6" Type="http://schemas.openxmlformats.org/officeDocument/2006/relationships/image" Target="../media/image25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4" Type="http://schemas.openxmlformats.org/officeDocument/2006/relationships/image" Target="../media/image5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C119B-8EBB-4073-B187-2047AC48902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7FE9FBD9-64FE-443F-9CA5-E655139FF00E}">
      <dgm:prSet/>
      <dgm:spPr/>
      <dgm:t>
        <a:bodyPr/>
        <a:lstStyle/>
        <a:p>
          <a:r>
            <a:rPr lang="tr-TR" dirty="0"/>
            <a:t>İnsan kaynakları planlaması,</a:t>
          </a:r>
          <a:endParaRPr lang="en-US" dirty="0"/>
        </a:p>
      </dgm:t>
    </dgm:pt>
    <dgm:pt modelId="{90222FAE-0BE1-42A8-B907-06F4CF4E4A45}" type="parTrans" cxnId="{D2484E62-F315-47FF-858B-EEC22C4F8F90}">
      <dgm:prSet/>
      <dgm:spPr/>
      <dgm:t>
        <a:bodyPr/>
        <a:lstStyle/>
        <a:p>
          <a:endParaRPr lang="en-US"/>
        </a:p>
      </dgm:t>
    </dgm:pt>
    <dgm:pt modelId="{5AB3F987-435D-462D-9AC8-5D373B32E547}" type="sibTrans" cxnId="{D2484E62-F315-47FF-858B-EEC22C4F8F90}">
      <dgm:prSet/>
      <dgm:spPr/>
      <dgm:t>
        <a:bodyPr/>
        <a:lstStyle/>
        <a:p>
          <a:endParaRPr lang="en-US"/>
        </a:p>
      </dgm:t>
    </dgm:pt>
    <dgm:pt modelId="{37CF8774-E007-4AC7-9B0C-ABE4C3B6FE1B}">
      <dgm:prSet/>
      <dgm:spPr/>
      <dgm:t>
        <a:bodyPr/>
        <a:lstStyle/>
        <a:p>
          <a:r>
            <a:rPr lang="tr-TR"/>
            <a:t>Çalışma bulma ve seçme,</a:t>
          </a:r>
          <a:endParaRPr lang="en-US"/>
        </a:p>
      </dgm:t>
    </dgm:pt>
    <dgm:pt modelId="{B20A3010-F24F-45BF-9B0A-066335586B8B}" type="parTrans" cxnId="{DD7473C4-D21B-4DD0-A2BC-2B1D0F648BCB}">
      <dgm:prSet/>
      <dgm:spPr/>
      <dgm:t>
        <a:bodyPr/>
        <a:lstStyle/>
        <a:p>
          <a:endParaRPr lang="en-US"/>
        </a:p>
      </dgm:t>
    </dgm:pt>
    <dgm:pt modelId="{58316168-7207-4EC3-9335-AC8CBA4C010F}" type="sibTrans" cxnId="{DD7473C4-D21B-4DD0-A2BC-2B1D0F648BCB}">
      <dgm:prSet/>
      <dgm:spPr/>
      <dgm:t>
        <a:bodyPr/>
        <a:lstStyle/>
        <a:p>
          <a:endParaRPr lang="en-US"/>
        </a:p>
      </dgm:t>
    </dgm:pt>
    <dgm:pt modelId="{2B0339C8-D33B-4545-9427-C731157F81E1}">
      <dgm:prSet/>
      <dgm:spPr/>
      <dgm:t>
        <a:bodyPr/>
        <a:lstStyle/>
        <a:p>
          <a:r>
            <a:rPr lang="tr-TR"/>
            <a:t>Eğitim ve geliştirme,</a:t>
          </a:r>
          <a:endParaRPr lang="en-US"/>
        </a:p>
      </dgm:t>
    </dgm:pt>
    <dgm:pt modelId="{F502573D-8E71-4D15-A3D0-2DFFB1E0F486}" type="parTrans" cxnId="{6E6B3715-5347-4E6B-BEDF-0B6375D8E9F7}">
      <dgm:prSet/>
      <dgm:spPr/>
      <dgm:t>
        <a:bodyPr/>
        <a:lstStyle/>
        <a:p>
          <a:endParaRPr lang="en-US"/>
        </a:p>
      </dgm:t>
    </dgm:pt>
    <dgm:pt modelId="{04F0CA67-82C9-41F8-823A-CBB31AD3AF34}" type="sibTrans" cxnId="{6E6B3715-5347-4E6B-BEDF-0B6375D8E9F7}">
      <dgm:prSet/>
      <dgm:spPr/>
      <dgm:t>
        <a:bodyPr/>
        <a:lstStyle/>
        <a:p>
          <a:endParaRPr lang="en-US"/>
        </a:p>
      </dgm:t>
    </dgm:pt>
    <dgm:pt modelId="{911BE393-0FDD-4879-A59A-AE106B708178}">
      <dgm:prSet/>
      <dgm:spPr/>
      <dgm:t>
        <a:bodyPr/>
        <a:lstStyle/>
        <a:p>
          <a:r>
            <a:rPr lang="tr-TR"/>
            <a:t>Performans değerlendirme,</a:t>
          </a:r>
          <a:endParaRPr lang="en-US"/>
        </a:p>
      </dgm:t>
    </dgm:pt>
    <dgm:pt modelId="{FD53FF85-FAC0-4D31-A5E7-7EC32CF1D2FB}" type="parTrans" cxnId="{5B8B46A4-4C20-4FB0-838B-ADE89C1E3814}">
      <dgm:prSet/>
      <dgm:spPr/>
      <dgm:t>
        <a:bodyPr/>
        <a:lstStyle/>
        <a:p>
          <a:endParaRPr lang="en-US"/>
        </a:p>
      </dgm:t>
    </dgm:pt>
    <dgm:pt modelId="{4C90A398-32A3-494A-B703-CEFE100E976E}" type="sibTrans" cxnId="{5B8B46A4-4C20-4FB0-838B-ADE89C1E3814}">
      <dgm:prSet/>
      <dgm:spPr/>
      <dgm:t>
        <a:bodyPr/>
        <a:lstStyle/>
        <a:p>
          <a:endParaRPr lang="en-US"/>
        </a:p>
      </dgm:t>
    </dgm:pt>
    <dgm:pt modelId="{DE44A3B9-90EE-4675-A9DB-B680C9B9DE1E}">
      <dgm:prSet/>
      <dgm:spPr/>
      <dgm:t>
        <a:bodyPr/>
        <a:lstStyle/>
        <a:p>
          <a:r>
            <a:rPr lang="tr-TR"/>
            <a:t>Kariyer planlama,</a:t>
          </a:r>
          <a:endParaRPr lang="en-US"/>
        </a:p>
      </dgm:t>
    </dgm:pt>
    <dgm:pt modelId="{AC01D68D-AA88-4494-B5C1-499FD9EC348C}" type="parTrans" cxnId="{BD033492-8077-4FAF-ADF5-FF623069596D}">
      <dgm:prSet/>
      <dgm:spPr/>
      <dgm:t>
        <a:bodyPr/>
        <a:lstStyle/>
        <a:p>
          <a:endParaRPr lang="en-US"/>
        </a:p>
      </dgm:t>
    </dgm:pt>
    <dgm:pt modelId="{67C6E551-E0A3-43BD-AA6E-5DDD4C3AA92D}" type="sibTrans" cxnId="{BD033492-8077-4FAF-ADF5-FF623069596D}">
      <dgm:prSet/>
      <dgm:spPr/>
      <dgm:t>
        <a:bodyPr/>
        <a:lstStyle/>
        <a:p>
          <a:endParaRPr lang="en-US"/>
        </a:p>
      </dgm:t>
    </dgm:pt>
    <dgm:pt modelId="{92D9A7AD-AEE4-4D8C-B45E-6AE8BE03F237}">
      <dgm:prSet/>
      <dgm:spPr/>
      <dgm:t>
        <a:bodyPr/>
        <a:lstStyle/>
        <a:p>
          <a:r>
            <a:rPr lang="tr-TR"/>
            <a:t>Ücret yönetimi,</a:t>
          </a:r>
          <a:endParaRPr lang="en-US"/>
        </a:p>
      </dgm:t>
    </dgm:pt>
    <dgm:pt modelId="{7B0FF659-12B0-40C3-80F8-6337E788E575}" type="parTrans" cxnId="{1DBA7D0C-0D8A-4E1E-85AD-90E10902451B}">
      <dgm:prSet/>
      <dgm:spPr/>
      <dgm:t>
        <a:bodyPr/>
        <a:lstStyle/>
        <a:p>
          <a:endParaRPr lang="en-US"/>
        </a:p>
      </dgm:t>
    </dgm:pt>
    <dgm:pt modelId="{77956FC0-A997-46DC-AF46-0C86BCFD00B9}" type="sibTrans" cxnId="{1DBA7D0C-0D8A-4E1E-85AD-90E10902451B}">
      <dgm:prSet/>
      <dgm:spPr/>
      <dgm:t>
        <a:bodyPr/>
        <a:lstStyle/>
        <a:p>
          <a:endParaRPr lang="en-US"/>
        </a:p>
      </dgm:t>
    </dgm:pt>
    <dgm:pt modelId="{ECF344F1-C89D-43B9-956D-B11D98DB46DC}">
      <dgm:prSet/>
      <dgm:spPr/>
      <dgm:t>
        <a:bodyPr/>
        <a:lstStyle/>
        <a:p>
          <a:r>
            <a:rPr lang="tr-TR"/>
            <a:t>Çalışma (Endüstri) ilişkileri,</a:t>
          </a:r>
          <a:endParaRPr lang="en-US"/>
        </a:p>
      </dgm:t>
    </dgm:pt>
    <dgm:pt modelId="{AA347E6A-9EC3-476B-A100-89C54E583577}" type="parTrans" cxnId="{A872EAE7-E538-4C74-890A-B49914C2D1FC}">
      <dgm:prSet/>
      <dgm:spPr/>
      <dgm:t>
        <a:bodyPr/>
        <a:lstStyle/>
        <a:p>
          <a:endParaRPr lang="en-US"/>
        </a:p>
      </dgm:t>
    </dgm:pt>
    <dgm:pt modelId="{16F67E56-4865-4D31-8D0C-B99E3FC266BE}" type="sibTrans" cxnId="{A872EAE7-E538-4C74-890A-B49914C2D1FC}">
      <dgm:prSet/>
      <dgm:spPr/>
      <dgm:t>
        <a:bodyPr/>
        <a:lstStyle/>
        <a:p>
          <a:endParaRPr lang="en-US"/>
        </a:p>
      </dgm:t>
    </dgm:pt>
    <dgm:pt modelId="{E10560C7-D45F-47FA-AAE2-B459E762C7DC}">
      <dgm:prSet/>
      <dgm:spPr/>
      <dgm:t>
        <a:bodyPr/>
        <a:lstStyle/>
        <a:p>
          <a:r>
            <a:rPr lang="tr-TR"/>
            <a:t>Sağlık ve güvenlik.</a:t>
          </a:r>
          <a:endParaRPr lang="en-US"/>
        </a:p>
      </dgm:t>
    </dgm:pt>
    <dgm:pt modelId="{A3BB4121-259C-497E-AA0A-54A32DB3166E}" type="parTrans" cxnId="{72246EF4-7396-4414-AE6A-9125A95B6F97}">
      <dgm:prSet/>
      <dgm:spPr/>
      <dgm:t>
        <a:bodyPr/>
        <a:lstStyle/>
        <a:p>
          <a:endParaRPr lang="en-US"/>
        </a:p>
      </dgm:t>
    </dgm:pt>
    <dgm:pt modelId="{D5B2ECD4-D696-42E7-842A-FD3F1B0A6325}" type="sibTrans" cxnId="{72246EF4-7396-4414-AE6A-9125A95B6F97}">
      <dgm:prSet/>
      <dgm:spPr/>
      <dgm:t>
        <a:bodyPr/>
        <a:lstStyle/>
        <a:p>
          <a:endParaRPr lang="en-US"/>
        </a:p>
      </dgm:t>
    </dgm:pt>
    <dgm:pt modelId="{8FC0E677-D5C2-492E-B803-722171D73E7B}" type="pres">
      <dgm:prSet presAssocID="{E41C119B-8EBB-4073-B187-2047AC48902E}" presName="root" presStyleCnt="0">
        <dgm:presLayoutVars>
          <dgm:dir/>
          <dgm:resizeHandles val="exact"/>
        </dgm:presLayoutVars>
      </dgm:prSet>
      <dgm:spPr/>
    </dgm:pt>
    <dgm:pt modelId="{6900228F-7089-4110-9927-9A7138358509}" type="pres">
      <dgm:prSet presAssocID="{7FE9FBD9-64FE-443F-9CA5-E655139FF00E}" presName="compNode" presStyleCnt="0"/>
      <dgm:spPr/>
    </dgm:pt>
    <dgm:pt modelId="{CEFFD71C-5B60-4B6C-836D-B4426F96A5AF}" type="pres">
      <dgm:prSet presAssocID="{7FE9FBD9-64FE-443F-9CA5-E655139FF00E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3C88AE4F-8C7F-4A9C-9492-F8D38E6B3429}" type="pres">
      <dgm:prSet presAssocID="{7FE9FBD9-64FE-443F-9CA5-E655139FF00E}" presName="spaceRect" presStyleCnt="0"/>
      <dgm:spPr/>
    </dgm:pt>
    <dgm:pt modelId="{89DD2F2C-51D1-43A6-90AE-5C8D08DF6423}" type="pres">
      <dgm:prSet presAssocID="{7FE9FBD9-64FE-443F-9CA5-E655139FF00E}" presName="textRect" presStyleLbl="revTx" presStyleIdx="0" presStyleCnt="8">
        <dgm:presLayoutVars>
          <dgm:chMax val="1"/>
          <dgm:chPref val="1"/>
        </dgm:presLayoutVars>
      </dgm:prSet>
      <dgm:spPr/>
    </dgm:pt>
    <dgm:pt modelId="{21CEB6BE-99D4-4516-BF50-FD540A9D4251}" type="pres">
      <dgm:prSet presAssocID="{5AB3F987-435D-462D-9AC8-5D373B32E547}" presName="sibTrans" presStyleCnt="0"/>
      <dgm:spPr/>
    </dgm:pt>
    <dgm:pt modelId="{3765711C-6175-4F25-9CB1-F333C56A4BF8}" type="pres">
      <dgm:prSet presAssocID="{37CF8774-E007-4AC7-9B0C-ABE4C3B6FE1B}" presName="compNode" presStyleCnt="0"/>
      <dgm:spPr/>
    </dgm:pt>
    <dgm:pt modelId="{CA10833A-9F3D-40C8-A421-B721F222FF15}" type="pres">
      <dgm:prSet presAssocID="{37CF8774-E007-4AC7-9B0C-ABE4C3B6FE1B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3F1A5F1-3F08-426F-A6AD-CA8F409AB944}" type="pres">
      <dgm:prSet presAssocID="{37CF8774-E007-4AC7-9B0C-ABE4C3B6FE1B}" presName="spaceRect" presStyleCnt="0"/>
      <dgm:spPr/>
    </dgm:pt>
    <dgm:pt modelId="{808E6141-0F21-4440-BF17-AEA33A31C653}" type="pres">
      <dgm:prSet presAssocID="{37CF8774-E007-4AC7-9B0C-ABE4C3B6FE1B}" presName="textRect" presStyleLbl="revTx" presStyleIdx="1" presStyleCnt="8">
        <dgm:presLayoutVars>
          <dgm:chMax val="1"/>
          <dgm:chPref val="1"/>
        </dgm:presLayoutVars>
      </dgm:prSet>
      <dgm:spPr/>
    </dgm:pt>
    <dgm:pt modelId="{A869CAF8-4097-4558-88C3-91DB6EFC6FA2}" type="pres">
      <dgm:prSet presAssocID="{58316168-7207-4EC3-9335-AC8CBA4C010F}" presName="sibTrans" presStyleCnt="0"/>
      <dgm:spPr/>
    </dgm:pt>
    <dgm:pt modelId="{1515ECB5-6366-4761-AAD6-9ACE8B6C232E}" type="pres">
      <dgm:prSet presAssocID="{2B0339C8-D33B-4545-9427-C731157F81E1}" presName="compNode" presStyleCnt="0"/>
      <dgm:spPr/>
    </dgm:pt>
    <dgm:pt modelId="{55C7E426-AB02-4DD2-8C82-7EDCEFF8988E}" type="pres">
      <dgm:prSet presAssocID="{2B0339C8-D33B-4545-9427-C731157F81E1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ınıf"/>
        </a:ext>
      </dgm:extLst>
    </dgm:pt>
    <dgm:pt modelId="{7F54CD71-4CB6-4FF6-8F60-EFAC168596E8}" type="pres">
      <dgm:prSet presAssocID="{2B0339C8-D33B-4545-9427-C731157F81E1}" presName="spaceRect" presStyleCnt="0"/>
      <dgm:spPr/>
    </dgm:pt>
    <dgm:pt modelId="{DE2F13B2-9491-4C65-B1F7-5B646BC12D5C}" type="pres">
      <dgm:prSet presAssocID="{2B0339C8-D33B-4545-9427-C731157F81E1}" presName="textRect" presStyleLbl="revTx" presStyleIdx="2" presStyleCnt="8">
        <dgm:presLayoutVars>
          <dgm:chMax val="1"/>
          <dgm:chPref val="1"/>
        </dgm:presLayoutVars>
      </dgm:prSet>
      <dgm:spPr/>
    </dgm:pt>
    <dgm:pt modelId="{2AA48CC8-D057-4965-9D85-48DEE5A96425}" type="pres">
      <dgm:prSet presAssocID="{04F0CA67-82C9-41F8-823A-CBB31AD3AF34}" presName="sibTrans" presStyleCnt="0"/>
      <dgm:spPr/>
    </dgm:pt>
    <dgm:pt modelId="{8B319B36-F506-40EB-A4BC-98F604790843}" type="pres">
      <dgm:prSet presAssocID="{911BE393-0FDD-4879-A59A-AE106B708178}" presName="compNode" presStyleCnt="0"/>
      <dgm:spPr/>
    </dgm:pt>
    <dgm:pt modelId="{C416A294-9654-47F5-9D25-C89BCC857467}" type="pres">
      <dgm:prSet presAssocID="{911BE393-0FDD-4879-A59A-AE106B708178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ontrol listesi"/>
        </a:ext>
      </dgm:extLst>
    </dgm:pt>
    <dgm:pt modelId="{D508BC87-6244-4744-BF12-18B40D74D8A7}" type="pres">
      <dgm:prSet presAssocID="{911BE393-0FDD-4879-A59A-AE106B708178}" presName="spaceRect" presStyleCnt="0"/>
      <dgm:spPr/>
    </dgm:pt>
    <dgm:pt modelId="{1BF2EB0F-7B36-464C-973D-89EAB818E9B3}" type="pres">
      <dgm:prSet presAssocID="{911BE393-0FDD-4879-A59A-AE106B708178}" presName="textRect" presStyleLbl="revTx" presStyleIdx="3" presStyleCnt="8">
        <dgm:presLayoutVars>
          <dgm:chMax val="1"/>
          <dgm:chPref val="1"/>
        </dgm:presLayoutVars>
      </dgm:prSet>
      <dgm:spPr/>
    </dgm:pt>
    <dgm:pt modelId="{5CB5B8E1-6EE6-4EA5-8531-120B0E7492A0}" type="pres">
      <dgm:prSet presAssocID="{4C90A398-32A3-494A-B703-CEFE100E976E}" presName="sibTrans" presStyleCnt="0"/>
      <dgm:spPr/>
    </dgm:pt>
    <dgm:pt modelId="{B9CD07EF-78CA-4413-B437-0CBDB2C0F1CB}" type="pres">
      <dgm:prSet presAssocID="{DE44A3B9-90EE-4675-A9DB-B680C9B9DE1E}" presName="compNode" presStyleCnt="0"/>
      <dgm:spPr/>
    </dgm:pt>
    <dgm:pt modelId="{F2FD196F-E5DB-491B-823B-B74E4ABFD713}" type="pres">
      <dgm:prSet presAssocID="{DE44A3B9-90EE-4675-A9DB-B680C9B9DE1E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C38C0941-ABF5-4337-9D50-806D24687EF5}" type="pres">
      <dgm:prSet presAssocID="{DE44A3B9-90EE-4675-A9DB-B680C9B9DE1E}" presName="spaceRect" presStyleCnt="0"/>
      <dgm:spPr/>
    </dgm:pt>
    <dgm:pt modelId="{DA623035-6FA6-422E-8F7C-53F74B839D34}" type="pres">
      <dgm:prSet presAssocID="{DE44A3B9-90EE-4675-A9DB-B680C9B9DE1E}" presName="textRect" presStyleLbl="revTx" presStyleIdx="4" presStyleCnt="8">
        <dgm:presLayoutVars>
          <dgm:chMax val="1"/>
          <dgm:chPref val="1"/>
        </dgm:presLayoutVars>
      </dgm:prSet>
      <dgm:spPr/>
    </dgm:pt>
    <dgm:pt modelId="{90CE73C1-6AAE-469D-ADC3-7752D1BCFF5D}" type="pres">
      <dgm:prSet presAssocID="{67C6E551-E0A3-43BD-AA6E-5DDD4C3AA92D}" presName="sibTrans" presStyleCnt="0"/>
      <dgm:spPr/>
    </dgm:pt>
    <dgm:pt modelId="{D448AA70-7C65-4D8E-97F2-CCC12F08C52F}" type="pres">
      <dgm:prSet presAssocID="{92D9A7AD-AEE4-4D8C-B45E-6AE8BE03F237}" presName="compNode" presStyleCnt="0"/>
      <dgm:spPr/>
    </dgm:pt>
    <dgm:pt modelId="{1C30CEDA-A24F-45A7-B1D7-AF49406B1D09}" type="pres">
      <dgm:prSet presAssocID="{92D9A7AD-AEE4-4D8C-B45E-6AE8BE03F237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a"/>
        </a:ext>
      </dgm:extLst>
    </dgm:pt>
    <dgm:pt modelId="{999250F2-89E2-48B6-920D-9E8C7CF037B0}" type="pres">
      <dgm:prSet presAssocID="{92D9A7AD-AEE4-4D8C-B45E-6AE8BE03F237}" presName="spaceRect" presStyleCnt="0"/>
      <dgm:spPr/>
    </dgm:pt>
    <dgm:pt modelId="{F8C67728-471C-46CF-8982-8F67658D3B58}" type="pres">
      <dgm:prSet presAssocID="{92D9A7AD-AEE4-4D8C-B45E-6AE8BE03F237}" presName="textRect" presStyleLbl="revTx" presStyleIdx="5" presStyleCnt="8">
        <dgm:presLayoutVars>
          <dgm:chMax val="1"/>
          <dgm:chPref val="1"/>
        </dgm:presLayoutVars>
      </dgm:prSet>
      <dgm:spPr/>
    </dgm:pt>
    <dgm:pt modelId="{ADB31A29-9EE6-49FE-8DB4-22190831B59A}" type="pres">
      <dgm:prSet presAssocID="{77956FC0-A997-46DC-AF46-0C86BCFD00B9}" presName="sibTrans" presStyleCnt="0"/>
      <dgm:spPr/>
    </dgm:pt>
    <dgm:pt modelId="{59CEEF92-716D-402F-AACC-C4D84374A1AF}" type="pres">
      <dgm:prSet presAssocID="{ECF344F1-C89D-43B9-956D-B11D98DB46DC}" presName="compNode" presStyleCnt="0"/>
      <dgm:spPr/>
    </dgm:pt>
    <dgm:pt modelId="{A7ADC1E7-AF58-482A-B7A0-76206649EEFB}" type="pres">
      <dgm:prSet presAssocID="{ECF344F1-C89D-43B9-956D-B11D98DB46DC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brika"/>
        </a:ext>
      </dgm:extLst>
    </dgm:pt>
    <dgm:pt modelId="{B36DC9FA-0A0B-4BAA-8775-0457E06278F7}" type="pres">
      <dgm:prSet presAssocID="{ECF344F1-C89D-43B9-956D-B11D98DB46DC}" presName="spaceRect" presStyleCnt="0"/>
      <dgm:spPr/>
    </dgm:pt>
    <dgm:pt modelId="{DE6817BB-BA3F-456A-A052-AF9B8E3640A8}" type="pres">
      <dgm:prSet presAssocID="{ECF344F1-C89D-43B9-956D-B11D98DB46DC}" presName="textRect" presStyleLbl="revTx" presStyleIdx="6" presStyleCnt="8">
        <dgm:presLayoutVars>
          <dgm:chMax val="1"/>
          <dgm:chPref val="1"/>
        </dgm:presLayoutVars>
      </dgm:prSet>
      <dgm:spPr/>
    </dgm:pt>
    <dgm:pt modelId="{A670809A-D8BE-4BF6-A762-F9A808B94B74}" type="pres">
      <dgm:prSet presAssocID="{16F67E56-4865-4D31-8D0C-B99E3FC266BE}" presName="sibTrans" presStyleCnt="0"/>
      <dgm:spPr/>
    </dgm:pt>
    <dgm:pt modelId="{9C0D4FFC-EB6E-4F24-8B05-59BAAB337C28}" type="pres">
      <dgm:prSet presAssocID="{E10560C7-D45F-47FA-AAE2-B459E762C7DC}" presName="compNode" presStyleCnt="0"/>
      <dgm:spPr/>
    </dgm:pt>
    <dgm:pt modelId="{8F94DA79-8D42-47F4-AC8B-CBBB246019FC}" type="pres">
      <dgm:prSet presAssocID="{E10560C7-D45F-47FA-AAE2-B459E762C7DC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oskop"/>
        </a:ext>
      </dgm:extLst>
    </dgm:pt>
    <dgm:pt modelId="{FECCC3C1-B558-4685-BE12-DE408B152770}" type="pres">
      <dgm:prSet presAssocID="{E10560C7-D45F-47FA-AAE2-B459E762C7DC}" presName="spaceRect" presStyleCnt="0"/>
      <dgm:spPr/>
    </dgm:pt>
    <dgm:pt modelId="{B4697A00-D78A-4614-99FD-4FEC953D2885}" type="pres">
      <dgm:prSet presAssocID="{E10560C7-D45F-47FA-AAE2-B459E762C7DC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1DBA7D0C-0D8A-4E1E-85AD-90E10902451B}" srcId="{E41C119B-8EBB-4073-B187-2047AC48902E}" destId="{92D9A7AD-AEE4-4D8C-B45E-6AE8BE03F237}" srcOrd="5" destOrd="0" parTransId="{7B0FF659-12B0-40C3-80F8-6337E788E575}" sibTransId="{77956FC0-A997-46DC-AF46-0C86BCFD00B9}"/>
    <dgm:cxn modelId="{6E6B3715-5347-4E6B-BEDF-0B6375D8E9F7}" srcId="{E41C119B-8EBB-4073-B187-2047AC48902E}" destId="{2B0339C8-D33B-4545-9427-C731157F81E1}" srcOrd="2" destOrd="0" parTransId="{F502573D-8E71-4D15-A3D0-2DFFB1E0F486}" sibTransId="{04F0CA67-82C9-41F8-823A-CBB31AD3AF34}"/>
    <dgm:cxn modelId="{7FEFBB28-E558-4039-BF4B-0010A1083A33}" type="presOf" srcId="{7FE9FBD9-64FE-443F-9CA5-E655139FF00E}" destId="{89DD2F2C-51D1-43A6-90AE-5C8D08DF6423}" srcOrd="0" destOrd="0" presId="urn:microsoft.com/office/officeart/2018/2/layout/IconLabelList"/>
    <dgm:cxn modelId="{D2484E62-F315-47FF-858B-EEC22C4F8F90}" srcId="{E41C119B-8EBB-4073-B187-2047AC48902E}" destId="{7FE9FBD9-64FE-443F-9CA5-E655139FF00E}" srcOrd="0" destOrd="0" parTransId="{90222FAE-0BE1-42A8-B907-06F4CF4E4A45}" sibTransId="{5AB3F987-435D-462D-9AC8-5D373B32E547}"/>
    <dgm:cxn modelId="{CFEC136E-9D04-4936-B1B4-11B46E2957EF}" type="presOf" srcId="{DE44A3B9-90EE-4675-A9DB-B680C9B9DE1E}" destId="{DA623035-6FA6-422E-8F7C-53F74B839D34}" srcOrd="0" destOrd="0" presId="urn:microsoft.com/office/officeart/2018/2/layout/IconLabelList"/>
    <dgm:cxn modelId="{3F452751-F20F-496A-8099-B23A2EABF627}" type="presOf" srcId="{E41C119B-8EBB-4073-B187-2047AC48902E}" destId="{8FC0E677-D5C2-492E-B803-722171D73E7B}" srcOrd="0" destOrd="0" presId="urn:microsoft.com/office/officeart/2018/2/layout/IconLabelList"/>
    <dgm:cxn modelId="{7220CB83-AF65-40FE-B27D-D002233FC663}" type="presOf" srcId="{37CF8774-E007-4AC7-9B0C-ABE4C3B6FE1B}" destId="{808E6141-0F21-4440-BF17-AEA33A31C653}" srcOrd="0" destOrd="0" presId="urn:microsoft.com/office/officeart/2018/2/layout/IconLabelList"/>
    <dgm:cxn modelId="{BD033492-8077-4FAF-ADF5-FF623069596D}" srcId="{E41C119B-8EBB-4073-B187-2047AC48902E}" destId="{DE44A3B9-90EE-4675-A9DB-B680C9B9DE1E}" srcOrd="4" destOrd="0" parTransId="{AC01D68D-AA88-4494-B5C1-499FD9EC348C}" sibTransId="{67C6E551-E0A3-43BD-AA6E-5DDD4C3AA92D}"/>
    <dgm:cxn modelId="{EBA9839F-4D67-425E-AE5D-05F5ABE96570}" type="presOf" srcId="{92D9A7AD-AEE4-4D8C-B45E-6AE8BE03F237}" destId="{F8C67728-471C-46CF-8982-8F67658D3B58}" srcOrd="0" destOrd="0" presId="urn:microsoft.com/office/officeart/2018/2/layout/IconLabelList"/>
    <dgm:cxn modelId="{5B8B46A4-4C20-4FB0-838B-ADE89C1E3814}" srcId="{E41C119B-8EBB-4073-B187-2047AC48902E}" destId="{911BE393-0FDD-4879-A59A-AE106B708178}" srcOrd="3" destOrd="0" parTransId="{FD53FF85-FAC0-4D31-A5E7-7EC32CF1D2FB}" sibTransId="{4C90A398-32A3-494A-B703-CEFE100E976E}"/>
    <dgm:cxn modelId="{9A9CD1AB-F55D-4AE3-9A09-BAAA87C0B91F}" type="presOf" srcId="{2B0339C8-D33B-4545-9427-C731157F81E1}" destId="{DE2F13B2-9491-4C65-B1F7-5B646BC12D5C}" srcOrd="0" destOrd="0" presId="urn:microsoft.com/office/officeart/2018/2/layout/IconLabelList"/>
    <dgm:cxn modelId="{DD7473C4-D21B-4DD0-A2BC-2B1D0F648BCB}" srcId="{E41C119B-8EBB-4073-B187-2047AC48902E}" destId="{37CF8774-E007-4AC7-9B0C-ABE4C3B6FE1B}" srcOrd="1" destOrd="0" parTransId="{B20A3010-F24F-45BF-9B0A-066335586B8B}" sibTransId="{58316168-7207-4EC3-9335-AC8CBA4C010F}"/>
    <dgm:cxn modelId="{2AA066CF-D355-4600-8DCB-75A266E46BCD}" type="presOf" srcId="{911BE393-0FDD-4879-A59A-AE106B708178}" destId="{1BF2EB0F-7B36-464C-973D-89EAB818E9B3}" srcOrd="0" destOrd="0" presId="urn:microsoft.com/office/officeart/2018/2/layout/IconLabelList"/>
    <dgm:cxn modelId="{C5F5B1D8-0110-410B-9D02-C79899E23C0B}" type="presOf" srcId="{E10560C7-D45F-47FA-AAE2-B459E762C7DC}" destId="{B4697A00-D78A-4614-99FD-4FEC953D2885}" srcOrd="0" destOrd="0" presId="urn:microsoft.com/office/officeart/2018/2/layout/IconLabelList"/>
    <dgm:cxn modelId="{C83781DB-DE88-4B88-95F6-A50681A5E996}" type="presOf" srcId="{ECF344F1-C89D-43B9-956D-B11D98DB46DC}" destId="{DE6817BB-BA3F-456A-A052-AF9B8E3640A8}" srcOrd="0" destOrd="0" presId="urn:microsoft.com/office/officeart/2018/2/layout/IconLabelList"/>
    <dgm:cxn modelId="{A872EAE7-E538-4C74-890A-B49914C2D1FC}" srcId="{E41C119B-8EBB-4073-B187-2047AC48902E}" destId="{ECF344F1-C89D-43B9-956D-B11D98DB46DC}" srcOrd="6" destOrd="0" parTransId="{AA347E6A-9EC3-476B-A100-89C54E583577}" sibTransId="{16F67E56-4865-4D31-8D0C-B99E3FC266BE}"/>
    <dgm:cxn modelId="{72246EF4-7396-4414-AE6A-9125A95B6F97}" srcId="{E41C119B-8EBB-4073-B187-2047AC48902E}" destId="{E10560C7-D45F-47FA-AAE2-B459E762C7DC}" srcOrd="7" destOrd="0" parTransId="{A3BB4121-259C-497E-AA0A-54A32DB3166E}" sibTransId="{D5B2ECD4-D696-42E7-842A-FD3F1B0A6325}"/>
    <dgm:cxn modelId="{A94B5514-CE02-44CF-AD64-706643480EF9}" type="presParOf" srcId="{8FC0E677-D5C2-492E-B803-722171D73E7B}" destId="{6900228F-7089-4110-9927-9A7138358509}" srcOrd="0" destOrd="0" presId="urn:microsoft.com/office/officeart/2018/2/layout/IconLabelList"/>
    <dgm:cxn modelId="{D3B7D48C-8928-4ABB-B187-00B37824683F}" type="presParOf" srcId="{6900228F-7089-4110-9927-9A7138358509}" destId="{CEFFD71C-5B60-4B6C-836D-B4426F96A5AF}" srcOrd="0" destOrd="0" presId="urn:microsoft.com/office/officeart/2018/2/layout/IconLabelList"/>
    <dgm:cxn modelId="{21FBD1D2-B6BB-4CB1-90CB-3B4AF0A4D0AC}" type="presParOf" srcId="{6900228F-7089-4110-9927-9A7138358509}" destId="{3C88AE4F-8C7F-4A9C-9492-F8D38E6B3429}" srcOrd="1" destOrd="0" presId="urn:microsoft.com/office/officeart/2018/2/layout/IconLabelList"/>
    <dgm:cxn modelId="{139F02D5-9C37-45CC-ADAD-F8B468DA072C}" type="presParOf" srcId="{6900228F-7089-4110-9927-9A7138358509}" destId="{89DD2F2C-51D1-43A6-90AE-5C8D08DF6423}" srcOrd="2" destOrd="0" presId="urn:microsoft.com/office/officeart/2018/2/layout/IconLabelList"/>
    <dgm:cxn modelId="{902D7290-FAA7-4D49-9054-25EADE20BABC}" type="presParOf" srcId="{8FC0E677-D5C2-492E-B803-722171D73E7B}" destId="{21CEB6BE-99D4-4516-BF50-FD540A9D4251}" srcOrd="1" destOrd="0" presId="urn:microsoft.com/office/officeart/2018/2/layout/IconLabelList"/>
    <dgm:cxn modelId="{8C04B923-7BAE-4CA7-8DF8-D2D9599E00D1}" type="presParOf" srcId="{8FC0E677-D5C2-492E-B803-722171D73E7B}" destId="{3765711C-6175-4F25-9CB1-F333C56A4BF8}" srcOrd="2" destOrd="0" presId="urn:microsoft.com/office/officeart/2018/2/layout/IconLabelList"/>
    <dgm:cxn modelId="{E4D2DE91-8644-4F1C-8F8B-795BAD697833}" type="presParOf" srcId="{3765711C-6175-4F25-9CB1-F333C56A4BF8}" destId="{CA10833A-9F3D-40C8-A421-B721F222FF15}" srcOrd="0" destOrd="0" presId="urn:microsoft.com/office/officeart/2018/2/layout/IconLabelList"/>
    <dgm:cxn modelId="{4E203650-05D5-4A3C-AD5C-EE9FFCE825BF}" type="presParOf" srcId="{3765711C-6175-4F25-9CB1-F333C56A4BF8}" destId="{F3F1A5F1-3F08-426F-A6AD-CA8F409AB944}" srcOrd="1" destOrd="0" presId="urn:microsoft.com/office/officeart/2018/2/layout/IconLabelList"/>
    <dgm:cxn modelId="{33C3458E-9FCE-429B-A87A-6C4831170A73}" type="presParOf" srcId="{3765711C-6175-4F25-9CB1-F333C56A4BF8}" destId="{808E6141-0F21-4440-BF17-AEA33A31C653}" srcOrd="2" destOrd="0" presId="urn:microsoft.com/office/officeart/2018/2/layout/IconLabelList"/>
    <dgm:cxn modelId="{6D64BFC0-319D-441B-A2F0-CB61105F8751}" type="presParOf" srcId="{8FC0E677-D5C2-492E-B803-722171D73E7B}" destId="{A869CAF8-4097-4558-88C3-91DB6EFC6FA2}" srcOrd="3" destOrd="0" presId="urn:microsoft.com/office/officeart/2018/2/layout/IconLabelList"/>
    <dgm:cxn modelId="{638EA9E6-DD12-403C-B641-914FDEDE5209}" type="presParOf" srcId="{8FC0E677-D5C2-492E-B803-722171D73E7B}" destId="{1515ECB5-6366-4761-AAD6-9ACE8B6C232E}" srcOrd="4" destOrd="0" presId="urn:microsoft.com/office/officeart/2018/2/layout/IconLabelList"/>
    <dgm:cxn modelId="{DE1A0A9F-7364-4B20-80D2-231D645B4AD1}" type="presParOf" srcId="{1515ECB5-6366-4761-AAD6-9ACE8B6C232E}" destId="{55C7E426-AB02-4DD2-8C82-7EDCEFF8988E}" srcOrd="0" destOrd="0" presId="urn:microsoft.com/office/officeart/2018/2/layout/IconLabelList"/>
    <dgm:cxn modelId="{A19E07B1-E38D-4A8A-ACE6-055DA96E4A42}" type="presParOf" srcId="{1515ECB5-6366-4761-AAD6-9ACE8B6C232E}" destId="{7F54CD71-4CB6-4FF6-8F60-EFAC168596E8}" srcOrd="1" destOrd="0" presId="urn:microsoft.com/office/officeart/2018/2/layout/IconLabelList"/>
    <dgm:cxn modelId="{2F07985A-C301-4714-AC33-BC448D2854F1}" type="presParOf" srcId="{1515ECB5-6366-4761-AAD6-9ACE8B6C232E}" destId="{DE2F13B2-9491-4C65-B1F7-5B646BC12D5C}" srcOrd="2" destOrd="0" presId="urn:microsoft.com/office/officeart/2018/2/layout/IconLabelList"/>
    <dgm:cxn modelId="{0A922015-4BEB-4847-A360-0F1A419F53D8}" type="presParOf" srcId="{8FC0E677-D5C2-492E-B803-722171D73E7B}" destId="{2AA48CC8-D057-4965-9D85-48DEE5A96425}" srcOrd="5" destOrd="0" presId="urn:microsoft.com/office/officeart/2018/2/layout/IconLabelList"/>
    <dgm:cxn modelId="{5B8C4F1A-4BF3-4CF9-BC35-30F04AE284A5}" type="presParOf" srcId="{8FC0E677-D5C2-492E-B803-722171D73E7B}" destId="{8B319B36-F506-40EB-A4BC-98F604790843}" srcOrd="6" destOrd="0" presId="urn:microsoft.com/office/officeart/2018/2/layout/IconLabelList"/>
    <dgm:cxn modelId="{02D25506-9E55-4912-9732-6C30A78836DB}" type="presParOf" srcId="{8B319B36-F506-40EB-A4BC-98F604790843}" destId="{C416A294-9654-47F5-9D25-C89BCC857467}" srcOrd="0" destOrd="0" presId="urn:microsoft.com/office/officeart/2018/2/layout/IconLabelList"/>
    <dgm:cxn modelId="{A4B96E27-E22F-491F-9086-9A6F8F9016A8}" type="presParOf" srcId="{8B319B36-F506-40EB-A4BC-98F604790843}" destId="{D508BC87-6244-4744-BF12-18B40D74D8A7}" srcOrd="1" destOrd="0" presId="urn:microsoft.com/office/officeart/2018/2/layout/IconLabelList"/>
    <dgm:cxn modelId="{50F3AAF8-7DDC-4ABB-81C6-AE78DE10DD62}" type="presParOf" srcId="{8B319B36-F506-40EB-A4BC-98F604790843}" destId="{1BF2EB0F-7B36-464C-973D-89EAB818E9B3}" srcOrd="2" destOrd="0" presId="urn:microsoft.com/office/officeart/2018/2/layout/IconLabelList"/>
    <dgm:cxn modelId="{C8B56387-E17B-4676-98BC-3E1FB685D551}" type="presParOf" srcId="{8FC0E677-D5C2-492E-B803-722171D73E7B}" destId="{5CB5B8E1-6EE6-4EA5-8531-120B0E7492A0}" srcOrd="7" destOrd="0" presId="urn:microsoft.com/office/officeart/2018/2/layout/IconLabelList"/>
    <dgm:cxn modelId="{7D2CC589-DAAA-422B-BC4E-510A02E777DE}" type="presParOf" srcId="{8FC0E677-D5C2-492E-B803-722171D73E7B}" destId="{B9CD07EF-78CA-4413-B437-0CBDB2C0F1CB}" srcOrd="8" destOrd="0" presId="urn:microsoft.com/office/officeart/2018/2/layout/IconLabelList"/>
    <dgm:cxn modelId="{5FA2C77F-E28C-4925-B170-3A2DC089B4CB}" type="presParOf" srcId="{B9CD07EF-78CA-4413-B437-0CBDB2C0F1CB}" destId="{F2FD196F-E5DB-491B-823B-B74E4ABFD713}" srcOrd="0" destOrd="0" presId="urn:microsoft.com/office/officeart/2018/2/layout/IconLabelList"/>
    <dgm:cxn modelId="{86AFE28A-F61C-4EBE-BC9D-D957B816693C}" type="presParOf" srcId="{B9CD07EF-78CA-4413-B437-0CBDB2C0F1CB}" destId="{C38C0941-ABF5-4337-9D50-806D24687EF5}" srcOrd="1" destOrd="0" presId="urn:microsoft.com/office/officeart/2018/2/layout/IconLabelList"/>
    <dgm:cxn modelId="{8CC4164D-F2EB-4696-AB1B-B10210D678E2}" type="presParOf" srcId="{B9CD07EF-78CA-4413-B437-0CBDB2C0F1CB}" destId="{DA623035-6FA6-422E-8F7C-53F74B839D34}" srcOrd="2" destOrd="0" presId="urn:microsoft.com/office/officeart/2018/2/layout/IconLabelList"/>
    <dgm:cxn modelId="{CD8DEE94-BE44-4EEA-B1CA-43480B472A65}" type="presParOf" srcId="{8FC0E677-D5C2-492E-B803-722171D73E7B}" destId="{90CE73C1-6AAE-469D-ADC3-7752D1BCFF5D}" srcOrd="9" destOrd="0" presId="urn:microsoft.com/office/officeart/2018/2/layout/IconLabelList"/>
    <dgm:cxn modelId="{65C2BA6D-5A83-4C3A-8B0A-E25AB9289B9A}" type="presParOf" srcId="{8FC0E677-D5C2-492E-B803-722171D73E7B}" destId="{D448AA70-7C65-4D8E-97F2-CCC12F08C52F}" srcOrd="10" destOrd="0" presId="urn:microsoft.com/office/officeart/2018/2/layout/IconLabelList"/>
    <dgm:cxn modelId="{D9EA188E-BE29-42EF-9A9F-BB2568F171E2}" type="presParOf" srcId="{D448AA70-7C65-4D8E-97F2-CCC12F08C52F}" destId="{1C30CEDA-A24F-45A7-B1D7-AF49406B1D09}" srcOrd="0" destOrd="0" presId="urn:microsoft.com/office/officeart/2018/2/layout/IconLabelList"/>
    <dgm:cxn modelId="{3FF3D395-1073-44DD-92AA-A686AEC4251C}" type="presParOf" srcId="{D448AA70-7C65-4D8E-97F2-CCC12F08C52F}" destId="{999250F2-89E2-48B6-920D-9E8C7CF037B0}" srcOrd="1" destOrd="0" presId="urn:microsoft.com/office/officeart/2018/2/layout/IconLabelList"/>
    <dgm:cxn modelId="{175F4C57-B664-48F4-A25B-DC9DAE3B122E}" type="presParOf" srcId="{D448AA70-7C65-4D8E-97F2-CCC12F08C52F}" destId="{F8C67728-471C-46CF-8982-8F67658D3B58}" srcOrd="2" destOrd="0" presId="urn:microsoft.com/office/officeart/2018/2/layout/IconLabelList"/>
    <dgm:cxn modelId="{6D89A35B-57E8-41A5-A78C-2631126C5719}" type="presParOf" srcId="{8FC0E677-D5C2-492E-B803-722171D73E7B}" destId="{ADB31A29-9EE6-49FE-8DB4-22190831B59A}" srcOrd="11" destOrd="0" presId="urn:microsoft.com/office/officeart/2018/2/layout/IconLabelList"/>
    <dgm:cxn modelId="{2E8AEC3E-FCEF-4043-9D50-39F389DDBA08}" type="presParOf" srcId="{8FC0E677-D5C2-492E-B803-722171D73E7B}" destId="{59CEEF92-716D-402F-AACC-C4D84374A1AF}" srcOrd="12" destOrd="0" presId="urn:microsoft.com/office/officeart/2018/2/layout/IconLabelList"/>
    <dgm:cxn modelId="{51613089-4E2E-401B-A16E-827B36F1FE05}" type="presParOf" srcId="{59CEEF92-716D-402F-AACC-C4D84374A1AF}" destId="{A7ADC1E7-AF58-482A-B7A0-76206649EEFB}" srcOrd="0" destOrd="0" presId="urn:microsoft.com/office/officeart/2018/2/layout/IconLabelList"/>
    <dgm:cxn modelId="{2FE52FEE-4F08-4B33-B673-774716D04C84}" type="presParOf" srcId="{59CEEF92-716D-402F-AACC-C4D84374A1AF}" destId="{B36DC9FA-0A0B-4BAA-8775-0457E06278F7}" srcOrd="1" destOrd="0" presId="urn:microsoft.com/office/officeart/2018/2/layout/IconLabelList"/>
    <dgm:cxn modelId="{AE2BBC7C-4D53-46E6-9A57-A95DB73B284E}" type="presParOf" srcId="{59CEEF92-716D-402F-AACC-C4D84374A1AF}" destId="{DE6817BB-BA3F-456A-A052-AF9B8E3640A8}" srcOrd="2" destOrd="0" presId="urn:microsoft.com/office/officeart/2018/2/layout/IconLabelList"/>
    <dgm:cxn modelId="{2FDA5FC7-B6BD-451F-93DF-1990C3423101}" type="presParOf" srcId="{8FC0E677-D5C2-492E-B803-722171D73E7B}" destId="{A670809A-D8BE-4BF6-A762-F9A808B94B74}" srcOrd="13" destOrd="0" presId="urn:microsoft.com/office/officeart/2018/2/layout/IconLabelList"/>
    <dgm:cxn modelId="{9314A4F4-C008-4370-9C71-56E35918D4D0}" type="presParOf" srcId="{8FC0E677-D5C2-492E-B803-722171D73E7B}" destId="{9C0D4FFC-EB6E-4F24-8B05-59BAAB337C28}" srcOrd="14" destOrd="0" presId="urn:microsoft.com/office/officeart/2018/2/layout/IconLabelList"/>
    <dgm:cxn modelId="{B1AD68C1-5E27-4AFF-ABFA-2CBF9C1BDA86}" type="presParOf" srcId="{9C0D4FFC-EB6E-4F24-8B05-59BAAB337C28}" destId="{8F94DA79-8D42-47F4-AC8B-CBBB246019FC}" srcOrd="0" destOrd="0" presId="urn:microsoft.com/office/officeart/2018/2/layout/IconLabelList"/>
    <dgm:cxn modelId="{A6D9539B-6015-43FA-99A2-7BA86E3ABC28}" type="presParOf" srcId="{9C0D4FFC-EB6E-4F24-8B05-59BAAB337C28}" destId="{FECCC3C1-B558-4685-BE12-DE408B152770}" srcOrd="1" destOrd="0" presId="urn:microsoft.com/office/officeart/2018/2/layout/IconLabelList"/>
    <dgm:cxn modelId="{4BD726BD-D7CA-46D9-849E-047C86918A4A}" type="presParOf" srcId="{9C0D4FFC-EB6E-4F24-8B05-59BAAB337C28}" destId="{B4697A00-D78A-4614-99FD-4FEC953D288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277E95-443B-4965-BAF4-C3A6CC99FC2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C2E266A-1DD6-455A-957F-C4FC4AD287D2}">
      <dgm:prSet/>
      <dgm:spPr/>
      <dgm:t>
        <a:bodyPr/>
        <a:lstStyle/>
        <a:p>
          <a:r>
            <a:rPr lang="tr-TR"/>
            <a:t>Eğitim ve Geliştirme: çalışanın işini etkin bir biçimde yapma yeteneğini arttırarak şu anki ve gelecekteki performansını iyileştirme yönündeki herhangi bir girişim ya da eylem olarak açıklanabilir.</a:t>
          </a:r>
          <a:endParaRPr lang="en-US"/>
        </a:p>
      </dgm:t>
    </dgm:pt>
    <dgm:pt modelId="{591A8865-0481-42F7-B875-77D6EB49B2F7}" type="parTrans" cxnId="{A2255A7D-8262-4F96-B795-A9469C0F666E}">
      <dgm:prSet/>
      <dgm:spPr/>
      <dgm:t>
        <a:bodyPr/>
        <a:lstStyle/>
        <a:p>
          <a:endParaRPr lang="en-US"/>
        </a:p>
      </dgm:t>
    </dgm:pt>
    <dgm:pt modelId="{60CBB1ED-2DA0-43F1-AF38-AB2424AB41FD}" type="sibTrans" cxnId="{A2255A7D-8262-4F96-B795-A9469C0F666E}">
      <dgm:prSet/>
      <dgm:spPr/>
      <dgm:t>
        <a:bodyPr/>
        <a:lstStyle/>
        <a:p>
          <a:endParaRPr lang="en-US"/>
        </a:p>
      </dgm:t>
    </dgm:pt>
    <dgm:pt modelId="{9405AF38-9919-431F-93E7-6B9DAE28CFFA}">
      <dgm:prSet/>
      <dgm:spPr/>
      <dgm:t>
        <a:bodyPr/>
        <a:lstStyle/>
        <a:p>
          <a:r>
            <a:rPr lang="tr-TR"/>
            <a:t>Eğitim: önceden saptanmış amaçlara göre insan davranışlarında belirli gelişmeler sağlamaya yarayan etkinlikler dizidir.</a:t>
          </a:r>
          <a:endParaRPr lang="en-US"/>
        </a:p>
      </dgm:t>
    </dgm:pt>
    <dgm:pt modelId="{29ECF9F2-4B6A-4428-9963-0887930CFBE7}" type="parTrans" cxnId="{61CDF09F-1F21-4C29-858E-1EB93E5F785E}">
      <dgm:prSet/>
      <dgm:spPr/>
      <dgm:t>
        <a:bodyPr/>
        <a:lstStyle/>
        <a:p>
          <a:endParaRPr lang="en-US"/>
        </a:p>
      </dgm:t>
    </dgm:pt>
    <dgm:pt modelId="{FD217409-FA2C-4205-87E5-EEAC8CA8BEA6}" type="sibTrans" cxnId="{61CDF09F-1F21-4C29-858E-1EB93E5F785E}">
      <dgm:prSet/>
      <dgm:spPr/>
      <dgm:t>
        <a:bodyPr/>
        <a:lstStyle/>
        <a:p>
          <a:endParaRPr lang="en-US"/>
        </a:p>
      </dgm:t>
    </dgm:pt>
    <dgm:pt modelId="{880BB499-81CD-43BE-9581-9EC310233E2F}">
      <dgm:prSet/>
      <dgm:spPr/>
      <dgm:t>
        <a:bodyPr/>
        <a:lstStyle/>
        <a:p>
          <a:r>
            <a:rPr lang="tr-TR"/>
            <a:t>Geliştirme: kişide bulunan ancak açığa çıkarılmamış beceri ve yeteneklerin ortaya çıkarılmasını ve değiştirilmesi sağlar. </a:t>
          </a:r>
          <a:endParaRPr lang="en-US"/>
        </a:p>
      </dgm:t>
    </dgm:pt>
    <dgm:pt modelId="{11FF8C14-32A3-4763-A043-6778B4851480}" type="parTrans" cxnId="{27CE2693-5BF1-4D0C-829A-AF4B2CE3A3BA}">
      <dgm:prSet/>
      <dgm:spPr/>
      <dgm:t>
        <a:bodyPr/>
        <a:lstStyle/>
        <a:p>
          <a:endParaRPr lang="en-US"/>
        </a:p>
      </dgm:t>
    </dgm:pt>
    <dgm:pt modelId="{A76593C7-6598-454E-8B4B-CE8BAD157F17}" type="sibTrans" cxnId="{27CE2693-5BF1-4D0C-829A-AF4B2CE3A3BA}">
      <dgm:prSet/>
      <dgm:spPr/>
      <dgm:t>
        <a:bodyPr/>
        <a:lstStyle/>
        <a:p>
          <a:endParaRPr lang="en-US"/>
        </a:p>
      </dgm:t>
    </dgm:pt>
    <dgm:pt modelId="{79203820-3B73-4101-BEF7-F72649C6D741}" type="pres">
      <dgm:prSet presAssocID="{2D277E95-443B-4965-BAF4-C3A6CC99FC25}" presName="root" presStyleCnt="0">
        <dgm:presLayoutVars>
          <dgm:dir/>
          <dgm:resizeHandles val="exact"/>
        </dgm:presLayoutVars>
      </dgm:prSet>
      <dgm:spPr/>
    </dgm:pt>
    <dgm:pt modelId="{C0366710-4691-4515-A51A-D16B0C923E54}" type="pres">
      <dgm:prSet presAssocID="{AC2E266A-1DD6-455A-957F-C4FC4AD287D2}" presName="compNode" presStyleCnt="0"/>
      <dgm:spPr/>
    </dgm:pt>
    <dgm:pt modelId="{7641F3A0-80C3-4283-B03F-1DD7A4373B76}" type="pres">
      <dgm:prSet presAssocID="{AC2E266A-1DD6-455A-957F-C4FC4AD287D2}" presName="bgRect" presStyleLbl="bgShp" presStyleIdx="0" presStyleCnt="3"/>
      <dgm:spPr/>
    </dgm:pt>
    <dgm:pt modelId="{0D9BEE0B-B9E2-4580-8A43-A86FC19BF9C8}" type="pres">
      <dgm:prSet presAssocID="{AC2E266A-1DD6-455A-957F-C4FC4AD287D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ınıf"/>
        </a:ext>
      </dgm:extLst>
    </dgm:pt>
    <dgm:pt modelId="{EF7BF85E-EA7E-4032-914D-7164A058AA81}" type="pres">
      <dgm:prSet presAssocID="{AC2E266A-1DD6-455A-957F-C4FC4AD287D2}" presName="spaceRect" presStyleCnt="0"/>
      <dgm:spPr/>
    </dgm:pt>
    <dgm:pt modelId="{C26ADCD8-7B9F-464A-A027-F37758F8CC55}" type="pres">
      <dgm:prSet presAssocID="{AC2E266A-1DD6-455A-957F-C4FC4AD287D2}" presName="parTx" presStyleLbl="revTx" presStyleIdx="0" presStyleCnt="3">
        <dgm:presLayoutVars>
          <dgm:chMax val="0"/>
          <dgm:chPref val="0"/>
        </dgm:presLayoutVars>
      </dgm:prSet>
      <dgm:spPr/>
    </dgm:pt>
    <dgm:pt modelId="{3258C5C1-6979-42A5-8972-A2A2335BE407}" type="pres">
      <dgm:prSet presAssocID="{60CBB1ED-2DA0-43F1-AF38-AB2424AB41FD}" presName="sibTrans" presStyleCnt="0"/>
      <dgm:spPr/>
    </dgm:pt>
    <dgm:pt modelId="{E8BEB7BF-5A66-462F-AF92-C74E38D39D42}" type="pres">
      <dgm:prSet presAssocID="{9405AF38-9919-431F-93E7-6B9DAE28CFFA}" presName="compNode" presStyleCnt="0"/>
      <dgm:spPr/>
    </dgm:pt>
    <dgm:pt modelId="{D630F0D1-20F7-46DA-B19A-6F3831DE47F4}" type="pres">
      <dgm:prSet presAssocID="{9405AF38-9919-431F-93E7-6B9DAE28CFFA}" presName="bgRect" presStyleLbl="bgShp" presStyleIdx="1" presStyleCnt="3"/>
      <dgm:spPr/>
    </dgm:pt>
    <dgm:pt modelId="{8F6445A9-F1B1-4F17-8A20-293F36C9505E}" type="pres">
      <dgm:prSet presAssocID="{9405AF38-9919-431F-93E7-6B9DAE28CFF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Öğretmen"/>
        </a:ext>
      </dgm:extLst>
    </dgm:pt>
    <dgm:pt modelId="{D3ED7895-B7F7-4528-98C9-26439359C5CA}" type="pres">
      <dgm:prSet presAssocID="{9405AF38-9919-431F-93E7-6B9DAE28CFFA}" presName="spaceRect" presStyleCnt="0"/>
      <dgm:spPr/>
    </dgm:pt>
    <dgm:pt modelId="{F141C228-77DC-4AE2-8A2E-3D8ECB44A4C2}" type="pres">
      <dgm:prSet presAssocID="{9405AF38-9919-431F-93E7-6B9DAE28CFFA}" presName="parTx" presStyleLbl="revTx" presStyleIdx="1" presStyleCnt="3">
        <dgm:presLayoutVars>
          <dgm:chMax val="0"/>
          <dgm:chPref val="0"/>
        </dgm:presLayoutVars>
      </dgm:prSet>
      <dgm:spPr/>
    </dgm:pt>
    <dgm:pt modelId="{8F35AFB3-D376-4685-BDE1-C1DC56C5D58E}" type="pres">
      <dgm:prSet presAssocID="{FD217409-FA2C-4205-87E5-EEAC8CA8BEA6}" presName="sibTrans" presStyleCnt="0"/>
      <dgm:spPr/>
    </dgm:pt>
    <dgm:pt modelId="{4C8D3F37-F8F3-444F-ACD9-AF13A05690E5}" type="pres">
      <dgm:prSet presAssocID="{880BB499-81CD-43BE-9581-9EC310233E2F}" presName="compNode" presStyleCnt="0"/>
      <dgm:spPr/>
    </dgm:pt>
    <dgm:pt modelId="{1414D726-63E2-414B-AB06-FDB591C33DC3}" type="pres">
      <dgm:prSet presAssocID="{880BB499-81CD-43BE-9581-9EC310233E2F}" presName="bgRect" presStyleLbl="bgShp" presStyleIdx="2" presStyleCnt="3"/>
      <dgm:spPr/>
    </dgm:pt>
    <dgm:pt modelId="{9F7AC3FD-31F5-4543-A590-8857E593C994}" type="pres">
      <dgm:prSet presAssocID="{880BB499-81CD-43BE-9581-9EC310233E2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FDBB3BB9-B36C-4DFC-87EA-2DAB337EBDC9}" type="pres">
      <dgm:prSet presAssocID="{880BB499-81CD-43BE-9581-9EC310233E2F}" presName="spaceRect" presStyleCnt="0"/>
      <dgm:spPr/>
    </dgm:pt>
    <dgm:pt modelId="{2C98D379-D65B-4D0B-8FB0-FACEADA1D9BE}" type="pres">
      <dgm:prSet presAssocID="{880BB499-81CD-43BE-9581-9EC310233E2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B039A2D-BEE1-421E-AA37-84408E28F98B}" type="presOf" srcId="{9405AF38-9919-431F-93E7-6B9DAE28CFFA}" destId="{F141C228-77DC-4AE2-8A2E-3D8ECB44A4C2}" srcOrd="0" destOrd="0" presId="urn:microsoft.com/office/officeart/2018/2/layout/IconVerticalSolidList"/>
    <dgm:cxn modelId="{D6068168-1F3B-4906-BAE2-66F9055320C0}" type="presOf" srcId="{AC2E266A-1DD6-455A-957F-C4FC4AD287D2}" destId="{C26ADCD8-7B9F-464A-A027-F37758F8CC55}" srcOrd="0" destOrd="0" presId="urn:microsoft.com/office/officeart/2018/2/layout/IconVerticalSolidList"/>
    <dgm:cxn modelId="{A2255A7D-8262-4F96-B795-A9469C0F666E}" srcId="{2D277E95-443B-4965-BAF4-C3A6CC99FC25}" destId="{AC2E266A-1DD6-455A-957F-C4FC4AD287D2}" srcOrd="0" destOrd="0" parTransId="{591A8865-0481-42F7-B875-77D6EB49B2F7}" sibTransId="{60CBB1ED-2DA0-43F1-AF38-AB2424AB41FD}"/>
    <dgm:cxn modelId="{27CE2693-5BF1-4D0C-829A-AF4B2CE3A3BA}" srcId="{2D277E95-443B-4965-BAF4-C3A6CC99FC25}" destId="{880BB499-81CD-43BE-9581-9EC310233E2F}" srcOrd="2" destOrd="0" parTransId="{11FF8C14-32A3-4763-A043-6778B4851480}" sibTransId="{A76593C7-6598-454E-8B4B-CE8BAD157F17}"/>
    <dgm:cxn modelId="{61CDF09F-1F21-4C29-858E-1EB93E5F785E}" srcId="{2D277E95-443B-4965-BAF4-C3A6CC99FC25}" destId="{9405AF38-9919-431F-93E7-6B9DAE28CFFA}" srcOrd="1" destOrd="0" parTransId="{29ECF9F2-4B6A-4428-9963-0887930CFBE7}" sibTransId="{FD217409-FA2C-4205-87E5-EEAC8CA8BEA6}"/>
    <dgm:cxn modelId="{935D84AC-4FA1-4033-90E7-E2A4DEBEC852}" type="presOf" srcId="{880BB499-81CD-43BE-9581-9EC310233E2F}" destId="{2C98D379-D65B-4D0B-8FB0-FACEADA1D9BE}" srcOrd="0" destOrd="0" presId="urn:microsoft.com/office/officeart/2018/2/layout/IconVerticalSolidList"/>
    <dgm:cxn modelId="{3E5E27EE-4B8D-46D2-8396-05A91B73B911}" type="presOf" srcId="{2D277E95-443B-4965-BAF4-C3A6CC99FC25}" destId="{79203820-3B73-4101-BEF7-F72649C6D741}" srcOrd="0" destOrd="0" presId="urn:microsoft.com/office/officeart/2018/2/layout/IconVerticalSolidList"/>
    <dgm:cxn modelId="{5EBF1790-A62F-4A2B-BA57-91EB40E0C8F5}" type="presParOf" srcId="{79203820-3B73-4101-BEF7-F72649C6D741}" destId="{C0366710-4691-4515-A51A-D16B0C923E54}" srcOrd="0" destOrd="0" presId="urn:microsoft.com/office/officeart/2018/2/layout/IconVerticalSolidList"/>
    <dgm:cxn modelId="{45D636C6-FDF7-42C8-B218-5E65B5D19664}" type="presParOf" srcId="{C0366710-4691-4515-A51A-D16B0C923E54}" destId="{7641F3A0-80C3-4283-B03F-1DD7A4373B76}" srcOrd="0" destOrd="0" presId="urn:microsoft.com/office/officeart/2018/2/layout/IconVerticalSolidList"/>
    <dgm:cxn modelId="{0480057D-9123-4CF7-ACB4-2EEF9D2CB2A6}" type="presParOf" srcId="{C0366710-4691-4515-A51A-D16B0C923E54}" destId="{0D9BEE0B-B9E2-4580-8A43-A86FC19BF9C8}" srcOrd="1" destOrd="0" presId="urn:microsoft.com/office/officeart/2018/2/layout/IconVerticalSolidList"/>
    <dgm:cxn modelId="{6DF10CBF-C6A3-4BEC-B016-E8C74A569912}" type="presParOf" srcId="{C0366710-4691-4515-A51A-D16B0C923E54}" destId="{EF7BF85E-EA7E-4032-914D-7164A058AA81}" srcOrd="2" destOrd="0" presId="urn:microsoft.com/office/officeart/2018/2/layout/IconVerticalSolidList"/>
    <dgm:cxn modelId="{7D6CC79A-ED98-4FA5-BBCE-63C4F0D8535F}" type="presParOf" srcId="{C0366710-4691-4515-A51A-D16B0C923E54}" destId="{C26ADCD8-7B9F-464A-A027-F37758F8CC55}" srcOrd="3" destOrd="0" presId="urn:microsoft.com/office/officeart/2018/2/layout/IconVerticalSolidList"/>
    <dgm:cxn modelId="{503E4A31-79A8-4A87-94F4-AA3D20045613}" type="presParOf" srcId="{79203820-3B73-4101-BEF7-F72649C6D741}" destId="{3258C5C1-6979-42A5-8972-A2A2335BE407}" srcOrd="1" destOrd="0" presId="urn:microsoft.com/office/officeart/2018/2/layout/IconVerticalSolidList"/>
    <dgm:cxn modelId="{6317F0E2-50EB-41CC-8E32-93C6058C8D54}" type="presParOf" srcId="{79203820-3B73-4101-BEF7-F72649C6D741}" destId="{E8BEB7BF-5A66-462F-AF92-C74E38D39D42}" srcOrd="2" destOrd="0" presId="urn:microsoft.com/office/officeart/2018/2/layout/IconVerticalSolidList"/>
    <dgm:cxn modelId="{5166D529-F0E8-40E2-A430-A76520AFD856}" type="presParOf" srcId="{E8BEB7BF-5A66-462F-AF92-C74E38D39D42}" destId="{D630F0D1-20F7-46DA-B19A-6F3831DE47F4}" srcOrd="0" destOrd="0" presId="urn:microsoft.com/office/officeart/2018/2/layout/IconVerticalSolidList"/>
    <dgm:cxn modelId="{3DE69855-7639-4D22-91D8-C448C3EB450C}" type="presParOf" srcId="{E8BEB7BF-5A66-462F-AF92-C74E38D39D42}" destId="{8F6445A9-F1B1-4F17-8A20-293F36C9505E}" srcOrd="1" destOrd="0" presId="urn:microsoft.com/office/officeart/2018/2/layout/IconVerticalSolidList"/>
    <dgm:cxn modelId="{55A3DA72-BD22-40CD-89A1-6D941702A708}" type="presParOf" srcId="{E8BEB7BF-5A66-462F-AF92-C74E38D39D42}" destId="{D3ED7895-B7F7-4528-98C9-26439359C5CA}" srcOrd="2" destOrd="0" presId="urn:microsoft.com/office/officeart/2018/2/layout/IconVerticalSolidList"/>
    <dgm:cxn modelId="{FA4840CE-38BB-4B8F-B6DC-99087E20B5FD}" type="presParOf" srcId="{E8BEB7BF-5A66-462F-AF92-C74E38D39D42}" destId="{F141C228-77DC-4AE2-8A2E-3D8ECB44A4C2}" srcOrd="3" destOrd="0" presId="urn:microsoft.com/office/officeart/2018/2/layout/IconVerticalSolidList"/>
    <dgm:cxn modelId="{F713D30A-EE39-41B4-8D3E-1D8E76051CE5}" type="presParOf" srcId="{79203820-3B73-4101-BEF7-F72649C6D741}" destId="{8F35AFB3-D376-4685-BDE1-C1DC56C5D58E}" srcOrd="3" destOrd="0" presId="urn:microsoft.com/office/officeart/2018/2/layout/IconVerticalSolidList"/>
    <dgm:cxn modelId="{97F20229-13CF-4571-863C-DF2F91AD9D9C}" type="presParOf" srcId="{79203820-3B73-4101-BEF7-F72649C6D741}" destId="{4C8D3F37-F8F3-444F-ACD9-AF13A05690E5}" srcOrd="4" destOrd="0" presId="urn:microsoft.com/office/officeart/2018/2/layout/IconVerticalSolidList"/>
    <dgm:cxn modelId="{F57C23AF-F996-48E2-AFB2-2073F356134B}" type="presParOf" srcId="{4C8D3F37-F8F3-444F-ACD9-AF13A05690E5}" destId="{1414D726-63E2-414B-AB06-FDB591C33DC3}" srcOrd="0" destOrd="0" presId="urn:microsoft.com/office/officeart/2018/2/layout/IconVerticalSolidList"/>
    <dgm:cxn modelId="{E1F1FE97-C67E-4341-8D97-30EDAB52649F}" type="presParOf" srcId="{4C8D3F37-F8F3-444F-ACD9-AF13A05690E5}" destId="{9F7AC3FD-31F5-4543-A590-8857E593C994}" srcOrd="1" destOrd="0" presId="urn:microsoft.com/office/officeart/2018/2/layout/IconVerticalSolidList"/>
    <dgm:cxn modelId="{030DA342-E6E6-4EB5-B42B-14B3AEC092EE}" type="presParOf" srcId="{4C8D3F37-F8F3-444F-ACD9-AF13A05690E5}" destId="{FDBB3BB9-B36C-4DFC-87EA-2DAB337EBDC9}" srcOrd="2" destOrd="0" presId="urn:microsoft.com/office/officeart/2018/2/layout/IconVerticalSolidList"/>
    <dgm:cxn modelId="{DFF90648-7E85-4630-8605-792E74AE9BE7}" type="presParOf" srcId="{4C8D3F37-F8F3-444F-ACD9-AF13A05690E5}" destId="{2C98D379-D65B-4D0B-8FB0-FACEADA1D9B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CB5A72-1764-4EA3-87A8-5A2562C389E0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83B2F499-5954-4229-BAFB-B6952ABDCB87}">
      <dgm:prSet custT="1"/>
      <dgm:spPr/>
      <dgm:t>
        <a:bodyPr/>
        <a:lstStyle/>
        <a:p>
          <a:r>
            <a:rPr lang="tr-TR" sz="1800" dirty="0">
              <a:latin typeface="Aptos Display" panose="020B0004020202020204" pitchFamily="34" charset="0"/>
            </a:rPr>
            <a:t>Maaş: Daha çok zihinsel çabanın söz konusu olduğu işlerde çalışanlara bir aylık süre için ödenen ücret olarak tanımlanabilir.</a:t>
          </a:r>
          <a:endParaRPr lang="en-US" sz="1800" dirty="0">
            <a:latin typeface="Aptos Display" panose="020B0004020202020204" pitchFamily="34" charset="0"/>
          </a:endParaRPr>
        </a:p>
      </dgm:t>
    </dgm:pt>
    <dgm:pt modelId="{CA20968C-A737-473B-819B-C1501A3F213B}" type="parTrans" cxnId="{C5F067E5-03FF-41CA-9399-B0C884B86F9E}">
      <dgm:prSet/>
      <dgm:spPr/>
      <dgm:t>
        <a:bodyPr/>
        <a:lstStyle/>
        <a:p>
          <a:endParaRPr lang="en-US"/>
        </a:p>
      </dgm:t>
    </dgm:pt>
    <dgm:pt modelId="{64D0D005-BDE5-47B0-AB30-97B31F37992F}" type="sibTrans" cxnId="{C5F067E5-03FF-41CA-9399-B0C884B86F9E}">
      <dgm:prSet/>
      <dgm:spPr/>
      <dgm:t>
        <a:bodyPr/>
        <a:lstStyle/>
        <a:p>
          <a:endParaRPr lang="en-US"/>
        </a:p>
      </dgm:t>
    </dgm:pt>
    <dgm:pt modelId="{C824ADAB-779B-475B-922E-D63CCAFEA59F}">
      <dgm:prSet custT="1"/>
      <dgm:spPr/>
      <dgm:t>
        <a:bodyPr/>
        <a:lstStyle/>
        <a:p>
          <a:r>
            <a:rPr lang="tr-TR" sz="1600" dirty="0">
              <a:latin typeface="Aptos Display" panose="020B0004020202020204" pitchFamily="34" charset="0"/>
            </a:rPr>
            <a:t>Asgari Ücret: İşçilere normal bir çalışma günü karşılığı ödenen ve işçilerin gıda, konut, giyim, sağlık, ulaşım ve kültür, gibi zorunlu ihtiyaçlarını karşılamaya yetecek olan ücrete denilmektedir.</a:t>
          </a:r>
          <a:endParaRPr lang="en-US" sz="1600" dirty="0">
            <a:latin typeface="Aptos Display" panose="020B0004020202020204" pitchFamily="34" charset="0"/>
          </a:endParaRPr>
        </a:p>
      </dgm:t>
    </dgm:pt>
    <dgm:pt modelId="{34DE83A4-CAA2-4AF8-B4A1-A5B0F3DD1098}" type="parTrans" cxnId="{C5CD79E9-50C1-4CB4-A4CD-6871F73B0315}">
      <dgm:prSet/>
      <dgm:spPr/>
      <dgm:t>
        <a:bodyPr/>
        <a:lstStyle/>
        <a:p>
          <a:endParaRPr lang="en-US"/>
        </a:p>
      </dgm:t>
    </dgm:pt>
    <dgm:pt modelId="{4DEA5FDD-388F-4E19-9284-09FD7C17EB33}" type="sibTrans" cxnId="{C5CD79E9-50C1-4CB4-A4CD-6871F73B0315}">
      <dgm:prSet/>
      <dgm:spPr/>
      <dgm:t>
        <a:bodyPr/>
        <a:lstStyle/>
        <a:p>
          <a:endParaRPr lang="en-US"/>
        </a:p>
      </dgm:t>
    </dgm:pt>
    <dgm:pt modelId="{66D3B39D-4B61-428B-830A-F65FE6A0249F}" type="pres">
      <dgm:prSet presAssocID="{61CB5A72-1764-4EA3-87A8-5A2562C389E0}" presName="root" presStyleCnt="0">
        <dgm:presLayoutVars>
          <dgm:dir/>
          <dgm:resizeHandles val="exact"/>
        </dgm:presLayoutVars>
      </dgm:prSet>
      <dgm:spPr/>
    </dgm:pt>
    <dgm:pt modelId="{5263FDA3-CEF4-468D-BD37-981FDC61C636}" type="pres">
      <dgm:prSet presAssocID="{83B2F499-5954-4229-BAFB-B6952ABDCB87}" presName="compNode" presStyleCnt="0"/>
      <dgm:spPr/>
    </dgm:pt>
    <dgm:pt modelId="{51E5A90D-99BE-4647-A5CE-BB3F6BA35C96}" type="pres">
      <dgm:prSet presAssocID="{83B2F499-5954-4229-BAFB-B6952ABDCB87}" presName="iconRect" presStyleLbl="node1" presStyleIdx="0" presStyleCnt="2" custLinFactNeighborX="-2498" custLinFactNeighborY="-4731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a"/>
        </a:ext>
      </dgm:extLst>
    </dgm:pt>
    <dgm:pt modelId="{9A45789A-8F62-4489-AD6F-D1D999EFDD2A}" type="pres">
      <dgm:prSet presAssocID="{83B2F499-5954-4229-BAFB-B6952ABDCB87}" presName="spaceRect" presStyleCnt="0"/>
      <dgm:spPr/>
    </dgm:pt>
    <dgm:pt modelId="{4B214512-9511-49CC-9B3A-B73B1B952839}" type="pres">
      <dgm:prSet presAssocID="{83B2F499-5954-4229-BAFB-B6952ABDCB87}" presName="textRect" presStyleLbl="revTx" presStyleIdx="0" presStyleCnt="2" custScaleX="235786" custLinFactNeighborX="-5383" custLinFactNeighborY="-69047">
        <dgm:presLayoutVars>
          <dgm:chMax val="1"/>
          <dgm:chPref val="1"/>
        </dgm:presLayoutVars>
      </dgm:prSet>
      <dgm:spPr/>
    </dgm:pt>
    <dgm:pt modelId="{2E3AB443-0B34-4145-989A-005E6F1C1FC4}" type="pres">
      <dgm:prSet presAssocID="{64D0D005-BDE5-47B0-AB30-97B31F37992F}" presName="sibTrans" presStyleCnt="0"/>
      <dgm:spPr/>
    </dgm:pt>
    <dgm:pt modelId="{B182BAE8-BF28-4CB6-812C-B71ABEC42170}" type="pres">
      <dgm:prSet presAssocID="{C824ADAB-779B-475B-922E-D63CCAFEA59F}" presName="compNode" presStyleCnt="0"/>
      <dgm:spPr/>
    </dgm:pt>
    <dgm:pt modelId="{A5AAE746-EB58-4C44-BD60-E9F5AC02EBCB}" type="pres">
      <dgm:prSet presAssocID="{C824ADAB-779B-475B-922E-D63CCAFEA59F}" presName="iconRect" presStyleLbl="node1" presStyleIdx="1" presStyleCnt="2" custLinFactNeighborX="-2525" custLinFactNeighborY="-5362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ar"/>
        </a:ext>
      </dgm:extLst>
    </dgm:pt>
    <dgm:pt modelId="{A1F3336B-0931-4555-88D5-8C825F6C89DF}" type="pres">
      <dgm:prSet presAssocID="{C824ADAB-779B-475B-922E-D63CCAFEA59F}" presName="spaceRect" presStyleCnt="0"/>
      <dgm:spPr/>
    </dgm:pt>
    <dgm:pt modelId="{8A9068D5-CA08-45E3-864D-07A32F9D0866}" type="pres">
      <dgm:prSet presAssocID="{C824ADAB-779B-475B-922E-D63CCAFEA59F}" presName="textRect" presStyleLbl="revTx" presStyleIdx="1" presStyleCnt="2" custScaleX="173839" custLinFactNeighborX="-5706" custLinFactNeighborY="-73128">
        <dgm:presLayoutVars>
          <dgm:chMax val="1"/>
          <dgm:chPref val="1"/>
        </dgm:presLayoutVars>
      </dgm:prSet>
      <dgm:spPr/>
    </dgm:pt>
  </dgm:ptLst>
  <dgm:cxnLst>
    <dgm:cxn modelId="{79DD048F-2BFB-4748-AF94-B7A056A63FE7}" type="presOf" srcId="{61CB5A72-1764-4EA3-87A8-5A2562C389E0}" destId="{66D3B39D-4B61-428B-830A-F65FE6A0249F}" srcOrd="0" destOrd="0" presId="urn:microsoft.com/office/officeart/2018/2/layout/IconLabelList"/>
    <dgm:cxn modelId="{32C04895-C4F3-4706-AEB6-BD9B2C314DD7}" type="presOf" srcId="{83B2F499-5954-4229-BAFB-B6952ABDCB87}" destId="{4B214512-9511-49CC-9B3A-B73B1B952839}" srcOrd="0" destOrd="0" presId="urn:microsoft.com/office/officeart/2018/2/layout/IconLabelList"/>
    <dgm:cxn modelId="{EAA4FC9A-6134-41A8-9F7A-9E9BC3B36057}" type="presOf" srcId="{C824ADAB-779B-475B-922E-D63CCAFEA59F}" destId="{8A9068D5-CA08-45E3-864D-07A32F9D0866}" srcOrd="0" destOrd="0" presId="urn:microsoft.com/office/officeart/2018/2/layout/IconLabelList"/>
    <dgm:cxn modelId="{C5F067E5-03FF-41CA-9399-B0C884B86F9E}" srcId="{61CB5A72-1764-4EA3-87A8-5A2562C389E0}" destId="{83B2F499-5954-4229-BAFB-B6952ABDCB87}" srcOrd="0" destOrd="0" parTransId="{CA20968C-A737-473B-819B-C1501A3F213B}" sibTransId="{64D0D005-BDE5-47B0-AB30-97B31F37992F}"/>
    <dgm:cxn modelId="{C5CD79E9-50C1-4CB4-A4CD-6871F73B0315}" srcId="{61CB5A72-1764-4EA3-87A8-5A2562C389E0}" destId="{C824ADAB-779B-475B-922E-D63CCAFEA59F}" srcOrd="1" destOrd="0" parTransId="{34DE83A4-CAA2-4AF8-B4A1-A5B0F3DD1098}" sibTransId="{4DEA5FDD-388F-4E19-9284-09FD7C17EB33}"/>
    <dgm:cxn modelId="{8F6255DB-A3B9-4A76-85D7-D1A66850C9A9}" type="presParOf" srcId="{66D3B39D-4B61-428B-830A-F65FE6A0249F}" destId="{5263FDA3-CEF4-468D-BD37-981FDC61C636}" srcOrd="0" destOrd="0" presId="urn:microsoft.com/office/officeart/2018/2/layout/IconLabelList"/>
    <dgm:cxn modelId="{A147EB0B-4B1C-421C-AC6C-D9CA4CB0169E}" type="presParOf" srcId="{5263FDA3-CEF4-468D-BD37-981FDC61C636}" destId="{51E5A90D-99BE-4647-A5CE-BB3F6BA35C96}" srcOrd="0" destOrd="0" presId="urn:microsoft.com/office/officeart/2018/2/layout/IconLabelList"/>
    <dgm:cxn modelId="{BA73B869-38E1-446F-A181-9ADFB20D4267}" type="presParOf" srcId="{5263FDA3-CEF4-468D-BD37-981FDC61C636}" destId="{9A45789A-8F62-4489-AD6F-D1D999EFDD2A}" srcOrd="1" destOrd="0" presId="urn:microsoft.com/office/officeart/2018/2/layout/IconLabelList"/>
    <dgm:cxn modelId="{84106368-E232-42C5-8E46-DE1BFF950A75}" type="presParOf" srcId="{5263FDA3-CEF4-468D-BD37-981FDC61C636}" destId="{4B214512-9511-49CC-9B3A-B73B1B952839}" srcOrd="2" destOrd="0" presId="urn:microsoft.com/office/officeart/2018/2/layout/IconLabelList"/>
    <dgm:cxn modelId="{C219C2AA-357C-4A9D-B1A6-51FB00F7686D}" type="presParOf" srcId="{66D3B39D-4B61-428B-830A-F65FE6A0249F}" destId="{2E3AB443-0B34-4145-989A-005E6F1C1FC4}" srcOrd="1" destOrd="0" presId="urn:microsoft.com/office/officeart/2018/2/layout/IconLabelList"/>
    <dgm:cxn modelId="{D34B5DBF-7294-4E56-AC8B-00BE1A5C25C7}" type="presParOf" srcId="{66D3B39D-4B61-428B-830A-F65FE6A0249F}" destId="{B182BAE8-BF28-4CB6-812C-B71ABEC42170}" srcOrd="2" destOrd="0" presId="urn:microsoft.com/office/officeart/2018/2/layout/IconLabelList"/>
    <dgm:cxn modelId="{8C2A439E-35C1-4793-8CA3-8976B686D0E4}" type="presParOf" srcId="{B182BAE8-BF28-4CB6-812C-B71ABEC42170}" destId="{A5AAE746-EB58-4C44-BD60-E9F5AC02EBCB}" srcOrd="0" destOrd="0" presId="urn:microsoft.com/office/officeart/2018/2/layout/IconLabelList"/>
    <dgm:cxn modelId="{25097953-FAD4-4F93-BC12-01BEB7EFF84F}" type="presParOf" srcId="{B182BAE8-BF28-4CB6-812C-B71ABEC42170}" destId="{A1F3336B-0931-4555-88D5-8C825F6C89DF}" srcOrd="1" destOrd="0" presId="urn:microsoft.com/office/officeart/2018/2/layout/IconLabelList"/>
    <dgm:cxn modelId="{25C64E91-8316-4F59-9E57-B475BFF52B5A}" type="presParOf" srcId="{B182BAE8-BF28-4CB6-812C-B71ABEC42170}" destId="{8A9068D5-CA08-45E3-864D-07A32F9D086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FD71C-5B60-4B6C-836D-B4426F96A5AF}">
      <dsp:nvSpPr>
        <dsp:cNvPr id="0" name=""/>
        <dsp:cNvSpPr/>
      </dsp:nvSpPr>
      <dsp:spPr>
        <a:xfrm>
          <a:off x="567918" y="295320"/>
          <a:ext cx="502294" cy="5022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D2F2C-51D1-43A6-90AE-5C8D08DF6423}">
      <dsp:nvSpPr>
        <dsp:cNvPr id="0" name=""/>
        <dsp:cNvSpPr/>
      </dsp:nvSpPr>
      <dsp:spPr>
        <a:xfrm>
          <a:off x="260960" y="986291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İnsan kaynakları planlaması,</a:t>
          </a:r>
          <a:endParaRPr lang="en-US" sz="1100" kern="1200" dirty="0"/>
        </a:p>
      </dsp:txBody>
      <dsp:txXfrm>
        <a:off x="260960" y="986291"/>
        <a:ext cx="1116210" cy="446484"/>
      </dsp:txXfrm>
    </dsp:sp>
    <dsp:sp modelId="{CA10833A-9F3D-40C8-A421-B721F222FF15}">
      <dsp:nvSpPr>
        <dsp:cNvPr id="0" name=""/>
        <dsp:cNvSpPr/>
      </dsp:nvSpPr>
      <dsp:spPr>
        <a:xfrm>
          <a:off x="1879466" y="295320"/>
          <a:ext cx="502294" cy="5022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E6141-0F21-4440-BF17-AEA33A31C653}">
      <dsp:nvSpPr>
        <dsp:cNvPr id="0" name=""/>
        <dsp:cNvSpPr/>
      </dsp:nvSpPr>
      <dsp:spPr>
        <a:xfrm>
          <a:off x="1572508" y="986291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/>
            <a:t>Çalışma bulma ve seçme,</a:t>
          </a:r>
          <a:endParaRPr lang="en-US" sz="1100" kern="1200"/>
        </a:p>
      </dsp:txBody>
      <dsp:txXfrm>
        <a:off x="1572508" y="986291"/>
        <a:ext cx="1116210" cy="446484"/>
      </dsp:txXfrm>
    </dsp:sp>
    <dsp:sp modelId="{55C7E426-AB02-4DD2-8C82-7EDCEFF8988E}">
      <dsp:nvSpPr>
        <dsp:cNvPr id="0" name=""/>
        <dsp:cNvSpPr/>
      </dsp:nvSpPr>
      <dsp:spPr>
        <a:xfrm>
          <a:off x="3191014" y="295320"/>
          <a:ext cx="502294" cy="5022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2F13B2-9491-4C65-B1F7-5B646BC12D5C}">
      <dsp:nvSpPr>
        <dsp:cNvPr id="0" name=""/>
        <dsp:cNvSpPr/>
      </dsp:nvSpPr>
      <dsp:spPr>
        <a:xfrm>
          <a:off x="2884056" y="986291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/>
            <a:t>Eğitim ve geliştirme,</a:t>
          </a:r>
          <a:endParaRPr lang="en-US" sz="1100" kern="1200"/>
        </a:p>
      </dsp:txBody>
      <dsp:txXfrm>
        <a:off x="2884056" y="986291"/>
        <a:ext cx="1116210" cy="446484"/>
      </dsp:txXfrm>
    </dsp:sp>
    <dsp:sp modelId="{C416A294-9654-47F5-9D25-C89BCC857467}">
      <dsp:nvSpPr>
        <dsp:cNvPr id="0" name=""/>
        <dsp:cNvSpPr/>
      </dsp:nvSpPr>
      <dsp:spPr>
        <a:xfrm>
          <a:off x="4502561" y="295320"/>
          <a:ext cx="502294" cy="5022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F2EB0F-7B36-464C-973D-89EAB818E9B3}">
      <dsp:nvSpPr>
        <dsp:cNvPr id="0" name=""/>
        <dsp:cNvSpPr/>
      </dsp:nvSpPr>
      <dsp:spPr>
        <a:xfrm>
          <a:off x="4195603" y="986291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/>
            <a:t>Performans değerlendirme,</a:t>
          </a:r>
          <a:endParaRPr lang="en-US" sz="1100" kern="1200"/>
        </a:p>
      </dsp:txBody>
      <dsp:txXfrm>
        <a:off x="4195603" y="986291"/>
        <a:ext cx="1116210" cy="446484"/>
      </dsp:txXfrm>
    </dsp:sp>
    <dsp:sp modelId="{F2FD196F-E5DB-491B-823B-B74E4ABFD713}">
      <dsp:nvSpPr>
        <dsp:cNvPr id="0" name=""/>
        <dsp:cNvSpPr/>
      </dsp:nvSpPr>
      <dsp:spPr>
        <a:xfrm>
          <a:off x="5814109" y="295320"/>
          <a:ext cx="502294" cy="5022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23035-6FA6-422E-8F7C-53F74B839D34}">
      <dsp:nvSpPr>
        <dsp:cNvPr id="0" name=""/>
        <dsp:cNvSpPr/>
      </dsp:nvSpPr>
      <dsp:spPr>
        <a:xfrm>
          <a:off x="5507151" y="986291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/>
            <a:t>Kariyer planlama,</a:t>
          </a:r>
          <a:endParaRPr lang="en-US" sz="1100" kern="1200"/>
        </a:p>
      </dsp:txBody>
      <dsp:txXfrm>
        <a:off x="5507151" y="986291"/>
        <a:ext cx="1116210" cy="446484"/>
      </dsp:txXfrm>
    </dsp:sp>
    <dsp:sp modelId="{1C30CEDA-A24F-45A7-B1D7-AF49406B1D09}">
      <dsp:nvSpPr>
        <dsp:cNvPr id="0" name=""/>
        <dsp:cNvSpPr/>
      </dsp:nvSpPr>
      <dsp:spPr>
        <a:xfrm>
          <a:off x="7125657" y="295320"/>
          <a:ext cx="502294" cy="50229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C67728-471C-46CF-8982-8F67658D3B58}">
      <dsp:nvSpPr>
        <dsp:cNvPr id="0" name=""/>
        <dsp:cNvSpPr/>
      </dsp:nvSpPr>
      <dsp:spPr>
        <a:xfrm>
          <a:off x="6818699" y="986291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/>
            <a:t>Ücret yönetimi,</a:t>
          </a:r>
          <a:endParaRPr lang="en-US" sz="1100" kern="1200"/>
        </a:p>
      </dsp:txBody>
      <dsp:txXfrm>
        <a:off x="6818699" y="986291"/>
        <a:ext cx="1116210" cy="446484"/>
      </dsp:txXfrm>
    </dsp:sp>
    <dsp:sp modelId="{A7ADC1E7-AF58-482A-B7A0-76206649EEFB}">
      <dsp:nvSpPr>
        <dsp:cNvPr id="0" name=""/>
        <dsp:cNvSpPr/>
      </dsp:nvSpPr>
      <dsp:spPr>
        <a:xfrm>
          <a:off x="3191014" y="1711828"/>
          <a:ext cx="502294" cy="50229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6817BB-BA3F-456A-A052-AF9B8E3640A8}">
      <dsp:nvSpPr>
        <dsp:cNvPr id="0" name=""/>
        <dsp:cNvSpPr/>
      </dsp:nvSpPr>
      <dsp:spPr>
        <a:xfrm>
          <a:off x="2884056" y="2402799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/>
            <a:t>Çalışma (Endüstri) ilişkileri,</a:t>
          </a:r>
          <a:endParaRPr lang="en-US" sz="1100" kern="1200"/>
        </a:p>
      </dsp:txBody>
      <dsp:txXfrm>
        <a:off x="2884056" y="2402799"/>
        <a:ext cx="1116210" cy="446484"/>
      </dsp:txXfrm>
    </dsp:sp>
    <dsp:sp modelId="{8F94DA79-8D42-47F4-AC8B-CBBB246019FC}">
      <dsp:nvSpPr>
        <dsp:cNvPr id="0" name=""/>
        <dsp:cNvSpPr/>
      </dsp:nvSpPr>
      <dsp:spPr>
        <a:xfrm>
          <a:off x="4502561" y="1711828"/>
          <a:ext cx="502294" cy="50229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97A00-D78A-4614-99FD-4FEC953D2885}">
      <dsp:nvSpPr>
        <dsp:cNvPr id="0" name=""/>
        <dsp:cNvSpPr/>
      </dsp:nvSpPr>
      <dsp:spPr>
        <a:xfrm>
          <a:off x="4195603" y="2402799"/>
          <a:ext cx="1116210" cy="44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/>
            <a:t>Sağlık ve güvenlik.</a:t>
          </a:r>
          <a:endParaRPr lang="en-US" sz="1100" kern="1200"/>
        </a:p>
      </dsp:txBody>
      <dsp:txXfrm>
        <a:off x="4195603" y="2402799"/>
        <a:ext cx="1116210" cy="4464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1F3A0-80C3-4283-B03F-1DD7A4373B76}">
      <dsp:nvSpPr>
        <dsp:cNvPr id="0" name=""/>
        <dsp:cNvSpPr/>
      </dsp:nvSpPr>
      <dsp:spPr>
        <a:xfrm>
          <a:off x="0" y="2861"/>
          <a:ext cx="7886700" cy="94275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BEE0B-B9E2-4580-8A43-A86FC19BF9C8}">
      <dsp:nvSpPr>
        <dsp:cNvPr id="0" name=""/>
        <dsp:cNvSpPr/>
      </dsp:nvSpPr>
      <dsp:spPr>
        <a:xfrm>
          <a:off x="285183" y="214980"/>
          <a:ext cx="519021" cy="5185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ADCD8-7B9F-464A-A027-F37758F8CC55}">
      <dsp:nvSpPr>
        <dsp:cNvPr id="0" name=""/>
        <dsp:cNvSpPr/>
      </dsp:nvSpPr>
      <dsp:spPr>
        <a:xfrm>
          <a:off x="1089387" y="2861"/>
          <a:ext cx="6725420" cy="943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72" tIns="99872" rIns="99872" bIns="9987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Eğitim ve Geliştirme: çalışanın işini etkin bir biçimde yapma yeteneğini arttırarak şu anki ve gelecekteki performansını iyileştirme yönündeki herhangi bir girişim ya da eylem olarak açıklanabilir.</a:t>
          </a:r>
          <a:endParaRPr lang="en-US" sz="1400" kern="1200"/>
        </a:p>
      </dsp:txBody>
      <dsp:txXfrm>
        <a:off x="1089387" y="2861"/>
        <a:ext cx="6725420" cy="943675"/>
      </dsp:txXfrm>
    </dsp:sp>
    <dsp:sp modelId="{D630F0D1-20F7-46DA-B19A-6F3831DE47F4}">
      <dsp:nvSpPr>
        <dsp:cNvPr id="0" name=""/>
        <dsp:cNvSpPr/>
      </dsp:nvSpPr>
      <dsp:spPr>
        <a:xfrm>
          <a:off x="0" y="1162233"/>
          <a:ext cx="7886700" cy="94275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6445A9-F1B1-4F17-8A20-293F36C9505E}">
      <dsp:nvSpPr>
        <dsp:cNvPr id="0" name=""/>
        <dsp:cNvSpPr/>
      </dsp:nvSpPr>
      <dsp:spPr>
        <a:xfrm>
          <a:off x="285183" y="1374353"/>
          <a:ext cx="519021" cy="5185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1C228-77DC-4AE2-8A2E-3D8ECB44A4C2}">
      <dsp:nvSpPr>
        <dsp:cNvPr id="0" name=""/>
        <dsp:cNvSpPr/>
      </dsp:nvSpPr>
      <dsp:spPr>
        <a:xfrm>
          <a:off x="1089387" y="1162233"/>
          <a:ext cx="6725420" cy="943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72" tIns="99872" rIns="99872" bIns="9987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Eğitim: önceden saptanmış amaçlara göre insan davranışlarında belirli gelişmeler sağlamaya yarayan etkinlikler dizidir.</a:t>
          </a:r>
          <a:endParaRPr lang="en-US" sz="1400" kern="1200"/>
        </a:p>
      </dsp:txBody>
      <dsp:txXfrm>
        <a:off x="1089387" y="1162233"/>
        <a:ext cx="6725420" cy="943675"/>
      </dsp:txXfrm>
    </dsp:sp>
    <dsp:sp modelId="{1414D726-63E2-414B-AB06-FDB591C33DC3}">
      <dsp:nvSpPr>
        <dsp:cNvPr id="0" name=""/>
        <dsp:cNvSpPr/>
      </dsp:nvSpPr>
      <dsp:spPr>
        <a:xfrm>
          <a:off x="0" y="2321606"/>
          <a:ext cx="7886700" cy="9427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AC3FD-31F5-4543-A590-8857E593C994}">
      <dsp:nvSpPr>
        <dsp:cNvPr id="0" name=""/>
        <dsp:cNvSpPr/>
      </dsp:nvSpPr>
      <dsp:spPr>
        <a:xfrm>
          <a:off x="285183" y="2533726"/>
          <a:ext cx="519021" cy="5185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8D379-D65B-4D0B-8FB0-FACEADA1D9BE}">
      <dsp:nvSpPr>
        <dsp:cNvPr id="0" name=""/>
        <dsp:cNvSpPr/>
      </dsp:nvSpPr>
      <dsp:spPr>
        <a:xfrm>
          <a:off x="1089387" y="2321606"/>
          <a:ext cx="6725420" cy="943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72" tIns="99872" rIns="99872" bIns="9987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Geliştirme: kişide bulunan ancak açığa çıkarılmamış beceri ve yeteneklerin ortaya çıkarılmasını ve değiştirilmesi sağlar. </a:t>
          </a:r>
          <a:endParaRPr lang="en-US" sz="1400" kern="1200"/>
        </a:p>
      </dsp:txBody>
      <dsp:txXfrm>
        <a:off x="1089387" y="2321606"/>
        <a:ext cx="6725420" cy="943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5A90D-99BE-4647-A5CE-BB3F6BA35C96}">
      <dsp:nvSpPr>
        <dsp:cNvPr id="0" name=""/>
        <dsp:cNvSpPr/>
      </dsp:nvSpPr>
      <dsp:spPr>
        <a:xfrm>
          <a:off x="1856706" y="227704"/>
          <a:ext cx="845437" cy="845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14512-9511-49CC-9B3A-B73B1B952839}">
      <dsp:nvSpPr>
        <dsp:cNvPr id="0" name=""/>
        <dsp:cNvSpPr/>
      </dsp:nvSpPr>
      <dsp:spPr>
        <a:xfrm>
          <a:off x="0" y="1231513"/>
          <a:ext cx="4429829" cy="760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Aptos Display" panose="020B0004020202020204" pitchFamily="34" charset="0"/>
            </a:rPr>
            <a:t>Maaş: Daha çok zihinsel çabanın söz konusu olduğu işlerde çalışanlara bir aylık süre için ödenen ücret olarak tanımlanabilir.</a:t>
          </a:r>
          <a:endParaRPr lang="en-US" sz="1800" kern="1200" dirty="0">
            <a:latin typeface="Aptos Display" panose="020B0004020202020204" pitchFamily="34" charset="0"/>
          </a:endParaRPr>
        </a:p>
      </dsp:txBody>
      <dsp:txXfrm>
        <a:off x="0" y="1231513"/>
        <a:ext cx="4429829" cy="760370"/>
      </dsp:txXfrm>
    </dsp:sp>
    <dsp:sp modelId="{A5AAE746-EB58-4C44-BD60-E9F5AC02EBCB}">
      <dsp:nvSpPr>
        <dsp:cNvPr id="0" name=""/>
        <dsp:cNvSpPr/>
      </dsp:nvSpPr>
      <dsp:spPr>
        <a:xfrm>
          <a:off x="6033174" y="174348"/>
          <a:ext cx="845437" cy="845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068D5-CA08-45E3-864D-07A32F9D0866}">
      <dsp:nvSpPr>
        <dsp:cNvPr id="0" name=""/>
        <dsp:cNvSpPr/>
      </dsp:nvSpPr>
      <dsp:spPr>
        <a:xfrm>
          <a:off x="4737039" y="1200482"/>
          <a:ext cx="3266000" cy="760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Aptos Display" panose="020B0004020202020204" pitchFamily="34" charset="0"/>
            </a:rPr>
            <a:t>Asgari Ücret: İşçilere normal bir çalışma günü karşılığı ödenen ve işçilerin gıda, konut, giyim, sağlık, ulaşım ve kültür, gibi zorunlu ihtiyaçlarını karşılamaya yetecek olan ücrete denilmektedir.</a:t>
          </a:r>
          <a:endParaRPr lang="en-US" sz="1600" kern="1200" dirty="0">
            <a:latin typeface="Aptos Display" panose="020B0004020202020204" pitchFamily="34" charset="0"/>
          </a:endParaRPr>
        </a:p>
      </dsp:txBody>
      <dsp:txXfrm>
        <a:off x="4737039" y="1200482"/>
        <a:ext cx="3266000" cy="760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A0138-847E-45BD-B47C-73D8E8F4834E}" type="datetimeFigureOut">
              <a:rPr lang="en-US" smtClean="0"/>
              <a:pPr/>
              <a:t>3/10/2024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1546C-86C9-425A-9F9B-C780AD7992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7216"/>
            <a:ext cx="91440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dirty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80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615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5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10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28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004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59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55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033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7216"/>
            <a:ext cx="69482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C5CDB-1AEF-4522-8EAF-CE1F4E5D863E}" type="datetimeFigureOut">
              <a:rPr lang="ko-KR" altLang="en-US" smtClean="0"/>
              <a:pPr/>
              <a:t>2024-03-10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0A39C-9AA3-4A83-82D7-24ADE08503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kms.kaysis.gov.tr/Home/Goster/151587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E81931-EC11-4433-BB7B-ED42BAA24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499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5BC353-549C-47DC-9732-7E6961372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452E3B-1CD6-9D39-C544-96CBB18CF7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56" b="15944"/>
          <a:stretch/>
        </p:blipFill>
        <p:spPr>
          <a:xfrm>
            <a:off x="20" y="10"/>
            <a:ext cx="9143980" cy="5143490"/>
          </a:xfrm>
          <a:custGeom>
            <a:avLst/>
            <a:gdLst/>
            <a:ahLst/>
            <a:cxnLst/>
            <a:rect l="l" t="t" r="r" b="b"/>
            <a:pathLst>
              <a:path w="12192000" h="6858002">
                <a:moveTo>
                  <a:pt x="5307101" y="6857999"/>
                </a:moveTo>
                <a:lnTo>
                  <a:pt x="12192000" y="6857999"/>
                </a:lnTo>
                <a:lnTo>
                  <a:pt x="12192000" y="6858002"/>
                </a:lnTo>
                <a:lnTo>
                  <a:pt x="5307088" y="685800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277972"/>
                </a:lnTo>
                <a:lnTo>
                  <a:pt x="12152890" y="6290206"/>
                </a:lnTo>
                <a:cubicBezTo>
                  <a:pt x="12105395" y="6304478"/>
                  <a:pt x="12054092" y="6317152"/>
                  <a:pt x="12009354" y="6315664"/>
                </a:cubicBezTo>
                <a:cubicBezTo>
                  <a:pt x="11994503" y="6311032"/>
                  <a:pt x="11985943" y="6310638"/>
                  <a:pt x="11978968" y="6319390"/>
                </a:cubicBezTo>
                <a:cubicBezTo>
                  <a:pt x="11941764" y="6318961"/>
                  <a:pt x="11901790" y="6339612"/>
                  <a:pt x="11878895" y="6327233"/>
                </a:cubicBezTo>
                <a:cubicBezTo>
                  <a:pt x="11878918" y="6346592"/>
                  <a:pt x="11826486" y="6319151"/>
                  <a:pt x="11814979" y="6337141"/>
                </a:cubicBezTo>
                <a:cubicBezTo>
                  <a:pt x="11820607" y="6367517"/>
                  <a:pt x="11727668" y="6353622"/>
                  <a:pt x="11687508" y="6364470"/>
                </a:cubicBezTo>
                <a:cubicBezTo>
                  <a:pt x="11692944" y="6381370"/>
                  <a:pt x="11638976" y="6383664"/>
                  <a:pt x="11672002" y="6397904"/>
                </a:cubicBezTo>
                <a:cubicBezTo>
                  <a:pt x="11645814" y="6406115"/>
                  <a:pt x="11642999" y="6389784"/>
                  <a:pt x="11629894" y="6384496"/>
                </a:cubicBezTo>
                <a:cubicBezTo>
                  <a:pt x="11597582" y="6386755"/>
                  <a:pt x="11602281" y="6372208"/>
                  <a:pt x="11597728" y="6361596"/>
                </a:cubicBezTo>
                <a:cubicBezTo>
                  <a:pt x="11567716" y="6387703"/>
                  <a:pt x="11505156" y="6361750"/>
                  <a:pt x="11448211" y="6357842"/>
                </a:cubicBezTo>
                <a:cubicBezTo>
                  <a:pt x="11414499" y="6357897"/>
                  <a:pt x="11370196" y="6408532"/>
                  <a:pt x="11336630" y="6383021"/>
                </a:cubicBezTo>
                <a:cubicBezTo>
                  <a:pt x="11316728" y="6389671"/>
                  <a:pt x="11284212" y="6365546"/>
                  <a:pt x="11267820" y="6388199"/>
                </a:cubicBezTo>
                <a:cubicBezTo>
                  <a:pt x="11215412" y="6380118"/>
                  <a:pt x="11199532" y="6391497"/>
                  <a:pt x="11153755" y="6378749"/>
                </a:cubicBezTo>
                <a:cubicBezTo>
                  <a:pt x="11097684" y="6376473"/>
                  <a:pt x="11142086" y="6407848"/>
                  <a:pt x="11063998" y="6397440"/>
                </a:cubicBezTo>
                <a:cubicBezTo>
                  <a:pt x="11028900" y="6406581"/>
                  <a:pt x="10989384" y="6411343"/>
                  <a:pt x="10949261" y="6411271"/>
                </a:cubicBezTo>
                <a:cubicBezTo>
                  <a:pt x="10946808" y="6404413"/>
                  <a:pt x="10928478" y="6413021"/>
                  <a:pt x="10920620" y="6414504"/>
                </a:cubicBezTo>
                <a:cubicBezTo>
                  <a:pt x="10921840" y="6410173"/>
                  <a:pt x="10906289" y="6407257"/>
                  <a:pt x="10899483" y="6410536"/>
                </a:cubicBezTo>
                <a:cubicBezTo>
                  <a:pt x="10774259" y="6419728"/>
                  <a:pt x="10854212" y="6382839"/>
                  <a:pt x="10774590" y="6403309"/>
                </a:cubicBezTo>
                <a:cubicBezTo>
                  <a:pt x="10724638" y="6405843"/>
                  <a:pt x="10739599" y="6355991"/>
                  <a:pt x="10682861" y="6377814"/>
                </a:cubicBezTo>
                <a:cubicBezTo>
                  <a:pt x="10622947" y="6375380"/>
                  <a:pt x="10589912" y="6355504"/>
                  <a:pt x="10530714" y="6366548"/>
                </a:cubicBezTo>
                <a:cubicBezTo>
                  <a:pt x="10474643" y="6364190"/>
                  <a:pt x="10428348" y="6354710"/>
                  <a:pt x="10379097" y="6358630"/>
                </a:cubicBezTo>
                <a:cubicBezTo>
                  <a:pt x="10361622" y="6351880"/>
                  <a:pt x="10344151" y="6348805"/>
                  <a:pt x="10323727" y="6357333"/>
                </a:cubicBezTo>
                <a:cubicBezTo>
                  <a:pt x="10272196" y="6352518"/>
                  <a:pt x="10263446" y="6339056"/>
                  <a:pt x="10227126" y="6348100"/>
                </a:cubicBezTo>
                <a:cubicBezTo>
                  <a:pt x="10196351" y="6318664"/>
                  <a:pt x="10199174" y="6342674"/>
                  <a:pt x="10163542" y="6343141"/>
                </a:cubicBezTo>
                <a:cubicBezTo>
                  <a:pt x="10134376" y="6345476"/>
                  <a:pt x="10177885" y="6359944"/>
                  <a:pt x="10151161" y="6358763"/>
                </a:cubicBezTo>
                <a:cubicBezTo>
                  <a:pt x="10126522" y="6349492"/>
                  <a:pt x="10117113" y="6369683"/>
                  <a:pt x="10092125" y="6358861"/>
                </a:cubicBezTo>
                <a:cubicBezTo>
                  <a:pt x="10107302" y="6344459"/>
                  <a:pt x="10032910" y="6356018"/>
                  <a:pt x="10037958" y="6342614"/>
                </a:cubicBezTo>
                <a:cubicBezTo>
                  <a:pt x="10003046" y="6359008"/>
                  <a:pt x="10003017" y="6334504"/>
                  <a:pt x="9966866" y="6337014"/>
                </a:cubicBezTo>
                <a:cubicBezTo>
                  <a:pt x="9947485" y="6342600"/>
                  <a:pt x="9935606" y="6342702"/>
                  <a:pt x="9924418" y="6333490"/>
                </a:cubicBezTo>
                <a:cubicBezTo>
                  <a:pt x="9834150" y="6361084"/>
                  <a:pt x="9880223" y="6330704"/>
                  <a:pt x="9806001" y="6337361"/>
                </a:cubicBezTo>
                <a:cubicBezTo>
                  <a:pt x="9740686" y="6345638"/>
                  <a:pt x="9670300" y="6348205"/>
                  <a:pt x="9596449" y="6376180"/>
                </a:cubicBezTo>
                <a:cubicBezTo>
                  <a:pt x="9581101" y="6384665"/>
                  <a:pt x="9553986" y="6385744"/>
                  <a:pt x="9535890" y="6378590"/>
                </a:cubicBezTo>
                <a:cubicBezTo>
                  <a:pt x="9532775" y="6377359"/>
                  <a:pt x="9530052" y="6375925"/>
                  <a:pt x="9527805" y="6374334"/>
                </a:cubicBezTo>
                <a:cubicBezTo>
                  <a:pt x="9481894" y="6394749"/>
                  <a:pt x="9464762" y="6381055"/>
                  <a:pt x="9441373" y="6395633"/>
                </a:cubicBezTo>
                <a:cubicBezTo>
                  <a:pt x="9381290" y="6397202"/>
                  <a:pt x="9341618" y="6377583"/>
                  <a:pt x="9320149" y="6390280"/>
                </a:cubicBezTo>
                <a:cubicBezTo>
                  <a:pt x="9291150" y="6386896"/>
                  <a:pt x="9257768" y="6367103"/>
                  <a:pt x="9229488" y="6380382"/>
                </a:cubicBezTo>
                <a:cubicBezTo>
                  <a:pt x="9230007" y="6377216"/>
                  <a:pt x="9227921" y="6376045"/>
                  <a:pt x="9224285" y="6375920"/>
                </a:cubicBezTo>
                <a:lnTo>
                  <a:pt x="9217537" y="6376762"/>
                </a:lnTo>
                <a:lnTo>
                  <a:pt x="9214728" y="6381637"/>
                </a:lnTo>
                <a:cubicBezTo>
                  <a:pt x="9202170" y="6398803"/>
                  <a:pt x="9191484" y="6381138"/>
                  <a:pt x="9161049" y="6384539"/>
                </a:cubicBezTo>
                <a:cubicBezTo>
                  <a:pt x="9146336" y="6385184"/>
                  <a:pt x="9147761" y="6380673"/>
                  <a:pt x="9149697" y="6376552"/>
                </a:cubicBezTo>
                <a:lnTo>
                  <a:pt x="9150803" y="6372240"/>
                </a:lnTo>
                <a:lnTo>
                  <a:pt x="9141448" y="6372359"/>
                </a:lnTo>
                <a:lnTo>
                  <a:pt x="9137486" y="6372055"/>
                </a:lnTo>
                <a:lnTo>
                  <a:pt x="9126952" y="6375163"/>
                </a:lnTo>
                <a:cubicBezTo>
                  <a:pt x="9117353" y="6375502"/>
                  <a:pt x="9107828" y="6372135"/>
                  <a:pt x="9098334" y="6372861"/>
                </a:cubicBezTo>
                <a:cubicBezTo>
                  <a:pt x="9093587" y="6373224"/>
                  <a:pt x="9088847" y="6374610"/>
                  <a:pt x="9084110" y="6377995"/>
                </a:cubicBezTo>
                <a:cubicBezTo>
                  <a:pt x="9105864" y="6390113"/>
                  <a:pt x="9028073" y="6387966"/>
                  <a:pt x="9039515" y="6400351"/>
                </a:cubicBezTo>
                <a:cubicBezTo>
                  <a:pt x="8997651" y="6388705"/>
                  <a:pt x="9009590" y="6412472"/>
                  <a:pt x="8973305" y="6414442"/>
                </a:cubicBezTo>
                <a:cubicBezTo>
                  <a:pt x="8951781" y="6411385"/>
                  <a:pt x="8940212" y="6412734"/>
                  <a:pt x="8933861" y="6423031"/>
                </a:cubicBezTo>
                <a:cubicBezTo>
                  <a:pt x="8832841" y="6407267"/>
                  <a:pt x="8892362" y="6431116"/>
                  <a:pt x="8817130" y="6433703"/>
                </a:cubicBezTo>
                <a:cubicBezTo>
                  <a:pt x="8749745" y="6433633"/>
                  <a:pt x="8680232" y="6439719"/>
                  <a:pt x="8594947" y="6421586"/>
                </a:cubicBezTo>
                <a:cubicBezTo>
                  <a:pt x="8575919" y="6415227"/>
                  <a:pt x="8549096" y="6417484"/>
                  <a:pt x="8535041" y="6426626"/>
                </a:cubicBezTo>
                <a:cubicBezTo>
                  <a:pt x="8532621" y="6428200"/>
                  <a:pt x="8530681" y="6429922"/>
                  <a:pt x="8529279" y="6431739"/>
                </a:cubicBezTo>
                <a:cubicBezTo>
                  <a:pt x="8474783" y="6417534"/>
                  <a:pt x="8464858" y="6432901"/>
                  <a:pt x="8435056" y="6421613"/>
                </a:cubicBezTo>
                <a:cubicBezTo>
                  <a:pt x="8376022" y="6427411"/>
                  <a:pt x="8347129" y="6451271"/>
                  <a:pt x="8320108" y="6441573"/>
                </a:cubicBezTo>
                <a:cubicBezTo>
                  <a:pt x="8293638" y="6448387"/>
                  <a:pt x="8270932" y="6471649"/>
                  <a:pt x="8237020" y="6462216"/>
                </a:cubicBezTo>
                <a:cubicBezTo>
                  <a:pt x="8245222" y="6474245"/>
                  <a:pt x="8197387" y="6460392"/>
                  <a:pt x="8188860" y="6471379"/>
                </a:cubicBezTo>
                <a:cubicBezTo>
                  <a:pt x="8184024" y="6480393"/>
                  <a:pt x="8168383" y="6478291"/>
                  <a:pt x="8155558" y="6480722"/>
                </a:cubicBezTo>
                <a:cubicBezTo>
                  <a:pt x="8144819" y="6489457"/>
                  <a:pt x="8082218" y="6493172"/>
                  <a:pt x="8061412" y="6490111"/>
                </a:cubicBezTo>
                <a:cubicBezTo>
                  <a:pt x="8004043" y="6475925"/>
                  <a:pt x="7947523" y="6510024"/>
                  <a:pt x="7901437" y="6499659"/>
                </a:cubicBezTo>
                <a:cubicBezTo>
                  <a:pt x="7888774" y="6499544"/>
                  <a:pt x="7877960" y="6500846"/>
                  <a:pt x="7868353" y="6503024"/>
                </a:cubicBezTo>
                <a:lnTo>
                  <a:pt x="7843779" y="6511212"/>
                </a:lnTo>
                <a:lnTo>
                  <a:pt x="7841448" y="6517728"/>
                </a:lnTo>
                <a:lnTo>
                  <a:pt x="7823871" y="6520429"/>
                </a:lnTo>
                <a:lnTo>
                  <a:pt x="7820005" y="6522254"/>
                </a:lnTo>
                <a:cubicBezTo>
                  <a:pt x="7812641" y="6525763"/>
                  <a:pt x="7805193" y="6529063"/>
                  <a:pt x="7797020" y="6531612"/>
                </a:cubicBezTo>
                <a:cubicBezTo>
                  <a:pt x="7782159" y="6505259"/>
                  <a:pt x="7725050" y="6548941"/>
                  <a:pt x="7727879" y="6524102"/>
                </a:cubicBezTo>
                <a:cubicBezTo>
                  <a:pt x="7680386" y="6533519"/>
                  <a:pt x="7695538" y="6507405"/>
                  <a:pt x="7659324" y="6537474"/>
                </a:cubicBezTo>
                <a:cubicBezTo>
                  <a:pt x="7566636" y="6535069"/>
                  <a:pt x="7462452" y="6568928"/>
                  <a:pt x="7374068" y="6552862"/>
                </a:cubicBezTo>
                <a:cubicBezTo>
                  <a:pt x="7393454" y="6562410"/>
                  <a:pt x="7373124" y="6578225"/>
                  <a:pt x="7346163" y="6577609"/>
                </a:cubicBezTo>
                <a:cubicBezTo>
                  <a:pt x="7419349" y="6615756"/>
                  <a:pt x="7219942" y="6557562"/>
                  <a:pt x="7235023" y="6591880"/>
                </a:cubicBezTo>
                <a:cubicBezTo>
                  <a:pt x="7203144" y="6564271"/>
                  <a:pt x="7057485" y="6539224"/>
                  <a:pt x="7039074" y="6572474"/>
                </a:cubicBezTo>
                <a:cubicBezTo>
                  <a:pt x="6966094" y="6582775"/>
                  <a:pt x="6893201" y="6571018"/>
                  <a:pt x="6833428" y="6596853"/>
                </a:cubicBezTo>
                <a:cubicBezTo>
                  <a:pt x="6827113" y="6593647"/>
                  <a:pt x="6820080" y="6591377"/>
                  <a:pt x="6812583" y="6589775"/>
                </a:cubicBezTo>
                <a:lnTo>
                  <a:pt x="6790242" y="6586880"/>
                </a:lnTo>
                <a:lnTo>
                  <a:pt x="6787846" y="6588046"/>
                </a:lnTo>
                <a:cubicBezTo>
                  <a:pt x="6776461" y="6590858"/>
                  <a:pt x="6768832" y="6590687"/>
                  <a:pt x="6762881" y="6589201"/>
                </a:cubicBezTo>
                <a:lnTo>
                  <a:pt x="6756732" y="6586412"/>
                </a:lnTo>
                <a:lnTo>
                  <a:pt x="6739390" y="6586250"/>
                </a:lnTo>
                <a:lnTo>
                  <a:pt x="6704653" y="6583365"/>
                </a:lnTo>
                <a:lnTo>
                  <a:pt x="6698694" y="6585233"/>
                </a:lnTo>
                <a:lnTo>
                  <a:pt x="6647142" y="6584630"/>
                </a:lnTo>
                <a:lnTo>
                  <a:pt x="6646688" y="6585765"/>
                </a:lnTo>
                <a:cubicBezTo>
                  <a:pt x="6644494" y="6588296"/>
                  <a:pt x="6640660" y="6590137"/>
                  <a:pt x="6633278" y="6590589"/>
                </a:cubicBezTo>
                <a:cubicBezTo>
                  <a:pt x="6648367" y="6606646"/>
                  <a:pt x="6630160" y="6597288"/>
                  <a:pt x="6607065" y="6597202"/>
                </a:cubicBezTo>
                <a:cubicBezTo>
                  <a:pt x="6625347" y="6622121"/>
                  <a:pt x="6557475" y="6611760"/>
                  <a:pt x="6549804" y="6626596"/>
                </a:cubicBezTo>
                <a:cubicBezTo>
                  <a:pt x="6532425" y="6625972"/>
                  <a:pt x="6514382" y="6625766"/>
                  <a:pt x="6496083" y="6626095"/>
                </a:cubicBezTo>
                <a:lnTo>
                  <a:pt x="6485389" y="6626617"/>
                </a:lnTo>
                <a:lnTo>
                  <a:pt x="6485223" y="6626886"/>
                </a:lnTo>
                <a:cubicBezTo>
                  <a:pt x="6483001" y="6627550"/>
                  <a:pt x="6479520" y="6627927"/>
                  <a:pt x="6474035" y="6627950"/>
                </a:cubicBezTo>
                <a:lnTo>
                  <a:pt x="6465888" y="6627571"/>
                </a:lnTo>
                <a:lnTo>
                  <a:pt x="6445139" y="6628585"/>
                </a:lnTo>
                <a:lnTo>
                  <a:pt x="6438312" y="6630646"/>
                </a:lnTo>
                <a:cubicBezTo>
                  <a:pt x="6417397" y="6642787"/>
                  <a:pt x="6447851" y="6675286"/>
                  <a:pt x="6392168" y="6665569"/>
                </a:cubicBezTo>
                <a:cubicBezTo>
                  <a:pt x="6343510" y="6677589"/>
                  <a:pt x="6330169" y="6701494"/>
                  <a:pt x="6272304" y="6700835"/>
                </a:cubicBezTo>
                <a:cubicBezTo>
                  <a:pt x="6226827" y="6712160"/>
                  <a:pt x="6194756" y="6728533"/>
                  <a:pt x="6150447" y="6732895"/>
                </a:cubicBezTo>
                <a:cubicBezTo>
                  <a:pt x="6140653" y="6742032"/>
                  <a:pt x="6128186" y="6747742"/>
                  <a:pt x="6104787" y="6743117"/>
                </a:cubicBezTo>
                <a:cubicBezTo>
                  <a:pt x="6064916" y="6755994"/>
                  <a:pt x="6067350" y="6769968"/>
                  <a:pt x="6030197" y="6767449"/>
                </a:cubicBezTo>
                <a:cubicBezTo>
                  <a:pt x="6025714" y="6799897"/>
                  <a:pt x="6010615" y="6777056"/>
                  <a:pt x="5980285" y="6782421"/>
                </a:cubicBezTo>
                <a:cubicBezTo>
                  <a:pt x="5954036" y="6784991"/>
                  <a:pt x="5980131" y="6764424"/>
                  <a:pt x="5958496" y="6769874"/>
                </a:cubicBezTo>
                <a:cubicBezTo>
                  <a:pt x="5944505" y="6782527"/>
                  <a:pt x="5921893" y="6765237"/>
                  <a:pt x="5908732" y="6779393"/>
                </a:cubicBezTo>
                <a:cubicBezTo>
                  <a:pt x="5931989" y="6790347"/>
                  <a:pt x="5860959" y="6791681"/>
                  <a:pt x="5874963" y="6803355"/>
                </a:cubicBezTo>
                <a:cubicBezTo>
                  <a:pt x="5833647" y="6793755"/>
                  <a:pt x="5851456" y="6816602"/>
                  <a:pt x="5819199" y="6820147"/>
                </a:cubicBezTo>
                <a:cubicBezTo>
                  <a:pt x="5798819" y="6818094"/>
                  <a:pt x="5788750" y="6819934"/>
                  <a:pt x="5786035" y="6830341"/>
                </a:cubicBezTo>
                <a:cubicBezTo>
                  <a:pt x="5689973" y="6819312"/>
                  <a:pt x="5750863" y="6840131"/>
                  <a:pt x="5683543" y="6846008"/>
                </a:cubicBezTo>
                <a:cubicBezTo>
                  <a:pt x="5622546" y="6848924"/>
                  <a:pt x="5561433" y="6857988"/>
                  <a:pt x="5478912" y="6843932"/>
                </a:cubicBezTo>
                <a:cubicBezTo>
                  <a:pt x="5459815" y="6838522"/>
                  <a:pt x="5436209" y="6841929"/>
                  <a:pt x="5426182" y="6851543"/>
                </a:cubicBezTo>
                <a:cubicBezTo>
                  <a:pt x="5424458" y="6853198"/>
                  <a:pt x="5423209" y="6854977"/>
                  <a:pt x="5422476" y="6856827"/>
                </a:cubicBezTo>
                <a:cubicBezTo>
                  <a:pt x="5368974" y="6845270"/>
                  <a:pt x="5364519" y="6860824"/>
                  <a:pt x="5334223" y="6851042"/>
                </a:cubicBezTo>
                <a:lnTo>
                  <a:pt x="5307101" y="6857999"/>
                </a:lnTo>
                <a:lnTo>
                  <a:pt x="0" y="6857999"/>
                </a:lnTo>
                <a:lnTo>
                  <a:pt x="0" y="2143233"/>
                </a:lnTo>
                <a:lnTo>
                  <a:pt x="23798" y="2139906"/>
                </a:lnTo>
                <a:cubicBezTo>
                  <a:pt x="74043" y="2136293"/>
                  <a:pt x="38977" y="2165571"/>
                  <a:pt x="87258" y="2143366"/>
                </a:cubicBezTo>
                <a:cubicBezTo>
                  <a:pt x="122965" y="2137787"/>
                  <a:pt x="117457" y="2188700"/>
                  <a:pt x="156013" y="2163361"/>
                </a:cubicBezTo>
                <a:cubicBezTo>
                  <a:pt x="199419" y="2162157"/>
                  <a:pt x="225310" y="2180084"/>
                  <a:pt x="266777" y="2165405"/>
                </a:cubicBezTo>
                <a:cubicBezTo>
                  <a:pt x="307408" y="2164360"/>
                  <a:pt x="341751" y="2171054"/>
                  <a:pt x="376805" y="2164126"/>
                </a:cubicBezTo>
                <a:cubicBezTo>
                  <a:pt x="390105" y="2169833"/>
                  <a:pt x="403012" y="2171855"/>
                  <a:pt x="416820" y="2162058"/>
                </a:cubicBezTo>
                <a:cubicBezTo>
                  <a:pt x="454441" y="2163754"/>
                  <a:pt x="462164" y="2176725"/>
                  <a:pt x="487366" y="2165444"/>
                </a:cubicBezTo>
                <a:cubicBezTo>
                  <a:pt x="512638" y="2193098"/>
                  <a:pt x="508069" y="2169186"/>
                  <a:pt x="533680" y="2166550"/>
                </a:cubicBezTo>
                <a:cubicBezTo>
                  <a:pt x="554439" y="2162433"/>
                  <a:pt x="521576" y="2150568"/>
                  <a:pt x="540946" y="2150128"/>
                </a:cubicBezTo>
                <a:cubicBezTo>
                  <a:pt x="559671" y="2157928"/>
                  <a:pt x="564313" y="2137102"/>
                  <a:pt x="583453" y="2146439"/>
                </a:cubicBezTo>
                <a:cubicBezTo>
                  <a:pt x="574045" y="2161807"/>
                  <a:pt x="626400" y="2145688"/>
                  <a:pt x="624180" y="2159439"/>
                </a:cubicBezTo>
                <a:cubicBezTo>
                  <a:pt x="647591" y="2140873"/>
                  <a:pt x="650201" y="2165450"/>
                  <a:pt x="675971" y="2160733"/>
                </a:cubicBezTo>
                <a:cubicBezTo>
                  <a:pt x="689339" y="2153950"/>
                  <a:pt x="697882" y="2153126"/>
                  <a:pt x="706914" y="2161686"/>
                </a:cubicBezTo>
                <a:cubicBezTo>
                  <a:pt x="769009" y="2128516"/>
                  <a:pt x="739035" y="2161792"/>
                  <a:pt x="791788" y="2150599"/>
                </a:cubicBezTo>
                <a:cubicBezTo>
                  <a:pt x="837950" y="2138324"/>
                  <a:pt x="852628" y="2155297"/>
                  <a:pt x="902857" y="2122745"/>
                </a:cubicBezTo>
                <a:cubicBezTo>
                  <a:pt x="913016" y="2113301"/>
                  <a:pt x="967730" y="2097173"/>
                  <a:pt x="981959" y="2092815"/>
                </a:cubicBezTo>
                <a:cubicBezTo>
                  <a:pt x="996188" y="2088456"/>
                  <a:pt x="986445" y="2095133"/>
                  <a:pt x="988232" y="2096592"/>
                </a:cubicBezTo>
                <a:cubicBezTo>
                  <a:pt x="1019139" y="2073321"/>
                  <a:pt x="1032924" y="2086016"/>
                  <a:pt x="1048229" y="2069972"/>
                </a:cubicBezTo>
                <a:cubicBezTo>
                  <a:pt x="1091335" y="2064742"/>
                  <a:pt x="1121978" y="2082008"/>
                  <a:pt x="1136098" y="2067967"/>
                </a:cubicBezTo>
                <a:cubicBezTo>
                  <a:pt x="1157340" y="2069596"/>
                  <a:pt x="1183471" y="2087419"/>
                  <a:pt x="1202436" y="2072380"/>
                </a:cubicBezTo>
                <a:cubicBezTo>
                  <a:pt x="1202276" y="2085209"/>
                  <a:pt x="1228778" y="2063479"/>
                  <a:pt x="1239614" y="2072295"/>
                </a:cubicBezTo>
                <a:cubicBezTo>
                  <a:pt x="1247024" y="2079920"/>
                  <a:pt x="1256792" y="2075104"/>
                  <a:pt x="1266687" y="2075072"/>
                </a:cubicBezTo>
                <a:cubicBezTo>
                  <a:pt x="1278018" y="2081364"/>
                  <a:pt x="1322622" y="2073526"/>
                  <a:pt x="1335495" y="2066868"/>
                </a:cubicBezTo>
                <a:cubicBezTo>
                  <a:pt x="1368381" y="2043096"/>
                  <a:pt x="1422617" y="2065011"/>
                  <a:pt x="1449503" y="2046887"/>
                </a:cubicBezTo>
                <a:cubicBezTo>
                  <a:pt x="1458132" y="2044484"/>
                  <a:pt x="1466138" y="2043753"/>
                  <a:pt x="1473714" y="2044066"/>
                </a:cubicBezTo>
                <a:lnTo>
                  <a:pt x="1494279" y="2047336"/>
                </a:lnTo>
                <a:lnTo>
                  <a:pt x="1498838" y="2053057"/>
                </a:lnTo>
                <a:lnTo>
                  <a:pt x="1512113" y="2052421"/>
                </a:lnTo>
                <a:lnTo>
                  <a:pt x="1515595" y="2053441"/>
                </a:lnTo>
                <a:cubicBezTo>
                  <a:pt x="1522236" y="2055416"/>
                  <a:pt x="1528840" y="2057179"/>
                  <a:pt x="1535601" y="2058100"/>
                </a:cubicBezTo>
                <a:cubicBezTo>
                  <a:pt x="1533819" y="2030557"/>
                  <a:pt x="1592812" y="2061403"/>
                  <a:pt x="1579590" y="2038490"/>
                </a:cubicBezTo>
                <a:cubicBezTo>
                  <a:pt x="1616426" y="2038767"/>
                  <a:pt x="1594177" y="2016885"/>
                  <a:pt x="1632661" y="2038680"/>
                </a:cubicBezTo>
                <a:cubicBezTo>
                  <a:pt x="1695112" y="2019618"/>
                  <a:pt x="1728303" y="2044586"/>
                  <a:pt x="1781597" y="2013421"/>
                </a:cubicBezTo>
                <a:cubicBezTo>
                  <a:pt x="1834196" y="2009160"/>
                  <a:pt x="1902538" y="2002271"/>
                  <a:pt x="1942299" y="1995238"/>
                </a:cubicBezTo>
                <a:cubicBezTo>
                  <a:pt x="1987356" y="1969382"/>
                  <a:pt x="2046051" y="1931285"/>
                  <a:pt x="2073776" y="1959306"/>
                </a:cubicBezTo>
                <a:cubicBezTo>
                  <a:pt x="2128486" y="1955797"/>
                  <a:pt x="2173117" y="1931503"/>
                  <a:pt x="2225830" y="1945035"/>
                </a:cubicBezTo>
                <a:cubicBezTo>
                  <a:pt x="2228705" y="1940868"/>
                  <a:pt x="2232493" y="1937453"/>
                  <a:pt x="2236906" y="1934583"/>
                </a:cubicBezTo>
                <a:lnTo>
                  <a:pt x="2250907" y="1927805"/>
                </a:lnTo>
                <a:lnTo>
                  <a:pt x="2253081" y="1928470"/>
                </a:lnTo>
                <a:cubicBezTo>
                  <a:pt x="2262162" y="1929060"/>
                  <a:pt x="2267315" y="1927517"/>
                  <a:pt x="2270720" y="1925037"/>
                </a:cubicBezTo>
                <a:lnTo>
                  <a:pt x="2273667" y="1921293"/>
                </a:lnTo>
                <a:lnTo>
                  <a:pt x="2285482" y="1917998"/>
                </a:lnTo>
                <a:lnTo>
                  <a:pt x="2307986" y="1908982"/>
                </a:lnTo>
                <a:lnTo>
                  <a:pt x="2312921" y="1909665"/>
                </a:lnTo>
                <a:lnTo>
                  <a:pt x="2347989" y="1899756"/>
                </a:lnTo>
                <a:lnTo>
                  <a:pt x="2348816" y="1900744"/>
                </a:lnTo>
                <a:cubicBezTo>
                  <a:pt x="2351467" y="1902733"/>
                  <a:pt x="2354933" y="1903776"/>
                  <a:pt x="2360199" y="1902864"/>
                </a:cubicBezTo>
                <a:cubicBezTo>
                  <a:pt x="2357148" y="1920740"/>
                  <a:pt x="2365381" y="1908616"/>
                  <a:pt x="2381173" y="1904351"/>
                </a:cubicBezTo>
                <a:cubicBezTo>
                  <a:pt x="2379960" y="1931162"/>
                  <a:pt x="2421782" y="1909095"/>
                  <a:pt x="2433782" y="1921696"/>
                </a:cubicBezTo>
                <a:cubicBezTo>
                  <a:pt x="2445411" y="1917959"/>
                  <a:pt x="2457686" y="1914495"/>
                  <a:pt x="2470381" y="1911489"/>
                </a:cubicBezTo>
                <a:lnTo>
                  <a:pt x="2477951" y="1910044"/>
                </a:lnTo>
                <a:lnTo>
                  <a:pt x="2478187" y="1910267"/>
                </a:lnTo>
                <a:cubicBezTo>
                  <a:pt x="2480012" y="1910490"/>
                  <a:pt x="2482569" y="1910217"/>
                  <a:pt x="2486339" y="1909244"/>
                </a:cubicBezTo>
                <a:lnTo>
                  <a:pt x="2491753" y="1907410"/>
                </a:lnTo>
                <a:lnTo>
                  <a:pt x="2506438" y="1904607"/>
                </a:lnTo>
                <a:lnTo>
                  <a:pt x="2512055" y="1905314"/>
                </a:lnTo>
                <a:cubicBezTo>
                  <a:pt x="2531909" y="1912973"/>
                  <a:pt x="2525790" y="1949139"/>
                  <a:pt x="2559550" y="1929886"/>
                </a:cubicBezTo>
                <a:cubicBezTo>
                  <a:pt x="2598368" y="1932405"/>
                  <a:pt x="2618373" y="1952531"/>
                  <a:pt x="2657743" y="1941427"/>
                </a:cubicBezTo>
                <a:cubicBezTo>
                  <a:pt x="2694066" y="1943866"/>
                  <a:pt x="2723489" y="1953496"/>
                  <a:pt x="2755845" y="1949581"/>
                </a:cubicBezTo>
                <a:cubicBezTo>
                  <a:pt x="2766710" y="1956423"/>
                  <a:pt x="2777851" y="1959550"/>
                  <a:pt x="2791790" y="1950948"/>
                </a:cubicBezTo>
                <a:cubicBezTo>
                  <a:pt x="2824975" y="1955867"/>
                  <a:pt x="2829653" y="1969486"/>
                  <a:pt x="2853980" y="1960379"/>
                </a:cubicBezTo>
                <a:cubicBezTo>
                  <a:pt x="2867339" y="1982719"/>
                  <a:pt x="2870664" y="1974650"/>
                  <a:pt x="2881292" y="1969035"/>
                </a:cubicBezTo>
                <a:lnTo>
                  <a:pt x="2882690" y="1968669"/>
                </a:lnTo>
                <a:lnTo>
                  <a:pt x="2884480" y="1971856"/>
                </a:lnTo>
                <a:lnTo>
                  <a:pt x="2889504" y="1973560"/>
                </a:lnTo>
                <a:lnTo>
                  <a:pt x="2904507" y="1973450"/>
                </a:lnTo>
                <a:lnTo>
                  <a:pt x="2910361" y="1972623"/>
                </a:lnTo>
                <a:cubicBezTo>
                  <a:pt x="2914314" y="1972346"/>
                  <a:pt x="2916841" y="1972538"/>
                  <a:pt x="2918476" y="1973085"/>
                </a:cubicBezTo>
                <a:cubicBezTo>
                  <a:pt x="2918519" y="1973172"/>
                  <a:pt x="2918565" y="1973259"/>
                  <a:pt x="2918608" y="1973346"/>
                </a:cubicBezTo>
                <a:lnTo>
                  <a:pt x="2926342" y="1973289"/>
                </a:lnTo>
                <a:cubicBezTo>
                  <a:pt x="2939546" y="1972624"/>
                  <a:pt x="2952540" y="1971432"/>
                  <a:pt x="2965031" y="1969856"/>
                </a:cubicBezTo>
                <a:cubicBezTo>
                  <a:pt x="2971305" y="1984385"/>
                  <a:pt x="3019698" y="1970246"/>
                  <a:pt x="3007773" y="1996347"/>
                </a:cubicBezTo>
                <a:cubicBezTo>
                  <a:pt x="3024413" y="1995002"/>
                  <a:pt x="3037063" y="1984582"/>
                  <a:pt x="3026997" y="2001580"/>
                </a:cubicBezTo>
                <a:cubicBezTo>
                  <a:pt x="3032338" y="2001634"/>
                  <a:pt x="3035193" y="2003280"/>
                  <a:pt x="3036901" y="2005710"/>
                </a:cubicBezTo>
                <a:lnTo>
                  <a:pt x="3037285" y="2006829"/>
                </a:lnTo>
                <a:lnTo>
                  <a:pt x="3074407" y="2003411"/>
                </a:lnTo>
                <a:lnTo>
                  <a:pt x="3078795" y="2004969"/>
                </a:lnTo>
                <a:lnTo>
                  <a:pt x="3103685" y="2000166"/>
                </a:lnTo>
                <a:lnTo>
                  <a:pt x="3116175" y="1999058"/>
                </a:lnTo>
                <a:lnTo>
                  <a:pt x="3120468" y="1995915"/>
                </a:lnTo>
                <a:cubicBezTo>
                  <a:pt x="3124679" y="1994091"/>
                  <a:pt x="3130170" y="1993504"/>
                  <a:pt x="3138514" y="1995716"/>
                </a:cubicBezTo>
                <a:lnTo>
                  <a:pt x="3140299" y="1996760"/>
                </a:lnTo>
                <a:lnTo>
                  <a:pt x="3156256" y="1992625"/>
                </a:lnTo>
                <a:cubicBezTo>
                  <a:pt x="3161579" y="1990603"/>
                  <a:pt x="3166532" y="1987932"/>
                  <a:pt x="3170922" y="1984357"/>
                </a:cubicBezTo>
                <a:cubicBezTo>
                  <a:pt x="3215296" y="2007127"/>
                  <a:pt x="3279153" y="1979394"/>
                  <a:pt x="3332263" y="1985792"/>
                </a:cubicBezTo>
                <a:cubicBezTo>
                  <a:pt x="3365071" y="1970632"/>
                  <a:pt x="3439000" y="1997025"/>
                  <a:pt x="3460591" y="1967471"/>
                </a:cubicBezTo>
                <a:cubicBezTo>
                  <a:pt x="3451444" y="2002870"/>
                  <a:pt x="3556491" y="1969109"/>
                  <a:pt x="3595015" y="1975790"/>
                </a:cubicBezTo>
                <a:cubicBezTo>
                  <a:pt x="3658347" y="1975113"/>
                  <a:pt x="3722805" y="1993634"/>
                  <a:pt x="3769101" y="1999150"/>
                </a:cubicBezTo>
                <a:cubicBezTo>
                  <a:pt x="3796708" y="2027471"/>
                  <a:pt x="3784478" y="2001987"/>
                  <a:pt x="3819178" y="2008885"/>
                </a:cubicBezTo>
                <a:cubicBezTo>
                  <a:pt x="3815893" y="1984013"/>
                  <a:pt x="3859241" y="2024909"/>
                  <a:pt x="3868628" y="1997548"/>
                </a:cubicBezTo>
                <a:cubicBezTo>
                  <a:pt x="3874646" y="1999671"/>
                  <a:pt x="3880179" y="2002589"/>
                  <a:pt x="3885662" y="2005723"/>
                </a:cubicBezTo>
                <a:lnTo>
                  <a:pt x="3888539" y="2007351"/>
                </a:lnTo>
                <a:lnTo>
                  <a:pt x="3901342" y="2009114"/>
                </a:lnTo>
                <a:lnTo>
                  <a:pt x="3903349" y="2015552"/>
                </a:lnTo>
                <a:lnTo>
                  <a:pt x="3921468" y="2022461"/>
                </a:lnTo>
                <a:cubicBezTo>
                  <a:pt x="3928503" y="2024132"/>
                  <a:pt x="3936363" y="2024854"/>
                  <a:pt x="3945480" y="2024047"/>
                </a:cubicBezTo>
                <a:cubicBezTo>
                  <a:pt x="3978176" y="2011092"/>
                  <a:pt x="4020619" y="2042364"/>
                  <a:pt x="4061250" y="2024945"/>
                </a:cubicBezTo>
                <a:cubicBezTo>
                  <a:pt x="4076090" y="2020726"/>
                  <a:pt x="4121392" y="2021057"/>
                  <a:pt x="4129570" y="2029272"/>
                </a:cubicBezTo>
                <a:cubicBezTo>
                  <a:pt x="4138935" y="2031020"/>
                  <a:pt x="4150099" y="2028050"/>
                  <a:pt x="4154036" y="2036868"/>
                </a:cubicBezTo>
                <a:cubicBezTo>
                  <a:pt x="4160735" y="2047472"/>
                  <a:pt x="4194512" y="2030907"/>
                  <a:pt x="4189204" y="2043474"/>
                </a:cubicBezTo>
                <a:cubicBezTo>
                  <a:pt x="4213171" y="2032123"/>
                  <a:pt x="4230703" y="2054320"/>
                  <a:pt x="4250119" y="2059743"/>
                </a:cubicBezTo>
                <a:cubicBezTo>
                  <a:pt x="4259612" y="2054119"/>
                  <a:pt x="4269863" y="2056925"/>
                  <a:pt x="4283096" y="2061464"/>
                </a:cubicBezTo>
                <a:lnTo>
                  <a:pt x="4301210" y="2067352"/>
                </a:lnTo>
                <a:lnTo>
                  <a:pt x="4308819" y="2066758"/>
                </a:lnTo>
                <a:cubicBezTo>
                  <a:pt x="4318024" y="2066868"/>
                  <a:pt x="4326429" y="2067593"/>
                  <a:pt x="4333907" y="2068098"/>
                </a:cubicBezTo>
                <a:lnTo>
                  <a:pt x="4348284" y="2068116"/>
                </a:lnTo>
                <a:lnTo>
                  <a:pt x="4354009" y="2067847"/>
                </a:lnTo>
                <a:lnTo>
                  <a:pt x="4366647" y="2061827"/>
                </a:lnTo>
                <a:lnTo>
                  <a:pt x="4383151" y="2064242"/>
                </a:lnTo>
                <a:lnTo>
                  <a:pt x="4401354" y="2058245"/>
                </a:lnTo>
                <a:cubicBezTo>
                  <a:pt x="4402457" y="2059998"/>
                  <a:pt x="4403942" y="2061629"/>
                  <a:pt x="4405765" y="2063081"/>
                </a:cubicBezTo>
                <a:lnTo>
                  <a:pt x="4420601" y="2068011"/>
                </a:lnTo>
                <a:lnTo>
                  <a:pt x="4433312" y="2062239"/>
                </a:lnTo>
                <a:cubicBezTo>
                  <a:pt x="4433913" y="2071826"/>
                  <a:pt x="4448053" y="2061159"/>
                  <a:pt x="4459938" y="2058655"/>
                </a:cubicBezTo>
                <a:lnTo>
                  <a:pt x="4467257" y="2059536"/>
                </a:lnTo>
                <a:lnTo>
                  <a:pt x="4492833" y="2051951"/>
                </a:lnTo>
                <a:cubicBezTo>
                  <a:pt x="4506830" y="2048890"/>
                  <a:pt x="4520326" y="2046915"/>
                  <a:pt x="4533444" y="2045543"/>
                </a:cubicBezTo>
                <a:lnTo>
                  <a:pt x="4579902" y="2042473"/>
                </a:lnTo>
                <a:lnTo>
                  <a:pt x="4593061" y="2036537"/>
                </a:lnTo>
                <a:cubicBezTo>
                  <a:pt x="4623093" y="2030020"/>
                  <a:pt x="4659310" y="2036776"/>
                  <a:pt x="4678455" y="2022033"/>
                </a:cubicBezTo>
                <a:cubicBezTo>
                  <a:pt x="4686902" y="2019123"/>
                  <a:pt x="4694854" y="2017915"/>
                  <a:pt x="4702453" y="2017770"/>
                </a:cubicBezTo>
                <a:lnTo>
                  <a:pt x="4723263" y="2019792"/>
                </a:lnTo>
                <a:lnTo>
                  <a:pt x="4728248" y="2025217"/>
                </a:lnTo>
                <a:lnTo>
                  <a:pt x="4741475" y="2023784"/>
                </a:lnTo>
                <a:lnTo>
                  <a:pt x="4745033" y="2024591"/>
                </a:lnTo>
                <a:cubicBezTo>
                  <a:pt x="4751823" y="2026159"/>
                  <a:pt x="4758560" y="2027516"/>
                  <a:pt x="4765390" y="2028029"/>
                </a:cubicBezTo>
                <a:cubicBezTo>
                  <a:pt x="4761540" y="2000715"/>
                  <a:pt x="4822843" y="2027885"/>
                  <a:pt x="4807902" y="2005868"/>
                </a:cubicBezTo>
                <a:cubicBezTo>
                  <a:pt x="4844760" y="2003930"/>
                  <a:pt x="4820870" y="1983482"/>
                  <a:pt x="4860989" y="2002871"/>
                </a:cubicBezTo>
                <a:cubicBezTo>
                  <a:pt x="4922008" y="1980146"/>
                  <a:pt x="5009783" y="1987933"/>
                  <a:pt x="5060738" y="1953707"/>
                </a:cubicBezTo>
                <a:cubicBezTo>
                  <a:pt x="5113014" y="1946308"/>
                  <a:pt x="5135414" y="1967863"/>
                  <a:pt x="5174646" y="1958475"/>
                </a:cubicBezTo>
                <a:cubicBezTo>
                  <a:pt x="5181576" y="1926245"/>
                  <a:pt x="5266302" y="1871146"/>
                  <a:pt x="5296127" y="1897377"/>
                </a:cubicBezTo>
                <a:cubicBezTo>
                  <a:pt x="5350570" y="1890601"/>
                  <a:pt x="5393378" y="1863736"/>
                  <a:pt x="5447102" y="1874045"/>
                </a:cubicBezTo>
                <a:cubicBezTo>
                  <a:pt x="5449663" y="1869724"/>
                  <a:pt x="5453194" y="1866097"/>
                  <a:pt x="5457394" y="1862976"/>
                </a:cubicBezTo>
                <a:lnTo>
                  <a:pt x="5470885" y="1855386"/>
                </a:lnTo>
                <a:lnTo>
                  <a:pt x="5473108" y="1855919"/>
                </a:lnTo>
                <a:cubicBezTo>
                  <a:pt x="5482234" y="1855961"/>
                  <a:pt x="5487271" y="1854115"/>
                  <a:pt x="5490487" y="1851442"/>
                </a:cubicBezTo>
                <a:lnTo>
                  <a:pt x="5493156" y="1847537"/>
                </a:lnTo>
                <a:lnTo>
                  <a:pt x="5504724" y="1843550"/>
                </a:lnTo>
                <a:lnTo>
                  <a:pt x="5526552" y="1833223"/>
                </a:lnTo>
                <a:lnTo>
                  <a:pt x="5531534" y="1833606"/>
                </a:lnTo>
                <a:lnTo>
                  <a:pt x="5565857" y="1821637"/>
                </a:lnTo>
                <a:lnTo>
                  <a:pt x="5566758" y="1822571"/>
                </a:lnTo>
                <a:cubicBezTo>
                  <a:pt x="5569560" y="1824391"/>
                  <a:pt x="5573104" y="1825220"/>
                  <a:pt x="5578300" y="1823998"/>
                </a:cubicBezTo>
                <a:cubicBezTo>
                  <a:pt x="5576590" y="1841977"/>
                  <a:pt x="5583913" y="1829412"/>
                  <a:pt x="5599385" y="1824219"/>
                </a:cubicBezTo>
                <a:cubicBezTo>
                  <a:pt x="5600181" y="1850985"/>
                  <a:pt x="5640346" y="1826505"/>
                  <a:pt x="5653291" y="1838330"/>
                </a:cubicBezTo>
                <a:cubicBezTo>
                  <a:pt x="5664639" y="1833911"/>
                  <a:pt x="5676656" y="1829727"/>
                  <a:pt x="5689123" y="1825972"/>
                </a:cubicBezTo>
                <a:lnTo>
                  <a:pt x="5696583" y="1824080"/>
                </a:lnTo>
                <a:lnTo>
                  <a:pt x="5696836" y="1824287"/>
                </a:lnTo>
                <a:cubicBezTo>
                  <a:pt x="5698678" y="1824400"/>
                  <a:pt x="5701213" y="1823974"/>
                  <a:pt x="5704910" y="1822779"/>
                </a:cubicBezTo>
                <a:lnTo>
                  <a:pt x="5710186" y="1820629"/>
                </a:lnTo>
                <a:lnTo>
                  <a:pt x="5724662" y="1816957"/>
                </a:lnTo>
                <a:lnTo>
                  <a:pt x="5730330" y="1817323"/>
                </a:lnTo>
                <a:lnTo>
                  <a:pt x="5733569" y="1819818"/>
                </a:lnTo>
                <a:lnTo>
                  <a:pt x="5734751" y="1819150"/>
                </a:lnTo>
                <a:cubicBezTo>
                  <a:pt x="5742385" y="1811473"/>
                  <a:pt x="5741789" y="1803283"/>
                  <a:pt x="5765286" y="1820584"/>
                </a:cubicBezTo>
                <a:cubicBezTo>
                  <a:pt x="5784532" y="1806446"/>
                  <a:pt x="5795499" y="1817814"/>
                  <a:pt x="5829951" y="1814425"/>
                </a:cubicBezTo>
                <a:cubicBezTo>
                  <a:pt x="5839381" y="1803221"/>
                  <a:pt x="5851644" y="1803437"/>
                  <a:pt x="5865400" y="1807121"/>
                </a:cubicBezTo>
                <a:cubicBezTo>
                  <a:pt x="5894873" y="1795832"/>
                  <a:pt x="5927910" y="1797657"/>
                  <a:pt x="5964230" y="1791246"/>
                </a:cubicBezTo>
                <a:cubicBezTo>
                  <a:pt x="5997095" y="1771694"/>
                  <a:pt x="6025977" y="1785382"/>
                  <a:pt x="6064751" y="1778450"/>
                </a:cubicBezTo>
                <a:cubicBezTo>
                  <a:pt x="6088334" y="1752766"/>
                  <a:pt x="6099508" y="1787374"/>
                  <a:pt x="6122352" y="1789671"/>
                </a:cubicBezTo>
                <a:lnTo>
                  <a:pt x="6128122" y="1788981"/>
                </a:lnTo>
                <a:lnTo>
                  <a:pt x="6141014" y="1782915"/>
                </a:lnTo>
                <a:lnTo>
                  <a:pt x="6145388" y="1779947"/>
                </a:lnTo>
                <a:cubicBezTo>
                  <a:pt x="6148578" y="1778158"/>
                  <a:pt x="6150926" y="1777299"/>
                  <a:pt x="6152799" y="1777068"/>
                </a:cubicBezTo>
                <a:lnTo>
                  <a:pt x="6153131" y="1777217"/>
                </a:lnTo>
                <a:lnTo>
                  <a:pt x="6159777" y="1774090"/>
                </a:lnTo>
                <a:cubicBezTo>
                  <a:pt x="6170646" y="1768312"/>
                  <a:pt x="6180893" y="1762216"/>
                  <a:pt x="6190386" y="1756022"/>
                </a:cubicBezTo>
                <a:cubicBezTo>
                  <a:pt x="6207960" y="1764717"/>
                  <a:pt x="6238019" y="1734533"/>
                  <a:pt x="6249518" y="1759399"/>
                </a:cubicBezTo>
                <a:cubicBezTo>
                  <a:pt x="6262790" y="1751731"/>
                  <a:pt x="6265029" y="1738657"/>
                  <a:pt x="6270527" y="1755769"/>
                </a:cubicBezTo>
                <a:cubicBezTo>
                  <a:pt x="6275192" y="1753681"/>
                  <a:pt x="6279041" y="1753811"/>
                  <a:pt x="6282550" y="1755003"/>
                </a:cubicBezTo>
                <a:lnTo>
                  <a:pt x="6283816" y="1755712"/>
                </a:lnTo>
                <a:lnTo>
                  <a:pt x="6313084" y="1738281"/>
                </a:lnTo>
                <a:lnTo>
                  <a:pt x="6318182" y="1737732"/>
                </a:lnTo>
                <a:lnTo>
                  <a:pt x="6335709" y="1724111"/>
                </a:lnTo>
                <a:lnTo>
                  <a:pt x="6345588" y="1718279"/>
                </a:lnTo>
                <a:lnTo>
                  <a:pt x="6346673" y="1714145"/>
                </a:lnTo>
                <a:cubicBezTo>
                  <a:pt x="6348796" y="1711062"/>
                  <a:pt x="6353055" y="1708421"/>
                  <a:pt x="6362126" y="1706799"/>
                </a:cubicBezTo>
                <a:lnTo>
                  <a:pt x="6364545" y="1706892"/>
                </a:lnTo>
                <a:cubicBezTo>
                  <a:pt x="6367637" y="1703281"/>
                  <a:pt x="6424942" y="1698254"/>
                  <a:pt x="6464076" y="1679171"/>
                </a:cubicBezTo>
                <a:cubicBezTo>
                  <a:pt x="6504464" y="1655724"/>
                  <a:pt x="6547114" y="1618110"/>
                  <a:pt x="6599352" y="1592397"/>
                </a:cubicBezTo>
                <a:cubicBezTo>
                  <a:pt x="6621028" y="1623320"/>
                  <a:pt x="6702628" y="1477903"/>
                  <a:pt x="6694106" y="1530854"/>
                </a:cubicBezTo>
                <a:cubicBezTo>
                  <a:pt x="6709146" y="1521510"/>
                  <a:pt x="6782557" y="1496994"/>
                  <a:pt x="6779808" y="1510598"/>
                </a:cubicBezTo>
                <a:cubicBezTo>
                  <a:pt x="6816671" y="1469344"/>
                  <a:pt x="6859225" y="1490432"/>
                  <a:pt x="6910674" y="1458095"/>
                </a:cubicBezTo>
                <a:cubicBezTo>
                  <a:pt x="6958236" y="1468911"/>
                  <a:pt x="6926351" y="1454150"/>
                  <a:pt x="6962144" y="1445637"/>
                </a:cubicBezTo>
                <a:cubicBezTo>
                  <a:pt x="6938512" y="1427780"/>
                  <a:pt x="7010208" y="1442012"/>
                  <a:pt x="6995460" y="1417188"/>
                </a:cubicBezTo>
                <a:lnTo>
                  <a:pt x="7017033" y="1416698"/>
                </a:lnTo>
                <a:lnTo>
                  <a:pt x="7020886" y="1416805"/>
                </a:lnTo>
                <a:lnTo>
                  <a:pt x="7033438" y="1413061"/>
                </a:lnTo>
                <a:lnTo>
                  <a:pt x="7040555" y="1417220"/>
                </a:lnTo>
                <a:lnTo>
                  <a:pt x="7062011" y="1415322"/>
                </a:lnTo>
                <a:cubicBezTo>
                  <a:pt x="7069494" y="1413805"/>
                  <a:pt x="7076899" y="1411231"/>
                  <a:pt x="7084117" y="1406974"/>
                </a:cubicBezTo>
                <a:cubicBezTo>
                  <a:pt x="7101577" y="1383961"/>
                  <a:pt x="7164447" y="1391139"/>
                  <a:pt x="7185047" y="1361519"/>
                </a:cubicBezTo>
                <a:cubicBezTo>
                  <a:pt x="7194363" y="1352352"/>
                  <a:pt x="7233839" y="1334552"/>
                  <a:pt x="7247783" y="1337622"/>
                </a:cubicBezTo>
                <a:cubicBezTo>
                  <a:pt x="7257348" y="1335236"/>
                  <a:pt x="7264529" y="1328498"/>
                  <a:pt x="7275307" y="1333722"/>
                </a:cubicBezTo>
                <a:cubicBezTo>
                  <a:pt x="7289966" y="1339225"/>
                  <a:pt x="7305349" y="1312996"/>
                  <a:pt x="7311261" y="1324795"/>
                </a:cubicBezTo>
                <a:cubicBezTo>
                  <a:pt x="7322509" y="1306494"/>
                  <a:pt x="7356236" y="1316612"/>
                  <a:pt x="7377571" y="1313050"/>
                </a:cubicBezTo>
                <a:cubicBezTo>
                  <a:pt x="7384603" y="1296817"/>
                  <a:pt x="7422434" y="1305349"/>
                  <a:pt x="7461694" y="1290297"/>
                </a:cubicBezTo>
                <a:cubicBezTo>
                  <a:pt x="7468925" y="1271946"/>
                  <a:pt x="7488273" y="1280301"/>
                  <a:pt x="7507193" y="1251613"/>
                </a:cubicBezTo>
                <a:cubicBezTo>
                  <a:pt x="7509613" y="1252526"/>
                  <a:pt x="7512260" y="1253190"/>
                  <a:pt x="7515052" y="1253584"/>
                </a:cubicBezTo>
                <a:cubicBezTo>
                  <a:pt x="7531272" y="1255869"/>
                  <a:pt x="7548775" y="1248744"/>
                  <a:pt x="7554146" y="1237669"/>
                </a:cubicBezTo>
                <a:cubicBezTo>
                  <a:pt x="7587383" y="1195873"/>
                  <a:pt x="7632956" y="1177588"/>
                  <a:pt x="7671846" y="1155347"/>
                </a:cubicBezTo>
                <a:cubicBezTo>
                  <a:pt x="7717626" y="1132532"/>
                  <a:pt x="7704339" y="1170169"/>
                  <a:pt x="7748774" y="1124980"/>
                </a:cubicBezTo>
                <a:cubicBezTo>
                  <a:pt x="7761564" y="1130678"/>
                  <a:pt x="7769446" y="1127888"/>
                  <a:pt x="7779182" y="1118490"/>
                </a:cubicBezTo>
                <a:cubicBezTo>
                  <a:pt x="7801901" y="1108032"/>
                  <a:pt x="7816047" y="1129940"/>
                  <a:pt x="7829932" y="1107346"/>
                </a:cubicBezTo>
                <a:cubicBezTo>
                  <a:pt x="7834286" y="1120482"/>
                  <a:pt x="7877354" y="1093242"/>
                  <a:pt x="7875510" y="1109570"/>
                </a:cubicBezTo>
                <a:cubicBezTo>
                  <a:pt x="7898453" y="1113571"/>
                  <a:pt x="7893102" y="1093377"/>
                  <a:pt x="7914918" y="1096070"/>
                </a:cubicBezTo>
                <a:cubicBezTo>
                  <a:pt x="7933463" y="1091055"/>
                  <a:pt x="7896037" y="1088002"/>
                  <a:pt x="7914188" y="1079287"/>
                </a:cubicBezTo>
                <a:cubicBezTo>
                  <a:pt x="7937737" y="1070775"/>
                  <a:pt x="7922008" y="1049943"/>
                  <a:pt x="7959552" y="1069277"/>
                </a:cubicBezTo>
                <a:cubicBezTo>
                  <a:pt x="7978616" y="1052937"/>
                  <a:pt x="7992226" y="1062990"/>
                  <a:pt x="8029450" y="1055589"/>
                </a:cubicBezTo>
                <a:lnTo>
                  <a:pt x="8038422" y="1049493"/>
                </a:lnTo>
                <a:lnTo>
                  <a:pt x="8053585" y="1058943"/>
                </a:lnTo>
                <a:cubicBezTo>
                  <a:pt x="8061619" y="1062358"/>
                  <a:pt x="8070634" y="1063636"/>
                  <a:pt x="8081474" y="1059840"/>
                </a:cubicBezTo>
                <a:cubicBezTo>
                  <a:pt x="8141491" y="1015057"/>
                  <a:pt x="8090266" y="1080479"/>
                  <a:pt x="8197391" y="1038853"/>
                </a:cubicBezTo>
                <a:cubicBezTo>
                  <a:pt x="8201677" y="1033108"/>
                  <a:pt x="8217224" y="1033020"/>
                  <a:pt x="8218531" y="1038736"/>
                </a:cubicBezTo>
                <a:cubicBezTo>
                  <a:pt x="8224749" y="1034989"/>
                  <a:pt x="8236410" y="1019803"/>
                  <a:pt x="8242405" y="1027800"/>
                </a:cubicBezTo>
                <a:cubicBezTo>
                  <a:pt x="8260401" y="1023020"/>
                  <a:pt x="8277595" y="1016764"/>
                  <a:pt x="8293586" y="1009216"/>
                </a:cubicBezTo>
                <a:lnTo>
                  <a:pt x="8325267" y="990249"/>
                </a:lnTo>
                <a:lnTo>
                  <a:pt x="8335565" y="995156"/>
                </a:lnTo>
                <a:cubicBezTo>
                  <a:pt x="8342208" y="997234"/>
                  <a:pt x="8349366" y="997680"/>
                  <a:pt x="8357350" y="994276"/>
                </a:cubicBezTo>
                <a:cubicBezTo>
                  <a:pt x="8398773" y="957879"/>
                  <a:pt x="8366593" y="1009035"/>
                  <a:pt x="8445003" y="972367"/>
                </a:cubicBezTo>
                <a:cubicBezTo>
                  <a:pt x="8447663" y="967887"/>
                  <a:pt x="8459739" y="966961"/>
                  <a:pt x="8461421" y="971111"/>
                </a:cubicBezTo>
                <a:cubicBezTo>
                  <a:pt x="8465819" y="968000"/>
                  <a:pt x="8473109" y="956137"/>
                  <a:pt x="8478704" y="961712"/>
                </a:cubicBezTo>
                <a:cubicBezTo>
                  <a:pt x="8505565" y="952663"/>
                  <a:pt x="8529238" y="939426"/>
                  <a:pt x="8547429" y="923277"/>
                </a:cubicBezTo>
                <a:cubicBezTo>
                  <a:pt x="8576531" y="919061"/>
                  <a:pt x="8579138" y="912461"/>
                  <a:pt x="8579319" y="905576"/>
                </a:cubicBezTo>
                <a:cubicBezTo>
                  <a:pt x="8579529" y="904096"/>
                  <a:pt x="8579740" y="902618"/>
                  <a:pt x="8579950" y="901139"/>
                </a:cubicBezTo>
                <a:lnTo>
                  <a:pt x="8589038" y="903946"/>
                </a:lnTo>
                <a:cubicBezTo>
                  <a:pt x="8598255" y="904433"/>
                  <a:pt x="8605836" y="900079"/>
                  <a:pt x="8612581" y="893445"/>
                </a:cubicBezTo>
                <a:lnTo>
                  <a:pt x="8620213" y="884417"/>
                </a:lnTo>
                <a:lnTo>
                  <a:pt x="8636849" y="879570"/>
                </a:lnTo>
                <a:cubicBezTo>
                  <a:pt x="8647569" y="875664"/>
                  <a:pt x="8658506" y="871048"/>
                  <a:pt x="8678353" y="868709"/>
                </a:cubicBezTo>
                <a:cubicBezTo>
                  <a:pt x="8676250" y="844726"/>
                  <a:pt x="8711895" y="858913"/>
                  <a:pt x="8721366" y="848445"/>
                </a:cubicBezTo>
                <a:cubicBezTo>
                  <a:pt x="8730651" y="852242"/>
                  <a:pt x="8737642" y="851631"/>
                  <a:pt x="8743257" y="848457"/>
                </a:cubicBezTo>
                <a:lnTo>
                  <a:pt x="8755719" y="834419"/>
                </a:lnTo>
                <a:lnTo>
                  <a:pt x="8776970" y="830126"/>
                </a:lnTo>
                <a:cubicBezTo>
                  <a:pt x="8786153" y="826014"/>
                  <a:pt x="8792888" y="819621"/>
                  <a:pt x="8795998" y="809645"/>
                </a:cubicBezTo>
                <a:cubicBezTo>
                  <a:pt x="8805952" y="821837"/>
                  <a:pt x="8809794" y="841181"/>
                  <a:pt x="8837498" y="830583"/>
                </a:cubicBezTo>
                <a:cubicBezTo>
                  <a:pt x="8851172" y="827584"/>
                  <a:pt x="8868029" y="799681"/>
                  <a:pt x="8878040" y="791651"/>
                </a:cubicBezTo>
                <a:lnTo>
                  <a:pt x="8897564" y="782401"/>
                </a:lnTo>
                <a:lnTo>
                  <a:pt x="8905560" y="786219"/>
                </a:lnTo>
                <a:lnTo>
                  <a:pt x="8917778" y="783256"/>
                </a:lnTo>
                <a:lnTo>
                  <a:pt x="8914746" y="775031"/>
                </a:lnTo>
                <a:lnTo>
                  <a:pt x="8947030" y="764252"/>
                </a:lnTo>
                <a:cubicBezTo>
                  <a:pt x="8970788" y="755523"/>
                  <a:pt x="8988067" y="745115"/>
                  <a:pt x="8977138" y="726774"/>
                </a:cubicBezTo>
                <a:cubicBezTo>
                  <a:pt x="8977490" y="701480"/>
                  <a:pt x="9039667" y="723232"/>
                  <a:pt x="9028928" y="698996"/>
                </a:cubicBezTo>
                <a:cubicBezTo>
                  <a:pt x="9056296" y="708989"/>
                  <a:pt x="9080686" y="673518"/>
                  <a:pt x="9114263" y="665106"/>
                </a:cubicBezTo>
                <a:cubicBezTo>
                  <a:pt x="9115667" y="652470"/>
                  <a:pt x="9123557" y="650905"/>
                  <a:pt x="9139429" y="653134"/>
                </a:cubicBezTo>
                <a:cubicBezTo>
                  <a:pt x="9248531" y="629411"/>
                  <a:pt x="9343720" y="468354"/>
                  <a:pt x="9380600" y="515628"/>
                </a:cubicBezTo>
                <a:cubicBezTo>
                  <a:pt x="9406272" y="509931"/>
                  <a:pt x="9503943" y="538669"/>
                  <a:pt x="9561831" y="513591"/>
                </a:cubicBezTo>
                <a:cubicBezTo>
                  <a:pt x="9577802" y="480860"/>
                  <a:pt x="9713285" y="478736"/>
                  <a:pt x="9742561" y="469315"/>
                </a:cubicBezTo>
                <a:cubicBezTo>
                  <a:pt x="9742569" y="450758"/>
                  <a:pt x="9797169" y="453829"/>
                  <a:pt x="9784394" y="429345"/>
                </a:cubicBezTo>
                <a:cubicBezTo>
                  <a:pt x="9787055" y="417172"/>
                  <a:pt x="9801869" y="413844"/>
                  <a:pt x="9811914" y="421889"/>
                </a:cubicBezTo>
                <a:cubicBezTo>
                  <a:pt x="9828901" y="415568"/>
                  <a:pt x="9835642" y="400341"/>
                  <a:pt x="9858388" y="412158"/>
                </a:cubicBezTo>
                <a:cubicBezTo>
                  <a:pt x="9881945" y="404057"/>
                  <a:pt x="9894276" y="360744"/>
                  <a:pt x="9921770" y="380896"/>
                </a:cubicBezTo>
                <a:cubicBezTo>
                  <a:pt x="9930032" y="337884"/>
                  <a:pt x="10038117" y="312408"/>
                  <a:pt x="10084861" y="294587"/>
                </a:cubicBezTo>
                <a:cubicBezTo>
                  <a:pt x="10141631" y="278266"/>
                  <a:pt x="10188248" y="249698"/>
                  <a:pt x="10271351" y="227987"/>
                </a:cubicBezTo>
                <a:cubicBezTo>
                  <a:pt x="10362764" y="229558"/>
                  <a:pt x="10358378" y="196042"/>
                  <a:pt x="10424673" y="178078"/>
                </a:cubicBezTo>
                <a:cubicBezTo>
                  <a:pt x="10452909" y="162753"/>
                  <a:pt x="10514634" y="185033"/>
                  <a:pt x="10534657" y="156701"/>
                </a:cubicBezTo>
                <a:cubicBezTo>
                  <a:pt x="10595265" y="170910"/>
                  <a:pt x="10637600" y="149657"/>
                  <a:pt x="10726300" y="150292"/>
                </a:cubicBezTo>
                <a:cubicBezTo>
                  <a:pt x="10775756" y="148210"/>
                  <a:pt x="10805324" y="153235"/>
                  <a:pt x="10861177" y="138253"/>
                </a:cubicBezTo>
                <a:cubicBezTo>
                  <a:pt x="10888992" y="99450"/>
                  <a:pt x="10971843" y="126363"/>
                  <a:pt x="10995894" y="78271"/>
                </a:cubicBezTo>
                <a:cubicBezTo>
                  <a:pt x="11009945" y="87061"/>
                  <a:pt x="11016683" y="79738"/>
                  <a:pt x="11031776" y="74275"/>
                </a:cubicBezTo>
                <a:cubicBezTo>
                  <a:pt x="11049588" y="91553"/>
                  <a:pt x="11064655" y="65479"/>
                  <a:pt x="11082485" y="73705"/>
                </a:cubicBezTo>
                <a:cubicBezTo>
                  <a:pt x="11124351" y="51595"/>
                  <a:pt x="11194283" y="44212"/>
                  <a:pt x="11230739" y="34792"/>
                </a:cubicBezTo>
                <a:cubicBezTo>
                  <a:pt x="11248967" y="30081"/>
                  <a:pt x="11257520" y="13218"/>
                  <a:pt x="11268645" y="482"/>
                </a:cubicBezTo>
                <a:lnTo>
                  <a:pt x="11269336" y="3"/>
                </a:lnTo>
                <a:lnTo>
                  <a:pt x="0" y="3"/>
                </a:lnTo>
                <a:close/>
              </a:path>
            </a:pathLst>
          </a:custGeom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86852" y="286247"/>
            <a:ext cx="4944720" cy="6202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27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İnsan Kaynakları  Fonksiyonu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588225" y="4568229"/>
            <a:ext cx="2304256" cy="27699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tr-TR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Öğr. Gör. Yaşar GÜLTEKİN</a:t>
            </a:r>
            <a:endParaRPr lang="en-US" altLang="ko-KR" sz="1400" b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23" name="Rectangle 348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4026"/>
            <a:ext cx="3276451" cy="146763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200"/>
              <a:t>İnsan Kaynakları  Fonksiyonu</a:t>
            </a:r>
          </a:p>
        </p:txBody>
      </p:sp>
      <p:sp>
        <p:nvSpPr>
          <p:cNvPr id="348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940245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0060" y="2154674"/>
            <a:ext cx="3182691" cy="249050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İşletmeler mal ve hizmet üreterek, toplumun ihtiyaçlarını karşılayabilmek için insan unsurundan büyük ölçüde yararlanırlar.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400" b="1">
                <a:latin typeface="Arial" pitchFamily="34" charset="0"/>
                <a:cs typeface="Arial" pitchFamily="34" charset="0"/>
              </a:rPr>
              <a:t>Üretim Faktörleri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Emek (İ.K.)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Sermaye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Doğal Kaynaklar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Girişimci </a:t>
            </a:r>
          </a:p>
        </p:txBody>
      </p:sp>
      <p:pic>
        <p:nvPicPr>
          <p:cNvPr id="34818" name="Picture 2" descr="The 12 Key Functions of Human Resources - AIHR"/>
          <p:cNvPicPr>
            <a:picLocks noChangeAspect="1" noChangeArrowheads="1"/>
          </p:cNvPicPr>
          <p:nvPr/>
        </p:nvPicPr>
        <p:blipFill rotWithShape="1">
          <a:blip r:embed="rId2"/>
          <a:srcRect l="52" r="13752" b="2"/>
          <a:stretch/>
        </p:blipFill>
        <p:spPr bwMode="auto"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94973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4026"/>
            <a:ext cx="3276451" cy="146763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200" dirty="0"/>
              <a:t>İnsan Kaynakları  Fonksiyonu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940245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0060" y="2154674"/>
            <a:ext cx="3182691" cy="249050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400" dirty="0">
                <a:latin typeface="Arial" pitchFamily="34" charset="0"/>
                <a:cs typeface="Arial" pitchFamily="34" charset="0"/>
              </a:rPr>
              <a:t>İşletmelerin sahip oldukları üretim faktörleri içinde yer alan emek (insan kaynakları) en önemli kaynak haline gelmiştir. İnsan kaynakları örgütlerin stratejik kaynaklarıdır.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1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400" dirty="0">
                <a:latin typeface="Arial" pitchFamily="34" charset="0"/>
                <a:cs typeface="Arial" pitchFamily="34" charset="0"/>
              </a:rPr>
              <a:t>İnsan Kaynakları Yönetimi, işletme için gerekli olan insanın sağlanması, geliştirilmesi ve yasalar çerçevesinde etkin bir şekilde çalıştırılması ve işletmede barındırılması çabalarını içerir.</a:t>
            </a:r>
          </a:p>
        </p:txBody>
      </p:sp>
      <p:pic>
        <p:nvPicPr>
          <p:cNvPr id="6" name="Picture 5" descr="Yanmayan çok sayıda ampulün arasında yanan tek bir ampul">
            <a:extLst>
              <a:ext uri="{FF2B5EF4-FFF2-40B4-BE49-F238E27FC236}">
                <a16:creationId xmlns:a16="http://schemas.microsoft.com/office/drawing/2014/main" id="{2432FABD-874C-9259-7A40-E4C72D5E5D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73" r="10000"/>
          <a:stretch/>
        </p:blipFill>
        <p:spPr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108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4026"/>
            <a:ext cx="3276451" cy="146763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200"/>
              <a:t>İnsan Kaynakları  Fonksiyonu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940245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0060" y="2154674"/>
            <a:ext cx="3182691" cy="249050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600">
                <a:latin typeface="Arial" pitchFamily="34" charset="0"/>
                <a:cs typeface="Arial" pitchFamily="34" charset="0"/>
              </a:rPr>
              <a:t>İnsan kaynakları yönetimi iki temel felsefe üzerine kuruludur:</a:t>
            </a:r>
            <a:endParaRPr lang="en-GB" altLang="ko-KR" sz="16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ko-KR" sz="16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Char char="v"/>
            </a:pPr>
            <a:r>
              <a:rPr lang="tr-TR" altLang="ko-KR" sz="1600">
                <a:latin typeface="Arial" pitchFamily="34" charset="0"/>
                <a:cs typeface="Arial" pitchFamily="34" charset="0"/>
              </a:rPr>
              <a:t>İşletme amaçları doğrultusunda insanın verimli kullanılması,</a:t>
            </a:r>
            <a:endParaRPr lang="en-GB" altLang="ko-KR" sz="16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Char char="v"/>
            </a:pPr>
            <a:endParaRPr lang="tr-TR" altLang="ko-KR" sz="16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Char char="v"/>
            </a:pPr>
            <a:r>
              <a:rPr lang="tr-TR" altLang="ko-KR" sz="1600">
                <a:latin typeface="Arial" pitchFamily="34" charset="0"/>
                <a:cs typeface="Arial" pitchFamily="34" charset="0"/>
              </a:rPr>
              <a:t>Çalışan ihtiyaçlarının karşılanması ve gelişimin sağlanması.</a:t>
            </a:r>
          </a:p>
        </p:txBody>
      </p:sp>
      <p:pic>
        <p:nvPicPr>
          <p:cNvPr id="6" name="Picture 5" descr="İki beyaz şekil satırının önünde kırmızı oyuncak kişi">
            <a:extLst>
              <a:ext uri="{FF2B5EF4-FFF2-40B4-BE49-F238E27FC236}">
                <a16:creationId xmlns:a16="http://schemas.microsoft.com/office/drawing/2014/main" id="{8685D951-FFE5-2AEA-9E0A-9EB4D3582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3" r="15098"/>
          <a:stretch/>
        </p:blipFill>
        <p:spPr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8128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8814"/>
            <a:ext cx="9144000" cy="5524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99" y="482600"/>
            <a:ext cx="8408193" cy="5586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lnSpc>
                <a:spcPct val="90000"/>
              </a:lnSpc>
            </a:pPr>
            <a:r>
              <a:rPr lang="en-US" altLang="ko-KR" sz="2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İnsan Kaynakları  Fonksiyonu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6820" y="1256420"/>
            <a:ext cx="6830359" cy="329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58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890"/>
            <a:ext cx="9144000" cy="5149390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451308"/>
            <a:ext cx="5086350" cy="10040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300"/>
              <a:t>İnsan Kaynakları  Fonksiyonu</a:t>
            </a:r>
          </a:p>
        </p:txBody>
      </p:sp>
      <p:pic>
        <p:nvPicPr>
          <p:cNvPr id="6" name="Picture 5" descr="Sarı renkli arka plan üzerinde, çizilen ışınlar ve kablosuyla ampul">
            <a:extLst>
              <a:ext uri="{FF2B5EF4-FFF2-40B4-BE49-F238E27FC236}">
                <a16:creationId xmlns:a16="http://schemas.microsoft.com/office/drawing/2014/main" id="{34A6AC40-81FB-0567-C07C-66BE45630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95" r="11033" b="-2"/>
          <a:stretch/>
        </p:blipFill>
        <p:spPr>
          <a:xfrm>
            <a:off x="20" y="10"/>
            <a:ext cx="2816049" cy="51434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29000" y="1651468"/>
            <a:ext cx="5086350" cy="29255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İnsan kaynakları yönetiminin işletmeye sağlayacağı katkılar kısaca şöyle sıralanabilir:</a:t>
            </a:r>
          </a:p>
          <a:p>
            <a:pPr marL="0" indent="0">
              <a:buFont typeface="Wingdings" pitchFamily="2" charset="2"/>
              <a:buChar char="ü"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İnsan kaynaklarının bilinçli yönetimi işletme için yatırım ve karlılık getirir,</a:t>
            </a:r>
          </a:p>
          <a:p>
            <a:pPr marL="0" indent="0">
              <a:buFont typeface="Wingdings" pitchFamily="2" charset="2"/>
              <a:buChar char="ü"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İşletmeye sürekli olarak gelişme olanakları sağlar,</a:t>
            </a:r>
          </a:p>
          <a:p>
            <a:pPr marL="0" indent="0">
              <a:buFont typeface="Wingdings" pitchFamily="2" charset="2"/>
              <a:buChar char="ü"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Çalışmaların iş güvenliğini ve iş</a:t>
            </a:r>
            <a:r>
              <a:rPr lang="en-GB" altLang="ko-KR" sz="1500">
                <a:latin typeface="Arial" pitchFamily="34" charset="0"/>
                <a:cs typeface="Arial" pitchFamily="34" charset="0"/>
              </a:rPr>
              <a:t>ci</a:t>
            </a:r>
            <a:r>
              <a:rPr lang="tr-TR" altLang="ko-KR" sz="1500">
                <a:latin typeface="Arial" pitchFamily="34" charset="0"/>
                <a:cs typeface="Arial" pitchFamily="34" charset="0"/>
              </a:rPr>
              <a:t> sağlığını korumaya yardımcı olur,</a:t>
            </a:r>
          </a:p>
          <a:p>
            <a:pPr marL="0" indent="0">
              <a:buFont typeface="Wingdings" pitchFamily="2" charset="2"/>
              <a:buChar char="ü"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Değişime açık ve başarı için motivasyonu yüksek insan gücüne sahip olmasını sağlar.</a:t>
            </a:r>
          </a:p>
        </p:txBody>
      </p:sp>
    </p:spTree>
    <p:extLst>
      <p:ext uri="{BB962C8B-B14F-4D97-AF65-F5344CB8AC3E}">
        <p14:creationId xmlns:p14="http://schemas.microsoft.com/office/powerpoint/2010/main" val="155316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417" y="853527"/>
            <a:ext cx="4083287" cy="1051852"/>
          </a:xfrm>
        </p:spPr>
        <p:txBody>
          <a:bodyPr anchor="t">
            <a:normAutofit/>
          </a:bodyPr>
          <a:lstStyle/>
          <a:p>
            <a:r>
              <a:rPr lang="tr-TR" altLang="ko-KR" sz="2400"/>
              <a:t>İnsan Kaynakları  Fonksiyonu</a:t>
            </a:r>
          </a:p>
        </p:txBody>
      </p:sp>
      <p:pic>
        <p:nvPicPr>
          <p:cNvPr id="6" name="Picture 5" descr="Kırmızı hedefe giden beyaz oklar">
            <a:extLst>
              <a:ext uri="{FF2B5EF4-FFF2-40B4-BE49-F238E27FC236}">
                <a16:creationId xmlns:a16="http://schemas.microsoft.com/office/drawing/2014/main" id="{5D445F42-EE97-3BB3-6EC2-A979A4B706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88" r="7175"/>
          <a:stretch/>
        </p:blipFill>
        <p:spPr>
          <a:xfrm>
            <a:off x="20" y="10"/>
            <a:ext cx="3863363" cy="51434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653359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01417" y="1913382"/>
            <a:ext cx="4083287" cy="2693405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Ø"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Çalışanlar nasıl etkin ve verimli çalıştırılacak?</a:t>
            </a:r>
          </a:p>
          <a:p>
            <a:pPr marL="0" indent="0">
              <a:buFont typeface="Wingdings" pitchFamily="2" charset="2"/>
              <a:buChar char="Ø"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İşletmenin yaşamı nasıl garanti altına alınacak?</a:t>
            </a:r>
          </a:p>
          <a:p>
            <a:pPr marL="0" indent="0">
              <a:buFont typeface="Wingdings" pitchFamily="2" charset="2"/>
              <a:buChar char="Ø"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Çalışanlar nasıl daha iyi çalıştırılacak?</a:t>
            </a:r>
          </a:p>
          <a:p>
            <a:pPr marL="0" indent="0">
              <a:buFont typeface="Wingdings" pitchFamily="2" charset="2"/>
              <a:buChar char="Ø"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Yaptıkları işten tatmin olmaları nasıl sağlanacak?</a:t>
            </a:r>
          </a:p>
          <a:p>
            <a:pPr marL="0" indent="0">
              <a:buFont typeface="Wingdings" pitchFamily="2" charset="2"/>
              <a:buChar char="Ø"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Nasıl bir yol ve yöntem izlenecek?</a:t>
            </a:r>
          </a:p>
        </p:txBody>
      </p:sp>
    </p:spTree>
    <p:extLst>
      <p:ext uri="{BB962C8B-B14F-4D97-AF65-F5344CB8AC3E}">
        <p14:creationId xmlns:p14="http://schemas.microsoft.com/office/powerpoint/2010/main" val="816727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4168866" cy="994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2800"/>
              <a:t>İnsan Kaynakları  Fonksiyonu- Amaçlar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4168866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2000" dirty="0">
                <a:latin typeface="Arial" pitchFamily="34" charset="0"/>
                <a:cs typeface="Arial" pitchFamily="34" charset="0"/>
              </a:rPr>
              <a:t>Yönetimin örgütsel amaçları çalışanları aracılığıyla elde etme imkanı bulması,</a:t>
            </a:r>
            <a:endParaRPr lang="tr-TR" altLang="ko-KR" sz="20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ko-KR" sz="20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000" dirty="0">
                <a:latin typeface="Arial" pitchFamily="34" charset="0"/>
                <a:cs typeface="Arial" pitchFamily="34" charset="0"/>
              </a:rPr>
              <a:t>İnsanların tüm kapasite ve potansiyellerinden yararlanılması,</a:t>
            </a:r>
            <a:endParaRPr lang="tr-TR" altLang="ko-KR" sz="20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ko-KR" sz="20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000" dirty="0">
                <a:latin typeface="Arial" pitchFamily="34" charset="0"/>
                <a:cs typeface="Arial" pitchFamily="34" charset="0"/>
              </a:rPr>
              <a:t>Çalışan niteliklerinin yükseltilmesi yoluyla kendilerinin ve örgütün performansının arttırılması,</a:t>
            </a:r>
            <a:endParaRPr lang="tr-TR" altLang="ko-K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1968359"/>
            <a:ext cx="609320" cy="609320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684313" y="913898"/>
            <a:ext cx="17907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163244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998679"/>
            <a:ext cx="0" cy="1198281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3084060"/>
            <a:ext cx="889838" cy="1328738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3108841"/>
            <a:ext cx="3062574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3722002"/>
            <a:ext cx="1982514" cy="1421498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92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4168866" cy="994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2800"/>
              <a:t>İnsan Kaynakları  Fonksiyonu- Amaçlar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4168866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800">
                <a:latin typeface="Arial" pitchFamily="34" charset="0"/>
                <a:cs typeface="Arial" pitchFamily="34" charset="0"/>
              </a:rPr>
              <a:t>Çalışanların örgütün amaçlarına katkıda bulunmak için daha fazla kendilerini vermelerinin sağlanması,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18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800" err="1">
                <a:latin typeface="Arial" pitchFamily="34" charset="0"/>
                <a:cs typeface="Arial" pitchFamily="34" charset="0"/>
              </a:rPr>
              <a:t>İK’nin</a:t>
            </a:r>
            <a:r>
              <a:rPr lang="tr-TR" altLang="ko-KR" sz="1800">
                <a:latin typeface="Arial" pitchFamily="34" charset="0"/>
                <a:cs typeface="Arial" pitchFamily="34" charset="0"/>
              </a:rPr>
              <a:t> örgütsel amaçlar doğrultusunda en verimli biçimde kullanılmasının sağlanması,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18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800">
                <a:latin typeface="Arial" pitchFamily="34" charset="0"/>
                <a:cs typeface="Arial" pitchFamily="34" charset="0"/>
              </a:rPr>
              <a:t>Çalışanların beklentilerinin karşılanması ve mesleki bakımdan gelişmelerinin sağlanması,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1968359"/>
            <a:ext cx="609320" cy="609320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684313" y="913898"/>
            <a:ext cx="17907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163244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998679"/>
            <a:ext cx="0" cy="1198281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3084060"/>
            <a:ext cx="889838" cy="1328738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3108841"/>
            <a:ext cx="3062574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3722002"/>
            <a:ext cx="1982514" cy="1421498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84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4168866" cy="994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2800"/>
              <a:t>İnsan Kaynakları  Fonksiyonu- Amaçlar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4168866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800">
                <a:latin typeface="Arial" pitchFamily="34" charset="0"/>
                <a:cs typeface="Arial" pitchFamily="34" charset="0"/>
              </a:rPr>
              <a:t>İK politikaları ile işletme planlarının bütünleştirilmesi ve uygun işletme kültürünün yerleştirilmesi ya da işletme kültürünün yeniden biçimlendirilmesi,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18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800">
                <a:latin typeface="Arial" pitchFamily="34" charset="0"/>
                <a:cs typeface="Arial" pitchFamily="34" charset="0"/>
              </a:rPr>
              <a:t>İşletmenin amaçlarına yönelik işe alım politikalarının geliştirilmesi,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18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800">
                <a:latin typeface="Arial" pitchFamily="34" charset="0"/>
                <a:cs typeface="Arial" pitchFamily="34" charset="0"/>
              </a:rPr>
              <a:t>Çalışanların gizli yaratıcılıklarını ve enerjilerini uyaracak ortamın hazırlanması,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1968359"/>
            <a:ext cx="609320" cy="609320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684313" y="913898"/>
            <a:ext cx="17907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163244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998679"/>
            <a:ext cx="0" cy="1198281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3084060"/>
            <a:ext cx="889838" cy="1328738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3108841"/>
            <a:ext cx="3062574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3722002"/>
            <a:ext cx="1982514" cy="1421498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09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4168866" cy="994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2800"/>
              <a:t>İnsan Kaynakları  Fonksiyonu- Amaçlar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4168866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2200">
                <a:latin typeface="Arial" pitchFamily="34" charset="0"/>
                <a:cs typeface="Arial" pitchFamily="34" charset="0"/>
              </a:rPr>
              <a:t>Yenilik, takım çalışması uygulamalarının gerçekleştirilebileceği bir ortamın oluşturulması,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22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200">
                <a:latin typeface="Arial" pitchFamily="34" charset="0"/>
                <a:cs typeface="Arial" pitchFamily="34" charset="0"/>
              </a:rPr>
              <a:t>Mükemmeli arayış doğrultusunda esneklik gösterme isteğinin cesaretlendirilmesi.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1968359"/>
            <a:ext cx="609320" cy="609320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684313" y="913898"/>
            <a:ext cx="17907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163244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998679"/>
            <a:ext cx="0" cy="1198281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3084060"/>
            <a:ext cx="889838" cy="1328738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3108841"/>
            <a:ext cx="3062574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3722002"/>
            <a:ext cx="1982514" cy="1421498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85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2300">
                <a:solidFill>
                  <a:srgbClr val="FFFFFF"/>
                </a:solidFill>
              </a:rPr>
              <a:t>İnsan Kaynakları  Fonksiyonunun Çalışma Alanları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DB42F15C-F4FE-745C-FAB0-24BB21DC8E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1329919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3899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7" name="Freeform: Shape 22536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824632" cy="154637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457197"/>
            <a:ext cx="7044316" cy="998131"/>
          </a:xfrm>
        </p:spPr>
        <p:txBody>
          <a:bodyPr>
            <a:normAutofit/>
          </a:bodyPr>
          <a:lstStyle/>
          <a:p>
            <a:r>
              <a:rPr lang="tr-TR" altLang="ko-KR"/>
              <a:t>Yetki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2775" y="1648771"/>
            <a:ext cx="3719225" cy="2938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ko-KR" sz="1500" b="1">
                <a:latin typeface="Arial" pitchFamily="34" charset="0"/>
                <a:cs typeface="Arial" pitchFamily="34" charset="0"/>
              </a:rPr>
              <a:t>Yetki : </a:t>
            </a:r>
            <a:r>
              <a:rPr lang="tr-TR" altLang="ko-KR" sz="1500">
                <a:latin typeface="Arial" pitchFamily="34" charset="0"/>
                <a:cs typeface="Arial" pitchFamily="34" charset="0"/>
              </a:rPr>
              <a:t>Bir görevin yapılmasını başkalarından isteme hakkıdır.</a:t>
            </a:r>
          </a:p>
          <a:p>
            <a:pPr marL="0" indent="0">
              <a:buNone/>
            </a:pPr>
            <a:endParaRPr lang="tr-TR" altLang="ko-KR" sz="1500" b="1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 b="1">
                <a:latin typeface="Arial" pitchFamily="34" charset="0"/>
                <a:cs typeface="Arial" pitchFamily="34" charset="0"/>
              </a:rPr>
              <a:t>3 tür yetki vardır: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Komuta yetkisi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Kurmay yetki (Örneğin, Yönetim Danışmanı)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İşlevsel (fonksiyonel) yetki (Örneğin, İKY)</a:t>
            </a:r>
          </a:p>
        </p:txBody>
      </p:sp>
      <p:pic>
        <p:nvPicPr>
          <p:cNvPr id="22530" name="Picture 2" descr="Push authority to information - Sketchplanations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73305" y="1638685"/>
            <a:ext cx="3323819" cy="2816936"/>
          </a:xfrm>
          <a:prstGeom prst="rect">
            <a:avLst/>
          </a:prstGeom>
          <a:noFill/>
        </p:spPr>
      </p:pic>
      <p:sp>
        <p:nvSpPr>
          <p:cNvPr id="22539" name="Freeform: Shape 22538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4657060"/>
            <a:ext cx="5107781" cy="486440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09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17144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262647"/>
            <a:ext cx="3485178" cy="1218390"/>
          </a:xfrm>
        </p:spPr>
        <p:txBody>
          <a:bodyPr anchor="ctr">
            <a:normAutofit/>
          </a:bodyPr>
          <a:lstStyle/>
          <a:p>
            <a:r>
              <a:rPr lang="tr-TR" altLang="ko-KR" sz="3000"/>
              <a:t>İnsan Kaynakları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1351" y="2057400"/>
            <a:ext cx="3485179" cy="270986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İnsan kaynakları planlaması, işletmenin ihtiyaç duyduğu insan gücünün nitelik ve sayısal olarak önceden saptanmasıdır.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İnsan kaynakları planlaması, işletmelerde verimliliği, dolayısıyla karlılığı etkileyen ve belirleyen temel unsurlardan biridir. 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İşletmede çalışacak personelin nerede, ne zaman ve nasıl sağlanacağının önceden belirlenmesidir.</a:t>
            </a:r>
          </a:p>
        </p:txBody>
      </p:sp>
      <p:pic>
        <p:nvPicPr>
          <p:cNvPr id="16" name="Picture 5" descr="Bir kitabın üzerinde gözlük">
            <a:extLst>
              <a:ext uri="{FF2B5EF4-FFF2-40B4-BE49-F238E27FC236}">
                <a16:creationId xmlns:a16="http://schemas.microsoft.com/office/drawing/2014/main" id="{55F26AD5-046B-7B2B-F2AA-B7FA99515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56" r="33188" b="-2"/>
          <a:stretch/>
        </p:blipFill>
        <p:spPr>
          <a:xfrm>
            <a:off x="4572000" y="10"/>
            <a:ext cx="4577118" cy="514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75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890"/>
            <a:ext cx="9144000" cy="5149390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451308"/>
            <a:ext cx="5086350" cy="10040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300"/>
              <a:t>İnsan Kaynakları Planlaması</a:t>
            </a:r>
          </a:p>
        </p:txBody>
      </p:sp>
      <p:pic>
        <p:nvPicPr>
          <p:cNvPr id="6" name="Picture 5" descr="Renkli matematik öğrenme nesneleri">
            <a:extLst>
              <a:ext uri="{FF2B5EF4-FFF2-40B4-BE49-F238E27FC236}">
                <a16:creationId xmlns:a16="http://schemas.microsoft.com/office/drawing/2014/main" id="{71BADCA5-AFD4-D8F1-475A-90FA7D8035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53" r="34301"/>
          <a:stretch/>
        </p:blipFill>
        <p:spPr>
          <a:xfrm>
            <a:off x="20" y="10"/>
            <a:ext cx="2816049" cy="51434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29000" y="1651468"/>
            <a:ext cx="5086350" cy="29255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İşgücü Envanteri: İşletmedeki mevcut çalışanların sayı ve nitelik olarak özelliklerini ortaya koyan bilgilerdir.</a:t>
            </a:r>
          </a:p>
          <a:p>
            <a:pPr marL="0" indent="0">
              <a:buNone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İşgücü beceri envanteri: her bir çalışan için ayrı ayrı niteliklerin bireysel değerlendirmesidir.</a:t>
            </a:r>
          </a:p>
          <a:p>
            <a:pPr marL="0" indent="0">
              <a:buNone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İşgücü genel envanteri: çalışanların çalıştığı işler, eğitim düzeyi cinsiyet, kıdem, yaş, gibi ölçütlere göre gruplandırılmasıdır.</a:t>
            </a:r>
          </a:p>
          <a:p>
            <a:pPr marL="0" indent="0">
              <a:buNone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Çalışan Devir Oranı (Hızı): İşletmeden bir dönem içinde çeşitli nedenlerle ayrılan çalışanların yüzde olarak oranını gösterir.</a:t>
            </a:r>
          </a:p>
        </p:txBody>
      </p:sp>
    </p:spTree>
    <p:extLst>
      <p:ext uri="{BB962C8B-B14F-4D97-AF65-F5344CB8AC3E}">
        <p14:creationId xmlns:p14="http://schemas.microsoft.com/office/powerpoint/2010/main" val="2374700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Çalışma alanı arka planı">
            <a:extLst>
              <a:ext uri="{FF2B5EF4-FFF2-40B4-BE49-F238E27FC236}">
                <a16:creationId xmlns:a16="http://schemas.microsoft.com/office/drawing/2014/main" id="{F0BFC08A-EBDA-9C89-5FD0-79D22F7018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342"/>
          <a:stretch/>
        </p:blipFill>
        <p:spPr>
          <a:xfrm>
            <a:off x="20" y="-1"/>
            <a:ext cx="4057627" cy="5143501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0"/>
            <a:ext cx="5086352" cy="1714499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304263"/>
            <a:ext cx="4098726" cy="1169476"/>
          </a:xfrm>
        </p:spPr>
        <p:txBody>
          <a:bodyPr>
            <a:normAutofit/>
          </a:bodyPr>
          <a:lstStyle/>
          <a:p>
            <a:r>
              <a:rPr lang="tr-TR" altLang="ko-KR" sz="3000"/>
              <a:t>İnsan Kaynakları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86487" y="2057400"/>
            <a:ext cx="3935505" cy="26226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 analizleri nerede kullanılır?</a:t>
            </a:r>
          </a:p>
          <a:p>
            <a:pPr marL="0" indent="0">
              <a:buNone/>
            </a:pPr>
            <a:endParaRPr lang="tr-TR" altLang="ko-KR" sz="14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İK planlamasında,</a:t>
            </a: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İşe alınacak personelde aranacak niteliklerin belirlenmesinde,</a:t>
            </a: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İşe yerleştirme, terfi ve atamalarda,</a:t>
            </a: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Eğitime alınacak çalışanların belirlenmesinde,</a:t>
            </a: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Çalışan değerleme ölçülerinin saptanmasında,</a:t>
            </a: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Ücret sisteminin kurulmasında,</a:t>
            </a:r>
          </a:p>
          <a:p>
            <a:pPr marL="0" indent="0">
              <a:buNone/>
            </a:pPr>
            <a:r>
              <a:rPr lang="tr-TR" altLang="ko-KR" sz="1400">
                <a:latin typeface="Arial" pitchFamily="34" charset="0"/>
                <a:cs typeface="Arial" pitchFamily="34" charset="0"/>
              </a:rPr>
              <a:t>İşçi-işveren anlaşmazlıklarında kullanılır.</a:t>
            </a:r>
          </a:p>
        </p:txBody>
      </p:sp>
    </p:spTree>
    <p:extLst>
      <p:ext uri="{BB962C8B-B14F-4D97-AF65-F5344CB8AC3E}">
        <p14:creationId xmlns:p14="http://schemas.microsoft.com/office/powerpoint/2010/main" val="2404785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BDED99-B35B-4FEE-A274-8E8DB6FEE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68547" cy="51434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Verimlilik öğeleri bulunan masa">
            <a:extLst>
              <a:ext uri="{FF2B5EF4-FFF2-40B4-BE49-F238E27FC236}">
                <a16:creationId xmlns:a16="http://schemas.microsoft.com/office/drawing/2014/main" id="{2A3CF649-7265-BFDC-6F87-E2C64DF66D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69" r="21820"/>
          <a:stretch/>
        </p:blipFill>
        <p:spPr>
          <a:xfrm>
            <a:off x="5976166" y="10"/>
            <a:ext cx="3167834" cy="5143490"/>
          </a:xfrm>
          <a:custGeom>
            <a:avLst/>
            <a:gdLst/>
            <a:ahLst/>
            <a:cxnLst/>
            <a:rect l="l" t="t" r="r" b="b"/>
            <a:pathLst>
              <a:path w="4223778" h="6865951">
                <a:moveTo>
                  <a:pt x="478794" y="0"/>
                </a:moveTo>
                <a:lnTo>
                  <a:pt x="4223778" y="0"/>
                </a:lnTo>
                <a:lnTo>
                  <a:pt x="4223778" y="6865951"/>
                </a:lnTo>
                <a:lnTo>
                  <a:pt x="52221" y="6865951"/>
                </a:lnTo>
                <a:lnTo>
                  <a:pt x="49989" y="6844695"/>
                </a:lnTo>
                <a:cubicBezTo>
                  <a:pt x="46440" y="6810509"/>
                  <a:pt x="42891" y="6776323"/>
                  <a:pt x="41304" y="6765443"/>
                </a:cubicBezTo>
                <a:cubicBezTo>
                  <a:pt x="35681" y="6732842"/>
                  <a:pt x="13533" y="6716945"/>
                  <a:pt x="11182" y="6694817"/>
                </a:cubicBezTo>
                <a:cubicBezTo>
                  <a:pt x="16764" y="6697663"/>
                  <a:pt x="14835" y="6635151"/>
                  <a:pt x="10913" y="6627127"/>
                </a:cubicBezTo>
                <a:cubicBezTo>
                  <a:pt x="19564" y="6579282"/>
                  <a:pt x="-12861" y="6585665"/>
                  <a:pt x="5999" y="6527525"/>
                </a:cubicBezTo>
                <a:cubicBezTo>
                  <a:pt x="12287" y="6468687"/>
                  <a:pt x="19003" y="6409739"/>
                  <a:pt x="7685" y="6346547"/>
                </a:cubicBezTo>
                <a:cubicBezTo>
                  <a:pt x="31149" y="6240430"/>
                  <a:pt x="5895" y="6134229"/>
                  <a:pt x="12535" y="6084924"/>
                </a:cubicBezTo>
                <a:cubicBezTo>
                  <a:pt x="14696" y="6024961"/>
                  <a:pt x="53867" y="6020785"/>
                  <a:pt x="45320" y="5989742"/>
                </a:cubicBezTo>
                <a:cubicBezTo>
                  <a:pt x="41264" y="5940899"/>
                  <a:pt x="43258" y="5932095"/>
                  <a:pt x="40418" y="5889597"/>
                </a:cubicBezTo>
                <a:cubicBezTo>
                  <a:pt x="20860" y="5848611"/>
                  <a:pt x="51187" y="5792775"/>
                  <a:pt x="49796" y="5755774"/>
                </a:cubicBezTo>
                <a:cubicBezTo>
                  <a:pt x="43522" y="5734342"/>
                  <a:pt x="37368" y="5692606"/>
                  <a:pt x="49956" y="5684909"/>
                </a:cubicBezTo>
                <a:cubicBezTo>
                  <a:pt x="52825" y="5660429"/>
                  <a:pt x="62553" y="5623499"/>
                  <a:pt x="67011" y="5608897"/>
                </a:cubicBezTo>
                <a:lnTo>
                  <a:pt x="76701" y="5597290"/>
                </a:lnTo>
                <a:cubicBezTo>
                  <a:pt x="87717" y="5587442"/>
                  <a:pt x="82431" y="5550877"/>
                  <a:pt x="89120" y="5529641"/>
                </a:cubicBezTo>
                <a:cubicBezTo>
                  <a:pt x="69291" y="5496375"/>
                  <a:pt x="118554" y="5526326"/>
                  <a:pt x="94330" y="5470852"/>
                </a:cubicBezTo>
                <a:cubicBezTo>
                  <a:pt x="95483" y="5449506"/>
                  <a:pt x="114690" y="5429653"/>
                  <a:pt x="116139" y="5390946"/>
                </a:cubicBezTo>
                <a:cubicBezTo>
                  <a:pt x="127589" y="5337323"/>
                  <a:pt x="132794" y="5338384"/>
                  <a:pt x="135560" y="5284344"/>
                </a:cubicBezTo>
                <a:cubicBezTo>
                  <a:pt x="143629" y="5226223"/>
                  <a:pt x="148113" y="5192743"/>
                  <a:pt x="158141" y="5143920"/>
                </a:cubicBezTo>
                <a:cubicBezTo>
                  <a:pt x="170128" y="5118849"/>
                  <a:pt x="159838" y="5102006"/>
                  <a:pt x="174950" y="5088188"/>
                </a:cubicBezTo>
                <a:cubicBezTo>
                  <a:pt x="197620" y="5107654"/>
                  <a:pt x="181875" y="4983257"/>
                  <a:pt x="203603" y="5010764"/>
                </a:cubicBezTo>
                <a:lnTo>
                  <a:pt x="258582" y="4919969"/>
                </a:lnTo>
                <a:cubicBezTo>
                  <a:pt x="238838" y="4883087"/>
                  <a:pt x="271098" y="4853332"/>
                  <a:pt x="287910" y="4849612"/>
                </a:cubicBezTo>
                <a:cubicBezTo>
                  <a:pt x="294156" y="4811643"/>
                  <a:pt x="286101" y="4834074"/>
                  <a:pt x="305439" y="4799017"/>
                </a:cubicBezTo>
                <a:cubicBezTo>
                  <a:pt x="322572" y="4758926"/>
                  <a:pt x="352642" y="4705848"/>
                  <a:pt x="373456" y="4667754"/>
                </a:cubicBezTo>
                <a:cubicBezTo>
                  <a:pt x="384080" y="4649919"/>
                  <a:pt x="401158" y="4670663"/>
                  <a:pt x="407944" y="4574050"/>
                </a:cubicBezTo>
                <a:cubicBezTo>
                  <a:pt x="408098" y="4548109"/>
                  <a:pt x="427782" y="4503327"/>
                  <a:pt x="425133" y="4462469"/>
                </a:cubicBezTo>
                <a:lnTo>
                  <a:pt x="433890" y="4364681"/>
                </a:lnTo>
                <a:cubicBezTo>
                  <a:pt x="430018" y="4339230"/>
                  <a:pt x="435361" y="4287915"/>
                  <a:pt x="440691" y="4222147"/>
                </a:cubicBezTo>
                <a:cubicBezTo>
                  <a:pt x="451463" y="4164562"/>
                  <a:pt x="497377" y="4067298"/>
                  <a:pt x="503057" y="3977136"/>
                </a:cubicBezTo>
                <a:cubicBezTo>
                  <a:pt x="519229" y="3939837"/>
                  <a:pt x="472839" y="3875689"/>
                  <a:pt x="507582" y="3776020"/>
                </a:cubicBezTo>
                <a:cubicBezTo>
                  <a:pt x="497716" y="3757477"/>
                  <a:pt x="518006" y="3707185"/>
                  <a:pt x="521577" y="3692206"/>
                </a:cubicBezTo>
                <a:cubicBezTo>
                  <a:pt x="525148" y="3677227"/>
                  <a:pt x="526352" y="3687655"/>
                  <a:pt x="529009" y="3686147"/>
                </a:cubicBezTo>
                <a:cubicBezTo>
                  <a:pt x="531848" y="3650325"/>
                  <a:pt x="545504" y="3563351"/>
                  <a:pt x="551870" y="3514534"/>
                </a:cubicBezTo>
                <a:cubicBezTo>
                  <a:pt x="561331" y="3487751"/>
                  <a:pt x="581973" y="3426419"/>
                  <a:pt x="567205" y="3393248"/>
                </a:cubicBezTo>
                <a:cubicBezTo>
                  <a:pt x="585208" y="3400657"/>
                  <a:pt x="563566" y="3353906"/>
                  <a:pt x="579630" y="3344723"/>
                </a:cubicBezTo>
                <a:cubicBezTo>
                  <a:pt x="592861" y="3339338"/>
                  <a:pt x="589379" y="3323900"/>
                  <a:pt x="592672" y="3310978"/>
                </a:cubicBezTo>
                <a:cubicBezTo>
                  <a:pt x="605351" y="3299735"/>
                  <a:pt x="594296" y="3237176"/>
                  <a:pt x="589270" y="3216655"/>
                </a:cubicBezTo>
                <a:cubicBezTo>
                  <a:pt x="566909" y="3160431"/>
                  <a:pt x="626099" y="3142203"/>
                  <a:pt x="609663" y="3096973"/>
                </a:cubicBezTo>
                <a:cubicBezTo>
                  <a:pt x="609191" y="3084373"/>
                  <a:pt x="615889" y="3033331"/>
                  <a:pt x="618886" y="3023628"/>
                </a:cubicBezTo>
                <a:lnTo>
                  <a:pt x="630425" y="2998646"/>
                </a:lnTo>
                <a:lnTo>
                  <a:pt x="640017" y="2995914"/>
                </a:lnTo>
                <a:lnTo>
                  <a:pt x="643600" y="2978244"/>
                </a:lnTo>
                <a:lnTo>
                  <a:pt x="659520" y="2950805"/>
                </a:lnTo>
                <a:cubicBezTo>
                  <a:pt x="620152" y="2937671"/>
                  <a:pt x="687598" y="2860550"/>
                  <a:pt x="650890" y="2864933"/>
                </a:cubicBezTo>
                <a:cubicBezTo>
                  <a:pt x="663707" y="2817056"/>
                  <a:pt x="662078" y="2779813"/>
                  <a:pt x="640210" y="2741864"/>
                </a:cubicBezTo>
                <a:cubicBezTo>
                  <a:pt x="634452" y="2649732"/>
                  <a:pt x="665268" y="2597914"/>
                  <a:pt x="639387" y="2510931"/>
                </a:cubicBezTo>
                <a:cubicBezTo>
                  <a:pt x="645574" y="2407642"/>
                  <a:pt x="671719" y="2317589"/>
                  <a:pt x="680438" y="2227415"/>
                </a:cubicBezTo>
                <a:cubicBezTo>
                  <a:pt x="664175" y="2189847"/>
                  <a:pt x="704423" y="2141655"/>
                  <a:pt x="688135" y="2054289"/>
                </a:cubicBezTo>
                <a:cubicBezTo>
                  <a:pt x="683239" y="2048201"/>
                  <a:pt x="684029" y="1979567"/>
                  <a:pt x="681480" y="1972202"/>
                </a:cubicBezTo>
                <a:lnTo>
                  <a:pt x="686247" y="1917474"/>
                </a:lnTo>
                <a:lnTo>
                  <a:pt x="679783" y="1862721"/>
                </a:lnTo>
                <a:cubicBezTo>
                  <a:pt x="683677" y="1851209"/>
                  <a:pt x="688980" y="1824057"/>
                  <a:pt x="686639" y="1818227"/>
                </a:cubicBezTo>
                <a:lnTo>
                  <a:pt x="658235" y="1742488"/>
                </a:lnTo>
                <a:cubicBezTo>
                  <a:pt x="645662" y="1715201"/>
                  <a:pt x="661423" y="1719638"/>
                  <a:pt x="636990" y="1638389"/>
                </a:cubicBezTo>
                <a:cubicBezTo>
                  <a:pt x="626351" y="1601441"/>
                  <a:pt x="629414" y="1617134"/>
                  <a:pt x="602059" y="1570807"/>
                </a:cubicBezTo>
                <a:lnTo>
                  <a:pt x="570903" y="1513173"/>
                </a:lnTo>
                <a:cubicBezTo>
                  <a:pt x="570781" y="1503175"/>
                  <a:pt x="550561" y="1468055"/>
                  <a:pt x="550438" y="1458058"/>
                </a:cubicBezTo>
                <a:cubicBezTo>
                  <a:pt x="556848" y="1428101"/>
                  <a:pt x="546263" y="1422712"/>
                  <a:pt x="531416" y="1385478"/>
                </a:cubicBezTo>
                <a:cubicBezTo>
                  <a:pt x="527790" y="1370753"/>
                  <a:pt x="490725" y="1304050"/>
                  <a:pt x="501981" y="1265452"/>
                </a:cubicBezTo>
                <a:cubicBezTo>
                  <a:pt x="501825" y="1234781"/>
                  <a:pt x="490462" y="1187660"/>
                  <a:pt x="487370" y="1141743"/>
                </a:cubicBezTo>
                <a:cubicBezTo>
                  <a:pt x="484278" y="1095826"/>
                  <a:pt x="483852" y="1028118"/>
                  <a:pt x="483427" y="989948"/>
                </a:cubicBezTo>
                <a:cubicBezTo>
                  <a:pt x="483001" y="951779"/>
                  <a:pt x="494678" y="945984"/>
                  <a:pt x="484820" y="912725"/>
                </a:cubicBezTo>
                <a:cubicBezTo>
                  <a:pt x="467566" y="854951"/>
                  <a:pt x="510777" y="860797"/>
                  <a:pt x="475093" y="812798"/>
                </a:cubicBezTo>
                <a:cubicBezTo>
                  <a:pt x="461960" y="787034"/>
                  <a:pt x="498505" y="551948"/>
                  <a:pt x="461972" y="450605"/>
                </a:cubicBezTo>
                <a:cubicBezTo>
                  <a:pt x="470167" y="357604"/>
                  <a:pt x="458694" y="431306"/>
                  <a:pt x="465015" y="372906"/>
                </a:cubicBezTo>
                <a:cubicBezTo>
                  <a:pt x="503427" y="364177"/>
                  <a:pt x="489736" y="290341"/>
                  <a:pt x="490377" y="246134"/>
                </a:cubicBezTo>
                <a:cubicBezTo>
                  <a:pt x="491019" y="201927"/>
                  <a:pt x="449725" y="138160"/>
                  <a:pt x="468864" y="107666"/>
                </a:cubicBezTo>
                <a:cubicBezTo>
                  <a:pt x="468282" y="89794"/>
                  <a:pt x="477749" y="76947"/>
                  <a:pt x="477167" y="59075"/>
                </a:cubicBezTo>
                <a:lnTo>
                  <a:pt x="472992" y="14560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457200"/>
            <a:ext cx="5123391" cy="99216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100"/>
              <a:t>İnsan Kaynakları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2776" y="1645576"/>
            <a:ext cx="4887162" cy="2931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ko-KR" sz="1500" b="1">
                <a:latin typeface="Arial" pitchFamily="34" charset="0"/>
                <a:cs typeface="Arial" pitchFamily="34" charset="0"/>
              </a:rPr>
              <a:t>İş Analiz Süreci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Analizi yapılacak işlerin belirlenmesi,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Soru formunun hazırlanması,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İşle ilgili bilgilerin toplanması,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Toplanan bilgilerin değerlendirilmesi</a:t>
            </a:r>
          </a:p>
        </p:txBody>
      </p:sp>
    </p:spTree>
    <p:extLst>
      <p:ext uri="{BB962C8B-B14F-4D97-AF65-F5344CB8AC3E}">
        <p14:creationId xmlns:p14="http://schemas.microsoft.com/office/powerpoint/2010/main" val="2672570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1760560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0915"/>
            <a:ext cx="7886700" cy="1011049"/>
          </a:xfrm>
        </p:spPr>
        <p:txBody>
          <a:bodyPr>
            <a:normAutofit/>
          </a:bodyPr>
          <a:lstStyle/>
          <a:p>
            <a:r>
              <a:rPr lang="tr-TR" altLang="ko-KR" sz="4100">
                <a:solidFill>
                  <a:srgbClr val="FFFFFF"/>
                </a:solidFill>
              </a:rPr>
              <a:t>İnsan Kaynakları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940091"/>
            <a:ext cx="7886700" cy="26926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ko-KR" sz="1700">
                <a:latin typeface="Arial" pitchFamily="34" charset="0"/>
                <a:cs typeface="Arial" pitchFamily="34" charset="0"/>
              </a:rPr>
              <a:t>İş Tanımları : İş analizi bilgilerinden yararlanılarak işle ilgili bilgileri belirli bir sistematik altında tek bir sayfada toplayan iş formlarıdır. İş analizindeki bilgilerin daha kolay anlaşılması ve algılanması için yapılır.</a:t>
            </a:r>
          </a:p>
        </p:txBody>
      </p:sp>
    </p:spTree>
    <p:extLst>
      <p:ext uri="{BB962C8B-B14F-4D97-AF65-F5344CB8AC3E}">
        <p14:creationId xmlns:p14="http://schemas.microsoft.com/office/powerpoint/2010/main" val="288890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100" b="0"/>
              <a:t>Görev Adı: Öğretim Eleman</a:t>
            </a:r>
            <a:r>
              <a:rPr lang="en-GB" sz="3100" b="0" err="1"/>
              <a:t>i</a:t>
            </a:r>
            <a:br>
              <a:rPr lang="tr-TR" sz="3100"/>
            </a:br>
            <a:endParaRPr lang="tr-TR" altLang="ko-KR" sz="310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416783" y="1637417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2200">
                <a:latin typeface="Arial" pitchFamily="34" charset="0"/>
                <a:cs typeface="Arial" pitchFamily="34" charset="0"/>
              </a:rPr>
              <a:t> Öğrencinin derslere devam durumunu yapılan yoklamalarla tespit etmek,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200">
                <a:latin typeface="Arial" pitchFamily="34" charset="0"/>
                <a:cs typeface="Arial" pitchFamily="34" charset="0"/>
              </a:rPr>
              <a:t> Derse devam zorunluluğunu yerine getirmeyen öğrencilerin listesini, derslerin bitiminden sonraki iki işgünü içinde, öğrencilere duyurulmak üzere ilgili bölüme/birime teslim etmek.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200">
                <a:latin typeface="Arial" pitchFamily="34" charset="0"/>
                <a:cs typeface="Arial" pitchFamily="34" charset="0"/>
              </a:rPr>
              <a:t>Dönem içi değerlendirmeyi, dersin özelliğine göre sınav, uygulama, laboratuvar, proje, ödev, arazi çalışması, öğrenci ürün dosyası gibi yöntemlerden biri/birkaçı kullanılarak belirlemek.</a:t>
            </a:r>
          </a:p>
        </p:txBody>
      </p:sp>
    </p:spTree>
    <p:extLst>
      <p:ext uri="{BB962C8B-B14F-4D97-AF65-F5344CB8AC3E}">
        <p14:creationId xmlns:p14="http://schemas.microsoft.com/office/powerpoint/2010/main" val="1966981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</p:spPr>
        <p:txBody>
          <a:bodyPr>
            <a:normAutofit/>
          </a:bodyPr>
          <a:lstStyle/>
          <a:p>
            <a:r>
              <a:rPr lang="tr-TR" b="0"/>
              <a:t>Görev Adı: Öğretim Eleman</a:t>
            </a:r>
            <a:r>
              <a:rPr lang="en-GB" b="0" err="1"/>
              <a:t>i</a:t>
            </a:r>
            <a:endParaRPr lang="tr-TR" altLang="ko-KR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416783" y="1637417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2000">
                <a:latin typeface="Arial" pitchFamily="34" charset="0"/>
                <a:cs typeface="Arial" pitchFamily="34" charset="0"/>
              </a:rPr>
              <a:t> Sınav sonuçlarını, akademik takvimde belirtilen tarihler içinde öğrenci bilgi sisteminde ilan etmek,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000">
                <a:latin typeface="Arial" pitchFamily="34" charset="0"/>
                <a:cs typeface="Arial" pitchFamily="34" charset="0"/>
              </a:rPr>
              <a:t>Sınav sonuçlarına öğrenci tarafından yapılan itirazın kabulü halinde ilgili birim ile birlikte not düzeltme itiraz formunu düzenlemek ve ilgili birim yönetim kurulu kararıyla Öğrenci İşleri Daire Başkanlığına göndermek.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000">
                <a:latin typeface="Arial" pitchFamily="34" charset="0"/>
                <a:cs typeface="Arial" pitchFamily="34" charset="0"/>
              </a:rPr>
              <a:t>Üzerine atanan derslerin, ders bilgi paketleri veri girişini akademik takvimde belirlenen süre içerisinde tamamlamak.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000">
                <a:latin typeface="Arial" pitchFamily="34" charset="0"/>
                <a:cs typeface="Arial" pitchFamily="34" charset="0"/>
              </a:rPr>
              <a:t>Üzerine atanan derslere ait öğretim elemanı ders tanıtım dosyası formlarını dersler başlamadan önce bölüm başkanına teslim etmek.</a:t>
            </a:r>
          </a:p>
        </p:txBody>
      </p:sp>
    </p:spTree>
    <p:extLst>
      <p:ext uri="{BB962C8B-B14F-4D97-AF65-F5344CB8AC3E}">
        <p14:creationId xmlns:p14="http://schemas.microsoft.com/office/powerpoint/2010/main" val="2627110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</p:spPr>
        <p:txBody>
          <a:bodyPr>
            <a:normAutofit/>
          </a:bodyPr>
          <a:lstStyle/>
          <a:p>
            <a:r>
              <a:rPr lang="tr-TR" b="0"/>
              <a:t>Ortak Sorumluluklar</a:t>
            </a:r>
            <a:endParaRPr lang="tr-TR" altLang="ko-KR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416783" y="1637417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2635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1800" dirty="0"/>
              <a:t>Etik Kurallara uygun davranışlarda bulunmak, görevlerini yerine getirmek.</a:t>
            </a:r>
            <a:endParaRPr lang="tr-TR" sz="1800"/>
          </a:p>
          <a:p>
            <a:pPr>
              <a:lnSpc>
                <a:spcPct val="90000"/>
              </a:lnSpc>
            </a:pPr>
            <a:r>
              <a:rPr lang="tr-TR" sz="1800" dirty="0"/>
              <a:t>Mevzuatı takip etmek, değişiklikler hakkında birim üst yönetimine bilgi vererek ilgili iş ve işlemleri yerine getirmek.</a:t>
            </a:r>
            <a:endParaRPr lang="tr-TR" sz="1800"/>
          </a:p>
          <a:p>
            <a:pPr>
              <a:lnSpc>
                <a:spcPct val="90000"/>
              </a:lnSpc>
            </a:pPr>
            <a:r>
              <a:rPr lang="tr-TR" sz="1800" dirty="0"/>
              <a:t>Görevi ile ilgili tüm faaliyetlerini kalite geliştirme ve iç kontrol sistemi tanım ve düzenlemelerine uygun olarak yürütülmesini sağlamak.</a:t>
            </a:r>
            <a:endParaRPr lang="tr-TR" sz="1800"/>
          </a:p>
          <a:p>
            <a:pPr>
              <a:lnSpc>
                <a:spcPct val="90000"/>
              </a:lnSpc>
            </a:pPr>
            <a:r>
              <a:rPr lang="tr-TR" sz="1800" dirty="0"/>
              <a:t>Yapacağı iş ve eylemleri, şeffaflık, hesap verebilirlik ve katılımcılık anlayışı içerisinde ve kamu kaynaklarını verimli kullanılacak biçimde yerine getirmek.</a:t>
            </a:r>
            <a:endParaRPr lang="tr-TR" sz="1800"/>
          </a:p>
          <a:p>
            <a:pPr>
              <a:lnSpc>
                <a:spcPct val="90000"/>
              </a:lnSpc>
            </a:pPr>
            <a:r>
              <a:rPr lang="tr-TR" sz="1800" dirty="0"/>
              <a:t>İş sağlığı ve güvenliği ile ilgili tedbirlere uymak.</a:t>
            </a:r>
            <a:endParaRPr lang="tr-TR" sz="1800"/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800" dirty="0">
                <a:latin typeface="Arial" pitchFamily="34" charset="0"/>
                <a:cs typeface="Arial" pitchFamily="34" charset="0"/>
              </a:rPr>
              <a:t>.</a:t>
            </a:r>
            <a:endParaRPr lang="tr-TR" altLang="ko-KR" sz="18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110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</p:spPr>
        <p:txBody>
          <a:bodyPr>
            <a:normAutofit/>
          </a:bodyPr>
          <a:lstStyle/>
          <a:p>
            <a:r>
              <a:rPr lang="tr-TR" b="0"/>
              <a:t>Ortak Sorumluluklar</a:t>
            </a:r>
            <a:endParaRPr lang="tr-TR" altLang="ko-KR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416783" y="1637417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2635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1800" dirty="0"/>
              <a:t>Görevlerini ve kullandığı otomasyon sistemlerine doğru ve zamanında bilgi girişlerini yapmak.</a:t>
            </a:r>
            <a:endParaRPr lang="tr-TR" sz="1800"/>
          </a:p>
          <a:p>
            <a:pPr>
              <a:lnSpc>
                <a:spcPct val="90000"/>
              </a:lnSpc>
            </a:pPr>
            <a:r>
              <a:rPr lang="tr-TR" sz="1800" dirty="0"/>
              <a:t>Kalite politikaları ve prosedürlerinden haberdar olmak ve gerekli hallerde güncellenmesine katkı sunmak.</a:t>
            </a:r>
            <a:endParaRPr lang="tr-TR" sz="1800"/>
          </a:p>
          <a:p>
            <a:pPr>
              <a:lnSpc>
                <a:spcPct val="90000"/>
              </a:lnSpc>
            </a:pPr>
            <a:r>
              <a:rPr lang="tr-TR" sz="1800" dirty="0">
                <a:hlinkClick r:id="rId2"/>
              </a:rPr>
              <a:t>PP.5.3.PRS.0001 OMÜ PAYDAŞ GERİ BİLDİRİM YÖNETİMİ PROSEDÜRÜ</a:t>
            </a:r>
            <a:r>
              <a:rPr lang="tr-TR" sz="1800" dirty="0"/>
              <a:t> gereğince paydaşlarla nezaketli olarak iletişim kurmak, geri bildirim kaynaklarından ulaşan paydaş bildirimini birim paydaş iletişim sorumlusuna iletmek.</a:t>
            </a:r>
            <a:endParaRPr lang="tr-TR" sz="1800"/>
          </a:p>
          <a:p>
            <a:pPr>
              <a:lnSpc>
                <a:spcPct val="90000"/>
              </a:lnSpc>
            </a:pPr>
            <a:r>
              <a:rPr lang="tr-TR" sz="1800" dirty="0"/>
              <a:t>Kurumun iç ve dış tetkik/değerlendirme süreçlerine katılım sağlamak.</a:t>
            </a:r>
            <a:endParaRPr lang="tr-TR" sz="1800"/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800" dirty="0">
                <a:latin typeface="Arial" pitchFamily="34" charset="0"/>
                <a:cs typeface="Arial" pitchFamily="34" charset="0"/>
              </a:rPr>
              <a:t>.</a:t>
            </a:r>
            <a:endParaRPr lang="tr-TR" altLang="ko-KR" sz="18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110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53" name="Rectangle 14352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4045020" cy="994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2800"/>
              <a:t>Çalışan Bulma, Seçme ve Yerleştirme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4045020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2700">
                <a:latin typeface="Arial" pitchFamily="34" charset="0"/>
                <a:cs typeface="Arial" pitchFamily="34" charset="0"/>
              </a:rPr>
              <a:t> </a:t>
            </a:r>
            <a:r>
              <a:rPr lang="tr-TR" altLang="ko-KR" sz="2700" b="1">
                <a:latin typeface="Arial" pitchFamily="34" charset="0"/>
                <a:cs typeface="Arial" pitchFamily="34" charset="0"/>
              </a:rPr>
              <a:t>Çalışan Tedariki: </a:t>
            </a:r>
            <a:r>
              <a:rPr lang="tr-TR" altLang="ko-KR" sz="2700">
                <a:latin typeface="Arial" pitchFamily="34" charset="0"/>
                <a:cs typeface="Arial" pitchFamily="34" charset="0"/>
              </a:rPr>
              <a:t>yeni açılan veya boşalan pozisyonlara adayları bulmak için yapılan faaliyetlerdir. Çalışan ihtiyacını karşılamak amacıyla iç ve dış tedarik çevrelerine başvurulur.</a:t>
            </a:r>
          </a:p>
        </p:txBody>
      </p:sp>
      <p:pic>
        <p:nvPicPr>
          <p:cNvPr id="14348" name="Picture 12" descr="7 ways to improve the recruitment and selection process - Insights"/>
          <p:cNvPicPr>
            <a:picLocks noChangeAspect="1" noChangeArrowheads="1"/>
          </p:cNvPicPr>
          <p:nvPr/>
        </p:nvPicPr>
        <p:blipFill rotWithShape="1">
          <a:blip r:embed="rId2"/>
          <a:srcRect l="14342" r="19908" b="-1"/>
          <a:stretch/>
        </p:blipFill>
        <p:spPr bwMode="auto">
          <a:xfrm>
            <a:off x="4781190" y="568885"/>
            <a:ext cx="3841678" cy="3841679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</p:spPr>
      </p:pic>
      <p:sp>
        <p:nvSpPr>
          <p:cNvPr id="14355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4696411" y="515866"/>
            <a:ext cx="4103360" cy="4103360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57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6420" y="690843"/>
            <a:ext cx="593266" cy="5771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8" name="AutoShape 2" descr="How to Keep Job Candidates Engaged During the Recruitment Process - Change  Recruit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40" name="AutoShape 4" descr="How to Keep Job Candidates Engaged During the Recruitment Process - Change  Recruit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42" name="AutoShape 6" descr="Better Recruitment with SuccessFactors Recruiting Module - TalenTe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44" name="AutoShape 8" descr="Better Recruitment with SuccessFactors Recruiting Module - TalenTe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46" name="AutoShape 10" descr="9 Best Hiring Tips to Improve Your Company Personnel - StartupGuys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5708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Sarı kağıt teknenin arkasından giden beyaz kağıt tekneler">
            <a:extLst>
              <a:ext uri="{FF2B5EF4-FFF2-40B4-BE49-F238E27FC236}">
                <a16:creationId xmlns:a16="http://schemas.microsoft.com/office/drawing/2014/main" id="{8DA961CC-1744-FEBB-14C4-AACA31BFAD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0" r="12590"/>
          <a:stretch/>
        </p:blipFill>
        <p:spPr>
          <a:xfrm>
            <a:off x="-5524" y="10"/>
            <a:ext cx="3641692" cy="51434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5148" y="305990"/>
            <a:ext cx="2240924" cy="2240924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0286" y="305990"/>
            <a:ext cx="4291113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100"/>
              <a:t>Çalışan Bulma, Seçme ve Yerleştirme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70286" y="1401365"/>
            <a:ext cx="4291113" cy="326350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2500">
                <a:latin typeface="Arial" pitchFamily="34" charset="0"/>
                <a:cs typeface="Arial" pitchFamily="34" charset="0"/>
              </a:rPr>
              <a:t> </a:t>
            </a:r>
            <a:r>
              <a:rPr lang="tr-TR" altLang="ko-KR" sz="2500" b="1">
                <a:latin typeface="Arial" pitchFamily="34" charset="0"/>
                <a:cs typeface="Arial" pitchFamily="34" charset="0"/>
              </a:rPr>
              <a:t>Çalışan  Bulma Yöntemleri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500">
                <a:latin typeface="Arial" pitchFamily="34" charset="0"/>
                <a:cs typeface="Arial" pitchFamily="34" charset="0"/>
              </a:rPr>
              <a:t>İşyerinde yapılan kişisel başvurular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500">
                <a:latin typeface="Arial" pitchFamily="34" charset="0"/>
                <a:cs typeface="Arial" pitchFamily="34" charset="0"/>
              </a:rPr>
              <a:t>Çalışanların önerileri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500">
                <a:latin typeface="Arial" pitchFamily="34" charset="0"/>
                <a:cs typeface="Arial" pitchFamily="34" charset="0"/>
              </a:rPr>
              <a:t>Duyurular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500">
                <a:latin typeface="Arial" pitchFamily="34" charset="0"/>
                <a:cs typeface="Arial" pitchFamily="34" charset="0"/>
              </a:rPr>
              <a:t>Özel danışmanlık firmaları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500">
                <a:latin typeface="Arial" pitchFamily="34" charset="0"/>
                <a:cs typeface="Arial" pitchFamily="34" charset="0"/>
              </a:rPr>
              <a:t>Eğitim kurumları ve çeşitli meslek kuruluşları</a:t>
            </a:r>
          </a:p>
        </p:txBody>
      </p:sp>
    </p:spTree>
    <p:extLst>
      <p:ext uri="{BB962C8B-B14F-4D97-AF65-F5344CB8AC3E}">
        <p14:creationId xmlns:p14="http://schemas.microsoft.com/office/powerpoint/2010/main" val="3046288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95199994-21AE-49A2-BA0D-12E295989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7177" y="397933"/>
            <a:ext cx="3578384" cy="8700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2500"/>
              <a:t>Çalışan Bulma, Seçme ve Yerleştirme</a:t>
            </a:r>
          </a:p>
        </p:txBody>
      </p:sp>
      <p:pic>
        <p:nvPicPr>
          <p:cNvPr id="12290" name="Picture 2" descr="Selection Process in Human Resource Management (HRM)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28649" y="836155"/>
            <a:ext cx="4080146" cy="3386521"/>
          </a:xfrm>
          <a:custGeom>
            <a:avLst/>
            <a:gdLst/>
            <a:ahLst/>
            <a:cxnLst/>
            <a:rect l="l" t="t" r="r" b="b"/>
            <a:pathLst>
              <a:path w="4643496" h="5550370">
                <a:moveTo>
                  <a:pt x="81586" y="0"/>
                </a:moveTo>
                <a:lnTo>
                  <a:pt x="4561910" y="0"/>
                </a:lnTo>
                <a:cubicBezTo>
                  <a:pt x="4606969" y="0"/>
                  <a:pt x="4643496" y="36527"/>
                  <a:pt x="4643496" y="81586"/>
                </a:cubicBezTo>
                <a:lnTo>
                  <a:pt x="4643496" y="5468784"/>
                </a:lnTo>
                <a:cubicBezTo>
                  <a:pt x="4643496" y="5513843"/>
                  <a:pt x="4606969" y="5550370"/>
                  <a:pt x="4561910" y="5550370"/>
                </a:cubicBezTo>
                <a:lnTo>
                  <a:pt x="81586" y="5550370"/>
                </a:lnTo>
                <a:cubicBezTo>
                  <a:pt x="36527" y="5550370"/>
                  <a:pt x="0" y="5513843"/>
                  <a:pt x="0" y="5468784"/>
                </a:cubicBezTo>
                <a:lnTo>
                  <a:pt x="0" y="81586"/>
                </a:lnTo>
                <a:cubicBezTo>
                  <a:pt x="0" y="36527"/>
                  <a:pt x="36527" y="0"/>
                  <a:pt x="81586" y="0"/>
                </a:cubicBezTo>
                <a:close/>
              </a:path>
            </a:pathLst>
          </a:custGeom>
          <a:noFill/>
        </p:spPr>
      </p:pic>
      <p:sp>
        <p:nvSpPr>
          <p:cNvPr id="12297" name="Arc 12296">
            <a:extLst>
              <a:ext uri="{FF2B5EF4-FFF2-40B4-BE49-F238E27FC236}">
                <a16:creationId xmlns:a16="http://schemas.microsoft.com/office/drawing/2014/main" id="{A2C34835-4F79-4934-B151-D68E79764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6538384" y="2504456"/>
            <a:ext cx="2240924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77177" y="1369218"/>
            <a:ext cx="3578384" cy="329168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2000" dirty="0">
                <a:latin typeface="Arial" pitchFamily="34" charset="0"/>
                <a:cs typeface="Arial" pitchFamily="34" charset="0"/>
              </a:rPr>
              <a:t> Seçme ve Yerleştirme Faaliyeti: Aday havuzundan en nitelikli adayları belirlemek ve istihdam etmektir.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2000" dirty="0">
                <a:latin typeface="Arial" pitchFamily="34" charset="0"/>
                <a:cs typeface="Arial" pitchFamily="34" charset="0"/>
              </a:rPr>
              <a:t>Seçme Süreci: İhtiyaca göre başvuran adaylardan bir dizi faaliyet sonucunda seçim yapılmasıdır. </a:t>
            </a:r>
          </a:p>
        </p:txBody>
      </p:sp>
    </p:spTree>
    <p:extLst>
      <p:ext uri="{BB962C8B-B14F-4D97-AF65-F5344CB8AC3E}">
        <p14:creationId xmlns:p14="http://schemas.microsoft.com/office/powerpoint/2010/main" val="3274256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192024"/>
            <a:ext cx="7879842" cy="761238"/>
          </a:xfrm>
        </p:spPr>
        <p:txBody>
          <a:bodyPr anchor="b">
            <a:normAutofit/>
          </a:bodyPr>
          <a:lstStyle/>
          <a:p>
            <a:r>
              <a:rPr lang="tr-TR" altLang="ko-KR"/>
              <a:t>Eğitim ve Geliştirme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225876"/>
            <a:ext cx="7838694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153632"/>
            <a:ext cx="1405092" cy="82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64EBA156-21B8-C47A-ECF5-CD8F307DFF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3559684"/>
              </p:ext>
            </p:extLst>
          </p:nvPr>
        </p:nvGraphicFramePr>
        <p:xfrm>
          <a:off x="628650" y="1444699"/>
          <a:ext cx="7886700" cy="3268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3017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9" name="Freeform: Shape 10248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824632" cy="154637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457197"/>
            <a:ext cx="7044316" cy="998131"/>
          </a:xfrm>
        </p:spPr>
        <p:txBody>
          <a:bodyPr>
            <a:normAutofit/>
          </a:bodyPr>
          <a:lstStyle/>
          <a:p>
            <a:r>
              <a:rPr lang="tr-TR" altLang="ko-KR"/>
              <a:t>Eğitim ve Geliştirme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2775" y="1648771"/>
            <a:ext cx="3719225" cy="2938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Oryantasyon: (işe alıştırma)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Programın amacı, yeni çalışanların bilgi ve ilgi ihtiyacını karşılayarak onu işletmeye kazandırmaktır.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İşe alıştırma programında,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İşletmenin tanıtımı yapılır.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Çalışan hakları anlatılır.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İşe ilişkin bilgiler öğretilir.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Diğer çalışanlar, yöneticiler vs. ile tanıştırılır.</a:t>
            </a:r>
          </a:p>
        </p:txBody>
      </p:sp>
      <p:pic>
        <p:nvPicPr>
          <p:cNvPr id="10242" name="Picture 2" descr="Orientation (geometry) - Wikipedi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426746" y="1638685"/>
            <a:ext cx="2816936" cy="2816936"/>
          </a:xfrm>
          <a:prstGeom prst="rect">
            <a:avLst/>
          </a:prstGeom>
          <a:noFill/>
        </p:spPr>
      </p:pic>
      <p:sp>
        <p:nvSpPr>
          <p:cNvPr id="10251" name="Freeform: Shape 10250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4657060"/>
            <a:ext cx="5107781" cy="486440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46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6" y="0"/>
            <a:ext cx="5565913" cy="51434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0349" y="457200"/>
            <a:ext cx="3105011" cy="99812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300"/>
              <a:t>Eğitim ve Geliştirme</a:t>
            </a:r>
          </a:p>
        </p:txBody>
      </p:sp>
      <p:pic>
        <p:nvPicPr>
          <p:cNvPr id="6" name="Picture 5" descr="Konferans odasında masa">
            <a:extLst>
              <a:ext uri="{FF2B5EF4-FFF2-40B4-BE49-F238E27FC236}">
                <a16:creationId xmlns:a16="http://schemas.microsoft.com/office/drawing/2014/main" id="{DDC3E445-4EDB-E09A-C7C5-12F2329C6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1" r="3" b="3"/>
          <a:stretch/>
        </p:blipFill>
        <p:spPr>
          <a:xfrm>
            <a:off x="20" y="10"/>
            <a:ext cx="5176278" cy="51434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90348" y="1645576"/>
            <a:ext cx="3105010" cy="293144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Eğitim Yöntemleri: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 dışında eğitim: Çalışma saatleri ve işyeri dışında gerçekleştirilen eğitim şekilleri ve yöntemleridir. (Konferanslar, Seminerler, İnceleme gezileri, Kurslar).</a:t>
            </a:r>
          </a:p>
          <a:p>
            <a:pPr marL="0" indent="0">
              <a:lnSpc>
                <a:spcPct val="90000"/>
              </a:lnSpc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 başında eğitim: (Geleneksel Eğitim Yöntemleri) çalışanın görevini yerine getirdiği sırada eğitime tabii tutulmasıdır. (Çıraklık eğitimi, stajyerlik ve iş rotasyonu).</a:t>
            </a:r>
          </a:p>
        </p:txBody>
      </p:sp>
    </p:spTree>
    <p:extLst>
      <p:ext uri="{BB962C8B-B14F-4D97-AF65-F5344CB8AC3E}">
        <p14:creationId xmlns:p14="http://schemas.microsoft.com/office/powerpoint/2010/main" val="4284556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4045020" cy="994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100"/>
              <a:t>Kariyer Yönetimi ve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369218"/>
            <a:ext cx="4045020" cy="326350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800">
                <a:latin typeface="Arial" pitchFamily="34" charset="0"/>
                <a:cs typeface="Arial" pitchFamily="34" charset="0"/>
              </a:rPr>
              <a:t>Kariyer: belirli bir meslekte gelişmeyi ve hiyerarşik olarak sürekli yükselmeyi ifade eder. </a:t>
            </a:r>
            <a:endParaRPr lang="en-GB" altLang="ko-KR" sz="18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ko-KR" sz="18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800">
                <a:latin typeface="Arial" pitchFamily="34" charset="0"/>
                <a:cs typeface="Arial" pitchFamily="34" charset="0"/>
              </a:rPr>
              <a:t>Kariyer Yönetimi: bir yandan çalışanların kariyerlerinin planlamasını ve yönetilmesini sağlayan bir yandan da çalışanların tercih ve kapasitelerini karşılayacak olan örgüte ait süreçlerin uygulanmasıdır.</a:t>
            </a:r>
          </a:p>
        </p:txBody>
      </p:sp>
      <p:pic>
        <p:nvPicPr>
          <p:cNvPr id="5" name="Picture 2" descr="My Career Plan | Career Education &amp; Development"/>
          <p:cNvPicPr>
            <a:picLocks noChangeAspect="1" noChangeArrowheads="1"/>
          </p:cNvPicPr>
          <p:nvPr/>
        </p:nvPicPr>
        <p:blipFill rotWithShape="1">
          <a:blip r:embed="rId2"/>
          <a:srcRect r="-6" b="323"/>
          <a:stretch/>
        </p:blipFill>
        <p:spPr bwMode="auto">
          <a:xfrm>
            <a:off x="4781190" y="568885"/>
            <a:ext cx="3841678" cy="3841679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4696411" y="515866"/>
            <a:ext cx="4103360" cy="4103360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6420" y="690843"/>
            <a:ext cx="593266" cy="5771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925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56495" cy="51435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457200"/>
            <a:ext cx="3588597" cy="9981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300"/>
              <a:t>Kariyer Yönetimi ve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2775" y="1645576"/>
            <a:ext cx="3328527" cy="2931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Kariyer Planlama: işletmede çeşitli pozisyonlarda çalışan kişilerin belirlenen hedefler doğrultusunda gelişim sağlamasına yönelik bilinçli bir plan yapılması sürecidir</a:t>
            </a:r>
          </a:p>
        </p:txBody>
      </p:sp>
      <p:pic>
        <p:nvPicPr>
          <p:cNvPr id="7170" name="Picture 2" descr="Career Planning Process | School of Social Work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60457" y="1425278"/>
            <a:ext cx="3553238" cy="23096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31513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rticle: Performance and productivity management in the new normal — People  Matters"/>
          <p:cNvPicPr>
            <a:picLocks noChangeAspect="1" noChangeArrowheads="1"/>
          </p:cNvPicPr>
          <p:nvPr/>
        </p:nvPicPr>
        <p:blipFill rotWithShape="1">
          <a:blip r:embed="rId2"/>
          <a:srcRect l="20688"/>
          <a:stretch/>
        </p:blipFill>
        <p:spPr bwMode="auto">
          <a:xfrm>
            <a:off x="1891767" y="10"/>
            <a:ext cx="7252231" cy="5143490"/>
          </a:xfrm>
          <a:prstGeom prst="rect">
            <a:avLst/>
          </a:prstGeom>
          <a:noFill/>
        </p:spPr>
      </p:pic>
      <p:sp>
        <p:nvSpPr>
          <p:cNvPr id="6156" name="Rectangle 615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2866641" cy="14249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000"/>
              <a:t>Kariyer Yönetimi ve Planlaması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825650"/>
            <a:ext cx="2866641" cy="280707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Performans: işletmede çalışan kişilerin görev ve sorumluluklarını etkili ve verimli bir şekilde yerine getirmelerini ifade eder. </a:t>
            </a:r>
            <a:endParaRPr lang="en-GB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Performans Değerlendirme: bir yöneticinin belirlenmiş standartlarla karşılaştırma ve ölçme yaparak çalışanların performanslarını değerlendirdiği bir süreçtir.</a:t>
            </a:r>
          </a:p>
        </p:txBody>
      </p:sp>
    </p:spTree>
    <p:extLst>
      <p:ext uri="{BB962C8B-B14F-4D97-AF65-F5344CB8AC3E}">
        <p14:creationId xmlns:p14="http://schemas.microsoft.com/office/powerpoint/2010/main" val="3986952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890"/>
            <a:ext cx="9144000" cy="5149390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451308"/>
            <a:ext cx="5086350" cy="1004022"/>
          </a:xfrm>
        </p:spPr>
        <p:txBody>
          <a:bodyPr>
            <a:normAutofit/>
          </a:bodyPr>
          <a:lstStyle/>
          <a:p>
            <a:r>
              <a:rPr lang="tr-TR" altLang="ko-KR"/>
              <a:t>Ücret Yönetimi</a:t>
            </a:r>
          </a:p>
        </p:txBody>
      </p:sp>
      <p:pic>
        <p:nvPicPr>
          <p:cNvPr id="6" name="Picture 5" descr="Bazı elıns ile eski kırışıklı eller">
            <a:extLst>
              <a:ext uri="{FF2B5EF4-FFF2-40B4-BE49-F238E27FC236}">
                <a16:creationId xmlns:a16="http://schemas.microsoft.com/office/drawing/2014/main" id="{A0D1DFFC-3CAF-2600-D257-1B23D252CE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69" r="42186"/>
          <a:stretch/>
        </p:blipFill>
        <p:spPr>
          <a:xfrm>
            <a:off x="20" y="10"/>
            <a:ext cx="2816049" cy="51434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29000" y="1651468"/>
            <a:ext cx="5086350" cy="29255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Ücret: bir iş karşılığında işverenin emek sahibine çeşitli biçimlerde para veya mal olarak ödediği bedeldir. 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Etkin bir ücret yönetim sisteminin yararları şunlardır: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Nitelikli çalışanları işletmeye çeker.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İyi çalışanlar işletmede kalır.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Piyasaya uygun adil bir ödeme gerçekleştirilir.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Çalışanlar daha istekli çalışır.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Çalışanların morali yükselir.</a:t>
            </a:r>
          </a:p>
        </p:txBody>
      </p:sp>
    </p:spTree>
    <p:extLst>
      <p:ext uri="{BB962C8B-B14F-4D97-AF65-F5344CB8AC3E}">
        <p14:creationId xmlns:p14="http://schemas.microsoft.com/office/powerpoint/2010/main" val="558654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890"/>
            <a:ext cx="9144000" cy="5149390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451308"/>
            <a:ext cx="5086350" cy="1004022"/>
          </a:xfrm>
        </p:spPr>
        <p:txBody>
          <a:bodyPr>
            <a:normAutofit/>
          </a:bodyPr>
          <a:lstStyle/>
          <a:p>
            <a:r>
              <a:rPr lang="tr-TR" altLang="ko-KR"/>
              <a:t>Ücret Yönetimi</a:t>
            </a:r>
          </a:p>
        </p:txBody>
      </p:sp>
      <p:pic>
        <p:nvPicPr>
          <p:cNvPr id="6" name="Picture 5" descr="Farklı türlerde saatler">
            <a:extLst>
              <a:ext uri="{FF2B5EF4-FFF2-40B4-BE49-F238E27FC236}">
                <a16:creationId xmlns:a16="http://schemas.microsoft.com/office/drawing/2014/main" id="{931DE5C7-46EF-8659-3433-1758F82A30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08" r="40696"/>
          <a:stretch/>
        </p:blipFill>
        <p:spPr>
          <a:xfrm>
            <a:off x="20" y="10"/>
            <a:ext cx="2816049" cy="51434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29000" y="1651468"/>
            <a:ext cx="5086350" cy="29255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İşletmelerde uygulanabilecek belli başlı ücret sistemleri şunlardır: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Parça başına ücret sistemi,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Saat ücreti sistemi,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Götürü ücret (direkt ücret) sistemi,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Üretim kotasına göre teşvik sistemi,</a:t>
            </a: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Kara ortak etme ve diğer teşvik sistemleridir.</a:t>
            </a:r>
          </a:p>
        </p:txBody>
      </p:sp>
    </p:spTree>
    <p:extLst>
      <p:ext uri="{BB962C8B-B14F-4D97-AF65-F5344CB8AC3E}">
        <p14:creationId xmlns:p14="http://schemas.microsoft.com/office/powerpoint/2010/main" val="837009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r>
              <a:rPr lang="tr-TR" altLang="ko-KR" sz="3000">
                <a:solidFill>
                  <a:srgbClr val="FFFFFF"/>
                </a:solidFill>
              </a:rPr>
              <a:t>Ücret Yönetimi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4C1749E7-1B69-54B4-060A-69C4DE19DD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209744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15495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56495" cy="51435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457200"/>
            <a:ext cx="3588597" cy="9981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300"/>
              <a:t>Çalışan Sağlık ve Güvenliği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2775" y="1645576"/>
            <a:ext cx="3328527" cy="2931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 Güvenliği: Çalışanların iş kazalarına ve meslek hastalıklarına maruz kalmalarını engellemek için yapılan faaliyetlere denir.</a:t>
            </a:r>
          </a:p>
          <a:p>
            <a:pPr marL="0" indent="0">
              <a:buNone/>
            </a:pPr>
            <a:endParaRPr lang="tr-TR" altLang="ko-KR" sz="150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500">
                <a:latin typeface="Arial" pitchFamily="34" charset="0"/>
                <a:cs typeface="Arial" pitchFamily="34" charset="0"/>
              </a:rPr>
              <a:t>İşgören Sağlığı: Çalışanların yaptıkları işlerden dolayı sağlıklarına bir zarar gelmemesini sağlamayı amaçlar.</a:t>
            </a:r>
          </a:p>
        </p:txBody>
      </p:sp>
      <p:pic>
        <p:nvPicPr>
          <p:cNvPr id="8" name="Graphic 7" descr="İşe Alım Yönetimi">
            <a:extLst>
              <a:ext uri="{FF2B5EF4-FFF2-40B4-BE49-F238E27FC236}">
                <a16:creationId xmlns:a16="http://schemas.microsoft.com/office/drawing/2014/main" id="{34B63E35-E526-CC67-6DE0-D83B96D71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0457" y="803461"/>
            <a:ext cx="3553238" cy="355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1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BDED99-B35B-4FEE-A274-8E8DB6FEE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68547" cy="51434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tetoskop ve bilgisayar klavyesi bulunan masa">
            <a:extLst>
              <a:ext uri="{FF2B5EF4-FFF2-40B4-BE49-F238E27FC236}">
                <a16:creationId xmlns:a16="http://schemas.microsoft.com/office/drawing/2014/main" id="{6ABACEAF-D331-C3EA-CA0D-C4FFB136DF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20" r="1969"/>
          <a:stretch/>
        </p:blipFill>
        <p:spPr>
          <a:xfrm>
            <a:off x="5976166" y="10"/>
            <a:ext cx="3167834" cy="5143490"/>
          </a:xfrm>
          <a:custGeom>
            <a:avLst/>
            <a:gdLst/>
            <a:ahLst/>
            <a:cxnLst/>
            <a:rect l="l" t="t" r="r" b="b"/>
            <a:pathLst>
              <a:path w="4223778" h="6865951">
                <a:moveTo>
                  <a:pt x="478794" y="0"/>
                </a:moveTo>
                <a:lnTo>
                  <a:pt x="4223778" y="0"/>
                </a:lnTo>
                <a:lnTo>
                  <a:pt x="4223778" y="6865951"/>
                </a:lnTo>
                <a:lnTo>
                  <a:pt x="52221" y="6865951"/>
                </a:lnTo>
                <a:lnTo>
                  <a:pt x="49989" y="6844695"/>
                </a:lnTo>
                <a:cubicBezTo>
                  <a:pt x="46440" y="6810509"/>
                  <a:pt x="42891" y="6776323"/>
                  <a:pt x="41304" y="6765443"/>
                </a:cubicBezTo>
                <a:cubicBezTo>
                  <a:pt x="35681" y="6732842"/>
                  <a:pt x="13533" y="6716945"/>
                  <a:pt x="11182" y="6694817"/>
                </a:cubicBezTo>
                <a:cubicBezTo>
                  <a:pt x="16764" y="6697663"/>
                  <a:pt x="14835" y="6635151"/>
                  <a:pt x="10913" y="6627127"/>
                </a:cubicBezTo>
                <a:cubicBezTo>
                  <a:pt x="19564" y="6579282"/>
                  <a:pt x="-12861" y="6585665"/>
                  <a:pt x="5999" y="6527525"/>
                </a:cubicBezTo>
                <a:cubicBezTo>
                  <a:pt x="12287" y="6468687"/>
                  <a:pt x="19003" y="6409739"/>
                  <a:pt x="7685" y="6346547"/>
                </a:cubicBezTo>
                <a:cubicBezTo>
                  <a:pt x="31149" y="6240430"/>
                  <a:pt x="5895" y="6134229"/>
                  <a:pt x="12535" y="6084924"/>
                </a:cubicBezTo>
                <a:cubicBezTo>
                  <a:pt x="14696" y="6024961"/>
                  <a:pt x="53867" y="6020785"/>
                  <a:pt x="45320" y="5989742"/>
                </a:cubicBezTo>
                <a:cubicBezTo>
                  <a:pt x="41264" y="5940899"/>
                  <a:pt x="43258" y="5932095"/>
                  <a:pt x="40418" y="5889597"/>
                </a:cubicBezTo>
                <a:cubicBezTo>
                  <a:pt x="20860" y="5848611"/>
                  <a:pt x="51187" y="5792775"/>
                  <a:pt x="49796" y="5755774"/>
                </a:cubicBezTo>
                <a:cubicBezTo>
                  <a:pt x="43522" y="5734342"/>
                  <a:pt x="37368" y="5692606"/>
                  <a:pt x="49956" y="5684909"/>
                </a:cubicBezTo>
                <a:cubicBezTo>
                  <a:pt x="52825" y="5660429"/>
                  <a:pt x="62553" y="5623499"/>
                  <a:pt x="67011" y="5608897"/>
                </a:cubicBezTo>
                <a:lnTo>
                  <a:pt x="76701" y="5597290"/>
                </a:lnTo>
                <a:cubicBezTo>
                  <a:pt x="87717" y="5587442"/>
                  <a:pt x="82431" y="5550877"/>
                  <a:pt x="89120" y="5529641"/>
                </a:cubicBezTo>
                <a:cubicBezTo>
                  <a:pt x="69291" y="5496375"/>
                  <a:pt x="118554" y="5526326"/>
                  <a:pt x="94330" y="5470852"/>
                </a:cubicBezTo>
                <a:cubicBezTo>
                  <a:pt x="95483" y="5449506"/>
                  <a:pt x="114690" y="5429653"/>
                  <a:pt x="116139" y="5390946"/>
                </a:cubicBezTo>
                <a:cubicBezTo>
                  <a:pt x="127589" y="5337323"/>
                  <a:pt x="132794" y="5338384"/>
                  <a:pt x="135560" y="5284344"/>
                </a:cubicBezTo>
                <a:cubicBezTo>
                  <a:pt x="143629" y="5226223"/>
                  <a:pt x="148113" y="5192743"/>
                  <a:pt x="158141" y="5143920"/>
                </a:cubicBezTo>
                <a:cubicBezTo>
                  <a:pt x="170128" y="5118849"/>
                  <a:pt x="159838" y="5102006"/>
                  <a:pt x="174950" y="5088188"/>
                </a:cubicBezTo>
                <a:cubicBezTo>
                  <a:pt x="197620" y="5107654"/>
                  <a:pt x="181875" y="4983257"/>
                  <a:pt x="203603" y="5010764"/>
                </a:cubicBezTo>
                <a:lnTo>
                  <a:pt x="258582" y="4919969"/>
                </a:lnTo>
                <a:cubicBezTo>
                  <a:pt x="238838" y="4883087"/>
                  <a:pt x="271098" y="4853332"/>
                  <a:pt x="287910" y="4849612"/>
                </a:cubicBezTo>
                <a:cubicBezTo>
                  <a:pt x="294156" y="4811643"/>
                  <a:pt x="286101" y="4834074"/>
                  <a:pt x="305439" y="4799017"/>
                </a:cubicBezTo>
                <a:cubicBezTo>
                  <a:pt x="322572" y="4758926"/>
                  <a:pt x="352642" y="4705848"/>
                  <a:pt x="373456" y="4667754"/>
                </a:cubicBezTo>
                <a:cubicBezTo>
                  <a:pt x="384080" y="4649919"/>
                  <a:pt x="401158" y="4670663"/>
                  <a:pt x="407944" y="4574050"/>
                </a:cubicBezTo>
                <a:cubicBezTo>
                  <a:pt x="408098" y="4548109"/>
                  <a:pt x="427782" y="4503327"/>
                  <a:pt x="425133" y="4462469"/>
                </a:cubicBezTo>
                <a:lnTo>
                  <a:pt x="433890" y="4364681"/>
                </a:lnTo>
                <a:cubicBezTo>
                  <a:pt x="430018" y="4339230"/>
                  <a:pt x="435361" y="4287915"/>
                  <a:pt x="440691" y="4222147"/>
                </a:cubicBezTo>
                <a:cubicBezTo>
                  <a:pt x="451463" y="4164562"/>
                  <a:pt x="497377" y="4067298"/>
                  <a:pt x="503057" y="3977136"/>
                </a:cubicBezTo>
                <a:cubicBezTo>
                  <a:pt x="519229" y="3939837"/>
                  <a:pt x="472839" y="3875689"/>
                  <a:pt x="507582" y="3776020"/>
                </a:cubicBezTo>
                <a:cubicBezTo>
                  <a:pt x="497716" y="3757477"/>
                  <a:pt x="518006" y="3707185"/>
                  <a:pt x="521577" y="3692206"/>
                </a:cubicBezTo>
                <a:cubicBezTo>
                  <a:pt x="525148" y="3677227"/>
                  <a:pt x="526352" y="3687655"/>
                  <a:pt x="529009" y="3686147"/>
                </a:cubicBezTo>
                <a:cubicBezTo>
                  <a:pt x="531848" y="3650325"/>
                  <a:pt x="545504" y="3563351"/>
                  <a:pt x="551870" y="3514534"/>
                </a:cubicBezTo>
                <a:cubicBezTo>
                  <a:pt x="561331" y="3487751"/>
                  <a:pt x="581973" y="3426419"/>
                  <a:pt x="567205" y="3393248"/>
                </a:cubicBezTo>
                <a:cubicBezTo>
                  <a:pt x="585208" y="3400657"/>
                  <a:pt x="563566" y="3353906"/>
                  <a:pt x="579630" y="3344723"/>
                </a:cubicBezTo>
                <a:cubicBezTo>
                  <a:pt x="592861" y="3339338"/>
                  <a:pt x="589379" y="3323900"/>
                  <a:pt x="592672" y="3310978"/>
                </a:cubicBezTo>
                <a:cubicBezTo>
                  <a:pt x="605351" y="3299735"/>
                  <a:pt x="594296" y="3237176"/>
                  <a:pt x="589270" y="3216655"/>
                </a:cubicBezTo>
                <a:cubicBezTo>
                  <a:pt x="566909" y="3160431"/>
                  <a:pt x="626099" y="3142203"/>
                  <a:pt x="609663" y="3096973"/>
                </a:cubicBezTo>
                <a:cubicBezTo>
                  <a:pt x="609191" y="3084373"/>
                  <a:pt x="615889" y="3033331"/>
                  <a:pt x="618886" y="3023628"/>
                </a:cubicBezTo>
                <a:lnTo>
                  <a:pt x="630425" y="2998646"/>
                </a:lnTo>
                <a:lnTo>
                  <a:pt x="640017" y="2995914"/>
                </a:lnTo>
                <a:lnTo>
                  <a:pt x="643600" y="2978244"/>
                </a:lnTo>
                <a:lnTo>
                  <a:pt x="659520" y="2950805"/>
                </a:lnTo>
                <a:cubicBezTo>
                  <a:pt x="620152" y="2937671"/>
                  <a:pt x="687598" y="2860550"/>
                  <a:pt x="650890" y="2864933"/>
                </a:cubicBezTo>
                <a:cubicBezTo>
                  <a:pt x="663707" y="2817056"/>
                  <a:pt x="662078" y="2779813"/>
                  <a:pt x="640210" y="2741864"/>
                </a:cubicBezTo>
                <a:cubicBezTo>
                  <a:pt x="634452" y="2649732"/>
                  <a:pt x="665268" y="2597914"/>
                  <a:pt x="639387" y="2510931"/>
                </a:cubicBezTo>
                <a:cubicBezTo>
                  <a:pt x="645574" y="2407642"/>
                  <a:pt x="671719" y="2317589"/>
                  <a:pt x="680438" y="2227415"/>
                </a:cubicBezTo>
                <a:cubicBezTo>
                  <a:pt x="664175" y="2189847"/>
                  <a:pt x="704423" y="2141655"/>
                  <a:pt x="688135" y="2054289"/>
                </a:cubicBezTo>
                <a:cubicBezTo>
                  <a:pt x="683239" y="2048201"/>
                  <a:pt x="684029" y="1979567"/>
                  <a:pt x="681480" y="1972202"/>
                </a:cubicBezTo>
                <a:lnTo>
                  <a:pt x="686247" y="1917474"/>
                </a:lnTo>
                <a:lnTo>
                  <a:pt x="679783" y="1862721"/>
                </a:lnTo>
                <a:cubicBezTo>
                  <a:pt x="683677" y="1851209"/>
                  <a:pt x="688980" y="1824057"/>
                  <a:pt x="686639" y="1818227"/>
                </a:cubicBezTo>
                <a:lnTo>
                  <a:pt x="658235" y="1742488"/>
                </a:lnTo>
                <a:cubicBezTo>
                  <a:pt x="645662" y="1715201"/>
                  <a:pt x="661423" y="1719638"/>
                  <a:pt x="636990" y="1638389"/>
                </a:cubicBezTo>
                <a:cubicBezTo>
                  <a:pt x="626351" y="1601441"/>
                  <a:pt x="629414" y="1617134"/>
                  <a:pt x="602059" y="1570807"/>
                </a:cubicBezTo>
                <a:lnTo>
                  <a:pt x="570903" y="1513173"/>
                </a:lnTo>
                <a:cubicBezTo>
                  <a:pt x="570781" y="1503175"/>
                  <a:pt x="550561" y="1468055"/>
                  <a:pt x="550438" y="1458058"/>
                </a:cubicBezTo>
                <a:cubicBezTo>
                  <a:pt x="556848" y="1428101"/>
                  <a:pt x="546263" y="1422712"/>
                  <a:pt x="531416" y="1385478"/>
                </a:cubicBezTo>
                <a:cubicBezTo>
                  <a:pt x="527790" y="1370753"/>
                  <a:pt x="490725" y="1304050"/>
                  <a:pt x="501981" y="1265452"/>
                </a:cubicBezTo>
                <a:cubicBezTo>
                  <a:pt x="501825" y="1234781"/>
                  <a:pt x="490462" y="1187660"/>
                  <a:pt x="487370" y="1141743"/>
                </a:cubicBezTo>
                <a:cubicBezTo>
                  <a:pt x="484278" y="1095826"/>
                  <a:pt x="483852" y="1028118"/>
                  <a:pt x="483427" y="989948"/>
                </a:cubicBezTo>
                <a:cubicBezTo>
                  <a:pt x="483001" y="951779"/>
                  <a:pt x="494678" y="945984"/>
                  <a:pt x="484820" y="912725"/>
                </a:cubicBezTo>
                <a:cubicBezTo>
                  <a:pt x="467566" y="854951"/>
                  <a:pt x="510777" y="860797"/>
                  <a:pt x="475093" y="812798"/>
                </a:cubicBezTo>
                <a:cubicBezTo>
                  <a:pt x="461960" y="787034"/>
                  <a:pt x="498505" y="551948"/>
                  <a:pt x="461972" y="450605"/>
                </a:cubicBezTo>
                <a:cubicBezTo>
                  <a:pt x="470167" y="357604"/>
                  <a:pt x="458694" y="431306"/>
                  <a:pt x="465015" y="372906"/>
                </a:cubicBezTo>
                <a:cubicBezTo>
                  <a:pt x="503427" y="364177"/>
                  <a:pt x="489736" y="290341"/>
                  <a:pt x="490377" y="246134"/>
                </a:cubicBezTo>
                <a:cubicBezTo>
                  <a:pt x="491019" y="201927"/>
                  <a:pt x="449725" y="138160"/>
                  <a:pt x="468864" y="107666"/>
                </a:cubicBezTo>
                <a:cubicBezTo>
                  <a:pt x="468282" y="89794"/>
                  <a:pt x="477749" y="76947"/>
                  <a:pt x="477167" y="59075"/>
                </a:cubicBezTo>
                <a:lnTo>
                  <a:pt x="472992" y="14560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457200"/>
            <a:ext cx="5123391" cy="99216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altLang="ko-KR" sz="3100"/>
              <a:t>Çalışan Sağlık ve Güvenliği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2776" y="1645576"/>
            <a:ext cx="4887162" cy="2931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ko-KR" sz="1800" dirty="0">
                <a:latin typeface="Arial" pitchFamily="34" charset="0"/>
                <a:cs typeface="Arial" pitchFamily="34" charset="0"/>
              </a:rPr>
              <a:t>Meslek Hastalığı: işçinin yaptığı işten dolayı sağlığının bozulmasıdır. </a:t>
            </a:r>
          </a:p>
          <a:p>
            <a:pPr marL="0" indent="0">
              <a:buNone/>
            </a:pPr>
            <a:endParaRPr lang="tr-TR" altLang="ko-KR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tr-TR" altLang="ko-KR" sz="1800" dirty="0">
                <a:latin typeface="Arial" pitchFamily="34" charset="0"/>
                <a:cs typeface="Arial" pitchFamily="34" charset="0"/>
              </a:rPr>
              <a:t>İş Kazası: işyerinde belirli bir zarara ya da yaralanmaya yol açan, ansızın beklenmedik bir anda oluşan, insana, eşyaya ve tabiata zarar veren olaydır. </a:t>
            </a:r>
          </a:p>
          <a:p>
            <a:pPr marL="0" indent="0">
              <a:buNone/>
            </a:pPr>
            <a:endParaRPr lang="tr-TR" altLang="ko-KR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22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1539</Words>
  <Application>Microsoft Office PowerPoint</Application>
  <PresentationFormat>Ekran Gösterisi (16:9)</PresentationFormat>
  <Paragraphs>200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2" baseType="lpstr">
      <vt:lpstr>맑은 고딕</vt:lpstr>
      <vt:lpstr>Aptos Display</vt:lpstr>
      <vt:lpstr>Arial</vt:lpstr>
      <vt:lpstr>Calibri</vt:lpstr>
      <vt:lpstr>Wingdings</vt:lpstr>
      <vt:lpstr>Office Theme</vt:lpstr>
      <vt:lpstr>PowerPoint Sunusu</vt:lpstr>
      <vt:lpstr>İnsan Kaynakları  Fonksiyonu</vt:lpstr>
      <vt:lpstr>İnsan Kaynakları  Fonksiyonu</vt:lpstr>
      <vt:lpstr>İnsan Kaynakları  Fonksiyonu</vt:lpstr>
      <vt:lpstr>İnsan Kaynakları  Fonksiyonu</vt:lpstr>
      <vt:lpstr>İnsan Kaynakları  Fonksiyonu</vt:lpstr>
      <vt:lpstr>İnsan Kaynakları  Fonksiyonu</vt:lpstr>
      <vt:lpstr>İnsan Kaynakları  Fonksiyonu- Amaçlar</vt:lpstr>
      <vt:lpstr>İnsan Kaynakları  Fonksiyonu- Amaçlar</vt:lpstr>
      <vt:lpstr>İnsan Kaynakları  Fonksiyonu- Amaçlar</vt:lpstr>
      <vt:lpstr>İnsan Kaynakları  Fonksiyonu- Amaçlar</vt:lpstr>
      <vt:lpstr>İnsan Kaynakları  Fonksiyonunun Çalışma Alanları</vt:lpstr>
      <vt:lpstr>Yetki</vt:lpstr>
      <vt:lpstr>İnsan Kaynakları Planlaması</vt:lpstr>
      <vt:lpstr>İnsan Kaynakları Planlaması</vt:lpstr>
      <vt:lpstr>İnsan Kaynakları Planlaması</vt:lpstr>
      <vt:lpstr>İnsan Kaynakları Planlaması</vt:lpstr>
      <vt:lpstr>İnsan Kaynakları Planlaması</vt:lpstr>
      <vt:lpstr>Görev Adı: Öğretim Elemani </vt:lpstr>
      <vt:lpstr>Görev Adı: Öğretim Elemani</vt:lpstr>
      <vt:lpstr>Ortak Sorumluluklar</vt:lpstr>
      <vt:lpstr>Ortak Sorumluluklar</vt:lpstr>
      <vt:lpstr>Çalışan Bulma, Seçme ve Yerleştirme</vt:lpstr>
      <vt:lpstr>Çalışan Bulma, Seçme ve Yerleştirme</vt:lpstr>
      <vt:lpstr>Çalışan Bulma, Seçme ve Yerleştirme</vt:lpstr>
      <vt:lpstr>Eğitim ve Geliştirme</vt:lpstr>
      <vt:lpstr>Eğitim ve Geliştirme</vt:lpstr>
      <vt:lpstr>Eğitim ve Geliştirme</vt:lpstr>
      <vt:lpstr>Kariyer Yönetimi ve Planlaması</vt:lpstr>
      <vt:lpstr>Kariyer Yönetimi ve Planlaması</vt:lpstr>
      <vt:lpstr>Kariyer Yönetimi ve Planlaması</vt:lpstr>
      <vt:lpstr>Ücret Yönetimi</vt:lpstr>
      <vt:lpstr>Ücret Yönetimi</vt:lpstr>
      <vt:lpstr>Ücret Yönetimi</vt:lpstr>
      <vt:lpstr>Çalışan Sağlık ve Güvenliği</vt:lpstr>
      <vt:lpstr>Çalışan Sağlık ve Güvenliği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esra cakır</cp:lastModifiedBy>
  <cp:revision>97</cp:revision>
  <dcterms:created xsi:type="dcterms:W3CDTF">2014-04-01T16:27:38Z</dcterms:created>
  <dcterms:modified xsi:type="dcterms:W3CDTF">2024-03-10T19:52:47Z</dcterms:modified>
</cp:coreProperties>
</file>