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TT Commons Pro" charset="1" panose="020B0103030102020204"/>
      <p:regular r:id="rId10"/>
    </p:embeddedFont>
    <p:embeddedFont>
      <p:font typeface="TT Commons Pro Bold" charset="1" panose="020B0103030102020204"/>
      <p:regular r:id="rId11"/>
    </p:embeddedFont>
    <p:embeddedFont>
      <p:font typeface="TT Commons Pro Italics" charset="1" panose="020B0103030102020204"/>
      <p:regular r:id="rId12"/>
    </p:embeddedFont>
    <p:embeddedFont>
      <p:font typeface="TT Commons Pro Bold Italics" charset="1" panose="020B0103030102020204"/>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slides/slide1.xml" Type="http://schemas.openxmlformats.org/officeDocument/2006/relationships/slide"/><Relationship Id="rId15" Target="slides/slide2.xml" Type="http://schemas.openxmlformats.org/officeDocument/2006/relationships/slide"/><Relationship Id="rId16" Target="slides/slide3.xml" Type="http://schemas.openxmlformats.org/officeDocument/2006/relationships/slide"/><Relationship Id="rId17" Target="slides/slide4.xml" Type="http://schemas.openxmlformats.org/officeDocument/2006/relationships/slide"/><Relationship Id="rId18" Target="slides/slide5.xml" Type="http://schemas.openxmlformats.org/officeDocument/2006/relationships/slide"/><Relationship Id="rId19" Target="slides/slide6.xml" Type="http://schemas.openxmlformats.org/officeDocument/2006/relationships/slide"/><Relationship Id="rId2" Target="presProps.xml" Type="http://schemas.openxmlformats.org/officeDocument/2006/relationships/presProps"/><Relationship Id="rId20" Target="slides/slide7.xml" Type="http://schemas.openxmlformats.org/officeDocument/2006/relationships/slide"/><Relationship Id="rId21" Target="slides/slide8.xml" Type="http://schemas.openxmlformats.org/officeDocument/2006/relationships/slide"/><Relationship Id="rId22" Target="slides/slide9.xml" Type="http://schemas.openxmlformats.org/officeDocument/2006/relationships/slide"/><Relationship Id="rId23" Target="slides/slide10.xml" Type="http://schemas.openxmlformats.org/officeDocument/2006/relationships/slide"/><Relationship Id="rId24" Target="slides/slide11.xml" Type="http://schemas.openxmlformats.org/officeDocument/2006/relationships/slide"/><Relationship Id="rId25" Target="slides/slide12.xml" Type="http://schemas.openxmlformats.org/officeDocument/2006/relationships/slide"/><Relationship Id="rId26" Target="slides/slide13.xml" Type="http://schemas.openxmlformats.org/officeDocument/2006/relationships/slide"/><Relationship Id="rId27" Target="slides/slide14.xml" Type="http://schemas.openxmlformats.org/officeDocument/2006/relationships/slide"/><Relationship Id="rId28" Target="slides/slide15.xml" Type="http://schemas.openxmlformats.org/officeDocument/2006/relationships/slide"/><Relationship Id="rId29" Target="slides/slide16.xml" Type="http://schemas.openxmlformats.org/officeDocument/2006/relationships/slide"/><Relationship Id="rId3" Target="viewProps.xml" Type="http://schemas.openxmlformats.org/officeDocument/2006/relationships/viewProps"/><Relationship Id="rId30" Target="slides/slide17.xml" Type="http://schemas.openxmlformats.org/officeDocument/2006/relationships/slide"/><Relationship Id="rId31" Target="slides/slide18.xml" Type="http://schemas.openxmlformats.org/officeDocument/2006/relationships/slide"/><Relationship Id="rId32" Target="slides/slide19.xml" Type="http://schemas.openxmlformats.org/officeDocument/2006/relationships/slide"/><Relationship Id="rId33" Target="slides/slide20.xml" Type="http://schemas.openxmlformats.org/officeDocument/2006/relationships/slide"/><Relationship Id="rId34" Target="slides/slide21.xml" Type="http://schemas.openxmlformats.org/officeDocument/2006/relationships/slide"/><Relationship Id="rId35" Target="slides/slide22.xml" Type="http://schemas.openxmlformats.org/officeDocument/2006/relationships/slide"/><Relationship Id="rId36" Target="slides/slide23.xml" Type="http://schemas.openxmlformats.org/officeDocument/2006/relationships/slide"/><Relationship Id="rId37" Target="slides/slide24.xml" Type="http://schemas.openxmlformats.org/officeDocument/2006/relationships/slide"/><Relationship Id="rId38" Target="slides/slide25.xml" Type="http://schemas.openxmlformats.org/officeDocument/2006/relationships/slide"/><Relationship Id="rId39" Target="slides/slide26.xml" Type="http://schemas.openxmlformats.org/officeDocument/2006/relationships/slide"/><Relationship Id="rId4" Target="theme/theme1.xml" Type="http://schemas.openxmlformats.org/officeDocument/2006/relationships/theme"/><Relationship Id="rId40" Target="slides/slide27.xml" Type="http://schemas.openxmlformats.org/officeDocument/2006/relationships/slid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pn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2.pn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3.png" Type="http://schemas.openxmlformats.org/officeDocument/2006/relationships/imag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4.png" Type="http://schemas.openxmlformats.org/officeDocument/2006/relationships/image"/></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5.png" Type="http://schemas.openxmlformats.org/officeDocument/2006/relationships/image"/></Relationships>
</file>

<file path=ppt/slides/_rels/slide2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6.png" Type="http://schemas.openxmlformats.org/officeDocument/2006/relationships/image"/></Relationships>
</file>

<file path=ppt/slides/_rels/slide2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2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8.png" Type="http://schemas.openxmlformats.org/officeDocument/2006/relationships/image"/></Relationships>
</file>

<file path=ppt/slides/_rels/slide2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BE3"/>
        </a:solidFill>
      </p:bgPr>
    </p:bg>
    <p:spTree>
      <p:nvGrpSpPr>
        <p:cNvPr id="1" name=""/>
        <p:cNvGrpSpPr/>
        <p:nvPr/>
      </p:nvGrpSpPr>
      <p:grpSpPr>
        <a:xfrm>
          <a:off x="0" y="0"/>
          <a:ext cx="0" cy="0"/>
          <a:chOff x="0" y="0"/>
          <a:chExt cx="0" cy="0"/>
        </a:xfrm>
      </p:grpSpPr>
      <p:sp>
        <p:nvSpPr>
          <p:cNvPr name="Freeform 2" id="2"/>
          <p:cNvSpPr/>
          <p:nvPr/>
        </p:nvSpPr>
        <p:spPr>
          <a:xfrm flipH="false" flipV="false" rot="1018543">
            <a:off x="13572471" y="4194797"/>
            <a:ext cx="2406178" cy="2506435"/>
          </a:xfrm>
          <a:custGeom>
            <a:avLst/>
            <a:gdLst/>
            <a:ahLst/>
            <a:cxnLst/>
            <a:rect r="r" b="b" t="t" l="l"/>
            <a:pathLst>
              <a:path h="2506435" w="2406178">
                <a:moveTo>
                  <a:pt x="0" y="0"/>
                </a:moveTo>
                <a:lnTo>
                  <a:pt x="2406178" y="0"/>
                </a:lnTo>
                <a:lnTo>
                  <a:pt x="2406178" y="2506435"/>
                </a:lnTo>
                <a:lnTo>
                  <a:pt x="0" y="25064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638942" y="4296562"/>
            <a:ext cx="2623047" cy="2236744"/>
          </a:xfrm>
          <a:custGeom>
            <a:avLst/>
            <a:gdLst/>
            <a:ahLst/>
            <a:cxnLst/>
            <a:rect r="r" b="b" t="t" l="l"/>
            <a:pathLst>
              <a:path h="2236744" w="2623047">
                <a:moveTo>
                  <a:pt x="0" y="0"/>
                </a:moveTo>
                <a:lnTo>
                  <a:pt x="2623047" y="0"/>
                </a:lnTo>
                <a:lnTo>
                  <a:pt x="2623047" y="2236744"/>
                </a:lnTo>
                <a:lnTo>
                  <a:pt x="0" y="223674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771259">
            <a:off x="8206736" y="3980313"/>
            <a:ext cx="1873321" cy="2935403"/>
          </a:xfrm>
          <a:custGeom>
            <a:avLst/>
            <a:gdLst/>
            <a:ahLst/>
            <a:cxnLst/>
            <a:rect r="r" b="b" t="t" l="l"/>
            <a:pathLst>
              <a:path h="2935403" w="1873321">
                <a:moveTo>
                  <a:pt x="0" y="0"/>
                </a:moveTo>
                <a:lnTo>
                  <a:pt x="1873320" y="0"/>
                </a:lnTo>
                <a:lnTo>
                  <a:pt x="1873320" y="2935403"/>
                </a:lnTo>
                <a:lnTo>
                  <a:pt x="0" y="293540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2638942" y="1152713"/>
            <a:ext cx="13010117" cy="2362199"/>
          </a:xfrm>
          <a:prstGeom prst="rect">
            <a:avLst/>
          </a:prstGeom>
        </p:spPr>
        <p:txBody>
          <a:bodyPr anchor="t" rtlCol="false" tIns="0" lIns="0" bIns="0" rIns="0">
            <a:spAutoFit/>
          </a:bodyPr>
          <a:lstStyle/>
          <a:p>
            <a:pPr algn="ctr">
              <a:lnSpc>
                <a:spcPts val="8999"/>
              </a:lnSpc>
            </a:pPr>
            <a:r>
              <a:rPr lang="en-US" sz="9999">
                <a:solidFill>
                  <a:srgbClr val="09384F"/>
                </a:solidFill>
                <a:latin typeface="TT Commons Pro"/>
              </a:rPr>
              <a:t>Turizmde Sürdürülebilirlik</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TextBox 2" id="2"/>
          <p:cNvSpPr txBox="true"/>
          <p:nvPr/>
        </p:nvSpPr>
        <p:spPr>
          <a:xfrm rot="0">
            <a:off x="461601" y="3319297"/>
            <a:ext cx="17364799" cy="2164080"/>
          </a:xfrm>
          <a:prstGeom prst="rect">
            <a:avLst/>
          </a:prstGeom>
        </p:spPr>
        <p:txBody>
          <a:bodyPr anchor="t" rtlCol="false" tIns="0" lIns="0" bIns="0" rIns="0">
            <a:spAutoFit/>
          </a:bodyPr>
          <a:lstStyle/>
          <a:p>
            <a:pPr algn="ctr">
              <a:lnSpc>
                <a:spcPts val="4200"/>
              </a:lnSpc>
            </a:pPr>
            <a:r>
              <a:rPr lang="en-US" sz="4200">
                <a:solidFill>
                  <a:srgbClr val="09384F"/>
                </a:solidFill>
                <a:latin typeface="TT Commons Pro"/>
              </a:rPr>
              <a:t>Sürdürülebilirlik daimi olma yeteneği olarak tanımlanabilir.​ Sürdürülebilirlik kavramı veya Almanca Nachhaltigkeit, Hans Carl von Carlowitz'e (1645-1714) kadar izlenebilir. 2005 Dünya Sosyal Gelişme Zirvesi ekonomik gelişim, sosyal gelişim ve çevre koruma gibi sürdürülebilir kalkınma hedeflerini belirlemiştir.​</a:t>
            </a:r>
          </a:p>
        </p:txBody>
      </p:sp>
      <p:sp>
        <p:nvSpPr>
          <p:cNvPr name="Freeform 3" id="3"/>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6359789" y="6338722"/>
            <a:ext cx="5448792" cy="3339582"/>
          </a:xfrm>
          <a:custGeom>
            <a:avLst/>
            <a:gdLst/>
            <a:ahLst/>
            <a:cxnLst/>
            <a:rect r="r" b="b" t="t" l="l"/>
            <a:pathLst>
              <a:path h="3339582" w="5448792">
                <a:moveTo>
                  <a:pt x="0" y="0"/>
                </a:moveTo>
                <a:lnTo>
                  <a:pt x="5448792" y="0"/>
                </a:lnTo>
                <a:lnTo>
                  <a:pt x="5448792" y="3339582"/>
                </a:lnTo>
                <a:lnTo>
                  <a:pt x="0" y="3339582"/>
                </a:lnTo>
                <a:lnTo>
                  <a:pt x="0" y="0"/>
                </a:lnTo>
                <a:close/>
              </a:path>
            </a:pathLst>
          </a:custGeom>
          <a:blipFill>
            <a:blip r:embed="rId4"/>
            <a:stretch>
              <a:fillRect l="0" t="0" r="0" b="0"/>
            </a:stretch>
          </a:blipFill>
        </p:spPr>
      </p:sp>
      <p:sp>
        <p:nvSpPr>
          <p:cNvPr name="TextBox 5" id="5"/>
          <p:cNvSpPr txBox="true"/>
          <p:nvPr/>
        </p:nvSpPr>
        <p:spPr>
          <a:xfrm rot="0">
            <a:off x="3101228" y="1421139"/>
            <a:ext cx="10410427" cy="967033"/>
          </a:xfrm>
          <a:prstGeom prst="rect">
            <a:avLst/>
          </a:prstGeom>
        </p:spPr>
        <p:txBody>
          <a:bodyPr anchor="t" rtlCol="false" tIns="0" lIns="0" bIns="0" rIns="0">
            <a:spAutoFit/>
          </a:bodyPr>
          <a:lstStyle/>
          <a:p>
            <a:pPr algn="ctr">
              <a:lnSpc>
                <a:spcPts val="7322"/>
              </a:lnSpc>
            </a:pPr>
            <a:r>
              <a:rPr lang="en-US" sz="7322">
                <a:solidFill>
                  <a:srgbClr val="09384F"/>
                </a:solidFill>
                <a:latin typeface="TT Commons Pro"/>
              </a:rPr>
              <a:t>Turizmde Sürdürülebilirlik</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TextBox 2" id="2"/>
          <p:cNvSpPr txBox="true"/>
          <p:nvPr/>
        </p:nvSpPr>
        <p:spPr>
          <a:xfrm rot="0">
            <a:off x="-88513" y="1863783"/>
            <a:ext cx="18345397" cy="5662193"/>
          </a:xfrm>
          <a:prstGeom prst="rect">
            <a:avLst/>
          </a:prstGeom>
        </p:spPr>
        <p:txBody>
          <a:bodyPr anchor="t" rtlCol="false" tIns="0" lIns="0" bIns="0" rIns="0">
            <a:spAutoFit/>
          </a:bodyPr>
          <a:lstStyle/>
          <a:p>
            <a:pPr algn="ctr">
              <a:lnSpc>
                <a:spcPts val="4437"/>
              </a:lnSpc>
            </a:pPr>
            <a:r>
              <a:rPr lang="en-US" sz="4437">
                <a:solidFill>
                  <a:srgbClr val="09384F"/>
                </a:solidFill>
                <a:latin typeface="TT Commons Pro"/>
              </a:rPr>
              <a:t>Birleşmiş Milletler Binyıl Beyanı ekonomik kalkınma, sosyal gelişme ve çevre koruma dahil olmak üzere sürdürülebilir gelişme ile ilgili ilkeleri ve anlaşmaları tanımlarken, üç boyut kullanmaya devam etmiştir: ekonomi, çevre ve sosyal sürdürülebilirlik. </a:t>
            </a:r>
          </a:p>
          <a:p>
            <a:pPr algn="ctr">
              <a:lnSpc>
                <a:spcPts val="4437"/>
              </a:lnSpc>
            </a:pPr>
            <a:r>
              <a:rPr lang="en-US" sz="4437">
                <a:solidFill>
                  <a:srgbClr val="09384F"/>
                </a:solidFill>
                <a:latin typeface="TT Commons Pro"/>
              </a:rPr>
              <a:t>​</a:t>
            </a:r>
          </a:p>
          <a:p>
            <a:pPr algn="ctr">
              <a:lnSpc>
                <a:spcPts val="4437"/>
              </a:lnSpc>
            </a:pPr>
            <a:r>
              <a:rPr lang="en-US" sz="4437">
                <a:solidFill>
                  <a:srgbClr val="09384F"/>
                </a:solidFill>
                <a:latin typeface="TT Commons Pro"/>
              </a:rPr>
              <a:t>Son zamanlarda, son on yıldaki tartışmalara cevap veren sistematik bir etki alanı modeli kullanarak, Sürdürülebilirlik Halkaları yaklaşımı, ekonomik, ekolojik, politik ve kültürel sürdürülebilirlik olarak dört birbirinden ayrı boyut belirlemiştir.</a:t>
            </a:r>
          </a:p>
          <a:p>
            <a:pPr algn="ctr">
              <a:lnSpc>
                <a:spcPts val="4437"/>
              </a:lnSpc>
            </a:pPr>
          </a:p>
        </p:txBody>
      </p:sp>
      <p:sp>
        <p:nvSpPr>
          <p:cNvPr name="Freeform 3" id="3"/>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3448487" y="450335"/>
            <a:ext cx="10410427" cy="967033"/>
          </a:xfrm>
          <a:prstGeom prst="rect">
            <a:avLst/>
          </a:prstGeom>
        </p:spPr>
        <p:txBody>
          <a:bodyPr anchor="t" rtlCol="false" tIns="0" lIns="0" bIns="0" rIns="0">
            <a:spAutoFit/>
          </a:bodyPr>
          <a:lstStyle/>
          <a:p>
            <a:pPr algn="ctr">
              <a:lnSpc>
                <a:spcPts val="7322"/>
              </a:lnSpc>
            </a:pPr>
            <a:r>
              <a:rPr lang="en-US" sz="7322">
                <a:solidFill>
                  <a:srgbClr val="09384F"/>
                </a:solidFill>
                <a:latin typeface="TT Commons Pro"/>
              </a:rPr>
              <a:t>Turizmde Sürdürülebilirlik</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TextBox 2" id="2"/>
          <p:cNvSpPr txBox="true"/>
          <p:nvPr/>
        </p:nvSpPr>
        <p:spPr>
          <a:xfrm rot="0">
            <a:off x="-88513" y="2427304"/>
            <a:ext cx="18345397" cy="4535150"/>
          </a:xfrm>
          <a:prstGeom prst="rect">
            <a:avLst/>
          </a:prstGeom>
        </p:spPr>
        <p:txBody>
          <a:bodyPr anchor="t" rtlCol="false" tIns="0" lIns="0" bIns="0" rIns="0">
            <a:spAutoFit/>
          </a:bodyPr>
          <a:lstStyle/>
          <a:p>
            <a:pPr algn="ctr">
              <a:lnSpc>
                <a:spcPts val="4437"/>
              </a:lnSpc>
            </a:pPr>
            <a:r>
              <a:rPr lang="en-US" sz="4437">
                <a:solidFill>
                  <a:srgbClr val="09384F"/>
                </a:solidFill>
                <a:latin typeface="TT Commons Pro"/>
              </a:rPr>
              <a:t>Sürdürülebilirlik, zaman ve mekanın birçok ölçeğinde (referans düzeyi veya referans çerçevesi) ve çevresel, sosyal ve ekonomik organizasyonun birçok bağlamında incelenir ve yönetilir. Odak noktası, Dünya gezegeninin toplam taşıma kapasitesi (sürdürülebilirlik) ile ekonomik sektörlerin, ekosistemlerin, ülkelerin, belediyelerin, mahallelerin, ev bahçelerinin, bireysel yaşamların, bireysel malların ve hizmetlerin, mesleklerin, yaşam tarzlarının, davranış kalıplarının sürdürülebilirliğine vs. kadar uzanır. ​</a:t>
            </a:r>
          </a:p>
          <a:p>
            <a:pPr algn="ctr">
              <a:lnSpc>
                <a:spcPts val="4437"/>
              </a:lnSpc>
            </a:pPr>
          </a:p>
        </p:txBody>
      </p:sp>
      <p:sp>
        <p:nvSpPr>
          <p:cNvPr name="Freeform 3" id="3"/>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3448487" y="450335"/>
            <a:ext cx="10410427" cy="967033"/>
          </a:xfrm>
          <a:prstGeom prst="rect">
            <a:avLst/>
          </a:prstGeom>
        </p:spPr>
        <p:txBody>
          <a:bodyPr anchor="t" rtlCol="false" tIns="0" lIns="0" bIns="0" rIns="0">
            <a:spAutoFit/>
          </a:bodyPr>
          <a:lstStyle/>
          <a:p>
            <a:pPr algn="ctr">
              <a:lnSpc>
                <a:spcPts val="7322"/>
              </a:lnSpc>
            </a:pPr>
            <a:r>
              <a:rPr lang="en-US" sz="7322">
                <a:solidFill>
                  <a:srgbClr val="09384F"/>
                </a:solidFill>
                <a:latin typeface="TT Commons Pro"/>
              </a:rPr>
              <a:t>Turizmde Sürdürülebilirlik</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051428" y="5630952"/>
            <a:ext cx="6315843" cy="4656048"/>
          </a:xfrm>
          <a:custGeom>
            <a:avLst/>
            <a:gdLst/>
            <a:ahLst/>
            <a:cxnLst/>
            <a:rect r="r" b="b" t="t" l="l"/>
            <a:pathLst>
              <a:path h="4656048" w="6315843">
                <a:moveTo>
                  <a:pt x="0" y="0"/>
                </a:moveTo>
                <a:lnTo>
                  <a:pt x="6315843" y="0"/>
                </a:lnTo>
                <a:lnTo>
                  <a:pt x="6315843" y="4656048"/>
                </a:lnTo>
                <a:lnTo>
                  <a:pt x="0" y="4656048"/>
                </a:lnTo>
                <a:lnTo>
                  <a:pt x="0" y="0"/>
                </a:lnTo>
                <a:close/>
              </a:path>
            </a:pathLst>
          </a:custGeom>
          <a:blipFill>
            <a:blip r:embed="rId4"/>
            <a:stretch>
              <a:fillRect l="0" t="0" r="0" b="0"/>
            </a:stretch>
          </a:blipFill>
        </p:spPr>
      </p:sp>
      <p:sp>
        <p:nvSpPr>
          <p:cNvPr name="TextBox 4" id="4"/>
          <p:cNvSpPr txBox="true"/>
          <p:nvPr/>
        </p:nvSpPr>
        <p:spPr>
          <a:xfrm rot="0">
            <a:off x="0" y="2862435"/>
            <a:ext cx="18345397" cy="2281065"/>
          </a:xfrm>
          <a:prstGeom prst="rect">
            <a:avLst/>
          </a:prstGeom>
        </p:spPr>
        <p:txBody>
          <a:bodyPr anchor="t" rtlCol="false" tIns="0" lIns="0" bIns="0" rIns="0">
            <a:spAutoFit/>
          </a:bodyPr>
          <a:lstStyle/>
          <a:p>
            <a:pPr algn="ctr">
              <a:lnSpc>
                <a:spcPts val="4437"/>
              </a:lnSpc>
            </a:pPr>
            <a:r>
              <a:rPr lang="en-US" sz="4437">
                <a:solidFill>
                  <a:srgbClr val="09384F"/>
                </a:solidFill>
                <a:latin typeface="TT Commons Pro"/>
              </a:rPr>
              <a:t>Resmi Birleşmiş Milletler Dünya Nüfus Beklentileri‘ nin en son (Temmuz 2015) revizyonuna göre, dünya nüfusu 2030 yılına kadar mevcut 7,3 milyardan (Temmuz 2015) 8,5 milyar seviyesine ulaşacak ve sonra 2050 yılına kadar 9 milyarı, 2100 yılına kadar ise 11.2 milyar kişiye ulaşacaktır.​</a:t>
            </a:r>
          </a:p>
        </p:txBody>
      </p:sp>
      <p:sp>
        <p:nvSpPr>
          <p:cNvPr name="TextBox 5" id="5"/>
          <p:cNvSpPr txBox="true"/>
          <p:nvPr/>
        </p:nvSpPr>
        <p:spPr>
          <a:xfrm rot="0">
            <a:off x="3448487" y="450335"/>
            <a:ext cx="10410427" cy="967033"/>
          </a:xfrm>
          <a:prstGeom prst="rect">
            <a:avLst/>
          </a:prstGeom>
        </p:spPr>
        <p:txBody>
          <a:bodyPr anchor="t" rtlCol="false" tIns="0" lIns="0" bIns="0" rIns="0">
            <a:spAutoFit/>
          </a:bodyPr>
          <a:lstStyle/>
          <a:p>
            <a:pPr algn="ctr">
              <a:lnSpc>
                <a:spcPts val="7322"/>
              </a:lnSpc>
            </a:pPr>
            <a:r>
              <a:rPr lang="en-US" sz="7322">
                <a:solidFill>
                  <a:srgbClr val="09384F"/>
                </a:solidFill>
                <a:latin typeface="TT Commons Pro"/>
              </a:rPr>
              <a:t>Nüfus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7397" y="2755815"/>
            <a:ext cx="18345397" cy="5662193"/>
          </a:xfrm>
          <a:prstGeom prst="rect">
            <a:avLst/>
          </a:prstGeom>
        </p:spPr>
        <p:txBody>
          <a:bodyPr anchor="t" rtlCol="false" tIns="0" lIns="0" bIns="0" rIns="0">
            <a:spAutoFit/>
          </a:bodyPr>
          <a:lstStyle/>
          <a:p>
            <a:pPr algn="ctr">
              <a:lnSpc>
                <a:spcPts val="4437"/>
              </a:lnSpc>
            </a:pPr>
            <a:r>
              <a:rPr lang="en-US" sz="4437">
                <a:solidFill>
                  <a:srgbClr val="09384F"/>
                </a:solidFill>
                <a:latin typeface="TT Commons Pro"/>
              </a:rPr>
              <a:t>Küresel ölçekte, bilimsel veriler günümüzde insanların Dünya gezegeninin taşıma kapasitesinin ötesinde yaşadığını ve bunun süresiz olarak devam edemeyeceğini göstermektedir.</a:t>
            </a:r>
          </a:p>
          <a:p>
            <a:pPr algn="ctr">
              <a:lnSpc>
                <a:spcPts val="4437"/>
              </a:lnSpc>
            </a:pPr>
            <a:r>
              <a:rPr lang="en-US" sz="4437">
                <a:solidFill>
                  <a:srgbClr val="09384F"/>
                </a:solidFill>
                <a:latin typeface="TT Commons Pro"/>
              </a:rPr>
              <a:t> ​</a:t>
            </a:r>
          </a:p>
          <a:p>
            <a:pPr algn="ctr">
              <a:lnSpc>
                <a:spcPts val="4437"/>
              </a:lnSpc>
            </a:pPr>
            <a:r>
              <a:rPr lang="en-US" sz="4437">
                <a:solidFill>
                  <a:srgbClr val="09384F"/>
                </a:solidFill>
                <a:latin typeface="TT Commons Pro"/>
              </a:rPr>
              <a:t>Ekolojik ayak izi, ortalama küresel vatandaşa kaynakların sağlanabilmesi ve atıklarının doğa tarafından geri dönüştürülebilmesi için ihtiyaç duyulan biyolojik olarak verimli topraklar bakımından insan tüketimini ölçer.</a:t>
            </a:r>
          </a:p>
          <a:p>
            <a:pPr algn="ctr">
              <a:lnSpc>
                <a:spcPts val="4437"/>
              </a:lnSpc>
            </a:pPr>
          </a:p>
          <a:p>
            <a:pPr algn="ctr">
              <a:lnSpc>
                <a:spcPts val="4437"/>
              </a:lnSpc>
            </a:pPr>
          </a:p>
          <a:p>
            <a:pPr algn="ctr">
              <a:lnSpc>
                <a:spcPts val="4437"/>
              </a:lnSpc>
            </a:pPr>
            <a:r>
              <a:rPr lang="en-US" sz="4437">
                <a:solidFill>
                  <a:srgbClr val="09384F"/>
                </a:solidFill>
                <a:latin typeface="TT Commons Pro"/>
              </a:rPr>
              <a:t>​</a:t>
            </a:r>
          </a:p>
        </p:txBody>
      </p:sp>
      <p:sp>
        <p:nvSpPr>
          <p:cNvPr name="TextBox 4" id="4"/>
          <p:cNvSpPr txBox="true"/>
          <p:nvPr/>
        </p:nvSpPr>
        <p:spPr>
          <a:xfrm rot="0">
            <a:off x="3448487" y="450335"/>
            <a:ext cx="10410427" cy="967033"/>
          </a:xfrm>
          <a:prstGeom prst="rect">
            <a:avLst/>
          </a:prstGeom>
        </p:spPr>
        <p:txBody>
          <a:bodyPr anchor="t" rtlCol="false" tIns="0" lIns="0" bIns="0" rIns="0">
            <a:spAutoFit/>
          </a:bodyPr>
          <a:lstStyle/>
          <a:p>
            <a:pPr algn="ctr">
              <a:lnSpc>
                <a:spcPts val="7322"/>
              </a:lnSpc>
            </a:pPr>
            <a:r>
              <a:rPr lang="en-US" sz="7322">
                <a:solidFill>
                  <a:srgbClr val="09384F"/>
                </a:solidFill>
                <a:latin typeface="TT Commons Pro"/>
              </a:rPr>
              <a:t>Taşıma Kapasitesi​</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930894" y="4734740"/>
            <a:ext cx="8426212" cy="5076793"/>
          </a:xfrm>
          <a:custGeom>
            <a:avLst/>
            <a:gdLst/>
            <a:ahLst/>
            <a:cxnLst/>
            <a:rect r="r" b="b" t="t" l="l"/>
            <a:pathLst>
              <a:path h="5076793" w="8426212">
                <a:moveTo>
                  <a:pt x="0" y="0"/>
                </a:moveTo>
                <a:lnTo>
                  <a:pt x="8426212" y="0"/>
                </a:lnTo>
                <a:lnTo>
                  <a:pt x="8426212" y="5076793"/>
                </a:lnTo>
                <a:lnTo>
                  <a:pt x="0" y="5076793"/>
                </a:lnTo>
                <a:lnTo>
                  <a:pt x="0" y="0"/>
                </a:lnTo>
                <a:close/>
              </a:path>
            </a:pathLst>
          </a:custGeom>
          <a:blipFill>
            <a:blip r:embed="rId4"/>
            <a:stretch>
              <a:fillRect l="0" t="0" r="0" b="0"/>
            </a:stretch>
          </a:blipFill>
        </p:spPr>
      </p:sp>
      <p:sp>
        <p:nvSpPr>
          <p:cNvPr name="TextBox 4" id="4"/>
          <p:cNvSpPr txBox="true"/>
          <p:nvPr/>
        </p:nvSpPr>
        <p:spPr>
          <a:xfrm rot="0">
            <a:off x="-176619" y="2453676"/>
            <a:ext cx="18345397" cy="2281065"/>
          </a:xfrm>
          <a:prstGeom prst="rect">
            <a:avLst/>
          </a:prstGeom>
        </p:spPr>
        <p:txBody>
          <a:bodyPr anchor="t" rtlCol="false" tIns="0" lIns="0" bIns="0" rIns="0">
            <a:spAutoFit/>
          </a:bodyPr>
          <a:lstStyle/>
          <a:p>
            <a:pPr algn="ctr">
              <a:lnSpc>
                <a:spcPts val="4437"/>
              </a:lnSpc>
            </a:pPr>
            <a:r>
              <a:rPr lang="en-US" sz="4437">
                <a:solidFill>
                  <a:srgbClr val="09384F"/>
                </a:solidFill>
                <a:latin typeface="TT Commons Pro"/>
              </a:rPr>
              <a:t>Küresel ölçekte ve en geniş anlamda, çevresel yönetim, okyanusları, tatlı su sistemlerini, toprak ve atmosferi kapsar.​</a:t>
            </a:r>
          </a:p>
          <a:p>
            <a:pPr algn="ctr">
              <a:lnSpc>
                <a:spcPts val="4437"/>
              </a:lnSpc>
            </a:pPr>
          </a:p>
          <a:p>
            <a:pPr algn="ctr">
              <a:lnSpc>
                <a:spcPts val="4437"/>
              </a:lnSpc>
            </a:pPr>
            <a:r>
              <a:rPr lang="en-US" sz="4437">
                <a:solidFill>
                  <a:srgbClr val="09384F"/>
                </a:solidFill>
                <a:latin typeface="TT Commons Pro"/>
              </a:rPr>
              <a:t>​</a:t>
            </a:r>
          </a:p>
        </p:txBody>
      </p:sp>
      <p:sp>
        <p:nvSpPr>
          <p:cNvPr name="TextBox 5" id="5"/>
          <p:cNvSpPr txBox="true"/>
          <p:nvPr/>
        </p:nvSpPr>
        <p:spPr>
          <a:xfrm rot="0">
            <a:off x="3448487" y="450335"/>
            <a:ext cx="10410427" cy="967033"/>
          </a:xfrm>
          <a:prstGeom prst="rect">
            <a:avLst/>
          </a:prstGeom>
        </p:spPr>
        <p:txBody>
          <a:bodyPr anchor="t" rtlCol="false" tIns="0" lIns="0" bIns="0" rIns="0">
            <a:spAutoFit/>
          </a:bodyPr>
          <a:lstStyle/>
          <a:p>
            <a:pPr algn="ctr">
              <a:lnSpc>
                <a:spcPts val="7322"/>
              </a:lnSpc>
            </a:pPr>
            <a:r>
              <a:rPr lang="en-US" sz="7322">
                <a:solidFill>
                  <a:srgbClr val="09384F"/>
                </a:solidFill>
                <a:latin typeface="TT Commons Pro"/>
              </a:rPr>
              <a:t>Çevresel Boyut​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7397" y="2755815"/>
            <a:ext cx="18345397" cy="5662193"/>
          </a:xfrm>
          <a:prstGeom prst="rect">
            <a:avLst/>
          </a:prstGeom>
        </p:spPr>
        <p:txBody>
          <a:bodyPr anchor="t" rtlCol="false" tIns="0" lIns="0" bIns="0" rIns="0">
            <a:spAutoFit/>
          </a:bodyPr>
          <a:lstStyle/>
          <a:p>
            <a:pPr algn="ctr">
              <a:lnSpc>
                <a:spcPts val="4437"/>
              </a:lnSpc>
            </a:pPr>
            <a:r>
              <a:rPr lang="en-US" sz="4437">
                <a:solidFill>
                  <a:srgbClr val="09384F"/>
                </a:solidFill>
                <a:latin typeface="TT Commons Pro"/>
              </a:rPr>
              <a:t>Sürdürülebilirlik kavramı refahın, kaynakların veya kar marjlarının sürdürülebilir veriminden çok daha geniştir. Günümüzde, gelişmekte olan ülkelerde, insanların ortalama tüketimi sürdürülebilirdir ancak popülasyonlar artmakta ve yüksek tüketimi olan Batı yaşam tarzına özenilmektedir. ​</a:t>
            </a:r>
          </a:p>
          <a:p>
            <a:pPr algn="ctr">
              <a:lnSpc>
                <a:spcPts val="4437"/>
              </a:lnSpc>
            </a:pPr>
            <a:r>
              <a:rPr lang="en-US" sz="4437">
                <a:solidFill>
                  <a:srgbClr val="09384F"/>
                </a:solidFill>
                <a:latin typeface="TT Commons Pro"/>
              </a:rPr>
              <a:t>Gelişmiş ülkelerin popülasyonu çok az artmaktadır ancak tüketim seviyeleri sürdürülebilir değildir. Sürdürülebilirlik için zorluk, gelişmekte olan ülkelerin yaşam standardını, kaynak kullanımını ve çevresel etkileri arttırmadan geliştirirken, Batı tarzı tüketimi kontrol altına almaktır.</a:t>
            </a:r>
          </a:p>
          <a:p>
            <a:pPr algn="ctr">
              <a:lnSpc>
                <a:spcPts val="4437"/>
              </a:lnSpc>
            </a:pPr>
          </a:p>
          <a:p>
            <a:pPr algn="ctr">
              <a:lnSpc>
                <a:spcPts val="4437"/>
              </a:lnSpc>
            </a:pPr>
            <a:r>
              <a:rPr lang="en-US" sz="4437">
                <a:solidFill>
                  <a:srgbClr val="09384F"/>
                </a:solidFill>
                <a:latin typeface="TT Commons Pro"/>
              </a:rPr>
              <a:t>​</a:t>
            </a:r>
          </a:p>
        </p:txBody>
      </p:sp>
      <p:sp>
        <p:nvSpPr>
          <p:cNvPr name="TextBox 4" id="4"/>
          <p:cNvSpPr txBox="true"/>
          <p:nvPr/>
        </p:nvSpPr>
        <p:spPr>
          <a:xfrm rot="0">
            <a:off x="3448487" y="450335"/>
            <a:ext cx="10410427" cy="967033"/>
          </a:xfrm>
          <a:prstGeom prst="rect">
            <a:avLst/>
          </a:prstGeom>
        </p:spPr>
        <p:txBody>
          <a:bodyPr anchor="t" rtlCol="false" tIns="0" lIns="0" bIns="0" rIns="0">
            <a:spAutoFit/>
          </a:bodyPr>
          <a:lstStyle/>
          <a:p>
            <a:pPr algn="ctr">
              <a:lnSpc>
                <a:spcPts val="7322"/>
              </a:lnSpc>
            </a:pPr>
            <a:r>
              <a:rPr lang="en-US" sz="7322">
                <a:solidFill>
                  <a:srgbClr val="09384F"/>
                </a:solidFill>
                <a:latin typeface="TT Commons Pro"/>
              </a:rPr>
              <a:t>Ekonomik Boyut​</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7397" y="2192293"/>
            <a:ext cx="18345397" cy="6789235"/>
          </a:xfrm>
          <a:prstGeom prst="rect">
            <a:avLst/>
          </a:prstGeom>
        </p:spPr>
        <p:txBody>
          <a:bodyPr anchor="t" rtlCol="false" tIns="0" lIns="0" bIns="0" rIns="0">
            <a:spAutoFit/>
          </a:bodyPr>
          <a:lstStyle/>
          <a:p>
            <a:pPr algn="ctr">
              <a:lnSpc>
                <a:spcPts val="4437"/>
              </a:lnSpc>
            </a:pPr>
            <a:r>
              <a:rPr lang="en-US" sz="4437">
                <a:solidFill>
                  <a:srgbClr val="09384F"/>
                </a:solidFill>
                <a:latin typeface="TT Commons Pro"/>
              </a:rPr>
              <a:t>Sürdürülebilirliği sağlamak için büyük bir çalışma, yoksulluğun azaltılması konusunda gerekir. Brundtland raporuna göre, "fakirlik çevresel problemlerin önemli bir nedeni ve sonucudur. Bu nedenle küresel fakirlik ve uluslararası eşitsizliğin altında yatan nedenleri kapsayan bir bakış açısına sahip olmadan çevresel problemlerle ilgilenme çalışmaları işe yaramayacaktır."​</a:t>
            </a:r>
          </a:p>
          <a:p>
            <a:pPr algn="ctr">
              <a:lnSpc>
                <a:spcPts val="4437"/>
              </a:lnSpc>
            </a:pPr>
          </a:p>
          <a:p>
            <a:pPr algn="ctr">
              <a:lnSpc>
                <a:spcPts val="4437"/>
              </a:lnSpc>
            </a:pPr>
            <a:r>
              <a:rPr lang="en-US" sz="4437">
                <a:solidFill>
                  <a:srgbClr val="09384F"/>
                </a:solidFill>
                <a:latin typeface="TT Commons Pro"/>
              </a:rPr>
              <a:t>Sürdürülebilir yaşama bir yaklaşım, küçük ölçekli kentsel dönüşüm şehirlerinde ve kırsal ekoköylerde olduğu gibi, özellikle gıda üretiminde öz yeterlilik seviyesini en üst noktaya çıkarmış, basit yaşam prensiplerine dayanan kendi kendine yetebilen toplumlar oluşturmayı hedefler. ​</a:t>
            </a:r>
          </a:p>
          <a:p>
            <a:pPr algn="ctr">
              <a:lnSpc>
                <a:spcPts val="4437"/>
              </a:lnSpc>
            </a:pPr>
          </a:p>
          <a:p>
            <a:pPr algn="ctr">
              <a:lnSpc>
                <a:spcPts val="4437"/>
              </a:lnSpc>
            </a:pPr>
            <a:r>
              <a:rPr lang="en-US" sz="4437">
                <a:solidFill>
                  <a:srgbClr val="09384F"/>
                </a:solidFill>
                <a:latin typeface="TT Commons Pro"/>
              </a:rPr>
              <a:t>​</a:t>
            </a:r>
          </a:p>
        </p:txBody>
      </p:sp>
      <p:sp>
        <p:nvSpPr>
          <p:cNvPr name="TextBox 4" id="4"/>
          <p:cNvSpPr txBox="true"/>
          <p:nvPr/>
        </p:nvSpPr>
        <p:spPr>
          <a:xfrm rot="0">
            <a:off x="3448487" y="450335"/>
            <a:ext cx="10410427" cy="967033"/>
          </a:xfrm>
          <a:prstGeom prst="rect">
            <a:avLst/>
          </a:prstGeom>
        </p:spPr>
        <p:txBody>
          <a:bodyPr anchor="t" rtlCol="false" tIns="0" lIns="0" bIns="0" rIns="0">
            <a:spAutoFit/>
          </a:bodyPr>
          <a:lstStyle/>
          <a:p>
            <a:pPr algn="ctr">
              <a:lnSpc>
                <a:spcPts val="7322"/>
              </a:lnSpc>
            </a:pPr>
            <a:r>
              <a:rPr lang="en-US" sz="7322">
                <a:solidFill>
                  <a:srgbClr val="09384F"/>
                </a:solidFill>
                <a:latin typeface="TT Commons Pro"/>
              </a:rPr>
              <a:t>Sosyal Boyut​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6015" y="1834126"/>
            <a:ext cx="18345397" cy="6810774"/>
          </a:xfrm>
          <a:prstGeom prst="rect">
            <a:avLst/>
          </a:prstGeom>
        </p:spPr>
        <p:txBody>
          <a:bodyPr anchor="t" rtlCol="false" tIns="0" lIns="0" bIns="0" rIns="0">
            <a:spAutoFit/>
          </a:bodyPr>
          <a:lstStyle/>
          <a:p>
            <a:pPr>
              <a:lnSpc>
                <a:spcPts val="6655"/>
              </a:lnSpc>
            </a:pPr>
            <a:r>
              <a:rPr lang="en-US" sz="4437">
                <a:solidFill>
                  <a:srgbClr val="09384F"/>
                </a:solidFill>
                <a:latin typeface="TT Commons Pro"/>
              </a:rPr>
              <a:t>Ormansızlaşma ve habitat yıkımı​</a:t>
            </a:r>
          </a:p>
          <a:p>
            <a:pPr>
              <a:lnSpc>
                <a:spcPts val="6655"/>
              </a:lnSpc>
            </a:pPr>
            <a:r>
              <a:rPr lang="en-US" sz="4437">
                <a:solidFill>
                  <a:srgbClr val="09384F"/>
                </a:solidFill>
                <a:latin typeface="TT Commons Pro"/>
              </a:rPr>
              <a:t>Toprak problemleri (erozyon, tuzluluk, and toprak verimlilik kayıpları)​</a:t>
            </a:r>
          </a:p>
          <a:p>
            <a:pPr>
              <a:lnSpc>
                <a:spcPts val="6655"/>
              </a:lnSpc>
            </a:pPr>
            <a:r>
              <a:rPr lang="en-US" sz="4437">
                <a:solidFill>
                  <a:srgbClr val="09384F"/>
                </a:solidFill>
                <a:latin typeface="TT Commons Pro"/>
              </a:rPr>
              <a:t>Su yönetimi problemleri​</a:t>
            </a:r>
          </a:p>
          <a:p>
            <a:pPr>
              <a:lnSpc>
                <a:spcPts val="6655"/>
              </a:lnSpc>
            </a:pPr>
            <a:r>
              <a:rPr lang="en-US" sz="4437">
                <a:solidFill>
                  <a:srgbClr val="09384F"/>
                </a:solidFill>
                <a:latin typeface="TT Commons Pro"/>
              </a:rPr>
              <a:t>Aşırı Avlanma​</a:t>
            </a:r>
          </a:p>
          <a:p>
            <a:pPr>
              <a:lnSpc>
                <a:spcPts val="6655"/>
              </a:lnSpc>
            </a:pPr>
            <a:r>
              <a:rPr lang="en-US" sz="4437">
                <a:solidFill>
                  <a:srgbClr val="09384F"/>
                </a:solidFill>
                <a:latin typeface="TT Commons Pro"/>
              </a:rPr>
              <a:t>A</a:t>
            </a:r>
            <a:r>
              <a:rPr lang="en-US" sz="4437">
                <a:solidFill>
                  <a:srgbClr val="09384F"/>
                </a:solidFill>
                <a:latin typeface="TT Commons Pro"/>
              </a:rPr>
              <a:t>şırı Balık Avlama​</a:t>
            </a:r>
          </a:p>
          <a:p>
            <a:pPr>
              <a:lnSpc>
                <a:spcPts val="6655"/>
              </a:lnSpc>
            </a:pPr>
            <a:r>
              <a:rPr lang="en-US" sz="4437">
                <a:solidFill>
                  <a:srgbClr val="09384F"/>
                </a:solidFill>
                <a:latin typeface="TT Commons Pro"/>
              </a:rPr>
              <a:t>Tanıtılan türlerinin yerel türler üzerindeki etkisi​</a:t>
            </a:r>
          </a:p>
          <a:p>
            <a:pPr algn="ctr">
              <a:lnSpc>
                <a:spcPts val="4437"/>
              </a:lnSpc>
            </a:pPr>
            <a:r>
              <a:rPr lang="en-US" sz="4437">
                <a:solidFill>
                  <a:srgbClr val="09384F"/>
                </a:solidFill>
                <a:latin typeface="TT Commons Pro"/>
              </a:rPr>
              <a:t> ​</a:t>
            </a:r>
          </a:p>
          <a:p>
            <a:pPr algn="ctr">
              <a:lnSpc>
                <a:spcPts val="4437"/>
              </a:lnSpc>
            </a:pPr>
          </a:p>
          <a:p>
            <a:pPr algn="ctr">
              <a:lnSpc>
                <a:spcPts val="4437"/>
              </a:lnSpc>
            </a:pPr>
            <a:r>
              <a:rPr lang="en-US" sz="4437">
                <a:solidFill>
                  <a:srgbClr val="09384F"/>
                </a:solidFill>
                <a:latin typeface="TT Commons Pro"/>
              </a:rPr>
              <a:t>​</a:t>
            </a:r>
          </a:p>
        </p:txBody>
      </p:sp>
      <p:sp>
        <p:nvSpPr>
          <p:cNvPr name="TextBox 4" id="4"/>
          <p:cNvSpPr txBox="true"/>
          <p:nvPr/>
        </p:nvSpPr>
        <p:spPr>
          <a:xfrm rot="0">
            <a:off x="1540943" y="450335"/>
            <a:ext cx="15315542" cy="967033"/>
          </a:xfrm>
          <a:prstGeom prst="rect">
            <a:avLst/>
          </a:prstGeom>
        </p:spPr>
        <p:txBody>
          <a:bodyPr anchor="t" rtlCol="false" tIns="0" lIns="0" bIns="0" rIns="0">
            <a:spAutoFit/>
          </a:bodyPr>
          <a:lstStyle/>
          <a:p>
            <a:pPr algn="ctr">
              <a:lnSpc>
                <a:spcPts val="7322"/>
              </a:lnSpc>
            </a:pPr>
            <a:r>
              <a:rPr lang="en-US" sz="7322">
                <a:solidFill>
                  <a:srgbClr val="09384F"/>
                </a:solidFill>
                <a:latin typeface="TT Commons Pro"/>
              </a:rPr>
              <a:t>Sürdürülebilirlik için Tehlikeler​</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6015" y="1644308"/>
            <a:ext cx="18345397" cy="7613018"/>
          </a:xfrm>
          <a:prstGeom prst="rect">
            <a:avLst/>
          </a:prstGeom>
        </p:spPr>
        <p:txBody>
          <a:bodyPr anchor="t" rtlCol="false" tIns="0" lIns="0" bIns="0" rIns="0">
            <a:spAutoFit/>
          </a:bodyPr>
          <a:lstStyle/>
          <a:p>
            <a:pPr>
              <a:lnSpc>
                <a:spcPts val="6921"/>
              </a:lnSpc>
            </a:pPr>
            <a:r>
              <a:rPr lang="en-US" sz="4437">
                <a:solidFill>
                  <a:srgbClr val="09384F"/>
                </a:solidFill>
                <a:latin typeface="TT Commons Pro"/>
              </a:rPr>
              <a:t>Aşırı Nüfus​</a:t>
            </a:r>
          </a:p>
          <a:p>
            <a:pPr>
              <a:lnSpc>
                <a:spcPts val="6921"/>
              </a:lnSpc>
            </a:pPr>
            <a:r>
              <a:rPr lang="en-US" sz="4437">
                <a:solidFill>
                  <a:srgbClr val="09384F"/>
                </a:solidFill>
                <a:latin typeface="TT Commons Pro"/>
              </a:rPr>
              <a:t>İnsan başına düşen etki artışı​</a:t>
            </a:r>
          </a:p>
          <a:p>
            <a:pPr>
              <a:lnSpc>
                <a:spcPts val="6921"/>
              </a:lnSpc>
            </a:pPr>
            <a:r>
              <a:rPr lang="en-US" sz="4437">
                <a:solidFill>
                  <a:srgbClr val="09384F"/>
                </a:solidFill>
                <a:latin typeface="TT Commons Pro"/>
              </a:rPr>
              <a:t>Antropojenik iklim değişikliği​</a:t>
            </a:r>
          </a:p>
          <a:p>
            <a:pPr>
              <a:lnSpc>
                <a:spcPts val="6921"/>
              </a:lnSpc>
            </a:pPr>
            <a:r>
              <a:rPr lang="en-US" sz="4437">
                <a:solidFill>
                  <a:srgbClr val="09384F"/>
                </a:solidFill>
                <a:latin typeface="TT Commons Pro"/>
              </a:rPr>
              <a:t>Toksinlerin çevrede birikmesi​</a:t>
            </a:r>
          </a:p>
          <a:p>
            <a:pPr>
              <a:lnSpc>
                <a:spcPts val="6921"/>
              </a:lnSpc>
            </a:pPr>
            <a:r>
              <a:rPr lang="en-US" sz="4437">
                <a:solidFill>
                  <a:srgbClr val="09384F"/>
                </a:solidFill>
                <a:latin typeface="TT Commons Pro"/>
              </a:rPr>
              <a:t>Enerji kıtlığı​</a:t>
            </a:r>
          </a:p>
          <a:p>
            <a:pPr>
              <a:lnSpc>
                <a:spcPts val="6921"/>
              </a:lnSpc>
            </a:pPr>
            <a:r>
              <a:rPr lang="en-US" sz="4437">
                <a:solidFill>
                  <a:srgbClr val="09384F"/>
                </a:solidFill>
                <a:latin typeface="TT Commons Pro"/>
              </a:rPr>
              <a:t>Yerkürenin fotosentez kapasitesinin tamamıyla insan tarafından kullanımı</a:t>
            </a:r>
          </a:p>
          <a:p>
            <a:pPr>
              <a:lnSpc>
                <a:spcPts val="4437"/>
              </a:lnSpc>
            </a:pPr>
          </a:p>
          <a:p>
            <a:pPr algn="ctr">
              <a:lnSpc>
                <a:spcPts val="4437"/>
              </a:lnSpc>
            </a:pPr>
            <a:r>
              <a:rPr lang="en-US" sz="4437">
                <a:solidFill>
                  <a:srgbClr val="09384F"/>
                </a:solidFill>
                <a:latin typeface="TT Commons Pro"/>
              </a:rPr>
              <a:t> ​</a:t>
            </a:r>
          </a:p>
          <a:p>
            <a:pPr algn="ctr">
              <a:lnSpc>
                <a:spcPts val="4437"/>
              </a:lnSpc>
            </a:pPr>
          </a:p>
          <a:p>
            <a:pPr algn="ctr">
              <a:lnSpc>
                <a:spcPts val="4437"/>
              </a:lnSpc>
            </a:pPr>
            <a:r>
              <a:rPr lang="en-US" sz="4437">
                <a:solidFill>
                  <a:srgbClr val="09384F"/>
                </a:solidFill>
                <a:latin typeface="TT Commons Pro"/>
              </a:rPr>
              <a:t>​</a:t>
            </a:r>
          </a:p>
        </p:txBody>
      </p:sp>
      <p:sp>
        <p:nvSpPr>
          <p:cNvPr name="TextBox 4" id="4"/>
          <p:cNvSpPr txBox="true"/>
          <p:nvPr/>
        </p:nvSpPr>
        <p:spPr>
          <a:xfrm rot="0">
            <a:off x="1540943" y="450335"/>
            <a:ext cx="15315542" cy="967033"/>
          </a:xfrm>
          <a:prstGeom prst="rect">
            <a:avLst/>
          </a:prstGeom>
        </p:spPr>
        <p:txBody>
          <a:bodyPr anchor="t" rtlCol="false" tIns="0" lIns="0" bIns="0" rIns="0">
            <a:spAutoFit/>
          </a:bodyPr>
          <a:lstStyle/>
          <a:p>
            <a:pPr algn="ctr">
              <a:lnSpc>
                <a:spcPts val="7322"/>
              </a:lnSpc>
            </a:pPr>
            <a:r>
              <a:rPr lang="en-US" sz="7322">
                <a:solidFill>
                  <a:srgbClr val="09384F"/>
                </a:solidFill>
                <a:latin typeface="TT Commons Pro"/>
              </a:rPr>
              <a:t>Sürdürülebilirlik için Tehlikeler​</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65795" y="1809206"/>
            <a:ext cx="18241870" cy="10756090"/>
          </a:xfrm>
          <a:prstGeom prst="rect">
            <a:avLst/>
          </a:prstGeom>
        </p:spPr>
        <p:txBody>
          <a:bodyPr anchor="t" rtlCol="false" tIns="0" lIns="0" bIns="0" rIns="0">
            <a:spAutoFit/>
          </a:bodyPr>
          <a:lstStyle/>
          <a:p>
            <a:pPr>
              <a:lnSpc>
                <a:spcPts val="4720"/>
              </a:lnSpc>
            </a:pPr>
            <a:r>
              <a:rPr lang="en-US" sz="4412">
                <a:solidFill>
                  <a:srgbClr val="09384F"/>
                </a:solidFill>
                <a:latin typeface="TT Commons Pro"/>
              </a:rPr>
              <a:t>1. Ekonomik Süreklilik: Turizm güzergâhlarının ve girişimlerinin başarılarını sürdürebilmeleri, uzun vadede fayda sağlamaya devam edebilmeleri için tasarlanan politikaların yerelde uygulanabilirliğini ve işletmelerin ulusal ve uluslararası düzeyde ve tematik bağlamda rekabet edebilirliğini sağlamak.​</a:t>
            </a:r>
          </a:p>
          <a:p>
            <a:pPr>
              <a:lnSpc>
                <a:spcPts val="4720"/>
              </a:lnSpc>
            </a:pPr>
          </a:p>
          <a:p>
            <a:pPr>
              <a:lnSpc>
                <a:spcPts val="4720"/>
              </a:lnSpc>
            </a:pPr>
            <a:r>
              <a:rPr lang="en-US" sz="4412">
                <a:solidFill>
                  <a:srgbClr val="09384F"/>
                </a:solidFill>
                <a:latin typeface="TT Commons Pro"/>
              </a:rPr>
              <a:t>2. Yerel Kalkınma: Ziyaretçilerin yerelde geceleme, yerel üretici ve hizmet sağlayıcı ile buluşma, yerelde harcama oranını çoğaltıcı önlemleri destekleyerek, turizmin ev sahibi destinasyona katkısını artırmak.​</a:t>
            </a:r>
          </a:p>
          <a:p>
            <a:pPr>
              <a:lnSpc>
                <a:spcPts val="4720"/>
              </a:lnSpc>
            </a:pPr>
          </a:p>
          <a:p>
            <a:pPr>
              <a:lnSpc>
                <a:spcPts val="4720"/>
              </a:lnSpc>
            </a:pPr>
            <a:r>
              <a:rPr lang="en-US" sz="4412">
                <a:solidFill>
                  <a:srgbClr val="09384F"/>
                </a:solidFill>
                <a:latin typeface="TT Commons Pro"/>
              </a:rPr>
              <a:t>3. İstihdam Kalitesi: Irk, cinsiyet, engellilik gibi konularda ayrımcılık yapılmaksızın, mesleki uzmanlaşmayı desteklemek, ücret ve hizmet kalitesini iyileştirilerek turizm ile yaratılan yerel istihdamın sayısını ve kalitesini arttırmak.</a:t>
            </a:r>
          </a:p>
          <a:p>
            <a:pPr>
              <a:lnSpc>
                <a:spcPts val="4720"/>
              </a:lnSpc>
            </a:pPr>
          </a:p>
          <a:p>
            <a:pPr>
              <a:lnSpc>
                <a:spcPts val="4720"/>
              </a:lnSpc>
            </a:pPr>
          </a:p>
          <a:p>
            <a:pPr algn="ctr">
              <a:lnSpc>
                <a:spcPts val="4720"/>
              </a:lnSpc>
            </a:pPr>
            <a:r>
              <a:rPr lang="en-US" sz="4412">
                <a:solidFill>
                  <a:srgbClr val="09384F"/>
                </a:solidFill>
                <a:latin typeface="TT Commons Pro"/>
              </a:rPr>
              <a:t> ​</a:t>
            </a:r>
          </a:p>
          <a:p>
            <a:pPr algn="ctr">
              <a:lnSpc>
                <a:spcPts val="4720"/>
              </a:lnSpc>
            </a:pPr>
          </a:p>
          <a:p>
            <a:pPr algn="ctr">
              <a:lnSpc>
                <a:spcPts val="4720"/>
              </a:lnSpc>
            </a:pPr>
            <a:r>
              <a:rPr lang="en-US" sz="4412">
                <a:solidFill>
                  <a:srgbClr val="09384F"/>
                </a:solidFill>
                <a:latin typeface="TT Commons Pro"/>
              </a:rPr>
              <a:t>​</a:t>
            </a:r>
          </a:p>
        </p:txBody>
      </p:sp>
      <p:sp>
        <p:nvSpPr>
          <p:cNvPr name="TextBox 4" id="4"/>
          <p:cNvSpPr txBox="true"/>
          <p:nvPr/>
        </p:nvSpPr>
        <p:spPr>
          <a:xfrm rot="0">
            <a:off x="1540943" y="450335"/>
            <a:ext cx="15315542" cy="967033"/>
          </a:xfrm>
          <a:prstGeom prst="rect">
            <a:avLst/>
          </a:prstGeom>
        </p:spPr>
        <p:txBody>
          <a:bodyPr anchor="t" rtlCol="false" tIns="0" lIns="0" bIns="0" rIns="0">
            <a:spAutoFit/>
          </a:bodyPr>
          <a:lstStyle/>
          <a:p>
            <a:pPr algn="ctr">
              <a:lnSpc>
                <a:spcPts val="7322"/>
              </a:lnSpc>
            </a:pPr>
            <a:r>
              <a:rPr lang="en-US" sz="7322">
                <a:solidFill>
                  <a:srgbClr val="09384F"/>
                </a:solidFill>
                <a:latin typeface="TT Commons Pro"/>
              </a:rPr>
              <a:t>Sürdürülebilir Turizm​</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65795" y="1510861"/>
            <a:ext cx="18241870" cy="11352779"/>
          </a:xfrm>
          <a:prstGeom prst="rect">
            <a:avLst/>
          </a:prstGeom>
        </p:spPr>
        <p:txBody>
          <a:bodyPr anchor="t" rtlCol="false" tIns="0" lIns="0" bIns="0" rIns="0">
            <a:spAutoFit/>
          </a:bodyPr>
          <a:lstStyle/>
          <a:p>
            <a:pPr>
              <a:lnSpc>
                <a:spcPts val="4720"/>
              </a:lnSpc>
            </a:pPr>
            <a:r>
              <a:rPr lang="en-US" sz="4412">
                <a:solidFill>
                  <a:srgbClr val="09384F"/>
                </a:solidFill>
                <a:latin typeface="TT Commons Pro"/>
              </a:rPr>
              <a:t>4) Sosyal Katılım ve Toplumsal Cinsiyet Eşitliği: Turizm faaliyetlerinden elde edilen ekonomik ve sosyal faydaların, genele yaygın ve adil bir biçimde dağıtılmasına çalışmak, ekonomik ve sosyal olarak dezavantajlı kesime sağlanan fırsatları, gelir ve hizmetleri iyileştirmek.​</a:t>
            </a:r>
          </a:p>
          <a:p>
            <a:pPr>
              <a:lnSpc>
                <a:spcPts val="4720"/>
              </a:lnSpc>
            </a:pPr>
          </a:p>
          <a:p>
            <a:pPr>
              <a:lnSpc>
                <a:spcPts val="4720"/>
              </a:lnSpc>
            </a:pPr>
            <a:r>
              <a:rPr lang="en-US" sz="4412">
                <a:solidFill>
                  <a:srgbClr val="09384F"/>
                </a:solidFill>
                <a:latin typeface="TT Commons Pro"/>
              </a:rPr>
              <a:t>5) Ziyaretçi Memnuniyeti: Irk, cinsiyet, engellilik hali, yaş veya başka bir ayrımcılık yapılmaksızın, ziyaretçilere güvenli, tatmin edici, sürdürülebilir ve yenilikçi bir deneyim sunmak, “sorumlu turist” olgusunu desteklemek.​</a:t>
            </a:r>
          </a:p>
          <a:p>
            <a:pPr>
              <a:lnSpc>
                <a:spcPts val="4720"/>
              </a:lnSpc>
            </a:pPr>
          </a:p>
          <a:p>
            <a:pPr>
              <a:lnSpc>
                <a:spcPts val="4720"/>
              </a:lnSpc>
            </a:pPr>
            <a:r>
              <a:rPr lang="en-US" sz="4412">
                <a:solidFill>
                  <a:srgbClr val="09384F"/>
                </a:solidFill>
                <a:latin typeface="TT Commons Pro"/>
              </a:rPr>
              <a:t>6) Yerelden Kontrol: Yerel yönetimlerin planlama, yönetim ve uygulama aşamalarında turizmin diğer paydaşları ile istişare içerisinde olmasını sağlamak, bölgede turizmin gelişimi konularında bölge halkı/toplulukları ve sivil toplumu güçlendirmek ve süreçlere dâhil etmek.</a:t>
            </a:r>
          </a:p>
          <a:p>
            <a:pPr>
              <a:lnSpc>
                <a:spcPts val="4720"/>
              </a:lnSpc>
            </a:pPr>
          </a:p>
          <a:p>
            <a:pPr>
              <a:lnSpc>
                <a:spcPts val="4720"/>
              </a:lnSpc>
            </a:pPr>
          </a:p>
          <a:p>
            <a:pPr>
              <a:lnSpc>
                <a:spcPts val="4720"/>
              </a:lnSpc>
            </a:pPr>
          </a:p>
          <a:p>
            <a:pPr algn="ctr">
              <a:lnSpc>
                <a:spcPts val="4720"/>
              </a:lnSpc>
            </a:pPr>
            <a:r>
              <a:rPr lang="en-US" sz="4412">
                <a:solidFill>
                  <a:srgbClr val="09384F"/>
                </a:solidFill>
                <a:latin typeface="TT Commons Pro"/>
              </a:rPr>
              <a:t> ​</a:t>
            </a:r>
          </a:p>
          <a:p>
            <a:pPr algn="ctr">
              <a:lnSpc>
                <a:spcPts val="4720"/>
              </a:lnSpc>
            </a:pPr>
          </a:p>
          <a:p>
            <a:pPr algn="ctr">
              <a:lnSpc>
                <a:spcPts val="4720"/>
              </a:lnSpc>
            </a:pPr>
            <a:r>
              <a:rPr lang="en-US" sz="4412">
                <a:solidFill>
                  <a:srgbClr val="09384F"/>
                </a:solidFill>
                <a:latin typeface="TT Commons Pro"/>
              </a:rPr>
              <a:t>​</a:t>
            </a:r>
          </a:p>
        </p:txBody>
      </p:sp>
      <p:sp>
        <p:nvSpPr>
          <p:cNvPr name="TextBox 4" id="4"/>
          <p:cNvSpPr txBox="true"/>
          <p:nvPr/>
        </p:nvSpPr>
        <p:spPr>
          <a:xfrm rot="0">
            <a:off x="1540943" y="450335"/>
            <a:ext cx="15315542" cy="967033"/>
          </a:xfrm>
          <a:prstGeom prst="rect">
            <a:avLst/>
          </a:prstGeom>
        </p:spPr>
        <p:txBody>
          <a:bodyPr anchor="t" rtlCol="false" tIns="0" lIns="0" bIns="0" rIns="0">
            <a:spAutoFit/>
          </a:bodyPr>
          <a:lstStyle/>
          <a:p>
            <a:pPr algn="ctr">
              <a:lnSpc>
                <a:spcPts val="7322"/>
              </a:lnSpc>
            </a:pPr>
            <a:r>
              <a:rPr lang="en-US" sz="7322">
                <a:solidFill>
                  <a:srgbClr val="09384F"/>
                </a:solidFill>
                <a:latin typeface="TT Commons Pro"/>
              </a:rPr>
              <a:t>Sürdürülebilir Turizm​</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65795" y="2107550"/>
            <a:ext cx="17833111" cy="10159401"/>
          </a:xfrm>
          <a:prstGeom prst="rect">
            <a:avLst/>
          </a:prstGeom>
        </p:spPr>
        <p:txBody>
          <a:bodyPr anchor="t" rtlCol="false" tIns="0" lIns="0" bIns="0" rIns="0">
            <a:spAutoFit/>
          </a:bodyPr>
          <a:lstStyle/>
          <a:p>
            <a:pPr>
              <a:lnSpc>
                <a:spcPts val="4720"/>
              </a:lnSpc>
            </a:pPr>
            <a:r>
              <a:rPr lang="en-US" sz="4412">
                <a:solidFill>
                  <a:srgbClr val="09384F"/>
                </a:solidFill>
                <a:latin typeface="TT Commons Pro"/>
              </a:rPr>
              <a:t>7) Toplumsal Refah: Sosyal bozulma ve istismara yol açmadan yöre halkının sosyal yapı ve kaynaklara, imkânlara ve yaşam destek sistemlerine erişimlerini sağlayarak, yaşam kalitelerini muhafaza etmek ve iyileştirmek.​</a:t>
            </a:r>
          </a:p>
          <a:p>
            <a:pPr>
              <a:lnSpc>
                <a:spcPts val="4720"/>
              </a:lnSpc>
            </a:pPr>
          </a:p>
          <a:p>
            <a:pPr>
              <a:lnSpc>
                <a:spcPts val="4720"/>
              </a:lnSpc>
            </a:pPr>
            <a:r>
              <a:rPr lang="en-US" sz="4412">
                <a:solidFill>
                  <a:srgbClr val="09384F"/>
                </a:solidFill>
                <a:latin typeface="TT Commons Pro"/>
              </a:rPr>
              <a:t>8) Kültürel Zenginlik: Tarihi mirasa, özgün kültüre, geleneklere ve yöre halkının ayırt edici özelliklerine saygı duymak ve bunların değerlerini artırmak.</a:t>
            </a:r>
          </a:p>
          <a:p>
            <a:pPr>
              <a:lnSpc>
                <a:spcPts val="4720"/>
              </a:lnSpc>
            </a:pPr>
            <a:r>
              <a:rPr lang="en-US" sz="4412">
                <a:solidFill>
                  <a:srgbClr val="09384F"/>
                </a:solidFill>
                <a:latin typeface="TT Commons Pro"/>
              </a:rPr>
              <a:t>​</a:t>
            </a:r>
          </a:p>
          <a:p>
            <a:pPr>
              <a:lnSpc>
                <a:spcPts val="4720"/>
              </a:lnSpc>
            </a:pPr>
            <a:r>
              <a:rPr lang="en-US" sz="4412">
                <a:solidFill>
                  <a:srgbClr val="09384F"/>
                </a:solidFill>
                <a:latin typeface="TT Commons Pro"/>
              </a:rPr>
              <a:t>9) Fiziki Bütünlük: Kentsel ve kırsal alanların kalitesini muhafaza etmek, iyileştirmek ve çevrenin fiziki ve görsel açıdan bozulmasını önlemek.</a:t>
            </a:r>
          </a:p>
          <a:p>
            <a:pPr>
              <a:lnSpc>
                <a:spcPts val="4720"/>
              </a:lnSpc>
            </a:pPr>
          </a:p>
          <a:p>
            <a:pPr>
              <a:lnSpc>
                <a:spcPts val="4720"/>
              </a:lnSpc>
            </a:pPr>
          </a:p>
          <a:p>
            <a:pPr>
              <a:lnSpc>
                <a:spcPts val="4720"/>
              </a:lnSpc>
            </a:pPr>
          </a:p>
          <a:p>
            <a:pPr>
              <a:lnSpc>
                <a:spcPts val="4720"/>
              </a:lnSpc>
            </a:pPr>
          </a:p>
          <a:p>
            <a:pPr algn="ctr">
              <a:lnSpc>
                <a:spcPts val="4720"/>
              </a:lnSpc>
            </a:pPr>
            <a:r>
              <a:rPr lang="en-US" sz="4412">
                <a:solidFill>
                  <a:srgbClr val="09384F"/>
                </a:solidFill>
                <a:latin typeface="TT Commons Pro"/>
              </a:rPr>
              <a:t> ​</a:t>
            </a:r>
          </a:p>
          <a:p>
            <a:pPr algn="ctr">
              <a:lnSpc>
                <a:spcPts val="4720"/>
              </a:lnSpc>
            </a:pPr>
          </a:p>
          <a:p>
            <a:pPr algn="ctr">
              <a:lnSpc>
                <a:spcPts val="4720"/>
              </a:lnSpc>
            </a:pPr>
            <a:r>
              <a:rPr lang="en-US" sz="4412">
                <a:solidFill>
                  <a:srgbClr val="09384F"/>
                </a:solidFill>
                <a:latin typeface="TT Commons Pro"/>
              </a:rPr>
              <a:t>​</a:t>
            </a:r>
          </a:p>
        </p:txBody>
      </p:sp>
      <p:sp>
        <p:nvSpPr>
          <p:cNvPr name="TextBox 4" id="4"/>
          <p:cNvSpPr txBox="true"/>
          <p:nvPr/>
        </p:nvSpPr>
        <p:spPr>
          <a:xfrm rot="0">
            <a:off x="1540943" y="450335"/>
            <a:ext cx="15315542" cy="967033"/>
          </a:xfrm>
          <a:prstGeom prst="rect">
            <a:avLst/>
          </a:prstGeom>
        </p:spPr>
        <p:txBody>
          <a:bodyPr anchor="t" rtlCol="false" tIns="0" lIns="0" bIns="0" rIns="0">
            <a:spAutoFit/>
          </a:bodyPr>
          <a:lstStyle/>
          <a:p>
            <a:pPr algn="ctr">
              <a:lnSpc>
                <a:spcPts val="7322"/>
              </a:lnSpc>
            </a:pPr>
            <a:r>
              <a:rPr lang="en-US" sz="7322">
                <a:solidFill>
                  <a:srgbClr val="09384F"/>
                </a:solidFill>
                <a:latin typeface="TT Commons Pro"/>
              </a:rPr>
              <a:t>Sürdürülebilir Turizm​</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82158" y="1799819"/>
            <a:ext cx="17833111" cy="12546156"/>
          </a:xfrm>
          <a:prstGeom prst="rect">
            <a:avLst/>
          </a:prstGeom>
        </p:spPr>
        <p:txBody>
          <a:bodyPr anchor="t" rtlCol="false" tIns="0" lIns="0" bIns="0" rIns="0">
            <a:spAutoFit/>
          </a:bodyPr>
          <a:lstStyle/>
          <a:p>
            <a:pPr>
              <a:lnSpc>
                <a:spcPts val="4720"/>
              </a:lnSpc>
            </a:pPr>
            <a:r>
              <a:rPr lang="en-US" sz="4412">
                <a:solidFill>
                  <a:srgbClr val="09384F"/>
                </a:solidFill>
                <a:latin typeface="TT Commons Pro"/>
              </a:rPr>
              <a:t>10) Biyolojik Çeşitlilik: Doğal alanların, yaşam alanlarının, yaban hayatının, türlerin ve endemizmin (yöreye özgü türlerin) korunmasını desteklemek ve bunlara verilen zararı asgari düzeye indirmek, bu uygulamalar süresince ve sonrasında koruma-kullanma dengesi gözeterek bunların bilinirliğini artırmak.​</a:t>
            </a:r>
          </a:p>
          <a:p>
            <a:pPr>
              <a:lnSpc>
                <a:spcPts val="4720"/>
              </a:lnSpc>
            </a:pPr>
          </a:p>
          <a:p>
            <a:pPr>
              <a:lnSpc>
                <a:spcPts val="4720"/>
              </a:lnSpc>
            </a:pPr>
            <a:r>
              <a:rPr lang="en-US" sz="4412">
                <a:solidFill>
                  <a:srgbClr val="09384F"/>
                </a:solidFill>
                <a:latin typeface="TT Commons Pro"/>
              </a:rPr>
              <a:t>11) Kaynakların Verimli Kullanımı: Turizm tesislerinin ve hizmetlerinin gelişimi ve işletiminde, kısıtlı ve yenilenmeyen kaynakların kullanımını asgari düzeye indirmek, doğal, kültürel ve tarihi değerler söz konusu olduğunda yerel sahiplenmeyi ve ulusal ve uluslararası bilinirliği artırmak, bu uygulamalar süresince ve sonrasında koruma-kullanma dengesi gözeterek bunların bilinirliğini artırmak.​</a:t>
            </a:r>
          </a:p>
          <a:p>
            <a:pPr>
              <a:lnSpc>
                <a:spcPts val="4720"/>
              </a:lnSpc>
            </a:pPr>
          </a:p>
          <a:p>
            <a:pPr>
              <a:lnSpc>
                <a:spcPts val="4720"/>
              </a:lnSpc>
            </a:pPr>
          </a:p>
          <a:p>
            <a:pPr>
              <a:lnSpc>
                <a:spcPts val="4720"/>
              </a:lnSpc>
            </a:pPr>
          </a:p>
          <a:p>
            <a:pPr>
              <a:lnSpc>
                <a:spcPts val="4720"/>
              </a:lnSpc>
            </a:pPr>
          </a:p>
          <a:p>
            <a:pPr>
              <a:lnSpc>
                <a:spcPts val="4720"/>
              </a:lnSpc>
            </a:pPr>
          </a:p>
          <a:p>
            <a:pPr>
              <a:lnSpc>
                <a:spcPts val="4720"/>
              </a:lnSpc>
            </a:pPr>
          </a:p>
          <a:p>
            <a:pPr algn="ctr">
              <a:lnSpc>
                <a:spcPts val="4720"/>
              </a:lnSpc>
            </a:pPr>
            <a:r>
              <a:rPr lang="en-US" sz="4412">
                <a:solidFill>
                  <a:srgbClr val="09384F"/>
                </a:solidFill>
                <a:latin typeface="TT Commons Pro"/>
              </a:rPr>
              <a:t> ​</a:t>
            </a:r>
          </a:p>
          <a:p>
            <a:pPr algn="ctr">
              <a:lnSpc>
                <a:spcPts val="4720"/>
              </a:lnSpc>
            </a:pPr>
          </a:p>
          <a:p>
            <a:pPr algn="ctr">
              <a:lnSpc>
                <a:spcPts val="4720"/>
              </a:lnSpc>
            </a:pPr>
            <a:r>
              <a:rPr lang="en-US" sz="4412">
                <a:solidFill>
                  <a:srgbClr val="09384F"/>
                </a:solidFill>
                <a:latin typeface="TT Commons Pro"/>
              </a:rPr>
              <a:t>​</a:t>
            </a:r>
          </a:p>
        </p:txBody>
      </p:sp>
      <p:sp>
        <p:nvSpPr>
          <p:cNvPr name="TextBox 4" id="4"/>
          <p:cNvSpPr txBox="true"/>
          <p:nvPr/>
        </p:nvSpPr>
        <p:spPr>
          <a:xfrm rot="0">
            <a:off x="1540943" y="450335"/>
            <a:ext cx="15315542" cy="967033"/>
          </a:xfrm>
          <a:prstGeom prst="rect">
            <a:avLst/>
          </a:prstGeom>
        </p:spPr>
        <p:txBody>
          <a:bodyPr anchor="t" rtlCol="false" tIns="0" lIns="0" bIns="0" rIns="0">
            <a:spAutoFit/>
          </a:bodyPr>
          <a:lstStyle/>
          <a:p>
            <a:pPr algn="ctr">
              <a:lnSpc>
                <a:spcPts val="7322"/>
              </a:lnSpc>
            </a:pPr>
            <a:r>
              <a:rPr lang="en-US" sz="7322">
                <a:solidFill>
                  <a:srgbClr val="09384F"/>
                </a:solidFill>
                <a:latin typeface="TT Commons Pro"/>
              </a:rPr>
              <a:t>Sürdürülebilir Turizm​</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82158" y="2994358"/>
            <a:ext cx="17833111" cy="7772647"/>
          </a:xfrm>
          <a:prstGeom prst="rect">
            <a:avLst/>
          </a:prstGeom>
        </p:spPr>
        <p:txBody>
          <a:bodyPr anchor="t" rtlCol="false" tIns="0" lIns="0" bIns="0" rIns="0">
            <a:spAutoFit/>
          </a:bodyPr>
          <a:lstStyle/>
          <a:p>
            <a:pPr>
              <a:lnSpc>
                <a:spcPts val="4720"/>
              </a:lnSpc>
            </a:pPr>
            <a:r>
              <a:rPr lang="en-US" sz="4412">
                <a:solidFill>
                  <a:srgbClr val="09384F"/>
                </a:solidFill>
                <a:latin typeface="TT Commons Pro"/>
              </a:rPr>
              <a:t>12) Çevresel Etki: Turizm işletmeleri ve ziyaretçilerden kaynaklanan hava, su ve toprak kirliliğini ve atık üretimini asgari düzeye indirmek, yöre halkını, işletme çalışanlarını ve misafirleri çevresel etki bağlamında bilgilendirmek ve “sorumlu işletme”, “sorumlu turist” gibi kavramları yaygınlaştırmak.</a:t>
            </a:r>
          </a:p>
          <a:p>
            <a:pPr>
              <a:lnSpc>
                <a:spcPts val="4720"/>
              </a:lnSpc>
            </a:pPr>
          </a:p>
          <a:p>
            <a:pPr>
              <a:lnSpc>
                <a:spcPts val="4720"/>
              </a:lnSpc>
            </a:pPr>
          </a:p>
          <a:p>
            <a:pPr>
              <a:lnSpc>
                <a:spcPts val="4720"/>
              </a:lnSpc>
            </a:pPr>
          </a:p>
          <a:p>
            <a:pPr>
              <a:lnSpc>
                <a:spcPts val="4720"/>
              </a:lnSpc>
            </a:pPr>
          </a:p>
          <a:p>
            <a:pPr>
              <a:lnSpc>
                <a:spcPts val="4720"/>
              </a:lnSpc>
            </a:pPr>
          </a:p>
          <a:p>
            <a:pPr>
              <a:lnSpc>
                <a:spcPts val="4720"/>
              </a:lnSpc>
            </a:pPr>
          </a:p>
          <a:p>
            <a:pPr algn="ctr">
              <a:lnSpc>
                <a:spcPts val="4720"/>
              </a:lnSpc>
            </a:pPr>
            <a:r>
              <a:rPr lang="en-US" sz="4412">
                <a:solidFill>
                  <a:srgbClr val="09384F"/>
                </a:solidFill>
                <a:latin typeface="TT Commons Pro"/>
              </a:rPr>
              <a:t> ​</a:t>
            </a:r>
          </a:p>
          <a:p>
            <a:pPr algn="ctr">
              <a:lnSpc>
                <a:spcPts val="4720"/>
              </a:lnSpc>
            </a:pPr>
          </a:p>
          <a:p>
            <a:pPr algn="ctr">
              <a:lnSpc>
                <a:spcPts val="4720"/>
              </a:lnSpc>
            </a:pPr>
            <a:r>
              <a:rPr lang="en-US" sz="4412">
                <a:solidFill>
                  <a:srgbClr val="09384F"/>
                </a:solidFill>
                <a:latin typeface="TT Commons Pro"/>
              </a:rPr>
              <a:t>​</a:t>
            </a:r>
          </a:p>
        </p:txBody>
      </p:sp>
      <p:sp>
        <p:nvSpPr>
          <p:cNvPr name="TextBox 4" id="4"/>
          <p:cNvSpPr txBox="true"/>
          <p:nvPr/>
        </p:nvSpPr>
        <p:spPr>
          <a:xfrm rot="0">
            <a:off x="1540943" y="450335"/>
            <a:ext cx="15315542" cy="967033"/>
          </a:xfrm>
          <a:prstGeom prst="rect">
            <a:avLst/>
          </a:prstGeom>
        </p:spPr>
        <p:txBody>
          <a:bodyPr anchor="t" rtlCol="false" tIns="0" lIns="0" bIns="0" rIns="0">
            <a:spAutoFit/>
          </a:bodyPr>
          <a:lstStyle/>
          <a:p>
            <a:pPr algn="ctr">
              <a:lnSpc>
                <a:spcPts val="7322"/>
              </a:lnSpc>
            </a:pPr>
            <a:r>
              <a:rPr lang="en-US" sz="7322">
                <a:solidFill>
                  <a:srgbClr val="09384F"/>
                </a:solidFill>
                <a:latin typeface="TT Commons Pro"/>
              </a:rPr>
              <a:t>Sürdürülebilir Turizm​</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85482" y="1855120"/>
            <a:ext cx="17826463" cy="11826667"/>
          </a:xfrm>
          <a:prstGeom prst="rect">
            <a:avLst/>
          </a:prstGeom>
        </p:spPr>
        <p:txBody>
          <a:bodyPr anchor="t" rtlCol="false" tIns="0" lIns="0" bIns="0" rIns="0">
            <a:spAutoFit/>
          </a:bodyPr>
          <a:lstStyle/>
          <a:p>
            <a:pPr>
              <a:lnSpc>
                <a:spcPts val="4719"/>
              </a:lnSpc>
            </a:pPr>
            <a:r>
              <a:rPr lang="en-US" sz="4410">
                <a:solidFill>
                  <a:srgbClr val="09384F"/>
                </a:solidFill>
                <a:latin typeface="TT Commons Pro Bold"/>
              </a:rPr>
              <a:t>A1 Sürdürülebilirlik yönetim sistemi</a:t>
            </a:r>
          </a:p>
          <a:p>
            <a:pPr>
              <a:lnSpc>
                <a:spcPts val="4719"/>
              </a:lnSpc>
            </a:pPr>
            <a:r>
              <a:rPr lang="en-US" sz="4410">
                <a:solidFill>
                  <a:srgbClr val="09384F"/>
                </a:solidFill>
                <a:latin typeface="TT Commons Pro"/>
              </a:rPr>
              <a:t>İşletme, büyüklüğüne ve kapsamına uygun, çevresel, sosyal, kültürel, ekonomik, kalite, insan hakları, sağlık, güvenlik, risk ve kriz yönetimi konularını ele alan ve sürekli iyileştirmeyi yönlendiren uzun vadeli bir sürdürülebilirlik yönetim sistemi uygulamaktadır.</a:t>
            </a:r>
          </a:p>
          <a:p>
            <a:pPr>
              <a:lnSpc>
                <a:spcPts val="4719"/>
              </a:lnSpc>
            </a:pPr>
          </a:p>
          <a:p>
            <a:pPr>
              <a:lnSpc>
                <a:spcPts val="4719"/>
              </a:lnSpc>
            </a:pPr>
            <a:r>
              <a:rPr lang="en-US" sz="4410">
                <a:solidFill>
                  <a:srgbClr val="09384F"/>
                </a:solidFill>
                <a:latin typeface="TT Commons Pro Bold"/>
              </a:rPr>
              <a:t>A2 Yasal uyum</a:t>
            </a:r>
          </a:p>
          <a:p>
            <a:pPr>
              <a:lnSpc>
                <a:spcPts val="4719"/>
              </a:lnSpc>
            </a:pPr>
            <a:r>
              <a:rPr lang="en-US" sz="4410">
                <a:solidFill>
                  <a:srgbClr val="09384F"/>
                </a:solidFill>
                <a:latin typeface="TT Commons Pro"/>
              </a:rPr>
              <a:t>İşletme, diğerlerinin yanı sıra sağlık, güvenlik, işgücü ve çevresel konular da dahil olmak üzere yürürlükteki tüm yerel/bölgesel, ulusal ve uluslararası mevzuat ve düzenlemelere uygundur.</a:t>
            </a: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gn="ctr">
              <a:lnSpc>
                <a:spcPts val="4719"/>
              </a:lnSpc>
            </a:pPr>
            <a:r>
              <a:rPr lang="en-US" sz="4410">
                <a:solidFill>
                  <a:srgbClr val="09384F"/>
                </a:solidFill>
                <a:latin typeface="TT Commons Pro"/>
              </a:rPr>
              <a:t> ​</a:t>
            </a:r>
          </a:p>
          <a:p>
            <a:pPr algn="ctr">
              <a:lnSpc>
                <a:spcPts val="4719"/>
              </a:lnSpc>
            </a:pPr>
          </a:p>
          <a:p>
            <a:pPr algn="ctr">
              <a:lnSpc>
                <a:spcPts val="4719"/>
              </a:lnSpc>
            </a:pPr>
            <a:r>
              <a:rPr lang="en-US" sz="4410">
                <a:solidFill>
                  <a:srgbClr val="09384F"/>
                </a:solidFill>
                <a:latin typeface="TT Commons Pro"/>
              </a:rPr>
              <a:t>​</a:t>
            </a:r>
          </a:p>
        </p:txBody>
      </p:sp>
      <p:sp>
        <p:nvSpPr>
          <p:cNvPr name="TextBox 4" id="4"/>
          <p:cNvSpPr txBox="true"/>
          <p:nvPr/>
        </p:nvSpPr>
        <p:spPr>
          <a:xfrm rot="0">
            <a:off x="1540943" y="591904"/>
            <a:ext cx="15315542" cy="636270"/>
          </a:xfrm>
          <a:prstGeom prst="rect">
            <a:avLst/>
          </a:prstGeom>
        </p:spPr>
        <p:txBody>
          <a:bodyPr anchor="t" rtlCol="false" tIns="0" lIns="0" bIns="0" rIns="0">
            <a:spAutoFit/>
          </a:bodyPr>
          <a:lstStyle/>
          <a:p>
            <a:pPr algn="ctr">
              <a:lnSpc>
                <a:spcPts val="4800"/>
              </a:lnSpc>
            </a:pPr>
            <a:r>
              <a:rPr lang="en-US" sz="4800">
                <a:solidFill>
                  <a:srgbClr val="09384F"/>
                </a:solidFill>
                <a:latin typeface="TT Commons Pro"/>
              </a:rPr>
              <a:t>KONAKLAMA TESİSLERİ İÇİN TR-I KRİTERLERİ</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85482" y="1916216"/>
            <a:ext cx="17826463" cy="6511717"/>
          </a:xfrm>
          <a:prstGeom prst="rect">
            <a:avLst/>
          </a:prstGeom>
        </p:spPr>
        <p:txBody>
          <a:bodyPr anchor="t" rtlCol="false" tIns="0" lIns="0" bIns="0" rIns="0">
            <a:spAutoFit/>
          </a:bodyPr>
          <a:lstStyle/>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gn="ctr">
              <a:lnSpc>
                <a:spcPts val="4719"/>
              </a:lnSpc>
            </a:pPr>
            <a:r>
              <a:rPr lang="en-US" sz="4410">
                <a:solidFill>
                  <a:srgbClr val="09384F"/>
                </a:solidFill>
                <a:latin typeface="TT Commons Pro"/>
              </a:rPr>
              <a:t> ​</a:t>
            </a:r>
          </a:p>
          <a:p>
            <a:pPr algn="ctr">
              <a:lnSpc>
                <a:spcPts val="4719"/>
              </a:lnSpc>
            </a:pPr>
          </a:p>
          <a:p>
            <a:pPr algn="ctr">
              <a:lnSpc>
                <a:spcPts val="4719"/>
              </a:lnSpc>
            </a:pPr>
            <a:r>
              <a:rPr lang="en-US" sz="4410">
                <a:solidFill>
                  <a:srgbClr val="09384F"/>
                </a:solidFill>
                <a:latin typeface="TT Commons Pro"/>
              </a:rPr>
              <a:t>​</a:t>
            </a:r>
          </a:p>
        </p:txBody>
      </p:sp>
      <p:sp>
        <p:nvSpPr>
          <p:cNvPr name="Freeform 4" id="4"/>
          <p:cNvSpPr/>
          <p:nvPr/>
        </p:nvSpPr>
        <p:spPr>
          <a:xfrm flipH="false" flipV="false" rot="0">
            <a:off x="688298" y="2063933"/>
            <a:ext cx="16571002" cy="6159134"/>
          </a:xfrm>
          <a:custGeom>
            <a:avLst/>
            <a:gdLst/>
            <a:ahLst/>
            <a:cxnLst/>
            <a:rect r="r" b="b" t="t" l="l"/>
            <a:pathLst>
              <a:path h="6159134" w="16571002">
                <a:moveTo>
                  <a:pt x="0" y="0"/>
                </a:moveTo>
                <a:lnTo>
                  <a:pt x="16571002" y="0"/>
                </a:lnTo>
                <a:lnTo>
                  <a:pt x="16571002" y="6159134"/>
                </a:lnTo>
                <a:lnTo>
                  <a:pt x="0" y="6159134"/>
                </a:lnTo>
                <a:lnTo>
                  <a:pt x="0" y="0"/>
                </a:lnTo>
                <a:close/>
              </a:path>
            </a:pathLst>
          </a:custGeom>
          <a:blipFill>
            <a:blip r:embed="rId4"/>
            <a:stretch>
              <a:fillRect l="0" t="0" r="0" b="0"/>
            </a:stretch>
          </a:blipFill>
        </p:spPr>
      </p:sp>
      <p:sp>
        <p:nvSpPr>
          <p:cNvPr name="TextBox 5" id="5"/>
          <p:cNvSpPr txBox="true"/>
          <p:nvPr/>
        </p:nvSpPr>
        <p:spPr>
          <a:xfrm rot="0">
            <a:off x="1540943" y="591904"/>
            <a:ext cx="15315542" cy="636270"/>
          </a:xfrm>
          <a:prstGeom prst="rect">
            <a:avLst/>
          </a:prstGeom>
        </p:spPr>
        <p:txBody>
          <a:bodyPr anchor="t" rtlCol="false" tIns="0" lIns="0" bIns="0" rIns="0">
            <a:spAutoFit/>
          </a:bodyPr>
          <a:lstStyle/>
          <a:p>
            <a:pPr algn="ctr">
              <a:lnSpc>
                <a:spcPts val="4800"/>
              </a:lnSpc>
            </a:pPr>
            <a:r>
              <a:rPr lang="en-US" sz="4800">
                <a:solidFill>
                  <a:srgbClr val="09384F"/>
                </a:solidFill>
                <a:latin typeface="TT Commons Pro"/>
              </a:rPr>
              <a:t>KONAKLAMA TESİSLERİ İÇİN TR-I KRİTERLERİ</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85482" y="1916216"/>
            <a:ext cx="17826463" cy="6511717"/>
          </a:xfrm>
          <a:prstGeom prst="rect">
            <a:avLst/>
          </a:prstGeom>
        </p:spPr>
        <p:txBody>
          <a:bodyPr anchor="t" rtlCol="false" tIns="0" lIns="0" bIns="0" rIns="0">
            <a:spAutoFit/>
          </a:bodyPr>
          <a:lstStyle/>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gn="ctr">
              <a:lnSpc>
                <a:spcPts val="4719"/>
              </a:lnSpc>
            </a:pPr>
            <a:r>
              <a:rPr lang="en-US" sz="4410">
                <a:solidFill>
                  <a:srgbClr val="09384F"/>
                </a:solidFill>
                <a:latin typeface="TT Commons Pro"/>
              </a:rPr>
              <a:t> ​</a:t>
            </a:r>
          </a:p>
          <a:p>
            <a:pPr algn="ctr">
              <a:lnSpc>
                <a:spcPts val="4719"/>
              </a:lnSpc>
            </a:pPr>
          </a:p>
          <a:p>
            <a:pPr algn="ctr">
              <a:lnSpc>
                <a:spcPts val="4719"/>
              </a:lnSpc>
            </a:pPr>
            <a:r>
              <a:rPr lang="en-US" sz="4410">
                <a:solidFill>
                  <a:srgbClr val="09384F"/>
                </a:solidFill>
                <a:latin typeface="TT Commons Pro"/>
              </a:rPr>
              <a:t>​</a:t>
            </a:r>
          </a:p>
        </p:txBody>
      </p:sp>
      <p:sp>
        <p:nvSpPr>
          <p:cNvPr name="Freeform 4" id="4"/>
          <p:cNvSpPr/>
          <p:nvPr/>
        </p:nvSpPr>
        <p:spPr>
          <a:xfrm flipH="false" flipV="false" rot="0">
            <a:off x="839188" y="2154702"/>
            <a:ext cx="16941934" cy="6097191"/>
          </a:xfrm>
          <a:custGeom>
            <a:avLst/>
            <a:gdLst/>
            <a:ahLst/>
            <a:cxnLst/>
            <a:rect r="r" b="b" t="t" l="l"/>
            <a:pathLst>
              <a:path h="6097191" w="16941934">
                <a:moveTo>
                  <a:pt x="0" y="0"/>
                </a:moveTo>
                <a:lnTo>
                  <a:pt x="16941934" y="0"/>
                </a:lnTo>
                <a:lnTo>
                  <a:pt x="16941934" y="6097191"/>
                </a:lnTo>
                <a:lnTo>
                  <a:pt x="0" y="6097191"/>
                </a:lnTo>
                <a:lnTo>
                  <a:pt x="0" y="0"/>
                </a:lnTo>
                <a:close/>
              </a:path>
            </a:pathLst>
          </a:custGeom>
          <a:blipFill>
            <a:blip r:embed="rId4"/>
            <a:stretch>
              <a:fillRect l="0" t="0" r="0" b="0"/>
            </a:stretch>
          </a:blipFill>
        </p:spPr>
      </p:sp>
      <p:sp>
        <p:nvSpPr>
          <p:cNvPr name="TextBox 5" id="5"/>
          <p:cNvSpPr txBox="true"/>
          <p:nvPr/>
        </p:nvSpPr>
        <p:spPr>
          <a:xfrm rot="0">
            <a:off x="1540943" y="591904"/>
            <a:ext cx="15315542" cy="636270"/>
          </a:xfrm>
          <a:prstGeom prst="rect">
            <a:avLst/>
          </a:prstGeom>
        </p:spPr>
        <p:txBody>
          <a:bodyPr anchor="t" rtlCol="false" tIns="0" lIns="0" bIns="0" rIns="0">
            <a:spAutoFit/>
          </a:bodyPr>
          <a:lstStyle/>
          <a:p>
            <a:pPr algn="ctr">
              <a:lnSpc>
                <a:spcPts val="4800"/>
              </a:lnSpc>
            </a:pPr>
            <a:r>
              <a:rPr lang="en-US" sz="4800">
                <a:solidFill>
                  <a:srgbClr val="09384F"/>
                </a:solidFill>
                <a:latin typeface="TT Commons Pro"/>
              </a:rPr>
              <a:t>KONAKLAMA TESİSLERİ İÇİN TR-I KRİTERLERİ</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85482" y="1916216"/>
            <a:ext cx="17826463" cy="6511717"/>
          </a:xfrm>
          <a:prstGeom prst="rect">
            <a:avLst/>
          </a:prstGeom>
        </p:spPr>
        <p:txBody>
          <a:bodyPr anchor="t" rtlCol="false" tIns="0" lIns="0" bIns="0" rIns="0">
            <a:spAutoFit/>
          </a:bodyPr>
          <a:lstStyle/>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gn="ctr">
              <a:lnSpc>
                <a:spcPts val="4719"/>
              </a:lnSpc>
            </a:pPr>
            <a:r>
              <a:rPr lang="en-US" sz="4410">
                <a:solidFill>
                  <a:srgbClr val="09384F"/>
                </a:solidFill>
                <a:latin typeface="TT Commons Pro"/>
              </a:rPr>
              <a:t> ​</a:t>
            </a:r>
          </a:p>
          <a:p>
            <a:pPr algn="ctr">
              <a:lnSpc>
                <a:spcPts val="4719"/>
              </a:lnSpc>
            </a:pPr>
          </a:p>
          <a:p>
            <a:pPr algn="ctr">
              <a:lnSpc>
                <a:spcPts val="4719"/>
              </a:lnSpc>
            </a:pPr>
            <a:r>
              <a:rPr lang="en-US" sz="4410">
                <a:solidFill>
                  <a:srgbClr val="09384F"/>
                </a:solidFill>
                <a:latin typeface="TT Commons Pro"/>
              </a:rPr>
              <a:t>​</a:t>
            </a:r>
          </a:p>
        </p:txBody>
      </p:sp>
      <p:sp>
        <p:nvSpPr>
          <p:cNvPr name="Freeform 4" id="4"/>
          <p:cNvSpPr/>
          <p:nvPr/>
        </p:nvSpPr>
        <p:spPr>
          <a:xfrm flipH="false" flipV="false" rot="0">
            <a:off x="2173823" y="2540386"/>
            <a:ext cx="12764694" cy="4827673"/>
          </a:xfrm>
          <a:custGeom>
            <a:avLst/>
            <a:gdLst/>
            <a:ahLst/>
            <a:cxnLst/>
            <a:rect r="r" b="b" t="t" l="l"/>
            <a:pathLst>
              <a:path h="4827673" w="12764694">
                <a:moveTo>
                  <a:pt x="0" y="0"/>
                </a:moveTo>
                <a:lnTo>
                  <a:pt x="12764693" y="0"/>
                </a:lnTo>
                <a:lnTo>
                  <a:pt x="12764693" y="4827673"/>
                </a:lnTo>
                <a:lnTo>
                  <a:pt x="0" y="4827673"/>
                </a:lnTo>
                <a:lnTo>
                  <a:pt x="0" y="0"/>
                </a:lnTo>
                <a:close/>
              </a:path>
            </a:pathLst>
          </a:custGeom>
          <a:blipFill>
            <a:blip r:embed="rId4"/>
            <a:stretch>
              <a:fillRect l="0" t="0" r="0" b="0"/>
            </a:stretch>
          </a:blipFill>
        </p:spPr>
      </p:sp>
      <p:sp>
        <p:nvSpPr>
          <p:cNvPr name="TextBox 5" id="5"/>
          <p:cNvSpPr txBox="true"/>
          <p:nvPr/>
        </p:nvSpPr>
        <p:spPr>
          <a:xfrm rot="0">
            <a:off x="1540943" y="591904"/>
            <a:ext cx="15315542" cy="636270"/>
          </a:xfrm>
          <a:prstGeom prst="rect">
            <a:avLst/>
          </a:prstGeom>
        </p:spPr>
        <p:txBody>
          <a:bodyPr anchor="t" rtlCol="false" tIns="0" lIns="0" bIns="0" rIns="0">
            <a:spAutoFit/>
          </a:bodyPr>
          <a:lstStyle/>
          <a:p>
            <a:pPr algn="ctr">
              <a:lnSpc>
                <a:spcPts val="4800"/>
              </a:lnSpc>
            </a:pPr>
            <a:r>
              <a:rPr lang="en-US" sz="4800">
                <a:solidFill>
                  <a:srgbClr val="09384F"/>
                </a:solidFill>
                <a:latin typeface="TT Commons Pro"/>
              </a:rPr>
              <a:t>KONAKLAMA TESİSLERİ İÇİN TR-I KRİTERLERİ</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85482" y="1916216"/>
            <a:ext cx="17826463" cy="6511717"/>
          </a:xfrm>
          <a:prstGeom prst="rect">
            <a:avLst/>
          </a:prstGeom>
        </p:spPr>
        <p:txBody>
          <a:bodyPr anchor="t" rtlCol="false" tIns="0" lIns="0" bIns="0" rIns="0">
            <a:spAutoFit/>
          </a:bodyPr>
          <a:lstStyle/>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gn="ctr">
              <a:lnSpc>
                <a:spcPts val="4719"/>
              </a:lnSpc>
            </a:pPr>
            <a:r>
              <a:rPr lang="en-US" sz="4410">
                <a:solidFill>
                  <a:srgbClr val="09384F"/>
                </a:solidFill>
                <a:latin typeface="TT Commons Pro"/>
              </a:rPr>
              <a:t> ​</a:t>
            </a:r>
          </a:p>
          <a:p>
            <a:pPr algn="ctr">
              <a:lnSpc>
                <a:spcPts val="4719"/>
              </a:lnSpc>
            </a:pPr>
          </a:p>
          <a:p>
            <a:pPr algn="ctr">
              <a:lnSpc>
                <a:spcPts val="4719"/>
              </a:lnSpc>
            </a:pPr>
            <a:r>
              <a:rPr lang="en-US" sz="4410">
                <a:solidFill>
                  <a:srgbClr val="09384F"/>
                </a:solidFill>
                <a:latin typeface="TT Commons Pro"/>
              </a:rPr>
              <a:t>​</a:t>
            </a:r>
          </a:p>
        </p:txBody>
      </p:sp>
      <p:sp>
        <p:nvSpPr>
          <p:cNvPr name="Freeform 4" id="4"/>
          <p:cNvSpPr/>
          <p:nvPr/>
        </p:nvSpPr>
        <p:spPr>
          <a:xfrm flipH="false" flipV="false" rot="0">
            <a:off x="285482" y="2654959"/>
            <a:ext cx="17567745" cy="4243122"/>
          </a:xfrm>
          <a:custGeom>
            <a:avLst/>
            <a:gdLst/>
            <a:ahLst/>
            <a:cxnLst/>
            <a:rect r="r" b="b" t="t" l="l"/>
            <a:pathLst>
              <a:path h="4243122" w="17567745">
                <a:moveTo>
                  <a:pt x="0" y="0"/>
                </a:moveTo>
                <a:lnTo>
                  <a:pt x="17567746" y="0"/>
                </a:lnTo>
                <a:lnTo>
                  <a:pt x="17567746" y="4243122"/>
                </a:lnTo>
                <a:lnTo>
                  <a:pt x="0" y="4243122"/>
                </a:lnTo>
                <a:lnTo>
                  <a:pt x="0" y="0"/>
                </a:lnTo>
                <a:close/>
              </a:path>
            </a:pathLst>
          </a:custGeom>
          <a:blipFill>
            <a:blip r:embed="rId4"/>
            <a:stretch>
              <a:fillRect l="0" t="0" r="0" b="0"/>
            </a:stretch>
          </a:blipFill>
        </p:spPr>
      </p:sp>
      <p:sp>
        <p:nvSpPr>
          <p:cNvPr name="TextBox 5" id="5"/>
          <p:cNvSpPr txBox="true"/>
          <p:nvPr/>
        </p:nvSpPr>
        <p:spPr>
          <a:xfrm rot="0">
            <a:off x="1540943" y="591904"/>
            <a:ext cx="15315542" cy="636270"/>
          </a:xfrm>
          <a:prstGeom prst="rect">
            <a:avLst/>
          </a:prstGeom>
        </p:spPr>
        <p:txBody>
          <a:bodyPr anchor="t" rtlCol="false" tIns="0" lIns="0" bIns="0" rIns="0">
            <a:spAutoFit/>
          </a:bodyPr>
          <a:lstStyle/>
          <a:p>
            <a:pPr algn="ctr">
              <a:lnSpc>
                <a:spcPts val="4800"/>
              </a:lnSpc>
            </a:pPr>
            <a:r>
              <a:rPr lang="en-US" sz="4800">
                <a:solidFill>
                  <a:srgbClr val="09384F"/>
                </a:solidFill>
                <a:latin typeface="TT Commons Pro"/>
              </a:rPr>
              <a:t>KONAKLAMA TESİSLERİ İÇİN TR-I KRİTERLERİ</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85482" y="1916216"/>
            <a:ext cx="17826463" cy="6511717"/>
          </a:xfrm>
          <a:prstGeom prst="rect">
            <a:avLst/>
          </a:prstGeom>
        </p:spPr>
        <p:txBody>
          <a:bodyPr anchor="t" rtlCol="false" tIns="0" lIns="0" bIns="0" rIns="0">
            <a:spAutoFit/>
          </a:bodyPr>
          <a:lstStyle/>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gn="ctr">
              <a:lnSpc>
                <a:spcPts val="4719"/>
              </a:lnSpc>
            </a:pPr>
            <a:r>
              <a:rPr lang="en-US" sz="4410">
                <a:solidFill>
                  <a:srgbClr val="09384F"/>
                </a:solidFill>
                <a:latin typeface="TT Commons Pro"/>
              </a:rPr>
              <a:t> ​</a:t>
            </a:r>
          </a:p>
          <a:p>
            <a:pPr algn="ctr">
              <a:lnSpc>
                <a:spcPts val="4719"/>
              </a:lnSpc>
            </a:pPr>
          </a:p>
          <a:p>
            <a:pPr algn="ctr">
              <a:lnSpc>
                <a:spcPts val="4719"/>
              </a:lnSpc>
            </a:pPr>
            <a:r>
              <a:rPr lang="en-US" sz="4410">
                <a:solidFill>
                  <a:srgbClr val="09384F"/>
                </a:solidFill>
                <a:latin typeface="TT Commons Pro"/>
              </a:rPr>
              <a:t>​</a:t>
            </a:r>
          </a:p>
        </p:txBody>
      </p:sp>
      <p:sp>
        <p:nvSpPr>
          <p:cNvPr name="Freeform 4" id="4"/>
          <p:cNvSpPr/>
          <p:nvPr/>
        </p:nvSpPr>
        <p:spPr>
          <a:xfrm flipH="false" flipV="false" rot="0">
            <a:off x="285482" y="2084626"/>
            <a:ext cx="17114578" cy="6340959"/>
          </a:xfrm>
          <a:custGeom>
            <a:avLst/>
            <a:gdLst/>
            <a:ahLst/>
            <a:cxnLst/>
            <a:rect r="r" b="b" t="t" l="l"/>
            <a:pathLst>
              <a:path h="6340959" w="17114578">
                <a:moveTo>
                  <a:pt x="0" y="0"/>
                </a:moveTo>
                <a:lnTo>
                  <a:pt x="17114579" y="0"/>
                </a:lnTo>
                <a:lnTo>
                  <a:pt x="17114579" y="6340959"/>
                </a:lnTo>
                <a:lnTo>
                  <a:pt x="0" y="6340959"/>
                </a:lnTo>
                <a:lnTo>
                  <a:pt x="0" y="0"/>
                </a:lnTo>
                <a:close/>
              </a:path>
            </a:pathLst>
          </a:custGeom>
          <a:blipFill>
            <a:blip r:embed="rId4"/>
            <a:stretch>
              <a:fillRect l="0" t="0" r="0" b="0"/>
            </a:stretch>
          </a:blipFill>
        </p:spPr>
      </p:sp>
      <p:sp>
        <p:nvSpPr>
          <p:cNvPr name="TextBox 5" id="5"/>
          <p:cNvSpPr txBox="true"/>
          <p:nvPr/>
        </p:nvSpPr>
        <p:spPr>
          <a:xfrm rot="0">
            <a:off x="1540943" y="591904"/>
            <a:ext cx="15315542" cy="636270"/>
          </a:xfrm>
          <a:prstGeom prst="rect">
            <a:avLst/>
          </a:prstGeom>
        </p:spPr>
        <p:txBody>
          <a:bodyPr anchor="t" rtlCol="false" tIns="0" lIns="0" bIns="0" rIns="0">
            <a:spAutoFit/>
          </a:bodyPr>
          <a:lstStyle/>
          <a:p>
            <a:pPr algn="ctr">
              <a:lnSpc>
                <a:spcPts val="4800"/>
              </a:lnSpc>
            </a:pPr>
            <a:r>
              <a:rPr lang="en-US" sz="4800">
                <a:solidFill>
                  <a:srgbClr val="09384F"/>
                </a:solidFill>
                <a:latin typeface="TT Commons Pro"/>
              </a:rPr>
              <a:t>KONAKLAMA TESİSLERİ İÇİN TR-I KRİTERLERİ</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85482" y="1916216"/>
            <a:ext cx="17826463" cy="6511717"/>
          </a:xfrm>
          <a:prstGeom prst="rect">
            <a:avLst/>
          </a:prstGeom>
        </p:spPr>
        <p:txBody>
          <a:bodyPr anchor="t" rtlCol="false" tIns="0" lIns="0" bIns="0" rIns="0">
            <a:spAutoFit/>
          </a:bodyPr>
          <a:lstStyle/>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gn="ctr">
              <a:lnSpc>
                <a:spcPts val="4719"/>
              </a:lnSpc>
            </a:pPr>
            <a:r>
              <a:rPr lang="en-US" sz="4410">
                <a:solidFill>
                  <a:srgbClr val="09384F"/>
                </a:solidFill>
                <a:latin typeface="TT Commons Pro"/>
              </a:rPr>
              <a:t> ​</a:t>
            </a:r>
          </a:p>
          <a:p>
            <a:pPr algn="ctr">
              <a:lnSpc>
                <a:spcPts val="4719"/>
              </a:lnSpc>
            </a:pPr>
          </a:p>
          <a:p>
            <a:pPr algn="ctr">
              <a:lnSpc>
                <a:spcPts val="4719"/>
              </a:lnSpc>
            </a:pPr>
            <a:r>
              <a:rPr lang="en-US" sz="4410">
                <a:solidFill>
                  <a:srgbClr val="09384F"/>
                </a:solidFill>
                <a:latin typeface="TT Commons Pro"/>
              </a:rPr>
              <a:t>​</a:t>
            </a:r>
          </a:p>
        </p:txBody>
      </p:sp>
      <p:sp>
        <p:nvSpPr>
          <p:cNvPr name="Freeform 4" id="4"/>
          <p:cNvSpPr/>
          <p:nvPr/>
        </p:nvSpPr>
        <p:spPr>
          <a:xfrm flipH="false" flipV="false" rot="0">
            <a:off x="403416" y="2014048"/>
            <a:ext cx="17068727" cy="6413885"/>
          </a:xfrm>
          <a:custGeom>
            <a:avLst/>
            <a:gdLst/>
            <a:ahLst/>
            <a:cxnLst/>
            <a:rect r="r" b="b" t="t" l="l"/>
            <a:pathLst>
              <a:path h="6413885" w="17068727">
                <a:moveTo>
                  <a:pt x="0" y="0"/>
                </a:moveTo>
                <a:lnTo>
                  <a:pt x="17068727" y="0"/>
                </a:lnTo>
                <a:lnTo>
                  <a:pt x="17068727" y="6413886"/>
                </a:lnTo>
                <a:lnTo>
                  <a:pt x="0" y="6413886"/>
                </a:lnTo>
                <a:lnTo>
                  <a:pt x="0" y="0"/>
                </a:lnTo>
                <a:close/>
              </a:path>
            </a:pathLst>
          </a:custGeom>
          <a:blipFill>
            <a:blip r:embed="rId4"/>
            <a:stretch>
              <a:fillRect l="0" t="0" r="0" b="0"/>
            </a:stretch>
          </a:blipFill>
        </p:spPr>
      </p:sp>
      <p:sp>
        <p:nvSpPr>
          <p:cNvPr name="TextBox 5" id="5"/>
          <p:cNvSpPr txBox="true"/>
          <p:nvPr/>
        </p:nvSpPr>
        <p:spPr>
          <a:xfrm rot="0">
            <a:off x="1540943" y="591904"/>
            <a:ext cx="15315542" cy="636270"/>
          </a:xfrm>
          <a:prstGeom prst="rect">
            <a:avLst/>
          </a:prstGeom>
        </p:spPr>
        <p:txBody>
          <a:bodyPr anchor="t" rtlCol="false" tIns="0" lIns="0" bIns="0" rIns="0">
            <a:spAutoFit/>
          </a:bodyPr>
          <a:lstStyle/>
          <a:p>
            <a:pPr algn="ctr">
              <a:lnSpc>
                <a:spcPts val="4800"/>
              </a:lnSpc>
            </a:pPr>
            <a:r>
              <a:rPr lang="en-US" sz="4800">
                <a:solidFill>
                  <a:srgbClr val="09384F"/>
                </a:solidFill>
                <a:latin typeface="TT Commons Pro"/>
              </a:rPr>
              <a:t>KONAKLAMA TESİSLERİ İÇİN TR-I KRİTERLERİ</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85482" y="1916216"/>
            <a:ext cx="17826463" cy="6511717"/>
          </a:xfrm>
          <a:prstGeom prst="rect">
            <a:avLst/>
          </a:prstGeom>
        </p:spPr>
        <p:txBody>
          <a:bodyPr anchor="t" rtlCol="false" tIns="0" lIns="0" bIns="0" rIns="0">
            <a:spAutoFit/>
          </a:bodyPr>
          <a:lstStyle/>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gn="ctr">
              <a:lnSpc>
                <a:spcPts val="4719"/>
              </a:lnSpc>
            </a:pPr>
            <a:r>
              <a:rPr lang="en-US" sz="4410">
                <a:solidFill>
                  <a:srgbClr val="09384F"/>
                </a:solidFill>
                <a:latin typeface="TT Commons Pro"/>
              </a:rPr>
              <a:t> ​</a:t>
            </a:r>
          </a:p>
          <a:p>
            <a:pPr algn="ctr">
              <a:lnSpc>
                <a:spcPts val="4719"/>
              </a:lnSpc>
            </a:pPr>
          </a:p>
          <a:p>
            <a:pPr algn="ctr">
              <a:lnSpc>
                <a:spcPts val="4719"/>
              </a:lnSpc>
            </a:pPr>
            <a:r>
              <a:rPr lang="en-US" sz="4410">
                <a:solidFill>
                  <a:srgbClr val="09384F"/>
                </a:solidFill>
                <a:latin typeface="TT Commons Pro"/>
              </a:rPr>
              <a:t>​</a:t>
            </a:r>
          </a:p>
        </p:txBody>
      </p:sp>
      <p:sp>
        <p:nvSpPr>
          <p:cNvPr name="Freeform 4" id="4"/>
          <p:cNvSpPr/>
          <p:nvPr/>
        </p:nvSpPr>
        <p:spPr>
          <a:xfrm flipH="false" flipV="false" rot="0">
            <a:off x="641402" y="1637653"/>
            <a:ext cx="17168990" cy="6945433"/>
          </a:xfrm>
          <a:custGeom>
            <a:avLst/>
            <a:gdLst/>
            <a:ahLst/>
            <a:cxnLst/>
            <a:rect r="r" b="b" t="t" l="l"/>
            <a:pathLst>
              <a:path h="6945433" w="17168990">
                <a:moveTo>
                  <a:pt x="0" y="0"/>
                </a:moveTo>
                <a:lnTo>
                  <a:pt x="17168991" y="0"/>
                </a:lnTo>
                <a:lnTo>
                  <a:pt x="17168991" y="6945433"/>
                </a:lnTo>
                <a:lnTo>
                  <a:pt x="0" y="6945433"/>
                </a:lnTo>
                <a:lnTo>
                  <a:pt x="0" y="0"/>
                </a:lnTo>
                <a:close/>
              </a:path>
            </a:pathLst>
          </a:custGeom>
          <a:blipFill>
            <a:blip r:embed="rId4"/>
            <a:stretch>
              <a:fillRect l="0" t="0" r="0" b="0"/>
            </a:stretch>
          </a:blipFill>
        </p:spPr>
      </p:sp>
      <p:sp>
        <p:nvSpPr>
          <p:cNvPr name="TextBox 5" id="5"/>
          <p:cNvSpPr txBox="true"/>
          <p:nvPr/>
        </p:nvSpPr>
        <p:spPr>
          <a:xfrm rot="0">
            <a:off x="1540943" y="591904"/>
            <a:ext cx="15315542" cy="636270"/>
          </a:xfrm>
          <a:prstGeom prst="rect">
            <a:avLst/>
          </a:prstGeom>
        </p:spPr>
        <p:txBody>
          <a:bodyPr anchor="t" rtlCol="false" tIns="0" lIns="0" bIns="0" rIns="0">
            <a:spAutoFit/>
          </a:bodyPr>
          <a:lstStyle/>
          <a:p>
            <a:pPr algn="ctr">
              <a:lnSpc>
                <a:spcPts val="4800"/>
              </a:lnSpc>
            </a:pPr>
            <a:r>
              <a:rPr lang="en-US" sz="4800">
                <a:solidFill>
                  <a:srgbClr val="09384F"/>
                </a:solidFill>
                <a:latin typeface="TT Commons Pro"/>
              </a:rPr>
              <a:t>KONAKLAMA TESİSLERİ İÇİN TR-I KRİTERLERİ</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85482" y="1916216"/>
            <a:ext cx="17826463" cy="6511717"/>
          </a:xfrm>
          <a:prstGeom prst="rect">
            <a:avLst/>
          </a:prstGeom>
        </p:spPr>
        <p:txBody>
          <a:bodyPr anchor="t" rtlCol="false" tIns="0" lIns="0" bIns="0" rIns="0">
            <a:spAutoFit/>
          </a:bodyPr>
          <a:lstStyle/>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gn="ctr">
              <a:lnSpc>
                <a:spcPts val="4719"/>
              </a:lnSpc>
            </a:pPr>
            <a:r>
              <a:rPr lang="en-US" sz="4410">
                <a:solidFill>
                  <a:srgbClr val="09384F"/>
                </a:solidFill>
                <a:latin typeface="TT Commons Pro"/>
              </a:rPr>
              <a:t> ​</a:t>
            </a:r>
          </a:p>
          <a:p>
            <a:pPr algn="ctr">
              <a:lnSpc>
                <a:spcPts val="4719"/>
              </a:lnSpc>
            </a:pPr>
          </a:p>
          <a:p>
            <a:pPr algn="ctr">
              <a:lnSpc>
                <a:spcPts val="4719"/>
              </a:lnSpc>
            </a:pPr>
            <a:r>
              <a:rPr lang="en-US" sz="4410">
                <a:solidFill>
                  <a:srgbClr val="09384F"/>
                </a:solidFill>
                <a:latin typeface="TT Commons Pro"/>
              </a:rPr>
              <a:t>​</a:t>
            </a:r>
          </a:p>
        </p:txBody>
      </p:sp>
      <p:sp>
        <p:nvSpPr>
          <p:cNvPr name="Freeform 4" id="4"/>
          <p:cNvSpPr/>
          <p:nvPr/>
        </p:nvSpPr>
        <p:spPr>
          <a:xfrm flipH="false" flipV="false" rot="0">
            <a:off x="285482" y="1807001"/>
            <a:ext cx="17469792" cy="6768794"/>
          </a:xfrm>
          <a:custGeom>
            <a:avLst/>
            <a:gdLst/>
            <a:ahLst/>
            <a:cxnLst/>
            <a:rect r="r" b="b" t="t" l="l"/>
            <a:pathLst>
              <a:path h="6768794" w="17469792">
                <a:moveTo>
                  <a:pt x="0" y="0"/>
                </a:moveTo>
                <a:lnTo>
                  <a:pt x="17469792" y="0"/>
                </a:lnTo>
                <a:lnTo>
                  <a:pt x="17469792" y="6768794"/>
                </a:lnTo>
                <a:lnTo>
                  <a:pt x="0" y="6768794"/>
                </a:lnTo>
                <a:lnTo>
                  <a:pt x="0" y="0"/>
                </a:lnTo>
                <a:close/>
              </a:path>
            </a:pathLst>
          </a:custGeom>
          <a:blipFill>
            <a:blip r:embed="rId4"/>
            <a:stretch>
              <a:fillRect l="0" t="0" r="0" b="0"/>
            </a:stretch>
          </a:blipFill>
        </p:spPr>
      </p:sp>
      <p:sp>
        <p:nvSpPr>
          <p:cNvPr name="TextBox 5" id="5"/>
          <p:cNvSpPr txBox="true"/>
          <p:nvPr/>
        </p:nvSpPr>
        <p:spPr>
          <a:xfrm rot="0">
            <a:off x="1540943" y="591904"/>
            <a:ext cx="15315542" cy="636270"/>
          </a:xfrm>
          <a:prstGeom prst="rect">
            <a:avLst/>
          </a:prstGeom>
        </p:spPr>
        <p:txBody>
          <a:bodyPr anchor="t" rtlCol="false" tIns="0" lIns="0" bIns="0" rIns="0">
            <a:spAutoFit/>
          </a:bodyPr>
          <a:lstStyle/>
          <a:p>
            <a:pPr algn="ctr">
              <a:lnSpc>
                <a:spcPts val="4800"/>
              </a:lnSpc>
            </a:pPr>
            <a:r>
              <a:rPr lang="en-US" sz="4800">
                <a:solidFill>
                  <a:srgbClr val="09384F"/>
                </a:solidFill>
                <a:latin typeface="TT Commons Pro"/>
              </a:rPr>
              <a:t>KONAKLAMA TESİSLERİ İÇİN TR-I KRİTERLERİ</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85482" y="1916216"/>
            <a:ext cx="17826463" cy="6511717"/>
          </a:xfrm>
          <a:prstGeom prst="rect">
            <a:avLst/>
          </a:prstGeom>
        </p:spPr>
        <p:txBody>
          <a:bodyPr anchor="t" rtlCol="false" tIns="0" lIns="0" bIns="0" rIns="0">
            <a:spAutoFit/>
          </a:bodyPr>
          <a:lstStyle/>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gn="ctr">
              <a:lnSpc>
                <a:spcPts val="4719"/>
              </a:lnSpc>
            </a:pPr>
            <a:r>
              <a:rPr lang="en-US" sz="4410">
                <a:solidFill>
                  <a:srgbClr val="09384F"/>
                </a:solidFill>
                <a:latin typeface="TT Commons Pro"/>
              </a:rPr>
              <a:t> ​</a:t>
            </a:r>
          </a:p>
          <a:p>
            <a:pPr algn="ctr">
              <a:lnSpc>
                <a:spcPts val="4719"/>
              </a:lnSpc>
            </a:pPr>
          </a:p>
          <a:p>
            <a:pPr algn="ctr">
              <a:lnSpc>
                <a:spcPts val="4719"/>
              </a:lnSpc>
            </a:pPr>
            <a:r>
              <a:rPr lang="en-US" sz="4410">
                <a:solidFill>
                  <a:srgbClr val="09384F"/>
                </a:solidFill>
                <a:latin typeface="TT Commons Pro"/>
              </a:rPr>
              <a:t>​</a:t>
            </a:r>
          </a:p>
        </p:txBody>
      </p:sp>
      <p:sp>
        <p:nvSpPr>
          <p:cNvPr name="Freeform 4" id="4"/>
          <p:cNvSpPr/>
          <p:nvPr/>
        </p:nvSpPr>
        <p:spPr>
          <a:xfrm flipH="false" flipV="false" rot="0">
            <a:off x="1215118" y="1417446"/>
            <a:ext cx="15328047" cy="8580016"/>
          </a:xfrm>
          <a:custGeom>
            <a:avLst/>
            <a:gdLst/>
            <a:ahLst/>
            <a:cxnLst/>
            <a:rect r="r" b="b" t="t" l="l"/>
            <a:pathLst>
              <a:path h="8580016" w="15328047">
                <a:moveTo>
                  <a:pt x="0" y="0"/>
                </a:moveTo>
                <a:lnTo>
                  <a:pt x="15328046" y="0"/>
                </a:lnTo>
                <a:lnTo>
                  <a:pt x="15328046" y="8580016"/>
                </a:lnTo>
                <a:lnTo>
                  <a:pt x="0" y="8580016"/>
                </a:lnTo>
                <a:lnTo>
                  <a:pt x="0" y="0"/>
                </a:lnTo>
                <a:close/>
              </a:path>
            </a:pathLst>
          </a:custGeom>
          <a:blipFill>
            <a:blip r:embed="rId4"/>
            <a:stretch>
              <a:fillRect l="0" t="0" r="0" b="0"/>
            </a:stretch>
          </a:blipFill>
        </p:spPr>
      </p:sp>
      <p:sp>
        <p:nvSpPr>
          <p:cNvPr name="TextBox 5" id="5"/>
          <p:cNvSpPr txBox="true"/>
          <p:nvPr/>
        </p:nvSpPr>
        <p:spPr>
          <a:xfrm rot="0">
            <a:off x="1540943" y="591904"/>
            <a:ext cx="15315542" cy="636270"/>
          </a:xfrm>
          <a:prstGeom prst="rect">
            <a:avLst/>
          </a:prstGeom>
        </p:spPr>
        <p:txBody>
          <a:bodyPr anchor="t" rtlCol="false" tIns="0" lIns="0" bIns="0" rIns="0">
            <a:spAutoFit/>
          </a:bodyPr>
          <a:lstStyle/>
          <a:p>
            <a:pPr algn="ctr">
              <a:lnSpc>
                <a:spcPts val="4800"/>
              </a:lnSpc>
            </a:pPr>
            <a:r>
              <a:rPr lang="en-US" sz="4800">
                <a:solidFill>
                  <a:srgbClr val="09384F"/>
                </a:solidFill>
                <a:latin typeface="TT Commons Pro"/>
              </a:rPr>
              <a:t>KONAKLAMA TESİSLERİ İÇİN TR-I KRİTERLERİ</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4EFD5"/>
        </a:solidFill>
      </p:bgPr>
    </p:bg>
    <p:spTree>
      <p:nvGrpSpPr>
        <p:cNvPr id="1" name=""/>
        <p:cNvGrpSpPr/>
        <p:nvPr/>
      </p:nvGrpSpPr>
      <p:grpSpPr>
        <a:xfrm>
          <a:off x="0" y="0"/>
          <a:ext cx="0" cy="0"/>
          <a:chOff x="0" y="0"/>
          <a:chExt cx="0" cy="0"/>
        </a:xfrm>
      </p:grpSpPr>
      <p:sp>
        <p:nvSpPr>
          <p:cNvPr name="Freeform 2" id="2"/>
          <p:cNvSpPr/>
          <p:nvPr/>
        </p:nvSpPr>
        <p:spPr>
          <a:xfrm flipH="false" flipV="false" rot="3363198">
            <a:off x="-672162" y="8515269"/>
            <a:ext cx="3401724" cy="3543462"/>
          </a:xfrm>
          <a:custGeom>
            <a:avLst/>
            <a:gdLst/>
            <a:ahLst/>
            <a:cxnLst/>
            <a:rect r="r" b="b" t="t" l="l"/>
            <a:pathLst>
              <a:path h="3543462" w="3401724">
                <a:moveTo>
                  <a:pt x="0" y="0"/>
                </a:moveTo>
                <a:lnTo>
                  <a:pt x="3401724" y="0"/>
                </a:lnTo>
                <a:lnTo>
                  <a:pt x="3401724" y="3543462"/>
                </a:lnTo>
                <a:lnTo>
                  <a:pt x="0" y="3543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85482" y="1916216"/>
            <a:ext cx="17826463" cy="6511717"/>
          </a:xfrm>
          <a:prstGeom prst="rect">
            <a:avLst/>
          </a:prstGeom>
        </p:spPr>
        <p:txBody>
          <a:bodyPr anchor="t" rtlCol="false" tIns="0" lIns="0" bIns="0" rIns="0">
            <a:spAutoFit/>
          </a:bodyPr>
          <a:lstStyle/>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nSpc>
                <a:spcPts val="4719"/>
              </a:lnSpc>
            </a:pPr>
          </a:p>
          <a:p>
            <a:pPr algn="ctr">
              <a:lnSpc>
                <a:spcPts val="4719"/>
              </a:lnSpc>
            </a:pPr>
            <a:r>
              <a:rPr lang="en-US" sz="4410">
                <a:solidFill>
                  <a:srgbClr val="09384F"/>
                </a:solidFill>
                <a:latin typeface="TT Commons Pro"/>
              </a:rPr>
              <a:t> ​</a:t>
            </a:r>
          </a:p>
          <a:p>
            <a:pPr algn="ctr">
              <a:lnSpc>
                <a:spcPts val="4719"/>
              </a:lnSpc>
            </a:pPr>
          </a:p>
          <a:p>
            <a:pPr algn="ctr">
              <a:lnSpc>
                <a:spcPts val="4719"/>
              </a:lnSpc>
            </a:pPr>
            <a:r>
              <a:rPr lang="en-US" sz="4410">
                <a:solidFill>
                  <a:srgbClr val="09384F"/>
                </a:solidFill>
                <a:latin typeface="TT Commons Pro"/>
              </a:rPr>
              <a:t>​</a:t>
            </a:r>
          </a:p>
        </p:txBody>
      </p:sp>
      <p:sp>
        <p:nvSpPr>
          <p:cNvPr name="Freeform 4" id="4"/>
          <p:cNvSpPr/>
          <p:nvPr/>
        </p:nvSpPr>
        <p:spPr>
          <a:xfrm flipH="false" flipV="false" rot="0">
            <a:off x="1171128" y="1413463"/>
            <a:ext cx="16571002" cy="8485496"/>
          </a:xfrm>
          <a:custGeom>
            <a:avLst/>
            <a:gdLst/>
            <a:ahLst/>
            <a:cxnLst/>
            <a:rect r="r" b="b" t="t" l="l"/>
            <a:pathLst>
              <a:path h="8485496" w="16571002">
                <a:moveTo>
                  <a:pt x="0" y="0"/>
                </a:moveTo>
                <a:lnTo>
                  <a:pt x="16571003" y="0"/>
                </a:lnTo>
                <a:lnTo>
                  <a:pt x="16571003" y="8485496"/>
                </a:lnTo>
                <a:lnTo>
                  <a:pt x="0" y="8485496"/>
                </a:lnTo>
                <a:lnTo>
                  <a:pt x="0" y="0"/>
                </a:lnTo>
                <a:close/>
              </a:path>
            </a:pathLst>
          </a:custGeom>
          <a:blipFill>
            <a:blip r:embed="rId4"/>
            <a:stretch>
              <a:fillRect l="0" t="0" r="0" b="0"/>
            </a:stretch>
          </a:blipFill>
        </p:spPr>
      </p:sp>
      <p:sp>
        <p:nvSpPr>
          <p:cNvPr name="TextBox 5" id="5"/>
          <p:cNvSpPr txBox="true"/>
          <p:nvPr/>
        </p:nvSpPr>
        <p:spPr>
          <a:xfrm rot="0">
            <a:off x="1540943" y="591904"/>
            <a:ext cx="15315542" cy="636270"/>
          </a:xfrm>
          <a:prstGeom prst="rect">
            <a:avLst/>
          </a:prstGeom>
        </p:spPr>
        <p:txBody>
          <a:bodyPr anchor="t" rtlCol="false" tIns="0" lIns="0" bIns="0" rIns="0">
            <a:spAutoFit/>
          </a:bodyPr>
          <a:lstStyle/>
          <a:p>
            <a:pPr algn="ctr">
              <a:lnSpc>
                <a:spcPts val="4800"/>
              </a:lnSpc>
            </a:pPr>
            <a:r>
              <a:rPr lang="en-US" sz="4800">
                <a:solidFill>
                  <a:srgbClr val="09384F"/>
                </a:solidFill>
                <a:latin typeface="TT Commons Pro"/>
              </a:rPr>
              <a:t>KONAKLAMA TESİSLERİ İÇİN TR-I KRİTERLERİ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DAF30maIYTY</dc:identifier>
  <dcterms:modified xsi:type="dcterms:W3CDTF">2011-08-01T06:04:30Z</dcterms:modified>
  <cp:revision>1</cp:revision>
  <dc:title>Turizmde Sürdürülebilirlik</dc:title>
</cp:coreProperties>
</file>