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0"/>
  </p:notesMasterIdLst>
  <p:handoutMasterIdLst>
    <p:handoutMasterId r:id="rId51"/>
  </p:handoutMasterIdLst>
  <p:sldIdLst>
    <p:sldId id="314" r:id="rId2"/>
    <p:sldId id="316" r:id="rId3"/>
    <p:sldId id="335" r:id="rId4"/>
    <p:sldId id="320" r:id="rId5"/>
    <p:sldId id="340" r:id="rId6"/>
    <p:sldId id="321" r:id="rId7"/>
    <p:sldId id="341" r:id="rId8"/>
    <p:sldId id="322" r:id="rId9"/>
    <p:sldId id="323" r:id="rId10"/>
    <p:sldId id="339" r:id="rId11"/>
    <p:sldId id="352" r:id="rId12"/>
    <p:sldId id="354" r:id="rId13"/>
    <p:sldId id="324" r:id="rId14"/>
    <p:sldId id="355" r:id="rId15"/>
    <p:sldId id="359" r:id="rId16"/>
    <p:sldId id="356" r:id="rId17"/>
    <p:sldId id="343" r:id="rId18"/>
    <p:sldId id="357" r:id="rId19"/>
    <p:sldId id="342" r:id="rId20"/>
    <p:sldId id="358" r:id="rId21"/>
    <p:sldId id="344" r:id="rId22"/>
    <p:sldId id="337" r:id="rId23"/>
    <p:sldId id="360" r:id="rId24"/>
    <p:sldId id="363" r:id="rId25"/>
    <p:sldId id="361" r:id="rId26"/>
    <p:sldId id="364" r:id="rId27"/>
    <p:sldId id="362" r:id="rId28"/>
    <p:sldId id="365" r:id="rId29"/>
    <p:sldId id="338" r:id="rId30"/>
    <p:sldId id="368" r:id="rId31"/>
    <p:sldId id="366" r:id="rId32"/>
    <p:sldId id="369" r:id="rId33"/>
    <p:sldId id="367" r:id="rId34"/>
    <p:sldId id="370" r:id="rId35"/>
    <p:sldId id="350" r:id="rId36"/>
    <p:sldId id="371" r:id="rId37"/>
    <p:sldId id="374" r:id="rId38"/>
    <p:sldId id="372" r:id="rId39"/>
    <p:sldId id="375" r:id="rId40"/>
    <p:sldId id="373" r:id="rId41"/>
    <p:sldId id="376" r:id="rId42"/>
    <p:sldId id="353" r:id="rId43"/>
    <p:sldId id="377" r:id="rId44"/>
    <p:sldId id="348" r:id="rId45"/>
    <p:sldId id="378" r:id="rId46"/>
    <p:sldId id="380" r:id="rId47"/>
    <p:sldId id="379" r:id="rId48"/>
    <p:sldId id="349" r:id="rId49"/>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FD0C1EC-80C1-4E84-B526-FFF7586BE8E1}" v="579" dt="2023-12-08T11:58:02.65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7" autoAdjust="0"/>
  </p:normalViewPr>
  <p:slideViewPr>
    <p:cSldViewPr>
      <p:cViewPr>
        <p:scale>
          <a:sx n="83" d="100"/>
          <a:sy n="83" d="100"/>
        </p:scale>
        <p:origin x="-2424" y="-8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t>8.12.2023</a:t>
            </a:fld>
            <a:endParaRPr lang="tr-TR"/>
          </a:p>
        </p:txBody>
      </p:sp>
      <p:sp>
        <p:nvSpPr>
          <p:cNvPr id="4" name="Alt Bilgi Yer Tutucusu 3">
            <a:extLst>
              <a:ext uri="{FF2B5EF4-FFF2-40B4-BE49-F238E27FC236}">
                <a16:creationId xmlns:a16="http://schemas.microsoft.com/office/drawing/2014/main"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F38CFF6-7384-49B6-8558-DA57F488C33E}" type="datetimeFigureOut">
              <a:rPr lang="tr-TR" smtClean="0"/>
              <a:t>8.12.2023</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A9655DD-FC03-45CD-936E-298872E6905B}" type="slidenum">
              <a:rPr lang="tr-TR" smtClean="0"/>
              <a:t>‹#›</a:t>
            </a:fld>
            <a:endParaRPr lang="tr-TR"/>
          </a:p>
        </p:txBody>
      </p:sp>
    </p:spTree>
    <p:extLst>
      <p:ext uri="{BB962C8B-B14F-4D97-AF65-F5344CB8AC3E}">
        <p14:creationId xmlns:p14="http://schemas.microsoft.com/office/powerpoint/2010/main" val="37334284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12/8/2023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7860531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12/8/2023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1225577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12/8/2023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2150828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C764DE79-268F-4C1A-8933-263129D2AF90}" type="datetimeFigureOut">
              <a:rPr lang="en-US" dirty="0"/>
              <a:t>12/8/2023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2426554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dirty="0"/>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C764DE79-268F-4C1A-8933-263129D2AF90}" type="datetimeFigureOut">
              <a:rPr lang="en-US" dirty="0"/>
              <a:t>12/8/2023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6082518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dirty="0"/>
              <a:t>12/8/2023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2344923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12/8/2023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1412782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dirty="0"/>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12/8/2023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1119095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dirty="0"/>
              <a:t>Click to edit Master title style</a:t>
            </a:r>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12/8/2023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6594238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12/8/2023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0987813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12/8/2023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8784996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12/8/2023</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421542051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23.gif"/><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8">
            <a:extLst>
              <a:ext uri="{FF2B5EF4-FFF2-40B4-BE49-F238E27FC236}">
                <a16:creationId xmlns:a16="http://schemas.microsoft.com/office/drawing/2014/main" id="{40919079-B759-42A8-9F3B-9A1143AB97DE}"/>
              </a:ext>
            </a:extLst>
          </p:cNvPr>
          <p:cNvSpPr txBox="1">
            <a:spLocks noChangeArrowheads="1"/>
          </p:cNvSpPr>
          <p:nvPr/>
        </p:nvSpPr>
        <p:spPr bwMode="auto">
          <a:xfrm>
            <a:off x="1387408" y="754095"/>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a:t>TURİZM EKONOMİSİ</a:t>
            </a:r>
          </a:p>
        </p:txBody>
      </p:sp>
      <p:sp>
        <p:nvSpPr>
          <p:cNvPr id="7" name="Rectangle 8">
            <a:extLst>
              <a:ext uri="{FF2B5EF4-FFF2-40B4-BE49-F238E27FC236}">
                <a16:creationId xmlns:a16="http://schemas.microsoft.com/office/drawing/2014/main" id="{FA81E1F3-CB27-487C-8780-092A73586388}"/>
              </a:ext>
            </a:extLst>
          </p:cNvPr>
          <p:cNvSpPr txBox="1">
            <a:spLocks noChangeArrowheads="1"/>
          </p:cNvSpPr>
          <p:nvPr/>
        </p:nvSpPr>
        <p:spPr bwMode="auto">
          <a:xfrm>
            <a:off x="1526704" y="371489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endParaRPr lang="de-DE" altLang="tr-TR" b="1" dirty="0"/>
          </a:p>
          <a:p>
            <a:pPr>
              <a:lnSpc>
                <a:spcPct val="90000"/>
              </a:lnSpc>
            </a:pPr>
            <a:r>
              <a:rPr lang="de-DE" altLang="tr-TR" b="1" dirty="0" err="1"/>
              <a:t>Seyahat</a:t>
            </a:r>
            <a:r>
              <a:rPr lang="de-DE" altLang="tr-TR" b="1" dirty="0"/>
              <a:t> </a:t>
            </a:r>
            <a:r>
              <a:rPr lang="de-DE" altLang="tr-TR" b="1" dirty="0" err="1"/>
              <a:t>ve</a:t>
            </a:r>
            <a:r>
              <a:rPr lang="de-DE" altLang="tr-TR" b="1" dirty="0"/>
              <a:t> </a:t>
            </a:r>
            <a:r>
              <a:rPr lang="de-DE" altLang="tr-TR" b="1" dirty="0" err="1"/>
              <a:t>Turizm</a:t>
            </a:r>
            <a:r>
              <a:rPr lang="de-DE" altLang="tr-TR" b="1" dirty="0"/>
              <a:t> </a:t>
            </a:r>
            <a:r>
              <a:rPr lang="de-DE" altLang="tr-TR" b="1" dirty="0" err="1"/>
              <a:t>Geliş</a:t>
            </a:r>
            <a:r>
              <a:rPr lang="tr-TR" altLang="tr-TR" b="1" dirty="0"/>
              <a:t>im</a:t>
            </a:r>
            <a:r>
              <a:rPr lang="de-DE" altLang="tr-TR" b="1" dirty="0"/>
              <a:t> </a:t>
            </a:r>
            <a:r>
              <a:rPr lang="de-DE" altLang="tr-TR" b="1" dirty="0" err="1"/>
              <a:t>Endeksi</a:t>
            </a:r>
            <a:r>
              <a:rPr lang="tr-TR" altLang="tr-TR" b="1" dirty="0"/>
              <a:t> 2021</a:t>
            </a:r>
            <a:endParaRPr lang="tr-TR"/>
          </a:p>
          <a:p>
            <a:pPr>
              <a:lnSpc>
                <a:spcPct val="90000"/>
              </a:lnSpc>
            </a:pPr>
            <a:endParaRPr lang="tr-TR" altLang="tr-TR" b="1" dirty="0">
              <a:cs typeface="Calibri"/>
            </a:endParaRPr>
          </a:p>
        </p:txBody>
      </p:sp>
      <p:sp>
        <p:nvSpPr>
          <p:cNvPr id="8" name="Rectangle 8">
            <a:extLst>
              <a:ext uri="{FF2B5EF4-FFF2-40B4-BE49-F238E27FC236}">
                <a16:creationId xmlns:a16="http://schemas.microsoft.com/office/drawing/2014/main" id="{2B89DD1B-66F7-4797-94FB-C51343EB1C18}"/>
              </a:ext>
            </a:extLst>
          </p:cNvPr>
          <p:cNvSpPr txBox="1">
            <a:spLocks noChangeArrowheads="1"/>
          </p:cNvSpPr>
          <p:nvPr/>
        </p:nvSpPr>
        <p:spPr bwMode="auto">
          <a:xfrm>
            <a:off x="1625178" y="4518249"/>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endParaRPr lang="tr-TR" altLang="tr-TR" sz="2000" b="1" dirty="0">
              <a:solidFill>
                <a:schemeClr val="accent1"/>
              </a:solidFill>
            </a:endParaRPr>
          </a:p>
          <a:p>
            <a:pPr>
              <a:lnSpc>
                <a:spcPct val="90000"/>
              </a:lnSpc>
            </a:pPr>
            <a:r>
              <a:rPr lang="tr-TR" altLang="tr-TR" sz="2000" b="1" dirty="0">
                <a:solidFill>
                  <a:schemeClr val="accent1"/>
                </a:solidFill>
              </a:rPr>
              <a:t>Öğr. Gör. Yaşar GÜLTEKİN</a:t>
            </a:r>
            <a:endParaRPr lang="tr-TR" dirty="0">
              <a:solidFill>
                <a:schemeClr val="accent1"/>
              </a:solidFill>
            </a:endParaRPr>
          </a:p>
        </p:txBody>
      </p:sp>
      <p:pic>
        <p:nvPicPr>
          <p:cNvPr id="2" name="Picture 1" descr="WEF Travel &amp; Tourism Development Index (TTDI) launched in Davos - Bloom  Consulting">
            <a:extLst>
              <a:ext uri="{FF2B5EF4-FFF2-40B4-BE49-F238E27FC236}">
                <a16:creationId xmlns:a16="http://schemas.microsoft.com/office/drawing/2014/main" id="{BF86A0D0-CB64-440C-DD36-0B35ED796DD1}"/>
              </a:ext>
            </a:extLst>
          </p:cNvPr>
          <p:cNvPicPr>
            <a:picLocks noChangeAspect="1"/>
          </p:cNvPicPr>
          <p:nvPr/>
        </p:nvPicPr>
        <p:blipFill>
          <a:blip r:embed="rId2"/>
          <a:stretch>
            <a:fillRect/>
          </a:stretch>
        </p:blipFill>
        <p:spPr>
          <a:xfrm>
            <a:off x="2783039" y="1532595"/>
            <a:ext cx="3511522" cy="2056966"/>
          </a:xfrm>
          <a:prstGeom prst="rect">
            <a:avLst/>
          </a:prstGeom>
        </p:spPr>
      </p:pic>
    </p:spTree>
    <p:extLst>
      <p:ext uri="{BB962C8B-B14F-4D97-AF65-F5344CB8AC3E}">
        <p14:creationId xmlns:p14="http://schemas.microsoft.com/office/powerpoint/2010/main" val="8671513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dt" sz="half" idx="10"/>
          </p:nvPr>
        </p:nvSpPr>
        <p:spPr/>
        <p:txBody>
          <a:bodyPr/>
          <a:lstStyle/>
          <a:p>
            <a:pPr>
              <a:defRPr/>
            </a:pPr>
            <a:fld id="{DE5D3554-689F-4BCF-B9E2-0D21FC932019}" type="datetime1">
              <a:rPr lang="tr-TR"/>
              <a:pPr>
                <a:defRPr/>
              </a:pPr>
              <a:t>8.12.2023</a:t>
            </a:fld>
            <a:endParaRPr lang="tr-TR"/>
          </a:p>
        </p:txBody>
      </p:sp>
      <p:sp>
        <p:nvSpPr>
          <p:cNvPr id="5" name="Rectangle 25"/>
          <p:cNvSpPr>
            <a:spLocks noGrp="1" noChangeArrowheads="1"/>
          </p:cNvSpPr>
          <p:nvPr>
            <p:ph type="sldNum" sz="quarter" idx="12"/>
          </p:nvPr>
        </p:nvSpPr>
        <p:spPr/>
        <p:txBody>
          <a:bodyPr/>
          <a:lstStyle/>
          <a:p>
            <a:pPr>
              <a:defRPr/>
            </a:pPr>
            <a:fld id="{4626535C-C812-4531-BD1B-CF762DE37F81}" type="slidenum">
              <a:rPr lang="tr-TR"/>
              <a:pPr>
                <a:defRPr/>
              </a:pPr>
              <a:t>2</a:t>
            </a:fld>
            <a:endParaRPr lang="tr-TR"/>
          </a:p>
        </p:txBody>
      </p:sp>
      <p:sp>
        <p:nvSpPr>
          <p:cNvPr id="2" name="Dikdörtgen 1"/>
          <p:cNvSpPr/>
          <p:nvPr/>
        </p:nvSpPr>
        <p:spPr>
          <a:xfrm>
            <a:off x="179512" y="620688"/>
            <a:ext cx="8568952" cy="2554545"/>
          </a:xfrm>
          <a:prstGeom prst="rect">
            <a:avLst/>
          </a:prstGeom>
        </p:spPr>
        <p:txBody>
          <a:bodyPr wrap="square">
            <a:spAutoFit/>
          </a:bodyPr>
          <a:lstStyle/>
          <a:p>
            <a:pPr algn="just"/>
            <a:r>
              <a:rPr lang="tr-TR" sz="2000" dirty="0"/>
              <a:t>Seyahat ve Turizm Rekabet Edebilirlik Raporu ilk olarak 2007 yılında Dünya Ekonomik Forumu (WEF) tarafından yayınlandı. 2007 raporu 124 büyük ve gelişmekte olan ekonomiyi kapsıyordu. 2008 raporu 130 ülkeyi kapsıyordu, 2009 raporu 133 ülkeyi ve 2011 raporu 139 ülkeyi kapsıyordu. </a:t>
            </a:r>
          </a:p>
          <a:p>
            <a:pPr algn="just"/>
            <a:endParaRPr lang="tr-TR" sz="2000" dirty="0"/>
          </a:p>
          <a:p>
            <a:pPr algn="just"/>
            <a:r>
              <a:rPr lang="tr-TR" sz="2000" dirty="0"/>
              <a:t>Endeks, bir ülkenin bir turizm destinasyonu olarak çekiciliğinin bir ölçüsünden ziyade, tek tek ülkelerin seyahat ve turizm endüstrisinde iş geliştirmeyi çekici kılan faktörlerin bir ölçüsüdür. </a:t>
            </a:r>
          </a:p>
        </p:txBody>
      </p:sp>
    </p:spTree>
    <p:extLst>
      <p:ext uri="{BB962C8B-B14F-4D97-AF65-F5344CB8AC3E}">
        <p14:creationId xmlns:p14="http://schemas.microsoft.com/office/powerpoint/2010/main" val="30231250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dt" sz="half" idx="10"/>
          </p:nvPr>
        </p:nvSpPr>
        <p:spPr/>
        <p:txBody>
          <a:bodyPr/>
          <a:lstStyle/>
          <a:p>
            <a:pPr>
              <a:defRPr/>
            </a:pPr>
            <a:fld id="{DE5D3554-689F-4BCF-B9E2-0D21FC932019}" type="datetime1">
              <a:rPr lang="tr-TR"/>
              <a:pPr>
                <a:defRPr/>
              </a:pPr>
              <a:t>8.12.2023</a:t>
            </a:fld>
            <a:endParaRPr lang="tr-TR"/>
          </a:p>
        </p:txBody>
      </p:sp>
      <p:sp>
        <p:nvSpPr>
          <p:cNvPr id="5" name="Rectangle 25"/>
          <p:cNvSpPr>
            <a:spLocks noGrp="1" noChangeArrowheads="1"/>
          </p:cNvSpPr>
          <p:nvPr>
            <p:ph type="sldNum" sz="quarter" idx="12"/>
          </p:nvPr>
        </p:nvSpPr>
        <p:spPr/>
        <p:txBody>
          <a:bodyPr/>
          <a:lstStyle/>
          <a:p>
            <a:pPr>
              <a:defRPr/>
            </a:pPr>
            <a:fld id="{4626535C-C812-4531-BD1B-CF762DE37F81}" type="slidenum">
              <a:rPr lang="tr-TR"/>
              <a:pPr>
                <a:defRPr/>
              </a:pPr>
              <a:t>3</a:t>
            </a:fld>
            <a:endParaRPr lang="tr-TR"/>
          </a:p>
        </p:txBody>
      </p:sp>
      <p:sp>
        <p:nvSpPr>
          <p:cNvPr id="2" name="Dikdörtgen 1"/>
          <p:cNvSpPr/>
          <p:nvPr/>
        </p:nvSpPr>
        <p:spPr>
          <a:xfrm>
            <a:off x="179512" y="620688"/>
            <a:ext cx="8568952" cy="5016758"/>
          </a:xfrm>
          <a:prstGeom prst="rect">
            <a:avLst/>
          </a:prstGeom>
        </p:spPr>
        <p:txBody>
          <a:bodyPr wrap="square" lIns="91440" tIns="45720" rIns="91440" bIns="45720" anchor="t">
            <a:spAutoFit/>
          </a:bodyPr>
          <a:lstStyle/>
          <a:p>
            <a:pPr algn="just"/>
            <a:r>
              <a:rPr lang="tr-TR" sz="2000" dirty="0">
                <a:latin typeface="Arial"/>
                <a:cs typeface="Arial"/>
              </a:rPr>
              <a:t>Rapor, belirli bir ülkenin performansını her belirli alt endekste 1'den 6'ya kadar puanlayan Seyahat ve Turizm Rekabet Edebilirlik Endeksi'ne (TTCI) göre seçilen ülkeleri sıralar. Genel endeks üç ana alt endeksten oluşur:</a:t>
            </a:r>
            <a:endParaRPr lang="en-US" dirty="0">
              <a:latin typeface="Arial"/>
              <a:cs typeface="Arial"/>
            </a:endParaRPr>
          </a:p>
          <a:p>
            <a:pPr algn="just"/>
            <a:endParaRPr lang="tr-TR" sz="2000" dirty="0">
              <a:latin typeface="Arial"/>
              <a:cs typeface="Arial"/>
            </a:endParaRPr>
          </a:p>
          <a:p>
            <a:pPr algn="just"/>
            <a:r>
              <a:rPr lang="tr-TR" sz="2000" dirty="0">
                <a:latin typeface="Arial"/>
                <a:cs typeface="Arial"/>
              </a:rPr>
              <a:t>(1) düzenleyici çerçeve; </a:t>
            </a:r>
            <a:endParaRPr lang="en-US" dirty="0">
              <a:latin typeface="Arial"/>
              <a:cs typeface="Arial"/>
            </a:endParaRPr>
          </a:p>
          <a:p>
            <a:pPr algn="just"/>
            <a:r>
              <a:rPr lang="tr-TR" sz="2000" dirty="0">
                <a:latin typeface="Arial"/>
                <a:cs typeface="Arial"/>
              </a:rPr>
              <a:t>(2) iş ortamı ve altyapısı; ve </a:t>
            </a:r>
            <a:endParaRPr lang="tr-TR"/>
          </a:p>
          <a:p>
            <a:pPr algn="just"/>
            <a:r>
              <a:rPr lang="tr-TR" sz="2000" dirty="0">
                <a:latin typeface="Arial"/>
                <a:cs typeface="Arial"/>
              </a:rPr>
              <a:t>(3) insani, kültürel ve doğal kaynaklar. </a:t>
            </a:r>
            <a:endParaRPr lang="tr-TR"/>
          </a:p>
          <a:p>
            <a:pPr algn="just"/>
            <a:endParaRPr lang="tr-TR" sz="2000" dirty="0">
              <a:latin typeface="Arial"/>
              <a:cs typeface="Arial"/>
            </a:endParaRPr>
          </a:p>
          <a:p>
            <a:pPr algn="just"/>
            <a:r>
              <a:rPr lang="tr-TR" sz="2000" dirty="0"/>
              <a:t>Rapor ayrıca, değerlendirilen ülkelerin her biri için, </a:t>
            </a:r>
            <a:r>
              <a:rPr lang="tr-TR" sz="2000" dirty="0" err="1"/>
              <a:t>TTCI'sini</a:t>
            </a:r>
            <a:r>
              <a:rPr lang="tr-TR" sz="2000" dirty="0"/>
              <a:t> tahmin etmek için alınan puanların her biri ile birlikte belirli bir Ülke Profili ve Dünya Bankası'ndan temel ekonomik göstergeler ve Dünya Turizm Örgütü ve Turizm Konseyi’nden ülke göstergeleri hakkında tamamlayıcı bilgiler içerir. Son Seyahat ve Turizm Rekabet Edebilirlik Raporu 2019'da yayınlanmıştır.</a:t>
            </a:r>
          </a:p>
          <a:p>
            <a:pPr algn="just"/>
            <a:endParaRPr lang="tr-TR" sz="2000" dirty="0"/>
          </a:p>
          <a:p>
            <a:pPr algn="just"/>
            <a:r>
              <a:rPr lang="tr-TR" sz="2000" dirty="0">
                <a:latin typeface="Arial"/>
                <a:cs typeface="Arial"/>
              </a:rPr>
              <a:t>WEF, 2021 raporundan, </a:t>
            </a:r>
            <a:r>
              <a:rPr lang="tr-TR" sz="2000" dirty="0" err="1">
                <a:latin typeface="Arial"/>
                <a:cs typeface="Arial"/>
              </a:rPr>
              <a:t>TTCI'nin</a:t>
            </a:r>
            <a:r>
              <a:rPr lang="tr-TR" sz="2000" dirty="0">
                <a:latin typeface="Arial"/>
                <a:cs typeface="Arial"/>
              </a:rPr>
              <a:t> bir evrimi olarak Seyahat ve Turizm Geliştirme Endeksi'ni (TTDI) yayınlamıştır.</a:t>
            </a:r>
            <a:endParaRPr lang="tr-TR" sz="2000" dirty="0"/>
          </a:p>
        </p:txBody>
      </p:sp>
    </p:spTree>
    <p:extLst>
      <p:ext uri="{BB962C8B-B14F-4D97-AF65-F5344CB8AC3E}">
        <p14:creationId xmlns:p14="http://schemas.microsoft.com/office/powerpoint/2010/main" val="30715810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dt" sz="half" idx="10"/>
          </p:nvPr>
        </p:nvSpPr>
        <p:spPr/>
        <p:txBody>
          <a:bodyPr/>
          <a:lstStyle/>
          <a:p>
            <a:pPr>
              <a:defRPr/>
            </a:pPr>
            <a:fld id="{DE5D3554-689F-4BCF-B9E2-0D21FC932019}" type="datetime1">
              <a:rPr lang="tr-TR"/>
              <a:pPr>
                <a:defRPr/>
              </a:pPr>
              <a:t>8.12.2023</a:t>
            </a:fld>
            <a:endParaRPr lang="tr-TR"/>
          </a:p>
        </p:txBody>
      </p:sp>
      <p:sp>
        <p:nvSpPr>
          <p:cNvPr id="6" name="Rectangle 26"/>
          <p:cNvSpPr>
            <a:spLocks noGrp="1" noChangeArrowheads="1"/>
          </p:cNvSpPr>
          <p:nvPr>
            <p:ph type="ftr" sz="quarter" idx="11"/>
          </p:nvPr>
        </p:nvSpPr>
        <p:spPr/>
        <p:txBody>
          <a:bodyPr/>
          <a:lstStyle/>
          <a:p>
            <a:pPr>
              <a:defRPr/>
            </a:pPr>
            <a:endParaRPr lang="tr-TR" dirty="0"/>
          </a:p>
        </p:txBody>
      </p:sp>
      <p:sp>
        <p:nvSpPr>
          <p:cNvPr id="5" name="Rectangle 25"/>
          <p:cNvSpPr>
            <a:spLocks noGrp="1" noChangeArrowheads="1"/>
          </p:cNvSpPr>
          <p:nvPr>
            <p:ph type="sldNum" sz="quarter" idx="12"/>
          </p:nvPr>
        </p:nvSpPr>
        <p:spPr/>
        <p:txBody>
          <a:bodyPr/>
          <a:lstStyle/>
          <a:p>
            <a:pPr>
              <a:defRPr/>
            </a:pPr>
            <a:fld id="{4626535C-C812-4531-BD1B-CF762DE37F81}" type="slidenum">
              <a:rPr lang="tr-TR"/>
              <a:pPr>
                <a:defRPr/>
              </a:pPr>
              <a:t>4</a:t>
            </a:fld>
            <a:endParaRPr lang="tr-T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692696"/>
            <a:ext cx="3672408" cy="52867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7984" y="1234742"/>
            <a:ext cx="3816424" cy="47447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356978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dt" sz="half" idx="10"/>
          </p:nvPr>
        </p:nvSpPr>
        <p:spPr/>
        <p:txBody>
          <a:bodyPr/>
          <a:lstStyle/>
          <a:p>
            <a:pPr>
              <a:defRPr/>
            </a:pPr>
            <a:fld id="{DE5D3554-689F-4BCF-B9E2-0D21FC932019}" type="datetime1">
              <a:rPr lang="tr-TR"/>
              <a:pPr>
                <a:defRPr/>
              </a:pPr>
              <a:t>8.12.2023</a:t>
            </a:fld>
            <a:endParaRPr lang="tr-TR"/>
          </a:p>
        </p:txBody>
      </p:sp>
      <p:sp>
        <p:nvSpPr>
          <p:cNvPr id="6" name="Rectangle 26"/>
          <p:cNvSpPr>
            <a:spLocks noGrp="1" noChangeArrowheads="1"/>
          </p:cNvSpPr>
          <p:nvPr>
            <p:ph type="ftr" sz="quarter" idx="11"/>
          </p:nvPr>
        </p:nvSpPr>
        <p:spPr/>
        <p:txBody>
          <a:bodyPr/>
          <a:lstStyle/>
          <a:p>
            <a:pPr>
              <a:defRPr/>
            </a:pPr>
            <a:endParaRPr lang="tr-TR" dirty="0"/>
          </a:p>
        </p:txBody>
      </p:sp>
      <p:sp>
        <p:nvSpPr>
          <p:cNvPr id="5" name="Rectangle 25"/>
          <p:cNvSpPr>
            <a:spLocks noGrp="1" noChangeArrowheads="1"/>
          </p:cNvSpPr>
          <p:nvPr>
            <p:ph type="sldNum" sz="quarter" idx="12"/>
          </p:nvPr>
        </p:nvSpPr>
        <p:spPr/>
        <p:txBody>
          <a:bodyPr/>
          <a:lstStyle/>
          <a:p>
            <a:pPr>
              <a:defRPr/>
            </a:pPr>
            <a:fld id="{4626535C-C812-4531-BD1B-CF762DE37F81}" type="slidenum">
              <a:rPr lang="tr-TR"/>
              <a:pPr>
                <a:defRPr/>
              </a:pPr>
              <a:t>5</a:t>
            </a:fld>
            <a:endParaRPr lang="tr-T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548680"/>
            <a:ext cx="3647502" cy="5184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5977" y="1340768"/>
            <a:ext cx="3506809" cy="4392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63320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dt" sz="half" idx="10"/>
          </p:nvPr>
        </p:nvSpPr>
        <p:spPr/>
        <p:txBody>
          <a:bodyPr/>
          <a:lstStyle/>
          <a:p>
            <a:pPr>
              <a:defRPr/>
            </a:pPr>
            <a:fld id="{DE5D3554-689F-4BCF-B9E2-0D21FC932019}" type="datetime1">
              <a:rPr lang="tr-TR"/>
              <a:pPr>
                <a:defRPr/>
              </a:pPr>
              <a:t>8.12.2023</a:t>
            </a:fld>
            <a:endParaRPr lang="tr-TR"/>
          </a:p>
        </p:txBody>
      </p:sp>
      <p:sp>
        <p:nvSpPr>
          <p:cNvPr id="6" name="Rectangle 26"/>
          <p:cNvSpPr>
            <a:spLocks noGrp="1" noChangeArrowheads="1"/>
          </p:cNvSpPr>
          <p:nvPr>
            <p:ph type="ftr" sz="quarter" idx="11"/>
          </p:nvPr>
        </p:nvSpPr>
        <p:spPr/>
        <p:txBody>
          <a:bodyPr/>
          <a:lstStyle/>
          <a:p>
            <a:pPr>
              <a:defRPr/>
            </a:pPr>
            <a:endParaRPr lang="tr-TR" dirty="0"/>
          </a:p>
        </p:txBody>
      </p:sp>
      <p:sp>
        <p:nvSpPr>
          <p:cNvPr id="5" name="Rectangle 25"/>
          <p:cNvSpPr>
            <a:spLocks noGrp="1" noChangeArrowheads="1"/>
          </p:cNvSpPr>
          <p:nvPr>
            <p:ph type="sldNum" sz="quarter" idx="12"/>
          </p:nvPr>
        </p:nvSpPr>
        <p:spPr/>
        <p:txBody>
          <a:bodyPr/>
          <a:lstStyle/>
          <a:p>
            <a:pPr>
              <a:defRPr/>
            </a:pPr>
            <a:fld id="{4626535C-C812-4531-BD1B-CF762DE37F81}" type="slidenum">
              <a:rPr lang="tr-TR"/>
              <a:pPr>
                <a:defRPr/>
              </a:pPr>
              <a:t>6</a:t>
            </a:fld>
            <a:endParaRPr lang="tr-T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171" y="332656"/>
            <a:ext cx="8715375" cy="579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24407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dt" sz="half" idx="10"/>
          </p:nvPr>
        </p:nvSpPr>
        <p:spPr/>
        <p:txBody>
          <a:bodyPr/>
          <a:lstStyle/>
          <a:p>
            <a:pPr>
              <a:defRPr/>
            </a:pPr>
            <a:fld id="{DE5D3554-689F-4BCF-B9E2-0D21FC932019}" type="datetime1">
              <a:rPr lang="tr-TR"/>
              <a:pPr>
                <a:defRPr/>
              </a:pPr>
              <a:t>8.12.2023</a:t>
            </a:fld>
            <a:endParaRPr lang="tr-TR"/>
          </a:p>
        </p:txBody>
      </p:sp>
      <p:sp>
        <p:nvSpPr>
          <p:cNvPr id="6" name="Rectangle 26"/>
          <p:cNvSpPr>
            <a:spLocks noGrp="1" noChangeArrowheads="1"/>
          </p:cNvSpPr>
          <p:nvPr>
            <p:ph type="ftr" sz="quarter" idx="11"/>
          </p:nvPr>
        </p:nvSpPr>
        <p:spPr/>
        <p:txBody>
          <a:bodyPr/>
          <a:lstStyle/>
          <a:p>
            <a:pPr>
              <a:defRPr/>
            </a:pPr>
            <a:endParaRPr lang="tr-TR" dirty="0"/>
          </a:p>
        </p:txBody>
      </p:sp>
      <p:sp>
        <p:nvSpPr>
          <p:cNvPr id="5" name="Rectangle 25"/>
          <p:cNvSpPr>
            <a:spLocks noGrp="1" noChangeArrowheads="1"/>
          </p:cNvSpPr>
          <p:nvPr>
            <p:ph type="sldNum" sz="quarter" idx="12"/>
          </p:nvPr>
        </p:nvSpPr>
        <p:spPr/>
        <p:txBody>
          <a:bodyPr/>
          <a:lstStyle/>
          <a:p>
            <a:pPr>
              <a:defRPr/>
            </a:pPr>
            <a:fld id="{4626535C-C812-4531-BD1B-CF762DE37F81}" type="slidenum">
              <a:rPr lang="tr-TR"/>
              <a:pPr>
                <a:defRPr/>
              </a:pPr>
              <a:t>7</a:t>
            </a:fld>
            <a:endParaRPr lang="tr-T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88640"/>
            <a:ext cx="8562975" cy="608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184142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dt" sz="half" idx="10"/>
          </p:nvPr>
        </p:nvSpPr>
        <p:spPr/>
        <p:txBody>
          <a:bodyPr/>
          <a:lstStyle/>
          <a:p>
            <a:pPr>
              <a:defRPr/>
            </a:pPr>
            <a:fld id="{DE5D3554-689F-4BCF-B9E2-0D21FC932019}" type="datetime1">
              <a:rPr lang="tr-TR"/>
              <a:pPr>
                <a:defRPr/>
              </a:pPr>
              <a:t>8.12.2023</a:t>
            </a:fld>
            <a:endParaRPr lang="tr-TR"/>
          </a:p>
        </p:txBody>
      </p:sp>
      <p:sp>
        <p:nvSpPr>
          <p:cNvPr id="6" name="Rectangle 26"/>
          <p:cNvSpPr>
            <a:spLocks noGrp="1" noChangeArrowheads="1"/>
          </p:cNvSpPr>
          <p:nvPr>
            <p:ph type="ftr" sz="quarter" idx="11"/>
          </p:nvPr>
        </p:nvSpPr>
        <p:spPr/>
        <p:txBody>
          <a:bodyPr/>
          <a:lstStyle/>
          <a:p>
            <a:pPr>
              <a:defRPr/>
            </a:pPr>
            <a:endParaRPr lang="tr-TR" dirty="0"/>
          </a:p>
        </p:txBody>
      </p:sp>
      <p:sp>
        <p:nvSpPr>
          <p:cNvPr id="5" name="Rectangle 25"/>
          <p:cNvSpPr>
            <a:spLocks noGrp="1" noChangeArrowheads="1"/>
          </p:cNvSpPr>
          <p:nvPr>
            <p:ph type="sldNum" sz="quarter" idx="12"/>
          </p:nvPr>
        </p:nvSpPr>
        <p:spPr/>
        <p:txBody>
          <a:bodyPr/>
          <a:lstStyle/>
          <a:p>
            <a:pPr>
              <a:defRPr/>
            </a:pPr>
            <a:fld id="{4626535C-C812-4531-BD1B-CF762DE37F81}" type="slidenum">
              <a:rPr lang="tr-TR"/>
              <a:pPr>
                <a:defRPr/>
              </a:pPr>
              <a:t>8</a:t>
            </a:fld>
            <a:endParaRPr lang="tr-TR"/>
          </a:p>
        </p:txBody>
      </p:sp>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0130" y="116632"/>
            <a:ext cx="7108279" cy="63649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173761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dt" sz="half" idx="10"/>
          </p:nvPr>
        </p:nvSpPr>
        <p:spPr/>
        <p:txBody>
          <a:bodyPr/>
          <a:lstStyle/>
          <a:p>
            <a:pPr>
              <a:defRPr/>
            </a:pPr>
            <a:fld id="{DE5D3554-689F-4BCF-B9E2-0D21FC932019}" type="datetime1">
              <a:rPr lang="tr-TR"/>
              <a:pPr>
                <a:defRPr/>
              </a:pPr>
              <a:t>8.12.2023</a:t>
            </a:fld>
            <a:endParaRPr lang="tr-TR"/>
          </a:p>
        </p:txBody>
      </p:sp>
      <p:sp>
        <p:nvSpPr>
          <p:cNvPr id="6" name="Rectangle 26"/>
          <p:cNvSpPr>
            <a:spLocks noGrp="1" noChangeArrowheads="1"/>
          </p:cNvSpPr>
          <p:nvPr>
            <p:ph type="ftr" sz="quarter" idx="11"/>
          </p:nvPr>
        </p:nvSpPr>
        <p:spPr/>
        <p:txBody>
          <a:bodyPr/>
          <a:lstStyle/>
          <a:p>
            <a:pPr>
              <a:defRPr/>
            </a:pPr>
            <a:endParaRPr lang="tr-TR" dirty="0"/>
          </a:p>
        </p:txBody>
      </p:sp>
      <p:sp>
        <p:nvSpPr>
          <p:cNvPr id="5" name="Rectangle 25"/>
          <p:cNvSpPr>
            <a:spLocks noGrp="1" noChangeArrowheads="1"/>
          </p:cNvSpPr>
          <p:nvPr>
            <p:ph type="sldNum" sz="quarter" idx="12"/>
          </p:nvPr>
        </p:nvSpPr>
        <p:spPr/>
        <p:txBody>
          <a:bodyPr/>
          <a:lstStyle/>
          <a:p>
            <a:pPr>
              <a:defRPr/>
            </a:pPr>
            <a:fld id="{4626535C-C812-4531-BD1B-CF762DE37F81}" type="slidenum">
              <a:rPr lang="tr-TR"/>
              <a:pPr>
                <a:defRPr/>
              </a:pPr>
              <a:t>9</a:t>
            </a:fld>
            <a:endParaRPr lang="tr-TR"/>
          </a:p>
        </p:txBody>
      </p:sp>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11410"/>
            <a:ext cx="7162409" cy="61653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164399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dt" sz="half" idx="10"/>
          </p:nvPr>
        </p:nvSpPr>
        <p:spPr/>
        <p:txBody>
          <a:bodyPr/>
          <a:lstStyle/>
          <a:p>
            <a:pPr>
              <a:defRPr/>
            </a:pPr>
            <a:fld id="{DE5D3554-689F-4BCF-B9E2-0D21FC932019}" type="datetime1">
              <a:rPr lang="tr-TR"/>
              <a:pPr>
                <a:defRPr/>
              </a:pPr>
              <a:t>8.12.2023</a:t>
            </a:fld>
            <a:endParaRPr lang="tr-TR"/>
          </a:p>
        </p:txBody>
      </p:sp>
      <p:sp>
        <p:nvSpPr>
          <p:cNvPr id="6" name="Rectangle 26"/>
          <p:cNvSpPr>
            <a:spLocks noGrp="1" noChangeArrowheads="1"/>
          </p:cNvSpPr>
          <p:nvPr>
            <p:ph type="ftr" sz="quarter" idx="11"/>
          </p:nvPr>
        </p:nvSpPr>
        <p:spPr/>
        <p:txBody>
          <a:bodyPr/>
          <a:lstStyle/>
          <a:p>
            <a:pPr>
              <a:defRPr/>
            </a:pPr>
            <a:endParaRPr lang="tr-TR" dirty="0"/>
          </a:p>
        </p:txBody>
      </p:sp>
      <p:sp>
        <p:nvSpPr>
          <p:cNvPr id="5" name="Rectangle 25"/>
          <p:cNvSpPr>
            <a:spLocks noGrp="1" noChangeArrowheads="1"/>
          </p:cNvSpPr>
          <p:nvPr>
            <p:ph type="sldNum" sz="quarter" idx="12"/>
          </p:nvPr>
        </p:nvSpPr>
        <p:spPr/>
        <p:txBody>
          <a:bodyPr/>
          <a:lstStyle/>
          <a:p>
            <a:pPr>
              <a:defRPr/>
            </a:pPr>
            <a:fld id="{4626535C-C812-4531-BD1B-CF762DE37F81}" type="slidenum">
              <a:rPr lang="tr-TR"/>
              <a:pPr>
                <a:defRPr/>
              </a:pPr>
              <a:t>10</a:t>
            </a:fld>
            <a:endParaRPr lang="tr-T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5263" y="1028700"/>
            <a:ext cx="8753475" cy="48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665184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dt" sz="half" idx="10"/>
          </p:nvPr>
        </p:nvSpPr>
        <p:spPr/>
        <p:txBody>
          <a:bodyPr/>
          <a:lstStyle/>
          <a:p>
            <a:pPr>
              <a:defRPr/>
            </a:pPr>
            <a:fld id="{DE5D3554-689F-4BCF-B9E2-0D21FC932019}" type="datetime1">
              <a:rPr lang="tr-TR"/>
              <a:pPr>
                <a:defRPr/>
              </a:pPr>
              <a:t>8.12.2023</a:t>
            </a:fld>
            <a:endParaRPr lang="tr-TR"/>
          </a:p>
        </p:txBody>
      </p:sp>
      <p:sp>
        <p:nvSpPr>
          <p:cNvPr id="6" name="Rectangle 26"/>
          <p:cNvSpPr>
            <a:spLocks noGrp="1" noChangeArrowheads="1"/>
          </p:cNvSpPr>
          <p:nvPr>
            <p:ph type="ftr" sz="quarter" idx="11"/>
          </p:nvPr>
        </p:nvSpPr>
        <p:spPr/>
        <p:txBody>
          <a:bodyPr/>
          <a:lstStyle/>
          <a:p>
            <a:pPr>
              <a:defRPr/>
            </a:pPr>
            <a:endParaRPr lang="tr-TR" dirty="0"/>
          </a:p>
        </p:txBody>
      </p:sp>
      <p:sp>
        <p:nvSpPr>
          <p:cNvPr id="5" name="Rectangle 25"/>
          <p:cNvSpPr>
            <a:spLocks noGrp="1" noChangeArrowheads="1"/>
          </p:cNvSpPr>
          <p:nvPr>
            <p:ph type="sldNum" sz="quarter" idx="12"/>
          </p:nvPr>
        </p:nvSpPr>
        <p:spPr/>
        <p:txBody>
          <a:bodyPr/>
          <a:lstStyle/>
          <a:p>
            <a:pPr>
              <a:defRPr/>
            </a:pPr>
            <a:fld id="{4626535C-C812-4531-BD1B-CF762DE37F81}" type="slidenum">
              <a:rPr lang="tr-TR"/>
              <a:pPr>
                <a:defRPr/>
              </a:pPr>
              <a:t>11</a:t>
            </a:fld>
            <a:endParaRPr lang="tr-TR"/>
          </a:p>
        </p:txBody>
      </p:sp>
      <p:pic>
        <p:nvPicPr>
          <p:cNvPr id="10242" name="Picture 2" descr="World Economic Forum's Travel &amp; Tourism Development Index 2021: Top 10 Performers in key categori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842" y="0"/>
            <a:ext cx="7632848" cy="63845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36389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dt" sz="half" idx="10"/>
          </p:nvPr>
        </p:nvSpPr>
        <p:spPr/>
        <p:txBody>
          <a:bodyPr/>
          <a:lstStyle/>
          <a:p>
            <a:pPr>
              <a:defRPr/>
            </a:pPr>
            <a:fld id="{DE5D3554-689F-4BCF-B9E2-0D21FC932019}" type="datetime1">
              <a:rPr lang="tr-TR"/>
              <a:pPr>
                <a:defRPr/>
              </a:pPr>
              <a:t>8.12.2023</a:t>
            </a:fld>
            <a:endParaRPr lang="tr-TR"/>
          </a:p>
        </p:txBody>
      </p:sp>
      <p:sp>
        <p:nvSpPr>
          <p:cNvPr id="5" name="Rectangle 25"/>
          <p:cNvSpPr>
            <a:spLocks noGrp="1" noChangeArrowheads="1"/>
          </p:cNvSpPr>
          <p:nvPr>
            <p:ph type="sldNum" sz="quarter" idx="12"/>
          </p:nvPr>
        </p:nvSpPr>
        <p:spPr/>
        <p:txBody>
          <a:bodyPr/>
          <a:lstStyle/>
          <a:p>
            <a:pPr>
              <a:defRPr/>
            </a:pPr>
            <a:fld id="{4626535C-C812-4531-BD1B-CF762DE37F81}" type="slidenum">
              <a:rPr lang="tr-TR"/>
              <a:pPr>
                <a:defRPr/>
              </a:pPr>
              <a:t>12</a:t>
            </a:fld>
            <a:endParaRPr lang="tr-TR"/>
          </a:p>
        </p:txBody>
      </p:sp>
      <p:sp>
        <p:nvSpPr>
          <p:cNvPr id="2" name="Dikdörtgen 1"/>
          <p:cNvSpPr/>
          <p:nvPr/>
        </p:nvSpPr>
        <p:spPr>
          <a:xfrm>
            <a:off x="179512" y="620688"/>
            <a:ext cx="8568952" cy="3170099"/>
          </a:xfrm>
          <a:prstGeom prst="rect">
            <a:avLst/>
          </a:prstGeom>
        </p:spPr>
        <p:txBody>
          <a:bodyPr wrap="square" lIns="91440" tIns="45720" rIns="91440" bIns="45720" anchor="t">
            <a:spAutoFit/>
          </a:bodyPr>
          <a:lstStyle/>
          <a:p>
            <a:pPr algn="just"/>
            <a:r>
              <a:rPr lang="tr-TR" sz="2000" dirty="0">
                <a:latin typeface="Arial"/>
                <a:cs typeface="Arial"/>
              </a:rPr>
              <a:t>İş Ortamı (9 gösterge): Bu sütun, bir ülkenin politika ortamının iş yapan şirketler için ne ölçüde elverişli olduğunu gösterir. Araştırmalar, ekonomik büyüme ile mülkiyet haklarının ne kadar iyi korunduğu ve yasal çerçevenin etkinliği gibi hususlar arasında önemli bağlantılar olduğunu ortaya koymuştur. Politika istikrarı ve düzenleyici yükler ile yolsuzluk seviyeleri de ekonomik kalkınma, verimlilik ve genel yatırım kararlarının belirlenmesinde kritik bir rol oynamaktadır. Bu faktörler T&amp;T de dahil olmak üzere tüm sektörler için önemlidir. Ayrıca, küçük ve orta ölçekli işletmelerin (KOBİ'ler) finansmana erişimini de dikkate alıyoruz ki bu, operatörlerin çoğunluğunun KOBİ olması nedeniyle </a:t>
            </a:r>
            <a:r>
              <a:rPr lang="tr-TR" sz="2000" dirty="0" err="1">
                <a:latin typeface="Arial"/>
                <a:cs typeface="Arial"/>
              </a:rPr>
              <a:t>T&amp;T'nin</a:t>
            </a:r>
            <a:r>
              <a:rPr lang="tr-TR" sz="2000" dirty="0">
                <a:latin typeface="Arial"/>
                <a:cs typeface="Arial"/>
              </a:rPr>
              <a:t> gelişimi için özellikle önemli bir konudur.</a:t>
            </a:r>
            <a:endParaRPr lang="en-US" dirty="0"/>
          </a:p>
        </p:txBody>
      </p:sp>
      <p:pic>
        <p:nvPicPr>
          <p:cNvPr id="3" name="Picture 2" descr="Four Tips For Effective Business Networking">
            <a:extLst>
              <a:ext uri="{FF2B5EF4-FFF2-40B4-BE49-F238E27FC236}">
                <a16:creationId xmlns:a16="http://schemas.microsoft.com/office/drawing/2014/main" id="{5BD107B2-A67F-9867-DE97-327CCFBE4E1C}"/>
              </a:ext>
            </a:extLst>
          </p:cNvPr>
          <p:cNvPicPr>
            <a:picLocks noChangeAspect="1"/>
          </p:cNvPicPr>
          <p:nvPr/>
        </p:nvPicPr>
        <p:blipFill>
          <a:blip r:embed="rId2"/>
          <a:stretch>
            <a:fillRect/>
          </a:stretch>
        </p:blipFill>
        <p:spPr>
          <a:xfrm>
            <a:off x="3124516" y="4260572"/>
            <a:ext cx="2743200" cy="1827512"/>
          </a:xfrm>
          <a:prstGeom prst="rect">
            <a:avLst/>
          </a:prstGeom>
        </p:spPr>
      </p:pic>
    </p:spTree>
    <p:extLst>
      <p:ext uri="{BB962C8B-B14F-4D97-AF65-F5344CB8AC3E}">
        <p14:creationId xmlns:p14="http://schemas.microsoft.com/office/powerpoint/2010/main" val="31543215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dt" sz="half" idx="10"/>
          </p:nvPr>
        </p:nvSpPr>
        <p:spPr/>
        <p:txBody>
          <a:bodyPr/>
          <a:lstStyle/>
          <a:p>
            <a:pPr>
              <a:defRPr/>
            </a:pPr>
            <a:fld id="{DE5D3554-689F-4BCF-B9E2-0D21FC932019}" type="datetime1">
              <a:rPr lang="tr-TR"/>
              <a:pPr>
                <a:defRPr/>
              </a:pPr>
              <a:t>8.12.2023</a:t>
            </a:fld>
            <a:endParaRPr lang="tr-TR"/>
          </a:p>
        </p:txBody>
      </p:sp>
      <p:sp>
        <p:nvSpPr>
          <p:cNvPr id="6" name="Rectangle 26"/>
          <p:cNvSpPr>
            <a:spLocks noGrp="1" noChangeArrowheads="1"/>
          </p:cNvSpPr>
          <p:nvPr>
            <p:ph type="ftr" sz="quarter" idx="11"/>
          </p:nvPr>
        </p:nvSpPr>
        <p:spPr/>
        <p:txBody>
          <a:bodyPr/>
          <a:lstStyle/>
          <a:p>
            <a:pPr>
              <a:defRPr/>
            </a:pPr>
            <a:endParaRPr lang="tr-TR" dirty="0"/>
          </a:p>
        </p:txBody>
      </p:sp>
      <p:sp>
        <p:nvSpPr>
          <p:cNvPr id="5" name="Rectangle 25"/>
          <p:cNvSpPr>
            <a:spLocks noGrp="1" noChangeArrowheads="1"/>
          </p:cNvSpPr>
          <p:nvPr>
            <p:ph type="sldNum" sz="quarter" idx="12"/>
          </p:nvPr>
        </p:nvSpPr>
        <p:spPr/>
        <p:txBody>
          <a:bodyPr/>
          <a:lstStyle/>
          <a:p>
            <a:pPr>
              <a:defRPr/>
            </a:pPr>
            <a:fld id="{4626535C-C812-4531-BD1B-CF762DE37F81}" type="slidenum">
              <a:rPr lang="tr-TR"/>
              <a:pPr>
                <a:defRPr/>
              </a:pPr>
              <a:t>13</a:t>
            </a:fld>
            <a:endParaRPr lang="tr-TR"/>
          </a:p>
        </p:txBody>
      </p:sp>
      <p:sp>
        <p:nvSpPr>
          <p:cNvPr id="2" name="Dikdörtgen 1"/>
          <p:cNvSpPr/>
          <p:nvPr/>
        </p:nvSpPr>
        <p:spPr>
          <a:xfrm>
            <a:off x="395536" y="335846"/>
            <a:ext cx="8208912" cy="5216813"/>
          </a:xfrm>
          <a:prstGeom prst="rect">
            <a:avLst/>
          </a:prstGeom>
        </p:spPr>
        <p:txBody>
          <a:bodyPr wrap="square" lIns="91440" tIns="45720" rIns="91440" bIns="45720" anchor="t">
            <a:spAutoFit/>
          </a:bodyPr>
          <a:lstStyle/>
          <a:p>
            <a:pPr>
              <a:lnSpc>
                <a:spcPct val="150000"/>
              </a:lnSpc>
            </a:pPr>
            <a:r>
              <a:rPr lang="tr-TR" dirty="0"/>
              <a:t>Alt Dizin A: Elverişli Ortam </a:t>
            </a:r>
            <a:endParaRPr lang="en-US"/>
          </a:p>
          <a:p>
            <a:pPr>
              <a:lnSpc>
                <a:spcPct val="150000"/>
              </a:lnSpc>
            </a:pPr>
            <a:r>
              <a:rPr lang="tr-TR" dirty="0"/>
              <a:t>Sütun 1: İş Ortamı </a:t>
            </a:r>
          </a:p>
          <a:p>
            <a:pPr>
              <a:lnSpc>
                <a:spcPct val="150000"/>
              </a:lnSpc>
            </a:pPr>
            <a:r>
              <a:rPr lang="tr-TR" dirty="0"/>
              <a:t>1.01 Mülkiyet hakları </a:t>
            </a:r>
          </a:p>
          <a:p>
            <a:pPr>
              <a:lnSpc>
                <a:spcPct val="150000"/>
              </a:lnSpc>
            </a:pPr>
            <a:r>
              <a:rPr lang="tr-TR" dirty="0"/>
              <a:t>1.02 Kuralların DYY üzerindeki etkisi </a:t>
            </a:r>
          </a:p>
          <a:p>
            <a:pPr>
              <a:lnSpc>
                <a:spcPct val="150000"/>
              </a:lnSpc>
            </a:pPr>
            <a:r>
              <a:rPr lang="tr-TR" dirty="0"/>
              <a:t>1.03 Anlaşmazlıkların çözümünde yasal çerçevenin etkinliği </a:t>
            </a:r>
          </a:p>
          <a:p>
            <a:pPr>
              <a:lnSpc>
                <a:spcPct val="150000"/>
              </a:lnSpc>
            </a:pPr>
            <a:r>
              <a:rPr lang="tr-TR" dirty="0"/>
              <a:t>1.04 Zorlayıcı davalarda yasal çerçevenin etkinliği </a:t>
            </a:r>
          </a:p>
          <a:p>
            <a:pPr>
              <a:lnSpc>
                <a:spcPct val="150000"/>
              </a:lnSpc>
            </a:pPr>
            <a:r>
              <a:rPr lang="tr-TR" dirty="0"/>
              <a:t>1.05 Devlet düzenlemesinin yükü </a:t>
            </a:r>
          </a:p>
          <a:p>
            <a:pPr>
              <a:lnSpc>
                <a:spcPct val="150000"/>
              </a:lnSpc>
            </a:pPr>
            <a:r>
              <a:rPr lang="tr-TR" dirty="0"/>
              <a:t>1.06 Hükümetin politika istikrarını sağlaması </a:t>
            </a:r>
          </a:p>
          <a:p>
            <a:pPr>
              <a:lnSpc>
                <a:spcPct val="150000"/>
              </a:lnSpc>
            </a:pPr>
            <a:r>
              <a:rPr lang="tr-TR" dirty="0"/>
              <a:t>1.07 Uyum kolaylığı vergi sistemi </a:t>
            </a:r>
          </a:p>
          <a:p>
            <a:pPr>
              <a:lnSpc>
                <a:spcPct val="150000"/>
              </a:lnSpc>
            </a:pPr>
            <a:r>
              <a:rPr lang="tr-TR" dirty="0"/>
              <a:t>1,08 KOBİ'lerin finansmana erişimi </a:t>
            </a:r>
          </a:p>
          <a:p>
            <a:pPr>
              <a:lnSpc>
                <a:spcPct val="150000"/>
              </a:lnSpc>
            </a:pPr>
            <a:r>
              <a:rPr lang="tr-TR" dirty="0"/>
              <a:t>1,09 Yolsuzluk Algı Endeksi* </a:t>
            </a:r>
          </a:p>
          <a:p>
            <a:endParaRPr lang="tr-TR" dirty="0"/>
          </a:p>
          <a:p>
            <a:r>
              <a:rPr lang="tr-TR" dirty="0"/>
              <a:t>* </a:t>
            </a:r>
          </a:p>
        </p:txBody>
      </p:sp>
    </p:spTree>
    <p:extLst>
      <p:ext uri="{BB962C8B-B14F-4D97-AF65-F5344CB8AC3E}">
        <p14:creationId xmlns:p14="http://schemas.microsoft.com/office/powerpoint/2010/main" val="35503467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dt" sz="half" idx="10"/>
          </p:nvPr>
        </p:nvSpPr>
        <p:spPr/>
        <p:txBody>
          <a:bodyPr/>
          <a:lstStyle/>
          <a:p>
            <a:pPr>
              <a:defRPr/>
            </a:pPr>
            <a:fld id="{DE5D3554-689F-4BCF-B9E2-0D21FC932019}" type="datetime1">
              <a:rPr lang="tr-TR"/>
              <a:pPr>
                <a:defRPr/>
              </a:pPr>
              <a:t>8.12.2023</a:t>
            </a:fld>
            <a:endParaRPr lang="tr-TR"/>
          </a:p>
        </p:txBody>
      </p:sp>
      <p:sp>
        <p:nvSpPr>
          <p:cNvPr id="5" name="Rectangle 25"/>
          <p:cNvSpPr>
            <a:spLocks noGrp="1" noChangeArrowheads="1"/>
          </p:cNvSpPr>
          <p:nvPr>
            <p:ph type="sldNum" sz="quarter" idx="12"/>
          </p:nvPr>
        </p:nvSpPr>
        <p:spPr/>
        <p:txBody>
          <a:bodyPr/>
          <a:lstStyle/>
          <a:p>
            <a:pPr>
              <a:defRPr/>
            </a:pPr>
            <a:fld id="{4626535C-C812-4531-BD1B-CF762DE37F81}" type="slidenum">
              <a:rPr lang="tr-TR"/>
              <a:pPr>
                <a:defRPr/>
              </a:pPr>
              <a:t>14</a:t>
            </a:fld>
            <a:endParaRPr lang="tr-TR"/>
          </a:p>
        </p:txBody>
      </p:sp>
      <p:sp>
        <p:nvSpPr>
          <p:cNvPr id="2" name="Dikdörtgen 1"/>
          <p:cNvSpPr/>
          <p:nvPr/>
        </p:nvSpPr>
        <p:spPr>
          <a:xfrm>
            <a:off x="179512" y="620688"/>
            <a:ext cx="8568952" cy="2554545"/>
          </a:xfrm>
          <a:prstGeom prst="rect">
            <a:avLst/>
          </a:prstGeom>
        </p:spPr>
        <p:txBody>
          <a:bodyPr wrap="square" lIns="91440" tIns="45720" rIns="91440" bIns="45720" anchor="t">
            <a:spAutoFit/>
          </a:bodyPr>
          <a:lstStyle/>
          <a:p>
            <a:pPr algn="just"/>
            <a:r>
              <a:rPr lang="tr-TR" sz="2000" dirty="0">
                <a:latin typeface="Arial"/>
                <a:cs typeface="Arial"/>
              </a:rPr>
              <a:t>Emniyet ve Güvenlik (6 gösterge): Emniyet ve güvenlik, bir ülkenin T&amp;T sektörünün başarısını belirlemede kritik faktörlerdir. Bu sütun, bir ülkenin yerlileri, turistleri ve işletmeleri güvenlik risklerine ne ölçüde maruz bıraktığını </a:t>
            </a:r>
            <a:r>
              <a:rPr lang="tr-TR" sz="2000" dirty="0" err="1">
                <a:latin typeface="Arial"/>
                <a:cs typeface="Arial"/>
              </a:rPr>
              <a:t>ölçer.T&amp;T</a:t>
            </a:r>
            <a:r>
              <a:rPr lang="tr-TR" sz="2000" dirty="0">
                <a:latin typeface="Arial"/>
                <a:cs typeface="Arial"/>
              </a:rPr>
              <a:t> yatırımına engel oluşturmanın yanı sıra, suç veya şiddet olaylarının yüksek olduğu ülkeler muhtemelen ziyaretçileri caydıracak ve bu yerlerde T&amp;T sektörünün geliştirilmesini daha az cazip hale getirecektir. Burada, yaygın suç ve şiddetin maliyeti ve oluşumu, polisin güvenilirliği, terörizm ve silahlı çatışmalar ele alınmaktadır.</a:t>
            </a:r>
            <a:endParaRPr lang="en-US" dirty="0"/>
          </a:p>
        </p:txBody>
      </p:sp>
      <p:pic>
        <p:nvPicPr>
          <p:cNvPr id="3" name="Picture 2" descr="Poice designs, themes, templates and downloadable graphic elements on  Dribbble">
            <a:extLst>
              <a:ext uri="{FF2B5EF4-FFF2-40B4-BE49-F238E27FC236}">
                <a16:creationId xmlns:a16="http://schemas.microsoft.com/office/drawing/2014/main" id="{B561671C-A7BE-8AD8-62FD-CCEFEF0F14BE}"/>
              </a:ext>
            </a:extLst>
          </p:cNvPr>
          <p:cNvPicPr>
            <a:picLocks noChangeAspect="1"/>
          </p:cNvPicPr>
          <p:nvPr/>
        </p:nvPicPr>
        <p:blipFill>
          <a:blip r:embed="rId2"/>
          <a:stretch>
            <a:fillRect/>
          </a:stretch>
        </p:blipFill>
        <p:spPr>
          <a:xfrm>
            <a:off x="3086574" y="3652383"/>
            <a:ext cx="2743200" cy="2057400"/>
          </a:xfrm>
          <a:prstGeom prst="rect">
            <a:avLst/>
          </a:prstGeom>
        </p:spPr>
      </p:pic>
    </p:spTree>
    <p:extLst>
      <p:ext uri="{BB962C8B-B14F-4D97-AF65-F5344CB8AC3E}">
        <p14:creationId xmlns:p14="http://schemas.microsoft.com/office/powerpoint/2010/main" val="28365401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dt" sz="half" idx="10"/>
          </p:nvPr>
        </p:nvSpPr>
        <p:spPr/>
        <p:txBody>
          <a:bodyPr/>
          <a:lstStyle/>
          <a:p>
            <a:pPr>
              <a:defRPr/>
            </a:pPr>
            <a:fld id="{DE5D3554-689F-4BCF-B9E2-0D21FC932019}" type="datetime1">
              <a:rPr lang="tr-TR"/>
              <a:pPr>
                <a:defRPr/>
              </a:pPr>
              <a:t>8.12.2023</a:t>
            </a:fld>
            <a:endParaRPr lang="tr-TR"/>
          </a:p>
        </p:txBody>
      </p:sp>
      <p:sp>
        <p:nvSpPr>
          <p:cNvPr id="6" name="Rectangle 26"/>
          <p:cNvSpPr>
            <a:spLocks noGrp="1" noChangeArrowheads="1"/>
          </p:cNvSpPr>
          <p:nvPr>
            <p:ph type="ftr" sz="quarter" idx="11"/>
          </p:nvPr>
        </p:nvSpPr>
        <p:spPr/>
        <p:txBody>
          <a:bodyPr/>
          <a:lstStyle/>
          <a:p>
            <a:pPr>
              <a:defRPr/>
            </a:pPr>
            <a:endParaRPr lang="tr-TR" dirty="0"/>
          </a:p>
        </p:txBody>
      </p:sp>
      <p:sp>
        <p:nvSpPr>
          <p:cNvPr id="5" name="Rectangle 25"/>
          <p:cNvSpPr>
            <a:spLocks noGrp="1" noChangeArrowheads="1"/>
          </p:cNvSpPr>
          <p:nvPr>
            <p:ph type="sldNum" sz="quarter" idx="12"/>
          </p:nvPr>
        </p:nvSpPr>
        <p:spPr/>
        <p:txBody>
          <a:bodyPr/>
          <a:lstStyle/>
          <a:p>
            <a:pPr>
              <a:defRPr/>
            </a:pPr>
            <a:fld id="{4626535C-C812-4531-BD1B-CF762DE37F81}" type="slidenum">
              <a:rPr lang="tr-TR"/>
              <a:pPr>
                <a:defRPr/>
              </a:pPr>
              <a:t>15</a:t>
            </a:fld>
            <a:endParaRPr lang="tr-TR"/>
          </a:p>
        </p:txBody>
      </p:sp>
      <p:sp>
        <p:nvSpPr>
          <p:cNvPr id="2" name="Dikdörtgen 1"/>
          <p:cNvSpPr/>
          <p:nvPr/>
        </p:nvSpPr>
        <p:spPr>
          <a:xfrm>
            <a:off x="179512" y="620688"/>
            <a:ext cx="8568952" cy="2949525"/>
          </a:xfrm>
          <a:prstGeom prst="rect">
            <a:avLst/>
          </a:prstGeom>
        </p:spPr>
        <p:txBody>
          <a:bodyPr wrap="square" lIns="91440" tIns="45720" rIns="91440" bIns="45720" anchor="t">
            <a:spAutoFit/>
          </a:bodyPr>
          <a:lstStyle/>
          <a:p>
            <a:pPr>
              <a:lnSpc>
                <a:spcPct val="150000"/>
              </a:lnSpc>
            </a:pPr>
            <a:r>
              <a:rPr lang="tr-TR" dirty="0">
                <a:latin typeface="Arial"/>
                <a:cs typeface="Arial"/>
              </a:rPr>
              <a:t>Sütun 2: Emniyet ve Güvenlik </a:t>
            </a:r>
            <a:endParaRPr lang="en-US" dirty="0">
              <a:latin typeface="Arial"/>
              <a:cs typeface="Arial"/>
            </a:endParaRPr>
          </a:p>
          <a:p>
            <a:pPr>
              <a:lnSpc>
                <a:spcPct val="150000"/>
              </a:lnSpc>
            </a:pPr>
            <a:r>
              <a:rPr lang="tr-TR" dirty="0">
                <a:latin typeface="Arial"/>
                <a:cs typeface="Arial"/>
              </a:rPr>
              <a:t>2,01 Suç ve şiddetin işletme maliyetleri </a:t>
            </a:r>
            <a:endParaRPr lang="en-US" dirty="0">
              <a:latin typeface="Arial"/>
              <a:cs typeface="Arial"/>
            </a:endParaRPr>
          </a:p>
          <a:p>
            <a:pPr>
              <a:lnSpc>
                <a:spcPct val="150000"/>
              </a:lnSpc>
            </a:pPr>
            <a:r>
              <a:rPr lang="tr-TR" dirty="0">
                <a:latin typeface="Arial"/>
                <a:cs typeface="Arial"/>
              </a:rPr>
              <a:t>2,02 Polis hizmetlerinin güvenilirliği </a:t>
            </a:r>
            <a:endParaRPr lang="en-US" dirty="0">
              <a:latin typeface="Arial"/>
              <a:cs typeface="Arial"/>
            </a:endParaRPr>
          </a:p>
          <a:p>
            <a:pPr>
              <a:lnSpc>
                <a:spcPct val="150000"/>
              </a:lnSpc>
            </a:pPr>
            <a:r>
              <a:rPr lang="tr-TR" dirty="0">
                <a:latin typeface="Arial"/>
                <a:cs typeface="Arial"/>
              </a:rPr>
              <a:t>2,03 Gece tek başına güvenli yürüyüş* </a:t>
            </a:r>
            <a:endParaRPr lang="en-US" dirty="0">
              <a:latin typeface="Arial"/>
              <a:cs typeface="Arial"/>
            </a:endParaRPr>
          </a:p>
          <a:p>
            <a:pPr>
              <a:lnSpc>
                <a:spcPct val="150000"/>
              </a:lnSpc>
            </a:pPr>
            <a:r>
              <a:rPr lang="tr-TR" dirty="0">
                <a:latin typeface="Arial"/>
                <a:cs typeface="Arial"/>
              </a:rPr>
              <a:t>2,04 Cinayet oranı* </a:t>
            </a:r>
            <a:endParaRPr lang="en-US" dirty="0">
              <a:latin typeface="Arial"/>
              <a:cs typeface="Arial"/>
            </a:endParaRPr>
          </a:p>
          <a:p>
            <a:pPr>
              <a:lnSpc>
                <a:spcPct val="150000"/>
              </a:lnSpc>
            </a:pPr>
            <a:r>
              <a:rPr lang="tr-TR" dirty="0">
                <a:latin typeface="Arial"/>
                <a:cs typeface="Arial"/>
              </a:rPr>
              <a:t>2,05 Küresel Terörizm Endeksi* </a:t>
            </a:r>
            <a:endParaRPr lang="en-US" dirty="0">
              <a:latin typeface="Arial"/>
              <a:cs typeface="Arial"/>
            </a:endParaRPr>
          </a:p>
          <a:p>
            <a:pPr>
              <a:lnSpc>
                <a:spcPct val="150000"/>
              </a:lnSpc>
            </a:pPr>
            <a:r>
              <a:rPr lang="tr-TR" dirty="0">
                <a:latin typeface="Arial"/>
                <a:cs typeface="Arial"/>
              </a:rPr>
              <a:t>2,06 Organize şiddet, ölümler*</a:t>
            </a:r>
            <a:endParaRPr lang="en-US" dirty="0"/>
          </a:p>
        </p:txBody>
      </p:sp>
    </p:spTree>
    <p:extLst>
      <p:ext uri="{BB962C8B-B14F-4D97-AF65-F5344CB8AC3E}">
        <p14:creationId xmlns:p14="http://schemas.microsoft.com/office/powerpoint/2010/main" val="4975803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dt" sz="half" idx="10"/>
          </p:nvPr>
        </p:nvSpPr>
        <p:spPr/>
        <p:txBody>
          <a:bodyPr/>
          <a:lstStyle/>
          <a:p>
            <a:pPr>
              <a:defRPr/>
            </a:pPr>
            <a:fld id="{DE5D3554-689F-4BCF-B9E2-0D21FC932019}" type="datetime1">
              <a:rPr lang="tr-TR"/>
              <a:pPr>
                <a:defRPr/>
              </a:pPr>
              <a:t>8.12.2023</a:t>
            </a:fld>
            <a:endParaRPr lang="tr-TR"/>
          </a:p>
        </p:txBody>
      </p:sp>
      <p:sp>
        <p:nvSpPr>
          <p:cNvPr id="5" name="Rectangle 25"/>
          <p:cNvSpPr>
            <a:spLocks noGrp="1" noChangeArrowheads="1"/>
          </p:cNvSpPr>
          <p:nvPr>
            <p:ph type="sldNum" sz="quarter" idx="12"/>
          </p:nvPr>
        </p:nvSpPr>
        <p:spPr/>
        <p:txBody>
          <a:bodyPr/>
          <a:lstStyle/>
          <a:p>
            <a:pPr>
              <a:defRPr/>
            </a:pPr>
            <a:fld id="{4626535C-C812-4531-BD1B-CF762DE37F81}" type="slidenum">
              <a:rPr lang="tr-TR"/>
              <a:pPr>
                <a:defRPr/>
              </a:pPr>
              <a:t>16</a:t>
            </a:fld>
            <a:endParaRPr lang="tr-TR"/>
          </a:p>
        </p:txBody>
      </p:sp>
      <p:sp>
        <p:nvSpPr>
          <p:cNvPr id="2" name="Dikdörtgen 1"/>
          <p:cNvSpPr/>
          <p:nvPr/>
        </p:nvSpPr>
        <p:spPr>
          <a:xfrm>
            <a:off x="179512" y="620688"/>
            <a:ext cx="8568952" cy="3477875"/>
          </a:xfrm>
          <a:prstGeom prst="rect">
            <a:avLst/>
          </a:prstGeom>
        </p:spPr>
        <p:txBody>
          <a:bodyPr wrap="square" lIns="91440" tIns="45720" rIns="91440" bIns="45720" anchor="t">
            <a:spAutoFit/>
          </a:bodyPr>
          <a:lstStyle/>
          <a:p>
            <a:pPr algn="just"/>
            <a:r>
              <a:rPr lang="tr-TR" sz="2000" dirty="0">
                <a:latin typeface="Arial"/>
                <a:cs typeface="Arial"/>
              </a:rPr>
              <a:t>Sağlık ve Hijyen (6 gösterge): Bu sütun sağlık altyapısını, erişilebilirliği ve sağlık güvenliğini ölçmektedir. COVID-19, bulaşıcı hastalıkların T&amp;T sektörü üzerindeki potansiyel etkisini vurgulamıştır. Özellikle pandemi, bir ülkenin sağlık sisteminin, pandeminin etkilerini hafifletme ve güvenli seyahat koşulları ile işgücü mevcudiyeti ve esnekliğini sağlama konusunda ne kadar önemli olduğunu göstermiştir. Genel olarak, turistler veya sektör çalışanları hastalanırsa, ülkenin sağlık sektörü, doktorların, hastane yataklarının ve genel sağlık hizmetlerinin mevcudiyeti ve bunlara erişim ile ölçüldüğü üzere, uygun şekilde bakılmalarını sağlayabilmelidir. Ayrıca, güvenli içme suyu ve sanitasyona erişim, hem yolcuların hem de yerel halkın konforu ve sağlığı için önemlidir.</a:t>
            </a:r>
            <a:endParaRPr lang="en-US" dirty="0"/>
          </a:p>
        </p:txBody>
      </p:sp>
      <p:pic>
        <p:nvPicPr>
          <p:cNvPr id="7" name="Picture 6" descr="7th May - Primary Pupils Hygienic Day | Sutton House Academy">
            <a:extLst>
              <a:ext uri="{FF2B5EF4-FFF2-40B4-BE49-F238E27FC236}">
                <a16:creationId xmlns:a16="http://schemas.microsoft.com/office/drawing/2014/main" id="{95F14693-FD99-1432-4AF2-2232A25375AC}"/>
              </a:ext>
            </a:extLst>
          </p:cNvPr>
          <p:cNvPicPr>
            <a:picLocks noChangeAspect="1"/>
          </p:cNvPicPr>
          <p:nvPr/>
        </p:nvPicPr>
        <p:blipFill>
          <a:blip r:embed="rId2"/>
          <a:stretch>
            <a:fillRect/>
          </a:stretch>
        </p:blipFill>
        <p:spPr>
          <a:xfrm>
            <a:off x="3200400" y="4049350"/>
            <a:ext cx="2743200" cy="2743200"/>
          </a:xfrm>
          <a:prstGeom prst="rect">
            <a:avLst/>
          </a:prstGeom>
        </p:spPr>
      </p:pic>
    </p:spTree>
    <p:extLst>
      <p:ext uri="{BB962C8B-B14F-4D97-AF65-F5344CB8AC3E}">
        <p14:creationId xmlns:p14="http://schemas.microsoft.com/office/powerpoint/2010/main" val="7521619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dt" sz="half" idx="10"/>
          </p:nvPr>
        </p:nvSpPr>
        <p:spPr/>
        <p:txBody>
          <a:bodyPr/>
          <a:lstStyle/>
          <a:p>
            <a:pPr>
              <a:defRPr/>
            </a:pPr>
            <a:fld id="{DE5D3554-689F-4BCF-B9E2-0D21FC932019}" type="datetime1">
              <a:rPr lang="tr-TR"/>
              <a:pPr>
                <a:defRPr/>
              </a:pPr>
              <a:t>8.12.2023</a:t>
            </a:fld>
            <a:endParaRPr lang="tr-TR"/>
          </a:p>
        </p:txBody>
      </p:sp>
      <p:sp>
        <p:nvSpPr>
          <p:cNvPr id="6" name="Rectangle 26"/>
          <p:cNvSpPr>
            <a:spLocks noGrp="1" noChangeArrowheads="1"/>
          </p:cNvSpPr>
          <p:nvPr>
            <p:ph type="ftr" sz="quarter" idx="11"/>
          </p:nvPr>
        </p:nvSpPr>
        <p:spPr/>
        <p:txBody>
          <a:bodyPr/>
          <a:lstStyle/>
          <a:p>
            <a:pPr>
              <a:defRPr/>
            </a:pPr>
            <a:endParaRPr lang="tr-TR" dirty="0"/>
          </a:p>
        </p:txBody>
      </p:sp>
      <p:sp>
        <p:nvSpPr>
          <p:cNvPr id="5" name="Rectangle 25"/>
          <p:cNvSpPr>
            <a:spLocks noGrp="1" noChangeArrowheads="1"/>
          </p:cNvSpPr>
          <p:nvPr>
            <p:ph type="sldNum" sz="quarter" idx="12"/>
          </p:nvPr>
        </p:nvSpPr>
        <p:spPr/>
        <p:txBody>
          <a:bodyPr/>
          <a:lstStyle/>
          <a:p>
            <a:pPr>
              <a:defRPr/>
            </a:pPr>
            <a:fld id="{4626535C-C812-4531-BD1B-CF762DE37F81}" type="slidenum">
              <a:rPr lang="tr-TR"/>
              <a:pPr>
                <a:defRPr/>
              </a:pPr>
              <a:t>17</a:t>
            </a:fld>
            <a:endParaRPr lang="tr-TR"/>
          </a:p>
        </p:txBody>
      </p:sp>
      <p:sp>
        <p:nvSpPr>
          <p:cNvPr id="2" name="Dikdörtgen 1"/>
          <p:cNvSpPr/>
          <p:nvPr/>
        </p:nvSpPr>
        <p:spPr>
          <a:xfrm>
            <a:off x="395536" y="335846"/>
            <a:ext cx="8208912" cy="3277820"/>
          </a:xfrm>
          <a:prstGeom prst="rect">
            <a:avLst/>
          </a:prstGeom>
        </p:spPr>
        <p:txBody>
          <a:bodyPr wrap="square" lIns="91440" tIns="45720" rIns="91440" bIns="45720" anchor="t">
            <a:spAutoFit/>
          </a:bodyPr>
          <a:lstStyle/>
          <a:p>
            <a:pPr>
              <a:lnSpc>
                <a:spcPct val="150000"/>
              </a:lnSpc>
            </a:pPr>
            <a:r>
              <a:rPr lang="tr-TR" dirty="0">
                <a:latin typeface="Arial"/>
                <a:cs typeface="Arial"/>
              </a:rPr>
              <a:t>Sütun 3: Sağlık ve Hijyen </a:t>
            </a:r>
            <a:endParaRPr lang="en-US" dirty="0"/>
          </a:p>
          <a:p>
            <a:pPr>
              <a:lnSpc>
                <a:spcPct val="150000"/>
              </a:lnSpc>
            </a:pPr>
            <a:r>
              <a:rPr lang="tr-TR" dirty="0"/>
              <a:t>3.01 Doktor yoğunluğu* </a:t>
            </a:r>
          </a:p>
          <a:p>
            <a:pPr>
              <a:lnSpc>
                <a:spcPct val="150000"/>
              </a:lnSpc>
            </a:pPr>
            <a:r>
              <a:rPr lang="tr-TR" dirty="0"/>
              <a:t>3.02 Temel sanitasyon kullanımı </a:t>
            </a:r>
          </a:p>
          <a:p>
            <a:pPr>
              <a:lnSpc>
                <a:spcPct val="150000"/>
              </a:lnSpc>
            </a:pPr>
            <a:r>
              <a:rPr lang="tr-TR" dirty="0"/>
              <a:t>3.03 Temel içme suyu kullanımı </a:t>
            </a:r>
          </a:p>
          <a:p>
            <a:pPr>
              <a:lnSpc>
                <a:spcPct val="150000"/>
              </a:lnSpc>
            </a:pPr>
            <a:r>
              <a:rPr lang="tr-TR" dirty="0"/>
              <a:t>3.04 Hastane yatak yoğunluğu </a:t>
            </a:r>
          </a:p>
          <a:p>
            <a:pPr>
              <a:lnSpc>
                <a:spcPct val="150000"/>
              </a:lnSpc>
            </a:pPr>
            <a:r>
              <a:rPr lang="tr-TR" dirty="0"/>
              <a:t>3.05 Sağlık hizmetlerine erişilebilirlik </a:t>
            </a:r>
          </a:p>
          <a:p>
            <a:pPr>
              <a:lnSpc>
                <a:spcPct val="150000"/>
              </a:lnSpc>
            </a:pPr>
            <a:r>
              <a:rPr lang="tr-TR" dirty="0">
                <a:latin typeface="Arial"/>
                <a:cs typeface="Arial"/>
              </a:rPr>
              <a:t>3.06 Bulaşıcı hastalık insidansı</a:t>
            </a:r>
          </a:p>
          <a:p>
            <a:r>
              <a:rPr lang="tr-TR" dirty="0"/>
              <a:t>* </a:t>
            </a:r>
          </a:p>
        </p:txBody>
      </p:sp>
    </p:spTree>
    <p:extLst>
      <p:ext uri="{BB962C8B-B14F-4D97-AF65-F5344CB8AC3E}">
        <p14:creationId xmlns:p14="http://schemas.microsoft.com/office/powerpoint/2010/main" val="23126809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dt" sz="half" idx="10"/>
          </p:nvPr>
        </p:nvSpPr>
        <p:spPr/>
        <p:txBody>
          <a:bodyPr/>
          <a:lstStyle/>
          <a:p>
            <a:pPr>
              <a:defRPr/>
            </a:pPr>
            <a:fld id="{DE5D3554-689F-4BCF-B9E2-0D21FC932019}" type="datetime1">
              <a:rPr lang="tr-TR"/>
              <a:pPr>
                <a:defRPr/>
              </a:pPr>
              <a:t>8.12.2023</a:t>
            </a:fld>
            <a:endParaRPr lang="tr-TR"/>
          </a:p>
        </p:txBody>
      </p:sp>
      <p:sp>
        <p:nvSpPr>
          <p:cNvPr id="5" name="Rectangle 25"/>
          <p:cNvSpPr>
            <a:spLocks noGrp="1" noChangeArrowheads="1"/>
          </p:cNvSpPr>
          <p:nvPr>
            <p:ph type="sldNum" sz="quarter" idx="12"/>
          </p:nvPr>
        </p:nvSpPr>
        <p:spPr/>
        <p:txBody>
          <a:bodyPr/>
          <a:lstStyle/>
          <a:p>
            <a:pPr>
              <a:defRPr/>
            </a:pPr>
            <a:fld id="{4626535C-C812-4531-BD1B-CF762DE37F81}" type="slidenum">
              <a:rPr lang="tr-TR"/>
              <a:pPr>
                <a:defRPr/>
              </a:pPr>
              <a:t>18</a:t>
            </a:fld>
            <a:endParaRPr lang="tr-TR"/>
          </a:p>
        </p:txBody>
      </p:sp>
      <p:sp>
        <p:nvSpPr>
          <p:cNvPr id="2" name="Dikdörtgen 1"/>
          <p:cNvSpPr/>
          <p:nvPr/>
        </p:nvSpPr>
        <p:spPr>
          <a:xfrm>
            <a:off x="179512" y="620688"/>
            <a:ext cx="8568952" cy="3170099"/>
          </a:xfrm>
          <a:prstGeom prst="rect">
            <a:avLst/>
          </a:prstGeom>
        </p:spPr>
        <p:txBody>
          <a:bodyPr wrap="square" lIns="91440" tIns="45720" rIns="91440" bIns="45720" anchor="t">
            <a:spAutoFit/>
          </a:bodyPr>
          <a:lstStyle/>
          <a:p>
            <a:pPr algn="just"/>
            <a:r>
              <a:rPr lang="tr-TR" sz="2000" dirty="0">
                <a:latin typeface="Arial"/>
                <a:cs typeface="Arial"/>
              </a:rPr>
              <a:t>İnsan Kaynakları ve İşgücü Piyasası (9 gösterge): Bu sütun kaliteli çalışanların mevcudiyetini ve işgücü piyasasının dinamizmini, etkinliğini ve verimliliğini ölçer. Bir ekonomideki yüksek kaliteli insan kaynakları, sektörün ihtiyaç duyduğu işbirlikçilerine erişimini sağlar. Kaliteli işgücü ile ilgili olarak, bu, okullaşma yılı, örgün eğitim başarı oranları, eğitim sisteminin ekonomik ihtiyaçları karşılama yeteneği ve insan kaynaklarının geliştirilmesinde özel sektör katılımının ölçüldüğü anlamına gelir. İşgücü piyasası ile ilgili olarak, işgücü piyasalarının esnekliği, verimliliği ve açıklığının yanı sıra konaklama, restoran ve ulaşım sektörlerindeki işgücü verimliliği de izlenir.</a:t>
            </a:r>
            <a:endParaRPr lang="en-US" dirty="0"/>
          </a:p>
        </p:txBody>
      </p:sp>
      <p:pic>
        <p:nvPicPr>
          <p:cNvPr id="3" name="Picture 2" descr="10 Key Functions of Human Resource Management (HRM)">
            <a:extLst>
              <a:ext uri="{FF2B5EF4-FFF2-40B4-BE49-F238E27FC236}">
                <a16:creationId xmlns:a16="http://schemas.microsoft.com/office/drawing/2014/main" id="{C8637939-674E-B99C-468F-4F918460C73C}"/>
              </a:ext>
            </a:extLst>
          </p:cNvPr>
          <p:cNvPicPr>
            <a:picLocks noChangeAspect="1"/>
          </p:cNvPicPr>
          <p:nvPr/>
        </p:nvPicPr>
        <p:blipFill>
          <a:blip r:embed="rId2"/>
          <a:stretch>
            <a:fillRect/>
          </a:stretch>
        </p:blipFill>
        <p:spPr>
          <a:xfrm>
            <a:off x="3143488" y="4164493"/>
            <a:ext cx="2743198" cy="1678192"/>
          </a:xfrm>
          <a:prstGeom prst="rect">
            <a:avLst/>
          </a:prstGeom>
        </p:spPr>
      </p:pic>
    </p:spTree>
    <p:extLst>
      <p:ext uri="{BB962C8B-B14F-4D97-AF65-F5344CB8AC3E}">
        <p14:creationId xmlns:p14="http://schemas.microsoft.com/office/powerpoint/2010/main" val="2378101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dt" sz="half" idx="10"/>
          </p:nvPr>
        </p:nvSpPr>
        <p:spPr/>
        <p:txBody>
          <a:bodyPr/>
          <a:lstStyle/>
          <a:p>
            <a:pPr>
              <a:defRPr/>
            </a:pPr>
            <a:fld id="{DE5D3554-689F-4BCF-B9E2-0D21FC932019}" type="datetime1">
              <a:rPr lang="tr-TR"/>
              <a:pPr>
                <a:defRPr/>
              </a:pPr>
              <a:t>8.12.2023</a:t>
            </a:fld>
            <a:endParaRPr lang="tr-TR"/>
          </a:p>
        </p:txBody>
      </p:sp>
      <p:sp>
        <p:nvSpPr>
          <p:cNvPr id="6" name="Rectangle 26"/>
          <p:cNvSpPr>
            <a:spLocks noGrp="1" noChangeArrowheads="1"/>
          </p:cNvSpPr>
          <p:nvPr>
            <p:ph type="ftr" sz="quarter" idx="11"/>
          </p:nvPr>
        </p:nvSpPr>
        <p:spPr/>
        <p:txBody>
          <a:bodyPr/>
          <a:lstStyle/>
          <a:p>
            <a:pPr>
              <a:defRPr/>
            </a:pPr>
            <a:endParaRPr lang="tr-TR" dirty="0"/>
          </a:p>
        </p:txBody>
      </p:sp>
      <p:sp>
        <p:nvSpPr>
          <p:cNvPr id="5" name="Rectangle 25"/>
          <p:cNvSpPr>
            <a:spLocks noGrp="1" noChangeArrowheads="1"/>
          </p:cNvSpPr>
          <p:nvPr>
            <p:ph type="sldNum" sz="quarter" idx="12"/>
          </p:nvPr>
        </p:nvSpPr>
        <p:spPr/>
        <p:txBody>
          <a:bodyPr/>
          <a:lstStyle/>
          <a:p>
            <a:pPr>
              <a:defRPr/>
            </a:pPr>
            <a:fld id="{4626535C-C812-4531-BD1B-CF762DE37F81}" type="slidenum">
              <a:rPr lang="tr-TR"/>
              <a:pPr>
                <a:defRPr/>
              </a:pPr>
              <a:t>19</a:t>
            </a:fld>
            <a:endParaRPr lang="tr-TR"/>
          </a:p>
        </p:txBody>
      </p:sp>
      <p:sp>
        <p:nvSpPr>
          <p:cNvPr id="2" name="Dikdörtgen 1"/>
          <p:cNvSpPr/>
          <p:nvPr/>
        </p:nvSpPr>
        <p:spPr>
          <a:xfrm>
            <a:off x="395536" y="335846"/>
            <a:ext cx="8208912" cy="5355312"/>
          </a:xfrm>
          <a:prstGeom prst="rect">
            <a:avLst/>
          </a:prstGeom>
        </p:spPr>
        <p:txBody>
          <a:bodyPr wrap="square" lIns="91440" tIns="45720" rIns="91440" bIns="45720" anchor="t">
            <a:spAutoFit/>
          </a:bodyPr>
          <a:lstStyle/>
          <a:p>
            <a:pPr>
              <a:lnSpc>
                <a:spcPct val="150000"/>
              </a:lnSpc>
            </a:pPr>
            <a:r>
              <a:rPr lang="tr-TR" dirty="0"/>
              <a:t>Sütun 4: İnsan Kaynakları ve İşgücü Piyasası </a:t>
            </a:r>
            <a:endParaRPr lang="en-US"/>
          </a:p>
          <a:p>
            <a:pPr>
              <a:lnSpc>
                <a:spcPct val="150000"/>
              </a:lnSpc>
            </a:pPr>
            <a:r>
              <a:rPr lang="tr-TR" dirty="0"/>
              <a:t>İşgücünün niteliği </a:t>
            </a:r>
          </a:p>
          <a:p>
            <a:pPr>
              <a:lnSpc>
                <a:spcPct val="150000"/>
              </a:lnSpc>
            </a:pPr>
            <a:r>
              <a:rPr lang="tr-TR" dirty="0"/>
              <a:t>4.01 Ortalama eğitim yılı* </a:t>
            </a:r>
          </a:p>
          <a:p>
            <a:pPr>
              <a:lnSpc>
                <a:spcPct val="150000"/>
              </a:lnSpc>
            </a:pPr>
            <a:r>
              <a:rPr lang="tr-TR" dirty="0"/>
              <a:t>4.02 Orta öğretime kayıtlı kişilerin oranı* </a:t>
            </a:r>
          </a:p>
          <a:p>
            <a:pPr>
              <a:lnSpc>
                <a:spcPct val="150000"/>
              </a:lnSpc>
            </a:pPr>
            <a:r>
              <a:rPr lang="tr-TR" dirty="0"/>
              <a:t>4,03 Personel eğitiminin kapsamı </a:t>
            </a:r>
          </a:p>
          <a:p>
            <a:pPr>
              <a:lnSpc>
                <a:spcPct val="150000"/>
              </a:lnSpc>
            </a:pPr>
            <a:r>
              <a:rPr lang="tr-TR" dirty="0"/>
              <a:t>4,04 Eğitim sisteminin ihtiyaçları karşılama yeteneği </a:t>
            </a:r>
          </a:p>
          <a:p>
            <a:pPr>
              <a:lnSpc>
                <a:spcPct val="150000"/>
              </a:lnSpc>
            </a:pPr>
            <a:r>
              <a:rPr lang="tr-TR" dirty="0"/>
              <a:t>İş Piyasası </a:t>
            </a:r>
          </a:p>
          <a:p>
            <a:pPr>
              <a:lnSpc>
                <a:spcPct val="150000"/>
              </a:lnSpc>
            </a:pPr>
            <a:r>
              <a:rPr lang="tr-TR" dirty="0"/>
              <a:t>4,05 İşe alma ve işten çıkarma uygulamaları </a:t>
            </a:r>
          </a:p>
          <a:p>
            <a:pPr>
              <a:lnSpc>
                <a:spcPct val="150000"/>
              </a:lnSpc>
            </a:pPr>
            <a:r>
              <a:rPr lang="tr-TR" dirty="0"/>
              <a:t>4,06 Yerel işgücü piyasasında vasıflı eleman bulma kolaylığı </a:t>
            </a:r>
          </a:p>
          <a:p>
            <a:pPr>
              <a:lnSpc>
                <a:spcPct val="150000"/>
              </a:lnSpc>
            </a:pPr>
            <a:r>
              <a:rPr lang="tr-TR" dirty="0"/>
              <a:t>4,07 Esnek çalışma düzenlemeleri </a:t>
            </a:r>
          </a:p>
          <a:p>
            <a:pPr>
              <a:lnSpc>
                <a:spcPct val="150000"/>
              </a:lnSpc>
            </a:pPr>
            <a:r>
              <a:rPr lang="tr-TR" dirty="0"/>
              <a:t>4,08 Otel ve restoranlarda işgücü verimliliği </a:t>
            </a:r>
          </a:p>
          <a:p>
            <a:pPr>
              <a:lnSpc>
                <a:spcPct val="150000"/>
              </a:lnSpc>
            </a:pPr>
            <a:r>
              <a:rPr lang="tr-TR" dirty="0"/>
              <a:t>4,09 Taşımacılıkta işgücü verimliliği, depolama ve iletişim </a:t>
            </a:r>
          </a:p>
          <a:p>
            <a:endParaRPr lang="tr-TR" dirty="0"/>
          </a:p>
        </p:txBody>
      </p:sp>
    </p:spTree>
    <p:extLst>
      <p:ext uri="{BB962C8B-B14F-4D97-AF65-F5344CB8AC3E}">
        <p14:creationId xmlns:p14="http://schemas.microsoft.com/office/powerpoint/2010/main" val="42026679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dt" sz="half" idx="10"/>
          </p:nvPr>
        </p:nvSpPr>
        <p:spPr/>
        <p:txBody>
          <a:bodyPr/>
          <a:lstStyle/>
          <a:p>
            <a:pPr>
              <a:defRPr/>
            </a:pPr>
            <a:fld id="{DE5D3554-689F-4BCF-B9E2-0D21FC932019}" type="datetime1">
              <a:rPr lang="tr-TR"/>
              <a:pPr>
                <a:defRPr/>
              </a:pPr>
              <a:t>8.12.2023</a:t>
            </a:fld>
            <a:endParaRPr lang="tr-TR"/>
          </a:p>
        </p:txBody>
      </p:sp>
      <p:sp>
        <p:nvSpPr>
          <p:cNvPr id="5" name="Rectangle 25"/>
          <p:cNvSpPr>
            <a:spLocks noGrp="1" noChangeArrowheads="1"/>
          </p:cNvSpPr>
          <p:nvPr>
            <p:ph type="sldNum" sz="quarter" idx="12"/>
          </p:nvPr>
        </p:nvSpPr>
        <p:spPr/>
        <p:txBody>
          <a:bodyPr/>
          <a:lstStyle/>
          <a:p>
            <a:pPr>
              <a:defRPr/>
            </a:pPr>
            <a:fld id="{4626535C-C812-4531-BD1B-CF762DE37F81}" type="slidenum">
              <a:rPr lang="tr-TR"/>
              <a:pPr>
                <a:defRPr/>
              </a:pPr>
              <a:t>20</a:t>
            </a:fld>
            <a:endParaRPr lang="tr-TR"/>
          </a:p>
        </p:txBody>
      </p:sp>
      <p:sp>
        <p:nvSpPr>
          <p:cNvPr id="2" name="Dikdörtgen 1"/>
          <p:cNvSpPr/>
          <p:nvPr/>
        </p:nvSpPr>
        <p:spPr>
          <a:xfrm>
            <a:off x="179512" y="620688"/>
            <a:ext cx="8568952" cy="3477875"/>
          </a:xfrm>
          <a:prstGeom prst="rect">
            <a:avLst/>
          </a:prstGeom>
        </p:spPr>
        <p:txBody>
          <a:bodyPr wrap="square" lIns="91440" tIns="45720" rIns="91440" bIns="45720" anchor="t">
            <a:spAutoFit/>
          </a:bodyPr>
          <a:lstStyle/>
          <a:p>
            <a:pPr algn="just"/>
            <a:r>
              <a:rPr lang="tr-TR" sz="2000" dirty="0">
                <a:latin typeface="Arial"/>
                <a:cs typeface="Arial"/>
              </a:rPr>
              <a:t>BİT Hazırlığı (8 gösterge): Bu sütun, BİT altyapısının ve dijital hizmetlerin gelişimini ve kullanımını ölçmektedir. Çevrimiçi hizmetler ve dijital platformlar T&amp;T iş operasyonları için önemini artırmaya devam etmektedir. Bu tür hizmetler ve platformlar, güzergah planlamasından seyahat ve konaklama rezervasyonuna kadar her şey için kullanılmaktadır. Ayrıca, BİT, işletmelerin yeni pazarlara erişmesi ve reklam vermesi, verimliliği artırması ve tüketici ihtiyaçlarına ilişkin içgörü kazanması için çok önemli hale gelmiştir. Bu sütunun bileşenleri sadece modern fiziksel altyapının varlığını (örneğin mobil ağ kapsamı ve elektrik tedariki) değil, aynı zamanda dijital platformların T&amp;T ve ilgili hizmetler için kullanılma derecesini de ölçmektedir.</a:t>
            </a:r>
            <a:endParaRPr lang="en-US" dirty="0"/>
          </a:p>
        </p:txBody>
      </p:sp>
      <p:pic>
        <p:nvPicPr>
          <p:cNvPr id="3" name="Picture 2" descr="Information Technology Is So Important Today | ITI College">
            <a:extLst>
              <a:ext uri="{FF2B5EF4-FFF2-40B4-BE49-F238E27FC236}">
                <a16:creationId xmlns:a16="http://schemas.microsoft.com/office/drawing/2014/main" id="{80BF005B-636D-E70D-3C6B-3BD0EA15D455}"/>
              </a:ext>
            </a:extLst>
          </p:cNvPr>
          <p:cNvPicPr>
            <a:picLocks noChangeAspect="1"/>
          </p:cNvPicPr>
          <p:nvPr/>
        </p:nvPicPr>
        <p:blipFill>
          <a:blip r:embed="rId2"/>
          <a:stretch>
            <a:fillRect/>
          </a:stretch>
        </p:blipFill>
        <p:spPr>
          <a:xfrm>
            <a:off x="2688184" y="4275634"/>
            <a:ext cx="3767630" cy="2044008"/>
          </a:xfrm>
          <a:prstGeom prst="rect">
            <a:avLst/>
          </a:prstGeom>
        </p:spPr>
      </p:pic>
    </p:spTree>
    <p:extLst>
      <p:ext uri="{BB962C8B-B14F-4D97-AF65-F5344CB8AC3E}">
        <p14:creationId xmlns:p14="http://schemas.microsoft.com/office/powerpoint/2010/main" val="8457239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dt" sz="half" idx="10"/>
          </p:nvPr>
        </p:nvSpPr>
        <p:spPr/>
        <p:txBody>
          <a:bodyPr/>
          <a:lstStyle/>
          <a:p>
            <a:pPr>
              <a:defRPr/>
            </a:pPr>
            <a:fld id="{DE5D3554-689F-4BCF-B9E2-0D21FC932019}" type="datetime1">
              <a:rPr lang="tr-TR"/>
              <a:pPr>
                <a:defRPr/>
              </a:pPr>
              <a:t>8.12.2023</a:t>
            </a:fld>
            <a:endParaRPr lang="tr-TR"/>
          </a:p>
        </p:txBody>
      </p:sp>
      <p:sp>
        <p:nvSpPr>
          <p:cNvPr id="6" name="Rectangle 26"/>
          <p:cNvSpPr>
            <a:spLocks noGrp="1" noChangeArrowheads="1"/>
          </p:cNvSpPr>
          <p:nvPr>
            <p:ph type="ftr" sz="quarter" idx="11"/>
          </p:nvPr>
        </p:nvSpPr>
        <p:spPr/>
        <p:txBody>
          <a:bodyPr/>
          <a:lstStyle/>
          <a:p>
            <a:pPr>
              <a:defRPr/>
            </a:pPr>
            <a:endParaRPr lang="tr-TR" dirty="0"/>
          </a:p>
        </p:txBody>
      </p:sp>
      <p:sp>
        <p:nvSpPr>
          <p:cNvPr id="5" name="Rectangle 25"/>
          <p:cNvSpPr>
            <a:spLocks noGrp="1" noChangeArrowheads="1"/>
          </p:cNvSpPr>
          <p:nvPr>
            <p:ph type="sldNum" sz="quarter" idx="12"/>
          </p:nvPr>
        </p:nvSpPr>
        <p:spPr/>
        <p:txBody>
          <a:bodyPr/>
          <a:lstStyle/>
          <a:p>
            <a:pPr>
              <a:defRPr/>
            </a:pPr>
            <a:fld id="{4626535C-C812-4531-BD1B-CF762DE37F81}" type="slidenum">
              <a:rPr lang="tr-TR"/>
              <a:pPr>
                <a:defRPr/>
              </a:pPr>
              <a:t>21</a:t>
            </a:fld>
            <a:endParaRPr lang="tr-TR"/>
          </a:p>
        </p:txBody>
      </p:sp>
      <p:sp>
        <p:nvSpPr>
          <p:cNvPr id="2" name="Dikdörtgen 1"/>
          <p:cNvSpPr/>
          <p:nvPr/>
        </p:nvSpPr>
        <p:spPr>
          <a:xfrm>
            <a:off x="395536" y="335846"/>
            <a:ext cx="8208912" cy="4524315"/>
          </a:xfrm>
          <a:prstGeom prst="rect">
            <a:avLst/>
          </a:prstGeom>
        </p:spPr>
        <p:txBody>
          <a:bodyPr wrap="square" lIns="91440" tIns="45720" rIns="91440" bIns="45720" anchor="t">
            <a:spAutoFit/>
          </a:bodyPr>
          <a:lstStyle/>
          <a:p>
            <a:pPr>
              <a:lnSpc>
                <a:spcPct val="150000"/>
              </a:lnSpc>
            </a:pPr>
            <a:r>
              <a:rPr lang="tr-TR" dirty="0"/>
              <a:t>Sütun 5: BİT Hazırlığı </a:t>
            </a:r>
            <a:endParaRPr lang="en-US"/>
          </a:p>
          <a:p>
            <a:pPr>
              <a:lnSpc>
                <a:spcPct val="150000"/>
              </a:lnSpc>
            </a:pPr>
            <a:r>
              <a:rPr lang="tr-TR" dirty="0"/>
              <a:t>5.01 İnternet kullanan kişiler* </a:t>
            </a:r>
          </a:p>
          <a:p>
            <a:pPr>
              <a:lnSpc>
                <a:spcPct val="150000"/>
              </a:lnSpc>
            </a:pPr>
            <a:r>
              <a:rPr lang="tr-TR" dirty="0">
                <a:latin typeface="Arial"/>
                <a:cs typeface="Arial"/>
              </a:rPr>
              <a:t>5.02 </a:t>
            </a:r>
            <a:r>
              <a:rPr lang="tr-TR" err="1">
                <a:latin typeface="Arial"/>
                <a:cs typeface="Arial"/>
              </a:rPr>
              <a:t>Genişbant</a:t>
            </a:r>
            <a:r>
              <a:rPr lang="tr-TR" dirty="0">
                <a:latin typeface="Arial"/>
                <a:cs typeface="Arial"/>
              </a:rPr>
              <a:t> internet aboneleri* </a:t>
            </a:r>
          </a:p>
          <a:p>
            <a:pPr>
              <a:lnSpc>
                <a:spcPct val="150000"/>
              </a:lnSpc>
            </a:pPr>
            <a:r>
              <a:rPr lang="tr-TR" dirty="0">
                <a:latin typeface="Arial"/>
                <a:cs typeface="Arial"/>
              </a:rPr>
              <a:t>5.03 Mobil </a:t>
            </a:r>
            <a:r>
              <a:rPr lang="tr-TR" err="1">
                <a:latin typeface="Arial"/>
                <a:cs typeface="Arial"/>
              </a:rPr>
              <a:t>genişbant</a:t>
            </a:r>
            <a:r>
              <a:rPr lang="tr-TR" dirty="0">
                <a:latin typeface="Arial"/>
                <a:cs typeface="Arial"/>
              </a:rPr>
              <a:t> aboneleri* </a:t>
            </a:r>
            <a:endParaRPr lang="tr-TR" dirty="0"/>
          </a:p>
          <a:p>
            <a:pPr>
              <a:lnSpc>
                <a:spcPct val="150000"/>
              </a:lnSpc>
            </a:pPr>
            <a:r>
              <a:rPr lang="tr-TR" dirty="0"/>
              <a:t>5.04 3G mobil ağ kapsamı* </a:t>
            </a:r>
          </a:p>
          <a:p>
            <a:pPr>
              <a:lnSpc>
                <a:spcPct val="150000"/>
              </a:lnSpc>
            </a:pPr>
            <a:r>
              <a:rPr lang="tr-TR" dirty="0"/>
              <a:t>5.05 Finansal hizmetler sağlamak için dijital platform kullanımı </a:t>
            </a:r>
          </a:p>
          <a:p>
            <a:pPr>
              <a:lnSpc>
                <a:spcPct val="150000"/>
              </a:lnSpc>
            </a:pPr>
            <a:r>
              <a:rPr lang="tr-TR" dirty="0"/>
              <a:t>5.06 Ulaşım sağlamak için dijital platformlar ve nakliye </a:t>
            </a:r>
          </a:p>
          <a:p>
            <a:pPr>
              <a:lnSpc>
                <a:spcPct val="150000"/>
              </a:lnSpc>
            </a:pPr>
            <a:r>
              <a:rPr lang="tr-TR" dirty="0"/>
              <a:t>5.07 Otel, restoran ve boş zaman etkinlikleri hizmetleri sağlamak için dijital platformun kullanımı </a:t>
            </a:r>
          </a:p>
          <a:p>
            <a:pPr>
              <a:lnSpc>
                <a:spcPct val="150000"/>
              </a:lnSpc>
            </a:pPr>
            <a:r>
              <a:rPr lang="tr-TR" dirty="0">
                <a:latin typeface="Arial"/>
                <a:cs typeface="Arial"/>
              </a:rPr>
              <a:t>5.08 Güç kesintileri</a:t>
            </a:r>
            <a:endParaRPr lang="tr-TR" dirty="0"/>
          </a:p>
          <a:p>
            <a:endParaRPr lang="tr-TR" dirty="0"/>
          </a:p>
        </p:txBody>
      </p:sp>
    </p:spTree>
    <p:extLst>
      <p:ext uri="{BB962C8B-B14F-4D97-AF65-F5344CB8AC3E}">
        <p14:creationId xmlns:p14="http://schemas.microsoft.com/office/powerpoint/2010/main" val="6773039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dt" sz="half" idx="10"/>
          </p:nvPr>
        </p:nvSpPr>
        <p:spPr/>
        <p:txBody>
          <a:bodyPr/>
          <a:lstStyle/>
          <a:p>
            <a:pPr>
              <a:defRPr/>
            </a:pPr>
            <a:fld id="{DE5D3554-689F-4BCF-B9E2-0D21FC932019}" type="datetime1">
              <a:rPr lang="tr-TR"/>
              <a:pPr>
                <a:defRPr/>
              </a:pPr>
              <a:t>8.12.2023</a:t>
            </a:fld>
            <a:endParaRPr lang="tr-TR"/>
          </a:p>
        </p:txBody>
      </p:sp>
      <p:sp>
        <p:nvSpPr>
          <p:cNvPr id="6" name="Rectangle 26"/>
          <p:cNvSpPr>
            <a:spLocks noGrp="1" noChangeArrowheads="1"/>
          </p:cNvSpPr>
          <p:nvPr>
            <p:ph type="ftr" sz="quarter" idx="11"/>
          </p:nvPr>
        </p:nvSpPr>
        <p:spPr/>
        <p:txBody>
          <a:bodyPr/>
          <a:lstStyle/>
          <a:p>
            <a:pPr>
              <a:defRPr/>
            </a:pPr>
            <a:endParaRPr lang="tr-TR" dirty="0"/>
          </a:p>
        </p:txBody>
      </p:sp>
      <p:sp>
        <p:nvSpPr>
          <p:cNvPr id="5" name="Rectangle 25"/>
          <p:cNvSpPr>
            <a:spLocks noGrp="1" noChangeArrowheads="1"/>
          </p:cNvSpPr>
          <p:nvPr>
            <p:ph type="sldNum" sz="quarter" idx="12"/>
          </p:nvPr>
        </p:nvSpPr>
        <p:spPr/>
        <p:txBody>
          <a:bodyPr/>
          <a:lstStyle/>
          <a:p>
            <a:pPr>
              <a:defRPr/>
            </a:pPr>
            <a:fld id="{4626535C-C812-4531-BD1B-CF762DE37F81}" type="slidenum">
              <a:rPr lang="tr-TR"/>
              <a:pPr>
                <a:defRPr/>
              </a:pPr>
              <a:t>22</a:t>
            </a:fld>
            <a:endParaRPr lang="tr-TR"/>
          </a:p>
        </p:txBody>
      </p:sp>
      <p:sp>
        <p:nvSpPr>
          <p:cNvPr id="2" name="Dikdörtgen 1"/>
          <p:cNvSpPr/>
          <p:nvPr/>
        </p:nvSpPr>
        <p:spPr>
          <a:xfrm>
            <a:off x="179512" y="620688"/>
            <a:ext cx="8568952" cy="4062651"/>
          </a:xfrm>
          <a:prstGeom prst="rect">
            <a:avLst/>
          </a:prstGeom>
        </p:spPr>
        <p:txBody>
          <a:bodyPr wrap="square" lIns="91440" tIns="45720" rIns="91440" bIns="45720" anchor="t">
            <a:spAutoFit/>
          </a:bodyPr>
          <a:lstStyle/>
          <a:p>
            <a:pPr algn="just"/>
            <a:r>
              <a:rPr lang="tr-TR" sz="2000" dirty="0">
                <a:latin typeface="Arial"/>
                <a:cs typeface="Arial"/>
              </a:rPr>
              <a:t>Seyahat ve Turizm Politikası ve Elverişli Koşullar alt endeksi, T&amp;T sektörünü daha doğrudan etkileyen belirli politikaları veya stratejik yönleri ele alır ve üç sütun içerir:</a:t>
            </a:r>
            <a:endParaRPr lang="en-US" dirty="0"/>
          </a:p>
          <a:p>
            <a:pPr algn="just"/>
            <a:endParaRPr lang="tr-TR"/>
          </a:p>
          <a:p>
            <a:pPr algn="just"/>
            <a:r>
              <a:rPr lang="tr-TR" sz="2000" dirty="0">
                <a:latin typeface="Arial"/>
                <a:cs typeface="Arial"/>
              </a:rPr>
              <a:t>Seyahat ve Turizmin Önceliklendirilmesi (5 gösterge): Bu sütun, hükümetin ve yatırımcıların T&amp;T sektörünün gelişimini ne ölçüde aktif olarak desteklediğini ve bu sektöre ne ölçüde yatırım yaptığını ölçmektedir. Hükümetin T&amp;T sektörüne ne ölçüde öncelik verdiği </a:t>
            </a:r>
            <a:r>
              <a:rPr lang="tr-TR" sz="2000" dirty="0" err="1">
                <a:latin typeface="Arial"/>
                <a:cs typeface="Arial"/>
              </a:rPr>
              <a:t>T&amp;T'nin</a:t>
            </a:r>
            <a:r>
              <a:rPr lang="tr-TR" sz="2000" dirty="0">
                <a:latin typeface="Arial"/>
                <a:cs typeface="Arial"/>
              </a:rPr>
              <a:t> gelişimi üzerinde önemli bir etkiye sahiptir. Hükümet, bu sektörün birincil öneme sahip olduğunu açıkça ortaya koyarak, fonları temel kalkınma projelerine yönlendirebilir ve sektörü geliştirmek için gerekli aktörleri ve kaynakları koordine edebilir. .</a:t>
            </a:r>
            <a:endParaRPr lang="en-US" dirty="0"/>
          </a:p>
          <a:p>
            <a:pPr algn="just"/>
            <a:endParaRPr lang="tr-TR" sz="2000" dirty="0"/>
          </a:p>
        </p:txBody>
      </p:sp>
    </p:spTree>
    <p:extLst>
      <p:ext uri="{BB962C8B-B14F-4D97-AF65-F5344CB8AC3E}">
        <p14:creationId xmlns:p14="http://schemas.microsoft.com/office/powerpoint/2010/main" val="12762882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dt" sz="half" idx="10"/>
          </p:nvPr>
        </p:nvSpPr>
        <p:spPr/>
        <p:txBody>
          <a:bodyPr/>
          <a:lstStyle/>
          <a:p>
            <a:pPr>
              <a:defRPr/>
            </a:pPr>
            <a:fld id="{DE5D3554-689F-4BCF-B9E2-0D21FC932019}" type="datetime1">
              <a:rPr lang="tr-TR"/>
              <a:pPr>
                <a:defRPr/>
              </a:pPr>
              <a:t>8.12.2023</a:t>
            </a:fld>
            <a:endParaRPr lang="tr-TR"/>
          </a:p>
        </p:txBody>
      </p:sp>
      <p:sp>
        <p:nvSpPr>
          <p:cNvPr id="5" name="Rectangle 25"/>
          <p:cNvSpPr>
            <a:spLocks noGrp="1" noChangeArrowheads="1"/>
          </p:cNvSpPr>
          <p:nvPr>
            <p:ph type="sldNum" sz="quarter" idx="12"/>
          </p:nvPr>
        </p:nvSpPr>
        <p:spPr/>
        <p:txBody>
          <a:bodyPr/>
          <a:lstStyle/>
          <a:p>
            <a:pPr>
              <a:defRPr/>
            </a:pPr>
            <a:fld id="{4626535C-C812-4531-BD1B-CF762DE37F81}" type="slidenum">
              <a:rPr lang="tr-TR"/>
              <a:pPr>
                <a:defRPr/>
              </a:pPr>
              <a:t>23</a:t>
            </a:fld>
            <a:endParaRPr lang="tr-TR"/>
          </a:p>
        </p:txBody>
      </p:sp>
      <p:sp>
        <p:nvSpPr>
          <p:cNvPr id="2" name="Dikdörtgen 1"/>
          <p:cNvSpPr/>
          <p:nvPr/>
        </p:nvSpPr>
        <p:spPr>
          <a:xfrm>
            <a:off x="179512" y="620688"/>
            <a:ext cx="8568952" cy="2862322"/>
          </a:xfrm>
          <a:prstGeom prst="rect">
            <a:avLst/>
          </a:prstGeom>
        </p:spPr>
        <p:txBody>
          <a:bodyPr wrap="square" lIns="91440" tIns="45720" rIns="91440" bIns="45720" anchor="t">
            <a:spAutoFit/>
          </a:bodyPr>
          <a:lstStyle/>
          <a:p>
            <a:pPr algn="just"/>
            <a:r>
              <a:rPr lang="tr-TR" sz="2000" dirty="0">
                <a:latin typeface="Arial"/>
                <a:cs typeface="Arial"/>
              </a:rPr>
              <a:t>Hükümet ayrıca ulusal pazarlama kampanyaları yoluyla turistlerin doğrudan çekilmesinde de önemli bir rol oynayabilir. Bu sütun, bir ülkenin T&amp;T sektörüne verdiği önemi gösterdiğinden, hükümet harcamaları, ülke markalaşması ve uluslararası kuruluşlara T&amp;T verilerinin eksiksiz ve zamanında sağlanması gibi ölçütleri içerir. Ayrıca, </a:t>
            </a:r>
            <a:r>
              <a:rPr lang="tr-TR" sz="2000" dirty="0" err="1">
                <a:latin typeface="Arial"/>
                <a:cs typeface="Arial"/>
              </a:rPr>
              <a:t>T&amp;T'ye</a:t>
            </a:r>
            <a:r>
              <a:rPr lang="tr-TR" sz="2000" dirty="0">
                <a:latin typeface="Arial"/>
                <a:cs typeface="Arial"/>
              </a:rPr>
              <a:t> yapılan genel sermaye yatırımı, kamu ve özel sektör paydaşlarının ekonominin diğer bölümlerine kıyasla </a:t>
            </a:r>
            <a:r>
              <a:rPr lang="tr-TR" sz="2000" dirty="0" err="1">
                <a:latin typeface="Arial"/>
                <a:cs typeface="Arial"/>
              </a:rPr>
              <a:t>T&amp;T'ye</a:t>
            </a:r>
            <a:r>
              <a:rPr lang="tr-TR" sz="2000" dirty="0">
                <a:latin typeface="Arial"/>
                <a:cs typeface="Arial"/>
              </a:rPr>
              <a:t> kaynak yatırmaya ne derece istekli olduklarını ölçtüğü için hesaba katılmaktadır.</a:t>
            </a:r>
            <a:endParaRPr lang="en-US" dirty="0"/>
          </a:p>
          <a:p>
            <a:pPr algn="just"/>
            <a:endParaRPr lang="tr-TR" sz="2000" dirty="0"/>
          </a:p>
        </p:txBody>
      </p:sp>
      <p:pic>
        <p:nvPicPr>
          <p:cNvPr id="3" name="Picture 2" descr="12 Government funded tourism projects. 1 goal. 3 simple ways to get  involved - TXGB">
            <a:extLst>
              <a:ext uri="{FF2B5EF4-FFF2-40B4-BE49-F238E27FC236}">
                <a16:creationId xmlns:a16="http://schemas.microsoft.com/office/drawing/2014/main" id="{6850B65B-9D56-792D-FFC9-09408836D2EC}"/>
              </a:ext>
            </a:extLst>
          </p:cNvPr>
          <p:cNvPicPr>
            <a:picLocks noChangeAspect="1"/>
          </p:cNvPicPr>
          <p:nvPr/>
        </p:nvPicPr>
        <p:blipFill>
          <a:blip r:embed="rId2"/>
          <a:stretch>
            <a:fillRect/>
          </a:stretch>
        </p:blipFill>
        <p:spPr>
          <a:xfrm>
            <a:off x="2507960" y="3619064"/>
            <a:ext cx="4052195" cy="2105066"/>
          </a:xfrm>
          <a:prstGeom prst="rect">
            <a:avLst/>
          </a:prstGeom>
        </p:spPr>
      </p:pic>
    </p:spTree>
    <p:extLst>
      <p:ext uri="{BB962C8B-B14F-4D97-AF65-F5344CB8AC3E}">
        <p14:creationId xmlns:p14="http://schemas.microsoft.com/office/powerpoint/2010/main" val="191540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dt" sz="half" idx="10"/>
          </p:nvPr>
        </p:nvSpPr>
        <p:spPr/>
        <p:txBody>
          <a:bodyPr/>
          <a:lstStyle/>
          <a:p>
            <a:pPr>
              <a:defRPr/>
            </a:pPr>
            <a:fld id="{DE5D3554-689F-4BCF-B9E2-0D21FC932019}" type="datetime1">
              <a:rPr lang="tr-TR"/>
              <a:pPr>
                <a:defRPr/>
              </a:pPr>
              <a:t>8.12.2023</a:t>
            </a:fld>
            <a:endParaRPr lang="tr-TR"/>
          </a:p>
        </p:txBody>
      </p:sp>
      <p:sp>
        <p:nvSpPr>
          <p:cNvPr id="6" name="Rectangle 26"/>
          <p:cNvSpPr>
            <a:spLocks noGrp="1" noChangeArrowheads="1"/>
          </p:cNvSpPr>
          <p:nvPr>
            <p:ph type="ftr" sz="quarter" idx="11"/>
          </p:nvPr>
        </p:nvSpPr>
        <p:spPr/>
        <p:txBody>
          <a:bodyPr/>
          <a:lstStyle/>
          <a:p>
            <a:pPr>
              <a:defRPr/>
            </a:pPr>
            <a:endParaRPr lang="tr-TR" dirty="0"/>
          </a:p>
        </p:txBody>
      </p:sp>
      <p:sp>
        <p:nvSpPr>
          <p:cNvPr id="5" name="Rectangle 25"/>
          <p:cNvSpPr>
            <a:spLocks noGrp="1" noChangeArrowheads="1"/>
          </p:cNvSpPr>
          <p:nvPr>
            <p:ph type="sldNum" sz="quarter" idx="12"/>
          </p:nvPr>
        </p:nvSpPr>
        <p:spPr/>
        <p:txBody>
          <a:bodyPr/>
          <a:lstStyle/>
          <a:p>
            <a:pPr>
              <a:defRPr/>
            </a:pPr>
            <a:fld id="{4626535C-C812-4531-BD1B-CF762DE37F81}" type="slidenum">
              <a:rPr lang="tr-TR"/>
              <a:pPr>
                <a:defRPr/>
              </a:pPr>
              <a:t>24</a:t>
            </a:fld>
            <a:endParaRPr lang="tr-TR"/>
          </a:p>
        </p:txBody>
      </p:sp>
      <p:sp>
        <p:nvSpPr>
          <p:cNvPr id="2" name="Dikdörtgen 1"/>
          <p:cNvSpPr/>
          <p:nvPr/>
        </p:nvSpPr>
        <p:spPr>
          <a:xfrm>
            <a:off x="179512" y="620688"/>
            <a:ext cx="8568952" cy="3308598"/>
          </a:xfrm>
          <a:prstGeom prst="rect">
            <a:avLst/>
          </a:prstGeom>
        </p:spPr>
        <p:txBody>
          <a:bodyPr wrap="square" lIns="91440" tIns="45720" rIns="91440" bIns="45720" anchor="t">
            <a:spAutoFit/>
          </a:bodyPr>
          <a:lstStyle/>
          <a:p>
            <a:pPr>
              <a:lnSpc>
                <a:spcPct val="150000"/>
              </a:lnSpc>
            </a:pPr>
            <a:r>
              <a:rPr lang="tr-TR" dirty="0">
                <a:latin typeface="Arial"/>
                <a:cs typeface="Arial"/>
              </a:rPr>
              <a:t>Alt Dizin B: T&amp;T Politikası ve Etkinleştirme Koşulları </a:t>
            </a:r>
            <a:endParaRPr lang="en-US" dirty="0">
              <a:latin typeface="Arial"/>
              <a:cs typeface="Arial"/>
            </a:endParaRPr>
          </a:p>
          <a:p>
            <a:pPr>
              <a:lnSpc>
                <a:spcPct val="150000"/>
              </a:lnSpc>
            </a:pPr>
            <a:r>
              <a:rPr lang="tr-TR" dirty="0">
                <a:latin typeface="Arial"/>
                <a:cs typeface="Arial"/>
              </a:rPr>
              <a:t>Sütun 6: </a:t>
            </a:r>
            <a:r>
              <a:rPr lang="tr-TR" dirty="0" err="1">
                <a:latin typeface="Arial"/>
                <a:cs typeface="Arial"/>
              </a:rPr>
              <a:t>T&amp;T'nin</a:t>
            </a:r>
            <a:r>
              <a:rPr lang="tr-TR" dirty="0">
                <a:latin typeface="Arial"/>
                <a:cs typeface="Arial"/>
              </a:rPr>
              <a:t> önceliklendirilmesi </a:t>
            </a:r>
            <a:endParaRPr lang="en-US" dirty="0">
              <a:latin typeface="Arial"/>
              <a:cs typeface="Arial"/>
            </a:endParaRPr>
          </a:p>
          <a:p>
            <a:pPr>
              <a:lnSpc>
                <a:spcPct val="150000"/>
              </a:lnSpc>
            </a:pPr>
            <a:r>
              <a:rPr lang="tr-TR" dirty="0">
                <a:latin typeface="Arial"/>
                <a:cs typeface="Arial"/>
              </a:rPr>
              <a:t>6.01 T&amp;T devlet harcamaları* </a:t>
            </a:r>
            <a:endParaRPr lang="en-US" dirty="0">
              <a:latin typeface="Arial"/>
              <a:cs typeface="Arial"/>
            </a:endParaRPr>
          </a:p>
          <a:p>
            <a:pPr>
              <a:lnSpc>
                <a:spcPct val="150000"/>
              </a:lnSpc>
            </a:pPr>
            <a:r>
              <a:rPr lang="tr-TR" dirty="0">
                <a:latin typeface="Arial"/>
                <a:cs typeface="Arial"/>
              </a:rPr>
              <a:t>6.02 T&amp;T verilerinin kapsamlılığı</a:t>
            </a:r>
            <a:endParaRPr lang="en-US" dirty="0">
              <a:latin typeface="Arial"/>
              <a:cs typeface="Arial"/>
            </a:endParaRPr>
          </a:p>
          <a:p>
            <a:pPr>
              <a:lnSpc>
                <a:spcPct val="150000"/>
              </a:lnSpc>
            </a:pPr>
            <a:r>
              <a:rPr lang="tr-TR" dirty="0">
                <a:latin typeface="Arial"/>
                <a:cs typeface="Arial"/>
              </a:rPr>
              <a:t>6.03 T&amp;T verilerinin zamanlaması</a:t>
            </a:r>
            <a:endParaRPr lang="en-US" dirty="0">
              <a:latin typeface="Arial"/>
              <a:cs typeface="Arial"/>
            </a:endParaRPr>
          </a:p>
          <a:p>
            <a:pPr>
              <a:lnSpc>
                <a:spcPct val="150000"/>
              </a:lnSpc>
            </a:pPr>
            <a:r>
              <a:rPr lang="tr-TR" dirty="0">
                <a:latin typeface="Arial"/>
                <a:cs typeface="Arial"/>
              </a:rPr>
              <a:t>6,04 Ülke Marka Stratejisi derecelendirmesi </a:t>
            </a:r>
            <a:endParaRPr lang="en-US" dirty="0">
              <a:latin typeface="Arial"/>
              <a:cs typeface="Arial"/>
            </a:endParaRPr>
          </a:p>
          <a:p>
            <a:pPr>
              <a:lnSpc>
                <a:spcPct val="150000"/>
              </a:lnSpc>
            </a:pPr>
            <a:r>
              <a:rPr lang="tr-TR" dirty="0">
                <a:latin typeface="Arial"/>
                <a:cs typeface="Arial"/>
              </a:rPr>
              <a:t>6,05 T&amp;T sermaye yatırımları </a:t>
            </a:r>
            <a:endParaRPr lang="en-US" dirty="0"/>
          </a:p>
          <a:p>
            <a:pPr algn="just"/>
            <a:endParaRPr lang="tr-TR" sz="2000" dirty="0"/>
          </a:p>
        </p:txBody>
      </p:sp>
    </p:spTree>
    <p:extLst>
      <p:ext uri="{BB962C8B-B14F-4D97-AF65-F5344CB8AC3E}">
        <p14:creationId xmlns:p14="http://schemas.microsoft.com/office/powerpoint/2010/main" val="14627524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dt" sz="half" idx="10"/>
          </p:nvPr>
        </p:nvSpPr>
        <p:spPr/>
        <p:txBody>
          <a:bodyPr/>
          <a:lstStyle/>
          <a:p>
            <a:pPr>
              <a:defRPr/>
            </a:pPr>
            <a:fld id="{DE5D3554-689F-4BCF-B9E2-0D21FC932019}" type="datetime1">
              <a:rPr lang="tr-TR"/>
              <a:pPr>
                <a:defRPr/>
              </a:pPr>
              <a:t>8.12.2023</a:t>
            </a:fld>
            <a:endParaRPr lang="tr-TR"/>
          </a:p>
        </p:txBody>
      </p:sp>
      <p:sp>
        <p:nvSpPr>
          <p:cNvPr id="6" name="Rectangle 26"/>
          <p:cNvSpPr>
            <a:spLocks noGrp="1" noChangeArrowheads="1"/>
          </p:cNvSpPr>
          <p:nvPr>
            <p:ph type="ftr" sz="quarter" idx="11"/>
          </p:nvPr>
        </p:nvSpPr>
        <p:spPr/>
        <p:txBody>
          <a:bodyPr/>
          <a:lstStyle/>
          <a:p>
            <a:pPr>
              <a:defRPr/>
            </a:pPr>
            <a:endParaRPr lang="tr-TR" dirty="0"/>
          </a:p>
        </p:txBody>
      </p:sp>
      <p:sp>
        <p:nvSpPr>
          <p:cNvPr id="5" name="Rectangle 25"/>
          <p:cNvSpPr>
            <a:spLocks noGrp="1" noChangeArrowheads="1"/>
          </p:cNvSpPr>
          <p:nvPr>
            <p:ph type="sldNum" sz="quarter" idx="12"/>
          </p:nvPr>
        </p:nvSpPr>
        <p:spPr/>
        <p:txBody>
          <a:bodyPr/>
          <a:lstStyle/>
          <a:p>
            <a:pPr>
              <a:defRPr/>
            </a:pPr>
            <a:fld id="{4626535C-C812-4531-BD1B-CF762DE37F81}" type="slidenum">
              <a:rPr lang="tr-TR"/>
              <a:pPr>
                <a:defRPr/>
              </a:pPr>
              <a:t>25</a:t>
            </a:fld>
            <a:endParaRPr lang="tr-TR"/>
          </a:p>
        </p:txBody>
      </p:sp>
      <p:sp>
        <p:nvSpPr>
          <p:cNvPr id="2" name="Dikdörtgen 1"/>
          <p:cNvSpPr/>
          <p:nvPr/>
        </p:nvSpPr>
        <p:spPr>
          <a:xfrm>
            <a:off x="179512" y="620688"/>
            <a:ext cx="8568952" cy="4093428"/>
          </a:xfrm>
          <a:prstGeom prst="rect">
            <a:avLst/>
          </a:prstGeom>
        </p:spPr>
        <p:txBody>
          <a:bodyPr wrap="square" lIns="91440" tIns="45720" rIns="91440" bIns="45720" anchor="t">
            <a:spAutoFit/>
          </a:bodyPr>
          <a:lstStyle/>
          <a:p>
            <a:pPr algn="just"/>
            <a:r>
              <a:rPr lang="tr-TR" sz="2000" dirty="0">
                <a:latin typeface="Arial"/>
                <a:cs typeface="Arial"/>
              </a:rPr>
              <a:t>Uluslararası Açıklık (4 gösterge): Bu sütun, bir ülkenin ziyaretçilere ve seyahat hizmetleri sağlamaya ne kadar açık olduğunu ölçer. Uluslararası alanda bir T&amp;T sektörü geliştirmek, belirli bir derecede açıklık ve seyahat kolaylığı gerektirir. Hantal vize gereklilikleri gibi kısıtlayıcı politikalar turistlerin bir ülkeyi ziyaret etme isteğini azaltır. Bu sütunda ölçülen bileşenler arasında şunlar yer almaktadır: hükümetin imzaladığı ve ülkeye hava yolu bağlantılarının mevcudiyetini etkileyen ikili hava hizmeti anlaşmalarının sayısı; ve dünya standartlarında turizm hizmetleri sunmanın ne ölçüde mümkün olduğunu gösteren yürürlükteki bölgesel ticaret anlaşmalarının sayısı. Sermayenin serbest akışı T&amp;T hizmetlerinde sınır ötesi ticaret ve yatırım için önemli olduğundan finansal açıklık da ölçülmektedir.</a:t>
            </a:r>
            <a:endParaRPr lang="en-US" dirty="0"/>
          </a:p>
          <a:p>
            <a:pPr algn="just"/>
            <a:endParaRPr lang="tr-TR" sz="2000" dirty="0"/>
          </a:p>
        </p:txBody>
      </p:sp>
    </p:spTree>
    <p:extLst>
      <p:ext uri="{BB962C8B-B14F-4D97-AF65-F5344CB8AC3E}">
        <p14:creationId xmlns:p14="http://schemas.microsoft.com/office/powerpoint/2010/main" val="42790262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dt" sz="half" idx="10"/>
          </p:nvPr>
        </p:nvSpPr>
        <p:spPr/>
        <p:txBody>
          <a:bodyPr/>
          <a:lstStyle/>
          <a:p>
            <a:pPr>
              <a:defRPr/>
            </a:pPr>
            <a:fld id="{DE5D3554-689F-4BCF-B9E2-0D21FC932019}" type="datetime1">
              <a:rPr lang="tr-TR"/>
              <a:pPr>
                <a:defRPr/>
              </a:pPr>
              <a:t>8.12.2023</a:t>
            </a:fld>
            <a:endParaRPr lang="tr-TR"/>
          </a:p>
        </p:txBody>
      </p:sp>
      <p:sp>
        <p:nvSpPr>
          <p:cNvPr id="6" name="Rectangle 26"/>
          <p:cNvSpPr>
            <a:spLocks noGrp="1" noChangeArrowheads="1"/>
          </p:cNvSpPr>
          <p:nvPr>
            <p:ph type="ftr" sz="quarter" idx="11"/>
          </p:nvPr>
        </p:nvSpPr>
        <p:spPr/>
        <p:txBody>
          <a:bodyPr/>
          <a:lstStyle/>
          <a:p>
            <a:pPr>
              <a:defRPr/>
            </a:pPr>
            <a:endParaRPr lang="tr-TR" dirty="0"/>
          </a:p>
        </p:txBody>
      </p:sp>
      <p:sp>
        <p:nvSpPr>
          <p:cNvPr id="5" name="Rectangle 25"/>
          <p:cNvSpPr>
            <a:spLocks noGrp="1" noChangeArrowheads="1"/>
          </p:cNvSpPr>
          <p:nvPr>
            <p:ph type="sldNum" sz="quarter" idx="12"/>
          </p:nvPr>
        </p:nvSpPr>
        <p:spPr/>
        <p:txBody>
          <a:bodyPr/>
          <a:lstStyle/>
          <a:p>
            <a:pPr>
              <a:defRPr/>
            </a:pPr>
            <a:fld id="{4626535C-C812-4531-BD1B-CF762DE37F81}" type="slidenum">
              <a:rPr lang="tr-TR"/>
              <a:pPr>
                <a:defRPr/>
              </a:pPr>
              <a:t>26</a:t>
            </a:fld>
            <a:endParaRPr lang="tr-TR"/>
          </a:p>
        </p:txBody>
      </p:sp>
      <p:sp>
        <p:nvSpPr>
          <p:cNvPr id="2" name="Dikdörtgen 1"/>
          <p:cNvSpPr/>
          <p:nvPr/>
        </p:nvSpPr>
        <p:spPr>
          <a:xfrm>
            <a:off x="179512" y="620688"/>
            <a:ext cx="8568952" cy="2477601"/>
          </a:xfrm>
          <a:prstGeom prst="rect">
            <a:avLst/>
          </a:prstGeom>
        </p:spPr>
        <p:txBody>
          <a:bodyPr wrap="square" lIns="91440" tIns="45720" rIns="91440" bIns="45720" anchor="t">
            <a:spAutoFit/>
          </a:bodyPr>
          <a:lstStyle/>
          <a:p>
            <a:pPr>
              <a:lnSpc>
                <a:spcPct val="150000"/>
              </a:lnSpc>
            </a:pPr>
            <a:r>
              <a:rPr lang="tr-TR">
                <a:latin typeface="Arial"/>
                <a:cs typeface="Arial"/>
              </a:rPr>
              <a:t>Sütun7: Uluslararası Açıklık </a:t>
            </a:r>
            <a:endParaRPr lang="en-US">
              <a:latin typeface="Arial"/>
              <a:cs typeface="Arial"/>
            </a:endParaRPr>
          </a:p>
          <a:p>
            <a:pPr>
              <a:lnSpc>
                <a:spcPct val="150000"/>
              </a:lnSpc>
            </a:pPr>
            <a:r>
              <a:rPr lang="tr-TR">
                <a:latin typeface="Arial"/>
                <a:cs typeface="Arial"/>
              </a:rPr>
              <a:t>7.01 Vize gereklilikleri </a:t>
            </a:r>
            <a:endParaRPr lang="en-US">
              <a:latin typeface="Arial"/>
              <a:cs typeface="Arial"/>
            </a:endParaRPr>
          </a:p>
          <a:p>
            <a:pPr>
              <a:lnSpc>
                <a:spcPct val="150000"/>
              </a:lnSpc>
            </a:pPr>
            <a:r>
              <a:rPr lang="tr-TR">
                <a:latin typeface="Arial"/>
                <a:cs typeface="Arial"/>
              </a:rPr>
              <a:t>7.02 İkili hava hizmeti anlaşmalarının sayısı </a:t>
            </a:r>
            <a:endParaRPr lang="en-US">
              <a:latin typeface="Arial"/>
              <a:cs typeface="Arial"/>
            </a:endParaRPr>
          </a:p>
          <a:p>
            <a:pPr>
              <a:lnSpc>
                <a:spcPct val="150000"/>
              </a:lnSpc>
            </a:pPr>
            <a:r>
              <a:rPr lang="tr-TR">
                <a:latin typeface="Arial"/>
                <a:cs typeface="Arial"/>
              </a:rPr>
              <a:t>7.03 Yürürlükteki bölgesel ticaret anlaşmalarının sayısı </a:t>
            </a:r>
            <a:endParaRPr lang="en-US">
              <a:latin typeface="Arial"/>
              <a:cs typeface="Arial"/>
            </a:endParaRPr>
          </a:p>
          <a:p>
            <a:pPr>
              <a:lnSpc>
                <a:spcPct val="150000"/>
              </a:lnSpc>
            </a:pPr>
            <a:r>
              <a:rPr lang="tr-TR">
                <a:latin typeface="Arial"/>
                <a:cs typeface="Arial"/>
              </a:rPr>
              <a:t>7.04 Mali açıklık derecesi</a:t>
            </a:r>
            <a:endParaRPr lang="en-US"/>
          </a:p>
          <a:p>
            <a:pPr algn="just"/>
            <a:endParaRPr lang="tr-TR" sz="2000" dirty="0"/>
          </a:p>
        </p:txBody>
      </p:sp>
    </p:spTree>
    <p:extLst>
      <p:ext uri="{BB962C8B-B14F-4D97-AF65-F5344CB8AC3E}">
        <p14:creationId xmlns:p14="http://schemas.microsoft.com/office/powerpoint/2010/main" val="3062871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dt" sz="half" idx="10"/>
          </p:nvPr>
        </p:nvSpPr>
        <p:spPr/>
        <p:txBody>
          <a:bodyPr/>
          <a:lstStyle/>
          <a:p>
            <a:pPr>
              <a:defRPr/>
            </a:pPr>
            <a:fld id="{DE5D3554-689F-4BCF-B9E2-0D21FC932019}" type="datetime1">
              <a:rPr lang="tr-TR"/>
              <a:pPr>
                <a:defRPr/>
              </a:pPr>
              <a:t>8.12.2023</a:t>
            </a:fld>
            <a:endParaRPr lang="tr-TR"/>
          </a:p>
        </p:txBody>
      </p:sp>
      <p:sp>
        <p:nvSpPr>
          <p:cNvPr id="5" name="Rectangle 25"/>
          <p:cNvSpPr>
            <a:spLocks noGrp="1" noChangeArrowheads="1"/>
          </p:cNvSpPr>
          <p:nvPr>
            <p:ph type="sldNum" sz="quarter" idx="12"/>
          </p:nvPr>
        </p:nvSpPr>
        <p:spPr/>
        <p:txBody>
          <a:bodyPr/>
          <a:lstStyle/>
          <a:p>
            <a:pPr>
              <a:defRPr/>
            </a:pPr>
            <a:fld id="{4626535C-C812-4531-BD1B-CF762DE37F81}" type="slidenum">
              <a:rPr lang="tr-TR"/>
              <a:pPr>
                <a:defRPr/>
              </a:pPr>
              <a:t>27</a:t>
            </a:fld>
            <a:endParaRPr lang="tr-TR"/>
          </a:p>
        </p:txBody>
      </p:sp>
      <p:sp>
        <p:nvSpPr>
          <p:cNvPr id="2" name="Dikdörtgen 1"/>
          <p:cNvSpPr/>
          <p:nvPr/>
        </p:nvSpPr>
        <p:spPr>
          <a:xfrm>
            <a:off x="179512" y="620688"/>
            <a:ext cx="8568952" cy="3477875"/>
          </a:xfrm>
          <a:prstGeom prst="rect">
            <a:avLst/>
          </a:prstGeom>
        </p:spPr>
        <p:txBody>
          <a:bodyPr wrap="square" lIns="91440" tIns="45720" rIns="91440" bIns="45720" anchor="t">
            <a:spAutoFit/>
          </a:bodyPr>
          <a:lstStyle/>
          <a:p>
            <a:pPr algn="just"/>
            <a:r>
              <a:rPr lang="tr-TR" sz="2000" dirty="0">
                <a:latin typeface="Arial"/>
                <a:cs typeface="Arial"/>
              </a:rPr>
              <a:t>Fiyat Rekabetçiliği (5 gösterge): Bu sütun, bir ülkeye seyahat etmenin veya yatırım yapmanın ne kadar maliyetli olduğunu ölçer. Bir ülkede seyahatle ilgili maliyetlerin düşük olması, o ülkenin birçok gezgin için cazibesini artırırken, T&amp;T sektörünü de yatırımcılar için daha cazip hale getirir. Bu sütunda dikkate alınan fiyat rekabetçiliği unsurları arasında şunlar yer almaktadır: uçak biletlerini çok daha pahalı hale getirebilen uçak bileti vergileri ve havaalanı ücretleri; otel ve kısa süreli kiralık konaklamanın göreceli maliyeti; satın alma gücü paritesiyle temsil edilen yaşam maliyeti ve seyahat maliyetini doğrudan etkileyen yakıt fiyatı maliyetleri.</a:t>
            </a:r>
            <a:endParaRPr lang="en-US" dirty="0"/>
          </a:p>
          <a:p>
            <a:pPr algn="just"/>
            <a:endParaRPr lang="tr-TR" sz="2000" dirty="0"/>
          </a:p>
        </p:txBody>
      </p:sp>
      <p:pic>
        <p:nvPicPr>
          <p:cNvPr id="3" name="Picture 2" descr="The Top 8 Techniques for Effective Competitive Pricing Success">
            <a:extLst>
              <a:ext uri="{FF2B5EF4-FFF2-40B4-BE49-F238E27FC236}">
                <a16:creationId xmlns:a16="http://schemas.microsoft.com/office/drawing/2014/main" id="{940691D9-4228-B89F-1D4F-8C8A8890DCD1}"/>
              </a:ext>
            </a:extLst>
          </p:cNvPr>
          <p:cNvPicPr>
            <a:picLocks noChangeAspect="1"/>
          </p:cNvPicPr>
          <p:nvPr/>
        </p:nvPicPr>
        <p:blipFill>
          <a:blip r:embed="rId2"/>
          <a:stretch>
            <a:fillRect/>
          </a:stretch>
        </p:blipFill>
        <p:spPr>
          <a:xfrm>
            <a:off x="2640757" y="3852684"/>
            <a:ext cx="3720204" cy="1893935"/>
          </a:xfrm>
          <a:prstGeom prst="rect">
            <a:avLst/>
          </a:prstGeom>
        </p:spPr>
      </p:pic>
    </p:spTree>
    <p:extLst>
      <p:ext uri="{BB962C8B-B14F-4D97-AF65-F5344CB8AC3E}">
        <p14:creationId xmlns:p14="http://schemas.microsoft.com/office/powerpoint/2010/main" val="40969884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dt" sz="half" idx="10"/>
          </p:nvPr>
        </p:nvSpPr>
        <p:spPr/>
        <p:txBody>
          <a:bodyPr/>
          <a:lstStyle/>
          <a:p>
            <a:pPr>
              <a:defRPr/>
            </a:pPr>
            <a:fld id="{DE5D3554-689F-4BCF-B9E2-0D21FC932019}" type="datetime1">
              <a:rPr lang="tr-TR"/>
              <a:pPr>
                <a:defRPr/>
              </a:pPr>
              <a:t>8.12.2023</a:t>
            </a:fld>
            <a:endParaRPr lang="tr-TR"/>
          </a:p>
        </p:txBody>
      </p:sp>
      <p:sp>
        <p:nvSpPr>
          <p:cNvPr id="6" name="Rectangle 26"/>
          <p:cNvSpPr>
            <a:spLocks noGrp="1" noChangeArrowheads="1"/>
          </p:cNvSpPr>
          <p:nvPr>
            <p:ph type="ftr" sz="quarter" idx="11"/>
          </p:nvPr>
        </p:nvSpPr>
        <p:spPr/>
        <p:txBody>
          <a:bodyPr/>
          <a:lstStyle/>
          <a:p>
            <a:pPr>
              <a:defRPr/>
            </a:pPr>
            <a:endParaRPr lang="tr-TR" dirty="0"/>
          </a:p>
        </p:txBody>
      </p:sp>
      <p:sp>
        <p:nvSpPr>
          <p:cNvPr id="5" name="Rectangle 25"/>
          <p:cNvSpPr>
            <a:spLocks noGrp="1" noChangeArrowheads="1"/>
          </p:cNvSpPr>
          <p:nvPr>
            <p:ph type="sldNum" sz="quarter" idx="12"/>
          </p:nvPr>
        </p:nvSpPr>
        <p:spPr/>
        <p:txBody>
          <a:bodyPr/>
          <a:lstStyle/>
          <a:p>
            <a:pPr>
              <a:defRPr/>
            </a:pPr>
            <a:fld id="{4626535C-C812-4531-BD1B-CF762DE37F81}" type="slidenum">
              <a:rPr lang="tr-TR"/>
              <a:pPr>
                <a:defRPr/>
              </a:pPr>
              <a:t>28</a:t>
            </a:fld>
            <a:endParaRPr lang="tr-TR"/>
          </a:p>
        </p:txBody>
      </p:sp>
      <p:sp>
        <p:nvSpPr>
          <p:cNvPr id="2" name="Dikdörtgen 1"/>
          <p:cNvSpPr/>
          <p:nvPr/>
        </p:nvSpPr>
        <p:spPr>
          <a:xfrm>
            <a:off x="179512" y="620688"/>
            <a:ext cx="8568952" cy="2893100"/>
          </a:xfrm>
          <a:prstGeom prst="rect">
            <a:avLst/>
          </a:prstGeom>
        </p:spPr>
        <p:txBody>
          <a:bodyPr wrap="square" lIns="91440" tIns="45720" rIns="91440" bIns="45720" anchor="t">
            <a:spAutoFit/>
          </a:bodyPr>
          <a:lstStyle/>
          <a:p>
            <a:pPr>
              <a:lnSpc>
                <a:spcPct val="150000"/>
              </a:lnSpc>
            </a:pPr>
            <a:r>
              <a:rPr lang="tr-TR" dirty="0">
                <a:latin typeface="Arial"/>
                <a:cs typeface="Arial"/>
              </a:rPr>
              <a:t>Sütun 8: Fiyat Rekabetçiliği </a:t>
            </a:r>
            <a:endParaRPr lang="en-US" dirty="0">
              <a:latin typeface="Arial"/>
              <a:cs typeface="Arial"/>
            </a:endParaRPr>
          </a:p>
          <a:p>
            <a:pPr>
              <a:lnSpc>
                <a:spcPct val="150000"/>
              </a:lnSpc>
            </a:pPr>
            <a:r>
              <a:rPr lang="tr-TR" dirty="0">
                <a:latin typeface="Arial"/>
                <a:cs typeface="Arial"/>
              </a:rPr>
              <a:t>8.01 Bilet vergileri, havaalanı ücretleri* </a:t>
            </a:r>
            <a:endParaRPr lang="en-US" dirty="0">
              <a:latin typeface="Arial"/>
              <a:cs typeface="Arial"/>
            </a:endParaRPr>
          </a:p>
          <a:p>
            <a:pPr>
              <a:lnSpc>
                <a:spcPct val="150000"/>
              </a:lnSpc>
            </a:pPr>
            <a:r>
              <a:rPr lang="tr-TR" dirty="0">
                <a:latin typeface="Arial"/>
                <a:cs typeface="Arial"/>
              </a:rPr>
              <a:t>8.02 Otel fiyat endeksi * </a:t>
            </a:r>
            <a:endParaRPr lang="en-US" dirty="0">
              <a:latin typeface="Arial"/>
              <a:cs typeface="Arial"/>
            </a:endParaRPr>
          </a:p>
          <a:p>
            <a:pPr>
              <a:lnSpc>
                <a:spcPct val="150000"/>
              </a:lnSpc>
            </a:pPr>
            <a:r>
              <a:rPr lang="tr-TR" dirty="0">
                <a:latin typeface="Arial"/>
                <a:cs typeface="Arial"/>
              </a:rPr>
              <a:t>8.03 Satın alma gücü paritesi* </a:t>
            </a:r>
            <a:endParaRPr lang="en-US" dirty="0">
              <a:latin typeface="Arial"/>
              <a:cs typeface="Arial"/>
            </a:endParaRPr>
          </a:p>
          <a:p>
            <a:pPr>
              <a:lnSpc>
                <a:spcPct val="150000"/>
              </a:lnSpc>
            </a:pPr>
            <a:r>
              <a:rPr lang="tr-TR" dirty="0">
                <a:latin typeface="Arial"/>
                <a:cs typeface="Arial"/>
              </a:rPr>
              <a:t>8.04 Yakıt fiyat seviyeleri* </a:t>
            </a:r>
            <a:endParaRPr lang="en-US" dirty="0">
              <a:latin typeface="Arial"/>
              <a:cs typeface="Arial"/>
            </a:endParaRPr>
          </a:p>
          <a:p>
            <a:pPr>
              <a:lnSpc>
                <a:spcPct val="150000"/>
              </a:lnSpc>
            </a:pPr>
            <a:r>
              <a:rPr lang="tr-TR" dirty="0">
                <a:latin typeface="Arial"/>
                <a:cs typeface="Arial"/>
              </a:rPr>
              <a:t>8.05 Kısa vadeli kiralama fiyatı*</a:t>
            </a:r>
            <a:endParaRPr lang="en-US" dirty="0"/>
          </a:p>
          <a:p>
            <a:pPr algn="just"/>
            <a:endParaRPr lang="tr-TR" sz="2000" dirty="0"/>
          </a:p>
        </p:txBody>
      </p:sp>
    </p:spTree>
    <p:extLst>
      <p:ext uri="{BB962C8B-B14F-4D97-AF65-F5344CB8AC3E}">
        <p14:creationId xmlns:p14="http://schemas.microsoft.com/office/powerpoint/2010/main" val="26436265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dt" sz="half" idx="10"/>
          </p:nvPr>
        </p:nvSpPr>
        <p:spPr/>
        <p:txBody>
          <a:bodyPr/>
          <a:lstStyle/>
          <a:p>
            <a:pPr>
              <a:defRPr/>
            </a:pPr>
            <a:fld id="{DE5D3554-689F-4BCF-B9E2-0D21FC932019}" type="datetime1">
              <a:rPr lang="tr-TR"/>
              <a:pPr>
                <a:defRPr/>
              </a:pPr>
              <a:t>8.12.2023</a:t>
            </a:fld>
            <a:endParaRPr lang="tr-TR"/>
          </a:p>
        </p:txBody>
      </p:sp>
      <p:sp>
        <p:nvSpPr>
          <p:cNvPr id="5" name="Rectangle 25"/>
          <p:cNvSpPr>
            <a:spLocks noGrp="1" noChangeArrowheads="1"/>
          </p:cNvSpPr>
          <p:nvPr>
            <p:ph type="sldNum" sz="quarter" idx="12"/>
          </p:nvPr>
        </p:nvSpPr>
        <p:spPr/>
        <p:txBody>
          <a:bodyPr/>
          <a:lstStyle/>
          <a:p>
            <a:pPr>
              <a:defRPr/>
            </a:pPr>
            <a:fld id="{4626535C-C812-4531-BD1B-CF762DE37F81}" type="slidenum">
              <a:rPr lang="tr-TR"/>
              <a:pPr>
                <a:defRPr/>
              </a:pPr>
              <a:t>29</a:t>
            </a:fld>
            <a:endParaRPr lang="tr-TR"/>
          </a:p>
        </p:txBody>
      </p:sp>
      <p:sp>
        <p:nvSpPr>
          <p:cNvPr id="2" name="Dikdörtgen 1"/>
          <p:cNvSpPr/>
          <p:nvPr/>
        </p:nvSpPr>
        <p:spPr>
          <a:xfrm>
            <a:off x="179512" y="620688"/>
            <a:ext cx="8568952" cy="3754874"/>
          </a:xfrm>
          <a:prstGeom prst="rect">
            <a:avLst/>
          </a:prstGeom>
        </p:spPr>
        <p:txBody>
          <a:bodyPr wrap="square" lIns="91440" tIns="45720" rIns="91440" bIns="45720" anchor="t">
            <a:spAutoFit/>
          </a:bodyPr>
          <a:lstStyle/>
          <a:p>
            <a:pPr algn="just"/>
            <a:r>
              <a:rPr lang="tr-TR" sz="2000" dirty="0">
                <a:latin typeface="Arial"/>
                <a:cs typeface="Arial"/>
              </a:rPr>
              <a:t>Altyapı alt endeksi, her bir ekonomideki fiziksel altyapının kullanılabilirliğini ve kalitesini ölçer ve üç sütun içerir:</a:t>
            </a:r>
            <a:endParaRPr lang="en-US" dirty="0">
              <a:latin typeface="Arial"/>
              <a:cs typeface="Arial"/>
            </a:endParaRPr>
          </a:p>
          <a:p>
            <a:pPr algn="just"/>
            <a:endParaRPr lang="tr-TR"/>
          </a:p>
          <a:p>
            <a:pPr algn="just"/>
            <a:r>
              <a:rPr lang="tr-TR" sz="2000" dirty="0">
                <a:latin typeface="Arial"/>
                <a:cs typeface="Arial"/>
              </a:rPr>
              <a:t>Hava Taşımacılığı Altyapısı (4 gösterge): Hava bağlantısı, yolcuların ülkelere ve ülkelerden erişim kolaylığının yanı sıra birçok ülke içinde hareket etmeleri için de gereklidir. Bu sütunda, mevcut koltuk kilometresi, faaliyette olan havayolu sayısı ve hava taşımacılığı hizmetlerinin verimliliği gibi göstergeler kullanılarak uluslararası ve yurtiçi hava yolu kapasitesi ve kalitesi ölçülmekte ve bir ülkenin havalimanlarının küresel hava taşımacılığı ağına ne ölçüde entegre olduğu da ölçülmektedir.</a:t>
            </a:r>
            <a:endParaRPr lang="tr-TR" dirty="0"/>
          </a:p>
          <a:p>
            <a:pPr algn="just"/>
            <a:endParaRPr lang="tr-TR" sz="2000" dirty="0"/>
          </a:p>
          <a:p>
            <a:pPr algn="just"/>
            <a:endParaRPr lang="tr-TR" sz="2000" dirty="0"/>
          </a:p>
        </p:txBody>
      </p:sp>
      <p:pic>
        <p:nvPicPr>
          <p:cNvPr id="3" name="Picture 2" descr="Augmented reality in Aviation: Enhancing passenger experience">
            <a:extLst>
              <a:ext uri="{FF2B5EF4-FFF2-40B4-BE49-F238E27FC236}">
                <a16:creationId xmlns:a16="http://schemas.microsoft.com/office/drawing/2014/main" id="{A2E895ED-24DD-FD47-33B9-E708C836EEF2}"/>
              </a:ext>
            </a:extLst>
          </p:cNvPr>
          <p:cNvPicPr>
            <a:picLocks noChangeAspect="1"/>
          </p:cNvPicPr>
          <p:nvPr/>
        </p:nvPicPr>
        <p:blipFill>
          <a:blip r:embed="rId2"/>
          <a:stretch>
            <a:fillRect/>
          </a:stretch>
        </p:blipFill>
        <p:spPr>
          <a:xfrm>
            <a:off x="2906350" y="4006106"/>
            <a:ext cx="3198501" cy="2127762"/>
          </a:xfrm>
          <a:prstGeom prst="rect">
            <a:avLst/>
          </a:prstGeom>
        </p:spPr>
      </p:pic>
    </p:spTree>
    <p:extLst>
      <p:ext uri="{BB962C8B-B14F-4D97-AF65-F5344CB8AC3E}">
        <p14:creationId xmlns:p14="http://schemas.microsoft.com/office/powerpoint/2010/main" val="34201769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dt" sz="half" idx="10"/>
          </p:nvPr>
        </p:nvSpPr>
        <p:spPr/>
        <p:txBody>
          <a:bodyPr/>
          <a:lstStyle/>
          <a:p>
            <a:pPr>
              <a:defRPr/>
            </a:pPr>
            <a:fld id="{DE5D3554-689F-4BCF-B9E2-0D21FC932019}" type="datetime1">
              <a:rPr lang="tr-TR"/>
              <a:pPr>
                <a:defRPr/>
              </a:pPr>
              <a:t>8.12.2023</a:t>
            </a:fld>
            <a:endParaRPr lang="tr-TR"/>
          </a:p>
        </p:txBody>
      </p:sp>
      <p:sp>
        <p:nvSpPr>
          <p:cNvPr id="6" name="Rectangle 26"/>
          <p:cNvSpPr>
            <a:spLocks noGrp="1" noChangeArrowheads="1"/>
          </p:cNvSpPr>
          <p:nvPr>
            <p:ph type="ftr" sz="quarter" idx="11"/>
          </p:nvPr>
        </p:nvSpPr>
        <p:spPr/>
        <p:txBody>
          <a:bodyPr/>
          <a:lstStyle/>
          <a:p>
            <a:pPr>
              <a:defRPr/>
            </a:pPr>
            <a:endParaRPr lang="tr-TR" dirty="0"/>
          </a:p>
        </p:txBody>
      </p:sp>
      <p:sp>
        <p:nvSpPr>
          <p:cNvPr id="5" name="Rectangle 25"/>
          <p:cNvSpPr>
            <a:spLocks noGrp="1" noChangeArrowheads="1"/>
          </p:cNvSpPr>
          <p:nvPr>
            <p:ph type="sldNum" sz="quarter" idx="12"/>
          </p:nvPr>
        </p:nvSpPr>
        <p:spPr/>
        <p:txBody>
          <a:bodyPr/>
          <a:lstStyle/>
          <a:p>
            <a:pPr>
              <a:defRPr/>
            </a:pPr>
            <a:fld id="{4626535C-C812-4531-BD1B-CF762DE37F81}" type="slidenum">
              <a:rPr lang="tr-TR"/>
              <a:pPr>
                <a:defRPr/>
              </a:pPr>
              <a:t>30</a:t>
            </a:fld>
            <a:endParaRPr lang="tr-TR"/>
          </a:p>
        </p:txBody>
      </p:sp>
      <p:sp>
        <p:nvSpPr>
          <p:cNvPr id="2" name="Dikdörtgen 1"/>
          <p:cNvSpPr/>
          <p:nvPr/>
        </p:nvSpPr>
        <p:spPr>
          <a:xfrm>
            <a:off x="179512" y="620688"/>
            <a:ext cx="8568952" cy="3200876"/>
          </a:xfrm>
          <a:prstGeom prst="rect">
            <a:avLst/>
          </a:prstGeom>
        </p:spPr>
        <p:txBody>
          <a:bodyPr wrap="square" lIns="91440" tIns="45720" rIns="91440" bIns="45720" anchor="t">
            <a:spAutoFit/>
          </a:bodyPr>
          <a:lstStyle/>
          <a:p>
            <a:pPr>
              <a:lnSpc>
                <a:spcPct val="150000"/>
              </a:lnSpc>
            </a:pPr>
            <a:r>
              <a:rPr lang="tr-TR">
                <a:latin typeface="Arial"/>
                <a:cs typeface="Arial"/>
              </a:rPr>
              <a:t>Alt Dizin C: Altyapı </a:t>
            </a:r>
            <a:endParaRPr lang="en-US">
              <a:latin typeface="Arial"/>
              <a:cs typeface="Arial"/>
            </a:endParaRPr>
          </a:p>
          <a:p>
            <a:pPr>
              <a:lnSpc>
                <a:spcPct val="150000"/>
              </a:lnSpc>
            </a:pPr>
            <a:r>
              <a:rPr lang="tr-TR">
                <a:latin typeface="Arial"/>
                <a:cs typeface="Arial"/>
              </a:rPr>
              <a:t>Sütun 9: Hava Taşımacılığı Altyapısı </a:t>
            </a:r>
            <a:endParaRPr lang="en-US">
              <a:latin typeface="Arial"/>
              <a:cs typeface="Arial"/>
            </a:endParaRPr>
          </a:p>
          <a:p>
            <a:pPr>
              <a:lnSpc>
                <a:spcPct val="150000"/>
              </a:lnSpc>
            </a:pPr>
            <a:r>
              <a:rPr lang="tr-TR">
                <a:latin typeface="Arial"/>
                <a:cs typeface="Arial"/>
              </a:rPr>
              <a:t>9.01 Hava taşımacılığı hizmetlerinin verimliliği </a:t>
            </a:r>
            <a:endParaRPr lang="en-US">
              <a:latin typeface="Arial"/>
              <a:cs typeface="Arial"/>
            </a:endParaRPr>
          </a:p>
          <a:p>
            <a:pPr>
              <a:lnSpc>
                <a:spcPct val="150000"/>
              </a:lnSpc>
            </a:pPr>
            <a:r>
              <a:rPr lang="tr-TR">
                <a:latin typeface="Arial"/>
                <a:cs typeface="Arial"/>
              </a:rPr>
              <a:t>9.02 Kullanılabilir koltuk kilometresi* </a:t>
            </a:r>
            <a:endParaRPr lang="en-US">
              <a:latin typeface="Arial"/>
              <a:cs typeface="Arial"/>
            </a:endParaRPr>
          </a:p>
          <a:p>
            <a:pPr>
              <a:lnSpc>
                <a:spcPct val="150000"/>
              </a:lnSpc>
            </a:pPr>
            <a:r>
              <a:rPr lang="tr-TR">
                <a:latin typeface="Arial"/>
                <a:cs typeface="Arial"/>
              </a:rPr>
              <a:t>9.03 Çalışan havayolu sayısı* </a:t>
            </a:r>
            <a:endParaRPr lang="en-US">
              <a:latin typeface="Arial"/>
              <a:cs typeface="Arial"/>
            </a:endParaRPr>
          </a:p>
          <a:p>
            <a:pPr>
              <a:lnSpc>
                <a:spcPct val="150000"/>
              </a:lnSpc>
            </a:pPr>
            <a:r>
              <a:rPr lang="tr-TR">
                <a:latin typeface="Arial"/>
                <a:cs typeface="Arial"/>
              </a:rPr>
              <a:t>9.04 Havaalanı bağlantısı* </a:t>
            </a:r>
            <a:endParaRPr lang="tr-TR"/>
          </a:p>
          <a:p>
            <a:pPr algn="just"/>
            <a:endParaRPr lang="tr-TR" sz="2000" dirty="0"/>
          </a:p>
          <a:p>
            <a:pPr algn="just"/>
            <a:endParaRPr lang="tr-TR" sz="2000" dirty="0"/>
          </a:p>
        </p:txBody>
      </p:sp>
    </p:spTree>
    <p:extLst>
      <p:ext uri="{BB962C8B-B14F-4D97-AF65-F5344CB8AC3E}">
        <p14:creationId xmlns:p14="http://schemas.microsoft.com/office/powerpoint/2010/main" val="41954986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dt" sz="half" idx="10"/>
          </p:nvPr>
        </p:nvSpPr>
        <p:spPr/>
        <p:txBody>
          <a:bodyPr/>
          <a:lstStyle/>
          <a:p>
            <a:pPr>
              <a:defRPr/>
            </a:pPr>
            <a:fld id="{DE5D3554-689F-4BCF-B9E2-0D21FC932019}" type="datetime1">
              <a:rPr lang="tr-TR"/>
              <a:pPr>
                <a:defRPr/>
              </a:pPr>
              <a:t>8.12.2023</a:t>
            </a:fld>
            <a:endParaRPr lang="tr-TR"/>
          </a:p>
        </p:txBody>
      </p:sp>
      <p:sp>
        <p:nvSpPr>
          <p:cNvPr id="6" name="Rectangle 26"/>
          <p:cNvSpPr>
            <a:spLocks noGrp="1" noChangeArrowheads="1"/>
          </p:cNvSpPr>
          <p:nvPr>
            <p:ph type="ftr" sz="quarter" idx="11"/>
          </p:nvPr>
        </p:nvSpPr>
        <p:spPr/>
        <p:txBody>
          <a:bodyPr/>
          <a:lstStyle/>
          <a:p>
            <a:pPr>
              <a:defRPr/>
            </a:pPr>
            <a:endParaRPr lang="tr-TR" dirty="0"/>
          </a:p>
        </p:txBody>
      </p:sp>
      <p:sp>
        <p:nvSpPr>
          <p:cNvPr id="5" name="Rectangle 25"/>
          <p:cNvSpPr>
            <a:spLocks noGrp="1" noChangeArrowheads="1"/>
          </p:cNvSpPr>
          <p:nvPr>
            <p:ph type="sldNum" sz="quarter" idx="12"/>
          </p:nvPr>
        </p:nvSpPr>
        <p:spPr/>
        <p:txBody>
          <a:bodyPr/>
          <a:lstStyle/>
          <a:p>
            <a:pPr>
              <a:defRPr/>
            </a:pPr>
            <a:fld id="{4626535C-C812-4531-BD1B-CF762DE37F81}" type="slidenum">
              <a:rPr lang="tr-TR"/>
              <a:pPr>
                <a:defRPr/>
              </a:pPr>
              <a:t>31</a:t>
            </a:fld>
            <a:endParaRPr lang="tr-TR"/>
          </a:p>
        </p:txBody>
      </p:sp>
      <p:sp>
        <p:nvSpPr>
          <p:cNvPr id="2" name="Dikdörtgen 1"/>
          <p:cNvSpPr/>
          <p:nvPr/>
        </p:nvSpPr>
        <p:spPr>
          <a:xfrm>
            <a:off x="179512" y="620688"/>
            <a:ext cx="8568952" cy="3754874"/>
          </a:xfrm>
          <a:prstGeom prst="rect">
            <a:avLst/>
          </a:prstGeom>
        </p:spPr>
        <p:txBody>
          <a:bodyPr wrap="square" lIns="91440" tIns="45720" rIns="91440" bIns="45720" anchor="t">
            <a:spAutoFit/>
          </a:bodyPr>
          <a:lstStyle/>
          <a:p>
            <a:pPr algn="just"/>
            <a:r>
              <a:rPr lang="tr-TR" sz="2000" dirty="0">
                <a:latin typeface="Arial"/>
                <a:cs typeface="Arial"/>
              </a:rPr>
              <a:t>Kara ve Liman Altyapısı (7 gösterge): Bu sütun, önemli iş merkezlerine ve turistik cazibe merkezlerine etkin ve erişilebilir kara ve liman ulaşımının mevcudiyetini ölçer. Karayolu ve demiryolu yoğunlukları ile gösterilen yeterince kapsamlı karayolu ve demiryolu ağlarının yanı sıra uluslararası konfor, güvenlik ve modal verimlilik standartlarını karşılayan karayolu, demiryolu ve liman altyapısı, T&amp;T ekonomisinin etkinleştirilmesi için hayati önem taşımaktadır. Bu sütun aynı zamanda yeraltı raylı sistemleri ve taksiler gibi toplu taşıma hizmetlerinin verimliliğini ve bu hizmetlere erişimi de hesaba katmaktadır, çünkü bunlar özellikle kentsel yerlerde ziyaretçiler ve T&amp;T çalışanları tarafından düzenli olarak kullanılmaktadır.</a:t>
            </a:r>
            <a:endParaRPr lang="en-US" dirty="0"/>
          </a:p>
          <a:p>
            <a:pPr algn="just"/>
            <a:endParaRPr lang="tr-TR" sz="2000" dirty="0"/>
          </a:p>
          <a:p>
            <a:pPr algn="just"/>
            <a:endParaRPr lang="tr-TR" sz="2000" dirty="0"/>
          </a:p>
        </p:txBody>
      </p:sp>
      <p:pic>
        <p:nvPicPr>
          <p:cNvPr id="3" name="Picture 2" descr="8 Major Black Sea Ports">
            <a:extLst>
              <a:ext uri="{FF2B5EF4-FFF2-40B4-BE49-F238E27FC236}">
                <a16:creationId xmlns:a16="http://schemas.microsoft.com/office/drawing/2014/main" id="{E50C56B3-FE44-45FC-1A30-40F9094C3EBE}"/>
              </a:ext>
            </a:extLst>
          </p:cNvPr>
          <p:cNvPicPr>
            <a:picLocks noChangeAspect="1"/>
          </p:cNvPicPr>
          <p:nvPr/>
        </p:nvPicPr>
        <p:blipFill>
          <a:blip r:embed="rId2"/>
          <a:stretch>
            <a:fillRect/>
          </a:stretch>
        </p:blipFill>
        <p:spPr>
          <a:xfrm>
            <a:off x="2678699" y="4219818"/>
            <a:ext cx="3435638" cy="1965932"/>
          </a:xfrm>
          <a:prstGeom prst="rect">
            <a:avLst/>
          </a:prstGeom>
        </p:spPr>
      </p:pic>
    </p:spTree>
    <p:extLst>
      <p:ext uri="{BB962C8B-B14F-4D97-AF65-F5344CB8AC3E}">
        <p14:creationId xmlns:p14="http://schemas.microsoft.com/office/powerpoint/2010/main" val="6250473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dt" sz="half" idx="10"/>
          </p:nvPr>
        </p:nvSpPr>
        <p:spPr/>
        <p:txBody>
          <a:bodyPr/>
          <a:lstStyle/>
          <a:p>
            <a:pPr>
              <a:defRPr/>
            </a:pPr>
            <a:fld id="{DE5D3554-689F-4BCF-B9E2-0D21FC932019}" type="datetime1">
              <a:rPr lang="tr-TR"/>
              <a:pPr>
                <a:defRPr/>
              </a:pPr>
              <a:t>8.12.2023</a:t>
            </a:fld>
            <a:endParaRPr lang="tr-TR"/>
          </a:p>
        </p:txBody>
      </p:sp>
      <p:sp>
        <p:nvSpPr>
          <p:cNvPr id="6" name="Rectangle 26"/>
          <p:cNvSpPr>
            <a:spLocks noGrp="1" noChangeArrowheads="1"/>
          </p:cNvSpPr>
          <p:nvPr>
            <p:ph type="ftr" sz="quarter" idx="11"/>
          </p:nvPr>
        </p:nvSpPr>
        <p:spPr/>
        <p:txBody>
          <a:bodyPr/>
          <a:lstStyle/>
          <a:p>
            <a:pPr>
              <a:defRPr/>
            </a:pPr>
            <a:endParaRPr lang="tr-TR" dirty="0"/>
          </a:p>
        </p:txBody>
      </p:sp>
      <p:sp>
        <p:nvSpPr>
          <p:cNvPr id="5" name="Rectangle 25"/>
          <p:cNvSpPr>
            <a:spLocks noGrp="1" noChangeArrowheads="1"/>
          </p:cNvSpPr>
          <p:nvPr>
            <p:ph type="sldNum" sz="quarter" idx="12"/>
          </p:nvPr>
        </p:nvSpPr>
        <p:spPr/>
        <p:txBody>
          <a:bodyPr/>
          <a:lstStyle/>
          <a:p>
            <a:pPr>
              <a:defRPr/>
            </a:pPr>
            <a:fld id="{4626535C-C812-4531-BD1B-CF762DE37F81}" type="slidenum">
              <a:rPr lang="tr-TR"/>
              <a:pPr>
                <a:defRPr/>
              </a:pPr>
              <a:t>32</a:t>
            </a:fld>
            <a:endParaRPr lang="tr-TR"/>
          </a:p>
        </p:txBody>
      </p:sp>
      <p:sp>
        <p:nvSpPr>
          <p:cNvPr id="2" name="Dikdörtgen 1"/>
          <p:cNvSpPr/>
          <p:nvPr/>
        </p:nvSpPr>
        <p:spPr>
          <a:xfrm>
            <a:off x="179512" y="620688"/>
            <a:ext cx="8568952" cy="4031873"/>
          </a:xfrm>
          <a:prstGeom prst="rect">
            <a:avLst/>
          </a:prstGeom>
        </p:spPr>
        <p:txBody>
          <a:bodyPr wrap="square" lIns="91440" tIns="45720" rIns="91440" bIns="45720" anchor="t">
            <a:spAutoFit/>
          </a:bodyPr>
          <a:lstStyle/>
          <a:p>
            <a:pPr>
              <a:lnSpc>
                <a:spcPct val="150000"/>
              </a:lnSpc>
            </a:pPr>
            <a:r>
              <a:rPr lang="tr-TR">
                <a:latin typeface="Arial"/>
                <a:cs typeface="Arial"/>
              </a:rPr>
              <a:t>Sütun 10: Kara ve Liman Altyapısı </a:t>
            </a:r>
            <a:endParaRPr lang="en-US">
              <a:latin typeface="Arial"/>
              <a:cs typeface="Arial"/>
            </a:endParaRPr>
          </a:p>
          <a:p>
            <a:pPr>
              <a:lnSpc>
                <a:spcPct val="150000"/>
              </a:lnSpc>
            </a:pPr>
            <a:r>
              <a:rPr lang="tr-TR">
                <a:latin typeface="Arial"/>
                <a:cs typeface="Arial"/>
              </a:rPr>
              <a:t>10.01 Yolların kalitesi </a:t>
            </a:r>
            <a:endParaRPr lang="en-US">
              <a:latin typeface="Arial"/>
              <a:cs typeface="Arial"/>
            </a:endParaRPr>
          </a:p>
          <a:p>
            <a:pPr>
              <a:lnSpc>
                <a:spcPct val="150000"/>
              </a:lnSpc>
            </a:pPr>
            <a:r>
              <a:rPr lang="tr-TR">
                <a:latin typeface="Arial"/>
                <a:cs typeface="Arial"/>
              </a:rPr>
              <a:t>10.02 Yol yoğunluğu* </a:t>
            </a:r>
            <a:endParaRPr lang="en-US">
              <a:latin typeface="Arial"/>
              <a:cs typeface="Arial"/>
            </a:endParaRPr>
          </a:p>
          <a:p>
            <a:pPr>
              <a:lnSpc>
                <a:spcPct val="150000"/>
              </a:lnSpc>
            </a:pPr>
            <a:r>
              <a:rPr lang="tr-TR">
                <a:latin typeface="Arial"/>
                <a:cs typeface="Arial"/>
              </a:rPr>
              <a:t>10.03 Tren hizmetlerinin etkinliği </a:t>
            </a:r>
            <a:endParaRPr lang="en-US">
              <a:latin typeface="Arial"/>
              <a:cs typeface="Arial"/>
            </a:endParaRPr>
          </a:p>
          <a:p>
            <a:pPr>
              <a:lnSpc>
                <a:spcPct val="150000"/>
              </a:lnSpc>
            </a:pPr>
            <a:r>
              <a:rPr lang="tr-TR">
                <a:latin typeface="Arial"/>
                <a:cs typeface="Arial"/>
              </a:rPr>
              <a:t>10.04 Demiryolu yoğunluğu* </a:t>
            </a:r>
            <a:endParaRPr lang="en-US">
              <a:latin typeface="Arial"/>
              <a:cs typeface="Arial"/>
            </a:endParaRPr>
          </a:p>
          <a:p>
            <a:pPr>
              <a:lnSpc>
                <a:spcPct val="150000"/>
              </a:lnSpc>
            </a:pPr>
            <a:r>
              <a:rPr lang="tr-TR">
                <a:latin typeface="Arial"/>
                <a:cs typeface="Arial"/>
              </a:rPr>
              <a:t>10.05 Toplu taşıma hizmetlerinin etkinliği </a:t>
            </a:r>
            <a:endParaRPr lang="en-US">
              <a:latin typeface="Arial"/>
              <a:cs typeface="Arial"/>
            </a:endParaRPr>
          </a:p>
          <a:p>
            <a:pPr>
              <a:lnSpc>
                <a:spcPct val="150000"/>
              </a:lnSpc>
            </a:pPr>
            <a:r>
              <a:rPr lang="tr-TR">
                <a:latin typeface="Arial"/>
                <a:cs typeface="Arial"/>
              </a:rPr>
              <a:t>10.06 Toplu taşımaya yeterli erişim </a:t>
            </a:r>
            <a:endParaRPr lang="en-US">
              <a:latin typeface="Arial"/>
              <a:cs typeface="Arial"/>
            </a:endParaRPr>
          </a:p>
          <a:p>
            <a:pPr>
              <a:lnSpc>
                <a:spcPct val="150000"/>
              </a:lnSpc>
            </a:pPr>
            <a:r>
              <a:rPr lang="tr-TR">
                <a:latin typeface="Arial"/>
                <a:cs typeface="Arial"/>
              </a:rPr>
              <a:t>10.07 Liman hizmetlerinin etkinliği</a:t>
            </a:r>
            <a:endParaRPr lang="en-US"/>
          </a:p>
          <a:p>
            <a:pPr algn="just"/>
            <a:endParaRPr lang="tr-TR" sz="2000" dirty="0"/>
          </a:p>
          <a:p>
            <a:pPr algn="just"/>
            <a:endParaRPr lang="tr-TR" sz="2000" dirty="0"/>
          </a:p>
        </p:txBody>
      </p:sp>
    </p:spTree>
    <p:extLst>
      <p:ext uri="{BB962C8B-B14F-4D97-AF65-F5344CB8AC3E}">
        <p14:creationId xmlns:p14="http://schemas.microsoft.com/office/powerpoint/2010/main" val="15773346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dt" sz="half" idx="10"/>
          </p:nvPr>
        </p:nvSpPr>
        <p:spPr/>
        <p:txBody>
          <a:bodyPr/>
          <a:lstStyle/>
          <a:p>
            <a:pPr>
              <a:defRPr/>
            </a:pPr>
            <a:fld id="{DE5D3554-689F-4BCF-B9E2-0D21FC932019}" type="datetime1">
              <a:rPr lang="tr-TR"/>
              <a:pPr>
                <a:defRPr/>
              </a:pPr>
              <a:t>8.12.2023</a:t>
            </a:fld>
            <a:endParaRPr lang="tr-TR"/>
          </a:p>
        </p:txBody>
      </p:sp>
      <p:sp>
        <p:nvSpPr>
          <p:cNvPr id="6" name="Rectangle 26"/>
          <p:cNvSpPr>
            <a:spLocks noGrp="1" noChangeArrowheads="1"/>
          </p:cNvSpPr>
          <p:nvPr>
            <p:ph type="ftr" sz="quarter" idx="11"/>
          </p:nvPr>
        </p:nvSpPr>
        <p:spPr/>
        <p:txBody>
          <a:bodyPr/>
          <a:lstStyle/>
          <a:p>
            <a:pPr>
              <a:defRPr/>
            </a:pPr>
            <a:endParaRPr lang="tr-TR" dirty="0"/>
          </a:p>
        </p:txBody>
      </p:sp>
      <p:sp>
        <p:nvSpPr>
          <p:cNvPr id="5" name="Rectangle 25"/>
          <p:cNvSpPr>
            <a:spLocks noGrp="1" noChangeArrowheads="1"/>
          </p:cNvSpPr>
          <p:nvPr>
            <p:ph type="sldNum" sz="quarter" idx="12"/>
          </p:nvPr>
        </p:nvSpPr>
        <p:spPr/>
        <p:txBody>
          <a:bodyPr/>
          <a:lstStyle/>
          <a:p>
            <a:pPr>
              <a:defRPr/>
            </a:pPr>
            <a:fld id="{4626535C-C812-4531-BD1B-CF762DE37F81}" type="slidenum">
              <a:rPr lang="tr-TR"/>
              <a:pPr>
                <a:defRPr/>
              </a:pPr>
              <a:t>33</a:t>
            </a:fld>
            <a:endParaRPr lang="tr-TR"/>
          </a:p>
        </p:txBody>
      </p:sp>
      <p:sp>
        <p:nvSpPr>
          <p:cNvPr id="2" name="Dikdörtgen 1"/>
          <p:cNvSpPr/>
          <p:nvPr/>
        </p:nvSpPr>
        <p:spPr>
          <a:xfrm>
            <a:off x="179512" y="620688"/>
            <a:ext cx="8568952" cy="3170099"/>
          </a:xfrm>
          <a:prstGeom prst="rect">
            <a:avLst/>
          </a:prstGeom>
        </p:spPr>
        <p:txBody>
          <a:bodyPr wrap="square" lIns="91440" tIns="45720" rIns="91440" bIns="45720" anchor="t">
            <a:spAutoFit/>
          </a:bodyPr>
          <a:lstStyle/>
          <a:p>
            <a:pPr algn="just"/>
            <a:r>
              <a:rPr lang="tr-TR" sz="2000" dirty="0">
                <a:latin typeface="Arial"/>
                <a:cs typeface="Arial"/>
              </a:rPr>
              <a:t>Turist Hizmet Altyapısı (5 gösterge): Bu sütun, konaklama ve araç kiralama gibi temel turizm hizmetlerinin mevcudiyetini ve rekabetçi bir şekilde sunulmasını ölçer. Yeterli konaklama, tatil ve eğlence tesislerinin mevcudiyeti bir ülke için önemli bir avantaj teşkil edebilir. Turizm hizmet altyapısının düzeyini, otel odası ve kısa dönemli kiralama birimlerinin sayısı ile ölçüyoruz; bunu araç kiralama ve ATM gibi hizmetlere erişimin kapsamı tamamlıyor. Turizm hizmetleri arasındaki rekabet de hizmetlerin fiyatlandırılmasında ve kalitesinde rol oynadığı için hesaba katılmaktadır.</a:t>
            </a:r>
            <a:endParaRPr lang="en-US" dirty="0"/>
          </a:p>
          <a:p>
            <a:pPr algn="just"/>
            <a:endParaRPr lang="tr-TR" sz="2000" dirty="0"/>
          </a:p>
          <a:p>
            <a:pPr algn="just"/>
            <a:endParaRPr lang="tr-TR" sz="2000" dirty="0"/>
          </a:p>
        </p:txBody>
      </p:sp>
    </p:spTree>
    <p:extLst>
      <p:ext uri="{BB962C8B-B14F-4D97-AF65-F5344CB8AC3E}">
        <p14:creationId xmlns:p14="http://schemas.microsoft.com/office/powerpoint/2010/main" val="19852354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dt" sz="half" idx="10"/>
          </p:nvPr>
        </p:nvSpPr>
        <p:spPr/>
        <p:txBody>
          <a:bodyPr/>
          <a:lstStyle/>
          <a:p>
            <a:pPr>
              <a:defRPr/>
            </a:pPr>
            <a:fld id="{DE5D3554-689F-4BCF-B9E2-0D21FC932019}" type="datetime1">
              <a:rPr lang="tr-TR"/>
              <a:pPr>
                <a:defRPr/>
              </a:pPr>
              <a:t>8.12.2023</a:t>
            </a:fld>
            <a:endParaRPr lang="tr-TR"/>
          </a:p>
        </p:txBody>
      </p:sp>
      <p:sp>
        <p:nvSpPr>
          <p:cNvPr id="6" name="Rectangle 26"/>
          <p:cNvSpPr>
            <a:spLocks noGrp="1" noChangeArrowheads="1"/>
          </p:cNvSpPr>
          <p:nvPr>
            <p:ph type="ftr" sz="quarter" idx="11"/>
          </p:nvPr>
        </p:nvSpPr>
        <p:spPr/>
        <p:txBody>
          <a:bodyPr/>
          <a:lstStyle/>
          <a:p>
            <a:pPr>
              <a:defRPr/>
            </a:pPr>
            <a:endParaRPr lang="tr-TR" dirty="0"/>
          </a:p>
        </p:txBody>
      </p:sp>
      <p:sp>
        <p:nvSpPr>
          <p:cNvPr id="5" name="Rectangle 25"/>
          <p:cNvSpPr>
            <a:spLocks noGrp="1" noChangeArrowheads="1"/>
          </p:cNvSpPr>
          <p:nvPr>
            <p:ph type="sldNum" sz="quarter" idx="12"/>
          </p:nvPr>
        </p:nvSpPr>
        <p:spPr/>
        <p:txBody>
          <a:bodyPr/>
          <a:lstStyle/>
          <a:p>
            <a:pPr>
              <a:defRPr/>
            </a:pPr>
            <a:fld id="{4626535C-C812-4531-BD1B-CF762DE37F81}" type="slidenum">
              <a:rPr lang="tr-TR"/>
              <a:pPr>
                <a:defRPr/>
              </a:pPr>
              <a:t>34</a:t>
            </a:fld>
            <a:endParaRPr lang="tr-TR"/>
          </a:p>
        </p:txBody>
      </p:sp>
      <p:sp>
        <p:nvSpPr>
          <p:cNvPr id="2" name="Dikdörtgen 1"/>
          <p:cNvSpPr/>
          <p:nvPr/>
        </p:nvSpPr>
        <p:spPr>
          <a:xfrm>
            <a:off x="179512" y="620688"/>
            <a:ext cx="8568952" cy="3200876"/>
          </a:xfrm>
          <a:prstGeom prst="rect">
            <a:avLst/>
          </a:prstGeom>
        </p:spPr>
        <p:txBody>
          <a:bodyPr wrap="square" lIns="91440" tIns="45720" rIns="91440" bIns="45720" anchor="t">
            <a:spAutoFit/>
          </a:bodyPr>
          <a:lstStyle/>
          <a:p>
            <a:pPr>
              <a:lnSpc>
                <a:spcPct val="150000"/>
              </a:lnSpc>
            </a:pPr>
            <a:r>
              <a:rPr lang="tr-TR" dirty="0">
                <a:latin typeface="Arial"/>
                <a:cs typeface="Arial"/>
              </a:rPr>
              <a:t>Sütun 11: Turist Hizmetleri Altyapısı </a:t>
            </a:r>
            <a:endParaRPr lang="en-US" dirty="0">
              <a:latin typeface="Arial"/>
              <a:cs typeface="Arial"/>
            </a:endParaRPr>
          </a:p>
          <a:p>
            <a:pPr>
              <a:lnSpc>
                <a:spcPct val="150000"/>
              </a:lnSpc>
            </a:pPr>
            <a:r>
              <a:rPr lang="tr-TR" dirty="0">
                <a:latin typeface="Arial"/>
                <a:cs typeface="Arial"/>
              </a:rPr>
              <a:t>11,01 Otel odası yoğunluğu* </a:t>
            </a:r>
            <a:endParaRPr lang="en-US" dirty="0">
              <a:latin typeface="Arial"/>
              <a:cs typeface="Arial"/>
            </a:endParaRPr>
          </a:p>
          <a:p>
            <a:pPr>
              <a:lnSpc>
                <a:spcPct val="150000"/>
              </a:lnSpc>
            </a:pPr>
            <a:r>
              <a:rPr lang="tr-TR" dirty="0">
                <a:latin typeface="Arial"/>
                <a:cs typeface="Arial"/>
              </a:rPr>
              <a:t>11,02 Kısa dönem kiralama listeleme yoğunluğu* </a:t>
            </a:r>
            <a:endParaRPr lang="en-US" dirty="0">
              <a:latin typeface="Arial"/>
              <a:cs typeface="Arial"/>
            </a:endParaRPr>
          </a:p>
          <a:p>
            <a:pPr>
              <a:lnSpc>
                <a:spcPct val="150000"/>
              </a:lnSpc>
            </a:pPr>
            <a:r>
              <a:rPr lang="tr-TR" dirty="0">
                <a:latin typeface="Arial"/>
                <a:cs typeface="Arial"/>
              </a:rPr>
              <a:t>11.03 Büyük araç kiralama şirketlerinin varlığı* </a:t>
            </a:r>
            <a:endParaRPr lang="en-US" dirty="0">
              <a:latin typeface="Arial"/>
              <a:cs typeface="Arial"/>
            </a:endParaRPr>
          </a:p>
          <a:p>
            <a:pPr>
              <a:lnSpc>
                <a:spcPct val="150000"/>
              </a:lnSpc>
            </a:pPr>
            <a:r>
              <a:rPr lang="tr-TR" dirty="0">
                <a:latin typeface="Arial"/>
                <a:cs typeface="Arial"/>
              </a:rPr>
              <a:t>11.04 Bankamatik yoğunluğu* </a:t>
            </a:r>
            <a:endParaRPr lang="en-US" dirty="0">
              <a:latin typeface="Arial"/>
              <a:cs typeface="Arial"/>
            </a:endParaRPr>
          </a:p>
          <a:p>
            <a:pPr>
              <a:lnSpc>
                <a:spcPct val="150000"/>
              </a:lnSpc>
            </a:pPr>
            <a:r>
              <a:rPr lang="tr-TR" dirty="0">
                <a:latin typeface="Arial"/>
                <a:cs typeface="Arial"/>
              </a:rPr>
              <a:t>11.05 Rekabetçi turizm hizmetleri</a:t>
            </a:r>
            <a:endParaRPr lang="en-US" dirty="0"/>
          </a:p>
          <a:p>
            <a:pPr algn="just"/>
            <a:endParaRPr lang="tr-TR" sz="2000" dirty="0"/>
          </a:p>
          <a:p>
            <a:pPr algn="just"/>
            <a:endParaRPr lang="tr-TR" sz="2000" dirty="0"/>
          </a:p>
        </p:txBody>
      </p:sp>
    </p:spTree>
    <p:extLst>
      <p:ext uri="{BB962C8B-B14F-4D97-AF65-F5344CB8AC3E}">
        <p14:creationId xmlns:p14="http://schemas.microsoft.com/office/powerpoint/2010/main" val="22419864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dt" sz="half" idx="10"/>
          </p:nvPr>
        </p:nvSpPr>
        <p:spPr/>
        <p:txBody>
          <a:bodyPr/>
          <a:lstStyle/>
          <a:p>
            <a:pPr>
              <a:defRPr/>
            </a:pPr>
            <a:fld id="{DE5D3554-689F-4BCF-B9E2-0D21FC932019}" type="datetime1">
              <a:rPr lang="tr-TR"/>
              <a:pPr>
                <a:defRPr/>
              </a:pPr>
              <a:t>8.12.2023</a:t>
            </a:fld>
            <a:endParaRPr lang="tr-TR"/>
          </a:p>
        </p:txBody>
      </p:sp>
      <p:sp>
        <p:nvSpPr>
          <p:cNvPr id="6" name="Rectangle 26"/>
          <p:cNvSpPr>
            <a:spLocks noGrp="1" noChangeArrowheads="1"/>
          </p:cNvSpPr>
          <p:nvPr>
            <p:ph type="ftr" sz="quarter" idx="11"/>
          </p:nvPr>
        </p:nvSpPr>
        <p:spPr/>
        <p:txBody>
          <a:bodyPr/>
          <a:lstStyle/>
          <a:p>
            <a:pPr>
              <a:defRPr/>
            </a:pPr>
            <a:endParaRPr lang="tr-TR" dirty="0"/>
          </a:p>
        </p:txBody>
      </p:sp>
      <p:sp>
        <p:nvSpPr>
          <p:cNvPr id="5" name="Rectangle 25"/>
          <p:cNvSpPr>
            <a:spLocks noGrp="1" noChangeArrowheads="1"/>
          </p:cNvSpPr>
          <p:nvPr>
            <p:ph type="sldNum" sz="quarter" idx="12"/>
          </p:nvPr>
        </p:nvSpPr>
        <p:spPr/>
        <p:txBody>
          <a:bodyPr/>
          <a:lstStyle/>
          <a:p>
            <a:pPr>
              <a:defRPr/>
            </a:pPr>
            <a:fld id="{4626535C-C812-4531-BD1B-CF762DE37F81}" type="slidenum">
              <a:rPr lang="tr-TR"/>
              <a:pPr>
                <a:defRPr/>
              </a:pPr>
              <a:t>35</a:t>
            </a:fld>
            <a:endParaRPr lang="tr-T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3728" y="116632"/>
            <a:ext cx="4911814" cy="6142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875805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dt" sz="half" idx="10"/>
          </p:nvPr>
        </p:nvSpPr>
        <p:spPr/>
        <p:txBody>
          <a:bodyPr/>
          <a:lstStyle/>
          <a:p>
            <a:pPr>
              <a:defRPr/>
            </a:pPr>
            <a:fld id="{DE5D3554-689F-4BCF-B9E2-0D21FC932019}" type="datetime1">
              <a:rPr lang="tr-TR"/>
              <a:pPr>
                <a:defRPr/>
              </a:pPr>
              <a:t>8.12.2023</a:t>
            </a:fld>
            <a:endParaRPr lang="tr-TR"/>
          </a:p>
        </p:txBody>
      </p:sp>
      <p:sp>
        <p:nvSpPr>
          <p:cNvPr id="6" name="Rectangle 26"/>
          <p:cNvSpPr>
            <a:spLocks noGrp="1" noChangeArrowheads="1"/>
          </p:cNvSpPr>
          <p:nvPr>
            <p:ph type="ftr" sz="quarter" idx="11"/>
          </p:nvPr>
        </p:nvSpPr>
        <p:spPr/>
        <p:txBody>
          <a:bodyPr/>
          <a:lstStyle/>
          <a:p>
            <a:pPr>
              <a:defRPr/>
            </a:pPr>
            <a:endParaRPr lang="tr-TR" dirty="0"/>
          </a:p>
        </p:txBody>
      </p:sp>
      <p:sp>
        <p:nvSpPr>
          <p:cNvPr id="5" name="Rectangle 25"/>
          <p:cNvSpPr>
            <a:spLocks noGrp="1" noChangeArrowheads="1"/>
          </p:cNvSpPr>
          <p:nvPr>
            <p:ph type="sldNum" sz="quarter" idx="12"/>
          </p:nvPr>
        </p:nvSpPr>
        <p:spPr/>
        <p:txBody>
          <a:bodyPr/>
          <a:lstStyle/>
          <a:p>
            <a:pPr>
              <a:defRPr/>
            </a:pPr>
            <a:fld id="{4626535C-C812-4531-BD1B-CF762DE37F81}" type="slidenum">
              <a:rPr lang="tr-TR"/>
              <a:pPr>
                <a:defRPr/>
              </a:pPr>
              <a:t>36</a:t>
            </a:fld>
            <a:endParaRPr lang="tr-TR"/>
          </a:p>
        </p:txBody>
      </p:sp>
      <p:sp>
        <p:nvSpPr>
          <p:cNvPr id="2" name="Dikdörtgen 1"/>
          <p:cNvSpPr/>
          <p:nvPr/>
        </p:nvSpPr>
        <p:spPr>
          <a:xfrm>
            <a:off x="179512" y="620688"/>
            <a:ext cx="8568952" cy="4031873"/>
          </a:xfrm>
          <a:prstGeom prst="rect">
            <a:avLst/>
          </a:prstGeom>
        </p:spPr>
        <p:txBody>
          <a:bodyPr wrap="square" lIns="91440" tIns="45720" rIns="91440" bIns="45720" anchor="t">
            <a:spAutoFit/>
          </a:bodyPr>
          <a:lstStyle/>
          <a:p>
            <a:r>
              <a:rPr lang="tr-TR" dirty="0">
                <a:latin typeface="Arial"/>
                <a:cs typeface="Arial"/>
              </a:rPr>
              <a:t>Seyahat ve Turizm Talep Etkenleri alt endeksi başlıca "seyahat etme nedenlerini" ele almakta ve üç sütun içermektedir:</a:t>
            </a:r>
            <a:endParaRPr lang="en-US" dirty="0"/>
          </a:p>
          <a:p>
            <a:endParaRPr lang="en-US"/>
          </a:p>
          <a:p>
            <a:r>
              <a:rPr lang="tr-TR" dirty="0">
                <a:latin typeface="Arial"/>
                <a:cs typeface="Arial"/>
              </a:rPr>
              <a:t>Doğal Kaynaklar (5 gösterge): Bu sütun, mevcut doğal sermayenin yanı sıra açık hava turizm faaliyetlerinin gelişimini de ölçmektedir. Doğal sermaye peyzaj, doğal parklar ve fauna zenginliği açısından tanımlanmaktadır. Bu sütunda, Birleşmiş Milletler Eğitim, Kültür ve Bilim Örgütü (UNESCO) doğal Dünya Mirası Alanlarının sayısı, ülkedeki fauna ve biyolojik çeşitlilik zenginliği ve milli parkların ve doğa rezervlerinin kapsamını gösteren korunan alanların kapsamı dahil olmak üzere çeşitli çekicilik ölçütlerini dahil ediyoruz. Doğa ve ilgili faaliyetlere yönelik Dijital Talep de bir ülkenin doğal varlıklarının ne kadar iyi bilindiğini ve etkili bir şekilde pazarlandığını göstermek için ölçülmektedir.</a:t>
            </a:r>
            <a:endParaRPr lang="en-US" dirty="0"/>
          </a:p>
          <a:p>
            <a:pPr algn="just"/>
            <a:endParaRPr lang="tr-TR" sz="2000" dirty="0"/>
          </a:p>
          <a:p>
            <a:pPr algn="just"/>
            <a:endParaRPr lang="tr-TR" sz="2000" dirty="0"/>
          </a:p>
        </p:txBody>
      </p:sp>
      <p:pic>
        <p:nvPicPr>
          <p:cNvPr id="3" name="Picture 2" descr="The Nature Conservancy in Europe">
            <a:extLst>
              <a:ext uri="{FF2B5EF4-FFF2-40B4-BE49-F238E27FC236}">
                <a16:creationId xmlns:a16="http://schemas.microsoft.com/office/drawing/2014/main" id="{516D2BDE-C21C-DD75-8DCB-D6482F91AEAD}"/>
              </a:ext>
            </a:extLst>
          </p:cNvPr>
          <p:cNvPicPr>
            <a:picLocks noChangeAspect="1"/>
          </p:cNvPicPr>
          <p:nvPr/>
        </p:nvPicPr>
        <p:blipFill>
          <a:blip r:embed="rId2"/>
          <a:stretch>
            <a:fillRect/>
          </a:stretch>
        </p:blipFill>
        <p:spPr>
          <a:xfrm>
            <a:off x="2697669" y="4311956"/>
            <a:ext cx="3521009" cy="1848055"/>
          </a:xfrm>
          <a:prstGeom prst="rect">
            <a:avLst/>
          </a:prstGeom>
        </p:spPr>
      </p:pic>
    </p:spTree>
    <p:extLst>
      <p:ext uri="{BB962C8B-B14F-4D97-AF65-F5344CB8AC3E}">
        <p14:creationId xmlns:p14="http://schemas.microsoft.com/office/powerpoint/2010/main" val="19801418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dt" sz="half" idx="10"/>
          </p:nvPr>
        </p:nvSpPr>
        <p:spPr/>
        <p:txBody>
          <a:bodyPr/>
          <a:lstStyle/>
          <a:p>
            <a:pPr>
              <a:defRPr/>
            </a:pPr>
            <a:fld id="{DE5D3554-689F-4BCF-B9E2-0D21FC932019}" type="datetime1">
              <a:rPr lang="tr-TR"/>
              <a:pPr>
                <a:defRPr/>
              </a:pPr>
              <a:t>8.12.2023</a:t>
            </a:fld>
            <a:endParaRPr lang="tr-TR"/>
          </a:p>
        </p:txBody>
      </p:sp>
      <p:sp>
        <p:nvSpPr>
          <p:cNvPr id="6" name="Rectangle 26"/>
          <p:cNvSpPr>
            <a:spLocks noGrp="1" noChangeArrowheads="1"/>
          </p:cNvSpPr>
          <p:nvPr>
            <p:ph type="ftr" sz="quarter" idx="11"/>
          </p:nvPr>
        </p:nvSpPr>
        <p:spPr/>
        <p:txBody>
          <a:bodyPr/>
          <a:lstStyle/>
          <a:p>
            <a:pPr>
              <a:defRPr/>
            </a:pPr>
            <a:endParaRPr lang="tr-TR" dirty="0"/>
          </a:p>
        </p:txBody>
      </p:sp>
      <p:sp>
        <p:nvSpPr>
          <p:cNvPr id="5" name="Rectangle 25"/>
          <p:cNvSpPr>
            <a:spLocks noGrp="1" noChangeArrowheads="1"/>
          </p:cNvSpPr>
          <p:nvPr>
            <p:ph type="sldNum" sz="quarter" idx="12"/>
          </p:nvPr>
        </p:nvSpPr>
        <p:spPr/>
        <p:txBody>
          <a:bodyPr/>
          <a:lstStyle/>
          <a:p>
            <a:pPr>
              <a:defRPr/>
            </a:pPr>
            <a:fld id="{4626535C-C812-4531-BD1B-CF762DE37F81}" type="slidenum">
              <a:rPr lang="tr-TR"/>
              <a:pPr>
                <a:defRPr/>
              </a:pPr>
              <a:t>37</a:t>
            </a:fld>
            <a:endParaRPr lang="tr-TR"/>
          </a:p>
        </p:txBody>
      </p:sp>
      <p:sp>
        <p:nvSpPr>
          <p:cNvPr id="2" name="Dikdörtgen 1"/>
          <p:cNvSpPr/>
          <p:nvPr/>
        </p:nvSpPr>
        <p:spPr>
          <a:xfrm>
            <a:off x="179512" y="620688"/>
            <a:ext cx="8568952" cy="3616375"/>
          </a:xfrm>
          <a:prstGeom prst="rect">
            <a:avLst/>
          </a:prstGeom>
        </p:spPr>
        <p:txBody>
          <a:bodyPr wrap="square" lIns="91440" tIns="45720" rIns="91440" bIns="45720" anchor="t">
            <a:spAutoFit/>
          </a:bodyPr>
          <a:lstStyle/>
          <a:p>
            <a:pPr>
              <a:lnSpc>
                <a:spcPct val="150000"/>
              </a:lnSpc>
            </a:pPr>
            <a:r>
              <a:rPr lang="tr-TR" dirty="0">
                <a:latin typeface="Arial"/>
                <a:cs typeface="Arial"/>
              </a:rPr>
              <a:t>Alt Endeks D: T&amp;T Talep Yönlendiricileri </a:t>
            </a:r>
            <a:endParaRPr lang="en-US" dirty="0">
              <a:latin typeface="Arial"/>
              <a:cs typeface="Arial"/>
            </a:endParaRPr>
          </a:p>
          <a:p>
            <a:pPr>
              <a:lnSpc>
                <a:spcPct val="150000"/>
              </a:lnSpc>
            </a:pPr>
            <a:r>
              <a:rPr lang="tr-TR" dirty="0">
                <a:latin typeface="Arial"/>
                <a:cs typeface="Arial"/>
              </a:rPr>
              <a:t>Sütun 12: Doğal Kaynaklar </a:t>
            </a:r>
            <a:endParaRPr lang="en-US" dirty="0">
              <a:latin typeface="Arial"/>
              <a:cs typeface="Arial"/>
            </a:endParaRPr>
          </a:p>
          <a:p>
            <a:pPr>
              <a:lnSpc>
                <a:spcPct val="150000"/>
              </a:lnSpc>
            </a:pPr>
            <a:r>
              <a:rPr lang="tr-TR" dirty="0">
                <a:latin typeface="Arial"/>
                <a:cs typeface="Arial"/>
              </a:rPr>
              <a:t>12.01 Dünya Mirası doğal alanlarının sayısı* </a:t>
            </a:r>
            <a:endParaRPr lang="en-US" dirty="0">
              <a:latin typeface="Arial"/>
              <a:cs typeface="Arial"/>
            </a:endParaRPr>
          </a:p>
          <a:p>
            <a:pPr>
              <a:lnSpc>
                <a:spcPct val="150000"/>
              </a:lnSpc>
            </a:pPr>
            <a:r>
              <a:rPr lang="tr-TR" dirty="0">
                <a:latin typeface="Arial"/>
                <a:cs typeface="Arial"/>
              </a:rPr>
              <a:t>12.02 Toplam bilinen türler* </a:t>
            </a:r>
            <a:endParaRPr lang="en-US" dirty="0">
              <a:latin typeface="Arial"/>
              <a:cs typeface="Arial"/>
            </a:endParaRPr>
          </a:p>
          <a:p>
            <a:pPr>
              <a:lnSpc>
                <a:spcPct val="150000"/>
              </a:lnSpc>
            </a:pPr>
            <a:r>
              <a:rPr lang="tr-TR" dirty="0">
                <a:latin typeface="Arial"/>
                <a:cs typeface="Arial"/>
              </a:rPr>
              <a:t>12.03 Toplam korunan alanlar* </a:t>
            </a:r>
            <a:endParaRPr lang="en-US" dirty="0">
              <a:latin typeface="Arial"/>
              <a:cs typeface="Arial"/>
            </a:endParaRPr>
          </a:p>
          <a:p>
            <a:pPr>
              <a:lnSpc>
                <a:spcPct val="150000"/>
              </a:lnSpc>
            </a:pPr>
            <a:r>
              <a:rPr lang="tr-TR" dirty="0">
                <a:latin typeface="Arial"/>
                <a:cs typeface="Arial"/>
              </a:rPr>
              <a:t>12.04 Doğal turizm </a:t>
            </a:r>
            <a:endParaRPr lang="en-US" dirty="0">
              <a:latin typeface="Arial"/>
              <a:cs typeface="Arial"/>
            </a:endParaRPr>
          </a:p>
          <a:p>
            <a:pPr>
              <a:lnSpc>
                <a:spcPct val="150000"/>
              </a:lnSpc>
            </a:pPr>
            <a:r>
              <a:rPr lang="tr-TR" dirty="0">
                <a:latin typeface="Arial"/>
                <a:cs typeface="Arial"/>
              </a:rPr>
              <a:t>12,05 Karasal ve tatlı su ekolojik bölgelerinin sayısı*</a:t>
            </a:r>
            <a:endParaRPr lang="en-US" dirty="0"/>
          </a:p>
          <a:p>
            <a:pPr algn="just"/>
            <a:endParaRPr lang="tr-TR" sz="2000" dirty="0"/>
          </a:p>
          <a:p>
            <a:pPr algn="just"/>
            <a:endParaRPr lang="tr-TR" sz="2000" dirty="0"/>
          </a:p>
        </p:txBody>
      </p:sp>
    </p:spTree>
    <p:extLst>
      <p:ext uri="{BB962C8B-B14F-4D97-AF65-F5344CB8AC3E}">
        <p14:creationId xmlns:p14="http://schemas.microsoft.com/office/powerpoint/2010/main" val="7966045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dt" sz="half" idx="10"/>
          </p:nvPr>
        </p:nvSpPr>
        <p:spPr/>
        <p:txBody>
          <a:bodyPr/>
          <a:lstStyle/>
          <a:p>
            <a:pPr>
              <a:defRPr/>
            </a:pPr>
            <a:fld id="{DE5D3554-689F-4BCF-B9E2-0D21FC932019}" type="datetime1">
              <a:rPr lang="tr-TR"/>
              <a:pPr>
                <a:defRPr/>
              </a:pPr>
              <a:t>8.12.2023</a:t>
            </a:fld>
            <a:endParaRPr lang="tr-TR"/>
          </a:p>
        </p:txBody>
      </p:sp>
      <p:sp>
        <p:nvSpPr>
          <p:cNvPr id="5" name="Rectangle 25"/>
          <p:cNvSpPr>
            <a:spLocks noGrp="1" noChangeArrowheads="1"/>
          </p:cNvSpPr>
          <p:nvPr>
            <p:ph type="sldNum" sz="quarter" idx="12"/>
          </p:nvPr>
        </p:nvSpPr>
        <p:spPr/>
        <p:txBody>
          <a:bodyPr/>
          <a:lstStyle/>
          <a:p>
            <a:pPr>
              <a:defRPr/>
            </a:pPr>
            <a:fld id="{4626535C-C812-4531-BD1B-CF762DE37F81}" type="slidenum">
              <a:rPr lang="tr-TR"/>
              <a:pPr>
                <a:defRPr/>
              </a:pPr>
              <a:t>38</a:t>
            </a:fld>
            <a:endParaRPr lang="tr-TR"/>
          </a:p>
        </p:txBody>
      </p:sp>
      <p:sp>
        <p:nvSpPr>
          <p:cNvPr id="2" name="Dikdörtgen 1"/>
          <p:cNvSpPr/>
          <p:nvPr/>
        </p:nvSpPr>
        <p:spPr>
          <a:xfrm>
            <a:off x="179512" y="620688"/>
            <a:ext cx="8568952" cy="3200876"/>
          </a:xfrm>
          <a:prstGeom prst="rect">
            <a:avLst/>
          </a:prstGeom>
        </p:spPr>
        <p:txBody>
          <a:bodyPr wrap="square" lIns="91440" tIns="45720" rIns="91440" bIns="45720" anchor="t">
            <a:spAutoFit/>
          </a:bodyPr>
          <a:lstStyle/>
          <a:p>
            <a:r>
              <a:rPr lang="tr-TR" dirty="0">
                <a:latin typeface="Arial"/>
                <a:cs typeface="Arial"/>
              </a:rPr>
              <a:t>Kültürel Kaynaklar (6 gösterge): Bu sütun, arkeolojik alanlar ve eğlence tesisleri gibi kültürel kaynakların mevcudiyetini ölçer. Bu sütun, bir dereceye kadar, kültürel kaynakların nasıl korunduğunu, geliştirildiğini ve tanıtıldığını yakalar. UNESCO kültürel Dünya Mirası Alanlarının sayısı, önemli spor veya eğlence etkinliklerine ev sahipliği yapabilecek büyük stadyumların sayısı ve bir ülkenin kültürel alanları ve eğlencesi için Dijital Talebin bir ölçüsü buraya dahildir. Ayrıca, şehir merkezlerinde kültürel ve yaratıcı faaliyetlerin ve endüstrilerin korunması ve geliştirilmesine yönelik çabaları temsil eden UNESCO Yaratıcı Şehirlerinin sayısı da dahil edilmiştir.</a:t>
            </a:r>
            <a:endParaRPr lang="en-US" dirty="0">
              <a:latin typeface="Arial"/>
              <a:cs typeface="Arial"/>
            </a:endParaRPr>
          </a:p>
          <a:p>
            <a:pPr algn="just"/>
            <a:endParaRPr lang="tr-TR" sz="2000" dirty="0"/>
          </a:p>
          <a:p>
            <a:pPr algn="just"/>
            <a:endParaRPr lang="tr-TR" sz="2000" dirty="0"/>
          </a:p>
        </p:txBody>
      </p:sp>
      <p:pic>
        <p:nvPicPr>
          <p:cNvPr id="3" name="Picture 2" descr="What should be the “cultural resources” element of an EIA? - ScienceDirect">
            <a:extLst>
              <a:ext uri="{FF2B5EF4-FFF2-40B4-BE49-F238E27FC236}">
                <a16:creationId xmlns:a16="http://schemas.microsoft.com/office/drawing/2014/main" id="{CDB1648A-0C9B-971E-F704-C3002D046C1F}"/>
              </a:ext>
            </a:extLst>
          </p:cNvPr>
          <p:cNvPicPr>
            <a:picLocks noChangeAspect="1"/>
          </p:cNvPicPr>
          <p:nvPr/>
        </p:nvPicPr>
        <p:blipFill>
          <a:blip r:embed="rId2"/>
          <a:stretch>
            <a:fillRect/>
          </a:stretch>
        </p:blipFill>
        <p:spPr>
          <a:xfrm>
            <a:off x="2631271" y="3284916"/>
            <a:ext cx="3663291" cy="2669022"/>
          </a:xfrm>
          <a:prstGeom prst="rect">
            <a:avLst/>
          </a:prstGeom>
        </p:spPr>
      </p:pic>
    </p:spTree>
    <p:extLst>
      <p:ext uri="{BB962C8B-B14F-4D97-AF65-F5344CB8AC3E}">
        <p14:creationId xmlns:p14="http://schemas.microsoft.com/office/powerpoint/2010/main" val="42548336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dt" sz="half" idx="10"/>
          </p:nvPr>
        </p:nvSpPr>
        <p:spPr/>
        <p:txBody>
          <a:bodyPr/>
          <a:lstStyle/>
          <a:p>
            <a:pPr>
              <a:defRPr/>
            </a:pPr>
            <a:fld id="{DE5D3554-689F-4BCF-B9E2-0D21FC932019}" type="datetime1">
              <a:rPr lang="tr-TR"/>
              <a:pPr>
                <a:defRPr/>
              </a:pPr>
              <a:t>8.12.2023</a:t>
            </a:fld>
            <a:endParaRPr lang="tr-TR"/>
          </a:p>
        </p:txBody>
      </p:sp>
      <p:sp>
        <p:nvSpPr>
          <p:cNvPr id="6" name="Rectangle 26"/>
          <p:cNvSpPr>
            <a:spLocks noGrp="1" noChangeArrowheads="1"/>
          </p:cNvSpPr>
          <p:nvPr>
            <p:ph type="ftr" sz="quarter" idx="11"/>
          </p:nvPr>
        </p:nvSpPr>
        <p:spPr/>
        <p:txBody>
          <a:bodyPr/>
          <a:lstStyle/>
          <a:p>
            <a:pPr>
              <a:defRPr/>
            </a:pPr>
            <a:endParaRPr lang="tr-TR" dirty="0"/>
          </a:p>
        </p:txBody>
      </p:sp>
      <p:sp>
        <p:nvSpPr>
          <p:cNvPr id="5" name="Rectangle 25"/>
          <p:cNvSpPr>
            <a:spLocks noGrp="1" noChangeArrowheads="1"/>
          </p:cNvSpPr>
          <p:nvPr>
            <p:ph type="sldNum" sz="quarter" idx="12"/>
          </p:nvPr>
        </p:nvSpPr>
        <p:spPr/>
        <p:txBody>
          <a:bodyPr/>
          <a:lstStyle/>
          <a:p>
            <a:pPr>
              <a:defRPr/>
            </a:pPr>
            <a:fld id="{4626535C-C812-4531-BD1B-CF762DE37F81}" type="slidenum">
              <a:rPr lang="tr-TR"/>
              <a:pPr>
                <a:defRPr/>
              </a:pPr>
              <a:t>39</a:t>
            </a:fld>
            <a:endParaRPr lang="tr-TR"/>
          </a:p>
        </p:txBody>
      </p:sp>
      <p:sp>
        <p:nvSpPr>
          <p:cNvPr id="2" name="Dikdörtgen 1"/>
          <p:cNvSpPr/>
          <p:nvPr/>
        </p:nvSpPr>
        <p:spPr>
          <a:xfrm>
            <a:off x="179512" y="620688"/>
            <a:ext cx="8568952" cy="3616375"/>
          </a:xfrm>
          <a:prstGeom prst="rect">
            <a:avLst/>
          </a:prstGeom>
        </p:spPr>
        <p:txBody>
          <a:bodyPr wrap="square" lIns="91440" tIns="45720" rIns="91440" bIns="45720" anchor="t">
            <a:spAutoFit/>
          </a:bodyPr>
          <a:lstStyle/>
          <a:p>
            <a:pPr>
              <a:lnSpc>
                <a:spcPct val="150000"/>
              </a:lnSpc>
            </a:pPr>
            <a:r>
              <a:rPr lang="tr-TR" dirty="0">
                <a:latin typeface="Arial"/>
                <a:cs typeface="Arial"/>
              </a:rPr>
              <a:t>Sütun 13: Kültürel Kaynaklar </a:t>
            </a:r>
            <a:endParaRPr lang="en-US" dirty="0">
              <a:latin typeface="Arial"/>
              <a:cs typeface="Arial"/>
            </a:endParaRPr>
          </a:p>
          <a:p>
            <a:pPr>
              <a:lnSpc>
                <a:spcPct val="150000"/>
              </a:lnSpc>
            </a:pPr>
            <a:r>
              <a:rPr lang="tr-TR" dirty="0">
                <a:latin typeface="Arial"/>
                <a:cs typeface="Arial"/>
              </a:rPr>
              <a:t>13,01 Dünya Mirası kültürel alanların sayısı</a:t>
            </a:r>
            <a:endParaRPr lang="en-US" dirty="0">
              <a:latin typeface="Arial"/>
              <a:cs typeface="Arial"/>
            </a:endParaRPr>
          </a:p>
          <a:p>
            <a:pPr>
              <a:lnSpc>
                <a:spcPct val="150000"/>
              </a:lnSpc>
            </a:pPr>
            <a:r>
              <a:rPr lang="tr-TR" dirty="0">
                <a:latin typeface="Arial"/>
                <a:cs typeface="Arial"/>
              </a:rPr>
              <a:t>13,02 Sözlü ve somut olmayan kültürel miras </a:t>
            </a:r>
            <a:endParaRPr lang="en-US" dirty="0">
              <a:latin typeface="Arial"/>
              <a:cs typeface="Arial"/>
            </a:endParaRPr>
          </a:p>
          <a:p>
            <a:pPr>
              <a:lnSpc>
                <a:spcPct val="150000"/>
              </a:lnSpc>
            </a:pPr>
            <a:r>
              <a:rPr lang="tr-TR" dirty="0">
                <a:latin typeface="Arial"/>
                <a:cs typeface="Arial"/>
              </a:rPr>
              <a:t>13,03 Büyük spor stadyumlarının sayısı* </a:t>
            </a:r>
            <a:endParaRPr lang="en-US" dirty="0">
              <a:latin typeface="Arial"/>
              <a:cs typeface="Arial"/>
            </a:endParaRPr>
          </a:p>
          <a:p>
            <a:pPr>
              <a:lnSpc>
                <a:spcPct val="150000"/>
              </a:lnSpc>
            </a:pPr>
            <a:r>
              <a:rPr lang="tr-TR" dirty="0">
                <a:latin typeface="Arial"/>
                <a:cs typeface="Arial"/>
              </a:rPr>
              <a:t>13,04 Kültür ve eğlence turizmi </a:t>
            </a:r>
            <a:endParaRPr lang="en-US">
              <a:latin typeface="Arial"/>
              <a:cs typeface="Arial"/>
            </a:endParaRPr>
          </a:p>
          <a:p>
            <a:pPr>
              <a:lnSpc>
                <a:spcPct val="150000"/>
              </a:lnSpc>
            </a:pPr>
            <a:r>
              <a:rPr lang="tr-TR" dirty="0">
                <a:latin typeface="Arial"/>
                <a:cs typeface="Arial"/>
              </a:rPr>
              <a:t>13,05 Sayı UNESCO Yaratıcı Şehirlerin Sayısı* </a:t>
            </a:r>
            <a:endParaRPr lang="en-US" dirty="0">
              <a:latin typeface="Arial"/>
              <a:cs typeface="Arial"/>
            </a:endParaRPr>
          </a:p>
          <a:p>
            <a:pPr>
              <a:lnSpc>
                <a:spcPct val="150000"/>
              </a:lnSpc>
            </a:pPr>
            <a:r>
              <a:rPr lang="tr-TR" dirty="0">
                <a:latin typeface="Arial"/>
                <a:cs typeface="Arial"/>
              </a:rPr>
              <a:t>13.06 Somut ve somut olmayan kültürel miras için yeterli koruma </a:t>
            </a:r>
            <a:endParaRPr lang="en-US" dirty="0"/>
          </a:p>
          <a:p>
            <a:pPr algn="just"/>
            <a:endParaRPr lang="tr-TR" sz="2000" dirty="0"/>
          </a:p>
          <a:p>
            <a:pPr algn="just"/>
            <a:endParaRPr lang="tr-TR" sz="2000" dirty="0"/>
          </a:p>
        </p:txBody>
      </p:sp>
    </p:spTree>
    <p:extLst>
      <p:ext uri="{BB962C8B-B14F-4D97-AF65-F5344CB8AC3E}">
        <p14:creationId xmlns:p14="http://schemas.microsoft.com/office/powerpoint/2010/main" val="35058517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dt" sz="half" idx="10"/>
          </p:nvPr>
        </p:nvSpPr>
        <p:spPr/>
        <p:txBody>
          <a:bodyPr/>
          <a:lstStyle/>
          <a:p>
            <a:pPr>
              <a:defRPr/>
            </a:pPr>
            <a:fld id="{DE5D3554-689F-4BCF-B9E2-0D21FC932019}" type="datetime1">
              <a:rPr lang="tr-TR"/>
              <a:pPr>
                <a:defRPr/>
              </a:pPr>
              <a:t>8.12.2023</a:t>
            </a:fld>
            <a:endParaRPr lang="tr-TR"/>
          </a:p>
        </p:txBody>
      </p:sp>
      <p:sp>
        <p:nvSpPr>
          <p:cNvPr id="6" name="Rectangle 26"/>
          <p:cNvSpPr>
            <a:spLocks noGrp="1" noChangeArrowheads="1"/>
          </p:cNvSpPr>
          <p:nvPr>
            <p:ph type="ftr" sz="quarter" idx="11"/>
          </p:nvPr>
        </p:nvSpPr>
        <p:spPr/>
        <p:txBody>
          <a:bodyPr/>
          <a:lstStyle/>
          <a:p>
            <a:pPr>
              <a:defRPr/>
            </a:pPr>
            <a:endParaRPr lang="tr-TR" dirty="0"/>
          </a:p>
        </p:txBody>
      </p:sp>
      <p:sp>
        <p:nvSpPr>
          <p:cNvPr id="5" name="Rectangle 25"/>
          <p:cNvSpPr>
            <a:spLocks noGrp="1" noChangeArrowheads="1"/>
          </p:cNvSpPr>
          <p:nvPr>
            <p:ph type="sldNum" sz="quarter" idx="12"/>
          </p:nvPr>
        </p:nvSpPr>
        <p:spPr/>
        <p:txBody>
          <a:bodyPr/>
          <a:lstStyle/>
          <a:p>
            <a:pPr>
              <a:defRPr/>
            </a:pPr>
            <a:fld id="{4626535C-C812-4531-BD1B-CF762DE37F81}" type="slidenum">
              <a:rPr lang="tr-TR"/>
              <a:pPr>
                <a:defRPr/>
              </a:pPr>
              <a:t>40</a:t>
            </a:fld>
            <a:endParaRPr lang="tr-TR"/>
          </a:p>
        </p:txBody>
      </p:sp>
      <p:sp>
        <p:nvSpPr>
          <p:cNvPr id="2" name="Dikdörtgen 1"/>
          <p:cNvSpPr/>
          <p:nvPr/>
        </p:nvSpPr>
        <p:spPr>
          <a:xfrm>
            <a:off x="179512" y="620688"/>
            <a:ext cx="8568952" cy="2923877"/>
          </a:xfrm>
          <a:prstGeom prst="rect">
            <a:avLst/>
          </a:prstGeom>
        </p:spPr>
        <p:txBody>
          <a:bodyPr wrap="square" lIns="91440" tIns="45720" rIns="91440" bIns="45720" anchor="t">
            <a:spAutoFit/>
          </a:bodyPr>
          <a:lstStyle/>
          <a:p>
            <a:r>
              <a:rPr lang="tr-TR" dirty="0">
                <a:latin typeface="Arial"/>
                <a:cs typeface="Arial"/>
              </a:rPr>
              <a:t>Boş Zaman Dışı Kaynaklar (4 gösterge): Bu sütun, T&amp;T gelir ve kârının önemli bir bölümünü oluşturan iş ve diğer tatil dışı seyahatleri yönlendiren faktörlerin kapsamını ve çekiciliğini ölçmektedir. Çok uluslu büyük şirketlerin varlığını ve küresel ekonomiye yüksek düzeyde entegre olmuş şehirleri iş seyahati göstergeleri olarak dahil ettik. Bu arada, bir ülkedeki üniversitelerin sayısı ve kalitesi de akademik seyahatlerin çekilmesinde önemli bir rol oynamaktadır. Son olarak, iş, akademik ve tıbbi seyahatlerle ilgili çevrimiçi aramalar da bir ülkenin boş zaman kaynaklarına yönelik küresel ilgiyi ima etmek üzere ölçülmüştür.</a:t>
            </a:r>
            <a:endParaRPr lang="en-US" dirty="0"/>
          </a:p>
          <a:p>
            <a:pPr algn="just"/>
            <a:endParaRPr lang="tr-TR" sz="2000" dirty="0"/>
          </a:p>
          <a:p>
            <a:pPr algn="just"/>
            <a:endParaRPr lang="tr-TR" sz="2000" dirty="0"/>
          </a:p>
        </p:txBody>
      </p:sp>
      <p:pic>
        <p:nvPicPr>
          <p:cNvPr id="3" name="Picture 2" descr="Back-to-school: Here's when Columbus-area colleges start this fall">
            <a:extLst>
              <a:ext uri="{FF2B5EF4-FFF2-40B4-BE49-F238E27FC236}">
                <a16:creationId xmlns:a16="http://schemas.microsoft.com/office/drawing/2014/main" id="{B1AC4EF4-7AA2-56F6-B1C3-1CC1DE2F28DA}"/>
              </a:ext>
            </a:extLst>
          </p:cNvPr>
          <p:cNvPicPr>
            <a:picLocks noChangeAspect="1"/>
          </p:cNvPicPr>
          <p:nvPr/>
        </p:nvPicPr>
        <p:blipFill>
          <a:blip r:embed="rId2"/>
          <a:stretch>
            <a:fillRect/>
          </a:stretch>
        </p:blipFill>
        <p:spPr>
          <a:xfrm>
            <a:off x="2555388" y="3340743"/>
            <a:ext cx="3805574" cy="2509943"/>
          </a:xfrm>
          <a:prstGeom prst="rect">
            <a:avLst/>
          </a:prstGeom>
        </p:spPr>
      </p:pic>
    </p:spTree>
    <p:extLst>
      <p:ext uri="{BB962C8B-B14F-4D97-AF65-F5344CB8AC3E}">
        <p14:creationId xmlns:p14="http://schemas.microsoft.com/office/powerpoint/2010/main" val="27508917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dt" sz="half" idx="10"/>
          </p:nvPr>
        </p:nvSpPr>
        <p:spPr/>
        <p:txBody>
          <a:bodyPr/>
          <a:lstStyle/>
          <a:p>
            <a:pPr>
              <a:defRPr/>
            </a:pPr>
            <a:fld id="{DE5D3554-689F-4BCF-B9E2-0D21FC932019}" type="datetime1">
              <a:rPr lang="tr-TR"/>
              <a:pPr>
                <a:defRPr/>
              </a:pPr>
              <a:t>8.12.2023</a:t>
            </a:fld>
            <a:endParaRPr lang="tr-TR"/>
          </a:p>
        </p:txBody>
      </p:sp>
      <p:sp>
        <p:nvSpPr>
          <p:cNvPr id="6" name="Rectangle 26"/>
          <p:cNvSpPr>
            <a:spLocks noGrp="1" noChangeArrowheads="1"/>
          </p:cNvSpPr>
          <p:nvPr>
            <p:ph type="ftr" sz="quarter" idx="11"/>
          </p:nvPr>
        </p:nvSpPr>
        <p:spPr/>
        <p:txBody>
          <a:bodyPr/>
          <a:lstStyle/>
          <a:p>
            <a:pPr>
              <a:defRPr/>
            </a:pPr>
            <a:endParaRPr lang="tr-TR" dirty="0"/>
          </a:p>
        </p:txBody>
      </p:sp>
      <p:sp>
        <p:nvSpPr>
          <p:cNvPr id="5" name="Rectangle 25"/>
          <p:cNvSpPr>
            <a:spLocks noGrp="1" noChangeArrowheads="1"/>
          </p:cNvSpPr>
          <p:nvPr>
            <p:ph type="sldNum" sz="quarter" idx="12"/>
          </p:nvPr>
        </p:nvSpPr>
        <p:spPr/>
        <p:txBody>
          <a:bodyPr/>
          <a:lstStyle/>
          <a:p>
            <a:pPr>
              <a:defRPr/>
            </a:pPr>
            <a:fld id="{4626535C-C812-4531-BD1B-CF762DE37F81}" type="slidenum">
              <a:rPr lang="tr-TR"/>
              <a:pPr>
                <a:defRPr/>
              </a:pPr>
              <a:t>41</a:t>
            </a:fld>
            <a:endParaRPr lang="tr-TR"/>
          </a:p>
        </p:txBody>
      </p:sp>
      <p:sp>
        <p:nvSpPr>
          <p:cNvPr id="2" name="Dikdörtgen 1"/>
          <p:cNvSpPr/>
          <p:nvPr/>
        </p:nvSpPr>
        <p:spPr>
          <a:xfrm>
            <a:off x="179512" y="620688"/>
            <a:ext cx="8568952" cy="2785378"/>
          </a:xfrm>
          <a:prstGeom prst="rect">
            <a:avLst/>
          </a:prstGeom>
        </p:spPr>
        <p:txBody>
          <a:bodyPr wrap="square" lIns="91440" tIns="45720" rIns="91440" bIns="45720" anchor="t">
            <a:spAutoFit/>
          </a:bodyPr>
          <a:lstStyle/>
          <a:p>
            <a:pPr>
              <a:lnSpc>
                <a:spcPct val="150000"/>
              </a:lnSpc>
            </a:pPr>
            <a:r>
              <a:rPr lang="tr-TR" dirty="0">
                <a:latin typeface="Arial"/>
                <a:cs typeface="Arial"/>
              </a:rPr>
              <a:t>Sütun 14: Boş Zaman Dışı Kaynaklar </a:t>
            </a:r>
            <a:endParaRPr lang="en-US" dirty="0"/>
          </a:p>
          <a:p>
            <a:pPr>
              <a:lnSpc>
                <a:spcPct val="150000"/>
              </a:lnSpc>
            </a:pPr>
            <a:r>
              <a:rPr lang="tr-TR" dirty="0">
                <a:latin typeface="Arial"/>
                <a:cs typeface="Arial"/>
              </a:rPr>
              <a:t>14.01 Forbes Global 2000 Genel Merkez konumlarının varlığı* </a:t>
            </a:r>
            <a:endParaRPr lang="en-US" dirty="0">
              <a:latin typeface="Arial"/>
              <a:cs typeface="Arial"/>
            </a:endParaRPr>
          </a:p>
          <a:p>
            <a:pPr>
              <a:lnSpc>
                <a:spcPct val="150000"/>
              </a:lnSpc>
            </a:pPr>
            <a:r>
              <a:rPr lang="tr-TR" dirty="0">
                <a:latin typeface="Arial"/>
                <a:cs typeface="Arial"/>
              </a:rPr>
              <a:t>14.02 Küresel şehirlerin varlığı* </a:t>
            </a:r>
            <a:endParaRPr lang="en-US" dirty="0">
              <a:latin typeface="Arial"/>
              <a:cs typeface="Arial"/>
            </a:endParaRPr>
          </a:p>
          <a:p>
            <a:pPr>
              <a:lnSpc>
                <a:spcPct val="150000"/>
              </a:lnSpc>
            </a:pPr>
            <a:r>
              <a:rPr lang="tr-TR" dirty="0">
                <a:latin typeface="Arial"/>
                <a:cs typeface="Arial"/>
              </a:rPr>
              <a:t>14.03 En iyi üniversitelerin sayısı* </a:t>
            </a:r>
            <a:endParaRPr lang="en-US" dirty="0">
              <a:latin typeface="Arial"/>
              <a:cs typeface="Arial"/>
            </a:endParaRPr>
          </a:p>
          <a:p>
            <a:pPr>
              <a:lnSpc>
                <a:spcPct val="150000"/>
              </a:lnSpc>
            </a:pPr>
            <a:r>
              <a:rPr lang="tr-TR" dirty="0">
                <a:latin typeface="Arial"/>
                <a:cs typeface="Arial"/>
              </a:rPr>
              <a:t>14.04 Eğlence dışı turizm Dijital Talep*</a:t>
            </a:r>
            <a:endParaRPr lang="en-US" dirty="0"/>
          </a:p>
          <a:p>
            <a:pPr algn="just"/>
            <a:endParaRPr lang="tr-TR" sz="2000" dirty="0"/>
          </a:p>
          <a:p>
            <a:pPr algn="just"/>
            <a:endParaRPr lang="tr-TR" sz="2000" dirty="0"/>
          </a:p>
        </p:txBody>
      </p:sp>
    </p:spTree>
    <p:extLst>
      <p:ext uri="{BB962C8B-B14F-4D97-AF65-F5344CB8AC3E}">
        <p14:creationId xmlns:p14="http://schemas.microsoft.com/office/powerpoint/2010/main" val="42336131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dt" sz="half" idx="10"/>
          </p:nvPr>
        </p:nvSpPr>
        <p:spPr/>
        <p:txBody>
          <a:bodyPr/>
          <a:lstStyle/>
          <a:p>
            <a:pPr>
              <a:defRPr/>
            </a:pPr>
            <a:fld id="{DE5D3554-689F-4BCF-B9E2-0D21FC932019}" type="datetime1">
              <a:rPr lang="tr-TR"/>
              <a:pPr>
                <a:defRPr/>
              </a:pPr>
              <a:t>8.12.2023</a:t>
            </a:fld>
            <a:endParaRPr lang="tr-TR"/>
          </a:p>
        </p:txBody>
      </p:sp>
      <p:sp>
        <p:nvSpPr>
          <p:cNvPr id="6" name="Rectangle 26"/>
          <p:cNvSpPr>
            <a:spLocks noGrp="1" noChangeArrowheads="1"/>
          </p:cNvSpPr>
          <p:nvPr>
            <p:ph type="ftr" sz="quarter" idx="11"/>
          </p:nvPr>
        </p:nvSpPr>
        <p:spPr/>
        <p:txBody>
          <a:bodyPr/>
          <a:lstStyle/>
          <a:p>
            <a:pPr>
              <a:defRPr/>
            </a:pPr>
            <a:endParaRPr lang="tr-TR" dirty="0"/>
          </a:p>
        </p:txBody>
      </p:sp>
      <p:sp>
        <p:nvSpPr>
          <p:cNvPr id="5" name="Rectangle 25"/>
          <p:cNvSpPr>
            <a:spLocks noGrp="1" noChangeArrowheads="1"/>
          </p:cNvSpPr>
          <p:nvPr>
            <p:ph type="sldNum" sz="quarter" idx="12"/>
          </p:nvPr>
        </p:nvSpPr>
        <p:spPr/>
        <p:txBody>
          <a:bodyPr/>
          <a:lstStyle/>
          <a:p>
            <a:pPr>
              <a:defRPr/>
            </a:pPr>
            <a:fld id="{4626535C-C812-4531-BD1B-CF762DE37F81}" type="slidenum">
              <a:rPr lang="tr-TR"/>
              <a:pPr>
                <a:defRPr/>
              </a:pPr>
              <a:t>42</a:t>
            </a:fld>
            <a:endParaRPr lang="tr-TR"/>
          </a:p>
        </p:txBody>
      </p:sp>
      <p:pic>
        <p:nvPicPr>
          <p:cNvPr id="11266" name="Picture 2" descr="World Economic Forum's Travel &amp; Tourism Development Index 2021: Top 10 Performers on Sustainability Pillar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46578" y="116632"/>
            <a:ext cx="4838938" cy="60486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645133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dt" sz="half" idx="10"/>
          </p:nvPr>
        </p:nvSpPr>
        <p:spPr/>
        <p:txBody>
          <a:bodyPr/>
          <a:lstStyle/>
          <a:p>
            <a:pPr>
              <a:defRPr/>
            </a:pPr>
            <a:fld id="{DE5D3554-689F-4BCF-B9E2-0D21FC932019}" type="datetime1">
              <a:rPr lang="tr-TR"/>
              <a:pPr>
                <a:defRPr/>
              </a:pPr>
              <a:t>8.12.2023</a:t>
            </a:fld>
            <a:endParaRPr lang="tr-TR"/>
          </a:p>
        </p:txBody>
      </p:sp>
      <p:sp>
        <p:nvSpPr>
          <p:cNvPr id="6" name="Rectangle 26"/>
          <p:cNvSpPr>
            <a:spLocks noGrp="1" noChangeArrowheads="1"/>
          </p:cNvSpPr>
          <p:nvPr>
            <p:ph type="ftr" sz="quarter" idx="11"/>
          </p:nvPr>
        </p:nvSpPr>
        <p:spPr/>
        <p:txBody>
          <a:bodyPr/>
          <a:lstStyle/>
          <a:p>
            <a:pPr>
              <a:defRPr/>
            </a:pPr>
            <a:endParaRPr lang="tr-TR" dirty="0"/>
          </a:p>
        </p:txBody>
      </p:sp>
      <p:sp>
        <p:nvSpPr>
          <p:cNvPr id="5" name="Rectangle 25"/>
          <p:cNvSpPr>
            <a:spLocks noGrp="1" noChangeArrowheads="1"/>
          </p:cNvSpPr>
          <p:nvPr>
            <p:ph type="sldNum" sz="quarter" idx="12"/>
          </p:nvPr>
        </p:nvSpPr>
        <p:spPr/>
        <p:txBody>
          <a:bodyPr/>
          <a:lstStyle/>
          <a:p>
            <a:pPr>
              <a:defRPr/>
            </a:pPr>
            <a:fld id="{4626535C-C812-4531-BD1B-CF762DE37F81}" type="slidenum">
              <a:rPr lang="tr-TR"/>
              <a:pPr>
                <a:defRPr/>
              </a:pPr>
              <a:t>43</a:t>
            </a:fld>
            <a:endParaRPr lang="tr-TR"/>
          </a:p>
        </p:txBody>
      </p:sp>
      <p:sp>
        <p:nvSpPr>
          <p:cNvPr id="2" name="Dikdörtgen 1"/>
          <p:cNvSpPr/>
          <p:nvPr/>
        </p:nvSpPr>
        <p:spPr>
          <a:xfrm>
            <a:off x="179512" y="620688"/>
            <a:ext cx="8568952" cy="5416868"/>
          </a:xfrm>
          <a:prstGeom prst="rect">
            <a:avLst/>
          </a:prstGeom>
        </p:spPr>
        <p:txBody>
          <a:bodyPr wrap="square" lIns="91440" tIns="45720" rIns="91440" bIns="45720" anchor="t">
            <a:spAutoFit/>
          </a:bodyPr>
          <a:lstStyle/>
          <a:p>
            <a:r>
              <a:rPr lang="tr-TR" dirty="0">
                <a:latin typeface="Arial"/>
                <a:cs typeface="Arial"/>
              </a:rPr>
              <a:t>Seyahat ve Turizm Sürdürülebilirliği alt endeksi mevcut veya potansiyel T&amp;T sürdürülebilirlik zorluklarını ve risklerini barındırır ve üç sütun içerir:</a:t>
            </a:r>
            <a:endParaRPr lang="en-US" dirty="0"/>
          </a:p>
          <a:p>
            <a:endParaRPr lang="tr-TR"/>
          </a:p>
          <a:p>
            <a:r>
              <a:rPr lang="tr-TR" dirty="0">
                <a:latin typeface="Arial"/>
                <a:cs typeface="Arial"/>
              </a:rPr>
              <a:t>Çevresel Sürdürülebilirlik (15 gösterge): Bu sütun, bir ekonominin doğal çevresinin genel sürdürülebilirliğini, doğal kaynaklarının korunmasını ve iklim değişikliğine karşı kırılganlığını ve hazırlığını ölçer. Turizm için cazip bir yer sağlamada doğal çevrenin önemi göz ardı edilemez, bu nedenle çevresel sürdürülebilirliği artıran politikalar ve faktörler bir ülkenin bir destinasyon olarak gelecekteki çekiciliğini sağlamanın önemli bir yönüdür. Su stresi, deniz ve hava kirliliği, orman örtüsünün kaybı ve türlerin yok olma riskinin derecesi, bir ülkenin çevresinin durumu hakkında fikir verir. Ayrıca, kamu ve özel sektörün çevreyi ve milli parkları koruması ve uluslararası çevre anlaşmalarının onaylanması, hükümetin ve özel sektörün doğaya dayalı </a:t>
            </a:r>
            <a:r>
              <a:rPr lang="tr-TR" dirty="0" err="1">
                <a:latin typeface="Arial"/>
                <a:cs typeface="Arial"/>
              </a:rPr>
              <a:t>T&amp;T'yi</a:t>
            </a:r>
            <a:r>
              <a:rPr lang="tr-TR" dirty="0">
                <a:latin typeface="Arial"/>
                <a:cs typeface="Arial"/>
              </a:rPr>
              <a:t> oluşturan doğal varlıkları ne ölçüde koruduğunu gösterir. Son olarak, sera gazı emisyonları (</a:t>
            </a:r>
            <a:r>
              <a:rPr lang="tr-TR" dirty="0" err="1">
                <a:latin typeface="Arial"/>
                <a:cs typeface="Arial"/>
              </a:rPr>
              <a:t>GHG'ler</a:t>
            </a:r>
            <a:r>
              <a:rPr lang="tr-TR" dirty="0">
                <a:latin typeface="Arial"/>
                <a:cs typeface="Arial"/>
              </a:rPr>
              <a:t>), yenilenebilir enerji kullanımı, yeşil altyapı yatırımları ve hava olaylarına maruz kalma ile ilgili ölçütler, bir ülkenin T&amp;T sektörünün karşı karşıya olduğu en büyük uzun vadeli tehditlerden biri olan iklim değişikliğine ne kadar açık, hazır ve istekli olduğunu anlamak açısından önemlidir.</a:t>
            </a:r>
            <a:endParaRPr lang="en-US" dirty="0"/>
          </a:p>
          <a:p>
            <a:pPr algn="just"/>
            <a:endParaRPr lang="tr-TR" sz="2000" dirty="0"/>
          </a:p>
          <a:p>
            <a:pPr algn="just"/>
            <a:endParaRPr lang="tr-TR" sz="2000" dirty="0"/>
          </a:p>
        </p:txBody>
      </p:sp>
    </p:spTree>
    <p:extLst>
      <p:ext uri="{BB962C8B-B14F-4D97-AF65-F5344CB8AC3E}">
        <p14:creationId xmlns:p14="http://schemas.microsoft.com/office/powerpoint/2010/main" val="34794465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dt" sz="half" idx="10"/>
          </p:nvPr>
        </p:nvSpPr>
        <p:spPr/>
        <p:txBody>
          <a:bodyPr/>
          <a:lstStyle/>
          <a:p>
            <a:pPr>
              <a:defRPr/>
            </a:pPr>
            <a:fld id="{DE5D3554-689F-4BCF-B9E2-0D21FC932019}" type="datetime1">
              <a:rPr lang="tr-TR"/>
              <a:pPr>
                <a:defRPr/>
              </a:pPr>
              <a:t>8.12.2023</a:t>
            </a:fld>
            <a:endParaRPr lang="tr-TR"/>
          </a:p>
        </p:txBody>
      </p:sp>
      <p:sp>
        <p:nvSpPr>
          <p:cNvPr id="6" name="Rectangle 26"/>
          <p:cNvSpPr>
            <a:spLocks noGrp="1" noChangeArrowheads="1"/>
          </p:cNvSpPr>
          <p:nvPr>
            <p:ph type="ftr" sz="quarter" idx="11"/>
          </p:nvPr>
        </p:nvSpPr>
        <p:spPr/>
        <p:txBody>
          <a:bodyPr/>
          <a:lstStyle/>
          <a:p>
            <a:pPr>
              <a:defRPr/>
            </a:pPr>
            <a:endParaRPr lang="tr-TR" dirty="0"/>
          </a:p>
        </p:txBody>
      </p:sp>
      <p:sp>
        <p:nvSpPr>
          <p:cNvPr id="5" name="Rectangle 25"/>
          <p:cNvSpPr>
            <a:spLocks noGrp="1" noChangeArrowheads="1"/>
          </p:cNvSpPr>
          <p:nvPr>
            <p:ph type="sldNum" sz="quarter" idx="12"/>
          </p:nvPr>
        </p:nvSpPr>
        <p:spPr/>
        <p:txBody>
          <a:bodyPr/>
          <a:lstStyle/>
          <a:p>
            <a:pPr>
              <a:defRPr/>
            </a:pPr>
            <a:fld id="{4626535C-C812-4531-BD1B-CF762DE37F81}" type="slidenum">
              <a:rPr lang="tr-TR"/>
              <a:pPr>
                <a:defRPr/>
              </a:pPr>
              <a:t>44</a:t>
            </a:fld>
            <a:endParaRPr lang="tr-TR"/>
          </a:p>
        </p:txBody>
      </p:sp>
      <p:sp>
        <p:nvSpPr>
          <p:cNvPr id="2" name="Dikdörtgen 1"/>
          <p:cNvSpPr/>
          <p:nvPr/>
        </p:nvSpPr>
        <p:spPr>
          <a:xfrm>
            <a:off x="395536" y="335846"/>
            <a:ext cx="8208912" cy="6186309"/>
          </a:xfrm>
          <a:prstGeom prst="rect">
            <a:avLst/>
          </a:prstGeom>
        </p:spPr>
        <p:txBody>
          <a:bodyPr wrap="square">
            <a:spAutoFit/>
          </a:bodyPr>
          <a:lstStyle/>
          <a:p>
            <a:r>
              <a:rPr lang="tr-TR" dirty="0"/>
              <a:t>Alt Endeks E: T&amp;T Sürdürülebilirlik</a:t>
            </a:r>
          </a:p>
          <a:p>
            <a:r>
              <a:rPr lang="tr-TR" dirty="0"/>
              <a:t>Sütun 15: Çevresel Sürdürülebilirlik</a:t>
            </a:r>
          </a:p>
          <a:p>
            <a:r>
              <a:rPr lang="tr-TR" dirty="0"/>
              <a:t>İklim Değişikliğine Maruz Kalma ve Yönetim</a:t>
            </a:r>
          </a:p>
          <a:p>
            <a:r>
              <a:rPr lang="tr-TR" dirty="0"/>
              <a:t>15.01 Kişi başına sera gazı (GHG) emisyonları*</a:t>
            </a:r>
          </a:p>
          <a:p>
            <a:r>
              <a:rPr lang="tr-TR" dirty="0"/>
              <a:t>15.02 Yenilenebilir enerji*</a:t>
            </a:r>
          </a:p>
          <a:p>
            <a:r>
              <a:rPr lang="tr-TR" dirty="0"/>
              <a:t>15.03 Küresel İklim Risk Endeksi*</a:t>
            </a:r>
          </a:p>
          <a:p>
            <a:r>
              <a:rPr lang="tr-TR" dirty="0"/>
              <a:t>15.04 Yeşil enerji ve altyapıya yatırım</a:t>
            </a:r>
          </a:p>
          <a:p>
            <a:r>
              <a:rPr lang="tr-TR" dirty="0"/>
              <a:t>Kirlilik ve Çevre Koşulları</a:t>
            </a:r>
          </a:p>
          <a:p>
            <a:r>
              <a:rPr lang="tr-TR" dirty="0"/>
              <a:t>15.05 Partikül madde (2.5) konsantrasyonu*</a:t>
            </a:r>
          </a:p>
          <a:p>
            <a:r>
              <a:rPr lang="tr-TR" dirty="0"/>
              <a:t>15.06 Temel su stresi*</a:t>
            </a:r>
          </a:p>
          <a:p>
            <a:r>
              <a:rPr lang="tr-TR" dirty="0"/>
              <a:t>15.07 Kırmızı Liste Endeksi*</a:t>
            </a:r>
          </a:p>
          <a:p>
            <a:r>
              <a:rPr lang="tr-TR" dirty="0"/>
              <a:t>15.08 Orman örtüsü kaybı</a:t>
            </a:r>
          </a:p>
          <a:p>
            <a:r>
              <a:rPr lang="tr-TR" dirty="0"/>
              <a:t>15.09 Atık su arıtma*</a:t>
            </a:r>
          </a:p>
          <a:p>
            <a:r>
              <a:rPr lang="tr-TR" dirty="0"/>
              <a:t>15.10 Temiz okyanus suyu</a:t>
            </a:r>
          </a:p>
          <a:p>
            <a:r>
              <a:rPr lang="tr-TR" dirty="0"/>
              <a:t>Doğanın Korunması</a:t>
            </a:r>
          </a:p>
          <a:p>
            <a:r>
              <a:rPr lang="tr-TR" dirty="0"/>
              <a:t>15.11 Onaylanan çevre anlaşması sayısı*</a:t>
            </a:r>
          </a:p>
          <a:p>
            <a:r>
              <a:rPr lang="tr-TR" dirty="0"/>
              <a:t>15.12 Doğa için yeterli koruma</a:t>
            </a:r>
          </a:p>
          <a:p>
            <a:r>
              <a:rPr lang="tr-TR" dirty="0"/>
              <a:t>15.13 Çevre üzerindeki üretim etkisinin gözetimi</a:t>
            </a:r>
          </a:p>
          <a:p>
            <a:r>
              <a:rPr lang="tr-TR" dirty="0"/>
              <a:t>ve doğa</a:t>
            </a:r>
          </a:p>
          <a:p>
            <a:r>
              <a:rPr lang="tr-TR" dirty="0"/>
              <a:t>15.14 Toplam korunan alan kapsamı</a:t>
            </a:r>
          </a:p>
          <a:p>
            <a:r>
              <a:rPr lang="tr-TR" dirty="0"/>
              <a:t>15.15 Kapsanan temel biyolojik çeşitlilik alanlarının ortalama oranı</a:t>
            </a:r>
          </a:p>
          <a:p>
            <a:r>
              <a:rPr lang="tr-TR" dirty="0"/>
              <a:t>korunan alanlara göre</a:t>
            </a:r>
          </a:p>
        </p:txBody>
      </p:sp>
    </p:spTree>
    <p:extLst>
      <p:ext uri="{BB962C8B-B14F-4D97-AF65-F5344CB8AC3E}">
        <p14:creationId xmlns:p14="http://schemas.microsoft.com/office/powerpoint/2010/main" val="170860929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dt" sz="half" idx="10"/>
          </p:nvPr>
        </p:nvSpPr>
        <p:spPr/>
        <p:txBody>
          <a:bodyPr/>
          <a:lstStyle/>
          <a:p>
            <a:pPr>
              <a:defRPr/>
            </a:pPr>
            <a:fld id="{DE5D3554-689F-4BCF-B9E2-0D21FC932019}" type="datetime1">
              <a:rPr lang="tr-TR"/>
              <a:pPr>
                <a:defRPr/>
              </a:pPr>
              <a:t>8.12.2023</a:t>
            </a:fld>
            <a:endParaRPr lang="tr-TR"/>
          </a:p>
        </p:txBody>
      </p:sp>
      <p:sp>
        <p:nvSpPr>
          <p:cNvPr id="6" name="Rectangle 26"/>
          <p:cNvSpPr>
            <a:spLocks noGrp="1" noChangeArrowheads="1"/>
          </p:cNvSpPr>
          <p:nvPr>
            <p:ph type="ftr" sz="quarter" idx="11"/>
          </p:nvPr>
        </p:nvSpPr>
        <p:spPr/>
        <p:txBody>
          <a:bodyPr/>
          <a:lstStyle/>
          <a:p>
            <a:pPr>
              <a:defRPr/>
            </a:pPr>
            <a:endParaRPr lang="tr-TR" dirty="0"/>
          </a:p>
        </p:txBody>
      </p:sp>
      <p:sp>
        <p:nvSpPr>
          <p:cNvPr id="5" name="Rectangle 25"/>
          <p:cNvSpPr>
            <a:spLocks noGrp="1" noChangeArrowheads="1"/>
          </p:cNvSpPr>
          <p:nvPr>
            <p:ph type="sldNum" sz="quarter" idx="12"/>
          </p:nvPr>
        </p:nvSpPr>
        <p:spPr/>
        <p:txBody>
          <a:bodyPr/>
          <a:lstStyle/>
          <a:p>
            <a:pPr>
              <a:defRPr/>
            </a:pPr>
            <a:fld id="{4626535C-C812-4531-BD1B-CF762DE37F81}" type="slidenum">
              <a:rPr lang="tr-TR"/>
              <a:pPr>
                <a:defRPr/>
              </a:pPr>
              <a:t>45</a:t>
            </a:fld>
            <a:endParaRPr lang="tr-TR"/>
          </a:p>
        </p:txBody>
      </p:sp>
      <p:sp>
        <p:nvSpPr>
          <p:cNvPr id="2" name="Dikdörtgen 1"/>
          <p:cNvSpPr/>
          <p:nvPr/>
        </p:nvSpPr>
        <p:spPr>
          <a:xfrm>
            <a:off x="179512" y="620688"/>
            <a:ext cx="8568952" cy="4308872"/>
          </a:xfrm>
          <a:prstGeom prst="rect">
            <a:avLst/>
          </a:prstGeom>
        </p:spPr>
        <p:txBody>
          <a:bodyPr wrap="square" lIns="91440" tIns="45720" rIns="91440" bIns="45720" anchor="t">
            <a:spAutoFit/>
          </a:bodyPr>
          <a:lstStyle/>
          <a:p>
            <a:r>
              <a:rPr lang="tr-TR" dirty="0">
                <a:latin typeface="Arial"/>
                <a:cs typeface="Arial"/>
              </a:rPr>
              <a:t>Sosyoekonomik Dayanıklılık ve Koşullar (7 gösterge): Bu sütun, bir ekonominin sosyoekonomik refahını ve dayanıklılığını ele almaktadır. Cinsiyet eşitliği, farklı işgücünün dahil edilmesi, daha fazla işçi hakkı ve eğitimde, istihdamda veya öğretimde olmayan genç yetişkinlerin sayısının azaltılması, çalışan verimliliğinin artırılması ve daha geniş ve daha kaliteli bir işgücü havuzunun oluşturulması için önemlidir. Bu durum, ortalamanın üzerinde kadın, azınlık mensubu ve genç istihdam eden T&amp;T sektörü için özellikle önemlidir. Çocuk ve annelik desteği, işsizlik ve engellilik yardımları gibi sosyal koruma hizmetlerine yatırım yapılması ve bu hizmetlerin kapsamının genişletilmesi de işgücü piyasasının ekonomik gerileme ve diğer şoklara karşı daha dayanıklı hale getirilmesinde kilit rol oynamaktadır. Ayrıca, yoksulluk oranlarıyla ölçülen temel kaynaklara erişimle birlikte, yukarıdaki tüm faktörler </a:t>
            </a:r>
            <a:r>
              <a:rPr lang="tr-TR" dirty="0" err="1">
                <a:latin typeface="Arial"/>
                <a:cs typeface="Arial"/>
              </a:rPr>
              <a:t>T&amp;T'ye</a:t>
            </a:r>
            <a:r>
              <a:rPr lang="tr-TR" dirty="0">
                <a:latin typeface="Arial"/>
                <a:cs typeface="Arial"/>
              </a:rPr>
              <a:t> yatırımı etkileyen daha geniş sosyal ve ekonomik istikrarda rol oynamaktadır.</a:t>
            </a:r>
            <a:endParaRPr lang="en-US" dirty="0"/>
          </a:p>
          <a:p>
            <a:pPr algn="just"/>
            <a:endParaRPr lang="tr-TR" sz="2000" dirty="0"/>
          </a:p>
          <a:p>
            <a:pPr algn="just"/>
            <a:endParaRPr lang="tr-TR" sz="2000" dirty="0"/>
          </a:p>
        </p:txBody>
      </p:sp>
    </p:spTree>
    <p:extLst>
      <p:ext uri="{BB962C8B-B14F-4D97-AF65-F5344CB8AC3E}">
        <p14:creationId xmlns:p14="http://schemas.microsoft.com/office/powerpoint/2010/main" val="213581611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dt" sz="half" idx="10"/>
          </p:nvPr>
        </p:nvSpPr>
        <p:spPr/>
        <p:txBody>
          <a:bodyPr/>
          <a:lstStyle/>
          <a:p>
            <a:pPr>
              <a:defRPr/>
            </a:pPr>
            <a:fld id="{DE5D3554-689F-4BCF-B9E2-0D21FC932019}" type="datetime1">
              <a:rPr lang="tr-TR"/>
              <a:pPr>
                <a:defRPr/>
              </a:pPr>
              <a:t>8.12.2023</a:t>
            </a:fld>
            <a:endParaRPr lang="tr-TR"/>
          </a:p>
        </p:txBody>
      </p:sp>
      <p:sp>
        <p:nvSpPr>
          <p:cNvPr id="6" name="Rectangle 26"/>
          <p:cNvSpPr>
            <a:spLocks noGrp="1" noChangeArrowheads="1"/>
          </p:cNvSpPr>
          <p:nvPr>
            <p:ph type="ftr" sz="quarter" idx="11"/>
          </p:nvPr>
        </p:nvSpPr>
        <p:spPr/>
        <p:txBody>
          <a:bodyPr/>
          <a:lstStyle/>
          <a:p>
            <a:pPr>
              <a:defRPr/>
            </a:pPr>
            <a:endParaRPr lang="tr-TR" dirty="0"/>
          </a:p>
        </p:txBody>
      </p:sp>
      <p:sp>
        <p:nvSpPr>
          <p:cNvPr id="5" name="Rectangle 25"/>
          <p:cNvSpPr>
            <a:spLocks noGrp="1" noChangeArrowheads="1"/>
          </p:cNvSpPr>
          <p:nvPr>
            <p:ph type="sldNum" sz="quarter" idx="12"/>
          </p:nvPr>
        </p:nvSpPr>
        <p:spPr/>
        <p:txBody>
          <a:bodyPr/>
          <a:lstStyle/>
          <a:p>
            <a:pPr>
              <a:defRPr/>
            </a:pPr>
            <a:fld id="{4626535C-C812-4531-BD1B-CF762DE37F81}" type="slidenum">
              <a:rPr lang="tr-TR"/>
              <a:pPr>
                <a:defRPr/>
              </a:pPr>
              <a:t>46</a:t>
            </a:fld>
            <a:endParaRPr lang="tr-TR"/>
          </a:p>
        </p:txBody>
      </p:sp>
      <p:sp>
        <p:nvSpPr>
          <p:cNvPr id="2" name="Dikdörtgen 1"/>
          <p:cNvSpPr/>
          <p:nvPr/>
        </p:nvSpPr>
        <p:spPr>
          <a:xfrm>
            <a:off x="179512" y="620688"/>
            <a:ext cx="8568952" cy="4031873"/>
          </a:xfrm>
          <a:prstGeom prst="rect">
            <a:avLst/>
          </a:prstGeom>
        </p:spPr>
        <p:txBody>
          <a:bodyPr wrap="square" lIns="91440" tIns="45720" rIns="91440" bIns="45720" anchor="t">
            <a:spAutoFit/>
          </a:bodyPr>
          <a:lstStyle/>
          <a:p>
            <a:pPr>
              <a:lnSpc>
                <a:spcPct val="150000"/>
              </a:lnSpc>
            </a:pPr>
            <a:r>
              <a:rPr lang="tr-TR" dirty="0">
                <a:latin typeface="Arial"/>
                <a:cs typeface="Arial"/>
              </a:rPr>
              <a:t>Sütun 16: Sosyoekonomik Dayanıklılık ve Koşullar</a:t>
            </a:r>
            <a:endParaRPr lang="en-US" dirty="0">
              <a:latin typeface="Arial"/>
              <a:cs typeface="Arial"/>
            </a:endParaRPr>
          </a:p>
          <a:p>
            <a:pPr>
              <a:lnSpc>
                <a:spcPct val="150000"/>
              </a:lnSpc>
            </a:pPr>
            <a:r>
              <a:rPr lang="tr-TR" dirty="0">
                <a:latin typeface="Arial"/>
                <a:cs typeface="Arial"/>
              </a:rPr>
              <a:t>16.01 Yoksulluk oranı*</a:t>
            </a:r>
            <a:endParaRPr lang="en-US" dirty="0">
              <a:latin typeface="Arial"/>
              <a:cs typeface="Arial"/>
            </a:endParaRPr>
          </a:p>
          <a:p>
            <a:pPr>
              <a:lnSpc>
                <a:spcPct val="150000"/>
              </a:lnSpc>
            </a:pPr>
            <a:r>
              <a:rPr lang="tr-TR" dirty="0">
                <a:latin typeface="Arial"/>
                <a:cs typeface="Arial"/>
              </a:rPr>
              <a:t>16.02 Sosyal koruma temel kapsamı</a:t>
            </a:r>
            <a:endParaRPr lang="en-US" dirty="0">
              <a:latin typeface="Arial"/>
              <a:cs typeface="Arial"/>
            </a:endParaRPr>
          </a:p>
          <a:p>
            <a:pPr>
              <a:lnSpc>
                <a:spcPct val="150000"/>
              </a:lnSpc>
            </a:pPr>
            <a:r>
              <a:rPr lang="tr-TR" dirty="0">
                <a:latin typeface="Arial"/>
                <a:cs typeface="Arial"/>
              </a:rPr>
              <a:t>16.03 Sosyal koruma harcamaları</a:t>
            </a:r>
            <a:endParaRPr lang="en-US" dirty="0">
              <a:latin typeface="Arial"/>
              <a:cs typeface="Arial"/>
            </a:endParaRPr>
          </a:p>
          <a:p>
            <a:pPr>
              <a:lnSpc>
                <a:spcPct val="150000"/>
              </a:lnSpc>
            </a:pPr>
            <a:r>
              <a:rPr lang="tr-TR" dirty="0">
                <a:latin typeface="Arial"/>
                <a:cs typeface="Arial"/>
              </a:rPr>
              <a:t>16.04 Eğitim, istihdam veya eğitim (NEET) oranında değil*</a:t>
            </a:r>
            <a:endParaRPr lang="en-US" dirty="0">
              <a:latin typeface="Arial"/>
              <a:cs typeface="Arial"/>
            </a:endParaRPr>
          </a:p>
          <a:p>
            <a:pPr>
              <a:lnSpc>
                <a:spcPct val="150000"/>
              </a:lnSpc>
            </a:pPr>
            <a:r>
              <a:rPr lang="tr-TR" dirty="0">
                <a:latin typeface="Arial"/>
                <a:cs typeface="Arial"/>
              </a:rPr>
              <a:t>16.05 Eşit iş gücü fırsatları</a:t>
            </a:r>
            <a:endParaRPr lang="en-US" dirty="0">
              <a:latin typeface="Arial"/>
              <a:cs typeface="Arial"/>
            </a:endParaRPr>
          </a:p>
          <a:p>
            <a:pPr>
              <a:lnSpc>
                <a:spcPct val="150000"/>
              </a:lnSpc>
            </a:pPr>
            <a:r>
              <a:rPr lang="tr-TR" dirty="0">
                <a:latin typeface="Arial"/>
                <a:cs typeface="Arial"/>
              </a:rPr>
              <a:t>16.06 İşçi hakları*</a:t>
            </a:r>
            <a:endParaRPr lang="en-US">
              <a:latin typeface="Arial"/>
              <a:cs typeface="Arial"/>
            </a:endParaRPr>
          </a:p>
          <a:p>
            <a:pPr>
              <a:lnSpc>
                <a:spcPct val="150000"/>
              </a:lnSpc>
            </a:pPr>
            <a:r>
              <a:rPr lang="tr-TR" dirty="0">
                <a:latin typeface="Arial"/>
                <a:cs typeface="Arial"/>
              </a:rPr>
              <a:t>16.07 Cinsiyet Eşitsizliği Endeksi*</a:t>
            </a:r>
            <a:endParaRPr lang="en-US" dirty="0"/>
          </a:p>
          <a:p>
            <a:pPr algn="just"/>
            <a:endParaRPr lang="tr-TR" sz="2000" dirty="0"/>
          </a:p>
          <a:p>
            <a:pPr algn="just"/>
            <a:endParaRPr lang="tr-TR" sz="2000" dirty="0"/>
          </a:p>
        </p:txBody>
      </p:sp>
    </p:spTree>
    <p:extLst>
      <p:ext uri="{BB962C8B-B14F-4D97-AF65-F5344CB8AC3E}">
        <p14:creationId xmlns:p14="http://schemas.microsoft.com/office/powerpoint/2010/main" val="8893194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dt" sz="half" idx="10"/>
          </p:nvPr>
        </p:nvSpPr>
        <p:spPr/>
        <p:txBody>
          <a:bodyPr/>
          <a:lstStyle/>
          <a:p>
            <a:pPr>
              <a:defRPr/>
            </a:pPr>
            <a:fld id="{DE5D3554-689F-4BCF-B9E2-0D21FC932019}" type="datetime1">
              <a:rPr lang="tr-TR"/>
              <a:pPr>
                <a:defRPr/>
              </a:pPr>
              <a:t>8.12.2023</a:t>
            </a:fld>
            <a:endParaRPr lang="tr-TR"/>
          </a:p>
        </p:txBody>
      </p:sp>
      <p:sp>
        <p:nvSpPr>
          <p:cNvPr id="6" name="Rectangle 26"/>
          <p:cNvSpPr>
            <a:spLocks noGrp="1" noChangeArrowheads="1"/>
          </p:cNvSpPr>
          <p:nvPr>
            <p:ph type="ftr" sz="quarter" idx="11"/>
          </p:nvPr>
        </p:nvSpPr>
        <p:spPr/>
        <p:txBody>
          <a:bodyPr/>
          <a:lstStyle/>
          <a:p>
            <a:pPr>
              <a:defRPr/>
            </a:pPr>
            <a:endParaRPr lang="tr-TR" dirty="0"/>
          </a:p>
        </p:txBody>
      </p:sp>
      <p:sp>
        <p:nvSpPr>
          <p:cNvPr id="5" name="Rectangle 25"/>
          <p:cNvSpPr>
            <a:spLocks noGrp="1" noChangeArrowheads="1"/>
          </p:cNvSpPr>
          <p:nvPr>
            <p:ph type="sldNum" sz="quarter" idx="12"/>
          </p:nvPr>
        </p:nvSpPr>
        <p:spPr/>
        <p:txBody>
          <a:bodyPr/>
          <a:lstStyle/>
          <a:p>
            <a:pPr>
              <a:defRPr/>
            </a:pPr>
            <a:fld id="{4626535C-C812-4531-BD1B-CF762DE37F81}" type="slidenum">
              <a:rPr lang="tr-TR"/>
              <a:pPr>
                <a:defRPr/>
              </a:pPr>
              <a:t>47</a:t>
            </a:fld>
            <a:endParaRPr lang="tr-TR"/>
          </a:p>
        </p:txBody>
      </p:sp>
      <p:sp>
        <p:nvSpPr>
          <p:cNvPr id="2" name="Dikdörtgen 1"/>
          <p:cNvSpPr/>
          <p:nvPr/>
        </p:nvSpPr>
        <p:spPr>
          <a:xfrm>
            <a:off x="179512" y="620688"/>
            <a:ext cx="8568952" cy="4862870"/>
          </a:xfrm>
          <a:prstGeom prst="rect">
            <a:avLst/>
          </a:prstGeom>
        </p:spPr>
        <p:txBody>
          <a:bodyPr wrap="square" lIns="91440" tIns="45720" rIns="91440" bIns="45720" anchor="t">
            <a:spAutoFit/>
          </a:bodyPr>
          <a:lstStyle/>
          <a:p>
            <a:r>
              <a:rPr lang="tr-TR" dirty="0">
                <a:latin typeface="Arial"/>
                <a:cs typeface="Arial"/>
              </a:rPr>
              <a:t>Seyahat ve Turizm Talebi Baskısı ve Etkisi (7 gösterge): Bu sütun, aşırı kalabalık ve talep dalgalanmasının yanı sıra </a:t>
            </a:r>
            <a:r>
              <a:rPr lang="tr-TR" dirty="0" err="1">
                <a:latin typeface="Arial"/>
                <a:cs typeface="Arial"/>
              </a:rPr>
              <a:t>T&amp;T'nin</a:t>
            </a:r>
            <a:r>
              <a:rPr lang="tr-TR" dirty="0">
                <a:latin typeface="Arial"/>
                <a:cs typeface="Arial"/>
              </a:rPr>
              <a:t> kalitesi ve etkisinin varlığına veya bunlarla ilgili risklere işaret edebilecek faktörleri ölçer. T&amp;T sektörü bir boşlukta faaliyet göstermez. Yönetilmeyen turizm gelişimi, destinasyonların kapasitelerinin üzerinde faaliyet göstermesine, aşırı kalabalığa, doğal ve kültürel kaynakların zarar görmesine, altyapının zorlanmasına, konut fiyatlarının artmasına ve genel olarak yerel halk için yaşanabilirliğin azalmasına yol açabilir. Ele alınmadığı takdirde, bu tür sorunlar bölge sakinlerinin turizme karşı tepkisine, ziyaretçi memnuniyetinin azalmasına ve genel destinasyon çekiciliğinin düşmesine neden olabilir ve bunların tümü T&amp;T gelişimini olumsuz etkiler. Ölçülen unsurlar arasında ziyaretçilerin kalış süreleri, turizm mevsimselliği, turizmin dağılımına ilişkin göstergeler ve T&amp;T ekonomik faydalarının yerel topluluklara dağılımı yer almaktadır. Bu faktörlerin tümü, destinasyon kapasitesi üzerindeki baskıyı azaltarak, yerleşiklerin katılımını sağlayarak, daha fazla seyahat seçeneği ve pazarını teşvik ederek ve gezginlerin deneyimlerini zenginleştirerek bu sorunların azaltılmasına yardımcı olabilir.</a:t>
            </a:r>
            <a:endParaRPr lang="en-US" dirty="0"/>
          </a:p>
          <a:p>
            <a:pPr algn="just"/>
            <a:endParaRPr lang="tr-TR" sz="2000" dirty="0"/>
          </a:p>
          <a:p>
            <a:pPr algn="just"/>
            <a:endParaRPr lang="tr-TR" sz="2000" dirty="0"/>
          </a:p>
        </p:txBody>
      </p:sp>
    </p:spTree>
    <p:extLst>
      <p:ext uri="{BB962C8B-B14F-4D97-AF65-F5344CB8AC3E}">
        <p14:creationId xmlns:p14="http://schemas.microsoft.com/office/powerpoint/2010/main" val="414141066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dt" sz="half" idx="10"/>
          </p:nvPr>
        </p:nvSpPr>
        <p:spPr/>
        <p:txBody>
          <a:bodyPr/>
          <a:lstStyle/>
          <a:p>
            <a:pPr>
              <a:defRPr/>
            </a:pPr>
            <a:fld id="{DE5D3554-689F-4BCF-B9E2-0D21FC932019}" type="datetime1">
              <a:rPr lang="tr-TR"/>
              <a:pPr>
                <a:defRPr/>
              </a:pPr>
              <a:t>8.12.2023</a:t>
            </a:fld>
            <a:endParaRPr lang="tr-TR"/>
          </a:p>
        </p:txBody>
      </p:sp>
      <p:sp>
        <p:nvSpPr>
          <p:cNvPr id="6" name="Rectangle 26"/>
          <p:cNvSpPr>
            <a:spLocks noGrp="1" noChangeArrowheads="1"/>
          </p:cNvSpPr>
          <p:nvPr>
            <p:ph type="ftr" sz="quarter" idx="11"/>
          </p:nvPr>
        </p:nvSpPr>
        <p:spPr/>
        <p:txBody>
          <a:bodyPr/>
          <a:lstStyle/>
          <a:p>
            <a:pPr>
              <a:defRPr/>
            </a:pPr>
            <a:endParaRPr lang="tr-TR" dirty="0"/>
          </a:p>
        </p:txBody>
      </p:sp>
      <p:sp>
        <p:nvSpPr>
          <p:cNvPr id="5" name="Rectangle 25"/>
          <p:cNvSpPr>
            <a:spLocks noGrp="1" noChangeArrowheads="1"/>
          </p:cNvSpPr>
          <p:nvPr>
            <p:ph type="sldNum" sz="quarter" idx="12"/>
          </p:nvPr>
        </p:nvSpPr>
        <p:spPr/>
        <p:txBody>
          <a:bodyPr/>
          <a:lstStyle/>
          <a:p>
            <a:pPr>
              <a:defRPr/>
            </a:pPr>
            <a:fld id="{4626535C-C812-4531-BD1B-CF762DE37F81}" type="slidenum">
              <a:rPr lang="tr-TR"/>
              <a:pPr>
                <a:defRPr/>
              </a:pPr>
              <a:t>48</a:t>
            </a:fld>
            <a:endParaRPr lang="tr-TR"/>
          </a:p>
        </p:txBody>
      </p:sp>
      <p:sp>
        <p:nvSpPr>
          <p:cNvPr id="2" name="Dikdörtgen 1"/>
          <p:cNvSpPr/>
          <p:nvPr/>
        </p:nvSpPr>
        <p:spPr>
          <a:xfrm>
            <a:off x="395536" y="335846"/>
            <a:ext cx="8208912" cy="3780522"/>
          </a:xfrm>
          <a:prstGeom prst="rect">
            <a:avLst/>
          </a:prstGeom>
        </p:spPr>
        <p:txBody>
          <a:bodyPr wrap="square" lIns="91440" tIns="45720" rIns="91440" bIns="45720" anchor="t">
            <a:spAutoFit/>
          </a:bodyPr>
          <a:lstStyle/>
          <a:p>
            <a:pPr>
              <a:lnSpc>
                <a:spcPct val="150000"/>
              </a:lnSpc>
            </a:pPr>
            <a:endParaRPr lang="tr-TR" dirty="0"/>
          </a:p>
          <a:p>
            <a:pPr>
              <a:lnSpc>
                <a:spcPct val="150000"/>
              </a:lnSpc>
            </a:pPr>
            <a:r>
              <a:rPr lang="tr-TR" dirty="0"/>
              <a:t>Sütun 17: T&amp;T Talep Baskısı ve Etkisi</a:t>
            </a:r>
          </a:p>
          <a:p>
            <a:pPr>
              <a:lnSpc>
                <a:spcPct val="150000"/>
              </a:lnSpc>
            </a:pPr>
            <a:r>
              <a:rPr lang="tr-TR" dirty="0"/>
              <a:t>17.01 T&amp;T GSYİH çarpanı*</a:t>
            </a:r>
          </a:p>
          <a:p>
            <a:pPr>
              <a:lnSpc>
                <a:spcPct val="150000"/>
              </a:lnSpc>
            </a:pPr>
            <a:r>
              <a:rPr lang="tr-TR" dirty="0">
                <a:latin typeface="Arial"/>
                <a:cs typeface="Arial"/>
              </a:rPr>
              <a:t>17.02 Gelen turistlerin geceleme süresi*</a:t>
            </a:r>
          </a:p>
          <a:p>
            <a:pPr>
              <a:lnSpc>
                <a:spcPct val="150000"/>
              </a:lnSpc>
            </a:pPr>
            <a:r>
              <a:rPr lang="tr-TR" dirty="0"/>
              <a:t>17.03 Uluslararası turist gelişlerinin mevsimselliği*</a:t>
            </a:r>
          </a:p>
          <a:p>
            <a:pPr>
              <a:lnSpc>
                <a:spcPct val="150000"/>
              </a:lnSpc>
            </a:pPr>
            <a:r>
              <a:rPr lang="tr-TR" dirty="0"/>
              <a:t>17.04 İlginin kültürel cazibe merkezlerine yoğunlaşması</a:t>
            </a:r>
          </a:p>
          <a:p>
            <a:pPr>
              <a:lnSpc>
                <a:spcPct val="150000"/>
              </a:lnSpc>
            </a:pPr>
            <a:r>
              <a:rPr lang="tr-TR" dirty="0"/>
              <a:t>17.05 İlginin doğadaki çekiciliklere yoğunlaşması</a:t>
            </a:r>
          </a:p>
          <a:p>
            <a:pPr>
              <a:lnSpc>
                <a:spcPct val="150000"/>
              </a:lnSpc>
            </a:pPr>
            <a:r>
              <a:rPr lang="tr-TR" dirty="0"/>
              <a:t>17.06 Coğrafi olarak dağınık turizm</a:t>
            </a:r>
          </a:p>
          <a:p>
            <a:pPr>
              <a:lnSpc>
                <a:spcPct val="150000"/>
              </a:lnSpc>
            </a:pPr>
            <a:r>
              <a:rPr lang="tr-TR" dirty="0"/>
              <a:t>17.07 Kasaba ve şehir merkezlerinin kalitesi</a:t>
            </a:r>
          </a:p>
        </p:txBody>
      </p:sp>
    </p:spTree>
    <p:extLst>
      <p:ext uri="{BB962C8B-B14F-4D97-AF65-F5344CB8AC3E}">
        <p14:creationId xmlns:p14="http://schemas.microsoft.com/office/powerpoint/2010/main" val="116403839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 (1)</Template>
  <TotalTime>662</TotalTime>
  <Words>1187</Words>
  <Application>Microsoft Office PowerPoint</Application>
  <PresentationFormat>On-screen Show (4:3)</PresentationFormat>
  <Paragraphs>246</Paragraphs>
  <Slides>48</Slides>
  <Notes>0</Notes>
  <HiddenSlides>0</HiddenSlides>
  <MMClips>0</MMClips>
  <ScaleCrop>false</ScaleCrop>
  <HeadingPairs>
    <vt:vector size="4" baseType="variant">
      <vt:variant>
        <vt:lpstr>Theme</vt:lpstr>
      </vt:variant>
      <vt:variant>
        <vt:i4>1</vt:i4>
      </vt:variant>
      <vt:variant>
        <vt:lpstr>Slide Titles</vt:lpstr>
      </vt:variant>
      <vt:variant>
        <vt:i4>48</vt:i4>
      </vt:variant>
    </vt:vector>
  </HeadingPairs>
  <TitlesOfParts>
    <vt:vector size="49"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WİN 10</dc:creator>
  <cp:lastModifiedBy>WİN 10</cp:lastModifiedBy>
  <cp:revision>268</cp:revision>
  <cp:lastPrinted>1601-01-01T00:00:00Z</cp:lastPrinted>
  <dcterms:created xsi:type="dcterms:W3CDTF">2020-01-12T16:37:33Z</dcterms:created>
  <dcterms:modified xsi:type="dcterms:W3CDTF">2023-12-08T11:58:29Z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