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oontime" charset="1" panose="00000000000000000000"/>
      <p:regular r:id="rId10"/>
    </p:embeddedFont>
    <p:embeddedFont>
      <p:font typeface="Open Sans" charset="1" panose="020B0606030504020204"/>
      <p:regular r:id="rId11"/>
    </p:embeddedFont>
    <p:embeddedFont>
      <p:font typeface="Open Sans Bold" charset="1" panose="020B0806030504020204"/>
      <p:regular r:id="rId12"/>
    </p:embeddedFont>
    <p:embeddedFont>
      <p:font typeface="Open Sans Italics" charset="1" panose="020B0606030504020204"/>
      <p:regular r:id="rId13"/>
    </p:embeddedFont>
    <p:embeddedFont>
      <p:font typeface="Open Sans Bold Italics" charset="1" panose="020B0806030504020204"/>
      <p:regular r:id="rId14"/>
    </p:embeddedFont>
    <p:embeddedFont>
      <p:font typeface="Open Sans Light" charset="1" panose="020B0306030504020204"/>
      <p:regular r:id="rId15"/>
    </p:embeddedFont>
    <p:embeddedFont>
      <p:font typeface="Open Sans Light Italics" charset="1" panose="020B0306030504020204"/>
      <p:regular r:id="rId16"/>
    </p:embeddedFont>
    <p:embeddedFont>
      <p:font typeface="Open Sans Ultra-Bold" charset="1" panose="00000000000000000000"/>
      <p:regular r:id="rId17"/>
    </p:embeddedFont>
    <p:embeddedFont>
      <p:font typeface="Open Sans Ultra-Bold Italics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25" Target="slides/slide7.xml" Type="http://schemas.openxmlformats.org/officeDocument/2006/relationships/slide"/><Relationship Id="rId26" Target="slides/slide8.xml" Type="http://schemas.openxmlformats.org/officeDocument/2006/relationships/slide"/><Relationship Id="rId27" Target="slides/slide9.xml" Type="http://schemas.openxmlformats.org/officeDocument/2006/relationships/slide"/><Relationship Id="rId28" Target="slides/slide10.xml" Type="http://schemas.openxmlformats.org/officeDocument/2006/relationships/slide"/><Relationship Id="rId29" Target="slides/slide1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841416" y="2275660"/>
            <a:ext cx="8605168" cy="299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508"/>
              </a:lnSpc>
            </a:pPr>
            <a:r>
              <a:rPr lang="en-US" sz="17506">
                <a:solidFill>
                  <a:srgbClr val="000000"/>
                </a:solidFill>
                <a:latin typeface="Moontime"/>
              </a:rPr>
              <a:t>L’Imperatif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35270" y="2550549"/>
            <a:ext cx="15395505" cy="7231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11"/>
              </a:lnSpc>
            </a:pPr>
            <a:r>
              <a:rPr lang="en-US" sz="2940">
                <a:solidFill>
                  <a:srgbClr val="000000"/>
                </a:solidFill>
                <a:latin typeface="Open Sans"/>
              </a:rPr>
              <a:t>Impératif bir emir kipidir. Emir kipi bir veya daha fazla kişiye emir veya tavsiye vermek için kullanılır. Sadece iki zamanı vardır: şimdiki zaman ve geçmiş zaman.</a:t>
            </a:r>
          </a:p>
          <a:p>
            <a:pPr>
              <a:lnSpc>
                <a:spcPts val="4411"/>
              </a:lnSpc>
            </a:pPr>
            <a:r>
              <a:rPr lang="en-US" sz="2940">
                <a:solidFill>
                  <a:srgbClr val="000000"/>
                </a:solidFill>
                <a:latin typeface="Open Sans"/>
              </a:rPr>
              <a:t>Emir kipi yalnızca 2. tekil ve çoğul şahıslarda (tu, vous) ve 1. çoğul şahıslarda (nous) bulunur. Özne zamiri asla ifade edilmez:</a:t>
            </a:r>
          </a:p>
          <a:p>
            <a:pPr>
              <a:lnSpc>
                <a:spcPts val="4411"/>
              </a:lnSpc>
            </a:pPr>
          </a:p>
          <a:p>
            <a:pPr>
              <a:lnSpc>
                <a:spcPts val="4411"/>
              </a:lnSpc>
            </a:pPr>
            <a:r>
              <a:rPr lang="en-US" sz="2940">
                <a:solidFill>
                  <a:srgbClr val="000000"/>
                </a:solidFill>
                <a:latin typeface="Open Sans"/>
              </a:rPr>
              <a:t>Viens!</a:t>
            </a:r>
          </a:p>
          <a:p>
            <a:pPr>
              <a:lnSpc>
                <a:spcPts val="4411"/>
              </a:lnSpc>
            </a:pPr>
            <a:r>
              <a:rPr lang="en-US" sz="2940">
                <a:solidFill>
                  <a:srgbClr val="000000"/>
                </a:solidFill>
                <a:latin typeface="Open Sans"/>
              </a:rPr>
              <a:t>Essayons!</a:t>
            </a:r>
          </a:p>
          <a:p>
            <a:pPr>
              <a:lnSpc>
                <a:spcPts val="4411"/>
              </a:lnSpc>
            </a:pPr>
            <a:r>
              <a:rPr lang="en-US" sz="2940">
                <a:solidFill>
                  <a:srgbClr val="000000"/>
                </a:solidFill>
                <a:latin typeface="Open Sans"/>
              </a:rPr>
              <a:t>N’approchez pas!</a:t>
            </a:r>
          </a:p>
          <a:p>
            <a:pPr>
              <a:lnSpc>
                <a:spcPts val="4411"/>
              </a:lnSpc>
            </a:pPr>
          </a:p>
          <a:p>
            <a:pPr>
              <a:lnSpc>
                <a:spcPts val="4411"/>
              </a:lnSpc>
            </a:pPr>
            <a:r>
              <a:rPr lang="en-US" sz="2940">
                <a:solidFill>
                  <a:srgbClr val="000000"/>
                </a:solidFill>
                <a:latin typeface="Open Sans"/>
              </a:rPr>
              <a:t>Emir kipi olmayan 3. tekil ve çoğul şahıslar için istek kipinden önce que gelir:</a:t>
            </a:r>
          </a:p>
          <a:p>
            <a:pPr>
              <a:lnSpc>
                <a:spcPts val="4411"/>
              </a:lnSpc>
            </a:pPr>
          </a:p>
          <a:p>
            <a:pPr>
              <a:lnSpc>
                <a:spcPts val="4411"/>
              </a:lnSpc>
            </a:pPr>
            <a:r>
              <a:rPr lang="en-US" sz="2940">
                <a:solidFill>
                  <a:srgbClr val="000000"/>
                </a:solidFill>
                <a:latin typeface="Open Sans"/>
              </a:rPr>
              <a:t>Qu'il approche !</a:t>
            </a:r>
          </a:p>
          <a:p>
            <a:pPr>
              <a:lnSpc>
                <a:spcPts val="4411"/>
              </a:lnSpc>
            </a:pPr>
            <a:r>
              <a:rPr lang="en-US" sz="2940">
                <a:solidFill>
                  <a:srgbClr val="000000"/>
                </a:solidFill>
                <a:latin typeface="Open Sans"/>
              </a:rPr>
              <a:t>Qu'elles essaient !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783008"/>
            <a:ext cx="9997448" cy="19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5599"/>
              </a:lnSpc>
              <a:spcBef>
                <a:spcPct val="0"/>
              </a:spcBef>
            </a:pPr>
            <a:r>
              <a:rPr lang="en-US" sz="12999">
                <a:solidFill>
                  <a:srgbClr val="000000"/>
                </a:solidFill>
                <a:latin typeface="Moontime Bold"/>
              </a:rPr>
              <a:t>L’Imperatif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4392"/>
            <a:ext cx="14446129" cy="6257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Emir kipi, bir veya daha fazla</a:t>
            </a:r>
            <a:r>
              <a:rPr lang="en-US" sz="2759">
                <a:solidFill>
                  <a:srgbClr val="000000"/>
                </a:solidFill>
                <a:latin typeface="Open Sans"/>
              </a:rPr>
              <a:t> kişiye emir veya tavsiye vermek için kullanılır.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Örnekler:</a:t>
            </a:r>
          </a:p>
          <a:p>
            <a:pPr marL="595745" indent="-297872" lvl="1">
              <a:lnSpc>
                <a:spcPts val="4139"/>
              </a:lnSpc>
              <a:buFont typeface="Arial"/>
              <a:buChar char="•"/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Arrêtez !</a:t>
            </a:r>
          </a:p>
          <a:p>
            <a:pPr marL="595745" indent="-297872" lvl="1">
              <a:lnSpc>
                <a:spcPts val="4139"/>
              </a:lnSpc>
              <a:buFont typeface="Arial"/>
              <a:buChar char="•"/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Montez !</a:t>
            </a:r>
          </a:p>
          <a:p>
            <a:pPr marL="595745" indent="-297872" lvl="1">
              <a:lnSpc>
                <a:spcPts val="4139"/>
              </a:lnSpc>
              <a:buFont typeface="Arial"/>
              <a:buChar char="•"/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Conduisez-moi à la gare.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Emir veren kişi bazen kendisini de ifadeye dahil eder. Bu durumda 1. çoğul şahıs kullanılır.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Örnek: Allons-y!</a:t>
            </a:r>
          </a:p>
          <a:p>
            <a:pPr>
              <a:lnSpc>
                <a:spcPts val="41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783008"/>
            <a:ext cx="16230600" cy="3371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320"/>
              </a:lnSpc>
            </a:pPr>
            <a:r>
              <a:rPr lang="en-US" sz="11100">
                <a:solidFill>
                  <a:srgbClr val="000000"/>
                </a:solidFill>
                <a:latin typeface="Moontime Bold"/>
              </a:rPr>
              <a:t>Quand employer l’impératif en français ?</a:t>
            </a:r>
          </a:p>
          <a:p>
            <a:pPr marL="0" indent="0" lvl="0">
              <a:lnSpc>
                <a:spcPts val="1332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4392"/>
            <a:ext cx="14446129" cy="6781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2. tekil şahıs (tu)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Emir kipinde 2. tekil şahsı oluşturmak için şimdiki zaman kipinde 1. tekil şahsı kullanırız ve özne şahıs zamirini kaldırırız.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Bu nedenle -er'deki fiiller e ile biterken, diğer fiiller s ile biter. 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Örnekler :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parler - Parle!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finir - Finis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vendre - Vends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551814" y="783008"/>
            <a:ext cx="17133277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041"/>
              </a:lnSpc>
            </a:pPr>
            <a:r>
              <a:rPr lang="en-US" sz="9200">
                <a:solidFill>
                  <a:srgbClr val="000000"/>
                </a:solidFill>
                <a:latin typeface="Moontime Bold"/>
              </a:rPr>
              <a:t>Comment conjuguer les verbes français à l’impératif ?</a:t>
            </a:r>
          </a:p>
          <a:p>
            <a:pPr marL="0" indent="0" lvl="0">
              <a:lnSpc>
                <a:spcPts val="1104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4392"/>
            <a:ext cx="14446129" cy="730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1. çoğul şahıs (nous)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Bu biçim, özne şahıs zamirinin kaybolması dışında şimdiki zaman ile aynıdır. Bu nedenle -er ve -re'deki fiiller ve düzensiz fiiller ons ile biterken, ikinci gruptaki -ir'deki fiiller issons ile biter.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Örnekler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parler - Parlons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finir - Finissons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vendre - Vendons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551814" y="783008"/>
            <a:ext cx="17133277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041"/>
              </a:lnSpc>
            </a:pPr>
            <a:r>
              <a:rPr lang="en-US" sz="9200">
                <a:solidFill>
                  <a:srgbClr val="000000"/>
                </a:solidFill>
                <a:latin typeface="Moontime Bold"/>
              </a:rPr>
              <a:t>Comment conjuguer les verbes français à l’impératif ?</a:t>
            </a:r>
          </a:p>
          <a:p>
            <a:pPr marL="0" indent="0" lvl="0">
              <a:lnSpc>
                <a:spcPts val="1104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4392"/>
            <a:ext cx="14446129" cy="7829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2. çoğul şahıs (siz)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Bu biçim, özne şahıs zamirinin kaybolması dışında şimdiki zaman ile aynıdır. Bu nedenle -er ve -re'deki fiiller ve düzensiz fiiller ez ile biterken, ikinci gruptaki -ir'deki fiiller issez ile biter.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Örnekler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parler - Parlez!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finir - Finissez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vendre- Vendez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551814" y="783008"/>
            <a:ext cx="17133277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041"/>
              </a:lnSpc>
            </a:pPr>
            <a:r>
              <a:rPr lang="en-US" sz="9200">
                <a:solidFill>
                  <a:srgbClr val="000000"/>
                </a:solidFill>
                <a:latin typeface="Moontime Bold"/>
              </a:rPr>
              <a:t>Comment conjuguer les verbes français à l’impératif ?</a:t>
            </a:r>
          </a:p>
          <a:p>
            <a:pPr marL="0" indent="0" lvl="0">
              <a:lnSpc>
                <a:spcPts val="1104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4392"/>
            <a:ext cx="14446129" cy="468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Eğer emir fiilini doğrudan bir tonik tümleç zamiri takip ediyorsa (moi, toi, lui, elle, nous, vous, eux, elles), bu iki kelime bir kısa çizgi ile birleştirilir.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Örnek: Conduisez-moi à la gare, s’il vous plaît.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551814" y="783008"/>
            <a:ext cx="17133277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041"/>
              </a:lnSpc>
            </a:pPr>
            <a:r>
              <a:rPr lang="en-US" sz="9200">
                <a:solidFill>
                  <a:srgbClr val="000000"/>
                </a:solidFill>
                <a:latin typeface="Moontime Bold"/>
              </a:rPr>
              <a:t>Avec un pronom complément tonique</a:t>
            </a:r>
          </a:p>
          <a:p>
            <a:pPr marL="0" indent="0" lvl="0">
              <a:lnSpc>
                <a:spcPts val="1104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4392"/>
            <a:ext cx="14446129" cy="6781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Olumlu emir kipinde, dönüşlü fiil önce gelir, ardından dönüşlü zamir temsil eder (ikisi tirelenir). Olumsuz emir kipinde normalde dönüşlü zamir kullanılır.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Örnekler: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Lève-toi !/Ne te lève pas !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Levons-nous !/Ne nous levons pas !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551814" y="783008"/>
            <a:ext cx="17133277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041"/>
              </a:lnSpc>
            </a:pPr>
            <a:r>
              <a:rPr lang="en-US" sz="9200">
                <a:solidFill>
                  <a:srgbClr val="000000"/>
                </a:solidFill>
                <a:latin typeface="Moontime Bold"/>
              </a:rPr>
              <a:t>Les verbes pronominaux</a:t>
            </a:r>
          </a:p>
          <a:p>
            <a:pPr marL="0" indent="0" lvl="0">
              <a:lnSpc>
                <a:spcPts val="1104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67143" y="1312006"/>
            <a:ext cx="14446129" cy="12020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Bazı fiillerin düzensiz emir kipi vardır.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Sesli harfle biten fiiller için: Emir kipinin ardından en ve y zarf zamirleri geliyorsa, telaffuzu kolaylaştırmak için bir -s eklenir.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Örnek: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Vas-y!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Uyarı: 2. tekil şahıs s'en aller fiili için emir kipi → va-t-en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3975812" y="4041762"/>
            <a:ext cx="7485789" cy="3558585"/>
          </a:xfrm>
          <a:custGeom>
            <a:avLst/>
            <a:gdLst/>
            <a:ahLst/>
            <a:cxnLst/>
            <a:rect r="r" b="b" t="t" l="l"/>
            <a:pathLst>
              <a:path h="3558585" w="7485789">
                <a:moveTo>
                  <a:pt x="0" y="0"/>
                </a:moveTo>
                <a:lnTo>
                  <a:pt x="7485788" y="0"/>
                </a:lnTo>
                <a:lnTo>
                  <a:pt x="7485788" y="3558585"/>
                </a:lnTo>
                <a:lnTo>
                  <a:pt x="0" y="35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77361" y="0"/>
            <a:ext cx="17133277" cy="3409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440"/>
              </a:lnSpc>
            </a:pPr>
            <a:r>
              <a:rPr lang="en-US" sz="11200">
                <a:solidFill>
                  <a:srgbClr val="000000"/>
                </a:solidFill>
                <a:latin typeface="Moontime Bold"/>
              </a:rPr>
              <a:t>Remarques</a:t>
            </a:r>
          </a:p>
          <a:p>
            <a:pPr marL="0" indent="0" lvl="0">
              <a:lnSpc>
                <a:spcPts val="134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07776" y="1628775"/>
            <a:ext cx="14446129" cy="12020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Boşluktan kaçınmak için, normalde 2. tekil şahısta e veya a ile biten emir kipleri, bu kelimeler emir kipinin zarfları veya zamir tamamlayıcıları olduğunda y ve en'den önce son bir s (öfonik s olarak adlandırılır) alır:,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Mange ! -----&gt; Manges-en un peu.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Pense à moi ---------&gt; Penses-y.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Vas! -----------&gt; Vas-y!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en veya y bir mastarın (emir fiilinin değil) tamamlayıcısı olduğunda veya en bir edat olduğunda, s (veya kısa çizgi) kullanılmadığına dikkat edin: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Il n'y a plus de lait, va en chercher !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Daigne y penser !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Va en Alaska si tu en as envie !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577361" y="0"/>
            <a:ext cx="17133277" cy="3409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440"/>
              </a:lnSpc>
            </a:pPr>
            <a:r>
              <a:rPr lang="en-US" sz="11200">
                <a:solidFill>
                  <a:srgbClr val="000000"/>
                </a:solidFill>
                <a:latin typeface="Moontime Bold"/>
              </a:rPr>
              <a:t>Remarques</a:t>
            </a:r>
          </a:p>
          <a:p>
            <a:pPr marL="0" indent="0" lvl="0">
              <a:lnSpc>
                <a:spcPts val="134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07776" y="1628775"/>
            <a:ext cx="14446129" cy="730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Geçmiş emir kipi, geçmiş dilek kipi gibi, yani şimdiki zaman kipinde avoir veya être yardımcı fiili ve ardından fiilin geçmiş zaman ortacı ile oluşturulur: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aie pris, ayons pris, ayez pris</a:t>
            </a:r>
          </a:p>
          <a:p>
            <a:pPr>
              <a:lnSpc>
                <a:spcPts val="4139"/>
              </a:lnSpc>
            </a:pPr>
            <a:r>
              <a:rPr lang="en-US" sz="2759">
                <a:solidFill>
                  <a:srgbClr val="000000"/>
                </a:solidFill>
                <a:latin typeface="Open Sans"/>
              </a:rPr>
              <a:t>sois rentré, soyons rentrés, soyez rentrés</a:t>
            </a: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  <a:p>
            <a:pPr>
              <a:lnSpc>
                <a:spcPts val="413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577361" y="0"/>
            <a:ext cx="17133277" cy="5114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440"/>
              </a:lnSpc>
            </a:pPr>
            <a:r>
              <a:rPr lang="en-US" sz="11200">
                <a:solidFill>
                  <a:srgbClr val="000000"/>
                </a:solidFill>
                <a:latin typeface="Moontime Bold"/>
              </a:rPr>
              <a:t>Impératif passé</a:t>
            </a:r>
          </a:p>
          <a:p>
            <a:pPr>
              <a:lnSpc>
                <a:spcPts val="13440"/>
              </a:lnSpc>
            </a:pPr>
          </a:p>
          <a:p>
            <a:pPr marL="0" indent="0" lvl="0">
              <a:lnSpc>
                <a:spcPts val="134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DAF13ed0SPA</dc:identifier>
  <dcterms:modified xsi:type="dcterms:W3CDTF">2011-08-01T06:04:30Z</dcterms:modified>
  <cp:revision>1</cp:revision>
  <dc:title>L’Imperatif</dc:title>
</cp:coreProperties>
</file>