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319" r:id="rId3"/>
    <p:sldId id="318" r:id="rId4"/>
    <p:sldId id="317" r:id="rId5"/>
    <p:sldId id="316" r:id="rId6"/>
    <p:sldId id="315" r:id="rId7"/>
    <p:sldId id="314" r:id="rId8"/>
    <p:sldId id="313" r:id="rId9"/>
    <p:sldId id="312" r:id="rId10"/>
    <p:sldId id="311" r:id="rId11"/>
    <p:sldId id="310" r:id="rId12"/>
    <p:sldId id="309" r:id="rId13"/>
    <p:sldId id="258" r:id="rId14"/>
    <p:sldId id="259" r:id="rId15"/>
    <p:sldId id="260" r:id="rId16"/>
    <p:sldId id="261" r:id="rId17"/>
    <p:sldId id="263" r:id="rId18"/>
    <p:sldId id="308" r:id="rId19"/>
    <p:sldId id="265" r:id="rId20"/>
    <p:sldId id="266" r:id="rId21"/>
    <p:sldId id="267" r:id="rId22"/>
    <p:sldId id="268" r:id="rId23"/>
    <p:sldId id="270" r:id="rId24"/>
    <p:sldId id="271" r:id="rId25"/>
    <p:sldId id="307" r:id="rId26"/>
    <p:sldId id="306" r:id="rId27"/>
    <p:sldId id="305" r:id="rId28"/>
    <p:sldId id="304" r:id="rId29"/>
    <p:sldId id="264" r:id="rId30"/>
    <p:sldId id="272" r:id="rId31"/>
    <p:sldId id="273" r:id="rId32"/>
    <p:sldId id="275" r:id="rId33"/>
    <p:sldId id="276" r:id="rId34"/>
    <p:sldId id="279" r:id="rId35"/>
    <p:sldId id="274" r:id="rId36"/>
    <p:sldId id="281" r:id="rId37"/>
    <p:sldId id="280" r:id="rId38"/>
    <p:sldId id="277" r:id="rId39"/>
    <p:sldId id="278" r:id="rId40"/>
    <p:sldId id="282" r:id="rId41"/>
    <p:sldId id="285" r:id="rId42"/>
    <p:sldId id="283" r:id="rId43"/>
    <p:sldId id="284" r:id="rId44"/>
    <p:sldId id="286" r:id="rId45"/>
    <p:sldId id="287" r:id="rId46"/>
    <p:sldId id="288" r:id="rId47"/>
    <p:sldId id="289" r:id="rId48"/>
    <p:sldId id="290" r:id="rId49"/>
    <p:sldId id="291" r:id="rId50"/>
    <p:sldId id="292" r:id="rId51"/>
    <p:sldId id="293" r:id="rId52"/>
    <p:sldId id="294" r:id="rId53"/>
    <p:sldId id="295" r:id="rId54"/>
    <p:sldId id="296" r:id="rId55"/>
    <p:sldId id="298" r:id="rId56"/>
    <p:sldId id="297" r:id="rId57"/>
    <p:sldId id="299" r:id="rId58"/>
    <p:sldId id="300" r:id="rId59"/>
    <p:sldId id="301" r:id="rId60"/>
    <p:sldId id="302" r:id="rId61"/>
    <p:sldId id="303" r:id="rId6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Garamond" pitchFamily="18" charset="0"/>
        <a:ea typeface="+mn-ea"/>
        <a:cs typeface="+mn-cs"/>
      </a:defRPr>
    </a:lvl1pPr>
    <a:lvl2pPr marL="457200" algn="l" rtl="0" fontAlgn="base">
      <a:spcBef>
        <a:spcPct val="0"/>
      </a:spcBef>
      <a:spcAft>
        <a:spcPct val="0"/>
      </a:spcAft>
      <a:defRPr kern="1200">
        <a:solidFill>
          <a:schemeClr val="tx1"/>
        </a:solidFill>
        <a:latin typeface="Garamond" pitchFamily="18" charset="0"/>
        <a:ea typeface="+mn-ea"/>
        <a:cs typeface="+mn-cs"/>
      </a:defRPr>
    </a:lvl2pPr>
    <a:lvl3pPr marL="914400" algn="l" rtl="0" fontAlgn="base">
      <a:spcBef>
        <a:spcPct val="0"/>
      </a:spcBef>
      <a:spcAft>
        <a:spcPct val="0"/>
      </a:spcAft>
      <a:defRPr kern="1200">
        <a:solidFill>
          <a:schemeClr val="tx1"/>
        </a:solidFill>
        <a:latin typeface="Garamond" pitchFamily="18" charset="0"/>
        <a:ea typeface="+mn-ea"/>
        <a:cs typeface="+mn-cs"/>
      </a:defRPr>
    </a:lvl3pPr>
    <a:lvl4pPr marL="1371600" algn="l" rtl="0" fontAlgn="base">
      <a:spcBef>
        <a:spcPct val="0"/>
      </a:spcBef>
      <a:spcAft>
        <a:spcPct val="0"/>
      </a:spcAft>
      <a:defRPr kern="1200">
        <a:solidFill>
          <a:schemeClr val="tx1"/>
        </a:solidFill>
        <a:latin typeface="Garamond" pitchFamily="18" charset="0"/>
        <a:ea typeface="+mn-ea"/>
        <a:cs typeface="+mn-cs"/>
      </a:defRPr>
    </a:lvl4pPr>
    <a:lvl5pPr marL="1828800" algn="l" rtl="0" fontAlgn="base">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65C161-5EE9-47BD-927F-60614BF59310}" v="57" dt="2023-12-15T09:25:38.864"/>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24" autoAdjust="0"/>
    <p:restoredTop sz="94660"/>
  </p:normalViewPr>
  <p:slideViewPr>
    <p:cSldViewPr>
      <p:cViewPr>
        <p:scale>
          <a:sx n="77" d="100"/>
          <a:sy n="77" d="100"/>
        </p:scale>
        <p:origin x="-115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Dikdörtgen 3"/>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Dikdörtgen 4"/>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Dikdörtgen 5"/>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Dikdörtgen 6"/>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Dikdörtgen 9"/>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11" name="Yuvarlatılmış Dikdörtgen 10"/>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12" name="Yuvarlatılmış Dikdörtgen 11"/>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Dikdörtgen 12"/>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Dikdörtgen 13"/>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Dikdörtgen 14"/>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6" name="Dikdörtgen 15"/>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Başlık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tr-TR"/>
              <a:t>Asıl başlık stili için tıklatın</a:t>
            </a:r>
            <a:endParaRPr lang="en-US"/>
          </a:p>
        </p:txBody>
      </p:sp>
      <p:sp>
        <p:nvSpPr>
          <p:cNvPr id="9" name="Alt Başlık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a:t>Asıl alt başlık stilini düzenlemek için tıklatın</a:t>
            </a:r>
            <a:endParaRPr lang="en-US"/>
          </a:p>
        </p:txBody>
      </p:sp>
      <p:sp>
        <p:nvSpPr>
          <p:cNvPr id="17" name="Veri Yer Tutucusu 27"/>
          <p:cNvSpPr>
            <a:spLocks noGrp="1"/>
          </p:cNvSpPr>
          <p:nvPr>
            <p:ph type="dt" sz="half" idx="10"/>
          </p:nvPr>
        </p:nvSpPr>
        <p:spPr>
          <a:xfrm>
            <a:off x="6705600" y="4206875"/>
            <a:ext cx="960438" cy="457200"/>
          </a:xfrm>
        </p:spPr>
        <p:txBody>
          <a:bodyPr/>
          <a:lstStyle>
            <a:lvl1pPr>
              <a:defRPr/>
            </a:lvl1pPr>
          </a:lstStyle>
          <a:p>
            <a:pPr>
              <a:defRPr/>
            </a:pPr>
            <a:endParaRPr lang="tr-TR"/>
          </a:p>
        </p:txBody>
      </p:sp>
      <p:sp>
        <p:nvSpPr>
          <p:cNvPr id="18" name="Altbilgi Yer Tutucusu 16"/>
          <p:cNvSpPr>
            <a:spLocks noGrp="1"/>
          </p:cNvSpPr>
          <p:nvPr>
            <p:ph type="ftr" sz="quarter" idx="11"/>
          </p:nvPr>
        </p:nvSpPr>
        <p:spPr>
          <a:xfrm>
            <a:off x="5410200" y="4205288"/>
            <a:ext cx="1295400" cy="457200"/>
          </a:xfrm>
        </p:spPr>
        <p:txBody>
          <a:bodyPr/>
          <a:lstStyle>
            <a:lvl1pPr>
              <a:defRPr/>
            </a:lvl1pPr>
          </a:lstStyle>
          <a:p>
            <a:pPr>
              <a:defRPr/>
            </a:pPr>
            <a:endParaRPr lang="tr-TR"/>
          </a:p>
        </p:txBody>
      </p:sp>
      <p:sp>
        <p:nvSpPr>
          <p:cNvPr id="19" name="Slayt Numarası Yer Tutucusu 28"/>
          <p:cNvSpPr>
            <a:spLocks noGrp="1"/>
          </p:cNvSpPr>
          <p:nvPr>
            <p:ph type="sldNum" sz="quarter" idx="12"/>
          </p:nvPr>
        </p:nvSpPr>
        <p:spPr>
          <a:xfrm>
            <a:off x="8320088" y="1588"/>
            <a:ext cx="747712" cy="365125"/>
          </a:xfrm>
        </p:spPr>
        <p:txBody>
          <a:bodyPr/>
          <a:lstStyle>
            <a:lvl1pPr algn="r">
              <a:defRPr sz="1800">
                <a:solidFill>
                  <a:schemeClr val="bg1"/>
                </a:solidFill>
              </a:defRPr>
            </a:lvl1pPr>
          </a:lstStyle>
          <a:p>
            <a:pPr>
              <a:defRPr/>
            </a:pPr>
            <a:fld id="{A151496C-CB00-4A21-8CCF-43FB5BB0A4A1}" type="slidenum">
              <a:rPr lang="tr-TR"/>
              <a:pPr>
                <a:defRPr/>
              </a:pPr>
              <a:t>‹#›</a:t>
            </a:fld>
            <a:endParaRPr lang="tr-TR"/>
          </a:p>
        </p:txBody>
      </p:sp>
    </p:spTree>
    <p:extLst>
      <p:ext uri="{BB962C8B-B14F-4D97-AF65-F5344CB8AC3E}">
        <p14:creationId xmlns:p14="http://schemas.microsoft.com/office/powerpoint/2010/main" val="3615865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endParaRPr lang="en-US"/>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13"/>
          <p:cNvSpPr>
            <a:spLocks noGrp="1"/>
          </p:cNvSpPr>
          <p:nvPr>
            <p:ph type="dt" sz="half" idx="10"/>
          </p:nvPr>
        </p:nvSpPr>
        <p:spPr/>
        <p:txBody>
          <a:bodyPr/>
          <a:lstStyle>
            <a:lvl1pPr>
              <a:defRPr/>
            </a:lvl1pPr>
          </a:lstStyle>
          <a:p>
            <a:pPr>
              <a:defRPr/>
            </a:pPr>
            <a:endParaRPr lang="tr-TR"/>
          </a:p>
        </p:txBody>
      </p:sp>
      <p:sp>
        <p:nvSpPr>
          <p:cNvPr id="5" name="Altbilgi Yer Tutucusu 2"/>
          <p:cNvSpPr>
            <a:spLocks noGrp="1"/>
          </p:cNvSpPr>
          <p:nvPr>
            <p:ph type="ftr" sz="quarter" idx="11"/>
          </p:nvPr>
        </p:nvSpPr>
        <p:spPr/>
        <p:txBody>
          <a:bodyPr/>
          <a:lstStyle>
            <a:lvl1pPr>
              <a:defRPr/>
            </a:lvl1pPr>
          </a:lstStyle>
          <a:p>
            <a:pPr>
              <a:defRPr/>
            </a:pPr>
            <a:endParaRPr lang="tr-TR"/>
          </a:p>
        </p:txBody>
      </p:sp>
      <p:sp>
        <p:nvSpPr>
          <p:cNvPr id="6" name="Slayt Numarası Yer Tutucusu 22"/>
          <p:cNvSpPr>
            <a:spLocks noGrp="1"/>
          </p:cNvSpPr>
          <p:nvPr>
            <p:ph type="sldNum" sz="quarter" idx="12"/>
          </p:nvPr>
        </p:nvSpPr>
        <p:spPr/>
        <p:txBody>
          <a:bodyPr/>
          <a:lstStyle>
            <a:lvl1pPr>
              <a:defRPr/>
            </a:lvl1pPr>
          </a:lstStyle>
          <a:p>
            <a:pPr>
              <a:defRPr/>
            </a:pPr>
            <a:fld id="{D768A005-2891-4EF5-9332-7907DE22E195}" type="slidenum">
              <a:rPr lang="tr-TR"/>
              <a:pPr>
                <a:defRPr/>
              </a:pPr>
              <a:t>‹#›</a:t>
            </a:fld>
            <a:endParaRPr lang="tr-TR"/>
          </a:p>
        </p:txBody>
      </p:sp>
    </p:spTree>
    <p:extLst>
      <p:ext uri="{BB962C8B-B14F-4D97-AF65-F5344CB8AC3E}">
        <p14:creationId xmlns:p14="http://schemas.microsoft.com/office/powerpoint/2010/main" val="2125718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tr-TR"/>
              <a:t>Asıl başlık stili için tıklatın</a:t>
            </a:r>
            <a:endParaRPr lang="en-US"/>
          </a:p>
        </p:txBody>
      </p:sp>
      <p:sp>
        <p:nvSpPr>
          <p:cNvPr id="3" name="Metin Yer Tutucusu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4" name="Veri Yer Tutucusu 13"/>
          <p:cNvSpPr>
            <a:spLocks noGrp="1"/>
          </p:cNvSpPr>
          <p:nvPr>
            <p:ph type="dt" sz="half" idx="10"/>
          </p:nvPr>
        </p:nvSpPr>
        <p:spPr/>
        <p:txBody>
          <a:bodyPr/>
          <a:lstStyle>
            <a:lvl1pPr>
              <a:defRPr/>
            </a:lvl1pPr>
          </a:lstStyle>
          <a:p>
            <a:pPr>
              <a:defRPr/>
            </a:pPr>
            <a:endParaRPr lang="tr-TR"/>
          </a:p>
        </p:txBody>
      </p:sp>
      <p:sp>
        <p:nvSpPr>
          <p:cNvPr id="5" name="Altbilgi Yer Tutucusu 2"/>
          <p:cNvSpPr>
            <a:spLocks noGrp="1"/>
          </p:cNvSpPr>
          <p:nvPr>
            <p:ph type="ftr" sz="quarter" idx="11"/>
          </p:nvPr>
        </p:nvSpPr>
        <p:spPr/>
        <p:txBody>
          <a:bodyPr/>
          <a:lstStyle>
            <a:lvl1pPr>
              <a:defRPr/>
            </a:lvl1pPr>
          </a:lstStyle>
          <a:p>
            <a:pPr>
              <a:defRPr/>
            </a:pPr>
            <a:endParaRPr lang="tr-TR"/>
          </a:p>
        </p:txBody>
      </p:sp>
      <p:sp>
        <p:nvSpPr>
          <p:cNvPr id="6" name="Slayt Numarası Yer Tutucusu 22"/>
          <p:cNvSpPr>
            <a:spLocks noGrp="1"/>
          </p:cNvSpPr>
          <p:nvPr>
            <p:ph type="sldNum" sz="quarter" idx="12"/>
          </p:nvPr>
        </p:nvSpPr>
        <p:spPr/>
        <p:txBody>
          <a:bodyPr/>
          <a:lstStyle>
            <a:lvl1pPr>
              <a:defRPr/>
            </a:lvl1pPr>
          </a:lstStyle>
          <a:p>
            <a:pPr>
              <a:defRPr/>
            </a:pPr>
            <a:fld id="{DB6C13C3-8B5F-40DF-90E9-4A9F3FDBFA11}" type="slidenum">
              <a:rPr lang="tr-TR"/>
              <a:pPr>
                <a:defRPr/>
              </a:pPr>
              <a:t>‹#›</a:t>
            </a:fld>
            <a:endParaRPr lang="tr-TR"/>
          </a:p>
        </p:txBody>
      </p:sp>
    </p:spTree>
    <p:extLst>
      <p:ext uri="{BB962C8B-B14F-4D97-AF65-F5344CB8AC3E}">
        <p14:creationId xmlns:p14="http://schemas.microsoft.com/office/powerpoint/2010/main" val="563911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endParaRPr lang="en-US"/>
          </a:p>
        </p:txBody>
      </p:sp>
      <p:sp>
        <p:nvSpPr>
          <p:cNvPr id="3" name="İçerik Yer Tutucusu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13"/>
          <p:cNvSpPr>
            <a:spLocks noGrp="1"/>
          </p:cNvSpPr>
          <p:nvPr>
            <p:ph type="dt" sz="half" idx="10"/>
          </p:nvPr>
        </p:nvSpPr>
        <p:spPr/>
        <p:txBody>
          <a:bodyPr/>
          <a:lstStyle>
            <a:lvl1pPr>
              <a:defRPr/>
            </a:lvl1pPr>
          </a:lstStyle>
          <a:p>
            <a:pPr>
              <a:defRPr/>
            </a:pPr>
            <a:endParaRPr lang="tr-TR"/>
          </a:p>
        </p:txBody>
      </p:sp>
      <p:sp>
        <p:nvSpPr>
          <p:cNvPr id="6" name="Altbilgi Yer Tutucusu 2"/>
          <p:cNvSpPr>
            <a:spLocks noGrp="1"/>
          </p:cNvSpPr>
          <p:nvPr>
            <p:ph type="ftr" sz="quarter" idx="11"/>
          </p:nvPr>
        </p:nvSpPr>
        <p:spPr/>
        <p:txBody>
          <a:bodyPr/>
          <a:lstStyle>
            <a:lvl1pPr>
              <a:defRPr/>
            </a:lvl1pPr>
          </a:lstStyle>
          <a:p>
            <a:pPr>
              <a:defRPr/>
            </a:pPr>
            <a:endParaRPr lang="tr-TR"/>
          </a:p>
        </p:txBody>
      </p:sp>
      <p:sp>
        <p:nvSpPr>
          <p:cNvPr id="7" name="Slayt Numarası Yer Tutucusu 22"/>
          <p:cNvSpPr>
            <a:spLocks noGrp="1"/>
          </p:cNvSpPr>
          <p:nvPr>
            <p:ph type="sldNum" sz="quarter" idx="12"/>
          </p:nvPr>
        </p:nvSpPr>
        <p:spPr/>
        <p:txBody>
          <a:bodyPr/>
          <a:lstStyle>
            <a:lvl1pPr>
              <a:defRPr/>
            </a:lvl1pPr>
          </a:lstStyle>
          <a:p>
            <a:pPr>
              <a:defRPr/>
            </a:pPr>
            <a:fld id="{17047905-FC1E-44BE-B348-24E03916AC3D}" type="slidenum">
              <a:rPr lang="tr-TR"/>
              <a:pPr>
                <a:defRPr/>
              </a:pPr>
              <a:t>‹#›</a:t>
            </a:fld>
            <a:endParaRPr lang="tr-TR"/>
          </a:p>
        </p:txBody>
      </p:sp>
    </p:spTree>
    <p:extLst>
      <p:ext uri="{BB962C8B-B14F-4D97-AF65-F5344CB8AC3E}">
        <p14:creationId xmlns:p14="http://schemas.microsoft.com/office/powerpoint/2010/main" val="1595255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381000" y="1143000"/>
            <a:ext cx="8382000" cy="1069848"/>
          </a:xfrm>
        </p:spPr>
        <p:txBody>
          <a:bodyPr/>
          <a:lstStyle>
            <a:lvl1pPr>
              <a:defRPr sz="4000" b="0" i="0" cap="none" baseline="0"/>
            </a:lvl1pPr>
          </a:lstStyle>
          <a:p>
            <a:r>
              <a:rPr lang="tr-TR"/>
              <a:t>Asıl başlık stili için tıklatın</a:t>
            </a:r>
            <a:endParaRPr lang="en-US"/>
          </a:p>
        </p:txBody>
      </p:sp>
      <p:sp>
        <p:nvSpPr>
          <p:cNvPr id="3" name="Metin Yer Tutucusu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4" name="Metin Yer Tutucusu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5" name="İçerik Yer Tutucusu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İçerik Yer Tutucusu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25"/>
          <p:cNvSpPr>
            <a:spLocks noGrp="1"/>
          </p:cNvSpPr>
          <p:nvPr>
            <p:ph type="dt" sz="half" idx="10"/>
          </p:nvPr>
        </p:nvSpPr>
        <p:spPr/>
        <p:txBody>
          <a:bodyPr rtlCol="0"/>
          <a:lstStyle>
            <a:lvl1pPr>
              <a:defRPr/>
            </a:lvl1pPr>
          </a:lstStyle>
          <a:p>
            <a:pPr>
              <a:defRPr/>
            </a:pPr>
            <a:endParaRPr lang="tr-TR"/>
          </a:p>
        </p:txBody>
      </p:sp>
      <p:sp>
        <p:nvSpPr>
          <p:cNvPr id="8" name="Slayt Numarası Yer Tutucusu 26"/>
          <p:cNvSpPr>
            <a:spLocks noGrp="1"/>
          </p:cNvSpPr>
          <p:nvPr>
            <p:ph type="sldNum" sz="quarter" idx="11"/>
          </p:nvPr>
        </p:nvSpPr>
        <p:spPr/>
        <p:txBody>
          <a:bodyPr rtlCol="0"/>
          <a:lstStyle>
            <a:lvl1pPr>
              <a:defRPr/>
            </a:lvl1pPr>
          </a:lstStyle>
          <a:p>
            <a:pPr>
              <a:defRPr/>
            </a:pPr>
            <a:fld id="{A83E30CE-3CBA-4AD4-9556-CAA1745CCBCE}" type="slidenum">
              <a:rPr lang="tr-TR"/>
              <a:pPr>
                <a:defRPr/>
              </a:pPr>
              <a:t>‹#›</a:t>
            </a:fld>
            <a:endParaRPr lang="tr-TR"/>
          </a:p>
        </p:txBody>
      </p:sp>
      <p:sp>
        <p:nvSpPr>
          <p:cNvPr id="9" name="Altbilgi Yer Tutucusu 27"/>
          <p:cNvSpPr>
            <a:spLocks noGrp="1"/>
          </p:cNvSpPr>
          <p:nvPr>
            <p:ph type="ftr" sz="quarter" idx="12"/>
          </p:nvPr>
        </p:nvSpPr>
        <p:spPr/>
        <p:txBody>
          <a:bodyPr rtlCol="0"/>
          <a:lstStyle>
            <a:lvl1pPr>
              <a:defRPr/>
            </a:lvl1pPr>
          </a:lstStyle>
          <a:p>
            <a:pPr>
              <a:defRPr/>
            </a:pPr>
            <a:endParaRPr lang="tr-TR"/>
          </a:p>
        </p:txBody>
      </p:sp>
    </p:spTree>
    <p:extLst>
      <p:ext uri="{BB962C8B-B14F-4D97-AF65-F5344CB8AC3E}">
        <p14:creationId xmlns:p14="http://schemas.microsoft.com/office/powerpoint/2010/main" val="3662747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43000"/>
            <a:ext cx="8229600" cy="1069848"/>
          </a:xfrm>
        </p:spPr>
        <p:txBody>
          <a:bodyPr/>
          <a:lstStyle>
            <a:lvl1pPr>
              <a:defRPr sz="4000">
                <a:solidFill>
                  <a:schemeClr val="tx2"/>
                </a:solidFill>
              </a:defRPr>
            </a:lvl1pPr>
          </a:lstStyle>
          <a:p>
            <a:r>
              <a:rPr lang="tr-TR"/>
              <a:t>Asıl başlık stili için tıklatın</a:t>
            </a:r>
            <a:endParaRPr lang="en-US"/>
          </a:p>
        </p:txBody>
      </p:sp>
      <p:sp>
        <p:nvSpPr>
          <p:cNvPr id="3" name="Veri Yer Tutucusu 2"/>
          <p:cNvSpPr>
            <a:spLocks noGrp="1"/>
          </p:cNvSpPr>
          <p:nvPr>
            <p:ph type="dt" sz="half" idx="10"/>
          </p:nvPr>
        </p:nvSpPr>
        <p:spPr>
          <a:xfrm>
            <a:off x="6583363" y="612775"/>
            <a:ext cx="957262" cy="457200"/>
          </a:xfrm>
        </p:spPr>
        <p:txBody>
          <a:bodyPr/>
          <a:lstStyle>
            <a:lvl1pPr>
              <a:defRPr/>
            </a:lvl1pPr>
          </a:lstStyle>
          <a:p>
            <a:pPr>
              <a:defRPr/>
            </a:pPr>
            <a:endParaRPr lang="tr-TR"/>
          </a:p>
        </p:txBody>
      </p:sp>
      <p:sp>
        <p:nvSpPr>
          <p:cNvPr id="4" name="Altbilgi Yer Tutucusu 3"/>
          <p:cNvSpPr>
            <a:spLocks noGrp="1"/>
          </p:cNvSpPr>
          <p:nvPr>
            <p:ph type="ftr" sz="quarter" idx="11"/>
          </p:nvPr>
        </p:nvSpPr>
        <p:spPr/>
        <p:txBody>
          <a:bodyPr/>
          <a:lstStyle>
            <a:lvl1pPr>
              <a:defRPr/>
            </a:lvl1pPr>
          </a:lstStyle>
          <a:p>
            <a:pPr>
              <a:defRPr/>
            </a:pPr>
            <a:endParaRPr lang="tr-TR"/>
          </a:p>
        </p:txBody>
      </p:sp>
      <p:sp>
        <p:nvSpPr>
          <p:cNvPr id="5" name="Slayt Numarası Yer Tutucusu 4"/>
          <p:cNvSpPr>
            <a:spLocks noGrp="1"/>
          </p:cNvSpPr>
          <p:nvPr>
            <p:ph type="sldNum" sz="quarter" idx="12"/>
          </p:nvPr>
        </p:nvSpPr>
        <p:spPr/>
        <p:txBody>
          <a:bodyPr/>
          <a:lstStyle>
            <a:lvl1pPr>
              <a:defRPr/>
            </a:lvl1pPr>
          </a:lstStyle>
          <a:p>
            <a:pPr>
              <a:defRPr/>
            </a:pPr>
            <a:fld id="{2E34D25B-1EF0-4790-B94F-D46476C08025}" type="slidenum">
              <a:rPr lang="tr-TR"/>
              <a:pPr>
                <a:defRPr/>
              </a:pPr>
              <a:t>‹#›</a:t>
            </a:fld>
            <a:endParaRPr lang="tr-TR"/>
          </a:p>
        </p:txBody>
      </p:sp>
    </p:spTree>
    <p:extLst>
      <p:ext uri="{BB962C8B-B14F-4D97-AF65-F5344CB8AC3E}">
        <p14:creationId xmlns:p14="http://schemas.microsoft.com/office/powerpoint/2010/main" val="360862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3"/>
          <p:cNvSpPr>
            <a:spLocks noGrp="1"/>
          </p:cNvSpPr>
          <p:nvPr>
            <p:ph type="dt" sz="half" idx="10"/>
          </p:nvPr>
        </p:nvSpPr>
        <p:spPr/>
        <p:txBody>
          <a:bodyPr/>
          <a:lstStyle>
            <a:lvl1pPr>
              <a:defRPr/>
            </a:lvl1pPr>
          </a:lstStyle>
          <a:p>
            <a:pPr>
              <a:defRPr/>
            </a:pPr>
            <a:endParaRPr lang="tr-TR"/>
          </a:p>
        </p:txBody>
      </p:sp>
      <p:sp>
        <p:nvSpPr>
          <p:cNvPr id="3" name="Altbilgi Yer Tutucusu 2"/>
          <p:cNvSpPr>
            <a:spLocks noGrp="1"/>
          </p:cNvSpPr>
          <p:nvPr>
            <p:ph type="ftr" sz="quarter" idx="11"/>
          </p:nvPr>
        </p:nvSpPr>
        <p:spPr/>
        <p:txBody>
          <a:bodyPr/>
          <a:lstStyle>
            <a:lvl1pPr>
              <a:defRPr/>
            </a:lvl1pPr>
          </a:lstStyle>
          <a:p>
            <a:pPr>
              <a:defRPr/>
            </a:pPr>
            <a:endParaRPr lang="tr-TR"/>
          </a:p>
        </p:txBody>
      </p:sp>
      <p:sp>
        <p:nvSpPr>
          <p:cNvPr id="4" name="Slayt Numarası Yer Tutucusu 22"/>
          <p:cNvSpPr>
            <a:spLocks noGrp="1"/>
          </p:cNvSpPr>
          <p:nvPr>
            <p:ph type="sldNum" sz="quarter" idx="12"/>
          </p:nvPr>
        </p:nvSpPr>
        <p:spPr/>
        <p:txBody>
          <a:bodyPr/>
          <a:lstStyle>
            <a:lvl1pPr>
              <a:defRPr/>
            </a:lvl1pPr>
          </a:lstStyle>
          <a:p>
            <a:pPr>
              <a:defRPr/>
            </a:pPr>
            <a:fld id="{6472DDDE-AED6-41EF-8C58-97BBCD73F484}" type="slidenum">
              <a:rPr lang="tr-TR"/>
              <a:pPr>
                <a:defRPr/>
              </a:pPr>
              <a:t>‹#›</a:t>
            </a:fld>
            <a:endParaRPr lang="tr-TR"/>
          </a:p>
        </p:txBody>
      </p:sp>
    </p:spTree>
    <p:extLst>
      <p:ext uri="{BB962C8B-B14F-4D97-AF65-F5344CB8AC3E}">
        <p14:creationId xmlns:p14="http://schemas.microsoft.com/office/powerpoint/2010/main" val="6657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5353496" y="1101970"/>
            <a:ext cx="3383280" cy="877824"/>
          </a:xfrm>
        </p:spPr>
        <p:txBody>
          <a:bodyPr anchor="b"/>
          <a:lstStyle>
            <a:lvl1pPr algn="l">
              <a:buNone/>
              <a:defRPr sz="1800" b="1"/>
            </a:lvl1pPr>
          </a:lstStyle>
          <a:p>
            <a:r>
              <a:rPr lang="tr-TR"/>
              <a:t>Asıl başlık stili için tıklatın</a:t>
            </a:r>
            <a:endParaRPr lang="en-US"/>
          </a:p>
        </p:txBody>
      </p:sp>
      <p:sp>
        <p:nvSpPr>
          <p:cNvPr id="3" name="Metin Yer Tutucusu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tr-TR"/>
              <a:t>Asıl metin stillerini düzenlemek için tıklatın</a:t>
            </a:r>
          </a:p>
        </p:txBody>
      </p:sp>
      <p:sp>
        <p:nvSpPr>
          <p:cNvPr id="4" name="İçerik Yer Tutucusu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13"/>
          <p:cNvSpPr>
            <a:spLocks noGrp="1"/>
          </p:cNvSpPr>
          <p:nvPr>
            <p:ph type="dt" sz="half" idx="10"/>
          </p:nvPr>
        </p:nvSpPr>
        <p:spPr/>
        <p:txBody>
          <a:bodyPr/>
          <a:lstStyle>
            <a:lvl1pPr>
              <a:defRPr/>
            </a:lvl1pPr>
          </a:lstStyle>
          <a:p>
            <a:pPr>
              <a:defRPr/>
            </a:pPr>
            <a:endParaRPr lang="tr-TR"/>
          </a:p>
        </p:txBody>
      </p:sp>
      <p:sp>
        <p:nvSpPr>
          <p:cNvPr id="6" name="Altbilgi Yer Tutucusu 2"/>
          <p:cNvSpPr>
            <a:spLocks noGrp="1"/>
          </p:cNvSpPr>
          <p:nvPr>
            <p:ph type="ftr" sz="quarter" idx="11"/>
          </p:nvPr>
        </p:nvSpPr>
        <p:spPr/>
        <p:txBody>
          <a:bodyPr/>
          <a:lstStyle>
            <a:lvl1pPr>
              <a:defRPr/>
            </a:lvl1pPr>
          </a:lstStyle>
          <a:p>
            <a:pPr>
              <a:defRPr/>
            </a:pPr>
            <a:endParaRPr lang="tr-TR"/>
          </a:p>
        </p:txBody>
      </p:sp>
      <p:sp>
        <p:nvSpPr>
          <p:cNvPr id="7" name="Slayt Numarası Yer Tutucusu 22"/>
          <p:cNvSpPr>
            <a:spLocks noGrp="1"/>
          </p:cNvSpPr>
          <p:nvPr>
            <p:ph type="sldNum" sz="quarter" idx="12"/>
          </p:nvPr>
        </p:nvSpPr>
        <p:spPr/>
        <p:txBody>
          <a:bodyPr/>
          <a:lstStyle>
            <a:lvl1pPr>
              <a:defRPr/>
            </a:lvl1pPr>
          </a:lstStyle>
          <a:p>
            <a:pPr>
              <a:defRPr/>
            </a:pPr>
            <a:fld id="{D7EE7FE9-B0C9-49CC-9C1E-C60372F9F03B}" type="slidenum">
              <a:rPr lang="tr-TR"/>
              <a:pPr>
                <a:defRPr/>
              </a:pPr>
              <a:t>‹#›</a:t>
            </a:fld>
            <a:endParaRPr lang="tr-TR"/>
          </a:p>
        </p:txBody>
      </p:sp>
    </p:spTree>
    <p:extLst>
      <p:ext uri="{BB962C8B-B14F-4D97-AF65-F5344CB8AC3E}">
        <p14:creationId xmlns:p14="http://schemas.microsoft.com/office/powerpoint/2010/main" val="3039938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tr-TR"/>
              <a:t>Asıl başlık stili için tıklatın</a:t>
            </a:r>
            <a:endParaRPr lang="en-US"/>
          </a:p>
        </p:txBody>
      </p:sp>
      <p:sp>
        <p:nvSpPr>
          <p:cNvPr id="3" name="Resim Yer Tutucusu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tr-TR" noProof="0"/>
              <a:t>Resim eklemek için simgeyi tıklatın</a:t>
            </a:r>
            <a:endParaRPr lang="en-US" noProof="0" dirty="0"/>
          </a:p>
        </p:txBody>
      </p:sp>
      <p:sp>
        <p:nvSpPr>
          <p:cNvPr id="4" name="Metin Yer Tutucusu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tr-TR"/>
              <a:t>Asıl metin stillerini düzenlemek için tıklatın</a:t>
            </a:r>
          </a:p>
        </p:txBody>
      </p:sp>
      <p:sp>
        <p:nvSpPr>
          <p:cNvPr id="5" name="Veri Yer Tutucusu 13"/>
          <p:cNvSpPr>
            <a:spLocks noGrp="1"/>
          </p:cNvSpPr>
          <p:nvPr>
            <p:ph type="dt" sz="half" idx="10"/>
          </p:nvPr>
        </p:nvSpPr>
        <p:spPr/>
        <p:txBody>
          <a:bodyPr/>
          <a:lstStyle>
            <a:lvl1pPr>
              <a:defRPr/>
            </a:lvl1pPr>
          </a:lstStyle>
          <a:p>
            <a:pPr>
              <a:defRPr/>
            </a:pPr>
            <a:endParaRPr lang="tr-TR"/>
          </a:p>
        </p:txBody>
      </p:sp>
      <p:sp>
        <p:nvSpPr>
          <p:cNvPr id="6" name="Altbilgi Yer Tutucusu 2"/>
          <p:cNvSpPr>
            <a:spLocks noGrp="1"/>
          </p:cNvSpPr>
          <p:nvPr>
            <p:ph type="ftr" sz="quarter" idx="11"/>
          </p:nvPr>
        </p:nvSpPr>
        <p:spPr/>
        <p:txBody>
          <a:bodyPr/>
          <a:lstStyle>
            <a:lvl1pPr>
              <a:defRPr/>
            </a:lvl1pPr>
          </a:lstStyle>
          <a:p>
            <a:pPr>
              <a:defRPr/>
            </a:pPr>
            <a:endParaRPr lang="tr-TR"/>
          </a:p>
        </p:txBody>
      </p:sp>
      <p:sp>
        <p:nvSpPr>
          <p:cNvPr id="7" name="Slayt Numarası Yer Tutucusu 22"/>
          <p:cNvSpPr>
            <a:spLocks noGrp="1"/>
          </p:cNvSpPr>
          <p:nvPr>
            <p:ph type="sldNum" sz="quarter" idx="12"/>
          </p:nvPr>
        </p:nvSpPr>
        <p:spPr/>
        <p:txBody>
          <a:bodyPr/>
          <a:lstStyle>
            <a:lvl1pPr>
              <a:defRPr/>
            </a:lvl1pPr>
          </a:lstStyle>
          <a:p>
            <a:pPr>
              <a:defRPr/>
            </a:pPr>
            <a:fld id="{C01CD93B-9B34-44FA-950C-D688F46560A1}" type="slidenum">
              <a:rPr lang="tr-TR"/>
              <a:pPr>
                <a:defRPr/>
              </a:pPr>
              <a:t>‹#›</a:t>
            </a:fld>
            <a:endParaRPr lang="tr-TR"/>
          </a:p>
        </p:txBody>
      </p:sp>
    </p:spTree>
    <p:extLst>
      <p:ext uri="{BB962C8B-B14F-4D97-AF65-F5344CB8AC3E}">
        <p14:creationId xmlns:p14="http://schemas.microsoft.com/office/powerpoint/2010/main" val="1743543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13"/>
          <p:cNvSpPr>
            <a:spLocks noGrp="1"/>
          </p:cNvSpPr>
          <p:nvPr>
            <p:ph type="dt" sz="half" idx="10"/>
          </p:nvPr>
        </p:nvSpPr>
        <p:spPr/>
        <p:txBody>
          <a:bodyPr/>
          <a:lstStyle>
            <a:lvl1pPr>
              <a:defRPr/>
            </a:lvl1pPr>
          </a:lstStyle>
          <a:p>
            <a:pPr>
              <a:defRPr/>
            </a:pPr>
            <a:endParaRPr lang="tr-TR"/>
          </a:p>
        </p:txBody>
      </p:sp>
      <p:sp>
        <p:nvSpPr>
          <p:cNvPr id="5" name="Altbilgi Yer Tutucusu 2"/>
          <p:cNvSpPr>
            <a:spLocks noGrp="1"/>
          </p:cNvSpPr>
          <p:nvPr>
            <p:ph type="ftr" sz="quarter" idx="11"/>
          </p:nvPr>
        </p:nvSpPr>
        <p:spPr/>
        <p:txBody>
          <a:bodyPr/>
          <a:lstStyle>
            <a:lvl1pPr>
              <a:defRPr/>
            </a:lvl1pPr>
          </a:lstStyle>
          <a:p>
            <a:pPr>
              <a:defRPr/>
            </a:pPr>
            <a:endParaRPr lang="tr-TR"/>
          </a:p>
        </p:txBody>
      </p:sp>
      <p:sp>
        <p:nvSpPr>
          <p:cNvPr id="6" name="Slayt Numarası Yer Tutucusu 22"/>
          <p:cNvSpPr>
            <a:spLocks noGrp="1"/>
          </p:cNvSpPr>
          <p:nvPr>
            <p:ph type="sldNum" sz="quarter" idx="12"/>
          </p:nvPr>
        </p:nvSpPr>
        <p:spPr/>
        <p:txBody>
          <a:bodyPr/>
          <a:lstStyle>
            <a:lvl1pPr>
              <a:defRPr/>
            </a:lvl1pPr>
          </a:lstStyle>
          <a:p>
            <a:pPr>
              <a:defRPr/>
            </a:pPr>
            <a:fld id="{86082AEA-94CA-42E5-9151-B7A4D4D26BEA}" type="slidenum">
              <a:rPr lang="tr-TR"/>
              <a:pPr>
                <a:defRPr/>
              </a:pPr>
              <a:t>‹#›</a:t>
            </a:fld>
            <a:endParaRPr lang="tr-TR"/>
          </a:p>
        </p:txBody>
      </p:sp>
    </p:spTree>
    <p:extLst>
      <p:ext uri="{BB962C8B-B14F-4D97-AF65-F5344CB8AC3E}">
        <p14:creationId xmlns:p14="http://schemas.microsoft.com/office/powerpoint/2010/main" val="3494457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781800" y="1143000"/>
            <a:ext cx="1905000" cy="5486400"/>
          </a:xfrm>
        </p:spPr>
        <p:txBody>
          <a:bodyPr vert="eaVert"/>
          <a:lstStyle/>
          <a:p>
            <a:r>
              <a:rPr lang="tr-TR"/>
              <a:t>Asıl başlık stili için tıklatın</a:t>
            </a:r>
            <a:endParaRPr lang="en-US"/>
          </a:p>
        </p:txBody>
      </p:sp>
      <p:sp>
        <p:nvSpPr>
          <p:cNvPr id="3" name="Dikey Metin Yer Tutucusu 2"/>
          <p:cNvSpPr>
            <a:spLocks noGrp="1"/>
          </p:cNvSpPr>
          <p:nvPr>
            <p:ph type="body" orient="vert" idx="1"/>
          </p:nvPr>
        </p:nvSpPr>
        <p:spPr>
          <a:xfrm>
            <a:off x="457200" y="1143000"/>
            <a:ext cx="6248400" cy="54864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13"/>
          <p:cNvSpPr>
            <a:spLocks noGrp="1"/>
          </p:cNvSpPr>
          <p:nvPr>
            <p:ph type="dt" sz="half" idx="10"/>
          </p:nvPr>
        </p:nvSpPr>
        <p:spPr/>
        <p:txBody>
          <a:bodyPr/>
          <a:lstStyle>
            <a:lvl1pPr>
              <a:defRPr/>
            </a:lvl1pPr>
          </a:lstStyle>
          <a:p>
            <a:pPr>
              <a:defRPr/>
            </a:pPr>
            <a:endParaRPr lang="tr-TR"/>
          </a:p>
        </p:txBody>
      </p:sp>
      <p:sp>
        <p:nvSpPr>
          <p:cNvPr id="5" name="Altbilgi Yer Tutucusu 2"/>
          <p:cNvSpPr>
            <a:spLocks noGrp="1"/>
          </p:cNvSpPr>
          <p:nvPr>
            <p:ph type="ftr" sz="quarter" idx="11"/>
          </p:nvPr>
        </p:nvSpPr>
        <p:spPr/>
        <p:txBody>
          <a:bodyPr/>
          <a:lstStyle>
            <a:lvl1pPr>
              <a:defRPr/>
            </a:lvl1pPr>
          </a:lstStyle>
          <a:p>
            <a:pPr>
              <a:defRPr/>
            </a:pPr>
            <a:endParaRPr lang="tr-TR"/>
          </a:p>
        </p:txBody>
      </p:sp>
      <p:sp>
        <p:nvSpPr>
          <p:cNvPr id="6" name="Slayt Numarası Yer Tutucusu 22"/>
          <p:cNvSpPr>
            <a:spLocks noGrp="1"/>
          </p:cNvSpPr>
          <p:nvPr>
            <p:ph type="sldNum" sz="quarter" idx="12"/>
          </p:nvPr>
        </p:nvSpPr>
        <p:spPr/>
        <p:txBody>
          <a:bodyPr/>
          <a:lstStyle>
            <a:lvl1pPr>
              <a:defRPr/>
            </a:lvl1pPr>
          </a:lstStyle>
          <a:p>
            <a:pPr>
              <a:defRPr/>
            </a:pPr>
            <a:fld id="{00FAA48B-D988-464E-8C1E-2C8FE68FC462}" type="slidenum">
              <a:rPr lang="tr-TR"/>
              <a:pPr>
                <a:defRPr/>
              </a:pPr>
              <a:t>‹#›</a:t>
            </a:fld>
            <a:endParaRPr lang="tr-TR"/>
          </a:p>
        </p:txBody>
      </p:sp>
    </p:spTree>
    <p:extLst>
      <p:ext uri="{BB962C8B-B14F-4D97-AF65-F5344CB8AC3E}">
        <p14:creationId xmlns:p14="http://schemas.microsoft.com/office/powerpoint/2010/main" val="404597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Dikdörtgen 27"/>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9" name="Dikdörtgen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0" name="Dikdörtgen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1" name="Dikdörtgen 30"/>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2" name="Dikdörtgen 31"/>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33" name="Yuvarlatılmış Dikdörtgen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34" name="Yuvarlatılmış Dikdörtgen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5" name="Dikdörtgen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6" name="Dikdörtgen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7" name="Dikdörtgen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8" name="Dikdörtgen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9" name="Dikdörtgen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0" name="Dikdörtgen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039" name="Başlık Yer Tutucusu 21"/>
          <p:cNvSpPr>
            <a:spLocks noGrp="1"/>
          </p:cNvSpPr>
          <p:nvPr>
            <p:ph type="title"/>
          </p:nvPr>
        </p:nvSpPr>
        <p:spPr bwMode="auto">
          <a:xfrm>
            <a:off x="457200" y="11430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t>Asıl başlık stili için tıklatın</a:t>
            </a:r>
            <a:endParaRPr lang="en-US"/>
          </a:p>
        </p:txBody>
      </p:sp>
      <p:sp>
        <p:nvSpPr>
          <p:cNvPr id="1040" name="Metin Yer Tutucusu 12"/>
          <p:cNvSpPr>
            <a:spLocks noGrp="1"/>
          </p:cNvSpPr>
          <p:nvPr>
            <p:ph type="body" idx="1"/>
          </p:nvPr>
        </p:nvSpPr>
        <p:spPr bwMode="auto">
          <a:xfrm>
            <a:off x="457200" y="2249488"/>
            <a:ext cx="82296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4" name="Veri Yer Tutucusu 13"/>
          <p:cNvSpPr>
            <a:spLocks noGrp="1"/>
          </p:cNvSpPr>
          <p:nvPr>
            <p:ph type="dt" sz="half" idx="2"/>
          </p:nvPr>
        </p:nvSpPr>
        <p:spPr>
          <a:xfrm>
            <a:off x="6586538" y="612775"/>
            <a:ext cx="957262" cy="457200"/>
          </a:xfrm>
          <a:prstGeom prst="rect">
            <a:avLst/>
          </a:prstGeom>
        </p:spPr>
        <p:txBody>
          <a:bodyPr vert="horz"/>
          <a:lstStyle>
            <a:lvl1pPr algn="l" eaLnBrk="1" latinLnBrk="0" hangingPunct="1">
              <a:defRPr kumimoji="0" sz="800">
                <a:solidFill>
                  <a:schemeClr val="accent2"/>
                </a:solidFill>
              </a:defRPr>
            </a:lvl1pPr>
          </a:lstStyle>
          <a:p>
            <a:pPr>
              <a:defRPr/>
            </a:pPr>
            <a:endParaRPr lang="tr-TR"/>
          </a:p>
        </p:txBody>
      </p:sp>
      <p:sp>
        <p:nvSpPr>
          <p:cNvPr id="3" name="Altbilgi Yer Tutucusu 2"/>
          <p:cNvSpPr>
            <a:spLocks noGrp="1"/>
          </p:cNvSpPr>
          <p:nvPr>
            <p:ph type="ftr" sz="quarter" idx="3"/>
          </p:nvPr>
        </p:nvSpPr>
        <p:spPr>
          <a:xfrm>
            <a:off x="5257800" y="612775"/>
            <a:ext cx="1325563" cy="457200"/>
          </a:xfrm>
          <a:prstGeom prst="rect">
            <a:avLst/>
          </a:prstGeom>
        </p:spPr>
        <p:txBody>
          <a:bodyPr vert="horz"/>
          <a:lstStyle>
            <a:lvl1pPr algn="r" eaLnBrk="1" latinLnBrk="0" hangingPunct="1">
              <a:defRPr kumimoji="0" sz="800">
                <a:solidFill>
                  <a:schemeClr val="accent2"/>
                </a:solidFill>
              </a:defRPr>
            </a:lvl1pPr>
          </a:lstStyle>
          <a:p>
            <a:pPr>
              <a:defRPr/>
            </a:pPr>
            <a:endParaRPr lang="tr-TR"/>
          </a:p>
        </p:txBody>
      </p:sp>
      <p:sp>
        <p:nvSpPr>
          <p:cNvPr id="23" name="Slayt Numarası Yer Tutucusu 22"/>
          <p:cNvSpPr>
            <a:spLocks noGrp="1"/>
          </p:cNvSpPr>
          <p:nvPr>
            <p:ph type="sldNum" sz="quarter" idx="4"/>
          </p:nvPr>
        </p:nvSpPr>
        <p:spPr>
          <a:xfrm>
            <a:off x="8174038" y="1588"/>
            <a:ext cx="762000" cy="366712"/>
          </a:xfrm>
          <a:prstGeom prst="rect">
            <a:avLst/>
          </a:prstGeom>
        </p:spPr>
        <p:txBody>
          <a:bodyPr vert="horz" anchor="b"/>
          <a:lstStyle>
            <a:lvl1pPr algn="r" eaLnBrk="1" latinLnBrk="0" hangingPunct="1">
              <a:defRPr kumimoji="0" sz="1800">
                <a:solidFill>
                  <a:srgbClr val="FFFFFF"/>
                </a:solidFill>
              </a:defRPr>
            </a:lvl1pPr>
          </a:lstStyle>
          <a:p>
            <a:pPr>
              <a:defRPr/>
            </a:pPr>
            <a:fld id="{94D9A469-D46E-4778-8393-20FE422F30E3}"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772" r:id="rId1"/>
    <p:sldLayoutId id="2147483764" r:id="rId2"/>
    <p:sldLayoutId id="2147483765" r:id="rId3"/>
    <p:sldLayoutId id="2147483766" r:id="rId4"/>
    <p:sldLayoutId id="2147483773" r:id="rId5"/>
    <p:sldLayoutId id="2147483774" r:id="rId6"/>
    <p:sldLayoutId id="2147483767" r:id="rId7"/>
    <p:sldLayoutId id="2147483768" r:id="rId8"/>
    <p:sldLayoutId id="2147483769" r:id="rId9"/>
    <p:sldLayoutId id="2147483770" r:id="rId10"/>
    <p:sldLayoutId id="2147483771"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23850" y="620713"/>
            <a:ext cx="8458200" cy="3240087"/>
          </a:xfrm>
        </p:spPr>
        <p:txBody>
          <a:bodyPr/>
          <a:lstStyle/>
          <a:p>
            <a:pPr eaLnBrk="1" hangingPunct="1"/>
            <a:r>
              <a:rPr lang="tr-TR" sz="3200" dirty="0"/>
              <a:t>Turizm Ekonomisi </a:t>
            </a:r>
            <a:br>
              <a:rPr lang="tr-TR" sz="3200" dirty="0"/>
            </a:br>
            <a:r>
              <a:rPr lang="tr-TR" sz="3200" dirty="0"/>
              <a:t>– Turizmin Ekonomik Etkileri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dirty="0"/>
              <a:t>Turizmin Etkileri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Font typeface="Georgia" pitchFamily="18" charset="0"/>
              <a:buNone/>
            </a:pPr>
            <a:r>
              <a:rPr lang="tr-TR" sz="2000" dirty="0"/>
              <a:t>                                         Fayda / Maliyet Analizi</a:t>
            </a:r>
          </a:p>
          <a:p>
            <a:pPr marL="107950" indent="0" eaLnBrk="1" hangingPunct="1">
              <a:buFont typeface="Georgia" pitchFamily="18" charset="0"/>
              <a:buNone/>
            </a:pPr>
            <a:endParaRPr lang="tr-TR" sz="2000" dirty="0"/>
          </a:p>
          <a:p>
            <a:pPr marL="107950" indent="0" eaLnBrk="1" hangingPunct="1">
              <a:buFont typeface="Georgia" pitchFamily="18" charset="0"/>
              <a:buNone/>
            </a:pPr>
            <a:endParaRPr lang="tr-TR" sz="2000" dirty="0"/>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420888"/>
            <a:ext cx="7740352" cy="1432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5235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dirty="0"/>
              <a:t>Turizmin Etkileri</a:t>
            </a:r>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5" y="1628800"/>
            <a:ext cx="6076950" cy="456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3027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dirty="0"/>
              <a:t>Turizmin Etkileri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lv-LV" sz="2000" dirty="0"/>
              <a:t>Turizm, her yıl milyonlarca doların değişimini içeren ekonomik bir faaliyet, analiz edilmesi gereken çevresel ve toplumsal bir olay, geleceğinin belirlenmesi gereken bir trend, sonuçta fayda ve maliyetlerinin hesaplanması gereken bir faaliyettir.</a:t>
            </a:r>
            <a:endParaRPr lang="tr-TR" sz="2000" dirty="0"/>
          </a:p>
        </p:txBody>
      </p:sp>
    </p:spTree>
    <p:extLst>
      <p:ext uri="{BB962C8B-B14F-4D97-AF65-F5344CB8AC3E}">
        <p14:creationId xmlns:p14="http://schemas.microsoft.com/office/powerpoint/2010/main" val="4119312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dirty="0"/>
              <a:t>Turizmin Etkileri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lv-LV" sz="2000" dirty="0"/>
              <a:t>Turizmin gelişimi için şüphesiz bir istek vardır ancak burada bunun sonucu olarak birkaç soru akla gelir. Temel sorulardan bazıları şunlardır:</a:t>
            </a:r>
          </a:p>
          <a:p>
            <a:pPr marL="107950" indent="0" eaLnBrk="1" hangingPunct="1">
              <a:buNone/>
            </a:pPr>
            <a:r>
              <a:rPr lang="lv-LV" sz="2000" dirty="0"/>
              <a:t>•	Söz konusu bölge için turizm ne kadar önemlidir?</a:t>
            </a:r>
          </a:p>
          <a:p>
            <a:pPr marL="107950" indent="0" eaLnBrk="1" hangingPunct="1">
              <a:buNone/>
            </a:pPr>
            <a:r>
              <a:rPr lang="lv-LV" sz="2000" dirty="0"/>
              <a:t>•	Bu önem nasıl ölçülmektedir?</a:t>
            </a:r>
          </a:p>
          <a:p>
            <a:pPr marL="107950" indent="0" eaLnBrk="1" hangingPunct="1">
              <a:buNone/>
            </a:pPr>
            <a:r>
              <a:rPr lang="lv-LV" sz="2000" dirty="0"/>
              <a:t>•	Turizmin yapısı ev sahibi toplulukların gerçekten faydalanabileceği istihdam ve gelir yaratımına izin vermekte midir?</a:t>
            </a:r>
          </a:p>
          <a:p>
            <a:pPr marL="107950" indent="0" eaLnBrk="1" hangingPunct="1">
              <a:buNone/>
            </a:pPr>
            <a:r>
              <a:rPr lang="lv-LV" sz="2000" dirty="0"/>
              <a:t>•	Ekonomik açıdan turizmden kim faydalanmaktadır?</a:t>
            </a:r>
          </a:p>
          <a:p>
            <a:pPr marL="107950" indent="0" eaLnBrk="1" hangingPunct="1">
              <a:buNone/>
            </a:pPr>
            <a:r>
              <a:rPr lang="lv-LV" sz="2000" dirty="0"/>
              <a:t>•	Turizmin yararı kadar maliyeti nedir?</a:t>
            </a:r>
          </a:p>
          <a:p>
            <a:pPr marL="107950" indent="0" eaLnBrk="1" hangingPunct="1">
              <a:buNone/>
            </a:pPr>
            <a:endParaRPr lang="lv-LV" sz="2000" dirty="0"/>
          </a:p>
        </p:txBody>
      </p:sp>
    </p:spTree>
    <p:extLst>
      <p:ext uri="{BB962C8B-B14F-4D97-AF65-F5344CB8AC3E}">
        <p14:creationId xmlns:p14="http://schemas.microsoft.com/office/powerpoint/2010/main" val="3302372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Ekonomik Etkinin Belirleyici Unsurları</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endParaRPr lang="tr-TR" sz="2000" dirty="0"/>
          </a:p>
          <a:p>
            <a:pPr marL="107950" indent="0" eaLnBrk="1" hangingPunct="1">
              <a:buNone/>
            </a:pPr>
            <a:r>
              <a:rPr lang="lv-LV" sz="2000" dirty="0"/>
              <a:t>Destinasyon bölgesindeki ekonomik gelişmişlik seviyesi</a:t>
            </a:r>
            <a:endParaRPr lang="tr-TR" sz="2000" dirty="0"/>
          </a:p>
          <a:p>
            <a:pPr marL="107950" indent="0" eaLnBrk="1" hangingPunct="1">
              <a:buNone/>
            </a:pPr>
            <a:r>
              <a:rPr lang="lv-LV" sz="2000" dirty="0"/>
              <a:t>Turistik tesislerin yapısı ve çekicilikleri</a:t>
            </a:r>
            <a:endParaRPr lang="tr-TR" sz="2000" dirty="0"/>
          </a:p>
          <a:p>
            <a:pPr marL="107950" indent="0" eaLnBrk="1" hangingPunct="1">
              <a:buNone/>
            </a:pPr>
            <a:r>
              <a:rPr lang="tr-TR" sz="2000" dirty="0"/>
              <a:t>Turistik tesislerin yabancı </a:t>
            </a:r>
            <a:r>
              <a:rPr lang="lv-LV" sz="2000" dirty="0"/>
              <a:t>sahiplik derecesi</a:t>
            </a:r>
            <a:endParaRPr lang="tr-TR" sz="2000" dirty="0"/>
          </a:p>
          <a:p>
            <a:pPr marL="107950" indent="0" eaLnBrk="1" hangingPunct="1">
              <a:buNone/>
            </a:pPr>
            <a:r>
              <a:rPr lang="lv-LV" sz="2000" dirty="0"/>
              <a:t>Yerli olmayan işgücünün istihdam edilmesi</a:t>
            </a:r>
            <a:endParaRPr lang="tr-TR" sz="2000" dirty="0"/>
          </a:p>
          <a:p>
            <a:pPr marL="107950" indent="0" eaLnBrk="1" hangingPunct="1">
              <a:buNone/>
            </a:pPr>
            <a:r>
              <a:rPr lang="lv-LV" sz="2000" dirty="0"/>
              <a:t>Hükümetin altyapı sağlaması</a:t>
            </a:r>
            <a:endParaRPr lang="tr-TR" sz="2000" dirty="0"/>
          </a:p>
          <a:p>
            <a:pPr marL="107950" indent="0" eaLnBrk="1" hangingPunct="1">
              <a:buNone/>
            </a:pPr>
            <a:r>
              <a:rPr lang="lv-LV" sz="2000" dirty="0"/>
              <a:t>Turist tipi</a:t>
            </a:r>
          </a:p>
        </p:txBody>
      </p:sp>
    </p:spTree>
    <p:extLst>
      <p:ext uri="{BB962C8B-B14F-4D97-AF65-F5344CB8AC3E}">
        <p14:creationId xmlns:p14="http://schemas.microsoft.com/office/powerpoint/2010/main" val="2216006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536" y="908720"/>
            <a:ext cx="8229600" cy="1066800"/>
          </a:xfrm>
          <a:noFill/>
        </p:spPr>
        <p:txBody>
          <a:bodyPr/>
          <a:lstStyle/>
          <a:p>
            <a:pPr eaLnBrk="1" hangingPunct="1"/>
            <a:r>
              <a:rPr lang="lv-LV" sz="3200" dirty="0"/>
              <a:t>Destinasyon Bölgesindeki Ekonomik Gelişmişlik Seviyesi</a:t>
            </a:r>
            <a:br>
              <a:rPr lang="tr-TR" dirty="0"/>
            </a:br>
            <a:endParaRPr lang="tr-TR" dirty="0"/>
          </a:p>
        </p:txBody>
      </p:sp>
      <p:pic>
        <p:nvPicPr>
          <p:cNvPr id="522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877" y="1988840"/>
            <a:ext cx="7620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0298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Turistik Tesislerin Yapısı ve Çekicilikleri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tr-TR" sz="2000" dirty="0"/>
              <a:t>Turistik tesislerin yapısı gerçekleşecek toplam harcamayı belirlemekte yardımcı olacaktır. Aşağıda tartışılacağı üzere, otelde harcanan bir sterline göre çiftlik evi konaklamasında harcanacak bir sterlinin daha büyük kısmının yörede kalma ihtimalinin daha yüksek olduğu bir gerçektir. Bu çiftçinin yerel mal ve hizmetleri satın alma eğiliminin daha yüksek olduğu gerçeğini yansıtır.</a:t>
            </a:r>
          </a:p>
        </p:txBody>
      </p:sp>
    </p:spTree>
    <p:extLst>
      <p:ext uri="{BB962C8B-B14F-4D97-AF65-F5344CB8AC3E}">
        <p14:creationId xmlns:p14="http://schemas.microsoft.com/office/powerpoint/2010/main" val="1379644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de-DE" sz="3200" dirty="0" err="1"/>
              <a:t>Turistik</a:t>
            </a:r>
            <a:r>
              <a:rPr lang="de-DE" sz="3200" dirty="0"/>
              <a:t> </a:t>
            </a:r>
            <a:r>
              <a:rPr lang="de-DE" sz="3200" dirty="0" err="1"/>
              <a:t>Tesislerin</a:t>
            </a:r>
            <a:r>
              <a:rPr lang="de-DE" sz="3200" dirty="0"/>
              <a:t> </a:t>
            </a:r>
            <a:r>
              <a:rPr lang="de-DE" sz="3200" dirty="0" err="1"/>
              <a:t>Yabancı</a:t>
            </a:r>
            <a:r>
              <a:rPr lang="de-DE" sz="3200" dirty="0"/>
              <a:t> </a:t>
            </a:r>
            <a:r>
              <a:rPr lang="de-DE" sz="3200" dirty="0" err="1"/>
              <a:t>Sahiplik</a:t>
            </a:r>
            <a:r>
              <a:rPr lang="de-DE" sz="3200" dirty="0"/>
              <a:t> </a:t>
            </a:r>
            <a:r>
              <a:rPr lang="de-DE" sz="3200" dirty="0" err="1"/>
              <a:t>Derecesi</a:t>
            </a:r>
            <a:endParaRPr lang="de-DE" sz="3200" dirty="0"/>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endParaRPr lang="tr-TR" sz="2000" dirty="0"/>
          </a:p>
          <a:p>
            <a:pPr marL="107950" indent="0" algn="just" eaLnBrk="1" hangingPunct="1">
              <a:buNone/>
            </a:pPr>
            <a:r>
              <a:rPr lang="lv-LV" sz="2000" dirty="0"/>
              <a:t>Otel misafirleri çekmekte başarılı olabilir ancak otelin kurulmuş olduğu alandan dışarı olan gelir kaçakları otel yönetiminin kaynaklarını nerden aldığı dışındaki faktörler yüzünden artabilir. Dikkat çeken bir faktör otelin sahipliğidir. Eğer otel yabancı bir sahip elindeyse, karlar ana şirkete aktarılabilir ve bu şekilde yerel ekonomiden çıkmış olur. </a:t>
            </a:r>
          </a:p>
        </p:txBody>
      </p:sp>
    </p:spTree>
    <p:extLst>
      <p:ext uri="{BB962C8B-B14F-4D97-AF65-F5344CB8AC3E}">
        <p14:creationId xmlns:p14="http://schemas.microsoft.com/office/powerpoint/2010/main" val="3042605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de-DE" sz="3200" dirty="0" err="1"/>
              <a:t>Yerli</a:t>
            </a:r>
            <a:r>
              <a:rPr lang="de-DE" sz="3200" dirty="0"/>
              <a:t> </a:t>
            </a:r>
            <a:r>
              <a:rPr lang="de-DE" sz="3200" dirty="0" err="1"/>
              <a:t>Olmayan</a:t>
            </a:r>
            <a:r>
              <a:rPr lang="de-DE" sz="3200" dirty="0"/>
              <a:t> </a:t>
            </a:r>
            <a:r>
              <a:rPr lang="de-DE" sz="3200" dirty="0" err="1"/>
              <a:t>İşgücünün</a:t>
            </a:r>
            <a:r>
              <a:rPr lang="de-DE" sz="3200" dirty="0"/>
              <a:t> </a:t>
            </a:r>
            <a:r>
              <a:rPr lang="de-DE" sz="3200" dirty="0" err="1"/>
              <a:t>İstihdam</a:t>
            </a:r>
            <a:r>
              <a:rPr lang="de-DE" sz="3200" dirty="0"/>
              <a:t> </a:t>
            </a:r>
            <a:r>
              <a:rPr lang="de-DE" sz="3200" dirty="0" err="1"/>
              <a:t>Edilmesi</a:t>
            </a:r>
            <a:endParaRPr lang="de-DE" sz="3200" dirty="0"/>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endParaRPr lang="tr-TR" sz="2000" dirty="0"/>
          </a:p>
          <a:p>
            <a:pPr marL="107950" indent="0" algn="just" eaLnBrk="1" hangingPunct="1">
              <a:buNone/>
            </a:pPr>
            <a:r>
              <a:rPr lang="lv-LV" sz="2000" dirty="0"/>
              <a:t>Yöreye ait gelir yaratma bakımından turistik harcamaların etkisi bölge dışından işgücü istihdam edilmesi ile kısmen azalmaktadır. Bazı nedenler böylesi bir pratiğe zorlayabilir. Yüksek sezonda talebi karşılayacak yeterli yerli işgücü bulunmamaktadır ya da yerli halk turizm endüstrisine alternatif istihdam sağlayacak noktada yeteri kadar gelişmiş bir ekonomik yapı bulunduğu için işe girmeye isteksizdir veya turizmde iş aramalarını engelleyen sosyal faktörler bulunmaktadır. </a:t>
            </a:r>
          </a:p>
        </p:txBody>
      </p:sp>
    </p:spTree>
    <p:extLst>
      <p:ext uri="{BB962C8B-B14F-4D97-AF65-F5344CB8AC3E}">
        <p14:creationId xmlns:p14="http://schemas.microsoft.com/office/powerpoint/2010/main" val="1930630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de-DE" sz="3200" dirty="0" err="1"/>
              <a:t>Hükümetin</a:t>
            </a:r>
            <a:r>
              <a:rPr lang="de-DE" sz="3200" dirty="0"/>
              <a:t> </a:t>
            </a:r>
            <a:r>
              <a:rPr lang="de-DE" sz="3200" dirty="0" err="1"/>
              <a:t>Altyapı</a:t>
            </a:r>
            <a:r>
              <a:rPr lang="de-DE" sz="3200" dirty="0"/>
              <a:t> </a:t>
            </a:r>
            <a:r>
              <a:rPr lang="de-DE" sz="3200" dirty="0" err="1"/>
              <a:t>Sağlaması</a:t>
            </a:r>
            <a:endParaRPr lang="de-DE" sz="3200" dirty="0"/>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endParaRPr lang="tr-TR" sz="2000" dirty="0"/>
          </a:p>
          <a:p>
            <a:pPr marL="107950" indent="0" algn="just" eaLnBrk="1" hangingPunct="1">
              <a:buNone/>
            </a:pPr>
            <a:r>
              <a:rPr lang="lv-LV" sz="2000" dirty="0"/>
              <a:t>Bir bölge Cohen (1979) tarafından kâşifler olarak belirtilen turist tipini çekmişken daha fazla turist çekmek ve kitle turizmine geçmek için hem özel hem de kamu sektörü tarafından ek yatırım yapılması gerekir. Özel sektör otelleri, barları, restoranları, diskoları ve diğer eğlence tesislerini sağlarken hükümet de altyapı desteği sağlayacaktır. </a:t>
            </a:r>
          </a:p>
        </p:txBody>
      </p:sp>
    </p:spTree>
    <p:extLst>
      <p:ext uri="{BB962C8B-B14F-4D97-AF65-F5344CB8AC3E}">
        <p14:creationId xmlns:p14="http://schemas.microsoft.com/office/powerpoint/2010/main" val="3551391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de-DE" sz="3200" dirty="0" err="1"/>
              <a:t>Turist</a:t>
            </a:r>
            <a:r>
              <a:rPr lang="de-DE" sz="3200" dirty="0"/>
              <a:t> </a:t>
            </a:r>
            <a:r>
              <a:rPr lang="tr-TR" sz="3200" dirty="0"/>
              <a:t>T</a:t>
            </a:r>
            <a:r>
              <a:rPr lang="de-DE" sz="3200" dirty="0" err="1"/>
              <a:t>ipi</a:t>
            </a:r>
            <a:endParaRPr lang="de-DE" sz="3200" dirty="0"/>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endParaRPr lang="tr-TR" sz="2000" dirty="0"/>
          </a:p>
          <a:p>
            <a:pPr marL="107950" indent="0" algn="just" eaLnBrk="1" hangingPunct="1">
              <a:buNone/>
            </a:pPr>
            <a:r>
              <a:rPr lang="lv-LV" sz="2000" dirty="0"/>
              <a:t>Yukarıdaki faktörlerin hepsi doğasında arz taraflıdır yani turistlere sunulan hizmetlerin uygulanmasından doğan ekonomik akışları belirtmektedir. Peki ya turistlerin kendileri? Etki mutlaka turist sayısı arttıkça ve kişi başına düşen ortalama harcama arttıkça daha büyük olacaktır. Ama aynı zamanda talebin doğası da önemlidir.. </a:t>
            </a:r>
          </a:p>
        </p:txBody>
      </p:sp>
    </p:spTree>
    <p:extLst>
      <p:ext uri="{BB962C8B-B14F-4D97-AF65-F5344CB8AC3E}">
        <p14:creationId xmlns:p14="http://schemas.microsoft.com/office/powerpoint/2010/main" val="1337069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Reel Ekonomik Etkileri</a:t>
            </a:r>
          </a:p>
        </p:txBody>
      </p:sp>
      <p:sp>
        <p:nvSpPr>
          <p:cNvPr id="6147" name="Rectangle 3"/>
          <p:cNvSpPr>
            <a:spLocks noGrp="1" noChangeArrowheads="1"/>
          </p:cNvSpPr>
          <p:nvPr>
            <p:ph idx="1"/>
          </p:nvPr>
        </p:nvSpPr>
        <p:spPr>
          <a:xfrm>
            <a:off x="468313" y="1773238"/>
            <a:ext cx="8229600" cy="3949700"/>
          </a:xfrm>
        </p:spPr>
        <p:txBody>
          <a:bodyPr/>
          <a:lstStyle/>
          <a:p>
            <a:pPr marL="450850" indent="-342900" algn="just" eaLnBrk="1" hangingPunct="1"/>
            <a:r>
              <a:rPr lang="tr-TR" sz="2000" dirty="0"/>
              <a:t>Turizmin İstihdam Etkisi</a:t>
            </a:r>
          </a:p>
          <a:p>
            <a:pPr marL="450850" indent="-342900" algn="just" eaLnBrk="1" hangingPunct="1"/>
            <a:r>
              <a:rPr lang="tr-TR" sz="2000" dirty="0"/>
              <a:t>Turizmin Sektörler Üzerine Etkisi</a:t>
            </a:r>
          </a:p>
          <a:p>
            <a:pPr marL="450850" indent="-342900" algn="just" eaLnBrk="1" hangingPunct="1"/>
            <a:r>
              <a:rPr lang="tr-TR" sz="2000" dirty="0"/>
              <a:t>Turizmin Altyapı Üzerine Etkisi</a:t>
            </a:r>
          </a:p>
          <a:p>
            <a:pPr marL="450850" indent="-342900" algn="just" eaLnBrk="1" hangingPunct="1"/>
            <a:r>
              <a:rPr lang="tr-TR" sz="2000" dirty="0"/>
              <a:t>Turizmin Bölgeler Arası Gelişmişlik Farklarını Giderici Etkisi</a:t>
            </a:r>
          </a:p>
        </p:txBody>
      </p:sp>
    </p:spTree>
    <p:extLst>
      <p:ext uri="{BB962C8B-B14F-4D97-AF65-F5344CB8AC3E}">
        <p14:creationId xmlns:p14="http://schemas.microsoft.com/office/powerpoint/2010/main" val="1470224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İstihdam Etkisi</a:t>
            </a:r>
          </a:p>
        </p:txBody>
      </p:sp>
      <p:sp>
        <p:nvSpPr>
          <p:cNvPr id="6147" name="Rectangle 3"/>
          <p:cNvSpPr>
            <a:spLocks noGrp="1" noChangeArrowheads="1"/>
          </p:cNvSpPr>
          <p:nvPr>
            <p:ph idx="1"/>
          </p:nvPr>
        </p:nvSpPr>
        <p:spPr>
          <a:xfrm>
            <a:off x="468313" y="1773238"/>
            <a:ext cx="8229600" cy="3949700"/>
          </a:xfrm>
        </p:spPr>
        <p:txBody>
          <a:bodyPr/>
          <a:lstStyle/>
          <a:p>
            <a:pPr marL="450850" indent="-342900" algn="just" eaLnBrk="1" hangingPunct="1"/>
            <a:r>
              <a:rPr lang="tr-TR" sz="2000" dirty="0"/>
              <a:t>Turizm, emek yoğun bir etkinliktir. </a:t>
            </a:r>
          </a:p>
          <a:p>
            <a:pPr marL="450850" indent="-342900" algn="just" eaLnBrk="1" hangingPunct="1"/>
            <a:r>
              <a:rPr lang="tr-TR" sz="2000" dirty="0"/>
              <a:t>Turizm üretimi kişisel hizmete dayalıdır ve otomasyon olanağı azdır. </a:t>
            </a:r>
          </a:p>
          <a:p>
            <a:pPr marL="450850" indent="-342900" algn="just" eaLnBrk="1" hangingPunct="1"/>
            <a:r>
              <a:rPr lang="tr-TR" sz="2000" dirty="0"/>
              <a:t>Bu sebeple turizm gelişimi, turizm (doğrudan) ve etkilediği iş alanlarında (dolaylı ve uyarılmış) büyük oranda istihdam alanı yaratır.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5881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İstihdam Etkisi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59632" y="1628800"/>
            <a:ext cx="65532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2148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İstihdam Etkisi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9592" y="1484784"/>
            <a:ext cx="7213821" cy="3989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35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İstihdam Etkisi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7810500" cy="398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1133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İstihdam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Turizmin mevsimlik karakterinden kaynaklanan özellikler:</a:t>
            </a:r>
            <a:endParaRPr lang="en-US"/>
          </a:p>
          <a:p>
            <a:pPr marL="450850" indent="-342900" algn="just" eaLnBrk="1" hangingPunct="1"/>
            <a:r>
              <a:rPr lang="tr-TR" sz="2000" dirty="0"/>
              <a:t>İşletmelerde devamlı personel yanında mevsimlik personel çalıştırılması </a:t>
            </a:r>
          </a:p>
          <a:p>
            <a:pPr marL="450850" indent="-342900" algn="just" eaLnBrk="1" hangingPunct="1"/>
            <a:r>
              <a:rPr lang="tr-TR" sz="2000" dirty="0"/>
              <a:t>Turistik talep değişmelerine bağlı olarak eksik istihdam şartları ortaya çıkar. </a:t>
            </a:r>
          </a:p>
          <a:p>
            <a:pPr marL="450850" indent="-342900" algn="just" eaLnBrk="1" hangingPunct="1"/>
            <a:r>
              <a:rPr lang="tr-TR" sz="2000" dirty="0"/>
              <a:t>Personel sayısında mevsimlik talep değişmelerine bağlı aşırı dalgalanmalar  olur. </a:t>
            </a:r>
          </a:p>
          <a:p>
            <a:pPr marL="450850" indent="-342900" algn="just" eaLnBrk="1" hangingPunct="1"/>
            <a:r>
              <a:rPr lang="tr-TR" sz="2000" dirty="0"/>
              <a:t>Kalifiye işgücü talebinin artması işgücünün mobilitesini yükseltir. </a:t>
            </a:r>
          </a:p>
          <a:p>
            <a:pPr marL="450850" indent="-342900" algn="just" eaLnBrk="1" hangingPunct="1"/>
            <a:r>
              <a:rPr lang="tr-TR" sz="2000" dirty="0"/>
              <a:t>Mevsim dışında istihdamın düşüşü sosyal bir maliyet yaratır.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0444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Eksik İstihdam</a:t>
            </a:r>
          </a:p>
        </p:txBody>
      </p:sp>
      <p:sp>
        <p:nvSpPr>
          <p:cNvPr id="6147" name="Rectangle 3"/>
          <p:cNvSpPr>
            <a:spLocks noGrp="1" noChangeArrowheads="1"/>
          </p:cNvSpPr>
          <p:nvPr>
            <p:ph idx="1"/>
          </p:nvPr>
        </p:nvSpPr>
        <p:spPr>
          <a:xfrm>
            <a:off x="468313" y="1773238"/>
            <a:ext cx="8229600" cy="3949700"/>
          </a:xfrm>
        </p:spPr>
        <p:txBody>
          <a:bodyPr/>
          <a:lstStyle/>
          <a:p>
            <a:pPr marL="450850" indent="-342900" algn="just" eaLnBrk="1" hangingPunct="1"/>
            <a:endParaRPr lang="tr-TR" sz="2000" dirty="0"/>
          </a:p>
          <a:p>
            <a:pPr marL="450850" indent="-342900" algn="just" eaLnBrk="1" hangingPunct="1"/>
            <a:r>
              <a:rPr lang="tr-TR" sz="2000" dirty="0"/>
              <a:t>Bir ekonomide işgücünün yetenek, eğitim, deneyim ve işe müsaitlik anlamında verimliliğinin ölçüsüdür.</a:t>
            </a:r>
          </a:p>
          <a:p>
            <a:pPr marL="450850" indent="-342900" algn="just" eaLnBrk="1" hangingPunct="1"/>
            <a:r>
              <a:rPr lang="tr-TR" sz="2000" dirty="0"/>
              <a:t>Eksik istihdam durumunda işgücünde bir verimsizlik olduğu kabul edilmektedir. Kişiler yetenek ve eğitimlerinin altında ya da çalışma saati olarak az çalışıyor olabilirler. Eksik istihdam sayılan bu gibi durumlar Uluslararası Çalışma Örgütü tarafından tanımlanmış olup “zamana bağlı eksik istihdam” ve “yetersiz istihdam” olmak üzere iki kategoride incelenmektedir: </a:t>
            </a:r>
          </a:p>
          <a:p>
            <a:pPr marL="450850" indent="-342900" algn="just" eaLnBrk="1" hangingPunct="1"/>
            <a:endParaRPr lang="tr-TR"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2691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Eksik İstihdam</a:t>
            </a:r>
          </a:p>
        </p:txBody>
      </p:sp>
      <p:sp>
        <p:nvSpPr>
          <p:cNvPr id="6147" name="Rectangle 3"/>
          <p:cNvSpPr>
            <a:spLocks noGrp="1" noChangeArrowheads="1"/>
          </p:cNvSpPr>
          <p:nvPr>
            <p:ph idx="1"/>
          </p:nvPr>
        </p:nvSpPr>
        <p:spPr>
          <a:xfrm>
            <a:off x="468313" y="1773238"/>
            <a:ext cx="8229600" cy="3949700"/>
          </a:xfrm>
        </p:spPr>
        <p:txBody>
          <a:bodyPr/>
          <a:lstStyle/>
          <a:p>
            <a:pPr marL="450850" indent="-342900" algn="just" eaLnBrk="1" hangingPunct="1"/>
            <a:r>
              <a:rPr lang="tr-TR" sz="2000" dirty="0"/>
              <a:t> Zamana bağlı eksik istihdam:  Çalışma süresi olarak daha fazla çalışmak istediğini belirten veya talep olduğu taktirde daha fazla çalışmaya başlayabilecek olan kişiler bu kategoride sayılmaktadır. Çalışma süresi olarak haftalık 40 saat ve altındaki süreler baz alınmaktadır.</a:t>
            </a:r>
          </a:p>
          <a:p>
            <a:pPr marL="450850" indent="-342900" algn="just" eaLnBrk="1" hangingPunct="1"/>
            <a:r>
              <a:rPr lang="tr-TR" sz="2000" dirty="0"/>
              <a:t>    Yetersiz istihdam: Çalışma süresi nedeniyle eksik istihdamda sayılmayacak kişilerden, mevcutta çalışan fakat çeşitli nedenlerle( daha iyi iş, mevki veya ücret gibi) işini değiştirmek isteyen veya ek iş arayan kişilerdir.</a:t>
            </a:r>
          </a:p>
          <a:p>
            <a:pPr marL="450850" indent="-342900" algn="just" eaLnBrk="1" hangingPunct="1"/>
            <a:endParaRPr lang="tr-TR"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4647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İstihdam Etkisi</a:t>
            </a:r>
          </a:p>
        </p:txBody>
      </p:sp>
      <p:sp>
        <p:nvSpPr>
          <p:cNvPr id="6147" name="Rectangle 3"/>
          <p:cNvSpPr>
            <a:spLocks noGrp="1" noChangeArrowheads="1"/>
          </p:cNvSpPr>
          <p:nvPr>
            <p:ph idx="1"/>
          </p:nvPr>
        </p:nvSpPr>
        <p:spPr>
          <a:xfrm>
            <a:off x="468313" y="1773238"/>
            <a:ext cx="8229600" cy="3949700"/>
          </a:xfrm>
        </p:spPr>
        <p:txBody>
          <a:bodyPr/>
          <a:lstStyle/>
          <a:p>
            <a:pPr marL="450850" indent="-342900" algn="just" eaLnBrk="1" hangingPunct="1"/>
            <a:r>
              <a:rPr lang="tr-TR" sz="2000" dirty="0"/>
              <a:t>Gelişmekte olan sektörlerde tarım sektöründen işgücü transferi yarı kalifiye ve kalifiye olmayan işgücüne istihdam yaratır.</a:t>
            </a:r>
          </a:p>
          <a:p>
            <a:pPr marL="450850" indent="-342900" algn="just" eaLnBrk="1" hangingPunct="1"/>
            <a:r>
              <a:rPr lang="tr-TR" sz="2000" dirty="0"/>
              <a:t>Turistik işletmelerin büyüklüğü istihdam edilecek personel sayısını etkiler.</a:t>
            </a:r>
          </a:p>
          <a:p>
            <a:pPr marL="450850" indent="-342900" algn="just" eaLnBrk="1" hangingPunct="1"/>
            <a:r>
              <a:rPr lang="tr-TR" sz="2000" dirty="0"/>
              <a:t>Piyasada işgücü talebinin artması ücretleri yükseltir. </a:t>
            </a:r>
          </a:p>
          <a:p>
            <a:pPr marL="450850" indent="-342900" algn="just" eaLnBrk="1" hangingPunct="1"/>
            <a:r>
              <a:rPr lang="tr-TR" sz="2000" dirty="0"/>
              <a:t>Kadın personel sayısı diğer sektörlere göre yüksektir. </a:t>
            </a:r>
          </a:p>
          <a:p>
            <a:pPr marL="450850" indent="-342900" algn="just" eaLnBrk="1" hangingPunct="1"/>
            <a:r>
              <a:rPr lang="tr-TR" sz="2000" dirty="0"/>
              <a:t>Eğitim görmüş kalifiye personel oranı ülkelere, bölgelere, işletme türlerine göre farklılıklar gösterir.</a:t>
            </a:r>
          </a:p>
          <a:p>
            <a:pPr marL="450850" indent="-342900" algn="just" eaLnBrk="1" hangingPunct="1"/>
            <a:r>
              <a:rPr lang="tr-TR" sz="2000" dirty="0"/>
              <a:t>Sektördeki çalışma koşulları çalışma saatleri bakımından ağırdır.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5217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İstihdam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Emek yoğun üretim tarzı nedeniyle turistik harcamaların direk istihdam etkisi yüksek olduğundan, sektör diğer sektörlerden de yararlandığı için ek istihdam etkisi de yaratmaktadır.</a:t>
            </a:r>
          </a:p>
          <a:p>
            <a:pPr marL="107950" indent="0" algn="just" eaLnBrk="1" hangingPunct="1">
              <a:buNone/>
            </a:pPr>
            <a:r>
              <a:rPr lang="tr-TR" sz="2000" dirty="0"/>
              <a:t>Ek istihdam etkisini azaltan unsurlar:</a:t>
            </a:r>
          </a:p>
          <a:p>
            <a:pPr marL="107950" indent="0" algn="just" eaLnBrk="1" hangingPunct="1">
              <a:buNone/>
            </a:pPr>
            <a:r>
              <a:rPr lang="tr-TR" sz="2000" dirty="0"/>
              <a:t>•Gelirlerin tasarrufa ayrılması</a:t>
            </a:r>
          </a:p>
          <a:p>
            <a:pPr marL="107950" indent="0" algn="just" eaLnBrk="1" hangingPunct="1">
              <a:buNone/>
            </a:pPr>
            <a:r>
              <a:rPr lang="tr-TR" sz="2000" dirty="0"/>
              <a:t>•Atıl fonlar</a:t>
            </a:r>
          </a:p>
          <a:p>
            <a:pPr marL="107950" indent="0" algn="just" eaLnBrk="1" hangingPunct="1">
              <a:buNone/>
            </a:pPr>
            <a:r>
              <a:rPr lang="tr-TR" sz="2000" dirty="0"/>
              <a:t>•İthal malların kullanımı</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0039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İstihdam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Belli bir bölgedeki turistik istihdamın toplam istihdam içindeki payı, diğer bir ifadeyle etkinlik faktörü şu şekilde hesaplanır:</a:t>
            </a:r>
          </a:p>
          <a:p>
            <a:pPr marL="107950" indent="0" algn="just" eaLnBrk="1" hangingPunct="1">
              <a:buNone/>
            </a:pPr>
            <a:r>
              <a:rPr lang="tr-TR" sz="2000" dirty="0"/>
              <a:t>Etkinlik faktörü: %X / %Y</a:t>
            </a:r>
          </a:p>
          <a:p>
            <a:pPr marL="107950" indent="0" algn="just" eaLnBrk="1" hangingPunct="1">
              <a:buNone/>
            </a:pPr>
            <a:r>
              <a:rPr lang="tr-TR" sz="2000" dirty="0"/>
              <a:t>%X: Bölgede turistik istihdam / toplam istihdam</a:t>
            </a:r>
          </a:p>
          <a:p>
            <a:pPr marL="107950" indent="0" algn="just" eaLnBrk="1" hangingPunct="1">
              <a:buNone/>
            </a:pPr>
            <a:r>
              <a:rPr lang="tr-TR" sz="2000"/>
              <a:t>%Y: Ülkede turistik istihdam / toplam istihdam</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4871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Sektörler Üzerine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•Turizm endüstrisi, turistik gereksinimlerin karşılanmasında ekonominin bütün sektörleriyle yakın ilişki içinde bulunmakta, onları şekillendirmekte ve bazılarını yeniden meydana getirmektedir. </a:t>
            </a:r>
          </a:p>
          <a:p>
            <a:pPr marL="107950" indent="0" algn="just" eaLnBrk="1" hangingPunct="1">
              <a:buNone/>
            </a:pPr>
            <a:r>
              <a:rPr lang="tr-TR" sz="2000" dirty="0"/>
              <a:t>•Turizm gelişimi, bu sebeplerle ekonominin diğer sektörlerinde de canlanma yaratmaktadır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3284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Tarım Sektörüne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•İç ve dış turizmin yarattığı ek talep ve turizm mevsimindeki kısa süreli fiyat artışları tarım sektörünün toplam gelirini arttırır ve canlanmaya neden olur. </a:t>
            </a:r>
          </a:p>
          <a:p>
            <a:pPr marL="107950" indent="0" algn="just" eaLnBrk="1" hangingPunct="1">
              <a:buNone/>
            </a:pPr>
            <a:r>
              <a:rPr lang="tr-TR" sz="2000" dirty="0"/>
              <a:t>•Gıda ve içki gibi ürünlerin turizm sektöründe pazar bulması turistlerin isteklerini karşılayacağından, dünya standartlarına ulaşma çabaları artar. </a:t>
            </a:r>
          </a:p>
          <a:p>
            <a:pPr marL="107950" indent="0" algn="just" eaLnBrk="1" hangingPunct="1">
              <a:buNone/>
            </a:pPr>
            <a:r>
              <a:rPr lang="tr-TR" sz="2000" dirty="0"/>
              <a:t>•Turistlere çiftlik hayatının yaşatılması da bu alanda çalışan çiftçilerin bir başka gelir kaynağıdır.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652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Sanayi Sektörüne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•Tüketim malı üreten sanayi kolları üzerinde turizmin etkisi oldukça yüksektir. </a:t>
            </a:r>
          </a:p>
          <a:p>
            <a:pPr marL="107950" indent="0" algn="just" eaLnBrk="1" hangingPunct="1">
              <a:buNone/>
            </a:pPr>
            <a:r>
              <a:rPr lang="tr-TR" sz="2000" dirty="0"/>
              <a:t>•Ara malı üreten (deri ve deri ürünleri, seramik) sanayilerde turizm ek talep yaratır.</a:t>
            </a:r>
          </a:p>
          <a:p>
            <a:pPr marL="107950" indent="0" algn="just" eaLnBrk="1" hangingPunct="1">
              <a:buNone/>
            </a:pPr>
            <a:r>
              <a:rPr lang="tr-TR" sz="2000" dirty="0"/>
              <a:t>•Yatırım malı üreten sanayilerde ise turizmin etkisi azdır.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869160"/>
            <a:ext cx="2053778" cy="175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0250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Hizmetler Sektörüne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Bir hizmet üretimi olan turizm gelişmekte olan ülkelerde ekonomik kalkınmayı gerçekleştiren faktörlerden biridir </a:t>
            </a:r>
          </a:p>
          <a:p>
            <a:pPr marL="107950" indent="0" algn="just" eaLnBrk="1" hangingPunct="1">
              <a:buNone/>
            </a:pPr>
            <a:r>
              <a:rPr lang="tr-TR" sz="2000" dirty="0"/>
              <a:t>•Emek yoğun üretimin kullanılması ise işsizliğin büyük ölçüde giderilmesini sağlamaktadır. </a:t>
            </a:r>
          </a:p>
          <a:p>
            <a:pPr marL="107950" indent="0" algn="just" eaLnBrk="1" hangingPunct="1">
              <a:buNone/>
            </a:pPr>
            <a:r>
              <a:rPr lang="tr-TR" sz="2000" dirty="0"/>
              <a:t>•Turizm piyasa fonksiyonunu harekete geçirerek hizmetler sektörünün şu etkinlik alanlarını geliştirir:</a:t>
            </a:r>
          </a:p>
          <a:p>
            <a:pPr marL="107950" indent="0" algn="just" eaLnBrk="1" hangingPunct="1">
              <a:buNone/>
            </a:pPr>
            <a:r>
              <a:rPr lang="tr-TR" sz="2000" dirty="0"/>
              <a:t>•Donatım sanatları ile ilgili üretim sektörü (elektrikçi, boyacı, demirci)</a:t>
            </a:r>
          </a:p>
          <a:p>
            <a:pPr marL="107950" indent="0" algn="just" eaLnBrk="1" hangingPunct="1">
              <a:buNone/>
            </a:pPr>
            <a:r>
              <a:rPr lang="tr-TR" sz="2000" dirty="0"/>
              <a:t>•Konforla ilgili üretim sektörü (parfümeri, çiçekçi, modaevi)</a:t>
            </a:r>
          </a:p>
          <a:p>
            <a:pPr marL="107950" indent="0" algn="just" eaLnBrk="1" hangingPunct="1">
              <a:buNone/>
            </a:pPr>
            <a:r>
              <a:rPr lang="tr-TR" sz="2000" dirty="0"/>
              <a:t>•Yardım ve güvenlik hizmetleri ile ilgili üretim sektörü (sağlık kurumları, banka, sigorta)</a:t>
            </a:r>
          </a:p>
          <a:p>
            <a:pPr marL="107950" indent="0" algn="just" eaLnBrk="1" hangingPunct="1">
              <a:buNone/>
            </a:pPr>
            <a:r>
              <a:rPr lang="tr-TR" sz="2000" dirty="0"/>
              <a:t>•Lüks hizmetlerle ilgili üretim sektörü (gece kulübü, sauna, antikacı)</a:t>
            </a:r>
          </a:p>
        </p:txBody>
      </p:sp>
    </p:spTree>
    <p:extLst>
      <p:ext uri="{BB962C8B-B14F-4D97-AF65-F5344CB8AC3E}">
        <p14:creationId xmlns:p14="http://schemas.microsoft.com/office/powerpoint/2010/main" val="2057263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Altyapı Üzerine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Fiziksel Altyapı: Enerji kaynakları, su, ulaşım, haberleşme araçları, hijyen (kanalizasyon), işaretler, yollar ve duraklar, kamp yerleri...Bir bölgede turizmin gelişmesi açısından önemli rol oynayan ve bölge halkının da gereksinimlerini karşılayan hizmetler. </a:t>
            </a:r>
          </a:p>
          <a:p>
            <a:pPr marL="107950" indent="0" algn="just" eaLnBrk="1" hangingPunct="1">
              <a:buNone/>
            </a:pPr>
            <a:endParaRPr lang="tr-TR" sz="2000" dirty="0"/>
          </a:p>
          <a:p>
            <a:pPr marL="107950" indent="0" algn="just" eaLnBrk="1" hangingPunct="1">
              <a:buNone/>
            </a:pPr>
            <a:r>
              <a:rPr lang="tr-TR" sz="2000" dirty="0"/>
              <a:t>Bir yörenin turizme açılabilmesi bu olanakların var olmasına ve turizm sezonunda meydana gelen yoğunlukla birlikte turistler ve yerel halk tarafından kaliteli olarak kullanılmasına bağlıdır.</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509120"/>
            <a:ext cx="2952328" cy="19103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7745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dirty="0"/>
              <a:t>Turizmin Moneter Etkileri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lv-LV" sz="2000" dirty="0"/>
              <a:t>Turizmin Ödemeler Dengesine Etkisi</a:t>
            </a:r>
            <a:endParaRPr lang="tr-TR" sz="2000" dirty="0"/>
          </a:p>
          <a:p>
            <a:pPr marL="107950" indent="0" eaLnBrk="1" hangingPunct="1">
              <a:buNone/>
            </a:pPr>
            <a:endParaRPr lang="tr-TR" sz="2000" dirty="0"/>
          </a:p>
          <a:p>
            <a:pPr marL="107950" indent="0" eaLnBrk="1" hangingPunct="1">
              <a:buNone/>
            </a:pPr>
            <a:r>
              <a:rPr lang="lv-LV" sz="2000" dirty="0"/>
              <a:t>Turizmin Gelir Yaratıcı Etkisi</a:t>
            </a:r>
            <a:endParaRPr lang="tr-TR" sz="2000" dirty="0"/>
          </a:p>
          <a:p>
            <a:pPr marL="107950" indent="0" eaLnBrk="1" hangingPunct="1">
              <a:buNone/>
            </a:pPr>
            <a:endParaRPr lang="lv-LV" sz="2000" dirty="0"/>
          </a:p>
          <a:p>
            <a:pPr marL="107950" indent="0" eaLnBrk="1" hangingPunct="1">
              <a:buNone/>
            </a:pPr>
            <a:r>
              <a:rPr lang="lv-LV" sz="2000" dirty="0"/>
              <a:t>Turizmin Katma Değer Etkisi</a:t>
            </a:r>
            <a:endParaRPr lang="tr-TR" sz="2000" dirty="0"/>
          </a:p>
          <a:p>
            <a:pPr marL="107950" indent="0" eaLnBrk="1" hangingPunct="1">
              <a:buNone/>
            </a:pPr>
            <a:endParaRPr lang="lv-LV" sz="2000" dirty="0"/>
          </a:p>
          <a:p>
            <a:pPr marL="107950" indent="0" eaLnBrk="1" hangingPunct="1">
              <a:buNone/>
            </a:pPr>
            <a:r>
              <a:rPr lang="tr-TR" sz="2000" dirty="0"/>
              <a:t>T</a:t>
            </a:r>
            <a:r>
              <a:rPr lang="lv-LV" sz="2000" dirty="0"/>
              <a:t>urizmin İç Fiyatlara Etkisi</a:t>
            </a:r>
            <a:endParaRPr lang="tr-TR" sz="2000" dirty="0"/>
          </a:p>
          <a:p>
            <a:pPr marL="107950" indent="0" eaLnBrk="1" hangingPunct="1">
              <a:buNone/>
            </a:pPr>
            <a:endParaRPr lang="lv-LV" sz="2000" dirty="0"/>
          </a:p>
          <a:p>
            <a:pPr marL="107950" indent="0" eaLnBrk="1" hangingPunct="1">
              <a:buNone/>
            </a:pPr>
            <a:r>
              <a:rPr lang="lv-LV" sz="2000" dirty="0"/>
              <a:t>Turizmin Devlet Gelirlerine ve Harcamalarına Etkisi</a:t>
            </a:r>
          </a:p>
        </p:txBody>
      </p:sp>
    </p:spTree>
    <p:extLst>
      <p:ext uri="{BB962C8B-B14F-4D97-AF65-F5344CB8AC3E}">
        <p14:creationId xmlns:p14="http://schemas.microsoft.com/office/powerpoint/2010/main" val="882392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700808"/>
            <a:ext cx="5350149" cy="469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553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tr-TR" sz="2000" dirty="0"/>
              <a:t>Bir ülkenin cari açığını hesaplamak için ödemeler dengesi yani cari denge ve sermaye hesabına ihtiyaç vardır. Cari denge ise mal dengesi, hizmetler dengesi, yatırım gelirleri dengesi ve cari transferlerin toplamını oluşturur.</a:t>
            </a:r>
          </a:p>
          <a:p>
            <a:pPr marL="107950" indent="0" eaLnBrk="1" hangingPunct="1">
              <a:buNone/>
            </a:pPr>
            <a:endParaRPr lang="tr-TR" sz="2000" dirty="0"/>
          </a:p>
        </p:txBody>
      </p:sp>
    </p:spTree>
    <p:extLst>
      <p:ext uri="{BB962C8B-B14F-4D97-AF65-F5344CB8AC3E}">
        <p14:creationId xmlns:p14="http://schemas.microsoft.com/office/powerpoint/2010/main" val="1346233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tr-TR" sz="2000" dirty="0"/>
              <a:t>Mal dengesi bir ülkenin ihracat ve ithalatı arasındaki farktır. </a:t>
            </a:r>
          </a:p>
          <a:p>
            <a:pPr marL="107950" indent="0" eaLnBrk="1" hangingPunct="1">
              <a:buNone/>
            </a:pPr>
            <a:r>
              <a:rPr lang="tr-TR" sz="2000" dirty="0"/>
              <a:t>Hizmetler dengesi ise sigorta, turizm gibi hizmetler karşılığında alınan döviz ve satılması durumunda ödenen döviz arasındaki farkı oluşturur. </a:t>
            </a:r>
          </a:p>
          <a:p>
            <a:pPr marL="107950" indent="0" eaLnBrk="1" hangingPunct="1">
              <a:buNone/>
            </a:pPr>
            <a:r>
              <a:rPr lang="tr-TR" sz="2000" dirty="0"/>
              <a:t>Yatırım geliri dengesi bir ülkenin yurt dışına doğrudan veya dolaylı yolla yaptığı yatırımların döviz bedeli ile o ülkeye yabancı ülkelerin yaptığı yatırımların döviz bedeli arasındaki farktır. </a:t>
            </a:r>
          </a:p>
          <a:p>
            <a:pPr marL="107950" indent="0" eaLnBrk="1" hangingPunct="1">
              <a:buNone/>
            </a:pPr>
            <a:r>
              <a:rPr lang="tr-TR" sz="2000" dirty="0"/>
              <a:t>Son olarak cari transferler ise yurtdışında çalışan işçilerin getirdiği döviz bedelidir. Bu unsurların toplamının sonucu pozitif ise cari açık yoktur. Negatif çıkan sonuç cari açığın varlığına işarettir.</a:t>
            </a:r>
          </a:p>
          <a:p>
            <a:pPr marL="107950" indent="0" eaLnBrk="1" hangingPunct="1">
              <a:buNone/>
            </a:pPr>
            <a:endParaRPr lang="tr-TR" sz="2000" dirty="0"/>
          </a:p>
        </p:txBody>
      </p:sp>
    </p:spTree>
    <p:extLst>
      <p:ext uri="{BB962C8B-B14F-4D97-AF65-F5344CB8AC3E}">
        <p14:creationId xmlns:p14="http://schemas.microsoft.com/office/powerpoint/2010/main" val="2230725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26302"/>
            <a:ext cx="8748464" cy="3664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9297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pic>
        <p:nvPicPr>
          <p:cNvPr id="1026" name="Picture 2"/>
          <p:cNvPicPr>
            <a:picLocks noChangeAspect="1" noChangeArrowheads="1"/>
          </p:cNvPicPr>
          <p:nvPr/>
        </p:nvPicPr>
        <p:blipFill>
          <a:blip r:embed="rId2"/>
          <a:srcRect/>
          <a:stretch>
            <a:fillRect/>
          </a:stretch>
        </p:blipFill>
        <p:spPr bwMode="auto">
          <a:xfrm>
            <a:off x="928662" y="1785926"/>
            <a:ext cx="7000924" cy="4720234"/>
          </a:xfrm>
          <a:prstGeom prst="rect">
            <a:avLst/>
          </a:prstGeom>
          <a:noFill/>
          <a:ln w="9525">
            <a:noFill/>
            <a:miter lim="800000"/>
            <a:headEnd/>
            <a:tailEnd/>
          </a:ln>
          <a:effectLst/>
        </p:spPr>
      </p:pic>
    </p:spTree>
    <p:extLst>
      <p:ext uri="{BB962C8B-B14F-4D97-AF65-F5344CB8AC3E}">
        <p14:creationId xmlns:p14="http://schemas.microsoft.com/office/powerpoint/2010/main" val="2861215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tr-TR" sz="2000" dirty="0"/>
              <a:t>Turizm gelirine, yabancı ziyaretçilerin ve yurtdışı </a:t>
            </a:r>
            <a:r>
              <a:rPr lang="tr-TR" sz="2000" dirty="0" err="1"/>
              <a:t>ikametli</a:t>
            </a:r>
            <a:r>
              <a:rPr lang="tr-TR" sz="2000" dirty="0"/>
              <a:t> Türk vatandaşlarının yurtdışından Türkiye'ye seyahatlerini yerli havayolları ile yapmaları nedeniyle oluşan uluslararası taşımacılık ile Türkiye'deki cep telefonu dolaşım harcamaları (roaming) dahil değildir. Aynı şekilde; turizm giderine, Türkiye'den yurtdışına giden Türkiye </a:t>
            </a:r>
            <a:r>
              <a:rPr lang="tr-TR" sz="2000" dirty="0" err="1"/>
              <a:t>ikametli</a:t>
            </a:r>
            <a:r>
              <a:rPr lang="tr-TR" sz="2000" dirty="0"/>
              <a:t> Türk vatandaşlarının seyahatlerini yabancı havayolları ile yapmaları nedeniyle oluşan uluslararası taşımacılık ile yurtdışında cep telefonu dolaşım harcamaları dahil değildir. </a:t>
            </a:r>
            <a:endParaRPr lang="lv-LV" sz="2000" dirty="0"/>
          </a:p>
        </p:txBody>
      </p:sp>
    </p:spTree>
    <p:extLst>
      <p:ext uri="{BB962C8B-B14F-4D97-AF65-F5344CB8AC3E}">
        <p14:creationId xmlns:p14="http://schemas.microsoft.com/office/powerpoint/2010/main" val="3611763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tr-TR" sz="2000" dirty="0"/>
              <a:t>Ödemeler dengesi tablosunda uluslararası taşımacılık ve cep telefonu dolaşım harcamaları seyahat kalemi altında değil, sırasıyla taşımacılık ve telekomünikasyon hizmetleri kalemleri altında ayrı olarak kaydedilmektedir. Bu nedenle, TÜİK Turizm İstatistiklerinde yer alan toplam turizm gelir ve gider rakamları ile ödemeler dengesi tablosundaki seyahat kalemi arasında kapsam farklılığı oluşmaktadır.</a:t>
            </a:r>
          </a:p>
        </p:txBody>
      </p:sp>
    </p:spTree>
    <p:extLst>
      <p:ext uri="{BB962C8B-B14F-4D97-AF65-F5344CB8AC3E}">
        <p14:creationId xmlns:p14="http://schemas.microsoft.com/office/powerpoint/2010/main" val="15235734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endParaRPr lang="tr-TR" sz="2000" dirty="0"/>
          </a:p>
          <a:p>
            <a:pPr marL="107950" indent="0" eaLnBrk="1" hangingPunct="1">
              <a:buNone/>
            </a:pPr>
            <a:r>
              <a:rPr lang="lv-LV" sz="2000" dirty="0"/>
              <a:t>• Uluslararası turistler, ülkelerinde kazandıkları parayı, gidilen ülkede harcarlar. </a:t>
            </a:r>
            <a:endParaRPr lang="tr-TR" sz="2000" dirty="0"/>
          </a:p>
          <a:p>
            <a:pPr marL="107950" indent="0" eaLnBrk="1" hangingPunct="1">
              <a:buNone/>
            </a:pPr>
            <a:r>
              <a:rPr lang="lv-LV" sz="2000" dirty="0"/>
              <a:t>• Bir ülkenin dış turizm harcaması, dış pasif turizm ve turizm için ithal edilen ürünlere yapılan ödemedir (görünmeyen dışalım) </a:t>
            </a:r>
            <a:endParaRPr lang="tr-TR" sz="2000" dirty="0"/>
          </a:p>
          <a:p>
            <a:pPr marL="107950" indent="0" eaLnBrk="1" hangingPunct="1">
              <a:buNone/>
            </a:pPr>
            <a:r>
              <a:rPr lang="lv-LV" sz="2000" dirty="0"/>
              <a:t>• Bir ülkenin dış turizm geliri, d</a:t>
            </a:r>
            <a:r>
              <a:rPr lang="tr-TR" sz="2000" dirty="0"/>
              <a:t>ı</a:t>
            </a:r>
            <a:r>
              <a:rPr lang="lv-LV" sz="2000" dirty="0"/>
              <a:t>ş aktif turizmden elde edilen gelirdir</a:t>
            </a:r>
            <a:r>
              <a:rPr lang="tr-TR" sz="2000" dirty="0"/>
              <a:t> </a:t>
            </a:r>
            <a:r>
              <a:rPr lang="lv-LV" sz="2000" dirty="0"/>
              <a:t>(görünmeyen dışsatım</a:t>
            </a:r>
            <a:r>
              <a:rPr lang="tr-TR" sz="2000" dirty="0"/>
              <a:t>)</a:t>
            </a:r>
            <a:endParaRPr lang="lv-LV" sz="2000" dirty="0"/>
          </a:p>
        </p:txBody>
      </p:sp>
    </p:spTree>
    <p:extLst>
      <p:ext uri="{BB962C8B-B14F-4D97-AF65-F5344CB8AC3E}">
        <p14:creationId xmlns:p14="http://schemas.microsoft.com/office/powerpoint/2010/main" val="3792367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endParaRPr lang="tr-TR" sz="2000" dirty="0"/>
          </a:p>
          <a:p>
            <a:pPr marL="107950" indent="0" eaLnBrk="1" hangingPunct="1">
              <a:buNone/>
            </a:pPr>
            <a:r>
              <a:rPr lang="lv-LV" sz="2000" dirty="0"/>
              <a:t>Turizm dışsatımının avantajları: </a:t>
            </a:r>
            <a:endParaRPr lang="tr-TR" sz="2000" dirty="0"/>
          </a:p>
          <a:p>
            <a:pPr marL="107950" indent="0" eaLnBrk="1" hangingPunct="1">
              <a:buNone/>
            </a:pPr>
            <a:r>
              <a:rPr lang="lv-LV" sz="2000" dirty="0"/>
              <a:t>• Dışsatım yapan ülke (hedef / turist kabul eden ülke) fiyatlar üzerinde kontrol sahibidir</a:t>
            </a:r>
            <a:endParaRPr lang="tr-TR" sz="2000" dirty="0"/>
          </a:p>
          <a:p>
            <a:pPr marL="107950" indent="0" eaLnBrk="1" hangingPunct="1">
              <a:buNone/>
            </a:pPr>
            <a:r>
              <a:rPr lang="lv-LV" sz="2000" dirty="0"/>
              <a:t> • Ülkenin dışsatımını çeşitlendirir ve miktarını artırır </a:t>
            </a:r>
            <a:endParaRPr lang="tr-TR" sz="2000" dirty="0"/>
          </a:p>
          <a:p>
            <a:pPr marL="107950" indent="0" eaLnBrk="1" hangingPunct="1">
              <a:buNone/>
            </a:pPr>
            <a:r>
              <a:rPr lang="lv-LV" sz="2000" dirty="0"/>
              <a:t>• Turizm gelirleri devamlılık gösterir </a:t>
            </a:r>
            <a:endParaRPr lang="tr-TR" sz="2000" dirty="0"/>
          </a:p>
          <a:p>
            <a:pPr marL="107950" indent="0" eaLnBrk="1" hangingPunct="1">
              <a:buNone/>
            </a:pPr>
            <a:r>
              <a:rPr lang="lv-LV" sz="2000" dirty="0"/>
              <a:t>• Dışsatım maliyeti (nakliye, gümrük vs) düşüktür. </a:t>
            </a:r>
            <a:endParaRPr lang="tr-TR" sz="2000" dirty="0"/>
          </a:p>
          <a:p>
            <a:pPr marL="107950" indent="0" eaLnBrk="1" hangingPunct="1">
              <a:buNone/>
            </a:pPr>
            <a:r>
              <a:rPr lang="lv-LV" sz="2000" dirty="0"/>
              <a:t>• Dışsatımı mümkün olmayan değerlerin (doğal, kültürel varlıklar vs) gelir kaynağı olur.</a:t>
            </a:r>
          </a:p>
        </p:txBody>
      </p:sp>
    </p:spTree>
    <p:extLst>
      <p:ext uri="{BB962C8B-B14F-4D97-AF65-F5344CB8AC3E}">
        <p14:creationId xmlns:p14="http://schemas.microsoft.com/office/powerpoint/2010/main" val="3656182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tr-TR" sz="2000" dirty="0"/>
              <a:t>•Uluslar arası turizmin neden olduğu döviz hareketleri </a:t>
            </a:r>
          </a:p>
          <a:p>
            <a:pPr marL="107950" indent="0" eaLnBrk="1" hangingPunct="1">
              <a:buNone/>
            </a:pPr>
            <a:r>
              <a:rPr lang="tr-TR" sz="2000" dirty="0"/>
              <a:t>• Turist gönderen ülkenin döviz talebini arttırır. </a:t>
            </a:r>
          </a:p>
          <a:p>
            <a:pPr marL="107950" indent="0" eaLnBrk="1" hangingPunct="1">
              <a:buNone/>
            </a:pPr>
            <a:r>
              <a:rPr lang="tr-TR" sz="2000" dirty="0"/>
              <a:t>• Turist kabul eden ülkenin döviz arzını arttırır.</a:t>
            </a:r>
            <a:endParaRPr lang="lv-LV" sz="2000" dirty="0"/>
          </a:p>
        </p:txBody>
      </p:sp>
    </p:spTree>
    <p:extLst>
      <p:ext uri="{BB962C8B-B14F-4D97-AF65-F5344CB8AC3E}">
        <p14:creationId xmlns:p14="http://schemas.microsoft.com/office/powerpoint/2010/main" val="4048531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844824"/>
            <a:ext cx="7327339" cy="30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1002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16832"/>
            <a:ext cx="8055359" cy="3573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2842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eaLnBrk="1" hangingPunct="1">
              <a:buNone/>
            </a:pPr>
            <a:r>
              <a:rPr lang="tr-TR" sz="2000" dirty="0"/>
              <a:t>•Turizm sektörü diğer sektörlerden daha fazla döviz kazancı sağlar.</a:t>
            </a:r>
          </a:p>
          <a:p>
            <a:pPr marL="107950" indent="0" eaLnBrk="1" hangingPunct="1">
              <a:buNone/>
            </a:pPr>
            <a:r>
              <a:rPr lang="tr-TR" sz="2000" dirty="0"/>
              <a:t>• Turizm sektörüne ayrılan belirli miktardaki faktörün sağladığı döviz</a:t>
            </a:r>
          </a:p>
          <a:p>
            <a:pPr marL="107950" indent="0" eaLnBrk="1" hangingPunct="1">
              <a:buNone/>
            </a:pPr>
            <a:r>
              <a:rPr lang="tr-TR" sz="2000" dirty="0"/>
              <a:t>tasarrufu ile dışalım ikamesi etkisine sahip sektörün sağladığı döviz</a:t>
            </a:r>
          </a:p>
          <a:p>
            <a:pPr marL="107950" indent="0" eaLnBrk="1" hangingPunct="1">
              <a:buNone/>
            </a:pPr>
            <a:r>
              <a:rPr lang="tr-TR" sz="2000" dirty="0"/>
              <a:t>tasarrufu karşılaştırıldığında oran 1’den büyükse turizm sektörünün</a:t>
            </a:r>
          </a:p>
          <a:p>
            <a:pPr marL="107950" indent="0" eaLnBrk="1" hangingPunct="1">
              <a:buNone/>
            </a:pPr>
            <a:r>
              <a:rPr lang="tr-TR" sz="2000" dirty="0"/>
              <a:t>ekonomiye katkısının fazla olduğu anlaşılır.</a:t>
            </a:r>
          </a:p>
        </p:txBody>
      </p:sp>
    </p:spTree>
    <p:extLst>
      <p:ext uri="{BB962C8B-B14F-4D97-AF65-F5344CB8AC3E}">
        <p14:creationId xmlns:p14="http://schemas.microsoft.com/office/powerpoint/2010/main" val="3836492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210" y="1858590"/>
            <a:ext cx="8100238" cy="3154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7663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988840"/>
            <a:ext cx="7345869" cy="299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90393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Ödemeler Dengesine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Ek Dışalım Durumları</a:t>
            </a:r>
          </a:p>
          <a:p>
            <a:pPr marL="107950" indent="0" eaLnBrk="1" hangingPunct="1">
              <a:buNone/>
            </a:pPr>
            <a:r>
              <a:rPr lang="tr-TR" sz="2000" dirty="0"/>
              <a:t>Yabancılara yapılan döviz ödemeleri</a:t>
            </a:r>
          </a:p>
          <a:p>
            <a:pPr marL="107950" indent="0" eaLnBrk="1" hangingPunct="1">
              <a:buNone/>
            </a:pPr>
            <a:r>
              <a:rPr lang="tr-TR" sz="2000" dirty="0"/>
              <a:t>Ülkede yatırım yapan yabancı sermayenin kar, kira, amortisman transferleri</a:t>
            </a:r>
          </a:p>
          <a:p>
            <a:pPr marL="107950" indent="0" eaLnBrk="1" hangingPunct="1">
              <a:buNone/>
            </a:pPr>
            <a:r>
              <a:rPr lang="tr-TR" sz="2000" dirty="0"/>
              <a:t>Sektörlerde çalışan yabancı personelin ücretleri</a:t>
            </a:r>
          </a:p>
          <a:p>
            <a:pPr marL="107950" indent="0" eaLnBrk="1" hangingPunct="1">
              <a:buNone/>
            </a:pPr>
            <a:r>
              <a:rPr lang="tr-TR" sz="2000" dirty="0"/>
              <a:t>Yurt dışında yapılan turistik tanıtım ve reklam harcamaları</a:t>
            </a:r>
          </a:p>
          <a:p>
            <a:pPr marL="107950" indent="0" eaLnBrk="1" hangingPunct="1">
              <a:buNone/>
            </a:pPr>
            <a:r>
              <a:rPr lang="tr-TR" sz="2000"/>
              <a:t>Sektörde istihdam edilecek personelin yurt dışı eğitim giderleri</a:t>
            </a:r>
          </a:p>
          <a:p>
            <a:pPr marL="107950" indent="0" eaLnBrk="1" hangingPunct="1">
              <a:buNone/>
            </a:pPr>
            <a:r>
              <a:rPr lang="tr-TR" sz="2000" dirty="0"/>
              <a:t>Benzeri sektörel amaçlı döviz ödemeleri</a:t>
            </a:r>
          </a:p>
          <a:p>
            <a:pPr marL="107950" indent="0" eaLnBrk="1" hangingPunct="1">
              <a:buNone/>
            </a:pPr>
            <a:r>
              <a:rPr lang="tr-TR" sz="2000" dirty="0"/>
              <a:t>Yabancı ülkelerde yapılan turizm yatırımları</a:t>
            </a:r>
          </a:p>
          <a:p>
            <a:pPr marL="107950" indent="0" eaLnBrk="1" hangingPunct="1">
              <a:buNone/>
            </a:pPr>
            <a:r>
              <a:rPr lang="tr-TR" sz="2000" dirty="0"/>
              <a:t>Yabancı ülkelerde kiralanan turistik tesislerin kira bedelleri</a:t>
            </a:r>
          </a:p>
          <a:p>
            <a:pPr marL="107950" indent="0" eaLnBrk="1" hangingPunct="1">
              <a:buNone/>
            </a:pPr>
            <a:r>
              <a:rPr lang="tr-TR" sz="2000" dirty="0"/>
              <a:t>Dış ülkelerde seyahat acentelerine ödenen komisyonlar</a:t>
            </a:r>
          </a:p>
          <a:p>
            <a:pPr marL="107950" indent="0" eaLnBrk="1" hangingPunct="1">
              <a:buNone/>
            </a:pPr>
            <a:r>
              <a:rPr lang="tr-TR" sz="2000" dirty="0"/>
              <a:t>Diğer turistik amaçlı dışalım ve döviz ödemeleri</a:t>
            </a:r>
          </a:p>
        </p:txBody>
      </p:sp>
    </p:spTree>
    <p:extLst>
      <p:ext uri="{BB962C8B-B14F-4D97-AF65-F5344CB8AC3E}">
        <p14:creationId xmlns:p14="http://schemas.microsoft.com/office/powerpoint/2010/main" val="2655334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 İç turizmde, ülke ekonomisine dışarıdan para girişi olmayacak; fakat gelirin bölgeler arasında dağılımı söz konusu olacaktır. </a:t>
            </a:r>
          </a:p>
          <a:p>
            <a:pPr marL="107950" indent="0" algn="just" eaLnBrk="1" hangingPunct="1">
              <a:buNone/>
            </a:pPr>
            <a:r>
              <a:rPr lang="tr-TR" sz="2000" dirty="0"/>
              <a:t>• Bu durum, öncelikle bölgeler arasındaki gelişmişlik farklarının giderilmesine katkıda bulunur. </a:t>
            </a:r>
          </a:p>
          <a:p>
            <a:pPr marL="107950" indent="0" algn="just" eaLnBrk="1" hangingPunct="1">
              <a:buNone/>
            </a:pPr>
            <a:r>
              <a:rPr lang="tr-TR" sz="2000" dirty="0"/>
              <a:t>• Ayrıca artan turistik hareketlilik sonucu bölgeye doğru devlet harcamaları (altyapı, yerel yönetim, yatırım destekleri </a:t>
            </a:r>
            <a:r>
              <a:rPr lang="tr-TR" sz="2000" dirty="0" err="1"/>
              <a:t>vs</a:t>
            </a:r>
            <a:r>
              <a:rPr lang="tr-TR" sz="2000" dirty="0"/>
              <a:t>) artacak, bölgede yaşam standardı yükselecektir.</a:t>
            </a:r>
          </a:p>
        </p:txBody>
      </p:sp>
    </p:spTree>
    <p:extLst>
      <p:ext uri="{BB962C8B-B14F-4D97-AF65-F5344CB8AC3E}">
        <p14:creationId xmlns:p14="http://schemas.microsoft.com/office/powerpoint/2010/main" val="42585607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 Dahası, yüksek çarpan etkisiyle turizm bölgede ekonomik hareketlilik ve büyüme dalgası yaratacaktır.</a:t>
            </a:r>
          </a:p>
          <a:p>
            <a:pPr marL="107950" indent="0" algn="just" eaLnBrk="1" hangingPunct="1">
              <a:buNone/>
            </a:pPr>
            <a:r>
              <a:rPr lang="tr-TR" sz="2000" dirty="0"/>
              <a:t>• Turistik beklentileri karşılayacak yerel, özgün ve yüksek kalite</a:t>
            </a:r>
          </a:p>
          <a:p>
            <a:pPr marL="107950" indent="0" algn="just" eaLnBrk="1" hangingPunct="1">
              <a:buNone/>
            </a:pPr>
            <a:r>
              <a:rPr lang="tr-TR" sz="2000" dirty="0"/>
              <a:t>standartlarına sahip üretim de, turizm endüstrisinin dışalım gerekliliğini azaltarak ek dışalımı düşürecektir. </a:t>
            </a:r>
          </a:p>
        </p:txBody>
      </p:sp>
    </p:spTree>
    <p:extLst>
      <p:ext uri="{BB962C8B-B14F-4D97-AF65-F5344CB8AC3E}">
        <p14:creationId xmlns:p14="http://schemas.microsoft.com/office/powerpoint/2010/main" val="20194564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628800"/>
            <a:ext cx="3671072" cy="4198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51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276872"/>
            <a:ext cx="7226248" cy="1243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5859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 Turistlerin geniş gereksinimlerini karşılamak için turizm endüstrisi</a:t>
            </a:r>
          </a:p>
          <a:p>
            <a:pPr marL="107950" indent="0" algn="just" eaLnBrk="1" hangingPunct="1">
              <a:buNone/>
            </a:pPr>
            <a:r>
              <a:rPr lang="tr-TR" sz="2000" dirty="0"/>
              <a:t>pek çok üretim alanıyla işbirliği halindedir.</a:t>
            </a:r>
          </a:p>
          <a:p>
            <a:pPr marL="107950" indent="0" algn="just" eaLnBrk="1" hangingPunct="1">
              <a:buNone/>
            </a:pPr>
            <a:r>
              <a:rPr lang="tr-TR" sz="2000" dirty="0"/>
              <a:t>• Çok sayıda endüstri turizmin tedarikçisi konumundadır.</a:t>
            </a:r>
          </a:p>
          <a:p>
            <a:pPr marL="107950" indent="0" algn="just" eaLnBrk="1" hangingPunct="1">
              <a:buNone/>
            </a:pPr>
            <a:r>
              <a:rPr lang="tr-TR" sz="2000" dirty="0"/>
              <a:t>• Ayrıca turizm, yapısı gereği bir tüketim işidir ve yüksek harcama</a:t>
            </a:r>
          </a:p>
          <a:p>
            <a:pPr marL="107950" indent="0" algn="just" eaLnBrk="1" hangingPunct="1">
              <a:buNone/>
            </a:pPr>
            <a:r>
              <a:rPr lang="tr-TR" sz="2000" dirty="0"/>
              <a:t>oranını içerir.</a:t>
            </a:r>
          </a:p>
          <a:p>
            <a:pPr marL="107950" indent="0" algn="just" eaLnBrk="1" hangingPunct="1">
              <a:buNone/>
            </a:pPr>
            <a:r>
              <a:rPr lang="tr-TR" sz="2000" dirty="0"/>
              <a:t>• Bu sebeplerle turizmin çarpan etkisinin yüksek olduğu kabul edilir. </a:t>
            </a:r>
          </a:p>
        </p:txBody>
      </p:sp>
    </p:spTree>
    <p:extLst>
      <p:ext uri="{BB962C8B-B14F-4D97-AF65-F5344CB8AC3E}">
        <p14:creationId xmlns:p14="http://schemas.microsoft.com/office/powerpoint/2010/main" val="1774477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1. Artırıcı etkenler:</a:t>
            </a:r>
          </a:p>
          <a:p>
            <a:pPr marL="107950" indent="0" algn="just" eaLnBrk="1" hangingPunct="1">
              <a:buNone/>
            </a:pPr>
            <a:r>
              <a:rPr lang="tr-TR" sz="2000" dirty="0"/>
              <a:t>• Bölgenin ekonomik hacmi</a:t>
            </a:r>
          </a:p>
          <a:p>
            <a:pPr marL="107950" indent="0" algn="just" eaLnBrk="1" hangingPunct="1">
              <a:buNone/>
            </a:pPr>
            <a:r>
              <a:rPr lang="tr-TR" sz="2000" dirty="0"/>
              <a:t>• </a:t>
            </a:r>
            <a:r>
              <a:rPr lang="tr-TR" sz="2000" dirty="0" err="1"/>
              <a:t>Sektörel</a:t>
            </a:r>
            <a:r>
              <a:rPr lang="tr-TR" sz="2000" dirty="0"/>
              <a:t> işbirliği</a:t>
            </a:r>
          </a:p>
          <a:p>
            <a:pPr marL="107950" indent="0" algn="just" eaLnBrk="1" hangingPunct="1">
              <a:buNone/>
            </a:pPr>
            <a:r>
              <a:rPr lang="tr-TR" sz="2000" dirty="0"/>
              <a:t>• Yerel olanak kullanımı</a:t>
            </a:r>
          </a:p>
          <a:p>
            <a:pPr marL="107950" indent="0" algn="just" eaLnBrk="1" hangingPunct="1">
              <a:buNone/>
            </a:pPr>
            <a:r>
              <a:rPr lang="tr-TR" sz="2000" dirty="0"/>
              <a:t>• Yerel turistik tüketim</a:t>
            </a:r>
          </a:p>
          <a:p>
            <a:pPr marL="107950" indent="0" algn="just" eaLnBrk="1" hangingPunct="1">
              <a:buNone/>
            </a:pPr>
            <a:endParaRPr lang="tr-TR" sz="2000" dirty="0"/>
          </a:p>
          <a:p>
            <a:pPr marL="107950" indent="0" algn="just" eaLnBrk="1" hangingPunct="1">
              <a:buNone/>
            </a:pPr>
            <a:r>
              <a:rPr lang="tr-TR" sz="2000" dirty="0"/>
              <a:t>2. Azaltıcı etkenler:</a:t>
            </a:r>
          </a:p>
          <a:p>
            <a:pPr marL="107950" indent="0" algn="just" eaLnBrk="1" hangingPunct="1">
              <a:buNone/>
            </a:pPr>
            <a:r>
              <a:rPr lang="tr-TR" sz="2000" dirty="0"/>
              <a:t>• Marjinal dışalım eğilimi, </a:t>
            </a:r>
            <a:r>
              <a:rPr lang="tr-TR" sz="2000" dirty="0" err="1"/>
              <a:t>mpm</a:t>
            </a:r>
            <a:endParaRPr lang="tr-TR" sz="2000" dirty="0"/>
          </a:p>
          <a:p>
            <a:pPr marL="107950" indent="0" algn="just" eaLnBrk="1" hangingPunct="1">
              <a:buNone/>
            </a:pPr>
            <a:r>
              <a:rPr lang="tr-TR" sz="2000" dirty="0"/>
              <a:t>• Marjinal tasarruf eğilimi, </a:t>
            </a:r>
            <a:r>
              <a:rPr lang="tr-TR" sz="2000" dirty="0" err="1"/>
              <a:t>mps</a:t>
            </a:r>
            <a:endParaRPr lang="tr-TR" sz="2000" dirty="0"/>
          </a:p>
          <a:p>
            <a:pPr marL="107950" indent="0" algn="just" eaLnBrk="1" hangingPunct="1">
              <a:buNone/>
            </a:pPr>
            <a:r>
              <a:rPr lang="tr-TR" sz="2000" dirty="0"/>
              <a:t>• Sızıntı</a:t>
            </a:r>
          </a:p>
          <a:p>
            <a:pPr marL="107950" indent="0" algn="just" eaLnBrk="1" hangingPunct="1">
              <a:buNone/>
            </a:pPr>
            <a:r>
              <a:rPr lang="tr-TR" sz="2000" dirty="0"/>
              <a:t>• Yabancı tur operatörleri (</a:t>
            </a:r>
            <a:r>
              <a:rPr lang="tr-TR" sz="2000" dirty="0" err="1"/>
              <a:t>önkaçak</a:t>
            </a:r>
            <a:r>
              <a:rPr lang="tr-TR" sz="2000" dirty="0"/>
              <a:t>)</a:t>
            </a:r>
          </a:p>
        </p:txBody>
      </p:sp>
    </p:spTree>
    <p:extLst>
      <p:ext uri="{BB962C8B-B14F-4D97-AF65-F5344CB8AC3E}">
        <p14:creationId xmlns:p14="http://schemas.microsoft.com/office/powerpoint/2010/main" val="28859176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3. Nötr etkenler:</a:t>
            </a:r>
          </a:p>
          <a:p>
            <a:pPr marL="107950" indent="0" algn="just" eaLnBrk="1" hangingPunct="1">
              <a:buNone/>
            </a:pPr>
            <a:r>
              <a:rPr lang="tr-TR" sz="2000" dirty="0"/>
              <a:t>• Bölgenin coğrafi büyüklüğü</a:t>
            </a:r>
          </a:p>
          <a:p>
            <a:pPr marL="107950" indent="0" algn="just" eaLnBrk="1" hangingPunct="1">
              <a:buNone/>
            </a:pPr>
            <a:r>
              <a:rPr lang="tr-TR" sz="2000" dirty="0"/>
              <a:t>ve çeşitliliği</a:t>
            </a:r>
          </a:p>
          <a:p>
            <a:pPr marL="107950" indent="0" algn="just" eaLnBrk="1" hangingPunct="1">
              <a:buNone/>
            </a:pPr>
            <a:r>
              <a:rPr lang="tr-TR" sz="2000" dirty="0"/>
              <a:t>• Yıl (zaman) faktörü</a:t>
            </a:r>
          </a:p>
        </p:txBody>
      </p:sp>
    </p:spTree>
    <p:extLst>
      <p:ext uri="{BB962C8B-B14F-4D97-AF65-F5344CB8AC3E}">
        <p14:creationId xmlns:p14="http://schemas.microsoft.com/office/powerpoint/2010/main" val="14146044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675" y="1844824"/>
            <a:ext cx="8255200" cy="3240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54142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52" y="2000240"/>
            <a:ext cx="7306781" cy="3605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60969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Gelir Yaratıcı Etkisi</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48" y="2000240"/>
            <a:ext cx="7974137" cy="3630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2109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Katma Değer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Ekonomik etkinliğin amacı değer yaratmaktır. </a:t>
            </a:r>
          </a:p>
          <a:p>
            <a:pPr marL="107950" indent="0" algn="just" eaLnBrk="1" hangingPunct="1">
              <a:buNone/>
            </a:pPr>
            <a:r>
              <a:rPr lang="tr-TR" sz="2000" dirty="0"/>
              <a:t>• Üretim unsurları belirli üretim süreçlerine tabi tutularak: </a:t>
            </a:r>
          </a:p>
          <a:p>
            <a:pPr marL="107950" indent="0" algn="just" eaLnBrk="1" hangingPunct="1">
              <a:buNone/>
            </a:pPr>
            <a:r>
              <a:rPr lang="tr-TR" sz="2000" dirty="0"/>
              <a:t>• İnsan gereksinimlerini daha iyi karşılayacak ve </a:t>
            </a:r>
          </a:p>
          <a:p>
            <a:pPr marL="107950" indent="0" algn="just" eaLnBrk="1" hangingPunct="1">
              <a:buNone/>
            </a:pPr>
            <a:r>
              <a:rPr lang="tr-TR" sz="2000" dirty="0"/>
              <a:t>• Maliyetinden daha yüksek değer taşıyacak nihai ürünler üretilir. </a:t>
            </a:r>
          </a:p>
          <a:p>
            <a:pPr marL="107950" indent="0" algn="just" eaLnBrk="1" hangingPunct="1">
              <a:buNone/>
            </a:pPr>
            <a:r>
              <a:rPr lang="tr-TR" sz="2000" dirty="0"/>
              <a:t>• Bu noktada, üretim süreci değer yaratmakta, başka bir deyişle üretim unsurlarına değer katmaktadır.</a:t>
            </a:r>
          </a:p>
          <a:p>
            <a:pPr marL="107950" indent="0" algn="just" eaLnBrk="1" hangingPunct="1">
              <a:buNone/>
            </a:pPr>
            <a:r>
              <a:rPr lang="tr-TR" sz="2000" dirty="0"/>
              <a:t> • Toplam katma değer, ülkede üretilen mal ve hizmetlerin toplamının ve ulusal gelirin göstergesidir.</a:t>
            </a:r>
          </a:p>
        </p:txBody>
      </p:sp>
    </p:spTree>
    <p:extLst>
      <p:ext uri="{BB962C8B-B14F-4D97-AF65-F5344CB8AC3E}">
        <p14:creationId xmlns:p14="http://schemas.microsoft.com/office/powerpoint/2010/main" val="25464616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Katma Değer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Katma Değer:</a:t>
            </a:r>
          </a:p>
          <a:p>
            <a:pPr marL="107950" indent="0" algn="just" eaLnBrk="1" hangingPunct="1">
              <a:buNone/>
            </a:pPr>
            <a:r>
              <a:rPr lang="tr-TR" sz="2000" dirty="0"/>
              <a:t>Satışa arz edilen bir malın fiyatından, bu malı üretmek üzere daha önce yapılmış harcamalar çıkarıldıktan sonra kalan farktır. </a:t>
            </a:r>
          </a:p>
        </p:txBody>
      </p:sp>
    </p:spTree>
    <p:extLst>
      <p:ext uri="{BB962C8B-B14F-4D97-AF65-F5344CB8AC3E}">
        <p14:creationId xmlns:p14="http://schemas.microsoft.com/office/powerpoint/2010/main" val="42425019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Katma Değer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 Turizmin yarattığı katma değer etkisinin de diğer endüstrilerden yüksek olduğu kabul edilir. </a:t>
            </a:r>
          </a:p>
          <a:p>
            <a:pPr marL="565150" indent="-457200" algn="just" eaLnBrk="1" hangingPunct="1">
              <a:buAutoNum type="arabicPeriod"/>
            </a:pPr>
            <a:r>
              <a:rPr lang="tr-TR" sz="2000" dirty="0"/>
              <a:t>Turizm serbest malları da ekonomik fayda sağlayacak şekilde değerlendirir </a:t>
            </a:r>
          </a:p>
          <a:p>
            <a:pPr marL="565150" indent="-457200" algn="just" eaLnBrk="1" hangingPunct="1">
              <a:buAutoNum type="arabicPeriod"/>
            </a:pPr>
            <a:r>
              <a:rPr lang="tr-TR" sz="2000" dirty="0"/>
              <a:t>Turistik üretimin hizmet üretimi özelliğinden dolayı, malzemeden çok işgücü kullanması </a:t>
            </a:r>
          </a:p>
          <a:p>
            <a:pPr marL="565150" indent="-457200" algn="just" eaLnBrk="1" hangingPunct="1">
              <a:buAutoNum type="arabicPeriod"/>
            </a:pPr>
            <a:r>
              <a:rPr lang="tr-TR" sz="2000" dirty="0"/>
              <a:t>Turizmin pek çok endüstriden girdi sağlaması</a:t>
            </a:r>
          </a:p>
        </p:txBody>
      </p:sp>
    </p:spTree>
    <p:extLst>
      <p:ext uri="{BB962C8B-B14F-4D97-AF65-F5344CB8AC3E}">
        <p14:creationId xmlns:p14="http://schemas.microsoft.com/office/powerpoint/2010/main" val="10617159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Katma Değer Etkisi</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628800"/>
            <a:ext cx="4548336" cy="4335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5582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3200" dirty="0"/>
              <a:t>Turizmin İç Fiyatlara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Gelişen bir ekonomide iç ve dış turizmin canlanması; </a:t>
            </a:r>
          </a:p>
          <a:p>
            <a:pPr marL="107950" indent="0" algn="just" eaLnBrk="1" hangingPunct="1">
              <a:buNone/>
            </a:pPr>
            <a:r>
              <a:rPr lang="tr-TR" sz="2000" dirty="0"/>
              <a:t>• Turistik mal ve hizmet talebini, </a:t>
            </a:r>
          </a:p>
          <a:p>
            <a:pPr marL="107950" indent="0" algn="just" eaLnBrk="1" hangingPunct="1">
              <a:buNone/>
            </a:pPr>
            <a:r>
              <a:rPr lang="tr-TR" sz="2000" dirty="0"/>
              <a:t>• Dolayısı ile üretim faktörleri ve ithal malları talebini arttırır </a:t>
            </a:r>
          </a:p>
          <a:p>
            <a:pPr marL="107950" indent="0" algn="just" eaLnBrk="1" hangingPunct="1">
              <a:buNone/>
            </a:pPr>
            <a:r>
              <a:rPr lang="tr-TR" sz="2000" dirty="0"/>
              <a:t>• Bu durum genel enflasyonist baskıları arttırır. </a:t>
            </a:r>
          </a:p>
          <a:p>
            <a:pPr marL="107950" indent="0" algn="just" eaLnBrk="1" hangingPunct="1">
              <a:buNone/>
            </a:pPr>
            <a:r>
              <a:rPr lang="tr-TR" sz="2000" dirty="0"/>
              <a:t>• Talep artışı karşısında yatırım kararları ile yatırımların gerçekleşmesi arasında geçen süre de fiyatların artmasına neden olur. • Turistik gelişmenin yarattığı enflasyonist baskılar hem turistik mal ve hizmet fiyatlarının, hem de sektöre girdi veren sektörlerdeki fiyatların artmasına neden olur.</a:t>
            </a:r>
          </a:p>
        </p:txBody>
      </p:sp>
    </p:spTree>
    <p:extLst>
      <p:ext uri="{BB962C8B-B14F-4D97-AF65-F5344CB8AC3E}">
        <p14:creationId xmlns:p14="http://schemas.microsoft.com/office/powerpoint/2010/main" val="18933677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Rot="1" noChangeArrowheads="1"/>
          </p:cNvSpPr>
          <p:nvPr>
            <p:ph type="title"/>
          </p:nvPr>
        </p:nvSpPr>
        <p:spPr>
          <a:xfrm>
            <a:off x="395288" y="692150"/>
            <a:ext cx="8229600" cy="1066800"/>
          </a:xfrm>
          <a:noFill/>
        </p:spPr>
        <p:txBody>
          <a:bodyPr/>
          <a:lstStyle/>
          <a:p>
            <a:pPr eaLnBrk="1" hangingPunct="1"/>
            <a:r>
              <a:rPr lang="tr-TR" sz="2800" dirty="0"/>
              <a:t>Turizmin Devlet Gelirlerine ve Harcamalarına Etkisi</a:t>
            </a:r>
          </a:p>
        </p:txBody>
      </p:sp>
      <p:sp>
        <p:nvSpPr>
          <p:cNvPr id="6147" name="Rectangle 3"/>
          <p:cNvSpPr>
            <a:spLocks noGrp="1" noChangeArrowheads="1"/>
          </p:cNvSpPr>
          <p:nvPr>
            <p:ph idx="1"/>
          </p:nvPr>
        </p:nvSpPr>
        <p:spPr>
          <a:xfrm>
            <a:off x="468313" y="1773238"/>
            <a:ext cx="8229600" cy="3949700"/>
          </a:xfrm>
        </p:spPr>
        <p:txBody>
          <a:bodyPr/>
          <a:lstStyle/>
          <a:p>
            <a:pPr marL="107950" indent="0" algn="just" eaLnBrk="1" hangingPunct="1">
              <a:buNone/>
            </a:pPr>
            <a:r>
              <a:rPr lang="tr-TR" sz="2000" dirty="0"/>
              <a:t>Devletin turistik etkinliklerden sağladığı doğrudan ve dolaylı etkiler</a:t>
            </a:r>
          </a:p>
          <a:p>
            <a:pPr marL="107950" indent="0" algn="just" eaLnBrk="1" hangingPunct="1">
              <a:buNone/>
            </a:pPr>
            <a:r>
              <a:rPr lang="tr-TR" sz="2000" dirty="0"/>
              <a:t>(vergi, gümrük </a:t>
            </a:r>
            <a:r>
              <a:rPr lang="tr-TR" sz="2000" dirty="0" err="1"/>
              <a:t>vb</a:t>
            </a:r>
            <a:r>
              <a:rPr lang="tr-TR" sz="2000" dirty="0"/>
              <a:t>) devlet gelirlerini,</a:t>
            </a:r>
          </a:p>
          <a:p>
            <a:pPr marL="107950" indent="0" algn="just" eaLnBrk="1" hangingPunct="1">
              <a:buNone/>
            </a:pPr>
            <a:endParaRPr lang="tr-TR" sz="2000" dirty="0"/>
          </a:p>
          <a:p>
            <a:pPr marL="107950" indent="0" algn="just" eaLnBrk="1" hangingPunct="1">
              <a:buNone/>
            </a:pPr>
            <a:endParaRPr lang="tr-TR" sz="2000" dirty="0"/>
          </a:p>
          <a:p>
            <a:pPr marL="107950" indent="0" algn="just" eaLnBrk="1" hangingPunct="1">
              <a:buNone/>
            </a:pPr>
            <a:r>
              <a:rPr lang="tr-TR" sz="2000" dirty="0"/>
              <a:t>Buna karşılık turizmin gelişmesi amacıyla tanıtım, teşvik, mali</a:t>
            </a:r>
          </a:p>
          <a:p>
            <a:pPr marL="107950" indent="0" algn="just" eaLnBrk="1" hangingPunct="1">
              <a:buNone/>
            </a:pPr>
            <a:r>
              <a:rPr lang="tr-TR" sz="2000" dirty="0"/>
              <a:t>tedbirler, altyapı yatırımları ve idari masraflar devlet harcamalarını</a:t>
            </a:r>
          </a:p>
          <a:p>
            <a:pPr marL="107950" indent="0" algn="just" eaLnBrk="1" hangingPunct="1">
              <a:buNone/>
            </a:pPr>
            <a:r>
              <a:rPr lang="tr-TR" sz="2000" dirty="0"/>
              <a:t>artırıcı etkiye sahiptir. </a:t>
            </a:r>
          </a:p>
        </p:txBody>
      </p:sp>
    </p:spTree>
    <p:extLst>
      <p:ext uri="{BB962C8B-B14F-4D97-AF65-F5344CB8AC3E}">
        <p14:creationId xmlns:p14="http://schemas.microsoft.com/office/powerpoint/2010/main" val="35743775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entsel">
  <a:themeElements>
    <a:clrScheme name="Kentsel">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Kentsel">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Kentsel">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689</TotalTime>
  <Words>1109</Words>
  <Application>Microsoft Office PowerPoint</Application>
  <PresentationFormat>On-screen Show (4:3)</PresentationFormat>
  <Paragraphs>131</Paragraphs>
  <Slides>61</Slides>
  <Notes>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Kentsel</vt:lpstr>
      <vt:lpstr>Turizm Ekonomisi  – Turizmin Ekonomik Etkileri</vt:lpstr>
      <vt:lpstr>Turizmin Etkileri</vt:lpstr>
      <vt:lpstr>Turizmin Etkileri</vt:lpstr>
      <vt:lpstr>Turizmin Etkileri</vt:lpstr>
      <vt:lpstr>Turizmin Etkileri</vt:lpstr>
      <vt:lpstr>Ekonomik Etkinin Belirleyici Unsurları</vt:lpstr>
      <vt:lpstr>Destinasyon Bölgesindeki Ekonomik Gelişmişlik Seviyesi </vt:lpstr>
      <vt:lpstr>Turistik Tesislerin Yapısı ve Çekicilikleri</vt:lpstr>
      <vt:lpstr>Turistik Tesislerin Yabancı Sahiplik Derecesi</vt:lpstr>
      <vt:lpstr>Yerli Olmayan İşgücünün İstihdam Edilmesi</vt:lpstr>
      <vt:lpstr>Hükümetin Altyapı Sağlaması</vt:lpstr>
      <vt:lpstr>Turist Tipi</vt:lpstr>
      <vt:lpstr>Turizmin Reel Ekonomik Etkileri</vt:lpstr>
      <vt:lpstr>Turizmin İstihdam Etkisi</vt:lpstr>
      <vt:lpstr>Turizmin İstihdam Etkisi</vt:lpstr>
      <vt:lpstr>Turizmin İstihdam Etkisi</vt:lpstr>
      <vt:lpstr>Turizmin İstihdam Etkisi</vt:lpstr>
      <vt:lpstr>Turizmin İstihdam Etkisi</vt:lpstr>
      <vt:lpstr>Eksik İstihdam</vt:lpstr>
      <vt:lpstr>Eksik İstihdam</vt:lpstr>
      <vt:lpstr>Turizmin İstihdam Etkisi</vt:lpstr>
      <vt:lpstr>Turizmin İstihdam Etkisi</vt:lpstr>
      <vt:lpstr>Turizmin İstihdam Etkisi</vt:lpstr>
      <vt:lpstr>Turizmin Sektörler Üzerine Etkisi</vt:lpstr>
      <vt:lpstr>Turizmin Tarım Sektörüne Etkisi</vt:lpstr>
      <vt:lpstr>Turizmin Sanayi Sektörüne Etkisi</vt:lpstr>
      <vt:lpstr>Turizmin Hizmetler Sektörüne Etkisi</vt:lpstr>
      <vt:lpstr>Turizmin Altyapı Üzerine Etkisi</vt:lpstr>
      <vt:lpstr>Turizmin Moneter Etkileri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Ödemeler Dengesine Etkisi</vt:lpstr>
      <vt:lpstr>Turizmin Gelir Yaratıcı Etkisi</vt:lpstr>
      <vt:lpstr>Turizmin Gelir Yaratıcı Etkisi</vt:lpstr>
      <vt:lpstr>Turizmin Gelir Yaratıcı Etkisi</vt:lpstr>
      <vt:lpstr>Turizmin Gelir Yaratıcı Etkisi</vt:lpstr>
      <vt:lpstr>Turizmin Gelir Yaratıcı Etkisi</vt:lpstr>
      <vt:lpstr>Turizmin Gelir Yaratıcı Etkisi</vt:lpstr>
      <vt:lpstr>Turizmin Gelir Yaratıcı Etkisi</vt:lpstr>
      <vt:lpstr>Turizmin Gelir Yaratıcı Etkisi</vt:lpstr>
      <vt:lpstr>Turizmin Gelir Yaratıcı Etkisi</vt:lpstr>
      <vt:lpstr>Turizmin Gelir Yaratıcı Etkisi</vt:lpstr>
      <vt:lpstr>Turizmin Katma Değer Etkisi</vt:lpstr>
      <vt:lpstr>Turizmin Katma Değer Etkisi</vt:lpstr>
      <vt:lpstr>Turizmin Katma Değer Etkisi</vt:lpstr>
      <vt:lpstr>Turizmin Katma Değer Etkisi</vt:lpstr>
      <vt:lpstr>Turizmin İç Fiyatlara Etkisi</vt:lpstr>
      <vt:lpstr>Turizmin Devlet Gelirlerine ve Harcamalarına Etkisi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 SEKTÖRÜ</dc:title>
  <dc:creator>Guest</dc:creator>
  <cp:lastModifiedBy>Windows 7</cp:lastModifiedBy>
  <cp:revision>64</cp:revision>
  <dcterms:created xsi:type="dcterms:W3CDTF">2007-12-06T18:36:46Z</dcterms:created>
  <dcterms:modified xsi:type="dcterms:W3CDTF">2023-12-15T09:30:23Z</dcterms:modified>
</cp:coreProperties>
</file>