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314" r:id="rId2"/>
    <p:sldId id="322" r:id="rId3"/>
    <p:sldId id="319" r:id="rId4"/>
    <p:sldId id="342" r:id="rId5"/>
    <p:sldId id="326" r:id="rId6"/>
    <p:sldId id="320" r:id="rId7"/>
    <p:sldId id="327" r:id="rId8"/>
    <p:sldId id="341" r:id="rId9"/>
    <p:sldId id="328" r:id="rId10"/>
    <p:sldId id="329" r:id="rId11"/>
    <p:sldId id="330" r:id="rId12"/>
    <p:sldId id="331" r:id="rId13"/>
    <p:sldId id="332" r:id="rId14"/>
    <p:sldId id="333" r:id="rId15"/>
    <p:sldId id="334" r:id="rId16"/>
    <p:sldId id="335" r:id="rId17"/>
    <p:sldId id="336" r:id="rId18"/>
    <p:sldId id="337" r:id="rId19"/>
    <p:sldId id="338" r:id="rId20"/>
    <p:sldId id="339" r:id="rId2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D71294-1922-4386-BCF0-3819CF86210F}" v="7" dt="2023-12-16T09:54:44.8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3" d="100"/>
          <a:sy n="83" d="100"/>
        </p:scale>
        <p:origin x="-2424"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16.12.2023</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16.12.2023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2808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96213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84961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9458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91369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47752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04280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05438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14311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75774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66964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12/16/2023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153899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mesutozdemir.org/rekreasyon-ve-turizm-arasindaki-ilisk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77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C3A9C8F3-9EFF-83EB-D84C-13DCBF07FEDC}"/>
              </a:ext>
            </a:extLst>
          </p:cNvPr>
          <p:cNvPicPr>
            <a:picLocks noChangeAspect="1"/>
          </p:cNvPicPr>
          <p:nvPr/>
        </p:nvPicPr>
        <p:blipFill rotWithShape="1">
          <a:blip r:embed="rId2">
            <a:alphaModFix/>
          </a:blip>
          <a:srcRect l="41364" r="373" b="-3"/>
          <a:stretch/>
        </p:blipFill>
        <p:spPr>
          <a:xfrm>
            <a:off x="-94835" y="-90597"/>
            <a:ext cx="5289672" cy="6948599"/>
          </a:xfrm>
          <a:prstGeom prst="rect">
            <a:avLst/>
          </a:prstGeom>
        </p:spPr>
      </p:pic>
      <p:pic>
        <p:nvPicPr>
          <p:cNvPr id="10" name="Picture 9">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061"/>
          <a:stretch/>
        </p:blipFill>
        <p:spPr>
          <a:xfrm>
            <a:off x="229" y="-5229"/>
            <a:ext cx="9143543" cy="6863229"/>
          </a:xfrm>
          <a:prstGeom prst="rect">
            <a:avLst/>
          </a:prstGeom>
        </p:spPr>
      </p:pic>
      <p:sp>
        <p:nvSpPr>
          <p:cNvPr id="2" name="Metin kutusu 1"/>
          <p:cNvSpPr txBox="1"/>
          <p:nvPr/>
        </p:nvSpPr>
        <p:spPr>
          <a:xfrm>
            <a:off x="5302980" y="184674"/>
            <a:ext cx="3600196" cy="1233444"/>
          </a:xfrm>
          <a:prstGeom prst="rect">
            <a:avLst/>
          </a:prstGeom>
        </p:spPr>
        <p:txBody>
          <a:bodyPr vert="horz" lIns="91440" tIns="45720" rIns="91440" bIns="45720" rtlCol="0" anchor="t">
            <a:normAutofit/>
          </a:bodyPr>
          <a:lstStyle/>
          <a:p>
            <a:pPr>
              <a:lnSpc>
                <a:spcPct val="90000"/>
              </a:lnSpc>
              <a:spcAft>
                <a:spcPts val="600"/>
              </a:spcAft>
            </a:pPr>
            <a:r>
              <a:rPr lang="en-US" sz="3300" kern="1200">
                <a:solidFill>
                  <a:srgbClr val="000000"/>
                </a:solidFill>
                <a:latin typeface="+mj-lt"/>
                <a:ea typeface="+mj-ea"/>
                <a:cs typeface="+mj-cs"/>
              </a:rPr>
              <a:t>REKREASYON VE TURİZM</a:t>
            </a:r>
          </a:p>
        </p:txBody>
      </p:sp>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fontAlgn="auto">
              <a:spcAft>
                <a:spcPts val="0"/>
              </a:spcAft>
              <a:defRPr/>
            </a:pPr>
            <a:r>
              <a:rPr lang="tr-TR" altLang="en-US" sz="3200" dirty="0"/>
              <a:t>Rekreasyon ve Turizm Talebi</a:t>
            </a:r>
          </a:p>
        </p:txBody>
      </p:sp>
      <p:sp>
        <p:nvSpPr>
          <p:cNvPr id="11266" name="Rectangle 3"/>
          <p:cNvSpPr>
            <a:spLocks noGrp="1" noChangeArrowheads="1"/>
          </p:cNvSpPr>
          <p:nvPr>
            <p:ph idx="1"/>
          </p:nvPr>
        </p:nvSpPr>
        <p:spPr>
          <a:xfrm>
            <a:off x="457200" y="1600200"/>
            <a:ext cx="4259263" cy="4495800"/>
          </a:xfrm>
        </p:spPr>
        <p:txBody>
          <a:bodyPr/>
          <a:lstStyle/>
          <a:p>
            <a:pPr>
              <a:lnSpc>
                <a:spcPct val="90000"/>
              </a:lnSpc>
              <a:buFontTx/>
              <a:buNone/>
            </a:pPr>
            <a:r>
              <a:rPr lang="tr-TR" altLang="en-US" sz="1800" dirty="0"/>
              <a:t>Sanayileşme</a:t>
            </a:r>
          </a:p>
          <a:p>
            <a:pPr>
              <a:lnSpc>
                <a:spcPct val="90000"/>
              </a:lnSpc>
              <a:buFontTx/>
              <a:buNone/>
            </a:pPr>
            <a:endParaRPr lang="tr-TR" altLang="en-US" sz="1800" dirty="0"/>
          </a:p>
          <a:p>
            <a:pPr>
              <a:lnSpc>
                <a:spcPct val="90000"/>
              </a:lnSpc>
              <a:buFontTx/>
              <a:buNone/>
            </a:pPr>
            <a:endParaRPr lang="tr-TR" altLang="en-US" sz="1800" dirty="0"/>
          </a:p>
          <a:p>
            <a:pPr>
              <a:lnSpc>
                <a:spcPct val="90000"/>
              </a:lnSpc>
              <a:buFontTx/>
              <a:buNone/>
            </a:pPr>
            <a:endParaRPr lang="tr-TR" altLang="en-US" sz="1800" dirty="0"/>
          </a:p>
          <a:p>
            <a:pPr>
              <a:lnSpc>
                <a:spcPct val="90000"/>
              </a:lnSpc>
            </a:pPr>
            <a:r>
              <a:rPr lang="tr-TR" altLang="en-US" sz="1800" dirty="0"/>
              <a:t>Gelir artışı etkisi</a:t>
            </a:r>
          </a:p>
          <a:p>
            <a:pPr>
              <a:lnSpc>
                <a:spcPct val="90000"/>
              </a:lnSpc>
            </a:pPr>
            <a:r>
              <a:rPr lang="tr-TR" altLang="en-US" sz="1800" dirty="0"/>
              <a:t>Boş zaman artışı etkisi</a:t>
            </a:r>
          </a:p>
          <a:p>
            <a:pPr>
              <a:lnSpc>
                <a:spcPct val="90000"/>
              </a:lnSpc>
            </a:pPr>
            <a:r>
              <a:rPr lang="tr-TR" altLang="en-US" sz="1800" dirty="0"/>
              <a:t>Zihinsel dinlenme ihtiyacı yaratan etkisi</a:t>
            </a:r>
          </a:p>
          <a:p>
            <a:pPr>
              <a:lnSpc>
                <a:spcPct val="90000"/>
              </a:lnSpc>
            </a:pPr>
            <a:r>
              <a:rPr lang="tr-TR" altLang="en-US" sz="1800" dirty="0"/>
              <a:t>Zaman planlama etkisi</a:t>
            </a:r>
          </a:p>
          <a:p>
            <a:pPr>
              <a:lnSpc>
                <a:spcPct val="90000"/>
              </a:lnSpc>
            </a:pPr>
            <a:r>
              <a:rPr lang="tr-TR" altLang="en-US" sz="1800" dirty="0"/>
              <a:t>Siyasi otoritenin düzenleme yapma ihtiyacı duyması</a:t>
            </a:r>
          </a:p>
          <a:p>
            <a:pPr>
              <a:lnSpc>
                <a:spcPct val="90000"/>
              </a:lnSpc>
            </a:pPr>
            <a:r>
              <a:rPr lang="tr-TR" altLang="en-US" sz="1800" dirty="0"/>
              <a:t>Rekreasyonel fayda bilinci (kişisel ve toplumsal)</a:t>
            </a:r>
          </a:p>
          <a:p>
            <a:pPr>
              <a:lnSpc>
                <a:spcPct val="90000"/>
              </a:lnSpc>
            </a:pPr>
            <a:endParaRPr lang="tr-TR" altLang="en-US" sz="2400" dirty="0"/>
          </a:p>
        </p:txBody>
      </p:sp>
      <p:sp>
        <p:nvSpPr>
          <p:cNvPr id="11" name="Veri Yer Tutucusu 3"/>
          <p:cNvSpPr>
            <a:spLocks noGrp="1"/>
          </p:cNvSpPr>
          <p:nvPr>
            <p:ph type="dt" sz="half" idx="10"/>
          </p:nvPr>
        </p:nvSpPr>
        <p:spPr/>
        <p:txBody>
          <a:bodyPr/>
          <a:lstStyle/>
          <a:p>
            <a:pPr>
              <a:defRPr/>
            </a:pPr>
            <a:fld id="{8FB70729-5AF8-4037-A024-9EAA7643E279}" type="datetime1">
              <a:rPr lang="tr-TR"/>
              <a:pPr>
                <a:defRPr/>
              </a:pPr>
              <a:t>16.12.2023</a:t>
            </a:fld>
            <a:endParaRPr lang="tr-TR"/>
          </a:p>
        </p:txBody>
      </p:sp>
      <p:sp>
        <p:nvSpPr>
          <p:cNvPr id="13" name="Slayt Numarası Yer Tutucusu 5"/>
          <p:cNvSpPr>
            <a:spLocks noGrp="1"/>
          </p:cNvSpPr>
          <p:nvPr>
            <p:ph type="sldNum" sz="quarter" idx="12"/>
          </p:nvPr>
        </p:nvSpPr>
        <p:spPr/>
        <p:txBody>
          <a:bodyPr/>
          <a:lstStyle/>
          <a:p>
            <a:pPr>
              <a:defRPr/>
            </a:pPr>
            <a:fld id="{5108514A-2E36-412A-AF32-84C04D95329B}" type="slidenum">
              <a:rPr lang="tr-TR"/>
              <a:pPr>
                <a:defRPr/>
              </a:pPr>
              <a:t>2</a:t>
            </a:fld>
            <a:endParaRPr lang="tr-TR"/>
          </a:p>
        </p:txBody>
      </p:sp>
      <p:sp>
        <p:nvSpPr>
          <p:cNvPr id="11270" name="Text Box 4"/>
          <p:cNvSpPr txBox="1">
            <a:spLocks noChangeArrowheads="1"/>
          </p:cNvSpPr>
          <p:nvPr/>
        </p:nvSpPr>
        <p:spPr bwMode="auto">
          <a:xfrm>
            <a:off x="4643438" y="1628775"/>
            <a:ext cx="4500562"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en-US" sz="2000" dirty="0"/>
          </a:p>
          <a:p>
            <a:pPr eaLnBrk="1" hangingPunct="1">
              <a:buSzPct val="200000"/>
              <a:buFontTx/>
              <a:buChar char="•"/>
            </a:pPr>
            <a:r>
              <a:rPr lang="tr-TR" altLang="en-US" sz="2000" dirty="0">
                <a:sym typeface="Wingdings" pitchFamily="2" charset="2"/>
              </a:rPr>
              <a:t> </a:t>
            </a:r>
            <a:r>
              <a:rPr lang="tr-TR" altLang="en-US" dirty="0">
                <a:sym typeface="Wingdings" pitchFamily="2" charset="2"/>
              </a:rPr>
              <a:t>Teknolojik Gelişme</a:t>
            </a:r>
          </a:p>
          <a:p>
            <a:pPr eaLnBrk="1" hangingPunct="1">
              <a:buSzPct val="200000"/>
              <a:buFontTx/>
              <a:buChar char="•"/>
            </a:pPr>
            <a:r>
              <a:rPr lang="tr-TR" altLang="en-US" dirty="0">
                <a:sym typeface="Wingdings" pitchFamily="2" charset="2"/>
              </a:rPr>
              <a:t> Şehirleşme</a:t>
            </a:r>
          </a:p>
          <a:p>
            <a:pPr eaLnBrk="1" hangingPunct="1">
              <a:buSzPct val="200000"/>
            </a:pPr>
            <a:endParaRPr lang="tr-TR" altLang="en-US" sz="2000" dirty="0">
              <a:sym typeface="Wingdings" pitchFamily="2" charset="2"/>
            </a:endParaRPr>
          </a:p>
          <a:p>
            <a:pPr eaLnBrk="1" hangingPunct="1">
              <a:buSzPct val="200000"/>
            </a:pPr>
            <a:endParaRPr lang="tr-TR" altLang="en-US" sz="2000" dirty="0">
              <a:sym typeface="Wingdings" pitchFamily="2" charset="2"/>
            </a:endParaRPr>
          </a:p>
          <a:p>
            <a:pPr eaLnBrk="1" hangingPunct="1">
              <a:buSzPct val="200000"/>
              <a:buFontTx/>
              <a:buChar char="•"/>
            </a:pPr>
            <a:r>
              <a:rPr lang="tr-TR" altLang="en-US" sz="2000" dirty="0">
                <a:sym typeface="Wingdings" pitchFamily="2" charset="2"/>
              </a:rPr>
              <a:t> </a:t>
            </a:r>
            <a:r>
              <a:rPr lang="tr-TR" altLang="en-US" dirty="0">
                <a:sym typeface="Wingdings" pitchFamily="2" charset="2"/>
              </a:rPr>
              <a:t>Nüfus Artışı ve Hareketliliği</a:t>
            </a:r>
          </a:p>
          <a:p>
            <a:pPr eaLnBrk="1" hangingPunct="1">
              <a:buSzPct val="200000"/>
              <a:buFontTx/>
              <a:buChar char="•"/>
            </a:pPr>
            <a:r>
              <a:rPr lang="tr-TR" altLang="en-US" dirty="0">
                <a:sym typeface="Wingdings" pitchFamily="2" charset="2"/>
              </a:rPr>
              <a:t> Kitle İl. Araç </a:t>
            </a:r>
            <a:r>
              <a:rPr lang="tr-TR" altLang="en-US" dirty="0" err="1">
                <a:sym typeface="Wingdings" pitchFamily="2" charset="2"/>
              </a:rPr>
              <a:t>Etk</a:t>
            </a:r>
            <a:r>
              <a:rPr lang="tr-TR" altLang="en-US" dirty="0">
                <a:sym typeface="Wingdings" pitchFamily="2" charset="2"/>
              </a:rPr>
              <a:t> (</a:t>
            </a:r>
            <a:r>
              <a:rPr lang="tr-TR" altLang="en-US" dirty="0" err="1">
                <a:sym typeface="Wingdings" pitchFamily="2" charset="2"/>
              </a:rPr>
              <a:t>Rek</a:t>
            </a:r>
            <a:r>
              <a:rPr lang="tr-TR" altLang="en-US" dirty="0">
                <a:sym typeface="Wingdings" pitchFamily="2" charset="2"/>
              </a:rPr>
              <a:t>. Propaganda)</a:t>
            </a:r>
          </a:p>
          <a:p>
            <a:pPr eaLnBrk="1" hangingPunct="1">
              <a:buSzPct val="200000"/>
              <a:buFontTx/>
              <a:buChar char="•"/>
            </a:pPr>
            <a:r>
              <a:rPr lang="tr-TR" altLang="en-US" dirty="0">
                <a:sym typeface="Wingdings" pitchFamily="2" charset="2"/>
              </a:rPr>
              <a:t> Eğitim ve Kültürün Yükselmesi</a:t>
            </a:r>
          </a:p>
          <a:p>
            <a:pPr eaLnBrk="1" hangingPunct="1">
              <a:buSzPct val="200000"/>
              <a:buFontTx/>
              <a:buChar char="•"/>
            </a:pPr>
            <a:r>
              <a:rPr lang="tr-TR" altLang="en-US" dirty="0">
                <a:sym typeface="Wingdings" pitchFamily="2" charset="2"/>
              </a:rPr>
              <a:t> Çevre Bilincinin Artması</a:t>
            </a:r>
          </a:p>
          <a:p>
            <a:pPr eaLnBrk="1" hangingPunct="1">
              <a:buSzPct val="200000"/>
              <a:buFontTx/>
              <a:buChar char="•"/>
            </a:pPr>
            <a:r>
              <a:rPr lang="tr-TR" altLang="en-US" dirty="0">
                <a:sym typeface="Wingdings" pitchFamily="2" charset="2"/>
              </a:rPr>
              <a:t> Yeni Sağlık Bilinci</a:t>
            </a:r>
          </a:p>
          <a:p>
            <a:pPr eaLnBrk="1" hangingPunct="1">
              <a:buSzPct val="200000"/>
              <a:buFontTx/>
              <a:buChar char="•"/>
            </a:pPr>
            <a:r>
              <a:rPr lang="tr-TR" altLang="en-US" dirty="0">
                <a:sym typeface="Wingdings" pitchFamily="2" charset="2"/>
              </a:rPr>
              <a:t> E-Turizm</a:t>
            </a:r>
          </a:p>
          <a:p>
            <a:pPr eaLnBrk="1" hangingPunct="1">
              <a:buSzPct val="200000"/>
            </a:pPr>
            <a:endParaRPr lang="tr-TR" altLang="en-US" sz="2000" dirty="0">
              <a:sym typeface="Wingdings" pitchFamily="2" charset="2"/>
            </a:endParaRPr>
          </a:p>
        </p:txBody>
      </p:sp>
      <p:sp>
        <p:nvSpPr>
          <p:cNvPr id="11271" name="Line 5"/>
          <p:cNvSpPr>
            <a:spLocks noChangeShapeType="1"/>
          </p:cNvSpPr>
          <p:nvPr/>
        </p:nvSpPr>
        <p:spPr bwMode="auto">
          <a:xfrm>
            <a:off x="4716463" y="2781300"/>
            <a:ext cx="44275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1272" name="Line 6"/>
          <p:cNvSpPr>
            <a:spLocks noChangeShapeType="1"/>
          </p:cNvSpPr>
          <p:nvPr/>
        </p:nvSpPr>
        <p:spPr bwMode="auto">
          <a:xfrm>
            <a:off x="2339975" y="1773238"/>
            <a:ext cx="2232025" cy="360362"/>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1273" name="Line 7"/>
          <p:cNvSpPr>
            <a:spLocks noChangeShapeType="1"/>
          </p:cNvSpPr>
          <p:nvPr/>
        </p:nvSpPr>
        <p:spPr bwMode="auto">
          <a:xfrm flipH="1">
            <a:off x="3419475" y="2571281"/>
            <a:ext cx="1223963" cy="420038"/>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1274" name="Line 8"/>
          <p:cNvSpPr>
            <a:spLocks noChangeShapeType="1"/>
          </p:cNvSpPr>
          <p:nvPr/>
        </p:nvSpPr>
        <p:spPr bwMode="auto">
          <a:xfrm>
            <a:off x="3636963" y="3861048"/>
            <a:ext cx="863600" cy="396081"/>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55306" name="Text Box 10"/>
          <p:cNvSpPr txBox="1">
            <a:spLocks noChangeArrowheads="1"/>
          </p:cNvSpPr>
          <p:nvPr/>
        </p:nvSpPr>
        <p:spPr bwMode="auto">
          <a:xfrm>
            <a:off x="1116013" y="5661025"/>
            <a:ext cx="27352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b="1">
                <a:solidFill>
                  <a:srgbClr val="FF0000"/>
                </a:solidFill>
              </a:rPr>
              <a:t>Özel Nedenler</a:t>
            </a:r>
          </a:p>
        </p:txBody>
      </p:sp>
      <p:sp>
        <p:nvSpPr>
          <p:cNvPr id="55307" name="Text Box 11"/>
          <p:cNvSpPr txBox="1">
            <a:spLocks noChangeArrowheads="1"/>
          </p:cNvSpPr>
          <p:nvPr/>
        </p:nvSpPr>
        <p:spPr bwMode="auto">
          <a:xfrm>
            <a:off x="5148263" y="5661025"/>
            <a:ext cx="31670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ltLang="en-US" b="1">
                <a:solidFill>
                  <a:srgbClr val="FF0000"/>
                </a:solidFill>
              </a:rPr>
              <a:t>Genel Nedenler</a:t>
            </a:r>
          </a:p>
        </p:txBody>
      </p:sp>
    </p:spTree>
    <p:extLst>
      <p:ext uri="{BB962C8B-B14F-4D97-AF65-F5344CB8AC3E}">
        <p14:creationId xmlns:p14="http://schemas.microsoft.com/office/powerpoint/2010/main" val="2228707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5306"/>
                                        </p:tgtEl>
                                        <p:attrNameLst>
                                          <p:attrName>style.visibility</p:attrName>
                                        </p:attrNameLst>
                                      </p:cBhvr>
                                      <p:to>
                                        <p:strVal val="visible"/>
                                      </p:to>
                                    </p:set>
                                    <p:animEffect transition="in" filter="diamond(in)">
                                      <p:cBhvr>
                                        <p:cTn id="7" dur="2000"/>
                                        <p:tgtEl>
                                          <p:spTgt spid="55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5307"/>
                                        </p:tgtEl>
                                        <p:attrNameLst>
                                          <p:attrName>style.visibility</p:attrName>
                                        </p:attrNameLst>
                                      </p:cBhvr>
                                      <p:to>
                                        <p:strVal val="visible"/>
                                      </p:to>
                                    </p:set>
                                    <p:animEffect transition="in" filter="diamond(in)">
                                      <p:cBhvr>
                                        <p:cTn id="12" dur="2000"/>
                                        <p:tgtEl>
                                          <p:spTgt spid="55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6" grpId="0"/>
      <p:bldP spid="5530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Rekreasyon ve Turizm</a:t>
            </a:r>
          </a:p>
        </p:txBody>
      </p:sp>
      <p:sp>
        <p:nvSpPr>
          <p:cNvPr id="8194" name="Rectangle 3"/>
          <p:cNvSpPr>
            <a:spLocks noGrp="1" noChangeArrowheads="1"/>
          </p:cNvSpPr>
          <p:nvPr>
            <p:ph idx="1"/>
          </p:nvPr>
        </p:nvSpPr>
        <p:spPr/>
        <p:txBody>
          <a:bodyPr/>
          <a:lstStyle/>
          <a:p>
            <a:pPr marL="0" indent="0">
              <a:lnSpc>
                <a:spcPct val="90000"/>
              </a:lnSpc>
              <a:buNone/>
            </a:pPr>
            <a:r>
              <a:rPr lang="tr-TR" altLang="en-US" sz="2000" dirty="0"/>
              <a:t>Turizm ve rekreasyon arasındaki benzer noktalar şu şekilde özetlenebilir (Hazar, 2003: 30; </a:t>
            </a:r>
            <a:r>
              <a:rPr lang="tr-TR" altLang="en-US" sz="2000" dirty="0" err="1"/>
              <a:t>Karaküçük</a:t>
            </a:r>
            <a:r>
              <a:rPr lang="tr-TR" altLang="en-US" sz="2000" dirty="0"/>
              <a:t>, 2008: 211; Koyuncu, 2012: 30):</a:t>
            </a:r>
          </a:p>
          <a:p>
            <a:pPr>
              <a:lnSpc>
                <a:spcPct val="90000"/>
              </a:lnSpc>
            </a:pPr>
            <a:r>
              <a:rPr lang="tr-TR" altLang="en-US" sz="2000" dirty="0"/>
              <a:t>Her iki olguda, yani gerek turizm gerekse rekreasyon katılımcıların kişisel istekleri sonucu ortaya çıkar.</a:t>
            </a:r>
          </a:p>
          <a:p>
            <a:pPr>
              <a:lnSpc>
                <a:spcPct val="90000"/>
              </a:lnSpc>
            </a:pPr>
            <a:r>
              <a:rPr lang="tr-TR" altLang="en-US" sz="2000" dirty="0"/>
              <a:t>Her iki etkinlikte de katılım gönüllülük esasına dayalıdır ve zorlama yoktur.</a:t>
            </a:r>
          </a:p>
          <a:p>
            <a:pPr>
              <a:lnSpc>
                <a:spcPct val="90000"/>
              </a:lnSpc>
            </a:pPr>
            <a:r>
              <a:rPr lang="tr-TR" altLang="en-US" sz="2000" dirty="0"/>
              <a:t>Her iki kavramda fiziksel veya düşünsel bir hareketlilik içerir.</a:t>
            </a:r>
          </a:p>
          <a:p>
            <a:pPr>
              <a:lnSpc>
                <a:spcPct val="90000"/>
              </a:lnSpc>
            </a:pPr>
            <a:r>
              <a:rPr lang="tr-TR" altLang="en-US" sz="2000" dirty="0"/>
              <a:t>Her iki etkinlik de boş zamanlarda yapılır.</a:t>
            </a:r>
          </a:p>
          <a:p>
            <a:pPr>
              <a:lnSpc>
                <a:spcPct val="90000"/>
              </a:lnSpc>
            </a:pPr>
            <a:r>
              <a:rPr lang="tr-TR" altLang="en-US" sz="2000" dirty="0"/>
              <a:t>Her yaştaki ve sosyal yapıdaki bireylerin katılımı söz konusudur.</a:t>
            </a:r>
          </a:p>
          <a:p>
            <a:pPr>
              <a:lnSpc>
                <a:spcPct val="90000"/>
              </a:lnSpc>
            </a:pPr>
            <a:r>
              <a:rPr lang="tr-TR" altLang="en-US" sz="2000" dirty="0"/>
              <a:t>Her iki etkinlik de bireysel veya toplu olarak yapılabilir.</a:t>
            </a:r>
          </a:p>
          <a:p>
            <a:pPr>
              <a:lnSpc>
                <a:spcPct val="90000"/>
              </a:lnSpc>
            </a:pPr>
            <a:r>
              <a:rPr lang="tr-TR" altLang="en-US" sz="2000" dirty="0"/>
              <a:t>Turistlerin ve </a:t>
            </a:r>
            <a:r>
              <a:rPr lang="tr-TR" altLang="en-US" sz="2000" dirty="0" err="1"/>
              <a:t>rekreasyonistlerin</a:t>
            </a:r>
            <a:r>
              <a:rPr lang="tr-TR" altLang="en-US" sz="2000" dirty="0"/>
              <a:t> katıldığı aktiviteler dikkate alındığında her iki grubunda çoğu zaman aynı aktiviteye katıldığı görülür.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3</a:t>
            </a:fld>
            <a:endParaRPr lang="tr-TR"/>
          </a:p>
        </p:txBody>
      </p:sp>
    </p:spTree>
    <p:extLst>
      <p:ext uri="{BB962C8B-B14F-4D97-AF65-F5344CB8AC3E}">
        <p14:creationId xmlns:p14="http://schemas.microsoft.com/office/powerpoint/2010/main" val="1182733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Rekreasyon ve Turizm</a:t>
            </a:r>
          </a:p>
        </p:txBody>
      </p:sp>
      <p:sp>
        <p:nvSpPr>
          <p:cNvPr id="8194" name="Rectangle 3"/>
          <p:cNvSpPr>
            <a:spLocks noGrp="1" noChangeArrowheads="1"/>
          </p:cNvSpPr>
          <p:nvPr>
            <p:ph idx="1"/>
          </p:nvPr>
        </p:nvSpPr>
        <p:spPr/>
        <p:txBody>
          <a:bodyPr/>
          <a:lstStyle/>
          <a:p>
            <a:pPr marL="0" indent="0">
              <a:lnSpc>
                <a:spcPct val="90000"/>
              </a:lnSpc>
              <a:buNone/>
            </a:pPr>
            <a:r>
              <a:rPr lang="tr-TR" altLang="en-US" sz="2000" dirty="0"/>
              <a:t>• Hem rekreasyon hem de turizm sürekli bir aktivite değildir, her ikisi de büyük oranda değişen ekonomik durumlara, modalara, gelenekler, sosyo-politik hususlara, eğitim ve hükümet politikalarına, tanıtım faaliyetlerine bağlı olarak gelişir ve değişir.</a:t>
            </a:r>
          </a:p>
          <a:p>
            <a:pPr marL="0" indent="0">
              <a:lnSpc>
                <a:spcPct val="90000"/>
              </a:lnSpc>
              <a:buNone/>
            </a:pPr>
            <a:r>
              <a:rPr lang="tr-TR" altLang="en-US" sz="2000" dirty="0"/>
              <a:t>• Çevreyi geliştirmek, ulusal mirası korumak ve restore etmek için harcanan çabalar, turizm ve rekreasyona katkı sağlar.</a:t>
            </a:r>
          </a:p>
          <a:p>
            <a:pPr marL="0" indent="0">
              <a:lnSpc>
                <a:spcPct val="90000"/>
              </a:lnSpc>
              <a:buNone/>
            </a:pPr>
            <a:r>
              <a:rPr lang="tr-TR" altLang="en-US" sz="2000" dirty="0"/>
              <a:t>• Yerel rekreasyon için yüksek kaliteli kullanımlar, genelde turizme ilgiyi artırır ve konaklama ve diğer hizmetler için talep oluşturur.</a:t>
            </a:r>
          </a:p>
          <a:p>
            <a:pPr marL="0" indent="0">
              <a:lnSpc>
                <a:spcPct val="90000"/>
              </a:lnSpc>
              <a:buNone/>
            </a:pPr>
            <a:r>
              <a:rPr lang="tr-TR" altLang="en-US" sz="2000" dirty="0"/>
              <a:t>• Bir yöre veya ülkedeki insanların rekreasyona yönlendirilmesi, turistik rekreasyonun dolayısıyla iç turizmin gelişmesini sağlar.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4</a:t>
            </a:fld>
            <a:endParaRPr lang="tr-TR"/>
          </a:p>
        </p:txBody>
      </p:sp>
    </p:spTree>
    <p:extLst>
      <p:ext uri="{BB962C8B-B14F-4D97-AF65-F5344CB8AC3E}">
        <p14:creationId xmlns:p14="http://schemas.microsoft.com/office/powerpoint/2010/main" val="227233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Rekreasyon ve turizm birbiri ile iç içe geçmiş iki kavramdır. Rekreasyon, turizmi kapsayan bir kavram olmasına rağmen; her turizm etkinliği aynı zamanda rekreasyon etkinliği değildir. İş turizmini buna örnek olarak verebiliriz. </a:t>
            </a:r>
          </a:p>
          <a:p>
            <a:pPr>
              <a:lnSpc>
                <a:spcPct val="90000"/>
              </a:lnSpc>
            </a:pPr>
            <a:endParaRPr lang="tr-TR" altLang="en-US" sz="2000" dirty="0"/>
          </a:p>
          <a:p>
            <a:pPr>
              <a:lnSpc>
                <a:spcPct val="90000"/>
              </a:lnSpc>
            </a:pPr>
            <a:r>
              <a:rPr lang="tr-TR" altLang="en-US" sz="2000" dirty="0"/>
              <a:t>Her ikisi de bünyesinde aynı türden birçok faaliyeti barındırır. Birbirlerine benzer özellikleri bulunmakla birlikte, önemli farklılıkları da bulunmaktadır.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5</a:t>
            </a:fld>
            <a:endParaRPr lang="tr-TR"/>
          </a:p>
        </p:txBody>
      </p:sp>
    </p:spTree>
    <p:extLst>
      <p:ext uri="{BB962C8B-B14F-4D97-AF65-F5344CB8AC3E}">
        <p14:creationId xmlns:p14="http://schemas.microsoft.com/office/powerpoint/2010/main" val="2564465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pPr>
              <a:defRPr/>
            </a:pPr>
            <a:fld id="{1A5D426C-D968-4E5C-8C3D-494605EBA37A}"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BBA8D413-DEB7-4239-A217-07D4E6BDDC3B}" type="slidenum">
              <a:rPr lang="tr-TR"/>
              <a:pPr>
                <a:defRPr/>
              </a:pPr>
              <a:t>6</a:t>
            </a:fld>
            <a:endParaRPr lang="tr-TR"/>
          </a:p>
        </p:txBody>
      </p:sp>
      <p:pic>
        <p:nvPicPr>
          <p:cNvPr id="92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484313"/>
            <a:ext cx="7200900" cy="450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781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 Turizm ve rekreasyonun gelişimine etki eden faktörler genel olarak şunlardır; boş zamanların artışı, teknolojik gelişmeler, insan ömrünün uzaması, hayat standartlarının yükselmesi, eğitim ve kültür düzeyinin artması, aktivite çeşitliliğinin ve alternatiflerin artması vb. </a:t>
            </a:r>
          </a:p>
          <a:p>
            <a:pPr>
              <a:lnSpc>
                <a:spcPct val="90000"/>
              </a:lnSpc>
            </a:pPr>
            <a:endParaRPr lang="tr-TR" altLang="en-US" sz="2000" dirty="0"/>
          </a:p>
          <a:p>
            <a:pPr>
              <a:lnSpc>
                <a:spcPct val="90000"/>
              </a:lnSpc>
            </a:pPr>
            <a:r>
              <a:rPr lang="tr-TR" altLang="en-US" sz="2000" dirty="0"/>
              <a:t>Ancak turizm ve rekreasyonda öne çıkan faktörler farklılık göstermektedir. Örneğin turizmin gelişimde öne çıkan faktör ekonomik durumun gelişmesi ve hayat standartlarının artması iken; rekreasyonun gelişiminde öne çıkan faktör eğitim ve kültür düzeyinin yükselmesidir.</a:t>
            </a:r>
          </a:p>
          <a:p>
            <a:pPr>
              <a:lnSpc>
                <a:spcPct val="90000"/>
              </a:lnSpc>
            </a:pPr>
            <a:endParaRPr lang="tr-TR" altLang="en-US" sz="2400" dirty="0"/>
          </a:p>
          <a:p>
            <a:pPr marL="0" indent="0">
              <a:lnSpc>
                <a:spcPct val="90000"/>
              </a:lnSpc>
              <a:buNone/>
            </a:pPr>
            <a:endParaRPr lang="tr-TR" altLang="en-US" sz="2400" dirty="0"/>
          </a:p>
          <a:p>
            <a:pPr>
              <a:lnSpc>
                <a:spcPct val="90000"/>
              </a:lnSpc>
            </a:pPr>
            <a:r>
              <a:rPr lang="tr-TR" altLang="en-US" sz="1200" dirty="0"/>
              <a:t>* </a:t>
            </a:r>
            <a:r>
              <a:rPr lang="tr-TR" altLang="en-US" sz="1200" dirty="0">
                <a:hlinkClick r:id="rId2"/>
              </a:rPr>
              <a:t>https://mesutozdemir.org/rekreasyon-ve-turizm-arasindaki-iliski/</a:t>
            </a:r>
            <a:r>
              <a:rPr lang="tr-TR" altLang="en-US" sz="1200" dirty="0"/>
              <a:t> adresinden alıntılanmıştır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7</a:t>
            </a:fld>
            <a:endParaRPr lang="tr-TR"/>
          </a:p>
        </p:txBody>
      </p:sp>
    </p:spTree>
    <p:extLst>
      <p:ext uri="{BB962C8B-B14F-4D97-AF65-F5344CB8AC3E}">
        <p14:creationId xmlns:p14="http://schemas.microsoft.com/office/powerpoint/2010/main" val="705379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marL="0" indent="0">
              <a:lnSpc>
                <a:spcPct val="90000"/>
              </a:lnSpc>
              <a:buNone/>
            </a:pPr>
            <a:endParaRPr lang="tr-TR" altLang="en-US" sz="2400" dirty="0"/>
          </a:p>
          <a:p>
            <a:pPr>
              <a:lnSpc>
                <a:spcPct val="90000"/>
              </a:lnSpc>
            </a:pPr>
            <a:r>
              <a:rPr lang="tr-TR" altLang="en-US" sz="2000" dirty="0"/>
              <a:t> Turizm daha çok ekonomik özellikleriyle ön plana çıkarken, rekreasyon toplumsallaştırıcı özellikleriyle ön plana çıkar.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8</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284984"/>
            <a:ext cx="4032448" cy="1652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63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Turizm ağırlıklı olarak boş zamanlarda gerçekleşmesine rağmen bazı durumlarda iş ya da önceliği boş zaman değerlendirme olmayan amaçlar için de gerçekleştirilebilmektedir (Örneğin sağlık amaçlı ya da iş veya bilimsel toplantı için yapılan seyahatler). </a:t>
            </a:r>
          </a:p>
          <a:p>
            <a:pPr>
              <a:lnSpc>
                <a:spcPct val="90000"/>
              </a:lnSpc>
            </a:pPr>
            <a:endParaRPr lang="tr-TR" altLang="en-US" sz="2000" dirty="0"/>
          </a:p>
          <a:p>
            <a:pPr>
              <a:lnSpc>
                <a:spcPct val="90000"/>
              </a:lnSpc>
            </a:pPr>
            <a:r>
              <a:rPr lang="tr-TR" altLang="en-US" sz="2000" dirty="0"/>
              <a:t>Ancak rekreasyon tamamen boş zamanlarda ortaya çıkar.</a:t>
            </a:r>
          </a:p>
          <a:p>
            <a:pPr>
              <a:lnSpc>
                <a:spcPct val="90000"/>
              </a:lnSpc>
            </a:pPr>
            <a:endParaRPr lang="tr-TR" altLang="en-US" sz="2400" dirty="0"/>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9</a:t>
            </a:fld>
            <a:endParaRPr lang="tr-TR"/>
          </a:p>
        </p:txBody>
      </p:sp>
    </p:spTree>
    <p:extLst>
      <p:ext uri="{BB962C8B-B14F-4D97-AF65-F5344CB8AC3E}">
        <p14:creationId xmlns:p14="http://schemas.microsoft.com/office/powerpoint/2010/main" val="371606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1800" dirty="0"/>
              <a:t>Rekreasyona katılımda gündelik hayatın rutinliğinden ve yoğun iş yükünden kaynaklanan stresten kurtulmak, fiziksel ve mental sağlığı korumak ve kaybedilen enerjiyi yeniden kazanmak gibi amaçlar yer alır. Temel hedef ”iş veya akademik verimin” artırılmasıdır. </a:t>
            </a:r>
          </a:p>
          <a:p>
            <a:pPr>
              <a:lnSpc>
                <a:spcPct val="90000"/>
              </a:lnSpc>
            </a:pPr>
            <a:endParaRPr lang="tr-TR" altLang="en-US" sz="1800" dirty="0"/>
          </a:p>
          <a:p>
            <a:pPr>
              <a:lnSpc>
                <a:spcPct val="90000"/>
              </a:lnSpc>
            </a:pPr>
            <a:r>
              <a:rPr lang="tr-TR" altLang="en-US" sz="1800" dirty="0"/>
              <a:t>Turizme katılımdaki ağırlıklı beklenti ise genel olarak bu yönde değildir. Turistler daha uzun aralıklarla gerçekleştirilen turizm faaliyetleri ile yaşadığı çevreden kaçış amacı taşımaktadır.</a:t>
            </a:r>
          </a:p>
          <a:p>
            <a:pPr>
              <a:lnSpc>
                <a:spcPct val="90000"/>
              </a:lnSpc>
            </a:pPr>
            <a:endParaRPr lang="tr-TR" altLang="en-US" sz="2400" dirty="0"/>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10</a:t>
            </a:fld>
            <a:endParaRPr lang="tr-TR"/>
          </a:p>
        </p:txBody>
      </p:sp>
    </p:spTree>
    <p:extLst>
      <p:ext uri="{BB962C8B-B14F-4D97-AF65-F5344CB8AC3E}">
        <p14:creationId xmlns:p14="http://schemas.microsoft.com/office/powerpoint/2010/main" val="997369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1800" dirty="0"/>
              <a:t>Rekreasyona katılımda bir diğer amaç sosyalleşmektir. Rekreatif etkinliklerin genel olarak grup halinde yapıldığı düşünüldüğünde ortak amaçlar taşıyan grup üyeleri karşılıklı yardımlaşma ve yakın ilişkiler içerisinde bulunur, yeni arkadaşlıklar ve dostluklar ortaya çıkar. </a:t>
            </a:r>
          </a:p>
          <a:p>
            <a:pPr>
              <a:lnSpc>
                <a:spcPct val="90000"/>
              </a:lnSpc>
            </a:pPr>
            <a:endParaRPr lang="tr-TR" altLang="en-US" sz="1800" dirty="0"/>
          </a:p>
          <a:p>
            <a:pPr>
              <a:lnSpc>
                <a:spcPct val="90000"/>
              </a:lnSpc>
            </a:pPr>
            <a:r>
              <a:rPr lang="tr-TR" altLang="en-US" sz="1800" dirty="0"/>
              <a:t>Turizmde ise karşılıklı etkileşim daha sınırlı ve mesafelidir. </a:t>
            </a:r>
          </a:p>
          <a:p>
            <a:pPr>
              <a:lnSpc>
                <a:spcPct val="90000"/>
              </a:lnSpc>
            </a:pPr>
            <a:endParaRPr lang="tr-TR" altLang="en-US" sz="1800" dirty="0"/>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11</a:t>
            </a:fld>
            <a:endParaRPr lang="tr-T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3645024"/>
            <a:ext cx="3580656" cy="1790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4612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Turizmde hedonik faaliyetler ön plandadır. Rekreatif etkinlik olarak kabul edilmeyen bazı hedonik faaliyetler dahi turizm çeşidi olarak isimlendirilebilmektedir. Kumar turizmini buna örnek olarak verebiliriz. </a:t>
            </a:r>
          </a:p>
          <a:p>
            <a:pPr>
              <a:lnSpc>
                <a:spcPct val="90000"/>
              </a:lnSpc>
            </a:pPr>
            <a:endParaRPr lang="tr-TR" altLang="en-US" sz="2000" dirty="0"/>
          </a:p>
          <a:p>
            <a:pPr>
              <a:lnSpc>
                <a:spcPct val="90000"/>
              </a:lnSpc>
            </a:pPr>
            <a:r>
              <a:rPr lang="tr-TR" altLang="en-US" sz="2000" dirty="0"/>
              <a:t>Rekreasyonda ise öncelik kişisel ve toplumsal yarar sağlamaktır. Toplumun değer yargılarıyla çelişen, insan sağlığına zararlı olan hedonik faaliyetler rekreasyon kapsamında değerlendirilmez.</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12</a:t>
            </a:fld>
            <a:endParaRPr lang="tr-TR"/>
          </a:p>
        </p:txBody>
      </p:sp>
    </p:spTree>
    <p:extLst>
      <p:ext uri="{BB962C8B-B14F-4D97-AF65-F5344CB8AC3E}">
        <p14:creationId xmlns:p14="http://schemas.microsoft.com/office/powerpoint/2010/main" val="4283833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Turizm, ekonomik bir olaydır. Dolayısıyla para harcamayı gerektirir. Turizm işletmeleri ve hükümetler turizmin ekonomik boyutu ile ilgilenir. Çünkü turizmde sermaye, istihdam, döviz akışı çok fazladır. </a:t>
            </a:r>
          </a:p>
          <a:p>
            <a:pPr>
              <a:lnSpc>
                <a:spcPct val="90000"/>
              </a:lnSpc>
            </a:pPr>
            <a:endParaRPr lang="tr-TR" altLang="en-US" sz="2000" dirty="0"/>
          </a:p>
          <a:p>
            <a:pPr>
              <a:lnSpc>
                <a:spcPct val="90000"/>
              </a:lnSpc>
            </a:pPr>
            <a:r>
              <a:rPr lang="tr-TR" altLang="en-US" sz="2000" dirty="0"/>
              <a:t>Rekreasyonun ekonomik özelliği ise turizme göre daha dar kapsamlıdır. Üstelik birçok rekreatif etkinlik ücretsiz olarak gerçekleştirilebilmektedir.  Örneğin; yürüyüş, açık alan rekreasyon tesislerinde koşu ve egzersiz vb. Bununla beraber özel sektör rekreasyon işletmelerinin sunduğu hizmetler ücretli olabilmektedir. </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13</a:t>
            </a:fld>
            <a:endParaRPr lang="tr-TR"/>
          </a:p>
        </p:txBody>
      </p:sp>
    </p:spTree>
    <p:extLst>
      <p:ext uri="{BB962C8B-B14F-4D97-AF65-F5344CB8AC3E}">
        <p14:creationId xmlns:p14="http://schemas.microsoft.com/office/powerpoint/2010/main" val="1740041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8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1800" dirty="0"/>
              <a:t>Rekreasyonel etkinlikler ağırlıklı olarak yaşanılan çevrede, sık aralıklarla kısa süreli gerçekleştirilir. Turizm faaliyetleri ise bir yerden başka bir yere seyahati zorunlu kılar ve konaklamayı gerektirir. Genellikle senede 1 yada 2 kere uzun süreli olarak gerçekleştirilir.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14</a:t>
            </a:fld>
            <a:endParaRPr lang="tr-T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3356992"/>
            <a:ext cx="3566160" cy="2005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0504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1800" dirty="0"/>
              <a:t>Rekreasyon ve turizm genel olarak aynı kaynakları kullanır. Bir bölgedeki kaynağın yerel halk tarafından kullanılması sonucu rekreatif faaliyet ortaya çıkarken, yabancıların kullanması sonucu turizm faaliyeti ortaya çıkar. </a:t>
            </a:r>
          </a:p>
          <a:p>
            <a:pPr>
              <a:lnSpc>
                <a:spcPct val="90000"/>
              </a:lnSpc>
            </a:pPr>
            <a:endParaRPr lang="tr-TR" altLang="en-US" sz="1800" dirty="0"/>
          </a:p>
          <a:p>
            <a:pPr>
              <a:lnSpc>
                <a:spcPct val="90000"/>
              </a:lnSpc>
            </a:pPr>
            <a:r>
              <a:rPr lang="tr-TR" altLang="en-US" sz="1800" dirty="0"/>
              <a:t>Kaynakların rekreasyonel amaçlı kullanımında süreklilik vardır ve taşıma kapasitesinin üzerine çıkılmaz. Turistik kullanım ise ‘sezonluk’ olarak ortaya çıktığından, taşıma kapasitesini aşma riski vardır. Bu da çeşitli sorunları beraberinde getirebilmektedir.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15</a:t>
            </a:fld>
            <a:endParaRPr lang="tr-TR"/>
          </a:p>
        </p:txBody>
      </p:sp>
    </p:spTree>
    <p:extLst>
      <p:ext uri="{BB962C8B-B14F-4D97-AF65-F5344CB8AC3E}">
        <p14:creationId xmlns:p14="http://schemas.microsoft.com/office/powerpoint/2010/main" val="3743393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Turizm hizmetleri profesyonel kuruluşlar tarafından sunulur ve turistik ürünü satın alan tüketicilerin beklentileri üst düzeydedir. Rekreasyonda ise hizmet kalitesi daha alt düzeyde olup, amatör ve gönüllü kuruluşlar tarafından da hizmet organizasyonu gerçekleştirilebilmektedir. Ancak bu durum rekreasyon hizmetlerinin tamamının profesyonellikten uzak olduğu anlamına gelmemektedir.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16</a:t>
            </a:fld>
            <a:endParaRPr lang="tr-TR"/>
          </a:p>
        </p:txBody>
      </p:sp>
    </p:spTree>
    <p:extLst>
      <p:ext uri="{BB962C8B-B14F-4D97-AF65-F5344CB8AC3E}">
        <p14:creationId xmlns:p14="http://schemas.microsoft.com/office/powerpoint/2010/main" val="3745645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32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err="1"/>
              <a:t>Konjönktürel</a:t>
            </a:r>
            <a:r>
              <a:rPr lang="tr-TR" altLang="en-US" sz="2000" dirty="0"/>
              <a:t> gelişmeler (siyasi, ekonomik </a:t>
            </a:r>
            <a:r>
              <a:rPr lang="tr-TR" altLang="en-US" sz="2000" dirty="0" err="1"/>
              <a:t>vb</a:t>
            </a:r>
            <a:r>
              <a:rPr lang="tr-TR" altLang="en-US" sz="2000" dirty="0"/>
              <a:t>) özellikle uluslararası turizm hareketlerini önemli ölçüde etkiler. Örneğin iki ülke arasında siyasi kriz olması durumunda turist akışı durağanlaşır. </a:t>
            </a:r>
          </a:p>
          <a:p>
            <a:pPr>
              <a:lnSpc>
                <a:spcPct val="90000"/>
              </a:lnSpc>
            </a:pPr>
            <a:endParaRPr lang="tr-TR" altLang="en-US" sz="2000" dirty="0"/>
          </a:p>
          <a:p>
            <a:pPr>
              <a:lnSpc>
                <a:spcPct val="90000"/>
              </a:lnSpc>
            </a:pPr>
            <a:r>
              <a:rPr lang="tr-TR" altLang="en-US" sz="2000" dirty="0"/>
              <a:t>Rekreasyonda ise böyle bir durum söz konusu değildir. Rekreasyon ”yerel” boyuttadır.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17</a:t>
            </a:fld>
            <a:endParaRPr lang="tr-TR"/>
          </a:p>
        </p:txBody>
      </p:sp>
    </p:spTree>
    <p:extLst>
      <p:ext uri="{BB962C8B-B14F-4D97-AF65-F5344CB8AC3E}">
        <p14:creationId xmlns:p14="http://schemas.microsoft.com/office/powerpoint/2010/main" val="1187462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Rekreasyon ve turizmin en önemli kaynağı çevredir. Ortaya çıkan/çıkacak çevre sorunları her iki sektöre de zarar vermektedir. Bu nedenle rekreasyon ve turizm politikalarının doğa merkezli olması gerekmektedir. Bunun bir sonucu olarak ekoturizm ve </a:t>
            </a:r>
            <a:r>
              <a:rPr lang="tr-TR" altLang="en-US" sz="2000" dirty="0" err="1"/>
              <a:t>ekorekreasyon</a:t>
            </a:r>
            <a:r>
              <a:rPr lang="tr-TR" altLang="en-US" sz="2000" dirty="0"/>
              <a:t> kavramları ortaya çıkmıştır. </a:t>
            </a:r>
          </a:p>
          <a:p>
            <a:pPr>
              <a:lnSpc>
                <a:spcPct val="90000"/>
              </a:lnSpc>
            </a:pPr>
            <a:endParaRPr lang="tr-TR" altLang="en-US" sz="2000" dirty="0"/>
          </a:p>
          <a:p>
            <a:pPr>
              <a:lnSpc>
                <a:spcPct val="90000"/>
              </a:lnSpc>
            </a:pPr>
            <a:r>
              <a:rPr lang="tr-TR" altLang="en-US" sz="2000" dirty="0"/>
              <a:t>Ancak turizmin ekonomik ve ticari değer taşımasından dolayı çoğu zaman doğa merkezci (</a:t>
            </a:r>
            <a:r>
              <a:rPr lang="tr-TR" altLang="en-US" sz="2000" dirty="0" err="1"/>
              <a:t>ekosentrik</a:t>
            </a:r>
            <a:r>
              <a:rPr lang="tr-TR" altLang="en-US" sz="2000" dirty="0"/>
              <a:t>) yaklaşımdan uzaklaşılmakta, daha fazla para kazanabilmek için doğaya verilen zararlar görmezden gelinebilmektedir. </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18</a:t>
            </a:fld>
            <a:endParaRPr lang="tr-TR"/>
          </a:p>
        </p:txBody>
      </p:sp>
    </p:spTree>
    <p:extLst>
      <p:ext uri="{BB962C8B-B14F-4D97-AF65-F5344CB8AC3E}">
        <p14:creationId xmlns:p14="http://schemas.microsoft.com/office/powerpoint/2010/main" val="507635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2000" dirty="0"/>
              <a:t>Aynı şekilde turistler de para harcamaları dolayısıyla beklentilerinin yüksek olmasından ötürü </a:t>
            </a:r>
            <a:r>
              <a:rPr lang="tr-TR" altLang="en-US" sz="2000" dirty="0" err="1"/>
              <a:t>antroposentrik</a:t>
            </a:r>
            <a:r>
              <a:rPr lang="tr-TR" altLang="en-US" sz="2000" dirty="0"/>
              <a:t> yaklaşım sergileyebilmektedir.</a:t>
            </a:r>
          </a:p>
          <a:p>
            <a:pPr>
              <a:lnSpc>
                <a:spcPct val="90000"/>
              </a:lnSpc>
            </a:pPr>
            <a:endParaRPr lang="tr-TR" altLang="en-US" sz="2000" dirty="0"/>
          </a:p>
          <a:p>
            <a:pPr>
              <a:lnSpc>
                <a:spcPct val="90000"/>
              </a:lnSpc>
            </a:pPr>
            <a:r>
              <a:rPr lang="tr-TR" altLang="en-US" sz="2000" dirty="0"/>
              <a:t> Rekreasyonda ise durum böyle değildir. Rekreasyonun tabiatında bireysel ve toplumsal sağlığa katkıda bulunmak, çevresel sürdürülebilirliği sağlamak gibi müspet amaçlar vardır. Bu nedenle çevreye yönelik </a:t>
            </a:r>
            <a:r>
              <a:rPr lang="tr-TR" altLang="en-US" sz="2000" dirty="0" err="1"/>
              <a:t>ekosentrik</a:t>
            </a:r>
            <a:r>
              <a:rPr lang="tr-TR" altLang="en-US" sz="2000" dirty="0"/>
              <a:t> yaklaşım esas alınır.</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19</a:t>
            </a:fld>
            <a:endParaRPr lang="tr-TR"/>
          </a:p>
        </p:txBody>
      </p:sp>
    </p:spTree>
    <p:extLst>
      <p:ext uri="{BB962C8B-B14F-4D97-AF65-F5344CB8AC3E}">
        <p14:creationId xmlns:p14="http://schemas.microsoft.com/office/powerpoint/2010/main" val="2784850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fontAlgn="auto">
              <a:spcAft>
                <a:spcPts val="0"/>
              </a:spcAft>
              <a:defRPr/>
            </a:pPr>
            <a:r>
              <a:rPr lang="tr-TR" altLang="en-US" sz="2400" dirty="0"/>
              <a:t>Karşılaştırmalı Olarak Rekreasyon ve Turizm</a:t>
            </a:r>
          </a:p>
        </p:txBody>
      </p:sp>
      <p:sp>
        <p:nvSpPr>
          <p:cNvPr id="8194" name="Rectangle 3"/>
          <p:cNvSpPr>
            <a:spLocks noGrp="1" noChangeArrowheads="1"/>
          </p:cNvSpPr>
          <p:nvPr>
            <p:ph idx="1"/>
          </p:nvPr>
        </p:nvSpPr>
        <p:spPr/>
        <p:txBody>
          <a:bodyPr/>
          <a:lstStyle/>
          <a:p>
            <a:pPr>
              <a:lnSpc>
                <a:spcPct val="90000"/>
              </a:lnSpc>
            </a:pPr>
            <a:r>
              <a:rPr lang="tr-TR" altLang="en-US" sz="1800" dirty="0"/>
              <a:t>Rekreasyonel etkinliklere katılımda her zaman olmasa da çoğu zaman yetenekler ön plana çıkar. Örneğin resim yapmak, saz çalmak, yüzmek, satranç oynamak gibi rekreatif etkinlikler için kursa gitme söz konusu olabilmekte ve katılımcılar fiziksel ve zihinsel becerilerini sergilemektedir. </a:t>
            </a:r>
          </a:p>
          <a:p>
            <a:pPr>
              <a:lnSpc>
                <a:spcPct val="90000"/>
              </a:lnSpc>
            </a:pPr>
            <a:endParaRPr lang="tr-TR" altLang="en-US" sz="1800" dirty="0"/>
          </a:p>
          <a:p>
            <a:pPr>
              <a:lnSpc>
                <a:spcPct val="90000"/>
              </a:lnSpc>
            </a:pPr>
            <a:r>
              <a:rPr lang="tr-TR" altLang="en-US" sz="1800" dirty="0"/>
              <a:t>Turizm etkinliklerinde ise yetenekler ön plana çıkmaz. Örneğin bir geziye katılmak ya da bir hedonik faaliyette bulunmak için yetenek sergilenmesi beklenmez.</a:t>
            </a:r>
          </a:p>
        </p:txBody>
      </p:sp>
      <p:sp>
        <p:nvSpPr>
          <p:cNvPr id="4" name="Veri Yer Tutucusu 3"/>
          <p:cNvSpPr>
            <a:spLocks noGrp="1"/>
          </p:cNvSpPr>
          <p:nvPr>
            <p:ph type="dt" sz="half" idx="10"/>
          </p:nvPr>
        </p:nvSpPr>
        <p:spPr/>
        <p:txBody>
          <a:bodyPr/>
          <a:lstStyle/>
          <a:p>
            <a:pPr>
              <a:defRPr/>
            </a:pPr>
            <a:fld id="{BE031578-FB51-4B7E-B7DE-1F1F9FFC14AC}" type="datetime1">
              <a:rPr lang="tr-TR"/>
              <a:pPr>
                <a:defRPr/>
              </a:pPr>
              <a:t>16.12.2023</a:t>
            </a:fld>
            <a:endParaRPr lang="tr-TR"/>
          </a:p>
        </p:txBody>
      </p:sp>
      <p:sp>
        <p:nvSpPr>
          <p:cNvPr id="6" name="Slayt Numarası Yer Tutucusu 5"/>
          <p:cNvSpPr>
            <a:spLocks noGrp="1"/>
          </p:cNvSpPr>
          <p:nvPr>
            <p:ph type="sldNum" sz="quarter" idx="12"/>
          </p:nvPr>
        </p:nvSpPr>
        <p:spPr/>
        <p:txBody>
          <a:bodyPr/>
          <a:lstStyle/>
          <a:p>
            <a:pPr>
              <a:defRPr/>
            </a:pPr>
            <a:fld id="{C309BADA-E36E-493C-BDF4-0047D9AAF348}" type="slidenum">
              <a:rPr lang="tr-TR"/>
              <a:pPr>
                <a:defRPr/>
              </a:pPr>
              <a:t>20</a:t>
            </a:fld>
            <a:endParaRPr lang="tr-TR"/>
          </a:p>
        </p:txBody>
      </p:sp>
    </p:spTree>
    <p:extLst>
      <p:ext uri="{BB962C8B-B14F-4D97-AF65-F5344CB8AC3E}">
        <p14:creationId xmlns:p14="http://schemas.microsoft.com/office/powerpoint/2010/main" val="10411812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68</TotalTime>
  <Words>1214</Words>
  <Application>Microsoft Office PowerPoint</Application>
  <PresentationFormat>On-screen Show (4:3)</PresentationFormat>
  <Paragraphs>135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Rekreasyon ve Turizm Talebi</vt:lpstr>
      <vt:lpstr>Rekreasyon ve Turizm</vt:lpstr>
      <vt:lpstr>Rekreasyon ve Turizm</vt:lpstr>
      <vt:lpstr>Rekreasyon ve Turizm</vt:lpstr>
      <vt:lpstr>PowerPoint Presentation</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lpstr>Karşılaştırmalı Olarak Rekreasyon ve Turizm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39</cp:revision>
  <cp:lastPrinted>1601-01-01T00:00:00Z</cp:lastPrinted>
  <dcterms:created xsi:type="dcterms:W3CDTF">2020-01-12T16:37:33Z</dcterms:created>
  <dcterms:modified xsi:type="dcterms:W3CDTF">2023-12-16T09:55:03Z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