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51"/>
  </p:notesMasterIdLst>
  <p:handoutMasterIdLst>
    <p:handoutMasterId r:id="rId52"/>
  </p:handoutMasterIdLst>
  <p:sldIdLst>
    <p:sldId id="317" r:id="rId2"/>
    <p:sldId id="373" r:id="rId3"/>
    <p:sldId id="374" r:id="rId4"/>
    <p:sldId id="375" r:id="rId5"/>
    <p:sldId id="376" r:id="rId6"/>
    <p:sldId id="377" r:id="rId7"/>
    <p:sldId id="378" r:id="rId8"/>
    <p:sldId id="379" r:id="rId9"/>
    <p:sldId id="380" r:id="rId10"/>
    <p:sldId id="381" r:id="rId11"/>
    <p:sldId id="382" r:id="rId12"/>
    <p:sldId id="383" r:id="rId13"/>
    <p:sldId id="384" r:id="rId14"/>
    <p:sldId id="396" r:id="rId15"/>
    <p:sldId id="397" r:id="rId16"/>
    <p:sldId id="411" r:id="rId17"/>
    <p:sldId id="412" r:id="rId18"/>
    <p:sldId id="413" r:id="rId19"/>
    <p:sldId id="415" r:id="rId20"/>
    <p:sldId id="398" r:id="rId21"/>
    <p:sldId id="401" r:id="rId22"/>
    <p:sldId id="399" r:id="rId23"/>
    <p:sldId id="400" r:id="rId24"/>
    <p:sldId id="402" r:id="rId25"/>
    <p:sldId id="416" r:id="rId26"/>
    <p:sldId id="417" r:id="rId27"/>
    <p:sldId id="418" r:id="rId28"/>
    <p:sldId id="419" r:id="rId29"/>
    <p:sldId id="420" r:id="rId30"/>
    <p:sldId id="421" r:id="rId31"/>
    <p:sldId id="395" r:id="rId32"/>
    <p:sldId id="422" r:id="rId33"/>
    <p:sldId id="404" r:id="rId34"/>
    <p:sldId id="403" r:id="rId35"/>
    <p:sldId id="371" r:id="rId36"/>
    <p:sldId id="406" r:id="rId37"/>
    <p:sldId id="407" r:id="rId38"/>
    <p:sldId id="423" r:id="rId39"/>
    <p:sldId id="408" r:id="rId40"/>
    <p:sldId id="409" r:id="rId41"/>
    <p:sldId id="410" r:id="rId42"/>
    <p:sldId id="386" r:id="rId43"/>
    <p:sldId id="424" r:id="rId44"/>
    <p:sldId id="387" r:id="rId45"/>
    <p:sldId id="388" r:id="rId46"/>
    <p:sldId id="389" r:id="rId47"/>
    <p:sldId id="390" r:id="rId48"/>
    <p:sldId id="391" r:id="rId49"/>
    <p:sldId id="425" r:id="rId5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1242" y="30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6" Type="http://schemas.openxmlformats.org/officeDocument/2006/relationships/image" Target="../media/image27.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6" Type="http://schemas.openxmlformats.org/officeDocument/2006/relationships/image" Target="../media/image27.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B4C43C-8A02-4501-9524-66962D916581}"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FF76FB0E-0AEB-417B-8E0D-40EDA7A118FA}">
      <dgm:prSet/>
      <dgm:spPr/>
      <dgm:t>
        <a:bodyPr/>
        <a:lstStyle/>
        <a:p>
          <a:pPr>
            <a:defRPr cap="all"/>
          </a:pPr>
          <a:r>
            <a:rPr lang="en-US"/>
            <a:t>Dan</a:t>
          </a:r>
          <a:r>
            <a:rPr lang="tr-TR"/>
            <a:t>ı</a:t>
          </a:r>
          <a:r>
            <a:rPr lang="en-US"/>
            <a:t>şmanlık</a:t>
          </a:r>
        </a:p>
      </dgm:t>
    </dgm:pt>
    <dgm:pt modelId="{1C9A2056-E25E-4EC5-8F0E-0538200B3EFB}" type="parTrans" cxnId="{7A8E6D61-1AA7-4B70-8C3F-D291AEB68673}">
      <dgm:prSet/>
      <dgm:spPr/>
      <dgm:t>
        <a:bodyPr/>
        <a:lstStyle/>
        <a:p>
          <a:endParaRPr lang="en-US"/>
        </a:p>
      </dgm:t>
    </dgm:pt>
    <dgm:pt modelId="{E5040FA4-BE2E-4DE5-A625-1038C579D2AC}" type="sibTrans" cxnId="{7A8E6D61-1AA7-4B70-8C3F-D291AEB68673}">
      <dgm:prSet/>
      <dgm:spPr/>
      <dgm:t>
        <a:bodyPr/>
        <a:lstStyle/>
        <a:p>
          <a:endParaRPr lang="en-US"/>
        </a:p>
      </dgm:t>
    </dgm:pt>
    <dgm:pt modelId="{061BAC31-197E-49C3-8521-CC9E57A6EE1C}">
      <dgm:prSet/>
      <dgm:spPr/>
      <dgm:t>
        <a:bodyPr/>
        <a:lstStyle/>
        <a:p>
          <a:pPr>
            <a:defRPr cap="all"/>
          </a:pPr>
          <a:r>
            <a:rPr lang="tr-TR"/>
            <a:t>Taşıma</a:t>
          </a:r>
          <a:endParaRPr lang="en-US"/>
        </a:p>
      </dgm:t>
    </dgm:pt>
    <dgm:pt modelId="{985620F7-2126-4A34-9799-92AEA2CC1326}" type="parTrans" cxnId="{CCBA3A27-7FE4-48F2-9DF9-06878F48B570}">
      <dgm:prSet/>
      <dgm:spPr/>
      <dgm:t>
        <a:bodyPr/>
        <a:lstStyle/>
        <a:p>
          <a:endParaRPr lang="en-US"/>
        </a:p>
      </dgm:t>
    </dgm:pt>
    <dgm:pt modelId="{A367C826-1091-41F8-BD08-F4A170D7DA8C}" type="sibTrans" cxnId="{CCBA3A27-7FE4-48F2-9DF9-06878F48B570}">
      <dgm:prSet/>
      <dgm:spPr/>
      <dgm:t>
        <a:bodyPr/>
        <a:lstStyle/>
        <a:p>
          <a:endParaRPr lang="en-US"/>
        </a:p>
      </dgm:t>
    </dgm:pt>
    <dgm:pt modelId="{6AD1556B-4A21-4C2B-AC4B-537B0F9B43FA}">
      <dgm:prSet/>
      <dgm:spPr/>
      <dgm:t>
        <a:bodyPr/>
        <a:lstStyle/>
        <a:p>
          <a:pPr>
            <a:defRPr cap="all"/>
          </a:pPr>
          <a:r>
            <a:rPr lang="tr-TR"/>
            <a:t>Bakım ve Onarım</a:t>
          </a:r>
          <a:endParaRPr lang="en-US"/>
        </a:p>
      </dgm:t>
    </dgm:pt>
    <dgm:pt modelId="{93E25B26-5B94-438D-8ABD-26B3193035E8}" type="parTrans" cxnId="{E8497795-CD04-41C9-B0A2-0F307AF1FC98}">
      <dgm:prSet/>
      <dgm:spPr/>
      <dgm:t>
        <a:bodyPr/>
        <a:lstStyle/>
        <a:p>
          <a:endParaRPr lang="en-US"/>
        </a:p>
      </dgm:t>
    </dgm:pt>
    <dgm:pt modelId="{1F9826B6-0977-4D95-84FC-F1CB873A5E4D}" type="sibTrans" cxnId="{E8497795-CD04-41C9-B0A2-0F307AF1FC98}">
      <dgm:prSet/>
      <dgm:spPr/>
      <dgm:t>
        <a:bodyPr/>
        <a:lstStyle/>
        <a:p>
          <a:endParaRPr lang="en-US"/>
        </a:p>
      </dgm:t>
    </dgm:pt>
    <dgm:pt modelId="{E513BB1F-1FF6-427D-A101-2F8C5F172C3A}">
      <dgm:prSet/>
      <dgm:spPr/>
      <dgm:t>
        <a:bodyPr/>
        <a:lstStyle/>
        <a:p>
          <a:pPr>
            <a:defRPr cap="all"/>
          </a:pPr>
          <a:r>
            <a:rPr lang="tr-TR"/>
            <a:t>Araştırma ve Geliştirme</a:t>
          </a:r>
          <a:endParaRPr lang="en-US"/>
        </a:p>
      </dgm:t>
    </dgm:pt>
    <dgm:pt modelId="{D98ADF61-9D38-417B-80F3-C699D4A37410}" type="parTrans" cxnId="{BA699CE4-A96E-426A-93FD-A2BF929CEB9C}">
      <dgm:prSet/>
      <dgm:spPr/>
      <dgm:t>
        <a:bodyPr/>
        <a:lstStyle/>
        <a:p>
          <a:endParaRPr lang="en-US"/>
        </a:p>
      </dgm:t>
    </dgm:pt>
    <dgm:pt modelId="{BB0D1FAD-0287-4FAE-836E-7AC8E76835E5}" type="sibTrans" cxnId="{BA699CE4-A96E-426A-93FD-A2BF929CEB9C}">
      <dgm:prSet/>
      <dgm:spPr/>
      <dgm:t>
        <a:bodyPr/>
        <a:lstStyle/>
        <a:p>
          <a:endParaRPr lang="en-US"/>
        </a:p>
      </dgm:t>
    </dgm:pt>
    <dgm:pt modelId="{39CF658F-B78F-45C6-82C1-8690B76A05ED}">
      <dgm:prSet/>
      <dgm:spPr/>
      <dgm:t>
        <a:bodyPr/>
        <a:lstStyle/>
        <a:p>
          <a:pPr>
            <a:defRPr cap="all"/>
          </a:pPr>
          <a:r>
            <a:rPr lang="tr-TR"/>
            <a:t>Bilgi İşlem</a:t>
          </a:r>
          <a:endParaRPr lang="en-US"/>
        </a:p>
      </dgm:t>
    </dgm:pt>
    <dgm:pt modelId="{43997068-0913-4A2B-A406-24E114C4047E}" type="parTrans" cxnId="{24E3FFFC-B228-4FBA-AE6D-48928B22CC27}">
      <dgm:prSet/>
      <dgm:spPr/>
      <dgm:t>
        <a:bodyPr/>
        <a:lstStyle/>
        <a:p>
          <a:endParaRPr lang="en-US"/>
        </a:p>
      </dgm:t>
    </dgm:pt>
    <dgm:pt modelId="{9C49FB83-F346-43C9-8CE0-90F55E0FB176}" type="sibTrans" cxnId="{24E3FFFC-B228-4FBA-AE6D-48928B22CC27}">
      <dgm:prSet/>
      <dgm:spPr/>
      <dgm:t>
        <a:bodyPr/>
        <a:lstStyle/>
        <a:p>
          <a:endParaRPr lang="en-US"/>
        </a:p>
      </dgm:t>
    </dgm:pt>
    <dgm:pt modelId="{1FCDC0D8-C112-4397-AC9E-795FF653B0A0}">
      <dgm:prSet/>
      <dgm:spPr/>
      <dgm:t>
        <a:bodyPr/>
        <a:lstStyle/>
        <a:p>
          <a:pPr>
            <a:defRPr cap="all"/>
          </a:pPr>
          <a:r>
            <a:rPr lang="tr-TR"/>
            <a:t>Hukuk ve Vergi Danışmanlığı</a:t>
          </a:r>
          <a:endParaRPr lang="en-US"/>
        </a:p>
      </dgm:t>
    </dgm:pt>
    <dgm:pt modelId="{8F98A3B2-583C-4AC0-B4C6-68FF39542090}" type="parTrans" cxnId="{69FE1CC5-DD13-4051-B967-AB50F6A4B29E}">
      <dgm:prSet/>
      <dgm:spPr/>
      <dgm:t>
        <a:bodyPr/>
        <a:lstStyle/>
        <a:p>
          <a:endParaRPr lang="en-US"/>
        </a:p>
      </dgm:t>
    </dgm:pt>
    <dgm:pt modelId="{4A0C5A77-F326-450D-B4B4-71C6F15BABF8}" type="sibTrans" cxnId="{69FE1CC5-DD13-4051-B967-AB50F6A4B29E}">
      <dgm:prSet/>
      <dgm:spPr/>
      <dgm:t>
        <a:bodyPr/>
        <a:lstStyle/>
        <a:p>
          <a:endParaRPr lang="en-US"/>
        </a:p>
      </dgm:t>
    </dgm:pt>
    <dgm:pt modelId="{9AB9B9F3-132A-4B55-A974-3AA512E77AC4}">
      <dgm:prSet/>
      <dgm:spPr/>
      <dgm:t>
        <a:bodyPr/>
        <a:lstStyle/>
        <a:p>
          <a:pPr>
            <a:defRPr cap="all"/>
          </a:pPr>
          <a:r>
            <a:rPr lang="tr-TR"/>
            <a:t>Sigortacılık ve Reklamcılık</a:t>
          </a:r>
          <a:endParaRPr lang="en-US"/>
        </a:p>
      </dgm:t>
    </dgm:pt>
    <dgm:pt modelId="{DE3F328B-C1FD-453D-AC02-D972151B5E0D}" type="parTrans" cxnId="{3F98EF42-E7C7-4CE0-9D5B-F6F9ADEADC9A}">
      <dgm:prSet/>
      <dgm:spPr/>
      <dgm:t>
        <a:bodyPr/>
        <a:lstStyle/>
        <a:p>
          <a:endParaRPr lang="en-US"/>
        </a:p>
      </dgm:t>
    </dgm:pt>
    <dgm:pt modelId="{BED17D05-9021-4E83-9ABB-0C3234BAA8E5}" type="sibTrans" cxnId="{3F98EF42-E7C7-4CE0-9D5B-F6F9ADEADC9A}">
      <dgm:prSet/>
      <dgm:spPr/>
      <dgm:t>
        <a:bodyPr/>
        <a:lstStyle/>
        <a:p>
          <a:endParaRPr lang="en-US"/>
        </a:p>
      </dgm:t>
    </dgm:pt>
    <dgm:pt modelId="{0E2CE5FD-BDFB-41EF-ACC0-1CE215821D12}">
      <dgm:prSet/>
      <dgm:spPr/>
      <dgm:t>
        <a:bodyPr/>
        <a:lstStyle/>
        <a:p>
          <a:pPr>
            <a:defRPr cap="all"/>
          </a:pPr>
          <a:r>
            <a:rPr lang="tr-TR"/>
            <a:t>Bankacılık vb.</a:t>
          </a:r>
          <a:endParaRPr lang="en-US"/>
        </a:p>
      </dgm:t>
    </dgm:pt>
    <dgm:pt modelId="{2AE6FA41-F9F2-45B4-998E-A82DFC9594B3}" type="parTrans" cxnId="{62D16FB4-6F4E-4FA5-A656-89B3A62FC724}">
      <dgm:prSet/>
      <dgm:spPr/>
      <dgm:t>
        <a:bodyPr/>
        <a:lstStyle/>
        <a:p>
          <a:endParaRPr lang="en-US"/>
        </a:p>
      </dgm:t>
    </dgm:pt>
    <dgm:pt modelId="{698520F6-12EE-4DA1-BB45-54F71EA6B03A}" type="sibTrans" cxnId="{62D16FB4-6F4E-4FA5-A656-89B3A62FC724}">
      <dgm:prSet/>
      <dgm:spPr/>
      <dgm:t>
        <a:bodyPr/>
        <a:lstStyle/>
        <a:p>
          <a:endParaRPr lang="en-US"/>
        </a:p>
      </dgm:t>
    </dgm:pt>
    <dgm:pt modelId="{B393BEE9-6CB5-459E-BB68-16E676B13497}" type="pres">
      <dgm:prSet presAssocID="{84B4C43C-8A02-4501-9524-66962D916581}" presName="root" presStyleCnt="0">
        <dgm:presLayoutVars>
          <dgm:dir/>
          <dgm:resizeHandles val="exact"/>
        </dgm:presLayoutVars>
      </dgm:prSet>
      <dgm:spPr/>
    </dgm:pt>
    <dgm:pt modelId="{3CF297A2-E546-40D7-BA8B-B6FC8550532D}" type="pres">
      <dgm:prSet presAssocID="{FF76FB0E-0AEB-417B-8E0D-40EDA7A118FA}" presName="compNode" presStyleCnt="0"/>
      <dgm:spPr/>
    </dgm:pt>
    <dgm:pt modelId="{87A07BCB-3398-4A0E-878B-0C10A9396454}" type="pres">
      <dgm:prSet presAssocID="{FF76FB0E-0AEB-417B-8E0D-40EDA7A118FA}" presName="iconBgRect" presStyleLbl="bgShp" presStyleIdx="0" presStyleCnt="8"/>
      <dgm:spPr/>
    </dgm:pt>
    <dgm:pt modelId="{4B5F4DC4-4050-4B15-B19D-FDB88BB07449}" type="pres">
      <dgm:prSet presAssocID="{FF76FB0E-0AEB-417B-8E0D-40EDA7A118FA}"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kalaşma"/>
        </a:ext>
      </dgm:extLst>
    </dgm:pt>
    <dgm:pt modelId="{2B378C51-6AAD-4C3B-A546-6F09525E0BEA}" type="pres">
      <dgm:prSet presAssocID="{FF76FB0E-0AEB-417B-8E0D-40EDA7A118FA}" presName="spaceRect" presStyleCnt="0"/>
      <dgm:spPr/>
    </dgm:pt>
    <dgm:pt modelId="{EC9C8F98-8340-4F54-B625-D8B84541E933}" type="pres">
      <dgm:prSet presAssocID="{FF76FB0E-0AEB-417B-8E0D-40EDA7A118FA}" presName="textRect" presStyleLbl="revTx" presStyleIdx="0" presStyleCnt="8">
        <dgm:presLayoutVars>
          <dgm:chMax val="1"/>
          <dgm:chPref val="1"/>
        </dgm:presLayoutVars>
      </dgm:prSet>
      <dgm:spPr/>
    </dgm:pt>
    <dgm:pt modelId="{28BE9CCA-A72F-4581-8F64-F40897A911B4}" type="pres">
      <dgm:prSet presAssocID="{E5040FA4-BE2E-4DE5-A625-1038C579D2AC}" presName="sibTrans" presStyleCnt="0"/>
      <dgm:spPr/>
    </dgm:pt>
    <dgm:pt modelId="{37E5BBC4-32EC-43A9-8327-09E1F303CEDB}" type="pres">
      <dgm:prSet presAssocID="{061BAC31-197E-49C3-8521-CC9E57A6EE1C}" presName="compNode" presStyleCnt="0"/>
      <dgm:spPr/>
    </dgm:pt>
    <dgm:pt modelId="{A7683830-53CB-47EC-BCED-9180C6D36AFB}" type="pres">
      <dgm:prSet presAssocID="{061BAC31-197E-49C3-8521-CC9E57A6EE1C}" presName="iconBgRect" presStyleLbl="bgShp" presStyleIdx="1" presStyleCnt="8"/>
      <dgm:spPr/>
    </dgm:pt>
    <dgm:pt modelId="{72983333-030F-441F-922C-1B57A2230525}" type="pres">
      <dgm:prSet presAssocID="{061BAC31-197E-49C3-8521-CC9E57A6EE1C}"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ır"/>
        </a:ext>
      </dgm:extLst>
    </dgm:pt>
    <dgm:pt modelId="{9CD59A35-7F91-4699-B048-0A0CE0AC9A33}" type="pres">
      <dgm:prSet presAssocID="{061BAC31-197E-49C3-8521-CC9E57A6EE1C}" presName="spaceRect" presStyleCnt="0"/>
      <dgm:spPr/>
    </dgm:pt>
    <dgm:pt modelId="{B3CA8AB2-81D7-46A1-A2D6-F7153E70DB37}" type="pres">
      <dgm:prSet presAssocID="{061BAC31-197E-49C3-8521-CC9E57A6EE1C}" presName="textRect" presStyleLbl="revTx" presStyleIdx="1" presStyleCnt="8">
        <dgm:presLayoutVars>
          <dgm:chMax val="1"/>
          <dgm:chPref val="1"/>
        </dgm:presLayoutVars>
      </dgm:prSet>
      <dgm:spPr/>
    </dgm:pt>
    <dgm:pt modelId="{FF9A89B7-833E-46E2-82EA-D91EB0EBB863}" type="pres">
      <dgm:prSet presAssocID="{A367C826-1091-41F8-BD08-F4A170D7DA8C}" presName="sibTrans" presStyleCnt="0"/>
      <dgm:spPr/>
    </dgm:pt>
    <dgm:pt modelId="{3574B492-7FE8-42C3-864B-2FF715EFF60B}" type="pres">
      <dgm:prSet presAssocID="{6AD1556B-4A21-4C2B-AC4B-537B0F9B43FA}" presName="compNode" presStyleCnt="0"/>
      <dgm:spPr/>
    </dgm:pt>
    <dgm:pt modelId="{BDDEF4DC-B6C6-4A43-A72B-023B0FC8DC9B}" type="pres">
      <dgm:prSet presAssocID="{6AD1556B-4A21-4C2B-AC4B-537B0F9B43FA}" presName="iconBgRect" presStyleLbl="bgShp" presStyleIdx="2" presStyleCnt="8"/>
      <dgm:spPr/>
    </dgm:pt>
    <dgm:pt modelId="{5826F6C5-3081-4AA6-B3E1-EAD86C4CF44B}" type="pres">
      <dgm:prSet presAssocID="{6AD1556B-4A21-4C2B-AC4B-537B0F9B43FA}"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raçlar"/>
        </a:ext>
      </dgm:extLst>
    </dgm:pt>
    <dgm:pt modelId="{34647DEA-4D77-4616-B408-B5D79E091BB8}" type="pres">
      <dgm:prSet presAssocID="{6AD1556B-4A21-4C2B-AC4B-537B0F9B43FA}" presName="spaceRect" presStyleCnt="0"/>
      <dgm:spPr/>
    </dgm:pt>
    <dgm:pt modelId="{675380C9-1F66-4424-A6D2-E1B0CC2C1F3F}" type="pres">
      <dgm:prSet presAssocID="{6AD1556B-4A21-4C2B-AC4B-537B0F9B43FA}" presName="textRect" presStyleLbl="revTx" presStyleIdx="2" presStyleCnt="8">
        <dgm:presLayoutVars>
          <dgm:chMax val="1"/>
          <dgm:chPref val="1"/>
        </dgm:presLayoutVars>
      </dgm:prSet>
      <dgm:spPr/>
    </dgm:pt>
    <dgm:pt modelId="{E3573813-EAAF-404B-BBC5-2D4492CA327F}" type="pres">
      <dgm:prSet presAssocID="{1F9826B6-0977-4D95-84FC-F1CB873A5E4D}" presName="sibTrans" presStyleCnt="0"/>
      <dgm:spPr/>
    </dgm:pt>
    <dgm:pt modelId="{7C0726F6-324E-428D-ABCC-7A222759574A}" type="pres">
      <dgm:prSet presAssocID="{E513BB1F-1FF6-427D-A101-2F8C5F172C3A}" presName="compNode" presStyleCnt="0"/>
      <dgm:spPr/>
    </dgm:pt>
    <dgm:pt modelId="{07F95F6D-155A-4269-9741-AF5916A4638E}" type="pres">
      <dgm:prSet presAssocID="{E513BB1F-1FF6-427D-A101-2F8C5F172C3A}" presName="iconBgRect" presStyleLbl="bgShp" presStyleIdx="3" presStyleCnt="8"/>
      <dgm:spPr/>
    </dgm:pt>
    <dgm:pt modelId="{76DA32A2-7A48-4C11-BA1D-76EEA9B6B285}" type="pres">
      <dgm:prSet presAssocID="{E513BB1F-1FF6-427D-A101-2F8C5F172C3A}"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6410130F-ED56-4104-882E-8F95B03058D2}" type="pres">
      <dgm:prSet presAssocID="{E513BB1F-1FF6-427D-A101-2F8C5F172C3A}" presName="spaceRect" presStyleCnt="0"/>
      <dgm:spPr/>
    </dgm:pt>
    <dgm:pt modelId="{9DDD71A4-09B1-44BB-84B5-FC3DF2B39DB2}" type="pres">
      <dgm:prSet presAssocID="{E513BB1F-1FF6-427D-A101-2F8C5F172C3A}" presName="textRect" presStyleLbl="revTx" presStyleIdx="3" presStyleCnt="8">
        <dgm:presLayoutVars>
          <dgm:chMax val="1"/>
          <dgm:chPref val="1"/>
        </dgm:presLayoutVars>
      </dgm:prSet>
      <dgm:spPr/>
    </dgm:pt>
    <dgm:pt modelId="{A20BB297-320A-4680-BEA7-9862242F0717}" type="pres">
      <dgm:prSet presAssocID="{BB0D1FAD-0287-4FAE-836E-7AC8E76835E5}" presName="sibTrans" presStyleCnt="0"/>
      <dgm:spPr/>
    </dgm:pt>
    <dgm:pt modelId="{4062AE2B-36FF-4EC4-9EB8-962C75E79E9E}" type="pres">
      <dgm:prSet presAssocID="{39CF658F-B78F-45C6-82C1-8690B76A05ED}" presName="compNode" presStyleCnt="0"/>
      <dgm:spPr/>
    </dgm:pt>
    <dgm:pt modelId="{2EB180B0-0D9C-4C28-A8A9-7FD222BC9BAB}" type="pres">
      <dgm:prSet presAssocID="{39CF658F-B78F-45C6-82C1-8690B76A05ED}" presName="iconBgRect" presStyleLbl="bgShp" presStyleIdx="4" presStyleCnt="8"/>
      <dgm:spPr/>
    </dgm:pt>
    <dgm:pt modelId="{75EE5F0B-4B12-4CC4-8D49-E2064A0B820D}" type="pres">
      <dgm:prSet presAssocID="{39CF658F-B78F-45C6-82C1-8690B76A05ED}"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işliler"/>
        </a:ext>
      </dgm:extLst>
    </dgm:pt>
    <dgm:pt modelId="{75795B70-D83B-4197-A285-0C9828CAFCCB}" type="pres">
      <dgm:prSet presAssocID="{39CF658F-B78F-45C6-82C1-8690B76A05ED}" presName="spaceRect" presStyleCnt="0"/>
      <dgm:spPr/>
    </dgm:pt>
    <dgm:pt modelId="{94FB9CB0-14B5-4A18-95CA-FAEF684BAA2A}" type="pres">
      <dgm:prSet presAssocID="{39CF658F-B78F-45C6-82C1-8690B76A05ED}" presName="textRect" presStyleLbl="revTx" presStyleIdx="4" presStyleCnt="8">
        <dgm:presLayoutVars>
          <dgm:chMax val="1"/>
          <dgm:chPref val="1"/>
        </dgm:presLayoutVars>
      </dgm:prSet>
      <dgm:spPr/>
    </dgm:pt>
    <dgm:pt modelId="{8009FEC9-33E1-4477-8C30-2D14A4CFC23E}" type="pres">
      <dgm:prSet presAssocID="{9C49FB83-F346-43C9-8CE0-90F55E0FB176}" presName="sibTrans" presStyleCnt="0"/>
      <dgm:spPr/>
    </dgm:pt>
    <dgm:pt modelId="{8FBAEA41-78B3-401A-A422-F947DC951042}" type="pres">
      <dgm:prSet presAssocID="{1FCDC0D8-C112-4397-AC9E-795FF653B0A0}" presName="compNode" presStyleCnt="0"/>
      <dgm:spPr/>
    </dgm:pt>
    <dgm:pt modelId="{E73F4C21-B183-46C4-9174-EE6FFB5993E6}" type="pres">
      <dgm:prSet presAssocID="{1FCDC0D8-C112-4397-AC9E-795FF653B0A0}" presName="iconBgRect" presStyleLbl="bgShp" presStyleIdx="5" presStyleCnt="8"/>
      <dgm:spPr/>
    </dgm:pt>
    <dgm:pt modelId="{A7C724B1-08FC-42F3-8387-394EF4F29D08}" type="pres">
      <dgm:prSet presAssocID="{1FCDC0D8-C112-4397-AC9E-795FF653B0A0}"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Para"/>
        </a:ext>
      </dgm:extLst>
    </dgm:pt>
    <dgm:pt modelId="{6AF49319-7A64-4E44-8043-D1EA1B35F9BD}" type="pres">
      <dgm:prSet presAssocID="{1FCDC0D8-C112-4397-AC9E-795FF653B0A0}" presName="spaceRect" presStyleCnt="0"/>
      <dgm:spPr/>
    </dgm:pt>
    <dgm:pt modelId="{FCB0B74E-5BB6-463D-A682-2C46A876725D}" type="pres">
      <dgm:prSet presAssocID="{1FCDC0D8-C112-4397-AC9E-795FF653B0A0}" presName="textRect" presStyleLbl="revTx" presStyleIdx="5" presStyleCnt="8">
        <dgm:presLayoutVars>
          <dgm:chMax val="1"/>
          <dgm:chPref val="1"/>
        </dgm:presLayoutVars>
      </dgm:prSet>
      <dgm:spPr/>
    </dgm:pt>
    <dgm:pt modelId="{FCB75646-087D-4B2E-B20E-A2DC7D62C0E5}" type="pres">
      <dgm:prSet presAssocID="{4A0C5A77-F326-450D-B4B4-71C6F15BABF8}" presName="sibTrans" presStyleCnt="0"/>
      <dgm:spPr/>
    </dgm:pt>
    <dgm:pt modelId="{8DBBDAF5-ED6C-4D63-B14B-FB8408752D51}" type="pres">
      <dgm:prSet presAssocID="{9AB9B9F3-132A-4B55-A974-3AA512E77AC4}" presName="compNode" presStyleCnt="0"/>
      <dgm:spPr/>
    </dgm:pt>
    <dgm:pt modelId="{979DB62C-8624-4C6D-B0CD-4683870B355F}" type="pres">
      <dgm:prSet presAssocID="{9AB9B9F3-132A-4B55-A974-3AA512E77AC4}" presName="iconBgRect" presStyleLbl="bgShp" presStyleIdx="6" presStyleCnt="8"/>
      <dgm:spPr/>
    </dgm:pt>
    <dgm:pt modelId="{4B3B5B44-6104-4132-B56E-343FF8CF1DC7}" type="pres">
      <dgm:prSet presAssocID="{9AB9B9F3-132A-4B55-A974-3AA512E77AC4}"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Onay işareti"/>
        </a:ext>
      </dgm:extLst>
    </dgm:pt>
    <dgm:pt modelId="{430092EB-6CA0-40F9-9D5D-11297D656EA3}" type="pres">
      <dgm:prSet presAssocID="{9AB9B9F3-132A-4B55-A974-3AA512E77AC4}" presName="spaceRect" presStyleCnt="0"/>
      <dgm:spPr/>
    </dgm:pt>
    <dgm:pt modelId="{ED9DC262-EDDE-4E5C-AD2D-A9A7F483CD76}" type="pres">
      <dgm:prSet presAssocID="{9AB9B9F3-132A-4B55-A974-3AA512E77AC4}" presName="textRect" presStyleLbl="revTx" presStyleIdx="6" presStyleCnt="8">
        <dgm:presLayoutVars>
          <dgm:chMax val="1"/>
          <dgm:chPref val="1"/>
        </dgm:presLayoutVars>
      </dgm:prSet>
      <dgm:spPr/>
    </dgm:pt>
    <dgm:pt modelId="{367B838F-A75D-49DC-BDA1-2904ADE99473}" type="pres">
      <dgm:prSet presAssocID="{BED17D05-9021-4E83-9ABB-0C3234BAA8E5}" presName="sibTrans" presStyleCnt="0"/>
      <dgm:spPr/>
    </dgm:pt>
    <dgm:pt modelId="{45E2B56C-BAC5-467F-B9A0-9DE11BC4AD6D}" type="pres">
      <dgm:prSet presAssocID="{0E2CE5FD-BDFB-41EF-ACC0-1CE215821D12}" presName="compNode" presStyleCnt="0"/>
      <dgm:spPr/>
    </dgm:pt>
    <dgm:pt modelId="{64429E85-F365-4FDB-B571-7BD7668AC2EE}" type="pres">
      <dgm:prSet presAssocID="{0E2CE5FD-BDFB-41EF-ACC0-1CE215821D12}" presName="iconBgRect" presStyleLbl="bgShp" presStyleIdx="7" presStyleCnt="8"/>
      <dgm:spPr/>
    </dgm:pt>
    <dgm:pt modelId="{9698956F-7F51-4F97-BDFF-D742BE10A3CD}" type="pres">
      <dgm:prSet presAssocID="{0E2CE5FD-BDFB-41EF-ACC0-1CE215821D12}"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Banka"/>
        </a:ext>
      </dgm:extLst>
    </dgm:pt>
    <dgm:pt modelId="{15DA8E47-2C16-4F2E-A9DB-21EF0B1D7EE0}" type="pres">
      <dgm:prSet presAssocID="{0E2CE5FD-BDFB-41EF-ACC0-1CE215821D12}" presName="spaceRect" presStyleCnt="0"/>
      <dgm:spPr/>
    </dgm:pt>
    <dgm:pt modelId="{42D82006-8C2D-40F5-89B8-6782BA146824}" type="pres">
      <dgm:prSet presAssocID="{0E2CE5FD-BDFB-41EF-ACC0-1CE215821D12}" presName="textRect" presStyleLbl="revTx" presStyleIdx="7" presStyleCnt="8">
        <dgm:presLayoutVars>
          <dgm:chMax val="1"/>
          <dgm:chPref val="1"/>
        </dgm:presLayoutVars>
      </dgm:prSet>
      <dgm:spPr/>
    </dgm:pt>
  </dgm:ptLst>
  <dgm:cxnLst>
    <dgm:cxn modelId="{73991C18-924F-4061-B833-BE5741B335D9}" type="presOf" srcId="{84B4C43C-8A02-4501-9524-66962D916581}" destId="{B393BEE9-6CB5-459E-BB68-16E676B13497}" srcOrd="0" destOrd="0" presId="urn:microsoft.com/office/officeart/2018/5/layout/IconCircleLabelList"/>
    <dgm:cxn modelId="{DFA00626-0F6E-4BC8-BC74-12956F90B8C7}" type="presOf" srcId="{9AB9B9F3-132A-4B55-A974-3AA512E77AC4}" destId="{ED9DC262-EDDE-4E5C-AD2D-A9A7F483CD76}" srcOrd="0" destOrd="0" presId="urn:microsoft.com/office/officeart/2018/5/layout/IconCircleLabelList"/>
    <dgm:cxn modelId="{CCBA3A27-7FE4-48F2-9DF9-06878F48B570}" srcId="{84B4C43C-8A02-4501-9524-66962D916581}" destId="{061BAC31-197E-49C3-8521-CC9E57A6EE1C}" srcOrd="1" destOrd="0" parTransId="{985620F7-2126-4A34-9799-92AEA2CC1326}" sibTransId="{A367C826-1091-41F8-BD08-F4A170D7DA8C}"/>
    <dgm:cxn modelId="{63BBB228-469C-429F-B14B-493D0ED0214D}" type="presOf" srcId="{0E2CE5FD-BDFB-41EF-ACC0-1CE215821D12}" destId="{42D82006-8C2D-40F5-89B8-6782BA146824}" srcOrd="0" destOrd="0" presId="urn:microsoft.com/office/officeart/2018/5/layout/IconCircleLabelList"/>
    <dgm:cxn modelId="{41C9D03D-9847-4AB7-AC5A-1D0E38E9A660}" type="presOf" srcId="{1FCDC0D8-C112-4397-AC9E-795FF653B0A0}" destId="{FCB0B74E-5BB6-463D-A682-2C46A876725D}" srcOrd="0" destOrd="0" presId="urn:microsoft.com/office/officeart/2018/5/layout/IconCircleLabelList"/>
    <dgm:cxn modelId="{7A8E6D61-1AA7-4B70-8C3F-D291AEB68673}" srcId="{84B4C43C-8A02-4501-9524-66962D916581}" destId="{FF76FB0E-0AEB-417B-8E0D-40EDA7A118FA}" srcOrd="0" destOrd="0" parTransId="{1C9A2056-E25E-4EC5-8F0E-0538200B3EFB}" sibTransId="{E5040FA4-BE2E-4DE5-A625-1038C579D2AC}"/>
    <dgm:cxn modelId="{3F98EF42-E7C7-4CE0-9D5B-F6F9ADEADC9A}" srcId="{84B4C43C-8A02-4501-9524-66962D916581}" destId="{9AB9B9F3-132A-4B55-A974-3AA512E77AC4}" srcOrd="6" destOrd="0" parTransId="{DE3F328B-C1FD-453D-AC02-D972151B5E0D}" sibTransId="{BED17D05-9021-4E83-9ABB-0C3234BAA8E5}"/>
    <dgm:cxn modelId="{3351B349-5527-4498-AE8F-8EADD17B3E96}" type="presOf" srcId="{061BAC31-197E-49C3-8521-CC9E57A6EE1C}" destId="{B3CA8AB2-81D7-46A1-A2D6-F7153E70DB37}" srcOrd="0" destOrd="0" presId="urn:microsoft.com/office/officeart/2018/5/layout/IconCircleLabelList"/>
    <dgm:cxn modelId="{38713B76-9FDA-47BE-80EC-25A3118C1C77}" type="presOf" srcId="{FF76FB0E-0AEB-417B-8E0D-40EDA7A118FA}" destId="{EC9C8F98-8340-4F54-B625-D8B84541E933}" srcOrd="0" destOrd="0" presId="urn:microsoft.com/office/officeart/2018/5/layout/IconCircleLabelList"/>
    <dgm:cxn modelId="{9A6AE094-5E26-44F4-85A4-5A9FC6F05609}" type="presOf" srcId="{39CF658F-B78F-45C6-82C1-8690B76A05ED}" destId="{94FB9CB0-14B5-4A18-95CA-FAEF684BAA2A}" srcOrd="0" destOrd="0" presId="urn:microsoft.com/office/officeart/2018/5/layout/IconCircleLabelList"/>
    <dgm:cxn modelId="{E8497795-CD04-41C9-B0A2-0F307AF1FC98}" srcId="{84B4C43C-8A02-4501-9524-66962D916581}" destId="{6AD1556B-4A21-4C2B-AC4B-537B0F9B43FA}" srcOrd="2" destOrd="0" parTransId="{93E25B26-5B94-438D-8ABD-26B3193035E8}" sibTransId="{1F9826B6-0977-4D95-84FC-F1CB873A5E4D}"/>
    <dgm:cxn modelId="{62D16FB4-6F4E-4FA5-A656-89B3A62FC724}" srcId="{84B4C43C-8A02-4501-9524-66962D916581}" destId="{0E2CE5FD-BDFB-41EF-ACC0-1CE215821D12}" srcOrd="7" destOrd="0" parTransId="{2AE6FA41-F9F2-45B4-998E-A82DFC9594B3}" sibTransId="{698520F6-12EE-4DA1-BB45-54F71EA6B03A}"/>
    <dgm:cxn modelId="{69FE1CC5-DD13-4051-B967-AB50F6A4B29E}" srcId="{84B4C43C-8A02-4501-9524-66962D916581}" destId="{1FCDC0D8-C112-4397-AC9E-795FF653B0A0}" srcOrd="5" destOrd="0" parTransId="{8F98A3B2-583C-4AC0-B4C6-68FF39542090}" sibTransId="{4A0C5A77-F326-450D-B4B4-71C6F15BABF8}"/>
    <dgm:cxn modelId="{5369AADA-938F-4745-AF71-C8A6D0639D5B}" type="presOf" srcId="{6AD1556B-4A21-4C2B-AC4B-537B0F9B43FA}" destId="{675380C9-1F66-4424-A6D2-E1B0CC2C1F3F}" srcOrd="0" destOrd="0" presId="urn:microsoft.com/office/officeart/2018/5/layout/IconCircleLabelList"/>
    <dgm:cxn modelId="{BA699CE4-A96E-426A-93FD-A2BF929CEB9C}" srcId="{84B4C43C-8A02-4501-9524-66962D916581}" destId="{E513BB1F-1FF6-427D-A101-2F8C5F172C3A}" srcOrd="3" destOrd="0" parTransId="{D98ADF61-9D38-417B-80F3-C699D4A37410}" sibTransId="{BB0D1FAD-0287-4FAE-836E-7AC8E76835E5}"/>
    <dgm:cxn modelId="{828F5DF4-0D89-43CD-AB36-9AA98796DE2A}" type="presOf" srcId="{E513BB1F-1FF6-427D-A101-2F8C5F172C3A}" destId="{9DDD71A4-09B1-44BB-84B5-FC3DF2B39DB2}" srcOrd="0" destOrd="0" presId="urn:microsoft.com/office/officeart/2018/5/layout/IconCircleLabelList"/>
    <dgm:cxn modelId="{24E3FFFC-B228-4FBA-AE6D-48928B22CC27}" srcId="{84B4C43C-8A02-4501-9524-66962D916581}" destId="{39CF658F-B78F-45C6-82C1-8690B76A05ED}" srcOrd="4" destOrd="0" parTransId="{43997068-0913-4A2B-A406-24E114C4047E}" sibTransId="{9C49FB83-F346-43C9-8CE0-90F55E0FB176}"/>
    <dgm:cxn modelId="{36E51E86-108A-466E-81F5-1A32A14F5043}" type="presParOf" srcId="{B393BEE9-6CB5-459E-BB68-16E676B13497}" destId="{3CF297A2-E546-40D7-BA8B-B6FC8550532D}" srcOrd="0" destOrd="0" presId="urn:microsoft.com/office/officeart/2018/5/layout/IconCircleLabelList"/>
    <dgm:cxn modelId="{2187FDF7-7FED-45A6-98D1-D07356BD41E2}" type="presParOf" srcId="{3CF297A2-E546-40D7-BA8B-B6FC8550532D}" destId="{87A07BCB-3398-4A0E-878B-0C10A9396454}" srcOrd="0" destOrd="0" presId="urn:microsoft.com/office/officeart/2018/5/layout/IconCircleLabelList"/>
    <dgm:cxn modelId="{D10F4D55-0FD0-433E-8148-DF8787A71B6B}" type="presParOf" srcId="{3CF297A2-E546-40D7-BA8B-B6FC8550532D}" destId="{4B5F4DC4-4050-4B15-B19D-FDB88BB07449}" srcOrd="1" destOrd="0" presId="urn:microsoft.com/office/officeart/2018/5/layout/IconCircleLabelList"/>
    <dgm:cxn modelId="{613F0995-E902-4623-A96C-5009909ABE04}" type="presParOf" srcId="{3CF297A2-E546-40D7-BA8B-B6FC8550532D}" destId="{2B378C51-6AAD-4C3B-A546-6F09525E0BEA}" srcOrd="2" destOrd="0" presId="urn:microsoft.com/office/officeart/2018/5/layout/IconCircleLabelList"/>
    <dgm:cxn modelId="{6312DD9F-97EE-4E84-8ECC-42B9A70DCB7C}" type="presParOf" srcId="{3CF297A2-E546-40D7-BA8B-B6FC8550532D}" destId="{EC9C8F98-8340-4F54-B625-D8B84541E933}" srcOrd="3" destOrd="0" presId="urn:microsoft.com/office/officeart/2018/5/layout/IconCircleLabelList"/>
    <dgm:cxn modelId="{F0602E1D-DA8E-4D8A-A2C4-774B1A2407E1}" type="presParOf" srcId="{B393BEE9-6CB5-459E-BB68-16E676B13497}" destId="{28BE9CCA-A72F-4581-8F64-F40897A911B4}" srcOrd="1" destOrd="0" presId="urn:microsoft.com/office/officeart/2018/5/layout/IconCircleLabelList"/>
    <dgm:cxn modelId="{DFED13E7-760D-4FB0-8775-65F646C033D5}" type="presParOf" srcId="{B393BEE9-6CB5-459E-BB68-16E676B13497}" destId="{37E5BBC4-32EC-43A9-8327-09E1F303CEDB}" srcOrd="2" destOrd="0" presId="urn:microsoft.com/office/officeart/2018/5/layout/IconCircleLabelList"/>
    <dgm:cxn modelId="{38F4EBEB-E9C8-46F5-AD77-FFED25293708}" type="presParOf" srcId="{37E5BBC4-32EC-43A9-8327-09E1F303CEDB}" destId="{A7683830-53CB-47EC-BCED-9180C6D36AFB}" srcOrd="0" destOrd="0" presId="urn:microsoft.com/office/officeart/2018/5/layout/IconCircleLabelList"/>
    <dgm:cxn modelId="{F832E9F5-6378-4C9C-A8FB-9A935863D095}" type="presParOf" srcId="{37E5BBC4-32EC-43A9-8327-09E1F303CEDB}" destId="{72983333-030F-441F-922C-1B57A2230525}" srcOrd="1" destOrd="0" presId="urn:microsoft.com/office/officeart/2018/5/layout/IconCircleLabelList"/>
    <dgm:cxn modelId="{27D60565-467B-440B-9C7A-E679612A48E5}" type="presParOf" srcId="{37E5BBC4-32EC-43A9-8327-09E1F303CEDB}" destId="{9CD59A35-7F91-4699-B048-0A0CE0AC9A33}" srcOrd="2" destOrd="0" presId="urn:microsoft.com/office/officeart/2018/5/layout/IconCircleLabelList"/>
    <dgm:cxn modelId="{50A26587-C223-4B4E-8DF0-C41641D5F21B}" type="presParOf" srcId="{37E5BBC4-32EC-43A9-8327-09E1F303CEDB}" destId="{B3CA8AB2-81D7-46A1-A2D6-F7153E70DB37}" srcOrd="3" destOrd="0" presId="urn:microsoft.com/office/officeart/2018/5/layout/IconCircleLabelList"/>
    <dgm:cxn modelId="{90C1DD62-7975-47BD-A072-083687E0523F}" type="presParOf" srcId="{B393BEE9-6CB5-459E-BB68-16E676B13497}" destId="{FF9A89B7-833E-46E2-82EA-D91EB0EBB863}" srcOrd="3" destOrd="0" presId="urn:microsoft.com/office/officeart/2018/5/layout/IconCircleLabelList"/>
    <dgm:cxn modelId="{D0570532-812B-4D71-8E2B-98FD448A2FE8}" type="presParOf" srcId="{B393BEE9-6CB5-459E-BB68-16E676B13497}" destId="{3574B492-7FE8-42C3-864B-2FF715EFF60B}" srcOrd="4" destOrd="0" presId="urn:microsoft.com/office/officeart/2018/5/layout/IconCircleLabelList"/>
    <dgm:cxn modelId="{72FD7A96-6140-48ED-B680-DF88656ED51A}" type="presParOf" srcId="{3574B492-7FE8-42C3-864B-2FF715EFF60B}" destId="{BDDEF4DC-B6C6-4A43-A72B-023B0FC8DC9B}" srcOrd="0" destOrd="0" presId="urn:microsoft.com/office/officeart/2018/5/layout/IconCircleLabelList"/>
    <dgm:cxn modelId="{FC944CAC-266D-44F9-B11B-28A0E30E9D27}" type="presParOf" srcId="{3574B492-7FE8-42C3-864B-2FF715EFF60B}" destId="{5826F6C5-3081-4AA6-B3E1-EAD86C4CF44B}" srcOrd="1" destOrd="0" presId="urn:microsoft.com/office/officeart/2018/5/layout/IconCircleLabelList"/>
    <dgm:cxn modelId="{B6B87B12-4A00-4522-B53F-98DC3447546E}" type="presParOf" srcId="{3574B492-7FE8-42C3-864B-2FF715EFF60B}" destId="{34647DEA-4D77-4616-B408-B5D79E091BB8}" srcOrd="2" destOrd="0" presId="urn:microsoft.com/office/officeart/2018/5/layout/IconCircleLabelList"/>
    <dgm:cxn modelId="{EE2624F5-5876-46AC-9DB5-A031A6C0EE4F}" type="presParOf" srcId="{3574B492-7FE8-42C3-864B-2FF715EFF60B}" destId="{675380C9-1F66-4424-A6D2-E1B0CC2C1F3F}" srcOrd="3" destOrd="0" presId="urn:microsoft.com/office/officeart/2018/5/layout/IconCircleLabelList"/>
    <dgm:cxn modelId="{06F7751B-D844-4B16-A83F-114FFA563A0C}" type="presParOf" srcId="{B393BEE9-6CB5-459E-BB68-16E676B13497}" destId="{E3573813-EAAF-404B-BBC5-2D4492CA327F}" srcOrd="5" destOrd="0" presId="urn:microsoft.com/office/officeart/2018/5/layout/IconCircleLabelList"/>
    <dgm:cxn modelId="{8EFAF5DC-9A3E-4072-B16D-DAFCB6B50903}" type="presParOf" srcId="{B393BEE9-6CB5-459E-BB68-16E676B13497}" destId="{7C0726F6-324E-428D-ABCC-7A222759574A}" srcOrd="6" destOrd="0" presId="urn:microsoft.com/office/officeart/2018/5/layout/IconCircleLabelList"/>
    <dgm:cxn modelId="{7C839798-FC6D-4415-A129-8EF511F60105}" type="presParOf" srcId="{7C0726F6-324E-428D-ABCC-7A222759574A}" destId="{07F95F6D-155A-4269-9741-AF5916A4638E}" srcOrd="0" destOrd="0" presId="urn:microsoft.com/office/officeart/2018/5/layout/IconCircleLabelList"/>
    <dgm:cxn modelId="{D2CD64F6-92C9-4DE3-8A25-581C78F8B653}" type="presParOf" srcId="{7C0726F6-324E-428D-ABCC-7A222759574A}" destId="{76DA32A2-7A48-4C11-BA1D-76EEA9B6B285}" srcOrd="1" destOrd="0" presId="urn:microsoft.com/office/officeart/2018/5/layout/IconCircleLabelList"/>
    <dgm:cxn modelId="{0EF4754F-D273-46EC-9A3A-3FD056FDF664}" type="presParOf" srcId="{7C0726F6-324E-428D-ABCC-7A222759574A}" destId="{6410130F-ED56-4104-882E-8F95B03058D2}" srcOrd="2" destOrd="0" presId="urn:microsoft.com/office/officeart/2018/5/layout/IconCircleLabelList"/>
    <dgm:cxn modelId="{3C8C6599-47F1-44AD-ADE1-13C973D7372A}" type="presParOf" srcId="{7C0726F6-324E-428D-ABCC-7A222759574A}" destId="{9DDD71A4-09B1-44BB-84B5-FC3DF2B39DB2}" srcOrd="3" destOrd="0" presId="urn:microsoft.com/office/officeart/2018/5/layout/IconCircleLabelList"/>
    <dgm:cxn modelId="{87615C73-CCD3-4B39-B875-884E6D80C8DF}" type="presParOf" srcId="{B393BEE9-6CB5-459E-BB68-16E676B13497}" destId="{A20BB297-320A-4680-BEA7-9862242F0717}" srcOrd="7" destOrd="0" presId="urn:microsoft.com/office/officeart/2018/5/layout/IconCircleLabelList"/>
    <dgm:cxn modelId="{7FAA2EDC-1C1B-4CBC-AE1C-901DDF4DC28A}" type="presParOf" srcId="{B393BEE9-6CB5-459E-BB68-16E676B13497}" destId="{4062AE2B-36FF-4EC4-9EB8-962C75E79E9E}" srcOrd="8" destOrd="0" presId="urn:microsoft.com/office/officeart/2018/5/layout/IconCircleLabelList"/>
    <dgm:cxn modelId="{24537217-5B26-4739-8C41-4681567C325F}" type="presParOf" srcId="{4062AE2B-36FF-4EC4-9EB8-962C75E79E9E}" destId="{2EB180B0-0D9C-4C28-A8A9-7FD222BC9BAB}" srcOrd="0" destOrd="0" presId="urn:microsoft.com/office/officeart/2018/5/layout/IconCircleLabelList"/>
    <dgm:cxn modelId="{2AFD6AF6-23F6-4CF6-90A6-FA06D5536C11}" type="presParOf" srcId="{4062AE2B-36FF-4EC4-9EB8-962C75E79E9E}" destId="{75EE5F0B-4B12-4CC4-8D49-E2064A0B820D}" srcOrd="1" destOrd="0" presId="urn:microsoft.com/office/officeart/2018/5/layout/IconCircleLabelList"/>
    <dgm:cxn modelId="{3DD19B02-D48A-4BD1-BBC1-BDF8D58170CD}" type="presParOf" srcId="{4062AE2B-36FF-4EC4-9EB8-962C75E79E9E}" destId="{75795B70-D83B-4197-A285-0C9828CAFCCB}" srcOrd="2" destOrd="0" presId="urn:microsoft.com/office/officeart/2018/5/layout/IconCircleLabelList"/>
    <dgm:cxn modelId="{7747729E-192A-469C-BEAD-3A0B3E580E24}" type="presParOf" srcId="{4062AE2B-36FF-4EC4-9EB8-962C75E79E9E}" destId="{94FB9CB0-14B5-4A18-95CA-FAEF684BAA2A}" srcOrd="3" destOrd="0" presId="urn:microsoft.com/office/officeart/2018/5/layout/IconCircleLabelList"/>
    <dgm:cxn modelId="{9FE10CE7-EF6E-4BA0-B15D-27C6F61D7A87}" type="presParOf" srcId="{B393BEE9-6CB5-459E-BB68-16E676B13497}" destId="{8009FEC9-33E1-4477-8C30-2D14A4CFC23E}" srcOrd="9" destOrd="0" presId="urn:microsoft.com/office/officeart/2018/5/layout/IconCircleLabelList"/>
    <dgm:cxn modelId="{14F19851-D071-45F4-9815-51D271F5B344}" type="presParOf" srcId="{B393BEE9-6CB5-459E-BB68-16E676B13497}" destId="{8FBAEA41-78B3-401A-A422-F947DC951042}" srcOrd="10" destOrd="0" presId="urn:microsoft.com/office/officeart/2018/5/layout/IconCircleLabelList"/>
    <dgm:cxn modelId="{11AEFDB5-28FC-4579-9AF6-94CC8361270D}" type="presParOf" srcId="{8FBAEA41-78B3-401A-A422-F947DC951042}" destId="{E73F4C21-B183-46C4-9174-EE6FFB5993E6}" srcOrd="0" destOrd="0" presId="urn:microsoft.com/office/officeart/2018/5/layout/IconCircleLabelList"/>
    <dgm:cxn modelId="{0E7B5184-C804-4C1D-B05C-9C9B483A2A9F}" type="presParOf" srcId="{8FBAEA41-78B3-401A-A422-F947DC951042}" destId="{A7C724B1-08FC-42F3-8387-394EF4F29D08}" srcOrd="1" destOrd="0" presId="urn:microsoft.com/office/officeart/2018/5/layout/IconCircleLabelList"/>
    <dgm:cxn modelId="{66737C22-7798-4A80-8C02-A38E3EBFC2A4}" type="presParOf" srcId="{8FBAEA41-78B3-401A-A422-F947DC951042}" destId="{6AF49319-7A64-4E44-8043-D1EA1B35F9BD}" srcOrd="2" destOrd="0" presId="urn:microsoft.com/office/officeart/2018/5/layout/IconCircleLabelList"/>
    <dgm:cxn modelId="{203E5557-8BEF-4DC0-A689-E7C444ACF9AD}" type="presParOf" srcId="{8FBAEA41-78B3-401A-A422-F947DC951042}" destId="{FCB0B74E-5BB6-463D-A682-2C46A876725D}" srcOrd="3" destOrd="0" presId="urn:microsoft.com/office/officeart/2018/5/layout/IconCircleLabelList"/>
    <dgm:cxn modelId="{D1FD75D1-04D2-44D5-A209-360B58E20166}" type="presParOf" srcId="{B393BEE9-6CB5-459E-BB68-16E676B13497}" destId="{FCB75646-087D-4B2E-B20E-A2DC7D62C0E5}" srcOrd="11" destOrd="0" presId="urn:microsoft.com/office/officeart/2018/5/layout/IconCircleLabelList"/>
    <dgm:cxn modelId="{0240B61B-3282-4D2E-BD1B-973939CE71EC}" type="presParOf" srcId="{B393BEE9-6CB5-459E-BB68-16E676B13497}" destId="{8DBBDAF5-ED6C-4D63-B14B-FB8408752D51}" srcOrd="12" destOrd="0" presId="urn:microsoft.com/office/officeart/2018/5/layout/IconCircleLabelList"/>
    <dgm:cxn modelId="{6ACFD48A-FBD9-48FE-902B-64C542BE1220}" type="presParOf" srcId="{8DBBDAF5-ED6C-4D63-B14B-FB8408752D51}" destId="{979DB62C-8624-4C6D-B0CD-4683870B355F}" srcOrd="0" destOrd="0" presId="urn:microsoft.com/office/officeart/2018/5/layout/IconCircleLabelList"/>
    <dgm:cxn modelId="{D06EBBAB-8EAD-4FEF-B1A3-2C8A125DE07C}" type="presParOf" srcId="{8DBBDAF5-ED6C-4D63-B14B-FB8408752D51}" destId="{4B3B5B44-6104-4132-B56E-343FF8CF1DC7}" srcOrd="1" destOrd="0" presId="urn:microsoft.com/office/officeart/2018/5/layout/IconCircleLabelList"/>
    <dgm:cxn modelId="{8F69BFD3-854F-4CFB-A80C-AAE314DC56F8}" type="presParOf" srcId="{8DBBDAF5-ED6C-4D63-B14B-FB8408752D51}" destId="{430092EB-6CA0-40F9-9D5D-11297D656EA3}" srcOrd="2" destOrd="0" presId="urn:microsoft.com/office/officeart/2018/5/layout/IconCircleLabelList"/>
    <dgm:cxn modelId="{FC8DDCAB-0BD8-4FEC-BA7E-2AD75CEC71A0}" type="presParOf" srcId="{8DBBDAF5-ED6C-4D63-B14B-FB8408752D51}" destId="{ED9DC262-EDDE-4E5C-AD2D-A9A7F483CD76}" srcOrd="3" destOrd="0" presId="urn:microsoft.com/office/officeart/2018/5/layout/IconCircleLabelList"/>
    <dgm:cxn modelId="{FFED72A5-4B65-40F7-AE4F-00F82EA0E323}" type="presParOf" srcId="{B393BEE9-6CB5-459E-BB68-16E676B13497}" destId="{367B838F-A75D-49DC-BDA1-2904ADE99473}" srcOrd="13" destOrd="0" presId="urn:microsoft.com/office/officeart/2018/5/layout/IconCircleLabelList"/>
    <dgm:cxn modelId="{3645DCE6-A852-4DA5-9257-D97136A36DC2}" type="presParOf" srcId="{B393BEE9-6CB5-459E-BB68-16E676B13497}" destId="{45E2B56C-BAC5-467F-B9A0-9DE11BC4AD6D}" srcOrd="14" destOrd="0" presId="urn:microsoft.com/office/officeart/2018/5/layout/IconCircleLabelList"/>
    <dgm:cxn modelId="{5E7176C3-9596-4C99-BBE5-010182604ED3}" type="presParOf" srcId="{45E2B56C-BAC5-467F-B9A0-9DE11BC4AD6D}" destId="{64429E85-F365-4FDB-B571-7BD7668AC2EE}" srcOrd="0" destOrd="0" presId="urn:microsoft.com/office/officeart/2018/5/layout/IconCircleLabelList"/>
    <dgm:cxn modelId="{3ABB39A7-3F08-4679-BB9E-08B3A42273A5}" type="presParOf" srcId="{45E2B56C-BAC5-467F-B9A0-9DE11BC4AD6D}" destId="{9698956F-7F51-4F97-BDFF-D742BE10A3CD}" srcOrd="1" destOrd="0" presId="urn:microsoft.com/office/officeart/2018/5/layout/IconCircleLabelList"/>
    <dgm:cxn modelId="{52CF05AD-BD1D-4515-9E42-00551172C0F1}" type="presParOf" srcId="{45E2B56C-BAC5-467F-B9A0-9DE11BC4AD6D}" destId="{15DA8E47-2C16-4F2E-A9DB-21EF0B1D7EE0}" srcOrd="2" destOrd="0" presId="urn:microsoft.com/office/officeart/2018/5/layout/IconCircleLabelList"/>
    <dgm:cxn modelId="{B7EF1B23-27DE-4771-9B0A-EE3810112F2B}" type="presParOf" srcId="{45E2B56C-BAC5-467F-B9A0-9DE11BC4AD6D}" destId="{42D82006-8C2D-40F5-89B8-6782BA146824}"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747F18-67C6-4536-9743-8DDE345091B3}"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CCF65245-7C9B-4D4A-AF15-C189FB71DAEA}">
      <dgm:prSet/>
      <dgm:spPr/>
      <dgm:t>
        <a:bodyPr/>
        <a:lstStyle/>
        <a:p>
          <a:r>
            <a:rPr lang="tr-TR"/>
            <a:t>En Uygun Kuruluş Yeri Seçim Yöntemleri</a:t>
          </a:r>
          <a:endParaRPr lang="en-US"/>
        </a:p>
      </dgm:t>
    </dgm:pt>
    <dgm:pt modelId="{7A60FD0B-8460-4A1D-A5E3-DB71BBD152C5}" type="parTrans" cxnId="{F4B88476-32A7-48AE-91EE-08978AC60A4E}">
      <dgm:prSet/>
      <dgm:spPr/>
      <dgm:t>
        <a:bodyPr/>
        <a:lstStyle/>
        <a:p>
          <a:endParaRPr lang="en-US"/>
        </a:p>
      </dgm:t>
    </dgm:pt>
    <dgm:pt modelId="{9545B577-C5B2-4A6E-93BA-D4E85D82D26D}" type="sibTrans" cxnId="{F4B88476-32A7-48AE-91EE-08978AC60A4E}">
      <dgm:prSet/>
      <dgm:spPr/>
      <dgm:t>
        <a:bodyPr/>
        <a:lstStyle/>
        <a:p>
          <a:endParaRPr lang="en-US"/>
        </a:p>
      </dgm:t>
    </dgm:pt>
    <dgm:pt modelId="{6E076E2D-71F4-4E7E-8392-DDB318C7238F}">
      <dgm:prSet/>
      <dgm:spPr/>
      <dgm:t>
        <a:bodyPr/>
        <a:lstStyle/>
        <a:p>
          <a:pPr>
            <a:buNone/>
          </a:pPr>
          <a:r>
            <a:rPr lang="tr-TR" dirty="0"/>
            <a:t>Geleneksel Kuruluş Yeri Seçimi Yöntemleri</a:t>
          </a:r>
          <a:endParaRPr lang="en-US" dirty="0"/>
        </a:p>
      </dgm:t>
    </dgm:pt>
    <dgm:pt modelId="{4DA7FFBB-33DD-4C41-ACBE-36D5C4411C71}" type="parTrans" cxnId="{B03D859D-DC31-4636-A2B8-76A6C864B208}">
      <dgm:prSet/>
      <dgm:spPr/>
      <dgm:t>
        <a:bodyPr/>
        <a:lstStyle/>
        <a:p>
          <a:endParaRPr lang="en-US"/>
        </a:p>
      </dgm:t>
    </dgm:pt>
    <dgm:pt modelId="{4B1F5343-64F4-40C0-A41D-2FAB6C6342EA}" type="sibTrans" cxnId="{B03D859D-DC31-4636-A2B8-76A6C864B208}">
      <dgm:prSet/>
      <dgm:spPr/>
      <dgm:t>
        <a:bodyPr/>
        <a:lstStyle/>
        <a:p>
          <a:endParaRPr lang="en-US"/>
        </a:p>
      </dgm:t>
    </dgm:pt>
    <dgm:pt modelId="{F785387F-7DBB-48E0-AE36-09EB8CAB95DC}">
      <dgm:prSet/>
      <dgm:spPr/>
      <dgm:t>
        <a:bodyPr/>
        <a:lstStyle/>
        <a:p>
          <a:r>
            <a:rPr lang="tr-TR" dirty="0"/>
            <a:t>Kuruluş Yeri Üçgeni</a:t>
          </a:r>
          <a:endParaRPr lang="en-US" dirty="0"/>
        </a:p>
      </dgm:t>
    </dgm:pt>
    <dgm:pt modelId="{07EB3390-66C9-4B16-B552-1D5372200347}" type="parTrans" cxnId="{6C0747C2-7468-4CF2-9B02-07A332676DF5}">
      <dgm:prSet/>
      <dgm:spPr/>
      <dgm:t>
        <a:bodyPr/>
        <a:lstStyle/>
        <a:p>
          <a:endParaRPr lang="en-US"/>
        </a:p>
      </dgm:t>
    </dgm:pt>
    <dgm:pt modelId="{852B8CB6-5D47-4232-9AB2-86852443FE0C}" type="sibTrans" cxnId="{6C0747C2-7468-4CF2-9B02-07A332676DF5}">
      <dgm:prSet/>
      <dgm:spPr/>
      <dgm:t>
        <a:bodyPr/>
        <a:lstStyle/>
        <a:p>
          <a:endParaRPr lang="en-US"/>
        </a:p>
      </dgm:t>
    </dgm:pt>
    <dgm:pt modelId="{0A5D8F9F-2EB7-4966-A464-31DE766CA0F1}">
      <dgm:prSet/>
      <dgm:spPr/>
      <dgm:t>
        <a:bodyPr/>
        <a:lstStyle/>
        <a:p>
          <a:r>
            <a:rPr lang="tr-TR" dirty="0"/>
            <a:t>Ulaştırma (</a:t>
          </a:r>
          <a:r>
            <a:rPr lang="tr-TR" dirty="0" err="1"/>
            <a:t>Transportation</a:t>
          </a:r>
          <a:r>
            <a:rPr lang="tr-TR" dirty="0"/>
            <a:t>) Modeli </a:t>
          </a:r>
          <a:endParaRPr lang="en-US" dirty="0"/>
        </a:p>
      </dgm:t>
    </dgm:pt>
    <dgm:pt modelId="{40D1BD9A-99CD-462A-93F7-E3E60C26D9C2}" type="parTrans" cxnId="{A5CBDB91-B1B3-4626-9A32-2157A9B1BDA4}">
      <dgm:prSet/>
      <dgm:spPr/>
      <dgm:t>
        <a:bodyPr/>
        <a:lstStyle/>
        <a:p>
          <a:endParaRPr lang="en-US"/>
        </a:p>
      </dgm:t>
    </dgm:pt>
    <dgm:pt modelId="{D3900438-6FC7-407F-9506-0D91D5BFD55F}" type="sibTrans" cxnId="{A5CBDB91-B1B3-4626-9A32-2157A9B1BDA4}">
      <dgm:prSet/>
      <dgm:spPr/>
      <dgm:t>
        <a:bodyPr/>
        <a:lstStyle/>
        <a:p>
          <a:endParaRPr lang="en-US"/>
        </a:p>
      </dgm:t>
    </dgm:pt>
    <dgm:pt modelId="{E7739DF8-5B78-42B3-B0A7-1B8B8292DC79}">
      <dgm:prSet/>
      <dgm:spPr/>
      <dgm:t>
        <a:bodyPr/>
        <a:lstStyle/>
        <a:p>
          <a:r>
            <a:rPr lang="tr-TR"/>
            <a:t>Doğrusal (Lineer) Programlama Modeli</a:t>
          </a:r>
          <a:endParaRPr lang="en-US"/>
        </a:p>
      </dgm:t>
    </dgm:pt>
    <dgm:pt modelId="{38E780F4-0F01-4B47-AF32-912D84977331}" type="parTrans" cxnId="{0015421B-317A-461E-B04B-B51D49D4EE4F}">
      <dgm:prSet/>
      <dgm:spPr/>
      <dgm:t>
        <a:bodyPr/>
        <a:lstStyle/>
        <a:p>
          <a:endParaRPr lang="en-US"/>
        </a:p>
      </dgm:t>
    </dgm:pt>
    <dgm:pt modelId="{81CF363D-59F3-449F-97F5-9AC301CC30A6}" type="sibTrans" cxnId="{0015421B-317A-461E-B04B-B51D49D4EE4F}">
      <dgm:prSet/>
      <dgm:spPr/>
      <dgm:t>
        <a:bodyPr/>
        <a:lstStyle/>
        <a:p>
          <a:endParaRPr lang="en-US"/>
        </a:p>
      </dgm:t>
    </dgm:pt>
    <dgm:pt modelId="{F5602672-D69D-45AE-BCB7-B48814B808C0}">
      <dgm:prSet/>
      <dgm:spPr/>
      <dgm:t>
        <a:bodyPr/>
        <a:lstStyle/>
        <a:p>
          <a:r>
            <a:rPr lang="tr-TR" dirty="0"/>
            <a:t>Dinamik Programlama Modeli</a:t>
          </a:r>
          <a:endParaRPr lang="en-US" dirty="0"/>
        </a:p>
      </dgm:t>
    </dgm:pt>
    <dgm:pt modelId="{42412883-C058-4BE8-BC57-5723CD6F63CE}" type="parTrans" cxnId="{FADE74BA-709E-4C96-8BC7-C3C66636306D}">
      <dgm:prSet/>
      <dgm:spPr/>
      <dgm:t>
        <a:bodyPr/>
        <a:lstStyle/>
        <a:p>
          <a:endParaRPr lang="en-US"/>
        </a:p>
      </dgm:t>
    </dgm:pt>
    <dgm:pt modelId="{F1EEF1F7-911C-4F18-A582-34C2FAF53F9D}" type="sibTrans" cxnId="{FADE74BA-709E-4C96-8BC7-C3C66636306D}">
      <dgm:prSet/>
      <dgm:spPr/>
      <dgm:t>
        <a:bodyPr/>
        <a:lstStyle/>
        <a:p>
          <a:endParaRPr lang="en-US"/>
        </a:p>
      </dgm:t>
    </dgm:pt>
    <dgm:pt modelId="{E810638C-1575-426D-A42F-E8BFFB5E6E1A}">
      <dgm:prSet/>
      <dgm:spPr/>
      <dgm:t>
        <a:bodyPr/>
        <a:lstStyle/>
        <a:p>
          <a:r>
            <a:rPr lang="tr-TR"/>
            <a:t>Karma Tam Sayılı Programlama Modeli </a:t>
          </a:r>
          <a:endParaRPr lang="en-US"/>
        </a:p>
      </dgm:t>
    </dgm:pt>
    <dgm:pt modelId="{2271B20E-2B74-4D71-8000-B41DCF49C686}" type="parTrans" cxnId="{285EAE62-4269-4A0C-9DD7-E24C71C68E96}">
      <dgm:prSet/>
      <dgm:spPr/>
      <dgm:t>
        <a:bodyPr/>
        <a:lstStyle/>
        <a:p>
          <a:endParaRPr lang="en-US"/>
        </a:p>
      </dgm:t>
    </dgm:pt>
    <dgm:pt modelId="{6B6B0999-8F5E-4471-A86A-51BCA34264BC}" type="sibTrans" cxnId="{285EAE62-4269-4A0C-9DD7-E24C71C68E96}">
      <dgm:prSet/>
      <dgm:spPr/>
      <dgm:t>
        <a:bodyPr/>
        <a:lstStyle/>
        <a:p>
          <a:endParaRPr lang="en-US"/>
        </a:p>
      </dgm:t>
    </dgm:pt>
    <dgm:pt modelId="{1BCEF5A9-C27D-4CDF-A507-5D712C69BACE}">
      <dgm:prSet/>
      <dgm:spPr/>
      <dgm:t>
        <a:bodyPr/>
        <a:lstStyle/>
        <a:p>
          <a:r>
            <a:rPr lang="tr-TR"/>
            <a:t>Simülasyon Yöntemleri</a:t>
          </a:r>
          <a:endParaRPr lang="en-US"/>
        </a:p>
      </dgm:t>
    </dgm:pt>
    <dgm:pt modelId="{76E70D04-F41C-4A58-AA9F-861400336232}" type="parTrans" cxnId="{71051652-7082-478E-9E60-D8E86F38B620}">
      <dgm:prSet/>
      <dgm:spPr/>
      <dgm:t>
        <a:bodyPr/>
        <a:lstStyle/>
        <a:p>
          <a:endParaRPr lang="en-US"/>
        </a:p>
      </dgm:t>
    </dgm:pt>
    <dgm:pt modelId="{C61B9BF9-2C32-46C3-A7CB-C4B97F00A7B4}" type="sibTrans" cxnId="{71051652-7082-478E-9E60-D8E86F38B620}">
      <dgm:prSet/>
      <dgm:spPr/>
      <dgm:t>
        <a:bodyPr/>
        <a:lstStyle/>
        <a:p>
          <a:endParaRPr lang="en-US"/>
        </a:p>
      </dgm:t>
    </dgm:pt>
    <dgm:pt modelId="{BC05C2A7-9A61-4F42-B0C4-63BBA7406A15}">
      <dgm:prSet/>
      <dgm:spPr/>
      <dgm:t>
        <a:bodyPr/>
        <a:lstStyle/>
        <a:p>
          <a:pPr>
            <a:buNone/>
          </a:pPr>
          <a:r>
            <a:rPr lang="tr-TR" dirty="0"/>
            <a:t>Çağdaş Kuruluş Yeri Seçimi Yöntemleri</a:t>
          </a:r>
          <a:endParaRPr lang="en-US" dirty="0"/>
        </a:p>
      </dgm:t>
    </dgm:pt>
    <dgm:pt modelId="{3D289E27-F711-434B-8412-2A4D43D194AD}" type="parTrans" cxnId="{C71C8C0C-CEAE-4ADB-9C61-7F9B2D8CC08E}">
      <dgm:prSet/>
      <dgm:spPr/>
      <dgm:t>
        <a:bodyPr/>
        <a:lstStyle/>
        <a:p>
          <a:endParaRPr lang="en-GB"/>
        </a:p>
      </dgm:t>
    </dgm:pt>
    <dgm:pt modelId="{69CD3AA9-837E-4532-8CFD-7B6A85E2D19B}" type="sibTrans" cxnId="{C71C8C0C-CEAE-4ADB-9C61-7F9B2D8CC08E}">
      <dgm:prSet/>
      <dgm:spPr/>
      <dgm:t>
        <a:bodyPr/>
        <a:lstStyle/>
        <a:p>
          <a:endParaRPr lang="en-GB"/>
        </a:p>
      </dgm:t>
    </dgm:pt>
    <dgm:pt modelId="{B7DFBF3C-9FAC-484D-8598-562F3AB13EC2}">
      <dgm:prSet/>
      <dgm:spPr/>
      <dgm:t>
        <a:bodyPr/>
        <a:lstStyle/>
        <a:p>
          <a:endParaRPr lang="en-US" dirty="0"/>
        </a:p>
      </dgm:t>
    </dgm:pt>
    <dgm:pt modelId="{7B88299C-74A5-40C5-9812-17AF65A01C06}" type="parTrans" cxnId="{75CE1CD5-0861-475F-94D5-4C5D961122C8}">
      <dgm:prSet/>
      <dgm:spPr/>
      <dgm:t>
        <a:bodyPr/>
        <a:lstStyle/>
        <a:p>
          <a:endParaRPr lang="en-GB"/>
        </a:p>
      </dgm:t>
    </dgm:pt>
    <dgm:pt modelId="{A17A315C-43F3-4134-AFF1-8EE5981F3744}" type="sibTrans" cxnId="{75CE1CD5-0861-475F-94D5-4C5D961122C8}">
      <dgm:prSet/>
      <dgm:spPr/>
      <dgm:t>
        <a:bodyPr/>
        <a:lstStyle/>
        <a:p>
          <a:endParaRPr lang="en-GB"/>
        </a:p>
      </dgm:t>
    </dgm:pt>
    <dgm:pt modelId="{159231B9-062A-47C8-9833-31CDD11FE520}" type="pres">
      <dgm:prSet presAssocID="{0F747F18-67C6-4536-9743-8DDE345091B3}" presName="linear" presStyleCnt="0">
        <dgm:presLayoutVars>
          <dgm:dir/>
          <dgm:animLvl val="lvl"/>
          <dgm:resizeHandles val="exact"/>
        </dgm:presLayoutVars>
      </dgm:prSet>
      <dgm:spPr/>
    </dgm:pt>
    <dgm:pt modelId="{8305F58D-2940-403E-BA0F-F0E6BD09DE85}" type="pres">
      <dgm:prSet presAssocID="{CCF65245-7C9B-4D4A-AF15-C189FB71DAEA}" presName="parentLin" presStyleCnt="0"/>
      <dgm:spPr/>
    </dgm:pt>
    <dgm:pt modelId="{E0B9B0DA-FB44-4B17-9039-D866DB150903}" type="pres">
      <dgm:prSet presAssocID="{CCF65245-7C9B-4D4A-AF15-C189FB71DAEA}" presName="parentLeftMargin" presStyleLbl="node1" presStyleIdx="0" presStyleCnt="1"/>
      <dgm:spPr/>
    </dgm:pt>
    <dgm:pt modelId="{77331510-6AA4-4285-A964-F948D9D9AB9A}" type="pres">
      <dgm:prSet presAssocID="{CCF65245-7C9B-4D4A-AF15-C189FB71DAEA}" presName="parentText" presStyleLbl="node1" presStyleIdx="0" presStyleCnt="1">
        <dgm:presLayoutVars>
          <dgm:chMax val="0"/>
          <dgm:bulletEnabled val="1"/>
        </dgm:presLayoutVars>
      </dgm:prSet>
      <dgm:spPr/>
    </dgm:pt>
    <dgm:pt modelId="{D22281B1-816F-4D12-B40E-6585B18C0A50}" type="pres">
      <dgm:prSet presAssocID="{CCF65245-7C9B-4D4A-AF15-C189FB71DAEA}" presName="negativeSpace" presStyleCnt="0"/>
      <dgm:spPr/>
    </dgm:pt>
    <dgm:pt modelId="{3AE6BE9D-80EA-4EF1-B457-3164443AC495}" type="pres">
      <dgm:prSet presAssocID="{CCF65245-7C9B-4D4A-AF15-C189FB71DAEA}" presName="childText" presStyleLbl="conFgAcc1" presStyleIdx="0" presStyleCnt="1" custScaleY="110004">
        <dgm:presLayoutVars>
          <dgm:bulletEnabled val="1"/>
        </dgm:presLayoutVars>
      </dgm:prSet>
      <dgm:spPr/>
    </dgm:pt>
  </dgm:ptLst>
  <dgm:cxnLst>
    <dgm:cxn modelId="{C71C8C0C-CEAE-4ADB-9C61-7F9B2D8CC08E}" srcId="{B7DFBF3C-9FAC-484D-8598-562F3AB13EC2}" destId="{BC05C2A7-9A61-4F42-B0C4-63BBA7406A15}" srcOrd="0" destOrd="0" parTransId="{3D289E27-F711-434B-8412-2A4D43D194AD}" sibTransId="{69CD3AA9-837E-4532-8CFD-7B6A85E2D19B}"/>
    <dgm:cxn modelId="{B4162616-2147-486A-B17F-3526C85909C4}" type="presOf" srcId="{0A5D8F9F-2EB7-4966-A464-31DE766CA0F1}" destId="{3AE6BE9D-80EA-4EF1-B457-3164443AC495}" srcOrd="0" destOrd="4" presId="urn:microsoft.com/office/officeart/2005/8/layout/list1"/>
    <dgm:cxn modelId="{0015421B-317A-461E-B04B-B51D49D4EE4F}" srcId="{0A5D8F9F-2EB7-4966-A464-31DE766CA0F1}" destId="{E7739DF8-5B78-42B3-B0A7-1B8B8292DC79}" srcOrd="0" destOrd="0" parTransId="{38E780F4-0F01-4B47-AF32-912D84977331}" sibTransId="{81CF363D-59F3-449F-97F5-9AC301CC30A6}"/>
    <dgm:cxn modelId="{C110811D-0615-4CF5-AA4B-2327D39DD401}" type="presOf" srcId="{CCF65245-7C9B-4D4A-AF15-C189FB71DAEA}" destId="{77331510-6AA4-4285-A964-F948D9D9AB9A}" srcOrd="1" destOrd="0" presId="urn:microsoft.com/office/officeart/2005/8/layout/list1"/>
    <dgm:cxn modelId="{56000821-5946-44E8-96FF-2C25072B13EB}" type="presOf" srcId="{CCF65245-7C9B-4D4A-AF15-C189FB71DAEA}" destId="{E0B9B0DA-FB44-4B17-9039-D866DB150903}" srcOrd="0" destOrd="0" presId="urn:microsoft.com/office/officeart/2005/8/layout/list1"/>
    <dgm:cxn modelId="{124F1421-1BA4-41FF-B718-415F8909FB0C}" type="presOf" srcId="{1BCEF5A9-C27D-4CDF-A507-5D712C69BACE}" destId="{3AE6BE9D-80EA-4EF1-B457-3164443AC495}" srcOrd="0" destOrd="8" presId="urn:microsoft.com/office/officeart/2005/8/layout/list1"/>
    <dgm:cxn modelId="{2E72592D-0B0B-47A6-A80C-7221AAA5A1E6}" type="presOf" srcId="{BC05C2A7-9A61-4F42-B0C4-63BBA7406A15}" destId="{3AE6BE9D-80EA-4EF1-B457-3164443AC495}" srcOrd="0" destOrd="3" presId="urn:microsoft.com/office/officeart/2005/8/layout/list1"/>
    <dgm:cxn modelId="{285EAE62-4269-4A0C-9DD7-E24C71C68E96}" srcId="{0A5D8F9F-2EB7-4966-A464-31DE766CA0F1}" destId="{E810638C-1575-426D-A42F-E8BFFB5E6E1A}" srcOrd="2" destOrd="0" parTransId="{2271B20E-2B74-4D71-8000-B41DCF49C686}" sibTransId="{6B6B0999-8F5E-4471-A86A-51BCA34264BC}"/>
    <dgm:cxn modelId="{B78E4766-9B60-4833-904E-39358582BA23}" type="presOf" srcId="{0F747F18-67C6-4536-9743-8DDE345091B3}" destId="{159231B9-062A-47C8-9833-31CDD11FE520}" srcOrd="0" destOrd="0" presId="urn:microsoft.com/office/officeart/2005/8/layout/list1"/>
    <dgm:cxn modelId="{67AC5F4F-6E38-453B-84BF-E98DFFF51D1E}" type="presOf" srcId="{E810638C-1575-426D-A42F-E8BFFB5E6E1A}" destId="{3AE6BE9D-80EA-4EF1-B457-3164443AC495}" srcOrd="0" destOrd="7" presId="urn:microsoft.com/office/officeart/2005/8/layout/list1"/>
    <dgm:cxn modelId="{115B566F-F8DB-49BF-8FF1-7F418208C5EA}" type="presOf" srcId="{F785387F-7DBB-48E0-AE36-09EB8CAB95DC}" destId="{3AE6BE9D-80EA-4EF1-B457-3164443AC495}" srcOrd="0" destOrd="1" presId="urn:microsoft.com/office/officeart/2005/8/layout/list1"/>
    <dgm:cxn modelId="{71051652-7082-478E-9E60-D8E86F38B620}" srcId="{0A5D8F9F-2EB7-4966-A464-31DE766CA0F1}" destId="{1BCEF5A9-C27D-4CDF-A507-5D712C69BACE}" srcOrd="3" destOrd="0" parTransId="{76E70D04-F41C-4A58-AA9F-861400336232}" sibTransId="{C61B9BF9-2C32-46C3-A7CB-C4B97F00A7B4}"/>
    <dgm:cxn modelId="{F4B88476-32A7-48AE-91EE-08978AC60A4E}" srcId="{0F747F18-67C6-4536-9743-8DDE345091B3}" destId="{CCF65245-7C9B-4D4A-AF15-C189FB71DAEA}" srcOrd="0" destOrd="0" parTransId="{7A60FD0B-8460-4A1D-A5E3-DB71BBD152C5}" sibTransId="{9545B577-C5B2-4A6E-93BA-D4E85D82D26D}"/>
    <dgm:cxn modelId="{A5CBDB91-B1B3-4626-9A32-2157A9B1BDA4}" srcId="{CCF65245-7C9B-4D4A-AF15-C189FB71DAEA}" destId="{0A5D8F9F-2EB7-4966-A464-31DE766CA0F1}" srcOrd="2" destOrd="0" parTransId="{40D1BD9A-99CD-462A-93F7-E3E60C26D9C2}" sibTransId="{D3900438-6FC7-407F-9506-0D91D5BFD55F}"/>
    <dgm:cxn modelId="{B03D859D-DC31-4636-A2B8-76A6C864B208}" srcId="{CCF65245-7C9B-4D4A-AF15-C189FB71DAEA}" destId="{6E076E2D-71F4-4E7E-8392-DDB318C7238F}" srcOrd="0" destOrd="0" parTransId="{4DA7FFBB-33DD-4C41-ACBE-36D5C4411C71}" sibTransId="{4B1F5343-64F4-40C0-A41D-2FAB6C6342EA}"/>
    <dgm:cxn modelId="{FADE74BA-709E-4C96-8BC7-C3C66636306D}" srcId="{0A5D8F9F-2EB7-4966-A464-31DE766CA0F1}" destId="{F5602672-D69D-45AE-BCB7-B48814B808C0}" srcOrd="1" destOrd="0" parTransId="{42412883-C058-4BE8-BC57-5723CD6F63CE}" sibTransId="{F1EEF1F7-911C-4F18-A582-34C2FAF53F9D}"/>
    <dgm:cxn modelId="{6C0747C2-7468-4CF2-9B02-07A332676DF5}" srcId="{6E076E2D-71F4-4E7E-8392-DDB318C7238F}" destId="{F785387F-7DBB-48E0-AE36-09EB8CAB95DC}" srcOrd="0" destOrd="0" parTransId="{07EB3390-66C9-4B16-B552-1D5372200347}" sibTransId="{852B8CB6-5D47-4232-9AB2-86852443FE0C}"/>
    <dgm:cxn modelId="{E77B10C5-0117-4604-A6B8-464861945019}" type="presOf" srcId="{E7739DF8-5B78-42B3-B0A7-1B8B8292DC79}" destId="{3AE6BE9D-80EA-4EF1-B457-3164443AC495}" srcOrd="0" destOrd="5" presId="urn:microsoft.com/office/officeart/2005/8/layout/list1"/>
    <dgm:cxn modelId="{5BBDF0C6-D6BC-4F30-8978-9E03CD3409A7}" type="presOf" srcId="{B7DFBF3C-9FAC-484D-8598-562F3AB13EC2}" destId="{3AE6BE9D-80EA-4EF1-B457-3164443AC495}" srcOrd="0" destOrd="2" presId="urn:microsoft.com/office/officeart/2005/8/layout/list1"/>
    <dgm:cxn modelId="{121076D0-F0F0-4A47-B054-7D44179C4622}" type="presOf" srcId="{6E076E2D-71F4-4E7E-8392-DDB318C7238F}" destId="{3AE6BE9D-80EA-4EF1-B457-3164443AC495}" srcOrd="0" destOrd="0" presId="urn:microsoft.com/office/officeart/2005/8/layout/list1"/>
    <dgm:cxn modelId="{75CE1CD5-0861-475F-94D5-4C5D961122C8}" srcId="{CCF65245-7C9B-4D4A-AF15-C189FB71DAEA}" destId="{B7DFBF3C-9FAC-484D-8598-562F3AB13EC2}" srcOrd="1" destOrd="0" parTransId="{7B88299C-74A5-40C5-9812-17AF65A01C06}" sibTransId="{A17A315C-43F3-4134-AFF1-8EE5981F3744}"/>
    <dgm:cxn modelId="{CF3982D8-D0A9-4070-B0D4-CECAE1927796}" type="presOf" srcId="{F5602672-D69D-45AE-BCB7-B48814B808C0}" destId="{3AE6BE9D-80EA-4EF1-B457-3164443AC495}" srcOrd="0" destOrd="6" presId="urn:microsoft.com/office/officeart/2005/8/layout/list1"/>
    <dgm:cxn modelId="{12760D91-D4E4-4C70-A2C4-AE6AB3212F0F}" type="presParOf" srcId="{159231B9-062A-47C8-9833-31CDD11FE520}" destId="{8305F58D-2940-403E-BA0F-F0E6BD09DE85}" srcOrd="0" destOrd="0" presId="urn:microsoft.com/office/officeart/2005/8/layout/list1"/>
    <dgm:cxn modelId="{C70432DC-2662-463F-B045-08FBC5671F1E}" type="presParOf" srcId="{8305F58D-2940-403E-BA0F-F0E6BD09DE85}" destId="{E0B9B0DA-FB44-4B17-9039-D866DB150903}" srcOrd="0" destOrd="0" presId="urn:microsoft.com/office/officeart/2005/8/layout/list1"/>
    <dgm:cxn modelId="{08F56D2C-C4A9-4575-9207-1F5B4E28A0B2}" type="presParOf" srcId="{8305F58D-2940-403E-BA0F-F0E6BD09DE85}" destId="{77331510-6AA4-4285-A964-F948D9D9AB9A}" srcOrd="1" destOrd="0" presId="urn:microsoft.com/office/officeart/2005/8/layout/list1"/>
    <dgm:cxn modelId="{F6DF6002-FE16-4AB1-B1BD-9BC12DF9F648}" type="presParOf" srcId="{159231B9-062A-47C8-9833-31CDD11FE520}" destId="{D22281B1-816F-4D12-B40E-6585B18C0A50}" srcOrd="1" destOrd="0" presId="urn:microsoft.com/office/officeart/2005/8/layout/list1"/>
    <dgm:cxn modelId="{ED4AD758-201D-4D39-8D86-66C4874791A1}" type="presParOf" srcId="{159231B9-062A-47C8-9833-31CDD11FE520}" destId="{3AE6BE9D-80EA-4EF1-B457-3164443AC49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C8160B-19E3-4614-B454-FF4E88EA4E3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4676031-6B3F-4D30-8FB0-D31960F928D1}">
      <dgm:prSet/>
      <dgm:spPr/>
      <dgm:t>
        <a:bodyPr/>
        <a:lstStyle/>
        <a:p>
          <a:r>
            <a:rPr lang="en-US" dirty="0" err="1"/>
            <a:t>Bölgenin</a:t>
          </a:r>
          <a:r>
            <a:rPr lang="en-US" dirty="0"/>
            <a:t> </a:t>
          </a:r>
          <a:r>
            <a:rPr lang="en-US" dirty="0" err="1"/>
            <a:t>pek</a:t>
          </a:r>
          <a:r>
            <a:rPr lang="en-US" dirty="0"/>
            <a:t> </a:t>
          </a:r>
          <a:r>
            <a:rPr lang="en-US" dirty="0" err="1"/>
            <a:t>çok</a:t>
          </a:r>
          <a:r>
            <a:rPr lang="en-US" dirty="0"/>
            <a:t> </a:t>
          </a:r>
          <a:r>
            <a:rPr lang="en-US" dirty="0" err="1"/>
            <a:t>açıdan</a:t>
          </a:r>
          <a:r>
            <a:rPr lang="en-US" dirty="0"/>
            <a:t> </a:t>
          </a:r>
          <a:r>
            <a:rPr lang="en-US" dirty="0" err="1"/>
            <a:t>eşit</a:t>
          </a:r>
          <a:r>
            <a:rPr lang="en-US" dirty="0"/>
            <a:t> </a:t>
          </a:r>
          <a:r>
            <a:rPr lang="en-US" dirty="0" err="1"/>
            <a:t>olduğunu</a:t>
          </a:r>
          <a:r>
            <a:rPr lang="en-US" dirty="0"/>
            <a:t> </a:t>
          </a:r>
          <a:r>
            <a:rPr lang="en-US" dirty="0" err="1"/>
            <a:t>varsaymaktadır</a:t>
          </a:r>
          <a:r>
            <a:rPr lang="en-US" dirty="0"/>
            <a:t>. </a:t>
          </a:r>
          <a:r>
            <a:rPr lang="en-US" dirty="0" err="1"/>
            <a:t>Fiziksel</a:t>
          </a:r>
          <a:r>
            <a:rPr lang="en-US" dirty="0"/>
            <a:t> </a:t>
          </a:r>
          <a:r>
            <a:rPr lang="en-US" dirty="0" err="1"/>
            <a:t>olarak</a:t>
          </a:r>
          <a:r>
            <a:rPr lang="en-US" dirty="0"/>
            <a:t> her </a:t>
          </a:r>
          <a:r>
            <a:rPr lang="en-US" dirty="0" err="1"/>
            <a:t>yer</a:t>
          </a:r>
          <a:r>
            <a:rPr lang="en-US" dirty="0"/>
            <a:t> </a:t>
          </a:r>
          <a:r>
            <a:rPr lang="en-US" dirty="0" err="1"/>
            <a:t>benzer</a:t>
          </a:r>
          <a:r>
            <a:rPr lang="en-US" dirty="0"/>
            <a:t>, </a:t>
          </a:r>
          <a:r>
            <a:rPr lang="en-US" dirty="0" err="1"/>
            <a:t>aynı</a:t>
          </a:r>
          <a:r>
            <a:rPr lang="en-US" dirty="0"/>
            <a:t> </a:t>
          </a:r>
          <a:r>
            <a:rPr lang="en-US" dirty="0" err="1"/>
            <a:t>teknoloji</a:t>
          </a:r>
          <a:r>
            <a:rPr lang="en-US" dirty="0"/>
            <a:t> </a:t>
          </a:r>
          <a:r>
            <a:rPr lang="en-US" dirty="0" err="1"/>
            <a:t>ve</a:t>
          </a:r>
          <a:r>
            <a:rPr lang="en-US" dirty="0"/>
            <a:t> </a:t>
          </a:r>
          <a:r>
            <a:rPr lang="en-US" dirty="0" err="1"/>
            <a:t>kültüre</a:t>
          </a:r>
          <a:r>
            <a:rPr lang="en-US" dirty="0"/>
            <a:t> </a:t>
          </a:r>
          <a:r>
            <a:rPr lang="en-US" dirty="0" err="1"/>
            <a:t>sahiptir</a:t>
          </a:r>
          <a:r>
            <a:rPr lang="en-US" dirty="0"/>
            <a:t>. </a:t>
          </a:r>
          <a:r>
            <a:rPr lang="en-US" dirty="0" err="1"/>
            <a:t>Politik</a:t>
          </a:r>
          <a:r>
            <a:rPr lang="en-US" dirty="0"/>
            <a:t> </a:t>
          </a:r>
          <a:r>
            <a:rPr lang="en-US" dirty="0" err="1"/>
            <a:t>olarak</a:t>
          </a:r>
          <a:r>
            <a:rPr lang="en-US" dirty="0"/>
            <a:t> </a:t>
          </a:r>
          <a:r>
            <a:rPr lang="en-US" dirty="0" err="1"/>
            <a:t>hiçbir</a:t>
          </a:r>
          <a:r>
            <a:rPr lang="en-US" dirty="0"/>
            <a:t> </a:t>
          </a:r>
          <a:r>
            <a:rPr lang="en-US" dirty="0" err="1"/>
            <a:t>farklılık</a:t>
          </a:r>
          <a:r>
            <a:rPr lang="en-US" dirty="0"/>
            <a:t> </a:t>
          </a:r>
          <a:r>
            <a:rPr lang="en-US" dirty="0" err="1"/>
            <a:t>bulunmamaktadır</a:t>
          </a:r>
          <a:r>
            <a:rPr lang="en-US" dirty="0"/>
            <a:t>. Ayrıca </a:t>
          </a:r>
          <a:r>
            <a:rPr lang="en-US" dirty="0" err="1"/>
            <a:t>hammaddelerin</a:t>
          </a:r>
          <a:r>
            <a:rPr lang="en-US" dirty="0"/>
            <a:t> </a:t>
          </a:r>
          <a:r>
            <a:rPr lang="en-US" dirty="0" err="1"/>
            <a:t>ve</a:t>
          </a:r>
          <a:r>
            <a:rPr lang="en-US" dirty="0"/>
            <a:t> </a:t>
          </a:r>
          <a:r>
            <a:rPr lang="en-US" dirty="0" err="1"/>
            <a:t>müşterilerin</a:t>
          </a:r>
          <a:r>
            <a:rPr lang="en-US" dirty="0"/>
            <a:t> </a:t>
          </a:r>
          <a:r>
            <a:rPr lang="en-US" dirty="0" err="1"/>
            <a:t>nerede</a:t>
          </a:r>
          <a:r>
            <a:rPr lang="en-US" dirty="0"/>
            <a:t> </a:t>
          </a:r>
          <a:r>
            <a:rPr lang="en-US" dirty="0" err="1"/>
            <a:t>olduğunu</a:t>
          </a:r>
          <a:r>
            <a:rPr lang="en-US" dirty="0"/>
            <a:t> </a:t>
          </a:r>
          <a:r>
            <a:rPr lang="en-US" dirty="0" err="1"/>
            <a:t>bildiğimizi</a:t>
          </a:r>
          <a:r>
            <a:rPr lang="en-US" dirty="0"/>
            <a:t> </a:t>
          </a:r>
          <a:r>
            <a:rPr lang="en-US" dirty="0" err="1"/>
            <a:t>varsaymaktadır</a:t>
          </a:r>
          <a:r>
            <a:rPr lang="en-US" dirty="0"/>
            <a:t>. </a:t>
          </a:r>
        </a:p>
      </dgm:t>
    </dgm:pt>
    <dgm:pt modelId="{22FFE428-CDEF-4BD1-80ED-2A25E5563232}" type="parTrans" cxnId="{04603CA0-DC75-4CFE-BFD0-20F8BA7AC155}">
      <dgm:prSet/>
      <dgm:spPr/>
      <dgm:t>
        <a:bodyPr/>
        <a:lstStyle/>
        <a:p>
          <a:endParaRPr lang="en-US"/>
        </a:p>
      </dgm:t>
    </dgm:pt>
    <dgm:pt modelId="{9C956417-6FA1-454F-9E26-82772EEADCDD}" type="sibTrans" cxnId="{04603CA0-DC75-4CFE-BFD0-20F8BA7AC155}">
      <dgm:prSet/>
      <dgm:spPr/>
      <dgm:t>
        <a:bodyPr/>
        <a:lstStyle/>
        <a:p>
          <a:endParaRPr lang="en-US"/>
        </a:p>
      </dgm:t>
    </dgm:pt>
    <dgm:pt modelId="{8956B50B-6907-4342-896C-3A3048D1A3AA}">
      <dgm:prSet/>
      <dgm:spPr/>
      <dgm:t>
        <a:bodyPr/>
        <a:lstStyle/>
        <a:p>
          <a:r>
            <a:rPr lang="en-US"/>
            <a:t>Nakliye maliyetleri, malzemelerin ne kadar ağır ve uzağa gitmesi gerektiğine bağlı olarak artar. Weber'e göre maliyetleri etkileyen tek şey budur. </a:t>
          </a:r>
        </a:p>
      </dgm:t>
    </dgm:pt>
    <dgm:pt modelId="{F8DE9979-34AC-4FFD-B78C-388C6C89AD9E}" type="parTrans" cxnId="{BAB85CF4-65B9-462E-9390-A174B60E767F}">
      <dgm:prSet/>
      <dgm:spPr/>
      <dgm:t>
        <a:bodyPr/>
        <a:lstStyle/>
        <a:p>
          <a:endParaRPr lang="en-US"/>
        </a:p>
      </dgm:t>
    </dgm:pt>
    <dgm:pt modelId="{0B87E041-C6BB-4FA1-A462-8B8528DCF9D2}" type="sibTrans" cxnId="{BAB85CF4-65B9-462E-9390-A174B60E767F}">
      <dgm:prSet/>
      <dgm:spPr/>
      <dgm:t>
        <a:bodyPr/>
        <a:lstStyle/>
        <a:p>
          <a:endParaRPr lang="en-US"/>
        </a:p>
      </dgm:t>
    </dgm:pt>
    <dgm:pt modelId="{56E0B323-0DA5-49A9-AA53-5E7FDB8699E8}">
      <dgm:prSet/>
      <dgm:spPr/>
      <dgm:t>
        <a:bodyPr/>
        <a:lstStyle/>
        <a:p>
          <a:r>
            <a:rPr lang="en-US"/>
            <a:t>İşçiler oldukları yerde çakılı kalmaktadır. Weber insanların bir iş için taşınabileceğini hesaba katmamaktadır. </a:t>
          </a:r>
        </a:p>
      </dgm:t>
    </dgm:pt>
    <dgm:pt modelId="{03C3BE5F-50CE-40C5-9B9F-21EC1433322B}" type="parTrans" cxnId="{840EFA09-2F57-4E33-AAF7-6547A166D924}">
      <dgm:prSet/>
      <dgm:spPr/>
      <dgm:t>
        <a:bodyPr/>
        <a:lstStyle/>
        <a:p>
          <a:endParaRPr lang="en-US"/>
        </a:p>
      </dgm:t>
    </dgm:pt>
    <dgm:pt modelId="{F4915C12-70D5-4889-A5C1-3241876061E2}" type="sibTrans" cxnId="{840EFA09-2F57-4E33-AAF7-6547A166D924}">
      <dgm:prSet/>
      <dgm:spPr/>
      <dgm:t>
        <a:bodyPr/>
        <a:lstStyle/>
        <a:p>
          <a:endParaRPr lang="en-US"/>
        </a:p>
      </dgm:t>
    </dgm:pt>
    <dgm:pt modelId="{300C7031-7817-4B40-9D00-B9E15A17E3CA}">
      <dgm:prSet/>
      <dgm:spPr/>
      <dgm:t>
        <a:bodyPr/>
        <a:lstStyle/>
        <a:p>
          <a:r>
            <a:rPr lang="en-US"/>
            <a:t>Ayrıca şirketler arasında mükemmel bir rekabet vardır. Fiyatlar sadece arz ve talebe göre belirlenmektedir.</a:t>
          </a:r>
        </a:p>
      </dgm:t>
    </dgm:pt>
    <dgm:pt modelId="{0377BBB4-8F1E-4D15-876C-D9D219BF612E}" type="parTrans" cxnId="{FAF88CA0-4CD3-456C-992D-4D0428FDA563}">
      <dgm:prSet/>
      <dgm:spPr/>
      <dgm:t>
        <a:bodyPr/>
        <a:lstStyle/>
        <a:p>
          <a:endParaRPr lang="en-US"/>
        </a:p>
      </dgm:t>
    </dgm:pt>
    <dgm:pt modelId="{F3CAB45A-12FB-496E-8A19-C0C2D5E34596}" type="sibTrans" cxnId="{FAF88CA0-4CD3-456C-992D-4D0428FDA563}">
      <dgm:prSet/>
      <dgm:spPr/>
      <dgm:t>
        <a:bodyPr/>
        <a:lstStyle/>
        <a:p>
          <a:endParaRPr lang="en-US"/>
        </a:p>
      </dgm:t>
    </dgm:pt>
    <dgm:pt modelId="{C6CB4517-6E6C-4B1E-B896-3E0EA8573311}" type="pres">
      <dgm:prSet presAssocID="{E2C8160B-19E3-4614-B454-FF4E88EA4E35}" presName="linear" presStyleCnt="0">
        <dgm:presLayoutVars>
          <dgm:animLvl val="lvl"/>
          <dgm:resizeHandles val="exact"/>
        </dgm:presLayoutVars>
      </dgm:prSet>
      <dgm:spPr/>
    </dgm:pt>
    <dgm:pt modelId="{D920E418-1177-4879-B324-AD85B0A7ECAA}" type="pres">
      <dgm:prSet presAssocID="{14676031-6B3F-4D30-8FB0-D31960F928D1}" presName="parentText" presStyleLbl="node1" presStyleIdx="0" presStyleCnt="4">
        <dgm:presLayoutVars>
          <dgm:chMax val="0"/>
          <dgm:bulletEnabled val="1"/>
        </dgm:presLayoutVars>
      </dgm:prSet>
      <dgm:spPr/>
    </dgm:pt>
    <dgm:pt modelId="{5E7F7EAB-5E2F-4860-8994-5827AE15C97A}" type="pres">
      <dgm:prSet presAssocID="{9C956417-6FA1-454F-9E26-82772EEADCDD}" presName="spacer" presStyleCnt="0"/>
      <dgm:spPr/>
    </dgm:pt>
    <dgm:pt modelId="{1967BF31-945C-4C6A-A89D-2C51E461021D}" type="pres">
      <dgm:prSet presAssocID="{8956B50B-6907-4342-896C-3A3048D1A3AA}" presName="parentText" presStyleLbl="node1" presStyleIdx="1" presStyleCnt="4">
        <dgm:presLayoutVars>
          <dgm:chMax val="0"/>
          <dgm:bulletEnabled val="1"/>
        </dgm:presLayoutVars>
      </dgm:prSet>
      <dgm:spPr/>
    </dgm:pt>
    <dgm:pt modelId="{35E3830A-556C-42B2-94B3-8881E4902C9E}" type="pres">
      <dgm:prSet presAssocID="{0B87E041-C6BB-4FA1-A462-8B8528DCF9D2}" presName="spacer" presStyleCnt="0"/>
      <dgm:spPr/>
    </dgm:pt>
    <dgm:pt modelId="{072D1A5D-87A2-47B0-B4AE-424C2267D679}" type="pres">
      <dgm:prSet presAssocID="{56E0B323-0DA5-49A9-AA53-5E7FDB8699E8}" presName="parentText" presStyleLbl="node1" presStyleIdx="2" presStyleCnt="4">
        <dgm:presLayoutVars>
          <dgm:chMax val="0"/>
          <dgm:bulletEnabled val="1"/>
        </dgm:presLayoutVars>
      </dgm:prSet>
      <dgm:spPr/>
    </dgm:pt>
    <dgm:pt modelId="{74B2163C-9389-4F42-830D-5BB3691900C9}" type="pres">
      <dgm:prSet presAssocID="{F4915C12-70D5-4889-A5C1-3241876061E2}" presName="spacer" presStyleCnt="0"/>
      <dgm:spPr/>
    </dgm:pt>
    <dgm:pt modelId="{0467B127-5F96-4922-A1D6-459CF5E3D9CF}" type="pres">
      <dgm:prSet presAssocID="{300C7031-7817-4B40-9D00-B9E15A17E3CA}" presName="parentText" presStyleLbl="node1" presStyleIdx="3" presStyleCnt="4">
        <dgm:presLayoutVars>
          <dgm:chMax val="0"/>
          <dgm:bulletEnabled val="1"/>
        </dgm:presLayoutVars>
      </dgm:prSet>
      <dgm:spPr/>
    </dgm:pt>
  </dgm:ptLst>
  <dgm:cxnLst>
    <dgm:cxn modelId="{840EFA09-2F57-4E33-AAF7-6547A166D924}" srcId="{E2C8160B-19E3-4614-B454-FF4E88EA4E35}" destId="{56E0B323-0DA5-49A9-AA53-5E7FDB8699E8}" srcOrd="2" destOrd="0" parTransId="{03C3BE5F-50CE-40C5-9B9F-21EC1433322B}" sibTransId="{F4915C12-70D5-4889-A5C1-3241876061E2}"/>
    <dgm:cxn modelId="{B4829F2C-7C8A-4DA9-A83E-D107A2485539}" type="presOf" srcId="{E2C8160B-19E3-4614-B454-FF4E88EA4E35}" destId="{C6CB4517-6E6C-4B1E-B896-3E0EA8573311}" srcOrd="0" destOrd="0" presId="urn:microsoft.com/office/officeart/2005/8/layout/vList2"/>
    <dgm:cxn modelId="{2AC6A863-2813-4BBD-802B-25B00F60970A}" type="presOf" srcId="{56E0B323-0DA5-49A9-AA53-5E7FDB8699E8}" destId="{072D1A5D-87A2-47B0-B4AE-424C2267D679}" srcOrd="0" destOrd="0" presId="urn:microsoft.com/office/officeart/2005/8/layout/vList2"/>
    <dgm:cxn modelId="{6E197658-DC41-485C-8475-FAC47D12C9CD}" type="presOf" srcId="{14676031-6B3F-4D30-8FB0-D31960F928D1}" destId="{D920E418-1177-4879-B324-AD85B0A7ECAA}" srcOrd="0" destOrd="0" presId="urn:microsoft.com/office/officeart/2005/8/layout/vList2"/>
    <dgm:cxn modelId="{04603CA0-DC75-4CFE-BFD0-20F8BA7AC155}" srcId="{E2C8160B-19E3-4614-B454-FF4E88EA4E35}" destId="{14676031-6B3F-4D30-8FB0-D31960F928D1}" srcOrd="0" destOrd="0" parTransId="{22FFE428-CDEF-4BD1-80ED-2A25E5563232}" sibTransId="{9C956417-6FA1-454F-9E26-82772EEADCDD}"/>
    <dgm:cxn modelId="{FAF88CA0-4CD3-456C-992D-4D0428FDA563}" srcId="{E2C8160B-19E3-4614-B454-FF4E88EA4E35}" destId="{300C7031-7817-4B40-9D00-B9E15A17E3CA}" srcOrd="3" destOrd="0" parTransId="{0377BBB4-8F1E-4D15-876C-D9D219BF612E}" sibTransId="{F3CAB45A-12FB-496E-8A19-C0C2D5E34596}"/>
    <dgm:cxn modelId="{8F404EDB-D251-4FA3-838A-3836E33D3886}" type="presOf" srcId="{8956B50B-6907-4342-896C-3A3048D1A3AA}" destId="{1967BF31-945C-4C6A-A89D-2C51E461021D}" srcOrd="0" destOrd="0" presId="urn:microsoft.com/office/officeart/2005/8/layout/vList2"/>
    <dgm:cxn modelId="{D0787CED-0128-4CFD-AFA0-791D168847CB}" type="presOf" srcId="{300C7031-7817-4B40-9D00-B9E15A17E3CA}" destId="{0467B127-5F96-4922-A1D6-459CF5E3D9CF}" srcOrd="0" destOrd="0" presId="urn:microsoft.com/office/officeart/2005/8/layout/vList2"/>
    <dgm:cxn modelId="{BAB85CF4-65B9-462E-9390-A174B60E767F}" srcId="{E2C8160B-19E3-4614-B454-FF4E88EA4E35}" destId="{8956B50B-6907-4342-896C-3A3048D1A3AA}" srcOrd="1" destOrd="0" parTransId="{F8DE9979-34AC-4FFD-B78C-388C6C89AD9E}" sibTransId="{0B87E041-C6BB-4FA1-A462-8B8528DCF9D2}"/>
    <dgm:cxn modelId="{80AEAC01-CBE0-49D5-9F20-DA587AE8E185}" type="presParOf" srcId="{C6CB4517-6E6C-4B1E-B896-3E0EA8573311}" destId="{D920E418-1177-4879-B324-AD85B0A7ECAA}" srcOrd="0" destOrd="0" presId="urn:microsoft.com/office/officeart/2005/8/layout/vList2"/>
    <dgm:cxn modelId="{25080DB9-53DE-4C0F-BC7B-8F428713292D}" type="presParOf" srcId="{C6CB4517-6E6C-4B1E-B896-3E0EA8573311}" destId="{5E7F7EAB-5E2F-4860-8994-5827AE15C97A}" srcOrd="1" destOrd="0" presId="urn:microsoft.com/office/officeart/2005/8/layout/vList2"/>
    <dgm:cxn modelId="{0B38E925-C92E-4E70-BDCF-9921AA033E62}" type="presParOf" srcId="{C6CB4517-6E6C-4B1E-B896-3E0EA8573311}" destId="{1967BF31-945C-4C6A-A89D-2C51E461021D}" srcOrd="2" destOrd="0" presId="urn:microsoft.com/office/officeart/2005/8/layout/vList2"/>
    <dgm:cxn modelId="{F0B29EFD-5B80-4659-A62C-EE0AA994BFD4}" type="presParOf" srcId="{C6CB4517-6E6C-4B1E-B896-3E0EA8573311}" destId="{35E3830A-556C-42B2-94B3-8881E4902C9E}" srcOrd="3" destOrd="0" presId="urn:microsoft.com/office/officeart/2005/8/layout/vList2"/>
    <dgm:cxn modelId="{8AE7AFEA-EC56-456D-98AC-723CA5A56FAD}" type="presParOf" srcId="{C6CB4517-6E6C-4B1E-B896-3E0EA8573311}" destId="{072D1A5D-87A2-47B0-B4AE-424C2267D679}" srcOrd="4" destOrd="0" presId="urn:microsoft.com/office/officeart/2005/8/layout/vList2"/>
    <dgm:cxn modelId="{00937277-2F3F-4132-84AA-A4222B38E335}" type="presParOf" srcId="{C6CB4517-6E6C-4B1E-B896-3E0EA8573311}" destId="{74B2163C-9389-4F42-830D-5BB3691900C9}" srcOrd="5" destOrd="0" presId="urn:microsoft.com/office/officeart/2005/8/layout/vList2"/>
    <dgm:cxn modelId="{35BD7850-7CBC-404F-B87F-9163D564B626}" type="presParOf" srcId="{C6CB4517-6E6C-4B1E-B896-3E0EA8573311}" destId="{0467B127-5F96-4922-A1D6-459CF5E3D9C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A07BCB-3398-4A0E-878B-0C10A9396454}">
      <dsp:nvSpPr>
        <dsp:cNvPr id="0" name=""/>
        <dsp:cNvSpPr/>
      </dsp:nvSpPr>
      <dsp:spPr>
        <a:xfrm>
          <a:off x="827085" y="211"/>
          <a:ext cx="965039" cy="96503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5F4DC4-4050-4B15-B19D-FDB88BB07449}">
      <dsp:nvSpPr>
        <dsp:cNvPr id="0" name=""/>
        <dsp:cNvSpPr/>
      </dsp:nvSpPr>
      <dsp:spPr>
        <a:xfrm>
          <a:off x="1032749" y="205875"/>
          <a:ext cx="553710" cy="5537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9C8F98-8340-4F54-B625-D8B84541E933}">
      <dsp:nvSpPr>
        <dsp:cNvPr id="0" name=""/>
        <dsp:cNvSpPr/>
      </dsp:nvSpPr>
      <dsp:spPr>
        <a:xfrm>
          <a:off x="518589" y="1265836"/>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a:t>Dan</a:t>
          </a:r>
          <a:r>
            <a:rPr lang="tr-TR" sz="1800" kern="1200"/>
            <a:t>ı</a:t>
          </a:r>
          <a:r>
            <a:rPr lang="en-US" sz="1800" kern="1200"/>
            <a:t>şmanlık</a:t>
          </a:r>
        </a:p>
      </dsp:txBody>
      <dsp:txXfrm>
        <a:off x="518589" y="1265836"/>
        <a:ext cx="1582031" cy="632812"/>
      </dsp:txXfrm>
    </dsp:sp>
    <dsp:sp modelId="{A7683830-53CB-47EC-BCED-9180C6D36AFB}">
      <dsp:nvSpPr>
        <dsp:cNvPr id="0" name=""/>
        <dsp:cNvSpPr/>
      </dsp:nvSpPr>
      <dsp:spPr>
        <a:xfrm>
          <a:off x="2685972" y="211"/>
          <a:ext cx="965039" cy="96503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983333-030F-441F-922C-1B57A2230525}">
      <dsp:nvSpPr>
        <dsp:cNvPr id="0" name=""/>
        <dsp:cNvSpPr/>
      </dsp:nvSpPr>
      <dsp:spPr>
        <a:xfrm>
          <a:off x="2891636" y="205875"/>
          <a:ext cx="553710" cy="5537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CA8AB2-81D7-46A1-A2D6-F7153E70DB37}">
      <dsp:nvSpPr>
        <dsp:cNvPr id="0" name=""/>
        <dsp:cNvSpPr/>
      </dsp:nvSpPr>
      <dsp:spPr>
        <a:xfrm>
          <a:off x="2377476" y="1265836"/>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tr-TR" sz="1800" kern="1200"/>
            <a:t>Taşıma</a:t>
          </a:r>
          <a:endParaRPr lang="en-US" sz="1800" kern="1200"/>
        </a:p>
      </dsp:txBody>
      <dsp:txXfrm>
        <a:off x="2377476" y="1265836"/>
        <a:ext cx="1582031" cy="632812"/>
      </dsp:txXfrm>
    </dsp:sp>
    <dsp:sp modelId="{BDDEF4DC-B6C6-4A43-A72B-023B0FC8DC9B}">
      <dsp:nvSpPr>
        <dsp:cNvPr id="0" name=""/>
        <dsp:cNvSpPr/>
      </dsp:nvSpPr>
      <dsp:spPr>
        <a:xfrm>
          <a:off x="4544859" y="211"/>
          <a:ext cx="965039" cy="96503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26F6C5-3081-4AA6-B3E1-EAD86C4CF44B}">
      <dsp:nvSpPr>
        <dsp:cNvPr id="0" name=""/>
        <dsp:cNvSpPr/>
      </dsp:nvSpPr>
      <dsp:spPr>
        <a:xfrm>
          <a:off x="4750523" y="205875"/>
          <a:ext cx="553710" cy="5537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5380C9-1F66-4424-A6D2-E1B0CC2C1F3F}">
      <dsp:nvSpPr>
        <dsp:cNvPr id="0" name=""/>
        <dsp:cNvSpPr/>
      </dsp:nvSpPr>
      <dsp:spPr>
        <a:xfrm>
          <a:off x="4236363" y="1265836"/>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tr-TR" sz="1800" kern="1200"/>
            <a:t>Bakım ve Onarım</a:t>
          </a:r>
          <a:endParaRPr lang="en-US" sz="1800" kern="1200"/>
        </a:p>
      </dsp:txBody>
      <dsp:txXfrm>
        <a:off x="4236363" y="1265836"/>
        <a:ext cx="1582031" cy="632812"/>
      </dsp:txXfrm>
    </dsp:sp>
    <dsp:sp modelId="{07F95F6D-155A-4269-9741-AF5916A4638E}">
      <dsp:nvSpPr>
        <dsp:cNvPr id="0" name=""/>
        <dsp:cNvSpPr/>
      </dsp:nvSpPr>
      <dsp:spPr>
        <a:xfrm>
          <a:off x="6403746" y="211"/>
          <a:ext cx="965039" cy="96503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DA32A2-7A48-4C11-BA1D-76EEA9B6B285}">
      <dsp:nvSpPr>
        <dsp:cNvPr id="0" name=""/>
        <dsp:cNvSpPr/>
      </dsp:nvSpPr>
      <dsp:spPr>
        <a:xfrm>
          <a:off x="6609410" y="205875"/>
          <a:ext cx="553710" cy="55371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DD71A4-09B1-44BB-84B5-FC3DF2B39DB2}">
      <dsp:nvSpPr>
        <dsp:cNvPr id="0" name=""/>
        <dsp:cNvSpPr/>
      </dsp:nvSpPr>
      <dsp:spPr>
        <a:xfrm>
          <a:off x="6095249" y="1265836"/>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tr-TR" sz="1800" kern="1200"/>
            <a:t>Araştırma ve Geliştirme</a:t>
          </a:r>
          <a:endParaRPr lang="en-US" sz="1800" kern="1200"/>
        </a:p>
      </dsp:txBody>
      <dsp:txXfrm>
        <a:off x="6095249" y="1265836"/>
        <a:ext cx="1582031" cy="632812"/>
      </dsp:txXfrm>
    </dsp:sp>
    <dsp:sp modelId="{2EB180B0-0D9C-4C28-A8A9-7FD222BC9BAB}">
      <dsp:nvSpPr>
        <dsp:cNvPr id="0" name=""/>
        <dsp:cNvSpPr/>
      </dsp:nvSpPr>
      <dsp:spPr>
        <a:xfrm>
          <a:off x="827085" y="2294156"/>
          <a:ext cx="965039" cy="965039"/>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EE5F0B-4B12-4CC4-8D49-E2064A0B820D}">
      <dsp:nvSpPr>
        <dsp:cNvPr id="0" name=""/>
        <dsp:cNvSpPr/>
      </dsp:nvSpPr>
      <dsp:spPr>
        <a:xfrm>
          <a:off x="1032749" y="2499820"/>
          <a:ext cx="553710" cy="55371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FB9CB0-14B5-4A18-95CA-FAEF684BAA2A}">
      <dsp:nvSpPr>
        <dsp:cNvPr id="0" name=""/>
        <dsp:cNvSpPr/>
      </dsp:nvSpPr>
      <dsp:spPr>
        <a:xfrm>
          <a:off x="518589" y="3559781"/>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tr-TR" sz="1800" kern="1200"/>
            <a:t>Bilgi İşlem</a:t>
          </a:r>
          <a:endParaRPr lang="en-US" sz="1800" kern="1200"/>
        </a:p>
      </dsp:txBody>
      <dsp:txXfrm>
        <a:off x="518589" y="3559781"/>
        <a:ext cx="1582031" cy="632812"/>
      </dsp:txXfrm>
    </dsp:sp>
    <dsp:sp modelId="{E73F4C21-B183-46C4-9174-EE6FFB5993E6}">
      <dsp:nvSpPr>
        <dsp:cNvPr id="0" name=""/>
        <dsp:cNvSpPr/>
      </dsp:nvSpPr>
      <dsp:spPr>
        <a:xfrm>
          <a:off x="2685972" y="2294156"/>
          <a:ext cx="965039" cy="96503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C724B1-08FC-42F3-8387-394EF4F29D08}">
      <dsp:nvSpPr>
        <dsp:cNvPr id="0" name=""/>
        <dsp:cNvSpPr/>
      </dsp:nvSpPr>
      <dsp:spPr>
        <a:xfrm>
          <a:off x="2891636" y="2499820"/>
          <a:ext cx="553710" cy="55371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B0B74E-5BB6-463D-A682-2C46A876725D}">
      <dsp:nvSpPr>
        <dsp:cNvPr id="0" name=""/>
        <dsp:cNvSpPr/>
      </dsp:nvSpPr>
      <dsp:spPr>
        <a:xfrm>
          <a:off x="2377476" y="3559781"/>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tr-TR" sz="1800" kern="1200"/>
            <a:t>Hukuk ve Vergi Danışmanlığı</a:t>
          </a:r>
          <a:endParaRPr lang="en-US" sz="1800" kern="1200"/>
        </a:p>
      </dsp:txBody>
      <dsp:txXfrm>
        <a:off x="2377476" y="3559781"/>
        <a:ext cx="1582031" cy="632812"/>
      </dsp:txXfrm>
    </dsp:sp>
    <dsp:sp modelId="{979DB62C-8624-4C6D-B0CD-4683870B355F}">
      <dsp:nvSpPr>
        <dsp:cNvPr id="0" name=""/>
        <dsp:cNvSpPr/>
      </dsp:nvSpPr>
      <dsp:spPr>
        <a:xfrm>
          <a:off x="4544859" y="2294156"/>
          <a:ext cx="965039" cy="96503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3B5B44-6104-4132-B56E-343FF8CF1DC7}">
      <dsp:nvSpPr>
        <dsp:cNvPr id="0" name=""/>
        <dsp:cNvSpPr/>
      </dsp:nvSpPr>
      <dsp:spPr>
        <a:xfrm>
          <a:off x="4750523" y="2499820"/>
          <a:ext cx="553710" cy="55371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9DC262-EDDE-4E5C-AD2D-A9A7F483CD76}">
      <dsp:nvSpPr>
        <dsp:cNvPr id="0" name=""/>
        <dsp:cNvSpPr/>
      </dsp:nvSpPr>
      <dsp:spPr>
        <a:xfrm>
          <a:off x="4236363" y="3559781"/>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tr-TR" sz="1800" kern="1200"/>
            <a:t>Sigortacılık ve Reklamcılık</a:t>
          </a:r>
          <a:endParaRPr lang="en-US" sz="1800" kern="1200"/>
        </a:p>
      </dsp:txBody>
      <dsp:txXfrm>
        <a:off x="4236363" y="3559781"/>
        <a:ext cx="1582031" cy="632812"/>
      </dsp:txXfrm>
    </dsp:sp>
    <dsp:sp modelId="{64429E85-F365-4FDB-B571-7BD7668AC2EE}">
      <dsp:nvSpPr>
        <dsp:cNvPr id="0" name=""/>
        <dsp:cNvSpPr/>
      </dsp:nvSpPr>
      <dsp:spPr>
        <a:xfrm>
          <a:off x="6403746" y="2294156"/>
          <a:ext cx="965039" cy="96503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98956F-7F51-4F97-BDFF-D742BE10A3CD}">
      <dsp:nvSpPr>
        <dsp:cNvPr id="0" name=""/>
        <dsp:cNvSpPr/>
      </dsp:nvSpPr>
      <dsp:spPr>
        <a:xfrm>
          <a:off x="6609410" y="2499820"/>
          <a:ext cx="553710" cy="553710"/>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D82006-8C2D-40F5-89B8-6782BA146824}">
      <dsp:nvSpPr>
        <dsp:cNvPr id="0" name=""/>
        <dsp:cNvSpPr/>
      </dsp:nvSpPr>
      <dsp:spPr>
        <a:xfrm>
          <a:off x="6095249" y="3559781"/>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tr-TR" sz="1800" kern="1200"/>
            <a:t>Bankacılık vb.</a:t>
          </a:r>
          <a:endParaRPr lang="en-US" sz="1800" kern="1200"/>
        </a:p>
      </dsp:txBody>
      <dsp:txXfrm>
        <a:off x="6095249" y="3559781"/>
        <a:ext cx="1582031" cy="6328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E6BE9D-80EA-4EF1-B457-3164443AC495}">
      <dsp:nvSpPr>
        <dsp:cNvPr id="0" name=""/>
        <dsp:cNvSpPr/>
      </dsp:nvSpPr>
      <dsp:spPr>
        <a:xfrm>
          <a:off x="0" y="389867"/>
          <a:ext cx="8442607" cy="4192802"/>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5240" tIns="458216" rIns="655240" bIns="156464" numCol="1" spcCol="1270" anchor="t" anchorCtr="0">
          <a:noAutofit/>
        </a:bodyPr>
        <a:lstStyle/>
        <a:p>
          <a:pPr marL="228600" lvl="1" indent="-228600" algn="l" defTabSz="977900">
            <a:lnSpc>
              <a:spcPct val="90000"/>
            </a:lnSpc>
            <a:spcBef>
              <a:spcPct val="0"/>
            </a:spcBef>
            <a:spcAft>
              <a:spcPct val="15000"/>
            </a:spcAft>
            <a:buNone/>
          </a:pPr>
          <a:r>
            <a:rPr lang="tr-TR" sz="2200" kern="1200" dirty="0"/>
            <a:t>Geleneksel Kuruluş Yeri Seçimi Yöntemleri</a:t>
          </a:r>
          <a:endParaRPr lang="en-US" sz="2200" kern="1200" dirty="0"/>
        </a:p>
        <a:p>
          <a:pPr marL="457200" lvl="2" indent="-228600" algn="l" defTabSz="977900">
            <a:lnSpc>
              <a:spcPct val="90000"/>
            </a:lnSpc>
            <a:spcBef>
              <a:spcPct val="0"/>
            </a:spcBef>
            <a:spcAft>
              <a:spcPct val="15000"/>
            </a:spcAft>
            <a:buChar char="•"/>
          </a:pPr>
          <a:r>
            <a:rPr lang="tr-TR" sz="2200" kern="1200" dirty="0"/>
            <a:t>Kuruluş Yeri Üçgeni</a:t>
          </a:r>
          <a:endParaRPr lang="en-US" sz="2200" kern="1200" dirty="0"/>
        </a:p>
        <a:p>
          <a:pPr marL="228600" lvl="1" indent="-228600" algn="l" defTabSz="977900">
            <a:lnSpc>
              <a:spcPct val="90000"/>
            </a:lnSpc>
            <a:spcBef>
              <a:spcPct val="0"/>
            </a:spcBef>
            <a:spcAft>
              <a:spcPct val="15000"/>
            </a:spcAft>
            <a:buChar char="•"/>
          </a:pPr>
          <a:endParaRPr lang="en-US" sz="2200" kern="1200" dirty="0"/>
        </a:p>
        <a:p>
          <a:pPr marL="457200" lvl="2" indent="-228600" algn="l" defTabSz="977900">
            <a:lnSpc>
              <a:spcPct val="90000"/>
            </a:lnSpc>
            <a:spcBef>
              <a:spcPct val="0"/>
            </a:spcBef>
            <a:spcAft>
              <a:spcPct val="15000"/>
            </a:spcAft>
            <a:buNone/>
          </a:pPr>
          <a:r>
            <a:rPr lang="tr-TR" sz="2200" kern="1200" dirty="0"/>
            <a:t>Çağdaş Kuruluş Yeri Seçimi Yöntemleri</a:t>
          </a:r>
          <a:endParaRPr lang="en-US" sz="2200" kern="1200" dirty="0"/>
        </a:p>
        <a:p>
          <a:pPr marL="228600" lvl="1" indent="-228600" algn="l" defTabSz="977900">
            <a:lnSpc>
              <a:spcPct val="90000"/>
            </a:lnSpc>
            <a:spcBef>
              <a:spcPct val="0"/>
            </a:spcBef>
            <a:spcAft>
              <a:spcPct val="15000"/>
            </a:spcAft>
            <a:buChar char="•"/>
          </a:pPr>
          <a:r>
            <a:rPr lang="tr-TR" sz="2200" kern="1200" dirty="0"/>
            <a:t>Ulaştırma (</a:t>
          </a:r>
          <a:r>
            <a:rPr lang="tr-TR" sz="2200" kern="1200" dirty="0" err="1"/>
            <a:t>Transportation</a:t>
          </a:r>
          <a:r>
            <a:rPr lang="tr-TR" sz="2200" kern="1200" dirty="0"/>
            <a:t>) Modeli </a:t>
          </a:r>
          <a:endParaRPr lang="en-US" sz="2200" kern="1200" dirty="0"/>
        </a:p>
        <a:p>
          <a:pPr marL="457200" lvl="2" indent="-228600" algn="l" defTabSz="977900">
            <a:lnSpc>
              <a:spcPct val="90000"/>
            </a:lnSpc>
            <a:spcBef>
              <a:spcPct val="0"/>
            </a:spcBef>
            <a:spcAft>
              <a:spcPct val="15000"/>
            </a:spcAft>
            <a:buChar char="•"/>
          </a:pPr>
          <a:r>
            <a:rPr lang="tr-TR" sz="2200" kern="1200"/>
            <a:t>Doğrusal (Lineer) Programlama Modeli</a:t>
          </a:r>
          <a:endParaRPr lang="en-US" sz="2200" kern="1200"/>
        </a:p>
        <a:p>
          <a:pPr marL="457200" lvl="2" indent="-228600" algn="l" defTabSz="977900">
            <a:lnSpc>
              <a:spcPct val="90000"/>
            </a:lnSpc>
            <a:spcBef>
              <a:spcPct val="0"/>
            </a:spcBef>
            <a:spcAft>
              <a:spcPct val="15000"/>
            </a:spcAft>
            <a:buChar char="•"/>
          </a:pPr>
          <a:r>
            <a:rPr lang="tr-TR" sz="2200" kern="1200" dirty="0"/>
            <a:t>Dinamik Programlama Modeli</a:t>
          </a:r>
          <a:endParaRPr lang="en-US" sz="2200" kern="1200" dirty="0"/>
        </a:p>
        <a:p>
          <a:pPr marL="457200" lvl="2" indent="-228600" algn="l" defTabSz="977900">
            <a:lnSpc>
              <a:spcPct val="90000"/>
            </a:lnSpc>
            <a:spcBef>
              <a:spcPct val="0"/>
            </a:spcBef>
            <a:spcAft>
              <a:spcPct val="15000"/>
            </a:spcAft>
            <a:buChar char="•"/>
          </a:pPr>
          <a:r>
            <a:rPr lang="tr-TR" sz="2200" kern="1200"/>
            <a:t>Karma Tam Sayılı Programlama Modeli </a:t>
          </a:r>
          <a:endParaRPr lang="en-US" sz="2200" kern="1200"/>
        </a:p>
        <a:p>
          <a:pPr marL="457200" lvl="2" indent="-228600" algn="l" defTabSz="977900">
            <a:lnSpc>
              <a:spcPct val="90000"/>
            </a:lnSpc>
            <a:spcBef>
              <a:spcPct val="0"/>
            </a:spcBef>
            <a:spcAft>
              <a:spcPct val="15000"/>
            </a:spcAft>
            <a:buChar char="•"/>
          </a:pPr>
          <a:r>
            <a:rPr lang="tr-TR" sz="2200" kern="1200"/>
            <a:t>Simülasyon Yöntemleri</a:t>
          </a:r>
          <a:endParaRPr lang="en-US" sz="2200" kern="1200"/>
        </a:p>
      </dsp:txBody>
      <dsp:txXfrm>
        <a:off x="0" y="389867"/>
        <a:ext cx="8442607" cy="4192802"/>
      </dsp:txXfrm>
    </dsp:sp>
    <dsp:sp modelId="{77331510-6AA4-4285-A964-F948D9D9AB9A}">
      <dsp:nvSpPr>
        <dsp:cNvPr id="0" name=""/>
        <dsp:cNvSpPr/>
      </dsp:nvSpPr>
      <dsp:spPr>
        <a:xfrm>
          <a:off x="422130" y="65147"/>
          <a:ext cx="5909824" cy="6494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377" tIns="0" rIns="223377" bIns="0" numCol="1" spcCol="1270" anchor="ctr" anchorCtr="0">
          <a:noAutofit/>
        </a:bodyPr>
        <a:lstStyle/>
        <a:p>
          <a:pPr marL="0" lvl="0" indent="0" algn="l" defTabSz="977900">
            <a:lnSpc>
              <a:spcPct val="90000"/>
            </a:lnSpc>
            <a:spcBef>
              <a:spcPct val="0"/>
            </a:spcBef>
            <a:spcAft>
              <a:spcPct val="35000"/>
            </a:spcAft>
            <a:buNone/>
          </a:pPr>
          <a:r>
            <a:rPr lang="tr-TR" sz="2200" kern="1200"/>
            <a:t>En Uygun Kuruluş Yeri Seçim Yöntemleri</a:t>
          </a:r>
          <a:endParaRPr lang="en-US" sz="2200" kern="1200"/>
        </a:p>
      </dsp:txBody>
      <dsp:txXfrm>
        <a:off x="453833" y="96850"/>
        <a:ext cx="5846418"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0E418-1177-4879-B324-AD85B0A7ECAA}">
      <dsp:nvSpPr>
        <dsp:cNvPr id="0" name=""/>
        <dsp:cNvSpPr/>
      </dsp:nvSpPr>
      <dsp:spPr>
        <a:xfrm>
          <a:off x="0" y="562170"/>
          <a:ext cx="5175384" cy="10705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err="1"/>
            <a:t>Bölgenin</a:t>
          </a:r>
          <a:r>
            <a:rPr lang="en-US" sz="1500" kern="1200" dirty="0"/>
            <a:t> </a:t>
          </a:r>
          <a:r>
            <a:rPr lang="en-US" sz="1500" kern="1200" dirty="0" err="1"/>
            <a:t>pek</a:t>
          </a:r>
          <a:r>
            <a:rPr lang="en-US" sz="1500" kern="1200" dirty="0"/>
            <a:t> </a:t>
          </a:r>
          <a:r>
            <a:rPr lang="en-US" sz="1500" kern="1200" dirty="0" err="1"/>
            <a:t>çok</a:t>
          </a:r>
          <a:r>
            <a:rPr lang="en-US" sz="1500" kern="1200" dirty="0"/>
            <a:t> </a:t>
          </a:r>
          <a:r>
            <a:rPr lang="en-US" sz="1500" kern="1200" dirty="0" err="1"/>
            <a:t>açıdan</a:t>
          </a:r>
          <a:r>
            <a:rPr lang="en-US" sz="1500" kern="1200" dirty="0"/>
            <a:t> </a:t>
          </a:r>
          <a:r>
            <a:rPr lang="en-US" sz="1500" kern="1200" dirty="0" err="1"/>
            <a:t>eşit</a:t>
          </a:r>
          <a:r>
            <a:rPr lang="en-US" sz="1500" kern="1200" dirty="0"/>
            <a:t> </a:t>
          </a:r>
          <a:r>
            <a:rPr lang="en-US" sz="1500" kern="1200" dirty="0" err="1"/>
            <a:t>olduğunu</a:t>
          </a:r>
          <a:r>
            <a:rPr lang="en-US" sz="1500" kern="1200" dirty="0"/>
            <a:t> </a:t>
          </a:r>
          <a:r>
            <a:rPr lang="en-US" sz="1500" kern="1200" dirty="0" err="1"/>
            <a:t>varsaymaktadır</a:t>
          </a:r>
          <a:r>
            <a:rPr lang="en-US" sz="1500" kern="1200" dirty="0"/>
            <a:t>. </a:t>
          </a:r>
          <a:r>
            <a:rPr lang="en-US" sz="1500" kern="1200" dirty="0" err="1"/>
            <a:t>Fiziksel</a:t>
          </a:r>
          <a:r>
            <a:rPr lang="en-US" sz="1500" kern="1200" dirty="0"/>
            <a:t> </a:t>
          </a:r>
          <a:r>
            <a:rPr lang="en-US" sz="1500" kern="1200" dirty="0" err="1"/>
            <a:t>olarak</a:t>
          </a:r>
          <a:r>
            <a:rPr lang="en-US" sz="1500" kern="1200" dirty="0"/>
            <a:t> her </a:t>
          </a:r>
          <a:r>
            <a:rPr lang="en-US" sz="1500" kern="1200" dirty="0" err="1"/>
            <a:t>yer</a:t>
          </a:r>
          <a:r>
            <a:rPr lang="en-US" sz="1500" kern="1200" dirty="0"/>
            <a:t> </a:t>
          </a:r>
          <a:r>
            <a:rPr lang="en-US" sz="1500" kern="1200" dirty="0" err="1"/>
            <a:t>benzer</a:t>
          </a:r>
          <a:r>
            <a:rPr lang="en-US" sz="1500" kern="1200" dirty="0"/>
            <a:t>, </a:t>
          </a:r>
          <a:r>
            <a:rPr lang="en-US" sz="1500" kern="1200" dirty="0" err="1"/>
            <a:t>aynı</a:t>
          </a:r>
          <a:r>
            <a:rPr lang="en-US" sz="1500" kern="1200" dirty="0"/>
            <a:t> </a:t>
          </a:r>
          <a:r>
            <a:rPr lang="en-US" sz="1500" kern="1200" dirty="0" err="1"/>
            <a:t>teknoloji</a:t>
          </a:r>
          <a:r>
            <a:rPr lang="en-US" sz="1500" kern="1200" dirty="0"/>
            <a:t> </a:t>
          </a:r>
          <a:r>
            <a:rPr lang="en-US" sz="1500" kern="1200" dirty="0" err="1"/>
            <a:t>ve</a:t>
          </a:r>
          <a:r>
            <a:rPr lang="en-US" sz="1500" kern="1200" dirty="0"/>
            <a:t> </a:t>
          </a:r>
          <a:r>
            <a:rPr lang="en-US" sz="1500" kern="1200" dirty="0" err="1"/>
            <a:t>kültüre</a:t>
          </a:r>
          <a:r>
            <a:rPr lang="en-US" sz="1500" kern="1200" dirty="0"/>
            <a:t> </a:t>
          </a:r>
          <a:r>
            <a:rPr lang="en-US" sz="1500" kern="1200" dirty="0" err="1"/>
            <a:t>sahiptir</a:t>
          </a:r>
          <a:r>
            <a:rPr lang="en-US" sz="1500" kern="1200" dirty="0"/>
            <a:t>. </a:t>
          </a:r>
          <a:r>
            <a:rPr lang="en-US" sz="1500" kern="1200" dirty="0" err="1"/>
            <a:t>Politik</a:t>
          </a:r>
          <a:r>
            <a:rPr lang="en-US" sz="1500" kern="1200" dirty="0"/>
            <a:t> </a:t>
          </a:r>
          <a:r>
            <a:rPr lang="en-US" sz="1500" kern="1200" dirty="0" err="1"/>
            <a:t>olarak</a:t>
          </a:r>
          <a:r>
            <a:rPr lang="en-US" sz="1500" kern="1200" dirty="0"/>
            <a:t> </a:t>
          </a:r>
          <a:r>
            <a:rPr lang="en-US" sz="1500" kern="1200" dirty="0" err="1"/>
            <a:t>hiçbir</a:t>
          </a:r>
          <a:r>
            <a:rPr lang="en-US" sz="1500" kern="1200" dirty="0"/>
            <a:t> </a:t>
          </a:r>
          <a:r>
            <a:rPr lang="en-US" sz="1500" kern="1200" dirty="0" err="1"/>
            <a:t>farklılık</a:t>
          </a:r>
          <a:r>
            <a:rPr lang="en-US" sz="1500" kern="1200" dirty="0"/>
            <a:t> </a:t>
          </a:r>
          <a:r>
            <a:rPr lang="en-US" sz="1500" kern="1200" dirty="0" err="1"/>
            <a:t>bulunmamaktadır</a:t>
          </a:r>
          <a:r>
            <a:rPr lang="en-US" sz="1500" kern="1200" dirty="0"/>
            <a:t>. Ayrıca </a:t>
          </a:r>
          <a:r>
            <a:rPr lang="en-US" sz="1500" kern="1200" dirty="0" err="1"/>
            <a:t>hammaddelerin</a:t>
          </a:r>
          <a:r>
            <a:rPr lang="en-US" sz="1500" kern="1200" dirty="0"/>
            <a:t> </a:t>
          </a:r>
          <a:r>
            <a:rPr lang="en-US" sz="1500" kern="1200" dirty="0" err="1"/>
            <a:t>ve</a:t>
          </a:r>
          <a:r>
            <a:rPr lang="en-US" sz="1500" kern="1200" dirty="0"/>
            <a:t> </a:t>
          </a:r>
          <a:r>
            <a:rPr lang="en-US" sz="1500" kern="1200" dirty="0" err="1"/>
            <a:t>müşterilerin</a:t>
          </a:r>
          <a:r>
            <a:rPr lang="en-US" sz="1500" kern="1200" dirty="0"/>
            <a:t> </a:t>
          </a:r>
          <a:r>
            <a:rPr lang="en-US" sz="1500" kern="1200" dirty="0" err="1"/>
            <a:t>nerede</a:t>
          </a:r>
          <a:r>
            <a:rPr lang="en-US" sz="1500" kern="1200" dirty="0"/>
            <a:t> </a:t>
          </a:r>
          <a:r>
            <a:rPr lang="en-US" sz="1500" kern="1200" dirty="0" err="1"/>
            <a:t>olduğunu</a:t>
          </a:r>
          <a:r>
            <a:rPr lang="en-US" sz="1500" kern="1200" dirty="0"/>
            <a:t> </a:t>
          </a:r>
          <a:r>
            <a:rPr lang="en-US" sz="1500" kern="1200" dirty="0" err="1"/>
            <a:t>bildiğimizi</a:t>
          </a:r>
          <a:r>
            <a:rPr lang="en-US" sz="1500" kern="1200" dirty="0"/>
            <a:t> </a:t>
          </a:r>
          <a:r>
            <a:rPr lang="en-US" sz="1500" kern="1200" dirty="0" err="1"/>
            <a:t>varsaymaktadır</a:t>
          </a:r>
          <a:r>
            <a:rPr lang="en-US" sz="1500" kern="1200" dirty="0"/>
            <a:t>. </a:t>
          </a:r>
        </a:p>
      </dsp:txBody>
      <dsp:txXfrm>
        <a:off x="52260" y="614430"/>
        <a:ext cx="5070864" cy="966030"/>
      </dsp:txXfrm>
    </dsp:sp>
    <dsp:sp modelId="{1967BF31-945C-4C6A-A89D-2C51E461021D}">
      <dsp:nvSpPr>
        <dsp:cNvPr id="0" name=""/>
        <dsp:cNvSpPr/>
      </dsp:nvSpPr>
      <dsp:spPr>
        <a:xfrm>
          <a:off x="0" y="1675920"/>
          <a:ext cx="5175384" cy="107055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Nakliye maliyetleri, malzemelerin ne kadar ağır ve uzağa gitmesi gerektiğine bağlı olarak artar. Weber'e göre maliyetleri etkileyen tek şey budur. </a:t>
          </a:r>
        </a:p>
      </dsp:txBody>
      <dsp:txXfrm>
        <a:off x="52260" y="1728180"/>
        <a:ext cx="5070864" cy="966030"/>
      </dsp:txXfrm>
    </dsp:sp>
    <dsp:sp modelId="{072D1A5D-87A2-47B0-B4AE-424C2267D679}">
      <dsp:nvSpPr>
        <dsp:cNvPr id="0" name=""/>
        <dsp:cNvSpPr/>
      </dsp:nvSpPr>
      <dsp:spPr>
        <a:xfrm>
          <a:off x="0" y="2789670"/>
          <a:ext cx="5175384" cy="107055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İşçiler oldukları yerde çakılı kalmaktadır. Weber insanların bir iş için taşınabileceğini hesaba katmamaktadır. </a:t>
          </a:r>
        </a:p>
      </dsp:txBody>
      <dsp:txXfrm>
        <a:off x="52260" y="2841930"/>
        <a:ext cx="5070864" cy="966030"/>
      </dsp:txXfrm>
    </dsp:sp>
    <dsp:sp modelId="{0467B127-5F96-4922-A1D6-459CF5E3D9CF}">
      <dsp:nvSpPr>
        <dsp:cNvPr id="0" name=""/>
        <dsp:cNvSpPr/>
      </dsp:nvSpPr>
      <dsp:spPr>
        <a:xfrm>
          <a:off x="0" y="3903420"/>
          <a:ext cx="5175384" cy="107055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Ayrıca şirketler arasında mükemmel bir rekabet vardır. Fiyatlar sadece arz ve talebe göre belirlenmektedir.</a:t>
          </a:r>
        </a:p>
      </dsp:txBody>
      <dsp:txXfrm>
        <a:off x="52260" y="3955680"/>
        <a:ext cx="5070864" cy="96603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9.03.2025</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pPr/>
              <a:t>9.03.2025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pPr/>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277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277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EECCBBD-D77E-45FF-8643-8FF55000B1BD}" type="slidenum">
              <a:rPr lang="tr-TR"/>
              <a:pPr/>
              <a:t>1</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14</a:t>
            </a:fld>
            <a:endParaRPr lang="tr-T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15</a:t>
            </a:fld>
            <a:endParaRPr lang="tr-T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16</a:t>
            </a:fld>
            <a:endParaRPr lang="tr-TR" sz="1200"/>
          </a:p>
        </p:txBody>
      </p:sp>
    </p:spTree>
    <p:extLst>
      <p:ext uri="{BB962C8B-B14F-4D97-AF65-F5344CB8AC3E}">
        <p14:creationId xmlns:p14="http://schemas.microsoft.com/office/powerpoint/2010/main" val="2820243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17</a:t>
            </a:fld>
            <a:endParaRPr lang="tr-TR" sz="1200"/>
          </a:p>
        </p:txBody>
      </p:sp>
    </p:spTree>
    <p:extLst>
      <p:ext uri="{BB962C8B-B14F-4D97-AF65-F5344CB8AC3E}">
        <p14:creationId xmlns:p14="http://schemas.microsoft.com/office/powerpoint/2010/main" val="1301731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18</a:t>
            </a:fld>
            <a:endParaRPr lang="tr-TR" sz="1200"/>
          </a:p>
        </p:txBody>
      </p:sp>
    </p:spTree>
    <p:extLst>
      <p:ext uri="{BB962C8B-B14F-4D97-AF65-F5344CB8AC3E}">
        <p14:creationId xmlns:p14="http://schemas.microsoft.com/office/powerpoint/2010/main" val="2027765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19</a:t>
            </a:fld>
            <a:endParaRPr lang="tr-TR" sz="1200"/>
          </a:p>
        </p:txBody>
      </p:sp>
    </p:spTree>
    <p:extLst>
      <p:ext uri="{BB962C8B-B14F-4D97-AF65-F5344CB8AC3E}">
        <p14:creationId xmlns:p14="http://schemas.microsoft.com/office/powerpoint/2010/main" val="139953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20</a:t>
            </a:fld>
            <a:endParaRPr lang="tr-T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21</a:t>
            </a:fld>
            <a:endParaRPr lang="tr-T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22</a:t>
            </a:fld>
            <a:endParaRPr lang="tr-T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23</a:t>
            </a:fld>
            <a:endParaRPr lang="tr-TR"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24</a:t>
            </a:fld>
            <a:endParaRPr lang="tr-TR"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25</a:t>
            </a:fld>
            <a:endParaRPr lang="tr-TR" sz="1200"/>
          </a:p>
        </p:txBody>
      </p:sp>
    </p:spTree>
    <p:extLst>
      <p:ext uri="{BB962C8B-B14F-4D97-AF65-F5344CB8AC3E}">
        <p14:creationId xmlns:p14="http://schemas.microsoft.com/office/powerpoint/2010/main" val="3906054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26</a:t>
            </a:fld>
            <a:endParaRPr lang="tr-TR" sz="1200"/>
          </a:p>
        </p:txBody>
      </p:sp>
    </p:spTree>
    <p:extLst>
      <p:ext uri="{BB962C8B-B14F-4D97-AF65-F5344CB8AC3E}">
        <p14:creationId xmlns:p14="http://schemas.microsoft.com/office/powerpoint/2010/main" val="3063607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27</a:t>
            </a:fld>
            <a:endParaRPr lang="tr-TR" sz="1200"/>
          </a:p>
        </p:txBody>
      </p:sp>
    </p:spTree>
    <p:extLst>
      <p:ext uri="{BB962C8B-B14F-4D97-AF65-F5344CB8AC3E}">
        <p14:creationId xmlns:p14="http://schemas.microsoft.com/office/powerpoint/2010/main" val="1235487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28</a:t>
            </a:fld>
            <a:endParaRPr lang="tr-TR" sz="1200"/>
          </a:p>
        </p:txBody>
      </p:sp>
    </p:spTree>
    <p:extLst>
      <p:ext uri="{BB962C8B-B14F-4D97-AF65-F5344CB8AC3E}">
        <p14:creationId xmlns:p14="http://schemas.microsoft.com/office/powerpoint/2010/main" val="606583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29</a:t>
            </a:fld>
            <a:endParaRPr lang="tr-TR" sz="1200"/>
          </a:p>
        </p:txBody>
      </p:sp>
    </p:spTree>
    <p:extLst>
      <p:ext uri="{BB962C8B-B14F-4D97-AF65-F5344CB8AC3E}">
        <p14:creationId xmlns:p14="http://schemas.microsoft.com/office/powerpoint/2010/main" val="737349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70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7044"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8AC0AF-077D-4855-9467-0AA1A0A85999}" type="slidenum">
              <a:rPr lang="tr-TR" sz="1200"/>
              <a:pPr algn="r"/>
              <a:t>30</a:t>
            </a:fld>
            <a:endParaRPr lang="tr-TR" sz="1200"/>
          </a:p>
        </p:txBody>
      </p:sp>
    </p:spTree>
    <p:extLst>
      <p:ext uri="{BB962C8B-B14F-4D97-AF65-F5344CB8AC3E}">
        <p14:creationId xmlns:p14="http://schemas.microsoft.com/office/powerpoint/2010/main" val="102319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909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9092"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3C614BE-3009-4605-8CB4-5C2032AA079A}" type="slidenum">
              <a:rPr lang="tr-TR" sz="1200"/>
              <a:pPr algn="r"/>
              <a:t>31</a:t>
            </a:fld>
            <a:endParaRPr lang="tr-TR"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909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9092"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3C614BE-3009-4605-8CB4-5C2032AA079A}" type="slidenum">
              <a:rPr lang="tr-TR" sz="1200"/>
              <a:pPr algn="r"/>
              <a:t>32</a:t>
            </a:fld>
            <a:endParaRPr lang="tr-TR" sz="1200"/>
          </a:p>
        </p:txBody>
      </p:sp>
    </p:spTree>
    <p:extLst>
      <p:ext uri="{BB962C8B-B14F-4D97-AF65-F5344CB8AC3E}">
        <p14:creationId xmlns:p14="http://schemas.microsoft.com/office/powerpoint/2010/main" val="197357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909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9092"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3C614BE-3009-4605-8CB4-5C2032AA079A}" type="slidenum">
              <a:rPr lang="tr-TR" sz="1200"/>
              <a:pPr algn="r"/>
              <a:t>33</a:t>
            </a:fld>
            <a:endParaRPr lang="tr-TR"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8909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89092"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3C614BE-3009-4605-8CB4-5C2032AA079A}" type="slidenum">
              <a:rPr lang="tr-TR" sz="1200"/>
              <a:pPr algn="r"/>
              <a:t>34</a:t>
            </a:fld>
            <a:endParaRPr lang="tr-TR"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2493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124932"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2A7F8FC-D60E-4F81-9FC1-0C9E98F2F08D}" type="slidenum">
              <a:rPr lang="tr-TR" sz="1200"/>
              <a:pPr algn="r"/>
              <a:t>35</a:t>
            </a:fld>
            <a:endParaRPr lang="tr-TR"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2493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124932"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2A7F8FC-D60E-4F81-9FC1-0C9E98F2F08D}" type="slidenum">
              <a:rPr lang="tr-TR" sz="1200"/>
              <a:pPr algn="r"/>
              <a:t>36</a:t>
            </a:fld>
            <a:endParaRPr lang="tr-TR"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2493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124932"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2A7F8FC-D60E-4F81-9FC1-0C9E98F2F08D}" type="slidenum">
              <a:rPr lang="tr-TR" sz="1200"/>
              <a:pPr algn="r"/>
              <a:t>37</a:t>
            </a:fld>
            <a:endParaRPr lang="tr-TR"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2493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124932"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2A7F8FC-D60E-4F81-9FC1-0C9E98F2F08D}" type="slidenum">
              <a:rPr lang="tr-TR" sz="1200"/>
              <a:pPr algn="r"/>
              <a:t>38</a:t>
            </a:fld>
            <a:endParaRPr lang="tr-TR" sz="1200"/>
          </a:p>
        </p:txBody>
      </p:sp>
    </p:spTree>
    <p:extLst>
      <p:ext uri="{BB962C8B-B14F-4D97-AF65-F5344CB8AC3E}">
        <p14:creationId xmlns:p14="http://schemas.microsoft.com/office/powerpoint/2010/main" val="3022806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2493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124932"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2A7F8FC-D60E-4F81-9FC1-0C9E98F2F08D}" type="slidenum">
              <a:rPr lang="tr-TR" sz="1200"/>
              <a:pPr algn="r"/>
              <a:t>39</a:t>
            </a:fld>
            <a:endParaRPr lang="tr-TR"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2493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124932"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2A7F8FC-D60E-4F81-9FC1-0C9E98F2F08D}" type="slidenum">
              <a:rPr lang="tr-TR" sz="1200"/>
              <a:pPr algn="r"/>
              <a:t>40</a:t>
            </a:fld>
            <a:endParaRPr lang="tr-TR"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2493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124932"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2A7F8FC-D60E-4F81-9FC1-0C9E98F2F08D}" type="slidenum">
              <a:rPr lang="tr-TR" sz="1200"/>
              <a:pPr algn="r"/>
              <a:t>41</a:t>
            </a:fld>
            <a:endParaRPr lang="tr-TR"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57271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8490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52026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59675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3/9/2025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39692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3/9/2025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34566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65949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59458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5815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08637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88696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0"/>
          <p:cNvSpPr>
            <a:spLocks noGrp="1"/>
          </p:cNvSpPr>
          <p:nvPr>
            <p:ph type="dt" sz="half" idx="10"/>
          </p:nvPr>
        </p:nvSpPr>
        <p:spPr/>
        <p:txBody>
          <a:bodyPr/>
          <a:lstStyle>
            <a:lvl1pPr>
              <a:defRPr/>
            </a:lvl1pPr>
          </a:lstStyle>
          <a:p>
            <a:pPr>
              <a:defRPr/>
            </a:pPr>
            <a:fld id="{B8B6D4B0-5393-4078-807B-C327D3138FB1}" type="datetimeFigureOut">
              <a:rPr lang="en-US"/>
              <a:pPr>
                <a:defRPr/>
              </a:pPr>
              <a:t>3/9/2025</a:t>
            </a:fld>
            <a:endParaRPr lang="en-US"/>
          </a:p>
        </p:txBody>
      </p:sp>
      <p:sp>
        <p:nvSpPr>
          <p:cNvPr id="5" name="Footer Placeholder 2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8DC9F664-72C2-4DAD-A55E-81188F26F364}" type="slidenum">
              <a:rPr lang="en-US"/>
              <a:pPr>
                <a:defRPr/>
              </a:pPr>
              <a:t>‹#›</a:t>
            </a:fld>
            <a:endParaRPr lang="en-US"/>
          </a:p>
        </p:txBody>
      </p:sp>
    </p:spTree>
    <p:extLst>
      <p:ext uri="{BB962C8B-B14F-4D97-AF65-F5344CB8AC3E}">
        <p14:creationId xmlns:p14="http://schemas.microsoft.com/office/powerpoint/2010/main" val="1936297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3/9/2025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30384492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subTitle" idx="1"/>
          </p:nvPr>
        </p:nvSpPr>
        <p:spPr>
          <a:xfrm>
            <a:off x="533400" y="4845050"/>
            <a:ext cx="7854950" cy="1752600"/>
          </a:xfrm>
        </p:spPr>
        <p:txBody>
          <a:bodyPr/>
          <a:lstStyle/>
          <a:p>
            <a:pPr marR="0"/>
            <a:r>
              <a:rPr lang="tr-TR" b="1"/>
              <a:t>İŞLETMELERİN KURULUŞU</a:t>
            </a:r>
          </a:p>
        </p:txBody>
      </p:sp>
      <p:pic>
        <p:nvPicPr>
          <p:cNvPr id="124930" name="Picture 2" descr="İşletme mezunları ne iş yapar, iş olanakları nelerdir? İşletme mezunları  nerelerde, hangi sektörlerde çalışır? - Eğitim Haberleri"/>
          <p:cNvPicPr>
            <a:picLocks noChangeAspect="1" noChangeArrowheads="1"/>
          </p:cNvPicPr>
          <p:nvPr/>
        </p:nvPicPr>
        <p:blipFill>
          <a:blip r:embed="rId3"/>
          <a:srcRect/>
          <a:stretch>
            <a:fillRect/>
          </a:stretch>
        </p:blipFill>
        <p:spPr bwMode="auto">
          <a:xfrm>
            <a:off x="642910" y="357166"/>
            <a:ext cx="7620000" cy="400050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fontAlgn="auto">
              <a:spcAft>
                <a:spcPts val="0"/>
              </a:spcAft>
              <a:defRPr/>
            </a:pPr>
            <a:r>
              <a:rPr lang="en-US" sz="2800" b="1" kern="1600" dirty="0" err="1">
                <a:latin typeface="Arial"/>
                <a:cs typeface="Arial"/>
              </a:rPr>
              <a:t>Kuruluş</a:t>
            </a:r>
            <a:r>
              <a:rPr lang="tr-TR" sz="2800" b="1" kern="1600" dirty="0">
                <a:latin typeface="Arial"/>
                <a:cs typeface="Arial"/>
              </a:rPr>
              <a:t> </a:t>
            </a:r>
            <a:r>
              <a:rPr lang="en-US" sz="2800" b="1" kern="1600" dirty="0">
                <a:latin typeface="Arial"/>
                <a:cs typeface="Arial"/>
              </a:rPr>
              <a:t>Yeri Fakt</a:t>
            </a:r>
            <a:r>
              <a:rPr lang="tr-TR" sz="2800" b="1" kern="1600" dirty="0">
                <a:latin typeface="Arial"/>
                <a:cs typeface="Arial"/>
              </a:rPr>
              <a:t>ö</a:t>
            </a:r>
            <a:r>
              <a:rPr lang="en-US" sz="2800" b="1" kern="1600" dirty="0" err="1">
                <a:latin typeface="Arial"/>
                <a:cs typeface="Arial"/>
              </a:rPr>
              <a:t>rleri</a:t>
            </a:r>
            <a:endParaRPr lang="en-US" sz="2800" b="1" kern="1600" dirty="0">
              <a:latin typeface="Arial"/>
              <a:cs typeface="Arial"/>
            </a:endParaRPr>
          </a:p>
        </p:txBody>
      </p:sp>
      <p:sp>
        <p:nvSpPr>
          <p:cNvPr id="74755" name="Text Placeholder 2"/>
          <p:cNvSpPr>
            <a:spLocks noGrp="1"/>
          </p:cNvSpPr>
          <p:nvPr>
            <p:ph type="body" idx="1"/>
          </p:nvPr>
        </p:nvSpPr>
        <p:spPr>
          <a:xfrm>
            <a:off x="628650" y="1520123"/>
            <a:ext cx="7886700" cy="4351338"/>
          </a:xfrm>
        </p:spPr>
        <p:txBody>
          <a:bodyPr vert="horz" lIns="91440" tIns="45720" rIns="91440" bIns="45720" rtlCol="0" anchor="t">
            <a:normAutofit/>
          </a:bodyPr>
          <a:lstStyle/>
          <a:p>
            <a:pPr marL="0" indent="0" fontAlgn="auto">
              <a:spcAft>
                <a:spcPts val="0"/>
              </a:spcAft>
              <a:buNone/>
              <a:defRPr/>
            </a:pPr>
            <a:r>
              <a:rPr lang="tr-TR" sz="2400" b="1" dirty="0">
                <a:latin typeface="Arial"/>
                <a:cs typeface="Arial"/>
              </a:rPr>
              <a:t>A. HAMMADDE</a:t>
            </a:r>
            <a:endParaRPr lang="en-US" sz="2400" b="1" dirty="0">
              <a:latin typeface="Arial"/>
              <a:cs typeface="Arial"/>
            </a:endParaRPr>
          </a:p>
          <a:p>
            <a:pPr marL="0" indent="0" fontAlgn="auto">
              <a:spcAft>
                <a:spcPts val="0"/>
              </a:spcAft>
              <a:buFont typeface="Wingdings 2"/>
              <a:buNone/>
              <a:defRPr/>
            </a:pPr>
            <a:r>
              <a:rPr lang="tr-TR" sz="2000" dirty="0">
                <a:latin typeface="Arial"/>
                <a:cs typeface="Arial"/>
              </a:rPr>
              <a:t>Ü</a:t>
            </a:r>
            <a:r>
              <a:rPr lang="en-US" sz="2000" dirty="0" err="1">
                <a:latin typeface="Arial"/>
                <a:cs typeface="Arial"/>
              </a:rPr>
              <a:t>retilen</a:t>
            </a:r>
            <a:r>
              <a:rPr lang="en-US" sz="2000" dirty="0">
                <a:latin typeface="Arial"/>
                <a:cs typeface="Arial"/>
              </a:rPr>
              <a:t> </a:t>
            </a:r>
            <a:r>
              <a:rPr lang="en-US" sz="2000" dirty="0" err="1">
                <a:latin typeface="Arial"/>
                <a:cs typeface="Arial"/>
              </a:rPr>
              <a:t>ürünün</a:t>
            </a:r>
            <a:r>
              <a:rPr lang="en-US" sz="2000" dirty="0">
                <a:latin typeface="Arial"/>
                <a:cs typeface="Arial"/>
              </a:rPr>
              <a:t> </a:t>
            </a:r>
            <a:r>
              <a:rPr lang="en-US" sz="2000" dirty="0" err="1">
                <a:latin typeface="Arial"/>
                <a:cs typeface="Arial"/>
              </a:rPr>
              <a:t>maliyetlerini</a:t>
            </a:r>
            <a:r>
              <a:rPr lang="en-US" sz="2000" dirty="0">
                <a:latin typeface="Arial"/>
                <a:cs typeface="Arial"/>
              </a:rPr>
              <a:t> </a:t>
            </a:r>
            <a:r>
              <a:rPr lang="en-US" sz="2000" dirty="0" err="1">
                <a:latin typeface="Arial"/>
                <a:cs typeface="Arial"/>
              </a:rPr>
              <a:t>etkileyen</a:t>
            </a:r>
            <a:r>
              <a:rPr lang="en-US" sz="2000" dirty="0">
                <a:latin typeface="Arial"/>
                <a:cs typeface="Arial"/>
              </a:rPr>
              <a:t> </a:t>
            </a:r>
            <a:r>
              <a:rPr lang="en-US" sz="2000" dirty="0" err="1">
                <a:latin typeface="Arial"/>
                <a:cs typeface="Arial"/>
              </a:rPr>
              <a:t>en</a:t>
            </a:r>
            <a:r>
              <a:rPr lang="en-US" sz="2000" dirty="0">
                <a:latin typeface="Arial"/>
                <a:cs typeface="Arial"/>
              </a:rPr>
              <a:t> </a:t>
            </a:r>
            <a:r>
              <a:rPr lang="tr-TR" sz="2000" dirty="0">
                <a:latin typeface="Arial"/>
                <a:cs typeface="Arial"/>
              </a:rPr>
              <a:t>ö</a:t>
            </a:r>
            <a:r>
              <a:rPr lang="en-US" sz="2000" dirty="0" err="1">
                <a:latin typeface="Arial"/>
                <a:cs typeface="Arial"/>
              </a:rPr>
              <a:t>nemli</a:t>
            </a:r>
            <a:r>
              <a:rPr lang="tr-TR" sz="2000" dirty="0">
                <a:latin typeface="Arial"/>
                <a:cs typeface="Arial"/>
              </a:rPr>
              <a:t> </a:t>
            </a:r>
            <a:r>
              <a:rPr lang="en-US" sz="2000" dirty="0" err="1">
                <a:latin typeface="Arial"/>
                <a:cs typeface="Arial"/>
              </a:rPr>
              <a:t>kalemlerden</a:t>
            </a:r>
            <a:r>
              <a:rPr lang="en-US" sz="2000" dirty="0">
                <a:latin typeface="Arial"/>
                <a:cs typeface="Arial"/>
              </a:rPr>
              <a:t> </a:t>
            </a:r>
            <a:r>
              <a:rPr lang="en-US" sz="2000" dirty="0" err="1">
                <a:latin typeface="Arial"/>
                <a:cs typeface="Arial"/>
              </a:rPr>
              <a:t>biri</a:t>
            </a:r>
            <a:r>
              <a:rPr lang="tr-TR" sz="2000" dirty="0" err="1">
                <a:latin typeface="Arial"/>
                <a:cs typeface="Arial"/>
              </a:rPr>
              <a:t>dir</a:t>
            </a:r>
            <a:r>
              <a:rPr lang="tr-TR" sz="2000" dirty="0">
                <a:latin typeface="Arial"/>
                <a:cs typeface="Arial"/>
              </a:rPr>
              <a:t>. </a:t>
            </a:r>
            <a:r>
              <a:rPr lang="en-US" sz="2000" dirty="0" err="1">
                <a:latin typeface="Arial"/>
                <a:cs typeface="Arial"/>
              </a:rPr>
              <a:t>Hammaddenin</a:t>
            </a:r>
            <a:r>
              <a:rPr lang="en-US" sz="2000" dirty="0">
                <a:latin typeface="Arial"/>
                <a:cs typeface="Arial"/>
              </a:rPr>
              <a:t> </a:t>
            </a:r>
            <a:r>
              <a:rPr lang="en-US" sz="2000" dirty="0" err="1">
                <a:latin typeface="Arial"/>
                <a:cs typeface="Arial"/>
              </a:rPr>
              <a:t>yo</a:t>
            </a:r>
            <a:r>
              <a:rPr lang="tr-TR" sz="2000" dirty="0">
                <a:latin typeface="Arial"/>
                <a:cs typeface="Arial"/>
              </a:rPr>
              <a:t>ğ</a:t>
            </a:r>
            <a:r>
              <a:rPr lang="en-US" sz="2000" dirty="0">
                <a:latin typeface="Arial"/>
                <a:cs typeface="Arial"/>
              </a:rPr>
              <a:t>un </a:t>
            </a:r>
            <a:r>
              <a:rPr lang="en-US" sz="2000" dirty="0" err="1">
                <a:latin typeface="Arial"/>
                <a:cs typeface="Arial"/>
              </a:rPr>
              <a:t>olarak</a:t>
            </a:r>
            <a:r>
              <a:rPr lang="en-US" sz="2000" dirty="0">
                <a:latin typeface="Arial"/>
                <a:cs typeface="Arial"/>
              </a:rPr>
              <a:t> </a:t>
            </a:r>
            <a:r>
              <a:rPr lang="en-US" sz="2000" dirty="0" err="1">
                <a:latin typeface="Arial"/>
                <a:cs typeface="Arial"/>
              </a:rPr>
              <a:t>bulundu</a:t>
            </a:r>
            <a:r>
              <a:rPr lang="tr-TR" sz="2000" dirty="0">
                <a:latin typeface="Arial"/>
                <a:cs typeface="Arial"/>
              </a:rPr>
              <a:t>ğ</a:t>
            </a:r>
            <a:r>
              <a:rPr lang="en-US" sz="2000" dirty="0">
                <a:latin typeface="Arial"/>
                <a:cs typeface="Arial"/>
              </a:rPr>
              <a:t>u </a:t>
            </a:r>
            <a:r>
              <a:rPr lang="en-US" sz="2000" dirty="0" err="1">
                <a:latin typeface="Arial"/>
                <a:cs typeface="Arial"/>
              </a:rPr>
              <a:t>yerler</a:t>
            </a:r>
            <a:r>
              <a:rPr lang="en-US" sz="2000" dirty="0">
                <a:latin typeface="Arial"/>
                <a:cs typeface="Arial"/>
              </a:rPr>
              <a:t>, </a:t>
            </a:r>
            <a:r>
              <a:rPr lang="en-US" sz="2000" dirty="0" err="1">
                <a:latin typeface="Arial"/>
                <a:cs typeface="Arial"/>
              </a:rPr>
              <a:t>hammadde</a:t>
            </a:r>
            <a:r>
              <a:rPr lang="en-US" sz="2000" dirty="0">
                <a:latin typeface="Arial"/>
                <a:cs typeface="Arial"/>
              </a:rPr>
              <a:t> </a:t>
            </a:r>
            <a:r>
              <a:rPr lang="en-US" sz="2000" dirty="0" err="1">
                <a:latin typeface="Arial"/>
                <a:cs typeface="Arial"/>
              </a:rPr>
              <a:t>maliyetlerini</a:t>
            </a:r>
            <a:r>
              <a:rPr lang="en-US" sz="2000" dirty="0">
                <a:latin typeface="Arial"/>
                <a:cs typeface="Arial"/>
              </a:rPr>
              <a:t> </a:t>
            </a:r>
            <a:r>
              <a:rPr lang="en-US" sz="2000" dirty="0" err="1">
                <a:latin typeface="Arial"/>
                <a:cs typeface="Arial"/>
              </a:rPr>
              <a:t>düşürür</a:t>
            </a:r>
            <a:r>
              <a:rPr lang="tr-TR" sz="2000" dirty="0">
                <a:latin typeface="Arial"/>
                <a:cs typeface="Arial"/>
              </a:rPr>
              <a:t>. Bu giderlerin yüksek olması, işletmenin rekabet gücünü olumsuz yönde etkiler.</a:t>
            </a:r>
            <a:endParaRPr lang="en-US" sz="2000" dirty="0">
              <a:latin typeface="Arial"/>
              <a:cs typeface="Arial"/>
            </a:endParaRPr>
          </a:p>
        </p:txBody>
      </p:sp>
      <p:pic>
        <p:nvPicPr>
          <p:cNvPr id="3" name="Picture 2" descr="Raw Materials Meaning | Types, Sources &amp; Examples | EDUCBA">
            <a:extLst>
              <a:ext uri="{FF2B5EF4-FFF2-40B4-BE49-F238E27FC236}">
                <a16:creationId xmlns:a16="http://schemas.microsoft.com/office/drawing/2014/main" id="{F3CA5871-B281-E622-E40D-BAF7AEE65E96}"/>
              </a:ext>
            </a:extLst>
          </p:cNvPr>
          <p:cNvPicPr>
            <a:picLocks noChangeAspect="1"/>
          </p:cNvPicPr>
          <p:nvPr/>
        </p:nvPicPr>
        <p:blipFill>
          <a:blip r:embed="rId2"/>
          <a:stretch>
            <a:fillRect/>
          </a:stretch>
        </p:blipFill>
        <p:spPr>
          <a:xfrm>
            <a:off x="1715027" y="3740479"/>
            <a:ext cx="4902785" cy="21687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Placeholder 2"/>
          <p:cNvSpPr>
            <a:spLocks noGrp="1"/>
          </p:cNvSpPr>
          <p:nvPr>
            <p:ph type="body" idx="1"/>
          </p:nvPr>
        </p:nvSpPr>
        <p:spPr>
          <a:xfrm>
            <a:off x="628650" y="1109275"/>
            <a:ext cx="7886700" cy="4351338"/>
          </a:xfrm>
        </p:spPr>
        <p:txBody>
          <a:bodyPr vert="horz" lIns="91440" tIns="45720" rIns="91440" bIns="45720" rtlCol="0" anchor="t">
            <a:normAutofit/>
          </a:bodyPr>
          <a:lstStyle/>
          <a:p>
            <a:pPr marL="0" indent="0" fontAlgn="auto">
              <a:spcAft>
                <a:spcPts val="0"/>
              </a:spcAft>
              <a:buFont typeface="Wingdings 2"/>
              <a:buNone/>
              <a:defRPr/>
            </a:pPr>
            <a:r>
              <a:rPr lang="en-US" sz="2000" dirty="0" err="1">
                <a:latin typeface="Arial"/>
                <a:cs typeface="Arial"/>
              </a:rPr>
              <a:t>Hammaddeler</a:t>
            </a:r>
            <a:r>
              <a:rPr lang="en-US" sz="2000" dirty="0">
                <a:latin typeface="Arial"/>
                <a:cs typeface="Arial"/>
              </a:rPr>
              <a:t> </a:t>
            </a:r>
            <a:r>
              <a:rPr lang="tr-TR" sz="2000" dirty="0">
                <a:latin typeface="Arial"/>
                <a:cs typeface="Arial"/>
              </a:rPr>
              <a:t>ç</a:t>
            </a:r>
            <a:r>
              <a:rPr lang="en-US" sz="2000" dirty="0" err="1">
                <a:latin typeface="Arial"/>
                <a:cs typeface="Arial"/>
              </a:rPr>
              <a:t>abuk</a:t>
            </a:r>
            <a:r>
              <a:rPr lang="en-US" sz="2000" dirty="0">
                <a:latin typeface="Arial"/>
                <a:cs typeface="Arial"/>
              </a:rPr>
              <a:t> </a:t>
            </a:r>
            <a:r>
              <a:rPr lang="en-US" sz="2000" dirty="0" err="1">
                <a:latin typeface="Arial"/>
                <a:cs typeface="Arial"/>
              </a:rPr>
              <a:t>bozulan</a:t>
            </a:r>
            <a:r>
              <a:rPr lang="en-US" sz="2000" dirty="0">
                <a:latin typeface="Arial"/>
                <a:cs typeface="Arial"/>
              </a:rPr>
              <a:t> </a:t>
            </a:r>
            <a:r>
              <a:rPr lang="en-US" sz="2000" dirty="0" err="1">
                <a:latin typeface="Arial"/>
                <a:cs typeface="Arial"/>
              </a:rPr>
              <a:t>tarımsal</a:t>
            </a:r>
            <a:r>
              <a:rPr lang="en-US" sz="2000" dirty="0">
                <a:latin typeface="Arial"/>
                <a:cs typeface="Arial"/>
              </a:rPr>
              <a:t> </a:t>
            </a:r>
            <a:r>
              <a:rPr lang="tr-TR" sz="2000" dirty="0">
                <a:latin typeface="Arial"/>
                <a:cs typeface="Arial"/>
              </a:rPr>
              <a:t>ü</a:t>
            </a:r>
            <a:r>
              <a:rPr lang="en-US" sz="2000" dirty="0">
                <a:latin typeface="Arial"/>
                <a:cs typeface="Arial"/>
              </a:rPr>
              <a:t>r</a:t>
            </a:r>
            <a:r>
              <a:rPr lang="tr-TR" sz="2000" dirty="0">
                <a:latin typeface="Arial"/>
                <a:cs typeface="Arial"/>
              </a:rPr>
              <a:t>ü</a:t>
            </a:r>
            <a:r>
              <a:rPr lang="en-US" sz="2000" dirty="0" err="1">
                <a:latin typeface="Arial"/>
                <a:cs typeface="Arial"/>
              </a:rPr>
              <a:t>nler</a:t>
            </a:r>
            <a:r>
              <a:rPr lang="en-US" sz="2000" dirty="0">
                <a:latin typeface="Arial"/>
                <a:cs typeface="Arial"/>
              </a:rPr>
              <a:t> </a:t>
            </a:r>
            <a:r>
              <a:rPr lang="en-US" sz="2000" dirty="0" err="1">
                <a:latin typeface="Arial"/>
                <a:cs typeface="Arial"/>
              </a:rPr>
              <a:t>ise</a:t>
            </a:r>
            <a:r>
              <a:rPr lang="en-US" sz="2000" dirty="0">
                <a:latin typeface="Arial"/>
                <a:cs typeface="Arial"/>
              </a:rPr>
              <a:t>, </a:t>
            </a:r>
            <a:r>
              <a:rPr lang="en-US" sz="2000" dirty="0" err="1">
                <a:latin typeface="Arial"/>
                <a:cs typeface="Arial"/>
              </a:rPr>
              <a:t>tarımsal</a:t>
            </a:r>
            <a:r>
              <a:rPr lang="en-US" sz="2000" dirty="0">
                <a:latin typeface="Arial"/>
                <a:cs typeface="Arial"/>
              </a:rPr>
              <a:t> </a:t>
            </a:r>
            <a:r>
              <a:rPr lang="en-US" sz="2000" dirty="0" err="1">
                <a:latin typeface="Arial"/>
                <a:cs typeface="Arial"/>
              </a:rPr>
              <a:t>gıda</a:t>
            </a:r>
            <a:r>
              <a:rPr lang="en-US" sz="2000" dirty="0">
                <a:latin typeface="Arial"/>
                <a:cs typeface="Arial"/>
              </a:rPr>
              <a:t> </a:t>
            </a:r>
            <a:r>
              <a:rPr lang="en-US" sz="2000" dirty="0" err="1">
                <a:latin typeface="Arial"/>
                <a:cs typeface="Arial"/>
              </a:rPr>
              <a:t>sekt</a:t>
            </a:r>
            <a:r>
              <a:rPr lang="tr-TR" sz="2000" dirty="0">
                <a:latin typeface="Arial"/>
                <a:cs typeface="Arial"/>
              </a:rPr>
              <a:t>ö</a:t>
            </a:r>
            <a:r>
              <a:rPr lang="en-US" sz="2000" dirty="0" err="1">
                <a:latin typeface="Arial"/>
                <a:cs typeface="Arial"/>
              </a:rPr>
              <a:t>ründeki</a:t>
            </a:r>
            <a:r>
              <a:rPr lang="en-US" sz="2000" dirty="0">
                <a:latin typeface="Arial"/>
                <a:cs typeface="Arial"/>
              </a:rPr>
              <a:t> </a:t>
            </a:r>
            <a:r>
              <a:rPr lang="en-US" sz="2000" dirty="0" err="1">
                <a:latin typeface="Arial"/>
                <a:cs typeface="Arial"/>
              </a:rPr>
              <a:t>işletmeler</a:t>
            </a:r>
            <a:r>
              <a:rPr lang="en-US" sz="2000" dirty="0">
                <a:latin typeface="Arial"/>
                <a:cs typeface="Arial"/>
              </a:rPr>
              <a:t>, </a:t>
            </a:r>
            <a:r>
              <a:rPr lang="en-US" sz="2000" dirty="0" err="1">
                <a:latin typeface="Arial"/>
                <a:cs typeface="Arial"/>
              </a:rPr>
              <a:t>bu</a:t>
            </a:r>
            <a:r>
              <a:rPr lang="en-US" sz="2000" dirty="0">
                <a:latin typeface="Arial"/>
                <a:cs typeface="Arial"/>
              </a:rPr>
              <a:t> </a:t>
            </a:r>
            <a:r>
              <a:rPr lang="en-US" sz="2000" dirty="0" err="1">
                <a:latin typeface="Arial"/>
                <a:cs typeface="Arial"/>
              </a:rPr>
              <a:t>ürünlerin</a:t>
            </a:r>
            <a:r>
              <a:rPr lang="en-US" sz="2000" dirty="0">
                <a:latin typeface="Arial"/>
                <a:cs typeface="Arial"/>
              </a:rPr>
              <a:t> </a:t>
            </a:r>
            <a:r>
              <a:rPr lang="en-US" sz="2000" dirty="0" err="1">
                <a:latin typeface="Arial"/>
                <a:cs typeface="Arial"/>
              </a:rPr>
              <a:t>bol</a:t>
            </a:r>
            <a:r>
              <a:rPr lang="en-US" sz="2000" dirty="0">
                <a:latin typeface="Arial"/>
                <a:cs typeface="Arial"/>
              </a:rPr>
              <a:t> </a:t>
            </a:r>
            <a:r>
              <a:rPr lang="en-US" sz="2000" dirty="0" err="1">
                <a:latin typeface="Arial"/>
                <a:cs typeface="Arial"/>
              </a:rPr>
              <a:t>yetişti</a:t>
            </a:r>
            <a:r>
              <a:rPr lang="tr-TR" sz="2000" dirty="0">
                <a:latin typeface="Arial"/>
                <a:cs typeface="Arial"/>
              </a:rPr>
              <a:t>ğ</a:t>
            </a:r>
            <a:r>
              <a:rPr lang="en-US" sz="2000" dirty="0" err="1">
                <a:latin typeface="Arial"/>
                <a:cs typeface="Arial"/>
              </a:rPr>
              <a:t>i</a:t>
            </a:r>
            <a:r>
              <a:rPr lang="en-US" sz="2000" dirty="0">
                <a:latin typeface="Arial"/>
                <a:cs typeface="Arial"/>
              </a:rPr>
              <a:t> </a:t>
            </a:r>
            <a:r>
              <a:rPr lang="en-US" sz="2000" dirty="0" err="1">
                <a:latin typeface="Arial"/>
                <a:cs typeface="Arial"/>
              </a:rPr>
              <a:t>yerlerde</a:t>
            </a:r>
            <a:r>
              <a:rPr lang="en-US" sz="2000" dirty="0">
                <a:latin typeface="Arial"/>
                <a:cs typeface="Arial"/>
              </a:rPr>
              <a:t> </a:t>
            </a:r>
            <a:r>
              <a:rPr lang="en-US" sz="2000" dirty="0" err="1">
                <a:latin typeface="Arial"/>
                <a:cs typeface="Arial"/>
              </a:rPr>
              <a:t>kurulmalıd</a:t>
            </a:r>
            <a:r>
              <a:rPr lang="tr-TR" sz="2000" dirty="0">
                <a:latin typeface="Arial"/>
                <a:cs typeface="Arial"/>
              </a:rPr>
              <a:t>ı</a:t>
            </a:r>
            <a:r>
              <a:rPr lang="en-US" sz="2000" dirty="0">
                <a:latin typeface="Arial"/>
                <a:cs typeface="Arial"/>
              </a:rPr>
              <a:t>r.( </a:t>
            </a:r>
            <a:r>
              <a:rPr lang="en-US" sz="2000" dirty="0" err="1">
                <a:latin typeface="Arial"/>
                <a:cs typeface="Arial"/>
              </a:rPr>
              <a:t>Konserve</a:t>
            </a:r>
            <a:r>
              <a:rPr lang="en-US" sz="2000" dirty="0">
                <a:latin typeface="Arial"/>
                <a:cs typeface="Arial"/>
              </a:rPr>
              <a:t>, </a:t>
            </a:r>
            <a:r>
              <a:rPr lang="en-US" sz="2000" dirty="0" err="1">
                <a:latin typeface="Arial"/>
                <a:cs typeface="Arial"/>
              </a:rPr>
              <a:t>meyve</a:t>
            </a:r>
            <a:r>
              <a:rPr lang="en-US" sz="2000" dirty="0">
                <a:latin typeface="Arial"/>
                <a:cs typeface="Arial"/>
              </a:rPr>
              <a:t> </a:t>
            </a:r>
            <a:r>
              <a:rPr lang="en-US" sz="2000" dirty="0" err="1">
                <a:latin typeface="Arial"/>
                <a:cs typeface="Arial"/>
              </a:rPr>
              <a:t>suyu</a:t>
            </a:r>
            <a:r>
              <a:rPr lang="en-US" sz="2000" dirty="0">
                <a:latin typeface="Arial"/>
                <a:cs typeface="Arial"/>
              </a:rPr>
              <a:t>, </a:t>
            </a:r>
            <a:r>
              <a:rPr lang="en-US" sz="2000" dirty="0" err="1">
                <a:latin typeface="Arial"/>
                <a:cs typeface="Arial"/>
              </a:rPr>
              <a:t>dondurulmus</a:t>
            </a:r>
            <a:r>
              <a:rPr lang="en-US" sz="2000" dirty="0">
                <a:latin typeface="Arial"/>
                <a:cs typeface="Arial"/>
              </a:rPr>
              <a:t> </a:t>
            </a:r>
            <a:r>
              <a:rPr lang="en-US" sz="2000" dirty="0" err="1">
                <a:latin typeface="Arial"/>
                <a:cs typeface="Arial"/>
              </a:rPr>
              <a:t>sebze</a:t>
            </a:r>
            <a:r>
              <a:rPr lang="en-US" sz="2000" dirty="0">
                <a:latin typeface="Arial"/>
                <a:cs typeface="Arial"/>
              </a:rPr>
              <a:t> </a:t>
            </a:r>
            <a:r>
              <a:rPr lang="en-US" sz="2000" dirty="0" err="1">
                <a:latin typeface="Arial"/>
                <a:cs typeface="Arial"/>
              </a:rPr>
              <a:t>isletmeleri</a:t>
            </a:r>
            <a:r>
              <a:rPr lang="tr-TR" sz="2000" dirty="0">
                <a:latin typeface="Arial"/>
                <a:cs typeface="Arial"/>
              </a:rPr>
              <a:t>)</a:t>
            </a:r>
          </a:p>
          <a:p>
            <a:pPr marL="0" indent="0">
              <a:buNone/>
              <a:defRPr/>
            </a:pPr>
            <a:r>
              <a:rPr lang="en-US" sz="2000" dirty="0" err="1">
                <a:latin typeface="Arial"/>
                <a:cs typeface="Arial"/>
              </a:rPr>
              <a:t>Hammaddesinin</a:t>
            </a:r>
            <a:r>
              <a:rPr lang="en-US" sz="2000" dirty="0">
                <a:latin typeface="Arial"/>
                <a:cs typeface="Arial"/>
              </a:rPr>
              <a:t> </a:t>
            </a:r>
            <a:r>
              <a:rPr lang="en-US" sz="2000" dirty="0" err="1">
                <a:latin typeface="Arial"/>
                <a:cs typeface="Arial"/>
              </a:rPr>
              <a:t>taş</a:t>
            </a:r>
            <a:r>
              <a:rPr lang="tr-TR" sz="2000" dirty="0">
                <a:latin typeface="Arial"/>
                <a:cs typeface="Arial"/>
              </a:rPr>
              <a:t>ı</a:t>
            </a:r>
            <a:r>
              <a:rPr lang="en-US" sz="2000" dirty="0" err="1">
                <a:latin typeface="Arial"/>
                <a:cs typeface="Arial"/>
              </a:rPr>
              <a:t>nmas</a:t>
            </a:r>
            <a:r>
              <a:rPr lang="tr-TR" sz="2000" dirty="0">
                <a:latin typeface="Arial"/>
                <a:cs typeface="Arial"/>
              </a:rPr>
              <a:t>ı</a:t>
            </a:r>
            <a:r>
              <a:rPr lang="en-US" sz="2000" dirty="0">
                <a:latin typeface="Arial"/>
                <a:cs typeface="Arial"/>
              </a:rPr>
              <a:t> </a:t>
            </a:r>
            <a:r>
              <a:rPr lang="tr-TR" sz="2000" dirty="0">
                <a:latin typeface="Arial"/>
                <a:cs typeface="Arial"/>
              </a:rPr>
              <a:t>ö</a:t>
            </a:r>
            <a:r>
              <a:rPr lang="en-US" sz="2000" dirty="0">
                <a:latin typeface="Arial"/>
                <a:cs typeface="Arial"/>
              </a:rPr>
              <a:t>zel </a:t>
            </a:r>
            <a:r>
              <a:rPr lang="en-US" sz="2000" dirty="0" err="1">
                <a:latin typeface="Arial"/>
                <a:cs typeface="Arial"/>
              </a:rPr>
              <a:t>ve</a:t>
            </a:r>
            <a:r>
              <a:rPr lang="en-US" sz="2000" dirty="0">
                <a:latin typeface="Arial"/>
                <a:cs typeface="Arial"/>
              </a:rPr>
              <a:t> </a:t>
            </a:r>
            <a:r>
              <a:rPr lang="en-US" sz="2000" dirty="0" err="1">
                <a:latin typeface="Arial"/>
                <a:cs typeface="Arial"/>
              </a:rPr>
              <a:t>pahalı</a:t>
            </a:r>
            <a:r>
              <a:rPr lang="en-US" sz="2000" dirty="0">
                <a:latin typeface="Arial"/>
                <a:cs typeface="Arial"/>
              </a:rPr>
              <a:t> </a:t>
            </a:r>
            <a:r>
              <a:rPr lang="en-US" sz="2000" dirty="0" err="1">
                <a:latin typeface="Arial"/>
                <a:cs typeface="Arial"/>
              </a:rPr>
              <a:t>ambalajlar</a:t>
            </a:r>
            <a:r>
              <a:rPr lang="en-US" sz="2000" dirty="0">
                <a:latin typeface="Arial"/>
                <a:cs typeface="Arial"/>
              </a:rPr>
              <a:t> </a:t>
            </a:r>
            <a:r>
              <a:rPr lang="en-US" sz="2000" dirty="0" err="1">
                <a:latin typeface="Arial"/>
                <a:cs typeface="Arial"/>
              </a:rPr>
              <a:t>gerektiren</a:t>
            </a:r>
            <a:r>
              <a:rPr lang="en-US" sz="2000" dirty="0">
                <a:latin typeface="Arial"/>
                <a:cs typeface="Arial"/>
              </a:rPr>
              <a:t> </a:t>
            </a:r>
            <a:r>
              <a:rPr lang="en-US" sz="2000" dirty="0" err="1">
                <a:latin typeface="Arial"/>
                <a:cs typeface="Arial"/>
              </a:rPr>
              <a:t>hammaddeleri</a:t>
            </a:r>
            <a:r>
              <a:rPr lang="en-US" sz="2000" dirty="0">
                <a:latin typeface="Arial"/>
                <a:cs typeface="Arial"/>
              </a:rPr>
              <a:t> </a:t>
            </a:r>
            <a:r>
              <a:rPr lang="en-US" sz="2000" dirty="0" err="1">
                <a:latin typeface="Arial"/>
                <a:cs typeface="Arial"/>
              </a:rPr>
              <a:t>işleyecek</a:t>
            </a:r>
            <a:r>
              <a:rPr lang="en-US" sz="2000" dirty="0">
                <a:latin typeface="Arial"/>
                <a:cs typeface="Arial"/>
              </a:rPr>
              <a:t> </a:t>
            </a:r>
            <a:r>
              <a:rPr lang="en-US" sz="2000" dirty="0" err="1">
                <a:latin typeface="Arial"/>
                <a:cs typeface="Arial"/>
              </a:rPr>
              <a:t>isletmelerin</a:t>
            </a:r>
            <a:r>
              <a:rPr lang="en-US" sz="2000" dirty="0">
                <a:latin typeface="Arial"/>
                <a:cs typeface="Arial"/>
              </a:rPr>
              <a:t> </a:t>
            </a:r>
            <a:r>
              <a:rPr lang="en-US" sz="2000" dirty="0" err="1">
                <a:latin typeface="Arial"/>
                <a:cs typeface="Arial"/>
              </a:rPr>
              <a:t>kuruluşyeri</a:t>
            </a:r>
            <a:r>
              <a:rPr lang="en-US" sz="2000" dirty="0">
                <a:latin typeface="Arial"/>
                <a:cs typeface="Arial"/>
              </a:rPr>
              <a:t> </a:t>
            </a:r>
            <a:r>
              <a:rPr lang="en-US" sz="2000" dirty="0" err="1">
                <a:latin typeface="Arial"/>
                <a:cs typeface="Arial"/>
              </a:rPr>
              <a:t>hammadde</a:t>
            </a:r>
            <a:r>
              <a:rPr lang="en-US" sz="2000" dirty="0">
                <a:latin typeface="Arial"/>
                <a:cs typeface="Arial"/>
              </a:rPr>
              <a:t> </a:t>
            </a:r>
            <a:r>
              <a:rPr lang="en-US" sz="2000" dirty="0" err="1">
                <a:latin typeface="Arial"/>
                <a:cs typeface="Arial"/>
              </a:rPr>
              <a:t>kaynaklarına</a:t>
            </a:r>
            <a:r>
              <a:rPr lang="en-US" sz="2000" dirty="0">
                <a:latin typeface="Arial"/>
                <a:cs typeface="Arial"/>
              </a:rPr>
              <a:t> yak</a:t>
            </a:r>
            <a:r>
              <a:rPr lang="tr-TR" sz="2000" dirty="0">
                <a:latin typeface="Arial"/>
                <a:cs typeface="Arial"/>
              </a:rPr>
              <a:t>ı</a:t>
            </a:r>
            <a:r>
              <a:rPr lang="en-US" sz="2000" dirty="0">
                <a:latin typeface="Arial"/>
                <a:cs typeface="Arial"/>
              </a:rPr>
              <a:t>n </a:t>
            </a:r>
            <a:r>
              <a:rPr lang="en-US" sz="2000" dirty="0" err="1">
                <a:latin typeface="Arial"/>
                <a:cs typeface="Arial"/>
              </a:rPr>
              <a:t>olmal</a:t>
            </a:r>
            <a:r>
              <a:rPr lang="tr-TR" sz="2000" dirty="0">
                <a:latin typeface="Arial"/>
                <a:cs typeface="Arial"/>
              </a:rPr>
              <a:t>ıdır</a:t>
            </a:r>
            <a:r>
              <a:rPr lang="en-US" sz="2000" dirty="0">
                <a:latin typeface="Arial"/>
                <a:cs typeface="Arial"/>
              </a:rPr>
              <a:t>. (et, s</a:t>
            </a:r>
            <a:r>
              <a:rPr lang="tr-TR" sz="2000" dirty="0">
                <a:latin typeface="Arial"/>
                <a:cs typeface="Arial"/>
              </a:rPr>
              <a:t>ü</a:t>
            </a:r>
            <a:r>
              <a:rPr lang="en-US" sz="2000" dirty="0">
                <a:latin typeface="Arial"/>
                <a:cs typeface="Arial"/>
              </a:rPr>
              <a:t>t, </a:t>
            </a:r>
            <a:r>
              <a:rPr lang="en-US" sz="2000" dirty="0" err="1">
                <a:latin typeface="Arial"/>
                <a:cs typeface="Arial"/>
              </a:rPr>
              <a:t>meyve</a:t>
            </a:r>
            <a:r>
              <a:rPr lang="en-US" sz="2000" dirty="0">
                <a:latin typeface="Arial"/>
                <a:cs typeface="Arial"/>
              </a:rPr>
              <a:t> </a:t>
            </a:r>
            <a:r>
              <a:rPr lang="en-US" sz="2000" dirty="0" err="1">
                <a:latin typeface="Arial"/>
                <a:cs typeface="Arial"/>
              </a:rPr>
              <a:t>ve</a:t>
            </a:r>
            <a:r>
              <a:rPr lang="en-US" sz="2000" dirty="0">
                <a:latin typeface="Arial"/>
                <a:cs typeface="Arial"/>
              </a:rPr>
              <a:t> </a:t>
            </a:r>
            <a:r>
              <a:rPr lang="en-US" sz="2000" dirty="0" err="1">
                <a:latin typeface="Arial"/>
                <a:cs typeface="Arial"/>
              </a:rPr>
              <a:t>sebze</a:t>
            </a:r>
            <a:r>
              <a:rPr lang="en-US" sz="2000" dirty="0">
                <a:latin typeface="Arial"/>
                <a:cs typeface="Arial"/>
              </a:rPr>
              <a:t> </a:t>
            </a:r>
            <a:r>
              <a:rPr lang="en-US" sz="2000" dirty="0" err="1">
                <a:latin typeface="Arial"/>
                <a:cs typeface="Arial"/>
              </a:rPr>
              <a:t>i</a:t>
            </a:r>
            <a:r>
              <a:rPr lang="tr-TR" sz="2000" dirty="0">
                <a:latin typeface="Arial"/>
                <a:cs typeface="Arial"/>
              </a:rPr>
              <a:t>ş</a:t>
            </a:r>
            <a:r>
              <a:rPr lang="en-US" sz="2000" dirty="0" err="1">
                <a:latin typeface="Arial"/>
                <a:cs typeface="Arial"/>
              </a:rPr>
              <a:t>leyen</a:t>
            </a:r>
            <a:r>
              <a:rPr lang="en-US" sz="2000" dirty="0">
                <a:latin typeface="Arial"/>
                <a:cs typeface="Arial"/>
              </a:rPr>
              <a:t> </a:t>
            </a:r>
            <a:r>
              <a:rPr lang="en-US" sz="2000" dirty="0" err="1">
                <a:latin typeface="Arial"/>
                <a:cs typeface="Arial"/>
              </a:rPr>
              <a:t>işletmeler</a:t>
            </a:r>
            <a:r>
              <a:rPr lang="en-US" sz="2000" dirty="0">
                <a:latin typeface="Arial"/>
                <a:cs typeface="Arial"/>
              </a:rPr>
              <a:t>) </a:t>
            </a:r>
          </a:p>
        </p:txBody>
      </p:sp>
      <p:pic>
        <p:nvPicPr>
          <p:cNvPr id="4" name="Picture 3" descr="Raw Materials Meaning | Types, Sources &amp; Examples | EDUCBA">
            <a:extLst>
              <a:ext uri="{FF2B5EF4-FFF2-40B4-BE49-F238E27FC236}">
                <a16:creationId xmlns:a16="http://schemas.microsoft.com/office/drawing/2014/main" id="{2EFF663D-7B4F-5A6B-180A-2DEE10BF9AD2}"/>
              </a:ext>
            </a:extLst>
          </p:cNvPr>
          <p:cNvPicPr>
            <a:picLocks noChangeAspect="1"/>
          </p:cNvPicPr>
          <p:nvPr/>
        </p:nvPicPr>
        <p:blipFill>
          <a:blip r:embed="rId2"/>
          <a:stretch>
            <a:fillRect/>
          </a:stretch>
        </p:blipFill>
        <p:spPr>
          <a:xfrm>
            <a:off x="1788769" y="3951170"/>
            <a:ext cx="4902785" cy="21687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Text Placeholder 2"/>
          <p:cNvSpPr>
            <a:spLocks noGrp="1"/>
          </p:cNvSpPr>
          <p:nvPr>
            <p:ph type="body" idx="1"/>
          </p:nvPr>
        </p:nvSpPr>
        <p:spPr>
          <a:xfrm>
            <a:off x="575977" y="919653"/>
            <a:ext cx="7886700" cy="4351338"/>
          </a:xfrm>
        </p:spPr>
        <p:txBody>
          <a:bodyPr vert="horz" lIns="91440" tIns="45720" rIns="91440" bIns="45720" rtlCol="0" anchor="t">
            <a:normAutofit/>
          </a:bodyPr>
          <a:lstStyle/>
          <a:p>
            <a:pPr marL="0" indent="0">
              <a:lnSpc>
                <a:spcPct val="90000"/>
              </a:lnSpc>
              <a:buNone/>
            </a:pPr>
            <a:r>
              <a:rPr lang="en-US" sz="2000" dirty="0" err="1">
                <a:latin typeface="Arial"/>
                <a:cs typeface="Arial"/>
              </a:rPr>
              <a:t>Özellikle</a:t>
            </a:r>
            <a:r>
              <a:rPr lang="en-US" sz="2000" dirty="0">
                <a:latin typeface="Arial"/>
                <a:cs typeface="Arial"/>
              </a:rPr>
              <a:t> k</a:t>
            </a:r>
            <a:r>
              <a:rPr lang="tr-TR" sz="2000" dirty="0">
                <a:latin typeface="Arial"/>
                <a:cs typeface="Arial"/>
              </a:rPr>
              <a:t>ö</a:t>
            </a:r>
            <a:r>
              <a:rPr lang="en-US" sz="2000" dirty="0" err="1">
                <a:latin typeface="Arial"/>
                <a:cs typeface="Arial"/>
              </a:rPr>
              <a:t>mür</a:t>
            </a:r>
            <a:r>
              <a:rPr lang="en-US" sz="2000" dirty="0">
                <a:latin typeface="Arial"/>
                <a:cs typeface="Arial"/>
              </a:rPr>
              <a:t> </a:t>
            </a:r>
            <a:r>
              <a:rPr lang="en-US" sz="2000" dirty="0" err="1">
                <a:latin typeface="Arial"/>
                <a:cs typeface="Arial"/>
              </a:rPr>
              <a:t>ve</a:t>
            </a:r>
            <a:r>
              <a:rPr lang="en-US" sz="2000" dirty="0">
                <a:latin typeface="Arial"/>
                <a:cs typeface="Arial"/>
              </a:rPr>
              <a:t> </a:t>
            </a:r>
            <a:r>
              <a:rPr lang="en-US" sz="2000" dirty="0" err="1">
                <a:latin typeface="Arial"/>
                <a:cs typeface="Arial"/>
              </a:rPr>
              <a:t>demir</a:t>
            </a:r>
            <a:r>
              <a:rPr lang="en-US" sz="2000" dirty="0">
                <a:latin typeface="Arial"/>
                <a:cs typeface="Arial"/>
              </a:rPr>
              <a:t> </a:t>
            </a:r>
            <a:r>
              <a:rPr lang="en-US" sz="2000" dirty="0" err="1">
                <a:latin typeface="Arial"/>
                <a:cs typeface="Arial"/>
              </a:rPr>
              <a:t>çelik</a:t>
            </a:r>
            <a:r>
              <a:rPr lang="en-US" sz="2000" dirty="0">
                <a:latin typeface="Arial"/>
                <a:cs typeface="Arial"/>
              </a:rPr>
              <a:t> </a:t>
            </a:r>
            <a:r>
              <a:rPr lang="en-US" sz="2000" dirty="0" err="1">
                <a:latin typeface="Arial"/>
                <a:cs typeface="Arial"/>
              </a:rPr>
              <a:t>gibi</a:t>
            </a:r>
            <a:r>
              <a:rPr lang="en-US" sz="2000" dirty="0">
                <a:latin typeface="Arial"/>
                <a:cs typeface="Arial"/>
              </a:rPr>
              <a:t> </a:t>
            </a:r>
            <a:r>
              <a:rPr lang="en-US" sz="2000" dirty="0" err="1">
                <a:latin typeface="Arial"/>
                <a:cs typeface="Arial"/>
              </a:rPr>
              <a:t>sanayi</a:t>
            </a:r>
            <a:r>
              <a:rPr lang="en-US" sz="2000" dirty="0">
                <a:latin typeface="Arial"/>
                <a:cs typeface="Arial"/>
              </a:rPr>
              <a:t> </a:t>
            </a:r>
            <a:r>
              <a:rPr lang="en-US" sz="2000" dirty="0" err="1">
                <a:latin typeface="Arial"/>
                <a:cs typeface="Arial"/>
              </a:rPr>
              <a:t>yatırımları</a:t>
            </a:r>
            <a:r>
              <a:rPr lang="en-US" sz="2000" dirty="0">
                <a:latin typeface="Arial"/>
                <a:cs typeface="Arial"/>
              </a:rPr>
              <a:t> </a:t>
            </a:r>
            <a:r>
              <a:rPr lang="en-US" sz="2000" dirty="0" err="1">
                <a:latin typeface="Arial"/>
                <a:cs typeface="Arial"/>
              </a:rPr>
              <a:t>ve</a:t>
            </a:r>
            <a:r>
              <a:rPr lang="en-US" sz="2000" dirty="0">
                <a:latin typeface="Arial"/>
                <a:cs typeface="Arial"/>
              </a:rPr>
              <a:t> petrol do</a:t>
            </a:r>
            <a:r>
              <a:rPr lang="tr-TR" sz="2000" dirty="0">
                <a:latin typeface="Arial"/>
                <a:cs typeface="Arial"/>
              </a:rPr>
              <a:t>ğ</a:t>
            </a:r>
            <a:r>
              <a:rPr lang="en-US" sz="2000" dirty="0" err="1">
                <a:latin typeface="Arial"/>
                <a:cs typeface="Arial"/>
              </a:rPr>
              <a:t>algaz</a:t>
            </a:r>
            <a:r>
              <a:rPr lang="en-US" sz="2000" dirty="0">
                <a:latin typeface="Arial"/>
                <a:cs typeface="Arial"/>
              </a:rPr>
              <a:t> </a:t>
            </a:r>
            <a:r>
              <a:rPr lang="en-US" sz="2000" dirty="0" err="1">
                <a:latin typeface="Arial"/>
                <a:cs typeface="Arial"/>
              </a:rPr>
              <a:t>gibi</a:t>
            </a:r>
            <a:r>
              <a:rPr lang="en-US" sz="2000" dirty="0">
                <a:latin typeface="Arial"/>
                <a:cs typeface="Arial"/>
              </a:rPr>
              <a:t> </a:t>
            </a:r>
            <a:r>
              <a:rPr lang="en-US" sz="2000" dirty="0" err="1">
                <a:latin typeface="Arial"/>
                <a:cs typeface="Arial"/>
              </a:rPr>
              <a:t>likit</a:t>
            </a:r>
            <a:r>
              <a:rPr lang="en-US" sz="2000" dirty="0">
                <a:latin typeface="Arial"/>
                <a:cs typeface="Arial"/>
              </a:rPr>
              <a:t> </a:t>
            </a:r>
            <a:r>
              <a:rPr lang="en-US" sz="2000" dirty="0" err="1">
                <a:latin typeface="Arial"/>
                <a:cs typeface="Arial"/>
              </a:rPr>
              <a:t>hammaddelere</a:t>
            </a:r>
            <a:r>
              <a:rPr lang="en-US" sz="2000" dirty="0">
                <a:latin typeface="Arial"/>
                <a:cs typeface="Arial"/>
              </a:rPr>
              <a:t> </a:t>
            </a:r>
            <a:r>
              <a:rPr lang="en-US" sz="2000" dirty="0" err="1">
                <a:latin typeface="Arial"/>
                <a:cs typeface="Arial"/>
              </a:rPr>
              <a:t>ait</a:t>
            </a:r>
            <a:r>
              <a:rPr lang="en-US" sz="2000" dirty="0">
                <a:latin typeface="Arial"/>
                <a:cs typeface="Arial"/>
              </a:rPr>
              <a:t> </a:t>
            </a:r>
            <a:r>
              <a:rPr lang="en-US" sz="2000" dirty="0" err="1">
                <a:latin typeface="Arial"/>
                <a:cs typeface="Arial"/>
              </a:rPr>
              <a:t>yatırımlar</a:t>
            </a:r>
            <a:r>
              <a:rPr lang="tr-TR" sz="2000" dirty="0">
                <a:latin typeface="Arial"/>
                <a:cs typeface="Arial"/>
              </a:rPr>
              <a:t>ı</a:t>
            </a:r>
            <a:r>
              <a:rPr lang="en-US" sz="2000" dirty="0">
                <a:latin typeface="Arial"/>
                <a:cs typeface="Arial"/>
              </a:rPr>
              <a:t>n, </a:t>
            </a:r>
            <a:r>
              <a:rPr lang="en-US" sz="2000" dirty="0" err="1">
                <a:latin typeface="Arial"/>
                <a:cs typeface="Arial"/>
              </a:rPr>
              <a:t>kayna</a:t>
            </a:r>
            <a:r>
              <a:rPr lang="tr-TR" sz="2000" dirty="0">
                <a:latin typeface="Arial"/>
                <a:cs typeface="Arial"/>
              </a:rPr>
              <a:t>ğ</a:t>
            </a:r>
            <a:r>
              <a:rPr lang="en-US" sz="2000" dirty="0">
                <a:latin typeface="Arial"/>
                <a:cs typeface="Arial"/>
              </a:rPr>
              <a:t>a yak</a:t>
            </a:r>
            <a:r>
              <a:rPr lang="tr-TR" sz="2000" dirty="0">
                <a:latin typeface="Arial"/>
                <a:cs typeface="Arial"/>
              </a:rPr>
              <a:t>ı</a:t>
            </a:r>
            <a:r>
              <a:rPr lang="en-US" sz="2000" dirty="0">
                <a:latin typeface="Arial"/>
                <a:cs typeface="Arial"/>
              </a:rPr>
              <a:t>n </a:t>
            </a:r>
            <a:r>
              <a:rPr lang="en-US" sz="2000" dirty="0" err="1">
                <a:latin typeface="Arial"/>
                <a:cs typeface="Arial"/>
              </a:rPr>
              <a:t>yerlerde</a:t>
            </a:r>
            <a:r>
              <a:rPr lang="en-US" sz="2000" dirty="0">
                <a:latin typeface="Arial"/>
                <a:cs typeface="Arial"/>
              </a:rPr>
              <a:t> yap</a:t>
            </a:r>
            <a:r>
              <a:rPr lang="tr-TR" sz="2000" dirty="0">
                <a:latin typeface="Arial"/>
                <a:cs typeface="Arial"/>
              </a:rPr>
              <a:t>ı</a:t>
            </a:r>
            <a:r>
              <a:rPr lang="en-US" sz="2000" dirty="0" err="1">
                <a:latin typeface="Arial"/>
                <a:cs typeface="Arial"/>
              </a:rPr>
              <a:t>lmas</a:t>
            </a:r>
            <a:r>
              <a:rPr lang="tr-TR" sz="2000" dirty="0">
                <a:latin typeface="Arial"/>
                <a:cs typeface="Arial"/>
              </a:rPr>
              <a:t>ı</a:t>
            </a:r>
            <a:r>
              <a:rPr lang="en-US" sz="2000" dirty="0">
                <a:latin typeface="Arial"/>
                <a:cs typeface="Arial"/>
              </a:rPr>
              <a:t> </a:t>
            </a:r>
            <a:r>
              <a:rPr lang="en-US" sz="2000" dirty="0" err="1">
                <a:latin typeface="Arial"/>
                <a:cs typeface="Arial"/>
              </a:rPr>
              <a:t>taşıma</a:t>
            </a:r>
            <a:r>
              <a:rPr lang="en-US" sz="2000" dirty="0">
                <a:latin typeface="Arial"/>
                <a:cs typeface="Arial"/>
              </a:rPr>
              <a:t> </a:t>
            </a:r>
            <a:r>
              <a:rPr lang="en-US" sz="2000" dirty="0" err="1">
                <a:latin typeface="Arial"/>
                <a:cs typeface="Arial"/>
              </a:rPr>
              <a:t>maliyetlerini</a:t>
            </a:r>
            <a:r>
              <a:rPr lang="en-US" sz="2000" dirty="0">
                <a:latin typeface="Arial"/>
                <a:cs typeface="Arial"/>
              </a:rPr>
              <a:t> </a:t>
            </a:r>
            <a:r>
              <a:rPr lang="tr-TR" sz="2000" dirty="0">
                <a:latin typeface="Arial"/>
                <a:cs typeface="Arial"/>
              </a:rPr>
              <a:t>ö</a:t>
            </a:r>
            <a:r>
              <a:rPr lang="en-US" sz="2000" dirty="0" err="1">
                <a:latin typeface="Arial"/>
                <a:cs typeface="Arial"/>
              </a:rPr>
              <a:t>nemli</a:t>
            </a:r>
            <a:r>
              <a:rPr lang="en-US" sz="2000" dirty="0">
                <a:latin typeface="Arial"/>
                <a:cs typeface="Arial"/>
              </a:rPr>
              <a:t> </a:t>
            </a:r>
            <a:r>
              <a:rPr lang="tr-TR" sz="2000" dirty="0">
                <a:latin typeface="Arial"/>
                <a:cs typeface="Arial"/>
              </a:rPr>
              <a:t>ö</a:t>
            </a:r>
            <a:r>
              <a:rPr lang="en-US" sz="2000" dirty="0">
                <a:latin typeface="Arial"/>
                <a:cs typeface="Arial"/>
              </a:rPr>
              <a:t>l</a:t>
            </a:r>
            <a:r>
              <a:rPr lang="tr-TR" sz="2000" dirty="0">
                <a:latin typeface="Arial"/>
                <a:cs typeface="Arial"/>
              </a:rPr>
              <a:t>ç</a:t>
            </a:r>
            <a:r>
              <a:rPr lang="en-US" sz="2000" dirty="0" err="1">
                <a:latin typeface="Arial"/>
                <a:cs typeface="Arial"/>
              </a:rPr>
              <a:t>üde</a:t>
            </a:r>
            <a:r>
              <a:rPr lang="en-US" sz="2000" dirty="0">
                <a:latin typeface="Arial"/>
                <a:cs typeface="Arial"/>
              </a:rPr>
              <a:t> </a:t>
            </a:r>
            <a:r>
              <a:rPr lang="en-US" sz="2000" dirty="0" err="1">
                <a:latin typeface="Arial"/>
                <a:cs typeface="Arial"/>
              </a:rPr>
              <a:t>düşürür</a:t>
            </a:r>
            <a:r>
              <a:rPr lang="tr-TR" sz="2000" dirty="0">
                <a:latin typeface="Arial"/>
                <a:cs typeface="Arial"/>
              </a:rPr>
              <a:t>.</a:t>
            </a:r>
            <a:endParaRPr lang="en-US" sz="2000" dirty="0">
              <a:latin typeface="Arial"/>
              <a:cs typeface="Arial"/>
            </a:endParaRPr>
          </a:p>
          <a:p>
            <a:pPr marL="0" indent="0">
              <a:buNone/>
            </a:pPr>
            <a:r>
              <a:rPr lang="en-US" sz="2000" dirty="0" err="1">
                <a:latin typeface="Arial"/>
                <a:cs typeface="Arial"/>
              </a:rPr>
              <a:t>İşletme</a:t>
            </a:r>
            <a:r>
              <a:rPr lang="en-US" sz="2000" dirty="0">
                <a:latin typeface="Arial"/>
                <a:cs typeface="Arial"/>
              </a:rPr>
              <a:t>, </a:t>
            </a:r>
            <a:r>
              <a:rPr lang="en-US" sz="2000" dirty="0" err="1">
                <a:latin typeface="Arial"/>
                <a:cs typeface="Arial"/>
              </a:rPr>
              <a:t>hammaddelerin</a:t>
            </a:r>
            <a:r>
              <a:rPr lang="en-US" sz="2000" dirty="0">
                <a:latin typeface="Arial"/>
                <a:cs typeface="Arial"/>
              </a:rPr>
              <a:t> </a:t>
            </a:r>
            <a:r>
              <a:rPr lang="en-US" sz="2000" dirty="0" err="1">
                <a:latin typeface="Arial"/>
                <a:cs typeface="Arial"/>
              </a:rPr>
              <a:t>işlenmesinden</a:t>
            </a:r>
            <a:r>
              <a:rPr lang="en-US" sz="2000" dirty="0">
                <a:latin typeface="Arial"/>
                <a:cs typeface="Arial"/>
              </a:rPr>
              <a:t> </a:t>
            </a:r>
            <a:r>
              <a:rPr lang="en-US" sz="2000" dirty="0" err="1">
                <a:latin typeface="Arial"/>
                <a:cs typeface="Arial"/>
              </a:rPr>
              <a:t>sonra</a:t>
            </a:r>
            <a:r>
              <a:rPr lang="en-US" sz="2000" dirty="0">
                <a:latin typeface="Arial"/>
                <a:cs typeface="Arial"/>
              </a:rPr>
              <a:t>, </a:t>
            </a:r>
            <a:r>
              <a:rPr lang="en-US" sz="2000" dirty="0" err="1">
                <a:latin typeface="Arial"/>
                <a:cs typeface="Arial"/>
              </a:rPr>
              <a:t>elde</a:t>
            </a:r>
            <a:r>
              <a:rPr lang="en-US" sz="2000" dirty="0">
                <a:latin typeface="Arial"/>
                <a:cs typeface="Arial"/>
              </a:rPr>
              <a:t> </a:t>
            </a:r>
            <a:r>
              <a:rPr lang="en-US" sz="2000" dirty="0" err="1">
                <a:latin typeface="Arial"/>
                <a:cs typeface="Arial"/>
              </a:rPr>
              <a:t>edilen</a:t>
            </a:r>
            <a:r>
              <a:rPr lang="en-US" sz="2000" dirty="0">
                <a:latin typeface="Arial"/>
                <a:cs typeface="Arial"/>
              </a:rPr>
              <a:t> yar</a:t>
            </a:r>
            <a:r>
              <a:rPr lang="tr-TR" sz="2000" dirty="0">
                <a:latin typeface="Arial"/>
                <a:cs typeface="Arial"/>
              </a:rPr>
              <a:t>ı</a:t>
            </a:r>
            <a:r>
              <a:rPr lang="en-US" sz="2000" dirty="0">
                <a:latin typeface="Arial"/>
                <a:cs typeface="Arial"/>
              </a:rPr>
              <a:t> mam</a:t>
            </a:r>
            <a:r>
              <a:rPr lang="tr-TR" sz="2000" dirty="0">
                <a:latin typeface="Arial"/>
                <a:cs typeface="Arial"/>
              </a:rPr>
              <a:t>ü</a:t>
            </a:r>
            <a:r>
              <a:rPr lang="en-US" sz="2000" dirty="0" err="1">
                <a:latin typeface="Arial"/>
                <a:cs typeface="Arial"/>
              </a:rPr>
              <a:t>lleri</a:t>
            </a:r>
            <a:r>
              <a:rPr lang="en-US" sz="2000" dirty="0">
                <a:latin typeface="Arial"/>
                <a:cs typeface="Arial"/>
              </a:rPr>
              <a:t> </a:t>
            </a:r>
            <a:r>
              <a:rPr lang="en-US" sz="2000" dirty="0" err="1">
                <a:latin typeface="Arial"/>
                <a:cs typeface="Arial"/>
              </a:rPr>
              <a:t>kullanarak</a:t>
            </a:r>
            <a:r>
              <a:rPr lang="en-US" sz="2000" dirty="0">
                <a:latin typeface="Arial"/>
                <a:cs typeface="Arial"/>
              </a:rPr>
              <a:t> </a:t>
            </a:r>
            <a:r>
              <a:rPr lang="tr-TR" sz="2000" dirty="0">
                <a:latin typeface="Arial"/>
                <a:cs typeface="Arial"/>
              </a:rPr>
              <a:t>ü</a:t>
            </a:r>
            <a:r>
              <a:rPr lang="en-US" sz="2000" dirty="0" err="1">
                <a:latin typeface="Arial"/>
                <a:cs typeface="Arial"/>
              </a:rPr>
              <a:t>retim</a:t>
            </a:r>
            <a:r>
              <a:rPr lang="en-US" sz="2000" dirty="0">
                <a:latin typeface="Arial"/>
                <a:cs typeface="Arial"/>
              </a:rPr>
              <a:t> </a:t>
            </a:r>
            <a:r>
              <a:rPr lang="en-US" sz="2000" dirty="0" err="1">
                <a:latin typeface="Arial"/>
                <a:cs typeface="Arial"/>
              </a:rPr>
              <a:t>yapacak</a:t>
            </a:r>
            <a:r>
              <a:rPr lang="en-US" sz="2000" dirty="0">
                <a:latin typeface="Arial"/>
                <a:cs typeface="Arial"/>
              </a:rPr>
              <a:t> </a:t>
            </a:r>
            <a:r>
              <a:rPr lang="en-US" sz="2000" dirty="0" err="1">
                <a:latin typeface="Arial"/>
                <a:cs typeface="Arial"/>
              </a:rPr>
              <a:t>ise</a:t>
            </a:r>
            <a:r>
              <a:rPr lang="en-US" sz="2000" dirty="0">
                <a:latin typeface="Arial"/>
                <a:cs typeface="Arial"/>
              </a:rPr>
              <a:t>,  </a:t>
            </a:r>
            <a:r>
              <a:rPr lang="en-US" sz="2000" dirty="0" err="1">
                <a:latin typeface="Arial"/>
                <a:cs typeface="Arial"/>
              </a:rPr>
              <a:t>bu</a:t>
            </a:r>
            <a:r>
              <a:rPr lang="en-US" sz="2000" dirty="0">
                <a:latin typeface="Arial"/>
                <a:cs typeface="Arial"/>
              </a:rPr>
              <a:t> yar</a:t>
            </a:r>
            <a:r>
              <a:rPr lang="tr-TR" sz="2000" dirty="0">
                <a:latin typeface="Arial"/>
                <a:cs typeface="Arial"/>
              </a:rPr>
              <a:t>ı</a:t>
            </a:r>
            <a:r>
              <a:rPr lang="en-US" sz="2000" dirty="0">
                <a:latin typeface="Arial"/>
                <a:cs typeface="Arial"/>
              </a:rPr>
              <a:t> mam</a:t>
            </a:r>
            <a:r>
              <a:rPr lang="tr-TR" sz="2000" dirty="0">
                <a:latin typeface="Arial"/>
                <a:cs typeface="Arial"/>
              </a:rPr>
              <a:t>ü</a:t>
            </a:r>
            <a:r>
              <a:rPr lang="en-US" sz="2000" dirty="0" err="1">
                <a:latin typeface="Arial"/>
                <a:cs typeface="Arial"/>
              </a:rPr>
              <a:t>llerin</a:t>
            </a:r>
            <a:r>
              <a:rPr lang="en-US" sz="2000" dirty="0">
                <a:latin typeface="Arial"/>
                <a:cs typeface="Arial"/>
              </a:rPr>
              <a:t> </a:t>
            </a:r>
            <a:r>
              <a:rPr lang="tr-TR" sz="2000" dirty="0">
                <a:latin typeface="Arial"/>
                <a:cs typeface="Arial"/>
              </a:rPr>
              <a:t>ü</a:t>
            </a:r>
            <a:r>
              <a:rPr lang="en-US" sz="2000" dirty="0" err="1">
                <a:latin typeface="Arial"/>
                <a:cs typeface="Arial"/>
              </a:rPr>
              <a:t>retildigi</a:t>
            </a:r>
            <a:r>
              <a:rPr lang="en-US" sz="2000" dirty="0">
                <a:latin typeface="Arial"/>
                <a:cs typeface="Arial"/>
              </a:rPr>
              <a:t> </a:t>
            </a:r>
            <a:r>
              <a:rPr lang="en-US" sz="2000" dirty="0" err="1">
                <a:latin typeface="Arial"/>
                <a:cs typeface="Arial"/>
              </a:rPr>
              <a:t>üretim</a:t>
            </a:r>
            <a:r>
              <a:rPr lang="en-US" sz="2000" dirty="0">
                <a:latin typeface="Arial"/>
                <a:cs typeface="Arial"/>
              </a:rPr>
              <a:t> </a:t>
            </a:r>
            <a:r>
              <a:rPr lang="en-US" sz="2000" dirty="0" err="1">
                <a:latin typeface="Arial"/>
                <a:cs typeface="Arial"/>
              </a:rPr>
              <a:t>alanlarına</a:t>
            </a:r>
            <a:r>
              <a:rPr lang="en-US" sz="2000" dirty="0">
                <a:latin typeface="Arial"/>
                <a:cs typeface="Arial"/>
              </a:rPr>
              <a:t> yak</a:t>
            </a:r>
            <a:r>
              <a:rPr lang="tr-TR" sz="2000" dirty="0">
                <a:latin typeface="Arial"/>
                <a:cs typeface="Arial"/>
              </a:rPr>
              <a:t>ı</a:t>
            </a:r>
            <a:r>
              <a:rPr lang="en-US" sz="2000" dirty="0">
                <a:latin typeface="Arial"/>
                <a:cs typeface="Arial"/>
              </a:rPr>
              <a:t>n </a:t>
            </a:r>
            <a:r>
              <a:rPr lang="en-US" sz="2000" dirty="0" err="1">
                <a:latin typeface="Arial"/>
                <a:cs typeface="Arial"/>
              </a:rPr>
              <a:t>olmak</a:t>
            </a:r>
            <a:r>
              <a:rPr lang="en-US" sz="2000" dirty="0">
                <a:latin typeface="Arial"/>
                <a:cs typeface="Arial"/>
              </a:rPr>
              <a:t> </a:t>
            </a:r>
            <a:r>
              <a:rPr lang="tr-TR" sz="2000" dirty="0">
                <a:latin typeface="Arial"/>
                <a:cs typeface="Arial"/>
              </a:rPr>
              <a:t>ö</a:t>
            </a:r>
            <a:r>
              <a:rPr lang="en-US" sz="2000" dirty="0" err="1">
                <a:latin typeface="Arial"/>
                <a:cs typeface="Arial"/>
              </a:rPr>
              <a:t>nem</a:t>
            </a:r>
            <a:r>
              <a:rPr lang="en-US" sz="2000" dirty="0">
                <a:latin typeface="Arial"/>
                <a:cs typeface="Arial"/>
              </a:rPr>
              <a:t> </a:t>
            </a:r>
            <a:r>
              <a:rPr lang="en-US" sz="2000" dirty="0" err="1">
                <a:latin typeface="Arial"/>
                <a:cs typeface="Arial"/>
              </a:rPr>
              <a:t>kazanır</a:t>
            </a:r>
            <a:r>
              <a:rPr lang="en-US" sz="2000" dirty="0">
                <a:latin typeface="Arial"/>
                <a:cs typeface="Arial"/>
              </a:rPr>
              <a:t>.</a:t>
            </a:r>
          </a:p>
        </p:txBody>
      </p:sp>
      <p:pic>
        <p:nvPicPr>
          <p:cNvPr id="3" name="Picture 2" descr="Raw Materials Meaning | Types, Sources &amp; Examples | EDUCBA">
            <a:extLst>
              <a:ext uri="{FF2B5EF4-FFF2-40B4-BE49-F238E27FC236}">
                <a16:creationId xmlns:a16="http://schemas.microsoft.com/office/drawing/2014/main" id="{BAD70421-B5F5-510E-E145-68E6F5C1967E}"/>
              </a:ext>
            </a:extLst>
          </p:cNvPr>
          <p:cNvPicPr>
            <a:picLocks noChangeAspect="1"/>
          </p:cNvPicPr>
          <p:nvPr/>
        </p:nvPicPr>
        <p:blipFill>
          <a:blip r:embed="rId2"/>
          <a:stretch>
            <a:fillRect/>
          </a:stretch>
        </p:blipFill>
        <p:spPr>
          <a:xfrm>
            <a:off x="1736096" y="3519254"/>
            <a:ext cx="4902785" cy="216870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Placeholder 2"/>
          <p:cNvSpPr>
            <a:spLocks noGrp="1"/>
          </p:cNvSpPr>
          <p:nvPr>
            <p:ph type="body" idx="1"/>
          </p:nvPr>
        </p:nvSpPr>
        <p:spPr>
          <a:xfrm>
            <a:off x="575977" y="698427"/>
            <a:ext cx="7886700" cy="4351338"/>
          </a:xfrm>
        </p:spPr>
        <p:txBody>
          <a:bodyPr vert="horz" lIns="91440" tIns="45720" rIns="91440" bIns="45720" rtlCol="0" anchor="t">
            <a:normAutofit/>
          </a:bodyPr>
          <a:lstStyle/>
          <a:p>
            <a:pPr marL="0" indent="0" fontAlgn="auto">
              <a:spcAft>
                <a:spcPts val="0"/>
              </a:spcAft>
              <a:buNone/>
              <a:defRPr/>
            </a:pPr>
            <a:r>
              <a:rPr lang="tr-TR" sz="2400" b="1" dirty="0">
                <a:latin typeface="Arial"/>
                <a:cs typeface="Arial"/>
              </a:rPr>
              <a:t>B. PAZAR</a:t>
            </a:r>
            <a:endParaRPr lang="en-US" sz="2400" b="1" dirty="0">
              <a:latin typeface="Arial"/>
              <a:cs typeface="Arial"/>
            </a:endParaRPr>
          </a:p>
          <a:p>
            <a:pPr marL="0" indent="0">
              <a:buNone/>
              <a:defRPr/>
            </a:pPr>
            <a:endParaRPr lang="tr-TR" sz="2000" dirty="0">
              <a:latin typeface="Arial"/>
              <a:cs typeface="Arial"/>
            </a:endParaRPr>
          </a:p>
          <a:p>
            <a:pPr marL="0" indent="0">
              <a:buNone/>
              <a:defRPr/>
            </a:pPr>
            <a:endParaRPr lang="tr-TR" sz="2000" dirty="0">
              <a:latin typeface="Arial"/>
              <a:cs typeface="Arial"/>
            </a:endParaRPr>
          </a:p>
          <a:p>
            <a:pPr marL="0" indent="0">
              <a:buNone/>
              <a:defRPr/>
            </a:pPr>
            <a:r>
              <a:rPr lang="en-US" sz="2000" dirty="0">
                <a:latin typeface="Arial"/>
                <a:cs typeface="Arial"/>
              </a:rPr>
              <a:t>Tüketici </a:t>
            </a:r>
            <a:r>
              <a:rPr lang="en-US" sz="2000" dirty="0" err="1">
                <a:latin typeface="Arial"/>
                <a:cs typeface="Arial"/>
              </a:rPr>
              <a:t>nüfusun</a:t>
            </a:r>
            <a:r>
              <a:rPr lang="en-US" sz="2000" dirty="0">
                <a:latin typeface="Arial"/>
                <a:cs typeface="Arial"/>
              </a:rPr>
              <a:t> </a:t>
            </a:r>
            <a:r>
              <a:rPr lang="en-US" sz="2000" dirty="0" err="1">
                <a:latin typeface="Arial"/>
                <a:cs typeface="Arial"/>
              </a:rPr>
              <a:t>artmas</a:t>
            </a:r>
            <a:r>
              <a:rPr lang="tr-TR" sz="2000" dirty="0">
                <a:latin typeface="Arial"/>
                <a:cs typeface="Arial"/>
              </a:rPr>
              <a:t>ı</a:t>
            </a:r>
            <a:r>
              <a:rPr lang="en-US" sz="2000" dirty="0">
                <a:latin typeface="Arial"/>
                <a:cs typeface="Arial"/>
              </a:rPr>
              <a:t> durum</a:t>
            </a:r>
            <a:r>
              <a:rPr lang="tr-TR" sz="2000" dirty="0">
                <a:latin typeface="Arial"/>
                <a:cs typeface="Arial"/>
              </a:rPr>
              <a:t>unda</a:t>
            </a:r>
            <a:r>
              <a:rPr lang="en-US" sz="2000" dirty="0">
                <a:latin typeface="Arial"/>
                <a:cs typeface="Arial"/>
              </a:rPr>
              <a:t> </a:t>
            </a:r>
            <a:r>
              <a:rPr lang="en-US" sz="2000" dirty="0" err="1">
                <a:latin typeface="Arial"/>
                <a:cs typeface="Arial"/>
              </a:rPr>
              <a:t>pazara</a:t>
            </a:r>
            <a:r>
              <a:rPr lang="en-US" sz="2000" dirty="0">
                <a:latin typeface="Arial"/>
                <a:cs typeface="Arial"/>
              </a:rPr>
              <a:t> yak</a:t>
            </a:r>
            <a:r>
              <a:rPr lang="tr-TR" sz="2000" dirty="0">
                <a:latin typeface="Arial"/>
                <a:cs typeface="Arial"/>
              </a:rPr>
              <a:t>ı</a:t>
            </a:r>
            <a:r>
              <a:rPr lang="en-US" sz="2000" dirty="0" err="1">
                <a:latin typeface="Arial"/>
                <a:cs typeface="Arial"/>
              </a:rPr>
              <a:t>nl</a:t>
            </a:r>
            <a:r>
              <a:rPr lang="tr-TR" sz="2000" dirty="0">
                <a:latin typeface="Arial"/>
                <a:cs typeface="Arial"/>
              </a:rPr>
              <a:t>ı</a:t>
            </a:r>
            <a:r>
              <a:rPr lang="en-US" sz="2000" dirty="0">
                <a:latin typeface="Arial"/>
                <a:cs typeface="Arial"/>
              </a:rPr>
              <a:t>k </a:t>
            </a:r>
            <a:r>
              <a:rPr lang="tr-TR" sz="2000" dirty="0">
                <a:latin typeface="Arial"/>
                <a:cs typeface="Arial"/>
              </a:rPr>
              <a:t>ö</a:t>
            </a:r>
            <a:r>
              <a:rPr lang="en-US" sz="2000" dirty="0" err="1">
                <a:latin typeface="Arial"/>
                <a:cs typeface="Arial"/>
              </a:rPr>
              <a:t>nemli</a:t>
            </a:r>
            <a:r>
              <a:rPr lang="en-US" sz="2000" dirty="0">
                <a:latin typeface="Arial"/>
                <a:cs typeface="Arial"/>
              </a:rPr>
              <a:t> </a:t>
            </a:r>
            <a:r>
              <a:rPr lang="en-US" sz="2000" dirty="0" err="1">
                <a:latin typeface="Arial"/>
                <a:cs typeface="Arial"/>
              </a:rPr>
              <a:t>bir</a:t>
            </a:r>
            <a:r>
              <a:rPr lang="en-US" sz="2000" dirty="0">
                <a:latin typeface="Arial"/>
                <a:cs typeface="Arial"/>
              </a:rPr>
              <a:t> </a:t>
            </a:r>
            <a:r>
              <a:rPr lang="en-US" sz="2000" dirty="0" err="1">
                <a:latin typeface="Arial"/>
                <a:cs typeface="Arial"/>
              </a:rPr>
              <a:t>fakt</a:t>
            </a:r>
            <a:r>
              <a:rPr lang="tr-TR" sz="2000" dirty="0">
                <a:latin typeface="Arial"/>
                <a:cs typeface="Arial"/>
              </a:rPr>
              <a:t>ö</a:t>
            </a:r>
            <a:r>
              <a:rPr lang="en-US" sz="2000" dirty="0" err="1">
                <a:latin typeface="Arial"/>
                <a:cs typeface="Arial"/>
              </a:rPr>
              <a:t>rdü</a:t>
            </a:r>
            <a:r>
              <a:rPr lang="tr-TR" sz="2000" dirty="0">
                <a:latin typeface="Arial"/>
                <a:cs typeface="Arial"/>
              </a:rPr>
              <a:t>r</a:t>
            </a:r>
            <a:r>
              <a:rPr lang="en-US" sz="2000" dirty="0">
                <a:latin typeface="Arial"/>
                <a:cs typeface="Arial"/>
              </a:rPr>
              <a:t>. </a:t>
            </a:r>
            <a:endParaRPr lang="tr-TR" sz="2000" dirty="0">
              <a:latin typeface="Arial"/>
              <a:cs typeface="Arial"/>
            </a:endParaRPr>
          </a:p>
          <a:p>
            <a:pPr marL="0" indent="0" fontAlgn="auto">
              <a:spcAft>
                <a:spcPts val="0"/>
              </a:spcAft>
              <a:buFont typeface="Wingdings 2"/>
              <a:buNone/>
              <a:defRPr/>
            </a:pPr>
            <a:r>
              <a:rPr lang="tr-TR" sz="2000" dirty="0">
                <a:latin typeface="Arial"/>
                <a:cs typeface="Arial"/>
              </a:rPr>
              <a:t>P</a:t>
            </a:r>
            <a:r>
              <a:rPr lang="en-US" sz="2000" dirty="0" err="1">
                <a:latin typeface="Arial"/>
                <a:cs typeface="Arial"/>
              </a:rPr>
              <a:t>azarın</a:t>
            </a:r>
            <a:r>
              <a:rPr lang="en-US" sz="2000" dirty="0">
                <a:latin typeface="Arial"/>
                <a:cs typeface="Arial"/>
              </a:rPr>
              <a:t> </a:t>
            </a:r>
            <a:r>
              <a:rPr lang="en-US" sz="2000" dirty="0" err="1">
                <a:latin typeface="Arial"/>
                <a:cs typeface="Arial"/>
              </a:rPr>
              <a:t>büyüme</a:t>
            </a:r>
            <a:r>
              <a:rPr lang="en-US" sz="2000" dirty="0">
                <a:latin typeface="Arial"/>
                <a:cs typeface="Arial"/>
              </a:rPr>
              <a:t> </a:t>
            </a:r>
            <a:r>
              <a:rPr lang="en-US" sz="2000" dirty="0" err="1">
                <a:latin typeface="Arial"/>
                <a:cs typeface="Arial"/>
              </a:rPr>
              <a:t>olanakları</a:t>
            </a:r>
            <a:r>
              <a:rPr lang="en-US" sz="2000" dirty="0">
                <a:latin typeface="Arial"/>
                <a:cs typeface="Arial"/>
              </a:rPr>
              <a:t>, f</a:t>
            </a:r>
            <a:r>
              <a:rPr lang="tr-TR" sz="2000" dirty="0">
                <a:latin typeface="Arial"/>
                <a:cs typeface="Arial"/>
              </a:rPr>
              <a:t>ı</a:t>
            </a:r>
            <a:r>
              <a:rPr lang="en-US" sz="2000" dirty="0" err="1">
                <a:latin typeface="Arial"/>
                <a:cs typeface="Arial"/>
              </a:rPr>
              <a:t>rsat</a:t>
            </a:r>
            <a:r>
              <a:rPr lang="en-US" sz="2000" dirty="0">
                <a:latin typeface="Arial"/>
                <a:cs typeface="Arial"/>
              </a:rPr>
              <a:t> </a:t>
            </a:r>
            <a:r>
              <a:rPr lang="en-US" sz="2000" dirty="0" err="1">
                <a:latin typeface="Arial"/>
                <a:cs typeface="Arial"/>
              </a:rPr>
              <a:t>ve</a:t>
            </a:r>
            <a:r>
              <a:rPr lang="en-US" sz="2000" dirty="0">
                <a:latin typeface="Arial"/>
                <a:cs typeface="Arial"/>
              </a:rPr>
              <a:t> </a:t>
            </a:r>
            <a:r>
              <a:rPr lang="en-US" sz="2000" dirty="0" err="1">
                <a:latin typeface="Arial"/>
                <a:cs typeface="Arial"/>
              </a:rPr>
              <a:t>tehditlerdir</a:t>
            </a:r>
            <a:r>
              <a:rPr lang="en-US" sz="2000" dirty="0">
                <a:latin typeface="Arial"/>
                <a:cs typeface="Arial"/>
              </a:rPr>
              <a:t>. Bu </a:t>
            </a:r>
            <a:r>
              <a:rPr lang="en-US" sz="2000" dirty="0" err="1">
                <a:latin typeface="Arial"/>
                <a:cs typeface="Arial"/>
              </a:rPr>
              <a:t>durumda</a:t>
            </a:r>
            <a:r>
              <a:rPr lang="en-US" sz="2000" dirty="0">
                <a:latin typeface="Arial"/>
                <a:cs typeface="Arial"/>
              </a:rPr>
              <a:t> SWOT </a:t>
            </a:r>
            <a:r>
              <a:rPr lang="en-US" sz="2000" dirty="0" err="1">
                <a:latin typeface="Arial"/>
                <a:cs typeface="Arial"/>
              </a:rPr>
              <a:t>Analizi</a:t>
            </a:r>
            <a:r>
              <a:rPr lang="en-US" sz="2000" dirty="0">
                <a:latin typeface="Arial"/>
                <a:cs typeface="Arial"/>
              </a:rPr>
              <a:t> </a:t>
            </a:r>
            <a:r>
              <a:rPr lang="en-US" sz="2000" dirty="0" err="1">
                <a:latin typeface="Arial"/>
                <a:cs typeface="Arial"/>
              </a:rPr>
              <a:t>ile</a:t>
            </a:r>
            <a:r>
              <a:rPr lang="en-US" sz="2000" dirty="0">
                <a:latin typeface="Arial"/>
                <a:cs typeface="Arial"/>
              </a:rPr>
              <a:t> </a:t>
            </a:r>
            <a:r>
              <a:rPr lang="en-US" sz="2000" dirty="0" err="1">
                <a:latin typeface="Arial"/>
                <a:cs typeface="Arial"/>
              </a:rPr>
              <a:t>pazarın</a:t>
            </a:r>
            <a:r>
              <a:rPr lang="en-US" sz="2000" dirty="0">
                <a:latin typeface="Arial"/>
                <a:cs typeface="Arial"/>
              </a:rPr>
              <a:t> </a:t>
            </a:r>
            <a:r>
              <a:rPr lang="en-US" sz="2000" dirty="0" err="1">
                <a:latin typeface="Arial"/>
                <a:cs typeface="Arial"/>
              </a:rPr>
              <a:t>kuvvetli</a:t>
            </a:r>
            <a:r>
              <a:rPr lang="en-US" sz="2000" dirty="0">
                <a:latin typeface="Arial"/>
                <a:cs typeface="Arial"/>
              </a:rPr>
              <a:t> </a:t>
            </a:r>
            <a:r>
              <a:rPr lang="en-US" sz="2000" dirty="0" err="1">
                <a:latin typeface="Arial"/>
                <a:cs typeface="Arial"/>
              </a:rPr>
              <a:t>ve</a:t>
            </a:r>
            <a:r>
              <a:rPr lang="en-US" sz="2000" dirty="0">
                <a:latin typeface="Arial"/>
                <a:cs typeface="Arial"/>
              </a:rPr>
              <a:t> </a:t>
            </a:r>
            <a:r>
              <a:rPr lang="en-US" sz="2000" dirty="0" err="1">
                <a:latin typeface="Arial"/>
                <a:cs typeface="Arial"/>
              </a:rPr>
              <a:t>zay</a:t>
            </a:r>
            <a:r>
              <a:rPr lang="tr-TR" sz="2000" dirty="0">
                <a:latin typeface="Arial"/>
                <a:cs typeface="Arial"/>
              </a:rPr>
              <a:t>ı</a:t>
            </a:r>
            <a:r>
              <a:rPr lang="en-US" sz="2000" dirty="0">
                <a:latin typeface="Arial"/>
                <a:cs typeface="Arial"/>
              </a:rPr>
              <a:t>f y</a:t>
            </a:r>
            <a:r>
              <a:rPr lang="tr-TR" sz="2000" dirty="0">
                <a:latin typeface="Arial"/>
                <a:cs typeface="Arial"/>
              </a:rPr>
              <a:t>ö</a:t>
            </a:r>
            <a:r>
              <a:rPr lang="en-US" sz="2000" dirty="0" err="1">
                <a:latin typeface="Arial"/>
                <a:cs typeface="Arial"/>
              </a:rPr>
              <a:t>nleri</a:t>
            </a:r>
            <a:r>
              <a:rPr lang="en-US" sz="2000" dirty="0">
                <a:latin typeface="Arial"/>
                <a:cs typeface="Arial"/>
              </a:rPr>
              <a:t>, f</a:t>
            </a:r>
            <a:r>
              <a:rPr lang="tr-TR" sz="2000" dirty="0">
                <a:latin typeface="Arial"/>
                <a:cs typeface="Arial"/>
              </a:rPr>
              <a:t>ı</a:t>
            </a:r>
            <a:r>
              <a:rPr lang="en-US" sz="2000" dirty="0" err="1">
                <a:latin typeface="Arial"/>
                <a:cs typeface="Arial"/>
              </a:rPr>
              <a:t>rsat</a:t>
            </a:r>
            <a:r>
              <a:rPr lang="en-US" sz="2000" dirty="0">
                <a:latin typeface="Arial"/>
                <a:cs typeface="Arial"/>
              </a:rPr>
              <a:t> </a:t>
            </a:r>
            <a:r>
              <a:rPr lang="en-US" sz="2000" dirty="0" err="1">
                <a:latin typeface="Arial"/>
                <a:cs typeface="Arial"/>
              </a:rPr>
              <a:t>ve</a:t>
            </a:r>
            <a:r>
              <a:rPr lang="en-US" sz="2000" dirty="0">
                <a:latin typeface="Arial"/>
                <a:cs typeface="Arial"/>
              </a:rPr>
              <a:t> </a:t>
            </a:r>
            <a:r>
              <a:rPr lang="en-US" sz="2000" dirty="0" err="1">
                <a:latin typeface="Arial"/>
                <a:cs typeface="Arial"/>
              </a:rPr>
              <a:t>tehditleri</a:t>
            </a:r>
            <a:r>
              <a:rPr lang="en-US" sz="2000" dirty="0">
                <a:latin typeface="Arial"/>
                <a:cs typeface="Arial"/>
              </a:rPr>
              <a:t> </a:t>
            </a:r>
            <a:r>
              <a:rPr lang="en-US" sz="2000" dirty="0" err="1">
                <a:latin typeface="Arial"/>
                <a:cs typeface="Arial"/>
              </a:rPr>
              <a:t>belirlenir</a:t>
            </a:r>
            <a:r>
              <a:rPr lang="en-US" sz="2000" dirty="0">
                <a:latin typeface="Arial"/>
                <a:cs typeface="Arial"/>
              </a:rPr>
              <a:t> </a:t>
            </a:r>
            <a:r>
              <a:rPr lang="en-US" sz="2000" dirty="0" err="1">
                <a:latin typeface="Arial"/>
                <a:cs typeface="Arial"/>
              </a:rPr>
              <a:t>ve</a:t>
            </a:r>
            <a:r>
              <a:rPr lang="en-US" sz="2000" dirty="0">
                <a:latin typeface="Arial"/>
                <a:cs typeface="Arial"/>
              </a:rPr>
              <a:t> </a:t>
            </a:r>
            <a:r>
              <a:rPr lang="en-US" sz="2000" dirty="0" err="1">
                <a:latin typeface="Arial"/>
                <a:cs typeface="Arial"/>
              </a:rPr>
              <a:t>ona</a:t>
            </a:r>
            <a:r>
              <a:rPr lang="en-US" sz="2000" dirty="0">
                <a:latin typeface="Arial"/>
                <a:cs typeface="Arial"/>
              </a:rPr>
              <a:t> g</a:t>
            </a:r>
            <a:r>
              <a:rPr lang="tr-TR" sz="2000" dirty="0">
                <a:latin typeface="Arial"/>
                <a:cs typeface="Arial"/>
              </a:rPr>
              <a:t>ö</a:t>
            </a:r>
            <a:r>
              <a:rPr lang="en-US" sz="2000" dirty="0">
                <a:latin typeface="Arial"/>
                <a:cs typeface="Arial"/>
              </a:rPr>
              <a:t>re </a:t>
            </a:r>
            <a:r>
              <a:rPr lang="en-US" sz="2000" dirty="0" err="1">
                <a:latin typeface="Arial"/>
                <a:cs typeface="Arial"/>
              </a:rPr>
              <a:t>yatırım</a:t>
            </a:r>
            <a:r>
              <a:rPr lang="en-US" sz="2000" dirty="0">
                <a:latin typeface="Arial"/>
                <a:cs typeface="Arial"/>
              </a:rPr>
              <a:t> </a:t>
            </a:r>
            <a:r>
              <a:rPr lang="en-US" sz="2000" dirty="0" err="1">
                <a:latin typeface="Arial"/>
                <a:cs typeface="Arial"/>
              </a:rPr>
              <a:t>kararı</a:t>
            </a:r>
            <a:r>
              <a:rPr lang="en-US" sz="2000" dirty="0">
                <a:latin typeface="Arial"/>
                <a:cs typeface="Arial"/>
              </a:rPr>
              <a:t> </a:t>
            </a:r>
            <a:r>
              <a:rPr lang="en-US" sz="2000" dirty="0" err="1">
                <a:latin typeface="Arial"/>
                <a:cs typeface="Arial"/>
              </a:rPr>
              <a:t>verilir</a:t>
            </a:r>
            <a:r>
              <a:rPr lang="en-US" sz="2000" dirty="0">
                <a:latin typeface="Arial"/>
                <a:cs typeface="Arial"/>
              </a:rPr>
              <a:t>.</a:t>
            </a:r>
          </a:p>
        </p:txBody>
      </p:sp>
      <p:pic>
        <p:nvPicPr>
          <p:cNvPr id="2" name="Picture 1" descr="Marketplace - Buy and sell - Google Play'de Uygulamalar">
            <a:extLst>
              <a:ext uri="{FF2B5EF4-FFF2-40B4-BE49-F238E27FC236}">
                <a16:creationId xmlns:a16="http://schemas.microsoft.com/office/drawing/2014/main" id="{C42B82A0-9B4B-BE7D-B0AE-98B3A7ABF9E1}"/>
              </a:ext>
            </a:extLst>
          </p:cNvPr>
          <p:cNvPicPr>
            <a:picLocks noChangeAspect="1"/>
          </p:cNvPicPr>
          <p:nvPr/>
        </p:nvPicPr>
        <p:blipFill>
          <a:blip r:embed="rId2"/>
          <a:stretch>
            <a:fillRect/>
          </a:stretch>
        </p:blipFill>
        <p:spPr>
          <a:xfrm>
            <a:off x="3147727" y="3935013"/>
            <a:ext cx="2743200" cy="2743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Placeholder 2"/>
          <p:cNvSpPr>
            <a:spLocks noGrp="1"/>
          </p:cNvSpPr>
          <p:nvPr>
            <p:ph type="body" idx="1"/>
          </p:nvPr>
        </p:nvSpPr>
        <p:spPr>
          <a:xfrm>
            <a:off x="460097" y="740565"/>
            <a:ext cx="7886700" cy="4351338"/>
          </a:xfrm>
        </p:spPr>
        <p:txBody>
          <a:bodyPr vert="horz" lIns="91440" tIns="45720" rIns="91440" bIns="45720" rtlCol="0" anchor="t">
            <a:normAutofit/>
          </a:bodyPr>
          <a:lstStyle/>
          <a:p>
            <a:pPr marL="0" indent="0" fontAlgn="auto">
              <a:spcAft>
                <a:spcPts val="0"/>
              </a:spcAft>
              <a:buNone/>
              <a:defRPr/>
            </a:pPr>
            <a:r>
              <a:rPr lang="tr-TR" sz="2400" b="1" dirty="0">
                <a:latin typeface="Arial"/>
                <a:cs typeface="Arial"/>
              </a:rPr>
              <a:t>C. ENERJİ ve SU KAYNAKLARI</a:t>
            </a:r>
            <a:endParaRPr lang="en-US" sz="2400" b="1" dirty="0">
              <a:latin typeface="Arial"/>
              <a:cs typeface="Arial"/>
            </a:endParaRPr>
          </a:p>
          <a:p>
            <a:pPr marL="0" indent="0">
              <a:buNone/>
              <a:defRPr/>
            </a:pPr>
            <a:endParaRPr lang="tr-TR" sz="2000" dirty="0">
              <a:latin typeface="Arial"/>
              <a:cs typeface="Arial"/>
            </a:endParaRPr>
          </a:p>
          <a:p>
            <a:pPr marL="0" indent="0">
              <a:buNone/>
              <a:defRPr/>
            </a:pPr>
            <a:r>
              <a:rPr lang="tr-TR" sz="2000" dirty="0">
                <a:latin typeface="Arial"/>
                <a:cs typeface="Arial"/>
              </a:rPr>
              <a:t>Üretimde kullanılacak enerji türünün; elektrik, petrol, nükleer veya kömür olmasına göre enerji ihtiyacı, işletmenin kuruluş yerinin seçiminde belirleyici olur. </a:t>
            </a:r>
          </a:p>
          <a:p>
            <a:pPr marL="0" indent="0" fontAlgn="auto">
              <a:spcAft>
                <a:spcPts val="0"/>
              </a:spcAft>
              <a:buFont typeface="Wingdings 2"/>
              <a:buNone/>
              <a:defRPr/>
            </a:pPr>
            <a:r>
              <a:rPr lang="tr-TR" sz="2000" dirty="0">
                <a:latin typeface="Arial"/>
                <a:cs typeface="Arial"/>
              </a:rPr>
              <a:t>Enerji kaynağı olarak petrol ve kömür kullanan işyerleri petrol rafinelerine ve kömür ocaklarına yakın bölgelerde kurulur.</a:t>
            </a:r>
          </a:p>
        </p:txBody>
      </p:sp>
      <p:pic>
        <p:nvPicPr>
          <p:cNvPr id="2" name="Picture 1" descr="Solar Power: The Most Abundant Renewable Energy Source">
            <a:extLst>
              <a:ext uri="{FF2B5EF4-FFF2-40B4-BE49-F238E27FC236}">
                <a16:creationId xmlns:a16="http://schemas.microsoft.com/office/drawing/2014/main" id="{BB8D7FF8-020D-120C-BC39-3FE425277F15}"/>
              </a:ext>
            </a:extLst>
          </p:cNvPr>
          <p:cNvPicPr>
            <a:picLocks noChangeAspect="1"/>
          </p:cNvPicPr>
          <p:nvPr/>
        </p:nvPicPr>
        <p:blipFill>
          <a:blip r:embed="rId2"/>
          <a:stretch>
            <a:fillRect/>
          </a:stretch>
        </p:blipFill>
        <p:spPr>
          <a:xfrm>
            <a:off x="1588612" y="3649172"/>
            <a:ext cx="6219748" cy="312362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Placeholder 2"/>
          <p:cNvSpPr>
            <a:spLocks noGrp="1"/>
          </p:cNvSpPr>
          <p:nvPr>
            <p:ph type="body" idx="1"/>
          </p:nvPr>
        </p:nvSpPr>
        <p:spPr>
          <a:xfrm>
            <a:off x="628650" y="403459"/>
            <a:ext cx="7886700" cy="4351338"/>
          </a:xfrm>
        </p:spPr>
        <p:txBody>
          <a:bodyPr vert="horz" lIns="91440" tIns="45720" rIns="91440" bIns="45720" rtlCol="0" anchor="t">
            <a:normAutofit/>
          </a:bodyPr>
          <a:lstStyle/>
          <a:p>
            <a:pPr marL="0" indent="0">
              <a:buNone/>
            </a:pPr>
            <a:r>
              <a:rPr lang="tr-TR" sz="2400" b="1" dirty="0">
                <a:latin typeface="Arial"/>
                <a:cs typeface="Arial"/>
              </a:rPr>
              <a:t>D. İKLİM KOŞULLARI</a:t>
            </a:r>
          </a:p>
          <a:p>
            <a:pPr marL="0" indent="0">
              <a:buNone/>
            </a:pPr>
            <a:endParaRPr lang="tr-TR" sz="2000" dirty="0">
              <a:latin typeface="Arial"/>
              <a:cs typeface="Arial"/>
            </a:endParaRPr>
          </a:p>
          <a:p>
            <a:pPr marL="0" indent="0">
              <a:buNone/>
            </a:pPr>
            <a:endParaRPr lang="tr-TR" sz="2000" dirty="0">
              <a:latin typeface="Arial"/>
              <a:cs typeface="Arial"/>
            </a:endParaRPr>
          </a:p>
          <a:p>
            <a:pPr marL="0" indent="0">
              <a:buNone/>
            </a:pPr>
            <a:r>
              <a:rPr lang="tr-TR" sz="2000" dirty="0">
                <a:latin typeface="Arial"/>
                <a:cs typeface="Arial"/>
              </a:rPr>
              <a:t>İklim koşulları çalışanların sağlığını, performansını, verimliliğini ve etkinliğini önemli ölçüde etkiler. işyerinde işi, nemlilik, ses ve gürültü düzeyleri gibi ergonomik faktörler, kuruluş yeri faktörü olarak göz önünde bulundurulmalıdır.</a:t>
            </a:r>
          </a:p>
          <a:p>
            <a:pPr marL="0" indent="0">
              <a:lnSpc>
                <a:spcPct val="90000"/>
              </a:lnSpc>
              <a:buNone/>
            </a:pPr>
            <a:r>
              <a:rPr lang="tr-TR" sz="2000" dirty="0">
                <a:latin typeface="Arial"/>
                <a:cs typeface="Arial"/>
              </a:rPr>
              <a:t>İklim koşulları, üretimi yapılacak ürüne göre dikkate alınmalıdır.</a:t>
            </a:r>
            <a:endParaRPr lang="tr-TR" sz="2000" dirty="0">
              <a:latin typeface="Arial"/>
              <a:ea typeface="Calibri"/>
              <a:cs typeface="Arial"/>
            </a:endParaRPr>
          </a:p>
          <a:p>
            <a:pPr>
              <a:lnSpc>
                <a:spcPct val="90000"/>
              </a:lnSpc>
              <a:buFont typeface="Wingdings 2" pitchFamily="18" charset="2"/>
              <a:buNone/>
            </a:pPr>
            <a:endParaRPr lang="tr-TR" dirty="0"/>
          </a:p>
        </p:txBody>
      </p:sp>
      <p:pic>
        <p:nvPicPr>
          <p:cNvPr id="2" name="Picture 1" descr="The new U.S. Climate Normals are here. What do they tell us about climate  change? | National Oceanic and Atmospheric Administration">
            <a:extLst>
              <a:ext uri="{FF2B5EF4-FFF2-40B4-BE49-F238E27FC236}">
                <a16:creationId xmlns:a16="http://schemas.microsoft.com/office/drawing/2014/main" id="{3DFF0DF1-FE5B-C7B0-6B9F-961D1B077565}"/>
              </a:ext>
            </a:extLst>
          </p:cNvPr>
          <p:cNvPicPr>
            <a:picLocks noChangeAspect="1"/>
          </p:cNvPicPr>
          <p:nvPr/>
        </p:nvPicPr>
        <p:blipFill>
          <a:blip r:embed="rId2"/>
          <a:stretch>
            <a:fillRect/>
          </a:stretch>
        </p:blipFill>
        <p:spPr>
          <a:xfrm>
            <a:off x="2462981" y="4079843"/>
            <a:ext cx="3691309" cy="207990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Importance of Transportation - John K Philips">
            <a:extLst>
              <a:ext uri="{FF2B5EF4-FFF2-40B4-BE49-F238E27FC236}">
                <a16:creationId xmlns:a16="http://schemas.microsoft.com/office/drawing/2014/main" id="{1F53D181-2480-A5D6-6BCE-3C0CEFAFB7BB}"/>
              </a:ext>
            </a:extLst>
          </p:cNvPr>
          <p:cNvPicPr>
            <a:picLocks noChangeAspect="1"/>
          </p:cNvPicPr>
          <p:nvPr/>
        </p:nvPicPr>
        <p:blipFill>
          <a:blip r:embed="rId2"/>
          <a:srcRect l="16593" r="8246" b="1"/>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8067" name="Text Placeholder 2"/>
          <p:cNvSpPr>
            <a:spLocks noGrp="1"/>
          </p:cNvSpPr>
          <p:nvPr>
            <p:ph type="body" idx="1"/>
          </p:nvPr>
        </p:nvSpPr>
        <p:spPr>
          <a:xfrm>
            <a:off x="842481" y="3752850"/>
            <a:ext cx="7939565" cy="3028094"/>
          </a:xfrm>
        </p:spPr>
        <p:txBody>
          <a:bodyPr vert="horz" lIns="91440" tIns="45720" rIns="91440" bIns="45720" rtlCol="0" anchor="ctr">
            <a:normAutofit fontScale="92500"/>
          </a:bodyPr>
          <a:lstStyle/>
          <a:p>
            <a:pPr marL="0" indent="0">
              <a:buNone/>
            </a:pPr>
            <a:r>
              <a:rPr lang="en-US" sz="2400" b="1" dirty="0">
                <a:latin typeface="Arial" panose="020B0604020202020204" pitchFamily="34" charset="0"/>
                <a:cs typeface="Arial" panose="020B0604020202020204" pitchFamily="34" charset="0"/>
              </a:rPr>
              <a:t>E. ULAŞIM İMKANLARI</a:t>
            </a:r>
          </a:p>
          <a:p>
            <a:pPr marL="0"/>
            <a:endParaRPr lang="en-US" sz="2400" dirty="0">
              <a:latin typeface="Arial" panose="020B0604020202020204" pitchFamily="34" charset="0"/>
              <a:cs typeface="Arial" panose="020B0604020202020204" pitchFamily="34" charset="0"/>
            </a:endParaRPr>
          </a:p>
          <a:p>
            <a:pPr marL="0" indent="0">
              <a:buNone/>
            </a:pPr>
            <a:r>
              <a:rPr lang="en-US" sz="2200" dirty="0">
                <a:latin typeface="Arial" panose="020B0604020202020204" pitchFamily="34" charset="0"/>
                <a:cs typeface="Arial" panose="020B0604020202020204" pitchFamily="34" charset="0"/>
              </a:rPr>
              <a:t>Taşıma </a:t>
            </a:r>
            <a:r>
              <a:rPr lang="en-US" sz="2200" dirty="0" err="1">
                <a:latin typeface="Arial" panose="020B0604020202020204" pitchFamily="34" charset="0"/>
                <a:cs typeface="Arial" panose="020B0604020202020204" pitchFamily="34" charset="0"/>
              </a:rPr>
              <a:t>maliyetleri</a:t>
            </a:r>
            <a:r>
              <a:rPr lang="en-US" sz="2200" dirty="0">
                <a:latin typeface="Arial" panose="020B0604020202020204" pitchFamily="34" charset="0"/>
                <a:cs typeface="Arial" panose="020B0604020202020204" pitchFamily="34" charset="0"/>
              </a:rPr>
              <a:t>, hem </a:t>
            </a:r>
            <a:r>
              <a:rPr lang="en-US" sz="2200" dirty="0" err="1">
                <a:latin typeface="Arial" panose="020B0604020202020204" pitchFamily="34" charset="0"/>
                <a:cs typeface="Arial" panose="020B0604020202020204" pitchFamily="34" charset="0"/>
              </a:rPr>
              <a:t>işletmenin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ihtiyaç</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duyduğu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girdilerin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maliyetleri</a:t>
            </a:r>
            <a:r>
              <a:rPr lang="en-US" sz="2200" dirty="0">
                <a:latin typeface="Arial" panose="020B0604020202020204" pitchFamily="34" charset="0"/>
                <a:cs typeface="Arial" panose="020B0604020202020204" pitchFamily="34" charset="0"/>
              </a:rPr>
              <a:t>, hem de </a:t>
            </a:r>
            <a:r>
              <a:rPr lang="en-US" sz="2200" dirty="0" err="1">
                <a:latin typeface="Arial" panose="020B0604020202020204" pitchFamily="34" charset="0"/>
                <a:cs typeface="Arial" panose="020B0604020202020204" pitchFamily="34" charset="0"/>
              </a:rPr>
              <a:t>üretilen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malları</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tüketicilere</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ulaştırma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maliyetlerini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etkilediği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için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ulaşım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imkanları</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çok</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önemli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bir</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kuruluş</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yeri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faktörüdür</a:t>
            </a:r>
            <a:r>
              <a:rPr lang="en-US" sz="2200" dirty="0">
                <a:latin typeface="Arial" panose="020B0604020202020204" pitchFamily="34" charset="0"/>
                <a:cs typeface="Arial" panose="020B0604020202020204" pitchFamily="34" charset="0"/>
              </a:rPr>
              <a:t>.</a:t>
            </a:r>
          </a:p>
          <a:p>
            <a:pPr marL="0"/>
            <a:endParaRPr lang="en-US" sz="2200" dirty="0">
              <a:latin typeface="Arial" panose="020B0604020202020204" pitchFamily="34" charset="0"/>
              <a:cs typeface="Arial" panose="020B0604020202020204" pitchFamily="34" charset="0"/>
            </a:endParaRPr>
          </a:p>
          <a:p>
            <a:pPr marL="0" indent="0">
              <a:buNone/>
            </a:pPr>
            <a:r>
              <a:rPr lang="en-US" sz="2200" dirty="0">
                <a:latin typeface="Arial" panose="020B0604020202020204" pitchFamily="34" charset="0"/>
                <a:cs typeface="Arial" panose="020B0604020202020204" pitchFamily="34" charset="0"/>
              </a:rPr>
              <a:t>Taşıma </a:t>
            </a:r>
            <a:r>
              <a:rPr lang="en-US" sz="2200" dirty="0" err="1">
                <a:latin typeface="Arial" panose="020B0604020202020204" pitchFamily="34" charset="0"/>
                <a:cs typeface="Arial" panose="020B0604020202020204" pitchFamily="34" charset="0"/>
              </a:rPr>
              <a:t>maliyetlerini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belirleyen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faktörler</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yolun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uzaklığı</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taşınan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malın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özellikleri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nakliye</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araçlarının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durumu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gibi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faktörlerdir</a:t>
            </a:r>
            <a:r>
              <a:rPr lang="en-US" sz="2200" dirty="0">
                <a:latin typeface="Arial" panose="020B0604020202020204" pitchFamily="34" charset="0"/>
                <a:cs typeface="Arial" panose="020B0604020202020204" pitchFamily="34" charset="0"/>
              </a:rPr>
              <a:t>.</a:t>
            </a:r>
          </a:p>
          <a:p>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Freight train - Wikipedia">
            <a:extLst>
              <a:ext uri="{FF2B5EF4-FFF2-40B4-BE49-F238E27FC236}">
                <a16:creationId xmlns:a16="http://schemas.microsoft.com/office/drawing/2014/main" id="{013FCDB1-364D-13D7-62C6-296C78CED613}"/>
              </a:ext>
            </a:extLst>
          </p:cNvPr>
          <p:cNvPicPr>
            <a:picLocks noChangeAspect="1"/>
          </p:cNvPicPr>
          <p:nvPr/>
        </p:nvPicPr>
        <p:blipFill>
          <a:blip r:embed="rId2"/>
          <a:srcRect t="31813" b="2471"/>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8067" name="Text Placeholder 2"/>
          <p:cNvSpPr>
            <a:spLocks noGrp="1"/>
          </p:cNvSpPr>
          <p:nvPr>
            <p:ph type="body" idx="1"/>
          </p:nvPr>
        </p:nvSpPr>
        <p:spPr>
          <a:xfrm>
            <a:off x="431515" y="3752850"/>
            <a:ext cx="8350531" cy="2452687"/>
          </a:xfrm>
        </p:spPr>
        <p:txBody>
          <a:bodyPr vert="horz" lIns="91440" tIns="45720" rIns="91440" bIns="45720" rtlCol="0" anchor="ctr">
            <a:normAutofit fontScale="92500" lnSpcReduction="20000"/>
          </a:bodyPr>
          <a:lstStyle/>
          <a:p>
            <a:pPr marL="0" indent="0">
              <a:buFont typeface="Arial" panose="020B0604020202020204" pitchFamily="34" charset="0"/>
              <a:buNone/>
            </a:pPr>
            <a:r>
              <a:rPr lang="en-US" sz="2200" b="1" dirty="0">
                <a:latin typeface="Arial" panose="020B0604020202020204" pitchFamily="34" charset="0"/>
                <a:cs typeface="Arial" panose="020B0604020202020204" pitchFamily="34" charset="0"/>
              </a:rPr>
              <a:t>E. ULAŞIM İMKANLARI</a:t>
            </a:r>
          </a:p>
          <a:p>
            <a:pPr marL="0" indent="0">
              <a:buNone/>
            </a:pPr>
            <a:endParaRPr lang="tr-TR"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Yan </a:t>
            </a:r>
            <a:r>
              <a:rPr lang="en-US" sz="2000" dirty="0" err="1">
                <a:latin typeface="Arial" panose="020B0604020202020204" pitchFamily="34" charset="0"/>
                <a:cs typeface="Arial" panose="020B0604020202020204" pitchFamily="34" charset="0"/>
              </a:rPr>
              <a:t>mamul</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mamullerin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taşınmasında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demiryolundan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yararlanılması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birim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maliyetlerde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büyük</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avantajlar</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sağlamaktadır</a:t>
            </a:r>
            <a:r>
              <a:rPr lang="en-US" sz="2000" dirty="0">
                <a:latin typeface="Arial" panose="020B0604020202020204" pitchFamily="34" charset="0"/>
                <a:cs typeface="Arial" panose="020B0604020202020204" pitchFamily="34" charset="0"/>
              </a:rPr>
              <a:t>.</a:t>
            </a:r>
            <a:endParaRPr lang="tr-TR" sz="2000" dirty="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err="1">
                <a:latin typeface="Arial" panose="020B0604020202020204" pitchFamily="34" charset="0"/>
                <a:cs typeface="Arial" panose="020B0604020202020204" pitchFamily="34" charset="0"/>
              </a:rPr>
              <a:t>Limanlara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otoyollara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yakınlık</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gibi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deniz</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karayolu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bakımından</a:t>
            </a:r>
            <a:r>
              <a:rPr lang="en-US" sz="2000" dirty="0">
                <a:latin typeface="Arial" panose="020B0604020202020204" pitchFamily="34" charset="0"/>
                <a:cs typeface="Arial" panose="020B0604020202020204" pitchFamily="34" charset="0"/>
              </a:rPr>
              <a:t> da </a:t>
            </a:r>
            <a:r>
              <a:rPr lang="en-US" sz="2000" dirty="0" err="1">
                <a:latin typeface="Arial" panose="020B0604020202020204" pitchFamily="34" charset="0"/>
                <a:cs typeface="Arial" panose="020B0604020202020204" pitchFamily="34" charset="0"/>
              </a:rPr>
              <a:t>alternatif</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ulaşım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imkânlarının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bulunması</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işletmelere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rekabet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üstünlüğü</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sağlar</a:t>
            </a:r>
            <a:r>
              <a:rPr lang="en-US" sz="2000" dirty="0">
                <a:latin typeface="Arial" panose="020B0604020202020204" pitchFamily="34" charset="0"/>
                <a:cs typeface="Arial" panose="020B0604020202020204" pitchFamily="34" charset="0"/>
              </a:rPr>
              <a:t>.</a:t>
            </a:r>
          </a:p>
          <a:p>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Placeholder 2"/>
          <p:cNvSpPr>
            <a:spLocks noGrp="1"/>
          </p:cNvSpPr>
          <p:nvPr>
            <p:ph type="body" idx="1"/>
          </p:nvPr>
        </p:nvSpPr>
        <p:spPr>
          <a:xfrm>
            <a:off x="628650" y="435063"/>
            <a:ext cx="7886700" cy="4351338"/>
          </a:xfrm>
        </p:spPr>
        <p:txBody>
          <a:bodyPr vert="horz" lIns="91440" tIns="45720" rIns="91440" bIns="45720" rtlCol="0" anchor="t">
            <a:normAutofit/>
          </a:bodyPr>
          <a:lstStyle/>
          <a:p>
            <a:pPr marL="0" indent="0">
              <a:buNone/>
            </a:pPr>
            <a:r>
              <a:rPr lang="tr-TR" sz="2400" b="1" dirty="0">
                <a:latin typeface="Arial"/>
                <a:cs typeface="Arial"/>
              </a:rPr>
              <a:t>F. İŞGÜCÜ</a:t>
            </a:r>
            <a:endParaRPr lang="en-US" sz="2400" b="1" dirty="0">
              <a:latin typeface="Arial"/>
              <a:cs typeface="Arial"/>
            </a:endParaRPr>
          </a:p>
          <a:p>
            <a:pPr>
              <a:buFont typeface="Wingdings 2" pitchFamily="18" charset="2"/>
              <a:buNone/>
            </a:pPr>
            <a:endParaRPr lang="tr-TR" sz="2000" dirty="0">
              <a:latin typeface="Arial"/>
              <a:cs typeface="Arial"/>
            </a:endParaRPr>
          </a:p>
          <a:p>
            <a:pPr>
              <a:buFont typeface="Wingdings 2" pitchFamily="18" charset="2"/>
              <a:buNone/>
            </a:pPr>
            <a:r>
              <a:rPr lang="tr-TR" sz="2000" dirty="0">
                <a:latin typeface="Arial"/>
                <a:cs typeface="Arial"/>
              </a:rPr>
              <a:t>İşgücünün önemi tartışılmazdır.</a:t>
            </a:r>
            <a:endParaRPr lang="tr-TR" sz="2000" dirty="0">
              <a:latin typeface="Arial"/>
              <a:ea typeface="Calibri"/>
              <a:cs typeface="Arial"/>
            </a:endParaRPr>
          </a:p>
          <a:p>
            <a:pPr marL="0">
              <a:buFont typeface="Wingdings 2" pitchFamily="18" charset="2"/>
              <a:buNone/>
            </a:pPr>
            <a:r>
              <a:rPr lang="tr-TR" sz="2000" dirty="0">
                <a:latin typeface="Arial"/>
                <a:cs typeface="Arial"/>
              </a:rPr>
              <a:t>Bütün üretim faktörlerini bir araya getirerek yatırımı gerçekleştiren girişimci, işgücü kapsamında değerlendirildiği gibi, bilgiyi ve teknolojiyi üretip kullanan yine işgücüdür.</a:t>
            </a:r>
            <a:endParaRPr lang="tr-TR" sz="2000" dirty="0">
              <a:latin typeface="Arial"/>
              <a:ea typeface="Calibri" panose="020F0502020204030204"/>
              <a:cs typeface="Arial"/>
            </a:endParaRPr>
          </a:p>
          <a:p>
            <a:endParaRPr lang="tr-TR" dirty="0"/>
          </a:p>
          <a:p>
            <a:pPr>
              <a:buFont typeface="Wingdings 2" pitchFamily="18" charset="2"/>
              <a:buNone/>
            </a:pPr>
            <a:endParaRPr lang="tr-TR" dirty="0"/>
          </a:p>
        </p:txBody>
      </p:sp>
      <p:pic>
        <p:nvPicPr>
          <p:cNvPr id="2" name="Graphic 1" descr="Labor | American Compass">
            <a:extLst>
              <a:ext uri="{FF2B5EF4-FFF2-40B4-BE49-F238E27FC236}">
                <a16:creationId xmlns:a16="http://schemas.microsoft.com/office/drawing/2014/main" id="{0A2A3209-FD1F-BA83-EBE9-F2822C697D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95211" y="3388401"/>
            <a:ext cx="2743199" cy="212490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072" name="Rectangle 88071">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8074" name="Arc 88073">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6164896" y="3712762"/>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 name="Picture 1" descr="Offering financial incentives may motivate staff to perform better at work,  new study finds • City, University of London">
            <a:extLst>
              <a:ext uri="{FF2B5EF4-FFF2-40B4-BE49-F238E27FC236}">
                <a16:creationId xmlns:a16="http://schemas.microsoft.com/office/drawing/2014/main" id="{80B7A744-FE34-2E93-C8FA-0C4A3C30C77E}"/>
              </a:ext>
            </a:extLst>
          </p:cNvPr>
          <p:cNvPicPr>
            <a:picLocks noChangeAspect="1"/>
          </p:cNvPicPr>
          <p:nvPr/>
        </p:nvPicPr>
        <p:blipFill>
          <a:blip r:embed="rId2"/>
          <a:stretch>
            <a:fillRect/>
          </a:stretch>
        </p:blipFill>
        <p:spPr>
          <a:xfrm>
            <a:off x="494935" y="766460"/>
            <a:ext cx="8154129" cy="2833559"/>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88067" name="Text Placeholder 2"/>
          <p:cNvSpPr>
            <a:spLocks noGrp="1"/>
          </p:cNvSpPr>
          <p:nvPr>
            <p:ph type="body" idx="1"/>
          </p:nvPr>
        </p:nvSpPr>
        <p:spPr>
          <a:xfrm>
            <a:off x="955497" y="3998019"/>
            <a:ext cx="7559853" cy="2216512"/>
          </a:xfrm>
        </p:spPr>
        <p:txBody>
          <a:bodyPr vert="horz" lIns="91440" tIns="45720" rIns="91440" bIns="45720" rtlCol="0">
            <a:normAutofit/>
          </a:bodyPr>
          <a:lstStyle/>
          <a:p>
            <a:pPr marL="0" indent="0" fontAlgn="auto">
              <a:spcAft>
                <a:spcPts val="0"/>
              </a:spcAft>
              <a:buNone/>
              <a:defRPr/>
            </a:pPr>
            <a:r>
              <a:rPr lang="en-US" sz="2400" b="1" dirty="0"/>
              <a:t>G. TEŞVİKLER VE ALTYAPI</a:t>
            </a:r>
          </a:p>
          <a:p>
            <a:pPr marL="0" fontAlgn="auto">
              <a:spcAft>
                <a:spcPts val="0"/>
              </a:spcAft>
              <a:defRPr/>
            </a:pPr>
            <a:r>
              <a:rPr lang="en-US" sz="2000" dirty="0" err="1"/>
              <a:t>Hükümetlerin</a:t>
            </a:r>
            <a:r>
              <a:rPr lang="en-US" sz="2000" dirty="0"/>
              <a:t> </a:t>
            </a:r>
            <a:r>
              <a:rPr lang="en-US" sz="2000" dirty="0" err="1"/>
              <a:t>uyguladığı</a:t>
            </a:r>
            <a:r>
              <a:rPr lang="en-US" sz="2000" dirty="0"/>
              <a:t> </a:t>
            </a:r>
            <a:r>
              <a:rPr lang="en-US" sz="2000" dirty="0" err="1"/>
              <a:t>vergi</a:t>
            </a:r>
            <a:r>
              <a:rPr lang="en-US" sz="2000" dirty="0"/>
              <a:t>, </a:t>
            </a:r>
            <a:r>
              <a:rPr lang="en-US" sz="2000" dirty="0" err="1"/>
              <a:t>resim</a:t>
            </a:r>
            <a:r>
              <a:rPr lang="en-US" sz="2000" dirty="0"/>
              <a:t> </a:t>
            </a:r>
            <a:r>
              <a:rPr lang="en-US" sz="2000" dirty="0" err="1"/>
              <a:t>ve</a:t>
            </a:r>
            <a:r>
              <a:rPr lang="en-US" sz="2000" dirty="0"/>
              <a:t> </a:t>
            </a:r>
            <a:r>
              <a:rPr lang="en-US" sz="2000" dirty="0" err="1"/>
              <a:t>harçlar</a:t>
            </a:r>
            <a:r>
              <a:rPr lang="en-US" sz="2000" dirty="0"/>
              <a:t> </a:t>
            </a:r>
            <a:r>
              <a:rPr lang="en-US" sz="2000" dirty="0" err="1"/>
              <a:t>ve</a:t>
            </a:r>
            <a:r>
              <a:rPr lang="en-US" sz="2000" dirty="0"/>
              <a:t> </a:t>
            </a:r>
            <a:r>
              <a:rPr lang="en-US" sz="2000" dirty="0" err="1"/>
              <a:t>bunların</a:t>
            </a:r>
            <a:r>
              <a:rPr lang="en-US" sz="2000" dirty="0"/>
              <a:t> </a:t>
            </a:r>
            <a:r>
              <a:rPr lang="en-US" sz="2000" dirty="0" err="1"/>
              <a:t>teşvik</a:t>
            </a:r>
            <a:r>
              <a:rPr lang="en-US" sz="2000" dirty="0"/>
              <a:t> </a:t>
            </a:r>
            <a:r>
              <a:rPr lang="en-US" sz="2000" dirty="0" err="1"/>
              <a:t>oranları</a:t>
            </a:r>
            <a:r>
              <a:rPr lang="en-US" sz="2000" dirty="0"/>
              <a:t> </a:t>
            </a:r>
            <a:r>
              <a:rPr lang="en-US" sz="2000" dirty="0" err="1"/>
              <a:t>işyeri</a:t>
            </a:r>
            <a:r>
              <a:rPr lang="en-US" sz="2000" dirty="0"/>
              <a:t> </a:t>
            </a:r>
            <a:r>
              <a:rPr lang="en-US" sz="2000" dirty="0" err="1"/>
              <a:t>seçimini</a:t>
            </a:r>
            <a:r>
              <a:rPr lang="en-US" sz="2000" dirty="0"/>
              <a:t> </a:t>
            </a:r>
            <a:r>
              <a:rPr lang="en-US" sz="2000" dirty="0" err="1"/>
              <a:t>etkiler</a:t>
            </a:r>
            <a:r>
              <a:rPr lang="en-US" sz="2000" dirty="0"/>
              <a:t>.</a:t>
            </a:r>
          </a:p>
          <a:p>
            <a:pPr marL="0" fontAlgn="auto">
              <a:spcAft>
                <a:spcPts val="0"/>
              </a:spcAft>
              <a:defRPr/>
            </a:pPr>
            <a:r>
              <a:rPr lang="en-US" sz="2000" dirty="0" err="1"/>
              <a:t>Vergi</a:t>
            </a:r>
            <a:r>
              <a:rPr lang="en-US" sz="2000" dirty="0"/>
              <a:t> </a:t>
            </a:r>
            <a:r>
              <a:rPr lang="en-US" sz="2000" dirty="0" err="1"/>
              <a:t>indirimleri</a:t>
            </a:r>
            <a:r>
              <a:rPr lang="en-US" sz="2000" dirty="0"/>
              <a:t>, SSK prim </a:t>
            </a:r>
            <a:r>
              <a:rPr lang="en-US" sz="2000" dirty="0" err="1"/>
              <a:t>oranları</a:t>
            </a:r>
            <a:r>
              <a:rPr lang="en-US" sz="2000" dirty="0"/>
              <a:t>, </a:t>
            </a:r>
            <a:r>
              <a:rPr lang="en-US" sz="2000" dirty="0" err="1"/>
              <a:t>indirim</a:t>
            </a:r>
            <a:r>
              <a:rPr lang="en-US" sz="2000" dirty="0"/>
              <a:t> </a:t>
            </a:r>
            <a:r>
              <a:rPr lang="en-US" sz="2000" dirty="0" err="1"/>
              <a:t>ve</a:t>
            </a:r>
            <a:r>
              <a:rPr lang="en-US" sz="2000" dirty="0"/>
              <a:t> </a:t>
            </a:r>
            <a:r>
              <a:rPr lang="en-US" sz="2000" dirty="0" err="1"/>
              <a:t>muafiyet</a:t>
            </a:r>
            <a:r>
              <a:rPr lang="en-US" sz="2000" dirty="0"/>
              <a:t> </a:t>
            </a:r>
            <a:r>
              <a:rPr lang="en-US" sz="2000" dirty="0" err="1"/>
              <a:t>oranları</a:t>
            </a:r>
            <a:r>
              <a:rPr lang="en-US" sz="2000" dirty="0"/>
              <a:t>, </a:t>
            </a:r>
            <a:r>
              <a:rPr lang="en-US" sz="2000" dirty="0" err="1"/>
              <a:t>düşük</a:t>
            </a:r>
            <a:r>
              <a:rPr lang="en-US" sz="2000" dirty="0"/>
              <a:t> </a:t>
            </a:r>
            <a:r>
              <a:rPr lang="en-US" sz="2000" dirty="0" err="1"/>
              <a:t>faizli</a:t>
            </a:r>
            <a:r>
              <a:rPr lang="en-US" sz="2000" dirty="0"/>
              <a:t> </a:t>
            </a:r>
            <a:r>
              <a:rPr lang="en-US" sz="2000" dirty="0" err="1"/>
              <a:t>yatırım</a:t>
            </a:r>
            <a:r>
              <a:rPr lang="en-US" sz="2000" dirty="0"/>
              <a:t> </a:t>
            </a:r>
            <a:r>
              <a:rPr lang="en-US" sz="2000" dirty="0" err="1"/>
              <a:t>kredilerinden</a:t>
            </a:r>
            <a:r>
              <a:rPr lang="en-US" sz="2000" dirty="0"/>
              <a:t> </a:t>
            </a:r>
            <a:r>
              <a:rPr lang="en-US" sz="2000" dirty="0" err="1"/>
              <a:t>yararlanma</a:t>
            </a:r>
            <a:r>
              <a:rPr lang="en-US" sz="2000" dirty="0"/>
              <a:t> </a:t>
            </a:r>
            <a:r>
              <a:rPr lang="en-US" sz="2000" dirty="0" err="1"/>
              <a:t>imkanları</a:t>
            </a:r>
            <a:r>
              <a:rPr lang="en-US" sz="2000" dirty="0"/>
              <a:t> </a:t>
            </a:r>
            <a:r>
              <a:rPr lang="en-US" sz="2000" dirty="0" err="1"/>
              <a:t>gibi</a:t>
            </a:r>
            <a:endParaRPr lang="en-US" sz="2000" dirty="0"/>
          </a:p>
          <a:p>
            <a:pPr fontAlgn="auto">
              <a:spcAft>
                <a:spcPts val="0"/>
              </a:spcAft>
              <a:defRPr/>
            </a:pPr>
            <a:endParaRPr lang="en-US" sz="1800" dirty="0"/>
          </a:p>
          <a:p>
            <a:pPr marL="0" fontAlgn="auto">
              <a:spcAft>
                <a:spcPts val="0"/>
              </a:spcAft>
              <a:defRPr/>
            </a:pP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072" name="Rectangle 8807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7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67" name="Text Placeholder 2"/>
          <p:cNvSpPr>
            <a:spLocks noGrp="1"/>
          </p:cNvSpPr>
          <p:nvPr>
            <p:ph type="body" idx="1"/>
          </p:nvPr>
        </p:nvSpPr>
        <p:spPr>
          <a:xfrm>
            <a:off x="480060" y="462337"/>
            <a:ext cx="3182691" cy="5731230"/>
          </a:xfrm>
        </p:spPr>
        <p:txBody>
          <a:bodyPr vert="horz" lIns="91440" tIns="45720" rIns="91440" bIns="45720" rtlCol="0">
            <a:normAutofit/>
          </a:bodyPr>
          <a:lstStyle/>
          <a:p>
            <a:pPr marL="0" indent="0">
              <a:buNone/>
            </a:pPr>
            <a:r>
              <a:rPr lang="en-US" sz="2400" b="1" dirty="0"/>
              <a:t>H. SOSYAL VE KÜLTÜREL İMKANLAR</a:t>
            </a:r>
          </a:p>
          <a:p>
            <a:r>
              <a:rPr lang="en-US" sz="2200" dirty="0" err="1"/>
              <a:t>Yöneticiler</a:t>
            </a:r>
            <a:r>
              <a:rPr lang="en-US" sz="2200" dirty="0"/>
              <a:t> </a:t>
            </a:r>
            <a:r>
              <a:rPr lang="en-US" sz="2200" dirty="0" err="1"/>
              <a:t>ve</a:t>
            </a:r>
            <a:r>
              <a:rPr lang="en-US" sz="2200" dirty="0"/>
              <a:t> </a:t>
            </a:r>
            <a:r>
              <a:rPr lang="en-US" sz="2200" dirty="0" err="1"/>
              <a:t>çalışanlar</a:t>
            </a:r>
            <a:r>
              <a:rPr lang="en-US" sz="2200" dirty="0"/>
              <a:t> </a:t>
            </a:r>
            <a:r>
              <a:rPr lang="en-US" sz="2200" dirty="0" err="1"/>
              <a:t>için</a:t>
            </a:r>
            <a:r>
              <a:rPr lang="en-US" sz="2200" dirty="0"/>
              <a:t> </a:t>
            </a:r>
            <a:r>
              <a:rPr lang="en-US" sz="2200" dirty="0" err="1"/>
              <a:t>ücret</a:t>
            </a:r>
            <a:r>
              <a:rPr lang="en-US" sz="2200" dirty="0"/>
              <a:t> </a:t>
            </a:r>
            <a:r>
              <a:rPr lang="en-US" sz="2200" dirty="0" err="1"/>
              <a:t>kadar</a:t>
            </a:r>
            <a:r>
              <a:rPr lang="en-US" sz="2200" dirty="0"/>
              <a:t> </a:t>
            </a:r>
            <a:r>
              <a:rPr lang="en-US" sz="2200" dirty="0" err="1"/>
              <a:t>önemli</a:t>
            </a:r>
            <a:r>
              <a:rPr lang="en-US" sz="2200" dirty="0"/>
              <a:t> </a:t>
            </a:r>
            <a:r>
              <a:rPr lang="en-US" sz="2200" dirty="0" err="1"/>
              <a:t>bir</a:t>
            </a:r>
            <a:r>
              <a:rPr lang="en-US" sz="2200" dirty="0"/>
              <a:t> </a:t>
            </a:r>
            <a:r>
              <a:rPr lang="en-US" sz="2200" dirty="0" err="1"/>
              <a:t>faktördür</a:t>
            </a:r>
            <a:r>
              <a:rPr lang="en-US" sz="2200" dirty="0"/>
              <a:t>.</a:t>
            </a:r>
          </a:p>
          <a:p>
            <a:pPr marL="0" indent="0">
              <a:buNone/>
            </a:pPr>
            <a:r>
              <a:rPr lang="en-US" sz="2200" u="sng" dirty="0"/>
              <a:t>ı. </a:t>
            </a:r>
            <a:r>
              <a:rPr lang="en-US" sz="2200" u="sng" dirty="0" err="1"/>
              <a:t>Yardımcı</a:t>
            </a:r>
            <a:r>
              <a:rPr lang="en-US" sz="2200" u="sng" dirty="0"/>
              <a:t> </a:t>
            </a:r>
            <a:r>
              <a:rPr lang="en-US" sz="2200" u="sng" dirty="0" err="1"/>
              <a:t>hizmetlerden</a:t>
            </a:r>
            <a:r>
              <a:rPr lang="en-US" sz="2200" u="sng" dirty="0"/>
              <a:t> </a:t>
            </a:r>
            <a:r>
              <a:rPr lang="en-US" sz="2200" u="sng" dirty="0" err="1"/>
              <a:t>yararlanma</a:t>
            </a:r>
            <a:r>
              <a:rPr lang="en-US" sz="2200" u="sng" dirty="0"/>
              <a:t> </a:t>
            </a:r>
            <a:r>
              <a:rPr lang="en-US" sz="2200" u="sng" dirty="0" err="1"/>
              <a:t>olanakları</a:t>
            </a:r>
            <a:endParaRPr lang="en-US" sz="2200" u="sng" dirty="0"/>
          </a:p>
          <a:p>
            <a:r>
              <a:rPr lang="en-US" sz="2200" dirty="0"/>
              <a:t>Bu </a:t>
            </a:r>
            <a:r>
              <a:rPr lang="en-US" sz="2200" dirty="0" err="1"/>
              <a:t>tür</a:t>
            </a:r>
            <a:r>
              <a:rPr lang="en-US" sz="2200" dirty="0"/>
              <a:t> </a:t>
            </a:r>
            <a:r>
              <a:rPr lang="en-US" sz="2200" dirty="0" err="1"/>
              <a:t>hizmetler</a:t>
            </a:r>
            <a:r>
              <a:rPr lang="en-US" sz="2200" dirty="0"/>
              <a:t> </a:t>
            </a:r>
            <a:r>
              <a:rPr lang="en-US" sz="2200" dirty="0" err="1"/>
              <a:t>genellikle</a:t>
            </a:r>
            <a:r>
              <a:rPr lang="en-US" sz="2200" dirty="0"/>
              <a:t> </a:t>
            </a:r>
            <a:r>
              <a:rPr lang="en-US" sz="2200" dirty="0" err="1"/>
              <a:t>bürokratik</a:t>
            </a:r>
            <a:r>
              <a:rPr lang="en-US" sz="2200" dirty="0"/>
              <a:t> </a:t>
            </a:r>
            <a:r>
              <a:rPr lang="en-US" sz="2200" dirty="0" err="1"/>
              <a:t>işlemlerle</a:t>
            </a:r>
            <a:r>
              <a:rPr lang="en-US" sz="2200" dirty="0"/>
              <a:t>, </a:t>
            </a:r>
            <a:r>
              <a:rPr lang="en-US" sz="2200" dirty="0" err="1"/>
              <a:t>satış</a:t>
            </a:r>
            <a:r>
              <a:rPr lang="en-US" sz="2200" dirty="0"/>
              <a:t> </a:t>
            </a:r>
            <a:r>
              <a:rPr lang="en-US" sz="2200" dirty="0" err="1"/>
              <a:t>sonrası</a:t>
            </a:r>
            <a:r>
              <a:rPr lang="en-US" sz="2200" dirty="0"/>
              <a:t> </a:t>
            </a:r>
            <a:r>
              <a:rPr lang="en-US" sz="2200" dirty="0" err="1"/>
              <a:t>hizmetleri</a:t>
            </a:r>
            <a:r>
              <a:rPr lang="en-US" sz="2200" dirty="0"/>
              <a:t> </a:t>
            </a:r>
            <a:r>
              <a:rPr lang="en-US" sz="2200" dirty="0" err="1"/>
              <a:t>kapsar</a:t>
            </a:r>
            <a:r>
              <a:rPr lang="en-US" sz="2200" dirty="0"/>
              <a:t>.</a:t>
            </a:r>
          </a:p>
          <a:p>
            <a:r>
              <a:rPr lang="en-US" sz="2200" dirty="0" err="1"/>
              <a:t>Yardımcı</a:t>
            </a:r>
            <a:r>
              <a:rPr lang="en-US" sz="2200" dirty="0"/>
              <a:t> </a:t>
            </a:r>
            <a:r>
              <a:rPr lang="en-US" sz="2200" dirty="0" err="1"/>
              <a:t>hizmetler</a:t>
            </a:r>
            <a:r>
              <a:rPr lang="en-US" sz="2200" dirty="0"/>
              <a:t> </a:t>
            </a:r>
            <a:r>
              <a:rPr lang="en-US" sz="2200" dirty="0" err="1"/>
              <a:t>ya</a:t>
            </a:r>
            <a:r>
              <a:rPr lang="en-US" sz="2200" dirty="0"/>
              <a:t> </a:t>
            </a:r>
            <a:r>
              <a:rPr lang="en-US" sz="2200" dirty="0" err="1"/>
              <a:t>örgüt</a:t>
            </a:r>
            <a:r>
              <a:rPr lang="en-US" sz="2200" dirty="0"/>
              <a:t> </a:t>
            </a:r>
            <a:r>
              <a:rPr lang="en-US" sz="2200" dirty="0" err="1"/>
              <a:t>içinden</a:t>
            </a:r>
            <a:r>
              <a:rPr lang="en-US" sz="2200" dirty="0"/>
              <a:t> </a:t>
            </a:r>
            <a:r>
              <a:rPr lang="en-US" sz="2200" dirty="0" err="1"/>
              <a:t>karşılanır</a:t>
            </a:r>
            <a:r>
              <a:rPr lang="en-US" sz="2200" dirty="0"/>
              <a:t>, </a:t>
            </a:r>
            <a:r>
              <a:rPr lang="en-US" sz="2200" dirty="0" err="1"/>
              <a:t>ya</a:t>
            </a:r>
            <a:r>
              <a:rPr lang="en-US" sz="2200" dirty="0"/>
              <a:t> da </a:t>
            </a:r>
            <a:r>
              <a:rPr lang="en-US" sz="2200" dirty="0" err="1"/>
              <a:t>dışarıda</a:t>
            </a:r>
            <a:r>
              <a:rPr lang="en-US" sz="2200" dirty="0"/>
              <a:t> </a:t>
            </a:r>
            <a:r>
              <a:rPr lang="en-US" sz="2200" dirty="0" err="1"/>
              <a:t>bu</a:t>
            </a:r>
            <a:r>
              <a:rPr lang="en-US" sz="2200" dirty="0"/>
              <a:t> </a:t>
            </a:r>
            <a:r>
              <a:rPr lang="en-US" sz="2200" dirty="0" err="1"/>
              <a:t>işleri</a:t>
            </a:r>
            <a:r>
              <a:rPr lang="en-US" sz="2200" dirty="0"/>
              <a:t> </a:t>
            </a:r>
            <a:r>
              <a:rPr lang="en-US" sz="2200" dirty="0" err="1"/>
              <a:t>meslek</a:t>
            </a:r>
            <a:r>
              <a:rPr lang="en-US" sz="2200" dirty="0"/>
              <a:t> </a:t>
            </a:r>
            <a:r>
              <a:rPr lang="en-US" sz="2200" dirty="0" err="1"/>
              <a:t>edinmiş</a:t>
            </a:r>
            <a:r>
              <a:rPr lang="en-US" sz="2200" dirty="0"/>
              <a:t> </a:t>
            </a:r>
            <a:r>
              <a:rPr lang="en-US" sz="2200" dirty="0" err="1"/>
              <a:t>kişiler</a:t>
            </a:r>
            <a:r>
              <a:rPr lang="en-US" sz="2200" dirty="0"/>
              <a:t> </a:t>
            </a:r>
            <a:r>
              <a:rPr lang="en-US" sz="2200" dirty="0" err="1"/>
              <a:t>tarafından</a:t>
            </a:r>
            <a:r>
              <a:rPr lang="en-US" sz="2200" dirty="0"/>
              <a:t> </a:t>
            </a:r>
            <a:r>
              <a:rPr lang="en-US" sz="2200" dirty="0" err="1"/>
              <a:t>karşılanır</a:t>
            </a:r>
            <a:r>
              <a:rPr lang="en-US" sz="2200" dirty="0"/>
              <a:t>.</a:t>
            </a:r>
          </a:p>
          <a:p>
            <a:endParaRPr lang="en-US" sz="1500" dirty="0"/>
          </a:p>
          <a:p>
            <a:endParaRPr lang="en-US" sz="1500" dirty="0"/>
          </a:p>
        </p:txBody>
      </p:sp>
      <p:pic>
        <p:nvPicPr>
          <p:cNvPr id="2" name="Resim 1">
            <a:extLst>
              <a:ext uri="{FF2B5EF4-FFF2-40B4-BE49-F238E27FC236}">
                <a16:creationId xmlns:a16="http://schemas.microsoft.com/office/drawing/2014/main" id="{C76DE95D-16A5-4A0D-372B-17269D5515F9}"/>
              </a:ext>
            </a:extLst>
          </p:cNvPr>
          <p:cNvPicPr>
            <a:picLocks noChangeAspect="1"/>
          </p:cNvPicPr>
          <p:nvPr/>
        </p:nvPicPr>
        <p:blipFill>
          <a:blip r:embed="rId2"/>
          <a:srcRect l="17862" r="19324"/>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9817" name="Rectangle 1198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819" name="Rectangle 11981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821" name="Rectangle 11982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823" name="Rectangle 11982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348865"/>
            <a:ext cx="7533018" cy="877729"/>
          </a:xfrm>
        </p:spPr>
        <p:txBody>
          <a:bodyPr vert="horz" lIns="91440" tIns="45720" rIns="91440" bIns="45720" rtlCol="0" anchor="ctr">
            <a:normAutofit/>
          </a:bodyPr>
          <a:lstStyle/>
          <a:p>
            <a:pPr>
              <a:defRPr/>
            </a:pPr>
            <a:r>
              <a:rPr lang="en-US" sz="2700" b="1" kern="1200">
                <a:solidFill>
                  <a:srgbClr val="FFFFFF"/>
                </a:solidFill>
                <a:latin typeface="+mj-lt"/>
                <a:ea typeface="+mj-ea"/>
                <a:cs typeface="+mj-cs"/>
              </a:rPr>
              <a:t> Kuruluş Yerinde Dikkate Alınacak Yardımcı Hizmet Faktörleri</a:t>
            </a:r>
          </a:p>
        </p:txBody>
      </p:sp>
      <p:graphicFrame>
        <p:nvGraphicFramePr>
          <p:cNvPr id="119813" name="Text Placeholder 2">
            <a:extLst>
              <a:ext uri="{FF2B5EF4-FFF2-40B4-BE49-F238E27FC236}">
                <a16:creationId xmlns:a16="http://schemas.microsoft.com/office/drawing/2014/main" id="{08FBAED3-8FE6-28CE-5EF7-6B11FBD9935B}"/>
              </a:ext>
            </a:extLst>
          </p:cNvPr>
          <p:cNvGraphicFramePr/>
          <p:nvPr>
            <p:extLst>
              <p:ext uri="{D42A27DB-BD31-4B8C-83A1-F6EECF244321}">
                <p14:modId xmlns:p14="http://schemas.microsoft.com/office/powerpoint/2010/main" val="1788608358"/>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6025" name="Rectangle 8602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27" name="Rectangle 8602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29" name="Rectangle 8602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31" name="Rectangle 8603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6021" name="Rectangle 3">
            <a:extLst>
              <a:ext uri="{FF2B5EF4-FFF2-40B4-BE49-F238E27FC236}">
                <a16:creationId xmlns:a16="http://schemas.microsoft.com/office/drawing/2014/main" id="{184DD957-3441-34FB-A82E-4CB450E21A34}"/>
              </a:ext>
            </a:extLst>
          </p:cNvPr>
          <p:cNvGraphicFramePr>
            <a:graphicFrameLocks noGrp="1"/>
          </p:cNvGraphicFramePr>
          <p:nvPr>
            <p:ph idx="4294967295"/>
            <p:extLst>
              <p:ext uri="{D42A27DB-BD31-4B8C-83A1-F6EECF244321}">
                <p14:modId xmlns:p14="http://schemas.microsoft.com/office/powerpoint/2010/main" val="28579948"/>
              </p:ext>
            </p:extLst>
          </p:nvPr>
        </p:nvGraphicFramePr>
        <p:xfrm>
          <a:off x="236306" y="2112579"/>
          <a:ext cx="8442607" cy="46478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2710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914400" y="115888"/>
            <a:ext cx="8229600" cy="1143000"/>
          </a:xfrm>
        </p:spPr>
        <p:txBody>
          <a:bodyPr>
            <a:normAutofit/>
          </a:bodyPr>
          <a:lstStyle/>
          <a:p>
            <a:r>
              <a:rPr lang="tr-TR" sz="2400" b="1" dirty="0">
                <a:latin typeface="+mn-lt"/>
                <a:cs typeface="Arial"/>
              </a:rPr>
              <a:t>Weber Kuruluş Yeri Üçgeni</a:t>
            </a:r>
          </a:p>
        </p:txBody>
      </p:sp>
      <p:sp>
        <p:nvSpPr>
          <p:cNvPr id="2" name="TextBox 1">
            <a:extLst>
              <a:ext uri="{FF2B5EF4-FFF2-40B4-BE49-F238E27FC236}">
                <a16:creationId xmlns:a16="http://schemas.microsoft.com/office/drawing/2014/main" id="{03263CBB-9384-4344-3D2E-C37727D246CC}"/>
              </a:ext>
            </a:extLst>
          </p:cNvPr>
          <p:cNvSpPr txBox="1"/>
          <p:nvPr/>
        </p:nvSpPr>
        <p:spPr>
          <a:xfrm>
            <a:off x="482885" y="1699402"/>
            <a:ext cx="8334827"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mn-lt"/>
                <a:cs typeface="Arial"/>
              </a:rPr>
              <a:t>Alfred Weber 1909 </a:t>
            </a:r>
            <a:r>
              <a:rPr lang="en-US" sz="2000" dirty="0" err="1">
                <a:latin typeface="+mn-lt"/>
                <a:cs typeface="Arial"/>
              </a:rPr>
              <a:t>yılında</a:t>
            </a:r>
            <a:r>
              <a:rPr lang="en-US" sz="2000" dirty="0">
                <a:latin typeface="+mn-lt"/>
                <a:cs typeface="Arial"/>
              </a:rPr>
              <a:t> </a:t>
            </a:r>
            <a:r>
              <a:rPr lang="en-US" sz="2000" dirty="0" err="1">
                <a:latin typeface="+mn-lt"/>
                <a:cs typeface="Arial"/>
              </a:rPr>
              <a:t>bir</a:t>
            </a:r>
            <a:r>
              <a:rPr lang="en-US" sz="2000" dirty="0">
                <a:latin typeface="+mn-lt"/>
                <a:cs typeface="Arial"/>
              </a:rPr>
              <a:t> </a:t>
            </a:r>
            <a:r>
              <a:rPr lang="en-US" sz="2000" dirty="0" err="1">
                <a:latin typeface="+mn-lt"/>
                <a:cs typeface="Arial"/>
              </a:rPr>
              <a:t>endüstriyel</a:t>
            </a:r>
            <a:r>
              <a:rPr lang="en-US" sz="2000" dirty="0">
                <a:latin typeface="+mn-lt"/>
                <a:cs typeface="Arial"/>
              </a:rPr>
              <a:t> </a:t>
            </a:r>
            <a:r>
              <a:rPr lang="en-US" sz="2000" dirty="0" err="1">
                <a:latin typeface="+mn-lt"/>
                <a:cs typeface="Arial"/>
              </a:rPr>
              <a:t>konum</a:t>
            </a:r>
            <a:r>
              <a:rPr lang="en-US" sz="2000" dirty="0">
                <a:latin typeface="+mn-lt"/>
                <a:cs typeface="Arial"/>
              </a:rPr>
              <a:t> </a:t>
            </a:r>
            <a:r>
              <a:rPr lang="en-US" sz="2000" dirty="0" err="1">
                <a:latin typeface="+mn-lt"/>
                <a:cs typeface="Arial"/>
              </a:rPr>
              <a:t>modeli</a:t>
            </a:r>
            <a:r>
              <a:rPr lang="en-US" sz="2000" dirty="0">
                <a:latin typeface="+mn-lt"/>
                <a:cs typeface="Arial"/>
              </a:rPr>
              <a:t> </a:t>
            </a:r>
            <a:r>
              <a:rPr lang="en-US" sz="2000" dirty="0" err="1">
                <a:latin typeface="+mn-lt"/>
                <a:cs typeface="Arial"/>
              </a:rPr>
              <a:t>geliştirmiştir</a:t>
            </a:r>
            <a:r>
              <a:rPr lang="en-US" sz="2000" dirty="0">
                <a:latin typeface="+mn-lt"/>
                <a:cs typeface="Arial"/>
              </a:rPr>
              <a:t>. </a:t>
            </a:r>
            <a:r>
              <a:rPr lang="en-US" sz="2000" dirty="0" err="1">
                <a:latin typeface="+mn-lt"/>
                <a:cs typeface="Arial"/>
              </a:rPr>
              <a:t>Endüstrilerin</a:t>
            </a:r>
            <a:r>
              <a:rPr lang="en-US" sz="2000" dirty="0">
                <a:latin typeface="+mn-lt"/>
                <a:cs typeface="Arial"/>
              </a:rPr>
              <a:t> </a:t>
            </a:r>
            <a:r>
              <a:rPr lang="en-US" sz="2000" dirty="0" err="1">
                <a:latin typeface="+mn-lt"/>
                <a:cs typeface="Arial"/>
              </a:rPr>
              <a:t>üretim</a:t>
            </a:r>
            <a:r>
              <a:rPr lang="en-US" sz="2000" dirty="0">
                <a:latin typeface="+mn-lt"/>
                <a:cs typeface="Arial"/>
              </a:rPr>
              <a:t> </a:t>
            </a:r>
            <a:r>
              <a:rPr lang="en-US" sz="2000" dirty="0" err="1">
                <a:latin typeface="+mn-lt"/>
                <a:cs typeface="Arial"/>
              </a:rPr>
              <a:t>için</a:t>
            </a:r>
            <a:r>
              <a:rPr lang="en-US" sz="2000" dirty="0">
                <a:latin typeface="+mn-lt"/>
                <a:cs typeface="Arial"/>
              </a:rPr>
              <a:t> </a:t>
            </a:r>
            <a:r>
              <a:rPr lang="en-US" sz="2000" dirty="0" err="1">
                <a:latin typeface="+mn-lt"/>
                <a:cs typeface="Arial"/>
              </a:rPr>
              <a:t>neden</a:t>
            </a:r>
            <a:r>
              <a:rPr lang="en-US" sz="2000" dirty="0">
                <a:latin typeface="+mn-lt"/>
                <a:cs typeface="Arial"/>
              </a:rPr>
              <a:t> </a:t>
            </a:r>
            <a:r>
              <a:rPr lang="en-US" sz="2000" dirty="0" err="1">
                <a:latin typeface="+mn-lt"/>
                <a:cs typeface="Arial"/>
              </a:rPr>
              <a:t>belirli</a:t>
            </a:r>
            <a:r>
              <a:rPr lang="en-US" sz="2000" dirty="0">
                <a:latin typeface="+mn-lt"/>
                <a:cs typeface="Arial"/>
              </a:rPr>
              <a:t> </a:t>
            </a:r>
            <a:r>
              <a:rPr lang="en-US" sz="2000" dirty="0" err="1">
                <a:latin typeface="+mn-lt"/>
                <a:cs typeface="Arial"/>
              </a:rPr>
              <a:t>yerleri</a:t>
            </a:r>
            <a:r>
              <a:rPr lang="en-US" sz="2000" dirty="0">
                <a:latin typeface="+mn-lt"/>
                <a:cs typeface="Arial"/>
              </a:rPr>
              <a:t> </a:t>
            </a:r>
            <a:r>
              <a:rPr lang="en-US" sz="2000" dirty="0" err="1">
                <a:latin typeface="+mn-lt"/>
                <a:cs typeface="Arial"/>
              </a:rPr>
              <a:t>seçtiğini</a:t>
            </a:r>
            <a:r>
              <a:rPr lang="en-US" sz="2000" dirty="0">
                <a:latin typeface="+mn-lt"/>
                <a:cs typeface="Arial"/>
              </a:rPr>
              <a:t> </a:t>
            </a:r>
            <a:r>
              <a:rPr lang="en-US" sz="2000" dirty="0" err="1">
                <a:latin typeface="+mn-lt"/>
                <a:cs typeface="Arial"/>
              </a:rPr>
              <a:t>açıklamıştır</a:t>
            </a:r>
            <a:r>
              <a:rPr lang="en-US" sz="2000" dirty="0">
                <a:latin typeface="+mn-lt"/>
                <a:cs typeface="Arial"/>
              </a:rPr>
              <a:t>. Weber, </a:t>
            </a:r>
            <a:r>
              <a:rPr lang="en-US" sz="2000" dirty="0" err="1">
                <a:latin typeface="+mn-lt"/>
                <a:cs typeface="Arial"/>
              </a:rPr>
              <a:t>bir</a:t>
            </a:r>
            <a:r>
              <a:rPr lang="en-US" sz="2000" dirty="0">
                <a:latin typeface="+mn-lt"/>
                <a:cs typeface="Arial"/>
              </a:rPr>
              <a:t> </a:t>
            </a:r>
            <a:r>
              <a:rPr lang="en-US" sz="2000" dirty="0" err="1">
                <a:latin typeface="+mn-lt"/>
                <a:cs typeface="Arial"/>
              </a:rPr>
              <a:t>endüstrinin</a:t>
            </a:r>
            <a:r>
              <a:rPr lang="en-US" sz="2000" dirty="0">
                <a:latin typeface="+mn-lt"/>
                <a:cs typeface="Arial"/>
              </a:rPr>
              <a:t> </a:t>
            </a:r>
            <a:r>
              <a:rPr lang="en-US" sz="2000" dirty="0" err="1">
                <a:latin typeface="+mn-lt"/>
                <a:cs typeface="Arial"/>
              </a:rPr>
              <a:t>en</a:t>
            </a:r>
            <a:r>
              <a:rPr lang="en-US" sz="2000" dirty="0">
                <a:latin typeface="+mn-lt"/>
                <a:cs typeface="Arial"/>
              </a:rPr>
              <a:t> </a:t>
            </a:r>
            <a:r>
              <a:rPr lang="en-US" sz="2000" dirty="0" err="1">
                <a:latin typeface="+mn-lt"/>
                <a:cs typeface="Arial"/>
              </a:rPr>
              <a:t>uygun</a:t>
            </a:r>
            <a:r>
              <a:rPr lang="en-US" sz="2000" dirty="0">
                <a:latin typeface="+mn-lt"/>
                <a:cs typeface="Arial"/>
              </a:rPr>
              <a:t> </a:t>
            </a:r>
            <a:r>
              <a:rPr lang="en-US" sz="2000" dirty="0" err="1">
                <a:latin typeface="+mn-lt"/>
                <a:cs typeface="Arial"/>
              </a:rPr>
              <a:t>yerini</a:t>
            </a:r>
            <a:r>
              <a:rPr lang="en-US" sz="2000" dirty="0">
                <a:latin typeface="+mn-lt"/>
                <a:cs typeface="Arial"/>
              </a:rPr>
              <a:t> </a:t>
            </a:r>
            <a:r>
              <a:rPr lang="en-US" sz="2000" dirty="0" err="1">
                <a:latin typeface="+mn-lt"/>
                <a:cs typeface="Arial"/>
              </a:rPr>
              <a:t>şekillendiren</a:t>
            </a:r>
            <a:r>
              <a:rPr lang="en-US" sz="2000" dirty="0">
                <a:latin typeface="+mn-lt"/>
                <a:cs typeface="Arial"/>
              </a:rPr>
              <a:t> </a:t>
            </a:r>
            <a:r>
              <a:rPr lang="en-US" sz="2000" dirty="0" err="1">
                <a:latin typeface="+mn-lt"/>
                <a:cs typeface="Arial"/>
              </a:rPr>
              <a:t>faktörleri</a:t>
            </a:r>
            <a:r>
              <a:rPr lang="en-US" sz="2000" dirty="0">
                <a:latin typeface="+mn-lt"/>
                <a:cs typeface="Arial"/>
              </a:rPr>
              <a:t> </a:t>
            </a:r>
            <a:r>
              <a:rPr lang="en-US" sz="2000" dirty="0" err="1">
                <a:latin typeface="+mn-lt"/>
                <a:cs typeface="Arial"/>
              </a:rPr>
              <a:t>incelemiştir</a:t>
            </a:r>
            <a:r>
              <a:rPr lang="en-US" sz="2000" dirty="0">
                <a:latin typeface="+mn-lt"/>
                <a:cs typeface="Arial"/>
              </a:rPr>
              <a:t>. </a:t>
            </a:r>
            <a:r>
              <a:rPr lang="en-US" sz="2000" dirty="0" err="1">
                <a:latin typeface="+mn-lt"/>
                <a:cs typeface="Arial"/>
              </a:rPr>
              <a:t>Nakliye</a:t>
            </a:r>
            <a:r>
              <a:rPr lang="en-US" sz="2000" dirty="0">
                <a:latin typeface="+mn-lt"/>
                <a:cs typeface="Arial"/>
              </a:rPr>
              <a:t> </a:t>
            </a:r>
            <a:r>
              <a:rPr lang="en-US" sz="2000" dirty="0" err="1">
                <a:latin typeface="+mn-lt"/>
                <a:cs typeface="Arial"/>
              </a:rPr>
              <a:t>maliyetleri</a:t>
            </a:r>
            <a:r>
              <a:rPr lang="en-US" sz="2000" dirty="0">
                <a:latin typeface="+mn-lt"/>
                <a:cs typeface="Arial"/>
              </a:rPr>
              <a:t> </a:t>
            </a:r>
            <a:r>
              <a:rPr lang="en-US" sz="2000" dirty="0" err="1">
                <a:latin typeface="+mn-lt"/>
                <a:cs typeface="Arial"/>
              </a:rPr>
              <a:t>ve</a:t>
            </a:r>
            <a:r>
              <a:rPr lang="en-US" sz="2000" dirty="0">
                <a:latin typeface="+mn-lt"/>
                <a:cs typeface="Arial"/>
              </a:rPr>
              <a:t> </a:t>
            </a:r>
            <a:r>
              <a:rPr lang="en-US" sz="2000" dirty="0" err="1">
                <a:latin typeface="+mn-lt"/>
                <a:cs typeface="Arial"/>
              </a:rPr>
              <a:t>yığılma</a:t>
            </a:r>
            <a:r>
              <a:rPr lang="en-US" sz="2000" dirty="0">
                <a:latin typeface="+mn-lt"/>
                <a:cs typeface="Arial"/>
              </a:rPr>
              <a:t> </a:t>
            </a:r>
            <a:r>
              <a:rPr lang="en-US" sz="2000" dirty="0" err="1">
                <a:latin typeface="+mn-lt"/>
                <a:cs typeface="Arial"/>
              </a:rPr>
              <a:t>güçlerinin</a:t>
            </a:r>
            <a:r>
              <a:rPr lang="en-US" sz="2000" dirty="0">
                <a:latin typeface="+mn-lt"/>
                <a:cs typeface="Arial"/>
              </a:rPr>
              <a:t> </a:t>
            </a:r>
            <a:r>
              <a:rPr lang="en-US" sz="2000" dirty="0" err="1">
                <a:latin typeface="+mn-lt"/>
                <a:cs typeface="Arial"/>
              </a:rPr>
              <a:t>esas</a:t>
            </a:r>
            <a:r>
              <a:rPr lang="en-US" sz="2000" dirty="0">
                <a:latin typeface="+mn-lt"/>
                <a:cs typeface="Arial"/>
              </a:rPr>
              <a:t> </a:t>
            </a:r>
            <a:r>
              <a:rPr lang="en-US" sz="2000" dirty="0" err="1">
                <a:latin typeface="+mn-lt"/>
                <a:cs typeface="Arial"/>
              </a:rPr>
              <a:t>olarak</a:t>
            </a:r>
            <a:r>
              <a:rPr lang="en-US" sz="2000" dirty="0">
                <a:latin typeface="+mn-lt"/>
                <a:cs typeface="Arial"/>
              </a:rPr>
              <a:t> </a:t>
            </a:r>
            <a:r>
              <a:rPr lang="en-US" sz="2000" dirty="0" err="1">
                <a:latin typeface="+mn-lt"/>
                <a:cs typeface="Arial"/>
              </a:rPr>
              <a:t>fabrika</a:t>
            </a:r>
            <a:r>
              <a:rPr lang="en-US" sz="2000" dirty="0">
                <a:latin typeface="+mn-lt"/>
                <a:cs typeface="Arial"/>
              </a:rPr>
              <a:t> </a:t>
            </a:r>
            <a:r>
              <a:rPr lang="en-US" sz="2000" dirty="0" err="1">
                <a:latin typeface="+mn-lt"/>
                <a:cs typeface="Arial"/>
              </a:rPr>
              <a:t>yerlerine</a:t>
            </a:r>
            <a:r>
              <a:rPr lang="en-US" sz="2000" dirty="0">
                <a:latin typeface="+mn-lt"/>
                <a:cs typeface="Arial"/>
              </a:rPr>
              <a:t> </a:t>
            </a:r>
            <a:r>
              <a:rPr lang="en-US" sz="2000" dirty="0" err="1">
                <a:latin typeface="+mn-lt"/>
                <a:cs typeface="Arial"/>
              </a:rPr>
              <a:t>karar</a:t>
            </a:r>
            <a:r>
              <a:rPr lang="en-US" sz="2000" dirty="0">
                <a:latin typeface="+mn-lt"/>
                <a:cs typeface="Arial"/>
              </a:rPr>
              <a:t> </a:t>
            </a:r>
            <a:r>
              <a:rPr lang="en-US" sz="2000" dirty="0" err="1">
                <a:latin typeface="+mn-lt"/>
                <a:cs typeface="Arial"/>
              </a:rPr>
              <a:t>verdiğini</a:t>
            </a:r>
            <a:r>
              <a:rPr lang="en-US" sz="2000" dirty="0">
                <a:latin typeface="+mn-lt"/>
                <a:cs typeface="Arial"/>
              </a:rPr>
              <a:t> </a:t>
            </a:r>
            <a:r>
              <a:rPr lang="en-US" sz="2000" dirty="0" err="1">
                <a:latin typeface="+mn-lt"/>
                <a:cs typeface="Arial"/>
              </a:rPr>
              <a:t>belirtmiştir</a:t>
            </a:r>
            <a:r>
              <a:rPr lang="en-US" sz="2000" dirty="0">
                <a:latin typeface="+mn-lt"/>
                <a:cs typeface="Arial"/>
              </a:rPr>
              <a:t>. </a:t>
            </a:r>
            <a:endParaRPr lang="tr-TR" sz="2000" dirty="0">
              <a:latin typeface="+mn-lt"/>
              <a:cs typeface="Arial"/>
            </a:endParaRPr>
          </a:p>
          <a:p>
            <a:endParaRPr lang="tr-TR" sz="2000" dirty="0">
              <a:latin typeface="+mn-lt"/>
              <a:cs typeface="Arial"/>
            </a:endParaRPr>
          </a:p>
          <a:p>
            <a:r>
              <a:rPr lang="en-US" sz="2000" dirty="0">
                <a:latin typeface="+mn-lt"/>
                <a:cs typeface="Arial"/>
              </a:rPr>
              <a:t>Taşıma </a:t>
            </a:r>
            <a:r>
              <a:rPr lang="en-US" sz="2000" dirty="0" err="1">
                <a:latin typeface="+mn-lt"/>
                <a:cs typeface="Arial"/>
              </a:rPr>
              <a:t>maliyetleri</a:t>
            </a:r>
            <a:r>
              <a:rPr lang="en-US" sz="2000" dirty="0">
                <a:latin typeface="+mn-lt"/>
                <a:cs typeface="Arial"/>
              </a:rPr>
              <a:t>, </a:t>
            </a:r>
            <a:r>
              <a:rPr lang="en-US" sz="2000" dirty="0" err="1">
                <a:latin typeface="+mn-lt"/>
                <a:cs typeface="Arial"/>
              </a:rPr>
              <a:t>hammaddelerin</a:t>
            </a:r>
            <a:r>
              <a:rPr lang="en-US" sz="2000" dirty="0">
                <a:latin typeface="+mn-lt"/>
                <a:cs typeface="Arial"/>
              </a:rPr>
              <a:t> </a:t>
            </a:r>
            <a:r>
              <a:rPr lang="en-US" sz="2000" dirty="0" err="1">
                <a:latin typeface="+mn-lt"/>
                <a:cs typeface="Arial"/>
              </a:rPr>
              <a:t>ve</a:t>
            </a:r>
            <a:r>
              <a:rPr lang="en-US" sz="2000" dirty="0">
                <a:latin typeface="+mn-lt"/>
                <a:cs typeface="Arial"/>
              </a:rPr>
              <a:t> </a:t>
            </a:r>
            <a:r>
              <a:rPr lang="en-US" sz="2000" dirty="0" err="1">
                <a:latin typeface="+mn-lt"/>
                <a:cs typeface="Arial"/>
              </a:rPr>
              <a:t>pazarların</a:t>
            </a:r>
            <a:r>
              <a:rPr lang="en-US" sz="2000" dirty="0">
                <a:latin typeface="+mn-lt"/>
                <a:cs typeface="Arial"/>
              </a:rPr>
              <a:t> </a:t>
            </a:r>
            <a:r>
              <a:rPr lang="en-US" sz="2000" dirty="0" err="1">
                <a:latin typeface="+mn-lt"/>
                <a:cs typeface="Arial"/>
              </a:rPr>
              <a:t>fabrikalardan</a:t>
            </a:r>
            <a:r>
              <a:rPr lang="en-US" sz="2000" dirty="0">
                <a:latin typeface="+mn-lt"/>
                <a:cs typeface="Arial"/>
              </a:rPr>
              <a:t> ne </a:t>
            </a:r>
            <a:r>
              <a:rPr lang="en-US" sz="2000" dirty="0" err="1">
                <a:latin typeface="+mn-lt"/>
                <a:cs typeface="Arial"/>
              </a:rPr>
              <a:t>kadar</a:t>
            </a:r>
            <a:r>
              <a:rPr lang="en-US" sz="2000" dirty="0">
                <a:latin typeface="+mn-lt"/>
                <a:cs typeface="Arial"/>
              </a:rPr>
              <a:t> </a:t>
            </a:r>
            <a:r>
              <a:rPr lang="en-US" sz="2000" dirty="0" err="1">
                <a:latin typeface="+mn-lt"/>
                <a:cs typeface="Arial"/>
              </a:rPr>
              <a:t>uzakta</a:t>
            </a:r>
            <a:r>
              <a:rPr lang="en-US" sz="2000" dirty="0">
                <a:latin typeface="+mn-lt"/>
                <a:cs typeface="Arial"/>
              </a:rPr>
              <a:t> </a:t>
            </a:r>
            <a:r>
              <a:rPr lang="en-US" sz="2000" dirty="0" err="1">
                <a:latin typeface="+mn-lt"/>
                <a:cs typeface="Arial"/>
              </a:rPr>
              <a:t>olduğuna</a:t>
            </a:r>
            <a:r>
              <a:rPr lang="en-US" sz="2000" dirty="0">
                <a:latin typeface="+mn-lt"/>
                <a:cs typeface="Arial"/>
              </a:rPr>
              <a:t> </a:t>
            </a:r>
            <a:r>
              <a:rPr lang="en-US" sz="2000" dirty="0" err="1">
                <a:latin typeface="+mn-lt"/>
                <a:cs typeface="Arial"/>
              </a:rPr>
              <a:t>bağlıdır</a:t>
            </a:r>
            <a:r>
              <a:rPr lang="en-US" sz="2000" dirty="0">
                <a:latin typeface="+mn-lt"/>
                <a:cs typeface="Arial"/>
              </a:rPr>
              <a:t>. </a:t>
            </a:r>
            <a:r>
              <a:rPr lang="en-US" sz="2000" dirty="0" err="1">
                <a:latin typeface="+mn-lt"/>
                <a:cs typeface="Arial"/>
              </a:rPr>
              <a:t>Eğer</a:t>
            </a:r>
            <a:r>
              <a:rPr lang="en-US" sz="2000" dirty="0">
                <a:latin typeface="+mn-lt"/>
                <a:cs typeface="Arial"/>
              </a:rPr>
              <a:t> </a:t>
            </a:r>
            <a:r>
              <a:rPr lang="en-US" sz="2000" dirty="0" err="1">
                <a:latin typeface="+mn-lt"/>
                <a:cs typeface="Arial"/>
              </a:rPr>
              <a:t>uzaksa</a:t>
            </a:r>
            <a:r>
              <a:rPr lang="en-US" sz="2000" dirty="0">
                <a:latin typeface="+mn-lt"/>
                <a:cs typeface="Arial"/>
              </a:rPr>
              <a:t>, </a:t>
            </a:r>
            <a:r>
              <a:rPr lang="en-US" sz="2000" dirty="0" err="1">
                <a:latin typeface="+mn-lt"/>
                <a:cs typeface="Arial"/>
              </a:rPr>
              <a:t>taşıma</a:t>
            </a:r>
            <a:r>
              <a:rPr lang="en-US" sz="2000" dirty="0">
                <a:latin typeface="+mn-lt"/>
                <a:cs typeface="Arial"/>
              </a:rPr>
              <a:t> </a:t>
            </a:r>
            <a:r>
              <a:rPr lang="en-US" sz="2000" dirty="0" err="1">
                <a:latin typeface="+mn-lt"/>
                <a:cs typeface="Arial"/>
              </a:rPr>
              <a:t>maliyetleri</a:t>
            </a:r>
            <a:r>
              <a:rPr lang="en-US" sz="2000" dirty="0">
                <a:latin typeface="+mn-lt"/>
                <a:cs typeface="Arial"/>
              </a:rPr>
              <a:t> </a:t>
            </a:r>
            <a:r>
              <a:rPr lang="en-US" sz="2000" dirty="0" err="1">
                <a:latin typeface="+mn-lt"/>
                <a:cs typeface="Arial"/>
              </a:rPr>
              <a:t>artar</a:t>
            </a:r>
            <a:r>
              <a:rPr lang="en-US" sz="2000" dirty="0">
                <a:latin typeface="+mn-lt"/>
                <a:cs typeface="Arial"/>
              </a:rPr>
              <a:t>. </a:t>
            </a:r>
            <a:r>
              <a:rPr lang="en-US" sz="2000" dirty="0" err="1">
                <a:latin typeface="+mn-lt"/>
                <a:cs typeface="Arial"/>
              </a:rPr>
              <a:t>Dolayısıyla</a:t>
            </a:r>
            <a:r>
              <a:rPr lang="en-US" sz="2000" dirty="0">
                <a:latin typeface="+mn-lt"/>
                <a:cs typeface="Arial"/>
              </a:rPr>
              <a:t> </a:t>
            </a:r>
            <a:r>
              <a:rPr lang="en-US" sz="2000" dirty="0" err="1">
                <a:latin typeface="+mn-lt"/>
                <a:cs typeface="Arial"/>
              </a:rPr>
              <a:t>endüstriler</a:t>
            </a:r>
            <a:r>
              <a:rPr lang="en-US" sz="2000" dirty="0">
                <a:latin typeface="+mn-lt"/>
                <a:cs typeface="Arial"/>
              </a:rPr>
              <a:t> </a:t>
            </a:r>
            <a:r>
              <a:rPr lang="en-US" sz="2000" dirty="0" err="1">
                <a:latin typeface="+mn-lt"/>
                <a:cs typeface="Arial"/>
              </a:rPr>
              <a:t>maliyetleri</a:t>
            </a:r>
            <a:r>
              <a:rPr lang="en-US" sz="2000" dirty="0">
                <a:latin typeface="+mn-lt"/>
                <a:cs typeface="Arial"/>
              </a:rPr>
              <a:t> </a:t>
            </a:r>
            <a:r>
              <a:rPr lang="en-US" sz="2000" dirty="0" err="1">
                <a:latin typeface="+mn-lt"/>
                <a:cs typeface="Arial"/>
              </a:rPr>
              <a:t>düşürmek</a:t>
            </a:r>
            <a:r>
              <a:rPr lang="en-US" sz="2000" dirty="0">
                <a:latin typeface="+mn-lt"/>
                <a:cs typeface="Arial"/>
              </a:rPr>
              <a:t> </a:t>
            </a:r>
            <a:r>
              <a:rPr lang="en-US" sz="2000" dirty="0" err="1">
                <a:latin typeface="+mn-lt"/>
                <a:cs typeface="Arial"/>
              </a:rPr>
              <a:t>için</a:t>
            </a:r>
            <a:r>
              <a:rPr lang="en-US" sz="2000" dirty="0">
                <a:latin typeface="+mn-lt"/>
                <a:cs typeface="Arial"/>
              </a:rPr>
              <a:t> </a:t>
            </a:r>
            <a:r>
              <a:rPr lang="en-US" sz="2000" dirty="0" err="1">
                <a:latin typeface="+mn-lt"/>
                <a:cs typeface="Arial"/>
              </a:rPr>
              <a:t>girdi</a:t>
            </a:r>
            <a:r>
              <a:rPr lang="en-US" sz="2000" dirty="0">
                <a:latin typeface="+mn-lt"/>
                <a:cs typeface="Arial"/>
              </a:rPr>
              <a:t> </a:t>
            </a:r>
            <a:r>
              <a:rPr lang="en-US" sz="2000" dirty="0" err="1">
                <a:latin typeface="+mn-lt"/>
                <a:cs typeface="Arial"/>
              </a:rPr>
              <a:t>ve</a:t>
            </a:r>
            <a:r>
              <a:rPr lang="en-US" sz="2000" dirty="0">
                <a:latin typeface="+mn-lt"/>
                <a:cs typeface="Arial"/>
              </a:rPr>
              <a:t> </a:t>
            </a:r>
            <a:r>
              <a:rPr lang="en-US" sz="2000" dirty="0" err="1">
                <a:latin typeface="+mn-lt"/>
                <a:cs typeface="Arial"/>
              </a:rPr>
              <a:t>pazar</a:t>
            </a:r>
            <a:r>
              <a:rPr lang="en-US" sz="2000" dirty="0">
                <a:latin typeface="+mn-lt"/>
                <a:cs typeface="Arial"/>
              </a:rPr>
              <a:t> </a:t>
            </a:r>
            <a:r>
              <a:rPr lang="en-US" sz="2000" dirty="0" err="1">
                <a:latin typeface="+mn-lt"/>
                <a:cs typeface="Arial"/>
              </a:rPr>
              <a:t>kaynaklarının</a:t>
            </a:r>
            <a:r>
              <a:rPr lang="en-US" sz="2000" dirty="0">
                <a:latin typeface="+mn-lt"/>
                <a:cs typeface="Arial"/>
              </a:rPr>
              <a:t> </a:t>
            </a:r>
            <a:r>
              <a:rPr lang="en-US" sz="2000" dirty="0" err="1">
                <a:latin typeface="+mn-lt"/>
                <a:cs typeface="Arial"/>
              </a:rPr>
              <a:t>yakınında</a:t>
            </a:r>
            <a:r>
              <a:rPr lang="en-US" sz="2000" dirty="0">
                <a:latin typeface="+mn-lt"/>
                <a:cs typeface="Arial"/>
              </a:rPr>
              <a:t> </a:t>
            </a:r>
            <a:r>
              <a:rPr lang="en-US" sz="2000" dirty="0" err="1">
                <a:latin typeface="+mn-lt"/>
                <a:cs typeface="Arial"/>
              </a:rPr>
              <a:t>konumlanır</a:t>
            </a:r>
            <a:r>
              <a:rPr lang="en-US" sz="2000" dirty="0">
                <a:latin typeface="+mn-lt"/>
                <a:cs typeface="Arial"/>
              </a:rPr>
              <a:t>. </a:t>
            </a:r>
            <a:r>
              <a:rPr lang="en-US" sz="2000" dirty="0" err="1">
                <a:latin typeface="+mn-lt"/>
                <a:cs typeface="Arial"/>
              </a:rPr>
              <a:t>Yığılma</a:t>
            </a:r>
            <a:r>
              <a:rPr lang="en-US" sz="2000" dirty="0">
                <a:latin typeface="+mn-lt"/>
                <a:cs typeface="Arial"/>
              </a:rPr>
              <a:t>, </a:t>
            </a:r>
            <a:r>
              <a:rPr lang="en-US" sz="2000" dirty="0" err="1">
                <a:latin typeface="+mn-lt"/>
                <a:cs typeface="Arial"/>
              </a:rPr>
              <a:t>endüstri</a:t>
            </a:r>
            <a:r>
              <a:rPr lang="en-US" sz="2000" dirty="0">
                <a:latin typeface="+mn-lt"/>
                <a:cs typeface="Arial"/>
              </a:rPr>
              <a:t> </a:t>
            </a:r>
            <a:r>
              <a:rPr lang="en-US" sz="2000" dirty="0" err="1">
                <a:latin typeface="+mn-lt"/>
                <a:cs typeface="Arial"/>
              </a:rPr>
              <a:t>kümelenmelerini</a:t>
            </a:r>
            <a:r>
              <a:rPr lang="en-US" sz="2000" dirty="0">
                <a:latin typeface="+mn-lt"/>
                <a:cs typeface="Arial"/>
              </a:rPr>
              <a:t> </a:t>
            </a:r>
            <a:r>
              <a:rPr lang="en-US" sz="2000" dirty="0" err="1">
                <a:latin typeface="+mn-lt"/>
                <a:cs typeface="Arial"/>
              </a:rPr>
              <a:t>ifade</a:t>
            </a:r>
            <a:r>
              <a:rPr lang="en-US" sz="2000" dirty="0">
                <a:latin typeface="+mn-lt"/>
                <a:cs typeface="Arial"/>
              </a:rPr>
              <a:t> </a:t>
            </a:r>
            <a:r>
              <a:rPr lang="en-US" sz="2000" dirty="0" err="1">
                <a:latin typeface="+mn-lt"/>
                <a:cs typeface="Arial"/>
              </a:rPr>
              <a:t>eder</a:t>
            </a:r>
            <a:r>
              <a:rPr lang="en-US" sz="2000" dirty="0">
                <a:latin typeface="+mn-lt"/>
                <a:cs typeface="Arial"/>
              </a:rPr>
              <a:t>. </a:t>
            </a:r>
            <a:r>
              <a:rPr lang="en-US" sz="2000" dirty="0" err="1">
                <a:latin typeface="+mn-lt"/>
                <a:cs typeface="Arial"/>
              </a:rPr>
              <a:t>Tedarikçilere</a:t>
            </a:r>
            <a:r>
              <a:rPr lang="en-US" sz="2000" dirty="0">
                <a:latin typeface="+mn-lt"/>
                <a:cs typeface="Arial"/>
              </a:rPr>
              <a:t>, </a:t>
            </a:r>
            <a:r>
              <a:rPr lang="en-US" sz="2000" dirty="0" err="1">
                <a:latin typeface="+mn-lt"/>
                <a:cs typeface="Arial"/>
              </a:rPr>
              <a:t>işgücü</a:t>
            </a:r>
            <a:r>
              <a:rPr lang="en-US" sz="2000" dirty="0">
                <a:latin typeface="+mn-lt"/>
                <a:cs typeface="Arial"/>
              </a:rPr>
              <a:t> </a:t>
            </a:r>
            <a:r>
              <a:rPr lang="en-US" sz="2000" dirty="0" err="1">
                <a:latin typeface="+mn-lt"/>
                <a:cs typeface="Arial"/>
              </a:rPr>
              <a:t>havuzlarına</a:t>
            </a:r>
            <a:r>
              <a:rPr lang="en-US" sz="2000" dirty="0">
                <a:latin typeface="+mn-lt"/>
                <a:cs typeface="Arial"/>
              </a:rPr>
              <a:t> </a:t>
            </a:r>
            <a:r>
              <a:rPr lang="en-US" sz="2000" dirty="0" err="1">
                <a:latin typeface="+mn-lt"/>
                <a:cs typeface="Arial"/>
              </a:rPr>
              <a:t>ve</a:t>
            </a:r>
            <a:r>
              <a:rPr lang="en-US" sz="2000" dirty="0">
                <a:latin typeface="+mn-lt"/>
                <a:cs typeface="Arial"/>
              </a:rPr>
              <a:t> </a:t>
            </a:r>
            <a:r>
              <a:rPr lang="en-US" sz="2000" dirty="0" err="1">
                <a:latin typeface="+mn-lt"/>
                <a:cs typeface="Arial"/>
              </a:rPr>
              <a:t>diğer</a:t>
            </a:r>
            <a:r>
              <a:rPr lang="en-US" sz="2000" dirty="0">
                <a:latin typeface="+mn-lt"/>
                <a:cs typeface="Arial"/>
              </a:rPr>
              <a:t> </a:t>
            </a:r>
            <a:r>
              <a:rPr lang="en-US" sz="2000" dirty="0" err="1">
                <a:latin typeface="+mn-lt"/>
                <a:cs typeface="Arial"/>
              </a:rPr>
              <a:t>firmalara</a:t>
            </a:r>
            <a:r>
              <a:rPr lang="en-US" sz="2000" dirty="0">
                <a:latin typeface="+mn-lt"/>
                <a:cs typeface="Arial"/>
              </a:rPr>
              <a:t> </a:t>
            </a:r>
            <a:r>
              <a:rPr lang="en-US" sz="2000" dirty="0" err="1">
                <a:latin typeface="+mn-lt"/>
                <a:cs typeface="Arial"/>
              </a:rPr>
              <a:t>yakın</a:t>
            </a:r>
            <a:r>
              <a:rPr lang="en-US" sz="2000" dirty="0">
                <a:latin typeface="+mn-lt"/>
                <a:cs typeface="Arial"/>
              </a:rPr>
              <a:t> </a:t>
            </a:r>
            <a:r>
              <a:rPr lang="en-US" sz="2000" dirty="0" err="1">
                <a:latin typeface="+mn-lt"/>
                <a:cs typeface="Arial"/>
              </a:rPr>
              <a:t>olmak</a:t>
            </a:r>
            <a:r>
              <a:rPr lang="en-US" sz="2000" dirty="0">
                <a:latin typeface="+mn-lt"/>
                <a:cs typeface="Arial"/>
              </a:rPr>
              <a:t> </a:t>
            </a:r>
            <a:r>
              <a:rPr lang="en-US" sz="2000" dirty="0" err="1">
                <a:latin typeface="+mn-lt"/>
                <a:cs typeface="Arial"/>
              </a:rPr>
              <a:t>işletmelere</a:t>
            </a:r>
            <a:r>
              <a:rPr lang="en-US" sz="2000" dirty="0">
                <a:latin typeface="+mn-lt"/>
                <a:cs typeface="Arial"/>
              </a:rPr>
              <a:t> </a:t>
            </a:r>
            <a:r>
              <a:rPr lang="en-US" sz="2000" dirty="0" err="1">
                <a:latin typeface="+mn-lt"/>
                <a:cs typeface="Arial"/>
              </a:rPr>
              <a:t>fayda</a:t>
            </a:r>
            <a:r>
              <a:rPr lang="en-US" sz="2000" dirty="0">
                <a:latin typeface="+mn-lt"/>
                <a:cs typeface="Arial"/>
              </a:rPr>
              <a:t> </a:t>
            </a:r>
            <a:r>
              <a:rPr lang="en-US" sz="2000" dirty="0" err="1">
                <a:latin typeface="+mn-lt"/>
                <a:cs typeface="Arial"/>
              </a:rPr>
              <a:t>sağlar</a:t>
            </a:r>
            <a:r>
              <a:rPr lang="en-US" sz="2000" dirty="0">
                <a:latin typeface="+mn-lt"/>
                <a:cs typeface="Arial"/>
              </a:rPr>
              <a:t>. </a:t>
            </a:r>
            <a:r>
              <a:rPr lang="en-US" sz="2000" dirty="0" err="1">
                <a:latin typeface="+mn-lt"/>
                <a:cs typeface="Arial"/>
              </a:rPr>
              <a:t>Kaynakları</a:t>
            </a:r>
            <a:r>
              <a:rPr lang="en-US" sz="2000" dirty="0">
                <a:latin typeface="+mn-lt"/>
                <a:cs typeface="Arial"/>
              </a:rPr>
              <a:t>, </a:t>
            </a:r>
            <a:r>
              <a:rPr lang="en-US" sz="2000" dirty="0" err="1">
                <a:latin typeface="+mn-lt"/>
                <a:cs typeface="Arial"/>
              </a:rPr>
              <a:t>işçileri</a:t>
            </a:r>
            <a:r>
              <a:rPr lang="en-US" sz="2000" dirty="0">
                <a:latin typeface="+mn-lt"/>
                <a:cs typeface="Arial"/>
              </a:rPr>
              <a:t> </a:t>
            </a:r>
            <a:r>
              <a:rPr lang="en-US" sz="2000" dirty="0" err="1">
                <a:latin typeface="+mn-lt"/>
                <a:cs typeface="Arial"/>
              </a:rPr>
              <a:t>ve</a:t>
            </a:r>
            <a:r>
              <a:rPr lang="en-US" sz="2000" dirty="0">
                <a:latin typeface="+mn-lt"/>
                <a:cs typeface="Arial"/>
              </a:rPr>
              <a:t> </a:t>
            </a:r>
            <a:r>
              <a:rPr lang="en-US" sz="2000" dirty="0" err="1">
                <a:latin typeface="+mn-lt"/>
                <a:cs typeface="Arial"/>
              </a:rPr>
              <a:t>bilgiyi</a:t>
            </a:r>
            <a:r>
              <a:rPr lang="en-US" sz="2000" dirty="0">
                <a:latin typeface="+mn-lt"/>
                <a:cs typeface="Arial"/>
              </a:rPr>
              <a:t> </a:t>
            </a:r>
            <a:r>
              <a:rPr lang="en-US" sz="2000" dirty="0" err="1">
                <a:latin typeface="+mn-lt"/>
                <a:cs typeface="Arial"/>
              </a:rPr>
              <a:t>paylaşırlar</a:t>
            </a:r>
            <a:r>
              <a:rPr lang="en-US" sz="2000" dirty="0">
                <a:latin typeface="+mn-lt"/>
                <a:cs typeface="Arial"/>
              </a:rPr>
              <a:t>. Bu da </a:t>
            </a:r>
            <a:r>
              <a:rPr lang="en-US" sz="2000" dirty="0" err="1">
                <a:latin typeface="+mn-lt"/>
                <a:cs typeface="Arial"/>
              </a:rPr>
              <a:t>üretimi</a:t>
            </a:r>
            <a:r>
              <a:rPr lang="en-US" sz="2000" dirty="0">
                <a:latin typeface="+mn-lt"/>
                <a:cs typeface="Arial"/>
              </a:rPr>
              <a:t> </a:t>
            </a:r>
            <a:r>
              <a:rPr lang="en-US" sz="2000" dirty="0" err="1">
                <a:latin typeface="+mn-lt"/>
                <a:cs typeface="Arial"/>
              </a:rPr>
              <a:t>daha</a:t>
            </a:r>
            <a:r>
              <a:rPr lang="en-US" sz="2000" dirty="0">
                <a:latin typeface="+mn-lt"/>
                <a:cs typeface="Arial"/>
              </a:rPr>
              <a:t> </a:t>
            </a:r>
            <a:r>
              <a:rPr lang="en-US" sz="2000" dirty="0" err="1">
                <a:latin typeface="+mn-lt"/>
                <a:cs typeface="Arial"/>
              </a:rPr>
              <a:t>ucuz</a:t>
            </a:r>
            <a:r>
              <a:rPr lang="en-US" sz="2000" dirty="0">
                <a:latin typeface="+mn-lt"/>
                <a:cs typeface="Arial"/>
              </a:rPr>
              <a:t> hale </a:t>
            </a:r>
            <a:r>
              <a:rPr lang="en-US" sz="2000" dirty="0" err="1">
                <a:latin typeface="+mn-lt"/>
                <a:cs typeface="Arial"/>
              </a:rPr>
              <a:t>getirir</a:t>
            </a:r>
            <a:r>
              <a:rPr lang="en-US" sz="2000" dirty="0">
                <a:latin typeface="+mn-lt"/>
                <a:cs typeface="Arial"/>
              </a:rPr>
              <a:t>. </a:t>
            </a:r>
          </a:p>
          <a:p>
            <a:endParaRPr lang="en-US" sz="2000" dirty="0">
              <a:latin typeface="+mn-lt"/>
              <a:cs typeface="Arial"/>
            </a:endParaRPr>
          </a:p>
          <a:p>
            <a:endParaRPr lang="en-US" sz="2000" dirty="0">
              <a:latin typeface="Arial"/>
              <a:cs typeface="Arial"/>
            </a:endParaRPr>
          </a:p>
        </p:txBody>
      </p:sp>
    </p:spTree>
    <p:extLst>
      <p:ext uri="{BB962C8B-B14F-4D97-AF65-F5344CB8AC3E}">
        <p14:creationId xmlns:p14="http://schemas.microsoft.com/office/powerpoint/2010/main" val="4111487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914400" y="115888"/>
            <a:ext cx="8229600" cy="1143000"/>
          </a:xfrm>
        </p:spPr>
        <p:txBody>
          <a:bodyPr>
            <a:normAutofit/>
          </a:bodyPr>
          <a:lstStyle/>
          <a:p>
            <a:r>
              <a:rPr lang="tr-TR" sz="2400" b="1" dirty="0">
                <a:latin typeface="+mn-lt"/>
                <a:cs typeface="Arial"/>
              </a:rPr>
              <a:t>Weber Kuruluş Yeri Üçgeni</a:t>
            </a:r>
          </a:p>
        </p:txBody>
      </p:sp>
      <p:pic>
        <p:nvPicPr>
          <p:cNvPr id="3" name="Picture 2" descr="A diagram of a market and factory&#10;&#10;Description automatically generated">
            <a:extLst>
              <a:ext uri="{FF2B5EF4-FFF2-40B4-BE49-F238E27FC236}">
                <a16:creationId xmlns:a16="http://schemas.microsoft.com/office/drawing/2014/main" id="{1E027F8B-84E5-2828-F62A-27E49C2868BE}"/>
              </a:ext>
            </a:extLst>
          </p:cNvPr>
          <p:cNvPicPr>
            <a:picLocks noChangeAspect="1"/>
          </p:cNvPicPr>
          <p:nvPr/>
        </p:nvPicPr>
        <p:blipFill>
          <a:blip r:embed="rId3"/>
          <a:stretch>
            <a:fillRect/>
          </a:stretch>
        </p:blipFill>
        <p:spPr>
          <a:xfrm>
            <a:off x="1584728" y="1797552"/>
            <a:ext cx="5532091" cy="4126729"/>
          </a:xfrm>
          <a:prstGeom prst="rect">
            <a:avLst/>
          </a:prstGeom>
        </p:spPr>
      </p:pic>
    </p:spTree>
    <p:extLst>
      <p:ext uri="{BB962C8B-B14F-4D97-AF65-F5344CB8AC3E}">
        <p14:creationId xmlns:p14="http://schemas.microsoft.com/office/powerpoint/2010/main" val="1025277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5127">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Rectangle 2"/>
          <p:cNvSpPr>
            <a:spLocks noGrp="1" noChangeArrowheads="1"/>
          </p:cNvSpPr>
          <p:nvPr>
            <p:ph type="title" idx="4294967295"/>
          </p:nvPr>
        </p:nvSpPr>
        <p:spPr>
          <a:xfrm>
            <a:off x="476250" y="640823"/>
            <a:ext cx="2563994" cy="5583148"/>
          </a:xfrm>
        </p:spPr>
        <p:txBody>
          <a:bodyPr vert="horz" lIns="91440" tIns="45720" rIns="91440" bIns="45720" rtlCol="0" anchor="ctr">
            <a:normAutofit/>
          </a:bodyPr>
          <a:lstStyle/>
          <a:p>
            <a:r>
              <a:rPr lang="en-US" sz="3600" kern="1200">
                <a:solidFill>
                  <a:schemeClr val="tx1"/>
                </a:solidFill>
                <a:latin typeface="+mj-lt"/>
                <a:ea typeface="+mj-ea"/>
                <a:cs typeface="+mj-cs"/>
              </a:rPr>
              <a:t>Weber Modelinin Varsayımları</a:t>
            </a:r>
          </a:p>
        </p:txBody>
      </p:sp>
      <p:sp>
        <p:nvSpPr>
          <p:cNvPr id="5130"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onnsiteX0" fmla="*/ 0 w 5410200"/>
              <a:gd name="connsiteY0" fmla="*/ 0 h 13716"/>
              <a:gd name="connsiteX1" fmla="*/ 568071 w 5410200"/>
              <a:gd name="connsiteY1" fmla="*/ 0 h 13716"/>
              <a:gd name="connsiteX2" fmla="*/ 1298448 w 5410200"/>
              <a:gd name="connsiteY2" fmla="*/ 0 h 13716"/>
              <a:gd name="connsiteX3" fmla="*/ 1920621 w 5410200"/>
              <a:gd name="connsiteY3" fmla="*/ 0 h 13716"/>
              <a:gd name="connsiteX4" fmla="*/ 2488692 w 5410200"/>
              <a:gd name="connsiteY4" fmla="*/ 0 h 13716"/>
              <a:gd name="connsiteX5" fmla="*/ 3219069 w 5410200"/>
              <a:gd name="connsiteY5" fmla="*/ 0 h 13716"/>
              <a:gd name="connsiteX6" fmla="*/ 3895344 w 5410200"/>
              <a:gd name="connsiteY6" fmla="*/ 0 h 13716"/>
              <a:gd name="connsiteX7" fmla="*/ 4571619 w 5410200"/>
              <a:gd name="connsiteY7" fmla="*/ 0 h 13716"/>
              <a:gd name="connsiteX8" fmla="*/ 5410200 w 5410200"/>
              <a:gd name="connsiteY8" fmla="*/ 0 h 13716"/>
              <a:gd name="connsiteX9" fmla="*/ 5410200 w 5410200"/>
              <a:gd name="connsiteY9" fmla="*/ 13716 h 13716"/>
              <a:gd name="connsiteX10" fmla="*/ 4842129 w 5410200"/>
              <a:gd name="connsiteY10" fmla="*/ 13716 h 13716"/>
              <a:gd name="connsiteX11" fmla="*/ 4328160 w 5410200"/>
              <a:gd name="connsiteY11" fmla="*/ 13716 h 13716"/>
              <a:gd name="connsiteX12" fmla="*/ 3597783 w 5410200"/>
              <a:gd name="connsiteY12" fmla="*/ 13716 h 13716"/>
              <a:gd name="connsiteX13" fmla="*/ 3029712 w 5410200"/>
              <a:gd name="connsiteY13" fmla="*/ 13716 h 13716"/>
              <a:gd name="connsiteX14" fmla="*/ 2299335 w 5410200"/>
              <a:gd name="connsiteY14" fmla="*/ 13716 h 13716"/>
              <a:gd name="connsiteX15" fmla="*/ 1514856 w 5410200"/>
              <a:gd name="connsiteY15" fmla="*/ 13716 h 13716"/>
              <a:gd name="connsiteX16" fmla="*/ 892683 w 5410200"/>
              <a:gd name="connsiteY16" fmla="*/ 13716 h 13716"/>
              <a:gd name="connsiteX17" fmla="*/ 0 w 5410200"/>
              <a:gd name="connsiteY17" fmla="*/ 13716 h 13716"/>
              <a:gd name="connsiteX18" fmla="*/ 0 w 5410200"/>
              <a:gd name="connsiteY1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124" name="TextBox 1">
            <a:extLst>
              <a:ext uri="{FF2B5EF4-FFF2-40B4-BE49-F238E27FC236}">
                <a16:creationId xmlns:a16="http://schemas.microsoft.com/office/drawing/2014/main" id="{E1B0FA43-B35B-E082-3378-C08B1E6469F3}"/>
              </a:ext>
            </a:extLst>
          </p:cNvPr>
          <p:cNvGraphicFramePr/>
          <p:nvPr>
            <p:extLst>
              <p:ext uri="{D42A27DB-BD31-4B8C-83A1-F6EECF244321}">
                <p14:modId xmlns:p14="http://schemas.microsoft.com/office/powerpoint/2010/main" val="1055882029"/>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6537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Freeform: Shape 512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Rectangle 2"/>
          <p:cNvSpPr>
            <a:spLocks noGrp="1" noChangeArrowheads="1"/>
          </p:cNvSpPr>
          <p:nvPr>
            <p:ph type="title" idx="4294967295"/>
          </p:nvPr>
        </p:nvSpPr>
        <p:spPr>
          <a:xfrm>
            <a:off x="515125" y="1153572"/>
            <a:ext cx="2400300" cy="4461163"/>
          </a:xfrm>
        </p:spPr>
        <p:txBody>
          <a:bodyPr vert="horz" lIns="91440" tIns="45720" rIns="91440" bIns="45720" rtlCol="0" anchor="ctr">
            <a:normAutofit/>
          </a:bodyPr>
          <a:lstStyle/>
          <a:p>
            <a:r>
              <a:rPr lang="en-US" sz="3400" kern="1200" dirty="0">
                <a:solidFill>
                  <a:srgbClr val="FFFFFF"/>
                </a:solidFill>
                <a:latin typeface="+mj-lt"/>
                <a:ea typeface="+mj-ea"/>
                <a:cs typeface="+mj-cs"/>
              </a:rPr>
              <a:t>Weber </a:t>
            </a:r>
            <a:r>
              <a:rPr lang="en-US" sz="3400" kern="1200" dirty="0" err="1">
                <a:solidFill>
                  <a:srgbClr val="FFFFFF"/>
                </a:solidFill>
                <a:latin typeface="+mj-lt"/>
                <a:ea typeface="+mj-ea"/>
                <a:cs typeface="+mj-cs"/>
              </a:rPr>
              <a:t>Modelin</a:t>
            </a:r>
            <a:r>
              <a:rPr lang="tr-TR" sz="3400" dirty="0">
                <a:solidFill>
                  <a:srgbClr val="FFFFFF"/>
                </a:solidFill>
              </a:rPr>
              <a:t>in</a:t>
            </a:r>
            <a:r>
              <a:rPr lang="en-US" sz="3400" kern="1200" dirty="0">
                <a:solidFill>
                  <a:srgbClr val="FFFFFF"/>
                </a:solidFill>
                <a:latin typeface="+mj-lt"/>
                <a:ea typeface="+mj-ea"/>
                <a:cs typeface="+mj-cs"/>
              </a:rPr>
              <a:t> </a:t>
            </a:r>
            <a:r>
              <a:rPr lang="tr-TR" sz="3400" dirty="0">
                <a:solidFill>
                  <a:srgbClr val="FFFFFF"/>
                </a:solidFill>
              </a:rPr>
              <a:t>Çıkarımları</a:t>
            </a:r>
            <a:endParaRPr lang="en-US" sz="3400" kern="1200" dirty="0">
              <a:solidFill>
                <a:srgbClr val="FFFFFF"/>
              </a:solidFill>
              <a:latin typeface="+mj-lt"/>
              <a:ea typeface="+mj-ea"/>
              <a:cs typeface="+mj-cs"/>
            </a:endParaRPr>
          </a:p>
        </p:txBody>
      </p:sp>
      <p:sp>
        <p:nvSpPr>
          <p:cNvPr id="5131" name="Arc 513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extBox 1">
            <a:extLst>
              <a:ext uri="{FF2B5EF4-FFF2-40B4-BE49-F238E27FC236}">
                <a16:creationId xmlns:a16="http://schemas.microsoft.com/office/drawing/2014/main" id="{03263CBB-9384-4344-3D2E-C37727D246CC}"/>
              </a:ext>
            </a:extLst>
          </p:cNvPr>
          <p:cNvSpPr txBox="1"/>
          <p:nvPr/>
        </p:nvSpPr>
        <p:spPr>
          <a:xfrm>
            <a:off x="3335481" y="591344"/>
            <a:ext cx="5179868" cy="558561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lnSpcReduction="10000"/>
          </a:bodyPr>
          <a:lstStyle/>
          <a:p>
            <a:pPr marL="342900" indent="-228600">
              <a:lnSpc>
                <a:spcPct val="90000"/>
              </a:lnSpc>
              <a:spcAft>
                <a:spcPts val="600"/>
              </a:spcAft>
              <a:buFont typeface="Arial" panose="020B0604020202020204" pitchFamily="34" charset="0"/>
              <a:buChar char="•"/>
            </a:pPr>
            <a:r>
              <a:rPr lang="en-US" sz="2000" dirty="0">
                <a:latin typeface="+mn-lt"/>
                <a:cs typeface="+mn-cs"/>
              </a:rPr>
              <a:t>Bu </a:t>
            </a:r>
            <a:r>
              <a:rPr lang="en-US" sz="2000" dirty="0" err="1">
                <a:latin typeface="+mn-lt"/>
                <a:cs typeface="+mn-cs"/>
              </a:rPr>
              <a:t>varsayımlar</a:t>
            </a:r>
            <a:r>
              <a:rPr lang="en-US" sz="2000" dirty="0">
                <a:latin typeface="+mn-lt"/>
                <a:cs typeface="+mn-cs"/>
              </a:rPr>
              <a:t> </a:t>
            </a:r>
            <a:r>
              <a:rPr lang="en-US" sz="2000" dirty="0" err="1">
                <a:latin typeface="+mn-lt"/>
                <a:cs typeface="+mn-cs"/>
              </a:rPr>
              <a:t>Weber'in</a:t>
            </a:r>
            <a:r>
              <a:rPr lang="en-US" sz="2000" dirty="0">
                <a:latin typeface="+mn-lt"/>
                <a:cs typeface="+mn-cs"/>
              </a:rPr>
              <a:t> </a:t>
            </a:r>
            <a:r>
              <a:rPr lang="en-US" sz="2000" dirty="0" err="1">
                <a:latin typeface="+mn-lt"/>
                <a:cs typeface="+mn-cs"/>
              </a:rPr>
              <a:t>endüstrilerin</a:t>
            </a:r>
            <a:r>
              <a:rPr lang="en-US" sz="2000" dirty="0">
                <a:latin typeface="+mn-lt"/>
                <a:cs typeface="+mn-cs"/>
              </a:rPr>
              <a:t> </a:t>
            </a:r>
            <a:r>
              <a:rPr lang="en-US" sz="2000" dirty="0" err="1">
                <a:latin typeface="+mn-lt"/>
                <a:cs typeface="+mn-cs"/>
              </a:rPr>
              <a:t>bir</a:t>
            </a:r>
            <a:r>
              <a:rPr lang="en-US" sz="2000" dirty="0">
                <a:latin typeface="+mn-lt"/>
                <a:cs typeface="+mn-cs"/>
              </a:rPr>
              <a:t> yere </a:t>
            </a:r>
            <a:r>
              <a:rPr lang="en-US" sz="2000" dirty="0" err="1">
                <a:latin typeface="+mn-lt"/>
                <a:cs typeface="+mn-cs"/>
              </a:rPr>
              <a:t>yerleşmesinin</a:t>
            </a:r>
            <a:r>
              <a:rPr lang="en-US" sz="2000" dirty="0">
                <a:latin typeface="+mn-lt"/>
                <a:cs typeface="+mn-cs"/>
              </a:rPr>
              <a:t> </a:t>
            </a:r>
            <a:r>
              <a:rPr lang="en-US" sz="2000" dirty="0" err="1">
                <a:latin typeface="+mn-lt"/>
                <a:cs typeface="+mn-cs"/>
              </a:rPr>
              <a:t>iki</a:t>
            </a:r>
            <a:r>
              <a:rPr lang="en-US" sz="2000" dirty="0">
                <a:latin typeface="+mn-lt"/>
                <a:cs typeface="+mn-cs"/>
              </a:rPr>
              <a:t> ana </a:t>
            </a:r>
            <a:r>
              <a:rPr lang="en-US" sz="2000" dirty="0" err="1">
                <a:latin typeface="+mn-lt"/>
                <a:cs typeface="+mn-cs"/>
              </a:rPr>
              <a:t>nedenine</a:t>
            </a:r>
            <a:r>
              <a:rPr lang="en-US" sz="2000" dirty="0">
                <a:latin typeface="+mn-lt"/>
                <a:cs typeface="+mn-cs"/>
              </a:rPr>
              <a:t> </a:t>
            </a:r>
            <a:r>
              <a:rPr lang="en-US" sz="2000" dirty="0" err="1">
                <a:latin typeface="+mn-lt"/>
                <a:cs typeface="+mn-cs"/>
              </a:rPr>
              <a:t>odaklanmasını</a:t>
            </a:r>
            <a:r>
              <a:rPr lang="en-US" sz="2000" dirty="0">
                <a:latin typeface="+mn-lt"/>
                <a:cs typeface="+mn-cs"/>
              </a:rPr>
              <a:t> </a:t>
            </a:r>
            <a:r>
              <a:rPr lang="en-US" sz="2000" dirty="0" err="1">
                <a:latin typeface="+mn-lt"/>
                <a:cs typeface="+mn-cs"/>
              </a:rPr>
              <a:t>kolaylaştırıyor</a:t>
            </a:r>
            <a:r>
              <a:rPr lang="en-US" sz="2000" dirty="0">
                <a:latin typeface="+mn-lt"/>
                <a:cs typeface="+mn-cs"/>
              </a:rPr>
              <a:t>: </a:t>
            </a:r>
            <a:r>
              <a:rPr lang="en-US" sz="2000" dirty="0" err="1">
                <a:latin typeface="+mn-lt"/>
                <a:cs typeface="+mn-cs"/>
              </a:rPr>
              <a:t>ulaşım</a:t>
            </a:r>
            <a:r>
              <a:rPr lang="en-US" sz="2000" dirty="0">
                <a:latin typeface="+mn-lt"/>
                <a:cs typeface="+mn-cs"/>
              </a:rPr>
              <a:t> </a:t>
            </a:r>
            <a:r>
              <a:rPr lang="en-US" sz="2000" dirty="0" err="1">
                <a:latin typeface="+mn-lt"/>
                <a:cs typeface="+mn-cs"/>
              </a:rPr>
              <a:t>maliyetleri</a:t>
            </a:r>
            <a:r>
              <a:rPr lang="en-US" sz="2000" dirty="0">
                <a:latin typeface="+mn-lt"/>
                <a:cs typeface="+mn-cs"/>
              </a:rPr>
              <a:t> </a:t>
            </a:r>
            <a:r>
              <a:rPr lang="en-US" sz="2000" dirty="0" err="1">
                <a:latin typeface="+mn-lt"/>
                <a:cs typeface="+mn-cs"/>
              </a:rPr>
              <a:t>ve</a:t>
            </a:r>
            <a:r>
              <a:rPr lang="en-US" sz="2000" dirty="0">
                <a:latin typeface="+mn-lt"/>
                <a:cs typeface="+mn-cs"/>
              </a:rPr>
              <a:t> </a:t>
            </a:r>
            <a:r>
              <a:rPr lang="en-US" sz="2000" dirty="0" err="1">
                <a:latin typeface="+mn-lt"/>
                <a:cs typeface="+mn-cs"/>
              </a:rPr>
              <a:t>diğer</a:t>
            </a:r>
            <a:r>
              <a:rPr lang="en-US" sz="2000" dirty="0">
                <a:latin typeface="+mn-lt"/>
                <a:cs typeface="+mn-cs"/>
              </a:rPr>
              <a:t> </a:t>
            </a:r>
            <a:r>
              <a:rPr lang="en-US" sz="2000" dirty="0" err="1">
                <a:latin typeface="+mn-lt"/>
                <a:cs typeface="+mn-cs"/>
              </a:rPr>
              <a:t>işletmelere</a:t>
            </a:r>
            <a:r>
              <a:rPr lang="en-US" sz="2000" dirty="0">
                <a:latin typeface="+mn-lt"/>
                <a:cs typeface="+mn-cs"/>
              </a:rPr>
              <a:t> </a:t>
            </a:r>
            <a:r>
              <a:rPr lang="en-US" sz="2000" dirty="0" err="1">
                <a:latin typeface="+mn-lt"/>
                <a:cs typeface="+mn-cs"/>
              </a:rPr>
              <a:t>yakın</a:t>
            </a:r>
            <a:r>
              <a:rPr lang="en-US" sz="2000" dirty="0">
                <a:latin typeface="+mn-lt"/>
                <a:cs typeface="+mn-cs"/>
              </a:rPr>
              <a:t> </a:t>
            </a:r>
            <a:r>
              <a:rPr lang="en-US" sz="2000" dirty="0" err="1">
                <a:latin typeface="+mn-lt"/>
                <a:cs typeface="+mn-cs"/>
              </a:rPr>
              <a:t>olmanın</a:t>
            </a:r>
            <a:r>
              <a:rPr lang="en-US" sz="2000" dirty="0">
                <a:latin typeface="+mn-lt"/>
                <a:cs typeface="+mn-cs"/>
              </a:rPr>
              <a:t> </a:t>
            </a:r>
            <a:r>
              <a:rPr lang="en-US" sz="2000" dirty="0" err="1">
                <a:latin typeface="+mn-lt"/>
                <a:cs typeface="+mn-cs"/>
              </a:rPr>
              <a:t>nasıl</a:t>
            </a:r>
            <a:r>
              <a:rPr lang="en-US" sz="2000" dirty="0">
                <a:latin typeface="+mn-lt"/>
                <a:cs typeface="+mn-cs"/>
              </a:rPr>
              <a:t> </a:t>
            </a:r>
            <a:r>
              <a:rPr lang="en-US" sz="2000" dirty="0" err="1">
                <a:latin typeface="+mn-lt"/>
                <a:cs typeface="+mn-cs"/>
              </a:rPr>
              <a:t>yardımcı</a:t>
            </a:r>
            <a:r>
              <a:rPr lang="en-US" sz="2000" dirty="0">
                <a:latin typeface="+mn-lt"/>
                <a:cs typeface="+mn-cs"/>
              </a:rPr>
              <a:t> </a:t>
            </a:r>
            <a:r>
              <a:rPr lang="en-US" sz="2000" dirty="0" err="1">
                <a:latin typeface="+mn-lt"/>
                <a:cs typeface="+mn-cs"/>
              </a:rPr>
              <a:t>olduğu</a:t>
            </a:r>
            <a:r>
              <a:rPr lang="en-US" sz="2000" dirty="0">
                <a:latin typeface="+mn-lt"/>
                <a:cs typeface="+mn-cs"/>
              </a:rPr>
              <a:t>.</a:t>
            </a:r>
          </a:p>
          <a:p>
            <a:pPr marL="342900" indent="-228600">
              <a:lnSpc>
                <a:spcPct val="90000"/>
              </a:lnSpc>
              <a:spcAft>
                <a:spcPts val="600"/>
              </a:spcAft>
              <a:buFont typeface="Arial" panose="020B0604020202020204" pitchFamily="34" charset="0"/>
              <a:buChar char="•"/>
            </a:pPr>
            <a:endParaRPr lang="en-US" sz="2000" dirty="0">
              <a:latin typeface="+mn-lt"/>
              <a:cs typeface="+mn-cs"/>
            </a:endParaRPr>
          </a:p>
          <a:p>
            <a:pPr marL="342900" indent="-228600">
              <a:lnSpc>
                <a:spcPct val="90000"/>
              </a:lnSpc>
              <a:spcAft>
                <a:spcPts val="600"/>
              </a:spcAft>
              <a:buFont typeface="Arial" panose="020B0604020202020204" pitchFamily="34" charset="0"/>
              <a:buChar char="•"/>
            </a:pPr>
            <a:r>
              <a:rPr lang="en-US" sz="2000" dirty="0">
                <a:latin typeface="+mn-lt"/>
                <a:cs typeface="+mn-cs"/>
              </a:rPr>
              <a:t> </a:t>
            </a:r>
            <a:r>
              <a:rPr lang="en-US" sz="2000" dirty="0" err="1">
                <a:latin typeface="+mn-lt"/>
                <a:cs typeface="+mn-cs"/>
              </a:rPr>
              <a:t>Gerçek</a:t>
            </a:r>
            <a:r>
              <a:rPr lang="en-US" sz="2000" dirty="0">
                <a:latin typeface="+mn-lt"/>
                <a:cs typeface="+mn-cs"/>
              </a:rPr>
              <a:t> </a:t>
            </a:r>
            <a:r>
              <a:rPr lang="en-US" sz="2000" dirty="0" err="1">
                <a:latin typeface="+mn-lt"/>
                <a:cs typeface="+mn-cs"/>
              </a:rPr>
              <a:t>hayatta</a:t>
            </a:r>
            <a:r>
              <a:rPr lang="en-US" sz="2000" dirty="0">
                <a:latin typeface="+mn-lt"/>
                <a:cs typeface="+mn-cs"/>
              </a:rPr>
              <a:t>, </a:t>
            </a:r>
            <a:r>
              <a:rPr lang="en-US" sz="2000" dirty="0" err="1">
                <a:latin typeface="+mn-lt"/>
                <a:cs typeface="+mn-cs"/>
              </a:rPr>
              <a:t>fabrikaların</a:t>
            </a:r>
            <a:r>
              <a:rPr lang="en-US" sz="2000" dirty="0">
                <a:latin typeface="+mn-lt"/>
                <a:cs typeface="+mn-cs"/>
              </a:rPr>
              <a:t> </a:t>
            </a:r>
            <a:r>
              <a:rPr lang="en-US" sz="2000" dirty="0" err="1">
                <a:latin typeface="+mn-lt"/>
                <a:cs typeface="+mn-cs"/>
              </a:rPr>
              <a:t>nereye</a:t>
            </a:r>
            <a:r>
              <a:rPr lang="en-US" sz="2000" dirty="0">
                <a:latin typeface="+mn-lt"/>
                <a:cs typeface="+mn-cs"/>
              </a:rPr>
              <a:t> </a:t>
            </a:r>
            <a:r>
              <a:rPr lang="en-US" sz="2000" dirty="0" err="1">
                <a:latin typeface="+mn-lt"/>
                <a:cs typeface="+mn-cs"/>
              </a:rPr>
              <a:t>gideceği</a:t>
            </a:r>
            <a:r>
              <a:rPr lang="en-US" sz="2000" dirty="0">
                <a:latin typeface="+mn-lt"/>
                <a:cs typeface="+mn-cs"/>
              </a:rPr>
              <a:t> </a:t>
            </a:r>
            <a:r>
              <a:rPr lang="en-US" sz="2000" dirty="0" err="1">
                <a:latin typeface="+mn-lt"/>
                <a:cs typeface="+mn-cs"/>
              </a:rPr>
              <a:t>konusunda</a:t>
            </a:r>
            <a:r>
              <a:rPr lang="en-US" sz="2000" dirty="0">
                <a:latin typeface="+mn-lt"/>
                <a:cs typeface="+mn-cs"/>
              </a:rPr>
              <a:t> </a:t>
            </a:r>
            <a:r>
              <a:rPr lang="en-US" sz="2000" dirty="0" err="1">
                <a:latin typeface="+mn-lt"/>
                <a:cs typeface="+mn-cs"/>
              </a:rPr>
              <a:t>başka</a:t>
            </a:r>
            <a:r>
              <a:rPr lang="en-US" sz="2000" dirty="0">
                <a:latin typeface="+mn-lt"/>
                <a:cs typeface="+mn-cs"/>
              </a:rPr>
              <a:t> </a:t>
            </a:r>
            <a:r>
              <a:rPr lang="en-US" sz="2000" dirty="0" err="1">
                <a:latin typeface="+mn-lt"/>
                <a:cs typeface="+mn-cs"/>
              </a:rPr>
              <a:t>pek</a:t>
            </a:r>
            <a:r>
              <a:rPr lang="en-US" sz="2000" dirty="0">
                <a:latin typeface="+mn-lt"/>
                <a:cs typeface="+mn-cs"/>
              </a:rPr>
              <a:t> </a:t>
            </a:r>
            <a:r>
              <a:rPr lang="en-US" sz="2000" dirty="0" err="1">
                <a:latin typeface="+mn-lt"/>
                <a:cs typeface="+mn-cs"/>
              </a:rPr>
              <a:t>çok</a:t>
            </a:r>
            <a:r>
              <a:rPr lang="en-US" sz="2000" dirty="0">
                <a:latin typeface="+mn-lt"/>
                <a:cs typeface="+mn-cs"/>
              </a:rPr>
              <a:t> </a:t>
            </a:r>
            <a:r>
              <a:rPr lang="en-US" sz="2000" dirty="0" err="1">
                <a:latin typeface="+mn-lt"/>
                <a:cs typeface="+mn-cs"/>
              </a:rPr>
              <a:t>şey</a:t>
            </a:r>
            <a:r>
              <a:rPr lang="en-US" sz="2000" dirty="0">
                <a:latin typeface="+mn-lt"/>
                <a:cs typeface="+mn-cs"/>
              </a:rPr>
              <a:t> de </a:t>
            </a:r>
            <a:r>
              <a:rPr lang="en-US" sz="2000" dirty="0" err="1">
                <a:latin typeface="+mn-lt"/>
                <a:cs typeface="+mn-cs"/>
              </a:rPr>
              <a:t>önemlidir</a:t>
            </a:r>
            <a:r>
              <a:rPr lang="en-US" sz="2000" dirty="0">
                <a:latin typeface="+mn-lt"/>
                <a:cs typeface="+mn-cs"/>
              </a:rPr>
              <a:t>. Ancak </a:t>
            </a:r>
            <a:r>
              <a:rPr lang="en-US" sz="2000" dirty="0" err="1">
                <a:latin typeface="+mn-lt"/>
                <a:cs typeface="+mn-cs"/>
              </a:rPr>
              <a:t>bu</a:t>
            </a:r>
            <a:r>
              <a:rPr lang="en-US" sz="2000" dirty="0">
                <a:latin typeface="+mn-lt"/>
                <a:cs typeface="+mn-cs"/>
              </a:rPr>
              <a:t> </a:t>
            </a:r>
            <a:r>
              <a:rPr lang="en-US" sz="2000" dirty="0" err="1">
                <a:latin typeface="+mn-lt"/>
                <a:cs typeface="+mn-cs"/>
              </a:rPr>
              <a:t>basit</a:t>
            </a:r>
            <a:r>
              <a:rPr lang="en-US" sz="2000" dirty="0">
                <a:latin typeface="+mn-lt"/>
                <a:cs typeface="+mn-cs"/>
              </a:rPr>
              <a:t> </a:t>
            </a:r>
            <a:r>
              <a:rPr lang="en-US" sz="2000" dirty="0" err="1">
                <a:latin typeface="+mn-lt"/>
                <a:cs typeface="+mn-cs"/>
              </a:rPr>
              <a:t>resim</a:t>
            </a:r>
            <a:r>
              <a:rPr lang="en-US" sz="2000" dirty="0">
                <a:latin typeface="+mn-lt"/>
                <a:cs typeface="+mn-cs"/>
              </a:rPr>
              <a:t> bize </a:t>
            </a:r>
            <a:r>
              <a:rPr lang="en-US" sz="2000" dirty="0" err="1">
                <a:latin typeface="+mn-lt"/>
                <a:cs typeface="+mn-cs"/>
              </a:rPr>
              <a:t>konumun</a:t>
            </a:r>
            <a:r>
              <a:rPr lang="en-US" sz="2000" dirty="0">
                <a:latin typeface="+mn-lt"/>
                <a:cs typeface="+mn-cs"/>
              </a:rPr>
              <a:t> </a:t>
            </a:r>
            <a:r>
              <a:rPr lang="en-US" sz="2000" dirty="0" err="1">
                <a:latin typeface="+mn-lt"/>
                <a:cs typeface="+mn-cs"/>
              </a:rPr>
              <a:t>temellerini</a:t>
            </a:r>
            <a:r>
              <a:rPr lang="en-US" sz="2000" dirty="0">
                <a:latin typeface="+mn-lt"/>
                <a:cs typeface="+mn-cs"/>
              </a:rPr>
              <a:t> </a:t>
            </a:r>
            <a:r>
              <a:rPr lang="en-US" sz="2000" dirty="0" err="1">
                <a:latin typeface="+mn-lt"/>
                <a:cs typeface="+mn-cs"/>
              </a:rPr>
              <a:t>anlamamız</a:t>
            </a:r>
            <a:r>
              <a:rPr lang="en-US" sz="2000" dirty="0">
                <a:latin typeface="+mn-lt"/>
                <a:cs typeface="+mn-cs"/>
              </a:rPr>
              <a:t> </a:t>
            </a:r>
            <a:r>
              <a:rPr lang="en-US" sz="2000" dirty="0" err="1">
                <a:latin typeface="+mn-lt"/>
                <a:cs typeface="+mn-cs"/>
              </a:rPr>
              <a:t>için</a:t>
            </a:r>
            <a:r>
              <a:rPr lang="en-US" sz="2000" dirty="0">
                <a:latin typeface="+mn-lt"/>
                <a:cs typeface="+mn-cs"/>
              </a:rPr>
              <a:t> </a:t>
            </a:r>
            <a:r>
              <a:rPr lang="en-US" sz="2000" dirty="0" err="1">
                <a:latin typeface="+mn-lt"/>
                <a:cs typeface="+mn-cs"/>
              </a:rPr>
              <a:t>bir</a:t>
            </a:r>
            <a:r>
              <a:rPr lang="en-US" sz="2000" dirty="0">
                <a:latin typeface="+mn-lt"/>
                <a:cs typeface="+mn-cs"/>
              </a:rPr>
              <a:t> </a:t>
            </a:r>
            <a:r>
              <a:rPr lang="en-US" sz="2000" dirty="0" err="1">
                <a:latin typeface="+mn-lt"/>
                <a:cs typeface="+mn-cs"/>
              </a:rPr>
              <a:t>temel</a:t>
            </a:r>
            <a:r>
              <a:rPr lang="en-US" sz="2000" dirty="0">
                <a:latin typeface="+mn-lt"/>
                <a:cs typeface="+mn-cs"/>
              </a:rPr>
              <a:t> </a:t>
            </a:r>
            <a:r>
              <a:rPr lang="en-US" sz="2000" dirty="0" err="1">
                <a:latin typeface="+mn-lt"/>
                <a:cs typeface="+mn-cs"/>
              </a:rPr>
              <a:t>sağlamaktadır</a:t>
            </a:r>
            <a:r>
              <a:rPr lang="en-US" sz="2000" dirty="0">
                <a:latin typeface="+mn-lt"/>
                <a:cs typeface="+mn-cs"/>
              </a:rPr>
              <a:t>. </a:t>
            </a:r>
          </a:p>
          <a:p>
            <a:pPr marL="342900" indent="-228600">
              <a:lnSpc>
                <a:spcPct val="90000"/>
              </a:lnSpc>
              <a:spcAft>
                <a:spcPts val="600"/>
              </a:spcAft>
              <a:buFont typeface="Arial" panose="020B0604020202020204" pitchFamily="34" charset="0"/>
              <a:buChar char="•"/>
            </a:pPr>
            <a:endParaRPr lang="en-US" sz="2000" dirty="0">
              <a:latin typeface="+mn-lt"/>
              <a:cs typeface="+mn-cs"/>
            </a:endParaRPr>
          </a:p>
          <a:p>
            <a:pPr marL="342900" indent="-228600">
              <a:lnSpc>
                <a:spcPct val="90000"/>
              </a:lnSpc>
              <a:spcAft>
                <a:spcPts val="600"/>
              </a:spcAft>
              <a:buFont typeface="Arial" panose="020B0604020202020204" pitchFamily="34" charset="0"/>
              <a:buChar char="•"/>
            </a:pPr>
            <a:r>
              <a:rPr lang="en-US" sz="2000" dirty="0" err="1">
                <a:latin typeface="+mn-lt"/>
                <a:cs typeface="+mn-cs"/>
              </a:rPr>
              <a:t>Eşit</a:t>
            </a:r>
            <a:r>
              <a:rPr lang="en-US" sz="2000" dirty="0">
                <a:latin typeface="+mn-lt"/>
                <a:cs typeface="+mn-cs"/>
              </a:rPr>
              <a:t> </a:t>
            </a:r>
            <a:r>
              <a:rPr lang="en-US" sz="2000" dirty="0" err="1">
                <a:latin typeface="+mn-lt"/>
                <a:cs typeface="+mn-cs"/>
              </a:rPr>
              <a:t>koşullar</a:t>
            </a:r>
            <a:r>
              <a:rPr lang="en-US" sz="2000" dirty="0">
                <a:latin typeface="+mn-lt"/>
                <a:cs typeface="+mn-cs"/>
              </a:rPr>
              <a:t> </a:t>
            </a:r>
            <a:r>
              <a:rPr lang="en-US" sz="2000" dirty="0" err="1">
                <a:latin typeface="+mn-lt"/>
                <a:cs typeface="+mn-cs"/>
              </a:rPr>
              <a:t>ve</a:t>
            </a:r>
            <a:r>
              <a:rPr lang="en-US" sz="2000" dirty="0">
                <a:latin typeface="+mn-lt"/>
                <a:cs typeface="+mn-cs"/>
              </a:rPr>
              <a:t> </a:t>
            </a:r>
            <a:r>
              <a:rPr lang="en-US" sz="2000" dirty="0" err="1">
                <a:latin typeface="+mn-lt"/>
                <a:cs typeface="+mn-cs"/>
              </a:rPr>
              <a:t>standartlaştırılmış</a:t>
            </a:r>
            <a:r>
              <a:rPr lang="en-US" sz="2000" dirty="0">
                <a:latin typeface="+mn-lt"/>
                <a:cs typeface="+mn-cs"/>
              </a:rPr>
              <a:t> </a:t>
            </a:r>
            <a:r>
              <a:rPr lang="en-US" sz="2000" dirty="0" err="1">
                <a:latin typeface="+mn-lt"/>
                <a:cs typeface="+mn-cs"/>
              </a:rPr>
              <a:t>hikaye</a:t>
            </a:r>
            <a:r>
              <a:rPr lang="en-US" sz="2000" dirty="0">
                <a:latin typeface="+mn-lt"/>
                <a:cs typeface="+mn-cs"/>
              </a:rPr>
              <a:t>, ideal </a:t>
            </a:r>
            <a:r>
              <a:rPr lang="en-US" sz="2000" dirty="0" err="1">
                <a:latin typeface="+mn-lt"/>
                <a:cs typeface="+mn-cs"/>
              </a:rPr>
              <a:t>bir</a:t>
            </a:r>
            <a:r>
              <a:rPr lang="en-US" sz="2000" dirty="0">
                <a:latin typeface="+mn-lt"/>
                <a:cs typeface="+mn-cs"/>
              </a:rPr>
              <a:t> </a:t>
            </a:r>
            <a:r>
              <a:rPr lang="en-US" sz="2000" dirty="0" err="1">
                <a:latin typeface="+mn-lt"/>
                <a:cs typeface="+mn-cs"/>
              </a:rPr>
              <a:t>ortamda</a:t>
            </a:r>
            <a:r>
              <a:rPr lang="en-US" sz="2000" dirty="0">
                <a:latin typeface="+mn-lt"/>
                <a:cs typeface="+mn-cs"/>
              </a:rPr>
              <a:t> </a:t>
            </a:r>
            <a:r>
              <a:rPr lang="en-US" sz="2000" dirty="0" err="1">
                <a:latin typeface="+mn-lt"/>
                <a:cs typeface="+mn-cs"/>
              </a:rPr>
              <a:t>taşıma</a:t>
            </a:r>
            <a:r>
              <a:rPr lang="en-US" sz="2000" dirty="0">
                <a:latin typeface="+mn-lt"/>
                <a:cs typeface="+mn-cs"/>
              </a:rPr>
              <a:t> </a:t>
            </a:r>
            <a:r>
              <a:rPr lang="en-US" sz="2000" dirty="0" err="1">
                <a:latin typeface="+mn-lt"/>
                <a:cs typeface="+mn-cs"/>
              </a:rPr>
              <a:t>maliyetlerinin</a:t>
            </a:r>
            <a:r>
              <a:rPr lang="en-US" sz="2000" dirty="0">
                <a:latin typeface="+mn-lt"/>
                <a:cs typeface="+mn-cs"/>
              </a:rPr>
              <a:t> </a:t>
            </a:r>
            <a:r>
              <a:rPr lang="en-US" sz="2000" dirty="0" err="1">
                <a:latin typeface="+mn-lt"/>
                <a:cs typeface="+mn-cs"/>
              </a:rPr>
              <a:t>ve</a:t>
            </a:r>
            <a:r>
              <a:rPr lang="en-US" sz="2000" dirty="0">
                <a:latin typeface="+mn-lt"/>
                <a:cs typeface="+mn-cs"/>
              </a:rPr>
              <a:t> </a:t>
            </a:r>
            <a:r>
              <a:rPr lang="en-US" sz="2000" dirty="0" err="1">
                <a:latin typeface="+mn-lt"/>
                <a:cs typeface="+mn-cs"/>
              </a:rPr>
              <a:t>yığılmanın</a:t>
            </a:r>
            <a:r>
              <a:rPr lang="en-US" sz="2000" dirty="0">
                <a:latin typeface="+mn-lt"/>
                <a:cs typeface="+mn-cs"/>
              </a:rPr>
              <a:t> (</a:t>
            </a:r>
            <a:r>
              <a:rPr lang="en-US" sz="2000" dirty="0" err="1">
                <a:latin typeface="+mn-lt"/>
                <a:cs typeface="+mn-cs"/>
              </a:rPr>
              <a:t>kümelenme</a:t>
            </a:r>
            <a:r>
              <a:rPr lang="en-US" sz="2000" dirty="0">
                <a:latin typeface="+mn-lt"/>
                <a:cs typeface="+mn-cs"/>
              </a:rPr>
              <a:t>) </a:t>
            </a:r>
            <a:r>
              <a:rPr lang="en-US" sz="2000" dirty="0" err="1">
                <a:latin typeface="+mn-lt"/>
                <a:cs typeface="+mn-cs"/>
              </a:rPr>
              <a:t>yerleri</a:t>
            </a:r>
            <a:r>
              <a:rPr lang="en-US" sz="2000" dirty="0">
                <a:latin typeface="+mn-lt"/>
                <a:cs typeface="+mn-cs"/>
              </a:rPr>
              <a:t> </a:t>
            </a:r>
            <a:r>
              <a:rPr lang="en-US" sz="2000" dirty="0" err="1">
                <a:latin typeface="+mn-lt"/>
                <a:cs typeface="+mn-cs"/>
              </a:rPr>
              <a:t>nasıl</a:t>
            </a:r>
            <a:r>
              <a:rPr lang="en-US" sz="2000" dirty="0">
                <a:latin typeface="+mn-lt"/>
                <a:cs typeface="+mn-cs"/>
              </a:rPr>
              <a:t> </a:t>
            </a:r>
            <a:r>
              <a:rPr lang="en-US" sz="2000" dirty="0" err="1">
                <a:latin typeface="+mn-lt"/>
                <a:cs typeface="+mn-cs"/>
              </a:rPr>
              <a:t>etkileyeceğini</a:t>
            </a:r>
            <a:r>
              <a:rPr lang="en-US" sz="2000" dirty="0">
                <a:latin typeface="+mn-lt"/>
                <a:cs typeface="+mn-cs"/>
              </a:rPr>
              <a:t> </a:t>
            </a:r>
            <a:r>
              <a:rPr lang="en-US" sz="2000" dirty="0" err="1">
                <a:latin typeface="+mn-lt"/>
                <a:cs typeface="+mn-cs"/>
              </a:rPr>
              <a:t>göstermektedir</a:t>
            </a:r>
            <a:r>
              <a:rPr lang="en-US" sz="2000" dirty="0">
                <a:latin typeface="+mn-lt"/>
                <a:cs typeface="+mn-cs"/>
              </a:rPr>
              <a:t>. Ancak </a:t>
            </a:r>
            <a:r>
              <a:rPr lang="en-US" sz="2000" dirty="0" err="1">
                <a:latin typeface="+mn-lt"/>
                <a:cs typeface="+mn-cs"/>
              </a:rPr>
              <a:t>gerçek</a:t>
            </a:r>
            <a:r>
              <a:rPr lang="en-US" sz="2000" dirty="0">
                <a:latin typeface="+mn-lt"/>
                <a:cs typeface="+mn-cs"/>
              </a:rPr>
              <a:t> </a:t>
            </a:r>
            <a:r>
              <a:rPr lang="en-US" sz="2000" dirty="0" err="1">
                <a:latin typeface="+mn-lt"/>
                <a:cs typeface="+mn-cs"/>
              </a:rPr>
              <a:t>dünyadaki</a:t>
            </a:r>
            <a:r>
              <a:rPr lang="en-US" sz="2000" dirty="0">
                <a:latin typeface="+mn-lt"/>
                <a:cs typeface="+mn-cs"/>
              </a:rPr>
              <a:t> </a:t>
            </a:r>
            <a:r>
              <a:rPr lang="en-US" sz="2000" dirty="0" err="1">
                <a:latin typeface="+mn-lt"/>
                <a:cs typeface="+mn-cs"/>
              </a:rPr>
              <a:t>seçimlerde</a:t>
            </a:r>
            <a:r>
              <a:rPr lang="en-US" sz="2000" dirty="0">
                <a:latin typeface="+mn-lt"/>
                <a:cs typeface="+mn-cs"/>
              </a:rPr>
              <a:t> </a:t>
            </a:r>
            <a:r>
              <a:rPr lang="en-US" sz="2000" dirty="0" err="1">
                <a:latin typeface="+mn-lt"/>
                <a:cs typeface="+mn-cs"/>
              </a:rPr>
              <a:t>Weber'in</a:t>
            </a:r>
            <a:r>
              <a:rPr lang="en-US" sz="2000" dirty="0">
                <a:latin typeface="+mn-lt"/>
                <a:cs typeface="+mn-cs"/>
              </a:rPr>
              <a:t> </a:t>
            </a:r>
            <a:r>
              <a:rPr lang="en-US" sz="2000" dirty="0" err="1">
                <a:latin typeface="+mn-lt"/>
                <a:cs typeface="+mn-cs"/>
              </a:rPr>
              <a:t>bahsettiğinden</a:t>
            </a:r>
            <a:r>
              <a:rPr lang="en-US" sz="2000" dirty="0">
                <a:latin typeface="+mn-lt"/>
                <a:cs typeface="+mn-cs"/>
              </a:rPr>
              <a:t> </a:t>
            </a:r>
            <a:r>
              <a:rPr lang="en-US" sz="2000" dirty="0" err="1">
                <a:latin typeface="+mn-lt"/>
                <a:cs typeface="+mn-cs"/>
              </a:rPr>
              <a:t>çok</a:t>
            </a:r>
            <a:r>
              <a:rPr lang="en-US" sz="2000" dirty="0">
                <a:latin typeface="+mn-lt"/>
                <a:cs typeface="+mn-cs"/>
              </a:rPr>
              <a:t> </a:t>
            </a:r>
            <a:r>
              <a:rPr lang="en-US" sz="2000" dirty="0" err="1">
                <a:latin typeface="+mn-lt"/>
                <a:cs typeface="+mn-cs"/>
              </a:rPr>
              <a:t>daha</a:t>
            </a:r>
            <a:r>
              <a:rPr lang="en-US" sz="2000" dirty="0">
                <a:latin typeface="+mn-lt"/>
                <a:cs typeface="+mn-cs"/>
              </a:rPr>
              <a:t> </a:t>
            </a:r>
            <a:r>
              <a:rPr lang="en-US" sz="2000" dirty="0" err="1">
                <a:latin typeface="+mn-lt"/>
                <a:cs typeface="+mn-cs"/>
              </a:rPr>
              <a:t>fazla</a:t>
            </a:r>
            <a:r>
              <a:rPr lang="en-US" sz="2000" dirty="0">
                <a:latin typeface="+mn-lt"/>
                <a:cs typeface="+mn-cs"/>
              </a:rPr>
              <a:t> </a:t>
            </a:r>
            <a:r>
              <a:rPr lang="en-US" sz="2000" dirty="0" err="1">
                <a:latin typeface="+mn-lt"/>
                <a:cs typeface="+mn-cs"/>
              </a:rPr>
              <a:t>faktör</a:t>
            </a:r>
            <a:r>
              <a:rPr lang="en-US" sz="2000" dirty="0">
                <a:latin typeface="+mn-lt"/>
                <a:cs typeface="+mn-cs"/>
              </a:rPr>
              <a:t> </a:t>
            </a:r>
            <a:r>
              <a:rPr lang="en-US" sz="2000" dirty="0" err="1">
                <a:latin typeface="+mn-lt"/>
                <a:cs typeface="+mn-cs"/>
              </a:rPr>
              <a:t>söz</a:t>
            </a:r>
            <a:r>
              <a:rPr lang="en-US" sz="2000" dirty="0">
                <a:latin typeface="+mn-lt"/>
                <a:cs typeface="+mn-cs"/>
              </a:rPr>
              <a:t> </a:t>
            </a:r>
            <a:r>
              <a:rPr lang="en-US" sz="2000" dirty="0" err="1">
                <a:latin typeface="+mn-lt"/>
                <a:cs typeface="+mn-cs"/>
              </a:rPr>
              <a:t>konusudur</a:t>
            </a:r>
            <a:r>
              <a:rPr lang="en-US" sz="2000" dirty="0">
                <a:latin typeface="+mn-lt"/>
                <a:cs typeface="+mn-cs"/>
              </a:rPr>
              <a:t>.</a:t>
            </a:r>
          </a:p>
        </p:txBody>
      </p:sp>
    </p:spTree>
    <p:extLst>
      <p:ext uri="{BB962C8B-B14F-4D97-AF65-F5344CB8AC3E}">
        <p14:creationId xmlns:p14="http://schemas.microsoft.com/office/powerpoint/2010/main" val="2648387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914400" y="115888"/>
            <a:ext cx="8229600" cy="1143000"/>
          </a:xfrm>
        </p:spPr>
        <p:txBody>
          <a:bodyPr>
            <a:normAutofit/>
          </a:bodyPr>
          <a:lstStyle/>
          <a:p>
            <a:r>
              <a:rPr lang="tr-TR" sz="2800">
                <a:latin typeface="Arial"/>
                <a:cs typeface="Arial"/>
              </a:rPr>
              <a:t>Weber Modelinin Çıkarımları</a:t>
            </a:r>
          </a:p>
        </p:txBody>
      </p:sp>
      <p:pic>
        <p:nvPicPr>
          <p:cNvPr id="3" name="Picture 2" descr="A diagram of different types of triangles&#10;&#10;Description automatically generated">
            <a:extLst>
              <a:ext uri="{FF2B5EF4-FFF2-40B4-BE49-F238E27FC236}">
                <a16:creationId xmlns:a16="http://schemas.microsoft.com/office/drawing/2014/main" id="{1BB8F19C-1B69-8423-F099-173D3E2C04CD}"/>
              </a:ext>
            </a:extLst>
          </p:cNvPr>
          <p:cNvPicPr>
            <a:picLocks noChangeAspect="1"/>
          </p:cNvPicPr>
          <p:nvPr/>
        </p:nvPicPr>
        <p:blipFill>
          <a:blip r:embed="rId3"/>
          <a:stretch>
            <a:fillRect/>
          </a:stretch>
        </p:blipFill>
        <p:spPr>
          <a:xfrm>
            <a:off x="1294589" y="1524746"/>
            <a:ext cx="7281708" cy="4545926"/>
          </a:xfrm>
          <a:prstGeom prst="rect">
            <a:avLst/>
          </a:prstGeom>
        </p:spPr>
      </p:pic>
    </p:spTree>
    <p:extLst>
      <p:ext uri="{BB962C8B-B14F-4D97-AF65-F5344CB8AC3E}">
        <p14:creationId xmlns:p14="http://schemas.microsoft.com/office/powerpoint/2010/main" val="3922294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idx="4294967295"/>
          </p:nvPr>
        </p:nvSpPr>
        <p:spPr>
          <a:xfrm>
            <a:off x="621539" y="515367"/>
            <a:ext cx="8229600" cy="5832475"/>
          </a:xfrm>
        </p:spPr>
        <p:txBody>
          <a:bodyPr vert="horz" lIns="91440" tIns="45720" rIns="91440" bIns="45720" rtlCol="0" anchor="t">
            <a:normAutofit/>
          </a:bodyPr>
          <a:lstStyle/>
          <a:p>
            <a:pPr marL="0" indent="0">
              <a:buNone/>
            </a:pPr>
            <a:r>
              <a:rPr lang="tr-TR" sz="2400" b="1" dirty="0">
                <a:cs typeface="Arial"/>
              </a:rPr>
              <a:t>Karma Tam Sayılı Programlama Modeli</a:t>
            </a:r>
          </a:p>
          <a:p>
            <a:pPr marL="0" indent="0">
              <a:buNone/>
            </a:pPr>
            <a:r>
              <a:rPr lang="tr-TR" sz="2400" b="1" dirty="0">
                <a:latin typeface="Arial" charset="0"/>
              </a:rPr>
              <a:t> </a:t>
            </a:r>
          </a:p>
          <a:p>
            <a:pPr marL="0" indent="0">
              <a:buNone/>
            </a:pPr>
            <a:r>
              <a:rPr lang="tr-TR" sz="2400" dirty="0"/>
              <a:t>Kullanım Alanları;</a:t>
            </a:r>
          </a:p>
          <a:p>
            <a:pPr marL="457200" indent="-457200">
              <a:buAutoNum type="arabicPeriod"/>
            </a:pPr>
            <a:r>
              <a:rPr lang="tr-TR" sz="2400" dirty="0"/>
              <a:t>Teçhizat kullanımı planlamalarında</a:t>
            </a:r>
          </a:p>
          <a:p>
            <a:pPr marL="457200" indent="-457200">
              <a:buAutoNum type="arabicPeriod"/>
            </a:pPr>
            <a:r>
              <a:rPr lang="tr-TR" sz="2400" dirty="0"/>
              <a:t>Atölyelerde iş dağıtım problemlerinin çözümünde ,</a:t>
            </a:r>
          </a:p>
          <a:p>
            <a:pPr marL="457200" indent="-457200">
              <a:buAutoNum type="arabicPeriod"/>
            </a:pPr>
            <a:r>
              <a:rPr lang="tr-TR" sz="2400" dirty="0"/>
              <a:t> Ulaştırma ve lojistik problemlerinin çözümünde,</a:t>
            </a:r>
          </a:p>
          <a:p>
            <a:pPr marL="457200" indent="-457200">
              <a:buAutoNum type="arabicPeriod"/>
            </a:pPr>
            <a:r>
              <a:rPr lang="tr-TR" sz="2400" dirty="0"/>
              <a:t> Atama problemlerinin çözümünde,</a:t>
            </a:r>
          </a:p>
          <a:p>
            <a:pPr marL="457200" indent="-457200">
              <a:buAutoNum type="arabicPeriod"/>
            </a:pPr>
            <a:r>
              <a:rPr lang="tr-TR" sz="2400" dirty="0"/>
              <a:t>Personel çizelgelemede,</a:t>
            </a:r>
          </a:p>
          <a:p>
            <a:pPr marL="457200" indent="-457200">
              <a:buAutoNum type="arabicPeriod"/>
            </a:pPr>
            <a:r>
              <a:rPr lang="tr-TR" sz="2400" dirty="0"/>
              <a:t>Portföy seçimi problemlerinde</a:t>
            </a:r>
          </a:p>
          <a:p>
            <a:pPr marL="457200" indent="-457200">
              <a:buAutoNum type="arabicPeriod"/>
            </a:pPr>
            <a:r>
              <a:rPr lang="tr-TR" sz="2400" dirty="0"/>
              <a:t>Yap-Yapma sorunlarının çözümünde</a:t>
            </a:r>
          </a:p>
          <a:p>
            <a:pPr marL="457200" indent="-457200">
              <a:buAutoNum type="arabicPeriod"/>
            </a:pPr>
            <a:r>
              <a:rPr lang="tr-TR" sz="2400" dirty="0"/>
              <a:t>Havaalanlarında uçak çizelgelemeleri, orman yangın kule yeri tespitleri vb. birçok alanda kullanılmaktadır.</a:t>
            </a:r>
          </a:p>
        </p:txBody>
      </p:sp>
    </p:spTree>
    <p:extLst>
      <p:ext uri="{BB962C8B-B14F-4D97-AF65-F5344CB8AC3E}">
        <p14:creationId xmlns:p14="http://schemas.microsoft.com/office/powerpoint/2010/main" val="3482942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idx="4294967295"/>
          </p:nvPr>
        </p:nvSpPr>
        <p:spPr>
          <a:xfrm>
            <a:off x="495124" y="662851"/>
            <a:ext cx="8229600" cy="5832475"/>
          </a:xfrm>
        </p:spPr>
        <p:txBody>
          <a:bodyPr vert="horz" lIns="91440" tIns="45720" rIns="91440" bIns="45720" rtlCol="0" anchor="t">
            <a:normAutofit/>
          </a:bodyPr>
          <a:lstStyle/>
          <a:p>
            <a:pPr marL="0" indent="0">
              <a:buNone/>
            </a:pPr>
            <a:r>
              <a:rPr lang="tr-TR" sz="2400" b="1" dirty="0">
                <a:cs typeface="Arial"/>
              </a:rPr>
              <a:t>Doğrusal Programlama Modeli</a:t>
            </a:r>
          </a:p>
          <a:p>
            <a:pPr marL="0" indent="0">
              <a:buNone/>
            </a:pPr>
            <a:r>
              <a:rPr lang="tr-TR" sz="2400" b="1" dirty="0"/>
              <a:t> </a:t>
            </a:r>
          </a:p>
          <a:p>
            <a:pPr marL="0" indent="0">
              <a:buNone/>
            </a:pPr>
            <a:r>
              <a:rPr lang="tr-TR" sz="2400" dirty="0">
                <a:cs typeface="Arial"/>
              </a:rPr>
              <a:t>Her hangi bir işletmenin sahip olduğu bütçe, makine, işgücü ve malzeme gibi sınırlı kaynakların, azami değer ve katkı sağlayacak şekilde, optimal dağıtımında yöneticiye yardımcı olan bir karar verme tekniğidir. DP etkili bir çözüm tekniği olan </a:t>
            </a:r>
            <a:r>
              <a:rPr lang="tr-TR" sz="2400" dirty="0" err="1">
                <a:cs typeface="Arial"/>
              </a:rPr>
              <a:t>Simplex</a:t>
            </a:r>
            <a:r>
              <a:rPr lang="tr-TR" sz="2400" dirty="0">
                <a:cs typeface="Arial"/>
              </a:rPr>
              <a:t> yöntemi ile beraber, 1947 yılında George </a:t>
            </a:r>
            <a:r>
              <a:rPr lang="tr-TR" sz="2400" dirty="0" err="1">
                <a:cs typeface="Arial"/>
              </a:rPr>
              <a:t>Dantzig</a:t>
            </a:r>
            <a:r>
              <a:rPr lang="tr-TR" sz="2400" dirty="0">
                <a:cs typeface="Arial"/>
              </a:rPr>
              <a:t> tarafından geliştirilmiştir. </a:t>
            </a:r>
          </a:p>
          <a:p>
            <a:pPr marL="0" indent="0">
              <a:buNone/>
            </a:pPr>
            <a:endParaRPr lang="tr-TR" sz="2400" dirty="0">
              <a:cs typeface="Arial"/>
            </a:endParaRPr>
          </a:p>
          <a:p>
            <a:pPr marL="0" indent="0">
              <a:buNone/>
            </a:pPr>
            <a:r>
              <a:rPr lang="tr-TR" sz="2400" dirty="0">
                <a:cs typeface="Arial"/>
              </a:rPr>
              <a:t>Bu tarihten itibaren bankacılık, eğitim, petrol endüstrisi, taşımacılık, ziraat ve ormancılık gibi çeşitli alanlarda optimizasyon problemlerinin çözümünde başarıyla kullanılmıştır.</a:t>
            </a:r>
            <a:endParaRPr lang="tr-TR" dirty="0">
              <a:ea typeface="Calibri"/>
              <a:cs typeface="Calibri"/>
            </a:endParaRPr>
          </a:p>
        </p:txBody>
      </p:sp>
    </p:spTree>
    <p:extLst>
      <p:ext uri="{BB962C8B-B14F-4D97-AF65-F5344CB8AC3E}">
        <p14:creationId xmlns:p14="http://schemas.microsoft.com/office/powerpoint/2010/main" val="3186624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idx="4294967295"/>
          </p:nvPr>
        </p:nvSpPr>
        <p:spPr>
          <a:xfrm>
            <a:off x="579401" y="557506"/>
            <a:ext cx="8229600" cy="5832475"/>
          </a:xfrm>
        </p:spPr>
        <p:txBody>
          <a:bodyPr vert="horz" lIns="91440" tIns="45720" rIns="91440" bIns="45720" rtlCol="0" anchor="t">
            <a:normAutofit/>
          </a:bodyPr>
          <a:lstStyle/>
          <a:p>
            <a:pPr marL="0" indent="0">
              <a:buNone/>
            </a:pPr>
            <a:r>
              <a:rPr lang="tr-TR" sz="2400" b="1" dirty="0">
                <a:cs typeface="Arial"/>
              </a:rPr>
              <a:t>Ulaştırma Modeli</a:t>
            </a:r>
          </a:p>
          <a:p>
            <a:pPr marL="0" indent="0">
              <a:buNone/>
            </a:pPr>
            <a:r>
              <a:rPr lang="tr-TR" sz="2400" b="1" dirty="0">
                <a:latin typeface="Arial" charset="0"/>
              </a:rPr>
              <a:t> </a:t>
            </a:r>
          </a:p>
          <a:p>
            <a:pPr marL="0" indent="0">
              <a:buNone/>
            </a:pPr>
            <a:r>
              <a:rPr lang="tr-TR" sz="2400" dirty="0"/>
              <a:t>Ulaştırma modeli, doğrusal programlama modellerinin özel bir türüdür. Bu tip modellerin amacı, bir işletmenin belirli bir kapasitedeki üretim merkezlerinden belirli bir talebi olan tüketim merkezlerine göndereceği üretim işlemi tamamlanmış mal ve hizmetlerin, talebi karşılayacak miktar ve nitelikte toplam ulaştırma maliyetini minimum yapacak biçimde gönderilmesini sağlamaktır.</a:t>
            </a:r>
          </a:p>
          <a:p>
            <a:pPr marL="0" indent="0">
              <a:buNone/>
            </a:pPr>
            <a:endParaRPr lang="tr-TR" sz="2400" dirty="0">
              <a:latin typeface="Arial" charset="0"/>
            </a:endParaRPr>
          </a:p>
        </p:txBody>
      </p:sp>
    </p:spTree>
    <p:extLst>
      <p:ext uri="{BB962C8B-B14F-4D97-AF65-F5344CB8AC3E}">
        <p14:creationId xmlns:p14="http://schemas.microsoft.com/office/powerpoint/2010/main" val="3677585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6024" name="Rectangle 8602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26" name="Freeform: Shape 8602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28" name="Arc 860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6019" name="Rectangle 3"/>
          <p:cNvSpPr>
            <a:spLocks noGrp="1" noChangeArrowheads="1"/>
          </p:cNvSpPr>
          <p:nvPr>
            <p:ph idx="4294967295"/>
          </p:nvPr>
        </p:nvSpPr>
        <p:spPr>
          <a:xfrm>
            <a:off x="3335481" y="319088"/>
            <a:ext cx="5179868" cy="5857875"/>
          </a:xfrm>
        </p:spPr>
        <p:txBody>
          <a:bodyPr vert="horz" lIns="91440" tIns="45720" rIns="91440" bIns="45720" rtlCol="0" anchor="ctr">
            <a:normAutofit/>
          </a:bodyPr>
          <a:lstStyle/>
          <a:p>
            <a:pPr marL="0" indent="0">
              <a:buNone/>
            </a:pPr>
            <a:r>
              <a:rPr lang="en-US" sz="2000" b="1" dirty="0"/>
              <a:t>Bir </a:t>
            </a:r>
            <a:r>
              <a:rPr lang="en-US" sz="2000" b="1" dirty="0" err="1"/>
              <a:t>ulaştırma</a:t>
            </a:r>
            <a:r>
              <a:rPr lang="en-US" sz="2000" b="1" dirty="0"/>
              <a:t> </a:t>
            </a:r>
            <a:r>
              <a:rPr lang="en-US" sz="2000" b="1" dirty="0" err="1"/>
              <a:t>modelinin</a:t>
            </a:r>
            <a:r>
              <a:rPr lang="en-US" sz="2000" b="1" dirty="0"/>
              <a:t> </a:t>
            </a:r>
            <a:r>
              <a:rPr lang="en-US" sz="2000" b="1" dirty="0" err="1"/>
              <a:t>kurulabilmesi</a:t>
            </a:r>
            <a:r>
              <a:rPr lang="en-US" sz="2000" b="1" dirty="0"/>
              <a:t> </a:t>
            </a:r>
            <a:r>
              <a:rPr lang="en-US" sz="2000" b="1" dirty="0" err="1"/>
              <a:t>için</a:t>
            </a:r>
            <a:r>
              <a:rPr lang="en-US" sz="2000" b="1" dirty="0"/>
              <a:t> </a:t>
            </a:r>
            <a:r>
              <a:rPr lang="en-US" sz="2000" b="1" dirty="0" err="1"/>
              <a:t>gerekli</a:t>
            </a:r>
            <a:r>
              <a:rPr lang="en-US" sz="2000" b="1" dirty="0"/>
              <a:t> </a:t>
            </a:r>
            <a:r>
              <a:rPr lang="en-US" sz="2000" b="1" dirty="0" err="1"/>
              <a:t>koşullar</a:t>
            </a:r>
            <a:r>
              <a:rPr lang="en-US" sz="2000" b="1" dirty="0"/>
              <a:t>:</a:t>
            </a:r>
          </a:p>
          <a:p>
            <a:pPr marL="0"/>
            <a:endParaRPr lang="en-US" sz="2000" dirty="0"/>
          </a:p>
          <a:p>
            <a:pPr marL="0"/>
            <a:r>
              <a:rPr lang="en-US" sz="2000" dirty="0" err="1"/>
              <a:t>Belirli</a:t>
            </a:r>
            <a:r>
              <a:rPr lang="en-US" sz="2000" dirty="0"/>
              <a:t> </a:t>
            </a:r>
            <a:r>
              <a:rPr lang="en-US" sz="2000" dirty="0" err="1"/>
              <a:t>bölgelerden</a:t>
            </a:r>
            <a:r>
              <a:rPr lang="en-US" sz="2000" dirty="0"/>
              <a:t> (</a:t>
            </a:r>
            <a:r>
              <a:rPr lang="en-US" sz="2000" dirty="0" err="1"/>
              <a:t>fabrika</a:t>
            </a:r>
            <a:r>
              <a:rPr lang="en-US" sz="2000" dirty="0"/>
              <a:t>, depo) </a:t>
            </a:r>
            <a:r>
              <a:rPr lang="en-US" sz="2000" dirty="0" err="1"/>
              <a:t>belirli</a:t>
            </a:r>
            <a:r>
              <a:rPr lang="en-US" sz="2000" dirty="0"/>
              <a:t> </a:t>
            </a:r>
            <a:r>
              <a:rPr lang="en-US" sz="2000" dirty="0" err="1"/>
              <a:t>bölgelere</a:t>
            </a:r>
            <a:r>
              <a:rPr lang="en-US" sz="2000" dirty="0"/>
              <a:t> (depo, </a:t>
            </a:r>
            <a:r>
              <a:rPr lang="en-US" sz="2000" dirty="0" err="1"/>
              <a:t>mağaza</a:t>
            </a:r>
            <a:r>
              <a:rPr lang="en-US" sz="2000" dirty="0"/>
              <a:t>) </a:t>
            </a:r>
            <a:r>
              <a:rPr lang="en-US" sz="2000" dirty="0" err="1"/>
              <a:t>gönderilecek</a:t>
            </a:r>
            <a:r>
              <a:rPr lang="en-US" sz="2000" dirty="0"/>
              <a:t> </a:t>
            </a:r>
            <a:r>
              <a:rPr lang="en-US" sz="2000" dirty="0" err="1"/>
              <a:t>ürünler</a:t>
            </a:r>
            <a:r>
              <a:rPr lang="en-US" sz="2000" dirty="0"/>
              <a:t> </a:t>
            </a:r>
            <a:r>
              <a:rPr lang="en-US" sz="2000" dirty="0" err="1"/>
              <a:t>aynı</a:t>
            </a:r>
            <a:r>
              <a:rPr lang="en-US" sz="2000" dirty="0"/>
              <a:t> </a:t>
            </a:r>
            <a:r>
              <a:rPr lang="en-US" sz="2000" dirty="0" err="1"/>
              <a:t>olmalı</a:t>
            </a:r>
            <a:r>
              <a:rPr lang="en-US" sz="2000" dirty="0"/>
              <a:t>.</a:t>
            </a:r>
          </a:p>
          <a:p>
            <a:pPr marL="0"/>
            <a:r>
              <a:rPr lang="en-US" sz="2000" dirty="0" err="1"/>
              <a:t>Üretim</a:t>
            </a:r>
            <a:r>
              <a:rPr lang="en-US" sz="2000" dirty="0"/>
              <a:t> </a:t>
            </a:r>
            <a:r>
              <a:rPr lang="en-US" sz="2000" dirty="0" err="1"/>
              <a:t>merkezlerinden</a:t>
            </a:r>
            <a:r>
              <a:rPr lang="en-US" sz="2000" dirty="0"/>
              <a:t> </a:t>
            </a:r>
            <a:r>
              <a:rPr lang="en-US" sz="2000" dirty="0" err="1"/>
              <a:t>tüketim</a:t>
            </a:r>
            <a:r>
              <a:rPr lang="en-US" sz="2000" dirty="0"/>
              <a:t> </a:t>
            </a:r>
            <a:r>
              <a:rPr lang="en-US" sz="2000" dirty="0" err="1"/>
              <a:t>merkezlerine</a:t>
            </a:r>
            <a:r>
              <a:rPr lang="en-US" sz="2000" dirty="0"/>
              <a:t> </a:t>
            </a:r>
            <a:r>
              <a:rPr lang="en-US" sz="2000" dirty="0" err="1"/>
              <a:t>gönderilen</a:t>
            </a:r>
            <a:r>
              <a:rPr lang="en-US" sz="2000" dirty="0"/>
              <a:t> </a:t>
            </a:r>
            <a:r>
              <a:rPr lang="en-US" sz="2000" dirty="0" err="1"/>
              <a:t>ürün</a:t>
            </a:r>
            <a:r>
              <a:rPr lang="en-US" sz="2000" dirty="0"/>
              <a:t> </a:t>
            </a:r>
            <a:r>
              <a:rPr lang="en-US" sz="2000" dirty="0" err="1"/>
              <a:t>tekrar</a:t>
            </a:r>
            <a:r>
              <a:rPr lang="en-US" sz="2000" dirty="0"/>
              <a:t> </a:t>
            </a:r>
            <a:r>
              <a:rPr lang="en-US" sz="2000" dirty="0" err="1"/>
              <a:t>üretim</a:t>
            </a:r>
            <a:r>
              <a:rPr lang="en-US" sz="2000" dirty="0"/>
              <a:t> </a:t>
            </a:r>
            <a:r>
              <a:rPr lang="en-US" sz="2000" dirty="0" err="1"/>
              <a:t>merkezlerine</a:t>
            </a:r>
            <a:r>
              <a:rPr lang="en-US" sz="2000" dirty="0"/>
              <a:t> </a:t>
            </a:r>
            <a:r>
              <a:rPr lang="en-US" sz="2000" dirty="0" err="1"/>
              <a:t>iade</a:t>
            </a:r>
            <a:r>
              <a:rPr lang="en-US" sz="2000" dirty="0"/>
              <a:t> </a:t>
            </a:r>
            <a:r>
              <a:rPr lang="en-US" sz="2000" dirty="0" err="1"/>
              <a:t>edilmemeli</a:t>
            </a:r>
            <a:r>
              <a:rPr lang="en-US" sz="2000" dirty="0"/>
              <a:t> (</a:t>
            </a:r>
            <a:r>
              <a:rPr lang="en-US" sz="2000" dirty="0" err="1"/>
              <a:t>Üretim-tüketim</a:t>
            </a:r>
            <a:r>
              <a:rPr lang="en-US" sz="2000" dirty="0"/>
              <a:t> </a:t>
            </a:r>
            <a:r>
              <a:rPr lang="en-US" sz="2000" dirty="0" err="1"/>
              <a:t>merkezi</a:t>
            </a:r>
            <a:r>
              <a:rPr lang="en-US" sz="2000" dirty="0"/>
              <a:t> </a:t>
            </a:r>
            <a:r>
              <a:rPr lang="en-US" sz="2000" dirty="0" err="1"/>
              <a:t>arasında</a:t>
            </a:r>
            <a:r>
              <a:rPr lang="en-US" sz="2000" dirty="0"/>
              <a:t> </a:t>
            </a:r>
            <a:r>
              <a:rPr lang="en-US" sz="2000" dirty="0" err="1"/>
              <a:t>nakil</a:t>
            </a:r>
            <a:r>
              <a:rPr lang="en-US" sz="2000" dirty="0"/>
              <a:t> </a:t>
            </a:r>
            <a:r>
              <a:rPr lang="en-US" sz="2000" dirty="0" err="1"/>
              <a:t>olmamalı</a:t>
            </a:r>
            <a:r>
              <a:rPr lang="en-US" sz="2000" dirty="0"/>
              <a:t>).</a:t>
            </a:r>
          </a:p>
          <a:p>
            <a:pPr marL="0"/>
            <a:r>
              <a:rPr lang="en-US" sz="2000" dirty="0" err="1"/>
              <a:t>Üretim</a:t>
            </a:r>
            <a:r>
              <a:rPr lang="en-US" sz="2000" dirty="0"/>
              <a:t> </a:t>
            </a:r>
            <a:r>
              <a:rPr lang="en-US" sz="2000" dirty="0" err="1"/>
              <a:t>merkezlerinin</a:t>
            </a:r>
            <a:r>
              <a:rPr lang="en-US" sz="2000" dirty="0"/>
              <a:t> </a:t>
            </a:r>
            <a:r>
              <a:rPr lang="en-US" sz="2000" dirty="0" err="1"/>
              <a:t>toplam</a:t>
            </a:r>
            <a:r>
              <a:rPr lang="en-US" sz="2000" dirty="0"/>
              <a:t> </a:t>
            </a:r>
            <a:r>
              <a:rPr lang="en-US" sz="2000" dirty="0" err="1"/>
              <a:t>kapasitesi</a:t>
            </a:r>
            <a:r>
              <a:rPr lang="en-US" sz="2000" dirty="0"/>
              <a:t>, </a:t>
            </a:r>
            <a:r>
              <a:rPr lang="en-US" sz="2000" dirty="0" err="1"/>
              <a:t>tüketim</a:t>
            </a:r>
            <a:r>
              <a:rPr lang="en-US" sz="2000" dirty="0"/>
              <a:t> </a:t>
            </a:r>
            <a:r>
              <a:rPr lang="en-US" sz="2000" dirty="0" err="1"/>
              <a:t>merkezlerinin</a:t>
            </a:r>
            <a:r>
              <a:rPr lang="en-US" sz="2000" dirty="0"/>
              <a:t> </a:t>
            </a:r>
            <a:r>
              <a:rPr lang="en-US" sz="2000" dirty="0" err="1"/>
              <a:t>toplam</a:t>
            </a:r>
            <a:r>
              <a:rPr lang="en-US" sz="2000" dirty="0"/>
              <a:t> </a:t>
            </a:r>
            <a:r>
              <a:rPr lang="en-US" sz="2000" dirty="0" err="1"/>
              <a:t>talep</a:t>
            </a:r>
            <a:r>
              <a:rPr lang="en-US" sz="2000" dirty="0"/>
              <a:t> </a:t>
            </a:r>
            <a:r>
              <a:rPr lang="en-US" sz="2000" dirty="0" err="1"/>
              <a:t>miktarına</a:t>
            </a:r>
            <a:r>
              <a:rPr lang="en-US" sz="2000" dirty="0"/>
              <a:t> </a:t>
            </a:r>
            <a:r>
              <a:rPr lang="en-US" sz="2000" dirty="0" err="1"/>
              <a:t>eşit</a:t>
            </a:r>
            <a:r>
              <a:rPr lang="en-US" sz="2000" dirty="0"/>
              <a:t> </a:t>
            </a:r>
            <a:r>
              <a:rPr lang="en-US" sz="2000" dirty="0" err="1"/>
              <a:t>olmalı</a:t>
            </a:r>
            <a:r>
              <a:rPr lang="en-US" sz="2000" dirty="0"/>
              <a:t> (</a:t>
            </a:r>
            <a:r>
              <a:rPr lang="en-US" sz="2000" dirty="0" err="1"/>
              <a:t>Tutarlılık</a:t>
            </a:r>
            <a:r>
              <a:rPr lang="en-US" sz="2000" dirty="0"/>
              <a:t>/</a:t>
            </a:r>
            <a:r>
              <a:rPr lang="en-US" sz="2000" dirty="0" err="1"/>
              <a:t>denge</a:t>
            </a:r>
            <a:r>
              <a:rPr lang="en-US" sz="2000" dirty="0"/>
              <a:t> </a:t>
            </a:r>
            <a:r>
              <a:rPr lang="en-US" sz="2000" dirty="0" err="1"/>
              <a:t>koşulu</a:t>
            </a:r>
            <a:r>
              <a:rPr lang="en-US" sz="2000" dirty="0"/>
              <a:t>).</a:t>
            </a:r>
          </a:p>
          <a:p>
            <a:pPr marL="0"/>
            <a:r>
              <a:rPr lang="en-US" sz="2000" dirty="0"/>
              <a:t>Taşıma m</a:t>
            </a:r>
            <a:r>
              <a:rPr lang="tr-TR" sz="2000" dirty="0"/>
              <a:t>a</a:t>
            </a:r>
            <a:r>
              <a:rPr lang="en-US" sz="2000" dirty="0" err="1"/>
              <a:t>liyeti</a:t>
            </a:r>
            <a:r>
              <a:rPr lang="en-US" sz="2000" dirty="0"/>
              <a:t> </a:t>
            </a:r>
            <a:r>
              <a:rPr lang="en-US" sz="2000" dirty="0" err="1"/>
              <a:t>birim</a:t>
            </a:r>
            <a:r>
              <a:rPr lang="en-US" sz="2000" dirty="0"/>
              <a:t> </a:t>
            </a:r>
            <a:r>
              <a:rPr lang="en-US" sz="2000" dirty="0" err="1"/>
              <a:t>başına</a:t>
            </a:r>
            <a:r>
              <a:rPr lang="en-US" sz="2000" dirty="0"/>
              <a:t> </a:t>
            </a:r>
            <a:r>
              <a:rPr lang="en-US" sz="2000" dirty="0" err="1"/>
              <a:t>sabittir</a:t>
            </a:r>
            <a:r>
              <a:rPr lang="en-US" sz="2000" dirty="0"/>
              <a:t>. Yani, </a:t>
            </a:r>
            <a:r>
              <a:rPr lang="en-US" sz="2000" dirty="0" err="1"/>
              <a:t>maliyet</a:t>
            </a:r>
            <a:r>
              <a:rPr lang="en-US" sz="2000" dirty="0"/>
              <a:t> </a:t>
            </a:r>
            <a:r>
              <a:rPr lang="en-US" sz="2000" dirty="0" err="1"/>
              <a:t>fonksiyonu</a:t>
            </a:r>
            <a:r>
              <a:rPr lang="en-US" sz="2000" dirty="0"/>
              <a:t> </a:t>
            </a:r>
            <a:r>
              <a:rPr lang="en-US" sz="2000" dirty="0" err="1"/>
              <a:t>birinci</a:t>
            </a:r>
            <a:r>
              <a:rPr lang="en-US" sz="2000" dirty="0"/>
              <a:t> </a:t>
            </a:r>
            <a:r>
              <a:rPr lang="en-US" sz="2000" dirty="0" err="1"/>
              <a:t>dereceden</a:t>
            </a:r>
            <a:r>
              <a:rPr lang="en-US" sz="2000" dirty="0"/>
              <a:t> </a:t>
            </a:r>
            <a:r>
              <a:rPr lang="en-US" sz="2000" dirty="0" err="1"/>
              <a:t>ve</a:t>
            </a:r>
            <a:r>
              <a:rPr lang="en-US" sz="2000" dirty="0"/>
              <a:t> </a:t>
            </a:r>
            <a:r>
              <a:rPr lang="en-US" sz="2000" dirty="0" err="1"/>
              <a:t>doğrusaldır</a:t>
            </a:r>
            <a:r>
              <a:rPr lang="en-US" sz="2000" dirty="0"/>
              <a:t>.</a:t>
            </a:r>
          </a:p>
        </p:txBody>
      </p:sp>
    </p:spTree>
    <p:extLst>
      <p:ext uri="{BB962C8B-B14F-4D97-AF65-F5344CB8AC3E}">
        <p14:creationId xmlns:p14="http://schemas.microsoft.com/office/powerpoint/2010/main" val="1784925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paper with black text&#10;&#10;Description automatically generated">
            <a:extLst>
              <a:ext uri="{FF2B5EF4-FFF2-40B4-BE49-F238E27FC236}">
                <a16:creationId xmlns:a16="http://schemas.microsoft.com/office/drawing/2014/main" id="{08317C3A-8430-BF24-9925-150E0D8D9157}"/>
              </a:ext>
            </a:extLst>
          </p:cNvPr>
          <p:cNvPicPr>
            <a:picLocks noChangeAspect="1"/>
          </p:cNvPicPr>
          <p:nvPr/>
        </p:nvPicPr>
        <p:blipFill>
          <a:blip r:embed="rId3"/>
          <a:stretch>
            <a:fillRect/>
          </a:stretch>
        </p:blipFill>
        <p:spPr>
          <a:xfrm>
            <a:off x="337743" y="537922"/>
            <a:ext cx="8373704" cy="4939392"/>
          </a:xfrm>
          <a:prstGeom prst="rect">
            <a:avLst/>
          </a:prstGeom>
        </p:spPr>
      </p:pic>
    </p:spTree>
    <p:extLst>
      <p:ext uri="{BB962C8B-B14F-4D97-AF65-F5344CB8AC3E}">
        <p14:creationId xmlns:p14="http://schemas.microsoft.com/office/powerpoint/2010/main" val="2893778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paper with black text&#10;&#10;Description automatically generated">
            <a:extLst>
              <a:ext uri="{FF2B5EF4-FFF2-40B4-BE49-F238E27FC236}">
                <a16:creationId xmlns:a16="http://schemas.microsoft.com/office/drawing/2014/main" id="{76E7EC98-25E3-A084-3919-951B0F0BD353}"/>
              </a:ext>
            </a:extLst>
          </p:cNvPr>
          <p:cNvPicPr>
            <a:picLocks noChangeAspect="1"/>
          </p:cNvPicPr>
          <p:nvPr/>
        </p:nvPicPr>
        <p:blipFill>
          <a:blip r:embed="rId3"/>
          <a:stretch>
            <a:fillRect/>
          </a:stretch>
        </p:blipFill>
        <p:spPr>
          <a:xfrm>
            <a:off x="353633" y="966107"/>
            <a:ext cx="8215510" cy="4388523"/>
          </a:xfrm>
          <a:prstGeom prst="rect">
            <a:avLst/>
          </a:prstGeom>
        </p:spPr>
      </p:pic>
    </p:spTree>
    <p:extLst>
      <p:ext uri="{BB962C8B-B14F-4D97-AF65-F5344CB8AC3E}">
        <p14:creationId xmlns:p14="http://schemas.microsoft.com/office/powerpoint/2010/main" val="2063183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paper with black text and numbers&#10;&#10;Description automatically generated">
            <a:extLst>
              <a:ext uri="{FF2B5EF4-FFF2-40B4-BE49-F238E27FC236}">
                <a16:creationId xmlns:a16="http://schemas.microsoft.com/office/drawing/2014/main" id="{B8F158AA-66BF-B480-982F-328E2F713A39}"/>
              </a:ext>
            </a:extLst>
          </p:cNvPr>
          <p:cNvPicPr>
            <a:picLocks noChangeAspect="1"/>
          </p:cNvPicPr>
          <p:nvPr/>
        </p:nvPicPr>
        <p:blipFill>
          <a:blip r:embed="rId3"/>
          <a:stretch>
            <a:fillRect/>
          </a:stretch>
        </p:blipFill>
        <p:spPr>
          <a:xfrm>
            <a:off x="484657" y="740954"/>
            <a:ext cx="8174687" cy="5376093"/>
          </a:xfrm>
          <a:prstGeom prst="rect">
            <a:avLst/>
          </a:prstGeom>
        </p:spPr>
      </p:pic>
    </p:spTree>
    <p:extLst>
      <p:ext uri="{BB962C8B-B14F-4D97-AF65-F5344CB8AC3E}">
        <p14:creationId xmlns:p14="http://schemas.microsoft.com/office/powerpoint/2010/main" val="408818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paper with black text and numbers&#10;&#10;Description automatically generated">
            <a:extLst>
              <a:ext uri="{FF2B5EF4-FFF2-40B4-BE49-F238E27FC236}">
                <a16:creationId xmlns:a16="http://schemas.microsoft.com/office/drawing/2014/main" id="{861E6913-BF3D-337E-879D-614A3E6A02B6}"/>
              </a:ext>
            </a:extLst>
          </p:cNvPr>
          <p:cNvPicPr>
            <a:picLocks noChangeAspect="1"/>
          </p:cNvPicPr>
          <p:nvPr/>
        </p:nvPicPr>
        <p:blipFill>
          <a:blip r:embed="rId3"/>
          <a:stretch>
            <a:fillRect/>
          </a:stretch>
        </p:blipFill>
        <p:spPr>
          <a:xfrm>
            <a:off x="368051" y="744575"/>
            <a:ext cx="8344690" cy="4915865"/>
          </a:xfrm>
          <a:prstGeom prst="rect">
            <a:avLst/>
          </a:prstGeom>
        </p:spPr>
      </p:pic>
    </p:spTree>
    <p:extLst>
      <p:ext uri="{BB962C8B-B14F-4D97-AF65-F5344CB8AC3E}">
        <p14:creationId xmlns:p14="http://schemas.microsoft.com/office/powerpoint/2010/main" val="29349994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table with numbers and letters&#10;&#10;Description automatically generated">
            <a:extLst>
              <a:ext uri="{FF2B5EF4-FFF2-40B4-BE49-F238E27FC236}">
                <a16:creationId xmlns:a16="http://schemas.microsoft.com/office/drawing/2014/main" id="{C8DF403A-3394-65A7-A5BD-5DF61F7A2B85}"/>
              </a:ext>
            </a:extLst>
          </p:cNvPr>
          <p:cNvPicPr>
            <a:picLocks noChangeAspect="1"/>
          </p:cNvPicPr>
          <p:nvPr/>
        </p:nvPicPr>
        <p:blipFill>
          <a:blip r:embed="rId3"/>
          <a:stretch>
            <a:fillRect/>
          </a:stretch>
        </p:blipFill>
        <p:spPr>
          <a:xfrm>
            <a:off x="971550" y="1251"/>
            <a:ext cx="6558292" cy="3463370"/>
          </a:xfrm>
          <a:prstGeom prst="rect">
            <a:avLst/>
          </a:prstGeom>
        </p:spPr>
      </p:pic>
      <p:pic>
        <p:nvPicPr>
          <p:cNvPr id="4" name="Picture 3">
            <a:extLst>
              <a:ext uri="{FF2B5EF4-FFF2-40B4-BE49-F238E27FC236}">
                <a16:creationId xmlns:a16="http://schemas.microsoft.com/office/drawing/2014/main" id="{E8E10266-BA54-805D-A375-F57B268C387F}"/>
              </a:ext>
            </a:extLst>
          </p:cNvPr>
          <p:cNvPicPr>
            <a:picLocks noChangeAspect="1"/>
          </p:cNvPicPr>
          <p:nvPr/>
        </p:nvPicPr>
        <p:blipFill>
          <a:blip r:embed="rId4"/>
          <a:stretch>
            <a:fillRect/>
          </a:stretch>
        </p:blipFill>
        <p:spPr>
          <a:xfrm>
            <a:off x="921073" y="3469580"/>
            <a:ext cx="6648712" cy="3332038"/>
          </a:xfrm>
          <a:prstGeom prst="rect">
            <a:avLst/>
          </a:prstGeom>
        </p:spPr>
      </p:pic>
    </p:spTree>
    <p:extLst>
      <p:ext uri="{BB962C8B-B14F-4D97-AF65-F5344CB8AC3E}">
        <p14:creationId xmlns:p14="http://schemas.microsoft.com/office/powerpoint/2010/main" val="5808290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table with numbers and letters&#10;&#10;Description automatically generated">
            <a:extLst>
              <a:ext uri="{FF2B5EF4-FFF2-40B4-BE49-F238E27FC236}">
                <a16:creationId xmlns:a16="http://schemas.microsoft.com/office/drawing/2014/main" id="{B38D1D63-D02D-CB71-1B1D-F4E51418DE45}"/>
              </a:ext>
            </a:extLst>
          </p:cNvPr>
          <p:cNvPicPr>
            <a:picLocks noChangeAspect="1"/>
          </p:cNvPicPr>
          <p:nvPr/>
        </p:nvPicPr>
        <p:blipFill>
          <a:blip r:embed="rId3"/>
          <a:stretch>
            <a:fillRect/>
          </a:stretch>
        </p:blipFill>
        <p:spPr>
          <a:xfrm>
            <a:off x="1016299" y="3195111"/>
            <a:ext cx="6753225" cy="3438525"/>
          </a:xfrm>
          <a:prstGeom prst="rect">
            <a:avLst/>
          </a:prstGeom>
        </p:spPr>
      </p:pic>
      <p:pic>
        <p:nvPicPr>
          <p:cNvPr id="5" name="Picture 4" descr="A close-up of a number&#10;&#10;Description automatically generated">
            <a:extLst>
              <a:ext uri="{FF2B5EF4-FFF2-40B4-BE49-F238E27FC236}">
                <a16:creationId xmlns:a16="http://schemas.microsoft.com/office/drawing/2014/main" id="{F6593C78-7EEE-DC7A-DBD3-DEDFBD917D7A}"/>
              </a:ext>
            </a:extLst>
          </p:cNvPr>
          <p:cNvPicPr>
            <a:picLocks noChangeAspect="1"/>
          </p:cNvPicPr>
          <p:nvPr/>
        </p:nvPicPr>
        <p:blipFill>
          <a:blip r:embed="rId4"/>
          <a:stretch>
            <a:fillRect/>
          </a:stretch>
        </p:blipFill>
        <p:spPr>
          <a:xfrm>
            <a:off x="1167976" y="30572"/>
            <a:ext cx="6534150" cy="2962275"/>
          </a:xfrm>
          <a:prstGeom prst="rect">
            <a:avLst/>
          </a:prstGeom>
        </p:spPr>
      </p:pic>
    </p:spTree>
    <p:extLst>
      <p:ext uri="{BB962C8B-B14F-4D97-AF65-F5344CB8AC3E}">
        <p14:creationId xmlns:p14="http://schemas.microsoft.com/office/powerpoint/2010/main" val="1278426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paper with numbers&#10;&#10;Description automatically generated">
            <a:extLst>
              <a:ext uri="{FF2B5EF4-FFF2-40B4-BE49-F238E27FC236}">
                <a16:creationId xmlns:a16="http://schemas.microsoft.com/office/drawing/2014/main" id="{5222BEFE-F525-BCF6-0553-42BD7B3E2719}"/>
              </a:ext>
            </a:extLst>
          </p:cNvPr>
          <p:cNvPicPr>
            <a:picLocks noChangeAspect="1"/>
          </p:cNvPicPr>
          <p:nvPr/>
        </p:nvPicPr>
        <p:blipFill>
          <a:blip r:embed="rId3"/>
          <a:stretch>
            <a:fillRect/>
          </a:stretch>
        </p:blipFill>
        <p:spPr>
          <a:xfrm>
            <a:off x="-25744" y="571"/>
            <a:ext cx="4317987" cy="2000428"/>
          </a:xfrm>
          <a:prstGeom prst="rect">
            <a:avLst/>
          </a:prstGeom>
        </p:spPr>
      </p:pic>
      <p:pic>
        <p:nvPicPr>
          <p:cNvPr id="4" name="Picture 3" descr="A white paper with black text&#10;&#10;Description automatically generated">
            <a:extLst>
              <a:ext uri="{FF2B5EF4-FFF2-40B4-BE49-F238E27FC236}">
                <a16:creationId xmlns:a16="http://schemas.microsoft.com/office/drawing/2014/main" id="{8F7ED248-65DB-4706-19B6-DBBBA86D9AC2}"/>
              </a:ext>
            </a:extLst>
          </p:cNvPr>
          <p:cNvPicPr>
            <a:picLocks noChangeAspect="1"/>
          </p:cNvPicPr>
          <p:nvPr/>
        </p:nvPicPr>
        <p:blipFill>
          <a:blip r:embed="rId4"/>
          <a:stretch>
            <a:fillRect/>
          </a:stretch>
        </p:blipFill>
        <p:spPr>
          <a:xfrm>
            <a:off x="-26578" y="2005298"/>
            <a:ext cx="4330189" cy="2383885"/>
          </a:xfrm>
          <a:prstGeom prst="rect">
            <a:avLst/>
          </a:prstGeom>
        </p:spPr>
      </p:pic>
      <p:pic>
        <p:nvPicPr>
          <p:cNvPr id="6" name="Picture 5" descr="A close-up of a number&#10;&#10;Description automatically generated">
            <a:extLst>
              <a:ext uri="{FF2B5EF4-FFF2-40B4-BE49-F238E27FC236}">
                <a16:creationId xmlns:a16="http://schemas.microsoft.com/office/drawing/2014/main" id="{435D254D-E1C6-4D62-2115-45C119C51A68}"/>
              </a:ext>
            </a:extLst>
          </p:cNvPr>
          <p:cNvPicPr>
            <a:picLocks noChangeAspect="1"/>
          </p:cNvPicPr>
          <p:nvPr/>
        </p:nvPicPr>
        <p:blipFill>
          <a:blip r:embed="rId5"/>
          <a:stretch>
            <a:fillRect/>
          </a:stretch>
        </p:blipFill>
        <p:spPr>
          <a:xfrm>
            <a:off x="20455" y="4394053"/>
            <a:ext cx="4299331" cy="2020354"/>
          </a:xfrm>
          <a:prstGeom prst="rect">
            <a:avLst/>
          </a:prstGeom>
        </p:spPr>
      </p:pic>
      <p:pic>
        <p:nvPicPr>
          <p:cNvPr id="7" name="Picture 6" descr="A close-up of a white sheet&#10;&#10;Description automatically generated">
            <a:extLst>
              <a:ext uri="{FF2B5EF4-FFF2-40B4-BE49-F238E27FC236}">
                <a16:creationId xmlns:a16="http://schemas.microsoft.com/office/drawing/2014/main" id="{B38E2909-65FF-1852-60CE-3A5B52EA57D0}"/>
              </a:ext>
            </a:extLst>
          </p:cNvPr>
          <p:cNvPicPr>
            <a:picLocks noChangeAspect="1"/>
          </p:cNvPicPr>
          <p:nvPr/>
        </p:nvPicPr>
        <p:blipFill>
          <a:blip r:embed="rId6"/>
          <a:stretch>
            <a:fillRect/>
          </a:stretch>
        </p:blipFill>
        <p:spPr>
          <a:xfrm>
            <a:off x="4287391" y="2304"/>
            <a:ext cx="4856785" cy="2018028"/>
          </a:xfrm>
          <a:prstGeom prst="rect">
            <a:avLst/>
          </a:prstGeom>
        </p:spPr>
      </p:pic>
      <p:pic>
        <p:nvPicPr>
          <p:cNvPr id="8" name="Picture 7" descr="A close-up of a white paper&#10;&#10;Description automatically generated">
            <a:extLst>
              <a:ext uri="{FF2B5EF4-FFF2-40B4-BE49-F238E27FC236}">
                <a16:creationId xmlns:a16="http://schemas.microsoft.com/office/drawing/2014/main" id="{C223F9E1-427A-9D80-32C6-9285E0C9939B}"/>
              </a:ext>
            </a:extLst>
          </p:cNvPr>
          <p:cNvPicPr>
            <a:picLocks noChangeAspect="1"/>
          </p:cNvPicPr>
          <p:nvPr/>
        </p:nvPicPr>
        <p:blipFill>
          <a:blip r:embed="rId7"/>
          <a:stretch>
            <a:fillRect/>
          </a:stretch>
        </p:blipFill>
        <p:spPr>
          <a:xfrm>
            <a:off x="4282781" y="2029418"/>
            <a:ext cx="4844933" cy="2398851"/>
          </a:xfrm>
          <a:prstGeom prst="rect">
            <a:avLst/>
          </a:prstGeom>
        </p:spPr>
      </p:pic>
      <p:pic>
        <p:nvPicPr>
          <p:cNvPr id="9" name="Picture 8" descr="A white paper with black text&#10;&#10;Description automatically generated">
            <a:extLst>
              <a:ext uri="{FF2B5EF4-FFF2-40B4-BE49-F238E27FC236}">
                <a16:creationId xmlns:a16="http://schemas.microsoft.com/office/drawing/2014/main" id="{1EEA93C9-B460-6F35-5130-FBFF87E80697}"/>
              </a:ext>
            </a:extLst>
          </p:cNvPr>
          <p:cNvPicPr>
            <a:picLocks noChangeAspect="1"/>
          </p:cNvPicPr>
          <p:nvPr/>
        </p:nvPicPr>
        <p:blipFill>
          <a:blip r:embed="rId8"/>
          <a:stretch>
            <a:fillRect/>
          </a:stretch>
        </p:blipFill>
        <p:spPr>
          <a:xfrm>
            <a:off x="4289849" y="4415869"/>
            <a:ext cx="4820265" cy="2018860"/>
          </a:xfrm>
          <a:prstGeom prst="rect">
            <a:avLst/>
          </a:prstGeom>
        </p:spPr>
      </p:pic>
    </p:spTree>
    <p:extLst>
      <p:ext uri="{BB962C8B-B14F-4D97-AF65-F5344CB8AC3E}">
        <p14:creationId xmlns:p14="http://schemas.microsoft.com/office/powerpoint/2010/main" val="1755237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079" name="Rectangle 8807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8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67" name="Rectangle 3"/>
          <p:cNvSpPr>
            <a:spLocks noGrp="1" noChangeArrowheads="1"/>
          </p:cNvSpPr>
          <p:nvPr>
            <p:ph idx="4294967295"/>
          </p:nvPr>
        </p:nvSpPr>
        <p:spPr>
          <a:xfrm>
            <a:off x="429369" y="2071316"/>
            <a:ext cx="5035164" cy="4119172"/>
          </a:xfrm>
        </p:spPr>
        <p:txBody>
          <a:bodyPr vert="horz" lIns="91440" tIns="45720" rIns="91440" bIns="45720" rtlCol="0" anchor="t">
            <a:normAutofit/>
          </a:bodyPr>
          <a:lstStyle/>
          <a:p>
            <a:pPr marL="152400" indent="0">
              <a:buNone/>
            </a:pPr>
            <a:r>
              <a:rPr lang="en-US" sz="2400" b="1" dirty="0"/>
              <a:t>En Uygun </a:t>
            </a:r>
            <a:r>
              <a:rPr lang="en-US" sz="2400" b="1" dirty="0" err="1"/>
              <a:t>Kuruluş</a:t>
            </a:r>
            <a:r>
              <a:rPr lang="en-US" sz="2400" b="1" dirty="0"/>
              <a:t> Yeri </a:t>
            </a:r>
            <a:r>
              <a:rPr lang="en-US" sz="2400" b="1" dirty="0" err="1"/>
              <a:t>Seçiminde</a:t>
            </a:r>
            <a:r>
              <a:rPr lang="en-US" sz="2400" b="1" dirty="0"/>
              <a:t> </a:t>
            </a:r>
            <a:r>
              <a:rPr lang="en-US" sz="2400" b="1" dirty="0" err="1"/>
              <a:t>Karşılaştırmalı</a:t>
            </a:r>
            <a:r>
              <a:rPr lang="en-US" sz="2400" b="1" dirty="0"/>
              <a:t> </a:t>
            </a:r>
            <a:r>
              <a:rPr lang="en-US" sz="2400" b="1" dirty="0" err="1"/>
              <a:t>Yöntemler</a:t>
            </a:r>
            <a:endParaRPr lang="en-US" sz="2400" b="1" dirty="0"/>
          </a:p>
          <a:p>
            <a:pPr marL="609600"/>
            <a:endParaRPr lang="en-US" sz="2400" i="1" dirty="0"/>
          </a:p>
          <a:p>
            <a:pPr marL="609600"/>
            <a:r>
              <a:rPr lang="en-US" sz="2400" dirty="0" err="1"/>
              <a:t>Faktör</a:t>
            </a:r>
            <a:r>
              <a:rPr lang="en-US" sz="2400" dirty="0"/>
              <a:t> </a:t>
            </a:r>
            <a:r>
              <a:rPr lang="en-US" sz="2400" dirty="0" err="1"/>
              <a:t>Karşılaştırma</a:t>
            </a:r>
            <a:r>
              <a:rPr lang="en-US" sz="2400" dirty="0"/>
              <a:t> </a:t>
            </a:r>
            <a:r>
              <a:rPr lang="en-US" sz="2400" dirty="0" err="1"/>
              <a:t>ve</a:t>
            </a:r>
            <a:r>
              <a:rPr lang="en-US" sz="2400" dirty="0"/>
              <a:t> </a:t>
            </a:r>
            <a:r>
              <a:rPr lang="en-US" sz="2400" dirty="0" err="1"/>
              <a:t>Puanlama</a:t>
            </a:r>
            <a:r>
              <a:rPr lang="en-US" sz="2400" dirty="0"/>
              <a:t> </a:t>
            </a:r>
            <a:r>
              <a:rPr lang="en-US" sz="2400" dirty="0" err="1"/>
              <a:t>Yöntemi</a:t>
            </a:r>
            <a:endParaRPr lang="en-US" sz="2400" dirty="0"/>
          </a:p>
          <a:p>
            <a:pPr marL="609600"/>
            <a:r>
              <a:rPr lang="en-US" sz="2400" dirty="0" err="1"/>
              <a:t>Maliyetleri</a:t>
            </a:r>
            <a:r>
              <a:rPr lang="en-US" sz="2400" dirty="0"/>
              <a:t> </a:t>
            </a:r>
            <a:r>
              <a:rPr lang="en-US" sz="2400" dirty="0" err="1"/>
              <a:t>Karşılaştırma</a:t>
            </a:r>
            <a:r>
              <a:rPr lang="en-US" sz="2400" dirty="0"/>
              <a:t> </a:t>
            </a:r>
            <a:r>
              <a:rPr lang="en-US" sz="2400" dirty="0" err="1"/>
              <a:t>Yöntemi</a:t>
            </a:r>
            <a:endParaRPr lang="en-US" sz="2400" dirty="0"/>
          </a:p>
          <a:p>
            <a:pPr marL="609600"/>
            <a:r>
              <a:rPr lang="en-US" sz="2400" dirty="0" err="1"/>
              <a:t>Kârlılıkları</a:t>
            </a:r>
            <a:r>
              <a:rPr lang="en-US" sz="2400" dirty="0"/>
              <a:t> </a:t>
            </a:r>
            <a:r>
              <a:rPr lang="en-US" sz="2400" dirty="0" err="1"/>
              <a:t>Karşılaştırma</a:t>
            </a:r>
            <a:r>
              <a:rPr lang="en-US" sz="2400" dirty="0"/>
              <a:t> </a:t>
            </a:r>
            <a:r>
              <a:rPr lang="en-US" sz="2400" dirty="0" err="1"/>
              <a:t>Yöntemi</a:t>
            </a:r>
            <a:endParaRPr lang="en-US" sz="2400" dirty="0"/>
          </a:p>
        </p:txBody>
      </p:sp>
      <p:pic>
        <p:nvPicPr>
          <p:cNvPr id="2" name="Picture 1" descr="The Comparison Trap | Psychology Today Ireland">
            <a:extLst>
              <a:ext uri="{FF2B5EF4-FFF2-40B4-BE49-F238E27FC236}">
                <a16:creationId xmlns:a16="http://schemas.microsoft.com/office/drawing/2014/main" id="{345D6083-C320-285D-483C-49AB9494EE05}"/>
              </a:ext>
            </a:extLst>
          </p:cNvPr>
          <p:cNvPicPr>
            <a:picLocks noChangeAspect="1"/>
          </p:cNvPicPr>
          <p:nvPr/>
        </p:nvPicPr>
        <p:blipFill rotWithShape="1">
          <a:blip r:embed="rId3"/>
          <a:srcRect l="20272" r="25612"/>
          <a:stretch/>
        </p:blipFill>
        <p:spPr>
          <a:xfrm>
            <a:off x="5756743" y="2093976"/>
            <a:ext cx="2955798" cy="4096512"/>
          </a:xfrm>
          <a:prstGeom prst="rect">
            <a:avLst/>
          </a:prstGeom>
        </p:spPr>
      </p:pic>
    </p:spTree>
    <p:extLst>
      <p:ext uri="{BB962C8B-B14F-4D97-AF65-F5344CB8AC3E}">
        <p14:creationId xmlns:p14="http://schemas.microsoft.com/office/powerpoint/2010/main" val="678848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4294967295"/>
          </p:nvPr>
        </p:nvSpPr>
        <p:spPr>
          <a:xfrm>
            <a:off x="0" y="692150"/>
            <a:ext cx="8928100" cy="2275049"/>
          </a:xfrm>
        </p:spPr>
        <p:txBody>
          <a:bodyPr vert="horz" lIns="91440" tIns="45720" rIns="91440" bIns="45720" rtlCol="0" anchor="t">
            <a:normAutofit fontScale="92500" lnSpcReduction="20000"/>
          </a:bodyPr>
          <a:lstStyle/>
          <a:p>
            <a:pPr marL="609600" indent="-609600">
              <a:buFontTx/>
              <a:buNone/>
            </a:pPr>
            <a:r>
              <a:rPr lang="tr-TR" sz="2600" b="1" dirty="0"/>
              <a:t>Maliyetleri Karşılaştırma Yöntemi</a:t>
            </a:r>
          </a:p>
          <a:p>
            <a:pPr marL="609600" indent="-609600">
              <a:buFontTx/>
              <a:buNone/>
            </a:pPr>
            <a:endParaRPr lang="tr-TR" sz="2600" i="1" dirty="0"/>
          </a:p>
          <a:p>
            <a:pPr marL="0" indent="0">
              <a:lnSpc>
                <a:spcPct val="200000"/>
              </a:lnSpc>
              <a:buNone/>
            </a:pPr>
            <a:r>
              <a:rPr lang="tr-TR" sz="2600" dirty="0">
                <a:cs typeface="Arial"/>
              </a:rPr>
              <a:t>Maliyet kalemlerinin yüklerinin veya toplamının karşılaştırılmasına dayanır.</a:t>
            </a:r>
          </a:p>
          <a:p>
            <a:pPr marL="609600" indent="-609600">
              <a:lnSpc>
                <a:spcPct val="200000"/>
              </a:lnSpc>
              <a:buFontTx/>
              <a:buNone/>
            </a:pPr>
            <a:endParaRPr lang="tr-TR" sz="2400" dirty="0">
              <a:latin typeface="Arial" charset="0"/>
            </a:endParaRPr>
          </a:p>
          <a:p>
            <a:pPr marL="609600" indent="-609600">
              <a:lnSpc>
                <a:spcPct val="200000"/>
              </a:lnSpc>
              <a:buFontTx/>
              <a:buNone/>
            </a:pPr>
            <a:endParaRPr lang="tr-TR" sz="2400" dirty="0">
              <a:latin typeface="Arial" charset="0"/>
              <a:cs typeface="Arial"/>
            </a:endParaRPr>
          </a:p>
          <a:p>
            <a:pPr marL="609600" indent="-609600">
              <a:lnSpc>
                <a:spcPct val="200000"/>
              </a:lnSpc>
              <a:buFontTx/>
              <a:buNone/>
            </a:pPr>
            <a:endParaRPr lang="tr-TR" sz="2400" dirty="0">
              <a:latin typeface="Arial" charset="0"/>
            </a:endParaRPr>
          </a:p>
        </p:txBody>
      </p:sp>
      <p:pic>
        <p:nvPicPr>
          <p:cNvPr id="2" name="Picture 1" descr="A list of different languages&#10;&#10;Description automatically generated">
            <a:extLst>
              <a:ext uri="{FF2B5EF4-FFF2-40B4-BE49-F238E27FC236}">
                <a16:creationId xmlns:a16="http://schemas.microsoft.com/office/drawing/2014/main" id="{194E03F9-B022-D1ED-D7DD-4F72AF6A61EB}"/>
              </a:ext>
            </a:extLst>
          </p:cNvPr>
          <p:cNvPicPr>
            <a:picLocks noChangeAspect="1"/>
          </p:cNvPicPr>
          <p:nvPr/>
        </p:nvPicPr>
        <p:blipFill>
          <a:blip r:embed="rId3"/>
          <a:stretch>
            <a:fillRect/>
          </a:stretch>
        </p:blipFill>
        <p:spPr>
          <a:xfrm>
            <a:off x="2352782" y="2858267"/>
            <a:ext cx="2002667" cy="3490358"/>
          </a:xfrm>
          <a:prstGeom prst="rect">
            <a:avLst/>
          </a:prstGeom>
        </p:spPr>
      </p:pic>
      <p:pic>
        <p:nvPicPr>
          <p:cNvPr id="3" name="Picture 2" descr="A table with numbers and numbers&#10;&#10;Description automatically generated">
            <a:extLst>
              <a:ext uri="{FF2B5EF4-FFF2-40B4-BE49-F238E27FC236}">
                <a16:creationId xmlns:a16="http://schemas.microsoft.com/office/drawing/2014/main" id="{A6E63DF7-E840-7CAC-C0F3-0EAE3DF11883}"/>
              </a:ext>
            </a:extLst>
          </p:cNvPr>
          <p:cNvPicPr>
            <a:picLocks noChangeAspect="1"/>
          </p:cNvPicPr>
          <p:nvPr/>
        </p:nvPicPr>
        <p:blipFill>
          <a:blip r:embed="rId4"/>
          <a:stretch>
            <a:fillRect/>
          </a:stretch>
        </p:blipFill>
        <p:spPr>
          <a:xfrm>
            <a:off x="4355449" y="2868693"/>
            <a:ext cx="1751712" cy="3669978"/>
          </a:xfrm>
          <a:prstGeom prst="rect">
            <a:avLst/>
          </a:prstGeom>
        </p:spPr>
      </p:pic>
    </p:spTree>
    <p:extLst>
      <p:ext uri="{BB962C8B-B14F-4D97-AF65-F5344CB8AC3E}">
        <p14:creationId xmlns:p14="http://schemas.microsoft.com/office/powerpoint/2010/main" val="3042464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4294967295"/>
          </p:nvPr>
        </p:nvSpPr>
        <p:spPr>
          <a:xfrm>
            <a:off x="0" y="692150"/>
            <a:ext cx="8928100" cy="4824413"/>
          </a:xfrm>
        </p:spPr>
        <p:txBody>
          <a:bodyPr vert="horz" lIns="91440" tIns="45720" rIns="91440" bIns="45720" rtlCol="0" anchor="t">
            <a:normAutofit/>
          </a:bodyPr>
          <a:lstStyle/>
          <a:p>
            <a:pPr marL="609600" indent="-609600">
              <a:buFontTx/>
              <a:buNone/>
            </a:pPr>
            <a:r>
              <a:rPr lang="tr-TR" sz="2400" b="1" dirty="0">
                <a:cs typeface="Arial"/>
              </a:rPr>
              <a:t>Kârlılıkları Karşılaştırma Yöntemi</a:t>
            </a:r>
          </a:p>
          <a:p>
            <a:pPr marL="609600" indent="-609600">
              <a:lnSpc>
                <a:spcPct val="200000"/>
              </a:lnSpc>
              <a:buFontTx/>
              <a:buNone/>
            </a:pPr>
            <a:r>
              <a:rPr lang="tr-TR" sz="2400" dirty="0"/>
              <a:t>Karşılaştırma kriteri olarak kâr/sermaye denklemini esas alır.</a:t>
            </a:r>
          </a:p>
          <a:p>
            <a:pPr marL="609600" indent="-609600">
              <a:lnSpc>
                <a:spcPct val="200000"/>
              </a:lnSpc>
              <a:buFontTx/>
              <a:buNone/>
            </a:pPr>
            <a:endParaRPr lang="tr-TR" sz="2400" dirty="0">
              <a:latin typeface="Arial" charset="0"/>
            </a:endParaRPr>
          </a:p>
        </p:txBody>
      </p:sp>
      <p:pic>
        <p:nvPicPr>
          <p:cNvPr id="2" name="Picture 1" descr="A table with black text&#10;&#10;Description automatically generated">
            <a:extLst>
              <a:ext uri="{FF2B5EF4-FFF2-40B4-BE49-F238E27FC236}">
                <a16:creationId xmlns:a16="http://schemas.microsoft.com/office/drawing/2014/main" id="{4FEB161B-A5DF-DDDC-83ED-F8CA05A4732C}"/>
              </a:ext>
            </a:extLst>
          </p:cNvPr>
          <p:cNvPicPr>
            <a:picLocks noChangeAspect="1"/>
          </p:cNvPicPr>
          <p:nvPr/>
        </p:nvPicPr>
        <p:blipFill>
          <a:blip r:embed="rId3"/>
          <a:stretch>
            <a:fillRect/>
          </a:stretch>
        </p:blipFill>
        <p:spPr>
          <a:xfrm>
            <a:off x="1147631" y="2316111"/>
            <a:ext cx="1876425" cy="3848100"/>
          </a:xfrm>
          <a:prstGeom prst="rect">
            <a:avLst/>
          </a:prstGeom>
        </p:spPr>
      </p:pic>
      <p:pic>
        <p:nvPicPr>
          <p:cNvPr id="3" name="Picture 2" descr="A table with numbers and a number on it&#10;&#10;Description automatically generated">
            <a:extLst>
              <a:ext uri="{FF2B5EF4-FFF2-40B4-BE49-F238E27FC236}">
                <a16:creationId xmlns:a16="http://schemas.microsoft.com/office/drawing/2014/main" id="{CE7E3160-F504-6122-4CA1-77D00E752258}"/>
              </a:ext>
            </a:extLst>
          </p:cNvPr>
          <p:cNvPicPr>
            <a:picLocks noChangeAspect="1"/>
          </p:cNvPicPr>
          <p:nvPr/>
        </p:nvPicPr>
        <p:blipFill>
          <a:blip r:embed="rId4"/>
          <a:stretch>
            <a:fillRect/>
          </a:stretch>
        </p:blipFill>
        <p:spPr>
          <a:xfrm>
            <a:off x="3026404" y="2277858"/>
            <a:ext cx="1447800" cy="4219575"/>
          </a:xfrm>
          <a:prstGeom prst="rect">
            <a:avLst/>
          </a:prstGeom>
        </p:spPr>
      </p:pic>
    </p:spTree>
    <p:extLst>
      <p:ext uri="{BB962C8B-B14F-4D97-AF65-F5344CB8AC3E}">
        <p14:creationId xmlns:p14="http://schemas.microsoft.com/office/powerpoint/2010/main" val="3209756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4294967295"/>
          </p:nvPr>
        </p:nvSpPr>
        <p:spPr>
          <a:xfrm>
            <a:off x="105346" y="228629"/>
            <a:ext cx="8928100" cy="4824413"/>
          </a:xfrm>
        </p:spPr>
        <p:txBody>
          <a:bodyPr vert="horz" lIns="91440" tIns="45720" rIns="91440" bIns="45720" rtlCol="0" anchor="t">
            <a:normAutofit/>
          </a:bodyPr>
          <a:lstStyle/>
          <a:p>
            <a:pPr marL="609600" indent="-609600">
              <a:lnSpc>
                <a:spcPct val="200000"/>
              </a:lnSpc>
              <a:buFontTx/>
              <a:buNone/>
            </a:pPr>
            <a:r>
              <a:rPr lang="tr-TR" sz="2400" b="1" dirty="0">
                <a:cs typeface="Arial"/>
              </a:rPr>
              <a:t>Faktör Karşılaştırma ve Puanlama Yöntemi</a:t>
            </a:r>
          </a:p>
          <a:p>
            <a:pPr marL="274320" indent="0">
              <a:lnSpc>
                <a:spcPct val="150000"/>
              </a:lnSpc>
              <a:buNone/>
            </a:pPr>
            <a:r>
              <a:rPr lang="tr-TR" sz="2400" dirty="0"/>
              <a:t>Faktör karşılaştırma, birkaç faktöre dayalı iş içeriği ölçüm yöntemlerinden göreceli olarak daha ayrıntılı bir yöntemdir. İyi tanımlanmış herhangi bir faktör yöntem içerisinde kullanılabilir. </a:t>
            </a:r>
            <a:endParaRPr lang="tr-TR" sz="2400" dirty="0">
              <a:cs typeface="Calibri" panose="020F0502020204030204"/>
            </a:endParaRPr>
          </a:p>
          <a:p>
            <a:pPr marL="609600" indent="-609600">
              <a:lnSpc>
                <a:spcPct val="200000"/>
              </a:lnSpc>
              <a:buFontTx/>
              <a:buNone/>
            </a:pPr>
            <a:endParaRPr lang="tr-TR" sz="2400" b="1" dirty="0">
              <a:latin typeface="Arial" charset="0"/>
            </a:endParaRPr>
          </a:p>
          <a:p>
            <a:pPr marL="609600" indent="-609600">
              <a:buFontTx/>
              <a:buNone/>
            </a:pPr>
            <a:endParaRPr lang="tr-TR" sz="2400" i="1" dirty="0">
              <a:latin typeface="Arial" charset="0"/>
            </a:endParaRPr>
          </a:p>
        </p:txBody>
      </p:sp>
      <p:pic>
        <p:nvPicPr>
          <p:cNvPr id="2" name="Picture 1" descr="A table with numbers and letters&#10;&#10;Description automatically generated">
            <a:extLst>
              <a:ext uri="{FF2B5EF4-FFF2-40B4-BE49-F238E27FC236}">
                <a16:creationId xmlns:a16="http://schemas.microsoft.com/office/drawing/2014/main" id="{1FC36F17-F23B-AE6C-53B3-AA510ADCE725}"/>
              </a:ext>
            </a:extLst>
          </p:cNvPr>
          <p:cNvPicPr>
            <a:picLocks noChangeAspect="1"/>
          </p:cNvPicPr>
          <p:nvPr/>
        </p:nvPicPr>
        <p:blipFill>
          <a:blip r:embed="rId3"/>
          <a:stretch>
            <a:fillRect/>
          </a:stretch>
        </p:blipFill>
        <p:spPr>
          <a:xfrm>
            <a:off x="735583" y="2908645"/>
            <a:ext cx="7667625" cy="3648075"/>
          </a:xfrm>
          <a:prstGeom prst="rect">
            <a:avLst/>
          </a:prstGeom>
        </p:spPr>
      </p:pic>
    </p:spTree>
    <p:extLst>
      <p:ext uri="{BB962C8B-B14F-4D97-AF65-F5344CB8AC3E}">
        <p14:creationId xmlns:p14="http://schemas.microsoft.com/office/powerpoint/2010/main" val="734807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914" name="Rectangle 12391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916" name="Freeform: Shape 12391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Rectangle 2"/>
          <p:cNvSpPr>
            <a:spLocks noGrp="1" noChangeArrowheads="1"/>
          </p:cNvSpPr>
          <p:nvPr>
            <p:ph type="title" idx="4294967295"/>
          </p:nvPr>
        </p:nvSpPr>
        <p:spPr>
          <a:xfrm>
            <a:off x="515125" y="1153572"/>
            <a:ext cx="2400300" cy="4461163"/>
          </a:xfrm>
        </p:spPr>
        <p:txBody>
          <a:bodyPr vert="horz" lIns="91440" tIns="45720" rIns="91440" bIns="45720" rtlCol="0" anchor="ctr">
            <a:normAutofit/>
          </a:bodyPr>
          <a:lstStyle/>
          <a:p>
            <a:r>
              <a:rPr lang="en-US" sz="2800" b="1" kern="1200">
                <a:solidFill>
                  <a:srgbClr val="FFFFFF"/>
                </a:solidFill>
                <a:latin typeface="+mj-lt"/>
                <a:ea typeface="+mj-ea"/>
                <a:cs typeface="+mj-cs"/>
              </a:rPr>
              <a:t>Yatırım Kararlarını Değerlendirme </a:t>
            </a:r>
            <a:br>
              <a:rPr lang="en-US" sz="2800" b="1" kern="1200">
                <a:solidFill>
                  <a:srgbClr val="FFFFFF"/>
                </a:solidFill>
                <a:latin typeface="+mj-lt"/>
                <a:ea typeface="+mj-ea"/>
                <a:cs typeface="+mj-cs"/>
              </a:rPr>
            </a:br>
            <a:r>
              <a:rPr lang="en-US" sz="2800" b="1" kern="1200">
                <a:solidFill>
                  <a:srgbClr val="FFFFFF"/>
                </a:solidFill>
                <a:latin typeface="+mj-lt"/>
                <a:ea typeface="+mj-ea"/>
                <a:cs typeface="+mj-cs"/>
              </a:rPr>
              <a:t>Karar Verme Yöntemleri </a:t>
            </a:r>
          </a:p>
        </p:txBody>
      </p:sp>
      <p:sp>
        <p:nvSpPr>
          <p:cNvPr id="123918" name="Arc 1239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3907" name="Rectangle 3"/>
          <p:cNvSpPr>
            <a:spLocks noGrp="1" noChangeArrowheads="1"/>
          </p:cNvSpPr>
          <p:nvPr>
            <p:ph idx="4294967295"/>
          </p:nvPr>
        </p:nvSpPr>
        <p:spPr>
          <a:xfrm>
            <a:off x="3335481" y="591344"/>
            <a:ext cx="5179868" cy="5585619"/>
          </a:xfrm>
        </p:spPr>
        <p:txBody>
          <a:bodyPr vert="horz" lIns="91440" tIns="45720" rIns="91440" bIns="45720" rtlCol="0" anchor="ctr">
            <a:normAutofit/>
          </a:bodyPr>
          <a:lstStyle/>
          <a:p>
            <a:pPr marL="457200" lvl="1">
              <a:buSzTx/>
            </a:pPr>
            <a:r>
              <a:rPr lang="en-US" dirty="0" err="1"/>
              <a:t>Yatırımın</a:t>
            </a:r>
            <a:r>
              <a:rPr lang="en-US" dirty="0"/>
              <a:t> </a:t>
            </a:r>
            <a:r>
              <a:rPr lang="en-US" dirty="0" err="1"/>
              <a:t>Karlılığı</a:t>
            </a:r>
            <a:r>
              <a:rPr lang="en-US" dirty="0"/>
              <a:t> </a:t>
            </a:r>
            <a:r>
              <a:rPr lang="en-US" dirty="0" err="1"/>
              <a:t>Oranı</a:t>
            </a:r>
            <a:r>
              <a:rPr lang="en-US" dirty="0"/>
              <a:t> (Rate of Return) </a:t>
            </a:r>
            <a:r>
              <a:rPr lang="en-US" dirty="0" err="1"/>
              <a:t>Yöntemi</a:t>
            </a:r>
            <a:endParaRPr lang="en-US" dirty="0"/>
          </a:p>
          <a:p>
            <a:pPr marL="457200" lvl="1"/>
            <a:endParaRPr lang="en-US" dirty="0"/>
          </a:p>
          <a:p>
            <a:pPr marL="457200" lvl="1"/>
            <a:r>
              <a:rPr lang="en-US" dirty="0"/>
              <a:t>Geri </a:t>
            </a:r>
            <a:r>
              <a:rPr lang="en-US" dirty="0" err="1"/>
              <a:t>Ödeme</a:t>
            </a:r>
            <a:r>
              <a:rPr lang="en-US" dirty="0"/>
              <a:t> </a:t>
            </a:r>
            <a:r>
              <a:rPr lang="en-US" dirty="0" err="1"/>
              <a:t>Süresi</a:t>
            </a:r>
            <a:r>
              <a:rPr lang="en-US" dirty="0"/>
              <a:t> (Pay Back Period) </a:t>
            </a:r>
            <a:r>
              <a:rPr lang="en-US" dirty="0" err="1"/>
              <a:t>Yöntemi</a:t>
            </a:r>
            <a:r>
              <a:rPr lang="en-US" dirty="0"/>
              <a:t> </a:t>
            </a:r>
          </a:p>
          <a:p>
            <a:pPr marL="457200" lvl="1">
              <a:buSzTx/>
            </a:pPr>
            <a:endParaRPr lang="en-US" dirty="0"/>
          </a:p>
          <a:p>
            <a:pPr marL="457200" lvl="1"/>
            <a:r>
              <a:rPr lang="en-US" dirty="0"/>
              <a:t>Net </a:t>
            </a:r>
            <a:r>
              <a:rPr lang="en-US" dirty="0" err="1"/>
              <a:t>Bugünkü</a:t>
            </a:r>
            <a:r>
              <a:rPr lang="en-US" dirty="0"/>
              <a:t> </a:t>
            </a:r>
            <a:r>
              <a:rPr lang="en-US" dirty="0" err="1"/>
              <a:t>Değer</a:t>
            </a:r>
            <a:r>
              <a:rPr lang="en-US" dirty="0"/>
              <a:t> (Net Present Value) </a:t>
            </a:r>
            <a:r>
              <a:rPr lang="en-US" dirty="0" err="1"/>
              <a:t>Yöntemi</a:t>
            </a:r>
            <a:r>
              <a:rPr lang="en-US" dirty="0"/>
              <a:t> </a:t>
            </a:r>
            <a:endParaRPr lang="en-US" i="1" dirty="0"/>
          </a:p>
          <a:p>
            <a:pPr marL="914400" lvl="1">
              <a:buSzTx/>
            </a:pPr>
            <a:endParaRPr lang="en-US" i="1" dirty="0"/>
          </a:p>
        </p:txBody>
      </p:sp>
      <p:sp>
        <p:nvSpPr>
          <p:cNvPr id="123909"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587829" y="333375"/>
            <a:ext cx="8556171" cy="1143000"/>
          </a:xfrm>
        </p:spPr>
        <p:txBody>
          <a:bodyPr>
            <a:normAutofit/>
          </a:bodyPr>
          <a:lstStyle/>
          <a:p>
            <a:r>
              <a:rPr lang="tr-TR" sz="2800" b="1" dirty="0">
                <a:latin typeface="+mn-lt"/>
                <a:cs typeface="Arial"/>
              </a:rPr>
              <a:t>Yatırımın İç Karlılığı Oranı (</a:t>
            </a:r>
            <a:r>
              <a:rPr lang="tr-TR" sz="2800" b="1" dirty="0" err="1">
                <a:latin typeface="+mn-lt"/>
                <a:cs typeface="Arial"/>
              </a:rPr>
              <a:t>Internal</a:t>
            </a:r>
            <a:r>
              <a:rPr lang="tr-TR" sz="2800" b="1" dirty="0">
                <a:latin typeface="+mn-lt"/>
                <a:cs typeface="Arial"/>
              </a:rPr>
              <a:t> Rate of Return) Yöntemi</a:t>
            </a:r>
          </a:p>
        </p:txBody>
      </p:sp>
      <p:sp>
        <p:nvSpPr>
          <p:cNvPr id="123907" name="Rectangle 3"/>
          <p:cNvSpPr>
            <a:spLocks noGrp="1" noChangeArrowheads="1"/>
          </p:cNvSpPr>
          <p:nvPr>
            <p:ph idx="4294967295"/>
          </p:nvPr>
        </p:nvSpPr>
        <p:spPr>
          <a:xfrm>
            <a:off x="476265" y="1641615"/>
            <a:ext cx="8435975" cy="4824412"/>
          </a:xfrm>
        </p:spPr>
        <p:txBody>
          <a:bodyPr vert="horz" lIns="91440" tIns="45720" rIns="91440" bIns="45720" rtlCol="0" anchor="t">
            <a:normAutofit/>
          </a:bodyPr>
          <a:lstStyle/>
          <a:p>
            <a:pPr marL="0" lvl="1" indent="0">
              <a:spcBef>
                <a:spcPts val="0"/>
              </a:spcBef>
              <a:buNone/>
            </a:pPr>
            <a:r>
              <a:rPr lang="tr-TR" sz="2000" dirty="0">
                <a:ea typeface="+mn-lt"/>
                <a:cs typeface="+mn-lt"/>
              </a:rPr>
              <a:t>İç Getiri Oranı (IRR), bir projenin net bugünkü değerini (NPV) sıfır yapan iskonto oranıdır. Başka bir deyişle, bir proje veya yatırımdan elde edilmesi beklenen yıllık bileşik getiri oranıdır.</a:t>
            </a:r>
            <a:endParaRPr lang="en-US" sz="2000" dirty="0">
              <a:ea typeface="+mn-lt"/>
              <a:cs typeface="+mn-lt"/>
            </a:endParaRPr>
          </a:p>
          <a:p>
            <a:pPr marL="0" lvl="1" indent="0">
              <a:spcBef>
                <a:spcPts val="0"/>
              </a:spcBef>
              <a:buSzTx/>
              <a:buFontTx/>
              <a:buNone/>
            </a:pPr>
            <a:endParaRPr lang="tr-TR" sz="2000" i="1" dirty="0"/>
          </a:p>
          <a:p>
            <a:pPr marL="0" lvl="1" indent="0">
              <a:buNone/>
            </a:pPr>
            <a:r>
              <a:rPr lang="tr-TR" sz="2000" dirty="0">
                <a:ea typeface="+mn-lt"/>
                <a:cs typeface="+mn-lt"/>
              </a:rPr>
              <a:t>IRR hesaplanırken, bir proje veya yatırım için beklenen nakit akışları verilir ve NPV sıfıra eşit olur. Başka bir deyişle, başlangıç dönemi için yapılan ilk nakit yatırım, bu yatırımın gelecekteki nakit akışlarının bugünkü değerine eşit olacaktır. (Ödenen maliyet = gelecekteki nakit akışlarının bugünkü değeri ve dolayısıyla net bugünkü değer = 0).</a:t>
            </a:r>
          </a:p>
          <a:p>
            <a:pPr lvl="1" indent="0">
              <a:buNone/>
            </a:pPr>
            <a:endParaRPr lang="tr-TR" sz="2000" dirty="0">
              <a:ea typeface="+mn-lt"/>
              <a:cs typeface="+mn-lt"/>
            </a:endParaRPr>
          </a:p>
          <a:p>
            <a:pPr marL="0" lvl="1" indent="0">
              <a:spcBef>
                <a:spcPts val="0"/>
              </a:spcBef>
              <a:buNone/>
            </a:pPr>
            <a:r>
              <a:rPr lang="tr-TR" sz="2000" dirty="0">
                <a:ea typeface="+mn-lt"/>
                <a:cs typeface="+mn-lt"/>
              </a:rPr>
              <a:t>İç getiri oranı belirlendikten sonra, tipik olarak bir şirketin taban fiyatı (</a:t>
            </a:r>
            <a:r>
              <a:rPr lang="tr-TR" sz="2000" dirty="0" err="1">
                <a:ea typeface="+mn-lt"/>
                <a:cs typeface="+mn-lt"/>
              </a:rPr>
              <a:t>hurdle</a:t>
            </a:r>
            <a:r>
              <a:rPr lang="tr-TR" sz="2000" dirty="0">
                <a:ea typeface="+mn-lt"/>
                <a:cs typeface="+mn-lt"/>
              </a:rPr>
              <a:t> rate) veya sermaye maliyeti ile karşılaştırılır. Eğer IRR sermaye maliyetine eşit ya da ondan büyükse, şirket projeyi iyi bir yatırım olarak kabul eder. (Tabii ki kararın tek dayanağının bu olduğu varsayılırsa.)</a:t>
            </a:r>
          </a:p>
        </p:txBody>
      </p:sp>
      <p:sp>
        <p:nvSpPr>
          <p:cNvPr id="123909"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spTree>
    <p:extLst>
      <p:ext uri="{BB962C8B-B14F-4D97-AF65-F5344CB8AC3E}">
        <p14:creationId xmlns:p14="http://schemas.microsoft.com/office/powerpoint/2010/main" val="3476880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240189" y="333375"/>
            <a:ext cx="8903811" cy="1143000"/>
          </a:xfrm>
        </p:spPr>
        <p:txBody>
          <a:bodyPr>
            <a:normAutofit/>
          </a:bodyPr>
          <a:lstStyle/>
          <a:p>
            <a:r>
              <a:rPr lang="tr-TR" sz="2800" b="1" dirty="0">
                <a:latin typeface="+mn-lt"/>
                <a:cs typeface="Arial"/>
              </a:rPr>
              <a:t>Yatırımın İç Karlılığı Oranı (</a:t>
            </a:r>
            <a:r>
              <a:rPr lang="tr-TR" sz="2800" b="1" dirty="0" err="1">
                <a:latin typeface="+mn-lt"/>
                <a:cs typeface="Arial"/>
              </a:rPr>
              <a:t>Internal</a:t>
            </a:r>
            <a:r>
              <a:rPr lang="tr-TR" sz="2800" b="1" dirty="0">
                <a:latin typeface="+mn-lt"/>
                <a:cs typeface="Arial"/>
              </a:rPr>
              <a:t> Rate of Return) Yöntemi</a:t>
            </a:r>
          </a:p>
        </p:txBody>
      </p:sp>
      <p:sp>
        <p:nvSpPr>
          <p:cNvPr id="123909"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pic>
        <p:nvPicPr>
          <p:cNvPr id="2" name="Picture 1" descr="Breakdown of Internal Rate of Return (IRR) Formula">
            <a:extLst>
              <a:ext uri="{FF2B5EF4-FFF2-40B4-BE49-F238E27FC236}">
                <a16:creationId xmlns:a16="http://schemas.microsoft.com/office/drawing/2014/main" id="{E1DC59AD-FECD-6F7A-ED69-22FEE4480FD9}"/>
              </a:ext>
            </a:extLst>
          </p:cNvPr>
          <p:cNvPicPr>
            <a:picLocks noChangeAspect="1"/>
          </p:cNvPicPr>
          <p:nvPr/>
        </p:nvPicPr>
        <p:blipFill>
          <a:blip r:embed="rId3"/>
          <a:stretch>
            <a:fillRect/>
          </a:stretch>
        </p:blipFill>
        <p:spPr>
          <a:xfrm>
            <a:off x="651037" y="2036769"/>
            <a:ext cx="7557492" cy="3564018"/>
          </a:xfrm>
          <a:prstGeom prst="rect">
            <a:avLst/>
          </a:prstGeom>
        </p:spPr>
      </p:pic>
    </p:spTree>
    <p:extLst>
      <p:ext uri="{BB962C8B-B14F-4D97-AF65-F5344CB8AC3E}">
        <p14:creationId xmlns:p14="http://schemas.microsoft.com/office/powerpoint/2010/main" val="11221654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587829" y="333375"/>
            <a:ext cx="8556171" cy="1143000"/>
          </a:xfrm>
        </p:spPr>
        <p:txBody>
          <a:bodyPr>
            <a:normAutofit/>
          </a:bodyPr>
          <a:lstStyle/>
          <a:p>
            <a:r>
              <a:rPr lang="tr-TR" sz="2400" b="1" dirty="0">
                <a:latin typeface="+mn-lt"/>
                <a:cs typeface="Arial"/>
              </a:rPr>
              <a:t>Yatırımın İç Karlılığı Oranı (</a:t>
            </a:r>
            <a:r>
              <a:rPr lang="tr-TR" sz="2400" b="1" dirty="0" err="1">
                <a:latin typeface="+mn-lt"/>
                <a:cs typeface="Arial"/>
              </a:rPr>
              <a:t>Internal</a:t>
            </a:r>
            <a:r>
              <a:rPr lang="tr-TR" sz="2400" b="1" dirty="0">
                <a:latin typeface="+mn-lt"/>
                <a:cs typeface="Arial"/>
              </a:rPr>
              <a:t> Rate of Return) Yöntemi</a:t>
            </a:r>
          </a:p>
        </p:txBody>
      </p:sp>
      <p:sp>
        <p:nvSpPr>
          <p:cNvPr id="123907" name="Rectangle 3"/>
          <p:cNvSpPr>
            <a:spLocks noGrp="1" noChangeArrowheads="1"/>
          </p:cNvSpPr>
          <p:nvPr>
            <p:ph idx="4294967295"/>
          </p:nvPr>
        </p:nvSpPr>
        <p:spPr>
          <a:xfrm>
            <a:off x="476265" y="1641615"/>
            <a:ext cx="8435975" cy="4824412"/>
          </a:xfrm>
        </p:spPr>
        <p:txBody>
          <a:bodyPr vert="horz" lIns="91440" tIns="45720" rIns="91440" bIns="45720" rtlCol="0" anchor="t">
            <a:normAutofit/>
          </a:bodyPr>
          <a:lstStyle/>
          <a:p>
            <a:pPr marL="0" lvl="1" indent="0">
              <a:spcBef>
                <a:spcPts val="0"/>
              </a:spcBef>
              <a:buNone/>
            </a:pPr>
            <a:r>
              <a:rPr lang="tr-TR" dirty="0">
                <a:ea typeface="+mn-lt"/>
                <a:cs typeface="Arial"/>
              </a:rPr>
              <a:t>Aşağıdaki örnekte, 50 $'</a:t>
            </a:r>
            <a:r>
              <a:rPr lang="tr-TR" dirty="0" err="1">
                <a:ea typeface="+mn-lt"/>
                <a:cs typeface="Arial"/>
              </a:rPr>
              <a:t>lık</a:t>
            </a:r>
            <a:r>
              <a:rPr lang="tr-TR" dirty="0">
                <a:ea typeface="+mn-lt"/>
                <a:cs typeface="Arial"/>
              </a:rPr>
              <a:t> bir başlangıç yatırımının </a:t>
            </a:r>
            <a:r>
              <a:rPr lang="tr-TR" dirty="0" err="1">
                <a:ea typeface="+mn-lt"/>
                <a:cs typeface="Arial"/>
              </a:rPr>
              <a:t>IRR'si</a:t>
            </a:r>
            <a:r>
              <a:rPr lang="tr-TR" dirty="0">
                <a:ea typeface="+mn-lt"/>
                <a:cs typeface="Arial"/>
              </a:rPr>
              <a:t> %22'dir. Bu da %22 yıllık bileşik büyüme oranı elde etmeye eşittir.</a:t>
            </a:r>
            <a:endParaRPr lang="en-US" sz="2800" dirty="0">
              <a:cs typeface="Arial"/>
            </a:endParaRPr>
          </a:p>
        </p:txBody>
      </p:sp>
      <p:sp>
        <p:nvSpPr>
          <p:cNvPr id="123909"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pic>
        <p:nvPicPr>
          <p:cNvPr id="2" name="Picture 1" descr="Example of Calculating Internal Rate of Return (IRR), from an initial investment of USD50 and an IRR of 22%">
            <a:extLst>
              <a:ext uri="{FF2B5EF4-FFF2-40B4-BE49-F238E27FC236}">
                <a16:creationId xmlns:a16="http://schemas.microsoft.com/office/drawing/2014/main" id="{D7CBBE0B-E233-3094-BE24-C086722A6487}"/>
              </a:ext>
            </a:extLst>
          </p:cNvPr>
          <p:cNvPicPr>
            <a:picLocks noChangeAspect="1"/>
          </p:cNvPicPr>
          <p:nvPr/>
        </p:nvPicPr>
        <p:blipFill>
          <a:blip r:embed="rId3"/>
          <a:stretch>
            <a:fillRect/>
          </a:stretch>
        </p:blipFill>
        <p:spPr>
          <a:xfrm>
            <a:off x="587830" y="2786244"/>
            <a:ext cx="7515353" cy="3487235"/>
          </a:xfrm>
          <a:prstGeom prst="rect">
            <a:avLst/>
          </a:prstGeom>
        </p:spPr>
      </p:pic>
    </p:spTree>
    <p:extLst>
      <p:ext uri="{BB962C8B-B14F-4D97-AF65-F5344CB8AC3E}">
        <p14:creationId xmlns:p14="http://schemas.microsoft.com/office/powerpoint/2010/main" val="2653812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345534" y="291237"/>
            <a:ext cx="8229600" cy="1143000"/>
          </a:xfrm>
        </p:spPr>
        <p:txBody>
          <a:bodyPr>
            <a:normAutofit/>
          </a:bodyPr>
          <a:lstStyle/>
          <a:p>
            <a:r>
              <a:rPr lang="tr-TR" sz="2800" b="1" dirty="0">
                <a:latin typeface="+mn-lt"/>
                <a:cs typeface="Arial"/>
              </a:rPr>
              <a:t>Geri Ödeme Süresi Yöntemi</a:t>
            </a:r>
          </a:p>
        </p:txBody>
      </p:sp>
      <p:sp>
        <p:nvSpPr>
          <p:cNvPr id="123907" name="Rectangle 3"/>
          <p:cNvSpPr>
            <a:spLocks noGrp="1" noChangeArrowheads="1"/>
          </p:cNvSpPr>
          <p:nvPr>
            <p:ph idx="4294967295"/>
          </p:nvPr>
        </p:nvSpPr>
        <p:spPr>
          <a:xfrm>
            <a:off x="349850" y="1631080"/>
            <a:ext cx="8435975" cy="4824412"/>
          </a:xfrm>
        </p:spPr>
        <p:txBody>
          <a:bodyPr vert="horz" lIns="91440" tIns="45720" rIns="91440" bIns="45720" rtlCol="0" anchor="t">
            <a:normAutofit/>
          </a:bodyPr>
          <a:lstStyle/>
          <a:p>
            <a:pPr marL="0" lvl="1" indent="0">
              <a:spcBef>
                <a:spcPts val="0"/>
              </a:spcBef>
              <a:buNone/>
            </a:pPr>
            <a:r>
              <a:rPr lang="tr-TR" dirty="0">
                <a:cs typeface="Arial"/>
              </a:rPr>
              <a:t>Geri ödeme süresi terimi, bir yatırımın maliyetinin geri kazanılması için geçen süreyi ifade eder. Basitçe ifade etmek gerekirse, bir yatırımın başa baş noktasına ulaştığı sürenin uzunluğudur. İnsanlar ve şirketler çoğunlukla paralarını geri almak için yatırım yaparlar, bu yüzden geri ödeme süresi çok önemlidir. </a:t>
            </a:r>
            <a:endParaRPr lang="en-US" dirty="0">
              <a:cs typeface="Calibri" panose="020F0502020204030204"/>
            </a:endParaRPr>
          </a:p>
          <a:p>
            <a:pPr marL="0" lvl="1" indent="0">
              <a:spcBef>
                <a:spcPts val="0"/>
              </a:spcBef>
              <a:buNone/>
            </a:pPr>
            <a:endParaRPr lang="tr-TR" dirty="0">
              <a:cs typeface="Arial"/>
            </a:endParaRPr>
          </a:p>
          <a:p>
            <a:pPr marL="0" lvl="1" indent="0">
              <a:spcBef>
                <a:spcPts val="0"/>
              </a:spcBef>
              <a:buNone/>
            </a:pPr>
            <a:r>
              <a:rPr lang="tr-TR" dirty="0">
                <a:cs typeface="Arial"/>
              </a:rPr>
              <a:t>Özünde, bir yatırımın geri ödemesi ne kadar kısa olursa, o kadar cazip hale gelir. Geri ödeme süresinin belirlenmesi herkes için yararlıdır ve ilk yatırımın ortalama nakit akışlarına bölünmesiyle yapılabilir.</a:t>
            </a:r>
            <a:endParaRPr lang="en-US" dirty="0">
              <a:cs typeface="Calibri"/>
            </a:endParaRPr>
          </a:p>
        </p:txBody>
      </p:sp>
      <p:sp>
        <p:nvSpPr>
          <p:cNvPr id="123909"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pic>
        <p:nvPicPr>
          <p:cNvPr id="7170" name="Picture 2" descr="Payback Period Formula | Calculator (Excel templa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0561" y="4684609"/>
            <a:ext cx="3816424" cy="1960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95684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303396" y="333375"/>
            <a:ext cx="8840604" cy="1143000"/>
          </a:xfrm>
        </p:spPr>
        <p:txBody>
          <a:bodyPr>
            <a:normAutofit/>
          </a:bodyPr>
          <a:lstStyle/>
          <a:p>
            <a:r>
              <a:rPr lang="tr-TR" sz="2800" b="1" dirty="0">
                <a:latin typeface="+mn-lt"/>
                <a:cs typeface="Arial"/>
              </a:rPr>
              <a:t>Net Bugünkü Değer (Net </a:t>
            </a:r>
            <a:r>
              <a:rPr lang="tr-TR" sz="2800" b="1" dirty="0" err="1">
                <a:latin typeface="+mn-lt"/>
                <a:cs typeface="Arial"/>
              </a:rPr>
              <a:t>Present</a:t>
            </a:r>
            <a:r>
              <a:rPr lang="tr-TR" sz="2800" b="1" dirty="0">
                <a:latin typeface="+mn-lt"/>
                <a:cs typeface="Arial"/>
              </a:rPr>
              <a:t> Value) Yöntemi </a:t>
            </a:r>
          </a:p>
        </p:txBody>
      </p:sp>
      <p:sp>
        <p:nvSpPr>
          <p:cNvPr id="123907" name="Rectangle 3"/>
          <p:cNvSpPr>
            <a:spLocks noGrp="1" noChangeArrowheads="1"/>
          </p:cNvSpPr>
          <p:nvPr>
            <p:ph idx="4294967295"/>
          </p:nvPr>
        </p:nvSpPr>
        <p:spPr>
          <a:xfrm>
            <a:off x="708025" y="1557338"/>
            <a:ext cx="8435975" cy="4824412"/>
          </a:xfrm>
        </p:spPr>
        <p:txBody>
          <a:bodyPr vert="horz" lIns="91440" tIns="45720" rIns="91440" bIns="45720" rtlCol="0" anchor="t">
            <a:normAutofit/>
          </a:bodyPr>
          <a:lstStyle/>
          <a:p>
            <a:pPr marL="0" lvl="1" indent="0">
              <a:spcBef>
                <a:spcPts val="0"/>
              </a:spcBef>
              <a:buSzTx/>
              <a:buFontTx/>
              <a:buNone/>
            </a:pPr>
            <a:r>
              <a:rPr lang="tr-TR" dirty="0">
                <a:cs typeface="Arial"/>
              </a:rPr>
              <a:t>Bu yöntemde yatırım yapılacak projenin nakit akışları paranın zaman değerine göre değerlenir.</a:t>
            </a:r>
          </a:p>
          <a:p>
            <a:pPr marL="0" lvl="1" indent="0">
              <a:spcBef>
                <a:spcPts val="0"/>
              </a:spcBef>
              <a:buNone/>
            </a:pPr>
            <a:endParaRPr lang="tr-TR" dirty="0">
              <a:cs typeface="Arial"/>
            </a:endParaRPr>
          </a:p>
          <a:p>
            <a:pPr marL="0" lvl="1" indent="0">
              <a:spcBef>
                <a:spcPts val="0"/>
              </a:spcBef>
              <a:buSzTx/>
              <a:buFontTx/>
              <a:buNone/>
            </a:pPr>
            <a:r>
              <a:rPr lang="tr-TR" dirty="0">
                <a:cs typeface="Arial"/>
              </a:rPr>
              <a:t>Paranın zaman değeri hesaplanırken işletmenin yatırımdan beklediği getiri oranı göz önüne alınır. Yapılan yatırım harcamaları nakit çıkışı gerektirdiği için negatif, kazançlar ise pozitif alındığı için bir net sonuç verecektir. Net sonuç negatif ise yatırım projesi yapılamaz negatif dışı bir sonuç verirse yapılabilir kararı doğurur. Net bugünkü değer şu formülle hesaplanır:</a:t>
            </a:r>
          </a:p>
        </p:txBody>
      </p:sp>
      <p:sp>
        <p:nvSpPr>
          <p:cNvPr id="123909"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532" y="4919095"/>
            <a:ext cx="5648325"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29576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914400" y="333375"/>
            <a:ext cx="8229600" cy="1143000"/>
          </a:xfrm>
        </p:spPr>
        <p:txBody>
          <a:bodyPr>
            <a:normAutofit/>
          </a:bodyPr>
          <a:lstStyle/>
          <a:p>
            <a:r>
              <a:rPr lang="tr-TR" sz="2800" b="1" dirty="0">
                <a:latin typeface="+mn-lt"/>
                <a:cs typeface="Arial"/>
              </a:rPr>
              <a:t>Net Bugünkü Değer (Net </a:t>
            </a:r>
            <a:r>
              <a:rPr lang="tr-TR" sz="2800" b="1" dirty="0" err="1">
                <a:latin typeface="+mn-lt"/>
                <a:cs typeface="Arial"/>
              </a:rPr>
              <a:t>Present</a:t>
            </a:r>
            <a:r>
              <a:rPr lang="tr-TR" sz="2800" b="1" dirty="0">
                <a:latin typeface="+mn-lt"/>
                <a:cs typeface="Arial"/>
              </a:rPr>
              <a:t> Value) Yöntemi </a:t>
            </a:r>
          </a:p>
        </p:txBody>
      </p:sp>
      <p:sp>
        <p:nvSpPr>
          <p:cNvPr id="123909"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tr-T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160" y="1685923"/>
            <a:ext cx="7317680" cy="419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02531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fontAlgn="auto">
              <a:spcAft>
                <a:spcPts val="0"/>
              </a:spcAft>
              <a:defRPr/>
            </a:pPr>
            <a:r>
              <a:rPr lang="en-US" sz="2800" b="1" kern="1600" dirty="0">
                <a:latin typeface="+mn-lt"/>
                <a:cs typeface="Arial"/>
              </a:rPr>
              <a:t>Organize Sanayi B</a:t>
            </a:r>
            <a:r>
              <a:rPr lang="tr-TR" sz="2800" b="1" kern="1600" dirty="0">
                <a:latin typeface="+mn-lt"/>
                <a:cs typeface="Arial"/>
              </a:rPr>
              <a:t>ö</a:t>
            </a:r>
            <a:r>
              <a:rPr lang="en-US" sz="2800" b="1" kern="1600" dirty="0" err="1">
                <a:latin typeface="+mn-lt"/>
                <a:cs typeface="Arial"/>
              </a:rPr>
              <a:t>lgeleri</a:t>
            </a:r>
            <a:endParaRPr lang="en-US" sz="2800" b="1" kern="1600" dirty="0">
              <a:latin typeface="+mn-lt"/>
              <a:cs typeface="Arial"/>
            </a:endParaRPr>
          </a:p>
        </p:txBody>
      </p:sp>
      <p:sp>
        <p:nvSpPr>
          <p:cNvPr id="138243" name="Text Placeholder 2"/>
          <p:cNvSpPr>
            <a:spLocks noGrp="1"/>
          </p:cNvSpPr>
          <p:nvPr>
            <p:ph type="body" idx="1"/>
          </p:nvPr>
        </p:nvSpPr>
        <p:spPr/>
        <p:txBody>
          <a:bodyPr vert="horz" lIns="91440" tIns="45720" rIns="91440" bIns="45720" rtlCol="0" anchor="t">
            <a:normAutofit/>
          </a:bodyPr>
          <a:lstStyle/>
          <a:p>
            <a:pPr marL="0" indent="0">
              <a:buNone/>
              <a:defRPr/>
            </a:pPr>
            <a:r>
              <a:rPr lang="en-US" sz="2400" dirty="0" err="1">
                <a:cs typeface="Arial"/>
              </a:rPr>
              <a:t>İşletmelerin</a:t>
            </a:r>
            <a:r>
              <a:rPr lang="en-US" sz="2400" dirty="0">
                <a:cs typeface="Arial"/>
              </a:rPr>
              <a:t> belli </a:t>
            </a:r>
            <a:r>
              <a:rPr lang="en-US" sz="2400" dirty="0" err="1">
                <a:cs typeface="Arial"/>
              </a:rPr>
              <a:t>bir</a:t>
            </a:r>
            <a:r>
              <a:rPr lang="en-US" sz="2400" dirty="0">
                <a:cs typeface="Arial"/>
              </a:rPr>
              <a:t> b</a:t>
            </a:r>
            <a:r>
              <a:rPr lang="tr-TR" sz="2400" dirty="0">
                <a:cs typeface="Arial"/>
              </a:rPr>
              <a:t>ö</a:t>
            </a:r>
            <a:r>
              <a:rPr lang="en-US" sz="2400" dirty="0" err="1">
                <a:cs typeface="Arial"/>
              </a:rPr>
              <a:t>lgede</a:t>
            </a:r>
            <a:r>
              <a:rPr lang="en-US" sz="2400" dirty="0">
                <a:cs typeface="Arial"/>
              </a:rPr>
              <a:t> </a:t>
            </a:r>
            <a:r>
              <a:rPr lang="en-US" sz="2400" dirty="0" err="1">
                <a:cs typeface="Arial"/>
              </a:rPr>
              <a:t>topluca</a:t>
            </a:r>
            <a:r>
              <a:rPr lang="en-US" sz="2400" dirty="0">
                <a:cs typeface="Arial"/>
              </a:rPr>
              <a:t> </a:t>
            </a:r>
            <a:r>
              <a:rPr lang="en-US" sz="2400" dirty="0" err="1">
                <a:cs typeface="Arial"/>
              </a:rPr>
              <a:t>faaliyette</a:t>
            </a:r>
            <a:r>
              <a:rPr lang="en-US" sz="2400" dirty="0">
                <a:cs typeface="Arial"/>
              </a:rPr>
              <a:t> </a:t>
            </a:r>
            <a:r>
              <a:rPr lang="en-US" sz="2400" dirty="0" err="1">
                <a:cs typeface="Arial"/>
              </a:rPr>
              <a:t>bulunmaları</a:t>
            </a:r>
            <a:r>
              <a:rPr lang="en-US" sz="2400" dirty="0">
                <a:cs typeface="Arial"/>
              </a:rPr>
              <a:t>, alt yap</a:t>
            </a:r>
            <a:r>
              <a:rPr lang="tr-TR" sz="2400" dirty="0">
                <a:cs typeface="Arial"/>
              </a:rPr>
              <a:t>ı</a:t>
            </a:r>
            <a:r>
              <a:rPr lang="en-US" sz="2400" dirty="0">
                <a:cs typeface="Arial"/>
              </a:rPr>
              <a:t> </a:t>
            </a:r>
            <a:r>
              <a:rPr lang="en-US" sz="2400" dirty="0" err="1">
                <a:cs typeface="Arial"/>
              </a:rPr>
              <a:t>olanaklarından</a:t>
            </a:r>
            <a:r>
              <a:rPr lang="en-US" sz="2400" dirty="0">
                <a:cs typeface="Arial"/>
              </a:rPr>
              <a:t> </a:t>
            </a:r>
            <a:r>
              <a:rPr lang="en-US" sz="2400" dirty="0" err="1">
                <a:cs typeface="Arial"/>
              </a:rPr>
              <a:t>daha</a:t>
            </a:r>
            <a:r>
              <a:rPr lang="en-US" sz="2400" dirty="0">
                <a:cs typeface="Arial"/>
              </a:rPr>
              <a:t> </a:t>
            </a:r>
            <a:r>
              <a:rPr lang="en-US" sz="2400" dirty="0" err="1">
                <a:cs typeface="Arial"/>
              </a:rPr>
              <a:t>düşük</a:t>
            </a:r>
            <a:r>
              <a:rPr lang="en-US" sz="2400" dirty="0">
                <a:cs typeface="Arial"/>
              </a:rPr>
              <a:t> </a:t>
            </a:r>
            <a:r>
              <a:rPr lang="en-US" sz="2400" dirty="0" err="1">
                <a:cs typeface="Arial"/>
              </a:rPr>
              <a:t>maliyetle</a:t>
            </a:r>
            <a:r>
              <a:rPr lang="en-US" sz="2400" dirty="0">
                <a:cs typeface="Arial"/>
              </a:rPr>
              <a:t> </a:t>
            </a:r>
            <a:r>
              <a:rPr lang="en-US" sz="2400" dirty="0" err="1">
                <a:cs typeface="Arial"/>
              </a:rPr>
              <a:t>yararlanmalarını</a:t>
            </a:r>
            <a:r>
              <a:rPr lang="en-US" sz="2400" dirty="0">
                <a:cs typeface="Arial"/>
              </a:rPr>
              <a:t> </a:t>
            </a:r>
            <a:r>
              <a:rPr lang="en-US" sz="2400" dirty="0" err="1">
                <a:cs typeface="Arial"/>
              </a:rPr>
              <a:t>sa</a:t>
            </a:r>
            <a:r>
              <a:rPr lang="tr-TR" sz="2400" dirty="0">
                <a:cs typeface="Arial"/>
              </a:rPr>
              <a:t>ğ</a:t>
            </a:r>
            <a:r>
              <a:rPr lang="en-US" sz="2400" dirty="0">
                <a:cs typeface="Arial"/>
              </a:rPr>
              <a:t>lar. </a:t>
            </a:r>
            <a:endParaRPr lang="tr-TR" sz="2400" dirty="0">
              <a:ea typeface="Calibri" panose="020F0502020204030204"/>
              <a:cs typeface="Arial"/>
            </a:endParaRPr>
          </a:p>
          <a:p>
            <a:pPr marL="0" indent="0" fontAlgn="auto">
              <a:spcAft>
                <a:spcPts val="0"/>
              </a:spcAft>
              <a:buNone/>
              <a:defRPr/>
            </a:pPr>
            <a:r>
              <a:rPr lang="en-US" sz="2400" dirty="0">
                <a:cs typeface="Arial"/>
              </a:rPr>
              <a:t>Organize Sanayi </a:t>
            </a:r>
            <a:r>
              <a:rPr lang="en-US" sz="2400" dirty="0" err="1">
                <a:cs typeface="Arial"/>
              </a:rPr>
              <a:t>Bölgeleri</a:t>
            </a:r>
            <a:r>
              <a:rPr lang="en-US" sz="2400" dirty="0">
                <a:cs typeface="Arial"/>
              </a:rPr>
              <a:t> </a:t>
            </a:r>
            <a:r>
              <a:rPr lang="en-US" sz="2400" dirty="0" err="1">
                <a:cs typeface="Arial"/>
              </a:rPr>
              <a:t>ve</a:t>
            </a:r>
            <a:r>
              <a:rPr lang="en-US" sz="2400" dirty="0">
                <a:cs typeface="Arial"/>
              </a:rPr>
              <a:t> </a:t>
            </a:r>
            <a:r>
              <a:rPr lang="en-US" sz="2400" dirty="0" err="1">
                <a:cs typeface="Arial"/>
              </a:rPr>
              <a:t>Küçük</a:t>
            </a:r>
            <a:r>
              <a:rPr lang="en-US" sz="2400" dirty="0">
                <a:cs typeface="Arial"/>
              </a:rPr>
              <a:t> Sanayi </a:t>
            </a:r>
            <a:r>
              <a:rPr lang="en-US" sz="2400" dirty="0" err="1">
                <a:cs typeface="Arial"/>
              </a:rPr>
              <a:t>Siteleri</a:t>
            </a:r>
            <a:r>
              <a:rPr lang="en-US" sz="2400" dirty="0">
                <a:cs typeface="Arial"/>
              </a:rPr>
              <a:t>, </a:t>
            </a:r>
            <a:r>
              <a:rPr lang="en-US" sz="2400" dirty="0" err="1">
                <a:cs typeface="Arial"/>
              </a:rPr>
              <a:t>elektrik</a:t>
            </a:r>
            <a:r>
              <a:rPr lang="en-US" sz="2400" dirty="0">
                <a:cs typeface="Arial"/>
              </a:rPr>
              <a:t>, </a:t>
            </a:r>
            <a:r>
              <a:rPr lang="en-US" sz="2400" dirty="0" err="1">
                <a:cs typeface="Arial"/>
              </a:rPr>
              <a:t>yol</a:t>
            </a:r>
            <a:r>
              <a:rPr lang="en-US" sz="2400" dirty="0">
                <a:cs typeface="Arial"/>
              </a:rPr>
              <a:t>, </a:t>
            </a:r>
            <a:r>
              <a:rPr lang="en-US" sz="2400" dirty="0" err="1">
                <a:cs typeface="Arial"/>
              </a:rPr>
              <a:t>su</a:t>
            </a:r>
            <a:r>
              <a:rPr lang="en-US" sz="2400" dirty="0">
                <a:cs typeface="Arial"/>
              </a:rPr>
              <a:t>, </a:t>
            </a:r>
            <a:r>
              <a:rPr lang="en-US" sz="2400" dirty="0" err="1">
                <a:cs typeface="Arial"/>
              </a:rPr>
              <a:t>kanalizasyon</a:t>
            </a:r>
            <a:r>
              <a:rPr lang="en-US" sz="2400" dirty="0">
                <a:cs typeface="Arial"/>
              </a:rPr>
              <a:t>, </a:t>
            </a:r>
            <a:r>
              <a:rPr lang="en-US" sz="2400" dirty="0" err="1">
                <a:cs typeface="Arial"/>
              </a:rPr>
              <a:t>haberleşme</a:t>
            </a:r>
            <a:r>
              <a:rPr lang="en-US" sz="2400" dirty="0">
                <a:cs typeface="Arial"/>
              </a:rPr>
              <a:t>, </a:t>
            </a:r>
            <a:r>
              <a:rPr lang="en-US" sz="2400" dirty="0" err="1">
                <a:cs typeface="Arial"/>
              </a:rPr>
              <a:t>banka</a:t>
            </a:r>
            <a:r>
              <a:rPr lang="en-US" sz="2400" dirty="0">
                <a:cs typeface="Arial"/>
              </a:rPr>
              <a:t>, </a:t>
            </a:r>
            <a:r>
              <a:rPr lang="en-US" sz="2400" dirty="0" err="1">
                <a:cs typeface="Arial"/>
              </a:rPr>
              <a:t>postane</a:t>
            </a:r>
            <a:r>
              <a:rPr lang="en-US" sz="2400" dirty="0">
                <a:cs typeface="Arial"/>
              </a:rPr>
              <a:t>, ilk yard</a:t>
            </a:r>
            <a:r>
              <a:rPr lang="tr-TR" sz="2400" dirty="0">
                <a:cs typeface="Arial"/>
              </a:rPr>
              <a:t>ı</a:t>
            </a:r>
            <a:r>
              <a:rPr lang="en-US" sz="2400" dirty="0">
                <a:cs typeface="Arial"/>
              </a:rPr>
              <a:t>m </a:t>
            </a:r>
            <a:r>
              <a:rPr lang="en-US" sz="2400" dirty="0" err="1">
                <a:cs typeface="Arial"/>
              </a:rPr>
              <a:t>istasyonu</a:t>
            </a:r>
            <a:r>
              <a:rPr lang="en-US" sz="2400" dirty="0">
                <a:cs typeface="Arial"/>
              </a:rPr>
              <a:t>, e</a:t>
            </a:r>
            <a:r>
              <a:rPr lang="tr-TR" sz="2400" dirty="0">
                <a:cs typeface="Arial"/>
              </a:rPr>
              <a:t>ğ</a:t>
            </a:r>
            <a:r>
              <a:rPr lang="en-US" sz="2400" dirty="0" err="1">
                <a:cs typeface="Arial"/>
              </a:rPr>
              <a:t>itim</a:t>
            </a:r>
            <a:r>
              <a:rPr lang="en-US" sz="2400" dirty="0">
                <a:cs typeface="Arial"/>
              </a:rPr>
              <a:t> </a:t>
            </a:r>
            <a:r>
              <a:rPr lang="en-US" sz="2400" dirty="0" err="1">
                <a:cs typeface="Arial"/>
              </a:rPr>
              <a:t>ve</a:t>
            </a:r>
            <a:r>
              <a:rPr lang="en-US" sz="2400" dirty="0">
                <a:cs typeface="Arial"/>
              </a:rPr>
              <a:t> </a:t>
            </a:r>
            <a:r>
              <a:rPr lang="en-US" sz="2400" dirty="0" err="1">
                <a:cs typeface="Arial"/>
              </a:rPr>
              <a:t>araşt</a:t>
            </a:r>
            <a:r>
              <a:rPr lang="tr-TR" sz="2400" dirty="0">
                <a:cs typeface="Arial"/>
              </a:rPr>
              <a:t>ı</a:t>
            </a:r>
            <a:r>
              <a:rPr lang="en-US" sz="2400" dirty="0" err="1">
                <a:cs typeface="Arial"/>
              </a:rPr>
              <a:t>rma</a:t>
            </a:r>
            <a:r>
              <a:rPr lang="en-US" sz="2400" dirty="0">
                <a:cs typeface="Arial"/>
              </a:rPr>
              <a:t> </a:t>
            </a:r>
            <a:r>
              <a:rPr lang="en-US" sz="2400" dirty="0" err="1">
                <a:cs typeface="Arial"/>
              </a:rPr>
              <a:t>merkezleri</a:t>
            </a:r>
            <a:r>
              <a:rPr lang="en-US" sz="2400" dirty="0">
                <a:cs typeface="Arial"/>
              </a:rPr>
              <a:t>, </a:t>
            </a:r>
            <a:r>
              <a:rPr lang="en-US" sz="2400" dirty="0" err="1">
                <a:cs typeface="Arial"/>
              </a:rPr>
              <a:t>destek</a:t>
            </a:r>
            <a:r>
              <a:rPr lang="en-US" sz="2400" dirty="0">
                <a:cs typeface="Arial"/>
              </a:rPr>
              <a:t> </a:t>
            </a:r>
            <a:r>
              <a:rPr lang="en-US" sz="2400" dirty="0" err="1">
                <a:cs typeface="Arial"/>
              </a:rPr>
              <a:t>hizmeti</a:t>
            </a:r>
            <a:r>
              <a:rPr lang="en-US" sz="2400" dirty="0">
                <a:cs typeface="Arial"/>
              </a:rPr>
              <a:t> </a:t>
            </a:r>
            <a:r>
              <a:rPr lang="en-US" sz="2400" dirty="0" err="1">
                <a:cs typeface="Arial"/>
              </a:rPr>
              <a:t>gibi</a:t>
            </a:r>
            <a:r>
              <a:rPr lang="en-US" sz="2400" dirty="0">
                <a:cs typeface="Arial"/>
              </a:rPr>
              <a:t> </a:t>
            </a:r>
            <a:r>
              <a:rPr lang="en-US" sz="2400" dirty="0" err="1">
                <a:cs typeface="Arial"/>
              </a:rPr>
              <a:t>olanaklara</a:t>
            </a:r>
            <a:r>
              <a:rPr lang="en-US" sz="2400" dirty="0">
                <a:cs typeface="Arial"/>
              </a:rPr>
              <a:t> </a:t>
            </a:r>
            <a:r>
              <a:rPr lang="en-US" sz="2400" dirty="0" err="1">
                <a:cs typeface="Arial"/>
              </a:rPr>
              <a:t>sahip</a:t>
            </a:r>
            <a:r>
              <a:rPr lang="en-US" sz="2400" dirty="0">
                <a:cs typeface="Arial"/>
              </a:rPr>
              <a:t> </a:t>
            </a:r>
            <a:r>
              <a:rPr lang="en-US" sz="2400" dirty="0" err="1">
                <a:cs typeface="Arial"/>
              </a:rPr>
              <a:t>olan</a:t>
            </a:r>
            <a:r>
              <a:rPr lang="en-US" sz="2400" dirty="0">
                <a:cs typeface="Arial"/>
              </a:rPr>
              <a:t> </a:t>
            </a:r>
            <a:r>
              <a:rPr lang="en-US" sz="2400" dirty="0" err="1">
                <a:cs typeface="Arial"/>
              </a:rPr>
              <a:t>ve</a:t>
            </a:r>
            <a:r>
              <a:rPr lang="en-US" sz="2400" dirty="0">
                <a:cs typeface="Arial"/>
              </a:rPr>
              <a:t> </a:t>
            </a:r>
            <a:r>
              <a:rPr lang="en-US" sz="2400" dirty="0" err="1">
                <a:cs typeface="Arial"/>
              </a:rPr>
              <a:t>işletmelere</a:t>
            </a:r>
            <a:r>
              <a:rPr lang="en-US" sz="2400" dirty="0">
                <a:cs typeface="Arial"/>
              </a:rPr>
              <a:t> </a:t>
            </a:r>
            <a:r>
              <a:rPr lang="en-US" sz="2400" dirty="0" err="1">
                <a:cs typeface="Arial"/>
              </a:rPr>
              <a:t>uygun</a:t>
            </a:r>
            <a:r>
              <a:rPr lang="en-US" sz="2400" dirty="0">
                <a:cs typeface="Arial"/>
              </a:rPr>
              <a:t> </a:t>
            </a:r>
            <a:r>
              <a:rPr lang="en-US" sz="2400" dirty="0" err="1">
                <a:cs typeface="Arial"/>
              </a:rPr>
              <a:t>işyeri</a:t>
            </a:r>
            <a:r>
              <a:rPr lang="en-US" sz="2400" dirty="0">
                <a:cs typeface="Arial"/>
              </a:rPr>
              <a:t> </a:t>
            </a:r>
            <a:r>
              <a:rPr lang="en-US" sz="2400" dirty="0" err="1">
                <a:cs typeface="Arial"/>
              </a:rPr>
              <a:t>sa</a:t>
            </a:r>
            <a:r>
              <a:rPr lang="tr-TR" sz="2400" dirty="0">
                <a:cs typeface="Arial"/>
              </a:rPr>
              <a:t>ğ</a:t>
            </a:r>
            <a:r>
              <a:rPr lang="en-US" sz="2400" dirty="0" err="1">
                <a:cs typeface="Arial"/>
              </a:rPr>
              <a:t>layan</a:t>
            </a:r>
            <a:r>
              <a:rPr lang="en-US" sz="2400" dirty="0">
                <a:cs typeface="Arial"/>
              </a:rPr>
              <a:t> </a:t>
            </a:r>
            <a:r>
              <a:rPr lang="en-US" sz="2400" dirty="0" err="1">
                <a:cs typeface="Arial"/>
              </a:rPr>
              <a:t>yerlerdir</a:t>
            </a:r>
            <a:r>
              <a:rPr lang="en-US" sz="2400" dirty="0">
                <a:cs typeface="Arial"/>
              </a:rPr>
              <a:t>.</a:t>
            </a:r>
            <a:endParaRPr lang="en-US" sz="2400" dirty="0">
              <a:ea typeface="Calibri" panose="020F0502020204030204"/>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1288"/>
            <a:ext cx="7886700" cy="1325563"/>
          </a:xfrm>
        </p:spPr>
        <p:txBody>
          <a:bodyPr rtlCol="0"/>
          <a:lstStyle/>
          <a:p>
            <a:pPr>
              <a:defRPr/>
            </a:pPr>
            <a:r>
              <a:rPr lang="en-US" sz="2800" b="1" kern="1600" dirty="0">
                <a:latin typeface="+mn-lt"/>
                <a:cs typeface="Arial"/>
              </a:rPr>
              <a:t>     Organize Sanayi B</a:t>
            </a:r>
            <a:r>
              <a:rPr lang="tr-TR" sz="2800" b="1" kern="1600" dirty="0">
                <a:latin typeface="+mn-lt"/>
                <a:cs typeface="Arial"/>
              </a:rPr>
              <a:t>ö</a:t>
            </a:r>
            <a:r>
              <a:rPr lang="en-US" sz="2800" b="1" kern="1600" dirty="0" err="1">
                <a:latin typeface="+mn-lt"/>
                <a:cs typeface="Arial"/>
              </a:rPr>
              <a:t>lgeleri</a:t>
            </a:r>
            <a:endParaRPr lang="en-US" sz="2800" b="1" kern="1600" dirty="0">
              <a:latin typeface="+mn-lt"/>
              <a:cs typeface="Arial"/>
            </a:endParaRPr>
          </a:p>
        </p:txBody>
      </p:sp>
      <p:pic>
        <p:nvPicPr>
          <p:cNvPr id="5" name="Picture 4" descr="Türkiye'de faaliyetteki 270 OSB, planlı sanayi üretimiyle ekonomiye katkı  sağlıyor">
            <a:extLst>
              <a:ext uri="{FF2B5EF4-FFF2-40B4-BE49-F238E27FC236}">
                <a16:creationId xmlns:a16="http://schemas.microsoft.com/office/drawing/2014/main" id="{04EFD952-C21D-6803-00BD-3A2396A0E8EE}"/>
              </a:ext>
            </a:extLst>
          </p:cNvPr>
          <p:cNvPicPr>
            <a:picLocks noChangeAspect="1"/>
          </p:cNvPicPr>
          <p:nvPr/>
        </p:nvPicPr>
        <p:blipFill>
          <a:blip r:embed="rId2"/>
          <a:stretch>
            <a:fillRect/>
          </a:stretch>
        </p:blipFill>
        <p:spPr>
          <a:xfrm>
            <a:off x="977607" y="1409327"/>
            <a:ext cx="6367089" cy="4976922"/>
          </a:xfrm>
          <a:prstGeom prst="rect">
            <a:avLst/>
          </a:prstGeom>
        </p:spPr>
      </p:pic>
    </p:spTree>
    <p:extLst>
      <p:ext uri="{BB962C8B-B14F-4D97-AF65-F5344CB8AC3E}">
        <p14:creationId xmlns:p14="http://schemas.microsoft.com/office/powerpoint/2010/main" val="1396911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fontAlgn="auto">
              <a:spcAft>
                <a:spcPts val="0"/>
              </a:spcAft>
              <a:defRPr/>
            </a:pPr>
            <a:r>
              <a:rPr lang="en-US" sz="2800" b="1" kern="1600" cap="none" dirty="0">
                <a:latin typeface="+mn-lt"/>
                <a:cs typeface="Arial"/>
              </a:rPr>
              <a:t>Organize </a:t>
            </a:r>
            <a:r>
              <a:rPr lang="tr-TR" sz="2800" b="1" kern="1600" cap="none" dirty="0">
                <a:latin typeface="+mn-lt"/>
                <a:cs typeface="Arial"/>
              </a:rPr>
              <a:t>S</a:t>
            </a:r>
            <a:r>
              <a:rPr lang="en-US" sz="2800" b="1" kern="1600" cap="none" dirty="0" err="1">
                <a:latin typeface="+mn-lt"/>
                <a:cs typeface="Arial"/>
              </a:rPr>
              <a:t>anayi</a:t>
            </a:r>
            <a:r>
              <a:rPr lang="en-US" sz="2800" b="1" kern="1600" cap="none" dirty="0">
                <a:latin typeface="+mn-lt"/>
                <a:cs typeface="Arial"/>
              </a:rPr>
              <a:t> </a:t>
            </a:r>
            <a:r>
              <a:rPr lang="tr-TR" sz="2800" b="1" kern="1600" cap="none" dirty="0" err="1">
                <a:latin typeface="+mn-lt"/>
                <a:cs typeface="Arial"/>
              </a:rPr>
              <a:t>Bö</a:t>
            </a:r>
            <a:r>
              <a:rPr lang="en-US" sz="2800" b="1" kern="1600" cap="none" dirty="0" err="1">
                <a:latin typeface="+mn-lt"/>
                <a:cs typeface="Arial"/>
              </a:rPr>
              <a:t>lgelerine</a:t>
            </a:r>
            <a:r>
              <a:rPr lang="en-US" sz="2800" b="1" kern="1600" cap="none" dirty="0">
                <a:latin typeface="+mn-lt"/>
                <a:cs typeface="Arial"/>
              </a:rPr>
              <a:t> </a:t>
            </a:r>
            <a:r>
              <a:rPr lang="tr-TR" sz="2800" b="1" kern="1600" cap="none" dirty="0">
                <a:latin typeface="+mn-lt"/>
                <a:cs typeface="Arial"/>
              </a:rPr>
              <a:t>Y</a:t>
            </a:r>
            <a:r>
              <a:rPr lang="en-US" sz="2800" b="1" kern="1600" cap="none" dirty="0">
                <a:latin typeface="+mn-lt"/>
                <a:cs typeface="Arial"/>
              </a:rPr>
              <a:t>at</a:t>
            </a:r>
            <a:r>
              <a:rPr lang="tr-TR" sz="2800" b="1" kern="1600" cap="none" dirty="0">
                <a:latin typeface="+mn-lt"/>
                <a:cs typeface="Arial"/>
              </a:rPr>
              <a:t>ı</a:t>
            </a:r>
            <a:r>
              <a:rPr lang="en-US" sz="2800" b="1" kern="1600" cap="none" dirty="0">
                <a:latin typeface="+mn-lt"/>
                <a:cs typeface="Arial"/>
              </a:rPr>
              <a:t>r</a:t>
            </a:r>
            <a:r>
              <a:rPr lang="tr-TR" sz="2800" b="1" kern="1600" cap="none" dirty="0">
                <a:latin typeface="+mn-lt"/>
                <a:cs typeface="Arial"/>
              </a:rPr>
              <a:t>ı</a:t>
            </a:r>
            <a:r>
              <a:rPr lang="en-US" sz="2800" b="1" kern="1600" cap="none" dirty="0" err="1">
                <a:latin typeface="+mn-lt"/>
                <a:cs typeface="Arial"/>
              </a:rPr>
              <a:t>mların</a:t>
            </a:r>
            <a:r>
              <a:rPr lang="en-US" sz="2800" b="1" kern="1600" cap="none" dirty="0">
                <a:latin typeface="+mn-lt"/>
                <a:cs typeface="Arial"/>
              </a:rPr>
              <a:t> </a:t>
            </a:r>
            <a:r>
              <a:rPr lang="tr-TR" sz="2800" b="1" kern="1600" cap="none" dirty="0">
                <a:latin typeface="+mn-lt"/>
                <a:cs typeface="Arial"/>
              </a:rPr>
              <a:t>İş</a:t>
            </a:r>
            <a:r>
              <a:rPr lang="en-US" sz="2800" b="1" kern="1600" cap="none" dirty="0" err="1">
                <a:latin typeface="+mn-lt"/>
                <a:cs typeface="Arial"/>
              </a:rPr>
              <a:t>letmelere</a:t>
            </a:r>
            <a:r>
              <a:rPr lang="en-US" sz="2800" b="1" kern="1600" cap="none" dirty="0">
                <a:latin typeface="+mn-lt"/>
                <a:cs typeface="Arial"/>
              </a:rPr>
              <a:t> </a:t>
            </a:r>
            <a:r>
              <a:rPr lang="tr-TR" sz="2800" b="1" kern="1600" cap="none" dirty="0">
                <a:latin typeface="+mn-lt"/>
                <a:cs typeface="Arial"/>
              </a:rPr>
              <a:t>S</a:t>
            </a:r>
            <a:r>
              <a:rPr lang="en-US" sz="2800" b="1" kern="1600" cap="none" dirty="0">
                <a:latin typeface="+mn-lt"/>
                <a:cs typeface="Arial"/>
              </a:rPr>
              <a:t>a</a:t>
            </a:r>
            <a:r>
              <a:rPr lang="tr-TR" sz="2800" b="1" kern="1600" cap="none" dirty="0">
                <a:latin typeface="+mn-lt"/>
                <a:cs typeface="Arial"/>
              </a:rPr>
              <a:t>ğ</a:t>
            </a:r>
            <a:r>
              <a:rPr lang="en-US" sz="2800" b="1" kern="1600" cap="none" dirty="0">
                <a:latin typeface="+mn-lt"/>
                <a:cs typeface="Arial"/>
              </a:rPr>
              <a:t>lad</a:t>
            </a:r>
            <a:r>
              <a:rPr lang="tr-TR" sz="2800" b="1" kern="1600" cap="none" dirty="0" err="1">
                <a:latin typeface="+mn-lt"/>
                <a:cs typeface="Arial"/>
              </a:rPr>
              <a:t>ığı</a:t>
            </a:r>
            <a:r>
              <a:rPr lang="en-US" sz="2800" b="1" kern="1600" cap="none" dirty="0">
                <a:latin typeface="+mn-lt"/>
                <a:cs typeface="Arial"/>
              </a:rPr>
              <a:t> </a:t>
            </a:r>
            <a:r>
              <a:rPr lang="tr-TR" sz="2800" b="1" kern="1600" cap="none" dirty="0">
                <a:latin typeface="+mn-lt"/>
                <a:cs typeface="Arial"/>
              </a:rPr>
              <a:t>Y</a:t>
            </a:r>
            <a:r>
              <a:rPr lang="en-US" sz="2800" b="1" kern="1600" cap="none" dirty="0" err="1">
                <a:latin typeface="+mn-lt"/>
                <a:cs typeface="Arial"/>
              </a:rPr>
              <a:t>ararlar</a:t>
            </a:r>
            <a:endParaRPr lang="tr-TR" sz="2800" b="1" kern="1600" dirty="0">
              <a:latin typeface="+mn-lt"/>
              <a:cs typeface="Arial"/>
            </a:endParaRPr>
          </a:p>
        </p:txBody>
      </p:sp>
      <p:sp>
        <p:nvSpPr>
          <p:cNvPr id="142339" name="Text Placeholder 2"/>
          <p:cNvSpPr>
            <a:spLocks noGrp="1"/>
          </p:cNvSpPr>
          <p:nvPr>
            <p:ph type="body" idx="1"/>
          </p:nvPr>
        </p:nvSpPr>
        <p:spPr/>
        <p:txBody>
          <a:bodyPr vert="horz" lIns="91440" tIns="45720" rIns="91440" bIns="45720" rtlCol="0" anchor="t">
            <a:normAutofit/>
          </a:bodyPr>
          <a:lstStyle/>
          <a:p>
            <a:pPr marL="0" indent="0" fontAlgn="auto">
              <a:spcAft>
                <a:spcPts val="0"/>
              </a:spcAft>
              <a:buNone/>
              <a:defRPr/>
            </a:pPr>
            <a:r>
              <a:rPr lang="it-IT" sz="2400" dirty="0">
                <a:cs typeface="Arial"/>
              </a:rPr>
              <a:t>Alt yap</a:t>
            </a:r>
            <a:r>
              <a:rPr lang="tr-TR" sz="2400" dirty="0">
                <a:cs typeface="Arial"/>
              </a:rPr>
              <a:t>ısı</a:t>
            </a:r>
            <a:r>
              <a:rPr lang="it-IT" sz="2400" dirty="0">
                <a:cs typeface="Arial"/>
              </a:rPr>
              <a:t> haz</a:t>
            </a:r>
            <a:r>
              <a:rPr lang="tr-TR" sz="2400" dirty="0">
                <a:cs typeface="Arial"/>
              </a:rPr>
              <a:t>ı</a:t>
            </a:r>
            <a:r>
              <a:rPr lang="it-IT" sz="2400" dirty="0">
                <a:cs typeface="Arial"/>
              </a:rPr>
              <a:t>r ucuz arsa olana</a:t>
            </a:r>
            <a:r>
              <a:rPr lang="tr-TR" sz="2400" dirty="0" err="1">
                <a:cs typeface="Arial"/>
              </a:rPr>
              <a:t>ğı</a:t>
            </a:r>
            <a:endParaRPr lang="en-US" sz="2400" dirty="0">
              <a:cs typeface="Arial"/>
            </a:endParaRPr>
          </a:p>
          <a:p>
            <a:pPr marL="0" indent="0" fontAlgn="auto">
              <a:spcAft>
                <a:spcPts val="0"/>
              </a:spcAft>
              <a:buNone/>
              <a:defRPr/>
            </a:pPr>
            <a:r>
              <a:rPr lang="fi-FI" sz="2400" dirty="0">
                <a:cs typeface="Arial"/>
              </a:rPr>
              <a:t>Arsa bedelini taksitle </a:t>
            </a:r>
            <a:r>
              <a:rPr lang="tr-TR" sz="2400" dirty="0">
                <a:cs typeface="Arial"/>
              </a:rPr>
              <a:t>ö</a:t>
            </a:r>
            <a:r>
              <a:rPr lang="fi-FI" sz="2400" dirty="0">
                <a:cs typeface="Arial"/>
              </a:rPr>
              <a:t>deme kolaylı</a:t>
            </a:r>
            <a:r>
              <a:rPr lang="tr-TR" sz="2400" dirty="0" err="1">
                <a:cs typeface="Arial"/>
              </a:rPr>
              <a:t>ğı</a:t>
            </a:r>
            <a:endParaRPr lang="tr-TR" sz="2400" dirty="0">
              <a:ea typeface="Calibri" panose="020F0502020204030204"/>
              <a:cs typeface="Arial"/>
            </a:endParaRPr>
          </a:p>
          <a:p>
            <a:pPr marL="0" indent="0" fontAlgn="auto">
              <a:spcAft>
                <a:spcPts val="0"/>
              </a:spcAft>
              <a:buNone/>
              <a:defRPr/>
            </a:pPr>
            <a:r>
              <a:rPr lang="tr-TR" sz="2400" dirty="0">
                <a:cs typeface="Arial"/>
              </a:rPr>
              <a:t>Başka sanayi kuruluşları ile kolayca iletişim kurabilme</a:t>
            </a:r>
            <a:endParaRPr lang="tr-TR" sz="2400" dirty="0">
              <a:ea typeface="Calibri" panose="020F0502020204030204"/>
              <a:cs typeface="Arial"/>
            </a:endParaRPr>
          </a:p>
          <a:p>
            <a:pPr marL="0" indent="0" fontAlgn="auto">
              <a:spcAft>
                <a:spcPts val="0"/>
              </a:spcAft>
              <a:buNone/>
              <a:defRPr/>
            </a:pPr>
            <a:r>
              <a:rPr lang="tr-TR" sz="2400" dirty="0">
                <a:cs typeface="Arial"/>
              </a:rPr>
              <a:t>Yapı ruhsatı harcı istisnası</a:t>
            </a:r>
            <a:endParaRPr lang="tr-TR" sz="2400" dirty="0">
              <a:ea typeface="Calibri" panose="020F0502020204030204"/>
              <a:cs typeface="Arial"/>
            </a:endParaRPr>
          </a:p>
          <a:p>
            <a:pPr marL="0" indent="0" fontAlgn="auto">
              <a:spcAft>
                <a:spcPts val="0"/>
              </a:spcAft>
              <a:buNone/>
              <a:defRPr/>
            </a:pPr>
            <a:r>
              <a:rPr lang="tr-TR" sz="2400" dirty="0">
                <a:cs typeface="Arial"/>
              </a:rPr>
              <a:t>Yapı kullanma izin harcı istisnası</a:t>
            </a:r>
            <a:endParaRPr lang="tr-TR" sz="2400" dirty="0">
              <a:ea typeface="Calibri" panose="020F0502020204030204"/>
              <a:cs typeface="Arial"/>
            </a:endParaRPr>
          </a:p>
          <a:p>
            <a:pPr marL="0" indent="0" fontAlgn="auto">
              <a:spcAft>
                <a:spcPts val="0"/>
              </a:spcAft>
              <a:buNone/>
              <a:defRPr/>
            </a:pPr>
            <a:r>
              <a:rPr lang="tr-TR" sz="2400" dirty="0">
                <a:cs typeface="Arial"/>
              </a:rPr>
              <a:t>Beş yıl süreyle (değişebilir) emlak vergisi muafiyeti</a:t>
            </a:r>
            <a:endParaRPr lang="tr-TR" sz="2400" dirty="0">
              <a:ea typeface="Calibri" panose="020F0502020204030204"/>
              <a:cs typeface="Arial"/>
            </a:endParaRPr>
          </a:p>
          <a:p>
            <a:pPr marL="0" indent="0" fontAlgn="auto">
              <a:spcAft>
                <a:spcPts val="0"/>
              </a:spcAft>
              <a:buNone/>
              <a:defRPr/>
            </a:pPr>
            <a:r>
              <a:rPr lang="tr-TR" sz="2400" dirty="0">
                <a:cs typeface="Arial"/>
              </a:rPr>
              <a:t>Her yıl teşvik kararnameleri ile getirilen ek ayrıcalıklar (yatırım indirimi, gümrük vergisi muafiyeti, fonun daha düşük oranda alınması gibi).</a:t>
            </a:r>
            <a:endParaRPr lang="tr-TR" sz="2400" dirty="0">
              <a:ea typeface="Calibri" panose="020F0502020204030204"/>
              <a:cs typeface="Arial"/>
            </a:endParaRPr>
          </a:p>
          <a:p>
            <a:pPr fontAlgn="auto">
              <a:spcAft>
                <a:spcPts val="0"/>
              </a:spcAft>
              <a:buFont typeface="Wingdings 2"/>
              <a:buChar char=""/>
              <a:defRPr/>
            </a:pPr>
            <a:endParaRPr lang="tr-TR" dirty="0"/>
          </a:p>
          <a:p>
            <a:pPr fontAlgn="auto">
              <a:spcAft>
                <a:spcPts val="0"/>
              </a:spcAft>
              <a:buFont typeface="Wingdings 2"/>
              <a:buChar char=""/>
              <a:defRPr/>
            </a:pPr>
            <a:endParaRPr lang="tr-TR" dirty="0"/>
          </a:p>
          <a:p>
            <a:pPr fontAlgn="auto">
              <a:spcAft>
                <a:spcPts val="0"/>
              </a:spcAft>
              <a:buFont typeface="Wingdings 2"/>
              <a:buChar char=""/>
              <a:defRPr/>
            </a:pPr>
            <a:endParaRPr lang="tr-TR" dirty="0"/>
          </a:p>
          <a:p>
            <a:pPr fontAlgn="auto">
              <a:spcAft>
                <a:spcPts val="0"/>
              </a:spcAft>
              <a:buFont typeface="Wingdings 2"/>
              <a:buChar char=""/>
              <a:defRPr/>
            </a:pPr>
            <a:endParaRPr lang="tr-TR" dirty="0"/>
          </a:p>
          <a:p>
            <a:pPr fontAlgn="auto">
              <a:spcAft>
                <a:spcPts val="0"/>
              </a:spcAft>
              <a:buFont typeface="Wingdings 2"/>
              <a:buChar char=""/>
              <a:defRPr/>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fontAlgn="auto">
              <a:spcAft>
                <a:spcPts val="0"/>
              </a:spcAft>
              <a:defRPr/>
            </a:pPr>
            <a:r>
              <a:rPr lang="fi-FI" sz="2800" b="1" kern="1600" dirty="0">
                <a:latin typeface="+mn-lt"/>
                <a:cs typeface="Arial"/>
              </a:rPr>
              <a:t>Küçük Sanayi Siteleri (KSS)</a:t>
            </a:r>
          </a:p>
        </p:txBody>
      </p:sp>
      <p:sp>
        <p:nvSpPr>
          <p:cNvPr id="151555" name="Text Placeholder 2"/>
          <p:cNvSpPr>
            <a:spLocks noGrp="1"/>
          </p:cNvSpPr>
          <p:nvPr>
            <p:ph type="body" idx="1"/>
          </p:nvPr>
        </p:nvSpPr>
        <p:spPr/>
        <p:txBody>
          <a:bodyPr vert="horz" lIns="91440" tIns="45720" rIns="91440" bIns="45720" rtlCol="0" anchor="t">
            <a:normAutofit/>
          </a:bodyPr>
          <a:lstStyle/>
          <a:p>
            <a:pPr marL="0" indent="0">
              <a:lnSpc>
                <a:spcPct val="90000"/>
              </a:lnSpc>
              <a:buNone/>
            </a:pPr>
            <a:r>
              <a:rPr lang="en-US" sz="2400" dirty="0">
                <a:cs typeface="Arial"/>
              </a:rPr>
              <a:t>K</a:t>
            </a:r>
            <a:r>
              <a:rPr lang="tr-TR" sz="2400" dirty="0">
                <a:cs typeface="Arial"/>
              </a:rPr>
              <a:t>ü</a:t>
            </a:r>
            <a:r>
              <a:rPr lang="en-US" sz="2400" dirty="0" err="1">
                <a:cs typeface="Arial"/>
              </a:rPr>
              <a:t>çük</a:t>
            </a:r>
            <a:r>
              <a:rPr lang="en-US" sz="2400" dirty="0">
                <a:cs typeface="Arial"/>
              </a:rPr>
              <a:t> Sanayi </a:t>
            </a:r>
            <a:r>
              <a:rPr lang="en-US" sz="2400" dirty="0" err="1">
                <a:cs typeface="Arial"/>
              </a:rPr>
              <a:t>Siteleri</a:t>
            </a:r>
            <a:r>
              <a:rPr lang="en-US" sz="2400" dirty="0">
                <a:cs typeface="Arial"/>
              </a:rPr>
              <a:t>, Sanayi </a:t>
            </a:r>
            <a:r>
              <a:rPr lang="en-US" sz="2400" dirty="0" err="1">
                <a:cs typeface="Arial"/>
              </a:rPr>
              <a:t>ve</a:t>
            </a:r>
            <a:r>
              <a:rPr lang="en-US" sz="2400" dirty="0">
                <a:cs typeface="Arial"/>
              </a:rPr>
              <a:t> Ticaret </a:t>
            </a:r>
            <a:r>
              <a:rPr lang="en-US" sz="2400" dirty="0" err="1">
                <a:cs typeface="Arial"/>
              </a:rPr>
              <a:t>Bakanlı</a:t>
            </a:r>
            <a:r>
              <a:rPr lang="tr-TR" sz="2400" dirty="0" err="1">
                <a:cs typeface="Arial"/>
              </a:rPr>
              <a:t>ğının</a:t>
            </a:r>
            <a:r>
              <a:rPr lang="en-US" sz="2400" dirty="0">
                <a:cs typeface="Arial"/>
              </a:rPr>
              <a:t> g</a:t>
            </a:r>
            <a:r>
              <a:rPr lang="tr-TR" sz="2400" dirty="0">
                <a:cs typeface="Arial"/>
              </a:rPr>
              <a:t>ö</a:t>
            </a:r>
            <a:r>
              <a:rPr lang="en-US" sz="2400" dirty="0" err="1">
                <a:cs typeface="Arial"/>
              </a:rPr>
              <a:t>rüş</a:t>
            </a:r>
            <a:r>
              <a:rPr lang="tr-TR" sz="2400" dirty="0">
                <a:cs typeface="Arial"/>
              </a:rPr>
              <a:t>ü</a:t>
            </a:r>
            <a:r>
              <a:rPr lang="en-US" sz="2400" dirty="0">
                <a:cs typeface="Arial"/>
              </a:rPr>
              <a:t> </a:t>
            </a:r>
            <a:r>
              <a:rPr lang="en-US" sz="2400" dirty="0" err="1">
                <a:cs typeface="Arial"/>
              </a:rPr>
              <a:t>alınarak</a:t>
            </a:r>
            <a:r>
              <a:rPr lang="en-US" sz="2400" dirty="0">
                <a:cs typeface="Arial"/>
              </a:rPr>
              <a:t> se</a:t>
            </a:r>
            <a:r>
              <a:rPr lang="tr-TR" sz="2400" dirty="0">
                <a:cs typeface="Arial"/>
              </a:rPr>
              <a:t>ç</a:t>
            </a:r>
            <a:r>
              <a:rPr lang="en-US" sz="2400" dirty="0" err="1">
                <a:cs typeface="Arial"/>
              </a:rPr>
              <a:t>ilen</a:t>
            </a:r>
            <a:r>
              <a:rPr lang="en-US" sz="2400" dirty="0">
                <a:cs typeface="Arial"/>
              </a:rPr>
              <a:t> </a:t>
            </a:r>
            <a:r>
              <a:rPr lang="en-US" sz="2400" dirty="0" err="1">
                <a:cs typeface="Arial"/>
              </a:rPr>
              <a:t>ve</a:t>
            </a:r>
            <a:r>
              <a:rPr lang="en-US" sz="2400" dirty="0">
                <a:cs typeface="Arial"/>
              </a:rPr>
              <a:t> </a:t>
            </a:r>
            <a:r>
              <a:rPr lang="en-US" sz="2400" dirty="0" err="1">
                <a:cs typeface="Arial"/>
              </a:rPr>
              <a:t>planlanan</a:t>
            </a:r>
            <a:r>
              <a:rPr lang="en-US" sz="2400" dirty="0">
                <a:cs typeface="Arial"/>
              </a:rPr>
              <a:t> </a:t>
            </a:r>
            <a:r>
              <a:rPr lang="en-US" sz="2400" dirty="0" err="1">
                <a:cs typeface="Arial"/>
              </a:rPr>
              <a:t>yerlerde</a:t>
            </a:r>
            <a:r>
              <a:rPr lang="en-US" sz="2400" dirty="0">
                <a:cs typeface="Arial"/>
              </a:rPr>
              <a:t>, </a:t>
            </a:r>
            <a:r>
              <a:rPr lang="en-US" sz="2400" dirty="0" err="1">
                <a:cs typeface="Arial"/>
              </a:rPr>
              <a:t>küç</a:t>
            </a:r>
            <a:r>
              <a:rPr lang="tr-TR" sz="2400" dirty="0">
                <a:cs typeface="Arial"/>
              </a:rPr>
              <a:t>ü</a:t>
            </a:r>
            <a:r>
              <a:rPr lang="en-US" sz="2400" dirty="0">
                <a:cs typeface="Arial"/>
              </a:rPr>
              <a:t>k </a:t>
            </a:r>
            <a:r>
              <a:rPr lang="en-US" sz="2400" dirty="0" err="1">
                <a:cs typeface="Arial"/>
              </a:rPr>
              <a:t>sanayiciler</a:t>
            </a:r>
            <a:r>
              <a:rPr lang="en-US" sz="2400" dirty="0">
                <a:cs typeface="Arial"/>
              </a:rPr>
              <a:t> </a:t>
            </a:r>
            <a:r>
              <a:rPr lang="en-US" sz="2400" dirty="0" err="1">
                <a:cs typeface="Arial"/>
              </a:rPr>
              <a:t>için</a:t>
            </a:r>
            <a:r>
              <a:rPr lang="en-US" sz="2400" dirty="0">
                <a:cs typeface="Arial"/>
              </a:rPr>
              <a:t> </a:t>
            </a:r>
            <a:r>
              <a:rPr lang="en-US" sz="2400" dirty="0" err="1">
                <a:cs typeface="Arial"/>
              </a:rPr>
              <a:t>yol</a:t>
            </a:r>
            <a:r>
              <a:rPr lang="en-US" sz="2400" dirty="0">
                <a:cs typeface="Arial"/>
              </a:rPr>
              <a:t>, </a:t>
            </a:r>
            <a:r>
              <a:rPr lang="en-US" sz="2400" dirty="0" err="1">
                <a:cs typeface="Arial"/>
              </a:rPr>
              <a:t>su</a:t>
            </a:r>
            <a:r>
              <a:rPr lang="en-US" sz="2400" dirty="0">
                <a:cs typeface="Arial"/>
              </a:rPr>
              <a:t>, </a:t>
            </a:r>
            <a:r>
              <a:rPr lang="en-US" sz="2400" dirty="0" err="1">
                <a:cs typeface="Arial"/>
              </a:rPr>
              <a:t>elektrik</a:t>
            </a:r>
            <a:r>
              <a:rPr lang="en-US" sz="2400" dirty="0">
                <a:cs typeface="Arial"/>
              </a:rPr>
              <a:t> </a:t>
            </a:r>
            <a:r>
              <a:rPr lang="en-US" sz="2400" dirty="0" err="1">
                <a:cs typeface="Arial"/>
              </a:rPr>
              <a:t>gibi</a:t>
            </a:r>
            <a:r>
              <a:rPr lang="en-US" sz="2400" dirty="0">
                <a:cs typeface="Arial"/>
              </a:rPr>
              <a:t> alt yap</a:t>
            </a:r>
            <a:r>
              <a:rPr lang="tr-TR" sz="2400" dirty="0">
                <a:cs typeface="Arial"/>
              </a:rPr>
              <a:t>ı</a:t>
            </a:r>
            <a:r>
              <a:rPr lang="en-US" sz="2400" dirty="0">
                <a:cs typeface="Arial"/>
              </a:rPr>
              <a:t> </a:t>
            </a:r>
            <a:r>
              <a:rPr lang="en-US" sz="2400" dirty="0" err="1">
                <a:cs typeface="Arial"/>
              </a:rPr>
              <a:t>tesisleri</a:t>
            </a:r>
            <a:r>
              <a:rPr lang="en-US" sz="2400" dirty="0">
                <a:cs typeface="Arial"/>
              </a:rPr>
              <a:t> </a:t>
            </a:r>
            <a:r>
              <a:rPr lang="en-US" sz="2400" dirty="0" err="1">
                <a:cs typeface="Arial"/>
              </a:rPr>
              <a:t>ile</a:t>
            </a:r>
            <a:r>
              <a:rPr lang="en-US" sz="2400" dirty="0">
                <a:cs typeface="Arial"/>
              </a:rPr>
              <a:t> </a:t>
            </a:r>
            <a:r>
              <a:rPr lang="en-US" sz="2400" dirty="0" err="1">
                <a:cs typeface="Arial"/>
              </a:rPr>
              <a:t>genel</a:t>
            </a:r>
            <a:r>
              <a:rPr lang="en-US" sz="2400" dirty="0">
                <a:cs typeface="Arial"/>
              </a:rPr>
              <a:t> </a:t>
            </a:r>
            <a:r>
              <a:rPr lang="en-US" sz="2400" dirty="0" err="1">
                <a:cs typeface="Arial"/>
              </a:rPr>
              <a:t>hizmetleri</a:t>
            </a:r>
            <a:r>
              <a:rPr lang="en-US" sz="2400" dirty="0">
                <a:cs typeface="Arial"/>
              </a:rPr>
              <a:t> </a:t>
            </a:r>
            <a:r>
              <a:rPr lang="en-US" sz="2400" dirty="0" err="1">
                <a:cs typeface="Arial"/>
              </a:rPr>
              <a:t>karş</a:t>
            </a:r>
            <a:r>
              <a:rPr lang="tr-TR" sz="2400" dirty="0">
                <a:cs typeface="Arial"/>
              </a:rPr>
              <a:t>ı</a:t>
            </a:r>
            <a:r>
              <a:rPr lang="en-US" sz="2400" dirty="0" err="1">
                <a:cs typeface="Arial"/>
              </a:rPr>
              <a:t>lamaya</a:t>
            </a:r>
            <a:r>
              <a:rPr lang="en-US" sz="2400" dirty="0">
                <a:cs typeface="Arial"/>
              </a:rPr>
              <a:t> </a:t>
            </a:r>
            <a:r>
              <a:rPr lang="en-US" sz="2400" dirty="0" err="1">
                <a:cs typeface="Arial"/>
              </a:rPr>
              <a:t>yetecek</a:t>
            </a:r>
            <a:r>
              <a:rPr lang="en-US" sz="2400" dirty="0">
                <a:cs typeface="Arial"/>
              </a:rPr>
              <a:t> </a:t>
            </a:r>
            <a:r>
              <a:rPr lang="en-US" sz="2400" dirty="0" err="1">
                <a:cs typeface="Arial"/>
              </a:rPr>
              <a:t>ortak</a:t>
            </a:r>
            <a:r>
              <a:rPr lang="en-US" sz="2400" dirty="0">
                <a:cs typeface="Arial"/>
              </a:rPr>
              <a:t> </a:t>
            </a:r>
            <a:r>
              <a:rPr lang="en-US" sz="2400" dirty="0" err="1">
                <a:cs typeface="Arial"/>
              </a:rPr>
              <a:t>idari</a:t>
            </a:r>
            <a:r>
              <a:rPr lang="en-US" sz="2400" dirty="0">
                <a:cs typeface="Arial"/>
              </a:rPr>
              <a:t> </a:t>
            </a:r>
            <a:r>
              <a:rPr lang="en-US" sz="2400" dirty="0" err="1">
                <a:cs typeface="Arial"/>
              </a:rPr>
              <a:t>ve</a:t>
            </a:r>
            <a:r>
              <a:rPr lang="en-US" sz="2400" dirty="0">
                <a:cs typeface="Arial"/>
              </a:rPr>
              <a:t> </a:t>
            </a:r>
            <a:r>
              <a:rPr lang="en-US" sz="2400" dirty="0" err="1">
                <a:cs typeface="Arial"/>
              </a:rPr>
              <a:t>sosyal</a:t>
            </a:r>
            <a:r>
              <a:rPr lang="en-US" sz="2400" dirty="0">
                <a:cs typeface="Arial"/>
              </a:rPr>
              <a:t> </a:t>
            </a:r>
            <a:r>
              <a:rPr lang="en-US" sz="2400" dirty="0" err="1">
                <a:cs typeface="Arial"/>
              </a:rPr>
              <a:t>tesisleri</a:t>
            </a:r>
            <a:r>
              <a:rPr lang="en-US" sz="2400" dirty="0">
                <a:cs typeface="Arial"/>
              </a:rPr>
              <a:t> </a:t>
            </a:r>
            <a:r>
              <a:rPr lang="en-US" sz="2400" dirty="0" err="1">
                <a:cs typeface="Arial"/>
              </a:rPr>
              <a:t>i</a:t>
            </a:r>
            <a:r>
              <a:rPr lang="tr-TR" sz="2400" dirty="0">
                <a:cs typeface="Arial"/>
              </a:rPr>
              <a:t>ç</a:t>
            </a:r>
            <a:r>
              <a:rPr lang="en-US" sz="2400" dirty="0" err="1">
                <a:cs typeface="Arial"/>
              </a:rPr>
              <a:t>eren</a:t>
            </a:r>
            <a:r>
              <a:rPr lang="en-US" sz="2400" dirty="0">
                <a:cs typeface="Arial"/>
              </a:rPr>
              <a:t> </a:t>
            </a:r>
            <a:r>
              <a:rPr lang="en-US" sz="2400" dirty="0" err="1">
                <a:cs typeface="Arial"/>
              </a:rPr>
              <a:t>işyerleridir</a:t>
            </a:r>
            <a:endParaRPr lang="tr-TR" sz="2400" dirty="0">
              <a:ea typeface="Calibri" panose="020F0502020204030204"/>
              <a:cs typeface="Arial"/>
            </a:endParaRPr>
          </a:p>
          <a:p>
            <a:pPr marL="0" indent="0">
              <a:buNone/>
            </a:pPr>
            <a:r>
              <a:rPr lang="tr-TR" sz="2400" dirty="0">
                <a:cs typeface="Arial"/>
              </a:rPr>
              <a:t>KSS</a:t>
            </a:r>
            <a:r>
              <a:rPr lang="en-US" sz="2400" dirty="0">
                <a:cs typeface="Arial"/>
              </a:rPr>
              <a:t>, </a:t>
            </a:r>
            <a:r>
              <a:rPr lang="en-US" sz="2400" dirty="0" err="1">
                <a:cs typeface="Arial"/>
              </a:rPr>
              <a:t>kent</a:t>
            </a:r>
            <a:r>
              <a:rPr lang="en-US" sz="2400" dirty="0">
                <a:cs typeface="Arial"/>
              </a:rPr>
              <a:t> </a:t>
            </a:r>
            <a:r>
              <a:rPr lang="en-US" sz="2400" dirty="0" err="1">
                <a:cs typeface="Arial"/>
              </a:rPr>
              <a:t>i</a:t>
            </a:r>
            <a:r>
              <a:rPr lang="tr-TR" sz="2400" dirty="0">
                <a:cs typeface="Arial"/>
              </a:rPr>
              <a:t>ç</a:t>
            </a:r>
            <a:r>
              <a:rPr lang="en-US" sz="2400" dirty="0" err="1">
                <a:cs typeface="Arial"/>
              </a:rPr>
              <a:t>inde</a:t>
            </a:r>
            <a:r>
              <a:rPr lang="en-US" sz="2400" dirty="0">
                <a:cs typeface="Arial"/>
              </a:rPr>
              <a:t> da</a:t>
            </a:r>
            <a:r>
              <a:rPr lang="tr-TR" sz="2400" dirty="0" err="1">
                <a:cs typeface="Arial"/>
              </a:rPr>
              <a:t>ğınık</a:t>
            </a:r>
            <a:r>
              <a:rPr lang="en-US" sz="2400" dirty="0">
                <a:cs typeface="Arial"/>
              </a:rPr>
              <a:t> </a:t>
            </a:r>
            <a:r>
              <a:rPr lang="en-US" sz="2400" dirty="0" err="1">
                <a:cs typeface="Arial"/>
              </a:rPr>
              <a:t>şekilde</a:t>
            </a:r>
            <a:r>
              <a:rPr lang="en-US" sz="2400" dirty="0">
                <a:cs typeface="Arial"/>
              </a:rPr>
              <a:t> </a:t>
            </a:r>
            <a:r>
              <a:rPr lang="en-US" sz="2400" dirty="0" err="1">
                <a:cs typeface="Arial"/>
              </a:rPr>
              <a:t>yerleşmiş</a:t>
            </a:r>
            <a:r>
              <a:rPr lang="en-US" sz="2400" dirty="0">
                <a:cs typeface="Arial"/>
              </a:rPr>
              <a:t> </a:t>
            </a:r>
            <a:r>
              <a:rPr lang="en-US" sz="2400" dirty="0" err="1">
                <a:cs typeface="Arial"/>
              </a:rPr>
              <a:t>ve</a:t>
            </a:r>
            <a:r>
              <a:rPr lang="en-US" sz="2400" dirty="0">
                <a:cs typeface="Arial"/>
              </a:rPr>
              <a:t> </a:t>
            </a:r>
            <a:r>
              <a:rPr lang="en-US" sz="2400" dirty="0" err="1">
                <a:cs typeface="Arial"/>
              </a:rPr>
              <a:t>elverişsiz</a:t>
            </a:r>
            <a:r>
              <a:rPr lang="en-US" sz="2400" dirty="0">
                <a:cs typeface="Arial"/>
              </a:rPr>
              <a:t> </a:t>
            </a:r>
            <a:r>
              <a:rPr lang="en-US" sz="2400" dirty="0" err="1">
                <a:cs typeface="Arial"/>
              </a:rPr>
              <a:t>çalışma</a:t>
            </a:r>
            <a:r>
              <a:rPr lang="en-US" sz="2400" dirty="0">
                <a:cs typeface="Arial"/>
              </a:rPr>
              <a:t> </a:t>
            </a:r>
            <a:r>
              <a:rPr lang="en-US" sz="2400" dirty="0" err="1">
                <a:cs typeface="Arial"/>
              </a:rPr>
              <a:t>koşulları</a:t>
            </a:r>
            <a:r>
              <a:rPr lang="en-US" sz="2400" dirty="0">
                <a:cs typeface="Arial"/>
              </a:rPr>
              <a:t> </a:t>
            </a:r>
            <a:r>
              <a:rPr lang="en-US" sz="2400" dirty="0" err="1">
                <a:cs typeface="Arial"/>
              </a:rPr>
              <a:t>altında</a:t>
            </a:r>
            <a:r>
              <a:rPr lang="en-US" sz="2400" dirty="0">
                <a:cs typeface="Arial"/>
              </a:rPr>
              <a:t> </a:t>
            </a:r>
            <a:r>
              <a:rPr lang="tr-TR" sz="2400" dirty="0">
                <a:cs typeface="Arial"/>
              </a:rPr>
              <a:t>ç</a:t>
            </a:r>
            <a:r>
              <a:rPr lang="en-US" sz="2400" dirty="0" err="1">
                <a:cs typeface="Arial"/>
              </a:rPr>
              <a:t>alışan</a:t>
            </a:r>
            <a:r>
              <a:rPr lang="en-US" sz="2400" dirty="0">
                <a:cs typeface="Arial"/>
              </a:rPr>
              <a:t> yap</a:t>
            </a:r>
            <a:r>
              <a:rPr lang="tr-TR" sz="2400" dirty="0">
                <a:cs typeface="Arial"/>
              </a:rPr>
              <a:t>ı</a:t>
            </a:r>
            <a:r>
              <a:rPr lang="en-US" sz="2400" dirty="0">
                <a:cs typeface="Arial"/>
              </a:rPr>
              <a:t>mc</a:t>
            </a:r>
            <a:r>
              <a:rPr lang="tr-TR" sz="2400" dirty="0">
                <a:cs typeface="Arial"/>
              </a:rPr>
              <a:t>ı</a:t>
            </a:r>
            <a:r>
              <a:rPr lang="en-US" sz="2400" dirty="0">
                <a:cs typeface="Arial"/>
              </a:rPr>
              <a:t> </a:t>
            </a:r>
            <a:r>
              <a:rPr lang="en-US" sz="2400" dirty="0" err="1">
                <a:cs typeface="Arial"/>
              </a:rPr>
              <a:t>ve</a:t>
            </a:r>
            <a:r>
              <a:rPr lang="en-US" sz="2400" dirty="0">
                <a:cs typeface="Arial"/>
              </a:rPr>
              <a:t> </a:t>
            </a:r>
            <a:r>
              <a:rPr lang="en-US" sz="2400" dirty="0" err="1">
                <a:cs typeface="Arial"/>
              </a:rPr>
              <a:t>onarıcı</a:t>
            </a:r>
            <a:r>
              <a:rPr lang="en-US" sz="2400" dirty="0">
                <a:cs typeface="Arial"/>
              </a:rPr>
              <a:t>  </a:t>
            </a:r>
            <a:r>
              <a:rPr lang="en-US" sz="2400" dirty="0" err="1">
                <a:cs typeface="Arial"/>
              </a:rPr>
              <a:t>küçük</a:t>
            </a:r>
            <a:r>
              <a:rPr lang="en-US" sz="2400" dirty="0">
                <a:cs typeface="Arial"/>
              </a:rPr>
              <a:t> </a:t>
            </a:r>
            <a:r>
              <a:rPr lang="en-US" sz="2400" dirty="0" err="1">
                <a:cs typeface="Arial"/>
              </a:rPr>
              <a:t>sanayicileri</a:t>
            </a:r>
            <a:r>
              <a:rPr lang="en-US" sz="2400" dirty="0">
                <a:cs typeface="Arial"/>
              </a:rPr>
              <a:t> </a:t>
            </a:r>
            <a:r>
              <a:rPr lang="en-US" sz="2400" dirty="0" err="1">
                <a:cs typeface="Arial"/>
              </a:rPr>
              <a:t>çagdaş</a:t>
            </a:r>
            <a:r>
              <a:rPr lang="en-US" sz="2400" dirty="0">
                <a:cs typeface="Arial"/>
              </a:rPr>
              <a:t> </a:t>
            </a:r>
            <a:r>
              <a:rPr lang="en-US" sz="2400" dirty="0" err="1">
                <a:cs typeface="Arial"/>
              </a:rPr>
              <a:t>ve</a:t>
            </a:r>
            <a:r>
              <a:rPr lang="en-US" sz="2400" dirty="0">
                <a:cs typeface="Arial"/>
              </a:rPr>
              <a:t> </a:t>
            </a:r>
            <a:r>
              <a:rPr lang="en-US" sz="2400" dirty="0" err="1">
                <a:cs typeface="Arial"/>
              </a:rPr>
              <a:t>düzenli</a:t>
            </a:r>
            <a:r>
              <a:rPr lang="en-US" sz="2400" dirty="0">
                <a:cs typeface="Arial"/>
              </a:rPr>
              <a:t> </a:t>
            </a:r>
            <a:r>
              <a:rPr lang="en-US" sz="2400" dirty="0" err="1">
                <a:cs typeface="Arial"/>
              </a:rPr>
              <a:t>işyerine</a:t>
            </a:r>
            <a:r>
              <a:rPr lang="en-US" sz="2400" dirty="0">
                <a:cs typeface="Arial"/>
              </a:rPr>
              <a:t> </a:t>
            </a:r>
            <a:r>
              <a:rPr lang="en-US" sz="2400" dirty="0" err="1">
                <a:cs typeface="Arial"/>
              </a:rPr>
              <a:t>kavuşturmak</a:t>
            </a:r>
            <a:r>
              <a:rPr lang="en-US" sz="2400" dirty="0">
                <a:cs typeface="Arial"/>
              </a:rPr>
              <a:t> </a:t>
            </a:r>
            <a:r>
              <a:rPr lang="en-US" sz="2400" dirty="0" err="1">
                <a:cs typeface="Arial"/>
              </a:rPr>
              <a:t>amac</a:t>
            </a:r>
            <a:r>
              <a:rPr lang="tr-TR" sz="2400" dirty="0">
                <a:cs typeface="Arial"/>
              </a:rPr>
              <a:t>ı</a:t>
            </a:r>
            <a:r>
              <a:rPr lang="en-US" sz="2400" dirty="0" err="1">
                <a:cs typeface="Arial"/>
              </a:rPr>
              <a:t>yla</a:t>
            </a:r>
            <a:r>
              <a:rPr lang="en-US" sz="2400" dirty="0">
                <a:cs typeface="Arial"/>
              </a:rPr>
              <a:t> </a:t>
            </a:r>
            <a:r>
              <a:rPr lang="en-US" sz="2400" dirty="0" err="1">
                <a:cs typeface="Arial"/>
              </a:rPr>
              <a:t>kurulur</a:t>
            </a:r>
            <a:r>
              <a:rPr lang="en-US" sz="2400" dirty="0">
                <a:cs typeface="Arial"/>
              </a:rPr>
              <a:t>.</a:t>
            </a:r>
            <a:endParaRPr lang="en-US" sz="2400" dirty="0">
              <a:ea typeface="Calibri" panose="020F0502020204030204"/>
              <a:cs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fi-FI" sz="2800" b="1" dirty="0" err="1">
                <a:latin typeface="+mn-lt"/>
                <a:cs typeface="Arial"/>
              </a:rPr>
              <a:t>Küçük</a:t>
            </a:r>
            <a:r>
              <a:rPr lang="fi-FI" sz="2800" b="1" dirty="0">
                <a:latin typeface="+mn-lt"/>
                <a:cs typeface="Arial"/>
              </a:rPr>
              <a:t> </a:t>
            </a:r>
            <a:r>
              <a:rPr lang="fi-FI" sz="2800" b="1" dirty="0" err="1">
                <a:latin typeface="+mn-lt"/>
                <a:cs typeface="Arial"/>
              </a:rPr>
              <a:t>Sanayi</a:t>
            </a:r>
            <a:r>
              <a:rPr lang="fi-FI" sz="2800" b="1" dirty="0">
                <a:latin typeface="+mn-lt"/>
                <a:cs typeface="Arial"/>
              </a:rPr>
              <a:t> </a:t>
            </a:r>
            <a:r>
              <a:rPr lang="fi-FI" sz="2800" b="1" dirty="0" err="1">
                <a:latin typeface="+mn-lt"/>
                <a:cs typeface="Arial"/>
              </a:rPr>
              <a:t>Siteleri</a:t>
            </a:r>
            <a:r>
              <a:rPr lang="fi-FI" sz="2800" b="1" dirty="0">
                <a:latin typeface="+mn-lt"/>
                <a:cs typeface="Arial"/>
              </a:rPr>
              <a:t> (KSS)</a:t>
            </a:r>
            <a:endParaRPr lang="en-US" sz="2800" b="1" dirty="0">
              <a:latin typeface="+mn-lt"/>
              <a:cs typeface="Arial"/>
            </a:endParaRPr>
          </a:p>
        </p:txBody>
      </p:sp>
      <p:sp>
        <p:nvSpPr>
          <p:cNvPr id="151555" name="Text Placeholder 2"/>
          <p:cNvSpPr>
            <a:spLocks noGrp="1"/>
          </p:cNvSpPr>
          <p:nvPr>
            <p:ph type="body" idx="1"/>
          </p:nvPr>
        </p:nvSpPr>
        <p:spPr/>
        <p:txBody>
          <a:bodyPr vert="horz" lIns="91440" tIns="45720" rIns="91440" bIns="45720" rtlCol="0" anchor="t">
            <a:normAutofit/>
          </a:bodyPr>
          <a:lstStyle/>
          <a:p>
            <a:pPr marL="0" indent="0">
              <a:buNone/>
            </a:pPr>
            <a:r>
              <a:rPr lang="en-US" sz="2400" dirty="0" err="1">
                <a:cs typeface="Arial"/>
              </a:rPr>
              <a:t>KSS'ler</a:t>
            </a:r>
            <a:r>
              <a:rPr lang="en-US" sz="2400" dirty="0">
                <a:cs typeface="Arial"/>
              </a:rPr>
              <a:t> </a:t>
            </a:r>
            <a:r>
              <a:rPr lang="en-US" sz="2400" dirty="0" err="1">
                <a:cs typeface="Arial"/>
              </a:rPr>
              <a:t>sanayicilerin</a:t>
            </a:r>
            <a:r>
              <a:rPr lang="en-US" sz="2400" dirty="0">
                <a:cs typeface="Arial"/>
              </a:rPr>
              <a:t> </a:t>
            </a:r>
            <a:r>
              <a:rPr lang="tr-TR" sz="2400" dirty="0">
                <a:cs typeface="Arial"/>
              </a:rPr>
              <a:t>ç</a:t>
            </a:r>
            <a:r>
              <a:rPr lang="en-US" sz="2400" dirty="0" err="1">
                <a:cs typeface="Arial"/>
              </a:rPr>
              <a:t>alışma</a:t>
            </a:r>
            <a:r>
              <a:rPr lang="en-US" sz="2400" dirty="0">
                <a:cs typeface="Arial"/>
              </a:rPr>
              <a:t> </a:t>
            </a:r>
            <a:r>
              <a:rPr lang="en-US" sz="2400" dirty="0" err="1">
                <a:cs typeface="Arial"/>
              </a:rPr>
              <a:t>koşulların</a:t>
            </a:r>
            <a:r>
              <a:rPr lang="tr-TR" sz="2400" dirty="0">
                <a:cs typeface="Arial"/>
              </a:rPr>
              <a:t>ı</a:t>
            </a:r>
            <a:r>
              <a:rPr lang="en-US" sz="2400" dirty="0">
                <a:cs typeface="Arial"/>
              </a:rPr>
              <a:t> </a:t>
            </a:r>
            <a:r>
              <a:rPr lang="en-US" sz="2400" dirty="0" err="1">
                <a:cs typeface="Arial"/>
              </a:rPr>
              <a:t>iyileştirip</a:t>
            </a:r>
            <a:r>
              <a:rPr lang="en-US" sz="2400" dirty="0">
                <a:cs typeface="Arial"/>
              </a:rPr>
              <a:t>, </a:t>
            </a:r>
            <a:r>
              <a:rPr lang="en-US" sz="2400" dirty="0" err="1">
                <a:cs typeface="Arial"/>
              </a:rPr>
              <a:t>aralarında</a:t>
            </a:r>
            <a:r>
              <a:rPr lang="en-US" sz="2400" dirty="0">
                <a:cs typeface="Arial"/>
              </a:rPr>
              <a:t> </a:t>
            </a:r>
            <a:r>
              <a:rPr lang="en-US" sz="2400" dirty="0" err="1">
                <a:cs typeface="Arial"/>
              </a:rPr>
              <a:t>dayan</a:t>
            </a:r>
            <a:r>
              <a:rPr lang="tr-TR" sz="2400" dirty="0">
                <a:cs typeface="Arial"/>
              </a:rPr>
              <a:t>ı</a:t>
            </a:r>
            <a:r>
              <a:rPr lang="en-US" sz="2400" dirty="0" err="1">
                <a:cs typeface="Arial"/>
              </a:rPr>
              <a:t>şma</a:t>
            </a:r>
            <a:r>
              <a:rPr lang="en-US" sz="2400" dirty="0">
                <a:cs typeface="Arial"/>
              </a:rPr>
              <a:t> </a:t>
            </a:r>
            <a:r>
              <a:rPr lang="en-US" sz="2400" dirty="0" err="1">
                <a:cs typeface="Arial"/>
              </a:rPr>
              <a:t>ve</a:t>
            </a:r>
            <a:r>
              <a:rPr lang="en-US" sz="2400" dirty="0">
                <a:cs typeface="Arial"/>
              </a:rPr>
              <a:t> </a:t>
            </a:r>
            <a:r>
              <a:rPr lang="en-US" sz="2400" dirty="0" err="1">
                <a:cs typeface="Arial"/>
              </a:rPr>
              <a:t>eşgüd</a:t>
            </a:r>
            <a:r>
              <a:rPr lang="tr-TR" sz="2400" dirty="0">
                <a:cs typeface="Arial"/>
              </a:rPr>
              <a:t>ü</a:t>
            </a:r>
            <a:r>
              <a:rPr lang="en-US" sz="2400" dirty="0">
                <a:cs typeface="Arial"/>
              </a:rPr>
              <a:t>m</a:t>
            </a:r>
            <a:r>
              <a:rPr lang="tr-TR" sz="2400" dirty="0">
                <a:cs typeface="Arial"/>
              </a:rPr>
              <a:t>ü</a:t>
            </a:r>
            <a:r>
              <a:rPr lang="en-US" sz="2400" dirty="0">
                <a:cs typeface="Arial"/>
              </a:rPr>
              <a:t> </a:t>
            </a:r>
            <a:r>
              <a:rPr lang="en-US" sz="2400" dirty="0" err="1">
                <a:cs typeface="Arial"/>
              </a:rPr>
              <a:t>geliştirerek</a:t>
            </a:r>
            <a:r>
              <a:rPr lang="en-US" sz="2400" dirty="0">
                <a:cs typeface="Arial"/>
              </a:rPr>
              <a:t>, </a:t>
            </a:r>
            <a:r>
              <a:rPr lang="en-US" sz="2400" dirty="0" err="1">
                <a:cs typeface="Arial"/>
              </a:rPr>
              <a:t>ihtiyaçların</a:t>
            </a:r>
            <a:r>
              <a:rPr lang="tr-TR" sz="2400" dirty="0">
                <a:cs typeface="Arial"/>
              </a:rPr>
              <a:t>ı</a:t>
            </a:r>
            <a:r>
              <a:rPr lang="en-US" sz="2400" dirty="0">
                <a:cs typeface="Arial"/>
              </a:rPr>
              <a:t>n </a:t>
            </a:r>
            <a:r>
              <a:rPr lang="en-US" sz="2400" dirty="0" err="1">
                <a:cs typeface="Arial"/>
              </a:rPr>
              <a:t>daha</a:t>
            </a:r>
            <a:r>
              <a:rPr lang="en-US" sz="2400" dirty="0">
                <a:cs typeface="Arial"/>
              </a:rPr>
              <a:t> </a:t>
            </a:r>
            <a:r>
              <a:rPr lang="en-US" sz="2400" dirty="0" err="1">
                <a:cs typeface="Arial"/>
              </a:rPr>
              <a:t>kolay</a:t>
            </a:r>
            <a:r>
              <a:rPr lang="en-US" sz="2400" dirty="0">
                <a:cs typeface="Arial"/>
              </a:rPr>
              <a:t> g</a:t>
            </a:r>
            <a:r>
              <a:rPr lang="tr-TR" sz="2400" dirty="0">
                <a:cs typeface="Arial"/>
              </a:rPr>
              <a:t>ö</a:t>
            </a:r>
            <a:r>
              <a:rPr lang="en-US" sz="2400" dirty="0" err="1">
                <a:cs typeface="Arial"/>
              </a:rPr>
              <a:t>rmelerini</a:t>
            </a:r>
            <a:r>
              <a:rPr lang="en-US" sz="2400" dirty="0">
                <a:cs typeface="Arial"/>
              </a:rPr>
              <a:t> </a:t>
            </a:r>
            <a:r>
              <a:rPr lang="en-US" sz="2400" dirty="0" err="1">
                <a:cs typeface="Arial"/>
              </a:rPr>
              <a:t>sa</a:t>
            </a:r>
            <a:r>
              <a:rPr lang="tr-TR" sz="2400" dirty="0">
                <a:cs typeface="Arial"/>
              </a:rPr>
              <a:t>ğ</a:t>
            </a:r>
            <a:r>
              <a:rPr lang="en-US" sz="2400" dirty="0">
                <a:cs typeface="Arial"/>
              </a:rPr>
              <a:t>lar.</a:t>
            </a:r>
            <a:endParaRPr lang="tr-TR" sz="2400" dirty="0">
              <a:ea typeface="Calibri" panose="020F0502020204030204"/>
              <a:cs typeface="Arial"/>
            </a:endParaRPr>
          </a:p>
          <a:p>
            <a:pPr marL="0" indent="0">
              <a:buNone/>
            </a:pPr>
            <a:endParaRPr lang="en-US" sz="2400" dirty="0">
              <a:cs typeface="Arial"/>
            </a:endParaRPr>
          </a:p>
          <a:p>
            <a:pPr marL="0" indent="0">
              <a:buNone/>
            </a:pPr>
            <a:r>
              <a:rPr lang="en-US" sz="2400" dirty="0" err="1">
                <a:cs typeface="Arial"/>
              </a:rPr>
              <a:t>KSS'ler</a:t>
            </a:r>
            <a:r>
              <a:rPr lang="en-US" sz="2400" dirty="0">
                <a:cs typeface="Arial"/>
              </a:rPr>
              <a:t>, </a:t>
            </a:r>
            <a:r>
              <a:rPr lang="en-US" sz="2400" dirty="0" err="1">
                <a:cs typeface="Arial"/>
              </a:rPr>
              <a:t>işyerlerine</a:t>
            </a:r>
            <a:r>
              <a:rPr lang="en-US" sz="2400" dirty="0">
                <a:cs typeface="Arial"/>
              </a:rPr>
              <a:t> yeni </a:t>
            </a:r>
            <a:r>
              <a:rPr lang="en-US" sz="2400" dirty="0" err="1">
                <a:cs typeface="Arial"/>
              </a:rPr>
              <a:t>teknolojilerin</a:t>
            </a:r>
            <a:r>
              <a:rPr lang="en-US" sz="2400" dirty="0">
                <a:cs typeface="Arial"/>
              </a:rPr>
              <a:t> </a:t>
            </a:r>
            <a:r>
              <a:rPr lang="en-US" sz="2400" dirty="0" err="1">
                <a:cs typeface="Arial"/>
              </a:rPr>
              <a:t>girmesini</a:t>
            </a:r>
            <a:r>
              <a:rPr lang="en-US" sz="2400" dirty="0">
                <a:cs typeface="Arial"/>
              </a:rPr>
              <a:t> </a:t>
            </a:r>
            <a:r>
              <a:rPr lang="en-US" sz="2400" dirty="0" err="1">
                <a:cs typeface="Arial"/>
              </a:rPr>
              <a:t>sa</a:t>
            </a:r>
            <a:r>
              <a:rPr lang="tr-TR" sz="2400" dirty="0">
                <a:cs typeface="Arial"/>
              </a:rPr>
              <a:t>ğ</a:t>
            </a:r>
            <a:r>
              <a:rPr lang="en-US" sz="2400" dirty="0" err="1">
                <a:cs typeface="Arial"/>
              </a:rPr>
              <a:t>layarak</a:t>
            </a:r>
            <a:r>
              <a:rPr lang="en-US" sz="2400" dirty="0">
                <a:cs typeface="Arial"/>
              </a:rPr>
              <a:t>, ana </a:t>
            </a:r>
            <a:r>
              <a:rPr lang="en-US" sz="2400" dirty="0" err="1">
                <a:cs typeface="Arial"/>
              </a:rPr>
              <a:t>sanayi</a:t>
            </a:r>
            <a:r>
              <a:rPr lang="en-US" sz="2400" dirty="0">
                <a:cs typeface="Arial"/>
              </a:rPr>
              <a:t> </a:t>
            </a:r>
            <a:r>
              <a:rPr lang="en-US" sz="2400" dirty="0" err="1">
                <a:cs typeface="Arial"/>
              </a:rPr>
              <a:t>yan</a:t>
            </a:r>
            <a:r>
              <a:rPr lang="en-US" sz="2400" dirty="0">
                <a:cs typeface="Arial"/>
              </a:rPr>
              <a:t> </a:t>
            </a:r>
            <a:r>
              <a:rPr lang="en-US" sz="2400" dirty="0" err="1">
                <a:cs typeface="Arial"/>
              </a:rPr>
              <a:t>sanayi</a:t>
            </a:r>
            <a:r>
              <a:rPr lang="en-US" sz="2400" dirty="0">
                <a:cs typeface="Arial"/>
              </a:rPr>
              <a:t> </a:t>
            </a:r>
            <a:r>
              <a:rPr lang="en-US" sz="2400" dirty="0" err="1">
                <a:cs typeface="Arial"/>
              </a:rPr>
              <a:t>ilişkilerinin</a:t>
            </a:r>
            <a:r>
              <a:rPr lang="en-US" sz="2400" dirty="0">
                <a:cs typeface="Arial"/>
              </a:rPr>
              <a:t> </a:t>
            </a:r>
            <a:r>
              <a:rPr lang="en-US" sz="2400" dirty="0" err="1">
                <a:cs typeface="Arial"/>
              </a:rPr>
              <a:t>geliştirilmesini</a:t>
            </a:r>
            <a:r>
              <a:rPr lang="en-US" sz="2400" dirty="0">
                <a:cs typeface="Arial"/>
              </a:rPr>
              <a:t> </a:t>
            </a:r>
            <a:r>
              <a:rPr lang="en-US" sz="2400" dirty="0" err="1">
                <a:cs typeface="Arial"/>
              </a:rPr>
              <a:t>saglayarak</a:t>
            </a:r>
            <a:r>
              <a:rPr lang="en-US" sz="2400" dirty="0">
                <a:cs typeface="Arial"/>
              </a:rPr>
              <a:t>, </a:t>
            </a:r>
            <a:r>
              <a:rPr lang="en-US" sz="2400" dirty="0" err="1">
                <a:cs typeface="Arial"/>
              </a:rPr>
              <a:t>benzer</a:t>
            </a:r>
            <a:r>
              <a:rPr lang="en-US" sz="2400" dirty="0">
                <a:cs typeface="Arial"/>
              </a:rPr>
              <a:t> </a:t>
            </a:r>
            <a:r>
              <a:rPr lang="en-US" sz="2400" dirty="0" err="1">
                <a:cs typeface="Arial"/>
              </a:rPr>
              <a:t>işkollarında</a:t>
            </a:r>
            <a:r>
              <a:rPr lang="en-US" sz="2400" dirty="0">
                <a:cs typeface="Arial"/>
              </a:rPr>
              <a:t> </a:t>
            </a:r>
            <a:r>
              <a:rPr lang="en-US" sz="2400" dirty="0" err="1">
                <a:cs typeface="Arial"/>
              </a:rPr>
              <a:t>çalışan</a:t>
            </a:r>
            <a:r>
              <a:rPr lang="en-US" sz="2400" dirty="0">
                <a:cs typeface="Arial"/>
              </a:rPr>
              <a:t> </a:t>
            </a:r>
            <a:r>
              <a:rPr lang="en-US" sz="2400" dirty="0" err="1">
                <a:cs typeface="Arial"/>
              </a:rPr>
              <a:t>küçük</a:t>
            </a:r>
            <a:r>
              <a:rPr lang="en-US" sz="2400" dirty="0">
                <a:cs typeface="Arial"/>
              </a:rPr>
              <a:t> </a:t>
            </a:r>
            <a:r>
              <a:rPr lang="en-US" sz="2400" dirty="0" err="1">
                <a:cs typeface="Arial"/>
              </a:rPr>
              <a:t>işletmeleri</a:t>
            </a:r>
            <a:r>
              <a:rPr lang="en-US" sz="2400" dirty="0">
                <a:cs typeface="Arial"/>
              </a:rPr>
              <a:t> </a:t>
            </a:r>
            <a:r>
              <a:rPr lang="en-US" sz="2400" dirty="0" err="1">
                <a:cs typeface="Arial"/>
              </a:rPr>
              <a:t>ayni</a:t>
            </a:r>
            <a:r>
              <a:rPr lang="en-US" sz="2400" dirty="0">
                <a:cs typeface="Arial"/>
              </a:rPr>
              <a:t> </a:t>
            </a:r>
            <a:r>
              <a:rPr lang="en-US" sz="2400" dirty="0" err="1">
                <a:cs typeface="Arial"/>
              </a:rPr>
              <a:t>yerde</a:t>
            </a:r>
            <a:r>
              <a:rPr lang="en-US" sz="2400" dirty="0">
                <a:cs typeface="Arial"/>
              </a:rPr>
              <a:t> </a:t>
            </a:r>
            <a:r>
              <a:rPr lang="en-US" sz="2400" dirty="0" err="1">
                <a:cs typeface="Arial"/>
              </a:rPr>
              <a:t>toplayarak</a:t>
            </a:r>
            <a:r>
              <a:rPr lang="en-US" sz="2400" dirty="0">
                <a:cs typeface="Arial"/>
              </a:rPr>
              <a:t> </a:t>
            </a:r>
            <a:r>
              <a:rPr lang="en-US" sz="2400" dirty="0" err="1">
                <a:cs typeface="Arial"/>
              </a:rPr>
              <a:t>işletmelerin</a:t>
            </a:r>
            <a:r>
              <a:rPr lang="en-US" sz="2400" dirty="0">
                <a:cs typeface="Arial"/>
              </a:rPr>
              <a:t> </a:t>
            </a:r>
            <a:r>
              <a:rPr lang="en-US" sz="2400" dirty="0" err="1">
                <a:cs typeface="Arial"/>
              </a:rPr>
              <a:t>daha</a:t>
            </a:r>
            <a:r>
              <a:rPr lang="en-US" sz="2400" dirty="0">
                <a:cs typeface="Arial"/>
              </a:rPr>
              <a:t> </a:t>
            </a:r>
            <a:r>
              <a:rPr lang="en-US" sz="2400" dirty="0" err="1">
                <a:cs typeface="Arial"/>
              </a:rPr>
              <a:t>verimli</a:t>
            </a:r>
            <a:r>
              <a:rPr lang="en-US" sz="2400" dirty="0">
                <a:cs typeface="Arial"/>
              </a:rPr>
              <a:t> </a:t>
            </a:r>
            <a:r>
              <a:rPr lang="en-US" sz="2400" dirty="0" err="1">
                <a:cs typeface="Arial"/>
              </a:rPr>
              <a:t>ve</a:t>
            </a:r>
            <a:r>
              <a:rPr lang="en-US" sz="2400" dirty="0">
                <a:cs typeface="Arial"/>
              </a:rPr>
              <a:t> </a:t>
            </a:r>
            <a:r>
              <a:rPr lang="en-US" sz="2400" dirty="0" err="1">
                <a:cs typeface="Arial"/>
              </a:rPr>
              <a:t>etkin</a:t>
            </a:r>
            <a:r>
              <a:rPr lang="en-US" sz="2400" dirty="0">
                <a:cs typeface="Arial"/>
              </a:rPr>
              <a:t> </a:t>
            </a:r>
            <a:r>
              <a:rPr lang="en-US" sz="2400" dirty="0" err="1">
                <a:cs typeface="Arial"/>
              </a:rPr>
              <a:t>çalışmalar</a:t>
            </a:r>
            <a:r>
              <a:rPr lang="tr-TR" sz="2400" dirty="0" err="1">
                <a:cs typeface="Arial"/>
              </a:rPr>
              <a:t>ının</a:t>
            </a:r>
            <a:r>
              <a:rPr lang="en-US" sz="2400" dirty="0">
                <a:cs typeface="Arial"/>
              </a:rPr>
              <a:t> </a:t>
            </a:r>
            <a:r>
              <a:rPr lang="en-US" sz="2400" dirty="0" err="1">
                <a:cs typeface="Arial"/>
              </a:rPr>
              <a:t>altyap</a:t>
            </a:r>
            <a:r>
              <a:rPr lang="tr-TR" sz="2400" dirty="0">
                <a:cs typeface="Arial"/>
              </a:rPr>
              <a:t>ısını</a:t>
            </a:r>
            <a:r>
              <a:rPr lang="en-US" sz="2400" dirty="0">
                <a:cs typeface="Arial"/>
              </a:rPr>
              <a:t> </a:t>
            </a:r>
            <a:r>
              <a:rPr lang="en-US" sz="2400" dirty="0" err="1">
                <a:cs typeface="Arial"/>
              </a:rPr>
              <a:t>oluşturur</a:t>
            </a:r>
            <a:r>
              <a:rPr lang="en-US" sz="2400" dirty="0">
                <a:cs typeface="Arial"/>
              </a:rPr>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vert="horz" lIns="91440" tIns="45720" rIns="91440" bIns="45720" rtlCol="0" anchor="ctr">
            <a:normAutofit/>
          </a:bodyPr>
          <a:lstStyle/>
          <a:p>
            <a:pPr>
              <a:defRPr/>
            </a:pPr>
            <a:r>
              <a:rPr lang="en-US" sz="3100" b="1" dirty="0">
                <a:latin typeface="+mn-lt"/>
              </a:rPr>
              <a:t> </a:t>
            </a:r>
            <a:r>
              <a:rPr lang="en-US" sz="3100" b="1" dirty="0" err="1">
                <a:latin typeface="+mn-lt"/>
              </a:rPr>
              <a:t>Teknoparklar</a:t>
            </a:r>
            <a:endParaRPr lang="en-US" sz="3100" b="1" dirty="0">
              <a:latin typeface="+mn-lt"/>
            </a:endParaRPr>
          </a:p>
        </p:txBody>
      </p:sp>
      <p:pic>
        <p:nvPicPr>
          <p:cNvPr id="3" name="Picture 2" descr="Samsun Teknopark Gelişmekte Olan TGB'ler Kategorisinde Zirveyi Zorluyor |  OMÜ | Ondokuz Mayıs Üniversitesi">
            <a:extLst>
              <a:ext uri="{FF2B5EF4-FFF2-40B4-BE49-F238E27FC236}">
                <a16:creationId xmlns:a16="http://schemas.microsoft.com/office/drawing/2014/main" id="{0D95184B-2B15-55A5-03B4-19A36DBB65F1}"/>
              </a:ext>
            </a:extLst>
          </p:cNvPr>
          <p:cNvPicPr>
            <a:picLocks noChangeAspect="1"/>
          </p:cNvPicPr>
          <p:nvPr/>
        </p:nvPicPr>
        <p:blipFill>
          <a:blip r:embed="rId2"/>
          <a:srcRect t="27652" b="2683"/>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157699" name="Text Placeholder 2"/>
          <p:cNvSpPr>
            <a:spLocks noGrp="1"/>
          </p:cNvSpPr>
          <p:nvPr>
            <p:ph type="body" idx="1"/>
          </p:nvPr>
        </p:nvSpPr>
        <p:spPr>
          <a:xfrm>
            <a:off x="3167986" y="3752850"/>
            <a:ext cx="5614060" cy="2452687"/>
          </a:xfrm>
        </p:spPr>
        <p:txBody>
          <a:bodyPr vert="horz" lIns="91440" tIns="45720" rIns="91440" bIns="45720" rtlCol="0" anchor="ctr">
            <a:normAutofit/>
          </a:bodyPr>
          <a:lstStyle/>
          <a:p>
            <a:pPr marL="0" indent="0" fontAlgn="auto">
              <a:spcAft>
                <a:spcPts val="0"/>
              </a:spcAft>
              <a:buNone/>
              <a:defRPr/>
            </a:pPr>
            <a:r>
              <a:rPr lang="en-US" sz="2400" dirty="0" err="1"/>
              <a:t>İngiliz</a:t>
            </a:r>
            <a:r>
              <a:rPr lang="en-US" sz="2400" dirty="0"/>
              <a:t> </a:t>
            </a:r>
            <a:r>
              <a:rPr lang="en-US" sz="2400" dirty="0" err="1"/>
              <a:t>Teknoparklar</a:t>
            </a:r>
            <a:r>
              <a:rPr lang="en-US" sz="2400" dirty="0"/>
              <a:t> </a:t>
            </a:r>
            <a:r>
              <a:rPr lang="en-US" sz="2400" dirty="0" err="1"/>
              <a:t>Birliği'ne</a:t>
            </a:r>
            <a:r>
              <a:rPr lang="en-US" sz="2400" dirty="0"/>
              <a:t> </a:t>
            </a:r>
            <a:r>
              <a:rPr lang="en-US" sz="2400" dirty="0" err="1"/>
              <a:t>göre</a:t>
            </a:r>
            <a:r>
              <a:rPr lang="en-US" sz="2400" dirty="0"/>
              <a:t>;</a:t>
            </a:r>
          </a:p>
          <a:p>
            <a:pPr marL="0">
              <a:defRPr/>
            </a:pPr>
            <a:r>
              <a:rPr lang="en-US" sz="2400" dirty="0" err="1"/>
              <a:t>Bilim</a:t>
            </a:r>
            <a:r>
              <a:rPr lang="en-US" sz="2400" dirty="0"/>
              <a:t>, </a:t>
            </a:r>
            <a:r>
              <a:rPr lang="en-US" sz="2400" dirty="0" err="1"/>
              <a:t>teknoloji</a:t>
            </a:r>
            <a:r>
              <a:rPr lang="en-US" sz="2400" dirty="0"/>
              <a:t> </a:t>
            </a:r>
            <a:r>
              <a:rPr lang="en-US" sz="2400" dirty="0" err="1"/>
              <a:t>ve</a:t>
            </a:r>
            <a:r>
              <a:rPr lang="en-US" sz="2400" dirty="0"/>
              <a:t> </a:t>
            </a:r>
            <a:r>
              <a:rPr lang="en-US" sz="2400" dirty="0" err="1"/>
              <a:t>Ar</a:t>
            </a:r>
            <a:r>
              <a:rPr lang="en-US" sz="2400" dirty="0"/>
              <a:t> -Ge </a:t>
            </a:r>
            <a:r>
              <a:rPr lang="en-US" sz="2400" dirty="0" err="1"/>
              <a:t>kuruluşlarının</a:t>
            </a:r>
            <a:r>
              <a:rPr lang="en-US" sz="2400" dirty="0"/>
              <a:t>, </a:t>
            </a:r>
            <a:r>
              <a:rPr lang="en-US" sz="2400" dirty="0" err="1"/>
              <a:t>geniş</a:t>
            </a:r>
            <a:r>
              <a:rPr lang="en-US" sz="2400" dirty="0"/>
              <a:t> </a:t>
            </a:r>
            <a:r>
              <a:rPr lang="en-US" sz="2400" dirty="0" err="1"/>
              <a:t>bir</a:t>
            </a:r>
            <a:r>
              <a:rPr lang="en-US" sz="2400" dirty="0"/>
              <a:t> </a:t>
            </a:r>
            <a:r>
              <a:rPr lang="en-US" sz="2400" dirty="0" err="1"/>
              <a:t>arazi</a:t>
            </a:r>
            <a:r>
              <a:rPr lang="en-US" sz="2400" dirty="0"/>
              <a:t> </a:t>
            </a:r>
            <a:r>
              <a:rPr lang="en-US" sz="2400" dirty="0" err="1"/>
              <a:t>üzerinde</a:t>
            </a:r>
            <a:r>
              <a:rPr lang="en-US" sz="2400" dirty="0"/>
              <a:t> </a:t>
            </a:r>
            <a:r>
              <a:rPr lang="en-US" sz="2400" dirty="0" err="1"/>
              <a:t>kurulu</a:t>
            </a:r>
            <a:r>
              <a:rPr lang="en-US" sz="2400" dirty="0"/>
              <a:t> </a:t>
            </a:r>
            <a:r>
              <a:rPr lang="en-US" sz="2400" dirty="0" err="1"/>
              <a:t>binalarda</a:t>
            </a:r>
            <a:r>
              <a:rPr lang="en-US" sz="2400" dirty="0"/>
              <a:t> </a:t>
            </a:r>
            <a:r>
              <a:rPr lang="en-US" sz="2400" dirty="0" err="1"/>
              <a:t>faaliyet</a:t>
            </a:r>
            <a:r>
              <a:rPr lang="en-US" sz="2400" dirty="0"/>
              <a:t> </a:t>
            </a:r>
            <a:r>
              <a:rPr lang="en-US" sz="2400" dirty="0" err="1"/>
              <a:t>gösterdigi</a:t>
            </a:r>
            <a:r>
              <a:rPr lang="en-US" sz="2400" dirty="0"/>
              <a:t> </a:t>
            </a:r>
            <a:r>
              <a:rPr lang="en-US" sz="2400" dirty="0" err="1"/>
              <a:t>bir</a:t>
            </a:r>
            <a:r>
              <a:rPr lang="en-US" sz="2400" dirty="0"/>
              <a:t> </a:t>
            </a:r>
            <a:r>
              <a:rPr lang="en-US" sz="2400" dirty="0" err="1"/>
              <a:t>yerleşim</a:t>
            </a:r>
            <a:r>
              <a:rPr lang="en-US" sz="2400" dirty="0"/>
              <a:t> </a:t>
            </a:r>
            <a:r>
              <a:rPr lang="en-US" sz="2400" dirty="0" err="1"/>
              <a:t>merkezidir</a:t>
            </a:r>
            <a:r>
              <a:rPr lang="en-US" sz="2400" dirty="0"/>
              <a: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sz="2800" b="1" kern="1600" dirty="0" err="1">
                <a:latin typeface="+mn-lt"/>
                <a:cs typeface="Arial"/>
              </a:rPr>
              <a:t>Teknoparklar</a:t>
            </a:r>
            <a:endParaRPr lang="en-US" sz="2800" b="1" kern="1600" dirty="0">
              <a:latin typeface="+mn-lt"/>
              <a:cs typeface="Arial"/>
            </a:endParaRPr>
          </a:p>
        </p:txBody>
      </p:sp>
      <p:sp>
        <p:nvSpPr>
          <p:cNvPr id="157699" name="Text Placeholder 2"/>
          <p:cNvSpPr>
            <a:spLocks noGrp="1"/>
          </p:cNvSpPr>
          <p:nvPr>
            <p:ph type="body" idx="1"/>
          </p:nvPr>
        </p:nvSpPr>
        <p:spPr/>
        <p:txBody>
          <a:bodyPr vert="horz" lIns="91440" tIns="45720" rIns="91440" bIns="45720" rtlCol="0" anchor="t">
            <a:normAutofit/>
          </a:bodyPr>
          <a:lstStyle/>
          <a:p>
            <a:pPr marL="0" indent="0" fontAlgn="auto">
              <a:spcAft>
                <a:spcPts val="0"/>
              </a:spcAft>
              <a:buNone/>
              <a:defRPr/>
            </a:pPr>
            <a:r>
              <a:rPr lang="en-US" sz="2400" dirty="0" err="1">
                <a:cs typeface="Arial"/>
              </a:rPr>
              <a:t>Uluslararas</a:t>
            </a:r>
            <a:r>
              <a:rPr lang="tr-TR" sz="2400" dirty="0">
                <a:cs typeface="Arial"/>
              </a:rPr>
              <a:t>ı</a:t>
            </a:r>
            <a:r>
              <a:rPr lang="en-US" sz="2400" dirty="0">
                <a:cs typeface="Arial"/>
              </a:rPr>
              <a:t> </a:t>
            </a:r>
            <a:r>
              <a:rPr lang="en-US" sz="2400" dirty="0" err="1">
                <a:cs typeface="Arial"/>
              </a:rPr>
              <a:t>Bilim</a:t>
            </a:r>
            <a:r>
              <a:rPr lang="en-US" sz="2400" dirty="0">
                <a:cs typeface="Arial"/>
              </a:rPr>
              <a:t> </a:t>
            </a:r>
            <a:r>
              <a:rPr lang="en-US" sz="2400" dirty="0" err="1">
                <a:cs typeface="Arial"/>
              </a:rPr>
              <a:t>Parkları</a:t>
            </a:r>
            <a:r>
              <a:rPr lang="en-US" sz="2400" dirty="0">
                <a:cs typeface="Arial"/>
              </a:rPr>
              <a:t> </a:t>
            </a:r>
            <a:r>
              <a:rPr lang="en-US" sz="2400" dirty="0" err="1">
                <a:cs typeface="Arial"/>
              </a:rPr>
              <a:t>Birligi</a:t>
            </a:r>
            <a:r>
              <a:rPr lang="en-US" sz="2400" dirty="0">
                <a:cs typeface="Arial"/>
              </a:rPr>
              <a:t> (IASP)'</a:t>
            </a:r>
            <a:r>
              <a:rPr lang="en-US" sz="2400" dirty="0" err="1">
                <a:cs typeface="Arial"/>
              </a:rPr>
              <a:t>nin</a:t>
            </a:r>
            <a:r>
              <a:rPr lang="en-US" sz="2400" dirty="0">
                <a:cs typeface="Arial"/>
              </a:rPr>
              <a:t> </a:t>
            </a:r>
            <a:r>
              <a:rPr lang="en-US" sz="2400" dirty="0" err="1">
                <a:cs typeface="Arial"/>
              </a:rPr>
              <a:t>tanım</a:t>
            </a:r>
            <a:r>
              <a:rPr lang="tr-TR" sz="2400" dirty="0">
                <a:cs typeface="Arial"/>
              </a:rPr>
              <a:t>ı</a:t>
            </a:r>
            <a:r>
              <a:rPr lang="en-US" sz="2400" dirty="0" err="1">
                <a:cs typeface="Arial"/>
              </a:rPr>
              <a:t>na</a:t>
            </a:r>
            <a:r>
              <a:rPr lang="en-US" sz="2400" dirty="0">
                <a:cs typeface="Arial"/>
              </a:rPr>
              <a:t> g</a:t>
            </a:r>
            <a:r>
              <a:rPr lang="tr-TR" sz="2400" dirty="0">
                <a:cs typeface="Arial"/>
              </a:rPr>
              <a:t>ö</a:t>
            </a:r>
            <a:r>
              <a:rPr lang="en-US" sz="2400" dirty="0">
                <a:cs typeface="Arial"/>
              </a:rPr>
              <a:t>re</a:t>
            </a:r>
            <a:r>
              <a:rPr lang="tr-TR" sz="2400" dirty="0">
                <a:cs typeface="Arial"/>
              </a:rPr>
              <a:t>:</a:t>
            </a:r>
            <a:endParaRPr lang="en-US" sz="2400" dirty="0">
              <a:cs typeface="Arial"/>
            </a:endParaRPr>
          </a:p>
          <a:p>
            <a:pPr marL="0" indent="0" fontAlgn="auto">
              <a:spcAft>
                <a:spcPts val="0"/>
              </a:spcAft>
              <a:buFont typeface="Wingdings 2"/>
              <a:buNone/>
              <a:defRPr/>
            </a:pPr>
            <a:r>
              <a:rPr lang="tr-TR" sz="2400" dirty="0">
                <a:cs typeface="Arial"/>
              </a:rPr>
              <a:t>Yüksek ve ileri teknoloji kullanan yada teknolojilere yönelik firmaların, üniversitelerin olanaklarından yararlanarak teknolojik bir buluşu ticari bir ürün, yöntem veya hizmet haline dönüştürmek için faaliyet gösterdikleri, akademik, ekonomik ve sosyal yapının bütünleştiği, sınırları belirlenmiş alandır.</a:t>
            </a:r>
            <a:endParaRPr lang="tr-TR" sz="2400" dirty="0">
              <a:ea typeface="Calibri"/>
              <a:cs typeface="Arial"/>
            </a:endParaRPr>
          </a:p>
          <a:p>
            <a:pPr marL="0" indent="0" fontAlgn="auto">
              <a:spcAft>
                <a:spcPts val="0"/>
              </a:spcAft>
              <a:buFont typeface="Wingdings 2"/>
              <a:buNone/>
              <a:defRPr/>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ürkiye'deki teknopark sayısı 81'e yükseldi">
            <a:extLst>
              <a:ext uri="{FF2B5EF4-FFF2-40B4-BE49-F238E27FC236}">
                <a16:creationId xmlns:a16="http://schemas.microsoft.com/office/drawing/2014/main" id="{D71FBD17-2D42-1C00-936B-11D19DB0D62D}"/>
              </a:ext>
            </a:extLst>
          </p:cNvPr>
          <p:cNvPicPr>
            <a:picLocks noChangeAspect="1"/>
          </p:cNvPicPr>
          <p:nvPr/>
        </p:nvPicPr>
        <p:blipFill>
          <a:blip r:embed="rId2"/>
          <a:stretch>
            <a:fillRect/>
          </a:stretch>
        </p:blipFill>
        <p:spPr>
          <a:xfrm>
            <a:off x="303395" y="1077291"/>
            <a:ext cx="8547743" cy="4829832"/>
          </a:xfrm>
          <a:prstGeom prst="rect">
            <a:avLst/>
          </a:prstGeom>
        </p:spPr>
      </p:pic>
    </p:spTree>
    <p:extLst>
      <p:ext uri="{BB962C8B-B14F-4D97-AF65-F5344CB8AC3E}">
        <p14:creationId xmlns:p14="http://schemas.microsoft.com/office/powerpoint/2010/main" val="17745098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99</TotalTime>
  <Words>2149</Words>
  <Application>Microsoft Office PowerPoint</Application>
  <PresentationFormat>Ekran Gösterisi (4:3)</PresentationFormat>
  <Paragraphs>198</Paragraphs>
  <Slides>49</Slides>
  <Notes>29</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49</vt:i4>
      </vt:variant>
    </vt:vector>
  </HeadingPairs>
  <TitlesOfParts>
    <vt:vector size="54" baseType="lpstr">
      <vt:lpstr>Arial</vt:lpstr>
      <vt:lpstr>Calibri</vt:lpstr>
      <vt:lpstr>Calibri Light</vt:lpstr>
      <vt:lpstr>Wingdings 2</vt:lpstr>
      <vt:lpstr>Office Theme</vt:lpstr>
      <vt:lpstr>PowerPoint Sunusu</vt:lpstr>
      <vt:lpstr>Kuruluş Yeri Faktörleri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Kuruluş Yerinde Dikkate Alınacak Yardımcı Hizmet Faktörleri</vt:lpstr>
      <vt:lpstr>PowerPoint Sunusu</vt:lpstr>
      <vt:lpstr>Weber Kuruluş Yeri Üçgeni</vt:lpstr>
      <vt:lpstr>Weber Kuruluş Yeri Üçgeni</vt:lpstr>
      <vt:lpstr>Weber Modelinin Varsayımları</vt:lpstr>
      <vt:lpstr>Weber Modelinin Çıkarımları</vt:lpstr>
      <vt:lpstr>Weber Modelinin Çıkarımları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Yatırım Kararlarını Değerlendirme  Karar Verme Yöntemleri </vt:lpstr>
      <vt:lpstr>Yatırımın İç Karlılığı Oranı (Internal Rate of Return) Yöntemi</vt:lpstr>
      <vt:lpstr>Yatırımın İç Karlılığı Oranı (Internal Rate of Return) Yöntemi</vt:lpstr>
      <vt:lpstr>Yatırımın İç Karlılığı Oranı (Internal Rate of Return) Yöntemi</vt:lpstr>
      <vt:lpstr>Geri Ödeme Süresi Yöntemi</vt:lpstr>
      <vt:lpstr>Net Bugünkü Değer (Net Present Value) Yöntemi </vt:lpstr>
      <vt:lpstr>Net Bugünkü Değer (Net Present Value) Yöntemi </vt:lpstr>
      <vt:lpstr>Organize Sanayi Bölgeleri</vt:lpstr>
      <vt:lpstr>     Organize Sanayi Bölgeleri</vt:lpstr>
      <vt:lpstr>Organize Sanayi Bölgelerine Yatırımların İşletmelere Sağladığı Yararlar</vt:lpstr>
      <vt:lpstr>Küçük Sanayi Siteleri (KSS)</vt:lpstr>
      <vt:lpstr>Küçük Sanayi Siteleri (KSS)</vt:lpstr>
      <vt:lpstr> Teknoparklar</vt:lpstr>
      <vt:lpstr>Teknoparklar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esra cakır</cp:lastModifiedBy>
  <cp:revision>71</cp:revision>
  <cp:lastPrinted>1601-01-01T00:00:00Z</cp:lastPrinted>
  <dcterms:created xsi:type="dcterms:W3CDTF">2020-01-12T16:37:33Z</dcterms:created>
  <dcterms:modified xsi:type="dcterms:W3CDTF">2025-03-09T09:29:05Z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