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7"/>
  </p:notesMasterIdLst>
  <p:handoutMasterIdLst>
    <p:handoutMasterId r:id="rId48"/>
  </p:handoutMasterIdLst>
  <p:sldIdLst>
    <p:sldId id="314" r:id="rId2"/>
    <p:sldId id="318" r:id="rId3"/>
    <p:sldId id="398" r:id="rId4"/>
    <p:sldId id="401" r:id="rId5"/>
    <p:sldId id="402" r:id="rId6"/>
    <p:sldId id="403" r:id="rId7"/>
    <p:sldId id="404" r:id="rId8"/>
    <p:sldId id="400" r:id="rId9"/>
    <p:sldId id="397" r:id="rId10"/>
    <p:sldId id="319" r:id="rId11"/>
    <p:sldId id="320" r:id="rId12"/>
    <p:sldId id="321" r:id="rId13"/>
    <p:sldId id="322" r:id="rId14"/>
    <p:sldId id="323" r:id="rId15"/>
    <p:sldId id="325" r:id="rId16"/>
    <p:sldId id="326" r:id="rId17"/>
    <p:sldId id="327" r:id="rId18"/>
    <p:sldId id="328" r:id="rId19"/>
    <p:sldId id="329" r:id="rId20"/>
    <p:sldId id="395" r:id="rId21"/>
    <p:sldId id="330" r:id="rId22"/>
    <p:sldId id="331" r:id="rId23"/>
    <p:sldId id="332" r:id="rId24"/>
    <p:sldId id="333" r:id="rId25"/>
    <p:sldId id="334" r:id="rId26"/>
    <p:sldId id="336" r:id="rId27"/>
    <p:sldId id="406" r:id="rId28"/>
    <p:sldId id="337" r:id="rId29"/>
    <p:sldId id="405" r:id="rId30"/>
    <p:sldId id="338" r:id="rId31"/>
    <p:sldId id="339" r:id="rId32"/>
    <p:sldId id="340" r:id="rId33"/>
    <p:sldId id="394" r:id="rId34"/>
    <p:sldId id="341" r:id="rId35"/>
    <p:sldId id="399" r:id="rId36"/>
    <p:sldId id="342" r:id="rId37"/>
    <p:sldId id="344" r:id="rId38"/>
    <p:sldId id="345" r:id="rId39"/>
    <p:sldId id="346" r:id="rId40"/>
    <p:sldId id="407" r:id="rId41"/>
    <p:sldId id="347" r:id="rId42"/>
    <p:sldId id="409" r:id="rId43"/>
    <p:sldId id="408" r:id="rId44"/>
    <p:sldId id="348" r:id="rId45"/>
    <p:sldId id="351" r:id="rId4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98" d="100"/>
          <a:sy n="98" d="100"/>
        </p:scale>
        <p:origin x="1956" y="3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6" Type="http://schemas.openxmlformats.org/officeDocument/2006/relationships/image" Target="../media/image27.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diagrams/_rels/data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ata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_rels/data9.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6" Type="http://schemas.openxmlformats.org/officeDocument/2006/relationships/image" Target="../media/image27.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_rels/drawing9.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520298-DC51-4E73-B369-8BBD14D2723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17F34ED-1073-4905-A584-A18DC8009D16}">
      <dgm:prSet/>
      <dgm:spPr/>
      <dgm:t>
        <a:bodyPr/>
        <a:lstStyle/>
        <a:p>
          <a:r>
            <a:rPr lang="tr-TR" b="1"/>
            <a:t>Ön Proje:</a:t>
          </a:r>
          <a:r>
            <a:rPr lang="tr-TR"/>
            <a:t> Girişimcilerin yatırım projesinde, kesin yatırım kararı alabilmek için yaptığı ve bazı ön bilgileri elde etmesine imkan veren çalışmalardan oluşan bölümdür.</a:t>
          </a:r>
          <a:endParaRPr lang="en-US"/>
        </a:p>
      </dgm:t>
    </dgm:pt>
    <dgm:pt modelId="{2B02F51E-2F08-48BF-B70F-DADF4ABCB574}" type="parTrans" cxnId="{45D688BC-5D46-4D82-B35A-BA08EE06ACD8}">
      <dgm:prSet/>
      <dgm:spPr/>
      <dgm:t>
        <a:bodyPr/>
        <a:lstStyle/>
        <a:p>
          <a:endParaRPr lang="en-US"/>
        </a:p>
      </dgm:t>
    </dgm:pt>
    <dgm:pt modelId="{48ED21E0-6EB4-4B45-9574-D1394958D9A2}" type="sibTrans" cxnId="{45D688BC-5D46-4D82-B35A-BA08EE06ACD8}">
      <dgm:prSet/>
      <dgm:spPr/>
      <dgm:t>
        <a:bodyPr/>
        <a:lstStyle/>
        <a:p>
          <a:endParaRPr lang="en-US"/>
        </a:p>
      </dgm:t>
    </dgm:pt>
    <dgm:pt modelId="{C3B08BA3-30F2-45E6-86B3-B1325F234F57}">
      <dgm:prSet/>
      <dgm:spPr/>
      <dgm:t>
        <a:bodyPr/>
        <a:lstStyle/>
        <a:p>
          <a:r>
            <a:rPr lang="tr-TR" b="1"/>
            <a:t>Ön Proje Çalışmaları:</a:t>
          </a:r>
          <a:endParaRPr lang="en-US"/>
        </a:p>
      </dgm:t>
    </dgm:pt>
    <dgm:pt modelId="{318005ED-EE06-48EF-9425-AA9F0B4CBE1C}" type="parTrans" cxnId="{75EFED37-0B7A-4519-AF1C-4B60479C0A71}">
      <dgm:prSet/>
      <dgm:spPr/>
      <dgm:t>
        <a:bodyPr/>
        <a:lstStyle/>
        <a:p>
          <a:endParaRPr lang="en-US"/>
        </a:p>
      </dgm:t>
    </dgm:pt>
    <dgm:pt modelId="{4E631394-DCF9-4A75-9DB9-FE613CDB435A}" type="sibTrans" cxnId="{75EFED37-0B7A-4519-AF1C-4B60479C0A71}">
      <dgm:prSet/>
      <dgm:spPr/>
      <dgm:t>
        <a:bodyPr/>
        <a:lstStyle/>
        <a:p>
          <a:endParaRPr lang="en-US"/>
        </a:p>
      </dgm:t>
    </dgm:pt>
    <dgm:pt modelId="{CE01421C-7B69-4537-B4A4-5604B5366A58}">
      <dgm:prSet custT="1"/>
      <dgm:spPr/>
      <dgm:t>
        <a:bodyPr/>
        <a:lstStyle/>
        <a:p>
          <a:r>
            <a:rPr lang="tr-TR" sz="1600" dirty="0"/>
            <a:t>Ekonomik Araştırmalar</a:t>
          </a:r>
          <a:endParaRPr lang="en-US" sz="1600" dirty="0"/>
        </a:p>
      </dgm:t>
    </dgm:pt>
    <dgm:pt modelId="{09B16B51-0F14-4F12-A81C-11B08A6EFF36}" type="parTrans" cxnId="{66095E2E-CE8A-46ED-930A-9DA5ED3DB3C5}">
      <dgm:prSet/>
      <dgm:spPr/>
      <dgm:t>
        <a:bodyPr/>
        <a:lstStyle/>
        <a:p>
          <a:endParaRPr lang="en-US"/>
        </a:p>
      </dgm:t>
    </dgm:pt>
    <dgm:pt modelId="{6780FED9-3D21-4528-B2E0-0B0AA8C0E20D}" type="sibTrans" cxnId="{66095E2E-CE8A-46ED-930A-9DA5ED3DB3C5}">
      <dgm:prSet/>
      <dgm:spPr/>
      <dgm:t>
        <a:bodyPr/>
        <a:lstStyle/>
        <a:p>
          <a:endParaRPr lang="en-US"/>
        </a:p>
      </dgm:t>
    </dgm:pt>
    <dgm:pt modelId="{0D6E1B37-96D7-4BE2-913C-9306B1B59F18}">
      <dgm:prSet custT="1"/>
      <dgm:spPr/>
      <dgm:t>
        <a:bodyPr/>
        <a:lstStyle/>
        <a:p>
          <a:r>
            <a:rPr lang="tr-TR" sz="1600" dirty="0"/>
            <a:t>Teknik Araştırmalar</a:t>
          </a:r>
          <a:endParaRPr lang="en-US" sz="1600" dirty="0"/>
        </a:p>
      </dgm:t>
    </dgm:pt>
    <dgm:pt modelId="{B62491DB-93DF-4F9E-872C-25893787EED4}" type="parTrans" cxnId="{FFB6FE5C-8004-4E98-8CE5-1F85E32CE025}">
      <dgm:prSet/>
      <dgm:spPr/>
      <dgm:t>
        <a:bodyPr/>
        <a:lstStyle/>
        <a:p>
          <a:endParaRPr lang="en-US"/>
        </a:p>
      </dgm:t>
    </dgm:pt>
    <dgm:pt modelId="{73815E33-12C4-46AC-B792-E9ACE82C9136}" type="sibTrans" cxnId="{FFB6FE5C-8004-4E98-8CE5-1F85E32CE025}">
      <dgm:prSet/>
      <dgm:spPr/>
      <dgm:t>
        <a:bodyPr/>
        <a:lstStyle/>
        <a:p>
          <a:endParaRPr lang="en-US"/>
        </a:p>
      </dgm:t>
    </dgm:pt>
    <dgm:pt modelId="{939E7DCE-BC8A-4B44-8223-9B898DA916F6}">
      <dgm:prSet custT="1"/>
      <dgm:spPr/>
      <dgm:t>
        <a:bodyPr/>
        <a:lstStyle/>
        <a:p>
          <a:r>
            <a:rPr lang="tr-TR" sz="1600" dirty="0"/>
            <a:t>Mali (Finansal) Araştırmalar</a:t>
          </a:r>
          <a:endParaRPr lang="en-US" sz="1600" dirty="0"/>
        </a:p>
      </dgm:t>
    </dgm:pt>
    <dgm:pt modelId="{FF77FA67-CF2B-46AF-90E5-7F5D7EC35BD4}" type="parTrans" cxnId="{A067CB84-F2D4-4B20-9B4B-5B8667EA57A2}">
      <dgm:prSet/>
      <dgm:spPr/>
      <dgm:t>
        <a:bodyPr/>
        <a:lstStyle/>
        <a:p>
          <a:endParaRPr lang="en-US"/>
        </a:p>
      </dgm:t>
    </dgm:pt>
    <dgm:pt modelId="{E3ACD4EA-97D1-43D0-8906-F20816842EEE}" type="sibTrans" cxnId="{A067CB84-F2D4-4B20-9B4B-5B8667EA57A2}">
      <dgm:prSet/>
      <dgm:spPr/>
      <dgm:t>
        <a:bodyPr/>
        <a:lstStyle/>
        <a:p>
          <a:endParaRPr lang="en-US"/>
        </a:p>
      </dgm:t>
    </dgm:pt>
    <dgm:pt modelId="{F1F385B5-86EC-4FA8-9245-D9B28E44F358}">
      <dgm:prSet custT="1"/>
      <dgm:spPr/>
      <dgm:t>
        <a:bodyPr/>
        <a:lstStyle/>
        <a:p>
          <a:r>
            <a:rPr lang="tr-TR" sz="1600" dirty="0"/>
            <a:t>Yasal Araştırmalar</a:t>
          </a:r>
          <a:endParaRPr lang="en-US" sz="1600" dirty="0"/>
        </a:p>
      </dgm:t>
    </dgm:pt>
    <dgm:pt modelId="{95DB55FF-6531-4A1D-B707-C7ACF4427E79}" type="parTrans" cxnId="{B60E5C40-8E89-4655-A779-02529F932F81}">
      <dgm:prSet/>
      <dgm:spPr/>
      <dgm:t>
        <a:bodyPr/>
        <a:lstStyle/>
        <a:p>
          <a:endParaRPr lang="en-US"/>
        </a:p>
      </dgm:t>
    </dgm:pt>
    <dgm:pt modelId="{9B035F65-A7B3-4697-BC37-5D94F41381BF}" type="sibTrans" cxnId="{B60E5C40-8E89-4655-A779-02529F932F81}">
      <dgm:prSet/>
      <dgm:spPr/>
      <dgm:t>
        <a:bodyPr/>
        <a:lstStyle/>
        <a:p>
          <a:endParaRPr lang="en-US"/>
        </a:p>
      </dgm:t>
    </dgm:pt>
    <dgm:pt modelId="{5C1B7488-7447-4D21-9362-F1E627AF5446}">
      <dgm:prSet/>
      <dgm:spPr/>
      <dgm:t>
        <a:bodyPr/>
        <a:lstStyle/>
        <a:p>
          <a:r>
            <a:rPr lang="tr-TR" b="1"/>
            <a:t>Kesin Proje: </a:t>
          </a:r>
          <a:r>
            <a:rPr lang="tr-TR"/>
            <a:t>Beklenen kârlılığı sağlayacağı düşünülen bir girişimin kesin olarak kuruluşuna yönelik çalışmaları başlatan ve yürütülmesini düzenleyen bir plandır.</a:t>
          </a:r>
          <a:endParaRPr lang="en-US"/>
        </a:p>
      </dgm:t>
    </dgm:pt>
    <dgm:pt modelId="{CD9151CC-23A7-4E0D-91EE-0E3D6A8E8777}" type="parTrans" cxnId="{E263C38C-0467-49DF-B52B-E937271B9390}">
      <dgm:prSet/>
      <dgm:spPr/>
      <dgm:t>
        <a:bodyPr/>
        <a:lstStyle/>
        <a:p>
          <a:endParaRPr lang="en-US"/>
        </a:p>
      </dgm:t>
    </dgm:pt>
    <dgm:pt modelId="{5B642FC6-1B58-4618-8545-3795806253B1}" type="sibTrans" cxnId="{E263C38C-0467-49DF-B52B-E937271B9390}">
      <dgm:prSet/>
      <dgm:spPr/>
      <dgm:t>
        <a:bodyPr/>
        <a:lstStyle/>
        <a:p>
          <a:endParaRPr lang="en-US"/>
        </a:p>
      </dgm:t>
    </dgm:pt>
    <dgm:pt modelId="{C94AEC0E-FEAA-4FF7-8C50-2A0207A0CD7C}" type="pres">
      <dgm:prSet presAssocID="{F8520298-DC51-4E73-B369-8BBD14D2723E}" presName="root" presStyleCnt="0">
        <dgm:presLayoutVars>
          <dgm:dir/>
          <dgm:resizeHandles val="exact"/>
        </dgm:presLayoutVars>
      </dgm:prSet>
      <dgm:spPr/>
    </dgm:pt>
    <dgm:pt modelId="{2715AA68-FE3B-4A92-843A-22C14DA59FA6}" type="pres">
      <dgm:prSet presAssocID="{717F34ED-1073-4905-A584-A18DC8009D16}" presName="compNode" presStyleCnt="0"/>
      <dgm:spPr/>
    </dgm:pt>
    <dgm:pt modelId="{20090029-33C7-4AC2-BBB8-5B1ADFCED1BC}" type="pres">
      <dgm:prSet presAssocID="{717F34ED-1073-4905-A584-A18DC8009D16}" presName="bgRect" presStyleLbl="bgShp" presStyleIdx="0" presStyleCnt="3"/>
      <dgm:spPr/>
    </dgm:pt>
    <dgm:pt modelId="{EF052B66-4EB2-40C2-9873-48B521A16D0B}" type="pres">
      <dgm:prSet presAssocID="{717F34ED-1073-4905-A584-A18DC8009D1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kalaşma"/>
        </a:ext>
      </dgm:extLst>
    </dgm:pt>
    <dgm:pt modelId="{7F11674B-09DA-4018-9A9B-321A46821555}" type="pres">
      <dgm:prSet presAssocID="{717F34ED-1073-4905-A584-A18DC8009D16}" presName="spaceRect" presStyleCnt="0"/>
      <dgm:spPr/>
    </dgm:pt>
    <dgm:pt modelId="{FF2A1749-DCE8-4844-B3DA-F463C0E043A1}" type="pres">
      <dgm:prSet presAssocID="{717F34ED-1073-4905-A584-A18DC8009D16}" presName="parTx" presStyleLbl="revTx" presStyleIdx="0" presStyleCnt="4">
        <dgm:presLayoutVars>
          <dgm:chMax val="0"/>
          <dgm:chPref val="0"/>
        </dgm:presLayoutVars>
      </dgm:prSet>
      <dgm:spPr/>
    </dgm:pt>
    <dgm:pt modelId="{BF6241E1-BEC1-4B76-85E5-865F2160029E}" type="pres">
      <dgm:prSet presAssocID="{48ED21E0-6EB4-4B45-9574-D1394958D9A2}" presName="sibTrans" presStyleCnt="0"/>
      <dgm:spPr/>
    </dgm:pt>
    <dgm:pt modelId="{42CF08E5-BBDA-4A06-BC8A-F9E4B6EF8CE0}" type="pres">
      <dgm:prSet presAssocID="{C3B08BA3-30F2-45E6-86B3-B1325F234F57}" presName="compNode" presStyleCnt="0"/>
      <dgm:spPr/>
    </dgm:pt>
    <dgm:pt modelId="{1562B322-7CBC-499D-ABE5-34FCEA2DF060}" type="pres">
      <dgm:prSet presAssocID="{C3B08BA3-30F2-45E6-86B3-B1325F234F57}" presName="bgRect" presStyleLbl="bgShp" presStyleIdx="1" presStyleCnt="3"/>
      <dgm:spPr/>
    </dgm:pt>
    <dgm:pt modelId="{75F94BC8-64E8-49EA-970B-2AA71EB841A1}" type="pres">
      <dgm:prSet presAssocID="{C3B08BA3-30F2-45E6-86B3-B1325F234F5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itaplar"/>
        </a:ext>
      </dgm:extLst>
    </dgm:pt>
    <dgm:pt modelId="{2776BAB0-A524-4724-A74F-29ABF1D87CA4}" type="pres">
      <dgm:prSet presAssocID="{C3B08BA3-30F2-45E6-86B3-B1325F234F57}" presName="spaceRect" presStyleCnt="0"/>
      <dgm:spPr/>
    </dgm:pt>
    <dgm:pt modelId="{3F8DF634-245B-4BC1-A7EE-7583F1B0CD7C}" type="pres">
      <dgm:prSet presAssocID="{C3B08BA3-30F2-45E6-86B3-B1325F234F57}" presName="parTx" presStyleLbl="revTx" presStyleIdx="1" presStyleCnt="4">
        <dgm:presLayoutVars>
          <dgm:chMax val="0"/>
          <dgm:chPref val="0"/>
        </dgm:presLayoutVars>
      </dgm:prSet>
      <dgm:spPr/>
    </dgm:pt>
    <dgm:pt modelId="{7C4F5E5A-7763-482D-904D-DAAAE2DD160C}" type="pres">
      <dgm:prSet presAssocID="{C3B08BA3-30F2-45E6-86B3-B1325F234F57}" presName="desTx" presStyleLbl="revTx" presStyleIdx="2" presStyleCnt="4">
        <dgm:presLayoutVars/>
      </dgm:prSet>
      <dgm:spPr/>
    </dgm:pt>
    <dgm:pt modelId="{FABF81A8-692A-4129-BE82-036C4F8A3FBB}" type="pres">
      <dgm:prSet presAssocID="{4E631394-DCF9-4A75-9DB9-FE613CDB435A}" presName="sibTrans" presStyleCnt="0"/>
      <dgm:spPr/>
    </dgm:pt>
    <dgm:pt modelId="{5BFE24AF-0245-49F2-ABDF-FBBFD8BDEDBF}" type="pres">
      <dgm:prSet presAssocID="{5C1B7488-7447-4D21-9362-F1E627AF5446}" presName="compNode" presStyleCnt="0"/>
      <dgm:spPr/>
    </dgm:pt>
    <dgm:pt modelId="{26029C70-DE14-444E-B295-4734ACF39FEB}" type="pres">
      <dgm:prSet presAssocID="{5C1B7488-7447-4D21-9362-F1E627AF5446}" presName="bgRect" presStyleLbl="bgShp" presStyleIdx="2" presStyleCnt="3"/>
      <dgm:spPr/>
    </dgm:pt>
    <dgm:pt modelId="{F60F2CD9-9B98-4C2F-8238-F9E9F0B156DC}" type="pres">
      <dgm:prSet presAssocID="{5C1B7488-7447-4D21-9362-F1E627AF544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kış Çizelgesi"/>
        </a:ext>
      </dgm:extLst>
    </dgm:pt>
    <dgm:pt modelId="{3C7DF4F9-F48B-428D-9CC0-B82F65DCFD03}" type="pres">
      <dgm:prSet presAssocID="{5C1B7488-7447-4D21-9362-F1E627AF5446}" presName="spaceRect" presStyleCnt="0"/>
      <dgm:spPr/>
    </dgm:pt>
    <dgm:pt modelId="{19A3D01B-66D0-4DD5-BA02-22467261E51F}" type="pres">
      <dgm:prSet presAssocID="{5C1B7488-7447-4D21-9362-F1E627AF5446}" presName="parTx" presStyleLbl="revTx" presStyleIdx="3" presStyleCnt="4">
        <dgm:presLayoutVars>
          <dgm:chMax val="0"/>
          <dgm:chPref val="0"/>
        </dgm:presLayoutVars>
      </dgm:prSet>
      <dgm:spPr/>
    </dgm:pt>
  </dgm:ptLst>
  <dgm:cxnLst>
    <dgm:cxn modelId="{B4B8AA17-2CB3-4637-B5AB-6329E82B49FA}" type="presOf" srcId="{717F34ED-1073-4905-A584-A18DC8009D16}" destId="{FF2A1749-DCE8-4844-B3DA-F463C0E043A1}" srcOrd="0" destOrd="0" presId="urn:microsoft.com/office/officeart/2018/2/layout/IconVerticalSolidList"/>
    <dgm:cxn modelId="{23C9F21E-1399-488B-A520-2EEA8CD5FEA8}" type="presOf" srcId="{939E7DCE-BC8A-4B44-8223-9B898DA916F6}" destId="{7C4F5E5A-7763-482D-904D-DAAAE2DD160C}" srcOrd="0" destOrd="2" presId="urn:microsoft.com/office/officeart/2018/2/layout/IconVerticalSolidList"/>
    <dgm:cxn modelId="{88020D2D-86D6-4B48-B550-75B2458F6196}" type="presOf" srcId="{0D6E1B37-96D7-4BE2-913C-9306B1B59F18}" destId="{7C4F5E5A-7763-482D-904D-DAAAE2DD160C}" srcOrd="0" destOrd="1" presId="urn:microsoft.com/office/officeart/2018/2/layout/IconVerticalSolidList"/>
    <dgm:cxn modelId="{66095E2E-CE8A-46ED-930A-9DA5ED3DB3C5}" srcId="{C3B08BA3-30F2-45E6-86B3-B1325F234F57}" destId="{CE01421C-7B69-4537-B4A4-5604B5366A58}" srcOrd="0" destOrd="0" parTransId="{09B16B51-0F14-4F12-A81C-11B08A6EFF36}" sibTransId="{6780FED9-3D21-4528-B2E0-0B0AA8C0E20D}"/>
    <dgm:cxn modelId="{75EFED37-0B7A-4519-AF1C-4B60479C0A71}" srcId="{F8520298-DC51-4E73-B369-8BBD14D2723E}" destId="{C3B08BA3-30F2-45E6-86B3-B1325F234F57}" srcOrd="1" destOrd="0" parTransId="{318005ED-EE06-48EF-9425-AA9F0B4CBE1C}" sibTransId="{4E631394-DCF9-4A75-9DB9-FE613CDB435A}"/>
    <dgm:cxn modelId="{B60E5C40-8E89-4655-A779-02529F932F81}" srcId="{C3B08BA3-30F2-45E6-86B3-B1325F234F57}" destId="{F1F385B5-86EC-4FA8-9245-D9B28E44F358}" srcOrd="3" destOrd="0" parTransId="{95DB55FF-6531-4A1D-B707-C7ACF4427E79}" sibTransId="{9B035F65-A7B3-4697-BC37-5D94F41381BF}"/>
    <dgm:cxn modelId="{FFB6FE5C-8004-4E98-8CE5-1F85E32CE025}" srcId="{C3B08BA3-30F2-45E6-86B3-B1325F234F57}" destId="{0D6E1B37-96D7-4BE2-913C-9306B1B59F18}" srcOrd="1" destOrd="0" parTransId="{B62491DB-93DF-4F9E-872C-25893787EED4}" sibTransId="{73815E33-12C4-46AC-B792-E9ACE82C9136}"/>
    <dgm:cxn modelId="{9818046F-9B50-4AA8-B292-23DF3DFE7C1A}" type="presOf" srcId="{C3B08BA3-30F2-45E6-86B3-B1325F234F57}" destId="{3F8DF634-245B-4BC1-A7EE-7583F1B0CD7C}" srcOrd="0" destOrd="0" presId="urn:microsoft.com/office/officeart/2018/2/layout/IconVerticalSolidList"/>
    <dgm:cxn modelId="{7391F381-1AA5-4CB4-9316-37B0E9E706AE}" type="presOf" srcId="{5C1B7488-7447-4D21-9362-F1E627AF5446}" destId="{19A3D01B-66D0-4DD5-BA02-22467261E51F}" srcOrd="0" destOrd="0" presId="urn:microsoft.com/office/officeart/2018/2/layout/IconVerticalSolidList"/>
    <dgm:cxn modelId="{A067CB84-F2D4-4B20-9B4B-5B8667EA57A2}" srcId="{C3B08BA3-30F2-45E6-86B3-B1325F234F57}" destId="{939E7DCE-BC8A-4B44-8223-9B898DA916F6}" srcOrd="2" destOrd="0" parTransId="{FF77FA67-CF2B-46AF-90E5-7F5D7EC35BD4}" sibTransId="{E3ACD4EA-97D1-43D0-8906-F20816842EEE}"/>
    <dgm:cxn modelId="{E263C38C-0467-49DF-B52B-E937271B9390}" srcId="{F8520298-DC51-4E73-B369-8BBD14D2723E}" destId="{5C1B7488-7447-4D21-9362-F1E627AF5446}" srcOrd="2" destOrd="0" parTransId="{CD9151CC-23A7-4E0D-91EE-0E3D6A8E8777}" sibTransId="{5B642FC6-1B58-4618-8545-3795806253B1}"/>
    <dgm:cxn modelId="{D6C06D91-286E-4846-9E62-A7F7D8E34118}" type="presOf" srcId="{CE01421C-7B69-4537-B4A4-5604B5366A58}" destId="{7C4F5E5A-7763-482D-904D-DAAAE2DD160C}" srcOrd="0" destOrd="0" presId="urn:microsoft.com/office/officeart/2018/2/layout/IconVerticalSolidList"/>
    <dgm:cxn modelId="{504DA3AC-1A08-48FF-B2D6-4AC75C6F5575}" type="presOf" srcId="{F8520298-DC51-4E73-B369-8BBD14D2723E}" destId="{C94AEC0E-FEAA-4FF7-8C50-2A0207A0CD7C}" srcOrd="0" destOrd="0" presId="urn:microsoft.com/office/officeart/2018/2/layout/IconVerticalSolidList"/>
    <dgm:cxn modelId="{45D688BC-5D46-4D82-B35A-BA08EE06ACD8}" srcId="{F8520298-DC51-4E73-B369-8BBD14D2723E}" destId="{717F34ED-1073-4905-A584-A18DC8009D16}" srcOrd="0" destOrd="0" parTransId="{2B02F51E-2F08-48BF-B70F-DADF4ABCB574}" sibTransId="{48ED21E0-6EB4-4B45-9574-D1394958D9A2}"/>
    <dgm:cxn modelId="{0514CBBF-8A97-4FDF-8AA2-D67316F402AD}" type="presOf" srcId="{F1F385B5-86EC-4FA8-9245-D9B28E44F358}" destId="{7C4F5E5A-7763-482D-904D-DAAAE2DD160C}" srcOrd="0" destOrd="3" presId="urn:microsoft.com/office/officeart/2018/2/layout/IconVerticalSolidList"/>
    <dgm:cxn modelId="{BC9DBDF6-DC8C-4728-BFBC-1DD43A2E4D1C}" type="presParOf" srcId="{C94AEC0E-FEAA-4FF7-8C50-2A0207A0CD7C}" destId="{2715AA68-FE3B-4A92-843A-22C14DA59FA6}" srcOrd="0" destOrd="0" presId="urn:microsoft.com/office/officeart/2018/2/layout/IconVerticalSolidList"/>
    <dgm:cxn modelId="{D0BDE148-6A84-4458-BFCB-ED1B8D7B321C}" type="presParOf" srcId="{2715AA68-FE3B-4A92-843A-22C14DA59FA6}" destId="{20090029-33C7-4AC2-BBB8-5B1ADFCED1BC}" srcOrd="0" destOrd="0" presId="urn:microsoft.com/office/officeart/2018/2/layout/IconVerticalSolidList"/>
    <dgm:cxn modelId="{5C6FD195-06AC-4AB7-A09C-77D7C5CA5B66}" type="presParOf" srcId="{2715AA68-FE3B-4A92-843A-22C14DA59FA6}" destId="{EF052B66-4EB2-40C2-9873-48B521A16D0B}" srcOrd="1" destOrd="0" presId="urn:microsoft.com/office/officeart/2018/2/layout/IconVerticalSolidList"/>
    <dgm:cxn modelId="{EFAADB0E-5C7B-4DC0-ACCB-4DF8129B6906}" type="presParOf" srcId="{2715AA68-FE3B-4A92-843A-22C14DA59FA6}" destId="{7F11674B-09DA-4018-9A9B-321A46821555}" srcOrd="2" destOrd="0" presId="urn:microsoft.com/office/officeart/2018/2/layout/IconVerticalSolidList"/>
    <dgm:cxn modelId="{7CC3535A-906C-4510-AAC5-C03651DB6C95}" type="presParOf" srcId="{2715AA68-FE3B-4A92-843A-22C14DA59FA6}" destId="{FF2A1749-DCE8-4844-B3DA-F463C0E043A1}" srcOrd="3" destOrd="0" presId="urn:microsoft.com/office/officeart/2018/2/layout/IconVerticalSolidList"/>
    <dgm:cxn modelId="{48CB1A32-F3B7-4D26-9AB5-8E66965BC7DC}" type="presParOf" srcId="{C94AEC0E-FEAA-4FF7-8C50-2A0207A0CD7C}" destId="{BF6241E1-BEC1-4B76-85E5-865F2160029E}" srcOrd="1" destOrd="0" presId="urn:microsoft.com/office/officeart/2018/2/layout/IconVerticalSolidList"/>
    <dgm:cxn modelId="{D6B3927C-6398-489B-8912-2FF2670795C2}" type="presParOf" srcId="{C94AEC0E-FEAA-4FF7-8C50-2A0207A0CD7C}" destId="{42CF08E5-BBDA-4A06-BC8A-F9E4B6EF8CE0}" srcOrd="2" destOrd="0" presId="urn:microsoft.com/office/officeart/2018/2/layout/IconVerticalSolidList"/>
    <dgm:cxn modelId="{6975C687-F18A-4F0F-BBDD-66F17A68CD8C}" type="presParOf" srcId="{42CF08E5-BBDA-4A06-BC8A-F9E4B6EF8CE0}" destId="{1562B322-7CBC-499D-ABE5-34FCEA2DF060}" srcOrd="0" destOrd="0" presId="urn:microsoft.com/office/officeart/2018/2/layout/IconVerticalSolidList"/>
    <dgm:cxn modelId="{76BAAC8F-DE03-4F78-B0D3-C60CBB2B5458}" type="presParOf" srcId="{42CF08E5-BBDA-4A06-BC8A-F9E4B6EF8CE0}" destId="{75F94BC8-64E8-49EA-970B-2AA71EB841A1}" srcOrd="1" destOrd="0" presId="urn:microsoft.com/office/officeart/2018/2/layout/IconVerticalSolidList"/>
    <dgm:cxn modelId="{4D0DD54D-7EC9-432F-96D3-45882B8E7DB0}" type="presParOf" srcId="{42CF08E5-BBDA-4A06-BC8A-F9E4B6EF8CE0}" destId="{2776BAB0-A524-4724-A74F-29ABF1D87CA4}" srcOrd="2" destOrd="0" presId="urn:microsoft.com/office/officeart/2018/2/layout/IconVerticalSolidList"/>
    <dgm:cxn modelId="{F5A7230A-15D8-4042-A83D-750B377BAECA}" type="presParOf" srcId="{42CF08E5-BBDA-4A06-BC8A-F9E4B6EF8CE0}" destId="{3F8DF634-245B-4BC1-A7EE-7583F1B0CD7C}" srcOrd="3" destOrd="0" presId="urn:microsoft.com/office/officeart/2018/2/layout/IconVerticalSolidList"/>
    <dgm:cxn modelId="{721CA94E-05BC-4C93-8A4A-4BE098FEE476}" type="presParOf" srcId="{42CF08E5-BBDA-4A06-BC8A-F9E4B6EF8CE0}" destId="{7C4F5E5A-7763-482D-904D-DAAAE2DD160C}" srcOrd="4" destOrd="0" presId="urn:microsoft.com/office/officeart/2018/2/layout/IconVerticalSolidList"/>
    <dgm:cxn modelId="{C06D95D6-8523-4EAB-A0BC-B1EEE4239DCB}" type="presParOf" srcId="{C94AEC0E-FEAA-4FF7-8C50-2A0207A0CD7C}" destId="{FABF81A8-692A-4129-BE82-036C4F8A3FBB}" srcOrd="3" destOrd="0" presId="urn:microsoft.com/office/officeart/2018/2/layout/IconVerticalSolidList"/>
    <dgm:cxn modelId="{3FCBE8D0-CF3F-41ED-8540-9915E69EB9AA}" type="presParOf" srcId="{C94AEC0E-FEAA-4FF7-8C50-2A0207A0CD7C}" destId="{5BFE24AF-0245-49F2-ABDF-FBBFD8BDEDBF}" srcOrd="4" destOrd="0" presId="urn:microsoft.com/office/officeart/2018/2/layout/IconVerticalSolidList"/>
    <dgm:cxn modelId="{AF6A2806-1C39-443D-918E-75FAEA98FAD9}" type="presParOf" srcId="{5BFE24AF-0245-49F2-ABDF-FBBFD8BDEDBF}" destId="{26029C70-DE14-444E-B295-4734ACF39FEB}" srcOrd="0" destOrd="0" presId="urn:microsoft.com/office/officeart/2018/2/layout/IconVerticalSolidList"/>
    <dgm:cxn modelId="{3D300DA5-1624-4D98-AC85-5144C8B23222}" type="presParOf" srcId="{5BFE24AF-0245-49F2-ABDF-FBBFD8BDEDBF}" destId="{F60F2CD9-9B98-4C2F-8238-F9E9F0B156DC}" srcOrd="1" destOrd="0" presId="urn:microsoft.com/office/officeart/2018/2/layout/IconVerticalSolidList"/>
    <dgm:cxn modelId="{56CD79BC-E8C3-41BF-911C-FCDF12EF26D0}" type="presParOf" srcId="{5BFE24AF-0245-49F2-ABDF-FBBFD8BDEDBF}" destId="{3C7DF4F9-F48B-428D-9CC0-B82F65DCFD03}" srcOrd="2" destOrd="0" presId="urn:microsoft.com/office/officeart/2018/2/layout/IconVerticalSolidList"/>
    <dgm:cxn modelId="{7DC41B2A-DC59-4F75-B101-449593289A65}" type="presParOf" srcId="{5BFE24AF-0245-49F2-ABDF-FBBFD8BDEDBF}" destId="{19A3D01B-66D0-4DD5-BA02-22467261E51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731D3C-CEFD-4070-85A5-CD85FA7A0A3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FF9850A-3BF5-47EF-895D-C8AC75498E97}">
      <dgm:prSet/>
      <dgm:spPr/>
      <dgm:t>
        <a:bodyPr/>
        <a:lstStyle/>
        <a:p>
          <a:r>
            <a:rPr lang="tr-TR" b="1" dirty="0"/>
            <a:t>1. Aşama: </a:t>
          </a:r>
          <a:r>
            <a:rPr lang="tr-TR" dirty="0"/>
            <a:t>Yatırım yapma fikri</a:t>
          </a:r>
          <a:endParaRPr lang="en-US" dirty="0"/>
        </a:p>
      </dgm:t>
    </dgm:pt>
    <dgm:pt modelId="{F5D7CF1B-16A3-4968-9FD3-5EF6F408E0BA}" type="parTrans" cxnId="{5B12CB45-2B22-4681-9390-57A4832A1DC2}">
      <dgm:prSet/>
      <dgm:spPr/>
      <dgm:t>
        <a:bodyPr/>
        <a:lstStyle/>
        <a:p>
          <a:endParaRPr lang="en-US"/>
        </a:p>
      </dgm:t>
    </dgm:pt>
    <dgm:pt modelId="{C61A77FA-CA2B-438E-8939-2D67C3BFC816}" type="sibTrans" cxnId="{5B12CB45-2B22-4681-9390-57A4832A1DC2}">
      <dgm:prSet/>
      <dgm:spPr/>
      <dgm:t>
        <a:bodyPr/>
        <a:lstStyle/>
        <a:p>
          <a:endParaRPr lang="en-US"/>
        </a:p>
      </dgm:t>
    </dgm:pt>
    <dgm:pt modelId="{5C2F0A2E-D925-4CB6-B3D2-3E7BC0C804F4}">
      <dgm:prSet/>
      <dgm:spPr/>
      <dgm:t>
        <a:bodyPr/>
        <a:lstStyle/>
        <a:p>
          <a:r>
            <a:rPr lang="tr-TR" b="1" dirty="0"/>
            <a:t>2. Aşama: </a:t>
          </a:r>
          <a:r>
            <a:rPr lang="tr-TR" dirty="0"/>
            <a:t>Ön-proje öncesi araştırmaları</a:t>
          </a:r>
          <a:endParaRPr lang="en-US" dirty="0"/>
        </a:p>
      </dgm:t>
    </dgm:pt>
    <dgm:pt modelId="{CB741B30-54D5-47D4-A16C-311AE209C2D4}" type="parTrans" cxnId="{E4EB1570-C192-4372-BDE4-0D14490191E1}">
      <dgm:prSet/>
      <dgm:spPr/>
      <dgm:t>
        <a:bodyPr/>
        <a:lstStyle/>
        <a:p>
          <a:endParaRPr lang="en-US"/>
        </a:p>
      </dgm:t>
    </dgm:pt>
    <dgm:pt modelId="{8E3CD841-1CA7-4D3B-8C8D-09D9E72C8C18}" type="sibTrans" cxnId="{E4EB1570-C192-4372-BDE4-0D14490191E1}">
      <dgm:prSet/>
      <dgm:spPr/>
      <dgm:t>
        <a:bodyPr/>
        <a:lstStyle/>
        <a:p>
          <a:endParaRPr lang="en-US"/>
        </a:p>
      </dgm:t>
    </dgm:pt>
    <dgm:pt modelId="{3A90264F-A14E-43E7-A08C-E0751B0D32B0}">
      <dgm:prSet/>
      <dgm:spPr/>
      <dgm:t>
        <a:bodyPr/>
        <a:lstStyle/>
        <a:p>
          <a:r>
            <a:rPr lang="tr-TR" b="1" dirty="0"/>
            <a:t>3. Aşama: </a:t>
          </a:r>
          <a:r>
            <a:rPr lang="tr-TR" dirty="0"/>
            <a:t>Ön-proje aşaması</a:t>
          </a:r>
          <a:endParaRPr lang="en-US" dirty="0"/>
        </a:p>
      </dgm:t>
    </dgm:pt>
    <dgm:pt modelId="{841D2679-F4B1-4DA3-B9A3-BF5EEC447F5B}" type="parTrans" cxnId="{ABC86688-DF51-44B1-B07A-FB135901E5CD}">
      <dgm:prSet/>
      <dgm:spPr/>
      <dgm:t>
        <a:bodyPr/>
        <a:lstStyle/>
        <a:p>
          <a:endParaRPr lang="en-US"/>
        </a:p>
      </dgm:t>
    </dgm:pt>
    <dgm:pt modelId="{8AF06BDA-26F7-4D10-BF96-0F93DDDDF41C}" type="sibTrans" cxnId="{ABC86688-DF51-44B1-B07A-FB135901E5CD}">
      <dgm:prSet/>
      <dgm:spPr/>
      <dgm:t>
        <a:bodyPr/>
        <a:lstStyle/>
        <a:p>
          <a:endParaRPr lang="en-US"/>
        </a:p>
      </dgm:t>
    </dgm:pt>
    <dgm:pt modelId="{9CE366F4-E721-400A-BE2F-BB4EF59C89FC}">
      <dgm:prSet/>
      <dgm:spPr/>
      <dgm:t>
        <a:bodyPr/>
        <a:lstStyle/>
        <a:p>
          <a:r>
            <a:rPr lang="tr-TR" b="1" dirty="0"/>
            <a:t>4. Aşama:</a:t>
          </a:r>
          <a:r>
            <a:rPr lang="tr-TR" dirty="0"/>
            <a:t> Değerlendirme ve yatırım kararı verilmesi aşaması</a:t>
          </a:r>
          <a:endParaRPr lang="en-US" dirty="0"/>
        </a:p>
      </dgm:t>
    </dgm:pt>
    <dgm:pt modelId="{D858553D-E6C0-4C51-9090-1B535BCE0CBA}" type="parTrans" cxnId="{22BCF88F-D20F-49C0-A830-FC25D37EB55E}">
      <dgm:prSet/>
      <dgm:spPr/>
      <dgm:t>
        <a:bodyPr/>
        <a:lstStyle/>
        <a:p>
          <a:endParaRPr lang="en-US"/>
        </a:p>
      </dgm:t>
    </dgm:pt>
    <dgm:pt modelId="{7EADBC15-FC05-4A5B-B8B2-EFE15172433F}" type="sibTrans" cxnId="{22BCF88F-D20F-49C0-A830-FC25D37EB55E}">
      <dgm:prSet/>
      <dgm:spPr/>
      <dgm:t>
        <a:bodyPr/>
        <a:lstStyle/>
        <a:p>
          <a:endParaRPr lang="en-US"/>
        </a:p>
      </dgm:t>
    </dgm:pt>
    <dgm:pt modelId="{D4A84FB3-61AE-44CF-B7C8-923BBB2D23C5}">
      <dgm:prSet/>
      <dgm:spPr/>
      <dgm:t>
        <a:bodyPr/>
        <a:lstStyle/>
        <a:p>
          <a:r>
            <a:rPr lang="tr-TR" b="1" dirty="0"/>
            <a:t>5. Aşama:</a:t>
          </a:r>
          <a:r>
            <a:rPr lang="tr-TR" dirty="0"/>
            <a:t> Kesin yatırım projesinin hazırlanması aşaması</a:t>
          </a:r>
          <a:endParaRPr lang="en-US" dirty="0"/>
        </a:p>
      </dgm:t>
    </dgm:pt>
    <dgm:pt modelId="{E5A005B8-0197-4554-A861-E4DEBE8619D8}" type="parTrans" cxnId="{63F17A30-24D7-4759-B5CC-6AE4728E5F13}">
      <dgm:prSet/>
      <dgm:spPr/>
      <dgm:t>
        <a:bodyPr/>
        <a:lstStyle/>
        <a:p>
          <a:endParaRPr lang="en-US"/>
        </a:p>
      </dgm:t>
    </dgm:pt>
    <dgm:pt modelId="{C5C5F46F-379D-4C2A-AC8A-B80C65015E6B}" type="sibTrans" cxnId="{63F17A30-24D7-4759-B5CC-6AE4728E5F13}">
      <dgm:prSet/>
      <dgm:spPr/>
      <dgm:t>
        <a:bodyPr/>
        <a:lstStyle/>
        <a:p>
          <a:endParaRPr lang="en-US"/>
        </a:p>
      </dgm:t>
    </dgm:pt>
    <dgm:pt modelId="{09521FE4-23B5-4DDB-8F37-0A42016A0F00}">
      <dgm:prSet/>
      <dgm:spPr/>
      <dgm:t>
        <a:bodyPr/>
        <a:lstStyle/>
        <a:p>
          <a:r>
            <a:rPr lang="tr-TR" b="1" dirty="0"/>
            <a:t>6. Aşama:</a:t>
          </a:r>
          <a:r>
            <a:rPr lang="tr-TR" dirty="0"/>
            <a:t> Kesin projenin uygulanması aşaması</a:t>
          </a:r>
          <a:endParaRPr lang="en-US" dirty="0"/>
        </a:p>
      </dgm:t>
    </dgm:pt>
    <dgm:pt modelId="{06FBBBE7-FC60-4D8F-BDB8-A75B90C52989}" type="parTrans" cxnId="{B03F59CA-1CAA-49BD-9D05-60B4BCD54B74}">
      <dgm:prSet/>
      <dgm:spPr/>
      <dgm:t>
        <a:bodyPr/>
        <a:lstStyle/>
        <a:p>
          <a:endParaRPr lang="en-US"/>
        </a:p>
      </dgm:t>
    </dgm:pt>
    <dgm:pt modelId="{520B5F2F-E3B5-4DA2-953D-CF84CA9210B5}" type="sibTrans" cxnId="{B03F59CA-1CAA-49BD-9D05-60B4BCD54B74}">
      <dgm:prSet/>
      <dgm:spPr/>
      <dgm:t>
        <a:bodyPr/>
        <a:lstStyle/>
        <a:p>
          <a:endParaRPr lang="en-US"/>
        </a:p>
      </dgm:t>
    </dgm:pt>
    <dgm:pt modelId="{D43C7D17-7DF4-482A-8759-E0DDEFC62D5D}">
      <dgm:prSet/>
      <dgm:spPr/>
      <dgm:t>
        <a:bodyPr/>
        <a:lstStyle/>
        <a:p>
          <a:r>
            <a:rPr lang="tr-TR" b="1" dirty="0"/>
            <a:t>7. Aşama:</a:t>
          </a:r>
          <a:r>
            <a:rPr lang="tr-TR" dirty="0"/>
            <a:t> Deneme üretimi aşaması</a:t>
          </a:r>
          <a:endParaRPr lang="en-US" dirty="0"/>
        </a:p>
      </dgm:t>
    </dgm:pt>
    <dgm:pt modelId="{D621FB96-BE30-4A7B-A60D-758E2C8BF35F}" type="parTrans" cxnId="{7C0616C9-9683-44E3-AA3B-7F1C5BAC4B05}">
      <dgm:prSet/>
      <dgm:spPr/>
      <dgm:t>
        <a:bodyPr/>
        <a:lstStyle/>
        <a:p>
          <a:endParaRPr lang="en-US"/>
        </a:p>
      </dgm:t>
    </dgm:pt>
    <dgm:pt modelId="{5BB49B30-C979-4C97-AA1B-E51B4AA39518}" type="sibTrans" cxnId="{7C0616C9-9683-44E3-AA3B-7F1C5BAC4B05}">
      <dgm:prSet/>
      <dgm:spPr/>
      <dgm:t>
        <a:bodyPr/>
        <a:lstStyle/>
        <a:p>
          <a:endParaRPr lang="en-US"/>
        </a:p>
      </dgm:t>
    </dgm:pt>
    <dgm:pt modelId="{29E8C972-5420-4590-8586-19A3FF48FCBC}">
      <dgm:prSet/>
      <dgm:spPr/>
      <dgm:t>
        <a:bodyPr/>
        <a:lstStyle/>
        <a:p>
          <a:r>
            <a:rPr lang="tr-TR" b="1" dirty="0"/>
            <a:t>8. Aşama:</a:t>
          </a:r>
          <a:r>
            <a:rPr lang="tr-TR" dirty="0"/>
            <a:t> Açılış ve yatırım projesinin sona ermesi aşaması</a:t>
          </a:r>
          <a:endParaRPr lang="en-US" dirty="0"/>
        </a:p>
      </dgm:t>
    </dgm:pt>
    <dgm:pt modelId="{977FF0FF-525A-4001-8A18-414C8DAE88F8}" type="parTrans" cxnId="{3FCFA8E8-6812-4061-A4A4-8256960D03EE}">
      <dgm:prSet/>
      <dgm:spPr/>
      <dgm:t>
        <a:bodyPr/>
        <a:lstStyle/>
        <a:p>
          <a:endParaRPr lang="en-US"/>
        </a:p>
      </dgm:t>
    </dgm:pt>
    <dgm:pt modelId="{D3F4600E-F5B0-4149-9A68-377BDEE0F6F0}" type="sibTrans" cxnId="{3FCFA8E8-6812-4061-A4A4-8256960D03EE}">
      <dgm:prSet/>
      <dgm:spPr/>
      <dgm:t>
        <a:bodyPr/>
        <a:lstStyle/>
        <a:p>
          <a:endParaRPr lang="en-US"/>
        </a:p>
      </dgm:t>
    </dgm:pt>
    <dgm:pt modelId="{6EF55DE2-15B5-4668-8A66-43B6B28EFC59}" type="pres">
      <dgm:prSet presAssocID="{A2731D3C-CEFD-4070-85A5-CD85FA7A0A31}" presName="root" presStyleCnt="0">
        <dgm:presLayoutVars>
          <dgm:dir/>
          <dgm:resizeHandles val="exact"/>
        </dgm:presLayoutVars>
      </dgm:prSet>
      <dgm:spPr/>
    </dgm:pt>
    <dgm:pt modelId="{DEA09B8E-4931-468B-A508-068A750F45B3}" type="pres">
      <dgm:prSet presAssocID="{9FF9850A-3BF5-47EF-895D-C8AC75498E97}" presName="compNode" presStyleCnt="0"/>
      <dgm:spPr/>
    </dgm:pt>
    <dgm:pt modelId="{343C23D3-31E5-4B73-8ACB-CA79D383EF48}" type="pres">
      <dgm:prSet presAssocID="{9FF9850A-3BF5-47EF-895D-C8AC75498E97}" presName="bgRect" presStyleLbl="bgShp" presStyleIdx="0" presStyleCnt="8"/>
      <dgm:spPr/>
    </dgm:pt>
    <dgm:pt modelId="{DC945FA3-CD74-47BE-AFAA-629D395FEBF4}" type="pres">
      <dgm:prSet presAssocID="{9FF9850A-3BF5-47EF-895D-C8AC75498E97}"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93D56FA4-4CFC-4239-A5F9-21A5F5663144}" type="pres">
      <dgm:prSet presAssocID="{9FF9850A-3BF5-47EF-895D-C8AC75498E97}" presName="spaceRect" presStyleCnt="0"/>
      <dgm:spPr/>
    </dgm:pt>
    <dgm:pt modelId="{E883FB3B-7C7B-4AAB-9736-AB476D5A14D7}" type="pres">
      <dgm:prSet presAssocID="{9FF9850A-3BF5-47EF-895D-C8AC75498E97}" presName="parTx" presStyleLbl="revTx" presStyleIdx="0" presStyleCnt="8">
        <dgm:presLayoutVars>
          <dgm:chMax val="0"/>
          <dgm:chPref val="0"/>
        </dgm:presLayoutVars>
      </dgm:prSet>
      <dgm:spPr/>
    </dgm:pt>
    <dgm:pt modelId="{7EF398C5-D0AE-4F7A-9C99-AF554D80B7AC}" type="pres">
      <dgm:prSet presAssocID="{C61A77FA-CA2B-438E-8939-2D67C3BFC816}" presName="sibTrans" presStyleCnt="0"/>
      <dgm:spPr/>
    </dgm:pt>
    <dgm:pt modelId="{0DB87E58-7EB1-4FEC-B702-45918F45157C}" type="pres">
      <dgm:prSet presAssocID="{5C2F0A2E-D925-4CB6-B3D2-3E7BC0C804F4}" presName="compNode" presStyleCnt="0"/>
      <dgm:spPr/>
    </dgm:pt>
    <dgm:pt modelId="{56BD83DA-C1B4-44D6-8EC7-F56BC406A752}" type="pres">
      <dgm:prSet presAssocID="{5C2F0A2E-D925-4CB6-B3D2-3E7BC0C804F4}" presName="bgRect" presStyleLbl="bgShp" presStyleIdx="1" presStyleCnt="8"/>
      <dgm:spPr/>
    </dgm:pt>
    <dgm:pt modelId="{D0DDABD6-597D-4B46-A9EF-295FC0C7A285}" type="pres">
      <dgm:prSet presAssocID="{5C2F0A2E-D925-4CB6-B3D2-3E7BC0C804F4}"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Yinele"/>
        </a:ext>
      </dgm:extLst>
    </dgm:pt>
    <dgm:pt modelId="{E342BCE9-09F0-4FEB-8383-080C5D8C800F}" type="pres">
      <dgm:prSet presAssocID="{5C2F0A2E-D925-4CB6-B3D2-3E7BC0C804F4}" presName="spaceRect" presStyleCnt="0"/>
      <dgm:spPr/>
    </dgm:pt>
    <dgm:pt modelId="{EE92F759-F6FF-4AC5-B0A5-B42BA7AEFDF1}" type="pres">
      <dgm:prSet presAssocID="{5C2F0A2E-D925-4CB6-B3D2-3E7BC0C804F4}" presName="parTx" presStyleLbl="revTx" presStyleIdx="1" presStyleCnt="8">
        <dgm:presLayoutVars>
          <dgm:chMax val="0"/>
          <dgm:chPref val="0"/>
        </dgm:presLayoutVars>
      </dgm:prSet>
      <dgm:spPr/>
    </dgm:pt>
    <dgm:pt modelId="{54E4CD70-744F-491F-8695-8FEEB1FE92C4}" type="pres">
      <dgm:prSet presAssocID="{8E3CD841-1CA7-4D3B-8C8D-09D9E72C8C18}" presName="sibTrans" presStyleCnt="0"/>
      <dgm:spPr/>
    </dgm:pt>
    <dgm:pt modelId="{B0C08FD0-CBAF-420A-B2DF-B3413687A2B8}" type="pres">
      <dgm:prSet presAssocID="{3A90264F-A14E-43E7-A08C-E0751B0D32B0}" presName="compNode" presStyleCnt="0"/>
      <dgm:spPr/>
    </dgm:pt>
    <dgm:pt modelId="{EC584C85-E5B0-427F-A540-E74005B49954}" type="pres">
      <dgm:prSet presAssocID="{3A90264F-A14E-43E7-A08C-E0751B0D32B0}" presName="bgRect" presStyleLbl="bgShp" presStyleIdx="2" presStyleCnt="8"/>
      <dgm:spPr/>
    </dgm:pt>
    <dgm:pt modelId="{1FD3C427-B4BD-4676-8D14-942E0FC64A15}" type="pres">
      <dgm:prSet presAssocID="{3A90264F-A14E-43E7-A08C-E0751B0D32B0}"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İş akışı "/>
        </a:ext>
      </dgm:extLst>
    </dgm:pt>
    <dgm:pt modelId="{04BAF290-9410-4730-B759-B8FF0CFB7CE3}" type="pres">
      <dgm:prSet presAssocID="{3A90264F-A14E-43E7-A08C-E0751B0D32B0}" presName="spaceRect" presStyleCnt="0"/>
      <dgm:spPr/>
    </dgm:pt>
    <dgm:pt modelId="{B7D4961C-06A6-458E-A6B4-A03699EA39FA}" type="pres">
      <dgm:prSet presAssocID="{3A90264F-A14E-43E7-A08C-E0751B0D32B0}" presName="parTx" presStyleLbl="revTx" presStyleIdx="2" presStyleCnt="8">
        <dgm:presLayoutVars>
          <dgm:chMax val="0"/>
          <dgm:chPref val="0"/>
        </dgm:presLayoutVars>
      </dgm:prSet>
      <dgm:spPr/>
    </dgm:pt>
    <dgm:pt modelId="{8E7B950B-A92C-4761-BC15-5124A8554E22}" type="pres">
      <dgm:prSet presAssocID="{8AF06BDA-26F7-4D10-BF96-0F93DDDDF41C}" presName="sibTrans" presStyleCnt="0"/>
      <dgm:spPr/>
    </dgm:pt>
    <dgm:pt modelId="{33D49242-383F-499E-84DB-6C8D889697EB}" type="pres">
      <dgm:prSet presAssocID="{9CE366F4-E721-400A-BE2F-BB4EF59C89FC}" presName="compNode" presStyleCnt="0"/>
      <dgm:spPr/>
    </dgm:pt>
    <dgm:pt modelId="{5F3D72F9-F560-4586-98E6-30CE65F08FFD}" type="pres">
      <dgm:prSet presAssocID="{9CE366F4-E721-400A-BE2F-BB4EF59C89FC}" presName="bgRect" presStyleLbl="bgShp" presStyleIdx="3" presStyleCnt="8"/>
      <dgm:spPr/>
    </dgm:pt>
    <dgm:pt modelId="{9F6A0564-7885-4BF8-8330-DDB722050BA0}" type="pres">
      <dgm:prSet presAssocID="{9CE366F4-E721-400A-BE2F-BB4EF59C89FC}"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nay işareti"/>
        </a:ext>
      </dgm:extLst>
    </dgm:pt>
    <dgm:pt modelId="{8F6CE149-6907-48EA-AA19-5F5C6DA61336}" type="pres">
      <dgm:prSet presAssocID="{9CE366F4-E721-400A-BE2F-BB4EF59C89FC}" presName="spaceRect" presStyleCnt="0"/>
      <dgm:spPr/>
    </dgm:pt>
    <dgm:pt modelId="{30579112-DC30-458B-B829-59C97FAF42B3}" type="pres">
      <dgm:prSet presAssocID="{9CE366F4-E721-400A-BE2F-BB4EF59C89FC}" presName="parTx" presStyleLbl="revTx" presStyleIdx="3" presStyleCnt="8">
        <dgm:presLayoutVars>
          <dgm:chMax val="0"/>
          <dgm:chPref val="0"/>
        </dgm:presLayoutVars>
      </dgm:prSet>
      <dgm:spPr/>
    </dgm:pt>
    <dgm:pt modelId="{77D8F56F-CF29-4A60-9F1B-5DBFE508303C}" type="pres">
      <dgm:prSet presAssocID="{7EADBC15-FC05-4A5B-B8B2-EFE15172433F}" presName="sibTrans" presStyleCnt="0"/>
      <dgm:spPr/>
    </dgm:pt>
    <dgm:pt modelId="{1AD087BC-FF8F-4728-8751-33BFA9D2C000}" type="pres">
      <dgm:prSet presAssocID="{D4A84FB3-61AE-44CF-B7C8-923BBB2D23C5}" presName="compNode" presStyleCnt="0"/>
      <dgm:spPr/>
    </dgm:pt>
    <dgm:pt modelId="{6DB60F07-0B1F-4218-8CDE-8A663BAFD860}" type="pres">
      <dgm:prSet presAssocID="{D4A84FB3-61AE-44CF-B7C8-923BBB2D23C5}" presName="bgRect" presStyleLbl="bgShp" presStyleIdx="4" presStyleCnt="8"/>
      <dgm:spPr/>
    </dgm:pt>
    <dgm:pt modelId="{E8855937-82B6-42D0-85B0-213525584C20}" type="pres">
      <dgm:prSet presAssocID="{D4A84FB3-61AE-44CF-B7C8-923BBB2D23C5}"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Upward trend"/>
        </a:ext>
      </dgm:extLst>
    </dgm:pt>
    <dgm:pt modelId="{56839502-47C5-46EE-88C6-57C40EA74010}" type="pres">
      <dgm:prSet presAssocID="{D4A84FB3-61AE-44CF-B7C8-923BBB2D23C5}" presName="spaceRect" presStyleCnt="0"/>
      <dgm:spPr/>
    </dgm:pt>
    <dgm:pt modelId="{75004D39-118A-4565-82A0-0C0E1F4AE612}" type="pres">
      <dgm:prSet presAssocID="{D4A84FB3-61AE-44CF-B7C8-923BBB2D23C5}" presName="parTx" presStyleLbl="revTx" presStyleIdx="4" presStyleCnt="8">
        <dgm:presLayoutVars>
          <dgm:chMax val="0"/>
          <dgm:chPref val="0"/>
        </dgm:presLayoutVars>
      </dgm:prSet>
      <dgm:spPr/>
    </dgm:pt>
    <dgm:pt modelId="{33F6124C-A0AC-4C70-912F-FF511064C216}" type="pres">
      <dgm:prSet presAssocID="{C5C5F46F-379D-4C2A-AC8A-B80C65015E6B}" presName="sibTrans" presStyleCnt="0"/>
      <dgm:spPr/>
    </dgm:pt>
    <dgm:pt modelId="{075AED4C-E338-409D-BAF1-EABC0141BCF6}" type="pres">
      <dgm:prSet presAssocID="{09521FE4-23B5-4DDB-8F37-0A42016A0F00}" presName="compNode" presStyleCnt="0"/>
      <dgm:spPr/>
    </dgm:pt>
    <dgm:pt modelId="{4EDE4A6A-D3FF-4EFC-B98E-7C8E8FB85516}" type="pres">
      <dgm:prSet presAssocID="{09521FE4-23B5-4DDB-8F37-0A42016A0F00}" presName="bgRect" presStyleLbl="bgShp" presStyleIdx="5" presStyleCnt="8"/>
      <dgm:spPr/>
    </dgm:pt>
    <dgm:pt modelId="{8199F2EE-5366-4183-8346-664A13841A45}" type="pres">
      <dgm:prSet presAssocID="{09521FE4-23B5-4DDB-8F37-0A42016A0F00}"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Dişliler"/>
        </a:ext>
      </dgm:extLst>
    </dgm:pt>
    <dgm:pt modelId="{E2C5E322-4C48-43EC-AAEC-82FFEC177476}" type="pres">
      <dgm:prSet presAssocID="{09521FE4-23B5-4DDB-8F37-0A42016A0F00}" presName="spaceRect" presStyleCnt="0"/>
      <dgm:spPr/>
    </dgm:pt>
    <dgm:pt modelId="{7E930902-1159-40EB-AAEF-2EBDB28F4F73}" type="pres">
      <dgm:prSet presAssocID="{09521FE4-23B5-4DDB-8F37-0A42016A0F00}" presName="parTx" presStyleLbl="revTx" presStyleIdx="5" presStyleCnt="8">
        <dgm:presLayoutVars>
          <dgm:chMax val="0"/>
          <dgm:chPref val="0"/>
        </dgm:presLayoutVars>
      </dgm:prSet>
      <dgm:spPr/>
    </dgm:pt>
    <dgm:pt modelId="{6C6644AA-73AA-4D31-9089-D1A30979EAFE}" type="pres">
      <dgm:prSet presAssocID="{520B5F2F-E3B5-4DA2-953D-CF84CA9210B5}" presName="sibTrans" presStyleCnt="0"/>
      <dgm:spPr/>
    </dgm:pt>
    <dgm:pt modelId="{C66F5938-1205-460E-B06B-A5E8479215FD}" type="pres">
      <dgm:prSet presAssocID="{D43C7D17-7DF4-482A-8759-E0DDEFC62D5D}" presName="compNode" presStyleCnt="0"/>
      <dgm:spPr/>
    </dgm:pt>
    <dgm:pt modelId="{DEC0EFA3-13E5-4C31-AF08-8F89933B890A}" type="pres">
      <dgm:prSet presAssocID="{D43C7D17-7DF4-482A-8759-E0DDEFC62D5D}" presName="bgRect" presStyleLbl="bgShp" presStyleIdx="6" presStyleCnt="8"/>
      <dgm:spPr/>
    </dgm:pt>
    <dgm:pt modelId="{F2FF175E-7A35-4BB4-B33F-3429E783AF69}" type="pres">
      <dgm:prSet presAssocID="{D43C7D17-7DF4-482A-8759-E0DDEFC62D5D}"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Roket"/>
        </a:ext>
      </dgm:extLst>
    </dgm:pt>
    <dgm:pt modelId="{673C8A80-8697-472C-B22A-D20B91C0185D}" type="pres">
      <dgm:prSet presAssocID="{D43C7D17-7DF4-482A-8759-E0DDEFC62D5D}" presName="spaceRect" presStyleCnt="0"/>
      <dgm:spPr/>
    </dgm:pt>
    <dgm:pt modelId="{A09EF638-11F1-4310-AF83-577FC2170CD9}" type="pres">
      <dgm:prSet presAssocID="{D43C7D17-7DF4-482A-8759-E0DDEFC62D5D}" presName="parTx" presStyleLbl="revTx" presStyleIdx="6" presStyleCnt="8">
        <dgm:presLayoutVars>
          <dgm:chMax val="0"/>
          <dgm:chPref val="0"/>
        </dgm:presLayoutVars>
      </dgm:prSet>
      <dgm:spPr/>
    </dgm:pt>
    <dgm:pt modelId="{49BF3B89-A7B5-4A3C-AE44-7A40E0D755BD}" type="pres">
      <dgm:prSet presAssocID="{5BB49B30-C979-4C97-AA1B-E51B4AA39518}" presName="sibTrans" presStyleCnt="0"/>
      <dgm:spPr/>
    </dgm:pt>
    <dgm:pt modelId="{4229AC1F-6D38-4F40-9926-C57677FAF451}" type="pres">
      <dgm:prSet presAssocID="{29E8C972-5420-4590-8586-19A3FF48FCBC}" presName="compNode" presStyleCnt="0"/>
      <dgm:spPr/>
    </dgm:pt>
    <dgm:pt modelId="{89C8529F-72B0-4869-8E76-A97A703908C0}" type="pres">
      <dgm:prSet presAssocID="{29E8C972-5420-4590-8586-19A3FF48FCBC}" presName="bgRect" presStyleLbl="bgShp" presStyleIdx="7" presStyleCnt="8"/>
      <dgm:spPr/>
    </dgm:pt>
    <dgm:pt modelId="{10460C3D-228A-4B76-A482-EFC08AC8C3CA}" type="pres">
      <dgm:prSet presAssocID="{29E8C972-5420-4590-8586-19A3FF48FCBC}"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Taktik Defteri"/>
        </a:ext>
      </dgm:extLst>
    </dgm:pt>
    <dgm:pt modelId="{A65AE353-3F83-4BCA-913F-1BE5BD429AF5}" type="pres">
      <dgm:prSet presAssocID="{29E8C972-5420-4590-8586-19A3FF48FCBC}" presName="spaceRect" presStyleCnt="0"/>
      <dgm:spPr/>
    </dgm:pt>
    <dgm:pt modelId="{E8E21A6E-C600-445E-BAC4-5062843C4E90}" type="pres">
      <dgm:prSet presAssocID="{29E8C972-5420-4590-8586-19A3FF48FCBC}" presName="parTx" presStyleLbl="revTx" presStyleIdx="7" presStyleCnt="8">
        <dgm:presLayoutVars>
          <dgm:chMax val="0"/>
          <dgm:chPref val="0"/>
        </dgm:presLayoutVars>
      </dgm:prSet>
      <dgm:spPr/>
    </dgm:pt>
  </dgm:ptLst>
  <dgm:cxnLst>
    <dgm:cxn modelId="{1023E005-CAE7-4061-839E-3884D558776A}" type="presOf" srcId="{3A90264F-A14E-43E7-A08C-E0751B0D32B0}" destId="{B7D4961C-06A6-458E-A6B4-A03699EA39FA}" srcOrd="0" destOrd="0" presId="urn:microsoft.com/office/officeart/2018/2/layout/IconVerticalSolidList"/>
    <dgm:cxn modelId="{1DAF280D-82FB-43E7-ABED-F355BD0C1C39}" type="presOf" srcId="{9FF9850A-3BF5-47EF-895D-C8AC75498E97}" destId="{E883FB3B-7C7B-4AAB-9736-AB476D5A14D7}" srcOrd="0" destOrd="0" presId="urn:microsoft.com/office/officeart/2018/2/layout/IconVerticalSolidList"/>
    <dgm:cxn modelId="{63F17A30-24D7-4759-B5CC-6AE4728E5F13}" srcId="{A2731D3C-CEFD-4070-85A5-CD85FA7A0A31}" destId="{D4A84FB3-61AE-44CF-B7C8-923BBB2D23C5}" srcOrd="4" destOrd="0" parTransId="{E5A005B8-0197-4554-A861-E4DEBE8619D8}" sibTransId="{C5C5F46F-379D-4C2A-AC8A-B80C65015E6B}"/>
    <dgm:cxn modelId="{5B12CB45-2B22-4681-9390-57A4832A1DC2}" srcId="{A2731D3C-CEFD-4070-85A5-CD85FA7A0A31}" destId="{9FF9850A-3BF5-47EF-895D-C8AC75498E97}" srcOrd="0" destOrd="0" parTransId="{F5D7CF1B-16A3-4968-9FD3-5EF6F408E0BA}" sibTransId="{C61A77FA-CA2B-438E-8939-2D67C3BFC816}"/>
    <dgm:cxn modelId="{E4EB1570-C192-4372-BDE4-0D14490191E1}" srcId="{A2731D3C-CEFD-4070-85A5-CD85FA7A0A31}" destId="{5C2F0A2E-D925-4CB6-B3D2-3E7BC0C804F4}" srcOrd="1" destOrd="0" parTransId="{CB741B30-54D5-47D4-A16C-311AE209C2D4}" sibTransId="{8E3CD841-1CA7-4D3B-8C8D-09D9E72C8C18}"/>
    <dgm:cxn modelId="{ABC86688-DF51-44B1-B07A-FB135901E5CD}" srcId="{A2731D3C-CEFD-4070-85A5-CD85FA7A0A31}" destId="{3A90264F-A14E-43E7-A08C-E0751B0D32B0}" srcOrd="2" destOrd="0" parTransId="{841D2679-F4B1-4DA3-B9A3-BF5EEC447F5B}" sibTransId="{8AF06BDA-26F7-4D10-BF96-0F93DDDDF41C}"/>
    <dgm:cxn modelId="{22BCF88F-D20F-49C0-A830-FC25D37EB55E}" srcId="{A2731D3C-CEFD-4070-85A5-CD85FA7A0A31}" destId="{9CE366F4-E721-400A-BE2F-BB4EF59C89FC}" srcOrd="3" destOrd="0" parTransId="{D858553D-E6C0-4C51-9090-1B535BCE0CBA}" sibTransId="{7EADBC15-FC05-4A5B-B8B2-EFE15172433F}"/>
    <dgm:cxn modelId="{15F8799F-A11D-44C1-B05E-32C4AED8F83E}" type="presOf" srcId="{09521FE4-23B5-4DDB-8F37-0A42016A0F00}" destId="{7E930902-1159-40EB-AAEF-2EBDB28F4F73}" srcOrd="0" destOrd="0" presId="urn:microsoft.com/office/officeart/2018/2/layout/IconVerticalSolidList"/>
    <dgm:cxn modelId="{E581FFC0-BB58-4F16-8E74-88067A37D0C3}" type="presOf" srcId="{29E8C972-5420-4590-8586-19A3FF48FCBC}" destId="{E8E21A6E-C600-445E-BAC4-5062843C4E90}" srcOrd="0" destOrd="0" presId="urn:microsoft.com/office/officeart/2018/2/layout/IconVerticalSolidList"/>
    <dgm:cxn modelId="{7C0616C9-9683-44E3-AA3B-7F1C5BAC4B05}" srcId="{A2731D3C-CEFD-4070-85A5-CD85FA7A0A31}" destId="{D43C7D17-7DF4-482A-8759-E0DDEFC62D5D}" srcOrd="6" destOrd="0" parTransId="{D621FB96-BE30-4A7B-A60D-758E2C8BF35F}" sibTransId="{5BB49B30-C979-4C97-AA1B-E51B4AA39518}"/>
    <dgm:cxn modelId="{B03F59CA-1CAA-49BD-9D05-60B4BCD54B74}" srcId="{A2731D3C-CEFD-4070-85A5-CD85FA7A0A31}" destId="{09521FE4-23B5-4DDB-8F37-0A42016A0F00}" srcOrd="5" destOrd="0" parTransId="{06FBBBE7-FC60-4D8F-BDB8-A75B90C52989}" sibTransId="{520B5F2F-E3B5-4DA2-953D-CF84CA9210B5}"/>
    <dgm:cxn modelId="{3FCFA8E8-6812-4061-A4A4-8256960D03EE}" srcId="{A2731D3C-CEFD-4070-85A5-CD85FA7A0A31}" destId="{29E8C972-5420-4590-8586-19A3FF48FCBC}" srcOrd="7" destOrd="0" parTransId="{977FF0FF-525A-4001-8A18-414C8DAE88F8}" sibTransId="{D3F4600E-F5B0-4149-9A68-377BDEE0F6F0}"/>
    <dgm:cxn modelId="{093A2BF4-61F5-482E-A8EB-525E3BFC237D}" type="presOf" srcId="{A2731D3C-CEFD-4070-85A5-CD85FA7A0A31}" destId="{6EF55DE2-15B5-4668-8A66-43B6B28EFC59}" srcOrd="0" destOrd="0" presId="urn:microsoft.com/office/officeart/2018/2/layout/IconVerticalSolidList"/>
    <dgm:cxn modelId="{6E4C55F6-63A8-40B3-BB3C-F82260B7ED37}" type="presOf" srcId="{5C2F0A2E-D925-4CB6-B3D2-3E7BC0C804F4}" destId="{EE92F759-F6FF-4AC5-B0A5-B42BA7AEFDF1}" srcOrd="0" destOrd="0" presId="urn:microsoft.com/office/officeart/2018/2/layout/IconVerticalSolidList"/>
    <dgm:cxn modelId="{9BF697FE-465C-4A31-BC85-D0CC08B239E2}" type="presOf" srcId="{D43C7D17-7DF4-482A-8759-E0DDEFC62D5D}" destId="{A09EF638-11F1-4310-AF83-577FC2170CD9}" srcOrd="0" destOrd="0" presId="urn:microsoft.com/office/officeart/2018/2/layout/IconVerticalSolidList"/>
    <dgm:cxn modelId="{2C2CA2FE-DDD1-4E54-AD7B-D4E711C32BC4}" type="presOf" srcId="{D4A84FB3-61AE-44CF-B7C8-923BBB2D23C5}" destId="{75004D39-118A-4565-82A0-0C0E1F4AE612}" srcOrd="0" destOrd="0" presId="urn:microsoft.com/office/officeart/2018/2/layout/IconVerticalSolidList"/>
    <dgm:cxn modelId="{3AC98DFF-A227-41DC-934D-BC7D41A65931}" type="presOf" srcId="{9CE366F4-E721-400A-BE2F-BB4EF59C89FC}" destId="{30579112-DC30-458B-B829-59C97FAF42B3}" srcOrd="0" destOrd="0" presId="urn:microsoft.com/office/officeart/2018/2/layout/IconVerticalSolidList"/>
    <dgm:cxn modelId="{E7CCD748-94E6-4D04-8FBE-879EE644F27E}" type="presParOf" srcId="{6EF55DE2-15B5-4668-8A66-43B6B28EFC59}" destId="{DEA09B8E-4931-468B-A508-068A750F45B3}" srcOrd="0" destOrd="0" presId="urn:microsoft.com/office/officeart/2018/2/layout/IconVerticalSolidList"/>
    <dgm:cxn modelId="{B60AE7B9-5EDF-4913-82AB-88DC2E427C4C}" type="presParOf" srcId="{DEA09B8E-4931-468B-A508-068A750F45B3}" destId="{343C23D3-31E5-4B73-8ACB-CA79D383EF48}" srcOrd="0" destOrd="0" presId="urn:microsoft.com/office/officeart/2018/2/layout/IconVerticalSolidList"/>
    <dgm:cxn modelId="{DFB2EF3D-7F89-49DE-8D39-C4BB43711753}" type="presParOf" srcId="{DEA09B8E-4931-468B-A508-068A750F45B3}" destId="{DC945FA3-CD74-47BE-AFAA-629D395FEBF4}" srcOrd="1" destOrd="0" presId="urn:microsoft.com/office/officeart/2018/2/layout/IconVerticalSolidList"/>
    <dgm:cxn modelId="{4DC4D7B1-E316-4855-9679-A7FC253B6DB7}" type="presParOf" srcId="{DEA09B8E-4931-468B-A508-068A750F45B3}" destId="{93D56FA4-4CFC-4239-A5F9-21A5F5663144}" srcOrd="2" destOrd="0" presId="urn:microsoft.com/office/officeart/2018/2/layout/IconVerticalSolidList"/>
    <dgm:cxn modelId="{57562E3F-F539-4E8E-9112-DFBE584B85F9}" type="presParOf" srcId="{DEA09B8E-4931-468B-A508-068A750F45B3}" destId="{E883FB3B-7C7B-4AAB-9736-AB476D5A14D7}" srcOrd="3" destOrd="0" presId="urn:microsoft.com/office/officeart/2018/2/layout/IconVerticalSolidList"/>
    <dgm:cxn modelId="{D8F24FE9-CAF8-4E6D-83ED-A0221737DB00}" type="presParOf" srcId="{6EF55DE2-15B5-4668-8A66-43B6B28EFC59}" destId="{7EF398C5-D0AE-4F7A-9C99-AF554D80B7AC}" srcOrd="1" destOrd="0" presId="urn:microsoft.com/office/officeart/2018/2/layout/IconVerticalSolidList"/>
    <dgm:cxn modelId="{BE2E17DF-73C1-4863-BDA1-054ECFE76BEE}" type="presParOf" srcId="{6EF55DE2-15B5-4668-8A66-43B6B28EFC59}" destId="{0DB87E58-7EB1-4FEC-B702-45918F45157C}" srcOrd="2" destOrd="0" presId="urn:microsoft.com/office/officeart/2018/2/layout/IconVerticalSolidList"/>
    <dgm:cxn modelId="{E4931625-87FA-49E4-965F-7BE672399D46}" type="presParOf" srcId="{0DB87E58-7EB1-4FEC-B702-45918F45157C}" destId="{56BD83DA-C1B4-44D6-8EC7-F56BC406A752}" srcOrd="0" destOrd="0" presId="urn:microsoft.com/office/officeart/2018/2/layout/IconVerticalSolidList"/>
    <dgm:cxn modelId="{649EB3AF-734F-49C6-B70D-4BF1FE980DB1}" type="presParOf" srcId="{0DB87E58-7EB1-4FEC-B702-45918F45157C}" destId="{D0DDABD6-597D-4B46-A9EF-295FC0C7A285}" srcOrd="1" destOrd="0" presId="urn:microsoft.com/office/officeart/2018/2/layout/IconVerticalSolidList"/>
    <dgm:cxn modelId="{4CAE59EC-DA29-48A0-8363-F9EE7F55A9D2}" type="presParOf" srcId="{0DB87E58-7EB1-4FEC-B702-45918F45157C}" destId="{E342BCE9-09F0-4FEB-8383-080C5D8C800F}" srcOrd="2" destOrd="0" presId="urn:microsoft.com/office/officeart/2018/2/layout/IconVerticalSolidList"/>
    <dgm:cxn modelId="{6542A219-DCE7-462B-9AFC-2AB9CAF92756}" type="presParOf" srcId="{0DB87E58-7EB1-4FEC-B702-45918F45157C}" destId="{EE92F759-F6FF-4AC5-B0A5-B42BA7AEFDF1}" srcOrd="3" destOrd="0" presId="urn:microsoft.com/office/officeart/2018/2/layout/IconVerticalSolidList"/>
    <dgm:cxn modelId="{5F24E13E-ECF4-4264-8955-14118BE8E1A9}" type="presParOf" srcId="{6EF55DE2-15B5-4668-8A66-43B6B28EFC59}" destId="{54E4CD70-744F-491F-8695-8FEEB1FE92C4}" srcOrd="3" destOrd="0" presId="urn:microsoft.com/office/officeart/2018/2/layout/IconVerticalSolidList"/>
    <dgm:cxn modelId="{B38E9487-8DAC-4F55-BD58-7CA143A48DAD}" type="presParOf" srcId="{6EF55DE2-15B5-4668-8A66-43B6B28EFC59}" destId="{B0C08FD0-CBAF-420A-B2DF-B3413687A2B8}" srcOrd="4" destOrd="0" presId="urn:microsoft.com/office/officeart/2018/2/layout/IconVerticalSolidList"/>
    <dgm:cxn modelId="{083497BB-6F62-47C6-B783-E4A380C2F12C}" type="presParOf" srcId="{B0C08FD0-CBAF-420A-B2DF-B3413687A2B8}" destId="{EC584C85-E5B0-427F-A540-E74005B49954}" srcOrd="0" destOrd="0" presId="urn:microsoft.com/office/officeart/2018/2/layout/IconVerticalSolidList"/>
    <dgm:cxn modelId="{81E8FF14-6D47-4C72-9C69-89B4C12A4EAD}" type="presParOf" srcId="{B0C08FD0-CBAF-420A-B2DF-B3413687A2B8}" destId="{1FD3C427-B4BD-4676-8D14-942E0FC64A15}" srcOrd="1" destOrd="0" presId="urn:microsoft.com/office/officeart/2018/2/layout/IconVerticalSolidList"/>
    <dgm:cxn modelId="{13629957-DCA8-4984-8511-D0774C3E24AF}" type="presParOf" srcId="{B0C08FD0-CBAF-420A-B2DF-B3413687A2B8}" destId="{04BAF290-9410-4730-B759-B8FF0CFB7CE3}" srcOrd="2" destOrd="0" presId="urn:microsoft.com/office/officeart/2018/2/layout/IconVerticalSolidList"/>
    <dgm:cxn modelId="{C07AA9D7-EE3A-4E00-AD34-CC6B875AA764}" type="presParOf" srcId="{B0C08FD0-CBAF-420A-B2DF-B3413687A2B8}" destId="{B7D4961C-06A6-458E-A6B4-A03699EA39FA}" srcOrd="3" destOrd="0" presId="urn:microsoft.com/office/officeart/2018/2/layout/IconVerticalSolidList"/>
    <dgm:cxn modelId="{F39B1446-FBD8-48A7-9F6D-BDFBD54C76E8}" type="presParOf" srcId="{6EF55DE2-15B5-4668-8A66-43B6B28EFC59}" destId="{8E7B950B-A92C-4761-BC15-5124A8554E22}" srcOrd="5" destOrd="0" presId="urn:microsoft.com/office/officeart/2018/2/layout/IconVerticalSolidList"/>
    <dgm:cxn modelId="{EFA74312-4AE3-4553-A4EF-F5E87877353E}" type="presParOf" srcId="{6EF55DE2-15B5-4668-8A66-43B6B28EFC59}" destId="{33D49242-383F-499E-84DB-6C8D889697EB}" srcOrd="6" destOrd="0" presId="urn:microsoft.com/office/officeart/2018/2/layout/IconVerticalSolidList"/>
    <dgm:cxn modelId="{ADE57463-5B2B-496D-A0F4-2791403A4225}" type="presParOf" srcId="{33D49242-383F-499E-84DB-6C8D889697EB}" destId="{5F3D72F9-F560-4586-98E6-30CE65F08FFD}" srcOrd="0" destOrd="0" presId="urn:microsoft.com/office/officeart/2018/2/layout/IconVerticalSolidList"/>
    <dgm:cxn modelId="{C66B8547-306B-42AE-8338-20EE54110B77}" type="presParOf" srcId="{33D49242-383F-499E-84DB-6C8D889697EB}" destId="{9F6A0564-7885-4BF8-8330-DDB722050BA0}" srcOrd="1" destOrd="0" presId="urn:microsoft.com/office/officeart/2018/2/layout/IconVerticalSolidList"/>
    <dgm:cxn modelId="{6B9D2EA6-CA27-4245-A4E5-95A118C8158A}" type="presParOf" srcId="{33D49242-383F-499E-84DB-6C8D889697EB}" destId="{8F6CE149-6907-48EA-AA19-5F5C6DA61336}" srcOrd="2" destOrd="0" presId="urn:microsoft.com/office/officeart/2018/2/layout/IconVerticalSolidList"/>
    <dgm:cxn modelId="{CCFB437D-7EC1-40CE-A0A8-5E34292B46B3}" type="presParOf" srcId="{33D49242-383F-499E-84DB-6C8D889697EB}" destId="{30579112-DC30-458B-B829-59C97FAF42B3}" srcOrd="3" destOrd="0" presId="urn:microsoft.com/office/officeart/2018/2/layout/IconVerticalSolidList"/>
    <dgm:cxn modelId="{45AFD3AC-A92D-4977-ABF7-0C0A99D7E30E}" type="presParOf" srcId="{6EF55DE2-15B5-4668-8A66-43B6B28EFC59}" destId="{77D8F56F-CF29-4A60-9F1B-5DBFE508303C}" srcOrd="7" destOrd="0" presId="urn:microsoft.com/office/officeart/2018/2/layout/IconVerticalSolidList"/>
    <dgm:cxn modelId="{F42B3168-C8D8-47AD-9610-1ACF55F3DD5B}" type="presParOf" srcId="{6EF55DE2-15B5-4668-8A66-43B6B28EFC59}" destId="{1AD087BC-FF8F-4728-8751-33BFA9D2C000}" srcOrd="8" destOrd="0" presId="urn:microsoft.com/office/officeart/2018/2/layout/IconVerticalSolidList"/>
    <dgm:cxn modelId="{D3F7FBF9-A4AB-4409-8C98-9808B29EE06E}" type="presParOf" srcId="{1AD087BC-FF8F-4728-8751-33BFA9D2C000}" destId="{6DB60F07-0B1F-4218-8CDE-8A663BAFD860}" srcOrd="0" destOrd="0" presId="urn:microsoft.com/office/officeart/2018/2/layout/IconVerticalSolidList"/>
    <dgm:cxn modelId="{D4A917E8-B02C-4433-BB40-5B228C21AD91}" type="presParOf" srcId="{1AD087BC-FF8F-4728-8751-33BFA9D2C000}" destId="{E8855937-82B6-42D0-85B0-213525584C20}" srcOrd="1" destOrd="0" presId="urn:microsoft.com/office/officeart/2018/2/layout/IconVerticalSolidList"/>
    <dgm:cxn modelId="{3B013BE8-A2DF-450F-BA1F-194AA7662730}" type="presParOf" srcId="{1AD087BC-FF8F-4728-8751-33BFA9D2C000}" destId="{56839502-47C5-46EE-88C6-57C40EA74010}" srcOrd="2" destOrd="0" presId="urn:microsoft.com/office/officeart/2018/2/layout/IconVerticalSolidList"/>
    <dgm:cxn modelId="{6199302E-A4D3-4BFB-A1C9-DC1FD8ED73EF}" type="presParOf" srcId="{1AD087BC-FF8F-4728-8751-33BFA9D2C000}" destId="{75004D39-118A-4565-82A0-0C0E1F4AE612}" srcOrd="3" destOrd="0" presId="urn:microsoft.com/office/officeart/2018/2/layout/IconVerticalSolidList"/>
    <dgm:cxn modelId="{62BBE0F0-BFFA-46B6-9FEC-58AE1F1A9FB5}" type="presParOf" srcId="{6EF55DE2-15B5-4668-8A66-43B6B28EFC59}" destId="{33F6124C-A0AC-4C70-912F-FF511064C216}" srcOrd="9" destOrd="0" presId="urn:microsoft.com/office/officeart/2018/2/layout/IconVerticalSolidList"/>
    <dgm:cxn modelId="{376DFB5A-ADB6-47A2-A5C5-F6557697E51F}" type="presParOf" srcId="{6EF55DE2-15B5-4668-8A66-43B6B28EFC59}" destId="{075AED4C-E338-409D-BAF1-EABC0141BCF6}" srcOrd="10" destOrd="0" presId="urn:microsoft.com/office/officeart/2018/2/layout/IconVerticalSolidList"/>
    <dgm:cxn modelId="{CE54F6B0-0026-4431-A7DC-06CBE2FE479A}" type="presParOf" srcId="{075AED4C-E338-409D-BAF1-EABC0141BCF6}" destId="{4EDE4A6A-D3FF-4EFC-B98E-7C8E8FB85516}" srcOrd="0" destOrd="0" presId="urn:microsoft.com/office/officeart/2018/2/layout/IconVerticalSolidList"/>
    <dgm:cxn modelId="{EC0AB7DC-543C-4766-A790-ED705F787D87}" type="presParOf" srcId="{075AED4C-E338-409D-BAF1-EABC0141BCF6}" destId="{8199F2EE-5366-4183-8346-664A13841A45}" srcOrd="1" destOrd="0" presId="urn:microsoft.com/office/officeart/2018/2/layout/IconVerticalSolidList"/>
    <dgm:cxn modelId="{03FD3D30-4344-444A-B544-4C1229D32C30}" type="presParOf" srcId="{075AED4C-E338-409D-BAF1-EABC0141BCF6}" destId="{E2C5E322-4C48-43EC-AAEC-82FFEC177476}" srcOrd="2" destOrd="0" presId="urn:microsoft.com/office/officeart/2018/2/layout/IconVerticalSolidList"/>
    <dgm:cxn modelId="{C2C08002-DEAE-46D5-BADA-51B75424A469}" type="presParOf" srcId="{075AED4C-E338-409D-BAF1-EABC0141BCF6}" destId="{7E930902-1159-40EB-AAEF-2EBDB28F4F73}" srcOrd="3" destOrd="0" presId="urn:microsoft.com/office/officeart/2018/2/layout/IconVerticalSolidList"/>
    <dgm:cxn modelId="{1FDE7020-37EA-4819-88D4-4152C282AE17}" type="presParOf" srcId="{6EF55DE2-15B5-4668-8A66-43B6B28EFC59}" destId="{6C6644AA-73AA-4D31-9089-D1A30979EAFE}" srcOrd="11" destOrd="0" presId="urn:microsoft.com/office/officeart/2018/2/layout/IconVerticalSolidList"/>
    <dgm:cxn modelId="{991104FC-516E-4AAB-B957-8F30FA955B83}" type="presParOf" srcId="{6EF55DE2-15B5-4668-8A66-43B6B28EFC59}" destId="{C66F5938-1205-460E-B06B-A5E8479215FD}" srcOrd="12" destOrd="0" presId="urn:microsoft.com/office/officeart/2018/2/layout/IconVerticalSolidList"/>
    <dgm:cxn modelId="{244449FA-D60C-41E7-AE26-83F64D882E9C}" type="presParOf" srcId="{C66F5938-1205-460E-B06B-A5E8479215FD}" destId="{DEC0EFA3-13E5-4C31-AF08-8F89933B890A}" srcOrd="0" destOrd="0" presId="urn:microsoft.com/office/officeart/2018/2/layout/IconVerticalSolidList"/>
    <dgm:cxn modelId="{F0329E4D-11B7-4993-A6A9-72463FF940E9}" type="presParOf" srcId="{C66F5938-1205-460E-B06B-A5E8479215FD}" destId="{F2FF175E-7A35-4BB4-B33F-3429E783AF69}" srcOrd="1" destOrd="0" presId="urn:microsoft.com/office/officeart/2018/2/layout/IconVerticalSolidList"/>
    <dgm:cxn modelId="{1948E7AC-7B0B-4369-98E1-296D8BCAE305}" type="presParOf" srcId="{C66F5938-1205-460E-B06B-A5E8479215FD}" destId="{673C8A80-8697-472C-B22A-D20B91C0185D}" srcOrd="2" destOrd="0" presId="urn:microsoft.com/office/officeart/2018/2/layout/IconVerticalSolidList"/>
    <dgm:cxn modelId="{0DC44A40-6B7C-4896-8107-1706090B6F40}" type="presParOf" srcId="{C66F5938-1205-460E-B06B-A5E8479215FD}" destId="{A09EF638-11F1-4310-AF83-577FC2170CD9}" srcOrd="3" destOrd="0" presId="urn:microsoft.com/office/officeart/2018/2/layout/IconVerticalSolidList"/>
    <dgm:cxn modelId="{9BF7110F-EC26-47D6-81B7-D65BC385B774}" type="presParOf" srcId="{6EF55DE2-15B5-4668-8A66-43B6B28EFC59}" destId="{49BF3B89-A7B5-4A3C-AE44-7A40E0D755BD}" srcOrd="13" destOrd="0" presId="urn:microsoft.com/office/officeart/2018/2/layout/IconVerticalSolidList"/>
    <dgm:cxn modelId="{69DDF646-4158-41E0-84A1-2C694B1AE800}" type="presParOf" srcId="{6EF55DE2-15B5-4668-8A66-43B6B28EFC59}" destId="{4229AC1F-6D38-4F40-9926-C57677FAF451}" srcOrd="14" destOrd="0" presId="urn:microsoft.com/office/officeart/2018/2/layout/IconVerticalSolidList"/>
    <dgm:cxn modelId="{8600A726-AE1A-422B-9B0F-5CA9CBF7CBBA}" type="presParOf" srcId="{4229AC1F-6D38-4F40-9926-C57677FAF451}" destId="{89C8529F-72B0-4869-8E76-A97A703908C0}" srcOrd="0" destOrd="0" presId="urn:microsoft.com/office/officeart/2018/2/layout/IconVerticalSolidList"/>
    <dgm:cxn modelId="{A6B4EC97-AA98-47F7-B6E6-CD9878D9A736}" type="presParOf" srcId="{4229AC1F-6D38-4F40-9926-C57677FAF451}" destId="{10460C3D-228A-4B76-A482-EFC08AC8C3CA}" srcOrd="1" destOrd="0" presId="urn:microsoft.com/office/officeart/2018/2/layout/IconVerticalSolidList"/>
    <dgm:cxn modelId="{D877D0B3-F5D3-47CF-AFF0-63B415FDD28B}" type="presParOf" srcId="{4229AC1F-6D38-4F40-9926-C57677FAF451}" destId="{A65AE353-3F83-4BCA-913F-1BE5BD429AF5}" srcOrd="2" destOrd="0" presId="urn:microsoft.com/office/officeart/2018/2/layout/IconVerticalSolidList"/>
    <dgm:cxn modelId="{7BB841DF-AD70-4168-B429-A1B06282D9A2}" type="presParOf" srcId="{4229AC1F-6D38-4F40-9926-C57677FAF451}" destId="{E8E21A6E-C600-445E-BAC4-5062843C4E9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A412C4-58F1-4DD6-8943-9E97C36A4F52}" type="doc">
      <dgm:prSet loTypeId="urn:microsoft.com/office/officeart/2005/8/layout/matrix3" loCatId="matrix" qsTypeId="urn:microsoft.com/office/officeart/2005/8/quickstyle/simple4" qsCatId="simple" csTypeId="urn:microsoft.com/office/officeart/2005/8/colors/colorful1" csCatId="colorful"/>
      <dgm:spPr/>
      <dgm:t>
        <a:bodyPr/>
        <a:lstStyle/>
        <a:p>
          <a:endParaRPr lang="en-US"/>
        </a:p>
      </dgm:t>
    </dgm:pt>
    <dgm:pt modelId="{2C18884A-EF92-4A24-AF1C-35D9D7960427}">
      <dgm:prSet/>
      <dgm:spPr/>
      <dgm:t>
        <a:bodyPr/>
        <a:lstStyle/>
        <a:p>
          <a:r>
            <a:rPr lang="tr-TR"/>
            <a:t>Ekonomik Araştırmalar</a:t>
          </a:r>
          <a:endParaRPr lang="en-US"/>
        </a:p>
      </dgm:t>
    </dgm:pt>
    <dgm:pt modelId="{1F542C43-01B3-49EE-8991-8B795766F1F9}" type="parTrans" cxnId="{DBCF2544-B17C-4C30-905D-A2B81D27D54A}">
      <dgm:prSet/>
      <dgm:spPr/>
      <dgm:t>
        <a:bodyPr/>
        <a:lstStyle/>
        <a:p>
          <a:endParaRPr lang="en-US"/>
        </a:p>
      </dgm:t>
    </dgm:pt>
    <dgm:pt modelId="{D704E1AA-B5E9-4747-90A6-B16CD21D86ED}" type="sibTrans" cxnId="{DBCF2544-B17C-4C30-905D-A2B81D27D54A}">
      <dgm:prSet/>
      <dgm:spPr/>
      <dgm:t>
        <a:bodyPr/>
        <a:lstStyle/>
        <a:p>
          <a:endParaRPr lang="en-US"/>
        </a:p>
      </dgm:t>
    </dgm:pt>
    <dgm:pt modelId="{5B8FE3C1-8741-45AF-8C83-44E4A375FEBD}">
      <dgm:prSet/>
      <dgm:spPr/>
      <dgm:t>
        <a:bodyPr/>
        <a:lstStyle/>
        <a:p>
          <a:r>
            <a:rPr lang="tr-TR"/>
            <a:t>Teknik Araştırmalar</a:t>
          </a:r>
          <a:endParaRPr lang="en-US"/>
        </a:p>
      </dgm:t>
    </dgm:pt>
    <dgm:pt modelId="{AB677E7F-99C2-42E1-B426-4B3E495EEE58}" type="parTrans" cxnId="{39DEF37C-8B7C-4C10-A848-F380E5194446}">
      <dgm:prSet/>
      <dgm:spPr/>
      <dgm:t>
        <a:bodyPr/>
        <a:lstStyle/>
        <a:p>
          <a:endParaRPr lang="en-US"/>
        </a:p>
      </dgm:t>
    </dgm:pt>
    <dgm:pt modelId="{322E58A5-0E2B-4882-A51D-80DDEA51976B}" type="sibTrans" cxnId="{39DEF37C-8B7C-4C10-A848-F380E5194446}">
      <dgm:prSet/>
      <dgm:spPr/>
      <dgm:t>
        <a:bodyPr/>
        <a:lstStyle/>
        <a:p>
          <a:endParaRPr lang="en-US"/>
        </a:p>
      </dgm:t>
    </dgm:pt>
    <dgm:pt modelId="{3B1CD5FD-5A26-432E-B7F8-8187A3E561A3}">
      <dgm:prSet/>
      <dgm:spPr/>
      <dgm:t>
        <a:bodyPr/>
        <a:lstStyle/>
        <a:p>
          <a:r>
            <a:rPr lang="tr-TR"/>
            <a:t>Mali Araştırmalar</a:t>
          </a:r>
          <a:endParaRPr lang="en-US"/>
        </a:p>
      </dgm:t>
    </dgm:pt>
    <dgm:pt modelId="{11868DF5-329E-4020-96F7-D689C7E5D507}" type="parTrans" cxnId="{1E0F3B27-37C6-4C6F-8320-50EDF354C68C}">
      <dgm:prSet/>
      <dgm:spPr/>
      <dgm:t>
        <a:bodyPr/>
        <a:lstStyle/>
        <a:p>
          <a:endParaRPr lang="en-US"/>
        </a:p>
      </dgm:t>
    </dgm:pt>
    <dgm:pt modelId="{5B14E4A4-1EB9-483F-ACD0-D3FED479AED3}" type="sibTrans" cxnId="{1E0F3B27-37C6-4C6F-8320-50EDF354C68C}">
      <dgm:prSet/>
      <dgm:spPr/>
      <dgm:t>
        <a:bodyPr/>
        <a:lstStyle/>
        <a:p>
          <a:endParaRPr lang="en-US"/>
        </a:p>
      </dgm:t>
    </dgm:pt>
    <dgm:pt modelId="{AEA33B1D-FEF1-4165-9AEA-2983465B66FF}">
      <dgm:prSet/>
      <dgm:spPr/>
      <dgm:t>
        <a:bodyPr/>
        <a:lstStyle/>
        <a:p>
          <a:r>
            <a:rPr lang="tr-TR"/>
            <a:t>Yasal Araştırmalar</a:t>
          </a:r>
          <a:endParaRPr lang="en-US"/>
        </a:p>
      </dgm:t>
    </dgm:pt>
    <dgm:pt modelId="{D29DBE26-D676-4F37-A062-E7B850E8D664}" type="parTrans" cxnId="{CBBA1CBE-6023-40C7-BFF4-CF322600A306}">
      <dgm:prSet/>
      <dgm:spPr/>
      <dgm:t>
        <a:bodyPr/>
        <a:lstStyle/>
        <a:p>
          <a:endParaRPr lang="en-US"/>
        </a:p>
      </dgm:t>
    </dgm:pt>
    <dgm:pt modelId="{2D4329E6-F06F-4832-A5FB-CDA4C62B9290}" type="sibTrans" cxnId="{CBBA1CBE-6023-40C7-BFF4-CF322600A306}">
      <dgm:prSet/>
      <dgm:spPr/>
      <dgm:t>
        <a:bodyPr/>
        <a:lstStyle/>
        <a:p>
          <a:endParaRPr lang="en-US"/>
        </a:p>
      </dgm:t>
    </dgm:pt>
    <dgm:pt modelId="{AF0F248B-7F20-4BB9-ACAB-C68A8D4FCE8F}" type="pres">
      <dgm:prSet presAssocID="{25A412C4-58F1-4DD6-8943-9E97C36A4F52}" presName="matrix" presStyleCnt="0">
        <dgm:presLayoutVars>
          <dgm:chMax val="1"/>
          <dgm:dir/>
          <dgm:resizeHandles val="exact"/>
        </dgm:presLayoutVars>
      </dgm:prSet>
      <dgm:spPr/>
    </dgm:pt>
    <dgm:pt modelId="{A2C3966B-F1D5-4E8C-95E9-458A75FDAF7E}" type="pres">
      <dgm:prSet presAssocID="{25A412C4-58F1-4DD6-8943-9E97C36A4F52}" presName="diamond" presStyleLbl="bgShp" presStyleIdx="0" presStyleCnt="1"/>
      <dgm:spPr/>
    </dgm:pt>
    <dgm:pt modelId="{1AC2F1E4-6791-4755-BC1B-9A0CFE641E8F}" type="pres">
      <dgm:prSet presAssocID="{25A412C4-58F1-4DD6-8943-9E97C36A4F52}" presName="quad1" presStyleLbl="node1" presStyleIdx="0" presStyleCnt="4">
        <dgm:presLayoutVars>
          <dgm:chMax val="0"/>
          <dgm:chPref val="0"/>
          <dgm:bulletEnabled val="1"/>
        </dgm:presLayoutVars>
      </dgm:prSet>
      <dgm:spPr/>
    </dgm:pt>
    <dgm:pt modelId="{793EEB72-E64E-4A12-AC57-37931E9A5CBF}" type="pres">
      <dgm:prSet presAssocID="{25A412C4-58F1-4DD6-8943-9E97C36A4F52}" presName="quad2" presStyleLbl="node1" presStyleIdx="1" presStyleCnt="4">
        <dgm:presLayoutVars>
          <dgm:chMax val="0"/>
          <dgm:chPref val="0"/>
          <dgm:bulletEnabled val="1"/>
        </dgm:presLayoutVars>
      </dgm:prSet>
      <dgm:spPr/>
    </dgm:pt>
    <dgm:pt modelId="{A505591A-D769-4758-8196-6DC4AD398513}" type="pres">
      <dgm:prSet presAssocID="{25A412C4-58F1-4DD6-8943-9E97C36A4F52}" presName="quad3" presStyleLbl="node1" presStyleIdx="2" presStyleCnt="4">
        <dgm:presLayoutVars>
          <dgm:chMax val="0"/>
          <dgm:chPref val="0"/>
          <dgm:bulletEnabled val="1"/>
        </dgm:presLayoutVars>
      </dgm:prSet>
      <dgm:spPr/>
    </dgm:pt>
    <dgm:pt modelId="{7C8FA5C0-3E7D-4E11-A860-A07D7F9297BA}" type="pres">
      <dgm:prSet presAssocID="{25A412C4-58F1-4DD6-8943-9E97C36A4F52}" presName="quad4" presStyleLbl="node1" presStyleIdx="3" presStyleCnt="4">
        <dgm:presLayoutVars>
          <dgm:chMax val="0"/>
          <dgm:chPref val="0"/>
          <dgm:bulletEnabled val="1"/>
        </dgm:presLayoutVars>
      </dgm:prSet>
      <dgm:spPr/>
    </dgm:pt>
  </dgm:ptLst>
  <dgm:cxnLst>
    <dgm:cxn modelId="{C3A38126-431D-4A12-B6E9-7DCB965189DA}" type="presOf" srcId="{3B1CD5FD-5A26-432E-B7F8-8187A3E561A3}" destId="{A505591A-D769-4758-8196-6DC4AD398513}" srcOrd="0" destOrd="0" presId="urn:microsoft.com/office/officeart/2005/8/layout/matrix3"/>
    <dgm:cxn modelId="{1E0F3B27-37C6-4C6F-8320-50EDF354C68C}" srcId="{25A412C4-58F1-4DD6-8943-9E97C36A4F52}" destId="{3B1CD5FD-5A26-432E-B7F8-8187A3E561A3}" srcOrd="2" destOrd="0" parTransId="{11868DF5-329E-4020-96F7-D689C7E5D507}" sibTransId="{5B14E4A4-1EB9-483F-ACD0-D3FED479AED3}"/>
    <dgm:cxn modelId="{DBCF2544-B17C-4C30-905D-A2B81D27D54A}" srcId="{25A412C4-58F1-4DD6-8943-9E97C36A4F52}" destId="{2C18884A-EF92-4A24-AF1C-35D9D7960427}" srcOrd="0" destOrd="0" parTransId="{1F542C43-01B3-49EE-8991-8B795766F1F9}" sibTransId="{D704E1AA-B5E9-4747-90A6-B16CD21D86ED}"/>
    <dgm:cxn modelId="{1A87C051-B5FC-4F52-8CA3-6C96F28AF9AF}" type="presOf" srcId="{25A412C4-58F1-4DD6-8943-9E97C36A4F52}" destId="{AF0F248B-7F20-4BB9-ACAB-C68A8D4FCE8F}" srcOrd="0" destOrd="0" presId="urn:microsoft.com/office/officeart/2005/8/layout/matrix3"/>
    <dgm:cxn modelId="{96D11659-01A5-44DB-A912-62E14F79D662}" type="presOf" srcId="{5B8FE3C1-8741-45AF-8C83-44E4A375FEBD}" destId="{793EEB72-E64E-4A12-AC57-37931E9A5CBF}" srcOrd="0" destOrd="0" presId="urn:microsoft.com/office/officeart/2005/8/layout/matrix3"/>
    <dgm:cxn modelId="{39DEF37C-8B7C-4C10-A848-F380E5194446}" srcId="{25A412C4-58F1-4DD6-8943-9E97C36A4F52}" destId="{5B8FE3C1-8741-45AF-8C83-44E4A375FEBD}" srcOrd="1" destOrd="0" parTransId="{AB677E7F-99C2-42E1-B426-4B3E495EEE58}" sibTransId="{322E58A5-0E2B-4882-A51D-80DDEA51976B}"/>
    <dgm:cxn modelId="{3D67AEB1-9D03-42A2-8F15-21509B2AD4D2}" type="presOf" srcId="{2C18884A-EF92-4A24-AF1C-35D9D7960427}" destId="{1AC2F1E4-6791-4755-BC1B-9A0CFE641E8F}" srcOrd="0" destOrd="0" presId="urn:microsoft.com/office/officeart/2005/8/layout/matrix3"/>
    <dgm:cxn modelId="{CBBA1CBE-6023-40C7-BFF4-CF322600A306}" srcId="{25A412C4-58F1-4DD6-8943-9E97C36A4F52}" destId="{AEA33B1D-FEF1-4165-9AEA-2983465B66FF}" srcOrd="3" destOrd="0" parTransId="{D29DBE26-D676-4F37-A062-E7B850E8D664}" sibTransId="{2D4329E6-F06F-4832-A5FB-CDA4C62B9290}"/>
    <dgm:cxn modelId="{E99DA7F3-FB8E-445B-8A76-8784BB2E8D40}" type="presOf" srcId="{AEA33B1D-FEF1-4165-9AEA-2983465B66FF}" destId="{7C8FA5C0-3E7D-4E11-A860-A07D7F9297BA}" srcOrd="0" destOrd="0" presId="urn:microsoft.com/office/officeart/2005/8/layout/matrix3"/>
    <dgm:cxn modelId="{D2AAECDB-ACBE-452F-BE58-E3F10D816C1B}" type="presParOf" srcId="{AF0F248B-7F20-4BB9-ACAB-C68A8D4FCE8F}" destId="{A2C3966B-F1D5-4E8C-95E9-458A75FDAF7E}" srcOrd="0" destOrd="0" presId="urn:microsoft.com/office/officeart/2005/8/layout/matrix3"/>
    <dgm:cxn modelId="{932DABC6-2255-40BE-9DD2-C62988B8F673}" type="presParOf" srcId="{AF0F248B-7F20-4BB9-ACAB-C68A8D4FCE8F}" destId="{1AC2F1E4-6791-4755-BC1B-9A0CFE641E8F}" srcOrd="1" destOrd="0" presId="urn:microsoft.com/office/officeart/2005/8/layout/matrix3"/>
    <dgm:cxn modelId="{C9D73CB7-CCB0-44AA-A509-8AC6977ABE9B}" type="presParOf" srcId="{AF0F248B-7F20-4BB9-ACAB-C68A8D4FCE8F}" destId="{793EEB72-E64E-4A12-AC57-37931E9A5CBF}" srcOrd="2" destOrd="0" presId="urn:microsoft.com/office/officeart/2005/8/layout/matrix3"/>
    <dgm:cxn modelId="{4B9596CB-96A5-4F8B-83B6-B601061DFBF4}" type="presParOf" srcId="{AF0F248B-7F20-4BB9-ACAB-C68A8D4FCE8F}" destId="{A505591A-D769-4758-8196-6DC4AD398513}" srcOrd="3" destOrd="0" presId="urn:microsoft.com/office/officeart/2005/8/layout/matrix3"/>
    <dgm:cxn modelId="{CBBB4B93-09C2-476D-B249-00560EC8ED2C}" type="presParOf" srcId="{AF0F248B-7F20-4BB9-ACAB-C68A8D4FCE8F}" destId="{7C8FA5C0-3E7D-4E11-A860-A07D7F9297B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695EE1-EBA9-4BC4-BB4F-9A3A8B945103}"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7D66E620-82B1-46D1-82E2-F326C758C599}">
      <dgm:prSet/>
      <dgm:spPr/>
      <dgm:t>
        <a:bodyPr/>
        <a:lstStyle/>
        <a:p>
          <a:pPr>
            <a:defRPr cap="all"/>
          </a:pPr>
          <a:r>
            <a:rPr lang="tr-TR"/>
            <a:t>Piyasa araştırmaları ve talep tahmini</a:t>
          </a:r>
          <a:endParaRPr lang="en-US"/>
        </a:p>
      </dgm:t>
    </dgm:pt>
    <dgm:pt modelId="{8F70F523-E078-44D9-91ED-BEEE658DB94D}" type="parTrans" cxnId="{99604E74-A75C-4E63-A303-C127D064DA38}">
      <dgm:prSet/>
      <dgm:spPr/>
      <dgm:t>
        <a:bodyPr/>
        <a:lstStyle/>
        <a:p>
          <a:endParaRPr lang="en-US"/>
        </a:p>
      </dgm:t>
    </dgm:pt>
    <dgm:pt modelId="{8241818A-037C-41CB-BD17-B9C2A865A54D}" type="sibTrans" cxnId="{99604E74-A75C-4E63-A303-C127D064DA38}">
      <dgm:prSet/>
      <dgm:spPr/>
      <dgm:t>
        <a:bodyPr/>
        <a:lstStyle/>
        <a:p>
          <a:endParaRPr lang="en-US"/>
        </a:p>
      </dgm:t>
    </dgm:pt>
    <dgm:pt modelId="{2CCE6C48-D2CF-473F-9DA4-0B434A90153E}">
      <dgm:prSet/>
      <dgm:spPr/>
      <dgm:t>
        <a:bodyPr/>
        <a:lstStyle/>
        <a:p>
          <a:pPr>
            <a:defRPr cap="all"/>
          </a:pPr>
          <a:r>
            <a:rPr lang="tr-TR"/>
            <a:t>Kuruluş yeri ve konumluk yer araştırmaları</a:t>
          </a:r>
          <a:endParaRPr lang="en-US"/>
        </a:p>
      </dgm:t>
    </dgm:pt>
    <dgm:pt modelId="{792F3336-E10E-4365-AE65-DA3B07D4447E}" type="parTrans" cxnId="{3235403B-C024-468E-B524-028EA70E8B9C}">
      <dgm:prSet/>
      <dgm:spPr/>
      <dgm:t>
        <a:bodyPr/>
        <a:lstStyle/>
        <a:p>
          <a:endParaRPr lang="en-US"/>
        </a:p>
      </dgm:t>
    </dgm:pt>
    <dgm:pt modelId="{345F97DC-351F-4195-95A7-C47EFA670CD6}" type="sibTrans" cxnId="{3235403B-C024-468E-B524-028EA70E8B9C}">
      <dgm:prSet/>
      <dgm:spPr/>
      <dgm:t>
        <a:bodyPr/>
        <a:lstStyle/>
        <a:p>
          <a:endParaRPr lang="en-US"/>
        </a:p>
      </dgm:t>
    </dgm:pt>
    <dgm:pt modelId="{F6DA9309-8AB2-4ADD-8BD2-B89A3803A913}">
      <dgm:prSet/>
      <dgm:spPr/>
      <dgm:t>
        <a:bodyPr/>
        <a:lstStyle/>
        <a:p>
          <a:pPr>
            <a:defRPr cap="all"/>
          </a:pPr>
          <a:r>
            <a:rPr lang="tr-TR"/>
            <a:t>Büyüklük (kapasite) araştırmaları</a:t>
          </a:r>
          <a:endParaRPr lang="en-US"/>
        </a:p>
      </dgm:t>
    </dgm:pt>
    <dgm:pt modelId="{3165E87B-073F-4FD5-B188-0F827EBD3CAC}" type="parTrans" cxnId="{D03FF3FF-6E3B-4BFC-B8BC-F66B8E24AB16}">
      <dgm:prSet/>
      <dgm:spPr/>
      <dgm:t>
        <a:bodyPr/>
        <a:lstStyle/>
        <a:p>
          <a:endParaRPr lang="en-US"/>
        </a:p>
      </dgm:t>
    </dgm:pt>
    <dgm:pt modelId="{95C8E7B9-9619-4DF4-AC66-5B8697A571B2}" type="sibTrans" cxnId="{D03FF3FF-6E3B-4BFC-B8BC-F66B8E24AB16}">
      <dgm:prSet/>
      <dgm:spPr/>
      <dgm:t>
        <a:bodyPr/>
        <a:lstStyle/>
        <a:p>
          <a:endParaRPr lang="en-US"/>
        </a:p>
      </dgm:t>
    </dgm:pt>
    <dgm:pt modelId="{2051B127-7DB0-427F-98C8-1D10DC85F227}" type="pres">
      <dgm:prSet presAssocID="{8C695EE1-EBA9-4BC4-BB4F-9A3A8B945103}" presName="root" presStyleCnt="0">
        <dgm:presLayoutVars>
          <dgm:dir/>
          <dgm:resizeHandles val="exact"/>
        </dgm:presLayoutVars>
      </dgm:prSet>
      <dgm:spPr/>
    </dgm:pt>
    <dgm:pt modelId="{C65B2DB7-DFF4-4081-AF10-64F89C9712D6}" type="pres">
      <dgm:prSet presAssocID="{7D66E620-82B1-46D1-82E2-F326C758C599}" presName="compNode" presStyleCnt="0"/>
      <dgm:spPr/>
    </dgm:pt>
    <dgm:pt modelId="{8A85CBB3-3695-400A-A2F9-92468900EC95}" type="pres">
      <dgm:prSet presAssocID="{7D66E620-82B1-46D1-82E2-F326C758C599}" presName="iconBgRect" presStyleLbl="bgShp" presStyleIdx="0" presStyleCnt="3"/>
      <dgm:spPr/>
    </dgm:pt>
    <dgm:pt modelId="{7B179FF9-401B-4A22-B760-FA9279ABB3CE}" type="pres">
      <dgm:prSet presAssocID="{7D66E620-82B1-46D1-82E2-F326C758C59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75F73C40-E6F5-460B-967A-61363473C62D}" type="pres">
      <dgm:prSet presAssocID="{7D66E620-82B1-46D1-82E2-F326C758C599}" presName="spaceRect" presStyleCnt="0"/>
      <dgm:spPr/>
    </dgm:pt>
    <dgm:pt modelId="{9729EA2D-6273-48AD-9C29-2B38F61D91FB}" type="pres">
      <dgm:prSet presAssocID="{7D66E620-82B1-46D1-82E2-F326C758C599}" presName="textRect" presStyleLbl="revTx" presStyleIdx="0" presStyleCnt="3">
        <dgm:presLayoutVars>
          <dgm:chMax val="1"/>
          <dgm:chPref val="1"/>
        </dgm:presLayoutVars>
      </dgm:prSet>
      <dgm:spPr/>
    </dgm:pt>
    <dgm:pt modelId="{7790EDE4-92C6-400A-A112-306A014EECC9}" type="pres">
      <dgm:prSet presAssocID="{8241818A-037C-41CB-BD17-B9C2A865A54D}" presName="sibTrans" presStyleCnt="0"/>
      <dgm:spPr/>
    </dgm:pt>
    <dgm:pt modelId="{209797DF-F009-4EF0-8974-3D1AAE9EE7F4}" type="pres">
      <dgm:prSet presAssocID="{2CCE6C48-D2CF-473F-9DA4-0B434A90153E}" presName="compNode" presStyleCnt="0"/>
      <dgm:spPr/>
    </dgm:pt>
    <dgm:pt modelId="{A41AE487-5CE7-427F-99FE-829444561302}" type="pres">
      <dgm:prSet presAssocID="{2CCE6C48-D2CF-473F-9DA4-0B434A90153E}" presName="iconBgRect" presStyleLbl="bgShp" presStyleIdx="1" presStyleCnt="3"/>
      <dgm:spPr/>
    </dgm:pt>
    <dgm:pt modelId="{4CB31871-5045-4C56-8A73-4CB48DBED680}" type="pres">
      <dgm:prSet presAssocID="{2CCE6C48-D2CF-473F-9DA4-0B434A90153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şaretleyici"/>
        </a:ext>
      </dgm:extLst>
    </dgm:pt>
    <dgm:pt modelId="{4516F635-2081-4F27-BE81-CA63A56A7615}" type="pres">
      <dgm:prSet presAssocID="{2CCE6C48-D2CF-473F-9DA4-0B434A90153E}" presName="spaceRect" presStyleCnt="0"/>
      <dgm:spPr/>
    </dgm:pt>
    <dgm:pt modelId="{247F94A1-E0B0-4125-B84B-FE734FA5E59B}" type="pres">
      <dgm:prSet presAssocID="{2CCE6C48-D2CF-473F-9DA4-0B434A90153E}" presName="textRect" presStyleLbl="revTx" presStyleIdx="1" presStyleCnt="3">
        <dgm:presLayoutVars>
          <dgm:chMax val="1"/>
          <dgm:chPref val="1"/>
        </dgm:presLayoutVars>
      </dgm:prSet>
      <dgm:spPr/>
    </dgm:pt>
    <dgm:pt modelId="{5E43F9F5-62B7-4685-B16D-E7051AFED158}" type="pres">
      <dgm:prSet presAssocID="{345F97DC-351F-4195-95A7-C47EFA670CD6}" presName="sibTrans" presStyleCnt="0"/>
      <dgm:spPr/>
    </dgm:pt>
    <dgm:pt modelId="{EE8B9E8A-B444-44B1-9F41-EC07B3D03964}" type="pres">
      <dgm:prSet presAssocID="{F6DA9309-8AB2-4ADD-8BD2-B89A3803A913}" presName="compNode" presStyleCnt="0"/>
      <dgm:spPr/>
    </dgm:pt>
    <dgm:pt modelId="{B23626AE-4BAF-4AFA-9DC7-875745C47A88}" type="pres">
      <dgm:prSet presAssocID="{F6DA9309-8AB2-4ADD-8BD2-B89A3803A913}" presName="iconBgRect" presStyleLbl="bgShp" presStyleIdx="2" presStyleCnt="3"/>
      <dgm:spPr/>
    </dgm:pt>
    <dgm:pt modelId="{51C0587C-01F2-4D7D-94A0-84243E5C60D0}" type="pres">
      <dgm:prSet presAssocID="{F6DA9309-8AB2-4ADD-8BD2-B89A3803A91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ağlar"/>
        </a:ext>
      </dgm:extLst>
    </dgm:pt>
    <dgm:pt modelId="{2C76E9D8-4A89-44F4-BB86-33E161706CA7}" type="pres">
      <dgm:prSet presAssocID="{F6DA9309-8AB2-4ADD-8BD2-B89A3803A913}" presName="spaceRect" presStyleCnt="0"/>
      <dgm:spPr/>
    </dgm:pt>
    <dgm:pt modelId="{7A3B10D0-4866-4F9C-80A1-39B267FBB687}" type="pres">
      <dgm:prSet presAssocID="{F6DA9309-8AB2-4ADD-8BD2-B89A3803A913}" presName="textRect" presStyleLbl="revTx" presStyleIdx="2" presStyleCnt="3">
        <dgm:presLayoutVars>
          <dgm:chMax val="1"/>
          <dgm:chPref val="1"/>
        </dgm:presLayoutVars>
      </dgm:prSet>
      <dgm:spPr/>
    </dgm:pt>
  </dgm:ptLst>
  <dgm:cxnLst>
    <dgm:cxn modelId="{3235403B-C024-468E-B524-028EA70E8B9C}" srcId="{8C695EE1-EBA9-4BC4-BB4F-9A3A8B945103}" destId="{2CCE6C48-D2CF-473F-9DA4-0B434A90153E}" srcOrd="1" destOrd="0" parTransId="{792F3336-E10E-4365-AE65-DA3B07D4447E}" sibTransId="{345F97DC-351F-4195-95A7-C47EFA670CD6}"/>
    <dgm:cxn modelId="{99604E74-A75C-4E63-A303-C127D064DA38}" srcId="{8C695EE1-EBA9-4BC4-BB4F-9A3A8B945103}" destId="{7D66E620-82B1-46D1-82E2-F326C758C599}" srcOrd="0" destOrd="0" parTransId="{8F70F523-E078-44D9-91ED-BEEE658DB94D}" sibTransId="{8241818A-037C-41CB-BD17-B9C2A865A54D}"/>
    <dgm:cxn modelId="{9A61008E-A7B5-45E6-A1D8-911AD54EF191}" type="presOf" srcId="{2CCE6C48-D2CF-473F-9DA4-0B434A90153E}" destId="{247F94A1-E0B0-4125-B84B-FE734FA5E59B}" srcOrd="0" destOrd="0" presId="urn:microsoft.com/office/officeart/2018/5/layout/IconCircleLabelList"/>
    <dgm:cxn modelId="{3712249C-F685-4727-B3E3-79FD6DE02C64}" type="presOf" srcId="{F6DA9309-8AB2-4ADD-8BD2-B89A3803A913}" destId="{7A3B10D0-4866-4F9C-80A1-39B267FBB687}" srcOrd="0" destOrd="0" presId="urn:microsoft.com/office/officeart/2018/5/layout/IconCircleLabelList"/>
    <dgm:cxn modelId="{B56F299F-0764-4C4E-97F3-257ABECB224C}" type="presOf" srcId="{8C695EE1-EBA9-4BC4-BB4F-9A3A8B945103}" destId="{2051B127-7DB0-427F-98C8-1D10DC85F227}" srcOrd="0" destOrd="0" presId="urn:microsoft.com/office/officeart/2018/5/layout/IconCircleLabelList"/>
    <dgm:cxn modelId="{9CFD4BCF-9C77-4C67-AC6C-1DCEEDF5DE05}" type="presOf" srcId="{7D66E620-82B1-46D1-82E2-F326C758C599}" destId="{9729EA2D-6273-48AD-9C29-2B38F61D91FB}" srcOrd="0" destOrd="0" presId="urn:microsoft.com/office/officeart/2018/5/layout/IconCircleLabelList"/>
    <dgm:cxn modelId="{D03FF3FF-6E3B-4BFC-B8BC-F66B8E24AB16}" srcId="{8C695EE1-EBA9-4BC4-BB4F-9A3A8B945103}" destId="{F6DA9309-8AB2-4ADD-8BD2-B89A3803A913}" srcOrd="2" destOrd="0" parTransId="{3165E87B-073F-4FD5-B188-0F827EBD3CAC}" sibTransId="{95C8E7B9-9619-4DF4-AC66-5B8697A571B2}"/>
    <dgm:cxn modelId="{0CC445D0-4F81-4FBB-9391-2A80F1FE3C34}" type="presParOf" srcId="{2051B127-7DB0-427F-98C8-1D10DC85F227}" destId="{C65B2DB7-DFF4-4081-AF10-64F89C9712D6}" srcOrd="0" destOrd="0" presId="urn:microsoft.com/office/officeart/2018/5/layout/IconCircleLabelList"/>
    <dgm:cxn modelId="{525A2AF3-F39A-44E7-9EDF-09A18F1B622A}" type="presParOf" srcId="{C65B2DB7-DFF4-4081-AF10-64F89C9712D6}" destId="{8A85CBB3-3695-400A-A2F9-92468900EC95}" srcOrd="0" destOrd="0" presId="urn:microsoft.com/office/officeart/2018/5/layout/IconCircleLabelList"/>
    <dgm:cxn modelId="{8A5288B4-A8C0-4436-8C57-C76678DEA66F}" type="presParOf" srcId="{C65B2DB7-DFF4-4081-AF10-64F89C9712D6}" destId="{7B179FF9-401B-4A22-B760-FA9279ABB3CE}" srcOrd="1" destOrd="0" presId="urn:microsoft.com/office/officeart/2018/5/layout/IconCircleLabelList"/>
    <dgm:cxn modelId="{AA7C4FA9-9FD9-45B5-99CD-414875BEBFF2}" type="presParOf" srcId="{C65B2DB7-DFF4-4081-AF10-64F89C9712D6}" destId="{75F73C40-E6F5-460B-967A-61363473C62D}" srcOrd="2" destOrd="0" presId="urn:microsoft.com/office/officeart/2018/5/layout/IconCircleLabelList"/>
    <dgm:cxn modelId="{1D8681DA-6966-4D3F-9F0F-4EAF7EB0D0C2}" type="presParOf" srcId="{C65B2DB7-DFF4-4081-AF10-64F89C9712D6}" destId="{9729EA2D-6273-48AD-9C29-2B38F61D91FB}" srcOrd="3" destOrd="0" presId="urn:microsoft.com/office/officeart/2018/5/layout/IconCircleLabelList"/>
    <dgm:cxn modelId="{269AA8F8-CF6B-467E-9A86-6C40B82B1DD5}" type="presParOf" srcId="{2051B127-7DB0-427F-98C8-1D10DC85F227}" destId="{7790EDE4-92C6-400A-A112-306A014EECC9}" srcOrd="1" destOrd="0" presId="urn:microsoft.com/office/officeart/2018/5/layout/IconCircleLabelList"/>
    <dgm:cxn modelId="{E6674193-A657-4F67-8641-E91C6F356610}" type="presParOf" srcId="{2051B127-7DB0-427F-98C8-1D10DC85F227}" destId="{209797DF-F009-4EF0-8974-3D1AAE9EE7F4}" srcOrd="2" destOrd="0" presId="urn:microsoft.com/office/officeart/2018/5/layout/IconCircleLabelList"/>
    <dgm:cxn modelId="{91C43BCF-4791-4E58-85FE-4854CE0776B4}" type="presParOf" srcId="{209797DF-F009-4EF0-8974-3D1AAE9EE7F4}" destId="{A41AE487-5CE7-427F-99FE-829444561302}" srcOrd="0" destOrd="0" presId="urn:microsoft.com/office/officeart/2018/5/layout/IconCircleLabelList"/>
    <dgm:cxn modelId="{209B439E-CCD8-465F-99DA-C86A4949F71F}" type="presParOf" srcId="{209797DF-F009-4EF0-8974-3D1AAE9EE7F4}" destId="{4CB31871-5045-4C56-8A73-4CB48DBED680}" srcOrd="1" destOrd="0" presId="urn:microsoft.com/office/officeart/2018/5/layout/IconCircleLabelList"/>
    <dgm:cxn modelId="{F4BA2805-0BE2-4DDC-A1BF-FEE34F93FAF4}" type="presParOf" srcId="{209797DF-F009-4EF0-8974-3D1AAE9EE7F4}" destId="{4516F635-2081-4F27-BE81-CA63A56A7615}" srcOrd="2" destOrd="0" presId="urn:microsoft.com/office/officeart/2018/5/layout/IconCircleLabelList"/>
    <dgm:cxn modelId="{1E2029E5-5C39-4C7D-92BA-64F79013C370}" type="presParOf" srcId="{209797DF-F009-4EF0-8974-3D1AAE9EE7F4}" destId="{247F94A1-E0B0-4125-B84B-FE734FA5E59B}" srcOrd="3" destOrd="0" presId="urn:microsoft.com/office/officeart/2018/5/layout/IconCircleLabelList"/>
    <dgm:cxn modelId="{C93282D0-96C1-4A8B-8BC1-EF480A036524}" type="presParOf" srcId="{2051B127-7DB0-427F-98C8-1D10DC85F227}" destId="{5E43F9F5-62B7-4685-B16D-E7051AFED158}" srcOrd="3" destOrd="0" presId="urn:microsoft.com/office/officeart/2018/5/layout/IconCircleLabelList"/>
    <dgm:cxn modelId="{776B534D-1407-40D7-8C12-B14D2669008C}" type="presParOf" srcId="{2051B127-7DB0-427F-98C8-1D10DC85F227}" destId="{EE8B9E8A-B444-44B1-9F41-EC07B3D03964}" srcOrd="4" destOrd="0" presId="urn:microsoft.com/office/officeart/2018/5/layout/IconCircleLabelList"/>
    <dgm:cxn modelId="{13ECB993-5D94-4605-AF8C-391B5AA0FC6C}" type="presParOf" srcId="{EE8B9E8A-B444-44B1-9F41-EC07B3D03964}" destId="{B23626AE-4BAF-4AFA-9DC7-875745C47A88}" srcOrd="0" destOrd="0" presId="urn:microsoft.com/office/officeart/2018/5/layout/IconCircleLabelList"/>
    <dgm:cxn modelId="{FCB4179F-9923-42E7-8DF5-A5738DFEA0BB}" type="presParOf" srcId="{EE8B9E8A-B444-44B1-9F41-EC07B3D03964}" destId="{51C0587C-01F2-4D7D-94A0-84243E5C60D0}" srcOrd="1" destOrd="0" presId="urn:microsoft.com/office/officeart/2018/5/layout/IconCircleLabelList"/>
    <dgm:cxn modelId="{B4C3C9E1-A033-4B27-8BA9-F6F9B26A7C2E}" type="presParOf" srcId="{EE8B9E8A-B444-44B1-9F41-EC07B3D03964}" destId="{2C76E9D8-4A89-44F4-BB86-33E161706CA7}" srcOrd="2" destOrd="0" presId="urn:microsoft.com/office/officeart/2018/5/layout/IconCircleLabelList"/>
    <dgm:cxn modelId="{BAF8F2C1-39ED-41B0-969A-D5B5B30A8573}" type="presParOf" srcId="{EE8B9E8A-B444-44B1-9F41-EC07B3D03964}" destId="{7A3B10D0-4866-4F9C-80A1-39B267FBB687}"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688943-9983-4FA4-AB33-BB4370AD94D8}" type="doc">
      <dgm:prSet loTypeId="urn:microsoft.com/office/officeart/2005/8/layout/arrow5" loCatId="relationship" qsTypeId="urn:microsoft.com/office/officeart/2005/8/quickstyle/simple1" qsCatId="simple" csTypeId="urn:microsoft.com/office/officeart/2005/8/colors/accent5_2" csCatId="accent5"/>
      <dgm:spPr/>
      <dgm:t>
        <a:bodyPr/>
        <a:lstStyle/>
        <a:p>
          <a:endParaRPr lang="en-US"/>
        </a:p>
      </dgm:t>
    </dgm:pt>
    <dgm:pt modelId="{1B85124D-8BDE-4B2E-B697-4F7DBF32067D}">
      <dgm:prSet/>
      <dgm:spPr/>
      <dgm:t>
        <a:bodyPr/>
        <a:lstStyle/>
        <a:p>
          <a:r>
            <a:rPr lang="tr-TR" i="1"/>
            <a:t>Masa Başı araştırmaları</a:t>
          </a:r>
          <a:r>
            <a:rPr lang="tr-TR"/>
            <a:t> (ikincil ve tali kaynaklardan elde edilen bilgiler)</a:t>
          </a:r>
          <a:endParaRPr lang="en-US"/>
        </a:p>
      </dgm:t>
    </dgm:pt>
    <dgm:pt modelId="{3132CFC0-3E44-42F2-832E-DD76C1484537}" type="parTrans" cxnId="{879F811B-F470-41DA-95A2-C2B212C41253}">
      <dgm:prSet/>
      <dgm:spPr/>
      <dgm:t>
        <a:bodyPr/>
        <a:lstStyle/>
        <a:p>
          <a:endParaRPr lang="en-US"/>
        </a:p>
      </dgm:t>
    </dgm:pt>
    <dgm:pt modelId="{0E41CE14-503E-4416-AE79-16DD8552AC5E}" type="sibTrans" cxnId="{879F811B-F470-41DA-95A2-C2B212C41253}">
      <dgm:prSet/>
      <dgm:spPr/>
      <dgm:t>
        <a:bodyPr/>
        <a:lstStyle/>
        <a:p>
          <a:endParaRPr lang="en-US"/>
        </a:p>
      </dgm:t>
    </dgm:pt>
    <dgm:pt modelId="{26DBFEBD-E1DD-4E9E-A42C-F7DDFF9D7F52}">
      <dgm:prSet/>
      <dgm:spPr/>
      <dgm:t>
        <a:bodyPr/>
        <a:lstStyle/>
        <a:p>
          <a:r>
            <a:rPr lang="tr-TR" i="1"/>
            <a:t>Alan araştırmaları</a:t>
          </a:r>
          <a:r>
            <a:rPr lang="tr-TR"/>
            <a:t> (Anket, gözlem, deney yöntemleri ile elde edilen bilgiler)</a:t>
          </a:r>
          <a:endParaRPr lang="en-US"/>
        </a:p>
      </dgm:t>
    </dgm:pt>
    <dgm:pt modelId="{0092B112-0F28-4969-B33A-FAE057603736}" type="parTrans" cxnId="{398B2665-0191-4218-BA70-3719E9647AC0}">
      <dgm:prSet/>
      <dgm:spPr/>
      <dgm:t>
        <a:bodyPr/>
        <a:lstStyle/>
        <a:p>
          <a:endParaRPr lang="en-US"/>
        </a:p>
      </dgm:t>
    </dgm:pt>
    <dgm:pt modelId="{42FFE9D1-77D4-4A5F-A627-E2462D8244D0}" type="sibTrans" cxnId="{398B2665-0191-4218-BA70-3719E9647AC0}">
      <dgm:prSet/>
      <dgm:spPr/>
      <dgm:t>
        <a:bodyPr/>
        <a:lstStyle/>
        <a:p>
          <a:endParaRPr lang="en-US"/>
        </a:p>
      </dgm:t>
    </dgm:pt>
    <dgm:pt modelId="{15A44177-C768-4CFC-B795-0F4497EA083B}" type="pres">
      <dgm:prSet presAssocID="{41688943-9983-4FA4-AB33-BB4370AD94D8}" presName="diagram" presStyleCnt="0">
        <dgm:presLayoutVars>
          <dgm:dir/>
          <dgm:resizeHandles val="exact"/>
        </dgm:presLayoutVars>
      </dgm:prSet>
      <dgm:spPr/>
    </dgm:pt>
    <dgm:pt modelId="{7D207182-B9BB-4220-9F0C-04F3C8D26748}" type="pres">
      <dgm:prSet presAssocID="{1B85124D-8BDE-4B2E-B697-4F7DBF32067D}" presName="arrow" presStyleLbl="node1" presStyleIdx="0" presStyleCnt="2">
        <dgm:presLayoutVars>
          <dgm:bulletEnabled val="1"/>
        </dgm:presLayoutVars>
      </dgm:prSet>
      <dgm:spPr/>
    </dgm:pt>
    <dgm:pt modelId="{2DFB8CBE-E1AB-4C9C-91ED-7128D09B938E}" type="pres">
      <dgm:prSet presAssocID="{26DBFEBD-E1DD-4E9E-A42C-F7DDFF9D7F52}" presName="arrow" presStyleLbl="node1" presStyleIdx="1" presStyleCnt="2">
        <dgm:presLayoutVars>
          <dgm:bulletEnabled val="1"/>
        </dgm:presLayoutVars>
      </dgm:prSet>
      <dgm:spPr/>
    </dgm:pt>
  </dgm:ptLst>
  <dgm:cxnLst>
    <dgm:cxn modelId="{879F811B-F470-41DA-95A2-C2B212C41253}" srcId="{41688943-9983-4FA4-AB33-BB4370AD94D8}" destId="{1B85124D-8BDE-4B2E-B697-4F7DBF32067D}" srcOrd="0" destOrd="0" parTransId="{3132CFC0-3E44-42F2-832E-DD76C1484537}" sibTransId="{0E41CE14-503E-4416-AE79-16DD8552AC5E}"/>
    <dgm:cxn modelId="{5175EF30-5BB0-43D4-99A6-833209DA0F54}" type="presOf" srcId="{26DBFEBD-E1DD-4E9E-A42C-F7DDFF9D7F52}" destId="{2DFB8CBE-E1AB-4C9C-91ED-7128D09B938E}" srcOrd="0" destOrd="0" presId="urn:microsoft.com/office/officeart/2005/8/layout/arrow5"/>
    <dgm:cxn modelId="{398B2665-0191-4218-BA70-3719E9647AC0}" srcId="{41688943-9983-4FA4-AB33-BB4370AD94D8}" destId="{26DBFEBD-E1DD-4E9E-A42C-F7DDFF9D7F52}" srcOrd="1" destOrd="0" parTransId="{0092B112-0F28-4969-B33A-FAE057603736}" sibTransId="{42FFE9D1-77D4-4A5F-A627-E2462D8244D0}"/>
    <dgm:cxn modelId="{84FEB565-5FFB-41D3-83C8-3430B5482DBF}" type="presOf" srcId="{41688943-9983-4FA4-AB33-BB4370AD94D8}" destId="{15A44177-C768-4CFC-B795-0F4497EA083B}" srcOrd="0" destOrd="0" presId="urn:microsoft.com/office/officeart/2005/8/layout/arrow5"/>
    <dgm:cxn modelId="{EFF580FF-7C05-4DE6-ACC3-A77E817C58E0}" type="presOf" srcId="{1B85124D-8BDE-4B2E-B697-4F7DBF32067D}" destId="{7D207182-B9BB-4220-9F0C-04F3C8D26748}" srcOrd="0" destOrd="0" presId="urn:microsoft.com/office/officeart/2005/8/layout/arrow5"/>
    <dgm:cxn modelId="{094B3E4A-BC8B-4A23-B6E1-B70FBFDF2A42}" type="presParOf" srcId="{15A44177-C768-4CFC-B795-0F4497EA083B}" destId="{7D207182-B9BB-4220-9F0C-04F3C8D26748}" srcOrd="0" destOrd="0" presId="urn:microsoft.com/office/officeart/2005/8/layout/arrow5"/>
    <dgm:cxn modelId="{4302A634-3F4E-41AA-8E2F-70B931A977A9}" type="presParOf" srcId="{15A44177-C768-4CFC-B795-0F4497EA083B}" destId="{2DFB8CBE-E1AB-4C9C-91ED-7128D09B938E}"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E3490E-4E47-45E5-8033-7520CC90160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F450601-7693-4855-9883-7A34E9F3E0A4}">
      <dgm:prSet/>
      <dgm:spPr/>
      <dgm:t>
        <a:bodyPr/>
        <a:lstStyle/>
        <a:p>
          <a:r>
            <a:rPr lang="tr-TR" b="1" i="1"/>
            <a:t>Kuruluş Yeri:</a:t>
          </a:r>
          <a:r>
            <a:rPr lang="tr-TR"/>
            <a:t> İşletmenin amaçlarına ulaşmada faaliyetlerini verimli, ekonomik ve kârlılık ölçütlerine uygun şekilde yürütmesine imkân veren yerdir.</a:t>
          </a:r>
          <a:endParaRPr lang="en-US"/>
        </a:p>
      </dgm:t>
    </dgm:pt>
    <dgm:pt modelId="{D19BF569-21E6-4A00-81FC-9AA85073A896}" type="parTrans" cxnId="{A3D579C6-1E09-475D-9884-4ECFA0058353}">
      <dgm:prSet/>
      <dgm:spPr/>
      <dgm:t>
        <a:bodyPr/>
        <a:lstStyle/>
        <a:p>
          <a:endParaRPr lang="en-US"/>
        </a:p>
      </dgm:t>
    </dgm:pt>
    <dgm:pt modelId="{A139B7D9-EF66-41FB-9173-8B67EDAB0EDF}" type="sibTrans" cxnId="{A3D579C6-1E09-475D-9884-4ECFA0058353}">
      <dgm:prSet/>
      <dgm:spPr/>
      <dgm:t>
        <a:bodyPr/>
        <a:lstStyle/>
        <a:p>
          <a:endParaRPr lang="en-US"/>
        </a:p>
      </dgm:t>
    </dgm:pt>
    <dgm:pt modelId="{F37EC1B3-F3F6-4B38-8B96-16744B5F8CDB}">
      <dgm:prSet/>
      <dgm:spPr/>
      <dgm:t>
        <a:bodyPr/>
        <a:lstStyle/>
        <a:p>
          <a:r>
            <a:rPr lang="tr-TR" b="1" i="1"/>
            <a:t>Konum:</a:t>
          </a:r>
          <a:r>
            <a:rPr lang="tr-TR"/>
            <a:t> Belirlenen kuruluş yeri içinde işletmenin faaliyetlerini yürütmek üzere fiziksel mekân olarak kurulduğu veya açıldığı yerdir. </a:t>
          </a:r>
          <a:endParaRPr lang="en-US"/>
        </a:p>
      </dgm:t>
    </dgm:pt>
    <dgm:pt modelId="{2926CF22-F215-401C-91B3-D29A5A4BBA7C}" type="parTrans" cxnId="{D2920D5A-43F4-412B-BB36-2CC669A3D67C}">
      <dgm:prSet/>
      <dgm:spPr/>
      <dgm:t>
        <a:bodyPr/>
        <a:lstStyle/>
        <a:p>
          <a:endParaRPr lang="en-US"/>
        </a:p>
      </dgm:t>
    </dgm:pt>
    <dgm:pt modelId="{59261F80-6313-4D57-84E8-823796D7ED49}" type="sibTrans" cxnId="{D2920D5A-43F4-412B-BB36-2CC669A3D67C}">
      <dgm:prSet/>
      <dgm:spPr/>
      <dgm:t>
        <a:bodyPr/>
        <a:lstStyle/>
        <a:p>
          <a:endParaRPr lang="en-US"/>
        </a:p>
      </dgm:t>
    </dgm:pt>
    <dgm:pt modelId="{51A7B5AF-C741-47EB-8A7F-DA34B987D657}" type="pres">
      <dgm:prSet presAssocID="{9AE3490E-4E47-45E5-8033-7520CC901603}" presName="linear" presStyleCnt="0">
        <dgm:presLayoutVars>
          <dgm:animLvl val="lvl"/>
          <dgm:resizeHandles val="exact"/>
        </dgm:presLayoutVars>
      </dgm:prSet>
      <dgm:spPr/>
    </dgm:pt>
    <dgm:pt modelId="{4E249AC0-6CF9-4132-8F15-12A460A2AE37}" type="pres">
      <dgm:prSet presAssocID="{2F450601-7693-4855-9883-7A34E9F3E0A4}" presName="parentText" presStyleLbl="node1" presStyleIdx="0" presStyleCnt="2">
        <dgm:presLayoutVars>
          <dgm:chMax val="0"/>
          <dgm:bulletEnabled val="1"/>
        </dgm:presLayoutVars>
      </dgm:prSet>
      <dgm:spPr/>
    </dgm:pt>
    <dgm:pt modelId="{26E4B3AA-7B38-4DEB-B636-506CBAC3C0B8}" type="pres">
      <dgm:prSet presAssocID="{A139B7D9-EF66-41FB-9173-8B67EDAB0EDF}" presName="spacer" presStyleCnt="0"/>
      <dgm:spPr/>
    </dgm:pt>
    <dgm:pt modelId="{B47C2C56-EF55-4474-8399-253772593BF1}" type="pres">
      <dgm:prSet presAssocID="{F37EC1B3-F3F6-4B38-8B96-16744B5F8CDB}" presName="parentText" presStyleLbl="node1" presStyleIdx="1" presStyleCnt="2">
        <dgm:presLayoutVars>
          <dgm:chMax val="0"/>
          <dgm:bulletEnabled val="1"/>
        </dgm:presLayoutVars>
      </dgm:prSet>
      <dgm:spPr/>
    </dgm:pt>
  </dgm:ptLst>
  <dgm:cxnLst>
    <dgm:cxn modelId="{A0E00E14-6E5A-4F7A-A45B-B0CA1AF2DA0A}" type="presOf" srcId="{9AE3490E-4E47-45E5-8033-7520CC901603}" destId="{51A7B5AF-C741-47EB-8A7F-DA34B987D657}" srcOrd="0" destOrd="0" presId="urn:microsoft.com/office/officeart/2005/8/layout/vList2"/>
    <dgm:cxn modelId="{A992E86C-BB54-4DE0-93D0-B0E97B3E6316}" type="presOf" srcId="{F37EC1B3-F3F6-4B38-8B96-16744B5F8CDB}" destId="{B47C2C56-EF55-4474-8399-253772593BF1}" srcOrd="0" destOrd="0" presId="urn:microsoft.com/office/officeart/2005/8/layout/vList2"/>
    <dgm:cxn modelId="{F6678E74-851F-46B5-9B1F-76ACC4374E35}" type="presOf" srcId="{2F450601-7693-4855-9883-7A34E9F3E0A4}" destId="{4E249AC0-6CF9-4132-8F15-12A460A2AE37}" srcOrd="0" destOrd="0" presId="urn:microsoft.com/office/officeart/2005/8/layout/vList2"/>
    <dgm:cxn modelId="{D2920D5A-43F4-412B-BB36-2CC669A3D67C}" srcId="{9AE3490E-4E47-45E5-8033-7520CC901603}" destId="{F37EC1B3-F3F6-4B38-8B96-16744B5F8CDB}" srcOrd="1" destOrd="0" parTransId="{2926CF22-F215-401C-91B3-D29A5A4BBA7C}" sibTransId="{59261F80-6313-4D57-84E8-823796D7ED49}"/>
    <dgm:cxn modelId="{A3D579C6-1E09-475D-9884-4ECFA0058353}" srcId="{9AE3490E-4E47-45E5-8033-7520CC901603}" destId="{2F450601-7693-4855-9883-7A34E9F3E0A4}" srcOrd="0" destOrd="0" parTransId="{D19BF569-21E6-4A00-81FC-9AA85073A896}" sibTransId="{A139B7D9-EF66-41FB-9173-8B67EDAB0EDF}"/>
    <dgm:cxn modelId="{74C2A826-2BE7-4C36-9042-EFB13B0BD71C}" type="presParOf" srcId="{51A7B5AF-C741-47EB-8A7F-DA34B987D657}" destId="{4E249AC0-6CF9-4132-8F15-12A460A2AE37}" srcOrd="0" destOrd="0" presId="urn:microsoft.com/office/officeart/2005/8/layout/vList2"/>
    <dgm:cxn modelId="{F500012E-CED6-495F-967F-906466B60585}" type="presParOf" srcId="{51A7B5AF-C741-47EB-8A7F-DA34B987D657}" destId="{26E4B3AA-7B38-4DEB-B636-506CBAC3C0B8}" srcOrd="1" destOrd="0" presId="urn:microsoft.com/office/officeart/2005/8/layout/vList2"/>
    <dgm:cxn modelId="{0DA98486-E1F1-46A9-8793-CF026C0170A3}" type="presParOf" srcId="{51A7B5AF-C741-47EB-8A7F-DA34B987D657}" destId="{B47C2C56-EF55-4474-8399-253772593BF1}"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074E3A4-65AD-40F3-AFFF-FC7122241C05}"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4D0AB67B-3726-4C4C-93C3-CB92C77B5861}">
      <dgm:prSet custT="1"/>
      <dgm:spPr/>
      <dgm:t>
        <a:bodyPr/>
        <a:lstStyle/>
        <a:p>
          <a:pPr>
            <a:lnSpc>
              <a:spcPct val="100000"/>
            </a:lnSpc>
            <a:defRPr b="1"/>
          </a:pPr>
          <a:r>
            <a:rPr lang="tr-TR" sz="2400" dirty="0">
              <a:latin typeface="Arial" panose="020B0604020202020204" pitchFamily="34" charset="0"/>
              <a:cs typeface="Arial" panose="020B0604020202020204" pitchFamily="34" charset="0"/>
            </a:rPr>
            <a:t>Çalışan kişi sayısı,</a:t>
          </a:r>
          <a:endParaRPr lang="en-US" sz="2400" dirty="0">
            <a:latin typeface="Arial" panose="020B0604020202020204" pitchFamily="34" charset="0"/>
            <a:cs typeface="Arial" panose="020B0604020202020204" pitchFamily="34" charset="0"/>
          </a:endParaRPr>
        </a:p>
      </dgm:t>
    </dgm:pt>
    <dgm:pt modelId="{67348DBC-86C7-4850-8E64-25F74BF6B713}" type="parTrans" cxnId="{F19A8C71-D6B9-4467-9C30-A33075EBDC84}">
      <dgm:prSet/>
      <dgm:spPr/>
      <dgm:t>
        <a:bodyPr/>
        <a:lstStyle/>
        <a:p>
          <a:endParaRPr lang="en-US"/>
        </a:p>
      </dgm:t>
    </dgm:pt>
    <dgm:pt modelId="{61C6FE15-CDEE-4D93-9AFC-C31B85038245}" type="sibTrans" cxnId="{F19A8C71-D6B9-4467-9C30-A33075EBDC84}">
      <dgm:prSet/>
      <dgm:spPr/>
      <dgm:t>
        <a:bodyPr/>
        <a:lstStyle/>
        <a:p>
          <a:endParaRPr lang="en-US"/>
        </a:p>
      </dgm:t>
    </dgm:pt>
    <dgm:pt modelId="{EFBEF9D6-32C2-406D-9C11-E073B900AD55}">
      <dgm:prSet custT="1"/>
      <dgm:spPr/>
      <dgm:t>
        <a:bodyPr/>
        <a:lstStyle/>
        <a:p>
          <a:pPr>
            <a:lnSpc>
              <a:spcPct val="100000"/>
            </a:lnSpc>
            <a:defRPr b="1"/>
          </a:pPr>
          <a:r>
            <a:rPr lang="tr-TR" sz="2400" dirty="0">
              <a:latin typeface="Arial" panose="020B0604020202020204" pitchFamily="34" charset="0"/>
              <a:cs typeface="Arial" panose="020B0604020202020204" pitchFamily="34" charset="0"/>
            </a:rPr>
            <a:t>Belirli bir süre içinde; </a:t>
          </a:r>
          <a:endParaRPr lang="en-US" sz="2400" dirty="0">
            <a:latin typeface="Arial" panose="020B0604020202020204" pitchFamily="34" charset="0"/>
            <a:cs typeface="Arial" panose="020B0604020202020204" pitchFamily="34" charset="0"/>
          </a:endParaRPr>
        </a:p>
      </dgm:t>
    </dgm:pt>
    <dgm:pt modelId="{D5D42B25-D8A1-41B1-AA7D-82D659B89D41}" type="parTrans" cxnId="{39127554-10B4-4E8A-AA0B-147E35D56C2C}">
      <dgm:prSet/>
      <dgm:spPr/>
      <dgm:t>
        <a:bodyPr/>
        <a:lstStyle/>
        <a:p>
          <a:endParaRPr lang="en-US"/>
        </a:p>
      </dgm:t>
    </dgm:pt>
    <dgm:pt modelId="{06BA30D6-D64C-48C6-838D-CD292238FE6F}" type="sibTrans" cxnId="{39127554-10B4-4E8A-AA0B-147E35D56C2C}">
      <dgm:prSet/>
      <dgm:spPr/>
      <dgm:t>
        <a:bodyPr/>
        <a:lstStyle/>
        <a:p>
          <a:endParaRPr lang="en-US"/>
        </a:p>
      </dgm:t>
    </dgm:pt>
    <dgm:pt modelId="{CCEA2C7C-5A0D-4A7C-A7B7-04F709CEC683}">
      <dgm:prSet custT="1"/>
      <dgm:spPr/>
      <dgm:t>
        <a:bodyPr/>
        <a:lstStyle/>
        <a:p>
          <a:pPr>
            <a:lnSpc>
              <a:spcPct val="100000"/>
            </a:lnSpc>
          </a:pPr>
          <a:r>
            <a:rPr lang="tr-TR" sz="1800" dirty="0">
              <a:latin typeface="Arial" panose="020B0604020202020204" pitchFamily="34" charset="0"/>
              <a:cs typeface="Arial" panose="020B0604020202020204" pitchFamily="34" charset="0"/>
            </a:rPr>
            <a:t>ödenen ücret ve aylıkların toplamı,</a:t>
          </a:r>
          <a:endParaRPr lang="en-US" sz="1800" dirty="0">
            <a:latin typeface="Arial" panose="020B0604020202020204" pitchFamily="34" charset="0"/>
            <a:cs typeface="Arial" panose="020B0604020202020204" pitchFamily="34" charset="0"/>
          </a:endParaRPr>
        </a:p>
      </dgm:t>
    </dgm:pt>
    <dgm:pt modelId="{0B56F104-0B57-470B-A1CB-F1EB1C775ACA}" type="parTrans" cxnId="{197FF291-7FBF-41A2-AECC-B8FE709ED5F5}">
      <dgm:prSet/>
      <dgm:spPr/>
      <dgm:t>
        <a:bodyPr/>
        <a:lstStyle/>
        <a:p>
          <a:endParaRPr lang="en-US"/>
        </a:p>
      </dgm:t>
    </dgm:pt>
    <dgm:pt modelId="{54D7F0E9-F94D-45FF-B015-7BCCDEA479BA}" type="sibTrans" cxnId="{197FF291-7FBF-41A2-AECC-B8FE709ED5F5}">
      <dgm:prSet/>
      <dgm:spPr/>
      <dgm:t>
        <a:bodyPr/>
        <a:lstStyle/>
        <a:p>
          <a:endParaRPr lang="en-US"/>
        </a:p>
      </dgm:t>
    </dgm:pt>
    <dgm:pt modelId="{FBBC33DD-3A53-4053-92FC-D14125E573C4}">
      <dgm:prSet custT="1"/>
      <dgm:spPr/>
      <dgm:t>
        <a:bodyPr/>
        <a:lstStyle/>
        <a:p>
          <a:pPr>
            <a:lnSpc>
              <a:spcPct val="100000"/>
            </a:lnSpc>
          </a:pPr>
          <a:r>
            <a:rPr lang="tr-TR" sz="1800" dirty="0">
              <a:latin typeface="Arial" panose="020B0604020202020204" pitchFamily="34" charset="0"/>
              <a:cs typeface="Arial" panose="020B0604020202020204" pitchFamily="34" charset="0"/>
            </a:rPr>
            <a:t>yarı mamul madde ve benzeri madde miktarı,</a:t>
          </a:r>
          <a:endParaRPr lang="en-US" sz="1800" dirty="0">
            <a:latin typeface="Arial" panose="020B0604020202020204" pitchFamily="34" charset="0"/>
            <a:cs typeface="Arial" panose="020B0604020202020204" pitchFamily="34" charset="0"/>
          </a:endParaRPr>
        </a:p>
      </dgm:t>
    </dgm:pt>
    <dgm:pt modelId="{F2F4C97C-27B9-404E-A56E-7FBB3D62E8BA}" type="parTrans" cxnId="{BA7E3D7F-C35E-4631-BCD0-E93F7E327CD1}">
      <dgm:prSet/>
      <dgm:spPr/>
      <dgm:t>
        <a:bodyPr/>
        <a:lstStyle/>
        <a:p>
          <a:endParaRPr lang="en-US"/>
        </a:p>
      </dgm:t>
    </dgm:pt>
    <dgm:pt modelId="{34E99995-F696-4E11-B32F-82139FDBB45E}" type="sibTrans" cxnId="{BA7E3D7F-C35E-4631-BCD0-E93F7E327CD1}">
      <dgm:prSet/>
      <dgm:spPr/>
      <dgm:t>
        <a:bodyPr/>
        <a:lstStyle/>
        <a:p>
          <a:endParaRPr lang="en-US"/>
        </a:p>
      </dgm:t>
    </dgm:pt>
    <dgm:pt modelId="{5A5C1AF6-C039-4185-B5E1-AA496572C7D8}">
      <dgm:prSet custT="1"/>
      <dgm:spPr/>
      <dgm:t>
        <a:bodyPr/>
        <a:lstStyle/>
        <a:p>
          <a:pPr>
            <a:lnSpc>
              <a:spcPct val="100000"/>
            </a:lnSpc>
          </a:pPr>
          <a:r>
            <a:rPr lang="tr-TR" sz="1800" dirty="0">
              <a:latin typeface="Arial" panose="020B0604020202020204" pitchFamily="34" charset="0"/>
              <a:cs typeface="Arial" panose="020B0604020202020204" pitchFamily="34" charset="0"/>
            </a:rPr>
            <a:t>kullanılan enerji miktarı ve türü (örneğin; enerji santralleri için beygir gücü, su, elektrik, buhar veya atom enerjisi...),</a:t>
          </a:r>
          <a:endParaRPr lang="en-US" sz="1800" dirty="0">
            <a:latin typeface="Arial" panose="020B0604020202020204" pitchFamily="34" charset="0"/>
            <a:cs typeface="Arial" panose="020B0604020202020204" pitchFamily="34" charset="0"/>
          </a:endParaRPr>
        </a:p>
      </dgm:t>
    </dgm:pt>
    <dgm:pt modelId="{B0C75DAD-BD98-4716-AF82-D76FD6638867}" type="parTrans" cxnId="{05F011CC-4B1F-4A05-9C9E-F0AEF123DF16}">
      <dgm:prSet/>
      <dgm:spPr/>
      <dgm:t>
        <a:bodyPr/>
        <a:lstStyle/>
        <a:p>
          <a:endParaRPr lang="en-US"/>
        </a:p>
      </dgm:t>
    </dgm:pt>
    <dgm:pt modelId="{0C9D74AA-0A45-45F2-A5ED-6C7428809620}" type="sibTrans" cxnId="{05F011CC-4B1F-4A05-9C9E-F0AEF123DF16}">
      <dgm:prSet/>
      <dgm:spPr/>
      <dgm:t>
        <a:bodyPr/>
        <a:lstStyle/>
        <a:p>
          <a:endParaRPr lang="en-US"/>
        </a:p>
      </dgm:t>
    </dgm:pt>
    <dgm:pt modelId="{BA57C521-E67D-431B-B3EC-EA0F73086C9E}">
      <dgm:prSet custT="1"/>
      <dgm:spPr/>
      <dgm:t>
        <a:bodyPr/>
        <a:lstStyle/>
        <a:p>
          <a:pPr>
            <a:lnSpc>
              <a:spcPct val="100000"/>
            </a:lnSpc>
          </a:pPr>
          <a:r>
            <a:rPr lang="tr-TR" sz="1800" dirty="0">
              <a:latin typeface="Arial" panose="020B0604020202020204" pitchFamily="34" charset="0"/>
              <a:cs typeface="Arial" panose="020B0604020202020204" pitchFamily="34" charset="0"/>
            </a:rPr>
            <a:t>yapılan satışların miktarı ve tutarı</a:t>
          </a:r>
          <a:r>
            <a:rPr lang="tr-TR" sz="1700" dirty="0"/>
            <a:t>,</a:t>
          </a:r>
          <a:endParaRPr lang="en-US" sz="1700" dirty="0"/>
        </a:p>
      </dgm:t>
    </dgm:pt>
    <dgm:pt modelId="{DB03E5AC-733C-42D0-BD0D-61216E979385}" type="parTrans" cxnId="{A7B0D039-2471-4856-9BF3-0A80EFF8D050}">
      <dgm:prSet/>
      <dgm:spPr/>
      <dgm:t>
        <a:bodyPr/>
        <a:lstStyle/>
        <a:p>
          <a:endParaRPr lang="en-US"/>
        </a:p>
      </dgm:t>
    </dgm:pt>
    <dgm:pt modelId="{05F51391-1D35-4ADF-9C10-BAA01CA34691}" type="sibTrans" cxnId="{A7B0D039-2471-4856-9BF3-0A80EFF8D050}">
      <dgm:prSet/>
      <dgm:spPr/>
      <dgm:t>
        <a:bodyPr/>
        <a:lstStyle/>
        <a:p>
          <a:endParaRPr lang="en-US"/>
        </a:p>
      </dgm:t>
    </dgm:pt>
    <dgm:pt modelId="{C81A51CF-1B32-4A18-BBF2-8AC924B93968}" type="pres">
      <dgm:prSet presAssocID="{6074E3A4-65AD-40F3-AFFF-FC7122241C05}" presName="root" presStyleCnt="0">
        <dgm:presLayoutVars>
          <dgm:dir/>
          <dgm:resizeHandles val="exact"/>
        </dgm:presLayoutVars>
      </dgm:prSet>
      <dgm:spPr/>
    </dgm:pt>
    <dgm:pt modelId="{9C190864-5C8B-4A4D-B1BE-92EA72F9735B}" type="pres">
      <dgm:prSet presAssocID="{4D0AB67B-3726-4C4C-93C3-CB92C77B5861}" presName="compNode" presStyleCnt="0"/>
      <dgm:spPr/>
    </dgm:pt>
    <dgm:pt modelId="{0864712A-BEF4-4B66-9C30-2F0F1C79F284}" type="pres">
      <dgm:prSet presAssocID="{4D0AB67B-3726-4C4C-93C3-CB92C77B586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ycle with People"/>
        </a:ext>
      </dgm:extLst>
    </dgm:pt>
    <dgm:pt modelId="{2454B0FE-C2FF-473D-AFDD-C27005C3CC4B}" type="pres">
      <dgm:prSet presAssocID="{4D0AB67B-3726-4C4C-93C3-CB92C77B5861}" presName="iconSpace" presStyleCnt="0"/>
      <dgm:spPr/>
    </dgm:pt>
    <dgm:pt modelId="{AD5E0B76-FC4A-4BEB-BF36-C8376DF57DAB}" type="pres">
      <dgm:prSet presAssocID="{4D0AB67B-3726-4C4C-93C3-CB92C77B5861}" presName="parTx" presStyleLbl="revTx" presStyleIdx="0" presStyleCnt="4">
        <dgm:presLayoutVars>
          <dgm:chMax val="0"/>
          <dgm:chPref val="0"/>
        </dgm:presLayoutVars>
      </dgm:prSet>
      <dgm:spPr/>
    </dgm:pt>
    <dgm:pt modelId="{30DCFC98-9C64-47DB-8AE5-57DCB5B5BAFE}" type="pres">
      <dgm:prSet presAssocID="{4D0AB67B-3726-4C4C-93C3-CB92C77B5861}" presName="txSpace" presStyleCnt="0"/>
      <dgm:spPr/>
    </dgm:pt>
    <dgm:pt modelId="{E244F3F0-ACD2-46E7-9D20-67FF0A3940F7}" type="pres">
      <dgm:prSet presAssocID="{4D0AB67B-3726-4C4C-93C3-CB92C77B5861}" presName="desTx" presStyleLbl="revTx" presStyleIdx="1" presStyleCnt="4">
        <dgm:presLayoutVars/>
      </dgm:prSet>
      <dgm:spPr/>
    </dgm:pt>
    <dgm:pt modelId="{47C42A06-0D43-448D-A663-5CAB74EB7664}" type="pres">
      <dgm:prSet presAssocID="{61C6FE15-CDEE-4D93-9AFC-C31B85038245}" presName="sibTrans" presStyleCnt="0"/>
      <dgm:spPr/>
    </dgm:pt>
    <dgm:pt modelId="{6BD48BFC-67C0-4CE1-B61B-CE106AC4EA34}" type="pres">
      <dgm:prSet presAssocID="{EFBEF9D6-32C2-406D-9C11-E073B900AD55}" presName="compNode" presStyleCnt="0"/>
      <dgm:spPr/>
    </dgm:pt>
    <dgm:pt modelId="{A054628B-A429-42E4-863F-9B091166BA96}" type="pres">
      <dgm:prSet presAssocID="{EFBEF9D6-32C2-406D-9C11-E073B900AD5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ara"/>
        </a:ext>
      </dgm:extLst>
    </dgm:pt>
    <dgm:pt modelId="{9647D62A-000F-43FD-8875-63CEB70ABD9C}" type="pres">
      <dgm:prSet presAssocID="{EFBEF9D6-32C2-406D-9C11-E073B900AD55}" presName="iconSpace" presStyleCnt="0"/>
      <dgm:spPr/>
    </dgm:pt>
    <dgm:pt modelId="{72D53297-27FA-4DF9-A5CB-A320F18ECB3F}" type="pres">
      <dgm:prSet presAssocID="{EFBEF9D6-32C2-406D-9C11-E073B900AD55}" presName="parTx" presStyleLbl="revTx" presStyleIdx="2" presStyleCnt="4">
        <dgm:presLayoutVars>
          <dgm:chMax val="0"/>
          <dgm:chPref val="0"/>
        </dgm:presLayoutVars>
      </dgm:prSet>
      <dgm:spPr/>
    </dgm:pt>
    <dgm:pt modelId="{18F918C3-823A-4D0A-9CF5-37E9F6C1E2AB}" type="pres">
      <dgm:prSet presAssocID="{EFBEF9D6-32C2-406D-9C11-E073B900AD55}" presName="txSpace" presStyleCnt="0"/>
      <dgm:spPr/>
    </dgm:pt>
    <dgm:pt modelId="{B3FCFE11-3D7C-4FB6-940C-99341183FA9D}" type="pres">
      <dgm:prSet presAssocID="{EFBEF9D6-32C2-406D-9C11-E073B900AD55}" presName="desTx" presStyleLbl="revTx" presStyleIdx="3" presStyleCnt="4">
        <dgm:presLayoutVars/>
      </dgm:prSet>
      <dgm:spPr/>
    </dgm:pt>
  </dgm:ptLst>
  <dgm:cxnLst>
    <dgm:cxn modelId="{6942CC27-8CF3-4FFF-946B-0320668722AC}" type="presOf" srcId="{EFBEF9D6-32C2-406D-9C11-E073B900AD55}" destId="{72D53297-27FA-4DF9-A5CB-A320F18ECB3F}" srcOrd="0" destOrd="0" presId="urn:microsoft.com/office/officeart/2018/5/layout/CenteredIconLabelDescriptionList"/>
    <dgm:cxn modelId="{40737232-9431-4CF9-B13F-1CFDA7A1BC7D}" type="presOf" srcId="{6074E3A4-65AD-40F3-AFFF-FC7122241C05}" destId="{C81A51CF-1B32-4A18-BBF2-8AC924B93968}" srcOrd="0" destOrd="0" presId="urn:microsoft.com/office/officeart/2018/5/layout/CenteredIconLabelDescriptionList"/>
    <dgm:cxn modelId="{A7B0D039-2471-4856-9BF3-0A80EFF8D050}" srcId="{EFBEF9D6-32C2-406D-9C11-E073B900AD55}" destId="{BA57C521-E67D-431B-B3EC-EA0F73086C9E}" srcOrd="3" destOrd="0" parTransId="{DB03E5AC-733C-42D0-BD0D-61216E979385}" sibTransId="{05F51391-1D35-4ADF-9C10-BAA01CA34691}"/>
    <dgm:cxn modelId="{A9B5DD40-D85D-47FB-8876-91E9797E8791}" type="presOf" srcId="{5A5C1AF6-C039-4185-B5E1-AA496572C7D8}" destId="{B3FCFE11-3D7C-4FB6-940C-99341183FA9D}" srcOrd="0" destOrd="2" presId="urn:microsoft.com/office/officeart/2018/5/layout/CenteredIconLabelDescriptionList"/>
    <dgm:cxn modelId="{FE955543-3DCA-4037-A510-98A299F834D6}" type="presOf" srcId="{BA57C521-E67D-431B-B3EC-EA0F73086C9E}" destId="{B3FCFE11-3D7C-4FB6-940C-99341183FA9D}" srcOrd="0" destOrd="3" presId="urn:microsoft.com/office/officeart/2018/5/layout/CenteredIconLabelDescriptionList"/>
    <dgm:cxn modelId="{F19A8C71-D6B9-4467-9C30-A33075EBDC84}" srcId="{6074E3A4-65AD-40F3-AFFF-FC7122241C05}" destId="{4D0AB67B-3726-4C4C-93C3-CB92C77B5861}" srcOrd="0" destOrd="0" parTransId="{67348DBC-86C7-4850-8E64-25F74BF6B713}" sibTransId="{61C6FE15-CDEE-4D93-9AFC-C31B85038245}"/>
    <dgm:cxn modelId="{39127554-10B4-4E8A-AA0B-147E35D56C2C}" srcId="{6074E3A4-65AD-40F3-AFFF-FC7122241C05}" destId="{EFBEF9D6-32C2-406D-9C11-E073B900AD55}" srcOrd="1" destOrd="0" parTransId="{D5D42B25-D8A1-41B1-AA7D-82D659B89D41}" sibTransId="{06BA30D6-D64C-48C6-838D-CD292238FE6F}"/>
    <dgm:cxn modelId="{BA7E3D7F-C35E-4631-BCD0-E93F7E327CD1}" srcId="{EFBEF9D6-32C2-406D-9C11-E073B900AD55}" destId="{FBBC33DD-3A53-4053-92FC-D14125E573C4}" srcOrd="1" destOrd="0" parTransId="{F2F4C97C-27B9-404E-A56E-7FBB3D62E8BA}" sibTransId="{34E99995-F696-4E11-B32F-82139FDBB45E}"/>
    <dgm:cxn modelId="{5AF59791-5BB0-406F-846F-E187244EC0D1}" type="presOf" srcId="{4D0AB67B-3726-4C4C-93C3-CB92C77B5861}" destId="{AD5E0B76-FC4A-4BEB-BF36-C8376DF57DAB}" srcOrd="0" destOrd="0" presId="urn:microsoft.com/office/officeart/2018/5/layout/CenteredIconLabelDescriptionList"/>
    <dgm:cxn modelId="{197FF291-7FBF-41A2-AECC-B8FE709ED5F5}" srcId="{EFBEF9D6-32C2-406D-9C11-E073B900AD55}" destId="{CCEA2C7C-5A0D-4A7C-A7B7-04F709CEC683}" srcOrd="0" destOrd="0" parTransId="{0B56F104-0B57-470B-A1CB-F1EB1C775ACA}" sibTransId="{54D7F0E9-F94D-45FF-B015-7BCCDEA479BA}"/>
    <dgm:cxn modelId="{231C69B9-9F3D-4D8C-A140-65F2381D9FA0}" type="presOf" srcId="{CCEA2C7C-5A0D-4A7C-A7B7-04F709CEC683}" destId="{B3FCFE11-3D7C-4FB6-940C-99341183FA9D}" srcOrd="0" destOrd="0" presId="urn:microsoft.com/office/officeart/2018/5/layout/CenteredIconLabelDescriptionList"/>
    <dgm:cxn modelId="{BC7DBCC4-D310-480F-9FE5-D9DA057E2157}" type="presOf" srcId="{FBBC33DD-3A53-4053-92FC-D14125E573C4}" destId="{B3FCFE11-3D7C-4FB6-940C-99341183FA9D}" srcOrd="0" destOrd="1" presId="urn:microsoft.com/office/officeart/2018/5/layout/CenteredIconLabelDescriptionList"/>
    <dgm:cxn modelId="{05F011CC-4B1F-4A05-9C9E-F0AEF123DF16}" srcId="{EFBEF9D6-32C2-406D-9C11-E073B900AD55}" destId="{5A5C1AF6-C039-4185-B5E1-AA496572C7D8}" srcOrd="2" destOrd="0" parTransId="{B0C75DAD-BD98-4716-AF82-D76FD6638867}" sibTransId="{0C9D74AA-0A45-45F2-A5ED-6C7428809620}"/>
    <dgm:cxn modelId="{1A177976-1B48-4A4A-8F25-BB79902408BD}" type="presParOf" srcId="{C81A51CF-1B32-4A18-BBF2-8AC924B93968}" destId="{9C190864-5C8B-4A4D-B1BE-92EA72F9735B}" srcOrd="0" destOrd="0" presId="urn:microsoft.com/office/officeart/2018/5/layout/CenteredIconLabelDescriptionList"/>
    <dgm:cxn modelId="{AC60B1F2-B2EE-4076-A178-412FB4A7C76B}" type="presParOf" srcId="{9C190864-5C8B-4A4D-B1BE-92EA72F9735B}" destId="{0864712A-BEF4-4B66-9C30-2F0F1C79F284}" srcOrd="0" destOrd="0" presId="urn:microsoft.com/office/officeart/2018/5/layout/CenteredIconLabelDescriptionList"/>
    <dgm:cxn modelId="{A32E119D-2E4B-4B2A-AAB0-38161A62EC31}" type="presParOf" srcId="{9C190864-5C8B-4A4D-B1BE-92EA72F9735B}" destId="{2454B0FE-C2FF-473D-AFDD-C27005C3CC4B}" srcOrd="1" destOrd="0" presId="urn:microsoft.com/office/officeart/2018/5/layout/CenteredIconLabelDescriptionList"/>
    <dgm:cxn modelId="{B9F70893-630D-4325-AAF1-54FF7AD7E6CD}" type="presParOf" srcId="{9C190864-5C8B-4A4D-B1BE-92EA72F9735B}" destId="{AD5E0B76-FC4A-4BEB-BF36-C8376DF57DAB}" srcOrd="2" destOrd="0" presId="urn:microsoft.com/office/officeart/2018/5/layout/CenteredIconLabelDescriptionList"/>
    <dgm:cxn modelId="{BC1D3106-779D-4A5E-9FF9-4B075CFD3E73}" type="presParOf" srcId="{9C190864-5C8B-4A4D-B1BE-92EA72F9735B}" destId="{30DCFC98-9C64-47DB-8AE5-57DCB5B5BAFE}" srcOrd="3" destOrd="0" presId="urn:microsoft.com/office/officeart/2018/5/layout/CenteredIconLabelDescriptionList"/>
    <dgm:cxn modelId="{966ED13D-5B63-4F34-AE3B-193155044D13}" type="presParOf" srcId="{9C190864-5C8B-4A4D-B1BE-92EA72F9735B}" destId="{E244F3F0-ACD2-46E7-9D20-67FF0A3940F7}" srcOrd="4" destOrd="0" presId="urn:microsoft.com/office/officeart/2018/5/layout/CenteredIconLabelDescriptionList"/>
    <dgm:cxn modelId="{FCA97646-5083-4FEF-BCF5-290A355D7FA5}" type="presParOf" srcId="{C81A51CF-1B32-4A18-BBF2-8AC924B93968}" destId="{47C42A06-0D43-448D-A663-5CAB74EB7664}" srcOrd="1" destOrd="0" presId="urn:microsoft.com/office/officeart/2018/5/layout/CenteredIconLabelDescriptionList"/>
    <dgm:cxn modelId="{3D2CD8AF-DE17-4E4E-B774-D68DAE527C25}" type="presParOf" srcId="{C81A51CF-1B32-4A18-BBF2-8AC924B93968}" destId="{6BD48BFC-67C0-4CE1-B61B-CE106AC4EA34}" srcOrd="2" destOrd="0" presId="urn:microsoft.com/office/officeart/2018/5/layout/CenteredIconLabelDescriptionList"/>
    <dgm:cxn modelId="{9BCAA681-12BF-4E3F-B67C-078D8A31665C}" type="presParOf" srcId="{6BD48BFC-67C0-4CE1-B61B-CE106AC4EA34}" destId="{A054628B-A429-42E4-863F-9B091166BA96}" srcOrd="0" destOrd="0" presId="urn:microsoft.com/office/officeart/2018/5/layout/CenteredIconLabelDescriptionList"/>
    <dgm:cxn modelId="{3EC5DD5E-1AD8-452C-8A2B-385291B0E753}" type="presParOf" srcId="{6BD48BFC-67C0-4CE1-B61B-CE106AC4EA34}" destId="{9647D62A-000F-43FD-8875-63CEB70ABD9C}" srcOrd="1" destOrd="0" presId="urn:microsoft.com/office/officeart/2018/5/layout/CenteredIconLabelDescriptionList"/>
    <dgm:cxn modelId="{080C8F0E-E843-4A5C-8419-6D6484CEDF72}" type="presParOf" srcId="{6BD48BFC-67C0-4CE1-B61B-CE106AC4EA34}" destId="{72D53297-27FA-4DF9-A5CB-A320F18ECB3F}" srcOrd="2" destOrd="0" presId="urn:microsoft.com/office/officeart/2018/5/layout/CenteredIconLabelDescriptionList"/>
    <dgm:cxn modelId="{848A2AFC-3C1E-479E-B401-412ACB0A39DE}" type="presParOf" srcId="{6BD48BFC-67C0-4CE1-B61B-CE106AC4EA34}" destId="{18F918C3-823A-4D0A-9CF5-37E9F6C1E2AB}" srcOrd="3" destOrd="0" presId="urn:microsoft.com/office/officeart/2018/5/layout/CenteredIconLabelDescriptionList"/>
    <dgm:cxn modelId="{F3E9A9E5-3805-498A-86A6-23F3A5F1A354}" type="presParOf" srcId="{6BD48BFC-67C0-4CE1-B61B-CE106AC4EA34}" destId="{B3FCFE11-3D7C-4FB6-940C-99341183FA9D}"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F218FB6-1E47-40C0-A17A-C4DDCA4FB8F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A451B3E-4ED7-4BC4-8A99-9A2202B7063B}">
      <dgm:prSet custT="1"/>
      <dgm:spPr/>
      <dgm:t>
        <a:bodyPr/>
        <a:lstStyle/>
        <a:p>
          <a:r>
            <a:rPr lang="tr-TR" sz="2400" dirty="0">
              <a:latin typeface="Arial" panose="020B0604020202020204" pitchFamily="34" charset="0"/>
              <a:cs typeface="Arial" panose="020B0604020202020204" pitchFamily="34" charset="0"/>
            </a:rPr>
            <a:t>Sermaye miktarı ve bileşimi,</a:t>
          </a:r>
          <a:endParaRPr lang="en-US" sz="2400" dirty="0">
            <a:latin typeface="Arial" panose="020B0604020202020204" pitchFamily="34" charset="0"/>
            <a:cs typeface="Arial" panose="020B0604020202020204" pitchFamily="34" charset="0"/>
          </a:endParaRPr>
        </a:p>
      </dgm:t>
    </dgm:pt>
    <dgm:pt modelId="{89BDCF9E-797D-4296-8C55-749A9A811800}" type="parTrans" cxnId="{FA3FBC77-E69F-45EB-B58F-F393607445DA}">
      <dgm:prSet/>
      <dgm:spPr/>
      <dgm:t>
        <a:bodyPr/>
        <a:lstStyle/>
        <a:p>
          <a:endParaRPr lang="en-US"/>
        </a:p>
      </dgm:t>
    </dgm:pt>
    <dgm:pt modelId="{C7892A75-258C-4C0A-8506-B76EA2073C01}" type="sibTrans" cxnId="{FA3FBC77-E69F-45EB-B58F-F393607445DA}">
      <dgm:prSet/>
      <dgm:spPr/>
      <dgm:t>
        <a:bodyPr/>
        <a:lstStyle/>
        <a:p>
          <a:endParaRPr lang="en-US"/>
        </a:p>
      </dgm:t>
    </dgm:pt>
    <dgm:pt modelId="{A05A3CA5-5D3A-474D-A0D0-40E28DC8143F}">
      <dgm:prSet custT="1"/>
      <dgm:spPr/>
      <dgm:t>
        <a:bodyPr/>
        <a:lstStyle/>
        <a:p>
          <a:r>
            <a:rPr lang="tr-TR" sz="2400" dirty="0">
              <a:latin typeface="Arial" panose="020B0604020202020204" pitchFamily="34" charset="0"/>
              <a:cs typeface="Arial" panose="020B0604020202020204" pitchFamily="34" charset="0"/>
            </a:rPr>
            <a:t>İşlenen ve yararlanılan toprağın genişliği,</a:t>
          </a:r>
          <a:endParaRPr lang="en-US" sz="2400" dirty="0">
            <a:latin typeface="Arial" panose="020B0604020202020204" pitchFamily="34" charset="0"/>
            <a:cs typeface="Arial" panose="020B0604020202020204" pitchFamily="34" charset="0"/>
          </a:endParaRPr>
        </a:p>
      </dgm:t>
    </dgm:pt>
    <dgm:pt modelId="{2599C4E8-1F16-4D2B-8C60-605AC6CE82C2}" type="parTrans" cxnId="{530CA202-EC54-4138-A6F2-269500B7D197}">
      <dgm:prSet/>
      <dgm:spPr/>
      <dgm:t>
        <a:bodyPr/>
        <a:lstStyle/>
        <a:p>
          <a:endParaRPr lang="en-US"/>
        </a:p>
      </dgm:t>
    </dgm:pt>
    <dgm:pt modelId="{3296267C-85C6-401E-8EE8-95150C0ABE48}" type="sibTrans" cxnId="{530CA202-EC54-4138-A6F2-269500B7D197}">
      <dgm:prSet/>
      <dgm:spPr/>
      <dgm:t>
        <a:bodyPr/>
        <a:lstStyle/>
        <a:p>
          <a:endParaRPr lang="en-US"/>
        </a:p>
      </dgm:t>
    </dgm:pt>
    <dgm:pt modelId="{3C427B4F-7DFE-45D8-84C8-E03432C7DC56}">
      <dgm:prSet custT="1"/>
      <dgm:spPr/>
      <dgm:t>
        <a:bodyPr/>
        <a:lstStyle/>
        <a:p>
          <a:r>
            <a:rPr lang="tr-TR" sz="2400" dirty="0">
              <a:latin typeface="Arial" panose="020B0604020202020204" pitchFamily="34" charset="0"/>
              <a:cs typeface="Arial" panose="020B0604020202020204" pitchFamily="34" charset="0"/>
            </a:rPr>
            <a:t>Kullanılan makine, tezgâh ve diğer aygıtların sayısı, gücü (çimento fabrikalarında döner fırın sayısı),</a:t>
          </a:r>
          <a:endParaRPr lang="en-US" sz="2400" dirty="0">
            <a:latin typeface="Arial" panose="020B0604020202020204" pitchFamily="34" charset="0"/>
            <a:cs typeface="Arial" panose="020B0604020202020204" pitchFamily="34" charset="0"/>
          </a:endParaRPr>
        </a:p>
      </dgm:t>
    </dgm:pt>
    <dgm:pt modelId="{A150437C-6A2A-40AD-B3F0-4D42D72D9145}" type="parTrans" cxnId="{A2EB36DD-A688-4435-8F99-DF313247723B}">
      <dgm:prSet/>
      <dgm:spPr/>
      <dgm:t>
        <a:bodyPr/>
        <a:lstStyle/>
        <a:p>
          <a:endParaRPr lang="en-US"/>
        </a:p>
      </dgm:t>
    </dgm:pt>
    <dgm:pt modelId="{22132396-7273-4236-AD22-E40233ABDABB}" type="sibTrans" cxnId="{A2EB36DD-A688-4435-8F99-DF313247723B}">
      <dgm:prSet/>
      <dgm:spPr/>
      <dgm:t>
        <a:bodyPr/>
        <a:lstStyle/>
        <a:p>
          <a:endParaRPr lang="en-US"/>
        </a:p>
      </dgm:t>
    </dgm:pt>
    <dgm:pt modelId="{905177EA-855B-4BA5-A333-00F866E41F47}">
      <dgm:prSet custT="1"/>
      <dgm:spPr/>
      <dgm:t>
        <a:bodyPr/>
        <a:lstStyle/>
        <a:p>
          <a:r>
            <a:rPr lang="tr-TR" sz="2400" dirty="0">
              <a:latin typeface="Arial" panose="020B0604020202020204" pitchFamily="34" charset="0"/>
              <a:cs typeface="Arial" panose="020B0604020202020204" pitchFamily="34" charset="0"/>
            </a:rPr>
            <a:t>Yerlerin sığdırma hacmi (otellerde yatak sayısı, silolarda depolama hacmi...)</a:t>
          </a:r>
          <a:endParaRPr lang="en-US" sz="2400" dirty="0">
            <a:latin typeface="Arial" panose="020B0604020202020204" pitchFamily="34" charset="0"/>
            <a:cs typeface="Arial" panose="020B0604020202020204" pitchFamily="34" charset="0"/>
          </a:endParaRPr>
        </a:p>
      </dgm:t>
    </dgm:pt>
    <dgm:pt modelId="{282C7843-5C24-432B-9987-DE65E1C40C4F}" type="parTrans" cxnId="{95140B53-99EA-474B-BBAA-8C943B378D6F}">
      <dgm:prSet/>
      <dgm:spPr/>
      <dgm:t>
        <a:bodyPr/>
        <a:lstStyle/>
        <a:p>
          <a:endParaRPr lang="en-US"/>
        </a:p>
      </dgm:t>
    </dgm:pt>
    <dgm:pt modelId="{19A8904F-6016-4ADD-8AD4-34DCCB8864BE}" type="sibTrans" cxnId="{95140B53-99EA-474B-BBAA-8C943B378D6F}">
      <dgm:prSet/>
      <dgm:spPr/>
      <dgm:t>
        <a:bodyPr/>
        <a:lstStyle/>
        <a:p>
          <a:endParaRPr lang="en-US"/>
        </a:p>
      </dgm:t>
    </dgm:pt>
    <dgm:pt modelId="{823ACD89-F75F-4DBE-860B-0BAF10408927}" type="pres">
      <dgm:prSet presAssocID="{1F218FB6-1E47-40C0-A17A-C4DDCA4FB8F4}" presName="linear" presStyleCnt="0">
        <dgm:presLayoutVars>
          <dgm:animLvl val="lvl"/>
          <dgm:resizeHandles val="exact"/>
        </dgm:presLayoutVars>
      </dgm:prSet>
      <dgm:spPr/>
    </dgm:pt>
    <dgm:pt modelId="{793B9DE1-B19C-4981-AFB0-CF2FBACB9B93}" type="pres">
      <dgm:prSet presAssocID="{6A451B3E-4ED7-4BC4-8A99-9A2202B7063B}" presName="parentText" presStyleLbl="node1" presStyleIdx="0" presStyleCnt="4">
        <dgm:presLayoutVars>
          <dgm:chMax val="0"/>
          <dgm:bulletEnabled val="1"/>
        </dgm:presLayoutVars>
      </dgm:prSet>
      <dgm:spPr/>
    </dgm:pt>
    <dgm:pt modelId="{14E432AE-3B8D-415C-AA99-9CFA94EF376C}" type="pres">
      <dgm:prSet presAssocID="{C7892A75-258C-4C0A-8506-B76EA2073C01}" presName="spacer" presStyleCnt="0"/>
      <dgm:spPr/>
    </dgm:pt>
    <dgm:pt modelId="{C95441E3-8524-4363-89B7-FCC6E590F088}" type="pres">
      <dgm:prSet presAssocID="{A05A3CA5-5D3A-474D-A0D0-40E28DC8143F}" presName="parentText" presStyleLbl="node1" presStyleIdx="1" presStyleCnt="4">
        <dgm:presLayoutVars>
          <dgm:chMax val="0"/>
          <dgm:bulletEnabled val="1"/>
        </dgm:presLayoutVars>
      </dgm:prSet>
      <dgm:spPr/>
    </dgm:pt>
    <dgm:pt modelId="{7B2DEB1E-5634-4DE7-A138-13886337FF7B}" type="pres">
      <dgm:prSet presAssocID="{3296267C-85C6-401E-8EE8-95150C0ABE48}" presName="spacer" presStyleCnt="0"/>
      <dgm:spPr/>
    </dgm:pt>
    <dgm:pt modelId="{0CC93ED7-337E-4771-8BCA-0C05A3D893DC}" type="pres">
      <dgm:prSet presAssocID="{3C427B4F-7DFE-45D8-84C8-E03432C7DC56}" presName="parentText" presStyleLbl="node1" presStyleIdx="2" presStyleCnt="4">
        <dgm:presLayoutVars>
          <dgm:chMax val="0"/>
          <dgm:bulletEnabled val="1"/>
        </dgm:presLayoutVars>
      </dgm:prSet>
      <dgm:spPr/>
    </dgm:pt>
    <dgm:pt modelId="{A2FF66E1-4A22-421F-9107-79AEC532CCD1}" type="pres">
      <dgm:prSet presAssocID="{22132396-7273-4236-AD22-E40233ABDABB}" presName="spacer" presStyleCnt="0"/>
      <dgm:spPr/>
    </dgm:pt>
    <dgm:pt modelId="{AAF93BE9-5759-4C12-AF25-5D062FAF2F0C}" type="pres">
      <dgm:prSet presAssocID="{905177EA-855B-4BA5-A333-00F866E41F47}" presName="parentText" presStyleLbl="node1" presStyleIdx="3" presStyleCnt="4">
        <dgm:presLayoutVars>
          <dgm:chMax val="0"/>
          <dgm:bulletEnabled val="1"/>
        </dgm:presLayoutVars>
      </dgm:prSet>
      <dgm:spPr/>
    </dgm:pt>
  </dgm:ptLst>
  <dgm:cxnLst>
    <dgm:cxn modelId="{530CA202-EC54-4138-A6F2-269500B7D197}" srcId="{1F218FB6-1E47-40C0-A17A-C4DDCA4FB8F4}" destId="{A05A3CA5-5D3A-474D-A0D0-40E28DC8143F}" srcOrd="1" destOrd="0" parTransId="{2599C4E8-1F16-4D2B-8C60-605AC6CE82C2}" sibTransId="{3296267C-85C6-401E-8EE8-95150C0ABE48}"/>
    <dgm:cxn modelId="{1A223003-C184-4281-A941-F53437CD6972}" type="presOf" srcId="{1F218FB6-1E47-40C0-A17A-C4DDCA4FB8F4}" destId="{823ACD89-F75F-4DBE-860B-0BAF10408927}" srcOrd="0" destOrd="0" presId="urn:microsoft.com/office/officeart/2005/8/layout/vList2"/>
    <dgm:cxn modelId="{95140B53-99EA-474B-BBAA-8C943B378D6F}" srcId="{1F218FB6-1E47-40C0-A17A-C4DDCA4FB8F4}" destId="{905177EA-855B-4BA5-A333-00F866E41F47}" srcOrd="3" destOrd="0" parTransId="{282C7843-5C24-432B-9987-DE65E1C40C4F}" sibTransId="{19A8904F-6016-4ADD-8AD4-34DCCB8864BE}"/>
    <dgm:cxn modelId="{91993853-3E55-4E3D-91CF-49C2C0AE480D}" type="presOf" srcId="{3C427B4F-7DFE-45D8-84C8-E03432C7DC56}" destId="{0CC93ED7-337E-4771-8BCA-0C05A3D893DC}" srcOrd="0" destOrd="0" presId="urn:microsoft.com/office/officeart/2005/8/layout/vList2"/>
    <dgm:cxn modelId="{FA3FBC77-E69F-45EB-B58F-F393607445DA}" srcId="{1F218FB6-1E47-40C0-A17A-C4DDCA4FB8F4}" destId="{6A451B3E-4ED7-4BC4-8A99-9A2202B7063B}" srcOrd="0" destOrd="0" parTransId="{89BDCF9E-797D-4296-8C55-749A9A811800}" sibTransId="{C7892A75-258C-4C0A-8506-B76EA2073C01}"/>
    <dgm:cxn modelId="{BBE865C4-9E05-4E6E-8440-1D34B6595EBC}" type="presOf" srcId="{A05A3CA5-5D3A-474D-A0D0-40E28DC8143F}" destId="{C95441E3-8524-4363-89B7-FCC6E590F088}" srcOrd="0" destOrd="0" presId="urn:microsoft.com/office/officeart/2005/8/layout/vList2"/>
    <dgm:cxn modelId="{0FE56BCB-0547-43D7-8D12-AA29CA2214D7}" type="presOf" srcId="{6A451B3E-4ED7-4BC4-8A99-9A2202B7063B}" destId="{793B9DE1-B19C-4981-AFB0-CF2FBACB9B93}" srcOrd="0" destOrd="0" presId="urn:microsoft.com/office/officeart/2005/8/layout/vList2"/>
    <dgm:cxn modelId="{092BCCD0-61BB-403C-8D29-F718BBFDDDB5}" type="presOf" srcId="{905177EA-855B-4BA5-A333-00F866E41F47}" destId="{AAF93BE9-5759-4C12-AF25-5D062FAF2F0C}" srcOrd="0" destOrd="0" presId="urn:microsoft.com/office/officeart/2005/8/layout/vList2"/>
    <dgm:cxn modelId="{A2EB36DD-A688-4435-8F99-DF313247723B}" srcId="{1F218FB6-1E47-40C0-A17A-C4DDCA4FB8F4}" destId="{3C427B4F-7DFE-45D8-84C8-E03432C7DC56}" srcOrd="2" destOrd="0" parTransId="{A150437C-6A2A-40AD-B3F0-4D42D72D9145}" sibTransId="{22132396-7273-4236-AD22-E40233ABDABB}"/>
    <dgm:cxn modelId="{751B704D-A27E-41E9-BB58-3B6C9CCDB710}" type="presParOf" srcId="{823ACD89-F75F-4DBE-860B-0BAF10408927}" destId="{793B9DE1-B19C-4981-AFB0-CF2FBACB9B93}" srcOrd="0" destOrd="0" presId="urn:microsoft.com/office/officeart/2005/8/layout/vList2"/>
    <dgm:cxn modelId="{9DC795FD-9953-4582-99B1-7D4517632844}" type="presParOf" srcId="{823ACD89-F75F-4DBE-860B-0BAF10408927}" destId="{14E432AE-3B8D-415C-AA99-9CFA94EF376C}" srcOrd="1" destOrd="0" presId="urn:microsoft.com/office/officeart/2005/8/layout/vList2"/>
    <dgm:cxn modelId="{C0808772-6308-4D99-828F-9E76D6163EC6}" type="presParOf" srcId="{823ACD89-F75F-4DBE-860B-0BAF10408927}" destId="{C95441E3-8524-4363-89B7-FCC6E590F088}" srcOrd="2" destOrd="0" presId="urn:microsoft.com/office/officeart/2005/8/layout/vList2"/>
    <dgm:cxn modelId="{355E34B2-64B6-4085-98F6-8A9558E65389}" type="presParOf" srcId="{823ACD89-F75F-4DBE-860B-0BAF10408927}" destId="{7B2DEB1E-5634-4DE7-A138-13886337FF7B}" srcOrd="3" destOrd="0" presId="urn:microsoft.com/office/officeart/2005/8/layout/vList2"/>
    <dgm:cxn modelId="{41FBFA53-5B2B-4928-9481-30B04799346A}" type="presParOf" srcId="{823ACD89-F75F-4DBE-860B-0BAF10408927}" destId="{0CC93ED7-337E-4771-8BCA-0C05A3D893DC}" srcOrd="4" destOrd="0" presId="urn:microsoft.com/office/officeart/2005/8/layout/vList2"/>
    <dgm:cxn modelId="{A4CD236D-06C5-482C-97F3-F5A7751063C2}" type="presParOf" srcId="{823ACD89-F75F-4DBE-860B-0BAF10408927}" destId="{A2FF66E1-4A22-421F-9107-79AEC532CCD1}" srcOrd="5" destOrd="0" presId="urn:microsoft.com/office/officeart/2005/8/layout/vList2"/>
    <dgm:cxn modelId="{C4C5E36D-2845-4275-8F0A-EC5AE35B30FC}" type="presParOf" srcId="{823ACD89-F75F-4DBE-860B-0BAF10408927}" destId="{AAF93BE9-5759-4C12-AF25-5D062FAF2F0C}"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DCBF498-3BFA-4279-B9E9-A2D15031854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B6A80BA-6660-4B27-BE40-8AB4B8BB2784}">
      <dgm:prSet/>
      <dgm:spPr/>
      <dgm:t>
        <a:bodyPr/>
        <a:lstStyle/>
        <a:p>
          <a:pPr>
            <a:lnSpc>
              <a:spcPct val="100000"/>
            </a:lnSpc>
          </a:pPr>
          <a:r>
            <a:rPr lang="tr-TR" dirty="0">
              <a:latin typeface="Arial" panose="020B0604020202020204" pitchFamily="34" charset="0"/>
              <a:cs typeface="Arial" panose="020B0604020202020204" pitchFamily="34" charset="0"/>
            </a:rPr>
            <a:t>Pratik kapasite ile fiili kapasite arasında yapılacak karşılaştırmalar ise, bazı yeni kapasite kavramlarını ortaya çıkarır. Bu karşılaştırmalar üç değişik ilişki şeklinde olabilir;</a:t>
          </a:r>
          <a:endParaRPr lang="en-US" dirty="0">
            <a:latin typeface="Arial" panose="020B0604020202020204" pitchFamily="34" charset="0"/>
            <a:cs typeface="Arial" panose="020B0604020202020204" pitchFamily="34" charset="0"/>
          </a:endParaRPr>
        </a:p>
      </dgm:t>
    </dgm:pt>
    <dgm:pt modelId="{140DD613-7037-4B7C-A8CB-7BF65A98D3FC}" type="parTrans" cxnId="{794BBD01-30E2-475E-A395-6FDB1110B2E1}">
      <dgm:prSet/>
      <dgm:spPr/>
      <dgm:t>
        <a:bodyPr/>
        <a:lstStyle/>
        <a:p>
          <a:endParaRPr lang="en-US"/>
        </a:p>
      </dgm:t>
    </dgm:pt>
    <dgm:pt modelId="{9A0D6D57-B4AA-46B4-A2D7-EA4294E4871E}" type="sibTrans" cxnId="{794BBD01-30E2-475E-A395-6FDB1110B2E1}">
      <dgm:prSet/>
      <dgm:spPr/>
      <dgm:t>
        <a:bodyPr/>
        <a:lstStyle/>
        <a:p>
          <a:endParaRPr lang="en-US"/>
        </a:p>
      </dgm:t>
    </dgm:pt>
    <dgm:pt modelId="{8E4EEAED-70AA-45BC-96FC-8A0E53A0D87B}">
      <dgm:prSet custT="1"/>
      <dgm:spPr/>
      <dgm:t>
        <a:bodyPr/>
        <a:lstStyle/>
        <a:p>
          <a:pPr>
            <a:lnSpc>
              <a:spcPct val="100000"/>
            </a:lnSpc>
          </a:pPr>
          <a:r>
            <a:rPr lang="tr-TR" sz="1600" dirty="0">
              <a:latin typeface="Arial" panose="020B0604020202020204" pitchFamily="34" charset="0"/>
              <a:cs typeface="Arial" panose="020B0604020202020204" pitchFamily="34" charset="0"/>
            </a:rPr>
            <a:t>Pratik Kapasite &gt; Fiili Kapasite,</a:t>
          </a:r>
          <a:endParaRPr lang="en-US" sz="1600" dirty="0">
            <a:latin typeface="Arial" panose="020B0604020202020204" pitchFamily="34" charset="0"/>
            <a:cs typeface="Arial" panose="020B0604020202020204" pitchFamily="34" charset="0"/>
          </a:endParaRPr>
        </a:p>
      </dgm:t>
    </dgm:pt>
    <dgm:pt modelId="{B4F4BFA5-8137-4EC8-AE4F-D6CB8562B4CD}" type="parTrans" cxnId="{EDAA25A5-4B69-455F-99CD-461AB544BA97}">
      <dgm:prSet/>
      <dgm:spPr/>
      <dgm:t>
        <a:bodyPr/>
        <a:lstStyle/>
        <a:p>
          <a:endParaRPr lang="en-US"/>
        </a:p>
      </dgm:t>
    </dgm:pt>
    <dgm:pt modelId="{82CE9D13-C966-4C0D-A4B6-3929C005E2D3}" type="sibTrans" cxnId="{EDAA25A5-4B69-455F-99CD-461AB544BA97}">
      <dgm:prSet/>
      <dgm:spPr/>
      <dgm:t>
        <a:bodyPr/>
        <a:lstStyle/>
        <a:p>
          <a:endParaRPr lang="en-US"/>
        </a:p>
      </dgm:t>
    </dgm:pt>
    <dgm:pt modelId="{97385C11-4743-4DB3-B16F-2A9B678FBCD6}">
      <dgm:prSet custT="1"/>
      <dgm:spPr/>
      <dgm:t>
        <a:bodyPr/>
        <a:lstStyle/>
        <a:p>
          <a:pPr>
            <a:lnSpc>
              <a:spcPct val="100000"/>
            </a:lnSpc>
          </a:pPr>
          <a:r>
            <a:rPr lang="tr-TR" sz="1600" dirty="0">
              <a:latin typeface="Arial" panose="020B0604020202020204" pitchFamily="34" charset="0"/>
              <a:cs typeface="Arial" panose="020B0604020202020204" pitchFamily="34" charset="0"/>
            </a:rPr>
            <a:t>Pratik Kapasite = Fiili Kapasite,</a:t>
          </a:r>
          <a:endParaRPr lang="en-US" sz="1600" dirty="0">
            <a:latin typeface="Arial" panose="020B0604020202020204" pitchFamily="34" charset="0"/>
            <a:cs typeface="Arial" panose="020B0604020202020204" pitchFamily="34" charset="0"/>
          </a:endParaRPr>
        </a:p>
      </dgm:t>
    </dgm:pt>
    <dgm:pt modelId="{455D1C56-A88E-42D8-84AA-49BF8CF069BE}" type="parTrans" cxnId="{FF1E46E2-1A33-4CCB-AFEF-997D8C563D64}">
      <dgm:prSet/>
      <dgm:spPr/>
      <dgm:t>
        <a:bodyPr/>
        <a:lstStyle/>
        <a:p>
          <a:endParaRPr lang="en-US"/>
        </a:p>
      </dgm:t>
    </dgm:pt>
    <dgm:pt modelId="{3A95A658-18CD-45F8-9B36-881A4F577C7E}" type="sibTrans" cxnId="{FF1E46E2-1A33-4CCB-AFEF-997D8C563D64}">
      <dgm:prSet/>
      <dgm:spPr/>
      <dgm:t>
        <a:bodyPr/>
        <a:lstStyle/>
        <a:p>
          <a:endParaRPr lang="en-US"/>
        </a:p>
      </dgm:t>
    </dgm:pt>
    <dgm:pt modelId="{0DD01EC3-BB70-4E84-8BAE-102C3E86143C}">
      <dgm:prSet custT="1"/>
      <dgm:spPr/>
      <dgm:t>
        <a:bodyPr/>
        <a:lstStyle/>
        <a:p>
          <a:pPr>
            <a:lnSpc>
              <a:spcPct val="100000"/>
            </a:lnSpc>
          </a:pPr>
          <a:r>
            <a:rPr lang="tr-TR" sz="1600" dirty="0">
              <a:latin typeface="Arial" panose="020B0604020202020204" pitchFamily="34" charset="0"/>
              <a:cs typeface="Arial" panose="020B0604020202020204" pitchFamily="34" charset="0"/>
            </a:rPr>
            <a:t>Pratik Kapasite &lt; Fiili Kapasite</a:t>
          </a:r>
          <a:r>
            <a:rPr lang="tr-TR" sz="1100" dirty="0"/>
            <a:t>.</a:t>
          </a:r>
          <a:endParaRPr lang="en-US" sz="1100" dirty="0"/>
        </a:p>
      </dgm:t>
    </dgm:pt>
    <dgm:pt modelId="{F025607D-6FBD-4EEB-94C0-C802F678316C}" type="parTrans" cxnId="{074EA16F-DD72-4592-AA7F-6A683CEDF283}">
      <dgm:prSet/>
      <dgm:spPr/>
      <dgm:t>
        <a:bodyPr/>
        <a:lstStyle/>
        <a:p>
          <a:endParaRPr lang="en-US"/>
        </a:p>
      </dgm:t>
    </dgm:pt>
    <dgm:pt modelId="{5F2860F4-8C92-4CD7-8F98-F7671E0E8C8D}" type="sibTrans" cxnId="{074EA16F-DD72-4592-AA7F-6A683CEDF283}">
      <dgm:prSet/>
      <dgm:spPr/>
      <dgm:t>
        <a:bodyPr/>
        <a:lstStyle/>
        <a:p>
          <a:endParaRPr lang="en-US"/>
        </a:p>
      </dgm:t>
    </dgm:pt>
    <dgm:pt modelId="{65559CFC-7967-43D8-8636-AFCD21166CCF}">
      <dgm:prSet custT="1"/>
      <dgm:spPr/>
      <dgm:t>
        <a:bodyPr/>
        <a:lstStyle/>
        <a:p>
          <a:pPr>
            <a:lnSpc>
              <a:spcPct val="100000"/>
            </a:lnSpc>
          </a:pPr>
          <a:r>
            <a:rPr lang="tr-TR" sz="1800" b="1" i="1" dirty="0">
              <a:latin typeface="Arial" panose="020B0604020202020204" pitchFamily="34" charset="0"/>
              <a:cs typeface="Arial" panose="020B0604020202020204" pitchFamily="34" charset="0"/>
            </a:rPr>
            <a:t>Boş (Aylak) Kapasite:</a:t>
          </a:r>
          <a:r>
            <a:rPr lang="tr-TR" sz="1800" b="1" dirty="0">
              <a:latin typeface="Arial" panose="020B0604020202020204" pitchFamily="34" charset="0"/>
              <a:cs typeface="Arial" panose="020B0604020202020204" pitchFamily="34" charset="0"/>
            </a:rPr>
            <a:t> </a:t>
          </a:r>
          <a:r>
            <a:rPr lang="tr-TR" sz="1800" dirty="0">
              <a:latin typeface="Arial" panose="020B0604020202020204" pitchFamily="34" charset="0"/>
              <a:cs typeface="Arial" panose="020B0604020202020204" pitchFamily="34" charset="0"/>
            </a:rPr>
            <a:t>Bir işletmenin mevcut sisteminin belirli bir dönem sonunda kullanılamayan kısmıdır.</a:t>
          </a:r>
          <a:endParaRPr lang="en-US" sz="1800" dirty="0">
            <a:latin typeface="Arial" panose="020B0604020202020204" pitchFamily="34" charset="0"/>
            <a:cs typeface="Arial" panose="020B0604020202020204" pitchFamily="34" charset="0"/>
          </a:endParaRPr>
        </a:p>
      </dgm:t>
    </dgm:pt>
    <dgm:pt modelId="{2F39D8E3-ED50-41D6-908D-95AF85326EA1}" type="parTrans" cxnId="{70AED5B3-FF0C-4927-8DAF-60BFF9D7403D}">
      <dgm:prSet/>
      <dgm:spPr/>
      <dgm:t>
        <a:bodyPr/>
        <a:lstStyle/>
        <a:p>
          <a:endParaRPr lang="en-US"/>
        </a:p>
      </dgm:t>
    </dgm:pt>
    <dgm:pt modelId="{C8911554-FDB9-4FE3-B39B-294699F75A35}" type="sibTrans" cxnId="{70AED5B3-FF0C-4927-8DAF-60BFF9D7403D}">
      <dgm:prSet/>
      <dgm:spPr/>
      <dgm:t>
        <a:bodyPr/>
        <a:lstStyle/>
        <a:p>
          <a:endParaRPr lang="en-US"/>
        </a:p>
      </dgm:t>
    </dgm:pt>
    <dgm:pt modelId="{B5037078-7B94-452B-9D9E-28BB13DC236E}">
      <dgm:prSet custT="1"/>
      <dgm:spPr/>
      <dgm:t>
        <a:bodyPr/>
        <a:lstStyle/>
        <a:p>
          <a:pPr>
            <a:lnSpc>
              <a:spcPct val="100000"/>
            </a:lnSpc>
          </a:pPr>
          <a:r>
            <a:rPr lang="tr-TR" sz="1800" b="1" i="1" dirty="0">
              <a:latin typeface="Arial" panose="020B0604020202020204" pitchFamily="34" charset="0"/>
              <a:cs typeface="Arial" panose="020B0604020202020204" pitchFamily="34" charset="0"/>
            </a:rPr>
            <a:t>Tam Kapasite:</a:t>
          </a:r>
          <a:r>
            <a:rPr lang="tr-TR" sz="1800" b="1" dirty="0">
              <a:latin typeface="Arial" panose="020B0604020202020204" pitchFamily="34" charset="0"/>
              <a:cs typeface="Arial" panose="020B0604020202020204" pitchFamily="34" charset="0"/>
            </a:rPr>
            <a:t> </a:t>
          </a:r>
          <a:r>
            <a:rPr lang="tr-TR" sz="1800" dirty="0">
              <a:latin typeface="Arial" panose="020B0604020202020204" pitchFamily="34" charset="0"/>
              <a:cs typeface="Arial" panose="020B0604020202020204" pitchFamily="34" charset="0"/>
            </a:rPr>
            <a:t>İşletmenin fiili kapasitesinin pratik kapasiteye eşit gerçekleşmesidir.</a:t>
          </a:r>
          <a:endParaRPr lang="en-US" sz="1800" dirty="0">
            <a:latin typeface="Arial" panose="020B0604020202020204" pitchFamily="34" charset="0"/>
            <a:cs typeface="Arial" panose="020B0604020202020204" pitchFamily="34" charset="0"/>
          </a:endParaRPr>
        </a:p>
      </dgm:t>
    </dgm:pt>
    <dgm:pt modelId="{FEA2AE9D-49C9-4BF5-995E-E19111DFB72D}" type="parTrans" cxnId="{85273DCC-93C2-4754-BD3E-9B665116E7B5}">
      <dgm:prSet/>
      <dgm:spPr/>
      <dgm:t>
        <a:bodyPr/>
        <a:lstStyle/>
        <a:p>
          <a:endParaRPr lang="en-US"/>
        </a:p>
      </dgm:t>
    </dgm:pt>
    <dgm:pt modelId="{17E6E659-FEB6-47DE-9510-1F04EF7A67FD}" type="sibTrans" cxnId="{85273DCC-93C2-4754-BD3E-9B665116E7B5}">
      <dgm:prSet/>
      <dgm:spPr/>
      <dgm:t>
        <a:bodyPr/>
        <a:lstStyle/>
        <a:p>
          <a:endParaRPr lang="en-US"/>
        </a:p>
      </dgm:t>
    </dgm:pt>
    <dgm:pt modelId="{F5110423-803E-409C-8D33-1EDE1099EC3F}">
      <dgm:prSet custT="1"/>
      <dgm:spPr/>
      <dgm:t>
        <a:bodyPr/>
        <a:lstStyle/>
        <a:p>
          <a:pPr>
            <a:lnSpc>
              <a:spcPct val="100000"/>
            </a:lnSpc>
          </a:pPr>
          <a:r>
            <a:rPr lang="tr-TR" sz="1800" b="1" i="1" dirty="0">
              <a:latin typeface="Arial" panose="020B0604020202020204" pitchFamily="34" charset="0"/>
              <a:cs typeface="Arial" panose="020B0604020202020204" pitchFamily="34" charset="0"/>
            </a:rPr>
            <a:t>Fazla (Aşırı) Kapasite:</a:t>
          </a:r>
          <a:r>
            <a:rPr lang="tr-TR" sz="1800" b="1" dirty="0">
              <a:latin typeface="Arial" panose="020B0604020202020204" pitchFamily="34" charset="0"/>
              <a:cs typeface="Arial" panose="020B0604020202020204" pitchFamily="34" charset="0"/>
            </a:rPr>
            <a:t> </a:t>
          </a:r>
          <a:r>
            <a:rPr lang="tr-TR" sz="1800" dirty="0">
              <a:latin typeface="Arial" panose="020B0604020202020204" pitchFamily="34" charset="0"/>
              <a:cs typeface="Arial" panose="020B0604020202020204" pitchFamily="34" charset="0"/>
            </a:rPr>
            <a:t>İşletmenin tüm sistemini zorlayarak pratik kapasitenin üzerinde elde ettiği kapasitedir.</a:t>
          </a:r>
          <a:endParaRPr lang="en-US" sz="1800" dirty="0">
            <a:latin typeface="Arial" panose="020B0604020202020204" pitchFamily="34" charset="0"/>
            <a:cs typeface="Arial" panose="020B0604020202020204" pitchFamily="34" charset="0"/>
          </a:endParaRPr>
        </a:p>
      </dgm:t>
    </dgm:pt>
    <dgm:pt modelId="{306A34CE-25DE-4FD6-A7B8-9B82B86F042E}" type="parTrans" cxnId="{BE008385-6A51-48D2-8B43-8237B6B3FCDD}">
      <dgm:prSet/>
      <dgm:spPr/>
      <dgm:t>
        <a:bodyPr/>
        <a:lstStyle/>
        <a:p>
          <a:endParaRPr lang="en-US"/>
        </a:p>
      </dgm:t>
    </dgm:pt>
    <dgm:pt modelId="{58227427-5C62-48A8-9AC7-E84C0346FE8F}" type="sibTrans" cxnId="{BE008385-6A51-48D2-8B43-8237B6B3FCDD}">
      <dgm:prSet/>
      <dgm:spPr/>
      <dgm:t>
        <a:bodyPr/>
        <a:lstStyle/>
        <a:p>
          <a:endParaRPr lang="en-US"/>
        </a:p>
      </dgm:t>
    </dgm:pt>
    <dgm:pt modelId="{A5E44EAB-36E9-4976-9CAD-2803289AB806}" type="pres">
      <dgm:prSet presAssocID="{3DCBF498-3BFA-4279-B9E9-A2D15031854F}" presName="root" presStyleCnt="0">
        <dgm:presLayoutVars>
          <dgm:dir/>
          <dgm:resizeHandles val="exact"/>
        </dgm:presLayoutVars>
      </dgm:prSet>
      <dgm:spPr/>
    </dgm:pt>
    <dgm:pt modelId="{AEEC0B5B-CA27-4440-B1E9-A4A2DB72CBAD}" type="pres">
      <dgm:prSet presAssocID="{AB6A80BA-6660-4B27-BE40-8AB4B8BB2784}" presName="compNode" presStyleCnt="0"/>
      <dgm:spPr/>
    </dgm:pt>
    <dgm:pt modelId="{531C53C4-0F4D-4556-831F-A9D5B41B2C8F}" type="pres">
      <dgm:prSet presAssocID="{AB6A80BA-6660-4B27-BE40-8AB4B8BB2784}" presName="bgRect" presStyleLbl="bgShp" presStyleIdx="0" presStyleCnt="4"/>
      <dgm:spPr/>
    </dgm:pt>
    <dgm:pt modelId="{5A685A26-7E96-4514-A99C-189B47FFF03B}" type="pres">
      <dgm:prSet presAssocID="{AB6A80BA-6660-4B27-BE40-8AB4B8BB278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Venn Diagram"/>
        </a:ext>
      </dgm:extLst>
    </dgm:pt>
    <dgm:pt modelId="{DB677B84-725B-4F1C-A86E-1152A8E656A1}" type="pres">
      <dgm:prSet presAssocID="{AB6A80BA-6660-4B27-BE40-8AB4B8BB2784}" presName="spaceRect" presStyleCnt="0"/>
      <dgm:spPr/>
    </dgm:pt>
    <dgm:pt modelId="{944F7CDF-5C7E-4E08-AC43-F336D6BF6D5C}" type="pres">
      <dgm:prSet presAssocID="{AB6A80BA-6660-4B27-BE40-8AB4B8BB2784}" presName="parTx" presStyleLbl="revTx" presStyleIdx="0" presStyleCnt="5">
        <dgm:presLayoutVars>
          <dgm:chMax val="0"/>
          <dgm:chPref val="0"/>
        </dgm:presLayoutVars>
      </dgm:prSet>
      <dgm:spPr/>
    </dgm:pt>
    <dgm:pt modelId="{7CE8783B-94CD-4E75-8A54-869D01C228CB}" type="pres">
      <dgm:prSet presAssocID="{AB6A80BA-6660-4B27-BE40-8AB4B8BB2784}" presName="desTx" presStyleLbl="revTx" presStyleIdx="1" presStyleCnt="5">
        <dgm:presLayoutVars/>
      </dgm:prSet>
      <dgm:spPr/>
    </dgm:pt>
    <dgm:pt modelId="{E33E8B23-23BB-43A7-A7DD-85A5640EE6FE}" type="pres">
      <dgm:prSet presAssocID="{9A0D6D57-B4AA-46B4-A2D7-EA4294E4871E}" presName="sibTrans" presStyleCnt="0"/>
      <dgm:spPr/>
    </dgm:pt>
    <dgm:pt modelId="{937C38CD-1466-4416-B7A3-9F0E32A99766}" type="pres">
      <dgm:prSet presAssocID="{65559CFC-7967-43D8-8636-AFCD21166CCF}" presName="compNode" presStyleCnt="0"/>
      <dgm:spPr/>
    </dgm:pt>
    <dgm:pt modelId="{66F5E318-1D4D-4B66-A51E-45F783F8FBEA}" type="pres">
      <dgm:prSet presAssocID="{65559CFC-7967-43D8-8636-AFCD21166CCF}" presName="bgRect" presStyleLbl="bgShp" presStyleIdx="1" presStyleCnt="4"/>
      <dgm:spPr/>
    </dgm:pt>
    <dgm:pt modelId="{BA9B6CB9-C4AC-429A-AFB9-3AB5A964CB0D}" type="pres">
      <dgm:prSet presAssocID="{65559CFC-7967-43D8-8636-AFCD21166CC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ahriş edici"/>
        </a:ext>
      </dgm:extLst>
    </dgm:pt>
    <dgm:pt modelId="{1468A6D6-7AF9-4EC2-9AF9-121B77719E47}" type="pres">
      <dgm:prSet presAssocID="{65559CFC-7967-43D8-8636-AFCD21166CCF}" presName="spaceRect" presStyleCnt="0"/>
      <dgm:spPr/>
    </dgm:pt>
    <dgm:pt modelId="{1684108B-9469-4013-815C-43F12D1C0A8D}" type="pres">
      <dgm:prSet presAssocID="{65559CFC-7967-43D8-8636-AFCD21166CCF}" presName="parTx" presStyleLbl="revTx" presStyleIdx="2" presStyleCnt="5">
        <dgm:presLayoutVars>
          <dgm:chMax val="0"/>
          <dgm:chPref val="0"/>
        </dgm:presLayoutVars>
      </dgm:prSet>
      <dgm:spPr/>
    </dgm:pt>
    <dgm:pt modelId="{EA8C6ED4-10A9-43CF-A63D-C6F36F6E8615}" type="pres">
      <dgm:prSet presAssocID="{C8911554-FDB9-4FE3-B39B-294699F75A35}" presName="sibTrans" presStyleCnt="0"/>
      <dgm:spPr/>
    </dgm:pt>
    <dgm:pt modelId="{170A4D96-2467-4422-9861-FB7F606A223E}" type="pres">
      <dgm:prSet presAssocID="{B5037078-7B94-452B-9D9E-28BB13DC236E}" presName="compNode" presStyleCnt="0"/>
      <dgm:spPr/>
    </dgm:pt>
    <dgm:pt modelId="{6FEFAB3D-BB77-4C1D-93EB-B0A3D9735A4C}" type="pres">
      <dgm:prSet presAssocID="{B5037078-7B94-452B-9D9E-28BB13DC236E}" presName="bgRect" presStyleLbl="bgShp" presStyleIdx="2" presStyleCnt="4"/>
      <dgm:spPr/>
    </dgm:pt>
    <dgm:pt modelId="{DAEB3819-5F86-4977-9901-FED43DEF9F2D}" type="pres">
      <dgm:prSet presAssocID="{B5037078-7B94-452B-9D9E-28BB13DC236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xclamation Mark"/>
        </a:ext>
      </dgm:extLst>
    </dgm:pt>
    <dgm:pt modelId="{9420C7D8-D471-45F0-B4A8-571F90A85BFE}" type="pres">
      <dgm:prSet presAssocID="{B5037078-7B94-452B-9D9E-28BB13DC236E}" presName="spaceRect" presStyleCnt="0"/>
      <dgm:spPr/>
    </dgm:pt>
    <dgm:pt modelId="{55684621-0369-4C89-AA10-3E52AE7863B3}" type="pres">
      <dgm:prSet presAssocID="{B5037078-7B94-452B-9D9E-28BB13DC236E}" presName="parTx" presStyleLbl="revTx" presStyleIdx="3" presStyleCnt="5">
        <dgm:presLayoutVars>
          <dgm:chMax val="0"/>
          <dgm:chPref val="0"/>
        </dgm:presLayoutVars>
      </dgm:prSet>
      <dgm:spPr/>
    </dgm:pt>
    <dgm:pt modelId="{B5617A47-D1C5-4410-B708-C3B98489F192}" type="pres">
      <dgm:prSet presAssocID="{17E6E659-FEB6-47DE-9510-1F04EF7A67FD}" presName="sibTrans" presStyleCnt="0"/>
      <dgm:spPr/>
    </dgm:pt>
    <dgm:pt modelId="{880D9AD6-0129-47C4-8B1E-B096DD0E8F94}" type="pres">
      <dgm:prSet presAssocID="{F5110423-803E-409C-8D33-1EDE1099EC3F}" presName="compNode" presStyleCnt="0"/>
      <dgm:spPr/>
    </dgm:pt>
    <dgm:pt modelId="{E5319D6C-3B11-43A6-9BCD-9AF07D6FBD50}" type="pres">
      <dgm:prSet presAssocID="{F5110423-803E-409C-8D33-1EDE1099EC3F}" presName="bgRect" presStyleLbl="bgShp" presStyleIdx="3" presStyleCnt="4"/>
      <dgm:spPr/>
    </dgm:pt>
    <dgm:pt modelId="{A7456AEE-806F-4DB1-BF97-C9A90B6B6DBC}" type="pres">
      <dgm:prSet presAssocID="{F5110423-803E-409C-8D33-1EDE1099EC3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ranching Diagram"/>
        </a:ext>
      </dgm:extLst>
    </dgm:pt>
    <dgm:pt modelId="{6F1056F2-34DE-4CCA-8ECD-E9977B877B1E}" type="pres">
      <dgm:prSet presAssocID="{F5110423-803E-409C-8D33-1EDE1099EC3F}" presName="spaceRect" presStyleCnt="0"/>
      <dgm:spPr/>
    </dgm:pt>
    <dgm:pt modelId="{50F1800B-33B9-4319-B956-6965FFD8AF84}" type="pres">
      <dgm:prSet presAssocID="{F5110423-803E-409C-8D33-1EDE1099EC3F}" presName="parTx" presStyleLbl="revTx" presStyleIdx="4" presStyleCnt="5">
        <dgm:presLayoutVars>
          <dgm:chMax val="0"/>
          <dgm:chPref val="0"/>
        </dgm:presLayoutVars>
      </dgm:prSet>
      <dgm:spPr/>
    </dgm:pt>
  </dgm:ptLst>
  <dgm:cxnLst>
    <dgm:cxn modelId="{794BBD01-30E2-475E-A395-6FDB1110B2E1}" srcId="{3DCBF498-3BFA-4279-B9E9-A2D15031854F}" destId="{AB6A80BA-6660-4B27-BE40-8AB4B8BB2784}" srcOrd="0" destOrd="0" parTransId="{140DD613-7037-4B7C-A8CB-7BF65A98D3FC}" sibTransId="{9A0D6D57-B4AA-46B4-A2D7-EA4294E4871E}"/>
    <dgm:cxn modelId="{5D428205-A884-4981-AF27-188A840594C7}" type="presOf" srcId="{B5037078-7B94-452B-9D9E-28BB13DC236E}" destId="{55684621-0369-4C89-AA10-3E52AE7863B3}" srcOrd="0" destOrd="0" presId="urn:microsoft.com/office/officeart/2018/2/layout/IconVerticalSolidList"/>
    <dgm:cxn modelId="{607CF21F-6CB6-4C7D-8B98-5F484E144337}" type="presOf" srcId="{0DD01EC3-BB70-4E84-8BAE-102C3E86143C}" destId="{7CE8783B-94CD-4E75-8A54-869D01C228CB}" srcOrd="0" destOrd="2" presId="urn:microsoft.com/office/officeart/2018/2/layout/IconVerticalSolidList"/>
    <dgm:cxn modelId="{C9BCA83C-8F9E-4590-A380-DE9FFCD1E2EC}" type="presOf" srcId="{97385C11-4743-4DB3-B16F-2A9B678FBCD6}" destId="{7CE8783B-94CD-4E75-8A54-869D01C228CB}" srcOrd="0" destOrd="1" presId="urn:microsoft.com/office/officeart/2018/2/layout/IconVerticalSolidList"/>
    <dgm:cxn modelId="{074EA16F-DD72-4592-AA7F-6A683CEDF283}" srcId="{AB6A80BA-6660-4B27-BE40-8AB4B8BB2784}" destId="{0DD01EC3-BB70-4E84-8BAE-102C3E86143C}" srcOrd="2" destOrd="0" parTransId="{F025607D-6FBD-4EEB-94C0-C802F678316C}" sibTransId="{5F2860F4-8C92-4CD7-8F98-F7671E0E8C8D}"/>
    <dgm:cxn modelId="{BE008385-6A51-48D2-8B43-8237B6B3FCDD}" srcId="{3DCBF498-3BFA-4279-B9E9-A2D15031854F}" destId="{F5110423-803E-409C-8D33-1EDE1099EC3F}" srcOrd="3" destOrd="0" parTransId="{306A34CE-25DE-4FD6-A7B8-9B82B86F042E}" sibTransId="{58227427-5C62-48A8-9AC7-E84C0346FE8F}"/>
    <dgm:cxn modelId="{0799C28B-72E1-4B25-BBBF-A10CB2E91D0B}" type="presOf" srcId="{8E4EEAED-70AA-45BC-96FC-8A0E53A0D87B}" destId="{7CE8783B-94CD-4E75-8A54-869D01C228CB}" srcOrd="0" destOrd="0" presId="urn:microsoft.com/office/officeart/2018/2/layout/IconVerticalSolidList"/>
    <dgm:cxn modelId="{313A10A4-A337-439D-8DAA-FD2FF7C6FC4E}" type="presOf" srcId="{3DCBF498-3BFA-4279-B9E9-A2D15031854F}" destId="{A5E44EAB-36E9-4976-9CAD-2803289AB806}" srcOrd="0" destOrd="0" presId="urn:microsoft.com/office/officeart/2018/2/layout/IconVerticalSolidList"/>
    <dgm:cxn modelId="{EDAA25A5-4B69-455F-99CD-461AB544BA97}" srcId="{AB6A80BA-6660-4B27-BE40-8AB4B8BB2784}" destId="{8E4EEAED-70AA-45BC-96FC-8A0E53A0D87B}" srcOrd="0" destOrd="0" parTransId="{B4F4BFA5-8137-4EC8-AE4F-D6CB8562B4CD}" sibTransId="{82CE9D13-C966-4C0D-A4B6-3929C005E2D3}"/>
    <dgm:cxn modelId="{425E48AF-3E72-4390-87EE-62B7A939C7BC}" type="presOf" srcId="{F5110423-803E-409C-8D33-1EDE1099EC3F}" destId="{50F1800B-33B9-4319-B956-6965FFD8AF84}" srcOrd="0" destOrd="0" presId="urn:microsoft.com/office/officeart/2018/2/layout/IconVerticalSolidList"/>
    <dgm:cxn modelId="{70AED5B3-FF0C-4927-8DAF-60BFF9D7403D}" srcId="{3DCBF498-3BFA-4279-B9E9-A2D15031854F}" destId="{65559CFC-7967-43D8-8636-AFCD21166CCF}" srcOrd="1" destOrd="0" parTransId="{2F39D8E3-ED50-41D6-908D-95AF85326EA1}" sibTransId="{C8911554-FDB9-4FE3-B39B-294699F75A35}"/>
    <dgm:cxn modelId="{6ACB01B4-C6C2-4B78-9D19-D09B38985558}" type="presOf" srcId="{65559CFC-7967-43D8-8636-AFCD21166CCF}" destId="{1684108B-9469-4013-815C-43F12D1C0A8D}" srcOrd="0" destOrd="0" presId="urn:microsoft.com/office/officeart/2018/2/layout/IconVerticalSolidList"/>
    <dgm:cxn modelId="{FB96A8CA-852B-4846-8425-ECFB11458ECB}" type="presOf" srcId="{AB6A80BA-6660-4B27-BE40-8AB4B8BB2784}" destId="{944F7CDF-5C7E-4E08-AC43-F336D6BF6D5C}" srcOrd="0" destOrd="0" presId="urn:microsoft.com/office/officeart/2018/2/layout/IconVerticalSolidList"/>
    <dgm:cxn modelId="{85273DCC-93C2-4754-BD3E-9B665116E7B5}" srcId="{3DCBF498-3BFA-4279-B9E9-A2D15031854F}" destId="{B5037078-7B94-452B-9D9E-28BB13DC236E}" srcOrd="2" destOrd="0" parTransId="{FEA2AE9D-49C9-4BF5-995E-E19111DFB72D}" sibTransId="{17E6E659-FEB6-47DE-9510-1F04EF7A67FD}"/>
    <dgm:cxn modelId="{FF1E46E2-1A33-4CCB-AFEF-997D8C563D64}" srcId="{AB6A80BA-6660-4B27-BE40-8AB4B8BB2784}" destId="{97385C11-4743-4DB3-B16F-2A9B678FBCD6}" srcOrd="1" destOrd="0" parTransId="{455D1C56-A88E-42D8-84AA-49BF8CF069BE}" sibTransId="{3A95A658-18CD-45F8-9B36-881A4F577C7E}"/>
    <dgm:cxn modelId="{67E4080A-DE3E-4C63-94CB-AB697FF8FDA6}" type="presParOf" srcId="{A5E44EAB-36E9-4976-9CAD-2803289AB806}" destId="{AEEC0B5B-CA27-4440-B1E9-A4A2DB72CBAD}" srcOrd="0" destOrd="0" presId="urn:microsoft.com/office/officeart/2018/2/layout/IconVerticalSolidList"/>
    <dgm:cxn modelId="{FBAA1963-F602-4546-B20A-038E00D78453}" type="presParOf" srcId="{AEEC0B5B-CA27-4440-B1E9-A4A2DB72CBAD}" destId="{531C53C4-0F4D-4556-831F-A9D5B41B2C8F}" srcOrd="0" destOrd="0" presId="urn:microsoft.com/office/officeart/2018/2/layout/IconVerticalSolidList"/>
    <dgm:cxn modelId="{59ADF5A8-8600-4D98-B2CC-390239677621}" type="presParOf" srcId="{AEEC0B5B-CA27-4440-B1E9-A4A2DB72CBAD}" destId="{5A685A26-7E96-4514-A99C-189B47FFF03B}" srcOrd="1" destOrd="0" presId="urn:microsoft.com/office/officeart/2018/2/layout/IconVerticalSolidList"/>
    <dgm:cxn modelId="{88785D99-BBF8-4D67-9FEA-4863BB25875A}" type="presParOf" srcId="{AEEC0B5B-CA27-4440-B1E9-A4A2DB72CBAD}" destId="{DB677B84-725B-4F1C-A86E-1152A8E656A1}" srcOrd="2" destOrd="0" presId="urn:microsoft.com/office/officeart/2018/2/layout/IconVerticalSolidList"/>
    <dgm:cxn modelId="{86D505C9-E0FA-4F69-AEBE-F9C780E7FA41}" type="presParOf" srcId="{AEEC0B5B-CA27-4440-B1E9-A4A2DB72CBAD}" destId="{944F7CDF-5C7E-4E08-AC43-F336D6BF6D5C}" srcOrd="3" destOrd="0" presId="urn:microsoft.com/office/officeart/2018/2/layout/IconVerticalSolidList"/>
    <dgm:cxn modelId="{A54C0775-98B9-414B-ACC9-7327FF8B52DA}" type="presParOf" srcId="{AEEC0B5B-CA27-4440-B1E9-A4A2DB72CBAD}" destId="{7CE8783B-94CD-4E75-8A54-869D01C228CB}" srcOrd="4" destOrd="0" presId="urn:microsoft.com/office/officeart/2018/2/layout/IconVerticalSolidList"/>
    <dgm:cxn modelId="{25C5231D-038C-4D83-B6FF-41175326EB28}" type="presParOf" srcId="{A5E44EAB-36E9-4976-9CAD-2803289AB806}" destId="{E33E8B23-23BB-43A7-A7DD-85A5640EE6FE}" srcOrd="1" destOrd="0" presId="urn:microsoft.com/office/officeart/2018/2/layout/IconVerticalSolidList"/>
    <dgm:cxn modelId="{D71EA606-1581-4727-B025-F8D538A18B51}" type="presParOf" srcId="{A5E44EAB-36E9-4976-9CAD-2803289AB806}" destId="{937C38CD-1466-4416-B7A3-9F0E32A99766}" srcOrd="2" destOrd="0" presId="urn:microsoft.com/office/officeart/2018/2/layout/IconVerticalSolidList"/>
    <dgm:cxn modelId="{3FB04277-676E-4708-9386-1E07989869A4}" type="presParOf" srcId="{937C38CD-1466-4416-B7A3-9F0E32A99766}" destId="{66F5E318-1D4D-4B66-A51E-45F783F8FBEA}" srcOrd="0" destOrd="0" presId="urn:microsoft.com/office/officeart/2018/2/layout/IconVerticalSolidList"/>
    <dgm:cxn modelId="{3D82B106-C23F-4AC5-9224-3D5C40146B69}" type="presParOf" srcId="{937C38CD-1466-4416-B7A3-9F0E32A99766}" destId="{BA9B6CB9-C4AC-429A-AFB9-3AB5A964CB0D}" srcOrd="1" destOrd="0" presId="urn:microsoft.com/office/officeart/2018/2/layout/IconVerticalSolidList"/>
    <dgm:cxn modelId="{963D9A22-9003-4CB6-A856-7F816D7090EB}" type="presParOf" srcId="{937C38CD-1466-4416-B7A3-9F0E32A99766}" destId="{1468A6D6-7AF9-4EC2-9AF9-121B77719E47}" srcOrd="2" destOrd="0" presId="urn:microsoft.com/office/officeart/2018/2/layout/IconVerticalSolidList"/>
    <dgm:cxn modelId="{428046C4-F114-4D27-A595-CE05B20183AA}" type="presParOf" srcId="{937C38CD-1466-4416-B7A3-9F0E32A99766}" destId="{1684108B-9469-4013-815C-43F12D1C0A8D}" srcOrd="3" destOrd="0" presId="urn:microsoft.com/office/officeart/2018/2/layout/IconVerticalSolidList"/>
    <dgm:cxn modelId="{DE59B71E-7986-4286-867F-70F72A4C1A86}" type="presParOf" srcId="{A5E44EAB-36E9-4976-9CAD-2803289AB806}" destId="{EA8C6ED4-10A9-43CF-A63D-C6F36F6E8615}" srcOrd="3" destOrd="0" presId="urn:microsoft.com/office/officeart/2018/2/layout/IconVerticalSolidList"/>
    <dgm:cxn modelId="{712CD4FD-0B1D-4922-9122-575034F42FB8}" type="presParOf" srcId="{A5E44EAB-36E9-4976-9CAD-2803289AB806}" destId="{170A4D96-2467-4422-9861-FB7F606A223E}" srcOrd="4" destOrd="0" presId="urn:microsoft.com/office/officeart/2018/2/layout/IconVerticalSolidList"/>
    <dgm:cxn modelId="{FBB6E2E2-4866-487C-8DE5-FBE962E9485A}" type="presParOf" srcId="{170A4D96-2467-4422-9861-FB7F606A223E}" destId="{6FEFAB3D-BB77-4C1D-93EB-B0A3D9735A4C}" srcOrd="0" destOrd="0" presId="urn:microsoft.com/office/officeart/2018/2/layout/IconVerticalSolidList"/>
    <dgm:cxn modelId="{5B1B3462-A211-4F79-89F4-7D3039881ECA}" type="presParOf" srcId="{170A4D96-2467-4422-9861-FB7F606A223E}" destId="{DAEB3819-5F86-4977-9901-FED43DEF9F2D}" srcOrd="1" destOrd="0" presId="urn:microsoft.com/office/officeart/2018/2/layout/IconVerticalSolidList"/>
    <dgm:cxn modelId="{A0998EAE-22D8-469E-B464-BAAE97FD6A7B}" type="presParOf" srcId="{170A4D96-2467-4422-9861-FB7F606A223E}" destId="{9420C7D8-D471-45F0-B4A8-571F90A85BFE}" srcOrd="2" destOrd="0" presId="urn:microsoft.com/office/officeart/2018/2/layout/IconVerticalSolidList"/>
    <dgm:cxn modelId="{D182491D-07C0-4CDB-9CC1-728743F3DB5C}" type="presParOf" srcId="{170A4D96-2467-4422-9861-FB7F606A223E}" destId="{55684621-0369-4C89-AA10-3E52AE7863B3}" srcOrd="3" destOrd="0" presId="urn:microsoft.com/office/officeart/2018/2/layout/IconVerticalSolidList"/>
    <dgm:cxn modelId="{5BB8EA65-ABE5-497C-ACBB-643947DCAA54}" type="presParOf" srcId="{A5E44EAB-36E9-4976-9CAD-2803289AB806}" destId="{B5617A47-D1C5-4410-B708-C3B98489F192}" srcOrd="5" destOrd="0" presId="urn:microsoft.com/office/officeart/2018/2/layout/IconVerticalSolidList"/>
    <dgm:cxn modelId="{5C50C557-21F8-411C-A40E-BEB782CCCD61}" type="presParOf" srcId="{A5E44EAB-36E9-4976-9CAD-2803289AB806}" destId="{880D9AD6-0129-47C4-8B1E-B096DD0E8F94}" srcOrd="6" destOrd="0" presId="urn:microsoft.com/office/officeart/2018/2/layout/IconVerticalSolidList"/>
    <dgm:cxn modelId="{9AB5C398-0DF5-4A41-B8C7-80CCF7C2B94A}" type="presParOf" srcId="{880D9AD6-0129-47C4-8B1E-B096DD0E8F94}" destId="{E5319D6C-3B11-43A6-9BCD-9AF07D6FBD50}" srcOrd="0" destOrd="0" presId="urn:microsoft.com/office/officeart/2018/2/layout/IconVerticalSolidList"/>
    <dgm:cxn modelId="{5878DE97-6A47-45CF-B1BB-CFCD35A48AF6}" type="presParOf" srcId="{880D9AD6-0129-47C4-8B1E-B096DD0E8F94}" destId="{A7456AEE-806F-4DB1-BF97-C9A90B6B6DBC}" srcOrd="1" destOrd="0" presId="urn:microsoft.com/office/officeart/2018/2/layout/IconVerticalSolidList"/>
    <dgm:cxn modelId="{6A560E11-0606-41A6-8759-DD84446DDFAB}" type="presParOf" srcId="{880D9AD6-0129-47C4-8B1E-B096DD0E8F94}" destId="{6F1056F2-34DE-4CCA-8ECD-E9977B877B1E}" srcOrd="2" destOrd="0" presId="urn:microsoft.com/office/officeart/2018/2/layout/IconVerticalSolidList"/>
    <dgm:cxn modelId="{3EFA311D-99C0-47ED-97DE-D509C643A976}" type="presParOf" srcId="{880D9AD6-0129-47C4-8B1E-B096DD0E8F94}" destId="{50F1800B-33B9-4319-B956-6965FFD8AF8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2200F9E-5DD4-4455-ACBF-DB5C4DDC89C0}"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B6B4EEAB-B8F3-4379-9D09-B2C99A374AE8}">
      <dgm:prSet/>
      <dgm:spPr/>
      <dgm:t>
        <a:bodyPr/>
        <a:lstStyle/>
        <a:p>
          <a:r>
            <a:rPr lang="tr-TR"/>
            <a:t>Birim başına değişmez ve değişir giderler toplamının en az olduğu kapasitedir. </a:t>
          </a:r>
          <a:endParaRPr lang="en-US"/>
        </a:p>
      </dgm:t>
    </dgm:pt>
    <dgm:pt modelId="{F3D74A67-550F-4D34-9563-CEC9E8FB7A0B}" type="parTrans" cxnId="{7989C2A1-387B-4471-A431-37591A06B6D7}">
      <dgm:prSet/>
      <dgm:spPr/>
      <dgm:t>
        <a:bodyPr/>
        <a:lstStyle/>
        <a:p>
          <a:endParaRPr lang="en-US"/>
        </a:p>
      </dgm:t>
    </dgm:pt>
    <dgm:pt modelId="{8CB09639-5368-44B0-A859-D23354B7195E}" type="sibTrans" cxnId="{7989C2A1-387B-4471-A431-37591A06B6D7}">
      <dgm:prSet/>
      <dgm:spPr/>
      <dgm:t>
        <a:bodyPr/>
        <a:lstStyle/>
        <a:p>
          <a:endParaRPr lang="en-US"/>
        </a:p>
      </dgm:t>
    </dgm:pt>
    <dgm:pt modelId="{4A7BD1E7-E08B-4F1D-A5FB-8B89FCB0AEAD}">
      <dgm:prSet/>
      <dgm:spPr/>
      <dgm:t>
        <a:bodyPr/>
        <a:lstStyle/>
        <a:p>
          <a:r>
            <a:rPr lang="tr-TR"/>
            <a:t>Pratik ve tam kapasiteye yakın bir üretim veya çalışma miktarını nitelendirir.</a:t>
          </a:r>
          <a:endParaRPr lang="en-US"/>
        </a:p>
      </dgm:t>
    </dgm:pt>
    <dgm:pt modelId="{75D10F96-0764-442E-AB04-8C1611FF7726}" type="parTrans" cxnId="{40114037-B6F3-41A2-8283-60BFFAFE6B5F}">
      <dgm:prSet/>
      <dgm:spPr/>
      <dgm:t>
        <a:bodyPr/>
        <a:lstStyle/>
        <a:p>
          <a:endParaRPr lang="en-US"/>
        </a:p>
      </dgm:t>
    </dgm:pt>
    <dgm:pt modelId="{52CF5966-0D6A-45EE-986C-D60A4541B9B9}" type="sibTrans" cxnId="{40114037-B6F3-41A2-8283-60BFFAFE6B5F}">
      <dgm:prSet/>
      <dgm:spPr/>
      <dgm:t>
        <a:bodyPr/>
        <a:lstStyle/>
        <a:p>
          <a:endParaRPr lang="en-US"/>
        </a:p>
      </dgm:t>
    </dgm:pt>
    <dgm:pt modelId="{10174BE1-BA14-41AB-8704-57E1D9B48432}" type="pres">
      <dgm:prSet presAssocID="{B2200F9E-5DD4-4455-ACBF-DB5C4DDC89C0}" presName="hierChild1" presStyleCnt="0">
        <dgm:presLayoutVars>
          <dgm:chPref val="1"/>
          <dgm:dir/>
          <dgm:animOne val="branch"/>
          <dgm:animLvl val="lvl"/>
          <dgm:resizeHandles/>
        </dgm:presLayoutVars>
      </dgm:prSet>
      <dgm:spPr/>
    </dgm:pt>
    <dgm:pt modelId="{996661F0-7ECC-4228-9137-B3D3E5FBBB69}" type="pres">
      <dgm:prSet presAssocID="{B6B4EEAB-B8F3-4379-9D09-B2C99A374AE8}" presName="hierRoot1" presStyleCnt="0"/>
      <dgm:spPr/>
    </dgm:pt>
    <dgm:pt modelId="{C3B43F2B-D963-4985-BA23-A08B1FAF4C6B}" type="pres">
      <dgm:prSet presAssocID="{B6B4EEAB-B8F3-4379-9D09-B2C99A374AE8}" presName="composite" presStyleCnt="0"/>
      <dgm:spPr/>
    </dgm:pt>
    <dgm:pt modelId="{1AD8B3F3-7D76-4512-A41D-35589607D7FE}" type="pres">
      <dgm:prSet presAssocID="{B6B4EEAB-B8F3-4379-9D09-B2C99A374AE8}" presName="background" presStyleLbl="node0" presStyleIdx="0" presStyleCnt="2"/>
      <dgm:spPr/>
    </dgm:pt>
    <dgm:pt modelId="{E2DE085A-D942-432E-876F-E58DAC33A292}" type="pres">
      <dgm:prSet presAssocID="{B6B4EEAB-B8F3-4379-9D09-B2C99A374AE8}" presName="text" presStyleLbl="fgAcc0" presStyleIdx="0" presStyleCnt="2">
        <dgm:presLayoutVars>
          <dgm:chPref val="3"/>
        </dgm:presLayoutVars>
      </dgm:prSet>
      <dgm:spPr/>
    </dgm:pt>
    <dgm:pt modelId="{1A274852-AE05-423E-A1DD-0353C5923620}" type="pres">
      <dgm:prSet presAssocID="{B6B4EEAB-B8F3-4379-9D09-B2C99A374AE8}" presName="hierChild2" presStyleCnt="0"/>
      <dgm:spPr/>
    </dgm:pt>
    <dgm:pt modelId="{E69B33E8-6BBC-4DB7-8314-4ECE8F3E832B}" type="pres">
      <dgm:prSet presAssocID="{4A7BD1E7-E08B-4F1D-A5FB-8B89FCB0AEAD}" presName="hierRoot1" presStyleCnt="0"/>
      <dgm:spPr/>
    </dgm:pt>
    <dgm:pt modelId="{F8FEF5B8-3070-4D75-A83C-2E7EEFF19DC6}" type="pres">
      <dgm:prSet presAssocID="{4A7BD1E7-E08B-4F1D-A5FB-8B89FCB0AEAD}" presName="composite" presStyleCnt="0"/>
      <dgm:spPr/>
    </dgm:pt>
    <dgm:pt modelId="{1DA04E9C-C12D-429B-A2CF-3131B7294C0B}" type="pres">
      <dgm:prSet presAssocID="{4A7BD1E7-E08B-4F1D-A5FB-8B89FCB0AEAD}" presName="background" presStyleLbl="node0" presStyleIdx="1" presStyleCnt="2"/>
      <dgm:spPr/>
    </dgm:pt>
    <dgm:pt modelId="{03B5530A-6715-424C-A990-F125E1ED6772}" type="pres">
      <dgm:prSet presAssocID="{4A7BD1E7-E08B-4F1D-A5FB-8B89FCB0AEAD}" presName="text" presStyleLbl="fgAcc0" presStyleIdx="1" presStyleCnt="2">
        <dgm:presLayoutVars>
          <dgm:chPref val="3"/>
        </dgm:presLayoutVars>
      </dgm:prSet>
      <dgm:spPr/>
    </dgm:pt>
    <dgm:pt modelId="{DCEAAB39-DEAF-4174-9E5E-199025989FB0}" type="pres">
      <dgm:prSet presAssocID="{4A7BD1E7-E08B-4F1D-A5FB-8B89FCB0AEAD}" presName="hierChild2" presStyleCnt="0"/>
      <dgm:spPr/>
    </dgm:pt>
  </dgm:ptLst>
  <dgm:cxnLst>
    <dgm:cxn modelId="{40114037-B6F3-41A2-8283-60BFFAFE6B5F}" srcId="{B2200F9E-5DD4-4455-ACBF-DB5C4DDC89C0}" destId="{4A7BD1E7-E08B-4F1D-A5FB-8B89FCB0AEAD}" srcOrd="1" destOrd="0" parTransId="{75D10F96-0764-442E-AB04-8C1611FF7726}" sibTransId="{52CF5966-0D6A-45EE-986C-D60A4541B9B9}"/>
    <dgm:cxn modelId="{F996B73A-A964-4362-9C92-2AB73FD47432}" type="presOf" srcId="{B6B4EEAB-B8F3-4379-9D09-B2C99A374AE8}" destId="{E2DE085A-D942-432E-876F-E58DAC33A292}" srcOrd="0" destOrd="0" presId="urn:microsoft.com/office/officeart/2005/8/layout/hierarchy1"/>
    <dgm:cxn modelId="{FAC57F67-4FA3-4F85-8058-A09ECB790FCD}" type="presOf" srcId="{B2200F9E-5DD4-4455-ACBF-DB5C4DDC89C0}" destId="{10174BE1-BA14-41AB-8704-57E1D9B48432}" srcOrd="0" destOrd="0" presId="urn:microsoft.com/office/officeart/2005/8/layout/hierarchy1"/>
    <dgm:cxn modelId="{7989C2A1-387B-4471-A431-37591A06B6D7}" srcId="{B2200F9E-5DD4-4455-ACBF-DB5C4DDC89C0}" destId="{B6B4EEAB-B8F3-4379-9D09-B2C99A374AE8}" srcOrd="0" destOrd="0" parTransId="{F3D74A67-550F-4D34-9563-CEC9E8FB7A0B}" sibTransId="{8CB09639-5368-44B0-A859-D23354B7195E}"/>
    <dgm:cxn modelId="{655AD4CE-F66A-4C41-9665-C011F2A17DC8}" type="presOf" srcId="{4A7BD1E7-E08B-4F1D-A5FB-8B89FCB0AEAD}" destId="{03B5530A-6715-424C-A990-F125E1ED6772}" srcOrd="0" destOrd="0" presId="urn:microsoft.com/office/officeart/2005/8/layout/hierarchy1"/>
    <dgm:cxn modelId="{AE4FB200-9070-48AB-90BD-6ED183E23DDC}" type="presParOf" srcId="{10174BE1-BA14-41AB-8704-57E1D9B48432}" destId="{996661F0-7ECC-4228-9137-B3D3E5FBBB69}" srcOrd="0" destOrd="0" presId="urn:microsoft.com/office/officeart/2005/8/layout/hierarchy1"/>
    <dgm:cxn modelId="{20C10A8F-6152-495E-9A8D-CAA001BB75C3}" type="presParOf" srcId="{996661F0-7ECC-4228-9137-B3D3E5FBBB69}" destId="{C3B43F2B-D963-4985-BA23-A08B1FAF4C6B}" srcOrd="0" destOrd="0" presId="urn:microsoft.com/office/officeart/2005/8/layout/hierarchy1"/>
    <dgm:cxn modelId="{62BC1907-680D-4CB3-B511-5F1B29A54228}" type="presParOf" srcId="{C3B43F2B-D963-4985-BA23-A08B1FAF4C6B}" destId="{1AD8B3F3-7D76-4512-A41D-35589607D7FE}" srcOrd="0" destOrd="0" presId="urn:microsoft.com/office/officeart/2005/8/layout/hierarchy1"/>
    <dgm:cxn modelId="{6EB5B5D0-C072-4E2D-AA67-7E667BFF04B6}" type="presParOf" srcId="{C3B43F2B-D963-4985-BA23-A08B1FAF4C6B}" destId="{E2DE085A-D942-432E-876F-E58DAC33A292}" srcOrd="1" destOrd="0" presId="urn:microsoft.com/office/officeart/2005/8/layout/hierarchy1"/>
    <dgm:cxn modelId="{03F7D1C6-8CDD-4542-B88E-F23C770A616F}" type="presParOf" srcId="{996661F0-7ECC-4228-9137-B3D3E5FBBB69}" destId="{1A274852-AE05-423E-A1DD-0353C5923620}" srcOrd="1" destOrd="0" presId="urn:microsoft.com/office/officeart/2005/8/layout/hierarchy1"/>
    <dgm:cxn modelId="{BD4E790F-DD47-4A76-BE39-88A3709D899D}" type="presParOf" srcId="{10174BE1-BA14-41AB-8704-57E1D9B48432}" destId="{E69B33E8-6BBC-4DB7-8314-4ECE8F3E832B}" srcOrd="1" destOrd="0" presId="urn:microsoft.com/office/officeart/2005/8/layout/hierarchy1"/>
    <dgm:cxn modelId="{91279259-9FDE-4439-B111-E74C005B0D33}" type="presParOf" srcId="{E69B33E8-6BBC-4DB7-8314-4ECE8F3E832B}" destId="{F8FEF5B8-3070-4D75-A83C-2E7EEFF19DC6}" srcOrd="0" destOrd="0" presId="urn:microsoft.com/office/officeart/2005/8/layout/hierarchy1"/>
    <dgm:cxn modelId="{89361AF3-47BC-4AF9-84E0-10BA98E9B552}" type="presParOf" srcId="{F8FEF5B8-3070-4D75-A83C-2E7EEFF19DC6}" destId="{1DA04E9C-C12D-429B-A2CF-3131B7294C0B}" srcOrd="0" destOrd="0" presId="urn:microsoft.com/office/officeart/2005/8/layout/hierarchy1"/>
    <dgm:cxn modelId="{AA332E4E-3956-4956-ACB5-6CF14925DE79}" type="presParOf" srcId="{F8FEF5B8-3070-4D75-A83C-2E7EEFF19DC6}" destId="{03B5530A-6715-424C-A990-F125E1ED6772}" srcOrd="1" destOrd="0" presId="urn:microsoft.com/office/officeart/2005/8/layout/hierarchy1"/>
    <dgm:cxn modelId="{C2AC9BA6-7C97-4895-AA77-942A9B8B6466}" type="presParOf" srcId="{E69B33E8-6BBC-4DB7-8314-4ECE8F3E832B}" destId="{DCEAAB39-DEAF-4174-9E5E-199025989FB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090029-33C7-4AC2-BBB8-5B1ADFCED1BC}">
      <dsp:nvSpPr>
        <dsp:cNvPr id="0" name=""/>
        <dsp:cNvSpPr/>
      </dsp:nvSpPr>
      <dsp:spPr>
        <a:xfrm>
          <a:off x="0" y="2659"/>
          <a:ext cx="7886700" cy="124348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052B66-4EB2-40C2-9873-48B521A16D0B}">
      <dsp:nvSpPr>
        <dsp:cNvPr id="0" name=""/>
        <dsp:cNvSpPr/>
      </dsp:nvSpPr>
      <dsp:spPr>
        <a:xfrm>
          <a:off x="376154" y="282443"/>
          <a:ext cx="683918" cy="6839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2A1749-DCE8-4844-B3DA-F463C0E043A1}">
      <dsp:nvSpPr>
        <dsp:cNvPr id="0" name=""/>
        <dsp:cNvSpPr/>
      </dsp:nvSpPr>
      <dsp:spPr>
        <a:xfrm>
          <a:off x="1436227" y="2659"/>
          <a:ext cx="6449068" cy="1243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602" tIns="131602" rIns="131602" bIns="131602" numCol="1" spcCol="1270" anchor="ctr" anchorCtr="0">
          <a:noAutofit/>
        </a:bodyPr>
        <a:lstStyle/>
        <a:p>
          <a:pPr marL="0" lvl="0" indent="0" algn="l" defTabSz="933450">
            <a:lnSpc>
              <a:spcPct val="90000"/>
            </a:lnSpc>
            <a:spcBef>
              <a:spcPct val="0"/>
            </a:spcBef>
            <a:spcAft>
              <a:spcPct val="35000"/>
            </a:spcAft>
            <a:buNone/>
          </a:pPr>
          <a:r>
            <a:rPr lang="tr-TR" sz="2100" b="1" kern="1200"/>
            <a:t>Ön Proje:</a:t>
          </a:r>
          <a:r>
            <a:rPr lang="tr-TR" sz="2100" kern="1200"/>
            <a:t> Girişimcilerin yatırım projesinde, kesin yatırım kararı alabilmek için yaptığı ve bazı ön bilgileri elde etmesine imkan veren çalışmalardan oluşan bölümdür.</a:t>
          </a:r>
          <a:endParaRPr lang="en-US" sz="2100" kern="1200"/>
        </a:p>
      </dsp:txBody>
      <dsp:txXfrm>
        <a:off x="1436227" y="2659"/>
        <a:ext cx="6449068" cy="1243487"/>
      </dsp:txXfrm>
    </dsp:sp>
    <dsp:sp modelId="{1562B322-7CBC-499D-ABE5-34FCEA2DF060}">
      <dsp:nvSpPr>
        <dsp:cNvPr id="0" name=""/>
        <dsp:cNvSpPr/>
      </dsp:nvSpPr>
      <dsp:spPr>
        <a:xfrm>
          <a:off x="0" y="1557018"/>
          <a:ext cx="7886700" cy="124348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F94BC8-64E8-49EA-970B-2AA71EB841A1}">
      <dsp:nvSpPr>
        <dsp:cNvPr id="0" name=""/>
        <dsp:cNvSpPr/>
      </dsp:nvSpPr>
      <dsp:spPr>
        <a:xfrm>
          <a:off x="376154" y="1836802"/>
          <a:ext cx="683918" cy="6839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8DF634-245B-4BC1-A7EE-7583F1B0CD7C}">
      <dsp:nvSpPr>
        <dsp:cNvPr id="0" name=""/>
        <dsp:cNvSpPr/>
      </dsp:nvSpPr>
      <dsp:spPr>
        <a:xfrm>
          <a:off x="1436227" y="1557018"/>
          <a:ext cx="3549015" cy="1243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602" tIns="131602" rIns="131602" bIns="131602" numCol="1" spcCol="1270" anchor="ctr" anchorCtr="0">
          <a:noAutofit/>
        </a:bodyPr>
        <a:lstStyle/>
        <a:p>
          <a:pPr marL="0" lvl="0" indent="0" algn="l" defTabSz="933450">
            <a:lnSpc>
              <a:spcPct val="90000"/>
            </a:lnSpc>
            <a:spcBef>
              <a:spcPct val="0"/>
            </a:spcBef>
            <a:spcAft>
              <a:spcPct val="35000"/>
            </a:spcAft>
            <a:buNone/>
          </a:pPr>
          <a:r>
            <a:rPr lang="tr-TR" sz="2100" b="1" kern="1200"/>
            <a:t>Ön Proje Çalışmaları:</a:t>
          </a:r>
          <a:endParaRPr lang="en-US" sz="2100" kern="1200"/>
        </a:p>
      </dsp:txBody>
      <dsp:txXfrm>
        <a:off x="1436227" y="1557018"/>
        <a:ext cx="3549015" cy="1243487"/>
      </dsp:txXfrm>
    </dsp:sp>
    <dsp:sp modelId="{7C4F5E5A-7763-482D-904D-DAAAE2DD160C}">
      <dsp:nvSpPr>
        <dsp:cNvPr id="0" name=""/>
        <dsp:cNvSpPr/>
      </dsp:nvSpPr>
      <dsp:spPr>
        <a:xfrm>
          <a:off x="4985242" y="1557018"/>
          <a:ext cx="2900053" cy="1243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602" tIns="131602" rIns="131602" bIns="131602" numCol="1" spcCol="1270" anchor="ctr" anchorCtr="0">
          <a:noAutofit/>
        </a:bodyPr>
        <a:lstStyle/>
        <a:p>
          <a:pPr marL="0" lvl="0" indent="0" algn="l" defTabSz="711200">
            <a:lnSpc>
              <a:spcPct val="90000"/>
            </a:lnSpc>
            <a:spcBef>
              <a:spcPct val="0"/>
            </a:spcBef>
            <a:spcAft>
              <a:spcPct val="35000"/>
            </a:spcAft>
            <a:buNone/>
          </a:pPr>
          <a:r>
            <a:rPr lang="tr-TR" sz="1600" kern="1200" dirty="0"/>
            <a:t>Ekonomik Araştırmalar</a:t>
          </a:r>
          <a:endParaRPr lang="en-US" sz="1600" kern="1200" dirty="0"/>
        </a:p>
        <a:p>
          <a:pPr marL="0" lvl="0" indent="0" algn="l" defTabSz="711200">
            <a:lnSpc>
              <a:spcPct val="90000"/>
            </a:lnSpc>
            <a:spcBef>
              <a:spcPct val="0"/>
            </a:spcBef>
            <a:spcAft>
              <a:spcPct val="35000"/>
            </a:spcAft>
            <a:buNone/>
          </a:pPr>
          <a:r>
            <a:rPr lang="tr-TR" sz="1600" kern="1200" dirty="0"/>
            <a:t>Teknik Araştırmalar</a:t>
          </a:r>
          <a:endParaRPr lang="en-US" sz="1600" kern="1200" dirty="0"/>
        </a:p>
        <a:p>
          <a:pPr marL="0" lvl="0" indent="0" algn="l" defTabSz="711200">
            <a:lnSpc>
              <a:spcPct val="90000"/>
            </a:lnSpc>
            <a:spcBef>
              <a:spcPct val="0"/>
            </a:spcBef>
            <a:spcAft>
              <a:spcPct val="35000"/>
            </a:spcAft>
            <a:buNone/>
          </a:pPr>
          <a:r>
            <a:rPr lang="tr-TR" sz="1600" kern="1200" dirty="0"/>
            <a:t>Mali (Finansal) Araştırmalar</a:t>
          </a:r>
          <a:endParaRPr lang="en-US" sz="1600" kern="1200" dirty="0"/>
        </a:p>
        <a:p>
          <a:pPr marL="0" lvl="0" indent="0" algn="l" defTabSz="711200">
            <a:lnSpc>
              <a:spcPct val="90000"/>
            </a:lnSpc>
            <a:spcBef>
              <a:spcPct val="0"/>
            </a:spcBef>
            <a:spcAft>
              <a:spcPct val="35000"/>
            </a:spcAft>
            <a:buNone/>
          </a:pPr>
          <a:r>
            <a:rPr lang="tr-TR" sz="1600" kern="1200" dirty="0"/>
            <a:t>Yasal Araştırmalar</a:t>
          </a:r>
          <a:endParaRPr lang="en-US" sz="1600" kern="1200" dirty="0"/>
        </a:p>
      </dsp:txBody>
      <dsp:txXfrm>
        <a:off x="4985242" y="1557018"/>
        <a:ext cx="2900053" cy="1243487"/>
      </dsp:txXfrm>
    </dsp:sp>
    <dsp:sp modelId="{26029C70-DE14-444E-B295-4734ACF39FEB}">
      <dsp:nvSpPr>
        <dsp:cNvPr id="0" name=""/>
        <dsp:cNvSpPr/>
      </dsp:nvSpPr>
      <dsp:spPr>
        <a:xfrm>
          <a:off x="0" y="3111377"/>
          <a:ext cx="7886700" cy="124348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0F2CD9-9B98-4C2F-8238-F9E9F0B156DC}">
      <dsp:nvSpPr>
        <dsp:cNvPr id="0" name=""/>
        <dsp:cNvSpPr/>
      </dsp:nvSpPr>
      <dsp:spPr>
        <a:xfrm>
          <a:off x="376154" y="3391162"/>
          <a:ext cx="683918" cy="6839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A3D01B-66D0-4DD5-BA02-22467261E51F}">
      <dsp:nvSpPr>
        <dsp:cNvPr id="0" name=""/>
        <dsp:cNvSpPr/>
      </dsp:nvSpPr>
      <dsp:spPr>
        <a:xfrm>
          <a:off x="1436227" y="3111377"/>
          <a:ext cx="6449068" cy="1243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602" tIns="131602" rIns="131602" bIns="131602" numCol="1" spcCol="1270" anchor="ctr" anchorCtr="0">
          <a:noAutofit/>
        </a:bodyPr>
        <a:lstStyle/>
        <a:p>
          <a:pPr marL="0" lvl="0" indent="0" algn="l" defTabSz="933450">
            <a:lnSpc>
              <a:spcPct val="90000"/>
            </a:lnSpc>
            <a:spcBef>
              <a:spcPct val="0"/>
            </a:spcBef>
            <a:spcAft>
              <a:spcPct val="35000"/>
            </a:spcAft>
            <a:buNone/>
          </a:pPr>
          <a:r>
            <a:rPr lang="tr-TR" sz="2100" b="1" kern="1200"/>
            <a:t>Kesin Proje: </a:t>
          </a:r>
          <a:r>
            <a:rPr lang="tr-TR" sz="2100" kern="1200"/>
            <a:t>Beklenen kârlılığı sağlayacağı düşünülen bir girişimin kesin olarak kuruluşuna yönelik çalışmaları başlatan ve yürütülmesini düzenleyen bir plandır.</a:t>
          </a:r>
          <a:endParaRPr lang="en-US" sz="2100" kern="1200"/>
        </a:p>
      </dsp:txBody>
      <dsp:txXfrm>
        <a:off x="1436227" y="3111377"/>
        <a:ext cx="6449068" cy="12434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C23D3-31E5-4B73-8ACB-CA79D383EF48}">
      <dsp:nvSpPr>
        <dsp:cNvPr id="0" name=""/>
        <dsp:cNvSpPr/>
      </dsp:nvSpPr>
      <dsp:spPr>
        <a:xfrm>
          <a:off x="0" y="717"/>
          <a:ext cx="4726201" cy="6028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945FA3-CD74-47BE-AFAA-629D395FEBF4}">
      <dsp:nvSpPr>
        <dsp:cNvPr id="0" name=""/>
        <dsp:cNvSpPr/>
      </dsp:nvSpPr>
      <dsp:spPr>
        <a:xfrm>
          <a:off x="182349" y="136349"/>
          <a:ext cx="331544" cy="3315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83FB3B-7C7B-4AAB-9736-AB476D5A14D7}">
      <dsp:nvSpPr>
        <dsp:cNvPr id="0" name=""/>
        <dsp:cNvSpPr/>
      </dsp:nvSpPr>
      <dsp:spPr>
        <a:xfrm>
          <a:off x="696242" y="717"/>
          <a:ext cx="4029958" cy="602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797" tIns="63797" rIns="63797" bIns="63797" numCol="1" spcCol="1270" anchor="ctr" anchorCtr="0">
          <a:noAutofit/>
        </a:bodyPr>
        <a:lstStyle/>
        <a:p>
          <a:pPr marL="0" lvl="0" indent="0" algn="l" defTabSz="711200">
            <a:lnSpc>
              <a:spcPct val="90000"/>
            </a:lnSpc>
            <a:spcBef>
              <a:spcPct val="0"/>
            </a:spcBef>
            <a:spcAft>
              <a:spcPct val="35000"/>
            </a:spcAft>
            <a:buNone/>
          </a:pPr>
          <a:r>
            <a:rPr lang="tr-TR" sz="1600" b="1" kern="1200" dirty="0"/>
            <a:t>1. Aşama: </a:t>
          </a:r>
          <a:r>
            <a:rPr lang="tr-TR" sz="1600" kern="1200" dirty="0"/>
            <a:t>Yatırım yapma fikri</a:t>
          </a:r>
          <a:endParaRPr lang="en-US" sz="1600" kern="1200" dirty="0"/>
        </a:p>
      </dsp:txBody>
      <dsp:txXfrm>
        <a:off x="696242" y="717"/>
        <a:ext cx="4029958" cy="602807"/>
      </dsp:txXfrm>
    </dsp:sp>
    <dsp:sp modelId="{56BD83DA-C1B4-44D6-8EC7-F56BC406A752}">
      <dsp:nvSpPr>
        <dsp:cNvPr id="0" name=""/>
        <dsp:cNvSpPr/>
      </dsp:nvSpPr>
      <dsp:spPr>
        <a:xfrm>
          <a:off x="0" y="754227"/>
          <a:ext cx="4726201" cy="6028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DDABD6-597D-4B46-A9EF-295FC0C7A285}">
      <dsp:nvSpPr>
        <dsp:cNvPr id="0" name=""/>
        <dsp:cNvSpPr/>
      </dsp:nvSpPr>
      <dsp:spPr>
        <a:xfrm>
          <a:off x="182349" y="889858"/>
          <a:ext cx="331544" cy="3315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92F759-F6FF-4AC5-B0A5-B42BA7AEFDF1}">
      <dsp:nvSpPr>
        <dsp:cNvPr id="0" name=""/>
        <dsp:cNvSpPr/>
      </dsp:nvSpPr>
      <dsp:spPr>
        <a:xfrm>
          <a:off x="696242" y="754227"/>
          <a:ext cx="4029958" cy="602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797" tIns="63797" rIns="63797" bIns="63797" numCol="1" spcCol="1270" anchor="ctr" anchorCtr="0">
          <a:noAutofit/>
        </a:bodyPr>
        <a:lstStyle/>
        <a:p>
          <a:pPr marL="0" lvl="0" indent="0" algn="l" defTabSz="711200">
            <a:lnSpc>
              <a:spcPct val="90000"/>
            </a:lnSpc>
            <a:spcBef>
              <a:spcPct val="0"/>
            </a:spcBef>
            <a:spcAft>
              <a:spcPct val="35000"/>
            </a:spcAft>
            <a:buNone/>
          </a:pPr>
          <a:r>
            <a:rPr lang="tr-TR" sz="1600" b="1" kern="1200" dirty="0"/>
            <a:t>2. Aşama: </a:t>
          </a:r>
          <a:r>
            <a:rPr lang="tr-TR" sz="1600" kern="1200" dirty="0"/>
            <a:t>Ön-proje öncesi araştırmaları</a:t>
          </a:r>
          <a:endParaRPr lang="en-US" sz="1600" kern="1200" dirty="0"/>
        </a:p>
      </dsp:txBody>
      <dsp:txXfrm>
        <a:off x="696242" y="754227"/>
        <a:ext cx="4029958" cy="602807"/>
      </dsp:txXfrm>
    </dsp:sp>
    <dsp:sp modelId="{EC584C85-E5B0-427F-A540-E74005B49954}">
      <dsp:nvSpPr>
        <dsp:cNvPr id="0" name=""/>
        <dsp:cNvSpPr/>
      </dsp:nvSpPr>
      <dsp:spPr>
        <a:xfrm>
          <a:off x="0" y="1507736"/>
          <a:ext cx="4726201" cy="6028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D3C427-B4BD-4676-8D14-942E0FC64A15}">
      <dsp:nvSpPr>
        <dsp:cNvPr id="0" name=""/>
        <dsp:cNvSpPr/>
      </dsp:nvSpPr>
      <dsp:spPr>
        <a:xfrm>
          <a:off x="182349" y="1643368"/>
          <a:ext cx="331544" cy="3315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D4961C-06A6-458E-A6B4-A03699EA39FA}">
      <dsp:nvSpPr>
        <dsp:cNvPr id="0" name=""/>
        <dsp:cNvSpPr/>
      </dsp:nvSpPr>
      <dsp:spPr>
        <a:xfrm>
          <a:off x="696242" y="1507736"/>
          <a:ext cx="4029958" cy="602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797" tIns="63797" rIns="63797" bIns="63797" numCol="1" spcCol="1270" anchor="ctr" anchorCtr="0">
          <a:noAutofit/>
        </a:bodyPr>
        <a:lstStyle/>
        <a:p>
          <a:pPr marL="0" lvl="0" indent="0" algn="l" defTabSz="711200">
            <a:lnSpc>
              <a:spcPct val="90000"/>
            </a:lnSpc>
            <a:spcBef>
              <a:spcPct val="0"/>
            </a:spcBef>
            <a:spcAft>
              <a:spcPct val="35000"/>
            </a:spcAft>
            <a:buNone/>
          </a:pPr>
          <a:r>
            <a:rPr lang="tr-TR" sz="1600" b="1" kern="1200" dirty="0"/>
            <a:t>3. Aşama: </a:t>
          </a:r>
          <a:r>
            <a:rPr lang="tr-TR" sz="1600" kern="1200" dirty="0"/>
            <a:t>Ön-proje aşaması</a:t>
          </a:r>
          <a:endParaRPr lang="en-US" sz="1600" kern="1200" dirty="0"/>
        </a:p>
      </dsp:txBody>
      <dsp:txXfrm>
        <a:off x="696242" y="1507736"/>
        <a:ext cx="4029958" cy="602807"/>
      </dsp:txXfrm>
    </dsp:sp>
    <dsp:sp modelId="{5F3D72F9-F560-4586-98E6-30CE65F08FFD}">
      <dsp:nvSpPr>
        <dsp:cNvPr id="0" name=""/>
        <dsp:cNvSpPr/>
      </dsp:nvSpPr>
      <dsp:spPr>
        <a:xfrm>
          <a:off x="0" y="2261245"/>
          <a:ext cx="4726201" cy="6028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6A0564-7885-4BF8-8330-DDB722050BA0}">
      <dsp:nvSpPr>
        <dsp:cNvPr id="0" name=""/>
        <dsp:cNvSpPr/>
      </dsp:nvSpPr>
      <dsp:spPr>
        <a:xfrm>
          <a:off x="182349" y="2396877"/>
          <a:ext cx="331544" cy="3315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579112-DC30-458B-B829-59C97FAF42B3}">
      <dsp:nvSpPr>
        <dsp:cNvPr id="0" name=""/>
        <dsp:cNvSpPr/>
      </dsp:nvSpPr>
      <dsp:spPr>
        <a:xfrm>
          <a:off x="696242" y="2261245"/>
          <a:ext cx="4029958" cy="602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797" tIns="63797" rIns="63797" bIns="63797" numCol="1" spcCol="1270" anchor="ctr" anchorCtr="0">
          <a:noAutofit/>
        </a:bodyPr>
        <a:lstStyle/>
        <a:p>
          <a:pPr marL="0" lvl="0" indent="0" algn="l" defTabSz="711200">
            <a:lnSpc>
              <a:spcPct val="90000"/>
            </a:lnSpc>
            <a:spcBef>
              <a:spcPct val="0"/>
            </a:spcBef>
            <a:spcAft>
              <a:spcPct val="35000"/>
            </a:spcAft>
            <a:buNone/>
          </a:pPr>
          <a:r>
            <a:rPr lang="tr-TR" sz="1600" b="1" kern="1200" dirty="0"/>
            <a:t>4. Aşama:</a:t>
          </a:r>
          <a:r>
            <a:rPr lang="tr-TR" sz="1600" kern="1200" dirty="0"/>
            <a:t> Değerlendirme ve yatırım kararı verilmesi aşaması</a:t>
          </a:r>
          <a:endParaRPr lang="en-US" sz="1600" kern="1200" dirty="0"/>
        </a:p>
      </dsp:txBody>
      <dsp:txXfrm>
        <a:off x="696242" y="2261245"/>
        <a:ext cx="4029958" cy="602807"/>
      </dsp:txXfrm>
    </dsp:sp>
    <dsp:sp modelId="{6DB60F07-0B1F-4218-8CDE-8A663BAFD860}">
      <dsp:nvSpPr>
        <dsp:cNvPr id="0" name=""/>
        <dsp:cNvSpPr/>
      </dsp:nvSpPr>
      <dsp:spPr>
        <a:xfrm>
          <a:off x="0" y="3014755"/>
          <a:ext cx="4726201" cy="6028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855937-82B6-42D0-85B0-213525584C20}">
      <dsp:nvSpPr>
        <dsp:cNvPr id="0" name=""/>
        <dsp:cNvSpPr/>
      </dsp:nvSpPr>
      <dsp:spPr>
        <a:xfrm>
          <a:off x="182349" y="3150387"/>
          <a:ext cx="331544" cy="3315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004D39-118A-4565-82A0-0C0E1F4AE612}">
      <dsp:nvSpPr>
        <dsp:cNvPr id="0" name=""/>
        <dsp:cNvSpPr/>
      </dsp:nvSpPr>
      <dsp:spPr>
        <a:xfrm>
          <a:off x="696242" y="3014755"/>
          <a:ext cx="4029958" cy="602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797" tIns="63797" rIns="63797" bIns="63797" numCol="1" spcCol="1270" anchor="ctr" anchorCtr="0">
          <a:noAutofit/>
        </a:bodyPr>
        <a:lstStyle/>
        <a:p>
          <a:pPr marL="0" lvl="0" indent="0" algn="l" defTabSz="711200">
            <a:lnSpc>
              <a:spcPct val="90000"/>
            </a:lnSpc>
            <a:spcBef>
              <a:spcPct val="0"/>
            </a:spcBef>
            <a:spcAft>
              <a:spcPct val="35000"/>
            </a:spcAft>
            <a:buNone/>
          </a:pPr>
          <a:r>
            <a:rPr lang="tr-TR" sz="1600" b="1" kern="1200" dirty="0"/>
            <a:t>5. Aşama:</a:t>
          </a:r>
          <a:r>
            <a:rPr lang="tr-TR" sz="1600" kern="1200" dirty="0"/>
            <a:t> Kesin yatırım projesinin hazırlanması aşaması</a:t>
          </a:r>
          <a:endParaRPr lang="en-US" sz="1600" kern="1200" dirty="0"/>
        </a:p>
      </dsp:txBody>
      <dsp:txXfrm>
        <a:off x="696242" y="3014755"/>
        <a:ext cx="4029958" cy="602807"/>
      </dsp:txXfrm>
    </dsp:sp>
    <dsp:sp modelId="{4EDE4A6A-D3FF-4EFC-B98E-7C8E8FB85516}">
      <dsp:nvSpPr>
        <dsp:cNvPr id="0" name=""/>
        <dsp:cNvSpPr/>
      </dsp:nvSpPr>
      <dsp:spPr>
        <a:xfrm>
          <a:off x="0" y="3768264"/>
          <a:ext cx="4726201" cy="6028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99F2EE-5366-4183-8346-664A13841A45}">
      <dsp:nvSpPr>
        <dsp:cNvPr id="0" name=""/>
        <dsp:cNvSpPr/>
      </dsp:nvSpPr>
      <dsp:spPr>
        <a:xfrm>
          <a:off x="182349" y="3903896"/>
          <a:ext cx="331544" cy="33154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930902-1159-40EB-AAEF-2EBDB28F4F73}">
      <dsp:nvSpPr>
        <dsp:cNvPr id="0" name=""/>
        <dsp:cNvSpPr/>
      </dsp:nvSpPr>
      <dsp:spPr>
        <a:xfrm>
          <a:off x="696242" y="3768264"/>
          <a:ext cx="4029958" cy="602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797" tIns="63797" rIns="63797" bIns="63797" numCol="1" spcCol="1270" anchor="ctr" anchorCtr="0">
          <a:noAutofit/>
        </a:bodyPr>
        <a:lstStyle/>
        <a:p>
          <a:pPr marL="0" lvl="0" indent="0" algn="l" defTabSz="711200">
            <a:lnSpc>
              <a:spcPct val="90000"/>
            </a:lnSpc>
            <a:spcBef>
              <a:spcPct val="0"/>
            </a:spcBef>
            <a:spcAft>
              <a:spcPct val="35000"/>
            </a:spcAft>
            <a:buNone/>
          </a:pPr>
          <a:r>
            <a:rPr lang="tr-TR" sz="1600" b="1" kern="1200" dirty="0"/>
            <a:t>6. Aşama:</a:t>
          </a:r>
          <a:r>
            <a:rPr lang="tr-TR" sz="1600" kern="1200" dirty="0"/>
            <a:t> Kesin projenin uygulanması aşaması</a:t>
          </a:r>
          <a:endParaRPr lang="en-US" sz="1600" kern="1200" dirty="0"/>
        </a:p>
      </dsp:txBody>
      <dsp:txXfrm>
        <a:off x="696242" y="3768264"/>
        <a:ext cx="4029958" cy="602807"/>
      </dsp:txXfrm>
    </dsp:sp>
    <dsp:sp modelId="{DEC0EFA3-13E5-4C31-AF08-8F89933B890A}">
      <dsp:nvSpPr>
        <dsp:cNvPr id="0" name=""/>
        <dsp:cNvSpPr/>
      </dsp:nvSpPr>
      <dsp:spPr>
        <a:xfrm>
          <a:off x="0" y="4521774"/>
          <a:ext cx="4726201" cy="6028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FF175E-7A35-4BB4-B33F-3429E783AF69}">
      <dsp:nvSpPr>
        <dsp:cNvPr id="0" name=""/>
        <dsp:cNvSpPr/>
      </dsp:nvSpPr>
      <dsp:spPr>
        <a:xfrm>
          <a:off x="182349" y="4657406"/>
          <a:ext cx="331544" cy="33154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9EF638-11F1-4310-AF83-577FC2170CD9}">
      <dsp:nvSpPr>
        <dsp:cNvPr id="0" name=""/>
        <dsp:cNvSpPr/>
      </dsp:nvSpPr>
      <dsp:spPr>
        <a:xfrm>
          <a:off x="696242" y="4521774"/>
          <a:ext cx="4029958" cy="602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797" tIns="63797" rIns="63797" bIns="63797" numCol="1" spcCol="1270" anchor="ctr" anchorCtr="0">
          <a:noAutofit/>
        </a:bodyPr>
        <a:lstStyle/>
        <a:p>
          <a:pPr marL="0" lvl="0" indent="0" algn="l" defTabSz="711200">
            <a:lnSpc>
              <a:spcPct val="90000"/>
            </a:lnSpc>
            <a:spcBef>
              <a:spcPct val="0"/>
            </a:spcBef>
            <a:spcAft>
              <a:spcPct val="35000"/>
            </a:spcAft>
            <a:buNone/>
          </a:pPr>
          <a:r>
            <a:rPr lang="tr-TR" sz="1600" b="1" kern="1200" dirty="0"/>
            <a:t>7. Aşama:</a:t>
          </a:r>
          <a:r>
            <a:rPr lang="tr-TR" sz="1600" kern="1200" dirty="0"/>
            <a:t> Deneme üretimi aşaması</a:t>
          </a:r>
          <a:endParaRPr lang="en-US" sz="1600" kern="1200" dirty="0"/>
        </a:p>
      </dsp:txBody>
      <dsp:txXfrm>
        <a:off x="696242" y="4521774"/>
        <a:ext cx="4029958" cy="602807"/>
      </dsp:txXfrm>
    </dsp:sp>
    <dsp:sp modelId="{89C8529F-72B0-4869-8E76-A97A703908C0}">
      <dsp:nvSpPr>
        <dsp:cNvPr id="0" name=""/>
        <dsp:cNvSpPr/>
      </dsp:nvSpPr>
      <dsp:spPr>
        <a:xfrm>
          <a:off x="0" y="5275283"/>
          <a:ext cx="4726201" cy="6028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460C3D-228A-4B76-A482-EFC08AC8C3CA}">
      <dsp:nvSpPr>
        <dsp:cNvPr id="0" name=""/>
        <dsp:cNvSpPr/>
      </dsp:nvSpPr>
      <dsp:spPr>
        <a:xfrm>
          <a:off x="182349" y="5410915"/>
          <a:ext cx="331544" cy="331544"/>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E21A6E-C600-445E-BAC4-5062843C4E90}">
      <dsp:nvSpPr>
        <dsp:cNvPr id="0" name=""/>
        <dsp:cNvSpPr/>
      </dsp:nvSpPr>
      <dsp:spPr>
        <a:xfrm>
          <a:off x="696242" y="5275283"/>
          <a:ext cx="4029958" cy="602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797" tIns="63797" rIns="63797" bIns="63797" numCol="1" spcCol="1270" anchor="ctr" anchorCtr="0">
          <a:noAutofit/>
        </a:bodyPr>
        <a:lstStyle/>
        <a:p>
          <a:pPr marL="0" lvl="0" indent="0" algn="l" defTabSz="711200">
            <a:lnSpc>
              <a:spcPct val="90000"/>
            </a:lnSpc>
            <a:spcBef>
              <a:spcPct val="0"/>
            </a:spcBef>
            <a:spcAft>
              <a:spcPct val="35000"/>
            </a:spcAft>
            <a:buNone/>
          </a:pPr>
          <a:r>
            <a:rPr lang="tr-TR" sz="1600" b="1" kern="1200" dirty="0"/>
            <a:t>8. Aşama:</a:t>
          </a:r>
          <a:r>
            <a:rPr lang="tr-TR" sz="1600" kern="1200" dirty="0"/>
            <a:t> Açılış ve yatırım projesinin sona ermesi aşaması</a:t>
          </a:r>
          <a:endParaRPr lang="en-US" sz="1600" kern="1200" dirty="0"/>
        </a:p>
      </dsp:txBody>
      <dsp:txXfrm>
        <a:off x="696242" y="5275283"/>
        <a:ext cx="4029958" cy="6028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3966B-F1D5-4E8C-95E9-458A75FDAF7E}">
      <dsp:nvSpPr>
        <dsp:cNvPr id="0" name=""/>
        <dsp:cNvSpPr/>
      </dsp:nvSpPr>
      <dsp:spPr>
        <a:xfrm>
          <a:off x="0" y="226897"/>
          <a:ext cx="5000124" cy="5000124"/>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AC2F1E4-6791-4755-BC1B-9A0CFE641E8F}">
      <dsp:nvSpPr>
        <dsp:cNvPr id="0" name=""/>
        <dsp:cNvSpPr/>
      </dsp:nvSpPr>
      <dsp:spPr>
        <a:xfrm>
          <a:off x="475011" y="701909"/>
          <a:ext cx="1950048" cy="195004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Ekonomik Araştırmalar</a:t>
          </a:r>
          <a:endParaRPr lang="en-US" sz="2400" kern="1200"/>
        </a:p>
      </dsp:txBody>
      <dsp:txXfrm>
        <a:off x="570204" y="797102"/>
        <a:ext cx="1759662" cy="1759662"/>
      </dsp:txXfrm>
    </dsp:sp>
    <dsp:sp modelId="{793EEB72-E64E-4A12-AC57-37931E9A5CBF}">
      <dsp:nvSpPr>
        <dsp:cNvPr id="0" name=""/>
        <dsp:cNvSpPr/>
      </dsp:nvSpPr>
      <dsp:spPr>
        <a:xfrm>
          <a:off x="2575063" y="701909"/>
          <a:ext cx="1950048" cy="1950048"/>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Teknik Araştırmalar</a:t>
          </a:r>
          <a:endParaRPr lang="en-US" sz="2400" kern="1200"/>
        </a:p>
      </dsp:txBody>
      <dsp:txXfrm>
        <a:off x="2670256" y="797102"/>
        <a:ext cx="1759662" cy="1759662"/>
      </dsp:txXfrm>
    </dsp:sp>
    <dsp:sp modelId="{A505591A-D769-4758-8196-6DC4AD398513}">
      <dsp:nvSpPr>
        <dsp:cNvPr id="0" name=""/>
        <dsp:cNvSpPr/>
      </dsp:nvSpPr>
      <dsp:spPr>
        <a:xfrm>
          <a:off x="475011" y="2801961"/>
          <a:ext cx="1950048" cy="1950048"/>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Mali Araştırmalar</a:t>
          </a:r>
          <a:endParaRPr lang="en-US" sz="2400" kern="1200"/>
        </a:p>
      </dsp:txBody>
      <dsp:txXfrm>
        <a:off x="570204" y="2897154"/>
        <a:ext cx="1759662" cy="1759662"/>
      </dsp:txXfrm>
    </dsp:sp>
    <dsp:sp modelId="{7C8FA5C0-3E7D-4E11-A860-A07D7F9297BA}">
      <dsp:nvSpPr>
        <dsp:cNvPr id="0" name=""/>
        <dsp:cNvSpPr/>
      </dsp:nvSpPr>
      <dsp:spPr>
        <a:xfrm>
          <a:off x="2575063" y="2801961"/>
          <a:ext cx="1950048" cy="195004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a:t>Yasal Araştırmalar</a:t>
          </a:r>
          <a:endParaRPr lang="en-US" sz="2400" kern="1200"/>
        </a:p>
      </dsp:txBody>
      <dsp:txXfrm>
        <a:off x="2670256" y="2897154"/>
        <a:ext cx="1759662" cy="17596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5CBB3-3695-400A-A2F9-92468900EC95}">
      <dsp:nvSpPr>
        <dsp:cNvPr id="0" name=""/>
        <dsp:cNvSpPr/>
      </dsp:nvSpPr>
      <dsp:spPr>
        <a:xfrm>
          <a:off x="518185" y="768902"/>
          <a:ext cx="1475437" cy="147543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179FF9-401B-4A22-B760-FA9279ABB3CE}">
      <dsp:nvSpPr>
        <dsp:cNvPr id="0" name=""/>
        <dsp:cNvSpPr/>
      </dsp:nvSpPr>
      <dsp:spPr>
        <a:xfrm>
          <a:off x="832623" y="1083340"/>
          <a:ext cx="846562" cy="846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29EA2D-6273-48AD-9C29-2B38F61D91FB}">
      <dsp:nvSpPr>
        <dsp:cNvPr id="0" name=""/>
        <dsp:cNvSpPr/>
      </dsp:nvSpPr>
      <dsp:spPr>
        <a:xfrm>
          <a:off x="46529" y="2703902"/>
          <a:ext cx="24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tr-TR" sz="1700" kern="1200"/>
            <a:t>Piyasa araştırmaları ve talep tahmini</a:t>
          </a:r>
          <a:endParaRPr lang="en-US" sz="1700" kern="1200"/>
        </a:p>
      </dsp:txBody>
      <dsp:txXfrm>
        <a:off x="46529" y="2703902"/>
        <a:ext cx="2418750" cy="720000"/>
      </dsp:txXfrm>
    </dsp:sp>
    <dsp:sp modelId="{A41AE487-5CE7-427F-99FE-829444561302}">
      <dsp:nvSpPr>
        <dsp:cNvPr id="0" name=""/>
        <dsp:cNvSpPr/>
      </dsp:nvSpPr>
      <dsp:spPr>
        <a:xfrm>
          <a:off x="3360216" y="768902"/>
          <a:ext cx="1475437" cy="147543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B31871-5045-4C56-8A73-4CB48DBED680}">
      <dsp:nvSpPr>
        <dsp:cNvPr id="0" name=""/>
        <dsp:cNvSpPr/>
      </dsp:nvSpPr>
      <dsp:spPr>
        <a:xfrm>
          <a:off x="3674654" y="1083340"/>
          <a:ext cx="846562" cy="846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7F94A1-E0B0-4125-B84B-FE734FA5E59B}">
      <dsp:nvSpPr>
        <dsp:cNvPr id="0" name=""/>
        <dsp:cNvSpPr/>
      </dsp:nvSpPr>
      <dsp:spPr>
        <a:xfrm>
          <a:off x="2888560" y="2703902"/>
          <a:ext cx="24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tr-TR" sz="1700" kern="1200"/>
            <a:t>Kuruluş yeri ve konumluk yer araştırmaları</a:t>
          </a:r>
          <a:endParaRPr lang="en-US" sz="1700" kern="1200"/>
        </a:p>
      </dsp:txBody>
      <dsp:txXfrm>
        <a:off x="2888560" y="2703902"/>
        <a:ext cx="2418750" cy="720000"/>
      </dsp:txXfrm>
    </dsp:sp>
    <dsp:sp modelId="{B23626AE-4BAF-4AFA-9DC7-875745C47A88}">
      <dsp:nvSpPr>
        <dsp:cNvPr id="0" name=""/>
        <dsp:cNvSpPr/>
      </dsp:nvSpPr>
      <dsp:spPr>
        <a:xfrm>
          <a:off x="6202248" y="768902"/>
          <a:ext cx="1475437" cy="147543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C0587C-01F2-4D7D-94A0-84243E5C60D0}">
      <dsp:nvSpPr>
        <dsp:cNvPr id="0" name=""/>
        <dsp:cNvSpPr/>
      </dsp:nvSpPr>
      <dsp:spPr>
        <a:xfrm>
          <a:off x="6516685" y="1083340"/>
          <a:ext cx="846562" cy="8465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3B10D0-4866-4F9C-80A1-39B267FBB687}">
      <dsp:nvSpPr>
        <dsp:cNvPr id="0" name=""/>
        <dsp:cNvSpPr/>
      </dsp:nvSpPr>
      <dsp:spPr>
        <a:xfrm>
          <a:off x="5730591" y="2703902"/>
          <a:ext cx="24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tr-TR" sz="1700" kern="1200"/>
            <a:t>Büyüklük (kapasite) araştırmaları</a:t>
          </a:r>
          <a:endParaRPr lang="en-US" sz="1700" kern="1200"/>
        </a:p>
      </dsp:txBody>
      <dsp:txXfrm>
        <a:off x="5730591" y="2703902"/>
        <a:ext cx="241875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207182-B9BB-4220-9F0C-04F3C8D26748}">
      <dsp:nvSpPr>
        <dsp:cNvPr id="0" name=""/>
        <dsp:cNvSpPr/>
      </dsp:nvSpPr>
      <dsp:spPr>
        <a:xfrm rot="16200000">
          <a:off x="808" y="99459"/>
          <a:ext cx="3993886" cy="3993886"/>
        </a:xfrm>
        <a:prstGeom prst="downArrow">
          <a:avLst>
            <a:gd name="adj1" fmla="val 50000"/>
            <a:gd name="adj2" fmla="val 35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tr-TR" sz="2700" i="1" kern="1200"/>
            <a:t>Masa Başı araştırmaları</a:t>
          </a:r>
          <a:r>
            <a:rPr lang="tr-TR" sz="2700" kern="1200"/>
            <a:t> (ikincil ve tali kaynaklardan elde edilen bilgiler)</a:t>
          </a:r>
          <a:endParaRPr lang="en-US" sz="2700" kern="1200"/>
        </a:p>
      </dsp:txBody>
      <dsp:txXfrm rot="5400000">
        <a:off x="809" y="1097930"/>
        <a:ext cx="3294956" cy="1996943"/>
      </dsp:txXfrm>
    </dsp:sp>
    <dsp:sp modelId="{2DFB8CBE-E1AB-4C9C-91ED-7128D09B938E}">
      <dsp:nvSpPr>
        <dsp:cNvPr id="0" name=""/>
        <dsp:cNvSpPr/>
      </dsp:nvSpPr>
      <dsp:spPr>
        <a:xfrm rot="5400000">
          <a:off x="4201176" y="99459"/>
          <a:ext cx="3993886" cy="3993886"/>
        </a:xfrm>
        <a:prstGeom prst="downArrow">
          <a:avLst>
            <a:gd name="adj1" fmla="val 50000"/>
            <a:gd name="adj2" fmla="val 35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tr-TR" sz="2700" i="1" kern="1200"/>
            <a:t>Alan araştırmaları</a:t>
          </a:r>
          <a:r>
            <a:rPr lang="tr-TR" sz="2700" kern="1200"/>
            <a:t> (Anket, gözlem, deney yöntemleri ile elde edilen bilgiler)</a:t>
          </a:r>
          <a:endParaRPr lang="en-US" sz="2700" kern="1200"/>
        </a:p>
      </dsp:txBody>
      <dsp:txXfrm rot="-5400000">
        <a:off x="4900107" y="1097930"/>
        <a:ext cx="3294956" cy="19969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49AC0-6CF9-4132-8F15-12A460A2AE37}">
      <dsp:nvSpPr>
        <dsp:cNvPr id="0" name=""/>
        <dsp:cNvSpPr/>
      </dsp:nvSpPr>
      <dsp:spPr>
        <a:xfrm>
          <a:off x="0" y="459932"/>
          <a:ext cx="8195871" cy="15947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tr-TR" sz="2900" b="1" i="1" kern="1200"/>
            <a:t>Kuruluş Yeri:</a:t>
          </a:r>
          <a:r>
            <a:rPr lang="tr-TR" sz="2900" kern="1200"/>
            <a:t> İşletmenin amaçlarına ulaşmada faaliyetlerini verimli, ekonomik ve kârlılık ölçütlerine uygun şekilde yürütmesine imkân veren yerdir.</a:t>
          </a:r>
          <a:endParaRPr lang="en-US" sz="2900" kern="1200"/>
        </a:p>
      </dsp:txBody>
      <dsp:txXfrm>
        <a:off x="77847" y="537779"/>
        <a:ext cx="8040177" cy="1439016"/>
      </dsp:txXfrm>
    </dsp:sp>
    <dsp:sp modelId="{B47C2C56-EF55-4474-8399-253772593BF1}">
      <dsp:nvSpPr>
        <dsp:cNvPr id="0" name=""/>
        <dsp:cNvSpPr/>
      </dsp:nvSpPr>
      <dsp:spPr>
        <a:xfrm>
          <a:off x="0" y="2138162"/>
          <a:ext cx="8195871" cy="1594710"/>
        </a:xfrm>
        <a:prstGeom prst="roundRect">
          <a:avLst/>
        </a:prstGeom>
        <a:solidFill>
          <a:schemeClr val="accent2">
            <a:hueOff val="6366461"/>
            <a:satOff val="1080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tr-TR" sz="2900" b="1" i="1" kern="1200"/>
            <a:t>Konum:</a:t>
          </a:r>
          <a:r>
            <a:rPr lang="tr-TR" sz="2900" kern="1200"/>
            <a:t> Belirlenen kuruluş yeri içinde işletmenin faaliyetlerini yürütmek üzere fiziksel mekân olarak kurulduğu veya açıldığı yerdir. </a:t>
          </a:r>
          <a:endParaRPr lang="en-US" sz="2900" kern="1200"/>
        </a:p>
      </dsp:txBody>
      <dsp:txXfrm>
        <a:off x="77847" y="2216009"/>
        <a:ext cx="8040177" cy="14390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64712A-BEF4-4B66-9C30-2F0F1C79F284}">
      <dsp:nvSpPr>
        <dsp:cNvPr id="0" name=""/>
        <dsp:cNvSpPr/>
      </dsp:nvSpPr>
      <dsp:spPr>
        <a:xfrm>
          <a:off x="1233260" y="174976"/>
          <a:ext cx="1325953" cy="13259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5E0B76-FC4A-4BEB-BF36-C8376DF57DAB}">
      <dsp:nvSpPr>
        <dsp:cNvPr id="0" name=""/>
        <dsp:cNvSpPr/>
      </dsp:nvSpPr>
      <dsp:spPr>
        <a:xfrm>
          <a:off x="2018" y="1697836"/>
          <a:ext cx="3788437" cy="568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tr-TR" sz="2400" kern="1200" dirty="0">
              <a:latin typeface="Arial" panose="020B0604020202020204" pitchFamily="34" charset="0"/>
              <a:cs typeface="Arial" panose="020B0604020202020204" pitchFamily="34" charset="0"/>
            </a:rPr>
            <a:t>Çalışan kişi sayısı,</a:t>
          </a:r>
          <a:endParaRPr lang="en-US" sz="2400" kern="1200" dirty="0">
            <a:latin typeface="Arial" panose="020B0604020202020204" pitchFamily="34" charset="0"/>
            <a:cs typeface="Arial" panose="020B0604020202020204" pitchFamily="34" charset="0"/>
          </a:endParaRPr>
        </a:p>
      </dsp:txBody>
      <dsp:txXfrm>
        <a:off x="2018" y="1697836"/>
        <a:ext cx="3788437" cy="568265"/>
      </dsp:txXfrm>
    </dsp:sp>
    <dsp:sp modelId="{E244F3F0-ACD2-46E7-9D20-67FF0A3940F7}">
      <dsp:nvSpPr>
        <dsp:cNvPr id="0" name=""/>
        <dsp:cNvSpPr/>
      </dsp:nvSpPr>
      <dsp:spPr>
        <a:xfrm>
          <a:off x="2018" y="2357687"/>
          <a:ext cx="3788437" cy="2396524"/>
        </a:xfrm>
        <a:prstGeom prst="rect">
          <a:avLst/>
        </a:prstGeom>
        <a:noFill/>
        <a:ln>
          <a:noFill/>
        </a:ln>
        <a:effectLst/>
      </dsp:spPr>
      <dsp:style>
        <a:lnRef idx="0">
          <a:scrgbClr r="0" g="0" b="0"/>
        </a:lnRef>
        <a:fillRef idx="0">
          <a:scrgbClr r="0" g="0" b="0"/>
        </a:fillRef>
        <a:effectRef idx="0">
          <a:scrgbClr r="0" g="0" b="0"/>
        </a:effectRef>
        <a:fontRef idx="minor"/>
      </dsp:style>
    </dsp:sp>
    <dsp:sp modelId="{A054628B-A429-42E4-863F-9B091166BA96}">
      <dsp:nvSpPr>
        <dsp:cNvPr id="0" name=""/>
        <dsp:cNvSpPr/>
      </dsp:nvSpPr>
      <dsp:spPr>
        <a:xfrm>
          <a:off x="5684674" y="174976"/>
          <a:ext cx="1325953" cy="13259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D53297-27FA-4DF9-A5CB-A320F18ECB3F}">
      <dsp:nvSpPr>
        <dsp:cNvPr id="0" name=""/>
        <dsp:cNvSpPr/>
      </dsp:nvSpPr>
      <dsp:spPr>
        <a:xfrm>
          <a:off x="4453432" y="1697836"/>
          <a:ext cx="3788437" cy="568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tr-TR" sz="2400" kern="1200" dirty="0">
              <a:latin typeface="Arial" panose="020B0604020202020204" pitchFamily="34" charset="0"/>
              <a:cs typeface="Arial" panose="020B0604020202020204" pitchFamily="34" charset="0"/>
            </a:rPr>
            <a:t>Belirli bir süre içinde; </a:t>
          </a:r>
          <a:endParaRPr lang="en-US" sz="2400" kern="1200" dirty="0">
            <a:latin typeface="Arial" panose="020B0604020202020204" pitchFamily="34" charset="0"/>
            <a:cs typeface="Arial" panose="020B0604020202020204" pitchFamily="34" charset="0"/>
          </a:endParaRPr>
        </a:p>
      </dsp:txBody>
      <dsp:txXfrm>
        <a:off x="4453432" y="1697836"/>
        <a:ext cx="3788437" cy="568265"/>
      </dsp:txXfrm>
    </dsp:sp>
    <dsp:sp modelId="{B3FCFE11-3D7C-4FB6-940C-99341183FA9D}">
      <dsp:nvSpPr>
        <dsp:cNvPr id="0" name=""/>
        <dsp:cNvSpPr/>
      </dsp:nvSpPr>
      <dsp:spPr>
        <a:xfrm>
          <a:off x="4453432" y="2357687"/>
          <a:ext cx="3788437" cy="23965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tr-TR" sz="1800" kern="1200" dirty="0">
              <a:latin typeface="Arial" panose="020B0604020202020204" pitchFamily="34" charset="0"/>
              <a:cs typeface="Arial" panose="020B0604020202020204" pitchFamily="34" charset="0"/>
            </a:rPr>
            <a:t>ödenen ücret ve aylıkların toplamı,</a:t>
          </a:r>
          <a:endParaRPr lang="en-US" sz="1800" kern="1200" dirty="0">
            <a:latin typeface="Arial" panose="020B0604020202020204" pitchFamily="34" charset="0"/>
            <a:cs typeface="Arial" panose="020B0604020202020204" pitchFamily="34" charset="0"/>
          </a:endParaRPr>
        </a:p>
        <a:p>
          <a:pPr marL="0" lvl="0" indent="0" algn="ctr" defTabSz="800100">
            <a:lnSpc>
              <a:spcPct val="100000"/>
            </a:lnSpc>
            <a:spcBef>
              <a:spcPct val="0"/>
            </a:spcBef>
            <a:spcAft>
              <a:spcPct val="35000"/>
            </a:spcAft>
            <a:buNone/>
          </a:pPr>
          <a:r>
            <a:rPr lang="tr-TR" sz="1800" kern="1200" dirty="0">
              <a:latin typeface="Arial" panose="020B0604020202020204" pitchFamily="34" charset="0"/>
              <a:cs typeface="Arial" panose="020B0604020202020204" pitchFamily="34" charset="0"/>
            </a:rPr>
            <a:t>yarı mamul madde ve benzeri madde miktarı,</a:t>
          </a:r>
          <a:endParaRPr lang="en-US" sz="1800" kern="1200" dirty="0">
            <a:latin typeface="Arial" panose="020B0604020202020204" pitchFamily="34" charset="0"/>
            <a:cs typeface="Arial" panose="020B0604020202020204" pitchFamily="34" charset="0"/>
          </a:endParaRPr>
        </a:p>
        <a:p>
          <a:pPr marL="0" lvl="0" indent="0" algn="ctr" defTabSz="800100">
            <a:lnSpc>
              <a:spcPct val="100000"/>
            </a:lnSpc>
            <a:spcBef>
              <a:spcPct val="0"/>
            </a:spcBef>
            <a:spcAft>
              <a:spcPct val="35000"/>
            </a:spcAft>
            <a:buNone/>
          </a:pPr>
          <a:r>
            <a:rPr lang="tr-TR" sz="1800" kern="1200" dirty="0">
              <a:latin typeface="Arial" panose="020B0604020202020204" pitchFamily="34" charset="0"/>
              <a:cs typeface="Arial" panose="020B0604020202020204" pitchFamily="34" charset="0"/>
            </a:rPr>
            <a:t>kullanılan enerji miktarı ve türü (örneğin; enerji santralleri için beygir gücü, su, elektrik, buhar veya atom enerjisi...),</a:t>
          </a:r>
          <a:endParaRPr lang="en-US" sz="1800" kern="1200" dirty="0">
            <a:latin typeface="Arial" panose="020B0604020202020204" pitchFamily="34" charset="0"/>
            <a:cs typeface="Arial" panose="020B0604020202020204" pitchFamily="34" charset="0"/>
          </a:endParaRPr>
        </a:p>
        <a:p>
          <a:pPr marL="0" lvl="0" indent="0" algn="ctr" defTabSz="800100">
            <a:lnSpc>
              <a:spcPct val="100000"/>
            </a:lnSpc>
            <a:spcBef>
              <a:spcPct val="0"/>
            </a:spcBef>
            <a:spcAft>
              <a:spcPct val="35000"/>
            </a:spcAft>
            <a:buNone/>
          </a:pPr>
          <a:r>
            <a:rPr lang="tr-TR" sz="1800" kern="1200" dirty="0">
              <a:latin typeface="Arial" panose="020B0604020202020204" pitchFamily="34" charset="0"/>
              <a:cs typeface="Arial" panose="020B0604020202020204" pitchFamily="34" charset="0"/>
            </a:rPr>
            <a:t>yapılan satışların miktarı ve tutarı</a:t>
          </a:r>
          <a:r>
            <a:rPr lang="tr-TR" sz="1700" kern="1200" dirty="0"/>
            <a:t>,</a:t>
          </a:r>
          <a:endParaRPr lang="en-US" sz="1700" kern="1200" dirty="0"/>
        </a:p>
      </dsp:txBody>
      <dsp:txXfrm>
        <a:off x="4453432" y="2357687"/>
        <a:ext cx="3788437" cy="23965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3B9DE1-B19C-4981-AFB0-CF2FBACB9B93}">
      <dsp:nvSpPr>
        <dsp:cNvPr id="0" name=""/>
        <dsp:cNvSpPr/>
      </dsp:nvSpPr>
      <dsp:spPr>
        <a:xfrm>
          <a:off x="0" y="754"/>
          <a:ext cx="8243888" cy="1104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dirty="0">
              <a:latin typeface="Arial" panose="020B0604020202020204" pitchFamily="34" charset="0"/>
              <a:cs typeface="Arial" panose="020B0604020202020204" pitchFamily="34" charset="0"/>
            </a:rPr>
            <a:t>Sermaye miktarı ve bileşimi,</a:t>
          </a:r>
          <a:endParaRPr lang="en-US" sz="2400" kern="1200" dirty="0">
            <a:latin typeface="Arial" panose="020B0604020202020204" pitchFamily="34" charset="0"/>
            <a:cs typeface="Arial" panose="020B0604020202020204" pitchFamily="34" charset="0"/>
          </a:endParaRPr>
        </a:p>
      </dsp:txBody>
      <dsp:txXfrm>
        <a:off x="53916" y="54670"/>
        <a:ext cx="8136056" cy="996648"/>
      </dsp:txXfrm>
    </dsp:sp>
    <dsp:sp modelId="{C95441E3-8524-4363-89B7-FCC6E590F088}">
      <dsp:nvSpPr>
        <dsp:cNvPr id="0" name=""/>
        <dsp:cNvSpPr/>
      </dsp:nvSpPr>
      <dsp:spPr>
        <a:xfrm>
          <a:off x="0" y="1275154"/>
          <a:ext cx="8243888" cy="1104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dirty="0">
              <a:latin typeface="Arial" panose="020B0604020202020204" pitchFamily="34" charset="0"/>
              <a:cs typeface="Arial" panose="020B0604020202020204" pitchFamily="34" charset="0"/>
            </a:rPr>
            <a:t>İşlenen ve yararlanılan toprağın genişliği,</a:t>
          </a:r>
          <a:endParaRPr lang="en-US" sz="2400" kern="1200" dirty="0">
            <a:latin typeface="Arial" panose="020B0604020202020204" pitchFamily="34" charset="0"/>
            <a:cs typeface="Arial" panose="020B0604020202020204" pitchFamily="34" charset="0"/>
          </a:endParaRPr>
        </a:p>
      </dsp:txBody>
      <dsp:txXfrm>
        <a:off x="53916" y="1329070"/>
        <a:ext cx="8136056" cy="996648"/>
      </dsp:txXfrm>
    </dsp:sp>
    <dsp:sp modelId="{0CC93ED7-337E-4771-8BCA-0C05A3D893DC}">
      <dsp:nvSpPr>
        <dsp:cNvPr id="0" name=""/>
        <dsp:cNvSpPr/>
      </dsp:nvSpPr>
      <dsp:spPr>
        <a:xfrm>
          <a:off x="0" y="2549554"/>
          <a:ext cx="8243888" cy="1104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dirty="0">
              <a:latin typeface="Arial" panose="020B0604020202020204" pitchFamily="34" charset="0"/>
              <a:cs typeface="Arial" panose="020B0604020202020204" pitchFamily="34" charset="0"/>
            </a:rPr>
            <a:t>Kullanılan makine, tezgâh ve diğer aygıtların sayısı, gücü (çimento fabrikalarında döner fırın sayısı),</a:t>
          </a:r>
          <a:endParaRPr lang="en-US" sz="2400" kern="1200" dirty="0">
            <a:latin typeface="Arial" panose="020B0604020202020204" pitchFamily="34" charset="0"/>
            <a:cs typeface="Arial" panose="020B0604020202020204" pitchFamily="34" charset="0"/>
          </a:endParaRPr>
        </a:p>
      </dsp:txBody>
      <dsp:txXfrm>
        <a:off x="53916" y="2603470"/>
        <a:ext cx="8136056" cy="996648"/>
      </dsp:txXfrm>
    </dsp:sp>
    <dsp:sp modelId="{AAF93BE9-5759-4C12-AF25-5D062FAF2F0C}">
      <dsp:nvSpPr>
        <dsp:cNvPr id="0" name=""/>
        <dsp:cNvSpPr/>
      </dsp:nvSpPr>
      <dsp:spPr>
        <a:xfrm>
          <a:off x="0" y="3823954"/>
          <a:ext cx="8243888" cy="1104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dirty="0">
              <a:latin typeface="Arial" panose="020B0604020202020204" pitchFamily="34" charset="0"/>
              <a:cs typeface="Arial" panose="020B0604020202020204" pitchFamily="34" charset="0"/>
            </a:rPr>
            <a:t>Yerlerin sığdırma hacmi (otellerde yatak sayısı, silolarda depolama hacmi...)</a:t>
          </a:r>
          <a:endParaRPr lang="en-US" sz="2400" kern="1200" dirty="0">
            <a:latin typeface="Arial" panose="020B0604020202020204" pitchFamily="34" charset="0"/>
            <a:cs typeface="Arial" panose="020B0604020202020204" pitchFamily="34" charset="0"/>
          </a:endParaRPr>
        </a:p>
      </dsp:txBody>
      <dsp:txXfrm>
        <a:off x="53916" y="3877870"/>
        <a:ext cx="8136056" cy="9966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1C53C4-0F4D-4556-831F-A9D5B41B2C8F}">
      <dsp:nvSpPr>
        <dsp:cNvPr id="0" name=""/>
        <dsp:cNvSpPr/>
      </dsp:nvSpPr>
      <dsp:spPr>
        <a:xfrm>
          <a:off x="0" y="5475"/>
          <a:ext cx="8686800" cy="12357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685A26-7E96-4514-A99C-189B47FFF03B}">
      <dsp:nvSpPr>
        <dsp:cNvPr id="0" name=""/>
        <dsp:cNvSpPr/>
      </dsp:nvSpPr>
      <dsp:spPr>
        <a:xfrm>
          <a:off x="373799" y="283507"/>
          <a:ext cx="680299" cy="6796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4F7CDF-5C7E-4E08-AC43-F336D6BF6D5C}">
      <dsp:nvSpPr>
        <dsp:cNvPr id="0" name=""/>
        <dsp:cNvSpPr/>
      </dsp:nvSpPr>
      <dsp:spPr>
        <a:xfrm>
          <a:off x="1427898" y="5475"/>
          <a:ext cx="3909060" cy="1274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865" tIns="134865" rIns="134865" bIns="134865" numCol="1" spcCol="1270" anchor="ctr" anchorCtr="0">
          <a:noAutofit/>
        </a:bodyPr>
        <a:lstStyle/>
        <a:p>
          <a:pPr marL="0" lvl="0" indent="0" algn="l" defTabSz="622300">
            <a:lnSpc>
              <a:spcPct val="100000"/>
            </a:lnSpc>
            <a:spcBef>
              <a:spcPct val="0"/>
            </a:spcBef>
            <a:spcAft>
              <a:spcPct val="35000"/>
            </a:spcAft>
            <a:buNone/>
          </a:pPr>
          <a:r>
            <a:rPr lang="tr-TR" sz="1400" kern="1200" dirty="0">
              <a:latin typeface="Arial" panose="020B0604020202020204" pitchFamily="34" charset="0"/>
              <a:cs typeface="Arial" panose="020B0604020202020204" pitchFamily="34" charset="0"/>
            </a:rPr>
            <a:t>Pratik kapasite ile fiili kapasite arasında yapılacak karşılaştırmalar ise, bazı yeni kapasite kavramlarını ortaya çıkarır. Bu karşılaştırmalar üç değişik ilişki şeklinde olabilir;</a:t>
          </a:r>
          <a:endParaRPr lang="en-US" sz="1400" kern="1200" dirty="0">
            <a:latin typeface="Arial" panose="020B0604020202020204" pitchFamily="34" charset="0"/>
            <a:cs typeface="Arial" panose="020B0604020202020204" pitchFamily="34" charset="0"/>
          </a:endParaRPr>
        </a:p>
      </dsp:txBody>
      <dsp:txXfrm>
        <a:off x="1427898" y="5475"/>
        <a:ext cx="3909060" cy="1274316"/>
      </dsp:txXfrm>
    </dsp:sp>
    <dsp:sp modelId="{7CE8783B-94CD-4E75-8A54-869D01C228CB}">
      <dsp:nvSpPr>
        <dsp:cNvPr id="0" name=""/>
        <dsp:cNvSpPr/>
      </dsp:nvSpPr>
      <dsp:spPr>
        <a:xfrm>
          <a:off x="5336958" y="5475"/>
          <a:ext cx="3327851" cy="1235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778" tIns="130778" rIns="130778" bIns="130778" numCol="1" spcCol="1270" anchor="ctr" anchorCtr="0">
          <a:noAutofit/>
        </a:bodyPr>
        <a:lstStyle/>
        <a:p>
          <a:pPr marL="0" lvl="0" indent="0" algn="l" defTabSz="711200">
            <a:lnSpc>
              <a:spcPct val="100000"/>
            </a:lnSpc>
            <a:spcBef>
              <a:spcPct val="0"/>
            </a:spcBef>
            <a:spcAft>
              <a:spcPct val="35000"/>
            </a:spcAft>
            <a:buNone/>
          </a:pPr>
          <a:r>
            <a:rPr lang="tr-TR" sz="1600" kern="1200" dirty="0">
              <a:latin typeface="Arial" panose="020B0604020202020204" pitchFamily="34" charset="0"/>
              <a:cs typeface="Arial" panose="020B0604020202020204" pitchFamily="34" charset="0"/>
            </a:rPr>
            <a:t>Pratik Kapasite &gt; Fiili Kapasite,</a:t>
          </a:r>
          <a:endParaRPr lang="en-US" sz="1600" kern="1200" dirty="0">
            <a:latin typeface="Arial" panose="020B0604020202020204" pitchFamily="34" charset="0"/>
            <a:cs typeface="Arial" panose="020B0604020202020204" pitchFamily="34" charset="0"/>
          </a:endParaRPr>
        </a:p>
        <a:p>
          <a:pPr marL="0" lvl="0" indent="0" algn="l" defTabSz="711200">
            <a:lnSpc>
              <a:spcPct val="100000"/>
            </a:lnSpc>
            <a:spcBef>
              <a:spcPct val="0"/>
            </a:spcBef>
            <a:spcAft>
              <a:spcPct val="35000"/>
            </a:spcAft>
            <a:buNone/>
          </a:pPr>
          <a:r>
            <a:rPr lang="tr-TR" sz="1600" kern="1200" dirty="0">
              <a:latin typeface="Arial" panose="020B0604020202020204" pitchFamily="34" charset="0"/>
              <a:cs typeface="Arial" panose="020B0604020202020204" pitchFamily="34" charset="0"/>
            </a:rPr>
            <a:t>Pratik Kapasite = Fiili Kapasite,</a:t>
          </a:r>
          <a:endParaRPr lang="en-US" sz="1600" kern="1200" dirty="0">
            <a:latin typeface="Arial" panose="020B0604020202020204" pitchFamily="34" charset="0"/>
            <a:cs typeface="Arial" panose="020B0604020202020204" pitchFamily="34" charset="0"/>
          </a:endParaRPr>
        </a:p>
        <a:p>
          <a:pPr marL="0" lvl="0" indent="0" algn="l" defTabSz="711200">
            <a:lnSpc>
              <a:spcPct val="100000"/>
            </a:lnSpc>
            <a:spcBef>
              <a:spcPct val="0"/>
            </a:spcBef>
            <a:spcAft>
              <a:spcPct val="35000"/>
            </a:spcAft>
            <a:buNone/>
          </a:pPr>
          <a:r>
            <a:rPr lang="tr-TR" sz="1600" kern="1200" dirty="0">
              <a:latin typeface="Arial" panose="020B0604020202020204" pitchFamily="34" charset="0"/>
              <a:cs typeface="Arial" panose="020B0604020202020204" pitchFamily="34" charset="0"/>
            </a:rPr>
            <a:t>Pratik Kapasite &lt; Fiili Kapasite</a:t>
          </a:r>
          <a:r>
            <a:rPr lang="tr-TR" sz="1100" kern="1200" dirty="0"/>
            <a:t>.</a:t>
          </a:r>
          <a:endParaRPr lang="en-US" sz="1100" kern="1200" dirty="0"/>
        </a:p>
      </dsp:txBody>
      <dsp:txXfrm>
        <a:off x="5336958" y="5475"/>
        <a:ext cx="3327851" cy="1235700"/>
      </dsp:txXfrm>
    </dsp:sp>
    <dsp:sp modelId="{66F5E318-1D4D-4B66-A51E-45F783F8FBEA}">
      <dsp:nvSpPr>
        <dsp:cNvPr id="0" name=""/>
        <dsp:cNvSpPr/>
      </dsp:nvSpPr>
      <dsp:spPr>
        <a:xfrm>
          <a:off x="0" y="1598370"/>
          <a:ext cx="8686800" cy="12357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9B6CB9-C4AC-429A-AFB9-3AB5A964CB0D}">
      <dsp:nvSpPr>
        <dsp:cNvPr id="0" name=""/>
        <dsp:cNvSpPr/>
      </dsp:nvSpPr>
      <dsp:spPr>
        <a:xfrm>
          <a:off x="373799" y="1876402"/>
          <a:ext cx="680299" cy="6796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84108B-9469-4013-815C-43F12D1C0A8D}">
      <dsp:nvSpPr>
        <dsp:cNvPr id="0" name=""/>
        <dsp:cNvSpPr/>
      </dsp:nvSpPr>
      <dsp:spPr>
        <a:xfrm>
          <a:off x="1427898" y="1598370"/>
          <a:ext cx="7236911" cy="1274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865" tIns="134865" rIns="134865" bIns="134865" numCol="1" spcCol="1270" anchor="ctr" anchorCtr="0">
          <a:noAutofit/>
        </a:bodyPr>
        <a:lstStyle/>
        <a:p>
          <a:pPr marL="0" lvl="0" indent="0" algn="l" defTabSz="800100">
            <a:lnSpc>
              <a:spcPct val="100000"/>
            </a:lnSpc>
            <a:spcBef>
              <a:spcPct val="0"/>
            </a:spcBef>
            <a:spcAft>
              <a:spcPct val="35000"/>
            </a:spcAft>
            <a:buNone/>
          </a:pPr>
          <a:r>
            <a:rPr lang="tr-TR" sz="1800" b="1" i="1" kern="1200" dirty="0">
              <a:latin typeface="Arial" panose="020B0604020202020204" pitchFamily="34" charset="0"/>
              <a:cs typeface="Arial" panose="020B0604020202020204" pitchFamily="34" charset="0"/>
            </a:rPr>
            <a:t>Boş (Aylak) Kapasite:</a:t>
          </a:r>
          <a:r>
            <a:rPr lang="tr-TR" sz="1800" b="1" kern="1200" dirty="0">
              <a:latin typeface="Arial" panose="020B0604020202020204" pitchFamily="34" charset="0"/>
              <a:cs typeface="Arial" panose="020B0604020202020204" pitchFamily="34" charset="0"/>
            </a:rPr>
            <a:t> </a:t>
          </a:r>
          <a:r>
            <a:rPr lang="tr-TR" sz="1800" kern="1200" dirty="0">
              <a:latin typeface="Arial" panose="020B0604020202020204" pitchFamily="34" charset="0"/>
              <a:cs typeface="Arial" panose="020B0604020202020204" pitchFamily="34" charset="0"/>
            </a:rPr>
            <a:t>Bir işletmenin mevcut sisteminin belirli bir dönem sonunda kullanılamayan kısmıdır.</a:t>
          </a:r>
          <a:endParaRPr lang="en-US" sz="1800" kern="1200" dirty="0">
            <a:latin typeface="Arial" panose="020B0604020202020204" pitchFamily="34" charset="0"/>
            <a:cs typeface="Arial" panose="020B0604020202020204" pitchFamily="34" charset="0"/>
          </a:endParaRPr>
        </a:p>
      </dsp:txBody>
      <dsp:txXfrm>
        <a:off x="1427898" y="1598370"/>
        <a:ext cx="7236911" cy="1274316"/>
      </dsp:txXfrm>
    </dsp:sp>
    <dsp:sp modelId="{6FEFAB3D-BB77-4C1D-93EB-B0A3D9735A4C}">
      <dsp:nvSpPr>
        <dsp:cNvPr id="0" name=""/>
        <dsp:cNvSpPr/>
      </dsp:nvSpPr>
      <dsp:spPr>
        <a:xfrm>
          <a:off x="0" y="3191265"/>
          <a:ext cx="8686800" cy="12357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EB3819-5F86-4977-9901-FED43DEF9F2D}">
      <dsp:nvSpPr>
        <dsp:cNvPr id="0" name=""/>
        <dsp:cNvSpPr/>
      </dsp:nvSpPr>
      <dsp:spPr>
        <a:xfrm>
          <a:off x="373799" y="3469298"/>
          <a:ext cx="680299" cy="6796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684621-0369-4C89-AA10-3E52AE7863B3}">
      <dsp:nvSpPr>
        <dsp:cNvPr id="0" name=""/>
        <dsp:cNvSpPr/>
      </dsp:nvSpPr>
      <dsp:spPr>
        <a:xfrm>
          <a:off x="1427898" y="3191265"/>
          <a:ext cx="7236911" cy="1274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865" tIns="134865" rIns="134865" bIns="134865" numCol="1" spcCol="1270" anchor="ctr" anchorCtr="0">
          <a:noAutofit/>
        </a:bodyPr>
        <a:lstStyle/>
        <a:p>
          <a:pPr marL="0" lvl="0" indent="0" algn="l" defTabSz="800100">
            <a:lnSpc>
              <a:spcPct val="100000"/>
            </a:lnSpc>
            <a:spcBef>
              <a:spcPct val="0"/>
            </a:spcBef>
            <a:spcAft>
              <a:spcPct val="35000"/>
            </a:spcAft>
            <a:buNone/>
          </a:pPr>
          <a:r>
            <a:rPr lang="tr-TR" sz="1800" b="1" i="1" kern="1200" dirty="0">
              <a:latin typeface="Arial" panose="020B0604020202020204" pitchFamily="34" charset="0"/>
              <a:cs typeface="Arial" panose="020B0604020202020204" pitchFamily="34" charset="0"/>
            </a:rPr>
            <a:t>Tam Kapasite:</a:t>
          </a:r>
          <a:r>
            <a:rPr lang="tr-TR" sz="1800" b="1" kern="1200" dirty="0">
              <a:latin typeface="Arial" panose="020B0604020202020204" pitchFamily="34" charset="0"/>
              <a:cs typeface="Arial" panose="020B0604020202020204" pitchFamily="34" charset="0"/>
            </a:rPr>
            <a:t> </a:t>
          </a:r>
          <a:r>
            <a:rPr lang="tr-TR" sz="1800" kern="1200" dirty="0">
              <a:latin typeface="Arial" panose="020B0604020202020204" pitchFamily="34" charset="0"/>
              <a:cs typeface="Arial" panose="020B0604020202020204" pitchFamily="34" charset="0"/>
            </a:rPr>
            <a:t>İşletmenin fiili kapasitesinin pratik kapasiteye eşit gerçekleşmesidir.</a:t>
          </a:r>
          <a:endParaRPr lang="en-US" sz="1800" kern="1200" dirty="0">
            <a:latin typeface="Arial" panose="020B0604020202020204" pitchFamily="34" charset="0"/>
            <a:cs typeface="Arial" panose="020B0604020202020204" pitchFamily="34" charset="0"/>
          </a:endParaRPr>
        </a:p>
      </dsp:txBody>
      <dsp:txXfrm>
        <a:off x="1427898" y="3191265"/>
        <a:ext cx="7236911" cy="1274316"/>
      </dsp:txXfrm>
    </dsp:sp>
    <dsp:sp modelId="{E5319D6C-3B11-43A6-9BCD-9AF07D6FBD50}">
      <dsp:nvSpPr>
        <dsp:cNvPr id="0" name=""/>
        <dsp:cNvSpPr/>
      </dsp:nvSpPr>
      <dsp:spPr>
        <a:xfrm>
          <a:off x="0" y="4784160"/>
          <a:ext cx="8686800" cy="12357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456AEE-806F-4DB1-BF97-C9A90B6B6DBC}">
      <dsp:nvSpPr>
        <dsp:cNvPr id="0" name=""/>
        <dsp:cNvSpPr/>
      </dsp:nvSpPr>
      <dsp:spPr>
        <a:xfrm>
          <a:off x="373799" y="5062193"/>
          <a:ext cx="680299" cy="67963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F1800B-33B9-4319-B956-6965FFD8AF84}">
      <dsp:nvSpPr>
        <dsp:cNvPr id="0" name=""/>
        <dsp:cNvSpPr/>
      </dsp:nvSpPr>
      <dsp:spPr>
        <a:xfrm>
          <a:off x="1427898" y="4784160"/>
          <a:ext cx="7236911" cy="1274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865" tIns="134865" rIns="134865" bIns="134865" numCol="1" spcCol="1270" anchor="ctr" anchorCtr="0">
          <a:noAutofit/>
        </a:bodyPr>
        <a:lstStyle/>
        <a:p>
          <a:pPr marL="0" lvl="0" indent="0" algn="l" defTabSz="800100">
            <a:lnSpc>
              <a:spcPct val="100000"/>
            </a:lnSpc>
            <a:spcBef>
              <a:spcPct val="0"/>
            </a:spcBef>
            <a:spcAft>
              <a:spcPct val="35000"/>
            </a:spcAft>
            <a:buNone/>
          </a:pPr>
          <a:r>
            <a:rPr lang="tr-TR" sz="1800" b="1" i="1" kern="1200" dirty="0">
              <a:latin typeface="Arial" panose="020B0604020202020204" pitchFamily="34" charset="0"/>
              <a:cs typeface="Arial" panose="020B0604020202020204" pitchFamily="34" charset="0"/>
            </a:rPr>
            <a:t>Fazla (Aşırı) Kapasite:</a:t>
          </a:r>
          <a:r>
            <a:rPr lang="tr-TR" sz="1800" b="1" kern="1200" dirty="0">
              <a:latin typeface="Arial" panose="020B0604020202020204" pitchFamily="34" charset="0"/>
              <a:cs typeface="Arial" panose="020B0604020202020204" pitchFamily="34" charset="0"/>
            </a:rPr>
            <a:t> </a:t>
          </a:r>
          <a:r>
            <a:rPr lang="tr-TR" sz="1800" kern="1200" dirty="0">
              <a:latin typeface="Arial" panose="020B0604020202020204" pitchFamily="34" charset="0"/>
              <a:cs typeface="Arial" panose="020B0604020202020204" pitchFamily="34" charset="0"/>
            </a:rPr>
            <a:t>İşletmenin tüm sistemini zorlayarak pratik kapasitenin üzerinde elde ettiği kapasitedir.</a:t>
          </a:r>
          <a:endParaRPr lang="en-US" sz="1800" kern="1200" dirty="0">
            <a:latin typeface="Arial" panose="020B0604020202020204" pitchFamily="34" charset="0"/>
            <a:cs typeface="Arial" panose="020B0604020202020204" pitchFamily="34" charset="0"/>
          </a:endParaRPr>
        </a:p>
      </dsp:txBody>
      <dsp:txXfrm>
        <a:off x="1427898" y="4784160"/>
        <a:ext cx="7236911" cy="12743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8B3F3-7D76-4512-A41D-35589607D7FE}">
      <dsp:nvSpPr>
        <dsp:cNvPr id="0" name=""/>
        <dsp:cNvSpPr/>
      </dsp:nvSpPr>
      <dsp:spPr>
        <a:xfrm>
          <a:off x="950" y="370032"/>
          <a:ext cx="3335112" cy="21177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DE085A-D942-432E-876F-E58DAC33A292}">
      <dsp:nvSpPr>
        <dsp:cNvPr id="0" name=""/>
        <dsp:cNvSpPr/>
      </dsp:nvSpPr>
      <dsp:spPr>
        <a:xfrm>
          <a:off x="371518" y="722072"/>
          <a:ext cx="3335112" cy="211779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a:t>Birim başına değişmez ve değişir giderler toplamının en az olduğu kapasitedir. </a:t>
          </a:r>
          <a:endParaRPr lang="en-US" sz="2600" kern="1200"/>
        </a:p>
      </dsp:txBody>
      <dsp:txXfrm>
        <a:off x="433546" y="784100"/>
        <a:ext cx="3211056" cy="1993740"/>
      </dsp:txXfrm>
    </dsp:sp>
    <dsp:sp modelId="{1DA04E9C-C12D-429B-A2CF-3131B7294C0B}">
      <dsp:nvSpPr>
        <dsp:cNvPr id="0" name=""/>
        <dsp:cNvSpPr/>
      </dsp:nvSpPr>
      <dsp:spPr>
        <a:xfrm>
          <a:off x="4077199" y="370032"/>
          <a:ext cx="3335112" cy="21177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B5530A-6715-424C-A990-F125E1ED6772}">
      <dsp:nvSpPr>
        <dsp:cNvPr id="0" name=""/>
        <dsp:cNvSpPr/>
      </dsp:nvSpPr>
      <dsp:spPr>
        <a:xfrm>
          <a:off x="4447767" y="722072"/>
          <a:ext cx="3335112" cy="211779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a:t>Pratik ve tam kapasiteye yakın bir üretim veya çalışma miktarını nitelendirir.</a:t>
          </a:r>
          <a:endParaRPr lang="en-US" sz="2600" kern="1200"/>
        </a:p>
      </dsp:txBody>
      <dsp:txXfrm>
        <a:off x="4509795" y="784100"/>
        <a:ext cx="3211056" cy="199374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26.02.2025</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pPr/>
              <a:t>26.02.2025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pPr/>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379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379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4498C1-FF66-413B-9BF2-5877516001AF}" type="slidenum">
              <a:rPr lang="tr-TR"/>
              <a:pPr/>
              <a:t>2</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379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379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4498C1-FF66-413B-9BF2-5877516001AF}" type="slidenum">
              <a:rPr lang="tr-TR"/>
              <a:pPr/>
              <a:t>3</a:t>
            </a:fld>
            <a:endParaRPr lang="tr-TR"/>
          </a:p>
        </p:txBody>
      </p:sp>
    </p:spTree>
    <p:extLst>
      <p:ext uri="{BB962C8B-B14F-4D97-AF65-F5344CB8AC3E}">
        <p14:creationId xmlns:p14="http://schemas.microsoft.com/office/powerpoint/2010/main" val="2619367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39F15-3B9E-3259-F8FB-844779B0E033}"/>
            </a:ext>
          </a:extLst>
        </p:cNvPr>
        <p:cNvGrpSpPr/>
        <p:nvPr/>
      </p:nvGrpSpPr>
      <p:grpSpPr>
        <a:xfrm>
          <a:off x="0" y="0"/>
          <a:ext cx="0" cy="0"/>
          <a:chOff x="0" y="0"/>
          <a:chExt cx="0" cy="0"/>
        </a:xfrm>
      </p:grpSpPr>
      <p:sp>
        <p:nvSpPr>
          <p:cNvPr id="33794" name="1 Slayt Görüntüsü Yer Tutucusu">
            <a:extLst>
              <a:ext uri="{FF2B5EF4-FFF2-40B4-BE49-F238E27FC236}">
                <a16:creationId xmlns:a16="http://schemas.microsoft.com/office/drawing/2014/main" id="{0AE3B7F2-31D1-E4AC-092C-D98B7DD3ED0A}"/>
              </a:ext>
            </a:extLst>
          </p:cNvPr>
          <p:cNvSpPr>
            <a:spLocks noGrp="1" noRot="1" noChangeAspect="1" noTextEdit="1"/>
          </p:cNvSpPr>
          <p:nvPr>
            <p:ph type="sldImg"/>
          </p:nvPr>
        </p:nvSpPr>
        <p:spPr bwMode="auto">
          <a:noFill/>
          <a:ln>
            <a:solidFill>
              <a:srgbClr val="000000"/>
            </a:solidFill>
            <a:miter lim="800000"/>
            <a:headEnd/>
            <a:tailEnd/>
          </a:ln>
        </p:spPr>
      </p:sp>
      <p:sp>
        <p:nvSpPr>
          <p:cNvPr id="33795" name="2 Not Yer Tutucusu">
            <a:extLst>
              <a:ext uri="{FF2B5EF4-FFF2-40B4-BE49-F238E27FC236}">
                <a16:creationId xmlns:a16="http://schemas.microsoft.com/office/drawing/2014/main" id="{E5433C9D-E555-7543-BBFF-CD76030E28E1}"/>
              </a:ext>
            </a:extLst>
          </p:cNvPr>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3796" name="3 Slayt Numarası Yer Tutucusu">
            <a:extLst>
              <a:ext uri="{FF2B5EF4-FFF2-40B4-BE49-F238E27FC236}">
                <a16:creationId xmlns:a16="http://schemas.microsoft.com/office/drawing/2014/main" id="{D468B3BC-CD05-DAE2-B84B-22BDC4029AFD}"/>
              </a:ext>
            </a:extLst>
          </p:cNvPr>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4498C1-FF66-413B-9BF2-5877516001AF}" type="slidenum">
              <a:rPr lang="tr-TR"/>
              <a:pPr/>
              <a:t>4</a:t>
            </a:fld>
            <a:endParaRPr lang="tr-TR"/>
          </a:p>
        </p:txBody>
      </p:sp>
    </p:spTree>
    <p:extLst>
      <p:ext uri="{BB962C8B-B14F-4D97-AF65-F5344CB8AC3E}">
        <p14:creationId xmlns:p14="http://schemas.microsoft.com/office/powerpoint/2010/main" val="4262963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C4469-A946-E584-91F5-38AAE98DD488}"/>
            </a:ext>
          </a:extLst>
        </p:cNvPr>
        <p:cNvGrpSpPr/>
        <p:nvPr/>
      </p:nvGrpSpPr>
      <p:grpSpPr>
        <a:xfrm>
          <a:off x="0" y="0"/>
          <a:ext cx="0" cy="0"/>
          <a:chOff x="0" y="0"/>
          <a:chExt cx="0" cy="0"/>
        </a:xfrm>
      </p:grpSpPr>
      <p:sp>
        <p:nvSpPr>
          <p:cNvPr id="33794" name="1 Slayt Görüntüsü Yer Tutucusu">
            <a:extLst>
              <a:ext uri="{FF2B5EF4-FFF2-40B4-BE49-F238E27FC236}">
                <a16:creationId xmlns:a16="http://schemas.microsoft.com/office/drawing/2014/main" id="{B105A260-0B05-C0F1-7CC6-34B404255617}"/>
              </a:ext>
            </a:extLst>
          </p:cNvPr>
          <p:cNvSpPr>
            <a:spLocks noGrp="1" noRot="1" noChangeAspect="1" noTextEdit="1"/>
          </p:cNvSpPr>
          <p:nvPr>
            <p:ph type="sldImg"/>
          </p:nvPr>
        </p:nvSpPr>
        <p:spPr bwMode="auto">
          <a:noFill/>
          <a:ln>
            <a:solidFill>
              <a:srgbClr val="000000"/>
            </a:solidFill>
            <a:miter lim="800000"/>
            <a:headEnd/>
            <a:tailEnd/>
          </a:ln>
        </p:spPr>
      </p:sp>
      <p:sp>
        <p:nvSpPr>
          <p:cNvPr id="33795" name="2 Not Yer Tutucusu">
            <a:extLst>
              <a:ext uri="{FF2B5EF4-FFF2-40B4-BE49-F238E27FC236}">
                <a16:creationId xmlns:a16="http://schemas.microsoft.com/office/drawing/2014/main" id="{44880794-A68F-8D26-455C-1F36BE5F355D}"/>
              </a:ext>
            </a:extLst>
          </p:cNvPr>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3796" name="3 Slayt Numarası Yer Tutucusu">
            <a:extLst>
              <a:ext uri="{FF2B5EF4-FFF2-40B4-BE49-F238E27FC236}">
                <a16:creationId xmlns:a16="http://schemas.microsoft.com/office/drawing/2014/main" id="{0A72F9C1-CCEF-1BCF-E095-93D059DC7FB6}"/>
              </a:ext>
            </a:extLst>
          </p:cNvPr>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4498C1-FF66-413B-9BF2-5877516001AF}" type="slidenum">
              <a:rPr lang="tr-TR"/>
              <a:pPr/>
              <a:t>5</a:t>
            </a:fld>
            <a:endParaRPr lang="tr-TR"/>
          </a:p>
        </p:txBody>
      </p:sp>
    </p:spTree>
    <p:extLst>
      <p:ext uri="{BB962C8B-B14F-4D97-AF65-F5344CB8AC3E}">
        <p14:creationId xmlns:p14="http://schemas.microsoft.com/office/powerpoint/2010/main" val="843365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3A2EA-0812-7B12-B8A0-658E49F0B22D}"/>
            </a:ext>
          </a:extLst>
        </p:cNvPr>
        <p:cNvGrpSpPr/>
        <p:nvPr/>
      </p:nvGrpSpPr>
      <p:grpSpPr>
        <a:xfrm>
          <a:off x="0" y="0"/>
          <a:ext cx="0" cy="0"/>
          <a:chOff x="0" y="0"/>
          <a:chExt cx="0" cy="0"/>
        </a:xfrm>
      </p:grpSpPr>
      <p:sp>
        <p:nvSpPr>
          <p:cNvPr id="33794" name="1 Slayt Görüntüsü Yer Tutucusu">
            <a:extLst>
              <a:ext uri="{FF2B5EF4-FFF2-40B4-BE49-F238E27FC236}">
                <a16:creationId xmlns:a16="http://schemas.microsoft.com/office/drawing/2014/main" id="{CD74FC36-8915-ADCE-1FAA-9678B1F655CD}"/>
              </a:ext>
            </a:extLst>
          </p:cNvPr>
          <p:cNvSpPr>
            <a:spLocks noGrp="1" noRot="1" noChangeAspect="1" noTextEdit="1"/>
          </p:cNvSpPr>
          <p:nvPr>
            <p:ph type="sldImg"/>
          </p:nvPr>
        </p:nvSpPr>
        <p:spPr bwMode="auto">
          <a:noFill/>
          <a:ln>
            <a:solidFill>
              <a:srgbClr val="000000"/>
            </a:solidFill>
            <a:miter lim="800000"/>
            <a:headEnd/>
            <a:tailEnd/>
          </a:ln>
        </p:spPr>
      </p:sp>
      <p:sp>
        <p:nvSpPr>
          <p:cNvPr id="33795" name="2 Not Yer Tutucusu">
            <a:extLst>
              <a:ext uri="{FF2B5EF4-FFF2-40B4-BE49-F238E27FC236}">
                <a16:creationId xmlns:a16="http://schemas.microsoft.com/office/drawing/2014/main" id="{7C7EB200-23B4-0976-E3C9-E7EB031AB490}"/>
              </a:ext>
            </a:extLst>
          </p:cNvPr>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3796" name="3 Slayt Numarası Yer Tutucusu">
            <a:extLst>
              <a:ext uri="{FF2B5EF4-FFF2-40B4-BE49-F238E27FC236}">
                <a16:creationId xmlns:a16="http://schemas.microsoft.com/office/drawing/2014/main" id="{995CD25A-8C08-EA9C-5848-6CCB6D4E21D1}"/>
              </a:ext>
            </a:extLst>
          </p:cNvPr>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4498C1-FF66-413B-9BF2-5877516001AF}" type="slidenum">
              <a:rPr lang="tr-TR"/>
              <a:pPr/>
              <a:t>6</a:t>
            </a:fld>
            <a:endParaRPr lang="tr-TR"/>
          </a:p>
        </p:txBody>
      </p:sp>
    </p:spTree>
    <p:extLst>
      <p:ext uri="{BB962C8B-B14F-4D97-AF65-F5344CB8AC3E}">
        <p14:creationId xmlns:p14="http://schemas.microsoft.com/office/powerpoint/2010/main" val="3242933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41CD3-BAAF-EBFF-8E79-3B06FD0B428C}"/>
            </a:ext>
          </a:extLst>
        </p:cNvPr>
        <p:cNvGrpSpPr/>
        <p:nvPr/>
      </p:nvGrpSpPr>
      <p:grpSpPr>
        <a:xfrm>
          <a:off x="0" y="0"/>
          <a:ext cx="0" cy="0"/>
          <a:chOff x="0" y="0"/>
          <a:chExt cx="0" cy="0"/>
        </a:xfrm>
      </p:grpSpPr>
      <p:sp>
        <p:nvSpPr>
          <p:cNvPr id="33794" name="1 Slayt Görüntüsü Yer Tutucusu">
            <a:extLst>
              <a:ext uri="{FF2B5EF4-FFF2-40B4-BE49-F238E27FC236}">
                <a16:creationId xmlns:a16="http://schemas.microsoft.com/office/drawing/2014/main" id="{E3279DC6-2EDE-CE5B-C34B-58BB787940E4}"/>
              </a:ext>
            </a:extLst>
          </p:cNvPr>
          <p:cNvSpPr>
            <a:spLocks noGrp="1" noRot="1" noChangeAspect="1" noTextEdit="1"/>
          </p:cNvSpPr>
          <p:nvPr>
            <p:ph type="sldImg"/>
          </p:nvPr>
        </p:nvSpPr>
        <p:spPr bwMode="auto">
          <a:noFill/>
          <a:ln>
            <a:solidFill>
              <a:srgbClr val="000000"/>
            </a:solidFill>
            <a:miter lim="800000"/>
            <a:headEnd/>
            <a:tailEnd/>
          </a:ln>
        </p:spPr>
      </p:sp>
      <p:sp>
        <p:nvSpPr>
          <p:cNvPr id="33795" name="2 Not Yer Tutucusu">
            <a:extLst>
              <a:ext uri="{FF2B5EF4-FFF2-40B4-BE49-F238E27FC236}">
                <a16:creationId xmlns:a16="http://schemas.microsoft.com/office/drawing/2014/main" id="{E1F88B64-147A-2A7E-2D24-E3A9B1665073}"/>
              </a:ext>
            </a:extLst>
          </p:cNvPr>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3796" name="3 Slayt Numarası Yer Tutucusu">
            <a:extLst>
              <a:ext uri="{FF2B5EF4-FFF2-40B4-BE49-F238E27FC236}">
                <a16:creationId xmlns:a16="http://schemas.microsoft.com/office/drawing/2014/main" id="{64A0523A-D0E7-9F14-4AED-8825AA052D23}"/>
              </a:ext>
            </a:extLst>
          </p:cNvPr>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4498C1-FF66-413B-9BF2-5877516001AF}" type="slidenum">
              <a:rPr lang="tr-TR"/>
              <a:pPr/>
              <a:t>7</a:t>
            </a:fld>
            <a:endParaRPr lang="tr-TR"/>
          </a:p>
        </p:txBody>
      </p:sp>
    </p:spTree>
    <p:extLst>
      <p:ext uri="{BB962C8B-B14F-4D97-AF65-F5344CB8AC3E}">
        <p14:creationId xmlns:p14="http://schemas.microsoft.com/office/powerpoint/2010/main" val="610297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73B3C-5066-C8CE-10ED-6C572753F10C}"/>
            </a:ext>
          </a:extLst>
        </p:cNvPr>
        <p:cNvGrpSpPr/>
        <p:nvPr/>
      </p:nvGrpSpPr>
      <p:grpSpPr>
        <a:xfrm>
          <a:off x="0" y="0"/>
          <a:ext cx="0" cy="0"/>
          <a:chOff x="0" y="0"/>
          <a:chExt cx="0" cy="0"/>
        </a:xfrm>
      </p:grpSpPr>
      <p:sp>
        <p:nvSpPr>
          <p:cNvPr id="33794" name="1 Slayt Görüntüsü Yer Tutucusu">
            <a:extLst>
              <a:ext uri="{FF2B5EF4-FFF2-40B4-BE49-F238E27FC236}">
                <a16:creationId xmlns:a16="http://schemas.microsoft.com/office/drawing/2014/main" id="{6908C98C-A9F6-08D1-D3A0-AE0FDCCF52D1}"/>
              </a:ext>
            </a:extLst>
          </p:cNvPr>
          <p:cNvSpPr>
            <a:spLocks noGrp="1" noRot="1" noChangeAspect="1" noTextEdit="1"/>
          </p:cNvSpPr>
          <p:nvPr>
            <p:ph type="sldImg"/>
          </p:nvPr>
        </p:nvSpPr>
        <p:spPr bwMode="auto">
          <a:noFill/>
          <a:ln>
            <a:solidFill>
              <a:srgbClr val="000000"/>
            </a:solidFill>
            <a:miter lim="800000"/>
            <a:headEnd/>
            <a:tailEnd/>
          </a:ln>
        </p:spPr>
      </p:sp>
      <p:sp>
        <p:nvSpPr>
          <p:cNvPr id="33795" name="2 Not Yer Tutucusu">
            <a:extLst>
              <a:ext uri="{FF2B5EF4-FFF2-40B4-BE49-F238E27FC236}">
                <a16:creationId xmlns:a16="http://schemas.microsoft.com/office/drawing/2014/main" id="{E7240E4B-092B-E111-701D-7D425E5CE439}"/>
              </a:ext>
            </a:extLst>
          </p:cNvPr>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3796" name="3 Slayt Numarası Yer Tutucusu">
            <a:extLst>
              <a:ext uri="{FF2B5EF4-FFF2-40B4-BE49-F238E27FC236}">
                <a16:creationId xmlns:a16="http://schemas.microsoft.com/office/drawing/2014/main" id="{C8745293-D6CC-A808-1590-403F5255071A}"/>
              </a:ext>
            </a:extLst>
          </p:cNvPr>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4498C1-FF66-413B-9BF2-5877516001AF}" type="slidenum">
              <a:rPr lang="tr-TR"/>
              <a:pPr/>
              <a:t>8</a:t>
            </a:fld>
            <a:endParaRPr lang="tr-TR"/>
          </a:p>
        </p:txBody>
      </p:sp>
    </p:spTree>
    <p:extLst>
      <p:ext uri="{BB962C8B-B14F-4D97-AF65-F5344CB8AC3E}">
        <p14:creationId xmlns:p14="http://schemas.microsoft.com/office/powerpoint/2010/main" val="2006385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379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379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4498C1-FF66-413B-9BF2-5877516001AF}" type="slidenum">
              <a:rPr lang="tr-TR"/>
              <a:pPr/>
              <a:t>9</a:t>
            </a:fld>
            <a:endParaRPr lang="tr-TR"/>
          </a:p>
        </p:txBody>
      </p:sp>
    </p:spTree>
    <p:extLst>
      <p:ext uri="{BB962C8B-B14F-4D97-AF65-F5344CB8AC3E}">
        <p14:creationId xmlns:p14="http://schemas.microsoft.com/office/powerpoint/2010/main" val="113855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4819"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482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95C1497-2837-4E43-84F2-2B7C9C02C1F8}" type="slidenum">
              <a:rPr lang="tr-TR"/>
              <a:pPr/>
              <a:t>10</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584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584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A89E0EB-C1BD-4809-BB91-FC3EA6F25E67}" type="slidenum">
              <a:rPr lang="tr-TR"/>
              <a:pPr/>
              <a:t>11</a:t>
            </a:fld>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6867"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686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295EAEB-C892-4C1B-B3E0-6DC75BCC3F62}" type="slidenum">
              <a:rPr lang="tr-TR"/>
              <a:pPr/>
              <a:t>12</a:t>
            </a:fld>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789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789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3B36296-FCB3-4F28-B2B0-8EBB4DC5F4ED}" type="slidenum">
              <a:rPr lang="tr-TR"/>
              <a:pPr/>
              <a:t>13</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A7B640B-F06B-4BB9-A7C7-2DD1689CCC59}" type="slidenum">
              <a:rPr lang="tr-TR"/>
              <a:pPr/>
              <a:t>14</a:t>
            </a:fld>
            <a:endParaRPr 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096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4096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7D1C86E-9719-496C-ACF9-5DF2330EC67B}" type="slidenum">
              <a:rPr lang="tr-TR"/>
              <a:pPr/>
              <a:t>15</a:t>
            </a:fld>
            <a:endParaRPr 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1987"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4198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C8012A3-FD23-49AA-B3EA-65535B10B5BA}" type="slidenum">
              <a:rPr lang="tr-TR"/>
              <a:pPr/>
              <a:t>16</a:t>
            </a:fld>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301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43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1AE106B-1704-4451-A32E-7745C002AECE}" type="slidenum">
              <a:rPr lang="tr-TR"/>
              <a:pPr/>
              <a:t>17</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403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4403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7FF7DE5-6F41-4E74-AB0E-376872709D3B}" type="slidenum">
              <a:rPr lang="tr-TR"/>
              <a:pPr/>
              <a:t>18</a:t>
            </a:fld>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5059"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4506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15B3D64-D124-4EF9-8106-3428CFE3261D}" type="slidenum">
              <a:rPr lang="tr-TR"/>
              <a:pPr/>
              <a:t>19</a:t>
            </a:fld>
            <a:endParaRPr 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5059"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4506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15B3D64-D124-4EF9-8106-3428CFE3261D}" type="slidenum">
              <a:rPr lang="tr-TR"/>
              <a:pPr/>
              <a:t>20</a:t>
            </a:fld>
            <a:endParaRPr 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608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4608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0F71C65-64A2-44CA-8118-65E7B581565C}" type="slidenum">
              <a:rPr lang="tr-TR"/>
              <a:pPr/>
              <a:t>21</a:t>
            </a:fld>
            <a:endParaRPr 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7107"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4710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D9370E1-D8A0-4B1D-A63B-D48705C61A69}" type="slidenum">
              <a:rPr lang="tr-TR"/>
              <a:pPr/>
              <a:t>22</a:t>
            </a:fld>
            <a:endParaRPr 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813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4813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E4CDF79-18B7-43AB-97D2-218614DAAAF6}" type="slidenum">
              <a:rPr lang="tr-TR"/>
              <a:pPr/>
              <a:t>23</a:t>
            </a:fld>
            <a:endParaRPr lang="tr-T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4915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4915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E241B9D-61F3-4EF6-B328-26D9050A8A98}" type="slidenum">
              <a:rPr lang="tr-TR"/>
              <a:pPr/>
              <a:t>24</a:t>
            </a:fld>
            <a:endParaRPr lang="tr-T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50179"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5018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8B9E691-68CB-4556-B14B-E81D148DDE93}" type="slidenum">
              <a:rPr lang="tr-TR"/>
              <a:pPr/>
              <a:t>25</a:t>
            </a:fld>
            <a:endParaRPr lang="tr-T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52227"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5222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720B896-7892-4025-9911-86629B88CBAF}" type="slidenum">
              <a:rPr lang="tr-TR"/>
              <a:pPr/>
              <a:t>26</a:t>
            </a:fld>
            <a:endParaRPr lang="tr-T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CD54F-3326-FBF3-FBDE-48CC0E251250}"/>
            </a:ext>
          </a:extLst>
        </p:cNvPr>
        <p:cNvGrpSpPr/>
        <p:nvPr/>
      </p:nvGrpSpPr>
      <p:grpSpPr>
        <a:xfrm>
          <a:off x="0" y="0"/>
          <a:ext cx="0" cy="0"/>
          <a:chOff x="0" y="0"/>
          <a:chExt cx="0" cy="0"/>
        </a:xfrm>
      </p:grpSpPr>
      <p:sp>
        <p:nvSpPr>
          <p:cNvPr id="52226" name="1 Slayt Görüntüsü Yer Tutucusu">
            <a:extLst>
              <a:ext uri="{FF2B5EF4-FFF2-40B4-BE49-F238E27FC236}">
                <a16:creationId xmlns:a16="http://schemas.microsoft.com/office/drawing/2014/main" id="{699B8672-2938-2D6D-8B4D-C507B5014F7E}"/>
              </a:ext>
            </a:extLst>
          </p:cNvPr>
          <p:cNvSpPr>
            <a:spLocks noGrp="1" noRot="1" noChangeAspect="1" noTextEdit="1"/>
          </p:cNvSpPr>
          <p:nvPr>
            <p:ph type="sldImg"/>
          </p:nvPr>
        </p:nvSpPr>
        <p:spPr bwMode="auto">
          <a:noFill/>
          <a:ln>
            <a:solidFill>
              <a:srgbClr val="000000"/>
            </a:solidFill>
            <a:miter lim="800000"/>
            <a:headEnd/>
            <a:tailEnd/>
          </a:ln>
        </p:spPr>
      </p:sp>
      <p:sp>
        <p:nvSpPr>
          <p:cNvPr id="52227" name="2 Not Yer Tutucusu">
            <a:extLst>
              <a:ext uri="{FF2B5EF4-FFF2-40B4-BE49-F238E27FC236}">
                <a16:creationId xmlns:a16="http://schemas.microsoft.com/office/drawing/2014/main" id="{6E2E22D5-8D31-C0CA-C34F-334F29D8F8A8}"/>
              </a:ext>
            </a:extLst>
          </p:cNvPr>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52228" name="3 Slayt Numarası Yer Tutucusu">
            <a:extLst>
              <a:ext uri="{FF2B5EF4-FFF2-40B4-BE49-F238E27FC236}">
                <a16:creationId xmlns:a16="http://schemas.microsoft.com/office/drawing/2014/main" id="{58DD24B6-9EAD-476F-0D2E-2825B619A347}"/>
              </a:ext>
            </a:extLst>
          </p:cNvPr>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720B896-7892-4025-9911-86629B88CBAF}" type="slidenum">
              <a:rPr lang="tr-TR"/>
              <a:pPr/>
              <a:t>27</a:t>
            </a:fld>
            <a:endParaRPr lang="tr-TR"/>
          </a:p>
        </p:txBody>
      </p:sp>
    </p:spTree>
    <p:extLst>
      <p:ext uri="{BB962C8B-B14F-4D97-AF65-F5344CB8AC3E}">
        <p14:creationId xmlns:p14="http://schemas.microsoft.com/office/powerpoint/2010/main" val="668649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53251"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5325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935EA38-D533-4585-8CE9-EA93A425F078}" type="slidenum">
              <a:rPr lang="tr-TR"/>
              <a:pPr/>
              <a:t>28</a:t>
            </a:fld>
            <a:endParaRPr lang="tr-T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B59A5-20F9-74B1-AFB9-811C702AF80B}"/>
            </a:ext>
          </a:extLst>
        </p:cNvPr>
        <p:cNvGrpSpPr/>
        <p:nvPr/>
      </p:nvGrpSpPr>
      <p:grpSpPr>
        <a:xfrm>
          <a:off x="0" y="0"/>
          <a:ext cx="0" cy="0"/>
          <a:chOff x="0" y="0"/>
          <a:chExt cx="0" cy="0"/>
        </a:xfrm>
      </p:grpSpPr>
      <p:sp>
        <p:nvSpPr>
          <p:cNvPr id="53250" name="1 Slayt Görüntüsü Yer Tutucusu">
            <a:extLst>
              <a:ext uri="{FF2B5EF4-FFF2-40B4-BE49-F238E27FC236}">
                <a16:creationId xmlns:a16="http://schemas.microsoft.com/office/drawing/2014/main" id="{584C8496-065D-9B98-E86A-18162E2FBD7D}"/>
              </a:ext>
            </a:extLst>
          </p:cNvPr>
          <p:cNvSpPr>
            <a:spLocks noGrp="1" noRot="1" noChangeAspect="1" noTextEdit="1"/>
          </p:cNvSpPr>
          <p:nvPr>
            <p:ph type="sldImg"/>
          </p:nvPr>
        </p:nvSpPr>
        <p:spPr bwMode="auto">
          <a:noFill/>
          <a:ln>
            <a:solidFill>
              <a:srgbClr val="000000"/>
            </a:solidFill>
            <a:miter lim="800000"/>
            <a:headEnd/>
            <a:tailEnd/>
          </a:ln>
        </p:spPr>
      </p:sp>
      <p:sp>
        <p:nvSpPr>
          <p:cNvPr id="53251" name="2 Not Yer Tutucusu">
            <a:extLst>
              <a:ext uri="{FF2B5EF4-FFF2-40B4-BE49-F238E27FC236}">
                <a16:creationId xmlns:a16="http://schemas.microsoft.com/office/drawing/2014/main" id="{3ED20ADB-9BAA-C26D-B945-1C84AEF46518}"/>
              </a:ext>
            </a:extLst>
          </p:cNvPr>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53252" name="3 Slayt Numarası Yer Tutucusu">
            <a:extLst>
              <a:ext uri="{FF2B5EF4-FFF2-40B4-BE49-F238E27FC236}">
                <a16:creationId xmlns:a16="http://schemas.microsoft.com/office/drawing/2014/main" id="{E3E6B822-398B-E6FB-03B7-92B1618E58EA}"/>
              </a:ext>
            </a:extLst>
          </p:cNvPr>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935EA38-D533-4585-8CE9-EA93A425F078}" type="slidenum">
              <a:rPr lang="tr-TR"/>
              <a:pPr/>
              <a:t>29</a:t>
            </a:fld>
            <a:endParaRPr lang="tr-TR"/>
          </a:p>
        </p:txBody>
      </p:sp>
    </p:spTree>
    <p:extLst>
      <p:ext uri="{BB962C8B-B14F-4D97-AF65-F5344CB8AC3E}">
        <p14:creationId xmlns:p14="http://schemas.microsoft.com/office/powerpoint/2010/main" val="3259524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5427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5427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C149BF3-4E18-4728-8994-CAF0CA7D9A16}" type="slidenum">
              <a:rPr lang="tr-TR"/>
              <a:pPr/>
              <a:t>30</a:t>
            </a:fld>
            <a:endParaRPr lang="tr-T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55299"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5530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30EC482-6B03-4304-9695-0D12124268E3}" type="slidenum">
              <a:rPr lang="tr-TR"/>
              <a:pPr/>
              <a:t>31</a:t>
            </a:fld>
            <a:endParaRPr lang="tr-T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5632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5632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07F02E-4F09-4F5D-B30F-7B4746CB223C}" type="slidenum">
              <a:rPr lang="tr-TR"/>
              <a:pPr/>
              <a:t>34</a:t>
            </a:fld>
            <a:endParaRPr lang="tr-T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56323"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a:p>
        </p:txBody>
      </p:sp>
      <p:sp>
        <p:nvSpPr>
          <p:cNvPr id="5632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07F02E-4F09-4F5D-B30F-7B4746CB223C}" type="slidenum">
              <a:rPr lang="tr-TR"/>
              <a:pPr/>
              <a:t>35</a:t>
            </a:fld>
            <a:endParaRPr lang="tr-TR"/>
          </a:p>
        </p:txBody>
      </p:sp>
    </p:spTree>
    <p:extLst>
      <p:ext uri="{BB962C8B-B14F-4D97-AF65-F5344CB8AC3E}">
        <p14:creationId xmlns:p14="http://schemas.microsoft.com/office/powerpoint/2010/main" val="577981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2/26/2025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97744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89058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2/26/2025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790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2/26/2025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24841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2/26/2025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55990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2/26/2025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31708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2/26/2025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39997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46655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75606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09949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34843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2/26/2025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5265190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55170" y="1166894"/>
            <a:ext cx="8788830" cy="2528806"/>
          </a:xfrm>
        </p:spPr>
        <p:txBody>
          <a:bodyPr vert="horz" lIns="91440" tIns="45720" rIns="91440" bIns="45720" rtlCol="0" anchor="t">
            <a:normAutofit/>
          </a:bodyPr>
          <a:lstStyle/>
          <a:p>
            <a:r>
              <a:rPr lang="tr-TR" sz="3200" b="1" dirty="0"/>
              <a:t>İŞLETMELERİN KURULUŞU- </a:t>
            </a:r>
            <a:endParaRPr lang="en-US" sz="3200">
              <a:ea typeface="Calibri"/>
              <a:cs typeface="Calibri"/>
            </a:endParaRPr>
          </a:p>
          <a:p>
            <a:r>
              <a:rPr lang="tr-TR" sz="3200" b="1" dirty="0"/>
              <a:t>FİZİBİLİTE ÇALIŞMALARI</a:t>
            </a:r>
            <a:endParaRPr lang="en-US" sz="3200" dirty="0"/>
          </a:p>
          <a:p>
            <a:pPr>
              <a:lnSpc>
                <a:spcPct val="90000"/>
              </a:lnSpc>
            </a:pPr>
            <a:endParaRPr lang="tr-TR" altLang="tr-TR" sz="3200" b="1" dirty="0">
              <a:ea typeface="Calibri"/>
              <a:cs typeface="Calibri"/>
            </a:endParaRP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1401305" y="3173924"/>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dirty="0"/>
              <a:t>Öğr. Gör. Yaşar GÜLTEKİN</a:t>
            </a:r>
            <a:endParaRPr lang="tr-TR" altLang="tr-TR" sz="2000" b="1">
              <a:ea typeface="Calibri"/>
              <a:cs typeface="Calibri"/>
            </a:endParaRPr>
          </a:p>
        </p:txBody>
      </p:sp>
      <p:pic>
        <p:nvPicPr>
          <p:cNvPr id="2" name="Picture 1" descr="İşletme mezunları ne iş yapar, iş olanakları nelerdir? İşletme mezunları  nerelerde, hangi sektörlerde çalışır? - Eğitim Haberleri">
            <a:extLst>
              <a:ext uri="{FF2B5EF4-FFF2-40B4-BE49-F238E27FC236}">
                <a16:creationId xmlns:a16="http://schemas.microsoft.com/office/drawing/2014/main" id="{AAC05709-048C-16D6-FDEC-C3D77D239A90}"/>
              </a:ext>
            </a:extLst>
          </p:cNvPr>
          <p:cNvPicPr>
            <a:picLocks noChangeAspect="1"/>
          </p:cNvPicPr>
          <p:nvPr/>
        </p:nvPicPr>
        <p:blipFill>
          <a:blip r:embed="rId2"/>
          <a:stretch>
            <a:fillRect/>
          </a:stretch>
        </p:blipFill>
        <p:spPr>
          <a:xfrm>
            <a:off x="1787633" y="3708858"/>
            <a:ext cx="5200650" cy="2733675"/>
          </a:xfrm>
          <a:prstGeom prst="rect">
            <a:avLst/>
          </a:prstGeom>
        </p:spPr>
      </p:pic>
    </p:spTree>
    <p:extLst>
      <p:ext uri="{BB962C8B-B14F-4D97-AF65-F5344CB8AC3E}">
        <p14:creationId xmlns:p14="http://schemas.microsoft.com/office/powerpoint/2010/main" val="867151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company&#10;&#10;Description automatically generated">
            <a:extLst>
              <a:ext uri="{FF2B5EF4-FFF2-40B4-BE49-F238E27FC236}">
                <a16:creationId xmlns:a16="http://schemas.microsoft.com/office/drawing/2014/main" id="{A899F9D5-EAD2-0D53-B79F-1D82DFA166AB}"/>
              </a:ext>
            </a:extLst>
          </p:cNvPr>
          <p:cNvPicPr>
            <a:picLocks noChangeAspect="1"/>
          </p:cNvPicPr>
          <p:nvPr/>
        </p:nvPicPr>
        <p:blipFill>
          <a:blip r:embed="rId3"/>
          <a:stretch>
            <a:fillRect/>
          </a:stretch>
        </p:blipFill>
        <p:spPr>
          <a:xfrm>
            <a:off x="1009650" y="766762"/>
            <a:ext cx="7124700" cy="53244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87686" y="175137"/>
            <a:ext cx="8229600" cy="1143000"/>
          </a:xfrm>
        </p:spPr>
        <p:txBody>
          <a:bodyPr>
            <a:normAutofit/>
          </a:bodyPr>
          <a:lstStyle/>
          <a:p>
            <a:pPr>
              <a:defRPr/>
            </a:pPr>
            <a:r>
              <a:rPr lang="tr-TR" sz="2800" b="1" dirty="0">
                <a:latin typeface="Arial"/>
                <a:cs typeface="Arial"/>
              </a:rPr>
              <a:t>Kuruluş Çalışmalarının Genel Yararı</a:t>
            </a:r>
            <a:endParaRPr lang="tr-TR" sz="2800" dirty="0">
              <a:latin typeface="Arial"/>
              <a:cs typeface="Arial"/>
            </a:endParaRPr>
          </a:p>
        </p:txBody>
      </p:sp>
      <p:sp>
        <p:nvSpPr>
          <p:cNvPr id="7171" name="Rectangle 3"/>
          <p:cNvSpPr>
            <a:spLocks noGrp="1" noChangeArrowheads="1"/>
          </p:cNvSpPr>
          <p:nvPr>
            <p:ph idx="1"/>
          </p:nvPr>
        </p:nvSpPr>
        <p:spPr>
          <a:xfrm>
            <a:off x="370022" y="1359519"/>
            <a:ext cx="8229600" cy="4137025"/>
          </a:xfrm>
        </p:spPr>
        <p:txBody>
          <a:bodyPr vert="horz" lIns="91440" tIns="45720" rIns="91440" bIns="45720" rtlCol="0" anchor="t">
            <a:normAutofit/>
          </a:bodyPr>
          <a:lstStyle/>
          <a:p>
            <a:pPr marL="0" indent="0">
              <a:lnSpc>
                <a:spcPct val="150000"/>
              </a:lnSpc>
              <a:buNone/>
            </a:pPr>
            <a:r>
              <a:rPr lang="tr-TR" sz="2000" dirty="0">
                <a:latin typeface="Arial"/>
                <a:ea typeface="+mn-lt"/>
                <a:cs typeface="Arial"/>
              </a:rPr>
              <a:t>Her gün tüm dünyada sayısız işletme kurma girişimi olmaktadır. İnsan ihtiyaçlarını karşılamak için mal ve hizmet üretimini ya da bu ihtiyaçların giderilmesi sürecinde belirli bir ya da birkaç aşamayı konu edinen </a:t>
            </a:r>
            <a:r>
              <a:rPr lang="tr-TR" sz="2000" dirty="0">
                <a:solidFill>
                  <a:srgbClr val="000000"/>
                </a:solidFill>
                <a:latin typeface="Arial"/>
                <a:ea typeface="+mn-lt"/>
                <a:cs typeface="Arial"/>
              </a:rPr>
              <a:t>işletmecilik </a:t>
            </a:r>
            <a:r>
              <a:rPr lang="tr-TR" sz="2000" dirty="0">
                <a:latin typeface="Arial"/>
                <a:ea typeface="+mn-lt"/>
                <a:cs typeface="Arial"/>
              </a:rPr>
              <a:t>faaliyetine başlayabilmek için bir dizi çalışmanın gerekliliği açıktır. </a:t>
            </a:r>
            <a:endParaRPr lang="en-US" dirty="0">
              <a:cs typeface="Arial"/>
            </a:endParaRPr>
          </a:p>
        </p:txBody>
      </p:sp>
    </p:spTree>
    <p:extLst>
      <p:ext uri="{BB962C8B-B14F-4D97-AF65-F5344CB8AC3E}">
        <p14:creationId xmlns:p14="http://schemas.microsoft.com/office/powerpoint/2010/main" val="2537634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BD115A-B6A8-BD0D-9C68-59F69C989085}"/>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F58C34F5-0441-A219-B334-56CD7F09A23A}"/>
              </a:ext>
            </a:extLst>
          </p:cNvPr>
          <p:cNvSpPr>
            <a:spLocks noGrp="1" noChangeArrowheads="1"/>
          </p:cNvSpPr>
          <p:nvPr>
            <p:ph type="title"/>
          </p:nvPr>
        </p:nvSpPr>
        <p:spPr>
          <a:xfrm>
            <a:off x="360759" y="3752849"/>
            <a:ext cx="2468166" cy="2452687"/>
          </a:xfrm>
        </p:spPr>
        <p:txBody>
          <a:bodyPr anchor="ctr">
            <a:normAutofit/>
          </a:bodyPr>
          <a:lstStyle/>
          <a:p>
            <a:pPr>
              <a:defRPr/>
            </a:pPr>
            <a:r>
              <a:rPr lang="tr-TR" sz="1700" b="1">
                <a:latin typeface="Arial"/>
                <a:cs typeface="Arial"/>
              </a:rPr>
              <a:t>Kuruluş Çalışmalarının Genel Yararı</a:t>
            </a:r>
            <a:endParaRPr lang="tr-TR" sz="1700">
              <a:latin typeface="Arial"/>
              <a:cs typeface="Arial"/>
            </a:endParaRPr>
          </a:p>
        </p:txBody>
      </p:sp>
      <p:pic>
        <p:nvPicPr>
          <p:cNvPr id="2" name="Resim 1" descr="grafik, grafik tasarım, ekran görüntüsü, yazı tipi içeren bir resim&#10;&#10;Yapay zeka tarafından oluşturulan içerik yanlış olabilir.">
            <a:extLst>
              <a:ext uri="{FF2B5EF4-FFF2-40B4-BE49-F238E27FC236}">
                <a16:creationId xmlns:a16="http://schemas.microsoft.com/office/drawing/2014/main" id="{03310C14-CB3C-765C-CF63-09A1C3BFC3C8}"/>
              </a:ext>
            </a:extLst>
          </p:cNvPr>
          <p:cNvPicPr>
            <a:picLocks noChangeAspect="1"/>
          </p:cNvPicPr>
          <p:nvPr/>
        </p:nvPicPr>
        <p:blipFill>
          <a:blip r:embed="rId3"/>
          <a:srcRect t="12708" b="21309"/>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171" name="Rectangle 3">
            <a:extLst>
              <a:ext uri="{FF2B5EF4-FFF2-40B4-BE49-F238E27FC236}">
                <a16:creationId xmlns:a16="http://schemas.microsoft.com/office/drawing/2014/main" id="{7A73862A-9393-2DA9-FB69-F98C8738DBA6}"/>
              </a:ext>
            </a:extLst>
          </p:cNvPr>
          <p:cNvSpPr>
            <a:spLocks noGrp="1" noChangeArrowheads="1"/>
          </p:cNvSpPr>
          <p:nvPr>
            <p:ph idx="1"/>
          </p:nvPr>
        </p:nvSpPr>
        <p:spPr>
          <a:xfrm>
            <a:off x="2915816" y="3752850"/>
            <a:ext cx="5866230" cy="2844502"/>
          </a:xfrm>
        </p:spPr>
        <p:txBody>
          <a:bodyPr vert="horz" lIns="91440" tIns="45720" rIns="91440" bIns="45720" rtlCol="0" anchor="ctr">
            <a:normAutofit/>
          </a:bodyPr>
          <a:lstStyle/>
          <a:p>
            <a:pPr marL="0" indent="0">
              <a:buNone/>
            </a:pPr>
            <a:r>
              <a:rPr lang="tr-TR" sz="1800" dirty="0">
                <a:latin typeface="Arial"/>
                <a:ea typeface="+mn-lt"/>
                <a:cs typeface="Arial"/>
              </a:rPr>
              <a:t>İşletmelerin %50'si ilk beş yıl içinde başarısız olmaktadır.</a:t>
            </a:r>
          </a:p>
          <a:p>
            <a:pPr marL="0" indent="0">
              <a:buNone/>
            </a:pPr>
            <a:r>
              <a:rPr lang="tr-TR" sz="1800" dirty="0">
                <a:latin typeface="Arial"/>
                <a:ea typeface="+mn-lt"/>
                <a:cs typeface="Arial"/>
              </a:rPr>
              <a:t>İnsanların iş kurmasının en önemli nedenlerinden bazıları kendi işlerinin patronu olmak, kurumsal kariyerlerinden memnun olmamak ve tutkularının peşinden gitmektir.</a:t>
            </a:r>
          </a:p>
          <a:p>
            <a:pPr marL="0" indent="0">
              <a:buNone/>
            </a:pPr>
            <a:r>
              <a:rPr lang="tr-TR" sz="1800" dirty="0">
                <a:latin typeface="Arial"/>
                <a:ea typeface="+mn-lt"/>
                <a:cs typeface="Arial"/>
              </a:rPr>
              <a:t>Kurucuların ortalama yaşı 42'dir. Daha yaşlı kurucular da daha başarılı olmaktadır. 50 yaşındaki bir kurucunun başarılı olma olasılığı 30 yaşındaki bir kurucuya göre neredeyse iki kat daha fazladır.</a:t>
            </a:r>
          </a:p>
        </p:txBody>
      </p:sp>
    </p:spTree>
    <p:extLst>
      <p:ext uri="{BB962C8B-B14F-4D97-AF65-F5344CB8AC3E}">
        <p14:creationId xmlns:p14="http://schemas.microsoft.com/office/powerpoint/2010/main" val="2928870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1FEB75-5F6C-FB9E-9A94-0977D6E2FC55}"/>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98022D81-19BB-9C75-22F3-4859BFAF0247}"/>
              </a:ext>
            </a:extLst>
          </p:cNvPr>
          <p:cNvSpPr>
            <a:spLocks noGrp="1" noChangeArrowheads="1"/>
          </p:cNvSpPr>
          <p:nvPr>
            <p:ph type="title"/>
          </p:nvPr>
        </p:nvSpPr>
        <p:spPr>
          <a:xfrm>
            <a:off x="360759" y="3752849"/>
            <a:ext cx="2468166" cy="2452687"/>
          </a:xfrm>
        </p:spPr>
        <p:txBody>
          <a:bodyPr anchor="ctr">
            <a:normAutofit/>
          </a:bodyPr>
          <a:lstStyle/>
          <a:p>
            <a:pPr>
              <a:defRPr/>
            </a:pPr>
            <a:r>
              <a:rPr lang="tr-TR" sz="1700" b="1">
                <a:latin typeface="Arial"/>
                <a:cs typeface="Arial"/>
              </a:rPr>
              <a:t>Kuruluş Çalışmalarının Genel Yararı</a:t>
            </a:r>
            <a:endParaRPr lang="tr-TR" sz="1700">
              <a:latin typeface="Arial"/>
              <a:cs typeface="Arial"/>
            </a:endParaRPr>
          </a:p>
        </p:txBody>
      </p:sp>
      <p:pic>
        <p:nvPicPr>
          <p:cNvPr id="2" name="Resim 1" descr="grafik, grafik tasarım, ekran görüntüsü, yazı tipi içeren bir resim&#10;&#10;Yapay zeka tarafından oluşturulan içerik yanlış olabilir.">
            <a:extLst>
              <a:ext uri="{FF2B5EF4-FFF2-40B4-BE49-F238E27FC236}">
                <a16:creationId xmlns:a16="http://schemas.microsoft.com/office/drawing/2014/main" id="{624818BD-099F-6800-CF15-F6B19662D739}"/>
              </a:ext>
            </a:extLst>
          </p:cNvPr>
          <p:cNvPicPr>
            <a:picLocks noChangeAspect="1"/>
          </p:cNvPicPr>
          <p:nvPr/>
        </p:nvPicPr>
        <p:blipFill>
          <a:blip r:embed="rId3"/>
          <a:srcRect t="12708" b="21309"/>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171" name="Rectangle 3">
            <a:extLst>
              <a:ext uri="{FF2B5EF4-FFF2-40B4-BE49-F238E27FC236}">
                <a16:creationId xmlns:a16="http://schemas.microsoft.com/office/drawing/2014/main" id="{DFC7A4DD-A36A-BD9D-5F9E-C6720CEC07BF}"/>
              </a:ext>
            </a:extLst>
          </p:cNvPr>
          <p:cNvSpPr>
            <a:spLocks noGrp="1" noChangeArrowheads="1"/>
          </p:cNvSpPr>
          <p:nvPr>
            <p:ph idx="1"/>
          </p:nvPr>
        </p:nvSpPr>
        <p:spPr>
          <a:xfrm>
            <a:off x="2915816" y="3752850"/>
            <a:ext cx="5866230" cy="2844502"/>
          </a:xfrm>
        </p:spPr>
        <p:txBody>
          <a:bodyPr vert="horz" lIns="91440" tIns="45720" rIns="91440" bIns="45720" rtlCol="0" anchor="ctr">
            <a:normAutofit lnSpcReduction="10000"/>
          </a:bodyPr>
          <a:lstStyle/>
          <a:p>
            <a:pPr marL="0" indent="0">
              <a:buNone/>
            </a:pPr>
            <a:r>
              <a:rPr lang="tr-TR" sz="1800" dirty="0">
                <a:latin typeface="Arial"/>
                <a:ea typeface="+mn-lt"/>
                <a:cs typeface="Arial"/>
              </a:rPr>
              <a:t> Seri girişimciler %98 daha fazla satışla yeni girişimcileri geride bırakmaktadır.</a:t>
            </a:r>
          </a:p>
          <a:p>
            <a:pPr marL="0" indent="0">
              <a:buNone/>
            </a:pPr>
            <a:r>
              <a:rPr lang="tr-TR" sz="1800" dirty="0">
                <a:latin typeface="Arial"/>
                <a:ea typeface="+mn-lt"/>
                <a:cs typeface="Arial"/>
              </a:rPr>
              <a:t>Başarılı girişimciler aileleriyle vakit geçirmektedir. %58'i akşamları sevdikleriyle vakit geçirirken, %55'i hafta sonlarını onlara ayırmaktadır. </a:t>
            </a:r>
          </a:p>
          <a:p>
            <a:pPr marL="0" indent="0">
              <a:buNone/>
            </a:pPr>
            <a:r>
              <a:rPr lang="tr-TR" sz="1800" dirty="0">
                <a:latin typeface="Arial"/>
                <a:ea typeface="+mn-lt"/>
                <a:cs typeface="Arial"/>
              </a:rPr>
              <a:t>İşletmelerin karşılaştığı en büyük zorluklardan bazıları sermaye veya nakit akışı eksikliği (%23), çalışan bulma (%19) ve reklam ve pazarlamadır (%15).</a:t>
            </a:r>
          </a:p>
          <a:p>
            <a:pPr marL="0" indent="0">
              <a:buNone/>
            </a:pPr>
            <a:r>
              <a:rPr lang="tr-TR" sz="1800" dirty="0">
                <a:latin typeface="Arial"/>
                <a:ea typeface="+mn-lt"/>
                <a:cs typeface="Arial"/>
              </a:rPr>
              <a:t>Girişimlerin başarısız olmasının en büyük nedeni ürün-pazar uyumunun olmamasıdır (%34).</a:t>
            </a:r>
          </a:p>
        </p:txBody>
      </p:sp>
    </p:spTree>
    <p:extLst>
      <p:ext uri="{BB962C8B-B14F-4D97-AF65-F5344CB8AC3E}">
        <p14:creationId xmlns:p14="http://schemas.microsoft.com/office/powerpoint/2010/main" val="3724500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A9CDA4-FF82-1DE5-5AF6-84CC6E0E1FD7}"/>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529E20D7-602E-4747-1D5B-A16D7845A504}"/>
              </a:ext>
            </a:extLst>
          </p:cNvPr>
          <p:cNvSpPr>
            <a:spLocks noGrp="1" noChangeArrowheads="1"/>
          </p:cNvSpPr>
          <p:nvPr>
            <p:ph type="title"/>
          </p:nvPr>
        </p:nvSpPr>
        <p:spPr>
          <a:xfrm>
            <a:off x="360759" y="3752849"/>
            <a:ext cx="2468166" cy="2452687"/>
          </a:xfrm>
        </p:spPr>
        <p:txBody>
          <a:bodyPr anchor="ctr">
            <a:normAutofit/>
          </a:bodyPr>
          <a:lstStyle/>
          <a:p>
            <a:pPr>
              <a:defRPr/>
            </a:pPr>
            <a:r>
              <a:rPr lang="tr-TR" sz="1700" b="1" dirty="0">
                <a:latin typeface="Arial"/>
                <a:cs typeface="Arial"/>
              </a:rPr>
              <a:t>Kuruluş Çalışmalarının Genel Yararı</a:t>
            </a:r>
            <a:endParaRPr lang="tr-TR" sz="1700" dirty="0">
              <a:latin typeface="Arial"/>
              <a:cs typeface="Arial"/>
            </a:endParaRPr>
          </a:p>
        </p:txBody>
      </p:sp>
      <p:pic>
        <p:nvPicPr>
          <p:cNvPr id="2" name="Resim 1" descr="grafik, grafik tasarım, ekran görüntüsü, yazı tipi içeren bir resim&#10;&#10;Yapay zeka tarafından oluşturulan içerik yanlış olabilir.">
            <a:extLst>
              <a:ext uri="{FF2B5EF4-FFF2-40B4-BE49-F238E27FC236}">
                <a16:creationId xmlns:a16="http://schemas.microsoft.com/office/drawing/2014/main" id="{A623C73F-CF3F-F70E-F920-878B1D7274C6}"/>
              </a:ext>
            </a:extLst>
          </p:cNvPr>
          <p:cNvPicPr>
            <a:picLocks noChangeAspect="1"/>
          </p:cNvPicPr>
          <p:nvPr/>
        </p:nvPicPr>
        <p:blipFill>
          <a:blip r:embed="rId3"/>
          <a:srcRect t="12708" b="21309"/>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171" name="Rectangle 3">
            <a:extLst>
              <a:ext uri="{FF2B5EF4-FFF2-40B4-BE49-F238E27FC236}">
                <a16:creationId xmlns:a16="http://schemas.microsoft.com/office/drawing/2014/main" id="{D6D0EDE9-E486-4817-B02E-D0521B30D6F7}"/>
              </a:ext>
            </a:extLst>
          </p:cNvPr>
          <p:cNvSpPr>
            <a:spLocks noGrp="1" noChangeArrowheads="1"/>
          </p:cNvSpPr>
          <p:nvPr>
            <p:ph idx="1"/>
          </p:nvPr>
        </p:nvSpPr>
        <p:spPr>
          <a:xfrm>
            <a:off x="2915816" y="3752850"/>
            <a:ext cx="5866230" cy="2988518"/>
          </a:xfrm>
        </p:spPr>
        <p:txBody>
          <a:bodyPr vert="horz" lIns="91440" tIns="45720" rIns="91440" bIns="45720" rtlCol="0" anchor="ctr">
            <a:normAutofit lnSpcReduction="10000"/>
          </a:bodyPr>
          <a:lstStyle/>
          <a:p>
            <a:pPr marL="0" indent="0">
              <a:buNone/>
            </a:pPr>
            <a:r>
              <a:rPr lang="tr-TR" sz="1800" dirty="0">
                <a:latin typeface="Arial"/>
                <a:ea typeface="+mn-lt"/>
                <a:cs typeface="Arial"/>
              </a:rPr>
              <a:t>Dünyanın en değerli 20 markasının %50'si 1950-1999 yılları arasında kurulmuştur. 20'si 1900-1949 yılları arasında, %25'i ise 1850-1949 yılları arasında kurulmuştur.</a:t>
            </a:r>
          </a:p>
          <a:p>
            <a:pPr marL="0" indent="0">
              <a:buNone/>
            </a:pPr>
            <a:r>
              <a:rPr lang="tr-TR" sz="1800" dirty="0">
                <a:latin typeface="Arial"/>
                <a:ea typeface="+mn-lt"/>
                <a:cs typeface="Arial"/>
              </a:rPr>
              <a:t>En değerli markaların kurucularının %97,6'sı erkekler tarafından kurulmuştur (bu da son on yıllarda iş dünyasındaki güç yapılarının nasıl göründüğünü göstermektedir). </a:t>
            </a:r>
          </a:p>
          <a:p>
            <a:pPr marL="0" indent="0">
              <a:buNone/>
            </a:pPr>
            <a:r>
              <a:rPr lang="tr-TR" sz="1800" dirty="0">
                <a:latin typeface="Arial"/>
                <a:ea typeface="+mn-lt"/>
                <a:cs typeface="Arial"/>
              </a:rPr>
              <a:t>Dünyanın en değerli markalarının kurucularının %44,2'si şirketlerini kurduklarında 20-29 yaşları arasındaydı. 25,6'sı 30-39 yaş arasında, %18,6'sı 40-49 yaş arasında ve %11,6'sı 50-59 yaş arasındadır.</a:t>
            </a:r>
          </a:p>
        </p:txBody>
      </p:sp>
    </p:spTree>
    <p:extLst>
      <p:ext uri="{BB962C8B-B14F-4D97-AF65-F5344CB8AC3E}">
        <p14:creationId xmlns:p14="http://schemas.microsoft.com/office/powerpoint/2010/main" val="1098028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8A9BFC-B1B3-D269-8180-89C0BE1FC7FD}"/>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8F7C736D-C24F-9844-98C4-7772996C0AD9}"/>
              </a:ext>
            </a:extLst>
          </p:cNvPr>
          <p:cNvSpPr>
            <a:spLocks noGrp="1" noChangeArrowheads="1"/>
          </p:cNvSpPr>
          <p:nvPr>
            <p:ph type="title"/>
          </p:nvPr>
        </p:nvSpPr>
        <p:spPr>
          <a:xfrm>
            <a:off x="360759" y="3752849"/>
            <a:ext cx="2468166" cy="2452687"/>
          </a:xfrm>
        </p:spPr>
        <p:txBody>
          <a:bodyPr anchor="ctr">
            <a:normAutofit/>
          </a:bodyPr>
          <a:lstStyle/>
          <a:p>
            <a:pPr>
              <a:defRPr/>
            </a:pPr>
            <a:r>
              <a:rPr lang="tr-TR" sz="1700" b="1" dirty="0">
                <a:latin typeface="Arial"/>
                <a:cs typeface="Arial"/>
              </a:rPr>
              <a:t>Kuruluş Çalışmalarının Genel Yararı</a:t>
            </a:r>
            <a:endParaRPr lang="tr-TR" sz="1700" dirty="0">
              <a:latin typeface="Arial"/>
              <a:cs typeface="Arial"/>
            </a:endParaRPr>
          </a:p>
        </p:txBody>
      </p:sp>
      <p:pic>
        <p:nvPicPr>
          <p:cNvPr id="2" name="Resim 1" descr="grafik, grafik tasarım, ekran görüntüsü, yazı tipi içeren bir resim&#10;&#10;Yapay zeka tarafından oluşturulan içerik yanlış olabilir.">
            <a:extLst>
              <a:ext uri="{FF2B5EF4-FFF2-40B4-BE49-F238E27FC236}">
                <a16:creationId xmlns:a16="http://schemas.microsoft.com/office/drawing/2014/main" id="{EC87215A-3556-3A3A-3B89-EA1276F0AD31}"/>
              </a:ext>
            </a:extLst>
          </p:cNvPr>
          <p:cNvPicPr>
            <a:picLocks noChangeAspect="1"/>
          </p:cNvPicPr>
          <p:nvPr/>
        </p:nvPicPr>
        <p:blipFill>
          <a:blip r:embed="rId3"/>
          <a:srcRect t="12708" b="21309"/>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171" name="Rectangle 3">
            <a:extLst>
              <a:ext uri="{FF2B5EF4-FFF2-40B4-BE49-F238E27FC236}">
                <a16:creationId xmlns:a16="http://schemas.microsoft.com/office/drawing/2014/main" id="{86654F22-8D0F-31DB-C0DF-4ECDBDD446E3}"/>
              </a:ext>
            </a:extLst>
          </p:cNvPr>
          <p:cNvSpPr>
            <a:spLocks noGrp="1" noChangeArrowheads="1"/>
          </p:cNvSpPr>
          <p:nvPr>
            <p:ph idx="1"/>
          </p:nvPr>
        </p:nvSpPr>
        <p:spPr>
          <a:xfrm>
            <a:off x="2915816" y="3752850"/>
            <a:ext cx="5866230" cy="2988518"/>
          </a:xfrm>
        </p:spPr>
        <p:txBody>
          <a:bodyPr vert="horz" lIns="91440" tIns="45720" rIns="91440" bIns="45720" rtlCol="0" anchor="ctr">
            <a:normAutofit/>
          </a:bodyPr>
          <a:lstStyle/>
          <a:p>
            <a:pPr marL="0" indent="0">
              <a:buNone/>
            </a:pPr>
            <a:r>
              <a:rPr lang="tr-TR" sz="1800" dirty="0">
                <a:latin typeface="Arial"/>
                <a:ea typeface="+mn-lt"/>
                <a:cs typeface="Arial"/>
              </a:rPr>
              <a:t>En değerli markaların %65'i tek bir kurucu yerine kurucu ortaklar tarafından kurulmuştur. %85'inin genel merkezi ABD'dedir. Yüzde 5'inin merkezi Güney Kore'de, yüzde 5'inin Fransa'da ve yüzde 5'inin Japonya'da bulunmaktadır.</a:t>
            </a:r>
          </a:p>
          <a:p>
            <a:pPr marL="0" indent="0">
              <a:buNone/>
            </a:pPr>
            <a:r>
              <a:rPr lang="tr-TR" sz="1800" dirty="0">
                <a:latin typeface="Arial"/>
                <a:ea typeface="+mn-lt"/>
                <a:cs typeface="Arial"/>
              </a:rPr>
              <a:t>En değerli markaların %45'i teknoloji sektöründedir. 10'u giyim, %10'u gıda, %10'u telekomünikasyon sektöründedir. 5'i konsolide şirketler, %5'i ulaşım, %5'i finansal hizmetler ve %5'i perakende sektöründedir.</a:t>
            </a:r>
          </a:p>
        </p:txBody>
      </p:sp>
    </p:spTree>
    <p:extLst>
      <p:ext uri="{BB962C8B-B14F-4D97-AF65-F5344CB8AC3E}">
        <p14:creationId xmlns:p14="http://schemas.microsoft.com/office/powerpoint/2010/main" val="4126309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B3A4-D567-E4F5-9BF8-148E1741897D}"/>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A668919C-0F0D-0586-E2FF-3FDBDEFE7D7A}"/>
              </a:ext>
            </a:extLst>
          </p:cNvPr>
          <p:cNvSpPr>
            <a:spLocks noGrp="1" noChangeArrowheads="1"/>
          </p:cNvSpPr>
          <p:nvPr>
            <p:ph type="title"/>
          </p:nvPr>
        </p:nvSpPr>
        <p:spPr>
          <a:xfrm>
            <a:off x="487686" y="175137"/>
            <a:ext cx="8229600" cy="1143000"/>
          </a:xfrm>
        </p:spPr>
        <p:txBody>
          <a:bodyPr>
            <a:normAutofit/>
          </a:bodyPr>
          <a:lstStyle/>
          <a:p>
            <a:pPr>
              <a:defRPr/>
            </a:pPr>
            <a:r>
              <a:rPr lang="tr-TR" sz="2800" b="1" dirty="0">
                <a:latin typeface="Arial"/>
                <a:cs typeface="Arial"/>
              </a:rPr>
              <a:t>Kuruluş Çalışmalarının Genel Yararı</a:t>
            </a:r>
            <a:endParaRPr lang="tr-TR" sz="2800" dirty="0">
              <a:latin typeface="Arial"/>
              <a:cs typeface="Arial"/>
            </a:endParaRPr>
          </a:p>
        </p:txBody>
      </p:sp>
      <p:sp>
        <p:nvSpPr>
          <p:cNvPr id="7171" name="Rectangle 3">
            <a:extLst>
              <a:ext uri="{FF2B5EF4-FFF2-40B4-BE49-F238E27FC236}">
                <a16:creationId xmlns:a16="http://schemas.microsoft.com/office/drawing/2014/main" id="{AE9DABFA-AA05-B996-6E44-3BAAE6035A62}"/>
              </a:ext>
            </a:extLst>
          </p:cNvPr>
          <p:cNvSpPr>
            <a:spLocks noGrp="1" noChangeArrowheads="1"/>
          </p:cNvSpPr>
          <p:nvPr>
            <p:ph idx="1"/>
          </p:nvPr>
        </p:nvSpPr>
        <p:spPr>
          <a:xfrm>
            <a:off x="370022" y="1359519"/>
            <a:ext cx="8229600" cy="4137025"/>
          </a:xfrm>
        </p:spPr>
        <p:txBody>
          <a:bodyPr vert="horz" lIns="91440" tIns="45720" rIns="91440" bIns="45720" rtlCol="0" anchor="t">
            <a:normAutofit/>
          </a:bodyPr>
          <a:lstStyle/>
          <a:p>
            <a:pPr marL="0" indent="0">
              <a:lnSpc>
                <a:spcPct val="150000"/>
              </a:lnSpc>
              <a:buNone/>
            </a:pPr>
            <a:r>
              <a:rPr lang="tr-TR" sz="2000" dirty="0">
                <a:latin typeface="Arial"/>
                <a:ea typeface="+mn-lt"/>
                <a:cs typeface="Arial"/>
              </a:rPr>
              <a:t>İşletme kurma, kaynakların yatırıma dönüştürülmesi anlamına geldiğinden ve kaynaklar da kıt olduğundan, bu yatırım kararının ve işletmecilik faaliyetinin etkin, verimli ve de kârlı olması zorunludur. Bu doğrultuda böyle bir yatırımın öncesinde </a:t>
            </a:r>
            <a:r>
              <a:rPr lang="tr-TR" sz="2000" dirty="0">
                <a:solidFill>
                  <a:srgbClr val="FF0000"/>
                </a:solidFill>
                <a:latin typeface="Arial"/>
                <a:ea typeface="+mn-lt"/>
                <a:cs typeface="Arial"/>
              </a:rPr>
              <a:t>verimlilik, etkinlik ve kârlılık </a:t>
            </a:r>
            <a:r>
              <a:rPr lang="tr-TR" sz="2000" dirty="0">
                <a:latin typeface="Arial"/>
                <a:ea typeface="+mn-lt"/>
                <a:cs typeface="Arial"/>
              </a:rPr>
              <a:t>gibi temel işletmecilik ilkelerinin hayata geçirilebilmesi için titiz bir çalışma yapmak önemli hâle gelmektedir.</a:t>
            </a:r>
            <a:endParaRPr lang="en-US" dirty="0">
              <a:cs typeface="Arial"/>
            </a:endParaRPr>
          </a:p>
        </p:txBody>
      </p:sp>
    </p:spTree>
    <p:extLst>
      <p:ext uri="{BB962C8B-B14F-4D97-AF65-F5344CB8AC3E}">
        <p14:creationId xmlns:p14="http://schemas.microsoft.com/office/powerpoint/2010/main" val="1066528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68313" y="620713"/>
            <a:ext cx="8229600" cy="1143000"/>
          </a:xfrm>
        </p:spPr>
        <p:txBody>
          <a:bodyPr>
            <a:normAutofit/>
          </a:bodyPr>
          <a:lstStyle/>
          <a:p>
            <a:pPr>
              <a:defRPr/>
            </a:pPr>
            <a:r>
              <a:rPr lang="tr-TR" sz="2800" b="1" dirty="0">
                <a:latin typeface="Arial"/>
                <a:cs typeface="Arial"/>
              </a:rPr>
              <a:t>Kuruluş Çalışmalarının Genel Yararı</a:t>
            </a:r>
            <a:endParaRPr lang="tr-TR" sz="2800" dirty="0">
              <a:latin typeface="Arial"/>
              <a:cs typeface="Arial"/>
            </a:endParaRPr>
          </a:p>
        </p:txBody>
      </p:sp>
      <p:sp>
        <p:nvSpPr>
          <p:cNvPr id="7171" name="Rectangle 3"/>
          <p:cNvSpPr>
            <a:spLocks noGrp="1" noChangeArrowheads="1"/>
          </p:cNvSpPr>
          <p:nvPr>
            <p:ph idx="1"/>
          </p:nvPr>
        </p:nvSpPr>
        <p:spPr>
          <a:xfrm>
            <a:off x="457200" y="1989138"/>
            <a:ext cx="8229600" cy="4137025"/>
          </a:xfrm>
        </p:spPr>
        <p:txBody>
          <a:bodyPr vert="horz" lIns="91440" tIns="45720" rIns="91440" bIns="45720" rtlCol="0" anchor="t">
            <a:normAutofit/>
          </a:bodyPr>
          <a:lstStyle/>
          <a:p>
            <a:pPr marL="0" indent="0">
              <a:lnSpc>
                <a:spcPct val="150000"/>
              </a:lnSpc>
              <a:buNone/>
            </a:pPr>
            <a:r>
              <a:rPr lang="tr-TR" sz="2000" dirty="0">
                <a:latin typeface="Arial"/>
                <a:ea typeface="+mn-lt"/>
                <a:cs typeface="+mn-lt"/>
              </a:rPr>
              <a:t>İşletmeler insan ihtiyaçlarının karşılanmasını sağlayarak yüksek </a:t>
            </a:r>
            <a:r>
              <a:rPr lang="tr-TR" sz="2000" dirty="0">
                <a:solidFill>
                  <a:srgbClr val="FF0000"/>
                </a:solidFill>
                <a:latin typeface="Arial"/>
                <a:ea typeface="+mn-lt"/>
                <a:cs typeface="+mn-lt"/>
              </a:rPr>
              <a:t>kâr elde etme</a:t>
            </a:r>
            <a:r>
              <a:rPr lang="tr-TR" sz="2000" dirty="0">
                <a:latin typeface="Arial"/>
                <a:ea typeface="+mn-lt"/>
                <a:cs typeface="+mn-lt"/>
              </a:rPr>
              <a:t> gibi temel bir amaçtan hareketle ortaya çıkar. Bu ve benzeri birtakım amaçlardan yola çıkarak oluşturulan işletmelerin amaçlarına etkin ve verimli bir şekilde ulaşabilmeleri</a:t>
            </a:r>
            <a:r>
              <a:rPr lang="tr-TR" sz="2000" dirty="0">
                <a:solidFill>
                  <a:srgbClr val="FF0000"/>
                </a:solidFill>
                <a:latin typeface="Arial"/>
                <a:ea typeface="+mn-lt"/>
                <a:cs typeface="+mn-lt"/>
              </a:rPr>
              <a:t>; kuruluş yeri faktörlerini belirleyerek en uygun kuruluş yerini tespit etmelerine, işletmecilik faaliyetine ilişkin fizibilite (yapılabilirlik) çalışmalarının doğru bir şekilde yapılmasına ve sonuçta işletmenin kesin olarak kuruluş işlemlerinin başarı ile gerçekleştirilmesine</a:t>
            </a:r>
            <a:r>
              <a:rPr lang="tr-TR" sz="2000" dirty="0">
                <a:latin typeface="Arial"/>
                <a:ea typeface="+mn-lt"/>
                <a:cs typeface="+mn-lt"/>
              </a:rPr>
              <a:t> bağlıdır.</a:t>
            </a:r>
            <a:endParaRPr lang="en-US" dirty="0">
              <a:latin typeface="Arial"/>
              <a:cs typeface="Arial"/>
            </a:endParaRPr>
          </a:p>
        </p:txBody>
      </p:sp>
    </p:spTree>
    <p:extLst>
      <p:ext uri="{BB962C8B-B14F-4D97-AF65-F5344CB8AC3E}">
        <p14:creationId xmlns:p14="http://schemas.microsoft.com/office/powerpoint/2010/main" val="4286872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60759" y="327026"/>
            <a:ext cx="2468166" cy="2287588"/>
          </a:xfrm>
        </p:spPr>
        <p:txBody>
          <a:bodyPr anchor="ctr">
            <a:normAutofit/>
          </a:bodyPr>
          <a:lstStyle/>
          <a:p>
            <a:r>
              <a:rPr lang="tr-TR" sz="3100" b="1"/>
              <a:t>Yatırım</a:t>
            </a:r>
          </a:p>
        </p:txBody>
      </p:sp>
      <p:sp>
        <p:nvSpPr>
          <p:cNvPr id="8195" name="Rectangle 3"/>
          <p:cNvSpPr>
            <a:spLocks noGrp="1" noChangeArrowheads="1"/>
          </p:cNvSpPr>
          <p:nvPr>
            <p:ph idx="1"/>
          </p:nvPr>
        </p:nvSpPr>
        <p:spPr>
          <a:xfrm>
            <a:off x="2195736" y="327026"/>
            <a:ext cx="6586310" cy="2741934"/>
          </a:xfrm>
        </p:spPr>
        <p:txBody>
          <a:bodyPr vert="horz" lIns="91440" tIns="45720" rIns="91440" bIns="45720" rtlCol="0" anchor="ctr">
            <a:normAutofit/>
          </a:bodyPr>
          <a:lstStyle/>
          <a:p>
            <a:pPr marL="0" indent="0">
              <a:buNone/>
            </a:pPr>
            <a:r>
              <a:rPr lang="tr-TR" sz="1800" dirty="0">
                <a:latin typeface="Arial"/>
                <a:cs typeface="Arial"/>
              </a:rPr>
              <a:t>Ekonomide </a:t>
            </a:r>
            <a:r>
              <a:rPr lang="tr-TR" sz="1800" b="1" i="1" dirty="0">
                <a:latin typeface="Arial"/>
                <a:cs typeface="Arial"/>
              </a:rPr>
              <a:t>yatırım</a:t>
            </a:r>
            <a:r>
              <a:rPr lang="tr-TR" sz="1800" dirty="0">
                <a:latin typeface="Arial"/>
                <a:cs typeface="Arial"/>
              </a:rPr>
              <a:t>, milli gelirin, yeni üretim üniteleri kurmak veya eskiyen üniteleri yenilemek için ayrılan kısmı anlamındadır.</a:t>
            </a:r>
            <a:endParaRPr lang="en-US" sz="1800" dirty="0">
              <a:latin typeface="Arial"/>
              <a:cs typeface="Arial"/>
            </a:endParaRPr>
          </a:p>
          <a:p>
            <a:pPr marL="0" indent="0">
              <a:buNone/>
            </a:pPr>
            <a:r>
              <a:rPr lang="tr-TR" sz="1800" dirty="0">
                <a:latin typeface="Arial"/>
                <a:cs typeface="Arial"/>
              </a:rPr>
              <a:t>Girişimci için </a:t>
            </a:r>
            <a:r>
              <a:rPr lang="tr-TR" sz="1800" b="1" i="1" dirty="0">
                <a:latin typeface="Arial"/>
                <a:cs typeface="Arial"/>
              </a:rPr>
              <a:t>yatırım</a:t>
            </a:r>
            <a:r>
              <a:rPr lang="tr-TR" sz="1800" dirty="0">
                <a:latin typeface="Arial"/>
                <a:cs typeface="Arial"/>
              </a:rPr>
              <a:t>, parasal sermayenin ve olanakların, üretim yapacak bina, makine ve teçhizata dönüşümü, anlamını taşır.</a:t>
            </a:r>
            <a:endParaRPr lang="tr-TR" sz="1800" dirty="0">
              <a:latin typeface="Arial"/>
              <a:ea typeface="Calibri" panose="020F0502020204030204"/>
              <a:cs typeface="Arial"/>
            </a:endParaRPr>
          </a:p>
          <a:p>
            <a:pPr marL="0" indent="0">
              <a:buNone/>
            </a:pPr>
            <a:r>
              <a:rPr lang="tr-TR" sz="1800" dirty="0">
                <a:latin typeface="Arial"/>
                <a:cs typeface="Arial"/>
              </a:rPr>
              <a:t>Finansman dilinde </a:t>
            </a:r>
            <a:r>
              <a:rPr lang="tr-TR" sz="1800" b="1" i="1" dirty="0">
                <a:latin typeface="Arial"/>
                <a:cs typeface="Arial"/>
              </a:rPr>
              <a:t>yatırım</a:t>
            </a:r>
            <a:r>
              <a:rPr lang="tr-TR" sz="1800" dirty="0">
                <a:latin typeface="Arial"/>
                <a:cs typeface="Arial"/>
              </a:rPr>
              <a:t>, gelir getirmeyen parasal varlığın daha az </a:t>
            </a:r>
            <a:r>
              <a:rPr lang="tr-TR" sz="1800" dirty="0" err="1">
                <a:latin typeface="Arial"/>
                <a:cs typeface="Arial"/>
              </a:rPr>
              <a:t>likid</a:t>
            </a:r>
            <a:r>
              <a:rPr lang="tr-TR" sz="1800" dirty="0">
                <a:latin typeface="Arial"/>
                <a:cs typeface="Arial"/>
              </a:rPr>
              <a:t> hale çevrilerek gelir getirir şekle dönüştürülmesidir. </a:t>
            </a:r>
            <a:endParaRPr lang="tr-TR" sz="1800" dirty="0">
              <a:latin typeface="Arial"/>
              <a:ea typeface="Calibri" panose="020F0502020204030204"/>
              <a:cs typeface="Arial"/>
            </a:endParaRPr>
          </a:p>
        </p:txBody>
      </p:sp>
      <p:pic>
        <p:nvPicPr>
          <p:cNvPr id="2" name="Picture 1" descr="What Is Investment? Definition, Types, Importance, And Process">
            <a:extLst>
              <a:ext uri="{FF2B5EF4-FFF2-40B4-BE49-F238E27FC236}">
                <a16:creationId xmlns:a16="http://schemas.microsoft.com/office/drawing/2014/main" id="{3D00D87B-D7DD-95D9-594B-03AC303E50C4}"/>
              </a:ext>
            </a:extLst>
          </p:cNvPr>
          <p:cNvPicPr>
            <a:picLocks noChangeAspect="1"/>
          </p:cNvPicPr>
          <p:nvPr/>
        </p:nvPicPr>
        <p:blipFill>
          <a:blip r:embed="rId3"/>
          <a:srcRect r="-1" b="20478"/>
          <a:stretch/>
        </p:blipFill>
        <p:spPr>
          <a:xfrm>
            <a:off x="-6876" y="2763151"/>
            <a:ext cx="9150876" cy="4093262"/>
          </a:xfrm>
          <a:custGeom>
            <a:avLst/>
            <a:gdLst/>
            <a:ahLst/>
            <a:cxnLst/>
            <a:rect l="l" t="t" r="r" b="b"/>
            <a:pathLst>
              <a:path w="12201168" h="4093262">
                <a:moveTo>
                  <a:pt x="12201168" y="0"/>
                </a:moveTo>
                <a:lnTo>
                  <a:pt x="12201168" y="4093262"/>
                </a:lnTo>
                <a:lnTo>
                  <a:pt x="0" y="4093262"/>
                </a:lnTo>
                <a:lnTo>
                  <a:pt x="0" y="49771"/>
                </a:lnTo>
                <a:lnTo>
                  <a:pt x="344880" y="64399"/>
                </a:lnTo>
                <a:cubicBezTo>
                  <a:pt x="3386438" y="213466"/>
                  <a:pt x="6427997" y="534535"/>
                  <a:pt x="9469555" y="167599"/>
                </a:cubicBezTo>
                <a:cubicBezTo>
                  <a:pt x="10229945" y="75865"/>
                  <a:pt x="10990334" y="27132"/>
                  <a:pt x="11750723" y="7961"/>
                </a:cubicBezTo>
                <a:close/>
              </a:path>
            </a:pathLst>
          </a:cu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60759" y="327026"/>
            <a:ext cx="2468166" cy="2287588"/>
          </a:xfrm>
        </p:spPr>
        <p:txBody>
          <a:bodyPr vert="horz" lIns="91440" tIns="45720" rIns="91440" bIns="45720" rtlCol="0" anchor="ctr">
            <a:normAutofit/>
          </a:bodyPr>
          <a:lstStyle/>
          <a:p>
            <a:pPr fontAlgn="auto">
              <a:spcAft>
                <a:spcPts val="0"/>
              </a:spcAft>
              <a:defRPr/>
            </a:pPr>
            <a:r>
              <a:rPr lang="tr-TR" sz="3100" b="1" dirty="0">
                <a:latin typeface="Arial"/>
                <a:cs typeface="Arial"/>
              </a:rPr>
              <a:t>Yatırım Projesi</a:t>
            </a:r>
            <a:br>
              <a:rPr lang="tr-TR" sz="3100" dirty="0">
                <a:latin typeface="Arial"/>
              </a:rPr>
            </a:br>
            <a:endParaRPr lang="tr-TR" sz="3100" dirty="0">
              <a:latin typeface="Arial"/>
              <a:cs typeface="Arial"/>
            </a:endParaRPr>
          </a:p>
        </p:txBody>
      </p:sp>
      <p:sp>
        <p:nvSpPr>
          <p:cNvPr id="9219" name="Rectangle 3"/>
          <p:cNvSpPr>
            <a:spLocks noGrp="1" noChangeArrowheads="1"/>
          </p:cNvSpPr>
          <p:nvPr>
            <p:ph idx="1"/>
          </p:nvPr>
        </p:nvSpPr>
        <p:spPr>
          <a:xfrm>
            <a:off x="3167986" y="327026"/>
            <a:ext cx="5614060" cy="2287587"/>
          </a:xfrm>
        </p:spPr>
        <p:txBody>
          <a:bodyPr vert="horz" lIns="91440" tIns="45720" rIns="91440" bIns="45720" rtlCol="0" anchor="ctr">
            <a:normAutofit/>
          </a:bodyPr>
          <a:lstStyle/>
          <a:p>
            <a:pPr marL="0" indent="0">
              <a:buNone/>
            </a:pPr>
            <a:r>
              <a:rPr lang="tr-TR" sz="2400" dirty="0">
                <a:latin typeface="Arial"/>
                <a:cs typeface="Arial"/>
              </a:rPr>
              <a:t>Bir işletmenin kuruluşu ile ilgili tüm yapılması gerekli araştırma, analiz ve düzenlemelerin planlanması çalışmalarıdır.</a:t>
            </a:r>
            <a:endParaRPr lang="en-US" sz="2400" dirty="0">
              <a:latin typeface="Arial"/>
              <a:cs typeface="Arial"/>
            </a:endParaRPr>
          </a:p>
        </p:txBody>
      </p:sp>
      <p:pic>
        <p:nvPicPr>
          <p:cNvPr id="118788" name="Picture 4" descr="How interest rates work and why they may not go up any time soon |  Oudtshoorn Courant"/>
          <p:cNvPicPr>
            <a:picLocks noChangeAspect="1" noChangeArrowheads="1"/>
          </p:cNvPicPr>
          <p:nvPr/>
        </p:nvPicPr>
        <p:blipFill>
          <a:blip r:embed="rId3"/>
          <a:srcRect t="21810" r="-1" b="11177"/>
          <a:stretch/>
        </p:blipFill>
        <p:spPr bwMode="auto">
          <a:xfrm>
            <a:off x="-6876" y="2763151"/>
            <a:ext cx="9150876" cy="4093262"/>
          </a:xfrm>
          <a:custGeom>
            <a:avLst/>
            <a:gdLst/>
            <a:ahLst/>
            <a:cxnLst/>
            <a:rect l="l" t="t" r="r" b="b"/>
            <a:pathLst>
              <a:path w="12201168" h="4093262">
                <a:moveTo>
                  <a:pt x="12201168" y="0"/>
                </a:moveTo>
                <a:lnTo>
                  <a:pt x="12201168" y="4093262"/>
                </a:lnTo>
                <a:lnTo>
                  <a:pt x="0" y="4093262"/>
                </a:lnTo>
                <a:lnTo>
                  <a:pt x="0" y="49771"/>
                </a:lnTo>
                <a:lnTo>
                  <a:pt x="344880" y="64399"/>
                </a:lnTo>
                <a:cubicBezTo>
                  <a:pt x="3386438" y="213466"/>
                  <a:pt x="6427997" y="534535"/>
                  <a:pt x="9469555" y="167599"/>
                </a:cubicBezTo>
                <a:cubicBezTo>
                  <a:pt x="10229945" y="75865"/>
                  <a:pt x="10990334" y="27132"/>
                  <a:pt x="11750723" y="7961"/>
                </a:cubicBezTo>
                <a:close/>
              </a:path>
            </a:pathLst>
          </a:custGeom>
          <a:noFill/>
        </p:spPr>
      </p:pic>
      <p:sp>
        <p:nvSpPr>
          <p:cNvPr id="118786" name="AutoShape 2" descr="Business Investments – what, why, how – TopCFO.r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8" name="Rectangle 1024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0" name="Freeform: Shape 1024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2"/>
          <p:cNvSpPr>
            <a:spLocks noGrp="1" noChangeArrowheads="1"/>
          </p:cNvSpPr>
          <p:nvPr>
            <p:ph type="title"/>
          </p:nvPr>
        </p:nvSpPr>
        <p:spPr>
          <a:xfrm>
            <a:off x="515125" y="1153572"/>
            <a:ext cx="2400300" cy="4461163"/>
          </a:xfrm>
        </p:spPr>
        <p:txBody>
          <a:bodyPr>
            <a:normAutofit/>
          </a:bodyPr>
          <a:lstStyle/>
          <a:p>
            <a:pPr fontAlgn="auto">
              <a:spcAft>
                <a:spcPts val="0"/>
              </a:spcAft>
              <a:defRPr/>
            </a:pPr>
            <a:r>
              <a:rPr lang="tr-TR" sz="3200" b="1" dirty="0">
                <a:solidFill>
                  <a:srgbClr val="FFFFFF"/>
                </a:solidFill>
                <a:latin typeface="Arial" panose="020B0604020202020204" pitchFamily="34" charset="0"/>
                <a:cs typeface="Arial" panose="020B0604020202020204" pitchFamily="34" charset="0"/>
              </a:rPr>
              <a:t>Mevcut Girişim ile İlgili Diğer Yatırım Türleri</a:t>
            </a:r>
            <a:endParaRPr lang="tr-TR" sz="3200" dirty="0">
              <a:solidFill>
                <a:srgbClr val="FFFFFF"/>
              </a:solidFill>
              <a:latin typeface="Arial" panose="020B0604020202020204" pitchFamily="34" charset="0"/>
              <a:cs typeface="Arial" panose="020B0604020202020204" pitchFamily="34" charset="0"/>
            </a:endParaRPr>
          </a:p>
        </p:txBody>
      </p:sp>
      <p:sp>
        <p:nvSpPr>
          <p:cNvPr id="10252" name="Arc 1025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243" name="Rectangle 3"/>
          <p:cNvSpPr>
            <a:spLocks noGrp="1" noChangeArrowheads="1"/>
          </p:cNvSpPr>
          <p:nvPr>
            <p:ph idx="1"/>
          </p:nvPr>
        </p:nvSpPr>
        <p:spPr>
          <a:xfrm>
            <a:off x="3335481" y="591344"/>
            <a:ext cx="5179868" cy="5585619"/>
          </a:xfrm>
        </p:spPr>
        <p:txBody>
          <a:bodyPr anchor="ctr">
            <a:normAutofit/>
          </a:bodyPr>
          <a:lstStyle/>
          <a:p>
            <a:r>
              <a:rPr lang="tr-TR" dirty="0"/>
              <a:t>Tevsii (genişletme)</a:t>
            </a:r>
            <a:endParaRPr lang="tr-TR"/>
          </a:p>
          <a:p>
            <a:r>
              <a:rPr lang="tr-TR" dirty="0"/>
              <a:t>Tamamlama</a:t>
            </a:r>
            <a:endParaRPr lang="tr-TR"/>
          </a:p>
          <a:p>
            <a:r>
              <a:rPr lang="tr-TR" dirty="0"/>
              <a:t>Yenileme (Eskiyi kaldırıp yenisiyle ikame)</a:t>
            </a:r>
            <a:endParaRPr lang="tr-TR"/>
          </a:p>
          <a:p>
            <a:r>
              <a:rPr lang="tr-TR" dirty="0"/>
              <a:t>Modernizasyon (Eskisinin özelliklerini değiştirme yoluyla ikame)</a:t>
            </a:r>
            <a:endParaRPr lang="tr-TR"/>
          </a:p>
          <a:p>
            <a:r>
              <a:rPr lang="tr-TR" dirty="0"/>
              <a:t>Kalite İyileştirme</a:t>
            </a:r>
            <a:endParaRPr lang="tr-TR"/>
          </a:p>
          <a:p>
            <a:r>
              <a:rPr lang="tr-TR" dirty="0"/>
              <a:t>Başka İşletmeleri Satın Alma</a:t>
            </a:r>
            <a:endParaRPr lang="tr-TR"/>
          </a:p>
          <a:p>
            <a:r>
              <a:rPr lang="tr-TR" dirty="0"/>
              <a:t>Başka İşletmelerle Birleşme ve Stratejik İşbirliği Yapma </a:t>
            </a:r>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2" name="Rectangle 11271">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4" name="Rectangle 11273">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276" name="Rectangle 11275">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1268" name="Rectangle 3">
            <a:extLst>
              <a:ext uri="{FF2B5EF4-FFF2-40B4-BE49-F238E27FC236}">
                <a16:creationId xmlns:a16="http://schemas.microsoft.com/office/drawing/2014/main" id="{0CCA6B47-C842-91AD-6D9D-32168E7880CA}"/>
              </a:ext>
            </a:extLst>
          </p:cNvPr>
          <p:cNvGraphicFramePr>
            <a:graphicFrameLocks noGrp="1"/>
          </p:cNvGraphicFramePr>
          <p:nvPr>
            <p:ph idx="1"/>
            <p:extLst>
              <p:ext uri="{D42A27DB-BD31-4B8C-83A1-F6EECF244321}">
                <p14:modId xmlns:p14="http://schemas.microsoft.com/office/powerpoint/2010/main" val="2867391160"/>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7" name="Rectangle 12296">
            <a:extLst>
              <a:ext uri="{FF2B5EF4-FFF2-40B4-BE49-F238E27FC236}">
                <a16:creationId xmlns:a16="http://schemas.microsoft.com/office/drawing/2014/main" id="{0C541B88-1AE9-40C3-AFD5-967787C19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99" name="Rectangle 12298">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679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90" name="Rectangle 2"/>
          <p:cNvSpPr>
            <a:spLocks noGrp="1" noChangeArrowheads="1"/>
          </p:cNvSpPr>
          <p:nvPr>
            <p:ph type="title"/>
          </p:nvPr>
        </p:nvSpPr>
        <p:spPr>
          <a:xfrm>
            <a:off x="628650" y="1195697"/>
            <a:ext cx="2400300" cy="4238118"/>
          </a:xfrm>
        </p:spPr>
        <p:txBody>
          <a:bodyPr>
            <a:normAutofit/>
          </a:bodyPr>
          <a:lstStyle/>
          <a:p>
            <a:r>
              <a:rPr lang="tr-TR" b="1">
                <a:solidFill>
                  <a:schemeClr val="bg1"/>
                </a:solidFill>
              </a:rPr>
              <a:t>Yatırım Projesinin Aşamaları </a:t>
            </a:r>
          </a:p>
        </p:txBody>
      </p:sp>
      <p:grpSp>
        <p:nvGrpSpPr>
          <p:cNvPr id="12301" name="Graphic 38">
            <a:extLst>
              <a:ext uri="{FF2B5EF4-FFF2-40B4-BE49-F238E27FC236}">
                <a16:creationId xmlns:a16="http://schemas.microsoft.com/office/drawing/2014/main" id="{7CF625D3-71A3-4F30-A096-8EF334E959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432689" cy="709660"/>
            <a:chOff x="2267504" y="2540250"/>
            <a:chExt cx="1990951" cy="739640"/>
          </a:xfrm>
          <a:solidFill>
            <a:schemeClr val="bg1"/>
          </a:solidFill>
        </p:grpSpPr>
        <p:sp>
          <p:nvSpPr>
            <p:cNvPr id="12302" name="Freeform: Shape 12301">
              <a:extLst>
                <a:ext uri="{FF2B5EF4-FFF2-40B4-BE49-F238E27FC236}">
                  <a16:creationId xmlns:a16="http://schemas.microsoft.com/office/drawing/2014/main" id="{C6754E2F-F56E-4BA3-99DD-8EBF110E3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2303" name="Freeform: Shape 12302">
              <a:extLst>
                <a:ext uri="{FF2B5EF4-FFF2-40B4-BE49-F238E27FC236}">
                  <a16:creationId xmlns:a16="http://schemas.microsoft.com/office/drawing/2014/main" id="{24A69059-7C49-49C6-B071-F2A9B558E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12305" name="Oval 12304">
            <a:extLst>
              <a:ext uri="{FF2B5EF4-FFF2-40B4-BE49-F238E27FC236}">
                <a16:creationId xmlns:a16="http://schemas.microsoft.com/office/drawing/2014/main" id="{89D16701-DA76-4F72-BB63-E2C3FFBDF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95" y="4752208"/>
            <a:ext cx="273765"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307" name="Oval 12306">
            <a:extLst>
              <a:ext uri="{FF2B5EF4-FFF2-40B4-BE49-F238E27FC236}">
                <a16:creationId xmlns:a16="http://schemas.microsoft.com/office/drawing/2014/main" id="{1CC28BE1-9DC6-43FE-9582-39F091098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95" y="4752208"/>
            <a:ext cx="273765" cy="36502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2309" name="Graphic 4">
            <a:extLst>
              <a:ext uri="{FF2B5EF4-FFF2-40B4-BE49-F238E27FC236}">
                <a16:creationId xmlns:a16="http://schemas.microsoft.com/office/drawing/2014/main" id="{AF9AF3F3-CE0C-4125-BDD7-346487FA0B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82214" y="5539935"/>
            <a:ext cx="731374" cy="975171"/>
            <a:chOff x="5829300" y="3162300"/>
            <a:chExt cx="532256" cy="532257"/>
          </a:xfrm>
          <a:solidFill>
            <a:schemeClr val="bg1"/>
          </a:solidFill>
        </p:grpSpPr>
        <p:sp>
          <p:nvSpPr>
            <p:cNvPr id="12310" name="Freeform: Shape 12309">
              <a:extLst>
                <a:ext uri="{FF2B5EF4-FFF2-40B4-BE49-F238E27FC236}">
                  <a16:creationId xmlns:a16="http://schemas.microsoft.com/office/drawing/2014/main" id="{B31DFBFA-CF4D-4940-9086-26F83E5C6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12311" name="Freeform: Shape 12310">
              <a:extLst>
                <a:ext uri="{FF2B5EF4-FFF2-40B4-BE49-F238E27FC236}">
                  <a16:creationId xmlns:a16="http://schemas.microsoft.com/office/drawing/2014/main" id="{27854033-BD20-4C77-8C5B-048F4B3BD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12312" name="Freeform: Shape 12311">
              <a:extLst>
                <a:ext uri="{FF2B5EF4-FFF2-40B4-BE49-F238E27FC236}">
                  <a16:creationId xmlns:a16="http://schemas.microsoft.com/office/drawing/2014/main" id="{BC93AA74-BEB3-444F-835B-7AA6ECE61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12313" name="Freeform: Shape 12312">
              <a:extLst>
                <a:ext uri="{FF2B5EF4-FFF2-40B4-BE49-F238E27FC236}">
                  <a16:creationId xmlns:a16="http://schemas.microsoft.com/office/drawing/2014/main" id="{F00DF1C9-6952-4704-B8B3-95406E18E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12314" name="Freeform: Shape 12313">
              <a:extLst>
                <a:ext uri="{FF2B5EF4-FFF2-40B4-BE49-F238E27FC236}">
                  <a16:creationId xmlns:a16="http://schemas.microsoft.com/office/drawing/2014/main" id="{B34783FD-297C-40D2-964B-DBAE4DE28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12315" name="Freeform: Shape 12314">
              <a:extLst>
                <a:ext uri="{FF2B5EF4-FFF2-40B4-BE49-F238E27FC236}">
                  <a16:creationId xmlns:a16="http://schemas.microsoft.com/office/drawing/2014/main" id="{DE621623-0357-4FD5-A1AC-400501025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12316" name="Freeform: Shape 12315">
              <a:extLst>
                <a:ext uri="{FF2B5EF4-FFF2-40B4-BE49-F238E27FC236}">
                  <a16:creationId xmlns:a16="http://schemas.microsoft.com/office/drawing/2014/main" id="{024F346E-10A0-458F-A9CA-8C0079472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12317" name="Freeform: Shape 12316">
              <a:extLst>
                <a:ext uri="{FF2B5EF4-FFF2-40B4-BE49-F238E27FC236}">
                  <a16:creationId xmlns:a16="http://schemas.microsoft.com/office/drawing/2014/main" id="{7937A2F7-01A9-47F3-BED6-B61D99840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12318" name="Freeform: Shape 12317">
              <a:extLst>
                <a:ext uri="{FF2B5EF4-FFF2-40B4-BE49-F238E27FC236}">
                  <a16:creationId xmlns:a16="http://schemas.microsoft.com/office/drawing/2014/main" id="{5B44DAF8-5073-441A-82E1-180385D35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12319" name="Freeform: Shape 12318">
              <a:extLst>
                <a:ext uri="{FF2B5EF4-FFF2-40B4-BE49-F238E27FC236}">
                  <a16:creationId xmlns:a16="http://schemas.microsoft.com/office/drawing/2014/main" id="{52B0413D-0E36-4A90-8E6A-9EDC676A6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12320" name="Freeform: Shape 12319">
              <a:extLst>
                <a:ext uri="{FF2B5EF4-FFF2-40B4-BE49-F238E27FC236}">
                  <a16:creationId xmlns:a16="http://schemas.microsoft.com/office/drawing/2014/main" id="{86059ECF-0D50-48AD-B67A-645EC29D3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12321" name="Freeform: Shape 12320">
              <a:extLst>
                <a:ext uri="{FF2B5EF4-FFF2-40B4-BE49-F238E27FC236}">
                  <a16:creationId xmlns:a16="http://schemas.microsoft.com/office/drawing/2014/main" id="{B394906F-6BF2-447E-9886-F12708E12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12322" name="Freeform: Shape 12321">
              <a:extLst>
                <a:ext uri="{FF2B5EF4-FFF2-40B4-BE49-F238E27FC236}">
                  <a16:creationId xmlns:a16="http://schemas.microsoft.com/office/drawing/2014/main" id="{A45EB96B-215A-4EBF-A594-2B0822233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graphicFrame>
        <p:nvGraphicFramePr>
          <p:cNvPr id="12293" name="Rectangle 3">
            <a:extLst>
              <a:ext uri="{FF2B5EF4-FFF2-40B4-BE49-F238E27FC236}">
                <a16:creationId xmlns:a16="http://schemas.microsoft.com/office/drawing/2014/main" id="{4F80809A-BFF3-79FD-59D8-0B738D1E463D}"/>
              </a:ext>
            </a:extLst>
          </p:cNvPr>
          <p:cNvGraphicFramePr>
            <a:graphicFrameLocks noGrp="1"/>
          </p:cNvGraphicFramePr>
          <p:nvPr>
            <p:ph idx="1"/>
            <p:extLst>
              <p:ext uri="{D42A27DB-BD31-4B8C-83A1-F6EECF244321}">
                <p14:modId xmlns:p14="http://schemas.microsoft.com/office/powerpoint/2010/main" val="3400044067"/>
              </p:ext>
            </p:extLst>
          </p:nvPr>
        </p:nvGraphicFramePr>
        <p:xfrm>
          <a:off x="4113104" y="477540"/>
          <a:ext cx="4726201" cy="5878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401417" y="1138036"/>
            <a:ext cx="4083287" cy="1402470"/>
          </a:xfrm>
        </p:spPr>
        <p:txBody>
          <a:bodyPr anchor="t">
            <a:normAutofit fontScale="90000"/>
          </a:bodyPr>
          <a:lstStyle/>
          <a:p>
            <a:pPr fontAlgn="auto">
              <a:spcAft>
                <a:spcPts val="0"/>
              </a:spcAft>
              <a:defRPr/>
            </a:pPr>
            <a:r>
              <a:rPr lang="tr-TR" sz="3200" b="1" dirty="0">
                <a:latin typeface="Arial" panose="020B0604020202020204" pitchFamily="34" charset="0"/>
                <a:cs typeface="Arial" panose="020B0604020202020204" pitchFamily="34" charset="0"/>
              </a:rPr>
              <a:t>Kuruluş Çalışmalarını Değerlendirme Ölçütleri</a:t>
            </a:r>
          </a:p>
        </p:txBody>
      </p:sp>
      <p:pic>
        <p:nvPicPr>
          <p:cNvPr id="15364" name="Picture 15363" descr="Sisli dağlarda sıcak hava balonu">
            <a:extLst>
              <a:ext uri="{FF2B5EF4-FFF2-40B4-BE49-F238E27FC236}">
                <a16:creationId xmlns:a16="http://schemas.microsoft.com/office/drawing/2014/main" id="{CE22883D-BB78-9889-292E-311886086107}"/>
              </a:ext>
            </a:extLst>
          </p:cNvPr>
          <p:cNvPicPr>
            <a:picLocks noChangeAspect="1"/>
          </p:cNvPicPr>
          <p:nvPr/>
        </p:nvPicPr>
        <p:blipFill>
          <a:blip r:embed="rId3"/>
          <a:srcRect l="5915" r="56482" b="-1"/>
          <a:stretch/>
        </p:blipFill>
        <p:spPr>
          <a:xfrm>
            <a:off x="20" y="10"/>
            <a:ext cx="3863363" cy="6857990"/>
          </a:xfrm>
          <a:prstGeom prst="rect">
            <a:avLst/>
          </a:prstGeom>
        </p:spPr>
      </p:pic>
      <p:cxnSp>
        <p:nvCxnSpPr>
          <p:cNvPr id="15368" name="Straight Connector 15367">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4339" name="Rectangle 3"/>
          <p:cNvSpPr>
            <a:spLocks noGrp="1" noChangeArrowheads="1"/>
          </p:cNvSpPr>
          <p:nvPr>
            <p:ph idx="1"/>
          </p:nvPr>
        </p:nvSpPr>
        <p:spPr>
          <a:xfrm>
            <a:off x="4401417" y="2551176"/>
            <a:ext cx="4083287" cy="3591207"/>
          </a:xfrm>
        </p:spPr>
        <p:txBody>
          <a:bodyPr vert="horz" lIns="91440" tIns="45720" rIns="91440" bIns="45720" rtlCol="0">
            <a:normAutofit/>
          </a:bodyPr>
          <a:lstStyle/>
          <a:p>
            <a:r>
              <a:rPr lang="tr-TR" sz="2400" dirty="0"/>
              <a:t>Verimlilik</a:t>
            </a:r>
          </a:p>
          <a:p>
            <a:r>
              <a:rPr lang="tr-TR" sz="2400" dirty="0"/>
              <a:t>İktisadilik </a:t>
            </a:r>
          </a:p>
          <a:p>
            <a:r>
              <a:rPr lang="tr-TR" sz="2400" dirty="0"/>
              <a:t>Kârlılık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68313" y="0"/>
            <a:ext cx="8229600" cy="1143000"/>
          </a:xfrm>
        </p:spPr>
        <p:txBody>
          <a:bodyPr>
            <a:normAutofit/>
          </a:bodyPr>
          <a:lstStyle/>
          <a:p>
            <a:r>
              <a:rPr lang="tr-TR" sz="2800" b="1" dirty="0">
                <a:latin typeface="Arial" panose="020B0604020202020204" pitchFamily="34" charset="0"/>
                <a:cs typeface="Arial" panose="020B0604020202020204" pitchFamily="34" charset="0"/>
              </a:rPr>
              <a:t>1. Verimlilik (Prodüktivite):</a:t>
            </a:r>
          </a:p>
        </p:txBody>
      </p:sp>
      <p:sp>
        <p:nvSpPr>
          <p:cNvPr id="19459" name="Rectangle 3"/>
          <p:cNvSpPr>
            <a:spLocks noGrp="1" noChangeArrowheads="1"/>
          </p:cNvSpPr>
          <p:nvPr>
            <p:ph idx="1"/>
          </p:nvPr>
        </p:nvSpPr>
        <p:spPr>
          <a:xfrm>
            <a:off x="457200" y="1052513"/>
            <a:ext cx="8229600" cy="5616575"/>
          </a:xfrm>
        </p:spPr>
        <p:txBody>
          <a:bodyPr>
            <a:normAutofit/>
          </a:bodyPr>
          <a:lstStyle/>
          <a:p>
            <a:pPr marL="274320" indent="-274320" fontAlgn="auto">
              <a:spcAft>
                <a:spcPts val="0"/>
              </a:spcAft>
              <a:buClr>
                <a:schemeClr val="accent3"/>
              </a:buClr>
              <a:buFont typeface="Wingdings 2"/>
              <a:buChar char=""/>
              <a:defRPr/>
            </a:pPr>
            <a:r>
              <a:rPr lang="tr-TR" sz="2000" dirty="0">
                <a:latin typeface="Arial" panose="020B0604020202020204" pitchFamily="34" charset="0"/>
                <a:cs typeface="Arial" panose="020B0604020202020204" pitchFamily="34" charset="0"/>
              </a:rPr>
              <a:t>Belirli bir faaliyet döneminde elde edilen çıktıların bunları elde etmek için kullanılan girdilere oranlanmasıdır.</a:t>
            </a:r>
          </a:p>
          <a:p>
            <a:pPr marL="274320" indent="-274320" fontAlgn="auto">
              <a:spcAft>
                <a:spcPts val="0"/>
              </a:spcAft>
              <a:buClr>
                <a:schemeClr val="accent3"/>
              </a:buClr>
              <a:buFont typeface="Wingdings 2"/>
              <a:buChar char=""/>
              <a:defRPr/>
            </a:pPr>
            <a:endParaRPr lang="tr-TR" sz="2000" dirty="0">
              <a:latin typeface="Arial" panose="020B0604020202020204" pitchFamily="34" charset="0"/>
              <a:cs typeface="Arial" panose="020B0604020202020204" pitchFamily="34" charset="0"/>
            </a:endParaRPr>
          </a:p>
          <a:p>
            <a:pPr marL="274320" indent="-274320" fontAlgn="auto">
              <a:spcAft>
                <a:spcPts val="0"/>
              </a:spcAft>
              <a:buClr>
                <a:schemeClr val="accent3"/>
              </a:buClr>
              <a:buFontTx/>
              <a:buNone/>
              <a:defRPr/>
            </a:pPr>
            <a:r>
              <a:rPr lang="tr-TR" sz="2000" dirty="0">
                <a:latin typeface="Arial" panose="020B0604020202020204" pitchFamily="34" charset="0"/>
                <a:cs typeface="Arial" panose="020B0604020202020204" pitchFamily="34" charset="0"/>
              </a:rPr>
              <a:t>                           Üretimin Fiziksel Çıktı Miktarı</a:t>
            </a:r>
          </a:p>
          <a:p>
            <a:pPr marL="274320" indent="-274320" fontAlgn="auto">
              <a:spcAft>
                <a:spcPts val="0"/>
              </a:spcAft>
              <a:buClr>
                <a:schemeClr val="accent3"/>
              </a:buClr>
              <a:buFontTx/>
              <a:buNone/>
              <a:defRPr/>
            </a:pPr>
            <a:r>
              <a:rPr lang="tr-TR" sz="2000" b="1" dirty="0">
                <a:latin typeface="Arial" panose="020B0604020202020204" pitchFamily="34" charset="0"/>
                <a:cs typeface="Arial" panose="020B0604020202020204" pitchFamily="34" charset="0"/>
              </a:rPr>
              <a:t>   Verimlilik</a:t>
            </a:r>
            <a:r>
              <a:rPr lang="tr-TR" sz="2000" dirty="0">
                <a:latin typeface="Arial" panose="020B0604020202020204" pitchFamily="34" charset="0"/>
                <a:cs typeface="Arial" panose="020B0604020202020204" pitchFamily="34" charset="0"/>
              </a:rPr>
              <a:t>  =	</a:t>
            </a:r>
          </a:p>
          <a:p>
            <a:pPr marL="274320" indent="-274320" fontAlgn="auto">
              <a:spcAft>
                <a:spcPts val="0"/>
              </a:spcAft>
              <a:buClr>
                <a:schemeClr val="accent3"/>
              </a:buClr>
              <a:buFontTx/>
              <a:buNone/>
              <a:defRPr/>
            </a:pPr>
            <a:r>
              <a:rPr lang="tr-TR" sz="2000" dirty="0">
                <a:latin typeface="Arial" panose="020B0604020202020204" pitchFamily="34" charset="0"/>
                <a:cs typeface="Arial" panose="020B0604020202020204" pitchFamily="34" charset="0"/>
              </a:rPr>
              <a:t>                           Üretimin Fiziksel Girdi Miktarı</a:t>
            </a:r>
          </a:p>
          <a:p>
            <a:pPr marL="274320" indent="-274320" fontAlgn="auto">
              <a:spcAft>
                <a:spcPts val="0"/>
              </a:spcAft>
              <a:buClr>
                <a:schemeClr val="accent3"/>
              </a:buClr>
              <a:buFontTx/>
              <a:buNone/>
              <a:defRPr/>
            </a:pPr>
            <a:endParaRPr lang="tr-TR" sz="2000" dirty="0">
              <a:latin typeface="Arial" panose="020B0604020202020204" pitchFamily="34" charset="0"/>
              <a:cs typeface="Arial" panose="020B0604020202020204" pitchFamily="34" charset="0"/>
            </a:endParaRPr>
          </a:p>
          <a:p>
            <a:pPr marL="274320" indent="-274320" fontAlgn="auto">
              <a:spcAft>
                <a:spcPts val="0"/>
              </a:spcAft>
              <a:buClr>
                <a:schemeClr val="accent3"/>
              </a:buClr>
              <a:buFont typeface="Wingdings 2"/>
              <a:buChar char=""/>
              <a:defRPr/>
            </a:pPr>
            <a:r>
              <a:rPr lang="tr-TR" sz="2000" b="1" dirty="0">
                <a:latin typeface="Arial" panose="020B0604020202020204" pitchFamily="34" charset="0"/>
                <a:cs typeface="Arial" panose="020B0604020202020204" pitchFamily="34" charset="0"/>
              </a:rPr>
              <a:t>Toplam verimlilik; </a:t>
            </a:r>
            <a:r>
              <a:rPr lang="tr-TR" sz="2000" dirty="0">
                <a:latin typeface="Arial" panose="020B0604020202020204" pitchFamily="34" charset="0"/>
                <a:cs typeface="Arial" panose="020B0604020202020204" pitchFamily="34" charset="0"/>
              </a:rPr>
              <a:t>belli bir üretim ya da faaliyet dönemi sonunda elde edilecek veya elde edilen çıktıların, bu çıktıları üretmek için kullanılacak veya kullanılan girdilere oranlanması sonucu bulunur. </a:t>
            </a:r>
          </a:p>
          <a:p>
            <a:pPr marL="274320" indent="-274320" fontAlgn="auto">
              <a:spcAft>
                <a:spcPts val="0"/>
              </a:spcAft>
              <a:buClr>
                <a:schemeClr val="accent3"/>
              </a:buClr>
              <a:buFont typeface="Wingdings 2"/>
              <a:buChar char=""/>
              <a:defRPr/>
            </a:pPr>
            <a:r>
              <a:rPr lang="tr-TR" sz="2000" b="1" dirty="0">
                <a:latin typeface="Arial" panose="020B0604020202020204" pitchFamily="34" charset="0"/>
                <a:cs typeface="Arial" panose="020B0604020202020204" pitchFamily="34" charset="0"/>
              </a:rPr>
              <a:t>Kısmi verimlilik </a:t>
            </a:r>
            <a:r>
              <a:rPr lang="tr-TR" sz="2000" dirty="0">
                <a:latin typeface="Arial" panose="020B0604020202020204" pitchFamily="34" charset="0"/>
                <a:cs typeface="Arial" panose="020B0604020202020204" pitchFamily="34" charset="0"/>
              </a:rPr>
              <a:t>ise, üretilen çıktılar, tüm kullanılan girdilere yani üretim faktörlerine değil, sadece bir tür üretim faktörüne oranlanmaktadır</a:t>
            </a:r>
            <a:r>
              <a:rPr lang="tr-TR" sz="2000" dirty="0"/>
              <a:t>. </a:t>
            </a:r>
          </a:p>
        </p:txBody>
      </p:sp>
      <p:sp>
        <p:nvSpPr>
          <p:cNvPr id="15364" name="Line 4"/>
          <p:cNvSpPr>
            <a:spLocks noChangeShapeType="1"/>
          </p:cNvSpPr>
          <p:nvPr/>
        </p:nvSpPr>
        <p:spPr bwMode="auto">
          <a:xfrm>
            <a:off x="2195736" y="2636912"/>
            <a:ext cx="4608513" cy="0"/>
          </a:xfrm>
          <a:prstGeom prst="line">
            <a:avLst/>
          </a:prstGeom>
          <a:noFill/>
          <a:ln w="9525">
            <a:solidFill>
              <a:schemeClr val="tx1"/>
            </a:solidFill>
            <a:round/>
            <a:headEnd/>
            <a:tailEnd/>
          </a:ln>
        </p:spPr>
        <p:txBody>
          <a:bodyPr/>
          <a:lstStyle/>
          <a:p>
            <a:endParaRPr lang="tr-TR"/>
          </a:p>
        </p:txBody>
      </p:sp>
      <p:pic>
        <p:nvPicPr>
          <p:cNvPr id="2" name="Resim 1">
            <a:extLst>
              <a:ext uri="{FF2B5EF4-FFF2-40B4-BE49-F238E27FC236}">
                <a16:creationId xmlns:a16="http://schemas.microsoft.com/office/drawing/2014/main" id="{17F2CB2E-B4A6-4821-B3F9-52294806DF13}"/>
              </a:ext>
            </a:extLst>
          </p:cNvPr>
          <p:cNvPicPr>
            <a:picLocks noChangeAspect="1"/>
          </p:cNvPicPr>
          <p:nvPr/>
        </p:nvPicPr>
        <p:blipFill>
          <a:blip r:embed="rId3"/>
          <a:stretch>
            <a:fillRect/>
          </a:stretch>
        </p:blipFill>
        <p:spPr>
          <a:xfrm>
            <a:off x="6084168" y="1817745"/>
            <a:ext cx="2458617" cy="163833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68313" y="0"/>
            <a:ext cx="8229600" cy="1143000"/>
          </a:xfrm>
        </p:spPr>
        <p:txBody>
          <a:bodyPr>
            <a:normAutofit/>
          </a:bodyPr>
          <a:lstStyle/>
          <a:p>
            <a:r>
              <a:rPr lang="tr-TR" sz="2800" b="1" dirty="0">
                <a:latin typeface="Arial" panose="020B0604020202020204" pitchFamily="34" charset="0"/>
                <a:cs typeface="Arial" panose="020B0604020202020204" pitchFamily="34" charset="0"/>
              </a:rPr>
              <a:t>2. İktisadilik (Rasyonalite):</a:t>
            </a:r>
          </a:p>
        </p:txBody>
      </p:sp>
      <p:sp>
        <p:nvSpPr>
          <p:cNvPr id="16387" name="Rectangle 3"/>
          <p:cNvSpPr>
            <a:spLocks noGrp="1" noChangeArrowheads="1"/>
          </p:cNvSpPr>
          <p:nvPr>
            <p:ph idx="1"/>
          </p:nvPr>
        </p:nvSpPr>
        <p:spPr>
          <a:xfrm>
            <a:off x="457200" y="1196975"/>
            <a:ext cx="8362950" cy="5400675"/>
          </a:xfrm>
        </p:spPr>
        <p:txBody>
          <a:bodyPr>
            <a:normAutofit/>
          </a:bodyPr>
          <a:lstStyle/>
          <a:p>
            <a:pPr>
              <a:lnSpc>
                <a:spcPct val="90000"/>
              </a:lnSpc>
            </a:pPr>
            <a:r>
              <a:rPr lang="tr-TR" sz="2000" dirty="0">
                <a:latin typeface="Arial" panose="020B0604020202020204" pitchFamily="34" charset="0"/>
                <a:cs typeface="Arial" panose="020B0604020202020204" pitchFamily="34" charset="0"/>
              </a:rPr>
              <a:t>Belirli bir dönemde elde edilen ürünlerin satış gelirlerinin, onların elde edilmesi için katlanılan maliyet giderlerine oranlanmasıdır.</a:t>
            </a:r>
          </a:p>
          <a:p>
            <a:pPr>
              <a:lnSpc>
                <a:spcPct val="90000"/>
              </a:lnSpc>
            </a:pPr>
            <a:endParaRPr lang="tr-TR" sz="2000" dirty="0">
              <a:latin typeface="Arial" panose="020B0604020202020204" pitchFamily="34" charset="0"/>
              <a:cs typeface="Arial" panose="020B0604020202020204" pitchFamily="34" charset="0"/>
            </a:endParaRPr>
          </a:p>
          <a:p>
            <a:pPr>
              <a:lnSpc>
                <a:spcPct val="90000"/>
              </a:lnSpc>
              <a:buFontTx/>
              <a:buNone/>
            </a:pPr>
            <a:r>
              <a:rPr lang="tr-TR" sz="2000" dirty="0">
                <a:latin typeface="Arial" panose="020B0604020202020204" pitchFamily="34" charset="0"/>
                <a:cs typeface="Arial" panose="020B0604020202020204" pitchFamily="34" charset="0"/>
              </a:rPr>
              <a:t>	     		            Üretimin Satış Gelirleri Tutarı</a:t>
            </a:r>
          </a:p>
          <a:p>
            <a:pPr>
              <a:lnSpc>
                <a:spcPct val="90000"/>
              </a:lnSpc>
              <a:buFontTx/>
              <a:buNone/>
            </a:pPr>
            <a:r>
              <a:rPr lang="tr-TR" sz="2000" b="1" dirty="0">
                <a:latin typeface="Arial" panose="020B0604020202020204" pitchFamily="34" charset="0"/>
                <a:cs typeface="Arial" panose="020B0604020202020204" pitchFamily="34" charset="0"/>
              </a:rPr>
              <a:t>     İktisadilik</a:t>
            </a:r>
            <a:r>
              <a:rPr lang="tr-TR" sz="2000" dirty="0">
                <a:latin typeface="Arial" panose="020B0604020202020204" pitchFamily="34" charset="0"/>
                <a:cs typeface="Arial" panose="020B0604020202020204" pitchFamily="34" charset="0"/>
              </a:rPr>
              <a:t>   =			 </a:t>
            </a:r>
          </a:p>
          <a:p>
            <a:pPr>
              <a:lnSpc>
                <a:spcPct val="90000"/>
              </a:lnSpc>
              <a:buFontTx/>
              <a:buNone/>
            </a:pPr>
            <a:r>
              <a:rPr lang="tr-TR" sz="2000" dirty="0">
                <a:latin typeface="Arial" panose="020B0604020202020204" pitchFamily="34" charset="0"/>
                <a:cs typeface="Arial" panose="020B0604020202020204" pitchFamily="34" charset="0"/>
              </a:rPr>
              <a:t>	 		          Üretimin Maliyet Giderleri Tutarı</a:t>
            </a:r>
          </a:p>
          <a:p>
            <a:pPr>
              <a:lnSpc>
                <a:spcPct val="90000"/>
              </a:lnSpc>
              <a:buFontTx/>
              <a:buNone/>
            </a:pPr>
            <a:endParaRPr lang="tr-TR" sz="2000" dirty="0">
              <a:latin typeface="Arial" panose="020B0604020202020204" pitchFamily="34" charset="0"/>
              <a:cs typeface="Arial" panose="020B0604020202020204" pitchFamily="34" charset="0"/>
            </a:endParaRPr>
          </a:p>
          <a:p>
            <a:pPr lvl="1">
              <a:lnSpc>
                <a:spcPct val="90000"/>
              </a:lnSpc>
            </a:pPr>
            <a:r>
              <a:rPr lang="tr-TR" sz="2000" dirty="0">
                <a:latin typeface="Arial" panose="020B0604020202020204" pitchFamily="34" charset="0"/>
                <a:cs typeface="Arial" panose="020B0604020202020204" pitchFamily="34" charset="0"/>
              </a:rPr>
              <a:t>İktisadilik &gt; 1 ise, kazançlı ve ekonomik verimliliği yüksek,</a:t>
            </a:r>
          </a:p>
          <a:p>
            <a:pPr lvl="1">
              <a:lnSpc>
                <a:spcPct val="90000"/>
              </a:lnSpc>
            </a:pPr>
            <a:r>
              <a:rPr lang="tr-TR" sz="2000" dirty="0">
                <a:latin typeface="Arial" panose="020B0604020202020204" pitchFamily="34" charset="0"/>
                <a:cs typeface="Arial" panose="020B0604020202020204" pitchFamily="34" charset="0"/>
              </a:rPr>
              <a:t>İktisadilik = 1 ise, başa başta ve gelirleri giderlerini karşılamakta,</a:t>
            </a:r>
          </a:p>
          <a:p>
            <a:pPr lvl="1">
              <a:lnSpc>
                <a:spcPct val="90000"/>
              </a:lnSpc>
            </a:pPr>
            <a:r>
              <a:rPr lang="tr-TR" sz="2000" dirty="0">
                <a:latin typeface="Arial" panose="020B0604020202020204" pitchFamily="34" charset="0"/>
                <a:cs typeface="Arial" panose="020B0604020202020204" pitchFamily="34" charset="0"/>
              </a:rPr>
              <a:t>İktisadilik &lt; 1 ise zararda ve ekonomik verimliliği düşük olarak değerlendirilecektir.</a:t>
            </a:r>
          </a:p>
        </p:txBody>
      </p:sp>
      <p:sp>
        <p:nvSpPr>
          <p:cNvPr id="16388" name="Line 4"/>
          <p:cNvSpPr>
            <a:spLocks noChangeShapeType="1"/>
          </p:cNvSpPr>
          <p:nvPr/>
        </p:nvSpPr>
        <p:spPr bwMode="auto">
          <a:xfrm>
            <a:off x="2987675" y="2636912"/>
            <a:ext cx="4897438" cy="0"/>
          </a:xfrm>
          <a:prstGeom prst="line">
            <a:avLst/>
          </a:prstGeom>
          <a:noFill/>
          <a:ln w="9525">
            <a:solidFill>
              <a:schemeClr val="tx1"/>
            </a:solidFill>
            <a:round/>
            <a:headEnd/>
            <a:tailEnd/>
          </a:ln>
        </p:spPr>
        <p:txBody>
          <a:bodyPr/>
          <a:lstStyle/>
          <a:p>
            <a:endParaRPr lang="tr-T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p:spPr>
        <p:txBody>
          <a:bodyPr>
            <a:normAutofit/>
          </a:bodyPr>
          <a:lstStyle/>
          <a:p>
            <a:r>
              <a:rPr lang="tr-TR" sz="2800" b="1" dirty="0">
                <a:latin typeface="Arial" panose="020B0604020202020204" pitchFamily="34" charset="0"/>
                <a:cs typeface="Arial" panose="020B0604020202020204" pitchFamily="34" charset="0"/>
              </a:rPr>
              <a:t>3. Kârlılık (Rantabilite):</a:t>
            </a:r>
          </a:p>
        </p:txBody>
      </p:sp>
      <p:sp>
        <p:nvSpPr>
          <p:cNvPr id="17411" name="Rectangle 3"/>
          <p:cNvSpPr>
            <a:spLocks noGrp="1" noChangeArrowheads="1"/>
          </p:cNvSpPr>
          <p:nvPr>
            <p:ph idx="1"/>
          </p:nvPr>
        </p:nvSpPr>
        <p:spPr/>
        <p:txBody>
          <a:bodyPr/>
          <a:lstStyle/>
          <a:p>
            <a:r>
              <a:rPr lang="tr-TR" sz="2400" dirty="0">
                <a:latin typeface="Arial" panose="020B0604020202020204" pitchFamily="34" charset="0"/>
                <a:cs typeface="Arial" panose="020B0604020202020204" pitchFamily="34" charset="0"/>
              </a:rPr>
              <a:t>Belirli bir dönemde elde edilen kârın o dönemde işletmede kullanılan sermayeye oranıdır.</a:t>
            </a:r>
          </a:p>
          <a:p>
            <a:endParaRPr lang="tr-TR" sz="2400" dirty="0">
              <a:latin typeface="Arial" panose="020B0604020202020204" pitchFamily="34" charset="0"/>
              <a:cs typeface="Arial" panose="020B0604020202020204" pitchFamily="34" charset="0"/>
            </a:endParaRPr>
          </a:p>
          <a:p>
            <a:pPr>
              <a:buFontTx/>
              <a:buNone/>
            </a:pPr>
            <a:r>
              <a:rPr lang="tr-TR" sz="2400" dirty="0">
                <a:latin typeface="Arial" panose="020B0604020202020204" pitchFamily="34" charset="0"/>
                <a:cs typeface="Arial" panose="020B0604020202020204" pitchFamily="34" charset="0"/>
              </a:rPr>
              <a:t>	                                                   Kâr</a:t>
            </a:r>
          </a:p>
          <a:p>
            <a:pPr>
              <a:buFontTx/>
              <a:buNone/>
            </a:pPr>
            <a:r>
              <a:rPr lang="tr-TR" sz="2400" dirty="0">
                <a:latin typeface="Arial" panose="020B0604020202020204" pitchFamily="34" charset="0"/>
                <a:cs typeface="Arial" panose="020B0604020202020204" pitchFamily="34" charset="0"/>
              </a:rPr>
              <a:t>                      Kârlılık   =  </a:t>
            </a:r>
          </a:p>
          <a:p>
            <a:pPr>
              <a:buFontTx/>
              <a:buNone/>
            </a:pPr>
            <a:r>
              <a:rPr lang="tr-TR" sz="2400" dirty="0">
                <a:latin typeface="Arial" panose="020B0604020202020204" pitchFamily="34" charset="0"/>
                <a:cs typeface="Arial" panose="020B0604020202020204" pitchFamily="34" charset="0"/>
              </a:rPr>
              <a:t>	 	                                       Sermaye</a:t>
            </a:r>
          </a:p>
        </p:txBody>
      </p:sp>
      <p:sp>
        <p:nvSpPr>
          <p:cNvPr id="17412" name="Line 4"/>
          <p:cNvSpPr>
            <a:spLocks noChangeShapeType="1"/>
          </p:cNvSpPr>
          <p:nvPr/>
        </p:nvSpPr>
        <p:spPr bwMode="auto">
          <a:xfrm>
            <a:off x="4355976" y="3717032"/>
            <a:ext cx="2160588" cy="0"/>
          </a:xfrm>
          <a:prstGeom prst="line">
            <a:avLst/>
          </a:prstGeom>
          <a:noFill/>
          <a:ln w="9525">
            <a:solidFill>
              <a:schemeClr val="tx1"/>
            </a:solidFill>
            <a:round/>
            <a:headEnd/>
            <a:tailEnd/>
          </a:ln>
        </p:spPr>
        <p:txBody>
          <a:bodyPr/>
          <a:lstStyle/>
          <a:p>
            <a:endParaRPr lang="tr-T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44450"/>
            <a:ext cx="8229600" cy="1143000"/>
          </a:xfrm>
        </p:spPr>
        <p:txBody>
          <a:bodyPr>
            <a:normAutofit/>
          </a:bodyPr>
          <a:lstStyle/>
          <a:p>
            <a:r>
              <a:rPr lang="tr-TR" sz="2800" b="1" dirty="0">
                <a:latin typeface="Arial" panose="020B0604020202020204" pitchFamily="34" charset="0"/>
                <a:cs typeface="Arial" panose="020B0604020202020204" pitchFamily="34" charset="0"/>
              </a:rPr>
              <a:t>            4. Diğer Değerlendirme Ölçütleri: </a:t>
            </a:r>
          </a:p>
        </p:txBody>
      </p:sp>
      <p:sp>
        <p:nvSpPr>
          <p:cNvPr id="18435" name="Rectangle 3"/>
          <p:cNvSpPr>
            <a:spLocks noGrp="1" noChangeArrowheads="1"/>
          </p:cNvSpPr>
          <p:nvPr>
            <p:ph idx="1"/>
          </p:nvPr>
        </p:nvSpPr>
        <p:spPr>
          <a:xfrm>
            <a:off x="4683787" y="1124744"/>
            <a:ext cx="4176712" cy="5256212"/>
          </a:xfrm>
        </p:spPr>
        <p:txBody>
          <a:bodyPr vert="horz" lIns="91440" tIns="45720" rIns="91440" bIns="45720" rtlCol="0" anchor="t">
            <a:normAutofit/>
          </a:bodyPr>
          <a:lstStyle/>
          <a:p>
            <a:pPr marL="0" indent="0">
              <a:buNone/>
            </a:pPr>
            <a:r>
              <a:rPr lang="tr-TR" sz="2000" b="1" dirty="0">
                <a:latin typeface="Arial"/>
                <a:cs typeface="Arial"/>
              </a:rPr>
              <a:t>Etkinlik (efficiency):</a:t>
            </a:r>
            <a:endParaRPr lang="tr-TR" b="1" dirty="0"/>
          </a:p>
          <a:p>
            <a:pPr marL="0" indent="0">
              <a:buNone/>
            </a:pPr>
            <a:endParaRPr lang="tr-TR" sz="2000" b="1" dirty="0">
              <a:latin typeface="Arial"/>
              <a:cs typeface="Arial"/>
            </a:endParaRPr>
          </a:p>
          <a:p>
            <a:pPr marL="0" indent="0">
              <a:buNone/>
            </a:pPr>
            <a:r>
              <a:rPr lang="tr-TR" sz="2000" dirty="0">
                <a:latin typeface="Arial"/>
                <a:cs typeface="Arial"/>
              </a:rPr>
              <a:t> Çıktıların üretilmesinde yararlanılan üretim faktörlerinin önceden belirlenen standartlarla kıyaslanması sonucu ne denli uygun (verimli) kullanıldığının saptanmasıdır. </a:t>
            </a:r>
          </a:p>
          <a:p>
            <a:pPr marL="609600" indent="-609600">
              <a:buNone/>
            </a:pPr>
            <a:endParaRPr lang="tr-TR" sz="2000" b="1" dirty="0"/>
          </a:p>
          <a:p>
            <a:pPr marL="609600" indent="-609600">
              <a:buFontTx/>
              <a:buAutoNum type="arabicPeriod"/>
            </a:pPr>
            <a:endParaRPr lang="tr-TR" sz="2400" dirty="0"/>
          </a:p>
        </p:txBody>
      </p:sp>
      <p:sp>
        <p:nvSpPr>
          <p:cNvPr id="22532" name="Rectangle 4"/>
          <p:cNvSpPr>
            <a:spLocks noChangeArrowheads="1"/>
          </p:cNvSpPr>
          <p:nvPr/>
        </p:nvSpPr>
        <p:spPr bwMode="auto">
          <a:xfrm>
            <a:off x="288154" y="1270000"/>
            <a:ext cx="4395633" cy="5327650"/>
          </a:xfrm>
          <a:prstGeom prst="rect">
            <a:avLst/>
          </a:prstGeom>
          <a:noFill/>
          <a:ln w="9525">
            <a:noFill/>
            <a:miter lim="800000"/>
            <a:headEnd/>
            <a:tailEnd/>
          </a:ln>
          <a:effectLst/>
        </p:spPr>
        <p:txBody>
          <a:bodyPr lIns="91440" tIns="45720" rIns="91440" bIns="45720" anchor="t"/>
          <a:lstStyle/>
          <a:p>
            <a:pPr>
              <a:lnSpc>
                <a:spcPct val="80000"/>
              </a:lnSpc>
              <a:spcBef>
                <a:spcPct val="20000"/>
              </a:spcBef>
              <a:buClr>
                <a:srgbClr val="AFABAB"/>
              </a:buClr>
              <a:defRPr/>
            </a:pPr>
            <a:r>
              <a:rPr lang="tr-TR" sz="2000" b="1" dirty="0">
                <a:latin typeface="Arial"/>
                <a:cs typeface="Arial"/>
              </a:rPr>
              <a:t>Etkililik (effectiveness):</a:t>
            </a:r>
          </a:p>
          <a:p>
            <a:pPr>
              <a:lnSpc>
                <a:spcPct val="80000"/>
              </a:lnSpc>
              <a:spcBef>
                <a:spcPct val="20000"/>
              </a:spcBef>
              <a:buClr>
                <a:srgbClr val="AFABAB"/>
              </a:buClr>
              <a:defRPr/>
            </a:pPr>
            <a:endParaRPr lang="tr-TR" sz="2000" b="1" u="sng" dirty="0">
              <a:latin typeface="Arial"/>
              <a:cs typeface="Arial"/>
            </a:endParaRPr>
          </a:p>
          <a:p>
            <a:pPr>
              <a:lnSpc>
                <a:spcPct val="80000"/>
              </a:lnSpc>
              <a:spcBef>
                <a:spcPct val="20000"/>
              </a:spcBef>
              <a:buClr>
                <a:srgbClr val="AFABAB"/>
              </a:buClr>
              <a:defRPr/>
            </a:pPr>
            <a:endParaRPr lang="tr-TR" sz="2000" b="1" u="sng" dirty="0">
              <a:latin typeface="Arial"/>
              <a:cs typeface="Arial"/>
            </a:endParaRPr>
          </a:p>
          <a:p>
            <a:pPr>
              <a:lnSpc>
                <a:spcPct val="80000"/>
              </a:lnSpc>
              <a:spcBef>
                <a:spcPct val="20000"/>
              </a:spcBef>
              <a:buClr>
                <a:srgbClr val="AFABAB"/>
              </a:buClr>
              <a:defRPr/>
            </a:pPr>
            <a:r>
              <a:rPr lang="tr-TR" sz="2000" dirty="0">
                <a:latin typeface="Arial"/>
                <a:cs typeface="Arial"/>
              </a:rPr>
              <a:t>Çıktıların (ulaşılan sonuç) planlanan sonuç ve işletme amaçlarına  uygunluk durumunun kıyaslanarak saptanmasıdır.</a:t>
            </a:r>
          </a:p>
          <a:p>
            <a:pPr marL="609600" indent="-609600">
              <a:lnSpc>
                <a:spcPct val="80000"/>
              </a:lnSpc>
              <a:spcBef>
                <a:spcPct val="20000"/>
              </a:spcBef>
              <a:defRPr/>
            </a:pPr>
            <a:endParaRPr lang="tr-TR" sz="2400" dirty="0"/>
          </a:p>
          <a:p>
            <a:pPr marL="609600" indent="-609600">
              <a:spcBef>
                <a:spcPct val="20000"/>
              </a:spcBef>
              <a:defRPr/>
            </a:pPr>
            <a:r>
              <a:rPr lang="tr-TR" sz="2400" dirty="0"/>
              <a:t>                        </a:t>
            </a:r>
          </a:p>
        </p:txBody>
      </p:sp>
      <p:pic>
        <p:nvPicPr>
          <p:cNvPr id="2" name="Resim 1">
            <a:extLst>
              <a:ext uri="{FF2B5EF4-FFF2-40B4-BE49-F238E27FC236}">
                <a16:creationId xmlns:a16="http://schemas.microsoft.com/office/drawing/2014/main" id="{411F1511-A5B4-3877-B940-CF7DD0E5D7F4}"/>
              </a:ext>
            </a:extLst>
          </p:cNvPr>
          <p:cNvPicPr>
            <a:picLocks noChangeAspect="1"/>
          </p:cNvPicPr>
          <p:nvPr/>
        </p:nvPicPr>
        <p:blipFill>
          <a:blip r:embed="rId3"/>
          <a:stretch>
            <a:fillRect/>
          </a:stretch>
        </p:blipFill>
        <p:spPr>
          <a:xfrm>
            <a:off x="2595431" y="3886964"/>
            <a:ext cx="4176712" cy="271068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44450"/>
            <a:ext cx="8229600" cy="1143000"/>
          </a:xfrm>
        </p:spPr>
        <p:txBody>
          <a:bodyPr>
            <a:normAutofit/>
          </a:bodyPr>
          <a:lstStyle/>
          <a:p>
            <a:r>
              <a:rPr lang="tr-TR" sz="2800" b="1" dirty="0">
                <a:latin typeface="Arial" panose="020B0604020202020204" pitchFamily="34" charset="0"/>
                <a:cs typeface="Arial" panose="020B0604020202020204" pitchFamily="34" charset="0"/>
              </a:rPr>
              <a:t>4. Diğer Değerlendirme Ölçütleri: </a:t>
            </a:r>
          </a:p>
        </p:txBody>
      </p:sp>
      <p:pic>
        <p:nvPicPr>
          <p:cNvPr id="1026" name="Picture 2" descr="Effectiveness vs Efficiency: Why Successful Leaders Need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268760"/>
            <a:ext cx="8280920" cy="4347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847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680" name="Rectangle 2367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82" name="Rectangle 2368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84" name="Rectangle 2368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86" name="Rectangle 2368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Rectangle 2"/>
          <p:cNvSpPr>
            <a:spLocks noGrp="1" noChangeArrowheads="1"/>
          </p:cNvSpPr>
          <p:nvPr>
            <p:ph type="title"/>
          </p:nvPr>
        </p:nvSpPr>
        <p:spPr>
          <a:xfrm>
            <a:off x="524784" y="248038"/>
            <a:ext cx="5297791" cy="1159200"/>
          </a:xfrm>
        </p:spPr>
        <p:txBody>
          <a:bodyPr vert="horz" lIns="91440" tIns="45720" rIns="91440" bIns="45720" rtlCol="0" anchor="ctr">
            <a:normAutofit/>
          </a:bodyPr>
          <a:lstStyle/>
          <a:p>
            <a:pPr fontAlgn="auto">
              <a:spcAft>
                <a:spcPts val="0"/>
              </a:spcAft>
              <a:defRPr/>
            </a:pPr>
            <a:r>
              <a:rPr lang="en-US" sz="3500" kern="1200">
                <a:solidFill>
                  <a:srgbClr val="FFFFFF"/>
                </a:solidFill>
                <a:latin typeface="+mj-lt"/>
                <a:ea typeface="+mj-ea"/>
                <a:cs typeface="+mj-cs"/>
              </a:rPr>
              <a:t>Etkinlik ve Etkililik Ölçütleri Arasındaki İlişki</a:t>
            </a:r>
          </a:p>
        </p:txBody>
      </p:sp>
      <p:graphicFrame>
        <p:nvGraphicFramePr>
          <p:cNvPr id="23675" name="Group 123"/>
          <p:cNvGraphicFramePr>
            <a:graphicFrameLocks noGrp="1"/>
          </p:cNvGraphicFramePr>
          <p:nvPr>
            <p:extLst>
              <p:ext uri="{D42A27DB-BD31-4B8C-83A1-F6EECF244321}">
                <p14:modId xmlns:p14="http://schemas.microsoft.com/office/powerpoint/2010/main" val="1177549421"/>
              </p:ext>
            </p:extLst>
          </p:nvPr>
        </p:nvGraphicFramePr>
        <p:xfrm>
          <a:off x="324168" y="2277671"/>
          <a:ext cx="8495664" cy="3829406"/>
        </p:xfrm>
        <a:graphic>
          <a:graphicData uri="http://schemas.openxmlformats.org/drawingml/2006/table">
            <a:tbl>
              <a:tblPr/>
              <a:tblGrid>
                <a:gridCol w="1209779">
                  <a:extLst>
                    <a:ext uri="{9D8B030D-6E8A-4147-A177-3AD203B41FA5}">
                      <a16:colId xmlns:a16="http://schemas.microsoft.com/office/drawing/2014/main" val="20000"/>
                    </a:ext>
                  </a:extLst>
                </a:gridCol>
                <a:gridCol w="1132274">
                  <a:extLst>
                    <a:ext uri="{9D8B030D-6E8A-4147-A177-3AD203B41FA5}">
                      <a16:colId xmlns:a16="http://schemas.microsoft.com/office/drawing/2014/main" val="20001"/>
                    </a:ext>
                  </a:extLst>
                </a:gridCol>
                <a:gridCol w="3001022">
                  <a:extLst>
                    <a:ext uri="{9D8B030D-6E8A-4147-A177-3AD203B41FA5}">
                      <a16:colId xmlns:a16="http://schemas.microsoft.com/office/drawing/2014/main" val="20002"/>
                    </a:ext>
                  </a:extLst>
                </a:gridCol>
                <a:gridCol w="3152589">
                  <a:extLst>
                    <a:ext uri="{9D8B030D-6E8A-4147-A177-3AD203B41FA5}">
                      <a16:colId xmlns:a16="http://schemas.microsoft.com/office/drawing/2014/main" val="20003"/>
                    </a:ext>
                  </a:extLst>
                </a:gridCol>
              </a:tblGrid>
              <a:tr h="436513">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000" b="0" i="0" u="none" strike="noStrike" cap="none" normalizeH="0" baseline="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tr-TR"/>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Arial" charset="0"/>
                          <a:cs typeface="Times New Roman" pitchFamily="18" charset="0"/>
                        </a:rPr>
                        <a:t>Etkinlik Düzeyi</a:t>
                      </a:r>
                      <a:endParaRPr kumimoji="0" lang="tr-TR" sz="2000" b="0" i="0" u="none" strike="noStrike" cap="none" normalizeH="0" baseline="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tr-TR"/>
                    </a:p>
                  </a:txBody>
                  <a:tcPr/>
                </a:tc>
                <a:extLst>
                  <a:ext uri="{0D108BD9-81ED-4DB2-BD59-A6C34878D82A}">
                    <a16:rowId xmlns:a16="http://schemas.microsoft.com/office/drawing/2014/main" val="10000"/>
                  </a:ext>
                </a:extLst>
              </a:tr>
              <a:tr h="436513">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000" b="0" i="0" u="none" strike="noStrike" cap="none" normalizeH="0" baseline="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Arial" charset="0"/>
                          <a:cs typeface="Times New Roman" pitchFamily="18" charset="0"/>
                        </a:rPr>
                        <a:t>KÖTÜ</a:t>
                      </a:r>
                      <a:endParaRPr kumimoji="0" lang="tr-TR" sz="2000" b="0" i="0" u="none" strike="noStrike" cap="none" normalizeH="0" baseline="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Arial" charset="0"/>
                          <a:cs typeface="Times New Roman" pitchFamily="18" charset="0"/>
                        </a:rPr>
                        <a:t>İYİ</a:t>
                      </a:r>
                      <a:endParaRPr kumimoji="0" lang="tr-TR" sz="2000" b="0" i="0" u="none" strike="noStrike" cap="none" normalizeH="0" baseline="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29379">
                <a:tc rowSpan="2">
                  <a:txBody>
                    <a:bodyPr/>
                    <a:lstStyle/>
                    <a:p>
                      <a:pPr marL="0" marR="0" lvl="0" indent="0" algn="l" defTabSz="914400" rtl="0" eaLnBrk="1" fontAlgn="base" latinLnBrk="0" hangingPunct="1">
                        <a:lnSpc>
                          <a:spcPct val="11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Arial" charset="0"/>
                          <a:cs typeface="Times New Roman" pitchFamily="18" charset="0"/>
                        </a:rPr>
                        <a:t>Etkililik Düzeyi</a:t>
                      </a:r>
                      <a:endParaRPr kumimoji="0" lang="tr-TR" sz="2000" b="0" i="0" u="none" strike="noStrike" cap="none" normalizeH="0" baseline="0" dirty="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a:ln>
                            <a:noFill/>
                          </a:ln>
                          <a:solidFill>
                            <a:schemeClr val="tx1"/>
                          </a:solidFill>
                          <a:effectLst/>
                          <a:latin typeface="Arial" charset="0"/>
                          <a:cs typeface="Times New Roman" pitchFamily="18" charset="0"/>
                        </a:rPr>
                        <a:t>YÜKSEK</a:t>
                      </a:r>
                      <a:endParaRPr kumimoji="0" lang="tr-TR" sz="1500" b="0" i="0" u="none" strike="noStrike" cap="none" normalizeH="0" baseline="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Arial" charset="0"/>
                          <a:cs typeface="Times New Roman" pitchFamily="18" charset="0"/>
                        </a:rPr>
                        <a:t>İşletme etkili, ama etken değil. İşletme kaynakları boşa harcanmaktadır.</a:t>
                      </a:r>
                      <a:endParaRPr kumimoji="0" lang="tr-TR" sz="2000" b="0" i="0" u="none" strike="noStrike" cap="none" normalizeH="0" baseline="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Arial" charset="0"/>
                          <a:cs typeface="Times New Roman" pitchFamily="18" charset="0"/>
                        </a:rPr>
                        <a:t>İşletme hem etkili hem de etken, hedeflere ulaşılmakta ve kaynaklar iyi değerlendirilmektedir.</a:t>
                      </a:r>
                      <a:endParaRPr kumimoji="0" lang="tr-TR" sz="2000" b="0" i="0" u="none" strike="noStrike" cap="none" normalizeH="0" baseline="0" dirty="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627001">
                <a:tc v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700" b="1" i="0" u="none" strike="noStrike" cap="none" normalizeH="0" baseline="0">
                          <a:ln>
                            <a:noFill/>
                          </a:ln>
                          <a:solidFill>
                            <a:schemeClr val="tx1"/>
                          </a:solidFill>
                          <a:effectLst/>
                          <a:latin typeface="Arial" charset="0"/>
                          <a:cs typeface="Times New Roman" pitchFamily="18" charset="0"/>
                        </a:rPr>
                        <a:t>DÜŞÜK</a:t>
                      </a:r>
                      <a:endParaRPr kumimoji="0" lang="tr-TR" sz="1700" b="0" i="0" u="none" strike="noStrike" cap="none" normalizeH="0" baseline="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Arial" charset="0"/>
                          <a:cs typeface="Times New Roman" pitchFamily="18" charset="0"/>
                        </a:rPr>
                        <a:t>İşletme ne etkili ne de etken. Hedeflere ulaşılamamakta ve kaynaklar iyi kullanılamamaktadır.</a:t>
                      </a:r>
                      <a:endParaRPr kumimoji="0" lang="tr-TR" sz="2000" b="0" i="0" u="none" strike="noStrike" cap="none" normalizeH="0" baseline="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Arial" charset="0"/>
                          <a:cs typeface="Times New Roman" pitchFamily="18" charset="0"/>
                        </a:rPr>
                        <a:t>İşletme etkili değil ama etken. Hedeflere ulaşılamamakta, ancak kaynaklar iyi kullanılmaktadır.</a:t>
                      </a:r>
                      <a:endParaRPr kumimoji="0" lang="tr-TR" sz="2000" b="0" i="0" u="none" strike="noStrike" cap="none" normalizeH="0" baseline="0" dirty="0">
                        <a:ln>
                          <a:noFill/>
                        </a:ln>
                        <a:solidFill>
                          <a:schemeClr val="tx1"/>
                        </a:solidFill>
                        <a:effectLst/>
                        <a:latin typeface="Arial" charset="0"/>
                        <a:cs typeface="Arial" charset="0"/>
                      </a:endParaRPr>
                    </a:p>
                  </a:txBody>
                  <a:tcPr marL="99207" marR="99207" marT="49604" marB="4960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06" name="Rectangle 2050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8" name="Rectangle 20507">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10" name="Rectangle 20509">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12" name="Rectangle 20511">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14" name="Freeform: Shape 20513">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516" name="Rectangle 20515">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Rectangle 2"/>
          <p:cNvSpPr>
            <a:spLocks noGrp="1" noChangeArrowheads="1"/>
          </p:cNvSpPr>
          <p:nvPr>
            <p:ph type="title"/>
          </p:nvPr>
        </p:nvSpPr>
        <p:spPr>
          <a:xfrm>
            <a:off x="-42016" y="1683756"/>
            <a:ext cx="2818324" cy="2396359"/>
          </a:xfrm>
        </p:spPr>
        <p:txBody>
          <a:bodyPr anchor="b">
            <a:normAutofit/>
          </a:bodyPr>
          <a:lstStyle/>
          <a:p>
            <a:pPr algn="r" fontAlgn="auto">
              <a:spcAft>
                <a:spcPts val="0"/>
              </a:spcAft>
              <a:defRPr/>
            </a:pPr>
            <a:r>
              <a:rPr lang="tr-TR" sz="2400" b="1" dirty="0">
                <a:solidFill>
                  <a:srgbClr val="FFFFFF"/>
                </a:solidFill>
                <a:latin typeface="Arial" panose="020B0604020202020204" pitchFamily="34" charset="0"/>
                <a:cs typeface="Arial" panose="020B0604020202020204" pitchFamily="34" charset="0"/>
              </a:rPr>
              <a:t>KURULUŞ ARAŞTIRMALARI</a:t>
            </a:r>
            <a:br>
              <a:rPr lang="tr-TR" sz="2400" dirty="0">
                <a:solidFill>
                  <a:srgbClr val="FFFFFF"/>
                </a:solidFill>
                <a:latin typeface="Arial" panose="020B0604020202020204" pitchFamily="34" charset="0"/>
                <a:cs typeface="Arial" panose="020B0604020202020204" pitchFamily="34" charset="0"/>
              </a:rPr>
            </a:br>
            <a:endParaRPr lang="tr-TR" sz="2400" dirty="0">
              <a:solidFill>
                <a:srgbClr val="FFFFFF"/>
              </a:solidFill>
              <a:latin typeface="Arial" panose="020B0604020202020204" pitchFamily="34" charset="0"/>
              <a:cs typeface="Arial" panose="020B0604020202020204" pitchFamily="34" charset="0"/>
            </a:endParaRPr>
          </a:p>
        </p:txBody>
      </p:sp>
      <p:graphicFrame>
        <p:nvGraphicFramePr>
          <p:cNvPr id="20502" name="Rectangle 3">
            <a:extLst>
              <a:ext uri="{FF2B5EF4-FFF2-40B4-BE49-F238E27FC236}">
                <a16:creationId xmlns:a16="http://schemas.microsoft.com/office/drawing/2014/main" id="{FBAF12FB-6367-109D-4420-D79B5F9E903D}"/>
              </a:ext>
            </a:extLst>
          </p:cNvPr>
          <p:cNvGraphicFramePr>
            <a:graphicFrameLocks noGrp="1"/>
          </p:cNvGraphicFramePr>
          <p:nvPr>
            <p:ph idx="1"/>
            <p:extLst>
              <p:ext uri="{D42A27DB-BD31-4B8C-83A1-F6EECF244321}">
                <p14:modId xmlns:p14="http://schemas.microsoft.com/office/powerpoint/2010/main" val="820684443"/>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632" name="Rectangle 2663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34" name="Rectangle 2663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36" name="Rectangle 2663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38" name="Rectangle 2663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626" name="Rectangle 2"/>
          <p:cNvSpPr>
            <a:spLocks noGrp="1" noChangeArrowheads="1"/>
          </p:cNvSpPr>
          <p:nvPr>
            <p:ph type="title"/>
          </p:nvPr>
        </p:nvSpPr>
        <p:spPr>
          <a:xfrm>
            <a:off x="1028697" y="348865"/>
            <a:ext cx="7533018" cy="877729"/>
          </a:xfrm>
        </p:spPr>
        <p:txBody>
          <a:bodyPr vert="horz" lIns="91440" tIns="45720" rIns="91440" bIns="45720" rtlCol="0" anchor="ctr">
            <a:normAutofit/>
          </a:bodyPr>
          <a:lstStyle/>
          <a:p>
            <a:pPr fontAlgn="auto">
              <a:spcAft>
                <a:spcPts val="0"/>
              </a:spcAft>
              <a:defRPr/>
            </a:pPr>
            <a:r>
              <a:rPr lang="tr-TR" sz="2700">
                <a:solidFill>
                  <a:srgbClr val="FFFFFF"/>
                </a:solidFill>
                <a:latin typeface="Arial"/>
                <a:cs typeface="Arial"/>
              </a:rPr>
              <a:t>1.	Ekonomik Araştırmalar</a:t>
            </a:r>
            <a:br>
              <a:rPr lang="tr-TR" sz="2700">
                <a:solidFill>
                  <a:srgbClr val="FFFFFF"/>
                </a:solidFill>
                <a:latin typeface="Arial"/>
              </a:rPr>
            </a:br>
            <a:endParaRPr lang="tr-TR" sz="2700">
              <a:solidFill>
                <a:srgbClr val="FFFFFF"/>
              </a:solidFill>
              <a:latin typeface="Arial"/>
              <a:cs typeface="Arial"/>
            </a:endParaRPr>
          </a:p>
        </p:txBody>
      </p:sp>
      <p:graphicFrame>
        <p:nvGraphicFramePr>
          <p:cNvPr id="26628" name="Rectangle 3">
            <a:extLst>
              <a:ext uri="{FF2B5EF4-FFF2-40B4-BE49-F238E27FC236}">
                <a16:creationId xmlns:a16="http://schemas.microsoft.com/office/drawing/2014/main" id="{29A67188-0F3D-9D19-63C8-40963E56FFB8}"/>
              </a:ext>
            </a:extLst>
          </p:cNvPr>
          <p:cNvGraphicFramePr>
            <a:graphicFrameLocks noGrp="1"/>
          </p:cNvGraphicFramePr>
          <p:nvPr>
            <p:ph idx="1"/>
            <p:extLst>
              <p:ext uri="{D42A27DB-BD31-4B8C-83A1-F6EECF244321}">
                <p14:modId xmlns:p14="http://schemas.microsoft.com/office/powerpoint/2010/main" val="4085554458"/>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656" name="Rectangle 2765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8" name="Rectangle 2765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60" name="Rectangle 2765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62" name="Rectangle 2766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650" name="Rectangle 2"/>
          <p:cNvSpPr>
            <a:spLocks noGrp="1" noChangeArrowheads="1"/>
          </p:cNvSpPr>
          <p:nvPr>
            <p:ph type="title"/>
          </p:nvPr>
        </p:nvSpPr>
        <p:spPr>
          <a:xfrm>
            <a:off x="1028697" y="348865"/>
            <a:ext cx="7533018" cy="877729"/>
          </a:xfrm>
        </p:spPr>
        <p:txBody>
          <a:bodyPr anchor="ctr">
            <a:normAutofit/>
          </a:bodyPr>
          <a:lstStyle/>
          <a:p>
            <a:pPr>
              <a:defRPr/>
            </a:pPr>
            <a:r>
              <a:rPr lang="tr-TR" sz="3200">
                <a:solidFill>
                  <a:srgbClr val="FFFFFF"/>
                </a:solidFill>
                <a:latin typeface="Arial"/>
                <a:cs typeface="Arial"/>
              </a:rPr>
              <a:t>Piyasa Araştırmaları ve Talep Tahmini</a:t>
            </a:r>
          </a:p>
        </p:txBody>
      </p:sp>
      <p:graphicFrame>
        <p:nvGraphicFramePr>
          <p:cNvPr id="27652" name="Rectangle 3">
            <a:extLst>
              <a:ext uri="{FF2B5EF4-FFF2-40B4-BE49-F238E27FC236}">
                <a16:creationId xmlns:a16="http://schemas.microsoft.com/office/drawing/2014/main" id="{371FC536-CDA0-4139-80B1-419912C0FF57}"/>
              </a:ext>
            </a:extLst>
          </p:cNvPr>
          <p:cNvGraphicFramePr>
            <a:graphicFrameLocks noGrp="1"/>
          </p:cNvGraphicFramePr>
          <p:nvPr>
            <p:ph idx="1"/>
            <p:extLst>
              <p:ext uri="{D42A27DB-BD31-4B8C-83A1-F6EECF244321}">
                <p14:modId xmlns:p14="http://schemas.microsoft.com/office/powerpoint/2010/main" val="2965013013"/>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680" name="Rectangle 2867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82" name="Rectangle 2868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84" name="Rectangle 2868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86" name="Rectangle 2868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674" name="Rectangle 2"/>
          <p:cNvSpPr>
            <a:spLocks noGrp="1" noChangeArrowheads="1"/>
          </p:cNvSpPr>
          <p:nvPr>
            <p:ph type="title"/>
          </p:nvPr>
        </p:nvSpPr>
        <p:spPr>
          <a:xfrm>
            <a:off x="1028697" y="348865"/>
            <a:ext cx="7533018" cy="877729"/>
          </a:xfrm>
        </p:spPr>
        <p:txBody>
          <a:bodyPr anchor="ctr">
            <a:normAutofit/>
          </a:bodyPr>
          <a:lstStyle/>
          <a:p>
            <a:pPr>
              <a:defRPr/>
            </a:pPr>
            <a:r>
              <a:rPr lang="tr-TR" sz="3500">
                <a:solidFill>
                  <a:srgbClr val="FFFFFF"/>
                </a:solidFill>
                <a:latin typeface="Arial"/>
                <a:cs typeface="Arial"/>
              </a:rPr>
              <a:t>Kuruluş Yeri ve Konum Araştırmaları</a:t>
            </a:r>
          </a:p>
        </p:txBody>
      </p:sp>
      <p:graphicFrame>
        <p:nvGraphicFramePr>
          <p:cNvPr id="28676" name="Rectangle 3">
            <a:extLst>
              <a:ext uri="{FF2B5EF4-FFF2-40B4-BE49-F238E27FC236}">
                <a16:creationId xmlns:a16="http://schemas.microsoft.com/office/drawing/2014/main" id="{CD796091-6986-D5FA-6A63-7BCE51F5F481}"/>
              </a:ext>
            </a:extLst>
          </p:cNvPr>
          <p:cNvGraphicFramePr>
            <a:graphicFrameLocks noGrp="1"/>
          </p:cNvGraphicFramePr>
          <p:nvPr>
            <p:ph idx="1"/>
            <p:extLst>
              <p:ext uri="{D42A27DB-BD31-4B8C-83A1-F6EECF244321}">
                <p14:modId xmlns:p14="http://schemas.microsoft.com/office/powerpoint/2010/main" val="3086451506"/>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268413"/>
            <a:ext cx="8229600" cy="576262"/>
          </a:xfrm>
        </p:spPr>
        <p:txBody>
          <a:bodyPr>
            <a:normAutofit fontScale="90000"/>
          </a:bodyPr>
          <a:lstStyle/>
          <a:p>
            <a:pPr marL="838200" indent="-838200"/>
            <a:br>
              <a:rPr lang="tr-TR" sz="3200" b="1"/>
            </a:br>
            <a:br>
              <a:rPr lang="tr-TR" sz="3200" b="1"/>
            </a:br>
            <a:endParaRPr lang="tr-TR" sz="3200" b="1"/>
          </a:p>
        </p:txBody>
      </p:sp>
      <p:graphicFrame>
        <p:nvGraphicFramePr>
          <p:cNvPr id="30724" name="Rectangle 3">
            <a:extLst>
              <a:ext uri="{FF2B5EF4-FFF2-40B4-BE49-F238E27FC236}">
                <a16:creationId xmlns:a16="http://schemas.microsoft.com/office/drawing/2014/main" id="{78942573-2018-BAB5-9171-7279028EC78B}"/>
              </a:ext>
            </a:extLst>
          </p:cNvPr>
          <p:cNvGraphicFramePr>
            <a:graphicFrameLocks noGrp="1"/>
          </p:cNvGraphicFramePr>
          <p:nvPr>
            <p:ph idx="1"/>
            <p:extLst>
              <p:ext uri="{D42A27DB-BD31-4B8C-83A1-F6EECF244321}">
                <p14:modId xmlns:p14="http://schemas.microsoft.com/office/powerpoint/2010/main" val="1388634118"/>
              </p:ext>
            </p:extLst>
          </p:nvPr>
        </p:nvGraphicFramePr>
        <p:xfrm>
          <a:off x="467544" y="1628800"/>
          <a:ext cx="8243888" cy="49291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604" name="Rectangle 7"/>
          <p:cNvSpPr>
            <a:spLocks noChangeArrowheads="1"/>
          </p:cNvSpPr>
          <p:nvPr/>
        </p:nvSpPr>
        <p:spPr bwMode="auto">
          <a:xfrm>
            <a:off x="664664" y="188640"/>
            <a:ext cx="8229600" cy="1081088"/>
          </a:xfrm>
          <a:prstGeom prst="rect">
            <a:avLst/>
          </a:prstGeom>
          <a:noFill/>
          <a:ln w="9525">
            <a:noFill/>
            <a:miter lim="800000"/>
            <a:headEnd/>
            <a:tailEnd/>
          </a:ln>
        </p:spPr>
        <p:txBody>
          <a:bodyPr lIns="91440" tIns="45720" rIns="91440" bIns="45720" anchor="ctr"/>
          <a:lstStyle/>
          <a:p>
            <a:pPr marL="838200" indent="-838200">
              <a:buFontTx/>
              <a:buChar char="•"/>
            </a:pPr>
            <a:endParaRPr lang="tr-TR" sz="2800" dirty="0">
              <a:solidFill>
                <a:schemeClr val="tx2"/>
              </a:solidFill>
            </a:endParaRPr>
          </a:p>
          <a:p>
            <a:pPr marL="838200" indent="-838200"/>
            <a:endParaRPr lang="tr-TR" sz="2800" b="1" dirty="0">
              <a:solidFill>
                <a:schemeClr val="tx2"/>
              </a:solidFill>
            </a:endParaRPr>
          </a:p>
          <a:p>
            <a:r>
              <a:rPr lang="tr-TR" sz="3200" dirty="0">
                <a:solidFill>
                  <a:srgbClr val="000000"/>
                </a:solidFill>
                <a:latin typeface="Arial"/>
                <a:cs typeface="Arial"/>
              </a:rPr>
              <a:t>Somut (Sayısal, Nicelik Belirten) Ölçütler:</a:t>
            </a:r>
          </a:p>
          <a:p>
            <a:pPr marL="838200" indent="-838200"/>
            <a:endParaRPr lang="tr-TR" sz="2800" b="1" dirty="0">
              <a:solidFill>
                <a:schemeClr val="tx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7FF81-36A2-FB1D-5A13-0A9BC3B66C16}"/>
            </a:ext>
          </a:extLst>
        </p:cNvPr>
        <p:cNvGrpSpPr/>
        <p:nvPr/>
      </p:nvGrpSpPr>
      <p:grpSpPr>
        <a:xfrm>
          <a:off x="0" y="0"/>
          <a:ext cx="0" cy="0"/>
          <a:chOff x="0" y="0"/>
          <a:chExt cx="0" cy="0"/>
        </a:xfrm>
      </p:grpSpPr>
      <p:sp>
        <p:nvSpPr>
          <p:cNvPr id="30722" name="Rectangle 2">
            <a:extLst>
              <a:ext uri="{FF2B5EF4-FFF2-40B4-BE49-F238E27FC236}">
                <a16:creationId xmlns:a16="http://schemas.microsoft.com/office/drawing/2014/main" id="{A9115EC3-D833-79C1-4DA8-CF6DC78FED4B}"/>
              </a:ext>
            </a:extLst>
          </p:cNvPr>
          <p:cNvSpPr>
            <a:spLocks noGrp="1" noChangeArrowheads="1"/>
          </p:cNvSpPr>
          <p:nvPr>
            <p:ph type="title"/>
          </p:nvPr>
        </p:nvSpPr>
        <p:spPr>
          <a:xfrm>
            <a:off x="457200" y="1268413"/>
            <a:ext cx="8229600" cy="576262"/>
          </a:xfrm>
        </p:spPr>
        <p:txBody>
          <a:bodyPr>
            <a:normAutofit fontScale="90000"/>
          </a:bodyPr>
          <a:lstStyle/>
          <a:p>
            <a:pPr marL="838200" indent="-838200"/>
            <a:br>
              <a:rPr lang="tr-TR" sz="3200" b="1"/>
            </a:br>
            <a:br>
              <a:rPr lang="tr-TR" sz="3200" b="1"/>
            </a:br>
            <a:endParaRPr lang="tr-TR" sz="3200" b="1"/>
          </a:p>
        </p:txBody>
      </p:sp>
      <p:graphicFrame>
        <p:nvGraphicFramePr>
          <p:cNvPr id="30724" name="Rectangle 3">
            <a:extLst>
              <a:ext uri="{FF2B5EF4-FFF2-40B4-BE49-F238E27FC236}">
                <a16:creationId xmlns:a16="http://schemas.microsoft.com/office/drawing/2014/main" id="{1A4DB3B7-4063-CFBC-114B-D46B3961B060}"/>
              </a:ext>
            </a:extLst>
          </p:cNvPr>
          <p:cNvGraphicFramePr>
            <a:graphicFrameLocks noGrp="1"/>
          </p:cNvGraphicFramePr>
          <p:nvPr>
            <p:ph idx="1"/>
            <p:extLst>
              <p:ext uri="{D42A27DB-BD31-4B8C-83A1-F6EECF244321}">
                <p14:modId xmlns:p14="http://schemas.microsoft.com/office/powerpoint/2010/main" val="1615342821"/>
              </p:ext>
            </p:extLst>
          </p:nvPr>
        </p:nvGraphicFramePr>
        <p:xfrm>
          <a:off x="467544" y="1628800"/>
          <a:ext cx="8243888" cy="49291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604" name="Rectangle 7">
            <a:extLst>
              <a:ext uri="{FF2B5EF4-FFF2-40B4-BE49-F238E27FC236}">
                <a16:creationId xmlns:a16="http://schemas.microsoft.com/office/drawing/2014/main" id="{5F3151F6-1E07-2526-574C-96CEF8132F96}"/>
              </a:ext>
            </a:extLst>
          </p:cNvPr>
          <p:cNvSpPr>
            <a:spLocks noChangeArrowheads="1"/>
          </p:cNvSpPr>
          <p:nvPr/>
        </p:nvSpPr>
        <p:spPr bwMode="auto">
          <a:xfrm>
            <a:off x="664664" y="188640"/>
            <a:ext cx="8229600" cy="1081088"/>
          </a:xfrm>
          <a:prstGeom prst="rect">
            <a:avLst/>
          </a:prstGeom>
          <a:noFill/>
          <a:ln w="9525">
            <a:noFill/>
            <a:miter lim="800000"/>
            <a:headEnd/>
            <a:tailEnd/>
          </a:ln>
        </p:spPr>
        <p:txBody>
          <a:bodyPr lIns="91440" tIns="45720" rIns="91440" bIns="45720" anchor="ctr"/>
          <a:lstStyle/>
          <a:p>
            <a:pPr marL="838200" indent="-838200">
              <a:buFontTx/>
              <a:buChar char="•"/>
            </a:pPr>
            <a:endParaRPr lang="tr-TR" sz="2800" dirty="0">
              <a:solidFill>
                <a:schemeClr val="tx2"/>
              </a:solidFill>
            </a:endParaRPr>
          </a:p>
          <a:p>
            <a:pPr marL="838200" indent="-838200"/>
            <a:endParaRPr lang="tr-TR" sz="2800" b="1" dirty="0">
              <a:solidFill>
                <a:schemeClr val="tx2"/>
              </a:solidFill>
            </a:endParaRPr>
          </a:p>
          <a:p>
            <a:r>
              <a:rPr lang="tr-TR" sz="3200" dirty="0">
                <a:solidFill>
                  <a:srgbClr val="000000"/>
                </a:solidFill>
                <a:latin typeface="Arial"/>
                <a:cs typeface="Arial"/>
              </a:rPr>
              <a:t>Somut (Sayısal, Nicelik Belirten) Ölçütler:</a:t>
            </a:r>
          </a:p>
          <a:p>
            <a:pPr marL="838200" indent="-838200"/>
            <a:endParaRPr lang="tr-TR" sz="2800" b="1" dirty="0">
              <a:solidFill>
                <a:schemeClr val="tx2"/>
              </a:solidFill>
            </a:endParaRPr>
          </a:p>
        </p:txBody>
      </p:sp>
    </p:spTree>
    <p:extLst>
      <p:ext uri="{BB962C8B-B14F-4D97-AF65-F5344CB8AC3E}">
        <p14:creationId xmlns:p14="http://schemas.microsoft.com/office/powerpoint/2010/main" val="4233017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632" name="Rectangle 26631">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34" name="Freeform: Shape 26633">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636" name="Arc 2663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627" name="Rectangle 4"/>
          <p:cNvSpPr>
            <a:spLocks noChangeArrowheads="1"/>
          </p:cNvSpPr>
          <p:nvPr/>
        </p:nvSpPr>
        <p:spPr bwMode="auto">
          <a:xfrm>
            <a:off x="539552" y="764704"/>
            <a:ext cx="7886700" cy="4351338"/>
          </a:xfrm>
          <a:prstGeom prst="rect">
            <a:avLst/>
          </a:prstGeom>
        </p:spPr>
        <p:txBody>
          <a:bodyPr vert="horz" lIns="91440" tIns="45720" rIns="91440" bIns="45720" rtlCol="0">
            <a:normAutofit fontScale="92500" lnSpcReduction="20000"/>
          </a:bodyPr>
          <a:lstStyle/>
          <a:p>
            <a:pPr>
              <a:lnSpc>
                <a:spcPct val="90000"/>
              </a:lnSpc>
              <a:spcBef>
                <a:spcPct val="20000"/>
              </a:spcBef>
            </a:pPr>
            <a:r>
              <a:rPr lang="en-US" sz="2400" b="1" dirty="0" err="1"/>
              <a:t>Soyut</a:t>
            </a:r>
            <a:r>
              <a:rPr lang="en-US" sz="2400" b="1" dirty="0"/>
              <a:t> (</a:t>
            </a:r>
            <a:r>
              <a:rPr lang="en-US" sz="2400" b="1" dirty="0" err="1"/>
              <a:t>Niteliksel</a:t>
            </a:r>
            <a:r>
              <a:rPr lang="en-US" sz="2400" b="1" dirty="0"/>
              <a:t>) </a:t>
            </a:r>
            <a:r>
              <a:rPr lang="en-US" sz="2400" b="1" dirty="0" err="1"/>
              <a:t>Ölçütler</a:t>
            </a:r>
            <a:r>
              <a:rPr lang="en-US" sz="2400" b="1" dirty="0"/>
              <a:t>:</a:t>
            </a:r>
            <a:endParaRPr lang="en-US" sz="2400" dirty="0"/>
          </a:p>
          <a:p>
            <a:pPr marL="342900" indent="-228600">
              <a:lnSpc>
                <a:spcPct val="90000"/>
              </a:lnSpc>
              <a:spcBef>
                <a:spcPct val="20000"/>
              </a:spcBef>
              <a:buFont typeface="Arial" panose="020B0604020202020204" pitchFamily="34" charset="0"/>
              <a:buChar char="•"/>
            </a:pPr>
            <a:endParaRPr lang="en-US" sz="2400" dirty="0"/>
          </a:p>
          <a:p>
            <a:pPr marL="274320" indent="-228600">
              <a:lnSpc>
                <a:spcPct val="150000"/>
              </a:lnSpc>
              <a:spcBef>
                <a:spcPts val="200"/>
              </a:spcBef>
              <a:spcAft>
                <a:spcPts val="0"/>
              </a:spcAft>
              <a:buFont typeface="Arial" panose="020B0604020202020204" pitchFamily="34" charset="0"/>
              <a:buChar char="•"/>
            </a:pPr>
            <a:r>
              <a:rPr lang="en-US" sz="2400" dirty="0" err="1"/>
              <a:t>İşletmelerde</a:t>
            </a:r>
            <a:r>
              <a:rPr lang="en-US" sz="2400" dirty="0"/>
              <a:t> </a:t>
            </a:r>
            <a:r>
              <a:rPr lang="en-US" sz="2400" dirty="0" err="1"/>
              <a:t>yönetimin</a:t>
            </a:r>
            <a:r>
              <a:rPr lang="en-US" sz="2400" dirty="0"/>
              <a:t> </a:t>
            </a:r>
            <a:r>
              <a:rPr lang="en-US" sz="2400" dirty="0" err="1"/>
              <a:t>bağımsız</a:t>
            </a:r>
            <a:r>
              <a:rPr lang="en-US" sz="2400" dirty="0"/>
              <a:t> </a:t>
            </a:r>
            <a:r>
              <a:rPr lang="en-US" sz="2400" dirty="0" err="1"/>
              <a:t>olup</a:t>
            </a:r>
            <a:r>
              <a:rPr lang="en-US" sz="2400" dirty="0"/>
              <a:t> </a:t>
            </a:r>
            <a:r>
              <a:rPr lang="en-US" sz="2400" dirty="0" err="1"/>
              <a:t>olmaması</a:t>
            </a:r>
            <a:r>
              <a:rPr lang="en-US" sz="2400" dirty="0"/>
              <a:t> (</a:t>
            </a:r>
            <a:r>
              <a:rPr lang="en-US" sz="2400" dirty="0" err="1"/>
              <a:t>örneğin</a:t>
            </a:r>
            <a:r>
              <a:rPr lang="en-US" sz="2400" dirty="0"/>
              <a:t>; </a:t>
            </a:r>
            <a:r>
              <a:rPr lang="en-US" sz="2400" dirty="0" err="1"/>
              <a:t>küçük</a:t>
            </a:r>
            <a:r>
              <a:rPr lang="en-US" sz="2400" dirty="0"/>
              <a:t> </a:t>
            </a:r>
            <a:r>
              <a:rPr lang="en-US" sz="2400" dirty="0" err="1"/>
              <a:t>işletmelerde</a:t>
            </a:r>
            <a:r>
              <a:rPr lang="en-US" sz="2400" dirty="0"/>
              <a:t> </a:t>
            </a:r>
            <a:r>
              <a:rPr lang="en-US" sz="2400" dirty="0" err="1"/>
              <a:t>yönetim</a:t>
            </a:r>
            <a:r>
              <a:rPr lang="en-US" sz="2400" dirty="0"/>
              <a:t> </a:t>
            </a:r>
            <a:r>
              <a:rPr lang="en-US" sz="2400" dirty="0" err="1"/>
              <a:t>tek</a:t>
            </a:r>
            <a:r>
              <a:rPr lang="en-US" sz="2400" dirty="0"/>
              <a:t> </a:t>
            </a:r>
            <a:r>
              <a:rPr lang="en-US" sz="2400" dirty="0" err="1"/>
              <a:t>kişiye</a:t>
            </a:r>
            <a:r>
              <a:rPr lang="en-US" sz="2400" dirty="0"/>
              <a:t> </a:t>
            </a:r>
            <a:r>
              <a:rPr lang="en-US" sz="2400" dirty="0" err="1"/>
              <a:t>bağımlı</a:t>
            </a:r>
            <a:r>
              <a:rPr lang="en-US" sz="2400" dirty="0"/>
              <a:t> </a:t>
            </a:r>
            <a:r>
              <a:rPr lang="en-US" sz="2400" dirty="0" err="1"/>
              <a:t>ve</a:t>
            </a:r>
            <a:r>
              <a:rPr lang="en-US" sz="2400" dirty="0"/>
              <a:t> </a:t>
            </a:r>
            <a:r>
              <a:rPr lang="en-US" sz="2400" dirty="0" err="1"/>
              <a:t>genellikle</a:t>
            </a:r>
            <a:r>
              <a:rPr lang="en-US" sz="2400" dirty="0"/>
              <a:t> </a:t>
            </a:r>
            <a:r>
              <a:rPr lang="en-US" sz="2400" dirty="0" err="1"/>
              <a:t>yöneticiler</a:t>
            </a:r>
            <a:r>
              <a:rPr lang="en-US" sz="2400" dirty="0"/>
              <a:t> </a:t>
            </a:r>
            <a:r>
              <a:rPr lang="en-US" sz="2400" dirty="0" err="1"/>
              <a:t>aynı</a:t>
            </a:r>
            <a:r>
              <a:rPr lang="en-US" sz="2400" dirty="0"/>
              <a:t> </a:t>
            </a:r>
            <a:r>
              <a:rPr lang="en-US" sz="2400" dirty="0" err="1"/>
              <a:t>zamanda</a:t>
            </a:r>
            <a:r>
              <a:rPr lang="en-US" sz="2400" dirty="0"/>
              <a:t> mal </a:t>
            </a:r>
            <a:r>
              <a:rPr lang="en-US" sz="2400" dirty="0" err="1"/>
              <a:t>sahibidirler</a:t>
            </a:r>
            <a:r>
              <a:rPr lang="en-US" sz="2400" dirty="0"/>
              <a:t>),</a:t>
            </a:r>
            <a:endParaRPr lang="tr-TR" sz="2400" dirty="0"/>
          </a:p>
          <a:p>
            <a:pPr marL="274320" indent="-228600">
              <a:lnSpc>
                <a:spcPct val="150000"/>
              </a:lnSpc>
              <a:spcBef>
                <a:spcPts val="200"/>
              </a:spcBef>
              <a:spcAft>
                <a:spcPts val="0"/>
              </a:spcAft>
              <a:buFont typeface="Arial" panose="020B0604020202020204" pitchFamily="34" charset="0"/>
              <a:buChar char="•"/>
            </a:pPr>
            <a:endParaRPr lang="en-US" sz="2400" dirty="0"/>
          </a:p>
          <a:p>
            <a:pPr marL="274320" indent="-228600">
              <a:lnSpc>
                <a:spcPct val="150000"/>
              </a:lnSpc>
              <a:spcBef>
                <a:spcPts val="200"/>
              </a:spcBef>
              <a:spcAft>
                <a:spcPts val="0"/>
              </a:spcAft>
              <a:buFont typeface="Arial" panose="020B0604020202020204" pitchFamily="34" charset="0"/>
              <a:buChar char="•"/>
            </a:pPr>
            <a:r>
              <a:rPr lang="en-US" sz="2400" dirty="0" err="1"/>
              <a:t>Sermaye</a:t>
            </a:r>
            <a:r>
              <a:rPr lang="en-US" sz="2400" dirty="0"/>
              <a:t> </a:t>
            </a:r>
            <a:r>
              <a:rPr lang="en-US" sz="2400" dirty="0" err="1"/>
              <a:t>koyanların</a:t>
            </a:r>
            <a:r>
              <a:rPr lang="en-US" sz="2400" dirty="0"/>
              <a:t> </a:t>
            </a:r>
            <a:r>
              <a:rPr lang="en-US" sz="2400" dirty="0" err="1"/>
              <a:t>tek</a:t>
            </a:r>
            <a:r>
              <a:rPr lang="en-US" sz="2400" dirty="0"/>
              <a:t> </a:t>
            </a:r>
            <a:r>
              <a:rPr lang="en-US" sz="2400" dirty="0" err="1"/>
              <a:t>kişi</a:t>
            </a:r>
            <a:r>
              <a:rPr lang="en-US" sz="2400" dirty="0"/>
              <a:t>, </a:t>
            </a:r>
            <a:r>
              <a:rPr lang="en-US" sz="2400" dirty="0" err="1"/>
              <a:t>küçük</a:t>
            </a:r>
            <a:r>
              <a:rPr lang="en-US" sz="2400" dirty="0"/>
              <a:t> </a:t>
            </a:r>
            <a:r>
              <a:rPr lang="en-US" sz="2400" dirty="0" err="1"/>
              <a:t>bir</a:t>
            </a:r>
            <a:r>
              <a:rPr lang="en-US" sz="2400" dirty="0"/>
              <a:t> </a:t>
            </a:r>
            <a:r>
              <a:rPr lang="en-US" sz="2400" dirty="0" err="1"/>
              <a:t>grup</a:t>
            </a:r>
            <a:r>
              <a:rPr lang="en-US" sz="2400" dirty="0"/>
              <a:t> </a:t>
            </a:r>
            <a:r>
              <a:rPr lang="en-US" sz="2400" dirty="0" err="1"/>
              <a:t>veya</a:t>
            </a:r>
            <a:r>
              <a:rPr lang="en-US" sz="2400" dirty="0"/>
              <a:t> </a:t>
            </a:r>
            <a:r>
              <a:rPr lang="en-US" sz="2400" dirty="0" err="1"/>
              <a:t>büyük</a:t>
            </a:r>
            <a:r>
              <a:rPr lang="en-US" sz="2400" dirty="0"/>
              <a:t> </a:t>
            </a:r>
            <a:r>
              <a:rPr lang="en-US" sz="2400" dirty="0" err="1"/>
              <a:t>bir</a:t>
            </a:r>
            <a:r>
              <a:rPr lang="en-US" sz="2400" dirty="0"/>
              <a:t> </a:t>
            </a:r>
            <a:r>
              <a:rPr lang="en-US" sz="2400" dirty="0" err="1"/>
              <a:t>grup</a:t>
            </a:r>
            <a:r>
              <a:rPr lang="en-US" sz="2400" dirty="0"/>
              <a:t> </a:t>
            </a:r>
            <a:r>
              <a:rPr lang="en-US" sz="2400" dirty="0" err="1"/>
              <a:t>olması</a:t>
            </a:r>
            <a:r>
              <a:rPr lang="en-US" sz="2400" dirty="0"/>
              <a:t> (</a:t>
            </a:r>
            <a:r>
              <a:rPr lang="en-US" sz="2400" dirty="0" err="1"/>
              <a:t>örneğin</a:t>
            </a:r>
            <a:r>
              <a:rPr lang="en-US" sz="2400" dirty="0"/>
              <a:t>; </a:t>
            </a:r>
            <a:r>
              <a:rPr lang="en-US" sz="2400" dirty="0" err="1"/>
              <a:t>küçük</a:t>
            </a:r>
            <a:r>
              <a:rPr lang="en-US" sz="2400" dirty="0"/>
              <a:t> </a:t>
            </a:r>
            <a:r>
              <a:rPr lang="en-US" sz="2400" dirty="0" err="1"/>
              <a:t>işletmelerin</a:t>
            </a:r>
            <a:r>
              <a:rPr lang="en-US" sz="2400" dirty="0"/>
              <a:t> </a:t>
            </a:r>
            <a:r>
              <a:rPr lang="en-US" sz="2400" dirty="0" err="1"/>
              <a:t>tek</a:t>
            </a:r>
            <a:r>
              <a:rPr lang="en-US" sz="2400" dirty="0"/>
              <a:t> </a:t>
            </a:r>
            <a:r>
              <a:rPr lang="en-US" sz="2400" dirty="0" err="1"/>
              <a:t>kişi</a:t>
            </a:r>
            <a:r>
              <a:rPr lang="en-US" sz="2400" dirty="0"/>
              <a:t> </a:t>
            </a:r>
            <a:r>
              <a:rPr lang="en-US" sz="2400" dirty="0" err="1"/>
              <a:t>veya</a:t>
            </a:r>
            <a:r>
              <a:rPr lang="en-US" sz="2400" dirty="0"/>
              <a:t> </a:t>
            </a:r>
            <a:r>
              <a:rPr lang="en-US" sz="2400" dirty="0" err="1"/>
              <a:t>adi</a:t>
            </a:r>
            <a:r>
              <a:rPr lang="en-US" sz="2400" dirty="0"/>
              <a:t> </a:t>
            </a:r>
            <a:r>
              <a:rPr lang="en-US" sz="2400" dirty="0" err="1"/>
              <a:t>ortaklık</a:t>
            </a:r>
            <a:r>
              <a:rPr lang="en-US" sz="2400" dirty="0"/>
              <a:t> </a:t>
            </a:r>
            <a:r>
              <a:rPr lang="en-US" sz="2400" dirty="0" err="1"/>
              <a:t>şeklinde</a:t>
            </a:r>
            <a:r>
              <a:rPr lang="en-US" sz="2400" dirty="0"/>
              <a:t> </a:t>
            </a:r>
            <a:r>
              <a:rPr lang="en-US" sz="2400" dirty="0" err="1"/>
              <a:t>olmasına</a:t>
            </a:r>
            <a:r>
              <a:rPr lang="en-US" sz="2400" dirty="0"/>
              <a:t> </a:t>
            </a:r>
            <a:r>
              <a:rPr lang="en-US" sz="2400" dirty="0" err="1"/>
              <a:t>karşılık</a:t>
            </a:r>
            <a:r>
              <a:rPr lang="en-US" sz="2400" dirty="0"/>
              <a:t>, </a:t>
            </a:r>
            <a:r>
              <a:rPr lang="en-US" sz="2400" dirty="0" err="1"/>
              <a:t>büyük</a:t>
            </a:r>
            <a:r>
              <a:rPr lang="en-US" sz="2400" dirty="0"/>
              <a:t> </a:t>
            </a:r>
            <a:r>
              <a:rPr lang="en-US" sz="2400" dirty="0" err="1"/>
              <a:t>işletmelerin</a:t>
            </a:r>
            <a:r>
              <a:rPr lang="en-US" sz="2400" dirty="0"/>
              <a:t> </a:t>
            </a:r>
            <a:r>
              <a:rPr lang="en-US" sz="2400" dirty="0" err="1"/>
              <a:t>anonim</a:t>
            </a:r>
            <a:r>
              <a:rPr lang="en-US" sz="2400" dirty="0"/>
              <a:t>, limited </a:t>
            </a:r>
            <a:r>
              <a:rPr lang="en-US" sz="2400" dirty="0" err="1"/>
              <a:t>şirket</a:t>
            </a:r>
            <a:r>
              <a:rPr lang="en-US" sz="2400" dirty="0"/>
              <a:t> vb. </a:t>
            </a:r>
            <a:r>
              <a:rPr lang="en-US" sz="2400" dirty="0" err="1"/>
              <a:t>şekilde</a:t>
            </a:r>
            <a:r>
              <a:rPr lang="en-US" sz="2400" dirty="0"/>
              <a:t> </a:t>
            </a:r>
            <a:r>
              <a:rPr lang="en-US" sz="2400" dirty="0" err="1"/>
              <a:t>kurulmaları</a:t>
            </a:r>
            <a:r>
              <a:rPr lang="en-US" sz="2400" dirty="0"/>
              <a:t> </a:t>
            </a:r>
            <a:r>
              <a:rPr lang="en-US" sz="2400" dirty="0" err="1"/>
              <a:t>gibi</a:t>
            </a:r>
            <a:r>
              <a:rPr lang="en-US" sz="2400" dirty="0"/>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3CD0EA-F73B-9863-C6CC-2AA7FB5CB29C}"/>
            </a:ext>
          </a:extLst>
        </p:cNvPr>
        <p:cNvGrpSpPr/>
        <p:nvPr/>
      </p:nvGrpSpPr>
      <p:grpSpPr>
        <a:xfrm>
          <a:off x="0" y="0"/>
          <a:ext cx="0" cy="0"/>
          <a:chOff x="0" y="0"/>
          <a:chExt cx="0" cy="0"/>
        </a:xfrm>
      </p:grpSpPr>
      <p:sp useBgFill="1">
        <p:nvSpPr>
          <p:cNvPr id="26632" name="Rectangle 26631">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34" name="Freeform: Shape 26633">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636" name="Arc 2663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627" name="Rectangle 4">
            <a:extLst>
              <a:ext uri="{FF2B5EF4-FFF2-40B4-BE49-F238E27FC236}">
                <a16:creationId xmlns:a16="http://schemas.microsoft.com/office/drawing/2014/main" id="{7DE27F0E-0B84-4194-0C64-C503A9CC8552}"/>
              </a:ext>
            </a:extLst>
          </p:cNvPr>
          <p:cNvSpPr>
            <a:spLocks noChangeArrowheads="1"/>
          </p:cNvSpPr>
          <p:nvPr/>
        </p:nvSpPr>
        <p:spPr bwMode="auto">
          <a:xfrm>
            <a:off x="621120" y="908720"/>
            <a:ext cx="7886700" cy="4351338"/>
          </a:xfrm>
          <a:prstGeom prst="rect">
            <a:avLst/>
          </a:prstGeom>
        </p:spPr>
        <p:txBody>
          <a:bodyPr vert="horz" lIns="91440" tIns="45720" rIns="91440" bIns="45720" rtlCol="0">
            <a:normAutofit fontScale="92500" lnSpcReduction="20000"/>
          </a:bodyPr>
          <a:lstStyle/>
          <a:p>
            <a:pPr>
              <a:lnSpc>
                <a:spcPct val="90000"/>
              </a:lnSpc>
              <a:spcBef>
                <a:spcPct val="20000"/>
              </a:spcBef>
            </a:pPr>
            <a:r>
              <a:rPr lang="en-US" sz="2400" b="1" dirty="0" err="1"/>
              <a:t>Soyut</a:t>
            </a:r>
            <a:r>
              <a:rPr lang="en-US" sz="2400" b="1" dirty="0"/>
              <a:t> (</a:t>
            </a:r>
            <a:r>
              <a:rPr lang="en-US" sz="2400" b="1" dirty="0" err="1"/>
              <a:t>Niteliksel</a:t>
            </a:r>
            <a:r>
              <a:rPr lang="en-US" sz="2400" b="1" dirty="0"/>
              <a:t>) </a:t>
            </a:r>
            <a:r>
              <a:rPr lang="en-US" sz="2400" b="1" dirty="0" err="1"/>
              <a:t>Ölçütler</a:t>
            </a:r>
            <a:r>
              <a:rPr lang="en-US" sz="2400" b="1" dirty="0"/>
              <a:t>:</a:t>
            </a:r>
            <a:endParaRPr lang="en-US" sz="2400" dirty="0"/>
          </a:p>
          <a:p>
            <a:pPr marL="342900" indent="-228600">
              <a:lnSpc>
                <a:spcPct val="90000"/>
              </a:lnSpc>
              <a:spcBef>
                <a:spcPct val="20000"/>
              </a:spcBef>
              <a:buFont typeface="Arial" panose="020B0604020202020204" pitchFamily="34" charset="0"/>
              <a:buChar char="•"/>
            </a:pPr>
            <a:endParaRPr lang="en-US" sz="2400" dirty="0"/>
          </a:p>
          <a:p>
            <a:pPr marL="274320" indent="-228600">
              <a:lnSpc>
                <a:spcPct val="150000"/>
              </a:lnSpc>
              <a:spcBef>
                <a:spcPts val="200"/>
              </a:spcBef>
              <a:spcAft>
                <a:spcPts val="0"/>
              </a:spcAft>
              <a:buFont typeface="Arial" panose="020B0604020202020204" pitchFamily="34" charset="0"/>
              <a:buChar char="•"/>
            </a:pPr>
            <a:r>
              <a:rPr lang="en-US" sz="2400" dirty="0" err="1"/>
              <a:t>Faaliyetlerinin</a:t>
            </a:r>
            <a:r>
              <a:rPr lang="en-US" sz="2400" dirty="0"/>
              <a:t> </a:t>
            </a:r>
            <a:r>
              <a:rPr lang="en-US" sz="2400" dirty="0" err="1"/>
              <a:t>belirli</a:t>
            </a:r>
            <a:r>
              <a:rPr lang="en-US" sz="2400" dirty="0"/>
              <a:t> </a:t>
            </a:r>
            <a:r>
              <a:rPr lang="en-US" sz="2400" dirty="0" err="1"/>
              <a:t>bir</a:t>
            </a:r>
            <a:r>
              <a:rPr lang="en-US" sz="2400" dirty="0"/>
              <a:t> </a:t>
            </a:r>
            <a:r>
              <a:rPr lang="en-US" sz="2400" dirty="0" err="1"/>
              <a:t>bölgeye</a:t>
            </a:r>
            <a:r>
              <a:rPr lang="en-US" sz="2400" dirty="0"/>
              <a:t>, </a:t>
            </a:r>
            <a:r>
              <a:rPr lang="en-US" sz="2400" dirty="0" err="1"/>
              <a:t>ülkeye</a:t>
            </a:r>
            <a:r>
              <a:rPr lang="en-US" sz="2400" dirty="0"/>
              <a:t> </a:t>
            </a:r>
            <a:r>
              <a:rPr lang="en-US" sz="2400" dirty="0" err="1"/>
              <a:t>veya</a:t>
            </a:r>
            <a:r>
              <a:rPr lang="en-US" sz="2400" dirty="0"/>
              <a:t> </a:t>
            </a:r>
            <a:r>
              <a:rPr lang="en-US" sz="2400" dirty="0" err="1"/>
              <a:t>uluslararası</a:t>
            </a:r>
            <a:r>
              <a:rPr lang="en-US" sz="2400" dirty="0"/>
              <a:t> </a:t>
            </a:r>
            <a:r>
              <a:rPr lang="en-US" sz="2400" dirty="0" err="1"/>
              <a:t>çevreye</a:t>
            </a:r>
            <a:r>
              <a:rPr lang="en-US" sz="2400" dirty="0"/>
              <a:t> </a:t>
            </a:r>
            <a:r>
              <a:rPr lang="en-US" sz="2400" dirty="0" err="1"/>
              <a:t>yönelik</a:t>
            </a:r>
            <a:r>
              <a:rPr lang="en-US" sz="2400" dirty="0"/>
              <a:t> </a:t>
            </a:r>
            <a:r>
              <a:rPr lang="en-US" sz="2400" dirty="0" err="1"/>
              <a:t>olması</a:t>
            </a:r>
            <a:r>
              <a:rPr lang="en-US" sz="2400" dirty="0"/>
              <a:t>,</a:t>
            </a:r>
          </a:p>
          <a:p>
            <a:pPr marL="274320" indent="-228600">
              <a:lnSpc>
                <a:spcPct val="150000"/>
              </a:lnSpc>
              <a:spcBef>
                <a:spcPts val="200"/>
              </a:spcBef>
              <a:spcAft>
                <a:spcPts val="0"/>
              </a:spcAft>
              <a:buFont typeface="Arial" panose="020B0604020202020204" pitchFamily="34" charset="0"/>
              <a:buChar char="•"/>
            </a:pPr>
            <a:r>
              <a:rPr lang="en-US" sz="2400" dirty="0"/>
              <a:t>Aynı </a:t>
            </a:r>
            <a:r>
              <a:rPr lang="en-US" sz="2400" dirty="0" err="1"/>
              <a:t>sanayi</a:t>
            </a:r>
            <a:r>
              <a:rPr lang="en-US" sz="2400" dirty="0"/>
              <a:t> </a:t>
            </a:r>
            <a:r>
              <a:rPr lang="en-US" sz="2400" dirty="0" err="1"/>
              <a:t>veya</a:t>
            </a:r>
            <a:r>
              <a:rPr lang="en-US" sz="2400" dirty="0"/>
              <a:t> </a:t>
            </a:r>
            <a:r>
              <a:rPr lang="en-US" sz="2400" dirty="0" err="1"/>
              <a:t>iş</a:t>
            </a:r>
            <a:r>
              <a:rPr lang="en-US" sz="2400" dirty="0"/>
              <a:t> </a:t>
            </a:r>
            <a:r>
              <a:rPr lang="en-US" sz="2400" dirty="0" err="1"/>
              <a:t>kolunda</a:t>
            </a:r>
            <a:r>
              <a:rPr lang="en-US" sz="2400" dirty="0"/>
              <a:t> </a:t>
            </a:r>
            <a:r>
              <a:rPr lang="en-US" sz="2400" dirty="0" err="1"/>
              <a:t>çalışan</a:t>
            </a:r>
            <a:r>
              <a:rPr lang="en-US" sz="2400" dirty="0"/>
              <a:t> </a:t>
            </a:r>
            <a:r>
              <a:rPr lang="en-US" sz="2400" dirty="0" err="1"/>
              <a:t>işletmelerle</a:t>
            </a:r>
            <a:r>
              <a:rPr lang="en-US" sz="2400" dirty="0"/>
              <a:t> </a:t>
            </a:r>
            <a:r>
              <a:rPr lang="en-US" sz="2400" dirty="0" err="1"/>
              <a:t>karşılaştırılmaları</a:t>
            </a:r>
            <a:r>
              <a:rPr lang="en-US" sz="2400" dirty="0"/>
              <a:t> </a:t>
            </a:r>
            <a:r>
              <a:rPr lang="en-US" sz="2400" dirty="0" err="1"/>
              <a:t>halinde</a:t>
            </a:r>
            <a:r>
              <a:rPr lang="en-US" sz="2400" dirty="0"/>
              <a:t> </a:t>
            </a:r>
            <a:r>
              <a:rPr lang="en-US" sz="2400" dirty="0" err="1"/>
              <a:t>ortaya</a:t>
            </a:r>
            <a:r>
              <a:rPr lang="en-US" sz="2400" dirty="0"/>
              <a:t> </a:t>
            </a:r>
            <a:r>
              <a:rPr lang="en-US" sz="2400" dirty="0" err="1"/>
              <a:t>çıkan</a:t>
            </a:r>
            <a:r>
              <a:rPr lang="en-US" sz="2400" dirty="0"/>
              <a:t> </a:t>
            </a:r>
            <a:r>
              <a:rPr lang="en-US" sz="2400" dirty="0" err="1"/>
              <a:t>konumları</a:t>
            </a:r>
            <a:r>
              <a:rPr lang="en-US" sz="2400" dirty="0"/>
              <a:t>, </a:t>
            </a:r>
            <a:r>
              <a:rPr lang="en-US" sz="2400" dirty="0" err="1"/>
              <a:t>farklı</a:t>
            </a:r>
            <a:r>
              <a:rPr lang="en-US" sz="2400" dirty="0"/>
              <a:t> </a:t>
            </a:r>
            <a:r>
              <a:rPr lang="en-US" sz="2400" dirty="0" err="1"/>
              <a:t>sanayi</a:t>
            </a:r>
            <a:r>
              <a:rPr lang="en-US" sz="2400" dirty="0"/>
              <a:t> </a:t>
            </a:r>
            <a:r>
              <a:rPr lang="en-US" sz="2400" dirty="0" err="1"/>
              <a:t>ve</a:t>
            </a:r>
            <a:r>
              <a:rPr lang="en-US" sz="2400" dirty="0"/>
              <a:t> </a:t>
            </a:r>
            <a:r>
              <a:rPr lang="en-US" sz="2400" dirty="0" err="1"/>
              <a:t>iş</a:t>
            </a:r>
            <a:r>
              <a:rPr lang="en-US" sz="2400" dirty="0"/>
              <a:t> </a:t>
            </a:r>
            <a:r>
              <a:rPr lang="en-US" sz="2400" dirty="0" err="1"/>
              <a:t>kollarıyla</a:t>
            </a:r>
            <a:r>
              <a:rPr lang="en-US" sz="2400" dirty="0"/>
              <a:t> </a:t>
            </a:r>
            <a:r>
              <a:rPr lang="en-US" sz="2400" dirty="0" err="1"/>
              <a:t>kıyaslanmaları</a:t>
            </a:r>
            <a:r>
              <a:rPr lang="en-US" sz="2400" dirty="0"/>
              <a:t> </a:t>
            </a:r>
            <a:r>
              <a:rPr lang="en-US" sz="2400" dirty="0" err="1"/>
              <a:t>halinde</a:t>
            </a:r>
            <a:r>
              <a:rPr lang="en-US" sz="2400" dirty="0"/>
              <a:t> </a:t>
            </a:r>
            <a:r>
              <a:rPr lang="en-US" sz="2400" dirty="0" err="1"/>
              <a:t>ortaya</a:t>
            </a:r>
            <a:r>
              <a:rPr lang="en-US" sz="2400" dirty="0"/>
              <a:t> </a:t>
            </a:r>
            <a:r>
              <a:rPr lang="en-US" sz="2400" dirty="0" err="1"/>
              <a:t>çıkan</a:t>
            </a:r>
            <a:r>
              <a:rPr lang="en-US" sz="2400" dirty="0"/>
              <a:t> </a:t>
            </a:r>
            <a:r>
              <a:rPr lang="en-US" sz="2400" dirty="0" err="1"/>
              <a:t>konumları</a:t>
            </a:r>
            <a:r>
              <a:rPr lang="en-US" sz="2400" dirty="0"/>
              <a:t>,</a:t>
            </a:r>
          </a:p>
          <a:p>
            <a:pPr marL="274320" indent="-228600">
              <a:lnSpc>
                <a:spcPct val="150000"/>
              </a:lnSpc>
              <a:spcBef>
                <a:spcPts val="200"/>
              </a:spcBef>
              <a:spcAft>
                <a:spcPts val="0"/>
              </a:spcAft>
              <a:buFont typeface="Arial" panose="020B0604020202020204" pitchFamily="34" charset="0"/>
              <a:buChar char="•"/>
            </a:pPr>
            <a:r>
              <a:rPr lang="en-US" sz="2400" dirty="0" err="1"/>
              <a:t>Yönetim</a:t>
            </a:r>
            <a:r>
              <a:rPr lang="en-US" sz="2400" dirty="0"/>
              <a:t> </a:t>
            </a:r>
            <a:r>
              <a:rPr lang="en-US" sz="2400" dirty="0" err="1"/>
              <a:t>kararlarına</a:t>
            </a:r>
            <a:r>
              <a:rPr lang="en-US" sz="2400" dirty="0"/>
              <a:t> </a:t>
            </a:r>
            <a:r>
              <a:rPr lang="en-US" sz="2400" dirty="0" err="1"/>
              <a:t>çalışanların</a:t>
            </a:r>
            <a:r>
              <a:rPr lang="en-US" sz="2400" dirty="0"/>
              <a:t> </a:t>
            </a:r>
            <a:r>
              <a:rPr lang="en-US" sz="2400" dirty="0" err="1"/>
              <a:t>katılımına</a:t>
            </a:r>
            <a:r>
              <a:rPr lang="en-US" sz="2400" dirty="0"/>
              <a:t> </a:t>
            </a:r>
            <a:r>
              <a:rPr lang="en-US" sz="2400" dirty="0" err="1"/>
              <a:t>imkân</a:t>
            </a:r>
            <a:r>
              <a:rPr lang="en-US" sz="2400" dirty="0"/>
              <a:t> </a:t>
            </a:r>
            <a:r>
              <a:rPr lang="en-US" sz="2400" dirty="0" err="1"/>
              <a:t>vermesi</a:t>
            </a:r>
            <a:r>
              <a:rPr lang="en-US" sz="2400" dirty="0"/>
              <a:t>, </a:t>
            </a:r>
            <a:r>
              <a:rPr lang="en-US" sz="2400" dirty="0" err="1"/>
              <a:t>gibi</a:t>
            </a:r>
            <a:r>
              <a:rPr lang="en-US" sz="2400" dirty="0"/>
              <a:t>.</a:t>
            </a:r>
          </a:p>
        </p:txBody>
      </p:sp>
    </p:spTree>
    <p:extLst>
      <p:ext uri="{BB962C8B-B14F-4D97-AF65-F5344CB8AC3E}">
        <p14:creationId xmlns:p14="http://schemas.microsoft.com/office/powerpoint/2010/main" val="2194029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60759" y="3752849"/>
            <a:ext cx="2468166" cy="2452687"/>
          </a:xfrm>
        </p:spPr>
        <p:txBody>
          <a:bodyPr anchor="ctr">
            <a:normAutofit/>
          </a:bodyPr>
          <a:lstStyle/>
          <a:p>
            <a:pPr>
              <a:defRPr/>
            </a:pPr>
            <a:r>
              <a:rPr lang="tr-TR" sz="2600" dirty="0">
                <a:latin typeface="Arial"/>
                <a:cs typeface="Arial"/>
              </a:rPr>
              <a:t>Üretim İşletmelerinde Büyüklük (Kapasite) </a:t>
            </a:r>
          </a:p>
        </p:txBody>
      </p:sp>
      <p:pic>
        <p:nvPicPr>
          <p:cNvPr id="2" name="Resim 1">
            <a:extLst>
              <a:ext uri="{FF2B5EF4-FFF2-40B4-BE49-F238E27FC236}">
                <a16:creationId xmlns:a16="http://schemas.microsoft.com/office/drawing/2014/main" id="{476948C1-22EB-A6D8-9964-16C744F28059}"/>
              </a:ext>
            </a:extLst>
          </p:cNvPr>
          <p:cNvPicPr>
            <a:picLocks noChangeAspect="1"/>
          </p:cNvPicPr>
          <p:nvPr/>
        </p:nvPicPr>
        <p:blipFill>
          <a:blip r:embed="rId3"/>
          <a:srcRect t="25199"/>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4819" name="Rectangle 3"/>
          <p:cNvSpPr>
            <a:spLocks noGrp="1" noChangeArrowheads="1"/>
          </p:cNvSpPr>
          <p:nvPr>
            <p:ph idx="1"/>
          </p:nvPr>
        </p:nvSpPr>
        <p:spPr>
          <a:xfrm>
            <a:off x="3167986" y="3752850"/>
            <a:ext cx="5614060" cy="2452687"/>
          </a:xfrm>
        </p:spPr>
        <p:txBody>
          <a:bodyPr vert="horz" lIns="91440" tIns="45720" rIns="91440" bIns="45720" rtlCol="0" anchor="ctr">
            <a:normAutofit/>
          </a:bodyPr>
          <a:lstStyle/>
          <a:p>
            <a:pPr>
              <a:buNone/>
            </a:pPr>
            <a:r>
              <a:rPr lang="tr-TR" sz="2400" b="1" dirty="0">
                <a:latin typeface="Arial"/>
                <a:cs typeface="Arial"/>
              </a:rPr>
              <a:t>Kapasite:</a:t>
            </a:r>
            <a:r>
              <a:rPr lang="tr-TR" sz="2400" dirty="0">
                <a:latin typeface="Arial"/>
                <a:cs typeface="Arial"/>
              </a:rPr>
              <a:t> Bir işletmenin elindeki üretim faktörleri ve mevcut sistemiyle gerçekleştirilebileceği üretim ve iş yapabilme yeteneğidir.</a:t>
            </a:r>
            <a:endParaRPr lang="en-US" sz="2400" dirty="0">
              <a:latin typeface="Arial"/>
              <a:cs typeface="Arial"/>
            </a:endParaRPr>
          </a:p>
          <a:p>
            <a:pPr>
              <a:buFontTx/>
              <a:buNone/>
            </a:pPr>
            <a:endParaRPr lang="tr-TR" sz="1600" dirty="0">
              <a:latin typeface="Arial"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679" name="Rectangle 2867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81" name="Freeform: Shape 2868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683" name="Arc 2868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674" name="Rectangle 3"/>
          <p:cNvSpPr>
            <a:spLocks noGrp="1" noChangeArrowheads="1"/>
          </p:cNvSpPr>
          <p:nvPr>
            <p:ph idx="1"/>
          </p:nvPr>
        </p:nvSpPr>
        <p:spPr>
          <a:xfrm>
            <a:off x="840518" y="836712"/>
            <a:ext cx="7886700" cy="5429944"/>
          </a:xfrm>
        </p:spPr>
        <p:txBody>
          <a:bodyPr vert="horz" lIns="91440" tIns="45720" rIns="91440" bIns="45720" rtlCol="0">
            <a:normAutofit/>
          </a:bodyPr>
          <a:lstStyle/>
          <a:p>
            <a:pPr>
              <a:lnSpc>
                <a:spcPct val="150000"/>
              </a:lnSpc>
            </a:pPr>
            <a:r>
              <a:rPr lang="tr-TR" sz="1800" b="1" dirty="0">
                <a:latin typeface="Arial"/>
                <a:cs typeface="Arial"/>
              </a:rPr>
              <a:t>Teorik (Maksimum) Kapasite: </a:t>
            </a:r>
            <a:r>
              <a:rPr lang="tr-TR" sz="1800" dirty="0">
                <a:latin typeface="Arial"/>
                <a:cs typeface="Arial"/>
              </a:rPr>
              <a:t>Bir işletmenin mevcut sisteminin hiçbir duraksama olmaksızın en üst düzeyde ortaya koyabileceği üretim ve iş miktarıdır.</a:t>
            </a:r>
            <a:endParaRPr lang="en-US" sz="1800" dirty="0"/>
          </a:p>
          <a:p>
            <a:pPr>
              <a:lnSpc>
                <a:spcPct val="150000"/>
              </a:lnSpc>
            </a:pPr>
            <a:r>
              <a:rPr lang="tr-TR" sz="1800" b="1" dirty="0">
                <a:latin typeface="Arial"/>
                <a:cs typeface="Arial"/>
              </a:rPr>
              <a:t>Pratik (Planlanmış) Kapasite:</a:t>
            </a:r>
            <a:r>
              <a:rPr lang="tr-TR" sz="1800" dirty="0">
                <a:latin typeface="Arial"/>
                <a:cs typeface="Arial"/>
              </a:rPr>
              <a:t> Bir işletmenin mevcut sisteminin olağan ve belirlenen duraksamalar sonucu ortaya koyabileceği üretim ve iş miktarıdır.</a:t>
            </a:r>
          </a:p>
          <a:p>
            <a:pPr>
              <a:lnSpc>
                <a:spcPct val="150000"/>
              </a:lnSpc>
            </a:pPr>
            <a:r>
              <a:rPr lang="tr-TR" sz="1800" b="1" dirty="0">
                <a:latin typeface="Arial"/>
                <a:cs typeface="Arial"/>
              </a:rPr>
              <a:t>Fiili (Gerçekleşen) Kapasite:</a:t>
            </a:r>
            <a:r>
              <a:rPr lang="tr-TR" sz="1800" dirty="0">
                <a:latin typeface="Arial"/>
                <a:cs typeface="Arial"/>
              </a:rPr>
              <a:t> Bir işletmenin mevcut sisteminin belirli bir faaliyet dönemi sonunda ortaya koyduğu üretim ve iş miktarıdır.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661" name="Rectangle 3">
            <a:extLst>
              <a:ext uri="{FF2B5EF4-FFF2-40B4-BE49-F238E27FC236}">
                <a16:creationId xmlns:a16="http://schemas.microsoft.com/office/drawing/2014/main" id="{BDC487FE-3708-D44B-8627-58F9E915AF33}"/>
              </a:ext>
            </a:extLst>
          </p:cNvPr>
          <p:cNvGraphicFramePr>
            <a:graphicFrameLocks noGrp="1"/>
          </p:cNvGraphicFramePr>
          <p:nvPr>
            <p:ph idx="1"/>
            <p:extLst>
              <p:ext uri="{D42A27DB-BD31-4B8C-83A1-F6EECF244321}">
                <p14:modId xmlns:p14="http://schemas.microsoft.com/office/powerpoint/2010/main" val="3345385490"/>
              </p:ext>
            </p:extLst>
          </p:nvPr>
        </p:nvGraphicFramePr>
        <p:xfrm>
          <a:off x="179388" y="260649"/>
          <a:ext cx="8686800" cy="6063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0777" name="Rectangle 16077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29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779" name="Rectangle 16077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diagram of different languages&#10;&#10;Description automatically generated">
            <a:extLst>
              <a:ext uri="{FF2B5EF4-FFF2-40B4-BE49-F238E27FC236}">
                <a16:creationId xmlns:a16="http://schemas.microsoft.com/office/drawing/2014/main" id="{241CA618-037E-12B0-8E0F-934225F26AA4}"/>
              </a:ext>
            </a:extLst>
          </p:cNvPr>
          <p:cNvPicPr>
            <a:picLocks noChangeAspect="1"/>
          </p:cNvPicPr>
          <p:nvPr/>
        </p:nvPicPr>
        <p:blipFill>
          <a:blip r:embed="rId2"/>
          <a:stretch>
            <a:fillRect/>
          </a:stretch>
        </p:blipFill>
        <p:spPr>
          <a:xfrm>
            <a:off x="482600" y="1598994"/>
            <a:ext cx="8178799" cy="3660012"/>
          </a:xfrm>
          <a:prstGeom prst="rect">
            <a:avLst/>
          </a:prstGeom>
        </p:spPr>
      </p:pic>
      <p:sp>
        <p:nvSpPr>
          <p:cNvPr id="160772" name="AutoShape 4" descr="KAPASİTE PLANLAMAS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8"/>
            <a:ext cx="8178800"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diagram of a graph&#10;&#10;Description automatically generated">
            <a:extLst>
              <a:ext uri="{FF2B5EF4-FFF2-40B4-BE49-F238E27FC236}">
                <a16:creationId xmlns:a16="http://schemas.microsoft.com/office/drawing/2014/main" id="{A8D131F6-86A8-62E7-BF59-EF97E8718946}"/>
              </a:ext>
            </a:extLst>
          </p:cNvPr>
          <p:cNvPicPr>
            <a:picLocks noChangeAspect="1"/>
          </p:cNvPicPr>
          <p:nvPr/>
        </p:nvPicPr>
        <p:blipFill>
          <a:blip r:embed="rId3"/>
          <a:stretch>
            <a:fillRect/>
          </a:stretch>
        </p:blipFill>
        <p:spPr>
          <a:xfrm>
            <a:off x="840357" y="2026562"/>
            <a:ext cx="7463281" cy="279872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8"/>
            <a:ext cx="8178800"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diagram of a staircase&#10;&#10;Description automatically generated">
            <a:extLst>
              <a:ext uri="{FF2B5EF4-FFF2-40B4-BE49-F238E27FC236}">
                <a16:creationId xmlns:a16="http://schemas.microsoft.com/office/drawing/2014/main" id="{070C5335-C624-21FB-FD33-CE3EF192965E}"/>
              </a:ext>
            </a:extLst>
          </p:cNvPr>
          <p:cNvPicPr>
            <a:picLocks noChangeAspect="1"/>
          </p:cNvPicPr>
          <p:nvPr/>
        </p:nvPicPr>
        <p:blipFill>
          <a:blip r:embed="rId3"/>
          <a:stretch>
            <a:fillRect/>
          </a:stretch>
        </p:blipFill>
        <p:spPr>
          <a:xfrm>
            <a:off x="840357" y="1849309"/>
            <a:ext cx="7463281" cy="3153236"/>
          </a:xfrm>
          <a:prstGeom prst="rect">
            <a:avLst/>
          </a:prstGeom>
        </p:spPr>
      </p:pic>
    </p:spTree>
    <p:extLst>
      <p:ext uri="{BB962C8B-B14F-4D97-AF65-F5344CB8AC3E}">
        <p14:creationId xmlns:p14="http://schemas.microsoft.com/office/powerpoint/2010/main" val="196989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689" name="Rectangle 7168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691" name="Group 7169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71692" name="Rectangle 7169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93" name="Rectangle 7169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94" name="Rectangle 7169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696" name="Rectangle 7169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82" name="Rectangle 2"/>
          <p:cNvSpPr>
            <a:spLocks noGrp="1"/>
          </p:cNvSpPr>
          <p:nvPr>
            <p:ph type="title"/>
          </p:nvPr>
        </p:nvSpPr>
        <p:spPr>
          <a:xfrm>
            <a:off x="782723" y="809898"/>
            <a:ext cx="7629757" cy="1554480"/>
          </a:xfrm>
        </p:spPr>
        <p:txBody>
          <a:bodyPr anchor="ctr">
            <a:normAutofit/>
          </a:bodyPr>
          <a:lstStyle/>
          <a:p>
            <a:r>
              <a:rPr lang="tr-TR" sz="4200" b="1">
                <a:latin typeface="Arial"/>
                <a:cs typeface="Arial"/>
              </a:rPr>
              <a:t>Optimum Kapasite (En Uygun Kapasite)</a:t>
            </a:r>
          </a:p>
        </p:txBody>
      </p:sp>
      <p:cxnSp>
        <p:nvCxnSpPr>
          <p:cNvPr id="71698" name="Straight Connector 7169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71685" name="Rectangle 3">
            <a:extLst>
              <a:ext uri="{FF2B5EF4-FFF2-40B4-BE49-F238E27FC236}">
                <a16:creationId xmlns:a16="http://schemas.microsoft.com/office/drawing/2014/main" id="{BDED07DB-4B66-599E-BF42-CEB706CD20B0}"/>
              </a:ext>
            </a:extLst>
          </p:cNvPr>
          <p:cNvGraphicFramePr>
            <a:graphicFrameLocks noGrp="1"/>
          </p:cNvGraphicFramePr>
          <p:nvPr>
            <p:ph idx="1"/>
            <p:extLst>
              <p:ext uri="{D42A27DB-BD31-4B8C-83A1-F6EECF244321}">
                <p14:modId xmlns:p14="http://schemas.microsoft.com/office/powerpoint/2010/main" val="1504711738"/>
              </p:ext>
            </p:extLst>
          </p:nvPr>
        </p:nvGraphicFramePr>
        <p:xfrm>
          <a:off x="678451" y="3017519"/>
          <a:ext cx="778383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737" name="Rectangle 7373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739" name="Rectangle 73738">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741" name="Rectangle 73740">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743" name="Rectangle 73742">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730" name="Rectangle 2"/>
          <p:cNvSpPr>
            <a:spLocks noGrp="1"/>
          </p:cNvSpPr>
          <p:nvPr>
            <p:ph type="title"/>
          </p:nvPr>
        </p:nvSpPr>
        <p:spPr>
          <a:xfrm>
            <a:off x="524784" y="248038"/>
            <a:ext cx="8295688" cy="1159200"/>
          </a:xfrm>
        </p:spPr>
        <p:txBody>
          <a:bodyPr vert="horz" lIns="91440" tIns="45720" rIns="91440" bIns="45720" rtlCol="0" anchor="ctr">
            <a:normAutofit/>
          </a:bodyPr>
          <a:lstStyle/>
          <a:p>
            <a:r>
              <a:rPr lang="en-US" sz="2800" b="1" kern="1200" dirty="0" err="1">
                <a:solidFill>
                  <a:srgbClr val="FFFFFF"/>
                </a:solidFill>
                <a:latin typeface="Arial" panose="020B0604020202020204" pitchFamily="34" charset="0"/>
                <a:cs typeface="Arial" panose="020B0604020202020204" pitchFamily="34" charset="0"/>
              </a:rPr>
              <a:t>Teorik</a:t>
            </a:r>
            <a:r>
              <a:rPr lang="en-US" sz="2800" b="1" kern="1200" dirty="0">
                <a:solidFill>
                  <a:srgbClr val="FFFFFF"/>
                </a:solidFill>
                <a:latin typeface="Arial" panose="020B0604020202020204" pitchFamily="34" charset="0"/>
                <a:cs typeface="Arial" panose="020B0604020202020204" pitchFamily="34" charset="0"/>
              </a:rPr>
              <a:t> En Uygun (Optimum) </a:t>
            </a:r>
            <a:r>
              <a:rPr lang="en-US" sz="2800" b="1" kern="1200" dirty="0" err="1">
                <a:solidFill>
                  <a:srgbClr val="FFFFFF"/>
                </a:solidFill>
                <a:latin typeface="Arial" panose="020B0604020202020204" pitchFamily="34" charset="0"/>
                <a:cs typeface="Arial" panose="020B0604020202020204" pitchFamily="34" charset="0"/>
              </a:rPr>
              <a:t>İşletme</a:t>
            </a:r>
            <a:r>
              <a:rPr lang="en-US" sz="2800" b="1" kern="1200" dirty="0">
                <a:solidFill>
                  <a:srgbClr val="FFFFFF"/>
                </a:solidFill>
                <a:latin typeface="Arial" panose="020B0604020202020204" pitchFamily="34" charset="0"/>
                <a:cs typeface="Arial" panose="020B0604020202020204" pitchFamily="34" charset="0"/>
              </a:rPr>
              <a:t> </a:t>
            </a:r>
            <a:r>
              <a:rPr lang="en-US" sz="2800" b="1" kern="1200" dirty="0" err="1">
                <a:solidFill>
                  <a:srgbClr val="FFFFFF"/>
                </a:solidFill>
                <a:latin typeface="Arial" panose="020B0604020202020204" pitchFamily="34" charset="0"/>
                <a:cs typeface="Arial" panose="020B0604020202020204" pitchFamily="34" charset="0"/>
              </a:rPr>
              <a:t>Büyüklüğü</a:t>
            </a:r>
            <a:endParaRPr lang="en-US" sz="2800" b="1" kern="1200" dirty="0">
              <a:solidFill>
                <a:srgbClr val="FFFFFF"/>
              </a:solidFill>
              <a:latin typeface="Arial" panose="020B0604020202020204" pitchFamily="34" charset="0"/>
              <a:cs typeface="Arial" panose="020B0604020202020204" pitchFamily="34" charset="0"/>
            </a:endParaRPr>
          </a:p>
        </p:txBody>
      </p:sp>
      <p:pic>
        <p:nvPicPr>
          <p:cNvPr id="73732" name="Picture 4" descr="2"/>
          <p:cNvPicPr>
            <a:picLocks noGrp="1" noChangeAspect="1" noChangeArrowheads="1"/>
          </p:cNvPicPr>
          <p:nvPr>
            <p:ph idx="1"/>
          </p:nvPr>
        </p:nvPicPr>
        <p:blipFill>
          <a:blip r:embed="rId2"/>
          <a:stretch>
            <a:fillRect/>
          </a:stretch>
        </p:blipFill>
        <p:spPr>
          <a:xfrm>
            <a:off x="561043" y="1966293"/>
            <a:ext cx="8021911" cy="445216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832" name="Rectangle 77831">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34" name="Freeform: Shape 77833">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826" name="Rectangle 2"/>
          <p:cNvSpPr>
            <a:spLocks noGrp="1"/>
          </p:cNvSpPr>
          <p:nvPr>
            <p:ph type="title"/>
          </p:nvPr>
        </p:nvSpPr>
        <p:spPr>
          <a:xfrm>
            <a:off x="852777" y="548640"/>
            <a:ext cx="7157553" cy="1188720"/>
          </a:xfrm>
        </p:spPr>
        <p:txBody>
          <a:bodyPr>
            <a:normAutofit/>
          </a:bodyPr>
          <a:lstStyle/>
          <a:p>
            <a:r>
              <a:rPr lang="tr-TR" sz="2800" b="1" dirty="0">
                <a:solidFill>
                  <a:schemeClr val="tx1">
                    <a:lumMod val="85000"/>
                    <a:lumOff val="15000"/>
                  </a:schemeClr>
                </a:solidFill>
                <a:latin typeface="Arial"/>
                <a:cs typeface="Arial"/>
              </a:rPr>
              <a:t>Optimum (En Uygun) Kapasite Seçimini Etkileyen Etmenler</a:t>
            </a:r>
            <a:endParaRPr lang="en-US" sz="2800" dirty="0">
              <a:solidFill>
                <a:schemeClr val="tx1">
                  <a:lumMod val="85000"/>
                  <a:lumOff val="15000"/>
                </a:schemeClr>
              </a:solidFill>
            </a:endParaRPr>
          </a:p>
        </p:txBody>
      </p:sp>
      <p:sp>
        <p:nvSpPr>
          <p:cNvPr id="77827" name="Rectangle 3"/>
          <p:cNvSpPr>
            <a:spLocks noGrp="1"/>
          </p:cNvSpPr>
          <p:nvPr>
            <p:ph idx="1"/>
          </p:nvPr>
        </p:nvSpPr>
        <p:spPr>
          <a:xfrm>
            <a:off x="1468490" y="2431765"/>
            <a:ext cx="6207019" cy="3320031"/>
          </a:xfrm>
        </p:spPr>
        <p:txBody>
          <a:bodyPr vert="horz" lIns="91440" tIns="45720" rIns="91440" bIns="45720" rtlCol="0" anchor="ctr">
            <a:normAutofit/>
          </a:bodyPr>
          <a:lstStyle/>
          <a:p>
            <a:pPr>
              <a:lnSpc>
                <a:spcPct val="150000"/>
              </a:lnSpc>
            </a:pPr>
            <a:r>
              <a:rPr lang="tr-TR" sz="2400" dirty="0">
                <a:solidFill>
                  <a:schemeClr val="tx1">
                    <a:lumMod val="85000"/>
                    <a:lumOff val="15000"/>
                  </a:schemeClr>
                </a:solidFill>
                <a:latin typeface="Arial"/>
                <a:cs typeface="Arial"/>
              </a:rPr>
              <a:t>Talep Hacmi</a:t>
            </a:r>
            <a:endParaRPr lang="en-US" sz="2400" dirty="0">
              <a:solidFill>
                <a:schemeClr val="tx1">
                  <a:lumMod val="85000"/>
                  <a:lumOff val="15000"/>
                </a:schemeClr>
              </a:solidFill>
            </a:endParaRPr>
          </a:p>
          <a:p>
            <a:pPr>
              <a:lnSpc>
                <a:spcPct val="150000"/>
              </a:lnSpc>
            </a:pPr>
            <a:r>
              <a:rPr lang="tr-TR" sz="2400" dirty="0">
                <a:solidFill>
                  <a:schemeClr val="tx1">
                    <a:lumMod val="85000"/>
                    <a:lumOff val="15000"/>
                  </a:schemeClr>
                </a:solidFill>
                <a:latin typeface="Arial"/>
                <a:cs typeface="Arial"/>
              </a:rPr>
              <a:t>Teknoloji</a:t>
            </a:r>
          </a:p>
          <a:p>
            <a:pPr>
              <a:lnSpc>
                <a:spcPct val="150000"/>
              </a:lnSpc>
            </a:pPr>
            <a:r>
              <a:rPr lang="tr-TR" sz="2400" dirty="0">
                <a:solidFill>
                  <a:schemeClr val="tx1">
                    <a:lumMod val="85000"/>
                    <a:lumOff val="15000"/>
                  </a:schemeClr>
                </a:solidFill>
                <a:latin typeface="Arial"/>
                <a:cs typeface="Arial"/>
              </a:rPr>
              <a:t>Kuruluş Yeri</a:t>
            </a:r>
          </a:p>
          <a:p>
            <a:pPr>
              <a:lnSpc>
                <a:spcPct val="150000"/>
              </a:lnSpc>
            </a:pPr>
            <a:r>
              <a:rPr lang="tr-TR" sz="2400" dirty="0">
                <a:solidFill>
                  <a:schemeClr val="tx1">
                    <a:lumMod val="85000"/>
                    <a:lumOff val="15000"/>
                  </a:schemeClr>
                </a:solidFill>
                <a:latin typeface="Arial"/>
                <a:cs typeface="Arial"/>
              </a:rPr>
              <a:t>Finansman</a:t>
            </a:r>
          </a:p>
        </p:txBody>
      </p:sp>
      <p:sp>
        <p:nvSpPr>
          <p:cNvPr id="77836" name="Freeform: Shape 77835">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856" name="Rectangle 78855">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50" name="Rectangle 2"/>
          <p:cNvSpPr>
            <a:spLocks noGrp="1"/>
          </p:cNvSpPr>
          <p:nvPr>
            <p:ph type="title"/>
          </p:nvPr>
        </p:nvSpPr>
        <p:spPr>
          <a:xfrm>
            <a:off x="852298" y="502021"/>
            <a:ext cx="4070644" cy="910755"/>
          </a:xfrm>
        </p:spPr>
        <p:txBody>
          <a:bodyPr anchor="b">
            <a:noAutofit/>
          </a:bodyPr>
          <a:lstStyle/>
          <a:p>
            <a:r>
              <a:rPr lang="tr-TR" sz="2800" b="1" dirty="0">
                <a:latin typeface="Arial"/>
                <a:cs typeface="Arial"/>
              </a:rPr>
              <a:t>2. Teknik Araştırmalar </a:t>
            </a:r>
          </a:p>
        </p:txBody>
      </p:sp>
      <p:sp>
        <p:nvSpPr>
          <p:cNvPr id="78851" name="Rectangle 3"/>
          <p:cNvSpPr>
            <a:spLocks noGrp="1"/>
          </p:cNvSpPr>
          <p:nvPr>
            <p:ph idx="1"/>
          </p:nvPr>
        </p:nvSpPr>
        <p:spPr>
          <a:xfrm>
            <a:off x="525780" y="1628801"/>
            <a:ext cx="4397163" cy="4311750"/>
          </a:xfrm>
        </p:spPr>
        <p:txBody>
          <a:bodyPr anchor="t">
            <a:normAutofit lnSpcReduction="10000"/>
          </a:bodyPr>
          <a:lstStyle/>
          <a:p>
            <a:r>
              <a:rPr lang="tr-TR" sz="2400" dirty="0">
                <a:latin typeface="Arial" charset="0"/>
              </a:rPr>
              <a:t>Kuruluş yeri ve konumunun durumu; inşaata uygunluğu; sismik ve doğal afetlere karşı koyabilme ve dayanma özelliği,</a:t>
            </a:r>
          </a:p>
          <a:p>
            <a:r>
              <a:rPr lang="tr-TR" sz="2400" dirty="0">
                <a:latin typeface="Arial" charset="0"/>
              </a:rPr>
              <a:t>Ürün nitelikleri,</a:t>
            </a:r>
          </a:p>
          <a:p>
            <a:r>
              <a:rPr lang="tr-TR" sz="2400" dirty="0">
                <a:latin typeface="Arial" charset="0"/>
              </a:rPr>
              <a:t>Üretim ve faaliyet alanları, makine ve teçhizat nitelikleri ve fiziksel yerleşimi,</a:t>
            </a:r>
          </a:p>
          <a:p>
            <a:r>
              <a:rPr lang="tr-TR" sz="2400" dirty="0">
                <a:latin typeface="Arial" charset="0"/>
              </a:rPr>
              <a:t>Üretim yöntemi ve diğer işletme fonksiyonlarına uygunluk araştırmaları ve yerleşim planı,</a:t>
            </a:r>
          </a:p>
        </p:txBody>
      </p:sp>
      <p:pic>
        <p:nvPicPr>
          <p:cNvPr id="2" name="Resim 1">
            <a:extLst>
              <a:ext uri="{FF2B5EF4-FFF2-40B4-BE49-F238E27FC236}">
                <a16:creationId xmlns:a16="http://schemas.microsoft.com/office/drawing/2014/main" id="{0A329E3C-7901-3D9C-90E6-9780D591FCDE}"/>
              </a:ext>
            </a:extLst>
          </p:cNvPr>
          <p:cNvPicPr>
            <a:picLocks noChangeAspect="1"/>
          </p:cNvPicPr>
          <p:nvPr/>
        </p:nvPicPr>
        <p:blipFill>
          <a:blip r:embed="rId2"/>
          <a:srcRect l="20639" r="29361"/>
          <a:stretch/>
        </p:blipFill>
        <p:spPr>
          <a:xfrm>
            <a:off x="5285634" y="975645"/>
            <a:ext cx="3332586"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78858" name="Rectangle 78857">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60" name="Rectangle 78859">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9C2BF4-950C-CE77-EFC9-C072D5D37B0D}"/>
            </a:ext>
          </a:extLst>
        </p:cNvPr>
        <p:cNvGrpSpPr/>
        <p:nvPr/>
      </p:nvGrpSpPr>
      <p:grpSpPr>
        <a:xfrm>
          <a:off x="0" y="0"/>
          <a:ext cx="0" cy="0"/>
          <a:chOff x="0" y="0"/>
          <a:chExt cx="0" cy="0"/>
        </a:xfrm>
      </p:grpSpPr>
      <p:sp>
        <p:nvSpPr>
          <p:cNvPr id="78850" name="Rectangle 2">
            <a:extLst>
              <a:ext uri="{FF2B5EF4-FFF2-40B4-BE49-F238E27FC236}">
                <a16:creationId xmlns:a16="http://schemas.microsoft.com/office/drawing/2014/main" id="{44E39947-A72E-91DD-40E0-5CBC69E7BA20}"/>
              </a:ext>
            </a:extLst>
          </p:cNvPr>
          <p:cNvSpPr>
            <a:spLocks noGrp="1"/>
          </p:cNvSpPr>
          <p:nvPr>
            <p:ph type="title"/>
          </p:nvPr>
        </p:nvSpPr>
        <p:spPr>
          <a:xfrm>
            <a:off x="4401417" y="1138036"/>
            <a:ext cx="4083287" cy="1402470"/>
          </a:xfrm>
        </p:spPr>
        <p:txBody>
          <a:bodyPr anchor="t">
            <a:normAutofit/>
          </a:bodyPr>
          <a:lstStyle/>
          <a:p>
            <a:r>
              <a:rPr lang="tr-TR" sz="2800" b="1" dirty="0">
                <a:latin typeface="Arial"/>
                <a:cs typeface="Arial"/>
              </a:rPr>
              <a:t>2. Teknik Araştırmalar </a:t>
            </a:r>
          </a:p>
        </p:txBody>
      </p:sp>
      <p:pic>
        <p:nvPicPr>
          <p:cNvPr id="3" name="Resim 2">
            <a:extLst>
              <a:ext uri="{FF2B5EF4-FFF2-40B4-BE49-F238E27FC236}">
                <a16:creationId xmlns:a16="http://schemas.microsoft.com/office/drawing/2014/main" id="{A27EB0FF-E6C0-0A99-E3F5-0F8187DFAC13}"/>
              </a:ext>
            </a:extLst>
          </p:cNvPr>
          <p:cNvPicPr>
            <a:picLocks noChangeAspect="1"/>
          </p:cNvPicPr>
          <p:nvPr/>
        </p:nvPicPr>
        <p:blipFill>
          <a:blip r:embed="rId2"/>
          <a:srcRect l="22798" r="13827"/>
          <a:stretch/>
        </p:blipFill>
        <p:spPr>
          <a:xfrm>
            <a:off x="20" y="10"/>
            <a:ext cx="3863363" cy="6857990"/>
          </a:xfrm>
          <a:prstGeom prst="rect">
            <a:avLst/>
          </a:prstGeom>
        </p:spPr>
      </p:pic>
      <p:cxnSp>
        <p:nvCxnSpPr>
          <p:cNvPr id="78865" name="Straight Connector 78864">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8851" name="Rectangle 3">
            <a:extLst>
              <a:ext uri="{FF2B5EF4-FFF2-40B4-BE49-F238E27FC236}">
                <a16:creationId xmlns:a16="http://schemas.microsoft.com/office/drawing/2014/main" id="{2125E9EF-4FE3-29B2-5830-D30A3F5D7D29}"/>
              </a:ext>
            </a:extLst>
          </p:cNvPr>
          <p:cNvSpPr>
            <a:spLocks noGrp="1"/>
          </p:cNvSpPr>
          <p:nvPr>
            <p:ph idx="1"/>
          </p:nvPr>
        </p:nvSpPr>
        <p:spPr>
          <a:xfrm>
            <a:off x="4401417" y="2551176"/>
            <a:ext cx="4083287" cy="3591207"/>
          </a:xfrm>
        </p:spPr>
        <p:txBody>
          <a:bodyPr>
            <a:normAutofit fontScale="92500" lnSpcReduction="20000"/>
          </a:bodyPr>
          <a:lstStyle/>
          <a:p>
            <a:r>
              <a:rPr lang="tr-TR" sz="2400" dirty="0">
                <a:latin typeface="Arial" charset="0"/>
              </a:rPr>
              <a:t>Çalışan sayısı ve nitelikleri araştırması, çalışanlara yönelik eğitimler, </a:t>
            </a:r>
          </a:p>
          <a:p>
            <a:r>
              <a:rPr lang="tr-TR" sz="2400" dirty="0">
                <a:latin typeface="Arial" charset="0"/>
              </a:rPr>
              <a:t>İş, can ve mal güvenliği açısından güvenlik araştırmaları, </a:t>
            </a:r>
          </a:p>
          <a:p>
            <a:r>
              <a:rPr lang="tr-TR" sz="2400" dirty="0">
                <a:latin typeface="Arial" charset="0"/>
              </a:rPr>
              <a:t>Çevre düzenleme, çevre kirliliğini önleme araştırmaları, </a:t>
            </a:r>
          </a:p>
          <a:p>
            <a:r>
              <a:rPr lang="tr-TR" sz="2400" dirty="0">
                <a:latin typeface="Arial" charset="0"/>
              </a:rPr>
              <a:t>Lisans, patent ve teknik yardım ihtiyacı ve araştırmaları, vb. </a:t>
            </a:r>
          </a:p>
        </p:txBody>
      </p:sp>
    </p:spTree>
    <p:extLst>
      <p:ext uri="{BB962C8B-B14F-4D97-AF65-F5344CB8AC3E}">
        <p14:creationId xmlns:p14="http://schemas.microsoft.com/office/powerpoint/2010/main" val="1384643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p:cNvSpPr>
          <p:nvPr>
            <p:ph type="title"/>
          </p:nvPr>
        </p:nvSpPr>
        <p:spPr>
          <a:xfrm>
            <a:off x="4401417" y="1138036"/>
            <a:ext cx="4083287" cy="1402470"/>
          </a:xfrm>
        </p:spPr>
        <p:txBody>
          <a:bodyPr anchor="t">
            <a:normAutofit/>
          </a:bodyPr>
          <a:lstStyle/>
          <a:p>
            <a:r>
              <a:rPr lang="tr-TR" sz="2800" b="1" dirty="0">
                <a:latin typeface="Arial" panose="020B0604020202020204" pitchFamily="34" charset="0"/>
                <a:cs typeface="Arial" panose="020B0604020202020204" pitchFamily="34" charset="0"/>
              </a:rPr>
              <a:t>3. Mali Araştırmalar </a:t>
            </a:r>
          </a:p>
        </p:txBody>
      </p:sp>
      <p:pic>
        <p:nvPicPr>
          <p:cNvPr id="2" name="Resim 1">
            <a:extLst>
              <a:ext uri="{FF2B5EF4-FFF2-40B4-BE49-F238E27FC236}">
                <a16:creationId xmlns:a16="http://schemas.microsoft.com/office/drawing/2014/main" id="{96E5275F-0C1E-9E79-676E-3283D8334204}"/>
              </a:ext>
            </a:extLst>
          </p:cNvPr>
          <p:cNvPicPr>
            <a:picLocks noChangeAspect="1"/>
          </p:cNvPicPr>
          <p:nvPr/>
        </p:nvPicPr>
        <p:blipFill>
          <a:blip r:embed="rId2"/>
          <a:srcRect l="28041" r="38159"/>
          <a:stretch/>
        </p:blipFill>
        <p:spPr>
          <a:xfrm>
            <a:off x="20" y="10"/>
            <a:ext cx="3863363" cy="6857990"/>
          </a:xfrm>
          <a:prstGeom prst="rect">
            <a:avLst/>
          </a:prstGeom>
        </p:spPr>
      </p:pic>
      <p:cxnSp>
        <p:nvCxnSpPr>
          <p:cNvPr id="79880" name="Straight Connector 7987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9875" name="Rectangle 3"/>
          <p:cNvSpPr>
            <a:spLocks noGrp="1"/>
          </p:cNvSpPr>
          <p:nvPr>
            <p:ph idx="1"/>
          </p:nvPr>
        </p:nvSpPr>
        <p:spPr>
          <a:xfrm>
            <a:off x="4401417" y="1844824"/>
            <a:ext cx="4491063" cy="4680520"/>
          </a:xfrm>
        </p:spPr>
        <p:txBody>
          <a:bodyPr vert="horz" lIns="91440" tIns="45720" rIns="91440" bIns="45720" rtlCol="0">
            <a:normAutofit fontScale="92500" lnSpcReduction="10000"/>
          </a:bodyPr>
          <a:lstStyle/>
          <a:p>
            <a:pPr marL="0" indent="0">
              <a:buNone/>
            </a:pPr>
            <a:r>
              <a:rPr lang="tr-TR" sz="2400" dirty="0">
                <a:latin typeface="Arial" charset="0"/>
              </a:rPr>
              <a:t>Mali araştırmalarda, yapılacak yatırımla ilgili olarak öncelikle kârlılık belirlenir. </a:t>
            </a:r>
          </a:p>
          <a:p>
            <a:pPr marL="0" indent="0">
              <a:buNone/>
            </a:pPr>
            <a:r>
              <a:rPr lang="tr-TR" sz="2400" dirty="0">
                <a:latin typeface="Arial" charset="0"/>
              </a:rPr>
              <a:t>Kârlılık,</a:t>
            </a:r>
          </a:p>
          <a:p>
            <a:pPr marL="0" indent="0">
              <a:buNone/>
            </a:pPr>
            <a:r>
              <a:rPr lang="tr-TR" sz="2400" dirty="0">
                <a:latin typeface="Arial" charset="0"/>
              </a:rPr>
              <a:t>İşletmenin borç ödeme yeteneği ve katsayısı, </a:t>
            </a:r>
          </a:p>
          <a:p>
            <a:pPr marL="0" indent="0">
              <a:buNone/>
            </a:pPr>
            <a:r>
              <a:rPr lang="tr-TR" sz="2400" dirty="0">
                <a:latin typeface="Arial" charset="0"/>
              </a:rPr>
              <a:t>Yatırımın ülkeye döviz tasarrufu sağlama yönü, </a:t>
            </a:r>
          </a:p>
          <a:p>
            <a:pPr marL="0" indent="0">
              <a:buNone/>
            </a:pPr>
            <a:r>
              <a:rPr lang="tr-TR" sz="2400" dirty="0">
                <a:latin typeface="Arial" charset="0"/>
              </a:rPr>
              <a:t>Yatırımın ulusal ekonomiye sağlayacağı katma değer, </a:t>
            </a:r>
          </a:p>
          <a:p>
            <a:pPr marL="0" indent="0">
              <a:buNone/>
            </a:pPr>
            <a:r>
              <a:rPr lang="tr-TR" sz="2400" dirty="0">
                <a:latin typeface="Arial" charset="0"/>
              </a:rPr>
              <a:t>İnsan gücü verimliliği açısından yatırımın değerlendirilmesi, </a:t>
            </a:r>
          </a:p>
          <a:p>
            <a:pPr marL="0" indent="0">
              <a:buNone/>
            </a:pPr>
            <a:r>
              <a:rPr lang="tr-TR" sz="2400" dirty="0">
                <a:latin typeface="Arial" charset="0"/>
              </a:rPr>
              <a:t>Sermaye-verim oranı açısından yatırımın durumu, vb.</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7592A3-9093-62CD-FF21-A574642D16A8}"/>
            </a:ext>
          </a:extLst>
        </p:cNvPr>
        <p:cNvGrpSpPr/>
        <p:nvPr/>
      </p:nvGrpSpPr>
      <p:grpSpPr>
        <a:xfrm>
          <a:off x="0" y="0"/>
          <a:ext cx="0" cy="0"/>
          <a:chOff x="0" y="0"/>
          <a:chExt cx="0" cy="0"/>
        </a:xfrm>
      </p:grpSpPr>
      <p:sp>
        <p:nvSpPr>
          <p:cNvPr id="79874" name="Rectangle 2">
            <a:extLst>
              <a:ext uri="{FF2B5EF4-FFF2-40B4-BE49-F238E27FC236}">
                <a16:creationId xmlns:a16="http://schemas.microsoft.com/office/drawing/2014/main" id="{FDB97C0E-3186-B26D-3B8B-3B213190E7A2}"/>
              </a:ext>
            </a:extLst>
          </p:cNvPr>
          <p:cNvSpPr>
            <a:spLocks noGrp="1"/>
          </p:cNvSpPr>
          <p:nvPr>
            <p:ph type="title"/>
          </p:nvPr>
        </p:nvSpPr>
        <p:spPr>
          <a:xfrm>
            <a:off x="4401417" y="1138036"/>
            <a:ext cx="4083287" cy="1402470"/>
          </a:xfrm>
        </p:spPr>
        <p:txBody>
          <a:bodyPr anchor="t">
            <a:normAutofit/>
          </a:bodyPr>
          <a:lstStyle/>
          <a:p>
            <a:r>
              <a:rPr lang="tr-TR" sz="2800" b="1" dirty="0">
                <a:latin typeface="Arial" panose="020B0604020202020204" pitchFamily="34" charset="0"/>
                <a:cs typeface="Arial" panose="020B0604020202020204" pitchFamily="34" charset="0"/>
              </a:rPr>
              <a:t>3. Mali Araştırmalar </a:t>
            </a:r>
          </a:p>
        </p:txBody>
      </p:sp>
      <p:pic>
        <p:nvPicPr>
          <p:cNvPr id="2" name="Resim 1">
            <a:extLst>
              <a:ext uri="{FF2B5EF4-FFF2-40B4-BE49-F238E27FC236}">
                <a16:creationId xmlns:a16="http://schemas.microsoft.com/office/drawing/2014/main" id="{00E60003-DC66-2476-C39E-192BAFC3D638}"/>
              </a:ext>
            </a:extLst>
          </p:cNvPr>
          <p:cNvPicPr>
            <a:picLocks noChangeAspect="1"/>
          </p:cNvPicPr>
          <p:nvPr/>
        </p:nvPicPr>
        <p:blipFill>
          <a:blip r:embed="rId2"/>
          <a:srcRect l="28041" r="38159"/>
          <a:stretch/>
        </p:blipFill>
        <p:spPr>
          <a:xfrm>
            <a:off x="20" y="10"/>
            <a:ext cx="3863363" cy="6857990"/>
          </a:xfrm>
          <a:prstGeom prst="rect">
            <a:avLst/>
          </a:prstGeom>
        </p:spPr>
      </p:pic>
      <p:cxnSp>
        <p:nvCxnSpPr>
          <p:cNvPr id="79880" name="Straight Connector 79879">
            <a:extLst>
              <a:ext uri="{FF2B5EF4-FFF2-40B4-BE49-F238E27FC236}">
                <a16:creationId xmlns:a16="http://schemas.microsoft.com/office/drawing/2014/main" id="{404AECF4-07EE-2B2F-C344-3E2E10CD48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9875" name="Rectangle 3">
            <a:extLst>
              <a:ext uri="{FF2B5EF4-FFF2-40B4-BE49-F238E27FC236}">
                <a16:creationId xmlns:a16="http://schemas.microsoft.com/office/drawing/2014/main" id="{D42EB8CD-DFD1-759E-C15D-09804F3B82EC}"/>
              </a:ext>
            </a:extLst>
          </p:cNvPr>
          <p:cNvSpPr>
            <a:spLocks noGrp="1"/>
          </p:cNvSpPr>
          <p:nvPr>
            <p:ph idx="1"/>
          </p:nvPr>
        </p:nvSpPr>
        <p:spPr>
          <a:xfrm>
            <a:off x="4401417" y="1844824"/>
            <a:ext cx="4083287" cy="4297559"/>
          </a:xfrm>
        </p:spPr>
        <p:txBody>
          <a:bodyPr vert="horz" lIns="91440" tIns="45720" rIns="91440" bIns="45720" rtlCol="0">
            <a:normAutofit fontScale="92500" lnSpcReduction="10000"/>
          </a:bodyPr>
          <a:lstStyle/>
          <a:p>
            <a:pPr marL="0" indent="0">
              <a:buNone/>
            </a:pPr>
            <a:r>
              <a:rPr lang="tr-TR" sz="2400" dirty="0">
                <a:latin typeface="Arial" charset="0"/>
              </a:rPr>
              <a:t>Mali araştırmalar, yatırım giderlerinin ve yatırım için gerekli finans ihtiyacının saptanmasına yönelik rol oynarlar. </a:t>
            </a:r>
            <a:endParaRPr lang="en-US" sz="2400" dirty="0"/>
          </a:p>
          <a:p>
            <a:pPr marL="457200" lvl="1" indent="0">
              <a:buNone/>
            </a:pPr>
            <a:endParaRPr lang="tr-TR" dirty="0">
              <a:latin typeface="Arial"/>
              <a:cs typeface="Arial"/>
            </a:endParaRPr>
          </a:p>
          <a:p>
            <a:pPr marL="457200" lvl="1" indent="0">
              <a:buNone/>
            </a:pPr>
            <a:endParaRPr lang="tr-TR" dirty="0">
              <a:latin typeface="Arial"/>
              <a:cs typeface="Arial"/>
            </a:endParaRPr>
          </a:p>
          <a:p>
            <a:pPr marL="457200" lvl="1" indent="0">
              <a:buNone/>
            </a:pPr>
            <a:r>
              <a:rPr lang="tr-TR" dirty="0">
                <a:latin typeface="Arial"/>
                <a:cs typeface="Arial"/>
              </a:rPr>
              <a:t>Tüm etüt ve proje giderleri, </a:t>
            </a:r>
            <a:endParaRPr lang="tr-TR" dirty="0">
              <a:latin typeface="Arial" charset="0"/>
              <a:cs typeface="Arial"/>
            </a:endParaRPr>
          </a:p>
          <a:p>
            <a:pPr marL="457200" lvl="1" indent="0">
              <a:buNone/>
            </a:pPr>
            <a:r>
              <a:rPr lang="tr-TR" dirty="0">
                <a:latin typeface="Arial"/>
                <a:cs typeface="Arial"/>
              </a:rPr>
              <a:t>Arsa bedelleri,</a:t>
            </a:r>
          </a:p>
          <a:p>
            <a:pPr marL="457200" lvl="1" indent="0">
              <a:buNone/>
            </a:pPr>
            <a:r>
              <a:rPr lang="tr-TR" dirty="0">
                <a:latin typeface="Arial"/>
                <a:cs typeface="Arial"/>
              </a:rPr>
              <a:t>İnşaat veya kiralama giderleri, </a:t>
            </a:r>
            <a:endParaRPr lang="tr-TR" dirty="0">
              <a:latin typeface="Arial" charset="0"/>
              <a:cs typeface="Arial"/>
            </a:endParaRPr>
          </a:p>
          <a:p>
            <a:pPr marL="457200" lvl="1" indent="0">
              <a:buNone/>
            </a:pPr>
            <a:r>
              <a:rPr lang="tr-TR" dirty="0">
                <a:latin typeface="Arial"/>
                <a:cs typeface="Arial"/>
              </a:rPr>
              <a:t>Makine ve teçhizat giderleri,</a:t>
            </a:r>
          </a:p>
          <a:p>
            <a:pPr marL="457200" lvl="1" indent="0">
              <a:buNone/>
            </a:pPr>
            <a:r>
              <a:rPr lang="tr-TR" dirty="0">
                <a:latin typeface="Arial"/>
                <a:cs typeface="Arial"/>
              </a:rPr>
              <a:t>Taşıt ve diğer araç giderleri,</a:t>
            </a:r>
          </a:p>
        </p:txBody>
      </p:sp>
    </p:spTree>
    <p:extLst>
      <p:ext uri="{BB962C8B-B14F-4D97-AF65-F5344CB8AC3E}">
        <p14:creationId xmlns:p14="http://schemas.microsoft.com/office/powerpoint/2010/main" val="25363065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AF360F-EAA7-559B-C437-274EACA39077}"/>
            </a:ext>
          </a:extLst>
        </p:cNvPr>
        <p:cNvGrpSpPr/>
        <p:nvPr/>
      </p:nvGrpSpPr>
      <p:grpSpPr>
        <a:xfrm>
          <a:off x="0" y="0"/>
          <a:ext cx="0" cy="0"/>
          <a:chOff x="0" y="0"/>
          <a:chExt cx="0" cy="0"/>
        </a:xfrm>
      </p:grpSpPr>
      <p:sp>
        <p:nvSpPr>
          <p:cNvPr id="79874" name="Rectangle 2">
            <a:extLst>
              <a:ext uri="{FF2B5EF4-FFF2-40B4-BE49-F238E27FC236}">
                <a16:creationId xmlns:a16="http://schemas.microsoft.com/office/drawing/2014/main" id="{15B3ED7B-96B9-ED15-5683-009A53C71304}"/>
              </a:ext>
            </a:extLst>
          </p:cNvPr>
          <p:cNvSpPr>
            <a:spLocks noGrp="1"/>
          </p:cNvSpPr>
          <p:nvPr>
            <p:ph type="title"/>
          </p:nvPr>
        </p:nvSpPr>
        <p:spPr>
          <a:xfrm>
            <a:off x="4401417" y="1138036"/>
            <a:ext cx="4083287" cy="1402470"/>
          </a:xfrm>
        </p:spPr>
        <p:txBody>
          <a:bodyPr anchor="t">
            <a:normAutofit/>
          </a:bodyPr>
          <a:lstStyle/>
          <a:p>
            <a:r>
              <a:rPr lang="tr-TR" sz="2800" b="1" dirty="0">
                <a:latin typeface="Arial" panose="020B0604020202020204" pitchFamily="34" charset="0"/>
                <a:cs typeface="Arial" panose="020B0604020202020204" pitchFamily="34" charset="0"/>
              </a:rPr>
              <a:t>3. Mali Araştırmalar </a:t>
            </a:r>
          </a:p>
        </p:txBody>
      </p:sp>
      <p:pic>
        <p:nvPicPr>
          <p:cNvPr id="2" name="Resim 1">
            <a:extLst>
              <a:ext uri="{FF2B5EF4-FFF2-40B4-BE49-F238E27FC236}">
                <a16:creationId xmlns:a16="http://schemas.microsoft.com/office/drawing/2014/main" id="{06EE2B69-D31A-B10E-DDCC-5A8D6EC1D2C3}"/>
              </a:ext>
            </a:extLst>
          </p:cNvPr>
          <p:cNvPicPr>
            <a:picLocks noChangeAspect="1"/>
          </p:cNvPicPr>
          <p:nvPr/>
        </p:nvPicPr>
        <p:blipFill>
          <a:blip r:embed="rId2"/>
          <a:srcRect l="28041" r="38159"/>
          <a:stretch/>
        </p:blipFill>
        <p:spPr>
          <a:xfrm>
            <a:off x="20" y="10"/>
            <a:ext cx="3863363" cy="6857990"/>
          </a:xfrm>
          <a:prstGeom prst="rect">
            <a:avLst/>
          </a:prstGeom>
        </p:spPr>
      </p:pic>
      <p:cxnSp>
        <p:nvCxnSpPr>
          <p:cNvPr id="79880" name="Straight Connector 7987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9875" name="Rectangle 3">
            <a:extLst>
              <a:ext uri="{FF2B5EF4-FFF2-40B4-BE49-F238E27FC236}">
                <a16:creationId xmlns:a16="http://schemas.microsoft.com/office/drawing/2014/main" id="{7DFAE048-CDC7-B0CE-A825-5B63D7822EF7}"/>
              </a:ext>
            </a:extLst>
          </p:cNvPr>
          <p:cNvSpPr>
            <a:spLocks noGrp="1"/>
          </p:cNvSpPr>
          <p:nvPr>
            <p:ph idx="1"/>
          </p:nvPr>
        </p:nvSpPr>
        <p:spPr>
          <a:xfrm>
            <a:off x="4401417" y="1844824"/>
            <a:ext cx="4083287" cy="4297559"/>
          </a:xfrm>
        </p:spPr>
        <p:txBody>
          <a:bodyPr vert="horz" lIns="91440" tIns="45720" rIns="91440" bIns="45720" rtlCol="0">
            <a:normAutofit/>
          </a:bodyPr>
          <a:lstStyle/>
          <a:p>
            <a:pPr marL="0" indent="0">
              <a:buNone/>
            </a:pPr>
            <a:r>
              <a:rPr lang="tr-TR" sz="2000" dirty="0">
                <a:latin typeface="Arial" charset="0"/>
              </a:rPr>
              <a:t>Genel giderler,</a:t>
            </a:r>
          </a:p>
          <a:p>
            <a:pPr marL="0" indent="0">
              <a:buNone/>
            </a:pPr>
            <a:r>
              <a:rPr lang="tr-TR" sz="2000" dirty="0">
                <a:latin typeface="Arial" charset="0"/>
              </a:rPr>
              <a:t>Patent ve lisans haklarını satın alma,</a:t>
            </a:r>
          </a:p>
          <a:p>
            <a:pPr marL="0" indent="0">
              <a:buNone/>
            </a:pPr>
            <a:r>
              <a:rPr lang="tr-TR" sz="2000" dirty="0">
                <a:latin typeface="Arial" charset="0"/>
              </a:rPr>
              <a:t>Teknik bilgi (</a:t>
            </a:r>
            <a:r>
              <a:rPr lang="tr-TR" sz="2000" dirty="0" err="1">
                <a:latin typeface="Arial" charset="0"/>
              </a:rPr>
              <a:t>know</a:t>
            </a:r>
            <a:r>
              <a:rPr lang="tr-TR" sz="2000" dirty="0">
                <a:latin typeface="Arial" charset="0"/>
              </a:rPr>
              <a:t>-how) transferi giderleri,</a:t>
            </a:r>
          </a:p>
          <a:p>
            <a:pPr marL="0" indent="0">
              <a:buNone/>
            </a:pPr>
            <a:r>
              <a:rPr lang="tr-TR" sz="2000" dirty="0">
                <a:latin typeface="Arial" charset="0"/>
              </a:rPr>
              <a:t>Yatırım mallarının yurt dışından getirilmesi için yapılabilecek giderler,</a:t>
            </a:r>
          </a:p>
          <a:p>
            <a:pPr marL="0" indent="0">
              <a:buNone/>
            </a:pPr>
            <a:r>
              <a:rPr lang="tr-TR" sz="2000" dirty="0">
                <a:latin typeface="Arial" charset="0"/>
              </a:rPr>
              <a:t>Yabancı kaynaklardan finansman giderleri, vb. </a:t>
            </a:r>
          </a:p>
          <a:p>
            <a:pPr marL="0" indent="0">
              <a:buNone/>
            </a:pPr>
            <a:r>
              <a:rPr lang="tr-TR" sz="2000" dirty="0">
                <a:latin typeface="Arial" charset="0"/>
              </a:rPr>
              <a:t>    gider kalemlerinin hesaplanması önemlidir.</a:t>
            </a:r>
          </a:p>
        </p:txBody>
      </p:sp>
    </p:spTree>
    <p:extLst>
      <p:ext uri="{BB962C8B-B14F-4D97-AF65-F5344CB8AC3E}">
        <p14:creationId xmlns:p14="http://schemas.microsoft.com/office/powerpoint/2010/main" val="17030440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900" name="Rectangle 4"/>
          <p:cNvSpPr>
            <a:spLocks noGrp="1"/>
          </p:cNvSpPr>
          <p:nvPr>
            <p:ph type="title"/>
          </p:nvPr>
        </p:nvSpPr>
        <p:spPr>
          <a:xfrm>
            <a:off x="4401417" y="1138036"/>
            <a:ext cx="4083287" cy="1402470"/>
          </a:xfrm>
        </p:spPr>
        <p:txBody>
          <a:bodyPr anchor="t">
            <a:normAutofit/>
          </a:bodyPr>
          <a:lstStyle/>
          <a:p>
            <a:r>
              <a:rPr lang="tr-TR" sz="2800" b="1" dirty="0">
                <a:latin typeface="Arial"/>
                <a:cs typeface="Arial"/>
              </a:rPr>
              <a:t>3. Mali Araştırmalar </a:t>
            </a:r>
            <a:endParaRPr lang="tr-TR" sz="2800" b="1" dirty="0">
              <a:latin typeface="Arial" charset="0"/>
              <a:cs typeface="Arial"/>
            </a:endParaRPr>
          </a:p>
        </p:txBody>
      </p:sp>
      <p:pic>
        <p:nvPicPr>
          <p:cNvPr id="2" name="Resim 1">
            <a:extLst>
              <a:ext uri="{FF2B5EF4-FFF2-40B4-BE49-F238E27FC236}">
                <a16:creationId xmlns:a16="http://schemas.microsoft.com/office/drawing/2014/main" id="{FB731E14-496A-DEF3-6074-BD192C216D8A}"/>
              </a:ext>
            </a:extLst>
          </p:cNvPr>
          <p:cNvPicPr>
            <a:picLocks noChangeAspect="1"/>
          </p:cNvPicPr>
          <p:nvPr/>
        </p:nvPicPr>
        <p:blipFill>
          <a:blip r:embed="rId2"/>
          <a:srcRect l="33668" r="31264"/>
          <a:stretch/>
        </p:blipFill>
        <p:spPr>
          <a:xfrm>
            <a:off x="20" y="10"/>
            <a:ext cx="3863363" cy="6857990"/>
          </a:xfrm>
          <a:prstGeom prst="rect">
            <a:avLst/>
          </a:prstGeom>
        </p:spPr>
      </p:pic>
      <p:cxnSp>
        <p:nvCxnSpPr>
          <p:cNvPr id="80905" name="Straight Connector 80904">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0899" name="Rectangle 3"/>
          <p:cNvSpPr>
            <a:spLocks noGrp="1"/>
          </p:cNvSpPr>
          <p:nvPr>
            <p:ph idx="1"/>
          </p:nvPr>
        </p:nvSpPr>
        <p:spPr>
          <a:xfrm>
            <a:off x="4401417" y="2551176"/>
            <a:ext cx="4083287" cy="3591207"/>
          </a:xfrm>
        </p:spPr>
        <p:txBody>
          <a:bodyPr>
            <a:normAutofit/>
          </a:bodyPr>
          <a:lstStyle/>
          <a:p>
            <a:pPr marL="0" indent="0">
              <a:buNone/>
            </a:pPr>
            <a:r>
              <a:rPr lang="tr-TR" sz="2400" dirty="0">
                <a:latin typeface="Arial" charset="0"/>
              </a:rPr>
              <a:t>Finansman ihtiyacını karşılayacak kaynaklar: </a:t>
            </a:r>
          </a:p>
          <a:p>
            <a:pPr marL="0" indent="0">
              <a:buNone/>
            </a:pPr>
            <a:endParaRPr lang="tr-TR" sz="2400" dirty="0">
              <a:latin typeface="Arial" charset="0"/>
            </a:endParaRPr>
          </a:p>
          <a:p>
            <a:pPr lvl="1"/>
            <a:r>
              <a:rPr lang="tr-TR" dirty="0">
                <a:latin typeface="Arial" charset="0"/>
              </a:rPr>
              <a:t>Öz kaynaklar,</a:t>
            </a:r>
          </a:p>
          <a:p>
            <a:pPr lvl="1"/>
            <a:r>
              <a:rPr lang="tr-TR" dirty="0">
                <a:latin typeface="Arial" charset="0"/>
              </a:rPr>
              <a:t>Dış kaynaklar (borçlanma), </a:t>
            </a:r>
          </a:p>
          <a:p>
            <a:pPr lvl="1"/>
            <a:r>
              <a:rPr lang="tr-TR" dirty="0">
                <a:latin typeface="Arial" charset="0"/>
              </a:rPr>
              <a:t>Oto finansman.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p:cNvSpPr>
          <p:nvPr>
            <p:ph type="title"/>
          </p:nvPr>
        </p:nvSpPr>
        <p:spPr>
          <a:xfrm>
            <a:off x="4283968" y="226330"/>
            <a:ext cx="4083287" cy="1402470"/>
          </a:xfrm>
        </p:spPr>
        <p:txBody>
          <a:bodyPr anchor="t">
            <a:normAutofit/>
          </a:bodyPr>
          <a:lstStyle/>
          <a:p>
            <a:r>
              <a:rPr lang="tr-TR" sz="2800" b="1" dirty="0">
                <a:latin typeface="Arial"/>
                <a:cs typeface="Arial"/>
              </a:rPr>
              <a:t>4. Yasal Araştırmalar </a:t>
            </a:r>
            <a:endParaRPr lang="tr-TR" sz="2800" b="1" dirty="0">
              <a:latin typeface="Arial" charset="0"/>
              <a:cs typeface="Arial"/>
            </a:endParaRPr>
          </a:p>
        </p:txBody>
      </p:sp>
      <p:pic>
        <p:nvPicPr>
          <p:cNvPr id="2" name="Resim 1">
            <a:extLst>
              <a:ext uri="{FF2B5EF4-FFF2-40B4-BE49-F238E27FC236}">
                <a16:creationId xmlns:a16="http://schemas.microsoft.com/office/drawing/2014/main" id="{1446BCA5-DD55-B090-020D-96ABDD7E76A7}"/>
              </a:ext>
            </a:extLst>
          </p:cNvPr>
          <p:cNvPicPr>
            <a:picLocks noChangeAspect="1"/>
          </p:cNvPicPr>
          <p:nvPr/>
        </p:nvPicPr>
        <p:blipFill>
          <a:blip r:embed="rId2"/>
          <a:srcRect l="45343" r="17054" b="-1"/>
          <a:stretch/>
        </p:blipFill>
        <p:spPr>
          <a:xfrm>
            <a:off x="20" y="10"/>
            <a:ext cx="3863363" cy="6857990"/>
          </a:xfrm>
          <a:prstGeom prst="rect">
            <a:avLst/>
          </a:prstGeom>
        </p:spPr>
      </p:pic>
      <p:cxnSp>
        <p:nvCxnSpPr>
          <p:cNvPr id="85000" name="Straight Connector 8499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4995" name="Rectangle 3"/>
          <p:cNvSpPr>
            <a:spLocks noGrp="1"/>
          </p:cNvSpPr>
          <p:nvPr>
            <p:ph idx="1"/>
          </p:nvPr>
        </p:nvSpPr>
        <p:spPr>
          <a:xfrm>
            <a:off x="4067944" y="908722"/>
            <a:ext cx="4824535" cy="5832646"/>
          </a:xfrm>
        </p:spPr>
        <p:txBody>
          <a:bodyPr vert="horz" lIns="91440" tIns="45720" rIns="91440" bIns="45720" rtlCol="0">
            <a:normAutofit lnSpcReduction="10000"/>
          </a:bodyPr>
          <a:lstStyle/>
          <a:p>
            <a:pPr>
              <a:buNone/>
            </a:pPr>
            <a:endParaRPr lang="tr-TR" sz="1300" dirty="0">
              <a:latin typeface="Arial" charset="0"/>
            </a:endParaRPr>
          </a:p>
          <a:p>
            <a:pPr lvl="1"/>
            <a:r>
              <a:rPr lang="tr-TR" sz="2000" dirty="0">
                <a:latin typeface="Arial"/>
              </a:rPr>
              <a:t>Girişimcilerin kuruluş sırasında tamamlamaları gereken bazı formaliteler,</a:t>
            </a:r>
          </a:p>
          <a:p>
            <a:pPr lvl="1"/>
            <a:r>
              <a:rPr lang="tr-TR" sz="2000" dirty="0">
                <a:latin typeface="Arial" charset="0"/>
              </a:rPr>
              <a:t>Ticaret ve Sanayi Odaları üyelikleri ile ticaret unvanı ve işletme açılışının ticaret siciline tescil ve ilanı işlemleri,</a:t>
            </a:r>
          </a:p>
          <a:p>
            <a:pPr lvl="1"/>
            <a:r>
              <a:rPr lang="tr-TR" sz="2000" dirty="0">
                <a:latin typeface="Arial" charset="0"/>
              </a:rPr>
              <a:t>Belediye ve yerel yönetimlerden alınacak onay ve izinler,</a:t>
            </a:r>
          </a:p>
          <a:p>
            <a:pPr lvl="1"/>
            <a:r>
              <a:rPr lang="tr-TR" sz="2000" dirty="0">
                <a:latin typeface="Arial" charset="0"/>
              </a:rPr>
              <a:t>İlgili Bakanlıklardan alınacak onay ve izinler,</a:t>
            </a:r>
          </a:p>
          <a:p>
            <a:pPr lvl="1"/>
            <a:r>
              <a:rPr lang="tr-TR" sz="2000" dirty="0">
                <a:latin typeface="Arial" charset="0"/>
              </a:rPr>
              <a:t>İlgili meslek kuruluşları ile dernek üyelik ve belgeleri,</a:t>
            </a:r>
          </a:p>
          <a:p>
            <a:pPr lvl="1"/>
            <a:r>
              <a:rPr lang="tr-TR" sz="2000" dirty="0">
                <a:latin typeface="Arial" charset="0"/>
              </a:rPr>
              <a:t>Maliye Bakanlığı ve vergi dairelerinde yürütülecek işlemler ve alınacak belgeler,</a:t>
            </a:r>
          </a:p>
          <a:p>
            <a:pPr lvl="1"/>
            <a:r>
              <a:rPr lang="tr-TR" sz="2000" dirty="0">
                <a:latin typeface="Arial" charset="0"/>
              </a:rPr>
              <a:t>Çalışma ve Sosyal Güvenlik Bakanlığı ile Sosyal Güvence Sistemlerine yönelik işlemler, vb. </a:t>
            </a: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409</TotalTime>
  <Words>2008</Words>
  <Application>Microsoft Office PowerPoint</Application>
  <PresentationFormat>Ekran Gösterisi (4:3)</PresentationFormat>
  <Paragraphs>251</Paragraphs>
  <Slides>45</Slides>
  <Notes>32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45</vt:i4>
      </vt:variant>
    </vt:vector>
  </HeadingPairs>
  <TitlesOfParts>
    <vt:vector size="50" baseType="lpstr">
      <vt:lpstr>Arial</vt:lpstr>
      <vt:lpstr>Calibri</vt:lpstr>
      <vt:lpstr>Calibri Light</vt:lpstr>
      <vt:lpstr>Wingdings 2</vt:lpstr>
      <vt:lpstr>Office Theme</vt:lpstr>
      <vt:lpstr>PowerPoint Sunusu</vt:lpstr>
      <vt:lpstr>PowerPoint Sunusu</vt:lpstr>
      <vt:lpstr>Kuruluş Çalışmalarının Genel Yararı</vt:lpstr>
      <vt:lpstr>Kuruluş Çalışmalarının Genel Yararı</vt:lpstr>
      <vt:lpstr>Kuruluş Çalışmalarının Genel Yararı</vt:lpstr>
      <vt:lpstr>Kuruluş Çalışmalarının Genel Yararı</vt:lpstr>
      <vt:lpstr>Kuruluş Çalışmalarının Genel Yararı</vt:lpstr>
      <vt:lpstr>Kuruluş Çalışmalarının Genel Yararı</vt:lpstr>
      <vt:lpstr>Kuruluş Çalışmalarının Genel Yararı</vt:lpstr>
      <vt:lpstr>Yatırım</vt:lpstr>
      <vt:lpstr>Yatırım Projesi </vt:lpstr>
      <vt:lpstr>Mevcut Girişim ile İlgili Diğer Yatırım Türleri</vt:lpstr>
      <vt:lpstr>PowerPoint Sunusu</vt:lpstr>
      <vt:lpstr>Yatırım Projesinin Aşamaları </vt:lpstr>
      <vt:lpstr>Kuruluş Çalışmalarını Değerlendirme Ölçütleri</vt:lpstr>
      <vt:lpstr>1. Verimlilik (Prodüktivite):</vt:lpstr>
      <vt:lpstr>2. İktisadilik (Rasyonalite):</vt:lpstr>
      <vt:lpstr>3. Kârlılık (Rantabilite):</vt:lpstr>
      <vt:lpstr>            4. Diğer Değerlendirme Ölçütleri: </vt:lpstr>
      <vt:lpstr>4. Diğer Değerlendirme Ölçütleri: </vt:lpstr>
      <vt:lpstr>Etkinlik ve Etkililik Ölçütleri Arasındaki İlişki</vt:lpstr>
      <vt:lpstr>KURULUŞ ARAŞTIRMALARI </vt:lpstr>
      <vt:lpstr>1. Ekonomik Araştırmalar </vt:lpstr>
      <vt:lpstr>Piyasa Araştırmaları ve Talep Tahmini</vt:lpstr>
      <vt:lpstr>Kuruluş Yeri ve Konum Araştırmaları</vt:lpstr>
      <vt:lpstr>  </vt:lpstr>
      <vt:lpstr>  </vt:lpstr>
      <vt:lpstr>PowerPoint Sunusu</vt:lpstr>
      <vt:lpstr>PowerPoint Sunusu</vt:lpstr>
      <vt:lpstr>Üretim İşletmelerinde Büyüklük (Kapasite) </vt:lpstr>
      <vt:lpstr>PowerPoint Sunusu</vt:lpstr>
      <vt:lpstr>PowerPoint Sunusu</vt:lpstr>
      <vt:lpstr>PowerPoint Sunusu</vt:lpstr>
      <vt:lpstr>PowerPoint Sunusu</vt:lpstr>
      <vt:lpstr>PowerPoint Sunusu</vt:lpstr>
      <vt:lpstr>Optimum Kapasite (En Uygun Kapasite)</vt:lpstr>
      <vt:lpstr>Teorik En Uygun (Optimum) İşletme Büyüklüğü</vt:lpstr>
      <vt:lpstr>Optimum (En Uygun) Kapasite Seçimini Etkileyen Etmenler</vt:lpstr>
      <vt:lpstr>2. Teknik Araştırmalar </vt:lpstr>
      <vt:lpstr>2. Teknik Araştırmalar </vt:lpstr>
      <vt:lpstr>3. Mali Araştırmalar </vt:lpstr>
      <vt:lpstr>3. Mali Araştırmalar </vt:lpstr>
      <vt:lpstr>3. Mali Araştırmalar </vt:lpstr>
      <vt:lpstr>3. Mali Araştırmalar </vt:lpstr>
      <vt:lpstr>4. Yasal Araştırmalar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esra cakır</cp:lastModifiedBy>
  <cp:revision>165</cp:revision>
  <cp:lastPrinted>1601-01-01T00:00:00Z</cp:lastPrinted>
  <dcterms:created xsi:type="dcterms:W3CDTF">2020-01-12T16:37:33Z</dcterms:created>
  <dcterms:modified xsi:type="dcterms:W3CDTF">2025-02-26T16:37:54Z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