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8" r:id="rId24"/>
    <p:sldId id="289" r:id="rId25"/>
    <p:sldId id="290" r:id="rId26"/>
    <p:sldId id="291" r:id="rId27"/>
    <p:sldId id="281" r:id="rId28"/>
    <p:sldId id="282" r:id="rId29"/>
    <p:sldId id="292" r:id="rId30"/>
    <p:sldId id="293" r:id="rId31"/>
    <p:sldId id="294" r:id="rId32"/>
    <p:sldId id="295" r:id="rId33"/>
    <p:sldId id="296" r:id="rId34"/>
    <p:sldId id="297" r:id="rId35"/>
    <p:sldId id="298" r:id="rId36"/>
    <p:sldId id="299" r:id="rId37"/>
    <p:sldId id="283" r:id="rId38"/>
    <p:sldId id="284" r:id="rId39"/>
    <p:sldId id="285" r:id="rId40"/>
    <p:sldId id="286" r:id="rId41"/>
    <p:sldId id="287" r:id="rId4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111" d="100"/>
          <a:sy n="111" d="100"/>
        </p:scale>
        <p:origin x="8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A6901B-35FB-4A17-BEFC-2D9D2C5F1FA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622F207-D818-4453-9D93-5674131EC76E}">
      <dgm:prSet/>
      <dgm:spPr/>
      <dgm:t>
        <a:bodyPr/>
        <a:lstStyle/>
        <a:p>
          <a:r>
            <a:rPr lang="tr-TR"/>
            <a:t>Nedensel tahminleme yöntemi bağımlı değişkenin (tahmin edilmek istenen ürünün zaman içindeki satışları) birden çok değişkenin etkilediği düşünülen durumlarda kullanılabilir.</a:t>
          </a:r>
          <a:endParaRPr lang="en-US"/>
        </a:p>
      </dgm:t>
    </dgm:pt>
    <dgm:pt modelId="{CD2FFDBF-18C3-4600-AF55-6C01E8B00E61}" type="parTrans" cxnId="{92AA3ABC-3FD4-448D-AFA6-8C4425261E60}">
      <dgm:prSet/>
      <dgm:spPr/>
      <dgm:t>
        <a:bodyPr/>
        <a:lstStyle/>
        <a:p>
          <a:endParaRPr lang="en-US"/>
        </a:p>
      </dgm:t>
    </dgm:pt>
    <dgm:pt modelId="{5B1CB5E6-6E6D-4693-9119-6A04567EDCA5}" type="sibTrans" cxnId="{92AA3ABC-3FD4-448D-AFA6-8C4425261E60}">
      <dgm:prSet/>
      <dgm:spPr/>
      <dgm:t>
        <a:bodyPr/>
        <a:lstStyle/>
        <a:p>
          <a:endParaRPr lang="en-US"/>
        </a:p>
      </dgm:t>
    </dgm:pt>
    <dgm:pt modelId="{E079B532-3826-4074-9A84-D34DB7C48A02}">
      <dgm:prSet/>
      <dgm:spPr/>
      <dgm:t>
        <a:bodyPr/>
        <a:lstStyle/>
        <a:p>
          <a:r>
            <a:rPr lang="tr-TR"/>
            <a:t>Regresyon ve korelasyon analizinde açıklanan istatiksel yöntemler kullanılarak bu değişkenlerin etkileri tahmine yansıtılmaya çalışılır (Özsoy, 2006: 43).</a:t>
          </a:r>
          <a:endParaRPr lang="en-US"/>
        </a:p>
      </dgm:t>
    </dgm:pt>
    <dgm:pt modelId="{CB2A3184-A0EE-4F08-9B8B-8281A25F0D15}" type="parTrans" cxnId="{E4D9611B-B3F5-45D4-9C08-906B604B4AC2}">
      <dgm:prSet/>
      <dgm:spPr/>
      <dgm:t>
        <a:bodyPr/>
        <a:lstStyle/>
        <a:p>
          <a:endParaRPr lang="en-US"/>
        </a:p>
      </dgm:t>
    </dgm:pt>
    <dgm:pt modelId="{234531EF-7EBC-45F0-B96D-37A2214EC342}" type="sibTrans" cxnId="{E4D9611B-B3F5-45D4-9C08-906B604B4AC2}">
      <dgm:prSet/>
      <dgm:spPr/>
      <dgm:t>
        <a:bodyPr/>
        <a:lstStyle/>
        <a:p>
          <a:endParaRPr lang="en-US"/>
        </a:p>
      </dgm:t>
    </dgm:pt>
    <dgm:pt modelId="{8DA76067-ADB8-490C-811B-F4BCA69D5026}" type="pres">
      <dgm:prSet presAssocID="{B6A6901B-35FB-4A17-BEFC-2D9D2C5F1FA0}" presName="root" presStyleCnt="0">
        <dgm:presLayoutVars>
          <dgm:dir/>
          <dgm:resizeHandles val="exact"/>
        </dgm:presLayoutVars>
      </dgm:prSet>
      <dgm:spPr/>
    </dgm:pt>
    <dgm:pt modelId="{5654D801-3C6C-4674-9B0F-6C324AADB87F}" type="pres">
      <dgm:prSet presAssocID="{B622F207-D818-4453-9D93-5674131EC76E}" presName="compNode" presStyleCnt="0"/>
      <dgm:spPr/>
    </dgm:pt>
    <dgm:pt modelId="{5FD0D88F-F301-4F9B-AFD8-C58C38248B80}" type="pres">
      <dgm:prSet presAssocID="{B622F207-D818-4453-9D93-5674131EC76E}" presName="bgRect" presStyleLbl="bgShp" presStyleIdx="0" presStyleCnt="2"/>
      <dgm:spPr/>
    </dgm:pt>
    <dgm:pt modelId="{0234ADAE-A461-4F00-BE44-1C870639D5D3}" type="pres">
      <dgm:prSet presAssocID="{B622F207-D818-4453-9D93-5674131EC76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A44E21FC-BBD5-4F3F-B6B5-AB9B458AC08B}" type="pres">
      <dgm:prSet presAssocID="{B622F207-D818-4453-9D93-5674131EC76E}" presName="spaceRect" presStyleCnt="0"/>
      <dgm:spPr/>
    </dgm:pt>
    <dgm:pt modelId="{4D597E9A-6753-45CC-95FB-96B2A5192A9A}" type="pres">
      <dgm:prSet presAssocID="{B622F207-D818-4453-9D93-5674131EC76E}" presName="parTx" presStyleLbl="revTx" presStyleIdx="0" presStyleCnt="2">
        <dgm:presLayoutVars>
          <dgm:chMax val="0"/>
          <dgm:chPref val="0"/>
        </dgm:presLayoutVars>
      </dgm:prSet>
      <dgm:spPr/>
    </dgm:pt>
    <dgm:pt modelId="{DBB10FAE-B9C3-44B0-9A4F-CFB7B0673EF7}" type="pres">
      <dgm:prSet presAssocID="{5B1CB5E6-6E6D-4693-9119-6A04567EDCA5}" presName="sibTrans" presStyleCnt="0"/>
      <dgm:spPr/>
    </dgm:pt>
    <dgm:pt modelId="{3E8AEB20-8195-4DE1-B0DA-AAE77144C198}" type="pres">
      <dgm:prSet presAssocID="{E079B532-3826-4074-9A84-D34DB7C48A02}" presName="compNode" presStyleCnt="0"/>
      <dgm:spPr/>
    </dgm:pt>
    <dgm:pt modelId="{0E31CF5A-5374-486B-960C-5F043D2B0512}" type="pres">
      <dgm:prSet presAssocID="{E079B532-3826-4074-9A84-D34DB7C48A02}" presName="bgRect" presStyleLbl="bgShp" presStyleIdx="1" presStyleCnt="2"/>
      <dgm:spPr/>
    </dgm:pt>
    <dgm:pt modelId="{D1B502B3-960C-4ABA-83DB-0EAC485E9BE8}" type="pres">
      <dgm:prSet presAssocID="{E079B532-3826-4074-9A84-D34DB7C48A0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statistikler"/>
        </a:ext>
      </dgm:extLst>
    </dgm:pt>
    <dgm:pt modelId="{07D7B521-3AD2-41F5-8D13-67DC6EE4542A}" type="pres">
      <dgm:prSet presAssocID="{E079B532-3826-4074-9A84-D34DB7C48A02}" presName="spaceRect" presStyleCnt="0"/>
      <dgm:spPr/>
    </dgm:pt>
    <dgm:pt modelId="{FECDD915-FDBB-453D-9E53-729F13A9D749}" type="pres">
      <dgm:prSet presAssocID="{E079B532-3826-4074-9A84-D34DB7C48A02}" presName="parTx" presStyleLbl="revTx" presStyleIdx="1" presStyleCnt="2">
        <dgm:presLayoutVars>
          <dgm:chMax val="0"/>
          <dgm:chPref val="0"/>
        </dgm:presLayoutVars>
      </dgm:prSet>
      <dgm:spPr/>
    </dgm:pt>
  </dgm:ptLst>
  <dgm:cxnLst>
    <dgm:cxn modelId="{AABCE90A-EC6B-41C5-BA3C-BC819A423C3B}" type="presOf" srcId="{E079B532-3826-4074-9A84-D34DB7C48A02}" destId="{FECDD915-FDBB-453D-9E53-729F13A9D749}" srcOrd="0" destOrd="0" presId="urn:microsoft.com/office/officeart/2018/2/layout/IconVerticalSolidList"/>
    <dgm:cxn modelId="{E4D9611B-B3F5-45D4-9C08-906B604B4AC2}" srcId="{B6A6901B-35FB-4A17-BEFC-2D9D2C5F1FA0}" destId="{E079B532-3826-4074-9A84-D34DB7C48A02}" srcOrd="1" destOrd="0" parTransId="{CB2A3184-A0EE-4F08-9B8B-8281A25F0D15}" sibTransId="{234531EF-7EBC-45F0-B96D-37A2214EC342}"/>
    <dgm:cxn modelId="{BD00E346-C4EA-4659-B763-7054711D4D5D}" type="presOf" srcId="{B622F207-D818-4453-9D93-5674131EC76E}" destId="{4D597E9A-6753-45CC-95FB-96B2A5192A9A}" srcOrd="0" destOrd="0" presId="urn:microsoft.com/office/officeart/2018/2/layout/IconVerticalSolidList"/>
    <dgm:cxn modelId="{6F578975-8D2B-4C8D-BB4C-75BB49BF9997}" type="presOf" srcId="{B6A6901B-35FB-4A17-BEFC-2D9D2C5F1FA0}" destId="{8DA76067-ADB8-490C-811B-F4BCA69D5026}" srcOrd="0" destOrd="0" presId="urn:microsoft.com/office/officeart/2018/2/layout/IconVerticalSolidList"/>
    <dgm:cxn modelId="{92AA3ABC-3FD4-448D-AFA6-8C4425261E60}" srcId="{B6A6901B-35FB-4A17-BEFC-2D9D2C5F1FA0}" destId="{B622F207-D818-4453-9D93-5674131EC76E}" srcOrd="0" destOrd="0" parTransId="{CD2FFDBF-18C3-4600-AF55-6C01E8B00E61}" sibTransId="{5B1CB5E6-6E6D-4693-9119-6A04567EDCA5}"/>
    <dgm:cxn modelId="{07A38730-B3CE-4AEB-9E52-2C61F36129B6}" type="presParOf" srcId="{8DA76067-ADB8-490C-811B-F4BCA69D5026}" destId="{5654D801-3C6C-4674-9B0F-6C324AADB87F}" srcOrd="0" destOrd="0" presId="urn:microsoft.com/office/officeart/2018/2/layout/IconVerticalSolidList"/>
    <dgm:cxn modelId="{68A834EF-6A67-46EA-B227-1A72309924DF}" type="presParOf" srcId="{5654D801-3C6C-4674-9B0F-6C324AADB87F}" destId="{5FD0D88F-F301-4F9B-AFD8-C58C38248B80}" srcOrd="0" destOrd="0" presId="urn:microsoft.com/office/officeart/2018/2/layout/IconVerticalSolidList"/>
    <dgm:cxn modelId="{745D383F-235D-4108-B214-A09EDA644AD3}" type="presParOf" srcId="{5654D801-3C6C-4674-9B0F-6C324AADB87F}" destId="{0234ADAE-A461-4F00-BE44-1C870639D5D3}" srcOrd="1" destOrd="0" presId="urn:microsoft.com/office/officeart/2018/2/layout/IconVerticalSolidList"/>
    <dgm:cxn modelId="{D1ED9039-1BFF-4F31-A758-5BF9801CE98E}" type="presParOf" srcId="{5654D801-3C6C-4674-9B0F-6C324AADB87F}" destId="{A44E21FC-BBD5-4F3F-B6B5-AB9B458AC08B}" srcOrd="2" destOrd="0" presId="urn:microsoft.com/office/officeart/2018/2/layout/IconVerticalSolidList"/>
    <dgm:cxn modelId="{D6994E4A-59B0-49A7-809E-C8E7F7E06E39}" type="presParOf" srcId="{5654D801-3C6C-4674-9B0F-6C324AADB87F}" destId="{4D597E9A-6753-45CC-95FB-96B2A5192A9A}" srcOrd="3" destOrd="0" presId="urn:microsoft.com/office/officeart/2018/2/layout/IconVerticalSolidList"/>
    <dgm:cxn modelId="{E2B1379F-884C-46AC-92CB-148EF01F0DA3}" type="presParOf" srcId="{8DA76067-ADB8-490C-811B-F4BCA69D5026}" destId="{DBB10FAE-B9C3-44B0-9A4F-CFB7B0673EF7}" srcOrd="1" destOrd="0" presId="urn:microsoft.com/office/officeart/2018/2/layout/IconVerticalSolidList"/>
    <dgm:cxn modelId="{5DC947AF-BE54-4B3D-B2E2-1853A8BCA4AF}" type="presParOf" srcId="{8DA76067-ADB8-490C-811B-F4BCA69D5026}" destId="{3E8AEB20-8195-4DE1-B0DA-AAE77144C198}" srcOrd="2" destOrd="0" presId="urn:microsoft.com/office/officeart/2018/2/layout/IconVerticalSolidList"/>
    <dgm:cxn modelId="{A4864EBF-1903-4CE8-B871-2ECE4DA9D0C5}" type="presParOf" srcId="{3E8AEB20-8195-4DE1-B0DA-AAE77144C198}" destId="{0E31CF5A-5374-486B-960C-5F043D2B0512}" srcOrd="0" destOrd="0" presId="urn:microsoft.com/office/officeart/2018/2/layout/IconVerticalSolidList"/>
    <dgm:cxn modelId="{02444B4C-00A4-4B95-908E-F81529BABC38}" type="presParOf" srcId="{3E8AEB20-8195-4DE1-B0DA-AAE77144C198}" destId="{D1B502B3-960C-4ABA-83DB-0EAC485E9BE8}" srcOrd="1" destOrd="0" presId="urn:microsoft.com/office/officeart/2018/2/layout/IconVerticalSolidList"/>
    <dgm:cxn modelId="{CC490210-C7C5-4486-88BC-A1798F24CC49}" type="presParOf" srcId="{3E8AEB20-8195-4DE1-B0DA-AAE77144C198}" destId="{07D7B521-3AD2-41F5-8D13-67DC6EE4542A}" srcOrd="2" destOrd="0" presId="urn:microsoft.com/office/officeart/2018/2/layout/IconVerticalSolidList"/>
    <dgm:cxn modelId="{E5DB4B44-AE65-412D-9EC3-5F53EB877EFF}" type="presParOf" srcId="{3E8AEB20-8195-4DE1-B0DA-AAE77144C198}" destId="{FECDD915-FDBB-453D-9E53-729F13A9D74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39B506-D03A-440C-B32A-AEE06E04949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9AFE974-20C4-419E-BF24-15E1C7648F5F}">
      <dgm:prSet/>
      <dgm:spPr/>
      <dgm:t>
        <a:bodyPr/>
        <a:lstStyle/>
        <a:p>
          <a:r>
            <a:rPr lang="tr-TR"/>
            <a:t>Nedensellik ispat edilmesi için korelasyonun bulunması gereklidir ama bu nedensellik göstermek için yeterli değildir. Nedensellik ve korelasyon birbirlerine eşit değillerdir ama daha uygun cümleler ile; </a:t>
          </a:r>
          <a:endParaRPr lang="en-US"/>
        </a:p>
      </dgm:t>
    </dgm:pt>
    <dgm:pt modelId="{904E482E-FD71-4747-B231-0F2C57AF6838}" type="parTrans" cxnId="{0EE67EAD-4BC3-404F-9803-63D20159D677}">
      <dgm:prSet/>
      <dgm:spPr/>
      <dgm:t>
        <a:bodyPr/>
        <a:lstStyle/>
        <a:p>
          <a:endParaRPr lang="en-US"/>
        </a:p>
      </dgm:t>
    </dgm:pt>
    <dgm:pt modelId="{B096BA23-41F6-4CA5-A636-40D25677E23C}" type="sibTrans" cxnId="{0EE67EAD-4BC3-404F-9803-63D20159D677}">
      <dgm:prSet/>
      <dgm:spPr/>
      <dgm:t>
        <a:bodyPr/>
        <a:lstStyle/>
        <a:p>
          <a:endParaRPr lang="en-US"/>
        </a:p>
      </dgm:t>
    </dgm:pt>
    <dgm:pt modelId="{11F39932-38DE-4B9D-A033-890A7F1367CE}">
      <dgm:prSet/>
      <dgm:spPr/>
      <dgm:t>
        <a:bodyPr/>
        <a:lstStyle/>
        <a:p>
          <a:r>
            <a:rPr lang="tr-TR"/>
            <a:t>Ampirik olarak gözlemlenen birlikte değişme nedensellik açıklamasi için gereklidir ama yeterli değildir.</a:t>
          </a:r>
          <a:endParaRPr lang="en-US"/>
        </a:p>
      </dgm:t>
    </dgm:pt>
    <dgm:pt modelId="{D7EF33AB-83CC-401C-B2FB-F59D620C4BC0}" type="parTrans" cxnId="{D64FE9EE-42A1-46CC-840A-1CADB44A4F58}">
      <dgm:prSet/>
      <dgm:spPr/>
      <dgm:t>
        <a:bodyPr/>
        <a:lstStyle/>
        <a:p>
          <a:endParaRPr lang="en-US"/>
        </a:p>
      </dgm:t>
    </dgm:pt>
    <dgm:pt modelId="{87394FA1-BC62-496F-BAD8-7E181629CFE5}" type="sibTrans" cxnId="{D64FE9EE-42A1-46CC-840A-1CADB44A4F58}">
      <dgm:prSet/>
      <dgm:spPr/>
      <dgm:t>
        <a:bodyPr/>
        <a:lstStyle/>
        <a:p>
          <a:endParaRPr lang="en-US"/>
        </a:p>
      </dgm:t>
    </dgm:pt>
    <dgm:pt modelId="{F634F634-A66C-4F36-BCCB-EAA02FA73EA7}">
      <dgm:prSet/>
      <dgm:spPr/>
      <dgm:t>
        <a:bodyPr/>
        <a:lstStyle/>
        <a:p>
          <a:r>
            <a:rPr lang="tr-TR"/>
            <a:t>Korelasyon nedensellik değildir; ama nedenselliğin daha ayrıntılı incelenmesini gerektiren ipucunu sağlar.</a:t>
          </a:r>
          <a:endParaRPr lang="en-US"/>
        </a:p>
      </dgm:t>
    </dgm:pt>
    <dgm:pt modelId="{D8ADC769-70CC-41A9-86DE-4879B15F0EFB}" type="parTrans" cxnId="{2394C416-A4A0-4FA6-BE65-43CD1477D565}">
      <dgm:prSet/>
      <dgm:spPr/>
      <dgm:t>
        <a:bodyPr/>
        <a:lstStyle/>
        <a:p>
          <a:endParaRPr lang="en-US"/>
        </a:p>
      </dgm:t>
    </dgm:pt>
    <dgm:pt modelId="{BDFFFEC6-8C7E-405A-AE49-4FC1F9362692}" type="sibTrans" cxnId="{2394C416-A4A0-4FA6-BE65-43CD1477D565}">
      <dgm:prSet/>
      <dgm:spPr/>
      <dgm:t>
        <a:bodyPr/>
        <a:lstStyle/>
        <a:p>
          <a:endParaRPr lang="en-US"/>
        </a:p>
      </dgm:t>
    </dgm:pt>
    <dgm:pt modelId="{1922BAA8-A7C2-4E6F-B486-936838DBE520}" type="pres">
      <dgm:prSet presAssocID="{6139B506-D03A-440C-B32A-AEE06E04949D}" presName="linear" presStyleCnt="0">
        <dgm:presLayoutVars>
          <dgm:animLvl val="lvl"/>
          <dgm:resizeHandles val="exact"/>
        </dgm:presLayoutVars>
      </dgm:prSet>
      <dgm:spPr/>
    </dgm:pt>
    <dgm:pt modelId="{EE17DDAE-9FFB-4BD9-A74F-15264957B09B}" type="pres">
      <dgm:prSet presAssocID="{D9AFE974-20C4-419E-BF24-15E1C7648F5F}" presName="parentText" presStyleLbl="node1" presStyleIdx="0" presStyleCnt="3">
        <dgm:presLayoutVars>
          <dgm:chMax val="0"/>
          <dgm:bulletEnabled val="1"/>
        </dgm:presLayoutVars>
      </dgm:prSet>
      <dgm:spPr/>
    </dgm:pt>
    <dgm:pt modelId="{BD67A593-88B5-43F9-962F-E05477C8D9D2}" type="pres">
      <dgm:prSet presAssocID="{B096BA23-41F6-4CA5-A636-40D25677E23C}" presName="spacer" presStyleCnt="0"/>
      <dgm:spPr/>
    </dgm:pt>
    <dgm:pt modelId="{4DD2A2A0-2AFF-41D7-B920-310FF0B72A54}" type="pres">
      <dgm:prSet presAssocID="{11F39932-38DE-4B9D-A033-890A7F1367CE}" presName="parentText" presStyleLbl="node1" presStyleIdx="1" presStyleCnt="3">
        <dgm:presLayoutVars>
          <dgm:chMax val="0"/>
          <dgm:bulletEnabled val="1"/>
        </dgm:presLayoutVars>
      </dgm:prSet>
      <dgm:spPr/>
    </dgm:pt>
    <dgm:pt modelId="{8C1E69BD-2563-4BC1-B523-77C36A7325E1}" type="pres">
      <dgm:prSet presAssocID="{87394FA1-BC62-496F-BAD8-7E181629CFE5}" presName="spacer" presStyleCnt="0"/>
      <dgm:spPr/>
    </dgm:pt>
    <dgm:pt modelId="{EDAA965B-AF42-42C0-B116-1EBFE31BA74C}" type="pres">
      <dgm:prSet presAssocID="{F634F634-A66C-4F36-BCCB-EAA02FA73EA7}" presName="parentText" presStyleLbl="node1" presStyleIdx="2" presStyleCnt="3">
        <dgm:presLayoutVars>
          <dgm:chMax val="0"/>
          <dgm:bulletEnabled val="1"/>
        </dgm:presLayoutVars>
      </dgm:prSet>
      <dgm:spPr/>
    </dgm:pt>
  </dgm:ptLst>
  <dgm:cxnLst>
    <dgm:cxn modelId="{2394C416-A4A0-4FA6-BE65-43CD1477D565}" srcId="{6139B506-D03A-440C-B32A-AEE06E04949D}" destId="{F634F634-A66C-4F36-BCCB-EAA02FA73EA7}" srcOrd="2" destOrd="0" parTransId="{D8ADC769-70CC-41A9-86DE-4879B15F0EFB}" sibTransId="{BDFFFEC6-8C7E-405A-AE49-4FC1F9362692}"/>
    <dgm:cxn modelId="{CCE5AE2C-B6B3-4910-B172-20FA469ED76A}" type="presOf" srcId="{F634F634-A66C-4F36-BCCB-EAA02FA73EA7}" destId="{EDAA965B-AF42-42C0-B116-1EBFE31BA74C}" srcOrd="0" destOrd="0" presId="urn:microsoft.com/office/officeart/2005/8/layout/vList2"/>
    <dgm:cxn modelId="{573DE060-482F-4F5B-8C4D-291DFF5D02AE}" type="presOf" srcId="{D9AFE974-20C4-419E-BF24-15E1C7648F5F}" destId="{EE17DDAE-9FFB-4BD9-A74F-15264957B09B}" srcOrd="0" destOrd="0" presId="urn:microsoft.com/office/officeart/2005/8/layout/vList2"/>
    <dgm:cxn modelId="{DAA32D65-E286-4087-B36D-E70C0F9D4A0E}" type="presOf" srcId="{6139B506-D03A-440C-B32A-AEE06E04949D}" destId="{1922BAA8-A7C2-4E6F-B486-936838DBE520}" srcOrd="0" destOrd="0" presId="urn:microsoft.com/office/officeart/2005/8/layout/vList2"/>
    <dgm:cxn modelId="{C5EBB0A7-225A-4455-B17B-E8739510968D}" type="presOf" srcId="{11F39932-38DE-4B9D-A033-890A7F1367CE}" destId="{4DD2A2A0-2AFF-41D7-B920-310FF0B72A54}" srcOrd="0" destOrd="0" presId="urn:microsoft.com/office/officeart/2005/8/layout/vList2"/>
    <dgm:cxn modelId="{0EE67EAD-4BC3-404F-9803-63D20159D677}" srcId="{6139B506-D03A-440C-B32A-AEE06E04949D}" destId="{D9AFE974-20C4-419E-BF24-15E1C7648F5F}" srcOrd="0" destOrd="0" parTransId="{904E482E-FD71-4747-B231-0F2C57AF6838}" sibTransId="{B096BA23-41F6-4CA5-A636-40D25677E23C}"/>
    <dgm:cxn modelId="{D64FE9EE-42A1-46CC-840A-1CADB44A4F58}" srcId="{6139B506-D03A-440C-B32A-AEE06E04949D}" destId="{11F39932-38DE-4B9D-A033-890A7F1367CE}" srcOrd="1" destOrd="0" parTransId="{D7EF33AB-83CC-401C-B2FB-F59D620C4BC0}" sibTransId="{87394FA1-BC62-496F-BAD8-7E181629CFE5}"/>
    <dgm:cxn modelId="{D14B03C5-9897-40B3-AD39-5D76D489C0B3}" type="presParOf" srcId="{1922BAA8-A7C2-4E6F-B486-936838DBE520}" destId="{EE17DDAE-9FFB-4BD9-A74F-15264957B09B}" srcOrd="0" destOrd="0" presId="urn:microsoft.com/office/officeart/2005/8/layout/vList2"/>
    <dgm:cxn modelId="{BD053429-9246-43F8-81B8-4F747DDEF06D}" type="presParOf" srcId="{1922BAA8-A7C2-4E6F-B486-936838DBE520}" destId="{BD67A593-88B5-43F9-962F-E05477C8D9D2}" srcOrd="1" destOrd="0" presId="urn:microsoft.com/office/officeart/2005/8/layout/vList2"/>
    <dgm:cxn modelId="{D44E2B63-9C37-4763-999B-41F8EC640F1B}" type="presParOf" srcId="{1922BAA8-A7C2-4E6F-B486-936838DBE520}" destId="{4DD2A2A0-2AFF-41D7-B920-310FF0B72A54}" srcOrd="2" destOrd="0" presId="urn:microsoft.com/office/officeart/2005/8/layout/vList2"/>
    <dgm:cxn modelId="{3C284A43-8255-4E6C-8871-AC5954E49304}" type="presParOf" srcId="{1922BAA8-A7C2-4E6F-B486-936838DBE520}" destId="{8C1E69BD-2563-4BC1-B523-77C36A7325E1}" srcOrd="3" destOrd="0" presId="urn:microsoft.com/office/officeart/2005/8/layout/vList2"/>
    <dgm:cxn modelId="{08B5065F-87C4-42E6-8DEB-B22BDD0AE167}" type="presParOf" srcId="{1922BAA8-A7C2-4E6F-B486-936838DBE520}" destId="{EDAA965B-AF42-42C0-B116-1EBFE31BA74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0D88F-F301-4F9B-AFD8-C58C38248B80}">
      <dsp:nvSpPr>
        <dsp:cNvPr id="0" name=""/>
        <dsp:cNvSpPr/>
      </dsp:nvSpPr>
      <dsp:spPr>
        <a:xfrm>
          <a:off x="0" y="707092"/>
          <a:ext cx="7886700" cy="13054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34ADAE-A461-4F00-BE44-1C870639D5D3}">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597E9A-6753-45CC-95FB-96B2A5192A9A}">
      <dsp:nvSpPr>
        <dsp:cNvPr id="0" name=""/>
        <dsp:cNvSpPr/>
      </dsp:nvSpPr>
      <dsp:spPr>
        <a:xfrm>
          <a:off x="1507738" y="707092"/>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889000">
            <a:lnSpc>
              <a:spcPct val="90000"/>
            </a:lnSpc>
            <a:spcBef>
              <a:spcPct val="0"/>
            </a:spcBef>
            <a:spcAft>
              <a:spcPct val="35000"/>
            </a:spcAft>
            <a:buNone/>
          </a:pPr>
          <a:r>
            <a:rPr lang="tr-TR" sz="2000" kern="1200"/>
            <a:t>Nedensel tahminleme yöntemi bağımlı değişkenin (tahmin edilmek istenen ürünün zaman içindeki satışları) birden çok değişkenin etkilediği düşünülen durumlarda kullanılabilir.</a:t>
          </a:r>
          <a:endParaRPr lang="en-US" sz="2000" kern="1200"/>
        </a:p>
      </dsp:txBody>
      <dsp:txXfrm>
        <a:off x="1507738" y="707092"/>
        <a:ext cx="6378961" cy="1305401"/>
      </dsp:txXfrm>
    </dsp:sp>
    <dsp:sp modelId="{0E31CF5A-5374-486B-960C-5F043D2B0512}">
      <dsp:nvSpPr>
        <dsp:cNvPr id="0" name=""/>
        <dsp:cNvSpPr/>
      </dsp:nvSpPr>
      <dsp:spPr>
        <a:xfrm>
          <a:off x="0" y="2338844"/>
          <a:ext cx="7886700" cy="13054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B502B3-960C-4ABA-83DB-0EAC485E9BE8}">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CDD915-FDBB-453D-9E53-729F13A9D749}">
      <dsp:nvSpPr>
        <dsp:cNvPr id="0" name=""/>
        <dsp:cNvSpPr/>
      </dsp:nvSpPr>
      <dsp:spPr>
        <a:xfrm>
          <a:off x="1507738" y="2338844"/>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889000">
            <a:lnSpc>
              <a:spcPct val="90000"/>
            </a:lnSpc>
            <a:spcBef>
              <a:spcPct val="0"/>
            </a:spcBef>
            <a:spcAft>
              <a:spcPct val="35000"/>
            </a:spcAft>
            <a:buNone/>
          </a:pPr>
          <a:r>
            <a:rPr lang="tr-TR" sz="2000" kern="1200"/>
            <a:t>Regresyon ve korelasyon analizinde açıklanan istatiksel yöntemler kullanılarak bu değişkenlerin etkileri tahmine yansıtılmaya çalışılır (Özsoy, 2006: 43).</a:t>
          </a:r>
          <a:endParaRPr lang="en-US" sz="2000" kern="1200"/>
        </a:p>
      </dsp:txBody>
      <dsp:txXfrm>
        <a:off x="1507738" y="2338844"/>
        <a:ext cx="6378961" cy="130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7DDAE-9FFB-4BD9-A74F-15264957B09B}">
      <dsp:nvSpPr>
        <dsp:cNvPr id="0" name=""/>
        <dsp:cNvSpPr/>
      </dsp:nvSpPr>
      <dsp:spPr>
        <a:xfrm>
          <a:off x="0" y="272423"/>
          <a:ext cx="4683949" cy="16450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Nedensellik ispat edilmesi için korelasyonun bulunması gereklidir ama bu nedensellik göstermek için yeterli değildir. Nedensellik ve korelasyon birbirlerine eşit değillerdir ama daha uygun cümleler ile; </a:t>
          </a:r>
          <a:endParaRPr lang="en-US" sz="1900" kern="1200"/>
        </a:p>
      </dsp:txBody>
      <dsp:txXfrm>
        <a:off x="80303" y="352726"/>
        <a:ext cx="4523343" cy="1484414"/>
      </dsp:txXfrm>
    </dsp:sp>
    <dsp:sp modelId="{4DD2A2A0-2AFF-41D7-B920-310FF0B72A54}">
      <dsp:nvSpPr>
        <dsp:cNvPr id="0" name=""/>
        <dsp:cNvSpPr/>
      </dsp:nvSpPr>
      <dsp:spPr>
        <a:xfrm>
          <a:off x="0" y="1972163"/>
          <a:ext cx="4683949" cy="16450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Ampirik olarak gözlemlenen birlikte değişme nedensellik açıklamasi için gereklidir ama yeterli değildir.</a:t>
          </a:r>
          <a:endParaRPr lang="en-US" sz="1900" kern="1200"/>
        </a:p>
      </dsp:txBody>
      <dsp:txXfrm>
        <a:off x="80303" y="2052466"/>
        <a:ext cx="4523343" cy="1484414"/>
      </dsp:txXfrm>
    </dsp:sp>
    <dsp:sp modelId="{EDAA965B-AF42-42C0-B116-1EBFE31BA74C}">
      <dsp:nvSpPr>
        <dsp:cNvPr id="0" name=""/>
        <dsp:cNvSpPr/>
      </dsp:nvSpPr>
      <dsp:spPr>
        <a:xfrm>
          <a:off x="0" y="3671903"/>
          <a:ext cx="4683949" cy="16450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Korelasyon nedensellik değildir; ama nedenselliğin daha ayrıntılı incelenmesini gerektiren ipucunu sağlar.</a:t>
          </a:r>
          <a:endParaRPr lang="en-US" sz="1900" kern="1200"/>
        </a:p>
      </dsp:txBody>
      <dsp:txXfrm>
        <a:off x="80303" y="3752206"/>
        <a:ext cx="4523343" cy="14844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5.10.2024</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5.10.2024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8842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49715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2679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04084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38788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0090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985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17728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2743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69464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311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10/5/2024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6116589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mku.edu.tr/files/339-fe1f52d7-578f-4b4f-b078-bbcbae358b9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0" name="Rectangle 512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513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ctrTitle"/>
          </p:nvPr>
        </p:nvSpPr>
        <p:spPr>
          <a:xfrm>
            <a:off x="4942996" y="4267832"/>
            <a:ext cx="3604497" cy="1297115"/>
          </a:xfrm>
        </p:spPr>
        <p:txBody>
          <a:bodyPr anchor="t">
            <a:normAutofit/>
          </a:bodyPr>
          <a:lstStyle/>
          <a:p>
            <a:pPr algn="l" eaLnBrk="1" hangingPunct="1"/>
            <a:r>
              <a:rPr lang="tr-TR" sz="2700" dirty="0">
                <a:solidFill>
                  <a:schemeClr val="tx2"/>
                </a:solidFill>
              </a:rPr>
              <a:t>Turizm Ekonomisi </a:t>
            </a:r>
            <a:br>
              <a:rPr lang="tr-TR" sz="2700" dirty="0">
                <a:solidFill>
                  <a:schemeClr val="tx2"/>
                </a:solidFill>
              </a:rPr>
            </a:br>
            <a:r>
              <a:rPr lang="tr-TR" sz="2700" dirty="0">
                <a:solidFill>
                  <a:schemeClr val="tx2"/>
                </a:solidFill>
              </a:rPr>
              <a:t>Turizm Talebi-III</a:t>
            </a:r>
          </a:p>
        </p:txBody>
      </p:sp>
      <p:sp>
        <p:nvSpPr>
          <p:cNvPr id="5123" name="Rectangle 3"/>
          <p:cNvSpPr>
            <a:spLocks noGrp="1" noChangeArrowheads="1"/>
          </p:cNvSpPr>
          <p:nvPr>
            <p:ph type="subTitle" idx="1"/>
          </p:nvPr>
        </p:nvSpPr>
        <p:spPr>
          <a:xfrm>
            <a:off x="5506452" y="5486805"/>
            <a:ext cx="3604268" cy="838831"/>
          </a:xfrm>
        </p:spPr>
        <p:txBody>
          <a:bodyPr anchor="b">
            <a:normAutofit/>
          </a:bodyPr>
          <a:lstStyle/>
          <a:p>
            <a:pPr marL="63500" algn="l" eaLnBrk="1" hangingPunct="1"/>
            <a:endParaRPr lang="tr-TR" sz="1700" dirty="0">
              <a:solidFill>
                <a:schemeClr val="tx2"/>
              </a:solidFill>
            </a:endParaRPr>
          </a:p>
          <a:p>
            <a:pPr marL="63500" algn="l" eaLnBrk="1" hangingPunct="1"/>
            <a:r>
              <a:rPr lang="tr-TR" sz="1700" dirty="0">
                <a:solidFill>
                  <a:schemeClr val="tx2"/>
                </a:solidFill>
              </a:rPr>
              <a:t>Öğr. Gör. Yaşar GÜLTEKİN</a:t>
            </a:r>
          </a:p>
        </p:txBody>
      </p:sp>
      <p:pic>
        <p:nvPicPr>
          <p:cNvPr id="5127" name="Graphic 5126" descr="Uçak">
            <a:extLst>
              <a:ext uri="{FF2B5EF4-FFF2-40B4-BE49-F238E27FC236}">
                <a16:creationId xmlns:a16="http://schemas.microsoft.com/office/drawing/2014/main" id="{255BBCA2-A3A9-1B86-5DA6-EC2F45C3D1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5134" name="Group 513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5135" name="Freeform: Shape 513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6" name="Freeform: Shape 513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7" name="Freeform: Shape 513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81517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6" name="Rectangle 3277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8" name="Freeform: Shape 3277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0" name="Rectangle 4"/>
          <p:cNvSpPr>
            <a:spLocks noGrp="1" noRot="1" noChangeArrowheads="1"/>
          </p:cNvSpPr>
          <p:nvPr>
            <p:ph type="title"/>
          </p:nvPr>
        </p:nvSpPr>
        <p:spPr>
          <a:xfrm>
            <a:off x="515125" y="1153572"/>
            <a:ext cx="2400300" cy="4461163"/>
          </a:xfrm>
        </p:spPr>
        <p:txBody>
          <a:bodyPr>
            <a:normAutofit/>
          </a:bodyPr>
          <a:lstStyle/>
          <a:p>
            <a:pPr eaLnBrk="1" hangingPunct="1"/>
            <a:r>
              <a:rPr lang="tr-TR" sz="4100">
                <a:solidFill>
                  <a:srgbClr val="FFFFFF"/>
                </a:solidFill>
              </a:rPr>
              <a:t>Kantitatif Yöntemler</a:t>
            </a:r>
          </a:p>
        </p:txBody>
      </p:sp>
      <p:sp>
        <p:nvSpPr>
          <p:cNvPr id="32780" name="Arc 3277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771" name="Rectangle 3"/>
          <p:cNvSpPr>
            <a:spLocks noGrp="1" noChangeArrowheads="1"/>
          </p:cNvSpPr>
          <p:nvPr>
            <p:ph idx="1"/>
          </p:nvPr>
        </p:nvSpPr>
        <p:spPr>
          <a:xfrm>
            <a:off x="3335480" y="591344"/>
            <a:ext cx="5629007" cy="5585619"/>
          </a:xfrm>
        </p:spPr>
        <p:txBody>
          <a:bodyPr anchor="ctr">
            <a:normAutofit/>
          </a:bodyPr>
          <a:lstStyle/>
          <a:p>
            <a:pPr marL="107950" indent="0" eaLnBrk="1" hangingPunct="1">
              <a:buFont typeface="Georgia" pitchFamily="18" charset="0"/>
              <a:buNone/>
            </a:pPr>
            <a:r>
              <a:rPr lang="tr-TR" dirty="0"/>
              <a:t>Kantitatif tahmin yöntemleri, geçmiş verileri kullanarak gelecekteki verilerin talep tahminlerini istatiksel olarak hesaplayabilmemizi sağlar. Talebin oluşmasına etki eden faktörler ile talep miktarı arasındaki ilişkinin gelecekteki dönemler için de aynı şekilde eğilim göstereceği varsayımına dayanmaktadır.</a:t>
            </a:r>
          </a:p>
        </p:txBody>
      </p:sp>
    </p:spTree>
    <p:extLst>
      <p:ext uri="{BB962C8B-B14F-4D97-AF65-F5344CB8AC3E}">
        <p14:creationId xmlns:p14="http://schemas.microsoft.com/office/powerpoint/2010/main" val="2423093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Rot="1" noChangeArrowheads="1"/>
          </p:cNvSpPr>
          <p:nvPr>
            <p:ph type="title"/>
          </p:nvPr>
        </p:nvSpPr>
        <p:spPr>
          <a:noFill/>
        </p:spPr>
        <p:txBody>
          <a:bodyPr/>
          <a:lstStyle/>
          <a:p>
            <a:pPr eaLnBrk="1" hangingPunct="1"/>
            <a:r>
              <a:rPr lang="tr-TR" sz="3600"/>
              <a:t>Zaman Serileri Analizi- Naive Yöntem</a:t>
            </a:r>
          </a:p>
        </p:txBody>
      </p:sp>
      <p:pic>
        <p:nvPicPr>
          <p:cNvPr id="3481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899592" y="1682652"/>
            <a:ext cx="6283398" cy="43513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430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0" name="Freeform: Shape 3584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842" name="Rectangle 4"/>
          <p:cNvSpPr>
            <a:spLocks noGrp="1" noRot="1" noChangeArrowheads="1"/>
          </p:cNvSpPr>
          <p:nvPr>
            <p:ph type="title"/>
          </p:nvPr>
        </p:nvSpPr>
        <p:spPr>
          <a:xfrm>
            <a:off x="628650" y="365125"/>
            <a:ext cx="7886700" cy="1325563"/>
          </a:xfrm>
        </p:spPr>
        <p:txBody>
          <a:bodyPr>
            <a:normAutofit/>
          </a:bodyPr>
          <a:lstStyle/>
          <a:p>
            <a:pPr eaLnBrk="1" hangingPunct="1"/>
            <a:r>
              <a:rPr lang="tr-TR"/>
              <a:t>Zaman Serileri Analizi- Naive Yöntem</a:t>
            </a:r>
          </a:p>
        </p:txBody>
      </p:sp>
      <p:sp>
        <p:nvSpPr>
          <p:cNvPr id="35852" name="Arc 358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843" name="Rectangle 3"/>
          <p:cNvSpPr>
            <a:spLocks noGrp="1" noChangeArrowheads="1"/>
          </p:cNvSpPr>
          <p:nvPr>
            <p:ph idx="1"/>
          </p:nvPr>
        </p:nvSpPr>
        <p:spPr>
          <a:xfrm>
            <a:off x="628650" y="1825625"/>
            <a:ext cx="7886700" cy="4351338"/>
          </a:xfrm>
        </p:spPr>
        <p:txBody>
          <a:bodyPr>
            <a:normAutofit/>
          </a:bodyPr>
          <a:lstStyle/>
          <a:p>
            <a:pPr marL="107950" indent="0" algn="just" eaLnBrk="1" hangingPunct="1">
              <a:buFont typeface="Georgia" pitchFamily="18" charset="0"/>
              <a:buNone/>
            </a:pPr>
            <a:r>
              <a:rPr lang="tr-TR" sz="2400" dirty="0"/>
              <a:t>Bu modeller, eldeki en son gözlem değerinin bir sonraki dönem için en iyi öngörü değeri olarak alınabileceği varsayımını yapan modellerdir. </a:t>
            </a:r>
          </a:p>
          <a:p>
            <a:pPr marL="107950" indent="0" algn="just" eaLnBrk="1" hangingPunct="1">
              <a:buFont typeface="Georgia" pitchFamily="18" charset="0"/>
              <a:buNone/>
            </a:pPr>
            <a:endParaRPr lang="tr-TR" sz="2400" dirty="0"/>
          </a:p>
          <a:p>
            <a:pPr marL="107950" indent="0" algn="just" eaLnBrk="1" hangingPunct="1">
              <a:buFont typeface="Georgia" pitchFamily="18" charset="0"/>
              <a:buNone/>
            </a:pPr>
            <a:r>
              <a:rPr lang="tr-TR" sz="2400" dirty="0" err="1"/>
              <a:t>Naive</a:t>
            </a:r>
            <a:r>
              <a:rPr lang="tr-TR" sz="2400" dirty="0"/>
              <a:t> modellerinin en basiti ∧ Y t+1 = </a:t>
            </a:r>
            <a:r>
              <a:rPr lang="tr-TR" sz="2400" dirty="0" err="1"/>
              <a:t>Yt</a:t>
            </a:r>
            <a:r>
              <a:rPr lang="tr-TR" sz="2400" dirty="0"/>
              <a:t>………….(1) formülü ile öngörü değeri belirleyen modeldir. Bu modele göre hesaplanacak öngörü değerleri </a:t>
            </a:r>
            <a:r>
              <a:rPr lang="tr-TR" sz="2400" dirty="0" err="1"/>
              <a:t>Yt’deki</a:t>
            </a:r>
            <a:r>
              <a:rPr lang="tr-TR" sz="2400" dirty="0"/>
              <a:t> değişimleri çok yakından izler.</a:t>
            </a:r>
          </a:p>
        </p:txBody>
      </p:sp>
    </p:spTree>
    <p:extLst>
      <p:ext uri="{BB962C8B-B14F-4D97-AF65-F5344CB8AC3E}">
        <p14:creationId xmlns:p14="http://schemas.microsoft.com/office/powerpoint/2010/main" val="2631603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Rot="1" noChangeArrowheads="1"/>
          </p:cNvSpPr>
          <p:nvPr>
            <p:ph type="title"/>
          </p:nvPr>
        </p:nvSpPr>
        <p:spPr>
          <a:noFill/>
        </p:spPr>
        <p:txBody>
          <a:bodyPr/>
          <a:lstStyle/>
          <a:p>
            <a:pPr eaLnBrk="1" hangingPunct="1"/>
            <a:r>
              <a:rPr lang="tr-TR" sz="3600"/>
              <a:t>Zaman Serileri Analizi- Naive Yöntem</a:t>
            </a:r>
          </a:p>
        </p:txBody>
      </p:sp>
      <p:sp>
        <p:nvSpPr>
          <p:cNvPr id="36867" name="Rectangle 3"/>
          <p:cNvSpPr>
            <a:spLocks noGrp="1" noChangeArrowheads="1"/>
          </p:cNvSpPr>
          <p:nvPr>
            <p:ph idx="1"/>
          </p:nvPr>
        </p:nvSpPr>
        <p:spPr>
          <a:xfrm>
            <a:off x="457200" y="2216150"/>
            <a:ext cx="8229600" cy="3949700"/>
          </a:xfrm>
        </p:spPr>
        <p:txBody>
          <a:bodyPr/>
          <a:lstStyle/>
          <a:p>
            <a:pPr marL="107950" indent="0" algn="just" eaLnBrk="1" hangingPunct="1">
              <a:lnSpc>
                <a:spcPct val="150000"/>
              </a:lnSpc>
              <a:buFont typeface="Georgia" pitchFamily="18" charset="0"/>
              <a:buNone/>
            </a:pPr>
            <a:r>
              <a:rPr lang="fr-FR" sz="2400" dirty="0"/>
              <a:t>Y </a:t>
            </a:r>
            <a:r>
              <a:rPr lang="fr-FR" sz="2400" baseline="-25000" dirty="0"/>
              <a:t>t+1</a:t>
            </a:r>
            <a:r>
              <a:rPr lang="fr-FR" sz="2400" dirty="0"/>
              <a:t>=</a:t>
            </a:r>
            <a:r>
              <a:rPr lang="fr-FR" sz="2400" dirty="0" err="1"/>
              <a:t>Y</a:t>
            </a:r>
            <a:r>
              <a:rPr lang="fr-FR" sz="2400" baseline="-25000" dirty="0" err="1"/>
              <a:t>t</a:t>
            </a:r>
            <a:r>
              <a:rPr lang="fr-FR" sz="2400" dirty="0"/>
              <a:t>+( </a:t>
            </a:r>
            <a:r>
              <a:rPr lang="fr-FR" sz="2400" dirty="0" err="1"/>
              <a:t>Y</a:t>
            </a:r>
            <a:r>
              <a:rPr lang="fr-FR" sz="2400" baseline="-25000" dirty="0" err="1"/>
              <a:t>t</a:t>
            </a:r>
            <a:r>
              <a:rPr lang="fr-FR" sz="2400" dirty="0"/>
              <a:t> -</a:t>
            </a:r>
            <a:r>
              <a:rPr lang="fr-FR" sz="2400" dirty="0" err="1"/>
              <a:t>Y</a:t>
            </a:r>
            <a:r>
              <a:rPr lang="fr-FR" sz="2400" baseline="-25000" dirty="0" err="1"/>
              <a:t>t</a:t>
            </a:r>
            <a:r>
              <a:rPr lang="fr-FR" sz="2400" baseline="-25000" dirty="0"/>
              <a:t>- 1</a:t>
            </a:r>
            <a:r>
              <a:rPr lang="fr-FR" sz="2400" dirty="0"/>
              <a:t>)………….(2)</a:t>
            </a:r>
            <a:endParaRPr lang="tr-TR" sz="2400" dirty="0"/>
          </a:p>
          <a:p>
            <a:pPr marL="107950" indent="0" algn="just" eaLnBrk="1" hangingPunct="1">
              <a:lnSpc>
                <a:spcPct val="150000"/>
              </a:lnSpc>
              <a:buFont typeface="Georgia" pitchFamily="18" charset="0"/>
              <a:buNone/>
            </a:pPr>
            <a:endParaRPr lang="tr-TR" sz="2400" dirty="0"/>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141663"/>
            <a:ext cx="6986587"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4581525"/>
            <a:ext cx="3770312"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476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7" name="Rectangle 37896">
            <a:extLst>
              <a:ext uri="{FF2B5EF4-FFF2-40B4-BE49-F238E27FC236}">
                <a16:creationId xmlns:a16="http://schemas.microsoft.com/office/drawing/2014/main" id="{D17A94B4-8121-4ED6-AB0D-69EE9A633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9" name="Graphic 37898">
            <a:extLst>
              <a:ext uri="{FF2B5EF4-FFF2-40B4-BE49-F238E27FC236}">
                <a16:creationId xmlns:a16="http://schemas.microsoft.com/office/drawing/2014/main" id="{4741521E-DC76-41B9-8A47-448CD4F9FA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45699" y="-1835671"/>
            <a:ext cx="5470372" cy="9141714"/>
          </a:xfrm>
          <a:prstGeom prst="rect">
            <a:avLst/>
          </a:prstGeom>
        </p:spPr>
      </p:pic>
      <p:sp>
        <p:nvSpPr>
          <p:cNvPr id="37890" name="Rectangle 4"/>
          <p:cNvSpPr>
            <a:spLocks noGrp="1" noRot="1" noChangeArrowheads="1"/>
          </p:cNvSpPr>
          <p:nvPr>
            <p:ph type="title"/>
          </p:nvPr>
        </p:nvSpPr>
        <p:spPr>
          <a:xfrm>
            <a:off x="1052724" y="184336"/>
            <a:ext cx="6962835" cy="1405965"/>
          </a:xfrm>
        </p:spPr>
        <p:txBody>
          <a:bodyPr vert="horz" lIns="91440" tIns="45720" rIns="91440" bIns="45720" rtlCol="0" anchor="b">
            <a:normAutofit/>
          </a:bodyPr>
          <a:lstStyle/>
          <a:p>
            <a:pPr algn="ctr"/>
            <a:r>
              <a:rPr lang="en-US" kern="1200">
                <a:solidFill>
                  <a:schemeClr val="tx1"/>
                </a:solidFill>
                <a:latin typeface="+mj-lt"/>
                <a:ea typeface="+mj-ea"/>
                <a:cs typeface="+mj-cs"/>
              </a:rPr>
              <a:t>Zaman Serileri Analizi- Naive Yöntem</a:t>
            </a:r>
          </a:p>
        </p:txBody>
      </p:sp>
      <p:sp>
        <p:nvSpPr>
          <p:cNvPr id="37901" name="Rectangle 37900">
            <a:extLst>
              <a:ext uri="{FF2B5EF4-FFF2-40B4-BE49-F238E27FC236}">
                <a16:creationId xmlns:a16="http://schemas.microsoft.com/office/drawing/2014/main" id="{53FD85F6-ECDC-4124-9916-6444E142C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 y="685797"/>
            <a:ext cx="89153"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2"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10028" y="2299217"/>
            <a:ext cx="9141713" cy="211843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903" name="Rectangle 37902">
            <a:extLst>
              <a:ext uri="{FF2B5EF4-FFF2-40B4-BE49-F238E27FC236}">
                <a16:creationId xmlns:a16="http://schemas.microsoft.com/office/drawing/2014/main" id="{FB5D26B4-74AD-4118-8F13-7051DA3BF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7708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20" name="Rectangle 38919">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4" name="Rectangle 4"/>
          <p:cNvSpPr>
            <a:spLocks noGrp="1" noRot="1" noChangeArrowheads="1"/>
          </p:cNvSpPr>
          <p:nvPr>
            <p:ph type="title"/>
          </p:nvPr>
        </p:nvSpPr>
        <p:spPr>
          <a:xfrm>
            <a:off x="628650" y="365125"/>
            <a:ext cx="4168866" cy="1325563"/>
          </a:xfrm>
        </p:spPr>
        <p:txBody>
          <a:bodyPr>
            <a:normAutofit/>
          </a:bodyPr>
          <a:lstStyle/>
          <a:p>
            <a:pPr eaLnBrk="1" hangingPunct="1"/>
            <a:r>
              <a:rPr lang="tr-TR" sz="3400"/>
              <a:t>Zaman Serileri Analizi- Ortalama Yöntemleri</a:t>
            </a:r>
          </a:p>
        </p:txBody>
      </p:sp>
      <p:sp>
        <p:nvSpPr>
          <p:cNvPr id="38922" name="Freeform: Shape 38921">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915" name="Rectangle 3"/>
          <p:cNvSpPr>
            <a:spLocks noGrp="1" noChangeArrowheads="1"/>
          </p:cNvSpPr>
          <p:nvPr>
            <p:ph idx="1"/>
          </p:nvPr>
        </p:nvSpPr>
        <p:spPr>
          <a:xfrm>
            <a:off x="628650" y="1825625"/>
            <a:ext cx="4168866" cy="4351338"/>
          </a:xfrm>
        </p:spPr>
        <p:txBody>
          <a:bodyPr>
            <a:normAutofit/>
          </a:bodyPr>
          <a:lstStyle/>
          <a:p>
            <a:pPr marL="107950" indent="0" eaLnBrk="1" hangingPunct="1">
              <a:buFont typeface="Georgia" pitchFamily="18" charset="0"/>
              <a:buNone/>
            </a:pPr>
            <a:r>
              <a:rPr lang="tr-TR" dirty="0"/>
              <a:t>Basit ortalama yöntemi geçmiş dönem verilerinin tek tek toplanıp dönem sayısına bölünmesidir (Çağlar, 2007: 34). Yöntemin avantajı bütün dönemleri kullanarak tahminde düzleşme sağlaması ve kolay uygulanabilmesidir. </a:t>
            </a:r>
          </a:p>
          <a:p>
            <a:pPr marL="107950" indent="0" eaLnBrk="1" hangingPunct="1">
              <a:buFont typeface="Georgia" pitchFamily="18" charset="0"/>
              <a:buNone/>
            </a:pPr>
            <a:endParaRPr lang="tr-TR" dirty="0"/>
          </a:p>
        </p:txBody>
      </p:sp>
      <p:sp>
        <p:nvSpPr>
          <p:cNvPr id="38924" name="Oval 38923">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926" name="Block Arc 3892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928" name="Freeform: Shape 38927">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38930" name="Straight Connector 38929">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8932" name="Freeform: Shape 38931">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8934" name="Arc 38933">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936" name="Freeform: Shape 38935">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6099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5" name="Rectangle 39944">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4000" kern="1200">
                <a:solidFill>
                  <a:schemeClr val="tx1"/>
                </a:solidFill>
                <a:latin typeface="+mj-lt"/>
                <a:ea typeface="+mj-ea"/>
                <a:cs typeface="+mj-cs"/>
              </a:rPr>
              <a:t>Zaman Serileri Analizi- Ortalama Yöntemleri</a:t>
            </a:r>
          </a:p>
        </p:txBody>
      </p:sp>
      <p:sp>
        <p:nvSpPr>
          <p:cNvPr id="39947"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4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40030" y="3381751"/>
            <a:ext cx="8661654" cy="208979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260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68" name="Rectangle 4096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0" name="Freeform: Shape 4096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Rectangle 4"/>
          <p:cNvSpPr>
            <a:spLocks noGrp="1" noRot="1" noChangeArrowheads="1"/>
          </p:cNvSpPr>
          <p:nvPr>
            <p:ph type="title"/>
          </p:nvPr>
        </p:nvSpPr>
        <p:spPr>
          <a:xfrm>
            <a:off x="515125" y="1153572"/>
            <a:ext cx="2400300" cy="4461163"/>
          </a:xfrm>
        </p:spPr>
        <p:txBody>
          <a:bodyPr>
            <a:normAutofit/>
          </a:bodyPr>
          <a:lstStyle/>
          <a:p>
            <a:pPr eaLnBrk="1" hangingPunct="1"/>
            <a:r>
              <a:rPr lang="tr-TR" sz="3700">
                <a:solidFill>
                  <a:srgbClr val="FFFFFF"/>
                </a:solidFill>
              </a:rPr>
              <a:t>Zaman Serileri Analizi- Ortalama Yöntemleri</a:t>
            </a:r>
          </a:p>
        </p:txBody>
      </p:sp>
      <p:sp>
        <p:nvSpPr>
          <p:cNvPr id="40972" name="Arc 4097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963" name="Rectangle 3"/>
          <p:cNvSpPr>
            <a:spLocks noGrp="1" noChangeArrowheads="1"/>
          </p:cNvSpPr>
          <p:nvPr>
            <p:ph idx="1"/>
          </p:nvPr>
        </p:nvSpPr>
        <p:spPr>
          <a:xfrm>
            <a:off x="3335481" y="591344"/>
            <a:ext cx="5179868" cy="5585619"/>
          </a:xfrm>
        </p:spPr>
        <p:txBody>
          <a:bodyPr anchor="ctr">
            <a:normAutofit/>
          </a:bodyPr>
          <a:lstStyle/>
          <a:p>
            <a:pPr marL="107950" indent="0" eaLnBrk="1" hangingPunct="1">
              <a:buFont typeface="Georgia" pitchFamily="18" charset="0"/>
              <a:buNone/>
            </a:pPr>
            <a:r>
              <a:rPr lang="tr-TR"/>
              <a:t>Ağırlıklı hareketli ortalama yönteminde dönemlere farklı (eşit olmayan) ağırlıklar uygulanabilir. Örneğin, son dönemdeki verilerin yapılacak tahminde daha etkili olacağı düşünülüyorsa, bu dönemlere daha fazla ağırlık verilebilir. </a:t>
            </a:r>
          </a:p>
        </p:txBody>
      </p:sp>
    </p:spTree>
    <p:extLst>
      <p:ext uri="{BB962C8B-B14F-4D97-AF65-F5344CB8AC3E}">
        <p14:creationId xmlns:p14="http://schemas.microsoft.com/office/powerpoint/2010/main" val="96665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2" name="Rectangle 41991">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994" name="Group 4199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41995" name="Rectangle 4199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6" name="Rectangle 4199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7" name="Rectangle 4199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999" name="Rectangle 4199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6" name="Rectangle 4"/>
          <p:cNvSpPr>
            <a:spLocks noGrp="1" noRot="1" noChangeArrowheads="1"/>
          </p:cNvSpPr>
          <p:nvPr>
            <p:ph type="title"/>
          </p:nvPr>
        </p:nvSpPr>
        <p:spPr>
          <a:xfrm>
            <a:off x="782723" y="809898"/>
            <a:ext cx="7457037" cy="1554480"/>
          </a:xfrm>
        </p:spPr>
        <p:txBody>
          <a:bodyPr anchor="ctr">
            <a:normAutofit/>
          </a:bodyPr>
          <a:lstStyle/>
          <a:p>
            <a:pPr eaLnBrk="1" hangingPunct="1"/>
            <a:r>
              <a:rPr lang="tr-TR" sz="4200"/>
              <a:t>Zaman Serileri Analizi- Ortalama Yöntemleri</a:t>
            </a:r>
          </a:p>
        </p:txBody>
      </p:sp>
      <p:sp>
        <p:nvSpPr>
          <p:cNvPr id="41987" name="Rectangle 3"/>
          <p:cNvSpPr>
            <a:spLocks noGrp="1" noChangeArrowheads="1"/>
          </p:cNvSpPr>
          <p:nvPr>
            <p:ph idx="1"/>
          </p:nvPr>
        </p:nvSpPr>
        <p:spPr>
          <a:xfrm>
            <a:off x="783771" y="3017522"/>
            <a:ext cx="7455989" cy="3124658"/>
          </a:xfrm>
        </p:spPr>
        <p:txBody>
          <a:bodyPr anchor="ctr">
            <a:normAutofit/>
          </a:bodyPr>
          <a:lstStyle/>
          <a:p>
            <a:pPr marL="107950" indent="0" eaLnBrk="1" hangingPunct="1">
              <a:buFont typeface="Georgia" pitchFamily="18" charset="0"/>
              <a:buNone/>
            </a:pPr>
            <a:r>
              <a:rPr lang="tr-TR" sz="2100"/>
              <a:t>Ağırlıklı hareketli ortalamanın hesaplanması, seçilen dönemlerin talep miktarı, verilen ağırlıkla çarpılır, bu çarpımlar toplanır ve ağırlıkların toplamına bölünerek elde edilir (Taşdemir, 2012: 27). Bu yöntem hesaplanırken dönemlere verilen ağırlık 0-1 arasında değişmektedir verilen ağırlıkların toplamı 1 olur (İlhan, 56: 2015).</a:t>
            </a:r>
          </a:p>
        </p:txBody>
      </p:sp>
      <p:cxnSp>
        <p:nvCxnSpPr>
          <p:cNvPr id="42001" name="Straight Connector 4200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3760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016" name="Rectangle 43015">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018" name="Group 43017">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43019" name="Rectangle 4301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0" name="Rectangle 43019">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1" name="Rectangle 43020">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023" name="Rectangle 43022">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Rectangle 4"/>
          <p:cNvSpPr>
            <a:spLocks noGrp="1" noRot="1" noChangeArrowheads="1"/>
          </p:cNvSpPr>
          <p:nvPr>
            <p:ph type="title"/>
          </p:nvPr>
        </p:nvSpPr>
        <p:spPr>
          <a:xfrm>
            <a:off x="782723" y="809898"/>
            <a:ext cx="7457037" cy="1554480"/>
          </a:xfrm>
        </p:spPr>
        <p:txBody>
          <a:bodyPr anchor="ctr">
            <a:normAutofit/>
          </a:bodyPr>
          <a:lstStyle/>
          <a:p>
            <a:pPr eaLnBrk="1" hangingPunct="1"/>
            <a:r>
              <a:rPr lang="tr-TR" sz="4200"/>
              <a:t>Üssel Düzeltme Yöntemi</a:t>
            </a:r>
          </a:p>
        </p:txBody>
      </p:sp>
      <p:sp>
        <p:nvSpPr>
          <p:cNvPr id="43011" name="Rectangle 3"/>
          <p:cNvSpPr>
            <a:spLocks noGrp="1" noChangeArrowheads="1"/>
          </p:cNvSpPr>
          <p:nvPr>
            <p:ph idx="1"/>
          </p:nvPr>
        </p:nvSpPr>
        <p:spPr>
          <a:xfrm>
            <a:off x="783771" y="3017522"/>
            <a:ext cx="7455989" cy="3124658"/>
          </a:xfrm>
        </p:spPr>
        <p:txBody>
          <a:bodyPr anchor="ctr">
            <a:normAutofit/>
          </a:bodyPr>
          <a:lstStyle/>
          <a:p>
            <a:pPr marL="107950" indent="0" eaLnBrk="1" hangingPunct="1">
              <a:buFont typeface="Georgia" pitchFamily="18" charset="0"/>
              <a:buNone/>
            </a:pPr>
            <a:r>
              <a:rPr lang="tr-TR" sz="2100" dirty="0"/>
              <a:t>Tek </a:t>
            </a:r>
            <a:r>
              <a:rPr lang="tr-TR" sz="2100" dirty="0" err="1"/>
              <a:t>üssel</a:t>
            </a:r>
            <a:r>
              <a:rPr lang="tr-TR" sz="2100" dirty="0"/>
              <a:t> düzeltme yöntemi tahmin etme gereksinimi çok sık olduğunda ve tahminin çok hızlı yapılması gerektiğinde etkin olan bir ağırlıklandırılmış hareketli ortalama tekniğidir. Tek </a:t>
            </a:r>
            <a:r>
              <a:rPr lang="tr-TR" sz="2100" dirty="0" err="1"/>
              <a:t>üssel</a:t>
            </a:r>
            <a:r>
              <a:rPr lang="tr-TR" sz="2100" dirty="0"/>
              <a:t> düzletmeyi uygulayabilmek için sadece üç veriye ihtiyaç vardır ve bu yöntemi güncellemek kolaydır. Gerekli veriler; geçmiş gözlem, son gözlem ve düzeltme katsayısı veya sabitidir (Taşdemir, 2012: 28).</a:t>
            </a:r>
          </a:p>
        </p:txBody>
      </p:sp>
      <p:cxnSp>
        <p:nvCxnSpPr>
          <p:cNvPr id="43025" name="Straight Connector 4302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022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041" name="Rectangle 4404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4"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5700" kern="1200">
                <a:solidFill>
                  <a:schemeClr val="tx1"/>
                </a:solidFill>
                <a:latin typeface="+mj-lt"/>
                <a:ea typeface="+mj-ea"/>
                <a:cs typeface="+mj-cs"/>
              </a:rPr>
              <a:t>Üssel Düzeltme Yöntemi</a:t>
            </a:r>
          </a:p>
        </p:txBody>
      </p:sp>
      <p:sp>
        <p:nvSpPr>
          <p:cNvPr id="4404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03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40030" y="3538829"/>
            <a:ext cx="8661654" cy="177563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2591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9" name="Rectangle 4608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4"/>
          <p:cNvSpPr>
            <a:spLocks noGrp="1" noRot="1" noChangeArrowheads="1"/>
          </p:cNvSpPr>
          <p:nvPr>
            <p:ph type="title"/>
          </p:nvPr>
        </p:nvSpPr>
        <p:spPr>
          <a:xfrm>
            <a:off x="628650" y="459863"/>
            <a:ext cx="7886700" cy="1004594"/>
          </a:xfrm>
        </p:spPr>
        <p:txBody>
          <a:bodyPr>
            <a:normAutofit/>
          </a:bodyPr>
          <a:lstStyle/>
          <a:p>
            <a:pPr algn="ctr" eaLnBrk="1" hangingPunct="1"/>
            <a:r>
              <a:rPr lang="tr-TR">
                <a:solidFill>
                  <a:srgbClr val="FFFFFF"/>
                </a:solidFill>
              </a:rPr>
              <a:t>Nedensel Yöntemler</a:t>
            </a:r>
          </a:p>
        </p:txBody>
      </p:sp>
      <p:sp>
        <p:nvSpPr>
          <p:cNvPr id="46091" name="Rectangle: Rounded Corners 4609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085" name="Rectangle 3">
            <a:extLst>
              <a:ext uri="{FF2B5EF4-FFF2-40B4-BE49-F238E27FC236}">
                <a16:creationId xmlns:a16="http://schemas.microsoft.com/office/drawing/2014/main" id="{7429FD1F-656F-DF15-C13C-0898E8F4D7FC}"/>
              </a:ext>
            </a:extLst>
          </p:cNvPr>
          <p:cNvGraphicFramePr>
            <a:graphicFrameLocks noGrp="1"/>
          </p:cNvGraphicFramePr>
          <p:nvPr>
            <p:ph idx="1"/>
            <p:extLst>
              <p:ext uri="{D42A27DB-BD31-4B8C-83A1-F6EECF244321}">
                <p14:modId xmlns:p14="http://schemas.microsoft.com/office/powerpoint/2010/main" val="1911226823"/>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4302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3" name="Rectangle 471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4"/>
          <p:cNvSpPr>
            <a:spLocks noGrp="1" noRot="1" noChangeArrowheads="1"/>
          </p:cNvSpPr>
          <p:nvPr>
            <p:ph type="title"/>
          </p:nvPr>
        </p:nvSpPr>
        <p:spPr>
          <a:xfrm>
            <a:off x="3973321" y="329184"/>
            <a:ext cx="4688333" cy="1783080"/>
          </a:xfrm>
        </p:spPr>
        <p:txBody>
          <a:bodyPr anchor="b">
            <a:normAutofit/>
          </a:bodyPr>
          <a:lstStyle/>
          <a:p>
            <a:pPr eaLnBrk="1" hangingPunct="1"/>
            <a:r>
              <a:rPr lang="tr-TR" sz="4700"/>
              <a:t>Nedensel Yöntemler</a:t>
            </a:r>
          </a:p>
        </p:txBody>
      </p:sp>
      <p:pic>
        <p:nvPicPr>
          <p:cNvPr id="47109" name="Picture 47108">
            <a:extLst>
              <a:ext uri="{FF2B5EF4-FFF2-40B4-BE49-F238E27FC236}">
                <a16:creationId xmlns:a16="http://schemas.microsoft.com/office/drawing/2014/main" id="{90D12B3C-B6E5-E0DD-5C58-50F83EF1CF91}"/>
              </a:ext>
            </a:extLst>
          </p:cNvPr>
          <p:cNvPicPr>
            <a:picLocks noChangeAspect="1"/>
          </p:cNvPicPr>
          <p:nvPr/>
        </p:nvPicPr>
        <p:blipFill>
          <a:blip r:embed="rId2"/>
          <a:srcRect l="20111" r="28956"/>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71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7" name="Rectangle 3"/>
          <p:cNvSpPr>
            <a:spLocks noGrp="1" noChangeArrowheads="1"/>
          </p:cNvSpPr>
          <p:nvPr>
            <p:ph idx="1"/>
          </p:nvPr>
        </p:nvSpPr>
        <p:spPr>
          <a:xfrm>
            <a:off x="3973321" y="2706624"/>
            <a:ext cx="4688333" cy="3483864"/>
          </a:xfrm>
        </p:spPr>
        <p:txBody>
          <a:bodyPr>
            <a:normAutofit/>
          </a:bodyPr>
          <a:lstStyle/>
          <a:p>
            <a:pPr marL="107950" indent="0" eaLnBrk="1" hangingPunct="1">
              <a:buFont typeface="Georgia" pitchFamily="18" charset="0"/>
              <a:buNone/>
            </a:pPr>
            <a:r>
              <a:rPr lang="tr-TR" sz="1900"/>
              <a:t>Nedensel yöntemler şunlardır:</a:t>
            </a:r>
          </a:p>
          <a:p>
            <a:pPr marL="107950" indent="0" eaLnBrk="1" hangingPunct="1">
              <a:buFont typeface="Georgia" pitchFamily="18" charset="0"/>
              <a:buNone/>
            </a:pPr>
            <a:r>
              <a:rPr lang="tr-TR" sz="1900"/>
              <a:t>Regresyon Yöntemi</a:t>
            </a:r>
          </a:p>
          <a:p>
            <a:pPr marL="107950" indent="0" eaLnBrk="1" hangingPunct="1">
              <a:buFont typeface="Georgia" pitchFamily="18" charset="0"/>
              <a:buNone/>
            </a:pPr>
            <a:r>
              <a:rPr lang="tr-TR" sz="1900"/>
              <a:t>Basit Doğrusal Regresyon</a:t>
            </a:r>
          </a:p>
          <a:p>
            <a:pPr marL="107950" indent="0" eaLnBrk="1" hangingPunct="1">
              <a:buFont typeface="Georgia" pitchFamily="18" charset="0"/>
              <a:buNone/>
            </a:pPr>
            <a:r>
              <a:rPr lang="tr-TR" sz="1900"/>
              <a:t>Çoklu Doğrusal Regresyon</a:t>
            </a:r>
          </a:p>
          <a:p>
            <a:pPr marL="107950" indent="0" eaLnBrk="1" hangingPunct="1">
              <a:buFont typeface="Georgia" pitchFamily="18" charset="0"/>
              <a:buNone/>
            </a:pPr>
            <a:r>
              <a:rPr lang="tr-TR" sz="1900"/>
              <a:t>Doğrusal Olmayan Regresyon</a:t>
            </a:r>
          </a:p>
          <a:p>
            <a:pPr marL="107950" indent="0" eaLnBrk="1" hangingPunct="1">
              <a:buFont typeface="Georgia" pitchFamily="18" charset="0"/>
              <a:buNone/>
            </a:pPr>
            <a:r>
              <a:rPr lang="tr-TR" sz="1900"/>
              <a:t>Korelasyon Analizi</a:t>
            </a:r>
          </a:p>
        </p:txBody>
      </p:sp>
    </p:spTree>
    <p:extLst>
      <p:ext uri="{BB962C8B-B14F-4D97-AF65-F5344CB8AC3E}">
        <p14:creationId xmlns:p14="http://schemas.microsoft.com/office/powerpoint/2010/main" val="2169707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136" name="Rectangle 48135">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8" name="Freeform: Shape 4813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130" name="Rectangle 4"/>
          <p:cNvSpPr>
            <a:spLocks noGrp="1" noRot="1" noChangeArrowheads="1"/>
          </p:cNvSpPr>
          <p:nvPr>
            <p:ph type="title"/>
          </p:nvPr>
        </p:nvSpPr>
        <p:spPr>
          <a:xfrm>
            <a:off x="628650" y="365125"/>
            <a:ext cx="7886700" cy="1325563"/>
          </a:xfrm>
        </p:spPr>
        <p:txBody>
          <a:bodyPr>
            <a:normAutofit/>
          </a:bodyPr>
          <a:lstStyle/>
          <a:p>
            <a:pPr eaLnBrk="1" hangingPunct="1"/>
            <a:r>
              <a:rPr lang="tr-TR"/>
              <a:t>Regresyon Yöntemi</a:t>
            </a:r>
          </a:p>
        </p:txBody>
      </p:sp>
      <p:sp>
        <p:nvSpPr>
          <p:cNvPr id="48140" name="Arc 4813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131" name="Rectangle 3"/>
          <p:cNvSpPr>
            <a:spLocks noGrp="1" noChangeArrowheads="1"/>
          </p:cNvSpPr>
          <p:nvPr>
            <p:ph idx="1"/>
          </p:nvPr>
        </p:nvSpPr>
        <p:spPr>
          <a:xfrm>
            <a:off x="628650" y="1825625"/>
            <a:ext cx="7886700" cy="4351338"/>
          </a:xfrm>
        </p:spPr>
        <p:txBody>
          <a:bodyPr>
            <a:normAutofit/>
          </a:bodyPr>
          <a:lstStyle/>
          <a:p>
            <a:pPr marL="107950" indent="0" algn="just" eaLnBrk="1" hangingPunct="1">
              <a:buFont typeface="Georgia" pitchFamily="18" charset="0"/>
              <a:buNone/>
            </a:pPr>
            <a:r>
              <a:rPr lang="tr-TR" sz="2400" dirty="0"/>
              <a:t>Regresyon analizi, bilinen bulgulardan, bilinmeyen gelecekteki olaylarla ilgili tahmin yapılmasında kullanılır. Regresyon, bağımlı ve bağımsız değişken(ler) arasındaki ilişkiyi ve doğrusal eğri kavramını kullanarak, bir tahmin eşitliği geliştirir (Köse, 2008: 3). Regresyon denklemi yardımıyla bağımlı değişken ile bağımsız değişkenler arasındaki ilişkiyi kuran parametrelerin değerleri tahmin edilir.</a:t>
            </a:r>
          </a:p>
        </p:txBody>
      </p:sp>
    </p:spTree>
    <p:extLst>
      <p:ext uri="{BB962C8B-B14F-4D97-AF65-F5344CB8AC3E}">
        <p14:creationId xmlns:p14="http://schemas.microsoft.com/office/powerpoint/2010/main" val="233185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60" name="Rectangle 4915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62" name="Freeform: Shape 4916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154" name="Rectangle 4"/>
          <p:cNvSpPr>
            <a:spLocks noGrp="1" noRot="1" noChangeArrowheads="1"/>
          </p:cNvSpPr>
          <p:nvPr>
            <p:ph type="title"/>
          </p:nvPr>
        </p:nvSpPr>
        <p:spPr>
          <a:xfrm>
            <a:off x="628650" y="365125"/>
            <a:ext cx="7886700" cy="1325563"/>
          </a:xfrm>
        </p:spPr>
        <p:txBody>
          <a:bodyPr>
            <a:normAutofit/>
          </a:bodyPr>
          <a:lstStyle/>
          <a:p>
            <a:pPr eaLnBrk="1" hangingPunct="1"/>
            <a:r>
              <a:rPr lang="tr-TR"/>
              <a:t>Basit Doğrusal Regresyon</a:t>
            </a:r>
          </a:p>
        </p:txBody>
      </p:sp>
      <p:sp>
        <p:nvSpPr>
          <p:cNvPr id="49164" name="Arc 4916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155"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a:t>Temel amaç; X bağımsız değişkeni ile Y bağımlı değişkeni arasındaki doğrusal ilişkiyi Y = a + bX denklemi ile ifade etmek üzere bu denklemin parametrelerini (a ile b'nin alacağı değerler) bulmaktır.</a:t>
            </a:r>
          </a:p>
        </p:txBody>
      </p:sp>
    </p:spTree>
    <p:extLst>
      <p:ext uri="{BB962C8B-B14F-4D97-AF65-F5344CB8AC3E}">
        <p14:creationId xmlns:p14="http://schemas.microsoft.com/office/powerpoint/2010/main" val="2050057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185" name="Rectangle 5018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8" name="Rectangle 4"/>
          <p:cNvSpPr>
            <a:spLocks noGrp="1" noRot="1" noChangeArrowheads="1"/>
          </p:cNvSpPr>
          <p:nvPr>
            <p:ph type="title"/>
          </p:nvPr>
        </p:nvSpPr>
        <p:spPr>
          <a:xfrm>
            <a:off x="3973321" y="329184"/>
            <a:ext cx="4688333" cy="1783080"/>
          </a:xfrm>
        </p:spPr>
        <p:txBody>
          <a:bodyPr anchor="b">
            <a:normAutofit/>
          </a:bodyPr>
          <a:lstStyle/>
          <a:p>
            <a:pPr eaLnBrk="1" hangingPunct="1"/>
            <a:r>
              <a:rPr lang="tr-TR" sz="4700" dirty="0"/>
              <a:t>Çoklu Doğrusal Regresyon</a:t>
            </a:r>
          </a:p>
        </p:txBody>
      </p:sp>
      <p:pic>
        <p:nvPicPr>
          <p:cNvPr id="50181" name="Picture 50180">
            <a:extLst>
              <a:ext uri="{FF2B5EF4-FFF2-40B4-BE49-F238E27FC236}">
                <a16:creationId xmlns:a16="http://schemas.microsoft.com/office/drawing/2014/main" id="{8ADCF1D7-140C-50E4-8835-E13673678ECD}"/>
              </a:ext>
            </a:extLst>
          </p:cNvPr>
          <p:cNvPicPr>
            <a:picLocks noChangeAspect="1"/>
          </p:cNvPicPr>
          <p:nvPr/>
        </p:nvPicPr>
        <p:blipFill>
          <a:blip r:embed="rId2"/>
          <a:srcRect l="28272" r="43078"/>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5018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9" name="Rectangle 3"/>
          <p:cNvSpPr>
            <a:spLocks noGrp="1" noChangeArrowheads="1"/>
          </p:cNvSpPr>
          <p:nvPr>
            <p:ph idx="1"/>
          </p:nvPr>
        </p:nvSpPr>
        <p:spPr>
          <a:xfrm>
            <a:off x="3973321" y="2706624"/>
            <a:ext cx="4688333" cy="3483864"/>
          </a:xfrm>
        </p:spPr>
        <p:txBody>
          <a:bodyPr>
            <a:normAutofit/>
          </a:bodyPr>
          <a:lstStyle/>
          <a:p>
            <a:pPr marL="107950" indent="0" algn="just" eaLnBrk="1" hangingPunct="1">
              <a:buFont typeface="Georgia" pitchFamily="18" charset="0"/>
              <a:buNone/>
            </a:pPr>
            <a:r>
              <a:rPr lang="tr-TR" sz="2000" dirty="0"/>
              <a:t>Bağımlı değişkenin (Y) birden fazla bağımsız değişken (X</a:t>
            </a:r>
            <a:r>
              <a:rPr lang="tr-TR" sz="2000" baseline="-25000" dirty="0"/>
              <a:t>1</a:t>
            </a:r>
            <a:r>
              <a:rPr lang="tr-TR" sz="2000" dirty="0"/>
              <a:t>, X</a:t>
            </a:r>
            <a:r>
              <a:rPr lang="tr-TR" sz="2000" baseline="-25000" dirty="0"/>
              <a:t>2</a:t>
            </a:r>
            <a:r>
              <a:rPr lang="tr-TR" sz="2000" dirty="0"/>
              <a:t>, X</a:t>
            </a:r>
            <a:r>
              <a:rPr lang="tr-TR" sz="2000" baseline="-25000" dirty="0"/>
              <a:t>3</a:t>
            </a:r>
            <a:r>
              <a:rPr lang="tr-TR" sz="2000" dirty="0"/>
              <a:t>,...) tarafından etkilendiği bu gibi durumlarda, bağımsız değişkenler ile bağımlı değişken arasındaki doğrusal ilişkiyi (var ise) bulmak için çoklu doğrusal regresyon yöntemi kullanılır. Bu yöntem, mantık olarak, basit doğrusal regresyon yöntemine benzemekle birlikte, bulunması gereken parametrelerin fazlalığı nedeniyle oldukça karmaşıktır. </a:t>
            </a:r>
          </a:p>
        </p:txBody>
      </p:sp>
    </p:spTree>
    <p:extLst>
      <p:ext uri="{BB962C8B-B14F-4D97-AF65-F5344CB8AC3E}">
        <p14:creationId xmlns:p14="http://schemas.microsoft.com/office/powerpoint/2010/main" val="686122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09" name="Rectangle 5120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2"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5700" kern="1200">
                <a:solidFill>
                  <a:schemeClr val="tx1"/>
                </a:solidFill>
                <a:latin typeface="+mj-lt"/>
                <a:ea typeface="+mj-ea"/>
                <a:cs typeface="+mj-cs"/>
              </a:rPr>
              <a:t>Basit Doğrusal Regresyon</a:t>
            </a:r>
          </a:p>
        </p:txBody>
      </p:sp>
      <p:sp>
        <p:nvSpPr>
          <p:cNvPr id="512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54396" y="2633472"/>
            <a:ext cx="6432921" cy="35863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467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231" name="Rectangle 5223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6"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5700" kern="1200">
                <a:solidFill>
                  <a:schemeClr val="tx1"/>
                </a:solidFill>
                <a:latin typeface="+mj-lt"/>
                <a:ea typeface="+mj-ea"/>
                <a:cs typeface="+mj-cs"/>
              </a:rPr>
              <a:t>Basit Doğrusal Regresyon</a:t>
            </a:r>
          </a:p>
        </p:txBody>
      </p:sp>
      <p:sp>
        <p:nvSpPr>
          <p:cNvPr id="5223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İçerik Yer Tutucusu 1"/>
          <p:cNvGraphicFramePr>
            <a:graphicFrameLocks noGrp="1"/>
          </p:cNvGraphicFramePr>
          <p:nvPr>
            <p:ph idx="1"/>
            <p:extLst>
              <p:ext uri="{D42A27DB-BD31-4B8C-83A1-F6EECF244321}">
                <p14:modId xmlns:p14="http://schemas.microsoft.com/office/powerpoint/2010/main" val="2098145877"/>
              </p:ext>
            </p:extLst>
          </p:nvPr>
        </p:nvGraphicFramePr>
        <p:xfrm>
          <a:off x="745968" y="2633472"/>
          <a:ext cx="7649778" cy="3586363"/>
        </p:xfrm>
        <a:graphic>
          <a:graphicData uri="http://schemas.openxmlformats.org/drawingml/2006/table">
            <a:tbl>
              <a:tblPr firstRow="1" bandRow="1">
                <a:tableStyleId>{5C22544A-7EE6-4342-B048-85BDC9FD1C3A}</a:tableStyleId>
              </a:tblPr>
              <a:tblGrid>
                <a:gridCol w="1622862">
                  <a:extLst>
                    <a:ext uri="{9D8B030D-6E8A-4147-A177-3AD203B41FA5}">
                      <a16:colId xmlns:a16="http://schemas.microsoft.com/office/drawing/2014/main" val="20000"/>
                    </a:ext>
                  </a:extLst>
                </a:gridCol>
                <a:gridCol w="2799634">
                  <a:extLst>
                    <a:ext uri="{9D8B030D-6E8A-4147-A177-3AD203B41FA5}">
                      <a16:colId xmlns:a16="http://schemas.microsoft.com/office/drawing/2014/main" val="20001"/>
                    </a:ext>
                  </a:extLst>
                </a:gridCol>
                <a:gridCol w="3227282">
                  <a:extLst>
                    <a:ext uri="{9D8B030D-6E8A-4147-A177-3AD203B41FA5}">
                      <a16:colId xmlns:a16="http://schemas.microsoft.com/office/drawing/2014/main" val="20002"/>
                    </a:ext>
                  </a:extLst>
                </a:gridCol>
              </a:tblGrid>
              <a:tr h="326033">
                <a:tc>
                  <a:txBody>
                    <a:bodyPr/>
                    <a:lstStyle/>
                    <a:p>
                      <a:r>
                        <a:rPr lang="tr-TR" sz="1500"/>
                        <a:t>Yıl</a:t>
                      </a:r>
                    </a:p>
                  </a:txBody>
                  <a:tcPr marL="74111" marR="74111" marT="37047" marB="37047"/>
                </a:tc>
                <a:tc>
                  <a:txBody>
                    <a:bodyPr/>
                    <a:lstStyle/>
                    <a:p>
                      <a:r>
                        <a:rPr lang="tr-TR" sz="1500"/>
                        <a:t>Reklam</a:t>
                      </a:r>
                      <a:r>
                        <a:rPr lang="tr-TR" sz="1500" baseline="0"/>
                        <a:t> Süresi  (x) (saat)</a:t>
                      </a:r>
                      <a:endParaRPr lang="tr-TR" sz="1500"/>
                    </a:p>
                  </a:txBody>
                  <a:tcPr marL="74111" marR="74111" marT="37047" marB="37047"/>
                </a:tc>
                <a:tc>
                  <a:txBody>
                    <a:bodyPr/>
                    <a:lstStyle/>
                    <a:p>
                      <a:r>
                        <a:rPr lang="tr-TR" sz="1500"/>
                        <a:t>Satışlar (bin adet)</a:t>
                      </a:r>
                    </a:p>
                  </a:txBody>
                  <a:tcPr marL="74111" marR="74111" marT="37047" marB="37047"/>
                </a:tc>
                <a:extLst>
                  <a:ext uri="{0D108BD9-81ED-4DB2-BD59-A6C34878D82A}">
                    <a16:rowId xmlns:a16="http://schemas.microsoft.com/office/drawing/2014/main" val="10000"/>
                  </a:ext>
                </a:extLst>
              </a:tr>
              <a:tr h="326033">
                <a:tc>
                  <a:txBody>
                    <a:bodyPr/>
                    <a:lstStyle/>
                    <a:p>
                      <a:r>
                        <a:rPr lang="tr-TR" sz="1500"/>
                        <a:t>2010</a:t>
                      </a:r>
                    </a:p>
                  </a:txBody>
                  <a:tcPr marL="74111" marR="74111" marT="37047" marB="37047"/>
                </a:tc>
                <a:tc>
                  <a:txBody>
                    <a:bodyPr/>
                    <a:lstStyle/>
                    <a:p>
                      <a:r>
                        <a:rPr lang="tr-TR" sz="1500"/>
                        <a:t>70</a:t>
                      </a:r>
                    </a:p>
                  </a:txBody>
                  <a:tcPr marL="74111" marR="74111" marT="37047" marB="37047"/>
                </a:tc>
                <a:tc>
                  <a:txBody>
                    <a:bodyPr/>
                    <a:lstStyle/>
                    <a:p>
                      <a:r>
                        <a:rPr lang="tr-TR" sz="1500"/>
                        <a:t>1000</a:t>
                      </a:r>
                    </a:p>
                  </a:txBody>
                  <a:tcPr marL="74111" marR="74111" marT="37047" marB="37047"/>
                </a:tc>
                <a:extLst>
                  <a:ext uri="{0D108BD9-81ED-4DB2-BD59-A6C34878D82A}">
                    <a16:rowId xmlns:a16="http://schemas.microsoft.com/office/drawing/2014/main" val="10001"/>
                  </a:ext>
                </a:extLst>
              </a:tr>
              <a:tr h="326033">
                <a:tc>
                  <a:txBody>
                    <a:bodyPr/>
                    <a:lstStyle/>
                    <a:p>
                      <a:r>
                        <a:rPr lang="tr-TR" sz="1500"/>
                        <a:t>2011</a:t>
                      </a:r>
                    </a:p>
                  </a:txBody>
                  <a:tcPr marL="74111" marR="74111" marT="37047" marB="37047"/>
                </a:tc>
                <a:tc>
                  <a:txBody>
                    <a:bodyPr/>
                    <a:lstStyle/>
                    <a:p>
                      <a:r>
                        <a:rPr lang="tr-TR" sz="1500"/>
                        <a:t>85</a:t>
                      </a:r>
                    </a:p>
                  </a:txBody>
                  <a:tcPr marL="74111" marR="74111" marT="37047" marB="37047"/>
                </a:tc>
                <a:tc>
                  <a:txBody>
                    <a:bodyPr/>
                    <a:lstStyle/>
                    <a:p>
                      <a:r>
                        <a:rPr lang="tr-TR" sz="1500"/>
                        <a:t>1200</a:t>
                      </a:r>
                    </a:p>
                  </a:txBody>
                  <a:tcPr marL="74111" marR="74111" marT="37047" marB="37047"/>
                </a:tc>
                <a:extLst>
                  <a:ext uri="{0D108BD9-81ED-4DB2-BD59-A6C34878D82A}">
                    <a16:rowId xmlns:a16="http://schemas.microsoft.com/office/drawing/2014/main" val="10002"/>
                  </a:ext>
                </a:extLst>
              </a:tr>
              <a:tr h="326033">
                <a:tc>
                  <a:txBody>
                    <a:bodyPr/>
                    <a:lstStyle/>
                    <a:p>
                      <a:r>
                        <a:rPr lang="tr-TR" sz="1500"/>
                        <a:t>2012</a:t>
                      </a:r>
                    </a:p>
                  </a:txBody>
                  <a:tcPr marL="74111" marR="74111" marT="37047" marB="37047"/>
                </a:tc>
                <a:tc>
                  <a:txBody>
                    <a:bodyPr/>
                    <a:lstStyle/>
                    <a:p>
                      <a:r>
                        <a:rPr lang="tr-TR" sz="1500"/>
                        <a:t>65</a:t>
                      </a:r>
                    </a:p>
                  </a:txBody>
                  <a:tcPr marL="74111" marR="74111" marT="37047" marB="37047"/>
                </a:tc>
                <a:tc>
                  <a:txBody>
                    <a:bodyPr/>
                    <a:lstStyle/>
                    <a:p>
                      <a:r>
                        <a:rPr lang="tr-TR" sz="1500"/>
                        <a:t>900</a:t>
                      </a:r>
                    </a:p>
                  </a:txBody>
                  <a:tcPr marL="74111" marR="74111" marT="37047" marB="37047"/>
                </a:tc>
                <a:extLst>
                  <a:ext uri="{0D108BD9-81ED-4DB2-BD59-A6C34878D82A}">
                    <a16:rowId xmlns:a16="http://schemas.microsoft.com/office/drawing/2014/main" val="10003"/>
                  </a:ext>
                </a:extLst>
              </a:tr>
              <a:tr h="326033">
                <a:tc>
                  <a:txBody>
                    <a:bodyPr/>
                    <a:lstStyle/>
                    <a:p>
                      <a:r>
                        <a:rPr lang="tr-TR" sz="1500"/>
                        <a:t>2013</a:t>
                      </a:r>
                    </a:p>
                  </a:txBody>
                  <a:tcPr marL="74111" marR="74111" marT="37047" marB="37047"/>
                </a:tc>
                <a:tc>
                  <a:txBody>
                    <a:bodyPr/>
                    <a:lstStyle/>
                    <a:p>
                      <a:r>
                        <a:rPr lang="tr-TR" sz="1500"/>
                        <a:t>55</a:t>
                      </a:r>
                    </a:p>
                  </a:txBody>
                  <a:tcPr marL="74111" marR="74111" marT="37047" marB="37047"/>
                </a:tc>
                <a:tc>
                  <a:txBody>
                    <a:bodyPr/>
                    <a:lstStyle/>
                    <a:p>
                      <a:r>
                        <a:rPr lang="tr-TR" sz="1500"/>
                        <a:t>650</a:t>
                      </a:r>
                    </a:p>
                  </a:txBody>
                  <a:tcPr marL="74111" marR="74111" marT="37047" marB="37047"/>
                </a:tc>
                <a:extLst>
                  <a:ext uri="{0D108BD9-81ED-4DB2-BD59-A6C34878D82A}">
                    <a16:rowId xmlns:a16="http://schemas.microsoft.com/office/drawing/2014/main" val="10004"/>
                  </a:ext>
                </a:extLst>
              </a:tr>
              <a:tr h="326033">
                <a:tc>
                  <a:txBody>
                    <a:bodyPr/>
                    <a:lstStyle/>
                    <a:p>
                      <a:r>
                        <a:rPr lang="tr-TR" sz="1500"/>
                        <a:t>2014</a:t>
                      </a:r>
                    </a:p>
                  </a:txBody>
                  <a:tcPr marL="74111" marR="74111" marT="37047" marB="37047"/>
                </a:tc>
                <a:tc>
                  <a:txBody>
                    <a:bodyPr/>
                    <a:lstStyle/>
                    <a:p>
                      <a:r>
                        <a:rPr lang="tr-TR" sz="1500"/>
                        <a:t>90</a:t>
                      </a:r>
                    </a:p>
                  </a:txBody>
                  <a:tcPr marL="74111" marR="74111" marT="37047" marB="37047"/>
                </a:tc>
                <a:tc>
                  <a:txBody>
                    <a:bodyPr/>
                    <a:lstStyle/>
                    <a:p>
                      <a:r>
                        <a:rPr lang="tr-TR" sz="1500"/>
                        <a:t>1500</a:t>
                      </a:r>
                    </a:p>
                  </a:txBody>
                  <a:tcPr marL="74111" marR="74111" marT="37047" marB="37047"/>
                </a:tc>
                <a:extLst>
                  <a:ext uri="{0D108BD9-81ED-4DB2-BD59-A6C34878D82A}">
                    <a16:rowId xmlns:a16="http://schemas.microsoft.com/office/drawing/2014/main" val="10005"/>
                  </a:ext>
                </a:extLst>
              </a:tr>
              <a:tr h="326033">
                <a:tc>
                  <a:txBody>
                    <a:bodyPr/>
                    <a:lstStyle/>
                    <a:p>
                      <a:r>
                        <a:rPr lang="tr-TR" sz="1500"/>
                        <a:t>2015</a:t>
                      </a:r>
                    </a:p>
                  </a:txBody>
                  <a:tcPr marL="74111" marR="74111" marT="37047" marB="37047"/>
                </a:tc>
                <a:tc>
                  <a:txBody>
                    <a:bodyPr/>
                    <a:lstStyle/>
                    <a:p>
                      <a:r>
                        <a:rPr lang="tr-TR" sz="1500"/>
                        <a:t>50</a:t>
                      </a:r>
                    </a:p>
                  </a:txBody>
                  <a:tcPr marL="74111" marR="74111" marT="37047" marB="37047"/>
                </a:tc>
                <a:tc>
                  <a:txBody>
                    <a:bodyPr/>
                    <a:lstStyle/>
                    <a:p>
                      <a:r>
                        <a:rPr lang="tr-TR" sz="1500"/>
                        <a:t>600</a:t>
                      </a:r>
                    </a:p>
                  </a:txBody>
                  <a:tcPr marL="74111" marR="74111" marT="37047" marB="37047"/>
                </a:tc>
                <a:extLst>
                  <a:ext uri="{0D108BD9-81ED-4DB2-BD59-A6C34878D82A}">
                    <a16:rowId xmlns:a16="http://schemas.microsoft.com/office/drawing/2014/main" val="10006"/>
                  </a:ext>
                </a:extLst>
              </a:tr>
              <a:tr h="326033">
                <a:tc>
                  <a:txBody>
                    <a:bodyPr/>
                    <a:lstStyle/>
                    <a:p>
                      <a:r>
                        <a:rPr lang="tr-TR" sz="1500"/>
                        <a:t>2016</a:t>
                      </a:r>
                    </a:p>
                  </a:txBody>
                  <a:tcPr marL="74111" marR="74111" marT="37047" marB="37047"/>
                </a:tc>
                <a:tc>
                  <a:txBody>
                    <a:bodyPr/>
                    <a:lstStyle/>
                    <a:p>
                      <a:r>
                        <a:rPr lang="tr-TR" sz="1500"/>
                        <a:t>40</a:t>
                      </a:r>
                    </a:p>
                  </a:txBody>
                  <a:tcPr marL="74111" marR="74111" marT="37047" marB="37047"/>
                </a:tc>
                <a:tc>
                  <a:txBody>
                    <a:bodyPr/>
                    <a:lstStyle/>
                    <a:p>
                      <a:r>
                        <a:rPr lang="tr-TR" sz="1500"/>
                        <a:t>500</a:t>
                      </a:r>
                    </a:p>
                  </a:txBody>
                  <a:tcPr marL="74111" marR="74111" marT="37047" marB="37047"/>
                </a:tc>
                <a:extLst>
                  <a:ext uri="{0D108BD9-81ED-4DB2-BD59-A6C34878D82A}">
                    <a16:rowId xmlns:a16="http://schemas.microsoft.com/office/drawing/2014/main" val="10007"/>
                  </a:ext>
                </a:extLst>
              </a:tr>
              <a:tr h="326033">
                <a:tc>
                  <a:txBody>
                    <a:bodyPr/>
                    <a:lstStyle/>
                    <a:p>
                      <a:r>
                        <a:rPr lang="tr-TR" sz="1500"/>
                        <a:t>2017</a:t>
                      </a:r>
                    </a:p>
                  </a:txBody>
                  <a:tcPr marL="74111" marR="74111" marT="37047" marB="37047"/>
                </a:tc>
                <a:tc>
                  <a:txBody>
                    <a:bodyPr/>
                    <a:lstStyle/>
                    <a:p>
                      <a:r>
                        <a:rPr lang="tr-TR" sz="1500"/>
                        <a:t>80</a:t>
                      </a:r>
                    </a:p>
                  </a:txBody>
                  <a:tcPr marL="74111" marR="74111" marT="37047" marB="37047"/>
                </a:tc>
                <a:tc>
                  <a:txBody>
                    <a:bodyPr/>
                    <a:lstStyle/>
                    <a:p>
                      <a:r>
                        <a:rPr lang="tr-TR" sz="1500"/>
                        <a:t>1100</a:t>
                      </a:r>
                    </a:p>
                  </a:txBody>
                  <a:tcPr marL="74111" marR="74111" marT="37047" marB="37047"/>
                </a:tc>
                <a:extLst>
                  <a:ext uri="{0D108BD9-81ED-4DB2-BD59-A6C34878D82A}">
                    <a16:rowId xmlns:a16="http://schemas.microsoft.com/office/drawing/2014/main" val="10008"/>
                  </a:ext>
                </a:extLst>
              </a:tr>
              <a:tr h="326033">
                <a:tc>
                  <a:txBody>
                    <a:bodyPr/>
                    <a:lstStyle/>
                    <a:p>
                      <a:r>
                        <a:rPr lang="tr-TR" sz="1500"/>
                        <a:t>2018</a:t>
                      </a:r>
                    </a:p>
                  </a:txBody>
                  <a:tcPr marL="74111" marR="74111" marT="37047" marB="37047"/>
                </a:tc>
                <a:tc>
                  <a:txBody>
                    <a:bodyPr/>
                    <a:lstStyle/>
                    <a:p>
                      <a:r>
                        <a:rPr lang="tr-TR" sz="1500"/>
                        <a:t>60</a:t>
                      </a:r>
                    </a:p>
                  </a:txBody>
                  <a:tcPr marL="74111" marR="74111" marT="37047" marB="37047"/>
                </a:tc>
                <a:tc>
                  <a:txBody>
                    <a:bodyPr/>
                    <a:lstStyle/>
                    <a:p>
                      <a:r>
                        <a:rPr lang="tr-TR" sz="1500"/>
                        <a:t>700</a:t>
                      </a:r>
                    </a:p>
                  </a:txBody>
                  <a:tcPr marL="74111" marR="74111" marT="37047" marB="37047"/>
                </a:tc>
                <a:extLst>
                  <a:ext uri="{0D108BD9-81ED-4DB2-BD59-A6C34878D82A}">
                    <a16:rowId xmlns:a16="http://schemas.microsoft.com/office/drawing/2014/main" val="10009"/>
                  </a:ext>
                </a:extLst>
              </a:tr>
              <a:tr h="326033">
                <a:tc>
                  <a:txBody>
                    <a:bodyPr/>
                    <a:lstStyle/>
                    <a:p>
                      <a:r>
                        <a:rPr lang="tr-TR" sz="1500"/>
                        <a:t>2019</a:t>
                      </a:r>
                    </a:p>
                  </a:txBody>
                  <a:tcPr marL="74111" marR="74111" marT="37047" marB="37047"/>
                </a:tc>
                <a:tc>
                  <a:txBody>
                    <a:bodyPr/>
                    <a:lstStyle/>
                    <a:p>
                      <a:r>
                        <a:rPr lang="tr-TR" sz="1500"/>
                        <a:t>45</a:t>
                      </a:r>
                    </a:p>
                  </a:txBody>
                  <a:tcPr marL="74111" marR="74111" marT="37047" marB="37047"/>
                </a:tc>
                <a:tc>
                  <a:txBody>
                    <a:bodyPr/>
                    <a:lstStyle/>
                    <a:p>
                      <a:r>
                        <a:rPr lang="tr-TR" sz="1500"/>
                        <a:t>600</a:t>
                      </a:r>
                    </a:p>
                  </a:txBody>
                  <a:tcPr marL="74111" marR="74111" marT="37047" marB="37047"/>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51169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57" name="Rectangle 5325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5700" kern="1200">
                <a:solidFill>
                  <a:schemeClr val="tx1"/>
                </a:solidFill>
                <a:latin typeface="+mj-lt"/>
                <a:ea typeface="+mj-ea"/>
                <a:cs typeface="+mj-cs"/>
              </a:rPr>
              <a:t>Basit Doğrusal Regresyon</a:t>
            </a:r>
          </a:p>
        </p:txBody>
      </p:sp>
      <p:sp>
        <p:nvSpPr>
          <p:cNvPr id="53259"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25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24545" y="2633472"/>
            <a:ext cx="5692624" cy="35863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3492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281" name="Rectangle 5428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4" name="Rectangle 4"/>
          <p:cNvSpPr>
            <a:spLocks noGrp="1" noRot="1" noChangeArrowheads="1"/>
          </p:cNvSpPr>
          <p:nvPr>
            <p:ph type="title"/>
          </p:nvPr>
        </p:nvSpPr>
        <p:spPr>
          <a:xfrm>
            <a:off x="479160" y="417576"/>
            <a:ext cx="8182230" cy="1249394"/>
          </a:xfrm>
        </p:spPr>
        <p:txBody>
          <a:bodyPr vert="horz" lIns="91440" tIns="45720" rIns="91440" bIns="45720" rtlCol="0" anchor="ctr">
            <a:normAutofit/>
          </a:bodyPr>
          <a:lstStyle/>
          <a:p>
            <a:pPr algn="ctr"/>
            <a:r>
              <a:rPr lang="en-US" sz="5700" kern="1200">
                <a:solidFill>
                  <a:schemeClr val="tx1"/>
                </a:solidFill>
                <a:latin typeface="+mj-lt"/>
                <a:ea typeface="+mj-ea"/>
                <a:cs typeface="+mj-cs"/>
              </a:rPr>
              <a:t>Basit Doğrusal Regresyon</a:t>
            </a:r>
          </a:p>
        </p:txBody>
      </p:sp>
      <p:sp>
        <p:nvSpPr>
          <p:cNvPr id="5428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87624" y="2204864"/>
            <a:ext cx="6461898" cy="35863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816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4" name="Rectangle 55303">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06" name="Oval 5530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8" name="Rectangle 4"/>
          <p:cNvSpPr>
            <a:spLocks noGrp="1" noRot="1" noChangeArrowheads="1"/>
          </p:cNvSpPr>
          <p:nvPr>
            <p:ph type="title"/>
          </p:nvPr>
        </p:nvSpPr>
        <p:spPr>
          <a:xfrm>
            <a:off x="878305" y="1396686"/>
            <a:ext cx="2430380" cy="4064628"/>
          </a:xfrm>
        </p:spPr>
        <p:txBody>
          <a:bodyPr>
            <a:normAutofit/>
          </a:bodyPr>
          <a:lstStyle/>
          <a:p>
            <a:pPr eaLnBrk="1" hangingPunct="1"/>
            <a:r>
              <a:rPr lang="tr-TR" sz="4100">
                <a:solidFill>
                  <a:srgbClr val="FFFFFF"/>
                </a:solidFill>
              </a:rPr>
              <a:t>Basit Doğrusal Regresyon</a:t>
            </a:r>
          </a:p>
        </p:txBody>
      </p:sp>
      <p:sp>
        <p:nvSpPr>
          <p:cNvPr id="55308" name="Arc 55307">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5310" name="Oval 55309">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299" name="Rectangle 3"/>
          <p:cNvSpPr>
            <a:spLocks noGrp="1" noChangeArrowheads="1"/>
          </p:cNvSpPr>
          <p:nvPr>
            <p:ph idx="1"/>
          </p:nvPr>
        </p:nvSpPr>
        <p:spPr>
          <a:xfrm>
            <a:off x="4027614" y="1526033"/>
            <a:ext cx="4576834" cy="3935281"/>
          </a:xfrm>
        </p:spPr>
        <p:txBody>
          <a:bodyPr>
            <a:normAutofit/>
          </a:bodyPr>
          <a:lstStyle/>
          <a:p>
            <a:pPr marL="107950" indent="0" eaLnBrk="1" hangingPunct="1">
              <a:buFont typeface="Georgia" pitchFamily="18" charset="0"/>
              <a:buNone/>
            </a:pPr>
            <a:r>
              <a:rPr lang="tr-TR" sz="2400" dirty="0"/>
              <a:t>Deneysel verilerin doğrusal bir eğriye ne kadar iyi uyduğunun en iyi ölçütü, regresyon analiz işleminde hesaplanmış “determinasyon katsayısıdır (R</a:t>
            </a:r>
            <a:r>
              <a:rPr lang="tr-TR" sz="2400" baseline="30000" dirty="0"/>
              <a:t>2</a:t>
            </a:r>
            <a:r>
              <a:rPr lang="tr-TR" sz="2400" dirty="0"/>
              <a:t> ).” </a:t>
            </a:r>
          </a:p>
          <a:p>
            <a:pPr marL="107950" indent="0" eaLnBrk="1" hangingPunct="1">
              <a:buFont typeface="Georgia" pitchFamily="18" charset="0"/>
              <a:buNone/>
            </a:pPr>
            <a:r>
              <a:rPr lang="tr-TR" sz="2400" dirty="0"/>
              <a:t> R</a:t>
            </a:r>
            <a:r>
              <a:rPr lang="tr-TR" sz="2400" baseline="30000" dirty="0"/>
              <a:t>2</a:t>
            </a:r>
            <a:r>
              <a:rPr lang="tr-TR" sz="2400" dirty="0"/>
              <a:t> = 1 olması, deneysel verilerin kusursuz bir doğrusal eğri sağlandığının kanıtıdır. Ne kadar çok veri noktası varsa, R</a:t>
            </a:r>
            <a:r>
              <a:rPr lang="tr-TR" sz="2400" baseline="30000" dirty="0"/>
              <a:t>2</a:t>
            </a:r>
            <a:r>
              <a:rPr lang="tr-TR" sz="2400" dirty="0"/>
              <a:t> ’</a:t>
            </a:r>
            <a:r>
              <a:rPr lang="tr-TR" sz="2400" dirty="0" err="1"/>
              <a:t>nin</a:t>
            </a:r>
            <a:r>
              <a:rPr lang="tr-TR" sz="2400" dirty="0"/>
              <a:t> güvenirliği o kadar yüksektir.</a:t>
            </a:r>
          </a:p>
        </p:txBody>
      </p:sp>
    </p:spTree>
    <p:extLst>
      <p:ext uri="{BB962C8B-B14F-4D97-AF65-F5344CB8AC3E}">
        <p14:creationId xmlns:p14="http://schemas.microsoft.com/office/powerpoint/2010/main" val="559591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4" name="Rectangle 5530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06" name="Freeform: Shape 5530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298" name="Rectangle 4"/>
          <p:cNvSpPr>
            <a:spLocks noGrp="1" noRot="1" noChangeArrowheads="1"/>
          </p:cNvSpPr>
          <p:nvPr>
            <p:ph type="title"/>
          </p:nvPr>
        </p:nvSpPr>
        <p:spPr>
          <a:xfrm>
            <a:off x="628650" y="365125"/>
            <a:ext cx="7886700" cy="1325563"/>
          </a:xfrm>
        </p:spPr>
        <p:txBody>
          <a:bodyPr>
            <a:normAutofit/>
          </a:bodyPr>
          <a:lstStyle/>
          <a:p>
            <a:pPr eaLnBrk="1" hangingPunct="1"/>
            <a:r>
              <a:rPr lang="tr-TR"/>
              <a:t>Çoklu Doğrusal Regresyon</a:t>
            </a:r>
          </a:p>
        </p:txBody>
      </p:sp>
      <p:sp>
        <p:nvSpPr>
          <p:cNvPr id="55308" name="Arc 5530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299" name="Rectangle 3"/>
          <p:cNvSpPr>
            <a:spLocks noGrp="1" noChangeArrowheads="1"/>
          </p:cNvSpPr>
          <p:nvPr>
            <p:ph idx="1"/>
          </p:nvPr>
        </p:nvSpPr>
        <p:spPr>
          <a:xfrm>
            <a:off x="628650" y="1825625"/>
            <a:ext cx="7886700" cy="4351338"/>
          </a:xfrm>
        </p:spPr>
        <p:txBody>
          <a:bodyPr>
            <a:normAutofit/>
          </a:bodyPr>
          <a:lstStyle/>
          <a:p>
            <a:pPr marL="107950" indent="0" algn="just">
              <a:buNone/>
            </a:pPr>
            <a:r>
              <a:rPr lang="tr-TR" sz="2400" dirty="0"/>
              <a:t>Ekonomi ve işletmecilik alanlarında herhangi bir bağımlı değişkeni tek bir bağımsız değişken ile açıklamak mümkün değildir. Ekonomik modeller, genellikle birden fazla sebebin sonucudurlar. </a:t>
            </a:r>
          </a:p>
          <a:p>
            <a:pPr marL="107950" indent="0" algn="just">
              <a:buNone/>
            </a:pPr>
            <a:endParaRPr lang="tr-TR" sz="2400" dirty="0"/>
          </a:p>
          <a:p>
            <a:pPr marL="107950" indent="0" algn="just">
              <a:buNone/>
            </a:pPr>
            <a:r>
              <a:rPr lang="tr-TR" sz="2400" dirty="0"/>
              <a:t>Çok fazla sayıda değişken bir araya gelerek bir diğer değişkeni etkileyebilmektedirler. Bu değişkenler aynı zamanda kendi aralarında da birbirlerini etkileyebilmektedir. </a:t>
            </a:r>
          </a:p>
        </p:txBody>
      </p:sp>
    </p:spTree>
    <p:extLst>
      <p:ext uri="{BB962C8B-B14F-4D97-AF65-F5344CB8AC3E}">
        <p14:creationId xmlns:p14="http://schemas.microsoft.com/office/powerpoint/2010/main" val="2642077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4" name="Rectangle 5530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06" name="Freeform: Shape 5530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298" name="Rectangle 4"/>
          <p:cNvSpPr>
            <a:spLocks noGrp="1" noRot="1" noChangeArrowheads="1"/>
          </p:cNvSpPr>
          <p:nvPr>
            <p:ph type="title"/>
          </p:nvPr>
        </p:nvSpPr>
        <p:spPr>
          <a:xfrm>
            <a:off x="628650" y="365125"/>
            <a:ext cx="7886700" cy="1325563"/>
          </a:xfrm>
        </p:spPr>
        <p:txBody>
          <a:bodyPr>
            <a:normAutofit/>
          </a:bodyPr>
          <a:lstStyle/>
          <a:p>
            <a:pPr eaLnBrk="1" hangingPunct="1"/>
            <a:r>
              <a:rPr lang="tr-TR"/>
              <a:t>Çoklu Doğrusal Regresyon</a:t>
            </a:r>
          </a:p>
        </p:txBody>
      </p:sp>
      <p:sp>
        <p:nvSpPr>
          <p:cNvPr id="55308" name="Arc 5530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299" name="Rectangle 3"/>
          <p:cNvSpPr>
            <a:spLocks noGrp="1" noChangeArrowheads="1"/>
          </p:cNvSpPr>
          <p:nvPr>
            <p:ph idx="1"/>
          </p:nvPr>
        </p:nvSpPr>
        <p:spPr>
          <a:xfrm>
            <a:off x="628650" y="1825625"/>
            <a:ext cx="7886700" cy="4351338"/>
          </a:xfrm>
        </p:spPr>
        <p:txBody>
          <a:bodyPr>
            <a:normAutofit/>
          </a:bodyPr>
          <a:lstStyle/>
          <a:p>
            <a:pPr marL="107950" indent="0" algn="just">
              <a:buNone/>
            </a:pPr>
            <a:r>
              <a:rPr lang="tr-TR" sz="2400" dirty="0"/>
              <a:t>Bu sebeple, bu tür birden fazla değişkenin kullanılması gereken durumlarda tekli regresyon analizi yapılması mümkün değildir. Birden fazla bağımsız değişken kullanılarak yapılan regresyon analizine "çoklu regresyon analizi (multiple </a:t>
            </a:r>
            <a:r>
              <a:rPr lang="tr-TR" sz="2400" dirty="0" err="1"/>
              <a:t>regression</a:t>
            </a:r>
            <a:r>
              <a:rPr lang="tr-TR" sz="2400" dirty="0"/>
              <a:t> </a:t>
            </a:r>
            <a:r>
              <a:rPr lang="tr-TR" sz="2400" dirty="0" err="1"/>
              <a:t>analysis</a:t>
            </a:r>
            <a:r>
              <a:rPr lang="tr-TR" sz="2400" dirty="0"/>
              <a:t>)" adı verilmektedir.</a:t>
            </a:r>
          </a:p>
        </p:txBody>
      </p:sp>
    </p:spTree>
    <p:extLst>
      <p:ext uri="{BB962C8B-B14F-4D97-AF65-F5344CB8AC3E}">
        <p14:creationId xmlns:p14="http://schemas.microsoft.com/office/powerpoint/2010/main" val="2984518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3" name="Rectangle 55302">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298" name="Rectangle 4"/>
          <p:cNvSpPr>
            <a:spLocks noGrp="1" noRot="1" noChangeArrowheads="1"/>
          </p:cNvSpPr>
          <p:nvPr>
            <p:ph type="title"/>
          </p:nvPr>
        </p:nvSpPr>
        <p:spPr>
          <a:xfrm>
            <a:off x="479160" y="457201"/>
            <a:ext cx="8182230" cy="1832654"/>
          </a:xfrm>
        </p:spPr>
        <p:txBody>
          <a:bodyPr vert="horz" lIns="91440" tIns="45720" rIns="91440" bIns="45720" rtlCol="0" anchor="b">
            <a:normAutofit/>
          </a:bodyPr>
          <a:lstStyle/>
          <a:p>
            <a:pPr algn="ctr"/>
            <a:r>
              <a:rPr lang="en-US" sz="5700" kern="1200">
                <a:solidFill>
                  <a:schemeClr val="tx1"/>
                </a:solidFill>
                <a:latin typeface="+mj-lt"/>
                <a:ea typeface="+mj-ea"/>
                <a:cs typeface="+mj-cs"/>
              </a:rPr>
              <a:t>Çoklu Doğrusal Regresyon</a:t>
            </a:r>
          </a:p>
        </p:txBody>
      </p:sp>
      <p:sp>
        <p:nvSpPr>
          <p:cNvPr id="55305"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2343912"/>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84086" y="3124200"/>
            <a:ext cx="5373542" cy="310286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4277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3" name="Rectangle 55302">
            <a:extLst>
              <a:ext uri="{FF2B5EF4-FFF2-40B4-BE49-F238E27FC236}">
                <a16:creationId xmlns:a16="http://schemas.microsoft.com/office/drawing/2014/main" id="{D17A94B4-8121-4ED6-AB0D-69EE9A633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305" name="Graphic 55304">
            <a:extLst>
              <a:ext uri="{FF2B5EF4-FFF2-40B4-BE49-F238E27FC236}">
                <a16:creationId xmlns:a16="http://schemas.microsoft.com/office/drawing/2014/main" id="{4741521E-DC76-41B9-8A47-448CD4F9FA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45699" y="-1835671"/>
            <a:ext cx="5470372" cy="9141714"/>
          </a:xfrm>
          <a:prstGeom prst="rect">
            <a:avLst/>
          </a:prstGeom>
        </p:spPr>
      </p:pic>
      <p:sp>
        <p:nvSpPr>
          <p:cNvPr id="55298" name="Rectangle 4"/>
          <p:cNvSpPr>
            <a:spLocks noGrp="1" noRot="1" noChangeArrowheads="1"/>
          </p:cNvSpPr>
          <p:nvPr>
            <p:ph type="title"/>
          </p:nvPr>
        </p:nvSpPr>
        <p:spPr>
          <a:xfrm>
            <a:off x="1052724" y="184336"/>
            <a:ext cx="6962835" cy="1405965"/>
          </a:xfrm>
        </p:spPr>
        <p:txBody>
          <a:bodyPr vert="horz" lIns="91440" tIns="45720" rIns="91440" bIns="45720" rtlCol="0" anchor="b">
            <a:normAutofit/>
          </a:bodyPr>
          <a:lstStyle/>
          <a:p>
            <a:pPr algn="ctr"/>
            <a:r>
              <a:rPr lang="en-US" kern="1200">
                <a:solidFill>
                  <a:schemeClr val="tx1"/>
                </a:solidFill>
                <a:latin typeface="+mj-lt"/>
                <a:ea typeface="+mj-ea"/>
                <a:cs typeface="+mj-cs"/>
              </a:rPr>
              <a:t>Çoklu Doğrusal Regresyon</a:t>
            </a:r>
          </a:p>
        </p:txBody>
      </p:sp>
      <p:sp>
        <p:nvSpPr>
          <p:cNvPr id="55307" name="Rectangle 55306">
            <a:extLst>
              <a:ext uri="{FF2B5EF4-FFF2-40B4-BE49-F238E27FC236}">
                <a16:creationId xmlns:a16="http://schemas.microsoft.com/office/drawing/2014/main" id="{53FD85F6-ECDC-4124-9916-6444E142C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 y="685797"/>
            <a:ext cx="89153"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180605" y="3076855"/>
            <a:ext cx="4778887" cy="311822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9" name="Rectangle 55308">
            <a:extLst>
              <a:ext uri="{FF2B5EF4-FFF2-40B4-BE49-F238E27FC236}">
                <a16:creationId xmlns:a16="http://schemas.microsoft.com/office/drawing/2014/main" id="{FB5D26B4-74AD-4118-8F13-7051DA3BF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607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337" name="Rectangle 5633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2" name="Rectangle 4"/>
          <p:cNvSpPr>
            <a:spLocks noGrp="1" noRot="1" noChangeArrowheads="1"/>
          </p:cNvSpPr>
          <p:nvPr>
            <p:ph type="title"/>
          </p:nvPr>
        </p:nvSpPr>
        <p:spPr>
          <a:xfrm>
            <a:off x="429369" y="238539"/>
            <a:ext cx="8263890" cy="1434415"/>
          </a:xfrm>
        </p:spPr>
        <p:txBody>
          <a:bodyPr anchor="b">
            <a:normAutofit/>
          </a:bodyPr>
          <a:lstStyle/>
          <a:p>
            <a:pPr eaLnBrk="1" hangingPunct="1"/>
            <a:r>
              <a:rPr lang="tr-TR" sz="4700"/>
              <a:t>İnterpolasyon</a:t>
            </a:r>
          </a:p>
        </p:txBody>
      </p:sp>
      <p:sp>
        <p:nvSpPr>
          <p:cNvPr id="5633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3" name="Rectangle 3"/>
          <p:cNvSpPr>
            <a:spLocks noGrp="1" noChangeArrowheads="1"/>
          </p:cNvSpPr>
          <p:nvPr>
            <p:ph idx="1"/>
          </p:nvPr>
        </p:nvSpPr>
        <p:spPr>
          <a:xfrm>
            <a:off x="429369" y="2071316"/>
            <a:ext cx="5035164" cy="4119172"/>
          </a:xfrm>
        </p:spPr>
        <p:txBody>
          <a:bodyPr anchor="t">
            <a:normAutofit/>
          </a:bodyPr>
          <a:lstStyle/>
          <a:p>
            <a:pPr marL="107950" indent="0" eaLnBrk="1" hangingPunct="1">
              <a:buFont typeface="Georgia" pitchFamily="18" charset="0"/>
              <a:buNone/>
            </a:pPr>
            <a:r>
              <a:rPr lang="tr-TR" sz="1900"/>
              <a:t>İnterpolasyon genelde mühendislik ve deneylere/ölçümlere dayalı benzeri bilim dallarında, toplanan verilerin bir fonksiyon eğrisine uydurulması amacıyla kullanılmaktadır. Elde toplanan verinin dağınık ve özellikle aşırı heterojen olduğu durumlarda interpolasyon ile boş alanlardaki değerlerin bulunması önem kazanmaktadır.</a:t>
            </a:r>
          </a:p>
        </p:txBody>
      </p:sp>
      <p:pic>
        <p:nvPicPr>
          <p:cNvPr id="2" name="Resim 1">
            <a:extLst>
              <a:ext uri="{FF2B5EF4-FFF2-40B4-BE49-F238E27FC236}">
                <a16:creationId xmlns:a16="http://schemas.microsoft.com/office/drawing/2014/main" id="{FE224096-837E-7BEC-B0BB-1CA5B36FD655}"/>
              </a:ext>
            </a:extLst>
          </p:cNvPr>
          <p:cNvPicPr>
            <a:picLocks noChangeAspect="1"/>
          </p:cNvPicPr>
          <p:nvPr/>
        </p:nvPicPr>
        <p:blipFill>
          <a:blip r:embed="rId2"/>
          <a:srcRect l="27847" r="-3" b="-3"/>
          <a:stretch/>
        </p:blipFill>
        <p:spPr>
          <a:xfrm>
            <a:off x="5756743" y="2093976"/>
            <a:ext cx="2955798" cy="4096512"/>
          </a:xfrm>
          <a:prstGeom prst="rect">
            <a:avLst/>
          </a:prstGeom>
        </p:spPr>
      </p:pic>
    </p:spTree>
    <p:extLst>
      <p:ext uri="{BB962C8B-B14F-4D97-AF65-F5344CB8AC3E}">
        <p14:creationId xmlns:p14="http://schemas.microsoft.com/office/powerpoint/2010/main" val="3024820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60" name="Rectangle 57359">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46" name="Rectangle 4"/>
          <p:cNvSpPr>
            <a:spLocks noGrp="1" noRot="1" noChangeArrowheads="1"/>
          </p:cNvSpPr>
          <p:nvPr>
            <p:ph type="title"/>
          </p:nvPr>
        </p:nvSpPr>
        <p:spPr>
          <a:xfrm>
            <a:off x="473202" y="457200"/>
            <a:ext cx="3257550" cy="1929384"/>
          </a:xfrm>
        </p:spPr>
        <p:txBody>
          <a:bodyPr anchor="ctr">
            <a:normAutofit/>
          </a:bodyPr>
          <a:lstStyle/>
          <a:p>
            <a:pPr eaLnBrk="1" hangingPunct="1"/>
            <a:r>
              <a:rPr lang="tr-TR" sz="4200"/>
              <a:t>Extrapolasyon</a:t>
            </a:r>
          </a:p>
        </p:txBody>
      </p:sp>
      <p:sp>
        <p:nvSpPr>
          <p:cNvPr id="57362"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59251" y="1415034"/>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7" name="Rectangle 3"/>
          <p:cNvSpPr>
            <a:spLocks noGrp="1" noChangeArrowheads="1"/>
          </p:cNvSpPr>
          <p:nvPr>
            <p:ph idx="1"/>
          </p:nvPr>
        </p:nvSpPr>
        <p:spPr>
          <a:xfrm>
            <a:off x="4924043" y="457200"/>
            <a:ext cx="4026729" cy="5348064"/>
          </a:xfrm>
        </p:spPr>
        <p:txBody>
          <a:bodyPr anchor="ctr">
            <a:normAutofit/>
          </a:bodyPr>
          <a:lstStyle/>
          <a:p>
            <a:pPr marL="107950" indent="0" eaLnBrk="1" hangingPunct="1">
              <a:buFont typeface="Georgia" pitchFamily="18" charset="0"/>
              <a:buNone/>
            </a:pPr>
            <a:r>
              <a:rPr lang="tr-TR" sz="2400" dirty="0"/>
              <a:t>Doğrusal </a:t>
            </a:r>
            <a:r>
              <a:rPr lang="tr-TR" sz="2400" dirty="0" err="1"/>
              <a:t>ektrapolasyon</a:t>
            </a:r>
            <a:r>
              <a:rPr lang="tr-TR" sz="2400" dirty="0"/>
              <a:t> bilinen verilerin sonunda bir teğet doğrusu yaratıp bu doğruyu bu sınırdan daha ileriye uzatmak suretiyle elde edilir. </a:t>
            </a:r>
          </a:p>
          <a:p>
            <a:pPr marL="107950" indent="0" eaLnBrk="1" hangingPunct="1">
              <a:buFont typeface="Georgia" pitchFamily="18" charset="0"/>
              <a:buNone/>
            </a:pPr>
            <a:r>
              <a:rPr lang="tr-TR" sz="2400" dirty="0"/>
              <a:t>Doğrusal </a:t>
            </a:r>
            <a:r>
              <a:rPr lang="tr-TR" sz="2400" dirty="0" err="1"/>
              <a:t>ektrapolasyonun</a:t>
            </a:r>
            <a:r>
              <a:rPr lang="tr-TR" sz="2400" dirty="0"/>
              <a:t> iyi sonuçlar vermesi şartları bilinen verilerin yaklaşık olarak doğrusal değişmeleri ve </a:t>
            </a:r>
            <a:r>
              <a:rPr lang="tr-TR" sz="2400" dirty="0" err="1"/>
              <a:t>ektrapolasyonun</a:t>
            </a:r>
            <a:r>
              <a:rPr lang="tr-TR" sz="2400" dirty="0"/>
              <a:t> bilinen verilerden çok daha uzak olmamasıdır.</a:t>
            </a:r>
          </a:p>
          <a:p>
            <a:pPr marL="107950" indent="0" eaLnBrk="1" hangingPunct="1">
              <a:buFont typeface="Georgia" pitchFamily="18" charset="0"/>
              <a:buNone/>
            </a:pPr>
            <a:endParaRPr lang="tr-TR" sz="1600" dirty="0"/>
          </a:p>
        </p:txBody>
      </p:sp>
      <p:pic>
        <p:nvPicPr>
          <p:cNvPr id="2" name="Resim 1">
            <a:extLst>
              <a:ext uri="{FF2B5EF4-FFF2-40B4-BE49-F238E27FC236}">
                <a16:creationId xmlns:a16="http://schemas.microsoft.com/office/drawing/2014/main" id="{C350FA81-CEEB-F0BA-4866-054DFFCAD6FC}"/>
              </a:ext>
            </a:extLst>
          </p:cNvPr>
          <p:cNvPicPr>
            <a:picLocks noChangeAspect="1"/>
          </p:cNvPicPr>
          <p:nvPr/>
        </p:nvPicPr>
        <p:blipFill>
          <a:blip r:embed="rId2"/>
          <a:stretch>
            <a:fillRect/>
          </a:stretch>
        </p:blipFill>
        <p:spPr>
          <a:xfrm>
            <a:off x="349758" y="3040195"/>
            <a:ext cx="4101084" cy="2737473"/>
          </a:xfrm>
          <a:prstGeom prst="rect">
            <a:avLst/>
          </a:prstGeom>
        </p:spPr>
      </p:pic>
    </p:spTree>
    <p:extLst>
      <p:ext uri="{BB962C8B-B14F-4D97-AF65-F5344CB8AC3E}">
        <p14:creationId xmlns:p14="http://schemas.microsoft.com/office/powerpoint/2010/main" val="1654652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4"/>
          <p:cNvSpPr>
            <a:spLocks noGrp="1" noRot="1" noChangeArrowheads="1"/>
          </p:cNvSpPr>
          <p:nvPr>
            <p:ph type="title"/>
          </p:nvPr>
        </p:nvSpPr>
        <p:spPr>
          <a:xfrm>
            <a:off x="630936" y="548640"/>
            <a:ext cx="2700645" cy="5431536"/>
          </a:xfrm>
        </p:spPr>
        <p:txBody>
          <a:bodyPr>
            <a:normAutofit/>
          </a:bodyPr>
          <a:lstStyle/>
          <a:p>
            <a:pPr eaLnBrk="1" hangingPunct="1"/>
            <a:r>
              <a:rPr lang="tr-TR" sz="4300"/>
              <a:t>Korelasyon</a:t>
            </a:r>
          </a:p>
        </p:txBody>
      </p:sp>
      <p:sp>
        <p:nvSpPr>
          <p:cNvPr id="5735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7" name="Rectangle 3"/>
          <p:cNvSpPr>
            <a:spLocks noGrp="1" noChangeArrowheads="1"/>
          </p:cNvSpPr>
          <p:nvPr>
            <p:ph idx="1"/>
          </p:nvPr>
        </p:nvSpPr>
        <p:spPr>
          <a:xfrm>
            <a:off x="3844813" y="552091"/>
            <a:ext cx="4668251" cy="5431536"/>
          </a:xfrm>
        </p:spPr>
        <p:txBody>
          <a:bodyPr anchor="ctr">
            <a:normAutofit/>
          </a:bodyPr>
          <a:lstStyle/>
          <a:p>
            <a:pPr marL="107950" indent="0" algn="just">
              <a:buNone/>
            </a:pPr>
            <a:r>
              <a:rPr lang="tr-TR" sz="2400" dirty="0"/>
              <a:t>Korelasyon, olasılık kuramı ve istatistikte iki </a:t>
            </a:r>
            <a:r>
              <a:rPr lang="tr-TR" sz="2400" dirty="0" err="1"/>
              <a:t>rassal</a:t>
            </a:r>
            <a:r>
              <a:rPr lang="tr-TR" sz="2400" dirty="0"/>
              <a:t> değişken arasındaki doğrusal ilişkinin yönünü ve gücünü belirtir. Genel istatistiksel kullanımda korelasyon, bağımsızlık durumundan ne kadar uzaklaşıldığını gösterir.</a:t>
            </a:r>
          </a:p>
          <a:p>
            <a:pPr marL="107950" indent="0" algn="just">
              <a:buNone/>
            </a:pPr>
            <a:r>
              <a:rPr lang="tr-TR" sz="2400" dirty="0"/>
              <a:t>Farklı durumlar için farklı korelasyon katsayıları geliştirilmiştir. Bunlardan en iyi bilineni </a:t>
            </a:r>
            <a:r>
              <a:rPr lang="tr-TR" sz="2400" dirty="0" err="1"/>
              <a:t>Pearson</a:t>
            </a:r>
            <a:r>
              <a:rPr lang="tr-TR" sz="2400" dirty="0"/>
              <a:t> çarpım-moment korelasyon katsayısıdır.</a:t>
            </a:r>
          </a:p>
        </p:txBody>
      </p:sp>
    </p:spTree>
    <p:extLst>
      <p:ext uri="{BB962C8B-B14F-4D97-AF65-F5344CB8AC3E}">
        <p14:creationId xmlns:p14="http://schemas.microsoft.com/office/powerpoint/2010/main" val="843975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Rot="1" noChangeArrowheads="1"/>
          </p:cNvSpPr>
          <p:nvPr>
            <p:ph type="title"/>
          </p:nvPr>
        </p:nvSpPr>
        <p:spPr>
          <a:noFill/>
        </p:spPr>
        <p:txBody>
          <a:bodyPr/>
          <a:lstStyle/>
          <a:p>
            <a:pPr eaLnBrk="1" hangingPunct="1"/>
            <a:r>
              <a:rPr lang="tr-TR" sz="3600" dirty="0"/>
              <a:t>Korelasyon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708920"/>
            <a:ext cx="6768752" cy="103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012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1" name="Rectangle 57350">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53" name="Freeform: Shape 57352">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346" name="Rectangle 4"/>
          <p:cNvSpPr>
            <a:spLocks noGrp="1" noRot="1" noChangeArrowheads="1"/>
          </p:cNvSpPr>
          <p:nvPr>
            <p:ph type="title"/>
          </p:nvPr>
        </p:nvSpPr>
        <p:spPr>
          <a:xfrm>
            <a:off x="621506" y="494414"/>
            <a:ext cx="7900987" cy="817403"/>
          </a:xfrm>
        </p:spPr>
        <p:txBody>
          <a:bodyPr vert="horz" lIns="91440" tIns="45720" rIns="91440" bIns="45720" rtlCol="0" anchor="b">
            <a:normAutofit/>
          </a:bodyPr>
          <a:lstStyle/>
          <a:p>
            <a:pPr algn="ctr"/>
            <a:r>
              <a:rPr lang="en-US" sz="3100" kern="1200">
                <a:solidFill>
                  <a:schemeClr val="tx1"/>
                </a:solidFill>
                <a:latin typeface="+mj-lt"/>
                <a:ea typeface="+mj-ea"/>
                <a:cs typeface="+mj-cs"/>
              </a:rPr>
              <a:t>Korelasyon</a:t>
            </a:r>
          </a:p>
        </p:txBody>
      </p:sp>
      <p:pic>
        <p:nvPicPr>
          <p:cNvPr id="4098" name="Picture 2" descr="https://upload.wikimedia.org/wikipedia/commons/thumb/0/02/Correlation_examples.png/400px-Correlation_examples.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2925" y="2636070"/>
            <a:ext cx="8058150" cy="3384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27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4"/>
          <p:cNvSpPr>
            <a:spLocks noGrp="1" noRot="1" noChangeArrowheads="1"/>
          </p:cNvSpPr>
          <p:nvPr>
            <p:ph type="title"/>
          </p:nvPr>
        </p:nvSpPr>
        <p:spPr>
          <a:xfrm>
            <a:off x="630936" y="548640"/>
            <a:ext cx="2700645" cy="5431536"/>
          </a:xfrm>
        </p:spPr>
        <p:txBody>
          <a:bodyPr>
            <a:normAutofit/>
          </a:bodyPr>
          <a:lstStyle/>
          <a:p>
            <a:pPr eaLnBrk="1" hangingPunct="1"/>
            <a:r>
              <a:rPr lang="tr-TR" sz="4300" dirty="0"/>
              <a:t>Korelasyon</a:t>
            </a:r>
          </a:p>
        </p:txBody>
      </p:sp>
      <p:sp>
        <p:nvSpPr>
          <p:cNvPr id="5735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7" name="Rectangle 3"/>
          <p:cNvSpPr>
            <a:spLocks noGrp="1" noChangeArrowheads="1"/>
          </p:cNvSpPr>
          <p:nvPr>
            <p:ph idx="1"/>
          </p:nvPr>
        </p:nvSpPr>
        <p:spPr>
          <a:xfrm>
            <a:off x="3844813" y="552091"/>
            <a:ext cx="4668251" cy="5431536"/>
          </a:xfrm>
        </p:spPr>
        <p:txBody>
          <a:bodyPr anchor="ctr">
            <a:normAutofit/>
          </a:bodyPr>
          <a:lstStyle/>
          <a:p>
            <a:pPr marL="107950" indent="0" algn="just">
              <a:buNone/>
            </a:pPr>
            <a:r>
              <a:rPr lang="tr-TR" sz="2400" dirty="0"/>
              <a:t>İstatistikte korelasyon hakkında çok kullanılan ve her istatistik kullananın bilmesi gerek bir cümle şudur:</a:t>
            </a:r>
          </a:p>
          <a:p>
            <a:pPr marL="107950" indent="0" algn="just">
              <a:buNone/>
            </a:pPr>
            <a:r>
              <a:rPr lang="tr-TR" sz="2400" dirty="0"/>
              <a:t>Korelasyon veya doğrusal ilişki nedensellik değildir.</a:t>
            </a:r>
          </a:p>
          <a:p>
            <a:pPr marL="107950" indent="0" algn="just">
              <a:buNone/>
            </a:pPr>
            <a:r>
              <a:rPr lang="tr-TR" sz="2400" dirty="0"/>
              <a:t>Genellikle çok kişi iki değişken arasında bir ilişki kurulunca birinin sebep diğerinin sonuç olduğuna ve birinin diğerine neden olduğuna inanmış görünürler. Gerçekten nedensellik ve korelasyon birbirine bağlı kavramlardır:</a:t>
            </a:r>
          </a:p>
        </p:txBody>
      </p:sp>
    </p:spTree>
    <p:extLst>
      <p:ext uri="{BB962C8B-B14F-4D97-AF65-F5344CB8AC3E}">
        <p14:creationId xmlns:p14="http://schemas.microsoft.com/office/powerpoint/2010/main" val="2967057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3" name="Rectangle 57352">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7346" name="Rectangle 4"/>
          <p:cNvSpPr>
            <a:spLocks noGrp="1" noRot="1" noChangeArrowheads="1"/>
          </p:cNvSpPr>
          <p:nvPr>
            <p:ph type="title"/>
          </p:nvPr>
        </p:nvSpPr>
        <p:spPr>
          <a:xfrm>
            <a:off x="359545" y="1070800"/>
            <a:ext cx="2954766" cy="5583126"/>
          </a:xfrm>
        </p:spPr>
        <p:txBody>
          <a:bodyPr>
            <a:normAutofit/>
          </a:bodyPr>
          <a:lstStyle/>
          <a:p>
            <a:pPr algn="r" eaLnBrk="1" hangingPunct="1"/>
            <a:r>
              <a:rPr lang="tr-TR" sz="4900"/>
              <a:t>Korelasyon</a:t>
            </a:r>
          </a:p>
        </p:txBody>
      </p:sp>
      <p:cxnSp>
        <p:nvCxnSpPr>
          <p:cNvPr id="57355" name="Straight Connector 57354">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7349" name="Rectangle 3">
            <a:extLst>
              <a:ext uri="{FF2B5EF4-FFF2-40B4-BE49-F238E27FC236}">
                <a16:creationId xmlns:a16="http://schemas.microsoft.com/office/drawing/2014/main" id="{FA3788B3-818C-8B97-A9CC-07B64FEC913C}"/>
              </a:ext>
            </a:extLst>
          </p:cNvPr>
          <p:cNvGraphicFramePr>
            <a:graphicFrameLocks noGrp="1"/>
          </p:cNvGraphicFramePr>
          <p:nvPr>
            <p:ph idx="1"/>
            <p:extLst>
              <p:ext uri="{D42A27DB-BD31-4B8C-83A1-F6EECF244321}">
                <p14:modId xmlns:p14="http://schemas.microsoft.com/office/powerpoint/2010/main" val="3748847263"/>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3397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4"/>
          <p:cNvSpPr>
            <a:spLocks noGrp="1" noRot="1" noChangeArrowheads="1"/>
          </p:cNvSpPr>
          <p:nvPr>
            <p:ph type="title"/>
          </p:nvPr>
        </p:nvSpPr>
        <p:spPr>
          <a:xfrm>
            <a:off x="628650" y="365125"/>
            <a:ext cx="4168866" cy="1325563"/>
          </a:xfrm>
        </p:spPr>
        <p:txBody>
          <a:bodyPr>
            <a:normAutofit/>
          </a:bodyPr>
          <a:lstStyle/>
          <a:p>
            <a:pPr eaLnBrk="1" hangingPunct="1"/>
            <a:r>
              <a:rPr lang="tr-TR"/>
              <a:t>Korelasyon</a:t>
            </a:r>
          </a:p>
        </p:txBody>
      </p:sp>
      <p:sp>
        <p:nvSpPr>
          <p:cNvPr id="57354" name="Freeform: Shape 5735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347" name="Rectangle 3"/>
          <p:cNvSpPr>
            <a:spLocks noGrp="1" noChangeArrowheads="1"/>
          </p:cNvSpPr>
          <p:nvPr>
            <p:ph idx="1"/>
          </p:nvPr>
        </p:nvSpPr>
        <p:spPr>
          <a:xfrm>
            <a:off x="628650" y="1825625"/>
            <a:ext cx="4168866" cy="4667250"/>
          </a:xfrm>
        </p:spPr>
        <p:txBody>
          <a:bodyPr>
            <a:normAutofit fontScale="92500" lnSpcReduction="10000"/>
          </a:bodyPr>
          <a:lstStyle/>
          <a:p>
            <a:pPr marL="107950" indent="0" algn="just">
              <a:buNone/>
            </a:pPr>
            <a:r>
              <a:rPr lang="tr-TR" sz="2400" dirty="0"/>
              <a:t>İskandinavya'da 19. yüzyıl sonu ve 20. yüzyıl için yıllık leylek sayısı ve yıllık çocuk doğumları inceleyince çok yakın bir pozitif korelasyon bulunmaktadır. Bu, doğan çocukların leylekler tarafından getirildikleri önermesini doğrulamaz. </a:t>
            </a:r>
          </a:p>
          <a:p>
            <a:pPr marL="107950" indent="0" algn="just">
              <a:buNone/>
            </a:pPr>
            <a:endParaRPr lang="tr-TR" sz="2400" dirty="0"/>
          </a:p>
          <a:p>
            <a:pPr marL="107950" indent="0" algn="just">
              <a:buNone/>
            </a:pPr>
            <a:r>
              <a:rPr lang="tr-TR" sz="2400" dirty="0"/>
              <a:t>Hem çocuk doğum sayısı hem de leylek sayısı ekonomik gelişme ve şehirleşme dolayısıyla azalmış ve bu iki azalma birinin diğerine sebep-sonuç olmasından ortaya çıkmamıştır.</a:t>
            </a:r>
          </a:p>
        </p:txBody>
      </p:sp>
      <p:sp>
        <p:nvSpPr>
          <p:cNvPr id="57356" name="Oval 5735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58" name="Block Arc 5735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360" name="Freeform: Shape 5735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57362" name="Straight Connector 5736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7364" name="Freeform: Shape 5736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7366" name="Arc 5736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368" name="Freeform: Shape 5736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325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54" name="Freeform: Shape 5735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346"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Korelasyon</a:t>
            </a:r>
          </a:p>
        </p:txBody>
      </p:sp>
      <p:sp>
        <p:nvSpPr>
          <p:cNvPr id="57356" name="Arc 5735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347" name="Rectangle 3"/>
          <p:cNvSpPr>
            <a:spLocks noGrp="1" noChangeArrowheads="1"/>
          </p:cNvSpPr>
          <p:nvPr>
            <p:ph idx="1"/>
          </p:nvPr>
        </p:nvSpPr>
        <p:spPr>
          <a:xfrm>
            <a:off x="628650" y="1825625"/>
            <a:ext cx="7886700" cy="4351338"/>
          </a:xfrm>
        </p:spPr>
        <p:txBody>
          <a:bodyPr>
            <a:normAutofit/>
          </a:bodyPr>
          <a:lstStyle/>
          <a:p>
            <a:pPr marL="107950" indent="0" algn="just">
              <a:buNone/>
            </a:pPr>
            <a:r>
              <a:rPr lang="tr-TR" dirty="0"/>
              <a:t>Bir sahil şehrinde aylık dondurma satışları ile aylık denizde boğulma sayıları yıl içinde birlikte artıp eksilme gösterip yakın pozitif korelasyon gösterirler. Bu demek değildir ki fazla dondurma fazla boğulmalara sebep-sonuç olmakta veya boğulmaların azalması dondurma satışlarına aksi tesirde bulunmaktadır. Her ikisi de mevsim değiştiği için aynı yönde değişik etki görmektedir.</a:t>
            </a:r>
          </a:p>
        </p:txBody>
      </p:sp>
    </p:spTree>
    <p:extLst>
      <p:ext uri="{BB962C8B-B14F-4D97-AF65-F5344CB8AC3E}">
        <p14:creationId xmlns:p14="http://schemas.microsoft.com/office/powerpoint/2010/main" val="1695401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54" name="Freeform: Shape 5735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4"/>
          <p:cNvSpPr>
            <a:spLocks noGrp="1" noRot="1" noChangeArrowheads="1"/>
          </p:cNvSpPr>
          <p:nvPr>
            <p:ph type="title"/>
          </p:nvPr>
        </p:nvSpPr>
        <p:spPr>
          <a:xfrm>
            <a:off x="515125" y="1153572"/>
            <a:ext cx="2400300" cy="4461163"/>
          </a:xfrm>
        </p:spPr>
        <p:txBody>
          <a:bodyPr>
            <a:normAutofit/>
          </a:bodyPr>
          <a:lstStyle/>
          <a:p>
            <a:pPr eaLnBrk="1" hangingPunct="1"/>
            <a:r>
              <a:rPr lang="tr-TR" sz="3700" dirty="0">
                <a:solidFill>
                  <a:srgbClr val="FFFFFF"/>
                </a:solidFill>
              </a:rPr>
              <a:t>Korelasyon</a:t>
            </a:r>
          </a:p>
        </p:txBody>
      </p:sp>
      <p:sp>
        <p:nvSpPr>
          <p:cNvPr id="57356" name="Arc 5735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347" name="Rectangle 3"/>
          <p:cNvSpPr>
            <a:spLocks noGrp="1" noChangeArrowheads="1"/>
          </p:cNvSpPr>
          <p:nvPr>
            <p:ph idx="1"/>
          </p:nvPr>
        </p:nvSpPr>
        <p:spPr>
          <a:xfrm>
            <a:off x="3335481" y="591344"/>
            <a:ext cx="5179868" cy="5585619"/>
          </a:xfrm>
        </p:spPr>
        <p:txBody>
          <a:bodyPr anchor="ctr">
            <a:normAutofit/>
          </a:bodyPr>
          <a:lstStyle/>
          <a:p>
            <a:pPr marL="107950" indent="0" algn="just">
              <a:buNone/>
            </a:pPr>
            <a:r>
              <a:rPr lang="tr-TR" dirty="0"/>
              <a:t>Ayakkabı ile uyumak, baş ağrısı ile uyanmakla yakın pozitif korelasyon gösterir. Bu demek değildir ki ayakkabı ile yatmak baş ağrısı doğurur. Çok daha uygun bir açıklama, her ikisinin de fazla alkollü içki kullanımı sonucu ortaya çıkmasıdır.</a:t>
            </a:r>
          </a:p>
        </p:txBody>
      </p:sp>
    </p:spTree>
    <p:extLst>
      <p:ext uri="{BB962C8B-B14F-4D97-AF65-F5344CB8AC3E}">
        <p14:creationId xmlns:p14="http://schemas.microsoft.com/office/powerpoint/2010/main" val="118272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376" name="Rectangle 58375">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8" name="Freeform: Shape 5837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370"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Kaynakça</a:t>
            </a:r>
          </a:p>
        </p:txBody>
      </p:sp>
      <p:sp>
        <p:nvSpPr>
          <p:cNvPr id="58380" name="Arc 5837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8371"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a:t>Sevgen, S. (2015). Sağlık Hizmetleri Talep Tahmini: Adana İli Hastane Uygulaması. Yüksek Lisans Tezi, İşletme Yönetimi Programı, Atılım Üniversitesi Sosyal Bilimler Enstitüsü , Ankara.</a:t>
            </a:r>
          </a:p>
          <a:p>
            <a:pPr marL="107950" indent="0" eaLnBrk="1" hangingPunct="1">
              <a:buFont typeface="Georgia" pitchFamily="18" charset="0"/>
              <a:buNone/>
            </a:pPr>
            <a:r>
              <a:rPr lang="tr-TR"/>
              <a:t>Ünüvar, Ali (1995). Üretim Yönetimi ve Organizasyonu (Fabrika Organizasyonu) Ders Notları. Konya.</a:t>
            </a:r>
          </a:p>
          <a:p>
            <a:pPr marL="107950" indent="0" eaLnBrk="1" hangingPunct="1">
              <a:buFont typeface="Georgia" pitchFamily="18" charset="0"/>
              <a:buNone/>
            </a:pPr>
            <a:r>
              <a:rPr lang="tr-TR"/>
              <a:t>Üreten, Sevinç (1999). Üretim İşlemler Yönetimi (2. Baskı). Ankara: Nobel Yayınları.</a:t>
            </a:r>
          </a:p>
        </p:txBody>
      </p:sp>
    </p:spTree>
    <p:extLst>
      <p:ext uri="{BB962C8B-B14F-4D97-AF65-F5344CB8AC3E}">
        <p14:creationId xmlns:p14="http://schemas.microsoft.com/office/powerpoint/2010/main" val="3692670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400" name="Rectangle 5939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02" name="Freeform: Shape 5940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394"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Kaynakça</a:t>
            </a:r>
          </a:p>
        </p:txBody>
      </p:sp>
      <p:sp>
        <p:nvSpPr>
          <p:cNvPr id="59404" name="Arc 5940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9395"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a:t>Kılınç, Günay (2015). Yapay Sinir Ağları ile Yemekhane Günlük Talep Tahmini. Yüksek Lisans Tezi, Bilgisayar Mühendisliği Bölümü, Pamukkale Üniversitesi Fen Bilimleri Enstitüsü, Denizli.</a:t>
            </a:r>
          </a:p>
          <a:p>
            <a:pPr marL="107950" indent="0" eaLnBrk="1" hangingPunct="1">
              <a:buFont typeface="Georgia" pitchFamily="18" charset="0"/>
              <a:buNone/>
            </a:pPr>
            <a:r>
              <a:rPr lang="tr-TR"/>
              <a:t>Kobu, Bülent (1999). Üretim Yönetimi (10. Baskı). İstanbul: Beta Baskı.</a:t>
            </a:r>
          </a:p>
        </p:txBody>
      </p:sp>
    </p:spTree>
    <p:extLst>
      <p:ext uri="{BB962C8B-B14F-4D97-AF65-F5344CB8AC3E}">
        <p14:creationId xmlns:p14="http://schemas.microsoft.com/office/powerpoint/2010/main" val="1020555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24" name="Rectangle 6042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26" name="Freeform: Shape 6042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418"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Kaynakça</a:t>
            </a:r>
          </a:p>
        </p:txBody>
      </p:sp>
      <p:sp>
        <p:nvSpPr>
          <p:cNvPr id="60428" name="Arc 604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419"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sz="2000"/>
              <a:t>Meydan, Yusuf Ali (2007). Talep Tahmin Yöntemleri ve Orta Ölçekli Bir İşletmede Uygulaması, Yüksek Lisans Tezi, İstanbul Ticaret Üniversitesi Fen Bilimleri Enstitüsü, İstanbul.</a:t>
            </a:r>
          </a:p>
          <a:p>
            <a:pPr marL="107950" indent="0" eaLnBrk="1" hangingPunct="1">
              <a:buFont typeface="Georgia" pitchFamily="18" charset="0"/>
              <a:buNone/>
            </a:pPr>
            <a:r>
              <a:rPr lang="tr-TR" sz="2000"/>
              <a:t>Özsoy, Ersöz (2006). Talep Tahminine Dayalı Müşteri Odaklı Üretim Planın</a:t>
            </a:r>
          </a:p>
          <a:p>
            <a:pPr marL="107950" indent="0" eaLnBrk="1" hangingPunct="1">
              <a:buFont typeface="Georgia" pitchFamily="18" charset="0"/>
              <a:buNone/>
            </a:pPr>
            <a:r>
              <a:rPr lang="tr-TR" sz="2000"/>
              <a:t>Oluşturulması ve Bir Uygulama. Yüksek Lisans Tezi, Üretim Yönetimi ve</a:t>
            </a:r>
          </a:p>
          <a:p>
            <a:pPr marL="107950" indent="0" eaLnBrk="1" hangingPunct="1">
              <a:buFont typeface="Georgia" pitchFamily="18" charset="0"/>
              <a:buNone/>
            </a:pPr>
            <a:r>
              <a:rPr lang="tr-TR" sz="2000"/>
              <a:t>Endüstri İşletmeciliği Programı, Dokuz Eylül Üniversitesi Sosyal Bilimler</a:t>
            </a:r>
          </a:p>
          <a:p>
            <a:pPr marL="107950" indent="0" eaLnBrk="1" hangingPunct="1">
              <a:buFont typeface="Georgia" pitchFamily="18" charset="0"/>
              <a:buNone/>
            </a:pPr>
            <a:r>
              <a:rPr lang="tr-TR" sz="2000"/>
              <a:t>Enstitüsü, İzmir.</a:t>
            </a:r>
          </a:p>
          <a:p>
            <a:pPr marL="107950" indent="0" eaLnBrk="1" hangingPunct="1">
              <a:buFont typeface="Georgia" pitchFamily="18" charset="0"/>
              <a:buNone/>
            </a:pPr>
            <a:r>
              <a:rPr lang="tr-TR" sz="2000"/>
              <a:t>Olgun, Senem (2009). Tedarik Zinciri Yönteminde Talep Tahmini Yöntemleri ve</a:t>
            </a:r>
          </a:p>
          <a:p>
            <a:pPr marL="107950" indent="0" eaLnBrk="1" hangingPunct="1">
              <a:buFont typeface="Georgia" pitchFamily="18" charset="0"/>
              <a:buNone/>
            </a:pPr>
            <a:r>
              <a:rPr lang="tr-TR" sz="2000"/>
              <a:t>Yapay Zeka Tabanlı Bir Talep Tahmini Modelinin Uygulanması, Yüksek Lisans</a:t>
            </a:r>
          </a:p>
          <a:p>
            <a:pPr marL="107950" indent="0" eaLnBrk="1" hangingPunct="1">
              <a:buFont typeface="Georgia" pitchFamily="18" charset="0"/>
              <a:buNone/>
            </a:pPr>
            <a:r>
              <a:rPr lang="tr-TR" sz="2000"/>
              <a:t>Tezi, İstanbul Üniversitesi Fen Bilimleri Enstitüsü, İstanbul.</a:t>
            </a:r>
          </a:p>
        </p:txBody>
      </p:sp>
    </p:spTree>
    <p:extLst>
      <p:ext uri="{BB962C8B-B14F-4D97-AF65-F5344CB8AC3E}">
        <p14:creationId xmlns:p14="http://schemas.microsoft.com/office/powerpoint/2010/main" val="1017682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48" name="Rectangle 6144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50" name="Freeform: Shape 6144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442"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Kaynakça</a:t>
            </a:r>
          </a:p>
        </p:txBody>
      </p:sp>
      <p:sp>
        <p:nvSpPr>
          <p:cNvPr id="61452" name="Arc 614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443"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sz="1800"/>
              <a:t>Akgül, Barış (2010). Türkiye’deki Otomotiv Sektörü ve Örnek Bir Talep Tahmin</a:t>
            </a:r>
          </a:p>
          <a:p>
            <a:pPr marL="107950" indent="0" eaLnBrk="1" hangingPunct="1">
              <a:buFont typeface="Georgia" pitchFamily="18" charset="0"/>
              <a:buNone/>
            </a:pPr>
            <a:r>
              <a:rPr lang="tr-TR" sz="1800"/>
              <a:t>Çalışması. İşletme Yönetimi Bilim Dalı, Yıldız Teknik Üniversitesi Fen Bilimleri</a:t>
            </a:r>
          </a:p>
          <a:p>
            <a:pPr marL="107950" indent="0" eaLnBrk="1" hangingPunct="1">
              <a:buFont typeface="Georgia" pitchFamily="18" charset="0"/>
              <a:buNone/>
            </a:pPr>
            <a:r>
              <a:rPr lang="tr-TR" sz="1800"/>
              <a:t>Enstitüsü, İstanbul</a:t>
            </a:r>
          </a:p>
          <a:p>
            <a:pPr marL="107950" indent="0" eaLnBrk="1" hangingPunct="1">
              <a:buFont typeface="Georgia" pitchFamily="18" charset="0"/>
              <a:buNone/>
            </a:pPr>
            <a:r>
              <a:rPr lang="tr-TR" sz="1800"/>
              <a:t>Çağlar, Tarık (2007). Talep Tahmininde Kullanılan Yöntemler ve Fens Teli Üretimi</a:t>
            </a:r>
          </a:p>
          <a:p>
            <a:pPr marL="107950" indent="0" eaLnBrk="1" hangingPunct="1">
              <a:buFont typeface="Georgia" pitchFamily="18" charset="0"/>
              <a:buNone/>
            </a:pPr>
            <a:r>
              <a:rPr lang="tr-TR" sz="1800"/>
              <a:t>Yapan Bir İşletme Uygulaması, Yüksek Lisans Tezi, Kırıkkale Üniversitesi Fen</a:t>
            </a:r>
          </a:p>
          <a:p>
            <a:pPr marL="107950" indent="0" eaLnBrk="1" hangingPunct="1">
              <a:buFont typeface="Georgia" pitchFamily="18" charset="0"/>
              <a:buNone/>
            </a:pPr>
            <a:r>
              <a:rPr lang="tr-TR" sz="1800"/>
              <a:t>Bilimleri Enstitüsü, Kırıkkale.</a:t>
            </a:r>
          </a:p>
          <a:p>
            <a:pPr marL="107950" indent="0" eaLnBrk="1" hangingPunct="1">
              <a:buFont typeface="Georgia" pitchFamily="18" charset="0"/>
              <a:buNone/>
            </a:pPr>
            <a:r>
              <a:rPr lang="tr-TR" sz="1800"/>
              <a:t>Demirbaş, Fidan Pınar (2011). Kombi Üretiminde Talep Tahmin Yöntemlerinin</a:t>
            </a:r>
          </a:p>
          <a:p>
            <a:pPr marL="107950" indent="0" eaLnBrk="1" hangingPunct="1">
              <a:buFont typeface="Georgia" pitchFamily="18" charset="0"/>
              <a:buNone/>
            </a:pPr>
            <a:r>
              <a:rPr lang="tr-TR" sz="1800"/>
              <a:t>Uygulanması. Yüksek Lisans Tezi, Kocaeli Üniversitesi Fen Bilimleri Enstitüsü,</a:t>
            </a:r>
          </a:p>
          <a:p>
            <a:pPr marL="107950" indent="0" eaLnBrk="1" hangingPunct="1">
              <a:buFont typeface="Georgia" pitchFamily="18" charset="0"/>
              <a:buNone/>
            </a:pPr>
            <a:r>
              <a:rPr lang="tr-TR" sz="1800"/>
              <a:t>Kocaeli.</a:t>
            </a:r>
          </a:p>
        </p:txBody>
      </p:sp>
    </p:spTree>
    <p:extLst>
      <p:ext uri="{BB962C8B-B14F-4D97-AF65-F5344CB8AC3E}">
        <p14:creationId xmlns:p14="http://schemas.microsoft.com/office/powerpoint/2010/main" val="2223783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472" name="Rectangle 6247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74" name="Freeform: Shape 6247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466" name="Rectangle 4"/>
          <p:cNvSpPr>
            <a:spLocks noGrp="1" noRot="1" noChangeArrowheads="1"/>
          </p:cNvSpPr>
          <p:nvPr>
            <p:ph type="title"/>
          </p:nvPr>
        </p:nvSpPr>
        <p:spPr>
          <a:xfrm>
            <a:off x="628650" y="365125"/>
            <a:ext cx="7886700" cy="1325563"/>
          </a:xfrm>
        </p:spPr>
        <p:txBody>
          <a:bodyPr>
            <a:normAutofit/>
          </a:bodyPr>
          <a:lstStyle/>
          <a:p>
            <a:pPr eaLnBrk="1" hangingPunct="1"/>
            <a:r>
              <a:rPr lang="tr-TR"/>
              <a:t>Kaynakça</a:t>
            </a:r>
          </a:p>
        </p:txBody>
      </p:sp>
      <p:sp>
        <p:nvSpPr>
          <p:cNvPr id="62476" name="Arc 624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2467" name="Rectangle 3"/>
          <p:cNvSpPr>
            <a:spLocks noGrp="1" noChangeArrowheads="1"/>
          </p:cNvSpPr>
          <p:nvPr>
            <p:ph idx="1"/>
          </p:nvPr>
        </p:nvSpPr>
        <p:spPr>
          <a:xfrm>
            <a:off x="628650" y="1825625"/>
            <a:ext cx="7886700" cy="4351338"/>
          </a:xfrm>
        </p:spPr>
        <p:txBody>
          <a:bodyPr>
            <a:normAutofit/>
          </a:bodyPr>
          <a:lstStyle/>
          <a:p>
            <a:pPr marL="107950" indent="0" eaLnBrk="1" hangingPunct="1">
              <a:buFont typeface="Georgia" pitchFamily="18" charset="0"/>
              <a:buNone/>
            </a:pPr>
            <a:r>
              <a:rPr lang="tr-TR"/>
              <a:t>Yamak, Oygur (2007). Üretim Yönetimi (1. Baskı), İstanbul: Nobel Yayıncılık.</a:t>
            </a:r>
          </a:p>
          <a:p>
            <a:pPr marL="107950" indent="0" eaLnBrk="1" hangingPunct="1">
              <a:buFont typeface="Georgia" pitchFamily="18" charset="0"/>
              <a:buNone/>
            </a:pPr>
            <a:r>
              <a:rPr lang="tr-TR"/>
              <a:t>Yavuz, Alpagut. Talep Tahminleri Sunumu</a:t>
            </a:r>
          </a:p>
          <a:p>
            <a:pPr marL="107950" indent="0" eaLnBrk="1" hangingPunct="1">
              <a:buFont typeface="Georgia" pitchFamily="18" charset="0"/>
              <a:buNone/>
            </a:pPr>
            <a:r>
              <a:rPr lang="tr-TR">
                <a:hlinkClick r:id="rId2"/>
              </a:rPr>
              <a:t>http://www.mku.edu.tr/files/339-fe1f52d7-578f-4b4f-b078-bbcbae358b91.pdf</a:t>
            </a:r>
            <a:endParaRPr lang="tr-TR"/>
          </a:p>
          <a:p>
            <a:pPr marL="107950" indent="0" eaLnBrk="1" hangingPunct="1">
              <a:buFont typeface="Georgia" pitchFamily="18" charset="0"/>
              <a:buNone/>
            </a:pPr>
            <a:r>
              <a:rPr lang="tr-TR"/>
              <a:t>Erdem, İsmail.  Ders Sunusu</a:t>
            </a:r>
          </a:p>
          <a:p>
            <a:pPr marL="107950" indent="0" eaLnBrk="1" hangingPunct="1">
              <a:buFont typeface="Georgia" pitchFamily="18" charset="0"/>
              <a:buNone/>
            </a:pPr>
            <a:r>
              <a:rPr lang="tr-TR"/>
              <a:t>http://www.baskent.edu.tr/~iserdem/dersler/456/ist456_b3.pdf</a:t>
            </a:r>
          </a:p>
        </p:txBody>
      </p:sp>
    </p:spTree>
    <p:extLst>
      <p:ext uri="{BB962C8B-B14F-4D97-AF65-F5344CB8AC3E}">
        <p14:creationId xmlns:p14="http://schemas.microsoft.com/office/powerpoint/2010/main" val="832984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99</TotalTime>
  <Words>1555</Words>
  <Application>Microsoft Office PowerPoint</Application>
  <PresentationFormat>Ekran Gösterisi (4:3)</PresentationFormat>
  <Paragraphs>145</Paragraphs>
  <Slides>41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41</vt:i4>
      </vt:variant>
    </vt:vector>
  </HeadingPairs>
  <TitlesOfParts>
    <vt:vector size="46" baseType="lpstr">
      <vt:lpstr>Arial</vt:lpstr>
      <vt:lpstr>Calibri</vt:lpstr>
      <vt:lpstr>Calibri Light</vt:lpstr>
      <vt:lpstr>Georgia</vt:lpstr>
      <vt:lpstr>Office Theme</vt:lpstr>
      <vt:lpstr>Turizm Ekonomisi  Turizm Talebi-III</vt:lpstr>
      <vt:lpstr>Kantitatif Yöntemler</vt:lpstr>
      <vt:lpstr>Zaman Serileri Analizi- Naive Yöntem</vt:lpstr>
      <vt:lpstr>Zaman Serileri Analizi- Naive Yöntem</vt:lpstr>
      <vt:lpstr>Zaman Serileri Analizi- Naive Yöntem</vt:lpstr>
      <vt:lpstr>Zaman Serileri Analizi- Naive Yöntem</vt:lpstr>
      <vt:lpstr>Zaman Serileri Analizi- Ortalama Yöntemleri</vt:lpstr>
      <vt:lpstr>Zaman Serileri Analizi- Ortalama Yöntemleri</vt:lpstr>
      <vt:lpstr>Zaman Serileri Analizi- Ortalama Yöntemleri</vt:lpstr>
      <vt:lpstr>Zaman Serileri Analizi- Ortalama Yöntemleri</vt:lpstr>
      <vt:lpstr>Üssel Düzeltme Yöntemi</vt:lpstr>
      <vt:lpstr>Üssel Düzeltme Yöntemi</vt:lpstr>
      <vt:lpstr>Nedensel Yöntemler</vt:lpstr>
      <vt:lpstr>Nedensel Yöntemler</vt:lpstr>
      <vt:lpstr>Regresyon Yöntemi</vt:lpstr>
      <vt:lpstr>Basit Doğrusal Regresyon</vt:lpstr>
      <vt:lpstr>Çoklu Doğrusal Regresyon</vt:lpstr>
      <vt:lpstr>Basit Doğrusal Regresyon</vt:lpstr>
      <vt:lpstr>Basit Doğrusal Regresyon</vt:lpstr>
      <vt:lpstr>Basit Doğrusal Regresyon</vt:lpstr>
      <vt:lpstr>Basit Doğrusal Regresyon</vt:lpstr>
      <vt:lpstr>Basit Doğrusal Regresyon</vt:lpstr>
      <vt:lpstr>Çoklu Doğrusal Regresyon</vt:lpstr>
      <vt:lpstr>Çoklu Doğrusal Regresyon</vt:lpstr>
      <vt:lpstr>Çoklu Doğrusal Regresyon</vt:lpstr>
      <vt:lpstr>Çoklu Doğrusal Regresyon</vt:lpstr>
      <vt:lpstr>İnterpolasyon</vt:lpstr>
      <vt:lpstr>Extrapolasyon</vt:lpstr>
      <vt:lpstr>Korelasyon</vt:lpstr>
      <vt:lpstr>Korelasyon</vt:lpstr>
      <vt:lpstr>Korelasyon</vt:lpstr>
      <vt:lpstr>Korelasyon</vt:lpstr>
      <vt:lpstr>Korelasyon</vt:lpstr>
      <vt:lpstr>Korelasyon</vt:lpstr>
      <vt:lpstr>Korelasyon</vt:lpstr>
      <vt:lpstr>Korelasyon</vt:lpstr>
      <vt:lpstr>Kaynakça</vt:lpstr>
      <vt:lpstr>Kaynakça</vt:lpstr>
      <vt:lpstr>Kaynakça</vt:lpstr>
      <vt:lpstr>Kaynakça</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23</cp:revision>
  <cp:lastPrinted>1601-01-01T00:00:00Z</cp:lastPrinted>
  <dcterms:created xsi:type="dcterms:W3CDTF">2020-01-12T16:37:33Z</dcterms:created>
  <dcterms:modified xsi:type="dcterms:W3CDTF">2024-10-05T19:02:26Z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