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15" r:id="rId2"/>
    <p:sldId id="318" r:id="rId3"/>
    <p:sldId id="319" r:id="rId4"/>
    <p:sldId id="320" r:id="rId5"/>
    <p:sldId id="321" r:id="rId6"/>
    <p:sldId id="322" r:id="rId7"/>
    <p:sldId id="323" r:id="rId8"/>
    <p:sldId id="324" r:id="rId9"/>
    <p:sldId id="325" r:id="rId10"/>
    <p:sldId id="326" r:id="rId11"/>
    <p:sldId id="327" r:id="rId12"/>
    <p:sldId id="328" r:id="rId13"/>
    <p:sldId id="331" r:id="rId14"/>
    <p:sldId id="329" r:id="rId15"/>
    <p:sldId id="330" r:id="rId16"/>
    <p:sldId id="332" r:id="rId17"/>
    <p:sldId id="333" r:id="rId18"/>
    <p:sldId id="334" r:id="rId19"/>
    <p:sldId id="335" r:id="rId20"/>
    <p:sldId id="337" r:id="rId2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83" d="100"/>
          <a:sy n="83" d="100"/>
        </p:scale>
        <p:origin x="-2424" y="-8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5.04.2023</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5.04.2023</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fontAlgn="auto">
              <a:spcAft>
                <a:spcPts val="0"/>
              </a:spcAft>
              <a:defRPr/>
            </a:pPr>
            <a:r>
              <a:rPr lang="tr-TR" altLang="en-US" sz="4000" b="1" dirty="0" smtClean="0">
                <a:latin typeface="Calibri" pitchFamily="34" charset="0"/>
                <a:cs typeface="Calibri" pitchFamily="34" charset="0"/>
              </a:rPr>
              <a:t>Oyun </a:t>
            </a:r>
            <a:r>
              <a:rPr lang="tr-TR" altLang="en-US" sz="4000" b="1" dirty="0" smtClean="0">
                <a:latin typeface="Calibri" pitchFamily="34" charset="0"/>
                <a:cs typeface="Calibri" pitchFamily="34" charset="0"/>
              </a:rPr>
              <a:t>(Play) Teorileri</a:t>
            </a:r>
            <a:endParaRPr lang="tr-TR" altLang="en-US" sz="4000" b="1" dirty="0" smtClean="0">
              <a:latin typeface="Calibri" pitchFamily="34" charset="0"/>
              <a:cs typeface="Calibri" pitchFamily="34" charset="0"/>
            </a:endParaRPr>
          </a:p>
        </p:txBody>
      </p:sp>
      <p:sp>
        <p:nvSpPr>
          <p:cNvPr id="4" name="Rectangle 24"/>
          <p:cNvSpPr>
            <a:spLocks noGrp="1" noChangeArrowheads="1"/>
          </p:cNvSpPr>
          <p:nvPr>
            <p:ph type="dt" sz="quarter" idx="10"/>
          </p:nvPr>
        </p:nvSpPr>
        <p:spPr/>
        <p:txBody>
          <a:bodyPr/>
          <a:lstStyle/>
          <a:p>
            <a:pPr>
              <a:defRPr/>
            </a:pPr>
            <a:fld id="{DE5D3554-689F-4BCF-B9E2-0D21FC932019}" type="datetime1">
              <a:rPr lang="tr-TR"/>
              <a:pPr>
                <a:defRPr/>
              </a:pPr>
              <a:t>5.04.2023</a:t>
            </a:fld>
            <a:endParaRPr lang="tr-TR"/>
          </a:p>
        </p:txBody>
      </p:sp>
      <p:sp>
        <p:nvSpPr>
          <p:cNvPr id="5" name="Rectangle 25"/>
          <p:cNvSpPr>
            <a:spLocks noGrp="1" noChangeArrowheads="1"/>
          </p:cNvSpPr>
          <p:nvPr>
            <p:ph type="sldNum" sz="quarter" idx="11"/>
          </p:nvPr>
        </p:nvSpPr>
        <p:spPr/>
        <p:txBody>
          <a:bodyPr/>
          <a:lstStyle/>
          <a:p>
            <a:pPr>
              <a:defRPr/>
            </a:pPr>
            <a:fld id="{4626535C-C812-4531-BD1B-CF762DE37F81}" type="slidenum">
              <a:rPr lang="tr-TR"/>
              <a:pPr>
                <a:defRPr/>
              </a:pPr>
              <a:t>1</a:t>
            </a:fld>
            <a:endParaRPr lang="tr-TR"/>
          </a:p>
        </p:txBody>
      </p:sp>
      <p:sp>
        <p:nvSpPr>
          <p:cNvPr id="6" name="Rectangle 26"/>
          <p:cNvSpPr>
            <a:spLocks noGrp="1" noChangeArrowheads="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584682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Friedrich von </a:t>
            </a:r>
            <a:r>
              <a:rPr lang="tr-TR" altLang="en-US" sz="2200" dirty="0" err="1">
                <a:latin typeface="Calibri" pitchFamily="34" charset="0"/>
                <a:cs typeface="Calibri" pitchFamily="34" charset="0"/>
              </a:rPr>
              <a:t>Schiller’in</a:t>
            </a:r>
            <a:r>
              <a:rPr lang="tr-TR" altLang="en-US" sz="2200" dirty="0">
                <a:latin typeface="Calibri" pitchFamily="34" charset="0"/>
                <a:cs typeface="Calibri" pitchFamily="34" charset="0"/>
              </a:rPr>
              <a:t> hayvanların tam olarak doyduklarında ve başka yaşamsal gereksinimleri kalmadığında, gereğinden fazla olan enerjilerini yakmak için amaçsız hareketlerle oyun oynadıkları düşüncesinden etkilenen </a:t>
            </a:r>
            <a:r>
              <a:rPr lang="tr-TR" altLang="en-US" sz="2200" dirty="0" err="1" smtClean="0">
                <a:latin typeface="Calibri" pitchFamily="34" charset="0"/>
                <a:cs typeface="Calibri" pitchFamily="34" charset="0"/>
              </a:rPr>
              <a:t>Spencer</a:t>
            </a:r>
            <a:r>
              <a:rPr lang="tr-TR" altLang="en-US" sz="2200" dirty="0" smtClean="0">
                <a:latin typeface="Calibri" pitchFamily="34" charset="0"/>
                <a:cs typeface="Calibri" pitchFamily="34" charset="0"/>
              </a:rPr>
              <a:t> (1896</a:t>
            </a:r>
            <a:r>
              <a:rPr lang="tr-TR" altLang="en-US" sz="2200" dirty="0">
                <a:latin typeface="Calibri" pitchFamily="34" charset="0"/>
                <a:cs typeface="Calibri" pitchFamily="34" charset="0"/>
              </a:rPr>
              <a:t>), 19. </a:t>
            </a:r>
            <a:r>
              <a:rPr lang="tr-TR" altLang="en-US" sz="2200" dirty="0" smtClean="0">
                <a:latin typeface="Calibri" pitchFamily="34" charset="0"/>
                <a:cs typeface="Calibri" pitchFamily="34" charset="0"/>
              </a:rPr>
              <a:t>yy </a:t>
            </a:r>
            <a:r>
              <a:rPr lang="tr-TR" altLang="en-US" sz="2200" dirty="0">
                <a:latin typeface="Calibri" pitchFamily="34" charset="0"/>
                <a:cs typeface="Calibri" pitchFamily="34" charset="0"/>
              </a:rPr>
              <a:t>ortalarında yazdığı Psikolojinin Prensipleri adlı eserinde oyuna temelde fazla enerjiyi yakmak gereksiniminin neden olduğunu ifade etmiştir. </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Artık Enerji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673940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Teori bazı rekreasyon faaliyetlerine katılımın nedenlerini açıklamada etkiliyken, işten yorgunluğun giderilmesi ya da enerjinin yeniden kazanılması amacıyla yapılan rekreasyon etkinliklerini açıklamada yetersizliği noktasında eleştiriye maruz kalmıştır(Mellou,1994).</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a:latin typeface="Calibri" pitchFamily="34" charset="0"/>
                <a:cs typeface="Calibri" pitchFamily="34" charset="0"/>
              </a:rPr>
              <a:t>Artık Enerji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2996952"/>
            <a:ext cx="2258528" cy="2298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544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err="1">
                <a:latin typeface="Calibri" pitchFamily="34" charset="0"/>
                <a:cs typeface="Calibri" pitchFamily="34" charset="0"/>
              </a:rPr>
              <a:t>Weiskopf</a:t>
            </a:r>
            <a:r>
              <a:rPr lang="tr-TR" altLang="en-US" sz="2200" dirty="0">
                <a:latin typeface="Calibri" pitchFamily="34" charset="0"/>
                <a:cs typeface="Calibri" pitchFamily="34" charset="0"/>
              </a:rPr>
              <a:t> bu teoride, oyuna olan ilk yönelimin yaratma ve enerji depolama ihtiyacından ortaya çıktığını belirtir. Örneğin, bir insanın enerjisi saatlerce süren işten sonra düşebilir. Bu nedenle işten çıktıktan sonra eve gidip hemen çalışmaya başlamak fayda sağlamayacaktır. Enerji sağlayan rekreasyon etkinlikleri bireylerin yaratma yeteneğinin gelişmesine ve enerjisini geri kazanmasına yardımcı </a:t>
            </a:r>
            <a:r>
              <a:rPr lang="tr-TR" altLang="en-US" sz="2200" dirty="0" smtClean="0">
                <a:latin typeface="Calibri" pitchFamily="34" charset="0"/>
                <a:cs typeface="Calibri" pitchFamily="34" charset="0"/>
              </a:rPr>
              <a:t>olacaktır.</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Enerjinin </a:t>
            </a:r>
            <a:r>
              <a:rPr lang="tr-TR" altLang="en-US" sz="2800" dirty="0">
                <a:latin typeface="Calibri" pitchFamily="34" charset="0"/>
                <a:cs typeface="Calibri" pitchFamily="34" charset="0"/>
              </a:rPr>
              <a:t>Yeniden Yaratılması (Re-</a:t>
            </a:r>
            <a:r>
              <a:rPr lang="tr-TR" altLang="en-US" sz="2800" dirty="0" err="1">
                <a:latin typeface="Calibri" pitchFamily="34" charset="0"/>
                <a:cs typeface="Calibri" pitchFamily="34" charset="0"/>
              </a:rPr>
              <a:t>creation</a:t>
            </a:r>
            <a:r>
              <a:rPr lang="tr-TR" altLang="en-US" sz="2800" dirty="0">
                <a:latin typeface="Calibri" pitchFamily="34" charset="0"/>
                <a:cs typeface="Calibri" pitchFamily="34" charset="0"/>
              </a:rPr>
              <a:t>)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4</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065423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smtClean="0">
                <a:latin typeface="Calibri" pitchFamily="34" charset="0"/>
                <a:cs typeface="Calibri" pitchFamily="34" charset="0"/>
              </a:rPr>
              <a:t>Yorgun düştükten sonra fiziksel güce dayalı bir etkinliğe katılmak enerji depolamanın iyi bir yoludur. Ama bu etkinlikleri gerçekleştirdikten sonra insan yorgun düşebilir. Bu yüzden rekreasyon teorisi de atık teorisi de rekreasyonun bazı çeşitlerini açıklamaya yeterli değildir (</a:t>
            </a:r>
            <a:r>
              <a:rPr lang="tr-TR" altLang="en-US" sz="2200" dirty="0" err="1" smtClean="0">
                <a:latin typeface="Calibri" pitchFamily="34" charset="0"/>
                <a:cs typeface="Calibri" pitchFamily="34" charset="0"/>
              </a:rPr>
              <a:t>Leitner</a:t>
            </a:r>
            <a:r>
              <a:rPr lang="tr-TR" altLang="en-US" sz="2200" dirty="0" smtClean="0">
                <a:latin typeface="Calibri" pitchFamily="34" charset="0"/>
                <a:cs typeface="Calibri" pitchFamily="34" charset="0"/>
              </a:rPr>
              <a:t> ve </a:t>
            </a:r>
            <a:r>
              <a:rPr lang="tr-TR" altLang="en-US" sz="2200" dirty="0" err="1" smtClean="0">
                <a:latin typeface="Calibri" pitchFamily="34" charset="0"/>
                <a:cs typeface="Calibri" pitchFamily="34" charset="0"/>
              </a:rPr>
              <a:t>Leitner</a:t>
            </a:r>
            <a:r>
              <a:rPr lang="tr-TR" altLang="en-US" sz="2200" dirty="0" smtClean="0">
                <a:latin typeface="Calibri" pitchFamily="34" charset="0"/>
                <a:cs typeface="Calibri" pitchFamily="34" charset="0"/>
              </a:rPr>
              <a:t>, 1996).</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Enerjinin </a:t>
            </a:r>
            <a:r>
              <a:rPr lang="tr-TR" altLang="en-US" sz="2800" dirty="0">
                <a:latin typeface="Calibri" pitchFamily="34" charset="0"/>
                <a:cs typeface="Calibri" pitchFamily="34" charset="0"/>
              </a:rPr>
              <a:t>Yeniden Yaratılması (Re-</a:t>
            </a:r>
            <a:r>
              <a:rPr lang="tr-TR" altLang="en-US" sz="2800" dirty="0" err="1">
                <a:latin typeface="Calibri" pitchFamily="34" charset="0"/>
                <a:cs typeface="Calibri" pitchFamily="34" charset="0"/>
              </a:rPr>
              <a:t>creation</a:t>
            </a:r>
            <a:r>
              <a:rPr lang="tr-TR" altLang="en-US" sz="2800" dirty="0">
                <a:latin typeface="Calibri" pitchFamily="34" charset="0"/>
                <a:cs typeface="Calibri" pitchFamily="34" charset="0"/>
              </a:rPr>
              <a:t>)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5</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455014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smtClean="0">
                <a:latin typeface="Calibri" pitchFamily="34" charset="0"/>
                <a:cs typeface="Calibri" pitchFamily="34" charset="0"/>
              </a:rPr>
              <a:t>George T. W. </a:t>
            </a:r>
            <a:r>
              <a:rPr lang="tr-TR" altLang="en-US" sz="2200" dirty="0" err="1" smtClean="0">
                <a:latin typeface="Calibri" pitchFamily="34" charset="0"/>
                <a:cs typeface="Calibri" pitchFamily="34" charset="0"/>
              </a:rPr>
              <a:t>Patrick</a:t>
            </a:r>
            <a:r>
              <a:rPr lang="tr-TR" altLang="en-US" sz="2200" dirty="0">
                <a:latin typeface="Calibri" pitchFamily="34" charset="0"/>
                <a:cs typeface="Calibri" pitchFamily="34" charset="0"/>
              </a:rPr>
              <a:t>, şehir yaşamının ve işin getirdiği gerilim sonucu oluşan strese bağlı olumsuzlukları telafi edebilmek ve rahatlamak amacıyla, bireylerin oyun dolu etkinliklerde bulunmak istediklerini kabul ederek, bu teoriyi Rahatlamanın Psikolojisi adlı eserinde ortaya koymuştur. </a:t>
            </a:r>
            <a:endParaRPr lang="tr-TR" altLang="en-US" sz="2200" dirty="0" smtClean="0">
              <a:latin typeface="Calibri" pitchFamily="34" charset="0"/>
              <a:cs typeface="Calibri" pitchFamily="34" charset="0"/>
            </a:endParaRPr>
          </a:p>
          <a:p>
            <a:pPr marL="0" indent="0" algn="just">
              <a:lnSpc>
                <a:spcPct val="90000"/>
              </a:lnSpc>
              <a:buNone/>
            </a:pPr>
            <a:endParaRPr lang="tr-TR" altLang="en-US" sz="2200" dirty="0">
              <a:latin typeface="Calibri" pitchFamily="34" charset="0"/>
              <a:cs typeface="Calibri" pitchFamily="34" charset="0"/>
            </a:endParaRPr>
          </a:p>
          <a:p>
            <a:pPr marL="0" indent="0" algn="just">
              <a:lnSpc>
                <a:spcPct val="90000"/>
              </a:lnSpc>
              <a:buNone/>
            </a:pPr>
            <a:r>
              <a:rPr lang="tr-TR" altLang="en-US" sz="2200" dirty="0">
                <a:latin typeface="Calibri" pitchFamily="34" charset="0"/>
                <a:cs typeface="Calibri" pitchFamily="34" charset="0"/>
              </a:rPr>
              <a:t>Bu teoriye göre rekreasyon faaliyetlerinin temel amacı rahatlamaktır ve modern toplumun anlayışını büyük oranda açıklamaktadır. Modern toplumun en önemli sorunlarından biri de strestir.</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Rahatlama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6</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437112"/>
            <a:ext cx="2736304" cy="155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9442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Rahatlama teorisi birçok rekreasyon faaliyeti için açıklayıcı bir temel oluşturmakla birlikte rekabete dayalı bazı rekreasyon aktiviteleri açıklamakta yetersiz kalmaktadır. Örneğin; bir futbol maçında kaçırılan goller, sert oyun, hakemle yaşanan tartışmalar kişinin stres düzeyini daha arttırmakta ve rahatlamasına engel olmaktadır(</a:t>
            </a:r>
            <a:r>
              <a:rPr lang="tr-TR" altLang="en-US" sz="2200" dirty="0" err="1">
                <a:latin typeface="Calibri" pitchFamily="34" charset="0"/>
                <a:cs typeface="Calibri" pitchFamily="34" charset="0"/>
              </a:rPr>
              <a:t>Saracho</a:t>
            </a:r>
            <a:r>
              <a:rPr lang="tr-TR" altLang="en-US" sz="2200" dirty="0">
                <a:latin typeface="Calibri" pitchFamily="34" charset="0"/>
                <a:cs typeface="Calibri" pitchFamily="34" charset="0"/>
              </a:rPr>
              <a:t> ve </a:t>
            </a:r>
            <a:r>
              <a:rPr lang="tr-TR" altLang="en-US" sz="2200" dirty="0" err="1">
                <a:latin typeface="Calibri" pitchFamily="34" charset="0"/>
                <a:cs typeface="Calibri" pitchFamily="34" charset="0"/>
              </a:rPr>
              <a:t>Spodek</a:t>
            </a:r>
            <a:r>
              <a:rPr lang="tr-TR" altLang="en-US" sz="2200" dirty="0">
                <a:latin typeface="Calibri" pitchFamily="34" charset="0"/>
                <a:cs typeface="Calibri" pitchFamily="34" charset="0"/>
              </a:rPr>
              <a:t>, 1995).</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Rahatlama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7</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429000"/>
            <a:ext cx="3307457" cy="220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7072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Bu teori, </a:t>
            </a:r>
            <a:r>
              <a:rPr lang="tr-TR" altLang="en-US" sz="2200" dirty="0" err="1">
                <a:latin typeface="Calibri" pitchFamily="34" charset="0"/>
                <a:cs typeface="Calibri" pitchFamily="34" charset="0"/>
              </a:rPr>
              <a:t>Darwinci</a:t>
            </a:r>
            <a:r>
              <a:rPr lang="tr-TR" altLang="en-US" sz="2200" dirty="0">
                <a:latin typeface="Calibri" pitchFamily="34" charset="0"/>
                <a:cs typeface="Calibri" pitchFamily="34" charset="0"/>
              </a:rPr>
              <a:t> düşünceye dayanarak </a:t>
            </a:r>
            <a:r>
              <a:rPr lang="tr-TR" altLang="en-US" sz="2200" dirty="0" err="1">
                <a:latin typeface="Calibri" pitchFamily="34" charset="0"/>
                <a:cs typeface="Calibri" pitchFamily="34" charset="0"/>
              </a:rPr>
              <a:t>Groos</a:t>
            </a:r>
            <a:r>
              <a:rPr lang="tr-TR" altLang="en-US" sz="2200" dirty="0">
                <a:latin typeface="Calibri" pitchFamily="34" charset="0"/>
                <a:cs typeface="Calibri" pitchFamily="34" charset="0"/>
              </a:rPr>
              <a:t> (1911) tarafından ortaya atılmıştır. </a:t>
            </a:r>
            <a:r>
              <a:rPr lang="tr-TR" altLang="en-US" sz="2200" dirty="0" err="1">
                <a:latin typeface="Calibri" pitchFamily="34" charset="0"/>
                <a:cs typeface="Calibri" pitchFamily="34" charset="0"/>
              </a:rPr>
              <a:t>Groos’a</a:t>
            </a:r>
            <a:r>
              <a:rPr lang="tr-TR" altLang="en-US" sz="2200" dirty="0">
                <a:latin typeface="Calibri" pitchFamily="34" charset="0"/>
                <a:cs typeface="Calibri" pitchFamily="34" charset="0"/>
              </a:rPr>
              <a:t> göre oyun, hayvanların hayatta kalmalarında ve yetişkinlik döneminde gereken becerileri kazanmalarında rol oynar. Bu görüş insanlar için de geçerlidir. Bireylerin oyun ortamında beceri kazanmalarını sağlayan etkinlikleri yapma nedenleri tamamen doğuştan gelir. </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İçgüdü-Pratik (Yaşama </a:t>
            </a:r>
            <a:r>
              <a:rPr lang="tr-TR" altLang="en-US" sz="2800" dirty="0">
                <a:latin typeface="Calibri" pitchFamily="34" charset="0"/>
                <a:cs typeface="Calibri" pitchFamily="34" charset="0"/>
              </a:rPr>
              <a:t>Hazırlık)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8</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966907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Ana fikri, oyunun temelde yararlı olduğu ve bu nedenle doğal seçilim yoluyla normal evrim süreciyle açıklanabileceğiydi. Hayvanlar 'oynadıklarında', hayatta kalmak için dövüşmek gibi temel içgüdülerini uygulamaktadırlar. </a:t>
            </a:r>
            <a:r>
              <a:rPr lang="tr-TR" altLang="en-US" sz="2200" dirty="0" smtClean="0">
                <a:latin typeface="Calibri" pitchFamily="34" charset="0"/>
                <a:cs typeface="Calibri" pitchFamily="34" charset="0"/>
              </a:rPr>
              <a:t>Bu </a:t>
            </a:r>
            <a:r>
              <a:rPr lang="tr-TR" altLang="en-US" sz="2200" dirty="0" err="1">
                <a:latin typeface="Calibri" pitchFamily="34" charset="0"/>
                <a:cs typeface="Calibri" pitchFamily="34" charset="0"/>
              </a:rPr>
              <a:t>içgörüye</a:t>
            </a:r>
            <a:r>
              <a:rPr lang="tr-TR" altLang="en-US" sz="2200" dirty="0">
                <a:latin typeface="Calibri" pitchFamily="34" charset="0"/>
                <a:cs typeface="Calibri" pitchFamily="34" charset="0"/>
              </a:rPr>
              <a:t> rağmen, </a:t>
            </a:r>
            <a:r>
              <a:rPr lang="tr-TR" altLang="en-US" sz="2200" dirty="0" err="1">
                <a:latin typeface="Calibri" pitchFamily="34" charset="0"/>
                <a:cs typeface="Calibri" pitchFamily="34" charset="0"/>
              </a:rPr>
              <a:t>Groos'un</a:t>
            </a:r>
            <a:r>
              <a:rPr lang="tr-TR" altLang="en-US" sz="2200" dirty="0">
                <a:latin typeface="Calibri" pitchFamily="34" charset="0"/>
                <a:cs typeface="Calibri" pitchFamily="34" charset="0"/>
              </a:rPr>
              <a:t> çalışmaları günümüzde nadiren okunmakta ve oyun ile estetik arasında kurduğu bağlantı "yanlış yönlendirilmiş" olarak </a:t>
            </a:r>
            <a:r>
              <a:rPr lang="tr-TR" altLang="en-US" sz="2200" dirty="0" smtClean="0">
                <a:latin typeface="Calibri" pitchFamily="34" charset="0"/>
                <a:cs typeface="Calibri" pitchFamily="34" charset="0"/>
              </a:rPr>
              <a:t>nitelendirilmektedir.</a:t>
            </a:r>
            <a:endParaRPr lang="tr-TR" altLang="en-US" sz="2200" dirty="0">
              <a:latin typeface="Calibri" pitchFamily="34" charset="0"/>
              <a:cs typeface="Calibri" pitchFamily="34" charset="0"/>
            </a:endParaRPr>
          </a:p>
          <a:p>
            <a:pPr marL="0" indent="0" algn="just">
              <a:lnSpc>
                <a:spcPct val="90000"/>
              </a:lnSpc>
              <a:buNone/>
            </a:pPr>
            <a:r>
              <a:rPr lang="tr-TR" altLang="en-US" sz="2200" dirty="0" smtClean="0">
                <a:latin typeface="Calibri" pitchFamily="34" charset="0"/>
                <a:cs typeface="Calibri" pitchFamily="34" charset="0"/>
              </a:rPr>
              <a:t>Teori </a:t>
            </a:r>
            <a:r>
              <a:rPr lang="tr-TR" altLang="en-US" sz="2200" dirty="0">
                <a:latin typeface="Calibri" pitchFamily="34" charset="0"/>
                <a:cs typeface="Calibri" pitchFamily="34" charset="0"/>
              </a:rPr>
              <a:t>genel itibariyle genç ve çocuklarda rekreasyon olgusunu açıklamada etkili iken yetişkin ve yaşlılar için rekreasyon olgusunu açıklamada yetersiz kalması nedeniyle eleştirilmiştir.</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İçgüdü-Pratik(Yaşama </a:t>
            </a:r>
            <a:r>
              <a:rPr lang="tr-TR" altLang="en-US" sz="2800" dirty="0">
                <a:latin typeface="Calibri" pitchFamily="34" charset="0"/>
                <a:cs typeface="Calibri" pitchFamily="34" charset="0"/>
              </a:rPr>
              <a:t>Hazırlık)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9</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40891731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Bu teoriye göre serbest zaman hem </a:t>
            </a:r>
            <a:r>
              <a:rPr lang="tr-TR" altLang="en-US" sz="2200" dirty="0" smtClean="0">
                <a:latin typeface="Calibri" pitchFamily="34" charset="0"/>
                <a:cs typeface="Calibri" pitchFamily="34" charset="0"/>
              </a:rPr>
              <a:t>işten etkilenir </a:t>
            </a:r>
            <a:r>
              <a:rPr lang="tr-TR" altLang="en-US" sz="2200" dirty="0">
                <a:latin typeface="Calibri" pitchFamily="34" charset="0"/>
                <a:cs typeface="Calibri" pitchFamily="34" charset="0"/>
              </a:rPr>
              <a:t>hem de işten kaynaklanır. Eğer iş çok sıkıcı, basmakalıpsa, stres ve fiziksel çaba içeriyorsa, birey günlük yaşamında bir karşıtlık arayışına girerek serbest zaman işten kaynaklanan gerginliği ortadan kaldırmak için değerlendirilebilir. Birey karşıt etkinlikte bulunarak rutin koşullardan kurtulmaya çalışır. İş günü boyunca kapalı ortamda masa başında eleman iş ortamından uzaklaşarak avlanma, balık tutma, yürüyüş vb. etkinlikleri tercih </a:t>
            </a:r>
            <a:r>
              <a:rPr lang="tr-TR" altLang="en-US" sz="2200" dirty="0" smtClean="0">
                <a:latin typeface="Calibri" pitchFamily="34" charset="0"/>
                <a:cs typeface="Calibri" pitchFamily="34" charset="0"/>
              </a:rPr>
              <a:t>edecektir (</a:t>
            </a:r>
            <a:r>
              <a:rPr lang="tr-TR" altLang="en-US" sz="2200" dirty="0" err="1">
                <a:latin typeface="Calibri" pitchFamily="34" charset="0"/>
                <a:cs typeface="Calibri" pitchFamily="34" charset="0"/>
              </a:rPr>
              <a:t>Karaküçük</a:t>
            </a:r>
            <a:r>
              <a:rPr lang="tr-TR" altLang="en-US" sz="2200" dirty="0">
                <a:latin typeface="Calibri" pitchFamily="34" charset="0"/>
                <a:cs typeface="Calibri" pitchFamily="34" charset="0"/>
              </a:rPr>
              <a:t>, 2016).</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Seçenek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10</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963328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Bu teori, rekabet ortamında çalışan bir bireyin niye tekrar rekabete yönelik rekreasyon etkinliklerine yöneldiğini açıklamaya çalışır. Stresli bir işte çalışan bir kişinin önüne çıkacak engellerle mücadele etme yeteneği gelişir. Buna bağlı olarak kişi bunu gerçekleştirebileceği bir ortam arar(</a:t>
            </a:r>
            <a:r>
              <a:rPr lang="tr-TR" altLang="en-US" sz="2200" dirty="0" err="1">
                <a:latin typeface="Calibri" pitchFamily="34" charset="0"/>
                <a:cs typeface="Calibri" pitchFamily="34" charset="0"/>
              </a:rPr>
              <a:t>Leitner</a:t>
            </a:r>
            <a:r>
              <a:rPr lang="tr-TR" altLang="en-US" sz="2200" dirty="0">
                <a:latin typeface="Calibri" pitchFamily="34" charset="0"/>
                <a:cs typeface="Calibri" pitchFamily="34" charset="0"/>
              </a:rPr>
              <a:t> ve </a:t>
            </a:r>
            <a:r>
              <a:rPr lang="tr-TR" altLang="en-US" sz="2200" dirty="0" err="1">
                <a:latin typeface="Calibri" pitchFamily="34" charset="0"/>
                <a:cs typeface="Calibri" pitchFamily="34" charset="0"/>
              </a:rPr>
              <a:t>Leitner</a:t>
            </a:r>
            <a:r>
              <a:rPr lang="tr-TR" altLang="en-US" sz="2200" dirty="0">
                <a:latin typeface="Calibri" pitchFamily="34" charset="0"/>
                <a:cs typeface="Calibri" pitchFamily="34" charset="0"/>
              </a:rPr>
              <a:t>, 1996). </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Genelleme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11</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4098" name="Picture 2" descr="10 Attributes of a POWERFUL Woman | I Am A Powerful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140968"/>
            <a:ext cx="1876425" cy="242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74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Bu teori genel itibariyle rekreasyon davranışını açıklamada etkili olmakla birlikte çalışmayan veya herhangi bir işle uğraşmayan çocukların ve gençlerin rekreasyon davranışlarını açıklamakta yetersiz kalması yönünde eleştirilmiştir.</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Genelleme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12</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descr="10 Attributes of a POWERFUL Woman | I Am A Powerful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2852936"/>
            <a:ext cx="1876425" cy="242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622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Modern Psikanaliz ’in babası Sigmund </a:t>
            </a:r>
            <a:r>
              <a:rPr lang="tr-TR" altLang="en-US" sz="2200" dirty="0" smtClean="0">
                <a:latin typeface="Calibri" pitchFamily="34" charset="0"/>
                <a:cs typeface="Calibri" pitchFamily="34" charset="0"/>
              </a:rPr>
              <a:t>Freud, </a:t>
            </a:r>
            <a:r>
              <a:rPr lang="tr-TR" altLang="en-US" sz="2200" dirty="0">
                <a:latin typeface="Calibri" pitchFamily="34" charset="0"/>
                <a:cs typeface="Calibri" pitchFamily="34" charset="0"/>
              </a:rPr>
              <a:t>oyunun amaç ve anlamı ile ilgili olarak farklı görüşlere sahiptir. </a:t>
            </a:r>
            <a:r>
              <a:rPr lang="tr-TR" altLang="en-US" sz="2200" dirty="0" err="1">
                <a:latin typeface="Calibri" pitchFamily="34" charset="0"/>
                <a:cs typeface="Calibri" pitchFamily="34" charset="0"/>
              </a:rPr>
              <a:t>Psikanalitik</a:t>
            </a:r>
            <a:r>
              <a:rPr lang="tr-TR" altLang="en-US" sz="2200" dirty="0">
                <a:latin typeface="Calibri" pitchFamily="34" charset="0"/>
                <a:cs typeface="Calibri" pitchFamily="34" charset="0"/>
              </a:rPr>
              <a:t> teoride birey davranışı ön plandadır. Oyun, çocuğun yaşamında meydana gelebilecek çelişkileri çözmek, kontrol ve yeterlik duygusunu kazanmak için ortam yaratır. </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Öğrenme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13</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6146" name="Picture 2" descr="Marina Amaral on Twitter: &quot;#OnThisDay in 1886, Sigmund Freud opens practice  at Rathausstrasse 7, Vienna. And I must inform you that young Freud was a  #historicalhottie. https://t.co/XxnBd5hViL&quot; / Twi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852936"/>
            <a:ext cx="3793266" cy="284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5517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smtClean="0">
                <a:latin typeface="Calibri" pitchFamily="34" charset="0"/>
                <a:cs typeface="Calibri" pitchFamily="34" charset="0"/>
              </a:rPr>
              <a:t>Çocuklar </a:t>
            </a:r>
            <a:r>
              <a:rPr lang="tr-TR" altLang="en-US" sz="2200" dirty="0">
                <a:latin typeface="Calibri" pitchFamily="34" charset="0"/>
                <a:cs typeface="Calibri" pitchFamily="34" charset="0"/>
              </a:rPr>
              <a:t>yaşadıkları ortam içinde sık sık karmaşık, can sıkıcı ve şaşırtıcı durumlarla karşılaşabilir. Tehditkar davranışlar oyun yoluyla kontrol altına alınıp ortadan kaldırılabilir. Bu anlamda oyun ve hayaller çocuklar açısında “</a:t>
            </a:r>
            <a:r>
              <a:rPr lang="tr-TR" altLang="en-US" sz="2200" dirty="0" err="1">
                <a:latin typeface="Calibri" pitchFamily="34" charset="0"/>
                <a:cs typeface="Calibri" pitchFamily="34" charset="0"/>
              </a:rPr>
              <a:t>terapötik</a:t>
            </a:r>
            <a:r>
              <a:rPr lang="tr-TR" altLang="en-US" sz="2200" dirty="0">
                <a:latin typeface="Calibri" pitchFamily="34" charset="0"/>
                <a:cs typeface="Calibri" pitchFamily="34" charset="0"/>
              </a:rPr>
              <a:t> (tedavi edici)” bir işleve sahiptir. Oyun, çocuğa hiçbir canlının öğretemeyeceklerini öğretir; oyun, çocuğun kendini keşfetme ve gerçek dünyaya yönelmesinin yoludur. </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Öğrenme </a:t>
            </a:r>
            <a:r>
              <a:rPr lang="tr-TR" altLang="en-US" sz="2800" dirty="0">
                <a:latin typeface="Calibri" pitchFamily="34" charset="0"/>
                <a:cs typeface="Calibri" pitchFamily="34" charset="0"/>
              </a:rPr>
              <a:t>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14</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3" name="Picture 2" descr="Play Therapy and the Brain - Thompson Child Therap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3501008"/>
            <a:ext cx="252028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583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Bu teori, özellikle rekabete dayanan ve aktif olarak oynanan oyunun, depolanmış saldırgan duyguların güvenli bir şeklide açığa çıkması için “emniyet supabı” işlevi gördüğünü ileri sürer.</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Catharsis</a:t>
            </a:r>
            <a:r>
              <a:rPr lang="tr-TR" altLang="en-US" sz="2800" dirty="0" smtClean="0">
                <a:latin typeface="Calibri" pitchFamily="34" charset="0"/>
                <a:cs typeface="Calibri" pitchFamily="34" charset="0"/>
              </a:rPr>
              <a:t>(Boşalım</a:t>
            </a:r>
            <a:r>
              <a:rPr lang="tr-TR" altLang="en-US" sz="2800" dirty="0">
                <a:latin typeface="Calibri" pitchFamily="34" charset="0"/>
                <a:cs typeface="Calibri" pitchFamily="34" charset="0"/>
              </a:rPr>
              <a:t>)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15</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8194" name="Picture 2" descr="Catharsis on Beh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852936"/>
            <a:ext cx="3816424" cy="2557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5412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smtClean="0">
                <a:latin typeface="Calibri" pitchFamily="34" charset="0"/>
                <a:cs typeface="Calibri" pitchFamily="34" charset="0"/>
              </a:rPr>
              <a:t>Bu </a:t>
            </a:r>
            <a:r>
              <a:rPr lang="tr-TR" altLang="en-US" sz="2200" dirty="0">
                <a:latin typeface="Calibri" pitchFamily="34" charset="0"/>
                <a:cs typeface="Calibri" pitchFamily="34" charset="0"/>
              </a:rPr>
              <a:t>bağlamda rekreasyon bireye birikmiş negatif duygularını deşarj edebilmesi için güvenli ortam yaratmaktadır. Böyle bir ortam yaratılmadığı takdirde negatif duygular bireye birikerek sağlıklı olmayan yollarla(şiddet, kavga, saldırı vb.)  dışa vurumu gerçekleşir. </a:t>
            </a:r>
            <a:endParaRPr lang="tr-TR" altLang="en-US" sz="2200" dirty="0" smtClean="0">
              <a:latin typeface="Calibri" pitchFamily="34" charset="0"/>
              <a:cs typeface="Calibri" pitchFamily="34" charset="0"/>
            </a:endParaRPr>
          </a:p>
          <a:p>
            <a:pPr marL="0" indent="0" algn="just">
              <a:lnSpc>
                <a:spcPct val="90000"/>
              </a:lnSpc>
              <a:buNone/>
            </a:pPr>
            <a:r>
              <a:rPr lang="tr-TR" altLang="en-US" sz="2200" dirty="0" smtClean="0">
                <a:latin typeface="Calibri" pitchFamily="34" charset="0"/>
                <a:cs typeface="Calibri" pitchFamily="34" charset="0"/>
              </a:rPr>
              <a:t>Örneğin</a:t>
            </a:r>
            <a:r>
              <a:rPr lang="tr-TR" altLang="en-US" sz="2200" dirty="0">
                <a:latin typeface="Calibri" pitchFamily="34" charset="0"/>
                <a:cs typeface="Calibri" pitchFamily="34" charset="0"/>
              </a:rPr>
              <a:t>; futbol topuna vurma, basketbol topunu sektirme hatta pasif olarak gerçekleşen konserlerde çığlık atma, maçlarda yüksek sesle tezahürat yapma gibi aktivitelerle birçok insanın negatif duygularından arındırdığı bilinen bir gerçektir. </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a:latin typeface="Calibri" pitchFamily="34" charset="0"/>
                <a:cs typeface="Calibri" pitchFamily="34" charset="0"/>
              </a:rPr>
              <a:t>	</a:t>
            </a:r>
            <a:r>
              <a:rPr lang="tr-TR" altLang="en-US" sz="2800" dirty="0" err="1">
                <a:latin typeface="Calibri" pitchFamily="34" charset="0"/>
                <a:cs typeface="Calibri" pitchFamily="34" charset="0"/>
              </a:rPr>
              <a:t>Catharsis</a:t>
            </a:r>
            <a:r>
              <a:rPr lang="tr-TR" altLang="en-US" sz="2800" dirty="0">
                <a:latin typeface="Calibri" pitchFamily="34" charset="0"/>
                <a:cs typeface="Calibri" pitchFamily="34" charset="0"/>
              </a:rPr>
              <a:t>(Boşalım)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16</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0851592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Kendini açıklama teorisine kadarki tüm teoriler rekreasyonun olgusunun bazı unsurlarını açıklayamadıkları nedeniyle eleştirilere tabi olmuştur. Bu eleştirilere cevap vermek ve rekreasyon olgusuna yönelik daha kapsamlı bir açıklama sunmak amacıyla kendini açıklama teorisi geliştirilmiştir. Bu teoriye insanlar kendini ifade etme arzusu ve ihtiyacı çerçevesinde rekreasyon faaliyetlerine </a:t>
            </a:r>
            <a:r>
              <a:rPr lang="tr-TR" altLang="en-US" sz="2200" dirty="0" smtClean="0">
                <a:latin typeface="Calibri" pitchFamily="34" charset="0"/>
                <a:cs typeface="Calibri" pitchFamily="34" charset="0"/>
              </a:rPr>
              <a:t>katılırlar.</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Kendini </a:t>
            </a:r>
            <a:r>
              <a:rPr lang="tr-TR" altLang="en-US" sz="2800" dirty="0">
                <a:latin typeface="Calibri" pitchFamily="34" charset="0"/>
                <a:cs typeface="Calibri" pitchFamily="34" charset="0"/>
              </a:rPr>
              <a:t>Açıklama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17</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9218" name="Picture 2" descr="Self Determination Theory and How It Explains Motiv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356992"/>
            <a:ext cx="4032448" cy="275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815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1"/>
            <a:ext cx="8507413" cy="2808312"/>
          </a:xfrm>
        </p:spPr>
        <p:txBody>
          <a:bodyPr/>
          <a:lstStyle/>
          <a:p>
            <a:pPr marL="0" indent="0" algn="just">
              <a:lnSpc>
                <a:spcPct val="90000"/>
              </a:lnSpc>
              <a:buNone/>
            </a:pPr>
            <a:r>
              <a:rPr lang="tr-TR" altLang="en-US" sz="2200" dirty="0" err="1" smtClean="0">
                <a:latin typeface="Calibri" pitchFamily="34" charset="0"/>
                <a:cs typeface="Calibri" pitchFamily="34" charset="0"/>
              </a:rPr>
              <a:t>Darwinci</a:t>
            </a:r>
            <a:r>
              <a:rPr lang="tr-TR" altLang="en-US" sz="2200" dirty="0" smtClean="0">
                <a:latin typeface="Calibri" pitchFamily="34" charset="0"/>
                <a:cs typeface="Calibri" pitchFamily="34" charset="0"/>
              </a:rPr>
              <a:t> </a:t>
            </a:r>
            <a:r>
              <a:rPr lang="tr-TR" altLang="en-US" sz="2200" dirty="0">
                <a:latin typeface="Calibri" pitchFamily="34" charset="0"/>
                <a:cs typeface="Calibri" pitchFamily="34" charset="0"/>
              </a:rPr>
              <a:t>düşünceye dayanan bu teoriyi geliştiren </a:t>
            </a:r>
            <a:r>
              <a:rPr lang="tr-TR" altLang="en-US" sz="2200" dirty="0" err="1">
                <a:latin typeface="Calibri" pitchFamily="34" charset="0"/>
                <a:cs typeface="Calibri" pitchFamily="34" charset="0"/>
              </a:rPr>
              <a:t>Stanley</a:t>
            </a:r>
            <a:r>
              <a:rPr lang="tr-TR" altLang="en-US" sz="2200" dirty="0">
                <a:latin typeface="Calibri" pitchFamily="34" charset="0"/>
                <a:cs typeface="Calibri" pitchFamily="34" charset="0"/>
              </a:rPr>
              <a:t>-Hall, kum kazmak, ağaca tırmanmak, suyla oynamak gibi oyun davranışlarının içgüdüsel ve sosyal söylemler olduğunu belirmiş ve bunların ilkel insan etkinliklerinin yinelenmesi olduğunu ileri sürmüştür. </a:t>
            </a:r>
            <a:endParaRPr lang="tr-TR" altLang="en-US" sz="2200" dirty="0" smtClean="0">
              <a:latin typeface="Calibri" pitchFamily="34" charset="0"/>
              <a:cs typeface="Calibri" pitchFamily="34" charset="0"/>
            </a:endParaRPr>
          </a:p>
          <a:p>
            <a:pPr marL="0" indent="0" algn="just">
              <a:lnSpc>
                <a:spcPct val="90000"/>
              </a:lnSpc>
              <a:buNone/>
            </a:pPr>
            <a:r>
              <a:rPr lang="tr-TR" altLang="en-US" sz="2200" dirty="0" smtClean="0">
                <a:latin typeface="Calibri" pitchFamily="34" charset="0"/>
                <a:cs typeface="Calibri" pitchFamily="34" charset="0"/>
              </a:rPr>
              <a:t>Yani </a:t>
            </a:r>
            <a:r>
              <a:rPr lang="tr-TR" altLang="en-US" sz="2200" dirty="0">
                <a:latin typeface="Calibri" pitchFamily="34" charset="0"/>
                <a:cs typeface="Calibri" pitchFamily="34" charset="0"/>
              </a:rPr>
              <a:t>oyun davranışı biyolojik bir mirasın sonucudur. Birey; yaşamı boyunca daha önce kendi türünün geçirmiş olduğu </a:t>
            </a:r>
            <a:r>
              <a:rPr lang="tr-TR" altLang="en-US" sz="2200" dirty="0" err="1">
                <a:latin typeface="Calibri" pitchFamily="34" charset="0"/>
                <a:cs typeface="Calibri" pitchFamily="34" charset="0"/>
              </a:rPr>
              <a:t>devinimsel</a:t>
            </a:r>
            <a:r>
              <a:rPr lang="tr-TR" altLang="en-US" sz="2200" dirty="0">
                <a:latin typeface="Calibri" pitchFamily="34" charset="0"/>
                <a:cs typeface="Calibri" pitchFamily="34" charset="0"/>
              </a:rPr>
              <a:t> ve ruhsal gelişme sürecinin aynısını geçirir. Bu teoriden yola çıkarak oyunla gelecekteki davranışlar arasında hiçbir ilişki kurulamaz. Oyun yoluyla ancak ırkın geçmişteki davranışlar arasında </a:t>
            </a:r>
            <a:r>
              <a:rPr lang="tr-TR" altLang="en-US" sz="2200" dirty="0" smtClean="0">
                <a:latin typeface="Calibri" pitchFamily="34" charset="0"/>
                <a:cs typeface="Calibri" pitchFamily="34" charset="0"/>
              </a:rPr>
              <a:t>ilişki kurulabilir.</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Yineleme </a:t>
            </a:r>
            <a:r>
              <a:rPr lang="tr-TR" altLang="en-US" sz="2800" dirty="0">
                <a:latin typeface="Calibri" pitchFamily="34" charset="0"/>
                <a:cs typeface="Calibri" pitchFamily="34" charset="0"/>
              </a:rPr>
              <a:t>(</a:t>
            </a:r>
            <a:r>
              <a:rPr lang="tr-TR" altLang="en-US" sz="2800" dirty="0" err="1">
                <a:latin typeface="Calibri" pitchFamily="34" charset="0"/>
                <a:cs typeface="Calibri" pitchFamily="34" charset="0"/>
              </a:rPr>
              <a:t>Rekapitülasyon</a:t>
            </a:r>
            <a:r>
              <a:rPr lang="tr-TR" altLang="en-US" sz="2800" dirty="0">
                <a:latin typeface="Calibri" pitchFamily="34" charset="0"/>
                <a:cs typeface="Calibri" pitchFamily="34" charset="0"/>
              </a:rPr>
              <a:t>)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18</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4221088"/>
            <a:ext cx="2738669" cy="2054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964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Hayvan ve insanların bilgi edinmek, heyecan, risk, şaşkınlık ve zevk gereksinimlerini tatmin  etmek için arayış içinde oldukları gözlemine dayanmaktadır. Ancak oyunun her zaman eğlenceli, zevk veren ve mizahi olduğu beklentisi yanlış anlaşılabilir. Oyun, bazen hayal kırıklığı yaratabilir, nahoş ve sıkıcı olabilir;</a:t>
            </a:r>
            <a:endParaRPr lang="tr-TR" altLang="en-US" sz="22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Uyarıcı </a:t>
            </a:r>
            <a:r>
              <a:rPr lang="tr-TR" altLang="en-US" sz="2800" dirty="0">
                <a:latin typeface="Calibri" pitchFamily="34" charset="0"/>
                <a:cs typeface="Calibri" pitchFamily="34" charset="0"/>
              </a:rPr>
              <a:t>Arayışı Olarak Oyun</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19</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4600" y="3645024"/>
            <a:ext cx="256222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6038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en-GB" altLang="en-US" sz="1600" dirty="0" err="1">
                <a:latin typeface="Calibri" pitchFamily="34" charset="0"/>
                <a:cs typeface="Calibri" pitchFamily="34" charset="0"/>
              </a:rPr>
              <a:t>Mellou</a:t>
            </a:r>
            <a:r>
              <a:rPr lang="en-GB" altLang="en-US" sz="1600" dirty="0">
                <a:latin typeface="Calibri" pitchFamily="34" charset="0"/>
                <a:cs typeface="Calibri" pitchFamily="34" charset="0"/>
              </a:rPr>
              <a:t>, E. (1994). Play theories: A </a:t>
            </a:r>
            <a:r>
              <a:rPr lang="en-GB" altLang="en-US" sz="1600" dirty="0" err="1">
                <a:latin typeface="Calibri" pitchFamily="34" charset="0"/>
                <a:cs typeface="Calibri" pitchFamily="34" charset="0"/>
              </a:rPr>
              <a:t>comtemporary</a:t>
            </a:r>
            <a:r>
              <a:rPr lang="en-GB" altLang="en-US" sz="1600" dirty="0">
                <a:latin typeface="Calibri" pitchFamily="34" charset="0"/>
                <a:cs typeface="Calibri" pitchFamily="34" charset="0"/>
              </a:rPr>
              <a:t> review. Early Child Development And Care, 102(1), 91-10</a:t>
            </a:r>
            <a:r>
              <a:rPr lang="en-GB" altLang="en-US" sz="1600" dirty="0" smtClean="0">
                <a:latin typeface="Calibri" pitchFamily="34" charset="0"/>
                <a:cs typeface="Calibri" pitchFamily="34" charset="0"/>
              </a:rPr>
              <a:t>.</a:t>
            </a:r>
            <a:endParaRPr lang="tr-TR" altLang="en-US" sz="1600" dirty="0" smtClean="0">
              <a:latin typeface="Calibri" pitchFamily="34" charset="0"/>
              <a:cs typeface="Calibri" pitchFamily="34" charset="0"/>
            </a:endParaRPr>
          </a:p>
          <a:p>
            <a:pPr marL="0" indent="0" algn="just">
              <a:lnSpc>
                <a:spcPct val="90000"/>
              </a:lnSpc>
              <a:buNone/>
            </a:pPr>
            <a:r>
              <a:rPr lang="tr-TR" altLang="en-US" sz="1600" dirty="0" err="1">
                <a:latin typeface="Calibri" pitchFamily="34" charset="0"/>
                <a:cs typeface="Calibri" pitchFamily="34" charset="0"/>
              </a:rPr>
              <a:t>Leitner</a:t>
            </a:r>
            <a:r>
              <a:rPr lang="tr-TR" altLang="en-US" sz="1600" dirty="0">
                <a:latin typeface="Calibri" pitchFamily="34" charset="0"/>
                <a:cs typeface="Calibri" pitchFamily="34" charset="0"/>
              </a:rPr>
              <a:t>, J. M.,  </a:t>
            </a:r>
            <a:r>
              <a:rPr lang="tr-TR" altLang="en-US" sz="1600" dirty="0" err="1">
                <a:latin typeface="Calibri" pitchFamily="34" charset="0"/>
                <a:cs typeface="Calibri" pitchFamily="34" charset="0"/>
              </a:rPr>
              <a:t>Leitner</a:t>
            </a:r>
            <a:r>
              <a:rPr lang="tr-TR" altLang="en-US" sz="1600" dirty="0">
                <a:latin typeface="Calibri" pitchFamily="34" charset="0"/>
                <a:cs typeface="Calibri" pitchFamily="34" charset="0"/>
              </a:rPr>
              <a:t> F. S. (1996). </a:t>
            </a:r>
            <a:r>
              <a:rPr lang="tr-TR" altLang="en-US" sz="1600" dirty="0" err="1">
                <a:latin typeface="Calibri" pitchFamily="34" charset="0"/>
                <a:cs typeface="Calibri" pitchFamily="34" charset="0"/>
              </a:rPr>
              <a:t>Leisure</a:t>
            </a:r>
            <a:r>
              <a:rPr lang="tr-TR" altLang="en-US" sz="1600" dirty="0">
                <a:latin typeface="Calibri" pitchFamily="34" charset="0"/>
                <a:cs typeface="Calibri" pitchFamily="34" charset="0"/>
              </a:rPr>
              <a:t> Enhancement. </a:t>
            </a:r>
            <a:r>
              <a:rPr lang="tr-TR" altLang="en-US" sz="1600" dirty="0" err="1">
                <a:latin typeface="Calibri" pitchFamily="34" charset="0"/>
                <a:cs typeface="Calibri" pitchFamily="34" charset="0"/>
              </a:rPr>
              <a:t>London</a:t>
            </a:r>
            <a:r>
              <a:rPr lang="tr-TR" altLang="en-US" sz="1600" dirty="0">
                <a:latin typeface="Calibri" pitchFamily="34" charset="0"/>
                <a:cs typeface="Calibri" pitchFamily="34" charset="0"/>
              </a:rPr>
              <a:t>: </a:t>
            </a:r>
            <a:r>
              <a:rPr lang="tr-TR" altLang="en-US" sz="1600" dirty="0" err="1">
                <a:latin typeface="Calibri" pitchFamily="34" charset="0"/>
                <a:cs typeface="Calibri" pitchFamily="34" charset="0"/>
              </a:rPr>
              <a:t>The</a:t>
            </a:r>
            <a:r>
              <a:rPr lang="tr-TR" altLang="en-US" sz="1600" dirty="0">
                <a:latin typeface="Calibri" pitchFamily="34" charset="0"/>
                <a:cs typeface="Calibri" pitchFamily="34" charset="0"/>
              </a:rPr>
              <a:t> </a:t>
            </a:r>
            <a:r>
              <a:rPr lang="tr-TR" altLang="en-US" sz="1600" dirty="0" err="1">
                <a:latin typeface="Calibri" pitchFamily="34" charset="0"/>
                <a:cs typeface="Calibri" pitchFamily="34" charset="0"/>
              </a:rPr>
              <a:t>Haworth</a:t>
            </a:r>
            <a:r>
              <a:rPr lang="tr-TR" altLang="en-US" sz="1600" dirty="0">
                <a:latin typeface="Calibri" pitchFamily="34" charset="0"/>
                <a:cs typeface="Calibri" pitchFamily="34" charset="0"/>
              </a:rPr>
              <a:t> </a:t>
            </a:r>
            <a:r>
              <a:rPr lang="tr-TR" altLang="en-US" sz="1600" dirty="0" err="1">
                <a:latin typeface="Calibri" pitchFamily="34" charset="0"/>
                <a:cs typeface="Calibri" pitchFamily="34" charset="0"/>
              </a:rPr>
              <a:t>Press</a:t>
            </a:r>
            <a:r>
              <a:rPr lang="tr-TR" altLang="en-US" sz="1600" dirty="0">
                <a:latin typeface="Calibri" pitchFamily="34" charset="0"/>
                <a:cs typeface="Calibri" pitchFamily="34" charset="0"/>
              </a:rPr>
              <a:t>.</a:t>
            </a:r>
          </a:p>
          <a:p>
            <a:pPr marL="0" indent="0" algn="just">
              <a:lnSpc>
                <a:spcPct val="90000"/>
              </a:lnSpc>
              <a:buNone/>
            </a:pPr>
            <a:r>
              <a:rPr lang="en-GB" altLang="en-US" sz="1600" dirty="0" err="1">
                <a:latin typeface="Calibri" pitchFamily="34" charset="0"/>
                <a:cs typeface="Calibri" pitchFamily="34" charset="0"/>
              </a:rPr>
              <a:t>Saracho</a:t>
            </a:r>
            <a:r>
              <a:rPr lang="en-GB" altLang="en-US" sz="1600" dirty="0">
                <a:latin typeface="Calibri" pitchFamily="34" charset="0"/>
                <a:cs typeface="Calibri" pitchFamily="34" charset="0"/>
              </a:rPr>
              <a:t>, O. N., </a:t>
            </a:r>
            <a:r>
              <a:rPr lang="en-GB" altLang="en-US" sz="1600" dirty="0" err="1">
                <a:latin typeface="Calibri" pitchFamily="34" charset="0"/>
                <a:cs typeface="Calibri" pitchFamily="34" charset="0"/>
              </a:rPr>
              <a:t>Spodek</a:t>
            </a:r>
            <a:r>
              <a:rPr lang="en-GB" altLang="en-US" sz="1600" dirty="0">
                <a:latin typeface="Calibri" pitchFamily="34" charset="0"/>
                <a:cs typeface="Calibri" pitchFamily="34" charset="0"/>
              </a:rPr>
              <a:t>, B. (1995). Children’s play and early childhood </a:t>
            </a:r>
            <a:r>
              <a:rPr lang="en-GB" altLang="en-US" sz="1600" dirty="0" err="1">
                <a:latin typeface="Calibri" pitchFamily="34" charset="0"/>
                <a:cs typeface="Calibri" pitchFamily="34" charset="0"/>
              </a:rPr>
              <a:t>education:Insights</a:t>
            </a:r>
            <a:r>
              <a:rPr lang="en-GB" altLang="en-US" sz="1600" dirty="0">
                <a:latin typeface="Calibri" pitchFamily="34" charset="0"/>
                <a:cs typeface="Calibri" pitchFamily="34" charset="0"/>
              </a:rPr>
              <a:t> from history and theory. Journal of Education,129-148</a:t>
            </a:r>
            <a:r>
              <a:rPr lang="en-GB" altLang="en-US" sz="1600" dirty="0" smtClean="0">
                <a:latin typeface="Calibri" pitchFamily="34" charset="0"/>
                <a:cs typeface="Calibri" pitchFamily="34" charset="0"/>
              </a:rPr>
              <a:t>.</a:t>
            </a:r>
            <a:endParaRPr lang="tr-TR" altLang="en-US" sz="1600" dirty="0" smtClean="0">
              <a:latin typeface="Calibri" pitchFamily="34" charset="0"/>
              <a:cs typeface="Calibri" pitchFamily="34" charset="0"/>
            </a:endParaRPr>
          </a:p>
          <a:p>
            <a:pPr marL="0" indent="0" algn="just">
              <a:lnSpc>
                <a:spcPct val="90000"/>
              </a:lnSpc>
              <a:buNone/>
            </a:pPr>
            <a:r>
              <a:rPr lang="tr-TR" altLang="en-US" sz="1600" dirty="0" err="1">
                <a:latin typeface="Calibri" pitchFamily="34" charset="0"/>
                <a:cs typeface="Calibri" pitchFamily="34" charset="0"/>
              </a:rPr>
              <a:t>Karaküçük</a:t>
            </a:r>
            <a:r>
              <a:rPr lang="tr-TR" altLang="en-US" sz="1600" dirty="0">
                <a:latin typeface="Calibri" pitchFamily="34" charset="0"/>
                <a:cs typeface="Calibri" pitchFamily="34" charset="0"/>
              </a:rPr>
              <a:t>, S., Kaya, S., Akgül, B. M. (2017). Rekreasyon bilimi 2. Ankara: Gazi Kitabevi</a:t>
            </a:r>
            <a:r>
              <a:rPr lang="tr-TR" altLang="en-US" sz="1600" dirty="0" smtClean="0">
                <a:latin typeface="Calibri" pitchFamily="34" charset="0"/>
                <a:cs typeface="Calibri" pitchFamily="34" charset="0"/>
              </a:rPr>
              <a:t>.</a:t>
            </a:r>
          </a:p>
          <a:p>
            <a:pPr marL="0" indent="0" algn="just">
              <a:lnSpc>
                <a:spcPct val="90000"/>
              </a:lnSpc>
              <a:buNone/>
            </a:pPr>
            <a:r>
              <a:rPr lang="en-GB" altLang="en-US" sz="1600" dirty="0">
                <a:latin typeface="Calibri" pitchFamily="34" charset="0"/>
                <a:cs typeface="Calibri" pitchFamily="34" charset="0"/>
              </a:rPr>
              <a:t>Gross, K (1901). The play of </a:t>
            </a:r>
            <a:r>
              <a:rPr lang="en-GB" altLang="en-US" sz="1600" dirty="0" err="1">
                <a:latin typeface="Calibri" pitchFamily="34" charset="0"/>
                <a:cs typeface="Calibri" pitchFamily="34" charset="0"/>
              </a:rPr>
              <a:t>man.Newyork:Appleton</a:t>
            </a:r>
            <a:r>
              <a:rPr lang="en-GB" altLang="en-US" sz="1600" dirty="0" smtClean="0">
                <a:latin typeface="Calibri" pitchFamily="34" charset="0"/>
                <a:cs typeface="Calibri" pitchFamily="34" charset="0"/>
              </a:rPr>
              <a:t>.</a:t>
            </a:r>
            <a:endParaRPr lang="tr-TR" altLang="en-US" sz="1600" dirty="0" smtClean="0">
              <a:latin typeface="Calibri" pitchFamily="34" charset="0"/>
              <a:cs typeface="Calibri" pitchFamily="34" charset="0"/>
            </a:endParaRPr>
          </a:p>
          <a:p>
            <a:pPr marL="0" indent="0" algn="just">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Kaynakça</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5.04.2023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20</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792637235"/>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662</TotalTime>
  <Words>1173</Words>
  <Application>Microsoft Office PowerPoint</Application>
  <PresentationFormat>Ekran Gösterisi (4:3)</PresentationFormat>
  <Paragraphs>88</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sunum_sablon (1)</vt:lpstr>
      <vt:lpstr>Oyun (Play) Teorileri</vt:lpstr>
      <vt:lpstr>Artık Enerji Teorisi</vt:lpstr>
      <vt:lpstr>Artık Enerji Teorisi</vt:lpstr>
      <vt:lpstr>Enerjinin Yeniden Yaratılması (Re-creation) Teorisi</vt:lpstr>
      <vt:lpstr>Enerjinin Yeniden Yaratılması (Re-creation) Teorisi</vt:lpstr>
      <vt:lpstr>Rahatlama Teorisi</vt:lpstr>
      <vt:lpstr>Rahatlama Teorisi</vt:lpstr>
      <vt:lpstr>İçgüdü-Pratik (Yaşama Hazırlık) Teorisi</vt:lpstr>
      <vt:lpstr>İçgüdü-Pratik(Yaşama Hazırlık) Teorisi</vt:lpstr>
      <vt:lpstr>Seçenek Teorisi</vt:lpstr>
      <vt:lpstr>Genelleme Teorisi</vt:lpstr>
      <vt:lpstr>Genelleme Teorisi</vt:lpstr>
      <vt:lpstr>Öğrenme Teorisi</vt:lpstr>
      <vt:lpstr>Öğrenme Teorisi</vt:lpstr>
      <vt:lpstr>Catharsis(Boşalım) Teorisi</vt:lpstr>
      <vt:lpstr> Catharsis(Boşalım) Teorisi</vt:lpstr>
      <vt:lpstr>Kendini Açıklama Teorisi</vt:lpstr>
      <vt:lpstr>Yineleme (Rekapitülasyon) Teorisi</vt:lpstr>
      <vt:lpstr>Uyarıcı Arayışı Olarak Oyun</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73</cp:revision>
  <cp:lastPrinted>1601-01-01T00:00:00Z</cp:lastPrinted>
  <dcterms:created xsi:type="dcterms:W3CDTF">2020-01-12T16:37:33Z</dcterms:created>
  <dcterms:modified xsi:type="dcterms:W3CDTF">2023-04-05T18:02:27Z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