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15" r:id="rId2"/>
    <p:sldId id="349" r:id="rId3"/>
    <p:sldId id="363" r:id="rId4"/>
    <p:sldId id="348" r:id="rId5"/>
    <p:sldId id="364" r:id="rId6"/>
    <p:sldId id="365" r:id="rId7"/>
    <p:sldId id="362" r:id="rId8"/>
    <p:sldId id="350" r:id="rId9"/>
    <p:sldId id="351" r:id="rId10"/>
    <p:sldId id="366" r:id="rId11"/>
    <p:sldId id="367" r:id="rId12"/>
    <p:sldId id="368" r:id="rId13"/>
    <p:sldId id="352" r:id="rId14"/>
    <p:sldId id="353" r:id="rId15"/>
    <p:sldId id="369" r:id="rId16"/>
    <p:sldId id="354" r:id="rId17"/>
    <p:sldId id="355" r:id="rId18"/>
    <p:sldId id="356" r:id="rId19"/>
    <p:sldId id="371" r:id="rId20"/>
    <p:sldId id="372" r:id="rId21"/>
    <p:sldId id="373" r:id="rId22"/>
    <p:sldId id="374" r:id="rId23"/>
    <p:sldId id="375" r:id="rId24"/>
    <p:sldId id="370" r:id="rId25"/>
    <p:sldId id="357" r:id="rId26"/>
    <p:sldId id="358" r:id="rId27"/>
    <p:sldId id="359" r:id="rId28"/>
    <p:sldId id="376" r:id="rId29"/>
    <p:sldId id="377" r:id="rId30"/>
    <p:sldId id="360" r:id="rId31"/>
    <p:sldId id="361" r:id="rId3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3" d="100"/>
          <a:sy n="83" d="100"/>
        </p:scale>
        <p:origin x="-2424"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2.11.2022</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2.11.2022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fontAlgn="auto">
              <a:spcAft>
                <a:spcPts val="0"/>
              </a:spcAft>
              <a:defRPr/>
            </a:pPr>
            <a:r>
              <a:rPr lang="tr-TR" altLang="en-US" sz="4000" b="1" dirty="0">
                <a:latin typeface="Calibri" pitchFamily="34" charset="0"/>
                <a:cs typeface="Calibri" pitchFamily="34" charset="0"/>
              </a:rPr>
              <a:t>Boş Zaman </a:t>
            </a:r>
            <a:r>
              <a:rPr lang="tr-TR" altLang="en-US" sz="4000" b="1" dirty="0" smtClean="0">
                <a:latin typeface="Calibri" pitchFamily="34" charset="0"/>
                <a:cs typeface="Calibri" pitchFamily="34" charset="0"/>
              </a:rPr>
              <a:t>Teorileri</a:t>
            </a:r>
          </a:p>
        </p:txBody>
      </p:sp>
      <p:sp>
        <p:nvSpPr>
          <p:cNvPr id="4" name="Rectangle 24"/>
          <p:cNvSpPr>
            <a:spLocks noGrp="1" noChangeArrowheads="1"/>
          </p:cNvSpPr>
          <p:nvPr>
            <p:ph type="dt" sz="quarter" idx="10"/>
          </p:nvPr>
        </p:nvSpPr>
        <p:spPr/>
        <p:txBody>
          <a:bodyPr/>
          <a:lstStyle/>
          <a:p>
            <a:pPr>
              <a:defRPr/>
            </a:pPr>
            <a:fld id="{DE5D3554-689F-4BCF-B9E2-0D21FC932019}" type="datetime1">
              <a:rPr lang="tr-TR"/>
              <a:pPr>
                <a:defRPr/>
              </a:pPr>
              <a:t>2.11.2022</a:t>
            </a:fld>
            <a:endParaRPr lang="tr-TR"/>
          </a:p>
        </p:txBody>
      </p:sp>
      <p:sp>
        <p:nvSpPr>
          <p:cNvPr id="5" name="Rectangle 25"/>
          <p:cNvSpPr>
            <a:spLocks noGrp="1" noChangeArrowheads="1"/>
          </p:cNvSpPr>
          <p:nvPr>
            <p:ph type="sldNum" sz="quarter" idx="11"/>
          </p:nvPr>
        </p:nvSpPr>
        <p:spPr/>
        <p:txBody>
          <a:bodyPr/>
          <a:lstStyle/>
          <a:p>
            <a:pPr>
              <a:defRPr/>
            </a:pPr>
            <a:fld id="{4626535C-C812-4531-BD1B-CF762DE37F81}" type="slidenum">
              <a:rPr lang="tr-TR"/>
              <a:pPr>
                <a:defRPr/>
              </a:pPr>
              <a:t>1</a:t>
            </a:fld>
            <a:endParaRPr lang="tr-TR"/>
          </a:p>
        </p:txBody>
      </p:sp>
      <p:sp>
        <p:nvSpPr>
          <p:cNvPr id="6" name="Rectangle 26"/>
          <p:cNvSpPr>
            <a:spLocks noGrp="1" noChangeArrowheads="1"/>
          </p:cNvSpPr>
          <p:nvPr>
            <p:ph type="ftr" sz="quarter" idx="12"/>
          </p:nvPr>
        </p:nvSpPr>
        <p:spPr/>
        <p:txBody>
          <a:bodyPr/>
          <a:lstStyle/>
          <a:p>
            <a:pPr>
              <a:defRPr/>
            </a:pPr>
            <a:endParaRPr lang="tr-TR" dirty="0"/>
          </a:p>
        </p:txBody>
      </p:sp>
      <p:sp>
        <p:nvSpPr>
          <p:cNvPr id="2" name="Dikdörtgen 1"/>
          <p:cNvSpPr/>
          <p:nvPr/>
        </p:nvSpPr>
        <p:spPr>
          <a:xfrm>
            <a:off x="395536" y="5432450"/>
            <a:ext cx="8136904" cy="461665"/>
          </a:xfrm>
          <a:prstGeom prst="rect">
            <a:avLst/>
          </a:prstGeom>
        </p:spPr>
        <p:txBody>
          <a:bodyPr wrap="square">
            <a:spAutoFit/>
          </a:bodyPr>
          <a:lstStyle/>
          <a:p>
            <a:r>
              <a:rPr lang="tr-TR" sz="1200" dirty="0" smtClean="0"/>
              <a:t>Bazı bölümler bütün halde </a:t>
            </a:r>
            <a:r>
              <a:rPr lang="tr-TR" sz="1200" dirty="0" err="1" smtClean="0"/>
              <a:t>Munusturlar</a:t>
            </a:r>
            <a:r>
              <a:rPr lang="tr-TR" sz="1200" dirty="0"/>
              <a:t>, S., Kurnaz, B., Yavuz, G., Özcan, Ö., &amp; </a:t>
            </a:r>
            <a:r>
              <a:rPr lang="tr-TR" sz="1200" dirty="0" err="1"/>
              <a:t>Karaş</a:t>
            </a:r>
            <a:r>
              <a:rPr lang="tr-TR" sz="1200" dirty="0"/>
              <a:t>, B. (2017). Boş Zaman Davranışını Açıklamaya Işık Tutan Kuramsal </a:t>
            </a:r>
            <a:r>
              <a:rPr lang="tr-TR" sz="1200" dirty="0" err="1"/>
              <a:t>Yaklaşımlar</a:t>
            </a:r>
            <a:r>
              <a:rPr lang="tr-TR" sz="1200" dirty="0"/>
              <a:t>. </a:t>
            </a:r>
            <a:r>
              <a:rPr lang="tr-TR" sz="1200" i="1" dirty="0"/>
              <a:t>Ulusal Spor Bilimleri Dergisi</a:t>
            </a:r>
            <a:r>
              <a:rPr lang="tr-TR" sz="1200" dirty="0"/>
              <a:t>, </a:t>
            </a:r>
            <a:r>
              <a:rPr lang="tr-TR" sz="1200" i="1" dirty="0"/>
              <a:t>1</a:t>
            </a:r>
            <a:r>
              <a:rPr lang="tr-TR" sz="1200" dirty="0"/>
              <a:t>(1), 1-19</a:t>
            </a:r>
            <a:r>
              <a:rPr lang="tr-TR" sz="1200" dirty="0" smtClean="0"/>
              <a:t>.’den alınmıştır.</a:t>
            </a:r>
            <a:endParaRPr lang="tr-TR" sz="1200" dirty="0"/>
          </a:p>
        </p:txBody>
      </p:sp>
    </p:spTree>
    <p:extLst>
      <p:ext uri="{BB962C8B-B14F-4D97-AF65-F5344CB8AC3E}">
        <p14:creationId xmlns:p14="http://schemas.microsoft.com/office/powerpoint/2010/main" val="584682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err="1">
                <a:latin typeface="Calibri" pitchFamily="34" charset="0"/>
                <a:cs typeface="Calibri" pitchFamily="34" charset="0"/>
              </a:rPr>
              <a:t>Crawford</a:t>
            </a:r>
            <a:r>
              <a:rPr lang="tr-TR" altLang="en-US" sz="2400" dirty="0">
                <a:latin typeface="Calibri" pitchFamily="34" charset="0"/>
                <a:cs typeface="Calibri" pitchFamily="34" charset="0"/>
              </a:rPr>
              <a:t> ve </a:t>
            </a:r>
            <a:r>
              <a:rPr lang="tr-TR" altLang="en-US" sz="2400" dirty="0" err="1">
                <a:latin typeface="Calibri" pitchFamily="34" charset="0"/>
                <a:cs typeface="Calibri" pitchFamily="34" charset="0"/>
              </a:rPr>
              <a:t>Godbey</a:t>
            </a:r>
            <a:r>
              <a:rPr lang="tr-TR" altLang="en-US" sz="2400" dirty="0">
                <a:latin typeface="Calibri" pitchFamily="34" charset="0"/>
                <a:cs typeface="Calibri" pitchFamily="34" charset="0"/>
              </a:rPr>
              <a:t> (1987)’e göre, bir engel, bir etkinlik tercihi ile buna katılım </a:t>
            </a:r>
            <a:r>
              <a:rPr lang="tr-TR" altLang="en-US" sz="2400" dirty="0" smtClean="0">
                <a:latin typeface="Calibri" pitchFamily="34" charset="0"/>
                <a:cs typeface="Calibri" pitchFamily="34" charset="0"/>
              </a:rPr>
              <a:t>arasında müdahale </a:t>
            </a:r>
            <a:r>
              <a:rPr lang="tr-TR" altLang="en-US" sz="2400" dirty="0">
                <a:latin typeface="Calibri" pitchFamily="34" charset="0"/>
                <a:cs typeface="Calibri" pitchFamily="34" charset="0"/>
              </a:rPr>
              <a:t>eden herhangi bir faktördür. Hiyerarşik boş zaman kısıtlamaları modeli, bir </a:t>
            </a:r>
            <a:r>
              <a:rPr lang="tr-TR" altLang="en-US" sz="2400" dirty="0" smtClean="0">
                <a:latin typeface="Calibri" pitchFamily="34" charset="0"/>
                <a:cs typeface="Calibri" pitchFamily="34" charset="0"/>
              </a:rPr>
              <a:t>boş zaman </a:t>
            </a:r>
            <a:r>
              <a:rPr lang="tr-TR" altLang="en-US" sz="2400" dirty="0">
                <a:latin typeface="Calibri" pitchFamily="34" charset="0"/>
                <a:cs typeface="Calibri" pitchFamily="34" charset="0"/>
              </a:rPr>
              <a:t>aktivitesine katılmak için bir bireyin üç tür kısıtlamayı aşması </a:t>
            </a:r>
            <a:r>
              <a:rPr lang="tr-TR" altLang="en-US" sz="2400" dirty="0" smtClean="0">
                <a:latin typeface="Calibri" pitchFamily="34" charset="0"/>
                <a:cs typeface="Calibri" pitchFamily="34" charset="0"/>
              </a:rPr>
              <a:t>gerektiğini varsaymaktadır </a:t>
            </a:r>
            <a:r>
              <a:rPr lang="tr-TR" altLang="en-US" sz="2400" dirty="0">
                <a:latin typeface="Calibri" pitchFamily="34" charset="0"/>
                <a:cs typeface="Calibri" pitchFamily="34" charset="0"/>
              </a:rPr>
              <a:t>(</a:t>
            </a:r>
            <a:r>
              <a:rPr lang="tr-TR" altLang="en-US" sz="2400" dirty="0" err="1">
                <a:latin typeface="Calibri" pitchFamily="34" charset="0"/>
                <a:cs typeface="Calibri" pitchFamily="34" charset="0"/>
              </a:rPr>
              <a:t>Godbey</a:t>
            </a:r>
            <a:r>
              <a:rPr lang="tr-TR" altLang="en-US" sz="2400" dirty="0">
                <a:latin typeface="Calibri" pitchFamily="34" charset="0"/>
                <a:cs typeface="Calibri" pitchFamily="34" charset="0"/>
              </a:rPr>
              <a:t>, </a:t>
            </a:r>
            <a:r>
              <a:rPr lang="tr-TR" altLang="en-US" sz="2400" dirty="0" err="1">
                <a:latin typeface="Calibri" pitchFamily="34" charset="0"/>
                <a:cs typeface="Calibri" pitchFamily="34" charset="0"/>
              </a:rPr>
              <a:t>Crawford</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Shen</a:t>
            </a:r>
            <a:r>
              <a:rPr lang="tr-TR" altLang="en-US" sz="2400" dirty="0">
                <a:latin typeface="Calibri" pitchFamily="34" charset="0"/>
                <a:cs typeface="Calibri" pitchFamily="34" charset="0"/>
              </a:rPr>
              <a:t>, 2010</a:t>
            </a:r>
            <a:r>
              <a:rPr lang="tr-TR" altLang="en-US" sz="2400" dirty="0" smtClean="0">
                <a:latin typeface="Calibri" pitchFamily="34" charset="0"/>
                <a:cs typeface="Calibri" pitchFamily="34" charset="0"/>
              </a:rPr>
              <a:t>).</a:t>
            </a:r>
          </a:p>
          <a:p>
            <a:pPr marL="0" indent="0" algn="just">
              <a:lnSpc>
                <a:spcPct val="90000"/>
              </a:lnSpc>
              <a:buNone/>
            </a:pPr>
            <a:endParaRPr lang="tr-TR" altLang="en-US" sz="2400" dirty="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 </a:t>
            </a:r>
            <a:r>
              <a:rPr lang="tr-TR" altLang="en-US" sz="2400" dirty="0">
                <a:latin typeface="Calibri" pitchFamily="34" charset="0"/>
                <a:cs typeface="Calibri" pitchFamily="34" charset="0"/>
              </a:rPr>
              <a:t>Bireysel ve bireylerarası kısıtlamalar </a:t>
            </a:r>
            <a:r>
              <a:rPr lang="tr-TR" altLang="en-US" sz="2400" dirty="0" smtClean="0">
                <a:latin typeface="Calibri" pitchFamily="34" charset="0"/>
                <a:cs typeface="Calibri" pitchFamily="34" charset="0"/>
              </a:rPr>
              <a:t>iç kısıtlar</a:t>
            </a:r>
            <a:r>
              <a:rPr lang="tr-TR" altLang="en-US" sz="2400" dirty="0">
                <a:latin typeface="Calibri" pitchFamily="34" charset="0"/>
                <a:cs typeface="Calibri" pitchFamily="34" charset="0"/>
              </a:rPr>
              <a:t>; yapısal kısıtlamalar (yani, sosyal ve çevresel faktörler) ise harici kısıtlar </a:t>
            </a:r>
            <a:r>
              <a:rPr lang="tr-TR" altLang="en-US" sz="2400" dirty="0" smtClean="0">
                <a:latin typeface="Calibri" pitchFamily="34" charset="0"/>
                <a:cs typeface="Calibri" pitchFamily="34" charset="0"/>
              </a:rPr>
              <a:t>olarak sınıflandırılmaktadır </a:t>
            </a:r>
            <a:r>
              <a:rPr lang="tr-TR" altLang="en-US" sz="2400" dirty="0">
                <a:latin typeface="Calibri" pitchFamily="34" charset="0"/>
                <a:cs typeface="Calibri" pitchFamily="34" charset="0"/>
              </a:rPr>
              <a:t>(Kim &amp; </a:t>
            </a:r>
            <a:r>
              <a:rPr lang="tr-TR" altLang="en-US" sz="2400" dirty="0" err="1">
                <a:latin typeface="Calibri" pitchFamily="34" charset="0"/>
                <a:cs typeface="Calibri" pitchFamily="34" charset="0"/>
              </a:rPr>
              <a:t>Trail</a:t>
            </a:r>
            <a:r>
              <a:rPr lang="tr-TR" altLang="en-US" sz="2400" dirty="0">
                <a:latin typeface="Calibri" pitchFamily="34" charset="0"/>
                <a:cs typeface="Calibri" pitchFamily="34" charset="0"/>
              </a:rPr>
              <a:t>, 2010).</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Hiyerarşik Boş Zaman Kısıtlar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052874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Yapısal kısıtlamalar, kötü hava gibi coğrafik koşulları, maddi imkansızlıkları ve zaman </a:t>
            </a:r>
            <a:r>
              <a:rPr lang="tr-TR" altLang="en-US" sz="2400" dirty="0" smtClean="0">
                <a:latin typeface="Calibri" pitchFamily="34" charset="0"/>
                <a:cs typeface="Calibri" pitchFamily="34" charset="0"/>
              </a:rPr>
              <a:t>gibi kısıtlılıkları </a:t>
            </a:r>
            <a:r>
              <a:rPr lang="tr-TR" altLang="en-US" sz="2400" dirty="0">
                <a:latin typeface="Calibri" pitchFamily="34" charset="0"/>
                <a:cs typeface="Calibri" pitchFamily="34" charset="0"/>
              </a:rPr>
              <a:t>ifade etmektedir (</a:t>
            </a:r>
            <a:r>
              <a:rPr lang="tr-TR" altLang="en-US" sz="2400" dirty="0" err="1">
                <a:latin typeface="Calibri" pitchFamily="34" charset="0"/>
                <a:cs typeface="Calibri" pitchFamily="34" charset="0"/>
              </a:rPr>
              <a:t>Walker</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Virden</a:t>
            </a:r>
            <a:r>
              <a:rPr lang="tr-TR" altLang="en-US" sz="2400" dirty="0">
                <a:latin typeface="Calibri" pitchFamily="34" charset="0"/>
                <a:cs typeface="Calibri" pitchFamily="34" charset="0"/>
              </a:rPr>
              <a:t>, 2005).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Bireysel </a:t>
            </a:r>
            <a:r>
              <a:rPr lang="tr-TR" altLang="en-US" sz="2400" dirty="0">
                <a:latin typeface="Calibri" pitchFamily="34" charset="0"/>
                <a:cs typeface="Calibri" pitchFamily="34" charset="0"/>
              </a:rPr>
              <a:t>kısıtlamalar, kişisel </a:t>
            </a:r>
            <a:r>
              <a:rPr lang="tr-TR" altLang="en-US" sz="2400" dirty="0" smtClean="0">
                <a:latin typeface="Calibri" pitchFamily="34" charset="0"/>
                <a:cs typeface="Calibri" pitchFamily="34" charset="0"/>
              </a:rPr>
              <a:t>tercihleri etkileyen </a:t>
            </a:r>
            <a:r>
              <a:rPr lang="tr-TR" altLang="en-US" sz="2400" dirty="0">
                <a:latin typeface="Calibri" pitchFamily="34" charset="0"/>
                <a:cs typeface="Calibri" pitchFamily="34" charset="0"/>
              </a:rPr>
              <a:t>stres, depresyon veya ruh hali gibi psikolojik faktörlerdir.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Bireyler </a:t>
            </a:r>
            <a:r>
              <a:rPr lang="tr-TR" altLang="en-US" sz="2400" dirty="0">
                <a:latin typeface="Calibri" pitchFamily="34" charset="0"/>
                <a:cs typeface="Calibri" pitchFamily="34" charset="0"/>
              </a:rPr>
              <a:t>arası </a:t>
            </a:r>
            <a:r>
              <a:rPr lang="tr-TR" altLang="en-US" sz="2400" dirty="0" smtClean="0">
                <a:latin typeface="Calibri" pitchFamily="34" charset="0"/>
                <a:cs typeface="Calibri" pitchFamily="34" charset="0"/>
              </a:rPr>
              <a:t>kısıtlamalar ise </a:t>
            </a:r>
            <a:r>
              <a:rPr lang="tr-TR" altLang="en-US" sz="2400" dirty="0">
                <a:latin typeface="Calibri" pitchFamily="34" charset="0"/>
                <a:cs typeface="Calibri" pitchFamily="34" charset="0"/>
              </a:rPr>
              <a:t>aktivitelerin gerçekleştirebileceği sosyal ortamın ve bu ortamla olan </a:t>
            </a:r>
            <a:r>
              <a:rPr lang="tr-TR" altLang="en-US" sz="2400" dirty="0" smtClean="0">
                <a:latin typeface="Calibri" pitchFamily="34" charset="0"/>
                <a:cs typeface="Calibri" pitchFamily="34" charset="0"/>
              </a:rPr>
              <a:t>etkileşimin uygunluğuyla </a:t>
            </a:r>
            <a:r>
              <a:rPr lang="tr-TR" altLang="en-US" sz="2400" dirty="0">
                <a:latin typeface="Calibri" pitchFamily="34" charset="0"/>
                <a:cs typeface="Calibri" pitchFamily="34" charset="0"/>
              </a:rPr>
              <a:t>ilgilidir (</a:t>
            </a:r>
            <a:r>
              <a:rPr lang="tr-TR" altLang="en-US" sz="2400" dirty="0" err="1">
                <a:latin typeface="Calibri" pitchFamily="34" charset="0"/>
                <a:cs typeface="Calibri" pitchFamily="34" charset="0"/>
              </a:rPr>
              <a:t>Crawford</a:t>
            </a:r>
            <a:r>
              <a:rPr lang="tr-TR" altLang="en-US" sz="2400" dirty="0">
                <a:latin typeface="Calibri" pitchFamily="34" charset="0"/>
                <a:cs typeface="Calibri" pitchFamily="34" charset="0"/>
              </a:rPr>
              <a:t>, Jackson, &amp; </a:t>
            </a:r>
            <a:r>
              <a:rPr lang="tr-TR" altLang="en-US" sz="2400" dirty="0" err="1">
                <a:latin typeface="Calibri" pitchFamily="34" charset="0"/>
                <a:cs typeface="Calibri" pitchFamily="34" charset="0"/>
              </a:rPr>
              <a:t>Godbey</a:t>
            </a:r>
            <a:r>
              <a:rPr lang="tr-TR" altLang="en-US" sz="2400" dirty="0">
                <a:latin typeface="Calibri" pitchFamily="34" charset="0"/>
                <a:cs typeface="Calibri" pitchFamily="34" charset="0"/>
              </a:rPr>
              <a:t>, 1991: 309).</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Hiyerarşik Boş Zaman Kısıtlar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675225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Hiyerarşik </a:t>
            </a:r>
            <a:r>
              <a:rPr lang="es-ES" altLang="en-US" sz="2800" dirty="0">
                <a:latin typeface="Calibri" pitchFamily="34" charset="0"/>
                <a:cs typeface="Calibri" pitchFamily="34" charset="0"/>
              </a:rPr>
              <a:t>Boş Zaman Kısıtlar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4</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88" y="1600200"/>
            <a:ext cx="721042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307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Hiyerarşik </a:t>
            </a:r>
            <a:r>
              <a:rPr lang="es-ES" altLang="en-US" sz="2800" dirty="0">
                <a:latin typeface="Calibri" pitchFamily="34" charset="0"/>
                <a:cs typeface="Calibri" pitchFamily="34" charset="0"/>
              </a:rPr>
              <a:t>Boş Zaman Kısıtlar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88" y="990600"/>
            <a:ext cx="782002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314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Hiyerarşik </a:t>
            </a:r>
            <a:r>
              <a:rPr lang="es-ES" altLang="en-US" sz="2800" dirty="0">
                <a:latin typeface="Calibri" pitchFamily="34" charset="0"/>
                <a:cs typeface="Calibri" pitchFamily="34" charset="0"/>
              </a:rPr>
              <a:t>Boş Zaman Kısıtlar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6</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124744"/>
            <a:ext cx="6405140" cy="4620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9877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Öz belirleme teorisine göre, bireyin motivasyonla ilgili üç durumu vardır. Bunlar; motivasyonsuz olma hali; iç motivasyon ve dış motivasyondur. Bu haliyle birey motive eden faktörlerde iki grupta ele alınmıştır.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Bunlar</a:t>
            </a:r>
            <a:r>
              <a:rPr lang="tr-TR" altLang="en-US" sz="2400" dirty="0">
                <a:latin typeface="Calibri" pitchFamily="34" charset="0"/>
                <a:cs typeface="Calibri" pitchFamily="34" charset="0"/>
              </a:rPr>
              <a:t>; iç motivasyon içsel faktörler ile sağlanan ve dış motivasyon dışsal faktörlerle sağlanan motivasyondur. İçsel ve dışsal faktörlerin hangi sıklıkla uyaran olarak algılandığı, uyaranların sonucu oluşan rekreatif etkinliklere katılma durumu da </a:t>
            </a:r>
            <a:r>
              <a:rPr lang="tr-TR" altLang="en-US" sz="2400" dirty="0" err="1">
                <a:latin typeface="Calibri" pitchFamily="34" charset="0"/>
                <a:cs typeface="Calibri" pitchFamily="34" charset="0"/>
              </a:rPr>
              <a:t>motivasyonel</a:t>
            </a:r>
            <a:r>
              <a:rPr lang="tr-TR" altLang="en-US" sz="2400" dirty="0">
                <a:latin typeface="Calibri" pitchFamily="34" charset="0"/>
                <a:cs typeface="Calibri" pitchFamily="34" charset="0"/>
              </a:rPr>
              <a:t> farklılığa sebep olduğu için bu teorinin ilgilendiği durumdur. </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Öz </a:t>
            </a:r>
            <a:r>
              <a:rPr lang="es-ES" altLang="en-US" sz="2800" dirty="0">
                <a:latin typeface="Calibri" pitchFamily="34" charset="0"/>
                <a:cs typeface="Calibri" pitchFamily="34" charset="0"/>
              </a:rPr>
              <a:t>Belirleme (Özerklik) Kuramı (Self-Determination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7</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892643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smtClean="0">
                <a:latin typeface="Calibri" pitchFamily="34" charset="0"/>
                <a:cs typeface="Calibri" pitchFamily="34" charset="0"/>
              </a:rPr>
              <a:t>Örneğin</a:t>
            </a:r>
            <a:r>
              <a:rPr lang="tr-TR" altLang="en-US" sz="2400" dirty="0">
                <a:latin typeface="Calibri" pitchFamily="34" charset="0"/>
                <a:cs typeface="Calibri" pitchFamily="34" charset="0"/>
              </a:rPr>
              <a:t>; fiziksel sağlığını korumak için jogging yapan birinin içsel </a:t>
            </a:r>
            <a:r>
              <a:rPr lang="tr-TR" altLang="en-US" sz="2400" dirty="0" err="1">
                <a:latin typeface="Calibri" pitchFamily="34" charset="0"/>
                <a:cs typeface="Calibri" pitchFamily="34" charset="0"/>
              </a:rPr>
              <a:t>motivasyonel</a:t>
            </a:r>
            <a:r>
              <a:rPr lang="tr-TR" altLang="en-US" sz="2400" dirty="0">
                <a:latin typeface="Calibri" pitchFamily="34" charset="0"/>
                <a:cs typeface="Calibri" pitchFamily="34" charset="0"/>
              </a:rPr>
              <a:t> amacı fiziksel zindeliğini korumak iken; bireyin bu etkinliği nerede, kime, hangi sıklıkla gerçekleştirdiği ise içsel faktörlerle ilgili olabileceği gibi daha çok dışsal faktörlerle ilgilidir. </a:t>
            </a:r>
            <a:endParaRPr lang="tr-TR" altLang="en-US" sz="2400" dirty="0" smtClean="0">
              <a:latin typeface="Calibri" pitchFamily="34" charset="0"/>
              <a:cs typeface="Calibri" pitchFamily="34" charset="0"/>
            </a:endParaRPr>
          </a:p>
          <a:p>
            <a:pPr marL="0" indent="0" algn="just">
              <a:lnSpc>
                <a:spcPct val="90000"/>
              </a:lnSpc>
              <a:buNone/>
            </a:pPr>
            <a:endParaRPr lang="tr-TR" altLang="en-US" sz="2400" dirty="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Aynı </a:t>
            </a:r>
            <a:r>
              <a:rPr lang="tr-TR" altLang="en-US" sz="2400" dirty="0">
                <a:latin typeface="Calibri" pitchFamily="34" charset="0"/>
                <a:cs typeface="Calibri" pitchFamily="34" charset="0"/>
              </a:rPr>
              <a:t>şey müzik seven birisi için müzikle uğraşmak içsel bir motivasyon iken, tanınmış birisinin konser vermeye gelmesi hatta böyle bir konserin birçok bireyin müziğe başlamasına sebep olması dışsal bir motivasyondur (Ardahan, vd., 2016).</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Öz </a:t>
            </a:r>
            <a:r>
              <a:rPr lang="es-ES" altLang="en-US" sz="2800" dirty="0">
                <a:latin typeface="Calibri" pitchFamily="34" charset="0"/>
                <a:cs typeface="Calibri" pitchFamily="34" charset="0"/>
              </a:rPr>
              <a:t>Belirleme (Özerklik) Kuramı (Self-Determination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8</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849513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Bu kuram </a:t>
            </a:r>
            <a:r>
              <a:rPr lang="tr-TR" altLang="en-US" sz="2400" dirty="0" err="1">
                <a:latin typeface="Calibri" pitchFamily="34" charset="0"/>
                <a:cs typeface="Calibri" pitchFamily="34" charset="0"/>
              </a:rPr>
              <a:t>ÖBK’nın</a:t>
            </a:r>
            <a:r>
              <a:rPr lang="tr-TR" altLang="en-US" sz="2400" dirty="0">
                <a:latin typeface="Calibri" pitchFamily="34" charset="0"/>
                <a:cs typeface="Calibri" pitchFamily="34" charset="0"/>
              </a:rPr>
              <a:t> bir alt kuramı olarak ortaya konulmuştur. Bu alt kuram </a:t>
            </a:r>
            <a:r>
              <a:rPr lang="tr-TR" altLang="en-US" sz="2400" dirty="0" smtClean="0">
                <a:latin typeface="Calibri" pitchFamily="34" charset="0"/>
                <a:cs typeface="Calibri" pitchFamily="34" charset="0"/>
              </a:rPr>
              <a:t>içsel motivasyondaki </a:t>
            </a:r>
            <a:r>
              <a:rPr lang="tr-TR" altLang="en-US" sz="2400" dirty="0">
                <a:latin typeface="Calibri" pitchFamily="34" charset="0"/>
                <a:cs typeface="Calibri" pitchFamily="34" charset="0"/>
              </a:rPr>
              <a:t>çeşitliliği açıklamayı hedeflemektedir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Ryan</a:t>
            </a:r>
            <a:r>
              <a:rPr lang="tr-TR" altLang="en-US" sz="2400" dirty="0">
                <a:latin typeface="Calibri" pitchFamily="34" charset="0"/>
                <a:cs typeface="Calibri" pitchFamily="34" charset="0"/>
              </a:rPr>
              <a:t>, 1985). </a:t>
            </a:r>
            <a:r>
              <a:rPr lang="tr-TR" altLang="en-US" sz="2400" dirty="0" smtClean="0">
                <a:latin typeface="Calibri" pitchFamily="34" charset="0"/>
                <a:cs typeface="Calibri" pitchFamily="34" charset="0"/>
              </a:rPr>
              <a:t>Bilişsel değerlendirme </a:t>
            </a:r>
            <a:r>
              <a:rPr lang="tr-TR" altLang="en-US" sz="2400" dirty="0">
                <a:latin typeface="Calibri" pitchFamily="34" charset="0"/>
                <a:cs typeface="Calibri" pitchFamily="34" charset="0"/>
              </a:rPr>
              <a:t>kuramı, temel psikolojik ihtiyaçlar (özerklik, yeterlik ve ilişkili olma)kapsamında oluşmuştur.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Etkinlikte </a:t>
            </a:r>
            <a:r>
              <a:rPr lang="tr-TR" altLang="en-US" sz="2400" dirty="0">
                <a:latin typeface="Calibri" pitchFamily="34" charset="0"/>
                <a:cs typeface="Calibri" pitchFamily="34" charset="0"/>
              </a:rPr>
              <a:t>bulunan birey, sosyal olaylardan (geri bildirim, iletişim</a:t>
            </a:r>
            <a:r>
              <a:rPr lang="tr-TR" altLang="en-US" sz="2400" dirty="0" smtClean="0">
                <a:latin typeface="Calibri" pitchFamily="34" charset="0"/>
                <a:cs typeface="Calibri" pitchFamily="34" charset="0"/>
              </a:rPr>
              <a:t>, ödül</a:t>
            </a:r>
            <a:r>
              <a:rPr lang="tr-TR" altLang="en-US" sz="2400" dirty="0">
                <a:latin typeface="Calibri" pitchFamily="34" charset="0"/>
                <a:cs typeface="Calibri" pitchFamily="34" charset="0"/>
              </a:rPr>
              <a:t>) etkilenmektedir ve bunun sonucunda meydana gelen yeterlik duygusu </a:t>
            </a:r>
            <a:r>
              <a:rPr lang="tr-TR" altLang="en-US" sz="2400" dirty="0" smtClean="0">
                <a:latin typeface="Calibri" pitchFamily="34" charset="0"/>
                <a:cs typeface="Calibri" pitchFamily="34" charset="0"/>
              </a:rPr>
              <a:t>içsel motivasyonu </a:t>
            </a:r>
            <a:r>
              <a:rPr lang="tr-TR" altLang="en-US" sz="2400" dirty="0">
                <a:latin typeface="Calibri" pitchFamily="34" charset="0"/>
                <a:cs typeface="Calibri" pitchFamily="34" charset="0"/>
              </a:rPr>
              <a:t>artırmaktadır (</a:t>
            </a:r>
            <a:r>
              <a:rPr lang="tr-TR" altLang="en-US" sz="2400" dirty="0" err="1">
                <a:latin typeface="Calibri" pitchFamily="34" charset="0"/>
                <a:cs typeface="Calibri" pitchFamily="34" charset="0"/>
              </a:rPr>
              <a:t>Ryan</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2000a). Özerklik kuramının ana bileşenlerini </a:t>
            </a:r>
            <a:r>
              <a:rPr lang="tr-TR" altLang="en-US" sz="2400" dirty="0" smtClean="0">
                <a:latin typeface="Calibri" pitchFamily="34" charset="0"/>
                <a:cs typeface="Calibri" pitchFamily="34" charset="0"/>
              </a:rPr>
              <a:t>temel ihtiyaçlar </a:t>
            </a:r>
            <a:r>
              <a:rPr lang="tr-TR" altLang="en-US" sz="2400" dirty="0">
                <a:latin typeface="Calibri" pitchFamily="34" charset="0"/>
                <a:cs typeface="Calibri" pitchFamily="34" charset="0"/>
              </a:rPr>
              <a:t>olan “yeterlik, özerklik ve ilişkili olma” kavramları oluşturmaktadır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&amp; Ryan,1985; </a:t>
            </a:r>
            <a:r>
              <a:rPr lang="tr-TR" altLang="en-US" sz="2400" dirty="0" err="1">
                <a:latin typeface="Calibri" pitchFamily="34" charset="0"/>
                <a:cs typeface="Calibri" pitchFamily="34" charset="0"/>
              </a:rPr>
              <a:t>Ryan</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2000a).</a:t>
            </a:r>
            <a:endParaRPr lang="tr-TR" altLang="en-US" sz="28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Bilişsel </a:t>
            </a:r>
            <a:r>
              <a:rPr lang="es-ES" altLang="en-US" sz="2800" dirty="0">
                <a:latin typeface="Calibri" pitchFamily="34" charset="0"/>
                <a:cs typeface="Calibri" pitchFamily="34" charset="0"/>
              </a:rPr>
              <a:t>Değerlendirme Kuramı (Cognitive Evaluation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9</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367498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“Yeterlik”, en genel anlamıyla kişinin yaptığı bir işten doyum sağlayarak </a:t>
            </a:r>
            <a:r>
              <a:rPr lang="tr-TR" altLang="en-US" sz="2400" dirty="0" smtClean="0">
                <a:latin typeface="Calibri" pitchFamily="34" charset="0"/>
                <a:cs typeface="Calibri" pitchFamily="34" charset="0"/>
              </a:rPr>
              <a:t>yeteneklerini özerklik </a:t>
            </a:r>
            <a:r>
              <a:rPr lang="tr-TR" altLang="en-US" sz="2400" dirty="0">
                <a:latin typeface="Calibri" pitchFamily="34" charset="0"/>
                <a:cs typeface="Calibri" pitchFamily="34" charset="0"/>
              </a:rPr>
              <a:t>kuramı kapsamında geliştirmesidir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Ryan</a:t>
            </a:r>
            <a:r>
              <a:rPr lang="tr-TR" altLang="en-US" sz="2400" dirty="0">
                <a:latin typeface="Calibri" pitchFamily="34" charset="0"/>
                <a:cs typeface="Calibri" pitchFamily="34" charset="0"/>
              </a:rPr>
              <a:t>, 1985; </a:t>
            </a:r>
            <a:r>
              <a:rPr lang="tr-TR" altLang="en-US" sz="2400" dirty="0" err="1">
                <a:latin typeface="Calibri" pitchFamily="34" charset="0"/>
                <a:cs typeface="Calibri" pitchFamily="34" charset="0"/>
              </a:rPr>
              <a:t>Levesque</a:t>
            </a:r>
            <a:r>
              <a:rPr lang="tr-TR" altLang="en-US" sz="2400" dirty="0">
                <a:latin typeface="Calibri" pitchFamily="34" charset="0"/>
                <a:cs typeface="Calibri" pitchFamily="34" charset="0"/>
              </a:rPr>
              <a:t>, </a:t>
            </a:r>
            <a:r>
              <a:rPr lang="tr-TR" altLang="en-US" sz="2400" dirty="0" err="1">
                <a:latin typeface="Calibri" pitchFamily="34" charset="0"/>
                <a:cs typeface="Calibri" pitchFamily="34" charset="0"/>
              </a:rPr>
              <a:t>Stanek</a:t>
            </a:r>
            <a:r>
              <a:rPr lang="tr-TR" altLang="en-US" sz="2400" dirty="0">
                <a:latin typeface="Calibri" pitchFamily="34" charset="0"/>
                <a:cs typeface="Calibri" pitchFamily="34" charset="0"/>
              </a:rPr>
              <a:t> &amp;</a:t>
            </a:r>
            <a:r>
              <a:rPr lang="tr-TR" altLang="en-US" sz="2400" dirty="0" err="1">
                <a:latin typeface="Calibri" pitchFamily="34" charset="0"/>
                <a:cs typeface="Calibri" pitchFamily="34" charset="0"/>
              </a:rPr>
              <a:t>Zuehlke</a:t>
            </a:r>
            <a:r>
              <a:rPr lang="tr-TR" altLang="en-US" sz="2400" dirty="0">
                <a:latin typeface="Calibri" pitchFamily="34" charset="0"/>
                <a:cs typeface="Calibri" pitchFamily="34" charset="0"/>
              </a:rPr>
              <a:t>, 2004). Bir ihtiyaç olarak yeterlik, bireylerin üstesinden gelmesi gereken </a:t>
            </a:r>
            <a:r>
              <a:rPr lang="tr-TR" altLang="en-US" sz="2400" dirty="0" smtClean="0">
                <a:latin typeface="Calibri" pitchFamily="34" charset="0"/>
                <a:cs typeface="Calibri" pitchFamily="34" charset="0"/>
              </a:rPr>
              <a:t>olayları kapasitelerini </a:t>
            </a:r>
            <a:r>
              <a:rPr lang="tr-TR" altLang="en-US" sz="2400" dirty="0">
                <a:latin typeface="Calibri" pitchFamily="34" charset="0"/>
                <a:cs typeface="Calibri" pitchFamily="34" charset="0"/>
              </a:rPr>
              <a:t>en yüksek düzeyde kullanarak aşmaları demektir. Kazanılan yeterliğin </a:t>
            </a:r>
            <a:r>
              <a:rPr lang="tr-TR" altLang="en-US" sz="2400" dirty="0" smtClean="0">
                <a:latin typeface="Calibri" pitchFamily="34" charset="0"/>
                <a:cs typeface="Calibri" pitchFamily="34" charset="0"/>
              </a:rPr>
              <a:t>tekrar edilmesi </a:t>
            </a:r>
            <a:r>
              <a:rPr lang="tr-TR" altLang="en-US" sz="2400" dirty="0">
                <a:latin typeface="Calibri" pitchFamily="34" charset="0"/>
                <a:cs typeface="Calibri" pitchFamily="34" charset="0"/>
              </a:rPr>
              <a:t>o yeterliğin eskimesine ve ilginçliğini yitirmesine neden olmaktadır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&amp; Ryan,1985).</a:t>
            </a:r>
            <a:endParaRPr lang="tr-TR" altLang="en-US" sz="28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Bilişsel </a:t>
            </a:r>
            <a:r>
              <a:rPr lang="es-ES" altLang="en-US" sz="2800" dirty="0">
                <a:latin typeface="Calibri" pitchFamily="34" charset="0"/>
                <a:cs typeface="Calibri" pitchFamily="34" charset="0"/>
              </a:rPr>
              <a:t>Değerlendirme Kuramı (Cognitive Evaluation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10</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9718336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“Özerklik”, ÖBK bakış açısıyla en genel olarak kendi davranışlarını düzenleme (</a:t>
            </a:r>
            <a:r>
              <a:rPr lang="tr-TR" altLang="en-US" sz="2400" dirty="0" err="1">
                <a:latin typeface="Calibri" pitchFamily="34" charset="0"/>
                <a:cs typeface="Calibri" pitchFamily="34" charset="0"/>
              </a:rPr>
              <a:t>selfregulation</a:t>
            </a:r>
            <a:r>
              <a:rPr lang="tr-TR" altLang="en-US" sz="2400" dirty="0">
                <a:latin typeface="Calibri" pitchFamily="34" charset="0"/>
                <a:cs typeface="Calibri" pitchFamily="34" charset="0"/>
              </a:rPr>
              <a:t>) ve kendi kendini yönetmeye (self-</a:t>
            </a:r>
            <a:r>
              <a:rPr lang="tr-TR" altLang="en-US" sz="2400" dirty="0" err="1">
                <a:latin typeface="Calibri" pitchFamily="34" charset="0"/>
                <a:cs typeface="Calibri" pitchFamily="34" charset="0"/>
              </a:rPr>
              <a:t>governance</a:t>
            </a:r>
            <a:r>
              <a:rPr lang="tr-TR" altLang="en-US" sz="2400" dirty="0">
                <a:latin typeface="Calibri" pitchFamily="34" charset="0"/>
                <a:cs typeface="Calibri" pitchFamily="34" charset="0"/>
              </a:rPr>
              <a:t>) karşılık gelmektedir (</a:t>
            </a:r>
            <a:r>
              <a:rPr lang="tr-TR" altLang="en-US" sz="2400" dirty="0" err="1">
                <a:latin typeface="Calibri" pitchFamily="34" charset="0"/>
                <a:cs typeface="Calibri" pitchFamily="34" charset="0"/>
              </a:rPr>
              <a:t>Deci</a:t>
            </a:r>
            <a:r>
              <a:rPr lang="tr-TR" altLang="en-US" sz="2400" dirty="0">
                <a:latin typeface="Calibri" pitchFamily="34" charset="0"/>
                <a:cs typeface="Calibri" pitchFamily="34" charset="0"/>
              </a:rPr>
              <a:t> &amp; Ryan,1987). ÖBK ile özerkliğe atfedilen kişisellik, bireyin davranışlarını kendi kendine </a:t>
            </a:r>
            <a:r>
              <a:rPr lang="tr-TR" altLang="en-US" sz="2400" dirty="0" smtClean="0">
                <a:latin typeface="Calibri" pitchFamily="34" charset="0"/>
                <a:cs typeface="Calibri" pitchFamily="34" charset="0"/>
              </a:rPr>
              <a:t>onaylaması ve </a:t>
            </a:r>
            <a:r>
              <a:rPr lang="tr-TR" altLang="en-US" sz="2400" dirty="0">
                <a:latin typeface="Calibri" pitchFamily="34" charset="0"/>
                <a:cs typeface="Calibri" pitchFamily="34" charset="0"/>
              </a:rPr>
              <a:t>kendi seçimleri doğrultusunda davranışta bulunması ile ilgilidir (</a:t>
            </a:r>
            <a:r>
              <a:rPr lang="tr-TR" altLang="en-US" sz="2400" dirty="0" err="1">
                <a:latin typeface="Calibri" pitchFamily="34" charset="0"/>
                <a:cs typeface="Calibri" pitchFamily="34" charset="0"/>
              </a:rPr>
              <a:t>Ryan</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Grolnick</a:t>
            </a:r>
            <a:r>
              <a:rPr lang="tr-TR" altLang="en-US" sz="2400" dirty="0">
                <a:latin typeface="Calibri" pitchFamily="34" charset="0"/>
                <a:cs typeface="Calibri" pitchFamily="34" charset="0"/>
              </a:rPr>
              <a:t>, 1986).</a:t>
            </a:r>
            <a:endParaRPr lang="tr-TR" altLang="en-US" sz="28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Bilişsel </a:t>
            </a:r>
            <a:r>
              <a:rPr lang="es-ES" altLang="en-US" sz="2800" dirty="0">
                <a:latin typeface="Calibri" pitchFamily="34" charset="0"/>
                <a:cs typeface="Calibri" pitchFamily="34" charset="0"/>
              </a:rPr>
              <a:t>Değerlendirme Kuramı (Cognitive Evaluation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11</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339313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“İlişkili olma”, en genel anlamıyla bireyin hayatındaki önemli bulduğu kişilerle yakın </a:t>
            </a:r>
            <a:r>
              <a:rPr lang="tr-TR" altLang="en-US" sz="2400" dirty="0" smtClean="0">
                <a:latin typeface="Calibri" pitchFamily="34" charset="0"/>
                <a:cs typeface="Calibri" pitchFamily="34" charset="0"/>
              </a:rPr>
              <a:t>ve bağlantılı </a:t>
            </a:r>
            <a:r>
              <a:rPr lang="tr-TR" altLang="en-US" sz="2400" dirty="0">
                <a:latin typeface="Calibri" pitchFamily="34" charset="0"/>
                <a:cs typeface="Calibri" pitchFamily="34" charset="0"/>
              </a:rPr>
              <a:t>olmasıdır (Reis ve ark., 2000). Diğer bir ifadeyle bağlantı sonucunda </a:t>
            </a:r>
            <a:r>
              <a:rPr lang="tr-TR" altLang="en-US" sz="2400" dirty="0" smtClean="0">
                <a:latin typeface="Calibri" pitchFamily="34" charset="0"/>
                <a:cs typeface="Calibri" pitchFamily="34" charset="0"/>
              </a:rPr>
              <a:t>kendisini mevcut </a:t>
            </a:r>
            <a:r>
              <a:rPr lang="tr-TR" altLang="en-US" sz="2400" dirty="0">
                <a:latin typeface="Calibri" pitchFamily="34" charset="0"/>
                <a:cs typeface="Calibri" pitchFamily="34" charset="0"/>
              </a:rPr>
              <a:t>sosyal çevresine ait hissederek yaşaması olarak da tanımlanabilir (</a:t>
            </a:r>
            <a:r>
              <a:rPr lang="tr-TR" altLang="en-US" sz="2400" dirty="0" err="1">
                <a:latin typeface="Calibri" pitchFamily="34" charset="0"/>
                <a:cs typeface="Calibri" pitchFamily="34" charset="0"/>
              </a:rPr>
              <a:t>Kowal</a:t>
            </a:r>
            <a:r>
              <a:rPr lang="tr-TR" altLang="en-US" sz="2400" dirty="0">
                <a:latin typeface="Calibri" pitchFamily="34" charset="0"/>
                <a:cs typeface="Calibri" pitchFamily="34" charset="0"/>
              </a:rPr>
              <a:t> &amp; Fortier,1999). İlişkili olma durumu, sosyalliği ve diğer bireylerle ilişki içerisinde olmanın </a:t>
            </a:r>
            <a:r>
              <a:rPr lang="tr-TR" altLang="en-US" sz="2400" dirty="0" smtClean="0">
                <a:latin typeface="Calibri" pitchFamily="34" charset="0"/>
                <a:cs typeface="Calibri" pitchFamily="34" charset="0"/>
              </a:rPr>
              <a:t>önemini vurgulamaktadır.</a:t>
            </a:r>
            <a:endParaRPr lang="tr-TR" altLang="en-US" sz="28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Bilişsel </a:t>
            </a:r>
            <a:r>
              <a:rPr lang="es-ES" altLang="en-US" sz="2800" dirty="0">
                <a:latin typeface="Calibri" pitchFamily="34" charset="0"/>
                <a:cs typeface="Calibri" pitchFamily="34" charset="0"/>
              </a:rPr>
              <a:t>Değerlendirme Kuramı (Cognitive Evaluation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12</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4157882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Organizmik </a:t>
            </a:r>
            <a:r>
              <a:rPr lang="es-ES" altLang="en-US" sz="2800" dirty="0">
                <a:latin typeface="Calibri" pitchFamily="34" charset="0"/>
                <a:cs typeface="Calibri" pitchFamily="34" charset="0"/>
              </a:rPr>
              <a:t>Bütünleşme Kuramı (Organismic Integration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8867" y="2308893"/>
            <a:ext cx="5700254" cy="217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5257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Tüm bu düzenleme türlerini tek bir örnek üzerinden açıklayacak olursak; </a:t>
            </a:r>
            <a:r>
              <a:rPr lang="tr-TR" altLang="en-US" sz="2400" dirty="0" smtClean="0">
                <a:latin typeface="Calibri" pitchFamily="34" charset="0"/>
                <a:cs typeface="Calibri" pitchFamily="34" charset="0"/>
              </a:rPr>
              <a:t>Nihal </a:t>
            </a:r>
            <a:r>
              <a:rPr lang="tr-TR" altLang="en-US" sz="2400" dirty="0">
                <a:latin typeface="Calibri" pitchFamily="34" charset="0"/>
                <a:cs typeface="Calibri" pitchFamily="34" charset="0"/>
              </a:rPr>
              <a:t>isimli kahramanımızın hiçbir aktivite yapmıyor oluşu (</a:t>
            </a:r>
            <a:r>
              <a:rPr lang="tr-TR" altLang="en-US" sz="2400" dirty="0" err="1">
                <a:latin typeface="Calibri" pitchFamily="34" charset="0"/>
                <a:cs typeface="Calibri" pitchFamily="34" charset="0"/>
              </a:rPr>
              <a:t>amotivasyon</a:t>
            </a:r>
            <a:r>
              <a:rPr lang="tr-TR" altLang="en-US" sz="2400" dirty="0">
                <a:latin typeface="Calibri" pitchFamily="34" charset="0"/>
                <a:cs typeface="Calibri" pitchFamily="34" charset="0"/>
              </a:rPr>
              <a:t>) düzenleme dışı olarak nitelendirilmektedir. </a:t>
            </a:r>
            <a:r>
              <a:rPr lang="tr-TR" altLang="en-US" sz="2400" dirty="0" smtClean="0">
                <a:latin typeface="Calibri" pitchFamily="34" charset="0"/>
                <a:cs typeface="Calibri" pitchFamily="34" charset="0"/>
              </a:rPr>
              <a:t>Nihal </a:t>
            </a:r>
            <a:r>
              <a:rPr lang="tr-TR" altLang="en-US" sz="2400" dirty="0">
                <a:latin typeface="Calibri" pitchFamily="34" charset="0"/>
                <a:cs typeface="Calibri" pitchFamily="34" charset="0"/>
              </a:rPr>
              <a:t>boş zamanlarında </a:t>
            </a:r>
            <a:r>
              <a:rPr lang="tr-TR" altLang="en-US" sz="2400" dirty="0" smtClean="0">
                <a:latin typeface="Calibri" pitchFamily="34" charset="0"/>
                <a:cs typeface="Calibri" pitchFamily="34" charset="0"/>
              </a:rPr>
              <a:t>bir şey </a:t>
            </a:r>
            <a:r>
              <a:rPr lang="tr-TR" altLang="en-US" sz="2400" dirty="0">
                <a:latin typeface="Calibri" pitchFamily="34" charset="0"/>
                <a:cs typeface="Calibri" pitchFamily="34" charset="0"/>
              </a:rPr>
              <a:t>yapmak istememektedir.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Daha </a:t>
            </a:r>
            <a:r>
              <a:rPr lang="tr-TR" altLang="en-US" sz="2400" dirty="0">
                <a:latin typeface="Calibri" pitchFamily="34" charset="0"/>
                <a:cs typeface="Calibri" pitchFamily="34" charset="0"/>
              </a:rPr>
              <a:t>sonra piyano çalan babasının </a:t>
            </a:r>
            <a:r>
              <a:rPr lang="tr-TR" altLang="en-US" sz="2400" dirty="0" smtClean="0">
                <a:latin typeface="Calibri" pitchFamily="34" charset="0"/>
                <a:cs typeface="Calibri" pitchFamily="34" charset="0"/>
              </a:rPr>
              <a:t>Nihal’i </a:t>
            </a:r>
            <a:r>
              <a:rPr lang="tr-TR" altLang="en-US" sz="2400" dirty="0">
                <a:latin typeface="Calibri" pitchFamily="34" charset="0"/>
                <a:cs typeface="Calibri" pitchFamily="34" charset="0"/>
              </a:rPr>
              <a:t>de piyano kursuna yollamak istemesi fakat </a:t>
            </a:r>
            <a:r>
              <a:rPr lang="tr-TR" altLang="en-US" sz="2400" dirty="0" smtClean="0">
                <a:latin typeface="Calibri" pitchFamily="34" charset="0"/>
                <a:cs typeface="Calibri" pitchFamily="34" charset="0"/>
              </a:rPr>
              <a:t>Nihal’in </a:t>
            </a:r>
            <a:r>
              <a:rPr lang="tr-TR" altLang="en-US" sz="2400" dirty="0">
                <a:latin typeface="Calibri" pitchFamily="34" charset="0"/>
                <a:cs typeface="Calibri" pitchFamily="34" charset="0"/>
              </a:rPr>
              <a:t>bu </a:t>
            </a:r>
            <a:r>
              <a:rPr lang="tr-TR" altLang="en-US" sz="2400" dirty="0" smtClean="0">
                <a:latin typeface="Calibri" pitchFamily="34" charset="0"/>
                <a:cs typeface="Calibri" pitchFamily="34" charset="0"/>
              </a:rPr>
              <a:t>aktiviteye </a:t>
            </a:r>
            <a:r>
              <a:rPr lang="tr-TR" altLang="en-US" sz="2400" dirty="0">
                <a:latin typeface="Calibri" pitchFamily="34" charset="0"/>
                <a:cs typeface="Calibri" pitchFamily="34" charset="0"/>
              </a:rPr>
              <a:t>karşı hiçbir ilgisi olmamasına rağmen babasının baskısı sonucu kursa başlaması dışsal düzenlemedir.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Kursa </a:t>
            </a:r>
            <a:r>
              <a:rPr lang="tr-TR" altLang="en-US" sz="2400" dirty="0">
                <a:latin typeface="Calibri" pitchFamily="34" charset="0"/>
                <a:cs typeface="Calibri" pitchFamily="34" charset="0"/>
              </a:rPr>
              <a:t>başladıktan belli bir süre sonra babasının baskısından ziyade kendi ilgisinin ortaya çıkması </a:t>
            </a:r>
            <a:r>
              <a:rPr lang="tr-TR" altLang="en-US" sz="2400" dirty="0" smtClean="0">
                <a:latin typeface="Calibri" pitchFamily="34" charset="0"/>
                <a:cs typeface="Calibri" pitchFamily="34" charset="0"/>
              </a:rPr>
              <a:t>Nihal’in </a:t>
            </a:r>
            <a:r>
              <a:rPr lang="tr-TR" altLang="en-US" sz="2400" dirty="0">
                <a:latin typeface="Calibri" pitchFamily="34" charset="0"/>
                <a:cs typeface="Calibri" pitchFamily="34" charset="0"/>
              </a:rPr>
              <a:t>bu kursa olan katılımını içselleştirdiğine örnektir. Bu da içe yansıtılan düzenleme olarak karşımıza çıkmaktadır. </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Organizmik Bütünleşme Kuramı (Organismic Integration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14</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457108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smtClean="0">
                <a:latin typeface="Calibri" pitchFamily="34" charset="0"/>
                <a:cs typeface="Calibri" pitchFamily="34" charset="0"/>
              </a:rPr>
              <a:t>Nihal, </a:t>
            </a:r>
            <a:r>
              <a:rPr lang="tr-TR" altLang="en-US" sz="2400" dirty="0">
                <a:latin typeface="Calibri" pitchFamily="34" charset="0"/>
                <a:cs typeface="Calibri" pitchFamily="34" charset="0"/>
              </a:rPr>
              <a:t>ilerleyen haftalarda her ne </a:t>
            </a:r>
            <a:r>
              <a:rPr lang="tr-TR" altLang="en-US" sz="2400" dirty="0" smtClean="0">
                <a:latin typeface="Calibri" pitchFamily="34" charset="0"/>
                <a:cs typeface="Calibri" pitchFamily="34" charset="0"/>
              </a:rPr>
              <a:t>kadar aşırı </a:t>
            </a:r>
            <a:r>
              <a:rPr lang="tr-TR" altLang="en-US" sz="2400" dirty="0">
                <a:latin typeface="Calibri" pitchFamily="34" charset="0"/>
                <a:cs typeface="Calibri" pitchFamily="34" charset="0"/>
              </a:rPr>
              <a:t>istekli görünmese de piyano çalmaya olan özerk eğiliminin artması ve kendine </a:t>
            </a:r>
            <a:r>
              <a:rPr lang="tr-TR" altLang="en-US" sz="2400" dirty="0" smtClean="0">
                <a:latin typeface="Calibri" pitchFamily="34" charset="0"/>
                <a:cs typeface="Calibri" pitchFamily="34" charset="0"/>
              </a:rPr>
              <a:t>hedefler koyarak </a:t>
            </a:r>
            <a:r>
              <a:rPr lang="tr-TR" altLang="en-US" sz="2400" dirty="0">
                <a:latin typeface="Calibri" pitchFamily="34" charset="0"/>
                <a:cs typeface="Calibri" pitchFamily="34" charset="0"/>
              </a:rPr>
              <a:t>zor bir parçayı çalmaya uğraşması onun belirlenmiş düzenleme aşamasında </a:t>
            </a:r>
            <a:r>
              <a:rPr lang="tr-TR" altLang="en-US" sz="2400" dirty="0" smtClean="0">
                <a:latin typeface="Calibri" pitchFamily="34" charset="0"/>
                <a:cs typeface="Calibri" pitchFamily="34" charset="0"/>
              </a:rPr>
              <a:t>olduğunu göstermektedir</a:t>
            </a:r>
            <a:r>
              <a:rPr lang="tr-TR" altLang="en-US" sz="2400" dirty="0">
                <a:latin typeface="Calibri" pitchFamily="34" charset="0"/>
                <a:cs typeface="Calibri" pitchFamily="34" charset="0"/>
              </a:rPr>
              <a:t>. </a:t>
            </a:r>
            <a:endParaRPr lang="tr-TR" altLang="en-US" sz="2400" dirty="0" smtClean="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Kursun </a:t>
            </a:r>
            <a:r>
              <a:rPr lang="tr-TR" altLang="en-US" sz="2400" dirty="0">
                <a:latin typeface="Calibri" pitchFamily="34" charset="0"/>
                <a:cs typeface="Calibri" pitchFamily="34" charset="0"/>
              </a:rPr>
              <a:t>sonlarına doğru kendi yeteneklerinin farkına vararak bir takım </a:t>
            </a:r>
            <a:r>
              <a:rPr lang="tr-TR" altLang="en-US" sz="2400" dirty="0" smtClean="0">
                <a:latin typeface="Calibri" pitchFamily="34" charset="0"/>
                <a:cs typeface="Calibri" pitchFamily="34" charset="0"/>
              </a:rPr>
              <a:t>özerk duygularla </a:t>
            </a:r>
            <a:r>
              <a:rPr lang="tr-TR" altLang="en-US" sz="2400" dirty="0">
                <a:latin typeface="Calibri" pitchFamily="34" charset="0"/>
                <a:cs typeface="Calibri" pitchFamily="34" charset="0"/>
              </a:rPr>
              <a:t>kursa katılım göstermesi ve piyano çalmayla kendi hayatını </a:t>
            </a:r>
            <a:r>
              <a:rPr lang="tr-TR" altLang="en-US" sz="2400" dirty="0" smtClean="0">
                <a:latin typeface="Calibri" pitchFamily="34" charset="0"/>
                <a:cs typeface="Calibri" pitchFamily="34" charset="0"/>
              </a:rPr>
              <a:t>bütünleştirmesi aşaması </a:t>
            </a:r>
            <a:r>
              <a:rPr lang="tr-TR" altLang="en-US" sz="2400" dirty="0">
                <a:latin typeface="Calibri" pitchFamily="34" charset="0"/>
                <a:cs typeface="Calibri" pitchFamily="34" charset="0"/>
              </a:rPr>
              <a:t>bütünleşmiş düzenlemedir</a:t>
            </a:r>
            <a:r>
              <a:rPr lang="tr-TR" altLang="en-US" sz="2400" dirty="0" smtClean="0">
                <a:latin typeface="Calibri" pitchFamily="34" charset="0"/>
                <a:cs typeface="Calibri" pitchFamily="34" charset="0"/>
              </a:rPr>
              <a:t>.</a:t>
            </a:r>
          </a:p>
          <a:p>
            <a:pPr marL="0" indent="0" algn="just">
              <a:lnSpc>
                <a:spcPct val="90000"/>
              </a:lnSpc>
              <a:buNone/>
            </a:pPr>
            <a:r>
              <a:rPr lang="tr-TR" altLang="en-US" sz="2400" dirty="0" smtClean="0">
                <a:latin typeface="Calibri" pitchFamily="34" charset="0"/>
                <a:cs typeface="Calibri" pitchFamily="34" charset="0"/>
              </a:rPr>
              <a:t>Nihal’in kurs </a:t>
            </a:r>
            <a:r>
              <a:rPr lang="tr-TR" altLang="en-US" sz="2400" dirty="0">
                <a:latin typeface="Calibri" pitchFamily="34" charset="0"/>
                <a:cs typeface="Calibri" pitchFamily="34" charset="0"/>
              </a:rPr>
              <a:t>bittikten sonra da büyük bir zevkle </a:t>
            </a:r>
            <a:r>
              <a:rPr lang="tr-TR" altLang="en-US" sz="2400" dirty="0" smtClean="0">
                <a:latin typeface="Calibri" pitchFamily="34" charset="0"/>
                <a:cs typeface="Calibri" pitchFamily="34" charset="0"/>
              </a:rPr>
              <a:t>piyano çalması </a:t>
            </a:r>
            <a:r>
              <a:rPr lang="tr-TR" altLang="en-US" sz="2400" dirty="0">
                <a:latin typeface="Calibri" pitchFamily="34" charset="0"/>
                <a:cs typeface="Calibri" pitchFamily="34" charset="0"/>
              </a:rPr>
              <a:t>ve bunu tamamen kendini iyi hissettiği için yapması aşaması ise içsel </a:t>
            </a:r>
            <a:r>
              <a:rPr lang="tr-TR" altLang="en-US" sz="2400" dirty="0" smtClean="0">
                <a:latin typeface="Calibri" pitchFamily="34" charset="0"/>
                <a:cs typeface="Calibri" pitchFamily="34" charset="0"/>
              </a:rPr>
              <a:t>düzenleme olarak </a:t>
            </a:r>
            <a:r>
              <a:rPr lang="tr-TR" altLang="en-US" sz="2400" dirty="0">
                <a:latin typeface="Calibri" pitchFamily="34" charset="0"/>
                <a:cs typeface="Calibri" pitchFamily="34" charset="0"/>
              </a:rPr>
              <a:t>karşımıza çıkmaktadır.</a:t>
            </a:r>
            <a:endParaRPr lang="tr-TR" altLang="en-US" sz="24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Organizmik Bütünleşme Kuramı (Organismic Integration Theory)</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15</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1795280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(1974) 30 yılı aşkın bir zaman önce boş zaman ve çalışma kavramlarının karşıtlığı üzerinde durarak, boş zamanın özgürlüğü temsil eden bir yönü olduğu düşüncesinden doğan bir paradigmaya yer vermiştir.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bu paradigmada boş zaman davranışını açıklarken özellikle üzerine odaklandığı kavramların başına algılanan özgürlük ve algılanan baskıyı almıştır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1981</a:t>
            </a:r>
            <a:r>
              <a:rPr lang="tr-TR" altLang="en-US" sz="2400" dirty="0" smtClean="0">
                <a:latin typeface="Calibri" pitchFamily="34" charset="0"/>
                <a:cs typeface="Calibri" pitchFamily="34" charset="0"/>
              </a:rPr>
              <a:t>).</a:t>
            </a:r>
          </a:p>
          <a:p>
            <a:pPr marL="0" indent="0" algn="just">
              <a:lnSpc>
                <a:spcPct val="90000"/>
              </a:lnSpc>
              <a:buNone/>
            </a:pPr>
            <a:r>
              <a:rPr lang="tr-TR" altLang="en-US" sz="2400" dirty="0" smtClean="0">
                <a:latin typeface="Calibri" pitchFamily="34" charset="0"/>
                <a:cs typeface="Calibri" pitchFamily="34" charset="0"/>
              </a:rPr>
              <a:t> </a:t>
            </a:r>
            <a:r>
              <a:rPr lang="tr-TR" altLang="en-US" sz="2400" dirty="0">
                <a:latin typeface="Calibri" pitchFamily="34" charset="0"/>
                <a:cs typeface="Calibri" pitchFamily="34" charset="0"/>
              </a:rPr>
              <a:t>Boş zamanın en önemli kriterinin algılanan özgürlük şartı olduğunu belirtmiştir ve algılanan özgürlüğü bireyin kendi isteği ve seçimi ile yaptığı her şey olarak tanımlamıştır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1974). </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Neulinger’in </a:t>
            </a:r>
            <a:r>
              <a:rPr lang="es-ES" altLang="en-US" sz="2800" dirty="0">
                <a:latin typeface="Calibri" pitchFamily="34" charset="0"/>
                <a:cs typeface="Calibri" pitchFamily="34" charset="0"/>
              </a:rPr>
              <a:t>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16</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1429459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Neulinger’in </a:t>
            </a:r>
            <a:r>
              <a:rPr lang="es-ES" altLang="en-US" sz="2800" dirty="0">
                <a:latin typeface="Calibri" pitchFamily="34" charset="0"/>
                <a:cs typeface="Calibri" pitchFamily="34" charset="0"/>
              </a:rPr>
              <a:t>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0992" y="2052839"/>
            <a:ext cx="6316003" cy="2682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7904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6. Saf İş: Kendi içinde ve dışında bir ödül ile değil, yalnızca ondan kaynaklanan bir </a:t>
            </a:r>
            <a:r>
              <a:rPr lang="tr-TR" altLang="en-US" sz="2400" dirty="0" smtClean="0">
                <a:latin typeface="Calibri" pitchFamily="34" charset="0"/>
                <a:cs typeface="Calibri" pitchFamily="34" charset="0"/>
              </a:rPr>
              <a:t>kazançla gerçekleşir</a:t>
            </a:r>
            <a:r>
              <a:rPr lang="tr-TR" altLang="en-US" sz="2400" dirty="0">
                <a:latin typeface="Calibri" pitchFamily="34" charset="0"/>
                <a:cs typeface="Calibri" pitchFamily="34" charset="0"/>
              </a:rPr>
              <a:t>. Saf boş zamanın tam </a:t>
            </a:r>
            <a:r>
              <a:rPr lang="tr-TR" altLang="en-US" sz="2400" dirty="0" err="1">
                <a:latin typeface="Calibri" pitchFamily="34" charset="0"/>
                <a:cs typeface="Calibri" pitchFamily="34" charset="0"/>
              </a:rPr>
              <a:t>zıttıdır</a:t>
            </a:r>
            <a:r>
              <a:rPr lang="tr-TR" altLang="en-US" sz="2400" dirty="0">
                <a:latin typeface="Calibri" pitchFamily="34" charset="0"/>
                <a:cs typeface="Calibri" pitchFamily="34" charset="0"/>
              </a:rPr>
              <a:t>. Birey, iş yaşamını devam ettirmek için </a:t>
            </a:r>
            <a:r>
              <a:rPr lang="tr-TR" altLang="en-US" sz="2400" dirty="0" smtClean="0">
                <a:latin typeface="Calibri" pitchFamily="34" charset="0"/>
                <a:cs typeface="Calibri" pitchFamily="34" charset="0"/>
              </a:rPr>
              <a:t>yapması gereken </a:t>
            </a:r>
            <a:r>
              <a:rPr lang="tr-TR" altLang="en-US" sz="2400" dirty="0">
                <a:latin typeface="Calibri" pitchFamily="34" charset="0"/>
                <a:cs typeface="Calibri" pitchFamily="34" charset="0"/>
              </a:rPr>
              <a:t>bir iş olarak görür ve maaş beklemekten memnun değildir. Bu </a:t>
            </a:r>
            <a:r>
              <a:rPr lang="tr-TR" altLang="en-US" sz="2400" dirty="0" smtClean="0">
                <a:latin typeface="Calibri" pitchFamily="34" charset="0"/>
                <a:cs typeface="Calibri" pitchFamily="34" charset="0"/>
              </a:rPr>
              <a:t>ilk </a:t>
            </a:r>
            <a:r>
              <a:rPr lang="tr-TR" altLang="en-US" sz="2400" dirty="0">
                <a:latin typeface="Calibri" pitchFamily="34" charset="0"/>
                <a:cs typeface="Calibri" pitchFamily="34" charset="0"/>
              </a:rPr>
              <a:t>üç bölüm ise </a:t>
            </a:r>
            <a:r>
              <a:rPr lang="tr-TR" altLang="en-US" sz="2400" dirty="0" smtClean="0">
                <a:latin typeface="Calibri" pitchFamily="34" charset="0"/>
                <a:cs typeface="Calibri" pitchFamily="34" charset="0"/>
              </a:rPr>
              <a:t>boş zaman </a:t>
            </a:r>
            <a:r>
              <a:rPr lang="tr-TR" altLang="en-US" sz="2400" dirty="0">
                <a:latin typeface="Calibri" pitchFamily="34" charset="0"/>
                <a:cs typeface="Calibri" pitchFamily="34" charset="0"/>
              </a:rPr>
              <a:t>dışı deneyimleri ile ilgilidir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1981: 32).</a:t>
            </a:r>
            <a:endParaRPr lang="tr-TR" altLang="en-US" sz="24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18</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691145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5. Çalışma-İş: Baskı altında olan aynı zamanda hem içsel hem de dışsal motivasyon </a:t>
            </a:r>
            <a:r>
              <a:rPr lang="tr-TR" altLang="en-US" sz="2400" dirty="0" smtClean="0">
                <a:latin typeface="Calibri" pitchFamily="34" charset="0"/>
                <a:cs typeface="Calibri" pitchFamily="34" charset="0"/>
              </a:rPr>
              <a:t>ile gerçekleşen </a:t>
            </a:r>
            <a:r>
              <a:rPr lang="tr-TR" altLang="en-US" sz="2400" dirty="0">
                <a:latin typeface="Calibri" pitchFamily="34" charset="0"/>
                <a:cs typeface="Calibri" pitchFamily="34" charset="0"/>
              </a:rPr>
              <a:t>eylemlerdir. Memnuniyet derecesi, içsel ve dışsal kazançların oranına </a:t>
            </a:r>
            <a:r>
              <a:rPr lang="tr-TR" altLang="en-US" sz="2400" dirty="0" smtClean="0">
                <a:latin typeface="Calibri" pitchFamily="34" charset="0"/>
                <a:cs typeface="Calibri" pitchFamily="34" charset="0"/>
              </a:rPr>
              <a:t>göre değişkenlik </a:t>
            </a:r>
            <a:r>
              <a:rPr lang="tr-TR" altLang="en-US" sz="2400" dirty="0">
                <a:latin typeface="Calibri" pitchFamily="34" charset="0"/>
                <a:cs typeface="Calibri" pitchFamily="34" charset="0"/>
              </a:rPr>
              <a:t>göstermektedir. Ancak oluşan baskıya yönelik farkındalığı mevcuttur ve </a:t>
            </a:r>
            <a:r>
              <a:rPr lang="tr-TR" altLang="en-US" sz="2400" dirty="0" smtClean="0">
                <a:latin typeface="Calibri" pitchFamily="34" charset="0"/>
                <a:cs typeface="Calibri" pitchFamily="34" charset="0"/>
              </a:rPr>
              <a:t>bu durum </a:t>
            </a:r>
            <a:r>
              <a:rPr lang="tr-TR" altLang="en-US" sz="2400" dirty="0">
                <a:latin typeface="Calibri" pitchFamily="34" charset="0"/>
                <a:cs typeface="Calibri" pitchFamily="34" charset="0"/>
              </a:rPr>
              <a:t>ne kadar tatmin edici olursa olsun, bu boş zaman dışı bir deneyimdir. </a:t>
            </a:r>
            <a:r>
              <a:rPr lang="tr-TR" altLang="en-US" sz="2400" dirty="0" smtClean="0">
                <a:latin typeface="Calibri" pitchFamily="34" charset="0"/>
                <a:cs typeface="Calibri" pitchFamily="34" charset="0"/>
              </a:rPr>
              <a:t>Maddi kazancından </a:t>
            </a:r>
            <a:r>
              <a:rPr lang="tr-TR" altLang="en-US" sz="2400" dirty="0">
                <a:latin typeface="Calibri" pitchFamily="34" charset="0"/>
                <a:cs typeface="Calibri" pitchFamily="34" charset="0"/>
              </a:rPr>
              <a:t>ve yaptığı işten memnun olan bir akademisyen örneği bu başlık </a:t>
            </a:r>
            <a:r>
              <a:rPr lang="tr-TR" altLang="en-US" sz="2400" dirty="0" smtClean="0">
                <a:latin typeface="Calibri" pitchFamily="34" charset="0"/>
                <a:cs typeface="Calibri" pitchFamily="34" charset="0"/>
              </a:rPr>
              <a:t>altında değerlendirilebilir </a:t>
            </a:r>
            <a:r>
              <a:rPr lang="tr-TR" altLang="en-US" sz="2400" dirty="0">
                <a:latin typeface="Calibri" pitchFamily="34" charset="0"/>
                <a:cs typeface="Calibri" pitchFamily="34" charset="0"/>
              </a:rPr>
              <a:t>(</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1981: 32).</a:t>
            </a:r>
            <a:endParaRPr lang="tr-TR" altLang="en-US" sz="24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19</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5060575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4. Saf Çalışma: Baskı altında olan fakat içsel motivasyon ile gerçekleşen eylemlerdir. </a:t>
            </a:r>
            <a:r>
              <a:rPr lang="tr-TR" altLang="en-US" sz="2400" dirty="0" smtClean="0">
                <a:latin typeface="Calibri" pitchFamily="34" charset="0"/>
                <a:cs typeface="Calibri" pitchFamily="34" charset="0"/>
              </a:rPr>
              <a:t>Aslında boş </a:t>
            </a:r>
            <a:r>
              <a:rPr lang="tr-TR" altLang="en-US" sz="2400" dirty="0">
                <a:latin typeface="Calibri" pitchFamily="34" charset="0"/>
                <a:cs typeface="Calibri" pitchFamily="34" charset="0"/>
              </a:rPr>
              <a:t>zamanın beraberinde getirdiği tatmin hissine yakın duygular söz konusudur ancak </a:t>
            </a:r>
            <a:r>
              <a:rPr lang="tr-TR" altLang="en-US" sz="2400" dirty="0" smtClean="0">
                <a:latin typeface="Calibri" pitchFamily="34" charset="0"/>
                <a:cs typeface="Calibri" pitchFamily="34" charset="0"/>
              </a:rPr>
              <a:t>önemli bir </a:t>
            </a:r>
            <a:r>
              <a:rPr lang="tr-TR" altLang="en-US" sz="2400" dirty="0">
                <a:latin typeface="Calibri" pitchFamily="34" charset="0"/>
                <a:cs typeface="Calibri" pitchFamily="34" charset="0"/>
              </a:rPr>
              <a:t>bileşen olan özgürlük hissinden yoksundur. Verilen ev ödevlerinin dışında </a:t>
            </a:r>
            <a:r>
              <a:rPr lang="tr-TR" altLang="en-US" sz="2400" dirty="0" smtClean="0">
                <a:latin typeface="Calibri" pitchFamily="34" charset="0"/>
                <a:cs typeface="Calibri" pitchFamily="34" charset="0"/>
              </a:rPr>
              <a:t>araştırmalar yaparak </a:t>
            </a:r>
            <a:r>
              <a:rPr lang="tr-TR" altLang="en-US" sz="2400" dirty="0">
                <a:latin typeface="Calibri" pitchFamily="34" charset="0"/>
                <a:cs typeface="Calibri" pitchFamily="34" charset="0"/>
              </a:rPr>
              <a:t>kendi gelişimi için çabalayan öğrenci örneği bu başlık altında </a:t>
            </a:r>
            <a:r>
              <a:rPr lang="tr-TR" altLang="en-US" sz="2400" dirty="0" smtClean="0">
                <a:latin typeface="Calibri" pitchFamily="34" charset="0"/>
                <a:cs typeface="Calibri" pitchFamily="34" charset="0"/>
              </a:rPr>
              <a:t>değerlendirilebilir (</a:t>
            </a:r>
            <a:r>
              <a:rPr lang="tr-TR" altLang="en-US" sz="2400" dirty="0" err="1" smtClean="0">
                <a:latin typeface="Calibri" pitchFamily="34" charset="0"/>
                <a:cs typeface="Calibri" pitchFamily="34" charset="0"/>
              </a:rPr>
              <a:t>Neulinger</a:t>
            </a:r>
            <a:r>
              <a:rPr lang="tr-TR" altLang="en-US" sz="2400" dirty="0">
                <a:latin typeface="Calibri" pitchFamily="34" charset="0"/>
                <a:cs typeface="Calibri" pitchFamily="34" charset="0"/>
              </a:rPr>
              <a:t>, 1981: 32).</a:t>
            </a:r>
            <a:endParaRPr lang="tr-TR" altLang="en-US" sz="24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20</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1682979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3. Boş Zaman-İş: Serbest bir şekilde katılımın olduğu ama tek motivasyon kaynağının </a:t>
            </a:r>
            <a:r>
              <a:rPr lang="tr-TR" altLang="en-US" sz="2400" dirty="0" smtClean="0">
                <a:latin typeface="Calibri" pitchFamily="34" charset="0"/>
                <a:cs typeface="Calibri" pitchFamily="34" charset="0"/>
              </a:rPr>
              <a:t>dışsal güdümlemeler </a:t>
            </a:r>
            <a:r>
              <a:rPr lang="tr-TR" altLang="en-US" sz="2400" dirty="0">
                <a:latin typeface="Calibri" pitchFamily="34" charset="0"/>
                <a:cs typeface="Calibri" pitchFamily="34" charset="0"/>
              </a:rPr>
              <a:t>olduğu aktivite türleridir. Herhangi bir spor aktivitesini yaparken (</a:t>
            </a:r>
            <a:r>
              <a:rPr lang="tr-TR" altLang="en-US" sz="2400" dirty="0" smtClean="0">
                <a:latin typeface="Calibri" pitchFamily="34" charset="0"/>
                <a:cs typeface="Calibri" pitchFamily="34" charset="0"/>
              </a:rPr>
              <a:t>jogging, </a:t>
            </a:r>
            <a:r>
              <a:rPr lang="tr-TR" altLang="en-US" sz="2400" dirty="0" err="1" smtClean="0">
                <a:latin typeface="Calibri" pitchFamily="34" charset="0"/>
                <a:cs typeface="Calibri" pitchFamily="34" charset="0"/>
              </a:rPr>
              <a:t>pilates</a:t>
            </a:r>
            <a:r>
              <a:rPr lang="tr-TR" altLang="en-US" sz="2400" dirty="0">
                <a:latin typeface="Calibri" pitchFamily="34" charset="0"/>
                <a:cs typeface="Calibri" pitchFamily="34" charset="0"/>
              </a:rPr>
              <a:t>, </a:t>
            </a:r>
            <a:r>
              <a:rPr lang="tr-TR" altLang="en-US" sz="2400" dirty="0" err="1">
                <a:latin typeface="Calibri" pitchFamily="34" charset="0"/>
                <a:cs typeface="Calibri" pitchFamily="34" charset="0"/>
              </a:rPr>
              <a:t>fitness</a:t>
            </a:r>
            <a:r>
              <a:rPr lang="tr-TR" altLang="en-US" sz="2400" dirty="0">
                <a:latin typeface="Calibri" pitchFamily="34" charset="0"/>
                <a:cs typeface="Calibri" pitchFamily="34" charset="0"/>
              </a:rPr>
              <a:t> vb.) sadece kilo vermek, sağlıklı olmak ve aktivitenin diğer olumlu </a:t>
            </a:r>
            <a:r>
              <a:rPr lang="tr-TR" altLang="en-US" sz="2400" dirty="0" smtClean="0">
                <a:latin typeface="Calibri" pitchFamily="34" charset="0"/>
                <a:cs typeface="Calibri" pitchFamily="34" charset="0"/>
              </a:rPr>
              <a:t>sonuçlarını elde </a:t>
            </a:r>
            <a:r>
              <a:rPr lang="tr-TR" altLang="en-US" sz="2400" dirty="0">
                <a:latin typeface="Calibri" pitchFamily="34" charset="0"/>
                <a:cs typeface="Calibri" pitchFamily="34" charset="0"/>
              </a:rPr>
              <a:t>etmeyi amaçlamak (</a:t>
            </a:r>
            <a:r>
              <a:rPr lang="tr-TR" altLang="en-US" sz="2400" dirty="0" err="1">
                <a:latin typeface="Calibri" pitchFamily="34" charset="0"/>
                <a:cs typeface="Calibri" pitchFamily="34" charset="0"/>
              </a:rPr>
              <a:t>Leitner</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Leitner</a:t>
            </a:r>
            <a:r>
              <a:rPr lang="tr-TR" altLang="en-US" sz="2400" dirty="0">
                <a:latin typeface="Calibri" pitchFamily="34" charset="0"/>
                <a:cs typeface="Calibri" pitchFamily="34" charset="0"/>
              </a:rPr>
              <a:t>, 2012. s.7) ya da para kazanmak için kart </a:t>
            </a:r>
            <a:r>
              <a:rPr lang="tr-TR" altLang="en-US" sz="2400" dirty="0" smtClean="0">
                <a:latin typeface="Calibri" pitchFamily="34" charset="0"/>
                <a:cs typeface="Calibri" pitchFamily="34" charset="0"/>
              </a:rPr>
              <a:t>oyunları oynamak </a:t>
            </a:r>
            <a:r>
              <a:rPr lang="tr-TR" altLang="en-US" sz="2400" dirty="0">
                <a:latin typeface="Calibri" pitchFamily="34" charset="0"/>
                <a:cs typeface="Calibri" pitchFamily="34" charset="0"/>
              </a:rPr>
              <a:t>(finansal gereksinim olmaksızın) bu başlık altında örnek olarak </a:t>
            </a:r>
            <a:r>
              <a:rPr lang="tr-TR" altLang="en-US" sz="2400" dirty="0" smtClean="0">
                <a:latin typeface="Calibri" pitchFamily="34" charset="0"/>
                <a:cs typeface="Calibri" pitchFamily="34" charset="0"/>
              </a:rPr>
              <a:t>verilebilir (</a:t>
            </a:r>
            <a:r>
              <a:rPr lang="tr-TR" altLang="en-US" sz="2400" dirty="0" err="1" smtClean="0">
                <a:latin typeface="Calibri" pitchFamily="34" charset="0"/>
                <a:cs typeface="Calibri" pitchFamily="34" charset="0"/>
              </a:rPr>
              <a:t>Neulinger</a:t>
            </a:r>
            <a:r>
              <a:rPr lang="tr-TR" altLang="en-US" sz="2400" dirty="0">
                <a:latin typeface="Calibri" pitchFamily="34" charset="0"/>
                <a:cs typeface="Calibri" pitchFamily="34" charset="0"/>
              </a:rPr>
              <a:t>, 1981: 32).</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21</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557885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2. Boş Zaman-Çalışma: İçsel ve dışsal ödüllerin hâkim olduğu ve kişinin yine özgürce </a:t>
            </a:r>
            <a:r>
              <a:rPr lang="tr-TR" altLang="en-US" sz="2400" dirty="0" smtClean="0">
                <a:latin typeface="Calibri" pitchFamily="34" charset="0"/>
                <a:cs typeface="Calibri" pitchFamily="34" charset="0"/>
              </a:rPr>
              <a:t>katılım sağladığı </a:t>
            </a:r>
            <a:r>
              <a:rPr lang="tr-TR" altLang="en-US" sz="2400" dirty="0">
                <a:latin typeface="Calibri" pitchFamily="34" charset="0"/>
                <a:cs typeface="Calibri" pitchFamily="34" charset="0"/>
              </a:rPr>
              <a:t>aktiviteleri içerir. Boş zaman hissi vardır. Etkinlik yalnızca kendi içinde </a:t>
            </a:r>
            <a:r>
              <a:rPr lang="tr-TR" altLang="en-US" sz="2400" dirty="0" smtClean="0">
                <a:latin typeface="Calibri" pitchFamily="34" charset="0"/>
                <a:cs typeface="Calibri" pitchFamily="34" charset="0"/>
              </a:rPr>
              <a:t>değil sonucunda </a:t>
            </a:r>
            <a:r>
              <a:rPr lang="tr-TR" altLang="en-US" sz="2400" dirty="0">
                <a:latin typeface="Calibri" pitchFamily="34" charset="0"/>
                <a:cs typeface="Calibri" pitchFamily="34" charset="0"/>
              </a:rPr>
              <a:t>elde edilen kazanımlarıyla da tatmin edicidir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1981: 31). Örneğin</a:t>
            </a:r>
            <a:r>
              <a:rPr lang="tr-TR" altLang="en-US" sz="2400" dirty="0" smtClean="0">
                <a:latin typeface="Calibri" pitchFamily="34" charset="0"/>
                <a:cs typeface="Calibri" pitchFamily="34" charset="0"/>
              </a:rPr>
              <a:t>; kişinin </a:t>
            </a:r>
            <a:r>
              <a:rPr lang="tr-TR" altLang="en-US" sz="2400" dirty="0">
                <a:latin typeface="Calibri" pitchFamily="34" charset="0"/>
                <a:cs typeface="Calibri" pitchFamily="34" charset="0"/>
              </a:rPr>
              <a:t>egzersiz yapması içsel iyilik hislerini barındırmanın yanı sıra, fiziksel </a:t>
            </a:r>
            <a:r>
              <a:rPr lang="tr-TR" altLang="en-US" sz="2400" dirty="0" smtClean="0">
                <a:latin typeface="Calibri" pitchFamily="34" charset="0"/>
                <a:cs typeface="Calibri" pitchFamily="34" charset="0"/>
              </a:rPr>
              <a:t>uygunluk parametrelerini </a:t>
            </a:r>
            <a:r>
              <a:rPr lang="tr-TR" altLang="en-US" sz="2400" dirty="0">
                <a:latin typeface="Calibri" pitchFamily="34" charset="0"/>
                <a:cs typeface="Calibri" pitchFamily="34" charset="0"/>
              </a:rPr>
              <a:t>geliştirmesi ve daha sağlıklı olmasını (dışsal) sağlaması (</a:t>
            </a:r>
            <a:r>
              <a:rPr lang="tr-TR" altLang="en-US" sz="2400" dirty="0" err="1">
                <a:latin typeface="Calibri" pitchFamily="34" charset="0"/>
                <a:cs typeface="Calibri" pitchFamily="34" charset="0"/>
              </a:rPr>
              <a:t>Leitner</a:t>
            </a:r>
            <a:r>
              <a:rPr lang="tr-TR" altLang="en-US" sz="2400" dirty="0">
                <a:latin typeface="Calibri" pitchFamily="34" charset="0"/>
                <a:cs typeface="Calibri" pitchFamily="34" charset="0"/>
              </a:rPr>
              <a:t> &amp; Leitner,2012: 7) bu kategoriyi açıklayan bir örnek olarak verilebilir.).</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22</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430764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1. Saf Boş Zaman: Bu sınıflama, bireyin sadece kendini iyi hissetme amacıyla </a:t>
            </a:r>
            <a:r>
              <a:rPr lang="tr-TR" altLang="en-US" sz="2400" dirty="0" smtClean="0">
                <a:latin typeface="Calibri" pitchFamily="34" charset="0"/>
                <a:cs typeface="Calibri" pitchFamily="34" charset="0"/>
              </a:rPr>
              <a:t>özgürce katıldığı </a:t>
            </a:r>
            <a:r>
              <a:rPr lang="tr-TR" altLang="en-US" sz="2400" dirty="0">
                <a:latin typeface="Calibri" pitchFamily="34" charset="0"/>
                <a:cs typeface="Calibri" pitchFamily="34" charset="0"/>
              </a:rPr>
              <a:t>aktiviteleri içermektedir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1981: 31). Tamamen içsel motivasyon </a:t>
            </a:r>
            <a:r>
              <a:rPr lang="tr-TR" altLang="en-US" sz="2400" dirty="0" smtClean="0">
                <a:latin typeface="Calibri" pitchFamily="34" charset="0"/>
                <a:cs typeface="Calibri" pitchFamily="34" charset="0"/>
              </a:rPr>
              <a:t>ve özgürlük </a:t>
            </a:r>
            <a:r>
              <a:rPr lang="tr-TR" altLang="en-US" sz="2400" dirty="0">
                <a:latin typeface="Calibri" pitchFamily="34" charset="0"/>
                <a:cs typeface="Calibri" pitchFamily="34" charset="0"/>
              </a:rPr>
              <a:t>hakimdir. Dış etkenler ve sonuçlar düşünülmez. Örneğin, kişinin sadece kendini </a:t>
            </a:r>
            <a:r>
              <a:rPr lang="tr-TR" altLang="en-US" sz="2400" dirty="0" smtClean="0">
                <a:latin typeface="Calibri" pitchFamily="34" charset="0"/>
                <a:cs typeface="Calibri" pitchFamily="34" charset="0"/>
              </a:rPr>
              <a:t>iyi hissetme </a:t>
            </a:r>
            <a:r>
              <a:rPr lang="tr-TR" altLang="en-US" sz="2400" dirty="0">
                <a:latin typeface="Calibri" pitchFamily="34" charset="0"/>
                <a:cs typeface="Calibri" pitchFamily="34" charset="0"/>
              </a:rPr>
              <a:t>amacıyla katıldığı orman yürüyüşü veya doğa kampı saf boş zaman başlığı </a:t>
            </a:r>
            <a:r>
              <a:rPr lang="tr-TR" altLang="en-US" sz="2400" dirty="0" smtClean="0">
                <a:latin typeface="Calibri" pitchFamily="34" charset="0"/>
                <a:cs typeface="Calibri" pitchFamily="34" charset="0"/>
              </a:rPr>
              <a:t>altında değerlendirilir</a:t>
            </a:r>
            <a:r>
              <a:rPr lang="tr-TR" altLang="en-US" sz="2400" dirty="0">
                <a:latin typeface="Calibri" pitchFamily="34" charset="0"/>
                <a:cs typeface="Calibri" pitchFamily="34" charset="0"/>
              </a:rPr>
              <a:t>. Bu hislere kişinin ileride sağlıklı bir birey olmak için bu aktiviteyi yapma </a:t>
            </a:r>
            <a:r>
              <a:rPr lang="tr-TR" altLang="en-US" sz="2400" dirty="0" smtClean="0">
                <a:latin typeface="Calibri" pitchFamily="34" charset="0"/>
                <a:cs typeface="Calibri" pitchFamily="34" charset="0"/>
              </a:rPr>
              <a:t>hissi de </a:t>
            </a:r>
            <a:r>
              <a:rPr lang="tr-TR" altLang="en-US" sz="2400" dirty="0">
                <a:latin typeface="Calibri" pitchFamily="34" charset="0"/>
                <a:cs typeface="Calibri" pitchFamily="34" charset="0"/>
              </a:rPr>
              <a:t>eklendiğinde artık bu etkinlik ikinci kategori olan “boş zaman-çalışma” başlığı </a:t>
            </a:r>
            <a:r>
              <a:rPr lang="tr-TR" altLang="en-US" sz="2400" dirty="0" smtClean="0">
                <a:latin typeface="Calibri" pitchFamily="34" charset="0"/>
                <a:cs typeface="Calibri" pitchFamily="34" charset="0"/>
              </a:rPr>
              <a:t>altında değerlendirilir </a:t>
            </a:r>
            <a:r>
              <a:rPr lang="tr-TR" altLang="en-US" sz="2400" dirty="0">
                <a:latin typeface="Calibri" pitchFamily="34" charset="0"/>
                <a:cs typeface="Calibri" pitchFamily="34" charset="0"/>
              </a:rPr>
              <a:t>(</a:t>
            </a:r>
            <a:r>
              <a:rPr lang="tr-TR" altLang="en-US" sz="2400" dirty="0" err="1">
                <a:latin typeface="Calibri" pitchFamily="34" charset="0"/>
                <a:cs typeface="Calibri" pitchFamily="34" charset="0"/>
              </a:rPr>
              <a:t>Leitner</a:t>
            </a:r>
            <a:r>
              <a:rPr lang="tr-TR" altLang="en-US" sz="2400" dirty="0">
                <a:latin typeface="Calibri" pitchFamily="34" charset="0"/>
                <a:cs typeface="Calibri" pitchFamily="34" charset="0"/>
              </a:rPr>
              <a:t> &amp; </a:t>
            </a:r>
            <a:r>
              <a:rPr lang="tr-TR" altLang="en-US" sz="2400" dirty="0" err="1">
                <a:latin typeface="Calibri" pitchFamily="34" charset="0"/>
                <a:cs typeface="Calibri" pitchFamily="34" charset="0"/>
              </a:rPr>
              <a:t>Leitner</a:t>
            </a:r>
            <a:r>
              <a:rPr lang="tr-TR" altLang="en-US" sz="2400" dirty="0">
                <a:latin typeface="Calibri" pitchFamily="34" charset="0"/>
                <a:cs typeface="Calibri" pitchFamily="34" charset="0"/>
              </a:rPr>
              <a:t>, 2012: 7).</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23</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814660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insan medeniyetinin bir gün, boş zamana dayalı bir toplumu, teknoloji ve bilimin ortalama bir insanı geçim konusundaki endişelerden kurtardığı bir boş zaman toplumu bekleyebileceğine inanıyordu. </a:t>
            </a:r>
            <a:r>
              <a:rPr lang="tr-TR" altLang="en-US" sz="2400" dirty="0" err="1">
                <a:latin typeface="Calibri" pitchFamily="34" charset="0"/>
                <a:cs typeface="Calibri" pitchFamily="34" charset="0"/>
              </a:rPr>
              <a:t>Neulinger</a:t>
            </a:r>
            <a:r>
              <a:rPr lang="tr-TR" altLang="en-US" sz="2400" dirty="0">
                <a:latin typeface="Calibri" pitchFamily="34" charset="0"/>
                <a:cs typeface="Calibri" pitchFamily="34" charset="0"/>
              </a:rPr>
              <a:t>, bir "iş" kavramının artık akla yatkın olmadığı ve işin boş zaman odaklı olacağı bir dünya öngörüyordu. </a:t>
            </a:r>
            <a:endParaRPr lang="tr-TR" altLang="en-US" sz="2400" dirty="0" smtClean="0">
              <a:latin typeface="Calibri" pitchFamily="34" charset="0"/>
              <a:cs typeface="Calibri" pitchFamily="34" charset="0"/>
            </a:endParaRPr>
          </a:p>
          <a:p>
            <a:pPr marL="0" indent="0" algn="just">
              <a:lnSpc>
                <a:spcPct val="90000"/>
              </a:lnSpc>
              <a:buNone/>
            </a:pPr>
            <a:endParaRPr lang="tr-TR" altLang="en-US" sz="2400" dirty="0">
              <a:latin typeface="Calibri" pitchFamily="34" charset="0"/>
              <a:cs typeface="Calibri" pitchFamily="34" charset="0"/>
            </a:endParaRPr>
          </a:p>
          <a:p>
            <a:pPr marL="0" indent="0" algn="just">
              <a:lnSpc>
                <a:spcPct val="90000"/>
              </a:lnSpc>
              <a:buNone/>
            </a:pPr>
            <a:r>
              <a:rPr lang="tr-TR" altLang="en-US" sz="2400" dirty="0" err="1" smtClean="0">
                <a:latin typeface="Calibri" pitchFamily="34" charset="0"/>
                <a:cs typeface="Calibri" pitchFamily="34" charset="0"/>
              </a:rPr>
              <a:t>Neulinger'in</a:t>
            </a:r>
            <a:r>
              <a:rPr lang="tr-TR" altLang="en-US" sz="2400" dirty="0" smtClean="0">
                <a:latin typeface="Calibri" pitchFamily="34" charset="0"/>
                <a:cs typeface="Calibri" pitchFamily="34" charset="0"/>
              </a:rPr>
              <a:t> </a:t>
            </a:r>
            <a:r>
              <a:rPr lang="tr-TR" altLang="en-US" sz="2400" dirty="0">
                <a:latin typeface="Calibri" pitchFamily="34" charset="0"/>
                <a:cs typeface="Calibri" pitchFamily="34" charset="0"/>
              </a:rPr>
              <a:t>vizyonu, boş zaman dışı faaliyetlerin günümüzün minimal bir bölümünü oluşturduğu, işin anlamla ve zorlama olmaksızın, özgürce seçilen, kendini ödüllendiren ve içten motive edici bir şekilde gerçekleştirileceği bir toplumdu.</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Neulinger’in Boş Zaman Paradigması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24</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841730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a:latin typeface="Calibri" pitchFamily="34" charset="0"/>
                <a:cs typeface="Calibri" pitchFamily="34" charset="0"/>
              </a:rPr>
              <a:t>	Nash’ın Boş Zaman Piramidi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4416404" cy="3732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924" y="1909502"/>
            <a:ext cx="4325094" cy="2883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6387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1980’li yıllardan beri boş zaman üzerine çalışan </a:t>
            </a:r>
            <a:r>
              <a:rPr lang="tr-TR" altLang="en-US" sz="2000" dirty="0" err="1">
                <a:latin typeface="Calibri" pitchFamily="34" charset="0"/>
                <a:cs typeface="Calibri" pitchFamily="34" charset="0"/>
              </a:rPr>
              <a:t>Stebbins</a:t>
            </a:r>
            <a:r>
              <a:rPr lang="tr-TR" altLang="en-US" sz="2000" dirty="0">
                <a:latin typeface="Calibri" pitchFamily="34" charset="0"/>
                <a:cs typeface="Calibri" pitchFamily="34" charset="0"/>
              </a:rPr>
              <a:t>, kayıtsız-ciddi boş zaman ayrımını ortaya koymuş ve ciddi boş zamanını ‘‘özel bilgi, beceri ve deneyim gerektiren, oldukça önemli, ilginç ve tatmin edici olan amatör, hobi ya da gönüllü faaliyetler ile ilgili kariyer elde etmek amacıyla, seçilen etkinliğe sistematik bir şekilde katılım göstererek takip etmek için harcanan zaman dilimidir’’ şeklinde tanımlamıştır. </a:t>
            </a:r>
            <a:endParaRPr lang="tr-TR" altLang="en-US" sz="2000" dirty="0" smtClean="0">
              <a:latin typeface="Calibri" pitchFamily="34" charset="0"/>
              <a:cs typeface="Calibri" pitchFamily="34" charset="0"/>
            </a:endParaRPr>
          </a:p>
          <a:p>
            <a:pPr marL="0" indent="0" algn="just">
              <a:lnSpc>
                <a:spcPct val="90000"/>
              </a:lnSpc>
              <a:buNone/>
            </a:pPr>
            <a:endParaRPr lang="tr-TR" altLang="en-US" sz="2000" dirty="0">
              <a:latin typeface="Calibri" pitchFamily="34" charset="0"/>
              <a:cs typeface="Calibri" pitchFamily="34" charset="0"/>
            </a:endParaRPr>
          </a:p>
          <a:p>
            <a:pPr marL="0" indent="0" algn="just">
              <a:lnSpc>
                <a:spcPct val="90000"/>
              </a:lnSpc>
              <a:buNone/>
            </a:pPr>
            <a:r>
              <a:rPr lang="tr-TR" altLang="en-US" sz="2000" dirty="0" smtClean="0">
                <a:latin typeface="Calibri" pitchFamily="34" charset="0"/>
                <a:cs typeface="Calibri" pitchFamily="34" charset="0"/>
              </a:rPr>
              <a:t>Bu </a:t>
            </a:r>
            <a:r>
              <a:rPr lang="tr-TR" altLang="en-US" sz="2000" dirty="0">
                <a:latin typeface="Calibri" pitchFamily="34" charset="0"/>
                <a:cs typeface="Calibri" pitchFamily="34" charset="0"/>
              </a:rPr>
              <a:t>nitelikleri taşımayan anlık ve içsel tatmin sağlayan hiç ya da çok az beceri gerektiren ve göreceli olarak kısa dönemli olan haz verici aktivitelerin gerçekleştirildiği boş zaman ise ‘‘kayıtsız boş zaman</a:t>
            </a:r>
            <a:r>
              <a:rPr lang="tr-TR" altLang="en-US" sz="2000" dirty="0" smtClean="0">
                <a:latin typeface="Calibri" pitchFamily="34" charset="0"/>
                <a:cs typeface="Calibri" pitchFamily="34" charset="0"/>
              </a:rPr>
              <a:t>’’ olarak </a:t>
            </a:r>
            <a:r>
              <a:rPr lang="tr-TR" altLang="en-US" sz="2000" dirty="0">
                <a:latin typeface="Calibri" pitchFamily="34" charset="0"/>
                <a:cs typeface="Calibri" pitchFamily="34" charset="0"/>
              </a:rPr>
              <a:t>adını vermiştir. </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Stebbins’in Kayıtsız</a:t>
            </a:r>
            <a:r>
              <a:rPr lang="tr-TR" altLang="en-US" sz="2800" dirty="0" smtClean="0">
                <a:latin typeface="Calibri" pitchFamily="34" charset="0"/>
                <a:cs typeface="Calibri" pitchFamily="34" charset="0"/>
              </a:rPr>
              <a:t> ve</a:t>
            </a:r>
            <a:r>
              <a:rPr lang="es-ES" altLang="en-US" sz="2800" dirty="0" smtClean="0">
                <a:latin typeface="Calibri" pitchFamily="34" charset="0"/>
                <a:cs typeface="Calibri" pitchFamily="34" charset="0"/>
              </a:rPr>
              <a:t> </a:t>
            </a:r>
            <a:r>
              <a:rPr lang="es-ES" altLang="en-US" sz="2800" dirty="0">
                <a:latin typeface="Calibri" pitchFamily="34" charset="0"/>
                <a:cs typeface="Calibri" pitchFamily="34" charset="0"/>
              </a:rPr>
              <a:t>Ciddi </a:t>
            </a:r>
            <a:r>
              <a:rPr lang="es-ES" altLang="en-US" sz="2800" dirty="0" smtClean="0">
                <a:latin typeface="Calibri" pitchFamily="34" charset="0"/>
                <a:cs typeface="Calibri" pitchFamily="34" charset="0"/>
              </a:rPr>
              <a:t>Boş </a:t>
            </a:r>
            <a:r>
              <a:rPr lang="es-ES" altLang="en-US" sz="2800" dirty="0">
                <a:latin typeface="Calibri" pitchFamily="34" charset="0"/>
                <a:cs typeface="Calibri" pitchFamily="34" charset="0"/>
              </a:rPr>
              <a:t>Zaman Kuramı</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26</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35716330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400" dirty="0">
                <a:latin typeface="Calibri" pitchFamily="34" charset="0"/>
                <a:cs typeface="Calibri" pitchFamily="34" charset="0"/>
              </a:rPr>
              <a:t>Akış kuramı, bir davranışın devamlılığı açık ve belirgin bir şekilde ortaya konmuş olan hedeflere, performansın bireyin kendi ya da başkaları tarafından anlık değerlendirilmesine ve bireyin kendi ya da başkaları tarafından anlık değerlendirilmesine ve bireyin aktivitenin zorluklarını aşabilme becerisine bağlıdır. </a:t>
            </a:r>
            <a:endParaRPr lang="tr-TR" altLang="en-US" sz="2400" dirty="0" smtClean="0">
              <a:latin typeface="Calibri" pitchFamily="34" charset="0"/>
              <a:cs typeface="Calibri" pitchFamily="34" charset="0"/>
            </a:endParaRPr>
          </a:p>
          <a:p>
            <a:pPr marL="0" indent="0" algn="just">
              <a:lnSpc>
                <a:spcPct val="90000"/>
              </a:lnSpc>
              <a:buNone/>
            </a:pPr>
            <a:endParaRPr lang="tr-TR" altLang="en-US" sz="2400" dirty="0">
              <a:latin typeface="Calibri" pitchFamily="34" charset="0"/>
              <a:cs typeface="Calibri" pitchFamily="34" charset="0"/>
            </a:endParaRPr>
          </a:p>
          <a:p>
            <a:pPr marL="0" indent="0" algn="just">
              <a:lnSpc>
                <a:spcPct val="90000"/>
              </a:lnSpc>
              <a:buNone/>
            </a:pPr>
            <a:r>
              <a:rPr lang="tr-TR" altLang="en-US" sz="2400" dirty="0" smtClean="0">
                <a:latin typeface="Calibri" pitchFamily="34" charset="0"/>
                <a:cs typeface="Calibri" pitchFamily="34" charset="0"/>
              </a:rPr>
              <a:t>Bu </a:t>
            </a:r>
            <a:r>
              <a:rPr lang="tr-TR" altLang="en-US" sz="2400" dirty="0">
                <a:latin typeface="Calibri" pitchFamily="34" charset="0"/>
                <a:cs typeface="Calibri" pitchFamily="34" charset="0"/>
              </a:rPr>
              <a:t>noktadan hareketle, bireyin hedeflerin farkında olduğu, performansının takdir edildiği ve çeşitli zorlukları aşabildiği hissini yaşadığı takdirde boş zaman aktivitesine devam edeceği ve akışının sağlanacağı söylenebilir(</a:t>
            </a:r>
            <a:r>
              <a:rPr lang="tr-TR" altLang="en-US" sz="2400" dirty="0" err="1">
                <a:latin typeface="Calibri" pitchFamily="34" charset="0"/>
                <a:cs typeface="Calibri" pitchFamily="34" charset="0"/>
              </a:rPr>
              <a:t>Archibald</a:t>
            </a:r>
            <a:r>
              <a:rPr lang="tr-TR" altLang="en-US" sz="2400" dirty="0">
                <a:latin typeface="Calibri" pitchFamily="34" charset="0"/>
                <a:cs typeface="Calibri" pitchFamily="34" charset="0"/>
              </a:rPr>
              <a:t>, 2008).</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Akış </a:t>
            </a:r>
            <a:r>
              <a:rPr lang="es-ES" altLang="en-US" sz="2800" dirty="0">
                <a:latin typeface="Calibri" pitchFamily="34" charset="0"/>
                <a:cs typeface="Calibri" pitchFamily="34" charset="0"/>
              </a:rPr>
              <a:t>Kuramı </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27</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235200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23528" y="1052736"/>
            <a:ext cx="8507413" cy="4251325"/>
          </a:xfrm>
        </p:spPr>
        <p:txBody>
          <a:bodyPr/>
          <a:lstStyle/>
          <a:p>
            <a:pPr marL="0" indent="0" algn="just">
              <a:lnSpc>
                <a:spcPct val="90000"/>
              </a:lnSpc>
              <a:buNone/>
            </a:pPr>
            <a:r>
              <a:rPr lang="tr-TR" altLang="en-US" sz="2400" dirty="0">
                <a:latin typeface="Calibri" pitchFamily="34" charset="0"/>
                <a:cs typeface="Calibri" pitchFamily="34" charset="0"/>
              </a:rPr>
              <a:t>Bu durum dokuz ilgili faktörle açıklanmaktadır:</a:t>
            </a:r>
          </a:p>
          <a:p>
            <a:pPr marL="0" indent="0" algn="just">
              <a:lnSpc>
                <a:spcPct val="90000"/>
              </a:lnSpc>
              <a:buNone/>
            </a:pPr>
            <a:r>
              <a:rPr lang="tr-TR" altLang="en-US" sz="2400" dirty="0">
                <a:latin typeface="Calibri" pitchFamily="34" charset="0"/>
                <a:cs typeface="Calibri" pitchFamily="34" charset="0"/>
              </a:rPr>
              <a:t>a.	Zorluk-beceri dengesi, oyuncunun zorluğun üstesinden gelme yeteneği üzerine değerlendirmesi, oyuncunun optimal bir psikolojik durum bulmasına yol açar;</a:t>
            </a:r>
          </a:p>
          <a:p>
            <a:pPr marL="0" indent="0" algn="just">
              <a:lnSpc>
                <a:spcPct val="90000"/>
              </a:lnSpc>
              <a:buNone/>
            </a:pPr>
            <a:r>
              <a:rPr lang="tr-TR" altLang="en-US" sz="2400" dirty="0">
                <a:latin typeface="Calibri" pitchFamily="34" charset="0"/>
                <a:cs typeface="Calibri" pitchFamily="34" charset="0"/>
              </a:rPr>
              <a:t>b.	 Aktivite-farkındalık birleşimi, görevlerin otomatik performansına atıfta bulunan ve müdahaleci düşüncelerin ortaya çıkmasını önleyerek oyun aktivitesinin daha akıcı bir şekilde gerçekleştirilmesine yol açan bir özellik; </a:t>
            </a:r>
          </a:p>
          <a:p>
            <a:pPr marL="0" indent="0" algn="just">
              <a:lnSpc>
                <a:spcPct val="90000"/>
              </a:lnSpc>
              <a:buNone/>
            </a:pPr>
            <a:r>
              <a:rPr lang="tr-TR" altLang="en-US" sz="2400" dirty="0">
                <a:latin typeface="Calibri" pitchFamily="34" charset="0"/>
                <a:cs typeface="Calibri" pitchFamily="34" charset="0"/>
              </a:rPr>
              <a:t>c.	Açık hedefler, bir görevin performansını artırmak için net hedeflere ihtiyaç duyulması;  </a:t>
            </a:r>
          </a:p>
          <a:p>
            <a:pPr marL="0" indent="0" algn="just">
              <a:lnSpc>
                <a:spcPct val="90000"/>
              </a:lnSpc>
              <a:buNone/>
            </a:pPr>
            <a:r>
              <a:rPr lang="tr-TR" altLang="en-US" sz="2400" dirty="0">
                <a:latin typeface="Calibri" pitchFamily="34" charset="0"/>
                <a:cs typeface="Calibri" pitchFamily="34" charset="0"/>
              </a:rPr>
              <a:t>d.	Geribildirim, bir görevi yerine getirirken oyuncunun doğru yapıp yapmadığını bilmesi; </a:t>
            </a:r>
          </a:p>
          <a:p>
            <a:pPr marL="0" indent="0" algn="just">
              <a:lnSpc>
                <a:spcPct val="90000"/>
              </a:lnSpc>
              <a:buNone/>
            </a:pPr>
            <a:r>
              <a:rPr lang="tr-TR" altLang="en-US" sz="2400" dirty="0">
                <a:latin typeface="Calibri" pitchFamily="34" charset="0"/>
                <a:cs typeface="Calibri" pitchFamily="34" charset="0"/>
              </a:rPr>
              <a:t>e.	Odaklanmış dikkat, optimal zihinsel durumun temel bir özelliğidir; </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Akış </a:t>
            </a:r>
            <a:r>
              <a:rPr lang="es-ES" altLang="en-US" sz="2800" dirty="0">
                <a:latin typeface="Calibri" pitchFamily="34" charset="0"/>
                <a:cs typeface="Calibri" pitchFamily="34" charset="0"/>
              </a:rPr>
              <a:t>Kuramı </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28</a:t>
            </a:fld>
            <a:endParaRPr lang="tr-TR" dirty="0"/>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137283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23528" y="1052736"/>
            <a:ext cx="8507413" cy="4251325"/>
          </a:xfrm>
        </p:spPr>
        <p:txBody>
          <a:bodyPr/>
          <a:lstStyle/>
          <a:p>
            <a:pPr marL="0" indent="0" algn="just">
              <a:lnSpc>
                <a:spcPct val="90000"/>
              </a:lnSpc>
              <a:buNone/>
            </a:pPr>
            <a:r>
              <a:rPr lang="tr-TR" altLang="en-US" sz="2400" dirty="0">
                <a:latin typeface="Calibri" pitchFamily="34" charset="0"/>
                <a:cs typeface="Calibri" pitchFamily="34" charset="0"/>
              </a:rPr>
              <a:t>f.	Kontrol duygusu, sporcunun yaptığı görev üzerinde kontrol algısı ve ustalığı; </a:t>
            </a:r>
          </a:p>
          <a:p>
            <a:pPr marL="0" indent="0" algn="just">
              <a:lnSpc>
                <a:spcPct val="90000"/>
              </a:lnSpc>
              <a:buNone/>
            </a:pPr>
            <a:r>
              <a:rPr lang="tr-TR" altLang="en-US" sz="2400" dirty="0">
                <a:latin typeface="Calibri" pitchFamily="34" charset="0"/>
                <a:cs typeface="Calibri" pitchFamily="34" charset="0"/>
              </a:rPr>
              <a:t>g.	Kendini aşma, sporcunun kişinin kendi yeteneği üzerinde endişe ve endişelerden kaçınma yeteneği, bu da sporcunun göreve karşı daha maceracı hissetmesine yardımcı olur; </a:t>
            </a:r>
          </a:p>
          <a:p>
            <a:pPr marL="0" indent="0" algn="just">
              <a:lnSpc>
                <a:spcPct val="90000"/>
              </a:lnSpc>
              <a:buNone/>
            </a:pPr>
            <a:r>
              <a:rPr lang="tr-TR" altLang="en-US" sz="2400" dirty="0">
                <a:latin typeface="Calibri" pitchFamily="34" charset="0"/>
                <a:cs typeface="Calibri" pitchFamily="34" charset="0"/>
              </a:rPr>
              <a:t>h.	Zaman algısının bozulması, daha az zaman algısı veya daha fazla zaman algısı, daha olumlu bir psikolojik tutum geliştirebilir ve görevin daha iyi performans göstermesine yol açabilir ve </a:t>
            </a:r>
          </a:p>
          <a:p>
            <a:pPr marL="0" indent="0" algn="just">
              <a:lnSpc>
                <a:spcPct val="90000"/>
              </a:lnSpc>
              <a:buNone/>
            </a:pPr>
            <a:r>
              <a:rPr lang="tr-TR" altLang="en-US" sz="2400" dirty="0">
                <a:latin typeface="Calibri" pitchFamily="34" charset="0"/>
                <a:cs typeface="Calibri" pitchFamily="34" charset="0"/>
              </a:rPr>
              <a:t>i.	</a:t>
            </a:r>
            <a:r>
              <a:rPr lang="tr-TR" altLang="en-US" sz="2400" dirty="0" err="1">
                <a:latin typeface="Calibri" pitchFamily="34" charset="0"/>
                <a:cs typeface="Calibri" pitchFamily="34" charset="0"/>
              </a:rPr>
              <a:t>Ototelik</a:t>
            </a:r>
            <a:r>
              <a:rPr lang="tr-TR" altLang="en-US" sz="2400" dirty="0">
                <a:latin typeface="Calibri" pitchFamily="34" charset="0"/>
                <a:cs typeface="Calibri" pitchFamily="34" charset="0"/>
              </a:rPr>
              <a:t> deneyim, görev için özel bir ihtiyaç duyulmaksızın gerçekleştirilen görevin ürettiği içsel tatmin.</a:t>
            </a: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Akış </a:t>
            </a:r>
            <a:r>
              <a:rPr lang="es-ES" altLang="en-US" sz="2800" dirty="0">
                <a:latin typeface="Calibri" pitchFamily="34" charset="0"/>
                <a:cs typeface="Calibri" pitchFamily="34" charset="0"/>
              </a:rPr>
              <a:t>Kuramı </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29</a:t>
            </a:fld>
            <a:endParaRPr lang="tr-TR" dirty="0"/>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7012532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Akış </a:t>
            </a:r>
            <a:r>
              <a:rPr lang="es-ES" altLang="en-US" sz="2800" dirty="0">
                <a:latin typeface="Calibri" pitchFamily="34" charset="0"/>
                <a:cs typeface="Calibri" pitchFamily="34" charset="0"/>
              </a:rPr>
              <a:t>Kuramı </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30</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412776"/>
            <a:ext cx="5447609" cy="415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65039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1400" dirty="0" err="1">
                <a:latin typeface="Calibri" pitchFamily="34" charset="0"/>
                <a:cs typeface="Calibri" pitchFamily="34" charset="0"/>
              </a:rPr>
              <a:t>Archibald</a:t>
            </a:r>
            <a:r>
              <a:rPr lang="tr-TR" altLang="en-US" sz="1400" dirty="0">
                <a:latin typeface="Calibri" pitchFamily="34" charset="0"/>
                <a:cs typeface="Calibri" pitchFamily="34" charset="0"/>
              </a:rPr>
              <a:t>, K. (2008).  </a:t>
            </a:r>
            <a:r>
              <a:rPr lang="tr-TR" altLang="en-US" sz="1400" dirty="0" err="1" smtClean="0">
                <a:latin typeface="Calibri" pitchFamily="34" charset="0"/>
                <a:cs typeface="Calibri" pitchFamily="34" charset="0"/>
              </a:rPr>
              <a:t>Leisure</a:t>
            </a:r>
            <a:r>
              <a:rPr lang="tr-TR" altLang="en-US" sz="1400" dirty="0" smtClean="0">
                <a:latin typeface="Calibri" pitchFamily="34" charset="0"/>
                <a:cs typeface="Calibri" pitchFamily="34" charset="0"/>
              </a:rPr>
              <a:t> T</a:t>
            </a:r>
            <a:r>
              <a:rPr lang="tr-TR" altLang="en-US" sz="1400" dirty="0">
                <a:latin typeface="Calibri" pitchFamily="34" charset="0"/>
                <a:cs typeface="Calibri" pitchFamily="34" charset="0"/>
              </a:rPr>
              <a:t>i</a:t>
            </a:r>
            <a:r>
              <a:rPr lang="tr-TR" altLang="en-US" sz="1400" dirty="0" smtClean="0">
                <a:latin typeface="Calibri" pitchFamily="34" charset="0"/>
                <a:cs typeface="Calibri" pitchFamily="34" charset="0"/>
              </a:rPr>
              <a:t>me </a:t>
            </a:r>
            <a:r>
              <a:rPr lang="tr-TR" altLang="en-US" sz="1400" dirty="0" err="1">
                <a:latin typeface="Calibri" pitchFamily="34" charset="0"/>
                <a:cs typeface="Calibri" pitchFamily="34" charset="0"/>
              </a:rPr>
              <a:t>and</a:t>
            </a:r>
            <a:r>
              <a:rPr lang="tr-TR" altLang="en-US" sz="1400" dirty="0">
                <a:latin typeface="Calibri" pitchFamily="34" charset="0"/>
                <a:cs typeface="Calibri" pitchFamily="34" charset="0"/>
              </a:rPr>
              <a:t> </a:t>
            </a:r>
            <a:r>
              <a:rPr lang="tr-TR" altLang="en-US" sz="1400" dirty="0" smtClean="0">
                <a:latin typeface="Calibri" pitchFamily="34" charset="0"/>
                <a:cs typeface="Calibri" pitchFamily="34" charset="0"/>
              </a:rPr>
              <a:t>Human </a:t>
            </a:r>
            <a:r>
              <a:rPr lang="tr-TR" altLang="en-US" sz="1400" dirty="0" err="1" smtClean="0">
                <a:latin typeface="Calibri" pitchFamily="34" charset="0"/>
                <a:cs typeface="Calibri" pitchFamily="34" charset="0"/>
              </a:rPr>
              <a:t>Happiness</a:t>
            </a:r>
            <a:r>
              <a:rPr lang="tr-TR" altLang="en-US" sz="1400" dirty="0">
                <a:latin typeface="Calibri" pitchFamily="34" charset="0"/>
                <a:cs typeface="Calibri" pitchFamily="34" charset="0"/>
              </a:rPr>
              <a:t>. Erişim Yeri: https://www.byui.edu/Documents/.../v8n2_Archibald.pdf  Erişim tarihi: 23.04.2018</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err="1">
                <a:latin typeface="Calibri" pitchFamily="34" charset="0"/>
                <a:cs typeface="Calibri" pitchFamily="34" charset="0"/>
              </a:rPr>
              <a:t>Neulinger</a:t>
            </a:r>
            <a:r>
              <a:rPr lang="tr-TR" altLang="en-US" sz="1400" dirty="0">
                <a:latin typeface="Calibri" pitchFamily="34" charset="0"/>
                <a:cs typeface="Calibri" pitchFamily="34" charset="0"/>
              </a:rPr>
              <a:t>, J. (1974). </a:t>
            </a:r>
            <a:r>
              <a:rPr lang="tr-TR" altLang="en-US" sz="1400" dirty="0" err="1">
                <a:latin typeface="Calibri" pitchFamily="34" charset="0"/>
                <a:cs typeface="Calibri" pitchFamily="34" charset="0"/>
              </a:rPr>
              <a:t>Psychology</a:t>
            </a:r>
            <a:r>
              <a:rPr lang="tr-TR" altLang="en-US" sz="1400" dirty="0">
                <a:latin typeface="Calibri" pitchFamily="34" charset="0"/>
                <a:cs typeface="Calibri" pitchFamily="34" charset="0"/>
              </a:rPr>
              <a:t> of </a:t>
            </a:r>
            <a:r>
              <a:rPr lang="tr-TR" altLang="en-US" sz="1400" dirty="0" err="1" smtClean="0">
                <a:latin typeface="Calibri" pitchFamily="34" charset="0"/>
                <a:cs typeface="Calibri" pitchFamily="34" charset="0"/>
              </a:rPr>
              <a:t>Leisure</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Çev</a:t>
            </a:r>
            <a:r>
              <a:rPr lang="tr-TR" altLang="en-US" sz="1400" dirty="0">
                <a:latin typeface="Calibri" pitchFamily="34" charset="0"/>
                <a:cs typeface="Calibri" pitchFamily="34" charset="0"/>
              </a:rPr>
              <a:t>: C. Thomas). Illinois: </a:t>
            </a:r>
            <a:r>
              <a:rPr lang="tr-TR" altLang="en-US" sz="1400" dirty="0" err="1">
                <a:latin typeface="Calibri" pitchFamily="34" charset="0"/>
                <a:cs typeface="Calibri" pitchFamily="34" charset="0"/>
              </a:rPr>
              <a:t>Springfield</a:t>
            </a:r>
            <a:r>
              <a:rPr lang="tr-TR" altLang="en-US" sz="1400" dirty="0">
                <a:latin typeface="Calibri" pitchFamily="34" charset="0"/>
                <a:cs typeface="Calibri" pitchFamily="34" charset="0"/>
              </a:rPr>
              <a:t>.</a:t>
            </a:r>
          </a:p>
          <a:p>
            <a:pPr marL="0" indent="0" algn="just">
              <a:lnSpc>
                <a:spcPct val="90000"/>
              </a:lnSpc>
              <a:buNone/>
            </a:pPr>
            <a:r>
              <a:rPr lang="tr-TR" altLang="en-US" sz="1400" dirty="0" err="1">
                <a:latin typeface="Calibri" pitchFamily="34" charset="0"/>
                <a:cs typeface="Calibri" pitchFamily="34" charset="0"/>
              </a:rPr>
              <a:t>Neulinger</a:t>
            </a:r>
            <a:r>
              <a:rPr lang="tr-TR" altLang="en-US" sz="1400" dirty="0">
                <a:latin typeface="Calibri" pitchFamily="34" charset="0"/>
                <a:cs typeface="Calibri" pitchFamily="34" charset="0"/>
              </a:rPr>
              <a:t>, J. (1981). </a:t>
            </a:r>
            <a:r>
              <a:rPr lang="tr-TR" altLang="en-US" sz="1400" dirty="0" smtClean="0">
                <a:latin typeface="Calibri" pitchFamily="34" charset="0"/>
                <a:cs typeface="Calibri" pitchFamily="34" charset="0"/>
              </a:rPr>
              <a:t>An </a:t>
            </a:r>
            <a:r>
              <a:rPr lang="tr-TR" altLang="en-US" sz="1400" dirty="0" err="1" smtClean="0">
                <a:latin typeface="Calibri" pitchFamily="34" charset="0"/>
                <a:cs typeface="Calibri" pitchFamily="34" charset="0"/>
              </a:rPr>
              <a:t>Introduction</a:t>
            </a:r>
            <a:r>
              <a:rPr lang="tr-TR" altLang="en-US" sz="1400" dirty="0" smtClean="0">
                <a:latin typeface="Calibri" pitchFamily="34" charset="0"/>
                <a:cs typeface="Calibri" pitchFamily="34" charset="0"/>
              </a:rPr>
              <a:t> </a:t>
            </a:r>
            <a:r>
              <a:rPr lang="tr-TR" altLang="en-US" sz="1400" dirty="0" err="1">
                <a:latin typeface="Calibri" pitchFamily="34" charset="0"/>
                <a:cs typeface="Calibri" pitchFamily="34" charset="0"/>
              </a:rPr>
              <a:t>t</a:t>
            </a:r>
            <a:r>
              <a:rPr lang="tr-TR" altLang="en-US" sz="1400" dirty="0" err="1" smtClean="0">
                <a:latin typeface="Calibri" pitchFamily="34" charset="0"/>
                <a:cs typeface="Calibri" pitchFamily="34" charset="0"/>
              </a:rPr>
              <a:t>o</a:t>
            </a:r>
            <a:r>
              <a:rPr lang="tr-TR" altLang="en-US" sz="1400" dirty="0" smtClean="0">
                <a:latin typeface="Calibri" pitchFamily="34" charset="0"/>
                <a:cs typeface="Calibri" pitchFamily="34" charset="0"/>
              </a:rPr>
              <a:t> </a:t>
            </a:r>
            <a:r>
              <a:rPr lang="tr-TR" altLang="en-US" sz="1400" dirty="0" err="1" smtClean="0">
                <a:latin typeface="Calibri" pitchFamily="34" charset="0"/>
                <a:cs typeface="Calibri" pitchFamily="34" charset="0"/>
              </a:rPr>
              <a:t>Leisure</a:t>
            </a:r>
            <a:r>
              <a:rPr lang="tr-TR" altLang="en-US" sz="1400" dirty="0" smtClean="0">
                <a:latin typeface="Calibri" pitchFamily="34" charset="0"/>
                <a:cs typeface="Calibri" pitchFamily="34" charset="0"/>
              </a:rPr>
              <a:t>. </a:t>
            </a:r>
            <a:r>
              <a:rPr lang="tr-TR" altLang="en-US" sz="1400" dirty="0">
                <a:latin typeface="Calibri" pitchFamily="34" charset="0"/>
                <a:cs typeface="Calibri" pitchFamily="34" charset="0"/>
              </a:rPr>
              <a:t>Boston: </a:t>
            </a:r>
            <a:r>
              <a:rPr lang="tr-TR" altLang="en-US" sz="1400" dirty="0" err="1">
                <a:latin typeface="Calibri" pitchFamily="34" charset="0"/>
                <a:cs typeface="Calibri" pitchFamily="34" charset="0"/>
              </a:rPr>
              <a:t>Allyn</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and</a:t>
            </a:r>
            <a:r>
              <a:rPr lang="tr-TR" altLang="en-US" sz="1400" dirty="0">
                <a:latin typeface="Calibri" pitchFamily="34" charset="0"/>
                <a:cs typeface="Calibri" pitchFamily="34" charset="0"/>
              </a:rPr>
              <a:t> Bacon </a:t>
            </a:r>
            <a:r>
              <a:rPr lang="tr-TR" altLang="en-US" sz="1400" dirty="0" err="1">
                <a:latin typeface="Calibri" pitchFamily="34" charset="0"/>
                <a:cs typeface="Calibri" pitchFamily="34" charset="0"/>
              </a:rPr>
              <a:t>Inc</a:t>
            </a:r>
            <a:r>
              <a:rPr lang="tr-TR" altLang="en-US" sz="1400" dirty="0">
                <a:latin typeface="Calibri" pitchFamily="34" charset="0"/>
                <a:cs typeface="Calibri" pitchFamily="34" charset="0"/>
              </a:rPr>
              <a:t>. </a:t>
            </a:r>
            <a:endParaRPr lang="tr-TR" altLang="en-US" sz="1400" dirty="0" smtClean="0">
              <a:latin typeface="Calibri" pitchFamily="34" charset="0"/>
              <a:cs typeface="Calibri" pitchFamily="34" charset="0"/>
            </a:endParaRPr>
          </a:p>
          <a:p>
            <a:pPr marL="0" indent="0" algn="just">
              <a:lnSpc>
                <a:spcPct val="90000"/>
              </a:lnSpc>
              <a:buNone/>
            </a:pPr>
            <a:r>
              <a:rPr lang="en-GB" altLang="en-US" sz="1400" dirty="0">
                <a:latin typeface="Calibri" pitchFamily="34" charset="0"/>
                <a:cs typeface="Calibri" pitchFamily="34" charset="0"/>
              </a:rPr>
              <a:t>Ryan, R. M. </a:t>
            </a:r>
            <a:r>
              <a:rPr lang="en-GB" altLang="en-US" sz="1400" dirty="0" err="1">
                <a:latin typeface="Calibri" pitchFamily="34" charset="0"/>
                <a:cs typeface="Calibri" pitchFamily="34" charset="0"/>
              </a:rPr>
              <a:t>ve</a:t>
            </a:r>
            <a:r>
              <a:rPr lang="en-GB" altLang="en-US" sz="1400" dirty="0">
                <a:latin typeface="Calibri" pitchFamily="34" charset="0"/>
                <a:cs typeface="Calibri" pitchFamily="34" charset="0"/>
              </a:rPr>
              <a:t> </a:t>
            </a:r>
            <a:r>
              <a:rPr lang="en-GB" altLang="en-US" sz="1400" dirty="0" err="1">
                <a:latin typeface="Calibri" pitchFamily="34" charset="0"/>
                <a:cs typeface="Calibri" pitchFamily="34" charset="0"/>
              </a:rPr>
              <a:t>Deci</a:t>
            </a:r>
            <a:r>
              <a:rPr lang="en-GB" altLang="en-US" sz="1400" dirty="0">
                <a:latin typeface="Calibri" pitchFamily="34" charset="0"/>
                <a:cs typeface="Calibri" pitchFamily="34" charset="0"/>
              </a:rPr>
              <a:t>, E. L. (2000). Intrinsic and extrinsic motivations: Classic definitions and new directions. Contemporary Educational Psychology, 25, 54-67. </a:t>
            </a:r>
            <a:endParaRPr lang="tr-TR" altLang="en-US" sz="1400" dirty="0" smtClean="0">
              <a:latin typeface="Calibri" pitchFamily="34" charset="0"/>
              <a:cs typeface="Calibri" pitchFamily="34" charset="0"/>
            </a:endParaRPr>
          </a:p>
          <a:p>
            <a:pPr marL="0" indent="0" algn="just">
              <a:lnSpc>
                <a:spcPct val="90000"/>
              </a:lnSpc>
              <a:buNone/>
            </a:pPr>
            <a:r>
              <a:rPr lang="tr-TR" altLang="en-US" sz="1400" dirty="0">
                <a:latin typeface="Calibri" pitchFamily="34" charset="0"/>
                <a:cs typeface="Calibri" pitchFamily="34" charset="0"/>
              </a:rPr>
              <a:t>Ardahan, F., Turgut, T., Kalkan, A. K. (2016). Her yönüyle </a:t>
            </a:r>
            <a:r>
              <a:rPr lang="tr-TR" altLang="en-US" sz="1400" dirty="0" err="1">
                <a:latin typeface="Calibri" pitchFamily="34" charset="0"/>
                <a:cs typeface="Calibri" pitchFamily="34" charset="0"/>
              </a:rPr>
              <a:t>rekreasyon.Ankara</a:t>
            </a:r>
            <a:r>
              <a:rPr lang="tr-TR" altLang="en-US" sz="1400" dirty="0">
                <a:latin typeface="Calibri" pitchFamily="34" charset="0"/>
                <a:cs typeface="Calibri" pitchFamily="34" charset="0"/>
              </a:rPr>
              <a:t>: Detay Yayıncılık</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a:latin typeface="Calibri" pitchFamily="34" charset="0"/>
                <a:cs typeface="Calibri" pitchFamily="34" charset="0"/>
              </a:rPr>
              <a:t>Baudrillard, J. (1995). “Bir Tüketim Kuramı Üzerine” çev. </a:t>
            </a:r>
            <a:r>
              <a:rPr lang="tr-TR" altLang="en-US" sz="1400" dirty="0" err="1">
                <a:latin typeface="Calibri" pitchFamily="34" charset="0"/>
                <a:cs typeface="Calibri" pitchFamily="34" charset="0"/>
              </a:rPr>
              <a:t>O.Olcay</a:t>
            </a:r>
            <a:r>
              <a:rPr lang="tr-TR" altLang="en-US" sz="1400" dirty="0">
                <a:latin typeface="Calibri" pitchFamily="34" charset="0"/>
                <a:cs typeface="Calibri" pitchFamily="34" charset="0"/>
              </a:rPr>
              <a:t> Kural, </a:t>
            </a:r>
            <a:r>
              <a:rPr lang="tr-TR" altLang="en-US" sz="1400" dirty="0" err="1">
                <a:latin typeface="Calibri" pitchFamily="34" charset="0"/>
                <a:cs typeface="Calibri" pitchFamily="34" charset="0"/>
              </a:rPr>
              <a:t>Cogito</a:t>
            </a:r>
            <a:r>
              <a:rPr lang="tr-TR" altLang="en-US" sz="1400" dirty="0">
                <a:latin typeface="Calibri" pitchFamily="34" charset="0"/>
                <a:cs typeface="Calibri" pitchFamily="34" charset="0"/>
              </a:rPr>
              <a:t>, sayı 5 Güz</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a:latin typeface="Calibri" pitchFamily="34" charset="0"/>
                <a:cs typeface="Calibri" pitchFamily="34" charset="0"/>
              </a:rPr>
              <a:t>Oskay, Ü. (1982). Çağdaş Fantazya, Popüler Kültür Açısından Bilim-Kurgu ve Korku Sineması. Ankara: </a:t>
            </a:r>
            <a:r>
              <a:rPr lang="tr-TR" altLang="en-US" sz="1400" dirty="0" err="1">
                <a:latin typeface="Calibri" pitchFamily="34" charset="0"/>
                <a:cs typeface="Calibri" pitchFamily="34" charset="0"/>
              </a:rPr>
              <a:t>Ayko</a:t>
            </a:r>
            <a:r>
              <a:rPr lang="tr-TR" altLang="en-US" sz="1400" dirty="0">
                <a:latin typeface="Calibri" pitchFamily="34" charset="0"/>
                <a:cs typeface="Calibri" pitchFamily="34" charset="0"/>
              </a:rPr>
              <a:t> Yayınları</a:t>
            </a:r>
            <a:r>
              <a:rPr lang="tr-TR" altLang="en-US" sz="1400" dirty="0" smtClean="0">
                <a:latin typeface="Calibri" pitchFamily="34" charset="0"/>
                <a:cs typeface="Calibri" pitchFamily="34" charset="0"/>
              </a:rPr>
              <a:t>.</a:t>
            </a:r>
          </a:p>
          <a:p>
            <a:pPr marL="0" indent="0" algn="just">
              <a:lnSpc>
                <a:spcPct val="90000"/>
              </a:lnSpc>
              <a:buNone/>
            </a:pPr>
            <a:r>
              <a:rPr lang="en-GB" altLang="en-US" sz="1400" dirty="0" err="1">
                <a:latin typeface="Calibri" pitchFamily="34" charset="0"/>
                <a:cs typeface="Calibri" pitchFamily="34" charset="0"/>
              </a:rPr>
              <a:t>Rojeck</a:t>
            </a:r>
            <a:r>
              <a:rPr lang="en-GB" altLang="en-US" sz="1400" dirty="0">
                <a:latin typeface="Calibri" pitchFamily="34" charset="0"/>
                <a:cs typeface="Calibri" pitchFamily="34" charset="0"/>
              </a:rPr>
              <a:t>, C. (1995). </a:t>
            </a:r>
            <a:r>
              <a:rPr lang="en-GB" altLang="en-US" sz="1400" dirty="0" err="1">
                <a:latin typeface="Calibri" pitchFamily="34" charset="0"/>
                <a:cs typeface="Calibri" pitchFamily="34" charset="0"/>
              </a:rPr>
              <a:t>Decemtring</a:t>
            </a:r>
            <a:r>
              <a:rPr lang="en-GB" altLang="en-US" sz="1400" dirty="0">
                <a:latin typeface="Calibri" pitchFamily="34" charset="0"/>
                <a:cs typeface="Calibri" pitchFamily="34" charset="0"/>
              </a:rPr>
              <a:t> Leisure. London. Sage Publication</a:t>
            </a:r>
            <a:r>
              <a:rPr lang="en-GB" altLang="en-US" sz="1400" dirty="0" smtClean="0">
                <a:latin typeface="Calibri" pitchFamily="34" charset="0"/>
                <a:cs typeface="Calibri" pitchFamily="34" charset="0"/>
              </a:rPr>
              <a:t>.</a:t>
            </a:r>
            <a:endParaRPr lang="tr-TR" altLang="en-US" sz="1400" dirty="0" smtClean="0">
              <a:latin typeface="Calibri" pitchFamily="34" charset="0"/>
              <a:cs typeface="Calibri" pitchFamily="34" charset="0"/>
            </a:endParaRPr>
          </a:p>
          <a:p>
            <a:pPr marL="0" indent="0" algn="just">
              <a:lnSpc>
                <a:spcPct val="90000"/>
              </a:lnSpc>
              <a:buNone/>
            </a:pPr>
            <a:r>
              <a:rPr lang="tr-TR" altLang="en-US" sz="1400" dirty="0">
                <a:latin typeface="Calibri" pitchFamily="34" charset="0"/>
                <a:cs typeface="Calibri" pitchFamily="34" charset="0"/>
              </a:rPr>
              <a:t>Veblen, T. (1995). Aylak Sınıf, </a:t>
            </a:r>
            <a:r>
              <a:rPr lang="tr-TR" altLang="en-US" sz="1400" dirty="0" err="1">
                <a:latin typeface="Calibri" pitchFamily="34" charset="0"/>
                <a:cs typeface="Calibri" pitchFamily="34" charset="0"/>
              </a:rPr>
              <a:t>çev.İ.User</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İst</a:t>
            </a:r>
            <a:r>
              <a:rPr lang="tr-TR" altLang="en-US" sz="1400" dirty="0" smtClean="0">
                <a:latin typeface="Calibri" pitchFamily="34" charset="0"/>
                <a:cs typeface="Calibri" pitchFamily="34" charset="0"/>
              </a:rPr>
              <a:t>: Marmara </a:t>
            </a:r>
            <a:r>
              <a:rPr lang="tr-TR" altLang="en-US" sz="1400" dirty="0" err="1">
                <a:latin typeface="Calibri" pitchFamily="34" charset="0"/>
                <a:cs typeface="Calibri" pitchFamily="34" charset="0"/>
              </a:rPr>
              <a:t>Üni</a:t>
            </a:r>
            <a:r>
              <a:rPr lang="tr-TR" altLang="en-US" sz="1400" dirty="0" smtClean="0">
                <a:latin typeface="Calibri" pitchFamily="34" charset="0"/>
                <a:cs typeface="Calibri" pitchFamily="34" charset="0"/>
              </a:rPr>
              <a:t>. Yayını.</a:t>
            </a:r>
          </a:p>
          <a:p>
            <a:pPr marL="0" indent="0" algn="just">
              <a:lnSpc>
                <a:spcPct val="90000"/>
              </a:lnSpc>
              <a:buNone/>
            </a:pPr>
            <a:r>
              <a:rPr lang="tr-TR" altLang="en-US" sz="1400" dirty="0">
                <a:latin typeface="Calibri" pitchFamily="34" charset="0"/>
                <a:cs typeface="Calibri" pitchFamily="34" charset="0"/>
              </a:rPr>
              <a:t>Lafargue, </a:t>
            </a:r>
            <a:r>
              <a:rPr lang="tr-TR" altLang="en-US" sz="1400" dirty="0" err="1" smtClean="0">
                <a:latin typeface="Calibri" pitchFamily="34" charset="0"/>
                <a:cs typeface="Calibri" pitchFamily="34" charset="0"/>
              </a:rPr>
              <a:t>P.,"</a:t>
            </a:r>
            <a:r>
              <a:rPr lang="tr-TR" altLang="en-US" sz="1400" dirty="0" err="1">
                <a:latin typeface="Calibri" pitchFamily="34" charset="0"/>
                <a:cs typeface="Calibri" pitchFamily="34" charset="0"/>
              </a:rPr>
              <a:t>Tembellik</a:t>
            </a:r>
            <a:r>
              <a:rPr lang="tr-TR" altLang="en-US" sz="1400" dirty="0">
                <a:latin typeface="Calibri" pitchFamily="34" charset="0"/>
                <a:cs typeface="Calibri" pitchFamily="34" charset="0"/>
              </a:rPr>
              <a:t> Hakkı'ndan Seçmeler", </a:t>
            </a:r>
            <a:r>
              <a:rPr lang="tr-TR" altLang="en-US" sz="1400" dirty="0" err="1">
                <a:latin typeface="Calibri" pitchFamily="34" charset="0"/>
                <a:cs typeface="Calibri" pitchFamily="34" charset="0"/>
              </a:rPr>
              <a:t>Cogito</a:t>
            </a:r>
            <a:r>
              <a:rPr lang="tr-TR" altLang="en-US" sz="1400" dirty="0">
                <a:latin typeface="Calibri" pitchFamily="34" charset="0"/>
                <a:cs typeface="Calibri" pitchFamily="34" charset="0"/>
              </a:rPr>
              <a:t>, Sayı l2, l997 </a:t>
            </a:r>
            <a:endParaRPr lang="tr-TR" altLang="en-US" sz="1400" dirty="0" smtClean="0">
              <a:latin typeface="Calibri" pitchFamily="34" charset="0"/>
              <a:cs typeface="Calibri" pitchFamily="34" charset="0"/>
            </a:endParaRPr>
          </a:p>
          <a:p>
            <a:pPr marL="0" indent="0" algn="just">
              <a:lnSpc>
                <a:spcPct val="90000"/>
              </a:lnSpc>
              <a:buNone/>
            </a:pPr>
            <a:r>
              <a:rPr lang="en-GB" altLang="en-US" sz="1400" dirty="0" err="1">
                <a:latin typeface="Calibri" pitchFamily="34" charset="0"/>
                <a:cs typeface="Calibri" pitchFamily="34" charset="0"/>
              </a:rPr>
              <a:t>McClay</a:t>
            </a:r>
            <a:r>
              <a:rPr lang="en-GB" altLang="en-US" sz="1400" dirty="0">
                <a:latin typeface="Calibri" pitchFamily="34" charset="0"/>
                <a:cs typeface="Calibri" pitchFamily="34" charset="0"/>
              </a:rPr>
              <a:t>, Wilfred M. (1998). “Fifty Years of ‘The Lonely Crowd’. (50th anniversary of publication of David Riesman’s book ‘The Lonely Crowd: A Study of the Changing American Character’) The Wilson Quarterly, Summer v22 n3. </a:t>
            </a:r>
            <a:endParaRPr lang="tr-TR" altLang="en-US" sz="1400" dirty="0" smtClean="0">
              <a:latin typeface="Calibri" pitchFamily="34" charset="0"/>
              <a:cs typeface="Calibri" pitchFamily="34" charset="0"/>
            </a:endParaRPr>
          </a:p>
          <a:p>
            <a:pPr marL="0" indent="0" algn="just">
              <a:lnSpc>
                <a:spcPct val="90000"/>
              </a:lnSpc>
              <a:buNone/>
            </a:pPr>
            <a:r>
              <a:rPr lang="tr-TR" altLang="en-US" sz="1400" dirty="0" err="1">
                <a:latin typeface="Calibri" pitchFamily="34" charset="0"/>
                <a:cs typeface="Calibri" pitchFamily="34" charset="0"/>
              </a:rPr>
              <a:t>Munusturlar</a:t>
            </a:r>
            <a:r>
              <a:rPr lang="tr-TR" altLang="en-US" sz="1400" dirty="0">
                <a:latin typeface="Calibri" pitchFamily="34" charset="0"/>
                <a:cs typeface="Calibri" pitchFamily="34" charset="0"/>
              </a:rPr>
              <a:t>, S., Kurnaz, B., Yavuz, G., Özcan, Ö., &amp; </a:t>
            </a:r>
            <a:r>
              <a:rPr lang="tr-TR" altLang="en-US" sz="1400" dirty="0" err="1">
                <a:latin typeface="Calibri" pitchFamily="34" charset="0"/>
                <a:cs typeface="Calibri" pitchFamily="34" charset="0"/>
              </a:rPr>
              <a:t>Karaş</a:t>
            </a:r>
            <a:r>
              <a:rPr lang="tr-TR" altLang="en-US" sz="1400" dirty="0">
                <a:latin typeface="Calibri" pitchFamily="34" charset="0"/>
                <a:cs typeface="Calibri" pitchFamily="34" charset="0"/>
              </a:rPr>
              <a:t>, B. (2017). Boş Zaman Davranışını Açıklamaya Işık Tutan Kuramsal </a:t>
            </a:r>
            <a:r>
              <a:rPr lang="tr-TR" altLang="en-US" sz="1400" dirty="0" err="1">
                <a:latin typeface="Calibri" pitchFamily="34" charset="0"/>
                <a:cs typeface="Calibri" pitchFamily="34" charset="0"/>
              </a:rPr>
              <a:t>Yaklaşımlar</a:t>
            </a:r>
            <a:r>
              <a:rPr lang="tr-TR" altLang="en-US" sz="1400" dirty="0">
                <a:latin typeface="Calibri" pitchFamily="34" charset="0"/>
                <a:cs typeface="Calibri" pitchFamily="34" charset="0"/>
              </a:rPr>
              <a:t>. Ulusal Spor Bilimleri Dergisi, 1(1), 1-19.</a:t>
            </a:r>
            <a:endParaRPr lang="tr-TR" altLang="en-US" sz="1400" dirty="0" smtClean="0">
              <a:latin typeface="Calibri" pitchFamily="34" charset="0"/>
              <a:cs typeface="Calibri" pitchFamily="34" charset="0"/>
            </a:endParaRPr>
          </a:p>
          <a:p>
            <a:pPr marL="0" indent="0" algn="just">
              <a:lnSpc>
                <a:spcPct val="90000"/>
              </a:lnSpc>
              <a:buNone/>
            </a:pPr>
            <a:endParaRPr lang="tr-TR" altLang="en-US" sz="1400" dirty="0">
              <a:latin typeface="Calibri" pitchFamily="34" charset="0"/>
              <a:cs typeface="Calibri" pitchFamily="34" charset="0"/>
            </a:endParaRPr>
          </a:p>
          <a:p>
            <a:pPr marL="0" indent="0" algn="just">
              <a:lnSpc>
                <a:spcPct val="90000"/>
              </a:lnSpc>
              <a:buNone/>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Kaynakça</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2.11.2022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31</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850379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600</TotalTime>
  <Words>2152</Words>
  <Application>Microsoft Office PowerPoint</Application>
  <PresentationFormat>Ekran Gösterisi (4:3)</PresentationFormat>
  <Paragraphs>155</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sunum_sablon (1)</vt:lpstr>
      <vt:lpstr>Boş Zaman Teorileri</vt:lpstr>
      <vt:lpstr>Hiyerarşik Boş Zaman Kısıtlar Teorisi</vt:lpstr>
      <vt:lpstr>Hiyerarşik Boş Zaman Kısıtlar Teorisi</vt:lpstr>
      <vt:lpstr>Hiyerarşik Boş Zaman Kısıtlar Teorisi</vt:lpstr>
      <vt:lpstr>Hiyerarşik Boş Zaman Kısıtlar Teorisi</vt:lpstr>
      <vt:lpstr>Hiyerarşik Boş Zaman Kısıtlar Teorisi</vt:lpstr>
      <vt:lpstr>Öz Belirleme (Özerklik) Kuramı (Self-Determination Theory)</vt:lpstr>
      <vt:lpstr>Öz Belirleme (Özerklik) Kuramı (Self-Determination Theory)</vt:lpstr>
      <vt:lpstr>Bilişsel Değerlendirme Kuramı (Cognitive Evaluation Theory)</vt:lpstr>
      <vt:lpstr>Bilişsel Değerlendirme Kuramı (Cognitive Evaluation Theory)</vt:lpstr>
      <vt:lpstr>Bilişsel Değerlendirme Kuramı (Cognitive Evaluation Theory)</vt:lpstr>
      <vt:lpstr>Bilişsel Değerlendirme Kuramı (Cognitive Evaluation Theory)</vt:lpstr>
      <vt:lpstr>Organizmik Bütünleşme Kuramı (Organismic Integration Theory)</vt:lpstr>
      <vt:lpstr>Organizmik Bütünleşme Kuramı (Organismic Integration Theory)</vt:lpstr>
      <vt:lpstr>Organizmik Bütünleşme Kuramı (Organismic Integration Theory)</vt:lpstr>
      <vt:lpstr>Neulinger’in Boş Zaman Paradigması</vt:lpstr>
      <vt:lpstr>Neulinger’in Boş Zaman Paradigması</vt:lpstr>
      <vt:lpstr>Neulinger’in Boş Zaman Paradigması</vt:lpstr>
      <vt:lpstr>Neulinger’in Boş Zaman Paradigması</vt:lpstr>
      <vt:lpstr>Neulinger’in Boş Zaman Paradigması</vt:lpstr>
      <vt:lpstr>Neulinger’in Boş Zaman Paradigması</vt:lpstr>
      <vt:lpstr>Neulinger’in Boş Zaman Paradigması</vt:lpstr>
      <vt:lpstr>Neulinger’in Boş Zaman Paradigması</vt:lpstr>
      <vt:lpstr>Neulinger’in Boş Zaman Paradigması</vt:lpstr>
      <vt:lpstr> Nash’ın Boş Zaman Piramidi</vt:lpstr>
      <vt:lpstr>Stebbins’in Kayıtsız ve Ciddi Boş Zaman Kuramı</vt:lpstr>
      <vt:lpstr>Akış Kuramı </vt:lpstr>
      <vt:lpstr>Akış Kuramı </vt:lpstr>
      <vt:lpstr>Akış Kuramı </vt:lpstr>
      <vt:lpstr>Akış Kuramı </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67</cp:revision>
  <cp:lastPrinted>1601-01-01T00:00:00Z</cp:lastPrinted>
  <dcterms:created xsi:type="dcterms:W3CDTF">2020-01-12T16:37:33Z</dcterms:created>
  <dcterms:modified xsi:type="dcterms:W3CDTF">2022-11-02T15:11:20Z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