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8" r:id="rId12"/>
    <p:sldId id="266" r:id="rId13"/>
    <p:sldId id="269" r:id="rId14"/>
    <p:sldId id="267" r:id="rId15"/>
    <p:sldId id="270" r:id="rId16"/>
    <p:sldId id="271" r:id="rId17"/>
    <p:sldId id="272" r:id="rId18"/>
    <p:sldId id="273" r:id="rId19"/>
    <p:sldId id="274" r:id="rId20"/>
    <p:sldId id="275" r:id="rId21"/>
    <p:sldId id="276" r:id="rId22"/>
    <p:sldId id="277" r:id="rId23"/>
    <p:sldId id="279" r:id="rId24"/>
    <p:sldId id="280" r:id="rId25"/>
    <p:sldId id="278" r:id="rId26"/>
    <p:sldId id="282" r:id="rId27"/>
    <p:sldId id="281" r:id="rId2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BDFF"/>
    <a:srgbClr val="5DD5FF"/>
    <a:srgbClr val="FF9933"/>
    <a:srgbClr val="9EFF29"/>
    <a:srgbClr val="003635"/>
    <a:srgbClr val="00217E"/>
    <a:srgbClr val="600000"/>
    <a:srgbClr val="FF8225"/>
    <a:srgbClr val="FF2549"/>
    <a:srgbClr val="FF0D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944" y="-888"/>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43"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10/7/2023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07927" y="1924665"/>
            <a:ext cx="8096860" cy="1032387"/>
          </a:xfrm>
          <a:noFill/>
          <a:effectLst>
            <a:outerShdw blurRad="50800" dist="38100" dir="2700000" algn="tl" rotWithShape="0">
              <a:prstClr val="black">
                <a:alpha val="40000"/>
              </a:prstClr>
            </a:outerShdw>
          </a:effectLst>
        </p:spPr>
        <p:txBody>
          <a:bodyPr>
            <a:normAutofit/>
          </a:bodyPr>
          <a:lstStyle>
            <a:lvl1pPr algn="r">
              <a:defRPr sz="3600">
                <a:solidFill>
                  <a:srgbClr val="002060"/>
                </a:solidFill>
              </a:defRPr>
            </a:lvl1pPr>
          </a:lstStyle>
          <a:p>
            <a:r>
              <a:rPr lang="en-US" dirty="0"/>
              <a:t>Click to edit </a:t>
            </a:r>
            <a:r>
              <a:rPr lang="en-US" dirty="0" smtClean="0"/>
              <a:t>Master </a:t>
            </a:r>
            <a:r>
              <a:rPr lang="en-US" dirty="0"/>
              <a:t>title style</a:t>
            </a:r>
          </a:p>
        </p:txBody>
      </p:sp>
      <p:sp>
        <p:nvSpPr>
          <p:cNvPr id="3" name="Subtitle 2"/>
          <p:cNvSpPr>
            <a:spLocks noGrp="1"/>
          </p:cNvSpPr>
          <p:nvPr>
            <p:ph type="subTitle" idx="1"/>
          </p:nvPr>
        </p:nvSpPr>
        <p:spPr>
          <a:xfrm>
            <a:off x="1047134" y="3071353"/>
            <a:ext cx="7766107" cy="678426"/>
          </a:xfrm>
        </p:spPr>
        <p:txBody>
          <a:bodyPr>
            <a:normAutofit/>
          </a:bodyPr>
          <a:lstStyle>
            <a:lvl1pPr marL="0" indent="0" algn="r">
              <a:buNone/>
              <a:defRPr sz="2800" b="0" i="0">
                <a:solidFill>
                  <a:schemeClr val="accent6">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r>
              <a:rPr lang="en-US" dirty="0" smtClean="0"/>
              <a:t>Master </a:t>
            </a:r>
            <a:r>
              <a:rPr lang="en-US" dirty="0"/>
              <a:t>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7" y="246461"/>
            <a:ext cx="8259098" cy="763526"/>
          </a:xfrm>
        </p:spPr>
        <p:txBody>
          <a:bodyPr>
            <a:normAutofit/>
          </a:bodyPr>
          <a:lstStyle>
            <a:lvl1pPr algn="r">
              <a:defRPr sz="3600" baseline="0">
                <a:solidFill>
                  <a:srgbClr val="00206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01446" y="1179871"/>
            <a:ext cx="8229600" cy="3569110"/>
          </a:xfrm>
        </p:spPr>
        <p:txBody>
          <a:bodyPr/>
          <a:lstStyle>
            <a:lvl1pPr algn="l">
              <a:defRPr sz="2800">
                <a:solidFill>
                  <a:schemeClr val="bg2">
                    <a:lumMod val="10000"/>
                  </a:schemeClr>
                </a:solidFill>
              </a:defRPr>
            </a:lvl1pPr>
            <a:lvl2pPr algn="l">
              <a:defRPr>
                <a:solidFill>
                  <a:schemeClr val="bg2">
                    <a:lumMod val="10000"/>
                  </a:schemeClr>
                </a:solidFill>
              </a:defRPr>
            </a:lvl2pPr>
            <a:lvl3pPr algn="l">
              <a:defRPr>
                <a:solidFill>
                  <a:schemeClr val="bg2">
                    <a:lumMod val="10000"/>
                  </a:schemeClr>
                </a:solidFill>
              </a:defRPr>
            </a:lvl3pPr>
            <a:lvl4pPr algn="l">
              <a:defRPr>
                <a:solidFill>
                  <a:schemeClr val="bg2">
                    <a:lumMod val="10000"/>
                  </a:schemeClr>
                </a:solidFill>
              </a:defRPr>
            </a:lvl4pPr>
            <a:lvl5pPr algn="l">
              <a:defRPr>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60363" y="436033"/>
            <a:ext cx="6555934" cy="725349"/>
          </a:xfrm>
        </p:spPr>
        <p:txBody>
          <a:bodyPr>
            <a:normAutofit/>
          </a:bodyPr>
          <a:lstStyle>
            <a:lvl1pPr algn="l">
              <a:defRPr sz="3600">
                <a:solidFill>
                  <a:schemeClr val="accent6">
                    <a:lumMod val="40000"/>
                    <a:lumOff val="6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168013" y="1209366"/>
            <a:ext cx="6526162" cy="3508626"/>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10/7/2023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2693" y="256894"/>
            <a:ext cx="8093365" cy="763525"/>
          </a:xfrm>
        </p:spPr>
        <p:txBody>
          <a:bodyPr>
            <a:normAutofit/>
          </a:bodyPr>
          <a:lstStyle>
            <a:lvl1pPr algn="r">
              <a:defRPr sz="3600" baseline="0">
                <a:solidFill>
                  <a:srgbClr val="00206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508032"/>
            <a:ext cx="4040188" cy="479822"/>
          </a:xfrm>
        </p:spPr>
        <p:txBody>
          <a:bodyPr anchor="b"/>
          <a:lstStyle>
            <a:lvl1pPr marL="0" indent="0" algn="ctr">
              <a:buNone/>
              <a:defRPr sz="2400" b="1">
                <a:solidFill>
                  <a:schemeClr val="bg2">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1980429"/>
            <a:ext cx="4040188" cy="2276294"/>
          </a:xfrm>
        </p:spPr>
        <p:txBody>
          <a:bodyPr/>
          <a:lstStyle>
            <a:lvl1pPr algn="ctr">
              <a:defRPr sz="2400">
                <a:solidFill>
                  <a:schemeClr val="bg2">
                    <a:lumMod val="10000"/>
                  </a:schemeClr>
                </a:solidFill>
              </a:defRPr>
            </a:lvl1pPr>
            <a:lvl2pPr algn="ctr">
              <a:defRPr sz="2000">
                <a:solidFill>
                  <a:schemeClr val="bg2">
                    <a:lumMod val="10000"/>
                  </a:schemeClr>
                </a:solidFill>
              </a:defRPr>
            </a:lvl2pPr>
            <a:lvl3pPr algn="ctr">
              <a:defRPr sz="1800">
                <a:solidFill>
                  <a:schemeClr val="bg2">
                    <a:lumMod val="10000"/>
                  </a:schemeClr>
                </a:solidFill>
              </a:defRPr>
            </a:lvl3pPr>
            <a:lvl4pPr algn="ctr">
              <a:defRPr sz="1600">
                <a:solidFill>
                  <a:schemeClr val="bg2">
                    <a:lumMod val="10000"/>
                  </a:schemeClr>
                </a:solidFill>
              </a:defRPr>
            </a:lvl4pPr>
            <a:lvl5pPr algn="ctr">
              <a:defRPr sz="1600">
                <a:solidFill>
                  <a:schemeClr val="bg2">
                    <a:lumMod val="10000"/>
                  </a:schemeClr>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508032"/>
            <a:ext cx="4041775" cy="479822"/>
          </a:xfrm>
        </p:spPr>
        <p:txBody>
          <a:bodyPr anchor="b"/>
          <a:lstStyle>
            <a:lvl1pPr marL="0" indent="0" algn="ctr">
              <a:buNone/>
              <a:defRPr sz="2400" b="1">
                <a:solidFill>
                  <a:schemeClr val="bg2">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1980429"/>
            <a:ext cx="4041775" cy="2276294"/>
          </a:xfrm>
        </p:spPr>
        <p:txBody>
          <a:bodyPr/>
          <a:lstStyle>
            <a:lvl1pPr algn="ctr">
              <a:defRPr sz="2400">
                <a:solidFill>
                  <a:schemeClr val="bg2">
                    <a:lumMod val="10000"/>
                  </a:schemeClr>
                </a:solidFill>
              </a:defRPr>
            </a:lvl1pPr>
            <a:lvl2pPr algn="ctr">
              <a:defRPr sz="2000">
                <a:solidFill>
                  <a:schemeClr val="bg2">
                    <a:lumMod val="10000"/>
                  </a:schemeClr>
                </a:solidFill>
              </a:defRPr>
            </a:lvl2pPr>
            <a:lvl3pPr algn="ctr">
              <a:defRPr sz="1800">
                <a:solidFill>
                  <a:schemeClr val="bg2">
                    <a:lumMod val="10000"/>
                  </a:schemeClr>
                </a:solidFill>
              </a:defRPr>
            </a:lvl3pPr>
            <a:lvl4pPr algn="ctr">
              <a:defRPr sz="1600">
                <a:solidFill>
                  <a:schemeClr val="bg2">
                    <a:lumMod val="10000"/>
                  </a:schemeClr>
                </a:solidFill>
              </a:defRPr>
            </a:lvl4pPr>
            <a:lvl5pPr algn="ctr">
              <a:defRPr sz="1600">
                <a:solidFill>
                  <a:schemeClr val="bg2">
                    <a:lumMod val="10000"/>
                  </a:schemeClr>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10/7/2023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10/7/2023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10/7/2023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10/7/2023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671" y="1887794"/>
            <a:ext cx="8148483" cy="1069258"/>
          </a:xfrm>
        </p:spPr>
        <p:txBody>
          <a:bodyPr>
            <a:normAutofit fontScale="90000"/>
          </a:bodyPr>
          <a:lstStyle/>
          <a:p>
            <a:r>
              <a:rPr lang="tr-TR" dirty="0" smtClean="0"/>
              <a:t>2023 Turizm Ekonomisi</a:t>
            </a:r>
            <a:br>
              <a:rPr lang="tr-TR" dirty="0" smtClean="0"/>
            </a:br>
            <a:r>
              <a:rPr lang="tr-TR" dirty="0"/>
              <a:t>2</a:t>
            </a:r>
            <a:r>
              <a:rPr lang="tr-TR" dirty="0" smtClean="0"/>
              <a:t>. </a:t>
            </a:r>
            <a:r>
              <a:rPr lang="tr-TR" dirty="0" smtClean="0"/>
              <a:t>Slayt</a:t>
            </a:r>
            <a:endParaRPr lang="en-US" dirty="0"/>
          </a:p>
        </p:txBody>
      </p:sp>
      <p:sp>
        <p:nvSpPr>
          <p:cNvPr id="3" name="Subtitle 2"/>
          <p:cNvSpPr>
            <a:spLocks noGrp="1"/>
          </p:cNvSpPr>
          <p:nvPr>
            <p:ph type="subTitle" idx="1"/>
          </p:nvPr>
        </p:nvSpPr>
        <p:spPr>
          <a:xfrm>
            <a:off x="929147" y="3281507"/>
            <a:ext cx="7883014" cy="730043"/>
          </a:xfrm>
        </p:spPr>
        <p:txBody>
          <a:bodyPr>
            <a:normAutofit fontScale="77500" lnSpcReduction="20000"/>
          </a:bodyPr>
          <a:lstStyle/>
          <a:p>
            <a:endParaRPr lang="tr-TR" dirty="0" smtClean="0"/>
          </a:p>
          <a:p>
            <a:r>
              <a:rPr lang="tr-TR" dirty="0" smtClean="0"/>
              <a:t>yglect.com</a:t>
            </a:r>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501446" y="1179870"/>
            <a:ext cx="8229600" cy="3735029"/>
          </a:xfrm>
        </p:spPr>
        <p:txBody>
          <a:bodyPr>
            <a:normAutofit/>
          </a:bodyPr>
          <a:lstStyle/>
          <a:p>
            <a:pPr marL="0" indent="0">
              <a:buNone/>
            </a:pPr>
            <a:r>
              <a:rPr lang="tr-TR" sz="2400" dirty="0"/>
              <a:t>Turizm, günümüzde döviz girdisini artırıcı ve istihdam sağlayıcı özellikleriyle ulusal ekonomiye katkıda bulunan, uluslararası kültürel ve toplumsal iletişimi sağlayıcı ve bütünleştirici etkisi ile dünya barışının  korunmasında büyük payı olan bir sektördür. </a:t>
            </a:r>
            <a:endParaRPr lang="tr-TR" sz="2400" dirty="0" smtClean="0"/>
          </a:p>
          <a:p>
            <a:pPr marL="0" indent="0">
              <a:buNone/>
            </a:pPr>
            <a:endParaRPr lang="tr-TR" sz="2400" dirty="0" smtClean="0"/>
          </a:p>
          <a:p>
            <a:pPr marL="0" indent="0">
              <a:buNone/>
            </a:pPr>
            <a:r>
              <a:rPr lang="tr-TR" sz="2400" dirty="0" smtClean="0"/>
              <a:t>Türk </a:t>
            </a:r>
            <a:r>
              <a:rPr lang="tr-TR" sz="2400" dirty="0"/>
              <a:t>ekonomisinin de vazgeçilmez temel taşlarından birisi olan turizm, bugünkü dış ticaret açığına, enflasyona ve işsizliğe çare arayan hükümetlerin önemle üzerinde durduğu bir konudur.</a:t>
            </a:r>
            <a:endParaRPr lang="en-US" sz="2400" dirty="0"/>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501446" y="1179870"/>
            <a:ext cx="8229600" cy="3735029"/>
          </a:xfrm>
        </p:spPr>
        <p:txBody>
          <a:bodyPr>
            <a:normAutofit/>
          </a:bodyPr>
          <a:lstStyle/>
          <a:p>
            <a:pPr marL="0" indent="0" fontAlgn="base">
              <a:buNone/>
            </a:pPr>
            <a:r>
              <a:rPr lang="tr-TR" sz="2400" dirty="0"/>
              <a:t>Türkiye, coğrafi konumu itibari ile eski dünya kıtaları olan Asya, Avrupa ve Afrika arasında doğal bir köprü gibidir. Bu nedenledir ki tarihin ilk devirlerinden beri kıtalar arası ilişkiler büyük ölçüde Anadolu toprakları üzerinden olmuştur. Göçler, savaşlar, istilalar, ticaret yolları ve haberleşme için Anadolu toprakları sürekli kullanılmış ve birçok uygarlığın beşiği olmuştur. Tüm bu uygarlıkların birleşimi, bugünkü Anadolu kültürünün temelini oluşturmuştur.</a:t>
            </a:r>
          </a:p>
          <a:p>
            <a:pPr marL="0" indent="0">
              <a:buNone/>
            </a:pPr>
            <a:endParaRPr lang="en-US" sz="2400" dirty="0"/>
          </a:p>
        </p:txBody>
      </p:sp>
    </p:spTree>
    <p:extLst>
      <p:ext uri="{BB962C8B-B14F-4D97-AF65-F5344CB8AC3E}">
        <p14:creationId xmlns:p14="http://schemas.microsoft.com/office/powerpoint/2010/main" val="2081545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4" name="İçerik Yer Tutucusu 3"/>
          <p:cNvSpPr>
            <a:spLocks noGrp="1"/>
          </p:cNvSpPr>
          <p:nvPr>
            <p:ph idx="1"/>
          </p:nvPr>
        </p:nvSpPr>
        <p:spPr>
          <a:xfrm>
            <a:off x="314325" y="1179871"/>
            <a:ext cx="8416721" cy="3569110"/>
          </a:xfrm>
        </p:spPr>
        <p:txBody>
          <a:bodyPr>
            <a:normAutofit fontScale="85000" lnSpcReduction="20000"/>
          </a:bodyPr>
          <a:lstStyle/>
          <a:p>
            <a:pPr marL="0" indent="0" fontAlgn="base">
              <a:buNone/>
            </a:pPr>
            <a:r>
              <a:rPr lang="tr-TR" dirty="0"/>
              <a:t>Türk ekonomisinin genel trendi hem hizmet ve hem de sanayi sektörlerinde üretimin ve talebin genişlemesi yönündedir. Bu nedenle turizm, ekonominin genel trendine uygun olarak gelişmektedir. </a:t>
            </a:r>
            <a:endParaRPr lang="tr-TR" dirty="0" smtClean="0"/>
          </a:p>
          <a:p>
            <a:pPr marL="0" indent="0" fontAlgn="base">
              <a:buNone/>
            </a:pPr>
            <a:endParaRPr lang="tr-TR" dirty="0"/>
          </a:p>
          <a:p>
            <a:pPr marL="0" indent="0" fontAlgn="base">
              <a:buNone/>
            </a:pPr>
            <a:r>
              <a:rPr lang="tr-TR" dirty="0" smtClean="0"/>
              <a:t>Türkiye’nin </a:t>
            </a:r>
            <a:r>
              <a:rPr lang="tr-TR" dirty="0"/>
              <a:t>geleneksel tarım ve sanayi ürünleri ihracatından, gerekli döviz gereksinimini bütünüyle kapatacak bir gelişme beklemek, kısa ve orta vadede gerçekleşmesi zor bir olasılıktır.</a:t>
            </a:r>
          </a:p>
          <a:p>
            <a:pPr marL="0" indent="0">
              <a:buNone/>
            </a:pPr>
            <a:r>
              <a:rPr lang="tr-TR" dirty="0"/>
              <a:t/>
            </a:r>
            <a:br>
              <a:rPr lang="tr-TR" dirty="0"/>
            </a:br>
            <a:endParaRPr lang="tr-TR" dirty="0"/>
          </a:p>
        </p:txBody>
      </p:sp>
    </p:spTree>
    <p:extLst>
      <p:ext uri="{BB962C8B-B14F-4D97-AF65-F5344CB8AC3E}">
        <p14:creationId xmlns:p14="http://schemas.microsoft.com/office/powerpoint/2010/main" val="1936855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pic>
        <p:nvPicPr>
          <p:cNvPr id="1026" name="Picture 2" descr="https://thelectures.files.wordpress.com/2023/08/image-96.png?w=8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1198176"/>
            <a:ext cx="3654425" cy="3945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291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501446" y="1179870"/>
            <a:ext cx="8229600" cy="3735029"/>
          </a:xfrm>
        </p:spPr>
        <p:txBody>
          <a:bodyPr>
            <a:normAutofit/>
          </a:bodyPr>
          <a:lstStyle/>
          <a:p>
            <a:pPr marL="0" indent="0" fontAlgn="base">
              <a:buNone/>
            </a:pPr>
            <a:r>
              <a:rPr lang="tr-TR" sz="2400" dirty="0"/>
              <a:t>İşçi dövizleri ve dış finansman girdileri ise her zaman istenen boyutlara ulaşamamaktadır. Bundan dolayı dış aktif turizmin, Türkiye için önemli döviz girdisi sağlayabileceği görülmektedir. Çünkü turizmde bir ülkenin mal ve hizmetlerini müşterinin ülkesine kadar göndermek zorunluluğu yoktur. Böylelikle, ihracı mümkün olmayan servet ve hizmetler bir döviz kaynağı haline getirilebilmektedir.</a:t>
            </a:r>
          </a:p>
          <a:p>
            <a:pPr marL="0" indent="0">
              <a:buNone/>
            </a:pPr>
            <a:r>
              <a:rPr lang="tr-TR" sz="2400" dirty="0"/>
              <a:t/>
            </a:r>
            <a:br>
              <a:rPr lang="tr-TR" sz="2400" dirty="0"/>
            </a:br>
            <a:endParaRPr lang="en-US" sz="2400" dirty="0"/>
          </a:p>
        </p:txBody>
      </p:sp>
    </p:spTree>
    <p:extLst>
      <p:ext uri="{BB962C8B-B14F-4D97-AF65-F5344CB8AC3E}">
        <p14:creationId xmlns:p14="http://schemas.microsoft.com/office/powerpoint/2010/main" val="734701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pic>
        <p:nvPicPr>
          <p:cNvPr id="2050" name="Picture 2" descr="https://thelectures.files.wordpress.com/2023/08/image-95.png?w=77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8575" y="1232891"/>
            <a:ext cx="6521450" cy="3686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56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976" y="246461"/>
            <a:ext cx="8867774" cy="763526"/>
          </a:xfrm>
        </p:spPr>
        <p:txBody>
          <a:bodyPr>
            <a:normAutofit fontScale="90000"/>
          </a:bodyPr>
          <a:lstStyle/>
          <a:p>
            <a:pPr fontAlgn="base"/>
            <a:r>
              <a:rPr lang="tr-TR" b="1" dirty="0" smtClean="0">
                <a:effectLst/>
              </a:rPr>
              <a:t/>
            </a:r>
            <a:br>
              <a:rPr lang="tr-TR" b="1" dirty="0" smtClean="0">
                <a:effectLst/>
              </a:rPr>
            </a:br>
            <a:r>
              <a:rPr lang="tr-TR" b="1" dirty="0">
                <a:effectLst/>
              </a:rPr>
              <a:t/>
            </a:r>
            <a:br>
              <a:rPr lang="tr-TR" b="1" dirty="0">
                <a:effectLst/>
              </a:rPr>
            </a:br>
            <a:r>
              <a:rPr lang="tr-TR" b="1" dirty="0" smtClean="0">
                <a:effectLst/>
              </a:rPr>
              <a:t>Turizm </a:t>
            </a:r>
            <a:r>
              <a:rPr lang="tr-TR" b="1" dirty="0">
                <a:effectLst/>
              </a:rPr>
              <a:t>İstatistikleri, II. Çeyrek</a:t>
            </a:r>
            <a:r>
              <a:rPr lang="tr-TR" b="1" dirty="0" smtClean="0">
                <a:effectLst/>
              </a:rPr>
              <a:t>:, </a:t>
            </a:r>
            <a:r>
              <a:rPr lang="tr-TR" b="1" dirty="0">
                <a:effectLst/>
              </a:rPr>
              <a:t>2023</a:t>
            </a:r>
            <a:r>
              <a:rPr lang="tr-TR" dirty="0">
                <a:effectLst/>
              </a:rPr>
              <a:t/>
            </a:r>
            <a:br>
              <a:rPr lang="tr-TR" dirty="0">
                <a:effectLst/>
              </a:rPr>
            </a:br>
            <a:r>
              <a:rPr lang="tr-TR" dirty="0"/>
              <a:t/>
            </a:r>
            <a:br>
              <a:rPr lang="tr-TR" dirty="0"/>
            </a:br>
            <a:endParaRPr lang="en-US" dirty="0"/>
          </a:p>
        </p:txBody>
      </p:sp>
      <p:sp>
        <p:nvSpPr>
          <p:cNvPr id="3" name="Content Placeholder 2"/>
          <p:cNvSpPr>
            <a:spLocks noGrp="1"/>
          </p:cNvSpPr>
          <p:nvPr>
            <p:ph idx="1"/>
          </p:nvPr>
        </p:nvSpPr>
        <p:spPr>
          <a:xfrm>
            <a:off x="501446" y="1179870"/>
            <a:ext cx="8229600" cy="4049355"/>
          </a:xfrm>
        </p:spPr>
        <p:txBody>
          <a:bodyPr>
            <a:normAutofit fontScale="77500" lnSpcReduction="20000"/>
          </a:bodyPr>
          <a:lstStyle/>
          <a:p>
            <a:pPr marL="0" indent="0" fontAlgn="base">
              <a:buNone/>
            </a:pPr>
            <a:r>
              <a:rPr lang="tr-TR" sz="3100" dirty="0"/>
              <a:t>Turizm geliri Nisan, Mayıs ve Haziran aylarından oluşan II. Çeyrekte bir önceki yılın aynı çeyreğine göre %23,1 artarak 12 milyar 975 milyon 307 bin dolar oldu. Turizm gelirinin %14,5’i ülkemizi ziyaret eden yurt dışı ikametli vatandaşlardan elde edildi</a:t>
            </a:r>
            <a:r>
              <a:rPr lang="tr-TR" sz="3100" dirty="0" smtClean="0"/>
              <a:t>.</a:t>
            </a:r>
          </a:p>
          <a:p>
            <a:pPr marL="0" indent="0" fontAlgn="base">
              <a:buNone/>
            </a:pPr>
            <a:endParaRPr lang="tr-TR" sz="3100" dirty="0"/>
          </a:p>
          <a:p>
            <a:pPr marL="0" indent="0" fontAlgn="base">
              <a:buNone/>
            </a:pPr>
            <a:r>
              <a:rPr lang="tr-TR" sz="3100" dirty="0"/>
              <a:t>Ziyaretçiler, seyahatlerini kişisel veya paket tur ile organize etmektedirler. Bu çeyrekte yapılan harcamaların 9 milyar 714 milyon 687 bin dolarını kişisel harcamalar, 3 milyar 260 milyon 620 bin dolarını ise paket tur harcamaları oluşturdu.</a:t>
            </a:r>
          </a:p>
          <a:p>
            <a:pPr marL="0" indent="0">
              <a:buNone/>
            </a:pPr>
            <a:r>
              <a:rPr lang="tr-TR" sz="2400" dirty="0"/>
              <a:t/>
            </a:r>
            <a:br>
              <a:rPr lang="tr-TR" sz="2400" dirty="0"/>
            </a:br>
            <a:r>
              <a:rPr lang="tr-TR" sz="2400" dirty="0"/>
              <a:t/>
            </a:r>
            <a:br>
              <a:rPr lang="tr-TR" sz="2400" dirty="0"/>
            </a:br>
            <a:endParaRPr lang="en-US" sz="2400" dirty="0"/>
          </a:p>
        </p:txBody>
      </p:sp>
    </p:spTree>
    <p:extLst>
      <p:ext uri="{BB962C8B-B14F-4D97-AF65-F5344CB8AC3E}">
        <p14:creationId xmlns:p14="http://schemas.microsoft.com/office/powerpoint/2010/main" val="487020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501446" y="1179870"/>
            <a:ext cx="8229600" cy="3735029"/>
          </a:xfrm>
        </p:spPr>
        <p:txBody>
          <a:bodyPr>
            <a:normAutofit fontScale="92500" lnSpcReduction="20000"/>
          </a:bodyPr>
          <a:lstStyle/>
          <a:p>
            <a:pPr marL="0" indent="0" fontAlgn="base">
              <a:buNone/>
            </a:pPr>
            <a:r>
              <a:rPr lang="tr-TR" sz="2600" dirty="0"/>
              <a:t>Ülkemizden çıkış yapan ziyaretçi sayısı 2023 yılı II. çeyreğinde bir önceki yılın aynı çeyreğine göre %17,2 artarak 13 milyon 995 bin 495 kişi oldu. Ziyaretçilerin %12’sini 1 milyon 676 bin 147 kişi ile yurt dışında ikamet eden vatandaşlar oluşturdu.</a:t>
            </a:r>
          </a:p>
          <a:p>
            <a:pPr marL="0" indent="0" fontAlgn="base">
              <a:buNone/>
            </a:pPr>
            <a:endParaRPr lang="tr-TR" sz="2600" dirty="0" smtClean="0"/>
          </a:p>
          <a:p>
            <a:pPr marL="0" indent="0" fontAlgn="base">
              <a:buNone/>
            </a:pPr>
            <a:r>
              <a:rPr lang="tr-TR" sz="2600" dirty="0" smtClean="0"/>
              <a:t>Bu </a:t>
            </a:r>
            <a:r>
              <a:rPr lang="tr-TR" sz="2600" dirty="0"/>
              <a:t>çeyrekte ülkemizden çıkış yapan ziyaretçilerin gecelik ortalama harcaması 112 dolar oldu. Yurt dışında ikamet eden vatandaşların gecelik ortalama harcaması ise 83 dolar oldu.</a:t>
            </a:r>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spTree>
    <p:extLst>
      <p:ext uri="{BB962C8B-B14F-4D97-AF65-F5344CB8AC3E}">
        <p14:creationId xmlns:p14="http://schemas.microsoft.com/office/powerpoint/2010/main" val="2730801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501446" y="1179870"/>
            <a:ext cx="8229600" cy="3735029"/>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pic>
        <p:nvPicPr>
          <p:cNvPr id="3076" name="Picture 4" descr="https://thelectures.files.wordpress.com/2023/08/image-98.png?w=76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475" y="1652586"/>
            <a:ext cx="8169085" cy="2805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8360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501446" y="1179870"/>
            <a:ext cx="8229600" cy="3735029"/>
          </a:xfrm>
        </p:spPr>
        <p:txBody>
          <a:bodyPr>
            <a:normAutofit lnSpcReduction="10000"/>
          </a:bodyPr>
          <a:lstStyle/>
          <a:p>
            <a:pPr fontAlgn="base"/>
            <a:r>
              <a:rPr lang="tr-TR" sz="2400" dirty="0"/>
              <a:t>Bu çeyrekte ziyaretçiler ülkemizi %69,7 ile en çok “gezi, eğlence, sportif ve kültürel faaliyetler” amacıyla ziyaret etti</a:t>
            </a:r>
          </a:p>
          <a:p>
            <a:pPr fontAlgn="base"/>
            <a:r>
              <a:rPr lang="tr-TR" sz="2400" dirty="0"/>
              <a:t>İkinci sırada %18,6 ile “akraba ve arkadaş ziyareti”, üçüncü sırada ise %5,1 ile “alışveriş” yer aldı. Yurt dışı ikametli vatandaşlar ise ülkemize %69,7 ile en çok “akraba ve arkadaş ziyareti” amacıyla geldi.</a:t>
            </a:r>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spTree>
    <p:extLst>
      <p:ext uri="{BB962C8B-B14F-4D97-AF65-F5344CB8AC3E}">
        <p14:creationId xmlns:p14="http://schemas.microsoft.com/office/powerpoint/2010/main" val="2111195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501446" y="1179870"/>
            <a:ext cx="8229600" cy="3735029"/>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pic>
        <p:nvPicPr>
          <p:cNvPr id="5122" name="Picture 2" descr="https://thelectures.files.wordpress.com/2023/08/image-99.png?w=7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2900" y="1200358"/>
            <a:ext cx="5445125" cy="373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969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501446" y="1179870"/>
            <a:ext cx="8229600" cy="3735029"/>
          </a:xfrm>
        </p:spPr>
        <p:txBody>
          <a:bodyPr>
            <a:normAutofit lnSpcReduction="10000"/>
          </a:bodyPr>
          <a:lstStyle/>
          <a:p>
            <a:pPr marL="0" indent="0" fontAlgn="base">
              <a:buNone/>
            </a:pPr>
            <a:r>
              <a:rPr lang="tr-TR" sz="2400" dirty="0"/>
              <a:t>Turizm gideri geçen yılın aynı çeyreğine göre %67 arttı. Yurt içinde ikamet edip başka ülkeleri ziyaret eden vatandaşlarımızın harcamalarından oluşan turizm gideri, geçen yılın aynı çeyreğine göre %67 artarak 1 milyar 766 milyon 639 bin dolar oldu. Bunun 1 milyar 611 milyon 638 bin dolarını kişisel, 155 milyon dolarını ise paket tur harcamaları oluşturdu.</a:t>
            </a:r>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spTree>
    <p:extLst>
      <p:ext uri="{BB962C8B-B14F-4D97-AF65-F5344CB8AC3E}">
        <p14:creationId xmlns:p14="http://schemas.microsoft.com/office/powerpoint/2010/main" val="3819471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501446" y="1179870"/>
            <a:ext cx="8229600" cy="3735029"/>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pic>
        <p:nvPicPr>
          <p:cNvPr id="4098" name="Picture 2" descr="https://thelectures.files.wordpress.com/2023/08/image-100.png?w=7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850" y="1695449"/>
            <a:ext cx="8298361" cy="269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62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501446" y="1179870"/>
            <a:ext cx="8229600" cy="3735029"/>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6025" y="1174509"/>
            <a:ext cx="3714750" cy="3968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2448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333375" y="1857375"/>
            <a:ext cx="8397671" cy="3057524"/>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pic>
        <p:nvPicPr>
          <p:cNvPr id="7170" name="Picture 2" descr="https://thelectures.files.wordpress.com/2023/08/image-104.png?w=1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1392882"/>
            <a:ext cx="8102600" cy="375061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thelectures.files.wordpress.com/2023/08/image-103.png?w=10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209551"/>
            <a:ext cx="8102600" cy="1053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135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333375" y="1857375"/>
            <a:ext cx="8397671" cy="3057524"/>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pic>
        <p:nvPicPr>
          <p:cNvPr id="8194" name="Picture 2" descr="https://thelectures.files.wordpress.com/2023/08/image-105.png?w=1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325" y="1371976"/>
            <a:ext cx="8388350" cy="3652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566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333375" y="1857375"/>
            <a:ext cx="8397671" cy="3057524"/>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0" y="100012"/>
            <a:ext cx="9000000" cy="492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6126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333375" y="1857375"/>
            <a:ext cx="8397671" cy="3057524"/>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pic>
        <p:nvPicPr>
          <p:cNvPr id="10244" name="Picture 4" descr="https://thelectures.files.wordpress.com/2023/08/image-108.png?w=1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75" y="1"/>
            <a:ext cx="8165804"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055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333375" y="1857375"/>
            <a:ext cx="8397671" cy="3057524"/>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pic>
        <p:nvPicPr>
          <p:cNvPr id="11266" name="Picture 2" descr="https://thelectures.files.wordpress.com/2023/08/image-110.png?w=1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181546"/>
            <a:ext cx="6515100" cy="384289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s://thelectures.files.wordpress.com/2023/08/image-109.png?w=10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667" y="119960"/>
            <a:ext cx="6838965" cy="1010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074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333375" y="1857375"/>
            <a:ext cx="8397671" cy="3057524"/>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sp>
        <p:nvSpPr>
          <p:cNvPr id="4" name="Dikdörtgen 3"/>
          <p:cNvSpPr/>
          <p:nvPr/>
        </p:nvSpPr>
        <p:spPr>
          <a:xfrm>
            <a:off x="695325" y="1140588"/>
            <a:ext cx="8020050" cy="3046988"/>
          </a:xfrm>
          <a:prstGeom prst="rect">
            <a:avLst/>
          </a:prstGeom>
        </p:spPr>
        <p:txBody>
          <a:bodyPr wrap="square">
            <a:spAutoFit/>
          </a:bodyPr>
          <a:lstStyle/>
          <a:p>
            <a:r>
              <a:rPr lang="tr-TR" sz="2400" dirty="0"/>
              <a:t>Ocak, Şubat ve Mart aylarından oluşan I. çeyrekte, yurt içinde ikamet eden 8 milyon 601 bin kişi seyahate çıktı. Seyahate çıkanların bir ve daha fazla geceleme kaydı ile ülke içinde yaptıkları toplam seyahat sayısı bir önceki yılın aynı çeyreğine göre %14,5 artarak 10 milyon 90 bin seyahat olarak gerçekleşti. Bu çeyrekte seyahate çıkanlar 74 milyon 530 bin geceleme yaptı. Ortalama geceleme sayısı 7,4 gece oldu.</a:t>
            </a:r>
            <a:r>
              <a:rPr lang="tr-TR" sz="2400" dirty="0"/>
              <a:t/>
            </a:r>
            <a:br>
              <a:rPr lang="tr-TR" sz="2400" dirty="0"/>
            </a:br>
            <a:endParaRPr lang="tr-TR" sz="2400" dirty="0"/>
          </a:p>
        </p:txBody>
      </p:sp>
    </p:spTree>
    <p:extLst>
      <p:ext uri="{BB962C8B-B14F-4D97-AF65-F5344CB8AC3E}">
        <p14:creationId xmlns:p14="http://schemas.microsoft.com/office/powerpoint/2010/main" val="2953037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pic>
        <p:nvPicPr>
          <p:cNvPr id="12290" name="Picture 2" descr="https://thelectures.files.wordpress.com/2023/08/image.jpg?w=85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950" y="2162175"/>
            <a:ext cx="8181975" cy="2619375"/>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333375" y="1385411"/>
            <a:ext cx="8020050" cy="923330"/>
          </a:xfrm>
          <a:prstGeom prst="rect">
            <a:avLst/>
          </a:prstGeom>
        </p:spPr>
        <p:txBody>
          <a:bodyPr wrap="square">
            <a:spAutoFit/>
          </a:bodyPr>
          <a:lstStyle/>
          <a:p>
            <a:pPr fontAlgn="base"/>
            <a:r>
              <a:rPr lang="tr-TR" b="1" dirty="0"/>
              <a:t>Geceleme sayısı, I. Çeyrek, 2023                 </a:t>
            </a:r>
            <a:r>
              <a:rPr lang="tr-TR" b="1" dirty="0" smtClean="0"/>
              <a:t>Ortalama geceleme sayısı</a:t>
            </a:r>
            <a:r>
              <a:rPr lang="tr-TR" b="1" dirty="0"/>
              <a:t>, I. Çeyrek, 2023</a:t>
            </a:r>
            <a:endParaRPr lang="tr-TR" dirty="0"/>
          </a:p>
          <a:p>
            <a:r>
              <a:rPr lang="tr-TR" dirty="0"/>
              <a:t/>
            </a:r>
            <a:br>
              <a:rPr lang="tr-TR" dirty="0"/>
            </a:br>
            <a:endParaRPr lang="tr-TR" dirty="0"/>
          </a:p>
        </p:txBody>
      </p:sp>
    </p:spTree>
    <p:extLst>
      <p:ext uri="{BB962C8B-B14F-4D97-AF65-F5344CB8AC3E}">
        <p14:creationId xmlns:p14="http://schemas.microsoft.com/office/powerpoint/2010/main" val="4123509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333375" y="1857375"/>
            <a:ext cx="8397671" cy="3057524"/>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sp>
        <p:nvSpPr>
          <p:cNvPr id="4" name="Dikdörtgen 3"/>
          <p:cNvSpPr/>
          <p:nvPr/>
        </p:nvSpPr>
        <p:spPr>
          <a:xfrm>
            <a:off x="161925" y="1140588"/>
            <a:ext cx="8553450" cy="3046988"/>
          </a:xfrm>
          <a:prstGeom prst="rect">
            <a:avLst/>
          </a:prstGeom>
        </p:spPr>
        <p:txBody>
          <a:bodyPr wrap="square">
            <a:spAutoFit/>
          </a:bodyPr>
          <a:lstStyle/>
          <a:p>
            <a:r>
              <a:rPr lang="tr-TR" sz="2400" dirty="0"/>
              <a:t>Yerli turistlerin, yurt içinde yaptıkları seyahat harcamaları 2023 yılının I. çeyreğinde bir önceki yılın aynı çeyreğine göre %82,8 artarak 22 milyar 271 milyon 455 bin TL olarak gerçekleşti. Bu harcamaların %94,5’ini 21 milyar 47 milyon 636 bin TL ile kişisel harcamalar, %5,5’ini ise 1 milyar 223 milyon 819 bin TL ile paket tur harcamaları oluşturdu. Seyahat başına yapılan ortalama harcama ise 2 bin 207 TL oldu.</a:t>
            </a:r>
            <a:r>
              <a:rPr lang="tr-TR" sz="2400" dirty="0"/>
              <a:t/>
            </a:r>
            <a:br>
              <a:rPr lang="tr-TR" sz="2400" dirty="0"/>
            </a:br>
            <a:endParaRPr lang="tr-TR" sz="2400" dirty="0"/>
          </a:p>
        </p:txBody>
      </p:sp>
    </p:spTree>
    <p:extLst>
      <p:ext uri="{BB962C8B-B14F-4D97-AF65-F5344CB8AC3E}">
        <p14:creationId xmlns:p14="http://schemas.microsoft.com/office/powerpoint/2010/main" val="3970859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333375" y="1857375"/>
            <a:ext cx="8397671" cy="3057524"/>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sp>
        <p:nvSpPr>
          <p:cNvPr id="4" name="Dikdörtgen 3"/>
          <p:cNvSpPr/>
          <p:nvPr/>
        </p:nvSpPr>
        <p:spPr>
          <a:xfrm>
            <a:off x="161925" y="1140588"/>
            <a:ext cx="8553450" cy="3416320"/>
          </a:xfrm>
          <a:prstGeom prst="rect">
            <a:avLst/>
          </a:prstGeom>
        </p:spPr>
        <p:txBody>
          <a:bodyPr wrap="square">
            <a:spAutoFit/>
          </a:bodyPr>
          <a:lstStyle/>
          <a:p>
            <a:pPr fontAlgn="base"/>
            <a:r>
              <a:rPr lang="tr-TR" sz="2400" dirty="0"/>
              <a:t>Bu çeyrekte harcama türlerinin toplam seyahat harcamaları içerisindeki dağılım oranları incelendiğinde en fazla paya %35,3 ile yeme ve içme harcamaları, %32,4 ile ulaştırma harcamaları ve %9,8 ile konaklama harcamaları sahip oldu. Bu harcama türlerinin geçen yılın aynı dönemine göre değişim oranları incelendiğinde ise yeme ve içme harcamalarında %116,9, ulaştırma harcamalarında %75,8 ve konaklama harcamalarında ise %61,6’lık artış görüldü.</a:t>
            </a:r>
          </a:p>
          <a:p>
            <a:r>
              <a:rPr lang="tr-TR" sz="2400" dirty="0"/>
              <a:t/>
            </a:r>
            <a:br>
              <a:rPr lang="tr-TR" sz="2400" dirty="0"/>
            </a:br>
            <a:endParaRPr lang="tr-TR" sz="2400" dirty="0"/>
          </a:p>
        </p:txBody>
      </p:sp>
    </p:spTree>
    <p:extLst>
      <p:ext uri="{BB962C8B-B14F-4D97-AF65-F5344CB8AC3E}">
        <p14:creationId xmlns:p14="http://schemas.microsoft.com/office/powerpoint/2010/main" val="3949012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pic>
        <p:nvPicPr>
          <p:cNvPr id="15366" name="Picture 6" descr="https://thelectures.files.wordpress.com/2023/08/image-2.jpg?w=5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5325" y="1266825"/>
            <a:ext cx="5248275"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643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sp>
        <p:nvSpPr>
          <p:cNvPr id="3" name="Content Placeholder 2"/>
          <p:cNvSpPr>
            <a:spLocks noGrp="1"/>
          </p:cNvSpPr>
          <p:nvPr>
            <p:ph idx="1"/>
          </p:nvPr>
        </p:nvSpPr>
        <p:spPr>
          <a:xfrm>
            <a:off x="333375" y="1857375"/>
            <a:ext cx="8397671" cy="3057524"/>
          </a:xfrm>
        </p:spPr>
        <p:txBody>
          <a:bodyPr>
            <a:normAutofit/>
          </a:bodyPr>
          <a:lstStyle/>
          <a:p>
            <a:pPr marL="0" indent="0" fontAlgn="base">
              <a:buNone/>
            </a:pPr>
            <a:endParaRPr lang="tr-TR" sz="2600" dirty="0" smtClean="0"/>
          </a:p>
          <a:p>
            <a:pPr marL="0" indent="0">
              <a:buNone/>
            </a:pPr>
            <a:r>
              <a:rPr lang="tr-TR" sz="2400" dirty="0"/>
              <a:t/>
            </a:r>
            <a:br>
              <a:rPr lang="tr-TR" sz="2400" dirty="0"/>
            </a:br>
            <a:r>
              <a:rPr lang="tr-TR" sz="2400" dirty="0"/>
              <a:t/>
            </a:r>
            <a:br>
              <a:rPr lang="tr-TR" sz="2400" dirty="0"/>
            </a:br>
            <a:r>
              <a:rPr lang="tr-TR" sz="2400" dirty="0"/>
              <a:t/>
            </a:r>
            <a:br>
              <a:rPr lang="tr-TR" sz="2400" dirty="0"/>
            </a:br>
            <a:endParaRPr lang="en-US" sz="2400" dirty="0"/>
          </a:p>
        </p:txBody>
      </p:sp>
      <p:sp>
        <p:nvSpPr>
          <p:cNvPr id="4" name="Dikdörtgen 3"/>
          <p:cNvSpPr/>
          <p:nvPr/>
        </p:nvSpPr>
        <p:spPr>
          <a:xfrm>
            <a:off x="161925" y="1140588"/>
            <a:ext cx="8553450" cy="3046988"/>
          </a:xfrm>
          <a:prstGeom prst="rect">
            <a:avLst/>
          </a:prstGeom>
        </p:spPr>
        <p:txBody>
          <a:bodyPr wrap="square">
            <a:spAutoFit/>
          </a:bodyPr>
          <a:lstStyle/>
          <a:p>
            <a:pPr fontAlgn="base"/>
            <a:r>
              <a:rPr lang="tr-TR" sz="2400" dirty="0"/>
              <a:t>Bu çeyrekte seyahate çıkanlar 58 milyon 535 bin geceleme sayısı ile en çok “arkadaş veya akraba evinde” kaldı. Konaklama türlerine göre geceleme sayısında ikinci sırada 6 milyon 441 bin geceleme ile “kendi evi” yer alırken, “otel” 3 milyon 685 bin geceleme sayısı ile üçüncü sırada yer aldı.</a:t>
            </a:r>
          </a:p>
          <a:p>
            <a:r>
              <a:rPr lang="tr-TR" sz="2400" dirty="0"/>
              <a:t/>
            </a:r>
            <a:br>
              <a:rPr lang="tr-TR" sz="2400" dirty="0"/>
            </a:br>
            <a:r>
              <a:rPr lang="tr-TR" sz="2400" dirty="0"/>
              <a:t/>
            </a:r>
            <a:br>
              <a:rPr lang="tr-TR" sz="2400" dirty="0"/>
            </a:br>
            <a:endParaRPr lang="tr-TR" sz="2400" dirty="0"/>
          </a:p>
        </p:txBody>
      </p:sp>
    </p:spTree>
    <p:extLst>
      <p:ext uri="{BB962C8B-B14F-4D97-AF65-F5344CB8AC3E}">
        <p14:creationId xmlns:p14="http://schemas.microsoft.com/office/powerpoint/2010/main" val="2243699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Ulusal</a:t>
            </a:r>
            <a:r>
              <a:rPr lang="tr-TR" dirty="0" smtClean="0"/>
              <a:t> </a:t>
            </a:r>
            <a:r>
              <a:rPr lang="tr-TR" dirty="0" smtClean="0"/>
              <a:t>Turizm Ekonomisi</a:t>
            </a:r>
            <a:endParaRPr lang="en-US" dirty="0"/>
          </a:p>
        </p:txBody>
      </p:sp>
      <p:pic>
        <p:nvPicPr>
          <p:cNvPr id="18434" name="Picture 2" descr="https://thelectures.files.wordpress.com/2023/08/image-3.jpg?w=6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5299" y="1209674"/>
            <a:ext cx="5762625" cy="3800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772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814</Words>
  <Application>Microsoft Office PowerPoint</Application>
  <PresentationFormat>Ekran Gösterisi (16:9)</PresentationFormat>
  <Paragraphs>86</Paragraphs>
  <Slides>27</Slides>
  <Notes>0</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Office Theme</vt:lpstr>
      <vt:lpstr>2023 Turizm Ekonomisi 2. Slayt</vt:lpstr>
      <vt:lpstr>Ulusal Turizm Ekonomisi</vt:lpstr>
      <vt:lpstr>Ulusal Turizm Ekonomisi</vt:lpstr>
      <vt:lpstr>Ulusal Turizm Ekonomisi</vt:lpstr>
      <vt:lpstr>Ulusal Turizm Ekonomisi</vt:lpstr>
      <vt:lpstr>Ulusal Turizm Ekonomisi</vt:lpstr>
      <vt:lpstr>Ulusal Turizm Ekonomisi</vt:lpstr>
      <vt:lpstr>  Turizm İstatistikleri, II. Çeyrek:, 2023  </vt:lpstr>
      <vt:lpstr>Ulusal Turizm Ekonomisi</vt:lpstr>
      <vt:lpstr>Ulusal Turizm Ekonomisi</vt:lpstr>
      <vt:lpstr>Ulusal Turizm Ekonomisi</vt:lpstr>
      <vt:lpstr>Ulusal Turizm Ekonomisi</vt:lpstr>
      <vt:lpstr>Ulusal Turizm Ekonomisi</vt:lpstr>
      <vt:lpstr>Ulusal Turizm Ekonomisi</vt:lpstr>
      <vt:lpstr>Ulusal Turizm Ekonomisi</vt:lpstr>
      <vt:lpstr>Ulusal Turizm Ekonomisi</vt:lpstr>
      <vt:lpstr>Ulusal Turizm Ekonomisi</vt:lpstr>
      <vt:lpstr>Ulusal Turizm Ekonomisi</vt:lpstr>
      <vt:lpstr>Ulusal Turizm Ekonomisi</vt:lpstr>
      <vt:lpstr>Ulusal Turizm Ekonomisi</vt:lpstr>
      <vt:lpstr>Ulusal Turizm Ekonomisi</vt:lpstr>
      <vt:lpstr>Ulusal Turizm Ekonomisi</vt:lpstr>
      <vt:lpstr>Ulusal Turizm Ekonomisi</vt:lpstr>
      <vt:lpstr>Ulusal Turizm Ekonomisi</vt:lpstr>
      <vt:lpstr>Ulusal Turizm Ekonomisi</vt:lpstr>
      <vt:lpstr>Ulusal Turizm Ekonomisi</vt:lpstr>
      <vt:lpstr>Ulusal Turizm Ekonomisi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2023-10-07T13:48:31Z</dcterms:modified>
</cp:coreProperties>
</file>