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56"/>
  </p:notesMasterIdLst>
  <p:sldIdLst>
    <p:sldId id="256" r:id="rId2"/>
    <p:sldId id="259" r:id="rId3"/>
    <p:sldId id="260" r:id="rId4"/>
    <p:sldId id="261" r:id="rId5"/>
    <p:sldId id="262" r:id="rId6"/>
    <p:sldId id="263" r:id="rId7"/>
    <p:sldId id="264"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92" r:id="rId32"/>
    <p:sldId id="293" r:id="rId33"/>
    <p:sldId id="294" r:id="rId34"/>
    <p:sldId id="295" r:id="rId35"/>
    <p:sldId id="296" r:id="rId36"/>
    <p:sldId id="297" r:id="rId37"/>
    <p:sldId id="298" r:id="rId38"/>
    <p:sldId id="289" r:id="rId39"/>
    <p:sldId id="290" r:id="rId40"/>
    <p:sldId id="299" r:id="rId41"/>
    <p:sldId id="300" r:id="rId42"/>
    <p:sldId id="301" r:id="rId43"/>
    <p:sldId id="302" r:id="rId44"/>
    <p:sldId id="303" r:id="rId45"/>
    <p:sldId id="305" r:id="rId46"/>
    <p:sldId id="306" r:id="rId47"/>
    <p:sldId id="304" r:id="rId48"/>
    <p:sldId id="307" r:id="rId49"/>
    <p:sldId id="291" r:id="rId50"/>
    <p:sldId id="309" r:id="rId51"/>
    <p:sldId id="310" r:id="rId52"/>
    <p:sldId id="311" r:id="rId53"/>
    <p:sldId id="313" r:id="rId54"/>
    <p:sldId id="312" r:id="rId55"/>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1BDFF"/>
    <a:srgbClr val="5DD5FF"/>
    <a:srgbClr val="FF9933"/>
    <a:srgbClr val="9EFF29"/>
    <a:srgbClr val="003635"/>
    <a:srgbClr val="00217E"/>
    <a:srgbClr val="600000"/>
    <a:srgbClr val="FF8225"/>
    <a:srgbClr val="FF2549"/>
    <a:srgbClr val="FF0D9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100" d="100"/>
          <a:sy n="100" d="100"/>
        </p:scale>
        <p:origin x="-1944" y="-888"/>
      </p:cViewPr>
      <p:guideLst>
        <p:guide orient="horz" pos="1620"/>
        <p:guide pos="2880"/>
      </p:guideLst>
    </p:cSldViewPr>
  </p:slideViewPr>
  <p:notesTextViewPr>
    <p:cViewPr>
      <p:scale>
        <a:sx n="1" d="1"/>
        <a:sy n="1" d="1"/>
      </p:scale>
      <p:origin x="0" y="0"/>
    </p:cViewPr>
  </p:notesTextViewPr>
  <p:gridSpacing cx="152705" cy="152705"/>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61"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8D18E60-4300-4729-A0D7-6AB984C3922D}" type="datetimeFigureOut">
              <a:rPr lang="en-US" smtClean="0"/>
              <a:t>10/18/2023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F533E96-F078-4B3D-A8F4-F1AF21EBC357}" type="slidenum">
              <a:rPr lang="en-US" smtClean="0"/>
              <a:t>‹#›</a:t>
            </a:fld>
            <a:endParaRPr lang="en-US"/>
          </a:p>
        </p:txBody>
      </p:sp>
    </p:spTree>
    <p:extLst>
      <p:ext uri="{BB962C8B-B14F-4D97-AF65-F5344CB8AC3E}">
        <p14:creationId xmlns:p14="http://schemas.microsoft.com/office/powerpoint/2010/main" val="28443001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ayt Görüntüsü Yer Tutucusu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4515" name="Not Yer Tutucusu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tr-TR" smtClean="0"/>
          </a:p>
        </p:txBody>
      </p:sp>
      <p:sp>
        <p:nvSpPr>
          <p:cNvPr id="64516" name="Slayt Numarası Yer Tutucusu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Garamond" pitchFamily="18" charset="0"/>
              </a:defRPr>
            </a:lvl1pPr>
            <a:lvl2pPr marL="742950" indent="-285750" eaLnBrk="0" hangingPunct="0">
              <a:defRPr>
                <a:solidFill>
                  <a:schemeClr val="tx1"/>
                </a:solidFill>
                <a:latin typeface="Garamond" pitchFamily="18" charset="0"/>
              </a:defRPr>
            </a:lvl2pPr>
            <a:lvl3pPr marL="1143000" indent="-228600" eaLnBrk="0" hangingPunct="0">
              <a:defRPr>
                <a:solidFill>
                  <a:schemeClr val="tx1"/>
                </a:solidFill>
                <a:latin typeface="Garamond" pitchFamily="18" charset="0"/>
              </a:defRPr>
            </a:lvl3pPr>
            <a:lvl4pPr marL="1600200" indent="-228600" eaLnBrk="0" hangingPunct="0">
              <a:defRPr>
                <a:solidFill>
                  <a:schemeClr val="tx1"/>
                </a:solidFill>
                <a:latin typeface="Garamond" pitchFamily="18" charset="0"/>
              </a:defRPr>
            </a:lvl4pPr>
            <a:lvl5pPr marL="2057400" indent="-228600" eaLnBrk="0" hangingPunct="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fld id="{12372A27-F2A6-471D-B69F-D6F21B3424AB}" type="slidenum">
              <a:rPr lang="tr-TR"/>
              <a:pPr eaLnBrk="1" hangingPunct="1"/>
              <a:t>19</a:t>
            </a:fld>
            <a:endParaRPr lang="tr-T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ayt Görüntüsü Yer Tutucusu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4515" name="Not Yer Tutucusu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tr-TR" smtClean="0"/>
          </a:p>
        </p:txBody>
      </p:sp>
      <p:sp>
        <p:nvSpPr>
          <p:cNvPr id="64516" name="Slayt Numarası Yer Tutucusu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Garamond" pitchFamily="18" charset="0"/>
              </a:defRPr>
            </a:lvl1pPr>
            <a:lvl2pPr marL="742950" indent="-285750" eaLnBrk="0" hangingPunct="0">
              <a:defRPr>
                <a:solidFill>
                  <a:schemeClr val="tx1"/>
                </a:solidFill>
                <a:latin typeface="Garamond" pitchFamily="18" charset="0"/>
              </a:defRPr>
            </a:lvl2pPr>
            <a:lvl3pPr marL="1143000" indent="-228600" eaLnBrk="0" hangingPunct="0">
              <a:defRPr>
                <a:solidFill>
                  <a:schemeClr val="tx1"/>
                </a:solidFill>
                <a:latin typeface="Garamond" pitchFamily="18" charset="0"/>
              </a:defRPr>
            </a:lvl3pPr>
            <a:lvl4pPr marL="1600200" indent="-228600" eaLnBrk="0" hangingPunct="0">
              <a:defRPr>
                <a:solidFill>
                  <a:schemeClr val="tx1"/>
                </a:solidFill>
                <a:latin typeface="Garamond" pitchFamily="18" charset="0"/>
              </a:defRPr>
            </a:lvl4pPr>
            <a:lvl5pPr marL="2057400" indent="-228600" eaLnBrk="0" hangingPunct="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fld id="{12372A27-F2A6-471D-B69F-D6F21B3424AB}" type="slidenum">
              <a:rPr lang="tr-TR"/>
              <a:pPr eaLnBrk="1" hangingPunct="1"/>
              <a:t>20</a:t>
            </a:fld>
            <a:endParaRPr lang="tr-T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ayt Görüntüsü Yer Tutucusu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4515" name="Not Yer Tutucusu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tr-TR" smtClean="0"/>
          </a:p>
        </p:txBody>
      </p:sp>
      <p:sp>
        <p:nvSpPr>
          <p:cNvPr id="64516" name="Slayt Numarası Yer Tutucusu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Garamond" pitchFamily="18" charset="0"/>
              </a:defRPr>
            </a:lvl1pPr>
            <a:lvl2pPr marL="742950" indent="-285750" eaLnBrk="0" hangingPunct="0">
              <a:defRPr>
                <a:solidFill>
                  <a:schemeClr val="tx1"/>
                </a:solidFill>
                <a:latin typeface="Garamond" pitchFamily="18" charset="0"/>
              </a:defRPr>
            </a:lvl2pPr>
            <a:lvl3pPr marL="1143000" indent="-228600" eaLnBrk="0" hangingPunct="0">
              <a:defRPr>
                <a:solidFill>
                  <a:schemeClr val="tx1"/>
                </a:solidFill>
                <a:latin typeface="Garamond" pitchFamily="18" charset="0"/>
              </a:defRPr>
            </a:lvl3pPr>
            <a:lvl4pPr marL="1600200" indent="-228600" eaLnBrk="0" hangingPunct="0">
              <a:defRPr>
                <a:solidFill>
                  <a:schemeClr val="tx1"/>
                </a:solidFill>
                <a:latin typeface="Garamond" pitchFamily="18" charset="0"/>
              </a:defRPr>
            </a:lvl4pPr>
            <a:lvl5pPr marL="2057400" indent="-228600" eaLnBrk="0" hangingPunct="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fld id="{12372A27-F2A6-471D-B69F-D6F21B3424AB}" type="slidenum">
              <a:rPr lang="tr-TR"/>
              <a:pPr eaLnBrk="1" hangingPunct="1"/>
              <a:t>21</a:t>
            </a:fld>
            <a:endParaRPr lang="tr-T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ayt Görüntüsü Yer Tutucusu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4515" name="Not Yer Tutucusu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tr-TR" smtClean="0"/>
          </a:p>
        </p:txBody>
      </p:sp>
      <p:sp>
        <p:nvSpPr>
          <p:cNvPr id="64516" name="Slayt Numarası Yer Tutucusu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Garamond" pitchFamily="18" charset="0"/>
              </a:defRPr>
            </a:lvl1pPr>
            <a:lvl2pPr marL="742950" indent="-285750" eaLnBrk="0" hangingPunct="0">
              <a:defRPr>
                <a:solidFill>
                  <a:schemeClr val="tx1"/>
                </a:solidFill>
                <a:latin typeface="Garamond" pitchFamily="18" charset="0"/>
              </a:defRPr>
            </a:lvl2pPr>
            <a:lvl3pPr marL="1143000" indent="-228600" eaLnBrk="0" hangingPunct="0">
              <a:defRPr>
                <a:solidFill>
                  <a:schemeClr val="tx1"/>
                </a:solidFill>
                <a:latin typeface="Garamond" pitchFamily="18" charset="0"/>
              </a:defRPr>
            </a:lvl3pPr>
            <a:lvl4pPr marL="1600200" indent="-228600" eaLnBrk="0" hangingPunct="0">
              <a:defRPr>
                <a:solidFill>
                  <a:schemeClr val="tx1"/>
                </a:solidFill>
                <a:latin typeface="Garamond" pitchFamily="18" charset="0"/>
              </a:defRPr>
            </a:lvl4pPr>
            <a:lvl5pPr marL="2057400" indent="-228600" eaLnBrk="0" hangingPunct="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fld id="{12372A27-F2A6-471D-B69F-D6F21B3424AB}" type="slidenum">
              <a:rPr lang="tr-TR"/>
              <a:pPr eaLnBrk="1" hangingPunct="1"/>
              <a:t>22</a:t>
            </a:fld>
            <a:endParaRPr lang="tr-T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ayt Görüntüsü Yer Tutucusu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4515" name="Not Yer Tutucusu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tr-TR" smtClean="0"/>
          </a:p>
        </p:txBody>
      </p:sp>
      <p:sp>
        <p:nvSpPr>
          <p:cNvPr id="64516" name="Slayt Numarası Yer Tutucusu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Garamond" pitchFamily="18" charset="0"/>
              </a:defRPr>
            </a:lvl1pPr>
            <a:lvl2pPr marL="742950" indent="-285750" eaLnBrk="0" hangingPunct="0">
              <a:defRPr>
                <a:solidFill>
                  <a:schemeClr val="tx1"/>
                </a:solidFill>
                <a:latin typeface="Garamond" pitchFamily="18" charset="0"/>
              </a:defRPr>
            </a:lvl2pPr>
            <a:lvl3pPr marL="1143000" indent="-228600" eaLnBrk="0" hangingPunct="0">
              <a:defRPr>
                <a:solidFill>
                  <a:schemeClr val="tx1"/>
                </a:solidFill>
                <a:latin typeface="Garamond" pitchFamily="18" charset="0"/>
              </a:defRPr>
            </a:lvl3pPr>
            <a:lvl4pPr marL="1600200" indent="-228600" eaLnBrk="0" hangingPunct="0">
              <a:defRPr>
                <a:solidFill>
                  <a:schemeClr val="tx1"/>
                </a:solidFill>
                <a:latin typeface="Garamond" pitchFamily="18" charset="0"/>
              </a:defRPr>
            </a:lvl4pPr>
            <a:lvl5pPr marL="2057400" indent="-228600" eaLnBrk="0" hangingPunct="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fld id="{12372A27-F2A6-471D-B69F-D6F21B3424AB}" type="slidenum">
              <a:rPr lang="tr-TR"/>
              <a:pPr eaLnBrk="1" hangingPunct="1"/>
              <a:t>23</a:t>
            </a:fld>
            <a:endParaRPr lang="tr-T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ayt Görüntüsü Yer Tutucusu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4515" name="Not Yer Tutucusu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tr-TR" smtClean="0"/>
          </a:p>
        </p:txBody>
      </p:sp>
      <p:sp>
        <p:nvSpPr>
          <p:cNvPr id="64516" name="Slayt Numarası Yer Tutucusu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Garamond" pitchFamily="18" charset="0"/>
              </a:defRPr>
            </a:lvl1pPr>
            <a:lvl2pPr marL="742950" indent="-285750" eaLnBrk="0" hangingPunct="0">
              <a:defRPr>
                <a:solidFill>
                  <a:schemeClr val="tx1"/>
                </a:solidFill>
                <a:latin typeface="Garamond" pitchFamily="18" charset="0"/>
              </a:defRPr>
            </a:lvl2pPr>
            <a:lvl3pPr marL="1143000" indent="-228600" eaLnBrk="0" hangingPunct="0">
              <a:defRPr>
                <a:solidFill>
                  <a:schemeClr val="tx1"/>
                </a:solidFill>
                <a:latin typeface="Garamond" pitchFamily="18" charset="0"/>
              </a:defRPr>
            </a:lvl3pPr>
            <a:lvl4pPr marL="1600200" indent="-228600" eaLnBrk="0" hangingPunct="0">
              <a:defRPr>
                <a:solidFill>
                  <a:schemeClr val="tx1"/>
                </a:solidFill>
                <a:latin typeface="Garamond" pitchFamily="18" charset="0"/>
              </a:defRPr>
            </a:lvl4pPr>
            <a:lvl5pPr marL="2057400" indent="-228600" eaLnBrk="0" hangingPunct="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fld id="{12372A27-F2A6-471D-B69F-D6F21B3424AB}" type="slidenum">
              <a:rPr lang="tr-TR"/>
              <a:pPr eaLnBrk="1" hangingPunct="1"/>
              <a:t>24</a:t>
            </a:fld>
            <a:endParaRPr lang="tr-T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07927" y="1924665"/>
            <a:ext cx="8096860" cy="1032387"/>
          </a:xfrm>
          <a:noFill/>
          <a:effectLst>
            <a:outerShdw blurRad="50800" dist="38100" dir="2700000" algn="tl" rotWithShape="0">
              <a:prstClr val="black">
                <a:alpha val="40000"/>
              </a:prstClr>
            </a:outerShdw>
          </a:effectLst>
        </p:spPr>
        <p:txBody>
          <a:bodyPr>
            <a:normAutofit/>
          </a:bodyPr>
          <a:lstStyle>
            <a:lvl1pPr algn="r">
              <a:defRPr sz="3600">
                <a:solidFill>
                  <a:srgbClr val="002060"/>
                </a:solidFill>
              </a:defRPr>
            </a:lvl1pPr>
          </a:lstStyle>
          <a:p>
            <a:r>
              <a:rPr lang="en-US" dirty="0"/>
              <a:t>Click to edit </a:t>
            </a:r>
            <a:r>
              <a:rPr lang="en-US" dirty="0" smtClean="0"/>
              <a:t>Master </a:t>
            </a:r>
            <a:r>
              <a:rPr lang="en-US" dirty="0"/>
              <a:t>title style</a:t>
            </a:r>
          </a:p>
        </p:txBody>
      </p:sp>
      <p:sp>
        <p:nvSpPr>
          <p:cNvPr id="3" name="Subtitle 2"/>
          <p:cNvSpPr>
            <a:spLocks noGrp="1"/>
          </p:cNvSpPr>
          <p:nvPr>
            <p:ph type="subTitle" idx="1"/>
          </p:nvPr>
        </p:nvSpPr>
        <p:spPr>
          <a:xfrm>
            <a:off x="1047134" y="3071353"/>
            <a:ext cx="7766107" cy="678426"/>
          </a:xfrm>
        </p:spPr>
        <p:txBody>
          <a:bodyPr>
            <a:normAutofit/>
          </a:bodyPr>
          <a:lstStyle>
            <a:lvl1pPr marL="0" indent="0" algn="r">
              <a:buNone/>
              <a:defRPr sz="2800" b="0" i="0">
                <a:solidFill>
                  <a:schemeClr val="accent6">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a:t>
            </a:r>
            <a:r>
              <a:rPr lang="en-US" dirty="0" smtClean="0"/>
              <a:t>Master </a:t>
            </a:r>
            <a:r>
              <a:rPr lang="en-US" dirty="0"/>
              <a:t>subtitle style</a:t>
            </a:r>
          </a:p>
        </p:txBody>
      </p:sp>
      <p:sp>
        <p:nvSpPr>
          <p:cNvPr id="4" name="Date Placeholder 3"/>
          <p:cNvSpPr>
            <a:spLocks noGrp="1"/>
          </p:cNvSpPr>
          <p:nvPr>
            <p:ph type="dt" sz="half" idx="10"/>
          </p:nvPr>
        </p:nvSpPr>
        <p:spPr/>
        <p:txBody>
          <a:bodyPr/>
          <a:lstStyle/>
          <a:p>
            <a:fld id="{53074F12-AA26-4AC8-9962-C36BB8F32554}" type="datetimeFigureOut">
              <a:rPr lang="en-US" smtClean="0"/>
              <a:pPr/>
              <a:t>10/18/2023</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2538751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197" y="246461"/>
            <a:ext cx="8259098" cy="763526"/>
          </a:xfrm>
        </p:spPr>
        <p:txBody>
          <a:bodyPr>
            <a:normAutofit/>
          </a:bodyPr>
          <a:lstStyle>
            <a:lvl1pPr algn="r">
              <a:defRPr sz="3600" baseline="0">
                <a:solidFill>
                  <a:srgbClr val="002060"/>
                </a:solidFill>
                <a:effectLst>
                  <a:outerShdw blurRad="50800" dist="38100" dir="2700000" algn="tl" rotWithShape="0">
                    <a:prstClr val="black">
                      <a:alpha val="40000"/>
                    </a:prstClr>
                  </a:outerShdw>
                </a:effectLst>
              </a:defRPr>
            </a:lvl1pPr>
          </a:lstStyle>
          <a:p>
            <a:r>
              <a:rPr lang="en-US" dirty="0"/>
              <a:t>Click to edit Master title style</a:t>
            </a:r>
          </a:p>
        </p:txBody>
      </p:sp>
      <p:sp>
        <p:nvSpPr>
          <p:cNvPr id="3" name="Content Placeholder 2"/>
          <p:cNvSpPr>
            <a:spLocks noGrp="1"/>
          </p:cNvSpPr>
          <p:nvPr>
            <p:ph idx="1"/>
          </p:nvPr>
        </p:nvSpPr>
        <p:spPr>
          <a:xfrm>
            <a:off x="501446" y="1179871"/>
            <a:ext cx="8229600" cy="3569110"/>
          </a:xfrm>
        </p:spPr>
        <p:txBody>
          <a:bodyPr/>
          <a:lstStyle>
            <a:lvl1pPr algn="l">
              <a:defRPr sz="2800">
                <a:solidFill>
                  <a:schemeClr val="bg2">
                    <a:lumMod val="10000"/>
                  </a:schemeClr>
                </a:solidFill>
              </a:defRPr>
            </a:lvl1pPr>
            <a:lvl2pPr algn="l">
              <a:defRPr>
                <a:solidFill>
                  <a:schemeClr val="bg2">
                    <a:lumMod val="10000"/>
                  </a:schemeClr>
                </a:solidFill>
              </a:defRPr>
            </a:lvl2pPr>
            <a:lvl3pPr algn="l">
              <a:defRPr>
                <a:solidFill>
                  <a:schemeClr val="bg2">
                    <a:lumMod val="10000"/>
                  </a:schemeClr>
                </a:solidFill>
              </a:defRPr>
            </a:lvl3pPr>
            <a:lvl4pPr algn="l">
              <a:defRPr>
                <a:solidFill>
                  <a:schemeClr val="bg2">
                    <a:lumMod val="10000"/>
                  </a:schemeClr>
                </a:solidFill>
              </a:defRPr>
            </a:lvl4pPr>
            <a:lvl5pPr algn="l">
              <a:defRPr>
                <a:solidFill>
                  <a:schemeClr val="bg2">
                    <a:lumMod val="10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pPr/>
              <a:t>10/18/2023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16644713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160363" y="436033"/>
            <a:ext cx="6555934" cy="725349"/>
          </a:xfrm>
        </p:spPr>
        <p:txBody>
          <a:bodyPr>
            <a:normAutofit/>
          </a:bodyPr>
          <a:lstStyle>
            <a:lvl1pPr algn="l">
              <a:defRPr sz="3600">
                <a:solidFill>
                  <a:schemeClr val="accent6">
                    <a:lumMod val="40000"/>
                    <a:lumOff val="60000"/>
                  </a:schemeClr>
                </a:solidFill>
                <a:effectLst>
                  <a:outerShdw blurRad="50800" dist="38100" dir="2700000" algn="tl" rotWithShape="0">
                    <a:prstClr val="black">
                      <a:alpha val="40000"/>
                    </a:prstClr>
                  </a:outerShdw>
                </a:effectLst>
              </a:defRPr>
            </a:lvl1pPr>
          </a:lstStyle>
          <a:p>
            <a:r>
              <a:rPr lang="en-US" dirty="0"/>
              <a:t>Click to edit Master title style</a:t>
            </a:r>
          </a:p>
        </p:txBody>
      </p:sp>
      <p:sp>
        <p:nvSpPr>
          <p:cNvPr id="3" name="Content Placeholder 2"/>
          <p:cNvSpPr>
            <a:spLocks noGrp="1"/>
          </p:cNvSpPr>
          <p:nvPr>
            <p:ph idx="1"/>
          </p:nvPr>
        </p:nvSpPr>
        <p:spPr>
          <a:xfrm>
            <a:off x="2168013" y="1209366"/>
            <a:ext cx="6526162" cy="3508626"/>
          </a:xfrm>
        </p:spPr>
        <p:txBody>
          <a:bodyPr/>
          <a:lstStyle>
            <a:lvl1pPr>
              <a:defRPr sz="28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pPr/>
              <a:t>10/18/2023</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16293913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3074F12-AA26-4AC8-9962-C36BB8F32554}" type="datetimeFigureOut">
              <a:rPr lang="en-US" smtClean="0"/>
              <a:pPr/>
              <a:t>10/18/2023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8634415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3074F12-AA26-4AC8-9962-C36BB8F32554}" type="datetimeFigureOut">
              <a:rPr lang="en-US" smtClean="0"/>
              <a:pPr/>
              <a:t>10/18/2023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5567918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2693" y="256894"/>
            <a:ext cx="8093365" cy="763525"/>
          </a:xfrm>
        </p:spPr>
        <p:txBody>
          <a:bodyPr>
            <a:normAutofit/>
          </a:bodyPr>
          <a:lstStyle>
            <a:lvl1pPr algn="r">
              <a:defRPr sz="3600" baseline="0">
                <a:solidFill>
                  <a:srgbClr val="002060"/>
                </a:solidFill>
                <a:effectLst>
                  <a:outerShdw blurRad="50800" dist="38100" dir="2700000" algn="tl" rotWithShape="0">
                    <a:prstClr val="black">
                      <a:alpha val="40000"/>
                    </a:prstClr>
                  </a:outerShdw>
                </a:effectLst>
              </a:defRPr>
            </a:lvl1pPr>
          </a:lstStyle>
          <a:p>
            <a:r>
              <a:rPr lang="en-US" dirty="0"/>
              <a:t>Click to edit Master title style</a:t>
            </a:r>
          </a:p>
        </p:txBody>
      </p:sp>
      <p:sp>
        <p:nvSpPr>
          <p:cNvPr id="3" name="Text Placeholder 2"/>
          <p:cNvSpPr>
            <a:spLocks noGrp="1"/>
          </p:cNvSpPr>
          <p:nvPr>
            <p:ph type="body" idx="1"/>
          </p:nvPr>
        </p:nvSpPr>
        <p:spPr>
          <a:xfrm>
            <a:off x="536879" y="1508032"/>
            <a:ext cx="4040188" cy="479822"/>
          </a:xfrm>
        </p:spPr>
        <p:txBody>
          <a:bodyPr anchor="b"/>
          <a:lstStyle>
            <a:lvl1pPr marL="0" indent="0" algn="ctr">
              <a:buNone/>
              <a:defRPr sz="2400" b="1">
                <a:solidFill>
                  <a:schemeClr val="bg2">
                    <a:lumMod val="1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536879" y="1980429"/>
            <a:ext cx="4040188" cy="2276294"/>
          </a:xfrm>
        </p:spPr>
        <p:txBody>
          <a:bodyPr/>
          <a:lstStyle>
            <a:lvl1pPr algn="ctr">
              <a:defRPr sz="2400">
                <a:solidFill>
                  <a:schemeClr val="bg2">
                    <a:lumMod val="10000"/>
                  </a:schemeClr>
                </a:solidFill>
              </a:defRPr>
            </a:lvl1pPr>
            <a:lvl2pPr algn="ctr">
              <a:defRPr sz="2000">
                <a:solidFill>
                  <a:schemeClr val="bg2">
                    <a:lumMod val="10000"/>
                  </a:schemeClr>
                </a:solidFill>
              </a:defRPr>
            </a:lvl2pPr>
            <a:lvl3pPr algn="ctr">
              <a:defRPr sz="1800">
                <a:solidFill>
                  <a:schemeClr val="bg2">
                    <a:lumMod val="10000"/>
                  </a:schemeClr>
                </a:solidFill>
              </a:defRPr>
            </a:lvl3pPr>
            <a:lvl4pPr algn="ctr">
              <a:defRPr sz="1600">
                <a:solidFill>
                  <a:schemeClr val="bg2">
                    <a:lumMod val="10000"/>
                  </a:schemeClr>
                </a:solidFill>
              </a:defRPr>
            </a:lvl4pPr>
            <a:lvl5pPr algn="ctr">
              <a:defRPr sz="1600">
                <a:solidFill>
                  <a:schemeClr val="bg2">
                    <a:lumMod val="10000"/>
                  </a:schemeClr>
                </a:solidFill>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572000" y="1508032"/>
            <a:ext cx="4041775" cy="479822"/>
          </a:xfrm>
        </p:spPr>
        <p:txBody>
          <a:bodyPr anchor="b"/>
          <a:lstStyle>
            <a:lvl1pPr marL="0" indent="0" algn="ctr">
              <a:buNone/>
              <a:defRPr sz="2400" b="1">
                <a:solidFill>
                  <a:schemeClr val="bg2">
                    <a:lumMod val="1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572000" y="1980429"/>
            <a:ext cx="4041775" cy="2276294"/>
          </a:xfrm>
        </p:spPr>
        <p:txBody>
          <a:bodyPr/>
          <a:lstStyle>
            <a:lvl1pPr algn="ctr">
              <a:defRPr sz="2400">
                <a:solidFill>
                  <a:schemeClr val="bg2">
                    <a:lumMod val="10000"/>
                  </a:schemeClr>
                </a:solidFill>
              </a:defRPr>
            </a:lvl1pPr>
            <a:lvl2pPr algn="ctr">
              <a:defRPr sz="2000">
                <a:solidFill>
                  <a:schemeClr val="bg2">
                    <a:lumMod val="10000"/>
                  </a:schemeClr>
                </a:solidFill>
              </a:defRPr>
            </a:lvl2pPr>
            <a:lvl3pPr algn="ctr">
              <a:defRPr sz="1800">
                <a:solidFill>
                  <a:schemeClr val="bg2">
                    <a:lumMod val="10000"/>
                  </a:schemeClr>
                </a:solidFill>
              </a:defRPr>
            </a:lvl3pPr>
            <a:lvl4pPr algn="ctr">
              <a:defRPr sz="1600">
                <a:solidFill>
                  <a:schemeClr val="bg2">
                    <a:lumMod val="10000"/>
                  </a:schemeClr>
                </a:solidFill>
              </a:defRPr>
            </a:lvl4pPr>
            <a:lvl5pPr algn="ctr">
              <a:defRPr sz="1600">
                <a:solidFill>
                  <a:schemeClr val="bg2">
                    <a:lumMod val="10000"/>
                  </a:schemeClr>
                </a:solidFill>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53074F12-AA26-4AC8-9962-C36BB8F32554}" type="datetimeFigureOut">
              <a:rPr lang="en-US" smtClean="0"/>
              <a:pPr/>
              <a:t>10/18/2023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41229119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3074F12-AA26-4AC8-9962-C36BB8F32554}" type="datetimeFigureOut">
              <a:rPr lang="en-US" smtClean="0"/>
              <a:pPr/>
              <a:t>10/18/2023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0297731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3074F12-AA26-4AC8-9962-C36BB8F32554}" type="datetimeFigureOut">
              <a:rPr lang="en-US" smtClean="0"/>
              <a:pPr/>
              <a:t>10/18/2023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42518640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3074F12-AA26-4AC8-9962-C36BB8F32554}" type="datetimeFigureOut">
              <a:rPr lang="en-US" smtClean="0"/>
              <a:pPr/>
              <a:t>10/18/2023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1744526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3074F12-AA26-4AC8-9962-C36BB8F32554}" type="datetimeFigureOut">
              <a:rPr lang="en-US" smtClean="0"/>
              <a:pPr/>
              <a:t>10/18/2023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4776078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pPr/>
              <a:t>10/18/2023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4286657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pPr/>
              <a:t>10/18/2023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pic>
        <p:nvPicPr>
          <p:cNvPr id="7" name="Picture 6" descr="E:\websites\free-power-point-templates\2012\logos.png">
            <a:extLst>
              <a:ext uri="{FF2B5EF4-FFF2-40B4-BE49-F238E27FC236}">
                <a16:creationId xmlns="" xmlns:a16="http://schemas.microsoft.com/office/drawing/2014/main" id="{08B89D22-1D6E-450B-881F-4D2A4C527F72}"/>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tretch>
            <a:fillRect/>
          </a:stretch>
        </p:blipFill>
        <p:spPr bwMode="auto">
          <a:xfrm>
            <a:off x="3808475" y="2326213"/>
            <a:ext cx="1463784" cy="526961"/>
          </a:xfrm>
          <a:prstGeom prst="rect">
            <a:avLst/>
          </a:prstGeom>
          <a:noFill/>
          <a:ln>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36099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53074F12-AA26-4AC8-9962-C36BB8F32554}" type="datetimeFigureOut">
              <a:rPr lang="en-US" smtClean="0"/>
              <a:pPr/>
              <a:t>10/18/2023</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B82CCC60-E8CD-4174-8B1A-7DF615B22EEF}" type="slidenum">
              <a:rPr lang="en-US" smtClean="0"/>
              <a:pPr/>
              <a:t>‹#›</a:t>
            </a:fld>
            <a:endParaRPr lang="en-US"/>
          </a:p>
        </p:txBody>
      </p:sp>
      <p:sp>
        <p:nvSpPr>
          <p:cNvPr id="7" name="TextBox 6">
            <a:extLst>
              <a:ext uri="{FF2B5EF4-FFF2-40B4-BE49-F238E27FC236}">
                <a16:creationId xmlns="" xmlns:a16="http://schemas.microsoft.com/office/drawing/2014/main" id="{11E867DF-3DCA-4725-94F0-F2B6BD747A82}"/>
              </a:ext>
            </a:extLst>
          </p:cNvPr>
          <p:cNvSpPr txBox="1"/>
          <p:nvPr userDrawn="1"/>
        </p:nvSpPr>
        <p:spPr>
          <a:xfrm>
            <a:off x="-9150" y="5213747"/>
            <a:ext cx="8389625" cy="523220"/>
          </a:xfrm>
          <a:prstGeom prst="rect">
            <a:avLst/>
          </a:prstGeom>
          <a:noFill/>
        </p:spPr>
        <p:txBody>
          <a:bodyPr wrap="square" rtlCol="0">
            <a:spAutoFit/>
          </a:bodyPr>
          <a:lstStyle/>
          <a:p>
            <a:r>
              <a:rPr lang="en-US" sz="1400" dirty="0">
                <a:solidFill>
                  <a:schemeClr val="bg1">
                    <a:lumMod val="65000"/>
                  </a:schemeClr>
                </a:solidFill>
              </a:rPr>
              <a:t>This presentation uses a free template provided by FPPT.com</a:t>
            </a:r>
          </a:p>
          <a:p>
            <a:r>
              <a:rPr lang="en-US" sz="1400" dirty="0">
                <a:solidFill>
                  <a:schemeClr val="bg1">
                    <a:lumMod val="65000"/>
                  </a:schemeClr>
                </a:solidFill>
              </a:rPr>
              <a:t>www.free-power-point-templates.com</a:t>
            </a:r>
          </a:p>
        </p:txBody>
      </p:sp>
    </p:spTree>
    <p:extLst>
      <p:ext uri="{BB962C8B-B14F-4D97-AF65-F5344CB8AC3E}">
        <p14:creationId xmlns:p14="http://schemas.microsoft.com/office/powerpoint/2010/main" val="19440393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22671" y="1887794"/>
            <a:ext cx="8148483" cy="1069258"/>
          </a:xfrm>
        </p:spPr>
        <p:txBody>
          <a:bodyPr>
            <a:normAutofit fontScale="90000"/>
          </a:bodyPr>
          <a:lstStyle/>
          <a:p>
            <a:r>
              <a:rPr lang="tr-TR" dirty="0" smtClean="0"/>
              <a:t>2023 Turizm Ekonomisi</a:t>
            </a:r>
            <a:br>
              <a:rPr lang="tr-TR" dirty="0" smtClean="0"/>
            </a:br>
            <a:r>
              <a:rPr lang="tr-TR" dirty="0"/>
              <a:t>4</a:t>
            </a:r>
            <a:r>
              <a:rPr lang="tr-TR" dirty="0" smtClean="0"/>
              <a:t>. </a:t>
            </a:r>
            <a:r>
              <a:rPr lang="tr-TR" dirty="0" smtClean="0"/>
              <a:t>Slayt</a:t>
            </a:r>
            <a:endParaRPr lang="en-US" dirty="0"/>
          </a:p>
        </p:txBody>
      </p:sp>
      <p:sp>
        <p:nvSpPr>
          <p:cNvPr id="3" name="Subtitle 2"/>
          <p:cNvSpPr>
            <a:spLocks noGrp="1"/>
          </p:cNvSpPr>
          <p:nvPr>
            <p:ph type="subTitle" idx="1"/>
          </p:nvPr>
        </p:nvSpPr>
        <p:spPr>
          <a:xfrm>
            <a:off x="929147" y="3281507"/>
            <a:ext cx="7883014" cy="730043"/>
          </a:xfrm>
        </p:spPr>
        <p:txBody>
          <a:bodyPr>
            <a:normAutofit fontScale="77500" lnSpcReduction="20000"/>
          </a:bodyPr>
          <a:lstStyle/>
          <a:p>
            <a:endParaRPr lang="tr-TR" dirty="0" smtClean="0"/>
          </a:p>
          <a:p>
            <a:r>
              <a:rPr lang="tr-TR" dirty="0" smtClean="0"/>
              <a:t>yglect.com</a:t>
            </a:r>
            <a:endParaRPr lang="en-US" dirty="0"/>
          </a:p>
        </p:txBody>
      </p:sp>
    </p:spTree>
    <p:extLst>
      <p:ext uri="{BB962C8B-B14F-4D97-AF65-F5344CB8AC3E}">
        <p14:creationId xmlns:p14="http://schemas.microsoft.com/office/powerpoint/2010/main" val="3639203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4"/>
          <p:cNvSpPr>
            <a:spLocks noGrp="1" noRot="1" noChangeArrowheads="1"/>
          </p:cNvSpPr>
          <p:nvPr>
            <p:ph type="title"/>
          </p:nvPr>
        </p:nvSpPr>
        <p:spPr>
          <a:noFill/>
        </p:spPr>
        <p:txBody>
          <a:bodyPr/>
          <a:lstStyle/>
          <a:p>
            <a:pPr eaLnBrk="1" hangingPunct="1"/>
            <a:r>
              <a:rPr lang="tr-TR" sz="3200" dirty="0" smtClean="0"/>
              <a:t>Talep Tahmini</a:t>
            </a:r>
          </a:p>
        </p:txBody>
      </p:sp>
      <p:sp>
        <p:nvSpPr>
          <p:cNvPr id="6147" name="Rectangle 3"/>
          <p:cNvSpPr>
            <a:spLocks noGrp="1" noChangeArrowheads="1"/>
          </p:cNvSpPr>
          <p:nvPr>
            <p:ph idx="1"/>
          </p:nvPr>
        </p:nvSpPr>
        <p:spPr>
          <a:xfrm>
            <a:off x="467544" y="1113588"/>
            <a:ext cx="8229600" cy="2322258"/>
          </a:xfrm>
        </p:spPr>
        <p:txBody>
          <a:bodyPr>
            <a:normAutofit lnSpcReduction="10000"/>
          </a:bodyPr>
          <a:lstStyle/>
          <a:p>
            <a:pPr marL="107950" indent="0" algn="just" eaLnBrk="1" hangingPunct="1">
              <a:buFont typeface="Georgia" pitchFamily="18" charset="0"/>
              <a:buNone/>
            </a:pPr>
            <a:r>
              <a:rPr lang="tr-TR" sz="2000" dirty="0" smtClean="0"/>
              <a:t>Talep tahmini, tüketicilerin gelecekte ne miktar mal ve hizmet talep edeceklerinin kestirilmesi işlevidir. Bu tahmin işletmenin üretim seviyesi­nin saptanmasında temel oluşturur. </a:t>
            </a:r>
          </a:p>
          <a:p>
            <a:pPr marL="107950" indent="0" algn="just" eaLnBrk="1" hangingPunct="1">
              <a:buFont typeface="Georgia" pitchFamily="18" charset="0"/>
              <a:buNone/>
            </a:pPr>
            <a:endParaRPr lang="tr-TR" sz="2000" dirty="0" smtClean="0"/>
          </a:p>
          <a:p>
            <a:pPr marL="107950" indent="0" algn="just" eaLnBrk="1" hangingPunct="1">
              <a:buFont typeface="Georgia" pitchFamily="18" charset="0"/>
              <a:buNone/>
            </a:pPr>
            <a:r>
              <a:rPr lang="tr-TR" sz="2000" dirty="0" smtClean="0"/>
              <a:t>Hangi ürünün üretileceği, tüketicilerin bu üründen ne miktar talep edecekleri ve bu talebin çoğunlukla hangi tarihlerde gerçekleşme olasılığının bulunduğu talep tahminleri ile yorumlanır</a:t>
            </a:r>
            <a:r>
              <a:rPr lang="tr-TR" sz="2400" dirty="0" smtClean="0"/>
              <a:t>.</a:t>
            </a:r>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51720" y="3373449"/>
            <a:ext cx="4897016" cy="14973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567102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4"/>
          <p:cNvSpPr>
            <a:spLocks noGrp="1" noRot="1" noChangeArrowheads="1"/>
          </p:cNvSpPr>
          <p:nvPr>
            <p:ph type="title"/>
          </p:nvPr>
        </p:nvSpPr>
        <p:spPr>
          <a:noFill/>
        </p:spPr>
        <p:txBody>
          <a:bodyPr/>
          <a:lstStyle/>
          <a:p>
            <a:pPr eaLnBrk="1" hangingPunct="1"/>
            <a:r>
              <a:rPr lang="tr-TR" sz="3200" dirty="0" smtClean="0"/>
              <a:t>Talep Tahmini</a:t>
            </a:r>
          </a:p>
        </p:txBody>
      </p:sp>
      <p:sp>
        <p:nvSpPr>
          <p:cNvPr id="7171" name="Rectangle 3"/>
          <p:cNvSpPr>
            <a:spLocks noGrp="1" noChangeArrowheads="1"/>
          </p:cNvSpPr>
          <p:nvPr>
            <p:ph idx="1"/>
          </p:nvPr>
        </p:nvSpPr>
        <p:spPr>
          <a:xfrm>
            <a:off x="395536" y="1167594"/>
            <a:ext cx="8229600" cy="2962275"/>
          </a:xfrm>
        </p:spPr>
        <p:txBody>
          <a:bodyPr/>
          <a:lstStyle/>
          <a:p>
            <a:pPr marL="107950" indent="0" eaLnBrk="1" hangingPunct="1">
              <a:lnSpc>
                <a:spcPct val="150000"/>
              </a:lnSpc>
              <a:buFont typeface="Georgia" pitchFamily="18" charset="0"/>
              <a:buNone/>
            </a:pPr>
            <a:r>
              <a:rPr lang="tr-TR" sz="2000" dirty="0" smtClean="0"/>
              <a:t>1.Bilgi toplanması</a:t>
            </a:r>
            <a:br>
              <a:rPr lang="tr-TR" sz="2000" dirty="0" smtClean="0"/>
            </a:br>
            <a:r>
              <a:rPr lang="tr-TR" sz="2000" dirty="0" smtClean="0"/>
              <a:t>2.Talep tahmin periyodunun tespiti</a:t>
            </a:r>
            <a:br>
              <a:rPr lang="tr-TR" sz="2000" dirty="0" smtClean="0"/>
            </a:br>
            <a:r>
              <a:rPr lang="tr-TR" sz="2000" dirty="0" smtClean="0"/>
              <a:t>3.Tahmin yönteminin seçimi ve hata hesabının yapılması  </a:t>
            </a:r>
          </a:p>
          <a:p>
            <a:pPr marL="107950" indent="0" eaLnBrk="1" hangingPunct="1">
              <a:lnSpc>
                <a:spcPct val="150000"/>
              </a:lnSpc>
              <a:buFont typeface="Georgia" pitchFamily="18" charset="0"/>
              <a:buNone/>
            </a:pPr>
            <a:r>
              <a:rPr lang="tr-TR" sz="2000" dirty="0" smtClean="0"/>
              <a:t>4.Tahmin sonuçlarının geçerliliğinin araştırılması</a:t>
            </a:r>
          </a:p>
          <a:p>
            <a:pPr marL="107950" indent="0" eaLnBrk="1" hangingPunct="1">
              <a:buFont typeface="Georgia" pitchFamily="18" charset="0"/>
              <a:buNone/>
            </a:pPr>
            <a:endParaRPr lang="tr-TR" sz="2400" dirty="0" smtClean="0"/>
          </a:p>
        </p:txBody>
      </p:sp>
    </p:spTree>
    <p:extLst>
      <p:ext uri="{BB962C8B-B14F-4D97-AF65-F5344CB8AC3E}">
        <p14:creationId xmlns:p14="http://schemas.microsoft.com/office/powerpoint/2010/main" val="4485796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4"/>
          <p:cNvSpPr>
            <a:spLocks noGrp="1" noRot="1" noChangeArrowheads="1"/>
          </p:cNvSpPr>
          <p:nvPr>
            <p:ph type="title"/>
          </p:nvPr>
        </p:nvSpPr>
        <p:spPr>
          <a:noFill/>
        </p:spPr>
        <p:txBody>
          <a:bodyPr/>
          <a:lstStyle/>
          <a:p>
            <a:pPr eaLnBrk="1" hangingPunct="1"/>
            <a:r>
              <a:rPr lang="tr-TR" sz="3200" dirty="0" smtClean="0"/>
              <a:t>Bilgi Toplama</a:t>
            </a:r>
          </a:p>
        </p:txBody>
      </p:sp>
      <p:sp>
        <p:nvSpPr>
          <p:cNvPr id="8195" name="Rectangle 3"/>
          <p:cNvSpPr>
            <a:spLocks noGrp="1" noChangeArrowheads="1"/>
          </p:cNvSpPr>
          <p:nvPr>
            <p:ph idx="1"/>
          </p:nvPr>
        </p:nvSpPr>
        <p:spPr>
          <a:xfrm>
            <a:off x="467544" y="1113588"/>
            <a:ext cx="8229600" cy="2962275"/>
          </a:xfrm>
        </p:spPr>
        <p:txBody>
          <a:bodyPr/>
          <a:lstStyle/>
          <a:p>
            <a:pPr marL="107950" indent="0" eaLnBrk="1" hangingPunct="1">
              <a:lnSpc>
                <a:spcPct val="150000"/>
              </a:lnSpc>
              <a:buFont typeface="Georgia" pitchFamily="18" charset="0"/>
              <a:buNone/>
            </a:pPr>
            <a:r>
              <a:rPr lang="tr-TR" sz="2000" dirty="0" smtClean="0"/>
              <a:t>Araştırmanın değerini veya geçerliğini etkileyen son derece önemli bir aşamadır. Gerçekten işe yarayacak bilgilerin toplanması işletmenin kayıt sisteminin iyilik derecesine bağlıdır. Bununla birlikte ikincil kaynaklardan alınacak bilgilerin içeriğinin de doğru belirlenmesi gerekmektedir.</a:t>
            </a:r>
          </a:p>
          <a:p>
            <a:pPr marL="107950" indent="0" eaLnBrk="1" hangingPunct="1">
              <a:buFont typeface="Georgia" pitchFamily="18" charset="0"/>
              <a:buNone/>
            </a:pPr>
            <a:endParaRPr lang="tr-TR" sz="2400" dirty="0" smtClean="0"/>
          </a:p>
        </p:txBody>
      </p:sp>
    </p:spTree>
    <p:extLst>
      <p:ext uri="{BB962C8B-B14F-4D97-AF65-F5344CB8AC3E}">
        <p14:creationId xmlns:p14="http://schemas.microsoft.com/office/powerpoint/2010/main" val="19960012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4"/>
          <p:cNvSpPr>
            <a:spLocks noGrp="1" noRot="1" noChangeArrowheads="1"/>
          </p:cNvSpPr>
          <p:nvPr>
            <p:ph type="title"/>
          </p:nvPr>
        </p:nvSpPr>
        <p:spPr>
          <a:noFill/>
        </p:spPr>
        <p:txBody>
          <a:bodyPr/>
          <a:lstStyle/>
          <a:p>
            <a:pPr eaLnBrk="1" hangingPunct="1"/>
            <a:r>
              <a:rPr lang="tr-TR" sz="3200" dirty="0" smtClean="0"/>
              <a:t>Tahmin Periyodu</a:t>
            </a:r>
          </a:p>
        </p:txBody>
      </p:sp>
      <p:sp>
        <p:nvSpPr>
          <p:cNvPr id="9219" name="Rectangle 3"/>
          <p:cNvSpPr>
            <a:spLocks noGrp="1" noChangeArrowheads="1"/>
          </p:cNvSpPr>
          <p:nvPr>
            <p:ph idx="1"/>
          </p:nvPr>
        </p:nvSpPr>
        <p:spPr>
          <a:xfrm>
            <a:off x="539552" y="1167594"/>
            <a:ext cx="8229600" cy="1890210"/>
          </a:xfrm>
        </p:spPr>
        <p:txBody>
          <a:bodyPr>
            <a:normAutofit lnSpcReduction="10000"/>
          </a:bodyPr>
          <a:lstStyle/>
          <a:p>
            <a:pPr marL="107950" indent="0" eaLnBrk="1" hangingPunct="1">
              <a:lnSpc>
                <a:spcPct val="150000"/>
              </a:lnSpc>
              <a:buFont typeface="Georgia" pitchFamily="18" charset="0"/>
              <a:buNone/>
            </a:pPr>
            <a:r>
              <a:rPr lang="tr-TR" sz="2000" dirty="0" smtClean="0"/>
              <a:t>Talep araştırması sonuçlarının kullanılış amacı ile periyodun uzunluğu arasında yakın bir ilişki vardır. Kullanılacak bilgiler/istatistikler ve tahmin periyodu ile uyumlu olmalıdır. Zira günlük değerlerdeki oynamalar aylık periyotlarda tamamen kaybolur.</a:t>
            </a:r>
          </a:p>
          <a:p>
            <a:pPr marL="107950" indent="0" eaLnBrk="1" hangingPunct="1">
              <a:buFont typeface="Georgia" pitchFamily="18" charset="0"/>
              <a:buNone/>
            </a:pPr>
            <a:endParaRPr lang="tr-TR" sz="2400" dirty="0" smtClean="0"/>
          </a:p>
        </p:txBody>
      </p:sp>
    </p:spTree>
    <p:extLst>
      <p:ext uri="{BB962C8B-B14F-4D97-AF65-F5344CB8AC3E}">
        <p14:creationId xmlns:p14="http://schemas.microsoft.com/office/powerpoint/2010/main" val="23085155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4"/>
          <p:cNvSpPr>
            <a:spLocks noGrp="1" noRot="1" noChangeArrowheads="1"/>
          </p:cNvSpPr>
          <p:nvPr>
            <p:ph type="title"/>
          </p:nvPr>
        </p:nvSpPr>
        <p:spPr>
          <a:noFill/>
        </p:spPr>
        <p:txBody>
          <a:bodyPr/>
          <a:lstStyle/>
          <a:p>
            <a:pPr eaLnBrk="1" hangingPunct="1"/>
            <a:r>
              <a:rPr lang="tr-TR" sz="3200" dirty="0" smtClean="0"/>
              <a:t>Tahmin Yöntemi ve Hata Hesabı</a:t>
            </a:r>
          </a:p>
        </p:txBody>
      </p:sp>
      <p:sp>
        <p:nvSpPr>
          <p:cNvPr id="10243" name="Rectangle 3"/>
          <p:cNvSpPr>
            <a:spLocks noGrp="1" noChangeArrowheads="1"/>
          </p:cNvSpPr>
          <p:nvPr>
            <p:ph idx="1"/>
          </p:nvPr>
        </p:nvSpPr>
        <p:spPr>
          <a:xfrm>
            <a:off x="457200" y="1662113"/>
            <a:ext cx="8229600" cy="2962275"/>
          </a:xfrm>
        </p:spPr>
        <p:txBody>
          <a:bodyPr/>
          <a:lstStyle/>
          <a:p>
            <a:pPr marL="107950" indent="0" eaLnBrk="1" hangingPunct="1">
              <a:lnSpc>
                <a:spcPct val="150000"/>
              </a:lnSpc>
              <a:buFont typeface="Georgia" pitchFamily="18" charset="0"/>
              <a:buNone/>
            </a:pPr>
            <a:r>
              <a:rPr lang="tr-TR" sz="2000" dirty="0" smtClean="0"/>
              <a:t>Toplanan bilgilerin belirsizlik, duyarlık, değişim biçimi gibi nitelikleri ile uygulama amaçları kullanılacak yöntemin seçiminde göz önüne alınması gereken  faktörlerdir. </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18489" y="3057804"/>
            <a:ext cx="2638425" cy="1300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113756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4"/>
          <p:cNvSpPr>
            <a:spLocks noGrp="1" noRot="1" noChangeArrowheads="1"/>
          </p:cNvSpPr>
          <p:nvPr>
            <p:ph type="title"/>
          </p:nvPr>
        </p:nvSpPr>
        <p:spPr>
          <a:noFill/>
        </p:spPr>
        <p:txBody>
          <a:bodyPr/>
          <a:lstStyle/>
          <a:p>
            <a:pPr eaLnBrk="1" hangingPunct="1"/>
            <a:r>
              <a:rPr lang="tr-TR" sz="3200" dirty="0" smtClean="0"/>
              <a:t>Tahmin Sonuçlarının Geçerliliği</a:t>
            </a:r>
          </a:p>
        </p:txBody>
      </p:sp>
      <p:sp>
        <p:nvSpPr>
          <p:cNvPr id="11267" name="Rectangle 3"/>
          <p:cNvSpPr>
            <a:spLocks noGrp="1" noChangeArrowheads="1"/>
          </p:cNvSpPr>
          <p:nvPr>
            <p:ph idx="1"/>
          </p:nvPr>
        </p:nvSpPr>
        <p:spPr>
          <a:xfrm>
            <a:off x="457200" y="1662113"/>
            <a:ext cx="8229600" cy="2962275"/>
          </a:xfrm>
        </p:spPr>
        <p:txBody>
          <a:bodyPr/>
          <a:lstStyle/>
          <a:p>
            <a:pPr marL="107950" indent="0" eaLnBrk="1" hangingPunct="1">
              <a:lnSpc>
                <a:spcPct val="150000"/>
              </a:lnSpc>
              <a:buFont typeface="Georgia" pitchFamily="18" charset="0"/>
              <a:buNone/>
            </a:pPr>
            <a:r>
              <a:rPr lang="tr-TR" sz="2000" dirty="0" smtClean="0"/>
              <a:t>Çeşitli bilgilere dayanılarak yapılan tahminlerle gerçek değerler arasındaki farkların sistematik biçimde tespiti ve nedenlerinin araştırılmasından ibarettir. </a:t>
            </a:r>
          </a:p>
        </p:txBody>
      </p:sp>
    </p:spTree>
    <p:extLst>
      <p:ext uri="{BB962C8B-B14F-4D97-AF65-F5344CB8AC3E}">
        <p14:creationId xmlns:p14="http://schemas.microsoft.com/office/powerpoint/2010/main" val="31307353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4"/>
          <p:cNvSpPr>
            <a:spLocks noGrp="1" noRot="1" noChangeArrowheads="1"/>
          </p:cNvSpPr>
          <p:nvPr>
            <p:ph type="title"/>
          </p:nvPr>
        </p:nvSpPr>
        <p:spPr>
          <a:noFill/>
        </p:spPr>
        <p:txBody>
          <a:bodyPr/>
          <a:lstStyle/>
          <a:p>
            <a:pPr eaLnBrk="1" hangingPunct="1"/>
            <a:r>
              <a:rPr lang="tr-TR" sz="3200" dirty="0" smtClean="0"/>
              <a:t>Talep Tahmini Nasıl Olmalı</a:t>
            </a:r>
          </a:p>
        </p:txBody>
      </p:sp>
      <p:sp>
        <p:nvSpPr>
          <p:cNvPr id="12291" name="Rectangle 3"/>
          <p:cNvSpPr>
            <a:spLocks noGrp="1" noChangeArrowheads="1"/>
          </p:cNvSpPr>
          <p:nvPr>
            <p:ph idx="1"/>
          </p:nvPr>
        </p:nvSpPr>
        <p:spPr>
          <a:xfrm>
            <a:off x="467544" y="1275606"/>
            <a:ext cx="8229600" cy="2962275"/>
          </a:xfrm>
        </p:spPr>
        <p:txBody>
          <a:bodyPr>
            <a:normAutofit fontScale="92500" lnSpcReduction="10000"/>
          </a:bodyPr>
          <a:lstStyle/>
          <a:p>
            <a:pPr marL="450850">
              <a:lnSpc>
                <a:spcPct val="150000"/>
              </a:lnSpc>
            </a:pPr>
            <a:r>
              <a:rPr lang="tr-TR" sz="2000" dirty="0" smtClean="0"/>
              <a:t>Zamanı dikkate almalı. Gereken değişiklikler için yeterli zaman verilmelidir.</a:t>
            </a:r>
          </a:p>
          <a:p>
            <a:pPr marL="450850">
              <a:lnSpc>
                <a:spcPct val="150000"/>
              </a:lnSpc>
            </a:pPr>
            <a:r>
              <a:rPr lang="tr-TR" sz="2000" dirty="0" smtClean="0"/>
              <a:t>İsabet derecesi belirtilmelidir.</a:t>
            </a:r>
          </a:p>
          <a:p>
            <a:pPr marL="450850">
              <a:lnSpc>
                <a:spcPct val="150000"/>
              </a:lnSpc>
            </a:pPr>
            <a:r>
              <a:rPr lang="tr-TR" sz="2000" dirty="0" smtClean="0"/>
              <a:t>Güvenilir olmalı.</a:t>
            </a:r>
          </a:p>
          <a:p>
            <a:pPr marL="450850">
              <a:lnSpc>
                <a:spcPct val="150000"/>
              </a:lnSpc>
            </a:pPr>
            <a:r>
              <a:rPr lang="tr-TR" sz="2000" dirty="0" smtClean="0"/>
              <a:t>Anlamlı birimler şeklinde ifade edilmeli.</a:t>
            </a:r>
          </a:p>
          <a:p>
            <a:pPr marL="450850">
              <a:lnSpc>
                <a:spcPct val="150000"/>
              </a:lnSpc>
            </a:pPr>
            <a:r>
              <a:rPr lang="tr-TR" sz="2000" dirty="0" smtClean="0"/>
              <a:t>Yazılı olmalı.</a:t>
            </a:r>
          </a:p>
          <a:p>
            <a:pPr marL="450850">
              <a:lnSpc>
                <a:spcPct val="150000"/>
              </a:lnSpc>
            </a:pPr>
            <a:r>
              <a:rPr lang="tr-TR" sz="2000" dirty="0" smtClean="0"/>
              <a:t>Anlamada ve kullanımda kolaylık sağlamalı.</a:t>
            </a:r>
          </a:p>
        </p:txBody>
      </p:sp>
    </p:spTree>
    <p:extLst>
      <p:ext uri="{BB962C8B-B14F-4D97-AF65-F5344CB8AC3E}">
        <p14:creationId xmlns:p14="http://schemas.microsoft.com/office/powerpoint/2010/main" val="22739110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4"/>
          <p:cNvSpPr>
            <a:spLocks noGrp="1" noRot="1" noChangeArrowheads="1"/>
          </p:cNvSpPr>
          <p:nvPr>
            <p:ph type="title"/>
          </p:nvPr>
        </p:nvSpPr>
        <p:spPr>
          <a:noFill/>
        </p:spPr>
        <p:txBody>
          <a:bodyPr/>
          <a:lstStyle/>
          <a:p>
            <a:pPr eaLnBrk="1" hangingPunct="1"/>
            <a:r>
              <a:rPr lang="tr-TR" sz="3200" dirty="0" smtClean="0"/>
              <a:t>Talep Tahmin İlkeleri</a:t>
            </a:r>
          </a:p>
        </p:txBody>
      </p:sp>
      <p:sp>
        <p:nvSpPr>
          <p:cNvPr id="13315" name="Rectangle 3"/>
          <p:cNvSpPr>
            <a:spLocks noGrp="1" noChangeArrowheads="1"/>
          </p:cNvSpPr>
          <p:nvPr>
            <p:ph idx="1"/>
          </p:nvPr>
        </p:nvSpPr>
        <p:spPr>
          <a:xfrm>
            <a:off x="457200" y="1662113"/>
            <a:ext cx="8229600" cy="2962275"/>
          </a:xfrm>
        </p:spPr>
        <p:txBody>
          <a:bodyPr/>
          <a:lstStyle/>
          <a:p>
            <a:pPr marL="107950" indent="0" algn="just" eaLnBrk="1" hangingPunct="1">
              <a:buFont typeface="Georgia" pitchFamily="18" charset="0"/>
              <a:buNone/>
            </a:pPr>
            <a:r>
              <a:rPr lang="tr-TR" sz="2000" dirty="0" smtClean="0"/>
              <a:t>-Tahminlerde mükemmelliğe ulaşmak genellikle olanaksızdır, genellikle gerçekleşen sonuçlar tahmini değerlerden farklılık göstermektedir. </a:t>
            </a:r>
          </a:p>
          <a:p>
            <a:pPr marL="107950" indent="0" algn="just" eaLnBrk="1" hangingPunct="1">
              <a:buFont typeface="Georgia" pitchFamily="18" charset="0"/>
              <a:buNone/>
            </a:pPr>
            <a:endParaRPr lang="tr-TR" sz="2000" dirty="0" smtClean="0"/>
          </a:p>
          <a:p>
            <a:pPr marL="107950" indent="0" algn="just" eaLnBrk="1" hangingPunct="1">
              <a:buFont typeface="Georgia" pitchFamily="18" charset="0"/>
              <a:buNone/>
            </a:pPr>
            <a:r>
              <a:rPr lang="tr-TR" sz="2000" dirty="0" smtClean="0"/>
              <a:t>Bunun nedenlerinden biri, tahmin edilecek değişkeni etkileyen tüm faktörlerin göz önüne alınmaması, ikincisi ise öngörülmeyen tesadüfi olayın mevcudiyetidir (Üreten, 1999: 123).</a:t>
            </a:r>
          </a:p>
        </p:txBody>
      </p:sp>
    </p:spTree>
    <p:extLst>
      <p:ext uri="{BB962C8B-B14F-4D97-AF65-F5344CB8AC3E}">
        <p14:creationId xmlns:p14="http://schemas.microsoft.com/office/powerpoint/2010/main" val="28180498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4"/>
          <p:cNvSpPr>
            <a:spLocks noGrp="1" noRot="1" noChangeArrowheads="1"/>
          </p:cNvSpPr>
          <p:nvPr>
            <p:ph type="title"/>
          </p:nvPr>
        </p:nvSpPr>
        <p:spPr>
          <a:noFill/>
        </p:spPr>
        <p:txBody>
          <a:bodyPr/>
          <a:lstStyle/>
          <a:p>
            <a:pPr eaLnBrk="1" hangingPunct="1"/>
            <a:r>
              <a:rPr lang="tr-TR" sz="3200" dirty="0" smtClean="0"/>
              <a:t>Talep Tahmin İlkeleri</a:t>
            </a:r>
          </a:p>
        </p:txBody>
      </p:sp>
      <p:sp>
        <p:nvSpPr>
          <p:cNvPr id="14339" name="Rectangle 3"/>
          <p:cNvSpPr>
            <a:spLocks noGrp="1" noChangeArrowheads="1"/>
          </p:cNvSpPr>
          <p:nvPr>
            <p:ph idx="1"/>
          </p:nvPr>
        </p:nvSpPr>
        <p:spPr>
          <a:xfrm>
            <a:off x="457200" y="1662113"/>
            <a:ext cx="8229600" cy="2962275"/>
          </a:xfrm>
        </p:spPr>
        <p:txBody>
          <a:bodyPr/>
          <a:lstStyle/>
          <a:p>
            <a:pPr marL="107950" indent="0" algn="just" eaLnBrk="1" hangingPunct="1">
              <a:buFont typeface="Georgia" pitchFamily="18" charset="0"/>
              <a:buNone/>
            </a:pPr>
            <a:r>
              <a:rPr lang="tr-TR" sz="2000" dirty="0" smtClean="0"/>
              <a:t>Tahminlerin belirli ölçüde hata taşıyacağı unutulmamalıdır. Bu nedenle tahmin çalışmalarında tek bir tahmin değerinin belirlemenin yanı sıra bir aralığın yani yapılan tahmin değeri için alt ve üst sınırların belirlenmesi gerekmektedir (</a:t>
            </a:r>
            <a:r>
              <a:rPr lang="tr-TR" sz="2000" dirty="0" err="1" smtClean="0"/>
              <a:t>Sevgen</a:t>
            </a:r>
            <a:r>
              <a:rPr lang="tr-TR" sz="2000" dirty="0" smtClean="0"/>
              <a:t>, 2015: 40).</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87824" y="2895786"/>
            <a:ext cx="3715692" cy="1674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145821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4"/>
          <p:cNvSpPr>
            <a:spLocks noGrp="1" noRot="1" noChangeArrowheads="1"/>
          </p:cNvSpPr>
          <p:nvPr>
            <p:ph type="title"/>
          </p:nvPr>
        </p:nvSpPr>
        <p:spPr>
          <a:noFill/>
        </p:spPr>
        <p:txBody>
          <a:bodyPr/>
          <a:lstStyle/>
          <a:p>
            <a:pPr eaLnBrk="1" hangingPunct="1"/>
            <a:r>
              <a:rPr lang="tr-TR" sz="3200" dirty="0" smtClean="0"/>
              <a:t>Talep Tahmin İlkeleri</a:t>
            </a:r>
          </a:p>
        </p:txBody>
      </p:sp>
      <p:sp>
        <p:nvSpPr>
          <p:cNvPr id="15363" name="Rectangle 3"/>
          <p:cNvSpPr>
            <a:spLocks noGrp="1" noChangeArrowheads="1"/>
          </p:cNvSpPr>
          <p:nvPr>
            <p:ph idx="1"/>
          </p:nvPr>
        </p:nvSpPr>
        <p:spPr>
          <a:xfrm>
            <a:off x="504825" y="1328738"/>
            <a:ext cx="8229600" cy="3414712"/>
          </a:xfrm>
        </p:spPr>
        <p:txBody>
          <a:bodyPr>
            <a:normAutofit fontScale="92500" lnSpcReduction="10000"/>
          </a:bodyPr>
          <a:lstStyle/>
          <a:p>
            <a:pPr marL="107950" indent="0" algn="just" eaLnBrk="1" hangingPunct="1">
              <a:buFont typeface="Georgia" pitchFamily="18" charset="0"/>
              <a:buNone/>
            </a:pPr>
            <a:r>
              <a:rPr lang="tr-TR" sz="2400" dirty="0" smtClean="0"/>
              <a:t>-</a:t>
            </a:r>
            <a:r>
              <a:rPr lang="tr-TR" sz="2000" dirty="0" smtClean="0"/>
              <a:t>Talep tahminleri miktar ve çeşit olarak büyük olan gruplar için yapılırsa daha duyarlıdır (Ünüvar, 1995: 65).</a:t>
            </a:r>
          </a:p>
          <a:p>
            <a:pPr marL="107950" indent="0" algn="just" eaLnBrk="1" hangingPunct="1">
              <a:buFont typeface="Georgia" pitchFamily="18" charset="0"/>
              <a:buNone/>
            </a:pPr>
            <a:endParaRPr lang="tr-TR" sz="2000" dirty="0" smtClean="0"/>
          </a:p>
          <a:p>
            <a:pPr marL="107950" indent="0" algn="just" eaLnBrk="1" hangingPunct="1">
              <a:buFont typeface="Georgia" pitchFamily="18" charset="0"/>
              <a:buNone/>
            </a:pPr>
            <a:r>
              <a:rPr lang="tr-TR" sz="2000" dirty="0" smtClean="0"/>
              <a:t>-Tahminlerin kapsadığı zaman aralığı kısaldıkça (kısa vadeye gidildikçe) duyarlılık artmaktadır (</a:t>
            </a:r>
            <a:r>
              <a:rPr lang="tr-TR" sz="2000" dirty="0" err="1" smtClean="0"/>
              <a:t>Kobu</a:t>
            </a:r>
            <a:r>
              <a:rPr lang="tr-TR" sz="2000" dirty="0" smtClean="0"/>
              <a:t>, 1999: 81).</a:t>
            </a:r>
          </a:p>
          <a:p>
            <a:pPr marL="107950" indent="0" algn="just" eaLnBrk="1" hangingPunct="1">
              <a:buFont typeface="Georgia" pitchFamily="18" charset="0"/>
              <a:buNone/>
            </a:pPr>
            <a:endParaRPr lang="tr-TR" sz="2000" dirty="0"/>
          </a:p>
          <a:p>
            <a:pPr marL="107950" indent="0" algn="just">
              <a:buNone/>
            </a:pPr>
            <a:r>
              <a:rPr lang="tr-TR" sz="2000" dirty="0"/>
              <a:t>Bir tahmin edicinin varyansının tersi duyarlılık ölçüsüdür. Bu tanıma göre varyansı küçük olan tahmin ediciler yüksek duyarlılığa sahiptir. </a:t>
            </a:r>
            <a:r>
              <a:rPr lang="tr-TR" sz="2000" dirty="0" smtClean="0"/>
              <a:t> </a:t>
            </a:r>
            <a:r>
              <a:rPr lang="tr-TR" sz="2000" dirty="0"/>
              <a:t>Tahmin </a:t>
            </a:r>
            <a:r>
              <a:rPr lang="tr-TR" sz="2000" dirty="0" smtClean="0"/>
              <a:t>edicinin varyansının tersi duyarlılık </a:t>
            </a:r>
            <a:r>
              <a:rPr lang="tr-TR" sz="2000" dirty="0"/>
              <a:t>(</a:t>
            </a:r>
            <a:r>
              <a:rPr lang="tr-TR" sz="2000" dirty="0" err="1"/>
              <a:t>precision</a:t>
            </a:r>
            <a:r>
              <a:rPr lang="tr-TR" sz="2000" dirty="0"/>
              <a:t>) olarak adlandırılır. Bu durumda, </a:t>
            </a:r>
            <a:r>
              <a:rPr lang="tr-TR" sz="2000" dirty="0" smtClean="0"/>
              <a:t>bir tahmin </a:t>
            </a:r>
            <a:r>
              <a:rPr lang="tr-TR" sz="2000" dirty="0"/>
              <a:t>edici ne kadar küçük </a:t>
            </a:r>
            <a:r>
              <a:rPr lang="tr-TR" sz="2000" dirty="0" err="1"/>
              <a:t>varyanslı</a:t>
            </a:r>
            <a:r>
              <a:rPr lang="tr-TR" sz="2000" dirty="0"/>
              <a:t>, yani etkin ise, tahmin edici o </a:t>
            </a:r>
            <a:r>
              <a:rPr lang="tr-TR" sz="2000" dirty="0" smtClean="0"/>
              <a:t>derece duyarlıdır </a:t>
            </a:r>
            <a:r>
              <a:rPr lang="tr-TR" sz="2000" dirty="0"/>
              <a:t>(Çıngı, 1994). </a:t>
            </a:r>
            <a:endParaRPr lang="tr-TR" sz="2000" dirty="0" smtClean="0"/>
          </a:p>
        </p:txBody>
      </p:sp>
    </p:spTree>
    <p:extLst>
      <p:ext uri="{BB962C8B-B14F-4D97-AF65-F5344CB8AC3E}">
        <p14:creationId xmlns:p14="http://schemas.microsoft.com/office/powerpoint/2010/main" val="3627838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4"/>
          <p:cNvSpPr>
            <a:spLocks noGrp="1" noRot="1" noChangeArrowheads="1"/>
          </p:cNvSpPr>
          <p:nvPr>
            <p:ph type="title"/>
          </p:nvPr>
        </p:nvSpPr>
        <p:spPr>
          <a:noFill/>
        </p:spPr>
        <p:txBody>
          <a:bodyPr/>
          <a:lstStyle/>
          <a:p>
            <a:pPr eaLnBrk="1" hangingPunct="1"/>
            <a:r>
              <a:rPr lang="tr-TR" sz="3200" dirty="0" smtClean="0"/>
              <a:t>Talep Tahmin İlkeleri</a:t>
            </a:r>
          </a:p>
        </p:txBody>
      </p:sp>
      <p:sp>
        <p:nvSpPr>
          <p:cNvPr id="16387" name="Rectangle 3"/>
          <p:cNvSpPr>
            <a:spLocks noGrp="1" noChangeArrowheads="1"/>
          </p:cNvSpPr>
          <p:nvPr>
            <p:ph idx="1"/>
          </p:nvPr>
        </p:nvSpPr>
        <p:spPr>
          <a:xfrm>
            <a:off x="457200" y="1662113"/>
            <a:ext cx="8229600" cy="2962275"/>
          </a:xfrm>
        </p:spPr>
        <p:txBody>
          <a:bodyPr/>
          <a:lstStyle/>
          <a:p>
            <a:pPr marL="107950" indent="0" algn="just" eaLnBrk="1" hangingPunct="1">
              <a:buFont typeface="Georgia" pitchFamily="18" charset="0"/>
              <a:buNone/>
            </a:pPr>
            <a:r>
              <a:rPr lang="tr-TR" sz="2000" dirty="0" smtClean="0"/>
              <a:t>-Her talep tahmini araştırmasının sonuçları uygulamaya geçilmeden kullanılan talep tahmin yöntemlerinin doğruluğu test edilmelidir (Ünüvar, 1995: 65). </a:t>
            </a:r>
          </a:p>
        </p:txBody>
      </p:sp>
      <p:pic>
        <p:nvPicPr>
          <p:cNvPr id="409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11761" y="2797184"/>
            <a:ext cx="4701973" cy="1606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419917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4"/>
          <p:cNvSpPr>
            <a:spLocks noGrp="1" noRot="1" noChangeArrowheads="1"/>
          </p:cNvSpPr>
          <p:nvPr>
            <p:ph type="title"/>
          </p:nvPr>
        </p:nvSpPr>
        <p:spPr>
          <a:noFill/>
        </p:spPr>
        <p:txBody>
          <a:bodyPr/>
          <a:lstStyle/>
          <a:p>
            <a:pPr eaLnBrk="1" hangingPunct="1"/>
            <a:r>
              <a:rPr lang="tr-TR" sz="3200" dirty="0" smtClean="0"/>
              <a:t>Talep Tahmin İlkeleri</a:t>
            </a:r>
          </a:p>
        </p:txBody>
      </p:sp>
      <p:sp>
        <p:nvSpPr>
          <p:cNvPr id="17411" name="Rectangle 3"/>
          <p:cNvSpPr>
            <a:spLocks noGrp="1" noChangeArrowheads="1"/>
          </p:cNvSpPr>
          <p:nvPr>
            <p:ph idx="1"/>
          </p:nvPr>
        </p:nvSpPr>
        <p:spPr>
          <a:xfrm>
            <a:off x="467544" y="1183407"/>
            <a:ext cx="8229600" cy="2484276"/>
          </a:xfrm>
        </p:spPr>
        <p:txBody>
          <a:bodyPr>
            <a:normAutofit lnSpcReduction="10000"/>
          </a:bodyPr>
          <a:lstStyle/>
          <a:p>
            <a:pPr marL="107950" indent="0" algn="just" eaLnBrk="1" hangingPunct="1">
              <a:buFont typeface="Georgia" pitchFamily="18" charset="0"/>
              <a:buNone/>
            </a:pPr>
            <a:r>
              <a:rPr lang="tr-TR" sz="2000" dirty="0" smtClean="0"/>
              <a:t>-Tahmin yaparken geleceğe ait ve haberdar olunan bilgiler hesaba katılmalıdır. Reklam programlarının beklenen etkileri ya da bir satış kampanyası, talepte hızlı bir artış sonrası hızlı bir düşüşe, daha sonra da normal bir düzeye ulaşılmasıyla sonuçlanabilmektedir. </a:t>
            </a:r>
          </a:p>
          <a:p>
            <a:pPr marL="107950" indent="0" algn="just" eaLnBrk="1" hangingPunct="1">
              <a:buFont typeface="Georgia" pitchFamily="18" charset="0"/>
              <a:buNone/>
            </a:pPr>
            <a:endParaRPr lang="tr-TR" sz="2000" dirty="0" smtClean="0"/>
          </a:p>
          <a:p>
            <a:pPr marL="107950" indent="0" algn="just" eaLnBrk="1" hangingPunct="1">
              <a:buFont typeface="Georgia" pitchFamily="18" charset="0"/>
              <a:buNone/>
            </a:pPr>
            <a:r>
              <a:rPr lang="tr-TR" sz="2000" dirty="0" smtClean="0"/>
              <a:t>Bir işletmenin gelecekte yapmayı düşündüğü promosyon dağıtımlarının, sonrasında talebin artacağı bilinmelidir. Promosyon kampanyasının bitmesinden sonra ürün talebindeki azalmalar dikkate alınmalıdır.</a:t>
            </a:r>
          </a:p>
        </p:txBody>
      </p:sp>
      <p:pic>
        <p:nvPicPr>
          <p:cNvPr id="512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67744" y="3777255"/>
            <a:ext cx="4480223" cy="13662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906078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4"/>
          <p:cNvSpPr>
            <a:spLocks noGrp="1" noRot="1" noChangeArrowheads="1"/>
          </p:cNvSpPr>
          <p:nvPr>
            <p:ph type="title"/>
          </p:nvPr>
        </p:nvSpPr>
        <p:spPr>
          <a:noFill/>
        </p:spPr>
        <p:txBody>
          <a:bodyPr/>
          <a:lstStyle/>
          <a:p>
            <a:pPr eaLnBrk="1" hangingPunct="1"/>
            <a:r>
              <a:rPr lang="tr-TR" sz="3200" dirty="0" smtClean="0"/>
              <a:t>Talep Tahmin İlkeleri</a:t>
            </a:r>
          </a:p>
        </p:txBody>
      </p:sp>
      <p:sp>
        <p:nvSpPr>
          <p:cNvPr id="18435" name="Rectangle 3"/>
          <p:cNvSpPr>
            <a:spLocks noGrp="1" noChangeArrowheads="1"/>
          </p:cNvSpPr>
          <p:nvPr>
            <p:ph idx="1"/>
          </p:nvPr>
        </p:nvSpPr>
        <p:spPr>
          <a:xfrm>
            <a:off x="457200" y="1662113"/>
            <a:ext cx="8229600" cy="2962275"/>
          </a:xfrm>
        </p:spPr>
        <p:txBody>
          <a:bodyPr/>
          <a:lstStyle/>
          <a:p>
            <a:pPr marL="107950" indent="0" algn="just" eaLnBrk="1" hangingPunct="1">
              <a:buFont typeface="Georgia" pitchFamily="18" charset="0"/>
              <a:buNone/>
            </a:pPr>
            <a:r>
              <a:rPr lang="tr-TR" sz="2000" dirty="0" smtClean="0"/>
              <a:t>-Her talep tahmin araştırmasında sapmaları belirleyecek hata hesaplamaları yer almalıdır (</a:t>
            </a:r>
            <a:r>
              <a:rPr lang="tr-TR" sz="2000" dirty="0" err="1" smtClean="0"/>
              <a:t>Kobu</a:t>
            </a:r>
            <a:r>
              <a:rPr lang="tr-TR" sz="2000" dirty="0" smtClean="0"/>
              <a:t>, 1999: 81).</a:t>
            </a:r>
          </a:p>
          <a:p>
            <a:pPr marL="107950" indent="0" algn="just" eaLnBrk="1" hangingPunct="1">
              <a:buFont typeface="Georgia" pitchFamily="18" charset="0"/>
              <a:buNone/>
            </a:pPr>
            <a:endParaRPr lang="tr-TR" sz="2000" dirty="0" smtClean="0"/>
          </a:p>
          <a:p>
            <a:pPr marL="107950" indent="0" algn="just" eaLnBrk="1" hangingPunct="1">
              <a:buFont typeface="Georgia" pitchFamily="18" charset="0"/>
              <a:buNone/>
            </a:pPr>
            <a:r>
              <a:rPr lang="tr-TR" sz="2000" dirty="0" smtClean="0"/>
              <a:t>-Bir grup ürün için yapılan tahminler, tek tek ürünler için yapılan tahminlere kıyasla daha doğru sonuç vermektedir (Üreten, 1999: 123).</a:t>
            </a:r>
          </a:p>
        </p:txBody>
      </p:sp>
    </p:spTree>
    <p:extLst>
      <p:ext uri="{BB962C8B-B14F-4D97-AF65-F5344CB8AC3E}">
        <p14:creationId xmlns:p14="http://schemas.microsoft.com/office/powerpoint/2010/main" val="598147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4"/>
          <p:cNvSpPr>
            <a:spLocks noGrp="1" noRot="1" noChangeArrowheads="1"/>
          </p:cNvSpPr>
          <p:nvPr>
            <p:ph type="title"/>
          </p:nvPr>
        </p:nvSpPr>
        <p:spPr>
          <a:noFill/>
        </p:spPr>
        <p:txBody>
          <a:bodyPr/>
          <a:lstStyle/>
          <a:p>
            <a:pPr eaLnBrk="1" hangingPunct="1"/>
            <a:r>
              <a:rPr lang="tr-TR" sz="3200" dirty="0" smtClean="0"/>
              <a:t>Talep Tahmin Yöntemleri</a:t>
            </a:r>
          </a:p>
        </p:txBody>
      </p:sp>
      <p:sp>
        <p:nvSpPr>
          <p:cNvPr id="19459" name="Rectangle 3"/>
          <p:cNvSpPr>
            <a:spLocks noGrp="1" noChangeArrowheads="1"/>
          </p:cNvSpPr>
          <p:nvPr>
            <p:ph idx="1"/>
          </p:nvPr>
        </p:nvSpPr>
        <p:spPr>
          <a:xfrm>
            <a:off x="457200" y="1662113"/>
            <a:ext cx="8229600" cy="2962275"/>
          </a:xfrm>
        </p:spPr>
        <p:txBody>
          <a:bodyPr/>
          <a:lstStyle/>
          <a:p>
            <a:pPr marL="450850">
              <a:lnSpc>
                <a:spcPct val="150000"/>
              </a:lnSpc>
            </a:pPr>
            <a:r>
              <a:rPr lang="tr-TR" sz="2400" dirty="0" smtClean="0"/>
              <a:t>Kalitatif  Yöntemler</a:t>
            </a:r>
          </a:p>
          <a:p>
            <a:pPr marL="450850">
              <a:lnSpc>
                <a:spcPct val="150000"/>
              </a:lnSpc>
            </a:pPr>
            <a:r>
              <a:rPr lang="tr-TR" sz="2400" dirty="0" smtClean="0"/>
              <a:t>Kantitatif  Yöntemler</a:t>
            </a: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24609" y="3219820"/>
            <a:ext cx="5378269" cy="16855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037147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4"/>
          <p:cNvSpPr>
            <a:spLocks noGrp="1" noRot="1" noChangeArrowheads="1"/>
          </p:cNvSpPr>
          <p:nvPr>
            <p:ph type="title"/>
          </p:nvPr>
        </p:nvSpPr>
        <p:spPr>
          <a:noFill/>
        </p:spPr>
        <p:txBody>
          <a:bodyPr/>
          <a:lstStyle/>
          <a:p>
            <a:pPr eaLnBrk="1" hangingPunct="1"/>
            <a:r>
              <a:rPr lang="tr-TR" sz="3600" dirty="0" smtClean="0"/>
              <a:t>Kalitatif  Yöntemler</a:t>
            </a:r>
          </a:p>
        </p:txBody>
      </p:sp>
      <p:sp>
        <p:nvSpPr>
          <p:cNvPr id="20483" name="Rectangle 3"/>
          <p:cNvSpPr>
            <a:spLocks noGrp="1" noChangeArrowheads="1"/>
          </p:cNvSpPr>
          <p:nvPr>
            <p:ph idx="1"/>
          </p:nvPr>
        </p:nvSpPr>
        <p:spPr>
          <a:xfrm>
            <a:off x="457200" y="1662113"/>
            <a:ext cx="8229600" cy="2962275"/>
          </a:xfrm>
        </p:spPr>
        <p:txBody>
          <a:bodyPr/>
          <a:lstStyle/>
          <a:p>
            <a:pPr marL="107950" indent="0" algn="just" eaLnBrk="1" hangingPunct="1">
              <a:lnSpc>
                <a:spcPct val="150000"/>
              </a:lnSpc>
              <a:buFont typeface="Georgia" pitchFamily="18" charset="0"/>
              <a:buNone/>
            </a:pPr>
            <a:r>
              <a:rPr lang="tr-TR" sz="2000" dirty="0" smtClean="0"/>
              <a:t>Kalitatif yöntemlerde, geçmişe ilişkin yeterli veri bulunmaması durumunda, kişisel yargı, deneyim ve uzmanlığına dayalı olarak tahmin oluşturulmaktadır. Kalitatif yöntemler konu ile ilgili uzman kişilerin bu alandaki gelişmelerin ne yönde olacağı hakkındaki düşünceleridir (Kılıç, 2015: 2).</a:t>
            </a:r>
          </a:p>
        </p:txBody>
      </p:sp>
      <p:pic>
        <p:nvPicPr>
          <p:cNvPr id="717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627785" y="3820083"/>
            <a:ext cx="3747145" cy="1138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741937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4"/>
          <p:cNvSpPr>
            <a:spLocks noGrp="1" noRot="1" noChangeArrowheads="1"/>
          </p:cNvSpPr>
          <p:nvPr>
            <p:ph type="title"/>
          </p:nvPr>
        </p:nvSpPr>
        <p:spPr>
          <a:noFill/>
        </p:spPr>
        <p:txBody>
          <a:bodyPr/>
          <a:lstStyle/>
          <a:p>
            <a:pPr eaLnBrk="1" hangingPunct="1"/>
            <a:r>
              <a:rPr lang="tr-TR" sz="3600" smtClean="0"/>
              <a:t>Kalitatif  Yöntemler</a:t>
            </a:r>
          </a:p>
        </p:txBody>
      </p:sp>
      <p:sp>
        <p:nvSpPr>
          <p:cNvPr id="21507" name="Rectangle 3"/>
          <p:cNvSpPr>
            <a:spLocks noGrp="1" noChangeArrowheads="1"/>
          </p:cNvSpPr>
          <p:nvPr>
            <p:ph idx="1"/>
          </p:nvPr>
        </p:nvSpPr>
        <p:spPr>
          <a:xfrm>
            <a:off x="395536" y="1113588"/>
            <a:ext cx="8229600" cy="2962275"/>
          </a:xfrm>
        </p:spPr>
        <p:txBody>
          <a:bodyPr/>
          <a:lstStyle/>
          <a:p>
            <a:pPr marL="107950" indent="0" algn="just" eaLnBrk="1" hangingPunct="1">
              <a:lnSpc>
                <a:spcPct val="150000"/>
              </a:lnSpc>
              <a:buFont typeface="Georgia" pitchFamily="18" charset="0"/>
              <a:buNone/>
            </a:pPr>
            <a:r>
              <a:rPr lang="tr-TR" sz="2000" dirty="0" smtClean="0"/>
              <a:t>Kalitatif tahmin teknikleri “sübjektif” veya “ölçüt karar tabanlı” teknikler olarak da ifade edilir. Tahmin ve genelleme yapmak için öncelikle insan kapasitesi kullanılır. Verilere dayanarak yapılan bilimsel yöntemler yerine hissî, kişisel olarak yapılan tahminlerdir. Tahmin etme yöntemi bilimsel verilere dayanmaması nedeniyle tahmin performansı düşüktür.</a:t>
            </a:r>
          </a:p>
        </p:txBody>
      </p:sp>
    </p:spTree>
    <p:extLst>
      <p:ext uri="{BB962C8B-B14F-4D97-AF65-F5344CB8AC3E}">
        <p14:creationId xmlns:p14="http://schemas.microsoft.com/office/powerpoint/2010/main" val="38593086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4"/>
          <p:cNvSpPr>
            <a:spLocks noGrp="1" noRot="1" noChangeArrowheads="1"/>
          </p:cNvSpPr>
          <p:nvPr>
            <p:ph type="title"/>
          </p:nvPr>
        </p:nvSpPr>
        <p:spPr>
          <a:noFill/>
        </p:spPr>
        <p:txBody>
          <a:bodyPr/>
          <a:lstStyle/>
          <a:p>
            <a:pPr eaLnBrk="1" hangingPunct="1"/>
            <a:r>
              <a:rPr lang="tr-TR" sz="3600" smtClean="0"/>
              <a:t>Kalitatif  Yöntemler</a:t>
            </a:r>
          </a:p>
        </p:txBody>
      </p:sp>
      <p:sp>
        <p:nvSpPr>
          <p:cNvPr id="22531" name="Rectangle 3"/>
          <p:cNvSpPr>
            <a:spLocks noGrp="1" noChangeArrowheads="1"/>
          </p:cNvSpPr>
          <p:nvPr>
            <p:ph idx="1"/>
          </p:nvPr>
        </p:nvSpPr>
        <p:spPr>
          <a:xfrm>
            <a:off x="457200" y="1662113"/>
            <a:ext cx="8229600" cy="2962275"/>
          </a:xfrm>
        </p:spPr>
        <p:txBody>
          <a:bodyPr/>
          <a:lstStyle/>
          <a:p>
            <a:pPr marL="107950" indent="0" algn="just" eaLnBrk="1" hangingPunct="1">
              <a:lnSpc>
                <a:spcPct val="150000"/>
              </a:lnSpc>
              <a:buFont typeface="Georgia" pitchFamily="18" charset="0"/>
              <a:buNone/>
            </a:pPr>
            <a:r>
              <a:rPr lang="tr-TR" sz="2000" dirty="0" smtClean="0"/>
              <a:t>-Kısa sürede hazırlanabilir. </a:t>
            </a:r>
          </a:p>
          <a:p>
            <a:pPr marL="107950" indent="0" algn="just" eaLnBrk="1" hangingPunct="1">
              <a:lnSpc>
                <a:spcPct val="150000"/>
              </a:lnSpc>
              <a:buFont typeface="Georgia" pitchFamily="18" charset="0"/>
              <a:buNone/>
            </a:pPr>
            <a:r>
              <a:rPr lang="tr-TR" sz="2000" dirty="0" smtClean="0"/>
              <a:t>-Sayısal beceri gerektirmez. </a:t>
            </a:r>
          </a:p>
          <a:p>
            <a:pPr marL="107950" indent="0" algn="just" eaLnBrk="1" hangingPunct="1">
              <a:lnSpc>
                <a:spcPct val="150000"/>
              </a:lnSpc>
              <a:buFont typeface="Georgia" pitchFamily="18" charset="0"/>
              <a:buNone/>
            </a:pPr>
            <a:r>
              <a:rPr lang="tr-TR" sz="2000" dirty="0" smtClean="0"/>
              <a:t>-Her ortamda uygulanabilir. </a:t>
            </a:r>
          </a:p>
          <a:p>
            <a:pPr marL="107950" indent="0" algn="just" eaLnBrk="1" hangingPunct="1">
              <a:lnSpc>
                <a:spcPct val="150000"/>
              </a:lnSpc>
              <a:buFont typeface="Georgia" pitchFamily="18" charset="0"/>
              <a:buNone/>
            </a:pPr>
            <a:r>
              <a:rPr lang="tr-TR" sz="2000" dirty="0" smtClean="0"/>
              <a:t>-Bilgisayar desteğine gerek duymaz. </a:t>
            </a:r>
          </a:p>
          <a:p>
            <a:pPr marL="107950" indent="0" algn="just" eaLnBrk="1" hangingPunct="1">
              <a:lnSpc>
                <a:spcPct val="150000"/>
              </a:lnSpc>
              <a:buFont typeface="Georgia" pitchFamily="18" charset="0"/>
              <a:buNone/>
            </a:pPr>
            <a:r>
              <a:rPr lang="tr-TR" sz="2000" dirty="0" smtClean="0"/>
              <a:t>-Geçmişe dayalı veriler kullanabilir.</a:t>
            </a:r>
          </a:p>
        </p:txBody>
      </p:sp>
      <p:pic>
        <p:nvPicPr>
          <p:cNvPr id="819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004049" y="2085696"/>
            <a:ext cx="2882659" cy="11225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920839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4"/>
          <p:cNvSpPr>
            <a:spLocks noGrp="1" noRot="1" noChangeArrowheads="1"/>
          </p:cNvSpPr>
          <p:nvPr>
            <p:ph type="title"/>
          </p:nvPr>
        </p:nvSpPr>
        <p:spPr>
          <a:noFill/>
        </p:spPr>
        <p:txBody>
          <a:bodyPr/>
          <a:lstStyle/>
          <a:p>
            <a:pPr eaLnBrk="1" hangingPunct="1"/>
            <a:r>
              <a:rPr lang="tr-TR" sz="3600" smtClean="0"/>
              <a:t>Delphi Yöntemi</a:t>
            </a:r>
          </a:p>
        </p:txBody>
      </p:sp>
      <p:sp>
        <p:nvSpPr>
          <p:cNvPr id="23555" name="Rectangle 3"/>
          <p:cNvSpPr>
            <a:spLocks noGrp="1" noChangeArrowheads="1"/>
          </p:cNvSpPr>
          <p:nvPr>
            <p:ph idx="1"/>
          </p:nvPr>
        </p:nvSpPr>
        <p:spPr>
          <a:xfrm>
            <a:off x="457200" y="1662113"/>
            <a:ext cx="8229600" cy="2962275"/>
          </a:xfrm>
        </p:spPr>
        <p:txBody>
          <a:bodyPr/>
          <a:lstStyle/>
          <a:p>
            <a:pPr marL="107950" indent="0" algn="just" eaLnBrk="1" hangingPunct="1">
              <a:lnSpc>
                <a:spcPct val="150000"/>
              </a:lnSpc>
              <a:buFont typeface="Georgia" pitchFamily="18" charset="0"/>
              <a:buNone/>
            </a:pPr>
            <a:r>
              <a:rPr lang="tr-TR" sz="2000" dirty="0" smtClean="0"/>
              <a:t>Mevcut verilerin bir istatiksel analizi gerçekleştiremeyecek kadar az olduğu ve geçmişteki talep verilerinin gelecekteki talebi yansıtmaktan uzak kaldığı durumlarda doğru bir talep tahmini için tüketicilerle bir ürüne ilişkin beklentiler arasında çok iyi bir ilişki kurabilecek uzmanların düşüncelerine başvurulması ve alternatif görüşlerde fikir birliğinin oluşturulmasını sağlamaya çalışan bir yöntemdir (Meydan, 2007: 23).</a:t>
            </a:r>
          </a:p>
        </p:txBody>
      </p:sp>
    </p:spTree>
    <p:extLst>
      <p:ext uri="{BB962C8B-B14F-4D97-AF65-F5344CB8AC3E}">
        <p14:creationId xmlns:p14="http://schemas.microsoft.com/office/powerpoint/2010/main" val="17983244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4"/>
          <p:cNvSpPr>
            <a:spLocks noGrp="1" noRot="1" noChangeArrowheads="1"/>
          </p:cNvSpPr>
          <p:nvPr>
            <p:ph type="title"/>
          </p:nvPr>
        </p:nvSpPr>
        <p:spPr>
          <a:noFill/>
        </p:spPr>
        <p:txBody>
          <a:bodyPr/>
          <a:lstStyle/>
          <a:p>
            <a:pPr eaLnBrk="1" hangingPunct="1"/>
            <a:r>
              <a:rPr lang="tr-TR" sz="3600" smtClean="0"/>
              <a:t>Delphi Yöntemi</a:t>
            </a:r>
          </a:p>
        </p:txBody>
      </p:sp>
      <p:sp>
        <p:nvSpPr>
          <p:cNvPr id="23555" name="Rectangle 3"/>
          <p:cNvSpPr>
            <a:spLocks noGrp="1" noChangeArrowheads="1"/>
          </p:cNvSpPr>
          <p:nvPr>
            <p:ph idx="1"/>
          </p:nvPr>
        </p:nvSpPr>
        <p:spPr>
          <a:xfrm>
            <a:off x="457200" y="1662113"/>
            <a:ext cx="8229600" cy="2962275"/>
          </a:xfrm>
        </p:spPr>
        <p:txBody>
          <a:bodyPr>
            <a:normAutofit lnSpcReduction="10000"/>
          </a:bodyPr>
          <a:lstStyle/>
          <a:p>
            <a:pPr marL="107950" indent="0" algn="just">
              <a:lnSpc>
                <a:spcPct val="150000"/>
              </a:lnSpc>
              <a:buNone/>
            </a:pPr>
            <a:r>
              <a:rPr lang="tr-TR" sz="2000" dirty="0" err="1"/>
              <a:t>Delphi</a:t>
            </a:r>
            <a:r>
              <a:rPr lang="tr-TR" sz="2000" dirty="0"/>
              <a:t> Tekniğini diğer grup karar verme süreçlerinden ayıran dört karakteristik özelliği vardır.</a:t>
            </a:r>
          </a:p>
          <a:p>
            <a:pPr marL="107950" indent="0" algn="just">
              <a:lnSpc>
                <a:spcPct val="150000"/>
              </a:lnSpc>
              <a:buNone/>
            </a:pPr>
            <a:r>
              <a:rPr lang="tr-TR" sz="2000" dirty="0" err="1"/>
              <a:t>Anonimlik</a:t>
            </a:r>
            <a:endParaRPr lang="tr-TR" sz="2000" dirty="0"/>
          </a:p>
          <a:p>
            <a:pPr marL="107950" indent="0" algn="just">
              <a:lnSpc>
                <a:spcPct val="150000"/>
              </a:lnSpc>
              <a:buNone/>
            </a:pPr>
            <a:r>
              <a:rPr lang="tr-TR" sz="2000" dirty="0"/>
              <a:t>Kontrollü Geri Bildirimle Yineleme</a:t>
            </a:r>
          </a:p>
          <a:p>
            <a:pPr marL="107950" indent="0" algn="just">
              <a:lnSpc>
                <a:spcPct val="150000"/>
              </a:lnSpc>
              <a:buNone/>
            </a:pPr>
            <a:r>
              <a:rPr lang="tr-TR" sz="2000" dirty="0"/>
              <a:t>İstatistiksel Grup Yanıtı</a:t>
            </a:r>
          </a:p>
          <a:p>
            <a:pPr marL="107950" indent="0" algn="just">
              <a:lnSpc>
                <a:spcPct val="150000"/>
              </a:lnSpc>
              <a:buNone/>
            </a:pPr>
            <a:r>
              <a:rPr lang="tr-TR" sz="2000" dirty="0"/>
              <a:t>Uzman Görüşü</a:t>
            </a:r>
            <a:endParaRPr lang="tr-TR" sz="2000" dirty="0" smtClean="0"/>
          </a:p>
        </p:txBody>
      </p:sp>
    </p:spTree>
    <p:extLst>
      <p:ext uri="{BB962C8B-B14F-4D97-AF65-F5344CB8AC3E}">
        <p14:creationId xmlns:p14="http://schemas.microsoft.com/office/powerpoint/2010/main" val="38245518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4"/>
          <p:cNvSpPr>
            <a:spLocks noGrp="1" noRot="1" noChangeArrowheads="1"/>
          </p:cNvSpPr>
          <p:nvPr>
            <p:ph type="title"/>
          </p:nvPr>
        </p:nvSpPr>
        <p:spPr>
          <a:noFill/>
        </p:spPr>
        <p:txBody>
          <a:bodyPr/>
          <a:lstStyle/>
          <a:p>
            <a:pPr eaLnBrk="1" hangingPunct="1"/>
            <a:r>
              <a:rPr lang="tr-TR" sz="3600" smtClean="0"/>
              <a:t>Delphi Yöntemi</a:t>
            </a:r>
          </a:p>
        </p:txBody>
      </p:sp>
      <p:sp>
        <p:nvSpPr>
          <p:cNvPr id="23555" name="Rectangle 3"/>
          <p:cNvSpPr>
            <a:spLocks noGrp="1" noChangeArrowheads="1"/>
          </p:cNvSpPr>
          <p:nvPr>
            <p:ph idx="1"/>
          </p:nvPr>
        </p:nvSpPr>
        <p:spPr>
          <a:xfrm>
            <a:off x="384870" y="1484970"/>
            <a:ext cx="8229600" cy="2962275"/>
          </a:xfrm>
        </p:spPr>
        <p:txBody>
          <a:bodyPr>
            <a:normAutofit lnSpcReduction="10000"/>
          </a:bodyPr>
          <a:lstStyle/>
          <a:p>
            <a:pPr marL="107950" indent="0" algn="just">
              <a:lnSpc>
                <a:spcPct val="150000"/>
              </a:lnSpc>
              <a:buNone/>
            </a:pPr>
            <a:r>
              <a:rPr lang="tr-TR" sz="2000" dirty="0"/>
              <a:t>Bu prosedür, bir olayın olma olasılığını tahmin eder.</a:t>
            </a:r>
          </a:p>
          <a:p>
            <a:pPr marL="107950" indent="0" algn="just">
              <a:lnSpc>
                <a:spcPct val="150000"/>
              </a:lnSpc>
              <a:buNone/>
            </a:pPr>
            <a:r>
              <a:rPr lang="tr-TR" sz="2000" dirty="0"/>
              <a:t>Başlatıcı veya kolaylaştırıcı, anonim bir uzman grubundan bir konu hakkında görüş toplar.</a:t>
            </a:r>
          </a:p>
          <a:p>
            <a:pPr marL="107950" indent="0" algn="just">
              <a:lnSpc>
                <a:spcPct val="150000"/>
              </a:lnSpc>
              <a:buNone/>
            </a:pPr>
            <a:r>
              <a:rPr lang="tr-TR" sz="2000" dirty="0"/>
              <a:t>Böyle bir süreç birden fazla yineleme içerebilir.</a:t>
            </a:r>
          </a:p>
          <a:p>
            <a:pPr marL="107950" indent="0" algn="just">
              <a:lnSpc>
                <a:spcPct val="150000"/>
              </a:lnSpc>
              <a:buNone/>
            </a:pPr>
            <a:r>
              <a:rPr lang="tr-TR" sz="2000" dirty="0"/>
              <a:t>Her yineleme, önceki adımdan tutarlı bir geri bildirim aldıktan sonra gerçekleştirilir</a:t>
            </a:r>
            <a:r>
              <a:rPr lang="tr-TR" sz="2000" dirty="0" smtClean="0"/>
              <a:t>.</a:t>
            </a:r>
            <a:endParaRPr lang="tr-TR" sz="2000" dirty="0"/>
          </a:p>
        </p:txBody>
      </p:sp>
    </p:spTree>
    <p:extLst>
      <p:ext uri="{BB962C8B-B14F-4D97-AF65-F5344CB8AC3E}">
        <p14:creationId xmlns:p14="http://schemas.microsoft.com/office/powerpoint/2010/main" val="20152747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4"/>
          <p:cNvSpPr>
            <a:spLocks noGrp="1" noRot="1" noChangeArrowheads="1"/>
          </p:cNvSpPr>
          <p:nvPr>
            <p:ph type="title"/>
          </p:nvPr>
        </p:nvSpPr>
        <p:spPr>
          <a:noFill/>
        </p:spPr>
        <p:txBody>
          <a:bodyPr/>
          <a:lstStyle/>
          <a:p>
            <a:pPr eaLnBrk="1" hangingPunct="1"/>
            <a:r>
              <a:rPr lang="tr-TR" sz="3600" smtClean="0"/>
              <a:t>Delphi Yöntemi</a:t>
            </a:r>
          </a:p>
        </p:txBody>
      </p:sp>
      <p:sp>
        <p:nvSpPr>
          <p:cNvPr id="23555" name="Rectangle 3"/>
          <p:cNvSpPr>
            <a:spLocks noGrp="1" noChangeArrowheads="1"/>
          </p:cNvSpPr>
          <p:nvPr>
            <p:ph idx="1"/>
          </p:nvPr>
        </p:nvSpPr>
        <p:spPr>
          <a:xfrm>
            <a:off x="308670" y="1523070"/>
            <a:ext cx="8229600" cy="2962275"/>
          </a:xfrm>
        </p:spPr>
        <p:txBody>
          <a:bodyPr/>
          <a:lstStyle/>
          <a:p>
            <a:pPr marL="107950" indent="0" algn="just">
              <a:lnSpc>
                <a:spcPct val="150000"/>
              </a:lnSpc>
              <a:buNone/>
            </a:pPr>
            <a:r>
              <a:rPr lang="tr-TR" sz="2000" dirty="0"/>
              <a:t>Yinelemeler, seçilen uzmanlardan oybirliği ve ortak bir fikir birliği sağlanana kadar gerçekleştirilir.</a:t>
            </a:r>
          </a:p>
          <a:p>
            <a:pPr marL="107950" indent="0" algn="just">
              <a:lnSpc>
                <a:spcPct val="150000"/>
              </a:lnSpc>
              <a:buNone/>
            </a:pPr>
            <a:r>
              <a:rPr lang="tr-TR" sz="2000" dirty="0"/>
              <a:t>Grup, grup tartışmasının her adımında kolaylaştırıcıya kendi bakış açılarını, tahminlerini ve varsayımlarını sunar.</a:t>
            </a:r>
          </a:p>
          <a:p>
            <a:pPr marL="107950" indent="0" algn="just">
              <a:lnSpc>
                <a:spcPct val="150000"/>
              </a:lnSpc>
              <a:buNone/>
            </a:pPr>
            <a:r>
              <a:rPr lang="tr-TR" sz="2000" dirty="0"/>
              <a:t>Turların bitiminden sonra uzmanlar görüş ve tahminlerini grup içinde paylaşırlar.</a:t>
            </a:r>
          </a:p>
        </p:txBody>
      </p:sp>
    </p:spTree>
    <p:extLst>
      <p:ext uri="{BB962C8B-B14F-4D97-AF65-F5344CB8AC3E}">
        <p14:creationId xmlns:p14="http://schemas.microsoft.com/office/powerpoint/2010/main" val="36884518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4"/>
          <p:cNvSpPr>
            <a:spLocks noGrp="1" noRot="1" noChangeArrowheads="1"/>
          </p:cNvSpPr>
          <p:nvPr>
            <p:ph type="title"/>
          </p:nvPr>
        </p:nvSpPr>
        <p:spPr>
          <a:noFill/>
        </p:spPr>
        <p:txBody>
          <a:bodyPr/>
          <a:lstStyle/>
          <a:p>
            <a:pPr eaLnBrk="1" hangingPunct="1"/>
            <a:r>
              <a:rPr lang="tr-TR" sz="3600" smtClean="0"/>
              <a:t>Delphi Yöntemi</a:t>
            </a:r>
          </a:p>
        </p:txBody>
      </p:sp>
      <p:sp>
        <p:nvSpPr>
          <p:cNvPr id="23555" name="Rectangle 3"/>
          <p:cNvSpPr>
            <a:spLocks noGrp="1" noChangeArrowheads="1"/>
          </p:cNvSpPr>
          <p:nvPr>
            <p:ph idx="1"/>
          </p:nvPr>
        </p:nvSpPr>
        <p:spPr>
          <a:xfrm>
            <a:off x="457200" y="1662113"/>
            <a:ext cx="8229600" cy="2962275"/>
          </a:xfrm>
        </p:spPr>
        <p:txBody>
          <a:bodyPr/>
          <a:lstStyle/>
          <a:p>
            <a:pPr marL="107950" indent="0" algn="just">
              <a:lnSpc>
                <a:spcPct val="150000"/>
              </a:lnSpc>
              <a:buNone/>
            </a:pPr>
            <a:r>
              <a:rPr lang="tr-TR" sz="2000" dirty="0"/>
              <a:t>İlk olarak, incelenen konuya göre bir uzman grubu seçilir.</a:t>
            </a:r>
          </a:p>
          <a:p>
            <a:pPr marL="107950" indent="0" algn="just">
              <a:lnSpc>
                <a:spcPct val="150000"/>
              </a:lnSpc>
              <a:buNone/>
            </a:pPr>
            <a:r>
              <a:rPr lang="tr-TR" sz="2000" dirty="0"/>
              <a:t>Tüm katılımcılar (uzmanlar) onaylandıktan sonra, grubun her üyesine kişisel görüşlerine, deneyimlerine veya önceki araştırmalarına dayanarak her konuda yorum yapma talimatlarını içeren bir anket gönderilir.</a:t>
            </a:r>
          </a:p>
          <a:p>
            <a:pPr marL="107950" indent="0" algn="just">
              <a:lnSpc>
                <a:spcPct val="150000"/>
              </a:lnSpc>
              <a:buNone/>
            </a:pPr>
            <a:r>
              <a:rPr lang="tr-TR" sz="2000" dirty="0"/>
              <a:t>Anketler, yorumları gruplayan ve bilgilerin kopyalarını hazırlayan kolaylaştırıcıya (tekniği yöneten </a:t>
            </a:r>
            <a:r>
              <a:rPr lang="tr-TR" sz="2000" dirty="0" err="1"/>
              <a:t>moderatöre</a:t>
            </a:r>
            <a:r>
              <a:rPr lang="tr-TR" sz="2000" dirty="0"/>
              <a:t>) iade edilir</a:t>
            </a:r>
            <a:r>
              <a:rPr lang="tr-TR" sz="2000" dirty="0" smtClean="0"/>
              <a:t>.</a:t>
            </a:r>
            <a:endParaRPr lang="tr-TR" sz="2000" dirty="0"/>
          </a:p>
        </p:txBody>
      </p:sp>
    </p:spTree>
    <p:extLst>
      <p:ext uri="{BB962C8B-B14F-4D97-AF65-F5344CB8AC3E}">
        <p14:creationId xmlns:p14="http://schemas.microsoft.com/office/powerpoint/2010/main" val="21662132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4"/>
          <p:cNvSpPr>
            <a:spLocks noGrp="1" noRot="1" noChangeArrowheads="1"/>
          </p:cNvSpPr>
          <p:nvPr>
            <p:ph type="title"/>
          </p:nvPr>
        </p:nvSpPr>
        <p:spPr>
          <a:noFill/>
        </p:spPr>
        <p:txBody>
          <a:bodyPr/>
          <a:lstStyle/>
          <a:p>
            <a:pPr eaLnBrk="1" hangingPunct="1"/>
            <a:r>
              <a:rPr lang="tr-TR" sz="3600" smtClean="0"/>
              <a:t>Delphi Yöntemi</a:t>
            </a:r>
          </a:p>
        </p:txBody>
      </p:sp>
      <p:sp>
        <p:nvSpPr>
          <p:cNvPr id="23555" name="Rectangle 3"/>
          <p:cNvSpPr>
            <a:spLocks noGrp="1" noChangeArrowheads="1"/>
          </p:cNvSpPr>
          <p:nvPr>
            <p:ph idx="1"/>
          </p:nvPr>
        </p:nvSpPr>
        <p:spPr>
          <a:xfrm>
            <a:off x="457200" y="1662113"/>
            <a:ext cx="8229600" cy="2962275"/>
          </a:xfrm>
        </p:spPr>
        <p:txBody>
          <a:bodyPr/>
          <a:lstStyle/>
          <a:p>
            <a:pPr marL="107950" indent="0" algn="just">
              <a:lnSpc>
                <a:spcPct val="150000"/>
              </a:lnSpc>
              <a:buNone/>
            </a:pPr>
            <a:r>
              <a:rPr lang="tr-TR" sz="2000" dirty="0"/>
              <a:t>Derlenen yorumların bir kopyası, her bir katılımcıya daha fazla yorum yapma fırsatı ile birlikte gönderilir.</a:t>
            </a:r>
          </a:p>
          <a:p>
            <a:pPr marL="107950" indent="0" algn="just">
              <a:lnSpc>
                <a:spcPct val="150000"/>
              </a:lnSpc>
              <a:buNone/>
            </a:pPr>
            <a:r>
              <a:rPr lang="tr-TR" sz="2000" dirty="0"/>
              <a:t>Her turun sonunda, tüm anketler, başka bir turun gerekli olup olmadığına veya sonuçların yayınlanmaya hazır olup olmadığına karar veren kolaylaştırıcıya geri gönderilir.</a:t>
            </a:r>
          </a:p>
        </p:txBody>
      </p:sp>
    </p:spTree>
    <p:extLst>
      <p:ext uri="{BB962C8B-B14F-4D97-AF65-F5344CB8AC3E}">
        <p14:creationId xmlns:p14="http://schemas.microsoft.com/office/powerpoint/2010/main" val="23513203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4"/>
          <p:cNvSpPr>
            <a:spLocks noGrp="1" noRot="1" noChangeArrowheads="1"/>
          </p:cNvSpPr>
          <p:nvPr>
            <p:ph type="title"/>
          </p:nvPr>
        </p:nvSpPr>
        <p:spPr>
          <a:noFill/>
        </p:spPr>
        <p:txBody>
          <a:bodyPr/>
          <a:lstStyle/>
          <a:p>
            <a:pPr eaLnBrk="1" hangingPunct="1"/>
            <a:r>
              <a:rPr lang="tr-TR" sz="3600" smtClean="0"/>
              <a:t>Satış Gücü Grupları Tahmin Yöntemi</a:t>
            </a:r>
          </a:p>
        </p:txBody>
      </p:sp>
      <p:sp>
        <p:nvSpPr>
          <p:cNvPr id="24579" name="Rectangle 3"/>
          <p:cNvSpPr>
            <a:spLocks noGrp="1" noChangeArrowheads="1"/>
          </p:cNvSpPr>
          <p:nvPr>
            <p:ph idx="1"/>
          </p:nvPr>
        </p:nvSpPr>
        <p:spPr>
          <a:xfrm>
            <a:off x="457200" y="1662113"/>
            <a:ext cx="8229600" cy="2962275"/>
          </a:xfrm>
        </p:spPr>
        <p:txBody>
          <a:bodyPr/>
          <a:lstStyle/>
          <a:p>
            <a:pPr marL="107950" indent="0" algn="just" eaLnBrk="1" hangingPunct="1">
              <a:lnSpc>
                <a:spcPct val="150000"/>
              </a:lnSpc>
              <a:buFont typeface="Georgia" pitchFamily="18" charset="0"/>
              <a:buNone/>
            </a:pPr>
            <a:r>
              <a:rPr lang="tr-TR" sz="2000" dirty="0" smtClean="0"/>
              <a:t>Satış elemanlarının kendi bölgelerine ait olan satışlarının ne olabileceğini </a:t>
            </a:r>
            <a:r>
              <a:rPr lang="tr-TR" sz="2000" dirty="0" err="1" smtClean="0"/>
              <a:t>tahminlemelerine</a:t>
            </a:r>
            <a:r>
              <a:rPr lang="tr-TR" sz="2000" dirty="0" smtClean="0"/>
              <a:t> dayalı bir yöntemdir. Satış elemanlarının geçmiş öngörülerinde görülen eğilimleri göz önüne alınır. Daha sonra satış elemanlarından toplanan tahminler bir araya getirilmesi ile tahmin elde edilir (Özsoy, 2006: 23)</a:t>
            </a:r>
          </a:p>
        </p:txBody>
      </p:sp>
    </p:spTree>
    <p:extLst>
      <p:ext uri="{BB962C8B-B14F-4D97-AF65-F5344CB8AC3E}">
        <p14:creationId xmlns:p14="http://schemas.microsoft.com/office/powerpoint/2010/main" val="1651670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4"/>
          <p:cNvSpPr>
            <a:spLocks noGrp="1" noRot="1" noChangeArrowheads="1"/>
          </p:cNvSpPr>
          <p:nvPr>
            <p:ph type="title"/>
          </p:nvPr>
        </p:nvSpPr>
        <p:spPr>
          <a:noFill/>
        </p:spPr>
        <p:txBody>
          <a:bodyPr/>
          <a:lstStyle/>
          <a:p>
            <a:pPr eaLnBrk="1" hangingPunct="1"/>
            <a:r>
              <a:rPr lang="tr-TR" sz="3600" smtClean="0"/>
              <a:t>Satış Gücü Grupları Tahmin Yöntemi</a:t>
            </a:r>
          </a:p>
        </p:txBody>
      </p:sp>
      <p:sp>
        <p:nvSpPr>
          <p:cNvPr id="25603" name="Rectangle 3"/>
          <p:cNvSpPr>
            <a:spLocks noGrp="1" noChangeArrowheads="1"/>
          </p:cNvSpPr>
          <p:nvPr>
            <p:ph idx="1"/>
          </p:nvPr>
        </p:nvSpPr>
        <p:spPr>
          <a:xfrm>
            <a:off x="457200" y="1662113"/>
            <a:ext cx="8229600" cy="2962275"/>
          </a:xfrm>
        </p:spPr>
        <p:txBody>
          <a:bodyPr/>
          <a:lstStyle/>
          <a:p>
            <a:pPr marL="107950" indent="0" algn="just" eaLnBrk="1" hangingPunct="1">
              <a:lnSpc>
                <a:spcPct val="150000"/>
              </a:lnSpc>
              <a:buFont typeface="Georgia" pitchFamily="18" charset="0"/>
              <a:buNone/>
            </a:pPr>
            <a:r>
              <a:rPr lang="tr-TR" sz="2000" dirty="0" smtClean="0"/>
              <a:t>Satış gücü grupları yönteminin avantajı, kullanılması ve anlaşılmasının basit olması, özel ve aksiyona yakın bilgiler kullanılması, kişilere hedef ve sorumluluk vermenin kolay olmasıdır. En önemli dezavantajı ise; satış temsilcilerinin iyimser veya kötümser olmalarına bağlı olarak tahminlerde farklılık görülmesidir (Akgül, 2010: 57).</a:t>
            </a:r>
          </a:p>
        </p:txBody>
      </p:sp>
    </p:spTree>
    <p:extLst>
      <p:ext uri="{BB962C8B-B14F-4D97-AF65-F5344CB8AC3E}">
        <p14:creationId xmlns:p14="http://schemas.microsoft.com/office/powerpoint/2010/main" val="24846047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4"/>
          <p:cNvSpPr>
            <a:spLocks noGrp="1" noRot="1" noChangeArrowheads="1"/>
          </p:cNvSpPr>
          <p:nvPr>
            <p:ph type="title"/>
          </p:nvPr>
        </p:nvSpPr>
        <p:spPr>
          <a:noFill/>
        </p:spPr>
        <p:txBody>
          <a:bodyPr/>
          <a:lstStyle/>
          <a:p>
            <a:pPr eaLnBrk="1" hangingPunct="1"/>
            <a:r>
              <a:rPr lang="tr-TR" sz="3600" smtClean="0"/>
              <a:t>Yönetici Görüşleri Tahmin Yöntemi</a:t>
            </a:r>
          </a:p>
        </p:txBody>
      </p:sp>
      <p:sp>
        <p:nvSpPr>
          <p:cNvPr id="26627" name="Rectangle 3"/>
          <p:cNvSpPr>
            <a:spLocks noGrp="1" noChangeArrowheads="1"/>
          </p:cNvSpPr>
          <p:nvPr>
            <p:ph idx="1"/>
          </p:nvPr>
        </p:nvSpPr>
        <p:spPr>
          <a:xfrm>
            <a:off x="457200" y="1662113"/>
            <a:ext cx="8229600" cy="2962275"/>
          </a:xfrm>
        </p:spPr>
        <p:txBody>
          <a:bodyPr/>
          <a:lstStyle/>
          <a:p>
            <a:pPr marL="107950" indent="0" algn="just" eaLnBrk="1" hangingPunct="1">
              <a:lnSpc>
                <a:spcPct val="150000"/>
              </a:lnSpc>
              <a:buFont typeface="Georgia" pitchFamily="18" charset="0"/>
              <a:buNone/>
            </a:pPr>
            <a:r>
              <a:rPr lang="tr-TR" sz="2000" dirty="0" smtClean="0"/>
              <a:t>Yönetici görüşleri tahmin yöntemi mali işler, satın alma, üretim, yönetim kurulu gibi kurullardaki idari görevlilerin ve yöneticilerin bir araya gelerek gelecekteki talebin ne kadar olacağı tahmin etmesidir (Olgun, 2009: 11). </a:t>
            </a:r>
          </a:p>
        </p:txBody>
      </p:sp>
    </p:spTree>
    <p:extLst>
      <p:ext uri="{BB962C8B-B14F-4D97-AF65-F5344CB8AC3E}">
        <p14:creationId xmlns:p14="http://schemas.microsoft.com/office/powerpoint/2010/main" val="322024651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4"/>
          <p:cNvSpPr>
            <a:spLocks noGrp="1" noRot="1" noChangeArrowheads="1"/>
          </p:cNvSpPr>
          <p:nvPr>
            <p:ph type="title"/>
          </p:nvPr>
        </p:nvSpPr>
        <p:spPr>
          <a:noFill/>
        </p:spPr>
        <p:txBody>
          <a:bodyPr/>
          <a:lstStyle/>
          <a:p>
            <a:pPr eaLnBrk="1" hangingPunct="1"/>
            <a:r>
              <a:rPr lang="tr-TR" sz="3600" smtClean="0"/>
              <a:t>Pazar Araştırması Tahmin Yöntemi</a:t>
            </a:r>
          </a:p>
        </p:txBody>
      </p:sp>
      <p:sp>
        <p:nvSpPr>
          <p:cNvPr id="27651" name="Rectangle 3"/>
          <p:cNvSpPr>
            <a:spLocks noGrp="1" noChangeArrowheads="1"/>
          </p:cNvSpPr>
          <p:nvPr>
            <p:ph idx="1"/>
          </p:nvPr>
        </p:nvSpPr>
        <p:spPr>
          <a:xfrm>
            <a:off x="457200" y="1662113"/>
            <a:ext cx="8229600" cy="2962275"/>
          </a:xfrm>
        </p:spPr>
        <p:txBody>
          <a:bodyPr/>
          <a:lstStyle/>
          <a:p>
            <a:pPr marL="107950" indent="0" algn="just" eaLnBrk="1" hangingPunct="1">
              <a:lnSpc>
                <a:spcPct val="150000"/>
              </a:lnSpc>
              <a:buFont typeface="Georgia" pitchFamily="18" charset="0"/>
              <a:buNone/>
            </a:pPr>
            <a:r>
              <a:rPr lang="tr-TR" sz="2000" dirty="0" smtClean="0"/>
              <a:t>Gelecekte oluşması muhtemel talep hakkında tüketicilerden mülakat, anket, telefonla arama gibi yöntemler ile bilgi toplanmasıdır (Demirbaş, 11: 2011). Bu yöntemden sadece talep tahmini değil, yeni ürün planlaması ve ürün tasarımının geliştirilmesinde de faydalanılır (Çağlar, 2007: 21). </a:t>
            </a:r>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3346" y="3807321"/>
            <a:ext cx="4762500" cy="10965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7990258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4"/>
          <p:cNvSpPr>
            <a:spLocks noGrp="1" noRot="1" noChangeArrowheads="1"/>
          </p:cNvSpPr>
          <p:nvPr>
            <p:ph type="title"/>
          </p:nvPr>
        </p:nvSpPr>
        <p:spPr>
          <a:noFill/>
        </p:spPr>
        <p:txBody>
          <a:bodyPr/>
          <a:lstStyle/>
          <a:p>
            <a:pPr eaLnBrk="1" hangingPunct="1"/>
            <a:r>
              <a:rPr lang="tr-TR" sz="3600" smtClean="0"/>
              <a:t>Pazar Araştırması Tahmin Yöntemi</a:t>
            </a:r>
          </a:p>
        </p:txBody>
      </p:sp>
      <p:sp>
        <p:nvSpPr>
          <p:cNvPr id="28675" name="Rectangle 3"/>
          <p:cNvSpPr>
            <a:spLocks noGrp="1" noChangeArrowheads="1"/>
          </p:cNvSpPr>
          <p:nvPr>
            <p:ph idx="1"/>
          </p:nvPr>
        </p:nvSpPr>
        <p:spPr>
          <a:xfrm>
            <a:off x="457200" y="1662113"/>
            <a:ext cx="8229600" cy="2962275"/>
          </a:xfrm>
        </p:spPr>
        <p:txBody>
          <a:bodyPr/>
          <a:lstStyle/>
          <a:p>
            <a:pPr marL="107950" indent="0" algn="just" eaLnBrk="1" hangingPunct="1">
              <a:lnSpc>
                <a:spcPct val="150000"/>
              </a:lnSpc>
              <a:buFont typeface="Georgia" pitchFamily="18" charset="0"/>
              <a:buNone/>
            </a:pPr>
            <a:r>
              <a:rPr lang="tr-TR" sz="2000" dirty="0" smtClean="0"/>
              <a:t>Yöntemin avantajı doğrudan tüketici ile temas kurulması ve bilginin kaynağından sağlanmasıdır (Yamak, 2007: 236). Yöntemin dezavantajı ise elde edilen bilgilerin güvenilirlik derecesi çok düşük olup, zaman alıcı ve yüksek maliyetli olmasıdır (Demirbaş, 11: 2011).</a:t>
            </a:r>
          </a:p>
        </p:txBody>
      </p:sp>
    </p:spTree>
    <p:extLst>
      <p:ext uri="{BB962C8B-B14F-4D97-AF65-F5344CB8AC3E}">
        <p14:creationId xmlns:p14="http://schemas.microsoft.com/office/powerpoint/2010/main" val="110083183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4"/>
          <p:cNvSpPr>
            <a:spLocks noGrp="1" noRot="1" noChangeArrowheads="1"/>
          </p:cNvSpPr>
          <p:nvPr>
            <p:ph type="title"/>
          </p:nvPr>
        </p:nvSpPr>
        <p:spPr>
          <a:noFill/>
        </p:spPr>
        <p:txBody>
          <a:bodyPr/>
          <a:lstStyle/>
          <a:p>
            <a:pPr eaLnBrk="1" hangingPunct="1"/>
            <a:r>
              <a:rPr lang="tr-TR" sz="3600" dirty="0" smtClean="0"/>
              <a:t>Tarihi </a:t>
            </a:r>
            <a:r>
              <a:rPr lang="tr-TR" sz="3600" dirty="0" smtClean="0"/>
              <a:t>Analoji </a:t>
            </a:r>
            <a:r>
              <a:rPr lang="tr-TR" sz="3600" dirty="0" smtClean="0"/>
              <a:t>Tahmin Yöntemi</a:t>
            </a:r>
          </a:p>
        </p:txBody>
      </p:sp>
      <p:sp>
        <p:nvSpPr>
          <p:cNvPr id="29699" name="Rectangle 3"/>
          <p:cNvSpPr>
            <a:spLocks noGrp="1" noChangeArrowheads="1"/>
          </p:cNvSpPr>
          <p:nvPr>
            <p:ph idx="1"/>
          </p:nvPr>
        </p:nvSpPr>
        <p:spPr>
          <a:xfrm>
            <a:off x="457200" y="1662113"/>
            <a:ext cx="8229600" cy="2962275"/>
          </a:xfrm>
        </p:spPr>
        <p:txBody>
          <a:bodyPr/>
          <a:lstStyle/>
          <a:p>
            <a:pPr marL="107950" indent="0" algn="just" eaLnBrk="1" hangingPunct="1">
              <a:lnSpc>
                <a:spcPct val="150000"/>
              </a:lnSpc>
              <a:buFont typeface="Georgia" pitchFamily="18" charset="0"/>
              <a:buNone/>
            </a:pPr>
            <a:r>
              <a:rPr lang="tr-TR" sz="2000" dirty="0" smtClean="0"/>
              <a:t>Tarihi analog tahmin yöntemi, piyasaya sunulmuş benzer ürün ya da hizmetlerin geçmişte tutulmuş satış verilerinin analizine dayanan bir yöntemdir (Meydan, 2007: 24). Renkli televizyon talep doğrusunun eğiliminin belirlenmesinde siyah-beyaz televizyonlara ilişkin verilerin</a:t>
            </a:r>
          </a:p>
          <a:p>
            <a:pPr marL="107950" indent="0" algn="just" eaLnBrk="1" hangingPunct="1">
              <a:lnSpc>
                <a:spcPct val="150000"/>
              </a:lnSpc>
              <a:buFont typeface="Georgia" pitchFamily="18" charset="0"/>
              <a:buNone/>
            </a:pPr>
            <a:r>
              <a:rPr lang="tr-TR" sz="2000" dirty="0" smtClean="0"/>
              <a:t>kullanılması, tarihi analog yöntemine bir örnek oluşturur (Üreten, 128: 2013).</a:t>
            </a:r>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87826" y="4190895"/>
            <a:ext cx="2165200" cy="913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9277352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4"/>
          <p:cNvSpPr>
            <a:spLocks noGrp="1" noRot="1" noChangeArrowheads="1"/>
          </p:cNvSpPr>
          <p:nvPr>
            <p:ph type="title"/>
          </p:nvPr>
        </p:nvSpPr>
        <p:spPr>
          <a:noFill/>
        </p:spPr>
        <p:txBody>
          <a:bodyPr/>
          <a:lstStyle/>
          <a:p>
            <a:pPr eaLnBrk="1" hangingPunct="1"/>
            <a:r>
              <a:rPr lang="tr-TR" sz="3600" dirty="0" smtClean="0"/>
              <a:t>Tarihi </a:t>
            </a:r>
            <a:r>
              <a:rPr lang="tr-TR" sz="3600" dirty="0" smtClean="0"/>
              <a:t>Analoji </a:t>
            </a:r>
            <a:r>
              <a:rPr lang="tr-TR" sz="3600" dirty="0" smtClean="0"/>
              <a:t>Tahmin Yöntemi</a:t>
            </a:r>
          </a:p>
        </p:txBody>
      </p:sp>
      <p:sp>
        <p:nvSpPr>
          <p:cNvPr id="29699" name="Rectangle 3"/>
          <p:cNvSpPr>
            <a:spLocks noGrp="1" noChangeArrowheads="1"/>
          </p:cNvSpPr>
          <p:nvPr>
            <p:ph idx="1"/>
          </p:nvPr>
        </p:nvSpPr>
        <p:spPr>
          <a:xfrm>
            <a:off x="395536" y="1113588"/>
            <a:ext cx="8229600" cy="2962275"/>
          </a:xfrm>
        </p:spPr>
        <p:txBody>
          <a:bodyPr>
            <a:normAutofit fontScale="92500"/>
          </a:bodyPr>
          <a:lstStyle/>
          <a:p>
            <a:pPr marL="107950" indent="0" algn="just">
              <a:lnSpc>
                <a:spcPct val="150000"/>
              </a:lnSpc>
              <a:buNone/>
            </a:pPr>
            <a:r>
              <a:rPr lang="tr-TR" sz="2000" dirty="0"/>
              <a:t>Analoji yoluyla tahmin yapmanın esasen niteliksel bir yöntem olduğu en baştan kabul edilmelidir. Rakamlar üretemez. Bununla birlikte, tarihsel deneyimlerden yararlanmaya yönelik bilinçli ve kasıtlı bir girişimdir. Analoji yoluyla tahmin, tahmin edilecek bir teknolojinin, tüm ya da en önemli açılardan benzer olduğuna inanılan daha önceki bir teknoloji ile sistematik olarak karşılaştırılmasını içerir. Ancak "benzer" olmak ne anlama gelir ve hangi açılardan "önemlidir"?</a:t>
            </a:r>
            <a:endParaRPr lang="tr-TR" sz="2000" dirty="0" smtClean="0"/>
          </a:p>
        </p:txBody>
      </p:sp>
      <p:sp>
        <p:nvSpPr>
          <p:cNvPr id="2" name="Dikdörtgen 1"/>
          <p:cNvSpPr/>
          <p:nvPr/>
        </p:nvSpPr>
        <p:spPr>
          <a:xfrm>
            <a:off x="1619249" y="4563160"/>
            <a:ext cx="6200775" cy="276999"/>
          </a:xfrm>
          <a:prstGeom prst="rect">
            <a:avLst/>
          </a:prstGeom>
        </p:spPr>
        <p:txBody>
          <a:bodyPr wrap="square">
            <a:spAutoFit/>
          </a:bodyPr>
          <a:lstStyle/>
          <a:p>
            <a:r>
              <a:rPr lang="tr-TR" sz="1200" dirty="0"/>
              <a:t>https://doi.org/10.1016/j.techfore.2016.09.014</a:t>
            </a:r>
          </a:p>
        </p:txBody>
      </p:sp>
    </p:spTree>
    <p:extLst>
      <p:ext uri="{BB962C8B-B14F-4D97-AF65-F5344CB8AC3E}">
        <p14:creationId xmlns:p14="http://schemas.microsoft.com/office/powerpoint/2010/main" val="71021666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4"/>
          <p:cNvSpPr>
            <a:spLocks noGrp="1" noRot="1" noChangeArrowheads="1"/>
          </p:cNvSpPr>
          <p:nvPr>
            <p:ph type="title"/>
          </p:nvPr>
        </p:nvSpPr>
        <p:spPr>
          <a:noFill/>
        </p:spPr>
        <p:txBody>
          <a:bodyPr/>
          <a:lstStyle/>
          <a:p>
            <a:pPr eaLnBrk="1" hangingPunct="1"/>
            <a:r>
              <a:rPr lang="tr-TR" sz="3600" dirty="0" smtClean="0"/>
              <a:t>Tarihi </a:t>
            </a:r>
            <a:r>
              <a:rPr lang="tr-TR" sz="3600" dirty="0" smtClean="0"/>
              <a:t>Analoji </a:t>
            </a:r>
            <a:r>
              <a:rPr lang="tr-TR" sz="3600" dirty="0" smtClean="0"/>
              <a:t>Tahmin Yöntemi</a:t>
            </a:r>
          </a:p>
        </p:txBody>
      </p:sp>
      <p:sp>
        <p:nvSpPr>
          <p:cNvPr id="29699" name="Rectangle 3"/>
          <p:cNvSpPr>
            <a:spLocks noGrp="1" noChangeArrowheads="1"/>
          </p:cNvSpPr>
          <p:nvPr>
            <p:ph idx="1"/>
          </p:nvPr>
        </p:nvSpPr>
        <p:spPr>
          <a:xfrm>
            <a:off x="395536" y="1113588"/>
            <a:ext cx="8229600" cy="2962275"/>
          </a:xfrm>
        </p:spPr>
        <p:txBody>
          <a:bodyPr>
            <a:normAutofit fontScale="85000" lnSpcReduction="20000"/>
          </a:bodyPr>
          <a:lstStyle/>
          <a:p>
            <a:pPr marL="107950" indent="0" algn="just">
              <a:lnSpc>
                <a:spcPct val="150000"/>
              </a:lnSpc>
              <a:buNone/>
            </a:pPr>
            <a:r>
              <a:rPr lang="tr-TR" sz="2000" dirty="0"/>
              <a:t>Analojiler kullanılırken ortaya çıkabilecek çeşitli sorunlar vardır ve bu sorunların ele alınması gerektiği savunulmaktadır. Bu sorunlar şunlardır: içsel zorunluluk eksikliği, tarihsel benzersizlik, tarihsel olarak koşullandırılmış farkındalık ve rastlantısal analojiler. İlk olarak, içsel zorunluluk eksikliği basitçe tarihsel bir durumun sonucunun tamamen fiziksel faktörler tarafından belirlenmediği anlamına gelir. Örneğin bir cismin düşüşü tamamen yerçekimi, hava direnci, başlangıç hızı ve benzeri faktörler tarafından belirlenir. Bu faktörleri bilerek, nesnenin yörüngesinin ne olacağını çok doğru bir şekilde "tahmin </a:t>
            </a:r>
            <a:r>
              <a:rPr lang="tr-TR" sz="2000" dirty="0" smtClean="0"/>
              <a:t>edebiliriz</a:t>
            </a:r>
            <a:endParaRPr lang="tr-TR" sz="2000" dirty="0" smtClean="0"/>
          </a:p>
        </p:txBody>
      </p:sp>
      <p:sp>
        <p:nvSpPr>
          <p:cNvPr id="2" name="Dikdörtgen 1"/>
          <p:cNvSpPr/>
          <p:nvPr/>
        </p:nvSpPr>
        <p:spPr>
          <a:xfrm>
            <a:off x="1981200" y="4477435"/>
            <a:ext cx="4572000" cy="276999"/>
          </a:xfrm>
          <a:prstGeom prst="rect">
            <a:avLst/>
          </a:prstGeom>
        </p:spPr>
        <p:txBody>
          <a:bodyPr>
            <a:spAutoFit/>
          </a:bodyPr>
          <a:lstStyle/>
          <a:p>
            <a:r>
              <a:rPr lang="tr-TR" sz="1200" dirty="0"/>
              <a:t>https://doi.org/10.1016/j.techfore.2016.09.014</a:t>
            </a:r>
            <a:endParaRPr lang="tr-TR" sz="1200" dirty="0"/>
          </a:p>
        </p:txBody>
      </p:sp>
    </p:spTree>
    <p:extLst>
      <p:ext uri="{BB962C8B-B14F-4D97-AF65-F5344CB8AC3E}">
        <p14:creationId xmlns:p14="http://schemas.microsoft.com/office/powerpoint/2010/main" val="197696824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4"/>
          <p:cNvSpPr>
            <a:spLocks noGrp="1" noRot="1" noChangeArrowheads="1"/>
          </p:cNvSpPr>
          <p:nvPr>
            <p:ph type="title"/>
          </p:nvPr>
        </p:nvSpPr>
        <p:spPr>
          <a:noFill/>
        </p:spPr>
        <p:txBody>
          <a:bodyPr/>
          <a:lstStyle/>
          <a:p>
            <a:pPr eaLnBrk="1" hangingPunct="1"/>
            <a:r>
              <a:rPr lang="tr-TR" sz="3600" dirty="0" smtClean="0"/>
              <a:t>Tarihi </a:t>
            </a:r>
            <a:r>
              <a:rPr lang="tr-TR" sz="3600" dirty="0" smtClean="0"/>
              <a:t>Analoji </a:t>
            </a:r>
            <a:r>
              <a:rPr lang="tr-TR" sz="3600" dirty="0" smtClean="0"/>
              <a:t>Tahmin Yöntemi</a:t>
            </a:r>
          </a:p>
        </p:txBody>
      </p:sp>
      <p:sp>
        <p:nvSpPr>
          <p:cNvPr id="29699" name="Rectangle 3"/>
          <p:cNvSpPr>
            <a:spLocks noGrp="1" noChangeArrowheads="1"/>
          </p:cNvSpPr>
          <p:nvPr>
            <p:ph idx="1"/>
          </p:nvPr>
        </p:nvSpPr>
        <p:spPr>
          <a:xfrm>
            <a:off x="395536" y="1113588"/>
            <a:ext cx="8229600" cy="2962275"/>
          </a:xfrm>
        </p:spPr>
        <p:txBody>
          <a:bodyPr>
            <a:normAutofit/>
          </a:bodyPr>
          <a:lstStyle/>
          <a:p>
            <a:pPr marL="107950" indent="0" algn="just">
              <a:lnSpc>
                <a:spcPct val="150000"/>
              </a:lnSpc>
              <a:buNone/>
            </a:pPr>
            <a:r>
              <a:rPr lang="tr-TR" sz="2000" dirty="0" smtClean="0"/>
              <a:t>Tarihsel </a:t>
            </a:r>
            <a:r>
              <a:rPr lang="tr-TR" sz="2000" dirty="0"/>
              <a:t>durumların sonuçlarını yöneten benzer "yasalar" yoktur. Ne olduğunu bilsek bile, insanların böyle davrandıklarına inanmakta zorlanırız. Analojiler, insanların davranması için "normal" bir yol olduğu ve benzer durumlar söz konusu olduğunda benzer şekilde davranacakları varsayımına dayanır. Ancak bugün insanların örnek olayda olduğu gibi davranacaklarının garantisi yoktur.</a:t>
            </a:r>
          </a:p>
        </p:txBody>
      </p:sp>
      <p:sp>
        <p:nvSpPr>
          <p:cNvPr id="5" name="Dikdörtgen 4"/>
          <p:cNvSpPr/>
          <p:nvPr/>
        </p:nvSpPr>
        <p:spPr>
          <a:xfrm>
            <a:off x="1981200" y="4477435"/>
            <a:ext cx="4572000" cy="276999"/>
          </a:xfrm>
          <a:prstGeom prst="rect">
            <a:avLst/>
          </a:prstGeom>
        </p:spPr>
        <p:txBody>
          <a:bodyPr>
            <a:spAutoFit/>
          </a:bodyPr>
          <a:lstStyle/>
          <a:p>
            <a:r>
              <a:rPr lang="tr-TR" sz="1200" dirty="0"/>
              <a:t>https://doi.org/10.1016/j.techfore.2016.09.014</a:t>
            </a:r>
            <a:endParaRPr lang="tr-TR" sz="1200" dirty="0"/>
          </a:p>
        </p:txBody>
      </p:sp>
    </p:spTree>
    <p:extLst>
      <p:ext uri="{BB962C8B-B14F-4D97-AF65-F5344CB8AC3E}">
        <p14:creationId xmlns:p14="http://schemas.microsoft.com/office/powerpoint/2010/main" val="31103524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4"/>
          <p:cNvSpPr>
            <a:spLocks noGrp="1" noRot="1" noChangeArrowheads="1"/>
          </p:cNvSpPr>
          <p:nvPr>
            <p:ph type="title"/>
          </p:nvPr>
        </p:nvSpPr>
        <p:spPr>
          <a:noFill/>
        </p:spPr>
        <p:txBody>
          <a:bodyPr/>
          <a:lstStyle/>
          <a:p>
            <a:pPr eaLnBrk="1" hangingPunct="1"/>
            <a:r>
              <a:rPr lang="tr-TR" sz="3600" dirty="0" smtClean="0"/>
              <a:t>Tarihi </a:t>
            </a:r>
            <a:r>
              <a:rPr lang="tr-TR" sz="3600" dirty="0" smtClean="0"/>
              <a:t>Analoji </a:t>
            </a:r>
            <a:r>
              <a:rPr lang="tr-TR" sz="3600" dirty="0" smtClean="0"/>
              <a:t>Tahmin Yöntemi</a:t>
            </a:r>
          </a:p>
        </p:txBody>
      </p:sp>
      <p:sp>
        <p:nvSpPr>
          <p:cNvPr id="29699" name="Rectangle 3"/>
          <p:cNvSpPr>
            <a:spLocks noGrp="1" noChangeArrowheads="1"/>
          </p:cNvSpPr>
          <p:nvPr>
            <p:ph idx="1"/>
          </p:nvPr>
        </p:nvSpPr>
        <p:spPr>
          <a:xfrm>
            <a:off x="395536" y="1113588"/>
            <a:ext cx="8229600" cy="3667962"/>
          </a:xfrm>
        </p:spPr>
        <p:txBody>
          <a:bodyPr>
            <a:normAutofit fontScale="92500" lnSpcReduction="20000"/>
          </a:bodyPr>
          <a:lstStyle/>
          <a:p>
            <a:pPr marL="107950" indent="0" algn="just">
              <a:lnSpc>
                <a:spcPct val="150000"/>
              </a:lnSpc>
              <a:buNone/>
            </a:pPr>
            <a:r>
              <a:rPr lang="tr-TR" sz="2000" dirty="0"/>
              <a:t>İkinci olarak, tarihsel benzersizlik basitçe iki tarihsel durumun her açıdan tamamen aynı olmadığı anlamına gelir. Bu nedenle, hangi karşılaştırmaların önemli olduğunu ve hangilerinin göz ardı edilebileceğini söyleyebilmek önemlidir. Tahmin edilecek mevcut durumla karşılaştırılabilecek uyumlu sonuçlara sahip birkaç tarihsel vaka varsa, bir analoji güçlenecektir. Bununla birlikte, bu tarihsel vakaların her biri kendi içinde benzersiz olduğundan, benzer olarak kabul edilebilecek kadar birbirlerine "benzer" olup olmadıklarını belirleyebilmek önemlidir. Bu nedenle, model durumlarını birbirleriyle ve mevcut durumla karşılaştırmak için sistematik bir araç gereklidir.</a:t>
            </a:r>
          </a:p>
        </p:txBody>
      </p:sp>
      <p:sp>
        <p:nvSpPr>
          <p:cNvPr id="4" name="Dikdörtgen 3"/>
          <p:cNvSpPr/>
          <p:nvPr/>
        </p:nvSpPr>
        <p:spPr>
          <a:xfrm>
            <a:off x="1981200" y="4615934"/>
            <a:ext cx="4572000" cy="276999"/>
          </a:xfrm>
          <a:prstGeom prst="rect">
            <a:avLst/>
          </a:prstGeom>
        </p:spPr>
        <p:txBody>
          <a:bodyPr>
            <a:spAutoFit/>
          </a:bodyPr>
          <a:lstStyle/>
          <a:p>
            <a:r>
              <a:rPr lang="tr-TR" sz="1200" dirty="0"/>
              <a:t>https://doi.org/10.1016/j.techfore.2016.09.014</a:t>
            </a:r>
            <a:endParaRPr lang="tr-TR" sz="1200" dirty="0"/>
          </a:p>
        </p:txBody>
      </p:sp>
    </p:spTree>
    <p:extLst>
      <p:ext uri="{BB962C8B-B14F-4D97-AF65-F5344CB8AC3E}">
        <p14:creationId xmlns:p14="http://schemas.microsoft.com/office/powerpoint/2010/main" val="160026045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4"/>
          <p:cNvSpPr>
            <a:spLocks noGrp="1" noRot="1" noChangeArrowheads="1"/>
          </p:cNvSpPr>
          <p:nvPr>
            <p:ph type="title"/>
          </p:nvPr>
        </p:nvSpPr>
        <p:spPr>
          <a:noFill/>
        </p:spPr>
        <p:txBody>
          <a:bodyPr/>
          <a:lstStyle/>
          <a:p>
            <a:pPr eaLnBrk="1" hangingPunct="1"/>
            <a:r>
              <a:rPr lang="tr-TR" sz="3600" dirty="0" smtClean="0"/>
              <a:t>Tarihi </a:t>
            </a:r>
            <a:r>
              <a:rPr lang="tr-TR" sz="3600" dirty="0" smtClean="0"/>
              <a:t>Analoji </a:t>
            </a:r>
            <a:r>
              <a:rPr lang="tr-TR" sz="3600" dirty="0" smtClean="0"/>
              <a:t>Tahmin Yöntemi</a:t>
            </a:r>
          </a:p>
        </p:txBody>
      </p:sp>
      <p:sp>
        <p:nvSpPr>
          <p:cNvPr id="29699" name="Rectangle 3"/>
          <p:cNvSpPr>
            <a:spLocks noGrp="1" noChangeArrowheads="1"/>
          </p:cNvSpPr>
          <p:nvPr>
            <p:ph idx="1"/>
          </p:nvPr>
        </p:nvSpPr>
        <p:spPr>
          <a:xfrm>
            <a:off x="395536" y="1113588"/>
            <a:ext cx="8229600" cy="3667962"/>
          </a:xfrm>
        </p:spPr>
        <p:txBody>
          <a:bodyPr>
            <a:normAutofit/>
          </a:bodyPr>
          <a:lstStyle/>
          <a:p>
            <a:pPr marL="107950" indent="0" algn="just">
              <a:lnSpc>
                <a:spcPct val="150000"/>
              </a:lnSpc>
              <a:buNone/>
            </a:pPr>
            <a:r>
              <a:rPr lang="tr-TR" sz="2000" dirty="0"/>
              <a:t>Üçüncü olarak, tarihsel olarak koşullandırılmış farkındalık sorunu ortaya çıkmaktadır çünkü insanlar "son seferde" ne olduğunun farkında olabilirler. Tarihsel bir durumun mevcut durumla yeterince benzer olduğuna karar verilse bile, insanlar önceki sonucun farkında olabilirler. Eğer önceki durumun gidişatından hoşlanmazlarsa, daha tercih edilir bir sonuç elde etmek için bu kez kasıtlı olarak farklı davranabilirler. </a:t>
            </a:r>
          </a:p>
        </p:txBody>
      </p:sp>
      <p:sp>
        <p:nvSpPr>
          <p:cNvPr id="4" name="Dikdörtgen 3"/>
          <p:cNvSpPr/>
          <p:nvPr/>
        </p:nvSpPr>
        <p:spPr>
          <a:xfrm>
            <a:off x="1981200" y="4477435"/>
            <a:ext cx="4572000" cy="276999"/>
          </a:xfrm>
          <a:prstGeom prst="rect">
            <a:avLst/>
          </a:prstGeom>
        </p:spPr>
        <p:txBody>
          <a:bodyPr>
            <a:spAutoFit/>
          </a:bodyPr>
          <a:lstStyle/>
          <a:p>
            <a:r>
              <a:rPr lang="tr-TR" sz="1200" dirty="0"/>
              <a:t>https://doi.org/10.1016/j.techfore.2016.09.014</a:t>
            </a:r>
            <a:endParaRPr lang="tr-TR" sz="1200" dirty="0"/>
          </a:p>
        </p:txBody>
      </p:sp>
    </p:spTree>
    <p:extLst>
      <p:ext uri="{BB962C8B-B14F-4D97-AF65-F5344CB8AC3E}">
        <p14:creationId xmlns:p14="http://schemas.microsoft.com/office/powerpoint/2010/main" val="190075045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4"/>
          <p:cNvSpPr>
            <a:spLocks noGrp="1" noRot="1" noChangeArrowheads="1"/>
          </p:cNvSpPr>
          <p:nvPr>
            <p:ph type="title"/>
          </p:nvPr>
        </p:nvSpPr>
        <p:spPr>
          <a:noFill/>
        </p:spPr>
        <p:txBody>
          <a:bodyPr/>
          <a:lstStyle/>
          <a:p>
            <a:pPr eaLnBrk="1" hangingPunct="1"/>
            <a:r>
              <a:rPr lang="tr-TR" sz="3600" dirty="0" smtClean="0"/>
              <a:t>Tarihi </a:t>
            </a:r>
            <a:r>
              <a:rPr lang="tr-TR" sz="3600" dirty="0" smtClean="0"/>
              <a:t>Analoji </a:t>
            </a:r>
            <a:r>
              <a:rPr lang="tr-TR" sz="3600" dirty="0" smtClean="0"/>
              <a:t>Tahmin Yöntemi</a:t>
            </a:r>
          </a:p>
        </p:txBody>
      </p:sp>
      <p:sp>
        <p:nvSpPr>
          <p:cNvPr id="29699" name="Rectangle 3"/>
          <p:cNvSpPr>
            <a:spLocks noGrp="1" noChangeArrowheads="1"/>
          </p:cNvSpPr>
          <p:nvPr>
            <p:ph idx="1"/>
          </p:nvPr>
        </p:nvSpPr>
        <p:spPr>
          <a:xfrm>
            <a:off x="366961" y="1304088"/>
            <a:ext cx="8229600" cy="3667962"/>
          </a:xfrm>
        </p:spPr>
        <p:txBody>
          <a:bodyPr>
            <a:normAutofit/>
          </a:bodyPr>
          <a:lstStyle/>
          <a:p>
            <a:pPr marL="107950" indent="0" algn="just">
              <a:lnSpc>
                <a:spcPct val="150000"/>
              </a:lnSpc>
              <a:buNone/>
            </a:pPr>
            <a:r>
              <a:rPr lang="tr-TR" sz="2000" dirty="0"/>
              <a:t>O halde, tarihsel olarak koşullandırılmış farkındalık, insanların davranması için "normal" bir yol olduğu ve her zaman bu şekilde davrandıkları varsayımını ihlal eder. Dolayısıyla, bir tahmincinin benzer durumları kontrol etmek için en iyi çabayı göstermesine rağmen, tahmin, insanların önceki sonuçlara ilişkin farkındalığı nedeniyle geçersiz olabilir</a:t>
            </a:r>
            <a:endParaRPr lang="tr-TR" sz="2000" dirty="0"/>
          </a:p>
        </p:txBody>
      </p:sp>
      <p:sp>
        <p:nvSpPr>
          <p:cNvPr id="4" name="Dikdörtgen 3"/>
          <p:cNvSpPr/>
          <p:nvPr/>
        </p:nvSpPr>
        <p:spPr>
          <a:xfrm>
            <a:off x="1981200" y="4477435"/>
            <a:ext cx="4572000" cy="276999"/>
          </a:xfrm>
          <a:prstGeom prst="rect">
            <a:avLst/>
          </a:prstGeom>
        </p:spPr>
        <p:txBody>
          <a:bodyPr>
            <a:spAutoFit/>
          </a:bodyPr>
          <a:lstStyle/>
          <a:p>
            <a:r>
              <a:rPr lang="tr-TR" sz="1200" dirty="0"/>
              <a:t>https://doi.org/10.1016/j.techfore.2016.09.014</a:t>
            </a:r>
            <a:endParaRPr lang="tr-TR" sz="1200" dirty="0"/>
          </a:p>
        </p:txBody>
      </p:sp>
    </p:spTree>
    <p:extLst>
      <p:ext uri="{BB962C8B-B14F-4D97-AF65-F5344CB8AC3E}">
        <p14:creationId xmlns:p14="http://schemas.microsoft.com/office/powerpoint/2010/main" val="252923380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4"/>
          <p:cNvSpPr>
            <a:spLocks noGrp="1" noRot="1" noChangeArrowheads="1"/>
          </p:cNvSpPr>
          <p:nvPr>
            <p:ph type="title"/>
          </p:nvPr>
        </p:nvSpPr>
        <p:spPr>
          <a:noFill/>
        </p:spPr>
        <p:txBody>
          <a:bodyPr/>
          <a:lstStyle/>
          <a:p>
            <a:pPr eaLnBrk="1" hangingPunct="1"/>
            <a:r>
              <a:rPr lang="tr-TR" sz="3600" dirty="0" smtClean="0"/>
              <a:t>Tarihi </a:t>
            </a:r>
            <a:r>
              <a:rPr lang="tr-TR" sz="3600" dirty="0" smtClean="0"/>
              <a:t>Analoji </a:t>
            </a:r>
            <a:r>
              <a:rPr lang="tr-TR" sz="3600" dirty="0" smtClean="0"/>
              <a:t>Tahmin Yöntemi</a:t>
            </a:r>
          </a:p>
        </p:txBody>
      </p:sp>
      <p:sp>
        <p:nvSpPr>
          <p:cNvPr id="29699" name="Rectangle 3"/>
          <p:cNvSpPr>
            <a:spLocks noGrp="1" noChangeArrowheads="1"/>
          </p:cNvSpPr>
          <p:nvPr>
            <p:ph idx="1"/>
          </p:nvPr>
        </p:nvSpPr>
        <p:spPr>
          <a:xfrm>
            <a:off x="347911" y="1323824"/>
            <a:ext cx="8229600" cy="3667962"/>
          </a:xfrm>
        </p:spPr>
        <p:txBody>
          <a:bodyPr>
            <a:normAutofit fontScale="92500" lnSpcReduction="20000"/>
          </a:bodyPr>
          <a:lstStyle/>
          <a:p>
            <a:pPr marL="107950" indent="0" algn="just">
              <a:lnSpc>
                <a:spcPct val="150000"/>
              </a:lnSpc>
              <a:buNone/>
            </a:pPr>
            <a:r>
              <a:rPr lang="tr-TR" sz="2000" dirty="0"/>
              <a:t>Son olarak, iki şeyin birkaç açıdan birbirine benzediğini gözlemlediğimizde ve kanıt olmaksızın diğer birçok açıdan da benzer olduklarını varsaydığımızda sıradan bir analoji ortaya çıkar. Elbette böyle bir analojinin geçerli olması mümkündür. Ancak, çoğu durumda hatalı olacaktır. İki şeyin bir ya da iki özellik bakımından birbirine benzediğini gözlemlemek yeterli değildir. İkisinin henüz gözlemlenemeyen özellikler bakımından birbirine benzediği sonucuna varma riskine girmeden önce, gözlemlenebilir tüm özelliklerin sistematik olarak kontrol edilmesi gerekir. Bu sorunlara rağmen, analojiler teknolojik değişimi tahmin etmek için çok faydalı bir yöntem olabilir.</a:t>
            </a:r>
            <a:endParaRPr lang="tr-TR" sz="2000" dirty="0"/>
          </a:p>
        </p:txBody>
      </p:sp>
      <p:sp>
        <p:nvSpPr>
          <p:cNvPr id="4" name="Dikdörtgen 3"/>
          <p:cNvSpPr/>
          <p:nvPr/>
        </p:nvSpPr>
        <p:spPr>
          <a:xfrm>
            <a:off x="1981200" y="4764644"/>
            <a:ext cx="4572000" cy="276999"/>
          </a:xfrm>
          <a:prstGeom prst="rect">
            <a:avLst/>
          </a:prstGeom>
        </p:spPr>
        <p:txBody>
          <a:bodyPr>
            <a:spAutoFit/>
          </a:bodyPr>
          <a:lstStyle/>
          <a:p>
            <a:r>
              <a:rPr lang="tr-TR" sz="1200" dirty="0"/>
              <a:t>https://doi.org/10.1016/j.techfore.2016.09.014</a:t>
            </a:r>
            <a:endParaRPr lang="tr-TR" sz="1200" dirty="0"/>
          </a:p>
        </p:txBody>
      </p:sp>
    </p:spTree>
    <p:extLst>
      <p:ext uri="{BB962C8B-B14F-4D97-AF65-F5344CB8AC3E}">
        <p14:creationId xmlns:p14="http://schemas.microsoft.com/office/powerpoint/2010/main" val="283675882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4"/>
          <p:cNvSpPr>
            <a:spLocks noGrp="1" noRot="1" noChangeArrowheads="1"/>
          </p:cNvSpPr>
          <p:nvPr>
            <p:ph type="title"/>
          </p:nvPr>
        </p:nvSpPr>
        <p:spPr>
          <a:noFill/>
        </p:spPr>
        <p:txBody>
          <a:bodyPr/>
          <a:lstStyle/>
          <a:p>
            <a:pPr eaLnBrk="1" hangingPunct="1"/>
            <a:r>
              <a:rPr lang="tr-TR" sz="3600" smtClean="0"/>
              <a:t>Oyun Teorisi</a:t>
            </a:r>
          </a:p>
        </p:txBody>
      </p:sp>
      <p:sp>
        <p:nvSpPr>
          <p:cNvPr id="30723" name="Rectangle 3"/>
          <p:cNvSpPr>
            <a:spLocks noGrp="1" noChangeArrowheads="1"/>
          </p:cNvSpPr>
          <p:nvPr>
            <p:ph idx="1"/>
          </p:nvPr>
        </p:nvSpPr>
        <p:spPr>
          <a:xfrm>
            <a:off x="457200" y="1662113"/>
            <a:ext cx="8229600" cy="2962275"/>
          </a:xfrm>
        </p:spPr>
        <p:txBody>
          <a:bodyPr/>
          <a:lstStyle/>
          <a:p>
            <a:pPr marL="107950" indent="0" algn="just" eaLnBrk="1" hangingPunct="1">
              <a:lnSpc>
                <a:spcPct val="150000"/>
              </a:lnSpc>
              <a:buFont typeface="Georgia" pitchFamily="18" charset="0"/>
              <a:buNone/>
            </a:pPr>
            <a:r>
              <a:rPr lang="tr-TR" sz="2000" dirty="0" smtClean="0"/>
              <a:t>Oyun kuramı, bireyin, başarısının diğerlerinin seçimlerine dayalı olduğu seçimler yapması olan bazı stratejik durumların matematiksel olarak davranış biçimlerini yakalamaya çalışır. İlk başlarda bir bireyin kazancının ötekinin zararına olduğu (sıfır toplamlı oyunlar) yarışmaları çözümlemek için geliştirilmişse bile, daha sonradan çok geniş bir etkileşim alanını incelemeye başlamıştır.</a:t>
            </a:r>
          </a:p>
        </p:txBody>
      </p:sp>
    </p:spTree>
    <p:extLst>
      <p:ext uri="{BB962C8B-B14F-4D97-AF65-F5344CB8AC3E}">
        <p14:creationId xmlns:p14="http://schemas.microsoft.com/office/powerpoint/2010/main" val="316300996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4"/>
          <p:cNvSpPr>
            <a:spLocks noGrp="1" noRot="1" noChangeArrowheads="1"/>
          </p:cNvSpPr>
          <p:nvPr>
            <p:ph type="title"/>
          </p:nvPr>
        </p:nvSpPr>
        <p:spPr>
          <a:noFill/>
        </p:spPr>
        <p:txBody>
          <a:bodyPr/>
          <a:lstStyle/>
          <a:p>
            <a:pPr eaLnBrk="1" hangingPunct="1"/>
            <a:r>
              <a:rPr lang="tr-TR" sz="3600" smtClean="0"/>
              <a:t>Oyun Teorisi</a:t>
            </a:r>
          </a:p>
        </p:txBody>
      </p:sp>
      <p:sp>
        <p:nvSpPr>
          <p:cNvPr id="30723" name="Rectangle 3"/>
          <p:cNvSpPr>
            <a:spLocks noGrp="1" noChangeArrowheads="1"/>
          </p:cNvSpPr>
          <p:nvPr>
            <p:ph idx="1"/>
          </p:nvPr>
        </p:nvSpPr>
        <p:spPr>
          <a:xfrm>
            <a:off x="395536" y="1059582"/>
            <a:ext cx="8229600" cy="3798168"/>
          </a:xfrm>
        </p:spPr>
        <p:txBody>
          <a:bodyPr>
            <a:normAutofit lnSpcReduction="10000"/>
          </a:bodyPr>
          <a:lstStyle/>
          <a:p>
            <a:pPr marL="107950" indent="0" algn="just">
              <a:lnSpc>
                <a:spcPct val="150000"/>
              </a:lnSpc>
              <a:buNone/>
            </a:pPr>
            <a:r>
              <a:rPr lang="tr-TR" sz="2000" dirty="0"/>
              <a:t>Sıfır toplamlı model: Bu modelde, taraflardan birinin kazancı doğrudan bir diğerinin kaybı anlamına gelmektedir. Soğuk savaş döneminde büyük güçler açısından bu tür bir ilişki var. Böyle bir durumda dahi taraflar kendi açılarından en rasyonel stratejiyi bulmaya çalışırlarsa birisi "en iyisini" seçerek bir denge noktasını yakalayabileceklerdir.</a:t>
            </a:r>
          </a:p>
          <a:p>
            <a:pPr marL="107950" indent="0" algn="just">
              <a:lnSpc>
                <a:spcPct val="150000"/>
              </a:lnSpc>
              <a:buNone/>
            </a:pPr>
            <a:r>
              <a:rPr lang="tr-TR" sz="2000" dirty="0"/>
              <a:t>Sıfır toplamlı olmayan model: Bu model, taraflar yine esas olarak birbirlerine rakip olmakla beraber, her iki tarafın da kârlı olabileceği denge durumları söz konusu olabilmektedir.</a:t>
            </a:r>
            <a:endParaRPr lang="tr-TR" sz="2000" dirty="0" smtClean="0"/>
          </a:p>
        </p:txBody>
      </p:sp>
    </p:spTree>
    <p:extLst>
      <p:ext uri="{BB962C8B-B14F-4D97-AF65-F5344CB8AC3E}">
        <p14:creationId xmlns:p14="http://schemas.microsoft.com/office/powerpoint/2010/main" val="242360320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4"/>
          <p:cNvSpPr>
            <a:spLocks noGrp="1" noRot="1" noChangeArrowheads="1"/>
          </p:cNvSpPr>
          <p:nvPr>
            <p:ph type="title"/>
          </p:nvPr>
        </p:nvSpPr>
        <p:spPr>
          <a:noFill/>
        </p:spPr>
        <p:txBody>
          <a:bodyPr/>
          <a:lstStyle/>
          <a:p>
            <a:pPr eaLnBrk="1" hangingPunct="1"/>
            <a:r>
              <a:rPr lang="tr-TR" sz="3600" smtClean="0"/>
              <a:t>Oyun Teorisi</a:t>
            </a:r>
          </a:p>
        </p:txBody>
      </p:sp>
      <p:sp>
        <p:nvSpPr>
          <p:cNvPr id="30723" name="Rectangle 3"/>
          <p:cNvSpPr>
            <a:spLocks noGrp="1" noChangeArrowheads="1"/>
          </p:cNvSpPr>
          <p:nvPr>
            <p:ph idx="1"/>
          </p:nvPr>
        </p:nvSpPr>
        <p:spPr>
          <a:xfrm>
            <a:off x="395536" y="1059582"/>
            <a:ext cx="8229600" cy="3798168"/>
          </a:xfrm>
        </p:spPr>
        <p:txBody>
          <a:bodyPr>
            <a:normAutofit/>
          </a:bodyPr>
          <a:lstStyle/>
          <a:p>
            <a:pPr marL="107950" indent="0" algn="just">
              <a:lnSpc>
                <a:spcPct val="150000"/>
              </a:lnSpc>
              <a:buNone/>
            </a:pPr>
            <a:r>
              <a:rPr lang="tr-TR" sz="2000" dirty="0"/>
              <a:t>Oyun teorisi tarafından tanımlanan durumlar iki ana kategoriye ayrılır</a:t>
            </a:r>
            <a:r>
              <a:rPr lang="tr-TR" sz="2000" dirty="0" smtClean="0"/>
              <a:t>:</a:t>
            </a:r>
          </a:p>
          <a:p>
            <a:pPr marL="107950" indent="0" algn="just">
              <a:lnSpc>
                <a:spcPct val="150000"/>
              </a:lnSpc>
              <a:buNone/>
            </a:pPr>
            <a:r>
              <a:rPr lang="tr-TR" sz="2000" dirty="0" smtClean="0"/>
              <a:t>Eş </a:t>
            </a:r>
            <a:r>
              <a:rPr lang="tr-TR" sz="2000" dirty="0"/>
              <a:t>zamanlı hamle oyunları - Burada oyuncular hamlelerini aynı anda yaparlar. Örnekler arasında makas-kağıt-taş oyunu veya rakip şirketlerin bir yılın başında yeni ürünler piyasaya sürdüğü durumlar yer alır</a:t>
            </a:r>
            <a:r>
              <a:rPr lang="tr-TR" sz="2000" dirty="0" smtClean="0"/>
              <a:t>.</a:t>
            </a:r>
          </a:p>
          <a:p>
            <a:pPr marL="107950" indent="0" algn="just">
              <a:lnSpc>
                <a:spcPct val="150000"/>
              </a:lnSpc>
              <a:buNone/>
            </a:pPr>
            <a:r>
              <a:rPr lang="tr-TR" sz="2000" dirty="0" smtClean="0"/>
              <a:t>Sıralı </a:t>
            </a:r>
            <a:r>
              <a:rPr lang="tr-TR" sz="2000" dirty="0"/>
              <a:t>hamle oyunları - Burada oyuncular hamlelerini sırayla yaparlar. Bunlara satranç veya iki rakip şirketin birbirlerinin fiyat değişikliklerine sırayla tepki verdiği durumlar dahildir</a:t>
            </a:r>
            <a:r>
              <a:rPr lang="tr-TR" sz="2000" dirty="0" smtClean="0"/>
              <a:t>. Önce </a:t>
            </a:r>
            <a:r>
              <a:rPr lang="tr-TR" sz="2000" dirty="0"/>
              <a:t>eşzamanlı hamle oyunlarına bakacağız.</a:t>
            </a:r>
            <a:endParaRPr lang="tr-TR" sz="2000" dirty="0" smtClean="0"/>
          </a:p>
        </p:txBody>
      </p:sp>
    </p:spTree>
    <p:extLst>
      <p:ext uri="{BB962C8B-B14F-4D97-AF65-F5344CB8AC3E}">
        <p14:creationId xmlns:p14="http://schemas.microsoft.com/office/powerpoint/2010/main" val="298550697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4"/>
          <p:cNvSpPr>
            <a:spLocks noGrp="1" noRot="1" noChangeArrowheads="1"/>
          </p:cNvSpPr>
          <p:nvPr>
            <p:ph type="title"/>
          </p:nvPr>
        </p:nvSpPr>
        <p:spPr>
          <a:noFill/>
        </p:spPr>
        <p:txBody>
          <a:bodyPr/>
          <a:lstStyle/>
          <a:p>
            <a:pPr eaLnBrk="1" hangingPunct="1"/>
            <a:r>
              <a:rPr lang="tr-TR" sz="3600" smtClean="0"/>
              <a:t>Oyun Teorisi</a:t>
            </a:r>
          </a:p>
        </p:txBody>
      </p:sp>
      <p:sp>
        <p:nvSpPr>
          <p:cNvPr id="30723" name="Rectangle 3"/>
          <p:cNvSpPr>
            <a:spLocks noGrp="1" noChangeArrowheads="1"/>
          </p:cNvSpPr>
          <p:nvPr>
            <p:ph idx="1"/>
          </p:nvPr>
        </p:nvSpPr>
        <p:spPr>
          <a:xfrm>
            <a:off x="395536" y="1059582"/>
            <a:ext cx="8229600" cy="3798168"/>
          </a:xfrm>
        </p:spPr>
        <p:txBody>
          <a:bodyPr>
            <a:normAutofit fontScale="92500" lnSpcReduction="20000"/>
          </a:bodyPr>
          <a:lstStyle/>
          <a:p>
            <a:pPr marL="107950" indent="0" algn="just">
              <a:lnSpc>
                <a:spcPct val="150000"/>
              </a:lnSpc>
              <a:buNone/>
            </a:pPr>
            <a:r>
              <a:rPr lang="tr-TR" sz="2000" dirty="0"/>
              <a:t>Eşzamanlı hamleli oyunlarda oyuncuların hangi hamleyi yapacaklarını belirlemek için başlamadan önce bir kazanç tablosu hazırlamaları gerekir. Bu, ilgili oyuncuların yapabileceği farklı hamlelerin sonuçlarını ölçer. Her biri sadece bir hamle yapan ve bu hamle için sadece iki seçeneği olan iki oyuncunun en basit örneğini kullanırsak, dört olası sonuç vardır</a:t>
            </a:r>
            <a:r>
              <a:rPr lang="tr-TR" sz="2000" dirty="0" smtClean="0"/>
              <a:t>:</a:t>
            </a:r>
          </a:p>
          <a:p>
            <a:pPr marL="107950" indent="0" algn="just">
              <a:lnSpc>
                <a:spcPct val="150000"/>
              </a:lnSpc>
              <a:buNone/>
            </a:pPr>
            <a:r>
              <a:rPr lang="tr-TR" sz="2000" dirty="0" smtClean="0"/>
              <a:t>Her </a:t>
            </a:r>
            <a:r>
              <a:rPr lang="tr-TR" sz="2000" dirty="0"/>
              <a:t>iki oyuncu da A hamlesini yapar</a:t>
            </a:r>
            <a:r>
              <a:rPr lang="tr-TR" sz="2000" dirty="0" smtClean="0"/>
              <a:t>.</a:t>
            </a:r>
          </a:p>
          <a:p>
            <a:pPr marL="107950" indent="0" algn="just">
              <a:lnSpc>
                <a:spcPct val="150000"/>
              </a:lnSpc>
              <a:buNone/>
            </a:pPr>
            <a:r>
              <a:rPr lang="tr-TR" sz="2000" dirty="0" smtClean="0"/>
              <a:t>1</a:t>
            </a:r>
            <a:r>
              <a:rPr lang="tr-TR" sz="2000" dirty="0"/>
              <a:t>. oyuncu A hamlesini yapar, 2. oyuncu B hamlesini yapar</a:t>
            </a:r>
            <a:r>
              <a:rPr lang="tr-TR" sz="2000" dirty="0" smtClean="0"/>
              <a:t>.</a:t>
            </a:r>
          </a:p>
          <a:p>
            <a:pPr marL="107950" indent="0" algn="just">
              <a:lnSpc>
                <a:spcPct val="150000"/>
              </a:lnSpc>
              <a:buNone/>
            </a:pPr>
            <a:r>
              <a:rPr lang="tr-TR" sz="2000" dirty="0" smtClean="0"/>
              <a:t>Oyuncu </a:t>
            </a:r>
            <a:r>
              <a:rPr lang="tr-TR" sz="2000" dirty="0"/>
              <a:t>1 B hamlesini yapar, Oyuncu 2 A hamlesini yapar</a:t>
            </a:r>
            <a:r>
              <a:rPr lang="tr-TR" sz="2000" dirty="0" smtClean="0"/>
              <a:t>.</a:t>
            </a:r>
          </a:p>
          <a:p>
            <a:pPr marL="107950" indent="0" algn="just">
              <a:lnSpc>
                <a:spcPct val="150000"/>
              </a:lnSpc>
              <a:buNone/>
            </a:pPr>
            <a:r>
              <a:rPr lang="tr-TR" sz="2000" dirty="0" smtClean="0"/>
              <a:t>Her </a:t>
            </a:r>
            <a:r>
              <a:rPr lang="tr-TR" sz="2000" dirty="0"/>
              <a:t>iki oyuncu da B hamlesini yapar.</a:t>
            </a:r>
            <a:endParaRPr lang="tr-TR" sz="2000" dirty="0" smtClean="0"/>
          </a:p>
        </p:txBody>
      </p:sp>
    </p:spTree>
    <p:extLst>
      <p:ext uri="{BB962C8B-B14F-4D97-AF65-F5344CB8AC3E}">
        <p14:creationId xmlns:p14="http://schemas.microsoft.com/office/powerpoint/2010/main" val="13737218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4"/>
          <p:cNvSpPr>
            <a:spLocks noGrp="1" noRot="1" noChangeArrowheads="1"/>
          </p:cNvSpPr>
          <p:nvPr>
            <p:ph type="title"/>
          </p:nvPr>
        </p:nvSpPr>
        <p:spPr>
          <a:noFill/>
        </p:spPr>
        <p:txBody>
          <a:bodyPr/>
          <a:lstStyle/>
          <a:p>
            <a:pPr eaLnBrk="1" hangingPunct="1"/>
            <a:r>
              <a:rPr lang="tr-TR" sz="3600" smtClean="0"/>
              <a:t>Oyun Teorisi</a:t>
            </a:r>
          </a:p>
        </p:txBody>
      </p:sp>
      <p:sp>
        <p:nvSpPr>
          <p:cNvPr id="30723" name="Rectangle 3"/>
          <p:cNvSpPr>
            <a:spLocks noGrp="1" noChangeArrowheads="1"/>
          </p:cNvSpPr>
          <p:nvPr>
            <p:ph idx="1"/>
          </p:nvPr>
        </p:nvSpPr>
        <p:spPr>
          <a:xfrm>
            <a:off x="395536" y="1059582"/>
            <a:ext cx="8229600" cy="3798168"/>
          </a:xfrm>
        </p:spPr>
        <p:txBody>
          <a:bodyPr>
            <a:normAutofit/>
          </a:bodyPr>
          <a:lstStyle/>
          <a:p>
            <a:pPr marL="107950" indent="0" algn="just">
              <a:lnSpc>
                <a:spcPct val="150000"/>
              </a:lnSpc>
              <a:buNone/>
            </a:pPr>
            <a:r>
              <a:rPr lang="tr-TR" sz="2000" dirty="0"/>
              <a:t>Bu durum, niş bir pazarda tek rakip olan iki </a:t>
            </a:r>
            <a:r>
              <a:rPr lang="tr-TR" sz="2000" dirty="0" err="1"/>
              <a:t>widget</a:t>
            </a:r>
            <a:r>
              <a:rPr lang="tr-TR" sz="2000" dirty="0"/>
              <a:t> üreticisi örneğine uygulanabilir. Her biri şu anda yüzde 50 pazar payına ve yılda 2 milyon dolarlık satışa sahiptir. Bileşen teknolojisindeki ilerlemeler sayesinde, artık her birinin yeni nesil bir alet geliştirmesi mümkün olacaktır, ancak bunun pazara sunulması 500.000 dolara mal olacaktır.</a:t>
            </a:r>
            <a:endParaRPr lang="tr-TR" sz="2000" dirty="0" smtClean="0"/>
          </a:p>
        </p:txBody>
      </p:sp>
    </p:spTree>
    <p:extLst>
      <p:ext uri="{BB962C8B-B14F-4D97-AF65-F5344CB8AC3E}">
        <p14:creationId xmlns:p14="http://schemas.microsoft.com/office/powerpoint/2010/main" val="122625993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4"/>
          <p:cNvSpPr>
            <a:spLocks noGrp="1" noRot="1" noChangeArrowheads="1"/>
          </p:cNvSpPr>
          <p:nvPr>
            <p:ph type="title"/>
          </p:nvPr>
        </p:nvSpPr>
        <p:spPr>
          <a:noFill/>
        </p:spPr>
        <p:txBody>
          <a:bodyPr/>
          <a:lstStyle/>
          <a:p>
            <a:pPr eaLnBrk="1" hangingPunct="1"/>
            <a:r>
              <a:rPr lang="tr-TR" sz="3600" smtClean="0"/>
              <a:t>Oyun Teorisi</a:t>
            </a:r>
          </a:p>
        </p:txBody>
      </p:sp>
      <p:sp>
        <p:nvSpPr>
          <p:cNvPr id="30723" name="Rectangle 3"/>
          <p:cNvSpPr>
            <a:spLocks noGrp="1" noChangeArrowheads="1"/>
          </p:cNvSpPr>
          <p:nvPr>
            <p:ph idx="1"/>
          </p:nvPr>
        </p:nvSpPr>
        <p:spPr>
          <a:xfrm>
            <a:off x="405061" y="1345332"/>
            <a:ext cx="8229600" cy="3798168"/>
          </a:xfrm>
        </p:spPr>
        <p:txBody>
          <a:bodyPr>
            <a:normAutofit/>
          </a:bodyPr>
          <a:lstStyle/>
          <a:p>
            <a:pPr marL="107950" indent="0" algn="just">
              <a:lnSpc>
                <a:spcPct val="150000"/>
              </a:lnSpc>
              <a:buNone/>
            </a:pPr>
            <a:r>
              <a:rPr lang="tr-TR" sz="2000" dirty="0"/>
              <a:t>Eğer her ikisi de yeni </a:t>
            </a:r>
            <a:r>
              <a:rPr lang="tr-TR" sz="2000" dirty="0" err="1"/>
              <a:t>widget'lar</a:t>
            </a:r>
            <a:r>
              <a:rPr lang="tr-TR" sz="2000" dirty="0"/>
              <a:t> geliştirirse, mevcut müşterilerden bazıları ürünlerini yenileyeceği için toplam pazar yüzde 10 büyüyecektir. Eğer sadece biri yeni aleti geliştirirse, bu şirket pazar payını yüzde 75'e çıkaracak, ancak mevcut müşterilerden bazıları yeni ürünü sunmayan tedarikçiye sadık kalacağı için genel pazar sadece yüzde 5 büyüyecektir. Eğer hiçbir şirket yeni ürünü geliştirmezse, satışlar olduğu gibi kalacaktır.</a:t>
            </a:r>
            <a:endParaRPr lang="tr-TR" sz="2000" dirty="0" smtClean="0"/>
          </a:p>
        </p:txBody>
      </p:sp>
    </p:spTree>
    <p:extLst>
      <p:ext uri="{BB962C8B-B14F-4D97-AF65-F5344CB8AC3E}">
        <p14:creationId xmlns:p14="http://schemas.microsoft.com/office/powerpoint/2010/main" val="170048754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4"/>
          <p:cNvSpPr>
            <a:spLocks noGrp="1" noRot="1" noChangeArrowheads="1"/>
          </p:cNvSpPr>
          <p:nvPr>
            <p:ph type="title"/>
          </p:nvPr>
        </p:nvSpPr>
        <p:spPr>
          <a:noFill/>
        </p:spPr>
        <p:txBody>
          <a:bodyPr/>
          <a:lstStyle/>
          <a:p>
            <a:pPr eaLnBrk="1" hangingPunct="1"/>
            <a:r>
              <a:rPr lang="tr-TR" sz="3600" smtClean="0"/>
              <a:t>Oyun Teorisi</a:t>
            </a:r>
          </a:p>
        </p:txBody>
      </p:sp>
      <p:sp>
        <p:nvSpPr>
          <p:cNvPr id="30723" name="Rectangle 3"/>
          <p:cNvSpPr>
            <a:spLocks noGrp="1" noChangeArrowheads="1"/>
          </p:cNvSpPr>
          <p:nvPr>
            <p:ph idx="1"/>
          </p:nvPr>
        </p:nvSpPr>
        <p:spPr>
          <a:xfrm>
            <a:off x="405061" y="1345332"/>
            <a:ext cx="8229600" cy="3798168"/>
          </a:xfrm>
        </p:spPr>
        <p:txBody>
          <a:bodyPr>
            <a:normAutofit/>
          </a:bodyPr>
          <a:lstStyle/>
          <a:p>
            <a:pPr marL="107950" indent="0" algn="just">
              <a:lnSpc>
                <a:spcPct val="150000"/>
              </a:lnSpc>
              <a:buNone/>
            </a:pPr>
            <a:r>
              <a:rPr lang="tr-TR" sz="2000" dirty="0"/>
              <a:t>Bu durum için ödeme tablosu (aşağıya bakınız) her bir oyuncunun dört olası sonucun her birinin ilk yılında bekleyeceği satış gelirini göstermektedir. (Şirket 1 için sonuçlar ilk olarak, Şirket 2 için olanlar ise ikinci olarak gösterilmiştir).</a:t>
            </a:r>
            <a:endParaRPr lang="tr-TR" sz="2000" dirty="0" smtClean="0"/>
          </a:p>
        </p:txBody>
      </p:sp>
    </p:spTree>
    <p:extLst>
      <p:ext uri="{BB962C8B-B14F-4D97-AF65-F5344CB8AC3E}">
        <p14:creationId xmlns:p14="http://schemas.microsoft.com/office/powerpoint/2010/main" val="15881914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4"/>
          <p:cNvSpPr>
            <a:spLocks noGrp="1" noRot="1" noChangeArrowheads="1"/>
          </p:cNvSpPr>
          <p:nvPr>
            <p:ph type="title"/>
          </p:nvPr>
        </p:nvSpPr>
        <p:spPr>
          <a:noFill/>
        </p:spPr>
        <p:txBody>
          <a:bodyPr/>
          <a:lstStyle/>
          <a:p>
            <a:pPr eaLnBrk="1" hangingPunct="1"/>
            <a:r>
              <a:rPr lang="tr-TR" sz="3600" smtClean="0"/>
              <a:t>Oyun Teorisi</a:t>
            </a:r>
          </a:p>
        </p:txBody>
      </p:sp>
      <p:graphicFrame>
        <p:nvGraphicFramePr>
          <p:cNvPr id="3" name="Tablo 2"/>
          <p:cNvGraphicFramePr>
            <a:graphicFrameLocks noGrp="1"/>
          </p:cNvGraphicFramePr>
          <p:nvPr>
            <p:extLst>
              <p:ext uri="{D42A27DB-BD31-4B8C-83A1-F6EECF244321}">
                <p14:modId xmlns:p14="http://schemas.microsoft.com/office/powerpoint/2010/main" val="135677954"/>
              </p:ext>
            </p:extLst>
          </p:nvPr>
        </p:nvGraphicFramePr>
        <p:xfrm>
          <a:off x="609599" y="1523999"/>
          <a:ext cx="7477125" cy="3057525"/>
        </p:xfrm>
        <a:graphic>
          <a:graphicData uri="http://schemas.openxmlformats.org/drawingml/2006/table">
            <a:tbl>
              <a:tblPr firstRow="1" bandRow="1">
                <a:tableStyleId>{5C22544A-7EE6-4342-B048-85BDC9FD1C3A}</a:tableStyleId>
              </a:tblPr>
              <a:tblGrid>
                <a:gridCol w="2492375"/>
                <a:gridCol w="2492375"/>
                <a:gridCol w="2492375"/>
              </a:tblGrid>
              <a:tr h="1019175">
                <a:tc>
                  <a:txBody>
                    <a:bodyPr/>
                    <a:lstStyle/>
                    <a:p>
                      <a:endParaRPr lang="tr-TR" dirty="0"/>
                    </a:p>
                  </a:txBody>
                  <a:tcPr/>
                </a:tc>
                <a:tc>
                  <a:txBody>
                    <a:bodyPr/>
                    <a:lstStyle/>
                    <a:p>
                      <a:r>
                        <a:rPr lang="tr-TR" dirty="0" smtClean="0"/>
                        <a:t>Şirket 2 - hiçbir şey yapmıyor</a:t>
                      </a:r>
                      <a:endParaRPr lang="tr-TR" dirty="0"/>
                    </a:p>
                  </a:txBody>
                  <a:tcPr/>
                </a:tc>
                <a:tc>
                  <a:txBody>
                    <a:bodyPr/>
                    <a:lstStyle/>
                    <a:p>
                      <a:r>
                        <a:rPr lang="tr-TR" dirty="0" smtClean="0"/>
                        <a:t>Şirket 2 - yeni bir </a:t>
                      </a:r>
                      <a:r>
                        <a:rPr lang="tr-TR" dirty="0" err="1" smtClean="0"/>
                        <a:t>widget</a:t>
                      </a:r>
                      <a:r>
                        <a:rPr lang="tr-TR" dirty="0" smtClean="0"/>
                        <a:t> geliştirir</a:t>
                      </a:r>
                      <a:endParaRPr lang="tr-TR" dirty="0"/>
                    </a:p>
                  </a:txBody>
                  <a:tcPr/>
                </a:tc>
              </a:tr>
              <a:tr h="1019175">
                <a:tc>
                  <a:txBody>
                    <a:bodyPr/>
                    <a:lstStyle/>
                    <a:p>
                      <a:r>
                        <a:rPr lang="tr-TR" dirty="0" smtClean="0"/>
                        <a:t>Şirket 1 - hiçbir şey yapmıyor</a:t>
                      </a:r>
                      <a:endParaRPr lang="tr-TR" dirty="0"/>
                    </a:p>
                  </a:txBody>
                  <a:tcPr/>
                </a:tc>
                <a:tc>
                  <a:txBody>
                    <a:bodyPr/>
                    <a:lstStyle/>
                    <a:p>
                      <a:r>
                        <a:rPr lang="tr-TR" dirty="0" smtClean="0"/>
                        <a:t>2,000,000</a:t>
                      </a:r>
                    </a:p>
                    <a:p>
                      <a:r>
                        <a:rPr lang="tr-TR" dirty="0" smtClean="0"/>
                        <a:t>2,000,000</a:t>
                      </a:r>
                      <a:endParaRPr lang="tr-TR" dirty="0"/>
                    </a:p>
                  </a:txBody>
                  <a:tcPr/>
                </a:tc>
                <a:tc>
                  <a:txBody>
                    <a:bodyPr/>
                    <a:lstStyle/>
                    <a:p>
                      <a:r>
                        <a:rPr lang="tr-TR" dirty="0" smtClean="0"/>
                        <a:t>1,050,000</a:t>
                      </a:r>
                    </a:p>
                    <a:p>
                      <a:r>
                        <a:rPr lang="tr-TR" dirty="0" smtClean="0"/>
                        <a:t>3,150,000</a:t>
                      </a:r>
                      <a:endParaRPr lang="tr-TR" dirty="0"/>
                    </a:p>
                  </a:txBody>
                  <a:tcPr/>
                </a:tc>
              </a:tr>
              <a:tr h="1019175">
                <a:tc>
                  <a:txBody>
                    <a:bodyPr/>
                    <a:lstStyle/>
                    <a:p>
                      <a:r>
                        <a:rPr lang="tr-TR" dirty="0" smtClean="0"/>
                        <a:t>Şirket 1 - yeni bir </a:t>
                      </a:r>
                      <a:r>
                        <a:rPr lang="tr-TR" dirty="0" err="1" smtClean="0"/>
                        <a:t>widget</a:t>
                      </a:r>
                      <a:r>
                        <a:rPr lang="tr-TR" dirty="0" smtClean="0"/>
                        <a:t> geliştirir</a:t>
                      </a:r>
                      <a:endParaRPr lang="tr-TR" dirty="0"/>
                    </a:p>
                  </a:txBody>
                  <a:tcPr/>
                </a:tc>
                <a:tc>
                  <a:txBody>
                    <a:bodyPr/>
                    <a:lstStyle/>
                    <a:p>
                      <a:r>
                        <a:rPr lang="tr-TR" dirty="0" smtClean="0"/>
                        <a:t>3,150,000</a:t>
                      </a:r>
                    </a:p>
                    <a:p>
                      <a:r>
                        <a:rPr lang="tr-TR" dirty="0" smtClean="0"/>
                        <a:t>1,050,000</a:t>
                      </a:r>
                      <a:endParaRPr lang="tr-TR" dirty="0"/>
                    </a:p>
                  </a:txBody>
                  <a:tcPr/>
                </a:tc>
                <a:tc>
                  <a:txBody>
                    <a:bodyPr/>
                    <a:lstStyle/>
                    <a:p>
                      <a:r>
                        <a:rPr lang="tr-TR" dirty="0" smtClean="0"/>
                        <a:t>2,200,000</a:t>
                      </a:r>
                    </a:p>
                    <a:p>
                      <a:r>
                        <a:rPr lang="tr-TR" dirty="0" smtClean="0"/>
                        <a:t>2,200,000</a:t>
                      </a:r>
                      <a:endParaRPr lang="tr-TR" dirty="0"/>
                    </a:p>
                  </a:txBody>
                  <a:tcPr/>
                </a:tc>
              </a:tr>
            </a:tbl>
          </a:graphicData>
        </a:graphic>
      </p:graphicFrame>
    </p:spTree>
    <p:extLst>
      <p:ext uri="{BB962C8B-B14F-4D97-AF65-F5344CB8AC3E}">
        <p14:creationId xmlns:p14="http://schemas.microsoft.com/office/powerpoint/2010/main" val="315018585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4"/>
          <p:cNvSpPr>
            <a:spLocks noGrp="1" noRot="1" noChangeArrowheads="1"/>
          </p:cNvSpPr>
          <p:nvPr>
            <p:ph type="title"/>
          </p:nvPr>
        </p:nvSpPr>
        <p:spPr>
          <a:noFill/>
        </p:spPr>
        <p:txBody>
          <a:bodyPr/>
          <a:lstStyle/>
          <a:p>
            <a:pPr eaLnBrk="1" hangingPunct="1"/>
            <a:r>
              <a:rPr lang="tr-TR" sz="3600" smtClean="0"/>
              <a:t>Oyun Teorisi</a:t>
            </a:r>
          </a:p>
        </p:txBody>
      </p:sp>
      <p:graphicFrame>
        <p:nvGraphicFramePr>
          <p:cNvPr id="3" name="Tablo 2"/>
          <p:cNvGraphicFramePr>
            <a:graphicFrameLocks noGrp="1"/>
          </p:cNvGraphicFramePr>
          <p:nvPr>
            <p:extLst>
              <p:ext uri="{D42A27DB-BD31-4B8C-83A1-F6EECF244321}">
                <p14:modId xmlns:p14="http://schemas.microsoft.com/office/powerpoint/2010/main" val="503892312"/>
              </p:ext>
            </p:extLst>
          </p:nvPr>
        </p:nvGraphicFramePr>
        <p:xfrm>
          <a:off x="609599" y="1523999"/>
          <a:ext cx="7477125" cy="3057525"/>
        </p:xfrm>
        <a:graphic>
          <a:graphicData uri="http://schemas.openxmlformats.org/drawingml/2006/table">
            <a:tbl>
              <a:tblPr firstRow="1" bandRow="1">
                <a:tableStyleId>{5C22544A-7EE6-4342-B048-85BDC9FD1C3A}</a:tableStyleId>
              </a:tblPr>
              <a:tblGrid>
                <a:gridCol w="2492375"/>
                <a:gridCol w="2492375"/>
                <a:gridCol w="2492375"/>
              </a:tblGrid>
              <a:tr h="1019175">
                <a:tc>
                  <a:txBody>
                    <a:bodyPr/>
                    <a:lstStyle/>
                    <a:p>
                      <a:endParaRPr lang="tr-TR" dirty="0"/>
                    </a:p>
                  </a:txBody>
                  <a:tcPr/>
                </a:tc>
                <a:tc>
                  <a:txBody>
                    <a:bodyPr/>
                    <a:lstStyle/>
                    <a:p>
                      <a:r>
                        <a:rPr lang="tr-TR" dirty="0" smtClean="0"/>
                        <a:t>Şirket 2 - hiçbir şey yapmıyor</a:t>
                      </a:r>
                      <a:endParaRPr lang="tr-TR" dirty="0"/>
                    </a:p>
                  </a:txBody>
                  <a:tcPr/>
                </a:tc>
                <a:tc>
                  <a:txBody>
                    <a:bodyPr/>
                    <a:lstStyle/>
                    <a:p>
                      <a:r>
                        <a:rPr lang="tr-TR" dirty="0" smtClean="0"/>
                        <a:t>Şirket 2 - yeni bir </a:t>
                      </a:r>
                      <a:r>
                        <a:rPr lang="tr-TR" dirty="0" err="1" smtClean="0"/>
                        <a:t>widget</a:t>
                      </a:r>
                      <a:r>
                        <a:rPr lang="tr-TR" dirty="0" smtClean="0"/>
                        <a:t> geliştirir</a:t>
                      </a:r>
                      <a:endParaRPr lang="tr-TR" dirty="0"/>
                    </a:p>
                  </a:txBody>
                  <a:tcPr/>
                </a:tc>
              </a:tr>
              <a:tr h="1019175">
                <a:tc>
                  <a:txBody>
                    <a:bodyPr/>
                    <a:lstStyle/>
                    <a:p>
                      <a:r>
                        <a:rPr lang="tr-TR" dirty="0" smtClean="0"/>
                        <a:t>Şirket 1 - hiçbir şey yapmıyor</a:t>
                      </a:r>
                      <a:endParaRPr lang="tr-TR" dirty="0"/>
                    </a:p>
                  </a:txBody>
                  <a:tcPr/>
                </a:tc>
                <a:tc>
                  <a:txBody>
                    <a:bodyPr/>
                    <a:lstStyle/>
                    <a:p>
                      <a:r>
                        <a:rPr lang="tr-TR" dirty="0" smtClean="0"/>
                        <a:t>2,000,000</a:t>
                      </a:r>
                    </a:p>
                    <a:p>
                      <a:r>
                        <a:rPr lang="tr-TR" dirty="0" smtClean="0"/>
                        <a:t>2,000,000</a:t>
                      </a:r>
                      <a:endParaRPr lang="tr-TR" dirty="0"/>
                    </a:p>
                  </a:txBody>
                  <a:tcPr/>
                </a:tc>
                <a:tc>
                  <a:txBody>
                    <a:bodyPr/>
                    <a:lstStyle/>
                    <a:p>
                      <a:r>
                        <a:rPr lang="tr-TR" dirty="0" smtClean="0"/>
                        <a:t>1,050,000</a:t>
                      </a:r>
                    </a:p>
                    <a:p>
                      <a:r>
                        <a:rPr lang="tr-TR" dirty="0" smtClean="0"/>
                        <a:t>2,650,000</a:t>
                      </a:r>
                      <a:endParaRPr lang="tr-TR" dirty="0"/>
                    </a:p>
                  </a:txBody>
                  <a:tcPr/>
                </a:tc>
              </a:tr>
              <a:tr h="1019175">
                <a:tc>
                  <a:txBody>
                    <a:bodyPr/>
                    <a:lstStyle/>
                    <a:p>
                      <a:r>
                        <a:rPr lang="tr-TR" dirty="0" smtClean="0"/>
                        <a:t>Şirket 1 - yeni bir </a:t>
                      </a:r>
                      <a:r>
                        <a:rPr lang="tr-TR" dirty="0" err="1" smtClean="0"/>
                        <a:t>widget</a:t>
                      </a:r>
                      <a:r>
                        <a:rPr lang="tr-TR" dirty="0" smtClean="0"/>
                        <a:t> geliştirir</a:t>
                      </a:r>
                      <a:endParaRPr lang="tr-TR" dirty="0"/>
                    </a:p>
                  </a:txBody>
                  <a:tcPr/>
                </a:tc>
                <a:tc>
                  <a:txBody>
                    <a:bodyPr/>
                    <a:lstStyle/>
                    <a:p>
                      <a:r>
                        <a:rPr lang="tr-TR" dirty="0" smtClean="0"/>
                        <a:t>2,650,000</a:t>
                      </a:r>
                    </a:p>
                    <a:p>
                      <a:r>
                        <a:rPr lang="tr-TR" dirty="0" smtClean="0"/>
                        <a:t>1,050,000</a:t>
                      </a:r>
                      <a:endParaRPr lang="tr-TR" dirty="0"/>
                    </a:p>
                  </a:txBody>
                  <a:tcPr/>
                </a:tc>
                <a:tc>
                  <a:txBody>
                    <a:bodyPr/>
                    <a:lstStyle/>
                    <a:p>
                      <a:r>
                        <a:rPr lang="tr-TR" dirty="0" smtClean="0"/>
                        <a:t>1,700,000</a:t>
                      </a:r>
                    </a:p>
                    <a:p>
                      <a:r>
                        <a:rPr lang="tr-TR" dirty="0" smtClean="0"/>
                        <a:t>1,700,000</a:t>
                      </a:r>
                      <a:endParaRPr lang="tr-TR" dirty="0"/>
                    </a:p>
                  </a:txBody>
                  <a:tcPr/>
                </a:tc>
              </a:tr>
            </a:tbl>
          </a:graphicData>
        </a:graphic>
      </p:graphicFrame>
    </p:spTree>
    <p:extLst>
      <p:ext uri="{BB962C8B-B14F-4D97-AF65-F5344CB8AC3E}">
        <p14:creationId xmlns:p14="http://schemas.microsoft.com/office/powerpoint/2010/main" val="253227130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4"/>
          <p:cNvSpPr>
            <a:spLocks noGrp="1" noRot="1" noChangeArrowheads="1"/>
          </p:cNvSpPr>
          <p:nvPr>
            <p:ph type="title"/>
          </p:nvPr>
        </p:nvSpPr>
        <p:spPr>
          <a:noFill/>
        </p:spPr>
        <p:txBody>
          <a:bodyPr/>
          <a:lstStyle/>
          <a:p>
            <a:pPr eaLnBrk="1" hangingPunct="1"/>
            <a:r>
              <a:rPr lang="tr-TR" sz="3600" smtClean="0"/>
              <a:t>Oyun Teorisi</a:t>
            </a:r>
          </a:p>
        </p:txBody>
      </p:sp>
      <p:sp>
        <p:nvSpPr>
          <p:cNvPr id="30723" name="Rectangle 3"/>
          <p:cNvSpPr>
            <a:spLocks noGrp="1" noChangeArrowheads="1"/>
          </p:cNvSpPr>
          <p:nvPr>
            <p:ph idx="1"/>
          </p:nvPr>
        </p:nvSpPr>
        <p:spPr>
          <a:xfrm>
            <a:off x="405061" y="1345332"/>
            <a:ext cx="8229600" cy="3798168"/>
          </a:xfrm>
        </p:spPr>
        <p:txBody>
          <a:bodyPr>
            <a:normAutofit/>
          </a:bodyPr>
          <a:lstStyle/>
          <a:p>
            <a:pPr marL="107950" indent="0" algn="just">
              <a:lnSpc>
                <a:spcPct val="150000"/>
              </a:lnSpc>
              <a:buNone/>
            </a:pPr>
            <a:r>
              <a:rPr lang="tr-TR" sz="2000" dirty="0"/>
              <a:t>Her iki şirket için de en iyi sonucun yeni </a:t>
            </a:r>
            <a:r>
              <a:rPr lang="tr-TR" sz="2000" dirty="0" err="1"/>
              <a:t>widget'ı</a:t>
            </a:r>
            <a:r>
              <a:rPr lang="tr-TR" sz="2000" dirty="0"/>
              <a:t> geliştirmek ve rakibinin hiçbir şey yapmaması olacağı açıktır. Ancak ikisi de diğerinin ne yapacağını </a:t>
            </a:r>
            <a:r>
              <a:rPr lang="tr-TR" sz="2000" dirty="0" err="1"/>
              <a:t>bilemez.Her</a:t>
            </a:r>
            <a:r>
              <a:rPr lang="tr-TR" sz="2000" dirty="0"/>
              <a:t> iki şirket de hiçbir şey yapmazsa, diğer şirketin yeni ürünü geliştirmesi halinde gelirinde yaklaşık yüzde 50'lik büyük bir düşüş riskiyle karşı karşıya kalır. Öte yandan, eğer </a:t>
            </a:r>
            <a:r>
              <a:rPr lang="tr-TR" sz="2000" dirty="0" smtClean="0"/>
              <a:t> </a:t>
            </a:r>
            <a:r>
              <a:rPr lang="tr-TR" sz="2000" dirty="0" err="1" smtClean="0"/>
              <a:t>widget</a:t>
            </a:r>
            <a:r>
              <a:rPr lang="tr-TR" sz="2000" dirty="0" smtClean="0"/>
              <a:t> geliştirirse ve </a:t>
            </a:r>
            <a:r>
              <a:rPr lang="tr-TR" sz="2000" dirty="0"/>
              <a:t>diğer şirket hiçbir şey yapmazsa son derece iyi iş çıkarabilir veya diğer şirket de </a:t>
            </a:r>
            <a:r>
              <a:rPr lang="tr-TR" sz="2000" dirty="0" err="1" smtClean="0"/>
              <a:t>widget</a:t>
            </a:r>
            <a:r>
              <a:rPr lang="tr-TR" sz="2000" dirty="0" smtClean="0"/>
              <a:t> çıkarırsa, </a:t>
            </a:r>
            <a:r>
              <a:rPr lang="tr-TR" sz="2000" dirty="0"/>
              <a:t>geliştirme maliyetinden sonra gelirde nispeten daha az bir düşüş yaşayabilir.</a:t>
            </a:r>
            <a:endParaRPr lang="tr-TR" sz="2000" dirty="0" smtClean="0"/>
          </a:p>
        </p:txBody>
      </p:sp>
    </p:spTree>
    <p:extLst>
      <p:ext uri="{BB962C8B-B14F-4D97-AF65-F5344CB8AC3E}">
        <p14:creationId xmlns:p14="http://schemas.microsoft.com/office/powerpoint/2010/main" val="353701285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4"/>
          <p:cNvSpPr>
            <a:spLocks noGrp="1" noRot="1" noChangeArrowheads="1"/>
          </p:cNvSpPr>
          <p:nvPr>
            <p:ph type="title"/>
          </p:nvPr>
        </p:nvSpPr>
        <p:spPr>
          <a:noFill/>
        </p:spPr>
        <p:txBody>
          <a:bodyPr/>
          <a:lstStyle/>
          <a:p>
            <a:pPr eaLnBrk="1" hangingPunct="1"/>
            <a:r>
              <a:rPr lang="tr-TR" sz="3600" smtClean="0"/>
              <a:t>Oyun Teorisi</a:t>
            </a:r>
          </a:p>
        </p:txBody>
      </p:sp>
      <p:sp>
        <p:nvSpPr>
          <p:cNvPr id="30723" name="Rectangle 3"/>
          <p:cNvSpPr>
            <a:spLocks noGrp="1" noChangeArrowheads="1"/>
          </p:cNvSpPr>
          <p:nvPr>
            <p:ph idx="1"/>
          </p:nvPr>
        </p:nvSpPr>
        <p:spPr>
          <a:xfrm>
            <a:off x="405061" y="1345332"/>
            <a:ext cx="8229600" cy="3798168"/>
          </a:xfrm>
        </p:spPr>
        <p:txBody>
          <a:bodyPr>
            <a:normAutofit/>
          </a:bodyPr>
          <a:lstStyle/>
          <a:p>
            <a:pPr marL="107950" indent="0" algn="just">
              <a:lnSpc>
                <a:spcPct val="150000"/>
              </a:lnSpc>
              <a:buNone/>
            </a:pPr>
            <a:r>
              <a:rPr lang="tr-TR" sz="2000" dirty="0"/>
              <a:t>En akıllıca seçenek açıkça </a:t>
            </a:r>
            <a:r>
              <a:rPr lang="tr-TR" sz="2000" dirty="0" err="1" smtClean="0"/>
              <a:t>widget</a:t>
            </a:r>
            <a:r>
              <a:rPr lang="tr-TR" sz="2000" dirty="0" smtClean="0"/>
              <a:t> geliştirmektir</a:t>
            </a:r>
            <a:r>
              <a:rPr lang="tr-TR" sz="2000" dirty="0"/>
              <a:t>. Ancak yöneticilerin, rakiplerinin de yeni ürünler geliştirmesi halinde ortaya çıkabilecek olası olumsuzluklara karşı dikkatli olmaları gerekir. (Aslında, her iki rakip de durumu rasyonel bir şekilde analiz ediyorsa, muhtemelen her ikisi de yeni </a:t>
            </a:r>
            <a:r>
              <a:rPr lang="tr-TR" sz="2000" dirty="0" err="1"/>
              <a:t>widget'ı</a:t>
            </a:r>
            <a:r>
              <a:rPr lang="tr-TR" sz="2000" dirty="0"/>
              <a:t> geliştirecek ve her ikisi de bu yılki karlarında bir azalma görecektir).</a:t>
            </a:r>
            <a:endParaRPr lang="tr-TR" sz="2000" dirty="0" smtClean="0"/>
          </a:p>
        </p:txBody>
      </p:sp>
    </p:spTree>
    <p:extLst>
      <p:ext uri="{BB962C8B-B14F-4D97-AF65-F5344CB8AC3E}">
        <p14:creationId xmlns:p14="http://schemas.microsoft.com/office/powerpoint/2010/main" val="76563541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4"/>
          <p:cNvSpPr>
            <a:spLocks noGrp="1" noRot="1" noChangeArrowheads="1"/>
          </p:cNvSpPr>
          <p:nvPr>
            <p:ph type="title"/>
          </p:nvPr>
        </p:nvSpPr>
        <p:spPr>
          <a:noFill/>
        </p:spPr>
        <p:txBody>
          <a:bodyPr/>
          <a:lstStyle/>
          <a:p>
            <a:pPr eaLnBrk="1" hangingPunct="1"/>
            <a:r>
              <a:rPr lang="tr-TR" sz="3600" smtClean="0"/>
              <a:t>Oyun Teorisi</a:t>
            </a:r>
          </a:p>
        </p:txBody>
      </p:sp>
      <p:sp>
        <p:nvSpPr>
          <p:cNvPr id="31747" name="Rectangle 3"/>
          <p:cNvSpPr>
            <a:spLocks noGrp="1" noChangeArrowheads="1"/>
          </p:cNvSpPr>
          <p:nvPr>
            <p:ph idx="1"/>
          </p:nvPr>
        </p:nvSpPr>
        <p:spPr>
          <a:xfrm>
            <a:off x="395536" y="1059582"/>
            <a:ext cx="8229600" cy="2962275"/>
          </a:xfrm>
        </p:spPr>
        <p:txBody>
          <a:bodyPr/>
          <a:lstStyle/>
          <a:p>
            <a:pPr marL="107950" indent="0" algn="just" eaLnBrk="1" hangingPunct="1">
              <a:buFont typeface="Georgia" pitchFamily="18" charset="0"/>
              <a:buNone/>
            </a:pPr>
            <a:r>
              <a:rPr lang="tr-TR" sz="2000" dirty="0" smtClean="0"/>
              <a:t>Örnek:</a:t>
            </a:r>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3609" y="1377602"/>
            <a:ext cx="7130269" cy="2764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7863704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4"/>
          <p:cNvSpPr>
            <a:spLocks noGrp="1" noRot="1" noChangeArrowheads="1"/>
          </p:cNvSpPr>
          <p:nvPr>
            <p:ph type="title"/>
          </p:nvPr>
        </p:nvSpPr>
        <p:spPr>
          <a:noFill/>
        </p:spPr>
        <p:txBody>
          <a:bodyPr/>
          <a:lstStyle/>
          <a:p>
            <a:pPr eaLnBrk="1" hangingPunct="1"/>
            <a:r>
              <a:rPr lang="tr-TR" sz="3600" smtClean="0"/>
              <a:t>Oyun Teorisi</a:t>
            </a:r>
          </a:p>
        </p:txBody>
      </p:sp>
      <p:sp>
        <p:nvSpPr>
          <p:cNvPr id="30723" name="Rectangle 3"/>
          <p:cNvSpPr>
            <a:spLocks noGrp="1" noChangeArrowheads="1"/>
          </p:cNvSpPr>
          <p:nvPr>
            <p:ph idx="1"/>
          </p:nvPr>
        </p:nvSpPr>
        <p:spPr>
          <a:xfrm>
            <a:off x="405061" y="1345332"/>
            <a:ext cx="8229600" cy="3798168"/>
          </a:xfrm>
        </p:spPr>
        <p:txBody>
          <a:bodyPr>
            <a:normAutofit fontScale="92500" lnSpcReduction="20000"/>
          </a:bodyPr>
          <a:lstStyle/>
          <a:p>
            <a:pPr marL="107950" indent="0" algn="just">
              <a:lnSpc>
                <a:spcPct val="150000"/>
              </a:lnSpc>
              <a:buNone/>
            </a:pPr>
            <a:r>
              <a:rPr lang="tr-TR" sz="2000" dirty="0"/>
              <a:t>"Mahkumun İkilemi" oyunu, oyun teorisinin klasik bir örneğidir. İki mahkum bir soygunun ortak şüphelileri olarak tutulmaktadır ve her birine aşağıdaki anlaşma teklif edilir</a:t>
            </a:r>
            <a:r>
              <a:rPr lang="tr-TR" sz="2000" dirty="0" smtClean="0"/>
              <a:t>:</a:t>
            </a:r>
          </a:p>
          <a:p>
            <a:pPr marL="107950" indent="0" algn="just">
              <a:lnSpc>
                <a:spcPct val="150000"/>
              </a:lnSpc>
              <a:buNone/>
            </a:pPr>
            <a:r>
              <a:rPr lang="tr-TR" sz="2000" dirty="0" smtClean="0"/>
              <a:t>Mahkumlardan </a:t>
            </a:r>
            <a:r>
              <a:rPr lang="tr-TR" sz="2000" dirty="0"/>
              <a:t>hiçbiri hırsızlığı itiraf etmezse, her biri bir yıl hapse girecektir</a:t>
            </a:r>
            <a:r>
              <a:rPr lang="tr-TR" sz="2000" dirty="0" smtClean="0"/>
              <a:t>.</a:t>
            </a:r>
          </a:p>
          <a:p>
            <a:pPr marL="107950" indent="0" algn="just">
              <a:lnSpc>
                <a:spcPct val="150000"/>
              </a:lnSpc>
              <a:buNone/>
            </a:pPr>
            <a:r>
              <a:rPr lang="tr-TR" sz="2000" dirty="0" smtClean="0"/>
              <a:t>Mahkumlardan </a:t>
            </a:r>
            <a:r>
              <a:rPr lang="tr-TR" sz="2000" dirty="0"/>
              <a:t>biri itiraf eder ve diğerine karşı tanıklık etmeyi kabul eder, ancak diğeri itiraf etmezse, itiraf eden mahkum serbest kalacak, sessiz kalan mahkum ise </a:t>
            </a:r>
            <a:r>
              <a:rPr lang="tr-TR" sz="2000" dirty="0" smtClean="0"/>
              <a:t>yirmi </a:t>
            </a:r>
            <a:r>
              <a:rPr lang="tr-TR" sz="2000" dirty="0"/>
              <a:t>yıl hapse girecektir</a:t>
            </a:r>
            <a:r>
              <a:rPr lang="tr-TR" sz="2000" dirty="0" smtClean="0"/>
              <a:t>.</a:t>
            </a:r>
          </a:p>
          <a:p>
            <a:pPr marL="107950" indent="0" algn="just">
              <a:lnSpc>
                <a:spcPct val="150000"/>
              </a:lnSpc>
              <a:buNone/>
            </a:pPr>
            <a:r>
              <a:rPr lang="tr-TR" sz="2000" dirty="0" smtClean="0"/>
              <a:t>Eğer </a:t>
            </a:r>
            <a:r>
              <a:rPr lang="tr-TR" sz="2000" dirty="0"/>
              <a:t>her iki mahkum da itiraf ederse, her ikisi de </a:t>
            </a:r>
            <a:r>
              <a:rPr lang="tr-TR" sz="2000" dirty="0" smtClean="0"/>
              <a:t>beş </a:t>
            </a:r>
            <a:r>
              <a:rPr lang="tr-TR" sz="2000" dirty="0"/>
              <a:t>yıl hapis cezasına çarptırılacaktır.</a:t>
            </a:r>
            <a:endParaRPr lang="tr-TR" sz="2000" dirty="0" smtClean="0"/>
          </a:p>
        </p:txBody>
      </p:sp>
    </p:spTree>
    <p:extLst>
      <p:ext uri="{BB962C8B-B14F-4D97-AF65-F5344CB8AC3E}">
        <p14:creationId xmlns:p14="http://schemas.microsoft.com/office/powerpoint/2010/main" val="220216603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4"/>
          <p:cNvSpPr>
            <a:spLocks noGrp="1" noRot="1" noChangeArrowheads="1"/>
          </p:cNvSpPr>
          <p:nvPr>
            <p:ph type="title"/>
          </p:nvPr>
        </p:nvSpPr>
        <p:spPr>
          <a:noFill/>
        </p:spPr>
        <p:txBody>
          <a:bodyPr/>
          <a:lstStyle/>
          <a:p>
            <a:pPr eaLnBrk="1" hangingPunct="1"/>
            <a:r>
              <a:rPr lang="tr-TR" sz="3600" smtClean="0"/>
              <a:t>Oyun Teorisi</a:t>
            </a:r>
          </a:p>
        </p:txBody>
      </p:sp>
      <p:sp>
        <p:nvSpPr>
          <p:cNvPr id="30723" name="Rectangle 3"/>
          <p:cNvSpPr>
            <a:spLocks noGrp="1" noChangeArrowheads="1"/>
          </p:cNvSpPr>
          <p:nvPr>
            <p:ph idx="1"/>
          </p:nvPr>
        </p:nvSpPr>
        <p:spPr>
          <a:xfrm>
            <a:off x="405061" y="1345332"/>
            <a:ext cx="8229600" cy="3798168"/>
          </a:xfrm>
        </p:spPr>
        <p:txBody>
          <a:bodyPr>
            <a:normAutofit/>
          </a:bodyPr>
          <a:lstStyle/>
          <a:p>
            <a:pPr marL="107950" indent="0" algn="just">
              <a:lnSpc>
                <a:spcPct val="150000"/>
              </a:lnSpc>
              <a:buNone/>
            </a:pPr>
            <a:r>
              <a:rPr lang="tr-TR" sz="2000" dirty="0"/>
              <a:t>İkilem şu: Teorik olarak, mahkumların ortak çıkarı, her ikisinin de hiçbir şey söylememesi ve birer yıl hapis yatmayı kabul etmesidir. Sorun şu ki, ikisi de diğerinin hapisten tamamen kurtulmak için itirafta bulunup bulunmayacağından emin değil. Dolayısıyla her iki mahkum da itirafta bulunur ve bir yıl yerine </a:t>
            </a:r>
            <a:r>
              <a:rPr lang="tr-TR" sz="2000" dirty="0" smtClean="0"/>
              <a:t>beş yıl </a:t>
            </a:r>
            <a:r>
              <a:rPr lang="tr-TR" sz="2000" dirty="0"/>
              <a:t>hapis yatar.</a:t>
            </a:r>
            <a:endParaRPr lang="tr-TR" sz="2000" dirty="0" smtClean="0"/>
          </a:p>
        </p:txBody>
      </p:sp>
    </p:spTree>
    <p:extLst>
      <p:ext uri="{BB962C8B-B14F-4D97-AF65-F5344CB8AC3E}">
        <p14:creationId xmlns:p14="http://schemas.microsoft.com/office/powerpoint/2010/main" val="324807940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4"/>
          <p:cNvSpPr>
            <a:spLocks noGrp="1" noRot="1" noChangeArrowheads="1"/>
          </p:cNvSpPr>
          <p:nvPr>
            <p:ph type="title"/>
          </p:nvPr>
        </p:nvSpPr>
        <p:spPr>
          <a:noFill/>
        </p:spPr>
        <p:txBody>
          <a:bodyPr/>
          <a:lstStyle/>
          <a:p>
            <a:r>
              <a:rPr lang="tr-TR" dirty="0"/>
              <a:t>Sıralı Hamle Oyunları ve Oyun Ağaçları</a:t>
            </a:r>
            <a:endParaRPr lang="tr-TR" sz="3600" dirty="0" smtClean="0"/>
          </a:p>
        </p:txBody>
      </p:sp>
      <p:sp>
        <p:nvSpPr>
          <p:cNvPr id="30723" name="Rectangle 3"/>
          <p:cNvSpPr>
            <a:spLocks noGrp="1" noChangeArrowheads="1"/>
          </p:cNvSpPr>
          <p:nvPr>
            <p:ph idx="1"/>
          </p:nvPr>
        </p:nvSpPr>
        <p:spPr>
          <a:xfrm>
            <a:off x="405061" y="1345332"/>
            <a:ext cx="8229600" cy="3798168"/>
          </a:xfrm>
        </p:spPr>
        <p:txBody>
          <a:bodyPr>
            <a:normAutofit/>
          </a:bodyPr>
          <a:lstStyle/>
          <a:p>
            <a:pPr marL="107950" indent="0" algn="just">
              <a:lnSpc>
                <a:spcPct val="150000"/>
              </a:lnSpc>
              <a:buNone/>
            </a:pPr>
            <a:r>
              <a:rPr lang="tr-TR" sz="2000" dirty="0"/>
              <a:t>Oyuncuların sırayla birbiri ardına hamle yaptığı sıralı bir hamle oyunu için, bir kazanç matrisi yerine bir "oyun ağacı" (karar ağacına benzer) oluştururuz. Bir oyun ağacı tek bir noktadan başlar ve daha sonra ilk oyuncu için mümkün olan farklı hamlelere dallanır. Bu olası hamlelerin her biri daha sonra ikinci oyuncunun bu hamleye vereceği tüm olası yanıtları kapsayacak şekilde tekrar dallanır ve bu böyle devam eder.</a:t>
            </a:r>
            <a:endParaRPr lang="tr-TR" sz="2000" dirty="0" smtClean="0"/>
          </a:p>
        </p:txBody>
      </p:sp>
    </p:spTree>
    <p:extLst>
      <p:ext uri="{BB962C8B-B14F-4D97-AF65-F5344CB8AC3E}">
        <p14:creationId xmlns:p14="http://schemas.microsoft.com/office/powerpoint/2010/main" val="63956525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4"/>
          <p:cNvSpPr>
            <a:spLocks noGrp="1" noRot="1" noChangeArrowheads="1"/>
          </p:cNvSpPr>
          <p:nvPr>
            <p:ph type="title"/>
          </p:nvPr>
        </p:nvSpPr>
        <p:spPr>
          <a:noFill/>
        </p:spPr>
        <p:txBody>
          <a:bodyPr/>
          <a:lstStyle/>
          <a:p>
            <a:r>
              <a:rPr lang="tr-TR" dirty="0"/>
              <a:t>Sıralı Hamle Oyunları ve Oyun Ağaçları</a:t>
            </a:r>
            <a:endParaRPr lang="tr-TR" sz="3600" dirty="0" smtClean="0"/>
          </a:p>
        </p:txBody>
      </p:sp>
      <p:sp>
        <p:nvSpPr>
          <p:cNvPr id="3" name="AutoShape 2" descr="https://nova-live.imgix.net/migration-UnderstandingGameTheoryIMGB2.jpg?q=60&amp;fm=webp&amp;h=323&amp;w=460"/>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95500" y="1585913"/>
            <a:ext cx="4381500" cy="3076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8354018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4"/>
          <p:cNvSpPr>
            <a:spLocks noGrp="1" noRot="1" noChangeArrowheads="1"/>
          </p:cNvSpPr>
          <p:nvPr>
            <p:ph type="title"/>
          </p:nvPr>
        </p:nvSpPr>
        <p:spPr>
          <a:noFill/>
        </p:spPr>
        <p:txBody>
          <a:bodyPr/>
          <a:lstStyle/>
          <a:p>
            <a:r>
              <a:rPr lang="tr-TR" dirty="0"/>
              <a:t>Sıralı Hamle Oyunları ve Oyun Ağaçları</a:t>
            </a:r>
            <a:endParaRPr lang="tr-TR" sz="3600" dirty="0" smtClean="0"/>
          </a:p>
        </p:txBody>
      </p:sp>
      <p:sp>
        <p:nvSpPr>
          <p:cNvPr id="30723" name="Rectangle 3"/>
          <p:cNvSpPr>
            <a:spLocks noGrp="1" noChangeArrowheads="1"/>
          </p:cNvSpPr>
          <p:nvPr>
            <p:ph idx="1"/>
          </p:nvPr>
        </p:nvSpPr>
        <p:spPr>
          <a:xfrm>
            <a:off x="405061" y="1345332"/>
            <a:ext cx="8229600" cy="3798168"/>
          </a:xfrm>
        </p:spPr>
        <p:txBody>
          <a:bodyPr>
            <a:normAutofit/>
          </a:bodyPr>
          <a:lstStyle/>
          <a:p>
            <a:pPr marL="107950" indent="0" algn="just">
              <a:lnSpc>
                <a:spcPct val="150000"/>
              </a:lnSpc>
              <a:buNone/>
            </a:pPr>
            <a:r>
              <a:rPr lang="tr-TR" sz="2000" dirty="0"/>
              <a:t>Çoğu müzakere sıralı hamleli oyunlar olarak kabul edilir ve bunları oyun ağaçları ile temsil edebilirsiniz. Örneğin, bir fırının teslimat yapmak için yeni bir minibüs satın almak istediğini düşünün. İhtiyaçlarını karşılayan bir minibüsü 18.000 $ fiyatla sunan bir bayiye başvururlar</a:t>
            </a:r>
            <a:r>
              <a:rPr lang="tr-TR" sz="2000" dirty="0" smtClean="0"/>
              <a:t>. Fırın </a:t>
            </a:r>
            <a:r>
              <a:rPr lang="tr-TR" sz="2000" dirty="0"/>
              <a:t>ilk kararı verir. Üç seçenek vardır: teklifi kabul etmek, teklifi reddetmek veya daha iyi bir fiyat istemek</a:t>
            </a:r>
            <a:r>
              <a:rPr lang="tr-TR" sz="2000" dirty="0" smtClean="0"/>
              <a:t>. Teklifin </a:t>
            </a:r>
            <a:r>
              <a:rPr lang="tr-TR" sz="2000" dirty="0"/>
              <a:t>reddedilmesi halinde bayi çekip gidebilir ya da daha iyi bir teklif sunabilir. Daha iyi bir fiyat talebine karşılık olarak da bayi fiyatı düşürebilir ya da çekip gidebilir ve bu böyle devam eder.</a:t>
            </a:r>
            <a:endParaRPr lang="tr-TR" sz="2000" dirty="0" smtClean="0"/>
          </a:p>
        </p:txBody>
      </p:sp>
    </p:spTree>
    <p:extLst>
      <p:ext uri="{BB962C8B-B14F-4D97-AF65-F5344CB8AC3E}">
        <p14:creationId xmlns:p14="http://schemas.microsoft.com/office/powerpoint/2010/main" val="23658998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2851</Words>
  <Application>Microsoft Office PowerPoint</Application>
  <PresentationFormat>Ekran Gösterisi (16:9)</PresentationFormat>
  <Paragraphs>189</Paragraphs>
  <Slides>54</Slides>
  <Notes>6</Notes>
  <HiddenSlides>0</HiddenSlides>
  <MMClips>0</MMClips>
  <ScaleCrop>false</ScaleCrop>
  <HeadingPairs>
    <vt:vector size="4" baseType="variant">
      <vt:variant>
        <vt:lpstr>Tema</vt:lpstr>
      </vt:variant>
      <vt:variant>
        <vt:i4>1</vt:i4>
      </vt:variant>
      <vt:variant>
        <vt:lpstr>Slayt Başlıkları</vt:lpstr>
      </vt:variant>
      <vt:variant>
        <vt:i4>54</vt:i4>
      </vt:variant>
    </vt:vector>
  </HeadingPairs>
  <TitlesOfParts>
    <vt:vector size="55" baseType="lpstr">
      <vt:lpstr>Office Theme</vt:lpstr>
      <vt:lpstr>2023 Turizm Ekonomisi 4. Slayt</vt:lpstr>
      <vt:lpstr>Talep Tahmini</vt:lpstr>
      <vt:lpstr>Talep Tahmini</vt:lpstr>
      <vt:lpstr>Bilgi Toplama</vt:lpstr>
      <vt:lpstr>Tahmin Periyodu</vt:lpstr>
      <vt:lpstr>Tahmin Yöntemi ve Hata Hesabı</vt:lpstr>
      <vt:lpstr>Tahmin Sonuçlarının Geçerliliği</vt:lpstr>
      <vt:lpstr>Talep Tahmini Nasıl Olmalı</vt:lpstr>
      <vt:lpstr>Talep Tahmin İlkeleri</vt:lpstr>
      <vt:lpstr>Talep Tahmin İlkeleri</vt:lpstr>
      <vt:lpstr>Talep Tahmin İlkeleri</vt:lpstr>
      <vt:lpstr>Talep Tahmin İlkeleri</vt:lpstr>
      <vt:lpstr>Talep Tahmin İlkeleri</vt:lpstr>
      <vt:lpstr>Talep Tahmin İlkeleri</vt:lpstr>
      <vt:lpstr>Talep Tahmin Yöntemleri</vt:lpstr>
      <vt:lpstr>Kalitatif  Yöntemler</vt:lpstr>
      <vt:lpstr>Kalitatif  Yöntemler</vt:lpstr>
      <vt:lpstr>Kalitatif  Yöntemler</vt:lpstr>
      <vt:lpstr>Delphi Yöntemi</vt:lpstr>
      <vt:lpstr>Delphi Yöntemi</vt:lpstr>
      <vt:lpstr>Delphi Yöntemi</vt:lpstr>
      <vt:lpstr>Delphi Yöntemi</vt:lpstr>
      <vt:lpstr>Delphi Yöntemi</vt:lpstr>
      <vt:lpstr>Delphi Yöntemi</vt:lpstr>
      <vt:lpstr>Satış Gücü Grupları Tahmin Yöntemi</vt:lpstr>
      <vt:lpstr>Satış Gücü Grupları Tahmin Yöntemi</vt:lpstr>
      <vt:lpstr>Yönetici Görüşleri Tahmin Yöntemi</vt:lpstr>
      <vt:lpstr>Pazar Araştırması Tahmin Yöntemi</vt:lpstr>
      <vt:lpstr>Pazar Araştırması Tahmin Yöntemi</vt:lpstr>
      <vt:lpstr>Tarihi Analoji Tahmin Yöntemi</vt:lpstr>
      <vt:lpstr>Tarihi Analoji Tahmin Yöntemi</vt:lpstr>
      <vt:lpstr>Tarihi Analoji Tahmin Yöntemi</vt:lpstr>
      <vt:lpstr>Tarihi Analoji Tahmin Yöntemi</vt:lpstr>
      <vt:lpstr>Tarihi Analoji Tahmin Yöntemi</vt:lpstr>
      <vt:lpstr>Tarihi Analoji Tahmin Yöntemi</vt:lpstr>
      <vt:lpstr>Tarihi Analoji Tahmin Yöntemi</vt:lpstr>
      <vt:lpstr>Tarihi Analoji Tahmin Yöntemi</vt:lpstr>
      <vt:lpstr>Oyun Teorisi</vt:lpstr>
      <vt:lpstr>Oyun Teorisi</vt:lpstr>
      <vt:lpstr>Oyun Teorisi</vt:lpstr>
      <vt:lpstr>Oyun Teorisi</vt:lpstr>
      <vt:lpstr>Oyun Teorisi</vt:lpstr>
      <vt:lpstr>Oyun Teorisi</vt:lpstr>
      <vt:lpstr>Oyun Teorisi</vt:lpstr>
      <vt:lpstr>Oyun Teorisi</vt:lpstr>
      <vt:lpstr>Oyun Teorisi</vt:lpstr>
      <vt:lpstr>Oyun Teorisi</vt:lpstr>
      <vt:lpstr>Oyun Teorisi</vt:lpstr>
      <vt:lpstr>Oyun Teorisi</vt:lpstr>
      <vt:lpstr>Oyun Teorisi</vt:lpstr>
      <vt:lpstr>Oyun Teorisi</vt:lpstr>
      <vt:lpstr>Sıralı Hamle Oyunları ve Oyun Ağaçları</vt:lpstr>
      <vt:lpstr>Sıralı Hamle Oyunları ve Oyun Ağaçları</vt:lpstr>
      <vt:lpstr>Sıralı Hamle Oyunları ve Oyun Ağaçları</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2017-08-01T15:40:51Z</dcterms:created>
  <dcterms:modified xsi:type="dcterms:W3CDTF">2023-10-18T20:02:36Z</dcterms:modified>
</cp:coreProperties>
</file>