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1"/>
  </p:sldMasterIdLst>
  <p:notesMasterIdLst>
    <p:notesMasterId r:id="rId30"/>
  </p:notesMasterIdLst>
  <p:sldIdLst>
    <p:sldId id="256" r:id="rId2"/>
    <p:sldId id="259" r:id="rId3"/>
    <p:sldId id="260" r:id="rId4"/>
    <p:sldId id="261" r:id="rId5"/>
    <p:sldId id="262" r:id="rId6"/>
    <p:sldId id="264" r:id="rId7"/>
    <p:sldId id="265" r:id="rId8"/>
    <p:sldId id="266" r:id="rId9"/>
    <p:sldId id="267" r:id="rId10"/>
    <p:sldId id="268" r:id="rId11"/>
    <p:sldId id="269" r:id="rId12"/>
    <p:sldId id="270" r:id="rId13"/>
    <p:sldId id="263" r:id="rId14"/>
    <p:sldId id="271" r:id="rId15"/>
    <p:sldId id="272" r:id="rId16"/>
    <p:sldId id="273"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Lst>
  <p:sldSz cx="9144000" cy="5143500" type="screen16x9"/>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80E17"/>
    <a:srgbClr val="37287B"/>
    <a:srgbClr val="5146AF"/>
    <a:srgbClr val="DA5431"/>
    <a:srgbClr val="1A1A1A"/>
    <a:srgbClr val="FFD41D"/>
    <a:srgbClr val="FFE471"/>
    <a:srgbClr val="FDBC00"/>
    <a:srgbClr val="FFDF85"/>
    <a:srgbClr val="FEBA0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98" d="100"/>
          <a:sy n="98" d="100"/>
        </p:scale>
        <p:origin x="-2004" y="-924"/>
      </p:cViewPr>
      <p:guideLst>
        <p:guide orient="horz" pos="1620"/>
        <p:guide pos="2880"/>
      </p:guideLst>
    </p:cSldViewPr>
  </p:slideViewPr>
  <p:notesTextViewPr>
    <p:cViewPr>
      <p:scale>
        <a:sx n="1" d="1"/>
        <a:sy n="1" d="1"/>
      </p:scale>
      <p:origin x="0" y="0"/>
    </p:cViewPr>
  </p:notesTextViewPr>
  <p:gridSpacing cx="152705" cy="152705"/>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8D18E60-4300-4729-A0D7-6AB984C3922D}" type="datetimeFigureOut">
              <a:rPr lang="en-US" smtClean="0"/>
              <a:t>10/7/2023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F533E96-F078-4B3D-A8F4-F1AF21EBC357}" type="slidenum">
              <a:rPr lang="en-US" smtClean="0"/>
              <a:t>‹#›</a:t>
            </a:fld>
            <a:endParaRPr lang="en-US"/>
          </a:p>
        </p:txBody>
      </p:sp>
    </p:spTree>
    <p:extLst>
      <p:ext uri="{BB962C8B-B14F-4D97-AF65-F5344CB8AC3E}">
        <p14:creationId xmlns:p14="http://schemas.microsoft.com/office/powerpoint/2010/main" val="28443001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400052" y="891995"/>
            <a:ext cx="8272947" cy="1527050"/>
          </a:xfrm>
          <a:noFill/>
          <a:effectLst>
            <a:outerShdw blurRad="50800" dist="38100" dir="2700000" algn="tl" rotWithShape="0">
              <a:prstClr val="black">
                <a:alpha val="40000"/>
              </a:prstClr>
            </a:outerShdw>
          </a:effectLst>
        </p:spPr>
        <p:txBody>
          <a:bodyPr>
            <a:normAutofit/>
          </a:bodyPr>
          <a:lstStyle>
            <a:lvl1pPr algn="r">
              <a:defRPr sz="3600">
                <a:solidFill>
                  <a:schemeClr val="tx2">
                    <a:lumMod val="50000"/>
                  </a:schemeClr>
                </a:solidFill>
              </a:defRPr>
            </a:lvl1pPr>
          </a:lstStyle>
          <a:p>
            <a:r>
              <a:rPr lang="en-US" dirty="0"/>
              <a:t>Click to edit </a:t>
            </a:r>
            <a:br>
              <a:rPr lang="en-US" dirty="0"/>
            </a:br>
            <a:r>
              <a:rPr lang="en-US" dirty="0"/>
              <a:t>Master title style</a:t>
            </a:r>
          </a:p>
        </p:txBody>
      </p:sp>
      <p:sp>
        <p:nvSpPr>
          <p:cNvPr id="3" name="Subtitle 2"/>
          <p:cNvSpPr>
            <a:spLocks noGrp="1"/>
          </p:cNvSpPr>
          <p:nvPr>
            <p:ph type="subTitle" idx="1"/>
          </p:nvPr>
        </p:nvSpPr>
        <p:spPr>
          <a:xfrm>
            <a:off x="457200" y="3807256"/>
            <a:ext cx="8229600" cy="880830"/>
          </a:xfrm>
        </p:spPr>
        <p:txBody>
          <a:bodyPr>
            <a:normAutofit/>
          </a:bodyPr>
          <a:lstStyle>
            <a:lvl1pPr marL="0" indent="0" algn="r">
              <a:buNone/>
              <a:defRPr sz="2800" b="0" i="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4" name="Date Placeholder 3"/>
          <p:cNvSpPr>
            <a:spLocks noGrp="1"/>
          </p:cNvSpPr>
          <p:nvPr>
            <p:ph type="dt" sz="half" idx="10"/>
          </p:nvPr>
        </p:nvSpPr>
        <p:spPr/>
        <p:txBody>
          <a:bodyPr/>
          <a:lstStyle/>
          <a:p>
            <a:fld id="{53074F12-AA26-4AC8-9962-C36BB8F32554}" type="datetimeFigureOut">
              <a:rPr lang="en-US" smtClean="0"/>
              <a:pPr/>
              <a:t>10/7/2023</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32538751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48965" y="891995"/>
            <a:ext cx="8246070" cy="899840"/>
          </a:xfrm>
        </p:spPr>
        <p:txBody>
          <a:bodyPr>
            <a:normAutofit/>
          </a:bodyPr>
          <a:lstStyle>
            <a:lvl1pPr algn="l">
              <a:defRPr sz="3600" baseline="0">
                <a:solidFill>
                  <a:schemeClr val="bg1"/>
                </a:solidFill>
                <a:effectLst>
                  <a:outerShdw blurRad="50800" dist="38100" dir="2700000" algn="tl" rotWithShape="0">
                    <a:prstClr val="black">
                      <a:alpha val="40000"/>
                    </a:prstClr>
                  </a:outerShdw>
                </a:effectLst>
              </a:defRPr>
            </a:lvl1pPr>
          </a:lstStyle>
          <a:p>
            <a:r>
              <a:rPr lang="en-US" dirty="0"/>
              <a:t>Click to edit Master title style</a:t>
            </a:r>
          </a:p>
        </p:txBody>
      </p:sp>
      <p:sp>
        <p:nvSpPr>
          <p:cNvPr id="3" name="Content Placeholder 2"/>
          <p:cNvSpPr>
            <a:spLocks noGrp="1"/>
          </p:cNvSpPr>
          <p:nvPr>
            <p:ph idx="1"/>
          </p:nvPr>
        </p:nvSpPr>
        <p:spPr>
          <a:xfrm>
            <a:off x="440730" y="1791835"/>
            <a:ext cx="8246070" cy="2975427"/>
          </a:xfrm>
        </p:spPr>
        <p:txBody>
          <a:bodyPr/>
          <a:lstStyle>
            <a:lvl1pPr algn="l">
              <a:defRPr sz="2800">
                <a:solidFill>
                  <a:schemeClr val="bg1"/>
                </a:solidFill>
              </a:defRPr>
            </a:lvl1pPr>
            <a:lvl2pPr algn="l">
              <a:defRPr>
                <a:solidFill>
                  <a:schemeClr val="bg1"/>
                </a:solidFill>
              </a:defRPr>
            </a:lvl2pPr>
            <a:lvl3pPr algn="l">
              <a:defRPr>
                <a:solidFill>
                  <a:schemeClr val="bg1"/>
                </a:solidFill>
              </a:defRPr>
            </a:lvl3pPr>
            <a:lvl4pPr algn="l">
              <a:defRPr>
                <a:solidFill>
                  <a:schemeClr val="bg1"/>
                </a:solidFill>
              </a:defRPr>
            </a:lvl4pPr>
            <a:lvl5pPr algn="l">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53074F12-AA26-4AC8-9962-C36BB8F32554}" type="datetimeFigureOut">
              <a:rPr lang="en-US" smtClean="0"/>
              <a:pPr/>
              <a:t>10/7/2023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16644713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592287" y="460824"/>
            <a:ext cx="6252670" cy="763525"/>
          </a:xfrm>
        </p:spPr>
        <p:txBody>
          <a:bodyPr>
            <a:normAutofit/>
          </a:bodyPr>
          <a:lstStyle>
            <a:lvl1pPr algn="l">
              <a:defRPr sz="3600">
                <a:solidFill>
                  <a:schemeClr val="tx2">
                    <a:lumMod val="50000"/>
                  </a:schemeClr>
                </a:solidFill>
                <a:effectLst>
                  <a:outerShdw blurRad="50800" dist="38100" dir="2700000" algn="tl" rotWithShape="0">
                    <a:prstClr val="black">
                      <a:alpha val="40000"/>
                    </a:prstClr>
                  </a:outerShdw>
                </a:effectLst>
              </a:defRPr>
            </a:lvl1pPr>
          </a:lstStyle>
          <a:p>
            <a:r>
              <a:rPr lang="en-US" dirty="0"/>
              <a:t>Click to edit Master title style</a:t>
            </a:r>
          </a:p>
        </p:txBody>
      </p:sp>
      <p:sp>
        <p:nvSpPr>
          <p:cNvPr id="3" name="Content Placeholder 2"/>
          <p:cNvSpPr>
            <a:spLocks noGrp="1"/>
          </p:cNvSpPr>
          <p:nvPr>
            <p:ph idx="1"/>
          </p:nvPr>
        </p:nvSpPr>
        <p:spPr>
          <a:xfrm>
            <a:off x="2590800" y="1323749"/>
            <a:ext cx="6236936" cy="3344113"/>
          </a:xfrm>
        </p:spPr>
        <p:txBody>
          <a:bodyPr/>
          <a:lstStyle>
            <a:lvl1pPr>
              <a:defRPr sz="2800">
                <a:solidFill>
                  <a:schemeClr val="tx2">
                    <a:lumMod val="50000"/>
                  </a:schemeClr>
                </a:solidFill>
              </a:defRPr>
            </a:lvl1pPr>
            <a:lvl2pPr>
              <a:defRPr>
                <a:solidFill>
                  <a:schemeClr val="tx2">
                    <a:lumMod val="50000"/>
                  </a:schemeClr>
                </a:solidFill>
              </a:defRPr>
            </a:lvl2pPr>
            <a:lvl3pPr>
              <a:defRPr>
                <a:solidFill>
                  <a:schemeClr val="tx2">
                    <a:lumMod val="50000"/>
                  </a:schemeClr>
                </a:solidFill>
              </a:defRPr>
            </a:lvl3pPr>
            <a:lvl4pPr>
              <a:defRPr>
                <a:solidFill>
                  <a:schemeClr val="tx2">
                    <a:lumMod val="50000"/>
                  </a:schemeClr>
                </a:solidFill>
              </a:defRPr>
            </a:lvl4pPr>
            <a:lvl5pPr>
              <a:defRPr>
                <a:solidFill>
                  <a:schemeClr val="tx2">
                    <a:lumMod val="50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53074F12-AA26-4AC8-9962-C36BB8F32554}" type="datetimeFigureOut">
              <a:rPr lang="en-US" smtClean="0"/>
              <a:pPr/>
              <a:t>10/7/2023</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16293913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3074F12-AA26-4AC8-9962-C36BB8F32554}" type="datetimeFigureOut">
              <a:rPr lang="en-US" smtClean="0"/>
              <a:pPr/>
              <a:t>10/7/2023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38634415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3074F12-AA26-4AC8-9962-C36BB8F32554}" type="datetimeFigureOut">
              <a:rPr lang="en-US" smtClean="0"/>
              <a:pPr/>
              <a:t>10/7/2023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35567918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3552" y="891995"/>
            <a:ext cx="8076896" cy="902860"/>
          </a:xfrm>
        </p:spPr>
        <p:txBody>
          <a:bodyPr>
            <a:normAutofit/>
          </a:bodyPr>
          <a:lstStyle>
            <a:lvl1pPr algn="l">
              <a:defRPr sz="3600" baseline="0">
                <a:solidFill>
                  <a:schemeClr val="bg1"/>
                </a:solidFill>
                <a:effectLst>
                  <a:outerShdw blurRad="50800" dist="38100" dir="2700000" algn="tl" rotWithShape="0">
                    <a:prstClr val="black">
                      <a:alpha val="40000"/>
                    </a:prstClr>
                  </a:outerShdw>
                </a:effectLst>
              </a:defRPr>
            </a:lvl1pPr>
          </a:lstStyle>
          <a:p>
            <a:r>
              <a:rPr lang="en-US" dirty="0"/>
              <a:t>Click to edit Master title style</a:t>
            </a:r>
          </a:p>
        </p:txBody>
      </p:sp>
      <p:sp>
        <p:nvSpPr>
          <p:cNvPr id="3" name="Text Placeholder 2"/>
          <p:cNvSpPr>
            <a:spLocks noGrp="1"/>
          </p:cNvSpPr>
          <p:nvPr>
            <p:ph type="body" idx="1"/>
          </p:nvPr>
        </p:nvSpPr>
        <p:spPr>
          <a:xfrm>
            <a:off x="536879" y="1808224"/>
            <a:ext cx="4040188" cy="479822"/>
          </a:xfrm>
        </p:spPr>
        <p:txBody>
          <a:bodyPr anchor="b"/>
          <a:lstStyle>
            <a:lvl1pPr marL="0" indent="0" algn="ctr">
              <a:buNone/>
              <a:defRPr sz="2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536879" y="2280621"/>
            <a:ext cx="4040188" cy="2276294"/>
          </a:xfrm>
        </p:spPr>
        <p:txBody>
          <a:bodyPr/>
          <a:lstStyle>
            <a:lvl1pPr algn="ctr">
              <a:defRPr sz="2400">
                <a:solidFill>
                  <a:schemeClr val="bg1"/>
                </a:solidFill>
              </a:defRPr>
            </a:lvl1pPr>
            <a:lvl2pPr algn="ctr">
              <a:defRPr sz="2000">
                <a:solidFill>
                  <a:schemeClr val="bg1"/>
                </a:solidFill>
              </a:defRPr>
            </a:lvl2pPr>
            <a:lvl3pPr algn="ctr">
              <a:defRPr sz="1800">
                <a:solidFill>
                  <a:schemeClr val="bg1"/>
                </a:solidFill>
              </a:defRPr>
            </a:lvl3pPr>
            <a:lvl4pPr algn="ctr">
              <a:defRPr sz="1600">
                <a:solidFill>
                  <a:schemeClr val="bg1"/>
                </a:solidFill>
              </a:defRPr>
            </a:lvl4pPr>
            <a:lvl5pPr algn="ctr">
              <a:defRPr sz="1600">
                <a:solidFill>
                  <a:schemeClr val="bg1"/>
                </a:solidFill>
              </a:defRPr>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4572000" y="1808224"/>
            <a:ext cx="4041775" cy="479822"/>
          </a:xfrm>
        </p:spPr>
        <p:txBody>
          <a:bodyPr anchor="b"/>
          <a:lstStyle>
            <a:lvl1pPr marL="0" indent="0" algn="ctr">
              <a:buNone/>
              <a:defRPr sz="2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572000" y="2280621"/>
            <a:ext cx="4041775" cy="2276294"/>
          </a:xfrm>
        </p:spPr>
        <p:txBody>
          <a:bodyPr/>
          <a:lstStyle>
            <a:lvl1pPr algn="ctr">
              <a:defRPr sz="2400">
                <a:solidFill>
                  <a:schemeClr val="bg1"/>
                </a:solidFill>
              </a:defRPr>
            </a:lvl1pPr>
            <a:lvl2pPr algn="ctr">
              <a:defRPr sz="2000">
                <a:solidFill>
                  <a:schemeClr val="bg1"/>
                </a:solidFill>
              </a:defRPr>
            </a:lvl2pPr>
            <a:lvl3pPr algn="ctr">
              <a:defRPr sz="1800">
                <a:solidFill>
                  <a:schemeClr val="bg1"/>
                </a:solidFill>
              </a:defRPr>
            </a:lvl3pPr>
            <a:lvl4pPr algn="ctr">
              <a:defRPr sz="1600">
                <a:solidFill>
                  <a:schemeClr val="bg1"/>
                </a:solidFill>
              </a:defRPr>
            </a:lvl4pPr>
            <a:lvl5pPr algn="ctr">
              <a:defRPr sz="1600">
                <a:solidFill>
                  <a:schemeClr val="bg1"/>
                </a:solidFill>
              </a:defRPr>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p:txBody>
          <a:bodyPr/>
          <a:lstStyle/>
          <a:p>
            <a:fld id="{53074F12-AA26-4AC8-9962-C36BB8F32554}" type="datetimeFigureOut">
              <a:rPr lang="en-US" smtClean="0"/>
              <a:pPr/>
              <a:t>10/7/2023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41229119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3074F12-AA26-4AC8-9962-C36BB8F32554}" type="datetimeFigureOut">
              <a:rPr lang="en-US" smtClean="0"/>
              <a:pPr/>
              <a:t>10/7/2023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30297731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3074F12-AA26-4AC8-9962-C36BB8F32554}" type="datetimeFigureOut">
              <a:rPr lang="en-US" smtClean="0"/>
              <a:pPr/>
              <a:t>10/7/2023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42518640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3074F12-AA26-4AC8-9962-C36BB8F32554}" type="datetimeFigureOut">
              <a:rPr lang="en-US" smtClean="0"/>
              <a:pPr/>
              <a:t>10/7/2023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31744526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3074F12-AA26-4AC8-9962-C36BB8F32554}" type="datetimeFigureOut">
              <a:rPr lang="en-US" smtClean="0"/>
              <a:pPr/>
              <a:t>10/7/2023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4776078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3074F12-AA26-4AC8-9962-C36BB8F32554}" type="datetimeFigureOut">
              <a:rPr lang="en-US" smtClean="0"/>
              <a:pPr/>
              <a:t>10/7/2023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342866572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3074F12-AA26-4AC8-9962-C36BB8F32554}" type="datetimeFigureOut">
              <a:rPr lang="en-US" smtClean="0"/>
              <a:pPr/>
              <a:t>10/7/2023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2CCC60-E8CD-4174-8B1A-7DF615B22EEF}" type="slidenum">
              <a:rPr lang="en-US" smtClean="0"/>
              <a:pPr/>
              <a:t>‹#›</a:t>
            </a:fld>
            <a:endParaRPr lang="en-US"/>
          </a:p>
        </p:txBody>
      </p:sp>
      <p:pic>
        <p:nvPicPr>
          <p:cNvPr id="7" name="Picture 6" descr="E:\websites\free-power-point-templates\2012\logos.png">
            <a:extLst>
              <a:ext uri="{FF2B5EF4-FFF2-40B4-BE49-F238E27FC236}">
                <a16:creationId xmlns="" xmlns:a16="http://schemas.microsoft.com/office/drawing/2014/main" id="{08B89D22-1D6E-450B-881F-4D2A4C527F72}"/>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tretch>
            <a:fillRect/>
          </a:stretch>
        </p:blipFill>
        <p:spPr bwMode="auto">
          <a:xfrm>
            <a:off x="3808475" y="2326213"/>
            <a:ext cx="1463784" cy="526961"/>
          </a:xfrm>
          <a:prstGeom prst="rect">
            <a:avLst/>
          </a:prstGeom>
          <a:noFill/>
          <a:ln>
            <a:no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936099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53074F12-AA26-4AC8-9962-C36BB8F32554}" type="datetimeFigureOut">
              <a:rPr lang="en-US" smtClean="0"/>
              <a:pPr/>
              <a:t>10/7/2023</a:t>
            </a:fld>
            <a:endParaRPr lang="en-US"/>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B82CCC60-E8CD-4174-8B1A-7DF615B22EEF}" type="slidenum">
              <a:rPr lang="en-US" smtClean="0"/>
              <a:pPr/>
              <a:t>‹#›</a:t>
            </a:fld>
            <a:endParaRPr lang="en-US"/>
          </a:p>
        </p:txBody>
      </p:sp>
      <p:sp>
        <p:nvSpPr>
          <p:cNvPr id="7" name="TextBox 6">
            <a:extLst>
              <a:ext uri="{FF2B5EF4-FFF2-40B4-BE49-F238E27FC236}">
                <a16:creationId xmlns="" xmlns:a16="http://schemas.microsoft.com/office/drawing/2014/main" id="{11E867DF-3DCA-4725-94F0-F2B6BD747A82}"/>
              </a:ext>
            </a:extLst>
          </p:cNvPr>
          <p:cNvSpPr txBox="1"/>
          <p:nvPr userDrawn="1"/>
        </p:nvSpPr>
        <p:spPr>
          <a:xfrm>
            <a:off x="-9150" y="5213747"/>
            <a:ext cx="8389625" cy="523220"/>
          </a:xfrm>
          <a:prstGeom prst="rect">
            <a:avLst/>
          </a:prstGeom>
          <a:noFill/>
        </p:spPr>
        <p:txBody>
          <a:bodyPr wrap="square" rtlCol="0">
            <a:spAutoFit/>
          </a:bodyPr>
          <a:lstStyle/>
          <a:p>
            <a:r>
              <a:rPr lang="en-US" sz="1400" dirty="0">
                <a:solidFill>
                  <a:schemeClr val="bg1">
                    <a:lumMod val="65000"/>
                  </a:schemeClr>
                </a:solidFill>
              </a:rPr>
              <a:t>This presentation uses a free template provided by FPPT.com</a:t>
            </a:r>
          </a:p>
          <a:p>
            <a:r>
              <a:rPr lang="en-US" sz="1400" dirty="0">
                <a:solidFill>
                  <a:schemeClr val="bg1">
                    <a:lumMod val="65000"/>
                  </a:schemeClr>
                </a:solidFill>
              </a:rPr>
              <a:t>www.free-power-point-templates.com</a:t>
            </a:r>
          </a:p>
        </p:txBody>
      </p:sp>
    </p:spTree>
    <p:extLst>
      <p:ext uri="{BB962C8B-B14F-4D97-AF65-F5344CB8AC3E}">
        <p14:creationId xmlns:p14="http://schemas.microsoft.com/office/powerpoint/2010/main" val="194403938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tr-TR" dirty="0" err="1" smtClean="0"/>
              <a:t>Thales</a:t>
            </a:r>
            <a:endParaRPr lang="en-US" dirty="0"/>
          </a:p>
        </p:txBody>
      </p:sp>
    </p:spTree>
    <p:extLst>
      <p:ext uri="{BB962C8B-B14F-4D97-AF65-F5344CB8AC3E}">
        <p14:creationId xmlns:p14="http://schemas.microsoft.com/office/powerpoint/2010/main" val="3639203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592287" y="460824"/>
            <a:ext cx="5797338" cy="431171"/>
          </a:xfrm>
        </p:spPr>
        <p:txBody>
          <a:bodyPr>
            <a:normAutofit fontScale="90000"/>
          </a:bodyPr>
          <a:lstStyle/>
          <a:p>
            <a:r>
              <a:rPr lang="tr-TR" dirty="0" err="1" smtClean="0"/>
              <a:t>Thales</a:t>
            </a:r>
            <a:endParaRPr lang="en-US" dirty="0"/>
          </a:p>
        </p:txBody>
      </p:sp>
      <p:sp>
        <p:nvSpPr>
          <p:cNvPr id="5" name="Content Placeholder 4"/>
          <p:cNvSpPr>
            <a:spLocks noGrp="1"/>
          </p:cNvSpPr>
          <p:nvPr>
            <p:ph idx="1"/>
          </p:nvPr>
        </p:nvSpPr>
        <p:spPr>
          <a:xfrm>
            <a:off x="2128719" y="1044701"/>
            <a:ext cx="6871725" cy="3623162"/>
          </a:xfrm>
        </p:spPr>
        <p:txBody>
          <a:bodyPr>
            <a:normAutofit fontScale="85000" lnSpcReduction="10000"/>
          </a:bodyPr>
          <a:lstStyle/>
          <a:p>
            <a:pPr marL="0" indent="0" algn="just">
              <a:buNone/>
            </a:pPr>
            <a:r>
              <a:rPr lang="tr-TR" dirty="0" err="1" smtClean="0"/>
              <a:t>Thales’in</a:t>
            </a:r>
            <a:r>
              <a:rPr lang="tr-TR" dirty="0" smtClean="0"/>
              <a:t>, </a:t>
            </a:r>
            <a:r>
              <a:rPr lang="tr-TR" dirty="0"/>
              <a:t>çoğu Miletli gibi Grek olması muhtemel olsa da, Herodot </a:t>
            </a:r>
            <a:r>
              <a:rPr lang="tr-TR" dirty="0" err="1"/>
              <a:t>Thales’i</a:t>
            </a:r>
            <a:r>
              <a:rPr lang="tr-TR" dirty="0"/>
              <a:t> “uzak soydan bir Fenikeli” olarak tanımlamıştır. </a:t>
            </a:r>
            <a:endParaRPr lang="tr-TR" dirty="0" smtClean="0"/>
          </a:p>
          <a:p>
            <a:pPr marL="0" indent="0" algn="just">
              <a:buNone/>
            </a:pPr>
            <a:r>
              <a:rPr lang="tr-TR" dirty="0" err="1" smtClean="0"/>
              <a:t>Diogenes</a:t>
            </a:r>
            <a:r>
              <a:rPr lang="tr-TR" dirty="0" smtClean="0"/>
              <a:t> </a:t>
            </a:r>
            <a:r>
              <a:rPr lang="tr-TR" dirty="0" err="1"/>
              <a:t>Laërtius</a:t>
            </a:r>
            <a:r>
              <a:rPr lang="tr-TR" dirty="0"/>
              <a:t>, “</a:t>
            </a:r>
            <a:r>
              <a:rPr lang="tr-TR" dirty="0" err="1"/>
              <a:t>Thales’in</a:t>
            </a:r>
            <a:r>
              <a:rPr lang="tr-TR" dirty="0"/>
              <a:t> </a:t>
            </a:r>
            <a:r>
              <a:rPr lang="tr-TR" dirty="0" err="1"/>
              <a:t>Examyas</a:t>
            </a:r>
            <a:r>
              <a:rPr lang="tr-TR" dirty="0"/>
              <a:t> ve </a:t>
            </a:r>
            <a:r>
              <a:rPr lang="tr-TR" dirty="0" err="1"/>
              <a:t>Cleobulina’nın</a:t>
            </a:r>
            <a:r>
              <a:rPr lang="tr-TR" dirty="0"/>
              <a:t> oğlu olduğu ve Fenikeli olan </a:t>
            </a:r>
            <a:r>
              <a:rPr lang="tr-TR" dirty="0" err="1"/>
              <a:t>Thelidaeler’e</a:t>
            </a:r>
            <a:r>
              <a:rPr lang="tr-TR" dirty="0"/>
              <a:t> ait olduğu ve Fenike’den sürülen </a:t>
            </a:r>
            <a:r>
              <a:rPr lang="tr-TR" dirty="0" err="1"/>
              <a:t>Cadmus</a:t>
            </a:r>
            <a:r>
              <a:rPr lang="tr-TR" dirty="0"/>
              <a:t> ve </a:t>
            </a:r>
            <a:r>
              <a:rPr lang="tr-TR" dirty="0" err="1"/>
              <a:t>Agenor’un</a:t>
            </a:r>
            <a:r>
              <a:rPr lang="tr-TR" dirty="0"/>
              <a:t> en soylu torunları arasında yer aldığı” ve </a:t>
            </a:r>
            <a:r>
              <a:rPr lang="tr-TR" dirty="0" err="1"/>
              <a:t>Thales’in</a:t>
            </a:r>
            <a:r>
              <a:rPr lang="tr-TR" dirty="0"/>
              <a:t> </a:t>
            </a:r>
            <a:r>
              <a:rPr lang="tr-TR" dirty="0" err="1"/>
              <a:t>Neleus</a:t>
            </a:r>
            <a:r>
              <a:rPr lang="tr-TR" dirty="0"/>
              <a:t> ile birlikte Milet’e vatandaş olarak kaydedildiği konusunda hemfikir olan </a:t>
            </a:r>
            <a:r>
              <a:rPr lang="tr-TR" dirty="0" err="1"/>
              <a:t>Herodotus</a:t>
            </a:r>
            <a:r>
              <a:rPr lang="tr-TR" dirty="0"/>
              <a:t>, </a:t>
            </a:r>
            <a:r>
              <a:rPr lang="tr-TR" dirty="0" err="1"/>
              <a:t>Duris</a:t>
            </a:r>
            <a:r>
              <a:rPr lang="tr-TR" dirty="0"/>
              <a:t> ve </a:t>
            </a:r>
            <a:r>
              <a:rPr lang="tr-TR" dirty="0" err="1"/>
              <a:t>Demokritos’a</a:t>
            </a:r>
            <a:r>
              <a:rPr lang="tr-TR" dirty="0"/>
              <a:t> atıfta bulunur.</a:t>
            </a:r>
            <a:endParaRPr lang="en-US" dirty="0"/>
          </a:p>
        </p:txBody>
      </p:sp>
    </p:spTree>
    <p:extLst>
      <p:ext uri="{BB962C8B-B14F-4D97-AF65-F5344CB8AC3E}">
        <p14:creationId xmlns:p14="http://schemas.microsoft.com/office/powerpoint/2010/main" val="110163387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592287" y="460824"/>
            <a:ext cx="5797338" cy="431171"/>
          </a:xfrm>
        </p:spPr>
        <p:txBody>
          <a:bodyPr>
            <a:normAutofit fontScale="90000"/>
          </a:bodyPr>
          <a:lstStyle/>
          <a:p>
            <a:r>
              <a:rPr lang="tr-TR" dirty="0" err="1" smtClean="0"/>
              <a:t>Thales</a:t>
            </a:r>
            <a:endParaRPr lang="en-US" dirty="0"/>
          </a:p>
        </p:txBody>
      </p:sp>
      <p:sp>
        <p:nvSpPr>
          <p:cNvPr id="5" name="Content Placeholder 4"/>
          <p:cNvSpPr>
            <a:spLocks noGrp="1"/>
          </p:cNvSpPr>
          <p:nvPr>
            <p:ph idx="1"/>
          </p:nvPr>
        </p:nvSpPr>
        <p:spPr>
          <a:xfrm>
            <a:off x="2128719" y="1044700"/>
            <a:ext cx="6871725" cy="3970329"/>
          </a:xfrm>
        </p:spPr>
        <p:txBody>
          <a:bodyPr>
            <a:normAutofit fontScale="85000" lnSpcReduction="20000"/>
          </a:bodyPr>
          <a:lstStyle/>
          <a:p>
            <a:pPr marL="0" indent="0" algn="just">
              <a:buNone/>
            </a:pPr>
            <a:r>
              <a:rPr lang="tr-TR" dirty="0"/>
              <a:t>Ancak Friedrich Nietzsche ve diğerleri bu alıntıyı sadece atalarının </a:t>
            </a:r>
            <a:r>
              <a:rPr lang="tr-TR" dirty="0" err="1"/>
              <a:t>Boeotia’dan</a:t>
            </a:r>
            <a:r>
              <a:rPr lang="tr-TR" dirty="0"/>
              <a:t> denizci </a:t>
            </a:r>
            <a:r>
              <a:rPr lang="tr-TR" dirty="0" err="1"/>
              <a:t>Cadmeialılar</a:t>
            </a:r>
            <a:r>
              <a:rPr lang="tr-TR" dirty="0"/>
              <a:t> olduğu şeklinde yorumlamaktadır. Babasının </a:t>
            </a:r>
            <a:r>
              <a:rPr lang="tr-TR" dirty="0" err="1"/>
              <a:t>Karya</a:t>
            </a:r>
            <a:r>
              <a:rPr lang="tr-TR" dirty="0"/>
              <a:t>, annesinin ise Yunan soyadına sahip olduğu düşünüldüğünde, karışık bir soydan geliyor olması da mümkündür. </a:t>
            </a:r>
            <a:endParaRPr lang="tr-TR" dirty="0" smtClean="0"/>
          </a:p>
          <a:p>
            <a:pPr marL="0" indent="0" algn="just">
              <a:buNone/>
            </a:pPr>
            <a:r>
              <a:rPr lang="tr-TR" dirty="0" err="1" smtClean="0"/>
              <a:t>Diogenes</a:t>
            </a:r>
            <a:r>
              <a:rPr lang="tr-TR" dirty="0" smtClean="0"/>
              <a:t> </a:t>
            </a:r>
            <a:r>
              <a:rPr lang="tr-TR" dirty="0" err="1"/>
              <a:t>Laërtius</a:t>
            </a:r>
            <a:r>
              <a:rPr lang="tr-TR" dirty="0"/>
              <a:t> da alternatif bir anlatıma atıfta bulunuyor gibi görünmektedir: “Ancak çoğu yazar onu gerçek bir Miletli ve seçkin bir aileden gelen biri olarak gösterir”. Encyclopedia </a:t>
            </a:r>
            <a:r>
              <a:rPr lang="tr-TR" dirty="0" err="1"/>
              <a:t>Britannica</a:t>
            </a:r>
            <a:r>
              <a:rPr lang="tr-TR" dirty="0"/>
              <a:t> (1952) </a:t>
            </a:r>
            <a:r>
              <a:rPr lang="tr-TR" dirty="0" err="1"/>
              <a:t>Thales’in</a:t>
            </a:r>
            <a:r>
              <a:rPr lang="tr-TR" dirty="0"/>
              <a:t> büyük olasılıkla soylu bir </a:t>
            </a:r>
            <a:r>
              <a:rPr lang="tr-TR" dirty="0" err="1"/>
              <a:t>Milet’li</a:t>
            </a:r>
            <a:r>
              <a:rPr lang="tr-TR" dirty="0"/>
              <a:t> olduğu ve kesinlikle bir Yunanlı olduğu sonucuna varmıştır.</a:t>
            </a:r>
            <a:endParaRPr lang="en-US" dirty="0"/>
          </a:p>
        </p:txBody>
      </p:sp>
    </p:spTree>
    <p:extLst>
      <p:ext uri="{BB962C8B-B14F-4D97-AF65-F5344CB8AC3E}">
        <p14:creationId xmlns:p14="http://schemas.microsoft.com/office/powerpoint/2010/main" val="9801150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592287" y="460824"/>
            <a:ext cx="5797338" cy="431171"/>
          </a:xfrm>
        </p:spPr>
        <p:txBody>
          <a:bodyPr>
            <a:normAutofit fontScale="90000"/>
          </a:bodyPr>
          <a:lstStyle/>
          <a:p>
            <a:r>
              <a:rPr lang="tr-TR" dirty="0" err="1" smtClean="0"/>
              <a:t>Thales</a:t>
            </a:r>
            <a:endParaRPr lang="en-US" dirty="0"/>
          </a:p>
        </p:txBody>
      </p:sp>
      <p:sp>
        <p:nvSpPr>
          <p:cNvPr id="5" name="Content Placeholder 4"/>
          <p:cNvSpPr>
            <a:spLocks noGrp="1"/>
          </p:cNvSpPr>
          <p:nvPr>
            <p:ph idx="1"/>
          </p:nvPr>
        </p:nvSpPr>
        <p:spPr>
          <a:xfrm>
            <a:off x="2128719" y="1044700"/>
            <a:ext cx="6871725" cy="3970329"/>
          </a:xfrm>
        </p:spPr>
        <p:txBody>
          <a:bodyPr>
            <a:normAutofit fontScale="85000" lnSpcReduction="10000"/>
          </a:bodyPr>
          <a:lstStyle/>
          <a:p>
            <a:pPr marL="0" indent="0" algn="just">
              <a:buNone/>
            </a:pPr>
            <a:r>
              <a:rPr lang="tr-TR" dirty="0" err="1"/>
              <a:t>Diogenes</a:t>
            </a:r>
            <a:r>
              <a:rPr lang="tr-TR" dirty="0"/>
              <a:t> daha çelişkili haberler vererek devam eder: </a:t>
            </a:r>
            <a:r>
              <a:rPr lang="tr-TR" dirty="0" err="1"/>
              <a:t>Thales’in</a:t>
            </a:r>
            <a:r>
              <a:rPr lang="tr-TR" dirty="0"/>
              <a:t> evlendiği ve bir oğlu olduğu (</a:t>
            </a:r>
            <a:r>
              <a:rPr lang="tr-TR" dirty="0" err="1"/>
              <a:t>Cybisthus</a:t>
            </a:r>
            <a:r>
              <a:rPr lang="tr-TR" dirty="0"/>
              <a:t> ya da </a:t>
            </a:r>
            <a:r>
              <a:rPr lang="tr-TR" dirty="0" err="1"/>
              <a:t>Cybisthon</a:t>
            </a:r>
            <a:r>
              <a:rPr lang="tr-TR" dirty="0"/>
              <a:t>) ya da aynı adı taşıyan yeğenini evlat edindiği; ikincisi ise hiç evlenmediği, annesine gençken evlenmek için çok erken olduğunu, yaşlı bir adamken ise çok geç olduğunu söylediği şeklindedir: </a:t>
            </a:r>
            <a:endParaRPr lang="tr-TR" dirty="0" smtClean="0"/>
          </a:p>
          <a:p>
            <a:pPr marL="0" indent="0" algn="just">
              <a:buNone/>
            </a:pPr>
            <a:r>
              <a:rPr lang="tr-TR" dirty="0" smtClean="0"/>
              <a:t>Solon</a:t>
            </a:r>
            <a:r>
              <a:rPr lang="tr-TR" dirty="0"/>
              <a:t>, </a:t>
            </a:r>
            <a:r>
              <a:rPr lang="tr-TR" dirty="0" err="1"/>
              <a:t>Thales’i</a:t>
            </a:r>
            <a:r>
              <a:rPr lang="tr-TR" dirty="0"/>
              <a:t> ziyaret etmiş ve ona neden bekâr kaldığını sormuş; </a:t>
            </a:r>
            <a:r>
              <a:rPr lang="tr-TR" dirty="0" err="1"/>
              <a:t>Thales</a:t>
            </a:r>
            <a:r>
              <a:rPr lang="tr-TR" dirty="0"/>
              <a:t> de çocuklar için endişelenme fikrinden hoşlanmadığı cevabını vermiştir. Yine de, birkaç yıl sonra, aile için endişelenerek yeğeni </a:t>
            </a:r>
            <a:r>
              <a:rPr lang="tr-TR" dirty="0" err="1"/>
              <a:t>Cybisthus’u</a:t>
            </a:r>
            <a:r>
              <a:rPr lang="tr-TR" dirty="0"/>
              <a:t> evlat edinmiştir.</a:t>
            </a:r>
            <a:endParaRPr lang="en-US" dirty="0"/>
          </a:p>
        </p:txBody>
      </p:sp>
    </p:spTree>
    <p:extLst>
      <p:ext uri="{BB962C8B-B14F-4D97-AF65-F5344CB8AC3E}">
        <p14:creationId xmlns:p14="http://schemas.microsoft.com/office/powerpoint/2010/main" val="26919977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592287" y="460824"/>
            <a:ext cx="5797338" cy="431171"/>
          </a:xfrm>
        </p:spPr>
        <p:txBody>
          <a:bodyPr>
            <a:normAutofit fontScale="90000"/>
          </a:bodyPr>
          <a:lstStyle/>
          <a:p>
            <a:r>
              <a:rPr lang="tr-TR" dirty="0" err="1" smtClean="0"/>
              <a:t>Thales</a:t>
            </a:r>
            <a:endParaRPr lang="en-US" dirty="0"/>
          </a:p>
        </p:txBody>
      </p:sp>
      <p:sp>
        <p:nvSpPr>
          <p:cNvPr id="5" name="Content Placeholder 4"/>
          <p:cNvSpPr>
            <a:spLocks noGrp="1"/>
          </p:cNvSpPr>
          <p:nvPr>
            <p:ph idx="1"/>
          </p:nvPr>
        </p:nvSpPr>
        <p:spPr>
          <a:xfrm>
            <a:off x="2128719" y="1044700"/>
            <a:ext cx="6871725" cy="3970329"/>
          </a:xfrm>
        </p:spPr>
        <p:txBody>
          <a:bodyPr>
            <a:normAutofit/>
          </a:bodyPr>
          <a:lstStyle/>
          <a:p>
            <a:pPr marL="0" indent="0" algn="just">
              <a:buNone/>
            </a:pPr>
            <a:r>
              <a:rPr lang="tr-TR" dirty="0"/>
              <a:t>İlk Grekler ve onlardan önceki diğer uygarlıklar, doğa olaylarını genellikle antropomorfik tanrıların ve kahramanların iradesine atıfta bulunarak kendilerine özgü açıklamalara başvurmuşlardır. </a:t>
            </a:r>
            <a:r>
              <a:rPr lang="tr-TR" dirty="0" err="1"/>
              <a:t>Thales</a:t>
            </a:r>
            <a:r>
              <a:rPr lang="tr-TR" dirty="0"/>
              <a:t> ise bunun yerine doğal fenomenleri, doğal süreçlerin kendilerine atıfta bulunan rasyonel hipotezler yoluyla açıklamayı amaçlamıştır. </a:t>
            </a:r>
            <a:r>
              <a:rPr lang="tr-TR" dirty="0">
                <a:solidFill>
                  <a:srgbClr val="FF0000"/>
                </a:solidFill>
              </a:rPr>
              <a:t>Mitos yerine logos. </a:t>
            </a:r>
            <a:endParaRPr lang="en-US" dirty="0">
              <a:solidFill>
                <a:srgbClr val="FF0000"/>
              </a:solidFill>
            </a:endParaRPr>
          </a:p>
        </p:txBody>
      </p:sp>
    </p:spTree>
    <p:extLst>
      <p:ext uri="{BB962C8B-B14F-4D97-AF65-F5344CB8AC3E}">
        <p14:creationId xmlns:p14="http://schemas.microsoft.com/office/powerpoint/2010/main" val="335699509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592287" y="460824"/>
            <a:ext cx="5797338" cy="431171"/>
          </a:xfrm>
        </p:spPr>
        <p:txBody>
          <a:bodyPr>
            <a:normAutofit fontScale="90000"/>
          </a:bodyPr>
          <a:lstStyle/>
          <a:p>
            <a:r>
              <a:rPr lang="tr-TR" dirty="0" err="1" smtClean="0"/>
              <a:t>Mythos</a:t>
            </a:r>
            <a:r>
              <a:rPr lang="tr-TR" dirty="0" smtClean="0"/>
              <a:t> </a:t>
            </a:r>
            <a:r>
              <a:rPr lang="tr-TR" dirty="0" err="1" smtClean="0"/>
              <a:t>vs</a:t>
            </a:r>
            <a:r>
              <a:rPr lang="tr-TR" dirty="0" smtClean="0"/>
              <a:t> Logos</a:t>
            </a:r>
            <a:endParaRPr lang="en-US" dirty="0"/>
          </a:p>
        </p:txBody>
      </p:sp>
      <p:sp>
        <p:nvSpPr>
          <p:cNvPr id="5" name="Content Placeholder 4"/>
          <p:cNvSpPr>
            <a:spLocks noGrp="1"/>
          </p:cNvSpPr>
          <p:nvPr>
            <p:ph idx="1"/>
          </p:nvPr>
        </p:nvSpPr>
        <p:spPr>
          <a:xfrm>
            <a:off x="2128719" y="1044700"/>
            <a:ext cx="6871725" cy="3970329"/>
          </a:xfrm>
        </p:spPr>
        <p:txBody>
          <a:bodyPr>
            <a:normAutofit fontScale="77500" lnSpcReduction="20000"/>
          </a:bodyPr>
          <a:lstStyle/>
          <a:p>
            <a:pPr marL="0" indent="0" algn="just">
              <a:buNone/>
            </a:pPr>
            <a:r>
              <a:rPr lang="tr-TR" dirty="0"/>
              <a:t>Modern öncesi kültürlerin çoğunda düşünmenin, konuşmanın ve bilgi edinmenin kabul görmüş iki yolu vardı.  Yunanlılar bunlara mitos ve logos diyordu.  Her ikisi de esastı ve hiçbiri diğerinden üstün görülmüyordu; birbirleriyle çatışmıyor, birbirlerini tamamlıyorlardı.  Her birinin kendi yetkinlik alanı vardı ve ikisini karıştırmak akıllıca görülmezdi.  Logos ("akıl") insanların dünyada etkin bir şekilde işlev görmesini sağlayan pragmatik düşünce tarzıydı.  Bu nedenle dış gerçekliğe doğru bir şekilde karşılık gelmesi gerekiyordu.  İnsanlar etkili bir silah yapmak, toplumlarını düzenlemek ya da bir keşif gezisi planlamak için her zaman </a:t>
            </a:r>
            <a:r>
              <a:rPr lang="tr-TR" dirty="0" err="1"/>
              <a:t>logos'a</a:t>
            </a:r>
            <a:r>
              <a:rPr lang="tr-TR" dirty="0"/>
              <a:t> ihtiyaç duymuşlardır.  </a:t>
            </a:r>
            <a:endParaRPr lang="en-US" dirty="0">
              <a:solidFill>
                <a:srgbClr val="FF0000"/>
              </a:solidFill>
            </a:endParaRPr>
          </a:p>
        </p:txBody>
      </p:sp>
    </p:spTree>
    <p:extLst>
      <p:ext uri="{BB962C8B-B14F-4D97-AF65-F5344CB8AC3E}">
        <p14:creationId xmlns:p14="http://schemas.microsoft.com/office/powerpoint/2010/main" val="15204389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592287" y="460824"/>
            <a:ext cx="5797338" cy="431171"/>
          </a:xfrm>
        </p:spPr>
        <p:txBody>
          <a:bodyPr>
            <a:normAutofit fontScale="90000"/>
          </a:bodyPr>
          <a:lstStyle/>
          <a:p>
            <a:r>
              <a:rPr lang="tr-TR" dirty="0" err="1"/>
              <a:t>Mythos</a:t>
            </a:r>
            <a:r>
              <a:rPr lang="tr-TR" dirty="0"/>
              <a:t> </a:t>
            </a:r>
            <a:r>
              <a:rPr lang="tr-TR" dirty="0" err="1"/>
              <a:t>vs</a:t>
            </a:r>
            <a:r>
              <a:rPr lang="tr-TR" dirty="0"/>
              <a:t> Logos</a:t>
            </a:r>
            <a:endParaRPr lang="en-US" dirty="0"/>
          </a:p>
        </p:txBody>
      </p:sp>
      <p:sp>
        <p:nvSpPr>
          <p:cNvPr id="5" name="Content Placeholder 4"/>
          <p:cNvSpPr>
            <a:spLocks noGrp="1"/>
          </p:cNvSpPr>
          <p:nvPr>
            <p:ph idx="1"/>
          </p:nvPr>
        </p:nvSpPr>
        <p:spPr>
          <a:xfrm>
            <a:off x="2128719" y="1044700"/>
            <a:ext cx="6871725" cy="3970329"/>
          </a:xfrm>
        </p:spPr>
        <p:txBody>
          <a:bodyPr>
            <a:normAutofit/>
          </a:bodyPr>
          <a:lstStyle/>
          <a:p>
            <a:pPr marL="0" indent="0" algn="just">
              <a:buNone/>
            </a:pPr>
            <a:r>
              <a:rPr lang="tr-TR" dirty="0"/>
              <a:t>Logos ileriye dönüktü, sürekli olarak çevreyi kontrol etmenin, eski anlayışları geliştirmenin veya yeni bir şey icat etmenin yeni yollarını arıyordu.  Logos türümüzün hayatta kalması için gerekliydi.  Ancak sınırlamaları vardı: İnsanların kederini dindiremez ya da yaşam mücadelelerinde nihai bir anlam bulamazdı.  Bunun için insanlar mitos ya da "efsaneye" yöneldi.</a:t>
            </a:r>
            <a:endParaRPr lang="en-US" dirty="0">
              <a:solidFill>
                <a:srgbClr val="FF0000"/>
              </a:solidFill>
            </a:endParaRPr>
          </a:p>
        </p:txBody>
      </p:sp>
    </p:spTree>
    <p:extLst>
      <p:ext uri="{BB962C8B-B14F-4D97-AF65-F5344CB8AC3E}">
        <p14:creationId xmlns:p14="http://schemas.microsoft.com/office/powerpoint/2010/main" val="14283662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592287" y="460824"/>
            <a:ext cx="5797338" cy="431171"/>
          </a:xfrm>
        </p:spPr>
        <p:txBody>
          <a:bodyPr>
            <a:normAutofit fontScale="90000"/>
          </a:bodyPr>
          <a:lstStyle/>
          <a:p>
            <a:r>
              <a:rPr lang="tr-TR" dirty="0" err="1"/>
              <a:t>Mythos</a:t>
            </a:r>
            <a:r>
              <a:rPr lang="tr-TR" dirty="0"/>
              <a:t> </a:t>
            </a:r>
            <a:r>
              <a:rPr lang="tr-TR" dirty="0" err="1"/>
              <a:t>vs</a:t>
            </a:r>
            <a:r>
              <a:rPr lang="tr-TR" dirty="0"/>
              <a:t> Logos</a:t>
            </a:r>
            <a:endParaRPr lang="en-US" dirty="0"/>
          </a:p>
        </p:txBody>
      </p:sp>
      <p:sp>
        <p:nvSpPr>
          <p:cNvPr id="5" name="Content Placeholder 4"/>
          <p:cNvSpPr>
            <a:spLocks noGrp="1"/>
          </p:cNvSpPr>
          <p:nvPr>
            <p:ph idx="1"/>
          </p:nvPr>
        </p:nvSpPr>
        <p:spPr>
          <a:xfrm>
            <a:off x="2128719" y="1044700"/>
            <a:ext cx="6871725" cy="3970329"/>
          </a:xfrm>
        </p:spPr>
        <p:txBody>
          <a:bodyPr>
            <a:normAutofit fontScale="92500" lnSpcReduction="20000"/>
          </a:bodyPr>
          <a:lstStyle/>
          <a:p>
            <a:pPr marL="0" indent="0" algn="just">
              <a:buNone/>
            </a:pPr>
            <a:r>
              <a:rPr lang="tr-TR" dirty="0"/>
              <a:t>Bugün bilimsel logosların hakim olduğu bir toplumda yaşıyoruz ve mitler itibarını yitirmiş durumda.  Popüler deyişle, "mit" doğru olmayan bir şeydir.  Ancak geçmişte mit, kendini beğenmiş bir fantezi değildi; daha ziyade, logos gibi, farklı bir şekilde de olsa, insanların kafa karıştırıcı dünyamızda etkili bir şekilde yaşamalarına yardımcı oluyordu.  Mitler tanrılar hakkında hikayeler anlatmış olabilir, ama aslında </a:t>
            </a:r>
            <a:r>
              <a:rPr lang="tr-TR" dirty="0" err="1"/>
              <a:t>logos'un</a:t>
            </a:r>
            <a:r>
              <a:rPr lang="tr-TR" dirty="0"/>
              <a:t> kapsamı dışında kalan insan çıkmazının daha anlaşılmaz, şaşırtıcı ve trajik yönlerine odaklanmışlardır.  </a:t>
            </a:r>
            <a:endParaRPr lang="en-US" dirty="0">
              <a:solidFill>
                <a:srgbClr val="FF0000"/>
              </a:solidFill>
            </a:endParaRPr>
          </a:p>
        </p:txBody>
      </p:sp>
    </p:spTree>
    <p:extLst>
      <p:ext uri="{BB962C8B-B14F-4D97-AF65-F5344CB8AC3E}">
        <p14:creationId xmlns:p14="http://schemas.microsoft.com/office/powerpoint/2010/main" val="384831958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592287" y="460824"/>
            <a:ext cx="5797338" cy="431171"/>
          </a:xfrm>
        </p:spPr>
        <p:txBody>
          <a:bodyPr>
            <a:normAutofit fontScale="90000"/>
          </a:bodyPr>
          <a:lstStyle/>
          <a:p>
            <a:r>
              <a:rPr lang="tr-TR" dirty="0" err="1"/>
              <a:t>Mythos</a:t>
            </a:r>
            <a:r>
              <a:rPr lang="tr-TR" dirty="0"/>
              <a:t> </a:t>
            </a:r>
            <a:r>
              <a:rPr lang="tr-TR" dirty="0" err="1"/>
              <a:t>vs</a:t>
            </a:r>
            <a:r>
              <a:rPr lang="tr-TR" dirty="0"/>
              <a:t> Logos</a:t>
            </a:r>
            <a:endParaRPr lang="en-US" dirty="0"/>
          </a:p>
        </p:txBody>
      </p:sp>
      <p:sp>
        <p:nvSpPr>
          <p:cNvPr id="5" name="Content Placeholder 4"/>
          <p:cNvSpPr>
            <a:spLocks noGrp="1"/>
          </p:cNvSpPr>
          <p:nvPr>
            <p:ph idx="1"/>
          </p:nvPr>
        </p:nvSpPr>
        <p:spPr>
          <a:xfrm>
            <a:off x="2128719" y="1044700"/>
            <a:ext cx="6871725" cy="3970329"/>
          </a:xfrm>
        </p:spPr>
        <p:txBody>
          <a:bodyPr>
            <a:normAutofit fontScale="77500" lnSpcReduction="20000"/>
          </a:bodyPr>
          <a:lstStyle/>
          <a:p>
            <a:pPr marL="0" indent="0" algn="just">
              <a:buNone/>
            </a:pPr>
            <a:r>
              <a:rPr lang="tr-TR" dirty="0"/>
              <a:t>Mit, psikolojinin ilkel bir biçimi olarak adlandırılmıştır.  Bir mit, kahramanların labirentlerde ilerleyişini, yeraltı dünyasına inişini ya da canavarlarla savaşmasını anlattığında, bunlar öncelikle gerçek hikayeler olarak anlaşılmıyordu.  İnsanların, erişilmesi zor olan ancak düşünce ve davranışlarımızı derinden etkileyen ruhun karanlık bölgelerinde müzakere etmelerine yardımcı olmak için tasarlanmışlardı.  İnsanlar kendi zihinlerinin dehlizlerine girmek ve kişisel şeytanlarıyla savaşmak zorundaydı.  Freud ve </a:t>
            </a:r>
            <a:r>
              <a:rPr lang="tr-TR" dirty="0" err="1"/>
              <a:t>Jung</a:t>
            </a:r>
            <a:r>
              <a:rPr lang="tr-TR" dirty="0"/>
              <a:t> ruhu bilimsel olarak araştırmaya başladıklarında içgüdüsel olarak bu eski mitlere başvurdular.  Bir mit hiçbir zaman tarihsel bir olayın doğru bir anlatımı olarak tasarlanmamıştır; bir anlamda bir kez olmuş ama aynı zamanda her zaman olan bir şeydir.</a:t>
            </a:r>
            <a:endParaRPr lang="en-US" dirty="0">
              <a:solidFill>
                <a:srgbClr val="FF0000"/>
              </a:solidFill>
            </a:endParaRPr>
          </a:p>
        </p:txBody>
      </p:sp>
    </p:spTree>
    <p:extLst>
      <p:ext uri="{BB962C8B-B14F-4D97-AF65-F5344CB8AC3E}">
        <p14:creationId xmlns:p14="http://schemas.microsoft.com/office/powerpoint/2010/main" val="300142277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592287" y="460824"/>
            <a:ext cx="5797338" cy="431171"/>
          </a:xfrm>
        </p:spPr>
        <p:txBody>
          <a:bodyPr>
            <a:normAutofit fontScale="90000"/>
          </a:bodyPr>
          <a:lstStyle/>
          <a:p>
            <a:r>
              <a:rPr lang="tr-TR" dirty="0" err="1"/>
              <a:t>Mythos</a:t>
            </a:r>
            <a:r>
              <a:rPr lang="tr-TR" dirty="0"/>
              <a:t> </a:t>
            </a:r>
            <a:r>
              <a:rPr lang="tr-TR" dirty="0" err="1"/>
              <a:t>vs</a:t>
            </a:r>
            <a:r>
              <a:rPr lang="tr-TR" dirty="0"/>
              <a:t> Logos</a:t>
            </a:r>
            <a:endParaRPr lang="en-US" dirty="0"/>
          </a:p>
        </p:txBody>
      </p:sp>
      <p:sp>
        <p:nvSpPr>
          <p:cNvPr id="5" name="Content Placeholder 4"/>
          <p:cNvSpPr>
            <a:spLocks noGrp="1"/>
          </p:cNvSpPr>
          <p:nvPr>
            <p:ph idx="1"/>
          </p:nvPr>
        </p:nvSpPr>
        <p:spPr>
          <a:xfrm>
            <a:off x="2128719" y="1044700"/>
            <a:ext cx="6871725" cy="3970329"/>
          </a:xfrm>
        </p:spPr>
        <p:txBody>
          <a:bodyPr>
            <a:normAutofit fontScale="77500" lnSpcReduction="20000"/>
          </a:bodyPr>
          <a:lstStyle/>
          <a:p>
            <a:pPr marL="0" indent="0" algn="just">
              <a:buNone/>
            </a:pPr>
            <a:r>
              <a:rPr lang="tr-TR" dirty="0"/>
              <a:t>Ancak bir mit, insanlar ona sadece "inanırsa" etkili olmazdı</a:t>
            </a:r>
            <a:r>
              <a:rPr lang="tr-TR" dirty="0" smtClean="0"/>
              <a:t>. Esasen </a:t>
            </a:r>
            <a:r>
              <a:rPr lang="tr-TR" dirty="0"/>
              <a:t>bir eylem programıydı</a:t>
            </a:r>
            <a:r>
              <a:rPr lang="tr-TR" dirty="0" smtClean="0"/>
              <a:t>. Sizi </a:t>
            </a:r>
            <a:r>
              <a:rPr lang="tr-TR" dirty="0"/>
              <a:t>doğru ruhsal ya da psikolojik duruşa sokabilirdi ama bir sonraki adımı atmak ve mitin "gerçeğini" kendi yaşamınızda gerçeğe dönüştürmek size kalmıştı</a:t>
            </a:r>
            <a:r>
              <a:rPr lang="tr-TR" dirty="0" smtClean="0"/>
              <a:t>. Herhangi </a:t>
            </a:r>
            <a:r>
              <a:rPr lang="tr-TR" dirty="0"/>
              <a:t>bir mitin değerini ve gerçekliğini değerlendirmenin tek yolu ona göre hareket etmekti</a:t>
            </a:r>
            <a:r>
              <a:rPr lang="tr-TR" dirty="0" smtClean="0"/>
              <a:t>. </a:t>
            </a:r>
          </a:p>
          <a:p>
            <a:pPr marL="0" indent="0" algn="just">
              <a:buNone/>
            </a:pPr>
            <a:r>
              <a:rPr lang="tr-TR" dirty="0" smtClean="0"/>
              <a:t>Örneğin</a:t>
            </a:r>
            <a:r>
              <a:rPr lang="tr-TR" dirty="0"/>
              <a:t>, neredeyse tüm kültürel geleneklerde aynı biçimi alan kahraman miti, insanlara kendi kahramanlık potansiyellerini nasıl ortaya çıkaracaklarını öğretmiştir</a:t>
            </a:r>
            <a:r>
              <a:rPr lang="tr-TR" dirty="0" smtClean="0"/>
              <a:t>. Daha </a:t>
            </a:r>
            <a:r>
              <a:rPr lang="tr-TR" dirty="0"/>
              <a:t>sonra Buda, İsa ya da </a:t>
            </a:r>
            <a:r>
              <a:rPr lang="tr-TR" dirty="0" smtClean="0"/>
              <a:t>Musa </a:t>
            </a:r>
            <a:r>
              <a:rPr lang="tr-TR" dirty="0"/>
              <a:t>gibi tarihi figürlerin hikayeleri de bu paradigmaya uygun hale getirildi ki takipçileri onları aynı şekilde taklit edebilsin</a:t>
            </a:r>
            <a:r>
              <a:rPr lang="tr-TR" dirty="0" smtClean="0"/>
              <a:t>.</a:t>
            </a:r>
            <a:endParaRPr lang="en-US" dirty="0">
              <a:solidFill>
                <a:srgbClr val="FF0000"/>
              </a:solidFill>
            </a:endParaRPr>
          </a:p>
        </p:txBody>
      </p:sp>
    </p:spTree>
    <p:extLst>
      <p:ext uri="{BB962C8B-B14F-4D97-AF65-F5344CB8AC3E}">
        <p14:creationId xmlns:p14="http://schemas.microsoft.com/office/powerpoint/2010/main" val="342053734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592287" y="460824"/>
            <a:ext cx="5797338" cy="431171"/>
          </a:xfrm>
        </p:spPr>
        <p:txBody>
          <a:bodyPr>
            <a:normAutofit fontScale="90000"/>
          </a:bodyPr>
          <a:lstStyle/>
          <a:p>
            <a:r>
              <a:rPr lang="tr-TR" dirty="0" err="1"/>
              <a:t>Mythos</a:t>
            </a:r>
            <a:r>
              <a:rPr lang="tr-TR" dirty="0"/>
              <a:t> </a:t>
            </a:r>
            <a:r>
              <a:rPr lang="tr-TR" dirty="0" err="1"/>
              <a:t>vs</a:t>
            </a:r>
            <a:r>
              <a:rPr lang="tr-TR" dirty="0"/>
              <a:t> Logos</a:t>
            </a:r>
            <a:endParaRPr lang="en-US" dirty="0"/>
          </a:p>
        </p:txBody>
      </p:sp>
      <p:sp>
        <p:nvSpPr>
          <p:cNvPr id="5" name="Content Placeholder 4"/>
          <p:cNvSpPr>
            <a:spLocks noGrp="1"/>
          </p:cNvSpPr>
          <p:nvPr>
            <p:ph idx="1"/>
          </p:nvPr>
        </p:nvSpPr>
        <p:spPr>
          <a:xfrm>
            <a:off x="2128719" y="1044700"/>
            <a:ext cx="6871725" cy="3970329"/>
          </a:xfrm>
        </p:spPr>
        <p:txBody>
          <a:bodyPr>
            <a:normAutofit fontScale="85000" lnSpcReduction="20000"/>
          </a:bodyPr>
          <a:lstStyle/>
          <a:p>
            <a:pPr marL="0" indent="0" algn="just">
              <a:buNone/>
            </a:pPr>
            <a:r>
              <a:rPr lang="tr-TR" dirty="0"/>
              <a:t>Uygulamaya konulduğunda, bir mit bize insanlığımız hakkında son derece doğru bir şey söyleyebilir</a:t>
            </a:r>
            <a:r>
              <a:rPr lang="tr-TR" dirty="0" smtClean="0"/>
              <a:t>. Bize </a:t>
            </a:r>
            <a:r>
              <a:rPr lang="tr-TR" dirty="0"/>
              <a:t>nasıl daha zengin ve yoğun yaşayacağımızı, ölümlülüğümüzle nasıl başa çıkacağımızı ve bedenin mirasçısı olduğu acılara nasıl yaratıcı bir şekilde katlanacağımızı gösterirdi</a:t>
            </a:r>
            <a:r>
              <a:rPr lang="tr-TR" dirty="0" smtClean="0"/>
              <a:t>. Ancak </a:t>
            </a:r>
            <a:r>
              <a:rPr lang="tr-TR" dirty="0"/>
              <a:t>bunu kendi durumumuza uygulamakta başarısız olursak, bir mit soyut ve inanılmaz olarak kalır</a:t>
            </a:r>
            <a:r>
              <a:rPr lang="tr-TR" dirty="0" smtClean="0"/>
              <a:t>. Çok </a:t>
            </a:r>
            <a:r>
              <a:rPr lang="tr-TR" dirty="0"/>
              <a:t>erken tarihlerden itibaren insanlar mitlerini, katılımcılar üzerinde estetik bir etki yaratan ve her sanat eseri gibi onları varoluşun daha derin bir boyutuyla tanıştıran stilize törenlerde yeniden canlandırmışlardır.  </a:t>
            </a:r>
            <a:endParaRPr lang="en-US" dirty="0">
              <a:solidFill>
                <a:srgbClr val="FF0000"/>
              </a:solidFill>
            </a:endParaRPr>
          </a:p>
        </p:txBody>
      </p:sp>
    </p:spTree>
    <p:extLst>
      <p:ext uri="{BB962C8B-B14F-4D97-AF65-F5344CB8AC3E}">
        <p14:creationId xmlns:p14="http://schemas.microsoft.com/office/powerpoint/2010/main" val="243112663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592287" y="460824"/>
            <a:ext cx="5797338" cy="431171"/>
          </a:xfrm>
        </p:spPr>
        <p:txBody>
          <a:bodyPr>
            <a:normAutofit fontScale="90000"/>
          </a:bodyPr>
          <a:lstStyle/>
          <a:p>
            <a:r>
              <a:rPr lang="tr-TR" dirty="0" err="1"/>
              <a:t>Mythos</a:t>
            </a:r>
            <a:r>
              <a:rPr lang="tr-TR" dirty="0"/>
              <a:t> </a:t>
            </a:r>
            <a:r>
              <a:rPr lang="tr-TR" dirty="0" err="1"/>
              <a:t>vs</a:t>
            </a:r>
            <a:r>
              <a:rPr lang="tr-TR" dirty="0"/>
              <a:t> Logos</a:t>
            </a:r>
            <a:endParaRPr lang="en-US" dirty="0"/>
          </a:p>
        </p:txBody>
      </p:sp>
      <p:sp>
        <p:nvSpPr>
          <p:cNvPr id="5" name="Content Placeholder 4"/>
          <p:cNvSpPr>
            <a:spLocks noGrp="1"/>
          </p:cNvSpPr>
          <p:nvPr>
            <p:ph idx="1"/>
          </p:nvPr>
        </p:nvSpPr>
        <p:spPr>
          <a:xfrm>
            <a:off x="2128719" y="1044700"/>
            <a:ext cx="6871725" cy="3970329"/>
          </a:xfrm>
        </p:spPr>
        <p:txBody>
          <a:bodyPr>
            <a:normAutofit/>
          </a:bodyPr>
          <a:lstStyle/>
          <a:p>
            <a:pPr marL="0" indent="0" algn="just">
              <a:buNone/>
            </a:pPr>
            <a:r>
              <a:rPr lang="tr-TR" dirty="0"/>
              <a:t>Mit ve ritüel bu nedenle birbirinden ayrılamazdı, öyle ki hangisinin önce geldiği çoğu zaman bilimsel bir tartışma konusudur: </a:t>
            </a:r>
            <a:r>
              <a:rPr lang="tr-TR" dirty="0" err="1"/>
              <a:t>mitik</a:t>
            </a:r>
            <a:r>
              <a:rPr lang="tr-TR" dirty="0"/>
              <a:t> hikaye mi yoksa ona bağlı ayinler mi?  Ritüel olmadan mitler hiçbir anlam ifade etmez ve enstrümantal olarak yorumlanana kadar çoğumuz için anlaşılmaz olan bir müzik notası gibi anlaşılmaz kalırdı.</a:t>
            </a:r>
            <a:endParaRPr lang="en-US" dirty="0">
              <a:solidFill>
                <a:srgbClr val="FF0000"/>
              </a:solidFill>
            </a:endParaRPr>
          </a:p>
        </p:txBody>
      </p:sp>
    </p:spTree>
    <p:extLst>
      <p:ext uri="{BB962C8B-B14F-4D97-AF65-F5344CB8AC3E}">
        <p14:creationId xmlns:p14="http://schemas.microsoft.com/office/powerpoint/2010/main" val="354273755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592287" y="460824"/>
            <a:ext cx="5797338" cy="431171"/>
          </a:xfrm>
        </p:spPr>
        <p:txBody>
          <a:bodyPr>
            <a:normAutofit fontScale="90000"/>
          </a:bodyPr>
          <a:lstStyle/>
          <a:p>
            <a:r>
              <a:rPr lang="tr-TR" dirty="0" err="1" smtClean="0"/>
              <a:t>Thales</a:t>
            </a:r>
            <a:endParaRPr lang="en-US" dirty="0"/>
          </a:p>
        </p:txBody>
      </p:sp>
      <p:sp>
        <p:nvSpPr>
          <p:cNvPr id="5" name="Content Placeholder 4"/>
          <p:cNvSpPr>
            <a:spLocks noGrp="1"/>
          </p:cNvSpPr>
          <p:nvPr>
            <p:ph idx="1"/>
          </p:nvPr>
        </p:nvSpPr>
        <p:spPr>
          <a:xfrm>
            <a:off x="2128719" y="1044700"/>
            <a:ext cx="6871725" cy="3970329"/>
          </a:xfrm>
        </p:spPr>
        <p:txBody>
          <a:bodyPr>
            <a:normAutofit fontScale="85000" lnSpcReduction="10000"/>
          </a:bodyPr>
          <a:lstStyle/>
          <a:p>
            <a:pPr marL="0" indent="0" fontAlgn="base">
              <a:buNone/>
            </a:pPr>
            <a:r>
              <a:rPr lang="tr-TR" dirty="0"/>
              <a:t>Başta Aristoteles olmak üzere pek çok kişi onu Yunan geleneğindeki ilk filozof olarak kabul eder; Aristoteles ilk filozofları </a:t>
            </a:r>
            <a:r>
              <a:rPr lang="tr-TR" dirty="0" err="1"/>
              <a:t>teologoi</a:t>
            </a:r>
            <a:r>
              <a:rPr lang="tr-TR" dirty="0"/>
              <a:t> ya da </a:t>
            </a:r>
            <a:r>
              <a:rPr lang="tr-TR" dirty="0" err="1"/>
              <a:t>mitologoi</a:t>
            </a:r>
            <a:r>
              <a:rPr lang="tr-TR" dirty="0"/>
              <a:t> yerine </a:t>
            </a:r>
            <a:r>
              <a:rPr lang="tr-TR" dirty="0" err="1"/>
              <a:t>physiologoi</a:t>
            </a:r>
            <a:r>
              <a:rPr lang="tr-TR" dirty="0"/>
              <a:t> ya da doğa filozofları, </a:t>
            </a:r>
            <a:r>
              <a:rPr lang="tr-TR" dirty="0" err="1"/>
              <a:t>Thales’i</a:t>
            </a:r>
            <a:r>
              <a:rPr lang="tr-TR" dirty="0"/>
              <a:t> de bunların ilki olarak adlandırır. Ayrıca, diğer Yedi Bilge spekülatif filozoflar değil, kesinlikle kanun koyucular ve devlet adamlarıyken, </a:t>
            </a:r>
            <a:r>
              <a:rPr lang="tr-TR" dirty="0" err="1"/>
              <a:t>Plutarkhos</a:t>
            </a:r>
            <a:r>
              <a:rPr lang="tr-TR" dirty="0"/>
              <a:t> “</a:t>
            </a:r>
            <a:r>
              <a:rPr lang="tr-TR" dirty="0" err="1"/>
              <a:t>Thales’in</a:t>
            </a:r>
            <a:r>
              <a:rPr lang="tr-TR" dirty="0"/>
              <a:t> spekülasyonlarını pratik alanın ötesine taşıyan zamanın tek bilge adamı olduğu görülüyor” demiştir.</a:t>
            </a:r>
          </a:p>
          <a:p>
            <a:pPr marL="0" indent="0">
              <a:buNone/>
            </a:pPr>
            <a:r>
              <a:rPr lang="tr-TR" dirty="0"/>
              <a:t/>
            </a:r>
            <a:br>
              <a:rPr lang="tr-TR" dirty="0"/>
            </a:br>
            <a:endParaRPr lang="en-US" dirty="0">
              <a:solidFill>
                <a:srgbClr val="FF0000"/>
              </a:solidFill>
            </a:endParaRPr>
          </a:p>
        </p:txBody>
      </p:sp>
    </p:spTree>
    <p:extLst>
      <p:ext uri="{BB962C8B-B14F-4D97-AF65-F5344CB8AC3E}">
        <p14:creationId xmlns:p14="http://schemas.microsoft.com/office/powerpoint/2010/main" val="95339919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592287" y="460824"/>
            <a:ext cx="5797338" cy="431171"/>
          </a:xfrm>
        </p:spPr>
        <p:txBody>
          <a:bodyPr>
            <a:normAutofit fontScale="90000"/>
          </a:bodyPr>
          <a:lstStyle/>
          <a:p>
            <a:r>
              <a:rPr lang="tr-TR" dirty="0" err="1" smtClean="0"/>
              <a:t>Thales</a:t>
            </a:r>
            <a:endParaRPr lang="en-US" dirty="0"/>
          </a:p>
        </p:txBody>
      </p:sp>
      <p:sp>
        <p:nvSpPr>
          <p:cNvPr id="5" name="Content Placeholder 4"/>
          <p:cNvSpPr>
            <a:spLocks noGrp="1"/>
          </p:cNvSpPr>
          <p:nvPr>
            <p:ph idx="1"/>
          </p:nvPr>
        </p:nvSpPr>
        <p:spPr>
          <a:xfrm>
            <a:off x="2128719" y="1044700"/>
            <a:ext cx="6871725" cy="4428445"/>
          </a:xfrm>
        </p:spPr>
        <p:txBody>
          <a:bodyPr>
            <a:normAutofit fontScale="77500" lnSpcReduction="20000"/>
          </a:bodyPr>
          <a:lstStyle/>
          <a:p>
            <a:pPr marL="0" indent="0">
              <a:buNone/>
            </a:pPr>
            <a:r>
              <a:rPr lang="tr-TR" dirty="0" err="1"/>
              <a:t>Thales'in</a:t>
            </a:r>
            <a:r>
              <a:rPr lang="tr-TR" dirty="0"/>
              <a:t> en ünlü fikri, Aristoteles'in Metafizik adlı eserinden bir pasaj aracılığıyla bize ulaşan, her şeyin su olduğuna dair felsefi ve kozmolojik tezidir. Aristoteles bu eserinde </a:t>
            </a:r>
            <a:r>
              <a:rPr lang="tr-TR" dirty="0" err="1"/>
              <a:t>Thales'in</a:t>
            </a:r>
            <a:r>
              <a:rPr lang="tr-TR" dirty="0"/>
              <a:t> doğanın </a:t>
            </a:r>
            <a:r>
              <a:rPr lang="tr-TR" dirty="0" err="1"/>
              <a:t>arkhe'sinin</a:t>
            </a:r>
            <a:r>
              <a:rPr lang="tr-TR" dirty="0"/>
              <a:t> ya da köken ilkesinin tek bir maddi madde, yani su olduğuna dair teorisini aktarır. Aristoteles daha sonra </a:t>
            </a:r>
            <a:r>
              <a:rPr lang="tr-TR" dirty="0" err="1"/>
              <a:t>Thales'in</a:t>
            </a:r>
            <a:r>
              <a:rPr lang="tr-TR" dirty="0"/>
              <a:t> bu fikri neden ileri sürmüş olabileceğine dair kendi gözlemlerine dayanan bir dizi varsayım ileri sürmüştür (Aristoteles'in kendisi bu fikri benimsememiş olsa da).</a:t>
            </a:r>
          </a:p>
          <a:p>
            <a:pPr marL="0" indent="0">
              <a:buNone/>
            </a:pPr>
            <a:endParaRPr lang="tr-TR" dirty="0" smtClean="0"/>
          </a:p>
          <a:p>
            <a:pPr marL="0" indent="0">
              <a:buNone/>
            </a:pPr>
            <a:r>
              <a:rPr lang="tr-TR" dirty="0" smtClean="0"/>
              <a:t>Yüzyıllar </a:t>
            </a:r>
            <a:r>
              <a:rPr lang="tr-TR" dirty="0"/>
              <a:t>sonra yazan </a:t>
            </a:r>
            <a:r>
              <a:rPr lang="tr-TR" dirty="0" err="1"/>
              <a:t>Diogenes</a:t>
            </a:r>
            <a:r>
              <a:rPr lang="tr-TR" dirty="0"/>
              <a:t> </a:t>
            </a:r>
            <a:r>
              <a:rPr lang="tr-TR" dirty="0" err="1"/>
              <a:t>Laërtius</a:t>
            </a:r>
            <a:r>
              <a:rPr lang="tr-TR" dirty="0"/>
              <a:t> da </a:t>
            </a:r>
            <a:r>
              <a:rPr lang="tr-TR" dirty="0" err="1"/>
              <a:t>Thales'in</a:t>
            </a:r>
            <a:r>
              <a:rPr lang="tr-TR" dirty="0"/>
              <a:t> "Suyun her şeyin aslını oluşturduğunu (</a:t>
            </a:r>
            <a:r>
              <a:rPr lang="el-GR" dirty="0"/>
              <a:t>ὑπεστήσατο, '</a:t>
            </a:r>
            <a:r>
              <a:rPr lang="tr-TR" dirty="0"/>
              <a:t>altında durduğunu')" öğrettiğini belirtir.</a:t>
            </a:r>
          </a:p>
          <a:p>
            <a:pPr marL="0" indent="0">
              <a:buNone/>
            </a:pPr>
            <a:r>
              <a:rPr lang="tr-TR" dirty="0"/>
              <a:t/>
            </a:r>
            <a:br>
              <a:rPr lang="tr-TR" dirty="0"/>
            </a:br>
            <a:endParaRPr lang="en-US" dirty="0">
              <a:solidFill>
                <a:srgbClr val="FF0000"/>
              </a:solidFill>
            </a:endParaRPr>
          </a:p>
        </p:txBody>
      </p:sp>
    </p:spTree>
    <p:extLst>
      <p:ext uri="{BB962C8B-B14F-4D97-AF65-F5344CB8AC3E}">
        <p14:creationId xmlns:p14="http://schemas.microsoft.com/office/powerpoint/2010/main" val="338412322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592287" y="460824"/>
            <a:ext cx="5797338" cy="431171"/>
          </a:xfrm>
        </p:spPr>
        <p:txBody>
          <a:bodyPr>
            <a:normAutofit fontScale="90000"/>
          </a:bodyPr>
          <a:lstStyle/>
          <a:p>
            <a:r>
              <a:rPr lang="tr-TR" dirty="0" smtClean="0"/>
              <a:t>Matematik</a:t>
            </a:r>
            <a:endParaRPr lang="en-US" dirty="0"/>
          </a:p>
        </p:txBody>
      </p:sp>
      <p:sp>
        <p:nvSpPr>
          <p:cNvPr id="5" name="Content Placeholder 4"/>
          <p:cNvSpPr>
            <a:spLocks noGrp="1"/>
          </p:cNvSpPr>
          <p:nvPr>
            <p:ph idx="1"/>
          </p:nvPr>
        </p:nvSpPr>
        <p:spPr>
          <a:xfrm>
            <a:off x="2128719" y="1044700"/>
            <a:ext cx="6871725" cy="4428445"/>
          </a:xfrm>
        </p:spPr>
        <p:txBody>
          <a:bodyPr>
            <a:normAutofit fontScale="77500" lnSpcReduction="20000"/>
          </a:bodyPr>
          <a:lstStyle/>
          <a:p>
            <a:pPr marL="0" indent="0">
              <a:buNone/>
            </a:pPr>
            <a:r>
              <a:rPr lang="tr-TR" dirty="0" err="1"/>
              <a:t>Thales'in</a:t>
            </a:r>
            <a:r>
              <a:rPr lang="tr-TR" dirty="0"/>
              <a:t> önceliğine dair kanıtlar bize </a:t>
            </a:r>
            <a:r>
              <a:rPr lang="tr-TR" dirty="0" err="1"/>
              <a:t>Thales'ten</a:t>
            </a:r>
            <a:r>
              <a:rPr lang="tr-TR" dirty="0"/>
              <a:t> bin yıl sonra yazan ancak </a:t>
            </a:r>
            <a:r>
              <a:rPr lang="tr-TR" dirty="0" err="1"/>
              <a:t>Eudemus'un</a:t>
            </a:r>
            <a:r>
              <a:rPr lang="tr-TR" dirty="0"/>
              <a:t> kayıp kitabı Geometri Tarihi'nin bir kopyasına sahip olduğuna inanılan </a:t>
            </a:r>
            <a:r>
              <a:rPr lang="tr-TR" dirty="0" err="1"/>
              <a:t>Proclus'un</a:t>
            </a:r>
            <a:r>
              <a:rPr lang="tr-TR" dirty="0"/>
              <a:t> bir kitabından gelmektedir</a:t>
            </a:r>
            <a:r>
              <a:rPr lang="tr-TR" dirty="0" smtClean="0"/>
              <a:t>.</a:t>
            </a:r>
          </a:p>
          <a:p>
            <a:pPr marL="0" indent="0">
              <a:buNone/>
            </a:pPr>
            <a:endParaRPr lang="tr-TR" dirty="0"/>
          </a:p>
          <a:p>
            <a:pPr marL="0" indent="0">
              <a:buNone/>
            </a:pPr>
            <a:r>
              <a:rPr lang="tr-TR" dirty="0" smtClean="0"/>
              <a:t> </a:t>
            </a:r>
            <a:r>
              <a:rPr lang="tr-TR" dirty="0" err="1"/>
              <a:t>Proclus</a:t>
            </a:r>
            <a:r>
              <a:rPr lang="tr-TR" dirty="0"/>
              <a:t> "</a:t>
            </a:r>
            <a:r>
              <a:rPr lang="tr-TR" dirty="0" err="1"/>
              <a:t>Thales</a:t>
            </a:r>
            <a:r>
              <a:rPr lang="tr-TR" dirty="0"/>
              <a:t> Mısır'a giden ve bu çalışmayı Yunan topraklarına geri getiren ilk kişiydi" diye yazmıştır. Mısır'da edindiği bilgileri uygulamanın yanı sıra "Kendisi de birçok önerme keşfetti ve diğerlerinin altında yatan ilkeleri ardıllarına açıkladı, bazı durumlarda yöntemi daha genel, bazılarında ise daha deneyseldi" diye devam eder. Rodoslu </a:t>
            </a:r>
            <a:r>
              <a:rPr lang="tr-TR" dirty="0" err="1"/>
              <a:t>Hieronymus</a:t>
            </a:r>
            <a:r>
              <a:rPr lang="tr-TR" dirty="0"/>
              <a:t>, </a:t>
            </a:r>
            <a:r>
              <a:rPr lang="tr-TR" dirty="0" err="1"/>
              <a:t>Proclus'un</a:t>
            </a:r>
            <a:r>
              <a:rPr lang="tr-TR" dirty="0"/>
              <a:t> yanı sıra </a:t>
            </a:r>
            <a:r>
              <a:rPr lang="tr-TR" dirty="0" err="1"/>
              <a:t>Thales'i</a:t>
            </a:r>
            <a:r>
              <a:rPr lang="tr-TR" dirty="0"/>
              <a:t> de ilk Yunan matematikçi olarak anar."</a:t>
            </a:r>
          </a:p>
          <a:p>
            <a:pPr marL="0" indent="0">
              <a:buNone/>
            </a:pPr>
            <a:r>
              <a:rPr lang="tr-TR" dirty="0"/>
              <a:t/>
            </a:r>
            <a:br>
              <a:rPr lang="tr-TR" dirty="0"/>
            </a:br>
            <a:endParaRPr lang="en-US" dirty="0">
              <a:solidFill>
                <a:srgbClr val="FF0000"/>
              </a:solidFill>
            </a:endParaRPr>
          </a:p>
        </p:txBody>
      </p:sp>
    </p:spTree>
    <p:extLst>
      <p:ext uri="{BB962C8B-B14F-4D97-AF65-F5344CB8AC3E}">
        <p14:creationId xmlns:p14="http://schemas.microsoft.com/office/powerpoint/2010/main" val="112626726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592287" y="460824"/>
            <a:ext cx="5797338" cy="431171"/>
          </a:xfrm>
        </p:spPr>
        <p:txBody>
          <a:bodyPr>
            <a:normAutofit fontScale="90000"/>
          </a:bodyPr>
          <a:lstStyle/>
          <a:p>
            <a:r>
              <a:rPr lang="tr-TR" dirty="0" smtClean="0"/>
              <a:t>Geometri</a:t>
            </a:r>
            <a:endParaRPr lang="en-US" dirty="0"/>
          </a:p>
        </p:txBody>
      </p:sp>
      <p:sp>
        <p:nvSpPr>
          <p:cNvPr id="5" name="Content Placeholder 4"/>
          <p:cNvSpPr>
            <a:spLocks noGrp="1"/>
          </p:cNvSpPr>
          <p:nvPr>
            <p:ph idx="1"/>
          </p:nvPr>
        </p:nvSpPr>
        <p:spPr>
          <a:xfrm>
            <a:off x="2128719" y="1044700"/>
            <a:ext cx="6871725" cy="4428445"/>
          </a:xfrm>
        </p:spPr>
        <p:txBody>
          <a:bodyPr>
            <a:normAutofit fontScale="85000" lnSpcReduction="20000"/>
          </a:bodyPr>
          <a:lstStyle/>
          <a:p>
            <a:pPr marL="0" indent="0">
              <a:buNone/>
            </a:pPr>
            <a:r>
              <a:rPr lang="tr-TR" dirty="0" err="1"/>
              <a:t>Proclus</a:t>
            </a:r>
            <a:r>
              <a:rPr lang="tr-TR" dirty="0"/>
              <a:t>, bir dairenin çapıyla ikiye bölündüğünü, bir ikizkenar üçgenin taban açılarının eşit olduğunu ve dikey açıların eşit olduğunu keşfetmesini </a:t>
            </a:r>
            <a:r>
              <a:rPr lang="tr-TR" dirty="0" err="1"/>
              <a:t>Thales'e</a:t>
            </a:r>
            <a:r>
              <a:rPr lang="tr-TR" dirty="0"/>
              <a:t> atfetmiştir. Bir yazara göre, </a:t>
            </a:r>
            <a:r>
              <a:rPr lang="tr-TR" dirty="0" err="1"/>
              <a:t>Thales</a:t>
            </a:r>
            <a:r>
              <a:rPr lang="tr-TR" dirty="0"/>
              <a:t> Mısır'ı ziyaret ederken, Mısırlıların kesişen iki doğru çizdiklerinde, eşit olduklarından emin olmak için dikey açıları ölçtüklerini gözlemlemiştir. </a:t>
            </a:r>
            <a:r>
              <a:rPr lang="tr-TR" dirty="0" err="1"/>
              <a:t>Thales</a:t>
            </a:r>
            <a:r>
              <a:rPr lang="tr-TR" dirty="0"/>
              <a:t>, tüm düz açılar eşittir, eşitlere eklenen eşitler eşittir ve eşitlerden çıkarılan eşitler eşittir gibi bazı genel kavramlar kabul edilirse, tüm dikey açıların eşit olduğunun kanıtlanabileceği sonucuna varmıştır.</a:t>
            </a:r>
          </a:p>
          <a:p>
            <a:pPr marL="0" indent="0">
              <a:buNone/>
            </a:pPr>
            <a:r>
              <a:rPr lang="tr-TR" dirty="0"/>
              <a:t/>
            </a:r>
            <a:br>
              <a:rPr lang="tr-TR" dirty="0"/>
            </a:br>
            <a:endParaRPr lang="en-US" dirty="0">
              <a:solidFill>
                <a:srgbClr val="FF0000"/>
              </a:solidFill>
            </a:endParaRPr>
          </a:p>
        </p:txBody>
      </p:sp>
    </p:spTree>
    <p:extLst>
      <p:ext uri="{BB962C8B-B14F-4D97-AF65-F5344CB8AC3E}">
        <p14:creationId xmlns:p14="http://schemas.microsoft.com/office/powerpoint/2010/main" val="400093794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592287" y="460824"/>
            <a:ext cx="5797338" cy="431171"/>
          </a:xfrm>
        </p:spPr>
        <p:txBody>
          <a:bodyPr>
            <a:normAutofit fontScale="90000"/>
          </a:bodyPr>
          <a:lstStyle/>
          <a:p>
            <a:r>
              <a:rPr lang="tr-TR" dirty="0" smtClean="0"/>
              <a:t>Geometri</a:t>
            </a:r>
            <a:endParaRPr lang="en-US" dirty="0"/>
          </a:p>
        </p:txBody>
      </p:sp>
      <p:sp>
        <p:nvSpPr>
          <p:cNvPr id="5" name="Content Placeholder 4"/>
          <p:cNvSpPr>
            <a:spLocks noGrp="1"/>
          </p:cNvSpPr>
          <p:nvPr>
            <p:ph idx="1"/>
          </p:nvPr>
        </p:nvSpPr>
        <p:spPr>
          <a:xfrm>
            <a:off x="2128719" y="1044701"/>
            <a:ext cx="6871725" cy="1832460"/>
          </a:xfrm>
        </p:spPr>
        <p:txBody>
          <a:bodyPr>
            <a:normAutofit/>
          </a:bodyPr>
          <a:lstStyle/>
          <a:p>
            <a:pPr marL="0" indent="0">
              <a:buNone/>
            </a:pPr>
            <a:r>
              <a:rPr lang="tr-TR" b="1" dirty="0" err="1"/>
              <a:t>Thales'in</a:t>
            </a:r>
            <a:r>
              <a:rPr lang="tr-TR" b="1" dirty="0"/>
              <a:t> teoremi: AC bir çap ve B çapın çemberi üzerinde bir nokta ise, ∠ ABC açısı bir dik açıdır.</a:t>
            </a:r>
            <a:endParaRPr lang="tr-TR" dirty="0"/>
          </a:p>
        </p:txBody>
      </p:sp>
      <p:pic>
        <p:nvPicPr>
          <p:cNvPr id="1026" name="Picture 2" descr="Bu görselin boş bir alt özelliği var; dosya ismi: image-24.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655770" y="2419045"/>
            <a:ext cx="2901395" cy="25387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5737825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592287" y="460824"/>
            <a:ext cx="5797338" cy="431171"/>
          </a:xfrm>
        </p:spPr>
        <p:txBody>
          <a:bodyPr>
            <a:normAutofit fontScale="90000"/>
          </a:bodyPr>
          <a:lstStyle/>
          <a:p>
            <a:r>
              <a:rPr lang="tr-TR" dirty="0" smtClean="0"/>
              <a:t>Geometri</a:t>
            </a:r>
            <a:endParaRPr lang="en-US" dirty="0"/>
          </a:p>
        </p:txBody>
      </p:sp>
      <p:sp>
        <p:nvSpPr>
          <p:cNvPr id="5" name="Content Placeholder 4"/>
          <p:cNvSpPr>
            <a:spLocks noGrp="1"/>
          </p:cNvSpPr>
          <p:nvPr>
            <p:ph idx="1"/>
          </p:nvPr>
        </p:nvSpPr>
        <p:spPr>
          <a:xfrm>
            <a:off x="2128719" y="1044700"/>
            <a:ext cx="6871725" cy="4098799"/>
          </a:xfrm>
        </p:spPr>
        <p:txBody>
          <a:bodyPr>
            <a:normAutofit fontScale="70000" lnSpcReduction="20000"/>
          </a:bodyPr>
          <a:lstStyle/>
          <a:p>
            <a:pPr marL="0" indent="0">
              <a:buNone/>
            </a:pPr>
            <a:r>
              <a:rPr lang="tr-TR" dirty="0" err="1"/>
              <a:t>Pamphila</a:t>
            </a:r>
            <a:r>
              <a:rPr lang="tr-TR" dirty="0"/>
              <a:t>, Mısırlılardan geometri öğrenen </a:t>
            </a:r>
            <a:r>
              <a:rPr lang="tr-TR" dirty="0" err="1"/>
              <a:t>Thales'in</a:t>
            </a:r>
            <a:r>
              <a:rPr lang="tr-TR" dirty="0"/>
              <a:t> bir çemberin içine dik açılı bir üçgen çizen ilk kişi olduğunu ve bunun üzerine bir öküz kurban ettiğini söyler. Bu bazen tarihin ilk matematiksel keşfi olarak gösterilir. Öküz kurban etme hikâyesinin </a:t>
            </a:r>
            <a:r>
              <a:rPr lang="tr-TR" dirty="0" err="1"/>
              <a:t>Thales</a:t>
            </a:r>
            <a:r>
              <a:rPr lang="tr-TR" dirty="0"/>
              <a:t> yerine Pisagor teoreminin keşfi üzerine Pisagor'a atfedilmesi gibi tanıklıklar arasındaki farklılıklar nedeniyle, bazı tarihçiler (D. R. </a:t>
            </a:r>
            <a:r>
              <a:rPr lang="tr-TR" dirty="0" err="1"/>
              <a:t>Dicks</a:t>
            </a:r>
            <a:r>
              <a:rPr lang="tr-TR" dirty="0"/>
              <a:t> gibi) bu tür anekdotların herhangi bir tarihsel değeri olup olmadığını sorgulamaktadır.</a:t>
            </a:r>
          </a:p>
          <a:p>
            <a:pPr marL="0" indent="0">
              <a:buNone/>
            </a:pPr>
            <a:r>
              <a:rPr lang="tr-TR" dirty="0" err="1"/>
              <a:t>Babillilerin</a:t>
            </a:r>
            <a:r>
              <a:rPr lang="tr-TR" dirty="0"/>
              <a:t> teoremi </a:t>
            </a:r>
            <a:r>
              <a:rPr lang="tr-TR" dirty="0" err="1"/>
              <a:t>Thales</a:t>
            </a:r>
            <a:r>
              <a:rPr lang="tr-TR" dirty="0"/>
              <a:t> kanıtlamadan önce özel durumlar için bildiklerine inanılmaktadır. Teoremden bahsedilir ve Öklid'in </a:t>
            </a:r>
            <a:r>
              <a:rPr lang="tr-TR" dirty="0" err="1"/>
              <a:t>Elementler'inin</a:t>
            </a:r>
            <a:r>
              <a:rPr lang="tr-TR" dirty="0"/>
              <a:t> üçüncü kitabındaki 31. önermenin bir parçası olarak kanıtlanır. </a:t>
            </a:r>
            <a:r>
              <a:rPr lang="tr-TR" dirty="0" err="1"/>
              <a:t>Dante'nin</a:t>
            </a:r>
            <a:r>
              <a:rPr lang="tr-TR" dirty="0"/>
              <a:t> </a:t>
            </a:r>
            <a:r>
              <a:rPr lang="tr-TR" dirty="0" err="1"/>
              <a:t>Paradiso'su</a:t>
            </a:r>
            <a:r>
              <a:rPr lang="tr-TR" dirty="0"/>
              <a:t> bir konuşma sırasında </a:t>
            </a:r>
            <a:r>
              <a:rPr lang="tr-TR" dirty="0" err="1"/>
              <a:t>Thales'in</a:t>
            </a:r>
            <a:r>
              <a:rPr lang="tr-TR" dirty="0"/>
              <a:t> teoremine atıfta bulunur.</a:t>
            </a:r>
          </a:p>
        </p:txBody>
      </p:sp>
    </p:spTree>
    <p:extLst>
      <p:ext uri="{BB962C8B-B14F-4D97-AF65-F5344CB8AC3E}">
        <p14:creationId xmlns:p14="http://schemas.microsoft.com/office/powerpoint/2010/main" val="407711441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592287" y="460824"/>
            <a:ext cx="5797338" cy="431171"/>
          </a:xfrm>
        </p:spPr>
        <p:txBody>
          <a:bodyPr>
            <a:normAutofit fontScale="90000"/>
          </a:bodyPr>
          <a:lstStyle/>
          <a:p>
            <a:r>
              <a:rPr lang="tr-TR" b="1" dirty="0"/>
              <a:t>Benzer Üçgenler</a:t>
            </a:r>
            <a:r>
              <a:rPr lang="tr-TR" dirty="0"/>
              <a:t/>
            </a:r>
            <a:br>
              <a:rPr lang="tr-TR" dirty="0"/>
            </a:br>
            <a:endParaRPr lang="en-US" dirty="0"/>
          </a:p>
        </p:txBody>
      </p:sp>
      <p:pic>
        <p:nvPicPr>
          <p:cNvPr id="2050" name="Picture 2" descr="Bu görselin boş bir alt özelliği var; dosya ismi: image-25.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55770" y="1044700"/>
            <a:ext cx="4015174" cy="396007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5337771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592287" y="460824"/>
            <a:ext cx="5797338" cy="431171"/>
          </a:xfrm>
        </p:spPr>
        <p:txBody>
          <a:bodyPr>
            <a:normAutofit fontScale="90000"/>
          </a:bodyPr>
          <a:lstStyle/>
          <a:p>
            <a:r>
              <a:rPr lang="tr-TR" b="1" dirty="0"/>
              <a:t>Benzer Üçgenler</a:t>
            </a:r>
            <a:r>
              <a:rPr lang="tr-TR" dirty="0"/>
              <a:t/>
            </a:r>
            <a:br>
              <a:rPr lang="tr-TR" dirty="0"/>
            </a:br>
            <a:endParaRPr lang="en-US" dirty="0"/>
          </a:p>
        </p:txBody>
      </p:sp>
      <p:pic>
        <p:nvPicPr>
          <p:cNvPr id="4098" name="Picture 2" descr="Bu görselin boş bir alt özelliği var; dosya ismi: image-28.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39540" y="831772"/>
            <a:ext cx="1985165" cy="4311728"/>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Bu görselin boş bir alt özelliği var; dosya ismi: image-27.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030115" y="965982"/>
            <a:ext cx="1753153" cy="40433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2971805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592287" y="460824"/>
            <a:ext cx="5797338" cy="431171"/>
          </a:xfrm>
        </p:spPr>
        <p:txBody>
          <a:bodyPr>
            <a:normAutofit fontScale="90000"/>
          </a:bodyPr>
          <a:lstStyle/>
          <a:p>
            <a:r>
              <a:rPr lang="tr-TR" b="1" dirty="0"/>
              <a:t>Benzer Üçgenler</a:t>
            </a:r>
            <a:r>
              <a:rPr lang="tr-TR" dirty="0"/>
              <a:t/>
            </a:r>
            <a:br>
              <a:rPr lang="tr-TR" dirty="0"/>
            </a:br>
            <a:endParaRPr lang="en-US" dirty="0"/>
          </a:p>
        </p:txBody>
      </p:sp>
      <p:sp>
        <p:nvSpPr>
          <p:cNvPr id="5" name="Content Placeholder 4"/>
          <p:cNvSpPr>
            <a:spLocks noGrp="1"/>
          </p:cNvSpPr>
          <p:nvPr>
            <p:ph idx="1"/>
          </p:nvPr>
        </p:nvSpPr>
        <p:spPr>
          <a:xfrm>
            <a:off x="2128719" y="1044700"/>
            <a:ext cx="6871725" cy="2901395"/>
          </a:xfrm>
        </p:spPr>
        <p:txBody>
          <a:bodyPr>
            <a:normAutofit fontScale="92500"/>
          </a:bodyPr>
          <a:lstStyle/>
          <a:p>
            <a:pPr marL="0" indent="0">
              <a:buNone/>
            </a:pPr>
            <a:r>
              <a:rPr lang="tr-TR" dirty="0"/>
              <a:t>Bu hikâyeler </a:t>
            </a:r>
            <a:r>
              <a:rPr lang="tr-TR" dirty="0" err="1"/>
              <a:t>Thales'in</a:t>
            </a:r>
            <a:r>
              <a:rPr lang="tr-TR" dirty="0"/>
              <a:t> kesişim teoremine aşina olduğunu göstermektedir ve bu nedenle Öklid'in </a:t>
            </a:r>
            <a:r>
              <a:rPr lang="tr-TR" dirty="0" err="1"/>
              <a:t>Elementler'inin</a:t>
            </a:r>
            <a:r>
              <a:rPr lang="tr-TR" dirty="0"/>
              <a:t> ilk kitabındaki 26. önerme </a:t>
            </a:r>
            <a:r>
              <a:rPr lang="tr-TR" dirty="0" err="1"/>
              <a:t>Thales'e</a:t>
            </a:r>
            <a:r>
              <a:rPr lang="tr-TR" dirty="0"/>
              <a:t> atfedilmiştir. Bunlar aynı zamanda onun Mısırlıların </a:t>
            </a:r>
            <a:r>
              <a:rPr lang="tr-TR" dirty="0" err="1"/>
              <a:t>seked</a:t>
            </a:r>
            <a:r>
              <a:rPr lang="tr-TR" dirty="0"/>
              <a:t> ya da </a:t>
            </a:r>
            <a:r>
              <a:rPr lang="tr-TR" dirty="0" err="1"/>
              <a:t>seqed</a:t>
            </a:r>
            <a:r>
              <a:rPr lang="tr-TR" dirty="0"/>
              <a:t> olarak adlandırdıkları, bir eğimin (</a:t>
            </a:r>
            <a:r>
              <a:rPr lang="tr-TR" dirty="0" err="1"/>
              <a:t>kotanjant</a:t>
            </a:r>
            <a:r>
              <a:rPr lang="tr-TR" dirty="0"/>
              <a:t>) yükselişinin alçalışına oranını bildiğini de göstermektedir.</a:t>
            </a:r>
          </a:p>
        </p:txBody>
      </p:sp>
    </p:spTree>
    <p:extLst>
      <p:ext uri="{BB962C8B-B14F-4D97-AF65-F5344CB8AC3E}">
        <p14:creationId xmlns:p14="http://schemas.microsoft.com/office/powerpoint/2010/main" val="46765566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592287" y="460824"/>
            <a:ext cx="5797338" cy="431171"/>
          </a:xfrm>
        </p:spPr>
        <p:txBody>
          <a:bodyPr>
            <a:normAutofit fontScale="90000"/>
          </a:bodyPr>
          <a:lstStyle/>
          <a:p>
            <a:r>
              <a:rPr lang="tr-TR" b="1" dirty="0"/>
              <a:t>Benzer Üçgenler</a:t>
            </a:r>
            <a:r>
              <a:rPr lang="tr-TR" dirty="0"/>
              <a:t/>
            </a:r>
            <a:br>
              <a:rPr lang="tr-TR" dirty="0"/>
            </a:br>
            <a:endParaRPr lang="en-US" dirty="0"/>
          </a:p>
        </p:txBody>
      </p:sp>
      <p:pic>
        <p:nvPicPr>
          <p:cNvPr id="5122" name="Picture 2" descr="Bu görselin boş bir alt özelliği var; dosya ismi: image-29.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4950" y="1808225"/>
            <a:ext cx="4381500" cy="21240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1921485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592287" y="460824"/>
            <a:ext cx="5797338" cy="431171"/>
          </a:xfrm>
        </p:spPr>
        <p:txBody>
          <a:bodyPr>
            <a:normAutofit fontScale="90000"/>
          </a:bodyPr>
          <a:lstStyle/>
          <a:p>
            <a:r>
              <a:rPr lang="tr-TR" b="1" dirty="0"/>
              <a:t>Astronomi</a:t>
            </a:r>
            <a:endParaRPr lang="tr-TR" dirty="0"/>
          </a:p>
        </p:txBody>
      </p:sp>
      <p:pic>
        <p:nvPicPr>
          <p:cNvPr id="7170" name="Picture 2" descr="Bu görselin boş bir alt özelliği var; dosya ismi: image-26.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13885" y="3182570"/>
            <a:ext cx="3054100" cy="1721403"/>
          </a:xfrm>
          <a:prstGeom prst="rect">
            <a:avLst/>
          </a:prstGeom>
          <a:noFill/>
          <a:extLst>
            <a:ext uri="{909E8E84-426E-40DD-AFC4-6F175D3DCCD1}">
              <a14:hiddenFill xmlns:a14="http://schemas.microsoft.com/office/drawing/2010/main">
                <a:solidFill>
                  <a:srgbClr val="FFFFFF"/>
                </a:solidFill>
              </a14:hiddenFill>
            </a:ext>
          </a:extLst>
        </p:spPr>
      </p:pic>
      <p:sp>
        <p:nvSpPr>
          <p:cNvPr id="2" name="Dikdörtgen 1"/>
          <p:cNvSpPr/>
          <p:nvPr/>
        </p:nvSpPr>
        <p:spPr>
          <a:xfrm>
            <a:off x="2285999" y="1002090"/>
            <a:ext cx="6714445" cy="2031325"/>
          </a:xfrm>
          <a:prstGeom prst="rect">
            <a:avLst/>
          </a:prstGeom>
        </p:spPr>
        <p:txBody>
          <a:bodyPr wrap="square">
            <a:spAutoFit/>
          </a:bodyPr>
          <a:lstStyle/>
          <a:p>
            <a:r>
              <a:rPr lang="tr-TR" dirty="0" err="1"/>
              <a:t>Thales</a:t>
            </a:r>
            <a:r>
              <a:rPr lang="tr-TR" dirty="0"/>
              <a:t>, Dünya'nın düz bir disk ya da suda yüzen toprak ve çamurdan oluşan bir tümsek olması gerektiğini düşünmüştür. </a:t>
            </a:r>
            <a:r>
              <a:rPr lang="tr-TR" dirty="0" err="1"/>
              <a:t>Herakleitos</a:t>
            </a:r>
            <a:r>
              <a:rPr lang="tr-TR" dirty="0"/>
              <a:t> </a:t>
            </a:r>
            <a:r>
              <a:rPr lang="tr-TR" dirty="0" err="1"/>
              <a:t>Homericus</a:t>
            </a:r>
            <a:r>
              <a:rPr lang="tr-TR" dirty="0"/>
              <a:t>, </a:t>
            </a:r>
            <a:r>
              <a:rPr lang="tr-TR" dirty="0" err="1"/>
              <a:t>Thales'in</a:t>
            </a:r>
            <a:r>
              <a:rPr lang="tr-TR" dirty="0"/>
              <a:t> bu sonuca nemli maddenin havaya, balçığa ve toprağa dönüştüğünü görerek vardığını belirtir. </a:t>
            </a:r>
            <a:r>
              <a:rPr lang="tr-TR" dirty="0" err="1"/>
              <a:t>Thales'in</a:t>
            </a:r>
            <a:r>
              <a:rPr lang="tr-TR" dirty="0"/>
              <a:t> toprağın üzerinde yüzdüğü sudan ve onu çevreleyen okyanuslardan geldiğini düşünmesi, belki de alüvyon birikintilerini gözlemlemesinden esinlenmiş olması muhtemel görünmektedir.</a:t>
            </a:r>
          </a:p>
        </p:txBody>
      </p:sp>
    </p:spTree>
    <p:extLst>
      <p:ext uri="{BB962C8B-B14F-4D97-AF65-F5344CB8AC3E}">
        <p14:creationId xmlns:p14="http://schemas.microsoft.com/office/powerpoint/2010/main" val="320050496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592287" y="460824"/>
            <a:ext cx="5797338" cy="431171"/>
          </a:xfrm>
        </p:spPr>
        <p:txBody>
          <a:bodyPr>
            <a:normAutofit fontScale="90000"/>
          </a:bodyPr>
          <a:lstStyle/>
          <a:p>
            <a:r>
              <a:rPr lang="tr-TR" b="1" dirty="0"/>
              <a:t>Kuyuya Düşen Yıldız Bilimci</a:t>
            </a:r>
            <a:r>
              <a:rPr lang="tr-TR" dirty="0"/>
              <a:t/>
            </a:r>
            <a:br>
              <a:rPr lang="tr-TR" dirty="0"/>
            </a:br>
            <a:endParaRPr lang="tr-TR" dirty="0"/>
          </a:p>
        </p:txBody>
      </p:sp>
      <p:sp>
        <p:nvSpPr>
          <p:cNvPr id="2" name="Dikdörtgen 1"/>
          <p:cNvSpPr/>
          <p:nvPr/>
        </p:nvSpPr>
        <p:spPr>
          <a:xfrm>
            <a:off x="2285999" y="1002090"/>
            <a:ext cx="6714445" cy="3139321"/>
          </a:xfrm>
          <a:prstGeom prst="rect">
            <a:avLst/>
          </a:prstGeom>
        </p:spPr>
        <p:txBody>
          <a:bodyPr wrap="square">
            <a:spAutoFit/>
          </a:bodyPr>
          <a:lstStyle/>
          <a:p>
            <a:r>
              <a:rPr lang="tr-TR" dirty="0"/>
              <a:t>"Kuyuya Düşen Yıldızbilimci", Sokrates öncesi filozof </a:t>
            </a:r>
            <a:r>
              <a:rPr lang="tr-TR" dirty="0" err="1"/>
              <a:t>Miletoslu</a:t>
            </a:r>
            <a:r>
              <a:rPr lang="tr-TR" dirty="0"/>
              <a:t> </a:t>
            </a:r>
            <a:r>
              <a:rPr lang="tr-TR" dirty="0" err="1"/>
              <a:t>Thales</a:t>
            </a:r>
            <a:r>
              <a:rPr lang="tr-TR" dirty="0"/>
              <a:t> ile ilgili bir Yunan anekdotuna dayanan bir masaldır.</a:t>
            </a:r>
          </a:p>
          <a:p>
            <a:r>
              <a:rPr lang="tr-TR" dirty="0" err="1"/>
              <a:t>Thales'in</a:t>
            </a:r>
            <a:r>
              <a:rPr lang="tr-TR" dirty="0"/>
              <a:t> yıldızlara bakarken bir kuyuya düştüğü hikâyesi ilk olarak Platon'un </a:t>
            </a:r>
            <a:r>
              <a:rPr lang="tr-TR" dirty="0" err="1"/>
              <a:t>Theaetetus</a:t>
            </a:r>
            <a:r>
              <a:rPr lang="tr-TR" dirty="0"/>
              <a:t> adlı eserinde kaydedilmiştir. Diğer antik anlatılar bazen kişiyi ya da kurtarıcıyı değiştirse de kurtarıcının aklını dünyada tutmanın daha iyi olacağına dair alaycı sözünü düzenli olarak muhafaza eder. Romalı şair </a:t>
            </a:r>
            <a:r>
              <a:rPr lang="tr-TR" dirty="0" err="1"/>
              <a:t>Ennius</a:t>
            </a:r>
            <a:r>
              <a:rPr lang="tr-TR" dirty="0"/>
              <a:t> hikâyeden çıkarılması gereken dersi </a:t>
            </a:r>
            <a:r>
              <a:rPr lang="tr-TR" i="1" dirty="0" err="1"/>
              <a:t>Quod</a:t>
            </a:r>
            <a:r>
              <a:rPr lang="tr-TR" i="1" dirty="0"/>
              <a:t> </a:t>
            </a:r>
            <a:r>
              <a:rPr lang="tr-TR" i="1" dirty="0" err="1"/>
              <a:t>est</a:t>
            </a:r>
            <a:r>
              <a:rPr lang="tr-TR" i="1" dirty="0"/>
              <a:t> </a:t>
            </a:r>
            <a:r>
              <a:rPr lang="tr-TR" i="1" dirty="0" err="1"/>
              <a:t>ante</a:t>
            </a:r>
            <a:r>
              <a:rPr lang="tr-TR" i="1" dirty="0"/>
              <a:t> </a:t>
            </a:r>
            <a:r>
              <a:rPr lang="tr-TR" i="1" dirty="0" err="1"/>
              <a:t>pedes</a:t>
            </a:r>
            <a:r>
              <a:rPr lang="tr-TR" i="1" dirty="0"/>
              <a:t> </a:t>
            </a:r>
            <a:r>
              <a:rPr lang="tr-TR" i="1" dirty="0" err="1"/>
              <a:t>nemo</a:t>
            </a:r>
            <a:r>
              <a:rPr lang="tr-TR" i="1" dirty="0"/>
              <a:t> </a:t>
            </a:r>
            <a:r>
              <a:rPr lang="tr-TR" i="1" dirty="0" err="1"/>
              <a:t>spectat</a:t>
            </a:r>
            <a:r>
              <a:rPr lang="tr-TR" i="1" dirty="0"/>
              <a:t>, </a:t>
            </a:r>
            <a:r>
              <a:rPr lang="tr-TR" i="1" dirty="0" err="1"/>
              <a:t>caeli</a:t>
            </a:r>
            <a:r>
              <a:rPr lang="tr-TR" i="1" dirty="0"/>
              <a:t> </a:t>
            </a:r>
            <a:r>
              <a:rPr lang="tr-TR" i="1" dirty="0" err="1"/>
              <a:t>scrutantur</a:t>
            </a:r>
            <a:r>
              <a:rPr lang="tr-TR" i="1" dirty="0"/>
              <a:t> </a:t>
            </a:r>
            <a:r>
              <a:rPr lang="tr-TR" i="1" dirty="0" err="1"/>
              <a:t>plagas</a:t>
            </a:r>
            <a:r>
              <a:rPr lang="tr-TR" i="1" dirty="0"/>
              <a:t> ("Gökyüzünün bölgelerini araştırırken kimse ayaklarının önündekine bakmaz") </a:t>
            </a:r>
            <a:r>
              <a:rPr lang="tr-TR" dirty="0"/>
              <a:t>dizesinde özetlemiş ve </a:t>
            </a:r>
            <a:r>
              <a:rPr lang="tr-TR" dirty="0" err="1"/>
              <a:t>Cicero</a:t>
            </a:r>
            <a:r>
              <a:rPr lang="tr-TR" dirty="0"/>
              <a:t> tarafından da iki kez bu şekilde alıntılanmıştır.</a:t>
            </a:r>
          </a:p>
        </p:txBody>
      </p:sp>
    </p:spTree>
    <p:extLst>
      <p:ext uri="{BB962C8B-B14F-4D97-AF65-F5344CB8AC3E}">
        <p14:creationId xmlns:p14="http://schemas.microsoft.com/office/powerpoint/2010/main" val="186489052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592287" y="460824"/>
            <a:ext cx="5797338" cy="431171"/>
          </a:xfrm>
        </p:spPr>
        <p:txBody>
          <a:bodyPr>
            <a:normAutofit fontScale="90000"/>
          </a:bodyPr>
          <a:lstStyle/>
          <a:p>
            <a:r>
              <a:rPr lang="tr-TR" b="1" dirty="0"/>
              <a:t>Mühendislik</a:t>
            </a:r>
            <a:endParaRPr lang="tr-TR" dirty="0"/>
          </a:p>
        </p:txBody>
      </p:sp>
      <p:sp>
        <p:nvSpPr>
          <p:cNvPr id="2" name="Dikdörtgen 1"/>
          <p:cNvSpPr/>
          <p:nvPr/>
        </p:nvSpPr>
        <p:spPr>
          <a:xfrm>
            <a:off x="2285999" y="1002090"/>
            <a:ext cx="6714445" cy="2862322"/>
          </a:xfrm>
          <a:prstGeom prst="rect">
            <a:avLst/>
          </a:prstGeom>
        </p:spPr>
        <p:txBody>
          <a:bodyPr wrap="square">
            <a:spAutoFit/>
          </a:bodyPr>
          <a:lstStyle/>
          <a:p>
            <a:r>
              <a:rPr lang="tr-TR" dirty="0" err="1"/>
              <a:t>Thales</a:t>
            </a:r>
            <a:r>
              <a:rPr lang="tr-TR" dirty="0"/>
              <a:t> astronominin yanı sıra mühendislik de dahil olmak üzere matematiğin diğer pratik uygulamalarıyla da ilgilenmiştir. Herodot'un bir başka hikâyesine göre </a:t>
            </a:r>
            <a:r>
              <a:rPr lang="tr-TR" dirty="0" err="1"/>
              <a:t>Kroisos</a:t>
            </a:r>
            <a:r>
              <a:rPr lang="tr-TR" dirty="0"/>
              <a:t> ordusunu Pers topraklarına göndermiştir. O zamanlar geçit vermeyen </a:t>
            </a:r>
            <a:r>
              <a:rPr lang="tr-TR" dirty="0" err="1"/>
              <a:t>Halys</a:t>
            </a:r>
            <a:r>
              <a:rPr lang="tr-TR" dirty="0"/>
              <a:t> nehri tarafından durdurulmuştur. Bunun üzerine </a:t>
            </a:r>
            <a:r>
              <a:rPr lang="tr-TR" dirty="0" err="1"/>
              <a:t>Thales</a:t>
            </a:r>
            <a:r>
              <a:rPr lang="tr-TR" dirty="0"/>
              <a:t>, nehrin akışını azaltmak ve nehri geçmeyi mümkün kılmak için nehrin yukarısına bir kanal kazarak ordunun nehri geçmesini sağlamıştır. Herodotos, Yunanlı dostlarının çoğunun </a:t>
            </a:r>
            <a:r>
              <a:rPr lang="tr-TR" dirty="0" err="1"/>
              <a:t>Thales'in</a:t>
            </a:r>
            <a:r>
              <a:rPr lang="tr-TR" dirty="0"/>
              <a:t> Kral </a:t>
            </a:r>
            <a:r>
              <a:rPr lang="tr-TR" dirty="0" err="1"/>
              <a:t>Kroisos'un</a:t>
            </a:r>
            <a:r>
              <a:rPr lang="tr-TR" dirty="0"/>
              <a:t> askeri çabalarına yardımcı olmak için </a:t>
            </a:r>
            <a:r>
              <a:rPr lang="tr-TR" dirty="0" err="1"/>
              <a:t>Halys</a:t>
            </a:r>
            <a:r>
              <a:rPr lang="tr-TR" dirty="0"/>
              <a:t> nehrinin yönünü değiştirdiğine inandığını bildirirken, kendisi bunu şüpheli bulur.</a:t>
            </a:r>
          </a:p>
        </p:txBody>
      </p:sp>
    </p:spTree>
    <p:extLst>
      <p:ext uri="{BB962C8B-B14F-4D97-AF65-F5344CB8AC3E}">
        <p14:creationId xmlns:p14="http://schemas.microsoft.com/office/powerpoint/2010/main" val="44502559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592287" y="460824"/>
            <a:ext cx="5797338" cy="431171"/>
          </a:xfrm>
        </p:spPr>
        <p:txBody>
          <a:bodyPr>
            <a:normAutofit fontScale="90000"/>
          </a:bodyPr>
          <a:lstStyle/>
          <a:p>
            <a:r>
              <a:rPr lang="tr-TR" b="1" dirty="0"/>
              <a:t>Teoloji</a:t>
            </a:r>
            <a:r>
              <a:rPr lang="tr-TR" dirty="0"/>
              <a:t/>
            </a:r>
            <a:br>
              <a:rPr lang="tr-TR" dirty="0"/>
            </a:br>
            <a:endParaRPr lang="tr-TR" dirty="0"/>
          </a:p>
        </p:txBody>
      </p:sp>
      <p:sp>
        <p:nvSpPr>
          <p:cNvPr id="2" name="Dikdörtgen 1"/>
          <p:cNvSpPr/>
          <p:nvPr/>
        </p:nvSpPr>
        <p:spPr>
          <a:xfrm>
            <a:off x="2285999" y="1002090"/>
            <a:ext cx="6714445" cy="3139321"/>
          </a:xfrm>
          <a:prstGeom prst="rect">
            <a:avLst/>
          </a:prstGeom>
        </p:spPr>
        <p:txBody>
          <a:bodyPr wrap="square">
            <a:spAutoFit/>
          </a:bodyPr>
          <a:lstStyle/>
          <a:p>
            <a:r>
              <a:rPr lang="tr-TR" dirty="0"/>
              <a:t>Aristoteles'e göre </a:t>
            </a:r>
            <a:r>
              <a:rPr lang="tr-TR" dirty="0" err="1"/>
              <a:t>Thales</a:t>
            </a:r>
            <a:r>
              <a:rPr lang="tr-TR" dirty="0"/>
              <a:t> "her şeyin tanrılarla dolu olduğunu" düşünüyordu, yani maden taşlarının ruhları vardı, çünkü demir onları (manyetizma gücüyle) çekiyordu. Aynı şey statik elektrik üretme kapasitesi nedeniyle kehribar için de geçerliydi. Bu tür bir </a:t>
            </a:r>
            <a:r>
              <a:rPr lang="tr-TR" dirty="0" smtClean="0"/>
              <a:t>hilozoizm </a:t>
            </a:r>
            <a:r>
              <a:rPr lang="tr-TR" dirty="0"/>
              <a:t>ya da </a:t>
            </a:r>
            <a:r>
              <a:rPr lang="tr-TR" dirty="0" err="1"/>
              <a:t>organikçiliğin</a:t>
            </a:r>
            <a:r>
              <a:rPr lang="tr-TR" dirty="0"/>
              <a:t> mantığı, eğer bir şey hareket ediyorsa, o zaman canlıdır ve eğer canlıysa, o zaman bir ruha sahip olmalıdır.</a:t>
            </a:r>
          </a:p>
          <a:p>
            <a:r>
              <a:rPr lang="tr-TR" dirty="0"/>
              <a:t>Manyetizma ve elektrik olarak bilinen şeyin neden olduğu harekette görülen tanrıların yanı sıra, </a:t>
            </a:r>
            <a:r>
              <a:rPr lang="tr-TR" dirty="0" err="1"/>
              <a:t>Thales'in</a:t>
            </a:r>
            <a:r>
              <a:rPr lang="tr-TR" dirty="0"/>
              <a:t> evreni yapılandıran yüce bir Tanrı'ya da sahip olduğu görülmektedir:</a:t>
            </a:r>
          </a:p>
          <a:p>
            <a:r>
              <a:rPr lang="tr-TR" dirty="0"/>
              <a:t>"</a:t>
            </a:r>
            <a:r>
              <a:rPr lang="tr-TR" dirty="0" err="1"/>
              <a:t>Thales</a:t>
            </a:r>
            <a:r>
              <a:rPr lang="tr-TR" dirty="0"/>
              <a:t>", der </a:t>
            </a:r>
            <a:r>
              <a:rPr lang="tr-TR" dirty="0" err="1"/>
              <a:t>Cicero</a:t>
            </a:r>
            <a:r>
              <a:rPr lang="tr-TR" dirty="0"/>
              <a:t>, "suyun her şeyin temeli olduğunu ve Tanrı'nın her şeyi sudan şekillendiren ve yaratan Akıl olduğunu ileri sürer."</a:t>
            </a:r>
          </a:p>
        </p:txBody>
      </p:sp>
    </p:spTree>
    <p:extLst>
      <p:ext uri="{BB962C8B-B14F-4D97-AF65-F5344CB8AC3E}">
        <p14:creationId xmlns:p14="http://schemas.microsoft.com/office/powerpoint/2010/main" val="99291858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592287" y="460824"/>
            <a:ext cx="5797338" cy="431171"/>
          </a:xfrm>
        </p:spPr>
        <p:txBody>
          <a:bodyPr>
            <a:normAutofit fontScale="90000"/>
          </a:bodyPr>
          <a:lstStyle/>
          <a:p>
            <a:r>
              <a:rPr lang="tr-TR" b="1" dirty="0"/>
              <a:t>Teoloji</a:t>
            </a:r>
            <a:r>
              <a:rPr lang="tr-TR" dirty="0"/>
              <a:t/>
            </a:r>
            <a:br>
              <a:rPr lang="tr-TR" dirty="0"/>
            </a:br>
            <a:endParaRPr lang="tr-TR" dirty="0"/>
          </a:p>
        </p:txBody>
      </p:sp>
      <p:sp>
        <p:nvSpPr>
          <p:cNvPr id="2" name="Dikdörtgen 1"/>
          <p:cNvSpPr/>
          <p:nvPr/>
        </p:nvSpPr>
        <p:spPr>
          <a:xfrm>
            <a:off x="2285999" y="1002090"/>
            <a:ext cx="6714445" cy="1754326"/>
          </a:xfrm>
          <a:prstGeom prst="rect">
            <a:avLst/>
          </a:prstGeom>
        </p:spPr>
        <p:txBody>
          <a:bodyPr wrap="square">
            <a:spAutoFit/>
          </a:bodyPr>
          <a:lstStyle/>
          <a:p>
            <a:r>
              <a:rPr lang="tr-TR" dirty="0"/>
              <a:t>Henry </a:t>
            </a:r>
            <a:r>
              <a:rPr lang="tr-TR" dirty="0" err="1"/>
              <a:t>Fielding'e</a:t>
            </a:r>
            <a:r>
              <a:rPr lang="tr-TR" dirty="0"/>
              <a:t> (1775) göre, </a:t>
            </a:r>
            <a:r>
              <a:rPr lang="tr-TR" dirty="0" err="1"/>
              <a:t>Diogenes</a:t>
            </a:r>
            <a:r>
              <a:rPr lang="tr-TR" dirty="0"/>
              <a:t> </a:t>
            </a:r>
            <a:r>
              <a:rPr lang="tr-TR" dirty="0" err="1"/>
              <a:t>Laërtius</a:t>
            </a:r>
            <a:r>
              <a:rPr lang="tr-TR" dirty="0"/>
              <a:t> (1.35) </a:t>
            </a:r>
            <a:r>
              <a:rPr lang="tr-TR" dirty="0" err="1"/>
              <a:t>Thales'in</a:t>
            </a:r>
            <a:r>
              <a:rPr lang="tr-TR" dirty="0"/>
              <a:t> "Tanrı'nın ezelden beri bağımsız olarak var olduğunu, Tanrı'nın tüm varlıkların en eskisi olduğunu, çünkü oluşum yolunda bile daha önce bir neden olmadan var olduğunu; dünyanın tüm şeylerin en güzeli olduğunu, çünkü Tanrı tarafından yaratıldığını" ileri sürdüğünü onaylamıştır</a:t>
            </a:r>
            <a:r>
              <a:rPr lang="tr-TR" dirty="0" smtClean="0"/>
              <a:t>.</a:t>
            </a:r>
            <a:endParaRPr lang="tr-TR" dirty="0"/>
          </a:p>
        </p:txBody>
      </p:sp>
    </p:spTree>
    <p:extLst>
      <p:ext uri="{BB962C8B-B14F-4D97-AF65-F5344CB8AC3E}">
        <p14:creationId xmlns:p14="http://schemas.microsoft.com/office/powerpoint/2010/main" val="343847675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592287" y="460824"/>
            <a:ext cx="5797338" cy="431171"/>
          </a:xfrm>
        </p:spPr>
        <p:txBody>
          <a:bodyPr>
            <a:normAutofit fontScale="90000"/>
          </a:bodyPr>
          <a:lstStyle/>
          <a:p>
            <a:r>
              <a:rPr lang="tr-TR" b="1" dirty="0"/>
              <a:t>Teoloji</a:t>
            </a:r>
            <a:r>
              <a:rPr lang="tr-TR" dirty="0"/>
              <a:t/>
            </a:r>
            <a:br>
              <a:rPr lang="tr-TR" dirty="0"/>
            </a:br>
            <a:endParaRPr lang="tr-TR" dirty="0"/>
          </a:p>
        </p:txBody>
      </p:sp>
      <p:sp>
        <p:nvSpPr>
          <p:cNvPr id="2" name="Dikdörtgen 1"/>
          <p:cNvSpPr/>
          <p:nvPr/>
        </p:nvSpPr>
        <p:spPr>
          <a:xfrm>
            <a:off x="2285999" y="1002090"/>
            <a:ext cx="6714445" cy="2585323"/>
          </a:xfrm>
          <a:prstGeom prst="rect">
            <a:avLst/>
          </a:prstGeom>
        </p:spPr>
        <p:txBody>
          <a:bodyPr wrap="square">
            <a:spAutoFit/>
          </a:bodyPr>
          <a:lstStyle/>
          <a:p>
            <a:r>
              <a:rPr lang="tr-TR" dirty="0" err="1"/>
              <a:t>Nicholas</a:t>
            </a:r>
            <a:r>
              <a:rPr lang="tr-TR" dirty="0"/>
              <a:t> </a:t>
            </a:r>
            <a:r>
              <a:rPr lang="tr-TR" dirty="0" err="1"/>
              <a:t>Molinari</a:t>
            </a:r>
            <a:r>
              <a:rPr lang="tr-TR" dirty="0"/>
              <a:t> yakın zamanda </a:t>
            </a:r>
            <a:r>
              <a:rPr lang="tr-TR" dirty="0" err="1"/>
              <a:t>Thales'in</a:t>
            </a:r>
            <a:r>
              <a:rPr lang="tr-TR" dirty="0"/>
              <a:t>, </a:t>
            </a:r>
            <a:r>
              <a:rPr lang="tr-TR" dirty="0" err="1"/>
              <a:t>Thales'in</a:t>
            </a:r>
            <a:r>
              <a:rPr lang="tr-TR" dirty="0"/>
              <a:t> yaşadığı dönemde Milet'te suyla özdeşleştirilen ve tapınılan arkaik su tanrısı </a:t>
            </a:r>
            <a:r>
              <a:rPr lang="tr-TR" dirty="0" err="1"/>
              <a:t>Acheloios'tan</a:t>
            </a:r>
            <a:r>
              <a:rPr lang="tr-TR" dirty="0"/>
              <a:t> etkilendiğini ileri sürmüştür. Kanıt olarak da </a:t>
            </a:r>
            <a:r>
              <a:rPr lang="tr-TR" dirty="0" err="1"/>
              <a:t>hydor'un</a:t>
            </a:r>
            <a:r>
              <a:rPr lang="tr-TR" dirty="0"/>
              <a:t> özellikle "tatlı su" anlamına geldiğine ve </a:t>
            </a:r>
            <a:r>
              <a:rPr lang="tr-TR" dirty="0" err="1"/>
              <a:t>Acheloios'un</a:t>
            </a:r>
            <a:r>
              <a:rPr lang="tr-TR" dirty="0"/>
              <a:t> efsane ve sanatta şekil değiştiren, dolayısıyla her şeye dönüşebilen biri olarak görüldüğüne işaret etmektedir. Ayrıca, antik çağda dünyanın nehirlerinin "</a:t>
            </a:r>
            <a:r>
              <a:rPr lang="tr-TR" dirty="0" err="1"/>
              <a:t>Acheloios'un</a:t>
            </a:r>
            <a:r>
              <a:rPr lang="tr-TR" dirty="0"/>
              <a:t> damarları" olarak görüldüğüne ve bu tanrılar çokluğunun </a:t>
            </a:r>
            <a:r>
              <a:rPr lang="tr-TR" dirty="0" err="1"/>
              <a:t>Thales'in</a:t>
            </a:r>
            <a:r>
              <a:rPr lang="tr-TR" dirty="0"/>
              <a:t> "her şeyin tanrılarla dolu olduğu" fikrine yansıdığına işaret eder.</a:t>
            </a:r>
            <a:endParaRPr lang="tr-TR" dirty="0"/>
          </a:p>
        </p:txBody>
      </p:sp>
    </p:spTree>
    <p:extLst>
      <p:ext uri="{BB962C8B-B14F-4D97-AF65-F5344CB8AC3E}">
        <p14:creationId xmlns:p14="http://schemas.microsoft.com/office/powerpoint/2010/main" val="230248600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1938</Words>
  <Application>Microsoft Office PowerPoint</Application>
  <PresentationFormat>Ekran Gösterisi (16:9)</PresentationFormat>
  <Paragraphs>68</Paragraphs>
  <Slides>28</Slides>
  <Notes>0</Notes>
  <HiddenSlides>0</HiddenSlides>
  <MMClips>0</MMClips>
  <ScaleCrop>false</ScaleCrop>
  <HeadingPairs>
    <vt:vector size="4" baseType="variant">
      <vt:variant>
        <vt:lpstr>Tema</vt:lpstr>
      </vt:variant>
      <vt:variant>
        <vt:i4>1</vt:i4>
      </vt:variant>
      <vt:variant>
        <vt:lpstr>Slayt Başlıkları</vt:lpstr>
      </vt:variant>
      <vt:variant>
        <vt:i4>28</vt:i4>
      </vt:variant>
    </vt:vector>
  </HeadingPairs>
  <TitlesOfParts>
    <vt:vector size="29" baseType="lpstr">
      <vt:lpstr>Office Theme</vt:lpstr>
      <vt:lpstr>Thales</vt:lpstr>
      <vt:lpstr>Thales</vt:lpstr>
      <vt:lpstr>Thales</vt:lpstr>
      <vt:lpstr>Thales</vt:lpstr>
      <vt:lpstr>Thales</vt:lpstr>
      <vt:lpstr>Mythos vs Logos</vt:lpstr>
      <vt:lpstr>Mythos vs Logos</vt:lpstr>
      <vt:lpstr>Mythos vs Logos</vt:lpstr>
      <vt:lpstr>Mythos vs Logos</vt:lpstr>
      <vt:lpstr>Mythos vs Logos</vt:lpstr>
      <vt:lpstr>Mythos vs Logos</vt:lpstr>
      <vt:lpstr>Mythos vs Logos</vt:lpstr>
      <vt:lpstr>Thales</vt:lpstr>
      <vt:lpstr>Thales</vt:lpstr>
      <vt:lpstr>Matematik</vt:lpstr>
      <vt:lpstr>Geometri</vt:lpstr>
      <vt:lpstr>Geometri</vt:lpstr>
      <vt:lpstr>Geometri</vt:lpstr>
      <vt:lpstr>Benzer Üçgenler </vt:lpstr>
      <vt:lpstr>Benzer Üçgenler </vt:lpstr>
      <vt:lpstr>Benzer Üçgenler </vt:lpstr>
      <vt:lpstr>Benzer Üçgenler </vt:lpstr>
      <vt:lpstr>Astronomi</vt:lpstr>
      <vt:lpstr>Kuyuya Düşen Yıldız Bilimci </vt:lpstr>
      <vt:lpstr>Mühendislik</vt:lpstr>
      <vt:lpstr>Teoloji </vt:lpstr>
      <vt:lpstr>Teoloji </vt:lpstr>
      <vt:lpstr>Teoloji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2017-08-01T15:40:51Z</dcterms:created>
  <dcterms:modified xsi:type="dcterms:W3CDTF">2023-10-07T18:51:20Z</dcterms:modified>
</cp:coreProperties>
</file>