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301" r:id="rId3"/>
    <p:sldId id="320" r:id="rId4"/>
    <p:sldId id="319" r:id="rId5"/>
    <p:sldId id="321" r:id="rId6"/>
    <p:sldId id="322" r:id="rId7"/>
    <p:sldId id="323" r:id="rId8"/>
    <p:sldId id="324" r:id="rId9"/>
    <p:sldId id="325" r:id="rId10"/>
    <p:sldId id="326" r:id="rId11"/>
    <p:sldId id="302" r:id="rId12"/>
    <p:sldId id="303" r:id="rId13"/>
    <p:sldId id="304" r:id="rId14"/>
    <p:sldId id="305" r:id="rId15"/>
    <p:sldId id="306" r:id="rId16"/>
    <p:sldId id="307" r:id="rId17"/>
    <p:sldId id="308" r:id="rId18"/>
    <p:sldId id="309" r:id="rId19"/>
    <p:sldId id="310" r:id="rId20"/>
    <p:sldId id="312" r:id="rId21"/>
    <p:sldId id="313" r:id="rId22"/>
    <p:sldId id="314" r:id="rId23"/>
    <p:sldId id="315" r:id="rId24"/>
    <p:sldId id="316" r:id="rId25"/>
    <p:sldId id="317" r:id="rId26"/>
    <p:sldId id="318" r:id="rId27"/>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31AA01-6EB6-439B-9F48-AF974E2B92C2}" v="115" dt="2023-10-29T19:00:07.084"/>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516" y="3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DA0138-847E-45BD-B47C-73D8E8F4834E}" type="datetimeFigureOut">
              <a:rPr lang="en-US" smtClean="0"/>
              <a:pPr/>
              <a:t>10/29/2023</a:t>
            </a:fld>
            <a:endParaRPr lang="en-US"/>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E1546C-86C9-425A-9F9B-C780AD799297}" type="slidenum">
              <a:rPr lang="en-US" smtClean="0"/>
              <a:pPr/>
              <a:t>‹#›</a:t>
            </a:fld>
            <a:endParaRPr lang="en-US"/>
          </a:p>
        </p:txBody>
      </p:sp>
    </p:spTree>
    <p:extLst>
      <p:ext uri="{BB962C8B-B14F-4D97-AF65-F5344CB8AC3E}">
        <p14:creationId xmlns:p14="http://schemas.microsoft.com/office/powerpoint/2010/main" val="26967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7216"/>
            <a:ext cx="9144000" cy="857250"/>
          </a:xfrm>
        </p:spPr>
        <p:txBody>
          <a:bodyPr/>
          <a:lstStyle>
            <a:lvl1pPr algn="l">
              <a:defRPr/>
            </a:lvl1pPr>
          </a:lstStyle>
          <a:p>
            <a:r>
              <a:rPr lang="en-US" altLang="ko-KR" dirty="0"/>
              <a:t> Click to edit Master title style</a:t>
            </a:r>
            <a:endParaRPr lang="ko-KR" altLang="en-US" dirty="0"/>
          </a:p>
        </p:txBody>
      </p:sp>
      <p:sp>
        <p:nvSpPr>
          <p:cNvPr id="3" name="Content Placeholder 2"/>
          <p:cNvSpPr>
            <a:spLocks noGrp="1"/>
          </p:cNvSpPr>
          <p:nvPr>
            <p:ph idx="1"/>
          </p:nvPr>
        </p:nvSpPr>
        <p:spPr/>
        <p:txBody>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2023-10-29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ltLang="ko-KR"/>
              <a:t>Click to edit Master title style</a:t>
            </a:r>
            <a:endParaRPr lang="ko-KR" alt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ko-KR"/>
              <a:t>Click to edit Master text styles</a:t>
            </a:r>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2023-10-29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1159806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Date Placeholder 4"/>
          <p:cNvSpPr>
            <a:spLocks noGrp="1"/>
          </p:cNvSpPr>
          <p:nvPr>
            <p:ph type="dt" sz="half" idx="10"/>
          </p:nvPr>
        </p:nvSpPr>
        <p:spPr/>
        <p:txBody>
          <a:bodyPr/>
          <a:lstStyle/>
          <a:p>
            <a:fld id="{DF8C5CDB-1AEF-4522-8EAF-CE1F4E5D863E}" type="datetimeFigureOut">
              <a:rPr lang="ko-KR" altLang="en-US" smtClean="0"/>
              <a:pPr/>
              <a:t>2023-10-29</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2756615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ltLang="ko-KR"/>
              <a:t>Click to edit Master title style</a:t>
            </a:r>
            <a:endParaRPr lang="ko-KR" alt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7" name="Date Placeholder 6"/>
          <p:cNvSpPr>
            <a:spLocks noGrp="1"/>
          </p:cNvSpPr>
          <p:nvPr>
            <p:ph type="dt" sz="half" idx="10"/>
          </p:nvPr>
        </p:nvSpPr>
        <p:spPr/>
        <p:txBody>
          <a:bodyPr/>
          <a:lstStyle/>
          <a:p>
            <a:fld id="{DF8C5CDB-1AEF-4522-8EAF-CE1F4E5D863E}" type="datetimeFigureOut">
              <a:rPr lang="ko-KR" altLang="en-US" smtClean="0"/>
              <a:pPr/>
              <a:t>2023-10-29</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4017851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Date Placeholder 2"/>
          <p:cNvSpPr>
            <a:spLocks noGrp="1"/>
          </p:cNvSpPr>
          <p:nvPr>
            <p:ph type="dt" sz="half" idx="10"/>
          </p:nvPr>
        </p:nvSpPr>
        <p:spPr/>
        <p:txBody>
          <a:bodyPr/>
          <a:lstStyle/>
          <a:p>
            <a:fld id="{DF8C5CDB-1AEF-4522-8EAF-CE1F4E5D863E}" type="datetimeFigureOut">
              <a:rPr lang="ko-KR" altLang="en-US" smtClean="0"/>
              <a:pPr/>
              <a:t>2023-10-29</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2176104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C5CDB-1AEF-4522-8EAF-CE1F4E5D863E}" type="datetimeFigureOut">
              <a:rPr lang="ko-KR" altLang="en-US" smtClean="0"/>
              <a:pPr/>
              <a:t>2023-10-29</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837280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ltLang="ko-KR"/>
              <a:t>Click to edit Master title style</a:t>
            </a:r>
            <a:endParaRPr lang="ko-KR" alt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pPr/>
              <a:t>2023-10-29</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3367004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ltLang="ko-KR"/>
              <a:t>Click to edit Master title style</a:t>
            </a:r>
            <a:endParaRPr lang="ko-KR" alt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pPr/>
              <a:t>2023-10-29</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171359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Vertical Text Placeholder 2"/>
          <p:cNvSpPr>
            <a:spLocks noGrp="1"/>
          </p:cNvSpPr>
          <p:nvPr>
            <p:ph type="body" orient="vert" idx="1"/>
          </p:nvPr>
        </p:nvSpPr>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2023-10-29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302555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ltLang="ko-KR"/>
              <a:t>Click to edit Master title style</a:t>
            </a:r>
            <a:endParaRPr lang="ko-KR" alt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pPr/>
              <a:t>2023-10-29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3113033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7216"/>
            <a:ext cx="6948264" cy="857250"/>
          </a:xfrm>
          <a:prstGeom prst="rect">
            <a:avLst/>
          </a:prstGeom>
        </p:spPr>
        <p:txBody>
          <a:bodyPr vert="horz" lIns="91440" tIns="45720" rIns="91440" bIns="45720" rtlCol="0" anchor="ctr">
            <a:normAutofit/>
          </a:bodyPr>
          <a:lstStyle/>
          <a:p>
            <a:r>
              <a:rPr lang="en-US" altLang="ko-KR"/>
              <a:t>Click to edit Master title style</a:t>
            </a:r>
            <a:endParaRPr lang="ko-KR" alt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F8C5CDB-1AEF-4522-8EAF-CE1F4E5D863E}" type="datetimeFigureOut">
              <a:rPr lang="ko-KR" altLang="en-US" smtClean="0"/>
              <a:pPr/>
              <a:t>2023-10-29</a:t>
            </a:fld>
            <a:endParaRPr lang="ko-KR" alt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3B0A39C-9AA3-4A83-82D7-24ADE085033F}" type="slidenum">
              <a:rPr lang="ko-KR" altLang="en-US" smtClean="0"/>
              <a:pPr/>
              <a:t>‹#›</a:t>
            </a:fld>
            <a:endParaRPr lang="ko-KR" altLang="en-US"/>
          </a:p>
        </p:txBody>
      </p:sp>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2.bin"/><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4.bin"/><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hyperlink" Target="https://acikders.ankara.edu.tr/pluginfile.php/70651/mod_resource/content/0/13%20Net%20Bug%C3%BCnk%C3%BC%20De%C4%9Fer.pdf"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5.bin"/><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67944" y="2067694"/>
            <a:ext cx="5291980" cy="1323439"/>
          </a:xfrm>
          <a:prstGeom prst="rect">
            <a:avLst/>
          </a:prstGeom>
          <a:noFill/>
        </p:spPr>
        <p:txBody>
          <a:bodyPr wrap="square">
            <a:spAutoFit/>
          </a:bodyPr>
          <a:lstStyle/>
          <a:p>
            <a:pPr algn="ctr" fontAlgn="auto">
              <a:spcBef>
                <a:spcPts val="0"/>
              </a:spcBef>
              <a:spcAft>
                <a:spcPts val="0"/>
              </a:spcAft>
              <a:defRPr/>
            </a:pPr>
            <a:r>
              <a:rPr lang="en-GB" altLang="ko-KR" sz="4000" b="1" dirty="0" err="1">
                <a:solidFill>
                  <a:schemeClr val="tx1">
                    <a:lumMod val="75000"/>
                    <a:lumOff val="25000"/>
                  </a:schemeClr>
                </a:solidFill>
                <a:latin typeface="Arial" pitchFamily="34" charset="0"/>
                <a:cs typeface="Arial" pitchFamily="34" charset="0"/>
              </a:rPr>
              <a:t>Paran</a:t>
            </a:r>
            <a:r>
              <a:rPr lang="tr-TR" altLang="ko-KR" sz="4000" b="1" dirty="0" err="1">
                <a:solidFill>
                  <a:schemeClr val="tx1">
                    <a:lumMod val="75000"/>
                    <a:lumOff val="25000"/>
                  </a:schemeClr>
                </a:solidFill>
                <a:latin typeface="Arial" pitchFamily="34" charset="0"/>
                <a:cs typeface="Arial" pitchFamily="34" charset="0"/>
              </a:rPr>
              <a:t>ın</a:t>
            </a:r>
            <a:r>
              <a:rPr lang="tr-TR" altLang="ko-KR" sz="4000" b="1" dirty="0">
                <a:solidFill>
                  <a:schemeClr val="tx1">
                    <a:lumMod val="75000"/>
                    <a:lumOff val="25000"/>
                  </a:schemeClr>
                </a:solidFill>
                <a:latin typeface="Arial" pitchFamily="34" charset="0"/>
                <a:cs typeface="Arial" pitchFamily="34" charset="0"/>
              </a:rPr>
              <a:t> Zaman Değeri</a:t>
            </a:r>
            <a:endParaRPr kumimoji="0" lang="en-US" altLang="ko-KR" sz="4000" b="1" dirty="0">
              <a:solidFill>
                <a:schemeClr val="tx1">
                  <a:lumMod val="75000"/>
                  <a:lumOff val="25000"/>
                </a:schemeClr>
              </a:solidFill>
              <a:latin typeface="Arial" pitchFamily="34" charset="0"/>
              <a:cs typeface="Arial" pitchFamily="34" charset="0"/>
            </a:endParaRPr>
          </a:p>
        </p:txBody>
      </p:sp>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Paranın Zaman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2368703"/>
          </a:xfrm>
        </p:spPr>
        <p:txBody>
          <a:bodyPr vert="horz" lIns="91440" tIns="45720" rIns="91440" bIns="45720" rtlCol="0" anchor="t">
            <a:normAutofit fontScale="92500" lnSpcReduction="20000"/>
          </a:bodyPr>
          <a:lstStyle/>
          <a:p>
            <a:pPr marL="0" indent="0" algn="just">
              <a:buNone/>
            </a:pPr>
            <a:r>
              <a:rPr lang="tr-TR" altLang="ko-KR" sz="2000" dirty="0">
                <a:latin typeface="Arial"/>
                <a:ea typeface="+mn-lt"/>
                <a:cs typeface="Arial"/>
              </a:rPr>
              <a:t>Paranın </a:t>
            </a:r>
            <a:r>
              <a:rPr lang="tr-TR" altLang="ko-KR" sz="2000" dirty="0">
                <a:latin typeface="Arial"/>
                <a:ea typeface="맑은 고딕"/>
                <a:cs typeface="Arial"/>
              </a:rPr>
              <a:t>zaman değeri, bir miktar parayı daha sonra almaktansa şimdi almanın daha büyük fayda sağlayacağı yönündeki yaygın kabul gören varsayımdır.</a:t>
            </a:r>
            <a:r>
              <a:rPr lang="tr-TR" altLang="ko-KR" sz="2000" dirty="0">
                <a:latin typeface="Arial"/>
                <a:ea typeface="+mn-lt"/>
                <a:cs typeface="Arial"/>
              </a:rPr>
              <a:t> Paranın zaman değeri, para biriktirmek ya da yatırım yapmak yerine harcama yapmanın fırsat maliyetlerini tartarken dikkate alınan faktörler arasındadır. Bu nedenle, faizin ödenmesinin veya kazanılmasının nedenleri arasındadır: faiz, ister banka mevduatı ister borç olsun, mevduat sahibinin veya borç verenin paralarını kullanma kaybını telafi eder. </a:t>
            </a:r>
            <a:endParaRPr lang="tr-TR" altLang="ko-KR" sz="2000" dirty="0">
              <a:solidFill>
                <a:srgbClr val="000000"/>
              </a:solidFill>
              <a:latin typeface="Arial"/>
              <a:ea typeface="+mn-lt"/>
              <a:cs typeface="Arial"/>
            </a:endParaRPr>
          </a:p>
        </p:txBody>
      </p:sp>
      <p:pic>
        <p:nvPicPr>
          <p:cNvPr id="8194" name="Picture 2" descr="Introduction"/>
          <p:cNvPicPr>
            <a:picLocks noChangeAspect="1" noChangeArrowheads="1"/>
          </p:cNvPicPr>
          <p:nvPr/>
        </p:nvPicPr>
        <p:blipFill>
          <a:blip r:embed="rId2"/>
          <a:srcRect/>
          <a:stretch>
            <a:fillRect/>
          </a:stretch>
        </p:blipFill>
        <p:spPr bwMode="auto">
          <a:xfrm>
            <a:off x="4343400" y="3659902"/>
            <a:ext cx="2598127" cy="1483598"/>
          </a:xfrm>
          <a:prstGeom prst="rect">
            <a:avLst/>
          </a:prstGeom>
          <a:noFill/>
        </p:spPr>
      </p:pic>
    </p:spTree>
    <p:extLst>
      <p:ext uri="{BB962C8B-B14F-4D97-AF65-F5344CB8AC3E}">
        <p14:creationId xmlns:p14="http://schemas.microsoft.com/office/powerpoint/2010/main" val="1820397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Paranın Zaman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2368703"/>
          </a:xfrm>
        </p:spPr>
        <p:txBody>
          <a:bodyPr vert="horz" lIns="91440" tIns="45720" rIns="91440" bIns="45720" rtlCol="0" anchor="t">
            <a:normAutofit/>
          </a:bodyPr>
          <a:lstStyle/>
          <a:p>
            <a:pPr marL="0" indent="0" algn="just">
              <a:buNone/>
            </a:pPr>
            <a:r>
              <a:rPr lang="tr-TR" altLang="ko-KR" sz="2000" dirty="0">
                <a:latin typeface="Arial"/>
                <a:ea typeface="+mn-lt"/>
                <a:cs typeface="Arial"/>
              </a:rPr>
              <a:t>Yatırımcılar paralarını şimdi harcamaktan ancak gelecekte yatırımlarından olumlu bir net getiri bekledikleri takdirde vazgeçmeye isteklidirler</a:t>
            </a:r>
            <a:r>
              <a:rPr lang="tr-TR" altLang="ko-KR" sz="2000" dirty="0">
                <a:latin typeface="Arial"/>
                <a:ea typeface="맑은 고딕"/>
                <a:cs typeface="Arial"/>
              </a:rPr>
              <a:t>, </a:t>
            </a:r>
            <a:r>
              <a:rPr lang="tr-TR" altLang="ko-KR" sz="2000" dirty="0">
                <a:latin typeface="Arial"/>
                <a:ea typeface="+mn-lt"/>
                <a:cs typeface="Arial"/>
              </a:rPr>
              <a:t>öyle ki </a:t>
            </a:r>
            <a:r>
              <a:rPr lang="tr-TR" altLang="ko-KR" sz="2000" dirty="0">
                <a:latin typeface="Arial"/>
                <a:ea typeface="맑은 고딕"/>
                <a:cs typeface="Arial"/>
              </a:rPr>
              <a:t>daha sonra </a:t>
            </a:r>
            <a:r>
              <a:rPr lang="tr-TR" altLang="ko-KR" sz="2000" dirty="0">
                <a:latin typeface="Arial"/>
                <a:ea typeface="+mn-lt"/>
                <a:cs typeface="Arial"/>
              </a:rPr>
              <a:t>elde edilecek değer artışı hem </a:t>
            </a:r>
            <a:r>
              <a:rPr lang="tr-TR" altLang="ko-KR" sz="2000" dirty="0">
                <a:latin typeface="Arial"/>
                <a:ea typeface="맑은 고딕"/>
                <a:cs typeface="Arial"/>
              </a:rPr>
              <a:t>şimdi </a:t>
            </a:r>
            <a:r>
              <a:rPr lang="tr-TR" altLang="ko-KR" sz="2000" dirty="0">
                <a:latin typeface="Arial"/>
                <a:ea typeface="+mn-lt"/>
                <a:cs typeface="Arial"/>
              </a:rPr>
              <a:t>para harcama tercihini hem de (varsa) enflasyonu dengeleyecek kadar yüksektir.</a:t>
            </a:r>
          </a:p>
          <a:p>
            <a:pPr marL="0" indent="0" algn="just">
              <a:buNone/>
            </a:pPr>
            <a:endParaRPr lang="tr-TR" altLang="ko-KR" sz="2000" dirty="0">
              <a:solidFill>
                <a:srgbClr val="000000"/>
              </a:solidFill>
              <a:latin typeface="Arial"/>
              <a:ea typeface="+mn-lt"/>
              <a:cs typeface="Arial"/>
            </a:endParaRPr>
          </a:p>
        </p:txBody>
      </p:sp>
      <p:pic>
        <p:nvPicPr>
          <p:cNvPr id="8194" name="Picture 2" descr="Introduction"/>
          <p:cNvPicPr>
            <a:picLocks noChangeAspect="1" noChangeArrowheads="1"/>
          </p:cNvPicPr>
          <p:nvPr/>
        </p:nvPicPr>
        <p:blipFill>
          <a:blip r:embed="rId2"/>
          <a:srcRect/>
          <a:stretch>
            <a:fillRect/>
          </a:stretch>
        </p:blipFill>
        <p:spPr bwMode="auto">
          <a:xfrm>
            <a:off x="4343400" y="3659902"/>
            <a:ext cx="2598127" cy="1483598"/>
          </a:xfrm>
          <a:prstGeom prst="rect">
            <a:avLst/>
          </a:prstGeom>
          <a:noFill/>
        </p:spPr>
      </p:pic>
    </p:spTree>
    <p:extLst>
      <p:ext uri="{BB962C8B-B14F-4D97-AF65-F5344CB8AC3E}">
        <p14:creationId xmlns:p14="http://schemas.microsoft.com/office/powerpoint/2010/main" val="2111848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Paranın Zaman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altLang="ko-KR" sz="2000" dirty="0">
                <a:latin typeface="Arial" pitchFamily="34" charset="0"/>
                <a:cs typeface="Arial" pitchFamily="34" charset="0"/>
              </a:rPr>
              <a:t>Paranın bir zaman değeri vardır çünkü zaman içinde daha fazla para kazanabilir (kazanma gücü).</a:t>
            </a:r>
          </a:p>
          <a:p>
            <a:pPr marL="0" indent="0" algn="just">
              <a:buNone/>
            </a:pPr>
            <a:r>
              <a:rPr lang="tr-TR" altLang="ko-KR" sz="2000" dirty="0">
                <a:latin typeface="Arial" pitchFamily="34" charset="0"/>
                <a:cs typeface="Arial" pitchFamily="34" charset="0"/>
              </a:rPr>
              <a:t>Paranın bir zaman değeri vardır çünkü satın alma gücü zaman içinde değişir (enflasyon).</a:t>
            </a:r>
          </a:p>
          <a:p>
            <a:pPr marL="0" indent="0" algn="just">
              <a:buNone/>
            </a:pPr>
            <a:r>
              <a:rPr lang="tr-TR" altLang="ko-KR" sz="2000" dirty="0">
                <a:latin typeface="Arial" pitchFamily="34" charset="0"/>
                <a:cs typeface="Arial" pitchFamily="34" charset="0"/>
              </a:rPr>
              <a:t>Paranın zaman değeri faiz oranı ile ölçülür.</a:t>
            </a:r>
          </a:p>
          <a:p>
            <a:pPr marL="0" indent="0" algn="just">
              <a:buNone/>
            </a:pPr>
            <a:r>
              <a:rPr lang="tr-TR" altLang="ko-KR" sz="2000" dirty="0">
                <a:latin typeface="Arial" pitchFamily="34" charset="0"/>
                <a:cs typeface="Arial" pitchFamily="34" charset="0"/>
              </a:rPr>
              <a:t>Faiz paranın maliyetidir - borç alan için bir maliyet ve borç veren için bir kazançtır.</a:t>
            </a:r>
            <a:endParaRPr lang="tr-TR" altLang="ko-KR" sz="2000" dirty="0">
              <a:solidFill>
                <a:schemeClr val="tx1">
                  <a:lumMod val="50000"/>
                  <a:lumOff val="50000"/>
                </a:schemeClr>
              </a:solidFill>
              <a:latin typeface="Arial" pitchFamily="34" charset="0"/>
              <a:cs typeface="Arial" pitchFamily="34" charset="0"/>
            </a:endParaRPr>
          </a:p>
        </p:txBody>
      </p:sp>
      <p:pic>
        <p:nvPicPr>
          <p:cNvPr id="8194" name="Picture 2" descr="Introduction"/>
          <p:cNvPicPr>
            <a:picLocks noChangeAspect="1" noChangeArrowheads="1"/>
          </p:cNvPicPr>
          <p:nvPr/>
        </p:nvPicPr>
        <p:blipFill>
          <a:blip r:embed="rId2"/>
          <a:srcRect/>
          <a:stretch>
            <a:fillRect/>
          </a:stretch>
        </p:blipFill>
        <p:spPr bwMode="auto">
          <a:xfrm>
            <a:off x="4343400" y="3227614"/>
            <a:ext cx="3352800" cy="1915886"/>
          </a:xfrm>
          <a:prstGeom prst="rect">
            <a:avLst/>
          </a:prstGeom>
          <a:noFill/>
        </p:spPr>
      </p:pic>
    </p:spTree>
    <p:extLst>
      <p:ext uri="{BB962C8B-B14F-4D97-AF65-F5344CB8AC3E}">
        <p14:creationId xmlns:p14="http://schemas.microsoft.com/office/powerpoint/2010/main" val="3841198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Paranın Zaman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870722"/>
          </a:xfrm>
        </p:spPr>
        <p:txBody>
          <a:bodyPr vert="horz" lIns="91440" tIns="45720" rIns="91440" bIns="45720" rtlCol="0" anchor="t">
            <a:normAutofit/>
          </a:bodyPr>
          <a:lstStyle/>
          <a:p>
            <a:pPr marL="0" indent="0" algn="just">
              <a:buNone/>
            </a:pPr>
            <a:r>
              <a:rPr lang="tr-TR" sz="2000" dirty="0">
                <a:latin typeface="Arial"/>
                <a:ea typeface="+mn-lt"/>
                <a:cs typeface="Arial"/>
              </a:rPr>
              <a:t>Paranın zaman </a:t>
            </a:r>
            <a:r>
              <a:rPr lang="tr-TR" sz="2000" dirty="0">
                <a:latin typeface="Arial"/>
                <a:ea typeface="맑은 고딕"/>
                <a:cs typeface="Arial"/>
              </a:rPr>
              <a:t>değeri </a:t>
            </a:r>
            <a:r>
              <a:rPr lang="tr-TR" sz="2000" dirty="0">
                <a:latin typeface="Arial"/>
                <a:ea typeface="+mn-lt"/>
                <a:cs typeface="Arial"/>
              </a:rPr>
              <a:t>problemleri, zamanın farklı noktalarındaki nakit akışlarının net değerini içerir. </a:t>
            </a:r>
            <a:endParaRPr lang="en-US">
              <a:latin typeface="맑은 고딕"/>
              <a:ea typeface="+mn-lt"/>
              <a:cs typeface="Arial"/>
            </a:endParaRPr>
          </a:p>
          <a:p>
            <a:pPr marL="0" indent="0" algn="just">
              <a:buNone/>
            </a:pPr>
            <a:r>
              <a:rPr lang="tr-TR" sz="2000" dirty="0">
                <a:latin typeface="Arial"/>
                <a:ea typeface="맑은 고딕"/>
                <a:cs typeface="Arial"/>
              </a:rPr>
              <a:t>Tipik bir durumda, değişkenler şunlar olabilir: bir bakiye (bir borcun veya bir finansal varlığın parasal birimler cinsinden reel veya nominal değeri), dönemsel bir faiz oranı, dönem sayısı ve bir dizi nakit akışı. (Bir borç söz konusu olduğunda, nakit akışları anapara ve faiz ödemeleridir; bir finansal varlık söz konusu olduğunda, bunlar bakiyeye yapılan katkılar veya bakiyeden çekilen tutarlardır). Daha genel olarak, nakit akışları periyodik olmayabilir ancak ayrı ayrı belirtilebilir. </a:t>
            </a:r>
            <a:endParaRPr lang="tr-TR" dirty="0"/>
          </a:p>
          <a:p>
            <a:pPr marL="0" indent="0" algn="just">
              <a:buNone/>
            </a:pPr>
            <a:endParaRPr lang="tr-TR" sz="2000" dirty="0">
              <a:solidFill>
                <a:srgbClr val="000000"/>
              </a:solidFill>
              <a:latin typeface="Arial"/>
              <a:ea typeface="+mn-lt"/>
              <a:cs typeface="Arial"/>
            </a:endParaRPr>
          </a:p>
          <a:p>
            <a:pPr marL="0" indent="0" algn="just">
              <a:buNone/>
            </a:pPr>
            <a:endParaRPr lang="tr-TR" altLang="ko-KR" sz="2000" dirty="0">
              <a:solidFill>
                <a:srgbClr val="000000"/>
              </a:solidFill>
              <a:latin typeface="Arial"/>
              <a:ea typeface="+mn-lt"/>
              <a:cs typeface="Arial"/>
            </a:endParaRPr>
          </a:p>
        </p:txBody>
      </p:sp>
    </p:spTree>
    <p:extLst>
      <p:ext uri="{BB962C8B-B14F-4D97-AF65-F5344CB8AC3E}">
        <p14:creationId xmlns:p14="http://schemas.microsoft.com/office/powerpoint/2010/main" val="4108144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Paranın Zaman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870722"/>
          </a:xfrm>
        </p:spPr>
        <p:txBody>
          <a:bodyPr vert="horz" lIns="91440" tIns="45720" rIns="91440" bIns="45720" rtlCol="0" anchor="t">
            <a:normAutofit/>
          </a:bodyPr>
          <a:lstStyle/>
          <a:p>
            <a:pPr marL="0" indent="0" algn="just">
              <a:buNone/>
            </a:pPr>
            <a:r>
              <a:rPr lang="tr-TR" sz="2000" dirty="0">
                <a:latin typeface="Arial"/>
                <a:ea typeface="+mn-lt"/>
                <a:cs typeface="Arial"/>
              </a:rPr>
              <a:t>Bu</a:t>
            </a:r>
            <a:r>
              <a:rPr lang="tr-TR" sz="2000" dirty="0">
                <a:latin typeface="Arial"/>
                <a:ea typeface="맑은 고딕"/>
                <a:cs typeface="Arial"/>
              </a:rPr>
              <a:t> değişkenlerden herhangi biri belirli bir problemde bağımsız değişken (aranan cevap) olabilir. Örneğin, faizin dönem başına (aylık, diyelim) %0,5 olduğu; dönem sayısının 60 (ay) olduğu; başlangıç bakiyesinin (bu durumda borcun) 25.000 birim olduğu ve nihai bakiyenin 0 birim olduğu bilinebilir. Bilinmeyen değişken, borçlunun ödemesi gereken aylık ödeme olabilir.</a:t>
            </a:r>
            <a:endParaRPr lang="en-US" dirty="0"/>
          </a:p>
          <a:p>
            <a:pPr marL="0" indent="0" algn="just">
              <a:buNone/>
            </a:pPr>
            <a:endParaRPr lang="tr-TR" sz="2000" dirty="0">
              <a:solidFill>
                <a:srgbClr val="000000"/>
              </a:solidFill>
              <a:latin typeface="Arial"/>
              <a:ea typeface="+mn-lt"/>
              <a:cs typeface="Arial"/>
            </a:endParaRPr>
          </a:p>
          <a:p>
            <a:pPr marL="0" indent="0" algn="just">
              <a:buNone/>
            </a:pPr>
            <a:endParaRPr lang="tr-TR" altLang="ko-KR" sz="2000" dirty="0">
              <a:solidFill>
                <a:srgbClr val="000000"/>
              </a:solidFill>
              <a:latin typeface="Arial"/>
              <a:ea typeface="+mn-lt"/>
              <a:cs typeface="Arial"/>
            </a:endParaRPr>
          </a:p>
        </p:txBody>
      </p:sp>
    </p:spTree>
    <p:extLst>
      <p:ext uri="{BB962C8B-B14F-4D97-AF65-F5344CB8AC3E}">
        <p14:creationId xmlns:p14="http://schemas.microsoft.com/office/powerpoint/2010/main" val="4052319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Paranın Zaman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870722"/>
          </a:xfrm>
        </p:spPr>
        <p:txBody>
          <a:bodyPr vert="horz" lIns="91440" tIns="45720" rIns="91440" bIns="45720" rtlCol="0" anchor="t">
            <a:normAutofit/>
          </a:bodyPr>
          <a:lstStyle/>
          <a:p>
            <a:pPr marL="0" indent="0" algn="just">
              <a:buNone/>
            </a:pPr>
            <a:r>
              <a:rPr lang="tr-TR" sz="2000" dirty="0">
                <a:latin typeface="Arial"/>
                <a:ea typeface="맑은 고딕"/>
                <a:cs typeface="Arial"/>
              </a:rPr>
              <a:t>Örneğin, bir yıl boyunca yatırılan ve %5 faiz kazanan 100 USD bir yıl sonra 105 USD değerinde olacaktır; dolayısıyla, enflasyonun yüzde sıfır olacağını varsayarak %5 faiz bekleyen bir alıcı için şimdi ödenen 100 USD ile tam bir yıl sonra ödenen 105 USD'nin her ikisi de aynı değere sahiptir. Yani, bir yıl boyunca %5 faizle yatırılan 100 USD, enflasyonun yüzde sıfır olacağı varsayımı altında gelecekteki değeri 105 USD'dir.</a:t>
            </a:r>
            <a:endParaRPr lang="en-US" dirty="0"/>
          </a:p>
          <a:p>
            <a:pPr marL="0" indent="0" algn="just">
              <a:buNone/>
            </a:pPr>
            <a:endParaRPr lang="tr-TR" sz="2000" dirty="0">
              <a:solidFill>
                <a:srgbClr val="000000"/>
              </a:solidFill>
              <a:latin typeface="Arial"/>
              <a:ea typeface="+mn-lt"/>
              <a:cs typeface="Arial"/>
            </a:endParaRPr>
          </a:p>
          <a:p>
            <a:pPr marL="0" indent="0" algn="just">
              <a:buNone/>
            </a:pPr>
            <a:endParaRPr lang="tr-TR" altLang="ko-KR" sz="2000" dirty="0">
              <a:solidFill>
                <a:srgbClr val="000000"/>
              </a:solidFill>
              <a:latin typeface="Arial"/>
              <a:ea typeface="+mn-lt"/>
              <a:cs typeface="Arial"/>
            </a:endParaRPr>
          </a:p>
        </p:txBody>
      </p:sp>
    </p:spTree>
    <p:extLst>
      <p:ext uri="{BB962C8B-B14F-4D97-AF65-F5344CB8AC3E}">
        <p14:creationId xmlns:p14="http://schemas.microsoft.com/office/powerpoint/2010/main" val="597169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Paranın Zaman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870722"/>
          </a:xfrm>
        </p:spPr>
        <p:txBody>
          <a:bodyPr vert="horz" lIns="91440" tIns="45720" rIns="91440" bIns="45720" rtlCol="0" anchor="t">
            <a:normAutofit/>
          </a:bodyPr>
          <a:lstStyle/>
          <a:p>
            <a:pPr marL="0" indent="0" algn="just">
              <a:buNone/>
            </a:pPr>
            <a:r>
              <a:rPr lang="tr-TR" sz="2000" dirty="0">
                <a:latin typeface="Arial"/>
                <a:ea typeface="맑은 고딕"/>
                <a:cs typeface="Arial"/>
              </a:rPr>
              <a:t>Bu ilke, gelecekteki olası bir gelir akışının, yıllık gelirlerin iskonto edilip daha sonra birbirine ekleneceği ve böylece tüm gelir akışının toplu bir "bugünkü değerini" sağlayacak şekilde değerlenmesine olanak tanır; paranın zaman değerine ilişkin tüm standart hesaplamalar, paranın zaman değerine eşit bir miktarla bugüne "indirgenmiş" gelecekteki bir toplamın bugünkü değerine ilişkin en temel cebirsel ifadeden türetilir. Örneğin, gelecekteki değer toplamı </a:t>
            </a:r>
            <a:endParaRPr lang="en-US"/>
          </a:p>
          <a:p>
            <a:pPr marL="0" indent="0" algn="just">
              <a:buNone/>
            </a:pPr>
            <a:endParaRPr lang="tr-TR" sz="2000" dirty="0">
              <a:solidFill>
                <a:srgbClr val="000000"/>
              </a:solidFill>
              <a:latin typeface="Arial"/>
              <a:ea typeface="+mn-lt"/>
              <a:cs typeface="Arial"/>
            </a:endParaRPr>
          </a:p>
          <a:p>
            <a:pPr marL="0" indent="0" algn="just">
              <a:buNone/>
            </a:pPr>
            <a:endParaRPr lang="tr-TR" altLang="ko-KR" sz="2000" dirty="0">
              <a:solidFill>
                <a:srgbClr val="000000"/>
              </a:solidFill>
              <a:latin typeface="Arial"/>
              <a:ea typeface="+mn-lt"/>
              <a:cs typeface="Arial"/>
            </a:endParaRPr>
          </a:p>
        </p:txBody>
      </p:sp>
      <p:pic>
        <p:nvPicPr>
          <p:cNvPr id="3" name="Graphic 2" descr="PV = \frac{FV}{(1+r)}">
            <a:extLst>
              <a:ext uri="{FF2B5EF4-FFF2-40B4-BE49-F238E27FC236}">
                <a16:creationId xmlns:a16="http://schemas.microsoft.com/office/drawing/2014/main" id="{03A81DF1-77EE-E070-0EE9-14C140D7ED3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84002" y="3843705"/>
            <a:ext cx="1339361" cy="562707"/>
          </a:xfrm>
          <a:prstGeom prst="rect">
            <a:avLst/>
          </a:prstGeom>
        </p:spPr>
      </p:pic>
    </p:spTree>
    <p:extLst>
      <p:ext uri="{BB962C8B-B14F-4D97-AF65-F5344CB8AC3E}">
        <p14:creationId xmlns:p14="http://schemas.microsoft.com/office/powerpoint/2010/main" val="803067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Paranın Zaman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870722"/>
          </a:xfrm>
        </p:spPr>
        <p:txBody>
          <a:bodyPr vert="horz" lIns="91440" tIns="45720" rIns="91440" bIns="45720" rtlCol="0" anchor="t">
            <a:normAutofit/>
          </a:bodyPr>
          <a:lstStyle/>
          <a:p>
            <a:pPr marL="0" indent="0" algn="just">
              <a:buNone/>
            </a:pPr>
            <a:r>
              <a:rPr lang="tr-TR" sz="2000" dirty="0">
                <a:latin typeface="Arial"/>
                <a:ea typeface="맑은 고딕"/>
                <a:cs typeface="Arial"/>
              </a:rPr>
              <a:t>Paranın zaman değerine dayalı bazı standart hesaplamalar şunlardır: Bugünkü değer: Belirli bir getiri oranı göz önüne alındığında, gelecekteki bir para toplamının veya nakit akışı akışının bugünkü değeri. Gelecekteki nakit akışları iskonto oranı üzerinden "indirgenir"; iskonto oranı ne kadar yüksekse gelecekteki nakit akışlarının bugünkü değeri o kadar düşük olur. Uygun iskonto oranını belirlemek, ister kazanç ister yükümlülük olsun, gelecekteki nakit akışlarını doğru bir şekilde değerlemenin anahtarıdır.</a:t>
            </a:r>
            <a:endParaRPr lang="en-US" dirty="0"/>
          </a:p>
          <a:p>
            <a:pPr marL="0" indent="0" algn="just">
              <a:buNone/>
            </a:pPr>
            <a:endParaRPr lang="tr-TR" sz="2000" dirty="0">
              <a:solidFill>
                <a:srgbClr val="000000"/>
              </a:solidFill>
              <a:latin typeface="Arial"/>
              <a:ea typeface="+mn-lt"/>
              <a:cs typeface="Arial"/>
            </a:endParaRPr>
          </a:p>
          <a:p>
            <a:pPr marL="0" indent="0" algn="just">
              <a:buNone/>
            </a:pPr>
            <a:endParaRPr lang="tr-TR" altLang="ko-KR" sz="2000" dirty="0">
              <a:solidFill>
                <a:srgbClr val="000000"/>
              </a:solidFill>
              <a:latin typeface="Arial"/>
              <a:ea typeface="+mn-lt"/>
              <a:cs typeface="Arial"/>
            </a:endParaRPr>
          </a:p>
        </p:txBody>
      </p:sp>
    </p:spTree>
    <p:extLst>
      <p:ext uri="{BB962C8B-B14F-4D97-AF65-F5344CB8AC3E}">
        <p14:creationId xmlns:p14="http://schemas.microsoft.com/office/powerpoint/2010/main" val="79181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Paranın Zaman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757917"/>
            <a:ext cx="6923112" cy="4244395"/>
          </a:xfrm>
        </p:spPr>
        <p:txBody>
          <a:bodyPr vert="horz" lIns="91440" tIns="45720" rIns="91440" bIns="45720" rtlCol="0" anchor="t">
            <a:normAutofit lnSpcReduction="10000"/>
          </a:bodyPr>
          <a:lstStyle/>
          <a:p>
            <a:pPr marL="0" indent="0" algn="just">
              <a:buNone/>
            </a:pPr>
            <a:r>
              <a:rPr lang="tr-TR" sz="2000" dirty="0">
                <a:latin typeface="Arial"/>
                <a:ea typeface="맑은 고딕"/>
                <a:cs typeface="Arial"/>
              </a:rPr>
              <a:t>Bir </a:t>
            </a:r>
            <a:r>
              <a:rPr lang="tr-TR" sz="2000" dirty="0" err="1">
                <a:latin typeface="Arial"/>
                <a:ea typeface="맑은 고딕"/>
                <a:cs typeface="Arial"/>
              </a:rPr>
              <a:t>anüitenin</a:t>
            </a:r>
            <a:r>
              <a:rPr lang="tr-TR" sz="2000" dirty="0">
                <a:latin typeface="Arial"/>
                <a:ea typeface="맑은 고딕"/>
                <a:cs typeface="Arial"/>
              </a:rPr>
              <a:t> bugünkü değeri: </a:t>
            </a:r>
            <a:r>
              <a:rPr lang="tr-TR" sz="2000" dirty="0" err="1">
                <a:latin typeface="Arial"/>
                <a:ea typeface="맑은 고딕"/>
                <a:cs typeface="Arial"/>
              </a:rPr>
              <a:t>Anüite</a:t>
            </a:r>
            <a:r>
              <a:rPr lang="tr-TR" sz="2000" dirty="0">
                <a:latin typeface="Arial"/>
                <a:ea typeface="맑은 고딕"/>
                <a:cs typeface="Arial"/>
              </a:rPr>
              <a:t>, eşit aralıklarla gerçekleşen bir dizi eşit ödeme veya gelirdir. Finansal kiralamalar ve kira ödemeleri buna örnektir. Ödemeler veya makbuzlar, normal bir </a:t>
            </a:r>
            <a:r>
              <a:rPr lang="tr-TR" sz="2000" dirty="0" err="1">
                <a:latin typeface="Arial"/>
                <a:ea typeface="맑은 고딕"/>
                <a:cs typeface="Arial"/>
              </a:rPr>
              <a:t>anüite</a:t>
            </a:r>
            <a:r>
              <a:rPr lang="tr-TR" sz="2000" dirty="0">
                <a:latin typeface="Arial"/>
                <a:ea typeface="맑은 고딕"/>
                <a:cs typeface="Arial"/>
              </a:rPr>
              <a:t> için her dönemin sonunda gerçekleşirken, vadesi gelen bir </a:t>
            </a:r>
            <a:r>
              <a:rPr lang="tr-TR" sz="2000" dirty="0" err="1">
                <a:latin typeface="Arial"/>
                <a:ea typeface="맑은 고딕"/>
                <a:cs typeface="Arial"/>
              </a:rPr>
              <a:t>anüite</a:t>
            </a:r>
            <a:r>
              <a:rPr lang="tr-TR" sz="2000" dirty="0">
                <a:latin typeface="Arial"/>
                <a:ea typeface="맑은 고딕"/>
                <a:cs typeface="Arial"/>
              </a:rPr>
              <a:t> için her dönemin başında gerçekleşir. Sürekli bir nakit akışının bugünkü değeri, özdeş nakit akışlarının sonsuz ve sabit bir akışıdır.</a:t>
            </a:r>
            <a:endParaRPr lang="en-US" dirty="0">
              <a:latin typeface="맑은 고딕"/>
              <a:ea typeface="맑은 고딕"/>
              <a:cs typeface="Arial"/>
            </a:endParaRPr>
          </a:p>
          <a:p>
            <a:pPr marL="0" indent="0" algn="just">
              <a:buNone/>
            </a:pPr>
            <a:endParaRPr lang="tr-TR" sz="2000" dirty="0">
              <a:latin typeface="Arial"/>
              <a:ea typeface="맑은 고딕"/>
              <a:cs typeface="Arial"/>
            </a:endParaRPr>
          </a:p>
          <a:p>
            <a:pPr marL="0" indent="0" algn="just">
              <a:buNone/>
            </a:pPr>
            <a:r>
              <a:rPr lang="tr-TR" sz="2000" dirty="0">
                <a:latin typeface="Arial"/>
                <a:ea typeface="맑은 고딕"/>
                <a:cs typeface="Arial"/>
              </a:rPr>
              <a:t>Gelecekteki değer: Bir varlığın veya nakdin gelecekte belirli bir tarihteki değeri, o varlığın bugünkü değerine dayanır. </a:t>
            </a:r>
            <a:endParaRPr lang="en-US">
              <a:latin typeface="맑은 고딕"/>
              <a:ea typeface="맑은 고딕"/>
              <a:cs typeface="Arial"/>
            </a:endParaRPr>
          </a:p>
          <a:p>
            <a:pPr marL="0" indent="0" algn="just">
              <a:buNone/>
            </a:pPr>
            <a:endParaRPr lang="tr-TR" sz="2000" dirty="0">
              <a:latin typeface="Arial"/>
              <a:ea typeface="맑은 고딕"/>
              <a:cs typeface="Arial"/>
            </a:endParaRPr>
          </a:p>
          <a:p>
            <a:pPr marL="0" indent="0" algn="just">
              <a:buNone/>
            </a:pPr>
            <a:r>
              <a:rPr lang="tr-TR" sz="2000" dirty="0">
                <a:latin typeface="Arial"/>
                <a:ea typeface="맑은 고딕"/>
                <a:cs typeface="Arial"/>
              </a:rPr>
              <a:t>Bir yıllık gelirin gelecekteki değeri (FVA): Ödemelerin belirli bir faiz oranında yatırıldığı varsayıldığında, bir ödeme akışının (yıllık gelir) gelecekteki değeri.</a:t>
            </a:r>
            <a:endParaRPr lang="en-US">
              <a:ea typeface="맑은 고딕"/>
            </a:endParaRPr>
          </a:p>
          <a:p>
            <a:pPr marL="0" indent="0" algn="just">
              <a:buNone/>
            </a:pPr>
            <a:endParaRPr lang="tr-TR" sz="2000" dirty="0">
              <a:solidFill>
                <a:srgbClr val="000000"/>
              </a:solidFill>
              <a:latin typeface="Arial"/>
              <a:ea typeface="+mn-lt"/>
              <a:cs typeface="Arial"/>
            </a:endParaRPr>
          </a:p>
          <a:p>
            <a:pPr marL="0" indent="0" algn="just">
              <a:buNone/>
            </a:pPr>
            <a:endParaRPr lang="tr-TR" altLang="ko-KR" sz="2000" dirty="0">
              <a:solidFill>
                <a:srgbClr val="000000"/>
              </a:solidFill>
              <a:latin typeface="Arial"/>
              <a:ea typeface="+mn-lt"/>
              <a:cs typeface="Arial"/>
            </a:endParaRPr>
          </a:p>
        </p:txBody>
      </p:sp>
    </p:spTree>
    <p:extLst>
      <p:ext uri="{BB962C8B-B14F-4D97-AF65-F5344CB8AC3E}">
        <p14:creationId xmlns:p14="http://schemas.microsoft.com/office/powerpoint/2010/main" val="3947092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İki Tür Kredi Geri Ödemesi için Nakit Akışı İşlemleri</a:t>
            </a:r>
            <a:endParaRPr lang="ko-KR" altLang="en-US" sz="2400" dirty="0">
              <a:solidFill>
                <a:schemeClr val="tx1">
                  <a:lumMod val="75000"/>
                  <a:lumOff val="25000"/>
                </a:schemeClr>
              </a:solidFill>
            </a:endParaRPr>
          </a:p>
        </p:txBody>
      </p:sp>
      <p:graphicFrame>
        <p:nvGraphicFramePr>
          <p:cNvPr id="6" name="Group 55"/>
          <p:cNvGraphicFramePr>
            <a:graphicFrameLocks noGrp="1"/>
          </p:cNvGraphicFramePr>
          <p:nvPr/>
        </p:nvGraphicFramePr>
        <p:xfrm>
          <a:off x="1752600" y="742950"/>
          <a:ext cx="7239000" cy="3994263"/>
        </p:xfrm>
        <a:graphic>
          <a:graphicData uri="http://schemas.openxmlformats.org/drawingml/2006/table">
            <a:tbl>
              <a:tblPr/>
              <a:tblGrid>
                <a:gridCol w="1809750">
                  <a:extLst>
                    <a:ext uri="{9D8B030D-6E8A-4147-A177-3AD203B41FA5}">
                      <a16:colId xmlns:a16="http://schemas.microsoft.com/office/drawing/2014/main" val="20000"/>
                    </a:ext>
                  </a:extLst>
                </a:gridCol>
                <a:gridCol w="1880720">
                  <a:extLst>
                    <a:ext uri="{9D8B030D-6E8A-4147-A177-3AD203B41FA5}">
                      <a16:colId xmlns:a16="http://schemas.microsoft.com/office/drawing/2014/main" val="20001"/>
                    </a:ext>
                  </a:extLst>
                </a:gridCol>
                <a:gridCol w="1738780">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tblGrid>
              <a:tr h="423523">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tr-TR" sz="1400" b="0" i="0" u="none" strike="noStrike" cap="none" normalizeH="0" baseline="0" dirty="0">
                          <a:ln>
                            <a:noFill/>
                          </a:ln>
                          <a:solidFill>
                            <a:schemeClr val="tx1"/>
                          </a:solidFill>
                          <a:effectLst/>
                          <a:latin typeface="Arial" charset="0"/>
                        </a:rPr>
                        <a:t>Yıl Sonu</a:t>
                      </a:r>
                      <a:endParaRPr kumimoji="0" lang="en-US" sz="1400" b="0" i="0" u="none" strike="noStrike" cap="none" normalizeH="0" baseline="0" dirty="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tr-TR" sz="1400" b="0" i="0" u="none" strike="noStrike" cap="none" normalizeH="0" baseline="0" dirty="0">
                          <a:ln>
                            <a:noFill/>
                          </a:ln>
                          <a:solidFill>
                            <a:schemeClr val="tx1"/>
                          </a:solidFill>
                          <a:effectLst/>
                          <a:latin typeface="Arial" charset="0"/>
                        </a:rPr>
                        <a:t>Alındı</a:t>
                      </a:r>
                      <a:endParaRPr kumimoji="0" lang="en-US" sz="1400" b="0" i="0" u="none" strike="noStrike" cap="none" normalizeH="0" baseline="0" dirty="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tr-TR" sz="1400" b="0" i="0" u="none" strike="noStrike" cap="none" normalizeH="0" baseline="0" dirty="0">
                          <a:ln>
                            <a:noFill/>
                          </a:ln>
                          <a:solidFill>
                            <a:schemeClr val="tx1"/>
                          </a:solidFill>
                          <a:effectLst/>
                          <a:latin typeface="Arial" charset="0"/>
                        </a:rPr>
                        <a:t>Ödemeler</a:t>
                      </a:r>
                      <a:endParaRPr kumimoji="0" lang="en-US" sz="1400" b="0" i="0" u="none" strike="noStrike" cap="none" normalizeH="0" baseline="0" dirty="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hMerge="1">
                  <a:txBody>
                    <a:bodyPr/>
                    <a:lstStyle/>
                    <a:p>
                      <a:endParaRPr lang="en-US"/>
                    </a:p>
                  </a:txBody>
                  <a:tcPr/>
                </a:tc>
                <a:extLst>
                  <a:ext uri="{0D108BD9-81ED-4DB2-BD59-A6C34878D82A}">
                    <a16:rowId xmlns:a16="http://schemas.microsoft.com/office/drawing/2014/main" val="10000"/>
                  </a:ext>
                </a:extLst>
              </a:tr>
              <a:tr h="42352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400" b="0" i="0" u="none" strike="noStrike" cap="none" normalizeH="0" baseline="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400" b="0" i="0" u="none" strike="noStrike" cap="none" normalizeH="0" baseline="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Plan 1</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Plan 2</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1"/>
                  </a:ext>
                </a:extLst>
              </a:tr>
              <a:tr h="613382">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Year 0</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$20,000.00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 $200.00</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$200.00</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2"/>
                  </a:ext>
                </a:extLst>
              </a:tr>
              <a:tr h="423523">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Year 1</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400" b="0" i="0" u="none" strike="noStrike" cap="none" normalizeH="0" baseline="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5,141.85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a:ln>
                            <a:noFill/>
                          </a:ln>
                          <a:solidFill>
                            <a:schemeClr val="tx1"/>
                          </a:solidFill>
                          <a:effectLst/>
                          <a:latin typeface="Arial" charset="0"/>
                        </a:rPr>
                        <a:t>1,800</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3"/>
                  </a:ext>
                </a:extLst>
              </a:tr>
              <a:tr h="423523">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Year 2</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400" b="0" i="0" u="none" strike="noStrike" cap="none" normalizeH="0" baseline="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5,141.85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a:ln>
                            <a:noFill/>
                          </a:ln>
                          <a:solidFill>
                            <a:schemeClr val="tx1"/>
                          </a:solidFill>
                          <a:effectLst/>
                          <a:latin typeface="Arial" charset="0"/>
                        </a:rPr>
                        <a:t>1,800</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4"/>
                  </a:ext>
                </a:extLst>
              </a:tr>
              <a:tr h="423523">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Year 3</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400" b="0" i="0" u="none" strike="noStrike" cap="none" normalizeH="0" baseline="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a:ln>
                            <a:noFill/>
                          </a:ln>
                          <a:solidFill>
                            <a:schemeClr val="tx1"/>
                          </a:solidFill>
                          <a:effectLst/>
                          <a:latin typeface="Arial" charset="0"/>
                        </a:rPr>
                        <a:t>5,141.85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a:ln>
                            <a:noFill/>
                          </a:ln>
                          <a:solidFill>
                            <a:schemeClr val="tx1"/>
                          </a:solidFill>
                          <a:effectLst/>
                          <a:latin typeface="Arial" charset="0"/>
                        </a:rPr>
                        <a:t>1,800</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5"/>
                  </a:ext>
                </a:extLst>
              </a:tr>
              <a:tr h="423523">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Year 4</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400" b="0" i="0" u="none" strike="noStrike" cap="none" normalizeH="0" baseline="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5,141.85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a:ln>
                            <a:noFill/>
                          </a:ln>
                          <a:solidFill>
                            <a:schemeClr val="tx1"/>
                          </a:solidFill>
                          <a:effectLst/>
                          <a:latin typeface="Arial" charset="0"/>
                        </a:rPr>
                        <a:t>1,800</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6"/>
                  </a:ext>
                </a:extLst>
              </a:tr>
              <a:tr h="423523">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Year 5</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400" b="0" i="0" u="none" strike="noStrike" cap="none" normalizeH="0" baseline="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a:ln>
                            <a:noFill/>
                          </a:ln>
                          <a:solidFill>
                            <a:schemeClr val="tx1"/>
                          </a:solidFill>
                          <a:effectLst/>
                          <a:latin typeface="Arial" charset="0"/>
                        </a:rPr>
                        <a:t>5,141.85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FF"/>
                    </a:solid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400" b="0" i="0" u="none" strike="noStrike" cap="none" normalizeH="0" baseline="0" dirty="0">
                          <a:ln>
                            <a:noFill/>
                          </a:ln>
                          <a:solidFill>
                            <a:schemeClr val="tx1"/>
                          </a:solidFill>
                          <a:effectLst/>
                          <a:latin typeface="Arial" charset="0"/>
                        </a:rPr>
                        <a:t>21,800.00</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7"/>
                  </a:ext>
                </a:extLst>
              </a:tr>
              <a:tr h="416220">
                <a:tc gridSpan="4">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50" b="0" i="0" u="none" strike="noStrike" cap="none" normalizeH="0" baseline="0" dirty="0" err="1">
                          <a:ln>
                            <a:noFill/>
                          </a:ln>
                          <a:solidFill>
                            <a:schemeClr val="tx1"/>
                          </a:solidFill>
                          <a:effectLst/>
                          <a:latin typeface="Arial" charset="0"/>
                        </a:rPr>
                        <a:t>Kredi</a:t>
                      </a:r>
                      <a:r>
                        <a:rPr kumimoji="0" lang="en-US" sz="1050" b="0" i="0" u="none" strike="noStrike" cap="none" normalizeH="0" baseline="0" dirty="0">
                          <a:ln>
                            <a:noFill/>
                          </a:ln>
                          <a:solidFill>
                            <a:schemeClr val="tx1"/>
                          </a:solidFill>
                          <a:effectLst/>
                          <a:latin typeface="Arial" charset="0"/>
                        </a:rPr>
                        <a:t> </a:t>
                      </a:r>
                      <a:r>
                        <a:rPr kumimoji="0" lang="en-US" sz="1050" b="0" i="0" u="none" strike="noStrike" cap="none" normalizeH="0" baseline="0" dirty="0" err="1">
                          <a:ln>
                            <a:noFill/>
                          </a:ln>
                          <a:solidFill>
                            <a:schemeClr val="tx1"/>
                          </a:solidFill>
                          <a:effectLst/>
                          <a:latin typeface="Arial" charset="0"/>
                        </a:rPr>
                        <a:t>miktarı</a:t>
                      </a:r>
                      <a:r>
                        <a:rPr kumimoji="0" lang="en-US" sz="1050" b="0" i="0" u="none" strike="noStrike" cap="none" normalizeH="0" baseline="0" dirty="0">
                          <a:ln>
                            <a:noFill/>
                          </a:ln>
                          <a:solidFill>
                            <a:schemeClr val="tx1"/>
                          </a:solidFill>
                          <a:effectLst/>
                          <a:latin typeface="Arial" charset="0"/>
                        </a:rPr>
                        <a:t> = 20.000 $, </a:t>
                      </a:r>
                      <a:r>
                        <a:rPr kumimoji="0" lang="en-US" sz="1050" b="0" i="0" u="none" strike="noStrike" cap="none" normalizeH="0" baseline="0" dirty="0" err="1">
                          <a:ln>
                            <a:noFill/>
                          </a:ln>
                          <a:solidFill>
                            <a:schemeClr val="tx1"/>
                          </a:solidFill>
                          <a:effectLst/>
                          <a:latin typeface="Arial" charset="0"/>
                        </a:rPr>
                        <a:t>kredi</a:t>
                      </a:r>
                      <a:r>
                        <a:rPr kumimoji="0" lang="en-US" sz="1050" b="0" i="0" u="none" strike="noStrike" cap="none" normalizeH="0" baseline="0" dirty="0">
                          <a:ln>
                            <a:noFill/>
                          </a:ln>
                          <a:solidFill>
                            <a:schemeClr val="tx1"/>
                          </a:solidFill>
                          <a:effectLst/>
                          <a:latin typeface="Arial" charset="0"/>
                        </a:rPr>
                        <a:t> </a:t>
                      </a:r>
                      <a:r>
                        <a:rPr kumimoji="0" lang="en-US" sz="1050" b="0" i="0" u="none" strike="noStrike" cap="none" normalizeH="0" baseline="0" dirty="0" err="1">
                          <a:ln>
                            <a:noFill/>
                          </a:ln>
                          <a:solidFill>
                            <a:schemeClr val="tx1"/>
                          </a:solidFill>
                          <a:effectLst/>
                          <a:latin typeface="Arial" charset="0"/>
                        </a:rPr>
                        <a:t>tahsis</a:t>
                      </a:r>
                      <a:r>
                        <a:rPr kumimoji="0" lang="en-US" sz="1050" b="0" i="0" u="none" strike="noStrike" cap="none" normalizeH="0" baseline="0" dirty="0">
                          <a:ln>
                            <a:noFill/>
                          </a:ln>
                          <a:solidFill>
                            <a:schemeClr val="tx1"/>
                          </a:solidFill>
                          <a:effectLst/>
                          <a:latin typeface="Arial" charset="0"/>
                        </a:rPr>
                        <a:t> </a:t>
                      </a:r>
                      <a:r>
                        <a:rPr kumimoji="0" lang="en-US" sz="1050" b="0" i="0" u="none" strike="noStrike" cap="none" normalizeH="0" baseline="0" dirty="0" err="1">
                          <a:ln>
                            <a:noFill/>
                          </a:ln>
                          <a:solidFill>
                            <a:schemeClr val="tx1"/>
                          </a:solidFill>
                          <a:effectLst/>
                          <a:latin typeface="Arial" charset="0"/>
                        </a:rPr>
                        <a:t>ücreti</a:t>
                      </a:r>
                      <a:r>
                        <a:rPr kumimoji="0" lang="en-US" sz="1050" b="0" i="0" u="none" strike="noStrike" cap="none" normalizeH="0" baseline="0" dirty="0">
                          <a:ln>
                            <a:noFill/>
                          </a:ln>
                          <a:solidFill>
                            <a:schemeClr val="tx1"/>
                          </a:solidFill>
                          <a:effectLst/>
                          <a:latin typeface="Arial" charset="0"/>
                        </a:rPr>
                        <a:t> = 200 $, </a:t>
                      </a:r>
                      <a:r>
                        <a:rPr kumimoji="0" lang="en-US" sz="1050" b="0" i="0" u="none" strike="noStrike" cap="none" normalizeH="0" baseline="0" dirty="0" err="1">
                          <a:ln>
                            <a:noFill/>
                          </a:ln>
                          <a:solidFill>
                            <a:schemeClr val="tx1"/>
                          </a:solidFill>
                          <a:effectLst/>
                          <a:latin typeface="Arial" charset="0"/>
                        </a:rPr>
                        <a:t>faiz</a:t>
                      </a:r>
                      <a:r>
                        <a:rPr kumimoji="0" lang="en-US" sz="1050" b="0" i="0" u="none" strike="noStrike" cap="none" normalizeH="0" baseline="0" dirty="0">
                          <a:ln>
                            <a:noFill/>
                          </a:ln>
                          <a:solidFill>
                            <a:schemeClr val="tx1"/>
                          </a:solidFill>
                          <a:effectLst/>
                          <a:latin typeface="Arial" charset="0"/>
                        </a:rPr>
                        <a:t> </a:t>
                      </a:r>
                      <a:r>
                        <a:rPr kumimoji="0" lang="en-US" sz="1050" b="0" i="0" u="none" strike="noStrike" cap="none" normalizeH="0" baseline="0" dirty="0" err="1">
                          <a:ln>
                            <a:noFill/>
                          </a:ln>
                          <a:solidFill>
                            <a:schemeClr val="tx1"/>
                          </a:solidFill>
                          <a:effectLst/>
                          <a:latin typeface="Arial" charset="0"/>
                        </a:rPr>
                        <a:t>oranı</a:t>
                      </a:r>
                      <a:r>
                        <a:rPr kumimoji="0" lang="en-US" sz="1050" b="0" i="0" u="none" strike="noStrike" cap="none" normalizeH="0" baseline="0" dirty="0">
                          <a:ln>
                            <a:noFill/>
                          </a:ln>
                          <a:solidFill>
                            <a:schemeClr val="tx1"/>
                          </a:solidFill>
                          <a:effectLst/>
                          <a:latin typeface="Arial" charset="0"/>
                        </a:rPr>
                        <a:t> = %9 APR (</a:t>
                      </a:r>
                      <a:r>
                        <a:rPr kumimoji="0" lang="en-US" sz="1050" b="0" i="0" u="none" strike="noStrike" cap="none" normalizeH="0" baseline="0" dirty="0" err="1">
                          <a:ln>
                            <a:noFill/>
                          </a:ln>
                          <a:solidFill>
                            <a:schemeClr val="tx1"/>
                          </a:solidFill>
                          <a:effectLst/>
                          <a:latin typeface="Arial" charset="0"/>
                        </a:rPr>
                        <a:t>yıllık</a:t>
                      </a:r>
                      <a:r>
                        <a:rPr kumimoji="0" lang="en-US" sz="1050" b="0" i="0" u="none" strike="noStrike" cap="none" normalizeH="0" baseline="0" dirty="0">
                          <a:ln>
                            <a:noFill/>
                          </a:ln>
                          <a:solidFill>
                            <a:schemeClr val="tx1"/>
                          </a:solidFill>
                          <a:effectLst/>
                          <a:latin typeface="Arial" charset="0"/>
                        </a:rPr>
                        <a:t> </a:t>
                      </a:r>
                      <a:r>
                        <a:rPr kumimoji="0" lang="en-US" sz="1050" b="0" i="0" u="none" strike="noStrike" cap="none" normalizeH="0" baseline="0" dirty="0" err="1">
                          <a:ln>
                            <a:noFill/>
                          </a:ln>
                          <a:solidFill>
                            <a:schemeClr val="tx1"/>
                          </a:solidFill>
                          <a:effectLst/>
                          <a:latin typeface="Arial" charset="0"/>
                        </a:rPr>
                        <a:t>yüzde</a:t>
                      </a:r>
                      <a:r>
                        <a:rPr kumimoji="0" lang="en-US" sz="1050" b="0" i="0" u="none" strike="noStrike" cap="none" normalizeH="0" baseline="0" dirty="0">
                          <a:ln>
                            <a:noFill/>
                          </a:ln>
                          <a:solidFill>
                            <a:schemeClr val="tx1"/>
                          </a:solidFill>
                          <a:effectLst/>
                          <a:latin typeface="Arial" charset="0"/>
                        </a:rPr>
                        <a:t> </a:t>
                      </a:r>
                      <a:r>
                        <a:rPr kumimoji="0" lang="en-US" sz="1050" b="0" i="0" u="none" strike="noStrike" cap="none" normalizeH="0" baseline="0" dirty="0" err="1">
                          <a:ln>
                            <a:noFill/>
                          </a:ln>
                          <a:solidFill>
                            <a:schemeClr val="tx1"/>
                          </a:solidFill>
                          <a:effectLst/>
                          <a:latin typeface="Arial" charset="0"/>
                        </a:rPr>
                        <a:t>oranı</a:t>
                      </a:r>
                      <a:r>
                        <a:rPr kumimoji="0" lang="en-US" sz="1050" b="0" i="0" u="none" strike="noStrike" cap="none" normalizeH="0" baseline="0" dirty="0">
                          <a:ln>
                            <a:noFill/>
                          </a:ln>
                          <a:solidFill>
                            <a:schemeClr val="tx1"/>
                          </a:solidFill>
                          <a:effectLst/>
                          <a:latin typeface="Arial" charset="0"/>
                        </a:rPr>
                        <a:t>)</a:t>
                      </a:r>
                    </a:p>
                  </a:txBody>
                  <a:tcPr marT="45709" marB="45709"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820397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Dönem Sonu Konvansiyonu</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altLang="ko-KR" sz="2000" dirty="0">
                <a:latin typeface="Arial" pitchFamily="34" charset="0"/>
                <a:cs typeface="Arial" pitchFamily="34" charset="0"/>
              </a:rPr>
              <a:t>Pratikte, nakit akışları bir faiz döneminin başında veya ortasında ya da aslında zamanın herhangi bir noktasında gerçekleşebilir. Analizlerimizde kullandığımız basitleştirici varsayımlardan biri de dönem sonu kuralıdır. Dönem sonu kuralı:    Aksi belirtilmedikçe, tüm nakit akışı işlemleri bir faiz döneminin sonunda gerçekleşir.</a:t>
            </a:r>
            <a:endParaRPr lang="tr-TR" altLang="ko-KR" sz="2000" dirty="0">
              <a:solidFill>
                <a:schemeClr val="tx1">
                  <a:lumMod val="50000"/>
                  <a:lumOff val="50000"/>
                </a:schemeClr>
              </a:solidFill>
              <a:latin typeface="Arial" pitchFamily="34" charset="0"/>
              <a:cs typeface="Arial" pitchFamily="34" charset="0"/>
            </a:endParaRPr>
          </a:p>
        </p:txBody>
      </p:sp>
      <p:pic>
        <p:nvPicPr>
          <p:cNvPr id="24578" name="Picture 2" descr="Cash Flows and Cash Flow Diagrams – Engineering Economics"/>
          <p:cNvPicPr>
            <a:picLocks noChangeAspect="1" noChangeArrowheads="1"/>
          </p:cNvPicPr>
          <p:nvPr/>
        </p:nvPicPr>
        <p:blipFill>
          <a:blip r:embed="rId2"/>
          <a:srcRect/>
          <a:stretch>
            <a:fillRect/>
          </a:stretch>
        </p:blipFill>
        <p:spPr bwMode="auto">
          <a:xfrm>
            <a:off x="3429000" y="3333750"/>
            <a:ext cx="3733800" cy="1240233"/>
          </a:xfrm>
          <a:prstGeom prst="rect">
            <a:avLst/>
          </a:prstGeom>
          <a:noFill/>
        </p:spPr>
      </p:pic>
    </p:spTree>
    <p:extLst>
      <p:ext uri="{BB962C8B-B14F-4D97-AF65-F5344CB8AC3E}">
        <p14:creationId xmlns:p14="http://schemas.microsoft.com/office/powerpoint/2010/main" val="1820397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Faiz Hesaplama Yöntemleri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altLang="ko-KR" sz="2000" dirty="0">
                <a:latin typeface="Arial" pitchFamily="34" charset="0"/>
                <a:cs typeface="Arial" pitchFamily="34" charset="0"/>
              </a:rPr>
              <a:t>Basit faiz: sadece başlangıç tutarına (anapara) faiz oranı uygulanmasıdır.</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Bileşik faiz: bir faiz oranının bir başlangıç tutarına ve daha önce birikmiş ve çekilmemiş olan herhangi bir faize uygulanmasıdır.</a:t>
            </a:r>
            <a:endParaRPr lang="tr-TR" altLang="ko-KR" sz="2000" dirty="0">
              <a:solidFill>
                <a:schemeClr val="tx1">
                  <a:lumMod val="50000"/>
                  <a:lumOff val="50000"/>
                </a:schemeClr>
              </a:solidFill>
              <a:latin typeface="Arial" pitchFamily="34" charset="0"/>
              <a:cs typeface="Arial" pitchFamily="34" charset="0"/>
            </a:endParaRPr>
          </a:p>
        </p:txBody>
      </p:sp>
    </p:spTree>
    <p:extLst>
      <p:ext uri="{BB962C8B-B14F-4D97-AF65-F5344CB8AC3E}">
        <p14:creationId xmlns:p14="http://schemas.microsoft.com/office/powerpoint/2010/main" val="1820397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Faiz Hesaplama Yöntemleri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altLang="ko-KR" sz="1800" dirty="0">
                <a:latin typeface="Arial" pitchFamily="34" charset="0"/>
                <a:cs typeface="Arial" pitchFamily="34" charset="0"/>
              </a:rPr>
              <a:t>F= P+ (iP).N</a:t>
            </a:r>
          </a:p>
          <a:p>
            <a:pPr marL="0" indent="0" algn="just">
              <a:buNone/>
            </a:pPr>
            <a:r>
              <a:rPr lang="tr-TR" altLang="ko-KR" sz="1800" dirty="0">
                <a:latin typeface="Arial" pitchFamily="34" charset="0"/>
                <a:cs typeface="Arial" pitchFamily="34" charset="0"/>
              </a:rPr>
              <a:t>P= Anapara </a:t>
            </a:r>
          </a:p>
          <a:p>
            <a:pPr marL="0" indent="0" algn="just">
              <a:buNone/>
            </a:pPr>
            <a:r>
              <a:rPr lang="tr-TR" altLang="ko-KR" sz="1800" dirty="0">
                <a:latin typeface="Arial" pitchFamily="34" charset="0"/>
                <a:cs typeface="Arial" pitchFamily="34" charset="0"/>
              </a:rPr>
              <a:t>i= Basit faiz oranı</a:t>
            </a:r>
          </a:p>
          <a:p>
            <a:pPr marL="0" indent="0" algn="just">
              <a:buNone/>
            </a:pPr>
            <a:r>
              <a:rPr lang="tr-TR" altLang="ko-KR" sz="1800" dirty="0">
                <a:latin typeface="Arial" pitchFamily="34" charset="0"/>
                <a:cs typeface="Arial" pitchFamily="34" charset="0"/>
              </a:rPr>
              <a:t>N= Periyot sayısı</a:t>
            </a:r>
          </a:p>
          <a:p>
            <a:pPr marL="0" indent="0" algn="just">
              <a:buNone/>
            </a:pPr>
            <a:r>
              <a:rPr lang="tr-TR" altLang="ko-KR" sz="1800" dirty="0">
                <a:latin typeface="Arial" pitchFamily="34" charset="0"/>
                <a:cs typeface="Arial" pitchFamily="34" charset="0"/>
              </a:rPr>
              <a:t>F= N dönem sonunda biriken toplam miktar</a:t>
            </a:r>
          </a:p>
          <a:p>
            <a:pPr marL="0" indent="0" algn="just">
              <a:buNone/>
            </a:pPr>
            <a:r>
              <a:rPr lang="tr-TR" altLang="ko-KR" sz="1800" dirty="0">
                <a:latin typeface="Arial" pitchFamily="34" charset="0"/>
                <a:cs typeface="Arial" pitchFamily="34" charset="0"/>
              </a:rPr>
              <a:t>Yıllık %33 basit faizle bankaya yatırılan 30.000 TL 5. ayın sonunda ne kadar olur?</a:t>
            </a:r>
          </a:p>
          <a:p>
            <a:pPr marL="0" indent="0" algn="just">
              <a:buNone/>
            </a:pPr>
            <a:endParaRPr lang="tr-TR" altLang="ko-KR" sz="1800" dirty="0">
              <a:latin typeface="Arial" pitchFamily="34" charset="0"/>
              <a:cs typeface="Arial" pitchFamily="34" charset="0"/>
            </a:endParaRPr>
          </a:p>
          <a:p>
            <a:pPr marL="0" indent="0" algn="just">
              <a:buNone/>
            </a:pPr>
            <a:endParaRPr lang="tr-TR" altLang="ko-KR" sz="1800" dirty="0">
              <a:latin typeface="Arial" pitchFamily="34" charset="0"/>
              <a:cs typeface="Arial" pitchFamily="34" charset="0"/>
            </a:endParaRPr>
          </a:p>
        </p:txBody>
      </p:sp>
      <p:graphicFrame>
        <p:nvGraphicFramePr>
          <p:cNvPr id="26626" name="Object 5"/>
          <p:cNvGraphicFramePr>
            <a:graphicFrameLocks noChangeAspect="1"/>
          </p:cNvGraphicFramePr>
          <p:nvPr/>
        </p:nvGraphicFramePr>
        <p:xfrm>
          <a:off x="3276600" y="3790950"/>
          <a:ext cx="3048000" cy="1219200"/>
        </p:xfrm>
        <a:graphic>
          <a:graphicData uri="http://schemas.openxmlformats.org/presentationml/2006/ole">
            <mc:AlternateContent xmlns:mc="http://schemas.openxmlformats.org/markup-compatibility/2006">
              <mc:Choice xmlns:v="urn:schemas-microsoft-com:vml" Requires="v">
                <p:oleObj name="Equation" r:id="rId2" imgW="3263900" imgH="1346200" progId="Equation.DSMT4">
                  <p:embed/>
                </p:oleObj>
              </mc:Choice>
              <mc:Fallback>
                <p:oleObj name="Equation" r:id="rId2" imgW="3263900" imgH="1346200" progId="Equation.DSMT4">
                  <p:embed/>
                  <p:pic>
                    <p:nvPicPr>
                      <p:cNvPr id="26626"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3790950"/>
                        <a:ext cx="30480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820397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Faiz Hesaplama Yöntemleri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altLang="ko-KR" sz="1800" dirty="0">
                <a:latin typeface="Arial" pitchFamily="34" charset="0"/>
                <a:cs typeface="Arial" pitchFamily="34" charset="0"/>
              </a:rPr>
              <a:t>F= P+ (i*P)*N       F= P* (1+i) üzeri N</a:t>
            </a:r>
          </a:p>
          <a:p>
            <a:pPr marL="0" indent="0" algn="just">
              <a:buNone/>
            </a:pPr>
            <a:r>
              <a:rPr lang="tr-TR" altLang="ko-KR" sz="1800" dirty="0">
                <a:latin typeface="Arial" pitchFamily="34" charset="0"/>
                <a:cs typeface="Arial" pitchFamily="34" charset="0"/>
              </a:rPr>
              <a:t>P= Anapara </a:t>
            </a:r>
          </a:p>
          <a:p>
            <a:pPr marL="0" indent="0" algn="just">
              <a:buNone/>
            </a:pPr>
            <a:r>
              <a:rPr lang="tr-TR" altLang="ko-KR" sz="1800" dirty="0">
                <a:latin typeface="Arial" pitchFamily="34" charset="0"/>
                <a:cs typeface="Arial" pitchFamily="34" charset="0"/>
              </a:rPr>
              <a:t>i= Basit faiz oranı</a:t>
            </a:r>
          </a:p>
          <a:p>
            <a:pPr marL="0" indent="0" algn="just">
              <a:buNone/>
            </a:pPr>
            <a:r>
              <a:rPr lang="tr-TR" altLang="ko-KR" sz="1800" dirty="0">
                <a:latin typeface="Arial" pitchFamily="34" charset="0"/>
                <a:cs typeface="Arial" pitchFamily="34" charset="0"/>
              </a:rPr>
              <a:t>N= Periyot sayısı</a:t>
            </a:r>
          </a:p>
          <a:p>
            <a:pPr marL="0" indent="0" algn="just">
              <a:buNone/>
            </a:pPr>
            <a:r>
              <a:rPr lang="tr-TR" altLang="ko-KR" sz="1800" dirty="0">
                <a:latin typeface="Arial" pitchFamily="34" charset="0"/>
                <a:cs typeface="Arial" pitchFamily="34" charset="0"/>
              </a:rPr>
              <a:t>F= N dönem sonunda biriken toplam miktar</a:t>
            </a:r>
          </a:p>
          <a:p>
            <a:pPr marL="0" indent="0" algn="just">
              <a:buNone/>
            </a:pPr>
            <a:r>
              <a:rPr lang="tr-TR" altLang="ko-KR" sz="1800" dirty="0">
                <a:latin typeface="Arial" pitchFamily="34" charset="0"/>
                <a:cs typeface="Arial" pitchFamily="34" charset="0"/>
              </a:rPr>
              <a:t>Yıllık %36 basit faizle bankaya yatırılan 30.000 TL 5. yılın sonunda ne kadar olur?</a:t>
            </a:r>
          </a:p>
          <a:p>
            <a:pPr marL="0" indent="0" algn="just">
              <a:buNone/>
            </a:pPr>
            <a:r>
              <a:rPr lang="tr-TR" altLang="ko-KR" sz="1800" dirty="0">
                <a:latin typeface="Arial" pitchFamily="34" charset="0"/>
                <a:cs typeface="Arial" pitchFamily="34" charset="0"/>
              </a:rPr>
              <a:t>Peki aynı miktar para birleşik faizle yatırılmış olsaydı?</a:t>
            </a:r>
          </a:p>
          <a:p>
            <a:pPr marL="0" indent="0" algn="just">
              <a:buNone/>
            </a:pPr>
            <a:endParaRPr lang="tr-TR" altLang="ko-KR" sz="1800" dirty="0">
              <a:latin typeface="Arial" pitchFamily="34" charset="0"/>
              <a:cs typeface="Arial" pitchFamily="34" charset="0"/>
            </a:endParaRPr>
          </a:p>
          <a:p>
            <a:pPr marL="0" indent="0" algn="just">
              <a:buNone/>
            </a:pPr>
            <a:endParaRPr lang="tr-TR" altLang="ko-KR" sz="1800" dirty="0">
              <a:latin typeface="Arial" pitchFamily="34" charset="0"/>
              <a:cs typeface="Arial" pitchFamily="34" charset="0"/>
            </a:endParaRPr>
          </a:p>
        </p:txBody>
      </p:sp>
      <p:graphicFrame>
        <p:nvGraphicFramePr>
          <p:cNvPr id="26626" name="Object 5"/>
          <p:cNvGraphicFramePr>
            <a:graphicFrameLocks noChangeAspect="1"/>
          </p:cNvGraphicFramePr>
          <p:nvPr/>
        </p:nvGraphicFramePr>
        <p:xfrm>
          <a:off x="1752600" y="3790950"/>
          <a:ext cx="3048000" cy="1219200"/>
        </p:xfrm>
        <a:graphic>
          <a:graphicData uri="http://schemas.openxmlformats.org/presentationml/2006/ole">
            <mc:AlternateContent xmlns:mc="http://schemas.openxmlformats.org/markup-compatibility/2006">
              <mc:Choice xmlns:v="urn:schemas-microsoft-com:vml" Requires="v">
                <p:oleObj name="Equation" r:id="rId2" imgW="3263900" imgH="1346200" progId="Equation.DSMT4">
                  <p:embed/>
                </p:oleObj>
              </mc:Choice>
              <mc:Fallback>
                <p:oleObj name="Equation" r:id="rId2" imgW="3263900" imgH="1346200" progId="Equation.DSMT4">
                  <p:embed/>
                  <p:pic>
                    <p:nvPicPr>
                      <p:cNvPr id="26626"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790950"/>
                        <a:ext cx="30480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2" name="AutoShape 4" descr="F=P\cdot (1+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27654" name="Picture 6" descr="Simple vs Compound Interest"/>
          <p:cNvPicPr>
            <a:picLocks noChangeAspect="1" noChangeArrowheads="1"/>
          </p:cNvPicPr>
          <p:nvPr/>
        </p:nvPicPr>
        <p:blipFill>
          <a:blip r:embed="rId4"/>
          <a:srcRect/>
          <a:stretch>
            <a:fillRect/>
          </a:stretch>
        </p:blipFill>
        <p:spPr bwMode="auto">
          <a:xfrm>
            <a:off x="6248400" y="438150"/>
            <a:ext cx="2676525" cy="1704976"/>
          </a:xfrm>
          <a:prstGeom prst="rect">
            <a:avLst/>
          </a:prstGeom>
          <a:noFill/>
        </p:spPr>
      </p:pic>
      <p:sp>
        <p:nvSpPr>
          <p:cNvPr id="27656" name="AutoShape 8" descr="Compound Interest Formula - Explained with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1820397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Faiz Hesaplama Yöntemleri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vert="horz" lIns="91440" tIns="45720" rIns="91440" bIns="45720" rtlCol="0" anchor="t">
            <a:normAutofit/>
          </a:bodyPr>
          <a:lstStyle/>
          <a:p>
            <a:pPr marL="0" indent="0" algn="just">
              <a:buNone/>
            </a:pPr>
            <a:r>
              <a:rPr lang="tr-TR" altLang="ko-KR" sz="1800" dirty="0">
                <a:latin typeface="Arial"/>
                <a:ea typeface="맑은 고딕"/>
                <a:cs typeface="Arial"/>
              </a:rPr>
              <a:t>2023 yılında hisse başına 0,40 USD’den halka arz olan bir şirketin 10 yıl boyunca dolar bazında yıllık birleşik büyüme oranının (CAGR) %16 olduğu var sayıldığında 10. yılın sonundaki değeri ne olacaktır?</a:t>
            </a:r>
          </a:p>
          <a:p>
            <a:pPr marL="0" indent="0" algn="just">
              <a:buNone/>
            </a:pPr>
            <a:endParaRPr lang="tr-TR" altLang="ko-KR" sz="1800" dirty="0">
              <a:latin typeface="Arial" pitchFamily="34" charset="0"/>
              <a:cs typeface="Arial" pitchFamily="34" charset="0"/>
            </a:endParaRPr>
          </a:p>
          <a:p>
            <a:pPr marL="0" indent="0" algn="just">
              <a:buNone/>
            </a:pPr>
            <a:r>
              <a:rPr lang="tr-TR" altLang="ko-KR" sz="1800" dirty="0">
                <a:latin typeface="Arial"/>
                <a:ea typeface="맑은 고딕"/>
                <a:cs typeface="Arial"/>
              </a:rPr>
              <a:t>F= 0,40 * (1+0,16) üzeri 10</a:t>
            </a:r>
            <a:endParaRPr lang="tr-TR" altLang="ko-KR" dirty="0">
              <a:ea typeface="맑은 고딕"/>
            </a:endParaRPr>
          </a:p>
          <a:p>
            <a:pPr marL="0" indent="0" algn="just">
              <a:buNone/>
            </a:pPr>
            <a:r>
              <a:rPr lang="tr-TR" altLang="ko-KR" sz="1800" dirty="0">
                <a:latin typeface="Arial" pitchFamily="34" charset="0"/>
                <a:ea typeface="맑은 고딕"/>
                <a:cs typeface="Arial" pitchFamily="34" charset="0"/>
              </a:rPr>
              <a:t>F= 0,40* </a:t>
            </a:r>
            <a:r>
              <a:rPr lang="tr-TR" sz="1800" b="1" dirty="0">
                <a:latin typeface="맑은 고딕"/>
                <a:ea typeface="맑은 고딕"/>
                <a:cs typeface="Arial" pitchFamily="34" charset="0"/>
              </a:rPr>
              <a:t>4.4114350786499</a:t>
            </a:r>
            <a:endParaRPr lang="tr-TR"/>
          </a:p>
          <a:p>
            <a:pPr marL="0" indent="0" algn="just">
              <a:buNone/>
            </a:pPr>
            <a:r>
              <a:rPr lang="tr-TR" altLang="ko-KR" sz="1800" b="1" dirty="0">
                <a:latin typeface="Arial" pitchFamily="34" charset="0"/>
                <a:ea typeface="맑은 고딕"/>
                <a:cs typeface="Arial" pitchFamily="34" charset="0"/>
              </a:rPr>
              <a:t>= 1,764</a:t>
            </a:r>
            <a:endParaRPr lang="tr-TR" altLang="ko-KR" sz="1800" dirty="0">
              <a:latin typeface="Arial" pitchFamily="34" charset="0"/>
              <a:ea typeface="맑은 고딕"/>
              <a:cs typeface="Arial" pitchFamily="34" charset="0"/>
            </a:endParaRPr>
          </a:p>
        </p:txBody>
      </p:sp>
      <p:sp>
        <p:nvSpPr>
          <p:cNvPr id="27652" name="AutoShape 4" descr="F=P\cdot (1+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6" name="AutoShape 8" descr="Compound Interest Formula - Explained with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1820397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Örnek: Basit Faiz ile Bileşik Faizin Karşılaştırılması</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altLang="ko-KR" sz="1800" dirty="0">
                <a:latin typeface="Arial" pitchFamily="34" charset="0"/>
                <a:cs typeface="Arial" pitchFamily="34" charset="0"/>
              </a:rPr>
              <a:t>1626 yılında Kızılderililer Manhattan Adası'nı Hollanda Batı Şirketi'nden Peter </a:t>
            </a:r>
            <a:r>
              <a:rPr lang="tr-TR" altLang="ko-KR" sz="1800" dirty="0" err="1">
                <a:latin typeface="Arial" pitchFamily="34" charset="0"/>
                <a:cs typeface="Arial" pitchFamily="34" charset="0"/>
              </a:rPr>
              <a:t>Minuit'e</a:t>
            </a:r>
            <a:r>
              <a:rPr lang="tr-TR" altLang="ko-KR" sz="1800" dirty="0">
                <a:latin typeface="Arial" pitchFamily="34" charset="0"/>
                <a:cs typeface="Arial" pitchFamily="34" charset="0"/>
              </a:rPr>
              <a:t> 24 dolara satmışlardır. Elde ettikleri gelirden sadece 1 doları %8 faiz ödeyen bir banka hesabında biriktirselerdi, torunlarının şu anda ne kadar parası olurdu? </a:t>
            </a:r>
          </a:p>
          <a:p>
            <a:pPr marL="0" indent="0" algn="just">
              <a:buNone/>
            </a:pPr>
            <a:endParaRPr lang="tr-TR" altLang="ko-KR" sz="1800" dirty="0">
              <a:latin typeface="Arial" pitchFamily="34" charset="0"/>
              <a:cs typeface="Arial" pitchFamily="34" charset="0"/>
            </a:endParaRPr>
          </a:p>
          <a:p>
            <a:pPr marL="0" indent="0" algn="just">
              <a:buNone/>
            </a:pPr>
            <a:r>
              <a:rPr lang="tr-TR" altLang="ko-KR" sz="1800" dirty="0">
                <a:latin typeface="Arial" pitchFamily="34" charset="0"/>
                <a:cs typeface="Arial" pitchFamily="34" charset="0"/>
              </a:rPr>
              <a:t> 2023 yılı itibariyle toplam ABD nüfusu 332 milyona yakın olurdu. Eğer toplam miktar nüfus arasında eşit olarak dağıtılsaydı, her bir kişi ne kadar alırdı?</a:t>
            </a:r>
          </a:p>
        </p:txBody>
      </p:sp>
      <p:sp>
        <p:nvSpPr>
          <p:cNvPr id="27652" name="AutoShape 4" descr="F=P\cdot (1+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6" name="AutoShape 8" descr="Compound Interest Formula - Explained with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1820397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Örnek: Basit Faiz ile Bileşik Faizin Karşılaştırılması</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1592560"/>
          </a:xfrm>
        </p:spPr>
        <p:txBody>
          <a:bodyPr>
            <a:normAutofit/>
          </a:bodyPr>
          <a:lstStyle/>
          <a:p>
            <a:pPr>
              <a:buNone/>
              <a:defRPr/>
            </a:pPr>
            <a:r>
              <a:rPr lang="en-US" sz="1800" dirty="0"/>
              <a:t>P = $1</a:t>
            </a:r>
          </a:p>
          <a:p>
            <a:pPr>
              <a:buNone/>
              <a:defRPr/>
            </a:pPr>
            <a:r>
              <a:rPr lang="en-US" sz="1800" dirty="0"/>
              <a:t> </a:t>
            </a:r>
            <a:r>
              <a:rPr lang="en-US" sz="1800" dirty="0" err="1"/>
              <a:t>i</a:t>
            </a:r>
            <a:r>
              <a:rPr lang="en-US" sz="1800" dirty="0"/>
              <a:t> = 8%</a:t>
            </a:r>
          </a:p>
          <a:p>
            <a:pPr>
              <a:buNone/>
              <a:defRPr/>
            </a:pPr>
            <a:r>
              <a:rPr lang="en-US" sz="1800" dirty="0"/>
              <a:t>N = 3</a:t>
            </a:r>
            <a:r>
              <a:rPr lang="tr-TR" sz="1800" dirty="0"/>
              <a:t>97</a:t>
            </a:r>
            <a:r>
              <a:rPr lang="en-US" sz="1800" dirty="0"/>
              <a:t> y</a:t>
            </a:r>
            <a:r>
              <a:rPr lang="tr-TR" sz="1800" dirty="0" err="1"/>
              <a:t>ıl</a:t>
            </a:r>
            <a:endParaRPr lang="en-US" sz="1800" dirty="0"/>
          </a:p>
          <a:p>
            <a:pPr>
              <a:buNone/>
              <a:defRPr/>
            </a:pPr>
            <a:r>
              <a:rPr lang="en-US" sz="1800" dirty="0"/>
              <a:t>F = $1 (1+0.08)</a:t>
            </a:r>
            <a:r>
              <a:rPr lang="en-US" sz="1800" baseline="50000" dirty="0"/>
              <a:t>3</a:t>
            </a:r>
            <a:r>
              <a:rPr lang="tr-TR" sz="1800" baseline="50000" dirty="0"/>
              <a:t>97</a:t>
            </a:r>
            <a:r>
              <a:rPr lang="en-US" sz="1800" dirty="0"/>
              <a:t> = $  18</a:t>
            </a:r>
            <a:r>
              <a:rPr lang="tr-TR" sz="1800" dirty="0"/>
              <a:t>,</a:t>
            </a:r>
            <a:r>
              <a:rPr lang="en-US" sz="1800" dirty="0"/>
              <a:t>587</a:t>
            </a:r>
            <a:r>
              <a:rPr lang="tr-TR" sz="1800" dirty="0"/>
              <a:t>,</a:t>
            </a:r>
            <a:r>
              <a:rPr lang="en-US" sz="1800" dirty="0"/>
              <a:t>925</a:t>
            </a:r>
            <a:r>
              <a:rPr lang="tr-TR" sz="1800" dirty="0"/>
              <a:t>,</a:t>
            </a:r>
            <a:r>
              <a:rPr lang="en-US" sz="1800" dirty="0"/>
              <a:t>720</a:t>
            </a:r>
            <a:r>
              <a:rPr lang="tr-TR" sz="1800" dirty="0"/>
              <a:t>,</a:t>
            </a:r>
            <a:r>
              <a:rPr lang="en-US" sz="1800" dirty="0"/>
              <a:t>487</a:t>
            </a:r>
            <a:r>
              <a:rPr lang="en-US" sz="1800" baseline="50000" dirty="0"/>
              <a:t> </a:t>
            </a:r>
            <a:endParaRPr lang="tr-TR" sz="1800" baseline="50000" dirty="0"/>
          </a:p>
          <a:p>
            <a:pPr>
              <a:buNone/>
              <a:defRPr/>
            </a:pPr>
            <a:endParaRPr lang="tr-TR" sz="1800" baseline="50000" dirty="0"/>
          </a:p>
          <a:p>
            <a:pPr>
              <a:buNone/>
              <a:defRPr/>
            </a:pPr>
            <a:endParaRPr lang="tr-TR" sz="1800" baseline="50000" dirty="0"/>
          </a:p>
          <a:p>
            <a:pPr>
              <a:buNone/>
              <a:defRPr/>
            </a:pPr>
            <a:endParaRPr lang="tr-TR" sz="1800" baseline="50000" dirty="0"/>
          </a:p>
          <a:p>
            <a:pPr>
              <a:buNone/>
              <a:defRPr/>
            </a:pPr>
            <a:endParaRPr lang="en-US" sz="1800" baseline="50000" dirty="0"/>
          </a:p>
        </p:txBody>
      </p:sp>
      <p:sp>
        <p:nvSpPr>
          <p:cNvPr id="27652" name="AutoShape 4" descr="F=P\cdot (1+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6" name="AutoShape 8" descr="Compound Interest Formula - Explained with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6" name="5 Dikdörtgen"/>
          <p:cNvSpPr/>
          <p:nvPr/>
        </p:nvSpPr>
        <p:spPr>
          <a:xfrm>
            <a:off x="1905000" y="2800350"/>
            <a:ext cx="5715000" cy="369332"/>
          </a:xfrm>
          <a:prstGeom prst="rect">
            <a:avLst/>
          </a:prstGeom>
        </p:spPr>
        <p:txBody>
          <a:bodyPr wrap="square">
            <a:spAutoFit/>
          </a:bodyPr>
          <a:lstStyle/>
          <a:p>
            <a:pPr>
              <a:buNone/>
              <a:defRPr/>
            </a:pPr>
            <a:r>
              <a:rPr lang="en-US" dirty="0"/>
              <a:t>18</a:t>
            </a:r>
            <a:r>
              <a:rPr lang="tr-TR" dirty="0"/>
              <a:t>,</a:t>
            </a:r>
            <a:r>
              <a:rPr lang="en-US" dirty="0"/>
              <a:t>587</a:t>
            </a:r>
            <a:r>
              <a:rPr lang="tr-TR" dirty="0"/>
              <a:t>,</a:t>
            </a:r>
            <a:r>
              <a:rPr lang="en-US" dirty="0"/>
              <a:t>925</a:t>
            </a:r>
            <a:r>
              <a:rPr lang="tr-TR" dirty="0"/>
              <a:t>,</a:t>
            </a:r>
            <a:r>
              <a:rPr lang="en-US" dirty="0"/>
              <a:t>720</a:t>
            </a:r>
            <a:r>
              <a:rPr lang="tr-TR" dirty="0"/>
              <a:t>,</a:t>
            </a:r>
            <a:r>
              <a:rPr lang="en-US" dirty="0"/>
              <a:t>487</a:t>
            </a:r>
            <a:r>
              <a:rPr lang="tr-TR" dirty="0"/>
              <a:t>/323,000,000 = 57457,76 USD</a:t>
            </a:r>
            <a:endParaRPr lang="en-US" dirty="0"/>
          </a:p>
        </p:txBody>
      </p:sp>
    </p:spTree>
    <p:extLst>
      <p:ext uri="{BB962C8B-B14F-4D97-AF65-F5344CB8AC3E}">
        <p14:creationId xmlns:p14="http://schemas.microsoft.com/office/powerpoint/2010/main" val="1820397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Örnek Problem</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1592560"/>
          </a:xfrm>
        </p:spPr>
        <p:txBody>
          <a:bodyPr>
            <a:normAutofit/>
          </a:bodyPr>
          <a:lstStyle/>
          <a:p>
            <a:pPr indent="0">
              <a:buNone/>
              <a:defRPr/>
            </a:pPr>
            <a:r>
              <a:rPr lang="en-US" sz="1800" dirty="0"/>
              <a:t>Yüzde 10 </a:t>
            </a:r>
            <a:r>
              <a:rPr lang="en-US" sz="1800" dirty="0" err="1"/>
              <a:t>faiz</a:t>
            </a:r>
            <a:r>
              <a:rPr lang="en-US" sz="1800" dirty="0"/>
              <a:t> </a:t>
            </a:r>
            <a:r>
              <a:rPr lang="en-US" sz="1800" dirty="0" err="1"/>
              <a:t>ödeyen</a:t>
            </a:r>
            <a:r>
              <a:rPr lang="en-US" sz="1800" dirty="0"/>
              <a:t> bir </a:t>
            </a:r>
            <a:r>
              <a:rPr lang="en-US" sz="1800" dirty="0" err="1"/>
              <a:t>tasarruf</a:t>
            </a:r>
            <a:r>
              <a:rPr lang="en-US" sz="1800" dirty="0"/>
              <a:t> </a:t>
            </a:r>
            <a:r>
              <a:rPr lang="en-US" sz="1800" dirty="0" err="1"/>
              <a:t>hesabına</a:t>
            </a:r>
            <a:r>
              <a:rPr lang="en-US" sz="1800" dirty="0"/>
              <a:t> </a:t>
            </a:r>
            <a:r>
              <a:rPr lang="en-US" sz="1800" dirty="0" err="1"/>
              <a:t>şimdi</a:t>
            </a:r>
            <a:r>
              <a:rPr lang="en-US" sz="1800" dirty="0"/>
              <a:t> 100 </a:t>
            </a:r>
            <a:r>
              <a:rPr lang="en-US" sz="1800" dirty="0" err="1"/>
              <a:t>dolar</a:t>
            </a:r>
            <a:r>
              <a:rPr lang="tr-TR" sz="1800" dirty="0"/>
              <a:t>  </a:t>
            </a:r>
            <a:r>
              <a:rPr lang="en-US" sz="1800" dirty="0"/>
              <a:t> (n = 0) ve </a:t>
            </a:r>
            <a:r>
              <a:rPr lang="en-US" sz="1800" dirty="0" err="1"/>
              <a:t>iki</a:t>
            </a:r>
            <a:r>
              <a:rPr lang="en-US" sz="1800" dirty="0"/>
              <a:t> </a:t>
            </a:r>
            <a:r>
              <a:rPr lang="en-US" sz="1800" dirty="0" err="1"/>
              <a:t>yıl</a:t>
            </a:r>
            <a:r>
              <a:rPr lang="en-US" sz="1800" dirty="0"/>
              <a:t> </a:t>
            </a:r>
            <a:r>
              <a:rPr lang="en-US" sz="1800" dirty="0" err="1"/>
              <a:t>sonra</a:t>
            </a:r>
            <a:r>
              <a:rPr lang="en-US" sz="1800" dirty="0"/>
              <a:t> 200 </a:t>
            </a:r>
            <a:r>
              <a:rPr lang="en-US" sz="1800" dirty="0" err="1"/>
              <a:t>dolar</a:t>
            </a:r>
            <a:r>
              <a:rPr lang="en-US" sz="1800" dirty="0"/>
              <a:t> (n = 2) </a:t>
            </a:r>
            <a:r>
              <a:rPr lang="en-US" sz="1800" dirty="0" err="1"/>
              <a:t>yatırırsanız</a:t>
            </a:r>
            <a:r>
              <a:rPr lang="en-US" sz="1800" dirty="0"/>
              <a:t>, 10. </a:t>
            </a:r>
            <a:r>
              <a:rPr lang="en-US" sz="1800" dirty="0" err="1"/>
              <a:t>yılın</a:t>
            </a:r>
            <a:r>
              <a:rPr lang="en-US" sz="1800" dirty="0"/>
              <a:t> </a:t>
            </a:r>
            <a:r>
              <a:rPr lang="en-US" sz="1800" dirty="0" err="1"/>
              <a:t>sonunda</a:t>
            </a:r>
            <a:r>
              <a:rPr lang="en-US" sz="1800" dirty="0"/>
              <a:t> ne </a:t>
            </a:r>
            <a:r>
              <a:rPr lang="en-US" sz="1800" dirty="0" err="1"/>
              <a:t>kadar</a:t>
            </a:r>
            <a:r>
              <a:rPr lang="en-US" sz="1800" dirty="0"/>
              <a:t> </a:t>
            </a:r>
            <a:r>
              <a:rPr lang="en-US" sz="1800" dirty="0" err="1"/>
              <a:t>paranız</a:t>
            </a:r>
            <a:r>
              <a:rPr lang="en-US" sz="1800" dirty="0"/>
              <a:t> </a:t>
            </a:r>
            <a:r>
              <a:rPr lang="en-US" sz="1800" dirty="0" err="1"/>
              <a:t>olur</a:t>
            </a:r>
            <a:r>
              <a:rPr lang="en-US" sz="1800" dirty="0"/>
              <a:t>?</a:t>
            </a:r>
            <a:endParaRPr lang="tr-TR" sz="1800" baseline="50000" dirty="0"/>
          </a:p>
          <a:p>
            <a:pPr>
              <a:buNone/>
              <a:defRPr/>
            </a:pPr>
            <a:endParaRPr lang="tr-TR" sz="1800" baseline="50000" dirty="0"/>
          </a:p>
          <a:p>
            <a:pPr>
              <a:buNone/>
              <a:defRPr/>
            </a:pPr>
            <a:endParaRPr lang="tr-TR" sz="1800" baseline="50000" dirty="0"/>
          </a:p>
          <a:p>
            <a:pPr>
              <a:buNone/>
              <a:defRPr/>
            </a:pPr>
            <a:endParaRPr lang="en-US" sz="1800" baseline="50000" dirty="0"/>
          </a:p>
        </p:txBody>
      </p:sp>
      <p:sp>
        <p:nvSpPr>
          <p:cNvPr id="27652" name="AutoShape 4" descr="F=P\cdot (1+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6" name="AutoShape 8" descr="Compound Interest Formula - Explained with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graphicFrame>
        <p:nvGraphicFramePr>
          <p:cNvPr id="30722" name="Object 2">
            <a:hlinkClick r:id="" action="ppaction://ole?verb=0"/>
          </p:cNvPr>
          <p:cNvGraphicFramePr>
            <a:graphicFrameLocks/>
          </p:cNvGraphicFramePr>
          <p:nvPr/>
        </p:nvGraphicFramePr>
        <p:xfrm>
          <a:off x="3886200" y="2647950"/>
          <a:ext cx="2743200" cy="2190750"/>
        </p:xfrm>
        <a:graphic>
          <a:graphicData uri="http://schemas.openxmlformats.org/presentationml/2006/ole">
            <mc:AlternateContent xmlns:mc="http://schemas.openxmlformats.org/markup-compatibility/2006">
              <mc:Choice xmlns:v="urn:schemas-microsoft-com:vml" Requires="v">
                <p:oleObj name="Chart" r:id="rId2" imgW="6096075" imgH="4400457" progId="MSGraph.Chart.8">
                  <p:embed followColorScheme="full"/>
                </p:oleObj>
              </mc:Choice>
              <mc:Fallback>
                <p:oleObj name="Chart" r:id="rId2" imgW="6096075" imgH="4400457" progId="MSGraph.Chart.8">
                  <p:embed followColorScheme="full"/>
                  <p:pic>
                    <p:nvPicPr>
                      <p:cNvPr id="30722" name="Object 2">
                        <a:hlinkClick r:id="" action="ppaction://ole?verb=0"/>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647950"/>
                        <a:ext cx="2743200"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82039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500" fill="hold"/>
                                        <p:tgtEl>
                                          <p:spTgt spid="30722"/>
                                        </p:tgtEl>
                                        <p:attrNameLst>
                                          <p:attrName>ppt_x</p:attrName>
                                        </p:attrNameLst>
                                      </p:cBhvr>
                                      <p:tavLst>
                                        <p:tav tm="0">
                                          <p:val>
                                            <p:strVal val="#ppt_x-#ppt_w/2"/>
                                          </p:val>
                                        </p:tav>
                                        <p:tav tm="100000">
                                          <p:val>
                                            <p:strVal val="#ppt_x"/>
                                          </p:val>
                                        </p:tav>
                                      </p:tavLst>
                                    </p:anim>
                                    <p:anim calcmode="lin" valueType="num">
                                      <p:cBhvr>
                                        <p:cTn id="8" dur="500" fill="hold"/>
                                        <p:tgtEl>
                                          <p:spTgt spid="30722"/>
                                        </p:tgtEl>
                                        <p:attrNameLst>
                                          <p:attrName>ppt_y</p:attrName>
                                        </p:attrNameLst>
                                      </p:cBhvr>
                                      <p:tavLst>
                                        <p:tav tm="0">
                                          <p:val>
                                            <p:strVal val="#ppt_y"/>
                                          </p:val>
                                        </p:tav>
                                        <p:tav tm="100000">
                                          <p:val>
                                            <p:strVal val="#ppt_y"/>
                                          </p:val>
                                        </p:tav>
                                      </p:tavLst>
                                    </p:anim>
                                    <p:anim calcmode="lin" valueType="num">
                                      <p:cBhvr>
                                        <p:cTn id="9" dur="500" fill="hold"/>
                                        <p:tgtEl>
                                          <p:spTgt spid="30722"/>
                                        </p:tgtEl>
                                        <p:attrNameLst>
                                          <p:attrName>ppt_w</p:attrName>
                                        </p:attrNameLst>
                                      </p:cBhvr>
                                      <p:tavLst>
                                        <p:tav tm="0">
                                          <p:val>
                                            <p:fltVal val="0"/>
                                          </p:val>
                                        </p:tav>
                                        <p:tav tm="100000">
                                          <p:val>
                                            <p:strVal val="#ppt_w"/>
                                          </p:val>
                                        </p:tav>
                                      </p:tavLst>
                                    </p:anim>
                                    <p:anim calcmode="lin" valueType="num">
                                      <p:cBhvr>
                                        <p:cTn id="10" dur="500" fill="hold"/>
                                        <p:tgtEl>
                                          <p:spTgt spid="307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307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Net Bugünkü Değer</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763688" y="1131590"/>
            <a:ext cx="6923112" cy="3394472"/>
          </a:xfrm>
        </p:spPr>
        <p:txBody>
          <a:bodyPr>
            <a:normAutofit/>
          </a:bodyPr>
          <a:lstStyle/>
          <a:p>
            <a:pPr marL="0" indent="0" algn="just">
              <a:buNone/>
            </a:pPr>
            <a:r>
              <a:rPr lang="tr-TR" sz="1800" dirty="0">
                <a:latin typeface="Arial" pitchFamily="34" charset="0"/>
                <a:cs typeface="Arial" pitchFamily="34" charset="0"/>
              </a:rPr>
              <a:t>B</a:t>
            </a:r>
            <a:r>
              <a:rPr lang="tr-TR" sz="1800" dirty="0"/>
              <a:t>ugünkü değerin hesaplanması (</a:t>
            </a:r>
            <a:r>
              <a:rPr lang="tr-TR" sz="1800" dirty="0" err="1"/>
              <a:t>iskonto</a:t>
            </a:r>
            <a:r>
              <a:rPr lang="tr-TR" sz="1800" dirty="0"/>
              <a:t>), gelecekteki değerin   hesaplanmasının (bileşik) tersidir:</a:t>
            </a:r>
            <a:endParaRPr lang="tr-TR" altLang="ko-KR" sz="1800" dirty="0">
              <a:latin typeface="Arial" pitchFamily="34" charset="0"/>
              <a:cs typeface="Arial" pitchFamily="34" charset="0"/>
            </a:endParaRPr>
          </a:p>
        </p:txBody>
      </p:sp>
      <p:sp>
        <p:nvSpPr>
          <p:cNvPr id="27652" name="AutoShape 4" descr="F=P\cdot (1+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6" name="AutoShape 8" descr="Compound Interest Formula - Explained with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graphicFrame>
        <p:nvGraphicFramePr>
          <p:cNvPr id="32770" name="Object 2">
            <a:hlinkClick r:id="" action="ppaction://ole?verb=0"/>
          </p:cNvPr>
          <p:cNvGraphicFramePr>
            <a:graphicFrameLocks/>
          </p:cNvGraphicFramePr>
          <p:nvPr/>
        </p:nvGraphicFramePr>
        <p:xfrm>
          <a:off x="3962400" y="3409950"/>
          <a:ext cx="3200400" cy="1581150"/>
        </p:xfrm>
        <a:graphic>
          <a:graphicData uri="http://schemas.openxmlformats.org/presentationml/2006/ole">
            <mc:AlternateContent xmlns:mc="http://schemas.openxmlformats.org/markup-compatibility/2006">
              <mc:Choice xmlns:v="urn:schemas-microsoft-com:vml" Requires="v">
                <p:oleObj name="Denklem" r:id="rId2" imgW="2869920" imgH="1447560" progId="Equation.3">
                  <p:embed/>
                </p:oleObj>
              </mc:Choice>
              <mc:Fallback>
                <p:oleObj name="Denklem" r:id="rId2" imgW="2869920" imgH="1447560" progId="Equation.3">
                  <p:embed/>
                  <p:pic>
                    <p:nvPicPr>
                      <p:cNvPr id="32770" name="Object 2">
                        <a:hlinkClick r:id="" action="ppaction://ole?verb=0"/>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blackWhite">
                      <a:xfrm>
                        <a:off x="3962400" y="3409950"/>
                        <a:ext cx="3200400"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2771" name="Picture 3"/>
          <p:cNvPicPr>
            <a:picLocks noChangeAspect="1" noChangeArrowheads="1"/>
          </p:cNvPicPr>
          <p:nvPr/>
        </p:nvPicPr>
        <p:blipFill>
          <a:blip r:embed="rId4"/>
          <a:srcRect/>
          <a:stretch>
            <a:fillRect/>
          </a:stretch>
        </p:blipFill>
        <p:spPr bwMode="auto">
          <a:xfrm>
            <a:off x="2595563" y="1966913"/>
            <a:ext cx="3952875" cy="1209675"/>
          </a:xfrm>
          <a:prstGeom prst="rect">
            <a:avLst/>
          </a:prstGeom>
          <a:noFill/>
          <a:ln w="9525">
            <a:noFill/>
            <a:miter lim="800000"/>
            <a:headEnd/>
            <a:tailEnd/>
          </a:ln>
          <a:effectLst/>
        </p:spPr>
      </p:pic>
    </p:spTree>
    <p:extLst>
      <p:ext uri="{BB962C8B-B14F-4D97-AF65-F5344CB8AC3E}">
        <p14:creationId xmlns:p14="http://schemas.microsoft.com/office/powerpoint/2010/main" val="1820397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Net Bugünkü Değer</a:t>
            </a:r>
            <a:endParaRPr lang="ko-KR" altLang="en-US" sz="2400" dirty="0">
              <a:solidFill>
                <a:schemeClr val="tx1">
                  <a:lumMod val="75000"/>
                  <a:lumOff val="25000"/>
                </a:schemeClr>
              </a:solidFill>
            </a:endParaRPr>
          </a:p>
        </p:txBody>
      </p:sp>
      <p:sp>
        <p:nvSpPr>
          <p:cNvPr id="27652" name="AutoShape 4" descr="F=P\cdot (1+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6" name="AutoShape 8" descr="Compound Interest Formula - Explained with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33795" name="Picture 3"/>
          <p:cNvPicPr>
            <a:picLocks noChangeAspect="1" noChangeArrowheads="1"/>
          </p:cNvPicPr>
          <p:nvPr/>
        </p:nvPicPr>
        <p:blipFill>
          <a:blip r:embed="rId2"/>
          <a:srcRect/>
          <a:stretch>
            <a:fillRect/>
          </a:stretch>
        </p:blipFill>
        <p:spPr bwMode="auto">
          <a:xfrm>
            <a:off x="2133600" y="1123950"/>
            <a:ext cx="6048375" cy="2943225"/>
          </a:xfrm>
          <a:prstGeom prst="rect">
            <a:avLst/>
          </a:prstGeom>
          <a:noFill/>
          <a:ln w="9525">
            <a:noFill/>
            <a:miter lim="800000"/>
            <a:headEnd/>
            <a:tailEnd/>
          </a:ln>
          <a:effectLst/>
        </p:spPr>
      </p:pic>
      <p:sp>
        <p:nvSpPr>
          <p:cNvPr id="9" name="8 Metin kutusu"/>
          <p:cNvSpPr txBox="1"/>
          <p:nvPr/>
        </p:nvSpPr>
        <p:spPr>
          <a:xfrm>
            <a:off x="1828800" y="4248150"/>
            <a:ext cx="6477000" cy="646331"/>
          </a:xfrm>
          <a:prstGeom prst="rect">
            <a:avLst/>
          </a:prstGeom>
          <a:noFill/>
        </p:spPr>
        <p:txBody>
          <a:bodyPr wrap="square" rtlCol="0">
            <a:spAutoFit/>
          </a:bodyPr>
          <a:lstStyle/>
          <a:p>
            <a:r>
              <a:rPr lang="tr-TR" sz="900" dirty="0"/>
              <a:t>Kaynak: </a:t>
            </a:r>
            <a:r>
              <a:rPr lang="tr-TR" sz="900" dirty="0">
                <a:hlinkClick r:id="rId3"/>
              </a:rPr>
              <a:t>https://acikders.ankara.edu.tr/pluginfile.php/70651/mod_resource/content/0/13%20Net%20Bug%C3%BCnk%C3%BC%20De%C4%9Fer.pdf</a:t>
            </a:r>
            <a:endParaRPr lang="tr-TR" sz="900" dirty="0"/>
          </a:p>
          <a:p>
            <a:endParaRPr lang="tr-TR" sz="900" dirty="0"/>
          </a:p>
          <a:p>
            <a:endParaRPr lang="tr-TR" sz="900" dirty="0"/>
          </a:p>
        </p:txBody>
      </p:sp>
    </p:spTree>
    <p:extLst>
      <p:ext uri="{BB962C8B-B14F-4D97-AF65-F5344CB8AC3E}">
        <p14:creationId xmlns:p14="http://schemas.microsoft.com/office/powerpoint/2010/main" val="1820397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a:solidFill>
                  <a:schemeClr val="tx1">
                    <a:lumMod val="75000"/>
                    <a:lumOff val="25000"/>
                  </a:schemeClr>
                </a:solidFill>
              </a:rPr>
              <a:t>Net Bugünkü Değer</a:t>
            </a:r>
            <a:endParaRPr lang="ko-KR" altLang="en-US" sz="2400" dirty="0">
              <a:solidFill>
                <a:schemeClr val="tx1">
                  <a:lumMod val="75000"/>
                  <a:lumOff val="25000"/>
                </a:schemeClr>
              </a:solidFill>
            </a:endParaRPr>
          </a:p>
        </p:txBody>
      </p:sp>
      <p:sp>
        <p:nvSpPr>
          <p:cNvPr id="27652" name="AutoShape 4" descr="F=P\cdot (1+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6" name="AutoShape 8" descr="Compound Interest Formula - Explained with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34818" name="Picture 2"/>
          <p:cNvPicPr>
            <a:picLocks noChangeAspect="1" noChangeArrowheads="1"/>
          </p:cNvPicPr>
          <p:nvPr/>
        </p:nvPicPr>
        <p:blipFill>
          <a:blip r:embed="rId2"/>
          <a:srcRect/>
          <a:stretch>
            <a:fillRect/>
          </a:stretch>
        </p:blipFill>
        <p:spPr bwMode="auto">
          <a:xfrm>
            <a:off x="2667000" y="1276350"/>
            <a:ext cx="6076950" cy="2600325"/>
          </a:xfrm>
          <a:prstGeom prst="rect">
            <a:avLst/>
          </a:prstGeom>
          <a:noFill/>
          <a:ln w="9525">
            <a:noFill/>
            <a:miter lim="800000"/>
            <a:headEnd/>
            <a:tailEnd/>
          </a:ln>
          <a:effectLst/>
        </p:spPr>
      </p:pic>
    </p:spTree>
    <p:extLst>
      <p:ext uri="{BB962C8B-B14F-4D97-AF65-F5344CB8AC3E}">
        <p14:creationId xmlns:p14="http://schemas.microsoft.com/office/powerpoint/2010/main" val="1820397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err="1">
                <a:solidFill>
                  <a:schemeClr val="tx1">
                    <a:lumMod val="75000"/>
                    <a:lumOff val="25000"/>
                  </a:schemeClr>
                </a:solidFill>
              </a:rPr>
              <a:t>Annüitenin</a:t>
            </a:r>
            <a:r>
              <a:rPr lang="tr-TR" altLang="ko-KR" sz="2400" dirty="0">
                <a:solidFill>
                  <a:schemeClr val="tx1">
                    <a:lumMod val="75000"/>
                    <a:lumOff val="25000"/>
                  </a:schemeClr>
                </a:solidFill>
              </a:rPr>
              <a:t> Bugünkü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524000" y="1131590"/>
            <a:ext cx="7162800" cy="3394472"/>
          </a:xfrm>
        </p:spPr>
        <p:txBody>
          <a:bodyPr>
            <a:normAutofit/>
          </a:bodyPr>
          <a:lstStyle/>
          <a:p>
            <a:pPr marL="0" indent="0" algn="just">
              <a:buNone/>
            </a:pPr>
            <a:r>
              <a:rPr lang="tr-TR" sz="1800" dirty="0">
                <a:latin typeface="Arial" pitchFamily="34" charset="0"/>
                <a:cs typeface="Arial" pitchFamily="34" charset="0"/>
              </a:rPr>
              <a:t>Önümüzdeki 3 yıl boyunca her yılın sonunda 100 $ getiri sağlayacak bir projeye yatırım yapabileceğinizi varsayalım. Yatırımınızdan yıllık %8 getiri oranı elde etmek istediğinize göre, bugün ne kadar yatırım yapmaya istekli olmalısınız?</a:t>
            </a:r>
            <a:endParaRPr lang="tr-TR" altLang="ko-KR" sz="1800" dirty="0">
              <a:latin typeface="Arial" pitchFamily="34" charset="0"/>
              <a:cs typeface="Arial" pitchFamily="34" charset="0"/>
            </a:endParaRPr>
          </a:p>
        </p:txBody>
      </p:sp>
      <p:sp>
        <p:nvSpPr>
          <p:cNvPr id="27652" name="AutoShape 4" descr="F=P\cdot (1+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6" name="AutoShape 8" descr="Compound Interest Formula - Explained with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Rectangle 3"/>
          <p:cNvSpPr txBox="1">
            <a:spLocks noChangeArrowheads="1"/>
          </p:cNvSpPr>
          <p:nvPr/>
        </p:nvSpPr>
        <p:spPr>
          <a:xfrm>
            <a:off x="1905000" y="2571750"/>
            <a:ext cx="5105400" cy="2305050"/>
          </a:xfrm>
          <a:prstGeom prst="rect">
            <a:avLst/>
          </a:prstGeom>
          <a:noFill/>
          <a:ln/>
        </p:spPr>
        <p:txBody>
          <a:bodyPr vert="horz" lIns="90488" tIns="44450" rIns="90488" bIns="44450" rtlCol="0">
            <a:normAutofit fontScale="47500" lnSpcReduction="20000"/>
          </a:bodyPr>
          <a:lstStyle/>
          <a:p>
            <a:pPr marL="342900" marR="0" lvl="0" indent="-342900" algn="l" defTabSz="914400" rtl="0" eaLnBrk="1" fontAlgn="auto" latinLnBrk="1"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                                                         T</a:t>
            </a:r>
            <a:r>
              <a:rPr kumimoji="0" lang="en-US" sz="2400" b="0" i="0" u="none" strike="noStrike" kern="1200" cap="none" spc="0" normalizeH="0" baseline="-25000" noProof="0" dirty="0">
                <a:ln>
                  <a:noFill/>
                </a:ln>
                <a:solidFill>
                  <a:schemeClr val="tx1"/>
                </a:solidFill>
                <a:effectLst/>
                <a:uLnTx/>
                <a:uFillTx/>
                <a:latin typeface="+mn-lt"/>
                <a:ea typeface="+mn-ea"/>
                <a:cs typeface="+mn-cs"/>
              </a:rPr>
              <a:t>0</a:t>
            </a:r>
            <a:r>
              <a:rPr kumimoji="0" lang="en-US" sz="2400" b="0" i="0" u="none" strike="noStrike" kern="1200" cap="none" spc="0" normalizeH="0" baseline="0" noProof="0" dirty="0">
                <a:ln>
                  <a:noFill/>
                </a:ln>
                <a:solidFill>
                  <a:schemeClr val="tx1"/>
                </a:solidFill>
                <a:effectLst/>
                <a:uLnTx/>
                <a:uFillTx/>
                <a:latin typeface="+mn-lt"/>
                <a:ea typeface="+mn-ea"/>
                <a:cs typeface="+mn-cs"/>
              </a:rPr>
              <a:t>        T</a:t>
            </a:r>
            <a:r>
              <a:rPr kumimoji="0" lang="en-US" sz="2400" b="0" i="0" u="none" strike="noStrike" kern="1200" cap="none" spc="0" normalizeH="0" baseline="-25000" noProof="0" dirty="0">
                <a:ln>
                  <a:noFill/>
                </a:ln>
                <a:solidFill>
                  <a:schemeClr val="tx1"/>
                </a:solidFill>
                <a:effectLst/>
                <a:uLnTx/>
                <a:uFillTx/>
                <a:latin typeface="+mn-lt"/>
                <a:ea typeface="+mn-ea"/>
                <a:cs typeface="+mn-cs"/>
              </a:rPr>
              <a:t>1</a:t>
            </a:r>
            <a:r>
              <a:rPr kumimoji="0" lang="en-US" sz="2400" b="0" i="0" u="none" strike="noStrike" kern="1200" cap="none" spc="0" normalizeH="0" baseline="0" noProof="0" dirty="0">
                <a:ln>
                  <a:noFill/>
                </a:ln>
                <a:solidFill>
                  <a:schemeClr val="tx1"/>
                </a:solidFill>
                <a:effectLst/>
                <a:uLnTx/>
                <a:uFillTx/>
                <a:latin typeface="+mn-lt"/>
                <a:ea typeface="+mn-ea"/>
                <a:cs typeface="+mn-cs"/>
              </a:rPr>
              <a:t>        T</a:t>
            </a:r>
            <a:r>
              <a:rPr kumimoji="0" lang="en-US" sz="2400" b="0" i="0" u="none" strike="noStrike" kern="1200" cap="none" spc="0" normalizeH="0" baseline="-25000" noProof="0" dirty="0">
                <a:ln>
                  <a:noFill/>
                </a:ln>
                <a:solidFill>
                  <a:schemeClr val="tx1"/>
                </a:solidFill>
                <a:effectLst/>
                <a:uLnTx/>
                <a:uFillTx/>
                <a:latin typeface="+mn-lt"/>
                <a:ea typeface="+mn-ea"/>
                <a:cs typeface="+mn-cs"/>
              </a:rPr>
              <a:t>2</a:t>
            </a:r>
            <a:r>
              <a:rPr kumimoji="0" lang="en-US" sz="2400" b="0" i="0" u="none" strike="noStrike" kern="1200" cap="none" spc="0" normalizeH="0" baseline="0" noProof="0" dirty="0">
                <a:ln>
                  <a:noFill/>
                </a:ln>
                <a:solidFill>
                  <a:schemeClr val="tx1"/>
                </a:solidFill>
                <a:effectLst/>
                <a:uLnTx/>
                <a:uFillTx/>
                <a:latin typeface="+mn-lt"/>
                <a:ea typeface="+mn-ea"/>
                <a:cs typeface="+mn-cs"/>
              </a:rPr>
              <a:t>        T</a:t>
            </a:r>
            <a:r>
              <a:rPr kumimoji="0" lang="en-US" sz="2400" b="0" i="0" u="none" strike="noStrike" kern="1200" cap="none" spc="0" normalizeH="0" baseline="-25000" noProof="0" dirty="0">
                <a:ln>
                  <a:noFill/>
                </a:ln>
                <a:solidFill>
                  <a:schemeClr val="tx1"/>
                </a:solidFill>
                <a:effectLst/>
                <a:uLnTx/>
                <a:uFillTx/>
                <a:latin typeface="+mn-lt"/>
                <a:ea typeface="+mn-ea"/>
                <a:cs typeface="+mn-cs"/>
              </a:rPr>
              <a:t>3</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1"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                                                                   $100   $100    $100</a:t>
            </a:r>
          </a:p>
          <a:p>
            <a:pPr marL="342900" marR="0" lvl="0" indent="-342900" algn="l" defTabSz="914400" rtl="0" eaLnBrk="1" fontAlgn="auto" latinLnBrk="1" hangingPunct="1">
              <a:lnSpc>
                <a:spcPct val="100000"/>
              </a:lnSpc>
              <a:spcBef>
                <a:spcPct val="20000"/>
              </a:spcBef>
              <a:spcAft>
                <a:spcPts val="0"/>
              </a:spcAft>
              <a:buClrTx/>
              <a:buSzTx/>
              <a:buFont typeface="Wingdings" pitchFamily="2" charset="2"/>
              <a:buNone/>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1"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Discounted back 1 year:</a:t>
            </a:r>
          </a:p>
          <a:p>
            <a:pPr marL="342900" marR="0" lvl="0" indent="-342900" algn="l" defTabSz="914400" rtl="0" eaLnBrk="1" fontAlgn="auto" latinLnBrk="1"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              $100[1/(1.08)</a:t>
            </a:r>
            <a:r>
              <a:rPr kumimoji="0" lang="en-US" sz="2400" b="0" i="0" u="none" strike="noStrike" kern="1200" cap="none" spc="0" normalizeH="0" baseline="30000" noProof="0" dirty="0">
                <a:ln>
                  <a:noFill/>
                </a:ln>
                <a:solidFill>
                  <a:schemeClr val="tx1"/>
                </a:solidFill>
                <a:effectLst/>
                <a:uLnTx/>
                <a:uFillTx/>
                <a:latin typeface="+mn-lt"/>
                <a:ea typeface="+mn-ea"/>
                <a:cs typeface="+mn-cs"/>
              </a:rPr>
              <a:t>1</a:t>
            </a:r>
            <a:r>
              <a:rPr kumimoji="0" lang="en-US" sz="2400" b="0" i="0" u="none" strike="noStrike" kern="1200" cap="none" spc="0" normalizeH="0" baseline="0" noProof="0" dirty="0">
                <a:ln>
                  <a:noFill/>
                </a:ln>
                <a:solidFill>
                  <a:schemeClr val="tx1"/>
                </a:solidFill>
                <a:effectLst/>
                <a:uLnTx/>
                <a:uFillTx/>
                <a:latin typeface="+mn-lt"/>
                <a:ea typeface="+mn-ea"/>
                <a:cs typeface="+mn-cs"/>
              </a:rPr>
              <a:t>] = $92.59</a:t>
            </a:r>
          </a:p>
          <a:p>
            <a:pPr marL="342900" marR="0" lvl="0" indent="-342900" algn="l" defTabSz="914400" rtl="0" eaLnBrk="1" fontAlgn="auto" latinLnBrk="1"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Discounted back 2 years:</a:t>
            </a:r>
          </a:p>
          <a:p>
            <a:pPr marL="342900" marR="0" lvl="0" indent="-342900" algn="l" defTabSz="914400" rtl="0" eaLnBrk="1" fontAlgn="auto" latinLnBrk="1"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              $100[1/(1.08)</a:t>
            </a:r>
            <a:r>
              <a:rPr kumimoji="0" lang="en-US" sz="2400" b="0" i="0" u="none" strike="noStrike" kern="1200" cap="none" spc="0" normalizeH="0" baseline="30000" noProof="0" dirty="0">
                <a:ln>
                  <a:noFill/>
                </a:ln>
                <a:solidFill>
                  <a:schemeClr val="tx1"/>
                </a:solidFill>
                <a:effectLst/>
                <a:uLnTx/>
                <a:uFillTx/>
                <a:latin typeface="+mn-lt"/>
                <a:ea typeface="+mn-ea"/>
                <a:cs typeface="+mn-cs"/>
              </a:rPr>
              <a:t>2</a:t>
            </a:r>
            <a:r>
              <a:rPr kumimoji="0" lang="en-US" sz="2400" b="0" i="0" u="none" strike="noStrike" kern="1200" cap="none" spc="0" normalizeH="0" baseline="0" noProof="0" dirty="0">
                <a:ln>
                  <a:noFill/>
                </a:ln>
                <a:solidFill>
                  <a:schemeClr val="tx1"/>
                </a:solidFill>
                <a:effectLst/>
                <a:uLnTx/>
                <a:uFillTx/>
                <a:latin typeface="+mn-lt"/>
                <a:ea typeface="+mn-ea"/>
                <a:cs typeface="+mn-cs"/>
              </a:rPr>
              <a:t>] = $85.73</a:t>
            </a:r>
          </a:p>
          <a:p>
            <a:pPr marL="342900" marR="0" lvl="0" indent="-342900" algn="l" defTabSz="914400" rtl="0" eaLnBrk="1" fontAlgn="auto" latinLnBrk="1"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Discounted back 3 years:</a:t>
            </a:r>
          </a:p>
          <a:p>
            <a:pPr marL="342900" marR="0" lvl="0" indent="-342900" algn="l" defTabSz="914400" rtl="0" eaLnBrk="1" fontAlgn="auto" latinLnBrk="1"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              $100[1/(1.08)</a:t>
            </a:r>
            <a:r>
              <a:rPr kumimoji="0" lang="en-US" sz="2400" b="0" i="0" u="none" strike="noStrike" kern="1200" cap="none" spc="0" normalizeH="0" baseline="30000" noProof="0" dirty="0">
                <a:ln>
                  <a:noFill/>
                </a:ln>
                <a:solidFill>
                  <a:schemeClr val="tx1"/>
                </a:solidFill>
                <a:effectLst/>
                <a:uLnTx/>
                <a:uFillTx/>
                <a:latin typeface="+mn-lt"/>
                <a:ea typeface="+mn-ea"/>
                <a:cs typeface="+mn-cs"/>
              </a:rPr>
              <a:t>3</a:t>
            </a:r>
            <a:r>
              <a:rPr kumimoji="0" lang="en-US" sz="2400" b="0" i="0" u="none" strike="noStrike" kern="1200" cap="none" spc="0" normalizeH="0" baseline="0" noProof="0" dirty="0">
                <a:ln>
                  <a:noFill/>
                </a:ln>
                <a:solidFill>
                  <a:schemeClr val="tx1"/>
                </a:solidFill>
                <a:effectLst/>
                <a:uLnTx/>
                <a:uFillTx/>
                <a:latin typeface="+mn-lt"/>
                <a:ea typeface="+mn-ea"/>
                <a:cs typeface="+mn-cs"/>
              </a:rPr>
              <a:t>] = </a:t>
            </a:r>
            <a:r>
              <a:rPr kumimoji="0" lang="en-US" sz="2400" b="0" i="0" u="sng" strike="noStrike" kern="1200" cap="none" spc="0" normalizeH="0" baseline="0" noProof="0" dirty="0">
                <a:ln>
                  <a:noFill/>
                </a:ln>
                <a:solidFill>
                  <a:schemeClr val="tx1"/>
                </a:solidFill>
                <a:effectLst/>
                <a:uLnTx/>
                <a:uFillTx/>
                <a:latin typeface="+mn-lt"/>
                <a:ea typeface="+mn-ea"/>
                <a:cs typeface="+mn-cs"/>
              </a:rPr>
              <a:t>$79.38</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1"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     PV of the Annuity  =  $257.70</a:t>
            </a:r>
          </a:p>
        </p:txBody>
      </p:sp>
    </p:spTree>
    <p:extLst>
      <p:ext uri="{BB962C8B-B14F-4D97-AF65-F5344CB8AC3E}">
        <p14:creationId xmlns:p14="http://schemas.microsoft.com/office/powerpoint/2010/main" val="1820397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err="1">
                <a:solidFill>
                  <a:schemeClr val="tx1">
                    <a:lumMod val="75000"/>
                    <a:lumOff val="25000"/>
                  </a:schemeClr>
                </a:solidFill>
              </a:rPr>
              <a:t>Annüitenin</a:t>
            </a:r>
            <a:r>
              <a:rPr lang="tr-TR" altLang="ko-KR" sz="2400" dirty="0">
                <a:solidFill>
                  <a:schemeClr val="tx1">
                    <a:lumMod val="75000"/>
                    <a:lumOff val="25000"/>
                  </a:schemeClr>
                </a:solidFill>
              </a:rPr>
              <a:t> Bugünkü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524000" y="1131590"/>
            <a:ext cx="7162800" cy="3394472"/>
          </a:xfrm>
        </p:spPr>
        <p:txBody>
          <a:bodyPr>
            <a:normAutofit/>
          </a:bodyPr>
          <a:lstStyle/>
          <a:p>
            <a:pPr marL="0" indent="0" algn="just">
              <a:buNone/>
            </a:pPr>
            <a:r>
              <a:rPr lang="tr-TR" sz="1800" dirty="0">
                <a:latin typeface="Arial" pitchFamily="34" charset="0"/>
                <a:cs typeface="Arial" pitchFamily="34" charset="0"/>
              </a:rPr>
              <a:t>Gelecek yılın sonunda başlamak üzere 20 eşit yıllık ödeme şeklinde ödenmek üzere 10.000.000$ tutarında bir devlet piyangosu kazandığınızı varsayalım. </a:t>
            </a:r>
            <a:r>
              <a:rPr lang="tr-TR" sz="1800" dirty="0" err="1">
                <a:latin typeface="Arial" pitchFamily="34" charset="0"/>
                <a:cs typeface="Arial" pitchFamily="34" charset="0"/>
              </a:rPr>
              <a:t>İskonto</a:t>
            </a:r>
            <a:r>
              <a:rPr lang="tr-TR" sz="1800" dirty="0">
                <a:latin typeface="Arial" pitchFamily="34" charset="0"/>
                <a:cs typeface="Arial" pitchFamily="34" charset="0"/>
              </a:rPr>
              <a:t> oranı %9 ise bu </a:t>
            </a:r>
            <a:r>
              <a:rPr lang="tr-TR" sz="1800" dirty="0" err="1">
                <a:latin typeface="Arial" pitchFamily="34" charset="0"/>
                <a:cs typeface="Arial" pitchFamily="34" charset="0"/>
              </a:rPr>
              <a:t>anüitenin</a:t>
            </a:r>
            <a:r>
              <a:rPr lang="tr-TR" sz="1800" dirty="0">
                <a:latin typeface="Arial" pitchFamily="34" charset="0"/>
                <a:cs typeface="Arial" pitchFamily="34" charset="0"/>
              </a:rPr>
              <a:t> bugünkü değeri (vergiler göz ardı edilerek) nedir?</a:t>
            </a:r>
            <a:endParaRPr lang="tr-TR" altLang="ko-KR" sz="1800" dirty="0">
              <a:latin typeface="Arial" pitchFamily="34" charset="0"/>
              <a:cs typeface="Arial" pitchFamily="34" charset="0"/>
            </a:endParaRPr>
          </a:p>
        </p:txBody>
      </p:sp>
      <p:sp>
        <p:nvSpPr>
          <p:cNvPr id="27652" name="AutoShape 4" descr="F=P\cdot (1+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6" name="AutoShape 8" descr="Compound Interest Formula - Explained with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graphicFrame>
        <p:nvGraphicFramePr>
          <p:cNvPr id="36866" name="Object 2">
            <a:hlinkClick r:id="" action="ppaction://ole?verb=0"/>
          </p:cNvPr>
          <p:cNvGraphicFramePr>
            <a:graphicFrameLocks/>
          </p:cNvGraphicFramePr>
          <p:nvPr/>
        </p:nvGraphicFramePr>
        <p:xfrm>
          <a:off x="3276600" y="2571750"/>
          <a:ext cx="3581400" cy="514350"/>
        </p:xfrm>
        <a:graphic>
          <a:graphicData uri="http://schemas.openxmlformats.org/presentationml/2006/ole">
            <mc:AlternateContent xmlns:mc="http://schemas.openxmlformats.org/markup-compatibility/2006">
              <mc:Choice xmlns:v="urn:schemas-microsoft-com:vml" Requires="v">
                <p:oleObj name="Denklem" r:id="rId2" imgW="2882880" imgH="431640" progId="Equation.3">
                  <p:embed/>
                </p:oleObj>
              </mc:Choice>
              <mc:Fallback>
                <p:oleObj name="Denklem" r:id="rId2" imgW="2882880" imgH="431640" progId="Equation.3">
                  <p:embed/>
                  <p:pic>
                    <p:nvPicPr>
                      <p:cNvPr id="36866" name="Object 2">
                        <a:hlinkClick r:id="" action="ppaction://ole?verb=0"/>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blackWhite">
                      <a:xfrm>
                        <a:off x="3276600" y="2571750"/>
                        <a:ext cx="358140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 name="Picture 2" descr="Bu görselin boş bir alt özelliği var; dosya ismi: image-43.png">
            <a:extLst>
              <a:ext uri="{FF2B5EF4-FFF2-40B4-BE49-F238E27FC236}">
                <a16:creationId xmlns:a16="http://schemas.microsoft.com/office/drawing/2014/main" id="{3854EAFB-A4A0-2674-70E2-076D0860A806}"/>
              </a:ext>
            </a:extLst>
          </p:cNvPr>
          <p:cNvPicPr>
            <a:picLocks noChangeAspect="1"/>
          </p:cNvPicPr>
          <p:nvPr/>
        </p:nvPicPr>
        <p:blipFill>
          <a:blip r:embed="rId4"/>
          <a:stretch>
            <a:fillRect/>
          </a:stretch>
        </p:blipFill>
        <p:spPr>
          <a:xfrm>
            <a:off x="3947746" y="3170165"/>
            <a:ext cx="1907930" cy="1646016"/>
          </a:xfrm>
          <a:prstGeom prst="rect">
            <a:avLst/>
          </a:prstGeom>
        </p:spPr>
      </p:pic>
    </p:spTree>
    <p:extLst>
      <p:ext uri="{BB962C8B-B14F-4D97-AF65-F5344CB8AC3E}">
        <p14:creationId xmlns:p14="http://schemas.microsoft.com/office/powerpoint/2010/main" val="1820397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err="1">
                <a:solidFill>
                  <a:schemeClr val="tx1">
                    <a:lumMod val="75000"/>
                    <a:lumOff val="25000"/>
                  </a:schemeClr>
                </a:solidFill>
              </a:rPr>
              <a:t>Annüitenin</a:t>
            </a:r>
            <a:r>
              <a:rPr lang="tr-TR" altLang="ko-KR" sz="2400" dirty="0">
                <a:solidFill>
                  <a:schemeClr val="tx1">
                    <a:lumMod val="75000"/>
                    <a:lumOff val="25000"/>
                  </a:schemeClr>
                </a:solidFill>
              </a:rPr>
              <a:t> Bugünkü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524000" y="1131590"/>
            <a:ext cx="7162800" cy="3394472"/>
          </a:xfrm>
        </p:spPr>
        <p:txBody>
          <a:bodyPr vert="horz" lIns="91440" tIns="45720" rIns="91440" bIns="45720" rtlCol="0" anchor="t">
            <a:normAutofit/>
          </a:bodyPr>
          <a:lstStyle/>
          <a:p>
            <a:pPr marL="0" indent="0" algn="just">
              <a:buNone/>
            </a:pPr>
            <a:r>
              <a:rPr lang="tr-TR" sz="1800" dirty="0"/>
              <a:t>Sebastian bir </a:t>
            </a:r>
            <a:r>
              <a:rPr lang="tr-TR" sz="1800" dirty="0" err="1"/>
              <a:t>MacBook</a:t>
            </a:r>
            <a:r>
              <a:rPr lang="tr-TR" sz="1800" dirty="0"/>
              <a:t> için satıcıyla görüştü. Satıcı yıllık %8 sabit  faiz üzerinden hesaplama yaptığını belirterek 6 yıl boyunca her yıl dönem sonu 5.000TL ödeme yapmak şartıyla bilgisayarı satabileceğini belirtti. Sebastian bu hesaplamalara göre bilgisayarı peşin almak isterse ne kadar ödemelidir?</a:t>
            </a:r>
            <a:endParaRPr lang="tr-TR" altLang="ko-KR" sz="1800" dirty="0">
              <a:latin typeface="Arial" pitchFamily="34" charset="0"/>
              <a:cs typeface="Arial" pitchFamily="34" charset="0"/>
            </a:endParaRPr>
          </a:p>
        </p:txBody>
      </p:sp>
      <p:sp>
        <p:nvSpPr>
          <p:cNvPr id="27652" name="AutoShape 4" descr="F=P\cdot (1+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6" name="AutoShape 8" descr="Compound Interest Formula - Explained with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1820397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216"/>
            <a:ext cx="7596336" cy="857250"/>
          </a:xfrm>
        </p:spPr>
        <p:txBody>
          <a:bodyPr>
            <a:normAutofit/>
          </a:bodyPr>
          <a:lstStyle/>
          <a:p>
            <a:r>
              <a:rPr lang="tr-TR" altLang="ko-KR" sz="2400" dirty="0" err="1">
                <a:solidFill>
                  <a:schemeClr val="tx1">
                    <a:lumMod val="75000"/>
                    <a:lumOff val="25000"/>
                  </a:schemeClr>
                </a:solidFill>
              </a:rPr>
              <a:t>Annüitenin</a:t>
            </a:r>
            <a:r>
              <a:rPr lang="tr-TR" altLang="ko-KR" sz="2400" dirty="0">
                <a:solidFill>
                  <a:schemeClr val="tx1">
                    <a:lumMod val="75000"/>
                    <a:lumOff val="25000"/>
                  </a:schemeClr>
                </a:solidFill>
              </a:rPr>
              <a:t> Bugünkü Değeri</a:t>
            </a:r>
            <a:endParaRPr lang="ko-KR" altLang="en-US" sz="2400" dirty="0">
              <a:solidFill>
                <a:schemeClr val="tx1">
                  <a:lumMod val="75000"/>
                  <a:lumOff val="25000"/>
                </a:schemeClr>
              </a:solidFill>
            </a:endParaRPr>
          </a:p>
        </p:txBody>
      </p:sp>
      <p:sp>
        <p:nvSpPr>
          <p:cNvPr id="4" name="Content Placeholder 3"/>
          <p:cNvSpPr>
            <a:spLocks noGrp="1"/>
          </p:cNvSpPr>
          <p:nvPr>
            <p:ph idx="1"/>
          </p:nvPr>
        </p:nvSpPr>
        <p:spPr>
          <a:xfrm>
            <a:off x="1524000" y="1131590"/>
            <a:ext cx="7162800" cy="3394472"/>
          </a:xfrm>
        </p:spPr>
        <p:txBody>
          <a:bodyPr>
            <a:normAutofit/>
          </a:bodyPr>
          <a:lstStyle/>
          <a:p>
            <a:pPr>
              <a:buNone/>
            </a:pPr>
            <a:r>
              <a:rPr lang="tr-TR" sz="1800" dirty="0"/>
              <a:t>İlk olarak satıcı 5.000TL x 6 = 30.000TL fiyat istemiştir. Tabi ki </a:t>
            </a:r>
            <a:r>
              <a:rPr lang="tr-TR" sz="1800"/>
              <a:t>bu  hesaplamaları </a:t>
            </a:r>
            <a:r>
              <a:rPr lang="tr-TR" sz="1800" dirty="0"/>
              <a:t>yaparken düzenli </a:t>
            </a:r>
            <a:r>
              <a:rPr lang="tr-TR" sz="1800"/>
              <a:t>ödemelere %8 </a:t>
            </a:r>
            <a:r>
              <a:rPr lang="tr-TR" sz="1800" dirty="0"/>
              <a:t>faiz eklemiştir</a:t>
            </a:r>
            <a:r>
              <a:rPr lang="tr-TR" sz="1800"/>
              <a:t>.  Bu </a:t>
            </a:r>
            <a:r>
              <a:rPr lang="tr-TR" sz="1800" dirty="0"/>
              <a:t>satıcının taksitli ödeme fiyatıdır.</a:t>
            </a:r>
          </a:p>
          <a:p>
            <a:pPr>
              <a:buNone/>
            </a:pPr>
            <a:endParaRPr lang="tr-TR" sz="1800" dirty="0"/>
          </a:p>
          <a:p>
            <a:pPr>
              <a:buNone/>
            </a:pPr>
            <a:r>
              <a:rPr lang="tr-TR" sz="1800" dirty="0"/>
              <a:t>5.000 x </a:t>
            </a:r>
            <a:r>
              <a:rPr lang="tr-TR" sz="1800" b="1" dirty="0"/>
              <a:t>(</a:t>
            </a:r>
            <a:r>
              <a:rPr lang="tr-TR" sz="1800" dirty="0"/>
              <a:t> ((1+0.08)^6 – 1) / (((1+0.08)^6) x 0.08 ) </a:t>
            </a:r>
            <a:r>
              <a:rPr lang="tr-TR" sz="1800" b="1" dirty="0"/>
              <a:t>) = </a:t>
            </a:r>
            <a:r>
              <a:rPr lang="tr-TR" sz="1800" dirty="0"/>
              <a:t>23.114,39TL</a:t>
            </a:r>
          </a:p>
          <a:p>
            <a:pPr>
              <a:buNone/>
            </a:pPr>
            <a:r>
              <a:rPr lang="tr-TR" sz="1800" dirty="0"/>
              <a:t>Sonuç olarak satıcı bu fiyat üzerinden bize ödeme planı çıkarmıştır. Bilgisayarın bugünkü değeri 23.114,39TL’dir.</a:t>
            </a:r>
          </a:p>
        </p:txBody>
      </p:sp>
      <p:sp>
        <p:nvSpPr>
          <p:cNvPr id="27652" name="AutoShape 4" descr="F=P\cdot (1+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6" name="AutoShape 8" descr="Compound Interest Formula - Explained with Examp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1820397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1425</TotalTime>
  <Words>802</Words>
  <Application>Microsoft Office PowerPoint</Application>
  <PresentationFormat>On-screen Show (16:9)</PresentationFormat>
  <Paragraphs>100</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Paranın Zaman Değeri</vt:lpstr>
      <vt:lpstr>Paranın Zaman Değeri</vt:lpstr>
      <vt:lpstr>Paranın Zaman Değeri</vt:lpstr>
      <vt:lpstr>Paranın Zaman Değeri</vt:lpstr>
      <vt:lpstr>Paranın Zaman Değeri</vt:lpstr>
      <vt:lpstr>Paranın Zaman Değeri</vt:lpstr>
      <vt:lpstr>Paranın Zaman Değeri</vt:lpstr>
      <vt:lpstr>Paranın Zaman Değeri</vt:lpstr>
      <vt:lpstr>Paranın Zaman Değeri</vt:lpstr>
      <vt:lpstr>İki Tür Kredi Geri Ödemesi için Nakit Akışı İşlemleri</vt:lpstr>
      <vt:lpstr>Dönem Sonu Konvansiyonu</vt:lpstr>
      <vt:lpstr>Faiz Hesaplama Yöntemleri</vt:lpstr>
      <vt:lpstr>Faiz Hesaplama Yöntemleri</vt:lpstr>
      <vt:lpstr>Faiz Hesaplama Yöntemleri</vt:lpstr>
      <vt:lpstr>Faiz Hesaplama Yöntemleri</vt:lpstr>
      <vt:lpstr>Örnek: Basit Faiz ile Bileşik Faizin Karşılaştırılması</vt:lpstr>
      <vt:lpstr>Örnek: Basit Faiz ile Bileşik Faizin Karşılaştırılması</vt:lpstr>
      <vt:lpstr>Örnek Problem</vt:lpstr>
      <vt:lpstr>Net Bugünkü Değer</vt:lpstr>
      <vt:lpstr>Net Bugünkü Değer</vt:lpstr>
      <vt:lpstr>Net Bugünkü Değer</vt:lpstr>
      <vt:lpstr>Annüitenin Bugünkü Değeri</vt:lpstr>
      <vt:lpstr>Annüitenin Bugünkü Değeri</vt:lpstr>
      <vt:lpstr>Annüitenin Bugünkü Değeri</vt:lpstr>
      <vt:lpstr>Annüitenin Bugünkü Değeri</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Windows 7</cp:lastModifiedBy>
  <cp:revision>124</cp:revision>
  <dcterms:created xsi:type="dcterms:W3CDTF">2014-04-01T16:27:38Z</dcterms:created>
  <dcterms:modified xsi:type="dcterms:W3CDTF">2023-10-29T19:02:18Z</dcterms:modified>
</cp:coreProperties>
</file>