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7"/>
  </p:notesMasterIdLst>
  <p:sldIdLst>
    <p:sldId id="256" r:id="rId2"/>
    <p:sldId id="259" r:id="rId3"/>
    <p:sldId id="261" r:id="rId4"/>
    <p:sldId id="260" r:id="rId5"/>
    <p:sldId id="266" r:id="rId6"/>
    <p:sldId id="267" r:id="rId7"/>
    <p:sldId id="262" r:id="rId8"/>
    <p:sldId id="263" r:id="rId9"/>
    <p:sldId id="264" r:id="rId10"/>
    <p:sldId id="268" r:id="rId11"/>
    <p:sldId id="269" r:id="rId12"/>
    <p:sldId id="265" r:id="rId13"/>
    <p:sldId id="270" r:id="rId14"/>
    <p:sldId id="272" r:id="rId15"/>
    <p:sldId id="271" r:id="rId16"/>
    <p:sldId id="273" r:id="rId17"/>
    <p:sldId id="274" r:id="rId18"/>
    <p:sldId id="275" r:id="rId19"/>
    <p:sldId id="279" r:id="rId20"/>
    <p:sldId id="276" r:id="rId21"/>
    <p:sldId id="278" r:id="rId22"/>
    <p:sldId id="277"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0E17"/>
    <a:srgbClr val="37287B"/>
    <a:srgbClr val="5146AF"/>
    <a:srgbClr val="DA5431"/>
    <a:srgbClr val="1A1A1A"/>
    <a:srgbClr val="FFD41D"/>
    <a:srgbClr val="FFE471"/>
    <a:srgbClr val="FDBC00"/>
    <a:srgbClr val="FFDF85"/>
    <a:srgbClr val="FEBA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8" d="100"/>
          <a:sy n="98" d="100"/>
        </p:scale>
        <p:origin x="-2004" y="-92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10/2/2023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0052" y="891995"/>
            <a:ext cx="8272947" cy="1527050"/>
          </a:xfrm>
          <a:noFill/>
          <a:effectLst>
            <a:outerShdw blurRad="50800" dist="38100" dir="2700000" algn="tl" rotWithShape="0">
              <a:prstClr val="black">
                <a:alpha val="40000"/>
              </a:prstClr>
            </a:outerShdw>
          </a:effectLst>
        </p:spPr>
        <p:txBody>
          <a:bodyPr>
            <a:normAutofit/>
          </a:bodyPr>
          <a:lstStyle>
            <a:lvl1pPr algn="r">
              <a:defRPr sz="3600">
                <a:solidFill>
                  <a:schemeClr val="tx2">
                    <a:lumMod val="50000"/>
                  </a:schemeClr>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57200" y="3807256"/>
            <a:ext cx="8229600" cy="880830"/>
          </a:xfrm>
        </p:spPr>
        <p:txBody>
          <a:bodyPr>
            <a:normAutofit/>
          </a:bodyPr>
          <a:lstStyle>
            <a:lvl1pPr marL="0" indent="0" algn="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10/2/2023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891995"/>
            <a:ext cx="8246070" cy="89984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0730" y="1791835"/>
            <a:ext cx="8246070" cy="2975427"/>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2287" y="460824"/>
            <a:ext cx="6252670" cy="763525"/>
          </a:xfrm>
        </p:spPr>
        <p:txBody>
          <a:bodyPr>
            <a:normAutofit/>
          </a:bodyPr>
          <a:lstStyle>
            <a:lvl1pPr algn="l">
              <a:defRPr sz="3600">
                <a:solidFill>
                  <a:schemeClr val="tx2">
                    <a:lumMod val="5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590800" y="1323749"/>
            <a:ext cx="6236936" cy="3344113"/>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10/2/2023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552" y="891995"/>
            <a:ext cx="8076896" cy="90286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08224"/>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280621"/>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08224"/>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280621"/>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10/2/2023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10/2/2023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10/2/2023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dirty="0" smtClean="0"/>
              <a:t>İyonya Okulu</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İyonya Okulu</a:t>
            </a:r>
            <a:endParaRPr lang="en-US" dirty="0"/>
          </a:p>
        </p:txBody>
      </p:sp>
      <p:sp>
        <p:nvSpPr>
          <p:cNvPr id="5" name="Content Placeholder 4"/>
          <p:cNvSpPr>
            <a:spLocks noGrp="1"/>
          </p:cNvSpPr>
          <p:nvPr>
            <p:ph idx="1"/>
          </p:nvPr>
        </p:nvSpPr>
        <p:spPr>
          <a:xfrm>
            <a:off x="2128719" y="1044701"/>
            <a:ext cx="6871725" cy="3623162"/>
          </a:xfrm>
        </p:spPr>
        <p:txBody>
          <a:bodyPr>
            <a:normAutofit fontScale="85000" lnSpcReduction="20000"/>
          </a:bodyPr>
          <a:lstStyle/>
          <a:p>
            <a:pPr marL="0" indent="0" algn="just">
              <a:buNone/>
            </a:pPr>
            <a:r>
              <a:rPr lang="tr-TR" dirty="0"/>
              <a:t>İyonya okulu, </a:t>
            </a:r>
            <a:r>
              <a:rPr lang="tr-TR" dirty="0" err="1"/>
              <a:t>Thales</a:t>
            </a:r>
            <a:r>
              <a:rPr lang="tr-TR" dirty="0"/>
              <a:t>, </a:t>
            </a:r>
            <a:r>
              <a:rPr lang="tr-TR" dirty="0" err="1"/>
              <a:t>Anaximander</a:t>
            </a:r>
            <a:r>
              <a:rPr lang="tr-TR" dirty="0"/>
              <a:t>, </a:t>
            </a:r>
            <a:r>
              <a:rPr lang="tr-TR" dirty="0" err="1"/>
              <a:t>Anaximenes</a:t>
            </a:r>
            <a:r>
              <a:rPr lang="tr-TR" dirty="0"/>
              <a:t>, </a:t>
            </a:r>
            <a:r>
              <a:rPr lang="tr-TR" dirty="0" err="1"/>
              <a:t>Heracleitus</a:t>
            </a:r>
            <a:r>
              <a:rPr lang="tr-TR" dirty="0"/>
              <a:t>, </a:t>
            </a:r>
            <a:r>
              <a:rPr lang="tr-TR" dirty="0" err="1"/>
              <a:t>Anaxagoras</a:t>
            </a:r>
            <a:r>
              <a:rPr lang="tr-TR" dirty="0"/>
              <a:t>, </a:t>
            </a:r>
            <a:r>
              <a:rPr lang="tr-TR" dirty="0" err="1"/>
              <a:t>Apollonialı</a:t>
            </a:r>
            <a:r>
              <a:rPr lang="tr-TR" dirty="0"/>
              <a:t> </a:t>
            </a:r>
            <a:r>
              <a:rPr lang="tr-TR" dirty="0" err="1"/>
              <a:t>Diogenes</a:t>
            </a:r>
            <a:r>
              <a:rPr lang="tr-TR" dirty="0"/>
              <a:t>, </a:t>
            </a:r>
            <a:r>
              <a:rPr lang="tr-TR" dirty="0" err="1"/>
              <a:t>Archelaus</a:t>
            </a:r>
            <a:r>
              <a:rPr lang="tr-TR" dirty="0"/>
              <a:t> ve </a:t>
            </a:r>
            <a:r>
              <a:rPr lang="tr-TR" dirty="0" err="1"/>
              <a:t>Hippon’un</a:t>
            </a:r>
            <a:r>
              <a:rPr lang="tr-TR" dirty="0"/>
              <a:t> da aralarında bulunduğu MÖ 6. ila 5. yüzyıl Yunan filozofları okulu. </a:t>
            </a:r>
            <a:endParaRPr lang="tr-TR" dirty="0" smtClean="0"/>
          </a:p>
          <a:p>
            <a:pPr marL="0" indent="0" algn="just">
              <a:buNone/>
            </a:pPr>
            <a:endParaRPr lang="tr-TR" dirty="0" smtClean="0"/>
          </a:p>
          <a:p>
            <a:pPr marL="0" indent="0" algn="just">
              <a:buNone/>
            </a:pPr>
            <a:r>
              <a:rPr lang="tr-TR" dirty="0" smtClean="0"/>
              <a:t>Faaliyetlerinin </a:t>
            </a:r>
            <a:r>
              <a:rPr lang="tr-TR" dirty="0"/>
              <a:t>asıl merkezi İyonya olmasına rağmen, vardıkları sonuçlarda birbirlerinden o kadar farklıydılar ki, belirli bir felsefe okulunu temsil ettikleri söylenemez. Bununla birlikte, fenomenleri madde ya da fiziksel güçler açısından açıklamaya yönelik ortak kaygıları onları daha sonraki düşünürlerden ayırmıştır.</a:t>
            </a:r>
            <a:endParaRPr lang="en-US" dirty="0"/>
          </a:p>
        </p:txBody>
      </p:sp>
    </p:spTree>
    <p:extLst>
      <p:ext uri="{BB962C8B-B14F-4D97-AF65-F5344CB8AC3E}">
        <p14:creationId xmlns:p14="http://schemas.microsoft.com/office/powerpoint/2010/main" val="110163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İyonya Okulu</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57249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0814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İyonya Okulu</a:t>
            </a:r>
            <a:endParaRPr lang="en-US" dirty="0"/>
          </a:p>
        </p:txBody>
      </p:sp>
      <p:sp>
        <p:nvSpPr>
          <p:cNvPr id="5" name="Content Placeholder 4"/>
          <p:cNvSpPr>
            <a:spLocks noGrp="1"/>
          </p:cNvSpPr>
          <p:nvPr>
            <p:ph idx="1"/>
          </p:nvPr>
        </p:nvSpPr>
        <p:spPr>
          <a:xfrm>
            <a:off x="2128719" y="1044700"/>
            <a:ext cx="6871725" cy="3970329"/>
          </a:xfrm>
        </p:spPr>
        <p:txBody>
          <a:bodyPr>
            <a:normAutofit fontScale="77500" lnSpcReduction="20000"/>
          </a:bodyPr>
          <a:lstStyle/>
          <a:p>
            <a:pPr marL="0" indent="0" algn="just" fontAlgn="base">
              <a:buNone/>
            </a:pPr>
            <a:r>
              <a:rPr lang="tr-TR" dirty="0"/>
              <a:t>İlk üç filozofun (</a:t>
            </a:r>
            <a:r>
              <a:rPr lang="tr-TR" dirty="0" err="1"/>
              <a:t>Thales</a:t>
            </a:r>
            <a:r>
              <a:rPr lang="tr-TR" dirty="0"/>
              <a:t>, </a:t>
            </a:r>
            <a:r>
              <a:rPr lang="tr-TR" dirty="0" err="1"/>
              <a:t>Anaximander</a:t>
            </a:r>
            <a:r>
              <a:rPr lang="tr-TR" dirty="0"/>
              <a:t> ve </a:t>
            </a:r>
            <a:r>
              <a:rPr lang="tr-TR" dirty="0" err="1"/>
              <a:t>Anaximenes</a:t>
            </a:r>
            <a:r>
              <a:rPr lang="tr-TR" dirty="0"/>
              <a:t>) merkezi Menderes Nehri üzerindeki ticaret kenti Milet’ti ve toplu olarak Milet Okulu olarak anılırlar. Doğayı, </a:t>
            </a:r>
            <a:r>
              <a:rPr lang="tr-TR" dirty="0" err="1"/>
              <a:t>arkhe</a:t>
            </a:r>
            <a:r>
              <a:rPr lang="tr-TR" dirty="0"/>
              <a:t> adı verilen temel unsurunu bularak açıklamaya çalışmışlardır</a:t>
            </a:r>
            <a:r>
              <a:rPr lang="tr-TR" dirty="0" smtClean="0"/>
              <a:t>.</a:t>
            </a:r>
          </a:p>
          <a:p>
            <a:pPr marL="0" indent="0" algn="just" fontAlgn="base">
              <a:buNone/>
            </a:pPr>
            <a:endParaRPr lang="tr-TR" dirty="0"/>
          </a:p>
          <a:p>
            <a:pPr marL="0" indent="0" algn="just" fontAlgn="base">
              <a:buNone/>
            </a:pPr>
            <a:endParaRPr lang="tr-TR" dirty="0" smtClean="0"/>
          </a:p>
          <a:p>
            <a:pPr marL="0" indent="0" algn="just" fontAlgn="base">
              <a:buNone/>
            </a:pPr>
            <a:r>
              <a:rPr lang="tr-TR" dirty="0" smtClean="0"/>
              <a:t> </a:t>
            </a:r>
            <a:r>
              <a:rPr lang="tr-TR" dirty="0"/>
              <a:t>Maddenin bir formdan diğerine değişebilmesine rağmen, tüm maddelerin değişmeyen ortak bir şeye sahip olduğunu düşünüyorlardı. Bu nedenle Aristoteles tarafından maddi monistler olarak nitelendirilmişlerdir. </a:t>
            </a:r>
            <a:endParaRPr lang="tr-TR" dirty="0" smtClean="0"/>
          </a:p>
          <a:p>
            <a:pPr marL="0" indent="0" algn="just" fontAlgn="base">
              <a:buNone/>
            </a:pPr>
            <a:r>
              <a:rPr lang="tr-TR" dirty="0"/>
              <a:t/>
            </a:r>
            <a:br>
              <a:rPr lang="tr-TR" dirty="0"/>
            </a:br>
            <a:endParaRPr lang="en-US" dirty="0"/>
          </a:p>
        </p:txBody>
      </p:sp>
    </p:spTree>
    <p:extLst>
      <p:ext uri="{BB962C8B-B14F-4D97-AF65-F5344CB8AC3E}">
        <p14:creationId xmlns:p14="http://schemas.microsoft.com/office/powerpoint/2010/main" val="2742973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İyonya Okulu</a:t>
            </a:r>
            <a:endParaRPr lang="en-US" dirty="0"/>
          </a:p>
        </p:txBody>
      </p:sp>
      <p:sp>
        <p:nvSpPr>
          <p:cNvPr id="5" name="Content Placeholder 4"/>
          <p:cNvSpPr>
            <a:spLocks noGrp="1"/>
          </p:cNvSpPr>
          <p:nvPr>
            <p:ph idx="1"/>
          </p:nvPr>
        </p:nvSpPr>
        <p:spPr>
          <a:xfrm>
            <a:off x="2128719" y="1044701"/>
            <a:ext cx="6871725" cy="3623162"/>
          </a:xfrm>
        </p:spPr>
        <p:txBody>
          <a:bodyPr>
            <a:normAutofit fontScale="77500" lnSpcReduction="20000"/>
          </a:bodyPr>
          <a:lstStyle/>
          <a:p>
            <a:pPr marL="0" indent="0" algn="just" fontAlgn="base">
              <a:buNone/>
            </a:pPr>
            <a:r>
              <a:rPr lang="tr-TR" dirty="0"/>
              <a:t>Monizm, varlık gibi bir kavrama birlik veya teklik (Yunanca: </a:t>
            </a:r>
            <a:r>
              <a:rPr lang="el-GR" dirty="0"/>
              <a:t>μόνος) </a:t>
            </a:r>
            <a:r>
              <a:rPr lang="tr-TR" dirty="0"/>
              <a:t>atfeder. Çeşitli monizm türleri ayırt edilebilir</a:t>
            </a:r>
            <a:r>
              <a:rPr lang="tr-TR" dirty="0" smtClean="0"/>
              <a:t>:</a:t>
            </a:r>
          </a:p>
          <a:p>
            <a:pPr marL="0" indent="0" algn="just" fontAlgn="base">
              <a:buNone/>
            </a:pPr>
            <a:r>
              <a:rPr lang="tr-TR" dirty="0" smtClean="0"/>
              <a:t>Öncelikli </a:t>
            </a:r>
            <a:r>
              <a:rPr lang="tr-TR" dirty="0"/>
              <a:t>monizm, var olan her şeyin kendilerinden farklı bir kaynağa geri döndüğünü belirtir; örneğin </a:t>
            </a:r>
            <a:r>
              <a:rPr lang="tr-TR" dirty="0" err="1"/>
              <a:t>Neoplatonizm'de</a:t>
            </a:r>
            <a:r>
              <a:rPr lang="tr-TR" dirty="0"/>
              <a:t> her şey Bir'den türemiştir. Bu görüşe göre yalnızca Bir ontolojik olarak temeldir veya diğer her şeyden öncedir</a:t>
            </a:r>
            <a:r>
              <a:rPr lang="tr-TR" dirty="0" smtClean="0"/>
              <a:t>.</a:t>
            </a:r>
          </a:p>
          <a:p>
            <a:pPr marL="0" indent="0" algn="just" fontAlgn="base">
              <a:buNone/>
            </a:pPr>
            <a:r>
              <a:rPr lang="tr-TR" dirty="0" smtClean="0"/>
              <a:t>Varoluş </a:t>
            </a:r>
            <a:r>
              <a:rPr lang="tr-TR" dirty="0"/>
              <a:t>monizmi, kesin konuşmak gerekirse, yalnızca yapay ve keyfi olarak birçok şeye bölünebilen tek bir şeyin, evrenin var olduğunu öne sürer</a:t>
            </a:r>
            <a:r>
              <a:rPr lang="tr-TR" dirty="0" smtClean="0"/>
              <a:t>.</a:t>
            </a:r>
          </a:p>
          <a:p>
            <a:pPr marL="0" indent="0" algn="just" fontAlgn="base">
              <a:buNone/>
            </a:pPr>
            <a:r>
              <a:rPr lang="tr-TR" dirty="0"/>
              <a:t/>
            </a:r>
            <a:br>
              <a:rPr lang="tr-TR" dirty="0"/>
            </a:br>
            <a:endParaRPr lang="en-US" dirty="0"/>
          </a:p>
        </p:txBody>
      </p:sp>
    </p:spTree>
    <p:extLst>
      <p:ext uri="{BB962C8B-B14F-4D97-AF65-F5344CB8AC3E}">
        <p14:creationId xmlns:p14="http://schemas.microsoft.com/office/powerpoint/2010/main" val="1469881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İyonya Okulu</a:t>
            </a:r>
            <a:endParaRPr lang="en-US" dirty="0"/>
          </a:p>
        </p:txBody>
      </p:sp>
      <p:sp>
        <p:nvSpPr>
          <p:cNvPr id="5" name="Content Placeholder 4"/>
          <p:cNvSpPr>
            <a:spLocks noGrp="1"/>
          </p:cNvSpPr>
          <p:nvPr>
            <p:ph idx="1"/>
          </p:nvPr>
        </p:nvSpPr>
        <p:spPr>
          <a:xfrm>
            <a:off x="2128719" y="1044701"/>
            <a:ext cx="6871725" cy="3817624"/>
          </a:xfrm>
        </p:spPr>
        <p:txBody>
          <a:bodyPr>
            <a:normAutofit fontScale="77500" lnSpcReduction="20000"/>
          </a:bodyPr>
          <a:lstStyle/>
          <a:p>
            <a:pPr marL="0" indent="0" algn="just" fontAlgn="base">
              <a:buNone/>
            </a:pPr>
            <a:r>
              <a:rPr lang="tr-TR" dirty="0"/>
              <a:t>Töz monizmi, var olan çeşitli şeylerin tek bir gerçeklik veya töz açısından açıklanabileceğini ileri sürer. Töz monizmi, madde veya zihin gibi birçok şey bu tözden oluşsa da, yalnızca tek bir tür tözün var olduğunu öne sürer</a:t>
            </a:r>
            <a:r>
              <a:rPr lang="tr-TR" dirty="0" smtClean="0"/>
              <a:t>.</a:t>
            </a:r>
          </a:p>
          <a:p>
            <a:pPr marL="0" indent="0" algn="just" fontAlgn="base">
              <a:buNone/>
            </a:pPr>
            <a:endParaRPr lang="tr-TR" dirty="0"/>
          </a:p>
          <a:p>
            <a:pPr marL="0" indent="0" algn="just" fontAlgn="base">
              <a:buNone/>
            </a:pPr>
            <a:r>
              <a:rPr lang="tr-TR" dirty="0"/>
              <a:t>Çift yönlü monizm, zihinsel ve fiziksel olanın aynı tözün iki yönü ya da bakış açısı olduğu görüşüdür</a:t>
            </a:r>
            <a:r>
              <a:rPr lang="tr-TR" dirty="0" smtClean="0"/>
              <a:t>.</a:t>
            </a:r>
          </a:p>
          <a:p>
            <a:pPr marL="0" indent="0" algn="just" fontAlgn="base">
              <a:buNone/>
            </a:pPr>
            <a:endParaRPr lang="tr-TR" dirty="0"/>
          </a:p>
          <a:p>
            <a:pPr marL="0" indent="0" algn="just" fontAlgn="base">
              <a:buNone/>
            </a:pPr>
            <a:r>
              <a:rPr lang="tr-TR" dirty="0"/>
              <a:t>Nötr monizm gerçekliğin temel doğasının ne zihinsel ne de fiziksel olduğuna inanır; başka bir deyişle "nötrdür".</a:t>
            </a:r>
            <a:br>
              <a:rPr lang="tr-TR" dirty="0"/>
            </a:br>
            <a:endParaRPr lang="en-US" dirty="0"/>
          </a:p>
        </p:txBody>
      </p:sp>
    </p:spTree>
    <p:extLst>
      <p:ext uri="{BB962C8B-B14F-4D97-AF65-F5344CB8AC3E}">
        <p14:creationId xmlns:p14="http://schemas.microsoft.com/office/powerpoint/2010/main" val="928354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İyonya Okulu</a:t>
            </a:r>
            <a:endParaRPr lang="en-US" dirty="0"/>
          </a:p>
        </p:txBody>
      </p:sp>
      <p:sp>
        <p:nvSpPr>
          <p:cNvPr id="5" name="Content Placeholder 4"/>
          <p:cNvSpPr>
            <a:spLocks noGrp="1"/>
          </p:cNvSpPr>
          <p:nvPr>
            <p:ph idx="1"/>
          </p:nvPr>
        </p:nvSpPr>
        <p:spPr>
          <a:xfrm>
            <a:off x="2128719" y="1044701"/>
            <a:ext cx="6871725" cy="3623162"/>
          </a:xfrm>
        </p:spPr>
        <p:txBody>
          <a:bodyPr>
            <a:normAutofit fontScale="92500" lnSpcReduction="20000"/>
          </a:bodyPr>
          <a:lstStyle/>
          <a:p>
            <a:pPr marL="0" indent="0" algn="just" fontAlgn="base">
              <a:buNone/>
            </a:pPr>
            <a:r>
              <a:rPr lang="tr-TR" dirty="0" smtClean="0"/>
              <a:t>Ayrıca </a:t>
            </a:r>
            <a:r>
              <a:rPr lang="tr-TR" dirty="0"/>
              <a:t>her şeyin canlı olduğuna inanıyorlardı </a:t>
            </a:r>
            <a:r>
              <a:rPr lang="tr-TR" dirty="0" smtClean="0"/>
              <a:t>başka bir deyişle </a:t>
            </a:r>
            <a:r>
              <a:rPr lang="tr-TR" dirty="0" err="1" smtClean="0"/>
              <a:t>hlozoisttiler</a:t>
            </a:r>
            <a:r>
              <a:rPr lang="tr-TR" dirty="0"/>
              <a:t>. Miletliler her şeyin ortak noktasının ne olduğu konusunda hemfikir değillerdi ve bunu bulmak için deney yapmıyorlardı, ancak kendilerini açıklamak için din veya mitoloji yerine soyut akıl yürütmeyi kullandılar ve bu nedenle ilk filozoflar olarak kabul edilirler.</a:t>
            </a:r>
          </a:p>
          <a:p>
            <a:pPr marL="0" indent="0" algn="just" fontAlgn="base">
              <a:buNone/>
            </a:pPr>
            <a:r>
              <a:rPr lang="tr-TR" dirty="0"/>
              <a:t/>
            </a:r>
            <a:br>
              <a:rPr lang="tr-TR" dirty="0"/>
            </a:br>
            <a:endParaRPr lang="en-US" dirty="0"/>
          </a:p>
        </p:txBody>
      </p:sp>
    </p:spTree>
    <p:extLst>
      <p:ext uri="{BB962C8B-B14F-4D97-AF65-F5344CB8AC3E}">
        <p14:creationId xmlns:p14="http://schemas.microsoft.com/office/powerpoint/2010/main" val="785744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İyonya Okulu</a:t>
            </a:r>
            <a:endParaRPr lang="en-US" dirty="0"/>
          </a:p>
        </p:txBody>
      </p:sp>
      <p:sp>
        <p:nvSpPr>
          <p:cNvPr id="5" name="Content Placeholder 4"/>
          <p:cNvSpPr>
            <a:spLocks noGrp="1"/>
          </p:cNvSpPr>
          <p:nvPr>
            <p:ph idx="1"/>
          </p:nvPr>
        </p:nvSpPr>
        <p:spPr>
          <a:xfrm>
            <a:off x="2128720" y="1350110"/>
            <a:ext cx="6871725" cy="3623162"/>
          </a:xfrm>
        </p:spPr>
        <p:txBody>
          <a:bodyPr>
            <a:normAutofit fontScale="85000" lnSpcReduction="10000"/>
          </a:bodyPr>
          <a:lstStyle/>
          <a:p>
            <a:pPr marL="0" indent="0" algn="just" fontAlgn="base">
              <a:buNone/>
            </a:pPr>
            <a:r>
              <a:rPr lang="tr-TR" dirty="0" err="1"/>
              <a:t>Hlozoizm</a:t>
            </a:r>
            <a:r>
              <a:rPr lang="tr-TR" dirty="0"/>
              <a:t>, tüm maddenin ya kendi içinde ya da üstün bir ilkenin, genellikle dünya-ruhunun (</a:t>
            </a:r>
            <a:r>
              <a:rPr lang="tr-TR" dirty="0" err="1"/>
              <a:t>anima</a:t>
            </a:r>
            <a:r>
              <a:rPr lang="tr-TR" dirty="0"/>
              <a:t> </a:t>
            </a:r>
            <a:r>
              <a:rPr lang="tr-TR" dirty="0" err="1"/>
              <a:t>mundi</a:t>
            </a:r>
            <a:r>
              <a:rPr lang="tr-TR" dirty="0"/>
              <a:t>) eylemine katılarak canlı veya hareketli olduğu felsefi doktrindir. </a:t>
            </a:r>
            <a:endParaRPr lang="tr-TR" dirty="0" smtClean="0"/>
          </a:p>
          <a:p>
            <a:pPr marL="0" indent="0" algn="just" fontAlgn="base">
              <a:buNone/>
            </a:pPr>
            <a:r>
              <a:rPr lang="tr-TR" dirty="0" smtClean="0"/>
              <a:t>Teori</a:t>
            </a:r>
            <a:r>
              <a:rPr lang="tr-TR" dirty="0"/>
              <a:t>, maddenin yaşamla ya da ruhani faaliyetle birleşik olduğunu savunur. Kelime, 1678 yılında İngiliz </a:t>
            </a:r>
            <a:r>
              <a:rPr lang="tr-TR" dirty="0" err="1"/>
              <a:t>Platonist</a:t>
            </a:r>
            <a:r>
              <a:rPr lang="tr-TR" dirty="0"/>
              <a:t> filozof </a:t>
            </a:r>
            <a:r>
              <a:rPr lang="tr-TR" dirty="0" err="1"/>
              <a:t>Ralph</a:t>
            </a:r>
            <a:r>
              <a:rPr lang="tr-TR" dirty="0"/>
              <a:t> </a:t>
            </a:r>
            <a:r>
              <a:rPr lang="tr-TR" dirty="0" err="1"/>
              <a:t>Cudworth</a:t>
            </a:r>
            <a:r>
              <a:rPr lang="tr-TR" dirty="0"/>
              <a:t> tarafından Yunanca </a:t>
            </a:r>
            <a:r>
              <a:rPr lang="el-GR" dirty="0"/>
              <a:t>ὕλη (</a:t>
            </a:r>
            <a:r>
              <a:rPr lang="tr-TR" dirty="0" err="1"/>
              <a:t>hyle</a:t>
            </a:r>
            <a:r>
              <a:rPr lang="tr-TR" dirty="0"/>
              <a:t>: " tahta, madde") ve </a:t>
            </a:r>
            <a:r>
              <a:rPr lang="el-GR" dirty="0"/>
              <a:t>ζωή (</a:t>
            </a:r>
            <a:r>
              <a:rPr lang="tr-TR" dirty="0" err="1"/>
              <a:t>zoē</a:t>
            </a:r>
            <a:r>
              <a:rPr lang="tr-TR" dirty="0"/>
              <a:t>: "hayat") kelimelerinden oluşan 17. yüzyıla ait bir terimdir.</a:t>
            </a:r>
            <a:br>
              <a:rPr lang="tr-TR" dirty="0"/>
            </a:br>
            <a:endParaRPr lang="en-US" dirty="0"/>
          </a:p>
        </p:txBody>
      </p:sp>
    </p:spTree>
    <p:extLst>
      <p:ext uri="{BB962C8B-B14F-4D97-AF65-F5344CB8AC3E}">
        <p14:creationId xmlns:p14="http://schemas.microsoft.com/office/powerpoint/2010/main" val="3743729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a:effectLst/>
              </a:rPr>
              <a:t/>
            </a:r>
            <a:br>
              <a:rPr lang="tr-TR" b="1" dirty="0">
                <a:effectLst/>
              </a:rPr>
            </a:br>
            <a:r>
              <a:rPr lang="tr-TR" b="1" dirty="0" err="1" smtClean="0">
                <a:effectLst/>
              </a:rPr>
              <a:t>Thales</a:t>
            </a:r>
            <a:r>
              <a:rPr lang="tr-TR" dirty="0">
                <a:effectLst/>
              </a:rPr>
              <a:t/>
            </a:r>
            <a:br>
              <a:rPr lang="tr-TR" dirty="0">
                <a:effectLst/>
              </a:rPr>
            </a:br>
            <a:r>
              <a:rPr lang="tr-TR" dirty="0"/>
              <a:t/>
            </a:r>
            <a:br>
              <a:rPr lang="tr-TR" dirty="0"/>
            </a:br>
            <a:endParaRPr lang="en-US" dirty="0"/>
          </a:p>
        </p:txBody>
      </p:sp>
      <p:sp>
        <p:nvSpPr>
          <p:cNvPr id="5" name="Content Placeholder 4"/>
          <p:cNvSpPr>
            <a:spLocks noGrp="1"/>
          </p:cNvSpPr>
          <p:nvPr>
            <p:ph idx="1"/>
          </p:nvPr>
        </p:nvSpPr>
        <p:spPr>
          <a:xfrm>
            <a:off x="2128720" y="1350109"/>
            <a:ext cx="6871725" cy="4123035"/>
          </a:xfrm>
        </p:spPr>
        <p:txBody>
          <a:bodyPr>
            <a:normAutofit fontScale="77500" lnSpcReduction="20000"/>
          </a:bodyPr>
          <a:lstStyle/>
          <a:p>
            <a:pPr marL="0" indent="0" algn="just" fontAlgn="base">
              <a:buNone/>
            </a:pPr>
            <a:r>
              <a:rPr lang="tr-TR" dirty="0"/>
              <a:t>Miletli </a:t>
            </a:r>
            <a:r>
              <a:rPr lang="tr-TR" dirty="0" err="1"/>
              <a:t>Thales</a:t>
            </a:r>
            <a:r>
              <a:rPr lang="tr-TR" dirty="0"/>
              <a:t> (Yunanca: </a:t>
            </a:r>
            <a:r>
              <a:rPr lang="el-GR" dirty="0"/>
              <a:t>Θαλῆς; </a:t>
            </a:r>
            <a:r>
              <a:rPr lang="tr-TR" dirty="0"/>
              <a:t>yak. 626/623 – yak. 548/545 MÖ), Küçük Asya’da, </a:t>
            </a:r>
            <a:r>
              <a:rPr lang="tr-TR" dirty="0" err="1"/>
              <a:t>İyonya’da</a:t>
            </a:r>
            <a:r>
              <a:rPr lang="tr-TR" dirty="0"/>
              <a:t> Miletli bir Antik Yunan Sokrates öncesi filozoftur. </a:t>
            </a:r>
            <a:r>
              <a:rPr lang="tr-TR" dirty="0" err="1"/>
              <a:t>Thales</a:t>
            </a:r>
            <a:r>
              <a:rPr lang="tr-TR" dirty="0"/>
              <a:t>, Antik Yunan’ın kurucu figürleri olan Yedi Bilge’den biriydi ve </a:t>
            </a:r>
            <a:r>
              <a:rPr lang="tr-TR" dirty="0" err="1"/>
              <a:t>Delphi’deki</a:t>
            </a:r>
            <a:r>
              <a:rPr lang="tr-TR" dirty="0"/>
              <a:t> </a:t>
            </a:r>
            <a:r>
              <a:rPr lang="tr-TR" dirty="0" err="1"/>
              <a:t>Apollo</a:t>
            </a:r>
            <a:r>
              <a:rPr lang="tr-TR" dirty="0"/>
              <a:t> Tapınağı’nda yazılı olan “kendini bil</a:t>
            </a:r>
            <a:r>
              <a:rPr lang="tr-TR" dirty="0" smtClean="0"/>
              <a:t>”</a:t>
            </a:r>
            <a:r>
              <a:rPr lang="el-GR" dirty="0"/>
              <a:t> Γνῶθι σαυτόν</a:t>
            </a:r>
            <a:r>
              <a:rPr lang="tr-TR" dirty="0" smtClean="0"/>
              <a:t> </a:t>
            </a:r>
            <a:r>
              <a:rPr lang="tr-TR" dirty="0"/>
              <a:t>sözüyle tanınır.</a:t>
            </a:r>
          </a:p>
          <a:p>
            <a:pPr marL="0" indent="0" algn="just" fontAlgn="base">
              <a:buNone/>
            </a:pPr>
            <a:endParaRPr lang="tr-TR" dirty="0" smtClean="0"/>
          </a:p>
          <a:p>
            <a:pPr marL="0" indent="0" algn="just" fontAlgn="base">
              <a:buNone/>
            </a:pPr>
            <a:r>
              <a:rPr lang="tr-TR" dirty="0" smtClean="0"/>
              <a:t>Pek </a:t>
            </a:r>
            <a:r>
              <a:rPr lang="tr-TR" dirty="0"/>
              <a:t>çok kişi onu Yunan geleneğinde dünyayı açıklamak için mitolojiyi kullanmaktan vazgeçen ve bunun yerine doğa felsefesini kullanan ilk filozof olarak kabul eder. Bu nedenle matematik, bilim ve </a:t>
            </a:r>
            <a:r>
              <a:rPr lang="tr-TR" dirty="0" err="1"/>
              <a:t>tümdengelimsel</a:t>
            </a:r>
            <a:r>
              <a:rPr lang="tr-TR" dirty="0"/>
              <a:t> akıl yürütmeyle ilk uğraşan kişi olarak kabul edilir.</a:t>
            </a:r>
          </a:p>
          <a:p>
            <a:pPr marL="0" indent="0" algn="just" fontAlgn="base">
              <a:buNone/>
            </a:pPr>
            <a:r>
              <a:rPr lang="tr-TR" dirty="0"/>
              <a:t/>
            </a:r>
            <a:br>
              <a:rPr lang="tr-TR" dirty="0"/>
            </a:br>
            <a:endParaRPr lang="en-US" dirty="0"/>
          </a:p>
        </p:txBody>
      </p:sp>
    </p:spTree>
    <p:extLst>
      <p:ext uri="{BB962C8B-B14F-4D97-AF65-F5344CB8AC3E}">
        <p14:creationId xmlns:p14="http://schemas.microsoft.com/office/powerpoint/2010/main" val="1603970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algn="ctr" fontAlgn="base"/>
            <a:r>
              <a:rPr lang="el-GR" dirty="0">
                <a:effectLst/>
              </a:rPr>
              <a:t>οἱ ἑπτὰ σοφοί </a:t>
            </a:r>
            <a:endParaRPr lang="en-US" dirty="0"/>
          </a:p>
        </p:txBody>
      </p:sp>
      <p:sp>
        <p:nvSpPr>
          <p:cNvPr id="5" name="Content Placeholder 4"/>
          <p:cNvSpPr>
            <a:spLocks noGrp="1"/>
          </p:cNvSpPr>
          <p:nvPr>
            <p:ph idx="1"/>
          </p:nvPr>
        </p:nvSpPr>
        <p:spPr>
          <a:xfrm>
            <a:off x="2128720" y="1350109"/>
            <a:ext cx="6871725" cy="4123035"/>
          </a:xfrm>
        </p:spPr>
        <p:txBody>
          <a:bodyPr>
            <a:normAutofit fontScale="85000" lnSpcReduction="20000"/>
          </a:bodyPr>
          <a:lstStyle/>
          <a:p>
            <a:pPr marL="0" indent="0" algn="just" fontAlgn="base">
              <a:buNone/>
            </a:pPr>
            <a:r>
              <a:rPr lang="tr-TR" dirty="0"/>
              <a:t>Miletli </a:t>
            </a:r>
            <a:r>
              <a:rPr lang="tr-TR" dirty="0" err="1"/>
              <a:t>Thales</a:t>
            </a:r>
            <a:r>
              <a:rPr lang="tr-TR" dirty="0"/>
              <a:t> (MÖ 624 civarı - MÖ 546 civarı) tanınmış ilk Yunan filozof, matematikçi ve astronomdur. Antik biyografi yazarı </a:t>
            </a:r>
            <a:r>
              <a:rPr lang="tr-TR" dirty="0" err="1"/>
              <a:t>Diogenes</a:t>
            </a:r>
            <a:r>
              <a:rPr lang="tr-TR" dirty="0"/>
              <a:t> </a:t>
            </a:r>
            <a:r>
              <a:rPr lang="tr-TR" dirty="0" err="1"/>
              <a:t>Laertius</a:t>
            </a:r>
            <a:r>
              <a:rPr lang="tr-TR" dirty="0"/>
              <a:t>, </a:t>
            </a:r>
            <a:r>
              <a:rPr lang="tr-TR" dirty="0" err="1"/>
              <a:t>Delphi'deki</a:t>
            </a:r>
            <a:r>
              <a:rPr lang="tr-TR" dirty="0"/>
              <a:t> </a:t>
            </a:r>
            <a:r>
              <a:rPr lang="tr-TR" dirty="0" err="1"/>
              <a:t>Apollo</a:t>
            </a:r>
            <a:r>
              <a:rPr lang="tr-TR" dirty="0"/>
              <a:t> Tapınağı'nın ön cephesine kazınmış olan "Kendini bil" aforizmasını </a:t>
            </a:r>
            <a:r>
              <a:rPr lang="tr-TR" dirty="0" err="1"/>
              <a:t>Thales'e</a:t>
            </a:r>
            <a:r>
              <a:rPr lang="tr-TR" dirty="0"/>
              <a:t> atfeder, ancak bu atıf konusunda antik bir fikir birliği yoktur</a:t>
            </a:r>
            <a:r>
              <a:rPr lang="tr-TR" dirty="0" smtClean="0"/>
              <a:t>.</a:t>
            </a:r>
          </a:p>
          <a:p>
            <a:pPr marL="0" indent="0" algn="just" fontAlgn="base">
              <a:buNone/>
            </a:pPr>
            <a:r>
              <a:rPr lang="tr-TR" dirty="0" smtClean="0"/>
              <a:t>Midillili </a:t>
            </a:r>
            <a:r>
              <a:rPr lang="tr-TR" dirty="0" err="1"/>
              <a:t>Pittacus</a:t>
            </a:r>
            <a:r>
              <a:rPr lang="tr-TR" dirty="0"/>
              <a:t> (MÖ 640 civarı - MÖ 568 civarı) Midilli'yi (</a:t>
            </a:r>
            <a:r>
              <a:rPr lang="tr-TR" dirty="0" err="1"/>
              <a:t>Lesbos</a:t>
            </a:r>
            <a:r>
              <a:rPr lang="tr-TR" dirty="0"/>
              <a:t>) yönetmiştir. Soyluların gücünü azaltmaya çalışmış ve desteklediği </a:t>
            </a:r>
            <a:r>
              <a:rPr lang="tr-TR" dirty="0" err="1"/>
              <a:t>demos'un</a:t>
            </a:r>
            <a:r>
              <a:rPr lang="tr-TR" dirty="0"/>
              <a:t> desteğiyle </a:t>
            </a:r>
            <a:r>
              <a:rPr lang="tr-TR" dirty="0" smtClean="0"/>
              <a:t>yönetmeyi başarmıştır.</a:t>
            </a:r>
          </a:p>
          <a:p>
            <a:pPr marL="0" indent="0" algn="just" fontAlgn="base">
              <a:buNone/>
            </a:pPr>
            <a:r>
              <a:rPr lang="tr-TR" dirty="0"/>
              <a:t/>
            </a:r>
            <a:br>
              <a:rPr lang="tr-TR" dirty="0"/>
            </a:br>
            <a:endParaRPr lang="en-US" dirty="0"/>
          </a:p>
        </p:txBody>
      </p:sp>
    </p:spTree>
    <p:extLst>
      <p:ext uri="{BB962C8B-B14F-4D97-AF65-F5344CB8AC3E}">
        <p14:creationId xmlns:p14="http://schemas.microsoft.com/office/powerpoint/2010/main" val="2328162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algn="ctr" fontAlgn="base"/>
            <a:r>
              <a:rPr lang="el-GR" dirty="0">
                <a:effectLst/>
              </a:rPr>
              <a:t>οἱ ἑπτὰ σοφοί </a:t>
            </a:r>
            <a:endParaRPr lang="en-US" dirty="0"/>
          </a:p>
        </p:txBody>
      </p:sp>
      <p:sp>
        <p:nvSpPr>
          <p:cNvPr id="5" name="Content Placeholder 4"/>
          <p:cNvSpPr>
            <a:spLocks noGrp="1"/>
          </p:cNvSpPr>
          <p:nvPr>
            <p:ph idx="1"/>
          </p:nvPr>
        </p:nvSpPr>
        <p:spPr>
          <a:xfrm>
            <a:off x="2128720" y="1350109"/>
            <a:ext cx="6871725" cy="4123035"/>
          </a:xfrm>
        </p:spPr>
        <p:txBody>
          <a:bodyPr>
            <a:normAutofit fontScale="70000" lnSpcReduction="20000"/>
          </a:bodyPr>
          <a:lstStyle/>
          <a:p>
            <a:pPr marL="0" indent="0" algn="just" fontAlgn="base">
              <a:buNone/>
            </a:pPr>
            <a:r>
              <a:rPr lang="tr-TR" dirty="0" err="1"/>
              <a:t>Priene'li</a:t>
            </a:r>
            <a:r>
              <a:rPr lang="tr-TR" dirty="0"/>
              <a:t> </a:t>
            </a:r>
            <a:r>
              <a:rPr lang="tr-TR" dirty="0" err="1"/>
              <a:t>Bias</a:t>
            </a:r>
            <a:r>
              <a:rPr lang="tr-TR" dirty="0"/>
              <a:t> (MÖ 6. yüzyıl) MÖ 6. yüzyılda yaşamış bir siyasetçi ve yasa koyucudur</a:t>
            </a:r>
            <a:r>
              <a:rPr lang="tr-TR" dirty="0" smtClean="0"/>
              <a:t>.</a:t>
            </a:r>
          </a:p>
          <a:p>
            <a:pPr marL="0" indent="0" algn="just" fontAlgn="base">
              <a:buNone/>
            </a:pPr>
            <a:r>
              <a:rPr lang="tr-TR" dirty="0" smtClean="0"/>
              <a:t>Atinalı </a:t>
            </a:r>
            <a:r>
              <a:rPr lang="tr-TR" dirty="0"/>
              <a:t>Solon (M.Ö. 638 civarı - M.Ö. 558 civarı) Atina demokrasisini şekillendiren yasaların çerçevesini çizen Atinalı ünlü bir yasa koyucu ve reformcuydu</a:t>
            </a:r>
            <a:r>
              <a:rPr lang="tr-TR" dirty="0" smtClean="0"/>
              <a:t>.</a:t>
            </a:r>
          </a:p>
          <a:p>
            <a:pPr marL="0" indent="0" algn="just" fontAlgn="base">
              <a:buNone/>
            </a:pPr>
            <a:r>
              <a:rPr lang="tr-TR" dirty="0" smtClean="0"/>
              <a:t>Beşinci </a:t>
            </a:r>
            <a:r>
              <a:rPr lang="tr-TR" dirty="0"/>
              <a:t>ve altıncı bilge çeşitli şekillerde iki kişi olarak verilmektedir: </a:t>
            </a:r>
            <a:r>
              <a:rPr lang="tr-TR" dirty="0" err="1"/>
              <a:t>Thales'in</a:t>
            </a:r>
            <a:r>
              <a:rPr lang="tr-TR" dirty="0"/>
              <a:t> büyükbabası ya da kayınpederi olduğu bildirilen </a:t>
            </a:r>
            <a:r>
              <a:rPr lang="tr-TR" dirty="0" err="1"/>
              <a:t>Lindos</a:t>
            </a:r>
            <a:r>
              <a:rPr lang="tr-TR" dirty="0"/>
              <a:t> tiranı </a:t>
            </a:r>
            <a:r>
              <a:rPr lang="tr-TR" dirty="0" err="1"/>
              <a:t>Cleobulus</a:t>
            </a:r>
            <a:r>
              <a:rPr lang="tr-TR" dirty="0"/>
              <a:t> (</a:t>
            </a:r>
            <a:r>
              <a:rPr lang="tr-TR" dirty="0" err="1"/>
              <a:t>fl</a:t>
            </a:r>
            <a:r>
              <a:rPr lang="tr-TR" dirty="0"/>
              <a:t>. M.Ö. 600 civarı); </a:t>
            </a:r>
            <a:r>
              <a:rPr lang="tr-TR" dirty="0" err="1"/>
              <a:t>Korintli</a:t>
            </a:r>
            <a:r>
              <a:rPr lang="tr-TR" dirty="0"/>
              <a:t> </a:t>
            </a:r>
            <a:r>
              <a:rPr lang="tr-TR" dirty="0" err="1"/>
              <a:t>Periander</a:t>
            </a:r>
            <a:r>
              <a:rPr lang="tr-TR" dirty="0"/>
              <a:t> (d. M.Ö. 634'ten önce, ö. M.Ö. 585 civarı); </a:t>
            </a:r>
            <a:r>
              <a:rPr lang="tr-TR" dirty="0" err="1"/>
              <a:t>Chenae'li</a:t>
            </a:r>
            <a:r>
              <a:rPr lang="tr-TR" dirty="0"/>
              <a:t> </a:t>
            </a:r>
            <a:r>
              <a:rPr lang="tr-TR" dirty="0" err="1"/>
              <a:t>Myson</a:t>
            </a:r>
            <a:r>
              <a:rPr lang="tr-TR" dirty="0"/>
              <a:t> (M.Ö. 6. yüzyıl); </a:t>
            </a:r>
            <a:r>
              <a:rPr lang="tr-TR" dirty="0" err="1"/>
              <a:t>İskitli</a:t>
            </a:r>
            <a:r>
              <a:rPr lang="tr-TR" dirty="0"/>
              <a:t> </a:t>
            </a:r>
            <a:r>
              <a:rPr lang="tr-TR" dirty="0" err="1"/>
              <a:t>Anacharsis</a:t>
            </a:r>
            <a:r>
              <a:rPr lang="tr-TR" dirty="0"/>
              <a:t> (M.Ö. 6. yüzyıl</a:t>
            </a:r>
            <a:r>
              <a:rPr lang="tr-TR" dirty="0" smtClean="0"/>
              <a:t>).</a:t>
            </a:r>
          </a:p>
          <a:p>
            <a:pPr marL="0" indent="0" algn="just" fontAlgn="base">
              <a:buNone/>
            </a:pPr>
            <a:r>
              <a:rPr lang="tr-TR" dirty="0" err="1" smtClean="0"/>
              <a:t>Spartalı</a:t>
            </a:r>
            <a:r>
              <a:rPr lang="tr-TR" dirty="0" smtClean="0"/>
              <a:t> </a:t>
            </a:r>
            <a:r>
              <a:rPr lang="tr-TR" dirty="0" err="1"/>
              <a:t>Chilon</a:t>
            </a:r>
            <a:r>
              <a:rPr lang="tr-TR" dirty="0"/>
              <a:t> (y. MÖ 555) </a:t>
            </a:r>
            <a:r>
              <a:rPr lang="tr-TR" dirty="0" err="1"/>
              <a:t>Sparta</a:t>
            </a:r>
            <a:r>
              <a:rPr lang="tr-TR" dirty="0"/>
              <a:t> toplumunun </a:t>
            </a:r>
            <a:r>
              <a:rPr lang="tr-TR" dirty="0" err="1"/>
              <a:t>militarizasyonunun</a:t>
            </a:r>
            <a:r>
              <a:rPr lang="tr-TR" dirty="0"/>
              <a:t> kendisine atfedildiği </a:t>
            </a:r>
            <a:r>
              <a:rPr lang="tr-TR" dirty="0" err="1"/>
              <a:t>Spartalı</a:t>
            </a:r>
            <a:r>
              <a:rPr lang="tr-TR" dirty="0"/>
              <a:t> bir siyasetçiydi.</a:t>
            </a:r>
            <a:r>
              <a:rPr lang="tr-TR" dirty="0" smtClean="0"/>
              <a:t/>
            </a:r>
            <a:br>
              <a:rPr lang="tr-TR" dirty="0" smtClean="0"/>
            </a:br>
            <a:endParaRPr lang="en-US" dirty="0"/>
          </a:p>
        </p:txBody>
      </p:sp>
    </p:spTree>
    <p:extLst>
      <p:ext uri="{BB962C8B-B14F-4D97-AF65-F5344CB8AC3E}">
        <p14:creationId xmlns:p14="http://schemas.microsoft.com/office/powerpoint/2010/main" val="3511982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128720" y="1350110"/>
            <a:ext cx="6871725" cy="3623162"/>
          </a:xfrm>
        </p:spPr>
        <p:txBody>
          <a:bodyPr>
            <a:normAutofit/>
          </a:bodyPr>
          <a:lstStyle/>
          <a:p>
            <a:pPr marL="0" indent="0" algn="just" fontAlgn="base">
              <a:buNone/>
            </a:pPr>
            <a:r>
              <a:rPr lang="tr-TR" dirty="0"/>
              <a:t/>
            </a:r>
            <a:br>
              <a:rPr lang="tr-TR" dirty="0"/>
            </a:b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4130" y="1220146"/>
            <a:ext cx="6413610" cy="2098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9537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20" y="1044700"/>
            <a:ext cx="6871725" cy="3928572"/>
          </a:xfrm>
        </p:spPr>
        <p:txBody>
          <a:bodyPr>
            <a:normAutofit/>
          </a:bodyPr>
          <a:lstStyle/>
          <a:p>
            <a:pPr marL="0" indent="0" algn="just" fontAlgn="base">
              <a:buNone/>
            </a:pPr>
            <a:r>
              <a:rPr lang="tr-TR" dirty="0"/>
              <a:t>İlk filozoflar onu takip ederek tüm doğayı tek bir nihai maddenin varlığına dayalı olarak açıklamışlardır. </a:t>
            </a:r>
            <a:r>
              <a:rPr lang="tr-TR" dirty="0" err="1"/>
              <a:t>Thales</a:t>
            </a:r>
            <a:r>
              <a:rPr lang="tr-TR" dirty="0"/>
              <a:t> bu tek maddenin su olduğunu </a:t>
            </a:r>
            <a:r>
              <a:rPr lang="tr-TR" dirty="0" err="1"/>
              <a:t>teorileştirmiştir</a:t>
            </a:r>
            <a:r>
              <a:rPr lang="tr-TR" dirty="0"/>
              <a:t>. </a:t>
            </a:r>
            <a:r>
              <a:rPr lang="tr-TR" dirty="0" err="1"/>
              <a:t>Thales</a:t>
            </a:r>
            <a:r>
              <a:rPr lang="tr-TR" dirty="0"/>
              <a:t> Dünya’nın suyun içinde yüzdüğünü düşünüyordu.</a:t>
            </a:r>
          </a:p>
          <a:p>
            <a:pPr marL="0" indent="0" algn="just" fontAlgn="base">
              <a:buNone/>
            </a:pPr>
            <a:endParaRPr lang="en-US" dirty="0"/>
          </a:p>
        </p:txBody>
      </p:sp>
    </p:spTree>
    <p:extLst>
      <p:ext uri="{BB962C8B-B14F-4D97-AF65-F5344CB8AC3E}">
        <p14:creationId xmlns:p14="http://schemas.microsoft.com/office/powerpoint/2010/main" val="427331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1425" y="586585"/>
            <a:ext cx="3025958" cy="3327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2127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20" y="1044700"/>
            <a:ext cx="6871725" cy="3928572"/>
          </a:xfrm>
        </p:spPr>
        <p:txBody>
          <a:bodyPr>
            <a:normAutofit fontScale="92500" lnSpcReduction="20000"/>
          </a:bodyPr>
          <a:lstStyle/>
          <a:p>
            <a:pPr marL="0" indent="0" algn="just" fontAlgn="base">
              <a:buNone/>
            </a:pPr>
            <a:r>
              <a:rPr lang="tr-TR" dirty="0"/>
              <a:t>Matematikte </a:t>
            </a:r>
            <a:r>
              <a:rPr lang="tr-TR" dirty="0" err="1"/>
              <a:t>Thales</a:t>
            </a:r>
            <a:r>
              <a:rPr lang="tr-TR" dirty="0"/>
              <a:t>, </a:t>
            </a:r>
            <a:r>
              <a:rPr lang="tr-TR" dirty="0" err="1"/>
              <a:t>Thales’in</a:t>
            </a:r>
            <a:r>
              <a:rPr lang="tr-TR" dirty="0"/>
              <a:t> teoreminin isim babasıdır ve kesişme teoremi </a:t>
            </a:r>
            <a:r>
              <a:rPr lang="tr-TR" dirty="0" err="1"/>
              <a:t>Thales’in</a:t>
            </a:r>
            <a:r>
              <a:rPr lang="tr-TR" dirty="0"/>
              <a:t> teoremi olarak da bilinir. </a:t>
            </a:r>
            <a:r>
              <a:rPr lang="tr-TR" dirty="0" err="1"/>
              <a:t>Thales’in</a:t>
            </a:r>
            <a:r>
              <a:rPr lang="tr-TR" dirty="0"/>
              <a:t> piramitlerin yüksekliğini ve gemilerin kıyıdan uzaklığını hesapladığı söylenir. Bilimde </a:t>
            </a:r>
            <a:r>
              <a:rPr lang="tr-TR" dirty="0" err="1"/>
              <a:t>Thales</a:t>
            </a:r>
            <a:r>
              <a:rPr lang="tr-TR" dirty="0"/>
              <a:t>, hava durumunu ve güneş tutulmasını tahmin ettiği bildirilen bir astronomdu. Ayrıca Büyük Ayı takımyıldızının konumunun yanı sıra gündönümleri ve ekinoksların zamanlamalarını keşfetmesiyle de tanınır. </a:t>
            </a:r>
            <a:r>
              <a:rPr lang="tr-TR" dirty="0" err="1"/>
              <a:t>Thales</a:t>
            </a:r>
            <a:r>
              <a:rPr lang="tr-TR" dirty="0"/>
              <a:t> aynı zamanda bir mühendisti; </a:t>
            </a:r>
            <a:r>
              <a:rPr lang="tr-TR" dirty="0" err="1"/>
              <a:t>Halys</a:t>
            </a:r>
            <a:r>
              <a:rPr lang="tr-TR" dirty="0"/>
              <a:t> (Kızılırmak) Nehri’nin yönünü değiştirmesiyle tanınır.</a:t>
            </a:r>
          </a:p>
          <a:p>
            <a:pPr marL="0" indent="0" algn="just" fontAlgn="base">
              <a:buNone/>
            </a:pPr>
            <a:endParaRPr lang="en-US" dirty="0"/>
          </a:p>
        </p:txBody>
      </p:sp>
    </p:spTree>
    <p:extLst>
      <p:ext uri="{BB962C8B-B14F-4D97-AF65-F5344CB8AC3E}">
        <p14:creationId xmlns:p14="http://schemas.microsoft.com/office/powerpoint/2010/main" val="217316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pic>
        <p:nvPicPr>
          <p:cNvPr id="4098" name="Picture 2" descr="Proof of Thales' Theorem - Art Of Mathema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9540" y="1502815"/>
            <a:ext cx="5715000" cy="300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810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dirty="0">
                <a:effectLst/>
              </a:rPr>
              <a:t/>
            </a:r>
            <a:br>
              <a:rPr lang="tr-TR" dirty="0">
                <a:effectLst/>
              </a:rPr>
            </a:br>
            <a:r>
              <a:rPr lang="tr-TR" dirty="0"/>
              <a:t/>
            </a:r>
            <a:br>
              <a:rPr lang="tr-TR" dirty="0"/>
            </a:br>
            <a:endParaRPr lang="en-US" dirty="0"/>
          </a:p>
        </p:txBody>
      </p:sp>
      <p:sp>
        <p:nvSpPr>
          <p:cNvPr id="5" name="Content Placeholder 4"/>
          <p:cNvSpPr>
            <a:spLocks noGrp="1"/>
          </p:cNvSpPr>
          <p:nvPr>
            <p:ph idx="1"/>
          </p:nvPr>
        </p:nvSpPr>
        <p:spPr>
          <a:xfrm>
            <a:off x="2128720" y="1044700"/>
            <a:ext cx="6871725" cy="3928572"/>
          </a:xfrm>
        </p:spPr>
        <p:txBody>
          <a:bodyPr>
            <a:normAutofit fontScale="77500" lnSpcReduction="20000"/>
          </a:bodyPr>
          <a:lstStyle/>
          <a:p>
            <a:pPr marL="0" indent="0" algn="just" fontAlgn="base">
              <a:buNone/>
            </a:pPr>
            <a:r>
              <a:rPr lang="tr-TR" dirty="0" err="1" smtClean="0"/>
              <a:t>Anaksimandros</a:t>
            </a:r>
            <a:r>
              <a:rPr lang="tr-TR" dirty="0" smtClean="0"/>
              <a:t> (</a:t>
            </a:r>
            <a:r>
              <a:rPr lang="tr-TR" dirty="0"/>
              <a:t>Yunanca: </a:t>
            </a:r>
            <a:r>
              <a:rPr lang="el-GR" dirty="0"/>
              <a:t>Ἀναξίμανδρος </a:t>
            </a:r>
            <a:r>
              <a:rPr lang="tr-TR" dirty="0" err="1"/>
              <a:t>Anaksimandros</a:t>
            </a:r>
            <a:r>
              <a:rPr lang="tr-TR" dirty="0"/>
              <a:t>; yaklaşık MÖ 610 – yaklaşık MÖ 546), </a:t>
            </a:r>
            <a:r>
              <a:rPr lang="tr-TR" dirty="0" err="1"/>
              <a:t>İyonya’nın</a:t>
            </a:r>
            <a:r>
              <a:rPr lang="tr-TR" dirty="0"/>
              <a:t> bir şehri olan Milet’te (günümüz Türkiye’sinde) yaşamış Sokrates öncesi Yunan filozofudur. Milet okuluna mensuptur ve ustası </a:t>
            </a:r>
            <a:r>
              <a:rPr lang="tr-TR" dirty="0" err="1"/>
              <a:t>Thales’in</a:t>
            </a:r>
            <a:r>
              <a:rPr lang="tr-TR" dirty="0"/>
              <a:t> öğretilerini öğrenmiştir. </a:t>
            </a:r>
            <a:r>
              <a:rPr lang="tr-TR" dirty="0" err="1"/>
              <a:t>Thales’in</a:t>
            </a:r>
            <a:r>
              <a:rPr lang="tr-TR" dirty="0"/>
              <a:t> yerine geçmiş ve öğrencileri arasında </a:t>
            </a:r>
            <a:r>
              <a:rPr lang="tr-TR" dirty="0" err="1"/>
              <a:t>Anaksimenes</a:t>
            </a:r>
            <a:r>
              <a:rPr lang="tr-TR" dirty="0"/>
              <a:t> ve muhtemelen Pisagor’un da bulunduğu bu okulun ikinci ustası olmuştur.</a:t>
            </a:r>
          </a:p>
          <a:p>
            <a:pPr marL="0" indent="0" algn="just" fontAlgn="base">
              <a:buNone/>
            </a:pPr>
            <a:r>
              <a:rPr lang="tr-TR" dirty="0"/>
              <a:t>Hayatı ve çalışmaları hakkında bugün çok az şey bilinmektedir. Mevcut tarihi belgelere göre, çalışmalarını yazıya döktüğü bilinen ilk filozoftur, ancak çalışmalarından geriye yalnızca bir parça kalmıştır. Ölümünden sonra belgelerde bulunan bölük pörçük ifadeler onun bir portresini sunmaktadır.</a:t>
            </a:r>
          </a:p>
          <a:p>
            <a:pPr marL="0" indent="0" algn="just" fontAlgn="base">
              <a:buNone/>
            </a:pPr>
            <a:endParaRPr lang="en-US" dirty="0"/>
          </a:p>
        </p:txBody>
      </p:sp>
    </p:spTree>
    <p:extLst>
      <p:ext uri="{BB962C8B-B14F-4D97-AF65-F5344CB8AC3E}">
        <p14:creationId xmlns:p14="http://schemas.microsoft.com/office/powerpoint/2010/main" val="2748079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dirty="0">
                <a:effectLst/>
              </a:rPr>
              <a:t/>
            </a:r>
            <a:br>
              <a:rPr lang="tr-TR" dirty="0">
                <a:effectLst/>
              </a:rPr>
            </a:br>
            <a:r>
              <a:rPr lang="tr-TR" dirty="0"/>
              <a:t/>
            </a:r>
            <a:br>
              <a:rPr lang="tr-TR" dirty="0"/>
            </a:br>
            <a:endParaRPr lang="en-US" dirty="0"/>
          </a:p>
        </p:txBody>
      </p:sp>
      <p:sp>
        <p:nvSpPr>
          <p:cNvPr id="5" name="Content Placeholder 4"/>
          <p:cNvSpPr>
            <a:spLocks noGrp="1"/>
          </p:cNvSpPr>
          <p:nvPr>
            <p:ph idx="1"/>
          </p:nvPr>
        </p:nvSpPr>
        <p:spPr>
          <a:xfrm>
            <a:off x="2128720" y="1044700"/>
            <a:ext cx="6871725" cy="3928572"/>
          </a:xfrm>
        </p:spPr>
        <p:txBody>
          <a:bodyPr>
            <a:normAutofit fontScale="77500" lnSpcReduction="20000"/>
          </a:bodyPr>
          <a:lstStyle/>
          <a:p>
            <a:pPr marL="0" indent="0" algn="just" fontAlgn="base">
              <a:buNone/>
            </a:pPr>
            <a:r>
              <a:rPr lang="tr-TR" dirty="0" err="1"/>
              <a:t>Anaksimandros</a:t>
            </a:r>
            <a:r>
              <a:rPr lang="tr-TR" dirty="0"/>
              <a:t> bilimin erken dönem savunucularındandı ve evrenin farklı yönlerini gözlemlemeye ve açıklamaya çalıştı, özellikle de kökenlerine ilgi duydu, doğanın tıpkı insan toplumları gibi yasalarla yönetildiğini ve doğanın dengesini bozan hiçbir şeyin uzun ömürlü olmadığını iddia etti. Döneminin pek çok düşünürü gibi </a:t>
            </a:r>
            <a:r>
              <a:rPr lang="tr-TR" dirty="0" err="1"/>
              <a:t>Anaksimandros’un</a:t>
            </a:r>
            <a:r>
              <a:rPr lang="tr-TR" dirty="0"/>
              <a:t> felsefesi de pek çok disipline katkılar içeriyordu. Astronomide, gök cisimlerinin Dünya’ya göre mekaniğini tanımlamaya çalışmıştır. Fizikte, belirsiz olanın (ya da </a:t>
            </a:r>
            <a:r>
              <a:rPr lang="tr-TR" dirty="0" err="1"/>
              <a:t>apeiron</a:t>
            </a:r>
            <a:r>
              <a:rPr lang="tr-TR" dirty="0"/>
              <a:t>) her şeyin kaynağı olduğu varsayımı Yunan felsefesini yeni bir kavramsal soyutlama düzeyine taşıdı. Geometri bilgisi, Yunanistan’da </a:t>
            </a:r>
            <a:r>
              <a:rPr lang="tr-TR" dirty="0" err="1"/>
              <a:t>gnomonu</a:t>
            </a:r>
            <a:r>
              <a:rPr lang="tr-TR" dirty="0"/>
              <a:t> tanıtmasına olanak sağlamıştır.</a:t>
            </a:r>
            <a:endParaRPr lang="en-US" dirty="0"/>
          </a:p>
        </p:txBody>
      </p:sp>
    </p:spTree>
    <p:extLst>
      <p:ext uri="{BB962C8B-B14F-4D97-AF65-F5344CB8AC3E}">
        <p14:creationId xmlns:p14="http://schemas.microsoft.com/office/powerpoint/2010/main" val="1708030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dirty="0">
                <a:effectLst/>
              </a:rPr>
              <a:t/>
            </a:r>
            <a:br>
              <a:rPr lang="tr-TR" dirty="0">
                <a:effectLst/>
              </a:rPr>
            </a:br>
            <a:r>
              <a:rPr lang="tr-TR" dirty="0"/>
              <a:t/>
            </a:r>
            <a:br>
              <a:rPr lang="tr-TR" dirty="0"/>
            </a:br>
            <a:endParaRPr lang="en-US" dirty="0"/>
          </a:p>
        </p:txBody>
      </p:sp>
      <p:sp>
        <p:nvSpPr>
          <p:cNvPr id="3" name="Dikdörtgen 2"/>
          <p:cNvSpPr/>
          <p:nvPr/>
        </p:nvSpPr>
        <p:spPr>
          <a:xfrm>
            <a:off x="2233220" y="891995"/>
            <a:ext cx="6256330" cy="4524315"/>
          </a:xfrm>
          <a:prstGeom prst="rect">
            <a:avLst/>
          </a:prstGeom>
        </p:spPr>
        <p:txBody>
          <a:bodyPr wrap="square">
            <a:spAutoFit/>
          </a:bodyPr>
          <a:lstStyle/>
          <a:p>
            <a:r>
              <a:rPr lang="tr-TR" dirty="0" err="1"/>
              <a:t>Anaksimandros</a:t>
            </a:r>
            <a:r>
              <a:rPr lang="tr-TR" dirty="0"/>
              <a:t>, ilksel madde olan suyun doğada bulunan tüm karşıtlıkları açıklayamayacağını savunur; yani su sadece ıslak olabilir, asla kuru olamaz, bu da onu ilksel bir madde yapmaz. İnsanlar tarafından algılanamayan bu maddenin, yani </a:t>
            </a:r>
            <a:r>
              <a:rPr lang="tr-TR" dirty="0" err="1"/>
              <a:t>apeironun</a:t>
            </a:r>
            <a:r>
              <a:rPr lang="tr-TR" dirty="0"/>
              <a:t>, dünyada gözlemlediği karşıtlıkları açıklayabileceğini öne sürmüştür</a:t>
            </a:r>
            <a:r>
              <a:rPr lang="tr-TR" dirty="0" smtClean="0"/>
              <a:t>.</a:t>
            </a:r>
          </a:p>
          <a:p>
            <a:endParaRPr lang="tr-TR" dirty="0"/>
          </a:p>
          <a:p>
            <a:r>
              <a:rPr lang="tr-TR" dirty="0"/>
              <a:t>Aristoteles, </a:t>
            </a:r>
            <a:r>
              <a:rPr lang="tr-TR" dirty="0" err="1"/>
              <a:t>Anaksimandros'un</a:t>
            </a:r>
            <a:r>
              <a:rPr lang="tr-TR" dirty="0"/>
              <a:t> </a:t>
            </a:r>
            <a:r>
              <a:rPr lang="tr-TR" dirty="0" err="1"/>
              <a:t>apeiron</a:t>
            </a:r>
            <a:r>
              <a:rPr lang="tr-TR" dirty="0"/>
              <a:t> kavramıyla mücadele etmiş ve Fizik (203) adlı eserinde şöyle yazmıştır: "Tüm fizikçiler sonsuzu, su ya da hava gibi sözde elementlere ait başka bir doğanın özelliği ya da bunların arasında yer alan bir şey haline getirirler." Daha sonraki araştırmacılar </a:t>
            </a:r>
            <a:r>
              <a:rPr lang="tr-TR" dirty="0" err="1"/>
              <a:t>Anaksimandros'un</a:t>
            </a:r>
            <a:r>
              <a:rPr lang="tr-TR" dirty="0"/>
              <a:t> ilksel unsurunu "sınırsız, limitsiz, tanımsız" olarak yorumlamışlardır. Bu, dünyayı oluşturan orijinal maddeyi temsil ediyordu.</a:t>
            </a:r>
            <a:endParaRPr lang="tr-TR" dirty="0" smtClean="0"/>
          </a:p>
          <a:p>
            <a:endParaRPr lang="tr-TR" dirty="0"/>
          </a:p>
          <a:p>
            <a:endParaRPr lang="tr-TR" dirty="0"/>
          </a:p>
        </p:txBody>
      </p:sp>
    </p:spTree>
    <p:extLst>
      <p:ext uri="{BB962C8B-B14F-4D97-AF65-F5344CB8AC3E}">
        <p14:creationId xmlns:p14="http://schemas.microsoft.com/office/powerpoint/2010/main" val="3879320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dirty="0">
                <a:effectLst/>
              </a:rPr>
              <a:t/>
            </a:r>
            <a:br>
              <a:rPr lang="tr-TR" dirty="0">
                <a:effectLst/>
              </a:rPr>
            </a:br>
            <a:r>
              <a:rPr lang="tr-TR" dirty="0"/>
              <a:t/>
            </a:r>
            <a:br>
              <a:rPr lang="tr-TR" dirty="0"/>
            </a:br>
            <a:endParaRPr lang="en-US" dirty="0"/>
          </a:p>
        </p:txBody>
      </p:sp>
      <p:pic>
        <p:nvPicPr>
          <p:cNvPr id="5122"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8720" y="739290"/>
            <a:ext cx="6871725" cy="3865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73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dirty="0">
                <a:effectLst/>
              </a:rPr>
              <a:t/>
            </a:r>
            <a:br>
              <a:rPr lang="tr-TR" dirty="0">
                <a:effectLst/>
              </a:rPr>
            </a:br>
            <a:r>
              <a:rPr lang="tr-TR" dirty="0"/>
              <a:t/>
            </a:r>
            <a:br>
              <a:rPr lang="tr-TR" dirty="0"/>
            </a:b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9540" y="1044700"/>
            <a:ext cx="5146550" cy="385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4335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Anaksimandros</a:t>
            </a:r>
            <a:r>
              <a:rPr lang="tr-TR" dirty="0">
                <a:effectLst/>
              </a:rPr>
              <a:t/>
            </a:r>
            <a:br>
              <a:rPr lang="tr-TR" dirty="0">
                <a:effectLst/>
              </a:rPr>
            </a:br>
            <a:r>
              <a:rPr lang="tr-TR" dirty="0"/>
              <a:t/>
            </a:r>
            <a:br>
              <a:rPr lang="tr-TR" dirty="0"/>
            </a:br>
            <a:endParaRPr lang="en-US" dirty="0"/>
          </a:p>
        </p:txBody>
      </p:sp>
      <p:sp>
        <p:nvSpPr>
          <p:cNvPr id="2" name="AutoShape 2" descr="Gnomon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8475" y="1044700"/>
            <a:ext cx="3970330" cy="3873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3599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Anaksimenes</a:t>
            </a:r>
            <a:r>
              <a:rPr lang="tr-TR" dirty="0">
                <a:effectLst/>
              </a:rPr>
              <a:t/>
            </a:r>
            <a:br>
              <a:rPr lang="tr-TR" dirty="0">
                <a:effectLst/>
              </a:rPr>
            </a:br>
            <a:r>
              <a:rPr lang="tr-TR" dirty="0"/>
              <a:t/>
            </a:r>
            <a:br>
              <a:rPr lang="tr-TR" dirty="0"/>
            </a:br>
            <a:r>
              <a:rPr lang="tr-TR" dirty="0">
                <a:effectLst/>
              </a:rPr>
              <a:t/>
            </a:r>
            <a:br>
              <a:rPr lang="tr-TR" dirty="0">
                <a:effectLst/>
              </a:rPr>
            </a:br>
            <a:r>
              <a:rPr lang="tr-TR" dirty="0"/>
              <a:t/>
            </a:r>
            <a:br>
              <a:rPr lang="tr-TR" dirty="0"/>
            </a:br>
            <a:endParaRPr lang="en-US" dirty="0"/>
          </a:p>
        </p:txBody>
      </p:sp>
      <p:sp>
        <p:nvSpPr>
          <p:cNvPr id="3" name="Dikdörtgen 2"/>
          <p:cNvSpPr/>
          <p:nvPr/>
        </p:nvSpPr>
        <p:spPr>
          <a:xfrm>
            <a:off x="2233219" y="891995"/>
            <a:ext cx="6767225" cy="3416320"/>
          </a:xfrm>
          <a:prstGeom prst="rect">
            <a:avLst/>
          </a:prstGeom>
        </p:spPr>
        <p:txBody>
          <a:bodyPr wrap="square">
            <a:spAutoFit/>
          </a:bodyPr>
          <a:lstStyle/>
          <a:p>
            <a:pPr algn="just" fontAlgn="base"/>
            <a:r>
              <a:rPr lang="tr-TR" sz="2000" dirty="0"/>
              <a:t>Miletli </a:t>
            </a:r>
            <a:r>
              <a:rPr lang="tr-TR" sz="2000" dirty="0" err="1"/>
              <a:t>Anaksimenes</a:t>
            </a:r>
            <a:r>
              <a:rPr lang="tr-TR" sz="2000" dirty="0"/>
              <a:t> (Yunanca: </a:t>
            </a:r>
            <a:r>
              <a:rPr lang="el-GR" sz="2000" dirty="0"/>
              <a:t>Ἀναξιμένης ὁ Μιλήσιος; </a:t>
            </a:r>
            <a:r>
              <a:rPr lang="tr-TR" sz="2000" dirty="0"/>
              <a:t>yak. MÖ 586/585 – yak. MÖ 526/525), MÖ 6. yüzyılda Anadolu’da (günümüz Türkiye’si) Miletli bir Antik Yunan, </a:t>
            </a:r>
            <a:r>
              <a:rPr lang="tr-TR" sz="2000" dirty="0" err="1"/>
              <a:t>Pre-Sokratik</a:t>
            </a:r>
            <a:r>
              <a:rPr lang="tr-TR" sz="2000" dirty="0"/>
              <a:t> filozoftur. Tarihçiler tarafından Batı dünyasının ilk filozofları olarak kabul edilen Milet Okulu’nun üç filozofundan sonuncusudur. </a:t>
            </a:r>
            <a:r>
              <a:rPr lang="tr-TR" sz="2000" dirty="0" err="1"/>
              <a:t>Anaksimenes</a:t>
            </a:r>
            <a:r>
              <a:rPr lang="tr-TR" sz="2000" dirty="0"/>
              <a:t> en iyi, Yunan geleneğindeki ilk filozof olan ve Yunanistan’ın Yedi </a:t>
            </a:r>
            <a:r>
              <a:rPr lang="tr-TR" sz="2000" dirty="0" err="1"/>
              <a:t>Bilgesi’nden</a:t>
            </a:r>
            <a:r>
              <a:rPr lang="tr-TR" sz="2000" dirty="0"/>
              <a:t> biri olan </a:t>
            </a:r>
            <a:r>
              <a:rPr lang="tr-TR" sz="2000" dirty="0" err="1"/>
              <a:t>Thales</a:t>
            </a:r>
            <a:r>
              <a:rPr lang="tr-TR" sz="2000" dirty="0"/>
              <a:t> tarafından eğitilen </a:t>
            </a:r>
            <a:r>
              <a:rPr lang="tr-TR" sz="2000" dirty="0" err="1"/>
              <a:t>Anaksimandros’un</a:t>
            </a:r>
            <a:r>
              <a:rPr lang="tr-TR" sz="2000" dirty="0"/>
              <a:t> genç bir arkadaşı ya da öğrencisi olarak bilinir ve tanımlanır.</a:t>
            </a:r>
          </a:p>
          <a:p>
            <a:endParaRPr lang="tr-TR" dirty="0"/>
          </a:p>
          <a:p>
            <a:endParaRPr lang="tr-TR" dirty="0"/>
          </a:p>
        </p:txBody>
      </p:sp>
    </p:spTree>
    <p:extLst>
      <p:ext uri="{BB962C8B-B14F-4D97-AF65-F5344CB8AC3E}">
        <p14:creationId xmlns:p14="http://schemas.microsoft.com/office/powerpoint/2010/main" val="1848314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Anaksimenes</a:t>
            </a:r>
            <a:r>
              <a:rPr lang="tr-TR" dirty="0">
                <a:effectLst/>
              </a:rPr>
              <a:t/>
            </a:r>
            <a:br>
              <a:rPr lang="tr-TR" dirty="0">
                <a:effectLst/>
              </a:rPr>
            </a:br>
            <a:r>
              <a:rPr lang="tr-TR" dirty="0"/>
              <a:t/>
            </a:r>
            <a:br>
              <a:rPr lang="tr-TR" dirty="0"/>
            </a:br>
            <a:r>
              <a:rPr lang="tr-TR" dirty="0">
                <a:effectLst/>
              </a:rPr>
              <a:t/>
            </a:r>
            <a:br>
              <a:rPr lang="tr-TR" dirty="0">
                <a:effectLst/>
              </a:rPr>
            </a:br>
            <a:r>
              <a:rPr lang="tr-TR" dirty="0"/>
              <a:t/>
            </a:r>
            <a:br>
              <a:rPr lang="tr-TR" dirty="0"/>
            </a:br>
            <a:endParaRPr lang="en-US" dirty="0"/>
          </a:p>
        </p:txBody>
      </p:sp>
      <p:sp>
        <p:nvSpPr>
          <p:cNvPr id="3" name="Dikdörtgen 2"/>
          <p:cNvSpPr/>
          <p:nvPr/>
        </p:nvSpPr>
        <p:spPr>
          <a:xfrm>
            <a:off x="2233219" y="891995"/>
            <a:ext cx="6767225" cy="4955203"/>
          </a:xfrm>
          <a:prstGeom prst="rect">
            <a:avLst/>
          </a:prstGeom>
        </p:spPr>
        <p:txBody>
          <a:bodyPr wrap="square">
            <a:spAutoFit/>
          </a:bodyPr>
          <a:lstStyle/>
          <a:p>
            <a:pPr algn="just" fontAlgn="base"/>
            <a:r>
              <a:rPr lang="tr-TR" sz="2000" dirty="0" err="1"/>
              <a:t>Anaksimenes’in</a:t>
            </a:r>
            <a:r>
              <a:rPr lang="tr-TR" sz="2000" dirty="0"/>
              <a:t> hayatı ve görüşleri, eserlerinin hiçbiri korunmadığı için belirsizliğini korumaktadır ve yalnızca sonraki yazarlar tarafından hakkında yapılan yorumlar aracılığıyla bilinmektedir. Tarihçiler ve filozoflar onun kozmolojik görüşlerinin Miletli iki selefine benzediğini düşünmektedir. </a:t>
            </a:r>
            <a:r>
              <a:rPr lang="tr-TR" sz="2000" dirty="0" err="1"/>
              <a:t>Thales</a:t>
            </a:r>
            <a:r>
              <a:rPr lang="tr-TR" sz="2000" dirty="0"/>
              <a:t> tüm maddenin sudan yapıldığını; </a:t>
            </a:r>
            <a:r>
              <a:rPr lang="tr-TR" sz="2000" dirty="0" err="1"/>
              <a:t>Anaksimandros</a:t>
            </a:r>
            <a:r>
              <a:rPr lang="tr-TR" sz="2000" dirty="0"/>
              <a:t> tüm maddenin </a:t>
            </a:r>
            <a:r>
              <a:rPr lang="tr-TR" sz="2000" dirty="0" err="1"/>
              <a:t>apeirondan</a:t>
            </a:r>
            <a:r>
              <a:rPr lang="tr-TR" sz="2000" dirty="0"/>
              <a:t> -belirli bir şeyden ziyade belirsiz bir şeyden- yapıldığını; </a:t>
            </a:r>
            <a:r>
              <a:rPr lang="tr-TR" sz="2000" dirty="0" err="1"/>
              <a:t>Anaksimenes</a:t>
            </a:r>
            <a:r>
              <a:rPr lang="tr-TR" sz="2000" dirty="0"/>
              <a:t> ise tüm maddenin havadan yapıldığını öne sürmüştür. </a:t>
            </a:r>
            <a:r>
              <a:rPr lang="tr-TR" sz="2000" dirty="0" err="1"/>
              <a:t>Anaksimenes’e</a:t>
            </a:r>
            <a:r>
              <a:rPr lang="tr-TR" sz="2000" dirty="0"/>
              <a:t> göre, daha yoğun hava daha soğuk, daha yoğun cisimleri, daha seyreltik hava ise daha sıcak, daha hafif cisimleri meydana getiriyordu. </a:t>
            </a:r>
            <a:r>
              <a:rPr lang="tr-TR" sz="2000" dirty="0" err="1"/>
              <a:t>Anaksimenes</a:t>
            </a:r>
            <a:r>
              <a:rPr lang="tr-TR" sz="2000" dirty="0"/>
              <a:t> ayrıca Dünya’nın ve diğer gök cisimlerinin düz ve eğik, bir masa (veya yamuk) şeklinde olduğuna ve hava üzerinde yüzdüklerine inanıyordu.</a:t>
            </a:r>
          </a:p>
          <a:p>
            <a:endParaRPr lang="tr-TR" dirty="0"/>
          </a:p>
          <a:p>
            <a:endParaRPr lang="tr-TR" dirty="0"/>
          </a:p>
        </p:txBody>
      </p:sp>
    </p:spTree>
    <p:extLst>
      <p:ext uri="{BB962C8B-B14F-4D97-AF65-F5344CB8AC3E}">
        <p14:creationId xmlns:p14="http://schemas.microsoft.com/office/powerpoint/2010/main" val="231642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smtClean="0">
                <a:effectLst/>
              </a:rPr>
              <a:t>Anaksimenes</a:t>
            </a:r>
            <a:r>
              <a:rPr lang="tr-TR" dirty="0">
                <a:effectLst/>
              </a:rPr>
              <a:t/>
            </a:r>
            <a:br>
              <a:rPr lang="tr-TR" dirty="0">
                <a:effectLst/>
              </a:rPr>
            </a:br>
            <a:r>
              <a:rPr lang="tr-TR" dirty="0"/>
              <a:t/>
            </a:r>
            <a:br>
              <a:rPr lang="tr-TR" dirty="0"/>
            </a:br>
            <a:r>
              <a:rPr lang="tr-TR" dirty="0">
                <a:effectLst/>
              </a:rPr>
              <a:t/>
            </a:r>
            <a:br>
              <a:rPr lang="tr-TR" dirty="0">
                <a:effectLst/>
              </a:rPr>
            </a:br>
            <a:r>
              <a:rPr lang="tr-TR" dirty="0"/>
              <a:t/>
            </a:r>
            <a:br>
              <a:rPr lang="tr-TR" dirty="0"/>
            </a:br>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4130" y="1044700"/>
            <a:ext cx="2791029" cy="3512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5525" y="1091228"/>
            <a:ext cx="3419158" cy="3419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107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a:effectLst/>
              </a:rPr>
              <a:t>Herakleitos</a:t>
            </a:r>
            <a:r>
              <a:rPr lang="tr-TR" dirty="0">
                <a:effectLst/>
              </a:rPr>
              <a:t/>
            </a:r>
            <a:br>
              <a:rPr lang="tr-TR" dirty="0">
                <a:effectLst/>
              </a:rPr>
            </a:br>
            <a:r>
              <a:rPr lang="tr-TR" dirty="0"/>
              <a:t/>
            </a:r>
            <a:br>
              <a:rPr lang="tr-TR" dirty="0"/>
            </a:br>
            <a:r>
              <a:rPr lang="tr-TR" dirty="0">
                <a:effectLst/>
              </a:rPr>
              <a:t/>
            </a:r>
            <a:br>
              <a:rPr lang="tr-TR" dirty="0">
                <a:effectLst/>
              </a:rPr>
            </a:br>
            <a:r>
              <a:rPr lang="tr-TR" dirty="0"/>
              <a:t/>
            </a:r>
            <a:br>
              <a:rPr lang="tr-TR" dirty="0"/>
            </a:br>
            <a:endParaRPr lang="en-US" dirty="0"/>
          </a:p>
        </p:txBody>
      </p:sp>
      <p:sp>
        <p:nvSpPr>
          <p:cNvPr id="3" name="Dikdörtgen 2"/>
          <p:cNvSpPr/>
          <p:nvPr/>
        </p:nvSpPr>
        <p:spPr>
          <a:xfrm>
            <a:off x="2233219" y="891995"/>
            <a:ext cx="6767225" cy="2554545"/>
          </a:xfrm>
          <a:prstGeom prst="rect">
            <a:avLst/>
          </a:prstGeom>
        </p:spPr>
        <p:txBody>
          <a:bodyPr wrap="square">
            <a:spAutoFit/>
          </a:bodyPr>
          <a:lstStyle/>
          <a:p>
            <a:pPr algn="just" fontAlgn="base"/>
            <a:r>
              <a:rPr lang="tr-TR" sz="2000" dirty="0" err="1"/>
              <a:t>Herakleitos’un</a:t>
            </a:r>
            <a:r>
              <a:rPr lang="tr-TR" sz="2000" dirty="0"/>
              <a:t> felsefesinin ana fikri karşıtların birliği ve değişim kavramıdır. Ayrıca çekişme içinde uyum ve adalet görmüştür. Dünyayı sürekli akış halinde, her zaman “oluş” halinde ama asla “varlık” halinde görmemiştir. Bunu </a:t>
            </a:r>
            <a:r>
              <a:rPr lang="tr-TR" sz="2000" dirty="0" err="1"/>
              <a:t>panta</a:t>
            </a:r>
            <a:r>
              <a:rPr lang="tr-TR" sz="2000" dirty="0"/>
              <a:t> </a:t>
            </a:r>
            <a:r>
              <a:rPr lang="tr-TR" sz="2000" dirty="0" err="1"/>
              <a:t>rhei</a:t>
            </a:r>
            <a:r>
              <a:rPr lang="tr-TR" sz="2000" dirty="0"/>
              <a:t> (“Her şey akar”) ve “Hiç kimse aynı nehre iki kez adım atmaz” gibi sözlerle ifade etmiştir. Felsefesinin bu değişken yönü, “varlığa” ve gerçekliğin durağan doğasına inanan antik filozof </a:t>
            </a:r>
            <a:r>
              <a:rPr lang="tr-TR" sz="2000" dirty="0" err="1"/>
              <a:t>Parmenides’inkiyle</a:t>
            </a:r>
            <a:r>
              <a:rPr lang="tr-TR" sz="2000" dirty="0"/>
              <a:t> tezat oluşturur.</a:t>
            </a:r>
            <a:endParaRPr lang="tr-TR" dirty="0"/>
          </a:p>
        </p:txBody>
      </p:sp>
    </p:spTree>
    <p:extLst>
      <p:ext uri="{BB962C8B-B14F-4D97-AF65-F5344CB8AC3E}">
        <p14:creationId xmlns:p14="http://schemas.microsoft.com/office/powerpoint/2010/main" val="337484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smtClean="0">
                <a:effectLst/>
              </a:rPr>
              <a:t/>
            </a:r>
            <a:br>
              <a:rPr lang="tr-TR" b="1" dirty="0" smtClean="0">
                <a:effectLst/>
              </a:rPr>
            </a:br>
            <a:r>
              <a:rPr lang="tr-TR" b="1" dirty="0">
                <a:effectLst/>
              </a:rPr>
              <a:t/>
            </a:r>
            <a:br>
              <a:rPr lang="tr-TR" b="1" dirty="0">
                <a:effectLst/>
              </a:rPr>
            </a:br>
            <a:r>
              <a:rPr lang="tr-TR" b="1" dirty="0" err="1">
                <a:effectLst/>
              </a:rPr>
              <a:t>Herakleitos</a:t>
            </a:r>
            <a:r>
              <a:rPr lang="tr-TR" dirty="0">
                <a:effectLst/>
              </a:rPr>
              <a:t/>
            </a:r>
            <a:br>
              <a:rPr lang="tr-TR" dirty="0">
                <a:effectLst/>
              </a:rPr>
            </a:br>
            <a:r>
              <a:rPr lang="tr-TR" dirty="0"/>
              <a:t/>
            </a:r>
            <a:br>
              <a:rPr lang="tr-TR" dirty="0"/>
            </a:br>
            <a:r>
              <a:rPr lang="tr-TR" dirty="0">
                <a:effectLst/>
              </a:rPr>
              <a:t/>
            </a:r>
            <a:br>
              <a:rPr lang="tr-TR" dirty="0">
                <a:effectLst/>
              </a:rPr>
            </a:br>
            <a:r>
              <a:rPr lang="tr-TR" dirty="0"/>
              <a:t/>
            </a:r>
            <a:br>
              <a:rPr lang="tr-TR" dirty="0"/>
            </a:br>
            <a:endParaRPr lang="en-US" dirty="0"/>
          </a:p>
        </p:txBody>
      </p:sp>
      <p:sp>
        <p:nvSpPr>
          <p:cNvPr id="3" name="Dikdörtgen 2"/>
          <p:cNvSpPr/>
          <p:nvPr/>
        </p:nvSpPr>
        <p:spPr>
          <a:xfrm>
            <a:off x="2233219" y="891995"/>
            <a:ext cx="6767225" cy="3139321"/>
          </a:xfrm>
          <a:prstGeom prst="rect">
            <a:avLst/>
          </a:prstGeom>
        </p:spPr>
        <p:txBody>
          <a:bodyPr wrap="square">
            <a:spAutoFit/>
          </a:bodyPr>
          <a:lstStyle/>
          <a:p>
            <a:pPr algn="just" fontAlgn="base"/>
            <a:r>
              <a:rPr lang="tr-TR" sz="2000" dirty="0"/>
              <a:t>Hakkındaki antik hikâyelerin çoğunun, korunmuş parçaların yorumlarına dayanan daha sonraki uydurmalar olduğu düşünülmektedir. Paradoksal felsefesi ve kelime oyunlarına ve şifreli, kehanet dolu epigramlara olan düşkünlüğü ona antik çağlardan beri “karanlık” ve “anlaşılmaz” lakaplarını kazandırmıştır. Kibirli ve depresif, melankoliye maruz kalan bir insan düşmanı olarak görülmüştür. Bu nedenle, “gülen filozof” olarak bilinen antik filozof </a:t>
            </a:r>
            <a:r>
              <a:rPr lang="tr-TR" sz="2000" dirty="0" err="1"/>
              <a:t>Demokritos’un</a:t>
            </a:r>
            <a:r>
              <a:rPr lang="tr-TR" sz="2000" dirty="0"/>
              <a:t> aksine “ağlayan filozof” olarak tanınmıştır.</a:t>
            </a:r>
            <a:endParaRPr lang="tr-TR" dirty="0"/>
          </a:p>
          <a:p>
            <a:endParaRPr lang="tr-TR" dirty="0"/>
          </a:p>
        </p:txBody>
      </p:sp>
    </p:spTree>
    <p:extLst>
      <p:ext uri="{BB962C8B-B14F-4D97-AF65-F5344CB8AC3E}">
        <p14:creationId xmlns:p14="http://schemas.microsoft.com/office/powerpoint/2010/main" val="3587323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err="1">
                <a:effectLst/>
              </a:rPr>
              <a:t>Anaksagoras</a:t>
            </a:r>
            <a:endParaRPr lang="en-US" dirty="0"/>
          </a:p>
        </p:txBody>
      </p:sp>
      <p:sp>
        <p:nvSpPr>
          <p:cNvPr id="3" name="Dikdörtgen 2"/>
          <p:cNvSpPr/>
          <p:nvPr/>
        </p:nvSpPr>
        <p:spPr>
          <a:xfrm>
            <a:off x="2233219" y="891995"/>
            <a:ext cx="6767225" cy="4678204"/>
          </a:xfrm>
          <a:prstGeom prst="rect">
            <a:avLst/>
          </a:prstGeom>
        </p:spPr>
        <p:txBody>
          <a:bodyPr wrap="square">
            <a:spAutoFit/>
          </a:bodyPr>
          <a:lstStyle/>
          <a:p>
            <a:pPr algn="just" fontAlgn="base"/>
            <a:r>
              <a:rPr lang="tr-TR" sz="2000" dirty="0"/>
              <a:t>Kendisinden önceki </a:t>
            </a:r>
            <a:r>
              <a:rPr lang="tr-TR" sz="2000" dirty="0" err="1"/>
              <a:t>Miletoslular</a:t>
            </a:r>
            <a:r>
              <a:rPr lang="tr-TR" sz="2000" dirty="0"/>
              <a:t> gibi, </a:t>
            </a:r>
            <a:r>
              <a:rPr lang="tr-TR" sz="2000" dirty="0" err="1"/>
              <a:t>Thales</a:t>
            </a:r>
            <a:r>
              <a:rPr lang="tr-TR" sz="2000" dirty="0"/>
              <a:t> suyla, </a:t>
            </a:r>
            <a:r>
              <a:rPr lang="tr-TR" sz="2000" dirty="0" err="1"/>
              <a:t>Anaksimandros</a:t>
            </a:r>
            <a:r>
              <a:rPr lang="tr-TR" sz="2000" dirty="0"/>
              <a:t> </a:t>
            </a:r>
            <a:r>
              <a:rPr lang="tr-TR" sz="2000" dirty="0" err="1"/>
              <a:t>apeironla</a:t>
            </a:r>
            <a:r>
              <a:rPr lang="tr-TR" sz="2000" dirty="0"/>
              <a:t> ve </a:t>
            </a:r>
            <a:r>
              <a:rPr lang="tr-TR" sz="2000" dirty="0" err="1"/>
              <a:t>Anaksimenes</a:t>
            </a:r>
            <a:r>
              <a:rPr lang="tr-TR" sz="2000" dirty="0"/>
              <a:t> havayla, </a:t>
            </a:r>
            <a:r>
              <a:rPr lang="tr-TR" sz="2000" dirty="0" err="1"/>
              <a:t>Herakleitos</a:t>
            </a:r>
            <a:r>
              <a:rPr lang="tr-TR" sz="2000" dirty="0"/>
              <a:t> da ateşi </a:t>
            </a:r>
            <a:r>
              <a:rPr lang="tr-TR" sz="2000" dirty="0" err="1"/>
              <a:t>arkhe</a:t>
            </a:r>
            <a:r>
              <a:rPr lang="tr-TR" sz="2000" dirty="0"/>
              <a:t>, yani diğer elementleri doğuran temel unsur olarak seçmiştir. Ayrıca </a:t>
            </a:r>
            <a:r>
              <a:rPr lang="tr-TR" sz="2000" dirty="0" err="1"/>
              <a:t>logos’u</a:t>
            </a:r>
            <a:r>
              <a:rPr lang="tr-TR" sz="2000" dirty="0"/>
              <a:t> dünyaya yapı veren olarak görmüştür.</a:t>
            </a:r>
          </a:p>
          <a:p>
            <a:pPr algn="just" fontAlgn="base"/>
            <a:r>
              <a:rPr lang="tr-TR" sz="2000" dirty="0" err="1"/>
              <a:t>Anaksagoras</a:t>
            </a:r>
            <a:r>
              <a:rPr lang="tr-TR" sz="2000" dirty="0"/>
              <a:t> (Yunanca: </a:t>
            </a:r>
            <a:r>
              <a:rPr lang="el-GR" sz="2000" dirty="0"/>
              <a:t>Ἀναξαγόρας, </a:t>
            </a:r>
            <a:r>
              <a:rPr lang="tr-TR" sz="2000" dirty="0" err="1"/>
              <a:t>Anaksagóras</a:t>
            </a:r>
            <a:r>
              <a:rPr lang="tr-TR" sz="2000" dirty="0"/>
              <a:t>, “meclisin efendisi”; yak. 500 – yak. MÖ 428) Sokrates öncesi Yunan filozofudur. Küçük Asya’nın Pers İmparatorluğu’nun kontrolü altında olduğu bir dönemde </a:t>
            </a:r>
            <a:r>
              <a:rPr lang="tr-TR" sz="2000" dirty="0" err="1"/>
              <a:t>Clazomenae’de</a:t>
            </a:r>
            <a:r>
              <a:rPr lang="tr-TR" sz="2000" dirty="0"/>
              <a:t> doğan </a:t>
            </a:r>
            <a:r>
              <a:rPr lang="tr-TR" sz="2000" dirty="0" err="1"/>
              <a:t>Anaksagoras</a:t>
            </a:r>
            <a:r>
              <a:rPr lang="tr-TR" sz="2000" dirty="0"/>
              <a:t>, Atina’ya gelmiştir. </a:t>
            </a:r>
            <a:r>
              <a:rPr lang="tr-TR" sz="2000" dirty="0" err="1"/>
              <a:t>Diogenes</a:t>
            </a:r>
            <a:r>
              <a:rPr lang="tr-TR" sz="2000" dirty="0"/>
              <a:t> </a:t>
            </a:r>
            <a:r>
              <a:rPr lang="tr-TR" sz="2000" dirty="0" err="1"/>
              <a:t>Laërtius</a:t>
            </a:r>
            <a:r>
              <a:rPr lang="tr-TR" sz="2000" dirty="0"/>
              <a:t> ve </a:t>
            </a:r>
            <a:r>
              <a:rPr lang="tr-TR" sz="2000" dirty="0" err="1"/>
              <a:t>Plutarkhos’a</a:t>
            </a:r>
            <a:r>
              <a:rPr lang="tr-TR" sz="2000" dirty="0"/>
              <a:t> göre, daha sonraki yaşamında dinsizlikle suçlanmış ve </a:t>
            </a:r>
            <a:r>
              <a:rPr lang="tr-TR" sz="2000" dirty="0" err="1"/>
              <a:t>Lampsakos’a</a:t>
            </a:r>
            <a:r>
              <a:rPr lang="tr-TR" sz="2000" dirty="0"/>
              <a:t> sürgüne gitmiştir; daha sonraki antik biyografi yazarları tarafından uydurulmadıysa, </a:t>
            </a:r>
            <a:r>
              <a:rPr lang="tr-TR" sz="2000" dirty="0" err="1"/>
              <a:t>Perikles</a:t>
            </a:r>
            <a:r>
              <a:rPr lang="tr-TR" sz="2000" dirty="0"/>
              <a:t> ile olan ilişkisi nedeniyle suçlamalar siyasi olabilir.</a:t>
            </a:r>
          </a:p>
          <a:p>
            <a:endParaRPr lang="tr-TR" dirty="0"/>
          </a:p>
        </p:txBody>
      </p:sp>
    </p:spTree>
    <p:extLst>
      <p:ext uri="{BB962C8B-B14F-4D97-AF65-F5344CB8AC3E}">
        <p14:creationId xmlns:p14="http://schemas.microsoft.com/office/powerpoint/2010/main" val="2421645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err="1">
                <a:effectLst/>
              </a:rPr>
              <a:t>Anaksagoras</a:t>
            </a:r>
            <a:endParaRPr lang="en-US" dirty="0"/>
          </a:p>
        </p:txBody>
      </p:sp>
      <p:sp>
        <p:nvSpPr>
          <p:cNvPr id="3" name="Dikdörtgen 2"/>
          <p:cNvSpPr/>
          <p:nvPr/>
        </p:nvSpPr>
        <p:spPr>
          <a:xfrm>
            <a:off x="2233219" y="891995"/>
            <a:ext cx="6767225" cy="3416320"/>
          </a:xfrm>
          <a:prstGeom prst="rect">
            <a:avLst/>
          </a:prstGeom>
        </p:spPr>
        <p:txBody>
          <a:bodyPr wrap="square">
            <a:spAutoFit/>
          </a:bodyPr>
          <a:lstStyle/>
          <a:p>
            <a:pPr fontAlgn="base"/>
            <a:r>
              <a:rPr lang="tr-TR" sz="2000" dirty="0" err="1"/>
              <a:t>Parmenides’in</a:t>
            </a:r>
            <a:r>
              <a:rPr lang="tr-TR" sz="2000" dirty="0"/>
              <a:t> değişimin imkânsızlığı iddialarına yanıt veren </a:t>
            </a:r>
            <a:r>
              <a:rPr lang="tr-TR" sz="2000" dirty="0" err="1"/>
              <a:t>Anaksagoras</a:t>
            </a:r>
            <a:r>
              <a:rPr lang="tr-TR" sz="2000" dirty="0"/>
              <a:t>, düzenleyici bir güç olarak </a:t>
            </a:r>
            <a:r>
              <a:rPr lang="tr-TR" sz="2000" dirty="0" err="1"/>
              <a:t>Nous</a:t>
            </a:r>
            <a:r>
              <a:rPr lang="tr-TR" sz="2000" dirty="0"/>
              <a:t> (Kozmik Akıl) kavramını ortaya atmıştır. Ayrıca, yaşamın evrenin her yerinde var olduğu ve her yere dağılabileceği şeklindeki </a:t>
            </a:r>
            <a:r>
              <a:rPr lang="tr-TR" sz="2000" dirty="0" err="1"/>
              <a:t>panspermia</a:t>
            </a:r>
            <a:r>
              <a:rPr lang="tr-TR" sz="2000" dirty="0"/>
              <a:t> kavramı da dahil olmak üzere, doğa olaylarına ilişkin birçok yeni bilimsel açıklama getirmiştir. Tutulmalar için doğru bir açıklama getirmiş ve Güneş’i Mora Yarımadası’ndan daha büyük ateşli bir kütle olarak tanımlamış, ayrıca gökkuşakları ve meteorları açıklamaya çalışmıştır.</a:t>
            </a:r>
          </a:p>
          <a:p>
            <a:r>
              <a:rPr lang="tr-TR" sz="2000" dirty="0"/>
              <a:t/>
            </a:r>
            <a:br>
              <a:rPr lang="tr-TR" sz="2000" dirty="0"/>
            </a:br>
            <a:endParaRPr lang="tr-TR" dirty="0"/>
          </a:p>
        </p:txBody>
      </p:sp>
    </p:spTree>
    <p:extLst>
      <p:ext uri="{BB962C8B-B14F-4D97-AF65-F5344CB8AC3E}">
        <p14:creationId xmlns:p14="http://schemas.microsoft.com/office/powerpoint/2010/main" val="3576139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err="1">
                <a:effectLst/>
              </a:rPr>
              <a:t>Anaksagoras</a:t>
            </a:r>
            <a:endParaRPr lang="en-US" dirty="0"/>
          </a:p>
        </p:txBody>
      </p:sp>
      <p:sp>
        <p:nvSpPr>
          <p:cNvPr id="3" name="Dikdörtgen 2"/>
          <p:cNvSpPr/>
          <p:nvPr/>
        </p:nvSpPr>
        <p:spPr>
          <a:xfrm>
            <a:off x="2233219" y="891995"/>
            <a:ext cx="6767225" cy="1938992"/>
          </a:xfrm>
          <a:prstGeom prst="rect">
            <a:avLst/>
          </a:prstGeom>
        </p:spPr>
        <p:txBody>
          <a:bodyPr wrap="square">
            <a:spAutoFit/>
          </a:bodyPr>
          <a:lstStyle/>
          <a:p>
            <a:pPr algn="just" fontAlgn="base"/>
            <a:r>
              <a:rPr lang="tr-TR" sz="2000" dirty="0" err="1"/>
              <a:t>Anaksagoras'a</a:t>
            </a:r>
            <a:r>
              <a:rPr lang="tr-TR" sz="2000" dirty="0"/>
              <a:t> göre kozmos sonsuza kadar bölünebilir maddeden oluşmuştur ve her bir parçası doğası gereği herhangi bir şeye dönüşebilir, ancak Akıl (</a:t>
            </a:r>
            <a:r>
              <a:rPr lang="tr-TR" sz="2000" dirty="0" err="1"/>
              <a:t>nous</a:t>
            </a:r>
            <a:r>
              <a:rPr lang="tr-TR" sz="2000" dirty="0"/>
              <a:t>) hariç, o da maddedir, ancak yalnızca bu genel karışımdan ayrılmış olarak bulunabilir ya da canlı şeylere, başka bir deyişle o zamanki Yunan terminolojisinde ruhu olan şeylere (</a:t>
            </a:r>
            <a:r>
              <a:rPr lang="tr-TR" sz="2000" dirty="0" err="1"/>
              <a:t>psychē</a:t>
            </a:r>
            <a:r>
              <a:rPr lang="tr-TR" sz="2000" dirty="0"/>
              <a:t>) karışabilir. </a:t>
            </a:r>
            <a:endParaRPr lang="tr-TR" dirty="0"/>
          </a:p>
        </p:txBody>
      </p:sp>
    </p:spTree>
    <p:extLst>
      <p:ext uri="{BB962C8B-B14F-4D97-AF65-F5344CB8AC3E}">
        <p14:creationId xmlns:p14="http://schemas.microsoft.com/office/powerpoint/2010/main" val="634851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err="1">
                <a:effectLst/>
              </a:rPr>
              <a:t>Anaksagoras</a:t>
            </a:r>
            <a:endParaRPr lang="en-US" dirty="0"/>
          </a:p>
        </p:txBody>
      </p:sp>
      <p:sp>
        <p:nvSpPr>
          <p:cNvPr id="3" name="Dikdörtgen 2"/>
          <p:cNvSpPr/>
          <p:nvPr/>
        </p:nvSpPr>
        <p:spPr>
          <a:xfrm>
            <a:off x="2233219" y="891995"/>
            <a:ext cx="6767225" cy="4370427"/>
          </a:xfrm>
          <a:prstGeom prst="rect">
            <a:avLst/>
          </a:prstGeom>
        </p:spPr>
        <p:txBody>
          <a:bodyPr wrap="square">
            <a:spAutoFit/>
          </a:bodyPr>
          <a:lstStyle/>
          <a:p>
            <a:pPr algn="just" fontAlgn="base"/>
            <a:r>
              <a:rPr lang="tr-TR" sz="2000" dirty="0" err="1"/>
              <a:t>Anaksagoras</a:t>
            </a:r>
            <a:r>
              <a:rPr lang="tr-TR" sz="2000" dirty="0"/>
              <a:t> şöyle yazmıştır</a:t>
            </a:r>
            <a:r>
              <a:rPr lang="tr-TR" sz="2000" dirty="0" smtClean="0"/>
              <a:t>:</a:t>
            </a:r>
          </a:p>
          <a:p>
            <a:pPr algn="just" fontAlgn="base"/>
            <a:r>
              <a:rPr lang="tr-TR" sz="2000" i="1" dirty="0" smtClean="0"/>
              <a:t>Diğer </a:t>
            </a:r>
            <a:r>
              <a:rPr lang="tr-TR" sz="2000" i="1" dirty="0"/>
              <a:t>tüm şeyler her şeyin bir kısmına katılırken, </a:t>
            </a:r>
            <a:r>
              <a:rPr lang="tr-TR" sz="2000" i="1" dirty="0" err="1"/>
              <a:t>nous</a:t>
            </a:r>
            <a:r>
              <a:rPr lang="tr-TR" sz="2000" i="1" dirty="0"/>
              <a:t> sonsuzdur ve kendi kendini yönetir ve hiçbir şeyle karışmaz, ama tek başına, kendi kendinedir. Çünkü kendi başına olmayıp başka bir şeyle karışmış olsaydı, herhangi bir şeyle karışmış olsaydı her şeyden pay alırdı; çünkü her şeyde her şeyden bir parça vardır, daha önce söylediğim gibi ve onunla karışan şeyler onu engellerdi, böylece şimdi kendi başına tek başına olduğu gibi hiçbir şey üzerinde gücü olmazdı. Çünkü o her şeyin en incesi ve en safıdır ve her şey hakkında tüm bilgiye ve en büyük güce sahiptir; ve </a:t>
            </a:r>
            <a:r>
              <a:rPr lang="tr-TR" sz="2000" i="1" dirty="0" err="1"/>
              <a:t>nous</a:t>
            </a:r>
            <a:r>
              <a:rPr lang="tr-TR" sz="2000" i="1" dirty="0"/>
              <a:t>, ruhu [</a:t>
            </a:r>
            <a:r>
              <a:rPr lang="tr-TR" sz="2000" i="1" dirty="0" err="1"/>
              <a:t>psychē</a:t>
            </a:r>
            <a:r>
              <a:rPr lang="tr-TR" sz="2000" i="1" dirty="0"/>
              <a:t>] olan hem daha büyük hem de daha küçük tüm şeyler üzerinde güce sahiptir</a:t>
            </a:r>
            <a:r>
              <a:rPr lang="tr-TR" sz="2000" i="1" dirty="0" smtClean="0"/>
              <a:t>.</a:t>
            </a:r>
          </a:p>
          <a:p>
            <a:pPr algn="just" fontAlgn="base"/>
            <a:r>
              <a:rPr lang="tr-TR" sz="2000" dirty="0"/>
              <a:t/>
            </a:r>
            <a:br>
              <a:rPr lang="tr-TR" sz="2000" dirty="0"/>
            </a:br>
            <a:endParaRPr lang="tr-TR" dirty="0"/>
          </a:p>
        </p:txBody>
      </p:sp>
    </p:spTree>
    <p:extLst>
      <p:ext uri="{BB962C8B-B14F-4D97-AF65-F5344CB8AC3E}">
        <p14:creationId xmlns:p14="http://schemas.microsoft.com/office/powerpoint/2010/main" val="348989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err="1">
                <a:effectLst/>
              </a:rPr>
              <a:t>Anaksagoras</a:t>
            </a:r>
            <a:endParaRPr lang="en-US" dirty="0"/>
          </a:p>
        </p:txBody>
      </p:sp>
      <p:sp>
        <p:nvSpPr>
          <p:cNvPr id="3" name="Dikdörtgen 2"/>
          <p:cNvSpPr/>
          <p:nvPr/>
        </p:nvSpPr>
        <p:spPr>
          <a:xfrm>
            <a:off x="2233219" y="891995"/>
            <a:ext cx="6767225" cy="4678204"/>
          </a:xfrm>
          <a:prstGeom prst="rect">
            <a:avLst/>
          </a:prstGeom>
        </p:spPr>
        <p:txBody>
          <a:bodyPr wrap="square">
            <a:spAutoFit/>
          </a:bodyPr>
          <a:lstStyle/>
          <a:p>
            <a:pPr algn="just" fontAlgn="base"/>
            <a:r>
              <a:rPr lang="tr-TR" sz="2000" dirty="0"/>
              <a:t>Kozmolojiyle ilgili olarak, </a:t>
            </a:r>
            <a:r>
              <a:rPr lang="tr-TR" sz="2000" dirty="0" err="1"/>
              <a:t>Anaksagoras</a:t>
            </a:r>
            <a:r>
              <a:rPr lang="tr-TR" sz="2000" dirty="0"/>
              <a:t>, kendisinden önceki bazı Yunan filozofları gibi, kozmosun döndüğüne ve bu dönüşün farklı kimyasal element türlerinin ayrışmasına ve karışmasına neden olması sonucunda görünür düzenini oluşturduğuna inanıyordu. Onun sisteminde </a:t>
            </a:r>
            <a:r>
              <a:rPr lang="tr-TR" sz="2000" dirty="0" err="1"/>
              <a:t>Nous</a:t>
            </a:r>
            <a:r>
              <a:rPr lang="tr-TR" sz="2000" dirty="0"/>
              <a:t>, başlangıçta bu dönme hareketinin başlamasına neden olmuştur, ancak mekanik hareket başladıktan sonra rol oynamaya devam etmesi gerekmez. Başka bir deyişle (o zaman için şaşırtıcı bir şekilde) ay topraktan, güneş ve yıldızlar kızgın metalden (Sokrates'in daha sonra yargılanması sırasında sahip olmakla suçlandığı inançlar) ve </a:t>
            </a:r>
            <a:r>
              <a:rPr lang="tr-TR" sz="2000" dirty="0" err="1"/>
              <a:t>nous'un</a:t>
            </a:r>
            <a:r>
              <a:rPr lang="tr-TR" sz="2000" dirty="0"/>
              <a:t> kendisi de kozmosun gelişimiyle birlikte toplanan ve yoğunlaşan fiziksel olarak ince bir madde türüydü. Bu </a:t>
            </a:r>
            <a:r>
              <a:rPr lang="tr-TR" sz="2000" dirty="0" err="1"/>
              <a:t>nous</a:t>
            </a:r>
            <a:r>
              <a:rPr lang="tr-TR" sz="2000" dirty="0"/>
              <a:t> (zihin) cisimsiz değildir; her şeyin en incesidir</a:t>
            </a:r>
            <a:r>
              <a:rPr lang="tr-TR" sz="2000" dirty="0" smtClean="0"/>
              <a:t>.</a:t>
            </a:r>
          </a:p>
          <a:p>
            <a:pPr algn="just" fontAlgn="base"/>
            <a:r>
              <a:rPr lang="tr-TR" sz="2000" dirty="0"/>
              <a:t/>
            </a:r>
            <a:br>
              <a:rPr lang="tr-TR" sz="2000" dirty="0"/>
            </a:br>
            <a:endParaRPr lang="tr-TR" dirty="0"/>
          </a:p>
        </p:txBody>
      </p:sp>
    </p:spTree>
    <p:extLst>
      <p:ext uri="{BB962C8B-B14F-4D97-AF65-F5344CB8AC3E}">
        <p14:creationId xmlns:p14="http://schemas.microsoft.com/office/powerpoint/2010/main" val="3547297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err="1">
                <a:effectLst/>
              </a:rPr>
              <a:t>Anaksagoras</a:t>
            </a:r>
            <a:endParaRPr lang="en-US" dirty="0"/>
          </a:p>
        </p:txBody>
      </p:sp>
      <p:sp>
        <p:nvSpPr>
          <p:cNvPr id="3" name="Dikdörtgen 2"/>
          <p:cNvSpPr/>
          <p:nvPr/>
        </p:nvSpPr>
        <p:spPr>
          <a:xfrm>
            <a:off x="2233219" y="891995"/>
            <a:ext cx="6767225" cy="4678204"/>
          </a:xfrm>
          <a:prstGeom prst="rect">
            <a:avLst/>
          </a:prstGeom>
        </p:spPr>
        <p:txBody>
          <a:bodyPr wrap="square">
            <a:spAutoFit/>
          </a:bodyPr>
          <a:lstStyle/>
          <a:p>
            <a:pPr algn="just" fontAlgn="base"/>
            <a:r>
              <a:rPr lang="tr-TR" sz="2000" dirty="0"/>
              <a:t>Kozmolojiyle ilgili olarak, </a:t>
            </a:r>
            <a:r>
              <a:rPr lang="tr-TR" sz="2000" dirty="0" err="1"/>
              <a:t>Anaksagoras</a:t>
            </a:r>
            <a:r>
              <a:rPr lang="tr-TR" sz="2000" dirty="0"/>
              <a:t>, kendisinden önceki bazı Yunan filozofları gibi, kozmosun döndüğüne ve bu dönüşün farklı kimyasal element türlerinin ayrışmasına ve karışmasına neden olması sonucunda görünür düzenini oluşturduğuna inanıyordu. Onun sisteminde </a:t>
            </a:r>
            <a:r>
              <a:rPr lang="tr-TR" sz="2000" dirty="0" err="1"/>
              <a:t>Nous</a:t>
            </a:r>
            <a:r>
              <a:rPr lang="tr-TR" sz="2000" dirty="0"/>
              <a:t>, başlangıçta bu dönme hareketinin başlamasına neden olmuştur, ancak mekanik hareket başladıktan sonra rol oynamaya devam etmesi gerekmez. Başka bir deyişle (o zaman için şaşırtıcı bir şekilde) ay topraktan, güneş ve yıldızlar kızgın metalden (Sokrates'in daha sonra yargılanması sırasında sahip olmakla suçlandığı inançlar) ve </a:t>
            </a:r>
            <a:r>
              <a:rPr lang="tr-TR" sz="2000" dirty="0" err="1"/>
              <a:t>nous'un</a:t>
            </a:r>
            <a:r>
              <a:rPr lang="tr-TR" sz="2000" dirty="0"/>
              <a:t> kendisi de kozmosun gelişimiyle birlikte toplanan ve yoğunlaşan fiziksel olarak ince bir madde türüydü. Bu </a:t>
            </a:r>
            <a:r>
              <a:rPr lang="tr-TR" sz="2000" dirty="0" err="1"/>
              <a:t>nous</a:t>
            </a:r>
            <a:r>
              <a:rPr lang="tr-TR" sz="2000" dirty="0"/>
              <a:t> (zihin) cisimsiz değildir; her şeyin en incesidir</a:t>
            </a:r>
            <a:r>
              <a:rPr lang="tr-TR" sz="2000" dirty="0" smtClean="0"/>
              <a:t>.</a:t>
            </a:r>
          </a:p>
          <a:p>
            <a:pPr algn="just" fontAlgn="base"/>
            <a:r>
              <a:rPr lang="tr-TR" sz="2000" dirty="0"/>
              <a:t/>
            </a:r>
            <a:br>
              <a:rPr lang="tr-TR" sz="2000" dirty="0"/>
            </a:br>
            <a:endParaRPr lang="tr-TR" dirty="0"/>
          </a:p>
        </p:txBody>
      </p:sp>
    </p:spTree>
    <p:extLst>
      <p:ext uri="{BB962C8B-B14F-4D97-AF65-F5344CB8AC3E}">
        <p14:creationId xmlns:p14="http://schemas.microsoft.com/office/powerpoint/2010/main" val="562545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Apollonialı</a:t>
            </a:r>
            <a:r>
              <a:rPr lang="tr-TR" b="1" dirty="0" smtClean="0">
                <a:effectLst/>
              </a:rPr>
              <a:t> </a:t>
            </a:r>
            <a:r>
              <a:rPr lang="tr-TR" b="1" dirty="0" err="1">
                <a:effectLst/>
              </a:rPr>
              <a:t>Diogenes</a:t>
            </a:r>
            <a:r>
              <a:rPr lang="tr-TR" dirty="0">
                <a:effectLst/>
              </a:rPr>
              <a:t/>
            </a:r>
            <a:br>
              <a:rPr lang="tr-TR" dirty="0">
                <a:effectLst/>
              </a:rPr>
            </a:br>
            <a:r>
              <a:rPr lang="tr-TR" dirty="0"/>
              <a:t/>
            </a:r>
            <a:br>
              <a:rPr lang="tr-TR" dirty="0"/>
            </a:br>
            <a:endParaRPr lang="en-US" dirty="0"/>
          </a:p>
        </p:txBody>
      </p:sp>
      <p:sp>
        <p:nvSpPr>
          <p:cNvPr id="3" name="Dikdörtgen 2"/>
          <p:cNvSpPr/>
          <p:nvPr/>
        </p:nvSpPr>
        <p:spPr>
          <a:xfrm>
            <a:off x="2233219" y="891995"/>
            <a:ext cx="6767225" cy="4678204"/>
          </a:xfrm>
          <a:prstGeom prst="rect">
            <a:avLst/>
          </a:prstGeom>
        </p:spPr>
        <p:txBody>
          <a:bodyPr wrap="square">
            <a:spAutoFit/>
          </a:bodyPr>
          <a:lstStyle/>
          <a:p>
            <a:pPr algn="just" fontAlgn="base"/>
            <a:r>
              <a:rPr lang="tr-TR" sz="2000" dirty="0" err="1"/>
              <a:t>Apollonialı</a:t>
            </a:r>
            <a:r>
              <a:rPr lang="tr-TR" sz="2000" dirty="0"/>
              <a:t> </a:t>
            </a:r>
            <a:r>
              <a:rPr lang="tr-TR" sz="2000" dirty="0" err="1"/>
              <a:t>Diogenes</a:t>
            </a:r>
            <a:r>
              <a:rPr lang="tr-TR" sz="2000" dirty="0"/>
              <a:t> (Antik Yunanca: </a:t>
            </a:r>
            <a:r>
              <a:rPr lang="el-GR" sz="2000" dirty="0"/>
              <a:t>Διογένης ὁ Ἀπολλωνιάτης, </a:t>
            </a:r>
            <a:r>
              <a:rPr lang="tr-TR" sz="2000" dirty="0" err="1"/>
              <a:t>fl</a:t>
            </a:r>
            <a:r>
              <a:rPr lang="tr-TR" sz="2000" dirty="0"/>
              <a:t>. MÖ 5. yüzyıl) Antik Yunan filozofudur ve Trakya’daki Milet kolonisi Apollonia’nın yerlisidir. Bir süre Atina’da yaşamıştır. Havanın, diğer tüm maddelerin kendisinden türediği tüm varlığın tek kaynağı olduğuna ve ilkel bir güç olarak hem ilahi hem de akıllı olduğuna inanıyordu. Ayrıca insan vücudundaki kan damarlarının organizasyonuna dair bir açıklama da yazmıştır. Fikirleri tiyatro yazarı </a:t>
            </a:r>
            <a:r>
              <a:rPr lang="tr-TR" sz="2000" dirty="0" err="1"/>
              <a:t>Aristophanes</a:t>
            </a:r>
            <a:r>
              <a:rPr lang="tr-TR" sz="2000" dirty="0"/>
              <a:t> tarafından </a:t>
            </a:r>
            <a:r>
              <a:rPr lang="tr-TR" sz="2000" dirty="0" err="1"/>
              <a:t>parodileştirilmiştir</a:t>
            </a:r>
            <a:r>
              <a:rPr lang="tr-TR" sz="2000" dirty="0"/>
              <a:t>. Felsefi çalışmaları eksiksiz bir biçimde günümüze ulaşmamıştır ve doktrinleri esas olarak </a:t>
            </a:r>
            <a:r>
              <a:rPr lang="tr-TR" sz="2000" dirty="0" err="1"/>
              <a:t>Simplicius’un</a:t>
            </a:r>
            <a:r>
              <a:rPr lang="tr-TR" sz="2000" dirty="0"/>
              <a:t> çalışmalarından yaptığı uzun alıntılardan ve Aristoteles, </a:t>
            </a:r>
            <a:r>
              <a:rPr lang="tr-TR" sz="2000" dirty="0" err="1"/>
              <a:t>Theophrastus</a:t>
            </a:r>
            <a:r>
              <a:rPr lang="tr-TR" sz="2000" dirty="0"/>
              <a:t> ve </a:t>
            </a:r>
            <a:r>
              <a:rPr lang="tr-TR" sz="2000" dirty="0" err="1"/>
              <a:t>Aetius’un</a:t>
            </a:r>
            <a:r>
              <a:rPr lang="tr-TR" sz="2000" dirty="0"/>
              <a:t> çalışmalarındaki birkaç özetten bilinmektedir</a:t>
            </a:r>
            <a:r>
              <a:rPr lang="tr-TR" sz="2000" dirty="0" smtClean="0"/>
              <a:t>.</a:t>
            </a:r>
          </a:p>
          <a:p>
            <a:pPr algn="just" fontAlgn="base"/>
            <a:r>
              <a:rPr lang="tr-TR" sz="2000" dirty="0"/>
              <a:t/>
            </a:r>
            <a:br>
              <a:rPr lang="tr-TR" sz="2000" dirty="0"/>
            </a:br>
            <a:endParaRPr lang="tr-TR" dirty="0"/>
          </a:p>
        </p:txBody>
      </p:sp>
    </p:spTree>
    <p:extLst>
      <p:ext uri="{BB962C8B-B14F-4D97-AF65-F5344CB8AC3E}">
        <p14:creationId xmlns:p14="http://schemas.microsoft.com/office/powerpoint/2010/main" val="12967547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pPr fontAlgn="base"/>
            <a:r>
              <a:rPr lang="tr-TR" b="1" dirty="0" smtClean="0">
                <a:effectLst/>
              </a:rPr>
              <a:t/>
            </a:r>
            <a:br>
              <a:rPr lang="tr-TR" b="1" dirty="0" smtClean="0">
                <a:effectLst/>
              </a:rPr>
            </a:br>
            <a:r>
              <a:rPr lang="tr-TR" b="1" dirty="0" err="1" smtClean="0">
                <a:effectLst/>
              </a:rPr>
              <a:t>Apollonialı</a:t>
            </a:r>
            <a:r>
              <a:rPr lang="tr-TR" b="1" dirty="0" smtClean="0">
                <a:effectLst/>
              </a:rPr>
              <a:t> </a:t>
            </a:r>
            <a:r>
              <a:rPr lang="tr-TR" b="1" dirty="0" err="1">
                <a:effectLst/>
              </a:rPr>
              <a:t>Diogenes</a:t>
            </a:r>
            <a:r>
              <a:rPr lang="tr-TR" dirty="0">
                <a:effectLst/>
              </a:rPr>
              <a:t/>
            </a:r>
            <a:br>
              <a:rPr lang="tr-TR" dirty="0">
                <a:effectLst/>
              </a:rPr>
            </a:br>
            <a:r>
              <a:rPr lang="tr-TR" dirty="0"/>
              <a:t/>
            </a:r>
            <a:br>
              <a:rPr lang="tr-TR" dirty="0"/>
            </a:br>
            <a:endParaRPr lang="en-US" dirty="0"/>
          </a:p>
        </p:txBody>
      </p:sp>
      <p:sp>
        <p:nvSpPr>
          <p:cNvPr id="3" name="Dikdörtgen 2"/>
          <p:cNvSpPr/>
          <p:nvPr/>
        </p:nvSpPr>
        <p:spPr>
          <a:xfrm>
            <a:off x="2233219" y="891995"/>
            <a:ext cx="6767225" cy="4678204"/>
          </a:xfrm>
          <a:prstGeom prst="rect">
            <a:avLst/>
          </a:prstGeom>
        </p:spPr>
        <p:txBody>
          <a:bodyPr wrap="square">
            <a:spAutoFit/>
          </a:bodyPr>
          <a:lstStyle/>
          <a:p>
            <a:pPr algn="just" fontAlgn="base"/>
            <a:r>
              <a:rPr lang="tr-TR" sz="2000" dirty="0" err="1"/>
              <a:t>Apollonialı</a:t>
            </a:r>
            <a:r>
              <a:rPr lang="tr-TR" sz="2000" dirty="0"/>
              <a:t> </a:t>
            </a:r>
            <a:r>
              <a:rPr lang="tr-TR" sz="2000" dirty="0" err="1"/>
              <a:t>Diogenes</a:t>
            </a:r>
            <a:r>
              <a:rPr lang="tr-TR" sz="2000" dirty="0"/>
              <a:t> (Antik Yunanca: </a:t>
            </a:r>
            <a:r>
              <a:rPr lang="el-GR" sz="2000" dirty="0"/>
              <a:t>Διογένης ὁ Ἀπολλωνιάτης, </a:t>
            </a:r>
            <a:r>
              <a:rPr lang="tr-TR" sz="2000" dirty="0" err="1"/>
              <a:t>fl</a:t>
            </a:r>
            <a:r>
              <a:rPr lang="tr-TR" sz="2000" dirty="0"/>
              <a:t>. MÖ 5. yüzyıl) Antik Yunan filozofudur ve Trakya’daki Milet kolonisi Apollonia’nın yerlisidir. Bir süre Atina’da yaşamıştır. Havanın, diğer tüm maddelerin kendisinden türediği tüm varlığın tek kaynağı olduğuna ve ilkel bir güç olarak hem ilahi hem de akıllı olduğuna inanıyordu. Ayrıca insan vücudundaki kan damarlarının organizasyonuna dair bir açıklama da yazmıştır. Fikirleri tiyatro yazarı </a:t>
            </a:r>
            <a:r>
              <a:rPr lang="tr-TR" sz="2000" dirty="0" err="1"/>
              <a:t>Aristophanes</a:t>
            </a:r>
            <a:r>
              <a:rPr lang="tr-TR" sz="2000" dirty="0"/>
              <a:t> tarafından </a:t>
            </a:r>
            <a:r>
              <a:rPr lang="tr-TR" sz="2000" dirty="0" err="1"/>
              <a:t>parodileştirilmiştir</a:t>
            </a:r>
            <a:r>
              <a:rPr lang="tr-TR" sz="2000" dirty="0"/>
              <a:t>. Felsefi çalışmaları eksiksiz bir biçimde günümüze ulaşmamıştır ve doktrinleri esas olarak </a:t>
            </a:r>
            <a:r>
              <a:rPr lang="tr-TR" sz="2000" dirty="0" err="1"/>
              <a:t>Simplicius’un</a:t>
            </a:r>
            <a:r>
              <a:rPr lang="tr-TR" sz="2000" dirty="0"/>
              <a:t> çalışmalarından yaptığı uzun alıntılardan ve Aristoteles, </a:t>
            </a:r>
            <a:r>
              <a:rPr lang="tr-TR" sz="2000" dirty="0" err="1"/>
              <a:t>Theophrastus</a:t>
            </a:r>
            <a:r>
              <a:rPr lang="tr-TR" sz="2000" dirty="0"/>
              <a:t> ve </a:t>
            </a:r>
            <a:r>
              <a:rPr lang="tr-TR" sz="2000" dirty="0" err="1"/>
              <a:t>Aetius’un</a:t>
            </a:r>
            <a:r>
              <a:rPr lang="tr-TR" sz="2000" dirty="0"/>
              <a:t> çalışmalarındaki birkaç özetten bilinmektedir</a:t>
            </a:r>
            <a:r>
              <a:rPr lang="tr-TR" sz="2000" dirty="0" smtClean="0"/>
              <a:t>.</a:t>
            </a:r>
          </a:p>
          <a:p>
            <a:pPr algn="just" fontAlgn="base"/>
            <a:r>
              <a:rPr lang="tr-TR" sz="2000" dirty="0"/>
              <a:t/>
            </a:r>
            <a:br>
              <a:rPr lang="tr-TR" sz="2000" dirty="0"/>
            </a:br>
            <a:endParaRPr lang="tr-TR" dirty="0"/>
          </a:p>
        </p:txBody>
      </p:sp>
    </p:spTree>
    <p:extLst>
      <p:ext uri="{BB962C8B-B14F-4D97-AF65-F5344CB8AC3E}">
        <p14:creationId xmlns:p14="http://schemas.microsoft.com/office/powerpoint/2010/main" val="3379767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2328</Words>
  <Application>Microsoft Office PowerPoint</Application>
  <PresentationFormat>Ekran Gösterisi (16:9)</PresentationFormat>
  <Paragraphs>94</Paragraphs>
  <Slides>35</Slides>
  <Notes>0</Notes>
  <HiddenSlides>0</HiddenSlides>
  <MMClips>0</MMClips>
  <ScaleCrop>false</ScaleCrop>
  <HeadingPairs>
    <vt:vector size="4" baseType="variant">
      <vt:variant>
        <vt:lpstr>Tema</vt:lpstr>
      </vt:variant>
      <vt:variant>
        <vt:i4>1</vt:i4>
      </vt:variant>
      <vt:variant>
        <vt:lpstr>Slayt Başlıkları</vt:lpstr>
      </vt:variant>
      <vt:variant>
        <vt:i4>35</vt:i4>
      </vt:variant>
    </vt:vector>
  </HeadingPairs>
  <TitlesOfParts>
    <vt:vector size="36" baseType="lpstr">
      <vt:lpstr>Office Theme</vt:lpstr>
      <vt:lpstr>İyonya Okulu</vt:lpstr>
      <vt:lpstr>İyonya Okulu</vt:lpstr>
      <vt:lpstr>İyonya Okulu</vt:lpstr>
      <vt:lpstr>İyonya Okulu</vt:lpstr>
      <vt:lpstr>İyonya Okulu</vt:lpstr>
      <vt:lpstr>İyonya Okulu</vt:lpstr>
      <vt:lpstr>İyonya Okulu</vt:lpstr>
      <vt:lpstr>İyonya Okulu</vt:lpstr>
      <vt:lpstr>  Thales  </vt:lpstr>
      <vt:lpstr>οἱ ἑπτὰ σοφοί </vt:lpstr>
      <vt:lpstr>οἱ ἑπτὰ σοφοί </vt:lpstr>
      <vt:lpstr>PowerPoint Sunusu</vt:lpstr>
      <vt:lpstr>Thales</vt:lpstr>
      <vt:lpstr>PowerPoint Sunusu</vt:lpstr>
      <vt:lpstr>Thales</vt:lpstr>
      <vt:lpstr>Thales</vt:lpstr>
      <vt:lpstr> Anaksimandros  </vt:lpstr>
      <vt:lpstr> Anaksimandros  </vt:lpstr>
      <vt:lpstr> Anaksimandros  </vt:lpstr>
      <vt:lpstr> Anaksimandros  </vt:lpstr>
      <vt:lpstr> Anaksimandros  </vt:lpstr>
      <vt:lpstr> Anaksimandros  </vt:lpstr>
      <vt:lpstr>   Anaksimenes    </vt:lpstr>
      <vt:lpstr>   Anaksimenes    </vt:lpstr>
      <vt:lpstr>   Anaksimenes    </vt:lpstr>
      <vt:lpstr>   Herakleitos    </vt:lpstr>
      <vt:lpstr>   Herakleitos    </vt:lpstr>
      <vt:lpstr>Anaksagoras</vt:lpstr>
      <vt:lpstr>Anaksagoras</vt:lpstr>
      <vt:lpstr>Anaksagoras</vt:lpstr>
      <vt:lpstr>Anaksagoras</vt:lpstr>
      <vt:lpstr>Anaksagoras</vt:lpstr>
      <vt:lpstr>Anaksagoras</vt:lpstr>
      <vt:lpstr> Apollonialı Diogenes  </vt:lpstr>
      <vt:lpstr> Apollonialı Diogenes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2023-10-02T19:17:04Z</dcterms:modified>
</cp:coreProperties>
</file>