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33"/>
  </p:notesMasterIdLst>
  <p:handoutMasterIdLst>
    <p:handoutMasterId r:id="rId34"/>
  </p:handoutMasterIdLst>
  <p:sldIdLst>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6" r:id="rId23"/>
    <p:sldId id="275" r:id="rId24"/>
    <p:sldId id="277" r:id="rId25"/>
    <p:sldId id="278" r:id="rId26"/>
    <p:sldId id="279" r:id="rId27"/>
    <p:sldId id="280" r:id="rId28"/>
    <p:sldId id="281" r:id="rId29"/>
    <p:sldId id="282" r:id="rId30"/>
    <p:sldId id="283"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2DBF2-7076-4870-BA78-6FFB582D70D2}" v="217" dt="2023-10-23T17:16:05.805"/>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1" autoAdjust="0"/>
    <p:restoredTop sz="90655" autoAdjust="0"/>
  </p:normalViewPr>
  <p:slideViewPr>
    <p:cSldViewPr snapToGrid="0">
      <p:cViewPr>
        <p:scale>
          <a:sx n="100" d="100"/>
          <a:sy n="100" d="100"/>
        </p:scale>
        <p:origin x="-154" y="-619"/>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3403" y="4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10/23/2023</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10/23/2023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4205399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3429000"/>
            <a:ext cx="4941771" cy="212804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chor="ctr" anchorCtr="0">
            <a:no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291403"/>
            <a:ext cx="2895600" cy="2054606"/>
          </a:xfrm>
        </p:spPr>
        <p:txBody>
          <a:bodyPr anchor="b">
            <a:no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a:t>20XX</a:t>
            </a:r>
            <a:endParaRPr lang="en-US" dirty="0"/>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7A1CF8B-3479-49A3-A30E-2F2ECE962075}"/>
              </a:ext>
              <a:ext uri="{C183D7F6-B498-43B3-948B-1728B52AA6E4}">
                <adec:decorative xmlns:adec="http://schemas.microsoft.com/office/drawing/2017/decorative" val="1"/>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612949"/>
            <a:ext cx="5111750" cy="2263602"/>
          </a:xfrm>
        </p:spPr>
        <p:txBody>
          <a:bodyPr anchor="b">
            <a:no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2263602"/>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a:t>20XX</a:t>
            </a:r>
            <a:endParaRPr lang="en-US" dirty="0"/>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05D2CCB-CCFC-4A8A-ADA9-C1E4D13B968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522514"/>
            <a:ext cx="4179570" cy="3341857"/>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31859"/>
            <a:ext cx="4179570" cy="365125"/>
          </a:xfrm>
        </p:spPr>
        <p:txBody>
          <a:bodyPr anchor="ctr" anchorCtr="0">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dirty="0"/>
              <a:t>Click icon to add chart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dirty="0"/>
              <a:t>Click icon to add table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ctr" anchorCtr="0">
            <a:no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a:t>20XX</a:t>
            </a:r>
            <a:endParaRPr lang="en-US" dirty="0"/>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228567" y="892177"/>
            <a:ext cx="9577983" cy="1325563"/>
          </a:xfrm>
        </p:spPr>
        <p:txBody>
          <a:bodyPr>
            <a:noAutofit/>
          </a:bodyPr>
          <a:lstStyle>
            <a:lvl1pPr algn="ctr">
              <a:defRPr lang="en-US" sz="2800" kern="1200" spc="150" baseline="0" dirty="0">
                <a:solidFill>
                  <a:schemeClr val="tx1"/>
                </a:solidFill>
                <a:latin typeface="+mj-lt"/>
                <a:ea typeface="+mj-ea"/>
                <a:cs typeface="+mj-cs"/>
              </a:defRPr>
            </a:lvl1pPr>
          </a:lstStyle>
          <a:p>
            <a:r>
              <a:rPr lang="en-US" dirty="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normAutofit/>
          </a:bodyPr>
          <a:lstStyle>
            <a:lvl1pPr marL="0" indent="0" algn="ctr">
              <a:spcBef>
                <a:spcPts val="0"/>
              </a:spcBef>
              <a:buNone/>
              <a:defRPr sz="1400"/>
            </a:lvl1pPr>
          </a:lstStyle>
          <a:p>
            <a:r>
              <a:rPr lang="en-US" dirty="0"/>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660747"/>
          </a:xfrm>
        </p:spPr>
        <p:txBody>
          <a:bodyPr anchor="t">
            <a:norm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normAutofit/>
          </a:bodyPr>
          <a:lstStyle>
            <a:lvl1pPr marL="0" indent="0" algn="ctr">
              <a:spcBef>
                <a:spcPts val="0"/>
              </a:spcBef>
              <a:buNone/>
              <a:defRPr sz="1400"/>
            </a:lvl1pPr>
          </a:lstStyle>
          <a:p>
            <a:r>
              <a:rPr lang="en-US" dirty="0"/>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660747"/>
          </a:xfrm>
        </p:spPr>
        <p:txBody>
          <a:bodyPr anchor="t">
            <a:norm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normAutofit/>
          </a:bodyPr>
          <a:lstStyle>
            <a:lvl2pPr marL="0" indent="0" algn="ctr">
              <a:spcBef>
                <a:spcPts val="0"/>
              </a:spcBef>
              <a:buNone/>
              <a:defRPr sz="1400"/>
            </a:lvl2pPr>
          </a:lstStyle>
          <a:p>
            <a:pPr lvl="1"/>
            <a:r>
              <a:rPr lang="en-US" dirty="0"/>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660747"/>
          </a:xfrm>
        </p:spPr>
        <p:txBody>
          <a:bodyPr anchor="t">
            <a:norm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normAutofit/>
          </a:bodyPr>
          <a:lstStyle>
            <a:lvl1pPr marL="0" indent="0" algn="ctr">
              <a:spcBef>
                <a:spcPts val="0"/>
              </a:spcBef>
              <a:buNone/>
              <a:defRPr sz="1400"/>
            </a:lvl1pPr>
          </a:lstStyle>
          <a:p>
            <a:r>
              <a:rPr lang="en-US" dirty="0"/>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660747"/>
          </a:xfrm>
        </p:spPr>
        <p:txBody>
          <a:bodyPr anchor="t">
            <a:norm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500168" y="892177"/>
            <a:ext cx="9088438" cy="1135899"/>
          </a:xfrm>
        </p:spPr>
        <p:txBody>
          <a:bodyPr>
            <a:no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ctr">
              <a:lnSpc>
                <a:spcPct val="100000"/>
              </a:lnSpc>
              <a:buFont typeface="Arial" panose="020B0604020202020204" pitchFamily="34" charset="0"/>
              <a:buNone/>
              <a:defRPr sz="900">
                <a:solidFill>
                  <a:sysClr val="windowText" lastClr="000000"/>
                </a:solidFill>
              </a:defRPr>
            </a:lvl1pPr>
          </a:lstStyle>
          <a:p>
            <a:r>
              <a:rPr lang="en-US" dirty="0"/>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570485"/>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779603"/>
            <a:ext cx="1828800"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570485"/>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779603"/>
            <a:ext cx="1828800"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570485"/>
            <a:ext cx="2105135"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779603"/>
            <a:ext cx="2299855"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570485"/>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779603"/>
            <a:ext cx="1844126"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429321"/>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38439"/>
            <a:ext cx="1828800"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429321"/>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38439"/>
            <a:ext cx="1828800"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429321"/>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38439"/>
            <a:ext cx="1813474"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ctr">
              <a:lnSpc>
                <a:spcPct val="100000"/>
              </a:lnSpc>
              <a:buNone/>
              <a:defRPr sz="900">
                <a:solidFill>
                  <a:sysClr val="windowText" lastClr="000000"/>
                </a:solidFill>
              </a:defRPr>
            </a:lvl1pPr>
          </a:lstStyle>
          <a:p>
            <a:r>
              <a:rPr lang="en-US" dirty="0"/>
              <a:t>Click icon to add picture</a:t>
            </a:r>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429321"/>
            <a:ext cx="1828800" cy="202838"/>
          </a:xfrm>
        </p:spPr>
        <p:txBody>
          <a:bodyPr anchor="ctr" anchorCtr="0">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38439"/>
            <a:ext cx="1844126" cy="343061"/>
          </a:xfrm>
        </p:spPr>
        <p:txBody>
          <a:bodyPr anchor="t" anchorCtr="0">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a:t>20XX</a:t>
            </a:r>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Autofit/>
          </a:bodyPr>
          <a:lstStyle>
            <a:lvl1pPr algn="ctr">
              <a:defRPr lang="en-US" sz="2800" kern="1200" spc="150" baseline="0" dirty="0">
                <a:solidFill>
                  <a:schemeClr val="tx1"/>
                </a:solidFill>
                <a:latin typeface="+mj-lt"/>
                <a:ea typeface="+mj-ea"/>
                <a:cs typeface="+mj-cs"/>
              </a:defRPr>
            </a:lvl1pPr>
          </a:lstStyle>
          <a:p>
            <a:r>
              <a:rPr lang="en-US" dirty="0"/>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dirty="0"/>
              <a:t>Click icon to add SmartArt graphic</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endParaRPr lang="en-US" dirty="0"/>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272533"/>
            <a:ext cx="4296508" cy="953298"/>
          </a:xfrm>
        </p:spPr>
        <p:txBody>
          <a:bodyPr>
            <a:noAutofit/>
          </a:bodyPr>
          <a:lstStyle>
            <a:lvl1pPr>
              <a:defRPr lang="en-US" sz="2800" kern="1200" spc="150" baseline="0" dirty="0">
                <a:solidFill>
                  <a:schemeClr val="tx1"/>
                </a:solidFill>
                <a:latin typeface="+mj-lt"/>
                <a:ea typeface="+mj-ea"/>
                <a:cs typeface="+mj-cs"/>
              </a:defRPr>
            </a:lvl1pPr>
          </a:lstStyle>
          <a:p>
            <a:r>
              <a:rPr lang="en-US" dirty="0"/>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306751" y="1507772"/>
            <a:ext cx="2141764" cy="514350"/>
          </a:xfrm>
        </p:spPr>
        <p:txBody>
          <a:bodyPr anchor="ctr">
            <a:noAutofit/>
          </a:bodyPr>
          <a:lstStyle>
            <a:lvl1pPr marL="0" indent="0" algn="r">
              <a:buNone/>
              <a:defRPr sz="200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872808" y="2584097"/>
            <a:ext cx="2141764" cy="514350"/>
          </a:xfrm>
        </p:spPr>
        <p:txBody>
          <a:bodyPr anchor="ctr">
            <a:no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479233" y="3660422"/>
            <a:ext cx="2141764" cy="514350"/>
          </a:xfrm>
        </p:spPr>
        <p:txBody>
          <a:bodyPr anchor="ctr">
            <a:no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2063433" y="4736748"/>
            <a:ext cx="2141764" cy="514350"/>
          </a:xfrm>
        </p:spPr>
        <p:txBody>
          <a:bodyPr anchor="ctr">
            <a:no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a:t>20XX</a:t>
            </a:r>
            <a:endParaRPr lang="en-US" dirty="0"/>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EE24E1DB-1F20-4C28-8069-D9219D1F8BBD}"/>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72757"/>
            <a:ext cx="8421688" cy="1644984"/>
          </a:xfrm>
        </p:spPr>
        <p:txBody>
          <a:bodyPr>
            <a:no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883877"/>
            <a:ext cx="3924300" cy="864157"/>
          </a:xfrm>
        </p:spPr>
        <p:txBody>
          <a:bodyPr anchor="ctr" anchorCtr="0">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883877"/>
            <a:ext cx="3943627" cy="864157"/>
          </a:xfrm>
        </p:spPr>
        <p:txBody>
          <a:bodyPr anchor="ctr" anchorCtr="0">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238250" y="522515"/>
            <a:ext cx="9710646" cy="1377306"/>
          </a:xfrm>
        </p:spPr>
        <p:txBody>
          <a:bodyPr>
            <a:no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3023393"/>
            <a:ext cx="2882475" cy="768371"/>
          </a:xfrm>
        </p:spPr>
        <p:txBody>
          <a:bodyPr anchor="ctr" anchorCtr="0">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3023393"/>
            <a:ext cx="2896671" cy="768371"/>
          </a:xfrm>
        </p:spPr>
        <p:txBody>
          <a:bodyPr anchor="ctr" anchorCtr="0">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3023393"/>
            <a:ext cx="2882475" cy="768371"/>
          </a:xfrm>
        </p:spPr>
        <p:txBody>
          <a:bodyPr anchor="ctr" anchorCtr="0">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endParaRPr lang="en-US" dirty="0"/>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954593"/>
            <a:ext cx="5111750" cy="1921958"/>
          </a:xfrm>
        </p:spPr>
        <p:txBody>
          <a:bodyPr anchor="b">
            <a:no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92195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 uri="{C183D7F6-B498-43B3-948B-1728B52AA6E4}">
                <adec:decorative xmlns:adec="http://schemas.microsoft.com/office/drawing/2017/decorative" val="1"/>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a:t>20XX</a:t>
            </a:r>
            <a:endParaRPr lang="en-US" dirty="0"/>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351693"/>
            <a:ext cx="4179570" cy="2453652"/>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107620"/>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a:t>20XX</a:t>
            </a:r>
            <a:endParaRPr lang="en-US" dirty="0"/>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134303"/>
            <a:ext cx="10515600" cy="1325563"/>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7654290" y="3429000"/>
            <a:ext cx="3703521" cy="2128042"/>
          </a:xfrm>
        </p:spPr>
        <p:txBody>
          <a:bodyPr/>
          <a:lstStyle/>
          <a:p>
            <a:r>
              <a:rPr lang="en-US" dirty="0" err="1"/>
              <a:t>heraklıtos</a:t>
            </a:r>
          </a:p>
        </p:txBody>
      </p:sp>
      <p:pic>
        <p:nvPicPr>
          <p:cNvPr id="6" name="Picture 5" descr="A drawing of a bearded person&#10;&#10;Description automatically generated">
            <a:extLst>
              <a:ext uri="{FF2B5EF4-FFF2-40B4-BE49-F238E27FC236}">
                <a16:creationId xmlns:a16="http://schemas.microsoft.com/office/drawing/2014/main" id="{2D9B7CC8-AA0E-576E-41F9-71E281350AC6}"/>
              </a:ext>
            </a:extLst>
          </p:cNvPr>
          <p:cNvPicPr>
            <a:picLocks noChangeAspect="1"/>
          </p:cNvPicPr>
          <p:nvPr/>
        </p:nvPicPr>
        <p:blipFill>
          <a:blip r:embed="rId3"/>
          <a:stretch>
            <a:fillRect/>
          </a:stretch>
        </p:blipFill>
        <p:spPr>
          <a:xfrm>
            <a:off x="7758113" y="2867025"/>
            <a:ext cx="2466975" cy="1847850"/>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dirty="0">
                <a:solidFill>
                  <a:srgbClr val="666666"/>
                </a:solidFill>
                <a:ea typeface="+mn-lt"/>
                <a:cs typeface="+mn-lt"/>
              </a:rPr>
              <a:t>Blyson </a:t>
            </a:r>
            <a:r>
              <a:rPr lang="en-US" sz="2400" err="1">
                <a:solidFill>
                  <a:srgbClr val="666666"/>
                </a:solidFill>
                <a:ea typeface="+mn-lt"/>
                <a:cs typeface="+mn-lt"/>
              </a:rPr>
              <a:t>oğlu</a:t>
            </a:r>
            <a:r>
              <a:rPr lang="en-US" sz="2400" dirty="0">
                <a:solidFill>
                  <a:srgbClr val="666666"/>
                </a:solidFill>
                <a:ea typeface="+mn-lt"/>
                <a:cs typeface="+mn-lt"/>
              </a:rPr>
              <a:t> Herakleitos, </a:t>
            </a:r>
            <a:r>
              <a:rPr lang="en-US" sz="2400" err="1">
                <a:solidFill>
                  <a:srgbClr val="666666"/>
                </a:solidFill>
                <a:ea typeface="+mn-lt"/>
                <a:cs typeface="+mn-lt"/>
              </a:rPr>
              <a:t>Küçük</a:t>
            </a:r>
            <a:r>
              <a:rPr lang="en-US" sz="2400" dirty="0">
                <a:solidFill>
                  <a:srgbClr val="666666"/>
                </a:solidFill>
                <a:ea typeface="+mn-lt"/>
                <a:cs typeface="+mn-lt"/>
              </a:rPr>
              <a:t> </a:t>
            </a:r>
            <a:r>
              <a:rPr lang="en-US" sz="2400" err="1">
                <a:solidFill>
                  <a:srgbClr val="666666"/>
                </a:solidFill>
                <a:ea typeface="+mn-lt"/>
                <a:cs typeface="+mn-lt"/>
              </a:rPr>
              <a:t>Asya’nın</a:t>
            </a:r>
            <a:r>
              <a:rPr lang="en-US" sz="2400" dirty="0">
                <a:solidFill>
                  <a:srgbClr val="666666"/>
                </a:solidFill>
                <a:ea typeface="+mn-lt"/>
                <a:cs typeface="+mn-lt"/>
              </a:rPr>
              <a:t> (</a:t>
            </a:r>
            <a:r>
              <a:rPr lang="en-US" sz="2400" err="1">
                <a:solidFill>
                  <a:srgbClr val="666666"/>
                </a:solidFill>
                <a:ea typeface="+mn-lt"/>
                <a:cs typeface="+mn-lt"/>
              </a:rPr>
              <a:t>günümüz</a:t>
            </a:r>
            <a:r>
              <a:rPr lang="en-US" sz="2400" dirty="0">
                <a:solidFill>
                  <a:srgbClr val="666666"/>
                </a:solidFill>
                <a:ea typeface="+mn-lt"/>
                <a:cs typeface="+mn-lt"/>
              </a:rPr>
              <a:t> </a:t>
            </a:r>
            <a:r>
              <a:rPr lang="en-US" sz="2400" err="1">
                <a:solidFill>
                  <a:srgbClr val="666666"/>
                </a:solidFill>
                <a:ea typeface="+mn-lt"/>
                <a:cs typeface="+mn-lt"/>
              </a:rPr>
              <a:t>Türkiye’si</a:t>
            </a:r>
            <a:r>
              <a:rPr lang="en-US" sz="2400" dirty="0">
                <a:solidFill>
                  <a:srgbClr val="666666"/>
                </a:solidFill>
                <a:ea typeface="+mn-lt"/>
                <a:cs typeface="+mn-lt"/>
              </a:rPr>
              <a:t>) </a:t>
            </a:r>
            <a:r>
              <a:rPr lang="en-US" sz="2400" err="1">
                <a:solidFill>
                  <a:srgbClr val="666666"/>
                </a:solidFill>
                <a:ea typeface="+mn-lt"/>
                <a:cs typeface="+mn-lt"/>
              </a:rPr>
              <a:t>batı</a:t>
            </a:r>
            <a:r>
              <a:rPr lang="en-US" sz="2400" dirty="0">
                <a:solidFill>
                  <a:srgbClr val="666666"/>
                </a:solidFill>
                <a:ea typeface="+mn-lt"/>
                <a:cs typeface="+mn-lt"/>
              </a:rPr>
              <a:t> </a:t>
            </a:r>
            <a:r>
              <a:rPr lang="en-US" sz="2400" err="1">
                <a:solidFill>
                  <a:srgbClr val="666666"/>
                </a:solidFill>
                <a:ea typeface="+mn-lt"/>
                <a:cs typeface="+mn-lt"/>
              </a:rPr>
              <a:t>kıyısında</a:t>
            </a:r>
            <a:r>
              <a:rPr lang="en-US" sz="2400" dirty="0">
                <a:solidFill>
                  <a:srgbClr val="666666"/>
                </a:solidFill>
                <a:ea typeface="+mn-lt"/>
                <a:cs typeface="+mn-lt"/>
              </a:rPr>
              <a:t>, </a:t>
            </a:r>
            <a:r>
              <a:rPr lang="en-US" sz="2400" err="1">
                <a:solidFill>
                  <a:srgbClr val="666666"/>
                </a:solidFill>
                <a:ea typeface="+mn-lt"/>
                <a:cs typeface="+mn-lt"/>
              </a:rPr>
              <a:t>Kayster</a:t>
            </a:r>
            <a:r>
              <a:rPr lang="en-US" sz="2400" dirty="0">
                <a:solidFill>
                  <a:srgbClr val="666666"/>
                </a:solidFill>
                <a:ea typeface="+mn-lt"/>
                <a:cs typeface="+mn-lt"/>
              </a:rPr>
              <a:t> </a:t>
            </a:r>
            <a:r>
              <a:rPr lang="en-US" sz="2400" err="1">
                <a:solidFill>
                  <a:srgbClr val="666666"/>
                </a:solidFill>
                <a:ea typeface="+mn-lt"/>
                <a:cs typeface="+mn-lt"/>
              </a:rPr>
              <a:t>Nehri</a:t>
            </a:r>
            <a:r>
              <a:rPr lang="en-US" sz="2400" dirty="0">
                <a:solidFill>
                  <a:srgbClr val="666666"/>
                </a:solidFill>
                <a:ea typeface="+mn-lt"/>
                <a:cs typeface="+mn-lt"/>
              </a:rPr>
              <a:t> </a:t>
            </a:r>
            <a:r>
              <a:rPr lang="en-US" sz="2400" err="1">
                <a:solidFill>
                  <a:srgbClr val="666666"/>
                </a:solidFill>
                <a:ea typeface="+mn-lt"/>
                <a:cs typeface="+mn-lt"/>
              </a:rPr>
              <a:t>üzerinde</a:t>
            </a:r>
            <a:r>
              <a:rPr lang="en-US" sz="2400" dirty="0">
                <a:solidFill>
                  <a:srgbClr val="666666"/>
                </a:solidFill>
                <a:ea typeface="+mn-lt"/>
                <a:cs typeface="+mn-lt"/>
              </a:rPr>
              <a:t> </a:t>
            </a:r>
            <a:r>
              <a:rPr lang="en-US" sz="2400" err="1">
                <a:solidFill>
                  <a:srgbClr val="666666"/>
                </a:solidFill>
                <a:ea typeface="+mn-lt"/>
                <a:cs typeface="+mn-lt"/>
              </a:rPr>
              <a:t>bir</a:t>
            </a:r>
            <a:r>
              <a:rPr lang="en-US" sz="2400" dirty="0">
                <a:solidFill>
                  <a:srgbClr val="666666"/>
                </a:solidFill>
                <a:ea typeface="+mn-lt"/>
                <a:cs typeface="+mn-lt"/>
              </a:rPr>
              <a:t> </a:t>
            </a:r>
            <a:r>
              <a:rPr lang="en-US" sz="2400" err="1">
                <a:solidFill>
                  <a:srgbClr val="666666"/>
                </a:solidFill>
                <a:ea typeface="+mn-lt"/>
                <a:cs typeface="+mn-lt"/>
              </a:rPr>
              <a:t>liman</a:t>
            </a:r>
            <a:r>
              <a:rPr lang="en-US" sz="2400" dirty="0">
                <a:solidFill>
                  <a:srgbClr val="666666"/>
                </a:solidFill>
                <a:ea typeface="+mn-lt"/>
                <a:cs typeface="+mn-lt"/>
              </a:rPr>
              <a:t> </a:t>
            </a:r>
            <a:r>
              <a:rPr lang="en-US" sz="2400" err="1">
                <a:solidFill>
                  <a:srgbClr val="666666"/>
                </a:solidFill>
                <a:ea typeface="+mn-lt"/>
                <a:cs typeface="+mn-lt"/>
              </a:rPr>
              <a:t>olan</a:t>
            </a:r>
            <a:r>
              <a:rPr lang="en-US" sz="2400" dirty="0">
                <a:solidFill>
                  <a:srgbClr val="666666"/>
                </a:solidFill>
                <a:ea typeface="+mn-lt"/>
                <a:cs typeface="+mn-lt"/>
              </a:rPr>
              <a:t> </a:t>
            </a:r>
            <a:r>
              <a:rPr lang="en-US" sz="2400" err="1">
                <a:solidFill>
                  <a:srgbClr val="666666"/>
                </a:solidFill>
                <a:ea typeface="+mn-lt"/>
                <a:cs typeface="+mn-lt"/>
              </a:rPr>
              <a:t>İyonya</a:t>
            </a:r>
            <a:r>
              <a:rPr lang="en-US" sz="2400" dirty="0">
                <a:solidFill>
                  <a:srgbClr val="666666"/>
                </a:solidFill>
                <a:ea typeface="+mn-lt"/>
                <a:cs typeface="+mn-lt"/>
              </a:rPr>
              <a:t> </a:t>
            </a:r>
            <a:r>
              <a:rPr lang="en-US" sz="2400" err="1">
                <a:solidFill>
                  <a:srgbClr val="666666"/>
                </a:solidFill>
                <a:ea typeface="+mn-lt"/>
                <a:cs typeface="+mn-lt"/>
              </a:rPr>
              <a:t>kenti</a:t>
            </a:r>
            <a:r>
              <a:rPr lang="en-US" sz="2400" dirty="0">
                <a:solidFill>
                  <a:srgbClr val="666666"/>
                </a:solidFill>
                <a:ea typeface="+mn-lt"/>
                <a:cs typeface="+mn-lt"/>
              </a:rPr>
              <a:t> </a:t>
            </a:r>
            <a:r>
              <a:rPr lang="en-US" sz="2400" err="1">
                <a:solidFill>
                  <a:srgbClr val="666666"/>
                </a:solidFill>
                <a:ea typeface="+mn-lt"/>
                <a:cs typeface="+mn-lt"/>
              </a:rPr>
              <a:t>Efes’liydi</a:t>
            </a:r>
            <a:r>
              <a:rPr lang="en-US" sz="2400" dirty="0">
                <a:solidFill>
                  <a:srgbClr val="666666"/>
                </a:solidFill>
                <a:ea typeface="+mn-lt"/>
                <a:cs typeface="+mn-lt"/>
              </a:rPr>
              <a:t>. MÖ 6. </a:t>
            </a:r>
            <a:r>
              <a:rPr lang="en-US" sz="2400" err="1">
                <a:solidFill>
                  <a:srgbClr val="666666"/>
                </a:solidFill>
                <a:ea typeface="+mn-lt"/>
                <a:cs typeface="+mn-lt"/>
              </a:rPr>
              <a:t>yüzyılda</a:t>
            </a:r>
            <a:r>
              <a:rPr lang="en-US" sz="2400" dirty="0">
                <a:solidFill>
                  <a:srgbClr val="666666"/>
                </a:solidFill>
                <a:ea typeface="+mn-lt"/>
                <a:cs typeface="+mn-lt"/>
              </a:rPr>
              <a:t> </a:t>
            </a:r>
            <a:r>
              <a:rPr lang="en-US" sz="2400" err="1">
                <a:solidFill>
                  <a:srgbClr val="666666"/>
                </a:solidFill>
                <a:ea typeface="+mn-lt"/>
                <a:cs typeface="+mn-lt"/>
              </a:rPr>
              <a:t>Efes</a:t>
            </a:r>
            <a:r>
              <a:rPr lang="en-US" sz="2400" dirty="0">
                <a:solidFill>
                  <a:srgbClr val="666666"/>
                </a:solidFill>
                <a:ea typeface="+mn-lt"/>
                <a:cs typeface="+mn-lt"/>
              </a:rPr>
              <a:t>, </a:t>
            </a:r>
            <a:r>
              <a:rPr lang="en-US" sz="2400" err="1">
                <a:solidFill>
                  <a:srgbClr val="666666"/>
                </a:solidFill>
                <a:ea typeface="+mn-lt"/>
                <a:cs typeface="+mn-lt"/>
              </a:rPr>
              <a:t>İyonya’daki</a:t>
            </a:r>
            <a:r>
              <a:rPr lang="en-US" sz="2400" dirty="0">
                <a:solidFill>
                  <a:srgbClr val="666666"/>
                </a:solidFill>
                <a:ea typeface="+mn-lt"/>
                <a:cs typeface="+mn-lt"/>
              </a:rPr>
              <a:t> </a:t>
            </a:r>
            <a:r>
              <a:rPr lang="en-US" sz="2400" err="1">
                <a:solidFill>
                  <a:srgbClr val="666666"/>
                </a:solidFill>
                <a:ea typeface="+mn-lt"/>
                <a:cs typeface="+mn-lt"/>
              </a:rPr>
              <a:t>diğer</a:t>
            </a:r>
            <a:r>
              <a:rPr lang="en-US" sz="2400" dirty="0">
                <a:solidFill>
                  <a:srgbClr val="666666"/>
                </a:solidFill>
                <a:ea typeface="+mn-lt"/>
                <a:cs typeface="+mn-lt"/>
              </a:rPr>
              <a:t> </a:t>
            </a:r>
            <a:r>
              <a:rPr lang="en-US" sz="2400" err="1">
                <a:solidFill>
                  <a:srgbClr val="666666"/>
                </a:solidFill>
                <a:ea typeface="+mn-lt"/>
                <a:cs typeface="+mn-lt"/>
              </a:rPr>
              <a:t>şehirler</a:t>
            </a:r>
            <a:r>
              <a:rPr lang="en-US" sz="2400" dirty="0">
                <a:solidFill>
                  <a:srgbClr val="666666"/>
                </a:solidFill>
                <a:ea typeface="+mn-lt"/>
                <a:cs typeface="+mn-lt"/>
              </a:rPr>
              <a:t> </a:t>
            </a:r>
            <a:r>
              <a:rPr lang="en-US" sz="2400" err="1">
                <a:solidFill>
                  <a:srgbClr val="666666"/>
                </a:solidFill>
                <a:ea typeface="+mn-lt"/>
                <a:cs typeface="+mn-lt"/>
              </a:rPr>
              <a:t>gibi</a:t>
            </a:r>
            <a:r>
              <a:rPr lang="en-US" sz="2400" dirty="0">
                <a:solidFill>
                  <a:srgbClr val="666666"/>
                </a:solidFill>
                <a:ea typeface="+mn-lt"/>
                <a:cs typeface="+mn-lt"/>
              </a:rPr>
              <a:t>, hem </a:t>
            </a:r>
            <a:r>
              <a:rPr lang="en-US" sz="2400" err="1">
                <a:solidFill>
                  <a:srgbClr val="666666"/>
                </a:solidFill>
                <a:ea typeface="+mn-lt"/>
                <a:cs typeface="+mn-lt"/>
              </a:rPr>
              <a:t>Kroisos</a:t>
            </a:r>
            <a:r>
              <a:rPr lang="en-US" sz="2400" dirty="0">
                <a:solidFill>
                  <a:srgbClr val="666666"/>
                </a:solidFill>
                <a:ea typeface="+mn-lt"/>
                <a:cs typeface="+mn-lt"/>
              </a:rPr>
              <a:t> </a:t>
            </a:r>
            <a:r>
              <a:rPr lang="en-US" sz="2400" err="1">
                <a:solidFill>
                  <a:srgbClr val="666666"/>
                </a:solidFill>
                <a:ea typeface="+mn-lt"/>
                <a:cs typeface="+mn-lt"/>
              </a:rPr>
              <a:t>yönetimindeki</a:t>
            </a:r>
            <a:r>
              <a:rPr lang="en-US" sz="2400" dirty="0">
                <a:solidFill>
                  <a:srgbClr val="666666"/>
                </a:solidFill>
                <a:ea typeface="+mn-lt"/>
                <a:cs typeface="+mn-lt"/>
              </a:rPr>
              <a:t> </a:t>
            </a:r>
            <a:r>
              <a:rPr lang="en-US" sz="2400" err="1">
                <a:solidFill>
                  <a:srgbClr val="666666"/>
                </a:solidFill>
                <a:ea typeface="+mn-lt"/>
                <a:cs typeface="+mn-lt"/>
              </a:rPr>
              <a:t>Lidya’nın</a:t>
            </a:r>
            <a:r>
              <a:rPr lang="en-US" sz="2400" dirty="0">
                <a:solidFill>
                  <a:srgbClr val="666666"/>
                </a:solidFill>
                <a:ea typeface="+mn-lt"/>
                <a:cs typeface="+mn-lt"/>
              </a:rPr>
              <a:t> </a:t>
            </a:r>
            <a:r>
              <a:rPr lang="en-US" sz="2400" err="1">
                <a:solidFill>
                  <a:srgbClr val="666666"/>
                </a:solidFill>
                <a:ea typeface="+mn-lt"/>
                <a:cs typeface="+mn-lt"/>
              </a:rPr>
              <a:t>yükselişinin</a:t>
            </a:r>
            <a:r>
              <a:rPr lang="en-US" sz="2400" dirty="0">
                <a:solidFill>
                  <a:srgbClr val="666666"/>
                </a:solidFill>
                <a:ea typeface="+mn-lt"/>
                <a:cs typeface="+mn-lt"/>
              </a:rPr>
              <a:t> hem de MÖ 547’de Büyük Kiros </a:t>
            </a:r>
            <a:r>
              <a:rPr lang="en-US" sz="2400" err="1">
                <a:solidFill>
                  <a:srgbClr val="666666"/>
                </a:solidFill>
                <a:ea typeface="+mn-lt"/>
                <a:cs typeface="+mn-lt"/>
              </a:rPr>
              <a:t>tarafından</a:t>
            </a:r>
            <a:r>
              <a:rPr lang="en-US" sz="2400" dirty="0">
                <a:solidFill>
                  <a:srgbClr val="666666"/>
                </a:solidFill>
                <a:ea typeface="+mn-lt"/>
                <a:cs typeface="+mn-lt"/>
              </a:rPr>
              <a:t> </a:t>
            </a:r>
            <a:r>
              <a:rPr lang="en-US" sz="2400" err="1">
                <a:solidFill>
                  <a:srgbClr val="666666"/>
                </a:solidFill>
                <a:ea typeface="+mn-lt"/>
                <a:cs typeface="+mn-lt"/>
              </a:rPr>
              <a:t>devrilmesinin</a:t>
            </a:r>
            <a:r>
              <a:rPr lang="en-US" sz="2400" dirty="0">
                <a:solidFill>
                  <a:srgbClr val="666666"/>
                </a:solidFill>
                <a:ea typeface="+mn-lt"/>
                <a:cs typeface="+mn-lt"/>
              </a:rPr>
              <a:t> </a:t>
            </a:r>
            <a:r>
              <a:rPr lang="en-US" sz="2400" err="1">
                <a:solidFill>
                  <a:srgbClr val="666666"/>
                </a:solidFill>
                <a:ea typeface="+mn-lt"/>
                <a:cs typeface="+mn-lt"/>
              </a:rPr>
              <a:t>etkileri</a:t>
            </a:r>
            <a:r>
              <a:rPr lang="en-US" sz="2400" dirty="0">
                <a:solidFill>
                  <a:srgbClr val="666666"/>
                </a:solidFill>
                <a:ea typeface="+mn-lt"/>
                <a:cs typeface="+mn-lt"/>
              </a:rPr>
              <a:t> </a:t>
            </a:r>
            <a:r>
              <a:rPr lang="en-US" sz="2400" err="1">
                <a:solidFill>
                  <a:srgbClr val="666666"/>
                </a:solidFill>
                <a:ea typeface="+mn-lt"/>
                <a:cs typeface="+mn-lt"/>
              </a:rPr>
              <a:t>altında</a:t>
            </a:r>
            <a:r>
              <a:rPr lang="en-US" sz="2400" dirty="0">
                <a:solidFill>
                  <a:srgbClr val="666666"/>
                </a:solidFill>
                <a:ea typeface="+mn-lt"/>
                <a:cs typeface="+mn-lt"/>
              </a:rPr>
              <a:t> </a:t>
            </a:r>
            <a:r>
              <a:rPr lang="en-US" sz="2400" err="1">
                <a:solidFill>
                  <a:srgbClr val="666666"/>
                </a:solidFill>
                <a:ea typeface="+mn-lt"/>
                <a:cs typeface="+mn-lt"/>
              </a:rPr>
              <a:t>yaşamıştır</a:t>
            </a:r>
            <a:r>
              <a:rPr lang="en-US" sz="2400" dirty="0">
                <a:solidFill>
                  <a:srgbClr val="666666"/>
                </a:solidFill>
                <a:ea typeface="+mn-lt"/>
                <a:cs typeface="+mn-lt"/>
              </a:rPr>
              <a:t>. </a:t>
            </a:r>
            <a:r>
              <a:rPr lang="en-US" sz="2400" err="1">
                <a:solidFill>
                  <a:srgbClr val="666666"/>
                </a:solidFill>
                <a:ea typeface="+mn-lt"/>
                <a:cs typeface="+mn-lt"/>
              </a:rPr>
              <a:t>Efes’in</a:t>
            </a:r>
            <a:r>
              <a:rPr lang="en-US" sz="2400" dirty="0">
                <a:solidFill>
                  <a:srgbClr val="666666"/>
                </a:solidFill>
                <a:ea typeface="+mn-lt"/>
                <a:cs typeface="+mn-lt"/>
              </a:rPr>
              <a:t> </a:t>
            </a:r>
            <a:r>
              <a:rPr lang="en-US" sz="2400" err="1">
                <a:solidFill>
                  <a:srgbClr val="666666"/>
                </a:solidFill>
                <a:ea typeface="+mn-lt"/>
                <a:cs typeface="+mn-lt"/>
              </a:rPr>
              <a:t>daha</a:t>
            </a:r>
            <a:r>
              <a:rPr lang="en-US" sz="2400" dirty="0">
                <a:solidFill>
                  <a:srgbClr val="666666"/>
                </a:solidFill>
                <a:ea typeface="+mn-lt"/>
                <a:cs typeface="+mn-lt"/>
              </a:rPr>
              <a:t> </a:t>
            </a:r>
            <a:r>
              <a:rPr lang="en-US" sz="2400" err="1">
                <a:solidFill>
                  <a:srgbClr val="666666"/>
                </a:solidFill>
                <a:ea typeface="+mn-lt"/>
                <a:cs typeface="+mn-lt"/>
              </a:rPr>
              <a:t>sonra</a:t>
            </a:r>
            <a:r>
              <a:rPr lang="en-US" sz="2400" dirty="0">
                <a:solidFill>
                  <a:srgbClr val="666666"/>
                </a:solidFill>
                <a:ea typeface="+mn-lt"/>
                <a:cs typeface="+mn-lt"/>
              </a:rPr>
              <a:t> Pers </a:t>
            </a:r>
            <a:r>
              <a:rPr lang="en-US" sz="2400" err="1">
                <a:solidFill>
                  <a:srgbClr val="666666"/>
                </a:solidFill>
                <a:ea typeface="+mn-lt"/>
                <a:cs typeface="+mn-lt"/>
              </a:rPr>
              <a:t>İmparatorluğu</a:t>
            </a:r>
            <a:r>
              <a:rPr lang="en-US" sz="2400" dirty="0">
                <a:solidFill>
                  <a:srgbClr val="666666"/>
                </a:solidFill>
                <a:ea typeface="+mn-lt"/>
                <a:cs typeface="+mn-lt"/>
              </a:rPr>
              <a:t> </a:t>
            </a:r>
            <a:r>
              <a:rPr lang="en-US" sz="2400" err="1">
                <a:solidFill>
                  <a:srgbClr val="666666"/>
                </a:solidFill>
                <a:ea typeface="+mn-lt"/>
                <a:cs typeface="+mn-lt"/>
              </a:rPr>
              <a:t>ile</a:t>
            </a:r>
            <a:r>
              <a:rPr lang="en-US" sz="2400" dirty="0">
                <a:solidFill>
                  <a:srgbClr val="666666"/>
                </a:solidFill>
                <a:ea typeface="+mn-lt"/>
                <a:cs typeface="+mn-lt"/>
              </a:rPr>
              <a:t> </a:t>
            </a:r>
            <a:r>
              <a:rPr lang="en-US" sz="2400" err="1">
                <a:solidFill>
                  <a:srgbClr val="666666"/>
                </a:solidFill>
                <a:ea typeface="+mn-lt"/>
                <a:cs typeface="+mn-lt"/>
              </a:rPr>
              <a:t>yakın</a:t>
            </a:r>
            <a:r>
              <a:rPr lang="en-US" sz="2400" dirty="0">
                <a:solidFill>
                  <a:srgbClr val="666666"/>
                </a:solidFill>
                <a:ea typeface="+mn-lt"/>
                <a:cs typeface="+mn-lt"/>
              </a:rPr>
              <a:t> </a:t>
            </a:r>
            <a:r>
              <a:rPr lang="en-US" sz="2400" err="1">
                <a:solidFill>
                  <a:srgbClr val="666666"/>
                </a:solidFill>
                <a:ea typeface="+mn-lt"/>
                <a:cs typeface="+mn-lt"/>
              </a:rPr>
              <a:t>bir</a:t>
            </a:r>
            <a:r>
              <a:rPr lang="en-US" sz="2400" dirty="0">
                <a:solidFill>
                  <a:srgbClr val="666666"/>
                </a:solidFill>
                <a:ea typeface="+mn-lt"/>
                <a:cs typeface="+mn-lt"/>
              </a:rPr>
              <a:t> </a:t>
            </a:r>
            <a:r>
              <a:rPr lang="en-US" sz="2400" err="1">
                <a:solidFill>
                  <a:srgbClr val="666666"/>
                </a:solidFill>
                <a:ea typeface="+mn-lt"/>
                <a:cs typeface="+mn-lt"/>
              </a:rPr>
              <a:t>ilişki</a:t>
            </a:r>
            <a:r>
              <a:rPr lang="en-US" sz="2400" dirty="0">
                <a:solidFill>
                  <a:srgbClr val="666666"/>
                </a:solidFill>
                <a:ea typeface="+mn-lt"/>
                <a:cs typeface="+mn-lt"/>
              </a:rPr>
              <a:t> </a:t>
            </a:r>
            <a:r>
              <a:rPr lang="en-US" sz="2400" err="1">
                <a:solidFill>
                  <a:srgbClr val="666666"/>
                </a:solidFill>
                <a:ea typeface="+mn-lt"/>
                <a:cs typeface="+mn-lt"/>
              </a:rPr>
              <a:t>geliştirdiği</a:t>
            </a:r>
            <a:r>
              <a:rPr lang="en-US" sz="2400" dirty="0">
                <a:solidFill>
                  <a:srgbClr val="666666"/>
                </a:solidFill>
                <a:ea typeface="+mn-lt"/>
                <a:cs typeface="+mn-lt"/>
              </a:rPr>
              <a:t> </a:t>
            </a:r>
            <a:r>
              <a:rPr lang="en-US" sz="2400" err="1">
                <a:solidFill>
                  <a:srgbClr val="666666"/>
                </a:solidFill>
                <a:ea typeface="+mn-lt"/>
                <a:cs typeface="+mn-lt"/>
              </a:rPr>
              <a:t>görülmektedir</a:t>
            </a:r>
            <a:r>
              <a:rPr lang="en-US" sz="2400" dirty="0">
                <a:solidFill>
                  <a:srgbClr val="666666"/>
                </a:solidFill>
                <a:ea typeface="+mn-lt"/>
                <a:cs typeface="+mn-lt"/>
              </a:rPr>
              <a:t>; </a:t>
            </a:r>
            <a:r>
              <a:rPr lang="en-US" sz="2400" err="1">
                <a:solidFill>
                  <a:srgbClr val="666666"/>
                </a:solidFill>
                <a:ea typeface="+mn-lt"/>
                <a:cs typeface="+mn-lt"/>
              </a:rPr>
              <a:t>İyonya</a:t>
            </a:r>
            <a:r>
              <a:rPr lang="en-US" sz="2400" dirty="0">
                <a:solidFill>
                  <a:srgbClr val="666666"/>
                </a:solidFill>
                <a:ea typeface="+mn-lt"/>
                <a:cs typeface="+mn-lt"/>
              </a:rPr>
              <a:t> </a:t>
            </a:r>
            <a:r>
              <a:rPr lang="en-US" sz="2400" err="1">
                <a:solidFill>
                  <a:srgbClr val="666666"/>
                </a:solidFill>
                <a:ea typeface="+mn-lt"/>
                <a:cs typeface="+mn-lt"/>
              </a:rPr>
              <a:t>isyanının</a:t>
            </a:r>
            <a:r>
              <a:rPr lang="en-US" sz="2400" dirty="0">
                <a:solidFill>
                  <a:srgbClr val="666666"/>
                </a:solidFill>
                <a:ea typeface="+mn-lt"/>
                <a:cs typeface="+mn-lt"/>
              </a:rPr>
              <a:t> MÖ 494’te Büyük Darius </a:t>
            </a:r>
            <a:r>
              <a:rPr lang="en-US" sz="2400" err="1">
                <a:solidFill>
                  <a:srgbClr val="666666"/>
                </a:solidFill>
                <a:ea typeface="+mn-lt"/>
                <a:cs typeface="+mn-lt"/>
              </a:rPr>
              <a:t>tarafından</a:t>
            </a:r>
            <a:r>
              <a:rPr lang="en-US" sz="2400" dirty="0">
                <a:solidFill>
                  <a:srgbClr val="666666"/>
                </a:solidFill>
                <a:ea typeface="+mn-lt"/>
                <a:cs typeface="+mn-lt"/>
              </a:rPr>
              <a:t> </a:t>
            </a:r>
            <a:r>
              <a:rPr lang="en-US" sz="2400" err="1">
                <a:solidFill>
                  <a:srgbClr val="666666"/>
                </a:solidFill>
                <a:ea typeface="+mn-lt"/>
                <a:cs typeface="+mn-lt"/>
              </a:rPr>
              <a:t>bastırılması</a:t>
            </a:r>
            <a:r>
              <a:rPr lang="en-US" sz="2400" dirty="0">
                <a:solidFill>
                  <a:srgbClr val="666666"/>
                </a:solidFill>
                <a:ea typeface="+mn-lt"/>
                <a:cs typeface="+mn-lt"/>
              </a:rPr>
              <a:t> </a:t>
            </a:r>
            <a:r>
              <a:rPr lang="en-US" sz="2400" err="1">
                <a:solidFill>
                  <a:srgbClr val="666666"/>
                </a:solidFill>
                <a:ea typeface="+mn-lt"/>
                <a:cs typeface="+mn-lt"/>
              </a:rPr>
              <a:t>sırasında</a:t>
            </a:r>
            <a:r>
              <a:rPr lang="en-US" sz="2400" dirty="0">
                <a:solidFill>
                  <a:srgbClr val="666666"/>
                </a:solidFill>
                <a:ea typeface="+mn-lt"/>
                <a:cs typeface="+mn-lt"/>
              </a:rPr>
              <a:t> </a:t>
            </a:r>
            <a:r>
              <a:rPr lang="en-US" sz="2400" err="1">
                <a:solidFill>
                  <a:srgbClr val="666666"/>
                </a:solidFill>
                <a:ea typeface="+mn-lt"/>
                <a:cs typeface="+mn-lt"/>
              </a:rPr>
              <a:t>Efes’in</a:t>
            </a:r>
            <a:r>
              <a:rPr lang="en-US" sz="2400" dirty="0">
                <a:solidFill>
                  <a:srgbClr val="666666"/>
                </a:solidFill>
                <a:ea typeface="+mn-lt"/>
                <a:cs typeface="+mn-lt"/>
              </a:rPr>
              <a:t> </a:t>
            </a:r>
            <a:r>
              <a:rPr lang="en-US" sz="2400" err="1">
                <a:solidFill>
                  <a:srgbClr val="666666"/>
                </a:solidFill>
                <a:ea typeface="+mn-lt"/>
                <a:cs typeface="+mn-lt"/>
              </a:rPr>
              <a:t>canı</a:t>
            </a:r>
            <a:r>
              <a:rPr lang="en-US" sz="2400" dirty="0">
                <a:solidFill>
                  <a:srgbClr val="666666"/>
                </a:solidFill>
                <a:ea typeface="+mn-lt"/>
                <a:cs typeface="+mn-lt"/>
              </a:rPr>
              <a:t> </a:t>
            </a:r>
            <a:r>
              <a:rPr lang="en-US" sz="2400" err="1">
                <a:solidFill>
                  <a:srgbClr val="666666"/>
                </a:solidFill>
                <a:ea typeface="+mn-lt"/>
                <a:cs typeface="+mn-lt"/>
              </a:rPr>
              <a:t>bağışlanmış</a:t>
            </a:r>
            <a:r>
              <a:rPr lang="en-US" sz="2400" dirty="0">
                <a:solidFill>
                  <a:srgbClr val="666666"/>
                </a:solidFill>
                <a:ea typeface="+mn-lt"/>
                <a:cs typeface="+mn-lt"/>
              </a:rPr>
              <a:t> </a:t>
            </a:r>
            <a:r>
              <a:rPr lang="en-US" sz="2400" err="1">
                <a:solidFill>
                  <a:srgbClr val="666666"/>
                </a:solidFill>
                <a:ea typeface="+mn-lt"/>
                <a:cs typeface="+mn-lt"/>
              </a:rPr>
              <a:t>ve</a:t>
            </a:r>
            <a:r>
              <a:rPr lang="en-US" sz="2400" dirty="0">
                <a:solidFill>
                  <a:srgbClr val="666666"/>
                </a:solidFill>
                <a:ea typeface="+mn-lt"/>
                <a:cs typeface="+mn-lt"/>
              </a:rPr>
              <a:t> </a:t>
            </a:r>
            <a:r>
              <a:rPr lang="en-US" sz="2400" err="1">
                <a:solidFill>
                  <a:srgbClr val="666666"/>
                </a:solidFill>
                <a:ea typeface="+mn-lt"/>
                <a:cs typeface="+mn-lt"/>
              </a:rPr>
              <a:t>İyonya’daki</a:t>
            </a:r>
            <a:r>
              <a:rPr lang="en-US" sz="2400" dirty="0">
                <a:solidFill>
                  <a:srgbClr val="666666"/>
                </a:solidFill>
                <a:ea typeface="+mn-lt"/>
                <a:cs typeface="+mn-lt"/>
              </a:rPr>
              <a:t> </a:t>
            </a:r>
            <a:r>
              <a:rPr lang="en-US" sz="2400" err="1">
                <a:solidFill>
                  <a:srgbClr val="666666"/>
                </a:solidFill>
                <a:ea typeface="+mn-lt"/>
                <a:cs typeface="+mn-lt"/>
              </a:rPr>
              <a:t>baskın</a:t>
            </a:r>
            <a:r>
              <a:rPr lang="en-US" sz="2400" dirty="0">
                <a:solidFill>
                  <a:srgbClr val="666666"/>
                </a:solidFill>
                <a:ea typeface="+mn-lt"/>
                <a:cs typeface="+mn-lt"/>
              </a:rPr>
              <a:t> Yunan </a:t>
            </a:r>
            <a:r>
              <a:rPr lang="en-US" sz="2400" err="1">
                <a:solidFill>
                  <a:srgbClr val="666666"/>
                </a:solidFill>
                <a:ea typeface="+mn-lt"/>
                <a:cs typeface="+mn-lt"/>
              </a:rPr>
              <a:t>şehri</a:t>
            </a:r>
            <a:r>
              <a:rPr lang="en-US" sz="2400" dirty="0">
                <a:solidFill>
                  <a:srgbClr val="666666"/>
                </a:solidFill>
                <a:ea typeface="+mn-lt"/>
                <a:cs typeface="+mn-lt"/>
              </a:rPr>
              <a:t> </a:t>
            </a:r>
            <a:r>
              <a:rPr lang="en-US" sz="2400" err="1">
                <a:solidFill>
                  <a:srgbClr val="666666"/>
                </a:solidFill>
                <a:ea typeface="+mn-lt"/>
                <a:cs typeface="+mn-lt"/>
              </a:rPr>
              <a:t>olarak</a:t>
            </a:r>
            <a:r>
              <a:rPr lang="en-US" sz="2400" dirty="0">
                <a:solidFill>
                  <a:srgbClr val="666666"/>
                </a:solidFill>
                <a:ea typeface="+mn-lt"/>
                <a:cs typeface="+mn-lt"/>
              </a:rPr>
              <a:t> </a:t>
            </a:r>
            <a:r>
              <a:rPr lang="en-US" sz="2400" err="1">
                <a:solidFill>
                  <a:srgbClr val="666666"/>
                </a:solidFill>
                <a:ea typeface="+mn-lt"/>
                <a:cs typeface="+mn-lt"/>
              </a:rPr>
              <a:t>ortaya</a:t>
            </a:r>
            <a:r>
              <a:rPr lang="en-US" sz="2400" dirty="0">
                <a:solidFill>
                  <a:srgbClr val="666666"/>
                </a:solidFill>
                <a:ea typeface="+mn-lt"/>
                <a:cs typeface="+mn-lt"/>
              </a:rPr>
              <a:t> </a:t>
            </a:r>
            <a:r>
              <a:rPr lang="en-US" sz="2400" err="1">
                <a:solidFill>
                  <a:srgbClr val="666666"/>
                </a:solidFill>
                <a:ea typeface="+mn-lt"/>
                <a:cs typeface="+mn-lt"/>
              </a:rPr>
              <a:t>çıkmıştır</a:t>
            </a:r>
            <a:r>
              <a:rPr lang="en-US" sz="2400" dirty="0">
                <a:solidFill>
                  <a:srgbClr val="666666"/>
                </a:solidFill>
                <a:ea typeface="+mn-lt"/>
                <a:cs typeface="+mn-lt"/>
              </a:rPr>
              <a:t>.</a:t>
            </a: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a:t>
            </a:fld>
            <a:endParaRPr lang="en-US" dirty="0"/>
          </a:p>
        </p:txBody>
      </p:sp>
      <p:pic>
        <p:nvPicPr>
          <p:cNvPr id="4" name="Picture 3" descr="A map of the ancient city&#10;&#10;Description automatically generated">
            <a:extLst>
              <a:ext uri="{FF2B5EF4-FFF2-40B4-BE49-F238E27FC236}">
                <a16:creationId xmlns:a16="http://schemas.microsoft.com/office/drawing/2014/main" id="{FF545B1E-E58F-4BD5-5987-7FE53E6C26A5}"/>
              </a:ext>
            </a:extLst>
          </p:cNvPr>
          <p:cNvPicPr>
            <a:picLocks noChangeAspect="1"/>
          </p:cNvPicPr>
          <p:nvPr/>
        </p:nvPicPr>
        <p:blipFill>
          <a:blip r:embed="rId2"/>
          <a:stretch>
            <a:fillRect/>
          </a:stretch>
        </p:blipFill>
        <p:spPr>
          <a:xfrm>
            <a:off x="9153525" y="3479800"/>
            <a:ext cx="3038475" cy="3289300"/>
          </a:xfrm>
          <a:prstGeom prst="rect">
            <a:avLst/>
          </a:prstGeom>
        </p:spPr>
      </p:pic>
    </p:spTree>
    <p:extLst>
      <p:ext uri="{BB962C8B-B14F-4D97-AF65-F5344CB8AC3E}">
        <p14:creationId xmlns:p14="http://schemas.microsoft.com/office/powerpoint/2010/main" val="3571516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dirty="0">
                <a:solidFill>
                  <a:srgbClr val="666666"/>
                </a:solidFill>
                <a:ea typeface="+mn-lt"/>
                <a:cs typeface="+mn-lt"/>
              </a:rPr>
              <a:t>Herakleitos </a:t>
            </a:r>
            <a:r>
              <a:rPr lang="en-US" sz="2400" dirty="0" err="1">
                <a:solidFill>
                  <a:srgbClr val="666666"/>
                </a:solidFill>
                <a:ea typeface="+mn-lt"/>
                <a:cs typeface="+mn-lt"/>
              </a:rPr>
              <a:t>çağdaş</a:t>
            </a:r>
            <a:r>
              <a:rPr lang="en-US" sz="2400" dirty="0">
                <a:solidFill>
                  <a:srgbClr val="666666"/>
                </a:solidFill>
                <a:ea typeface="+mn-lt"/>
                <a:cs typeface="+mn-lt"/>
              </a:rPr>
              <a:t> </a:t>
            </a:r>
            <a:r>
              <a:rPr lang="en-US" sz="2400" dirty="0" err="1">
                <a:solidFill>
                  <a:srgbClr val="666666"/>
                </a:solidFill>
                <a:ea typeface="+mn-lt"/>
                <a:cs typeface="+mn-lt"/>
              </a:rPr>
              <a:t>düşünce</a:t>
            </a:r>
            <a:r>
              <a:rPr lang="en-US" sz="2400" dirty="0">
                <a:solidFill>
                  <a:srgbClr val="666666"/>
                </a:solidFill>
                <a:ea typeface="+mn-lt"/>
                <a:cs typeface="+mn-lt"/>
              </a:rPr>
              <a:t> </a:t>
            </a:r>
            <a:r>
              <a:rPr lang="en-US" sz="2400" dirty="0" err="1">
                <a:solidFill>
                  <a:srgbClr val="666666"/>
                </a:solidFill>
                <a:ea typeface="+mn-lt"/>
                <a:cs typeface="+mn-lt"/>
              </a:rPr>
              <a:t>kalıplarının</a:t>
            </a:r>
            <a:r>
              <a:rPr lang="en-US" sz="2400" dirty="0">
                <a:solidFill>
                  <a:srgbClr val="666666"/>
                </a:solidFill>
                <a:ea typeface="+mn-lt"/>
                <a:cs typeface="+mn-lt"/>
              </a:rPr>
              <a:t> </a:t>
            </a:r>
            <a:r>
              <a:rPr lang="en-US" sz="2400" dirty="0" err="1">
                <a:solidFill>
                  <a:srgbClr val="666666"/>
                </a:solidFill>
                <a:ea typeface="+mn-lt"/>
                <a:cs typeface="+mn-lt"/>
              </a:rPr>
              <a:t>dışına</a:t>
            </a:r>
            <a:r>
              <a:rPr lang="en-US" sz="2400" dirty="0">
                <a:solidFill>
                  <a:srgbClr val="666666"/>
                </a:solidFill>
                <a:ea typeface="+mn-lt"/>
                <a:cs typeface="+mn-lt"/>
              </a:rPr>
              <a:t> </a:t>
            </a:r>
            <a:r>
              <a:rPr lang="en-US" sz="2400" dirty="0" err="1">
                <a:solidFill>
                  <a:srgbClr val="666666"/>
                </a:solidFill>
                <a:ea typeface="+mn-lt"/>
                <a:cs typeface="+mn-lt"/>
              </a:rPr>
              <a:t>çıkmak</a:t>
            </a:r>
            <a:r>
              <a:rPr lang="en-US" sz="2400" dirty="0">
                <a:solidFill>
                  <a:srgbClr val="666666"/>
                </a:solidFill>
                <a:ea typeface="+mn-lt"/>
                <a:cs typeface="+mn-lt"/>
              </a:rPr>
              <a:t> </a:t>
            </a:r>
            <a:r>
              <a:rPr lang="en-US" sz="2400" dirty="0" err="1">
                <a:solidFill>
                  <a:srgbClr val="666666"/>
                </a:solidFill>
                <a:ea typeface="+mn-lt"/>
                <a:cs typeface="+mn-lt"/>
              </a:rPr>
              <a:t>için</a:t>
            </a:r>
            <a:r>
              <a:rPr lang="en-US" sz="2400" dirty="0">
                <a:solidFill>
                  <a:srgbClr val="666666"/>
                </a:solidFill>
                <a:ea typeface="+mn-lt"/>
                <a:cs typeface="+mn-lt"/>
              </a:rPr>
              <a:t> her </a:t>
            </a:r>
            <a:r>
              <a:rPr lang="en-US" sz="2400" dirty="0" err="1">
                <a:solidFill>
                  <a:srgbClr val="666666"/>
                </a:solidFill>
                <a:ea typeface="+mn-lt"/>
                <a:cs typeface="+mn-lt"/>
              </a:rPr>
              <a:t>türlü</a:t>
            </a:r>
            <a:r>
              <a:rPr lang="en-US" sz="2400" dirty="0">
                <a:solidFill>
                  <a:srgbClr val="666666"/>
                </a:solidFill>
                <a:ea typeface="+mn-lt"/>
                <a:cs typeface="+mn-lt"/>
              </a:rPr>
              <a:t> </a:t>
            </a:r>
            <a:r>
              <a:rPr lang="en-US" sz="2400" dirty="0" err="1">
                <a:solidFill>
                  <a:srgbClr val="666666"/>
                </a:solidFill>
                <a:ea typeface="+mn-lt"/>
                <a:cs typeface="+mn-lt"/>
              </a:rPr>
              <a:t>çabayı</a:t>
            </a:r>
            <a:r>
              <a:rPr lang="en-US" sz="2400" dirty="0">
                <a:solidFill>
                  <a:srgbClr val="666666"/>
                </a:solidFill>
                <a:ea typeface="+mn-lt"/>
                <a:cs typeface="+mn-lt"/>
              </a:rPr>
              <a:t> </a:t>
            </a:r>
            <a:r>
              <a:rPr lang="en-US" sz="2400" dirty="0" err="1">
                <a:solidFill>
                  <a:srgbClr val="666666"/>
                </a:solidFill>
                <a:ea typeface="+mn-lt"/>
                <a:cs typeface="+mn-lt"/>
              </a:rPr>
              <a:t>göstermiştir</a:t>
            </a:r>
            <a:r>
              <a:rPr lang="en-US" sz="2400" dirty="0">
                <a:solidFill>
                  <a:srgbClr val="666666"/>
                </a:solidFill>
                <a:ea typeface="+mn-lt"/>
                <a:cs typeface="+mn-lt"/>
              </a:rPr>
              <a:t>. </a:t>
            </a:r>
            <a:r>
              <a:rPr lang="en-US" sz="2400" dirty="0" err="1">
                <a:solidFill>
                  <a:srgbClr val="666666"/>
                </a:solidFill>
                <a:ea typeface="+mn-lt"/>
                <a:cs typeface="+mn-lt"/>
              </a:rPr>
              <a:t>Miletli</a:t>
            </a:r>
            <a:r>
              <a:rPr lang="en-US" sz="2400" dirty="0">
                <a:solidFill>
                  <a:srgbClr val="666666"/>
                </a:solidFill>
                <a:ea typeface="+mn-lt"/>
                <a:cs typeface="+mn-lt"/>
              </a:rPr>
              <a:t> </a:t>
            </a:r>
            <a:r>
              <a:rPr lang="en-US" sz="2400" dirty="0" err="1">
                <a:solidFill>
                  <a:srgbClr val="666666"/>
                </a:solidFill>
                <a:ea typeface="+mn-lt"/>
                <a:cs typeface="+mn-lt"/>
              </a:rPr>
              <a:t>filozoflar</a:t>
            </a:r>
            <a:r>
              <a:rPr lang="en-US" sz="2400" dirty="0">
                <a:solidFill>
                  <a:srgbClr val="666666"/>
                </a:solidFill>
                <a:ea typeface="+mn-lt"/>
                <a:cs typeface="+mn-lt"/>
              </a:rPr>
              <a:t> da </a:t>
            </a:r>
            <a:r>
              <a:rPr lang="en-US" sz="2400" dirty="0" err="1">
                <a:solidFill>
                  <a:srgbClr val="666666"/>
                </a:solidFill>
                <a:ea typeface="+mn-lt"/>
                <a:cs typeface="+mn-lt"/>
              </a:rPr>
              <a:t>dahil</a:t>
            </a:r>
            <a:r>
              <a:rPr lang="en-US" sz="2400" dirty="0">
                <a:solidFill>
                  <a:srgbClr val="666666"/>
                </a:solidFill>
                <a:ea typeface="+mn-lt"/>
                <a:cs typeface="+mn-lt"/>
              </a:rPr>
              <a:t> </a:t>
            </a:r>
            <a:r>
              <a:rPr lang="en-US" sz="2400" dirty="0" err="1">
                <a:solidFill>
                  <a:srgbClr val="666666"/>
                </a:solidFill>
                <a:ea typeface="+mn-lt"/>
                <a:cs typeface="+mn-lt"/>
              </a:rPr>
              <a:t>olmak</a:t>
            </a:r>
            <a:r>
              <a:rPr lang="en-US" sz="2400" dirty="0">
                <a:solidFill>
                  <a:srgbClr val="666666"/>
                </a:solidFill>
                <a:ea typeface="+mn-lt"/>
                <a:cs typeface="+mn-lt"/>
              </a:rPr>
              <a:t> </a:t>
            </a:r>
            <a:r>
              <a:rPr lang="en-US" sz="2400" dirty="0" err="1">
                <a:solidFill>
                  <a:srgbClr val="666666"/>
                </a:solidFill>
                <a:ea typeface="+mn-lt"/>
                <a:cs typeface="+mn-lt"/>
              </a:rPr>
              <a:t>üzere</a:t>
            </a:r>
            <a:r>
              <a:rPr lang="en-US" sz="2400" dirty="0">
                <a:solidFill>
                  <a:srgbClr val="666666"/>
                </a:solidFill>
                <a:ea typeface="+mn-lt"/>
                <a:cs typeface="+mn-lt"/>
              </a:rPr>
              <a:t> </a:t>
            </a:r>
            <a:r>
              <a:rPr lang="en-US" sz="2400" dirty="0" err="1">
                <a:solidFill>
                  <a:srgbClr val="666666"/>
                </a:solidFill>
                <a:ea typeface="+mn-lt"/>
                <a:cs typeface="+mn-lt"/>
              </a:rPr>
              <a:t>kendinden</a:t>
            </a:r>
            <a:r>
              <a:rPr lang="en-US" sz="2400" dirty="0">
                <a:solidFill>
                  <a:srgbClr val="666666"/>
                </a:solidFill>
                <a:ea typeface="+mn-lt"/>
                <a:cs typeface="+mn-lt"/>
              </a:rPr>
              <a:t> </a:t>
            </a:r>
            <a:r>
              <a:rPr lang="en-US" sz="2400" dirty="0" err="1">
                <a:solidFill>
                  <a:srgbClr val="666666"/>
                </a:solidFill>
                <a:ea typeface="+mn-lt"/>
                <a:cs typeface="+mn-lt"/>
              </a:rPr>
              <a:t>önceki</a:t>
            </a:r>
            <a:r>
              <a:rPr lang="en-US" sz="2400" dirty="0">
                <a:solidFill>
                  <a:srgbClr val="666666"/>
                </a:solidFill>
                <a:ea typeface="+mn-lt"/>
                <a:cs typeface="+mn-lt"/>
              </a:rPr>
              <a:t> </a:t>
            </a:r>
            <a:r>
              <a:rPr lang="en-US" sz="2400" dirty="0" err="1">
                <a:solidFill>
                  <a:srgbClr val="666666"/>
                </a:solidFill>
                <a:ea typeface="+mn-lt"/>
                <a:cs typeface="+mn-lt"/>
              </a:rPr>
              <a:t>filozofların</a:t>
            </a:r>
            <a:r>
              <a:rPr lang="en-US" sz="2400" dirty="0">
                <a:solidFill>
                  <a:srgbClr val="666666"/>
                </a:solidFill>
                <a:ea typeface="+mn-lt"/>
                <a:cs typeface="+mn-lt"/>
              </a:rPr>
              <a:t> </a:t>
            </a:r>
            <a:r>
              <a:rPr lang="en-US" sz="2400" dirty="0" err="1">
                <a:solidFill>
                  <a:srgbClr val="666666"/>
                </a:solidFill>
                <a:ea typeface="+mn-lt"/>
                <a:cs typeface="+mn-lt"/>
              </a:rPr>
              <a:t>düşünce</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dillerinden</a:t>
            </a:r>
            <a:r>
              <a:rPr lang="en-US" sz="2400" dirty="0">
                <a:solidFill>
                  <a:srgbClr val="666666"/>
                </a:solidFill>
                <a:ea typeface="+mn-lt"/>
                <a:cs typeface="+mn-lt"/>
              </a:rPr>
              <a:t> </a:t>
            </a:r>
            <a:r>
              <a:rPr lang="en-US" sz="2400" dirty="0" err="1">
                <a:solidFill>
                  <a:srgbClr val="666666"/>
                </a:solidFill>
                <a:ea typeface="+mn-lt"/>
                <a:cs typeface="+mn-lt"/>
              </a:rPr>
              <a:t>çeşitli</a:t>
            </a:r>
            <a:r>
              <a:rPr lang="en-US" sz="2400" dirty="0">
                <a:solidFill>
                  <a:srgbClr val="666666"/>
                </a:solidFill>
                <a:ea typeface="+mn-lt"/>
                <a:cs typeface="+mn-lt"/>
              </a:rPr>
              <a:t> </a:t>
            </a:r>
            <a:r>
              <a:rPr lang="en-US" sz="2400" dirty="0" err="1">
                <a:solidFill>
                  <a:srgbClr val="666666"/>
                </a:solidFill>
                <a:ea typeface="+mn-lt"/>
                <a:cs typeface="+mn-lt"/>
              </a:rPr>
              <a:t>şekillerde</a:t>
            </a:r>
            <a:r>
              <a:rPr lang="en-US" sz="2400" dirty="0">
                <a:solidFill>
                  <a:srgbClr val="666666"/>
                </a:solidFill>
                <a:ea typeface="+mn-lt"/>
                <a:cs typeface="+mn-lt"/>
              </a:rPr>
              <a:t> </a:t>
            </a:r>
            <a:r>
              <a:rPr lang="en-US" sz="2400" dirty="0" err="1">
                <a:solidFill>
                  <a:srgbClr val="666666"/>
                </a:solidFill>
                <a:ea typeface="+mn-lt"/>
                <a:cs typeface="+mn-lt"/>
              </a:rPr>
              <a:t>etkilenmiş</a:t>
            </a:r>
            <a:r>
              <a:rPr lang="en-US" sz="2400" dirty="0">
                <a:solidFill>
                  <a:srgbClr val="666666"/>
                </a:solidFill>
                <a:ea typeface="+mn-lt"/>
                <a:cs typeface="+mn-lt"/>
              </a:rPr>
              <a:t> </a:t>
            </a:r>
            <a:r>
              <a:rPr lang="en-US" sz="2400" dirty="0" err="1">
                <a:solidFill>
                  <a:srgbClr val="666666"/>
                </a:solidFill>
                <a:ea typeface="+mn-lt"/>
                <a:cs typeface="+mn-lt"/>
              </a:rPr>
              <a:t>olsa</a:t>
            </a:r>
            <a:r>
              <a:rPr lang="en-US" sz="2400" dirty="0">
                <a:solidFill>
                  <a:srgbClr val="666666"/>
                </a:solidFill>
                <a:ea typeface="+mn-lt"/>
                <a:cs typeface="+mn-lt"/>
              </a:rPr>
              <a:t> da, </a:t>
            </a:r>
            <a:r>
              <a:rPr lang="en-US" sz="2400" dirty="0" err="1">
                <a:solidFill>
                  <a:srgbClr val="666666"/>
                </a:solidFill>
                <a:ea typeface="+mn-lt"/>
                <a:cs typeface="+mn-lt"/>
              </a:rPr>
              <a:t>bunların</a:t>
            </a:r>
            <a:r>
              <a:rPr lang="en-US" sz="2400" dirty="0">
                <a:solidFill>
                  <a:srgbClr val="666666"/>
                </a:solidFill>
                <a:ea typeface="+mn-lt"/>
                <a:cs typeface="+mn-lt"/>
              </a:rPr>
              <a:t> </a:t>
            </a:r>
            <a:r>
              <a:rPr lang="en-US" sz="2400" dirty="0" err="1">
                <a:solidFill>
                  <a:srgbClr val="666666"/>
                </a:solidFill>
                <a:ea typeface="+mn-lt"/>
                <a:cs typeface="+mn-lt"/>
              </a:rPr>
              <a:t>çoğunu</a:t>
            </a:r>
            <a:r>
              <a:rPr lang="en-US" sz="2400" dirty="0">
                <a:solidFill>
                  <a:srgbClr val="666666"/>
                </a:solidFill>
                <a:ea typeface="+mn-lt"/>
                <a:cs typeface="+mn-lt"/>
              </a:rPr>
              <a:t> </a:t>
            </a:r>
            <a:r>
              <a:rPr lang="en-US" sz="2400" dirty="0" err="1">
                <a:solidFill>
                  <a:srgbClr val="666666"/>
                </a:solidFill>
                <a:ea typeface="+mn-lt"/>
                <a:cs typeface="+mn-lt"/>
              </a:rPr>
              <a:t>ya</a:t>
            </a:r>
            <a:r>
              <a:rPr lang="en-US" sz="2400" dirty="0">
                <a:solidFill>
                  <a:srgbClr val="666666"/>
                </a:solidFill>
                <a:ea typeface="+mn-lt"/>
                <a:cs typeface="+mn-lt"/>
              </a:rPr>
              <a:t> </a:t>
            </a:r>
            <a:r>
              <a:rPr lang="en-US" sz="2400" dirty="0" err="1">
                <a:solidFill>
                  <a:srgbClr val="666666"/>
                </a:solidFill>
                <a:ea typeface="+mn-lt"/>
                <a:cs typeface="+mn-lt"/>
              </a:rPr>
              <a:t>açıkça</a:t>
            </a:r>
            <a:r>
              <a:rPr lang="en-US" sz="2400" dirty="0">
                <a:solidFill>
                  <a:srgbClr val="666666"/>
                </a:solidFill>
                <a:ea typeface="+mn-lt"/>
                <a:cs typeface="+mn-lt"/>
              </a:rPr>
              <a:t> </a:t>
            </a:r>
            <a:r>
              <a:rPr lang="en-US" sz="2400" dirty="0" err="1">
                <a:solidFill>
                  <a:srgbClr val="666666"/>
                </a:solidFill>
                <a:ea typeface="+mn-lt"/>
                <a:cs typeface="+mn-lt"/>
              </a:rPr>
              <a:t>ya</a:t>
            </a:r>
            <a:r>
              <a:rPr lang="en-US" sz="2400" dirty="0">
                <a:solidFill>
                  <a:srgbClr val="666666"/>
                </a:solidFill>
                <a:ea typeface="+mn-lt"/>
                <a:cs typeface="+mn-lt"/>
              </a:rPr>
              <a:t> da </a:t>
            </a:r>
            <a:r>
              <a:rPr lang="en-US" sz="2400" dirty="0" err="1">
                <a:solidFill>
                  <a:srgbClr val="666666"/>
                </a:solidFill>
                <a:ea typeface="+mn-lt"/>
                <a:cs typeface="+mn-lt"/>
              </a:rPr>
              <a:t>üstü</a:t>
            </a:r>
            <a:r>
              <a:rPr lang="en-US" sz="2400" dirty="0">
                <a:solidFill>
                  <a:srgbClr val="666666"/>
                </a:solidFill>
                <a:ea typeface="+mn-lt"/>
                <a:cs typeface="+mn-lt"/>
              </a:rPr>
              <a:t> </a:t>
            </a:r>
            <a:r>
              <a:rPr lang="en-US" sz="2400" dirty="0" err="1">
                <a:solidFill>
                  <a:srgbClr val="666666"/>
                </a:solidFill>
                <a:ea typeface="+mn-lt"/>
                <a:cs typeface="+mn-lt"/>
              </a:rPr>
              <a:t>kapalı</a:t>
            </a:r>
            <a:r>
              <a:rPr lang="en-US" sz="2400" dirty="0">
                <a:solidFill>
                  <a:srgbClr val="666666"/>
                </a:solidFill>
                <a:ea typeface="+mn-lt"/>
                <a:cs typeface="+mn-lt"/>
              </a:rPr>
              <a:t> </a:t>
            </a:r>
            <a:r>
              <a:rPr lang="en-US" sz="2400" dirty="0" err="1">
                <a:solidFill>
                  <a:srgbClr val="666666"/>
                </a:solidFill>
                <a:ea typeface="+mn-lt"/>
                <a:cs typeface="+mn-lt"/>
              </a:rPr>
              <a:t>bir</a:t>
            </a:r>
            <a:r>
              <a:rPr lang="en-US" sz="2400" dirty="0">
                <a:solidFill>
                  <a:srgbClr val="666666"/>
                </a:solidFill>
                <a:ea typeface="+mn-lt"/>
                <a:cs typeface="+mn-lt"/>
              </a:rPr>
              <a:t> </a:t>
            </a:r>
            <a:r>
              <a:rPr lang="en-US" sz="2400" dirty="0" err="1">
                <a:solidFill>
                  <a:srgbClr val="666666"/>
                </a:solidFill>
                <a:ea typeface="+mn-lt"/>
                <a:cs typeface="+mn-lt"/>
              </a:rPr>
              <a:t>şekilde</a:t>
            </a:r>
            <a:r>
              <a:rPr lang="en-US" sz="2400" dirty="0">
                <a:solidFill>
                  <a:srgbClr val="666666"/>
                </a:solidFill>
                <a:ea typeface="+mn-lt"/>
                <a:cs typeface="+mn-lt"/>
              </a:rPr>
              <a:t> </a:t>
            </a:r>
            <a:r>
              <a:rPr lang="en-US" sz="2400" dirty="0" err="1">
                <a:solidFill>
                  <a:srgbClr val="666666"/>
                </a:solidFill>
                <a:ea typeface="+mn-lt"/>
                <a:cs typeface="+mn-lt"/>
              </a:rPr>
              <a:t>eleştirmiş</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kendi</a:t>
            </a:r>
            <a:r>
              <a:rPr lang="en-US" sz="2400" dirty="0">
                <a:solidFill>
                  <a:srgbClr val="666666"/>
                </a:solidFill>
                <a:ea typeface="+mn-lt"/>
                <a:cs typeface="+mn-lt"/>
              </a:rPr>
              <a:t> </a:t>
            </a:r>
            <a:r>
              <a:rPr lang="en-US" sz="2400" dirty="0" err="1">
                <a:solidFill>
                  <a:srgbClr val="666666"/>
                </a:solidFill>
                <a:ea typeface="+mn-lt"/>
                <a:cs typeface="+mn-lt"/>
              </a:rPr>
              <a:t>yoluna</a:t>
            </a:r>
            <a:r>
              <a:rPr lang="en-US" sz="2400" dirty="0">
                <a:solidFill>
                  <a:srgbClr val="666666"/>
                </a:solidFill>
                <a:ea typeface="+mn-lt"/>
                <a:cs typeface="+mn-lt"/>
              </a:rPr>
              <a:t> </a:t>
            </a:r>
            <a:r>
              <a:rPr lang="en-US" sz="2400" dirty="0" err="1">
                <a:solidFill>
                  <a:srgbClr val="666666"/>
                </a:solidFill>
                <a:ea typeface="+mn-lt"/>
                <a:cs typeface="+mn-lt"/>
              </a:rPr>
              <a:t>gitmiştir</a:t>
            </a:r>
            <a:r>
              <a:rPr lang="en-US" sz="2400" dirty="0">
                <a:solidFill>
                  <a:srgbClr val="666666"/>
                </a:solidFill>
                <a:ea typeface="+mn-lt"/>
                <a:cs typeface="+mn-lt"/>
              </a:rPr>
              <a:t>. </a:t>
            </a:r>
            <a:r>
              <a:rPr lang="en-US" sz="2400" dirty="0" err="1">
                <a:solidFill>
                  <a:srgbClr val="666666"/>
                </a:solidFill>
                <a:ea typeface="+mn-lt"/>
                <a:cs typeface="+mn-lt"/>
              </a:rPr>
              <a:t>Polumathiê’yi</a:t>
            </a:r>
            <a:r>
              <a:rPr lang="en-US" sz="2400" dirty="0">
                <a:solidFill>
                  <a:srgbClr val="666666"/>
                </a:solidFill>
                <a:ea typeface="+mn-lt"/>
                <a:cs typeface="+mn-lt"/>
              </a:rPr>
              <a:t> </a:t>
            </a:r>
            <a:r>
              <a:rPr lang="en-US" sz="2400" dirty="0" err="1">
                <a:solidFill>
                  <a:srgbClr val="666666"/>
                </a:solidFill>
                <a:ea typeface="+mn-lt"/>
                <a:cs typeface="+mn-lt"/>
              </a:rPr>
              <a:t>ya</a:t>
            </a:r>
            <a:r>
              <a:rPr lang="en-US" sz="2400" dirty="0">
                <a:solidFill>
                  <a:srgbClr val="666666"/>
                </a:solidFill>
                <a:ea typeface="+mn-lt"/>
                <a:cs typeface="+mn-lt"/>
              </a:rPr>
              <a:t> da </a:t>
            </a:r>
            <a:r>
              <a:rPr lang="en-US" sz="2400" dirty="0" err="1">
                <a:solidFill>
                  <a:srgbClr val="666666"/>
                </a:solidFill>
                <a:ea typeface="+mn-lt"/>
                <a:cs typeface="+mn-lt"/>
              </a:rPr>
              <a:t>bilgi</a:t>
            </a:r>
            <a:r>
              <a:rPr lang="en-US" sz="2400" dirty="0">
                <a:solidFill>
                  <a:srgbClr val="666666"/>
                </a:solidFill>
                <a:ea typeface="+mn-lt"/>
                <a:cs typeface="+mn-lt"/>
              </a:rPr>
              <a:t> </a:t>
            </a:r>
            <a:r>
              <a:rPr lang="en-US" sz="2400" dirty="0" err="1">
                <a:solidFill>
                  <a:srgbClr val="666666"/>
                </a:solidFill>
                <a:ea typeface="+mn-lt"/>
                <a:cs typeface="+mn-lt"/>
              </a:rPr>
              <a:t>toplamayı</a:t>
            </a:r>
            <a:r>
              <a:rPr lang="en-US" sz="2400" dirty="0">
                <a:solidFill>
                  <a:srgbClr val="666666"/>
                </a:solidFill>
                <a:ea typeface="+mn-lt"/>
                <a:cs typeface="+mn-lt"/>
              </a:rPr>
              <a:t> “</a:t>
            </a:r>
            <a:r>
              <a:rPr lang="en-US" sz="2400" dirty="0" err="1">
                <a:solidFill>
                  <a:srgbClr val="666666"/>
                </a:solidFill>
                <a:ea typeface="+mn-lt"/>
                <a:cs typeface="+mn-lt"/>
              </a:rPr>
              <a:t>anlamayı</a:t>
            </a:r>
            <a:r>
              <a:rPr lang="en-US" sz="2400" dirty="0">
                <a:solidFill>
                  <a:srgbClr val="666666"/>
                </a:solidFill>
                <a:ea typeface="+mn-lt"/>
                <a:cs typeface="+mn-lt"/>
              </a:rPr>
              <a:t> </a:t>
            </a:r>
            <a:r>
              <a:rPr lang="en-US" sz="2400" dirty="0" err="1">
                <a:solidFill>
                  <a:srgbClr val="666666"/>
                </a:solidFill>
                <a:ea typeface="+mn-lt"/>
                <a:cs typeface="+mn-lt"/>
              </a:rPr>
              <a:t>öğretmediği</a:t>
            </a:r>
            <a:r>
              <a:rPr lang="en-US" sz="2400" dirty="0">
                <a:solidFill>
                  <a:srgbClr val="666666"/>
                </a:solidFill>
                <a:ea typeface="+mn-lt"/>
                <a:cs typeface="+mn-lt"/>
              </a:rPr>
              <a:t>” </a:t>
            </a:r>
            <a:r>
              <a:rPr lang="en-US" sz="2400" dirty="0" err="1">
                <a:solidFill>
                  <a:srgbClr val="666666"/>
                </a:solidFill>
                <a:ea typeface="+mn-lt"/>
                <a:cs typeface="+mn-lt"/>
              </a:rPr>
              <a:t>gerekçesiyle</a:t>
            </a:r>
            <a:r>
              <a:rPr lang="en-US" sz="2400" dirty="0">
                <a:solidFill>
                  <a:srgbClr val="666666"/>
                </a:solidFill>
                <a:ea typeface="+mn-lt"/>
                <a:cs typeface="+mn-lt"/>
              </a:rPr>
              <a:t> </a:t>
            </a:r>
            <a:r>
              <a:rPr lang="en-US" sz="2400" dirty="0" err="1">
                <a:solidFill>
                  <a:srgbClr val="666666"/>
                </a:solidFill>
                <a:ea typeface="+mn-lt"/>
                <a:cs typeface="+mn-lt"/>
              </a:rPr>
              <a:t>reddetmiştir</a:t>
            </a:r>
            <a:r>
              <a:rPr lang="en-US" sz="2400" dirty="0">
                <a:solidFill>
                  <a:srgbClr val="666666"/>
                </a:solidFill>
                <a:ea typeface="+mn-lt"/>
                <a:cs typeface="+mn-lt"/>
              </a:rPr>
              <a:t>. Epik </a:t>
            </a:r>
            <a:r>
              <a:rPr lang="en-US" sz="2400" dirty="0" err="1">
                <a:solidFill>
                  <a:srgbClr val="666666"/>
                </a:solidFill>
                <a:ea typeface="+mn-lt"/>
                <a:cs typeface="+mn-lt"/>
              </a:rPr>
              <a:t>şairlere</a:t>
            </a:r>
            <a:r>
              <a:rPr lang="en-US" sz="2400" dirty="0">
                <a:solidFill>
                  <a:srgbClr val="666666"/>
                </a:solidFill>
                <a:ea typeface="+mn-lt"/>
                <a:cs typeface="+mn-lt"/>
              </a:rPr>
              <a:t> </a:t>
            </a:r>
            <a:r>
              <a:rPr lang="en-US" sz="2400" dirty="0" err="1">
                <a:solidFill>
                  <a:srgbClr val="666666"/>
                </a:solidFill>
                <a:ea typeface="+mn-lt"/>
                <a:cs typeface="+mn-lt"/>
              </a:rPr>
              <a:t>aptal</a:t>
            </a:r>
            <a:r>
              <a:rPr lang="en-US" sz="2400" dirty="0">
                <a:solidFill>
                  <a:srgbClr val="666666"/>
                </a:solidFill>
                <a:ea typeface="+mn-lt"/>
                <a:cs typeface="+mn-lt"/>
              </a:rPr>
              <a:t> </a:t>
            </a:r>
            <a:r>
              <a:rPr lang="en-US" sz="2400" dirty="0" err="1">
                <a:solidFill>
                  <a:srgbClr val="666666"/>
                </a:solidFill>
                <a:ea typeface="+mn-lt"/>
                <a:cs typeface="+mn-lt"/>
              </a:rPr>
              <a:t>muamelesi</a:t>
            </a:r>
            <a:r>
              <a:rPr lang="en-US" sz="2400" dirty="0">
                <a:solidFill>
                  <a:srgbClr val="666666"/>
                </a:solidFill>
                <a:ea typeface="+mn-lt"/>
                <a:cs typeface="+mn-lt"/>
              </a:rPr>
              <a:t> </a:t>
            </a:r>
            <a:r>
              <a:rPr lang="en-US" sz="2400" dirty="0" err="1">
                <a:solidFill>
                  <a:srgbClr val="666666"/>
                </a:solidFill>
                <a:ea typeface="+mn-lt"/>
                <a:cs typeface="+mn-lt"/>
              </a:rPr>
              <a:t>yapmış</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Pythagoras’ı</a:t>
            </a:r>
            <a:r>
              <a:rPr lang="en-US" sz="2400" dirty="0">
                <a:solidFill>
                  <a:srgbClr val="666666"/>
                </a:solidFill>
                <a:ea typeface="+mn-lt"/>
                <a:cs typeface="+mn-lt"/>
              </a:rPr>
              <a:t> </a:t>
            </a:r>
            <a:r>
              <a:rPr lang="en-US" sz="2400" dirty="0" err="1">
                <a:solidFill>
                  <a:srgbClr val="666666"/>
                </a:solidFill>
                <a:ea typeface="+mn-lt"/>
                <a:cs typeface="+mn-lt"/>
              </a:rPr>
              <a:t>sahtekâr</a:t>
            </a:r>
            <a:r>
              <a:rPr lang="en-US" sz="2400" dirty="0">
                <a:solidFill>
                  <a:srgbClr val="666666"/>
                </a:solidFill>
                <a:ea typeface="+mn-lt"/>
                <a:cs typeface="+mn-lt"/>
              </a:rPr>
              <a:t> </a:t>
            </a:r>
            <a:r>
              <a:rPr lang="en-US" sz="2400" dirty="0" err="1">
                <a:solidFill>
                  <a:srgbClr val="666666"/>
                </a:solidFill>
                <a:ea typeface="+mn-lt"/>
                <a:cs typeface="+mn-lt"/>
              </a:rPr>
              <a:t>olarak</a:t>
            </a:r>
            <a:r>
              <a:rPr lang="en-US" sz="2400" dirty="0">
                <a:solidFill>
                  <a:srgbClr val="666666"/>
                </a:solidFill>
                <a:ea typeface="+mn-lt"/>
                <a:cs typeface="+mn-lt"/>
              </a:rPr>
              <a:t> </a:t>
            </a:r>
            <a:r>
              <a:rPr lang="en-US" sz="2400" dirty="0" err="1">
                <a:solidFill>
                  <a:srgbClr val="666666"/>
                </a:solidFill>
                <a:ea typeface="+mn-lt"/>
                <a:cs typeface="+mn-lt"/>
              </a:rPr>
              <a:t>nitelendirmiştir</a:t>
            </a:r>
            <a:r>
              <a:rPr lang="en-US" sz="2400" dirty="0">
                <a:solidFill>
                  <a:srgbClr val="666666"/>
                </a:solidFill>
                <a:ea typeface="+mn-lt"/>
                <a:cs typeface="+mn-lt"/>
              </a:rPr>
              <a:t>.</a:t>
            </a: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3</a:t>
            </a:fld>
            <a:endParaRPr lang="en-US" dirty="0"/>
          </a:p>
        </p:txBody>
      </p:sp>
    </p:spTree>
    <p:extLst>
      <p:ext uri="{BB962C8B-B14F-4D97-AF65-F5344CB8AC3E}">
        <p14:creationId xmlns:p14="http://schemas.microsoft.com/office/powerpoint/2010/main" val="169142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dirty="0">
                <a:solidFill>
                  <a:srgbClr val="666666"/>
                </a:solidFill>
                <a:ea typeface="+mn-lt"/>
                <a:cs typeface="+mn-lt"/>
              </a:rPr>
              <a:t>Herakleitos </a:t>
            </a:r>
            <a:r>
              <a:rPr lang="en-US" sz="2400" dirty="0" err="1">
                <a:solidFill>
                  <a:srgbClr val="666666"/>
                </a:solidFill>
                <a:ea typeface="+mn-lt"/>
                <a:cs typeface="+mn-lt"/>
              </a:rPr>
              <a:t>fragmanlarında</a:t>
            </a:r>
            <a:r>
              <a:rPr lang="en-US" sz="2400" dirty="0">
                <a:solidFill>
                  <a:srgbClr val="666666"/>
                </a:solidFill>
                <a:ea typeface="+mn-lt"/>
                <a:cs typeface="+mn-lt"/>
              </a:rPr>
              <a:t> </a:t>
            </a:r>
            <a:r>
              <a:rPr lang="en-US" sz="2400" dirty="0" err="1">
                <a:solidFill>
                  <a:srgbClr val="666666"/>
                </a:solidFill>
                <a:ea typeface="+mn-lt"/>
                <a:cs typeface="+mn-lt"/>
              </a:rPr>
              <a:t>Miletlileri</a:t>
            </a:r>
            <a:r>
              <a:rPr lang="en-US" sz="2400" dirty="0">
                <a:solidFill>
                  <a:srgbClr val="666666"/>
                </a:solidFill>
                <a:ea typeface="+mn-lt"/>
                <a:cs typeface="+mn-lt"/>
              </a:rPr>
              <a:t> </a:t>
            </a:r>
            <a:r>
              <a:rPr lang="en-US" sz="2400" dirty="0" err="1">
                <a:solidFill>
                  <a:srgbClr val="666666"/>
                </a:solidFill>
                <a:ea typeface="+mn-lt"/>
                <a:cs typeface="+mn-lt"/>
              </a:rPr>
              <a:t>açıkça</a:t>
            </a:r>
            <a:r>
              <a:rPr lang="en-US" sz="2400" dirty="0">
                <a:solidFill>
                  <a:srgbClr val="666666"/>
                </a:solidFill>
                <a:ea typeface="+mn-lt"/>
                <a:cs typeface="+mn-lt"/>
              </a:rPr>
              <a:t> </a:t>
            </a:r>
            <a:r>
              <a:rPr lang="en-US" sz="2400" dirty="0" err="1">
                <a:solidFill>
                  <a:srgbClr val="666666"/>
                </a:solidFill>
                <a:ea typeface="+mn-lt"/>
                <a:cs typeface="+mn-lt"/>
              </a:rPr>
              <a:t>eleştirmez</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muhtemelen</a:t>
            </a:r>
            <a:r>
              <a:rPr lang="en-US" sz="2400" dirty="0">
                <a:solidFill>
                  <a:srgbClr val="666666"/>
                </a:solidFill>
                <a:ea typeface="+mn-lt"/>
                <a:cs typeface="+mn-lt"/>
              </a:rPr>
              <a:t> </a:t>
            </a:r>
            <a:r>
              <a:rPr lang="en-US" sz="2400" dirty="0" err="1">
                <a:solidFill>
                  <a:srgbClr val="666666"/>
                </a:solidFill>
                <a:ea typeface="+mn-lt"/>
                <a:cs typeface="+mn-lt"/>
              </a:rPr>
              <a:t>onları</a:t>
            </a:r>
            <a:r>
              <a:rPr lang="en-US" sz="2400" dirty="0">
                <a:solidFill>
                  <a:srgbClr val="666666"/>
                </a:solidFill>
                <a:ea typeface="+mn-lt"/>
                <a:cs typeface="+mn-lt"/>
              </a:rPr>
              <a:t> </a:t>
            </a:r>
            <a:r>
              <a:rPr lang="en-US" sz="2400" dirty="0" err="1">
                <a:solidFill>
                  <a:srgbClr val="666666"/>
                </a:solidFill>
                <a:ea typeface="+mn-lt"/>
                <a:cs typeface="+mn-lt"/>
              </a:rPr>
              <a:t>önceki</a:t>
            </a:r>
            <a:r>
              <a:rPr lang="en-US" sz="2400" dirty="0">
                <a:solidFill>
                  <a:srgbClr val="666666"/>
                </a:solidFill>
                <a:ea typeface="+mn-lt"/>
                <a:cs typeface="+mn-lt"/>
              </a:rPr>
              <a:t> </a:t>
            </a:r>
            <a:r>
              <a:rPr lang="en-US" sz="2400" dirty="0" err="1">
                <a:solidFill>
                  <a:srgbClr val="666666"/>
                </a:solidFill>
                <a:ea typeface="+mn-lt"/>
                <a:cs typeface="+mn-lt"/>
              </a:rPr>
              <a:t>düşünürlerin</a:t>
            </a:r>
            <a:r>
              <a:rPr lang="en-US" sz="2400" dirty="0">
                <a:solidFill>
                  <a:srgbClr val="666666"/>
                </a:solidFill>
                <a:ea typeface="+mn-lt"/>
                <a:cs typeface="+mn-lt"/>
              </a:rPr>
              <a:t> </a:t>
            </a:r>
            <a:r>
              <a:rPr lang="en-US" sz="2400" dirty="0" err="1">
                <a:solidFill>
                  <a:srgbClr val="666666"/>
                </a:solidFill>
                <a:ea typeface="+mn-lt"/>
                <a:cs typeface="+mn-lt"/>
              </a:rPr>
              <a:t>en</a:t>
            </a:r>
            <a:r>
              <a:rPr lang="en-US" sz="2400" dirty="0">
                <a:solidFill>
                  <a:srgbClr val="666666"/>
                </a:solidFill>
                <a:ea typeface="+mn-lt"/>
                <a:cs typeface="+mn-lt"/>
              </a:rPr>
              <a:t> </a:t>
            </a:r>
            <a:r>
              <a:rPr lang="en-US" sz="2400" dirty="0" err="1">
                <a:solidFill>
                  <a:srgbClr val="666666"/>
                </a:solidFill>
                <a:ea typeface="+mn-lt"/>
                <a:cs typeface="+mn-lt"/>
              </a:rPr>
              <a:t>ilericileri</a:t>
            </a:r>
            <a:r>
              <a:rPr lang="en-US" sz="2400" dirty="0">
                <a:solidFill>
                  <a:srgbClr val="666666"/>
                </a:solidFill>
                <a:ea typeface="+mn-lt"/>
                <a:cs typeface="+mn-lt"/>
              </a:rPr>
              <a:t> </a:t>
            </a:r>
            <a:r>
              <a:rPr lang="en-US" sz="2400" dirty="0" err="1">
                <a:solidFill>
                  <a:srgbClr val="666666"/>
                </a:solidFill>
                <a:ea typeface="+mn-lt"/>
                <a:cs typeface="+mn-lt"/>
              </a:rPr>
              <a:t>olarak</a:t>
            </a:r>
            <a:r>
              <a:rPr lang="en-US" sz="2400" dirty="0">
                <a:solidFill>
                  <a:srgbClr val="666666"/>
                </a:solidFill>
                <a:ea typeface="+mn-lt"/>
                <a:cs typeface="+mn-lt"/>
              </a:rPr>
              <a:t> </a:t>
            </a:r>
            <a:r>
              <a:rPr lang="en-US" sz="2400" dirty="0" err="1">
                <a:solidFill>
                  <a:srgbClr val="666666"/>
                </a:solidFill>
                <a:ea typeface="+mn-lt"/>
                <a:cs typeface="+mn-lt"/>
              </a:rPr>
              <a:t>görmüştür</a:t>
            </a:r>
            <a:r>
              <a:rPr lang="en-US" sz="2400" dirty="0">
                <a:solidFill>
                  <a:srgbClr val="666666"/>
                </a:solidFill>
                <a:ea typeface="+mn-lt"/>
                <a:cs typeface="+mn-lt"/>
              </a:rPr>
              <a:t>. </a:t>
            </a:r>
            <a:r>
              <a:rPr lang="en-US" sz="2400" dirty="0" err="1">
                <a:solidFill>
                  <a:srgbClr val="666666"/>
                </a:solidFill>
                <a:ea typeface="+mn-lt"/>
                <a:cs typeface="+mn-lt"/>
              </a:rPr>
              <a:t>Görüşlerinin</a:t>
            </a:r>
            <a:r>
              <a:rPr lang="en-US" sz="2400" dirty="0">
                <a:solidFill>
                  <a:srgbClr val="666666"/>
                </a:solidFill>
                <a:ea typeface="+mn-lt"/>
                <a:cs typeface="+mn-lt"/>
              </a:rPr>
              <a:t> Milet </a:t>
            </a:r>
            <a:r>
              <a:rPr lang="en-US" sz="2400" dirty="0" err="1">
                <a:solidFill>
                  <a:srgbClr val="666666"/>
                </a:solidFill>
                <a:ea typeface="+mn-lt"/>
                <a:cs typeface="+mn-lt"/>
              </a:rPr>
              <a:t>ilkelerinin</a:t>
            </a:r>
            <a:r>
              <a:rPr lang="en-US" sz="2400" dirty="0">
                <a:solidFill>
                  <a:srgbClr val="666666"/>
                </a:solidFill>
                <a:ea typeface="+mn-lt"/>
                <a:cs typeface="+mn-lt"/>
              </a:rPr>
              <a:t> </a:t>
            </a:r>
            <a:r>
              <a:rPr lang="en-US" sz="2400" dirty="0" err="1">
                <a:solidFill>
                  <a:srgbClr val="666666"/>
                </a:solidFill>
                <a:ea typeface="+mn-lt"/>
                <a:cs typeface="+mn-lt"/>
              </a:rPr>
              <a:t>yapısal</a:t>
            </a:r>
            <a:r>
              <a:rPr lang="en-US" sz="2400" dirty="0">
                <a:solidFill>
                  <a:srgbClr val="666666"/>
                </a:solidFill>
                <a:ea typeface="+mn-lt"/>
                <a:cs typeface="+mn-lt"/>
              </a:rPr>
              <a:t> </a:t>
            </a:r>
            <a:r>
              <a:rPr lang="en-US" sz="2400" dirty="0" err="1">
                <a:solidFill>
                  <a:srgbClr val="666666"/>
                </a:solidFill>
                <a:ea typeface="+mn-lt"/>
                <a:cs typeface="+mn-lt"/>
              </a:rPr>
              <a:t>eleştirilerini</a:t>
            </a:r>
            <a:r>
              <a:rPr lang="en-US" sz="2400" dirty="0">
                <a:solidFill>
                  <a:srgbClr val="666666"/>
                </a:solidFill>
                <a:ea typeface="+mn-lt"/>
                <a:cs typeface="+mn-lt"/>
              </a:rPr>
              <a:t> </a:t>
            </a:r>
            <a:r>
              <a:rPr lang="en-US" sz="2400" dirty="0" err="1">
                <a:solidFill>
                  <a:srgbClr val="666666"/>
                </a:solidFill>
                <a:ea typeface="+mn-lt"/>
                <a:cs typeface="+mn-lt"/>
              </a:rPr>
              <a:t>içerdiği</a:t>
            </a:r>
            <a:r>
              <a:rPr lang="en-US" sz="2400" dirty="0">
                <a:solidFill>
                  <a:srgbClr val="666666"/>
                </a:solidFill>
                <a:ea typeface="+mn-lt"/>
                <a:cs typeface="+mn-lt"/>
              </a:rPr>
              <a:t> </a:t>
            </a:r>
            <a:r>
              <a:rPr lang="en-US" sz="2400" dirty="0" err="1">
                <a:solidFill>
                  <a:srgbClr val="666666"/>
                </a:solidFill>
                <a:ea typeface="+mn-lt"/>
                <a:cs typeface="+mn-lt"/>
              </a:rPr>
              <a:t>görülebilir</a:t>
            </a:r>
            <a:r>
              <a:rPr lang="en-US" sz="2400" dirty="0">
                <a:solidFill>
                  <a:srgbClr val="666666"/>
                </a:solidFill>
                <a:ea typeface="+mn-lt"/>
                <a:cs typeface="+mn-lt"/>
              </a:rPr>
              <a:t>, </a:t>
            </a:r>
            <a:r>
              <a:rPr lang="en-US" sz="2400" dirty="0" err="1">
                <a:solidFill>
                  <a:srgbClr val="666666"/>
                </a:solidFill>
                <a:ea typeface="+mn-lt"/>
                <a:cs typeface="+mn-lt"/>
              </a:rPr>
              <a:t>ancak</a:t>
            </a:r>
            <a:r>
              <a:rPr lang="en-US" sz="2400" dirty="0">
                <a:solidFill>
                  <a:srgbClr val="666666"/>
                </a:solidFill>
                <a:ea typeface="+mn-lt"/>
                <a:cs typeface="+mn-lt"/>
              </a:rPr>
              <a:t> </a:t>
            </a:r>
            <a:r>
              <a:rPr lang="en-US" sz="2400" dirty="0" err="1">
                <a:solidFill>
                  <a:srgbClr val="666666"/>
                </a:solidFill>
                <a:ea typeface="+mn-lt"/>
                <a:cs typeface="+mn-lt"/>
              </a:rPr>
              <a:t>Miletlileri</a:t>
            </a:r>
            <a:r>
              <a:rPr lang="en-US" sz="2400" dirty="0">
                <a:solidFill>
                  <a:srgbClr val="666666"/>
                </a:solidFill>
                <a:ea typeface="+mn-lt"/>
                <a:cs typeface="+mn-lt"/>
              </a:rPr>
              <a:t> </a:t>
            </a:r>
            <a:r>
              <a:rPr lang="en-US" sz="2400" dirty="0" err="1">
                <a:solidFill>
                  <a:srgbClr val="666666"/>
                </a:solidFill>
                <a:ea typeface="+mn-lt"/>
                <a:cs typeface="+mn-lt"/>
              </a:rPr>
              <a:t>düzeltirken</a:t>
            </a:r>
            <a:r>
              <a:rPr lang="en-US" sz="2400" dirty="0">
                <a:solidFill>
                  <a:srgbClr val="666666"/>
                </a:solidFill>
                <a:ea typeface="+mn-lt"/>
                <a:cs typeface="+mn-lt"/>
              </a:rPr>
              <a:t> bile </a:t>
            </a:r>
            <a:r>
              <a:rPr lang="en-US" sz="2400" dirty="0" err="1">
                <a:solidFill>
                  <a:srgbClr val="666666"/>
                </a:solidFill>
                <a:ea typeface="+mn-lt"/>
                <a:cs typeface="+mn-lt"/>
              </a:rPr>
              <a:t>onların</a:t>
            </a:r>
            <a:r>
              <a:rPr lang="en-US" sz="2400" dirty="0">
                <a:solidFill>
                  <a:srgbClr val="666666"/>
                </a:solidFill>
                <a:ea typeface="+mn-lt"/>
                <a:cs typeface="+mn-lt"/>
              </a:rPr>
              <a:t> </a:t>
            </a:r>
            <a:r>
              <a:rPr lang="en-US" sz="2400" dirty="0" err="1">
                <a:solidFill>
                  <a:srgbClr val="666666"/>
                </a:solidFill>
                <a:ea typeface="+mn-lt"/>
                <a:cs typeface="+mn-lt"/>
              </a:rPr>
              <a:t>temelleri</a:t>
            </a:r>
            <a:r>
              <a:rPr lang="en-US" sz="2400" dirty="0">
                <a:solidFill>
                  <a:srgbClr val="666666"/>
                </a:solidFill>
                <a:ea typeface="+mn-lt"/>
                <a:cs typeface="+mn-lt"/>
              </a:rPr>
              <a:t> </a:t>
            </a:r>
            <a:r>
              <a:rPr lang="en-US" sz="2400" dirty="0" err="1">
                <a:solidFill>
                  <a:srgbClr val="666666"/>
                </a:solidFill>
                <a:ea typeface="+mn-lt"/>
                <a:cs typeface="+mn-lt"/>
              </a:rPr>
              <a:t>üzerine</a:t>
            </a:r>
            <a:r>
              <a:rPr lang="en-US" sz="2400" dirty="0">
                <a:solidFill>
                  <a:srgbClr val="666666"/>
                </a:solidFill>
                <a:ea typeface="+mn-lt"/>
                <a:cs typeface="+mn-lt"/>
              </a:rPr>
              <a:t> </a:t>
            </a:r>
            <a:r>
              <a:rPr lang="en-US" sz="2400" dirty="0" err="1">
                <a:solidFill>
                  <a:srgbClr val="666666"/>
                </a:solidFill>
                <a:ea typeface="+mn-lt"/>
                <a:cs typeface="+mn-lt"/>
              </a:rPr>
              <a:t>inşa</a:t>
            </a:r>
            <a:r>
              <a:rPr lang="en-US" sz="2400" dirty="0">
                <a:solidFill>
                  <a:srgbClr val="666666"/>
                </a:solidFill>
                <a:ea typeface="+mn-lt"/>
                <a:cs typeface="+mn-lt"/>
              </a:rPr>
              <a:t> </a:t>
            </a:r>
            <a:r>
              <a:rPr lang="en-US" sz="2400" dirty="0" err="1">
                <a:solidFill>
                  <a:srgbClr val="666666"/>
                </a:solidFill>
                <a:ea typeface="+mn-lt"/>
                <a:cs typeface="+mn-lt"/>
              </a:rPr>
              <a:t>etmiştir</a:t>
            </a:r>
            <a:r>
              <a:rPr lang="en-US" sz="2400" dirty="0">
                <a:solidFill>
                  <a:srgbClr val="666666"/>
                </a:solidFill>
                <a:ea typeface="+mn-lt"/>
                <a:cs typeface="+mn-lt"/>
              </a:rPr>
              <a:t>.</a:t>
            </a:r>
            <a:endParaRPr lang="en-US" dirty="0"/>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a:t>
            </a:fld>
            <a:endParaRPr lang="en-US" dirty="0"/>
          </a:p>
        </p:txBody>
      </p:sp>
      <p:pic>
        <p:nvPicPr>
          <p:cNvPr id="4" name="Picture 3">
            <a:extLst>
              <a:ext uri="{FF2B5EF4-FFF2-40B4-BE49-F238E27FC236}">
                <a16:creationId xmlns:a16="http://schemas.microsoft.com/office/drawing/2014/main" id="{5E0D1C80-1B4E-88AD-832C-D57E01854374}"/>
              </a:ext>
            </a:extLst>
          </p:cNvPr>
          <p:cNvPicPr>
            <a:picLocks noChangeAspect="1"/>
          </p:cNvPicPr>
          <p:nvPr/>
        </p:nvPicPr>
        <p:blipFill>
          <a:blip r:embed="rId2"/>
          <a:stretch>
            <a:fillRect/>
          </a:stretch>
        </p:blipFill>
        <p:spPr>
          <a:xfrm>
            <a:off x="2181225" y="3766185"/>
            <a:ext cx="5343525" cy="2154555"/>
          </a:xfrm>
          <a:prstGeom prst="rect">
            <a:avLst/>
          </a:prstGeom>
        </p:spPr>
      </p:pic>
    </p:spTree>
    <p:extLst>
      <p:ext uri="{BB962C8B-B14F-4D97-AF65-F5344CB8AC3E}">
        <p14:creationId xmlns:p14="http://schemas.microsoft.com/office/powerpoint/2010/main" val="1944953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dirty="0" err="1">
                <a:solidFill>
                  <a:srgbClr val="666666"/>
                </a:solidFill>
                <a:ea typeface="+mn-lt"/>
                <a:cs typeface="+mn-lt"/>
              </a:rPr>
              <a:t>Heraklitos’un</a:t>
            </a:r>
            <a:r>
              <a:rPr lang="en-US" sz="2400" dirty="0">
                <a:solidFill>
                  <a:srgbClr val="666666"/>
                </a:solidFill>
                <a:ea typeface="+mn-lt"/>
                <a:cs typeface="+mn-lt"/>
              </a:rPr>
              <a:t> </a:t>
            </a:r>
            <a:r>
              <a:rPr lang="en-US" sz="2400" dirty="0" err="1">
                <a:solidFill>
                  <a:srgbClr val="666666"/>
                </a:solidFill>
                <a:ea typeface="+mn-lt"/>
                <a:cs typeface="+mn-lt"/>
              </a:rPr>
              <a:t>önceki</a:t>
            </a:r>
            <a:r>
              <a:rPr lang="en-US" sz="2400" dirty="0">
                <a:solidFill>
                  <a:srgbClr val="666666"/>
                </a:solidFill>
                <a:ea typeface="+mn-lt"/>
                <a:cs typeface="+mn-lt"/>
              </a:rPr>
              <a:t> </a:t>
            </a:r>
            <a:r>
              <a:rPr lang="en-US" sz="2400" dirty="0" err="1">
                <a:solidFill>
                  <a:srgbClr val="666666"/>
                </a:solidFill>
                <a:ea typeface="+mn-lt"/>
                <a:cs typeface="+mn-lt"/>
              </a:rPr>
              <a:t>felsefeden</a:t>
            </a:r>
            <a:r>
              <a:rPr lang="en-US" sz="2400" dirty="0">
                <a:solidFill>
                  <a:srgbClr val="666666"/>
                </a:solidFill>
                <a:ea typeface="+mn-lt"/>
                <a:cs typeface="+mn-lt"/>
              </a:rPr>
              <a:t> </a:t>
            </a:r>
            <a:r>
              <a:rPr lang="en-US" sz="2400" dirty="0" err="1">
                <a:solidFill>
                  <a:srgbClr val="666666"/>
                </a:solidFill>
                <a:ea typeface="+mn-lt"/>
                <a:cs typeface="+mn-lt"/>
              </a:rPr>
              <a:t>en</a:t>
            </a:r>
            <a:r>
              <a:rPr lang="en-US" sz="2400" dirty="0">
                <a:solidFill>
                  <a:srgbClr val="666666"/>
                </a:solidFill>
                <a:ea typeface="+mn-lt"/>
                <a:cs typeface="+mn-lt"/>
              </a:rPr>
              <a:t> </a:t>
            </a:r>
            <a:r>
              <a:rPr lang="en-US" sz="2400" dirty="0" err="1">
                <a:solidFill>
                  <a:srgbClr val="666666"/>
                </a:solidFill>
                <a:ea typeface="+mn-lt"/>
                <a:cs typeface="+mn-lt"/>
              </a:rPr>
              <a:t>temel</a:t>
            </a:r>
            <a:r>
              <a:rPr lang="en-US" sz="2400" dirty="0">
                <a:solidFill>
                  <a:srgbClr val="666666"/>
                </a:solidFill>
                <a:ea typeface="+mn-lt"/>
                <a:cs typeface="+mn-lt"/>
              </a:rPr>
              <a:t> </a:t>
            </a:r>
            <a:r>
              <a:rPr lang="en-US" sz="2400" dirty="0" err="1">
                <a:solidFill>
                  <a:srgbClr val="666666"/>
                </a:solidFill>
                <a:ea typeface="+mn-lt"/>
                <a:cs typeface="+mn-lt"/>
              </a:rPr>
              <a:t>ayrılığı</a:t>
            </a:r>
            <a:r>
              <a:rPr lang="en-US" sz="2400" dirty="0">
                <a:solidFill>
                  <a:srgbClr val="666666"/>
                </a:solidFill>
                <a:ea typeface="+mn-lt"/>
                <a:cs typeface="+mn-lt"/>
              </a:rPr>
              <a:t> </a:t>
            </a:r>
            <a:r>
              <a:rPr lang="en-US" sz="2400" dirty="0" err="1">
                <a:solidFill>
                  <a:srgbClr val="666666"/>
                </a:solidFill>
                <a:ea typeface="+mn-lt"/>
                <a:cs typeface="+mn-lt"/>
              </a:rPr>
              <a:t>insan</a:t>
            </a:r>
            <a:r>
              <a:rPr lang="en-US" sz="2400" dirty="0">
                <a:solidFill>
                  <a:srgbClr val="666666"/>
                </a:solidFill>
                <a:ea typeface="+mn-lt"/>
                <a:cs typeface="+mn-lt"/>
              </a:rPr>
              <a:t> </a:t>
            </a:r>
            <a:r>
              <a:rPr lang="en-US" sz="2400" dirty="0" err="1">
                <a:solidFill>
                  <a:srgbClr val="666666"/>
                </a:solidFill>
                <a:ea typeface="+mn-lt"/>
                <a:cs typeface="+mn-lt"/>
              </a:rPr>
              <a:t>ilişkilerine</a:t>
            </a:r>
            <a:r>
              <a:rPr lang="en-US" sz="2400" dirty="0">
                <a:solidFill>
                  <a:srgbClr val="666666"/>
                </a:solidFill>
                <a:ea typeface="+mn-lt"/>
                <a:cs typeface="+mn-lt"/>
              </a:rPr>
              <a:t> </a:t>
            </a:r>
            <a:r>
              <a:rPr lang="en-US" sz="2400" dirty="0" err="1">
                <a:solidFill>
                  <a:srgbClr val="666666"/>
                </a:solidFill>
                <a:ea typeface="+mn-lt"/>
                <a:cs typeface="+mn-lt"/>
              </a:rPr>
              <a:t>yaptığı</a:t>
            </a:r>
            <a:r>
              <a:rPr lang="en-US" sz="2400" dirty="0">
                <a:solidFill>
                  <a:srgbClr val="666666"/>
                </a:solidFill>
                <a:ea typeface="+mn-lt"/>
                <a:cs typeface="+mn-lt"/>
              </a:rPr>
              <a:t> </a:t>
            </a:r>
            <a:r>
              <a:rPr lang="en-US" sz="2400" dirty="0" err="1">
                <a:solidFill>
                  <a:srgbClr val="666666"/>
                </a:solidFill>
                <a:ea typeface="+mn-lt"/>
                <a:cs typeface="+mn-lt"/>
              </a:rPr>
              <a:t>vurguda</a:t>
            </a:r>
            <a:r>
              <a:rPr lang="en-US" sz="2400" dirty="0">
                <a:solidFill>
                  <a:srgbClr val="666666"/>
                </a:solidFill>
                <a:ea typeface="+mn-lt"/>
                <a:cs typeface="+mn-lt"/>
              </a:rPr>
              <a:t> </a:t>
            </a:r>
            <a:r>
              <a:rPr lang="en-US" sz="2400" dirty="0" err="1">
                <a:solidFill>
                  <a:srgbClr val="666666"/>
                </a:solidFill>
                <a:ea typeface="+mn-lt"/>
                <a:cs typeface="+mn-lt"/>
              </a:rPr>
              <a:t>yatar</a:t>
            </a:r>
            <a:r>
              <a:rPr lang="en-US" sz="2400" dirty="0">
                <a:solidFill>
                  <a:srgbClr val="666666"/>
                </a:solidFill>
                <a:ea typeface="+mn-lt"/>
                <a:cs typeface="+mn-lt"/>
              </a:rPr>
              <a:t>. </a:t>
            </a:r>
            <a:r>
              <a:rPr lang="en-US" sz="2400" dirty="0" err="1">
                <a:solidFill>
                  <a:srgbClr val="666666"/>
                </a:solidFill>
                <a:ea typeface="+mn-lt"/>
                <a:cs typeface="+mn-lt"/>
              </a:rPr>
              <a:t>Kendinden</a:t>
            </a:r>
            <a:r>
              <a:rPr lang="en-US" sz="2400" dirty="0">
                <a:solidFill>
                  <a:srgbClr val="666666"/>
                </a:solidFill>
                <a:ea typeface="+mn-lt"/>
                <a:cs typeface="+mn-lt"/>
              </a:rPr>
              <a:t> </a:t>
            </a:r>
            <a:r>
              <a:rPr lang="en-US" sz="2400" dirty="0" err="1">
                <a:solidFill>
                  <a:srgbClr val="666666"/>
                </a:solidFill>
                <a:ea typeface="+mn-lt"/>
                <a:cs typeface="+mn-lt"/>
              </a:rPr>
              <a:t>öncekilerin</a:t>
            </a:r>
            <a:r>
              <a:rPr lang="en-US" sz="2400" dirty="0">
                <a:solidFill>
                  <a:srgbClr val="666666"/>
                </a:solidFill>
                <a:ea typeface="+mn-lt"/>
                <a:cs typeface="+mn-lt"/>
              </a:rPr>
              <a:t> </a:t>
            </a:r>
            <a:r>
              <a:rPr lang="en-US" sz="2400" dirty="0" err="1">
                <a:solidFill>
                  <a:srgbClr val="666666"/>
                </a:solidFill>
                <a:ea typeface="+mn-lt"/>
                <a:cs typeface="+mn-lt"/>
              </a:rPr>
              <a:t>fiziksel</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kozmolojik</a:t>
            </a:r>
            <a:r>
              <a:rPr lang="en-US" sz="2400" dirty="0">
                <a:solidFill>
                  <a:srgbClr val="666666"/>
                </a:solidFill>
                <a:ea typeface="+mn-lt"/>
                <a:cs typeface="+mn-lt"/>
              </a:rPr>
              <a:t> </a:t>
            </a:r>
            <a:r>
              <a:rPr lang="en-US" sz="2400" dirty="0" err="1">
                <a:solidFill>
                  <a:srgbClr val="666666"/>
                </a:solidFill>
                <a:ea typeface="+mn-lt"/>
                <a:cs typeface="+mn-lt"/>
              </a:rPr>
              <a:t>teorilerinin</a:t>
            </a:r>
            <a:r>
              <a:rPr lang="en-US" sz="2400" dirty="0">
                <a:solidFill>
                  <a:srgbClr val="666666"/>
                </a:solidFill>
                <a:ea typeface="+mn-lt"/>
                <a:cs typeface="+mn-lt"/>
              </a:rPr>
              <a:t> </a:t>
            </a:r>
            <a:r>
              <a:rPr lang="en-US" sz="2400" dirty="0" err="1">
                <a:solidFill>
                  <a:srgbClr val="666666"/>
                </a:solidFill>
                <a:ea typeface="+mn-lt"/>
                <a:cs typeface="+mn-lt"/>
              </a:rPr>
              <a:t>çoğunu</a:t>
            </a:r>
            <a:r>
              <a:rPr lang="en-US" sz="2400" dirty="0">
                <a:solidFill>
                  <a:srgbClr val="666666"/>
                </a:solidFill>
                <a:ea typeface="+mn-lt"/>
                <a:cs typeface="+mn-lt"/>
              </a:rPr>
              <a:t> </a:t>
            </a:r>
            <a:r>
              <a:rPr lang="en-US" sz="2400" dirty="0" err="1">
                <a:solidFill>
                  <a:srgbClr val="666666"/>
                </a:solidFill>
                <a:ea typeface="+mn-lt"/>
                <a:cs typeface="+mn-lt"/>
              </a:rPr>
              <a:t>devam</a:t>
            </a:r>
            <a:r>
              <a:rPr lang="en-US" sz="2400" dirty="0">
                <a:solidFill>
                  <a:srgbClr val="666666"/>
                </a:solidFill>
                <a:ea typeface="+mn-lt"/>
                <a:cs typeface="+mn-lt"/>
              </a:rPr>
              <a:t> </a:t>
            </a:r>
            <a:r>
              <a:rPr lang="en-US" sz="2400" dirty="0" err="1">
                <a:solidFill>
                  <a:srgbClr val="666666"/>
                </a:solidFill>
                <a:ea typeface="+mn-lt"/>
                <a:cs typeface="+mn-lt"/>
              </a:rPr>
              <a:t>ettirirken</a:t>
            </a:r>
            <a:r>
              <a:rPr lang="en-US" sz="2400" dirty="0">
                <a:solidFill>
                  <a:srgbClr val="666666"/>
                </a:solidFill>
                <a:ea typeface="+mn-lt"/>
                <a:cs typeface="+mn-lt"/>
              </a:rPr>
              <a:t>, </a:t>
            </a:r>
            <a:r>
              <a:rPr lang="en-US" sz="2400" dirty="0" err="1">
                <a:solidFill>
                  <a:srgbClr val="666666"/>
                </a:solidFill>
                <a:ea typeface="+mn-lt"/>
                <a:cs typeface="+mn-lt"/>
              </a:rPr>
              <a:t>odağını</a:t>
            </a:r>
            <a:r>
              <a:rPr lang="en-US" sz="2400" dirty="0">
                <a:solidFill>
                  <a:srgbClr val="666666"/>
                </a:solidFill>
                <a:ea typeface="+mn-lt"/>
                <a:cs typeface="+mn-lt"/>
              </a:rPr>
              <a:t> </a:t>
            </a:r>
            <a:r>
              <a:rPr lang="en-US" sz="2400" dirty="0" err="1">
                <a:solidFill>
                  <a:srgbClr val="666666"/>
                </a:solidFill>
                <a:ea typeface="+mn-lt"/>
                <a:cs typeface="+mn-lt"/>
              </a:rPr>
              <a:t>kozmik</a:t>
            </a:r>
            <a:r>
              <a:rPr lang="en-US" sz="2400" dirty="0">
                <a:solidFill>
                  <a:srgbClr val="666666"/>
                </a:solidFill>
                <a:ea typeface="+mn-lt"/>
                <a:cs typeface="+mn-lt"/>
              </a:rPr>
              <a:t> </a:t>
            </a:r>
            <a:r>
              <a:rPr lang="en-US" sz="2400" dirty="0" err="1">
                <a:solidFill>
                  <a:srgbClr val="666666"/>
                </a:solidFill>
                <a:ea typeface="+mn-lt"/>
                <a:cs typeface="+mn-lt"/>
              </a:rPr>
              <a:t>alandan</a:t>
            </a:r>
            <a:r>
              <a:rPr lang="en-US" sz="2400" dirty="0">
                <a:solidFill>
                  <a:srgbClr val="666666"/>
                </a:solidFill>
                <a:ea typeface="+mn-lt"/>
                <a:cs typeface="+mn-lt"/>
              </a:rPr>
              <a:t> </a:t>
            </a:r>
            <a:r>
              <a:rPr lang="en-US" sz="2400" dirty="0" err="1">
                <a:solidFill>
                  <a:srgbClr val="666666"/>
                </a:solidFill>
                <a:ea typeface="+mn-lt"/>
                <a:cs typeface="+mn-lt"/>
              </a:rPr>
              <a:t>insani</a:t>
            </a:r>
            <a:r>
              <a:rPr lang="en-US" sz="2400" dirty="0">
                <a:solidFill>
                  <a:srgbClr val="666666"/>
                </a:solidFill>
                <a:ea typeface="+mn-lt"/>
                <a:cs typeface="+mn-lt"/>
              </a:rPr>
              <a:t> </a:t>
            </a:r>
            <a:r>
              <a:rPr lang="en-US" sz="2400" dirty="0" err="1">
                <a:solidFill>
                  <a:srgbClr val="666666"/>
                </a:solidFill>
                <a:ea typeface="+mn-lt"/>
                <a:cs typeface="+mn-lt"/>
              </a:rPr>
              <a:t>alana</a:t>
            </a:r>
            <a:r>
              <a:rPr lang="en-US" sz="2400" dirty="0">
                <a:solidFill>
                  <a:srgbClr val="666666"/>
                </a:solidFill>
                <a:ea typeface="+mn-lt"/>
                <a:cs typeface="+mn-lt"/>
              </a:rPr>
              <a:t> </a:t>
            </a:r>
            <a:r>
              <a:rPr lang="en-US" sz="2400" dirty="0" err="1">
                <a:solidFill>
                  <a:srgbClr val="666666"/>
                </a:solidFill>
                <a:ea typeface="+mn-lt"/>
                <a:cs typeface="+mn-lt"/>
              </a:rPr>
              <a:t>kaydırır</a:t>
            </a:r>
            <a:r>
              <a:rPr lang="en-US" sz="2400" dirty="0">
                <a:solidFill>
                  <a:srgbClr val="666666"/>
                </a:solidFill>
                <a:ea typeface="+mn-lt"/>
                <a:cs typeface="+mn-lt"/>
              </a:rPr>
              <a:t>. </a:t>
            </a:r>
            <a:r>
              <a:rPr lang="en-US" sz="2400" dirty="0" err="1">
                <a:solidFill>
                  <a:srgbClr val="666666"/>
                </a:solidFill>
                <a:ea typeface="+mn-lt"/>
                <a:cs typeface="+mn-lt"/>
              </a:rPr>
              <a:t>İnsanlıktan</a:t>
            </a:r>
            <a:r>
              <a:rPr lang="en-US" sz="2400" dirty="0">
                <a:solidFill>
                  <a:srgbClr val="666666"/>
                </a:solidFill>
                <a:ea typeface="+mn-lt"/>
                <a:cs typeface="+mn-lt"/>
              </a:rPr>
              <a:t> </a:t>
            </a:r>
            <a:r>
              <a:rPr lang="en-US" sz="2400" dirty="0" err="1">
                <a:solidFill>
                  <a:srgbClr val="666666"/>
                </a:solidFill>
                <a:ea typeface="+mn-lt"/>
                <a:cs typeface="+mn-lt"/>
              </a:rPr>
              <a:t>pek</a:t>
            </a:r>
            <a:r>
              <a:rPr lang="en-US" sz="2400" dirty="0">
                <a:solidFill>
                  <a:srgbClr val="666666"/>
                </a:solidFill>
                <a:ea typeface="+mn-lt"/>
                <a:cs typeface="+mn-lt"/>
              </a:rPr>
              <a:t> </a:t>
            </a:r>
            <a:r>
              <a:rPr lang="en-US" sz="2400" dirty="0" err="1">
                <a:solidFill>
                  <a:srgbClr val="666666"/>
                </a:solidFill>
                <a:ea typeface="+mn-lt"/>
                <a:cs typeface="+mn-lt"/>
              </a:rPr>
              <a:t>hoşlanmadığı</a:t>
            </a:r>
            <a:r>
              <a:rPr lang="en-US" sz="2400" dirty="0">
                <a:solidFill>
                  <a:srgbClr val="666666"/>
                </a:solidFill>
                <a:ea typeface="+mn-lt"/>
                <a:cs typeface="+mn-lt"/>
              </a:rPr>
              <a:t> </a:t>
            </a:r>
            <a:r>
              <a:rPr lang="en-US" sz="2400" dirty="0" err="1">
                <a:solidFill>
                  <a:srgbClr val="666666"/>
                </a:solidFill>
                <a:ea typeface="+mn-lt"/>
                <a:cs typeface="+mn-lt"/>
              </a:rPr>
              <a:t>gerçeği</a:t>
            </a:r>
            <a:r>
              <a:rPr lang="en-US" sz="2400" dirty="0">
                <a:solidFill>
                  <a:srgbClr val="666666"/>
                </a:solidFill>
                <a:ea typeface="+mn-lt"/>
                <a:cs typeface="+mn-lt"/>
              </a:rPr>
              <a:t> </a:t>
            </a:r>
            <a:r>
              <a:rPr lang="en-US" sz="2400" dirty="0" err="1">
                <a:solidFill>
                  <a:srgbClr val="666666"/>
                </a:solidFill>
                <a:ea typeface="+mn-lt"/>
                <a:cs typeface="+mn-lt"/>
              </a:rPr>
              <a:t>olmasaydı</a:t>
            </a:r>
            <a:r>
              <a:rPr lang="en-US" sz="2400" dirty="0">
                <a:solidFill>
                  <a:srgbClr val="666666"/>
                </a:solidFill>
                <a:ea typeface="+mn-lt"/>
                <a:cs typeface="+mn-lt"/>
              </a:rPr>
              <a:t>, </a:t>
            </a:r>
            <a:r>
              <a:rPr lang="en-US" sz="2400" dirty="0" err="1">
                <a:solidFill>
                  <a:srgbClr val="666666"/>
                </a:solidFill>
                <a:ea typeface="+mn-lt"/>
                <a:cs typeface="+mn-lt"/>
              </a:rPr>
              <a:t>onu</a:t>
            </a:r>
            <a:r>
              <a:rPr lang="en-US" sz="2400" dirty="0">
                <a:solidFill>
                  <a:srgbClr val="666666"/>
                </a:solidFill>
                <a:ea typeface="+mn-lt"/>
                <a:cs typeface="+mn-lt"/>
              </a:rPr>
              <a:t> ilk </a:t>
            </a:r>
            <a:r>
              <a:rPr lang="en-US" sz="2400" dirty="0" err="1">
                <a:solidFill>
                  <a:srgbClr val="666666"/>
                </a:solidFill>
                <a:ea typeface="+mn-lt"/>
                <a:cs typeface="+mn-lt"/>
              </a:rPr>
              <a:t>hümanist</a:t>
            </a:r>
            <a:r>
              <a:rPr lang="en-US" sz="2400" dirty="0">
                <a:solidFill>
                  <a:srgbClr val="666666"/>
                </a:solidFill>
                <a:ea typeface="+mn-lt"/>
                <a:cs typeface="+mn-lt"/>
              </a:rPr>
              <a:t> </a:t>
            </a:r>
            <a:r>
              <a:rPr lang="en-US" sz="2400" dirty="0" err="1">
                <a:solidFill>
                  <a:srgbClr val="666666"/>
                </a:solidFill>
                <a:ea typeface="+mn-lt"/>
                <a:cs typeface="+mn-lt"/>
              </a:rPr>
              <a:t>olarak</a:t>
            </a:r>
            <a:r>
              <a:rPr lang="en-US" sz="2400" dirty="0">
                <a:solidFill>
                  <a:srgbClr val="666666"/>
                </a:solidFill>
                <a:ea typeface="+mn-lt"/>
                <a:cs typeface="+mn-lt"/>
              </a:rPr>
              <a:t> </a:t>
            </a:r>
            <a:r>
              <a:rPr lang="en-US" sz="2400" dirty="0" err="1">
                <a:solidFill>
                  <a:srgbClr val="666666"/>
                </a:solidFill>
                <a:ea typeface="+mn-lt"/>
                <a:cs typeface="+mn-lt"/>
              </a:rPr>
              <a:t>düşünebilirdik</a:t>
            </a:r>
            <a:r>
              <a:rPr lang="en-US" sz="2400" dirty="0">
                <a:solidFill>
                  <a:srgbClr val="666666"/>
                </a:solidFill>
                <a:ea typeface="+mn-lt"/>
                <a:cs typeface="+mn-lt"/>
              </a:rPr>
              <a:t>. Platon </a:t>
            </a:r>
            <a:r>
              <a:rPr lang="en-US" sz="2400" dirty="0" err="1">
                <a:solidFill>
                  <a:srgbClr val="666666"/>
                </a:solidFill>
                <a:ea typeface="+mn-lt"/>
                <a:cs typeface="+mn-lt"/>
              </a:rPr>
              <a:t>gibi</a:t>
            </a:r>
            <a:r>
              <a:rPr lang="en-US" sz="2400" dirty="0">
                <a:solidFill>
                  <a:srgbClr val="666666"/>
                </a:solidFill>
                <a:ea typeface="+mn-lt"/>
                <a:cs typeface="+mn-lt"/>
              </a:rPr>
              <a:t> </a:t>
            </a:r>
            <a:r>
              <a:rPr lang="en-US" sz="2400" dirty="0" err="1">
                <a:solidFill>
                  <a:srgbClr val="666666"/>
                </a:solidFill>
                <a:ea typeface="+mn-lt"/>
                <a:cs typeface="+mn-lt"/>
              </a:rPr>
              <a:t>elitisttir</a:t>
            </a:r>
            <a:r>
              <a:rPr lang="en-US" sz="2400" dirty="0">
                <a:solidFill>
                  <a:srgbClr val="666666"/>
                </a:solidFill>
                <a:ea typeface="+mn-lt"/>
                <a:cs typeface="+mn-lt"/>
              </a:rPr>
              <a:t> </a:t>
            </a:r>
            <a:r>
              <a:rPr lang="en-US" sz="2400" dirty="0" err="1">
                <a:solidFill>
                  <a:srgbClr val="666666"/>
                </a:solidFill>
                <a:ea typeface="+mn-lt"/>
                <a:cs typeface="+mn-lt"/>
              </a:rPr>
              <a:t>ve</a:t>
            </a:r>
            <a:r>
              <a:rPr lang="en-US" sz="2400" dirty="0">
                <a:solidFill>
                  <a:srgbClr val="666666"/>
                </a:solidFill>
                <a:ea typeface="+mn-lt"/>
                <a:cs typeface="+mn-lt"/>
              </a:rPr>
              <a:t> </a:t>
            </a:r>
            <a:r>
              <a:rPr lang="en-US" sz="2400" dirty="0" err="1">
                <a:solidFill>
                  <a:srgbClr val="666666"/>
                </a:solidFill>
                <a:ea typeface="+mn-lt"/>
                <a:cs typeface="+mn-lt"/>
              </a:rPr>
              <a:t>sadece</a:t>
            </a:r>
            <a:r>
              <a:rPr lang="en-US" sz="2400" dirty="0">
                <a:solidFill>
                  <a:srgbClr val="666666"/>
                </a:solidFill>
                <a:ea typeface="+mn-lt"/>
                <a:cs typeface="+mn-lt"/>
              </a:rPr>
              <a:t> </a:t>
            </a:r>
            <a:r>
              <a:rPr lang="en-US" sz="2400" dirty="0" err="1">
                <a:solidFill>
                  <a:srgbClr val="666666"/>
                </a:solidFill>
                <a:ea typeface="+mn-lt"/>
                <a:cs typeface="+mn-lt"/>
              </a:rPr>
              <a:t>seçkin</a:t>
            </a:r>
            <a:r>
              <a:rPr lang="en-US" sz="2400" dirty="0">
                <a:solidFill>
                  <a:srgbClr val="666666"/>
                </a:solidFill>
                <a:ea typeface="+mn-lt"/>
                <a:cs typeface="+mn-lt"/>
              </a:rPr>
              <a:t> </a:t>
            </a:r>
            <a:r>
              <a:rPr lang="en-US" sz="2400" dirty="0" err="1">
                <a:solidFill>
                  <a:srgbClr val="666666"/>
                </a:solidFill>
                <a:ea typeface="+mn-lt"/>
                <a:cs typeface="+mn-lt"/>
              </a:rPr>
              <a:t>okuyucuların</a:t>
            </a:r>
            <a:r>
              <a:rPr lang="en-US" sz="2400" dirty="0">
                <a:solidFill>
                  <a:srgbClr val="666666"/>
                </a:solidFill>
                <a:ea typeface="+mn-lt"/>
                <a:cs typeface="+mn-lt"/>
              </a:rPr>
              <a:t> </a:t>
            </a:r>
            <a:r>
              <a:rPr lang="en-US" sz="2400" dirty="0" err="1">
                <a:solidFill>
                  <a:srgbClr val="666666"/>
                </a:solidFill>
                <a:ea typeface="+mn-lt"/>
                <a:cs typeface="+mn-lt"/>
              </a:rPr>
              <a:t>öğretilerinden</a:t>
            </a:r>
            <a:r>
              <a:rPr lang="en-US" sz="2400" dirty="0">
                <a:solidFill>
                  <a:srgbClr val="666666"/>
                </a:solidFill>
                <a:ea typeface="+mn-lt"/>
                <a:cs typeface="+mn-lt"/>
              </a:rPr>
              <a:t> </a:t>
            </a:r>
            <a:r>
              <a:rPr lang="en-US" sz="2400" dirty="0" err="1">
                <a:solidFill>
                  <a:srgbClr val="666666"/>
                </a:solidFill>
                <a:ea typeface="+mn-lt"/>
                <a:cs typeface="+mn-lt"/>
              </a:rPr>
              <a:t>faydalanabileceğini</a:t>
            </a:r>
            <a:r>
              <a:rPr lang="en-US" sz="2400" dirty="0">
                <a:solidFill>
                  <a:srgbClr val="666666"/>
                </a:solidFill>
                <a:ea typeface="+mn-lt"/>
                <a:cs typeface="+mn-lt"/>
              </a:rPr>
              <a:t> </a:t>
            </a:r>
            <a:r>
              <a:rPr lang="en-US" sz="2400" dirty="0" err="1">
                <a:solidFill>
                  <a:srgbClr val="666666"/>
                </a:solidFill>
                <a:ea typeface="+mn-lt"/>
                <a:cs typeface="+mn-lt"/>
              </a:rPr>
              <a:t>düşünür</a:t>
            </a:r>
            <a:r>
              <a:rPr lang="en-US" sz="2400" dirty="0">
                <a:solidFill>
                  <a:srgbClr val="666666"/>
                </a:solidFill>
                <a:ea typeface="+mn-lt"/>
                <a:cs typeface="+mn-lt"/>
              </a:rPr>
              <a:t>.</a:t>
            </a:r>
            <a:endParaRPr lang="en-US" dirty="0"/>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dirty="0"/>
          </a:p>
        </p:txBody>
      </p:sp>
      <p:pic>
        <p:nvPicPr>
          <p:cNvPr id="4" name="Picture 3" descr="A diagram of a diagram of a person&amp;#39;s life cycle&#10;&#10;Description automatically generated">
            <a:extLst>
              <a:ext uri="{FF2B5EF4-FFF2-40B4-BE49-F238E27FC236}">
                <a16:creationId xmlns:a16="http://schemas.microsoft.com/office/drawing/2014/main" id="{4C4F000F-B676-55D0-AD35-B6216F5D97DA}"/>
              </a:ext>
            </a:extLst>
          </p:cNvPr>
          <p:cNvPicPr>
            <a:picLocks noChangeAspect="1"/>
          </p:cNvPicPr>
          <p:nvPr/>
        </p:nvPicPr>
        <p:blipFill>
          <a:blip r:embed="rId2"/>
          <a:stretch>
            <a:fillRect/>
          </a:stretch>
        </p:blipFill>
        <p:spPr>
          <a:xfrm>
            <a:off x="8982075" y="3066490"/>
            <a:ext cx="2743200" cy="3334871"/>
          </a:xfrm>
          <a:prstGeom prst="rect">
            <a:avLst/>
          </a:prstGeom>
        </p:spPr>
      </p:pic>
    </p:spTree>
    <p:extLst>
      <p:ext uri="{BB962C8B-B14F-4D97-AF65-F5344CB8AC3E}">
        <p14:creationId xmlns:p14="http://schemas.microsoft.com/office/powerpoint/2010/main" val="2092663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Bana </a:t>
            </a:r>
            <a:r>
              <a:rPr lang="en-US" sz="2400" i="1" dirty="0" err="1">
                <a:solidFill>
                  <a:srgbClr val="666666"/>
                </a:solidFill>
                <a:ea typeface="+mn-lt"/>
                <a:cs typeface="+mn-lt"/>
              </a:rPr>
              <a:t>değil</a:t>
            </a:r>
            <a:r>
              <a:rPr lang="en-US" sz="2400" i="1" dirty="0">
                <a:solidFill>
                  <a:srgbClr val="666666"/>
                </a:solidFill>
                <a:ea typeface="+mn-lt"/>
                <a:cs typeface="+mn-lt"/>
              </a:rPr>
              <a:t>, </a:t>
            </a:r>
            <a:r>
              <a:rPr lang="en-US" sz="2400" i="1" dirty="0" err="1">
                <a:solidFill>
                  <a:srgbClr val="666666"/>
                </a:solidFill>
                <a:ea typeface="+mn-lt"/>
                <a:cs typeface="+mn-lt"/>
              </a:rPr>
              <a:t>Söz’e</a:t>
            </a:r>
            <a:r>
              <a:rPr lang="en-US" sz="2400" i="1" dirty="0">
                <a:solidFill>
                  <a:srgbClr val="666666"/>
                </a:solidFill>
                <a:ea typeface="+mn-lt"/>
                <a:cs typeface="+mn-lt"/>
              </a:rPr>
              <a:t> (Logos) kulak </a:t>
            </a:r>
            <a:r>
              <a:rPr lang="en-US" sz="2400" i="1" dirty="0" err="1">
                <a:solidFill>
                  <a:srgbClr val="666666"/>
                </a:solidFill>
                <a:ea typeface="+mn-lt"/>
                <a:cs typeface="+mn-lt"/>
              </a:rPr>
              <a:t>vererek</a:t>
            </a:r>
            <a:r>
              <a:rPr lang="en-US" sz="2400" i="1" dirty="0">
                <a:solidFill>
                  <a:srgbClr val="666666"/>
                </a:solidFill>
                <a:ea typeface="+mn-lt"/>
                <a:cs typeface="+mn-lt"/>
              </a:rPr>
              <a:t> her </a:t>
            </a:r>
            <a:r>
              <a:rPr lang="en-US" sz="2400" i="1" dirty="0" err="1">
                <a:solidFill>
                  <a:srgbClr val="666666"/>
                </a:solidFill>
                <a:ea typeface="+mn-lt"/>
                <a:cs typeface="+mn-lt"/>
              </a:rPr>
              <a:t>şeyin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kabul</a:t>
            </a:r>
            <a:r>
              <a:rPr lang="en-US" sz="2400" i="1" dirty="0">
                <a:solidFill>
                  <a:srgbClr val="666666"/>
                </a:solidFill>
                <a:ea typeface="+mn-lt"/>
                <a:cs typeface="+mn-lt"/>
              </a:rPr>
              <a:t> </a:t>
            </a:r>
            <a:r>
              <a:rPr lang="en-US" sz="2400" i="1" dirty="0" err="1">
                <a:solidFill>
                  <a:srgbClr val="666666"/>
                </a:solidFill>
                <a:ea typeface="+mn-lt"/>
                <a:cs typeface="+mn-lt"/>
              </a:rPr>
              <a:t>etmek</a:t>
            </a:r>
            <a:r>
              <a:rPr lang="en-US" sz="2400" i="1" dirty="0">
                <a:solidFill>
                  <a:srgbClr val="666666"/>
                </a:solidFill>
                <a:ea typeface="+mn-lt"/>
                <a:cs typeface="+mn-lt"/>
              </a:rPr>
              <a:t> </a:t>
            </a:r>
            <a:r>
              <a:rPr lang="en-US" sz="2400" i="1" dirty="0" err="1">
                <a:solidFill>
                  <a:srgbClr val="666666"/>
                </a:solidFill>
                <a:ea typeface="+mn-lt"/>
                <a:cs typeface="+mn-lt"/>
              </a:rPr>
              <a:t>akıllıca</a:t>
            </a:r>
            <a:r>
              <a:rPr lang="en-US" sz="2400" i="1" dirty="0">
                <a:solidFill>
                  <a:srgbClr val="666666"/>
                </a:solidFill>
                <a:ea typeface="+mn-lt"/>
                <a:cs typeface="+mn-lt"/>
              </a:rPr>
              <a:t> </a:t>
            </a:r>
            <a:r>
              <a:rPr lang="en-US" sz="2400" i="1" dirty="0" err="1">
                <a:solidFill>
                  <a:srgbClr val="666666"/>
                </a:solidFill>
                <a:ea typeface="+mn-lt"/>
                <a:cs typeface="+mn-lt"/>
              </a:rPr>
              <a:t>olacaktır</a:t>
            </a:r>
            <a:r>
              <a:rPr lang="en-US" sz="2400" i="1" dirty="0">
                <a:solidFill>
                  <a:srgbClr val="666666"/>
                </a:solidFill>
                <a:ea typeface="+mn-lt"/>
                <a:cs typeface="+mn-lt"/>
              </a:rPr>
              <a:t>.</a:t>
            </a:r>
            <a:endParaRPr lang="en-US" i="1" dirty="0">
              <a:solidFill>
                <a:srgbClr val="000000"/>
              </a:solidFill>
              <a:ea typeface="+mn-lt"/>
              <a:cs typeface="+mn-lt"/>
            </a:endParaRPr>
          </a:p>
          <a:p>
            <a:br>
              <a:rPr lang="en-US" sz="2400" dirty="0">
                <a:solidFill>
                  <a:srgbClr val="666666"/>
                </a:solidFill>
                <a:ea typeface="+mn-lt"/>
                <a:cs typeface="+mn-lt"/>
              </a:rPr>
            </a:br>
            <a:r>
              <a:rPr lang="en-US" sz="2400" dirty="0">
                <a:solidFill>
                  <a:srgbClr val="666666"/>
                </a:solidFill>
                <a:ea typeface="+mn-lt"/>
                <a:cs typeface="+mn-lt"/>
              </a:rPr>
              <a:t>Herakleitos </a:t>
            </a:r>
            <a:r>
              <a:rPr lang="en-US" sz="2400" dirty="0" err="1">
                <a:solidFill>
                  <a:srgbClr val="666666"/>
                </a:solidFill>
                <a:ea typeface="+mn-lt"/>
                <a:cs typeface="+mn-lt"/>
              </a:rPr>
              <a:t>mesajın</a:t>
            </a:r>
            <a:r>
              <a:rPr lang="en-US" sz="2400" dirty="0">
                <a:solidFill>
                  <a:srgbClr val="666666"/>
                </a:solidFill>
                <a:ea typeface="+mn-lt"/>
                <a:cs typeface="+mn-lt"/>
              </a:rPr>
              <a:t> </a:t>
            </a:r>
            <a:r>
              <a:rPr lang="en-US" sz="2400" dirty="0" err="1">
                <a:solidFill>
                  <a:srgbClr val="666666"/>
                </a:solidFill>
                <a:ea typeface="+mn-lt"/>
                <a:cs typeface="+mn-lt"/>
              </a:rPr>
              <a:t>kendi</a:t>
            </a:r>
            <a:r>
              <a:rPr lang="en-US" sz="2400" dirty="0">
                <a:solidFill>
                  <a:srgbClr val="666666"/>
                </a:solidFill>
                <a:ea typeface="+mn-lt"/>
                <a:cs typeface="+mn-lt"/>
              </a:rPr>
              <a:t> </a:t>
            </a:r>
            <a:r>
              <a:rPr lang="en-US" sz="2400" dirty="0" err="1">
                <a:solidFill>
                  <a:srgbClr val="666666"/>
                </a:solidFill>
                <a:ea typeface="+mn-lt"/>
                <a:cs typeface="+mn-lt"/>
              </a:rPr>
              <a:t>icadı</a:t>
            </a:r>
            <a:r>
              <a:rPr lang="en-US" sz="2400" dirty="0">
                <a:solidFill>
                  <a:srgbClr val="666666"/>
                </a:solidFill>
                <a:ea typeface="+mn-lt"/>
                <a:cs typeface="+mn-lt"/>
              </a:rPr>
              <a:t> </a:t>
            </a:r>
            <a:r>
              <a:rPr lang="en-US" sz="2400" dirty="0" err="1">
                <a:solidFill>
                  <a:srgbClr val="666666"/>
                </a:solidFill>
                <a:ea typeface="+mn-lt"/>
                <a:cs typeface="+mn-lt"/>
              </a:rPr>
              <a:t>olmadığını</a:t>
            </a:r>
            <a:r>
              <a:rPr lang="en-US" sz="2400" dirty="0">
                <a:solidFill>
                  <a:srgbClr val="666666"/>
                </a:solidFill>
                <a:ea typeface="+mn-lt"/>
                <a:cs typeface="+mn-lt"/>
              </a:rPr>
              <a:t>, </a:t>
            </a:r>
            <a:r>
              <a:rPr lang="en-US" sz="2400" dirty="0" err="1">
                <a:solidFill>
                  <a:srgbClr val="666666"/>
                </a:solidFill>
                <a:ea typeface="+mn-lt"/>
                <a:cs typeface="+mn-lt"/>
              </a:rPr>
              <a:t>dünyanın</a:t>
            </a:r>
            <a:r>
              <a:rPr lang="en-US" sz="2400" dirty="0">
                <a:solidFill>
                  <a:srgbClr val="666666"/>
                </a:solidFill>
                <a:ea typeface="+mn-lt"/>
                <a:cs typeface="+mn-lt"/>
              </a:rPr>
              <a:t> </a:t>
            </a:r>
            <a:r>
              <a:rPr lang="en-US" sz="2400" dirty="0" err="1">
                <a:solidFill>
                  <a:srgbClr val="666666"/>
                </a:solidFill>
                <a:ea typeface="+mn-lt"/>
                <a:cs typeface="+mn-lt"/>
              </a:rPr>
              <a:t>kendisinin</a:t>
            </a:r>
            <a:r>
              <a:rPr lang="en-US" sz="2400" dirty="0">
                <a:solidFill>
                  <a:srgbClr val="666666"/>
                </a:solidFill>
                <a:ea typeface="+mn-lt"/>
                <a:cs typeface="+mn-lt"/>
              </a:rPr>
              <a:t> </a:t>
            </a:r>
            <a:r>
              <a:rPr lang="en-US" sz="2400" dirty="0" err="1">
                <a:solidFill>
                  <a:srgbClr val="666666"/>
                </a:solidFill>
                <a:ea typeface="+mn-lt"/>
                <a:cs typeface="+mn-lt"/>
              </a:rPr>
              <a:t>nasıl</a:t>
            </a:r>
            <a:r>
              <a:rPr lang="en-US" sz="2400" dirty="0">
                <a:solidFill>
                  <a:srgbClr val="666666"/>
                </a:solidFill>
                <a:ea typeface="+mn-lt"/>
                <a:cs typeface="+mn-lt"/>
              </a:rPr>
              <a:t> </a:t>
            </a:r>
            <a:r>
              <a:rPr lang="en-US" sz="2400" dirty="0" err="1">
                <a:solidFill>
                  <a:srgbClr val="666666"/>
                </a:solidFill>
                <a:ea typeface="+mn-lt"/>
                <a:cs typeface="+mn-lt"/>
              </a:rPr>
              <a:t>olduğuna</a:t>
            </a:r>
            <a:r>
              <a:rPr lang="en-US" sz="2400" dirty="0">
                <a:solidFill>
                  <a:srgbClr val="666666"/>
                </a:solidFill>
                <a:ea typeface="+mn-lt"/>
                <a:cs typeface="+mn-lt"/>
              </a:rPr>
              <a:t> </a:t>
            </a:r>
            <a:r>
              <a:rPr lang="en-US" sz="2400" dirty="0" err="1">
                <a:solidFill>
                  <a:srgbClr val="666666"/>
                </a:solidFill>
                <a:ea typeface="+mn-lt"/>
                <a:cs typeface="+mn-lt"/>
              </a:rPr>
              <a:t>dikkat</a:t>
            </a:r>
            <a:r>
              <a:rPr lang="en-US" sz="2400" dirty="0">
                <a:solidFill>
                  <a:srgbClr val="666666"/>
                </a:solidFill>
                <a:ea typeface="+mn-lt"/>
                <a:cs typeface="+mn-lt"/>
              </a:rPr>
              <a:t> </a:t>
            </a:r>
            <a:r>
              <a:rPr lang="en-US" sz="2400" dirty="0" err="1">
                <a:solidFill>
                  <a:srgbClr val="666666"/>
                </a:solidFill>
                <a:ea typeface="+mn-lt"/>
                <a:cs typeface="+mn-lt"/>
              </a:rPr>
              <a:t>eden</a:t>
            </a:r>
            <a:r>
              <a:rPr lang="en-US" sz="2400" dirty="0">
                <a:solidFill>
                  <a:srgbClr val="666666"/>
                </a:solidFill>
                <a:ea typeface="+mn-lt"/>
                <a:cs typeface="+mn-lt"/>
              </a:rPr>
              <a:t> </a:t>
            </a:r>
            <a:r>
              <a:rPr lang="en-US" sz="2400" dirty="0" err="1">
                <a:solidFill>
                  <a:srgbClr val="666666"/>
                </a:solidFill>
                <a:ea typeface="+mn-lt"/>
                <a:cs typeface="+mn-lt"/>
              </a:rPr>
              <a:t>herkes</a:t>
            </a:r>
            <a:r>
              <a:rPr lang="en-US" sz="2400" dirty="0">
                <a:solidFill>
                  <a:srgbClr val="666666"/>
                </a:solidFill>
                <a:ea typeface="+mn-lt"/>
                <a:cs typeface="+mn-lt"/>
              </a:rPr>
              <a:t> </a:t>
            </a:r>
            <a:r>
              <a:rPr lang="en-US" sz="2400" dirty="0" err="1">
                <a:solidFill>
                  <a:srgbClr val="666666"/>
                </a:solidFill>
                <a:ea typeface="+mn-lt"/>
                <a:cs typeface="+mn-lt"/>
              </a:rPr>
              <a:t>için</a:t>
            </a:r>
            <a:r>
              <a:rPr lang="en-US" sz="2400" dirty="0">
                <a:solidFill>
                  <a:srgbClr val="666666"/>
                </a:solidFill>
                <a:ea typeface="+mn-lt"/>
                <a:cs typeface="+mn-lt"/>
              </a:rPr>
              <a:t> </a:t>
            </a:r>
            <a:r>
              <a:rPr lang="en-US" sz="2400" dirty="0" err="1">
                <a:solidFill>
                  <a:srgbClr val="666666"/>
                </a:solidFill>
                <a:ea typeface="+mn-lt"/>
                <a:cs typeface="+mn-lt"/>
              </a:rPr>
              <a:t>mevcut</a:t>
            </a:r>
            <a:r>
              <a:rPr lang="en-US" sz="2400" dirty="0">
                <a:solidFill>
                  <a:srgbClr val="666666"/>
                </a:solidFill>
                <a:ea typeface="+mn-lt"/>
                <a:cs typeface="+mn-lt"/>
              </a:rPr>
              <a:t> </a:t>
            </a:r>
            <a:r>
              <a:rPr lang="en-US" sz="2400" dirty="0" err="1">
                <a:solidFill>
                  <a:srgbClr val="666666"/>
                </a:solidFill>
                <a:ea typeface="+mn-lt"/>
                <a:cs typeface="+mn-lt"/>
              </a:rPr>
              <a:t>olan</a:t>
            </a:r>
            <a:r>
              <a:rPr lang="en-US" sz="2400" dirty="0">
                <a:solidFill>
                  <a:srgbClr val="666666"/>
                </a:solidFill>
                <a:ea typeface="+mn-lt"/>
                <a:cs typeface="+mn-lt"/>
              </a:rPr>
              <a:t> </a:t>
            </a:r>
            <a:r>
              <a:rPr lang="en-US" sz="2400" dirty="0" err="1">
                <a:solidFill>
                  <a:srgbClr val="666666"/>
                </a:solidFill>
                <a:ea typeface="+mn-lt"/>
                <a:cs typeface="+mn-lt"/>
              </a:rPr>
              <a:t>zamansız</a:t>
            </a:r>
            <a:r>
              <a:rPr lang="en-US" sz="2400" dirty="0">
                <a:solidFill>
                  <a:srgbClr val="666666"/>
                </a:solidFill>
                <a:ea typeface="+mn-lt"/>
                <a:cs typeface="+mn-lt"/>
              </a:rPr>
              <a:t> </a:t>
            </a:r>
            <a:r>
              <a:rPr lang="en-US" sz="2400" dirty="0" err="1">
                <a:solidFill>
                  <a:srgbClr val="666666"/>
                </a:solidFill>
                <a:ea typeface="+mn-lt"/>
                <a:cs typeface="+mn-lt"/>
              </a:rPr>
              <a:t>bir</a:t>
            </a:r>
            <a:r>
              <a:rPr lang="en-US" sz="2400" dirty="0">
                <a:solidFill>
                  <a:srgbClr val="666666"/>
                </a:solidFill>
                <a:ea typeface="+mn-lt"/>
                <a:cs typeface="+mn-lt"/>
              </a:rPr>
              <a:t> </a:t>
            </a:r>
            <a:r>
              <a:rPr lang="en-US" sz="2400" dirty="0" err="1">
                <a:solidFill>
                  <a:srgbClr val="666666"/>
                </a:solidFill>
                <a:ea typeface="+mn-lt"/>
                <a:cs typeface="+mn-lt"/>
              </a:rPr>
              <a:t>hakikat</a:t>
            </a:r>
            <a:r>
              <a:rPr lang="en-US" sz="2400" dirty="0">
                <a:solidFill>
                  <a:srgbClr val="666666"/>
                </a:solidFill>
                <a:ea typeface="+mn-lt"/>
                <a:cs typeface="+mn-lt"/>
              </a:rPr>
              <a:t> </a:t>
            </a:r>
            <a:r>
              <a:rPr lang="en-US" sz="2400" dirty="0" err="1">
                <a:solidFill>
                  <a:srgbClr val="666666"/>
                </a:solidFill>
                <a:ea typeface="+mn-lt"/>
                <a:cs typeface="+mn-lt"/>
              </a:rPr>
              <a:t>olduğunu</a:t>
            </a:r>
            <a:r>
              <a:rPr lang="en-US" sz="2400" dirty="0">
                <a:solidFill>
                  <a:srgbClr val="666666"/>
                </a:solidFill>
                <a:ea typeface="+mn-lt"/>
                <a:cs typeface="+mn-lt"/>
              </a:rPr>
              <a:t> </a:t>
            </a:r>
            <a:r>
              <a:rPr lang="en-US" sz="2400" dirty="0" err="1">
                <a:solidFill>
                  <a:srgbClr val="666666"/>
                </a:solidFill>
                <a:ea typeface="+mn-lt"/>
                <a:cs typeface="+mn-lt"/>
              </a:rPr>
              <a:t>vurgular</a:t>
            </a:r>
            <a:r>
              <a:rPr lang="en-US" sz="2400" dirty="0">
                <a:solidFill>
                  <a:srgbClr val="666666"/>
                </a:solidFill>
                <a:ea typeface="+mn-lt"/>
                <a:cs typeface="+mn-lt"/>
              </a:rPr>
              <a:t>. “Bu </a:t>
            </a:r>
            <a:r>
              <a:rPr lang="en-US" sz="2400" dirty="0" err="1">
                <a:solidFill>
                  <a:srgbClr val="666666"/>
                </a:solidFill>
                <a:ea typeface="+mn-lt"/>
                <a:cs typeface="+mn-lt"/>
              </a:rPr>
              <a:t>Söz</a:t>
            </a:r>
            <a:r>
              <a:rPr lang="en-US" sz="2400" dirty="0">
                <a:solidFill>
                  <a:srgbClr val="666666"/>
                </a:solidFill>
                <a:ea typeface="+mn-lt"/>
                <a:cs typeface="+mn-lt"/>
              </a:rPr>
              <a:t> </a:t>
            </a:r>
            <a:r>
              <a:rPr lang="en-US" sz="2400" dirty="0" err="1">
                <a:solidFill>
                  <a:srgbClr val="666666"/>
                </a:solidFill>
                <a:ea typeface="+mn-lt"/>
                <a:cs typeface="+mn-lt"/>
              </a:rPr>
              <a:t>ortak</a:t>
            </a:r>
            <a:r>
              <a:rPr lang="en-US" sz="2400" dirty="0">
                <a:solidFill>
                  <a:srgbClr val="666666"/>
                </a:solidFill>
                <a:ea typeface="+mn-lt"/>
                <a:cs typeface="+mn-lt"/>
              </a:rPr>
              <a:t> </a:t>
            </a:r>
            <a:r>
              <a:rPr lang="en-US" sz="2400" dirty="0" err="1">
                <a:solidFill>
                  <a:srgbClr val="666666"/>
                </a:solidFill>
                <a:ea typeface="+mn-lt"/>
                <a:cs typeface="+mn-lt"/>
              </a:rPr>
              <a:t>olmasına</a:t>
            </a:r>
            <a:r>
              <a:rPr lang="en-US" sz="2400" dirty="0">
                <a:solidFill>
                  <a:srgbClr val="666666"/>
                </a:solidFill>
                <a:ea typeface="+mn-lt"/>
                <a:cs typeface="+mn-lt"/>
              </a:rPr>
              <a:t> </a:t>
            </a:r>
            <a:r>
              <a:rPr lang="en-US" sz="2400" dirty="0" err="1">
                <a:solidFill>
                  <a:srgbClr val="666666"/>
                </a:solidFill>
                <a:ea typeface="+mn-lt"/>
                <a:cs typeface="+mn-lt"/>
              </a:rPr>
              <a:t>rağmen</a:t>
            </a:r>
            <a:r>
              <a:rPr lang="en-US" sz="2400" dirty="0">
                <a:solidFill>
                  <a:srgbClr val="666666"/>
                </a:solidFill>
                <a:ea typeface="+mn-lt"/>
                <a:cs typeface="+mn-lt"/>
              </a:rPr>
              <a:t>,” </a:t>
            </a:r>
            <a:r>
              <a:rPr lang="en-US" sz="2400" dirty="0" err="1">
                <a:solidFill>
                  <a:srgbClr val="666666"/>
                </a:solidFill>
                <a:ea typeface="+mn-lt"/>
                <a:cs typeface="+mn-lt"/>
              </a:rPr>
              <a:t>diye</a:t>
            </a:r>
            <a:r>
              <a:rPr lang="en-US" sz="2400" dirty="0">
                <a:solidFill>
                  <a:srgbClr val="666666"/>
                </a:solidFill>
                <a:ea typeface="+mn-lt"/>
                <a:cs typeface="+mn-lt"/>
              </a:rPr>
              <a:t> </a:t>
            </a:r>
            <a:r>
              <a:rPr lang="en-US" sz="2400" dirty="0" err="1">
                <a:solidFill>
                  <a:srgbClr val="666666"/>
                </a:solidFill>
                <a:ea typeface="+mn-lt"/>
                <a:cs typeface="+mn-lt"/>
              </a:rPr>
              <a:t>uyarır</a:t>
            </a:r>
            <a:r>
              <a:rPr lang="en-US" sz="2400" dirty="0">
                <a:solidFill>
                  <a:srgbClr val="666666"/>
                </a:solidFill>
                <a:ea typeface="+mn-lt"/>
                <a:cs typeface="+mn-lt"/>
              </a:rPr>
              <a:t>, “</a:t>
            </a:r>
            <a:r>
              <a:rPr lang="en-US" sz="2400" dirty="0" err="1">
                <a:solidFill>
                  <a:srgbClr val="666666"/>
                </a:solidFill>
                <a:ea typeface="+mn-lt"/>
                <a:cs typeface="+mn-lt"/>
              </a:rPr>
              <a:t>birçok</a:t>
            </a:r>
            <a:r>
              <a:rPr lang="en-US" sz="2400" dirty="0">
                <a:solidFill>
                  <a:srgbClr val="666666"/>
                </a:solidFill>
                <a:ea typeface="+mn-lt"/>
                <a:cs typeface="+mn-lt"/>
              </a:rPr>
              <a:t> </a:t>
            </a:r>
            <a:r>
              <a:rPr lang="en-US" sz="2400" dirty="0" err="1">
                <a:solidFill>
                  <a:srgbClr val="666666"/>
                </a:solidFill>
                <a:ea typeface="+mn-lt"/>
                <a:cs typeface="+mn-lt"/>
              </a:rPr>
              <a:t>kişi</a:t>
            </a:r>
            <a:r>
              <a:rPr lang="en-US" sz="2400" dirty="0">
                <a:solidFill>
                  <a:srgbClr val="666666"/>
                </a:solidFill>
                <a:ea typeface="+mn-lt"/>
                <a:cs typeface="+mn-lt"/>
              </a:rPr>
              <a:t> </a:t>
            </a:r>
            <a:r>
              <a:rPr lang="en-US" sz="2400" dirty="0" err="1">
                <a:solidFill>
                  <a:srgbClr val="666666"/>
                </a:solidFill>
                <a:ea typeface="+mn-lt"/>
                <a:cs typeface="+mn-lt"/>
              </a:rPr>
              <a:t>sanki</a:t>
            </a:r>
            <a:r>
              <a:rPr lang="en-US" sz="2400" dirty="0">
                <a:solidFill>
                  <a:srgbClr val="666666"/>
                </a:solidFill>
                <a:ea typeface="+mn-lt"/>
                <a:cs typeface="+mn-lt"/>
              </a:rPr>
              <a:t> </a:t>
            </a:r>
            <a:r>
              <a:rPr lang="en-US" sz="2400" dirty="0" err="1">
                <a:solidFill>
                  <a:srgbClr val="666666"/>
                </a:solidFill>
                <a:ea typeface="+mn-lt"/>
                <a:cs typeface="+mn-lt"/>
              </a:rPr>
              <a:t>özel</a:t>
            </a:r>
            <a:r>
              <a:rPr lang="en-US" sz="2400" dirty="0">
                <a:solidFill>
                  <a:srgbClr val="666666"/>
                </a:solidFill>
                <a:ea typeface="+mn-lt"/>
                <a:cs typeface="+mn-lt"/>
              </a:rPr>
              <a:t> </a:t>
            </a:r>
            <a:r>
              <a:rPr lang="en-US" sz="2400" dirty="0" err="1">
                <a:solidFill>
                  <a:srgbClr val="666666"/>
                </a:solidFill>
                <a:ea typeface="+mn-lt"/>
                <a:cs typeface="+mn-lt"/>
              </a:rPr>
              <a:t>bir</a:t>
            </a:r>
            <a:r>
              <a:rPr lang="en-US" sz="2400" dirty="0">
                <a:solidFill>
                  <a:srgbClr val="666666"/>
                </a:solidFill>
                <a:ea typeface="+mn-lt"/>
                <a:cs typeface="+mn-lt"/>
              </a:rPr>
              <a:t> </a:t>
            </a:r>
            <a:r>
              <a:rPr lang="en-US" sz="2400" dirty="0" err="1">
                <a:solidFill>
                  <a:srgbClr val="666666"/>
                </a:solidFill>
                <a:ea typeface="+mn-lt"/>
                <a:cs typeface="+mn-lt"/>
              </a:rPr>
              <a:t>anlayışa</a:t>
            </a:r>
            <a:r>
              <a:rPr lang="en-US" sz="2400" dirty="0">
                <a:solidFill>
                  <a:srgbClr val="666666"/>
                </a:solidFill>
                <a:ea typeface="+mn-lt"/>
                <a:cs typeface="+mn-lt"/>
              </a:rPr>
              <a:t> </a:t>
            </a:r>
            <a:r>
              <a:rPr lang="en-US" sz="2400" dirty="0" err="1">
                <a:solidFill>
                  <a:srgbClr val="666666"/>
                </a:solidFill>
                <a:ea typeface="+mn-lt"/>
                <a:cs typeface="+mn-lt"/>
              </a:rPr>
              <a:t>sahipmiş</a:t>
            </a:r>
            <a:r>
              <a:rPr lang="en-US" sz="2400" dirty="0">
                <a:solidFill>
                  <a:srgbClr val="666666"/>
                </a:solidFill>
                <a:ea typeface="+mn-lt"/>
                <a:cs typeface="+mn-lt"/>
              </a:rPr>
              <a:t> </a:t>
            </a:r>
            <a:r>
              <a:rPr lang="en-US" sz="2400" dirty="0" err="1">
                <a:solidFill>
                  <a:srgbClr val="666666"/>
                </a:solidFill>
                <a:ea typeface="+mn-lt"/>
                <a:cs typeface="+mn-lt"/>
              </a:rPr>
              <a:t>gibi</a:t>
            </a:r>
            <a:r>
              <a:rPr lang="en-US" sz="2400" dirty="0">
                <a:solidFill>
                  <a:srgbClr val="666666"/>
                </a:solidFill>
                <a:ea typeface="+mn-lt"/>
                <a:cs typeface="+mn-lt"/>
              </a:rPr>
              <a:t> </a:t>
            </a:r>
            <a:r>
              <a:rPr lang="en-US" sz="2400" dirty="0" err="1">
                <a:solidFill>
                  <a:srgbClr val="666666"/>
                </a:solidFill>
                <a:ea typeface="+mn-lt"/>
                <a:cs typeface="+mn-lt"/>
              </a:rPr>
              <a:t>yaşar</a:t>
            </a:r>
            <a:r>
              <a:rPr lang="en-US" sz="2400" dirty="0">
                <a:solidFill>
                  <a:srgbClr val="666666"/>
                </a:solidFill>
                <a:ea typeface="+mn-lt"/>
                <a:cs typeface="+mn-lt"/>
              </a:rPr>
              <a:t>“. </a:t>
            </a:r>
            <a:endParaRPr lang="en-US" dirty="0"/>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6</a:t>
            </a:fld>
            <a:endParaRPr lang="en-US" dirty="0"/>
          </a:p>
        </p:txBody>
      </p:sp>
      <p:pic>
        <p:nvPicPr>
          <p:cNvPr id="4" name="Picture 3">
            <a:extLst>
              <a:ext uri="{FF2B5EF4-FFF2-40B4-BE49-F238E27FC236}">
                <a16:creationId xmlns:a16="http://schemas.microsoft.com/office/drawing/2014/main" id="{F2547ABB-638F-A0D4-552B-B25B9EFBE7A3}"/>
              </a:ext>
            </a:extLst>
          </p:cNvPr>
          <p:cNvPicPr>
            <a:picLocks noChangeAspect="1"/>
          </p:cNvPicPr>
          <p:nvPr/>
        </p:nvPicPr>
        <p:blipFill>
          <a:blip r:embed="rId2"/>
          <a:stretch>
            <a:fillRect/>
          </a:stretch>
        </p:blipFill>
        <p:spPr>
          <a:xfrm>
            <a:off x="3667125" y="4542663"/>
            <a:ext cx="2743200" cy="1220724"/>
          </a:xfrm>
          <a:prstGeom prst="rect">
            <a:avLst/>
          </a:prstGeom>
        </p:spPr>
      </p:pic>
    </p:spTree>
    <p:extLst>
      <p:ext uri="{BB962C8B-B14F-4D97-AF65-F5344CB8AC3E}">
        <p14:creationId xmlns:p14="http://schemas.microsoft.com/office/powerpoint/2010/main" val="105242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İnsanın</a:t>
            </a:r>
            <a:r>
              <a:rPr lang="en-US" sz="2400" i="1" dirty="0">
                <a:solidFill>
                  <a:srgbClr val="666666"/>
                </a:solidFill>
                <a:ea typeface="+mn-lt"/>
                <a:cs typeface="+mn-lt"/>
              </a:rPr>
              <a:t> </a:t>
            </a:r>
            <a:r>
              <a:rPr lang="en-US" sz="2400" i="1" dirty="0" err="1">
                <a:solidFill>
                  <a:srgbClr val="666666"/>
                </a:solidFill>
                <a:ea typeface="+mn-lt"/>
                <a:cs typeface="+mn-lt"/>
              </a:rPr>
              <a:t>körlüğü</a:t>
            </a:r>
            <a:r>
              <a:rPr lang="en-US" sz="2400" i="1" dirty="0">
                <a:solidFill>
                  <a:srgbClr val="666666"/>
                </a:solidFill>
                <a:ea typeface="+mn-lt"/>
                <a:cs typeface="+mn-lt"/>
              </a:rPr>
              <a:t> </a:t>
            </a:r>
            <a:r>
              <a:rPr lang="en-US" sz="2400" i="1" dirty="0" err="1">
                <a:solidFill>
                  <a:srgbClr val="666666"/>
                </a:solidFill>
                <a:ea typeface="+mn-lt"/>
                <a:cs typeface="+mn-lt"/>
              </a:rPr>
              <a:t>Herakleitos’un</a:t>
            </a:r>
            <a:r>
              <a:rPr lang="en-US" sz="2400" i="1" dirty="0">
                <a:solidFill>
                  <a:srgbClr val="666666"/>
                </a:solidFill>
                <a:ea typeface="+mn-lt"/>
                <a:cs typeface="+mn-lt"/>
              </a:rPr>
              <a:t> ana </a:t>
            </a:r>
            <a:r>
              <a:rPr lang="en-US" sz="2400" i="1" dirty="0" err="1">
                <a:solidFill>
                  <a:srgbClr val="666666"/>
                </a:solidFill>
                <a:ea typeface="+mn-lt"/>
                <a:cs typeface="+mn-lt"/>
              </a:rPr>
              <a:t>temalarından</a:t>
            </a:r>
            <a:r>
              <a:rPr lang="en-US" sz="2400" i="1" dirty="0">
                <a:solidFill>
                  <a:srgbClr val="666666"/>
                </a:solidFill>
                <a:ea typeface="+mn-lt"/>
                <a:cs typeface="+mn-lt"/>
              </a:rPr>
              <a:t> </a:t>
            </a:r>
            <a:r>
              <a:rPr lang="en-US" sz="2400" i="1" dirty="0" err="1">
                <a:solidFill>
                  <a:srgbClr val="666666"/>
                </a:solidFill>
                <a:ea typeface="+mn-lt"/>
                <a:cs typeface="+mn-lt"/>
              </a:rPr>
              <a:t>biridir</a:t>
            </a:r>
            <a:r>
              <a:rPr lang="en-US" sz="2400" i="1" dirty="0">
                <a:solidFill>
                  <a:srgbClr val="666666"/>
                </a:solidFill>
                <a:ea typeface="+mn-lt"/>
                <a:cs typeface="+mn-lt"/>
              </a:rPr>
              <a:t>. </a:t>
            </a:r>
            <a:r>
              <a:rPr lang="en-US" sz="2400" i="1" dirty="0" err="1">
                <a:solidFill>
                  <a:srgbClr val="666666"/>
                </a:solidFill>
                <a:ea typeface="+mn-lt"/>
                <a:cs typeface="+mn-lt"/>
              </a:rPr>
              <a:t>Bunu</a:t>
            </a:r>
            <a:r>
              <a:rPr lang="en-US" sz="2400" i="1" dirty="0">
                <a:solidFill>
                  <a:srgbClr val="666666"/>
                </a:solidFill>
                <a:ea typeface="+mn-lt"/>
                <a:cs typeface="+mn-lt"/>
              </a:rPr>
              <a:t> </a:t>
            </a:r>
            <a:r>
              <a:rPr lang="en-US" sz="2400" i="1" dirty="0" err="1">
                <a:solidFill>
                  <a:srgbClr val="666666"/>
                </a:solidFill>
                <a:ea typeface="+mn-lt"/>
                <a:cs typeface="+mn-lt"/>
              </a:rPr>
              <a:t>kitabının</a:t>
            </a:r>
            <a:r>
              <a:rPr lang="en-US" sz="2400" i="1" dirty="0">
                <a:solidFill>
                  <a:srgbClr val="666666"/>
                </a:solidFill>
                <a:ea typeface="+mn-lt"/>
                <a:cs typeface="+mn-lt"/>
              </a:rPr>
              <a:t> </a:t>
            </a:r>
            <a:r>
              <a:rPr lang="en-US" sz="2400" i="1" dirty="0" err="1">
                <a:solidFill>
                  <a:srgbClr val="666666"/>
                </a:solidFill>
                <a:ea typeface="+mn-lt"/>
                <a:cs typeface="+mn-lt"/>
              </a:rPr>
              <a:t>başında</a:t>
            </a:r>
            <a:r>
              <a:rPr lang="en-US" sz="2400" i="1" dirty="0">
                <a:solidFill>
                  <a:srgbClr val="666666"/>
                </a:solidFill>
                <a:ea typeface="+mn-lt"/>
                <a:cs typeface="+mn-lt"/>
              </a:rPr>
              <a:t> </a:t>
            </a:r>
            <a:r>
              <a:rPr lang="en-US" sz="2400" i="1" dirty="0" err="1">
                <a:solidFill>
                  <a:srgbClr val="666666"/>
                </a:solidFill>
                <a:ea typeface="+mn-lt"/>
                <a:cs typeface="+mn-lt"/>
              </a:rPr>
              <a:t>duyurur</a:t>
            </a:r>
            <a:r>
              <a:rPr lang="en-US" sz="2400" i="1" dirty="0">
                <a:solidFill>
                  <a:srgbClr val="666666"/>
                </a:solidFill>
                <a:ea typeface="+mn-lt"/>
                <a:cs typeface="+mn-lt"/>
              </a:rPr>
              <a:t>:</a:t>
            </a:r>
            <a:endParaRPr lang="en-US" dirty="0"/>
          </a:p>
          <a:p>
            <a:r>
              <a:rPr lang="en-US" sz="2400" i="1" dirty="0">
                <a:solidFill>
                  <a:srgbClr val="666666"/>
                </a:solidFill>
                <a:ea typeface="+mn-lt"/>
                <a:cs typeface="+mn-lt"/>
              </a:rPr>
              <a:t>Bu </a:t>
            </a:r>
            <a:r>
              <a:rPr lang="en-US" sz="2400" i="1" dirty="0" err="1">
                <a:solidFill>
                  <a:srgbClr val="666666"/>
                </a:solidFill>
                <a:ea typeface="+mn-lt"/>
                <a:cs typeface="+mn-lt"/>
              </a:rPr>
              <a:t>Söz’ün</a:t>
            </a:r>
            <a:r>
              <a:rPr lang="en-US" sz="2400" i="1" dirty="0">
                <a:solidFill>
                  <a:srgbClr val="666666"/>
                </a:solidFill>
                <a:ea typeface="+mn-lt"/>
                <a:cs typeface="+mn-lt"/>
              </a:rPr>
              <a:t> </a:t>
            </a:r>
            <a:r>
              <a:rPr lang="en-US" sz="2400" i="1" dirty="0" err="1">
                <a:solidFill>
                  <a:srgbClr val="666666"/>
                </a:solidFill>
                <a:ea typeface="+mn-lt"/>
                <a:cs typeface="+mn-lt"/>
              </a:rPr>
              <a:t>sonsuza</a:t>
            </a:r>
            <a:r>
              <a:rPr lang="en-US" sz="2400" i="1" dirty="0">
                <a:solidFill>
                  <a:srgbClr val="666666"/>
                </a:solidFill>
                <a:ea typeface="+mn-lt"/>
                <a:cs typeface="+mn-lt"/>
              </a:rPr>
              <a:t> </a:t>
            </a:r>
            <a:r>
              <a:rPr lang="en-US" sz="2400" i="1" dirty="0" err="1">
                <a:solidFill>
                  <a:srgbClr val="666666"/>
                </a:solidFill>
                <a:ea typeface="+mn-lt"/>
                <a:cs typeface="+mn-lt"/>
              </a:rPr>
              <a:t>dek</a:t>
            </a:r>
            <a:r>
              <a:rPr lang="en-US" sz="2400" i="1" dirty="0">
                <a:solidFill>
                  <a:srgbClr val="666666"/>
                </a:solidFill>
                <a:ea typeface="+mn-lt"/>
                <a:cs typeface="+mn-lt"/>
              </a:rPr>
              <a:t> var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insanlar</a:t>
            </a:r>
            <a:r>
              <a:rPr lang="en-US" sz="2400" i="1" dirty="0">
                <a:solidFill>
                  <a:srgbClr val="666666"/>
                </a:solidFill>
                <a:ea typeface="+mn-lt"/>
                <a:cs typeface="+mn-lt"/>
              </a:rPr>
              <a:t> hem </a:t>
            </a:r>
            <a:r>
              <a:rPr lang="en-US" sz="2400" i="1" dirty="0" err="1">
                <a:solidFill>
                  <a:srgbClr val="666666"/>
                </a:solidFill>
                <a:ea typeface="+mn-lt"/>
                <a:cs typeface="+mn-lt"/>
              </a:rPr>
              <a:t>duymadan</a:t>
            </a:r>
            <a:r>
              <a:rPr lang="en-US" sz="2400" i="1" dirty="0">
                <a:solidFill>
                  <a:srgbClr val="666666"/>
                </a:solidFill>
                <a:ea typeface="+mn-lt"/>
                <a:cs typeface="+mn-lt"/>
              </a:rPr>
              <a:t> </a:t>
            </a:r>
            <a:r>
              <a:rPr lang="en-US" sz="2400" i="1" dirty="0" err="1">
                <a:solidFill>
                  <a:srgbClr val="666666"/>
                </a:solidFill>
                <a:ea typeface="+mn-lt"/>
                <a:cs typeface="+mn-lt"/>
              </a:rPr>
              <a:t>önce</a:t>
            </a:r>
            <a:r>
              <a:rPr lang="en-US" sz="2400" i="1" dirty="0">
                <a:solidFill>
                  <a:srgbClr val="666666"/>
                </a:solidFill>
                <a:ea typeface="+mn-lt"/>
                <a:cs typeface="+mn-lt"/>
              </a:rPr>
              <a:t> hem de </a:t>
            </a:r>
            <a:r>
              <a:rPr lang="en-US" sz="2400" i="1" dirty="0" err="1">
                <a:solidFill>
                  <a:srgbClr val="666666"/>
                </a:solidFill>
                <a:ea typeface="+mn-lt"/>
                <a:cs typeface="+mn-lt"/>
              </a:rPr>
              <a:t>duyduktan</a:t>
            </a:r>
            <a:r>
              <a:rPr lang="en-US" sz="2400" i="1" dirty="0">
                <a:solidFill>
                  <a:srgbClr val="666666"/>
                </a:solidFill>
                <a:ea typeface="+mn-lt"/>
                <a:cs typeface="+mn-lt"/>
              </a:rPr>
              <a:t> </a:t>
            </a:r>
            <a:r>
              <a:rPr lang="en-US" sz="2400" i="1" dirty="0" err="1">
                <a:solidFill>
                  <a:srgbClr val="666666"/>
                </a:solidFill>
                <a:ea typeface="+mn-lt"/>
                <a:cs typeface="+mn-lt"/>
              </a:rPr>
              <a:t>sonra</a:t>
            </a:r>
            <a:r>
              <a:rPr lang="en-US" sz="2400" i="1" dirty="0">
                <a:solidFill>
                  <a:srgbClr val="666666"/>
                </a:solidFill>
                <a:ea typeface="+mn-lt"/>
                <a:cs typeface="+mn-lt"/>
              </a:rPr>
              <a:t> </a:t>
            </a:r>
            <a:r>
              <a:rPr lang="en-US" sz="2400" i="1" dirty="0" err="1">
                <a:solidFill>
                  <a:srgbClr val="666666"/>
                </a:solidFill>
                <a:ea typeface="+mn-lt"/>
                <a:cs typeface="+mn-lt"/>
              </a:rPr>
              <a:t>anlamadıklarını</a:t>
            </a:r>
            <a:r>
              <a:rPr lang="en-US" sz="2400" i="1" dirty="0">
                <a:solidFill>
                  <a:srgbClr val="666666"/>
                </a:solidFill>
                <a:ea typeface="+mn-lt"/>
                <a:cs typeface="+mn-lt"/>
              </a:rPr>
              <a:t> </a:t>
            </a:r>
            <a:r>
              <a:rPr lang="en-US" sz="2400" i="1" dirty="0" err="1">
                <a:solidFill>
                  <a:srgbClr val="666666"/>
                </a:solidFill>
                <a:ea typeface="+mn-lt"/>
                <a:cs typeface="+mn-lt"/>
              </a:rPr>
              <a:t>kanıtlarlar</a:t>
            </a:r>
            <a:r>
              <a:rPr lang="en-US" sz="2400" i="1" dirty="0">
                <a:solidFill>
                  <a:srgbClr val="666666"/>
                </a:solidFill>
                <a:ea typeface="+mn-lt"/>
                <a:cs typeface="+mn-lt"/>
              </a:rPr>
              <a:t>. </a:t>
            </a:r>
            <a:r>
              <a:rPr lang="en-US" sz="2400" i="1" dirty="0" err="1">
                <a:solidFill>
                  <a:srgbClr val="666666"/>
                </a:solidFill>
                <a:ea typeface="+mn-lt"/>
                <a:cs typeface="+mn-lt"/>
              </a:rPr>
              <a:t>Çünkü</a:t>
            </a:r>
            <a:r>
              <a:rPr lang="en-US" sz="2400" i="1" dirty="0">
                <a:solidFill>
                  <a:srgbClr val="666666"/>
                </a:solidFill>
                <a:ea typeface="+mn-lt"/>
                <a:cs typeface="+mn-lt"/>
              </a:rPr>
              <a:t> her </a:t>
            </a:r>
            <a:r>
              <a:rPr lang="en-US" sz="2400" i="1" dirty="0" err="1">
                <a:solidFill>
                  <a:srgbClr val="666666"/>
                </a:solidFill>
                <a:ea typeface="+mn-lt"/>
                <a:cs typeface="+mn-lt"/>
              </a:rPr>
              <a:t>şey</a:t>
            </a:r>
            <a:r>
              <a:rPr lang="en-US" sz="2400" i="1" dirty="0">
                <a:solidFill>
                  <a:srgbClr val="666666"/>
                </a:solidFill>
                <a:ea typeface="+mn-lt"/>
                <a:cs typeface="+mn-lt"/>
              </a:rPr>
              <a:t> </a:t>
            </a:r>
            <a:r>
              <a:rPr lang="en-US" sz="2400" i="1" dirty="0" err="1">
                <a:solidFill>
                  <a:srgbClr val="666666"/>
                </a:solidFill>
                <a:ea typeface="+mn-lt"/>
                <a:cs typeface="+mn-lt"/>
              </a:rPr>
              <a:t>bu</a:t>
            </a:r>
            <a:r>
              <a:rPr lang="en-US" sz="2400" i="1" dirty="0">
                <a:solidFill>
                  <a:srgbClr val="666666"/>
                </a:solidFill>
                <a:ea typeface="+mn-lt"/>
                <a:cs typeface="+mn-lt"/>
              </a:rPr>
              <a:t> </a:t>
            </a:r>
            <a:r>
              <a:rPr lang="en-US" sz="2400" i="1" dirty="0" err="1">
                <a:solidFill>
                  <a:srgbClr val="666666"/>
                </a:solidFill>
                <a:ea typeface="+mn-lt"/>
                <a:cs typeface="+mn-lt"/>
              </a:rPr>
              <a:t>Söz’e</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gerçekleştiği</a:t>
            </a:r>
            <a:r>
              <a:rPr lang="en-US" sz="2400" i="1" dirty="0">
                <a:solidFill>
                  <a:srgbClr val="666666"/>
                </a:solidFill>
                <a:ea typeface="+mn-lt"/>
                <a:cs typeface="+mn-lt"/>
              </a:rPr>
              <a:t> </a:t>
            </a:r>
            <a:r>
              <a:rPr lang="en-US" sz="2400" i="1" dirty="0" err="1">
                <a:solidFill>
                  <a:srgbClr val="666666"/>
                </a:solidFill>
                <a:ea typeface="+mn-lt"/>
                <a:cs typeface="+mn-lt"/>
              </a:rPr>
              <a:t>halde</a:t>
            </a:r>
            <a:r>
              <a:rPr lang="en-US" sz="2400" i="1" dirty="0">
                <a:solidFill>
                  <a:srgbClr val="666666"/>
                </a:solidFill>
                <a:ea typeface="+mn-lt"/>
                <a:cs typeface="+mn-lt"/>
              </a:rPr>
              <a:t>, her </a:t>
            </a:r>
            <a:r>
              <a:rPr lang="en-US" sz="2400" i="1" dirty="0" err="1">
                <a:solidFill>
                  <a:srgbClr val="666666"/>
                </a:solidFill>
                <a:ea typeface="+mn-lt"/>
                <a:cs typeface="+mn-lt"/>
              </a:rPr>
              <a:t>şeyi</a:t>
            </a:r>
            <a:r>
              <a:rPr lang="en-US" sz="2400" i="1" dirty="0">
                <a:solidFill>
                  <a:srgbClr val="666666"/>
                </a:solidFill>
                <a:ea typeface="+mn-lt"/>
                <a:cs typeface="+mn-lt"/>
              </a:rPr>
              <a:t> </a:t>
            </a:r>
            <a:r>
              <a:rPr lang="en-US" sz="2400" i="1" dirty="0" err="1">
                <a:solidFill>
                  <a:srgbClr val="666666"/>
                </a:solidFill>
                <a:ea typeface="+mn-lt"/>
                <a:cs typeface="+mn-lt"/>
              </a:rPr>
              <a:t>doğasına</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ayırdığımda</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nasıl</a:t>
            </a:r>
            <a:r>
              <a:rPr lang="en-US" sz="2400" i="1" dirty="0">
                <a:solidFill>
                  <a:srgbClr val="666666"/>
                </a:solidFill>
                <a:ea typeface="+mn-lt"/>
                <a:cs typeface="+mn-lt"/>
              </a:rPr>
              <a:t>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gösterdiğimde</a:t>
            </a:r>
            <a:r>
              <a:rPr lang="en-US" sz="2400" i="1" dirty="0">
                <a:solidFill>
                  <a:srgbClr val="666666"/>
                </a:solidFill>
                <a:ea typeface="+mn-lt"/>
                <a:cs typeface="+mn-lt"/>
              </a:rPr>
              <a:t> </a:t>
            </a:r>
            <a:r>
              <a:rPr lang="en-US" sz="2400" i="1" dirty="0" err="1">
                <a:solidFill>
                  <a:srgbClr val="666666"/>
                </a:solidFill>
                <a:ea typeface="+mn-lt"/>
                <a:cs typeface="+mn-lt"/>
              </a:rPr>
              <a:t>açıkladığım</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söz</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eylemleri</a:t>
            </a:r>
            <a:r>
              <a:rPr lang="en-US" sz="2400" i="1" dirty="0">
                <a:solidFill>
                  <a:srgbClr val="666666"/>
                </a:solidFill>
                <a:ea typeface="+mn-lt"/>
                <a:cs typeface="+mn-lt"/>
              </a:rPr>
              <a:t> </a:t>
            </a:r>
            <a:r>
              <a:rPr lang="en-US" sz="2400" i="1" dirty="0" err="1">
                <a:solidFill>
                  <a:srgbClr val="666666"/>
                </a:solidFill>
                <a:ea typeface="+mn-lt"/>
                <a:cs typeface="+mn-lt"/>
              </a:rPr>
              <a:t>deneyimlemeyen</a:t>
            </a:r>
            <a:r>
              <a:rPr lang="en-US" sz="2400" i="1" dirty="0">
                <a:solidFill>
                  <a:srgbClr val="666666"/>
                </a:solidFill>
                <a:ea typeface="+mn-lt"/>
                <a:cs typeface="+mn-lt"/>
              </a:rPr>
              <a:t> </a:t>
            </a:r>
            <a:r>
              <a:rPr lang="en-US" sz="2400" i="1" dirty="0" err="1">
                <a:solidFill>
                  <a:srgbClr val="666666"/>
                </a:solidFill>
                <a:ea typeface="+mn-lt"/>
                <a:cs typeface="+mn-lt"/>
              </a:rPr>
              <a:t>deneyimsiz</a:t>
            </a:r>
            <a:r>
              <a:rPr lang="en-US" sz="2400" i="1" dirty="0">
                <a:solidFill>
                  <a:srgbClr val="666666"/>
                </a:solidFill>
                <a:ea typeface="+mn-lt"/>
                <a:cs typeface="+mn-lt"/>
              </a:rPr>
              <a:t> </a:t>
            </a:r>
            <a:r>
              <a:rPr lang="en-US" sz="2400" i="1" dirty="0" err="1">
                <a:solidFill>
                  <a:srgbClr val="666666"/>
                </a:solidFill>
                <a:ea typeface="+mn-lt"/>
                <a:cs typeface="+mn-lt"/>
              </a:rPr>
              <a:t>gibidirler</a:t>
            </a:r>
            <a:r>
              <a:rPr lang="en-US" sz="2400" i="1" dirty="0">
                <a:solidFill>
                  <a:srgbClr val="666666"/>
                </a:solidFill>
                <a:ea typeface="+mn-lt"/>
                <a:cs typeface="+mn-lt"/>
              </a:rPr>
              <a:t>. </a:t>
            </a:r>
            <a:r>
              <a:rPr lang="en-US" sz="2400" i="1" dirty="0" err="1">
                <a:solidFill>
                  <a:srgbClr val="666666"/>
                </a:solidFill>
                <a:ea typeface="+mn-lt"/>
                <a:cs typeface="+mn-lt"/>
              </a:rPr>
              <a:t>Diğer</a:t>
            </a:r>
            <a:r>
              <a:rPr lang="en-US" sz="2400" i="1" dirty="0">
                <a:solidFill>
                  <a:srgbClr val="666666"/>
                </a:solidFill>
                <a:ea typeface="+mn-lt"/>
                <a:cs typeface="+mn-lt"/>
              </a:rPr>
              <a:t> </a:t>
            </a:r>
            <a:r>
              <a:rPr lang="en-US" sz="2400" i="1" dirty="0" err="1">
                <a:solidFill>
                  <a:srgbClr val="666666"/>
                </a:solidFill>
                <a:ea typeface="+mn-lt"/>
                <a:cs typeface="+mn-lt"/>
              </a:rPr>
              <a:t>insanlar</a:t>
            </a:r>
            <a:r>
              <a:rPr lang="en-US" sz="2400" i="1" dirty="0">
                <a:solidFill>
                  <a:srgbClr val="666666"/>
                </a:solidFill>
                <a:ea typeface="+mn-lt"/>
                <a:cs typeface="+mn-lt"/>
              </a:rPr>
              <a:t> </a:t>
            </a:r>
            <a:r>
              <a:rPr lang="en-US" sz="2400" i="1" dirty="0" err="1">
                <a:solidFill>
                  <a:srgbClr val="666666"/>
                </a:solidFill>
                <a:ea typeface="+mn-lt"/>
                <a:cs typeface="+mn-lt"/>
              </a:rPr>
              <a:t>ise</a:t>
            </a:r>
            <a:r>
              <a:rPr lang="en-US" sz="2400" i="1" dirty="0">
                <a:solidFill>
                  <a:srgbClr val="666666"/>
                </a:solidFill>
                <a:ea typeface="+mn-lt"/>
                <a:cs typeface="+mn-lt"/>
              </a:rPr>
              <a:t> </a:t>
            </a:r>
            <a:r>
              <a:rPr lang="en-US" sz="2400" i="1" dirty="0" err="1">
                <a:solidFill>
                  <a:srgbClr val="666666"/>
                </a:solidFill>
                <a:ea typeface="+mn-lt"/>
                <a:cs typeface="+mn-lt"/>
              </a:rPr>
              <a:t>uyanıkken</a:t>
            </a:r>
            <a:r>
              <a:rPr lang="en-US" sz="2400" i="1" dirty="0">
                <a:solidFill>
                  <a:srgbClr val="666666"/>
                </a:solidFill>
                <a:ea typeface="+mn-lt"/>
                <a:cs typeface="+mn-lt"/>
              </a:rPr>
              <a:t> </a:t>
            </a:r>
            <a:r>
              <a:rPr lang="en-US" sz="2400" i="1" dirty="0" err="1">
                <a:solidFill>
                  <a:srgbClr val="666666"/>
                </a:solidFill>
                <a:ea typeface="+mn-lt"/>
                <a:cs typeface="+mn-lt"/>
              </a:rPr>
              <a:t>yaptıklarından</a:t>
            </a:r>
            <a:r>
              <a:rPr lang="en-US" sz="2400" i="1" dirty="0">
                <a:solidFill>
                  <a:srgbClr val="666666"/>
                </a:solidFill>
                <a:ea typeface="+mn-lt"/>
                <a:cs typeface="+mn-lt"/>
              </a:rPr>
              <a:t> </a:t>
            </a:r>
            <a:r>
              <a:rPr lang="en-US" sz="2400" i="1" dirty="0" err="1">
                <a:solidFill>
                  <a:srgbClr val="666666"/>
                </a:solidFill>
                <a:ea typeface="+mn-lt"/>
                <a:cs typeface="+mn-lt"/>
              </a:rPr>
              <a:t>habersizdirler</a:t>
            </a:r>
            <a:r>
              <a:rPr lang="en-US" sz="2400" i="1" dirty="0">
                <a:solidFill>
                  <a:srgbClr val="666666"/>
                </a:solidFill>
                <a:ea typeface="+mn-lt"/>
                <a:cs typeface="+mn-lt"/>
              </a:rPr>
              <a:t>, </a:t>
            </a:r>
            <a:r>
              <a:rPr lang="en-US" sz="2400" i="1" dirty="0" err="1">
                <a:solidFill>
                  <a:srgbClr val="666666"/>
                </a:solidFill>
                <a:ea typeface="+mn-lt"/>
                <a:cs typeface="+mn-lt"/>
              </a:rPr>
              <a:t>tıpkı</a:t>
            </a:r>
            <a:r>
              <a:rPr lang="en-US" sz="2400" i="1" dirty="0">
                <a:solidFill>
                  <a:srgbClr val="666666"/>
                </a:solidFill>
                <a:ea typeface="+mn-lt"/>
                <a:cs typeface="+mn-lt"/>
              </a:rPr>
              <a:t> </a:t>
            </a:r>
            <a:r>
              <a:rPr lang="en-US" sz="2400" i="1" dirty="0" err="1">
                <a:solidFill>
                  <a:srgbClr val="666666"/>
                </a:solidFill>
                <a:ea typeface="+mn-lt"/>
                <a:cs typeface="+mn-lt"/>
              </a:rPr>
              <a:t>uykudayken</a:t>
            </a:r>
            <a:r>
              <a:rPr lang="en-US" sz="2400" i="1" dirty="0">
                <a:solidFill>
                  <a:srgbClr val="666666"/>
                </a:solidFill>
                <a:ea typeface="+mn-lt"/>
                <a:cs typeface="+mn-lt"/>
              </a:rPr>
              <a:t> </a:t>
            </a:r>
            <a:r>
              <a:rPr lang="en-US" sz="2400" i="1" dirty="0" err="1">
                <a:solidFill>
                  <a:srgbClr val="666666"/>
                </a:solidFill>
                <a:ea typeface="+mn-lt"/>
                <a:cs typeface="+mn-lt"/>
              </a:rPr>
              <a:t>yaptıklarını</a:t>
            </a:r>
            <a:r>
              <a:rPr lang="en-US" sz="2400" i="1" dirty="0">
                <a:solidFill>
                  <a:srgbClr val="666666"/>
                </a:solidFill>
                <a:ea typeface="+mn-lt"/>
                <a:cs typeface="+mn-lt"/>
              </a:rPr>
              <a:t> </a:t>
            </a:r>
            <a:r>
              <a:rPr lang="en-US" sz="2400" i="1" dirty="0" err="1">
                <a:solidFill>
                  <a:srgbClr val="666666"/>
                </a:solidFill>
                <a:ea typeface="+mn-lt"/>
                <a:cs typeface="+mn-lt"/>
              </a:rPr>
              <a:t>unuttukları</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(B1)</a:t>
            </a:r>
            <a:endParaRPr lang="en-US" dirty="0"/>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7</a:t>
            </a:fld>
            <a:endParaRPr lang="en-US" dirty="0"/>
          </a:p>
        </p:txBody>
      </p:sp>
    </p:spTree>
    <p:extLst>
      <p:ext uri="{BB962C8B-B14F-4D97-AF65-F5344CB8AC3E}">
        <p14:creationId xmlns:p14="http://schemas.microsoft.com/office/powerpoint/2010/main" val="176972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Okuyucularını</a:t>
            </a:r>
            <a:r>
              <a:rPr lang="en-US" sz="2400" i="1" dirty="0">
                <a:solidFill>
                  <a:srgbClr val="666666"/>
                </a:solidFill>
                <a:ea typeface="+mn-lt"/>
                <a:cs typeface="+mn-lt"/>
              </a:rPr>
              <a:t>, </a:t>
            </a:r>
            <a:r>
              <a:rPr lang="en-US" sz="2400" i="1" dirty="0" err="1">
                <a:solidFill>
                  <a:srgbClr val="666666"/>
                </a:solidFill>
                <a:ea typeface="+mn-lt"/>
                <a:cs typeface="+mn-lt"/>
              </a:rPr>
              <a:t>çoğunun</a:t>
            </a:r>
            <a:r>
              <a:rPr lang="en-US" sz="2400" i="1" dirty="0">
                <a:solidFill>
                  <a:srgbClr val="666666"/>
                </a:solidFill>
                <a:ea typeface="+mn-lt"/>
                <a:cs typeface="+mn-lt"/>
              </a:rPr>
              <a:t> </a:t>
            </a:r>
            <a:r>
              <a:rPr lang="en-US" sz="2400" i="1" dirty="0" err="1">
                <a:solidFill>
                  <a:srgbClr val="666666"/>
                </a:solidFill>
                <a:ea typeface="+mn-lt"/>
                <a:cs typeface="+mn-lt"/>
              </a:rPr>
              <a:t>mesajını</a:t>
            </a:r>
            <a:r>
              <a:rPr lang="en-US" sz="2400" i="1" dirty="0">
                <a:solidFill>
                  <a:srgbClr val="666666"/>
                </a:solidFill>
                <a:ea typeface="+mn-lt"/>
                <a:cs typeface="+mn-lt"/>
              </a:rPr>
              <a:t> </a:t>
            </a:r>
            <a:r>
              <a:rPr lang="en-US" sz="2400" i="1" dirty="0" err="1">
                <a:solidFill>
                  <a:srgbClr val="666666"/>
                </a:solidFill>
                <a:ea typeface="+mn-lt"/>
                <a:cs typeface="+mn-lt"/>
              </a:rPr>
              <a:t>anlamayacağı</a:t>
            </a:r>
            <a:r>
              <a:rPr lang="en-US" sz="2400" i="1" dirty="0">
                <a:solidFill>
                  <a:srgbClr val="666666"/>
                </a:solidFill>
                <a:ea typeface="+mn-lt"/>
                <a:cs typeface="+mn-lt"/>
              </a:rPr>
              <a:t> </a:t>
            </a:r>
            <a:r>
              <a:rPr lang="en-US" sz="2400" i="1" dirty="0" err="1">
                <a:solidFill>
                  <a:srgbClr val="666666"/>
                </a:solidFill>
                <a:ea typeface="+mn-lt"/>
                <a:cs typeface="+mn-lt"/>
              </a:rPr>
              <a:t>konusunda</a:t>
            </a:r>
            <a:r>
              <a:rPr lang="en-US" sz="2400" i="1" dirty="0">
                <a:solidFill>
                  <a:srgbClr val="666666"/>
                </a:solidFill>
                <a:ea typeface="+mn-lt"/>
                <a:cs typeface="+mn-lt"/>
              </a:rPr>
              <a:t> </a:t>
            </a:r>
            <a:r>
              <a:rPr lang="en-US" sz="2400" i="1" dirty="0" err="1">
                <a:solidFill>
                  <a:srgbClr val="666666"/>
                </a:solidFill>
                <a:ea typeface="+mn-lt"/>
                <a:cs typeface="+mn-lt"/>
              </a:rPr>
              <a:t>uyararak</a:t>
            </a:r>
            <a:r>
              <a:rPr lang="en-US" sz="2400" i="1" dirty="0">
                <a:solidFill>
                  <a:srgbClr val="666666"/>
                </a:solidFill>
                <a:ea typeface="+mn-lt"/>
                <a:cs typeface="+mn-lt"/>
              </a:rPr>
              <a:t> </a:t>
            </a:r>
            <a:r>
              <a:rPr lang="en-US" sz="2400" i="1" dirty="0" err="1">
                <a:solidFill>
                  <a:srgbClr val="666666"/>
                </a:solidFill>
                <a:ea typeface="+mn-lt"/>
                <a:cs typeface="+mn-lt"/>
              </a:rPr>
              <a:t>başlar</a:t>
            </a:r>
            <a:r>
              <a:rPr lang="en-US" sz="2400" i="1" dirty="0">
                <a:solidFill>
                  <a:srgbClr val="666666"/>
                </a:solidFill>
                <a:ea typeface="+mn-lt"/>
                <a:cs typeface="+mn-lt"/>
              </a:rPr>
              <a:t>. </a:t>
            </a:r>
            <a:r>
              <a:rPr lang="en-US" sz="2400" i="1" dirty="0" err="1">
                <a:solidFill>
                  <a:srgbClr val="666666"/>
                </a:solidFill>
                <a:ea typeface="+mn-lt"/>
                <a:cs typeface="+mn-lt"/>
              </a:rPr>
              <a:t>Miletlilerin</a:t>
            </a:r>
            <a:r>
              <a:rPr lang="en-US" sz="2400" i="1" dirty="0">
                <a:solidFill>
                  <a:srgbClr val="666666"/>
                </a:solidFill>
                <a:ea typeface="+mn-lt"/>
                <a:cs typeface="+mn-lt"/>
              </a:rPr>
              <a:t> </a:t>
            </a:r>
            <a:r>
              <a:rPr lang="en-US" sz="2400" i="1" dirty="0" err="1">
                <a:solidFill>
                  <a:srgbClr val="666666"/>
                </a:solidFill>
                <a:ea typeface="+mn-lt"/>
                <a:cs typeface="+mn-lt"/>
              </a:rPr>
              <a:t>iddiasına</a:t>
            </a:r>
            <a:r>
              <a:rPr lang="en-US" sz="2400" i="1" dirty="0">
                <a:solidFill>
                  <a:srgbClr val="666666"/>
                </a:solidFill>
                <a:ea typeface="+mn-lt"/>
                <a:cs typeface="+mn-lt"/>
              </a:rPr>
              <a:t> </a:t>
            </a:r>
            <a:r>
              <a:rPr lang="en-US" sz="2400" i="1" dirty="0" err="1">
                <a:solidFill>
                  <a:srgbClr val="666666"/>
                </a:solidFill>
                <a:ea typeface="+mn-lt"/>
                <a:cs typeface="+mn-lt"/>
              </a:rPr>
              <a:t>benzer</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şekilde</a:t>
            </a:r>
            <a:r>
              <a:rPr lang="en-US" sz="2400" i="1" dirty="0">
                <a:solidFill>
                  <a:srgbClr val="666666"/>
                </a:solidFill>
                <a:ea typeface="+mn-lt"/>
                <a:cs typeface="+mn-lt"/>
              </a:rPr>
              <a:t>, “her </a:t>
            </a:r>
            <a:r>
              <a:rPr lang="en-US" sz="2400" i="1" dirty="0" err="1">
                <a:solidFill>
                  <a:srgbClr val="666666"/>
                </a:solidFill>
                <a:ea typeface="+mn-lt"/>
                <a:cs typeface="+mn-lt"/>
              </a:rPr>
              <a:t>şeyi</a:t>
            </a:r>
            <a:r>
              <a:rPr lang="en-US" sz="2400" i="1" dirty="0">
                <a:solidFill>
                  <a:srgbClr val="666666"/>
                </a:solidFill>
                <a:ea typeface="+mn-lt"/>
                <a:cs typeface="+mn-lt"/>
              </a:rPr>
              <a:t> </a:t>
            </a:r>
            <a:r>
              <a:rPr lang="en-US" sz="2400" i="1" dirty="0" err="1">
                <a:solidFill>
                  <a:srgbClr val="666666"/>
                </a:solidFill>
                <a:ea typeface="+mn-lt"/>
                <a:cs typeface="+mn-lt"/>
              </a:rPr>
              <a:t>doğasına</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ayırt</a:t>
            </a:r>
            <a:r>
              <a:rPr lang="en-US" sz="2400" i="1" dirty="0">
                <a:solidFill>
                  <a:srgbClr val="666666"/>
                </a:solidFill>
                <a:ea typeface="+mn-lt"/>
                <a:cs typeface="+mn-lt"/>
              </a:rPr>
              <a:t> </a:t>
            </a:r>
            <a:r>
              <a:rPr lang="en-US" sz="2400" i="1" dirty="0" err="1">
                <a:solidFill>
                  <a:srgbClr val="666666"/>
                </a:solidFill>
                <a:ea typeface="+mn-lt"/>
                <a:cs typeface="+mn-lt"/>
              </a:rPr>
              <a:t>etmeyi</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nasıl</a:t>
            </a:r>
            <a:r>
              <a:rPr lang="en-US" sz="2400" i="1" dirty="0">
                <a:solidFill>
                  <a:srgbClr val="666666"/>
                </a:solidFill>
                <a:ea typeface="+mn-lt"/>
                <a:cs typeface="+mn-lt"/>
              </a:rPr>
              <a:t>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göstermeyi</a:t>
            </a:r>
            <a:r>
              <a:rPr lang="en-US" sz="2400" i="1" dirty="0">
                <a:solidFill>
                  <a:srgbClr val="666666"/>
                </a:solidFill>
                <a:ea typeface="+mn-lt"/>
                <a:cs typeface="+mn-lt"/>
              </a:rPr>
              <a:t>” </a:t>
            </a:r>
            <a:r>
              <a:rPr lang="en-US" sz="2400" i="1" dirty="0" err="1">
                <a:solidFill>
                  <a:srgbClr val="666666"/>
                </a:solidFill>
                <a:ea typeface="+mn-lt"/>
                <a:cs typeface="+mn-lt"/>
              </a:rPr>
              <a:t>vaat</a:t>
            </a:r>
            <a:r>
              <a:rPr lang="en-US" sz="2400" i="1" dirty="0">
                <a:solidFill>
                  <a:srgbClr val="666666"/>
                </a:solidFill>
                <a:ea typeface="+mn-lt"/>
                <a:cs typeface="+mn-lt"/>
              </a:rPr>
              <a:t> </a:t>
            </a:r>
            <a:r>
              <a:rPr lang="en-US" sz="2400" i="1" dirty="0" err="1">
                <a:solidFill>
                  <a:srgbClr val="666666"/>
                </a:solidFill>
                <a:ea typeface="+mn-lt"/>
                <a:cs typeface="+mn-lt"/>
              </a:rPr>
              <a:t>eder</a:t>
            </a:r>
            <a:r>
              <a:rPr lang="en-US" sz="2400" i="1" dirty="0">
                <a:solidFill>
                  <a:srgbClr val="666666"/>
                </a:solidFill>
                <a:ea typeface="+mn-lt"/>
                <a:cs typeface="+mn-lt"/>
              </a:rPr>
              <a:t>. </a:t>
            </a:r>
            <a:r>
              <a:rPr lang="en-US" sz="2400" i="1" dirty="0" err="1">
                <a:solidFill>
                  <a:srgbClr val="666666"/>
                </a:solidFill>
                <a:ea typeface="+mn-lt"/>
                <a:cs typeface="+mn-lt"/>
              </a:rPr>
              <a:t>Yine</a:t>
            </a:r>
            <a:r>
              <a:rPr lang="en-US" sz="2400" i="1" dirty="0">
                <a:solidFill>
                  <a:srgbClr val="666666"/>
                </a:solidFill>
                <a:ea typeface="+mn-lt"/>
                <a:cs typeface="+mn-lt"/>
              </a:rPr>
              <a:t> de </a:t>
            </a:r>
            <a:r>
              <a:rPr lang="en-US" sz="2400" i="1" dirty="0" err="1">
                <a:solidFill>
                  <a:srgbClr val="666666"/>
                </a:solidFill>
                <a:ea typeface="+mn-lt"/>
                <a:cs typeface="+mn-lt"/>
              </a:rPr>
              <a:t>uyuyanlar</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okurları</a:t>
            </a:r>
            <a:r>
              <a:rPr lang="en-US" sz="2400" i="1" dirty="0">
                <a:solidFill>
                  <a:srgbClr val="666666"/>
                </a:solidFill>
                <a:ea typeface="+mn-lt"/>
                <a:cs typeface="+mn-lt"/>
              </a:rPr>
              <a:t> da </a:t>
            </a:r>
            <a:r>
              <a:rPr lang="en-US" sz="2400" i="1" dirty="0" err="1">
                <a:solidFill>
                  <a:srgbClr val="666666"/>
                </a:solidFill>
                <a:ea typeface="+mn-lt"/>
                <a:cs typeface="+mn-lt"/>
              </a:rPr>
              <a:t>etraflarındaki</a:t>
            </a:r>
            <a:r>
              <a:rPr lang="en-US" sz="2400" i="1" dirty="0">
                <a:solidFill>
                  <a:srgbClr val="666666"/>
                </a:solidFill>
                <a:ea typeface="+mn-lt"/>
                <a:cs typeface="+mn-lt"/>
              </a:rPr>
              <a:t> </a:t>
            </a:r>
            <a:r>
              <a:rPr lang="en-US" sz="2400" i="1" dirty="0" err="1">
                <a:solidFill>
                  <a:srgbClr val="666666"/>
                </a:solidFill>
                <a:ea typeface="+mn-lt"/>
                <a:cs typeface="+mn-lt"/>
              </a:rPr>
              <a:t>dünyayı</a:t>
            </a:r>
            <a:r>
              <a:rPr lang="en-US" sz="2400" i="1" dirty="0">
                <a:solidFill>
                  <a:srgbClr val="666666"/>
                </a:solidFill>
                <a:ea typeface="+mn-lt"/>
                <a:cs typeface="+mn-lt"/>
              </a:rPr>
              <a:t> </a:t>
            </a:r>
            <a:r>
              <a:rPr lang="en-US" sz="2400" i="1" dirty="0" err="1">
                <a:solidFill>
                  <a:srgbClr val="666666"/>
                </a:solidFill>
                <a:ea typeface="+mn-lt"/>
                <a:cs typeface="+mn-lt"/>
              </a:rPr>
              <a:t>anlamayacaklardır</a:t>
            </a:r>
            <a:r>
              <a:rPr lang="en-US" sz="2400" i="1" dirty="0">
                <a:solidFill>
                  <a:srgbClr val="666666"/>
                </a:solidFill>
                <a:ea typeface="+mn-lt"/>
                <a:cs typeface="+mn-lt"/>
              </a:rPr>
              <a:t>. Bunun da </a:t>
            </a:r>
            <a:r>
              <a:rPr lang="en-US" sz="2400" i="1" dirty="0" err="1">
                <a:solidFill>
                  <a:srgbClr val="666666"/>
                </a:solidFill>
                <a:ea typeface="+mn-lt"/>
                <a:cs typeface="+mn-lt"/>
              </a:rPr>
              <a:t>ima</a:t>
            </a:r>
            <a:r>
              <a:rPr lang="en-US" sz="2400" i="1" dirty="0">
                <a:solidFill>
                  <a:srgbClr val="666666"/>
                </a:solidFill>
                <a:ea typeface="+mn-lt"/>
                <a:cs typeface="+mn-lt"/>
              </a:rPr>
              <a:t> </a:t>
            </a:r>
            <a:r>
              <a:rPr lang="en-US" sz="2400" i="1" dirty="0" err="1">
                <a:solidFill>
                  <a:srgbClr val="666666"/>
                </a:solidFill>
                <a:ea typeface="+mn-lt"/>
                <a:cs typeface="+mn-lt"/>
              </a:rPr>
              <a:t>ettiği</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kitabında</a:t>
            </a:r>
            <a:r>
              <a:rPr lang="en-US" sz="2400" i="1" dirty="0">
                <a:solidFill>
                  <a:srgbClr val="666666"/>
                </a:solidFill>
                <a:ea typeface="+mn-lt"/>
                <a:cs typeface="+mn-lt"/>
              </a:rPr>
              <a:t> </a:t>
            </a:r>
            <a:r>
              <a:rPr lang="en-US" sz="2400" i="1" dirty="0" err="1">
                <a:solidFill>
                  <a:srgbClr val="666666"/>
                </a:solidFill>
                <a:ea typeface="+mn-lt"/>
                <a:cs typeface="+mn-lt"/>
              </a:rPr>
              <a:t>doğal</a:t>
            </a:r>
            <a:r>
              <a:rPr lang="en-US" sz="2400" i="1" dirty="0">
                <a:solidFill>
                  <a:srgbClr val="666666"/>
                </a:solidFill>
                <a:ea typeface="+mn-lt"/>
                <a:cs typeface="+mn-lt"/>
              </a:rPr>
              <a:t> </a:t>
            </a:r>
            <a:r>
              <a:rPr lang="en-US" sz="2400" i="1" dirty="0" err="1">
                <a:solidFill>
                  <a:srgbClr val="666666"/>
                </a:solidFill>
                <a:ea typeface="+mn-lt"/>
                <a:cs typeface="+mn-lt"/>
              </a:rPr>
              <a:t>dünya</a:t>
            </a:r>
            <a:r>
              <a:rPr lang="en-US" sz="2400" i="1" dirty="0">
                <a:solidFill>
                  <a:srgbClr val="666666"/>
                </a:solidFill>
                <a:ea typeface="+mn-lt"/>
                <a:cs typeface="+mn-lt"/>
              </a:rPr>
              <a:t> </a:t>
            </a:r>
            <a:r>
              <a:rPr lang="en-US" sz="2400" i="1" dirty="0" err="1">
                <a:solidFill>
                  <a:srgbClr val="666666"/>
                </a:solidFill>
                <a:ea typeface="+mn-lt"/>
                <a:cs typeface="+mn-lt"/>
              </a:rPr>
              <a:t>hakkında</a:t>
            </a:r>
            <a:r>
              <a:rPr lang="en-US" sz="2400" i="1" dirty="0">
                <a:solidFill>
                  <a:srgbClr val="666666"/>
                </a:solidFill>
                <a:ea typeface="+mn-lt"/>
                <a:cs typeface="+mn-lt"/>
              </a:rPr>
              <a:t> </a:t>
            </a:r>
            <a:r>
              <a:rPr lang="en-US" sz="2400" i="1" dirty="0" err="1">
                <a:solidFill>
                  <a:srgbClr val="666666"/>
                </a:solidFill>
                <a:ea typeface="+mn-lt"/>
                <a:cs typeface="+mn-lt"/>
              </a:rPr>
              <a:t>söyleyecek</a:t>
            </a:r>
            <a:r>
              <a:rPr lang="en-US" sz="2400" i="1" dirty="0">
                <a:solidFill>
                  <a:srgbClr val="666666"/>
                </a:solidFill>
                <a:ea typeface="+mn-lt"/>
                <a:cs typeface="+mn-lt"/>
              </a:rPr>
              <a:t> </a:t>
            </a:r>
            <a:r>
              <a:rPr lang="en-US" sz="2400" i="1" dirty="0" err="1">
                <a:solidFill>
                  <a:srgbClr val="666666"/>
                </a:solidFill>
                <a:ea typeface="+mn-lt"/>
                <a:cs typeface="+mn-lt"/>
              </a:rPr>
              <a:t>bazı</a:t>
            </a:r>
            <a:r>
              <a:rPr lang="en-US" sz="2400" i="1" dirty="0">
                <a:solidFill>
                  <a:srgbClr val="666666"/>
                </a:solidFill>
                <a:ea typeface="+mn-lt"/>
                <a:cs typeface="+mn-lt"/>
              </a:rPr>
              <a:t> </a:t>
            </a:r>
            <a:r>
              <a:rPr lang="en-US" sz="2400" i="1" dirty="0" err="1">
                <a:solidFill>
                  <a:srgbClr val="666666"/>
                </a:solidFill>
                <a:ea typeface="+mn-lt"/>
                <a:cs typeface="+mn-lt"/>
              </a:rPr>
              <a:t>şeyleri</a:t>
            </a:r>
            <a:r>
              <a:rPr lang="en-US" sz="2400" i="1" dirty="0">
                <a:solidFill>
                  <a:srgbClr val="666666"/>
                </a:solidFill>
                <a:ea typeface="+mn-lt"/>
                <a:cs typeface="+mn-lt"/>
              </a:rPr>
              <a:t> </a:t>
            </a:r>
            <a:r>
              <a:rPr lang="en-US" sz="2400" i="1" dirty="0" err="1">
                <a:solidFill>
                  <a:srgbClr val="666666"/>
                </a:solidFill>
                <a:ea typeface="+mn-lt"/>
                <a:cs typeface="+mn-lt"/>
              </a:rPr>
              <a:t>vardır</a:t>
            </a:r>
            <a:r>
              <a:rPr lang="en-US" sz="2400" i="1" dirty="0">
                <a:solidFill>
                  <a:srgbClr val="666666"/>
                </a:solidFill>
                <a:ea typeface="+mn-lt"/>
                <a:cs typeface="+mn-lt"/>
              </a:rPr>
              <a:t>, </a:t>
            </a:r>
            <a:r>
              <a:rPr lang="en-US" sz="2400" i="1" dirty="0" err="1">
                <a:solidFill>
                  <a:srgbClr val="666666"/>
                </a:solidFill>
                <a:ea typeface="+mn-lt"/>
                <a:cs typeface="+mn-lt"/>
              </a:rPr>
              <a:t>ancak</a:t>
            </a:r>
            <a:r>
              <a:rPr lang="en-US" sz="2400" i="1" dirty="0">
                <a:solidFill>
                  <a:srgbClr val="666666"/>
                </a:solidFill>
                <a:ea typeface="+mn-lt"/>
                <a:cs typeface="+mn-lt"/>
              </a:rPr>
              <a:t> </a:t>
            </a:r>
            <a:r>
              <a:rPr lang="en-US" sz="2400" i="1" dirty="0" err="1">
                <a:solidFill>
                  <a:srgbClr val="666666"/>
                </a:solidFill>
                <a:ea typeface="+mn-lt"/>
                <a:cs typeface="+mn-lt"/>
              </a:rPr>
              <a:t>insanlık</a:t>
            </a:r>
            <a:r>
              <a:rPr lang="en-US" sz="2400" i="1" dirty="0">
                <a:solidFill>
                  <a:srgbClr val="666666"/>
                </a:solidFill>
                <a:ea typeface="+mn-lt"/>
                <a:cs typeface="+mn-lt"/>
              </a:rPr>
              <a:t> </a:t>
            </a:r>
            <a:r>
              <a:rPr lang="en-US" sz="2400" i="1" dirty="0" err="1">
                <a:solidFill>
                  <a:srgbClr val="666666"/>
                </a:solidFill>
                <a:ea typeface="+mn-lt"/>
                <a:cs typeface="+mn-lt"/>
              </a:rPr>
              <a:t>durumu</a:t>
            </a:r>
            <a:r>
              <a:rPr lang="en-US" sz="2400" i="1" dirty="0">
                <a:solidFill>
                  <a:srgbClr val="666666"/>
                </a:solidFill>
                <a:ea typeface="+mn-lt"/>
                <a:cs typeface="+mn-lt"/>
              </a:rPr>
              <a:t> </a:t>
            </a:r>
            <a:r>
              <a:rPr lang="en-US" sz="2400" i="1" dirty="0" err="1">
                <a:solidFill>
                  <a:srgbClr val="666666"/>
                </a:solidFill>
                <a:ea typeface="+mn-lt"/>
                <a:cs typeface="+mn-lt"/>
              </a:rPr>
              <a:t>hakkında</a:t>
            </a:r>
            <a:r>
              <a:rPr lang="en-US" sz="2400" i="1" dirty="0">
                <a:solidFill>
                  <a:srgbClr val="666666"/>
                </a:solidFill>
                <a:ea typeface="+mn-lt"/>
                <a:cs typeface="+mn-lt"/>
              </a:rPr>
              <a:t> </a:t>
            </a:r>
            <a:r>
              <a:rPr lang="en-US" sz="2400" i="1" dirty="0" err="1">
                <a:solidFill>
                  <a:srgbClr val="666666"/>
                </a:solidFill>
                <a:ea typeface="+mn-lt"/>
                <a:cs typeface="+mn-lt"/>
              </a:rPr>
              <a:t>söyleyecek</a:t>
            </a:r>
            <a:r>
              <a:rPr lang="en-US" sz="2400" i="1" dirty="0">
                <a:solidFill>
                  <a:srgbClr val="666666"/>
                </a:solidFill>
                <a:ea typeface="+mn-lt"/>
                <a:cs typeface="+mn-lt"/>
              </a:rPr>
              <a:t> </a:t>
            </a:r>
            <a:r>
              <a:rPr lang="en-US" sz="2400" i="1" dirty="0" err="1">
                <a:solidFill>
                  <a:srgbClr val="666666"/>
                </a:solidFill>
                <a:ea typeface="+mn-lt"/>
                <a:cs typeface="+mn-lt"/>
              </a:rPr>
              <a:t>çok</a:t>
            </a:r>
            <a:r>
              <a:rPr lang="en-US" sz="2400" i="1" dirty="0">
                <a:solidFill>
                  <a:srgbClr val="666666"/>
                </a:solidFill>
                <a:ea typeface="+mn-lt"/>
                <a:cs typeface="+mn-lt"/>
              </a:rPr>
              <a:t> </a:t>
            </a:r>
            <a:r>
              <a:rPr lang="en-US" sz="2400" i="1" dirty="0" err="1">
                <a:solidFill>
                  <a:srgbClr val="666666"/>
                </a:solidFill>
                <a:ea typeface="+mn-lt"/>
                <a:cs typeface="+mn-lt"/>
              </a:rPr>
              <a:t>daha</a:t>
            </a:r>
            <a:r>
              <a:rPr lang="en-US" sz="2400" i="1" dirty="0">
                <a:solidFill>
                  <a:srgbClr val="666666"/>
                </a:solidFill>
                <a:ea typeface="+mn-lt"/>
                <a:cs typeface="+mn-lt"/>
              </a:rPr>
              <a:t> </a:t>
            </a:r>
            <a:r>
              <a:rPr lang="en-US" sz="2400" i="1" dirty="0" err="1">
                <a:solidFill>
                  <a:srgbClr val="666666"/>
                </a:solidFill>
                <a:ea typeface="+mn-lt"/>
                <a:cs typeface="+mn-lt"/>
              </a:rPr>
              <a:t>fazla</a:t>
            </a:r>
            <a:r>
              <a:rPr lang="en-US" sz="2400" i="1" dirty="0">
                <a:solidFill>
                  <a:srgbClr val="666666"/>
                </a:solidFill>
                <a:ea typeface="+mn-lt"/>
                <a:cs typeface="+mn-lt"/>
              </a:rPr>
              <a:t> </a:t>
            </a:r>
            <a:r>
              <a:rPr lang="en-US" sz="2400" i="1" dirty="0" err="1">
                <a:solidFill>
                  <a:srgbClr val="666666"/>
                </a:solidFill>
                <a:ea typeface="+mn-lt"/>
                <a:cs typeface="+mn-lt"/>
              </a:rPr>
              <a:t>şeyi</a:t>
            </a:r>
            <a:r>
              <a:rPr lang="en-US" sz="2400" i="1" dirty="0">
                <a:solidFill>
                  <a:srgbClr val="666666"/>
                </a:solidFill>
                <a:ea typeface="+mn-lt"/>
                <a:cs typeface="+mn-lt"/>
              </a:rPr>
              <a:t> </a:t>
            </a:r>
            <a:r>
              <a:rPr lang="en-US" sz="2400" i="1" dirty="0" err="1">
                <a:solidFill>
                  <a:srgbClr val="666666"/>
                </a:solidFill>
                <a:ea typeface="+mn-lt"/>
                <a:cs typeface="+mn-lt"/>
              </a:rPr>
              <a:t>vardır</a:t>
            </a:r>
            <a:r>
              <a:rPr lang="en-US" sz="2400" i="1" dirty="0">
                <a:solidFill>
                  <a:srgbClr val="666666"/>
                </a:solidFill>
                <a:ea typeface="+mn-lt"/>
                <a:cs typeface="+mn-lt"/>
              </a:rPr>
              <a:t>.</a:t>
            </a:r>
            <a:endParaRPr lang="en-US" dirty="0"/>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8</a:t>
            </a:fld>
            <a:endParaRPr lang="en-US" dirty="0"/>
          </a:p>
        </p:txBody>
      </p:sp>
    </p:spTree>
    <p:extLst>
      <p:ext uri="{BB962C8B-B14F-4D97-AF65-F5344CB8AC3E}">
        <p14:creationId xmlns:p14="http://schemas.microsoft.com/office/powerpoint/2010/main" val="390725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diline</a:t>
            </a:r>
            <a:r>
              <a:rPr lang="en-US" sz="2400" i="1" dirty="0">
                <a:solidFill>
                  <a:srgbClr val="666666"/>
                </a:solidFill>
                <a:ea typeface="+mn-lt"/>
                <a:cs typeface="+mn-lt"/>
              </a:rPr>
              <a:t> </a:t>
            </a:r>
            <a:r>
              <a:rPr lang="en-US" sz="2400" i="1" dirty="0" err="1">
                <a:solidFill>
                  <a:srgbClr val="666666"/>
                </a:solidFill>
                <a:ea typeface="+mn-lt"/>
                <a:cs typeface="+mn-lt"/>
              </a:rPr>
              <a:t>dikkat</a:t>
            </a:r>
            <a:r>
              <a:rPr lang="en-US" sz="2400" i="1" dirty="0">
                <a:solidFill>
                  <a:srgbClr val="666666"/>
                </a:solidFill>
                <a:ea typeface="+mn-lt"/>
                <a:cs typeface="+mn-lt"/>
              </a:rPr>
              <a:t> </a:t>
            </a:r>
            <a:r>
              <a:rPr lang="en-US" sz="2400" i="1" dirty="0" err="1">
                <a:solidFill>
                  <a:srgbClr val="666666"/>
                </a:solidFill>
                <a:ea typeface="+mn-lt"/>
                <a:cs typeface="+mn-lt"/>
              </a:rPr>
              <a:t>edersek</a:t>
            </a:r>
            <a:r>
              <a:rPr lang="en-US" sz="2400" i="1" dirty="0">
                <a:solidFill>
                  <a:srgbClr val="666666"/>
                </a:solidFill>
                <a:ea typeface="+mn-lt"/>
                <a:cs typeface="+mn-lt"/>
              </a:rPr>
              <a:t>, </a:t>
            </a:r>
            <a:r>
              <a:rPr lang="en-US" sz="2400" i="1" dirty="0" err="1">
                <a:solidFill>
                  <a:srgbClr val="666666"/>
                </a:solidFill>
                <a:ea typeface="+mn-lt"/>
                <a:cs typeface="+mn-lt"/>
              </a:rPr>
              <a:t>sözdizimsel</a:t>
            </a:r>
            <a:r>
              <a:rPr lang="en-US" sz="2400" i="1" dirty="0">
                <a:solidFill>
                  <a:srgbClr val="666666"/>
                </a:solidFill>
                <a:ea typeface="+mn-lt"/>
                <a:cs typeface="+mn-lt"/>
              </a:rPr>
              <a:t> </a:t>
            </a:r>
            <a:r>
              <a:rPr lang="en-US" sz="2400" i="1" dirty="0" err="1">
                <a:solidFill>
                  <a:srgbClr val="666666"/>
                </a:solidFill>
                <a:ea typeface="+mn-lt"/>
                <a:cs typeface="+mn-lt"/>
              </a:rPr>
              <a:t>muğlaklığın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tesadüften</a:t>
            </a:r>
            <a:r>
              <a:rPr lang="en-US" sz="2400" i="1" dirty="0">
                <a:solidFill>
                  <a:srgbClr val="666666"/>
                </a:solidFill>
                <a:ea typeface="+mn-lt"/>
                <a:cs typeface="+mn-lt"/>
              </a:rPr>
              <a:t> </a:t>
            </a:r>
            <a:r>
              <a:rPr lang="en-US" sz="2400" i="1" dirty="0" err="1">
                <a:solidFill>
                  <a:srgbClr val="666666"/>
                </a:solidFill>
                <a:ea typeface="+mn-lt"/>
                <a:cs typeface="+mn-lt"/>
              </a:rPr>
              <a:t>daha</a:t>
            </a:r>
            <a:r>
              <a:rPr lang="en-US" sz="2400" i="1" dirty="0">
                <a:solidFill>
                  <a:srgbClr val="666666"/>
                </a:solidFill>
                <a:ea typeface="+mn-lt"/>
                <a:cs typeface="+mn-lt"/>
              </a:rPr>
              <a:t> </a:t>
            </a:r>
            <a:r>
              <a:rPr lang="en-US" sz="2400" i="1" dirty="0" err="1">
                <a:solidFill>
                  <a:srgbClr val="666666"/>
                </a:solidFill>
                <a:ea typeface="+mn-lt"/>
                <a:cs typeface="+mn-lt"/>
              </a:rPr>
              <a:t>fazlası</a:t>
            </a:r>
            <a:r>
              <a:rPr lang="en-US" sz="2400" i="1" dirty="0">
                <a:solidFill>
                  <a:srgbClr val="666666"/>
                </a:solidFill>
                <a:ea typeface="+mn-lt"/>
                <a:cs typeface="+mn-lt"/>
              </a:rPr>
              <a:t>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görürüz</a:t>
            </a:r>
            <a:r>
              <a:rPr lang="en-US" sz="2400" i="1" dirty="0">
                <a:solidFill>
                  <a:srgbClr val="666666"/>
                </a:solidFill>
                <a:ea typeface="+mn-lt"/>
                <a:cs typeface="+mn-lt"/>
              </a:rPr>
              <a:t>: </a:t>
            </a:r>
            <a:r>
              <a:rPr lang="en-US" sz="2400" i="1" dirty="0" err="1">
                <a:solidFill>
                  <a:srgbClr val="666666"/>
                </a:solidFill>
                <a:ea typeface="+mn-lt"/>
                <a:cs typeface="+mn-lt"/>
              </a:rPr>
              <a:t>sözcüklerini</a:t>
            </a:r>
            <a:r>
              <a:rPr lang="en-US" sz="2400" i="1" dirty="0">
                <a:solidFill>
                  <a:srgbClr val="666666"/>
                </a:solidFill>
                <a:ea typeface="+mn-lt"/>
                <a:cs typeface="+mn-lt"/>
              </a:rPr>
              <a:t> </a:t>
            </a:r>
            <a:r>
              <a:rPr lang="en-US" sz="2400" i="1" dirty="0" err="1">
                <a:solidFill>
                  <a:srgbClr val="666666"/>
                </a:solidFill>
                <a:ea typeface="+mn-lt"/>
                <a:cs typeface="+mn-lt"/>
              </a:rPr>
              <a:t>zenginleştirmek</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onlara</a:t>
            </a:r>
            <a:r>
              <a:rPr lang="en-US" sz="2400" i="1" dirty="0">
                <a:solidFill>
                  <a:srgbClr val="666666"/>
                </a:solidFill>
                <a:ea typeface="+mn-lt"/>
                <a:cs typeface="+mn-lt"/>
              </a:rPr>
              <a:t> </a:t>
            </a:r>
            <a:r>
              <a:rPr lang="en-US" sz="2400" i="1" dirty="0" err="1">
                <a:solidFill>
                  <a:srgbClr val="666666"/>
                </a:solidFill>
                <a:ea typeface="+mn-lt"/>
                <a:cs typeface="+mn-lt"/>
              </a:rPr>
              <a:t>şiirdeki</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benzersiz</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sözel</a:t>
            </a:r>
            <a:r>
              <a:rPr lang="en-US" sz="2400" i="1" dirty="0">
                <a:solidFill>
                  <a:srgbClr val="666666"/>
                </a:solidFill>
                <a:ea typeface="+mn-lt"/>
                <a:cs typeface="+mn-lt"/>
              </a:rPr>
              <a:t> </a:t>
            </a:r>
            <a:r>
              <a:rPr lang="en-US" sz="2400" i="1" dirty="0" err="1">
                <a:solidFill>
                  <a:srgbClr val="666666"/>
                </a:solidFill>
                <a:ea typeface="+mn-lt"/>
                <a:cs typeface="+mn-lt"/>
              </a:rPr>
              <a:t>karmaşıklık</a:t>
            </a:r>
            <a:r>
              <a:rPr lang="en-US" sz="2400" i="1" dirty="0">
                <a:solidFill>
                  <a:srgbClr val="666666"/>
                </a:solidFill>
                <a:ea typeface="+mn-lt"/>
                <a:cs typeface="+mn-lt"/>
              </a:rPr>
              <a:t> </a:t>
            </a:r>
            <a:r>
              <a:rPr lang="en-US" sz="2400" i="1" dirty="0" err="1">
                <a:solidFill>
                  <a:srgbClr val="666666"/>
                </a:solidFill>
                <a:ea typeface="+mn-lt"/>
                <a:cs typeface="+mn-lt"/>
              </a:rPr>
              <a:t>katmak</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a:t>
            </a:r>
            <a:r>
              <a:rPr lang="en-US" sz="2400" i="1" dirty="0" err="1">
                <a:solidFill>
                  <a:srgbClr val="666666"/>
                </a:solidFill>
                <a:ea typeface="+mn-lt"/>
                <a:cs typeface="+mn-lt"/>
              </a:rPr>
              <a:t>kullandığı</a:t>
            </a:r>
            <a:r>
              <a:rPr lang="en-US" sz="2400" i="1" dirty="0">
                <a:solidFill>
                  <a:srgbClr val="666666"/>
                </a:solidFill>
                <a:ea typeface="+mn-lt"/>
                <a:cs typeface="+mn-lt"/>
              </a:rPr>
              <a:t> </a:t>
            </a:r>
            <a:r>
              <a:rPr lang="en-US" sz="2400" i="1" dirty="0" err="1">
                <a:solidFill>
                  <a:srgbClr val="666666"/>
                </a:solidFill>
                <a:ea typeface="+mn-lt"/>
                <a:cs typeface="+mn-lt"/>
              </a:rPr>
              <a:t>yaygın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tekniktir</a:t>
            </a:r>
            <a:r>
              <a:rPr lang="en-US" sz="2400" i="1" dirty="0">
                <a:solidFill>
                  <a:srgbClr val="666666"/>
                </a:solidFill>
                <a:ea typeface="+mn-lt"/>
                <a:cs typeface="+mn-lt"/>
              </a:rPr>
              <a:t>. Charles Kahn (1979: 89)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üslubunun</a:t>
            </a:r>
            <a:r>
              <a:rPr lang="en-US" sz="2400" i="1" dirty="0">
                <a:solidFill>
                  <a:srgbClr val="666666"/>
                </a:solidFill>
                <a:ea typeface="+mn-lt"/>
                <a:cs typeface="+mn-lt"/>
              </a:rPr>
              <a:t> </a:t>
            </a:r>
            <a:r>
              <a:rPr lang="en-US" sz="2400" i="1" dirty="0" err="1">
                <a:solidFill>
                  <a:srgbClr val="666666"/>
                </a:solidFill>
                <a:ea typeface="+mn-lt"/>
                <a:cs typeface="+mn-lt"/>
              </a:rPr>
              <a:t>iki</a:t>
            </a:r>
            <a:r>
              <a:rPr lang="en-US" sz="2400" i="1" dirty="0">
                <a:solidFill>
                  <a:srgbClr val="666666"/>
                </a:solidFill>
                <a:ea typeface="+mn-lt"/>
                <a:cs typeface="+mn-lt"/>
              </a:rPr>
              <a:t> </a:t>
            </a:r>
            <a:r>
              <a:rPr lang="en-US" sz="2400" i="1" dirty="0" err="1">
                <a:solidFill>
                  <a:srgbClr val="666666"/>
                </a:solidFill>
                <a:ea typeface="+mn-lt"/>
                <a:cs typeface="+mn-lt"/>
              </a:rPr>
              <a:t>genel</a:t>
            </a:r>
            <a:r>
              <a:rPr lang="en-US" sz="2400" i="1" dirty="0">
                <a:solidFill>
                  <a:srgbClr val="666666"/>
                </a:solidFill>
                <a:ea typeface="+mn-lt"/>
                <a:cs typeface="+mn-lt"/>
              </a:rPr>
              <a:t> </a:t>
            </a:r>
            <a:r>
              <a:rPr lang="en-US" sz="2400" i="1" dirty="0" err="1">
                <a:solidFill>
                  <a:srgbClr val="666666"/>
                </a:solidFill>
                <a:ea typeface="+mn-lt"/>
                <a:cs typeface="+mn-lt"/>
              </a:rPr>
              <a:t>özelliğini</a:t>
            </a:r>
            <a:r>
              <a:rPr lang="en-US" sz="2400" i="1" dirty="0">
                <a:solidFill>
                  <a:srgbClr val="666666"/>
                </a:solidFill>
                <a:ea typeface="+mn-lt"/>
                <a:cs typeface="+mn-lt"/>
              </a:rPr>
              <a:t> </a:t>
            </a:r>
            <a:r>
              <a:rPr lang="en-US" sz="2400" i="1" dirty="0" err="1">
                <a:solidFill>
                  <a:srgbClr val="666666"/>
                </a:solidFill>
                <a:ea typeface="+mn-lt"/>
                <a:cs typeface="+mn-lt"/>
              </a:rPr>
              <a:t>tanımlar</a:t>
            </a:r>
            <a:r>
              <a:rPr lang="en-US" sz="2400" i="1" dirty="0">
                <a:solidFill>
                  <a:srgbClr val="666666"/>
                </a:solidFill>
                <a:ea typeface="+mn-lt"/>
                <a:cs typeface="+mn-lt"/>
              </a:rPr>
              <a:t>: </a:t>
            </a:r>
            <a:r>
              <a:rPr lang="en-US" sz="2400" i="1" dirty="0" err="1">
                <a:solidFill>
                  <a:srgbClr val="666666"/>
                </a:solidFill>
                <a:ea typeface="+mn-lt"/>
                <a:cs typeface="+mn-lt"/>
              </a:rPr>
              <a:t>dilsel</a:t>
            </a:r>
            <a:r>
              <a:rPr lang="en-US" sz="2400" i="1" dirty="0">
                <a:solidFill>
                  <a:srgbClr val="666666"/>
                </a:solidFill>
                <a:ea typeface="+mn-lt"/>
                <a:cs typeface="+mn-lt"/>
              </a:rPr>
              <a:t> </a:t>
            </a:r>
            <a:r>
              <a:rPr lang="en-US" sz="2400" i="1" dirty="0" err="1">
                <a:solidFill>
                  <a:srgbClr val="666666"/>
                </a:solidFill>
                <a:ea typeface="+mn-lt"/>
                <a:cs typeface="+mn-lt"/>
              </a:rPr>
              <a:t>yoğunluk</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rezonans</a:t>
            </a:r>
            <a:r>
              <a:rPr lang="en-US" sz="2400" i="1" dirty="0">
                <a:solidFill>
                  <a:srgbClr val="666666"/>
                </a:solidFill>
                <a:ea typeface="+mn-lt"/>
                <a:cs typeface="+mn-lt"/>
              </a:rPr>
              <a:t>. </a:t>
            </a:r>
            <a:r>
              <a:rPr lang="en-US" sz="2400" i="1" dirty="0" err="1">
                <a:solidFill>
                  <a:srgbClr val="666666"/>
                </a:solidFill>
                <a:ea typeface="+mn-lt"/>
                <a:cs typeface="+mn-lt"/>
              </a:rPr>
              <a:t>Bunlardan</a:t>
            </a:r>
            <a:r>
              <a:rPr lang="en-US" sz="2400" i="1" dirty="0">
                <a:solidFill>
                  <a:srgbClr val="666666"/>
                </a:solidFill>
                <a:ea typeface="+mn-lt"/>
                <a:cs typeface="+mn-lt"/>
              </a:rPr>
              <a:t> </a:t>
            </a:r>
            <a:r>
              <a:rPr lang="en-US" sz="2400" i="1" dirty="0" err="1">
                <a:solidFill>
                  <a:srgbClr val="666666"/>
                </a:solidFill>
                <a:ea typeface="+mn-lt"/>
                <a:cs typeface="+mn-lt"/>
              </a:rPr>
              <a:t>ilki</a:t>
            </a:r>
            <a:r>
              <a:rPr lang="en-US" sz="2400" i="1" dirty="0">
                <a:solidFill>
                  <a:srgbClr val="666666"/>
                </a:solidFill>
                <a:ea typeface="+mn-lt"/>
                <a:cs typeface="+mn-lt"/>
              </a:rPr>
              <a:t>, </a:t>
            </a:r>
            <a:r>
              <a:rPr lang="en-US" sz="2400" i="1" dirty="0" err="1">
                <a:solidFill>
                  <a:srgbClr val="666666"/>
                </a:solidFill>
                <a:ea typeface="+mn-lt"/>
                <a:cs typeface="+mn-lt"/>
              </a:rPr>
              <a:t>tek</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kelime</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cümleye</a:t>
            </a:r>
            <a:r>
              <a:rPr lang="en-US" sz="2400" i="1" dirty="0">
                <a:solidFill>
                  <a:srgbClr val="666666"/>
                </a:solidFill>
                <a:ea typeface="+mn-lt"/>
                <a:cs typeface="+mn-lt"/>
              </a:rPr>
              <a:t> </a:t>
            </a:r>
            <a:r>
              <a:rPr lang="en-US" sz="2400" i="1" dirty="0" err="1">
                <a:solidFill>
                  <a:srgbClr val="666666"/>
                </a:solidFill>
                <a:ea typeface="+mn-lt"/>
                <a:cs typeface="+mn-lt"/>
              </a:rPr>
              <a:t>birden</a:t>
            </a:r>
            <a:r>
              <a:rPr lang="en-US" sz="2400" i="1" dirty="0">
                <a:solidFill>
                  <a:srgbClr val="666666"/>
                </a:solidFill>
                <a:ea typeface="+mn-lt"/>
                <a:cs typeface="+mn-lt"/>
              </a:rPr>
              <a:t> </a:t>
            </a:r>
            <a:r>
              <a:rPr lang="en-US" sz="2400" i="1" dirty="0" err="1">
                <a:solidFill>
                  <a:srgbClr val="666666"/>
                </a:solidFill>
                <a:ea typeface="+mn-lt"/>
                <a:cs typeface="+mn-lt"/>
              </a:rPr>
              <a:t>fazla</a:t>
            </a:r>
            <a:r>
              <a:rPr lang="en-US" sz="2400" i="1" dirty="0">
                <a:solidFill>
                  <a:srgbClr val="666666"/>
                </a:solidFill>
                <a:ea typeface="+mn-lt"/>
                <a:cs typeface="+mn-lt"/>
              </a:rPr>
              <a:t> </a:t>
            </a:r>
            <a:r>
              <a:rPr lang="en-US" sz="2400" i="1" dirty="0" err="1">
                <a:solidFill>
                  <a:srgbClr val="666666"/>
                </a:solidFill>
                <a:ea typeface="+mn-lt"/>
                <a:cs typeface="+mn-lt"/>
              </a:rPr>
              <a:t>anlam</a:t>
            </a:r>
            <a:r>
              <a:rPr lang="en-US" sz="2400" i="1" dirty="0">
                <a:solidFill>
                  <a:srgbClr val="666666"/>
                </a:solidFill>
                <a:ea typeface="+mn-lt"/>
                <a:cs typeface="+mn-lt"/>
              </a:rPr>
              <a:t> </a:t>
            </a:r>
            <a:r>
              <a:rPr lang="en-US" sz="2400" i="1" dirty="0" err="1">
                <a:solidFill>
                  <a:srgbClr val="666666"/>
                </a:solidFill>
                <a:ea typeface="+mn-lt"/>
                <a:cs typeface="+mn-lt"/>
              </a:rPr>
              <a:t>sığdırma</a:t>
            </a:r>
            <a:r>
              <a:rPr lang="en-US" sz="2400" i="1" dirty="0">
                <a:solidFill>
                  <a:srgbClr val="666666"/>
                </a:solidFill>
                <a:ea typeface="+mn-lt"/>
                <a:cs typeface="+mn-lt"/>
              </a:rPr>
              <a:t> </a:t>
            </a:r>
            <a:r>
              <a:rPr lang="en-US" sz="2400" i="1" dirty="0" err="1">
                <a:solidFill>
                  <a:srgbClr val="666666"/>
                </a:solidFill>
                <a:ea typeface="+mn-lt"/>
                <a:cs typeface="+mn-lt"/>
              </a:rPr>
              <a:t>becerisi</a:t>
            </a:r>
            <a:r>
              <a:rPr lang="en-US" sz="2400" i="1" dirty="0">
                <a:solidFill>
                  <a:srgbClr val="666666"/>
                </a:solidFill>
                <a:ea typeface="+mn-lt"/>
                <a:cs typeface="+mn-lt"/>
              </a:rPr>
              <a:t>, </a:t>
            </a:r>
            <a:r>
              <a:rPr lang="en-US" sz="2400" i="1" dirty="0" err="1">
                <a:solidFill>
                  <a:srgbClr val="666666"/>
                </a:solidFill>
                <a:ea typeface="+mn-lt"/>
                <a:cs typeface="+mn-lt"/>
              </a:rPr>
              <a:t>ikincisi</a:t>
            </a:r>
            <a:r>
              <a:rPr lang="en-US" sz="2400" i="1" dirty="0">
                <a:solidFill>
                  <a:srgbClr val="666666"/>
                </a:solidFill>
                <a:ea typeface="+mn-lt"/>
                <a:cs typeface="+mn-lt"/>
              </a:rPr>
              <a:t> </a:t>
            </a:r>
            <a:r>
              <a:rPr lang="en-US" sz="2400" i="1" dirty="0" err="1">
                <a:solidFill>
                  <a:srgbClr val="666666"/>
                </a:solidFill>
                <a:ea typeface="+mn-lt"/>
                <a:cs typeface="+mn-lt"/>
              </a:rPr>
              <a:t>ise</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ifadeyi</a:t>
            </a:r>
            <a:r>
              <a:rPr lang="en-US" sz="2400" i="1" dirty="0">
                <a:solidFill>
                  <a:srgbClr val="666666"/>
                </a:solidFill>
                <a:ea typeface="+mn-lt"/>
                <a:cs typeface="+mn-lt"/>
              </a:rPr>
              <a:t> </a:t>
            </a:r>
            <a:r>
              <a:rPr lang="en-US" sz="2400" i="1" dirty="0" err="1">
                <a:solidFill>
                  <a:srgbClr val="666666"/>
                </a:solidFill>
                <a:ea typeface="+mn-lt"/>
                <a:cs typeface="+mn-lt"/>
              </a:rPr>
              <a:t>başka</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ifadeyi</a:t>
            </a:r>
            <a:r>
              <a:rPr lang="en-US" sz="2400" i="1" dirty="0">
                <a:solidFill>
                  <a:srgbClr val="666666"/>
                </a:solidFill>
                <a:ea typeface="+mn-lt"/>
                <a:cs typeface="+mn-lt"/>
              </a:rPr>
              <a:t> </a:t>
            </a:r>
            <a:r>
              <a:rPr lang="en-US" sz="2400" i="1" dirty="0" err="1">
                <a:solidFill>
                  <a:srgbClr val="666666"/>
                </a:solidFill>
                <a:ea typeface="+mn-lt"/>
                <a:cs typeface="+mn-lt"/>
              </a:rPr>
              <a:t>çağrıştırmak</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a:t>
            </a:r>
            <a:r>
              <a:rPr lang="en-US" sz="2400" i="1" dirty="0" err="1">
                <a:solidFill>
                  <a:srgbClr val="666666"/>
                </a:solidFill>
                <a:ea typeface="+mn-lt"/>
                <a:cs typeface="+mn-lt"/>
              </a:rPr>
              <a:t>kullanma</a:t>
            </a:r>
            <a:r>
              <a:rPr lang="en-US" sz="2400" i="1" dirty="0">
                <a:solidFill>
                  <a:srgbClr val="666666"/>
                </a:solidFill>
                <a:ea typeface="+mn-lt"/>
                <a:cs typeface="+mn-lt"/>
              </a:rPr>
              <a:t> </a:t>
            </a:r>
            <a:r>
              <a:rPr lang="en-US" sz="2400" i="1" dirty="0" err="1">
                <a:solidFill>
                  <a:srgbClr val="666666"/>
                </a:solidFill>
                <a:ea typeface="+mn-lt"/>
                <a:cs typeface="+mn-lt"/>
              </a:rPr>
              <a:t>becerisidir</a:t>
            </a:r>
            <a:r>
              <a:rPr lang="en-US" sz="2400" i="1" dirty="0">
                <a:solidFill>
                  <a:srgbClr val="666666"/>
                </a:solidFill>
                <a:ea typeface="+mn-lt"/>
                <a:cs typeface="+mn-lt"/>
              </a:rPr>
              <a:t>.</a:t>
            </a:r>
            <a:endParaRPr lang="en-US" dirty="0"/>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9</a:t>
            </a:fld>
            <a:endParaRPr lang="en-US" dirty="0"/>
          </a:p>
        </p:txBody>
      </p:sp>
    </p:spTree>
    <p:extLst>
      <p:ext uri="{BB962C8B-B14F-4D97-AF65-F5344CB8AC3E}">
        <p14:creationId xmlns:p14="http://schemas.microsoft.com/office/powerpoint/2010/main" val="619722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Basit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örnek</a:t>
            </a:r>
            <a:r>
              <a:rPr lang="en-US" sz="2400" i="1" dirty="0">
                <a:solidFill>
                  <a:srgbClr val="666666"/>
                </a:solidFill>
                <a:ea typeface="+mn-lt"/>
                <a:cs typeface="+mn-lt"/>
              </a:rPr>
              <a:t> </a:t>
            </a:r>
            <a:r>
              <a:rPr lang="en-US" sz="2400" i="1" dirty="0" err="1">
                <a:solidFill>
                  <a:srgbClr val="666666"/>
                </a:solidFill>
                <a:ea typeface="+mn-lt"/>
                <a:cs typeface="+mn-lt"/>
              </a:rPr>
              <a:t>vermek</a:t>
            </a:r>
            <a:r>
              <a:rPr lang="en-US" sz="2400" i="1" dirty="0">
                <a:solidFill>
                  <a:srgbClr val="666666"/>
                </a:solidFill>
                <a:ea typeface="+mn-lt"/>
                <a:cs typeface="+mn-lt"/>
              </a:rPr>
              <a:t> </a:t>
            </a:r>
            <a:r>
              <a:rPr lang="en-US" sz="2400" i="1" dirty="0" err="1">
                <a:solidFill>
                  <a:srgbClr val="666666"/>
                </a:solidFill>
                <a:ea typeface="+mn-lt"/>
                <a:cs typeface="+mn-lt"/>
              </a:rPr>
              <a:t>gerekirse</a:t>
            </a:r>
            <a:r>
              <a:rPr lang="en-US" sz="2400" i="1" dirty="0">
                <a:solidFill>
                  <a:srgbClr val="666666"/>
                </a:solidFill>
                <a:ea typeface="+mn-lt"/>
                <a:cs typeface="+mn-lt"/>
              </a:rPr>
              <a:t>:</a:t>
            </a:r>
            <a:endParaRPr lang="en-US" dirty="0"/>
          </a:p>
          <a:p>
            <a:r>
              <a:rPr lang="en-US" sz="2400" i="1" dirty="0" err="1">
                <a:solidFill>
                  <a:srgbClr val="666666"/>
                </a:solidFill>
                <a:ea typeface="+mn-lt"/>
                <a:cs typeface="+mn-lt"/>
              </a:rPr>
              <a:t>moroi</a:t>
            </a:r>
            <a:r>
              <a:rPr lang="en-US" sz="2400" i="1" dirty="0">
                <a:solidFill>
                  <a:srgbClr val="666666"/>
                </a:solidFill>
                <a:ea typeface="+mn-lt"/>
                <a:cs typeface="+mn-lt"/>
              </a:rPr>
              <a:t> </a:t>
            </a:r>
            <a:r>
              <a:rPr lang="en-US" sz="2400" i="1" dirty="0" err="1">
                <a:solidFill>
                  <a:srgbClr val="666666"/>
                </a:solidFill>
                <a:ea typeface="+mn-lt"/>
                <a:cs typeface="+mn-lt"/>
              </a:rPr>
              <a:t>mezones</a:t>
            </a:r>
            <a:r>
              <a:rPr lang="en-US" sz="2400" i="1" dirty="0">
                <a:solidFill>
                  <a:srgbClr val="666666"/>
                </a:solidFill>
                <a:ea typeface="+mn-lt"/>
                <a:cs typeface="+mn-lt"/>
              </a:rPr>
              <a:t> </a:t>
            </a:r>
            <a:r>
              <a:rPr lang="en-US" sz="2400" i="1" dirty="0" err="1">
                <a:solidFill>
                  <a:srgbClr val="666666"/>
                </a:solidFill>
                <a:ea typeface="+mn-lt"/>
                <a:cs typeface="+mn-lt"/>
              </a:rPr>
              <a:t>mezonas</a:t>
            </a:r>
            <a:r>
              <a:rPr lang="en-US" sz="2400" i="1" dirty="0">
                <a:solidFill>
                  <a:srgbClr val="666666"/>
                </a:solidFill>
                <a:ea typeface="+mn-lt"/>
                <a:cs typeface="+mn-lt"/>
              </a:rPr>
              <a:t> </a:t>
            </a:r>
            <a:r>
              <a:rPr lang="en-US" sz="2400" i="1" dirty="0" err="1">
                <a:solidFill>
                  <a:srgbClr val="666666"/>
                </a:solidFill>
                <a:ea typeface="+mn-lt"/>
                <a:cs typeface="+mn-lt"/>
              </a:rPr>
              <a:t>moiras</a:t>
            </a:r>
            <a:r>
              <a:rPr lang="en-US" sz="2400" i="1" dirty="0">
                <a:solidFill>
                  <a:srgbClr val="666666"/>
                </a:solidFill>
                <a:ea typeface="+mn-lt"/>
                <a:cs typeface="+mn-lt"/>
              </a:rPr>
              <a:t> </a:t>
            </a:r>
            <a:r>
              <a:rPr lang="en-US" sz="2400" i="1" dirty="0" err="1">
                <a:solidFill>
                  <a:srgbClr val="666666"/>
                </a:solidFill>
                <a:ea typeface="+mn-lt"/>
                <a:cs typeface="+mn-lt"/>
              </a:rPr>
              <a:t>lanchanousi</a:t>
            </a:r>
            <a:r>
              <a:rPr lang="en-US" sz="2400" i="1" dirty="0">
                <a:solidFill>
                  <a:srgbClr val="666666"/>
                </a:solidFill>
                <a:ea typeface="+mn-lt"/>
                <a:cs typeface="+mn-lt"/>
              </a:rPr>
              <a:t>.</a:t>
            </a:r>
            <a:br>
              <a:rPr lang="en-US" sz="2400" i="1" dirty="0">
                <a:solidFill>
                  <a:srgbClr val="666666"/>
                </a:solidFill>
                <a:ea typeface="+mn-lt"/>
                <a:cs typeface="+mn-lt"/>
              </a:rPr>
            </a:br>
            <a:r>
              <a:rPr lang="en-US" sz="2400" i="1" dirty="0">
                <a:solidFill>
                  <a:srgbClr val="666666"/>
                </a:solidFill>
                <a:ea typeface="+mn-lt"/>
                <a:cs typeface="+mn-lt"/>
              </a:rPr>
              <a:t>Daha </a:t>
            </a:r>
            <a:r>
              <a:rPr lang="en-US" sz="2400" i="1" dirty="0" err="1">
                <a:solidFill>
                  <a:srgbClr val="666666"/>
                </a:solidFill>
                <a:ea typeface="+mn-lt"/>
                <a:cs typeface="+mn-lt"/>
              </a:rPr>
              <a:t>büyük</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ölümler</a:t>
            </a:r>
            <a:r>
              <a:rPr lang="en-US" sz="2400" i="1" dirty="0">
                <a:solidFill>
                  <a:srgbClr val="666666"/>
                </a:solidFill>
                <a:ea typeface="+mn-lt"/>
                <a:cs typeface="+mn-lt"/>
              </a:rPr>
              <a:t> </a:t>
            </a:r>
            <a:r>
              <a:rPr lang="en-US" sz="2400" i="1" dirty="0" err="1">
                <a:solidFill>
                  <a:srgbClr val="666666"/>
                </a:solidFill>
                <a:ea typeface="+mn-lt"/>
                <a:cs typeface="+mn-lt"/>
              </a:rPr>
              <a:t>daha</a:t>
            </a:r>
            <a:r>
              <a:rPr lang="en-US" sz="2400" i="1" dirty="0">
                <a:solidFill>
                  <a:srgbClr val="666666"/>
                </a:solidFill>
                <a:ea typeface="+mn-lt"/>
                <a:cs typeface="+mn-lt"/>
              </a:rPr>
              <a:t> </a:t>
            </a:r>
            <a:r>
              <a:rPr lang="en-US" sz="2400" i="1" dirty="0" err="1">
                <a:solidFill>
                  <a:srgbClr val="666666"/>
                </a:solidFill>
                <a:ea typeface="+mn-lt"/>
                <a:cs typeface="+mn-lt"/>
              </a:rPr>
              <a:t>büyük</a:t>
            </a:r>
            <a:r>
              <a:rPr lang="en-US" sz="2400" i="1" dirty="0">
                <a:solidFill>
                  <a:srgbClr val="666666"/>
                </a:solidFill>
                <a:ea typeface="+mn-lt"/>
                <a:cs typeface="+mn-lt"/>
              </a:rPr>
              <a:t> </a:t>
            </a:r>
            <a:r>
              <a:rPr lang="en-US" sz="2400" i="1" dirty="0" err="1">
                <a:solidFill>
                  <a:srgbClr val="666666"/>
                </a:solidFill>
                <a:ea typeface="+mn-lt"/>
                <a:cs typeface="+mn-lt"/>
              </a:rPr>
              <a:t>porsiyonlar</a:t>
            </a:r>
            <a:r>
              <a:rPr lang="en-US" sz="2400" i="1" dirty="0">
                <a:solidFill>
                  <a:srgbClr val="666666"/>
                </a:solidFill>
                <a:ea typeface="+mn-lt"/>
                <a:cs typeface="+mn-lt"/>
              </a:rPr>
              <a:t> </a:t>
            </a:r>
            <a:r>
              <a:rPr lang="en-US" sz="2400" i="1" dirty="0" err="1">
                <a:solidFill>
                  <a:srgbClr val="666666"/>
                </a:solidFill>
                <a:ea typeface="+mn-lt"/>
                <a:cs typeface="+mn-lt"/>
              </a:rPr>
              <a:t>kazandırır</a:t>
            </a:r>
            <a:r>
              <a:rPr lang="en-US" sz="2400" i="1" dirty="0">
                <a:solidFill>
                  <a:srgbClr val="666666"/>
                </a:solidFill>
                <a:ea typeface="+mn-lt"/>
                <a:cs typeface="+mn-lt"/>
              </a:rPr>
              <a:t>.</a:t>
            </a:r>
            <a:endParaRPr lang="en-US" dirty="0"/>
          </a:p>
          <a:p>
            <a:r>
              <a:rPr lang="en-US" sz="2400" i="1" dirty="0">
                <a:solidFill>
                  <a:srgbClr val="666666"/>
                </a:solidFill>
                <a:ea typeface="+mn-lt"/>
                <a:cs typeface="+mn-lt"/>
              </a:rPr>
              <a:t>Herakleitos </a:t>
            </a:r>
            <a:r>
              <a:rPr lang="en-US" sz="2400" i="1" dirty="0" err="1">
                <a:solidFill>
                  <a:srgbClr val="666666"/>
                </a:solidFill>
                <a:ea typeface="+mn-lt"/>
                <a:cs typeface="+mn-lt"/>
              </a:rPr>
              <a:t>ölüm</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ödül</a:t>
            </a:r>
            <a:r>
              <a:rPr lang="en-US" sz="2400" i="1" dirty="0">
                <a:solidFill>
                  <a:srgbClr val="666666"/>
                </a:solidFill>
                <a:ea typeface="+mn-lt"/>
                <a:cs typeface="+mn-lt"/>
              </a:rPr>
              <a:t> </a:t>
            </a:r>
            <a:r>
              <a:rPr lang="en-US" sz="2400" i="1" dirty="0" err="1">
                <a:solidFill>
                  <a:srgbClr val="666666"/>
                </a:solidFill>
                <a:ea typeface="+mn-lt"/>
                <a:cs typeface="+mn-lt"/>
              </a:rPr>
              <a:t>arasında</a:t>
            </a:r>
            <a:r>
              <a:rPr lang="en-US" sz="2400" i="1" dirty="0">
                <a:solidFill>
                  <a:srgbClr val="666666"/>
                </a:solidFill>
                <a:ea typeface="+mn-lt"/>
                <a:cs typeface="+mn-lt"/>
              </a:rPr>
              <a:t> </a:t>
            </a:r>
            <a:r>
              <a:rPr lang="en-US" sz="2400" i="1" dirty="0" err="1">
                <a:solidFill>
                  <a:srgbClr val="666666"/>
                </a:solidFill>
                <a:ea typeface="+mn-lt"/>
                <a:cs typeface="+mn-lt"/>
              </a:rPr>
              <a:t>bağlantı</a:t>
            </a:r>
            <a:r>
              <a:rPr lang="en-US" sz="2400" i="1" dirty="0">
                <a:solidFill>
                  <a:srgbClr val="666666"/>
                </a:solidFill>
                <a:ea typeface="+mn-lt"/>
                <a:cs typeface="+mn-lt"/>
              </a:rPr>
              <a:t> </a:t>
            </a:r>
            <a:r>
              <a:rPr lang="en-US" sz="2400" i="1" dirty="0" err="1">
                <a:solidFill>
                  <a:srgbClr val="666666"/>
                </a:solidFill>
                <a:ea typeface="+mn-lt"/>
                <a:cs typeface="+mn-lt"/>
              </a:rPr>
              <a:t>kurmak</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a:t>
            </a:r>
            <a:r>
              <a:rPr lang="en-US" sz="2400" i="1" dirty="0" err="1">
                <a:solidFill>
                  <a:srgbClr val="666666"/>
                </a:solidFill>
                <a:ea typeface="+mn-lt"/>
                <a:cs typeface="+mn-lt"/>
              </a:rPr>
              <a:t>aliterasyon</a:t>
            </a:r>
            <a:r>
              <a:rPr lang="en-US" sz="2400" i="1" dirty="0">
                <a:solidFill>
                  <a:srgbClr val="666666"/>
                </a:solidFill>
                <a:ea typeface="+mn-lt"/>
                <a:cs typeface="+mn-lt"/>
              </a:rPr>
              <a:t> (</a:t>
            </a:r>
            <a:r>
              <a:rPr lang="en-US" sz="2400" i="1" dirty="0" err="1">
                <a:solidFill>
                  <a:srgbClr val="666666"/>
                </a:solidFill>
                <a:ea typeface="+mn-lt"/>
                <a:cs typeface="+mn-lt"/>
              </a:rPr>
              <a:t>arka</a:t>
            </a:r>
            <a:r>
              <a:rPr lang="en-US" sz="2400" i="1" dirty="0">
                <a:solidFill>
                  <a:srgbClr val="666666"/>
                </a:solidFill>
                <a:ea typeface="+mn-lt"/>
                <a:cs typeface="+mn-lt"/>
              </a:rPr>
              <a:t> </a:t>
            </a:r>
            <a:r>
              <a:rPr lang="en-US" sz="2400" i="1" dirty="0" err="1">
                <a:solidFill>
                  <a:srgbClr val="666666"/>
                </a:solidFill>
                <a:ea typeface="+mn-lt"/>
                <a:cs typeface="+mn-lt"/>
              </a:rPr>
              <a:t>arkaya</a:t>
            </a:r>
            <a:r>
              <a:rPr lang="en-US" sz="2400" i="1" dirty="0">
                <a:solidFill>
                  <a:srgbClr val="666666"/>
                </a:solidFill>
                <a:ea typeface="+mn-lt"/>
                <a:cs typeface="+mn-lt"/>
              </a:rPr>
              <a:t> </a:t>
            </a:r>
            <a:r>
              <a:rPr lang="en-US" sz="2400" i="1" dirty="0" err="1">
                <a:solidFill>
                  <a:srgbClr val="666666"/>
                </a:solidFill>
                <a:ea typeface="+mn-lt"/>
                <a:cs typeface="+mn-lt"/>
              </a:rPr>
              <a:t>dört</a:t>
            </a:r>
            <a:r>
              <a:rPr lang="en-US" sz="2400" i="1" dirty="0">
                <a:solidFill>
                  <a:srgbClr val="666666"/>
                </a:solidFill>
                <a:ea typeface="+mn-lt"/>
                <a:cs typeface="+mn-lt"/>
              </a:rPr>
              <a:t> m-</a:t>
            </a:r>
            <a:r>
              <a:rPr lang="en-US" sz="2400" i="1" dirty="0" err="1">
                <a:solidFill>
                  <a:srgbClr val="666666"/>
                </a:solidFill>
                <a:ea typeface="+mn-lt"/>
                <a:cs typeface="+mn-lt"/>
              </a:rPr>
              <a:t>kelimesi</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chiasmus (</a:t>
            </a:r>
            <a:r>
              <a:rPr lang="en-US" sz="2400" i="1" dirty="0" err="1">
                <a:solidFill>
                  <a:srgbClr val="666666"/>
                </a:solidFill>
                <a:ea typeface="+mn-lt"/>
                <a:cs typeface="+mn-lt"/>
              </a:rPr>
              <a:t>bir</a:t>
            </a:r>
            <a:r>
              <a:rPr lang="en-US" sz="2400" i="1" dirty="0">
                <a:solidFill>
                  <a:srgbClr val="666666"/>
                </a:solidFill>
                <a:ea typeface="+mn-lt"/>
                <a:cs typeface="+mn-lt"/>
              </a:rPr>
              <a:t> ABBA </a:t>
            </a:r>
            <a:r>
              <a:rPr lang="en-US" sz="2400" i="1" dirty="0" err="1">
                <a:solidFill>
                  <a:srgbClr val="666666"/>
                </a:solidFill>
                <a:ea typeface="+mn-lt"/>
                <a:cs typeface="+mn-lt"/>
              </a:rPr>
              <a:t>kalıbı</a:t>
            </a:r>
            <a:r>
              <a:rPr lang="en-US" sz="2400" i="1" dirty="0">
                <a:solidFill>
                  <a:srgbClr val="666666"/>
                </a:solidFill>
                <a:ea typeface="+mn-lt"/>
                <a:cs typeface="+mn-lt"/>
              </a:rPr>
              <a:t>) </a:t>
            </a:r>
            <a:r>
              <a:rPr lang="en-US" sz="2400" i="1" dirty="0" err="1">
                <a:solidFill>
                  <a:srgbClr val="666666"/>
                </a:solidFill>
                <a:ea typeface="+mn-lt"/>
                <a:cs typeface="+mn-lt"/>
              </a:rPr>
              <a:t>kullanır</a:t>
            </a:r>
            <a:r>
              <a:rPr lang="en-US" sz="2400" i="1" dirty="0">
                <a:solidFill>
                  <a:srgbClr val="666666"/>
                </a:solidFill>
                <a:ea typeface="+mn-lt"/>
                <a:cs typeface="+mn-lt"/>
              </a:rPr>
              <a:t>. </a:t>
            </a:r>
            <a:r>
              <a:rPr lang="en-US" sz="2400" i="1" dirty="0" err="1">
                <a:solidFill>
                  <a:srgbClr val="666666"/>
                </a:solidFill>
                <a:ea typeface="+mn-lt"/>
                <a:cs typeface="+mn-lt"/>
              </a:rPr>
              <a:t>İkincisi</a:t>
            </a:r>
            <a:r>
              <a:rPr lang="en-US" sz="2400" i="1" dirty="0">
                <a:solidFill>
                  <a:srgbClr val="666666"/>
                </a:solidFill>
                <a:ea typeface="+mn-lt"/>
                <a:cs typeface="+mn-lt"/>
              </a:rPr>
              <a:t>, </a:t>
            </a:r>
            <a:r>
              <a:rPr lang="en-US" sz="2400" i="1" dirty="0" err="1">
                <a:solidFill>
                  <a:srgbClr val="666666"/>
                </a:solidFill>
                <a:ea typeface="+mn-lt"/>
                <a:cs typeface="+mn-lt"/>
              </a:rPr>
              <a:t>birincisinin</a:t>
            </a:r>
            <a:r>
              <a:rPr lang="en-US" sz="2400" i="1" dirty="0">
                <a:solidFill>
                  <a:srgbClr val="666666"/>
                </a:solidFill>
                <a:ea typeface="+mn-lt"/>
                <a:cs typeface="+mn-lt"/>
              </a:rPr>
              <a:t> </a:t>
            </a:r>
            <a:r>
              <a:rPr lang="en-US" sz="2400" i="1" dirty="0" err="1">
                <a:solidFill>
                  <a:srgbClr val="666666"/>
                </a:solidFill>
                <a:ea typeface="+mn-lt"/>
                <a:cs typeface="+mn-lt"/>
              </a:rPr>
              <a:t>ayna</a:t>
            </a:r>
            <a:r>
              <a:rPr lang="en-US" sz="2400" i="1" dirty="0">
                <a:solidFill>
                  <a:srgbClr val="666666"/>
                </a:solidFill>
                <a:ea typeface="+mn-lt"/>
                <a:cs typeface="+mn-lt"/>
              </a:rPr>
              <a:t> </a:t>
            </a:r>
            <a:r>
              <a:rPr lang="en-US" sz="2400" i="1" dirty="0" err="1">
                <a:solidFill>
                  <a:srgbClr val="666666"/>
                </a:solidFill>
                <a:ea typeface="+mn-lt"/>
                <a:cs typeface="+mn-lt"/>
              </a:rPr>
              <a:t>görüntüsü</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görünür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ses</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anlam</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birbirleriyle</a:t>
            </a:r>
            <a:r>
              <a:rPr lang="en-US" sz="2400" i="1" dirty="0">
                <a:solidFill>
                  <a:srgbClr val="666666"/>
                </a:solidFill>
                <a:ea typeface="+mn-lt"/>
                <a:cs typeface="+mn-lt"/>
              </a:rPr>
              <a:t> </a:t>
            </a:r>
            <a:r>
              <a:rPr lang="en-US" sz="2400" i="1" dirty="0" err="1">
                <a:solidFill>
                  <a:srgbClr val="666666"/>
                </a:solidFill>
                <a:ea typeface="+mn-lt"/>
                <a:cs typeface="+mn-lt"/>
              </a:rPr>
              <a:t>kaynaşırlar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10</a:t>
            </a:fld>
            <a:endParaRPr lang="en-US" dirty="0"/>
          </a:p>
        </p:txBody>
      </p:sp>
    </p:spTree>
    <p:extLst>
      <p:ext uri="{BB962C8B-B14F-4D97-AF65-F5344CB8AC3E}">
        <p14:creationId xmlns:p14="http://schemas.microsoft.com/office/powerpoint/2010/main" val="481921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Bir </a:t>
            </a:r>
            <a:r>
              <a:rPr lang="en-US" sz="2400" i="1" dirty="0" err="1">
                <a:solidFill>
                  <a:srgbClr val="666666"/>
                </a:solidFill>
                <a:ea typeface="+mn-lt"/>
                <a:cs typeface="+mn-lt"/>
              </a:rPr>
              <a:t>başka</a:t>
            </a:r>
            <a:r>
              <a:rPr lang="en-US" sz="2400" i="1" dirty="0">
                <a:solidFill>
                  <a:srgbClr val="666666"/>
                </a:solidFill>
                <a:ea typeface="+mn-lt"/>
                <a:cs typeface="+mn-lt"/>
              </a:rPr>
              <a:t> </a:t>
            </a:r>
            <a:r>
              <a:rPr lang="en-US" sz="2400" i="1" dirty="0" err="1">
                <a:solidFill>
                  <a:srgbClr val="666666"/>
                </a:solidFill>
                <a:ea typeface="+mn-lt"/>
                <a:cs typeface="+mn-lt"/>
              </a:rPr>
              <a:t>parça</a:t>
            </a:r>
            <a:r>
              <a:rPr lang="en-US" sz="2400" i="1" dirty="0">
                <a:solidFill>
                  <a:srgbClr val="666666"/>
                </a:solidFill>
                <a:ea typeface="+mn-lt"/>
                <a:cs typeface="+mn-lt"/>
              </a:rPr>
              <a:t> </a:t>
            </a:r>
            <a:r>
              <a:rPr lang="en-US" sz="2400" i="1" dirty="0" err="1">
                <a:solidFill>
                  <a:srgbClr val="666666"/>
                </a:solidFill>
                <a:ea typeface="+mn-lt"/>
                <a:cs typeface="+mn-lt"/>
              </a:rPr>
              <a:t>Yunanca</a:t>
            </a:r>
            <a:r>
              <a:rPr lang="en-US" sz="2400" i="1" dirty="0">
                <a:solidFill>
                  <a:srgbClr val="666666"/>
                </a:solidFill>
                <a:ea typeface="+mn-lt"/>
                <a:cs typeface="+mn-lt"/>
              </a:rPr>
              <a:t> </a:t>
            </a:r>
            <a:r>
              <a:rPr lang="en-US" sz="2400" i="1" dirty="0" err="1">
                <a:solidFill>
                  <a:srgbClr val="666666"/>
                </a:solidFill>
                <a:ea typeface="+mn-lt"/>
                <a:cs typeface="+mn-lt"/>
              </a:rPr>
              <a:t>üç</a:t>
            </a:r>
            <a:r>
              <a:rPr lang="en-US" sz="2400" i="1" dirty="0">
                <a:solidFill>
                  <a:srgbClr val="666666"/>
                </a:solidFill>
                <a:ea typeface="+mn-lt"/>
                <a:cs typeface="+mn-lt"/>
              </a:rPr>
              <a:t> </a:t>
            </a:r>
            <a:r>
              <a:rPr lang="en-US" sz="2400" i="1" dirty="0" err="1">
                <a:solidFill>
                  <a:srgbClr val="666666"/>
                </a:solidFill>
                <a:ea typeface="+mn-lt"/>
                <a:cs typeface="+mn-lt"/>
              </a:rPr>
              <a:t>sözcükten</a:t>
            </a:r>
            <a:r>
              <a:rPr lang="en-US" sz="2400" i="1" dirty="0">
                <a:solidFill>
                  <a:srgbClr val="666666"/>
                </a:solidFill>
                <a:ea typeface="+mn-lt"/>
                <a:cs typeface="+mn-lt"/>
              </a:rPr>
              <a:t> </a:t>
            </a:r>
            <a:r>
              <a:rPr lang="en-US" sz="2400" i="1" dirty="0" err="1">
                <a:solidFill>
                  <a:srgbClr val="666666"/>
                </a:solidFill>
                <a:ea typeface="+mn-lt"/>
                <a:cs typeface="+mn-lt"/>
              </a:rPr>
              <a:t>oluşur</a:t>
            </a:r>
            <a:r>
              <a:rPr lang="en-US" sz="2400" i="1" dirty="0">
                <a:solidFill>
                  <a:srgbClr val="666666"/>
                </a:solidFill>
                <a:ea typeface="+mn-lt"/>
                <a:cs typeface="+mn-lt"/>
              </a:rPr>
              <a:t>:</a:t>
            </a:r>
            <a:endParaRPr lang="en-US" dirty="0"/>
          </a:p>
          <a:p>
            <a:r>
              <a:rPr lang="en-US" sz="2400" i="1" dirty="0" err="1">
                <a:solidFill>
                  <a:srgbClr val="666666"/>
                </a:solidFill>
                <a:ea typeface="+mn-lt"/>
                <a:cs typeface="+mn-lt"/>
              </a:rPr>
              <a:t>êthos</a:t>
            </a:r>
            <a:r>
              <a:rPr lang="en-US" sz="2400" i="1" dirty="0">
                <a:solidFill>
                  <a:srgbClr val="666666"/>
                </a:solidFill>
                <a:ea typeface="+mn-lt"/>
                <a:cs typeface="+mn-lt"/>
              </a:rPr>
              <a:t> </a:t>
            </a:r>
            <a:r>
              <a:rPr lang="en-US" sz="2400" i="1" dirty="0" err="1">
                <a:solidFill>
                  <a:srgbClr val="666666"/>
                </a:solidFill>
                <a:ea typeface="+mn-lt"/>
                <a:cs typeface="+mn-lt"/>
              </a:rPr>
              <a:t>anthrôpôi</a:t>
            </a:r>
            <a:r>
              <a:rPr lang="en-US" sz="2400" i="1" dirty="0">
                <a:solidFill>
                  <a:srgbClr val="666666"/>
                </a:solidFill>
                <a:ea typeface="+mn-lt"/>
                <a:cs typeface="+mn-lt"/>
              </a:rPr>
              <a:t> </a:t>
            </a:r>
            <a:r>
              <a:rPr lang="en-US" sz="2400" i="1" dirty="0" err="1">
                <a:solidFill>
                  <a:srgbClr val="666666"/>
                </a:solidFill>
                <a:ea typeface="+mn-lt"/>
                <a:cs typeface="+mn-lt"/>
              </a:rPr>
              <a:t>daimôn</a:t>
            </a:r>
            <a:r>
              <a:rPr lang="en-US" sz="2400" i="1" dirty="0">
                <a:solidFill>
                  <a:srgbClr val="666666"/>
                </a:solidFill>
                <a:ea typeface="+mn-lt"/>
                <a:cs typeface="+mn-lt"/>
              </a:rPr>
              <a:t>.</a:t>
            </a:r>
            <a:br>
              <a:rPr lang="en-US" sz="2400" i="1" dirty="0">
                <a:solidFill>
                  <a:srgbClr val="666666"/>
                </a:solidFill>
                <a:ea typeface="+mn-lt"/>
                <a:cs typeface="+mn-lt"/>
              </a:rPr>
            </a:br>
            <a:r>
              <a:rPr lang="en-US" sz="2400" i="1" dirty="0" err="1">
                <a:solidFill>
                  <a:srgbClr val="666666"/>
                </a:solidFill>
                <a:ea typeface="+mn-lt"/>
                <a:cs typeface="+mn-lt"/>
              </a:rPr>
              <a:t>İnsanın</a:t>
            </a:r>
            <a:r>
              <a:rPr lang="en-US" sz="2400" i="1" dirty="0">
                <a:solidFill>
                  <a:srgbClr val="666666"/>
                </a:solidFill>
                <a:ea typeface="+mn-lt"/>
                <a:cs typeface="+mn-lt"/>
              </a:rPr>
              <a:t> </a:t>
            </a:r>
            <a:r>
              <a:rPr lang="en-US" sz="2400" i="1" dirty="0" err="1">
                <a:solidFill>
                  <a:srgbClr val="666666"/>
                </a:solidFill>
                <a:ea typeface="+mn-lt"/>
                <a:cs typeface="+mn-lt"/>
              </a:rPr>
              <a:t>karakteri</a:t>
            </a:r>
            <a:r>
              <a:rPr lang="en-US" sz="2400" i="1" dirty="0">
                <a:solidFill>
                  <a:srgbClr val="666666"/>
                </a:solidFill>
                <a:ea typeface="+mn-lt"/>
                <a:cs typeface="+mn-lt"/>
              </a:rPr>
              <a:t> </a:t>
            </a:r>
            <a:r>
              <a:rPr lang="en-US" sz="2400" i="1" dirty="0" err="1">
                <a:solidFill>
                  <a:srgbClr val="666666"/>
                </a:solidFill>
                <a:ea typeface="+mn-lt"/>
                <a:cs typeface="+mn-lt"/>
              </a:rPr>
              <a:t>onun</a:t>
            </a:r>
            <a:r>
              <a:rPr lang="en-US" sz="2400" i="1" dirty="0">
                <a:solidFill>
                  <a:srgbClr val="666666"/>
                </a:solidFill>
                <a:ea typeface="+mn-lt"/>
                <a:cs typeface="+mn-lt"/>
              </a:rPr>
              <a:t> </a:t>
            </a:r>
            <a:r>
              <a:rPr lang="en-US" sz="2400" i="1" dirty="0" err="1">
                <a:solidFill>
                  <a:srgbClr val="666666"/>
                </a:solidFill>
                <a:ea typeface="+mn-lt"/>
                <a:cs typeface="+mn-lt"/>
              </a:rPr>
              <a:t>koruyucu</a:t>
            </a:r>
            <a:r>
              <a:rPr lang="en-US" sz="2400" i="1" dirty="0">
                <a:solidFill>
                  <a:srgbClr val="666666"/>
                </a:solidFill>
                <a:ea typeface="+mn-lt"/>
                <a:cs typeface="+mn-lt"/>
              </a:rPr>
              <a:t> </a:t>
            </a:r>
            <a:r>
              <a:rPr lang="en-US" sz="2400" i="1" dirty="0" err="1">
                <a:solidFill>
                  <a:srgbClr val="666666"/>
                </a:solidFill>
                <a:ea typeface="+mn-lt"/>
                <a:cs typeface="+mn-lt"/>
              </a:rPr>
              <a:t>ruhudur</a:t>
            </a:r>
            <a:r>
              <a:rPr lang="en-US" sz="2400" i="1" dirty="0">
                <a:solidFill>
                  <a:srgbClr val="666666"/>
                </a:solidFill>
                <a:ea typeface="+mn-lt"/>
                <a:cs typeface="+mn-lt"/>
              </a:rPr>
              <a:t>.</a:t>
            </a:r>
            <a:endParaRPr lang="en-US" dirty="0"/>
          </a:p>
          <a:p>
            <a:r>
              <a:rPr lang="en-US" sz="2400" i="1" dirty="0">
                <a:solidFill>
                  <a:srgbClr val="666666"/>
                </a:solidFill>
                <a:ea typeface="+mn-lt"/>
                <a:cs typeface="+mn-lt"/>
              </a:rPr>
              <a:t>“İnsana”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insan</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a:t>
            </a:r>
            <a:r>
              <a:rPr lang="en-US" sz="2400" i="1" dirty="0" err="1">
                <a:solidFill>
                  <a:srgbClr val="666666"/>
                </a:solidFill>
                <a:ea typeface="+mn-lt"/>
                <a:cs typeface="+mn-lt"/>
              </a:rPr>
              <a:t>datif</a:t>
            </a:r>
            <a:r>
              <a:rPr lang="en-US" sz="2400" i="1" dirty="0">
                <a:solidFill>
                  <a:srgbClr val="666666"/>
                </a:solidFill>
                <a:ea typeface="+mn-lt"/>
                <a:cs typeface="+mn-lt"/>
              </a:rPr>
              <a:t> </a:t>
            </a:r>
            <a:r>
              <a:rPr lang="en-US" sz="2400" i="1" dirty="0" err="1">
                <a:solidFill>
                  <a:srgbClr val="666666"/>
                </a:solidFill>
                <a:ea typeface="+mn-lt"/>
                <a:cs typeface="+mn-lt"/>
              </a:rPr>
              <a:t>halindeki</a:t>
            </a:r>
            <a:r>
              <a:rPr lang="en-US" sz="2400" i="1" dirty="0">
                <a:solidFill>
                  <a:srgbClr val="666666"/>
                </a:solidFill>
                <a:ea typeface="+mn-lt"/>
                <a:cs typeface="+mn-lt"/>
              </a:rPr>
              <a:t> </a:t>
            </a:r>
            <a:r>
              <a:rPr lang="en-US" sz="2400" i="1" dirty="0" err="1">
                <a:solidFill>
                  <a:srgbClr val="666666"/>
                </a:solidFill>
                <a:ea typeface="+mn-lt"/>
                <a:cs typeface="+mn-lt"/>
              </a:rPr>
              <a:t>ikinci</a:t>
            </a:r>
            <a:r>
              <a:rPr lang="en-US" sz="2400" i="1" dirty="0">
                <a:solidFill>
                  <a:srgbClr val="666666"/>
                </a:solidFill>
                <a:ea typeface="+mn-lt"/>
                <a:cs typeface="+mn-lt"/>
              </a:rPr>
              <a:t> </a:t>
            </a:r>
            <a:r>
              <a:rPr lang="en-US" sz="2400" i="1" dirty="0" err="1">
                <a:solidFill>
                  <a:srgbClr val="666666"/>
                </a:solidFill>
                <a:ea typeface="+mn-lt"/>
                <a:cs typeface="+mn-lt"/>
              </a:rPr>
              <a:t>sözcük</a:t>
            </a:r>
            <a:r>
              <a:rPr lang="en-US" sz="2400" i="1" dirty="0">
                <a:solidFill>
                  <a:srgbClr val="666666"/>
                </a:solidFill>
                <a:ea typeface="+mn-lt"/>
                <a:cs typeface="+mn-lt"/>
              </a:rPr>
              <a:t>, </a:t>
            </a:r>
            <a:r>
              <a:rPr lang="en-US" sz="2400" i="1" dirty="0" err="1">
                <a:solidFill>
                  <a:srgbClr val="666666"/>
                </a:solidFill>
                <a:ea typeface="+mn-lt"/>
                <a:cs typeface="+mn-lt"/>
              </a:rPr>
              <a:t>birbirine</a:t>
            </a:r>
            <a:r>
              <a:rPr lang="en-US" sz="2400" i="1" dirty="0">
                <a:solidFill>
                  <a:srgbClr val="666666"/>
                </a:solidFill>
                <a:ea typeface="+mn-lt"/>
                <a:cs typeface="+mn-lt"/>
              </a:rPr>
              <a:t> </a:t>
            </a:r>
            <a:r>
              <a:rPr lang="en-US" sz="2400" i="1" dirty="0" err="1">
                <a:solidFill>
                  <a:srgbClr val="666666"/>
                </a:solidFill>
                <a:ea typeface="+mn-lt"/>
                <a:cs typeface="+mn-lt"/>
              </a:rPr>
              <a:t>hiç</a:t>
            </a:r>
            <a:r>
              <a:rPr lang="en-US" sz="2400" i="1" dirty="0">
                <a:solidFill>
                  <a:srgbClr val="666666"/>
                </a:solidFill>
                <a:ea typeface="+mn-lt"/>
                <a:cs typeface="+mn-lt"/>
              </a:rPr>
              <a:t> </a:t>
            </a:r>
            <a:r>
              <a:rPr lang="en-US" sz="2400" i="1" dirty="0" err="1">
                <a:solidFill>
                  <a:srgbClr val="666666"/>
                </a:solidFill>
                <a:ea typeface="+mn-lt"/>
                <a:cs typeface="+mn-lt"/>
              </a:rPr>
              <a:t>benzemeyen</a:t>
            </a:r>
            <a:r>
              <a:rPr lang="en-US" sz="2400" i="1" dirty="0">
                <a:solidFill>
                  <a:srgbClr val="666666"/>
                </a:solidFill>
                <a:ea typeface="+mn-lt"/>
                <a:cs typeface="+mn-lt"/>
              </a:rPr>
              <a:t> </a:t>
            </a:r>
            <a:r>
              <a:rPr lang="en-US" sz="2400" i="1" dirty="0" err="1">
                <a:solidFill>
                  <a:srgbClr val="666666"/>
                </a:solidFill>
                <a:ea typeface="+mn-lt"/>
                <a:cs typeface="+mn-lt"/>
              </a:rPr>
              <a:t>iki</a:t>
            </a:r>
            <a:r>
              <a:rPr lang="en-US" sz="2400" i="1" dirty="0">
                <a:solidFill>
                  <a:srgbClr val="666666"/>
                </a:solidFill>
                <a:ea typeface="+mn-lt"/>
                <a:cs typeface="+mn-lt"/>
              </a:rPr>
              <a:t> </a:t>
            </a:r>
            <a:r>
              <a:rPr lang="en-US" sz="2400" i="1" dirty="0" err="1">
                <a:solidFill>
                  <a:srgbClr val="666666"/>
                </a:solidFill>
                <a:ea typeface="+mn-lt"/>
                <a:cs typeface="+mn-lt"/>
              </a:rPr>
              <a:t>nesnenin</a:t>
            </a:r>
            <a:r>
              <a:rPr lang="en-US" sz="2400" i="1" dirty="0">
                <a:solidFill>
                  <a:srgbClr val="666666"/>
                </a:solidFill>
                <a:ea typeface="+mn-lt"/>
                <a:cs typeface="+mn-lt"/>
              </a:rPr>
              <a:t>, “</a:t>
            </a:r>
            <a:r>
              <a:rPr lang="en-US" sz="2400" i="1" dirty="0" err="1">
                <a:solidFill>
                  <a:srgbClr val="666666"/>
                </a:solidFill>
                <a:ea typeface="+mn-lt"/>
                <a:cs typeface="+mn-lt"/>
              </a:rPr>
              <a:t>karakter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koruyucu</a:t>
            </a:r>
            <a:r>
              <a:rPr lang="en-US" sz="2400" i="1" dirty="0">
                <a:solidFill>
                  <a:srgbClr val="666666"/>
                </a:solidFill>
                <a:ea typeface="+mn-lt"/>
                <a:cs typeface="+mn-lt"/>
              </a:rPr>
              <a:t> </a:t>
            </a:r>
            <a:r>
              <a:rPr lang="en-US" sz="2400" i="1" dirty="0" err="1">
                <a:solidFill>
                  <a:srgbClr val="666666"/>
                </a:solidFill>
                <a:ea typeface="+mn-lt"/>
                <a:cs typeface="+mn-lt"/>
              </a:rPr>
              <a:t>ruh“un</a:t>
            </a:r>
            <a:r>
              <a:rPr lang="en-US" sz="2400" i="1" dirty="0">
                <a:solidFill>
                  <a:srgbClr val="666666"/>
                </a:solidFill>
                <a:ea typeface="+mn-lt"/>
                <a:cs typeface="+mn-lt"/>
              </a:rPr>
              <a:t> </a:t>
            </a:r>
            <a:r>
              <a:rPr lang="en-US" sz="2400" i="1" dirty="0" err="1">
                <a:solidFill>
                  <a:srgbClr val="666666"/>
                </a:solidFill>
                <a:ea typeface="+mn-lt"/>
                <a:cs typeface="+mn-lt"/>
              </a:rPr>
              <a:t>adları</a:t>
            </a:r>
            <a:r>
              <a:rPr lang="en-US" sz="2400" i="1" dirty="0">
                <a:solidFill>
                  <a:srgbClr val="666666"/>
                </a:solidFill>
                <a:ea typeface="+mn-lt"/>
                <a:cs typeface="+mn-lt"/>
              </a:rPr>
              <a:t> </a:t>
            </a:r>
            <a:r>
              <a:rPr lang="en-US" sz="2400" i="1" dirty="0" err="1">
                <a:solidFill>
                  <a:srgbClr val="666666"/>
                </a:solidFill>
                <a:ea typeface="+mn-lt"/>
                <a:cs typeface="+mn-lt"/>
              </a:rPr>
              <a:t>arasında</a:t>
            </a:r>
            <a:r>
              <a:rPr lang="en-US" sz="2400" i="1" dirty="0">
                <a:solidFill>
                  <a:srgbClr val="666666"/>
                </a:solidFill>
                <a:ea typeface="+mn-lt"/>
                <a:cs typeface="+mn-lt"/>
              </a:rPr>
              <a:t> </a:t>
            </a:r>
            <a:r>
              <a:rPr lang="en-US" sz="2400" i="1" dirty="0" err="1">
                <a:solidFill>
                  <a:srgbClr val="666666"/>
                </a:solidFill>
                <a:ea typeface="+mn-lt"/>
                <a:cs typeface="+mn-lt"/>
              </a:rPr>
              <a:t>durmaktadır</a:t>
            </a:r>
            <a:r>
              <a:rPr lang="en-US" sz="2400" i="1" dirty="0">
                <a:solidFill>
                  <a:srgbClr val="666666"/>
                </a:solidFill>
                <a:ea typeface="+mn-lt"/>
                <a:cs typeface="+mn-lt"/>
              </a:rPr>
              <a:t>. </a:t>
            </a:r>
            <a:r>
              <a:rPr lang="en-US" sz="2400" i="1" dirty="0" err="1">
                <a:solidFill>
                  <a:srgbClr val="666666"/>
                </a:solidFill>
                <a:ea typeface="+mn-lt"/>
                <a:cs typeface="+mn-lt"/>
              </a:rPr>
              <a:t>Dilbilgisel</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her </a:t>
            </a:r>
            <a:r>
              <a:rPr lang="en-US" sz="2400" i="1" dirty="0" err="1">
                <a:solidFill>
                  <a:srgbClr val="666666"/>
                </a:solidFill>
                <a:ea typeface="+mn-lt"/>
                <a:cs typeface="+mn-lt"/>
              </a:rPr>
              <a:t>ikisine</a:t>
            </a:r>
            <a:r>
              <a:rPr lang="en-US" sz="2400" i="1" dirty="0">
                <a:solidFill>
                  <a:srgbClr val="666666"/>
                </a:solidFill>
                <a:ea typeface="+mn-lt"/>
                <a:cs typeface="+mn-lt"/>
              </a:rPr>
              <a:t> de </a:t>
            </a:r>
            <a:r>
              <a:rPr lang="en-US" sz="2400" i="1" dirty="0" err="1">
                <a:solidFill>
                  <a:srgbClr val="666666"/>
                </a:solidFill>
                <a:ea typeface="+mn-lt"/>
                <a:cs typeface="+mn-lt"/>
              </a:rPr>
              <a:t>kayıtsızca</a:t>
            </a:r>
            <a:r>
              <a:rPr lang="en-US" sz="2400" i="1" dirty="0">
                <a:solidFill>
                  <a:srgbClr val="666666"/>
                </a:solidFill>
                <a:ea typeface="+mn-lt"/>
                <a:cs typeface="+mn-lt"/>
              </a:rPr>
              <a:t> </a:t>
            </a:r>
            <a:r>
              <a:rPr lang="en-US" sz="2400" i="1" dirty="0" err="1">
                <a:solidFill>
                  <a:srgbClr val="666666"/>
                </a:solidFill>
                <a:ea typeface="+mn-lt"/>
                <a:cs typeface="+mn-lt"/>
              </a:rPr>
              <a:t>eklenebilir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her </a:t>
            </a:r>
            <a:r>
              <a:rPr lang="en-US" sz="2400" i="1" dirty="0" err="1">
                <a:solidFill>
                  <a:srgbClr val="666666"/>
                </a:solidFill>
                <a:ea typeface="+mn-lt"/>
                <a:cs typeface="+mn-lt"/>
              </a:rPr>
              <a:t>ikisiyle</a:t>
            </a:r>
            <a:r>
              <a:rPr lang="en-US" sz="2400" i="1" dirty="0">
                <a:solidFill>
                  <a:srgbClr val="666666"/>
                </a:solidFill>
                <a:ea typeface="+mn-lt"/>
                <a:cs typeface="+mn-lt"/>
              </a:rPr>
              <a:t> </a:t>
            </a:r>
            <a:r>
              <a:rPr lang="en-US" sz="2400" i="1" dirty="0" err="1">
                <a:solidFill>
                  <a:srgbClr val="666666"/>
                </a:solidFill>
                <a:ea typeface="+mn-lt"/>
                <a:cs typeface="+mn-lt"/>
              </a:rPr>
              <a:t>birlikte</a:t>
            </a:r>
            <a:r>
              <a:rPr lang="en-US" sz="2400" i="1" dirty="0">
                <a:solidFill>
                  <a:srgbClr val="666666"/>
                </a:solidFill>
                <a:ea typeface="+mn-lt"/>
                <a:cs typeface="+mn-lt"/>
              </a:rPr>
              <a:t> </a:t>
            </a:r>
            <a:r>
              <a:rPr lang="en-US" sz="2400" i="1" dirty="0" err="1">
                <a:solidFill>
                  <a:srgbClr val="666666"/>
                </a:solidFill>
                <a:ea typeface="+mn-lt"/>
                <a:cs typeface="+mn-lt"/>
              </a:rPr>
              <a:t>duyulması</a:t>
            </a:r>
            <a:r>
              <a:rPr lang="en-US" sz="2400" i="1" dirty="0">
                <a:solidFill>
                  <a:srgbClr val="666666"/>
                </a:solidFill>
                <a:ea typeface="+mn-lt"/>
                <a:cs typeface="+mn-lt"/>
              </a:rPr>
              <a:t> </a:t>
            </a:r>
            <a:r>
              <a:rPr lang="en-US" sz="2400" i="1" dirty="0" err="1">
                <a:solidFill>
                  <a:srgbClr val="666666"/>
                </a:solidFill>
                <a:ea typeface="+mn-lt"/>
                <a:cs typeface="+mn-lt"/>
              </a:rPr>
              <a:t>amaçlanmış</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görünür</a:t>
            </a:r>
            <a:r>
              <a:rPr lang="en-US" sz="2400" i="1" dirty="0">
                <a:solidFill>
                  <a:srgbClr val="666666"/>
                </a:solidFill>
                <a:ea typeface="+mn-lt"/>
                <a:cs typeface="+mn-lt"/>
              </a:rPr>
              <a:t>, </a:t>
            </a:r>
            <a:r>
              <a:rPr lang="en-US" sz="2400" i="1" dirty="0" err="1">
                <a:solidFill>
                  <a:srgbClr val="666666"/>
                </a:solidFill>
                <a:ea typeface="+mn-lt"/>
                <a:cs typeface="+mn-lt"/>
              </a:rPr>
              <a:t>böylece</a:t>
            </a:r>
            <a:r>
              <a:rPr lang="en-US" sz="2400" i="1" dirty="0">
                <a:solidFill>
                  <a:srgbClr val="666666"/>
                </a:solidFill>
                <a:ea typeface="+mn-lt"/>
                <a:cs typeface="+mn-lt"/>
              </a:rPr>
              <a:t> </a:t>
            </a:r>
            <a:r>
              <a:rPr lang="en-US" sz="2400" i="1" dirty="0" err="1">
                <a:solidFill>
                  <a:srgbClr val="666666"/>
                </a:solidFill>
                <a:ea typeface="+mn-lt"/>
                <a:cs typeface="+mn-lt"/>
              </a:rPr>
              <a:t>iki</a:t>
            </a:r>
            <a:r>
              <a:rPr lang="en-US" sz="2400" i="1" dirty="0">
                <a:solidFill>
                  <a:srgbClr val="666666"/>
                </a:solidFill>
                <a:ea typeface="+mn-lt"/>
                <a:cs typeface="+mn-lt"/>
              </a:rPr>
              <a:t> </a:t>
            </a:r>
            <a:r>
              <a:rPr lang="en-US" sz="2400" i="1" dirty="0" err="1">
                <a:solidFill>
                  <a:srgbClr val="666666"/>
                </a:solidFill>
                <a:ea typeface="+mn-lt"/>
                <a:cs typeface="+mn-lt"/>
              </a:rPr>
              <a:t>kez</a:t>
            </a:r>
            <a:r>
              <a:rPr lang="en-US" sz="2400" i="1" dirty="0">
                <a:solidFill>
                  <a:srgbClr val="666666"/>
                </a:solidFill>
                <a:ea typeface="+mn-lt"/>
                <a:cs typeface="+mn-lt"/>
              </a:rPr>
              <a:t> </a:t>
            </a:r>
            <a:r>
              <a:rPr lang="en-US" sz="2400" i="1" dirty="0" err="1">
                <a:solidFill>
                  <a:srgbClr val="666666"/>
                </a:solidFill>
                <a:ea typeface="+mn-lt"/>
                <a:cs typeface="+mn-lt"/>
              </a:rPr>
              <a:t>sayılır</a:t>
            </a:r>
            <a:r>
              <a:rPr lang="en-US" sz="2400" i="1" dirty="0">
                <a:solidFill>
                  <a:srgbClr val="666666"/>
                </a:solidFill>
                <a:ea typeface="+mn-lt"/>
                <a:cs typeface="+mn-lt"/>
              </a:rPr>
              <a:t>. </a:t>
            </a:r>
            <a:r>
              <a:rPr lang="en-US" sz="2400" i="1" dirty="0" err="1">
                <a:solidFill>
                  <a:srgbClr val="666666"/>
                </a:solidFill>
                <a:ea typeface="+mn-lt"/>
                <a:cs typeface="+mn-lt"/>
              </a:rPr>
              <a:t>Çifte</a:t>
            </a:r>
            <a:r>
              <a:rPr lang="en-US" sz="2400" i="1" dirty="0">
                <a:solidFill>
                  <a:srgbClr val="666666"/>
                </a:solidFill>
                <a:ea typeface="+mn-lt"/>
                <a:cs typeface="+mn-lt"/>
              </a:rPr>
              <a:t> </a:t>
            </a:r>
            <a:r>
              <a:rPr lang="en-US" sz="2400" i="1" dirty="0" err="1">
                <a:solidFill>
                  <a:srgbClr val="666666"/>
                </a:solidFill>
                <a:ea typeface="+mn-lt"/>
                <a:cs typeface="+mn-lt"/>
              </a:rPr>
              <a:t>rolü</a:t>
            </a:r>
            <a:r>
              <a:rPr lang="en-US" sz="2400" i="1" dirty="0">
                <a:solidFill>
                  <a:srgbClr val="666666"/>
                </a:solidFill>
                <a:ea typeface="+mn-lt"/>
                <a:cs typeface="+mn-lt"/>
              </a:rPr>
              <a:t> </a:t>
            </a:r>
            <a:r>
              <a:rPr lang="en-US" sz="2400" i="1" dirty="0" err="1">
                <a:solidFill>
                  <a:srgbClr val="666666"/>
                </a:solidFill>
                <a:ea typeface="+mn-lt"/>
                <a:cs typeface="+mn-lt"/>
              </a:rPr>
              <a:t>nedeniyle</a:t>
            </a:r>
            <a:r>
              <a:rPr lang="en-US" sz="2400" i="1" dirty="0">
                <a:solidFill>
                  <a:srgbClr val="666666"/>
                </a:solidFill>
                <a:ea typeface="+mn-lt"/>
                <a:cs typeface="+mn-lt"/>
              </a:rPr>
              <a:t> </a:t>
            </a:r>
            <a:r>
              <a:rPr lang="en-US" sz="2400" i="1" dirty="0" err="1">
                <a:solidFill>
                  <a:srgbClr val="666666"/>
                </a:solidFill>
                <a:ea typeface="+mn-lt"/>
                <a:cs typeface="+mn-lt"/>
              </a:rPr>
              <a:t>sözcük</a:t>
            </a:r>
            <a:r>
              <a:rPr lang="en-US" sz="2400" i="1" dirty="0">
                <a:solidFill>
                  <a:srgbClr val="666666"/>
                </a:solidFill>
                <a:ea typeface="+mn-lt"/>
                <a:cs typeface="+mn-lt"/>
              </a:rPr>
              <a:t>, </a:t>
            </a:r>
            <a:r>
              <a:rPr lang="en-US" sz="2400" i="1" dirty="0" err="1">
                <a:solidFill>
                  <a:srgbClr val="666666"/>
                </a:solidFill>
                <a:ea typeface="+mn-lt"/>
                <a:cs typeface="+mn-lt"/>
              </a:rPr>
              <a:t>farklı</a:t>
            </a:r>
            <a:r>
              <a:rPr lang="en-US" sz="2400" i="1" dirty="0">
                <a:solidFill>
                  <a:srgbClr val="666666"/>
                </a:solidFill>
                <a:ea typeface="+mn-lt"/>
                <a:cs typeface="+mn-lt"/>
              </a:rPr>
              <a:t> </a:t>
            </a:r>
            <a:r>
              <a:rPr lang="en-US" sz="2400" i="1" dirty="0" err="1">
                <a:solidFill>
                  <a:srgbClr val="666666"/>
                </a:solidFill>
                <a:ea typeface="+mn-lt"/>
                <a:cs typeface="+mn-lt"/>
              </a:rPr>
              <a:t>özneler</a:t>
            </a:r>
            <a:r>
              <a:rPr lang="en-US" sz="2400" i="1" dirty="0">
                <a:solidFill>
                  <a:srgbClr val="666666"/>
                </a:solidFill>
                <a:ea typeface="+mn-lt"/>
                <a:cs typeface="+mn-lt"/>
              </a:rPr>
              <a:t> </a:t>
            </a:r>
            <a:r>
              <a:rPr lang="en-US" sz="2400" i="1" dirty="0" err="1">
                <a:solidFill>
                  <a:srgbClr val="666666"/>
                </a:solidFill>
                <a:ea typeface="+mn-lt"/>
                <a:cs typeface="+mn-lt"/>
              </a:rPr>
              <a:t>arasında</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tür</a:t>
            </a:r>
            <a:r>
              <a:rPr lang="en-US" sz="2400" i="1" dirty="0">
                <a:solidFill>
                  <a:srgbClr val="666666"/>
                </a:solidFill>
                <a:ea typeface="+mn-lt"/>
                <a:cs typeface="+mn-lt"/>
              </a:rPr>
              <a:t> </a:t>
            </a:r>
            <a:r>
              <a:rPr lang="en-US" sz="2400" i="1" dirty="0" err="1">
                <a:solidFill>
                  <a:srgbClr val="666666"/>
                </a:solidFill>
                <a:ea typeface="+mn-lt"/>
                <a:cs typeface="+mn-lt"/>
              </a:rPr>
              <a:t>sözdizimsel</a:t>
            </a:r>
            <a:r>
              <a:rPr lang="en-US" sz="2400" i="1" dirty="0">
                <a:solidFill>
                  <a:srgbClr val="666666"/>
                </a:solidFill>
                <a:ea typeface="+mn-lt"/>
                <a:cs typeface="+mn-lt"/>
              </a:rPr>
              <a:t> </a:t>
            </a:r>
            <a:r>
              <a:rPr lang="en-US" sz="2400" i="1" dirty="0" err="1">
                <a:solidFill>
                  <a:srgbClr val="666666"/>
                </a:solidFill>
                <a:ea typeface="+mn-lt"/>
                <a:cs typeface="+mn-lt"/>
              </a:rPr>
              <a:t>yapıştırıcı</a:t>
            </a:r>
            <a:r>
              <a:rPr lang="en-US" sz="2400" i="1" dirty="0">
                <a:solidFill>
                  <a:srgbClr val="666666"/>
                </a:solidFill>
                <a:ea typeface="+mn-lt"/>
                <a:cs typeface="+mn-lt"/>
              </a:rPr>
              <a:t> </a:t>
            </a:r>
            <a:r>
              <a:rPr lang="en-US" sz="2400" i="1" dirty="0" err="1">
                <a:solidFill>
                  <a:srgbClr val="666666"/>
                </a:solidFill>
                <a:ea typeface="+mn-lt"/>
                <a:cs typeface="+mn-lt"/>
              </a:rPr>
              <a:t>oluşturarak</a:t>
            </a:r>
            <a:r>
              <a:rPr lang="en-US" sz="2400" i="1" dirty="0">
                <a:solidFill>
                  <a:srgbClr val="666666"/>
                </a:solidFill>
                <a:ea typeface="+mn-lt"/>
                <a:cs typeface="+mn-lt"/>
              </a:rPr>
              <a:t> </a:t>
            </a:r>
            <a:r>
              <a:rPr lang="en-US" sz="2400" i="1" dirty="0" err="1">
                <a:solidFill>
                  <a:srgbClr val="666666"/>
                </a:solidFill>
                <a:ea typeface="+mn-lt"/>
                <a:cs typeface="+mn-lt"/>
              </a:rPr>
              <a:t>onları</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bütünlük</a:t>
            </a:r>
            <a:r>
              <a:rPr lang="en-US" sz="2400" i="1" dirty="0">
                <a:solidFill>
                  <a:srgbClr val="666666"/>
                </a:solidFill>
                <a:ea typeface="+mn-lt"/>
                <a:cs typeface="+mn-lt"/>
              </a:rPr>
              <a:t> </a:t>
            </a:r>
            <a:r>
              <a:rPr lang="en-US" sz="2400" i="1" dirty="0" err="1">
                <a:solidFill>
                  <a:srgbClr val="666666"/>
                </a:solidFill>
                <a:ea typeface="+mn-lt"/>
                <a:cs typeface="+mn-lt"/>
              </a:rPr>
              <a:t>içinde</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araya</a:t>
            </a:r>
            <a:r>
              <a:rPr lang="en-US" sz="2400" i="1" dirty="0">
                <a:solidFill>
                  <a:srgbClr val="666666"/>
                </a:solidFill>
                <a:ea typeface="+mn-lt"/>
                <a:cs typeface="+mn-lt"/>
              </a:rPr>
              <a:t> </a:t>
            </a:r>
            <a:r>
              <a:rPr lang="en-US" sz="2400" i="1" dirty="0" err="1">
                <a:solidFill>
                  <a:srgbClr val="666666"/>
                </a:solidFill>
                <a:ea typeface="+mn-lt"/>
                <a:cs typeface="+mn-lt"/>
              </a:rPr>
              <a:t>getirir</a:t>
            </a:r>
            <a:r>
              <a:rPr lang="en-US" sz="2400" i="1" dirty="0">
                <a:solidFill>
                  <a:srgbClr val="666666"/>
                </a:solidFill>
                <a:ea typeface="+mn-lt"/>
                <a:cs typeface="+mn-lt"/>
              </a:rPr>
              <a:t>. </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11</a:t>
            </a:fld>
            <a:endParaRPr lang="en-US" dirty="0"/>
          </a:p>
        </p:txBody>
      </p:sp>
      <p:pic>
        <p:nvPicPr>
          <p:cNvPr id="4" name="Picture 3" descr="A diagram of a triangle with Great Pyramid of Giza in the background&#10;&#10;Description automatically generated">
            <a:extLst>
              <a:ext uri="{FF2B5EF4-FFF2-40B4-BE49-F238E27FC236}">
                <a16:creationId xmlns:a16="http://schemas.microsoft.com/office/drawing/2014/main" id="{6D4A97A8-8910-68E3-D797-DA919EF7DF67}"/>
              </a:ext>
            </a:extLst>
          </p:cNvPr>
          <p:cNvPicPr>
            <a:picLocks noChangeAspect="1"/>
          </p:cNvPicPr>
          <p:nvPr/>
        </p:nvPicPr>
        <p:blipFill>
          <a:blip r:embed="rId2"/>
          <a:stretch>
            <a:fillRect/>
          </a:stretch>
        </p:blipFill>
        <p:spPr>
          <a:xfrm>
            <a:off x="8877300" y="168033"/>
            <a:ext cx="2743200" cy="1873734"/>
          </a:xfrm>
          <a:prstGeom prst="rect">
            <a:avLst/>
          </a:prstGeom>
        </p:spPr>
      </p:pic>
      <p:pic>
        <p:nvPicPr>
          <p:cNvPr id="7" name="Picture 6" descr="A statue of a person with wings&#10;&#10;Description automatically generated">
            <a:extLst>
              <a:ext uri="{FF2B5EF4-FFF2-40B4-BE49-F238E27FC236}">
                <a16:creationId xmlns:a16="http://schemas.microsoft.com/office/drawing/2014/main" id="{D19ABA96-3C44-0A13-AC7E-675C564809E8}"/>
              </a:ext>
            </a:extLst>
          </p:cNvPr>
          <p:cNvPicPr>
            <a:picLocks noChangeAspect="1"/>
          </p:cNvPicPr>
          <p:nvPr/>
        </p:nvPicPr>
        <p:blipFill>
          <a:blip r:embed="rId3"/>
          <a:stretch>
            <a:fillRect/>
          </a:stretch>
        </p:blipFill>
        <p:spPr>
          <a:xfrm>
            <a:off x="9866539" y="2886075"/>
            <a:ext cx="1707696" cy="2695575"/>
          </a:xfrm>
          <a:prstGeom prst="rect">
            <a:avLst/>
          </a:prstGeom>
        </p:spPr>
      </p:pic>
    </p:spTree>
    <p:extLst>
      <p:ext uri="{BB962C8B-B14F-4D97-AF65-F5344CB8AC3E}">
        <p14:creationId xmlns:p14="http://schemas.microsoft.com/office/powerpoint/2010/main" val="260619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Geleneksel</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iyi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kötü</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koruyucu</a:t>
            </a:r>
            <a:r>
              <a:rPr lang="en-US" sz="2400" i="1" dirty="0">
                <a:solidFill>
                  <a:srgbClr val="666666"/>
                </a:solidFill>
                <a:ea typeface="+mn-lt"/>
                <a:cs typeface="+mn-lt"/>
              </a:rPr>
              <a:t> </a:t>
            </a:r>
            <a:r>
              <a:rPr lang="en-US" sz="2400" i="1" dirty="0" err="1">
                <a:solidFill>
                  <a:srgbClr val="666666"/>
                </a:solidFill>
                <a:ea typeface="+mn-lt"/>
                <a:cs typeface="+mn-lt"/>
              </a:rPr>
              <a:t>ruha</a:t>
            </a:r>
            <a:r>
              <a:rPr lang="en-US" sz="2400" i="1" dirty="0">
                <a:solidFill>
                  <a:srgbClr val="666666"/>
                </a:solidFill>
                <a:ea typeface="+mn-lt"/>
                <a:cs typeface="+mn-lt"/>
              </a:rPr>
              <a:t> </a:t>
            </a:r>
            <a:r>
              <a:rPr lang="en-US" sz="2400" i="1" dirty="0" err="1">
                <a:solidFill>
                  <a:srgbClr val="666666"/>
                </a:solidFill>
                <a:ea typeface="+mn-lt"/>
                <a:cs typeface="+mn-lt"/>
              </a:rPr>
              <a:t>sahip</a:t>
            </a:r>
            <a:r>
              <a:rPr lang="en-US" sz="2400" i="1" dirty="0">
                <a:solidFill>
                  <a:srgbClr val="666666"/>
                </a:solidFill>
                <a:ea typeface="+mn-lt"/>
                <a:cs typeface="+mn-lt"/>
              </a:rPr>
              <a:t> </a:t>
            </a:r>
            <a:r>
              <a:rPr lang="en-US" sz="2400" i="1" dirty="0" err="1">
                <a:solidFill>
                  <a:srgbClr val="666666"/>
                </a:solidFill>
                <a:ea typeface="+mn-lt"/>
                <a:cs typeface="+mn-lt"/>
              </a:rPr>
              <a:t>olmak</a:t>
            </a:r>
            <a:r>
              <a:rPr lang="en-US" sz="2400" i="1" dirty="0">
                <a:solidFill>
                  <a:srgbClr val="666666"/>
                </a:solidFill>
                <a:ea typeface="+mn-lt"/>
                <a:cs typeface="+mn-lt"/>
              </a:rPr>
              <a:t> </a:t>
            </a:r>
            <a:r>
              <a:rPr lang="en-US" sz="2400" i="1" dirty="0" err="1">
                <a:solidFill>
                  <a:srgbClr val="666666"/>
                </a:solidFill>
                <a:ea typeface="+mn-lt"/>
                <a:cs typeface="+mn-lt"/>
              </a:rPr>
              <a:t>kişinin</a:t>
            </a:r>
            <a:r>
              <a:rPr lang="en-US" sz="2400" i="1" dirty="0">
                <a:solidFill>
                  <a:srgbClr val="666666"/>
                </a:solidFill>
                <a:ea typeface="+mn-lt"/>
                <a:cs typeface="+mn-lt"/>
              </a:rPr>
              <a:t> “</a:t>
            </a:r>
            <a:r>
              <a:rPr lang="en-US" sz="2400" i="1" dirty="0" err="1">
                <a:solidFill>
                  <a:srgbClr val="666666"/>
                </a:solidFill>
                <a:ea typeface="+mn-lt"/>
                <a:cs typeface="+mn-lt"/>
              </a:rPr>
              <a:t>şansını</a:t>
            </a:r>
            <a:r>
              <a:rPr lang="en-US" sz="2400" i="1" dirty="0">
                <a:solidFill>
                  <a:srgbClr val="666666"/>
                </a:solidFill>
                <a:ea typeface="+mn-lt"/>
                <a:cs typeface="+mn-lt"/>
              </a:rPr>
              <a:t>” </a:t>
            </a:r>
            <a:r>
              <a:rPr lang="en-US" sz="2400" i="1" dirty="0" err="1">
                <a:solidFill>
                  <a:srgbClr val="666666"/>
                </a:solidFill>
                <a:ea typeface="+mn-lt"/>
                <a:cs typeface="+mn-lt"/>
              </a:rPr>
              <a:t>oluşturur</a:t>
            </a:r>
            <a:r>
              <a:rPr lang="en-US" sz="2400" i="1" dirty="0">
                <a:solidFill>
                  <a:srgbClr val="666666"/>
                </a:solidFill>
                <a:ea typeface="+mn-lt"/>
                <a:cs typeface="+mn-lt"/>
              </a:rPr>
              <a:t> – </a:t>
            </a:r>
            <a:r>
              <a:rPr lang="en-US" sz="2400" i="1" dirty="0" err="1">
                <a:solidFill>
                  <a:srgbClr val="666666"/>
                </a:solidFill>
                <a:ea typeface="+mn-lt"/>
                <a:cs typeface="+mn-lt"/>
              </a:rPr>
              <a:t>kişi</a:t>
            </a:r>
            <a:r>
              <a:rPr lang="en-US" sz="2400" i="1" dirty="0">
                <a:solidFill>
                  <a:srgbClr val="666666"/>
                </a:solidFill>
                <a:ea typeface="+mn-lt"/>
                <a:cs typeface="+mn-lt"/>
              </a:rPr>
              <a:t> </a:t>
            </a:r>
            <a:r>
              <a:rPr lang="en-US" sz="2400" i="1" dirty="0" err="1">
                <a:solidFill>
                  <a:srgbClr val="666666"/>
                </a:solidFill>
                <a:ea typeface="+mn-lt"/>
                <a:cs typeface="+mn-lt"/>
              </a:rPr>
              <a:t>eudaimôn</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dusdaimôn</a:t>
            </a:r>
            <a:r>
              <a:rPr lang="en-US" sz="2400" i="1" dirty="0">
                <a:solidFill>
                  <a:srgbClr val="666666"/>
                </a:solidFill>
                <a:ea typeface="+mn-lt"/>
                <a:cs typeface="+mn-lt"/>
              </a:rPr>
              <a:t>, </a:t>
            </a:r>
            <a:r>
              <a:rPr lang="en-US" sz="2400" i="1" dirty="0" err="1">
                <a:solidFill>
                  <a:srgbClr val="666666"/>
                </a:solidFill>
                <a:ea typeface="+mn-lt"/>
                <a:cs typeface="+mn-lt"/>
              </a:rPr>
              <a:t>talihli</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sefil</a:t>
            </a:r>
            <a:r>
              <a:rPr lang="en-US" sz="2400" i="1" dirty="0">
                <a:solidFill>
                  <a:srgbClr val="666666"/>
                </a:solidFill>
                <a:ea typeface="+mn-lt"/>
                <a:cs typeface="+mn-lt"/>
              </a:rPr>
              <a:t>, </a:t>
            </a:r>
            <a:r>
              <a:rPr lang="en-US" sz="2400" i="1" dirty="0" err="1">
                <a:solidFill>
                  <a:srgbClr val="666666"/>
                </a:solidFill>
                <a:ea typeface="+mn-lt"/>
                <a:cs typeface="+mn-lt"/>
              </a:rPr>
              <a:t>ilahi</a:t>
            </a:r>
            <a:r>
              <a:rPr lang="en-US" sz="2400" i="1" dirty="0">
                <a:solidFill>
                  <a:srgbClr val="666666"/>
                </a:solidFill>
                <a:ea typeface="+mn-lt"/>
                <a:cs typeface="+mn-lt"/>
              </a:rPr>
              <a:t> </a:t>
            </a:r>
            <a:r>
              <a:rPr lang="en-US" sz="2400" i="1" dirty="0" err="1">
                <a:solidFill>
                  <a:srgbClr val="666666"/>
                </a:solidFill>
                <a:ea typeface="+mn-lt"/>
                <a:cs typeface="+mn-lt"/>
              </a:rPr>
              <a:t>gözetmeninin</a:t>
            </a:r>
            <a:r>
              <a:rPr lang="en-US" sz="2400" i="1" dirty="0">
                <a:solidFill>
                  <a:srgbClr val="666666"/>
                </a:solidFill>
                <a:ea typeface="+mn-lt"/>
                <a:cs typeface="+mn-lt"/>
              </a:rPr>
              <a:t> </a:t>
            </a:r>
            <a:r>
              <a:rPr lang="en-US" sz="2400" i="1" dirty="0" err="1">
                <a:solidFill>
                  <a:srgbClr val="666666"/>
                </a:solidFill>
                <a:ea typeface="+mn-lt"/>
                <a:cs typeface="+mn-lt"/>
              </a:rPr>
              <a:t>merhametine</a:t>
            </a:r>
            <a:r>
              <a:rPr lang="en-US" sz="2400" i="1" dirty="0">
                <a:solidFill>
                  <a:srgbClr val="666666"/>
                </a:solidFill>
                <a:ea typeface="+mn-lt"/>
                <a:cs typeface="+mn-lt"/>
              </a:rPr>
              <a:t> </a:t>
            </a:r>
            <a:r>
              <a:rPr lang="en-US" sz="2400" i="1" dirty="0" err="1">
                <a:solidFill>
                  <a:srgbClr val="666666"/>
                </a:solidFill>
                <a:ea typeface="+mn-lt"/>
                <a:cs typeface="+mn-lt"/>
              </a:rPr>
              <a:t>kalmıştır</a:t>
            </a:r>
            <a:r>
              <a:rPr lang="en-US" sz="2400" i="1" dirty="0">
                <a:solidFill>
                  <a:srgbClr val="666666"/>
                </a:solidFill>
                <a:ea typeface="+mn-lt"/>
                <a:cs typeface="+mn-lt"/>
              </a:rPr>
              <a:t>. </a:t>
            </a:r>
            <a:r>
              <a:rPr lang="en-US" sz="2400" i="1" dirty="0" err="1">
                <a:solidFill>
                  <a:srgbClr val="666666"/>
                </a:solidFill>
                <a:ea typeface="+mn-lt"/>
                <a:cs typeface="+mn-lt"/>
              </a:rPr>
              <a:t>Ancak</a:t>
            </a:r>
            <a:r>
              <a:rPr lang="en-US" sz="2400" i="1" dirty="0">
                <a:solidFill>
                  <a:srgbClr val="666666"/>
                </a:solidFill>
                <a:ea typeface="+mn-lt"/>
                <a:cs typeface="+mn-lt"/>
              </a:rPr>
              <a:t> Herakleitos, “</a:t>
            </a:r>
            <a:r>
              <a:rPr lang="en-US" sz="2400" i="1" dirty="0" err="1">
                <a:solidFill>
                  <a:srgbClr val="666666"/>
                </a:solidFill>
                <a:ea typeface="+mn-lt"/>
                <a:cs typeface="+mn-lt"/>
              </a:rPr>
              <a:t>insanı</a:t>
            </a:r>
            <a:r>
              <a:rPr lang="en-US" sz="2400" i="1" dirty="0">
                <a:solidFill>
                  <a:srgbClr val="666666"/>
                </a:solidFill>
                <a:ea typeface="+mn-lt"/>
                <a:cs typeface="+mn-lt"/>
              </a:rPr>
              <a:t>” </a:t>
            </a:r>
            <a:r>
              <a:rPr lang="en-US" sz="2400" i="1" dirty="0" err="1">
                <a:solidFill>
                  <a:srgbClr val="666666"/>
                </a:solidFill>
                <a:ea typeface="+mn-lt"/>
                <a:cs typeface="+mn-lt"/>
              </a:rPr>
              <a:t>bağlantı</a:t>
            </a:r>
            <a:r>
              <a:rPr lang="en-US" sz="2400" i="1" dirty="0">
                <a:solidFill>
                  <a:srgbClr val="666666"/>
                </a:solidFill>
                <a:ea typeface="+mn-lt"/>
                <a:cs typeface="+mn-lt"/>
              </a:rPr>
              <a:t> </a:t>
            </a:r>
            <a:r>
              <a:rPr lang="en-US" sz="2400" i="1" dirty="0" err="1">
                <a:solidFill>
                  <a:srgbClr val="666666"/>
                </a:solidFill>
                <a:ea typeface="+mn-lt"/>
                <a:cs typeface="+mn-lt"/>
              </a:rPr>
              <a:t>haline</a:t>
            </a:r>
            <a:r>
              <a:rPr lang="en-US" sz="2400" i="1" dirty="0">
                <a:solidFill>
                  <a:srgbClr val="666666"/>
                </a:solidFill>
                <a:ea typeface="+mn-lt"/>
                <a:cs typeface="+mn-lt"/>
              </a:rPr>
              <a:t> </a:t>
            </a:r>
            <a:r>
              <a:rPr lang="en-US" sz="2400" i="1" dirty="0" err="1">
                <a:solidFill>
                  <a:srgbClr val="666666"/>
                </a:solidFill>
                <a:ea typeface="+mn-lt"/>
                <a:cs typeface="+mn-lt"/>
              </a:rPr>
              <a:t>getirerek</a:t>
            </a:r>
            <a:r>
              <a:rPr lang="en-US" sz="2400" i="1" dirty="0">
                <a:solidFill>
                  <a:srgbClr val="666666"/>
                </a:solidFill>
                <a:ea typeface="+mn-lt"/>
                <a:cs typeface="+mn-lt"/>
              </a:rPr>
              <a:t> </a:t>
            </a:r>
            <a:r>
              <a:rPr lang="en-US" sz="2400" i="1" dirty="0" err="1">
                <a:solidFill>
                  <a:srgbClr val="666666"/>
                </a:solidFill>
                <a:ea typeface="+mn-lt"/>
                <a:cs typeface="+mn-lt"/>
              </a:rPr>
              <a:t>kişinin</a:t>
            </a:r>
            <a:r>
              <a:rPr lang="en-US" sz="2400" i="1" dirty="0">
                <a:solidFill>
                  <a:srgbClr val="666666"/>
                </a:solidFill>
                <a:ea typeface="+mn-lt"/>
                <a:cs typeface="+mn-lt"/>
              </a:rPr>
              <a:t> </a:t>
            </a:r>
            <a:r>
              <a:rPr lang="en-US" sz="2400" i="1" dirty="0" err="1">
                <a:solidFill>
                  <a:srgbClr val="666666"/>
                </a:solidFill>
                <a:ea typeface="+mn-lt"/>
                <a:cs typeface="+mn-lt"/>
              </a:rPr>
              <a:t>şansını</a:t>
            </a:r>
            <a:r>
              <a:rPr lang="en-US" sz="2400" i="1" dirty="0">
                <a:solidFill>
                  <a:srgbClr val="666666"/>
                </a:solidFill>
                <a:ea typeface="+mn-lt"/>
                <a:cs typeface="+mn-lt"/>
              </a:rPr>
              <a:t> </a:t>
            </a:r>
            <a:r>
              <a:rPr lang="en-US" sz="2400" i="1" dirty="0" err="1">
                <a:solidFill>
                  <a:srgbClr val="666666"/>
                </a:solidFill>
                <a:ea typeface="+mn-lt"/>
                <a:cs typeface="+mn-lt"/>
              </a:rPr>
              <a:t>karakterinin</a:t>
            </a:r>
            <a:r>
              <a:rPr lang="en-US" sz="2400" i="1" dirty="0">
                <a:solidFill>
                  <a:srgbClr val="666666"/>
                </a:solidFill>
                <a:ea typeface="+mn-lt"/>
                <a:cs typeface="+mn-lt"/>
              </a:rPr>
              <a:t>, </a:t>
            </a:r>
            <a:r>
              <a:rPr lang="en-US" sz="2400" i="1" dirty="0" err="1">
                <a:solidFill>
                  <a:srgbClr val="666666"/>
                </a:solidFill>
                <a:ea typeface="+mn-lt"/>
                <a:cs typeface="+mn-lt"/>
              </a:rPr>
              <a:t>etik</a:t>
            </a:r>
            <a:r>
              <a:rPr lang="en-US" sz="2400" i="1" dirty="0">
                <a:solidFill>
                  <a:srgbClr val="666666"/>
                </a:solidFill>
                <a:ea typeface="+mn-lt"/>
                <a:cs typeface="+mn-lt"/>
              </a:rPr>
              <a:t> </a:t>
            </a:r>
            <a:r>
              <a:rPr lang="en-US" sz="2400" i="1" dirty="0" err="1">
                <a:solidFill>
                  <a:srgbClr val="666666"/>
                </a:solidFill>
                <a:ea typeface="+mn-lt"/>
                <a:cs typeface="+mn-lt"/>
              </a:rPr>
              <a:t>duruşunun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işlevine</a:t>
            </a:r>
            <a:r>
              <a:rPr lang="en-US" sz="2400" i="1" dirty="0">
                <a:solidFill>
                  <a:srgbClr val="666666"/>
                </a:solidFill>
                <a:ea typeface="+mn-lt"/>
                <a:cs typeface="+mn-lt"/>
              </a:rPr>
              <a:t> </a:t>
            </a:r>
            <a:r>
              <a:rPr lang="en-US" sz="2400" i="1" dirty="0" err="1">
                <a:solidFill>
                  <a:srgbClr val="666666"/>
                </a:solidFill>
                <a:ea typeface="+mn-lt"/>
                <a:cs typeface="+mn-lt"/>
              </a:rPr>
              <a:t>dönüştürür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12</a:t>
            </a:fld>
            <a:endParaRPr lang="en-US" dirty="0"/>
          </a:p>
        </p:txBody>
      </p:sp>
    </p:spTree>
    <p:extLst>
      <p:ext uri="{BB962C8B-B14F-4D97-AF65-F5344CB8AC3E}">
        <p14:creationId xmlns:p14="http://schemas.microsoft.com/office/powerpoint/2010/main" val="245331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Antik </a:t>
            </a:r>
            <a:r>
              <a:rPr lang="en-US" sz="2400" i="1" dirty="0" err="1">
                <a:solidFill>
                  <a:srgbClr val="666666"/>
                </a:solidFill>
                <a:ea typeface="+mn-lt"/>
                <a:cs typeface="+mn-lt"/>
              </a:rPr>
              <a:t>çağlardan</a:t>
            </a:r>
            <a:r>
              <a:rPr lang="en-US" sz="2400" i="1" dirty="0">
                <a:solidFill>
                  <a:srgbClr val="666666"/>
                </a:solidFill>
                <a:ea typeface="+mn-lt"/>
                <a:cs typeface="+mn-lt"/>
              </a:rPr>
              <a:t> </a:t>
            </a:r>
            <a:r>
              <a:rPr lang="en-US" sz="2400" i="1" dirty="0" err="1">
                <a:solidFill>
                  <a:srgbClr val="666666"/>
                </a:solidFill>
                <a:ea typeface="+mn-lt"/>
                <a:cs typeface="+mn-lt"/>
              </a:rPr>
              <a:t>beri</a:t>
            </a:r>
            <a:r>
              <a:rPr lang="en-US" sz="2400" i="1" dirty="0">
                <a:solidFill>
                  <a:srgbClr val="666666"/>
                </a:solidFill>
                <a:ea typeface="+mn-lt"/>
                <a:cs typeface="+mn-lt"/>
              </a:rPr>
              <a:t> Herakleitos </a:t>
            </a:r>
            <a:r>
              <a:rPr lang="en-US" sz="2400" i="1" dirty="0" err="1">
                <a:solidFill>
                  <a:srgbClr val="666666"/>
                </a:solidFill>
                <a:ea typeface="+mn-lt"/>
                <a:cs typeface="+mn-lt"/>
              </a:rPr>
              <a:t>kibirli</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insan</a:t>
            </a:r>
            <a:r>
              <a:rPr lang="en-US" sz="2400" i="1" dirty="0">
                <a:solidFill>
                  <a:srgbClr val="666666"/>
                </a:solidFill>
                <a:ea typeface="+mn-lt"/>
                <a:cs typeface="+mn-lt"/>
              </a:rPr>
              <a:t> </a:t>
            </a:r>
            <a:r>
              <a:rPr lang="en-US" sz="2400" i="1" dirty="0" err="1">
                <a:solidFill>
                  <a:srgbClr val="666666"/>
                </a:solidFill>
                <a:ea typeface="+mn-lt"/>
                <a:cs typeface="+mn-lt"/>
              </a:rPr>
              <a:t>sevmeyen</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etiketlenmiştir</a:t>
            </a:r>
            <a:r>
              <a:rPr lang="en-US" sz="2400" i="1" dirty="0">
                <a:solidFill>
                  <a:srgbClr val="666666"/>
                </a:solidFill>
                <a:ea typeface="+mn-lt"/>
                <a:cs typeface="+mn-lt"/>
              </a:rPr>
              <a:t>. Şüpheci </a:t>
            </a:r>
            <a:r>
              <a:rPr lang="en-US" sz="2400" i="1" dirty="0" err="1">
                <a:solidFill>
                  <a:srgbClr val="666666"/>
                </a:solidFill>
                <a:ea typeface="+mn-lt"/>
                <a:cs typeface="+mn-lt"/>
              </a:rPr>
              <a:t>Phliuslu</a:t>
            </a:r>
            <a:r>
              <a:rPr lang="en-US" sz="2400" i="1" dirty="0">
                <a:solidFill>
                  <a:srgbClr val="666666"/>
                </a:solidFill>
                <a:ea typeface="+mn-lt"/>
                <a:cs typeface="+mn-lt"/>
              </a:rPr>
              <a:t> Timon, </a:t>
            </a:r>
            <a:r>
              <a:rPr lang="en-US" sz="2400" i="1" dirty="0" err="1">
                <a:solidFill>
                  <a:srgbClr val="666666"/>
                </a:solidFill>
                <a:ea typeface="+mn-lt"/>
                <a:cs typeface="+mn-lt"/>
              </a:rPr>
              <a:t>Herakleitos’u</a:t>
            </a:r>
            <a:r>
              <a:rPr lang="en-US" sz="2400" i="1" dirty="0">
                <a:solidFill>
                  <a:srgbClr val="666666"/>
                </a:solidFill>
                <a:ea typeface="+mn-lt"/>
                <a:cs typeface="+mn-lt"/>
              </a:rPr>
              <a:t> “</a:t>
            </a:r>
            <a:r>
              <a:rPr lang="en-US" sz="2400" i="1" dirty="0" err="1">
                <a:solidFill>
                  <a:srgbClr val="666666"/>
                </a:solidFill>
                <a:ea typeface="+mn-lt"/>
                <a:cs typeface="+mn-lt"/>
              </a:rPr>
              <a:t>ayaktakımı</a:t>
            </a:r>
            <a:r>
              <a:rPr lang="en-US" sz="2400" i="1" dirty="0">
                <a:solidFill>
                  <a:srgbClr val="666666"/>
                </a:solidFill>
                <a:ea typeface="+mn-lt"/>
                <a:cs typeface="+mn-lt"/>
              </a:rPr>
              <a:t> </a:t>
            </a:r>
            <a:r>
              <a:rPr lang="en-US" sz="2400" i="1" dirty="0" err="1">
                <a:solidFill>
                  <a:srgbClr val="666666"/>
                </a:solidFill>
                <a:ea typeface="+mn-lt"/>
                <a:cs typeface="+mn-lt"/>
              </a:rPr>
              <a:t>istismarcısı</a:t>
            </a:r>
            <a:r>
              <a:rPr lang="en-US" sz="2400" i="1" dirty="0">
                <a:solidFill>
                  <a:srgbClr val="666666"/>
                </a:solidFill>
                <a:ea typeface="+mn-lt"/>
                <a:cs typeface="+mn-lt"/>
              </a:rPr>
              <a:t>” (</a:t>
            </a:r>
            <a:r>
              <a:rPr lang="en-US" sz="2400" i="1" dirty="0" err="1">
                <a:solidFill>
                  <a:srgbClr val="666666"/>
                </a:solidFill>
                <a:ea typeface="+mn-lt"/>
                <a:cs typeface="+mn-lt"/>
              </a:rPr>
              <a:t>ochloloidoros</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adlandırmıştır</a:t>
            </a:r>
            <a:r>
              <a:rPr lang="en-US" sz="2400" i="1" dirty="0">
                <a:solidFill>
                  <a:srgbClr val="666666"/>
                </a:solidFill>
                <a:ea typeface="+mn-lt"/>
                <a:cs typeface="+mn-lt"/>
              </a:rPr>
              <a:t>. Herakleitos </a:t>
            </a:r>
            <a:r>
              <a:rPr lang="en-US" sz="2400" i="1" dirty="0" err="1">
                <a:solidFill>
                  <a:srgbClr val="666666"/>
                </a:solidFill>
                <a:ea typeface="+mn-lt"/>
                <a:cs typeface="+mn-lt"/>
              </a:rPr>
              <a:t>kendini</a:t>
            </a:r>
            <a:r>
              <a:rPr lang="en-US" sz="2400" i="1" dirty="0">
                <a:solidFill>
                  <a:srgbClr val="666666"/>
                </a:solidFill>
                <a:ea typeface="+mn-lt"/>
                <a:cs typeface="+mn-lt"/>
              </a:rPr>
              <a:t> </a:t>
            </a:r>
            <a:r>
              <a:rPr lang="en-US" sz="2400" i="1" dirty="0" err="1">
                <a:solidFill>
                  <a:srgbClr val="666666"/>
                </a:solidFill>
                <a:ea typeface="+mn-lt"/>
                <a:cs typeface="+mn-lt"/>
              </a:rPr>
              <a:t>kendi</a:t>
            </a:r>
            <a:r>
              <a:rPr lang="en-US" sz="2400" i="1" dirty="0">
                <a:solidFill>
                  <a:srgbClr val="666666"/>
                </a:solidFill>
                <a:ea typeface="+mn-lt"/>
                <a:cs typeface="+mn-lt"/>
              </a:rPr>
              <a:t> </a:t>
            </a:r>
            <a:r>
              <a:rPr lang="en-US" sz="2400" i="1" dirty="0" err="1">
                <a:solidFill>
                  <a:srgbClr val="666666"/>
                </a:solidFill>
                <a:ea typeface="+mn-lt"/>
                <a:cs typeface="+mn-lt"/>
              </a:rPr>
              <a:t>kendini</a:t>
            </a:r>
            <a:r>
              <a:rPr lang="en-US" sz="2400" i="1" dirty="0">
                <a:solidFill>
                  <a:srgbClr val="666666"/>
                </a:solidFill>
                <a:ea typeface="+mn-lt"/>
                <a:cs typeface="+mn-lt"/>
              </a:rPr>
              <a:t> </a:t>
            </a:r>
            <a:r>
              <a:rPr lang="en-US" sz="2400" i="1" dirty="0" err="1">
                <a:solidFill>
                  <a:srgbClr val="666666"/>
                </a:solidFill>
                <a:ea typeface="+mn-lt"/>
                <a:cs typeface="+mn-lt"/>
              </a:rPr>
              <a:t>eğitmiş</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görüyordu</a:t>
            </a:r>
            <a:r>
              <a:rPr lang="en-US" sz="2400" i="1" dirty="0">
                <a:solidFill>
                  <a:srgbClr val="666666"/>
                </a:solidFill>
                <a:ea typeface="+mn-lt"/>
                <a:cs typeface="+mn-lt"/>
              </a:rPr>
              <a:t>. </a:t>
            </a:r>
            <a:r>
              <a:rPr lang="en-US" sz="2400" i="1" dirty="0" err="1">
                <a:solidFill>
                  <a:srgbClr val="666666"/>
                </a:solidFill>
                <a:ea typeface="+mn-lt"/>
                <a:cs typeface="+mn-lt"/>
              </a:rPr>
              <a:t>Başkalarını</a:t>
            </a:r>
            <a:r>
              <a:rPr lang="en-US" sz="2400" i="1" dirty="0">
                <a:solidFill>
                  <a:srgbClr val="666666"/>
                </a:solidFill>
                <a:ea typeface="+mn-lt"/>
                <a:cs typeface="+mn-lt"/>
              </a:rPr>
              <a:t> </a:t>
            </a:r>
            <a:r>
              <a:rPr lang="en-US" sz="2400" i="1" dirty="0" err="1">
                <a:solidFill>
                  <a:srgbClr val="666666"/>
                </a:solidFill>
                <a:ea typeface="+mn-lt"/>
                <a:cs typeface="+mn-lt"/>
              </a:rPr>
              <a:t>yeteneksiz</a:t>
            </a:r>
            <a:r>
              <a:rPr lang="en-US" sz="2400" i="1" dirty="0">
                <a:solidFill>
                  <a:srgbClr val="666666"/>
                </a:solidFill>
                <a:ea typeface="+mn-lt"/>
                <a:cs typeface="+mn-lt"/>
              </a:rPr>
              <a:t> </a:t>
            </a:r>
            <a:r>
              <a:rPr lang="en-US" sz="2400" i="1" dirty="0" err="1">
                <a:solidFill>
                  <a:srgbClr val="666666"/>
                </a:solidFill>
                <a:ea typeface="+mn-lt"/>
                <a:cs typeface="+mn-lt"/>
              </a:rPr>
              <a:t>değil</a:t>
            </a:r>
            <a:r>
              <a:rPr lang="en-US" sz="2400" i="1" dirty="0">
                <a:solidFill>
                  <a:srgbClr val="666666"/>
                </a:solidFill>
                <a:ea typeface="+mn-lt"/>
                <a:cs typeface="+mn-lt"/>
              </a:rPr>
              <a:t>, </a:t>
            </a:r>
            <a:r>
              <a:rPr lang="en-US" sz="2400" i="1" dirty="0" err="1">
                <a:solidFill>
                  <a:srgbClr val="666666"/>
                </a:solidFill>
                <a:ea typeface="+mn-lt"/>
                <a:cs typeface="+mn-lt"/>
              </a:rPr>
              <a:t>isteksiz</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görüyordu</a:t>
            </a:r>
            <a:r>
              <a:rPr lang="en-US" sz="2400" i="1" dirty="0">
                <a:solidFill>
                  <a:srgbClr val="666666"/>
                </a:solidFill>
                <a:ea typeface="+mn-lt"/>
                <a:cs typeface="+mn-lt"/>
              </a:rPr>
              <a:t>: “Ve </a:t>
            </a:r>
            <a:r>
              <a:rPr lang="en-US" sz="2400" i="1" dirty="0" err="1">
                <a:solidFill>
                  <a:srgbClr val="666666"/>
                </a:solidFill>
                <a:ea typeface="+mn-lt"/>
                <a:cs typeface="+mn-lt"/>
              </a:rPr>
              <a:t>akıl</a:t>
            </a:r>
            <a:r>
              <a:rPr lang="en-US" sz="2400" i="1" dirty="0">
                <a:solidFill>
                  <a:srgbClr val="666666"/>
                </a:solidFill>
                <a:ea typeface="+mn-lt"/>
                <a:cs typeface="+mn-lt"/>
              </a:rPr>
              <a:t> </a:t>
            </a:r>
            <a:r>
              <a:rPr lang="en-US" sz="2400" i="1" dirty="0" err="1">
                <a:solidFill>
                  <a:srgbClr val="666666"/>
                </a:solidFill>
                <a:ea typeface="+mn-lt"/>
                <a:cs typeface="+mn-lt"/>
              </a:rPr>
              <a:t>ortak</a:t>
            </a:r>
            <a:r>
              <a:rPr lang="en-US" sz="2400" i="1" dirty="0">
                <a:solidFill>
                  <a:srgbClr val="666666"/>
                </a:solidFill>
                <a:ea typeface="+mn-lt"/>
                <a:cs typeface="+mn-lt"/>
              </a:rPr>
              <a:t> </a:t>
            </a:r>
            <a:r>
              <a:rPr lang="en-US" sz="2400" i="1" dirty="0" err="1">
                <a:solidFill>
                  <a:srgbClr val="666666"/>
                </a:solidFill>
                <a:ea typeface="+mn-lt"/>
                <a:cs typeface="+mn-lt"/>
              </a:rPr>
              <a:t>olmasına</a:t>
            </a:r>
            <a:r>
              <a:rPr lang="en-US" sz="2400" i="1" dirty="0">
                <a:solidFill>
                  <a:srgbClr val="666666"/>
                </a:solidFill>
                <a:ea typeface="+mn-lt"/>
                <a:cs typeface="+mn-lt"/>
              </a:rPr>
              <a:t> </a:t>
            </a:r>
            <a:r>
              <a:rPr lang="en-US" sz="2400" i="1" dirty="0" err="1">
                <a:solidFill>
                  <a:srgbClr val="666666"/>
                </a:solidFill>
                <a:ea typeface="+mn-lt"/>
                <a:cs typeface="+mn-lt"/>
              </a:rPr>
              <a:t>rağmen</a:t>
            </a:r>
            <a:r>
              <a:rPr lang="en-US" sz="2400" i="1" dirty="0">
                <a:solidFill>
                  <a:srgbClr val="666666"/>
                </a:solidFill>
                <a:ea typeface="+mn-lt"/>
                <a:cs typeface="+mn-lt"/>
              </a:rPr>
              <a:t>, </a:t>
            </a:r>
            <a:r>
              <a:rPr lang="en-US" sz="2400" i="1" dirty="0" err="1">
                <a:solidFill>
                  <a:srgbClr val="666666"/>
                </a:solidFill>
                <a:ea typeface="+mn-lt"/>
                <a:cs typeface="+mn-lt"/>
              </a:rPr>
              <a:t>çoğu</a:t>
            </a:r>
            <a:r>
              <a:rPr lang="en-US" sz="2400" i="1" dirty="0">
                <a:solidFill>
                  <a:srgbClr val="666666"/>
                </a:solidFill>
                <a:ea typeface="+mn-lt"/>
                <a:cs typeface="+mn-lt"/>
              </a:rPr>
              <a:t> </a:t>
            </a:r>
            <a:r>
              <a:rPr lang="en-US" sz="2400" i="1" dirty="0" err="1">
                <a:solidFill>
                  <a:srgbClr val="666666"/>
                </a:solidFill>
                <a:ea typeface="+mn-lt"/>
                <a:cs typeface="+mn-lt"/>
              </a:rPr>
              <a:t>insan</a:t>
            </a:r>
            <a:r>
              <a:rPr lang="en-US" sz="2400" i="1" dirty="0">
                <a:solidFill>
                  <a:srgbClr val="666666"/>
                </a:solidFill>
                <a:ea typeface="+mn-lt"/>
                <a:cs typeface="+mn-lt"/>
              </a:rPr>
              <a:t> </a:t>
            </a:r>
            <a:r>
              <a:rPr lang="en-US" sz="2400" i="1" dirty="0" err="1">
                <a:solidFill>
                  <a:srgbClr val="666666"/>
                </a:solidFill>
                <a:ea typeface="+mn-lt"/>
                <a:cs typeface="+mn-lt"/>
              </a:rPr>
              <a:t>kendilerine</a:t>
            </a:r>
            <a:r>
              <a:rPr lang="en-US" sz="2400" i="1" dirty="0">
                <a:solidFill>
                  <a:srgbClr val="666666"/>
                </a:solidFill>
                <a:ea typeface="+mn-lt"/>
                <a:cs typeface="+mn-lt"/>
              </a:rPr>
              <a:t> </a:t>
            </a:r>
            <a:r>
              <a:rPr lang="en-US" sz="2400" i="1" dirty="0" err="1">
                <a:solidFill>
                  <a:srgbClr val="666666"/>
                </a:solidFill>
                <a:ea typeface="+mn-lt"/>
                <a:cs typeface="+mn-lt"/>
              </a:rPr>
              <a:t>özgü</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anlayışa</a:t>
            </a:r>
            <a:r>
              <a:rPr lang="en-US" sz="2400" i="1" dirty="0">
                <a:solidFill>
                  <a:srgbClr val="666666"/>
                </a:solidFill>
                <a:ea typeface="+mn-lt"/>
                <a:cs typeface="+mn-lt"/>
              </a:rPr>
              <a:t> </a:t>
            </a:r>
            <a:r>
              <a:rPr lang="en-US" sz="2400" i="1" dirty="0" err="1">
                <a:solidFill>
                  <a:srgbClr val="666666"/>
                </a:solidFill>
                <a:ea typeface="+mn-lt"/>
                <a:cs typeface="+mn-lt"/>
              </a:rPr>
              <a:t>sahipmiş</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yaşar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13</a:t>
            </a:fld>
            <a:endParaRPr lang="en-US" dirty="0"/>
          </a:p>
        </p:txBody>
      </p:sp>
    </p:spTree>
    <p:extLst>
      <p:ext uri="{BB962C8B-B14F-4D97-AF65-F5344CB8AC3E}">
        <p14:creationId xmlns:p14="http://schemas.microsoft.com/office/powerpoint/2010/main" val="4091967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Herakleitos, </a:t>
            </a:r>
            <a:r>
              <a:rPr lang="en-US" sz="2400" i="1" dirty="0" err="1">
                <a:solidFill>
                  <a:srgbClr val="666666"/>
                </a:solidFill>
                <a:ea typeface="+mn-lt"/>
                <a:cs typeface="+mn-lt"/>
              </a:rPr>
              <a:t>popüler</a:t>
            </a:r>
            <a:r>
              <a:rPr lang="en-US" sz="2400" i="1" dirty="0">
                <a:solidFill>
                  <a:srgbClr val="666666"/>
                </a:solidFill>
                <a:ea typeface="+mn-lt"/>
                <a:cs typeface="+mn-lt"/>
              </a:rPr>
              <a:t> </a:t>
            </a:r>
            <a:r>
              <a:rPr lang="en-US" sz="2400" i="1" dirty="0" err="1">
                <a:solidFill>
                  <a:srgbClr val="666666"/>
                </a:solidFill>
                <a:ea typeface="+mn-lt"/>
                <a:cs typeface="+mn-lt"/>
              </a:rPr>
              <a:t>gizem</a:t>
            </a:r>
            <a:r>
              <a:rPr lang="en-US" sz="2400" i="1" dirty="0">
                <a:solidFill>
                  <a:srgbClr val="666666"/>
                </a:solidFill>
                <a:ea typeface="+mn-lt"/>
                <a:cs typeface="+mn-lt"/>
              </a:rPr>
              <a:t> </a:t>
            </a:r>
            <a:r>
              <a:rPr lang="en-US" sz="2400" i="1" dirty="0" err="1">
                <a:solidFill>
                  <a:srgbClr val="666666"/>
                </a:solidFill>
                <a:ea typeface="+mn-lt"/>
                <a:cs typeface="+mn-lt"/>
              </a:rPr>
              <a:t>kültlerini</a:t>
            </a:r>
            <a:r>
              <a:rPr lang="en-US" sz="2400" i="1" dirty="0">
                <a:solidFill>
                  <a:srgbClr val="666666"/>
                </a:solidFill>
                <a:ea typeface="+mn-lt"/>
                <a:cs typeface="+mn-lt"/>
              </a:rPr>
              <a:t> </a:t>
            </a:r>
            <a:r>
              <a:rPr lang="en-US" sz="2400" i="1" dirty="0" err="1">
                <a:solidFill>
                  <a:srgbClr val="666666"/>
                </a:solidFill>
                <a:ea typeface="+mn-lt"/>
                <a:cs typeface="+mn-lt"/>
              </a:rPr>
              <a:t>eleştirerek</a:t>
            </a:r>
            <a:r>
              <a:rPr lang="en-US" sz="2400" i="1" dirty="0">
                <a:solidFill>
                  <a:srgbClr val="666666"/>
                </a:solidFill>
                <a:ea typeface="+mn-lt"/>
                <a:cs typeface="+mn-lt"/>
              </a:rPr>
              <a:t>, </a:t>
            </a:r>
            <a:r>
              <a:rPr lang="en-US" sz="2400" i="1" dirty="0" err="1">
                <a:solidFill>
                  <a:srgbClr val="666666"/>
                </a:solidFill>
                <a:ea typeface="+mn-lt"/>
                <a:cs typeface="+mn-lt"/>
              </a:rPr>
              <a:t>zamanın</a:t>
            </a:r>
            <a:r>
              <a:rPr lang="en-US" sz="2400" i="1" dirty="0">
                <a:solidFill>
                  <a:srgbClr val="666666"/>
                </a:solidFill>
                <a:ea typeface="+mn-lt"/>
                <a:cs typeface="+mn-lt"/>
              </a:rPr>
              <a:t> hakim </a:t>
            </a:r>
            <a:r>
              <a:rPr lang="en-US" sz="2400" i="1" dirty="0" err="1">
                <a:solidFill>
                  <a:srgbClr val="666666"/>
                </a:solidFill>
                <a:ea typeface="+mn-lt"/>
                <a:cs typeface="+mn-lt"/>
              </a:rPr>
              <a:t>dininden</a:t>
            </a:r>
            <a:r>
              <a:rPr lang="en-US" sz="2400" i="1" dirty="0">
                <a:solidFill>
                  <a:srgbClr val="666666"/>
                </a:solidFill>
                <a:ea typeface="+mn-lt"/>
                <a:cs typeface="+mn-lt"/>
              </a:rPr>
              <a:t> </a:t>
            </a:r>
            <a:r>
              <a:rPr lang="en-US" sz="2400" i="1" dirty="0" err="1">
                <a:solidFill>
                  <a:srgbClr val="666666"/>
                </a:solidFill>
                <a:ea typeface="+mn-lt"/>
                <a:cs typeface="+mn-lt"/>
              </a:rPr>
              <a:t>hoşlanmıyor</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görünüyordu</a:t>
            </a:r>
            <a:r>
              <a:rPr lang="en-US" sz="2400" i="1" dirty="0">
                <a:solidFill>
                  <a:srgbClr val="666666"/>
                </a:solidFill>
                <a:ea typeface="+mn-lt"/>
                <a:cs typeface="+mn-lt"/>
              </a:rPr>
              <a:t>. K I S</a:t>
            </a:r>
            <a:endParaRPr lang="en-US" dirty="0" err="1"/>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14</a:t>
            </a:fld>
            <a:endParaRPr lang="en-US" dirty="0"/>
          </a:p>
        </p:txBody>
      </p:sp>
      <p:pic>
        <p:nvPicPr>
          <p:cNvPr id="4" name="Picture 3" descr="A statue of a person sitting on a chair&#10;&#10;Description automatically generated">
            <a:extLst>
              <a:ext uri="{FF2B5EF4-FFF2-40B4-BE49-F238E27FC236}">
                <a16:creationId xmlns:a16="http://schemas.microsoft.com/office/drawing/2014/main" id="{00BEA6CF-1FC2-A99D-EC6A-21EFC8057710}"/>
              </a:ext>
            </a:extLst>
          </p:cNvPr>
          <p:cNvPicPr>
            <a:picLocks noChangeAspect="1"/>
          </p:cNvPicPr>
          <p:nvPr/>
        </p:nvPicPr>
        <p:blipFill>
          <a:blip r:embed="rId2"/>
          <a:stretch>
            <a:fillRect/>
          </a:stretch>
        </p:blipFill>
        <p:spPr>
          <a:xfrm>
            <a:off x="1258907" y="2171700"/>
            <a:ext cx="2682836" cy="4114800"/>
          </a:xfrm>
          <a:prstGeom prst="rect">
            <a:avLst/>
          </a:prstGeom>
        </p:spPr>
      </p:pic>
      <p:pic>
        <p:nvPicPr>
          <p:cNvPr id="7" name="Picture 6" descr="A statue of a person holding a jug&#10;&#10;Description automatically generated">
            <a:extLst>
              <a:ext uri="{FF2B5EF4-FFF2-40B4-BE49-F238E27FC236}">
                <a16:creationId xmlns:a16="http://schemas.microsoft.com/office/drawing/2014/main" id="{462D555B-76B5-0790-0A44-98A36D267AAC}"/>
              </a:ext>
            </a:extLst>
          </p:cNvPr>
          <p:cNvPicPr>
            <a:picLocks noChangeAspect="1"/>
          </p:cNvPicPr>
          <p:nvPr/>
        </p:nvPicPr>
        <p:blipFill>
          <a:blip r:embed="rId3"/>
          <a:stretch>
            <a:fillRect/>
          </a:stretch>
        </p:blipFill>
        <p:spPr>
          <a:xfrm>
            <a:off x="4429748" y="2171700"/>
            <a:ext cx="1922804" cy="4114800"/>
          </a:xfrm>
          <a:prstGeom prst="rect">
            <a:avLst/>
          </a:prstGeom>
        </p:spPr>
      </p:pic>
      <p:pic>
        <p:nvPicPr>
          <p:cNvPr id="8" name="Picture 7" descr="A statue of a bearded person&#10;&#10;Description automatically generated">
            <a:extLst>
              <a:ext uri="{FF2B5EF4-FFF2-40B4-BE49-F238E27FC236}">
                <a16:creationId xmlns:a16="http://schemas.microsoft.com/office/drawing/2014/main" id="{848A6D0D-6CFC-13F2-57B8-BCE72C5B477A}"/>
              </a:ext>
            </a:extLst>
          </p:cNvPr>
          <p:cNvPicPr>
            <a:picLocks noChangeAspect="1"/>
          </p:cNvPicPr>
          <p:nvPr/>
        </p:nvPicPr>
        <p:blipFill>
          <a:blip r:embed="rId4"/>
          <a:stretch>
            <a:fillRect/>
          </a:stretch>
        </p:blipFill>
        <p:spPr>
          <a:xfrm>
            <a:off x="6705600" y="2171510"/>
            <a:ext cx="3038475" cy="4153281"/>
          </a:xfrm>
          <a:prstGeom prst="rect">
            <a:avLst/>
          </a:prstGeom>
        </p:spPr>
      </p:pic>
    </p:spTree>
    <p:extLst>
      <p:ext uri="{BB962C8B-B14F-4D97-AF65-F5344CB8AC3E}">
        <p14:creationId xmlns:p14="http://schemas.microsoft.com/office/powerpoint/2010/main" val="4227208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felsefesinin</a:t>
            </a:r>
            <a:r>
              <a:rPr lang="en-US" sz="2400" i="1" dirty="0">
                <a:solidFill>
                  <a:srgbClr val="666666"/>
                </a:solidFill>
                <a:ea typeface="+mn-lt"/>
                <a:cs typeface="+mn-lt"/>
              </a:rPr>
              <a:t> </a:t>
            </a:r>
            <a:r>
              <a:rPr lang="en-US" sz="2400" i="1" dirty="0" err="1">
                <a:solidFill>
                  <a:srgbClr val="666666"/>
                </a:solidFill>
                <a:ea typeface="+mn-lt"/>
                <a:cs typeface="+mn-lt"/>
              </a:rPr>
              <a:t>ayırt</a:t>
            </a:r>
            <a:r>
              <a:rPr lang="en-US" sz="2400" i="1" dirty="0">
                <a:solidFill>
                  <a:srgbClr val="666666"/>
                </a:solidFill>
                <a:ea typeface="+mn-lt"/>
                <a:cs typeface="+mn-lt"/>
              </a:rPr>
              <a:t> </a:t>
            </a:r>
            <a:r>
              <a:rPr lang="en-US" sz="2400" i="1" dirty="0" err="1">
                <a:solidFill>
                  <a:srgbClr val="666666"/>
                </a:solidFill>
                <a:ea typeface="+mn-lt"/>
                <a:cs typeface="+mn-lt"/>
              </a:rPr>
              <a:t>edici</a:t>
            </a:r>
            <a:r>
              <a:rPr lang="en-US" sz="2400" i="1" dirty="0">
                <a:solidFill>
                  <a:srgbClr val="666666"/>
                </a:solidFill>
                <a:ea typeface="+mn-lt"/>
                <a:cs typeface="+mn-lt"/>
              </a:rPr>
              <a:t> </a:t>
            </a:r>
            <a:r>
              <a:rPr lang="en-US" sz="2400" i="1" dirty="0" err="1">
                <a:solidFill>
                  <a:srgbClr val="666666"/>
                </a:solidFill>
                <a:ea typeface="+mn-lt"/>
                <a:cs typeface="+mn-lt"/>
              </a:rPr>
              <a:t>özellikleri</a:t>
            </a:r>
            <a:r>
              <a:rPr lang="en-US" sz="2400" i="1" dirty="0">
                <a:solidFill>
                  <a:srgbClr val="666666"/>
                </a:solidFill>
                <a:ea typeface="+mn-lt"/>
                <a:cs typeface="+mn-lt"/>
              </a:rPr>
              <a:t> </a:t>
            </a:r>
            <a:r>
              <a:rPr lang="en-US" sz="2400" i="1" dirty="0" err="1">
                <a:solidFill>
                  <a:srgbClr val="666666"/>
                </a:solidFill>
                <a:ea typeface="+mn-lt"/>
                <a:cs typeface="+mn-lt"/>
              </a:rPr>
              <a:t>karşıtların</a:t>
            </a:r>
            <a:r>
              <a:rPr lang="en-US" sz="2400" i="1" dirty="0">
                <a:solidFill>
                  <a:srgbClr val="666666"/>
                </a:solidFill>
                <a:ea typeface="+mn-lt"/>
                <a:cs typeface="+mn-lt"/>
              </a:rPr>
              <a:t> </a:t>
            </a:r>
            <a:r>
              <a:rPr lang="en-US" sz="2400" i="1" dirty="0" err="1">
                <a:solidFill>
                  <a:srgbClr val="666666"/>
                </a:solidFill>
                <a:ea typeface="+mn-lt"/>
                <a:cs typeface="+mn-lt"/>
              </a:rPr>
              <a:t>birliği</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değişim</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akıştır</a:t>
            </a:r>
            <a:r>
              <a:rPr lang="en-US" sz="2400" i="1" dirty="0">
                <a:solidFill>
                  <a:srgbClr val="666666"/>
                </a:solidFill>
                <a:ea typeface="+mn-lt"/>
                <a:cs typeface="+mn-lt"/>
              </a:rPr>
              <a:t>. Diogenes </a:t>
            </a:r>
            <a:r>
              <a:rPr lang="en-US" sz="2400" i="1" dirty="0" err="1">
                <a:solidFill>
                  <a:srgbClr val="666666"/>
                </a:solidFill>
                <a:ea typeface="+mn-lt"/>
                <a:cs typeface="+mn-lt"/>
              </a:rPr>
              <a:t>Laërtius</a:t>
            </a:r>
            <a:r>
              <a:rPr lang="en-US" sz="2400" i="1" dirty="0">
                <a:solidFill>
                  <a:srgbClr val="666666"/>
                </a:solidFill>
                <a:ea typeface="+mn-lt"/>
                <a:cs typeface="+mn-lt"/>
              </a:rPr>
              <a:t>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felsefesini</a:t>
            </a:r>
            <a:r>
              <a:rPr lang="en-US" sz="2400" i="1" dirty="0">
                <a:solidFill>
                  <a:srgbClr val="666666"/>
                </a:solidFill>
                <a:ea typeface="+mn-lt"/>
                <a:cs typeface="+mn-lt"/>
              </a:rPr>
              <a:t> </a:t>
            </a:r>
            <a:r>
              <a:rPr lang="en-US" sz="2400" i="1" dirty="0" err="1">
                <a:solidFill>
                  <a:srgbClr val="666666"/>
                </a:solidFill>
                <a:ea typeface="+mn-lt"/>
                <a:cs typeface="+mn-lt"/>
              </a:rPr>
              <a:t>şöyle</a:t>
            </a:r>
            <a:r>
              <a:rPr lang="en-US" sz="2400" i="1" dirty="0">
                <a:solidFill>
                  <a:srgbClr val="666666"/>
                </a:solidFill>
                <a:ea typeface="+mn-lt"/>
                <a:cs typeface="+mn-lt"/>
              </a:rPr>
              <a:t> </a:t>
            </a:r>
            <a:r>
              <a:rPr lang="en-US" sz="2400" i="1" dirty="0" err="1">
                <a:solidFill>
                  <a:srgbClr val="666666"/>
                </a:solidFill>
                <a:ea typeface="+mn-lt"/>
                <a:cs typeface="+mn-lt"/>
              </a:rPr>
              <a:t>özetler</a:t>
            </a:r>
            <a:r>
              <a:rPr lang="en-US" sz="2400" i="1" dirty="0">
                <a:solidFill>
                  <a:srgbClr val="666666"/>
                </a:solidFill>
                <a:ea typeface="+mn-lt"/>
                <a:cs typeface="+mn-lt"/>
              </a:rPr>
              <a:t>; “Her </a:t>
            </a:r>
            <a:r>
              <a:rPr lang="en-US" sz="2400" i="1" dirty="0" err="1">
                <a:solidFill>
                  <a:srgbClr val="666666"/>
                </a:solidFill>
                <a:ea typeface="+mn-lt"/>
                <a:cs typeface="+mn-lt"/>
              </a:rPr>
              <a:t>şey</a:t>
            </a:r>
            <a:r>
              <a:rPr lang="en-US" sz="2400" i="1" dirty="0">
                <a:solidFill>
                  <a:srgbClr val="666666"/>
                </a:solidFill>
                <a:ea typeface="+mn-lt"/>
                <a:cs typeface="+mn-lt"/>
              </a:rPr>
              <a:t> </a:t>
            </a:r>
            <a:r>
              <a:rPr lang="en-US" sz="2400" i="1" dirty="0" err="1">
                <a:solidFill>
                  <a:srgbClr val="666666"/>
                </a:solidFill>
                <a:ea typeface="+mn-lt"/>
                <a:cs typeface="+mn-lt"/>
              </a:rPr>
              <a:t>karşıtların</a:t>
            </a:r>
            <a:r>
              <a:rPr lang="en-US" sz="2400" i="1" dirty="0">
                <a:solidFill>
                  <a:srgbClr val="666666"/>
                </a:solidFill>
                <a:ea typeface="+mn-lt"/>
                <a:cs typeface="+mn-lt"/>
              </a:rPr>
              <a:t> </a:t>
            </a:r>
            <a:r>
              <a:rPr lang="en-US" sz="2400" i="1" dirty="0" err="1">
                <a:solidFill>
                  <a:srgbClr val="666666"/>
                </a:solidFill>
                <a:ea typeface="+mn-lt"/>
                <a:cs typeface="+mn-lt"/>
              </a:rPr>
              <a:t>çatışmasıyla</a:t>
            </a:r>
            <a:r>
              <a:rPr lang="en-US" sz="2400" i="1" dirty="0">
                <a:solidFill>
                  <a:srgbClr val="666666"/>
                </a:solidFill>
                <a:ea typeface="+mn-lt"/>
                <a:cs typeface="+mn-lt"/>
              </a:rPr>
              <a:t> </a:t>
            </a:r>
            <a:r>
              <a:rPr lang="en-US" sz="2400" i="1" dirty="0" err="1">
                <a:solidFill>
                  <a:srgbClr val="666666"/>
                </a:solidFill>
                <a:ea typeface="+mn-lt"/>
                <a:cs typeface="+mn-lt"/>
              </a:rPr>
              <a:t>meydana</a:t>
            </a:r>
            <a:r>
              <a:rPr lang="en-US" sz="2400" i="1" dirty="0">
                <a:solidFill>
                  <a:srgbClr val="666666"/>
                </a:solidFill>
                <a:ea typeface="+mn-lt"/>
                <a:cs typeface="+mn-lt"/>
              </a:rPr>
              <a:t> </a:t>
            </a:r>
            <a:r>
              <a:rPr lang="en-US" sz="2400" i="1" dirty="0" err="1">
                <a:solidFill>
                  <a:srgbClr val="666666"/>
                </a:solidFill>
                <a:ea typeface="+mn-lt"/>
                <a:cs typeface="+mn-lt"/>
              </a:rPr>
              <a:t>gelir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şeylerin</a:t>
            </a:r>
            <a:r>
              <a:rPr lang="en-US" sz="2400" i="1" dirty="0">
                <a:solidFill>
                  <a:srgbClr val="666666"/>
                </a:solidFill>
                <a:ea typeface="+mn-lt"/>
                <a:cs typeface="+mn-lt"/>
              </a:rPr>
              <a:t> </a:t>
            </a:r>
            <a:r>
              <a:rPr lang="en-US" sz="2400" i="1" dirty="0" err="1">
                <a:solidFill>
                  <a:srgbClr val="666666"/>
                </a:solidFill>
                <a:ea typeface="+mn-lt"/>
                <a:cs typeface="+mn-lt"/>
              </a:rPr>
              <a:t>toplamı</a:t>
            </a:r>
            <a:r>
              <a:rPr lang="en-US" sz="2400" i="1" dirty="0">
                <a:solidFill>
                  <a:srgbClr val="666666"/>
                </a:solidFill>
                <a:ea typeface="+mn-lt"/>
                <a:cs typeface="+mn-lt"/>
              </a:rPr>
              <a:t> (</a:t>
            </a:r>
            <a:r>
              <a:rPr lang="en-US" sz="2400" i="1" dirty="0" err="1">
                <a:solidFill>
                  <a:srgbClr val="666666"/>
                </a:solidFill>
                <a:ea typeface="+mn-lt"/>
                <a:cs typeface="+mn-lt"/>
              </a:rPr>
              <a:t>τὰ</a:t>
            </a:r>
            <a:r>
              <a:rPr lang="en-US" sz="2400" i="1" dirty="0">
                <a:solidFill>
                  <a:srgbClr val="666666"/>
                </a:solidFill>
                <a:ea typeface="+mn-lt"/>
                <a:cs typeface="+mn-lt"/>
              </a:rPr>
              <a:t> </a:t>
            </a:r>
            <a:r>
              <a:rPr lang="en-US" sz="2400" i="1" dirty="0" err="1">
                <a:solidFill>
                  <a:srgbClr val="666666"/>
                </a:solidFill>
                <a:ea typeface="+mn-lt"/>
                <a:cs typeface="+mn-lt"/>
              </a:rPr>
              <a:t>ὅλ</a:t>
            </a:r>
            <a:r>
              <a:rPr lang="en-US" sz="2400" i="1" dirty="0">
                <a:solidFill>
                  <a:srgbClr val="666666"/>
                </a:solidFill>
                <a:ea typeface="+mn-lt"/>
                <a:cs typeface="+mn-lt"/>
              </a:rPr>
              <a:t>α ta </a:t>
            </a:r>
            <a:r>
              <a:rPr lang="en-US" sz="2400" i="1" dirty="0" err="1">
                <a:solidFill>
                  <a:srgbClr val="666666"/>
                </a:solidFill>
                <a:ea typeface="+mn-lt"/>
                <a:cs typeface="+mn-lt"/>
              </a:rPr>
              <a:t>hola</a:t>
            </a:r>
            <a:r>
              <a:rPr lang="en-US" sz="2400" i="1" dirty="0">
                <a:solidFill>
                  <a:srgbClr val="666666"/>
                </a:solidFill>
                <a:ea typeface="+mn-lt"/>
                <a:cs typeface="+mn-lt"/>
              </a:rPr>
              <a:t> (“</a:t>
            </a:r>
            <a:r>
              <a:rPr lang="en-US" sz="2400" i="1" dirty="0" err="1">
                <a:solidFill>
                  <a:srgbClr val="666666"/>
                </a:solidFill>
                <a:ea typeface="+mn-lt"/>
                <a:cs typeface="+mn-lt"/>
              </a:rPr>
              <a:t>bütün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akarsu</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akar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15</a:t>
            </a:fld>
            <a:endParaRPr lang="en-US" dirty="0"/>
          </a:p>
        </p:txBody>
      </p:sp>
      <p:pic>
        <p:nvPicPr>
          <p:cNvPr id="4" name="Picture 3">
            <a:extLst>
              <a:ext uri="{FF2B5EF4-FFF2-40B4-BE49-F238E27FC236}">
                <a16:creationId xmlns:a16="http://schemas.microsoft.com/office/drawing/2014/main" id="{C252BDC7-F567-3172-FBBE-4E182D1EFF04}"/>
              </a:ext>
            </a:extLst>
          </p:cNvPr>
          <p:cNvPicPr>
            <a:picLocks noChangeAspect="1"/>
          </p:cNvPicPr>
          <p:nvPr/>
        </p:nvPicPr>
        <p:blipFill>
          <a:blip r:embed="rId2"/>
          <a:stretch>
            <a:fillRect/>
          </a:stretch>
        </p:blipFill>
        <p:spPr>
          <a:xfrm>
            <a:off x="2876550" y="3326402"/>
            <a:ext cx="4391025" cy="2681696"/>
          </a:xfrm>
          <a:prstGeom prst="rect">
            <a:avLst/>
          </a:prstGeom>
        </p:spPr>
      </p:pic>
    </p:spTree>
    <p:extLst>
      <p:ext uri="{BB962C8B-B14F-4D97-AF65-F5344CB8AC3E}">
        <p14:creationId xmlns:p14="http://schemas.microsoft.com/office/powerpoint/2010/main" val="2763959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err="1">
                <a:solidFill>
                  <a:srgbClr val="666666"/>
                </a:solidFill>
                <a:ea typeface="+mn-lt"/>
                <a:cs typeface="+mn-lt"/>
              </a:rPr>
              <a:t>Bazı</a:t>
            </a:r>
            <a:r>
              <a:rPr lang="en-US" sz="2400" i="1" dirty="0">
                <a:solidFill>
                  <a:srgbClr val="666666"/>
                </a:solidFill>
                <a:ea typeface="+mn-lt"/>
                <a:cs typeface="+mn-lt"/>
              </a:rPr>
              <a:t> </a:t>
            </a:r>
            <a:r>
              <a:rPr lang="en-US" sz="2400" i="1" err="1">
                <a:solidFill>
                  <a:srgbClr val="666666"/>
                </a:solidFill>
                <a:ea typeface="+mn-lt"/>
                <a:cs typeface="+mn-lt"/>
              </a:rPr>
              <a:t>fragmanlar</a:t>
            </a:r>
            <a:r>
              <a:rPr lang="en-US" sz="2400" i="1" dirty="0">
                <a:solidFill>
                  <a:srgbClr val="666666"/>
                </a:solidFill>
                <a:ea typeface="+mn-lt"/>
                <a:cs typeface="+mn-lt"/>
              </a:rPr>
              <a:t> </a:t>
            </a:r>
            <a:r>
              <a:rPr lang="en-US" sz="2400" i="1" err="1">
                <a:solidFill>
                  <a:srgbClr val="666666"/>
                </a:solidFill>
                <a:ea typeface="+mn-lt"/>
                <a:cs typeface="+mn-lt"/>
              </a:rPr>
              <a:t>bu</a:t>
            </a:r>
            <a:r>
              <a:rPr lang="en-US" sz="2400" i="1" dirty="0">
                <a:solidFill>
                  <a:srgbClr val="666666"/>
                </a:solidFill>
                <a:ea typeface="+mn-lt"/>
                <a:cs typeface="+mn-lt"/>
              </a:rPr>
              <a:t> </a:t>
            </a:r>
            <a:r>
              <a:rPr lang="en-US" sz="2400" i="1" err="1">
                <a:solidFill>
                  <a:srgbClr val="666666"/>
                </a:solidFill>
                <a:ea typeface="+mn-lt"/>
                <a:cs typeface="+mn-lt"/>
              </a:rPr>
              <a:t>iki</a:t>
            </a:r>
            <a:r>
              <a:rPr lang="en-US" sz="2400" i="1" dirty="0">
                <a:solidFill>
                  <a:srgbClr val="666666"/>
                </a:solidFill>
                <a:ea typeface="+mn-lt"/>
                <a:cs typeface="+mn-lt"/>
              </a:rPr>
              <a:t> </a:t>
            </a:r>
            <a:r>
              <a:rPr lang="en-US" sz="2400" i="1" err="1">
                <a:solidFill>
                  <a:srgbClr val="666666"/>
                </a:solidFill>
                <a:ea typeface="+mn-lt"/>
                <a:cs typeface="+mn-lt"/>
              </a:rPr>
              <a:t>kavramla</a:t>
            </a:r>
            <a:r>
              <a:rPr lang="en-US" sz="2400" i="1" dirty="0">
                <a:solidFill>
                  <a:srgbClr val="666666"/>
                </a:solidFill>
                <a:ea typeface="+mn-lt"/>
                <a:cs typeface="+mn-lt"/>
              </a:rPr>
              <a:t> </a:t>
            </a:r>
            <a:r>
              <a:rPr lang="en-US" sz="2400" i="1" err="1">
                <a:solidFill>
                  <a:srgbClr val="666666"/>
                </a:solidFill>
                <a:ea typeface="+mn-lt"/>
                <a:cs typeface="+mn-lt"/>
              </a:rPr>
              <a:t>ilişkili</a:t>
            </a:r>
            <a:r>
              <a:rPr lang="en-US" sz="2400" i="1" dirty="0">
                <a:solidFill>
                  <a:srgbClr val="666666"/>
                </a:solidFill>
                <a:ea typeface="+mn-lt"/>
                <a:cs typeface="+mn-lt"/>
              </a:rPr>
              <a:t> </a:t>
            </a:r>
            <a:r>
              <a:rPr lang="en-US" sz="2400" i="1" err="1">
                <a:solidFill>
                  <a:srgbClr val="666666"/>
                </a:solidFill>
                <a:ea typeface="+mn-lt"/>
                <a:cs typeface="+mn-lt"/>
              </a:rPr>
              <a:t>görünmektedir</a:t>
            </a:r>
            <a:r>
              <a:rPr lang="en-US" sz="2400" i="1" dirty="0">
                <a:solidFill>
                  <a:srgbClr val="666666"/>
                </a:solidFill>
                <a:ea typeface="+mn-lt"/>
                <a:cs typeface="+mn-lt"/>
              </a:rPr>
              <a:t>; </a:t>
            </a:r>
            <a:r>
              <a:rPr lang="en-US" sz="2400" i="1" err="1">
                <a:solidFill>
                  <a:srgbClr val="666666"/>
                </a:solidFill>
                <a:ea typeface="+mn-lt"/>
                <a:cs typeface="+mn-lt"/>
              </a:rPr>
              <a:t>örneğin</a:t>
            </a:r>
            <a:r>
              <a:rPr lang="en-US" sz="2400" i="1" dirty="0">
                <a:solidFill>
                  <a:srgbClr val="666666"/>
                </a:solidFill>
                <a:ea typeface="+mn-lt"/>
                <a:cs typeface="+mn-lt"/>
              </a:rPr>
              <a:t> </a:t>
            </a:r>
            <a:r>
              <a:rPr lang="en-US" sz="2400" i="1" err="1">
                <a:solidFill>
                  <a:srgbClr val="666666"/>
                </a:solidFill>
                <a:ea typeface="+mn-lt"/>
                <a:cs typeface="+mn-lt"/>
              </a:rPr>
              <a:t>zıtların</a:t>
            </a:r>
            <a:r>
              <a:rPr lang="en-US" sz="2400" i="1" dirty="0">
                <a:solidFill>
                  <a:srgbClr val="666666"/>
                </a:solidFill>
                <a:ea typeface="+mn-lt"/>
                <a:cs typeface="+mn-lt"/>
              </a:rPr>
              <a:t> </a:t>
            </a:r>
            <a:r>
              <a:rPr lang="en-US" sz="2400" i="1" err="1">
                <a:solidFill>
                  <a:srgbClr val="666666"/>
                </a:solidFill>
                <a:ea typeface="+mn-lt"/>
                <a:cs typeface="+mn-lt"/>
              </a:rPr>
              <a:t>birliği</a:t>
            </a:r>
            <a:r>
              <a:rPr lang="en-US" sz="2400" i="1" dirty="0">
                <a:solidFill>
                  <a:srgbClr val="666666"/>
                </a:solidFill>
                <a:ea typeface="+mn-lt"/>
                <a:cs typeface="+mn-lt"/>
              </a:rPr>
              <a:t> </a:t>
            </a:r>
            <a:r>
              <a:rPr lang="en-US" sz="2400" i="1" err="1">
                <a:solidFill>
                  <a:srgbClr val="666666"/>
                </a:solidFill>
                <a:ea typeface="+mn-lt"/>
                <a:cs typeface="+mn-lt"/>
              </a:rPr>
              <a:t>üzerine</a:t>
            </a:r>
            <a:endParaRPr lang="en-US" err="1">
              <a:solidFill>
                <a:srgbClr val="000000"/>
              </a:solidFill>
              <a:ea typeface="+mn-lt"/>
              <a:cs typeface="+mn-lt"/>
            </a:endParaRPr>
          </a:p>
          <a:p>
            <a:r>
              <a:rPr lang="en-US" sz="2400" i="1" dirty="0">
                <a:solidFill>
                  <a:srgbClr val="666666"/>
                </a:solidFill>
                <a:ea typeface="+mn-lt"/>
                <a:cs typeface="+mn-lt"/>
              </a:rPr>
              <a:t> “</a:t>
            </a:r>
            <a:r>
              <a:rPr lang="en-US" sz="2400" i="1" err="1">
                <a:solidFill>
                  <a:srgbClr val="666666"/>
                </a:solidFill>
                <a:ea typeface="+mn-lt"/>
                <a:cs typeface="+mn-lt"/>
              </a:rPr>
              <a:t>Dolgu</a:t>
            </a:r>
            <a:r>
              <a:rPr lang="en-US" sz="2400" i="1" dirty="0">
                <a:solidFill>
                  <a:srgbClr val="666666"/>
                </a:solidFill>
                <a:ea typeface="+mn-lt"/>
                <a:cs typeface="+mn-lt"/>
              </a:rPr>
              <a:t> </a:t>
            </a:r>
            <a:r>
              <a:rPr lang="en-US" sz="2400" i="1" err="1">
                <a:solidFill>
                  <a:srgbClr val="666666"/>
                </a:solidFill>
                <a:ea typeface="+mn-lt"/>
                <a:cs typeface="+mn-lt"/>
              </a:rPr>
              <a:t>tarağının</a:t>
            </a:r>
            <a:r>
              <a:rPr lang="en-US" sz="2400" i="1" dirty="0">
                <a:solidFill>
                  <a:srgbClr val="666666"/>
                </a:solidFill>
                <a:ea typeface="+mn-lt"/>
                <a:cs typeface="+mn-lt"/>
              </a:rPr>
              <a:t> </a:t>
            </a:r>
            <a:r>
              <a:rPr lang="en-US" sz="2400" i="1" err="1">
                <a:solidFill>
                  <a:srgbClr val="666666"/>
                </a:solidFill>
                <a:ea typeface="+mn-lt"/>
                <a:cs typeface="+mn-lt"/>
              </a:rPr>
              <a:t>düz</a:t>
            </a:r>
            <a:r>
              <a:rPr lang="en-US" sz="2400" i="1" dirty="0">
                <a:solidFill>
                  <a:srgbClr val="666666"/>
                </a:solidFill>
                <a:ea typeface="+mn-lt"/>
                <a:cs typeface="+mn-lt"/>
              </a:rPr>
              <a:t> </a:t>
            </a:r>
            <a:r>
              <a:rPr lang="en-US" sz="2400" i="1" err="1">
                <a:solidFill>
                  <a:srgbClr val="666666"/>
                </a:solidFill>
                <a:ea typeface="+mn-lt"/>
                <a:cs typeface="+mn-lt"/>
              </a:rPr>
              <a:t>ve</a:t>
            </a:r>
            <a:r>
              <a:rPr lang="en-US" sz="2400" i="1" dirty="0">
                <a:solidFill>
                  <a:srgbClr val="666666"/>
                </a:solidFill>
                <a:ea typeface="+mn-lt"/>
                <a:cs typeface="+mn-lt"/>
              </a:rPr>
              <a:t> </a:t>
            </a:r>
            <a:r>
              <a:rPr lang="en-US" sz="2400" i="1" err="1">
                <a:solidFill>
                  <a:srgbClr val="666666"/>
                </a:solidFill>
                <a:ea typeface="+mn-lt"/>
                <a:cs typeface="+mn-lt"/>
              </a:rPr>
              <a:t>eğri</a:t>
            </a:r>
            <a:r>
              <a:rPr lang="en-US" sz="2400" i="1" dirty="0">
                <a:solidFill>
                  <a:srgbClr val="666666"/>
                </a:solidFill>
                <a:ea typeface="+mn-lt"/>
                <a:cs typeface="+mn-lt"/>
              </a:rPr>
              <a:t> </a:t>
            </a:r>
            <a:r>
              <a:rPr lang="en-US" sz="2400" i="1" err="1">
                <a:solidFill>
                  <a:srgbClr val="666666"/>
                </a:solidFill>
                <a:ea typeface="+mn-lt"/>
                <a:cs typeface="+mn-lt"/>
              </a:rPr>
              <a:t>yolu</a:t>
            </a:r>
            <a:r>
              <a:rPr lang="en-US" sz="2400" i="1" dirty="0">
                <a:solidFill>
                  <a:srgbClr val="666666"/>
                </a:solidFill>
                <a:ea typeface="+mn-lt"/>
                <a:cs typeface="+mn-lt"/>
              </a:rPr>
              <a:t> </a:t>
            </a:r>
            <a:r>
              <a:rPr lang="en-US" sz="2400" i="1" err="1">
                <a:solidFill>
                  <a:srgbClr val="666666"/>
                </a:solidFill>
                <a:ea typeface="+mn-lt"/>
                <a:cs typeface="+mn-lt"/>
              </a:rPr>
              <a:t>bir</a:t>
            </a:r>
            <a:r>
              <a:rPr lang="en-US" sz="2400" i="1" dirty="0">
                <a:solidFill>
                  <a:srgbClr val="666666"/>
                </a:solidFill>
                <a:ea typeface="+mn-lt"/>
                <a:cs typeface="+mn-lt"/>
              </a:rPr>
              <a:t> </a:t>
            </a:r>
            <a:r>
              <a:rPr lang="en-US" sz="2400" i="1" err="1">
                <a:solidFill>
                  <a:srgbClr val="666666"/>
                </a:solidFill>
                <a:ea typeface="+mn-lt"/>
                <a:cs typeface="+mn-lt"/>
              </a:rPr>
              <a:t>ve</a:t>
            </a:r>
            <a:r>
              <a:rPr lang="en-US" sz="2400" i="1" dirty="0">
                <a:solidFill>
                  <a:srgbClr val="666666"/>
                </a:solidFill>
                <a:ea typeface="+mn-lt"/>
                <a:cs typeface="+mn-lt"/>
              </a:rPr>
              <a:t> </a:t>
            </a:r>
            <a:r>
              <a:rPr lang="en-US" sz="2400" i="1" err="1">
                <a:solidFill>
                  <a:srgbClr val="666666"/>
                </a:solidFill>
                <a:ea typeface="+mn-lt"/>
                <a:cs typeface="+mn-lt"/>
              </a:rPr>
              <a:t>aynıdır</a:t>
            </a:r>
            <a:r>
              <a:rPr lang="en-US" sz="2400" i="1" dirty="0">
                <a:solidFill>
                  <a:srgbClr val="666666"/>
                </a:solidFill>
                <a:ea typeface="+mn-lt"/>
                <a:cs typeface="+mn-lt"/>
              </a:rPr>
              <a:t>.” </a:t>
            </a:r>
            <a:endParaRPr lang="en-US" dirty="0">
              <a:solidFill>
                <a:srgbClr val="000000"/>
              </a:solidFill>
              <a:ea typeface="+mn-lt"/>
              <a:cs typeface="+mn-lt"/>
            </a:endParaRPr>
          </a:p>
          <a:p>
            <a:r>
              <a:rPr lang="en-US" sz="2400" i="1" dirty="0">
                <a:solidFill>
                  <a:srgbClr val="666666"/>
                </a:solidFill>
                <a:ea typeface="+mn-lt"/>
                <a:cs typeface="+mn-lt"/>
              </a:rPr>
              <a:t>“</a:t>
            </a:r>
            <a:r>
              <a:rPr lang="en-US" sz="2400" i="1" dirty="0" err="1">
                <a:solidFill>
                  <a:srgbClr val="666666"/>
                </a:solidFill>
                <a:ea typeface="+mn-lt"/>
                <a:cs typeface="+mn-lt"/>
              </a:rPr>
              <a:t>Yukarı</a:t>
            </a:r>
            <a:r>
              <a:rPr lang="en-US" sz="2400" i="1" dirty="0">
                <a:solidFill>
                  <a:srgbClr val="666666"/>
                </a:solidFill>
                <a:ea typeface="+mn-lt"/>
                <a:cs typeface="+mn-lt"/>
              </a:rPr>
              <a:t> </a:t>
            </a:r>
            <a:r>
              <a:rPr lang="en-US" sz="2400" i="1" dirty="0" err="1">
                <a:solidFill>
                  <a:srgbClr val="666666"/>
                </a:solidFill>
                <a:ea typeface="+mn-lt"/>
                <a:cs typeface="+mn-lt"/>
              </a:rPr>
              <a:t>çıkan</a:t>
            </a:r>
            <a:r>
              <a:rPr lang="en-US" sz="2400" i="1" dirty="0">
                <a:solidFill>
                  <a:srgbClr val="666666"/>
                </a:solidFill>
                <a:ea typeface="+mn-lt"/>
                <a:cs typeface="+mn-lt"/>
              </a:rPr>
              <a:t> </a:t>
            </a:r>
            <a:r>
              <a:rPr lang="en-US" sz="2400" i="1" dirty="0" err="1">
                <a:solidFill>
                  <a:srgbClr val="666666"/>
                </a:solidFill>
                <a:ea typeface="+mn-lt"/>
                <a:cs typeface="+mn-lt"/>
              </a:rPr>
              <a:t>yol</a:t>
            </a:r>
            <a:r>
              <a:rPr lang="en-US" sz="2400" i="1" dirty="0">
                <a:solidFill>
                  <a:srgbClr val="666666"/>
                </a:solidFill>
                <a:ea typeface="+mn-lt"/>
                <a:cs typeface="+mn-lt"/>
              </a:rPr>
              <a:t> </a:t>
            </a:r>
            <a:r>
              <a:rPr lang="en-US" sz="2400" i="1" dirty="0" err="1">
                <a:solidFill>
                  <a:srgbClr val="666666"/>
                </a:solidFill>
                <a:ea typeface="+mn-lt"/>
                <a:cs typeface="+mn-lt"/>
              </a:rPr>
              <a:t>aşağı</a:t>
            </a:r>
            <a:r>
              <a:rPr lang="en-US" sz="2400" i="1" dirty="0">
                <a:solidFill>
                  <a:srgbClr val="666666"/>
                </a:solidFill>
                <a:ea typeface="+mn-lt"/>
                <a:cs typeface="+mn-lt"/>
              </a:rPr>
              <a:t> </a:t>
            </a:r>
            <a:r>
              <a:rPr lang="en-US" sz="2400" i="1" dirty="0" err="1">
                <a:solidFill>
                  <a:srgbClr val="666666"/>
                </a:solidFill>
                <a:ea typeface="+mn-lt"/>
                <a:cs typeface="+mn-lt"/>
              </a:rPr>
              <a:t>inen</a:t>
            </a:r>
            <a:r>
              <a:rPr lang="en-US" sz="2400" i="1" dirty="0">
                <a:solidFill>
                  <a:srgbClr val="666666"/>
                </a:solidFill>
                <a:ea typeface="+mn-lt"/>
                <a:cs typeface="+mn-lt"/>
              </a:rPr>
              <a:t> </a:t>
            </a:r>
            <a:r>
              <a:rPr lang="en-US" sz="2400" i="1" dirty="0" err="1">
                <a:solidFill>
                  <a:srgbClr val="666666"/>
                </a:solidFill>
                <a:ea typeface="+mn-lt"/>
                <a:cs typeface="+mn-lt"/>
              </a:rPr>
              <a:t>yoldur</a:t>
            </a:r>
            <a:r>
              <a:rPr lang="en-US" sz="2400" i="1" dirty="0">
                <a:solidFill>
                  <a:srgbClr val="666666"/>
                </a:solidFill>
                <a:ea typeface="+mn-lt"/>
                <a:cs typeface="+mn-lt"/>
              </a:rPr>
              <a:t>” </a:t>
            </a:r>
          </a:p>
          <a:p>
            <a:r>
              <a:rPr lang="en-US" sz="2400" i="1" dirty="0">
                <a:solidFill>
                  <a:srgbClr val="666666"/>
                </a:solidFill>
                <a:ea typeface="+mn-lt"/>
                <a:cs typeface="+mn-lt"/>
              </a:rPr>
              <a:t>“Bir </a:t>
            </a:r>
            <a:r>
              <a:rPr lang="en-US" sz="2400" i="1" err="1">
                <a:solidFill>
                  <a:srgbClr val="666666"/>
                </a:solidFill>
                <a:ea typeface="+mn-lt"/>
                <a:cs typeface="+mn-lt"/>
              </a:rPr>
              <a:t>dairenin</a:t>
            </a:r>
            <a:r>
              <a:rPr lang="en-US" sz="2400" i="1" dirty="0">
                <a:solidFill>
                  <a:srgbClr val="666666"/>
                </a:solidFill>
                <a:ea typeface="+mn-lt"/>
                <a:cs typeface="+mn-lt"/>
              </a:rPr>
              <a:t> </a:t>
            </a:r>
            <a:r>
              <a:rPr lang="en-US" sz="2400" i="1" err="1">
                <a:solidFill>
                  <a:srgbClr val="666666"/>
                </a:solidFill>
                <a:ea typeface="+mn-lt"/>
                <a:cs typeface="+mn-lt"/>
              </a:rPr>
              <a:t>çevresinde</a:t>
            </a:r>
            <a:r>
              <a:rPr lang="en-US" sz="2400" i="1" dirty="0">
                <a:solidFill>
                  <a:srgbClr val="666666"/>
                </a:solidFill>
                <a:ea typeface="+mn-lt"/>
                <a:cs typeface="+mn-lt"/>
              </a:rPr>
              <a:t> </a:t>
            </a:r>
            <a:r>
              <a:rPr lang="en-US" sz="2400" i="1" err="1">
                <a:solidFill>
                  <a:srgbClr val="666666"/>
                </a:solidFill>
                <a:ea typeface="+mn-lt"/>
                <a:cs typeface="+mn-lt"/>
              </a:rPr>
              <a:t>başlangıç</a:t>
            </a:r>
            <a:r>
              <a:rPr lang="en-US" sz="2400" i="1" dirty="0">
                <a:solidFill>
                  <a:srgbClr val="666666"/>
                </a:solidFill>
                <a:ea typeface="+mn-lt"/>
                <a:cs typeface="+mn-lt"/>
              </a:rPr>
              <a:t> </a:t>
            </a:r>
            <a:r>
              <a:rPr lang="en-US" sz="2400" i="1" err="1">
                <a:solidFill>
                  <a:srgbClr val="666666"/>
                </a:solidFill>
                <a:ea typeface="+mn-lt"/>
                <a:cs typeface="+mn-lt"/>
              </a:rPr>
              <a:t>ve</a:t>
            </a:r>
            <a:r>
              <a:rPr lang="en-US" sz="2400" i="1" dirty="0">
                <a:solidFill>
                  <a:srgbClr val="666666"/>
                </a:solidFill>
                <a:ea typeface="+mn-lt"/>
                <a:cs typeface="+mn-lt"/>
              </a:rPr>
              <a:t> son </a:t>
            </a:r>
            <a:r>
              <a:rPr lang="en-US" sz="2400" i="1" err="1">
                <a:solidFill>
                  <a:srgbClr val="666666"/>
                </a:solidFill>
                <a:ea typeface="+mn-lt"/>
                <a:cs typeface="+mn-lt"/>
              </a:rPr>
              <a:t>ortaktır</a:t>
            </a:r>
            <a:r>
              <a:rPr lang="en-US" sz="2400" i="1" dirty="0">
                <a:solidFill>
                  <a:srgbClr val="666666"/>
                </a:solidFill>
                <a:ea typeface="+mn-lt"/>
                <a:cs typeface="+mn-lt"/>
              </a:rPr>
              <a:t>.” </a:t>
            </a:r>
            <a:endParaRPr lang="en-US">
              <a:solidFill>
                <a:srgbClr val="000000"/>
              </a:solidFill>
              <a:ea typeface="+mn-lt"/>
              <a:cs typeface="+mn-lt"/>
            </a:endParaRPr>
          </a:p>
          <a:p>
            <a:r>
              <a:rPr lang="en-US" sz="2400" i="1" dirty="0">
                <a:solidFill>
                  <a:srgbClr val="666666"/>
                </a:solidFill>
                <a:ea typeface="+mn-lt"/>
                <a:cs typeface="+mn-lt"/>
              </a:rPr>
              <a:t>“</a:t>
            </a:r>
            <a:r>
              <a:rPr lang="en-US" sz="2400" i="1" dirty="0" err="1">
                <a:solidFill>
                  <a:srgbClr val="666666"/>
                </a:solidFill>
                <a:ea typeface="+mn-lt"/>
                <a:cs typeface="+mn-lt"/>
              </a:rPr>
              <a:t>Bütün</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olmayan</a:t>
            </a:r>
            <a:r>
              <a:rPr lang="en-US" sz="2400" i="1" dirty="0">
                <a:solidFill>
                  <a:srgbClr val="666666"/>
                </a:solidFill>
                <a:ea typeface="+mn-lt"/>
                <a:cs typeface="+mn-lt"/>
              </a:rPr>
              <a:t> </a:t>
            </a:r>
            <a:r>
              <a:rPr lang="en-US" sz="2400" i="1" dirty="0" err="1">
                <a:solidFill>
                  <a:srgbClr val="666666"/>
                </a:solidFill>
                <a:ea typeface="+mn-lt"/>
                <a:cs typeface="+mn-lt"/>
              </a:rPr>
              <a:t>şeyleri</a:t>
            </a:r>
            <a:r>
              <a:rPr lang="en-US" sz="2400" i="1" dirty="0">
                <a:solidFill>
                  <a:srgbClr val="666666"/>
                </a:solidFill>
                <a:ea typeface="+mn-lt"/>
                <a:cs typeface="+mn-lt"/>
              </a:rPr>
              <a:t>, </a:t>
            </a:r>
            <a:r>
              <a:rPr lang="en-US" sz="2400" i="1" dirty="0" err="1">
                <a:solidFill>
                  <a:srgbClr val="666666"/>
                </a:solidFill>
                <a:ea typeface="+mn-lt"/>
                <a:cs typeface="+mn-lt"/>
              </a:rPr>
              <a:t>birleştirme</a:t>
            </a:r>
            <a:r>
              <a:rPr lang="en-US" sz="2400" i="1" dirty="0">
                <a:solidFill>
                  <a:srgbClr val="666666"/>
                </a:solidFill>
                <a:ea typeface="+mn-lt"/>
                <a:cs typeface="+mn-lt"/>
              </a:rPr>
              <a:t> </a:t>
            </a:r>
            <a:r>
              <a:rPr lang="en-US" sz="2400" i="1" dirty="0" err="1">
                <a:solidFill>
                  <a:srgbClr val="666666"/>
                </a:solidFill>
                <a:ea typeface="+mn-lt"/>
                <a:cs typeface="+mn-lt"/>
              </a:rPr>
              <a:t>eğiliminde</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ayırma</a:t>
            </a:r>
            <a:r>
              <a:rPr lang="en-US" sz="2400" i="1" dirty="0">
                <a:solidFill>
                  <a:srgbClr val="666666"/>
                </a:solidFill>
                <a:ea typeface="+mn-lt"/>
                <a:cs typeface="+mn-lt"/>
              </a:rPr>
              <a:t> </a:t>
            </a:r>
            <a:r>
              <a:rPr lang="en-US" sz="2400" i="1" dirty="0" err="1">
                <a:solidFill>
                  <a:srgbClr val="666666"/>
                </a:solidFill>
                <a:ea typeface="+mn-lt"/>
                <a:cs typeface="+mn-lt"/>
              </a:rPr>
              <a:t>eğiliminde</a:t>
            </a:r>
            <a:r>
              <a:rPr lang="en-US" sz="2400" i="1" dirty="0">
                <a:solidFill>
                  <a:srgbClr val="666666"/>
                </a:solidFill>
                <a:ea typeface="+mn-lt"/>
                <a:cs typeface="+mn-lt"/>
              </a:rPr>
              <a:t> </a:t>
            </a:r>
            <a:r>
              <a:rPr lang="en-US" sz="2400" i="1" dirty="0" err="1">
                <a:solidFill>
                  <a:srgbClr val="666666"/>
                </a:solidFill>
                <a:ea typeface="+mn-lt"/>
                <a:cs typeface="+mn-lt"/>
              </a:rPr>
              <a:t>olanı</a:t>
            </a:r>
            <a:r>
              <a:rPr lang="en-US" sz="2400" i="1" dirty="0">
                <a:solidFill>
                  <a:srgbClr val="666666"/>
                </a:solidFill>
                <a:ea typeface="+mn-lt"/>
                <a:cs typeface="+mn-lt"/>
              </a:rPr>
              <a:t>, </a:t>
            </a:r>
            <a:r>
              <a:rPr lang="en-US" sz="2400" i="1" dirty="0" err="1">
                <a:solidFill>
                  <a:srgbClr val="666666"/>
                </a:solidFill>
                <a:ea typeface="+mn-lt"/>
                <a:cs typeface="+mn-lt"/>
              </a:rPr>
              <a:t>uyumlu</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uyumsuz</a:t>
            </a:r>
            <a:r>
              <a:rPr lang="en-US" sz="2400" i="1" dirty="0">
                <a:solidFill>
                  <a:srgbClr val="666666"/>
                </a:solidFill>
                <a:ea typeface="+mn-lt"/>
                <a:cs typeface="+mn-lt"/>
              </a:rPr>
              <a:t> </a:t>
            </a:r>
            <a:r>
              <a:rPr lang="en-US" sz="2400" i="1" dirty="0" err="1">
                <a:solidFill>
                  <a:srgbClr val="666666"/>
                </a:solidFill>
                <a:ea typeface="+mn-lt"/>
                <a:cs typeface="+mn-lt"/>
              </a:rPr>
              <a:t>olanı</a:t>
            </a:r>
            <a:r>
              <a:rPr lang="en-US" sz="2400" i="1" dirty="0">
                <a:solidFill>
                  <a:srgbClr val="666666"/>
                </a:solidFill>
                <a:ea typeface="+mn-lt"/>
                <a:cs typeface="+mn-lt"/>
              </a:rPr>
              <a:t> </a:t>
            </a:r>
            <a:r>
              <a:rPr lang="en-US" sz="2400" i="1" dirty="0" err="1">
                <a:solidFill>
                  <a:srgbClr val="666666"/>
                </a:solidFill>
                <a:ea typeface="+mn-lt"/>
                <a:cs typeface="+mn-lt"/>
              </a:rPr>
              <a:t>birleştirmelisin</a:t>
            </a:r>
            <a:r>
              <a:rPr lang="en-US" sz="2400" i="1" dirty="0">
                <a:solidFill>
                  <a:srgbClr val="666666"/>
                </a:solidFill>
                <a:ea typeface="+mn-lt"/>
                <a:cs typeface="+mn-lt"/>
              </a:rPr>
              <a:t>; her </a:t>
            </a:r>
            <a:r>
              <a:rPr lang="en-US" sz="2400" i="1" dirty="0" err="1">
                <a:solidFill>
                  <a:srgbClr val="666666"/>
                </a:solidFill>
                <a:ea typeface="+mn-lt"/>
                <a:cs typeface="+mn-lt"/>
              </a:rPr>
              <a:t>şeyden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çıkar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bir’den</a:t>
            </a:r>
            <a:r>
              <a:rPr lang="en-US" sz="2400" i="1" dirty="0">
                <a:solidFill>
                  <a:srgbClr val="666666"/>
                </a:solidFill>
                <a:ea typeface="+mn-lt"/>
                <a:cs typeface="+mn-lt"/>
              </a:rPr>
              <a:t> de her </a:t>
            </a:r>
            <a:r>
              <a:rPr lang="en-US" sz="2400" i="1" dirty="0" err="1">
                <a:solidFill>
                  <a:srgbClr val="666666"/>
                </a:solidFill>
                <a:ea typeface="+mn-lt"/>
                <a:cs typeface="+mn-lt"/>
              </a:rPr>
              <a:t>şey</a:t>
            </a:r>
            <a:r>
              <a:rPr lang="en-US" sz="2400" i="1" dirty="0">
                <a:solidFill>
                  <a:srgbClr val="666666"/>
                </a:solidFill>
                <a:ea typeface="+mn-lt"/>
                <a:cs typeface="+mn-lt"/>
              </a:rPr>
              <a:t>.”</a:t>
            </a:r>
            <a:endParaRPr lang="en-US"/>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16</a:t>
            </a:fld>
            <a:endParaRPr lang="en-US" dirty="0"/>
          </a:p>
        </p:txBody>
      </p:sp>
      <p:pic>
        <p:nvPicPr>
          <p:cNvPr id="4" name="Picture 3">
            <a:extLst>
              <a:ext uri="{FF2B5EF4-FFF2-40B4-BE49-F238E27FC236}">
                <a16:creationId xmlns:a16="http://schemas.microsoft.com/office/drawing/2014/main" id="{E1A6678B-7A20-2A20-C41E-6529A267BEA0}"/>
              </a:ext>
            </a:extLst>
          </p:cNvPr>
          <p:cNvPicPr>
            <a:picLocks noChangeAspect="1"/>
          </p:cNvPicPr>
          <p:nvPr/>
        </p:nvPicPr>
        <p:blipFill>
          <a:blip r:embed="rId2"/>
          <a:stretch>
            <a:fillRect/>
          </a:stretch>
        </p:blipFill>
        <p:spPr>
          <a:xfrm>
            <a:off x="9363075" y="3201961"/>
            <a:ext cx="2743200" cy="2816277"/>
          </a:xfrm>
          <a:prstGeom prst="rect">
            <a:avLst/>
          </a:prstGeom>
        </p:spPr>
      </p:pic>
    </p:spTree>
    <p:extLst>
      <p:ext uri="{BB962C8B-B14F-4D97-AF65-F5344CB8AC3E}">
        <p14:creationId xmlns:p14="http://schemas.microsoft.com/office/powerpoint/2010/main" val="502927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Zamanla</a:t>
            </a:r>
            <a:r>
              <a:rPr lang="en-US" sz="2400" i="1" dirty="0">
                <a:solidFill>
                  <a:srgbClr val="666666"/>
                </a:solidFill>
                <a:ea typeface="+mn-lt"/>
                <a:cs typeface="+mn-lt"/>
              </a:rPr>
              <a:t> </a:t>
            </a:r>
            <a:r>
              <a:rPr lang="en-US" sz="2400" i="1" dirty="0" err="1">
                <a:solidFill>
                  <a:srgbClr val="666666"/>
                </a:solidFill>
                <a:ea typeface="+mn-lt"/>
                <a:cs typeface="+mn-lt"/>
              </a:rPr>
              <a:t>karşıtlar</a:t>
            </a:r>
            <a:r>
              <a:rPr lang="en-US" sz="2400" i="1" dirty="0">
                <a:solidFill>
                  <a:srgbClr val="666666"/>
                </a:solidFill>
                <a:ea typeface="+mn-lt"/>
                <a:cs typeface="+mn-lt"/>
              </a:rPr>
              <a:t> </a:t>
            </a:r>
            <a:r>
              <a:rPr lang="en-US" sz="2400" i="1" dirty="0" err="1">
                <a:solidFill>
                  <a:srgbClr val="666666"/>
                </a:solidFill>
                <a:ea typeface="+mn-lt"/>
                <a:cs typeface="+mn-lt"/>
              </a:rPr>
              <a:t>birbirlerine</a:t>
            </a:r>
            <a:r>
              <a:rPr lang="en-US" sz="2400" i="1" dirty="0">
                <a:solidFill>
                  <a:srgbClr val="666666"/>
                </a:solidFill>
                <a:ea typeface="+mn-lt"/>
                <a:cs typeface="+mn-lt"/>
              </a:rPr>
              <a:t> dönüşürler: “Ölümlüler ölümsüzdür ve ölümsüzler ölümlüdür, biri diğerinin ölümünü yaşar ve diğeri diğerinin hayatını ölür.” “İçimizdeki aynı şey canlı ve ölü, uyanık ve uyuyan, genç ve yaşlıdır. Çünkü değişime uğrayanlar bunlardır, değişime uğrayanlar da bunlardır” ve “Soğuk olan ısınır, sıcak olan soğur, yaş olan kurur, kuru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yaş</a:t>
            </a:r>
            <a:r>
              <a:rPr lang="en-US" sz="2400" i="1" dirty="0">
                <a:solidFill>
                  <a:srgbClr val="666666"/>
                </a:solidFill>
                <a:ea typeface="+mn-lt"/>
                <a:cs typeface="+mn-lt"/>
              </a:rPr>
              <a:t> </a:t>
            </a:r>
            <a:r>
              <a:rPr lang="en-US" sz="2400" i="1" dirty="0" err="1">
                <a:solidFill>
                  <a:srgbClr val="666666"/>
                </a:solidFill>
                <a:ea typeface="+mn-lt"/>
                <a:cs typeface="+mn-lt"/>
              </a:rPr>
              <a:t>olur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17</a:t>
            </a:fld>
            <a:endParaRPr lang="en-US" dirty="0"/>
          </a:p>
        </p:txBody>
      </p:sp>
    </p:spTree>
    <p:extLst>
      <p:ext uri="{BB962C8B-B14F-4D97-AF65-F5344CB8AC3E}">
        <p14:creationId xmlns:p14="http://schemas.microsoft.com/office/powerpoint/2010/main" val="1469828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Herakleitos, “</a:t>
            </a:r>
            <a:r>
              <a:rPr lang="en-US" sz="2400" i="1" dirty="0" err="1">
                <a:solidFill>
                  <a:srgbClr val="666666"/>
                </a:solidFill>
                <a:ea typeface="+mn-lt"/>
                <a:cs typeface="+mn-lt"/>
              </a:rPr>
              <a:t>Hastalık</a:t>
            </a:r>
            <a:r>
              <a:rPr lang="en-US" sz="2400" i="1" dirty="0">
                <a:solidFill>
                  <a:srgbClr val="666666"/>
                </a:solidFill>
                <a:ea typeface="+mn-lt"/>
                <a:cs typeface="+mn-lt"/>
              </a:rPr>
              <a:t>, </a:t>
            </a:r>
            <a:r>
              <a:rPr lang="en-US" sz="2400" i="1" dirty="0" err="1">
                <a:solidFill>
                  <a:srgbClr val="666666"/>
                </a:solidFill>
                <a:ea typeface="+mn-lt"/>
                <a:cs typeface="+mn-lt"/>
              </a:rPr>
              <a:t>sağlığı</a:t>
            </a:r>
            <a:r>
              <a:rPr lang="en-US" sz="2400" i="1" dirty="0">
                <a:solidFill>
                  <a:srgbClr val="666666"/>
                </a:solidFill>
                <a:ea typeface="+mn-lt"/>
                <a:cs typeface="+mn-lt"/>
              </a:rPr>
              <a:t> </a:t>
            </a:r>
            <a:r>
              <a:rPr lang="en-US" sz="2400" i="1" dirty="0" err="1">
                <a:solidFill>
                  <a:srgbClr val="666666"/>
                </a:solidFill>
                <a:ea typeface="+mn-lt"/>
                <a:cs typeface="+mn-lt"/>
              </a:rPr>
              <a:t>hoş</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iyi </a:t>
            </a:r>
            <a:r>
              <a:rPr lang="en-US" sz="2400" i="1" dirty="0" err="1">
                <a:solidFill>
                  <a:srgbClr val="666666"/>
                </a:solidFill>
                <a:ea typeface="+mn-lt"/>
                <a:cs typeface="+mn-lt"/>
              </a:rPr>
              <a:t>yapar</a:t>
            </a:r>
            <a:r>
              <a:rPr lang="en-US" sz="2400" i="1" dirty="0">
                <a:solidFill>
                  <a:srgbClr val="666666"/>
                </a:solidFill>
                <a:ea typeface="+mn-lt"/>
                <a:cs typeface="+mn-lt"/>
              </a:rPr>
              <a:t>; </a:t>
            </a:r>
            <a:r>
              <a:rPr lang="en-US" sz="2400" i="1" dirty="0" err="1">
                <a:solidFill>
                  <a:srgbClr val="666666"/>
                </a:solidFill>
                <a:ea typeface="+mn-lt"/>
                <a:cs typeface="+mn-lt"/>
              </a:rPr>
              <a:t>açlık</a:t>
            </a:r>
            <a:r>
              <a:rPr lang="en-US" sz="2400" i="1" dirty="0">
                <a:solidFill>
                  <a:srgbClr val="666666"/>
                </a:solidFill>
                <a:ea typeface="+mn-lt"/>
                <a:cs typeface="+mn-lt"/>
              </a:rPr>
              <a:t>, </a:t>
            </a:r>
            <a:r>
              <a:rPr lang="en-US" sz="2400" i="1" dirty="0" err="1">
                <a:solidFill>
                  <a:srgbClr val="666666"/>
                </a:solidFill>
                <a:ea typeface="+mn-lt"/>
                <a:cs typeface="+mn-lt"/>
              </a:rPr>
              <a:t>tokluğu</a:t>
            </a:r>
            <a:r>
              <a:rPr lang="en-US" sz="2400" i="1" dirty="0">
                <a:solidFill>
                  <a:srgbClr val="666666"/>
                </a:solidFill>
                <a:ea typeface="+mn-lt"/>
                <a:cs typeface="+mn-lt"/>
              </a:rPr>
              <a:t>; </a:t>
            </a:r>
            <a:r>
              <a:rPr lang="en-US" sz="2400" i="1" dirty="0" err="1">
                <a:solidFill>
                  <a:srgbClr val="666666"/>
                </a:solidFill>
                <a:ea typeface="+mn-lt"/>
                <a:cs typeface="+mn-lt"/>
              </a:rPr>
              <a:t>zahmet</a:t>
            </a:r>
            <a:r>
              <a:rPr lang="en-US" sz="2400" i="1" dirty="0">
                <a:solidFill>
                  <a:srgbClr val="666666"/>
                </a:solidFill>
                <a:ea typeface="+mn-lt"/>
                <a:cs typeface="+mn-lt"/>
              </a:rPr>
              <a:t>, </a:t>
            </a:r>
            <a:r>
              <a:rPr lang="en-US" sz="2400" i="1" dirty="0" err="1">
                <a:solidFill>
                  <a:srgbClr val="666666"/>
                </a:solidFill>
                <a:ea typeface="+mn-lt"/>
                <a:cs typeface="+mn-lt"/>
              </a:rPr>
              <a:t>dinlenmeyi</a:t>
            </a:r>
            <a:r>
              <a:rPr lang="en-US" sz="2400" i="1" dirty="0">
                <a:solidFill>
                  <a:srgbClr val="666666"/>
                </a:solidFill>
                <a:ea typeface="+mn-lt"/>
                <a:cs typeface="+mn-lt"/>
              </a:rPr>
              <a:t>” der. </a:t>
            </a:r>
            <a:r>
              <a:rPr lang="en-US" sz="2400" i="1" dirty="0" err="1">
                <a:solidFill>
                  <a:srgbClr val="666666"/>
                </a:solidFill>
                <a:ea typeface="+mn-lt"/>
                <a:cs typeface="+mn-lt"/>
              </a:rPr>
              <a:t>İnsanlar</a:t>
            </a:r>
            <a:r>
              <a:rPr lang="en-US" sz="2400" i="1" dirty="0">
                <a:solidFill>
                  <a:srgbClr val="666666"/>
                </a:solidFill>
                <a:ea typeface="+mn-lt"/>
                <a:cs typeface="+mn-lt"/>
              </a:rPr>
              <a:t> </a:t>
            </a:r>
            <a:r>
              <a:rPr lang="en-US" sz="2400" i="1" dirty="0" err="1">
                <a:solidFill>
                  <a:srgbClr val="666666"/>
                </a:solidFill>
                <a:ea typeface="+mn-lt"/>
                <a:cs typeface="+mn-lt"/>
              </a:rPr>
              <a:t>su</a:t>
            </a:r>
            <a:r>
              <a:rPr lang="en-US" sz="2400" i="1" dirty="0">
                <a:solidFill>
                  <a:srgbClr val="666666"/>
                </a:solidFill>
                <a:ea typeface="+mn-lt"/>
                <a:cs typeface="+mn-lt"/>
              </a:rPr>
              <a:t> </a:t>
            </a:r>
            <a:r>
              <a:rPr lang="en-US" sz="2400" i="1" dirty="0" err="1">
                <a:solidFill>
                  <a:srgbClr val="666666"/>
                </a:solidFill>
                <a:ea typeface="+mn-lt"/>
                <a:cs typeface="+mn-lt"/>
              </a:rPr>
              <a:t>içer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suyla</a:t>
            </a:r>
            <a:r>
              <a:rPr lang="en-US" sz="2400" i="1" dirty="0">
                <a:solidFill>
                  <a:srgbClr val="666666"/>
                </a:solidFill>
                <a:ea typeface="+mn-lt"/>
                <a:cs typeface="+mn-lt"/>
              </a:rPr>
              <a:t> </a:t>
            </a:r>
            <a:r>
              <a:rPr lang="en-US" sz="2400" i="1" dirty="0" err="1">
                <a:solidFill>
                  <a:srgbClr val="666666"/>
                </a:solidFill>
                <a:ea typeface="+mn-lt"/>
                <a:cs typeface="+mn-lt"/>
              </a:rPr>
              <a:t>yıkanırken</a:t>
            </a:r>
            <a:r>
              <a:rPr lang="en-US" sz="2400" i="1" dirty="0">
                <a:solidFill>
                  <a:srgbClr val="666666"/>
                </a:solidFill>
                <a:ea typeface="+mn-lt"/>
                <a:cs typeface="+mn-lt"/>
              </a:rPr>
              <a:t>, </a:t>
            </a:r>
            <a:r>
              <a:rPr lang="en-US" sz="2400" i="1" dirty="0" err="1">
                <a:solidFill>
                  <a:srgbClr val="666666"/>
                </a:solidFill>
                <a:ea typeface="+mn-lt"/>
                <a:cs typeface="+mn-lt"/>
              </a:rPr>
              <a:t>balıklar</a:t>
            </a:r>
            <a:r>
              <a:rPr lang="en-US" sz="2400" i="1" dirty="0">
                <a:solidFill>
                  <a:srgbClr val="666666"/>
                </a:solidFill>
                <a:ea typeface="+mn-lt"/>
                <a:cs typeface="+mn-lt"/>
              </a:rPr>
              <a:t> </a:t>
            </a:r>
            <a:r>
              <a:rPr lang="en-US" sz="2400" i="1" dirty="0" err="1">
                <a:solidFill>
                  <a:srgbClr val="666666"/>
                </a:solidFill>
                <a:ea typeface="+mn-lt"/>
                <a:cs typeface="+mn-lt"/>
              </a:rPr>
              <a:t>tuzlu</a:t>
            </a:r>
            <a:r>
              <a:rPr lang="en-US" sz="2400" i="1" dirty="0">
                <a:solidFill>
                  <a:srgbClr val="666666"/>
                </a:solidFill>
                <a:ea typeface="+mn-lt"/>
                <a:cs typeface="+mn-lt"/>
              </a:rPr>
              <a:t> </a:t>
            </a:r>
            <a:r>
              <a:rPr lang="en-US" sz="2400" i="1" dirty="0" err="1">
                <a:solidFill>
                  <a:srgbClr val="666666"/>
                </a:solidFill>
                <a:ea typeface="+mn-lt"/>
                <a:cs typeface="+mn-lt"/>
              </a:rPr>
              <a:t>su</a:t>
            </a:r>
            <a:r>
              <a:rPr lang="en-US" sz="2400" i="1" dirty="0">
                <a:solidFill>
                  <a:srgbClr val="666666"/>
                </a:solidFill>
                <a:ea typeface="+mn-lt"/>
                <a:cs typeface="+mn-lt"/>
              </a:rPr>
              <a:t> </a:t>
            </a:r>
            <a:r>
              <a:rPr lang="en-US" sz="2400" i="1" dirty="0" err="1">
                <a:solidFill>
                  <a:srgbClr val="666666"/>
                </a:solidFill>
                <a:ea typeface="+mn-lt"/>
                <a:cs typeface="+mn-lt"/>
              </a:rPr>
              <a:t>içmeyi</a:t>
            </a:r>
            <a:r>
              <a:rPr lang="en-US" sz="2400" i="1" dirty="0">
                <a:solidFill>
                  <a:srgbClr val="666666"/>
                </a:solidFill>
                <a:ea typeface="+mn-lt"/>
                <a:cs typeface="+mn-lt"/>
              </a:rPr>
              <a:t>, </a:t>
            </a:r>
            <a:r>
              <a:rPr lang="en-US" sz="2400" i="1" dirty="0" err="1">
                <a:solidFill>
                  <a:srgbClr val="666666"/>
                </a:solidFill>
                <a:ea typeface="+mn-lt"/>
                <a:cs typeface="+mn-lt"/>
              </a:rPr>
              <a:t>domuzlar</a:t>
            </a:r>
            <a:r>
              <a:rPr lang="en-US" sz="2400" i="1" dirty="0">
                <a:solidFill>
                  <a:srgbClr val="666666"/>
                </a:solidFill>
                <a:ea typeface="+mn-lt"/>
                <a:cs typeface="+mn-lt"/>
              </a:rPr>
              <a:t> </a:t>
            </a:r>
            <a:r>
              <a:rPr lang="en-US" sz="2400" i="1" dirty="0" err="1">
                <a:solidFill>
                  <a:srgbClr val="666666"/>
                </a:solidFill>
                <a:ea typeface="+mn-lt"/>
                <a:cs typeface="+mn-lt"/>
              </a:rPr>
              <a:t>çamurda</a:t>
            </a:r>
            <a:r>
              <a:rPr lang="en-US" sz="2400" i="1" dirty="0">
                <a:solidFill>
                  <a:srgbClr val="666666"/>
                </a:solidFill>
                <a:ea typeface="+mn-lt"/>
                <a:cs typeface="+mn-lt"/>
              </a:rPr>
              <a:t>, </a:t>
            </a:r>
            <a:r>
              <a:rPr lang="en-US" sz="2400" i="1" dirty="0" err="1">
                <a:solidFill>
                  <a:srgbClr val="666666"/>
                </a:solidFill>
                <a:ea typeface="+mn-lt"/>
                <a:cs typeface="+mn-lt"/>
              </a:rPr>
              <a:t>kümes</a:t>
            </a:r>
            <a:r>
              <a:rPr lang="en-US" sz="2400" i="1" dirty="0">
                <a:solidFill>
                  <a:srgbClr val="666666"/>
                </a:solidFill>
                <a:ea typeface="+mn-lt"/>
                <a:cs typeface="+mn-lt"/>
              </a:rPr>
              <a:t> </a:t>
            </a:r>
            <a:r>
              <a:rPr lang="en-US" sz="2400" i="1" dirty="0" err="1">
                <a:solidFill>
                  <a:srgbClr val="666666"/>
                </a:solidFill>
                <a:ea typeface="+mn-lt"/>
                <a:cs typeface="+mn-lt"/>
              </a:rPr>
              <a:t>hayvanları</a:t>
            </a:r>
            <a:r>
              <a:rPr lang="en-US" sz="2400" i="1" dirty="0">
                <a:solidFill>
                  <a:srgbClr val="666666"/>
                </a:solidFill>
                <a:ea typeface="+mn-lt"/>
                <a:cs typeface="+mn-lt"/>
              </a:rPr>
              <a:t> </a:t>
            </a:r>
            <a:r>
              <a:rPr lang="en-US" sz="2400" i="1" dirty="0" err="1">
                <a:solidFill>
                  <a:srgbClr val="666666"/>
                </a:solidFill>
                <a:ea typeface="+mn-lt"/>
                <a:cs typeface="+mn-lt"/>
              </a:rPr>
              <a:t>ise</a:t>
            </a:r>
            <a:r>
              <a:rPr lang="en-US" sz="2400" i="1" dirty="0">
                <a:solidFill>
                  <a:srgbClr val="666666"/>
                </a:solidFill>
                <a:ea typeface="+mn-lt"/>
                <a:cs typeface="+mn-lt"/>
              </a:rPr>
              <a:t> </a:t>
            </a:r>
            <a:r>
              <a:rPr lang="en-US" sz="2400" i="1" dirty="0" err="1">
                <a:solidFill>
                  <a:srgbClr val="666666"/>
                </a:solidFill>
                <a:ea typeface="+mn-lt"/>
                <a:cs typeface="+mn-lt"/>
              </a:rPr>
              <a:t>tozda</a:t>
            </a:r>
            <a:r>
              <a:rPr lang="en-US" sz="2400" i="1" dirty="0">
                <a:solidFill>
                  <a:srgbClr val="666666"/>
                </a:solidFill>
                <a:ea typeface="+mn-lt"/>
                <a:cs typeface="+mn-lt"/>
              </a:rPr>
              <a:t> </a:t>
            </a:r>
            <a:r>
              <a:rPr lang="en-US" sz="2400" i="1" dirty="0" err="1">
                <a:solidFill>
                  <a:srgbClr val="666666"/>
                </a:solidFill>
                <a:ea typeface="+mn-lt"/>
                <a:cs typeface="+mn-lt"/>
              </a:rPr>
              <a:t>yıkanmayı</a:t>
            </a:r>
            <a:r>
              <a:rPr lang="en-US" sz="2400" i="1" dirty="0">
                <a:solidFill>
                  <a:srgbClr val="666666"/>
                </a:solidFill>
                <a:ea typeface="+mn-lt"/>
                <a:cs typeface="+mn-lt"/>
              </a:rPr>
              <a:t> </a:t>
            </a:r>
            <a:r>
              <a:rPr lang="en-US" sz="2400" i="1" dirty="0" err="1">
                <a:solidFill>
                  <a:srgbClr val="666666"/>
                </a:solidFill>
                <a:ea typeface="+mn-lt"/>
                <a:cs typeface="+mn-lt"/>
              </a:rPr>
              <a:t>tercih</a:t>
            </a:r>
            <a:r>
              <a:rPr lang="en-US" sz="2400" i="1" dirty="0">
                <a:solidFill>
                  <a:srgbClr val="666666"/>
                </a:solidFill>
                <a:ea typeface="+mn-lt"/>
                <a:cs typeface="+mn-lt"/>
              </a:rPr>
              <a:t> </a:t>
            </a:r>
            <a:r>
              <a:rPr lang="en-US" sz="2400" i="1" dirty="0" err="1">
                <a:solidFill>
                  <a:srgbClr val="666666"/>
                </a:solidFill>
                <a:ea typeface="+mn-lt"/>
                <a:cs typeface="+mn-lt"/>
              </a:rPr>
              <a:t>eder</a:t>
            </a:r>
            <a:r>
              <a:rPr lang="en-US" sz="2400" i="1" dirty="0">
                <a:solidFill>
                  <a:srgbClr val="666666"/>
                </a:solidFill>
                <a:ea typeface="+mn-lt"/>
                <a:cs typeface="+mn-lt"/>
              </a:rPr>
              <a:t>. “</a:t>
            </a:r>
            <a:r>
              <a:rPr lang="en-US" sz="2400" i="1" dirty="0" err="1">
                <a:solidFill>
                  <a:srgbClr val="666666"/>
                </a:solidFill>
                <a:ea typeface="+mn-lt"/>
                <a:cs typeface="+mn-lt"/>
              </a:rPr>
              <a:t>Öküzler</a:t>
            </a:r>
            <a:r>
              <a:rPr lang="en-US" sz="2400" i="1" dirty="0">
                <a:solidFill>
                  <a:srgbClr val="666666"/>
                </a:solidFill>
                <a:ea typeface="+mn-lt"/>
                <a:cs typeface="+mn-lt"/>
              </a:rPr>
              <a:t> </a:t>
            </a:r>
            <a:r>
              <a:rPr lang="en-US" sz="2400" i="1" dirty="0" err="1">
                <a:solidFill>
                  <a:srgbClr val="666666"/>
                </a:solidFill>
                <a:ea typeface="+mn-lt"/>
                <a:cs typeface="+mn-lt"/>
              </a:rPr>
              <a:t>yiyecek</a:t>
            </a:r>
            <a:r>
              <a:rPr lang="en-US" sz="2400" i="1" dirty="0">
                <a:solidFill>
                  <a:srgbClr val="666666"/>
                </a:solidFill>
                <a:ea typeface="+mn-lt"/>
                <a:cs typeface="+mn-lt"/>
              </a:rPr>
              <a:t> </a:t>
            </a:r>
            <a:r>
              <a:rPr lang="en-US" sz="2400" i="1" dirty="0" err="1">
                <a:solidFill>
                  <a:srgbClr val="666666"/>
                </a:solidFill>
                <a:ea typeface="+mn-lt"/>
                <a:cs typeface="+mn-lt"/>
              </a:rPr>
              <a:t>acı</a:t>
            </a:r>
            <a:r>
              <a:rPr lang="en-US" sz="2400" i="1" dirty="0">
                <a:solidFill>
                  <a:srgbClr val="666666"/>
                </a:solidFill>
                <a:ea typeface="+mn-lt"/>
                <a:cs typeface="+mn-lt"/>
              </a:rPr>
              <a:t> </a:t>
            </a:r>
            <a:r>
              <a:rPr lang="en-US" sz="2400" i="1" dirty="0" err="1">
                <a:solidFill>
                  <a:srgbClr val="666666"/>
                </a:solidFill>
                <a:ea typeface="+mn-lt"/>
                <a:cs typeface="+mn-lt"/>
              </a:rPr>
              <a:t>burçak</a:t>
            </a:r>
            <a:r>
              <a:rPr lang="en-US" sz="2400" i="1" dirty="0">
                <a:solidFill>
                  <a:srgbClr val="666666"/>
                </a:solidFill>
                <a:ea typeface="+mn-lt"/>
                <a:cs typeface="+mn-lt"/>
              </a:rPr>
              <a:t> </a:t>
            </a:r>
            <a:r>
              <a:rPr lang="en-US" sz="2400" i="1" dirty="0" err="1">
                <a:solidFill>
                  <a:srgbClr val="666666"/>
                </a:solidFill>
                <a:ea typeface="+mn-lt"/>
                <a:cs typeface="+mn-lt"/>
              </a:rPr>
              <a:t>bulduklarında</a:t>
            </a:r>
            <a:r>
              <a:rPr lang="en-US" sz="2400" i="1" dirty="0">
                <a:solidFill>
                  <a:srgbClr val="666666"/>
                </a:solidFill>
                <a:ea typeface="+mn-lt"/>
                <a:cs typeface="+mn-lt"/>
              </a:rPr>
              <a:t> </a:t>
            </a:r>
            <a:r>
              <a:rPr lang="en-US" sz="2400" i="1" dirty="0" err="1">
                <a:solidFill>
                  <a:srgbClr val="666666"/>
                </a:solidFill>
                <a:ea typeface="+mn-lt"/>
                <a:cs typeface="+mn-lt"/>
              </a:rPr>
              <a:t>mutlu</a:t>
            </a:r>
            <a:r>
              <a:rPr lang="en-US" sz="2400" i="1" dirty="0">
                <a:solidFill>
                  <a:srgbClr val="666666"/>
                </a:solidFill>
                <a:ea typeface="+mn-lt"/>
                <a:cs typeface="+mn-lt"/>
              </a:rPr>
              <a:t> </a:t>
            </a:r>
            <a:r>
              <a:rPr lang="en-US" sz="2400" i="1" dirty="0" err="1">
                <a:solidFill>
                  <a:srgbClr val="666666"/>
                </a:solidFill>
                <a:ea typeface="+mn-lt"/>
                <a:cs typeface="+mn-lt"/>
              </a:rPr>
              <a:t>olurlar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eşekler</a:t>
            </a:r>
            <a:r>
              <a:rPr lang="en-US" sz="2400" i="1" dirty="0">
                <a:solidFill>
                  <a:srgbClr val="666666"/>
                </a:solidFill>
                <a:ea typeface="+mn-lt"/>
                <a:cs typeface="+mn-lt"/>
              </a:rPr>
              <a:t> </a:t>
            </a:r>
            <a:r>
              <a:rPr lang="en-US" sz="2400" i="1" dirty="0" err="1">
                <a:solidFill>
                  <a:srgbClr val="666666"/>
                </a:solidFill>
                <a:ea typeface="+mn-lt"/>
                <a:cs typeface="+mn-lt"/>
              </a:rPr>
              <a:t>altın</a:t>
            </a:r>
            <a:r>
              <a:rPr lang="en-US" sz="2400" i="1" dirty="0">
                <a:solidFill>
                  <a:srgbClr val="666666"/>
                </a:solidFill>
                <a:ea typeface="+mn-lt"/>
                <a:cs typeface="+mn-lt"/>
              </a:rPr>
              <a:t> </a:t>
            </a:r>
            <a:r>
              <a:rPr lang="en-US" sz="2400" i="1" dirty="0" err="1">
                <a:solidFill>
                  <a:srgbClr val="666666"/>
                </a:solidFill>
                <a:ea typeface="+mn-lt"/>
                <a:cs typeface="+mn-lt"/>
              </a:rPr>
              <a:t>yerine</a:t>
            </a:r>
            <a:r>
              <a:rPr lang="en-US" sz="2400" i="1" dirty="0">
                <a:solidFill>
                  <a:srgbClr val="666666"/>
                </a:solidFill>
                <a:ea typeface="+mn-lt"/>
                <a:cs typeface="+mn-lt"/>
              </a:rPr>
              <a:t> </a:t>
            </a:r>
            <a:r>
              <a:rPr lang="en-US" sz="2400" i="1" dirty="0" err="1">
                <a:solidFill>
                  <a:srgbClr val="666666"/>
                </a:solidFill>
                <a:ea typeface="+mn-lt"/>
                <a:cs typeface="+mn-lt"/>
              </a:rPr>
              <a:t>çöpü</a:t>
            </a:r>
            <a:r>
              <a:rPr lang="en-US" sz="2400" i="1" dirty="0">
                <a:solidFill>
                  <a:srgbClr val="666666"/>
                </a:solidFill>
                <a:ea typeface="+mn-lt"/>
                <a:cs typeface="+mn-lt"/>
              </a:rPr>
              <a:t> </a:t>
            </a:r>
            <a:r>
              <a:rPr lang="en-US" sz="2400" i="1" dirty="0" err="1">
                <a:solidFill>
                  <a:srgbClr val="666666"/>
                </a:solidFill>
                <a:ea typeface="+mn-lt"/>
                <a:cs typeface="+mn-lt"/>
              </a:rPr>
              <a:t>tercih</a:t>
            </a:r>
            <a:r>
              <a:rPr lang="en-US" sz="2400" i="1" dirty="0">
                <a:solidFill>
                  <a:srgbClr val="666666"/>
                </a:solidFill>
                <a:ea typeface="+mn-lt"/>
                <a:cs typeface="+mn-lt"/>
              </a:rPr>
              <a:t> </a:t>
            </a:r>
            <a:r>
              <a:rPr lang="en-US" sz="2400" i="1" dirty="0" err="1">
                <a:solidFill>
                  <a:srgbClr val="666666"/>
                </a:solidFill>
                <a:ea typeface="+mn-lt"/>
                <a:cs typeface="+mn-lt"/>
              </a:rPr>
              <a:t>ederler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18</a:t>
            </a:fld>
            <a:endParaRPr lang="en-US" dirty="0"/>
          </a:p>
        </p:txBody>
      </p:sp>
    </p:spTree>
    <p:extLst>
      <p:ext uri="{BB962C8B-B14F-4D97-AF65-F5344CB8AC3E}">
        <p14:creationId xmlns:p14="http://schemas.microsoft.com/office/powerpoint/2010/main" val="1496488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Aristoteles,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Homeros’tan</a:t>
            </a:r>
            <a:r>
              <a:rPr lang="en-US" sz="2400" i="1" dirty="0">
                <a:solidFill>
                  <a:srgbClr val="666666"/>
                </a:solidFill>
                <a:ea typeface="+mn-lt"/>
                <a:cs typeface="+mn-lt"/>
              </a:rPr>
              <a:t> </a:t>
            </a:r>
            <a:r>
              <a:rPr lang="en-US" sz="2400" i="1" dirty="0" err="1">
                <a:solidFill>
                  <a:srgbClr val="666666"/>
                </a:solidFill>
                <a:ea typeface="+mn-lt"/>
                <a:cs typeface="+mn-lt"/>
              </a:rPr>
              <a:t>hoşlanmadığını</a:t>
            </a:r>
            <a:r>
              <a:rPr lang="en-US" sz="2400" i="1" dirty="0">
                <a:solidFill>
                  <a:srgbClr val="666666"/>
                </a:solidFill>
                <a:ea typeface="+mn-lt"/>
                <a:cs typeface="+mn-lt"/>
              </a:rPr>
              <a:t>, </a:t>
            </a:r>
            <a:r>
              <a:rPr lang="en-US" sz="2400" i="1" dirty="0" err="1">
                <a:solidFill>
                  <a:srgbClr val="666666"/>
                </a:solidFill>
                <a:ea typeface="+mn-lt"/>
                <a:cs typeface="+mn-lt"/>
              </a:rPr>
              <a:t>çünkü</a:t>
            </a:r>
            <a:r>
              <a:rPr lang="en-US" sz="2400" i="1" dirty="0">
                <a:solidFill>
                  <a:srgbClr val="666666"/>
                </a:solidFill>
                <a:ea typeface="+mn-lt"/>
                <a:cs typeface="+mn-lt"/>
              </a:rPr>
              <a:t> </a:t>
            </a:r>
            <a:r>
              <a:rPr lang="en-US" sz="2400" i="1" dirty="0" err="1">
                <a:solidFill>
                  <a:srgbClr val="666666"/>
                </a:solidFill>
                <a:ea typeface="+mn-lt"/>
                <a:cs typeface="+mn-lt"/>
              </a:rPr>
              <a:t>Homeros’un</a:t>
            </a:r>
            <a:r>
              <a:rPr lang="en-US" sz="2400" i="1" dirty="0">
                <a:solidFill>
                  <a:srgbClr val="666666"/>
                </a:solidFill>
                <a:ea typeface="+mn-lt"/>
                <a:cs typeface="+mn-lt"/>
              </a:rPr>
              <a:t> </a:t>
            </a:r>
            <a:r>
              <a:rPr lang="en-US" sz="2400" i="1" dirty="0" err="1">
                <a:solidFill>
                  <a:srgbClr val="666666"/>
                </a:solidFill>
                <a:ea typeface="+mn-lt"/>
                <a:cs typeface="+mn-lt"/>
              </a:rPr>
              <a:t>çekişmenin</a:t>
            </a:r>
            <a:r>
              <a:rPr lang="en-US" sz="2400" i="1" dirty="0">
                <a:solidFill>
                  <a:srgbClr val="666666"/>
                </a:solidFill>
                <a:ea typeface="+mn-lt"/>
                <a:cs typeface="+mn-lt"/>
              </a:rPr>
              <a:t> </a:t>
            </a:r>
            <a:r>
              <a:rPr lang="en-US" sz="2400" i="1" dirty="0" err="1">
                <a:solidFill>
                  <a:srgbClr val="666666"/>
                </a:solidFill>
                <a:ea typeface="+mn-lt"/>
                <a:cs typeface="+mn-lt"/>
              </a:rPr>
              <a:t>dünyayı</a:t>
            </a:r>
            <a:r>
              <a:rPr lang="en-US" sz="2400" i="1" dirty="0">
                <a:solidFill>
                  <a:srgbClr val="666666"/>
                </a:solidFill>
                <a:ea typeface="+mn-lt"/>
                <a:cs typeface="+mn-lt"/>
              </a:rPr>
              <a:t> </a:t>
            </a:r>
            <a:r>
              <a:rPr lang="en-US" sz="2400" i="1" dirty="0" err="1">
                <a:solidFill>
                  <a:srgbClr val="666666"/>
                </a:solidFill>
                <a:ea typeface="+mn-lt"/>
                <a:cs typeface="+mn-lt"/>
              </a:rPr>
              <a:t>terk</a:t>
            </a:r>
            <a:r>
              <a:rPr lang="en-US" sz="2400" i="1" dirty="0">
                <a:solidFill>
                  <a:srgbClr val="666666"/>
                </a:solidFill>
                <a:ea typeface="+mn-lt"/>
                <a:cs typeface="+mn-lt"/>
              </a:rPr>
              <a:t> </a:t>
            </a:r>
            <a:r>
              <a:rPr lang="en-US" sz="2400" i="1" dirty="0" err="1">
                <a:solidFill>
                  <a:srgbClr val="666666"/>
                </a:solidFill>
                <a:ea typeface="+mn-lt"/>
                <a:cs typeface="+mn-lt"/>
              </a:rPr>
              <a:t>etmesini</a:t>
            </a:r>
            <a:r>
              <a:rPr lang="en-US" sz="2400" i="1" dirty="0">
                <a:solidFill>
                  <a:srgbClr val="666666"/>
                </a:solidFill>
                <a:ea typeface="+mn-lt"/>
                <a:cs typeface="+mn-lt"/>
              </a:rPr>
              <a:t> </a:t>
            </a:r>
            <a:r>
              <a:rPr lang="en-US" sz="2400" i="1" dirty="0" err="1">
                <a:solidFill>
                  <a:srgbClr val="666666"/>
                </a:solidFill>
                <a:ea typeface="+mn-lt"/>
                <a:cs typeface="+mn-lt"/>
              </a:rPr>
              <a:t>dilediğini</a:t>
            </a:r>
            <a:r>
              <a:rPr lang="en-US" sz="2400" i="1" dirty="0">
                <a:solidFill>
                  <a:srgbClr val="666666"/>
                </a:solidFill>
                <a:ea typeface="+mn-lt"/>
                <a:cs typeface="+mn-lt"/>
              </a:rPr>
              <a:t>, </a:t>
            </a:r>
            <a:r>
              <a:rPr lang="en-US" sz="2400" i="1" dirty="0" err="1">
                <a:solidFill>
                  <a:srgbClr val="666666"/>
                </a:solidFill>
                <a:ea typeface="+mn-lt"/>
                <a:cs typeface="+mn-lt"/>
              </a:rPr>
              <a:t>bunun</a:t>
            </a:r>
            <a:r>
              <a:rPr lang="en-US" sz="2400" i="1" dirty="0">
                <a:solidFill>
                  <a:srgbClr val="666666"/>
                </a:solidFill>
                <a:ea typeface="+mn-lt"/>
                <a:cs typeface="+mn-lt"/>
              </a:rPr>
              <a:t> da </a:t>
            </a:r>
            <a:r>
              <a:rPr lang="en-US" sz="2400" i="1" dirty="0" err="1">
                <a:solidFill>
                  <a:srgbClr val="666666"/>
                </a:solidFill>
                <a:ea typeface="+mn-lt"/>
                <a:cs typeface="+mn-lt"/>
              </a:rPr>
              <a:t>Herakleitos’a</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dünyayı</a:t>
            </a:r>
            <a:r>
              <a:rPr lang="en-US" sz="2400" i="1" dirty="0">
                <a:solidFill>
                  <a:srgbClr val="666666"/>
                </a:solidFill>
                <a:ea typeface="+mn-lt"/>
                <a:cs typeface="+mn-lt"/>
              </a:rPr>
              <a:t> yok </a:t>
            </a:r>
            <a:r>
              <a:rPr lang="en-US" sz="2400" i="1" dirty="0" err="1">
                <a:solidFill>
                  <a:srgbClr val="666666"/>
                </a:solidFill>
                <a:ea typeface="+mn-lt"/>
                <a:cs typeface="+mn-lt"/>
              </a:rPr>
              <a:t>edeceğini</a:t>
            </a:r>
            <a:r>
              <a:rPr lang="en-US" sz="2400" i="1" dirty="0">
                <a:solidFill>
                  <a:srgbClr val="666666"/>
                </a:solidFill>
                <a:ea typeface="+mn-lt"/>
                <a:cs typeface="+mn-lt"/>
              </a:rPr>
              <a:t> </a:t>
            </a:r>
            <a:r>
              <a:rPr lang="en-US" sz="2400" i="1" dirty="0" err="1">
                <a:solidFill>
                  <a:srgbClr val="666666"/>
                </a:solidFill>
                <a:ea typeface="+mn-lt"/>
                <a:cs typeface="+mn-lt"/>
              </a:rPr>
              <a:t>söylemiştir</a:t>
            </a:r>
            <a:r>
              <a:rPr lang="en-US" sz="2400" i="1" dirty="0">
                <a:solidFill>
                  <a:srgbClr val="666666"/>
                </a:solidFill>
                <a:ea typeface="+mn-lt"/>
                <a:cs typeface="+mn-lt"/>
              </a:rPr>
              <a:t>; “</a:t>
            </a:r>
            <a:r>
              <a:rPr lang="en-US" sz="2400" i="1" dirty="0" err="1">
                <a:solidFill>
                  <a:srgbClr val="666666"/>
                </a:solidFill>
                <a:ea typeface="+mn-lt"/>
                <a:cs typeface="+mn-lt"/>
              </a:rPr>
              <a:t>yüksek</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alçak</a:t>
            </a:r>
            <a:r>
              <a:rPr lang="en-US" sz="2400" i="1" dirty="0">
                <a:solidFill>
                  <a:srgbClr val="666666"/>
                </a:solidFill>
                <a:ea typeface="+mn-lt"/>
                <a:cs typeface="+mn-lt"/>
              </a:rPr>
              <a:t> </a:t>
            </a:r>
            <a:r>
              <a:rPr lang="en-US" sz="2400" i="1" dirty="0" err="1">
                <a:solidFill>
                  <a:srgbClr val="666666"/>
                </a:solidFill>
                <a:ea typeface="+mn-lt"/>
                <a:cs typeface="+mn-lt"/>
              </a:rPr>
              <a:t>notalar</a:t>
            </a:r>
            <a:r>
              <a:rPr lang="en-US" sz="2400" i="1" dirty="0">
                <a:solidFill>
                  <a:srgbClr val="666666"/>
                </a:solidFill>
                <a:ea typeface="+mn-lt"/>
                <a:cs typeface="+mn-lt"/>
              </a:rPr>
              <a:t> </a:t>
            </a:r>
            <a:r>
              <a:rPr lang="en-US" sz="2400" i="1" dirty="0" err="1">
                <a:solidFill>
                  <a:srgbClr val="666666"/>
                </a:solidFill>
                <a:ea typeface="+mn-lt"/>
                <a:cs typeface="+mn-lt"/>
              </a:rPr>
              <a:t>olmadan</a:t>
            </a:r>
            <a:r>
              <a:rPr lang="en-US" sz="2400" i="1" dirty="0">
                <a:solidFill>
                  <a:srgbClr val="666666"/>
                </a:solidFill>
                <a:ea typeface="+mn-lt"/>
                <a:cs typeface="+mn-lt"/>
              </a:rPr>
              <a:t> </a:t>
            </a:r>
            <a:r>
              <a:rPr lang="en-US" sz="2400" i="1" dirty="0" err="1">
                <a:solidFill>
                  <a:srgbClr val="666666"/>
                </a:solidFill>
                <a:ea typeface="+mn-lt"/>
                <a:cs typeface="+mn-lt"/>
              </a:rPr>
              <a:t>armoni</a:t>
            </a:r>
            <a:r>
              <a:rPr lang="en-US" sz="2400" i="1" dirty="0">
                <a:solidFill>
                  <a:srgbClr val="666666"/>
                </a:solidFill>
                <a:ea typeface="+mn-lt"/>
                <a:cs typeface="+mn-lt"/>
              </a:rPr>
              <a:t>, </a:t>
            </a:r>
            <a:r>
              <a:rPr lang="en-US" sz="2400" i="1" dirty="0" err="1">
                <a:solidFill>
                  <a:srgbClr val="666666"/>
                </a:solidFill>
                <a:ea typeface="+mn-lt"/>
                <a:cs typeface="+mn-lt"/>
              </a:rPr>
              <a:t>karşıtlar</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erkek</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dişi</a:t>
            </a:r>
            <a:r>
              <a:rPr lang="en-US" sz="2400" i="1" dirty="0">
                <a:solidFill>
                  <a:srgbClr val="666666"/>
                </a:solidFill>
                <a:ea typeface="+mn-lt"/>
                <a:cs typeface="+mn-lt"/>
              </a:rPr>
              <a:t> </a:t>
            </a:r>
            <a:r>
              <a:rPr lang="en-US" sz="2400" i="1" dirty="0" err="1">
                <a:solidFill>
                  <a:srgbClr val="666666"/>
                </a:solidFill>
                <a:ea typeface="+mn-lt"/>
                <a:cs typeface="+mn-lt"/>
              </a:rPr>
              <a:t>olmadan</a:t>
            </a:r>
            <a:r>
              <a:rPr lang="en-US" sz="2400" i="1" dirty="0">
                <a:solidFill>
                  <a:srgbClr val="666666"/>
                </a:solidFill>
                <a:ea typeface="+mn-lt"/>
                <a:cs typeface="+mn-lt"/>
              </a:rPr>
              <a:t> </a:t>
            </a:r>
            <a:r>
              <a:rPr lang="en-US" sz="2400" i="1" dirty="0" err="1">
                <a:solidFill>
                  <a:srgbClr val="666666"/>
                </a:solidFill>
                <a:ea typeface="+mn-lt"/>
                <a:cs typeface="+mn-lt"/>
              </a:rPr>
              <a:t>hayvanlar</a:t>
            </a:r>
            <a:r>
              <a:rPr lang="en-US" sz="2400" i="1" dirty="0">
                <a:solidFill>
                  <a:srgbClr val="666666"/>
                </a:solidFill>
                <a:ea typeface="+mn-lt"/>
                <a:cs typeface="+mn-lt"/>
              </a:rPr>
              <a:t> </a:t>
            </a:r>
            <a:r>
              <a:rPr lang="en-US" sz="2400" i="1" dirty="0" err="1">
                <a:solidFill>
                  <a:srgbClr val="666666"/>
                </a:solidFill>
                <a:ea typeface="+mn-lt"/>
                <a:cs typeface="+mn-lt"/>
              </a:rPr>
              <a:t>olmazdı</a:t>
            </a:r>
            <a:r>
              <a:rPr lang="en-US" sz="2400" i="1" dirty="0">
                <a:solidFill>
                  <a:srgbClr val="666666"/>
                </a:solidFill>
                <a:ea typeface="+mn-lt"/>
                <a:cs typeface="+mn-lt"/>
              </a:rPr>
              <a:t>”. Bu </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zamanda</a:t>
            </a:r>
            <a:r>
              <a:rPr lang="en-US" sz="2400" i="1" dirty="0">
                <a:solidFill>
                  <a:srgbClr val="666666"/>
                </a:solidFill>
                <a:ea typeface="+mn-lt"/>
                <a:cs typeface="+mn-lt"/>
              </a:rPr>
              <a:t> </a:t>
            </a:r>
            <a:r>
              <a:rPr lang="en-US" sz="2400" i="1" dirty="0" err="1">
                <a:solidFill>
                  <a:srgbClr val="666666"/>
                </a:solidFill>
                <a:ea typeface="+mn-lt"/>
                <a:cs typeface="+mn-lt"/>
              </a:rPr>
              <a:t>Pisagor’dan</a:t>
            </a:r>
            <a:r>
              <a:rPr lang="en-US" sz="2400" i="1" dirty="0">
                <a:solidFill>
                  <a:srgbClr val="666666"/>
                </a:solidFill>
                <a:ea typeface="+mn-lt"/>
                <a:cs typeface="+mn-lt"/>
              </a:rPr>
              <a:t> </a:t>
            </a:r>
            <a:r>
              <a:rPr lang="en-US" sz="2400" i="1" dirty="0" err="1">
                <a:solidFill>
                  <a:srgbClr val="666666"/>
                </a:solidFill>
                <a:ea typeface="+mn-lt"/>
                <a:cs typeface="+mn-lt"/>
              </a:rPr>
              <a:t>neden</a:t>
            </a:r>
            <a:r>
              <a:rPr lang="en-US" sz="2400" i="1" dirty="0">
                <a:solidFill>
                  <a:srgbClr val="666666"/>
                </a:solidFill>
                <a:ea typeface="+mn-lt"/>
                <a:cs typeface="+mn-lt"/>
              </a:rPr>
              <a:t> </a:t>
            </a:r>
            <a:r>
              <a:rPr lang="en-US" sz="2400" i="1" dirty="0" err="1">
                <a:solidFill>
                  <a:srgbClr val="666666"/>
                </a:solidFill>
                <a:ea typeface="+mn-lt"/>
                <a:cs typeface="+mn-lt"/>
              </a:rPr>
              <a:t>hoşlanmadığını</a:t>
            </a:r>
            <a:r>
              <a:rPr lang="en-US" sz="2400" i="1" dirty="0">
                <a:solidFill>
                  <a:srgbClr val="666666"/>
                </a:solidFill>
                <a:ea typeface="+mn-lt"/>
                <a:cs typeface="+mn-lt"/>
              </a:rPr>
              <a:t> da </a:t>
            </a:r>
            <a:r>
              <a:rPr lang="en-US" sz="2400" i="1" dirty="0" err="1">
                <a:solidFill>
                  <a:srgbClr val="666666"/>
                </a:solidFill>
                <a:ea typeface="+mn-lt"/>
                <a:cs typeface="+mn-lt"/>
              </a:rPr>
              <a:t>açıklayabilir</a:t>
            </a:r>
            <a:r>
              <a:rPr lang="en-US" sz="2400" i="1" dirty="0">
                <a:solidFill>
                  <a:srgbClr val="666666"/>
                </a:solidFill>
                <a:ea typeface="+mn-lt"/>
                <a:cs typeface="+mn-lt"/>
              </a:rPr>
              <a:t>; </a:t>
            </a:r>
            <a:r>
              <a:rPr lang="en-US" sz="2400" i="1" dirty="0" err="1">
                <a:solidFill>
                  <a:srgbClr val="666666"/>
                </a:solidFill>
                <a:ea typeface="+mn-lt"/>
                <a:cs typeface="+mn-lt"/>
              </a:rPr>
              <a:t>Pisagorcu</a:t>
            </a:r>
            <a:r>
              <a:rPr lang="en-US" sz="2400" i="1" dirty="0">
                <a:solidFill>
                  <a:srgbClr val="666666"/>
                </a:solidFill>
                <a:ea typeface="+mn-lt"/>
                <a:cs typeface="+mn-lt"/>
              </a:rPr>
              <a:t> </a:t>
            </a:r>
            <a:r>
              <a:rPr lang="en-US" sz="2400" i="1" dirty="0" err="1">
                <a:solidFill>
                  <a:srgbClr val="666666"/>
                </a:solidFill>
                <a:ea typeface="+mn-lt"/>
                <a:cs typeface="+mn-lt"/>
              </a:rPr>
              <a:t>vurgu</a:t>
            </a:r>
            <a:r>
              <a:rPr lang="en-US" sz="2400" i="1" dirty="0">
                <a:solidFill>
                  <a:srgbClr val="666666"/>
                </a:solidFill>
                <a:ea typeface="+mn-lt"/>
                <a:cs typeface="+mn-lt"/>
              </a:rPr>
              <a:t> </a:t>
            </a:r>
            <a:r>
              <a:rPr lang="en-US" sz="2400" i="1" dirty="0" err="1">
                <a:solidFill>
                  <a:srgbClr val="666666"/>
                </a:solidFill>
                <a:ea typeface="+mn-lt"/>
                <a:cs typeface="+mn-lt"/>
              </a:rPr>
              <a:t>çekişmeye</a:t>
            </a:r>
            <a:r>
              <a:rPr lang="en-US" sz="2400" i="1" dirty="0">
                <a:solidFill>
                  <a:srgbClr val="666666"/>
                </a:solidFill>
                <a:ea typeface="+mn-lt"/>
                <a:cs typeface="+mn-lt"/>
              </a:rPr>
              <a:t> </a:t>
            </a:r>
            <a:r>
              <a:rPr lang="en-US" sz="2400" i="1" dirty="0" err="1">
                <a:solidFill>
                  <a:srgbClr val="666666"/>
                </a:solidFill>
                <a:ea typeface="+mn-lt"/>
                <a:cs typeface="+mn-lt"/>
              </a:rPr>
              <a:t>değil</a:t>
            </a:r>
            <a:r>
              <a:rPr lang="en-US" sz="2400" i="1" dirty="0">
                <a:solidFill>
                  <a:srgbClr val="666666"/>
                </a:solidFill>
                <a:ea typeface="+mn-lt"/>
                <a:cs typeface="+mn-lt"/>
              </a:rPr>
              <a:t> </a:t>
            </a:r>
            <a:r>
              <a:rPr lang="en-US" sz="2400" i="1" dirty="0" err="1">
                <a:solidFill>
                  <a:srgbClr val="666666"/>
                </a:solidFill>
                <a:ea typeface="+mn-lt"/>
                <a:cs typeface="+mn-lt"/>
              </a:rPr>
              <a:t>uyuma</a:t>
            </a:r>
            <a:r>
              <a:rPr lang="en-US" sz="2400" i="1" dirty="0">
                <a:solidFill>
                  <a:srgbClr val="666666"/>
                </a:solidFill>
                <a:ea typeface="+mn-lt"/>
                <a:cs typeface="+mn-lt"/>
              </a:rPr>
              <a:t> </a:t>
            </a:r>
            <a:r>
              <a:rPr lang="en-US" sz="2400" i="1" dirty="0" err="1">
                <a:solidFill>
                  <a:srgbClr val="666666"/>
                </a:solidFill>
                <a:ea typeface="+mn-lt"/>
                <a:cs typeface="+mn-lt"/>
              </a:rPr>
              <a:t>yöneliktir</a:t>
            </a:r>
            <a:r>
              <a:rPr lang="en-US" sz="2400" i="1" dirty="0">
                <a:solidFill>
                  <a:srgbClr val="666666"/>
                </a:solidFill>
                <a:ea typeface="+mn-lt"/>
                <a:cs typeface="+mn-lt"/>
              </a:rPr>
              <a:t>.</a:t>
            </a:r>
            <a:endParaRPr lang="en-US" dirty="0"/>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19</a:t>
            </a:fld>
            <a:endParaRPr lang="en-US" dirty="0"/>
          </a:p>
        </p:txBody>
      </p:sp>
    </p:spTree>
    <p:extLst>
      <p:ext uri="{BB962C8B-B14F-4D97-AF65-F5344CB8AC3E}">
        <p14:creationId xmlns:p14="http://schemas.microsoft.com/office/powerpoint/2010/main" val="189397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Herakleitos </a:t>
            </a:r>
            <a:r>
              <a:rPr lang="en-US" sz="2400" i="1" dirty="0" err="1">
                <a:solidFill>
                  <a:srgbClr val="666666"/>
                </a:solidFill>
                <a:ea typeface="+mn-lt"/>
                <a:cs typeface="+mn-lt"/>
              </a:rPr>
              <a:t>çekişmenin</a:t>
            </a:r>
            <a:r>
              <a:rPr lang="en-US" sz="2400" i="1" dirty="0">
                <a:solidFill>
                  <a:srgbClr val="666666"/>
                </a:solidFill>
                <a:ea typeface="+mn-lt"/>
                <a:cs typeface="+mn-lt"/>
              </a:rPr>
              <a:t> </a:t>
            </a:r>
            <a:r>
              <a:rPr lang="en-US" sz="2400" i="1" dirty="0" err="1">
                <a:solidFill>
                  <a:srgbClr val="666666"/>
                </a:solidFill>
                <a:ea typeface="+mn-lt"/>
                <a:cs typeface="+mn-lt"/>
              </a:rPr>
              <a:t>adil</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dünya</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a:t>
            </a:r>
            <a:r>
              <a:rPr lang="en-US" sz="2400" i="1" dirty="0" err="1">
                <a:solidFill>
                  <a:srgbClr val="666666"/>
                </a:solidFill>
                <a:ea typeface="+mn-lt"/>
                <a:cs typeface="+mn-lt"/>
              </a:rPr>
              <a:t>temel</a:t>
            </a:r>
            <a:r>
              <a:rPr lang="en-US" sz="2400" i="1" dirty="0">
                <a:solidFill>
                  <a:srgbClr val="666666"/>
                </a:solidFill>
                <a:ea typeface="+mn-lt"/>
                <a:cs typeface="+mn-lt"/>
              </a:rPr>
              <a:t> </a:t>
            </a:r>
            <a:r>
              <a:rPr lang="en-US" sz="2400" i="1" dirty="0" err="1">
                <a:solidFill>
                  <a:srgbClr val="666666"/>
                </a:solidFill>
                <a:ea typeface="+mn-lt"/>
                <a:cs typeface="+mn-lt"/>
              </a:rPr>
              <a:t>olduğunu</a:t>
            </a:r>
            <a:r>
              <a:rPr lang="en-US" sz="2400" i="1" dirty="0">
                <a:solidFill>
                  <a:srgbClr val="666666"/>
                </a:solidFill>
                <a:ea typeface="+mn-lt"/>
                <a:cs typeface="+mn-lt"/>
              </a:rPr>
              <a:t> </a:t>
            </a:r>
            <a:r>
              <a:rPr lang="en-US" sz="2400" i="1" dirty="0" err="1">
                <a:solidFill>
                  <a:srgbClr val="666666"/>
                </a:solidFill>
                <a:ea typeface="+mn-lt"/>
                <a:cs typeface="+mn-lt"/>
              </a:rPr>
              <a:t>düşünüyordu</a:t>
            </a:r>
            <a:r>
              <a:rPr lang="en-US" sz="2400" i="1" dirty="0">
                <a:solidFill>
                  <a:srgbClr val="666666"/>
                </a:solidFill>
                <a:ea typeface="+mn-lt"/>
                <a:cs typeface="+mn-lt"/>
              </a:rPr>
              <a:t>. Herakleitos “</a:t>
            </a:r>
            <a:r>
              <a:rPr lang="en-US" sz="2400" i="1" dirty="0" err="1">
                <a:solidFill>
                  <a:srgbClr val="666666"/>
                </a:solidFill>
                <a:ea typeface="+mn-lt"/>
                <a:cs typeface="+mn-lt"/>
              </a:rPr>
              <a:t>çekişme</a:t>
            </a:r>
            <a:r>
              <a:rPr lang="en-US" sz="2400" i="1" dirty="0">
                <a:solidFill>
                  <a:srgbClr val="666666"/>
                </a:solidFill>
                <a:ea typeface="+mn-lt"/>
                <a:cs typeface="+mn-lt"/>
              </a:rPr>
              <a:t> </a:t>
            </a:r>
            <a:r>
              <a:rPr lang="en-US" sz="2400" i="1" dirty="0" err="1">
                <a:solidFill>
                  <a:srgbClr val="666666"/>
                </a:solidFill>
                <a:ea typeface="+mn-lt"/>
                <a:cs typeface="+mn-lt"/>
              </a:rPr>
              <a:t>adalettir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“her </a:t>
            </a:r>
            <a:r>
              <a:rPr lang="en-US" sz="2400" i="1" dirty="0" err="1">
                <a:solidFill>
                  <a:srgbClr val="666666"/>
                </a:solidFill>
                <a:ea typeface="+mn-lt"/>
                <a:cs typeface="+mn-lt"/>
              </a:rPr>
              <a:t>şey</a:t>
            </a:r>
            <a:r>
              <a:rPr lang="en-US" sz="2400" i="1" dirty="0">
                <a:solidFill>
                  <a:srgbClr val="666666"/>
                </a:solidFill>
                <a:ea typeface="+mn-lt"/>
                <a:cs typeface="+mn-lt"/>
              </a:rPr>
              <a:t> </a:t>
            </a:r>
            <a:r>
              <a:rPr lang="en-US" sz="2400" i="1" dirty="0" err="1">
                <a:solidFill>
                  <a:srgbClr val="666666"/>
                </a:solidFill>
                <a:ea typeface="+mn-lt"/>
                <a:cs typeface="+mn-lt"/>
              </a:rPr>
              <a:t>çekişme</a:t>
            </a:r>
            <a:r>
              <a:rPr lang="en-US" sz="2400" i="1" dirty="0">
                <a:solidFill>
                  <a:srgbClr val="666666"/>
                </a:solidFill>
                <a:ea typeface="+mn-lt"/>
                <a:cs typeface="+mn-lt"/>
              </a:rPr>
              <a:t> </a:t>
            </a:r>
            <a:r>
              <a:rPr lang="en-US" sz="2400" i="1" dirty="0" err="1">
                <a:solidFill>
                  <a:srgbClr val="666666"/>
                </a:solidFill>
                <a:ea typeface="+mn-lt"/>
                <a:cs typeface="+mn-lt"/>
              </a:rPr>
              <a:t>ile</a:t>
            </a:r>
            <a:r>
              <a:rPr lang="en-US" sz="2400" i="1" dirty="0">
                <a:solidFill>
                  <a:srgbClr val="666666"/>
                </a:solidFill>
                <a:ea typeface="+mn-lt"/>
                <a:cs typeface="+mn-lt"/>
              </a:rPr>
              <a:t> </a:t>
            </a:r>
            <a:r>
              <a:rPr lang="en-US" sz="2400" i="1" dirty="0" err="1">
                <a:solidFill>
                  <a:srgbClr val="666666"/>
                </a:solidFill>
                <a:ea typeface="+mn-lt"/>
                <a:cs typeface="+mn-lt"/>
              </a:rPr>
              <a:t>gerçekleşir</a:t>
            </a:r>
            <a:r>
              <a:rPr lang="en-US" sz="2400" i="1" dirty="0">
                <a:solidFill>
                  <a:srgbClr val="666666"/>
                </a:solidFill>
                <a:ea typeface="+mn-lt"/>
                <a:cs typeface="+mn-lt"/>
              </a:rPr>
              <a:t>” </a:t>
            </a:r>
            <a:r>
              <a:rPr lang="en-US" sz="2400" i="1" dirty="0" err="1">
                <a:solidFill>
                  <a:srgbClr val="666666"/>
                </a:solidFill>
                <a:ea typeface="+mn-lt"/>
                <a:cs typeface="+mn-lt"/>
              </a:rPr>
              <a:t>demiştir</a:t>
            </a:r>
            <a:r>
              <a:rPr lang="en-US" sz="2400" i="1" dirty="0">
                <a:solidFill>
                  <a:srgbClr val="666666"/>
                </a:solidFill>
                <a:ea typeface="+mn-lt"/>
                <a:cs typeface="+mn-lt"/>
              </a:rPr>
              <a:t>. </a:t>
            </a:r>
            <a:r>
              <a:rPr lang="en-US" sz="2400" i="1" dirty="0" err="1">
                <a:solidFill>
                  <a:srgbClr val="666666"/>
                </a:solidFill>
                <a:ea typeface="+mn-lt"/>
                <a:cs typeface="+mn-lt"/>
              </a:rPr>
              <a:t>Çatışma</a:t>
            </a:r>
            <a:r>
              <a:rPr lang="en-US" sz="2400" i="1" dirty="0">
                <a:solidFill>
                  <a:srgbClr val="666666"/>
                </a:solidFill>
                <a:ea typeface="+mn-lt"/>
                <a:cs typeface="+mn-lt"/>
              </a:rPr>
              <a:t> </a:t>
            </a:r>
            <a:r>
              <a:rPr lang="en-US" sz="2400" i="1" dirty="0" err="1">
                <a:solidFill>
                  <a:srgbClr val="666666"/>
                </a:solidFill>
                <a:ea typeface="+mn-lt"/>
                <a:cs typeface="+mn-lt"/>
              </a:rPr>
              <a:t>halindeki</a:t>
            </a:r>
            <a:r>
              <a:rPr lang="en-US" sz="2400" i="1" dirty="0">
                <a:solidFill>
                  <a:srgbClr val="666666"/>
                </a:solidFill>
                <a:ea typeface="+mn-lt"/>
                <a:cs typeface="+mn-lt"/>
              </a:rPr>
              <a:t> </a:t>
            </a:r>
            <a:r>
              <a:rPr lang="en-US" sz="2400" i="1" dirty="0" err="1">
                <a:solidFill>
                  <a:srgbClr val="666666"/>
                </a:solidFill>
                <a:ea typeface="+mn-lt"/>
                <a:cs typeface="+mn-lt"/>
              </a:rPr>
              <a:t>zıtlıkları</a:t>
            </a:r>
            <a:r>
              <a:rPr lang="en-US" sz="2400" i="1" dirty="0">
                <a:solidFill>
                  <a:srgbClr val="666666"/>
                </a:solidFill>
                <a:ea typeface="+mn-lt"/>
                <a:cs typeface="+mn-lt"/>
              </a:rPr>
              <a:t> </a:t>
            </a:r>
            <a:r>
              <a:rPr lang="en-US" sz="2400" i="1" dirty="0" err="1">
                <a:solidFill>
                  <a:srgbClr val="666666"/>
                </a:solidFill>
                <a:ea typeface="+mn-lt"/>
                <a:cs typeface="+mn-lt"/>
              </a:rPr>
              <a:t>ἔρις</a:t>
            </a:r>
            <a:r>
              <a:rPr lang="en-US" sz="2400" i="1" dirty="0">
                <a:solidFill>
                  <a:srgbClr val="666666"/>
                </a:solidFill>
                <a:ea typeface="+mn-lt"/>
                <a:cs typeface="+mn-lt"/>
              </a:rPr>
              <a:t> (</a:t>
            </a:r>
            <a:r>
              <a:rPr lang="en-US" sz="2400" i="1" dirty="0" err="1">
                <a:solidFill>
                  <a:srgbClr val="666666"/>
                </a:solidFill>
                <a:ea typeface="+mn-lt"/>
                <a:cs typeface="+mn-lt"/>
              </a:rPr>
              <a:t>eris</a:t>
            </a:r>
            <a:r>
              <a:rPr lang="en-US" sz="2400" i="1" dirty="0">
                <a:solidFill>
                  <a:srgbClr val="666666"/>
                </a:solidFill>
                <a:ea typeface="+mn-lt"/>
                <a:cs typeface="+mn-lt"/>
              </a:rPr>
              <a:t>), “</a:t>
            </a:r>
            <a:r>
              <a:rPr lang="en-US" sz="2400" i="1" dirty="0" err="1">
                <a:solidFill>
                  <a:srgbClr val="666666"/>
                </a:solidFill>
                <a:ea typeface="+mn-lt"/>
                <a:cs typeface="+mn-lt"/>
              </a:rPr>
              <a:t>çekişme</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adlandırmış</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görünüşte</a:t>
            </a:r>
            <a:r>
              <a:rPr lang="en-US" sz="2400" i="1" dirty="0">
                <a:solidFill>
                  <a:srgbClr val="666666"/>
                </a:solidFill>
                <a:ea typeface="+mn-lt"/>
                <a:cs typeface="+mn-lt"/>
              </a:rPr>
              <a:t> </a:t>
            </a:r>
            <a:r>
              <a:rPr lang="en-US" sz="2400" i="1" dirty="0" err="1">
                <a:solidFill>
                  <a:srgbClr val="666666"/>
                </a:solidFill>
                <a:ea typeface="+mn-lt"/>
                <a:cs typeface="+mn-lt"/>
              </a:rPr>
              <a:t>üniter</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durumu</a:t>
            </a:r>
            <a:r>
              <a:rPr lang="en-US" sz="2400" i="1" dirty="0">
                <a:solidFill>
                  <a:srgbClr val="666666"/>
                </a:solidFill>
                <a:ea typeface="+mn-lt"/>
                <a:cs typeface="+mn-lt"/>
              </a:rPr>
              <a:t>, </a:t>
            </a:r>
            <a:r>
              <a:rPr lang="en-US" sz="2400" i="1" dirty="0" err="1">
                <a:solidFill>
                  <a:srgbClr val="666666"/>
                </a:solidFill>
                <a:ea typeface="+mn-lt"/>
                <a:cs typeface="+mn-lt"/>
              </a:rPr>
              <a:t>δίκη</a:t>
            </a:r>
            <a:r>
              <a:rPr lang="en-US" sz="2400" i="1" dirty="0">
                <a:solidFill>
                  <a:srgbClr val="666666"/>
                </a:solidFill>
                <a:ea typeface="+mn-lt"/>
                <a:cs typeface="+mn-lt"/>
              </a:rPr>
              <a:t> (</a:t>
            </a:r>
            <a:r>
              <a:rPr lang="en-US" sz="2400" i="1" dirty="0" err="1">
                <a:solidFill>
                  <a:srgbClr val="666666"/>
                </a:solidFill>
                <a:ea typeface="+mn-lt"/>
                <a:cs typeface="+mn-lt"/>
              </a:rPr>
              <a:t>dikê</a:t>
            </a:r>
            <a:r>
              <a:rPr lang="en-US" sz="2400" i="1" dirty="0">
                <a:solidFill>
                  <a:srgbClr val="666666"/>
                </a:solidFill>
                <a:ea typeface="+mn-lt"/>
                <a:cs typeface="+mn-lt"/>
              </a:rPr>
              <a:t>), “</a:t>
            </a:r>
            <a:r>
              <a:rPr lang="en-US" sz="2400" i="1" dirty="0" err="1">
                <a:solidFill>
                  <a:srgbClr val="666666"/>
                </a:solidFill>
                <a:ea typeface="+mn-lt"/>
                <a:cs typeface="+mn-lt"/>
              </a:rPr>
              <a:t>adalet</a:t>
            </a:r>
            <a:r>
              <a:rPr lang="en-US" sz="2400" i="1" dirty="0">
                <a:solidFill>
                  <a:srgbClr val="666666"/>
                </a:solidFill>
                <a:ea typeface="+mn-lt"/>
                <a:cs typeface="+mn-lt"/>
              </a:rPr>
              <a:t>”, </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şeyi</a:t>
            </a:r>
            <a:r>
              <a:rPr lang="en-US" sz="2400" i="1" dirty="0">
                <a:solidFill>
                  <a:srgbClr val="666666"/>
                </a:solidFill>
                <a:ea typeface="+mn-lt"/>
                <a:cs typeface="+mn-lt"/>
              </a:rPr>
              <a:t> </a:t>
            </a:r>
            <a:r>
              <a:rPr lang="en-US" sz="2400" i="1" dirty="0" err="1">
                <a:solidFill>
                  <a:srgbClr val="666666"/>
                </a:solidFill>
                <a:ea typeface="+mn-lt"/>
                <a:cs typeface="+mn-lt"/>
              </a:rPr>
              <a:t>adaletsizlik</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tanımlayan</a:t>
            </a:r>
            <a:r>
              <a:rPr lang="en-US" sz="2400" i="1" dirty="0">
                <a:solidFill>
                  <a:srgbClr val="666666"/>
                </a:solidFill>
                <a:ea typeface="+mn-lt"/>
                <a:cs typeface="+mn-lt"/>
              </a:rPr>
              <a:t> </a:t>
            </a:r>
            <a:r>
              <a:rPr lang="en-US" sz="2400" i="1" dirty="0" err="1">
                <a:solidFill>
                  <a:srgbClr val="666666"/>
                </a:solidFill>
                <a:ea typeface="+mn-lt"/>
                <a:cs typeface="+mn-lt"/>
              </a:rPr>
              <a:t>Anaksimandros’un</a:t>
            </a:r>
            <a:r>
              <a:rPr lang="en-US" sz="2400" i="1" dirty="0">
                <a:solidFill>
                  <a:srgbClr val="666666"/>
                </a:solidFill>
                <a:ea typeface="+mn-lt"/>
                <a:cs typeface="+mn-lt"/>
              </a:rPr>
              <a:t> </a:t>
            </a:r>
            <a:r>
              <a:rPr lang="en-US" sz="2400" i="1" dirty="0" err="1">
                <a:solidFill>
                  <a:srgbClr val="666666"/>
                </a:solidFill>
                <a:ea typeface="+mn-lt"/>
                <a:cs typeface="+mn-lt"/>
              </a:rPr>
              <a:t>aksine</a:t>
            </a:r>
            <a:r>
              <a:rPr lang="en-US" sz="2400" i="1" dirty="0">
                <a:solidFill>
                  <a:srgbClr val="666666"/>
                </a:solidFill>
                <a:ea typeface="+mn-lt"/>
                <a:cs typeface="+mn-lt"/>
              </a:rPr>
              <a:t> “</a:t>
            </a:r>
            <a:r>
              <a:rPr lang="en-US" sz="2400" i="1" dirty="0" err="1">
                <a:solidFill>
                  <a:srgbClr val="666666"/>
                </a:solidFill>
                <a:ea typeface="+mn-lt"/>
                <a:cs typeface="+mn-lt"/>
              </a:rPr>
              <a:t>en</a:t>
            </a:r>
            <a:r>
              <a:rPr lang="en-US" sz="2400" i="1" dirty="0">
                <a:solidFill>
                  <a:srgbClr val="666666"/>
                </a:solidFill>
                <a:ea typeface="+mn-lt"/>
                <a:cs typeface="+mn-lt"/>
              </a:rPr>
              <a:t> </a:t>
            </a:r>
            <a:r>
              <a:rPr lang="en-US" sz="2400" i="1" dirty="0" err="1">
                <a:solidFill>
                  <a:srgbClr val="666666"/>
                </a:solidFill>
                <a:ea typeface="+mn-lt"/>
                <a:cs typeface="+mn-lt"/>
              </a:rPr>
              <a:t>güzel</a:t>
            </a:r>
            <a:r>
              <a:rPr lang="en-US" sz="2400" i="1" dirty="0">
                <a:solidFill>
                  <a:srgbClr val="666666"/>
                </a:solidFill>
                <a:ea typeface="+mn-lt"/>
                <a:cs typeface="+mn-lt"/>
              </a:rPr>
              <a:t> </a:t>
            </a:r>
            <a:r>
              <a:rPr lang="en-US" sz="2400" i="1" dirty="0" err="1">
                <a:solidFill>
                  <a:srgbClr val="666666"/>
                </a:solidFill>
                <a:ea typeface="+mn-lt"/>
                <a:cs typeface="+mn-lt"/>
              </a:rPr>
              <a:t>uyum</a:t>
            </a:r>
            <a:r>
              <a:rPr lang="en-US" sz="2400" i="1" dirty="0">
                <a:solidFill>
                  <a:srgbClr val="666666"/>
                </a:solidFill>
                <a:ea typeface="+mn-lt"/>
                <a:cs typeface="+mn-lt"/>
              </a:rPr>
              <a:t>” </a:t>
            </a:r>
            <a:r>
              <a:rPr lang="en-US" sz="2400" i="1" dirty="0" err="1">
                <a:solidFill>
                  <a:srgbClr val="666666"/>
                </a:solidFill>
                <a:ea typeface="+mn-lt"/>
                <a:cs typeface="+mn-lt"/>
              </a:rPr>
              <a:t>ile</a:t>
            </a:r>
            <a:r>
              <a:rPr lang="en-US" sz="2400" i="1" dirty="0">
                <a:solidFill>
                  <a:srgbClr val="666666"/>
                </a:solidFill>
                <a:ea typeface="+mn-lt"/>
                <a:cs typeface="+mn-lt"/>
              </a:rPr>
              <a:t> </a:t>
            </a:r>
            <a:r>
              <a:rPr lang="en-US" sz="2400" i="1" dirty="0" err="1">
                <a:solidFill>
                  <a:srgbClr val="666666"/>
                </a:solidFill>
                <a:ea typeface="+mn-lt"/>
                <a:cs typeface="+mn-lt"/>
              </a:rPr>
              <a:t>sonuçlandığını</a:t>
            </a:r>
            <a:r>
              <a:rPr lang="en-US" sz="2400" i="1" dirty="0">
                <a:solidFill>
                  <a:srgbClr val="666666"/>
                </a:solidFill>
                <a:ea typeface="+mn-lt"/>
                <a:cs typeface="+mn-lt"/>
              </a:rPr>
              <a:t> </a:t>
            </a:r>
            <a:r>
              <a:rPr lang="en-US" sz="2400" i="1" dirty="0" err="1">
                <a:solidFill>
                  <a:srgbClr val="666666"/>
                </a:solidFill>
                <a:ea typeface="+mn-lt"/>
                <a:cs typeface="+mn-lt"/>
              </a:rPr>
              <a:t>teorize</a:t>
            </a:r>
            <a:r>
              <a:rPr lang="en-US" sz="2400" i="1" dirty="0">
                <a:solidFill>
                  <a:srgbClr val="666666"/>
                </a:solidFill>
                <a:ea typeface="+mn-lt"/>
                <a:cs typeface="+mn-lt"/>
              </a:rPr>
              <a:t> </a:t>
            </a:r>
            <a:r>
              <a:rPr lang="en-US" sz="2400" i="1" dirty="0" err="1">
                <a:solidFill>
                  <a:srgbClr val="666666"/>
                </a:solidFill>
                <a:ea typeface="+mn-lt"/>
                <a:cs typeface="+mn-lt"/>
              </a:rPr>
              <a:t>etmiştir</a:t>
            </a:r>
            <a:r>
              <a:rPr lang="en-US" sz="2400" i="1" dirty="0">
                <a:solidFill>
                  <a:srgbClr val="666666"/>
                </a:solidFill>
                <a:ea typeface="+mn-lt"/>
                <a:cs typeface="+mn-lt"/>
              </a:rPr>
              <a:t>.</a:t>
            </a: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20</a:t>
            </a:fld>
            <a:endParaRPr lang="en-US" dirty="0"/>
          </a:p>
        </p:txBody>
      </p:sp>
    </p:spTree>
    <p:extLst>
      <p:ext uri="{BB962C8B-B14F-4D97-AF65-F5344CB8AC3E}">
        <p14:creationId xmlns:p14="http://schemas.microsoft.com/office/powerpoint/2010/main" val="2540540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a:solidFill>
                  <a:srgbClr val="666666"/>
                </a:solidFill>
                <a:ea typeface="+mn-lt"/>
                <a:cs typeface="+mn-lt"/>
              </a:rPr>
              <a:t>Aristoteles, </a:t>
            </a:r>
            <a:r>
              <a:rPr lang="en-US" sz="2400" i="1" err="1">
                <a:solidFill>
                  <a:srgbClr val="666666"/>
                </a:solidFill>
                <a:ea typeface="+mn-lt"/>
                <a:cs typeface="+mn-lt"/>
              </a:rPr>
              <a:t>Herakleitos’un</a:t>
            </a:r>
            <a:r>
              <a:rPr lang="en-US" sz="2400" i="1">
                <a:solidFill>
                  <a:srgbClr val="666666"/>
                </a:solidFill>
                <a:ea typeface="+mn-lt"/>
                <a:cs typeface="+mn-lt"/>
              </a:rPr>
              <a:t> </a:t>
            </a:r>
            <a:r>
              <a:rPr lang="en-US" sz="2400" i="1" err="1">
                <a:solidFill>
                  <a:srgbClr val="666666"/>
                </a:solidFill>
                <a:ea typeface="+mn-lt"/>
                <a:cs typeface="+mn-lt"/>
              </a:rPr>
              <a:t>Homeros’tan</a:t>
            </a:r>
            <a:r>
              <a:rPr lang="en-US" sz="2400" i="1">
                <a:solidFill>
                  <a:srgbClr val="666666"/>
                </a:solidFill>
                <a:ea typeface="+mn-lt"/>
                <a:cs typeface="+mn-lt"/>
              </a:rPr>
              <a:t> hoşlanmadığını, çünkü Homeros’un çekişmenin dünyayı terk etmesini dilediğini, bunun da Herakleitos’a göre dünyayı yok edeceğini söylemiştir; “yüksek ve alçak notalar olmadan armoni, karşıtlar olan erkek ve dişi olmadan hayvanlar olmazdı”. Bu aynı zamanda Pisagor’dan neden hoşlanmadığını da açıklayabilir; Pisagorcu vurgu çekişmeye değil uyuma yöneliktir.</a:t>
            </a:r>
            <a:endParaRPr lang="en-US"/>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21</a:t>
            </a:fld>
            <a:endParaRPr lang="en-US" dirty="0"/>
          </a:p>
        </p:txBody>
      </p:sp>
    </p:spTree>
    <p:extLst>
      <p:ext uri="{BB962C8B-B14F-4D97-AF65-F5344CB8AC3E}">
        <p14:creationId xmlns:p14="http://schemas.microsoft.com/office/powerpoint/2010/main" val="2110538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Herakleitos </a:t>
            </a:r>
            <a:r>
              <a:rPr lang="en-US" sz="2400" i="1" dirty="0" err="1">
                <a:solidFill>
                  <a:srgbClr val="666666"/>
                </a:solidFill>
                <a:ea typeface="+mn-lt"/>
                <a:cs typeface="+mn-lt"/>
              </a:rPr>
              <a:t>dünyanın</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onun</a:t>
            </a:r>
            <a:r>
              <a:rPr lang="en-US" sz="2400" i="1" dirty="0">
                <a:solidFill>
                  <a:srgbClr val="666666"/>
                </a:solidFill>
                <a:ea typeface="+mn-lt"/>
                <a:cs typeface="+mn-lt"/>
              </a:rPr>
              <a:t> </a:t>
            </a:r>
            <a:r>
              <a:rPr lang="en-US" sz="2400" i="1" dirty="0" err="1">
                <a:solidFill>
                  <a:srgbClr val="666666"/>
                </a:solidFill>
                <a:ea typeface="+mn-lt"/>
                <a:cs typeface="+mn-lt"/>
              </a:rPr>
              <a:t>çeşitli</a:t>
            </a:r>
            <a:r>
              <a:rPr lang="en-US" sz="2400" i="1" dirty="0">
                <a:solidFill>
                  <a:srgbClr val="666666"/>
                </a:solidFill>
                <a:ea typeface="+mn-lt"/>
                <a:cs typeface="+mn-lt"/>
              </a:rPr>
              <a:t> </a:t>
            </a:r>
            <a:r>
              <a:rPr lang="en-US" sz="2400" i="1" dirty="0" err="1">
                <a:solidFill>
                  <a:srgbClr val="666666"/>
                </a:solidFill>
                <a:ea typeface="+mn-lt"/>
                <a:cs typeface="+mn-lt"/>
              </a:rPr>
              <a:t>parçalarının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yay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lir</a:t>
            </a:r>
            <a:r>
              <a:rPr lang="en-US" sz="2400" i="1" dirty="0">
                <a:solidFill>
                  <a:srgbClr val="666666"/>
                </a:solidFill>
                <a:ea typeface="+mn-lt"/>
                <a:cs typeface="+mn-lt"/>
              </a:rPr>
              <a:t> </a:t>
            </a:r>
            <a:r>
              <a:rPr lang="en-US" sz="2400" i="1" dirty="0" err="1">
                <a:solidFill>
                  <a:srgbClr val="666666"/>
                </a:solidFill>
                <a:ea typeface="+mn-lt"/>
                <a:cs typeface="+mn-lt"/>
              </a:rPr>
              <a:t>teli</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a:t>
            </a:r>
            <a:r>
              <a:rPr lang="en-US" sz="2400" i="1" dirty="0" err="1">
                <a:solidFill>
                  <a:srgbClr val="666666"/>
                </a:solidFill>
                <a:ea typeface="+mn-lt"/>
                <a:cs typeface="+mn-lt"/>
              </a:rPr>
              <a:t>karşıtların</a:t>
            </a:r>
            <a:r>
              <a:rPr lang="en-US" sz="2400" i="1" dirty="0">
                <a:solidFill>
                  <a:srgbClr val="666666"/>
                </a:solidFill>
                <a:ea typeface="+mn-lt"/>
                <a:cs typeface="+mn-lt"/>
              </a:rPr>
              <a:t> </a:t>
            </a:r>
            <a:r>
              <a:rPr lang="en-US" sz="2400" i="1" dirty="0" err="1">
                <a:solidFill>
                  <a:srgbClr val="666666"/>
                </a:solidFill>
                <a:ea typeface="+mn-lt"/>
                <a:cs typeface="+mn-lt"/>
              </a:rPr>
              <a:t>birliğinin</a:t>
            </a:r>
            <a:r>
              <a:rPr lang="en-US" sz="2400" i="1" dirty="0">
                <a:solidFill>
                  <a:srgbClr val="666666"/>
                </a:solidFill>
                <a:ea typeface="+mn-lt"/>
                <a:cs typeface="+mn-lt"/>
              </a:rPr>
              <a:t> </a:t>
            </a:r>
            <a:r>
              <a:rPr lang="en-US" sz="2400" i="1" dirty="0" err="1">
                <a:solidFill>
                  <a:srgbClr val="666666"/>
                </a:solidFill>
                <a:ea typeface="+mn-lt"/>
                <a:cs typeface="+mn-lt"/>
              </a:rPr>
              <a:t>yarattığı</a:t>
            </a:r>
            <a:r>
              <a:rPr lang="en-US" sz="2400" i="1" dirty="0">
                <a:solidFill>
                  <a:srgbClr val="666666"/>
                </a:solidFill>
                <a:ea typeface="+mn-lt"/>
                <a:cs typeface="+mn-lt"/>
              </a:rPr>
              <a:t> </a:t>
            </a:r>
            <a:r>
              <a:rPr lang="en-US" sz="2400" i="1" dirty="0" err="1">
                <a:solidFill>
                  <a:srgbClr val="666666"/>
                </a:solidFill>
                <a:ea typeface="+mn-lt"/>
                <a:cs typeface="+mn-lt"/>
              </a:rPr>
              <a:t>gerilim</a:t>
            </a:r>
            <a:r>
              <a:rPr lang="en-US" sz="2400" i="1" dirty="0">
                <a:solidFill>
                  <a:srgbClr val="666666"/>
                </a:solidFill>
                <a:ea typeface="+mn-lt"/>
                <a:cs typeface="+mn-lt"/>
              </a:rPr>
              <a:t> </a:t>
            </a:r>
            <a:r>
              <a:rPr lang="en-US" sz="2400" i="1" dirty="0" err="1">
                <a:solidFill>
                  <a:srgbClr val="666666"/>
                </a:solidFill>
                <a:ea typeface="+mn-lt"/>
                <a:cs typeface="+mn-lt"/>
              </a:rPr>
              <a:t>sayesinde</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arada</a:t>
            </a:r>
            <a:r>
              <a:rPr lang="en-US" sz="2400" i="1" dirty="0">
                <a:solidFill>
                  <a:srgbClr val="666666"/>
                </a:solidFill>
                <a:ea typeface="+mn-lt"/>
                <a:cs typeface="+mn-lt"/>
              </a:rPr>
              <a:t> </a:t>
            </a:r>
            <a:r>
              <a:rPr lang="en-US" sz="2400" i="1" dirty="0" err="1">
                <a:solidFill>
                  <a:srgbClr val="666666"/>
                </a:solidFill>
                <a:ea typeface="+mn-lt"/>
                <a:cs typeface="+mn-lt"/>
              </a:rPr>
              <a:t>tutulduğunu</a:t>
            </a:r>
            <a:r>
              <a:rPr lang="en-US" sz="2400" i="1" dirty="0">
                <a:solidFill>
                  <a:srgbClr val="666666"/>
                </a:solidFill>
                <a:ea typeface="+mn-lt"/>
                <a:cs typeface="+mn-lt"/>
              </a:rPr>
              <a:t> </a:t>
            </a:r>
            <a:r>
              <a:rPr lang="en-US" sz="2400" i="1" dirty="0" err="1">
                <a:solidFill>
                  <a:srgbClr val="666666"/>
                </a:solidFill>
                <a:ea typeface="+mn-lt"/>
                <a:cs typeface="+mn-lt"/>
              </a:rPr>
              <a:t>öne</a:t>
            </a:r>
            <a:r>
              <a:rPr lang="en-US" sz="2400" i="1" dirty="0">
                <a:solidFill>
                  <a:srgbClr val="666666"/>
                </a:solidFill>
                <a:ea typeface="+mn-lt"/>
                <a:cs typeface="+mn-lt"/>
              </a:rPr>
              <a:t> </a:t>
            </a:r>
            <a:r>
              <a:rPr lang="en-US" sz="2400" i="1" dirty="0" err="1">
                <a:solidFill>
                  <a:srgbClr val="666666"/>
                </a:solidFill>
                <a:ea typeface="+mn-lt"/>
                <a:cs typeface="+mn-lt"/>
              </a:rPr>
              <a:t>sürer</a:t>
            </a:r>
            <a:r>
              <a:rPr lang="en-US" sz="2400" i="1" dirty="0">
                <a:solidFill>
                  <a:srgbClr val="666666"/>
                </a:solidFill>
                <a:ea typeface="+mn-lt"/>
                <a:cs typeface="+mn-lt"/>
              </a:rPr>
              <a:t>. Bir </a:t>
            </a:r>
            <a:r>
              <a:rPr lang="en-US" sz="2400" i="1" dirty="0" err="1">
                <a:solidFill>
                  <a:srgbClr val="666666"/>
                </a:solidFill>
                <a:ea typeface="+mn-lt"/>
                <a:cs typeface="+mn-lt"/>
              </a:rPr>
              <a:t>görüşe</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bu</a:t>
            </a:r>
            <a:r>
              <a:rPr lang="en-US" sz="2400" i="1" dirty="0">
                <a:solidFill>
                  <a:srgbClr val="666666"/>
                </a:solidFill>
                <a:ea typeface="+mn-lt"/>
                <a:cs typeface="+mn-lt"/>
              </a:rPr>
              <a:t>, </a:t>
            </a:r>
            <a:r>
              <a:rPr lang="en-US" sz="2400" i="1" dirty="0" err="1">
                <a:solidFill>
                  <a:srgbClr val="666666"/>
                </a:solidFill>
                <a:ea typeface="+mn-lt"/>
                <a:cs typeface="+mn-lt"/>
              </a:rPr>
              <a:t>kuvvet</a:t>
            </a:r>
            <a:r>
              <a:rPr lang="en-US" sz="2400" i="1" dirty="0">
                <a:solidFill>
                  <a:srgbClr val="666666"/>
                </a:solidFill>
                <a:ea typeface="+mn-lt"/>
                <a:cs typeface="+mn-lt"/>
              </a:rPr>
              <a:t> </a:t>
            </a:r>
            <a:r>
              <a:rPr lang="en-US" sz="2400" i="1" dirty="0" err="1">
                <a:solidFill>
                  <a:srgbClr val="666666"/>
                </a:solidFill>
                <a:ea typeface="+mn-lt"/>
                <a:cs typeface="+mn-lt"/>
              </a:rPr>
              <a:t>kavramının</a:t>
            </a:r>
            <a:r>
              <a:rPr lang="en-US" sz="2400" i="1" dirty="0">
                <a:solidFill>
                  <a:srgbClr val="666666"/>
                </a:solidFill>
                <a:ea typeface="+mn-lt"/>
                <a:cs typeface="+mn-lt"/>
              </a:rPr>
              <a:t> </a:t>
            </a:r>
            <a:r>
              <a:rPr lang="en-US" sz="2400" i="1" dirty="0" err="1">
                <a:solidFill>
                  <a:srgbClr val="666666"/>
                </a:solidFill>
                <a:ea typeface="+mn-lt"/>
                <a:cs typeface="+mn-lt"/>
              </a:rPr>
              <a:t>en</a:t>
            </a:r>
            <a:r>
              <a:rPr lang="en-US" sz="2400" i="1" dirty="0">
                <a:solidFill>
                  <a:srgbClr val="666666"/>
                </a:solidFill>
                <a:ea typeface="+mn-lt"/>
                <a:cs typeface="+mn-lt"/>
              </a:rPr>
              <a:t> </a:t>
            </a:r>
            <a:r>
              <a:rPr lang="en-US" sz="2400" i="1" dirty="0" err="1">
                <a:solidFill>
                  <a:srgbClr val="666666"/>
                </a:solidFill>
                <a:ea typeface="+mn-lt"/>
                <a:cs typeface="+mn-lt"/>
              </a:rPr>
              <a:t>erken</a:t>
            </a:r>
            <a:r>
              <a:rPr lang="en-US" sz="2400" i="1" dirty="0">
                <a:solidFill>
                  <a:srgbClr val="666666"/>
                </a:solidFill>
                <a:ea typeface="+mn-lt"/>
                <a:cs typeface="+mn-lt"/>
              </a:rPr>
              <a:t> </a:t>
            </a:r>
            <a:r>
              <a:rPr lang="en-US" sz="2400" i="1" dirty="0" err="1">
                <a:solidFill>
                  <a:srgbClr val="666666"/>
                </a:solidFill>
                <a:ea typeface="+mn-lt"/>
                <a:cs typeface="+mn-lt"/>
              </a:rPr>
              <a:t>kullanımıdır</a:t>
            </a:r>
            <a:r>
              <a:rPr lang="en-US" sz="2400" i="1" dirty="0">
                <a:solidFill>
                  <a:srgbClr val="666666"/>
                </a:solidFill>
                <a:ea typeface="+mn-lt"/>
                <a:cs typeface="+mn-lt"/>
              </a:rPr>
              <a:t>. Yay </a:t>
            </a:r>
            <a:r>
              <a:rPr lang="en-US" sz="2400" i="1" dirty="0" err="1">
                <a:solidFill>
                  <a:srgbClr val="666666"/>
                </a:solidFill>
                <a:ea typeface="+mn-lt"/>
                <a:cs typeface="+mn-lt"/>
              </a:rPr>
              <a:t>hakkındaki</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alıntı</a:t>
            </a:r>
            <a:r>
              <a:rPr lang="en-US" sz="2400" i="1" dirty="0">
                <a:solidFill>
                  <a:srgbClr val="666666"/>
                </a:solidFill>
                <a:ea typeface="+mn-lt"/>
                <a:cs typeface="+mn-lt"/>
              </a:rPr>
              <a:t>, </a:t>
            </a:r>
            <a:r>
              <a:rPr lang="en-US" sz="2400" i="1" dirty="0" err="1">
                <a:solidFill>
                  <a:srgbClr val="666666"/>
                </a:solidFill>
                <a:ea typeface="+mn-lt"/>
                <a:cs typeface="+mn-lt"/>
              </a:rPr>
              <a:t>kelime</a:t>
            </a:r>
            <a:r>
              <a:rPr lang="en-US" sz="2400" i="1" dirty="0">
                <a:solidFill>
                  <a:srgbClr val="666666"/>
                </a:solidFill>
                <a:ea typeface="+mn-lt"/>
                <a:cs typeface="+mn-lt"/>
              </a:rPr>
              <a:t> </a:t>
            </a:r>
            <a:r>
              <a:rPr lang="en-US" sz="2400" i="1" dirty="0" err="1">
                <a:solidFill>
                  <a:srgbClr val="666666"/>
                </a:solidFill>
                <a:ea typeface="+mn-lt"/>
                <a:cs typeface="+mn-lt"/>
              </a:rPr>
              <a:t>oyunlarına</a:t>
            </a:r>
            <a:r>
              <a:rPr lang="en-US" sz="2400" i="1" dirty="0">
                <a:solidFill>
                  <a:srgbClr val="666666"/>
                </a:solidFill>
                <a:ea typeface="+mn-lt"/>
                <a:cs typeface="+mn-lt"/>
              </a:rPr>
              <a:t> </a:t>
            </a:r>
            <a:r>
              <a:rPr lang="en-US" sz="2400" i="1" dirty="0" err="1">
                <a:solidFill>
                  <a:srgbClr val="666666"/>
                </a:solidFill>
                <a:ea typeface="+mn-lt"/>
                <a:cs typeface="+mn-lt"/>
              </a:rPr>
              <a:t>verdiği</a:t>
            </a:r>
            <a:r>
              <a:rPr lang="en-US" sz="2400" i="1" dirty="0">
                <a:solidFill>
                  <a:srgbClr val="666666"/>
                </a:solidFill>
                <a:ea typeface="+mn-lt"/>
                <a:cs typeface="+mn-lt"/>
              </a:rPr>
              <a:t> </a:t>
            </a:r>
            <a:r>
              <a:rPr lang="en-US" sz="2400" i="1" dirty="0" err="1">
                <a:solidFill>
                  <a:srgbClr val="666666"/>
                </a:solidFill>
                <a:ea typeface="+mn-lt"/>
                <a:cs typeface="+mn-lt"/>
              </a:rPr>
              <a:t>değeri</a:t>
            </a:r>
            <a:r>
              <a:rPr lang="en-US" sz="2400" i="1" dirty="0">
                <a:solidFill>
                  <a:srgbClr val="666666"/>
                </a:solidFill>
                <a:ea typeface="+mn-lt"/>
                <a:cs typeface="+mn-lt"/>
              </a:rPr>
              <a:t> </a:t>
            </a:r>
            <a:r>
              <a:rPr lang="en-US" sz="2400" i="1" dirty="0" err="1">
                <a:solidFill>
                  <a:srgbClr val="666666"/>
                </a:solidFill>
                <a:ea typeface="+mn-lt"/>
                <a:cs typeface="+mn-lt"/>
              </a:rPr>
              <a:t>göstermektedir</a:t>
            </a:r>
            <a:r>
              <a:rPr lang="en-US" sz="2400" i="1" dirty="0">
                <a:solidFill>
                  <a:srgbClr val="666666"/>
                </a:solidFill>
                <a:ea typeface="+mn-lt"/>
                <a:cs typeface="+mn-lt"/>
              </a:rPr>
              <a:t>: “</a:t>
            </a:r>
            <a:r>
              <a:rPr lang="en-US" sz="2400" i="1" dirty="0" err="1">
                <a:solidFill>
                  <a:srgbClr val="666666"/>
                </a:solidFill>
                <a:ea typeface="+mn-lt"/>
                <a:cs typeface="+mn-lt"/>
              </a:rPr>
              <a:t>Yayın</a:t>
            </a:r>
            <a:r>
              <a:rPr lang="en-US" sz="2400" i="1" dirty="0">
                <a:solidFill>
                  <a:srgbClr val="666666"/>
                </a:solidFill>
                <a:ea typeface="+mn-lt"/>
                <a:cs typeface="+mn-lt"/>
              </a:rPr>
              <a:t> </a:t>
            </a:r>
            <a:r>
              <a:rPr lang="en-US" sz="2400" i="1" dirty="0" err="1">
                <a:solidFill>
                  <a:srgbClr val="666666"/>
                </a:solidFill>
                <a:ea typeface="+mn-lt"/>
                <a:cs typeface="+mn-lt"/>
              </a:rPr>
              <a:t>adı</a:t>
            </a:r>
            <a:r>
              <a:rPr lang="en-US" sz="2400" i="1" dirty="0">
                <a:solidFill>
                  <a:srgbClr val="666666"/>
                </a:solidFill>
                <a:ea typeface="+mn-lt"/>
                <a:cs typeface="+mn-lt"/>
              </a:rPr>
              <a:t> </a:t>
            </a:r>
            <a:r>
              <a:rPr lang="en-US" sz="2400" i="1" dirty="0" err="1">
                <a:solidFill>
                  <a:srgbClr val="666666"/>
                </a:solidFill>
                <a:ea typeface="+mn-lt"/>
                <a:cs typeface="+mn-lt"/>
              </a:rPr>
              <a:t>yaşamdır</a:t>
            </a:r>
            <a:r>
              <a:rPr lang="en-US" sz="2400" i="1" dirty="0">
                <a:solidFill>
                  <a:srgbClr val="666666"/>
                </a:solidFill>
                <a:ea typeface="+mn-lt"/>
                <a:cs typeface="+mn-lt"/>
              </a:rPr>
              <a:t>, ama </a:t>
            </a:r>
            <a:r>
              <a:rPr lang="en-US" sz="2400" i="1" dirty="0" err="1">
                <a:solidFill>
                  <a:srgbClr val="666666"/>
                </a:solidFill>
                <a:ea typeface="+mn-lt"/>
                <a:cs typeface="+mn-lt"/>
              </a:rPr>
              <a:t>yaptığı</a:t>
            </a:r>
            <a:r>
              <a:rPr lang="en-US" sz="2400" i="1" dirty="0">
                <a:solidFill>
                  <a:srgbClr val="666666"/>
                </a:solidFill>
                <a:ea typeface="+mn-lt"/>
                <a:cs typeface="+mn-lt"/>
              </a:rPr>
              <a:t> </a:t>
            </a:r>
            <a:r>
              <a:rPr lang="en-US" sz="2400" i="1" dirty="0" err="1">
                <a:solidFill>
                  <a:srgbClr val="666666"/>
                </a:solidFill>
                <a:ea typeface="+mn-lt"/>
                <a:cs typeface="+mn-lt"/>
              </a:rPr>
              <a:t>iş</a:t>
            </a:r>
            <a:r>
              <a:rPr lang="en-US" sz="2400" i="1" dirty="0">
                <a:solidFill>
                  <a:srgbClr val="666666"/>
                </a:solidFill>
                <a:ea typeface="+mn-lt"/>
                <a:cs typeface="+mn-lt"/>
              </a:rPr>
              <a:t> </a:t>
            </a:r>
            <a:r>
              <a:rPr lang="en-US" sz="2400" i="1" dirty="0" err="1">
                <a:solidFill>
                  <a:srgbClr val="666666"/>
                </a:solidFill>
                <a:ea typeface="+mn-lt"/>
                <a:cs typeface="+mn-lt"/>
              </a:rPr>
              <a:t>ölümdür</a:t>
            </a:r>
            <a:r>
              <a:rPr lang="en-US" sz="2400" i="1" dirty="0">
                <a:solidFill>
                  <a:srgbClr val="666666"/>
                </a:solidFill>
                <a:ea typeface="+mn-lt"/>
                <a:cs typeface="+mn-lt"/>
              </a:rPr>
              <a:t>.” Her </a:t>
            </a:r>
            <a:r>
              <a:rPr lang="en-US" sz="2400" i="1" dirty="0" err="1">
                <a:solidFill>
                  <a:srgbClr val="666666"/>
                </a:solidFill>
                <a:ea typeface="+mn-lt"/>
                <a:cs typeface="+mn-lt"/>
              </a:rPr>
              <a:t>madde</a:t>
            </a:r>
            <a:r>
              <a:rPr lang="en-US" sz="2400" i="1" dirty="0">
                <a:solidFill>
                  <a:srgbClr val="666666"/>
                </a:solidFill>
                <a:ea typeface="+mn-lt"/>
                <a:cs typeface="+mn-lt"/>
              </a:rPr>
              <a:t> </a:t>
            </a:r>
            <a:r>
              <a:rPr lang="en-US" sz="2400" i="1" dirty="0" err="1">
                <a:solidFill>
                  <a:srgbClr val="666666"/>
                </a:solidFill>
                <a:ea typeface="+mn-lt"/>
                <a:cs typeface="+mn-lt"/>
              </a:rPr>
              <a:t>kendi</a:t>
            </a:r>
            <a:r>
              <a:rPr lang="en-US" sz="2400" i="1" dirty="0">
                <a:solidFill>
                  <a:srgbClr val="666666"/>
                </a:solidFill>
                <a:ea typeface="+mn-lt"/>
                <a:cs typeface="+mn-lt"/>
              </a:rPr>
              <a:t> </a:t>
            </a:r>
            <a:r>
              <a:rPr lang="en-US" sz="2400" i="1" dirty="0" err="1">
                <a:solidFill>
                  <a:srgbClr val="666666"/>
                </a:solidFill>
                <a:ea typeface="+mn-lt"/>
                <a:cs typeface="+mn-lt"/>
              </a:rPr>
              <a:t>zıddını</a:t>
            </a:r>
            <a:r>
              <a:rPr lang="en-US" sz="2400" i="1" dirty="0">
                <a:solidFill>
                  <a:srgbClr val="666666"/>
                </a:solidFill>
                <a:ea typeface="+mn-lt"/>
                <a:cs typeface="+mn-lt"/>
              </a:rPr>
              <a:t> </a:t>
            </a:r>
            <a:r>
              <a:rPr lang="en-US" sz="2400" i="1" dirty="0" err="1">
                <a:solidFill>
                  <a:srgbClr val="666666"/>
                </a:solidFill>
                <a:ea typeface="+mn-lt"/>
                <a:cs typeface="+mn-lt"/>
              </a:rPr>
              <a:t>içerir</a:t>
            </a:r>
            <a:r>
              <a:rPr lang="en-US" sz="2400" i="1" dirty="0">
                <a:solidFill>
                  <a:srgbClr val="666666"/>
                </a:solidFill>
                <a:ea typeface="+mn-lt"/>
                <a:cs typeface="+mn-lt"/>
              </a:rPr>
              <a:t>, </a:t>
            </a:r>
            <a:r>
              <a:rPr lang="en-US" sz="2400" i="1" dirty="0" err="1">
                <a:solidFill>
                  <a:srgbClr val="666666"/>
                </a:solidFill>
                <a:ea typeface="+mn-lt"/>
                <a:cs typeface="+mn-lt"/>
              </a:rPr>
              <a:t>bu</a:t>
            </a:r>
            <a:r>
              <a:rPr lang="en-US" sz="2400" i="1" dirty="0">
                <a:solidFill>
                  <a:srgbClr val="666666"/>
                </a:solidFill>
                <a:ea typeface="+mn-lt"/>
                <a:cs typeface="+mn-lt"/>
              </a:rPr>
              <a:t> da </a:t>
            </a:r>
            <a:r>
              <a:rPr lang="en-US" sz="2400" i="1" dirty="0" err="1">
                <a:solidFill>
                  <a:srgbClr val="666666"/>
                </a:solidFill>
                <a:ea typeface="+mn-lt"/>
                <a:cs typeface="+mn-lt"/>
              </a:rPr>
              <a:t>dünyanın</a:t>
            </a:r>
            <a:r>
              <a:rPr lang="en-US" sz="2400" i="1" dirty="0">
                <a:solidFill>
                  <a:srgbClr val="666666"/>
                </a:solidFill>
                <a:ea typeface="+mn-lt"/>
                <a:cs typeface="+mn-lt"/>
              </a:rPr>
              <a:t> </a:t>
            </a:r>
            <a:r>
              <a:rPr lang="en-US" sz="2400" i="1" dirty="0" err="1">
                <a:solidFill>
                  <a:srgbClr val="666666"/>
                </a:solidFill>
                <a:ea typeface="+mn-lt"/>
                <a:cs typeface="+mn-lt"/>
              </a:rPr>
              <a:t>istikrarıyla</a:t>
            </a:r>
            <a:r>
              <a:rPr lang="en-US" sz="2400" i="1" dirty="0">
                <a:solidFill>
                  <a:srgbClr val="666666"/>
                </a:solidFill>
                <a:ea typeface="+mn-lt"/>
                <a:cs typeface="+mn-lt"/>
              </a:rPr>
              <a:t> </a:t>
            </a:r>
            <a:r>
              <a:rPr lang="en-US" sz="2400" i="1" dirty="0" err="1">
                <a:solidFill>
                  <a:srgbClr val="666666"/>
                </a:solidFill>
                <a:ea typeface="+mn-lt"/>
                <a:cs typeface="+mn-lt"/>
              </a:rPr>
              <a:t>sonuçlanan</a:t>
            </a:r>
            <a:r>
              <a:rPr lang="en-US" sz="2400" i="1" dirty="0">
                <a:solidFill>
                  <a:srgbClr val="666666"/>
                </a:solidFill>
                <a:ea typeface="+mn-lt"/>
                <a:cs typeface="+mn-lt"/>
              </a:rPr>
              <a:t> </a:t>
            </a:r>
            <a:r>
              <a:rPr lang="en-US" sz="2400" i="1" dirty="0" err="1">
                <a:solidFill>
                  <a:srgbClr val="666666"/>
                </a:solidFill>
                <a:ea typeface="+mn-lt"/>
                <a:cs typeface="+mn-lt"/>
              </a:rPr>
              <a:t>sürekli</a:t>
            </a:r>
            <a:r>
              <a:rPr lang="en-US" sz="2400" i="1" dirty="0">
                <a:solidFill>
                  <a:srgbClr val="666666"/>
                </a:solidFill>
                <a:ea typeface="+mn-lt"/>
                <a:cs typeface="+mn-lt"/>
              </a:rPr>
              <a:t> </a:t>
            </a:r>
            <a:r>
              <a:rPr lang="en-US" sz="2400" i="1" dirty="0" err="1">
                <a:solidFill>
                  <a:srgbClr val="666666"/>
                </a:solidFill>
                <a:ea typeface="+mn-lt"/>
                <a:cs typeface="+mn-lt"/>
              </a:rPr>
              <a:t>dairesel</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oluşum</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yıkım</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hareket</a:t>
            </a:r>
            <a:r>
              <a:rPr lang="en-US" sz="2400" i="1" dirty="0">
                <a:solidFill>
                  <a:srgbClr val="666666"/>
                </a:solidFill>
                <a:ea typeface="+mn-lt"/>
                <a:cs typeface="+mn-lt"/>
              </a:rPr>
              <a:t> </a:t>
            </a:r>
            <a:r>
              <a:rPr lang="en-US" sz="2400" i="1" dirty="0" err="1">
                <a:solidFill>
                  <a:srgbClr val="666666"/>
                </a:solidFill>
                <a:ea typeface="+mn-lt"/>
                <a:cs typeface="+mn-lt"/>
              </a:rPr>
              <a:t>alışverişi</a:t>
            </a:r>
            <a:r>
              <a:rPr lang="en-US" sz="2400" i="1" dirty="0">
                <a:solidFill>
                  <a:srgbClr val="666666"/>
                </a:solidFill>
                <a:ea typeface="+mn-lt"/>
                <a:cs typeface="+mn-lt"/>
              </a:rPr>
              <a:t> </a:t>
            </a:r>
            <a:r>
              <a:rPr lang="en-US" sz="2400" i="1" dirty="0" err="1">
                <a:solidFill>
                  <a:srgbClr val="666666"/>
                </a:solidFill>
                <a:ea typeface="+mn-lt"/>
                <a:cs typeface="+mn-lt"/>
              </a:rPr>
              <a:t>sağlar</a:t>
            </a:r>
            <a:r>
              <a:rPr lang="en-US" sz="2400" i="1" dirty="0">
                <a:solidFill>
                  <a:srgbClr val="666666"/>
                </a:solidFill>
                <a:ea typeface="+mn-lt"/>
                <a:cs typeface="+mn-lt"/>
              </a:rPr>
              <a:t>. </a:t>
            </a:r>
            <a:endParaRPr lang="en-US" dirty="0"/>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22</a:t>
            </a:fld>
            <a:endParaRPr lang="en-US" dirty="0"/>
          </a:p>
        </p:txBody>
      </p:sp>
    </p:spTree>
    <p:extLst>
      <p:ext uri="{BB962C8B-B14F-4D97-AF65-F5344CB8AC3E}">
        <p14:creationId xmlns:p14="http://schemas.microsoft.com/office/powerpoint/2010/main" val="112597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Bir </a:t>
            </a:r>
            <a:r>
              <a:rPr lang="en-US" sz="2400" i="1" dirty="0" err="1">
                <a:solidFill>
                  <a:srgbClr val="666666"/>
                </a:solidFill>
                <a:ea typeface="+mn-lt"/>
                <a:cs typeface="+mn-lt"/>
              </a:rPr>
              <a:t>yazara</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“Savaş,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düşüncesindeki</a:t>
            </a:r>
            <a:r>
              <a:rPr lang="en-US" sz="2400" i="1" dirty="0">
                <a:solidFill>
                  <a:srgbClr val="666666"/>
                </a:solidFill>
                <a:ea typeface="+mn-lt"/>
                <a:cs typeface="+mn-lt"/>
              </a:rPr>
              <a:t> </a:t>
            </a:r>
            <a:r>
              <a:rPr lang="en-US" sz="2400" i="1" dirty="0" err="1">
                <a:solidFill>
                  <a:srgbClr val="666666"/>
                </a:solidFill>
                <a:ea typeface="+mn-lt"/>
                <a:cs typeface="+mn-lt"/>
              </a:rPr>
              <a:t>merkezi</a:t>
            </a:r>
            <a:r>
              <a:rPr lang="en-US" sz="2400" i="1" dirty="0">
                <a:solidFill>
                  <a:srgbClr val="666666"/>
                </a:solidFill>
                <a:ea typeface="+mn-lt"/>
                <a:cs typeface="+mn-lt"/>
              </a:rPr>
              <a:t> </a:t>
            </a:r>
            <a:r>
              <a:rPr lang="en-US" sz="2400" i="1" dirty="0" err="1">
                <a:solidFill>
                  <a:srgbClr val="666666"/>
                </a:solidFill>
                <a:ea typeface="+mn-lt"/>
                <a:cs typeface="+mn-lt"/>
              </a:rPr>
              <a:t>ilkedir</a:t>
            </a:r>
            <a:r>
              <a:rPr lang="en-US" sz="2400" i="1" dirty="0">
                <a:solidFill>
                  <a:srgbClr val="666666"/>
                </a:solidFill>
                <a:ea typeface="+mn-lt"/>
                <a:cs typeface="+mn-lt"/>
              </a:rPr>
              <a:t>.” </a:t>
            </a:r>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ünlü</a:t>
            </a:r>
            <a:r>
              <a:rPr lang="en-US" sz="2400" i="1" dirty="0">
                <a:solidFill>
                  <a:srgbClr val="666666"/>
                </a:solidFill>
                <a:ea typeface="+mn-lt"/>
                <a:cs typeface="+mn-lt"/>
              </a:rPr>
              <a:t> </a:t>
            </a:r>
            <a:r>
              <a:rPr lang="en-US" sz="2400" i="1" dirty="0" err="1">
                <a:solidFill>
                  <a:srgbClr val="666666"/>
                </a:solidFill>
                <a:ea typeface="+mn-lt"/>
                <a:cs typeface="+mn-lt"/>
              </a:rPr>
              <a:t>sözlerinden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diğeri</a:t>
            </a:r>
            <a:r>
              <a:rPr lang="en-US" sz="2400" i="1" dirty="0">
                <a:solidFill>
                  <a:srgbClr val="666666"/>
                </a:solidFill>
                <a:ea typeface="+mn-lt"/>
                <a:cs typeface="+mn-lt"/>
              </a:rPr>
              <a:t>, </a:t>
            </a:r>
            <a:r>
              <a:rPr lang="en-US" sz="2400" i="1" dirty="0" err="1">
                <a:solidFill>
                  <a:srgbClr val="666666"/>
                </a:solidFill>
                <a:ea typeface="+mn-lt"/>
                <a:cs typeface="+mn-lt"/>
              </a:rPr>
              <a:t>karşıtların</a:t>
            </a:r>
            <a:r>
              <a:rPr lang="en-US" sz="2400" i="1" dirty="0">
                <a:solidFill>
                  <a:srgbClr val="666666"/>
                </a:solidFill>
                <a:ea typeface="+mn-lt"/>
                <a:cs typeface="+mn-lt"/>
              </a:rPr>
              <a:t> </a:t>
            </a:r>
            <a:r>
              <a:rPr lang="en-US" sz="2400" i="1" dirty="0" err="1">
                <a:solidFill>
                  <a:srgbClr val="666666"/>
                </a:solidFill>
                <a:ea typeface="+mn-lt"/>
                <a:cs typeface="+mn-lt"/>
              </a:rPr>
              <a:t>birliğinin</a:t>
            </a:r>
            <a:r>
              <a:rPr lang="en-US" sz="2400" i="1" dirty="0">
                <a:solidFill>
                  <a:srgbClr val="666666"/>
                </a:solidFill>
                <a:ea typeface="+mn-lt"/>
                <a:cs typeface="+mn-lt"/>
              </a:rPr>
              <a:t> </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zamanda</a:t>
            </a:r>
            <a:r>
              <a:rPr lang="en-US" sz="2400" i="1" dirty="0">
                <a:solidFill>
                  <a:srgbClr val="666666"/>
                </a:solidFill>
                <a:ea typeface="+mn-lt"/>
                <a:cs typeface="+mn-lt"/>
              </a:rPr>
              <a:t> </a:t>
            </a:r>
            <a:r>
              <a:rPr lang="en-US" sz="2400" i="1" dirty="0" err="1">
                <a:solidFill>
                  <a:srgbClr val="666666"/>
                </a:solidFill>
                <a:ea typeface="+mn-lt"/>
                <a:cs typeface="+mn-lt"/>
              </a:rPr>
              <a:t>karşıtların</a:t>
            </a:r>
            <a:r>
              <a:rPr lang="en-US" sz="2400" i="1" dirty="0">
                <a:solidFill>
                  <a:srgbClr val="666666"/>
                </a:solidFill>
                <a:ea typeface="+mn-lt"/>
                <a:cs typeface="+mn-lt"/>
              </a:rPr>
              <a:t> </a:t>
            </a:r>
            <a:r>
              <a:rPr lang="en-US" sz="2400" i="1" dirty="0" err="1">
                <a:solidFill>
                  <a:srgbClr val="666666"/>
                </a:solidFill>
                <a:ea typeface="+mn-lt"/>
                <a:cs typeface="+mn-lt"/>
              </a:rPr>
              <a:t>çatışması</a:t>
            </a:r>
            <a:r>
              <a:rPr lang="en-US" sz="2400" i="1" dirty="0">
                <a:solidFill>
                  <a:srgbClr val="666666"/>
                </a:solidFill>
                <a:ea typeface="+mn-lt"/>
                <a:cs typeface="+mn-lt"/>
              </a:rPr>
              <a:t> </a:t>
            </a:r>
            <a:r>
              <a:rPr lang="en-US" sz="2400" i="1" dirty="0" err="1">
                <a:solidFill>
                  <a:srgbClr val="666666"/>
                </a:solidFill>
                <a:ea typeface="+mn-lt"/>
                <a:cs typeface="+mn-lt"/>
              </a:rPr>
              <a:t>olduğu</a:t>
            </a:r>
            <a:r>
              <a:rPr lang="en-US" sz="2400" i="1" dirty="0">
                <a:solidFill>
                  <a:srgbClr val="666666"/>
                </a:solidFill>
                <a:ea typeface="+mn-lt"/>
                <a:cs typeface="+mn-lt"/>
              </a:rPr>
              <a:t> </a:t>
            </a:r>
            <a:r>
              <a:rPr lang="en-US" sz="2400" i="1" dirty="0" err="1">
                <a:solidFill>
                  <a:srgbClr val="666666"/>
                </a:solidFill>
                <a:ea typeface="+mn-lt"/>
                <a:cs typeface="+mn-lt"/>
              </a:rPr>
              <a:t>fikrini</a:t>
            </a:r>
            <a:r>
              <a:rPr lang="en-US" sz="2400" i="1" dirty="0">
                <a:solidFill>
                  <a:srgbClr val="666666"/>
                </a:solidFill>
                <a:ea typeface="+mn-lt"/>
                <a:cs typeface="+mn-lt"/>
              </a:rPr>
              <a:t> </a:t>
            </a:r>
            <a:r>
              <a:rPr lang="en-US" sz="2400" i="1" dirty="0" err="1">
                <a:solidFill>
                  <a:srgbClr val="666666"/>
                </a:solidFill>
                <a:ea typeface="+mn-lt"/>
                <a:cs typeface="+mn-lt"/>
              </a:rPr>
              <a:t>vurgular</a:t>
            </a:r>
            <a:r>
              <a:rPr lang="en-US" sz="2400" i="1" dirty="0">
                <a:solidFill>
                  <a:srgbClr val="666666"/>
                </a:solidFill>
                <a:ea typeface="+mn-lt"/>
                <a:cs typeface="+mn-lt"/>
              </a:rPr>
              <a:t>: “Savaş her </a:t>
            </a:r>
            <a:r>
              <a:rPr lang="en-US" sz="2400" i="1" dirty="0" err="1">
                <a:solidFill>
                  <a:srgbClr val="666666"/>
                </a:solidFill>
                <a:ea typeface="+mn-lt"/>
                <a:cs typeface="+mn-lt"/>
              </a:rPr>
              <a:t>şeyin</a:t>
            </a:r>
            <a:r>
              <a:rPr lang="en-US" sz="2400" i="1" dirty="0">
                <a:solidFill>
                  <a:srgbClr val="666666"/>
                </a:solidFill>
                <a:ea typeface="+mn-lt"/>
                <a:cs typeface="+mn-lt"/>
              </a:rPr>
              <a:t> </a:t>
            </a:r>
            <a:r>
              <a:rPr lang="en-US" sz="2400" i="1" dirty="0" err="1">
                <a:solidFill>
                  <a:srgbClr val="666666"/>
                </a:solidFill>
                <a:ea typeface="+mn-lt"/>
                <a:cs typeface="+mn-lt"/>
              </a:rPr>
              <a:t>babası</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her </a:t>
            </a:r>
            <a:r>
              <a:rPr lang="en-US" sz="2400" i="1" dirty="0" err="1">
                <a:solidFill>
                  <a:srgbClr val="666666"/>
                </a:solidFill>
                <a:ea typeface="+mn-lt"/>
                <a:cs typeface="+mn-lt"/>
              </a:rPr>
              <a:t>şeyin</a:t>
            </a:r>
            <a:r>
              <a:rPr lang="en-US" sz="2400" i="1" dirty="0">
                <a:solidFill>
                  <a:srgbClr val="666666"/>
                </a:solidFill>
                <a:ea typeface="+mn-lt"/>
                <a:cs typeface="+mn-lt"/>
              </a:rPr>
              <a:t> </a:t>
            </a:r>
            <a:r>
              <a:rPr lang="en-US" sz="2400" i="1" dirty="0" err="1">
                <a:solidFill>
                  <a:srgbClr val="666666"/>
                </a:solidFill>
                <a:ea typeface="+mn-lt"/>
                <a:cs typeface="+mn-lt"/>
              </a:rPr>
              <a:t>kralıdır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bazılarını</a:t>
            </a:r>
            <a:r>
              <a:rPr lang="en-US" sz="2400" i="1" dirty="0">
                <a:solidFill>
                  <a:srgbClr val="666666"/>
                </a:solidFill>
                <a:ea typeface="+mn-lt"/>
                <a:cs typeface="+mn-lt"/>
              </a:rPr>
              <a:t> </a:t>
            </a:r>
            <a:r>
              <a:rPr lang="en-US" sz="2400" i="1" dirty="0" err="1">
                <a:solidFill>
                  <a:srgbClr val="666666"/>
                </a:solidFill>
                <a:ea typeface="+mn-lt"/>
                <a:cs typeface="+mn-lt"/>
              </a:rPr>
              <a:t>tanrılar</a:t>
            </a:r>
            <a:r>
              <a:rPr lang="en-US" sz="2400" i="1" dirty="0">
                <a:solidFill>
                  <a:srgbClr val="666666"/>
                </a:solidFill>
                <a:ea typeface="+mn-lt"/>
                <a:cs typeface="+mn-lt"/>
              </a:rPr>
              <a:t>, </a:t>
            </a:r>
            <a:r>
              <a:rPr lang="en-US" sz="2400" i="1" dirty="0" err="1">
                <a:solidFill>
                  <a:srgbClr val="666666"/>
                </a:solidFill>
                <a:ea typeface="+mn-lt"/>
                <a:cs typeface="+mn-lt"/>
              </a:rPr>
              <a:t>bazılarını</a:t>
            </a:r>
            <a:r>
              <a:rPr lang="en-US" sz="2400" i="1" dirty="0">
                <a:solidFill>
                  <a:srgbClr val="666666"/>
                </a:solidFill>
                <a:ea typeface="+mn-lt"/>
                <a:cs typeface="+mn-lt"/>
              </a:rPr>
              <a:t> </a:t>
            </a:r>
            <a:r>
              <a:rPr lang="en-US" sz="2400" i="1" dirty="0" err="1">
                <a:solidFill>
                  <a:srgbClr val="666666"/>
                </a:solidFill>
                <a:ea typeface="+mn-lt"/>
                <a:cs typeface="+mn-lt"/>
              </a:rPr>
              <a:t>insanlar</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ortaya</a:t>
            </a:r>
            <a:r>
              <a:rPr lang="en-US" sz="2400" i="1" dirty="0">
                <a:solidFill>
                  <a:srgbClr val="666666"/>
                </a:solidFill>
                <a:ea typeface="+mn-lt"/>
                <a:cs typeface="+mn-lt"/>
              </a:rPr>
              <a:t> </a:t>
            </a:r>
            <a:r>
              <a:rPr lang="en-US" sz="2400" i="1" dirty="0" err="1">
                <a:solidFill>
                  <a:srgbClr val="666666"/>
                </a:solidFill>
                <a:ea typeface="+mn-lt"/>
                <a:cs typeface="+mn-lt"/>
              </a:rPr>
              <a:t>çıkarmıştır</a:t>
            </a:r>
            <a:r>
              <a:rPr lang="en-US" sz="2400" i="1" dirty="0">
                <a:solidFill>
                  <a:srgbClr val="666666"/>
                </a:solidFill>
                <a:ea typeface="+mn-lt"/>
                <a:cs typeface="+mn-lt"/>
              </a:rPr>
              <a:t>; </a:t>
            </a:r>
            <a:r>
              <a:rPr lang="en-US" sz="2400" i="1" dirty="0" err="1">
                <a:solidFill>
                  <a:srgbClr val="666666"/>
                </a:solidFill>
                <a:ea typeface="+mn-lt"/>
                <a:cs typeface="+mn-lt"/>
              </a:rPr>
              <a:t>bazılarını</a:t>
            </a:r>
            <a:r>
              <a:rPr lang="en-US" sz="2400" i="1" dirty="0">
                <a:solidFill>
                  <a:srgbClr val="666666"/>
                </a:solidFill>
                <a:ea typeface="+mn-lt"/>
                <a:cs typeface="+mn-lt"/>
              </a:rPr>
              <a:t> </a:t>
            </a:r>
            <a:r>
              <a:rPr lang="en-US" sz="2400" i="1" dirty="0" err="1">
                <a:solidFill>
                  <a:srgbClr val="666666"/>
                </a:solidFill>
                <a:ea typeface="+mn-lt"/>
                <a:cs typeface="+mn-lt"/>
              </a:rPr>
              <a:t>köle</a:t>
            </a:r>
            <a:r>
              <a:rPr lang="en-US" sz="2400" i="1" dirty="0">
                <a:solidFill>
                  <a:srgbClr val="666666"/>
                </a:solidFill>
                <a:ea typeface="+mn-lt"/>
                <a:cs typeface="+mn-lt"/>
              </a:rPr>
              <a:t>, </a:t>
            </a:r>
            <a:r>
              <a:rPr lang="en-US" sz="2400" i="1" dirty="0" err="1">
                <a:solidFill>
                  <a:srgbClr val="666666"/>
                </a:solidFill>
                <a:ea typeface="+mn-lt"/>
                <a:cs typeface="+mn-lt"/>
              </a:rPr>
              <a:t>bazılarını</a:t>
            </a:r>
            <a:r>
              <a:rPr lang="en-US" sz="2400" i="1" dirty="0">
                <a:solidFill>
                  <a:srgbClr val="666666"/>
                </a:solidFill>
                <a:ea typeface="+mn-lt"/>
                <a:cs typeface="+mn-lt"/>
              </a:rPr>
              <a:t> </a:t>
            </a:r>
            <a:r>
              <a:rPr lang="en-US" sz="2400" i="1" dirty="0" err="1">
                <a:solidFill>
                  <a:srgbClr val="666666"/>
                </a:solidFill>
                <a:ea typeface="+mn-lt"/>
                <a:cs typeface="+mn-lt"/>
              </a:rPr>
              <a:t>özgür</a:t>
            </a:r>
            <a:r>
              <a:rPr lang="en-US" sz="2400" i="1" dirty="0">
                <a:solidFill>
                  <a:srgbClr val="666666"/>
                </a:solidFill>
                <a:ea typeface="+mn-lt"/>
                <a:cs typeface="+mn-lt"/>
              </a:rPr>
              <a:t> </a:t>
            </a:r>
            <a:r>
              <a:rPr lang="en-US" sz="2400" i="1" dirty="0" err="1">
                <a:solidFill>
                  <a:srgbClr val="666666"/>
                </a:solidFill>
                <a:ea typeface="+mn-lt"/>
                <a:cs typeface="+mn-lt"/>
              </a:rPr>
              <a:t>yapmıştır</a:t>
            </a:r>
            <a:r>
              <a:rPr lang="en-US" sz="2400" i="1" dirty="0">
                <a:solidFill>
                  <a:srgbClr val="666666"/>
                </a:solidFill>
                <a:ea typeface="+mn-lt"/>
                <a:cs typeface="+mn-lt"/>
              </a:rPr>
              <a:t>;” </a:t>
            </a:r>
            <a:r>
              <a:rPr lang="en-US" sz="2400" i="1" dirty="0" err="1">
                <a:solidFill>
                  <a:srgbClr val="666666"/>
                </a:solidFill>
                <a:ea typeface="+mn-lt"/>
                <a:cs typeface="+mn-lt"/>
              </a:rPr>
              <a:t>savaş</a:t>
            </a:r>
            <a:r>
              <a:rPr lang="en-US" sz="2400" i="1" dirty="0">
                <a:solidFill>
                  <a:srgbClr val="666666"/>
                </a:solidFill>
                <a:ea typeface="+mn-lt"/>
                <a:cs typeface="+mn-lt"/>
              </a:rPr>
              <a:t>, </a:t>
            </a:r>
            <a:r>
              <a:rPr lang="en-US" sz="2400" i="1" dirty="0" err="1">
                <a:solidFill>
                  <a:srgbClr val="666666"/>
                </a:solidFill>
                <a:ea typeface="+mn-lt"/>
                <a:cs typeface="+mn-lt"/>
              </a:rPr>
              <a:t>şeyleri</a:t>
            </a:r>
            <a:r>
              <a:rPr lang="en-US" sz="2400" i="1" dirty="0">
                <a:solidFill>
                  <a:srgbClr val="666666"/>
                </a:solidFill>
                <a:ea typeface="+mn-lt"/>
                <a:cs typeface="+mn-lt"/>
              </a:rPr>
              <a:t> var </a:t>
            </a:r>
            <a:r>
              <a:rPr lang="en-US" sz="2400" i="1" dirty="0" err="1">
                <a:solidFill>
                  <a:srgbClr val="666666"/>
                </a:solidFill>
                <a:ea typeface="+mn-lt"/>
                <a:cs typeface="+mn-lt"/>
              </a:rPr>
              <a:t>eden</a:t>
            </a:r>
            <a:r>
              <a:rPr lang="en-US" sz="2400" i="1" dirty="0">
                <a:solidFill>
                  <a:srgbClr val="666666"/>
                </a:solidFill>
                <a:ea typeface="+mn-lt"/>
                <a:cs typeface="+mn-lt"/>
              </a:rPr>
              <a:t> </a:t>
            </a:r>
            <a:r>
              <a:rPr lang="en-US" sz="2400" i="1" dirty="0" err="1">
                <a:solidFill>
                  <a:srgbClr val="666666"/>
                </a:solidFill>
                <a:ea typeface="+mn-lt"/>
                <a:cs typeface="+mn-lt"/>
              </a:rPr>
              <a:t>yaratıcı</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gerilimdir</a:t>
            </a:r>
            <a:r>
              <a:rPr lang="en-US" sz="2400" i="1" dirty="0">
                <a:solidFill>
                  <a:srgbClr val="666666"/>
                </a:solidFill>
                <a:ea typeface="+mn-lt"/>
                <a:cs typeface="+mn-lt"/>
              </a:rPr>
              <a:t>. Herakleitos </a:t>
            </a:r>
            <a:r>
              <a:rPr lang="en-US" sz="2400" i="1" dirty="0" err="1">
                <a:solidFill>
                  <a:srgbClr val="666666"/>
                </a:solidFill>
                <a:ea typeface="+mn-lt"/>
                <a:cs typeface="+mn-lt"/>
              </a:rPr>
              <a:t>ayrıca</a:t>
            </a:r>
            <a:r>
              <a:rPr lang="en-US" sz="2400" i="1" dirty="0">
                <a:solidFill>
                  <a:srgbClr val="666666"/>
                </a:solidFill>
                <a:ea typeface="+mn-lt"/>
                <a:cs typeface="+mn-lt"/>
              </a:rPr>
              <a:t> “</a:t>
            </a:r>
            <a:r>
              <a:rPr lang="en-US" sz="2400" i="1" dirty="0" err="1">
                <a:solidFill>
                  <a:srgbClr val="666666"/>
                </a:solidFill>
                <a:ea typeface="+mn-lt"/>
                <a:cs typeface="+mn-lt"/>
              </a:rPr>
              <a:t>Tanrılar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insanlar</a:t>
            </a:r>
            <a:r>
              <a:rPr lang="en-US" sz="2400" i="1" dirty="0">
                <a:solidFill>
                  <a:srgbClr val="666666"/>
                </a:solidFill>
                <a:ea typeface="+mn-lt"/>
                <a:cs typeface="+mn-lt"/>
              </a:rPr>
              <a:t> </a:t>
            </a:r>
            <a:r>
              <a:rPr lang="en-US" sz="2400" i="1" dirty="0" err="1">
                <a:solidFill>
                  <a:srgbClr val="666666"/>
                </a:solidFill>
                <a:ea typeface="+mn-lt"/>
                <a:cs typeface="+mn-lt"/>
              </a:rPr>
              <a:t>savaşta</a:t>
            </a:r>
            <a:r>
              <a:rPr lang="en-US" sz="2400" i="1" dirty="0">
                <a:solidFill>
                  <a:srgbClr val="666666"/>
                </a:solidFill>
                <a:ea typeface="+mn-lt"/>
                <a:cs typeface="+mn-lt"/>
              </a:rPr>
              <a:t> </a:t>
            </a:r>
            <a:r>
              <a:rPr lang="en-US" sz="2400" i="1" dirty="0" err="1">
                <a:solidFill>
                  <a:srgbClr val="666666"/>
                </a:solidFill>
                <a:ea typeface="+mn-lt"/>
                <a:cs typeface="+mn-lt"/>
              </a:rPr>
              <a:t>öldürülenleri</a:t>
            </a:r>
            <a:r>
              <a:rPr lang="en-US" sz="2400" i="1" dirty="0">
                <a:solidFill>
                  <a:srgbClr val="666666"/>
                </a:solidFill>
                <a:ea typeface="+mn-lt"/>
                <a:cs typeface="+mn-lt"/>
              </a:rPr>
              <a:t> </a:t>
            </a:r>
            <a:r>
              <a:rPr lang="en-US" sz="2400" i="1" dirty="0" err="1">
                <a:solidFill>
                  <a:srgbClr val="666666"/>
                </a:solidFill>
                <a:ea typeface="+mn-lt"/>
                <a:cs typeface="+mn-lt"/>
              </a:rPr>
              <a:t>onurlandırır</a:t>
            </a:r>
            <a:r>
              <a:rPr lang="en-US" sz="2400" i="1" dirty="0">
                <a:solidFill>
                  <a:srgbClr val="666666"/>
                </a:solidFill>
                <a:ea typeface="+mn-lt"/>
                <a:cs typeface="+mn-lt"/>
              </a:rPr>
              <a:t>”, “Daha </a:t>
            </a:r>
            <a:r>
              <a:rPr lang="en-US" sz="2400" i="1" dirty="0" err="1">
                <a:solidFill>
                  <a:srgbClr val="666666"/>
                </a:solidFill>
                <a:ea typeface="+mn-lt"/>
                <a:cs typeface="+mn-lt"/>
              </a:rPr>
              <a:t>büyük</a:t>
            </a:r>
            <a:r>
              <a:rPr lang="en-US" sz="2400" i="1" dirty="0">
                <a:solidFill>
                  <a:srgbClr val="666666"/>
                </a:solidFill>
                <a:ea typeface="+mn-lt"/>
                <a:cs typeface="+mn-lt"/>
              </a:rPr>
              <a:t> </a:t>
            </a:r>
            <a:r>
              <a:rPr lang="en-US" sz="2400" i="1" dirty="0" err="1">
                <a:solidFill>
                  <a:srgbClr val="666666"/>
                </a:solidFill>
                <a:ea typeface="+mn-lt"/>
                <a:cs typeface="+mn-lt"/>
              </a:rPr>
              <a:t>ölümler</a:t>
            </a:r>
            <a:r>
              <a:rPr lang="en-US" sz="2400" i="1" dirty="0">
                <a:solidFill>
                  <a:srgbClr val="666666"/>
                </a:solidFill>
                <a:ea typeface="+mn-lt"/>
                <a:cs typeface="+mn-lt"/>
              </a:rPr>
              <a:t> </a:t>
            </a:r>
            <a:r>
              <a:rPr lang="en-US" sz="2400" i="1" dirty="0" err="1">
                <a:solidFill>
                  <a:srgbClr val="666666"/>
                </a:solidFill>
                <a:ea typeface="+mn-lt"/>
                <a:cs typeface="+mn-lt"/>
              </a:rPr>
              <a:t>daha</a:t>
            </a:r>
            <a:r>
              <a:rPr lang="en-US" sz="2400" i="1" dirty="0">
                <a:solidFill>
                  <a:srgbClr val="666666"/>
                </a:solidFill>
                <a:ea typeface="+mn-lt"/>
                <a:cs typeface="+mn-lt"/>
              </a:rPr>
              <a:t> </a:t>
            </a:r>
            <a:r>
              <a:rPr lang="en-US" sz="2400" i="1" dirty="0" err="1">
                <a:solidFill>
                  <a:srgbClr val="666666"/>
                </a:solidFill>
                <a:ea typeface="+mn-lt"/>
                <a:cs typeface="+mn-lt"/>
              </a:rPr>
              <a:t>büyük</a:t>
            </a:r>
            <a:r>
              <a:rPr lang="en-US" sz="2400" i="1" dirty="0">
                <a:solidFill>
                  <a:srgbClr val="666666"/>
                </a:solidFill>
                <a:ea typeface="+mn-lt"/>
                <a:cs typeface="+mn-lt"/>
              </a:rPr>
              <a:t> </a:t>
            </a:r>
            <a:r>
              <a:rPr lang="en-US" sz="2400" i="1" dirty="0" err="1">
                <a:solidFill>
                  <a:srgbClr val="666666"/>
                </a:solidFill>
                <a:ea typeface="+mn-lt"/>
                <a:cs typeface="+mn-lt"/>
              </a:rPr>
              <a:t>paylar</a:t>
            </a:r>
            <a:r>
              <a:rPr lang="en-US" sz="2400" i="1" dirty="0">
                <a:solidFill>
                  <a:srgbClr val="666666"/>
                </a:solidFill>
                <a:ea typeface="+mn-lt"/>
                <a:cs typeface="+mn-lt"/>
              </a:rPr>
              <a:t> </a:t>
            </a:r>
            <a:r>
              <a:rPr lang="en-US" sz="2400" i="1" dirty="0" err="1">
                <a:solidFill>
                  <a:srgbClr val="666666"/>
                </a:solidFill>
                <a:ea typeface="+mn-lt"/>
                <a:cs typeface="+mn-lt"/>
              </a:rPr>
              <a:t>kazandırır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“Her </a:t>
            </a:r>
            <a:r>
              <a:rPr lang="en-US" sz="2400" i="1" dirty="0" err="1">
                <a:solidFill>
                  <a:srgbClr val="666666"/>
                </a:solidFill>
                <a:ea typeface="+mn-lt"/>
                <a:cs typeface="+mn-lt"/>
              </a:rPr>
              <a:t>hayvan</a:t>
            </a:r>
            <a:r>
              <a:rPr lang="en-US" sz="2400" i="1" dirty="0">
                <a:solidFill>
                  <a:srgbClr val="666666"/>
                </a:solidFill>
                <a:ea typeface="+mn-lt"/>
                <a:cs typeface="+mn-lt"/>
              </a:rPr>
              <a:t> </a:t>
            </a:r>
            <a:r>
              <a:rPr lang="en-US" sz="2400" i="1" dirty="0" err="1">
                <a:solidFill>
                  <a:srgbClr val="666666"/>
                </a:solidFill>
                <a:ea typeface="+mn-lt"/>
                <a:cs typeface="+mn-lt"/>
              </a:rPr>
              <a:t>darbelerle</a:t>
            </a:r>
            <a:r>
              <a:rPr lang="en-US" sz="2400" i="1" dirty="0">
                <a:solidFill>
                  <a:srgbClr val="666666"/>
                </a:solidFill>
                <a:ea typeface="+mn-lt"/>
                <a:cs typeface="+mn-lt"/>
              </a:rPr>
              <a:t> </a:t>
            </a:r>
            <a:r>
              <a:rPr lang="en-US" sz="2400" i="1" dirty="0" err="1">
                <a:solidFill>
                  <a:srgbClr val="666666"/>
                </a:solidFill>
                <a:ea typeface="+mn-lt"/>
                <a:cs typeface="+mn-lt"/>
              </a:rPr>
              <a:t>beslenir</a:t>
            </a:r>
            <a:r>
              <a:rPr lang="en-US" sz="2400" i="1" dirty="0">
                <a:solidFill>
                  <a:srgbClr val="666666"/>
                </a:solidFill>
                <a:ea typeface="+mn-lt"/>
                <a:cs typeface="+mn-lt"/>
              </a:rPr>
              <a:t>” der. </a:t>
            </a:r>
            <a:endParaRPr lang="en-US" dirty="0"/>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23</a:t>
            </a:fld>
            <a:endParaRPr lang="en-US" dirty="0"/>
          </a:p>
        </p:txBody>
      </p:sp>
    </p:spTree>
    <p:extLst>
      <p:ext uri="{BB962C8B-B14F-4D97-AF65-F5344CB8AC3E}">
        <p14:creationId xmlns:p14="http://schemas.microsoft.com/office/powerpoint/2010/main" val="2980609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nehirlere</a:t>
            </a:r>
            <a:r>
              <a:rPr lang="en-US" sz="2400" i="1" dirty="0">
                <a:solidFill>
                  <a:srgbClr val="666666"/>
                </a:solidFill>
                <a:ea typeface="+mn-lt"/>
                <a:cs typeface="+mn-lt"/>
              </a:rPr>
              <a:t> </a:t>
            </a:r>
            <a:r>
              <a:rPr lang="en-US" sz="2400" i="1" dirty="0" err="1">
                <a:solidFill>
                  <a:srgbClr val="666666"/>
                </a:solidFill>
                <a:ea typeface="+mn-lt"/>
                <a:cs typeface="+mn-lt"/>
              </a:rPr>
              <a:t>girenlerin</a:t>
            </a:r>
            <a:r>
              <a:rPr lang="en-US" sz="2400" i="1" dirty="0">
                <a:solidFill>
                  <a:srgbClr val="666666"/>
                </a:solidFill>
                <a:ea typeface="+mn-lt"/>
                <a:cs typeface="+mn-lt"/>
              </a:rPr>
              <a:t> </a:t>
            </a:r>
            <a:r>
              <a:rPr lang="en-US" sz="2400" i="1" dirty="0" err="1">
                <a:solidFill>
                  <a:srgbClr val="666666"/>
                </a:solidFill>
                <a:ea typeface="+mn-lt"/>
                <a:cs typeface="+mn-lt"/>
              </a:rPr>
              <a:t>üzerine</a:t>
            </a:r>
            <a:r>
              <a:rPr lang="en-US" sz="2400" i="1" dirty="0">
                <a:solidFill>
                  <a:srgbClr val="666666"/>
                </a:solidFill>
                <a:ea typeface="+mn-lt"/>
                <a:cs typeface="+mn-lt"/>
              </a:rPr>
              <a:t> </a:t>
            </a:r>
            <a:r>
              <a:rPr lang="en-US" sz="2400" i="1" dirty="0" err="1">
                <a:solidFill>
                  <a:srgbClr val="666666"/>
                </a:solidFill>
                <a:ea typeface="+mn-lt"/>
                <a:cs typeface="+mn-lt"/>
              </a:rPr>
              <a:t>farklı</a:t>
            </a:r>
            <a:r>
              <a:rPr lang="en-US" sz="2400" i="1" dirty="0">
                <a:solidFill>
                  <a:srgbClr val="666666"/>
                </a:solidFill>
                <a:ea typeface="+mn-lt"/>
                <a:cs typeface="+mn-lt"/>
              </a:rPr>
              <a:t> </a:t>
            </a:r>
            <a:r>
              <a:rPr lang="en-US" sz="2400" i="1" dirty="0" err="1">
                <a:solidFill>
                  <a:srgbClr val="666666"/>
                </a:solidFill>
                <a:ea typeface="+mn-lt"/>
                <a:cs typeface="+mn-lt"/>
              </a:rPr>
              <a:t>farklı</a:t>
            </a:r>
            <a:r>
              <a:rPr lang="en-US" sz="2400" i="1" dirty="0">
                <a:solidFill>
                  <a:srgbClr val="666666"/>
                </a:solidFill>
                <a:ea typeface="+mn-lt"/>
                <a:cs typeface="+mn-lt"/>
              </a:rPr>
              <a:t> </a:t>
            </a:r>
            <a:r>
              <a:rPr lang="en-US" sz="2400" i="1" dirty="0" err="1">
                <a:solidFill>
                  <a:srgbClr val="666666"/>
                </a:solidFill>
                <a:ea typeface="+mn-lt"/>
                <a:cs typeface="+mn-lt"/>
              </a:rPr>
              <a:t>sular</a:t>
            </a:r>
            <a:r>
              <a:rPr lang="en-US" sz="2400" i="1" dirty="0">
                <a:solidFill>
                  <a:srgbClr val="666666"/>
                </a:solidFill>
                <a:ea typeface="+mn-lt"/>
                <a:cs typeface="+mn-lt"/>
              </a:rPr>
              <a:t> </a:t>
            </a:r>
            <a:r>
              <a:rPr lang="en-US" sz="2400" i="1" dirty="0" err="1">
                <a:solidFill>
                  <a:srgbClr val="666666"/>
                </a:solidFill>
                <a:ea typeface="+mn-lt"/>
                <a:cs typeface="+mn-lt"/>
              </a:rPr>
              <a:t>akar</a:t>
            </a:r>
            <a:r>
              <a:rPr lang="en-US" sz="2400" i="1" dirty="0">
                <a:solidFill>
                  <a:srgbClr val="666666"/>
                </a:solidFill>
                <a:ea typeface="+mn-lt"/>
                <a:cs typeface="+mn-lt"/>
              </a:rPr>
              <a:t>” – Arius Didymus, </a:t>
            </a:r>
            <a:r>
              <a:rPr lang="en-US" sz="2400" i="1" dirty="0" err="1">
                <a:solidFill>
                  <a:srgbClr val="666666"/>
                </a:solidFill>
                <a:ea typeface="+mn-lt"/>
                <a:cs typeface="+mn-lt"/>
              </a:rPr>
              <a:t>Stobaeus’tan</a:t>
            </a:r>
            <a:r>
              <a:rPr lang="en-US" sz="2400" i="1" dirty="0">
                <a:solidFill>
                  <a:srgbClr val="666666"/>
                </a:solidFill>
                <a:ea typeface="+mn-lt"/>
                <a:cs typeface="+mn-lt"/>
              </a:rPr>
              <a:t> </a:t>
            </a:r>
            <a:r>
              <a:rPr lang="en-US" sz="2400" i="1" dirty="0" err="1">
                <a:solidFill>
                  <a:srgbClr val="666666"/>
                </a:solidFill>
                <a:ea typeface="+mn-lt"/>
                <a:cs typeface="+mn-lt"/>
              </a:rPr>
              <a:t>alıntı</a:t>
            </a:r>
            <a:br>
              <a:rPr lang="en-US" sz="2400" i="1" dirty="0">
                <a:solidFill>
                  <a:srgbClr val="666666"/>
                </a:solidFill>
                <a:ea typeface="+mn-lt"/>
                <a:cs typeface="+mn-lt"/>
              </a:rPr>
            </a:br>
            <a:r>
              <a:rPr lang="en-US" sz="2400" i="1" dirty="0">
                <a:solidFill>
                  <a:srgbClr val="666666"/>
                </a:solidFill>
                <a:ea typeface="+mn-lt"/>
                <a:cs typeface="+mn-lt"/>
              </a:rPr>
              <a:t>“</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şeye</a:t>
            </a:r>
            <a:r>
              <a:rPr lang="en-US" sz="2400" i="1" dirty="0">
                <a:solidFill>
                  <a:srgbClr val="666666"/>
                </a:solidFill>
                <a:ea typeface="+mn-lt"/>
                <a:cs typeface="+mn-lt"/>
              </a:rPr>
              <a:t> hem </a:t>
            </a:r>
            <a:r>
              <a:rPr lang="en-US" sz="2400" i="1" dirty="0" err="1">
                <a:solidFill>
                  <a:srgbClr val="666666"/>
                </a:solidFill>
                <a:ea typeface="+mn-lt"/>
                <a:cs typeface="+mn-lt"/>
              </a:rPr>
              <a:t>adım</a:t>
            </a:r>
            <a:r>
              <a:rPr lang="en-US" sz="2400" i="1" dirty="0">
                <a:solidFill>
                  <a:srgbClr val="666666"/>
                </a:solidFill>
                <a:ea typeface="+mn-lt"/>
                <a:cs typeface="+mn-lt"/>
              </a:rPr>
              <a:t> </a:t>
            </a:r>
            <a:r>
              <a:rPr lang="en-US" sz="2400" i="1" dirty="0" err="1">
                <a:solidFill>
                  <a:srgbClr val="666666"/>
                </a:solidFill>
                <a:ea typeface="+mn-lt"/>
                <a:cs typeface="+mn-lt"/>
              </a:rPr>
              <a:t>atarız</a:t>
            </a:r>
            <a:r>
              <a:rPr lang="en-US" sz="2400" i="1" dirty="0">
                <a:solidFill>
                  <a:srgbClr val="666666"/>
                </a:solidFill>
                <a:ea typeface="+mn-lt"/>
                <a:cs typeface="+mn-lt"/>
              </a:rPr>
              <a:t> hem de </a:t>
            </a:r>
            <a:r>
              <a:rPr lang="en-US" sz="2400" i="1" dirty="0" err="1">
                <a:solidFill>
                  <a:srgbClr val="666666"/>
                </a:solidFill>
                <a:ea typeface="+mn-lt"/>
                <a:cs typeface="+mn-lt"/>
              </a:rPr>
              <a:t>atmayız</a:t>
            </a:r>
            <a:r>
              <a:rPr lang="en-US" sz="2400" i="1" dirty="0">
                <a:solidFill>
                  <a:srgbClr val="666666"/>
                </a:solidFill>
                <a:ea typeface="+mn-lt"/>
                <a:cs typeface="+mn-lt"/>
              </a:rPr>
              <a:t>, hem </a:t>
            </a:r>
            <a:r>
              <a:rPr lang="en-US" sz="2400" i="1" dirty="0" err="1">
                <a:solidFill>
                  <a:srgbClr val="666666"/>
                </a:solidFill>
                <a:ea typeface="+mn-lt"/>
                <a:cs typeface="+mn-lt"/>
              </a:rPr>
              <a:t>varız</a:t>
            </a:r>
            <a:r>
              <a:rPr lang="en-US" sz="2400" i="1" dirty="0">
                <a:solidFill>
                  <a:srgbClr val="666666"/>
                </a:solidFill>
                <a:ea typeface="+mn-lt"/>
                <a:cs typeface="+mn-lt"/>
              </a:rPr>
              <a:t> hem de </a:t>
            </a:r>
            <a:r>
              <a:rPr lang="en-US" sz="2400" i="1" dirty="0" err="1">
                <a:solidFill>
                  <a:srgbClr val="666666"/>
                </a:solidFill>
                <a:ea typeface="+mn-lt"/>
                <a:cs typeface="+mn-lt"/>
              </a:rPr>
              <a:t>yokuz</a:t>
            </a:r>
            <a:r>
              <a:rPr lang="en-US" sz="2400" i="1" dirty="0">
                <a:solidFill>
                  <a:srgbClr val="666666"/>
                </a:solidFill>
                <a:ea typeface="+mn-lt"/>
                <a:cs typeface="+mn-lt"/>
              </a:rPr>
              <a:t>” – Herakleitos </a:t>
            </a:r>
            <a:r>
              <a:rPr lang="en-US" sz="2400" i="1" dirty="0" err="1">
                <a:solidFill>
                  <a:srgbClr val="666666"/>
                </a:solidFill>
                <a:ea typeface="+mn-lt"/>
                <a:cs typeface="+mn-lt"/>
              </a:rPr>
              <a:t>Homerikos</a:t>
            </a:r>
            <a:r>
              <a:rPr lang="en-US" sz="2400" i="1" dirty="0">
                <a:solidFill>
                  <a:srgbClr val="666666"/>
                </a:solidFill>
                <a:ea typeface="+mn-lt"/>
                <a:cs typeface="+mn-lt"/>
              </a:rPr>
              <a:t>, Homeros </a:t>
            </a:r>
            <a:r>
              <a:rPr lang="en-US" sz="2400" i="1" dirty="0" err="1">
                <a:solidFill>
                  <a:srgbClr val="666666"/>
                </a:solidFill>
                <a:ea typeface="+mn-lt"/>
                <a:cs typeface="+mn-lt"/>
              </a:rPr>
              <a:t>Alegorileri</a:t>
            </a:r>
            <a:br>
              <a:rPr lang="en-US" sz="2400" i="1" dirty="0">
                <a:solidFill>
                  <a:srgbClr val="666666"/>
                </a:solidFill>
                <a:ea typeface="+mn-lt"/>
                <a:cs typeface="+mn-lt"/>
              </a:rPr>
            </a:br>
            <a:r>
              <a:rPr lang="en-US" sz="2400" i="1" dirty="0">
                <a:solidFill>
                  <a:srgbClr val="666666"/>
                </a:solidFill>
                <a:ea typeface="+mn-lt"/>
                <a:cs typeface="+mn-lt"/>
              </a:rPr>
              <a:t>“</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nehre</a:t>
            </a:r>
            <a:r>
              <a:rPr lang="en-US" sz="2400" i="1" dirty="0">
                <a:solidFill>
                  <a:srgbClr val="666666"/>
                </a:solidFill>
                <a:ea typeface="+mn-lt"/>
                <a:cs typeface="+mn-lt"/>
              </a:rPr>
              <a:t> </a:t>
            </a:r>
            <a:r>
              <a:rPr lang="en-US" sz="2400" i="1" dirty="0" err="1">
                <a:solidFill>
                  <a:srgbClr val="666666"/>
                </a:solidFill>
                <a:ea typeface="+mn-lt"/>
                <a:cs typeface="+mn-lt"/>
              </a:rPr>
              <a:t>iki</a:t>
            </a:r>
            <a:r>
              <a:rPr lang="en-US" sz="2400" i="1" dirty="0">
                <a:solidFill>
                  <a:srgbClr val="666666"/>
                </a:solidFill>
                <a:ea typeface="+mn-lt"/>
                <a:cs typeface="+mn-lt"/>
              </a:rPr>
              <a:t> </a:t>
            </a:r>
            <a:r>
              <a:rPr lang="en-US" sz="2400" i="1" dirty="0" err="1">
                <a:solidFill>
                  <a:srgbClr val="666666"/>
                </a:solidFill>
                <a:ea typeface="+mn-lt"/>
                <a:cs typeface="+mn-lt"/>
              </a:rPr>
              <a:t>kez</a:t>
            </a:r>
            <a:r>
              <a:rPr lang="en-US" sz="2400" i="1" dirty="0">
                <a:solidFill>
                  <a:srgbClr val="666666"/>
                </a:solidFill>
                <a:ea typeface="+mn-lt"/>
                <a:cs typeface="+mn-lt"/>
              </a:rPr>
              <a:t> </a:t>
            </a:r>
            <a:r>
              <a:rPr lang="en-US" sz="2400" i="1" dirty="0" err="1">
                <a:solidFill>
                  <a:srgbClr val="666666"/>
                </a:solidFill>
                <a:ea typeface="+mn-lt"/>
                <a:cs typeface="+mn-lt"/>
              </a:rPr>
              <a:t>girmek</a:t>
            </a:r>
            <a:r>
              <a:rPr lang="en-US" sz="2400" i="1" dirty="0">
                <a:solidFill>
                  <a:srgbClr val="666666"/>
                </a:solidFill>
                <a:ea typeface="+mn-lt"/>
                <a:cs typeface="+mn-lt"/>
              </a:rPr>
              <a:t> </a:t>
            </a:r>
            <a:r>
              <a:rPr lang="en-US" sz="2400" i="1" dirty="0" err="1">
                <a:solidFill>
                  <a:srgbClr val="666666"/>
                </a:solidFill>
                <a:ea typeface="+mn-lt"/>
                <a:cs typeface="+mn-lt"/>
              </a:rPr>
              <a:t>mümkün</a:t>
            </a:r>
            <a:r>
              <a:rPr lang="en-US" sz="2400" i="1" dirty="0">
                <a:solidFill>
                  <a:srgbClr val="666666"/>
                </a:solidFill>
                <a:ea typeface="+mn-lt"/>
                <a:cs typeface="+mn-lt"/>
              </a:rPr>
              <a:t> </a:t>
            </a:r>
            <a:r>
              <a:rPr lang="en-US" sz="2400" i="1" dirty="0" err="1">
                <a:solidFill>
                  <a:srgbClr val="666666"/>
                </a:solidFill>
                <a:ea typeface="+mn-lt"/>
                <a:cs typeface="+mn-lt"/>
              </a:rPr>
              <a:t>değildir</a:t>
            </a:r>
            <a:r>
              <a:rPr lang="en-US" sz="2400" i="1" dirty="0">
                <a:solidFill>
                  <a:srgbClr val="666666"/>
                </a:solidFill>
                <a:ea typeface="+mn-lt"/>
                <a:cs typeface="+mn-lt"/>
              </a:rPr>
              <a:t>” – </a:t>
            </a:r>
            <a:r>
              <a:rPr lang="en-US" sz="2400" i="1" dirty="0" err="1">
                <a:solidFill>
                  <a:srgbClr val="666666"/>
                </a:solidFill>
                <a:ea typeface="+mn-lt"/>
                <a:cs typeface="+mn-lt"/>
              </a:rPr>
              <a:t>Plutarkhos</a:t>
            </a:r>
            <a:r>
              <a:rPr lang="en-US" sz="2400" i="1" dirty="0">
                <a:solidFill>
                  <a:srgbClr val="666666"/>
                </a:solidFill>
                <a:ea typeface="+mn-lt"/>
                <a:cs typeface="+mn-lt"/>
              </a:rPr>
              <a:t>, </a:t>
            </a:r>
            <a:r>
              <a:rPr lang="en-US" sz="2400" i="1" dirty="0" err="1">
                <a:solidFill>
                  <a:srgbClr val="666666"/>
                </a:solidFill>
                <a:ea typeface="+mn-lt"/>
                <a:cs typeface="+mn-lt"/>
              </a:rPr>
              <a:t>Delphi’de</a:t>
            </a:r>
            <a:r>
              <a:rPr lang="en-US" sz="2400" i="1" dirty="0">
                <a:solidFill>
                  <a:srgbClr val="666666"/>
                </a:solidFill>
                <a:ea typeface="+mn-lt"/>
                <a:cs typeface="+mn-lt"/>
              </a:rPr>
              <a:t> E </a:t>
            </a:r>
            <a:r>
              <a:rPr lang="en-US" sz="2400" i="1" dirty="0" err="1">
                <a:solidFill>
                  <a:srgbClr val="666666"/>
                </a:solidFill>
                <a:ea typeface="+mn-lt"/>
                <a:cs typeface="+mn-lt"/>
              </a:rPr>
              <a:t>Üzerine</a:t>
            </a:r>
            <a:endParaRPr lang="en-US" dirty="0" err="1"/>
          </a:p>
          <a:p>
            <a:r>
              <a:rPr lang="en-US" sz="2400" i="1" dirty="0">
                <a:solidFill>
                  <a:srgbClr val="666666"/>
                </a:solidFill>
                <a:ea typeface="+mn-lt"/>
                <a:cs typeface="+mn-lt"/>
              </a:rPr>
              <a:t>Herakleitos </a:t>
            </a:r>
            <a:r>
              <a:rPr lang="en-US" sz="2400" i="1" dirty="0" err="1">
                <a:solidFill>
                  <a:srgbClr val="666666"/>
                </a:solidFill>
                <a:ea typeface="+mn-lt"/>
                <a:cs typeface="+mn-lt"/>
              </a:rPr>
              <a:t>aynı</a:t>
            </a:r>
            <a:r>
              <a:rPr lang="en-US" sz="2400" i="1" dirty="0">
                <a:solidFill>
                  <a:srgbClr val="666666"/>
                </a:solidFill>
                <a:ea typeface="+mn-lt"/>
                <a:cs typeface="+mn-lt"/>
              </a:rPr>
              <a:t> </a:t>
            </a:r>
            <a:r>
              <a:rPr lang="en-US" sz="2400" i="1" dirty="0" err="1">
                <a:solidFill>
                  <a:srgbClr val="666666"/>
                </a:solidFill>
                <a:ea typeface="+mn-lt"/>
                <a:cs typeface="+mn-lt"/>
              </a:rPr>
              <a:t>noktayı</a:t>
            </a:r>
            <a:r>
              <a:rPr lang="en-US" sz="2400" i="1" dirty="0">
                <a:solidFill>
                  <a:srgbClr val="666666"/>
                </a:solidFill>
                <a:ea typeface="+mn-lt"/>
                <a:cs typeface="+mn-lt"/>
              </a:rPr>
              <a:t> </a:t>
            </a:r>
            <a:r>
              <a:rPr lang="en-US" sz="2400" i="1" dirty="0" err="1">
                <a:solidFill>
                  <a:srgbClr val="666666"/>
                </a:solidFill>
                <a:ea typeface="+mn-lt"/>
                <a:cs typeface="+mn-lt"/>
              </a:rPr>
              <a:t>Güneş’i</a:t>
            </a:r>
            <a:r>
              <a:rPr lang="en-US" sz="2400" i="1" dirty="0">
                <a:solidFill>
                  <a:srgbClr val="666666"/>
                </a:solidFill>
                <a:ea typeface="+mn-lt"/>
                <a:cs typeface="+mn-lt"/>
              </a:rPr>
              <a:t> </a:t>
            </a:r>
            <a:r>
              <a:rPr lang="en-US" sz="2400" i="1" dirty="0" err="1">
                <a:solidFill>
                  <a:srgbClr val="666666"/>
                </a:solidFill>
                <a:ea typeface="+mn-lt"/>
                <a:cs typeface="+mn-lt"/>
              </a:rPr>
              <a:t>kullanarak</a:t>
            </a:r>
            <a:r>
              <a:rPr lang="en-US" sz="2400" i="1" dirty="0">
                <a:solidFill>
                  <a:srgbClr val="666666"/>
                </a:solidFill>
                <a:ea typeface="+mn-lt"/>
                <a:cs typeface="+mn-lt"/>
              </a:rPr>
              <a:t> </a:t>
            </a:r>
            <a:r>
              <a:rPr lang="en-US" sz="2400" i="1" dirty="0" err="1">
                <a:solidFill>
                  <a:srgbClr val="666666"/>
                </a:solidFill>
                <a:ea typeface="+mn-lt"/>
                <a:cs typeface="+mn-lt"/>
              </a:rPr>
              <a:t>göstermiştir</a:t>
            </a:r>
            <a:r>
              <a:rPr lang="en-US" sz="2400" i="1" dirty="0">
                <a:solidFill>
                  <a:srgbClr val="666666"/>
                </a:solidFill>
                <a:ea typeface="+mn-lt"/>
                <a:cs typeface="+mn-lt"/>
              </a:rPr>
              <a:t>: “</a:t>
            </a:r>
            <a:r>
              <a:rPr lang="en-US" sz="2400" i="1" dirty="0" err="1">
                <a:solidFill>
                  <a:srgbClr val="666666"/>
                </a:solidFill>
                <a:ea typeface="+mn-lt"/>
                <a:cs typeface="+mn-lt"/>
              </a:rPr>
              <a:t>Güneş</a:t>
            </a:r>
            <a:r>
              <a:rPr lang="en-US" sz="2400" i="1" dirty="0">
                <a:solidFill>
                  <a:srgbClr val="666666"/>
                </a:solidFill>
                <a:ea typeface="+mn-lt"/>
                <a:cs typeface="+mn-lt"/>
              </a:rPr>
              <a:t> her </a:t>
            </a:r>
            <a:r>
              <a:rPr lang="en-US" sz="2400" i="1" dirty="0" err="1">
                <a:solidFill>
                  <a:srgbClr val="666666"/>
                </a:solidFill>
                <a:ea typeface="+mn-lt"/>
                <a:cs typeface="+mn-lt"/>
              </a:rPr>
              <a:t>gün</a:t>
            </a:r>
            <a:r>
              <a:rPr lang="en-US" sz="2400" i="1" dirty="0">
                <a:solidFill>
                  <a:srgbClr val="666666"/>
                </a:solidFill>
                <a:ea typeface="+mn-lt"/>
                <a:cs typeface="+mn-lt"/>
              </a:rPr>
              <a:t> </a:t>
            </a:r>
            <a:r>
              <a:rPr lang="en-US" sz="2400" i="1" dirty="0" err="1">
                <a:solidFill>
                  <a:srgbClr val="666666"/>
                </a:solidFill>
                <a:ea typeface="+mn-lt"/>
                <a:cs typeface="+mn-lt"/>
              </a:rPr>
              <a:t>yenidir</a:t>
            </a:r>
            <a:r>
              <a:rPr lang="en-US" sz="2400" i="1" dirty="0">
                <a:solidFill>
                  <a:srgbClr val="666666"/>
                </a:solidFill>
                <a:ea typeface="+mn-lt"/>
                <a:cs typeface="+mn-lt"/>
              </a:rPr>
              <a:t>.”</a:t>
            </a:r>
            <a:endParaRPr lang="en-US" dirty="0"/>
          </a:p>
          <a:p>
            <a:endParaRPr lang="en-US" sz="2400" i="1" dirty="0">
              <a:solidFill>
                <a:srgbClr val="666666"/>
              </a:solidFill>
            </a:endParaRPr>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24</a:t>
            </a:fld>
            <a:endParaRPr lang="en-US" dirty="0"/>
          </a:p>
        </p:txBody>
      </p:sp>
    </p:spTree>
    <p:extLst>
      <p:ext uri="{BB962C8B-B14F-4D97-AF65-F5344CB8AC3E}">
        <p14:creationId xmlns:p14="http://schemas.microsoft.com/office/powerpoint/2010/main" val="1283275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Kendisinden</a:t>
            </a:r>
            <a:r>
              <a:rPr lang="en-US" sz="2400" i="1" dirty="0">
                <a:solidFill>
                  <a:srgbClr val="666666"/>
                </a:solidFill>
                <a:ea typeface="+mn-lt"/>
                <a:cs typeface="+mn-lt"/>
              </a:rPr>
              <a:t> </a:t>
            </a:r>
            <a:r>
              <a:rPr lang="en-US" sz="2400" i="1" dirty="0" err="1">
                <a:solidFill>
                  <a:srgbClr val="666666"/>
                </a:solidFill>
                <a:ea typeface="+mn-lt"/>
                <a:cs typeface="+mn-lt"/>
              </a:rPr>
              <a:t>önceki</a:t>
            </a:r>
            <a:r>
              <a:rPr lang="en-US" sz="2400" i="1" dirty="0">
                <a:solidFill>
                  <a:srgbClr val="666666"/>
                </a:solidFill>
                <a:ea typeface="+mn-lt"/>
                <a:cs typeface="+mn-lt"/>
              </a:rPr>
              <a:t> </a:t>
            </a:r>
            <a:r>
              <a:rPr lang="en-US" sz="2400" i="1" dirty="0" err="1">
                <a:solidFill>
                  <a:srgbClr val="666666"/>
                </a:solidFill>
                <a:ea typeface="+mn-lt"/>
                <a:cs typeface="+mn-lt"/>
              </a:rPr>
              <a:t>Miletoslular</a:t>
            </a:r>
            <a:r>
              <a:rPr lang="en-US" sz="2400" i="1" dirty="0">
                <a:solidFill>
                  <a:srgbClr val="666666"/>
                </a:solidFill>
                <a:ea typeface="+mn-lt"/>
                <a:cs typeface="+mn-lt"/>
              </a:rPr>
              <a:t>, Thales </a:t>
            </a:r>
            <a:r>
              <a:rPr lang="en-US" sz="2400" i="1" dirty="0" err="1">
                <a:solidFill>
                  <a:srgbClr val="666666"/>
                </a:solidFill>
                <a:ea typeface="+mn-lt"/>
                <a:cs typeface="+mn-lt"/>
              </a:rPr>
              <a:t>su</a:t>
            </a:r>
            <a:r>
              <a:rPr lang="en-US" sz="2400" i="1" dirty="0">
                <a:solidFill>
                  <a:srgbClr val="666666"/>
                </a:solidFill>
                <a:ea typeface="+mn-lt"/>
                <a:cs typeface="+mn-lt"/>
              </a:rPr>
              <a:t>, </a:t>
            </a:r>
            <a:r>
              <a:rPr lang="en-US" sz="2400" i="1" dirty="0" err="1">
                <a:solidFill>
                  <a:srgbClr val="666666"/>
                </a:solidFill>
                <a:ea typeface="+mn-lt"/>
                <a:cs typeface="+mn-lt"/>
              </a:rPr>
              <a:t>Anaksimandros</a:t>
            </a:r>
            <a:r>
              <a:rPr lang="en-US" sz="2400" i="1" dirty="0">
                <a:solidFill>
                  <a:srgbClr val="666666"/>
                </a:solidFill>
                <a:ea typeface="+mn-lt"/>
                <a:cs typeface="+mn-lt"/>
              </a:rPr>
              <a:t> apeiron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Anaksimenes</a:t>
            </a:r>
            <a:r>
              <a:rPr lang="en-US" sz="2400" i="1" dirty="0">
                <a:solidFill>
                  <a:srgbClr val="666666"/>
                </a:solidFill>
                <a:ea typeface="+mn-lt"/>
                <a:cs typeface="+mn-lt"/>
              </a:rPr>
              <a:t> </a:t>
            </a:r>
            <a:r>
              <a:rPr lang="en-US" sz="2400" i="1" dirty="0" err="1">
                <a:solidFill>
                  <a:srgbClr val="666666"/>
                </a:solidFill>
                <a:ea typeface="+mn-lt"/>
                <a:cs typeface="+mn-lt"/>
              </a:rPr>
              <a:t>hava</a:t>
            </a:r>
            <a:r>
              <a:rPr lang="en-US" sz="2400" i="1" dirty="0">
                <a:solidFill>
                  <a:srgbClr val="666666"/>
                </a:solidFill>
                <a:ea typeface="+mn-lt"/>
                <a:cs typeface="+mn-lt"/>
              </a:rPr>
              <a:t> </a:t>
            </a:r>
            <a:r>
              <a:rPr lang="en-US" sz="2400" i="1" dirty="0" err="1">
                <a:solidFill>
                  <a:srgbClr val="666666"/>
                </a:solidFill>
                <a:ea typeface="+mn-lt"/>
                <a:cs typeface="+mn-lt"/>
              </a:rPr>
              <a:t>gibi</a:t>
            </a:r>
            <a:r>
              <a:rPr lang="en-US" sz="2400" i="1" dirty="0">
                <a:solidFill>
                  <a:srgbClr val="666666"/>
                </a:solidFill>
                <a:ea typeface="+mn-lt"/>
                <a:cs typeface="+mn-lt"/>
              </a:rPr>
              <a:t>, Herakleitos da Aristoteles </a:t>
            </a:r>
            <a:r>
              <a:rPr lang="en-US" sz="2400" i="1" dirty="0" err="1">
                <a:solidFill>
                  <a:srgbClr val="666666"/>
                </a:solidFill>
                <a:ea typeface="+mn-lt"/>
                <a:cs typeface="+mn-lt"/>
              </a:rPr>
              <a:t>tarafından</a:t>
            </a:r>
            <a:r>
              <a:rPr lang="en-US" sz="2400" i="1" dirty="0">
                <a:solidFill>
                  <a:srgbClr val="666666"/>
                </a:solidFill>
                <a:ea typeface="+mn-lt"/>
                <a:cs typeface="+mn-lt"/>
              </a:rPr>
              <a:t> </a:t>
            </a:r>
            <a:r>
              <a:rPr lang="en-US" sz="2400" i="1" dirty="0" err="1">
                <a:solidFill>
                  <a:srgbClr val="666666"/>
                </a:solidFill>
                <a:ea typeface="+mn-lt"/>
                <a:cs typeface="+mn-lt"/>
              </a:rPr>
              <a:t>ateşin</a:t>
            </a:r>
            <a:r>
              <a:rPr lang="en-US" sz="2400" i="1" dirty="0">
                <a:solidFill>
                  <a:srgbClr val="666666"/>
                </a:solidFill>
                <a:ea typeface="+mn-lt"/>
                <a:cs typeface="+mn-lt"/>
              </a:rPr>
              <a:t> </a:t>
            </a:r>
            <a:r>
              <a:rPr lang="en-US" sz="2400" i="1" dirty="0" err="1">
                <a:solidFill>
                  <a:srgbClr val="666666"/>
                </a:solidFill>
                <a:ea typeface="+mn-lt"/>
                <a:cs typeface="+mn-lt"/>
              </a:rPr>
              <a:t>arkhe</a:t>
            </a:r>
            <a:r>
              <a:rPr lang="en-US" sz="2400" i="1" dirty="0">
                <a:solidFill>
                  <a:srgbClr val="666666"/>
                </a:solidFill>
                <a:ea typeface="+mn-lt"/>
                <a:cs typeface="+mn-lt"/>
              </a:rPr>
              <a:t>, </a:t>
            </a:r>
            <a:r>
              <a:rPr lang="en-US" sz="2400" i="1" dirty="0" err="1">
                <a:solidFill>
                  <a:srgbClr val="666666"/>
                </a:solidFill>
                <a:ea typeface="+mn-lt"/>
                <a:cs typeface="+mn-lt"/>
              </a:rPr>
              <a:t>yani</a:t>
            </a:r>
            <a:r>
              <a:rPr lang="en-US" sz="2400" i="1" dirty="0">
                <a:solidFill>
                  <a:srgbClr val="666666"/>
                </a:solidFill>
                <a:ea typeface="+mn-lt"/>
                <a:cs typeface="+mn-lt"/>
              </a:rPr>
              <a:t> </a:t>
            </a:r>
            <a:r>
              <a:rPr lang="en-US" sz="2400" i="1" dirty="0" err="1">
                <a:solidFill>
                  <a:srgbClr val="666666"/>
                </a:solidFill>
                <a:ea typeface="+mn-lt"/>
                <a:cs typeface="+mn-lt"/>
              </a:rPr>
              <a:t>diğer</a:t>
            </a:r>
            <a:r>
              <a:rPr lang="en-US" sz="2400" i="1" dirty="0">
                <a:solidFill>
                  <a:srgbClr val="666666"/>
                </a:solidFill>
                <a:ea typeface="+mn-lt"/>
                <a:cs typeface="+mn-lt"/>
              </a:rPr>
              <a:t> </a:t>
            </a:r>
            <a:r>
              <a:rPr lang="en-US" sz="2400" i="1" dirty="0" err="1">
                <a:solidFill>
                  <a:srgbClr val="666666"/>
                </a:solidFill>
                <a:ea typeface="+mn-lt"/>
                <a:cs typeface="+mn-lt"/>
              </a:rPr>
              <a:t>elementleri</a:t>
            </a:r>
            <a:r>
              <a:rPr lang="en-US" sz="2400" i="1" dirty="0">
                <a:solidFill>
                  <a:srgbClr val="666666"/>
                </a:solidFill>
                <a:ea typeface="+mn-lt"/>
                <a:cs typeface="+mn-lt"/>
              </a:rPr>
              <a:t> </a:t>
            </a:r>
            <a:r>
              <a:rPr lang="en-US" sz="2400" i="1" dirty="0" err="1">
                <a:solidFill>
                  <a:srgbClr val="666666"/>
                </a:solidFill>
                <a:ea typeface="+mn-lt"/>
                <a:cs typeface="+mn-lt"/>
              </a:rPr>
              <a:t>doğuran</a:t>
            </a:r>
            <a:r>
              <a:rPr lang="en-US" sz="2400" i="1" dirty="0">
                <a:solidFill>
                  <a:srgbClr val="666666"/>
                </a:solidFill>
                <a:ea typeface="+mn-lt"/>
                <a:cs typeface="+mn-lt"/>
              </a:rPr>
              <a:t> </a:t>
            </a:r>
            <a:r>
              <a:rPr lang="en-US" sz="2400" i="1" dirty="0" err="1">
                <a:solidFill>
                  <a:srgbClr val="666666"/>
                </a:solidFill>
                <a:ea typeface="+mn-lt"/>
                <a:cs typeface="+mn-lt"/>
              </a:rPr>
              <a:t>temel</a:t>
            </a:r>
            <a:r>
              <a:rPr lang="en-US" sz="2400" i="1" dirty="0">
                <a:solidFill>
                  <a:srgbClr val="666666"/>
                </a:solidFill>
                <a:ea typeface="+mn-lt"/>
                <a:cs typeface="+mn-lt"/>
              </a:rPr>
              <a:t> </a:t>
            </a:r>
            <a:r>
              <a:rPr lang="en-US" sz="2400" i="1" dirty="0" err="1">
                <a:solidFill>
                  <a:srgbClr val="666666"/>
                </a:solidFill>
                <a:ea typeface="+mn-lt"/>
                <a:cs typeface="+mn-lt"/>
              </a:rPr>
              <a:t>unsur</a:t>
            </a:r>
            <a:r>
              <a:rPr lang="en-US" sz="2400" i="1" dirty="0">
                <a:solidFill>
                  <a:srgbClr val="666666"/>
                </a:solidFill>
                <a:ea typeface="+mn-lt"/>
                <a:cs typeface="+mn-lt"/>
              </a:rPr>
              <a:t> </a:t>
            </a:r>
            <a:r>
              <a:rPr lang="en-US" sz="2400" i="1" dirty="0" err="1">
                <a:solidFill>
                  <a:srgbClr val="666666"/>
                </a:solidFill>
                <a:ea typeface="+mn-lt"/>
                <a:cs typeface="+mn-lt"/>
              </a:rPr>
              <a:t>olduğu</a:t>
            </a:r>
            <a:r>
              <a:rPr lang="en-US" sz="2400" i="1" dirty="0">
                <a:solidFill>
                  <a:srgbClr val="666666"/>
                </a:solidFill>
                <a:ea typeface="+mn-lt"/>
                <a:cs typeface="+mn-lt"/>
              </a:rPr>
              <a:t> </a:t>
            </a:r>
            <a:r>
              <a:rPr lang="en-US" sz="2400" i="1" dirty="0" err="1">
                <a:solidFill>
                  <a:srgbClr val="666666"/>
                </a:solidFill>
                <a:ea typeface="+mn-lt"/>
                <a:cs typeface="+mn-lt"/>
              </a:rPr>
              <a:t>düşünülmüştür</a:t>
            </a:r>
            <a:r>
              <a:rPr lang="en-US" sz="2400" i="1" dirty="0">
                <a:solidFill>
                  <a:srgbClr val="666666"/>
                </a:solidFill>
                <a:ea typeface="+mn-lt"/>
                <a:cs typeface="+mn-lt"/>
              </a:rPr>
              <a:t>. Sokrates </a:t>
            </a:r>
            <a:r>
              <a:rPr lang="en-US" sz="2400" i="1" dirty="0" err="1">
                <a:solidFill>
                  <a:srgbClr val="666666"/>
                </a:solidFill>
                <a:ea typeface="+mn-lt"/>
                <a:cs typeface="+mn-lt"/>
              </a:rPr>
              <a:t>öncesi</a:t>
            </a:r>
            <a:r>
              <a:rPr lang="en-US" sz="2400" i="1" dirty="0">
                <a:solidFill>
                  <a:srgbClr val="666666"/>
                </a:solidFill>
                <a:ea typeface="+mn-lt"/>
                <a:cs typeface="+mn-lt"/>
              </a:rPr>
              <a:t> </a:t>
            </a:r>
            <a:r>
              <a:rPr lang="en-US" sz="2400" i="1" dirty="0" err="1">
                <a:solidFill>
                  <a:srgbClr val="666666"/>
                </a:solidFill>
                <a:ea typeface="+mn-lt"/>
                <a:cs typeface="+mn-lt"/>
              </a:rPr>
              <a:t>bilgin</a:t>
            </a:r>
            <a:r>
              <a:rPr lang="en-US" sz="2400" i="1" dirty="0">
                <a:solidFill>
                  <a:srgbClr val="666666"/>
                </a:solidFill>
                <a:ea typeface="+mn-lt"/>
                <a:cs typeface="+mn-lt"/>
              </a:rPr>
              <a:t> Eduard </a:t>
            </a:r>
            <a:r>
              <a:rPr lang="en-US" sz="2400" i="1" dirty="0" err="1">
                <a:solidFill>
                  <a:srgbClr val="666666"/>
                </a:solidFill>
                <a:ea typeface="+mn-lt"/>
                <a:cs typeface="+mn-lt"/>
              </a:rPr>
              <a:t>Zeller’in</a:t>
            </a:r>
            <a:r>
              <a:rPr lang="en-US" sz="2400" i="1" dirty="0">
                <a:solidFill>
                  <a:srgbClr val="666666"/>
                </a:solidFill>
                <a:ea typeface="+mn-lt"/>
                <a:cs typeface="+mn-lt"/>
              </a:rPr>
              <a:t> </a:t>
            </a:r>
            <a:r>
              <a:rPr lang="en-US" sz="2400" i="1" dirty="0" err="1">
                <a:solidFill>
                  <a:srgbClr val="666666"/>
                </a:solidFill>
                <a:ea typeface="+mn-lt"/>
                <a:cs typeface="+mn-lt"/>
              </a:rPr>
              <a:t>belirttiğine</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bu</a:t>
            </a:r>
            <a:r>
              <a:rPr lang="en-US" sz="2400" i="1" dirty="0">
                <a:solidFill>
                  <a:srgbClr val="666666"/>
                </a:solidFill>
                <a:ea typeface="+mn-lt"/>
                <a:cs typeface="+mn-lt"/>
              </a:rPr>
              <a:t> </a:t>
            </a:r>
            <a:r>
              <a:rPr lang="en-US" sz="2400" i="1" dirty="0" err="1">
                <a:solidFill>
                  <a:srgbClr val="666666"/>
                </a:solidFill>
                <a:ea typeface="+mn-lt"/>
                <a:cs typeface="+mn-lt"/>
              </a:rPr>
              <a:t>sadece</a:t>
            </a:r>
            <a:r>
              <a:rPr lang="en-US" sz="2400" i="1" dirty="0">
                <a:solidFill>
                  <a:srgbClr val="666666"/>
                </a:solidFill>
                <a:ea typeface="+mn-lt"/>
                <a:cs typeface="+mn-lt"/>
              </a:rPr>
              <a:t> </a:t>
            </a:r>
            <a:r>
              <a:rPr lang="en-US" sz="2400" i="1" dirty="0" err="1">
                <a:solidFill>
                  <a:srgbClr val="666666"/>
                </a:solidFill>
                <a:ea typeface="+mn-lt"/>
                <a:cs typeface="+mn-lt"/>
              </a:rPr>
              <a:t>görünür</a:t>
            </a:r>
            <a:r>
              <a:rPr lang="en-US" sz="2400" i="1" dirty="0">
                <a:solidFill>
                  <a:srgbClr val="666666"/>
                </a:solidFill>
                <a:ea typeface="+mn-lt"/>
                <a:cs typeface="+mn-lt"/>
              </a:rPr>
              <a:t> </a:t>
            </a:r>
            <a:r>
              <a:rPr lang="en-US" sz="2400" i="1" dirty="0" err="1">
                <a:solidFill>
                  <a:srgbClr val="666666"/>
                </a:solidFill>
                <a:ea typeface="+mn-lt"/>
                <a:cs typeface="+mn-lt"/>
              </a:rPr>
              <a:t>ateş</a:t>
            </a:r>
            <a:r>
              <a:rPr lang="en-US" sz="2400" i="1" dirty="0">
                <a:solidFill>
                  <a:srgbClr val="666666"/>
                </a:solidFill>
                <a:ea typeface="+mn-lt"/>
                <a:cs typeface="+mn-lt"/>
              </a:rPr>
              <a:t> </a:t>
            </a:r>
            <a:r>
              <a:rPr lang="en-US" sz="2400" i="1" dirty="0" err="1">
                <a:solidFill>
                  <a:srgbClr val="666666"/>
                </a:solidFill>
                <a:ea typeface="+mn-lt"/>
                <a:cs typeface="+mn-lt"/>
              </a:rPr>
              <a:t>değil</a:t>
            </a:r>
            <a:r>
              <a:rPr lang="en-US" sz="2400" i="1" dirty="0">
                <a:solidFill>
                  <a:srgbClr val="666666"/>
                </a:solidFill>
                <a:ea typeface="+mn-lt"/>
                <a:cs typeface="+mn-lt"/>
              </a:rPr>
              <a:t>, </a:t>
            </a:r>
            <a:r>
              <a:rPr lang="en-US" sz="2400" i="1" dirty="0" err="1">
                <a:solidFill>
                  <a:srgbClr val="666666"/>
                </a:solidFill>
                <a:ea typeface="+mn-lt"/>
                <a:cs typeface="+mn-lt"/>
              </a:rPr>
              <a:t>genel</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ısı</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özel</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da kuru </a:t>
            </a:r>
            <a:r>
              <a:rPr lang="en-US" sz="2400" i="1" dirty="0" err="1">
                <a:solidFill>
                  <a:srgbClr val="666666"/>
                </a:solidFill>
                <a:ea typeface="+mn-lt"/>
                <a:cs typeface="+mn-lt"/>
              </a:rPr>
              <a:t>solumadır</a:t>
            </a:r>
            <a:r>
              <a:rPr lang="en-US" sz="2400" i="1" dirty="0">
                <a:solidFill>
                  <a:srgbClr val="666666"/>
                </a:solidFill>
                <a:ea typeface="+mn-lt"/>
                <a:cs typeface="+mn-lt"/>
              </a:rPr>
              <a:t>.</a:t>
            </a:r>
            <a:endParaRPr lang="en-US" dirty="0"/>
          </a:p>
          <a:p>
            <a:endParaRPr lang="en-US" sz="2400" i="1" dirty="0">
              <a:solidFill>
                <a:srgbClr val="666666"/>
              </a:solidFill>
            </a:endParaRPr>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25</a:t>
            </a:fld>
            <a:endParaRPr lang="en-US" dirty="0"/>
          </a:p>
        </p:txBody>
      </p:sp>
    </p:spTree>
    <p:extLst>
      <p:ext uri="{BB962C8B-B14F-4D97-AF65-F5344CB8AC3E}">
        <p14:creationId xmlns:p14="http://schemas.microsoft.com/office/powerpoint/2010/main" val="1961615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a:solidFill>
                  <a:srgbClr val="666666"/>
                </a:solidFill>
                <a:ea typeface="+mn-lt"/>
                <a:cs typeface="+mn-lt"/>
              </a:rPr>
              <a:t>Her </a:t>
            </a:r>
            <a:r>
              <a:rPr lang="en-US" sz="2400" i="1" dirty="0" err="1">
                <a:solidFill>
                  <a:srgbClr val="666666"/>
                </a:solidFill>
                <a:ea typeface="+mn-lt"/>
                <a:cs typeface="+mn-lt"/>
              </a:rPr>
              <a:t>şeyin</a:t>
            </a:r>
            <a:r>
              <a:rPr lang="en-US" sz="2400" i="1" dirty="0">
                <a:solidFill>
                  <a:srgbClr val="666666"/>
                </a:solidFill>
                <a:ea typeface="+mn-lt"/>
                <a:cs typeface="+mn-lt"/>
              </a:rPr>
              <a:t> </a:t>
            </a:r>
            <a:r>
              <a:rPr lang="en-US" sz="2400" i="1" dirty="0" err="1">
                <a:solidFill>
                  <a:srgbClr val="666666"/>
                </a:solidFill>
                <a:ea typeface="+mn-lt"/>
                <a:cs typeface="+mn-lt"/>
              </a:rPr>
              <a:t>aynısı</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bu</a:t>
            </a:r>
            <a:r>
              <a:rPr lang="en-US" sz="2400" i="1" dirty="0">
                <a:solidFill>
                  <a:srgbClr val="666666"/>
                </a:solidFill>
                <a:ea typeface="+mn-lt"/>
                <a:cs typeface="+mn-lt"/>
              </a:rPr>
              <a:t> </a:t>
            </a:r>
            <a:r>
              <a:rPr lang="en-US" sz="2400" i="1" dirty="0" err="1">
                <a:solidFill>
                  <a:srgbClr val="666666"/>
                </a:solidFill>
                <a:ea typeface="+mn-lt"/>
                <a:cs typeface="+mn-lt"/>
              </a:rPr>
              <a:t>dünya</a:t>
            </a:r>
            <a:r>
              <a:rPr lang="en-US" sz="2400" i="1" dirty="0">
                <a:solidFill>
                  <a:srgbClr val="666666"/>
                </a:solidFill>
                <a:ea typeface="+mn-lt"/>
                <a:cs typeface="+mn-lt"/>
              </a:rPr>
              <a:t> </a:t>
            </a:r>
            <a:r>
              <a:rPr lang="en-US" sz="2400" i="1" dirty="0" err="1">
                <a:solidFill>
                  <a:srgbClr val="666666"/>
                </a:solidFill>
                <a:ea typeface="+mn-lt"/>
                <a:cs typeface="+mn-lt"/>
              </a:rPr>
              <a:t>düzeni</a:t>
            </a:r>
            <a:r>
              <a:rPr lang="en-US" sz="2400" i="1" dirty="0">
                <a:solidFill>
                  <a:srgbClr val="666666"/>
                </a:solidFill>
                <a:ea typeface="+mn-lt"/>
                <a:cs typeface="+mn-lt"/>
              </a:rPr>
              <a:t> [Kosmos], ne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tanrı</a:t>
            </a:r>
            <a:r>
              <a:rPr lang="en-US" sz="2400" i="1" dirty="0">
                <a:solidFill>
                  <a:srgbClr val="666666"/>
                </a:solidFill>
                <a:ea typeface="+mn-lt"/>
                <a:cs typeface="+mn-lt"/>
              </a:rPr>
              <a:t> ne de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insan</a:t>
            </a:r>
            <a:r>
              <a:rPr lang="en-US" sz="2400" i="1" dirty="0">
                <a:solidFill>
                  <a:srgbClr val="666666"/>
                </a:solidFill>
                <a:ea typeface="+mn-lt"/>
                <a:cs typeface="+mn-lt"/>
              </a:rPr>
              <a:t> </a:t>
            </a:r>
            <a:r>
              <a:rPr lang="en-US" sz="2400" i="1" dirty="0" err="1">
                <a:solidFill>
                  <a:srgbClr val="666666"/>
                </a:solidFill>
                <a:ea typeface="+mn-lt"/>
                <a:cs typeface="+mn-lt"/>
              </a:rPr>
              <a:t>tarafından</a:t>
            </a:r>
            <a:r>
              <a:rPr lang="en-US" sz="2400" i="1" dirty="0">
                <a:solidFill>
                  <a:srgbClr val="666666"/>
                </a:solidFill>
                <a:ea typeface="+mn-lt"/>
                <a:cs typeface="+mn-lt"/>
              </a:rPr>
              <a:t> </a:t>
            </a:r>
            <a:r>
              <a:rPr lang="en-US" sz="2400" i="1" dirty="0" err="1">
                <a:solidFill>
                  <a:srgbClr val="666666"/>
                </a:solidFill>
                <a:ea typeface="+mn-lt"/>
                <a:cs typeface="+mn-lt"/>
              </a:rPr>
              <a:t>yaratılmıştır</a:t>
            </a:r>
            <a:r>
              <a:rPr lang="en-US" sz="2400" i="1" dirty="0">
                <a:solidFill>
                  <a:srgbClr val="666666"/>
                </a:solidFill>
                <a:ea typeface="+mn-lt"/>
                <a:cs typeface="+mn-lt"/>
              </a:rPr>
              <a:t>, ama her zaman </a:t>
            </a:r>
            <a:r>
              <a:rPr lang="en-US" sz="2400" i="1" dirty="0" err="1">
                <a:solidFill>
                  <a:srgbClr val="666666"/>
                </a:solidFill>
                <a:ea typeface="+mn-lt"/>
                <a:cs typeface="+mn-lt"/>
              </a:rPr>
              <a:t>vardı</a:t>
            </a:r>
            <a:r>
              <a:rPr lang="en-US" sz="2400" i="1" dirty="0">
                <a:solidFill>
                  <a:srgbClr val="666666"/>
                </a:solidFill>
                <a:ea typeface="+mn-lt"/>
                <a:cs typeface="+mn-lt"/>
              </a:rPr>
              <a:t>, </a:t>
            </a:r>
            <a:r>
              <a:rPr lang="en-US" sz="2400" i="1" dirty="0" err="1">
                <a:solidFill>
                  <a:srgbClr val="666666"/>
                </a:solidFill>
                <a:ea typeface="+mn-lt"/>
                <a:cs typeface="+mn-lt"/>
              </a:rPr>
              <a:t>vardır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var </a:t>
            </a:r>
            <a:r>
              <a:rPr lang="en-US" sz="2400" i="1" dirty="0" err="1">
                <a:solidFill>
                  <a:srgbClr val="666666"/>
                </a:solidFill>
                <a:ea typeface="+mn-lt"/>
                <a:cs typeface="+mn-lt"/>
              </a:rPr>
              <a:t>olacaktır</a:t>
            </a:r>
            <a:r>
              <a:rPr lang="en-US" sz="2400" i="1" dirty="0">
                <a:solidFill>
                  <a:srgbClr val="666666"/>
                </a:solidFill>
                <a:ea typeface="+mn-lt"/>
                <a:cs typeface="+mn-lt"/>
              </a:rPr>
              <a:t>: her zaman </a:t>
            </a:r>
            <a:r>
              <a:rPr lang="en-US" sz="2400" i="1" dirty="0" err="1">
                <a:solidFill>
                  <a:srgbClr val="666666"/>
                </a:solidFill>
                <a:ea typeface="+mn-lt"/>
                <a:cs typeface="+mn-lt"/>
              </a:rPr>
              <a:t>yaşayan</a:t>
            </a:r>
            <a:r>
              <a:rPr lang="en-US" sz="2400" i="1" dirty="0">
                <a:solidFill>
                  <a:srgbClr val="666666"/>
                </a:solidFill>
                <a:ea typeface="+mn-lt"/>
                <a:cs typeface="+mn-lt"/>
              </a:rPr>
              <a:t> </a:t>
            </a:r>
            <a:r>
              <a:rPr lang="en-US" sz="2400" i="1" dirty="0" err="1">
                <a:solidFill>
                  <a:srgbClr val="666666"/>
                </a:solidFill>
                <a:ea typeface="+mn-lt"/>
                <a:cs typeface="+mn-lt"/>
              </a:rPr>
              <a:t>ateş</a:t>
            </a:r>
            <a:r>
              <a:rPr lang="en-US" sz="2400" i="1" dirty="0">
                <a:solidFill>
                  <a:srgbClr val="666666"/>
                </a:solidFill>
                <a:ea typeface="+mn-lt"/>
                <a:cs typeface="+mn-lt"/>
              </a:rPr>
              <a:t>, </a:t>
            </a:r>
            <a:r>
              <a:rPr lang="en-US" sz="2400" i="1" dirty="0" err="1">
                <a:solidFill>
                  <a:srgbClr val="666666"/>
                </a:solidFill>
                <a:ea typeface="+mn-lt"/>
                <a:cs typeface="+mn-lt"/>
              </a:rPr>
              <a:t>ölçülü</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tutuşan</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ölçülü</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söndürülen</a:t>
            </a:r>
            <a:r>
              <a:rPr lang="en-US" sz="2400" i="1" dirty="0">
                <a:solidFill>
                  <a:srgbClr val="666666"/>
                </a:solidFill>
                <a:ea typeface="+mn-lt"/>
                <a:cs typeface="+mn-lt"/>
              </a:rPr>
              <a:t>. Bu, </a:t>
            </a:r>
            <a:r>
              <a:rPr lang="en-US" sz="2400" i="1" dirty="0" err="1">
                <a:solidFill>
                  <a:srgbClr val="666666"/>
                </a:solidFill>
                <a:ea typeface="+mn-lt"/>
                <a:cs typeface="+mn-lt"/>
              </a:rPr>
              <a:t>kosmos’un</a:t>
            </a:r>
            <a:r>
              <a:rPr lang="en-US" sz="2400" i="1" dirty="0">
                <a:solidFill>
                  <a:srgbClr val="666666"/>
                </a:solidFill>
                <a:ea typeface="+mn-lt"/>
                <a:cs typeface="+mn-lt"/>
              </a:rPr>
              <a:t>, </a:t>
            </a:r>
            <a:r>
              <a:rPr lang="en-US" sz="2400" i="1" dirty="0" err="1">
                <a:solidFill>
                  <a:srgbClr val="666666"/>
                </a:solidFill>
                <a:ea typeface="+mn-lt"/>
                <a:cs typeface="+mn-lt"/>
              </a:rPr>
              <a:t>düzenin</a:t>
            </a:r>
            <a:r>
              <a:rPr lang="en-US" sz="2400" i="1" dirty="0">
                <a:solidFill>
                  <a:srgbClr val="666666"/>
                </a:solidFill>
                <a:ea typeface="+mn-lt"/>
                <a:cs typeface="+mn-lt"/>
              </a:rPr>
              <a:t> </a:t>
            </a:r>
            <a:r>
              <a:rPr lang="en-US" sz="2400" i="1" dirty="0" err="1">
                <a:solidFill>
                  <a:srgbClr val="666666"/>
                </a:solidFill>
                <a:ea typeface="+mn-lt"/>
                <a:cs typeface="+mn-lt"/>
              </a:rPr>
              <a:t>dünya</a:t>
            </a:r>
            <a:r>
              <a:rPr lang="en-US" sz="2400" i="1" dirty="0">
                <a:solidFill>
                  <a:srgbClr val="666666"/>
                </a:solidFill>
                <a:ea typeface="+mn-lt"/>
                <a:cs typeface="+mn-lt"/>
              </a:rPr>
              <a:t> </a:t>
            </a:r>
            <a:r>
              <a:rPr lang="en-US" sz="2400" i="1" dirty="0" err="1">
                <a:solidFill>
                  <a:srgbClr val="666666"/>
                </a:solidFill>
                <a:ea typeface="+mn-lt"/>
                <a:cs typeface="+mn-lt"/>
              </a:rPr>
              <a:t>anlamında</a:t>
            </a:r>
            <a:r>
              <a:rPr lang="en-US" sz="2400" i="1" dirty="0">
                <a:solidFill>
                  <a:srgbClr val="666666"/>
                </a:solidFill>
                <a:ea typeface="+mn-lt"/>
                <a:cs typeface="+mn-lt"/>
              </a:rPr>
              <a:t> </a:t>
            </a:r>
            <a:r>
              <a:rPr lang="en-US" sz="2400" i="1" dirty="0" err="1">
                <a:solidFill>
                  <a:srgbClr val="666666"/>
                </a:solidFill>
                <a:ea typeface="+mn-lt"/>
                <a:cs typeface="+mn-lt"/>
              </a:rPr>
              <a:t>kullanıldığı</a:t>
            </a:r>
            <a:r>
              <a:rPr lang="en-US" sz="2400" i="1" dirty="0">
                <a:solidFill>
                  <a:srgbClr val="666666"/>
                </a:solidFill>
                <a:ea typeface="+mn-lt"/>
                <a:cs typeface="+mn-lt"/>
              </a:rPr>
              <a:t> </a:t>
            </a:r>
            <a:r>
              <a:rPr lang="en-US" sz="2400" i="1" dirty="0" err="1">
                <a:solidFill>
                  <a:srgbClr val="666666"/>
                </a:solidFill>
                <a:ea typeface="+mn-lt"/>
                <a:cs typeface="+mn-lt"/>
              </a:rPr>
              <a:t>günümüze</a:t>
            </a:r>
            <a:r>
              <a:rPr lang="en-US" sz="2400" i="1" dirty="0">
                <a:solidFill>
                  <a:srgbClr val="666666"/>
                </a:solidFill>
                <a:ea typeface="+mn-lt"/>
                <a:cs typeface="+mn-lt"/>
              </a:rPr>
              <a:t> </a:t>
            </a:r>
            <a:r>
              <a:rPr lang="en-US" sz="2400" i="1" dirty="0" err="1">
                <a:solidFill>
                  <a:srgbClr val="666666"/>
                </a:solidFill>
                <a:ea typeface="+mn-lt"/>
                <a:cs typeface="+mn-lt"/>
              </a:rPr>
              <a:t>ulaşan</a:t>
            </a:r>
            <a:r>
              <a:rPr lang="en-US" sz="2400" i="1" dirty="0">
                <a:solidFill>
                  <a:srgbClr val="666666"/>
                </a:solidFill>
                <a:ea typeface="+mn-lt"/>
                <a:cs typeface="+mn-lt"/>
              </a:rPr>
              <a:t> </a:t>
            </a:r>
            <a:r>
              <a:rPr lang="en-US" sz="2400" i="1" dirty="0" err="1">
                <a:solidFill>
                  <a:srgbClr val="666666"/>
                </a:solidFill>
                <a:ea typeface="+mn-lt"/>
                <a:cs typeface="+mn-lt"/>
              </a:rPr>
              <a:t>en</a:t>
            </a:r>
            <a:r>
              <a:rPr lang="en-US" sz="2400" i="1" dirty="0">
                <a:solidFill>
                  <a:srgbClr val="666666"/>
                </a:solidFill>
                <a:ea typeface="+mn-lt"/>
                <a:cs typeface="+mn-lt"/>
              </a:rPr>
              <a:t> </a:t>
            </a:r>
            <a:r>
              <a:rPr lang="en-US" sz="2400" i="1" dirty="0" err="1">
                <a:solidFill>
                  <a:srgbClr val="666666"/>
                </a:solidFill>
                <a:ea typeface="+mn-lt"/>
                <a:cs typeface="+mn-lt"/>
              </a:rPr>
              <a:t>eski</a:t>
            </a:r>
            <a:r>
              <a:rPr lang="en-US" sz="2400" i="1" dirty="0">
                <a:solidFill>
                  <a:srgbClr val="666666"/>
                </a:solidFill>
                <a:ea typeface="+mn-lt"/>
                <a:cs typeface="+mn-lt"/>
              </a:rPr>
              <a:t> </a:t>
            </a:r>
            <a:r>
              <a:rPr lang="en-US" sz="2400" i="1" dirty="0" err="1">
                <a:solidFill>
                  <a:srgbClr val="666666"/>
                </a:solidFill>
                <a:ea typeface="+mn-lt"/>
                <a:cs typeface="+mn-lt"/>
              </a:rPr>
              <a:t>alıntıdır</a:t>
            </a:r>
            <a:r>
              <a:rPr lang="en-US" sz="2400" i="1" dirty="0">
                <a:solidFill>
                  <a:srgbClr val="666666"/>
                </a:solidFill>
                <a:ea typeface="+mn-lt"/>
                <a:cs typeface="+mn-lt"/>
              </a:rPr>
              <a:t>. Ateş </a:t>
            </a:r>
            <a:r>
              <a:rPr lang="en-US" sz="2400" i="1" dirty="0" err="1">
                <a:solidFill>
                  <a:srgbClr val="666666"/>
                </a:solidFill>
                <a:ea typeface="+mn-lt"/>
                <a:cs typeface="+mn-lt"/>
              </a:rPr>
              <a:t>evrende</a:t>
            </a:r>
            <a:r>
              <a:rPr lang="en-US" sz="2400" i="1" dirty="0">
                <a:solidFill>
                  <a:srgbClr val="666666"/>
                </a:solidFill>
                <a:ea typeface="+mn-lt"/>
                <a:cs typeface="+mn-lt"/>
              </a:rPr>
              <a:t> </a:t>
            </a:r>
            <a:r>
              <a:rPr lang="en-US" sz="2400" i="1" dirty="0" err="1">
                <a:solidFill>
                  <a:srgbClr val="666666"/>
                </a:solidFill>
                <a:ea typeface="+mn-lt"/>
                <a:cs typeface="+mn-lt"/>
              </a:rPr>
              <a:t>ebedi</a:t>
            </a:r>
            <a:r>
              <a:rPr lang="en-US" sz="2400" i="1" dirty="0">
                <a:solidFill>
                  <a:srgbClr val="666666"/>
                </a:solidFill>
                <a:ea typeface="+mn-lt"/>
                <a:cs typeface="+mn-lt"/>
              </a:rPr>
              <a:t> </a:t>
            </a:r>
            <a:r>
              <a:rPr lang="en-US" sz="2400" i="1" dirty="0" err="1">
                <a:solidFill>
                  <a:srgbClr val="666666"/>
                </a:solidFill>
                <a:ea typeface="+mn-lt"/>
                <a:cs typeface="+mn-lt"/>
              </a:rPr>
              <a:t>olan</a:t>
            </a:r>
            <a:r>
              <a:rPr lang="en-US" sz="2400" i="1" dirty="0">
                <a:solidFill>
                  <a:srgbClr val="666666"/>
                </a:solidFill>
                <a:ea typeface="+mn-lt"/>
                <a:cs typeface="+mn-lt"/>
              </a:rPr>
              <a:t> </a:t>
            </a:r>
            <a:r>
              <a:rPr lang="en-US" sz="2400" i="1" dirty="0" err="1">
                <a:solidFill>
                  <a:srgbClr val="666666"/>
                </a:solidFill>
                <a:ea typeface="+mn-lt"/>
                <a:cs typeface="+mn-lt"/>
              </a:rPr>
              <a:t>tek</a:t>
            </a:r>
            <a:r>
              <a:rPr lang="en-US" sz="2400" i="1" dirty="0">
                <a:solidFill>
                  <a:srgbClr val="666666"/>
                </a:solidFill>
                <a:ea typeface="+mn-lt"/>
                <a:cs typeface="+mn-lt"/>
              </a:rPr>
              <a:t> </a:t>
            </a:r>
            <a:r>
              <a:rPr lang="en-US" sz="2400" i="1" dirty="0" err="1">
                <a:solidFill>
                  <a:srgbClr val="666666"/>
                </a:solidFill>
                <a:ea typeface="+mn-lt"/>
                <a:cs typeface="+mn-lt"/>
              </a:rPr>
              <a:t>şeydir</a:t>
            </a:r>
            <a:r>
              <a:rPr lang="en-US" sz="2400" i="1" dirty="0">
                <a:solidFill>
                  <a:srgbClr val="666666"/>
                </a:solidFill>
                <a:ea typeface="+mn-lt"/>
                <a:cs typeface="+mn-lt"/>
              </a:rPr>
              <a:t>. </a:t>
            </a:r>
            <a:r>
              <a:rPr lang="en-US" sz="2400" i="1" dirty="0" err="1">
                <a:solidFill>
                  <a:srgbClr val="666666"/>
                </a:solidFill>
                <a:ea typeface="+mn-lt"/>
                <a:cs typeface="+mn-lt"/>
              </a:rPr>
              <a:t>Ateşten</a:t>
            </a:r>
            <a:r>
              <a:rPr lang="en-US" sz="2400" i="1" dirty="0">
                <a:solidFill>
                  <a:srgbClr val="666666"/>
                </a:solidFill>
                <a:ea typeface="+mn-lt"/>
                <a:cs typeface="+mn-lt"/>
              </a:rPr>
              <a:t> her </a:t>
            </a:r>
            <a:r>
              <a:rPr lang="en-US" sz="2400" i="1" dirty="0" err="1">
                <a:solidFill>
                  <a:srgbClr val="666666"/>
                </a:solidFill>
                <a:ea typeface="+mn-lt"/>
                <a:cs typeface="+mn-lt"/>
              </a:rPr>
              <a:t>şey</a:t>
            </a:r>
            <a:r>
              <a:rPr lang="en-US" sz="2400" i="1" dirty="0">
                <a:solidFill>
                  <a:srgbClr val="666666"/>
                </a:solidFill>
                <a:ea typeface="+mn-lt"/>
                <a:cs typeface="+mn-lt"/>
              </a:rPr>
              <a:t> </a:t>
            </a:r>
            <a:r>
              <a:rPr lang="en-US" sz="2400" i="1" dirty="0" err="1">
                <a:solidFill>
                  <a:srgbClr val="666666"/>
                </a:solidFill>
                <a:ea typeface="+mn-lt"/>
                <a:cs typeface="+mn-lt"/>
              </a:rPr>
              <a:t>doğar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her </a:t>
            </a:r>
            <a:r>
              <a:rPr lang="en-US" sz="2400" i="1" dirty="0" err="1">
                <a:solidFill>
                  <a:srgbClr val="666666"/>
                </a:solidFill>
                <a:ea typeface="+mn-lt"/>
                <a:cs typeface="+mn-lt"/>
              </a:rPr>
              <a:t>şey</a:t>
            </a:r>
            <a:r>
              <a:rPr lang="en-US" sz="2400" i="1" dirty="0">
                <a:solidFill>
                  <a:srgbClr val="666666"/>
                </a:solidFill>
                <a:ea typeface="+mn-lt"/>
                <a:cs typeface="+mn-lt"/>
              </a:rPr>
              <a:t> </a:t>
            </a:r>
            <a:r>
              <a:rPr lang="en-US" sz="2400" i="1" dirty="0" err="1">
                <a:solidFill>
                  <a:srgbClr val="666666"/>
                </a:solidFill>
                <a:ea typeface="+mn-lt"/>
                <a:cs typeface="+mn-lt"/>
              </a:rPr>
              <a:t>hiç</a:t>
            </a:r>
            <a:r>
              <a:rPr lang="en-US" sz="2400" i="1" dirty="0">
                <a:solidFill>
                  <a:srgbClr val="666666"/>
                </a:solidFill>
                <a:ea typeface="+mn-lt"/>
                <a:cs typeface="+mn-lt"/>
              </a:rPr>
              <a:t> </a:t>
            </a:r>
            <a:r>
              <a:rPr lang="en-US" sz="2400" i="1" dirty="0" err="1">
                <a:solidFill>
                  <a:srgbClr val="666666"/>
                </a:solidFill>
                <a:ea typeface="+mn-lt"/>
                <a:cs typeface="+mn-lt"/>
              </a:rPr>
              <a:t>bitmeyen</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döngüler</a:t>
            </a:r>
            <a:r>
              <a:rPr lang="en-US" sz="2400" i="1" dirty="0">
                <a:solidFill>
                  <a:srgbClr val="666666"/>
                </a:solidFill>
                <a:ea typeface="+mn-lt"/>
                <a:cs typeface="+mn-lt"/>
              </a:rPr>
              <a:t> </a:t>
            </a:r>
            <a:r>
              <a:rPr lang="en-US" sz="2400" i="1" dirty="0" err="1">
                <a:solidFill>
                  <a:srgbClr val="666666"/>
                </a:solidFill>
                <a:ea typeface="+mn-lt"/>
                <a:cs typeface="+mn-lt"/>
              </a:rPr>
              <a:t>sürecinde</a:t>
            </a:r>
            <a:r>
              <a:rPr lang="en-US" sz="2400" i="1" dirty="0">
                <a:solidFill>
                  <a:srgbClr val="666666"/>
                </a:solidFill>
                <a:ea typeface="+mn-lt"/>
                <a:cs typeface="+mn-lt"/>
              </a:rPr>
              <a:t> </a:t>
            </a:r>
            <a:r>
              <a:rPr lang="en-US" sz="2400" i="1" dirty="0" err="1">
                <a:solidFill>
                  <a:srgbClr val="666666"/>
                </a:solidFill>
                <a:ea typeface="+mn-lt"/>
                <a:cs typeface="+mn-lt"/>
              </a:rPr>
              <a:t>tekrar</a:t>
            </a:r>
            <a:r>
              <a:rPr lang="en-US" sz="2400" i="1" dirty="0">
                <a:solidFill>
                  <a:srgbClr val="666666"/>
                </a:solidFill>
                <a:ea typeface="+mn-lt"/>
                <a:cs typeface="+mn-lt"/>
              </a:rPr>
              <a:t> </a:t>
            </a:r>
            <a:r>
              <a:rPr lang="en-US" sz="2400" i="1" dirty="0" err="1">
                <a:solidFill>
                  <a:srgbClr val="666666"/>
                </a:solidFill>
                <a:ea typeface="+mn-lt"/>
                <a:cs typeface="+mn-lt"/>
              </a:rPr>
              <a:t>geri</a:t>
            </a:r>
            <a:r>
              <a:rPr lang="en-US" sz="2400" i="1" dirty="0">
                <a:solidFill>
                  <a:srgbClr val="666666"/>
                </a:solidFill>
                <a:ea typeface="+mn-lt"/>
                <a:cs typeface="+mn-lt"/>
              </a:rPr>
              <a:t> döner</a:t>
            </a:r>
            <a:endParaRPr lang="en-US" dirty="0"/>
          </a:p>
          <a:p>
            <a:endParaRPr lang="en-US" sz="2400" i="1" dirty="0">
              <a:solidFill>
                <a:srgbClr val="666666"/>
              </a:solidFill>
            </a:endParaRPr>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26</a:t>
            </a:fld>
            <a:endParaRPr lang="en-US" dirty="0"/>
          </a:p>
        </p:txBody>
      </p:sp>
    </p:spTree>
    <p:extLst>
      <p:ext uri="{BB962C8B-B14F-4D97-AF65-F5344CB8AC3E}">
        <p14:creationId xmlns:p14="http://schemas.microsoft.com/office/powerpoint/2010/main" val="1948959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a:bodyPr>
          <a:lstStyle/>
          <a:p>
            <a:r>
              <a:rPr lang="en-US" sz="2400" i="1" dirty="0" err="1">
                <a:solidFill>
                  <a:srgbClr val="666666"/>
                </a:solidFill>
                <a:ea typeface="+mn-lt"/>
                <a:cs typeface="+mn-lt"/>
              </a:rPr>
              <a:t>Herakleitos’un</a:t>
            </a:r>
            <a:r>
              <a:rPr lang="en-US" sz="2400" i="1" dirty="0">
                <a:solidFill>
                  <a:srgbClr val="666666"/>
                </a:solidFill>
                <a:ea typeface="+mn-lt"/>
                <a:cs typeface="+mn-lt"/>
              </a:rPr>
              <a:t> </a:t>
            </a:r>
            <a:r>
              <a:rPr lang="en-US" sz="2400" i="1" dirty="0" err="1">
                <a:solidFill>
                  <a:srgbClr val="666666"/>
                </a:solidFill>
                <a:ea typeface="+mn-lt"/>
                <a:cs typeface="+mn-lt"/>
              </a:rPr>
              <a:t>teorisi</a:t>
            </a:r>
            <a:r>
              <a:rPr lang="en-US" sz="2400" i="1" dirty="0">
                <a:solidFill>
                  <a:srgbClr val="666666"/>
                </a:solidFill>
                <a:ea typeface="+mn-lt"/>
                <a:cs typeface="+mn-lt"/>
              </a:rPr>
              <a:t> </a:t>
            </a:r>
            <a:r>
              <a:rPr lang="en-US" sz="2400" i="1" dirty="0" err="1">
                <a:solidFill>
                  <a:srgbClr val="666666"/>
                </a:solidFill>
                <a:ea typeface="+mn-lt"/>
                <a:cs typeface="+mn-lt"/>
              </a:rPr>
              <a:t>ortak</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arka</a:t>
            </a:r>
            <a:r>
              <a:rPr lang="en-US" sz="2400" i="1" dirty="0">
                <a:solidFill>
                  <a:srgbClr val="666666"/>
                </a:solidFill>
                <a:ea typeface="+mn-lt"/>
                <a:cs typeface="+mn-lt"/>
              </a:rPr>
              <a:t> plan </a:t>
            </a:r>
            <a:r>
              <a:rPr lang="en-US" sz="2400" i="1" dirty="0" err="1">
                <a:solidFill>
                  <a:srgbClr val="666666"/>
                </a:solidFill>
                <a:ea typeface="+mn-lt"/>
                <a:cs typeface="+mn-lt"/>
              </a:rPr>
              <a:t>teorisinin</a:t>
            </a:r>
            <a:r>
              <a:rPr lang="en-US" sz="2400" i="1" dirty="0">
                <a:solidFill>
                  <a:srgbClr val="666666"/>
                </a:solidFill>
                <a:ea typeface="+mn-lt"/>
                <a:cs typeface="+mn-lt"/>
              </a:rPr>
              <a:t> </a:t>
            </a:r>
            <a:r>
              <a:rPr lang="en-US" sz="2400" i="1" dirty="0" err="1">
                <a:solidFill>
                  <a:srgbClr val="666666"/>
                </a:solidFill>
                <a:ea typeface="+mn-lt"/>
                <a:cs typeface="+mn-lt"/>
              </a:rPr>
              <a:t>başka</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versiyonuydu</a:t>
            </a:r>
            <a:r>
              <a:rPr lang="en-US" sz="2400" i="1" dirty="0">
                <a:solidFill>
                  <a:srgbClr val="666666"/>
                </a:solidFill>
                <a:ea typeface="+mn-lt"/>
                <a:cs typeface="+mn-lt"/>
              </a:rPr>
              <a:t>. Herakleitos </a:t>
            </a:r>
            <a:r>
              <a:rPr lang="en-US" sz="2400" i="1" dirty="0" err="1">
                <a:solidFill>
                  <a:srgbClr val="666666"/>
                </a:solidFill>
                <a:ea typeface="+mn-lt"/>
                <a:cs typeface="+mn-lt"/>
              </a:rPr>
              <a:t>söz</a:t>
            </a:r>
            <a:r>
              <a:rPr lang="en-US" sz="2400" i="1" dirty="0">
                <a:solidFill>
                  <a:srgbClr val="666666"/>
                </a:solidFill>
                <a:ea typeface="+mn-lt"/>
                <a:cs typeface="+mn-lt"/>
              </a:rPr>
              <a:t> </a:t>
            </a:r>
            <a:r>
              <a:rPr lang="en-US" sz="2400" i="1" dirty="0" err="1">
                <a:solidFill>
                  <a:srgbClr val="666666"/>
                </a:solidFill>
                <a:ea typeface="+mn-lt"/>
                <a:cs typeface="+mn-lt"/>
              </a:rPr>
              <a:t>konusu</a:t>
            </a:r>
            <a:r>
              <a:rPr lang="en-US" sz="2400" i="1" dirty="0">
                <a:solidFill>
                  <a:srgbClr val="666666"/>
                </a:solidFill>
                <a:ea typeface="+mn-lt"/>
                <a:cs typeface="+mn-lt"/>
              </a:rPr>
              <a:t> </a:t>
            </a:r>
            <a:r>
              <a:rPr lang="en-US" sz="2400" i="1" dirty="0" err="1">
                <a:solidFill>
                  <a:srgbClr val="666666"/>
                </a:solidFill>
                <a:ea typeface="+mn-lt"/>
                <a:cs typeface="+mn-lt"/>
              </a:rPr>
              <a:t>olduğunda</a:t>
            </a:r>
            <a:r>
              <a:rPr lang="en-US" sz="2400" i="1" dirty="0">
                <a:solidFill>
                  <a:srgbClr val="666666"/>
                </a:solidFill>
                <a:ea typeface="+mn-lt"/>
                <a:cs typeface="+mn-lt"/>
              </a:rPr>
              <a:t>, </a:t>
            </a:r>
            <a:r>
              <a:rPr lang="en-US" sz="2400" i="1" dirty="0" err="1">
                <a:solidFill>
                  <a:srgbClr val="666666"/>
                </a:solidFill>
                <a:ea typeface="+mn-lt"/>
                <a:cs typeface="+mn-lt"/>
              </a:rPr>
              <a:t>kendi</a:t>
            </a:r>
            <a:r>
              <a:rPr lang="en-US" sz="2400" i="1" dirty="0">
                <a:solidFill>
                  <a:srgbClr val="666666"/>
                </a:solidFill>
                <a:ea typeface="+mn-lt"/>
                <a:cs typeface="+mn-lt"/>
              </a:rPr>
              <a:t> </a:t>
            </a:r>
            <a:r>
              <a:rPr lang="en-US" sz="2400" i="1" dirty="0" err="1">
                <a:solidFill>
                  <a:srgbClr val="666666"/>
                </a:solidFill>
                <a:ea typeface="+mn-lt"/>
                <a:cs typeface="+mn-lt"/>
              </a:rPr>
              <a:t>ifadeleri</a:t>
            </a:r>
            <a:r>
              <a:rPr lang="en-US" sz="2400" i="1" dirty="0">
                <a:solidFill>
                  <a:srgbClr val="666666"/>
                </a:solidFill>
                <a:ea typeface="+mn-lt"/>
                <a:cs typeface="+mn-lt"/>
              </a:rPr>
              <a:t> </a:t>
            </a:r>
            <a:r>
              <a:rPr lang="en-US" sz="2400" i="1" dirty="0" err="1">
                <a:solidFill>
                  <a:srgbClr val="666666"/>
                </a:solidFill>
                <a:ea typeface="+mn-lt"/>
                <a:cs typeface="+mn-lt"/>
              </a:rPr>
              <a:t>maddi</a:t>
            </a:r>
            <a:r>
              <a:rPr lang="en-US" sz="2400" i="1" dirty="0">
                <a:solidFill>
                  <a:srgbClr val="666666"/>
                </a:solidFill>
                <a:ea typeface="+mn-lt"/>
                <a:cs typeface="+mn-lt"/>
              </a:rPr>
              <a:t> </a:t>
            </a:r>
            <a:r>
              <a:rPr lang="en-US" sz="2400" i="1" dirty="0" err="1">
                <a:solidFill>
                  <a:srgbClr val="666666"/>
                </a:solidFill>
                <a:ea typeface="+mn-lt"/>
                <a:cs typeface="+mn-lt"/>
              </a:rPr>
              <a:t>monizmi</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yorum</a:t>
            </a:r>
            <a:r>
              <a:rPr lang="en-US" sz="2400" i="1" dirty="0">
                <a:solidFill>
                  <a:srgbClr val="666666"/>
                </a:solidFill>
                <a:ea typeface="+mn-lt"/>
                <a:cs typeface="+mn-lt"/>
              </a:rPr>
              <a:t> </a:t>
            </a:r>
            <a:r>
              <a:rPr lang="en-US" sz="2400" i="1" dirty="0" err="1">
                <a:solidFill>
                  <a:srgbClr val="666666"/>
                </a:solidFill>
                <a:ea typeface="+mn-lt"/>
                <a:cs typeface="+mn-lt"/>
              </a:rPr>
              <a:t>olarak</a:t>
            </a:r>
            <a:r>
              <a:rPr lang="en-US" sz="2400" i="1" dirty="0">
                <a:solidFill>
                  <a:srgbClr val="666666"/>
                </a:solidFill>
                <a:ea typeface="+mn-lt"/>
                <a:cs typeface="+mn-lt"/>
              </a:rPr>
              <a:t> </a:t>
            </a:r>
            <a:r>
              <a:rPr lang="en-US" sz="2400" i="1" dirty="0" err="1">
                <a:solidFill>
                  <a:srgbClr val="666666"/>
                </a:solidFill>
                <a:ea typeface="+mn-lt"/>
                <a:cs typeface="+mn-lt"/>
              </a:rPr>
              <a:t>sorunlu</a:t>
            </a:r>
            <a:r>
              <a:rPr lang="en-US" sz="2400" i="1" dirty="0">
                <a:solidFill>
                  <a:srgbClr val="666666"/>
                </a:solidFill>
                <a:ea typeface="+mn-lt"/>
                <a:cs typeface="+mn-lt"/>
              </a:rPr>
              <a:t> hale </a:t>
            </a:r>
            <a:r>
              <a:rPr lang="en-US" sz="2400" i="1" dirty="0" err="1">
                <a:solidFill>
                  <a:srgbClr val="666666"/>
                </a:solidFill>
                <a:ea typeface="+mn-lt"/>
                <a:cs typeface="+mn-lt"/>
              </a:rPr>
              <a:t>getirir</a:t>
            </a:r>
            <a:r>
              <a:rPr lang="en-US" sz="2400" i="1" dirty="0">
                <a:solidFill>
                  <a:srgbClr val="666666"/>
                </a:solidFill>
                <a:ea typeface="+mn-lt"/>
                <a:cs typeface="+mn-lt"/>
              </a:rPr>
              <a:t>. Maddi </a:t>
            </a:r>
            <a:r>
              <a:rPr lang="en-US" sz="2400" i="1" dirty="0" err="1">
                <a:solidFill>
                  <a:srgbClr val="666666"/>
                </a:solidFill>
                <a:ea typeface="+mn-lt"/>
                <a:cs typeface="+mn-lt"/>
              </a:rPr>
              <a:t>tekçiliğe</a:t>
            </a:r>
            <a:r>
              <a:rPr lang="en-US" sz="2400" i="1" dirty="0">
                <a:solidFill>
                  <a:srgbClr val="666666"/>
                </a:solidFill>
                <a:ea typeface="+mn-lt"/>
                <a:cs typeface="+mn-lt"/>
              </a:rPr>
              <a:t> </a:t>
            </a:r>
            <a:r>
              <a:rPr lang="en-US" sz="2400" i="1" dirty="0" err="1">
                <a:solidFill>
                  <a:srgbClr val="666666"/>
                </a:solidFill>
                <a:ea typeface="+mn-lt"/>
                <a:cs typeface="+mn-lt"/>
              </a:rPr>
              <a:t>göre</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tür</a:t>
            </a:r>
            <a:r>
              <a:rPr lang="en-US" sz="2400" i="1" dirty="0">
                <a:solidFill>
                  <a:srgbClr val="666666"/>
                </a:solidFill>
                <a:ea typeface="+mn-lt"/>
                <a:cs typeface="+mn-lt"/>
              </a:rPr>
              <a:t> </a:t>
            </a:r>
            <a:r>
              <a:rPr lang="en-US" sz="2400" i="1" dirty="0" err="1">
                <a:solidFill>
                  <a:srgbClr val="666666"/>
                </a:solidFill>
                <a:ea typeface="+mn-lt"/>
                <a:cs typeface="+mn-lt"/>
              </a:rPr>
              <a:t>madde</a:t>
            </a:r>
            <a:r>
              <a:rPr lang="en-US" sz="2400" i="1" dirty="0">
                <a:solidFill>
                  <a:srgbClr val="666666"/>
                </a:solidFill>
                <a:ea typeface="+mn-lt"/>
                <a:cs typeface="+mn-lt"/>
              </a:rPr>
              <a:t> </a:t>
            </a:r>
            <a:r>
              <a:rPr lang="en-US" sz="2400" i="1" dirty="0" err="1">
                <a:solidFill>
                  <a:srgbClr val="666666"/>
                </a:solidFill>
                <a:ea typeface="+mn-lt"/>
                <a:cs typeface="+mn-lt"/>
              </a:rPr>
              <a:t>nihai</a:t>
            </a:r>
            <a:r>
              <a:rPr lang="en-US" sz="2400" i="1" dirty="0">
                <a:solidFill>
                  <a:srgbClr val="666666"/>
                </a:solidFill>
                <a:ea typeface="+mn-lt"/>
                <a:cs typeface="+mn-lt"/>
              </a:rPr>
              <a:t> </a:t>
            </a:r>
            <a:r>
              <a:rPr lang="en-US" sz="2400" i="1" dirty="0" err="1">
                <a:solidFill>
                  <a:srgbClr val="666666"/>
                </a:solidFill>
                <a:ea typeface="+mn-lt"/>
                <a:cs typeface="+mn-lt"/>
              </a:rPr>
              <a:t>gerçekliktir</a:t>
            </a:r>
            <a:r>
              <a:rPr lang="en-US" sz="2400" i="1" dirty="0">
                <a:solidFill>
                  <a:srgbClr val="666666"/>
                </a:solidFill>
                <a:ea typeface="+mn-lt"/>
                <a:cs typeface="+mn-lt"/>
              </a:rPr>
              <a:t> </a:t>
            </a:r>
            <a:r>
              <a:rPr lang="en-US" sz="2400" i="1" dirty="0" err="1">
                <a:solidFill>
                  <a:srgbClr val="666666"/>
                </a:solidFill>
                <a:ea typeface="+mn-lt"/>
                <a:cs typeface="+mn-lt"/>
              </a:rPr>
              <a:t>ve</a:t>
            </a:r>
            <a:r>
              <a:rPr lang="en-US" sz="2400" i="1" dirty="0">
                <a:solidFill>
                  <a:srgbClr val="666666"/>
                </a:solidFill>
                <a:ea typeface="+mn-lt"/>
                <a:cs typeface="+mn-lt"/>
              </a:rPr>
              <a:t> </a:t>
            </a:r>
            <a:r>
              <a:rPr lang="en-US" sz="2400" i="1" dirty="0" err="1">
                <a:solidFill>
                  <a:srgbClr val="666666"/>
                </a:solidFill>
                <a:ea typeface="+mn-lt"/>
                <a:cs typeface="+mn-lt"/>
              </a:rPr>
              <a:t>dünyadaki</a:t>
            </a:r>
            <a:r>
              <a:rPr lang="en-US" sz="2400" i="1" dirty="0">
                <a:solidFill>
                  <a:srgbClr val="666666"/>
                </a:solidFill>
                <a:ea typeface="+mn-lt"/>
                <a:cs typeface="+mn-lt"/>
              </a:rPr>
              <a:t> </a:t>
            </a:r>
            <a:r>
              <a:rPr lang="en-US" sz="2400" i="1" dirty="0" err="1">
                <a:solidFill>
                  <a:srgbClr val="666666"/>
                </a:solidFill>
                <a:ea typeface="+mn-lt"/>
                <a:cs typeface="+mn-lt"/>
              </a:rPr>
              <a:t>herhangi</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değişim</a:t>
            </a:r>
            <a:r>
              <a:rPr lang="en-US" sz="2400" i="1" dirty="0">
                <a:solidFill>
                  <a:srgbClr val="666666"/>
                </a:solidFill>
                <a:ea typeface="+mn-lt"/>
                <a:cs typeface="+mn-lt"/>
              </a:rPr>
              <a:t> </a:t>
            </a:r>
            <a:r>
              <a:rPr lang="en-US" sz="2400" i="1" dirty="0" err="1">
                <a:solidFill>
                  <a:srgbClr val="666666"/>
                </a:solidFill>
                <a:ea typeface="+mn-lt"/>
                <a:cs typeface="+mn-lt"/>
              </a:rPr>
              <a:t>yalnızca</a:t>
            </a:r>
            <a:r>
              <a:rPr lang="en-US" sz="2400" i="1" dirty="0">
                <a:solidFill>
                  <a:srgbClr val="666666"/>
                </a:solidFill>
                <a:ea typeface="+mn-lt"/>
                <a:cs typeface="+mn-lt"/>
              </a:rPr>
              <a:t> </a:t>
            </a:r>
            <a:r>
              <a:rPr lang="en-US" sz="2400" i="1" dirty="0" err="1">
                <a:solidFill>
                  <a:srgbClr val="666666"/>
                </a:solidFill>
                <a:ea typeface="+mn-lt"/>
                <a:cs typeface="+mn-lt"/>
              </a:rPr>
              <a:t>ondaki</a:t>
            </a:r>
            <a:r>
              <a:rPr lang="en-US" sz="2400" i="1" dirty="0">
                <a:solidFill>
                  <a:srgbClr val="666666"/>
                </a:solidFill>
                <a:ea typeface="+mn-lt"/>
                <a:cs typeface="+mn-lt"/>
              </a:rPr>
              <a:t> </a:t>
            </a:r>
            <a:r>
              <a:rPr lang="en-US" sz="2400" i="1" dirty="0" err="1">
                <a:solidFill>
                  <a:srgbClr val="666666"/>
                </a:solidFill>
                <a:ea typeface="+mn-lt"/>
                <a:cs typeface="+mn-lt"/>
              </a:rPr>
              <a:t>niteliksel</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a:t>
            </a:r>
            <a:r>
              <a:rPr lang="en-US" sz="2400" i="1" dirty="0" err="1">
                <a:solidFill>
                  <a:srgbClr val="666666"/>
                </a:solidFill>
                <a:ea typeface="+mn-lt"/>
                <a:cs typeface="+mn-lt"/>
              </a:rPr>
              <a:t>muhtemelen</a:t>
            </a:r>
            <a:r>
              <a:rPr lang="en-US" sz="2400" i="1" dirty="0">
                <a:solidFill>
                  <a:srgbClr val="666666"/>
                </a:solidFill>
                <a:ea typeface="+mn-lt"/>
                <a:cs typeface="+mn-lt"/>
              </a:rPr>
              <a:t> </a:t>
            </a:r>
            <a:r>
              <a:rPr lang="en-US" sz="2400" i="1" dirty="0" err="1">
                <a:solidFill>
                  <a:srgbClr val="666666"/>
                </a:solidFill>
                <a:ea typeface="+mn-lt"/>
                <a:cs typeface="+mn-lt"/>
              </a:rPr>
              <a:t>niceliksel</a:t>
            </a:r>
            <a:r>
              <a:rPr lang="en-US" sz="2400" i="1" dirty="0">
                <a:solidFill>
                  <a:srgbClr val="666666"/>
                </a:solidFill>
                <a:ea typeface="+mn-lt"/>
                <a:cs typeface="+mn-lt"/>
              </a:rPr>
              <a:t> </a:t>
            </a:r>
            <a:r>
              <a:rPr lang="en-US" sz="2400" i="1" dirty="0" err="1">
                <a:solidFill>
                  <a:srgbClr val="666666"/>
                </a:solidFill>
                <a:ea typeface="+mn-lt"/>
                <a:cs typeface="+mn-lt"/>
              </a:rPr>
              <a:t>değişimden</a:t>
            </a:r>
            <a:r>
              <a:rPr lang="en-US" sz="2400" i="1" dirty="0">
                <a:solidFill>
                  <a:srgbClr val="666666"/>
                </a:solidFill>
                <a:ea typeface="+mn-lt"/>
                <a:cs typeface="+mn-lt"/>
              </a:rPr>
              <a:t> </a:t>
            </a:r>
            <a:r>
              <a:rPr lang="en-US" sz="2400" i="1" dirty="0" err="1">
                <a:solidFill>
                  <a:srgbClr val="666666"/>
                </a:solidFill>
                <a:ea typeface="+mn-lt"/>
                <a:cs typeface="+mn-lt"/>
              </a:rPr>
              <a:t>ibarettir</a:t>
            </a:r>
            <a:r>
              <a:rPr lang="en-US" sz="2400" i="1" dirty="0">
                <a:solidFill>
                  <a:srgbClr val="666666"/>
                </a:solidFill>
                <a:ea typeface="+mn-lt"/>
                <a:cs typeface="+mn-lt"/>
              </a:rPr>
              <a:t>; </a:t>
            </a:r>
            <a:r>
              <a:rPr lang="en-US" sz="2400" i="1" dirty="0" err="1">
                <a:solidFill>
                  <a:srgbClr val="666666"/>
                </a:solidFill>
                <a:ea typeface="+mn-lt"/>
                <a:cs typeface="+mn-lt"/>
              </a:rPr>
              <a:t>çünkü</a:t>
            </a:r>
            <a:r>
              <a:rPr lang="en-US" sz="2400" i="1" dirty="0">
                <a:solidFill>
                  <a:srgbClr val="666666"/>
                </a:solidFill>
                <a:ea typeface="+mn-lt"/>
                <a:cs typeface="+mn-lt"/>
              </a:rPr>
              <a:t> </a:t>
            </a:r>
            <a:r>
              <a:rPr lang="en-US" sz="2400" i="1" dirty="0" err="1">
                <a:solidFill>
                  <a:srgbClr val="666666"/>
                </a:solidFill>
                <a:ea typeface="+mn-lt"/>
                <a:cs typeface="+mn-lt"/>
              </a:rPr>
              <a:t>yalnızca</a:t>
            </a:r>
            <a:r>
              <a:rPr lang="en-US" sz="2400" i="1" dirty="0">
                <a:solidFill>
                  <a:srgbClr val="666666"/>
                </a:solidFill>
                <a:ea typeface="+mn-lt"/>
                <a:cs typeface="+mn-lt"/>
              </a:rPr>
              <a:t> </a:t>
            </a:r>
            <a:r>
              <a:rPr lang="en-US" sz="2400" i="1" dirty="0" err="1">
                <a:solidFill>
                  <a:srgbClr val="666666"/>
                </a:solidFill>
                <a:ea typeface="+mn-lt"/>
                <a:cs typeface="+mn-lt"/>
              </a:rPr>
              <a:t>tek</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gerçeklik</a:t>
            </a:r>
            <a:r>
              <a:rPr lang="en-US" sz="2400" i="1" dirty="0">
                <a:solidFill>
                  <a:srgbClr val="666666"/>
                </a:solidFill>
                <a:ea typeface="+mn-lt"/>
                <a:cs typeface="+mn-lt"/>
              </a:rPr>
              <a:t> </a:t>
            </a:r>
            <a:r>
              <a:rPr lang="en-US" sz="2400" i="1" dirty="0" err="1">
                <a:solidFill>
                  <a:srgbClr val="666666"/>
                </a:solidFill>
                <a:ea typeface="+mn-lt"/>
                <a:cs typeface="+mn-lt"/>
              </a:rPr>
              <a:t>vardır</a:t>
            </a:r>
            <a:r>
              <a:rPr lang="en-US" sz="2400" i="1" dirty="0">
                <a:solidFill>
                  <a:srgbClr val="666666"/>
                </a:solidFill>
                <a:ea typeface="+mn-lt"/>
                <a:cs typeface="+mn-lt"/>
              </a:rPr>
              <a:t>, </a:t>
            </a:r>
            <a:r>
              <a:rPr lang="en-US" sz="2400" i="1" dirty="0" err="1">
                <a:solidFill>
                  <a:srgbClr val="666666"/>
                </a:solidFill>
                <a:ea typeface="+mn-lt"/>
                <a:cs typeface="+mn-lt"/>
              </a:rPr>
              <a:t>örneğin</a:t>
            </a:r>
            <a:r>
              <a:rPr lang="en-US" sz="2400" i="1" dirty="0">
                <a:solidFill>
                  <a:srgbClr val="666666"/>
                </a:solidFill>
                <a:ea typeface="+mn-lt"/>
                <a:cs typeface="+mn-lt"/>
              </a:rPr>
              <a:t> </a:t>
            </a:r>
            <a:r>
              <a:rPr lang="en-US" sz="2400" i="1" dirty="0" err="1">
                <a:solidFill>
                  <a:srgbClr val="666666"/>
                </a:solidFill>
                <a:ea typeface="+mn-lt"/>
                <a:cs typeface="+mn-lt"/>
              </a:rPr>
              <a:t>ateş</a:t>
            </a:r>
            <a:r>
              <a:rPr lang="en-US" sz="2400" i="1" dirty="0">
                <a:solidFill>
                  <a:srgbClr val="666666"/>
                </a:solidFill>
                <a:ea typeface="+mn-lt"/>
                <a:cs typeface="+mn-lt"/>
              </a:rPr>
              <a:t>, </a:t>
            </a:r>
            <a:r>
              <a:rPr lang="en-US" sz="2400" i="1" dirty="0" err="1">
                <a:solidFill>
                  <a:srgbClr val="666666"/>
                </a:solidFill>
                <a:ea typeface="+mn-lt"/>
                <a:cs typeface="+mn-lt"/>
              </a:rPr>
              <a:t>asla</a:t>
            </a:r>
            <a:r>
              <a:rPr lang="en-US" sz="2400" i="1" dirty="0">
                <a:solidFill>
                  <a:srgbClr val="666666"/>
                </a:solidFill>
                <a:ea typeface="+mn-lt"/>
                <a:cs typeface="+mn-lt"/>
              </a:rPr>
              <a:t> </a:t>
            </a:r>
            <a:r>
              <a:rPr lang="en-US" sz="2400" i="1" dirty="0" err="1">
                <a:solidFill>
                  <a:srgbClr val="666666"/>
                </a:solidFill>
                <a:ea typeface="+mn-lt"/>
                <a:cs typeface="+mn-lt"/>
              </a:rPr>
              <a:t>varlığa</a:t>
            </a:r>
            <a:r>
              <a:rPr lang="en-US" sz="2400" i="1" dirty="0">
                <a:solidFill>
                  <a:srgbClr val="666666"/>
                </a:solidFill>
                <a:ea typeface="+mn-lt"/>
                <a:cs typeface="+mn-lt"/>
              </a:rPr>
              <a:t> </a:t>
            </a:r>
            <a:r>
              <a:rPr lang="en-US" sz="2400" i="1" dirty="0" err="1">
                <a:solidFill>
                  <a:srgbClr val="666666"/>
                </a:solidFill>
                <a:ea typeface="+mn-lt"/>
                <a:cs typeface="+mn-lt"/>
              </a:rPr>
              <a:t>gelemez</a:t>
            </a:r>
            <a:r>
              <a:rPr lang="en-US" sz="2400" i="1" dirty="0">
                <a:solidFill>
                  <a:srgbClr val="666666"/>
                </a:solidFill>
                <a:ea typeface="+mn-lt"/>
                <a:cs typeface="+mn-lt"/>
              </a:rPr>
              <a:t> </a:t>
            </a:r>
            <a:r>
              <a:rPr lang="en-US" sz="2400" i="1" dirty="0" err="1">
                <a:solidFill>
                  <a:srgbClr val="666666"/>
                </a:solidFill>
                <a:ea typeface="+mn-lt"/>
                <a:cs typeface="+mn-lt"/>
              </a:rPr>
              <a:t>ya</a:t>
            </a:r>
            <a:r>
              <a:rPr lang="en-US" sz="2400" i="1" dirty="0">
                <a:solidFill>
                  <a:srgbClr val="666666"/>
                </a:solidFill>
                <a:ea typeface="+mn-lt"/>
                <a:cs typeface="+mn-lt"/>
              </a:rPr>
              <a:t> da yok </a:t>
            </a:r>
            <a:r>
              <a:rPr lang="en-US" sz="2400" i="1" dirty="0" err="1">
                <a:solidFill>
                  <a:srgbClr val="666666"/>
                </a:solidFill>
                <a:ea typeface="+mn-lt"/>
                <a:cs typeface="+mn-lt"/>
              </a:rPr>
              <a:t>olamaz</a:t>
            </a:r>
            <a:r>
              <a:rPr lang="en-US" sz="2400" i="1" dirty="0">
                <a:solidFill>
                  <a:srgbClr val="666666"/>
                </a:solidFill>
                <a:ea typeface="+mn-lt"/>
                <a:cs typeface="+mn-lt"/>
              </a:rPr>
              <a:t>, </a:t>
            </a:r>
            <a:r>
              <a:rPr lang="en-US" sz="2400" i="1" dirty="0" err="1">
                <a:solidFill>
                  <a:srgbClr val="666666"/>
                </a:solidFill>
                <a:ea typeface="+mn-lt"/>
                <a:cs typeface="+mn-lt"/>
              </a:rPr>
              <a:t>ancak</a:t>
            </a:r>
            <a:r>
              <a:rPr lang="en-US" sz="2400" i="1" dirty="0">
                <a:solidFill>
                  <a:srgbClr val="666666"/>
                </a:solidFill>
                <a:ea typeface="+mn-lt"/>
                <a:cs typeface="+mn-lt"/>
              </a:rPr>
              <a:t> </a:t>
            </a:r>
            <a:r>
              <a:rPr lang="en-US" sz="2400" i="1" dirty="0" err="1">
                <a:solidFill>
                  <a:srgbClr val="666666"/>
                </a:solidFill>
                <a:ea typeface="+mn-lt"/>
                <a:cs typeface="+mn-lt"/>
              </a:rPr>
              <a:t>yalnızca</a:t>
            </a:r>
            <a:r>
              <a:rPr lang="en-US" sz="2400" i="1" dirty="0">
                <a:solidFill>
                  <a:srgbClr val="666666"/>
                </a:solidFill>
                <a:ea typeface="+mn-lt"/>
                <a:cs typeface="+mn-lt"/>
              </a:rPr>
              <a:t> </a:t>
            </a:r>
            <a:r>
              <a:rPr lang="en-US" sz="2400" i="1" dirty="0" err="1">
                <a:solidFill>
                  <a:srgbClr val="666666"/>
                </a:solidFill>
                <a:ea typeface="+mn-lt"/>
                <a:cs typeface="+mn-lt"/>
              </a:rPr>
              <a:t>görünüşleri</a:t>
            </a:r>
            <a:r>
              <a:rPr lang="en-US" sz="2400" i="1" dirty="0">
                <a:solidFill>
                  <a:srgbClr val="666666"/>
                </a:solidFill>
                <a:ea typeface="+mn-lt"/>
                <a:cs typeface="+mn-lt"/>
              </a:rPr>
              <a:t> </a:t>
            </a:r>
            <a:r>
              <a:rPr lang="en-US" sz="2400" i="1" dirty="0" err="1">
                <a:solidFill>
                  <a:srgbClr val="666666"/>
                </a:solidFill>
                <a:ea typeface="+mn-lt"/>
                <a:cs typeface="+mn-lt"/>
              </a:rPr>
              <a:t>değişebilir</a:t>
            </a:r>
            <a:r>
              <a:rPr lang="en-US" sz="2400" i="1" dirty="0">
                <a:solidFill>
                  <a:srgbClr val="666666"/>
                </a:solidFill>
                <a:ea typeface="+mn-lt"/>
                <a:cs typeface="+mn-lt"/>
              </a:rPr>
              <a:t>. </a:t>
            </a:r>
            <a:r>
              <a:rPr lang="en-US" sz="2400" i="1" dirty="0" err="1">
                <a:solidFill>
                  <a:srgbClr val="666666"/>
                </a:solidFill>
                <a:ea typeface="+mn-lt"/>
                <a:cs typeface="+mn-lt"/>
              </a:rPr>
              <a:t>Ancak</a:t>
            </a:r>
            <a:r>
              <a:rPr lang="en-US" sz="2400" i="1" dirty="0">
                <a:solidFill>
                  <a:srgbClr val="666666"/>
                </a:solidFill>
                <a:ea typeface="+mn-lt"/>
                <a:cs typeface="+mn-lt"/>
              </a:rPr>
              <a:t> Herakleitos </a:t>
            </a:r>
            <a:r>
              <a:rPr lang="en-US" sz="2400" i="1" dirty="0" err="1">
                <a:solidFill>
                  <a:srgbClr val="666666"/>
                </a:solidFill>
                <a:ea typeface="+mn-lt"/>
                <a:cs typeface="+mn-lt"/>
              </a:rPr>
              <a:t>radikal</a:t>
            </a:r>
            <a:r>
              <a:rPr lang="en-US" sz="2400" i="1" dirty="0">
                <a:solidFill>
                  <a:srgbClr val="666666"/>
                </a:solidFill>
                <a:ea typeface="+mn-lt"/>
                <a:cs typeface="+mn-lt"/>
              </a:rPr>
              <a:t> </a:t>
            </a:r>
            <a:r>
              <a:rPr lang="en-US" sz="2400" i="1" dirty="0" err="1">
                <a:solidFill>
                  <a:srgbClr val="666666"/>
                </a:solidFill>
                <a:ea typeface="+mn-lt"/>
                <a:cs typeface="+mn-lt"/>
              </a:rPr>
              <a:t>bir</a:t>
            </a:r>
            <a:r>
              <a:rPr lang="en-US" sz="2400" i="1" dirty="0">
                <a:solidFill>
                  <a:srgbClr val="666666"/>
                </a:solidFill>
                <a:ea typeface="+mn-lt"/>
                <a:cs typeface="+mn-lt"/>
              </a:rPr>
              <a:t> </a:t>
            </a:r>
            <a:r>
              <a:rPr lang="en-US" sz="2400" i="1" dirty="0" err="1">
                <a:solidFill>
                  <a:srgbClr val="666666"/>
                </a:solidFill>
                <a:ea typeface="+mn-lt"/>
                <a:cs typeface="+mn-lt"/>
              </a:rPr>
              <a:t>değişim</a:t>
            </a:r>
            <a:r>
              <a:rPr lang="en-US" sz="2400" i="1" dirty="0">
                <a:solidFill>
                  <a:srgbClr val="666666"/>
                </a:solidFill>
                <a:ea typeface="+mn-lt"/>
                <a:cs typeface="+mn-lt"/>
              </a:rPr>
              <a:t> </a:t>
            </a:r>
            <a:r>
              <a:rPr lang="en-US" sz="2400" i="1" dirty="0" err="1">
                <a:solidFill>
                  <a:srgbClr val="666666"/>
                </a:solidFill>
                <a:ea typeface="+mn-lt"/>
                <a:cs typeface="+mn-lt"/>
              </a:rPr>
              <a:t>türünü</a:t>
            </a:r>
            <a:r>
              <a:rPr lang="en-US" sz="2400" i="1" dirty="0">
                <a:solidFill>
                  <a:srgbClr val="666666"/>
                </a:solidFill>
                <a:ea typeface="+mn-lt"/>
                <a:cs typeface="+mn-lt"/>
              </a:rPr>
              <a:t> </a:t>
            </a:r>
            <a:r>
              <a:rPr lang="en-US" sz="2400" i="1" dirty="0" err="1">
                <a:solidFill>
                  <a:srgbClr val="666666"/>
                </a:solidFill>
                <a:ea typeface="+mn-lt"/>
                <a:cs typeface="+mn-lt"/>
              </a:rPr>
              <a:t>savunur</a:t>
            </a:r>
            <a:r>
              <a:rPr lang="en-US" sz="2400" i="1" dirty="0">
                <a:solidFill>
                  <a:srgbClr val="666666"/>
                </a:solidFill>
                <a:ea typeface="+mn-lt"/>
                <a:cs typeface="+mn-lt"/>
              </a:rPr>
              <a:t>:</a:t>
            </a:r>
            <a:endParaRPr lang="en-US" dirty="0"/>
          </a:p>
          <a:p>
            <a:endParaRPr lang="en-US" sz="2400" i="1" dirty="0">
              <a:solidFill>
                <a:srgbClr val="666666"/>
              </a:solidFill>
            </a:endParaRPr>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27</a:t>
            </a:fld>
            <a:endParaRPr lang="en-US" dirty="0"/>
          </a:p>
        </p:txBody>
      </p:sp>
    </p:spTree>
    <p:extLst>
      <p:ext uri="{BB962C8B-B14F-4D97-AF65-F5344CB8AC3E}">
        <p14:creationId xmlns:p14="http://schemas.microsoft.com/office/powerpoint/2010/main" val="3956881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571500" y="384349"/>
            <a:ext cx="5111750" cy="444327"/>
          </a:xfrm>
        </p:spPr>
        <p:txBody>
          <a:bodyPr/>
          <a:lstStyle/>
          <a:p>
            <a:r>
              <a:rPr lang="en-US" sz="3600" dirty="0" err="1"/>
              <a:t>heraklıtos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90500" y="1260474"/>
            <a:ext cx="9312275" cy="4663902"/>
          </a:xfrm>
        </p:spPr>
        <p:txBody>
          <a:bodyPr vert="horz" lIns="91440" tIns="45720" rIns="91440" bIns="45720" rtlCol="0" anchor="t">
            <a:normAutofit lnSpcReduction="10000"/>
          </a:bodyPr>
          <a:lstStyle/>
          <a:p>
            <a:r>
              <a:rPr lang="en-US" sz="2400" i="1" dirty="0" err="1">
                <a:solidFill>
                  <a:srgbClr val="666666"/>
                </a:solidFill>
                <a:ea typeface="+mn-lt"/>
                <a:cs typeface="+mn-lt"/>
              </a:rPr>
              <a:t>Ruhlar</a:t>
            </a:r>
            <a:r>
              <a:rPr lang="en-US" sz="2400" i="1" dirty="0">
                <a:solidFill>
                  <a:srgbClr val="666666"/>
                </a:solidFill>
                <a:ea typeface="+mn-lt"/>
                <a:cs typeface="+mn-lt"/>
              </a:rPr>
              <a:t> </a:t>
            </a:r>
            <a:r>
              <a:rPr lang="en-US" sz="2400" i="1" dirty="0" err="1">
                <a:solidFill>
                  <a:srgbClr val="666666"/>
                </a:solidFill>
                <a:ea typeface="+mn-lt"/>
                <a:cs typeface="+mn-lt"/>
              </a:rPr>
              <a:t>için</a:t>
            </a:r>
            <a:r>
              <a:rPr lang="en-US" sz="2400" i="1" dirty="0">
                <a:solidFill>
                  <a:srgbClr val="666666"/>
                </a:solidFill>
                <a:ea typeface="+mn-lt"/>
                <a:cs typeface="+mn-lt"/>
              </a:rPr>
              <a:t> suya dönüşmek ölümdür, su için toprağa dönüşmek ölümdür, ama topraktan su, sudan da ruh doğar. (Burada ruh ateşin yerini işgal ediyor gibi görünmektedir.) Canlılar dünyasındaki doğum ve ölüm dili tam da Yunan metafiziğinde var olma ve yok olma için kullanılan dildir. Devam eden kimliği dışlayan radikal bir dönüşümü ima eder. Gerçekten de Herakleitos’u yorumlayanlar her ikisine de sahip olamazlar: Herakleitos hem radikal akışa (her şeyin başka her şeye dönüşmesi: ateşin suya, suyun toprağa vb. dönüşmesi) inanan hem de </a:t>
            </a:r>
            <a:r>
              <a:rPr lang="en-US" sz="2400" i="1" dirty="0" err="1">
                <a:solidFill>
                  <a:srgbClr val="666666"/>
                </a:solidFill>
                <a:ea typeface="+mn-lt"/>
                <a:cs typeface="+mn-lt"/>
              </a:rPr>
              <a:t>monizmin</a:t>
            </a:r>
            <a:r>
              <a:rPr lang="en-US" sz="2400" i="1" dirty="0">
                <a:solidFill>
                  <a:srgbClr val="666666"/>
                </a:solidFill>
                <a:ea typeface="+mn-lt"/>
                <a:cs typeface="+mn-lt"/>
              </a:rPr>
              <a:t> </a:t>
            </a:r>
            <a:r>
              <a:rPr lang="en-US" sz="2400" i="1" dirty="0" err="1">
                <a:solidFill>
                  <a:srgbClr val="666666"/>
                </a:solidFill>
                <a:ea typeface="+mn-lt"/>
                <a:cs typeface="+mn-lt"/>
              </a:rPr>
              <a:t>savunucusu</a:t>
            </a:r>
            <a:r>
              <a:rPr lang="en-US" sz="2400" i="1" dirty="0">
                <a:solidFill>
                  <a:srgbClr val="666666"/>
                </a:solidFill>
                <a:ea typeface="+mn-lt"/>
                <a:cs typeface="+mn-lt"/>
              </a:rPr>
              <a:t> </a:t>
            </a:r>
            <a:r>
              <a:rPr lang="en-US" sz="2400" i="1" dirty="0" err="1">
                <a:solidFill>
                  <a:srgbClr val="666666"/>
                </a:solidFill>
                <a:ea typeface="+mn-lt"/>
                <a:cs typeface="+mn-lt"/>
              </a:rPr>
              <a:t>olamaz</a:t>
            </a:r>
            <a:r>
              <a:rPr lang="en-US" sz="2400" i="1" dirty="0">
                <a:solidFill>
                  <a:srgbClr val="666666"/>
                </a:solidFill>
                <a:ea typeface="+mn-lt"/>
                <a:cs typeface="+mn-lt"/>
              </a:rPr>
              <a:t>. </a:t>
            </a:r>
            <a:endParaRPr lang="en-US"/>
          </a:p>
          <a:p>
            <a:endParaRPr lang="en-US" sz="2400" i="1" dirty="0">
              <a:solidFill>
                <a:srgbClr val="666666"/>
              </a:solidFill>
            </a:endParaRPr>
          </a:p>
          <a:p>
            <a:br>
              <a:rPr lang="en-US" dirty="0"/>
            </a:br>
            <a:endParaRPr lang="en-US" dirty="0"/>
          </a:p>
          <a:p>
            <a:endParaRPr lang="en-US" sz="2400" i="1" dirty="0">
              <a:solidFill>
                <a:srgbClr val="666666"/>
              </a:solidFill>
            </a:endParaRPr>
          </a:p>
          <a:p>
            <a:endParaRPr lang="en-US" sz="2400" i="1" dirty="0">
              <a:solidFill>
                <a:srgbClr val="666666"/>
              </a:solidFill>
            </a:endParaRPr>
          </a:p>
          <a:p>
            <a:endParaRPr lang="en-US" sz="2400" i="1" dirty="0">
              <a:solidFill>
                <a:srgbClr val="666666"/>
              </a:solidFill>
            </a:endParaRP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28</a:t>
            </a:fld>
            <a:endParaRPr lang="en-US" dirty="0"/>
          </a:p>
        </p:txBody>
      </p:sp>
    </p:spTree>
    <p:extLst>
      <p:ext uri="{BB962C8B-B14F-4D97-AF65-F5344CB8AC3E}">
        <p14:creationId xmlns:p14="http://schemas.microsoft.com/office/powerpoint/2010/main" val="1716143136"/>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Win32_SL_V2" id="{0E60AB4E-417B-45C1-9301-1C9D3943EB7F}" vid="{199B3929-907A-4692-88BF-6063DC97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18A5EB6-E9B8-417D-B09E-03811FBC9BCD}">
  <ds:schemaRefs>
    <ds:schemaRef ds:uri="http://schemas.microsoft.com/sharepoint/v3/contenttype/forms"/>
  </ds:schemaRefs>
</ds:datastoreItem>
</file>

<file path=customXml/itemProps2.xml><?xml version="1.0" encoding="utf-8"?>
<ds:datastoreItem xmlns:ds="http://schemas.openxmlformats.org/officeDocument/2006/customXml" ds:itemID="{EAB34632-EE39-4722-B8A6-C2A6B86CC8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5CEF65-757A-4D05-90BA-ED40BC2E515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441</Words>
  <Application>Microsoft Office PowerPoint</Application>
  <PresentationFormat>Widescreen</PresentationFormat>
  <Paragraphs>135</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Custom</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lpstr>heraklıtos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
  <cp:lastModifiedBy/>
  <cp:revision>117</cp:revision>
  <dcterms:created xsi:type="dcterms:W3CDTF">2023-09-05T22:33:03Z</dcterms:created>
  <dcterms:modified xsi:type="dcterms:W3CDTF">2023-10-23T17:18:49Z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