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0"/>
  </p:notesMasterIdLst>
  <p:sldIdLst>
    <p:sldId id="256" r:id="rId2"/>
    <p:sldId id="259" r:id="rId3"/>
    <p:sldId id="261"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4" r:id="rId47"/>
    <p:sldId id="303" r:id="rId48"/>
    <p:sldId id="305" r:id="rId4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0E17"/>
    <a:srgbClr val="37287B"/>
    <a:srgbClr val="5146AF"/>
    <a:srgbClr val="DA5431"/>
    <a:srgbClr val="1A1A1A"/>
    <a:srgbClr val="FFD41D"/>
    <a:srgbClr val="FFE471"/>
    <a:srgbClr val="FDBC00"/>
    <a:srgbClr val="FFDF85"/>
    <a:srgbClr val="FEBA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8" d="100"/>
          <a:sy n="98" d="100"/>
        </p:scale>
        <p:origin x="-2004" y="-92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10/15/2023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0052" y="891995"/>
            <a:ext cx="8272947" cy="1527050"/>
          </a:xfrm>
          <a:noFill/>
          <a:effectLst>
            <a:outerShdw blurRad="50800" dist="38100" dir="2700000" algn="tl" rotWithShape="0">
              <a:prstClr val="black">
                <a:alpha val="40000"/>
              </a:prstClr>
            </a:outerShdw>
          </a:effectLst>
        </p:spPr>
        <p:txBody>
          <a:bodyPr>
            <a:normAutofit/>
          </a:bodyPr>
          <a:lstStyle>
            <a:lvl1pPr algn="r">
              <a:defRPr sz="3600">
                <a:solidFill>
                  <a:schemeClr val="tx2">
                    <a:lumMod val="50000"/>
                  </a:schemeClr>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57200" y="3807256"/>
            <a:ext cx="8229600" cy="880830"/>
          </a:xfrm>
        </p:spPr>
        <p:txBody>
          <a:bodyPr>
            <a:normAutofit/>
          </a:bodyPr>
          <a:lstStyle>
            <a:lvl1pPr marL="0" indent="0" algn="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891995"/>
            <a:ext cx="8246070" cy="89984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0730" y="1791835"/>
            <a:ext cx="8246070" cy="2975427"/>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2287" y="460824"/>
            <a:ext cx="6252670" cy="763525"/>
          </a:xfrm>
        </p:spPr>
        <p:txBody>
          <a:bodyPr>
            <a:normAutofit/>
          </a:bodyPr>
          <a:lstStyle>
            <a:lvl1pPr algn="l">
              <a:defRPr sz="3600">
                <a:solidFill>
                  <a:schemeClr val="tx2">
                    <a:lumMod val="5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590800" y="1323749"/>
            <a:ext cx="6236936" cy="3344113"/>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552" y="891995"/>
            <a:ext cx="8076896" cy="90286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08224"/>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280621"/>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08224"/>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280621"/>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10/15/2023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base"/>
            <a:r>
              <a:rPr lang="tr-TR" dirty="0" smtClean="0"/>
              <a:t/>
            </a:r>
            <a:br>
              <a:rPr lang="tr-TR" dirty="0" smtClean="0"/>
            </a:br>
            <a:r>
              <a:rPr lang="tr-TR" dirty="0" err="1" smtClean="0"/>
              <a:t>Anaksimandros</a:t>
            </a:r>
            <a:r>
              <a:rPr lang="tr-TR" dirty="0"/>
              <a:t/>
            </a:r>
            <a:br>
              <a:rPr lang="tr-TR" dirty="0"/>
            </a:br>
            <a:r>
              <a:rPr lang="tr-TR" dirty="0"/>
              <a:t/>
            </a:r>
            <a:br>
              <a:rPr lang="tr-TR" dirty="0"/>
            </a:b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dirty="0" smtClean="0">
                <a:effectLst/>
              </a:rPr>
              <a:t/>
            </a:r>
            <a:br>
              <a:rPr lang="tr-TR" dirty="0" smtClean="0">
                <a:effectLst/>
              </a:rPr>
            </a:br>
            <a:r>
              <a:rPr lang="tr-TR" dirty="0" err="1" smtClean="0">
                <a:effectLst/>
              </a:rPr>
              <a:t>Anaksimandros</a:t>
            </a:r>
            <a:r>
              <a:rPr lang="tr-TR" dirty="0">
                <a:effectLst/>
              </a:rPr>
              <a:t/>
            </a:r>
            <a:br>
              <a:rPr lang="tr-TR" dirty="0">
                <a:effectLst/>
              </a:rPr>
            </a:br>
            <a:r>
              <a:rPr lang="tr-TR" dirty="0"/>
              <a:t/>
            </a:r>
            <a:br>
              <a:rPr lang="tr-TR" dirty="0"/>
            </a:br>
            <a:endParaRPr lang="en-US" dirty="0"/>
          </a:p>
        </p:txBody>
      </p:sp>
      <p:sp>
        <p:nvSpPr>
          <p:cNvPr id="5" name="Content Placeholder 4"/>
          <p:cNvSpPr>
            <a:spLocks noGrp="1"/>
          </p:cNvSpPr>
          <p:nvPr>
            <p:ph idx="1"/>
          </p:nvPr>
        </p:nvSpPr>
        <p:spPr>
          <a:xfrm>
            <a:off x="2128719" y="891995"/>
            <a:ext cx="6871725" cy="3775868"/>
          </a:xfrm>
        </p:spPr>
        <p:txBody>
          <a:bodyPr>
            <a:normAutofit fontScale="92500" lnSpcReduction="20000"/>
          </a:bodyPr>
          <a:lstStyle/>
          <a:p>
            <a:pPr marL="0" indent="0" algn="just" fontAlgn="base">
              <a:buNone/>
            </a:pPr>
            <a:r>
              <a:rPr lang="tr-TR" sz="2600" dirty="0" err="1"/>
              <a:t>Praxiades’in</a:t>
            </a:r>
            <a:r>
              <a:rPr lang="tr-TR" sz="2600" dirty="0"/>
              <a:t> oğlu olan </a:t>
            </a:r>
            <a:r>
              <a:rPr lang="tr-TR" sz="2600" dirty="0" err="1"/>
              <a:t>Anaksimandros</a:t>
            </a:r>
            <a:r>
              <a:rPr lang="tr-TR" sz="2600" dirty="0"/>
              <a:t>, 42. </a:t>
            </a:r>
            <a:r>
              <a:rPr lang="tr-TR" sz="2600" dirty="0" err="1"/>
              <a:t>Olimpiyat’ın</a:t>
            </a:r>
            <a:r>
              <a:rPr lang="tr-TR" sz="2600" dirty="0"/>
              <a:t> üçüncü yılında (MÖ 610) doğmuştur. MÖ 2. yüzyılın Yunan gramercisi Atinalı </a:t>
            </a:r>
            <a:r>
              <a:rPr lang="tr-TR" sz="2600" dirty="0" err="1"/>
              <a:t>Apollodorus’a</a:t>
            </a:r>
            <a:r>
              <a:rPr lang="tr-TR" sz="2600" dirty="0"/>
              <a:t> göre 58. </a:t>
            </a:r>
            <a:r>
              <a:rPr lang="tr-TR" sz="2600" dirty="0" err="1"/>
              <a:t>Olimpiyat’ın</a:t>
            </a:r>
            <a:r>
              <a:rPr lang="tr-TR" sz="2600" dirty="0"/>
              <a:t> ikinci yılında (MÖ 547-546) altmış dört yaşındaydı ve kısa bir süre sonra öldü</a:t>
            </a:r>
            <a:r>
              <a:rPr lang="tr-TR" sz="2600" dirty="0" smtClean="0"/>
              <a:t>.</a:t>
            </a:r>
          </a:p>
          <a:p>
            <a:pPr marL="0" indent="0" fontAlgn="base">
              <a:buNone/>
            </a:pPr>
            <a:endParaRPr lang="tr-TR" dirty="0"/>
          </a:p>
          <a:p>
            <a:pPr marL="0" indent="0" fontAlgn="base">
              <a:buNone/>
            </a:pPr>
            <a:r>
              <a:rPr lang="tr-TR" dirty="0" smtClean="0"/>
              <a:t>776 BC------&gt; </a:t>
            </a:r>
            <a:r>
              <a:rPr lang="tr-TR" dirty="0" err="1" smtClean="0"/>
              <a:t>Theodosius</a:t>
            </a:r>
            <a:r>
              <a:rPr lang="tr-TR" dirty="0" smtClean="0"/>
              <a:t> II</a:t>
            </a:r>
          </a:p>
          <a:p>
            <a:pPr marL="0" indent="0" fontAlgn="base">
              <a:buNone/>
            </a:pPr>
            <a:r>
              <a:rPr lang="tr-TR" dirty="0" smtClean="0"/>
              <a:t>Olympic </a:t>
            </a:r>
            <a:r>
              <a:rPr lang="tr-TR" dirty="0" err="1" smtClean="0"/>
              <a:t>Truce</a:t>
            </a:r>
            <a:r>
              <a:rPr lang="tr-TR" dirty="0" smtClean="0"/>
              <a:t> (</a:t>
            </a:r>
            <a:r>
              <a:rPr lang="el-GR" dirty="0"/>
              <a:t> </a:t>
            </a:r>
            <a:r>
              <a:rPr lang="el-GR" dirty="0" smtClean="0"/>
              <a:t>Ἐκεχειρία</a:t>
            </a:r>
            <a:r>
              <a:rPr lang="tr-TR" dirty="0" smtClean="0"/>
              <a:t>)</a:t>
            </a:r>
            <a:endParaRPr lang="tr-TR" dirty="0"/>
          </a:p>
          <a:p>
            <a:pPr marL="0" indent="0">
              <a:buNone/>
            </a:pPr>
            <a:r>
              <a:rPr lang="tr-TR" dirty="0"/>
              <a:t/>
            </a:r>
            <a:br>
              <a:rPr lang="tr-TR" dirty="0"/>
            </a:br>
            <a:endParaRPr lang="en-US" dirty="0"/>
          </a:p>
        </p:txBody>
      </p:sp>
    </p:spTree>
    <p:extLst>
      <p:ext uri="{BB962C8B-B14F-4D97-AF65-F5344CB8AC3E}">
        <p14:creationId xmlns:p14="http://schemas.microsoft.com/office/powerpoint/2010/main" val="110163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4130" y="23343"/>
            <a:ext cx="6413610" cy="5120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824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4251505"/>
          </a:xfrm>
        </p:spPr>
        <p:txBody>
          <a:bodyPr>
            <a:normAutofit/>
          </a:bodyPr>
          <a:lstStyle/>
          <a:p>
            <a:pPr marL="0" indent="0" fontAlgn="base">
              <a:buNone/>
            </a:pPr>
            <a:r>
              <a:rPr lang="tr-TR" sz="2400" dirty="0"/>
              <a:t>Hiçbir belge kronolojik referanslar sunmadığından, çalışmaları hakkında bir zaman çizelgesi oluşturmak artık imkânsızdır. Dördüncü yüzyıl Bizanslı </a:t>
            </a:r>
            <a:r>
              <a:rPr lang="tr-TR" sz="2400" dirty="0" err="1"/>
              <a:t>retorikçi</a:t>
            </a:r>
            <a:r>
              <a:rPr lang="tr-TR" sz="2400" dirty="0"/>
              <a:t> </a:t>
            </a:r>
            <a:r>
              <a:rPr lang="tr-TR" sz="2400" dirty="0" err="1"/>
              <a:t>Themistius</a:t>
            </a:r>
            <a:r>
              <a:rPr lang="tr-TR" sz="2400" dirty="0"/>
              <a:t>, onun “bilinen Yunanlılar arasında doğa üzerine yazılı bir belge yayınlayan ilk kişi” olduğundan bahseder. Dolayısıyla onun metinleri, en azından Batı dünyasında, düzyazı olarak yazılmış en eski metinler arasındadır. </a:t>
            </a:r>
            <a:r>
              <a:rPr lang="tr-TR" dirty="0"/>
              <a:t/>
            </a:r>
            <a:br>
              <a:rPr lang="tr-TR" dirty="0"/>
            </a:br>
            <a:endParaRPr lang="en-US" dirty="0"/>
          </a:p>
        </p:txBody>
      </p:sp>
    </p:spTree>
    <p:extLst>
      <p:ext uri="{BB962C8B-B14F-4D97-AF65-F5344CB8AC3E}">
        <p14:creationId xmlns:p14="http://schemas.microsoft.com/office/powerpoint/2010/main" val="2280633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4251505"/>
          </a:xfrm>
        </p:spPr>
        <p:txBody>
          <a:bodyPr>
            <a:normAutofit fontScale="92500" lnSpcReduction="10000"/>
          </a:bodyPr>
          <a:lstStyle/>
          <a:p>
            <a:pPr marL="0" indent="0" fontAlgn="base">
              <a:buNone/>
            </a:pPr>
            <a:r>
              <a:rPr lang="tr-TR" sz="2400" dirty="0"/>
              <a:t>Platon’un zamanına gelindiğinde, felsefesi neredeyse unutulmuştu ve Aristoteles, halefi </a:t>
            </a:r>
            <a:r>
              <a:rPr lang="tr-TR" sz="2400" dirty="0" err="1"/>
              <a:t>Theophrastus</a:t>
            </a:r>
            <a:r>
              <a:rPr lang="tr-TR" sz="2400" dirty="0"/>
              <a:t> ve birkaç </a:t>
            </a:r>
            <a:r>
              <a:rPr lang="tr-TR" sz="2400" dirty="0" err="1"/>
              <a:t>doksograf</a:t>
            </a:r>
            <a:r>
              <a:rPr lang="tr-TR" sz="2400" dirty="0"/>
              <a:t> bize kalan az bilgiyi sağlamaktadır. Ancak Aristoteles’ten, yine Miletli olan </a:t>
            </a:r>
            <a:r>
              <a:rPr lang="tr-TR" sz="2400" dirty="0" err="1"/>
              <a:t>Thales’in</a:t>
            </a:r>
            <a:r>
              <a:rPr lang="tr-TR" sz="2400" dirty="0"/>
              <a:t> </a:t>
            </a:r>
            <a:r>
              <a:rPr lang="tr-TR" sz="2400" dirty="0" err="1"/>
              <a:t>Anaksimandros’tan</a:t>
            </a:r>
            <a:r>
              <a:rPr lang="tr-TR" sz="2400" dirty="0"/>
              <a:t> önce geldiğini biliyoruz. </a:t>
            </a:r>
            <a:r>
              <a:rPr lang="tr-TR" sz="2400" dirty="0" err="1"/>
              <a:t>Thales’in</a:t>
            </a:r>
            <a:r>
              <a:rPr lang="tr-TR" sz="2400" dirty="0"/>
              <a:t> gerçekten </a:t>
            </a:r>
            <a:r>
              <a:rPr lang="tr-TR" sz="2400" dirty="0" err="1"/>
              <a:t>Anaksimandros’un</a:t>
            </a:r>
            <a:r>
              <a:rPr lang="tr-TR" sz="2400" dirty="0"/>
              <a:t> öğretmeni olup olmadığı tartışmalıdır, ancak </a:t>
            </a:r>
            <a:r>
              <a:rPr lang="tr-TR" sz="2400" dirty="0" err="1"/>
              <a:t>Anaksimandros’un</a:t>
            </a:r>
            <a:r>
              <a:rPr lang="tr-TR" sz="2400" dirty="0"/>
              <a:t> </a:t>
            </a:r>
            <a:r>
              <a:rPr lang="tr-TR" sz="2400" dirty="0" err="1"/>
              <a:t>Thales’in</a:t>
            </a:r>
            <a:r>
              <a:rPr lang="tr-TR" sz="2400" dirty="0"/>
              <a:t> her şeyin sudan türediği teorisinden etkilendiğine şüphe yoktur. </a:t>
            </a:r>
          </a:p>
          <a:p>
            <a:pPr marL="0" indent="0" fontAlgn="base">
              <a:buNone/>
            </a:pPr>
            <a:endParaRPr lang="tr-TR" sz="1900" dirty="0" smtClean="0"/>
          </a:p>
          <a:p>
            <a:pPr marL="0" indent="0" fontAlgn="base">
              <a:buNone/>
            </a:pPr>
            <a:r>
              <a:rPr lang="tr-TR" sz="1900" dirty="0" err="1" smtClean="0"/>
              <a:t>Doksografi</a:t>
            </a:r>
            <a:r>
              <a:rPr lang="tr-TR" sz="1900" dirty="0" smtClean="0"/>
              <a:t> </a:t>
            </a:r>
            <a:r>
              <a:rPr lang="tr-TR" sz="1900" dirty="0"/>
              <a:t>(Yunanca: </a:t>
            </a:r>
            <a:r>
              <a:rPr lang="el-GR" sz="1900" dirty="0"/>
              <a:t>δόξα - "</a:t>
            </a:r>
            <a:r>
              <a:rPr lang="tr-TR" sz="1900" dirty="0"/>
              <a:t>bir görüş", "bir bakış açısı" + </a:t>
            </a:r>
            <a:r>
              <a:rPr lang="el-GR" sz="1900" dirty="0"/>
              <a:t>γράφειν - "</a:t>
            </a:r>
            <a:r>
              <a:rPr lang="tr-TR" sz="1900" dirty="0"/>
              <a:t>yazmak", "tanımlamak"), özellikle klasik tarihçilerin geçmiş filozofların ve bilim adamlarının bakış açılarını anlatan eserleri için kullanılan bir terimdir.</a:t>
            </a:r>
            <a:r>
              <a:rPr lang="tr-TR" dirty="0"/>
              <a:t/>
            </a:r>
            <a:br>
              <a:rPr lang="tr-TR" dirty="0"/>
            </a:br>
            <a:endParaRPr lang="en-US" dirty="0"/>
          </a:p>
        </p:txBody>
      </p:sp>
    </p:spTree>
    <p:extLst>
      <p:ext uri="{BB962C8B-B14F-4D97-AF65-F5344CB8AC3E}">
        <p14:creationId xmlns:p14="http://schemas.microsoft.com/office/powerpoint/2010/main" val="2919840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4251505"/>
          </a:xfrm>
        </p:spPr>
        <p:txBody>
          <a:bodyPr>
            <a:normAutofit/>
          </a:bodyPr>
          <a:lstStyle/>
          <a:p>
            <a:pPr marL="0" indent="0" algn="just" fontAlgn="base">
              <a:buNone/>
            </a:pPr>
            <a:r>
              <a:rPr lang="tr-TR" sz="2400" dirty="0"/>
              <a:t>Tartışmaya açık olmayan bir şey varsa o da Antik Yunanlıların bile </a:t>
            </a:r>
            <a:r>
              <a:rPr lang="tr-TR" sz="2400" dirty="0" err="1"/>
              <a:t>Anaksimandros’u</a:t>
            </a:r>
            <a:r>
              <a:rPr lang="tr-TR" sz="2400" dirty="0"/>
              <a:t> Milet’te </a:t>
            </a:r>
            <a:r>
              <a:rPr lang="tr-TR" sz="2400" dirty="0" err="1"/>
              <a:t>Thales’le</a:t>
            </a:r>
            <a:r>
              <a:rPr lang="tr-TR" sz="2400" dirty="0"/>
              <a:t> başlayıp </a:t>
            </a:r>
            <a:r>
              <a:rPr lang="tr-TR" sz="2400" dirty="0" err="1"/>
              <a:t>Anaksimandros’la</a:t>
            </a:r>
            <a:r>
              <a:rPr lang="tr-TR" sz="2400" dirty="0"/>
              <a:t> devam eden ve </a:t>
            </a:r>
            <a:r>
              <a:rPr lang="tr-TR" sz="2400" dirty="0" err="1"/>
              <a:t>Anaksimenes’le</a:t>
            </a:r>
            <a:r>
              <a:rPr lang="tr-TR" sz="2400" dirty="0"/>
              <a:t> son bulan Monist okuldan saydıklarıdır. 3. yüzyılda yaşamış Romalı </a:t>
            </a:r>
            <a:r>
              <a:rPr lang="tr-TR" sz="2400" dirty="0" err="1"/>
              <a:t>retorikçi</a:t>
            </a:r>
            <a:r>
              <a:rPr lang="tr-TR" sz="2400" dirty="0"/>
              <a:t> </a:t>
            </a:r>
            <a:r>
              <a:rPr lang="tr-TR" sz="2400" dirty="0" err="1"/>
              <a:t>Aelian</a:t>
            </a:r>
            <a:r>
              <a:rPr lang="tr-TR" sz="2400" dirty="0"/>
              <a:t>, </a:t>
            </a:r>
            <a:r>
              <a:rPr lang="tr-TR" sz="2400" dirty="0" err="1"/>
              <a:t>Anaksimandros’u</a:t>
            </a:r>
            <a:r>
              <a:rPr lang="tr-TR" sz="2400" dirty="0"/>
              <a:t> Karadeniz kıyısındaki Apollonia’ya giden Milet kolonisinin lideri olarak tasvir eder ve bu nedenle bazıları onun önde gelen bir yurttaş olduğu sonucuna varmıştır.</a:t>
            </a:r>
            <a:endParaRPr lang="en-US" dirty="0"/>
          </a:p>
        </p:txBody>
      </p:sp>
    </p:spTree>
    <p:extLst>
      <p:ext uri="{BB962C8B-B14F-4D97-AF65-F5344CB8AC3E}">
        <p14:creationId xmlns:p14="http://schemas.microsoft.com/office/powerpoint/2010/main" val="984762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4251505"/>
          </a:xfrm>
        </p:spPr>
        <p:txBody>
          <a:bodyPr>
            <a:normAutofit lnSpcReduction="10000"/>
          </a:bodyPr>
          <a:lstStyle/>
          <a:p>
            <a:pPr marL="0" indent="0" algn="just" fontAlgn="base">
              <a:buNone/>
            </a:pPr>
            <a:r>
              <a:rPr lang="tr-TR" sz="2400" dirty="0" err="1"/>
              <a:t>Anaksimandros’un</a:t>
            </a:r>
            <a:r>
              <a:rPr lang="tr-TR" sz="2400" dirty="0"/>
              <a:t> teorileri Yunan efsanevi geleneğinden, Batı felsefesinin babası </a:t>
            </a:r>
            <a:r>
              <a:rPr lang="tr-TR" sz="2400" dirty="0" err="1"/>
              <a:t>Thales’in</a:t>
            </a:r>
            <a:r>
              <a:rPr lang="tr-TR" sz="2400" dirty="0"/>
              <a:t> bazı fikirlerinden ve Yakın Doğu’daki eski uygarlıkların, özellikle de Babil’in gözlemlerinden etkilenmiştir. Tüm bunlar akılcı bir şekilde geliştirilmiştir. Evrensel bir ilke bulma arzusuyla, geleneksel din gibi kozmik bir düzenin varlığını varsaymıştır; ve bu konudaki fikirleri, gerçekliğin çeşitli alanlarına ilahi kontrol atfeden eski mit dilini kullanmıştır. Bu, her yerde tanrılar gören ve bu nedenle fikirlerini oldukça esnek bir sisteme sığdırabilen bir toplumda Yunan filozofları için yaygın bir uygulamaydı.</a:t>
            </a:r>
            <a:endParaRPr lang="en-US" dirty="0"/>
          </a:p>
        </p:txBody>
      </p:sp>
    </p:spTree>
    <p:extLst>
      <p:ext uri="{BB962C8B-B14F-4D97-AF65-F5344CB8AC3E}">
        <p14:creationId xmlns:p14="http://schemas.microsoft.com/office/powerpoint/2010/main" val="675514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4251505"/>
          </a:xfrm>
        </p:spPr>
        <p:txBody>
          <a:bodyPr>
            <a:normAutofit lnSpcReduction="10000"/>
          </a:bodyPr>
          <a:lstStyle/>
          <a:p>
            <a:pPr marL="0" indent="0" algn="just" fontAlgn="base">
              <a:buNone/>
            </a:pPr>
            <a:r>
              <a:rPr lang="tr-TR" sz="2400" dirty="0" err="1"/>
              <a:t>Anaksimandros’un</a:t>
            </a:r>
            <a:r>
              <a:rPr lang="tr-TR" sz="2400" dirty="0"/>
              <a:t> fikirlerinin seyrini dikkatle takip edersek, ilk başta göründüğü kadar ani bir kopuş olmadığını fark ederiz. İlk Yunan filozoflarının evreni oluşturduğuna inandıkları doğanın temel unsurları (su, hava, ateş, toprak) aslında daha önceki düşünce biçimlerinde hayal edilen temel güçleri temsil etmektedir. Bunların çarpışması, </a:t>
            </a:r>
            <a:r>
              <a:rPr lang="tr-TR" sz="2400" dirty="0" err="1"/>
              <a:t>mitik</a:t>
            </a:r>
            <a:r>
              <a:rPr lang="tr-TR" sz="2400" dirty="0"/>
              <a:t> geleneğin kozmik uyum olarak adlandırdığı şeyi üretmiştir. Eski kozmogonilerde – </a:t>
            </a:r>
            <a:r>
              <a:rPr lang="tr-TR" sz="2400" dirty="0" err="1"/>
              <a:t>Hesiod</a:t>
            </a:r>
            <a:r>
              <a:rPr lang="tr-TR" sz="2400" dirty="0"/>
              <a:t> (MÖ 8. – 7. yüzyıl) ve </a:t>
            </a:r>
            <a:r>
              <a:rPr lang="tr-TR" sz="2400" dirty="0" err="1"/>
              <a:t>Pherecydes</a:t>
            </a:r>
            <a:r>
              <a:rPr lang="tr-TR" sz="2400" dirty="0"/>
              <a:t> (MÖ 6. yüzyıl) – Zeus bu uyumu tehdit eden güçleri (Titanlar) yok ederek dünyadaki düzenini kurar.</a:t>
            </a:r>
            <a:endParaRPr lang="en-US" dirty="0"/>
          </a:p>
        </p:txBody>
      </p:sp>
    </p:spTree>
    <p:extLst>
      <p:ext uri="{BB962C8B-B14F-4D97-AF65-F5344CB8AC3E}">
        <p14:creationId xmlns:p14="http://schemas.microsoft.com/office/powerpoint/2010/main" val="3856435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4733856"/>
          </a:xfrm>
        </p:spPr>
        <p:txBody>
          <a:bodyPr>
            <a:normAutofit lnSpcReduction="10000"/>
          </a:bodyPr>
          <a:lstStyle/>
          <a:p>
            <a:pPr marL="0" indent="0" algn="just" fontAlgn="base">
              <a:buNone/>
            </a:pPr>
            <a:r>
              <a:rPr lang="tr-TR" sz="2400" dirty="0" err="1" smtClean="0"/>
              <a:t>Anaksimandros</a:t>
            </a:r>
            <a:r>
              <a:rPr lang="tr-TR" sz="2400" dirty="0" smtClean="0"/>
              <a:t> </a:t>
            </a:r>
            <a:r>
              <a:rPr lang="tr-TR" sz="2400" dirty="0"/>
              <a:t>kozmik düzenin tekil değil geometrik olduğunu ve bunun da evrenin merkezinde yer alan dünyanın dengesine neden olduğunu iddia etmiştir. Bu, doğada olduğu gibi toplumda da sistemin durağan noktası olan bir merkez etrafında örgütlenen yeni bir siyasi düzenin ve yeni bir mekânın doğaya izdüşümüdür. </a:t>
            </a:r>
            <a:endParaRPr lang="tr-TR" sz="2400" dirty="0" smtClean="0"/>
          </a:p>
          <a:p>
            <a:pPr marL="0" indent="0" algn="just" fontAlgn="base">
              <a:buNone/>
            </a:pPr>
            <a:r>
              <a:rPr lang="tr-TR" sz="2400" dirty="0" smtClean="0"/>
              <a:t>Bu </a:t>
            </a:r>
            <a:r>
              <a:rPr lang="tr-TR" sz="2400" dirty="0"/>
              <a:t>alanda </a:t>
            </a:r>
            <a:r>
              <a:rPr lang="tr-TR" sz="2400" dirty="0" err="1"/>
              <a:t>izonomi</a:t>
            </a:r>
            <a:r>
              <a:rPr lang="tr-TR" sz="2400" dirty="0"/>
              <a:t> (eşit haklar) vardır ve tüm güçler simetrik ve aktarılabilirdir. Kararlar artık şehrin ortasında yer alan agoradaki </a:t>
            </a:r>
            <a:r>
              <a:rPr lang="tr-TR" sz="2400" dirty="0" err="1"/>
              <a:t>demos</a:t>
            </a:r>
            <a:r>
              <a:rPr lang="tr-TR" sz="2400" dirty="0"/>
              <a:t> meclisi tarafından alınmaktadır.</a:t>
            </a:r>
          </a:p>
          <a:p>
            <a:pPr marL="0" indent="0">
              <a:buNone/>
            </a:pPr>
            <a:r>
              <a:rPr lang="tr-TR" sz="2400" dirty="0"/>
              <a:t/>
            </a:r>
            <a:br>
              <a:rPr lang="tr-TR" sz="2400" dirty="0"/>
            </a:br>
            <a:endParaRPr lang="en-US" dirty="0"/>
          </a:p>
        </p:txBody>
      </p:sp>
    </p:spTree>
    <p:extLst>
      <p:ext uri="{BB962C8B-B14F-4D97-AF65-F5344CB8AC3E}">
        <p14:creationId xmlns:p14="http://schemas.microsoft.com/office/powerpoint/2010/main" val="1169006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4733856"/>
          </a:xfrm>
        </p:spPr>
        <p:txBody>
          <a:bodyPr>
            <a:normAutofit/>
          </a:bodyPr>
          <a:lstStyle/>
          <a:p>
            <a:pPr marL="0" indent="0" algn="just" fontAlgn="base">
              <a:buNone/>
            </a:pPr>
            <a:r>
              <a:rPr lang="tr-TR" sz="2400" dirty="0"/>
              <a:t>Aynı rasyonel düşünce tarzı onu, muhtemelen </a:t>
            </a:r>
            <a:r>
              <a:rPr lang="tr-TR" sz="2400" dirty="0" err="1"/>
              <a:t>mitik</a:t>
            </a:r>
            <a:r>
              <a:rPr lang="tr-TR" sz="2400" dirty="0"/>
              <a:t> Yunan kozmogonisinde her şeyin kendisinden ortaya çıktığı orijinal </a:t>
            </a:r>
            <a:r>
              <a:rPr lang="tr-TR" sz="2400" dirty="0" err="1"/>
              <a:t>Kaos’tan</a:t>
            </a:r>
            <a:r>
              <a:rPr lang="tr-TR" sz="2400" dirty="0"/>
              <a:t> (boşluk, uçurum, biçimsiz durum) etkilenen bir kavram olan soyut </a:t>
            </a:r>
            <a:r>
              <a:rPr lang="tr-TR" sz="2400" dirty="0" err="1"/>
              <a:t>apeiron’u</a:t>
            </a:r>
            <a:r>
              <a:rPr lang="tr-TR" sz="2400" dirty="0"/>
              <a:t> (belirsiz, sonsuz, sınırsız, limitsiz) evrenin kökeni olarak tanıtmaya yöneltmiştir. Ayrıca dört element arasındaki karşılıklı değişimleri de dikkate alır. O halde köken, kaynağında sınırsız olan, çürüme yaşamadan yaratabilen, böylece oluşumun asla durmayacağı başka bir şey olmalıdır</a:t>
            </a:r>
            <a:r>
              <a:rPr lang="tr-TR" sz="2400" dirty="0" smtClean="0"/>
              <a:t>.</a:t>
            </a:r>
          </a:p>
          <a:p>
            <a:pPr marL="0" indent="0" algn="just" fontAlgn="base">
              <a:buNone/>
            </a:pPr>
            <a:r>
              <a:rPr lang="tr-TR" sz="2400" dirty="0"/>
              <a:t/>
            </a:r>
            <a:br>
              <a:rPr lang="tr-TR" sz="2400" dirty="0"/>
            </a:br>
            <a:endParaRPr lang="en-US" dirty="0"/>
          </a:p>
        </p:txBody>
      </p:sp>
    </p:spTree>
    <p:extLst>
      <p:ext uri="{BB962C8B-B14F-4D97-AF65-F5344CB8AC3E}">
        <p14:creationId xmlns:p14="http://schemas.microsoft.com/office/powerpoint/2010/main" val="3497483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fontScale="92500"/>
          </a:bodyPr>
          <a:lstStyle/>
          <a:p>
            <a:pPr marL="0" indent="0" algn="just" fontAlgn="base">
              <a:buNone/>
            </a:pPr>
            <a:r>
              <a:rPr lang="tr-TR" sz="2400" dirty="0" err="1"/>
              <a:t>Anaksimandros</a:t>
            </a:r>
            <a:r>
              <a:rPr lang="tr-TR" sz="2400" dirty="0"/>
              <a:t> tarafından yaratılan kozmolojik teorinin merkezinde yer alır. Mevcut birkaç parçadan, başlangıcın ya da nihai gerçekliğin (</a:t>
            </a:r>
            <a:r>
              <a:rPr lang="tr-TR" sz="2400" dirty="0" err="1"/>
              <a:t>arkhe</a:t>
            </a:r>
            <a:r>
              <a:rPr lang="tr-TR" sz="2400" dirty="0"/>
              <a:t>) ebedi ve sonsuz ya da sınırsız (</a:t>
            </a:r>
            <a:r>
              <a:rPr lang="tr-TR" sz="2400" dirty="0" err="1"/>
              <a:t>apeiron</a:t>
            </a:r>
            <a:r>
              <a:rPr lang="tr-TR" sz="2400" dirty="0"/>
              <a:t>) olduğuna, ne yaşlılığa ne de çürümeye tabi olduğuna, algılayabildiğimiz her şeyin türetildiği sürekli olarak taze malzemeler verdiğine inandığını öğrenmekteyiz. </a:t>
            </a:r>
            <a:r>
              <a:rPr lang="tr-TR" sz="2400" dirty="0" err="1"/>
              <a:t>Apeiron</a:t>
            </a:r>
            <a:r>
              <a:rPr lang="tr-TR" sz="2400" dirty="0"/>
              <a:t>, dünyanın yaratılışına etki eden zıtlıkları (sıcak-soğuk, ıslak-kuru, vs.) üretmiştir (bkz. </a:t>
            </a:r>
            <a:r>
              <a:rPr lang="tr-TR" sz="2400" dirty="0" err="1"/>
              <a:t>Herakleitos</a:t>
            </a:r>
            <a:r>
              <a:rPr lang="tr-TR" sz="2400" dirty="0"/>
              <a:t>). Her şey </a:t>
            </a:r>
            <a:r>
              <a:rPr lang="tr-TR" sz="2400" dirty="0" err="1"/>
              <a:t>apeiron’dan</a:t>
            </a:r>
            <a:r>
              <a:rPr lang="tr-TR" sz="2400" dirty="0"/>
              <a:t> üretilir ve sonra zorunluluk gereği </a:t>
            </a:r>
            <a:r>
              <a:rPr lang="tr-TR" sz="2400" dirty="0" err="1"/>
              <a:t>apeiron’a</a:t>
            </a:r>
            <a:r>
              <a:rPr lang="tr-TR" sz="2400" dirty="0"/>
              <a:t> geri dönerek yok edilir. Sonsuz dünyaların </a:t>
            </a:r>
            <a:r>
              <a:rPr lang="tr-TR" sz="2400" dirty="0" err="1"/>
              <a:t>apeiron’dan</a:t>
            </a:r>
            <a:r>
              <a:rPr lang="tr-TR" sz="2400" dirty="0"/>
              <a:t> üretildiğine ve sonra yine orada yok edildiğine inanıyordu</a:t>
            </a:r>
            <a:r>
              <a:rPr lang="tr-TR" sz="2400" dirty="0" smtClean="0"/>
              <a:t>.</a:t>
            </a:r>
          </a:p>
          <a:p>
            <a:pPr marL="0" indent="0" algn="just" fontAlgn="base">
              <a:buNone/>
            </a:pPr>
            <a:r>
              <a:rPr lang="tr-TR" sz="2400" dirty="0"/>
              <a:t/>
            </a:r>
            <a:br>
              <a:rPr lang="tr-TR" sz="2400" dirty="0"/>
            </a:br>
            <a:endParaRPr lang="en-US" dirty="0"/>
          </a:p>
        </p:txBody>
      </p:sp>
    </p:spTree>
    <p:extLst>
      <p:ext uri="{BB962C8B-B14F-4D97-AF65-F5344CB8AC3E}">
        <p14:creationId xmlns:p14="http://schemas.microsoft.com/office/powerpoint/2010/main" val="1492570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fontScale="92500" lnSpcReduction="10000"/>
          </a:bodyPr>
          <a:lstStyle/>
          <a:p>
            <a:pPr marL="0" indent="0" algn="just" fontAlgn="base">
              <a:buNone/>
            </a:pPr>
            <a:r>
              <a:rPr lang="tr-TR" sz="2400" dirty="0"/>
              <a:t>Fikirleri Yunan </a:t>
            </a:r>
            <a:r>
              <a:rPr lang="tr-TR" sz="2400" dirty="0" err="1"/>
              <a:t>mitik</a:t>
            </a:r>
            <a:r>
              <a:rPr lang="tr-TR" sz="2400" dirty="0"/>
              <a:t> geleneğinden ve hocası </a:t>
            </a:r>
            <a:r>
              <a:rPr lang="tr-TR" sz="2400" dirty="0" err="1"/>
              <a:t>Thales’ten</a:t>
            </a:r>
            <a:r>
              <a:rPr lang="tr-TR" sz="2400" dirty="0"/>
              <a:t> (MÖ 7. ila 6. yüzyıl) etkilenmiştir. Evrensel bir ilke arayışında olan </a:t>
            </a:r>
            <a:r>
              <a:rPr lang="tr-TR" sz="2400" dirty="0" err="1"/>
              <a:t>Anaksimandros</a:t>
            </a:r>
            <a:r>
              <a:rPr lang="tr-TR" sz="2400" dirty="0"/>
              <a:t>, kozmik bir düzen olduğuna dair geleneksel dini varsayımı muhafaza etmiş ve bunu, gerçekliğin çeşitli alanlarına ilahi kontrol atfeden eski </a:t>
            </a:r>
            <a:r>
              <a:rPr lang="tr-TR" sz="2400" dirty="0" err="1"/>
              <a:t>mitik</a:t>
            </a:r>
            <a:r>
              <a:rPr lang="tr-TR" sz="2400" dirty="0"/>
              <a:t> dili kullanarak rasyonel bir şekilde açıklamaya çalışmıştır. Bu dil, tanrıları her yerde görebilen bir toplum için daha uygundu; bu nedenle doğa yasalarının ilk pırıltıları ilahi yasalardan türetilmişti. Yunanlılar evrensel ilkelerin insan toplumlarına da uygulanabileceğine inanıyorlardı. </a:t>
            </a:r>
            <a:r>
              <a:rPr lang="tr-TR" sz="2400" dirty="0" err="1"/>
              <a:t>Nomos</a:t>
            </a:r>
            <a:r>
              <a:rPr lang="tr-TR" sz="2400" dirty="0"/>
              <a:t> (yasa) kelimesi başlangıçta doğal yasa anlamına gelmiş ve daha sonra insan yapımı yasa anlamında kullanılmış olabilir</a:t>
            </a:r>
            <a:r>
              <a:rPr lang="tr-TR" sz="2400" dirty="0" smtClean="0"/>
              <a:t>.</a:t>
            </a:r>
          </a:p>
          <a:p>
            <a:pPr marL="0" indent="0" algn="just" fontAlgn="base">
              <a:buNone/>
            </a:pPr>
            <a:r>
              <a:rPr lang="tr-TR" sz="2400" dirty="0"/>
              <a:t/>
            </a:r>
            <a:br>
              <a:rPr lang="tr-TR" sz="2400" dirty="0"/>
            </a:br>
            <a:endParaRPr lang="en-US" dirty="0"/>
          </a:p>
        </p:txBody>
      </p:sp>
    </p:spTree>
    <p:extLst>
      <p:ext uri="{BB962C8B-B14F-4D97-AF65-F5344CB8AC3E}">
        <p14:creationId xmlns:p14="http://schemas.microsoft.com/office/powerpoint/2010/main" val="4061512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a:t>Yunan felsefesi yüksek bir soyutlama düzeyine girmiştir. Tamamen belirsiz olduğu için </a:t>
            </a:r>
            <a:r>
              <a:rPr lang="tr-TR" sz="2400" dirty="0" err="1"/>
              <a:t>apeiron’u</a:t>
            </a:r>
            <a:r>
              <a:rPr lang="tr-TR" sz="2400" dirty="0"/>
              <a:t> her şeyin kökeni olarak kabul etmiştir. Bu, daha önce var olan </a:t>
            </a:r>
            <a:r>
              <a:rPr lang="tr-TR" sz="2400" dirty="0" err="1"/>
              <a:t>mitik</a:t>
            </a:r>
            <a:r>
              <a:rPr lang="tr-TR" sz="2400" dirty="0"/>
              <a:t> düşünce tarzından, arkaik dönemin (MÖ 8. ila 6. yüzyıl) temel özelliği olan daha yeni rasyonel düşünce tarzına geçiştir. Düşüncedeki bu değişim, MÖ 6. yüzyılda Yunan şehir devletlerindeki yeni siyasi koşullarla ilişkilidir.</a:t>
            </a:r>
          </a:p>
          <a:p>
            <a:pPr marL="0" indent="0">
              <a:buNone/>
            </a:pPr>
            <a:r>
              <a:rPr lang="tr-TR" sz="2400" dirty="0"/>
              <a:t/>
            </a:r>
            <a:br>
              <a:rPr lang="tr-TR" sz="2400" dirty="0"/>
            </a:br>
            <a:r>
              <a:rPr lang="tr-TR" sz="2400" dirty="0"/>
              <a:t/>
            </a:r>
            <a:br>
              <a:rPr lang="tr-TR" sz="2400" dirty="0"/>
            </a:br>
            <a:endParaRPr lang="en-US" dirty="0"/>
          </a:p>
        </p:txBody>
      </p:sp>
    </p:spTree>
    <p:extLst>
      <p:ext uri="{BB962C8B-B14F-4D97-AF65-F5344CB8AC3E}">
        <p14:creationId xmlns:p14="http://schemas.microsoft.com/office/powerpoint/2010/main" val="1993965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a:t>“Sonsuz “dan ziyade “sınırsız” anlamına gelen Yunanca </a:t>
            </a:r>
            <a:r>
              <a:rPr lang="tr-TR" sz="2400" dirty="0" err="1"/>
              <a:t>Apeiron</a:t>
            </a:r>
            <a:r>
              <a:rPr lang="tr-TR" sz="2400" dirty="0"/>
              <a:t> terimi, </a:t>
            </a:r>
            <a:r>
              <a:rPr lang="tr-TR" sz="2400" dirty="0" err="1"/>
              <a:t>Anaksimandros</a:t>
            </a:r>
            <a:r>
              <a:rPr lang="tr-TR" sz="2400" dirty="0"/>
              <a:t> tarafından evreninin nihai kaynağı için kullanılmıştır. Muhtemelen bununla uzamsal olarak sınırsız bir şeyi kastetmiştir, ancak ondan birincil zıt maddeler (sıcak ve soğuk, kuru ve ıslak gibi) ortaya çıktığı için niteliksel olarak belirsiz olarak da kabul edilmiş olabilir. Bazı erken dönem </a:t>
            </a:r>
            <a:r>
              <a:rPr lang="tr-TR" sz="2400" dirty="0" err="1"/>
              <a:t>Pisagorcuların</a:t>
            </a:r>
            <a:r>
              <a:rPr lang="tr-TR" sz="2400" dirty="0"/>
              <a:t> görüşlerini özetleyen Aristoteles (Metafizik A, 5), </a:t>
            </a:r>
            <a:r>
              <a:rPr lang="tr-TR" sz="2400" dirty="0" err="1"/>
              <a:t>Peras</a:t>
            </a:r>
            <a:r>
              <a:rPr lang="tr-TR" sz="2400" dirty="0"/>
              <a:t> (“Sınır”) ve </a:t>
            </a:r>
            <a:r>
              <a:rPr lang="tr-TR" sz="2400" dirty="0" err="1"/>
              <a:t>Apeiron</a:t>
            </a:r>
            <a:r>
              <a:rPr lang="tr-TR" sz="2400" dirty="0"/>
              <a:t> (“Sınırsız”) çiftini on karşıttan oluşan bir listenin başına koyar. </a:t>
            </a:r>
            <a:r>
              <a:rPr lang="tr-TR" sz="2400" dirty="0"/>
              <a:t/>
            </a:r>
            <a:br>
              <a:rPr lang="tr-TR" sz="2400" dirty="0"/>
            </a:br>
            <a:r>
              <a:rPr lang="tr-TR" sz="2400" dirty="0"/>
              <a:t/>
            </a:r>
            <a:br>
              <a:rPr lang="tr-TR" sz="2400" dirty="0"/>
            </a:br>
            <a:endParaRPr lang="en-US" dirty="0"/>
          </a:p>
        </p:txBody>
      </p:sp>
    </p:spTree>
    <p:extLst>
      <p:ext uri="{BB962C8B-B14F-4D97-AF65-F5344CB8AC3E}">
        <p14:creationId xmlns:p14="http://schemas.microsoft.com/office/powerpoint/2010/main" val="959491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err="1"/>
              <a:t>Peras</a:t>
            </a:r>
            <a:r>
              <a:rPr lang="tr-TR" sz="2400" dirty="0"/>
              <a:t> (sayısal) teklik, birlik, sükûnet, iyilik vb. ile; </a:t>
            </a:r>
            <a:r>
              <a:rPr lang="tr-TR" sz="2400" dirty="0" err="1"/>
              <a:t>Apeiron</a:t>
            </a:r>
            <a:r>
              <a:rPr lang="tr-TR" sz="2400" dirty="0"/>
              <a:t> ise çiftlik, çokluk, hareket, kötülük ile eşleştirilir. İki ilke </a:t>
            </a:r>
            <a:r>
              <a:rPr lang="tr-TR" sz="2400" dirty="0" err="1"/>
              <a:t>Peras</a:t>
            </a:r>
            <a:r>
              <a:rPr lang="tr-TR" sz="2400" dirty="0"/>
              <a:t> ve </a:t>
            </a:r>
            <a:r>
              <a:rPr lang="tr-TR" sz="2400" dirty="0" err="1"/>
              <a:t>Apeiron</a:t>
            </a:r>
            <a:r>
              <a:rPr lang="tr-TR" sz="2400" dirty="0"/>
              <a:t> nihai bir düalizm oluşturuyordu; bunlar yalnızca nitelik değil, aynı zamanda yüklendikleri şeylerin özüydü. Pisagorculardan itibaren </a:t>
            </a:r>
            <a:r>
              <a:rPr lang="tr-TR" sz="2400" dirty="0" err="1"/>
              <a:t>Peras</a:t>
            </a:r>
            <a:r>
              <a:rPr lang="tr-TR" sz="2400" dirty="0"/>
              <a:t> ve </a:t>
            </a:r>
            <a:r>
              <a:rPr lang="tr-TR" sz="2400" dirty="0" err="1"/>
              <a:t>Apeiron</a:t>
            </a:r>
            <a:r>
              <a:rPr lang="tr-TR" sz="2400" dirty="0"/>
              <a:t> karşıtlığı Yunan felsefesinde standart bir tema olmuştur.</a:t>
            </a:r>
            <a:endParaRPr lang="en-US" dirty="0"/>
          </a:p>
        </p:txBody>
      </p:sp>
    </p:spTree>
    <p:extLst>
      <p:ext uri="{BB962C8B-B14F-4D97-AF65-F5344CB8AC3E}">
        <p14:creationId xmlns:p14="http://schemas.microsoft.com/office/powerpoint/2010/main" val="4146774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23310" y="460824"/>
            <a:ext cx="7320689" cy="431171"/>
          </a:xfrm>
        </p:spPr>
        <p:txBody>
          <a:bodyPr>
            <a:normAutofit fontScale="90000"/>
          </a:bodyPr>
          <a:lstStyle/>
          <a:p>
            <a:pPr fontAlgn="base"/>
            <a:r>
              <a:rPr lang="tr-TR" b="1" dirty="0" smtClean="0">
                <a:effectLst/>
              </a:rPr>
              <a:t/>
            </a:r>
            <a:br>
              <a:rPr lang="tr-TR" b="1" dirty="0" smtClean="0">
                <a:effectLst/>
              </a:rPr>
            </a:br>
            <a:r>
              <a:rPr lang="tr-TR" b="1" dirty="0" smtClean="0">
                <a:effectLst/>
              </a:rPr>
              <a:t>Aristoteles’in </a:t>
            </a:r>
            <a:r>
              <a:rPr lang="tr-TR" b="1" dirty="0" err="1">
                <a:effectLst/>
              </a:rPr>
              <a:t>Pisagorcu</a:t>
            </a:r>
            <a:r>
              <a:rPr lang="tr-TR" b="1" dirty="0">
                <a:effectLst/>
              </a:rPr>
              <a:t> </a:t>
            </a:r>
            <a:r>
              <a:rPr lang="tr-TR" b="1" dirty="0" smtClean="0">
                <a:effectLst/>
              </a:rPr>
              <a:t>Zıtlıklar </a:t>
            </a:r>
            <a:r>
              <a:rPr lang="tr-TR" b="1" dirty="0">
                <a:effectLst/>
              </a:rPr>
              <a:t>T</a:t>
            </a:r>
            <a:r>
              <a:rPr lang="tr-TR" b="1" dirty="0" smtClean="0">
                <a:effectLst/>
              </a:rPr>
              <a:t>ablosu</a:t>
            </a: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a:t>Sınırlı—- -Sınırsız</a:t>
            </a:r>
            <a:r>
              <a:rPr lang="tr-TR" sz="2400" dirty="0"/>
              <a:t/>
            </a:r>
            <a:br>
              <a:rPr lang="tr-TR" sz="2400" dirty="0"/>
            </a:br>
            <a:r>
              <a:rPr lang="tr-TR" sz="2400" dirty="0"/>
              <a:t>Tek——– Çift</a:t>
            </a:r>
            <a:r>
              <a:rPr lang="tr-TR" sz="2400" dirty="0"/>
              <a:t/>
            </a:r>
            <a:br>
              <a:rPr lang="tr-TR" sz="2400" dirty="0"/>
            </a:br>
            <a:r>
              <a:rPr lang="tr-TR" sz="2400" dirty="0"/>
              <a:t>Birlik ——Çoğulculuk</a:t>
            </a:r>
            <a:r>
              <a:rPr lang="tr-TR" sz="2400" dirty="0"/>
              <a:t/>
            </a:r>
            <a:br>
              <a:rPr lang="tr-TR" sz="2400" dirty="0"/>
            </a:br>
            <a:r>
              <a:rPr lang="tr-TR" sz="2400" dirty="0"/>
              <a:t>Sağ ——–Sol</a:t>
            </a:r>
            <a:r>
              <a:rPr lang="tr-TR" sz="2400" dirty="0"/>
              <a:t/>
            </a:r>
            <a:br>
              <a:rPr lang="tr-TR" sz="2400" dirty="0"/>
            </a:br>
            <a:r>
              <a:rPr lang="tr-TR" sz="2400" dirty="0"/>
              <a:t>Erkek ——Kadın</a:t>
            </a:r>
            <a:r>
              <a:rPr lang="tr-TR" sz="2400" dirty="0"/>
              <a:t/>
            </a:r>
            <a:br>
              <a:rPr lang="tr-TR" sz="2400" dirty="0"/>
            </a:br>
            <a:r>
              <a:rPr lang="tr-TR" sz="2400" dirty="0"/>
              <a:t>Hareket Halinde —-Dinlenirken</a:t>
            </a:r>
            <a:r>
              <a:rPr lang="tr-TR" sz="2400" dirty="0"/>
              <a:t/>
            </a:r>
            <a:br>
              <a:rPr lang="tr-TR" sz="2400" dirty="0"/>
            </a:br>
            <a:r>
              <a:rPr lang="tr-TR" sz="2400" dirty="0"/>
              <a:t>Düz ———Kavisli</a:t>
            </a:r>
            <a:r>
              <a:rPr lang="tr-TR" sz="2400" dirty="0"/>
              <a:t/>
            </a:r>
            <a:br>
              <a:rPr lang="tr-TR" sz="2400" dirty="0"/>
            </a:br>
            <a:r>
              <a:rPr lang="tr-TR" sz="2400" dirty="0"/>
              <a:t>Aydınlık—- </a:t>
            </a:r>
            <a:r>
              <a:rPr lang="tr-TR" sz="2400" dirty="0" smtClean="0"/>
              <a:t>Karanlık</a:t>
            </a:r>
            <a:r>
              <a:rPr lang="tr-TR" sz="2400" dirty="0"/>
              <a:t/>
            </a:r>
            <a:br>
              <a:rPr lang="tr-TR" sz="2400" dirty="0"/>
            </a:br>
            <a:r>
              <a:rPr lang="tr-TR" sz="2400" dirty="0"/>
              <a:t>İyi ———–Kötü</a:t>
            </a:r>
            <a:r>
              <a:rPr lang="tr-TR" sz="2400" dirty="0"/>
              <a:t/>
            </a:r>
            <a:br>
              <a:rPr lang="tr-TR" sz="2400" dirty="0"/>
            </a:br>
            <a:r>
              <a:rPr lang="tr-TR" sz="2400" dirty="0"/>
              <a:t>Kare ——–Dikdörtgen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9050" y="73929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9539" y="2724455"/>
            <a:ext cx="2275185" cy="2275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415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Anaksimandros’a</a:t>
            </a:r>
            <a:r>
              <a:rPr lang="tr-TR" sz="2000" dirty="0"/>
              <a:t> göre, şeylerin ilkesi, tüm maddelerin bileşeni, belirlenmiş bir şey değildir ve </a:t>
            </a:r>
            <a:r>
              <a:rPr lang="tr-TR" sz="2000" dirty="0" err="1"/>
              <a:t>Thales’in</a:t>
            </a:r>
            <a:r>
              <a:rPr lang="tr-TR" sz="2000" dirty="0"/>
              <a:t> görüşündeki su gibi bir element değildir. Hava ile su arasında ya da hava ile ateş arasında, hava ve ateşten daha kalın ya da su ve topraktan daha ince bir şey de değildir. </a:t>
            </a:r>
            <a:r>
              <a:rPr lang="tr-TR" sz="2000" dirty="0" err="1"/>
              <a:t>Anaksimandros</a:t>
            </a:r>
            <a:r>
              <a:rPr lang="tr-TR" sz="2000" dirty="0"/>
              <a:t> suyun doğada bulunan tüm zıtlıkları kucaklayamayacağını – örneğin su sadece ıslak olabilir, asla kuru olamaz – ve bu nedenle tek bir ana madde olamayacağını savunur; diğer adaylardan herhangi biri de olamazdı. </a:t>
            </a:r>
            <a:r>
              <a:rPr lang="tr-TR" sz="2000" dirty="0" err="1"/>
              <a:t>Apeiron’u</a:t>
            </a:r>
            <a:r>
              <a:rPr lang="tr-TR" sz="2000" dirty="0"/>
              <a:t>, bizim için doğrudan algılanabilir olmasa da, çevresinde gördüğü karşıtlıkları açıklayabilecek bir madde olarak varsaydı</a:t>
            </a:r>
            <a:r>
              <a:rPr lang="tr-TR" sz="2000" dirty="0" smtClean="0"/>
              <a:t>.</a:t>
            </a:r>
          </a:p>
          <a:p>
            <a:pPr marL="0" indent="0" fontAlgn="base">
              <a:buNone/>
            </a:pPr>
            <a:endParaRPr lang="en-US" dirty="0"/>
          </a:p>
        </p:txBody>
      </p:sp>
    </p:spTree>
    <p:extLst>
      <p:ext uri="{BB962C8B-B14F-4D97-AF65-F5344CB8AC3E}">
        <p14:creationId xmlns:p14="http://schemas.microsoft.com/office/powerpoint/2010/main" val="3871295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i="1" dirty="0"/>
              <a:t>“Eğer </a:t>
            </a:r>
            <a:r>
              <a:rPr lang="tr-TR" sz="2000" i="1" dirty="0" err="1"/>
              <a:t>Thales</a:t>
            </a:r>
            <a:r>
              <a:rPr lang="tr-TR" sz="2000" i="1" dirty="0"/>
              <a:t> suyun temel gerçeklik olduğunu söylerken haklı olsaydı, başka herhangi bir şeyin nasıl var olabileceğini görmek kolay olmazdı. Karşıtlığın bir tarafı, soğuk ve nemli olan, kontrolsüz bir şekilde yoluna devam ederdi ve sıcak ve kuru olan uzun zaman önce alandan sürülürdü. O halde, kendisi savaşan karşıtlardan biri olmayan, daha ilkel bir şeye sahip olmalıyız; bu şeylerin ortaya çıktığı ve bir kez daha içine geçtikleri bir şey.”</a:t>
            </a:r>
            <a:endParaRPr lang="tr-TR" sz="2000" dirty="0"/>
          </a:p>
          <a:p>
            <a:pPr marL="0" indent="0">
              <a:buNone/>
            </a:pPr>
            <a:r>
              <a:rPr lang="tr-TR" sz="2000" dirty="0"/>
              <a:t/>
            </a:r>
            <a:br>
              <a:rPr lang="tr-TR" sz="2000" dirty="0"/>
            </a:br>
            <a:endParaRPr lang="en-US" dirty="0"/>
          </a:p>
        </p:txBody>
      </p:sp>
    </p:spTree>
    <p:extLst>
      <p:ext uri="{BB962C8B-B14F-4D97-AF65-F5344CB8AC3E}">
        <p14:creationId xmlns:p14="http://schemas.microsoft.com/office/powerpoint/2010/main" val="3550552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Apeiron</a:t>
            </a:r>
            <a:r>
              <a:rPr lang="tr-TR" dirty="0">
                <a:effectLst/>
              </a:rPr>
              <a:t/>
            </a:r>
            <a:br>
              <a:rPr lang="tr-TR" dirty="0">
                <a:effectLst/>
              </a:rPr>
            </a:br>
            <a:r>
              <a:rPr lang="tr-TR" dirty="0"/>
              <a:t/>
            </a:r>
            <a:br>
              <a:rPr lang="tr-TR" dirty="0"/>
            </a:br>
            <a:r>
              <a:rPr lang="tr-TR" b="1" dirty="0">
                <a:effectLst/>
              </a:rPr>
              <a:t/>
            </a:r>
            <a:br>
              <a:rPr lang="tr-TR" b="1" dirty="0">
                <a:effectLst/>
              </a:rPr>
            </a:br>
            <a:r>
              <a:rPr lang="tr-TR" b="1" dirty="0"/>
              <a:t/>
            </a:r>
            <a:br>
              <a:rPr lang="tr-TR" b="1"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a:t>
            </a:r>
            <a:r>
              <a:rPr lang="tr-TR" sz="2000" dirty="0"/>
              <a:t> tüm ölen şeylerin geldikleri elemente (</a:t>
            </a:r>
            <a:r>
              <a:rPr lang="tr-TR" sz="2000" dirty="0" err="1"/>
              <a:t>apeiron</a:t>
            </a:r>
            <a:r>
              <a:rPr lang="tr-TR" sz="2000" dirty="0"/>
              <a:t>) geri döndüklerini savunur. </a:t>
            </a:r>
            <a:r>
              <a:rPr lang="tr-TR" sz="2000" dirty="0" err="1"/>
              <a:t>Anaksimandros’un</a:t>
            </a:r>
            <a:r>
              <a:rPr lang="tr-TR" sz="2000" dirty="0"/>
              <a:t> yazılarından günümüze ulaşan tek parça bu konuyla ilgilidir. </a:t>
            </a:r>
            <a:r>
              <a:rPr lang="tr-TR" sz="2000" dirty="0" err="1"/>
              <a:t>Simplicius</a:t>
            </a:r>
            <a:r>
              <a:rPr lang="tr-TR" sz="2000" dirty="0"/>
              <a:t> bunu, elementlerin dengeli ve karşılıklı değişimlerini anlatan bir alıntı olarak aktarmıştır:</a:t>
            </a:r>
          </a:p>
          <a:p>
            <a:pPr marL="0" indent="0">
              <a:buNone/>
            </a:pPr>
            <a:r>
              <a:rPr lang="tr-TR" sz="2000" i="1" dirty="0"/>
              <a:t>Her şeyin kökeni oradadır,</a:t>
            </a:r>
            <a:br>
              <a:rPr lang="tr-TR" sz="2000" i="1" dirty="0"/>
            </a:br>
            <a:r>
              <a:rPr lang="tr-TR" sz="2000" i="1" dirty="0"/>
              <a:t>Onların yok oluşu da buradan kaynaklanır,</a:t>
            </a:r>
            <a:br>
              <a:rPr lang="tr-TR" sz="2000" i="1" dirty="0"/>
            </a:br>
            <a:r>
              <a:rPr lang="tr-TR" sz="2000" i="1" dirty="0"/>
              <a:t>Gerekliliğe göre;</a:t>
            </a:r>
            <a:br>
              <a:rPr lang="tr-TR" sz="2000" i="1" dirty="0"/>
            </a:br>
            <a:r>
              <a:rPr lang="tr-TR" sz="2000" i="1" dirty="0"/>
              <a:t>Çünkü onlar birbirlerine haklarını ve mükâfatlarını verirler.</a:t>
            </a:r>
            <a:br>
              <a:rPr lang="tr-TR" sz="2000" i="1" dirty="0"/>
            </a:br>
            <a:r>
              <a:rPr lang="tr-TR" sz="2000" i="1" dirty="0"/>
              <a:t>Onların adaletsizliği için</a:t>
            </a:r>
            <a:br>
              <a:rPr lang="tr-TR" sz="2000" i="1" dirty="0"/>
            </a:br>
            <a:r>
              <a:rPr lang="tr-TR" sz="2000" i="1" dirty="0"/>
              <a:t>Zamanın hükmüne uygun olarak.</a:t>
            </a:r>
            <a:r>
              <a:rPr lang="tr-TR" sz="2000" dirty="0"/>
              <a:t/>
            </a:r>
            <a:br>
              <a:rPr lang="tr-TR" sz="2000" dirty="0"/>
            </a:br>
            <a:r>
              <a:rPr lang="tr-TR" sz="2000" dirty="0"/>
              <a:t/>
            </a:r>
            <a:br>
              <a:rPr lang="tr-TR" sz="2000" dirty="0"/>
            </a:br>
            <a:endParaRPr lang="en-US" dirty="0"/>
          </a:p>
        </p:txBody>
      </p:sp>
    </p:spTree>
    <p:extLst>
      <p:ext uri="{BB962C8B-B14F-4D97-AF65-F5344CB8AC3E}">
        <p14:creationId xmlns:p14="http://schemas.microsoft.com/office/powerpoint/2010/main" val="1234833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err="1"/>
              <a:t>Anaksimandros</a:t>
            </a:r>
            <a:r>
              <a:rPr lang="tr-TR" sz="2400" dirty="0"/>
              <a:t> dünyanın mekanik bir modelini tasarlayan ilk kişidir. Onun modelinde Dünya, hiçbir şey tarafından desteklenmeden sonsuzluğun merkezinde hareketsiz bir şekilde yüzmektedir. Aristoteles’in Gökler </a:t>
            </a:r>
            <a:r>
              <a:rPr lang="tr-TR" sz="2400" dirty="0" err="1"/>
              <a:t>Üzerine’de</a:t>
            </a:r>
            <a:r>
              <a:rPr lang="tr-TR" sz="2400" dirty="0"/>
              <a:t> dahiyane bulduğu bir bakış açısıyla, “kayıtsızlığı nedeniyle aynı yerde” kalır. İlginç şekli, çapının üçte biri kadar yüksekliğe sahip bir silindirdir. Düz tepesi, dairesel bir okyanus kütlesiyle çevrili olan yerleşik dünyayı oluşturur.</a:t>
            </a:r>
          </a:p>
          <a:p>
            <a:pPr marL="0" indent="0">
              <a:buNone/>
            </a:pPr>
            <a:r>
              <a:rPr lang="tr-TR" sz="2000" dirty="0"/>
              <a:t/>
            </a:r>
            <a:br>
              <a:rPr lang="tr-TR" sz="2000" dirty="0"/>
            </a:br>
            <a:r>
              <a:rPr lang="tr-TR" sz="2000" dirty="0"/>
              <a:t/>
            </a:r>
            <a:br>
              <a:rPr lang="tr-TR" sz="2000" dirty="0"/>
            </a:br>
            <a:r>
              <a:rPr lang="tr-TR" sz="2000" dirty="0"/>
              <a:t/>
            </a:r>
            <a:br>
              <a:rPr lang="tr-TR" sz="2000" dirty="0"/>
            </a:br>
            <a:endParaRPr lang="en-US" dirty="0"/>
          </a:p>
        </p:txBody>
      </p:sp>
    </p:spTree>
    <p:extLst>
      <p:ext uri="{BB962C8B-B14F-4D97-AF65-F5344CB8AC3E}">
        <p14:creationId xmlns:p14="http://schemas.microsoft.com/office/powerpoint/2010/main" val="1526503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fontScale="85000" lnSpcReduction="20000"/>
          </a:bodyPr>
          <a:lstStyle/>
          <a:p>
            <a:pPr marL="0" indent="0" fontAlgn="base">
              <a:buNone/>
            </a:pPr>
            <a:r>
              <a:rPr lang="tr-TR" sz="2600" dirty="0"/>
              <a:t>Carlo </a:t>
            </a:r>
            <a:r>
              <a:rPr lang="tr-TR" sz="2600" dirty="0" err="1"/>
              <a:t>Rovelli</a:t>
            </a:r>
            <a:r>
              <a:rPr lang="tr-TR" sz="2600" dirty="0"/>
              <a:t>, </a:t>
            </a:r>
            <a:r>
              <a:rPr lang="tr-TR" sz="2600" dirty="0" err="1"/>
              <a:t>Anaksimandros’un</a:t>
            </a:r>
            <a:r>
              <a:rPr lang="tr-TR" sz="2600" dirty="0"/>
              <a:t> Dünya’nın şeklinin yüzen bir disk olduğu fikrini, Dünya’yı “her şeyin kendisinden doğduğu ve Dünya’nın üzerinde yüzdüğü muazzam okyanus” olan suyun içinde yüzerken hayal eden </a:t>
            </a:r>
            <a:r>
              <a:rPr lang="tr-TR" sz="2600" dirty="0" err="1"/>
              <a:t>Thales’ten</a:t>
            </a:r>
            <a:r>
              <a:rPr lang="tr-TR" sz="2600" dirty="0"/>
              <a:t> aldığını öne sürer. </a:t>
            </a:r>
            <a:endParaRPr lang="tr-TR" sz="2600" dirty="0" smtClean="0"/>
          </a:p>
          <a:p>
            <a:pPr marL="0" indent="0" fontAlgn="base">
              <a:buNone/>
            </a:pPr>
            <a:endParaRPr lang="tr-TR" sz="2600" dirty="0"/>
          </a:p>
          <a:p>
            <a:pPr marL="0" indent="0" fontAlgn="base">
              <a:buNone/>
            </a:pPr>
            <a:r>
              <a:rPr lang="tr-TR" sz="2600" dirty="0" err="1" smtClean="0"/>
              <a:t>Anaksimander</a:t>
            </a:r>
            <a:r>
              <a:rPr lang="tr-TR" sz="2600" dirty="0" smtClean="0"/>
              <a:t> </a:t>
            </a:r>
            <a:r>
              <a:rPr lang="tr-TR" sz="2600" dirty="0"/>
              <a:t>daha sonra Dünya’yı sonsuz bir uzayın merkezinde tasavvur edebilmiştir, bu durumda düşecek “aşağı” bir yer olmadığı için desteğe ihtiyacı yoktur. </a:t>
            </a:r>
            <a:r>
              <a:rPr lang="tr-TR" sz="2600" dirty="0" err="1"/>
              <a:t>Rovelli’ye</a:t>
            </a:r>
            <a:r>
              <a:rPr lang="tr-TR" sz="2600" dirty="0"/>
              <a:t> göre şekil – silindir ya da küre – “uzayda serbestçe yüzen sonlu bir cismin” takdir edilmesine kıyasla önemsizdir.</a:t>
            </a:r>
          </a:p>
          <a:p>
            <a:pPr marL="0" indent="0">
              <a:buNone/>
            </a:pPr>
            <a:r>
              <a:rPr lang="tr-TR" sz="2400" dirty="0"/>
              <a:t/>
            </a:r>
            <a:br>
              <a:rPr lang="tr-TR" sz="2400" dirty="0"/>
            </a:br>
            <a:r>
              <a:rPr lang="tr-TR" sz="2000" dirty="0"/>
              <a:t/>
            </a:r>
            <a:br>
              <a:rPr lang="tr-TR" sz="2000" dirty="0"/>
            </a:br>
            <a:r>
              <a:rPr lang="tr-TR" sz="2000" dirty="0"/>
              <a:t/>
            </a:r>
            <a:br>
              <a:rPr lang="tr-TR" sz="2000" dirty="0"/>
            </a:br>
            <a:r>
              <a:rPr lang="tr-TR" sz="2000" dirty="0"/>
              <a:t/>
            </a:r>
            <a:br>
              <a:rPr lang="tr-TR" sz="2000" dirty="0"/>
            </a:br>
            <a:endParaRPr lang="en-US" dirty="0"/>
          </a:p>
        </p:txBody>
      </p:sp>
    </p:spTree>
    <p:extLst>
      <p:ext uri="{BB962C8B-B14F-4D97-AF65-F5344CB8AC3E}">
        <p14:creationId xmlns:p14="http://schemas.microsoft.com/office/powerpoint/2010/main" val="4161558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8976" y="1197405"/>
            <a:ext cx="5236545" cy="2951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4079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err="1"/>
              <a:t>Anaksimandros’un</a:t>
            </a:r>
            <a:r>
              <a:rPr lang="tr-TR" sz="2400" dirty="0"/>
              <a:t> Dünya’nın düşmeden serbestçe yüzdüğünü ve bir şeye dayanması gerekmediğini fark etmesi, birçokları tarafından ilk kozmolojik devrim ve bilimsel düşüncenin başlangıç noktası olarak gösterilmiştir. Karl </a:t>
            </a:r>
            <a:r>
              <a:rPr lang="tr-TR" sz="2400" dirty="0" err="1"/>
              <a:t>Popper</a:t>
            </a:r>
            <a:r>
              <a:rPr lang="tr-TR" sz="2400" dirty="0"/>
              <a:t> bu fikri “insan düşüncesinin tüm tarihindeki en cesur, en devrimci ve en sarsıcı fikirlerden biri” olarak nitelendirir. </a:t>
            </a:r>
            <a:r>
              <a:rPr lang="tr-TR" dirty="0"/>
              <a:t/>
            </a:r>
            <a:br>
              <a:rPr lang="tr-TR" dirty="0"/>
            </a:br>
            <a:r>
              <a:rPr lang="tr-TR" sz="2400" dirty="0"/>
              <a:t/>
            </a:r>
            <a:br>
              <a:rPr lang="tr-TR" sz="2400" dirty="0"/>
            </a:br>
            <a:r>
              <a:rPr lang="tr-TR" sz="2400" dirty="0"/>
              <a:t/>
            </a:r>
            <a:br>
              <a:rPr lang="tr-TR" sz="2400" dirty="0"/>
            </a:br>
            <a:r>
              <a:rPr lang="tr-TR" sz="2400" dirty="0"/>
              <a:t/>
            </a:r>
            <a:br>
              <a:rPr lang="tr-TR" sz="2400" dirty="0"/>
            </a:br>
            <a:endParaRPr lang="en-US" sz="3200" dirty="0"/>
          </a:p>
        </p:txBody>
      </p:sp>
    </p:spTree>
    <p:extLst>
      <p:ext uri="{BB962C8B-B14F-4D97-AF65-F5344CB8AC3E}">
        <p14:creationId xmlns:p14="http://schemas.microsoft.com/office/powerpoint/2010/main" val="246893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a:t>Tarihe en büyük katkısı, Evren ve yaşamın kökenleri hakkında en eski düzyazı belgeyi yazmış olmasıdır; bu nedenle genellikle “Kozmolojinin Babası” ve astronominin kurucusu olarak adlandırılır. Bununla birlikte, sahte </a:t>
            </a:r>
            <a:r>
              <a:rPr lang="tr-TR" sz="2400" dirty="0" err="1"/>
              <a:t>Plutarkhos</a:t>
            </a:r>
            <a:r>
              <a:rPr lang="tr-TR" sz="2400" dirty="0"/>
              <a:t> onun gök cisimlerini hâlâ tanrı olarak gördüğünü belirtmektedir. Gök cisimlerini yanlış bir sıraya yerleştirmiştir. Yıldızların dünyaya en yakın, sonra ayın ve en uzakta da güneşin olduğunu düşünüyordu.</a:t>
            </a:r>
            <a:endParaRPr lang="en-US" sz="3200" dirty="0"/>
          </a:p>
        </p:txBody>
      </p:sp>
    </p:spTree>
    <p:extLst>
      <p:ext uri="{BB962C8B-B14F-4D97-AF65-F5344CB8AC3E}">
        <p14:creationId xmlns:p14="http://schemas.microsoft.com/office/powerpoint/2010/main" val="21879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pic>
        <p:nvPicPr>
          <p:cNvPr id="4098" name="Picture 2" descr="https://thelectures.files.wordpress.com/2023/08/image-32.png?w=4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3065" y="739290"/>
            <a:ext cx="4152900" cy="412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171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err="1"/>
              <a:t>Doksografi</a:t>
            </a:r>
            <a:r>
              <a:rPr lang="tr-TR" sz="2400" dirty="0"/>
              <a:t> bize </a:t>
            </a:r>
            <a:r>
              <a:rPr lang="tr-TR" sz="2400" dirty="0" err="1"/>
              <a:t>Anaksimandros’un</a:t>
            </a:r>
            <a:r>
              <a:rPr lang="tr-TR" sz="2400" dirty="0"/>
              <a:t> evreninin boyutları hakkında bazı rakamlar verir: güneş çarkı dünyanın 27 ya da 28 katıdır ve ay çarkı dünyanın 19 katıdır. Bir yüzyıldan daha uzun bir süre önce, iki büyük bilgin, Paul </a:t>
            </a:r>
            <a:r>
              <a:rPr lang="tr-TR" sz="2400" dirty="0" err="1"/>
              <a:t>Tannery</a:t>
            </a:r>
            <a:r>
              <a:rPr lang="tr-TR" sz="2400" dirty="0"/>
              <a:t> ve </a:t>
            </a:r>
            <a:r>
              <a:rPr lang="tr-TR" sz="2400" dirty="0" err="1"/>
              <a:t>Hermann</a:t>
            </a:r>
            <a:r>
              <a:rPr lang="tr-TR" sz="2400" dirty="0"/>
              <a:t> </a:t>
            </a:r>
            <a:r>
              <a:rPr lang="tr-TR" sz="2400" dirty="0" err="1"/>
              <a:t>Diels</a:t>
            </a:r>
            <a:r>
              <a:rPr lang="tr-TR" sz="2400" dirty="0"/>
              <a:t>, </a:t>
            </a:r>
            <a:r>
              <a:rPr lang="tr-TR" sz="2400" dirty="0" err="1"/>
              <a:t>Anaksimandros’un</a:t>
            </a:r>
            <a:r>
              <a:rPr lang="tr-TR" sz="2400" dirty="0"/>
              <a:t> sayıları sorununu çözdüler. Göksel çarkların bir birim kalınlığında olduğunu, bu birimin de dünyanın çapı olduğunu öne sürdüler. </a:t>
            </a:r>
            <a:endParaRPr lang="en-US" sz="3200" dirty="0"/>
          </a:p>
        </p:txBody>
      </p:sp>
    </p:spTree>
    <p:extLst>
      <p:ext uri="{BB962C8B-B14F-4D97-AF65-F5344CB8AC3E}">
        <p14:creationId xmlns:p14="http://schemas.microsoft.com/office/powerpoint/2010/main" val="1662813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400" dirty="0"/>
              <a:t>Onlara göre tam seri şu şekilde olmalıydı: yıldızlar için 9 ve 10, ay için 18 ve 19 ve güneş için 27 ve 28. Bu sayılar en iyi şekilde gök cisimlerinin dünyaya olan uzaklıklarını gösterecek şekilde anlaşılabilir. Başka bir deyişle, göksel çarklar tarafından oluşturulan ve merkezi dünya olan </a:t>
            </a:r>
            <a:r>
              <a:rPr lang="tr-TR" sz="2400" dirty="0" err="1"/>
              <a:t>eşmerkezli</a:t>
            </a:r>
            <a:r>
              <a:rPr lang="tr-TR" sz="2400" dirty="0"/>
              <a:t> dairelerin yarıçaplarını gösterirler.</a:t>
            </a:r>
            <a:endParaRPr lang="en-US" sz="3200" dirty="0"/>
          </a:p>
        </p:txBody>
      </p:sp>
    </p:spTree>
    <p:extLst>
      <p:ext uri="{BB962C8B-B14F-4D97-AF65-F5344CB8AC3E}">
        <p14:creationId xmlns:p14="http://schemas.microsoft.com/office/powerpoint/2010/main" val="3481425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Bu sayılar gözleme dayalı olamaz. Anlamlarını anlamak için </a:t>
            </a:r>
            <a:r>
              <a:rPr lang="tr-TR" sz="2000" dirty="0" err="1"/>
              <a:t>Hesiod’un</a:t>
            </a:r>
            <a:r>
              <a:rPr lang="tr-TR" sz="2000" dirty="0"/>
              <a:t> </a:t>
            </a:r>
            <a:r>
              <a:rPr lang="tr-TR" sz="2000" dirty="0" err="1"/>
              <a:t>Theogony</a:t>
            </a:r>
            <a:r>
              <a:rPr lang="tr-TR" sz="2000" dirty="0"/>
              <a:t> 722-725’ine bakmamız gerekir; burada küstah bir örsün onuncu günde varmadan önce gökten yere düşmesinin dokuz gün alacağı söylenir. </a:t>
            </a:r>
            <a:r>
              <a:rPr lang="tr-TR" sz="2000" dirty="0" err="1"/>
              <a:t>Anaksimandros’un</a:t>
            </a:r>
            <a:r>
              <a:rPr lang="tr-TR" sz="2000" dirty="0"/>
              <a:t> bu metni bildiğini varsaymak pek de cesur bir tahmin sayılmaz. </a:t>
            </a:r>
            <a:endParaRPr lang="tr-TR" sz="2000" dirty="0" smtClean="0"/>
          </a:p>
          <a:p>
            <a:pPr marL="0" indent="0" fontAlgn="base">
              <a:buNone/>
            </a:pPr>
            <a:r>
              <a:rPr lang="tr-TR" sz="2000" dirty="0" smtClean="0"/>
              <a:t>Onun </a:t>
            </a:r>
            <a:r>
              <a:rPr lang="tr-TR" sz="2000" dirty="0"/>
              <a:t>sayılarıyla olan uyum göz ardı edilemeyecek kadar yakındır, çünkü 9 ve 10 sayıları tam olarak </a:t>
            </a:r>
            <a:r>
              <a:rPr lang="tr-TR" sz="2000" dirty="0" err="1"/>
              <a:t>Anaksimandros’un</a:t>
            </a:r>
            <a:r>
              <a:rPr lang="tr-TR" sz="2000" dirty="0"/>
              <a:t> yıldız çarkı için tahmin edilen sayılardır. </a:t>
            </a:r>
            <a:r>
              <a:rPr lang="tr-TR" sz="2000" dirty="0" err="1"/>
              <a:t>Hesiod</a:t>
            </a:r>
            <a:r>
              <a:rPr lang="tr-TR" sz="2000" dirty="0"/>
              <a:t>, </a:t>
            </a:r>
            <a:r>
              <a:rPr lang="tr-TR" sz="2000" dirty="0" err="1"/>
              <a:t>Anaksimandros’un</a:t>
            </a:r>
            <a:r>
              <a:rPr lang="tr-TR" sz="2000" dirty="0"/>
              <a:t> öncüsü olarak görülebilir, çünkü gökyüzüne olan mesafeyi hayal etmeye çalışmıştır.</a:t>
            </a:r>
            <a:endParaRPr lang="en-US" dirty="0"/>
          </a:p>
        </p:txBody>
      </p:sp>
    </p:spTree>
    <p:extLst>
      <p:ext uri="{BB962C8B-B14F-4D97-AF65-F5344CB8AC3E}">
        <p14:creationId xmlns:p14="http://schemas.microsoft.com/office/powerpoint/2010/main" val="3460524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Yunan sayma sisteminde </a:t>
            </a:r>
            <a:r>
              <a:rPr lang="tr-TR" sz="2000" dirty="0" err="1"/>
              <a:t>Hesiod’un</a:t>
            </a:r>
            <a:r>
              <a:rPr lang="tr-TR" sz="2000" dirty="0"/>
              <a:t> rakamları “çok uzun bir zaman” anlamına gelmelidir. Böylece </a:t>
            </a:r>
            <a:r>
              <a:rPr lang="tr-TR" sz="2000" dirty="0" err="1"/>
              <a:t>Troya</a:t>
            </a:r>
            <a:r>
              <a:rPr lang="tr-TR" sz="2000" dirty="0"/>
              <a:t> dokuz yıl kuşatmaya dayandıktan sonra onuncu yılda fethedilmiş; </a:t>
            </a:r>
            <a:r>
              <a:rPr lang="tr-TR" sz="2000" dirty="0" err="1"/>
              <a:t>Odysseus</a:t>
            </a:r>
            <a:r>
              <a:rPr lang="tr-TR" sz="2000" dirty="0"/>
              <a:t> da onuncu yılda vatanına ulaşmadan önce dokuz yıl boyunca denizleri taramıştır. </a:t>
            </a:r>
            <a:endParaRPr lang="tr-TR" sz="2000" dirty="0" smtClean="0"/>
          </a:p>
          <a:p>
            <a:pPr marL="0" indent="0" fontAlgn="base">
              <a:buNone/>
            </a:pPr>
            <a:r>
              <a:rPr lang="tr-TR" sz="2000" dirty="0" smtClean="0"/>
              <a:t>Yıldız </a:t>
            </a:r>
            <a:r>
              <a:rPr lang="tr-TR" sz="2000" dirty="0"/>
              <a:t>halkası için 9 (1 x 3 x 3) sayısını kullanan </a:t>
            </a:r>
            <a:r>
              <a:rPr lang="tr-TR" sz="2000" dirty="0" err="1"/>
              <a:t>Anaksimandros’un</a:t>
            </a:r>
            <a:r>
              <a:rPr lang="tr-TR" sz="2000" dirty="0"/>
              <a:t> basitçe yıldızların çok uzakta olduğunu söylemeye çalıştığı sonucuna varabiliriz. Şimdi 18 ve 27 sayıları kolaylıkla “daha uzak” (2 x 3 x 3, ay halkası için) ve “en uzak” (3 x 3 x 3, güneş halkası için) olarak yorumlanabilir. </a:t>
            </a:r>
            <a:endParaRPr lang="en-US" dirty="0"/>
          </a:p>
        </p:txBody>
      </p:sp>
    </p:spTree>
    <p:extLst>
      <p:ext uri="{BB962C8B-B14F-4D97-AF65-F5344CB8AC3E}">
        <p14:creationId xmlns:p14="http://schemas.microsoft.com/office/powerpoint/2010/main" val="2753065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Babilliler ve Mısırlılar gibi komşu halkların astronomisi, temel olarak gök cisimlerinin doğuşu ve kayboluşu ile gök kubbedeki yollarının gözlemlenmesinden oluşur. Bu gözlemler çıplak gözle ve </a:t>
            </a:r>
            <a:r>
              <a:rPr lang="tr-TR" sz="2000" dirty="0" err="1"/>
              <a:t>gnomon</a:t>
            </a:r>
            <a:r>
              <a:rPr lang="tr-TR" sz="2000" dirty="0"/>
              <a:t> gibi bazı basit aletlerin yardımıyla yapılmıştır. Özellikle Babilliler oldukça gelişmiş gözlemcilerdi. Arkeologlar astronomik gözlemlerle ilgili çok sayıda çivi yazılı metin bulmuşlardır. Buna karşılık, </a:t>
            </a:r>
            <a:r>
              <a:rPr lang="tr-TR" sz="2000" dirty="0" err="1"/>
              <a:t>Anaksimandros</a:t>
            </a:r>
            <a:r>
              <a:rPr lang="tr-TR" sz="2000" dirty="0"/>
              <a:t> tarafından yapılan ve </a:t>
            </a:r>
            <a:r>
              <a:rPr lang="tr-TR" sz="2000" dirty="0" err="1" smtClean="0"/>
              <a:t>Pleiades’in</a:t>
            </a:r>
            <a:r>
              <a:rPr lang="tr-TR" sz="2000" dirty="0" smtClean="0"/>
              <a:t> (</a:t>
            </a:r>
            <a:r>
              <a:rPr lang="tr-TR" sz="2000" dirty="0" err="1" smtClean="0"/>
              <a:t>Const</a:t>
            </a:r>
            <a:r>
              <a:rPr lang="tr-TR" sz="2000" dirty="0" smtClean="0"/>
              <a:t>. </a:t>
            </a:r>
            <a:r>
              <a:rPr lang="tr-TR" sz="2000" dirty="0" err="1" smtClean="0"/>
              <a:t>Taurus</a:t>
            </a:r>
            <a:r>
              <a:rPr lang="tr-TR" sz="2000" dirty="0" smtClean="0"/>
              <a:t>) </a:t>
            </a:r>
            <a:r>
              <a:rPr lang="tr-TR" sz="2000" dirty="0"/>
              <a:t>sabah battığı tarihle ilgili olan tek bir gözlem raporu vardır. Bu bir tesadüf değildir, çünkü </a:t>
            </a:r>
            <a:r>
              <a:rPr lang="tr-TR" sz="2000" dirty="0" err="1"/>
              <a:t>Anaksimandros’un</a:t>
            </a:r>
            <a:r>
              <a:rPr lang="tr-TR" sz="2000" dirty="0"/>
              <a:t> meziyetleri Babilliler ve Mısırlılardan farklı olarak gözlemsel astronomi alanında değil, spekülatif astronomi alanında yatmaktadır.</a:t>
            </a:r>
            <a:endParaRPr lang="en-US" dirty="0"/>
          </a:p>
        </p:txBody>
      </p:sp>
    </p:spTree>
    <p:extLst>
      <p:ext uri="{BB962C8B-B14F-4D97-AF65-F5344CB8AC3E}">
        <p14:creationId xmlns:p14="http://schemas.microsoft.com/office/powerpoint/2010/main" val="3387569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Onun astronomik spekülasyonlarından üçünü ayırt edebiliriz: </a:t>
            </a:r>
            <a:endParaRPr lang="tr-TR" sz="2000" dirty="0" smtClean="0"/>
          </a:p>
          <a:p>
            <a:pPr marL="457200" indent="-457200" fontAlgn="base">
              <a:buAutoNum type="arabicParenBoth"/>
            </a:pPr>
            <a:r>
              <a:rPr lang="tr-TR" sz="2000" dirty="0" smtClean="0"/>
              <a:t>gök </a:t>
            </a:r>
            <a:r>
              <a:rPr lang="tr-TR" sz="2000" dirty="0"/>
              <a:t>cisimlerinin tam daireler çizdiği ve dünyanın altından da geçtiği</a:t>
            </a:r>
            <a:r>
              <a:rPr lang="tr-TR" sz="2000" dirty="0" smtClean="0"/>
              <a:t>,</a:t>
            </a:r>
          </a:p>
          <a:p>
            <a:pPr marL="457200" indent="-457200" fontAlgn="base">
              <a:buAutoNum type="arabicParenBoth"/>
            </a:pPr>
            <a:r>
              <a:rPr lang="tr-TR" sz="2000" dirty="0" smtClean="0"/>
              <a:t>dünyanın </a:t>
            </a:r>
            <a:r>
              <a:rPr lang="tr-TR" sz="2000" dirty="0"/>
              <a:t>uzayda serbest ve desteksiz yüzdüğü ve </a:t>
            </a:r>
            <a:endParaRPr lang="tr-TR" sz="2000" dirty="0" smtClean="0"/>
          </a:p>
          <a:p>
            <a:pPr marL="457200" indent="-457200" fontAlgn="base">
              <a:buAutoNum type="arabicParenBoth"/>
            </a:pPr>
            <a:r>
              <a:rPr lang="tr-TR" sz="2000" dirty="0" smtClean="0"/>
              <a:t>gök </a:t>
            </a:r>
            <a:r>
              <a:rPr lang="tr-TR" sz="2000" dirty="0"/>
              <a:t>cisimlerinin birbirlerinin arkasında uzandığı. Oldukça ilkel görünümlerine rağmen, </a:t>
            </a:r>
            <a:r>
              <a:rPr lang="tr-TR" sz="2000" dirty="0" err="1"/>
              <a:t>Anaksimandros’un</a:t>
            </a:r>
            <a:r>
              <a:rPr lang="tr-TR" sz="2000" dirty="0"/>
              <a:t> astronomisinin özünü oluşturan bu üç önerme, ileriye doğru muazzam bir sıçrama anlamına gelir ve Batılı evren kavramımızın kökenini oluşturur.</a:t>
            </a:r>
            <a:endParaRPr lang="en-US" dirty="0"/>
          </a:p>
        </p:txBody>
      </p:sp>
    </p:spTree>
    <p:extLst>
      <p:ext uri="{BB962C8B-B14F-4D97-AF65-F5344CB8AC3E}">
        <p14:creationId xmlns:p14="http://schemas.microsoft.com/office/powerpoint/2010/main" val="720451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Anaksimandros’un</a:t>
            </a:r>
            <a:r>
              <a:rPr lang="tr-TR" sz="2000" dirty="0"/>
              <a:t> bakış açısından gök cisimlerinin günlük seyirlerinde tam daireler çizdiği ve böylece dünyanın altından da geçtiği fikri bizim için o kadar aşikârdır ki, bu fikrin ortaya atılmasının ne kadar cüretkâr olduğunu anlamak zordur. Gök cisimlerinin tam daireler çizmesi onun gözlemleyebileceği bir şey değil, çıkarmış olması gereken bir sonuçtur. </a:t>
            </a:r>
            <a:endParaRPr lang="tr-TR" sz="2000" dirty="0" smtClean="0"/>
          </a:p>
          <a:p>
            <a:pPr marL="0" indent="0" fontAlgn="base">
              <a:buNone/>
            </a:pPr>
            <a:r>
              <a:rPr lang="tr-TR" sz="2000" dirty="0"/>
              <a:t>Yine de bu cüretkâr bir sonuçtu, çünkü zorunlu olarak dünyanın uzayda serbest ve desteksiz bir şekilde asılı durduğu kavramını gerektiriyordu.</a:t>
            </a:r>
            <a:endParaRPr lang="en-US" sz="2000" dirty="0"/>
          </a:p>
        </p:txBody>
      </p:sp>
    </p:spTree>
    <p:extLst>
      <p:ext uri="{BB962C8B-B14F-4D97-AF65-F5344CB8AC3E}">
        <p14:creationId xmlns:p14="http://schemas.microsoft.com/office/powerpoint/2010/main" val="147388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a:t>
            </a:r>
            <a:r>
              <a:rPr lang="tr-TR" sz="2000" dirty="0"/>
              <a:t> cesurca, dünyanın evrenin merkezinde su, sütun ya da herhangi bir şey tarafından desteklenmeden serbestçe yüzdüğünü iddia eder. Bu fikir evren anlayışımızda tam bir devrim anlamına gelir. Açıkçası, dünyanın uzayda serbestçe asılı durması </a:t>
            </a:r>
            <a:r>
              <a:rPr lang="tr-TR" sz="2000" dirty="0" err="1"/>
              <a:t>Anaksimandros’un</a:t>
            </a:r>
            <a:r>
              <a:rPr lang="tr-TR" sz="2000" dirty="0"/>
              <a:t> gözlemleyebileceği bir şey değildir. Görünüşe göre, bu cesur sonuca gök cisimlerinin tam daireler çizdiği varsayımından yola çıkarak varmıştır.</a:t>
            </a:r>
            <a:endParaRPr lang="en-US" sz="2000" dirty="0"/>
          </a:p>
        </p:txBody>
      </p:sp>
    </p:spTree>
    <p:extLst>
      <p:ext uri="{BB962C8B-B14F-4D97-AF65-F5344CB8AC3E}">
        <p14:creationId xmlns:p14="http://schemas.microsoft.com/office/powerpoint/2010/main" val="3990079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Anaksimandros’un</a:t>
            </a:r>
            <a:r>
              <a:rPr lang="tr-TR" sz="2000" dirty="0"/>
              <a:t> serbest yüzen, desteksiz dünya teorisini, dünyanın neden düşmediği sorusuna karşı bir şekilde savunmak zorunda kaldığını varsayabiliriz. Aristoteles’in </a:t>
            </a:r>
            <a:r>
              <a:rPr lang="tr-TR" sz="2000" dirty="0" err="1"/>
              <a:t>Anaksimandros’un</a:t>
            </a:r>
            <a:r>
              <a:rPr lang="tr-TR" sz="2000" dirty="0"/>
              <a:t> argümanının versiyonu şu şekildedir: “Ama eskilerden </a:t>
            </a:r>
            <a:r>
              <a:rPr lang="tr-TR" sz="2000" dirty="0" err="1"/>
              <a:t>Anaksimandros</a:t>
            </a:r>
            <a:r>
              <a:rPr lang="tr-TR" sz="2000" dirty="0"/>
              <a:t> gibi, onun (yani dünyanın) eşitlik nedeniyle olduğu yerde kaldığını söyleyenler de vardır. Çünkü merkezde ve uçlardan eşit uzaklıkta bulunan bir şeyin aşağıya ya da yana doğru hareket etmektense yukarıya doğru hareket etmeye hiçbir eğilimi yoktur; ve aynı anda zıt yönlere hareket etmek mümkün olmadığından, zorunlu olarak olduğu yerde kalır.” (De </a:t>
            </a:r>
            <a:r>
              <a:rPr lang="tr-TR" sz="2000" dirty="0" err="1"/>
              <a:t>caelo</a:t>
            </a:r>
            <a:r>
              <a:rPr lang="tr-TR" sz="2000" dirty="0"/>
              <a:t> 295b10ff., DK 12A26)</a:t>
            </a:r>
            <a:endParaRPr lang="en-US" sz="2000" dirty="0"/>
          </a:p>
        </p:txBody>
      </p:sp>
    </p:spTree>
    <p:extLst>
      <p:ext uri="{BB962C8B-B14F-4D97-AF65-F5344CB8AC3E}">
        <p14:creationId xmlns:p14="http://schemas.microsoft.com/office/powerpoint/2010/main" val="3547754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Anaksimandros’un</a:t>
            </a:r>
            <a:r>
              <a:rPr lang="tr-TR" sz="2000" dirty="0"/>
              <a:t> argümanı, Platon’un tarihte ilk kez dünyanın küreselliğini ifade etmeye çalıştığı </a:t>
            </a:r>
            <a:r>
              <a:rPr lang="tr-TR" sz="2000" dirty="0" err="1"/>
              <a:t>Phaedo’daki</a:t>
            </a:r>
            <a:r>
              <a:rPr lang="tr-TR" sz="2000" dirty="0"/>
              <a:t> (108E4 vd.) ünlü bir metinde tekrar karşımıza çıkar. Daha da ilginci, aynı argümanın farklı bir bağlamda, yeter sebep ilkesinin büyük kahramanı </a:t>
            </a:r>
            <a:r>
              <a:rPr lang="tr-TR" sz="2000" dirty="0" err="1"/>
              <a:t>Leibniz’de</a:t>
            </a:r>
            <a:r>
              <a:rPr lang="tr-TR" sz="2000" dirty="0"/>
              <a:t> tekrar ortaya çıkmasıdır. </a:t>
            </a:r>
            <a:r>
              <a:rPr lang="tr-TR" sz="2000" dirty="0" err="1"/>
              <a:t>Clarke’a</a:t>
            </a:r>
            <a:r>
              <a:rPr lang="tr-TR" sz="2000" dirty="0"/>
              <a:t> yazdığı ikinci mektupta, Arşimet’e atfettiği ama bize güçlü bir şekilde </a:t>
            </a:r>
            <a:r>
              <a:rPr lang="tr-TR" sz="2000" dirty="0" err="1"/>
              <a:t>Anaksimandros’u</a:t>
            </a:r>
            <a:r>
              <a:rPr lang="tr-TR" sz="2000" dirty="0"/>
              <a:t> hatırlatan bir örnek kullanır: “Ve bu nedenle Arşimet (…) De </a:t>
            </a:r>
            <a:r>
              <a:rPr lang="tr-TR" sz="2000" dirty="0" err="1"/>
              <a:t>aequilibrio</a:t>
            </a:r>
            <a:r>
              <a:rPr lang="tr-TR" sz="2000" dirty="0"/>
              <a:t> adlı kitabında, büyük Yeter Sebep </a:t>
            </a:r>
            <a:r>
              <a:rPr lang="tr-TR" sz="2000" dirty="0" err="1"/>
              <a:t>İlkesi’nin</a:t>
            </a:r>
            <a:r>
              <a:rPr lang="tr-TR" sz="2000" dirty="0"/>
              <a:t> özel bir durumunu kullanmak zorunda kalmıştır. Her iki tarafında da her şeyin aynı olduğu bir terazi varsa ve bu terazinin iki ucuna eşit ağırlıklar asılırsa, bütünün hareketsiz kalacağını kabul eder. Çünkü bir tarafın diğerinden daha ağır basması için hiçbir neden yoktur”.</a:t>
            </a:r>
            <a:endParaRPr lang="en-US" sz="2000" dirty="0"/>
          </a:p>
        </p:txBody>
      </p:sp>
    </p:spTree>
    <p:extLst>
      <p:ext uri="{BB962C8B-B14F-4D97-AF65-F5344CB8AC3E}">
        <p14:creationId xmlns:p14="http://schemas.microsoft.com/office/powerpoint/2010/main" val="3144054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i="1" dirty="0" smtClean="0"/>
              <a:t>Akıl </a:t>
            </a:r>
            <a:r>
              <a:rPr lang="tr-TR" sz="2000" i="1" dirty="0"/>
              <a:t>yürütmelerimiz iki büyük ilkeye dayanır: çelişki ilkesi; bu ilke sayesinde çelişki içeren şeylere yanlış, yanlışa karşıt ya da çelişkili olan şeylere doğru hükmü veririz; ve yeterli neden ilkesi; bu ilke sayesinde, neden öyle olması ve başka türlü olmaması gerektiğine dair yeterli bir neden olmadıkça, gerçek ya da var olan hiçbir olgunun, hiçbir ifadenin doğru olamayacağını kabul ederiz, ancak bu nedenler genellikle bizim tarafımızdan bilinemez</a:t>
            </a:r>
            <a:r>
              <a:rPr lang="tr-TR" sz="2000" i="1" dirty="0" smtClean="0"/>
              <a:t>.</a:t>
            </a:r>
          </a:p>
          <a:p>
            <a:pPr marL="0" indent="0" fontAlgn="base">
              <a:buNone/>
            </a:pPr>
            <a:endParaRPr lang="tr-TR" sz="2000" dirty="0"/>
          </a:p>
          <a:p>
            <a:pPr marL="0" indent="0" fontAlgn="base">
              <a:buNone/>
            </a:pPr>
            <a:r>
              <a:rPr lang="tr-TR" sz="2000" dirty="0" err="1" smtClean="0"/>
              <a:t>Leibniz</a:t>
            </a:r>
            <a:endParaRPr lang="en-US" sz="2000" dirty="0"/>
          </a:p>
        </p:txBody>
      </p:sp>
    </p:spTree>
    <p:extLst>
      <p:ext uri="{BB962C8B-B14F-4D97-AF65-F5344CB8AC3E}">
        <p14:creationId xmlns:p14="http://schemas.microsoft.com/office/powerpoint/2010/main" val="1047716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Ancak bu argümanın yanlış olup olmadığı konusunda şüphe duyulabilir. Aristoteles zaten argümanın aldatıcı olduğunu düşünmektedir. Aynı türden bir argümana göre, karşıt taraflardan eşit bir çekme gücüne maruz kalan bir saçın kırılmayacağını ve susuz olduğu kadar aç olan, yiyecek ve içecek arasında kalan bir adamın zorunlu olarak olduğu yerde kalması ve açlıktan ölmesi gerektiğini söyleyerek bu argümanla alay eder. Ona göre bu, doğru önerme için yanlış bir argümandı.</a:t>
            </a:r>
            <a:endParaRPr lang="en-US" sz="2000" dirty="0"/>
          </a:p>
        </p:txBody>
      </p:sp>
    </p:spTree>
    <p:extLst>
      <p:ext uri="{BB962C8B-B14F-4D97-AF65-F5344CB8AC3E}">
        <p14:creationId xmlns:p14="http://schemas.microsoft.com/office/powerpoint/2010/main" val="3423214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a:t>
            </a:r>
            <a:r>
              <a:rPr lang="tr-TR" sz="2000" dirty="0"/>
              <a:t> gök cisimlerini yanlış sıraya koymuştur. Yıldızların dünyaya en yakın olduğunu, ardından ayın geldiğini ve güneşin en uzakta olduğunu düşünmüştür. Bazı yazarlar </a:t>
            </a:r>
            <a:r>
              <a:rPr lang="tr-TR" sz="2000" dirty="0" err="1"/>
              <a:t>Anaksimandros’un</a:t>
            </a:r>
            <a:r>
              <a:rPr lang="tr-TR" sz="2000" dirty="0"/>
              <a:t> yıldızları neden en yakın gök cisimleri olarak belirlediğini merak etmişlerdir, çünkü yıldızların ay tarafından tutulduğunu fark etmiş olması gerekirdi. Bu tipik bir anakronizmdir ve olaylara </a:t>
            </a:r>
            <a:r>
              <a:rPr lang="tr-TR" sz="2000" dirty="0" err="1"/>
              <a:t>Anaksimandros’un</a:t>
            </a:r>
            <a:r>
              <a:rPr lang="tr-TR" sz="2000" dirty="0"/>
              <a:t> gözleriyle bakmanın kolay olmadığını gösterir. Günümüzde yıldızların ayın arkasında olduğunu biliyoruz ve bu nedenle bir yıldızın ayın arkasında kaybolduğunu gördüğümüzde yıldız tutulmasından bahsediyoruz.</a:t>
            </a:r>
            <a:endParaRPr lang="en-US" sz="2000" dirty="0"/>
          </a:p>
        </p:txBody>
      </p:sp>
    </p:spTree>
    <p:extLst>
      <p:ext uri="{BB962C8B-B14F-4D97-AF65-F5344CB8AC3E}">
        <p14:creationId xmlns:p14="http://schemas.microsoft.com/office/powerpoint/2010/main" val="3700948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Ancak </a:t>
            </a:r>
            <a:r>
              <a:rPr lang="tr-TR" sz="2000" dirty="0" err="1"/>
              <a:t>Anaksimandros’un</a:t>
            </a:r>
            <a:r>
              <a:rPr lang="tr-TR" sz="2000" dirty="0"/>
              <a:t> kendi bakış açısından, ay aynı yerdeyken bir yıldızın kaybolduğunu gördüğünde yıldız tutulmasından bahsetmek için hiçbir nedeni yoktu. Bu yüzden onun için yıldızların tutulmasının gözlemlenmesinin kolay olduğunu söylemek bir </a:t>
            </a:r>
            <a:r>
              <a:rPr lang="tr-TR" sz="2000" dirty="0" err="1"/>
              <a:t>petitio</a:t>
            </a:r>
            <a:r>
              <a:rPr lang="tr-TR" sz="2000" dirty="0"/>
              <a:t> </a:t>
            </a:r>
            <a:r>
              <a:rPr lang="tr-TR" sz="2000" dirty="0" err="1"/>
              <a:t>principii</a:t>
            </a:r>
            <a:r>
              <a:rPr lang="tr-TR" sz="2000" dirty="0"/>
              <a:t>*’</a:t>
            </a:r>
            <a:r>
              <a:rPr lang="tr-TR" sz="2000" dirty="0" err="1"/>
              <a:t>dir</a:t>
            </a:r>
            <a:r>
              <a:rPr lang="tr-TR" sz="2000" dirty="0"/>
              <a:t>. Belki de yıldızların kaybolup tekrar ortaya çıktığını gözlemlemiştir ama bunu yıldızın tutulması olarak görmemiştir, çünkü bu yorum onun paradigmasına uymamaktadır. Olaya bakış açısını anlamanın en kolay yolu – eğer olguyu gözlemlediyse – ayın daha parlak ışığının yıldızın çok daha küçük ışığını bir süreliğine gölgede bıraktığını düşünmüş olmasıdır. </a:t>
            </a:r>
            <a:r>
              <a:rPr lang="tr-TR" sz="2000" dirty="0" err="1"/>
              <a:t>Anaksimandros’un</a:t>
            </a:r>
            <a:r>
              <a:rPr lang="tr-TR" sz="2000" dirty="0"/>
              <a:t> gök cisimlerini sıralaması açıkça artan parlaklık şeklindedir. </a:t>
            </a:r>
            <a:endParaRPr lang="en-US" sz="2000" dirty="0"/>
          </a:p>
        </p:txBody>
      </p:sp>
    </p:spTree>
    <p:extLst>
      <p:ext uri="{BB962C8B-B14F-4D97-AF65-F5344CB8AC3E}">
        <p14:creationId xmlns:p14="http://schemas.microsoft.com/office/powerpoint/2010/main" val="1255837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
            </a:r>
            <a:br>
              <a:rPr lang="tr-TR" b="1" dirty="0" smtClean="0">
                <a:effectLst/>
              </a:rPr>
            </a:br>
            <a:r>
              <a:rPr lang="tr-TR" b="1" dirty="0" smtClean="0">
                <a:effectLst/>
              </a:rPr>
              <a:t>Serbestçe Yüzen Bir Dünya</a:t>
            </a:r>
            <a:r>
              <a:rPr lang="tr-TR" dirty="0" smtClean="0">
                <a:effectLst/>
              </a:rPr>
              <a:t/>
            </a:r>
            <a:br>
              <a:rPr lang="tr-TR" dirty="0" smtClean="0">
                <a:effectLst/>
              </a:rPr>
            </a:br>
            <a:r>
              <a:rPr lang="tr-TR" dirty="0" smtClean="0"/>
              <a:t/>
            </a:r>
            <a:br>
              <a:rPr lang="tr-TR" dirty="0" smtClean="0"/>
            </a:br>
            <a:r>
              <a:rPr lang="tr-TR" dirty="0" smtClean="0">
                <a:effectLst/>
              </a:rPr>
              <a:t/>
            </a:r>
            <a:br>
              <a:rPr lang="tr-TR" dirty="0" smtClean="0">
                <a:effectLst/>
              </a:rPr>
            </a:br>
            <a:r>
              <a:rPr lang="tr-TR" dirty="0" smtClean="0"/>
              <a:t/>
            </a:r>
            <a:br>
              <a:rPr lang="tr-TR" dirty="0" smtClean="0"/>
            </a:br>
            <a:r>
              <a:rPr lang="tr-TR" b="1" dirty="0" smtClean="0">
                <a:effectLst/>
              </a:rPr>
              <a:t/>
            </a:r>
            <a:br>
              <a:rPr lang="tr-TR" b="1" dirty="0" smtClean="0">
                <a:effectLst/>
              </a:rPr>
            </a:br>
            <a:r>
              <a:rPr lang="tr-TR" b="1" dirty="0" smtClean="0"/>
              <a:t/>
            </a:r>
            <a:br>
              <a:rPr lang="tr-TR" b="1" dirty="0" smtClean="0"/>
            </a:br>
            <a:endParaRPr lang="en-US"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982" y="737230"/>
            <a:ext cx="5955495" cy="438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2676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Çoklu </a:t>
            </a:r>
            <a:r>
              <a:rPr lang="tr-TR" b="1" dirty="0">
                <a:effectLst/>
              </a:rPr>
              <a:t>Dünyalar (Evrenler)</a:t>
            </a:r>
            <a:r>
              <a:rPr lang="tr-TR" dirty="0">
                <a:effectLst/>
              </a:rPr>
              <a:t/>
            </a:r>
            <a:br>
              <a:rPr lang="tr-TR" dirty="0">
                <a:effectLst/>
              </a:rPr>
            </a:br>
            <a:r>
              <a:rPr lang="tr-TR" dirty="0"/>
              <a:t/>
            </a:r>
            <a:br>
              <a:rPr lang="tr-TR"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Simplicius’a</a:t>
            </a:r>
            <a:r>
              <a:rPr lang="tr-TR" sz="2000" dirty="0"/>
              <a:t> göre </a:t>
            </a:r>
            <a:r>
              <a:rPr lang="tr-TR" sz="2000" dirty="0" err="1"/>
              <a:t>Anaksimandros</a:t>
            </a:r>
            <a:r>
              <a:rPr lang="tr-TR" sz="2000" dirty="0"/>
              <a:t>, atomcular </a:t>
            </a:r>
            <a:r>
              <a:rPr lang="tr-TR" sz="2000" dirty="0" err="1"/>
              <a:t>Leucippus</a:t>
            </a:r>
            <a:r>
              <a:rPr lang="tr-TR" sz="2000" dirty="0"/>
              <a:t> ve </a:t>
            </a:r>
            <a:r>
              <a:rPr lang="tr-TR" sz="2000" dirty="0" err="1"/>
              <a:t>Demokritos</a:t>
            </a:r>
            <a:r>
              <a:rPr lang="tr-TR" sz="2000" dirty="0"/>
              <a:t> ile daha sonraki filozof </a:t>
            </a:r>
            <a:r>
              <a:rPr lang="tr-TR" sz="2000" dirty="0" err="1"/>
              <a:t>Epikuros’a</a:t>
            </a:r>
            <a:r>
              <a:rPr lang="tr-TR" sz="2000" dirty="0"/>
              <a:t> benzer şekilde dünyaların çokluğu üzerine spekülasyonlar yapmıştır. Bu düşünürler, dünyaların bir süreliğine ortaya çıkıp kaybolduğunu ve bazıları doğarken diğerlerinin yok olduğunu varsaymışlardır. Bu hareketin ebedi olduğunu, “çünkü hareket olmadan ne oluş ne de yok oluş olabileceğini” iddia etmişlerdir.</a:t>
            </a:r>
            <a:endParaRPr lang="en-US" sz="2000" dirty="0"/>
          </a:p>
        </p:txBody>
      </p:sp>
    </p:spTree>
    <p:extLst>
      <p:ext uri="{BB962C8B-B14F-4D97-AF65-F5344CB8AC3E}">
        <p14:creationId xmlns:p14="http://schemas.microsoft.com/office/powerpoint/2010/main" val="2048511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İnsanlığın </a:t>
            </a:r>
            <a:r>
              <a:rPr lang="tr-TR" b="1" dirty="0">
                <a:effectLst/>
              </a:rPr>
              <a:t>Kökeni</a:t>
            </a:r>
            <a:r>
              <a:rPr lang="tr-TR" dirty="0">
                <a:effectLst/>
              </a:rPr>
              <a:t/>
            </a:r>
            <a:br>
              <a:rPr lang="tr-TR" dirty="0">
                <a:effectLst/>
              </a:rPr>
            </a:br>
            <a:r>
              <a:rPr lang="tr-TR" dirty="0"/>
              <a:t/>
            </a:r>
            <a:br>
              <a:rPr lang="tr-TR"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a:t>
            </a:r>
            <a:r>
              <a:rPr lang="tr-TR" sz="2000" dirty="0"/>
              <a:t>, hayvan yaşamının başlangıcı ve kökeni hakkında tahminler yürütmüş ve insanların sulardaki diğer hayvanlardan geldiğini ileri sürmüştür. Onun evrim teorisine göre, hayvanlar uzun zaman önce denizden çıkmış, dikenli bir kabuk içinde sıkışmış olarak doğmuş, ancak yaşlandıkça kabuk kurumuş ve hayvanlar onu kırabilmiştir. İlk nem buharlaştıkça, kuru topraklar ortaya çıkmış ve zamanla insanoğlu uyum sağlamak zorunda kalmıştır.</a:t>
            </a:r>
            <a:endParaRPr lang="en-US" sz="2000" dirty="0"/>
          </a:p>
        </p:txBody>
      </p:sp>
    </p:spTree>
    <p:extLst>
      <p:ext uri="{BB962C8B-B14F-4D97-AF65-F5344CB8AC3E}">
        <p14:creationId xmlns:p14="http://schemas.microsoft.com/office/powerpoint/2010/main" val="976977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İnsanlığın </a:t>
            </a:r>
            <a:r>
              <a:rPr lang="tr-TR" b="1" dirty="0">
                <a:effectLst/>
              </a:rPr>
              <a:t>Kökeni</a:t>
            </a:r>
            <a:r>
              <a:rPr lang="tr-TR" dirty="0">
                <a:effectLst/>
              </a:rPr>
              <a:t/>
            </a:r>
            <a:br>
              <a:rPr lang="tr-TR" dirty="0">
                <a:effectLst/>
              </a:rPr>
            </a:br>
            <a:r>
              <a:rPr lang="tr-TR" dirty="0"/>
              <a:t/>
            </a:r>
            <a:br>
              <a:rPr lang="tr-TR"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3. yüzyılda yaşamış Romalı yazar </a:t>
            </a:r>
            <a:r>
              <a:rPr lang="tr-TR" sz="2000" dirty="0" err="1"/>
              <a:t>Censorinus’un</a:t>
            </a:r>
            <a:r>
              <a:rPr lang="tr-TR" sz="2000" dirty="0"/>
              <a:t> bildirdiğine göre:</a:t>
            </a:r>
          </a:p>
          <a:p>
            <a:pPr marL="0" indent="0" fontAlgn="base">
              <a:buNone/>
            </a:pPr>
            <a:r>
              <a:rPr lang="tr-TR" sz="2000" dirty="0"/>
              <a:t>Miletli </a:t>
            </a:r>
            <a:r>
              <a:rPr lang="tr-TR" sz="2000" dirty="0" err="1"/>
              <a:t>Anaximander</a:t>
            </a:r>
            <a:r>
              <a:rPr lang="tr-TR" sz="2000" dirty="0"/>
              <a:t> ısınan su ve topraktan ya balıkların ya da tamamen balık benzeri hayvanların ortaya çıktığını düşünmüştür. Bu hayvanların içinde insanlar şekilleniyor ve embriyolar ergenliğe kadar tutsak kalıyordu; ancak o zaman, bu hayvanlar patlayıp açıldıktan sonra, artık kendi kendilerini besleyebilen erkekler ve </a:t>
            </a:r>
            <a:r>
              <a:rPr lang="tr-TR" sz="2000" dirty="0" smtClean="0"/>
              <a:t>dişiler </a:t>
            </a:r>
            <a:r>
              <a:rPr lang="tr-TR" sz="2000" dirty="0"/>
              <a:t>dışarı çıkabiliyordu.</a:t>
            </a:r>
          </a:p>
          <a:p>
            <a:pPr marL="0" indent="0">
              <a:buNone/>
            </a:pPr>
            <a:r>
              <a:rPr lang="tr-TR" sz="2000" dirty="0"/>
              <a:t/>
            </a:r>
            <a:br>
              <a:rPr lang="tr-TR" sz="2000" dirty="0"/>
            </a:br>
            <a:endParaRPr lang="en-US" sz="2000" dirty="0"/>
          </a:p>
        </p:txBody>
      </p:sp>
    </p:spTree>
    <p:extLst>
      <p:ext uri="{BB962C8B-B14F-4D97-AF65-F5344CB8AC3E}">
        <p14:creationId xmlns:p14="http://schemas.microsoft.com/office/powerpoint/2010/main" val="1818164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İnsanlığın </a:t>
            </a:r>
            <a:r>
              <a:rPr lang="tr-TR" b="1" dirty="0">
                <a:effectLst/>
              </a:rPr>
              <a:t>Kökeni</a:t>
            </a:r>
            <a:r>
              <a:rPr lang="tr-TR" dirty="0">
                <a:effectLst/>
              </a:rPr>
              <a:t/>
            </a:r>
            <a:br>
              <a:rPr lang="tr-TR" dirty="0">
                <a:effectLst/>
              </a:rPr>
            </a:br>
            <a:r>
              <a:rPr lang="tr-TR" dirty="0"/>
              <a:t/>
            </a:r>
            <a:br>
              <a:rPr lang="tr-TR"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a:t>
            </a:r>
            <a:r>
              <a:rPr lang="tr-TR" sz="2000" dirty="0"/>
              <a:t>, insanların açık havaya çıkıp pullarını kaybedene kadar kendilerini Dünya’nın ikliminden korumak için bu geçişin bir kısmını büyük balıkların ağzında geçirmeleri gerektiği fikrini ortaya atmıştır. İnsanların uzun süren bebeklik dönemini göz önünde bulundurarak, ilkel dünyada şu anda yaptığımız gibi hayatta kalamayacağımızı düşünmüştür.</a:t>
            </a:r>
          </a:p>
          <a:p>
            <a:pPr marL="0" indent="0">
              <a:buNone/>
            </a:pPr>
            <a:r>
              <a:rPr lang="tr-TR" sz="2000" dirty="0"/>
              <a:t/>
            </a:r>
            <a:br>
              <a:rPr lang="tr-TR" sz="2000" dirty="0"/>
            </a:br>
            <a:r>
              <a:rPr lang="tr-TR" sz="2000" dirty="0"/>
              <a:t/>
            </a:r>
            <a:br>
              <a:rPr lang="tr-TR" sz="2000" dirty="0"/>
            </a:br>
            <a:endParaRPr lang="en-US" sz="2000" dirty="0"/>
          </a:p>
        </p:txBody>
      </p:sp>
    </p:spTree>
    <p:extLst>
      <p:ext uri="{BB962C8B-B14F-4D97-AF65-F5344CB8AC3E}">
        <p14:creationId xmlns:p14="http://schemas.microsoft.com/office/powerpoint/2010/main" val="3173734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Haritacılık</a:t>
            </a:r>
            <a:r>
              <a:rPr lang="tr-TR" dirty="0">
                <a:effectLst/>
              </a:rPr>
              <a:t/>
            </a:r>
            <a:br>
              <a:rPr lang="tr-TR" dirty="0">
                <a:effectLst/>
              </a:rPr>
            </a:br>
            <a:r>
              <a:rPr lang="tr-TR" dirty="0"/>
              <a:t/>
            </a:r>
            <a:br>
              <a:rPr lang="tr-TR"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err="1"/>
              <a:t>Anaksimandros’un</a:t>
            </a:r>
            <a:r>
              <a:rPr lang="tr-TR" sz="2000" dirty="0"/>
              <a:t> dünyanın ilk haritasını yaptığı söylenir. Bu harita kaybolmuş olsa da, neye benzediğini hayal edebiliriz, çünkü bu tür eski haritaları görmüş olan Herodot bunları tarif eder. </a:t>
            </a:r>
            <a:r>
              <a:rPr lang="tr-TR" sz="2000" dirty="0" err="1"/>
              <a:t>Anaksimandros’un</a:t>
            </a:r>
            <a:r>
              <a:rPr lang="tr-TR" sz="2000" dirty="0"/>
              <a:t> haritası, davul şeklindeki dünyanın tepesi gibi dairesel olmalıydı. Okyanus nehri onu çevreliyordu. Akdeniz haritanın ortasındaydı ve dünyanın göbeği </a:t>
            </a:r>
            <a:r>
              <a:rPr lang="tr-TR" sz="2000" dirty="0" err="1"/>
              <a:t>Delphi’den</a:t>
            </a:r>
            <a:r>
              <a:rPr lang="tr-TR" sz="2000" dirty="0"/>
              <a:t> geçen bir çizgiyle ikiye bölünmüştü. Kuzey yarısı “Avrupa”, güney yarısı ise “Asya” olarak adlandırılıyordu.</a:t>
            </a:r>
            <a:r>
              <a:rPr lang="tr-TR" sz="2000" dirty="0"/>
              <a:t/>
            </a:r>
            <a:br>
              <a:rPr lang="tr-TR" sz="2000" dirty="0"/>
            </a:br>
            <a:r>
              <a:rPr lang="tr-TR" sz="2000" dirty="0"/>
              <a:t/>
            </a:r>
            <a:br>
              <a:rPr lang="tr-TR" sz="2000" dirty="0"/>
            </a:br>
            <a:endParaRPr lang="en-US" sz="2000" dirty="0"/>
          </a:p>
        </p:txBody>
      </p:sp>
    </p:spTree>
    <p:extLst>
      <p:ext uri="{BB962C8B-B14F-4D97-AF65-F5344CB8AC3E}">
        <p14:creationId xmlns:p14="http://schemas.microsoft.com/office/powerpoint/2010/main" val="89234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Haritacılık</a:t>
            </a:r>
            <a:r>
              <a:rPr lang="tr-TR" dirty="0">
                <a:effectLst/>
              </a:rPr>
              <a:t/>
            </a:r>
            <a:br>
              <a:rPr lang="tr-TR" dirty="0">
                <a:effectLst/>
              </a:rPr>
            </a:br>
            <a:r>
              <a:rPr lang="tr-TR" dirty="0"/>
              <a:t/>
            </a:r>
            <a:br>
              <a:rPr lang="tr-TR" dirty="0"/>
            </a:br>
            <a:endParaRPr lang="en-US"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0360" y="586585"/>
            <a:ext cx="4330145" cy="4330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2890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Haritacılık</a:t>
            </a:r>
            <a:r>
              <a:rPr lang="tr-TR" dirty="0">
                <a:effectLst/>
              </a:rPr>
              <a:t/>
            </a:r>
            <a:br>
              <a:rPr lang="tr-TR" dirty="0">
                <a:effectLst/>
              </a:rPr>
            </a:br>
            <a:r>
              <a:rPr lang="tr-TR" dirty="0"/>
              <a:t/>
            </a:r>
            <a:br>
              <a:rPr lang="tr-TR"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Yaşanabilir dünya (Yunanca: “</a:t>
            </a:r>
            <a:r>
              <a:rPr lang="tr-TR" sz="2000" dirty="0" err="1"/>
              <a:t>oikoumenê</a:t>
            </a:r>
            <a:r>
              <a:rPr lang="tr-TR" sz="2000" dirty="0"/>
              <a:t>”) Akdeniz’in kuzeyinde ve güneyinde (bir tarafta İspanya, İtalya, Yunanistan ve Küçük Asya, diğer tarafta Mısır ve Libya’yı içeren) nispeten küçük iki kara şeridi ile Akdeniz’in doğusundaki topraklardan oluşuyordu: Filistin, Asur, İran ve Arabistan. Bu küçük “yaşanabilir dünyanın” kuzeyindeki topraklar, efsanevi insanların yaşadığı soğuk ülkelerdi. Güneyindeki topraklar ise kara yanık insanların sıcak </a:t>
            </a:r>
            <a:r>
              <a:rPr lang="tr-TR" sz="2000" dirty="0" err="1"/>
              <a:t>ülkeleriydi.Harita</a:t>
            </a:r>
            <a:r>
              <a:rPr lang="tr-TR" sz="2000" dirty="0"/>
              <a:t> muhtemelen Yunan tarihçi Miletli </a:t>
            </a:r>
            <a:r>
              <a:rPr lang="tr-TR" sz="2000" dirty="0" err="1"/>
              <a:t>Hekataeus’a</a:t>
            </a:r>
            <a:r>
              <a:rPr lang="tr-TR" sz="2000" dirty="0"/>
              <a:t> daha doğru bir versiyonunu çizmesi için ilham vermiştir.</a:t>
            </a:r>
            <a:endParaRPr lang="en-US" sz="2000" dirty="0"/>
          </a:p>
        </p:txBody>
      </p:sp>
    </p:spTree>
    <p:extLst>
      <p:ext uri="{BB962C8B-B14F-4D97-AF65-F5344CB8AC3E}">
        <p14:creationId xmlns:p14="http://schemas.microsoft.com/office/powerpoint/2010/main" val="18302154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Haritacılık</a:t>
            </a:r>
            <a:r>
              <a:rPr lang="tr-TR" dirty="0">
                <a:effectLst/>
              </a:rPr>
              <a:t/>
            </a:r>
            <a:br>
              <a:rPr lang="tr-TR" dirty="0">
                <a:effectLst/>
              </a:rPr>
            </a:br>
            <a:r>
              <a:rPr lang="tr-TR" dirty="0"/>
              <a:t/>
            </a:r>
            <a:br>
              <a:rPr lang="tr-TR" dirty="0"/>
            </a:br>
            <a:endParaRPr lang="en-US" b="1" dirty="0"/>
          </a:p>
        </p:txBody>
      </p:sp>
      <p:sp>
        <p:nvSpPr>
          <p:cNvPr id="5" name="Content Placeholder 4"/>
          <p:cNvSpPr>
            <a:spLocks noGrp="1"/>
          </p:cNvSpPr>
          <p:nvPr>
            <p:ph idx="1"/>
          </p:nvPr>
        </p:nvSpPr>
        <p:spPr>
          <a:xfrm>
            <a:off x="2128719" y="891994"/>
            <a:ext cx="6871725" cy="5039266"/>
          </a:xfrm>
        </p:spPr>
        <p:txBody>
          <a:bodyPr>
            <a:normAutofit/>
          </a:bodyPr>
          <a:lstStyle/>
          <a:p>
            <a:pPr marL="0" indent="0" fontAlgn="base">
              <a:buNone/>
            </a:pPr>
            <a:r>
              <a:rPr lang="tr-TR" sz="2000" dirty="0"/>
              <a:t>Antik çağlarda da özellikle Mısır, Lidya, Orta Doğu ve Babil’de haritalar üretilmiştir. Günümüze sadece bazı küçük örnekler ulaşmıştır. Dünya haritasının tek örneği M.Ö. 9. yüzyıldan daha geç bir döneme ait olan Babil Dünya </a:t>
            </a:r>
            <a:r>
              <a:rPr lang="tr-TR" sz="2000" dirty="0" err="1"/>
              <a:t>Haritası’dır</a:t>
            </a:r>
            <a:r>
              <a:rPr lang="tr-TR" sz="2000" dirty="0"/>
              <a:t>, ancak muhtemelen çok daha eski bir haritaya dayanmaktadır. Bu haritalar yönleri, yolları, şehirleri, sınırları ve jeolojik özellikleri gösteriyordu. </a:t>
            </a:r>
            <a:r>
              <a:rPr lang="tr-TR" sz="2000" dirty="0" err="1"/>
              <a:t>Anaksimandros’un</a:t>
            </a:r>
            <a:r>
              <a:rPr lang="tr-TR" sz="2000" dirty="0"/>
              <a:t> yeniliği, antik Yunanlılar tarafından bilinen tüm yerleşim alanlarını temsil etmesiydi.</a:t>
            </a:r>
            <a:endParaRPr lang="en-US" sz="2000" dirty="0"/>
          </a:p>
        </p:txBody>
      </p:sp>
    </p:spTree>
    <p:extLst>
      <p:ext uri="{BB962C8B-B14F-4D97-AF65-F5344CB8AC3E}">
        <p14:creationId xmlns:p14="http://schemas.microsoft.com/office/powerpoint/2010/main" val="4084754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3046</Words>
  <Application>Microsoft Office PowerPoint</Application>
  <PresentationFormat>Ekran Gösterisi (16:9)</PresentationFormat>
  <Paragraphs>118</Paragraphs>
  <Slides>48</Slides>
  <Notes>0</Notes>
  <HiddenSlides>0</HiddenSlides>
  <MMClips>0</MMClips>
  <ScaleCrop>false</ScaleCrop>
  <HeadingPairs>
    <vt:vector size="4" baseType="variant">
      <vt:variant>
        <vt:lpstr>Tema</vt:lpstr>
      </vt:variant>
      <vt:variant>
        <vt:i4>1</vt:i4>
      </vt:variant>
      <vt:variant>
        <vt:lpstr>Slayt Başlıkları</vt:lpstr>
      </vt:variant>
      <vt:variant>
        <vt:i4>48</vt:i4>
      </vt:variant>
    </vt:vector>
  </HeadingPairs>
  <TitlesOfParts>
    <vt:vector size="49" baseType="lpstr">
      <vt:lpstr>Office Theme</vt:lpstr>
      <vt:lpstr> Anaksimandros  </vt:lpstr>
      <vt:lpstr> Anaksimandros  </vt:lpstr>
      <vt:lpstr>PowerPoint Sunusu</vt:lpstr>
      <vt:lpstr> Anaksimandros  </vt:lpstr>
      <vt:lpstr> Anaksimandros  </vt:lpstr>
      <vt:lpstr> Anaksimandros  </vt:lpstr>
      <vt:lpstr> Anaksimandros  </vt:lpstr>
      <vt:lpstr> Anaksimandros  </vt:lpstr>
      <vt:lpstr> Anaksimandros  </vt:lpstr>
      <vt:lpstr> Anaksimandros  </vt:lpstr>
      <vt:lpstr>   Apeiron    </vt:lpstr>
      <vt:lpstr>   Apeiron    </vt:lpstr>
      <vt:lpstr>   Apeiron    </vt:lpstr>
      <vt:lpstr>   Apeiron    </vt:lpstr>
      <vt:lpstr>   Apeiron    </vt:lpstr>
      <vt:lpstr> Aristoteles’in Pisagorcu Zıtlıklar Tablosu  </vt:lpstr>
      <vt:lpstr>   Apeiron    </vt:lpstr>
      <vt:lpstr>   Apeiron    </vt:lpstr>
      <vt:lpstr>   Apeiron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Serbestçe Yüzen Bir Dünya      </vt:lpstr>
      <vt:lpstr> Çoklu Dünyalar (Evrenler)  </vt:lpstr>
      <vt:lpstr> İnsanlığın Kökeni  </vt:lpstr>
      <vt:lpstr> İnsanlığın Kökeni  </vt:lpstr>
      <vt:lpstr> İnsanlığın Kökeni  </vt:lpstr>
      <vt:lpstr> Haritacılık  </vt:lpstr>
      <vt:lpstr> Haritacılık  </vt:lpstr>
      <vt:lpstr> Haritacılık  </vt:lpstr>
      <vt:lpstr> Haritacılık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2023-10-15T14:31:01Z</dcterms:modified>
</cp:coreProperties>
</file>