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264" r:id="rId3"/>
    <p:sldId id="265" r:id="rId4"/>
    <p:sldId id="266" r:id="rId5"/>
    <p:sldId id="267" r:id="rId6"/>
    <p:sldId id="268" r:id="rId7"/>
    <p:sldId id="269" r:id="rId8"/>
    <p:sldId id="270" r:id="rId9"/>
    <p:sldId id="271" r:id="rId10"/>
    <p:sldId id="272" r:id="rId11"/>
    <p:sldId id="273" r:id="rId12"/>
    <p:sldId id="278" r:id="rId13"/>
    <p:sldId id="274" r:id="rId14"/>
    <p:sldId id="275" r:id="rId15"/>
    <p:sldId id="276"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5" r:id="rId32"/>
    <p:sldId id="294" r:id="rId33"/>
    <p:sldId id="296" r:id="rId34"/>
    <p:sldId id="297" r:id="rId35"/>
    <p:sldId id="300" r:id="rId36"/>
    <p:sldId id="298" r:id="rId37"/>
    <p:sldId id="299" r:id="rId38"/>
    <p:sldId id="301" r:id="rId39"/>
    <p:sldId id="302" r:id="rId40"/>
    <p:sldId id="303" r:id="rId41"/>
    <p:sldId id="304" r:id="rId42"/>
    <p:sldId id="322" r:id="rId43"/>
    <p:sldId id="323" r:id="rId44"/>
    <p:sldId id="305" r:id="rId45"/>
    <p:sldId id="306" r:id="rId46"/>
    <p:sldId id="307" r:id="rId47"/>
    <p:sldId id="308" r:id="rId48"/>
    <p:sldId id="309" r:id="rId49"/>
    <p:sldId id="311" r:id="rId50"/>
    <p:sldId id="312" r:id="rId51"/>
    <p:sldId id="313" r:id="rId52"/>
    <p:sldId id="314" r:id="rId53"/>
    <p:sldId id="315" r:id="rId54"/>
    <p:sldId id="316" r:id="rId55"/>
    <p:sldId id="318" r:id="rId56"/>
    <p:sldId id="317" r:id="rId57"/>
    <p:sldId id="319" r:id="rId58"/>
    <p:sldId id="320" r:id="rId59"/>
    <p:sldId id="321" r:id="rId60"/>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7" d="100"/>
          <a:sy n="137" d="100"/>
        </p:scale>
        <p:origin x="138"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ata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svg"/><Relationship Id="rId1" Type="http://schemas.openxmlformats.org/officeDocument/2006/relationships/image" Target="../media/image35.png"/><Relationship Id="rId4" Type="http://schemas.openxmlformats.org/officeDocument/2006/relationships/image" Target="../media/image38.svg"/></Relationships>
</file>

<file path=ppt/diagrams/_rels/data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svg"/><Relationship Id="rId1" Type="http://schemas.openxmlformats.org/officeDocument/2006/relationships/image" Target="../media/image51.png"/><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svg"/><Relationship Id="rId1" Type="http://schemas.openxmlformats.org/officeDocument/2006/relationships/image" Target="../media/image35.png"/><Relationship Id="rId4" Type="http://schemas.openxmlformats.org/officeDocument/2006/relationships/image" Target="../media/image38.svg"/></Relationships>
</file>

<file path=ppt/diagrams/_rels/drawing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svg"/><Relationship Id="rId1" Type="http://schemas.openxmlformats.org/officeDocument/2006/relationships/image" Target="../media/image51.png"/><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56DF86-41CA-45C5-A87A-E65021183276}" type="doc">
      <dgm:prSet loTypeId="urn:microsoft.com/office/officeart/2018/2/layout/IconLabelList" loCatId="icon" qsTypeId="urn:microsoft.com/office/officeart/2005/8/quickstyle/simple1" qsCatId="simple" csTypeId="urn:microsoft.com/office/officeart/2018/5/colors/Iconchunking_neutralbg_colorful2" csCatId="colorful" phldr="1"/>
      <dgm:spPr/>
      <dgm:t>
        <a:bodyPr/>
        <a:lstStyle/>
        <a:p>
          <a:endParaRPr lang="en-US"/>
        </a:p>
      </dgm:t>
    </dgm:pt>
    <dgm:pt modelId="{ED342273-1985-4855-A4EE-E699CD4A5D8B}">
      <dgm:prSet/>
      <dgm:spPr/>
      <dgm:t>
        <a:bodyPr/>
        <a:lstStyle/>
        <a:p>
          <a:r>
            <a:rPr lang="tr-TR"/>
            <a:t>Yatırımlar ne şekilde finanse edilmeli?</a:t>
          </a:r>
          <a:endParaRPr lang="en-US"/>
        </a:p>
      </dgm:t>
    </dgm:pt>
    <dgm:pt modelId="{1610BB6A-F461-48FE-A744-6B82AFD87B3B}" type="parTrans" cxnId="{263A417B-6A0E-45DA-AB29-F11B51A75BD3}">
      <dgm:prSet/>
      <dgm:spPr/>
      <dgm:t>
        <a:bodyPr/>
        <a:lstStyle/>
        <a:p>
          <a:endParaRPr lang="en-US"/>
        </a:p>
      </dgm:t>
    </dgm:pt>
    <dgm:pt modelId="{1F7807C7-8C5E-4E79-85BE-3310FB21993D}" type="sibTrans" cxnId="{263A417B-6A0E-45DA-AB29-F11B51A75BD3}">
      <dgm:prSet/>
      <dgm:spPr/>
      <dgm:t>
        <a:bodyPr/>
        <a:lstStyle/>
        <a:p>
          <a:endParaRPr lang="en-US"/>
        </a:p>
      </dgm:t>
    </dgm:pt>
    <dgm:pt modelId="{C7B07301-04B1-4076-8404-A4DBC9678EFF}">
      <dgm:prSet/>
      <dgm:spPr/>
      <dgm:t>
        <a:bodyPr/>
        <a:lstStyle/>
        <a:p>
          <a:r>
            <a:rPr lang="tr-TR"/>
            <a:t>Hangi şekilde finansman işletme açısından daha uygun olur?</a:t>
          </a:r>
          <a:endParaRPr lang="en-US"/>
        </a:p>
      </dgm:t>
    </dgm:pt>
    <dgm:pt modelId="{2AC3DB59-FFE1-47BD-9B1F-9FC97563DF54}" type="parTrans" cxnId="{D729A873-1130-475B-B25B-735EC601F951}">
      <dgm:prSet/>
      <dgm:spPr/>
      <dgm:t>
        <a:bodyPr/>
        <a:lstStyle/>
        <a:p>
          <a:endParaRPr lang="en-US"/>
        </a:p>
      </dgm:t>
    </dgm:pt>
    <dgm:pt modelId="{390C9B09-E3CF-4E3F-ACC3-F0A84EC23D16}" type="sibTrans" cxnId="{D729A873-1130-475B-B25B-735EC601F951}">
      <dgm:prSet/>
      <dgm:spPr/>
      <dgm:t>
        <a:bodyPr/>
        <a:lstStyle/>
        <a:p>
          <a:endParaRPr lang="en-US"/>
        </a:p>
      </dgm:t>
    </dgm:pt>
    <dgm:pt modelId="{5AEBA381-06C4-4C36-8F4C-D0015BF66B9F}">
      <dgm:prSet/>
      <dgm:spPr/>
      <dgm:t>
        <a:bodyPr/>
        <a:lstStyle/>
        <a:p>
          <a:r>
            <a:rPr lang="tr-TR"/>
            <a:t>En iyi finansman bileşimi nasıl olmalı?</a:t>
          </a:r>
          <a:endParaRPr lang="en-US"/>
        </a:p>
      </dgm:t>
    </dgm:pt>
    <dgm:pt modelId="{CB7D9BE5-4788-4B86-97A9-8C36D8B1F16C}" type="parTrans" cxnId="{71BD8C2C-351B-4A8D-B3D7-38C6AD2CDC69}">
      <dgm:prSet/>
      <dgm:spPr/>
      <dgm:t>
        <a:bodyPr/>
        <a:lstStyle/>
        <a:p>
          <a:endParaRPr lang="en-US"/>
        </a:p>
      </dgm:t>
    </dgm:pt>
    <dgm:pt modelId="{02174130-8D31-4641-90D5-AEC7E4AE8C55}" type="sibTrans" cxnId="{71BD8C2C-351B-4A8D-B3D7-38C6AD2CDC69}">
      <dgm:prSet/>
      <dgm:spPr/>
      <dgm:t>
        <a:bodyPr/>
        <a:lstStyle/>
        <a:p>
          <a:endParaRPr lang="en-US"/>
        </a:p>
      </dgm:t>
    </dgm:pt>
    <dgm:pt modelId="{5CA6A019-4C18-4793-82C9-B937F074CD03}">
      <dgm:prSet/>
      <dgm:spPr/>
      <dgm:t>
        <a:bodyPr/>
        <a:lstStyle/>
        <a:p>
          <a:r>
            <a:rPr lang="tr-TR"/>
            <a:t>Fonlar nereden, nasıl ve ne zaman karşılanmalı?</a:t>
          </a:r>
          <a:endParaRPr lang="en-US"/>
        </a:p>
      </dgm:t>
    </dgm:pt>
    <dgm:pt modelId="{2B8E9682-BF93-4A9E-B257-CC0495705071}" type="parTrans" cxnId="{4D5C172C-C9A4-42BA-A94D-5B139989B43F}">
      <dgm:prSet/>
      <dgm:spPr/>
      <dgm:t>
        <a:bodyPr/>
        <a:lstStyle/>
        <a:p>
          <a:endParaRPr lang="en-US"/>
        </a:p>
      </dgm:t>
    </dgm:pt>
    <dgm:pt modelId="{1E0489F8-8702-4871-89C3-3B3E4DD427D0}" type="sibTrans" cxnId="{4D5C172C-C9A4-42BA-A94D-5B139989B43F}">
      <dgm:prSet/>
      <dgm:spPr/>
      <dgm:t>
        <a:bodyPr/>
        <a:lstStyle/>
        <a:p>
          <a:endParaRPr lang="en-US"/>
        </a:p>
      </dgm:t>
    </dgm:pt>
    <dgm:pt modelId="{80C0E7CC-8C0A-46DB-9642-BAA83DDBFFFE}" type="pres">
      <dgm:prSet presAssocID="{7A56DF86-41CA-45C5-A87A-E65021183276}" presName="root" presStyleCnt="0">
        <dgm:presLayoutVars>
          <dgm:dir/>
          <dgm:resizeHandles val="exact"/>
        </dgm:presLayoutVars>
      </dgm:prSet>
      <dgm:spPr/>
    </dgm:pt>
    <dgm:pt modelId="{CEEA250C-2168-470B-8DB1-A871B31539C9}" type="pres">
      <dgm:prSet presAssocID="{ED342273-1985-4855-A4EE-E699CD4A5D8B}" presName="compNode" presStyleCnt="0"/>
      <dgm:spPr/>
    </dgm:pt>
    <dgm:pt modelId="{AD5DE820-B853-48F1-B4C8-648D8E1A8A9F}" type="pres">
      <dgm:prSet presAssocID="{ED342273-1985-4855-A4EE-E699CD4A5D8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ara"/>
        </a:ext>
      </dgm:extLst>
    </dgm:pt>
    <dgm:pt modelId="{27DD042E-C9A3-4044-A5E1-B14D68424B8E}" type="pres">
      <dgm:prSet presAssocID="{ED342273-1985-4855-A4EE-E699CD4A5D8B}" presName="spaceRect" presStyleCnt="0"/>
      <dgm:spPr/>
    </dgm:pt>
    <dgm:pt modelId="{7D33F522-E8B4-431F-AB26-6F3118FB1DF0}" type="pres">
      <dgm:prSet presAssocID="{ED342273-1985-4855-A4EE-E699CD4A5D8B}" presName="textRect" presStyleLbl="revTx" presStyleIdx="0" presStyleCnt="4">
        <dgm:presLayoutVars>
          <dgm:chMax val="1"/>
          <dgm:chPref val="1"/>
        </dgm:presLayoutVars>
      </dgm:prSet>
      <dgm:spPr/>
    </dgm:pt>
    <dgm:pt modelId="{263697CE-AF5D-47B8-8F3E-40588C67E540}" type="pres">
      <dgm:prSet presAssocID="{1F7807C7-8C5E-4E79-85BE-3310FB21993D}" presName="sibTrans" presStyleCnt="0"/>
      <dgm:spPr/>
    </dgm:pt>
    <dgm:pt modelId="{C3486F36-69CF-46DE-8B3B-DA8C844DF732}" type="pres">
      <dgm:prSet presAssocID="{C7B07301-04B1-4076-8404-A4DBC9678EFF}" presName="compNode" presStyleCnt="0"/>
      <dgm:spPr/>
    </dgm:pt>
    <dgm:pt modelId="{80920968-2B90-48D1-8965-0F9DDE2474EE}" type="pres">
      <dgm:prSet presAssocID="{C7B07301-04B1-4076-8404-A4DBC9678EF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lar"/>
        </a:ext>
      </dgm:extLst>
    </dgm:pt>
    <dgm:pt modelId="{0F3FA309-096D-4A93-AE06-1060AAFE8E13}" type="pres">
      <dgm:prSet presAssocID="{C7B07301-04B1-4076-8404-A4DBC9678EFF}" presName="spaceRect" presStyleCnt="0"/>
      <dgm:spPr/>
    </dgm:pt>
    <dgm:pt modelId="{A861109A-1AA6-443F-A775-2A4DDB24DD36}" type="pres">
      <dgm:prSet presAssocID="{C7B07301-04B1-4076-8404-A4DBC9678EFF}" presName="textRect" presStyleLbl="revTx" presStyleIdx="1" presStyleCnt="4">
        <dgm:presLayoutVars>
          <dgm:chMax val="1"/>
          <dgm:chPref val="1"/>
        </dgm:presLayoutVars>
      </dgm:prSet>
      <dgm:spPr/>
    </dgm:pt>
    <dgm:pt modelId="{B12B9C95-C9D7-4D74-B705-E43489814988}" type="pres">
      <dgm:prSet presAssocID="{390C9B09-E3CF-4E3F-ACC3-F0A84EC23D16}" presName="sibTrans" presStyleCnt="0"/>
      <dgm:spPr/>
    </dgm:pt>
    <dgm:pt modelId="{E609A63B-E9AE-4307-8548-F172DFE3C495}" type="pres">
      <dgm:prSet presAssocID="{5AEBA381-06C4-4C36-8F4C-D0015BF66B9F}" presName="compNode" presStyleCnt="0"/>
      <dgm:spPr/>
    </dgm:pt>
    <dgm:pt modelId="{02C0AB73-CEFB-453C-AB35-7EB0871291F6}" type="pres">
      <dgm:prSet presAssocID="{5AEBA381-06C4-4C36-8F4C-D0015BF66B9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humbs Up Sign"/>
        </a:ext>
      </dgm:extLst>
    </dgm:pt>
    <dgm:pt modelId="{F8103EA5-22DB-4A66-8C56-55F610C41636}" type="pres">
      <dgm:prSet presAssocID="{5AEBA381-06C4-4C36-8F4C-D0015BF66B9F}" presName="spaceRect" presStyleCnt="0"/>
      <dgm:spPr/>
    </dgm:pt>
    <dgm:pt modelId="{870D8EB1-39BE-4A33-9441-354497F8729B}" type="pres">
      <dgm:prSet presAssocID="{5AEBA381-06C4-4C36-8F4C-D0015BF66B9F}" presName="textRect" presStyleLbl="revTx" presStyleIdx="2" presStyleCnt="4">
        <dgm:presLayoutVars>
          <dgm:chMax val="1"/>
          <dgm:chPref val="1"/>
        </dgm:presLayoutVars>
      </dgm:prSet>
      <dgm:spPr/>
    </dgm:pt>
    <dgm:pt modelId="{6FB4746E-0952-44C3-A441-99B8A9F15B59}" type="pres">
      <dgm:prSet presAssocID="{02174130-8D31-4641-90D5-AEC7E4AE8C55}" presName="sibTrans" presStyleCnt="0"/>
      <dgm:spPr/>
    </dgm:pt>
    <dgm:pt modelId="{4CB63A76-0AAE-4D20-A25B-62B80A88AE0F}" type="pres">
      <dgm:prSet presAssocID="{5CA6A019-4C18-4793-82C9-B937F074CD03}" presName="compNode" presStyleCnt="0"/>
      <dgm:spPr/>
    </dgm:pt>
    <dgm:pt modelId="{1EAC82A4-262E-4839-8105-447790B6EF80}" type="pres">
      <dgm:prSet presAssocID="{5CA6A019-4C18-4793-82C9-B937F074CD0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Kronometre"/>
        </a:ext>
      </dgm:extLst>
    </dgm:pt>
    <dgm:pt modelId="{E33CE3FE-46C8-4118-9524-9C5500F140C8}" type="pres">
      <dgm:prSet presAssocID="{5CA6A019-4C18-4793-82C9-B937F074CD03}" presName="spaceRect" presStyleCnt="0"/>
      <dgm:spPr/>
    </dgm:pt>
    <dgm:pt modelId="{874EEA49-ED7A-480D-A9B3-707BC179443D}" type="pres">
      <dgm:prSet presAssocID="{5CA6A019-4C18-4793-82C9-B937F074CD03}" presName="textRect" presStyleLbl="revTx" presStyleIdx="3" presStyleCnt="4">
        <dgm:presLayoutVars>
          <dgm:chMax val="1"/>
          <dgm:chPref val="1"/>
        </dgm:presLayoutVars>
      </dgm:prSet>
      <dgm:spPr/>
    </dgm:pt>
  </dgm:ptLst>
  <dgm:cxnLst>
    <dgm:cxn modelId="{CE435B14-6261-40FD-B8A9-86D64EA316FC}" type="presOf" srcId="{C7B07301-04B1-4076-8404-A4DBC9678EFF}" destId="{A861109A-1AA6-443F-A775-2A4DDB24DD36}" srcOrd="0" destOrd="0" presId="urn:microsoft.com/office/officeart/2018/2/layout/IconLabelList"/>
    <dgm:cxn modelId="{7541C31E-F9B8-49E8-9094-2A6DF206E68B}" type="presOf" srcId="{7A56DF86-41CA-45C5-A87A-E65021183276}" destId="{80C0E7CC-8C0A-46DB-9642-BAA83DDBFFFE}" srcOrd="0" destOrd="0" presId="urn:microsoft.com/office/officeart/2018/2/layout/IconLabelList"/>
    <dgm:cxn modelId="{4D5C172C-C9A4-42BA-A94D-5B139989B43F}" srcId="{7A56DF86-41CA-45C5-A87A-E65021183276}" destId="{5CA6A019-4C18-4793-82C9-B937F074CD03}" srcOrd="3" destOrd="0" parTransId="{2B8E9682-BF93-4A9E-B257-CC0495705071}" sibTransId="{1E0489F8-8702-4871-89C3-3B3E4DD427D0}"/>
    <dgm:cxn modelId="{71BD8C2C-351B-4A8D-B3D7-38C6AD2CDC69}" srcId="{7A56DF86-41CA-45C5-A87A-E65021183276}" destId="{5AEBA381-06C4-4C36-8F4C-D0015BF66B9F}" srcOrd="2" destOrd="0" parTransId="{CB7D9BE5-4788-4B86-97A9-8C36D8B1F16C}" sibTransId="{02174130-8D31-4641-90D5-AEC7E4AE8C55}"/>
    <dgm:cxn modelId="{D729A873-1130-475B-B25B-735EC601F951}" srcId="{7A56DF86-41CA-45C5-A87A-E65021183276}" destId="{C7B07301-04B1-4076-8404-A4DBC9678EFF}" srcOrd="1" destOrd="0" parTransId="{2AC3DB59-FFE1-47BD-9B1F-9FC97563DF54}" sibTransId="{390C9B09-E3CF-4E3F-ACC3-F0A84EC23D16}"/>
    <dgm:cxn modelId="{263A417B-6A0E-45DA-AB29-F11B51A75BD3}" srcId="{7A56DF86-41CA-45C5-A87A-E65021183276}" destId="{ED342273-1985-4855-A4EE-E699CD4A5D8B}" srcOrd="0" destOrd="0" parTransId="{1610BB6A-F461-48FE-A744-6B82AFD87B3B}" sibTransId="{1F7807C7-8C5E-4E79-85BE-3310FB21993D}"/>
    <dgm:cxn modelId="{5F92BE95-D520-490D-9E0F-812C84782F7A}" type="presOf" srcId="{5AEBA381-06C4-4C36-8F4C-D0015BF66B9F}" destId="{870D8EB1-39BE-4A33-9441-354497F8729B}" srcOrd="0" destOrd="0" presId="urn:microsoft.com/office/officeart/2018/2/layout/IconLabelList"/>
    <dgm:cxn modelId="{1D882DAA-88ED-4F3D-B0F2-483758D6A079}" type="presOf" srcId="{ED342273-1985-4855-A4EE-E699CD4A5D8B}" destId="{7D33F522-E8B4-431F-AB26-6F3118FB1DF0}" srcOrd="0" destOrd="0" presId="urn:microsoft.com/office/officeart/2018/2/layout/IconLabelList"/>
    <dgm:cxn modelId="{C6B55BC5-19BB-4556-A31C-6879343B805D}" type="presOf" srcId="{5CA6A019-4C18-4793-82C9-B937F074CD03}" destId="{874EEA49-ED7A-480D-A9B3-707BC179443D}" srcOrd="0" destOrd="0" presId="urn:microsoft.com/office/officeart/2018/2/layout/IconLabelList"/>
    <dgm:cxn modelId="{21967C9B-A9A9-408C-987E-E7B046FECF5F}" type="presParOf" srcId="{80C0E7CC-8C0A-46DB-9642-BAA83DDBFFFE}" destId="{CEEA250C-2168-470B-8DB1-A871B31539C9}" srcOrd="0" destOrd="0" presId="urn:microsoft.com/office/officeart/2018/2/layout/IconLabelList"/>
    <dgm:cxn modelId="{45621BFC-4547-4884-818A-7C28A0C9F416}" type="presParOf" srcId="{CEEA250C-2168-470B-8DB1-A871B31539C9}" destId="{AD5DE820-B853-48F1-B4C8-648D8E1A8A9F}" srcOrd="0" destOrd="0" presId="urn:microsoft.com/office/officeart/2018/2/layout/IconLabelList"/>
    <dgm:cxn modelId="{F30C3BD6-E139-429D-BA19-D207F0052DCD}" type="presParOf" srcId="{CEEA250C-2168-470B-8DB1-A871B31539C9}" destId="{27DD042E-C9A3-4044-A5E1-B14D68424B8E}" srcOrd="1" destOrd="0" presId="urn:microsoft.com/office/officeart/2018/2/layout/IconLabelList"/>
    <dgm:cxn modelId="{2D6E6BFE-C450-4490-9108-FD84A5D90641}" type="presParOf" srcId="{CEEA250C-2168-470B-8DB1-A871B31539C9}" destId="{7D33F522-E8B4-431F-AB26-6F3118FB1DF0}" srcOrd="2" destOrd="0" presId="urn:microsoft.com/office/officeart/2018/2/layout/IconLabelList"/>
    <dgm:cxn modelId="{8C44BE69-36B4-4B02-B0D7-4914223A4B56}" type="presParOf" srcId="{80C0E7CC-8C0A-46DB-9642-BAA83DDBFFFE}" destId="{263697CE-AF5D-47B8-8F3E-40588C67E540}" srcOrd="1" destOrd="0" presId="urn:microsoft.com/office/officeart/2018/2/layout/IconLabelList"/>
    <dgm:cxn modelId="{E19CC82D-D273-4232-9E80-998061A708E8}" type="presParOf" srcId="{80C0E7CC-8C0A-46DB-9642-BAA83DDBFFFE}" destId="{C3486F36-69CF-46DE-8B3B-DA8C844DF732}" srcOrd="2" destOrd="0" presId="urn:microsoft.com/office/officeart/2018/2/layout/IconLabelList"/>
    <dgm:cxn modelId="{8DA512C4-BE79-4626-A705-90338B1FF144}" type="presParOf" srcId="{C3486F36-69CF-46DE-8B3B-DA8C844DF732}" destId="{80920968-2B90-48D1-8965-0F9DDE2474EE}" srcOrd="0" destOrd="0" presId="urn:microsoft.com/office/officeart/2018/2/layout/IconLabelList"/>
    <dgm:cxn modelId="{AA0D41F2-2395-4909-994A-0C02A74E95F8}" type="presParOf" srcId="{C3486F36-69CF-46DE-8B3B-DA8C844DF732}" destId="{0F3FA309-096D-4A93-AE06-1060AAFE8E13}" srcOrd="1" destOrd="0" presId="urn:microsoft.com/office/officeart/2018/2/layout/IconLabelList"/>
    <dgm:cxn modelId="{8D28CD0F-DE45-4302-9D57-8F69D0DB0CE7}" type="presParOf" srcId="{C3486F36-69CF-46DE-8B3B-DA8C844DF732}" destId="{A861109A-1AA6-443F-A775-2A4DDB24DD36}" srcOrd="2" destOrd="0" presId="urn:microsoft.com/office/officeart/2018/2/layout/IconLabelList"/>
    <dgm:cxn modelId="{F6739D6E-A243-4703-BC6C-6DFDC3757F63}" type="presParOf" srcId="{80C0E7CC-8C0A-46DB-9642-BAA83DDBFFFE}" destId="{B12B9C95-C9D7-4D74-B705-E43489814988}" srcOrd="3" destOrd="0" presId="urn:microsoft.com/office/officeart/2018/2/layout/IconLabelList"/>
    <dgm:cxn modelId="{E23F2664-ECB4-492E-9379-56F102A60299}" type="presParOf" srcId="{80C0E7CC-8C0A-46DB-9642-BAA83DDBFFFE}" destId="{E609A63B-E9AE-4307-8548-F172DFE3C495}" srcOrd="4" destOrd="0" presId="urn:microsoft.com/office/officeart/2018/2/layout/IconLabelList"/>
    <dgm:cxn modelId="{4443DB45-3FFF-4FBF-84EA-6CB10A49DC8D}" type="presParOf" srcId="{E609A63B-E9AE-4307-8548-F172DFE3C495}" destId="{02C0AB73-CEFB-453C-AB35-7EB0871291F6}" srcOrd="0" destOrd="0" presId="urn:microsoft.com/office/officeart/2018/2/layout/IconLabelList"/>
    <dgm:cxn modelId="{CAC982B0-D54D-4402-9653-7C34889B5B08}" type="presParOf" srcId="{E609A63B-E9AE-4307-8548-F172DFE3C495}" destId="{F8103EA5-22DB-4A66-8C56-55F610C41636}" srcOrd="1" destOrd="0" presId="urn:microsoft.com/office/officeart/2018/2/layout/IconLabelList"/>
    <dgm:cxn modelId="{4E7B1D56-834A-4F16-B289-26FF15EFDBAF}" type="presParOf" srcId="{E609A63B-E9AE-4307-8548-F172DFE3C495}" destId="{870D8EB1-39BE-4A33-9441-354497F8729B}" srcOrd="2" destOrd="0" presId="urn:microsoft.com/office/officeart/2018/2/layout/IconLabelList"/>
    <dgm:cxn modelId="{DBA507B7-DE91-4AD8-BB97-894FEABD4706}" type="presParOf" srcId="{80C0E7CC-8C0A-46DB-9642-BAA83DDBFFFE}" destId="{6FB4746E-0952-44C3-A441-99B8A9F15B59}" srcOrd="5" destOrd="0" presId="urn:microsoft.com/office/officeart/2018/2/layout/IconLabelList"/>
    <dgm:cxn modelId="{CDD237DA-3828-42DB-81D2-37AA8A5FB7CA}" type="presParOf" srcId="{80C0E7CC-8C0A-46DB-9642-BAA83DDBFFFE}" destId="{4CB63A76-0AAE-4D20-A25B-62B80A88AE0F}" srcOrd="6" destOrd="0" presId="urn:microsoft.com/office/officeart/2018/2/layout/IconLabelList"/>
    <dgm:cxn modelId="{3DBC90EC-AD8A-4AD8-B6D2-69FD29378BDD}" type="presParOf" srcId="{4CB63A76-0AAE-4D20-A25B-62B80A88AE0F}" destId="{1EAC82A4-262E-4839-8105-447790B6EF80}" srcOrd="0" destOrd="0" presId="urn:microsoft.com/office/officeart/2018/2/layout/IconLabelList"/>
    <dgm:cxn modelId="{97CC75DF-BA8E-42D7-A55A-D1EACE951194}" type="presParOf" srcId="{4CB63A76-0AAE-4D20-A25B-62B80A88AE0F}" destId="{E33CE3FE-46C8-4118-9524-9C5500F140C8}" srcOrd="1" destOrd="0" presId="urn:microsoft.com/office/officeart/2018/2/layout/IconLabelList"/>
    <dgm:cxn modelId="{5933D302-DEEF-475B-A974-DC0BA36BA40E}" type="presParOf" srcId="{4CB63A76-0AAE-4D20-A25B-62B80A88AE0F}" destId="{874EEA49-ED7A-480D-A9B3-707BC179443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E428CE-BA37-473D-86E1-0DEA53C1C98C}" type="doc">
      <dgm:prSet loTypeId="urn:microsoft.com/office/officeart/2018/2/layout/IconLabelList" loCatId="icon" qsTypeId="urn:microsoft.com/office/officeart/2005/8/quickstyle/simple1" qsCatId="simple" csTypeId="urn:microsoft.com/office/officeart/2018/5/colors/Iconchunking_neutralbg_colorful2" csCatId="colorful" phldr="1"/>
      <dgm:spPr/>
      <dgm:t>
        <a:bodyPr/>
        <a:lstStyle/>
        <a:p>
          <a:endParaRPr lang="en-US"/>
        </a:p>
      </dgm:t>
    </dgm:pt>
    <dgm:pt modelId="{A0B30B8B-7A40-40B0-A30A-C0F2FF7B76B5}">
      <dgm:prSet/>
      <dgm:spPr/>
      <dgm:t>
        <a:bodyPr/>
        <a:lstStyle/>
        <a:p>
          <a:r>
            <a:rPr lang="tr-TR"/>
            <a:t>Elde edilen kâr işletmede mi bırakılmalı yoksa ortaklara mı dağıtılmalı?</a:t>
          </a:r>
          <a:endParaRPr lang="en-US"/>
        </a:p>
      </dgm:t>
    </dgm:pt>
    <dgm:pt modelId="{E7223AD9-E255-428E-A7BF-DB66F20DA2A0}" type="parTrans" cxnId="{D3C4CB9F-2B65-48BA-9970-F93E5231D288}">
      <dgm:prSet/>
      <dgm:spPr/>
      <dgm:t>
        <a:bodyPr/>
        <a:lstStyle/>
        <a:p>
          <a:endParaRPr lang="en-US"/>
        </a:p>
      </dgm:t>
    </dgm:pt>
    <dgm:pt modelId="{61E36783-8493-466A-AEE7-F66CAB469944}" type="sibTrans" cxnId="{D3C4CB9F-2B65-48BA-9970-F93E5231D288}">
      <dgm:prSet/>
      <dgm:spPr/>
      <dgm:t>
        <a:bodyPr/>
        <a:lstStyle/>
        <a:p>
          <a:endParaRPr lang="en-US"/>
        </a:p>
      </dgm:t>
    </dgm:pt>
    <dgm:pt modelId="{7A63B83E-D5B0-471E-BCA0-9AF6107FCE1D}">
      <dgm:prSet/>
      <dgm:spPr/>
      <dgm:t>
        <a:bodyPr/>
        <a:lstStyle/>
        <a:p>
          <a:r>
            <a:rPr lang="tr-TR"/>
            <a:t>Fonların dışarıdan sağlanması durumunda maliyeti ne olur?</a:t>
          </a:r>
          <a:endParaRPr lang="en-US"/>
        </a:p>
      </dgm:t>
    </dgm:pt>
    <dgm:pt modelId="{AA384C68-0DED-4236-884B-14A969AB1B47}" type="parTrans" cxnId="{629AF82C-0BE3-4430-BB76-A077AAAFF0A1}">
      <dgm:prSet/>
      <dgm:spPr/>
      <dgm:t>
        <a:bodyPr/>
        <a:lstStyle/>
        <a:p>
          <a:endParaRPr lang="en-US"/>
        </a:p>
      </dgm:t>
    </dgm:pt>
    <dgm:pt modelId="{4E2E88A5-FE54-4402-B556-B6AB002836F4}" type="sibTrans" cxnId="{629AF82C-0BE3-4430-BB76-A077AAAFF0A1}">
      <dgm:prSet/>
      <dgm:spPr/>
      <dgm:t>
        <a:bodyPr/>
        <a:lstStyle/>
        <a:p>
          <a:endParaRPr lang="en-US"/>
        </a:p>
      </dgm:t>
    </dgm:pt>
    <dgm:pt modelId="{5C248831-B79D-44B5-9B8C-36C28ABBFFCE}">
      <dgm:prSet/>
      <dgm:spPr/>
      <dgm:t>
        <a:bodyPr/>
        <a:lstStyle/>
        <a:p>
          <a:r>
            <a:rPr lang="tr-TR"/>
            <a:t>Elde edilen kârın ne kadarı dağıtılmalı?</a:t>
          </a:r>
          <a:endParaRPr lang="en-US"/>
        </a:p>
      </dgm:t>
    </dgm:pt>
    <dgm:pt modelId="{B85E8385-AF31-4469-8C7A-07C2B2D32A3B}" type="parTrans" cxnId="{8120E357-4A5A-47EA-AE72-A8C6789DE828}">
      <dgm:prSet/>
      <dgm:spPr/>
      <dgm:t>
        <a:bodyPr/>
        <a:lstStyle/>
        <a:p>
          <a:endParaRPr lang="en-US"/>
        </a:p>
      </dgm:t>
    </dgm:pt>
    <dgm:pt modelId="{F2A02A9B-5C86-4685-A251-55332A2BB1EE}" type="sibTrans" cxnId="{8120E357-4A5A-47EA-AE72-A8C6789DE828}">
      <dgm:prSet/>
      <dgm:spPr/>
      <dgm:t>
        <a:bodyPr/>
        <a:lstStyle/>
        <a:p>
          <a:endParaRPr lang="en-US"/>
        </a:p>
      </dgm:t>
    </dgm:pt>
    <dgm:pt modelId="{7F2E80AC-BD77-42EB-A749-30E4A3C989D1}" type="pres">
      <dgm:prSet presAssocID="{7FE428CE-BA37-473D-86E1-0DEA53C1C98C}" presName="root" presStyleCnt="0">
        <dgm:presLayoutVars>
          <dgm:dir/>
          <dgm:resizeHandles val="exact"/>
        </dgm:presLayoutVars>
      </dgm:prSet>
      <dgm:spPr/>
    </dgm:pt>
    <dgm:pt modelId="{680C57EF-4A58-47BC-934C-94E618EB9CA1}" type="pres">
      <dgm:prSet presAssocID="{A0B30B8B-7A40-40B0-A30A-C0F2FF7B76B5}" presName="compNode" presStyleCnt="0"/>
      <dgm:spPr/>
    </dgm:pt>
    <dgm:pt modelId="{8D0F8570-76B6-4777-A96D-23D7CC32D7FA}" type="pres">
      <dgm:prSet presAssocID="{A0B30B8B-7A40-40B0-A30A-C0F2FF7B76B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pward trend"/>
        </a:ext>
      </dgm:extLst>
    </dgm:pt>
    <dgm:pt modelId="{46FF5898-3B6C-4D4A-89CB-F6D1663E72E2}" type="pres">
      <dgm:prSet presAssocID="{A0B30B8B-7A40-40B0-A30A-C0F2FF7B76B5}" presName="spaceRect" presStyleCnt="0"/>
      <dgm:spPr/>
    </dgm:pt>
    <dgm:pt modelId="{DC8BFB9D-3652-4114-A652-C0C201F8C8C1}" type="pres">
      <dgm:prSet presAssocID="{A0B30B8B-7A40-40B0-A30A-C0F2FF7B76B5}" presName="textRect" presStyleLbl="revTx" presStyleIdx="0" presStyleCnt="3">
        <dgm:presLayoutVars>
          <dgm:chMax val="1"/>
          <dgm:chPref val="1"/>
        </dgm:presLayoutVars>
      </dgm:prSet>
      <dgm:spPr/>
    </dgm:pt>
    <dgm:pt modelId="{0C332E77-A657-4E40-83D2-7542EDBC843D}" type="pres">
      <dgm:prSet presAssocID="{61E36783-8493-466A-AEE7-F66CAB469944}" presName="sibTrans" presStyleCnt="0"/>
      <dgm:spPr/>
    </dgm:pt>
    <dgm:pt modelId="{67B35A0C-A100-4761-8E91-5876743BA2A0}" type="pres">
      <dgm:prSet presAssocID="{7A63B83E-D5B0-471E-BCA0-9AF6107FCE1D}" presName="compNode" presStyleCnt="0"/>
      <dgm:spPr/>
    </dgm:pt>
    <dgm:pt modelId="{C80E26CD-3BBB-4191-B197-1849E8B09392}" type="pres">
      <dgm:prSet presAssocID="{7A63B83E-D5B0-471E-BCA0-9AF6107FCE1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deni paralar"/>
        </a:ext>
      </dgm:extLst>
    </dgm:pt>
    <dgm:pt modelId="{7D5F40C2-5F4D-4962-A9D0-8A7FCE85B633}" type="pres">
      <dgm:prSet presAssocID="{7A63B83E-D5B0-471E-BCA0-9AF6107FCE1D}" presName="spaceRect" presStyleCnt="0"/>
      <dgm:spPr/>
    </dgm:pt>
    <dgm:pt modelId="{81C05AC9-4279-4562-B538-9883711E20B3}" type="pres">
      <dgm:prSet presAssocID="{7A63B83E-D5B0-471E-BCA0-9AF6107FCE1D}" presName="textRect" presStyleLbl="revTx" presStyleIdx="1" presStyleCnt="3">
        <dgm:presLayoutVars>
          <dgm:chMax val="1"/>
          <dgm:chPref val="1"/>
        </dgm:presLayoutVars>
      </dgm:prSet>
      <dgm:spPr/>
    </dgm:pt>
    <dgm:pt modelId="{53090439-A4FE-476C-8F4A-99407B1479E3}" type="pres">
      <dgm:prSet presAssocID="{4E2E88A5-FE54-4402-B556-B6AB002836F4}" presName="sibTrans" presStyleCnt="0"/>
      <dgm:spPr/>
    </dgm:pt>
    <dgm:pt modelId="{47C85507-A94D-45EE-A74A-01C86ABB5653}" type="pres">
      <dgm:prSet presAssocID="{5C248831-B79D-44B5-9B8C-36C28ABBFFCE}" presName="compNode" presStyleCnt="0"/>
      <dgm:spPr/>
    </dgm:pt>
    <dgm:pt modelId="{F4F3095B-6C3C-4293-BBF2-8ED8E29318EE}" type="pres">
      <dgm:prSet presAssocID="{5C248831-B79D-44B5-9B8C-36C28ABBFFC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def merkezi"/>
        </a:ext>
      </dgm:extLst>
    </dgm:pt>
    <dgm:pt modelId="{5AD8243C-B011-4D05-97AD-3D121EB523D4}" type="pres">
      <dgm:prSet presAssocID="{5C248831-B79D-44B5-9B8C-36C28ABBFFCE}" presName="spaceRect" presStyleCnt="0"/>
      <dgm:spPr/>
    </dgm:pt>
    <dgm:pt modelId="{38AF247F-1858-433D-9156-457C593E7B93}" type="pres">
      <dgm:prSet presAssocID="{5C248831-B79D-44B5-9B8C-36C28ABBFFCE}" presName="textRect" presStyleLbl="revTx" presStyleIdx="2" presStyleCnt="3">
        <dgm:presLayoutVars>
          <dgm:chMax val="1"/>
          <dgm:chPref val="1"/>
        </dgm:presLayoutVars>
      </dgm:prSet>
      <dgm:spPr/>
    </dgm:pt>
  </dgm:ptLst>
  <dgm:cxnLst>
    <dgm:cxn modelId="{629AF82C-0BE3-4430-BB76-A077AAAFF0A1}" srcId="{7FE428CE-BA37-473D-86E1-0DEA53C1C98C}" destId="{7A63B83E-D5B0-471E-BCA0-9AF6107FCE1D}" srcOrd="1" destOrd="0" parTransId="{AA384C68-0DED-4236-884B-14A969AB1B47}" sibTransId="{4E2E88A5-FE54-4402-B556-B6AB002836F4}"/>
    <dgm:cxn modelId="{34885348-9E2F-40C5-BBE8-57A474B72983}" type="presOf" srcId="{7A63B83E-D5B0-471E-BCA0-9AF6107FCE1D}" destId="{81C05AC9-4279-4562-B538-9883711E20B3}" srcOrd="0" destOrd="0" presId="urn:microsoft.com/office/officeart/2018/2/layout/IconLabelList"/>
    <dgm:cxn modelId="{0F0FD16C-A4B9-4904-9839-F37AFB6E0BB5}" type="presOf" srcId="{7FE428CE-BA37-473D-86E1-0DEA53C1C98C}" destId="{7F2E80AC-BD77-42EB-A749-30E4A3C989D1}" srcOrd="0" destOrd="0" presId="urn:microsoft.com/office/officeart/2018/2/layout/IconLabelList"/>
    <dgm:cxn modelId="{8120E357-4A5A-47EA-AE72-A8C6789DE828}" srcId="{7FE428CE-BA37-473D-86E1-0DEA53C1C98C}" destId="{5C248831-B79D-44B5-9B8C-36C28ABBFFCE}" srcOrd="2" destOrd="0" parTransId="{B85E8385-AF31-4469-8C7A-07C2B2D32A3B}" sibTransId="{F2A02A9B-5C86-4685-A251-55332A2BB1EE}"/>
    <dgm:cxn modelId="{3CF2F882-A3C9-4A66-BE66-4DE740A3478B}" type="presOf" srcId="{A0B30B8B-7A40-40B0-A30A-C0F2FF7B76B5}" destId="{DC8BFB9D-3652-4114-A652-C0C201F8C8C1}" srcOrd="0" destOrd="0" presId="urn:microsoft.com/office/officeart/2018/2/layout/IconLabelList"/>
    <dgm:cxn modelId="{D3C4CB9F-2B65-48BA-9970-F93E5231D288}" srcId="{7FE428CE-BA37-473D-86E1-0DEA53C1C98C}" destId="{A0B30B8B-7A40-40B0-A30A-C0F2FF7B76B5}" srcOrd="0" destOrd="0" parTransId="{E7223AD9-E255-428E-A7BF-DB66F20DA2A0}" sibTransId="{61E36783-8493-466A-AEE7-F66CAB469944}"/>
    <dgm:cxn modelId="{4027A2FE-F792-4CA7-A743-5A12C12299F1}" type="presOf" srcId="{5C248831-B79D-44B5-9B8C-36C28ABBFFCE}" destId="{38AF247F-1858-433D-9156-457C593E7B93}" srcOrd="0" destOrd="0" presId="urn:microsoft.com/office/officeart/2018/2/layout/IconLabelList"/>
    <dgm:cxn modelId="{247E8167-61E5-474C-9D72-FA81BB319B5C}" type="presParOf" srcId="{7F2E80AC-BD77-42EB-A749-30E4A3C989D1}" destId="{680C57EF-4A58-47BC-934C-94E618EB9CA1}" srcOrd="0" destOrd="0" presId="urn:microsoft.com/office/officeart/2018/2/layout/IconLabelList"/>
    <dgm:cxn modelId="{30D22788-F677-44CB-96C4-968AE21F51CA}" type="presParOf" srcId="{680C57EF-4A58-47BC-934C-94E618EB9CA1}" destId="{8D0F8570-76B6-4777-A96D-23D7CC32D7FA}" srcOrd="0" destOrd="0" presId="urn:microsoft.com/office/officeart/2018/2/layout/IconLabelList"/>
    <dgm:cxn modelId="{60ED99D7-3BEA-4D89-AB6D-C00916DDF8DF}" type="presParOf" srcId="{680C57EF-4A58-47BC-934C-94E618EB9CA1}" destId="{46FF5898-3B6C-4D4A-89CB-F6D1663E72E2}" srcOrd="1" destOrd="0" presId="urn:microsoft.com/office/officeart/2018/2/layout/IconLabelList"/>
    <dgm:cxn modelId="{9742B0EE-B6DE-4687-8192-387806932834}" type="presParOf" srcId="{680C57EF-4A58-47BC-934C-94E618EB9CA1}" destId="{DC8BFB9D-3652-4114-A652-C0C201F8C8C1}" srcOrd="2" destOrd="0" presId="urn:microsoft.com/office/officeart/2018/2/layout/IconLabelList"/>
    <dgm:cxn modelId="{4D3F2CD5-7966-481F-BA77-128A16AB5074}" type="presParOf" srcId="{7F2E80AC-BD77-42EB-A749-30E4A3C989D1}" destId="{0C332E77-A657-4E40-83D2-7542EDBC843D}" srcOrd="1" destOrd="0" presId="urn:microsoft.com/office/officeart/2018/2/layout/IconLabelList"/>
    <dgm:cxn modelId="{19A05A00-BB14-445D-86C8-D060DC4D6284}" type="presParOf" srcId="{7F2E80AC-BD77-42EB-A749-30E4A3C989D1}" destId="{67B35A0C-A100-4761-8E91-5876743BA2A0}" srcOrd="2" destOrd="0" presId="urn:microsoft.com/office/officeart/2018/2/layout/IconLabelList"/>
    <dgm:cxn modelId="{264F60DF-FECE-4C47-9E52-EF296AC79748}" type="presParOf" srcId="{67B35A0C-A100-4761-8E91-5876743BA2A0}" destId="{C80E26CD-3BBB-4191-B197-1849E8B09392}" srcOrd="0" destOrd="0" presId="urn:microsoft.com/office/officeart/2018/2/layout/IconLabelList"/>
    <dgm:cxn modelId="{FB89DEF3-50D3-46E4-BA82-E49E18F33C36}" type="presParOf" srcId="{67B35A0C-A100-4761-8E91-5876743BA2A0}" destId="{7D5F40C2-5F4D-4962-A9D0-8A7FCE85B633}" srcOrd="1" destOrd="0" presId="urn:microsoft.com/office/officeart/2018/2/layout/IconLabelList"/>
    <dgm:cxn modelId="{E4158F25-028D-4B26-9885-5C0EE213FB48}" type="presParOf" srcId="{67B35A0C-A100-4761-8E91-5876743BA2A0}" destId="{81C05AC9-4279-4562-B538-9883711E20B3}" srcOrd="2" destOrd="0" presId="urn:microsoft.com/office/officeart/2018/2/layout/IconLabelList"/>
    <dgm:cxn modelId="{AE91F438-1D60-4F2A-88DD-F327989B11B0}" type="presParOf" srcId="{7F2E80AC-BD77-42EB-A749-30E4A3C989D1}" destId="{53090439-A4FE-476C-8F4A-99407B1479E3}" srcOrd="3" destOrd="0" presId="urn:microsoft.com/office/officeart/2018/2/layout/IconLabelList"/>
    <dgm:cxn modelId="{E450B686-379B-47FD-87B9-A33239BDA7F2}" type="presParOf" srcId="{7F2E80AC-BD77-42EB-A749-30E4A3C989D1}" destId="{47C85507-A94D-45EE-A74A-01C86ABB5653}" srcOrd="4" destOrd="0" presId="urn:microsoft.com/office/officeart/2018/2/layout/IconLabelList"/>
    <dgm:cxn modelId="{A9AF443C-DB5A-43D5-A22E-9CA9B3AAAAA7}" type="presParOf" srcId="{47C85507-A94D-45EE-A74A-01C86ABB5653}" destId="{F4F3095B-6C3C-4293-BBF2-8ED8E29318EE}" srcOrd="0" destOrd="0" presId="urn:microsoft.com/office/officeart/2018/2/layout/IconLabelList"/>
    <dgm:cxn modelId="{A4832FDD-FE49-4086-B27E-554947B8312C}" type="presParOf" srcId="{47C85507-A94D-45EE-A74A-01C86ABB5653}" destId="{5AD8243C-B011-4D05-97AD-3D121EB523D4}" srcOrd="1" destOrd="0" presId="urn:microsoft.com/office/officeart/2018/2/layout/IconLabelList"/>
    <dgm:cxn modelId="{6FFCD96C-5A35-42EA-98A4-709548C05462}" type="presParOf" srcId="{47C85507-A94D-45EE-A74A-01C86ABB5653}" destId="{38AF247F-1858-433D-9156-457C593E7B9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22F55F-EB79-4D4F-BA2B-E8F99BFC0510}"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9D5ADB90-CB19-4D03-A9D1-1F63ED745BED}">
      <dgm:prSet/>
      <dgm:spPr/>
      <dgm:t>
        <a:bodyPr/>
        <a:lstStyle/>
        <a:p>
          <a:r>
            <a:rPr lang="tr-TR"/>
            <a:t>Finansal yapı= uzun vadeli borçlar + öz sermaye + kısa vadeli borçlar</a:t>
          </a:r>
          <a:endParaRPr lang="en-US"/>
        </a:p>
      </dgm:t>
    </dgm:pt>
    <dgm:pt modelId="{0D184400-A297-4807-BF1B-85AFB27D3C7E}" type="parTrans" cxnId="{84CEEF16-757F-44CA-848F-47DFFC16D8E8}">
      <dgm:prSet/>
      <dgm:spPr/>
      <dgm:t>
        <a:bodyPr/>
        <a:lstStyle/>
        <a:p>
          <a:endParaRPr lang="en-US"/>
        </a:p>
      </dgm:t>
    </dgm:pt>
    <dgm:pt modelId="{6554931E-FB90-443E-A7BF-845F2BC9DF05}" type="sibTrans" cxnId="{84CEEF16-757F-44CA-848F-47DFFC16D8E8}">
      <dgm:prSet/>
      <dgm:spPr/>
      <dgm:t>
        <a:bodyPr/>
        <a:lstStyle/>
        <a:p>
          <a:endParaRPr lang="en-US"/>
        </a:p>
      </dgm:t>
    </dgm:pt>
    <dgm:pt modelId="{289B881B-0FF2-4C04-A72A-40EB3CC5699F}">
      <dgm:prSet/>
      <dgm:spPr/>
      <dgm:t>
        <a:bodyPr/>
        <a:lstStyle/>
        <a:p>
          <a:r>
            <a:rPr lang="tr-TR"/>
            <a:t>Sermaye yapısı= uzun vadeli borçlar + öz sermaye</a:t>
          </a:r>
          <a:endParaRPr lang="en-US"/>
        </a:p>
      </dgm:t>
    </dgm:pt>
    <dgm:pt modelId="{7EA2922C-FD5E-41C4-8919-B19E4AB140DD}" type="parTrans" cxnId="{5B66BE30-B354-4331-A9C1-502CF1137D1A}">
      <dgm:prSet/>
      <dgm:spPr/>
      <dgm:t>
        <a:bodyPr/>
        <a:lstStyle/>
        <a:p>
          <a:endParaRPr lang="en-US"/>
        </a:p>
      </dgm:t>
    </dgm:pt>
    <dgm:pt modelId="{51EA6D08-483E-42DD-900B-DC5821DD190A}" type="sibTrans" cxnId="{5B66BE30-B354-4331-A9C1-502CF1137D1A}">
      <dgm:prSet/>
      <dgm:spPr/>
      <dgm:t>
        <a:bodyPr/>
        <a:lstStyle/>
        <a:p>
          <a:endParaRPr lang="en-US"/>
        </a:p>
      </dgm:t>
    </dgm:pt>
    <dgm:pt modelId="{BD9CD8D1-FE3C-48EB-BD83-C004A6D4A184}" type="pres">
      <dgm:prSet presAssocID="{5122F55F-EB79-4D4F-BA2B-E8F99BFC0510}" presName="root" presStyleCnt="0">
        <dgm:presLayoutVars>
          <dgm:dir/>
          <dgm:resizeHandles val="exact"/>
        </dgm:presLayoutVars>
      </dgm:prSet>
      <dgm:spPr/>
    </dgm:pt>
    <dgm:pt modelId="{A23EB3A3-096F-496C-B85B-DCC6AF68EFAC}" type="pres">
      <dgm:prSet presAssocID="{9D5ADB90-CB19-4D03-A9D1-1F63ED745BED}" presName="compNode" presStyleCnt="0"/>
      <dgm:spPr/>
    </dgm:pt>
    <dgm:pt modelId="{923FD4A8-C7BA-485F-A1D7-56CF8274BBD8}" type="pres">
      <dgm:prSet presAssocID="{9D5ADB90-CB19-4D03-A9D1-1F63ED745BE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ara"/>
        </a:ext>
      </dgm:extLst>
    </dgm:pt>
    <dgm:pt modelId="{D9F04B96-E4E6-4537-A208-68D4CE2FCC0E}" type="pres">
      <dgm:prSet presAssocID="{9D5ADB90-CB19-4D03-A9D1-1F63ED745BED}" presName="spaceRect" presStyleCnt="0"/>
      <dgm:spPr/>
    </dgm:pt>
    <dgm:pt modelId="{071EAC14-20F0-4AB1-AB51-709215AACB44}" type="pres">
      <dgm:prSet presAssocID="{9D5ADB90-CB19-4D03-A9D1-1F63ED745BED}" presName="textRect" presStyleLbl="revTx" presStyleIdx="0" presStyleCnt="2">
        <dgm:presLayoutVars>
          <dgm:chMax val="1"/>
          <dgm:chPref val="1"/>
        </dgm:presLayoutVars>
      </dgm:prSet>
      <dgm:spPr/>
    </dgm:pt>
    <dgm:pt modelId="{2A638313-6401-43A5-B00B-0DC308711520}" type="pres">
      <dgm:prSet presAssocID="{6554931E-FB90-443E-A7BF-845F2BC9DF05}" presName="sibTrans" presStyleCnt="0"/>
      <dgm:spPr/>
    </dgm:pt>
    <dgm:pt modelId="{4CF97CCC-7FBE-4D42-BB63-57D11E439A69}" type="pres">
      <dgm:prSet presAssocID="{289B881B-0FF2-4C04-A72A-40EB3CC5699F}" presName="compNode" presStyleCnt="0"/>
      <dgm:spPr/>
    </dgm:pt>
    <dgm:pt modelId="{C7A25901-F42C-47CE-A18A-15889F4CBCEB}" type="pres">
      <dgm:prSet presAssocID="{289B881B-0FF2-4C04-A72A-40EB3CC5699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F6A1E22D-7F83-44F2-9069-1411584F0088}" type="pres">
      <dgm:prSet presAssocID="{289B881B-0FF2-4C04-A72A-40EB3CC5699F}" presName="spaceRect" presStyleCnt="0"/>
      <dgm:spPr/>
    </dgm:pt>
    <dgm:pt modelId="{172F6BDA-AEEB-4BA7-BD4E-E9238E181C1F}" type="pres">
      <dgm:prSet presAssocID="{289B881B-0FF2-4C04-A72A-40EB3CC5699F}" presName="textRect" presStyleLbl="revTx" presStyleIdx="1" presStyleCnt="2">
        <dgm:presLayoutVars>
          <dgm:chMax val="1"/>
          <dgm:chPref val="1"/>
        </dgm:presLayoutVars>
      </dgm:prSet>
      <dgm:spPr/>
    </dgm:pt>
  </dgm:ptLst>
  <dgm:cxnLst>
    <dgm:cxn modelId="{84CEEF16-757F-44CA-848F-47DFFC16D8E8}" srcId="{5122F55F-EB79-4D4F-BA2B-E8F99BFC0510}" destId="{9D5ADB90-CB19-4D03-A9D1-1F63ED745BED}" srcOrd="0" destOrd="0" parTransId="{0D184400-A297-4807-BF1B-85AFB27D3C7E}" sibTransId="{6554931E-FB90-443E-A7BF-845F2BC9DF05}"/>
    <dgm:cxn modelId="{56B37A2A-3B5B-450B-AB43-C2B3701E2282}" type="presOf" srcId="{5122F55F-EB79-4D4F-BA2B-E8F99BFC0510}" destId="{BD9CD8D1-FE3C-48EB-BD83-C004A6D4A184}" srcOrd="0" destOrd="0" presId="urn:microsoft.com/office/officeart/2018/2/layout/IconLabelList"/>
    <dgm:cxn modelId="{5B66BE30-B354-4331-A9C1-502CF1137D1A}" srcId="{5122F55F-EB79-4D4F-BA2B-E8F99BFC0510}" destId="{289B881B-0FF2-4C04-A72A-40EB3CC5699F}" srcOrd="1" destOrd="0" parTransId="{7EA2922C-FD5E-41C4-8919-B19E4AB140DD}" sibTransId="{51EA6D08-483E-42DD-900B-DC5821DD190A}"/>
    <dgm:cxn modelId="{359F3657-C80D-4787-9EC7-E05C5E6153B1}" type="presOf" srcId="{289B881B-0FF2-4C04-A72A-40EB3CC5699F}" destId="{172F6BDA-AEEB-4BA7-BD4E-E9238E181C1F}" srcOrd="0" destOrd="0" presId="urn:microsoft.com/office/officeart/2018/2/layout/IconLabelList"/>
    <dgm:cxn modelId="{E1BCA2BB-E891-418A-A82A-CF3F4719533A}" type="presOf" srcId="{9D5ADB90-CB19-4D03-A9D1-1F63ED745BED}" destId="{071EAC14-20F0-4AB1-AB51-709215AACB44}" srcOrd="0" destOrd="0" presId="urn:microsoft.com/office/officeart/2018/2/layout/IconLabelList"/>
    <dgm:cxn modelId="{45E1B67E-6CC5-4B2D-95D2-70493A813A40}" type="presParOf" srcId="{BD9CD8D1-FE3C-48EB-BD83-C004A6D4A184}" destId="{A23EB3A3-096F-496C-B85B-DCC6AF68EFAC}" srcOrd="0" destOrd="0" presId="urn:microsoft.com/office/officeart/2018/2/layout/IconLabelList"/>
    <dgm:cxn modelId="{B88993F6-D04D-44AD-A7F8-5207074044A7}" type="presParOf" srcId="{A23EB3A3-096F-496C-B85B-DCC6AF68EFAC}" destId="{923FD4A8-C7BA-485F-A1D7-56CF8274BBD8}" srcOrd="0" destOrd="0" presId="urn:microsoft.com/office/officeart/2018/2/layout/IconLabelList"/>
    <dgm:cxn modelId="{3DC55341-242C-411A-8715-79F1EC4AA5B0}" type="presParOf" srcId="{A23EB3A3-096F-496C-B85B-DCC6AF68EFAC}" destId="{D9F04B96-E4E6-4537-A208-68D4CE2FCC0E}" srcOrd="1" destOrd="0" presId="urn:microsoft.com/office/officeart/2018/2/layout/IconLabelList"/>
    <dgm:cxn modelId="{4FB8F524-72C5-4F10-9361-028D4B4291B6}" type="presParOf" srcId="{A23EB3A3-096F-496C-B85B-DCC6AF68EFAC}" destId="{071EAC14-20F0-4AB1-AB51-709215AACB44}" srcOrd="2" destOrd="0" presId="urn:microsoft.com/office/officeart/2018/2/layout/IconLabelList"/>
    <dgm:cxn modelId="{1D099140-59CC-4DA8-8523-946057E0A0FE}" type="presParOf" srcId="{BD9CD8D1-FE3C-48EB-BD83-C004A6D4A184}" destId="{2A638313-6401-43A5-B00B-0DC308711520}" srcOrd="1" destOrd="0" presId="urn:microsoft.com/office/officeart/2018/2/layout/IconLabelList"/>
    <dgm:cxn modelId="{E37DC84F-0A4C-438C-99B0-EA8A528900B0}" type="presParOf" srcId="{BD9CD8D1-FE3C-48EB-BD83-C004A6D4A184}" destId="{4CF97CCC-7FBE-4D42-BB63-57D11E439A69}" srcOrd="2" destOrd="0" presId="urn:microsoft.com/office/officeart/2018/2/layout/IconLabelList"/>
    <dgm:cxn modelId="{30383554-0417-4B9E-93F0-BB5145FE55F9}" type="presParOf" srcId="{4CF97CCC-7FBE-4D42-BB63-57D11E439A69}" destId="{C7A25901-F42C-47CE-A18A-15889F4CBCEB}" srcOrd="0" destOrd="0" presId="urn:microsoft.com/office/officeart/2018/2/layout/IconLabelList"/>
    <dgm:cxn modelId="{45461CF2-EDF4-4F4B-ACEE-DDE9557A6998}" type="presParOf" srcId="{4CF97CCC-7FBE-4D42-BB63-57D11E439A69}" destId="{F6A1E22D-7F83-44F2-9069-1411584F0088}" srcOrd="1" destOrd="0" presId="urn:microsoft.com/office/officeart/2018/2/layout/IconLabelList"/>
    <dgm:cxn modelId="{E7DDC8AA-00D2-4C14-9E59-DF5F1DC4BEC3}" type="presParOf" srcId="{4CF97CCC-7FBE-4D42-BB63-57D11E439A69}" destId="{172F6BDA-AEEB-4BA7-BD4E-E9238E181C1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D63F13-AFDC-4AEF-81A7-5C73FF71C22F}"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8C23F2B8-4B83-4D7C-8E80-A46607E46E54}">
      <dgm:prSet/>
      <dgm:spPr/>
      <dgm:t>
        <a:bodyPr/>
        <a:lstStyle/>
        <a:p>
          <a:pPr>
            <a:defRPr cap="all"/>
          </a:pPr>
          <a:r>
            <a:rPr lang="tr-TR"/>
            <a:t>Uzun süreli finansman</a:t>
          </a:r>
          <a:endParaRPr lang="en-US"/>
        </a:p>
      </dgm:t>
    </dgm:pt>
    <dgm:pt modelId="{B335F32E-6E2E-403D-9F9A-ACA6953890EA}" type="parTrans" cxnId="{1C116D78-FBFF-41FE-8D36-DF5CDA31EEB5}">
      <dgm:prSet/>
      <dgm:spPr/>
      <dgm:t>
        <a:bodyPr/>
        <a:lstStyle/>
        <a:p>
          <a:endParaRPr lang="en-US"/>
        </a:p>
      </dgm:t>
    </dgm:pt>
    <dgm:pt modelId="{F883E0C5-7115-4672-A025-3450ADE9DB41}" type="sibTrans" cxnId="{1C116D78-FBFF-41FE-8D36-DF5CDA31EEB5}">
      <dgm:prSet/>
      <dgm:spPr/>
      <dgm:t>
        <a:bodyPr/>
        <a:lstStyle/>
        <a:p>
          <a:endParaRPr lang="en-US"/>
        </a:p>
      </dgm:t>
    </dgm:pt>
    <dgm:pt modelId="{CFA53287-6349-46C4-B882-2FC5007BD8C8}">
      <dgm:prSet/>
      <dgm:spPr/>
      <dgm:t>
        <a:bodyPr/>
        <a:lstStyle/>
        <a:p>
          <a:pPr>
            <a:defRPr cap="all"/>
          </a:pPr>
          <a:r>
            <a:rPr lang="tr-TR"/>
            <a:t>Kısa süreli finansman</a:t>
          </a:r>
          <a:endParaRPr lang="en-US"/>
        </a:p>
      </dgm:t>
    </dgm:pt>
    <dgm:pt modelId="{113DDD4C-7C6C-455A-894C-8160979D8708}" type="parTrans" cxnId="{4A8B4933-9B41-43C4-A452-C436CD799F05}">
      <dgm:prSet/>
      <dgm:spPr/>
      <dgm:t>
        <a:bodyPr/>
        <a:lstStyle/>
        <a:p>
          <a:endParaRPr lang="en-US"/>
        </a:p>
      </dgm:t>
    </dgm:pt>
    <dgm:pt modelId="{F5D1B2F2-A24E-4A55-8824-C64C16150743}" type="sibTrans" cxnId="{4A8B4933-9B41-43C4-A452-C436CD799F05}">
      <dgm:prSet/>
      <dgm:spPr/>
      <dgm:t>
        <a:bodyPr/>
        <a:lstStyle/>
        <a:p>
          <a:endParaRPr lang="en-US"/>
        </a:p>
      </dgm:t>
    </dgm:pt>
    <dgm:pt modelId="{EB2009EC-F948-4A47-A4DD-32291CCC0A45}" type="pres">
      <dgm:prSet presAssocID="{93D63F13-AFDC-4AEF-81A7-5C73FF71C22F}" presName="root" presStyleCnt="0">
        <dgm:presLayoutVars>
          <dgm:dir/>
          <dgm:resizeHandles val="exact"/>
        </dgm:presLayoutVars>
      </dgm:prSet>
      <dgm:spPr/>
    </dgm:pt>
    <dgm:pt modelId="{EDB0EB82-0D04-4621-9D49-D1DA4076FEA0}" type="pres">
      <dgm:prSet presAssocID="{8C23F2B8-4B83-4D7C-8E80-A46607E46E54}" presName="compNode" presStyleCnt="0"/>
      <dgm:spPr/>
    </dgm:pt>
    <dgm:pt modelId="{22C07D08-91E5-49A1-A741-9241513622B0}" type="pres">
      <dgm:prSet presAssocID="{8C23F2B8-4B83-4D7C-8E80-A46607E46E54}" presName="iconBgRect" presStyleLbl="bgShp" presStyleIdx="0" presStyleCnt="2"/>
      <dgm:spPr/>
    </dgm:pt>
    <dgm:pt modelId="{F8CAB62D-4DCF-413A-ADE5-A22A224AC501}" type="pres">
      <dgm:prSet presAssocID="{8C23F2B8-4B83-4D7C-8E80-A46607E46E5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ara"/>
        </a:ext>
      </dgm:extLst>
    </dgm:pt>
    <dgm:pt modelId="{7ADACB34-3D5E-4937-83B3-620A0255276B}" type="pres">
      <dgm:prSet presAssocID="{8C23F2B8-4B83-4D7C-8E80-A46607E46E54}" presName="spaceRect" presStyleCnt="0"/>
      <dgm:spPr/>
    </dgm:pt>
    <dgm:pt modelId="{CFBD4937-7562-4C56-886F-9168D3378540}" type="pres">
      <dgm:prSet presAssocID="{8C23F2B8-4B83-4D7C-8E80-A46607E46E54}" presName="textRect" presStyleLbl="revTx" presStyleIdx="0" presStyleCnt="2">
        <dgm:presLayoutVars>
          <dgm:chMax val="1"/>
          <dgm:chPref val="1"/>
        </dgm:presLayoutVars>
      </dgm:prSet>
      <dgm:spPr/>
    </dgm:pt>
    <dgm:pt modelId="{E79A33A4-6827-4EF7-974D-3F88C5BFA1EB}" type="pres">
      <dgm:prSet presAssocID="{F883E0C5-7115-4672-A025-3450ADE9DB41}" presName="sibTrans" presStyleCnt="0"/>
      <dgm:spPr/>
    </dgm:pt>
    <dgm:pt modelId="{EA0E4FAD-0405-4F47-8786-AE6A9234160E}" type="pres">
      <dgm:prSet presAssocID="{CFA53287-6349-46C4-B882-2FC5007BD8C8}" presName="compNode" presStyleCnt="0"/>
      <dgm:spPr/>
    </dgm:pt>
    <dgm:pt modelId="{77A2F213-7F22-4C9E-99A5-F5191EC058F1}" type="pres">
      <dgm:prSet presAssocID="{CFA53287-6349-46C4-B882-2FC5007BD8C8}" presName="iconBgRect" presStyleLbl="bgShp" presStyleIdx="1" presStyleCnt="2"/>
      <dgm:spPr/>
    </dgm:pt>
    <dgm:pt modelId="{0BE89BAC-0AF8-4EFD-8F5E-567A3EF1EA24}" type="pres">
      <dgm:prSet presAssocID="{CFA53287-6349-46C4-B882-2FC5007BD8C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deni paralar"/>
        </a:ext>
      </dgm:extLst>
    </dgm:pt>
    <dgm:pt modelId="{2BCB2D55-D358-43DA-AE73-521E1DDDC2A1}" type="pres">
      <dgm:prSet presAssocID="{CFA53287-6349-46C4-B882-2FC5007BD8C8}" presName="spaceRect" presStyleCnt="0"/>
      <dgm:spPr/>
    </dgm:pt>
    <dgm:pt modelId="{0B79640F-ADBB-4F06-A4D2-3A2403BDB797}" type="pres">
      <dgm:prSet presAssocID="{CFA53287-6349-46C4-B882-2FC5007BD8C8}" presName="textRect" presStyleLbl="revTx" presStyleIdx="1" presStyleCnt="2">
        <dgm:presLayoutVars>
          <dgm:chMax val="1"/>
          <dgm:chPref val="1"/>
        </dgm:presLayoutVars>
      </dgm:prSet>
      <dgm:spPr/>
    </dgm:pt>
  </dgm:ptLst>
  <dgm:cxnLst>
    <dgm:cxn modelId="{FE69830E-49FC-4BCE-B340-D86CDBDB3797}" type="presOf" srcId="{93D63F13-AFDC-4AEF-81A7-5C73FF71C22F}" destId="{EB2009EC-F948-4A47-A4DD-32291CCC0A45}" srcOrd="0" destOrd="0" presId="urn:microsoft.com/office/officeart/2018/5/layout/IconCircleLabelList"/>
    <dgm:cxn modelId="{9F906B29-C79F-4D91-99AF-FD1AAF4FAD46}" type="presOf" srcId="{8C23F2B8-4B83-4D7C-8E80-A46607E46E54}" destId="{CFBD4937-7562-4C56-886F-9168D3378540}" srcOrd="0" destOrd="0" presId="urn:microsoft.com/office/officeart/2018/5/layout/IconCircleLabelList"/>
    <dgm:cxn modelId="{4A8B4933-9B41-43C4-A452-C436CD799F05}" srcId="{93D63F13-AFDC-4AEF-81A7-5C73FF71C22F}" destId="{CFA53287-6349-46C4-B882-2FC5007BD8C8}" srcOrd="1" destOrd="0" parTransId="{113DDD4C-7C6C-455A-894C-8160979D8708}" sibTransId="{F5D1B2F2-A24E-4A55-8824-C64C16150743}"/>
    <dgm:cxn modelId="{1C116D78-FBFF-41FE-8D36-DF5CDA31EEB5}" srcId="{93D63F13-AFDC-4AEF-81A7-5C73FF71C22F}" destId="{8C23F2B8-4B83-4D7C-8E80-A46607E46E54}" srcOrd="0" destOrd="0" parTransId="{B335F32E-6E2E-403D-9F9A-ACA6953890EA}" sibTransId="{F883E0C5-7115-4672-A025-3450ADE9DB41}"/>
    <dgm:cxn modelId="{9799CD58-1248-40D7-849B-B6A08C8A4B36}" type="presOf" srcId="{CFA53287-6349-46C4-B882-2FC5007BD8C8}" destId="{0B79640F-ADBB-4F06-A4D2-3A2403BDB797}" srcOrd="0" destOrd="0" presId="urn:microsoft.com/office/officeart/2018/5/layout/IconCircleLabelList"/>
    <dgm:cxn modelId="{1E9E8C87-617C-446E-AF5C-B6BEA4C5659D}" type="presParOf" srcId="{EB2009EC-F948-4A47-A4DD-32291CCC0A45}" destId="{EDB0EB82-0D04-4621-9D49-D1DA4076FEA0}" srcOrd="0" destOrd="0" presId="urn:microsoft.com/office/officeart/2018/5/layout/IconCircleLabelList"/>
    <dgm:cxn modelId="{2C020A7A-6FD0-41FD-A257-014B91122A65}" type="presParOf" srcId="{EDB0EB82-0D04-4621-9D49-D1DA4076FEA0}" destId="{22C07D08-91E5-49A1-A741-9241513622B0}" srcOrd="0" destOrd="0" presId="urn:microsoft.com/office/officeart/2018/5/layout/IconCircleLabelList"/>
    <dgm:cxn modelId="{04124F46-8483-448E-A4E5-FFC9227709EA}" type="presParOf" srcId="{EDB0EB82-0D04-4621-9D49-D1DA4076FEA0}" destId="{F8CAB62D-4DCF-413A-ADE5-A22A224AC501}" srcOrd="1" destOrd="0" presId="urn:microsoft.com/office/officeart/2018/5/layout/IconCircleLabelList"/>
    <dgm:cxn modelId="{DB81E7D1-0A78-458A-91D0-091189E3AA1D}" type="presParOf" srcId="{EDB0EB82-0D04-4621-9D49-D1DA4076FEA0}" destId="{7ADACB34-3D5E-4937-83B3-620A0255276B}" srcOrd="2" destOrd="0" presId="urn:microsoft.com/office/officeart/2018/5/layout/IconCircleLabelList"/>
    <dgm:cxn modelId="{97DF1561-F845-4E91-8E5C-A8C127AF1337}" type="presParOf" srcId="{EDB0EB82-0D04-4621-9D49-D1DA4076FEA0}" destId="{CFBD4937-7562-4C56-886F-9168D3378540}" srcOrd="3" destOrd="0" presId="urn:microsoft.com/office/officeart/2018/5/layout/IconCircleLabelList"/>
    <dgm:cxn modelId="{7C48C052-C099-45ED-BF76-73E5ED9B6D3D}" type="presParOf" srcId="{EB2009EC-F948-4A47-A4DD-32291CCC0A45}" destId="{E79A33A4-6827-4EF7-974D-3F88C5BFA1EB}" srcOrd="1" destOrd="0" presId="urn:microsoft.com/office/officeart/2018/5/layout/IconCircleLabelList"/>
    <dgm:cxn modelId="{449E4277-9A51-4963-A44F-E34651340F1F}" type="presParOf" srcId="{EB2009EC-F948-4A47-A4DD-32291CCC0A45}" destId="{EA0E4FAD-0405-4F47-8786-AE6A9234160E}" srcOrd="2" destOrd="0" presId="urn:microsoft.com/office/officeart/2018/5/layout/IconCircleLabelList"/>
    <dgm:cxn modelId="{155B1415-40DE-4F7F-8412-96EA393F92D9}" type="presParOf" srcId="{EA0E4FAD-0405-4F47-8786-AE6A9234160E}" destId="{77A2F213-7F22-4C9E-99A5-F5191EC058F1}" srcOrd="0" destOrd="0" presId="urn:microsoft.com/office/officeart/2018/5/layout/IconCircleLabelList"/>
    <dgm:cxn modelId="{B48E61A6-6D47-4F25-9989-B88A998504A4}" type="presParOf" srcId="{EA0E4FAD-0405-4F47-8786-AE6A9234160E}" destId="{0BE89BAC-0AF8-4EFD-8F5E-567A3EF1EA24}" srcOrd="1" destOrd="0" presId="urn:microsoft.com/office/officeart/2018/5/layout/IconCircleLabelList"/>
    <dgm:cxn modelId="{6C5233D4-514E-46D3-87B4-21C2CF37329D}" type="presParOf" srcId="{EA0E4FAD-0405-4F47-8786-AE6A9234160E}" destId="{2BCB2D55-D358-43DA-AE73-521E1DDDC2A1}" srcOrd="2" destOrd="0" presId="urn:microsoft.com/office/officeart/2018/5/layout/IconCircleLabelList"/>
    <dgm:cxn modelId="{395BC620-D6EF-447E-95D3-96D460B33237}" type="presParOf" srcId="{EA0E4FAD-0405-4F47-8786-AE6A9234160E}" destId="{0B79640F-ADBB-4F06-A4D2-3A2403BDB797}"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B803106-01E8-4195-9068-30F087ECC0EE}" type="doc">
      <dgm:prSet loTypeId="urn:microsoft.com/office/officeart/2018/2/layout/Icon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1284BE0A-A847-492C-AFFA-2B7861138AE9}">
      <dgm:prSet/>
      <dgm:spPr/>
      <dgm:t>
        <a:bodyPr/>
        <a:lstStyle/>
        <a:p>
          <a:r>
            <a:rPr lang="tr-TR"/>
            <a:t>Yatırım projesi yeni, gelişmeye açık teknolojiler ve ürünleri kapsamalıdır.</a:t>
          </a:r>
          <a:endParaRPr lang="en-US"/>
        </a:p>
      </dgm:t>
    </dgm:pt>
    <dgm:pt modelId="{E2ABD5CE-69E2-4A1D-8421-F81B28B1CA8C}" type="parTrans" cxnId="{9D871892-9DDB-4DFC-A891-7D272293CEB2}">
      <dgm:prSet/>
      <dgm:spPr/>
      <dgm:t>
        <a:bodyPr/>
        <a:lstStyle/>
        <a:p>
          <a:endParaRPr lang="en-US"/>
        </a:p>
      </dgm:t>
    </dgm:pt>
    <dgm:pt modelId="{0EA631EB-2A59-49C7-A55E-F540006482A0}" type="sibTrans" cxnId="{9D871892-9DDB-4DFC-A891-7D272293CEB2}">
      <dgm:prSet/>
      <dgm:spPr/>
      <dgm:t>
        <a:bodyPr/>
        <a:lstStyle/>
        <a:p>
          <a:endParaRPr lang="en-US"/>
        </a:p>
      </dgm:t>
    </dgm:pt>
    <dgm:pt modelId="{788AF560-08F7-4BFB-876B-B022FC0B4551}">
      <dgm:prSet/>
      <dgm:spPr/>
      <dgm:t>
        <a:bodyPr/>
        <a:lstStyle/>
        <a:p>
          <a:r>
            <a:rPr lang="tr-TR"/>
            <a:t>Risk sermayesini veren kuruluş alan girişimciyi değişik şekillerde kontrol altında tutmak isteyebilir</a:t>
          </a:r>
          <a:endParaRPr lang="en-US"/>
        </a:p>
      </dgm:t>
    </dgm:pt>
    <dgm:pt modelId="{9A3E9FA3-FB15-49E4-B2B8-C868B8EBD8CE}" type="parTrans" cxnId="{C4677D15-3783-4C7F-8D0B-5D99D7CF21EE}">
      <dgm:prSet/>
      <dgm:spPr/>
      <dgm:t>
        <a:bodyPr/>
        <a:lstStyle/>
        <a:p>
          <a:endParaRPr lang="en-US"/>
        </a:p>
      </dgm:t>
    </dgm:pt>
    <dgm:pt modelId="{5E60ECC8-36CE-4351-907A-3EA7876B7EBC}" type="sibTrans" cxnId="{C4677D15-3783-4C7F-8D0B-5D99D7CF21EE}">
      <dgm:prSet/>
      <dgm:spPr/>
      <dgm:t>
        <a:bodyPr/>
        <a:lstStyle/>
        <a:p>
          <a:endParaRPr lang="en-US"/>
        </a:p>
      </dgm:t>
    </dgm:pt>
    <dgm:pt modelId="{9C808F45-FEA1-40AC-91BF-B1C1BF37231E}">
      <dgm:prSet/>
      <dgm:spPr/>
      <dgm:t>
        <a:bodyPr/>
        <a:lstStyle/>
        <a:p>
          <a:r>
            <a:rPr lang="tr-TR"/>
            <a:t>Yatırım hisse senedi karşılığı yani ortaklık amaçlı olmalıdır.</a:t>
          </a:r>
          <a:endParaRPr lang="en-US"/>
        </a:p>
      </dgm:t>
    </dgm:pt>
    <dgm:pt modelId="{B749A1B6-6032-424A-8EB3-5A022693AAB6}" type="parTrans" cxnId="{52DB5DF2-E736-4E39-9ABC-21712D19A763}">
      <dgm:prSet/>
      <dgm:spPr/>
      <dgm:t>
        <a:bodyPr/>
        <a:lstStyle/>
        <a:p>
          <a:endParaRPr lang="en-US"/>
        </a:p>
      </dgm:t>
    </dgm:pt>
    <dgm:pt modelId="{1FDC32BA-D53C-490A-94FB-A712DF284619}" type="sibTrans" cxnId="{52DB5DF2-E736-4E39-9ABC-21712D19A763}">
      <dgm:prSet/>
      <dgm:spPr/>
      <dgm:t>
        <a:bodyPr/>
        <a:lstStyle/>
        <a:p>
          <a:endParaRPr lang="en-US"/>
        </a:p>
      </dgm:t>
    </dgm:pt>
    <dgm:pt modelId="{0526BCC7-815D-4C2B-992F-2D5D811E52EF}" type="pres">
      <dgm:prSet presAssocID="{5B803106-01E8-4195-9068-30F087ECC0EE}" presName="root" presStyleCnt="0">
        <dgm:presLayoutVars>
          <dgm:dir/>
          <dgm:resizeHandles val="exact"/>
        </dgm:presLayoutVars>
      </dgm:prSet>
      <dgm:spPr/>
    </dgm:pt>
    <dgm:pt modelId="{87A30ADC-928D-4708-A7AC-80EC0EE46552}" type="pres">
      <dgm:prSet presAssocID="{1284BE0A-A847-492C-AFFA-2B7861138AE9}" presName="compNode" presStyleCnt="0"/>
      <dgm:spPr/>
    </dgm:pt>
    <dgm:pt modelId="{14FB5629-2939-40B1-8221-15B9A305D3D6}" type="pres">
      <dgm:prSet presAssocID="{1284BE0A-A847-492C-AFFA-2B7861138AE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iggy Bank"/>
        </a:ext>
      </dgm:extLst>
    </dgm:pt>
    <dgm:pt modelId="{E6DE41CA-D162-4CDB-A033-F246DEFE6C95}" type="pres">
      <dgm:prSet presAssocID="{1284BE0A-A847-492C-AFFA-2B7861138AE9}" presName="spaceRect" presStyleCnt="0"/>
      <dgm:spPr/>
    </dgm:pt>
    <dgm:pt modelId="{8B5419D1-F878-4921-AF31-6CB9D707043C}" type="pres">
      <dgm:prSet presAssocID="{1284BE0A-A847-492C-AFFA-2B7861138AE9}" presName="textRect" presStyleLbl="revTx" presStyleIdx="0" presStyleCnt="3">
        <dgm:presLayoutVars>
          <dgm:chMax val="1"/>
          <dgm:chPref val="1"/>
        </dgm:presLayoutVars>
      </dgm:prSet>
      <dgm:spPr/>
    </dgm:pt>
    <dgm:pt modelId="{BBACADF1-1CD1-40DD-BDAA-CE9EDBC40276}" type="pres">
      <dgm:prSet presAssocID="{0EA631EB-2A59-49C7-A55E-F540006482A0}" presName="sibTrans" presStyleCnt="0"/>
      <dgm:spPr/>
    </dgm:pt>
    <dgm:pt modelId="{A5DFD56F-74D0-4A98-9BA1-A848C4EEB896}" type="pres">
      <dgm:prSet presAssocID="{788AF560-08F7-4BFB-876B-B022FC0B4551}" presName="compNode" presStyleCnt="0"/>
      <dgm:spPr/>
    </dgm:pt>
    <dgm:pt modelId="{3AC4F56B-D17E-494E-BBE4-BA0BAA9375F6}" type="pres">
      <dgm:prSet presAssocID="{788AF560-08F7-4BFB-876B-B022FC0B455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yarı"/>
        </a:ext>
      </dgm:extLst>
    </dgm:pt>
    <dgm:pt modelId="{EC8660E5-2E1D-455C-BA79-9C3EA29E730D}" type="pres">
      <dgm:prSet presAssocID="{788AF560-08F7-4BFB-876B-B022FC0B4551}" presName="spaceRect" presStyleCnt="0"/>
      <dgm:spPr/>
    </dgm:pt>
    <dgm:pt modelId="{BAB6AF85-13A2-42AA-B730-98CAFD52AAE2}" type="pres">
      <dgm:prSet presAssocID="{788AF560-08F7-4BFB-876B-B022FC0B4551}" presName="textRect" presStyleLbl="revTx" presStyleIdx="1" presStyleCnt="3">
        <dgm:presLayoutVars>
          <dgm:chMax val="1"/>
          <dgm:chPref val="1"/>
        </dgm:presLayoutVars>
      </dgm:prSet>
      <dgm:spPr/>
    </dgm:pt>
    <dgm:pt modelId="{88B52D92-33B0-4C7F-88FC-B488033DA5AD}" type="pres">
      <dgm:prSet presAssocID="{5E60ECC8-36CE-4351-907A-3EA7876B7EBC}" presName="sibTrans" presStyleCnt="0"/>
      <dgm:spPr/>
    </dgm:pt>
    <dgm:pt modelId="{FAE472AD-D6E1-4328-AB75-3F03773748BC}" type="pres">
      <dgm:prSet presAssocID="{9C808F45-FEA1-40AC-91BF-B1C1BF37231E}" presName="compNode" presStyleCnt="0"/>
      <dgm:spPr/>
    </dgm:pt>
    <dgm:pt modelId="{A5722ABA-B4F7-4F9B-8FD8-23EBA4CD9294}" type="pres">
      <dgm:prSet presAssocID="{9C808F45-FEA1-40AC-91BF-B1C1BF37231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kalaşma"/>
        </a:ext>
      </dgm:extLst>
    </dgm:pt>
    <dgm:pt modelId="{41DDD8C4-17EA-47DC-ABA1-2396C5F96009}" type="pres">
      <dgm:prSet presAssocID="{9C808F45-FEA1-40AC-91BF-B1C1BF37231E}" presName="spaceRect" presStyleCnt="0"/>
      <dgm:spPr/>
    </dgm:pt>
    <dgm:pt modelId="{DB676152-F03F-42DC-A5B7-E0380FCA902D}" type="pres">
      <dgm:prSet presAssocID="{9C808F45-FEA1-40AC-91BF-B1C1BF37231E}" presName="textRect" presStyleLbl="revTx" presStyleIdx="2" presStyleCnt="3">
        <dgm:presLayoutVars>
          <dgm:chMax val="1"/>
          <dgm:chPref val="1"/>
        </dgm:presLayoutVars>
      </dgm:prSet>
      <dgm:spPr/>
    </dgm:pt>
  </dgm:ptLst>
  <dgm:cxnLst>
    <dgm:cxn modelId="{C4677D15-3783-4C7F-8D0B-5D99D7CF21EE}" srcId="{5B803106-01E8-4195-9068-30F087ECC0EE}" destId="{788AF560-08F7-4BFB-876B-B022FC0B4551}" srcOrd="1" destOrd="0" parTransId="{9A3E9FA3-FB15-49E4-B2B8-C868B8EBD8CE}" sibTransId="{5E60ECC8-36CE-4351-907A-3EA7876B7EBC}"/>
    <dgm:cxn modelId="{C7A50829-A4B7-494A-B2B4-40CD4447CC03}" type="presOf" srcId="{9C808F45-FEA1-40AC-91BF-B1C1BF37231E}" destId="{DB676152-F03F-42DC-A5B7-E0380FCA902D}" srcOrd="0" destOrd="0" presId="urn:microsoft.com/office/officeart/2018/2/layout/IconLabelList"/>
    <dgm:cxn modelId="{7C105F32-702C-48A5-AFDE-95B427D14E8D}" type="presOf" srcId="{5B803106-01E8-4195-9068-30F087ECC0EE}" destId="{0526BCC7-815D-4C2B-992F-2D5D811E52EF}" srcOrd="0" destOrd="0" presId="urn:microsoft.com/office/officeart/2018/2/layout/IconLabelList"/>
    <dgm:cxn modelId="{169DA76E-8F19-4ED7-A45F-349AD93E94D7}" type="presOf" srcId="{1284BE0A-A847-492C-AFFA-2B7861138AE9}" destId="{8B5419D1-F878-4921-AF31-6CB9D707043C}" srcOrd="0" destOrd="0" presId="urn:microsoft.com/office/officeart/2018/2/layout/IconLabelList"/>
    <dgm:cxn modelId="{9D871892-9DDB-4DFC-A891-7D272293CEB2}" srcId="{5B803106-01E8-4195-9068-30F087ECC0EE}" destId="{1284BE0A-A847-492C-AFFA-2B7861138AE9}" srcOrd="0" destOrd="0" parTransId="{E2ABD5CE-69E2-4A1D-8421-F81B28B1CA8C}" sibTransId="{0EA631EB-2A59-49C7-A55E-F540006482A0}"/>
    <dgm:cxn modelId="{8BF91CAB-0DA3-450B-BE5C-C37A81D517A6}" type="presOf" srcId="{788AF560-08F7-4BFB-876B-B022FC0B4551}" destId="{BAB6AF85-13A2-42AA-B730-98CAFD52AAE2}" srcOrd="0" destOrd="0" presId="urn:microsoft.com/office/officeart/2018/2/layout/IconLabelList"/>
    <dgm:cxn modelId="{52DB5DF2-E736-4E39-9ABC-21712D19A763}" srcId="{5B803106-01E8-4195-9068-30F087ECC0EE}" destId="{9C808F45-FEA1-40AC-91BF-B1C1BF37231E}" srcOrd="2" destOrd="0" parTransId="{B749A1B6-6032-424A-8EB3-5A022693AAB6}" sibTransId="{1FDC32BA-D53C-490A-94FB-A712DF284619}"/>
    <dgm:cxn modelId="{D165742D-B27F-4564-8DE2-43694B05458C}" type="presParOf" srcId="{0526BCC7-815D-4C2B-992F-2D5D811E52EF}" destId="{87A30ADC-928D-4708-A7AC-80EC0EE46552}" srcOrd="0" destOrd="0" presId="urn:microsoft.com/office/officeart/2018/2/layout/IconLabelList"/>
    <dgm:cxn modelId="{C88058E5-1849-4832-8541-9AA1AFFEF9B7}" type="presParOf" srcId="{87A30ADC-928D-4708-A7AC-80EC0EE46552}" destId="{14FB5629-2939-40B1-8221-15B9A305D3D6}" srcOrd="0" destOrd="0" presId="urn:microsoft.com/office/officeart/2018/2/layout/IconLabelList"/>
    <dgm:cxn modelId="{ADFAC208-B485-43E1-8317-95FE5FB851D6}" type="presParOf" srcId="{87A30ADC-928D-4708-A7AC-80EC0EE46552}" destId="{E6DE41CA-D162-4CDB-A033-F246DEFE6C95}" srcOrd="1" destOrd="0" presId="urn:microsoft.com/office/officeart/2018/2/layout/IconLabelList"/>
    <dgm:cxn modelId="{46442DBA-8F39-4F7D-912C-936A8E64468B}" type="presParOf" srcId="{87A30ADC-928D-4708-A7AC-80EC0EE46552}" destId="{8B5419D1-F878-4921-AF31-6CB9D707043C}" srcOrd="2" destOrd="0" presId="urn:microsoft.com/office/officeart/2018/2/layout/IconLabelList"/>
    <dgm:cxn modelId="{6393B117-57E9-4AA8-9414-48D46C7EA492}" type="presParOf" srcId="{0526BCC7-815D-4C2B-992F-2D5D811E52EF}" destId="{BBACADF1-1CD1-40DD-BDAA-CE9EDBC40276}" srcOrd="1" destOrd="0" presId="urn:microsoft.com/office/officeart/2018/2/layout/IconLabelList"/>
    <dgm:cxn modelId="{465C49E9-4E61-46FD-9EF6-4B8FBB42BF7F}" type="presParOf" srcId="{0526BCC7-815D-4C2B-992F-2D5D811E52EF}" destId="{A5DFD56F-74D0-4A98-9BA1-A848C4EEB896}" srcOrd="2" destOrd="0" presId="urn:microsoft.com/office/officeart/2018/2/layout/IconLabelList"/>
    <dgm:cxn modelId="{2FE7B6D5-363C-41D3-A5C4-DB0209024F1B}" type="presParOf" srcId="{A5DFD56F-74D0-4A98-9BA1-A848C4EEB896}" destId="{3AC4F56B-D17E-494E-BBE4-BA0BAA9375F6}" srcOrd="0" destOrd="0" presId="urn:microsoft.com/office/officeart/2018/2/layout/IconLabelList"/>
    <dgm:cxn modelId="{B3D23CFE-7E5A-486E-A611-45CC2155C04A}" type="presParOf" srcId="{A5DFD56F-74D0-4A98-9BA1-A848C4EEB896}" destId="{EC8660E5-2E1D-455C-BA79-9C3EA29E730D}" srcOrd="1" destOrd="0" presId="urn:microsoft.com/office/officeart/2018/2/layout/IconLabelList"/>
    <dgm:cxn modelId="{3038EB35-8237-4C07-B399-E3960E5CB9C1}" type="presParOf" srcId="{A5DFD56F-74D0-4A98-9BA1-A848C4EEB896}" destId="{BAB6AF85-13A2-42AA-B730-98CAFD52AAE2}" srcOrd="2" destOrd="0" presId="urn:microsoft.com/office/officeart/2018/2/layout/IconLabelList"/>
    <dgm:cxn modelId="{7F35F3EC-F31B-4FD2-9607-83480B3A6444}" type="presParOf" srcId="{0526BCC7-815D-4C2B-992F-2D5D811E52EF}" destId="{88B52D92-33B0-4C7F-88FC-B488033DA5AD}" srcOrd="3" destOrd="0" presId="urn:microsoft.com/office/officeart/2018/2/layout/IconLabelList"/>
    <dgm:cxn modelId="{C4CE126D-0261-4A03-A8A1-7D5BB5B80DD1}" type="presParOf" srcId="{0526BCC7-815D-4C2B-992F-2D5D811E52EF}" destId="{FAE472AD-D6E1-4328-AB75-3F03773748BC}" srcOrd="4" destOrd="0" presId="urn:microsoft.com/office/officeart/2018/2/layout/IconLabelList"/>
    <dgm:cxn modelId="{E2BA4EA7-C687-4157-88C4-A83855FD0CA0}" type="presParOf" srcId="{FAE472AD-D6E1-4328-AB75-3F03773748BC}" destId="{A5722ABA-B4F7-4F9B-8FD8-23EBA4CD9294}" srcOrd="0" destOrd="0" presId="urn:microsoft.com/office/officeart/2018/2/layout/IconLabelList"/>
    <dgm:cxn modelId="{BFA05B19-0BDE-4370-856D-8637D20336B4}" type="presParOf" srcId="{FAE472AD-D6E1-4328-AB75-3F03773748BC}" destId="{41DDD8C4-17EA-47DC-ABA1-2396C5F96009}" srcOrd="1" destOrd="0" presId="urn:microsoft.com/office/officeart/2018/2/layout/IconLabelList"/>
    <dgm:cxn modelId="{2ECB4198-7931-4B70-BC49-D10D0A1EBD35}" type="presParOf" srcId="{FAE472AD-D6E1-4328-AB75-3F03773748BC}" destId="{DB676152-F03F-42DC-A5B7-E0380FCA902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5DE820-B853-48F1-B4C8-648D8E1A8A9F}">
      <dsp:nvSpPr>
        <dsp:cNvPr id="0" name=""/>
        <dsp:cNvSpPr/>
      </dsp:nvSpPr>
      <dsp:spPr>
        <a:xfrm>
          <a:off x="520435" y="672243"/>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D33F522-E8B4-431F-AB26-6F3118FB1DF0}">
      <dsp:nvSpPr>
        <dsp:cNvPr id="0" name=""/>
        <dsp:cNvSpPr/>
      </dsp:nvSpPr>
      <dsp:spPr>
        <a:xfrm>
          <a:off x="25435" y="175236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tr-TR" sz="1200" kern="1200"/>
            <a:t>Yatırımlar ne şekilde finanse edilmeli?</a:t>
          </a:r>
          <a:endParaRPr lang="en-US" sz="1200" kern="1200"/>
        </a:p>
      </dsp:txBody>
      <dsp:txXfrm>
        <a:off x="25435" y="1752360"/>
        <a:ext cx="1800000" cy="720000"/>
      </dsp:txXfrm>
    </dsp:sp>
    <dsp:sp modelId="{80920968-2B90-48D1-8965-0F9DDE2474EE}">
      <dsp:nvSpPr>
        <dsp:cNvPr id="0" name=""/>
        <dsp:cNvSpPr/>
      </dsp:nvSpPr>
      <dsp:spPr>
        <a:xfrm>
          <a:off x="2635435" y="672243"/>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861109A-1AA6-443F-A775-2A4DDB24DD36}">
      <dsp:nvSpPr>
        <dsp:cNvPr id="0" name=""/>
        <dsp:cNvSpPr/>
      </dsp:nvSpPr>
      <dsp:spPr>
        <a:xfrm>
          <a:off x="2140435" y="175236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tr-TR" sz="1200" kern="1200"/>
            <a:t>Hangi şekilde finansman işletme açısından daha uygun olur?</a:t>
          </a:r>
          <a:endParaRPr lang="en-US" sz="1200" kern="1200"/>
        </a:p>
      </dsp:txBody>
      <dsp:txXfrm>
        <a:off x="2140435" y="1752360"/>
        <a:ext cx="1800000" cy="720000"/>
      </dsp:txXfrm>
    </dsp:sp>
    <dsp:sp modelId="{02C0AB73-CEFB-453C-AB35-7EB0871291F6}">
      <dsp:nvSpPr>
        <dsp:cNvPr id="0" name=""/>
        <dsp:cNvSpPr/>
      </dsp:nvSpPr>
      <dsp:spPr>
        <a:xfrm>
          <a:off x="4750435" y="672243"/>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70D8EB1-39BE-4A33-9441-354497F8729B}">
      <dsp:nvSpPr>
        <dsp:cNvPr id="0" name=""/>
        <dsp:cNvSpPr/>
      </dsp:nvSpPr>
      <dsp:spPr>
        <a:xfrm>
          <a:off x="4255435" y="175236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tr-TR" sz="1200" kern="1200"/>
            <a:t>En iyi finansman bileşimi nasıl olmalı?</a:t>
          </a:r>
          <a:endParaRPr lang="en-US" sz="1200" kern="1200"/>
        </a:p>
      </dsp:txBody>
      <dsp:txXfrm>
        <a:off x="4255435" y="1752360"/>
        <a:ext cx="1800000" cy="720000"/>
      </dsp:txXfrm>
    </dsp:sp>
    <dsp:sp modelId="{1EAC82A4-262E-4839-8105-447790B6EF80}">
      <dsp:nvSpPr>
        <dsp:cNvPr id="0" name=""/>
        <dsp:cNvSpPr/>
      </dsp:nvSpPr>
      <dsp:spPr>
        <a:xfrm>
          <a:off x="6865435" y="672243"/>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74EEA49-ED7A-480D-A9B3-707BC179443D}">
      <dsp:nvSpPr>
        <dsp:cNvPr id="0" name=""/>
        <dsp:cNvSpPr/>
      </dsp:nvSpPr>
      <dsp:spPr>
        <a:xfrm>
          <a:off x="6370435" y="175236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tr-TR" sz="1200" kern="1200"/>
            <a:t>Fonlar nereden, nasıl ve ne zaman karşılanmalı?</a:t>
          </a:r>
          <a:endParaRPr lang="en-US" sz="1200" kern="1200"/>
        </a:p>
      </dsp:txBody>
      <dsp:txXfrm>
        <a:off x="6370435" y="1752360"/>
        <a:ext cx="18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0F8570-76B6-4777-A96D-23D7CC32D7FA}">
      <dsp:nvSpPr>
        <dsp:cNvPr id="0" name=""/>
        <dsp:cNvSpPr/>
      </dsp:nvSpPr>
      <dsp:spPr>
        <a:xfrm>
          <a:off x="738477" y="513562"/>
          <a:ext cx="1079825" cy="10798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C8BFB9D-3652-4114-A652-C0C201F8C8C1}">
      <dsp:nvSpPr>
        <dsp:cNvPr id="0" name=""/>
        <dsp:cNvSpPr/>
      </dsp:nvSpPr>
      <dsp:spPr>
        <a:xfrm>
          <a:off x="78583" y="1911041"/>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tr-TR" sz="1200" kern="1200"/>
            <a:t>Elde edilen kâr işletmede mi bırakılmalı yoksa ortaklara mı dağıtılmalı?</a:t>
          </a:r>
          <a:endParaRPr lang="en-US" sz="1200" kern="1200"/>
        </a:p>
      </dsp:txBody>
      <dsp:txXfrm>
        <a:off x="78583" y="1911041"/>
        <a:ext cx="2399612" cy="720000"/>
      </dsp:txXfrm>
    </dsp:sp>
    <dsp:sp modelId="{C80E26CD-3BBB-4191-B197-1849E8B09392}">
      <dsp:nvSpPr>
        <dsp:cNvPr id="0" name=""/>
        <dsp:cNvSpPr/>
      </dsp:nvSpPr>
      <dsp:spPr>
        <a:xfrm>
          <a:off x="3558022" y="513562"/>
          <a:ext cx="1079825" cy="10798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1C05AC9-4279-4562-B538-9883711E20B3}">
      <dsp:nvSpPr>
        <dsp:cNvPr id="0" name=""/>
        <dsp:cNvSpPr/>
      </dsp:nvSpPr>
      <dsp:spPr>
        <a:xfrm>
          <a:off x="2898129" y="1911041"/>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tr-TR" sz="1200" kern="1200"/>
            <a:t>Fonların dışarıdan sağlanması durumunda maliyeti ne olur?</a:t>
          </a:r>
          <a:endParaRPr lang="en-US" sz="1200" kern="1200"/>
        </a:p>
      </dsp:txBody>
      <dsp:txXfrm>
        <a:off x="2898129" y="1911041"/>
        <a:ext cx="2399612" cy="720000"/>
      </dsp:txXfrm>
    </dsp:sp>
    <dsp:sp modelId="{F4F3095B-6C3C-4293-BBF2-8ED8E29318EE}">
      <dsp:nvSpPr>
        <dsp:cNvPr id="0" name=""/>
        <dsp:cNvSpPr/>
      </dsp:nvSpPr>
      <dsp:spPr>
        <a:xfrm>
          <a:off x="6377567" y="513562"/>
          <a:ext cx="1079825" cy="10798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8AF247F-1858-433D-9156-457C593E7B93}">
      <dsp:nvSpPr>
        <dsp:cNvPr id="0" name=""/>
        <dsp:cNvSpPr/>
      </dsp:nvSpPr>
      <dsp:spPr>
        <a:xfrm>
          <a:off x="5717674" y="1911041"/>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tr-TR" sz="1200" kern="1200"/>
            <a:t>Elde edilen kârın ne kadarı dağıtılmalı?</a:t>
          </a:r>
          <a:endParaRPr lang="en-US" sz="1200" kern="1200"/>
        </a:p>
      </dsp:txBody>
      <dsp:txXfrm>
        <a:off x="5717674" y="1911041"/>
        <a:ext cx="2399612"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3FD4A8-C7BA-485F-A1D7-56CF8274BBD8}">
      <dsp:nvSpPr>
        <dsp:cNvPr id="0" name=""/>
        <dsp:cNvSpPr/>
      </dsp:nvSpPr>
      <dsp:spPr>
        <a:xfrm>
          <a:off x="1099810" y="172002"/>
          <a:ext cx="1660500" cy="16605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71EAC14-20F0-4AB1-AB51-709215AACB44}">
      <dsp:nvSpPr>
        <dsp:cNvPr id="0" name=""/>
        <dsp:cNvSpPr/>
      </dsp:nvSpPr>
      <dsp:spPr>
        <a:xfrm>
          <a:off x="85060" y="2252601"/>
          <a:ext cx="369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tr-TR" sz="1700" kern="1200"/>
            <a:t>Finansal yapı= uzun vadeli borçlar + öz sermaye + kısa vadeli borçlar</a:t>
          </a:r>
          <a:endParaRPr lang="en-US" sz="1700" kern="1200"/>
        </a:p>
      </dsp:txBody>
      <dsp:txXfrm>
        <a:off x="85060" y="2252601"/>
        <a:ext cx="3690000" cy="720000"/>
      </dsp:txXfrm>
    </dsp:sp>
    <dsp:sp modelId="{C7A25901-F42C-47CE-A18A-15889F4CBCEB}">
      <dsp:nvSpPr>
        <dsp:cNvPr id="0" name=""/>
        <dsp:cNvSpPr/>
      </dsp:nvSpPr>
      <dsp:spPr>
        <a:xfrm>
          <a:off x="5435560" y="172002"/>
          <a:ext cx="1660500" cy="16605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72F6BDA-AEEB-4BA7-BD4E-E9238E181C1F}">
      <dsp:nvSpPr>
        <dsp:cNvPr id="0" name=""/>
        <dsp:cNvSpPr/>
      </dsp:nvSpPr>
      <dsp:spPr>
        <a:xfrm>
          <a:off x="4420810" y="2252601"/>
          <a:ext cx="369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tr-TR" sz="1700" kern="1200"/>
            <a:t>Sermaye yapısı= uzun vadeli borçlar + öz sermaye</a:t>
          </a:r>
          <a:endParaRPr lang="en-US" sz="1700" kern="1200"/>
        </a:p>
      </dsp:txBody>
      <dsp:txXfrm>
        <a:off x="4420810" y="2252601"/>
        <a:ext cx="369000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C07D08-91E5-49A1-A741-9241513622B0}">
      <dsp:nvSpPr>
        <dsp:cNvPr id="0" name=""/>
        <dsp:cNvSpPr/>
      </dsp:nvSpPr>
      <dsp:spPr>
        <a:xfrm>
          <a:off x="1437169" y="19801"/>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CAB62D-4DCF-413A-ADE5-A22A224AC501}">
      <dsp:nvSpPr>
        <dsp:cNvPr id="0" name=""/>
        <dsp:cNvSpPr/>
      </dsp:nvSpPr>
      <dsp:spPr>
        <a:xfrm>
          <a:off x="1824732" y="407364"/>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FBD4937-7562-4C56-886F-9168D3378540}">
      <dsp:nvSpPr>
        <dsp:cNvPr id="0" name=""/>
        <dsp:cNvSpPr/>
      </dsp:nvSpPr>
      <dsp:spPr>
        <a:xfrm>
          <a:off x="855826" y="2404802"/>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tr-TR" sz="1800" kern="1200"/>
            <a:t>Uzun süreli finansman</a:t>
          </a:r>
          <a:endParaRPr lang="en-US" sz="1800" kern="1200"/>
        </a:p>
      </dsp:txBody>
      <dsp:txXfrm>
        <a:off x="855826" y="2404802"/>
        <a:ext cx="2981250" cy="720000"/>
      </dsp:txXfrm>
    </dsp:sp>
    <dsp:sp modelId="{77A2F213-7F22-4C9E-99A5-F5191EC058F1}">
      <dsp:nvSpPr>
        <dsp:cNvPr id="0" name=""/>
        <dsp:cNvSpPr/>
      </dsp:nvSpPr>
      <dsp:spPr>
        <a:xfrm>
          <a:off x="4940138" y="19801"/>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E89BAC-0AF8-4EFD-8F5E-567A3EF1EA24}">
      <dsp:nvSpPr>
        <dsp:cNvPr id="0" name=""/>
        <dsp:cNvSpPr/>
      </dsp:nvSpPr>
      <dsp:spPr>
        <a:xfrm>
          <a:off x="5327701" y="407364"/>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B79640F-ADBB-4F06-A4D2-3A2403BDB797}">
      <dsp:nvSpPr>
        <dsp:cNvPr id="0" name=""/>
        <dsp:cNvSpPr/>
      </dsp:nvSpPr>
      <dsp:spPr>
        <a:xfrm>
          <a:off x="4358794" y="2404802"/>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tr-TR" sz="1800" kern="1200"/>
            <a:t>Kısa süreli finansman</a:t>
          </a:r>
          <a:endParaRPr lang="en-US" sz="1800" kern="1200"/>
        </a:p>
      </dsp:txBody>
      <dsp:txXfrm>
        <a:off x="4358794" y="2404802"/>
        <a:ext cx="298125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FB5629-2939-40B1-8221-15B9A305D3D6}">
      <dsp:nvSpPr>
        <dsp:cNvPr id="0" name=""/>
        <dsp:cNvSpPr/>
      </dsp:nvSpPr>
      <dsp:spPr>
        <a:xfrm>
          <a:off x="738477" y="513562"/>
          <a:ext cx="1079825" cy="10798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5419D1-F878-4921-AF31-6CB9D707043C}">
      <dsp:nvSpPr>
        <dsp:cNvPr id="0" name=""/>
        <dsp:cNvSpPr/>
      </dsp:nvSpPr>
      <dsp:spPr>
        <a:xfrm>
          <a:off x="78583" y="1911041"/>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tr-TR" sz="1200" kern="1200"/>
            <a:t>Yatırım projesi yeni, gelişmeye açık teknolojiler ve ürünleri kapsamalıdır.</a:t>
          </a:r>
          <a:endParaRPr lang="en-US" sz="1200" kern="1200"/>
        </a:p>
      </dsp:txBody>
      <dsp:txXfrm>
        <a:off x="78583" y="1911041"/>
        <a:ext cx="2399612" cy="720000"/>
      </dsp:txXfrm>
    </dsp:sp>
    <dsp:sp modelId="{3AC4F56B-D17E-494E-BBE4-BA0BAA9375F6}">
      <dsp:nvSpPr>
        <dsp:cNvPr id="0" name=""/>
        <dsp:cNvSpPr/>
      </dsp:nvSpPr>
      <dsp:spPr>
        <a:xfrm>
          <a:off x="3558022" y="513562"/>
          <a:ext cx="1079825" cy="10798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AB6AF85-13A2-42AA-B730-98CAFD52AAE2}">
      <dsp:nvSpPr>
        <dsp:cNvPr id="0" name=""/>
        <dsp:cNvSpPr/>
      </dsp:nvSpPr>
      <dsp:spPr>
        <a:xfrm>
          <a:off x="2898129" y="1911041"/>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tr-TR" sz="1200" kern="1200"/>
            <a:t>Risk sermayesini veren kuruluş alan girişimciyi değişik şekillerde kontrol altında tutmak isteyebilir</a:t>
          </a:r>
          <a:endParaRPr lang="en-US" sz="1200" kern="1200"/>
        </a:p>
      </dsp:txBody>
      <dsp:txXfrm>
        <a:off x="2898129" y="1911041"/>
        <a:ext cx="2399612" cy="720000"/>
      </dsp:txXfrm>
    </dsp:sp>
    <dsp:sp modelId="{A5722ABA-B4F7-4F9B-8FD8-23EBA4CD9294}">
      <dsp:nvSpPr>
        <dsp:cNvPr id="0" name=""/>
        <dsp:cNvSpPr/>
      </dsp:nvSpPr>
      <dsp:spPr>
        <a:xfrm>
          <a:off x="6377567" y="513562"/>
          <a:ext cx="1079825" cy="10798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B676152-F03F-42DC-A5B7-E0380FCA902D}">
      <dsp:nvSpPr>
        <dsp:cNvPr id="0" name=""/>
        <dsp:cNvSpPr/>
      </dsp:nvSpPr>
      <dsp:spPr>
        <a:xfrm>
          <a:off x="5717674" y="1911041"/>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tr-TR" sz="1200" kern="1200"/>
            <a:t>Yatırım hisse senedi karşılığı yani ortaklık amaçlı olmalıdır.</a:t>
          </a:r>
          <a:endParaRPr lang="en-US" sz="1200" kern="1200"/>
        </a:p>
      </dsp:txBody>
      <dsp:txXfrm>
        <a:off x="5717674" y="1911041"/>
        <a:ext cx="2399612"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DA0138-847E-45BD-B47C-73D8E8F4834E}" type="datetimeFigureOut">
              <a:rPr lang="en-US" smtClean="0"/>
              <a:pPr/>
              <a:t>3/10/2024</a:t>
            </a:fld>
            <a:endParaRPr lang="en-US"/>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E1546C-86C9-425A-9F9B-C780AD799297}" type="slidenum">
              <a:rPr lang="en-US" smtClean="0"/>
              <a:pPr/>
              <a:t>‹#›</a:t>
            </a:fld>
            <a:endParaRPr lang="en-US"/>
          </a:p>
        </p:txBody>
      </p:sp>
    </p:spTree>
    <p:extLst>
      <p:ext uri="{BB962C8B-B14F-4D97-AF65-F5344CB8AC3E}">
        <p14:creationId xmlns:p14="http://schemas.microsoft.com/office/powerpoint/2010/main" val="26967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7216"/>
            <a:ext cx="9144000" cy="857250"/>
          </a:xfrm>
        </p:spPr>
        <p:txBody>
          <a:bodyPr/>
          <a:lstStyle>
            <a:lvl1pPr algn="l">
              <a:defRPr/>
            </a:lvl1pPr>
          </a:lstStyle>
          <a:p>
            <a:r>
              <a:rPr lang="en-US" altLang="ko-KR" dirty="0"/>
              <a:t> Click to edit Master title style</a:t>
            </a:r>
            <a:endParaRPr lang="ko-KR" altLang="en-US" dirty="0"/>
          </a:p>
        </p:txBody>
      </p:sp>
      <p:sp>
        <p:nvSpPr>
          <p:cNvPr id="3" name="Content Placeholder 2"/>
          <p:cNvSpPr>
            <a:spLocks noGrp="1"/>
          </p:cNvSpPr>
          <p:nvPr>
            <p:ph idx="1"/>
          </p:nvPr>
        </p:nvSpPr>
        <p:spPr/>
        <p:txBody>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2024-03-10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ltLang="ko-KR"/>
              <a:t>Click to edit Master title style</a:t>
            </a:r>
            <a:endParaRPr lang="ko-KR" alt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ko-KR"/>
              <a:t>Click to edit Master text styles</a:t>
            </a:r>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2024-03-10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1159806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Date Placeholder 4"/>
          <p:cNvSpPr>
            <a:spLocks noGrp="1"/>
          </p:cNvSpPr>
          <p:nvPr>
            <p:ph type="dt" sz="half" idx="10"/>
          </p:nvPr>
        </p:nvSpPr>
        <p:spPr/>
        <p:txBody>
          <a:bodyPr/>
          <a:lstStyle/>
          <a:p>
            <a:fld id="{DF8C5CDB-1AEF-4522-8EAF-CE1F4E5D863E}" type="datetimeFigureOut">
              <a:rPr lang="ko-KR" altLang="en-US" smtClean="0"/>
              <a:pPr/>
              <a:t>2024-03-10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2756615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ltLang="ko-KR"/>
              <a:t>Click to edit Master title style</a:t>
            </a:r>
            <a:endParaRPr lang="ko-KR" alt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7" name="Date Placeholder 6"/>
          <p:cNvSpPr>
            <a:spLocks noGrp="1"/>
          </p:cNvSpPr>
          <p:nvPr>
            <p:ph type="dt" sz="half" idx="10"/>
          </p:nvPr>
        </p:nvSpPr>
        <p:spPr/>
        <p:txBody>
          <a:bodyPr/>
          <a:lstStyle/>
          <a:p>
            <a:fld id="{DF8C5CDB-1AEF-4522-8EAF-CE1F4E5D863E}" type="datetimeFigureOut">
              <a:rPr lang="ko-KR" altLang="en-US" smtClean="0"/>
              <a:pPr/>
              <a:t>2024-03-10</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4017851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Date Placeholder 2"/>
          <p:cNvSpPr>
            <a:spLocks noGrp="1"/>
          </p:cNvSpPr>
          <p:nvPr>
            <p:ph type="dt" sz="half" idx="10"/>
          </p:nvPr>
        </p:nvSpPr>
        <p:spPr/>
        <p:txBody>
          <a:bodyPr/>
          <a:lstStyle/>
          <a:p>
            <a:fld id="{DF8C5CDB-1AEF-4522-8EAF-CE1F4E5D863E}" type="datetimeFigureOut">
              <a:rPr lang="ko-KR" altLang="en-US" smtClean="0"/>
              <a:pPr/>
              <a:t>2024-03-10</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2176104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8C5CDB-1AEF-4522-8EAF-CE1F4E5D863E}" type="datetimeFigureOut">
              <a:rPr lang="ko-KR" altLang="en-US" smtClean="0"/>
              <a:pPr/>
              <a:t>2024-03-10</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837280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ltLang="ko-KR"/>
              <a:t>Click to edit Master title style</a:t>
            </a:r>
            <a:endParaRPr lang="ko-KR" alt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pPr/>
              <a:t>2024-03-10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3367004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ltLang="ko-KR"/>
              <a:t>Click to edit Master title style</a:t>
            </a:r>
            <a:endParaRPr lang="ko-KR" alt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pPr/>
              <a:t>2024-03-10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171359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Vertical Text Placeholder 2"/>
          <p:cNvSpPr>
            <a:spLocks noGrp="1"/>
          </p:cNvSpPr>
          <p:nvPr>
            <p:ph type="body" orient="vert" idx="1"/>
          </p:nvPr>
        </p:nvSpPr>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2024-03-10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3025552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ltLang="ko-KR"/>
              <a:t>Click to edit Master title style</a:t>
            </a:r>
            <a:endParaRPr lang="ko-KR" alt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2024-03-10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3113033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7216"/>
            <a:ext cx="6948264" cy="857250"/>
          </a:xfrm>
          <a:prstGeom prst="rect">
            <a:avLst/>
          </a:prstGeom>
        </p:spPr>
        <p:txBody>
          <a:bodyPr vert="horz" lIns="91440" tIns="45720" rIns="91440" bIns="45720" rtlCol="0" anchor="ctr">
            <a:normAutofit/>
          </a:bodyPr>
          <a:lstStyle/>
          <a:p>
            <a:r>
              <a:rPr lang="en-US" altLang="ko-KR"/>
              <a:t>Click to edit Master title style</a:t>
            </a:r>
            <a:endParaRPr lang="ko-KR" alt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F8C5CDB-1AEF-4522-8EAF-CE1F4E5D863E}" type="datetimeFigureOut">
              <a:rPr lang="ko-KR" altLang="en-US" smtClean="0"/>
              <a:pPr/>
              <a:t>2024-03-10</a:t>
            </a:fld>
            <a:endParaRPr lang="ko-KR" alt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Dijital numaralar ve grafikler">
            <a:extLst>
              <a:ext uri="{FF2B5EF4-FFF2-40B4-BE49-F238E27FC236}">
                <a16:creationId xmlns:a16="http://schemas.microsoft.com/office/drawing/2014/main" id="{AFDD8B51-6D20-968D-7C90-6992431809B4}"/>
              </a:ext>
            </a:extLst>
          </p:cNvPr>
          <p:cNvPicPr>
            <a:picLocks noChangeAspect="1"/>
          </p:cNvPicPr>
          <p:nvPr/>
        </p:nvPicPr>
        <p:blipFill rotWithShape="1">
          <a:blip r:embed="rId2"/>
          <a:srcRect l="15628"/>
          <a:stretch/>
        </p:blipFill>
        <p:spPr>
          <a:xfrm>
            <a:off x="20" y="10"/>
            <a:ext cx="6501364" cy="5143490"/>
          </a:xfrm>
          <a:prstGeom prst="rect">
            <a:avLst/>
          </a:prstGeom>
        </p:spPr>
      </p:pic>
      <p:sp>
        <p:nvSpPr>
          <p:cNvPr id="14" name="Rectangle 13">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3739" y="0"/>
            <a:ext cx="6360260"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5886450" y="841772"/>
            <a:ext cx="3017520" cy="2403100"/>
          </a:xfrm>
          <a:prstGeom prst="rect">
            <a:avLst/>
          </a:prstGeom>
        </p:spPr>
        <p:txBody>
          <a:bodyPr vert="horz" lIns="91440" tIns="45720" rIns="91440" bIns="45720" rtlCol="0" anchor="b">
            <a:normAutofit/>
          </a:bodyPr>
          <a:lstStyle/>
          <a:p>
            <a:pPr fontAlgn="auto" latinLnBrk="0">
              <a:lnSpc>
                <a:spcPct val="90000"/>
              </a:lnSpc>
              <a:spcBef>
                <a:spcPct val="0"/>
              </a:spcBef>
              <a:spcAft>
                <a:spcPts val="600"/>
              </a:spcAft>
              <a:defRPr/>
            </a:pPr>
            <a:r>
              <a:rPr lang="en-US" altLang="ko-KR" sz="3600" b="1">
                <a:latin typeface="+mj-lt"/>
                <a:ea typeface="+mj-ea"/>
                <a:cs typeface="+mj-cs"/>
              </a:rPr>
              <a:t>Finans Fonksiyonu</a:t>
            </a:r>
            <a:endParaRPr kumimoji="0" lang="en-US" altLang="ko-KR" sz="3600" b="1">
              <a:latin typeface="+mj-lt"/>
              <a:ea typeface="+mj-ea"/>
              <a:cs typeface="+mj-cs"/>
            </a:endParaRP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97905"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8736" y="3410190"/>
            <a:ext cx="301752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1"/>
          <p:cNvSpPr txBox="1">
            <a:spLocks noChangeArrowheads="1"/>
          </p:cNvSpPr>
          <p:nvPr/>
        </p:nvSpPr>
        <p:spPr bwMode="auto">
          <a:xfrm>
            <a:off x="6588225" y="4568229"/>
            <a:ext cx="2304256" cy="276999"/>
          </a:xfrm>
          <a:prstGeom prst="rect">
            <a:avLst/>
          </a:prstGeom>
          <a:solidFill>
            <a:schemeClr val="bg1">
              <a:alpha val="0"/>
            </a:schemeClr>
          </a:solidFill>
          <a:ln w="9525">
            <a:noFill/>
            <a:miter lim="800000"/>
            <a:headEnd/>
            <a:tailEnd/>
          </a:ln>
        </p:spPr>
        <p:txBody>
          <a:bodyPr wrap="square">
            <a:spAutoFit/>
          </a:bodyPr>
          <a:lstStyle/>
          <a:p>
            <a:pPr algn="r">
              <a:spcAft>
                <a:spcPts val="600"/>
              </a:spcAft>
            </a:pPr>
            <a:r>
              <a:rPr lang="tr-TR" altLang="ko-KR" sz="1200" b="1" dirty="0">
                <a:solidFill>
                  <a:schemeClr val="tx1">
                    <a:lumMod val="75000"/>
                    <a:lumOff val="25000"/>
                  </a:schemeClr>
                </a:solidFill>
                <a:latin typeface="Arial" pitchFamily="34" charset="0"/>
                <a:ea typeface="맑은 고딕" pitchFamily="50" charset="-127"/>
                <a:cs typeface="Arial" pitchFamily="34" charset="0"/>
              </a:rPr>
              <a:t>Öğr. Gör. Yaşar GÜLTEKİN</a:t>
            </a:r>
            <a:endParaRPr lang="en-US" altLang="ko-KR" sz="1400" b="1">
              <a:solidFill>
                <a:schemeClr val="tx1">
                  <a:lumMod val="75000"/>
                  <a:lumOff val="25000"/>
                </a:schemeClr>
              </a:solidFill>
              <a:latin typeface="Arial" pitchFamily="34" charset="0"/>
              <a:ea typeface="맑은 고딕" pitchFamily="50" charset="-127"/>
              <a:cs typeface="Arial" pitchFamily="34" charset="0"/>
            </a:endParaRPr>
          </a:p>
        </p:txBody>
      </p:sp>
    </p:spTree>
    <p:extLst>
      <p:ext uri="{BB962C8B-B14F-4D97-AF65-F5344CB8AC3E}">
        <p14:creationId xmlns:p14="http://schemas.microsoft.com/office/powerpoint/2010/main"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73321" y="246888"/>
            <a:ext cx="4688333" cy="1337310"/>
          </a:xfrm>
        </p:spPr>
        <p:txBody>
          <a:bodyPr anchor="b">
            <a:normAutofit/>
          </a:bodyPr>
          <a:lstStyle/>
          <a:p>
            <a:pPr>
              <a:lnSpc>
                <a:spcPct val="90000"/>
              </a:lnSpc>
            </a:pPr>
            <a:r>
              <a:rPr lang="tr-TR" altLang="ko-KR" sz="4100"/>
              <a:t>Finans Fonksiyonu</a:t>
            </a: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5308" r="24302" b="1"/>
          <a:stretch/>
        </p:blipFill>
        <p:spPr bwMode="auto">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973321" y="2029968"/>
            <a:ext cx="4688333" cy="2612898"/>
          </a:xfrm>
        </p:spPr>
        <p:txBody>
          <a:bodyPr>
            <a:normAutofit/>
          </a:bodyPr>
          <a:lstStyle/>
          <a:p>
            <a:pPr marL="0" indent="0">
              <a:buNone/>
            </a:pPr>
            <a:r>
              <a:rPr lang="tr-TR" altLang="ko-KR" sz="1700">
                <a:latin typeface="Arial" pitchFamily="34" charset="0"/>
                <a:cs typeface="Arial" pitchFamily="34" charset="0"/>
              </a:rPr>
              <a:t>İşletmenin ihtiyaç duyduğu fonları en uygun koşullarla ele geçirme ve işletmede mevcut ve sağlanan fonların en etkili şekilde kullanımı ve değerlendirilmesini sağlama çabalarına yönelik işletmecilik fonksiyonudur.</a:t>
            </a:r>
          </a:p>
        </p:txBody>
      </p:sp>
    </p:spTree>
    <p:extLst>
      <p:ext uri="{BB962C8B-B14F-4D97-AF65-F5344CB8AC3E}">
        <p14:creationId xmlns:p14="http://schemas.microsoft.com/office/powerpoint/2010/main" val="3949738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pPr>
              <a:lnSpc>
                <a:spcPct val="90000"/>
              </a:lnSpc>
            </a:pPr>
            <a:r>
              <a:rPr lang="tr-TR" altLang="ko-KR" sz="2600"/>
              <a:t>Finans Departmanının İlgilendiği Konular</a:t>
            </a:r>
          </a:p>
        </p:txBody>
      </p:sp>
      <p:sp>
        <p:nvSpPr>
          <p:cNvPr id="4" name="Content Placeholder 3"/>
          <p:cNvSpPr>
            <a:spLocks noGrp="1"/>
          </p:cNvSpPr>
          <p:nvPr>
            <p:ph idx="1"/>
          </p:nvPr>
        </p:nvSpPr>
        <p:spPr>
          <a:xfrm>
            <a:off x="571351" y="2057400"/>
            <a:ext cx="3485179" cy="2709861"/>
          </a:xfrm>
        </p:spPr>
        <p:txBody>
          <a:bodyPr anchor="ctr">
            <a:normAutofit/>
          </a:bodyPr>
          <a:lstStyle/>
          <a:p>
            <a:pPr marL="0" indent="0">
              <a:lnSpc>
                <a:spcPct val="90000"/>
              </a:lnSpc>
              <a:buNone/>
            </a:pPr>
            <a:r>
              <a:rPr lang="tr-TR" altLang="ko-KR" sz="1300">
                <a:latin typeface="Arial" pitchFamily="34" charset="0"/>
                <a:cs typeface="Arial" pitchFamily="34" charset="0"/>
              </a:rPr>
              <a:t>1. Yatırım Kararları</a:t>
            </a:r>
          </a:p>
          <a:p>
            <a:pPr marL="0" indent="0">
              <a:lnSpc>
                <a:spcPct val="90000"/>
              </a:lnSpc>
              <a:buNone/>
            </a:pPr>
            <a:r>
              <a:rPr lang="tr-TR" altLang="ko-KR" sz="1300">
                <a:latin typeface="Arial" pitchFamily="34" charset="0"/>
                <a:cs typeface="Arial" pitchFamily="34" charset="0"/>
              </a:rPr>
              <a:t>- Sermaye Bütçelemesi</a:t>
            </a:r>
          </a:p>
          <a:p>
            <a:pPr marL="0" indent="0">
              <a:lnSpc>
                <a:spcPct val="90000"/>
              </a:lnSpc>
              <a:buNone/>
            </a:pPr>
            <a:r>
              <a:rPr lang="tr-TR" altLang="ko-KR" sz="1300">
                <a:latin typeface="Arial" pitchFamily="34" charset="0"/>
                <a:cs typeface="Arial" pitchFamily="34" charset="0"/>
              </a:rPr>
              <a:t>- Kısa ve uzun dönemli yatırım çeşitleri</a:t>
            </a:r>
          </a:p>
          <a:p>
            <a:pPr marL="0" indent="0">
              <a:lnSpc>
                <a:spcPct val="90000"/>
              </a:lnSpc>
              <a:buNone/>
            </a:pPr>
            <a:r>
              <a:rPr lang="tr-TR" altLang="ko-KR" sz="1300">
                <a:latin typeface="Arial" pitchFamily="34" charset="0"/>
                <a:cs typeface="Arial" pitchFamily="34" charset="0"/>
              </a:rPr>
              <a:t>2. Finansman Kararları</a:t>
            </a:r>
          </a:p>
          <a:p>
            <a:pPr marL="0" indent="0">
              <a:lnSpc>
                <a:spcPct val="90000"/>
              </a:lnSpc>
              <a:buNone/>
            </a:pPr>
            <a:r>
              <a:rPr lang="tr-TR" altLang="ko-KR" sz="1300">
                <a:latin typeface="Arial" pitchFamily="34" charset="0"/>
                <a:cs typeface="Arial" pitchFamily="34" charset="0"/>
              </a:rPr>
              <a:t>- Para ihtiyacı nasıl, nereden ve ne zaman karşılanacaktır?</a:t>
            </a:r>
          </a:p>
          <a:p>
            <a:pPr>
              <a:lnSpc>
                <a:spcPct val="90000"/>
              </a:lnSpc>
              <a:buFontTx/>
              <a:buChar char="-"/>
            </a:pPr>
            <a:r>
              <a:rPr lang="tr-TR" altLang="ko-KR" sz="1300">
                <a:latin typeface="Arial" pitchFamily="34" charset="0"/>
                <a:cs typeface="Arial" pitchFamily="34" charset="0"/>
              </a:rPr>
              <a:t>Öz sermaye vs. Borç</a:t>
            </a:r>
          </a:p>
          <a:p>
            <a:pPr>
              <a:lnSpc>
                <a:spcPct val="90000"/>
              </a:lnSpc>
              <a:buFontTx/>
              <a:buChar char="-"/>
            </a:pPr>
            <a:r>
              <a:rPr lang="tr-TR" altLang="ko-KR" sz="1300">
                <a:latin typeface="Arial" pitchFamily="34" charset="0"/>
                <a:cs typeface="Arial" pitchFamily="34" charset="0"/>
              </a:rPr>
              <a:t>Risk ve Maliyet Karşılaştırması</a:t>
            </a:r>
          </a:p>
          <a:p>
            <a:pPr marL="0" indent="0">
              <a:lnSpc>
                <a:spcPct val="90000"/>
              </a:lnSpc>
              <a:buNone/>
            </a:pPr>
            <a:r>
              <a:rPr lang="tr-TR" altLang="ko-KR" sz="1300">
                <a:latin typeface="Arial" pitchFamily="34" charset="0"/>
                <a:cs typeface="Arial" pitchFamily="34" charset="0"/>
              </a:rPr>
              <a:t>3. Kar payı Dağıtımı Kararları</a:t>
            </a:r>
          </a:p>
          <a:p>
            <a:pPr marL="0" indent="0">
              <a:lnSpc>
                <a:spcPct val="90000"/>
              </a:lnSpc>
              <a:buNone/>
            </a:pPr>
            <a:r>
              <a:rPr lang="tr-TR" altLang="ko-KR" sz="1300">
                <a:latin typeface="Arial" pitchFamily="34" charset="0"/>
                <a:cs typeface="Arial" pitchFamily="34" charset="0"/>
              </a:rPr>
              <a:t>Karın ne kadarının işletmede bırakılacağı ya da ortaklara ne kadarının dağıtılacağıyla ilgilidir.</a:t>
            </a:r>
          </a:p>
        </p:txBody>
      </p:sp>
      <p:pic>
        <p:nvPicPr>
          <p:cNvPr id="6" name="Picture 5" descr="Hesap makinesi, kalem, pusula, para ve üzerinde grafik yazılı kağıt">
            <a:extLst>
              <a:ext uri="{FF2B5EF4-FFF2-40B4-BE49-F238E27FC236}">
                <a16:creationId xmlns:a16="http://schemas.microsoft.com/office/drawing/2014/main" id="{A117CF8B-85AF-E2EE-4F37-DF6618D1ADCC}"/>
              </a:ext>
            </a:extLst>
          </p:cNvPr>
          <p:cNvPicPr>
            <a:picLocks noChangeAspect="1"/>
          </p:cNvPicPr>
          <p:nvPr/>
        </p:nvPicPr>
        <p:blipFill rotWithShape="1">
          <a:blip r:embed="rId2"/>
          <a:srcRect l="25303" r="21080" b="-1"/>
          <a:stretch/>
        </p:blipFill>
        <p:spPr>
          <a:xfrm>
            <a:off x="4572000" y="10"/>
            <a:ext cx="4577118" cy="5143490"/>
          </a:xfrm>
          <a:prstGeom prst="rect">
            <a:avLst/>
          </a:prstGeom>
        </p:spPr>
      </p:pic>
    </p:spTree>
    <p:extLst>
      <p:ext uri="{BB962C8B-B14F-4D97-AF65-F5344CB8AC3E}">
        <p14:creationId xmlns:p14="http://schemas.microsoft.com/office/powerpoint/2010/main" val="484059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Slide Background">
            <a:extLst>
              <a:ext uri="{FF2B5EF4-FFF2-40B4-BE49-F238E27FC236}">
                <a16:creationId xmlns:a16="http://schemas.microsoft.com/office/drawing/2014/main" id="{9E6671AF-110C-4E4D-BEB4-1323A3136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1" y="233171"/>
            <a:ext cx="3666893" cy="1591056"/>
          </a:xfrm>
        </p:spPr>
        <p:txBody>
          <a:bodyPr anchor="ctr">
            <a:normAutofit/>
          </a:bodyPr>
          <a:lstStyle/>
          <a:p>
            <a:r>
              <a:rPr lang="tr-TR" altLang="ko-KR" sz="3000"/>
              <a:t>Finans Departmanının İlgilendiği Konular</a:t>
            </a:r>
          </a:p>
        </p:txBody>
      </p:sp>
      <p:sp>
        <p:nvSpPr>
          <p:cNvPr id="4" name="Content Placeholder 3"/>
          <p:cNvSpPr>
            <a:spLocks noGrp="1"/>
          </p:cNvSpPr>
          <p:nvPr>
            <p:ph idx="1"/>
          </p:nvPr>
        </p:nvSpPr>
        <p:spPr>
          <a:xfrm>
            <a:off x="4581658" y="233172"/>
            <a:ext cx="3943350" cy="1591055"/>
          </a:xfrm>
        </p:spPr>
        <p:txBody>
          <a:bodyPr anchor="ctr">
            <a:normAutofit/>
          </a:bodyPr>
          <a:lstStyle/>
          <a:p>
            <a:pPr marL="0" indent="0">
              <a:buNone/>
            </a:pPr>
            <a:r>
              <a:rPr lang="tr-TR" altLang="ko-KR" sz="1500">
                <a:latin typeface="Arial" pitchFamily="34" charset="0"/>
                <a:cs typeface="Arial" pitchFamily="34" charset="0"/>
              </a:rPr>
              <a:t>Uzun süreli mi yoksa kısa süreli mi yatırım yapılmalı?</a:t>
            </a:r>
          </a:p>
          <a:p>
            <a:pPr marL="0" indent="0">
              <a:buNone/>
            </a:pPr>
            <a:r>
              <a:rPr lang="tr-TR" altLang="ko-KR" sz="1500">
                <a:latin typeface="Arial" pitchFamily="34" charset="0"/>
                <a:cs typeface="Arial" pitchFamily="34" charset="0"/>
              </a:rPr>
              <a:t>Maddi ya da maddi olmayan varlıkların hangisine yatırım yapılmalı?</a:t>
            </a: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403" b="11178"/>
          <a:stretch/>
        </p:blipFill>
        <p:spPr bwMode="auto">
          <a:xfrm>
            <a:off x="20" y="2057400"/>
            <a:ext cx="9143979" cy="3086100"/>
          </a:xfrm>
          <a:prstGeom prst="rect">
            <a:avLst/>
          </a:prstGeom>
          <a:noFill/>
          <a:effectLst>
            <a:innerShdw blurRad="190500" dist="127000" dir="16200000">
              <a:prstClr val="black">
                <a:alpha val="19000"/>
              </a:prstClr>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3632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33" name="Rectangle 1032">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r>
              <a:rPr lang="tr-TR" altLang="ko-KR" sz="3000"/>
              <a:t>Maddi Olmayan Varlıklar</a:t>
            </a:r>
          </a:p>
        </p:txBody>
      </p:sp>
      <p:sp>
        <p:nvSpPr>
          <p:cNvPr id="4" name="Content Placeholder 3"/>
          <p:cNvSpPr>
            <a:spLocks noGrp="1"/>
          </p:cNvSpPr>
          <p:nvPr>
            <p:ph idx="1"/>
          </p:nvPr>
        </p:nvSpPr>
        <p:spPr>
          <a:xfrm>
            <a:off x="571351" y="2057400"/>
            <a:ext cx="3485179" cy="2709861"/>
          </a:xfrm>
        </p:spPr>
        <p:txBody>
          <a:bodyPr anchor="ctr">
            <a:normAutofit/>
          </a:bodyPr>
          <a:lstStyle/>
          <a:p>
            <a:pPr marL="0" indent="0">
              <a:buNone/>
            </a:pPr>
            <a:r>
              <a:rPr lang="tr-TR" altLang="ko-KR" sz="1500">
                <a:latin typeface="Arial" pitchFamily="34" charset="0"/>
                <a:cs typeface="Arial" pitchFamily="34" charset="0"/>
              </a:rPr>
              <a:t>İşletmeler sıklıkla kaynak tüketir veya bilimsel ya da teknik bilgi, yeni süreç veya sistemlerin tasarım ve uygulanması, lisans, fikri mülkiyet hakları, piyasa bilgisi ve markalar (marka isimleri ve yayın hakları dahil) gibi maddi olmayan kaynakların elde etme, geliştirme, bakım veya iyileştirilmesi sırasında çeşitli borçlar yüklenirler. (TMS 38)</a:t>
            </a: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0593" r="19585" b="1"/>
          <a:stretch/>
        </p:blipFill>
        <p:spPr bwMode="auto">
          <a:xfrm>
            <a:off x="4572000" y="10"/>
            <a:ext cx="4577118" cy="51434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6473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28697" y="261648"/>
            <a:ext cx="7533018" cy="658297"/>
          </a:xfrm>
        </p:spPr>
        <p:txBody>
          <a:bodyPr anchor="ctr">
            <a:normAutofit/>
          </a:bodyPr>
          <a:lstStyle/>
          <a:p>
            <a:r>
              <a:rPr lang="tr-TR" altLang="ko-KR" sz="2800">
                <a:solidFill>
                  <a:srgbClr val="FFFFFF"/>
                </a:solidFill>
              </a:rPr>
              <a:t>Finans Departmanının İlgilendiği Konular</a:t>
            </a:r>
          </a:p>
        </p:txBody>
      </p:sp>
      <p:graphicFrame>
        <p:nvGraphicFramePr>
          <p:cNvPr id="6" name="Content Placeholder 3">
            <a:extLst>
              <a:ext uri="{FF2B5EF4-FFF2-40B4-BE49-F238E27FC236}">
                <a16:creationId xmlns:a16="http://schemas.microsoft.com/office/drawing/2014/main" id="{05441078-CEBA-2927-6F76-94EF5165018B}"/>
              </a:ext>
            </a:extLst>
          </p:cNvPr>
          <p:cNvGraphicFramePr>
            <a:graphicFrameLocks noGrp="1"/>
          </p:cNvGraphicFramePr>
          <p:nvPr>
            <p:ph idx="1"/>
            <p:extLst>
              <p:ext uri="{D42A27DB-BD31-4B8C-83A1-F6EECF244321}">
                <p14:modId xmlns:p14="http://schemas.microsoft.com/office/powerpoint/2010/main" val="1898678403"/>
              </p:ext>
            </p:extLst>
          </p:nvPr>
        </p:nvGraphicFramePr>
        <p:xfrm>
          <a:off x="483042" y="1584434"/>
          <a:ext cx="8195871" cy="3144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191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28697" y="261648"/>
            <a:ext cx="7533018" cy="658297"/>
          </a:xfrm>
        </p:spPr>
        <p:txBody>
          <a:bodyPr anchor="ctr">
            <a:normAutofit/>
          </a:bodyPr>
          <a:lstStyle/>
          <a:p>
            <a:r>
              <a:rPr lang="tr-TR" altLang="ko-KR" sz="2800">
                <a:solidFill>
                  <a:srgbClr val="FFFFFF"/>
                </a:solidFill>
              </a:rPr>
              <a:t>Finans Departmanının İlgilendiği Konular</a:t>
            </a:r>
          </a:p>
        </p:txBody>
      </p:sp>
      <p:graphicFrame>
        <p:nvGraphicFramePr>
          <p:cNvPr id="6" name="Content Placeholder 3">
            <a:extLst>
              <a:ext uri="{FF2B5EF4-FFF2-40B4-BE49-F238E27FC236}">
                <a16:creationId xmlns:a16="http://schemas.microsoft.com/office/drawing/2014/main" id="{FA51F98C-F5B0-92D8-442E-733812AE67E5}"/>
              </a:ext>
            </a:extLst>
          </p:cNvPr>
          <p:cNvGraphicFramePr>
            <a:graphicFrameLocks noGrp="1"/>
          </p:cNvGraphicFramePr>
          <p:nvPr>
            <p:ph idx="1"/>
            <p:extLst>
              <p:ext uri="{D42A27DB-BD31-4B8C-83A1-F6EECF244321}">
                <p14:modId xmlns:p14="http://schemas.microsoft.com/office/powerpoint/2010/main" val="3633012524"/>
              </p:ext>
            </p:extLst>
          </p:nvPr>
        </p:nvGraphicFramePr>
        <p:xfrm>
          <a:off x="483042" y="1584434"/>
          <a:ext cx="8195871" cy="3144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2741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r>
              <a:rPr lang="tr-TR" altLang="ko-KR" sz="3800"/>
              <a:t>Finans Yöneticisinin Görevleri</a:t>
            </a:r>
          </a:p>
        </p:txBody>
      </p:sp>
      <p:pic>
        <p:nvPicPr>
          <p:cNvPr id="20" name="Picture 19" descr="Hesap makinesi, kalem, pusula, para ve üzerinde grafik yazılı kağıt">
            <a:extLst>
              <a:ext uri="{FF2B5EF4-FFF2-40B4-BE49-F238E27FC236}">
                <a16:creationId xmlns:a16="http://schemas.microsoft.com/office/drawing/2014/main" id="{24B8B132-ED3F-C30C-ED87-32621BD07CD1}"/>
              </a:ext>
            </a:extLst>
          </p:cNvPr>
          <p:cNvPicPr>
            <a:picLocks noChangeAspect="1"/>
          </p:cNvPicPr>
          <p:nvPr/>
        </p:nvPicPr>
        <p:blipFill rotWithShape="1">
          <a:blip r:embed="rId2"/>
          <a:srcRect l="34310" r="30087" b="-1"/>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6"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a:latin typeface="Arial" pitchFamily="34" charset="0"/>
                <a:cs typeface="Arial" pitchFamily="34" charset="0"/>
              </a:rPr>
              <a:t>Finansmanın sağlanması</a:t>
            </a:r>
          </a:p>
          <a:p>
            <a:pPr marL="0" indent="0">
              <a:buNone/>
            </a:pPr>
            <a:r>
              <a:rPr lang="tr-TR" altLang="ko-KR" sz="1700">
                <a:latin typeface="Arial" pitchFamily="34" charset="0"/>
                <a:cs typeface="Arial" pitchFamily="34" charset="0"/>
              </a:rPr>
              <a:t>Nakit hareketlerinin yönetimi</a:t>
            </a:r>
          </a:p>
          <a:p>
            <a:pPr marL="0" indent="0">
              <a:buNone/>
            </a:pPr>
            <a:r>
              <a:rPr lang="tr-TR" altLang="ko-KR" sz="1700">
                <a:latin typeface="Arial" pitchFamily="34" charset="0"/>
                <a:cs typeface="Arial" pitchFamily="34" charset="0"/>
              </a:rPr>
              <a:t>İşletmeye fon sağlayan yatırımcılara karşı yükümlülüklerin yerine getirilmesi</a:t>
            </a:r>
          </a:p>
          <a:p>
            <a:pPr marL="0" indent="0">
              <a:buNone/>
            </a:pPr>
            <a:r>
              <a:rPr lang="tr-TR" altLang="ko-KR" sz="1700">
                <a:latin typeface="Arial" pitchFamily="34" charset="0"/>
                <a:cs typeface="Arial" pitchFamily="34" charset="0"/>
              </a:rPr>
              <a:t>Finansal kurumlarla ilişkilerin yürütülmesi</a:t>
            </a:r>
          </a:p>
          <a:p>
            <a:pPr marL="0" indent="0">
              <a:buNone/>
            </a:pPr>
            <a:endParaRPr lang="tr-TR" altLang="ko-KR" sz="1700">
              <a:latin typeface="Arial" pitchFamily="34" charset="0"/>
              <a:cs typeface="Arial" pitchFamily="34" charset="0"/>
            </a:endParaRPr>
          </a:p>
        </p:txBody>
      </p:sp>
    </p:spTree>
    <p:extLst>
      <p:ext uri="{BB962C8B-B14F-4D97-AF65-F5344CB8AC3E}">
        <p14:creationId xmlns:p14="http://schemas.microsoft.com/office/powerpoint/2010/main" val="4180560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28697" y="261648"/>
            <a:ext cx="7533018" cy="658297"/>
          </a:xfrm>
        </p:spPr>
        <p:txBody>
          <a:bodyPr anchor="ctr">
            <a:normAutofit/>
          </a:bodyPr>
          <a:lstStyle/>
          <a:p>
            <a:r>
              <a:rPr lang="tr-TR" altLang="ko-KR" sz="3000" dirty="0">
                <a:solidFill>
                  <a:srgbClr val="FFFFFF"/>
                </a:solidFill>
              </a:rPr>
              <a:t>Finans Yöneticisinin Görevleri</a:t>
            </a:r>
          </a:p>
        </p:txBody>
      </p:sp>
      <p:graphicFrame>
        <p:nvGraphicFramePr>
          <p:cNvPr id="6" name="Content Placeholder 3">
            <a:extLst>
              <a:ext uri="{FF2B5EF4-FFF2-40B4-BE49-F238E27FC236}">
                <a16:creationId xmlns:a16="http://schemas.microsoft.com/office/drawing/2014/main" id="{70E58998-2474-ED6D-2B08-A17092B6EBD1}"/>
              </a:ext>
            </a:extLst>
          </p:cNvPr>
          <p:cNvGraphicFramePr>
            <a:graphicFrameLocks noGrp="1"/>
          </p:cNvGraphicFramePr>
          <p:nvPr>
            <p:ph idx="1"/>
            <p:extLst>
              <p:ext uri="{D42A27DB-BD31-4B8C-83A1-F6EECF244321}">
                <p14:modId xmlns:p14="http://schemas.microsoft.com/office/powerpoint/2010/main" val="3486960770"/>
              </p:ext>
            </p:extLst>
          </p:nvPr>
        </p:nvGraphicFramePr>
        <p:xfrm>
          <a:off x="483042" y="1584434"/>
          <a:ext cx="8195871" cy="3144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7548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4100"/>
              <a:t>Kaynağına Göre Sermaye</a:t>
            </a:r>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122" r="35639"/>
          <a:stretch/>
        </p:blipFill>
        <p:spPr bwMode="auto">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7"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b="1">
                <a:latin typeface="Arial" pitchFamily="34" charset="0"/>
                <a:cs typeface="Arial" pitchFamily="34" charset="0"/>
              </a:rPr>
              <a:t>Öz kaynak sermayesi</a:t>
            </a:r>
          </a:p>
          <a:p>
            <a:pPr marL="0" indent="0">
              <a:buNone/>
            </a:pPr>
            <a:r>
              <a:rPr lang="tr-TR" altLang="ko-KR" sz="1700">
                <a:latin typeface="Arial" pitchFamily="34" charset="0"/>
                <a:cs typeface="Arial" pitchFamily="34" charset="0"/>
              </a:rPr>
              <a:t>	Girişimci ve ortakların işletmeye tahsis ettikleri maddi ve maddi olmayan ekonomik değerlerdir. Faaliyet halindeki bir işletmede ise dağıtılmayarak işletmede bırakılan faaliyet karları ile yedekler de öz sermayedir.</a:t>
            </a:r>
          </a:p>
          <a:p>
            <a:pPr marL="0" indent="0">
              <a:buNone/>
            </a:pPr>
            <a:r>
              <a:rPr lang="tr-TR" altLang="ko-KR" sz="1700" b="1">
                <a:latin typeface="Arial" pitchFamily="34" charset="0"/>
                <a:cs typeface="Arial" pitchFamily="34" charset="0"/>
              </a:rPr>
              <a:t>Dış kaynak sermayesi</a:t>
            </a:r>
          </a:p>
          <a:p>
            <a:pPr marL="0" indent="0">
              <a:buNone/>
            </a:pPr>
            <a:r>
              <a:rPr lang="tr-TR" altLang="ko-KR" sz="1700">
                <a:latin typeface="Arial" pitchFamily="34" charset="0"/>
                <a:cs typeface="Arial" pitchFamily="34" charset="0"/>
              </a:rPr>
              <a:t>	İşletmenin borçlanma yoluyla işletme dışı kişi, kurum ve kuruluşlardan sağladığı sermayedir. </a:t>
            </a:r>
          </a:p>
          <a:p>
            <a:pPr marL="0" indent="0">
              <a:buNone/>
            </a:pPr>
            <a:endParaRPr lang="tr-TR" altLang="ko-KR" sz="1700">
              <a:latin typeface="Arial" pitchFamily="34" charset="0"/>
              <a:cs typeface="Arial" pitchFamily="34" charset="0"/>
            </a:endParaRPr>
          </a:p>
        </p:txBody>
      </p:sp>
    </p:spTree>
    <p:extLst>
      <p:ext uri="{BB962C8B-B14F-4D97-AF65-F5344CB8AC3E}">
        <p14:creationId xmlns:p14="http://schemas.microsoft.com/office/powerpoint/2010/main" val="2299170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4100"/>
              <a:t>Kullanış Biçimine Göre Sermaye</a:t>
            </a:r>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122" r="35639"/>
          <a:stretch/>
        </p:blipFill>
        <p:spPr bwMode="auto">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7"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b="1">
                <a:latin typeface="Arial" pitchFamily="34" charset="0"/>
                <a:cs typeface="Arial" pitchFamily="34" charset="0"/>
              </a:rPr>
              <a:t>Sabit sermaye </a:t>
            </a:r>
          </a:p>
          <a:p>
            <a:pPr marL="0" indent="0">
              <a:buNone/>
            </a:pPr>
            <a:r>
              <a:rPr lang="tr-TR" altLang="ko-KR" sz="1700" b="1">
                <a:latin typeface="Arial" pitchFamily="34" charset="0"/>
                <a:cs typeface="Arial" pitchFamily="34" charset="0"/>
              </a:rPr>
              <a:t>	</a:t>
            </a:r>
            <a:r>
              <a:rPr lang="tr-TR" altLang="ko-KR" sz="1700">
                <a:latin typeface="Arial" pitchFamily="34" charset="0"/>
                <a:cs typeface="Arial" pitchFamily="34" charset="0"/>
              </a:rPr>
              <a:t>Şekil değiştirmeden olduğu gibi kalan ve birden fazla üretim dönemine katılarak yavaş yavaş tükenen sermaye unsurudur.</a:t>
            </a:r>
          </a:p>
          <a:p>
            <a:pPr marL="0" indent="0">
              <a:buNone/>
            </a:pPr>
            <a:r>
              <a:rPr lang="tr-TR" altLang="ko-KR" sz="1700" b="1">
                <a:latin typeface="Arial" pitchFamily="34" charset="0"/>
                <a:cs typeface="Arial" pitchFamily="34" charset="0"/>
              </a:rPr>
              <a:t>İşletme Sermayesi</a:t>
            </a:r>
          </a:p>
          <a:p>
            <a:pPr marL="0" indent="0">
              <a:buNone/>
            </a:pPr>
            <a:r>
              <a:rPr lang="tr-TR" altLang="ko-KR" sz="1700" b="1">
                <a:latin typeface="Arial" pitchFamily="34" charset="0"/>
                <a:cs typeface="Arial" pitchFamily="34" charset="0"/>
              </a:rPr>
              <a:t>	</a:t>
            </a:r>
            <a:r>
              <a:rPr lang="tr-TR" altLang="ko-KR" sz="1700">
                <a:latin typeface="Arial" pitchFamily="34" charset="0"/>
                <a:cs typeface="Arial" pitchFamily="34" charset="0"/>
              </a:rPr>
              <a:t>Belirli bir faaliyet dönemine katılarak dönem sonunda piyasaya sürülen, tükenen ve şekil değiştiren sermaye unsurlarıdır. </a:t>
            </a:r>
          </a:p>
          <a:p>
            <a:pPr marL="0" indent="0">
              <a:buNone/>
            </a:pPr>
            <a:endParaRPr lang="tr-TR" altLang="ko-KR" sz="1700">
              <a:latin typeface="Arial" pitchFamily="34" charset="0"/>
              <a:cs typeface="Arial" pitchFamily="34" charset="0"/>
            </a:endParaRPr>
          </a:p>
        </p:txBody>
      </p:sp>
    </p:spTree>
    <p:extLst>
      <p:ext uri="{BB962C8B-B14F-4D97-AF65-F5344CB8AC3E}">
        <p14:creationId xmlns:p14="http://schemas.microsoft.com/office/powerpoint/2010/main" val="1887343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r>
              <a:rPr lang="tr-TR" altLang="ko-KR" sz="4100"/>
              <a:t>Sabit Sermaye</a:t>
            </a:r>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122" r="35639"/>
          <a:stretch/>
        </p:blipFill>
        <p:spPr bwMode="auto">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7"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a:latin typeface="Arial" pitchFamily="34" charset="0"/>
                <a:cs typeface="Arial" pitchFamily="34" charset="0"/>
              </a:rPr>
              <a:t>Bina, arsa, makina gibi işletme aktifinde bulunan ve amortisman hesabına giren varlıklar için yatırılan sermayedir. Bunlar hemen paraya çevrilemezler, süreklilik gösterirler. Makina, arazi, patent hakkı, her türlü donanım sabit sermaye unsurlarından bazılarıdır.</a:t>
            </a:r>
          </a:p>
        </p:txBody>
      </p:sp>
    </p:spTree>
    <p:extLst>
      <p:ext uri="{BB962C8B-B14F-4D97-AF65-F5344CB8AC3E}">
        <p14:creationId xmlns:p14="http://schemas.microsoft.com/office/powerpoint/2010/main" val="264254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15299" y="411348"/>
            <a:ext cx="5098906" cy="1256717"/>
          </a:xfrm>
        </p:spPr>
        <p:txBody>
          <a:bodyPr anchor="b">
            <a:normAutofit/>
          </a:bodyPr>
          <a:lstStyle/>
          <a:p>
            <a:r>
              <a:rPr lang="tr-TR" altLang="ko-KR" sz="3000"/>
              <a:t>Döner Varlıklar</a:t>
            </a:r>
          </a:p>
        </p:txBody>
      </p:sp>
      <p:pic>
        <p:nvPicPr>
          <p:cNvPr id="6" name="Picture 5" descr="Dijital ekranda hisse senedi rakamları">
            <a:extLst>
              <a:ext uri="{FF2B5EF4-FFF2-40B4-BE49-F238E27FC236}">
                <a16:creationId xmlns:a16="http://schemas.microsoft.com/office/drawing/2014/main" id="{88CCC3E8-635C-33A5-31ED-B78E57486C38}"/>
              </a:ext>
            </a:extLst>
          </p:cNvPr>
          <p:cNvPicPr>
            <a:picLocks noChangeAspect="1"/>
          </p:cNvPicPr>
          <p:nvPr/>
        </p:nvPicPr>
        <p:blipFill rotWithShape="1">
          <a:blip r:embed="rId2"/>
          <a:srcRect l="43953" r="20403"/>
          <a:stretch/>
        </p:blipFill>
        <p:spPr>
          <a:xfrm>
            <a:off x="20" y="10"/>
            <a:ext cx="3147352" cy="5143490"/>
          </a:xfrm>
          <a:prstGeom prst="rect">
            <a:avLst/>
          </a:prstGeom>
          <a:effectLst/>
        </p:spPr>
      </p:pic>
      <p:sp>
        <p:nvSpPr>
          <p:cNvPr id="4" name="Content Placeholder 3"/>
          <p:cNvSpPr>
            <a:spLocks noGrp="1"/>
          </p:cNvSpPr>
          <p:nvPr>
            <p:ph idx="1"/>
          </p:nvPr>
        </p:nvSpPr>
        <p:spPr>
          <a:xfrm>
            <a:off x="3415300" y="1807372"/>
            <a:ext cx="5098904" cy="2778913"/>
          </a:xfrm>
        </p:spPr>
        <p:txBody>
          <a:bodyPr>
            <a:normAutofit/>
          </a:bodyPr>
          <a:lstStyle/>
          <a:p>
            <a:pPr marL="0" indent="0">
              <a:buNone/>
            </a:pPr>
            <a:r>
              <a:rPr lang="tr-TR" altLang="ko-KR" sz="1500">
                <a:latin typeface="Arial" pitchFamily="34" charset="0"/>
                <a:cs typeface="Arial" pitchFamily="34" charset="0"/>
              </a:rPr>
              <a:t>Mamuller</a:t>
            </a:r>
          </a:p>
          <a:p>
            <a:pPr marL="0" indent="0">
              <a:buNone/>
            </a:pPr>
            <a:r>
              <a:rPr lang="tr-TR" altLang="ko-KR" sz="1500">
                <a:latin typeface="Arial" pitchFamily="34" charset="0"/>
                <a:cs typeface="Arial" pitchFamily="34" charset="0"/>
              </a:rPr>
              <a:t>Yarı mamuller</a:t>
            </a:r>
          </a:p>
          <a:p>
            <a:pPr marL="0" indent="0">
              <a:buNone/>
            </a:pPr>
            <a:r>
              <a:rPr lang="tr-TR" altLang="ko-KR" sz="1500">
                <a:latin typeface="Arial" pitchFamily="34" charset="0"/>
                <a:cs typeface="Arial" pitchFamily="34" charset="0"/>
              </a:rPr>
              <a:t>Hammaddeler</a:t>
            </a:r>
          </a:p>
          <a:p>
            <a:pPr marL="0" indent="0">
              <a:buNone/>
            </a:pPr>
            <a:r>
              <a:rPr lang="tr-TR" altLang="ko-KR" sz="1500">
                <a:latin typeface="Arial" pitchFamily="34" charset="0"/>
                <a:cs typeface="Arial" pitchFamily="34" charset="0"/>
              </a:rPr>
              <a:t>Yardımcı maddeler</a:t>
            </a:r>
          </a:p>
          <a:p>
            <a:pPr marL="0" indent="0">
              <a:buNone/>
            </a:pPr>
            <a:r>
              <a:rPr lang="tr-TR" altLang="ko-KR" sz="1500">
                <a:latin typeface="Arial" pitchFamily="34" charset="0"/>
                <a:cs typeface="Arial" pitchFamily="34" charset="0"/>
              </a:rPr>
              <a:t>Banka ve kasadaki paralar</a:t>
            </a:r>
          </a:p>
          <a:p>
            <a:pPr marL="0" indent="0">
              <a:buNone/>
            </a:pPr>
            <a:r>
              <a:rPr lang="tr-TR" altLang="ko-KR" sz="1500">
                <a:latin typeface="Arial" pitchFamily="34" charset="0"/>
                <a:cs typeface="Arial" pitchFamily="34" charset="0"/>
              </a:rPr>
              <a:t>Kısa süreli alacaklar</a:t>
            </a:r>
          </a:p>
          <a:p>
            <a:pPr marL="0" indent="0">
              <a:buNone/>
            </a:pPr>
            <a:r>
              <a:rPr lang="tr-TR" altLang="ko-KR" sz="1500">
                <a:latin typeface="Arial" pitchFamily="34" charset="0"/>
                <a:cs typeface="Arial" pitchFamily="34" charset="0"/>
              </a:rPr>
              <a:t>Alacak senetleri</a:t>
            </a:r>
          </a:p>
          <a:p>
            <a:pPr marL="0" indent="0">
              <a:buNone/>
            </a:pPr>
            <a:r>
              <a:rPr lang="tr-TR" altLang="ko-KR" sz="1500">
                <a:latin typeface="Arial" pitchFamily="34" charset="0"/>
                <a:cs typeface="Arial" pitchFamily="34" charset="0"/>
              </a:rPr>
              <a:t>Peşin ödenmiş giderler</a:t>
            </a:r>
          </a:p>
          <a:p>
            <a:pPr marL="0" indent="0">
              <a:buNone/>
            </a:pPr>
            <a:endParaRPr lang="tr-TR" altLang="ko-KR" sz="1500">
              <a:latin typeface="Arial" pitchFamily="34" charset="0"/>
              <a:cs typeface="Arial" pitchFamily="34" charset="0"/>
            </a:endParaRPr>
          </a:p>
        </p:txBody>
      </p:sp>
    </p:spTree>
    <p:extLst>
      <p:ext uri="{BB962C8B-B14F-4D97-AF65-F5344CB8AC3E}">
        <p14:creationId xmlns:p14="http://schemas.microsoft.com/office/powerpoint/2010/main" val="1887455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15299" y="411348"/>
            <a:ext cx="5098906" cy="1256717"/>
          </a:xfrm>
        </p:spPr>
        <p:txBody>
          <a:bodyPr anchor="b">
            <a:normAutofit/>
          </a:bodyPr>
          <a:lstStyle/>
          <a:p>
            <a:r>
              <a:rPr lang="tr-TR" altLang="ko-KR" sz="3000"/>
              <a:t>İşletme Sermayesi</a:t>
            </a:r>
          </a:p>
        </p:txBody>
      </p:sp>
      <p:pic>
        <p:nvPicPr>
          <p:cNvPr id="6" name="Picture 5" descr="Bir sıra alışveriş arabası">
            <a:extLst>
              <a:ext uri="{FF2B5EF4-FFF2-40B4-BE49-F238E27FC236}">
                <a16:creationId xmlns:a16="http://schemas.microsoft.com/office/drawing/2014/main" id="{6F72A5CE-42B3-29AF-4888-3D1E10407377}"/>
              </a:ext>
            </a:extLst>
          </p:cNvPr>
          <p:cNvPicPr>
            <a:picLocks noChangeAspect="1"/>
          </p:cNvPicPr>
          <p:nvPr/>
        </p:nvPicPr>
        <p:blipFill rotWithShape="1">
          <a:blip r:embed="rId2"/>
          <a:srcRect l="44182" r="14973"/>
          <a:stretch/>
        </p:blipFill>
        <p:spPr>
          <a:xfrm>
            <a:off x="20" y="10"/>
            <a:ext cx="3147352" cy="5143490"/>
          </a:xfrm>
          <a:prstGeom prst="rect">
            <a:avLst/>
          </a:prstGeom>
          <a:effectLst/>
        </p:spPr>
      </p:pic>
      <p:sp>
        <p:nvSpPr>
          <p:cNvPr id="4" name="Content Placeholder 3"/>
          <p:cNvSpPr>
            <a:spLocks noGrp="1"/>
          </p:cNvSpPr>
          <p:nvPr>
            <p:ph idx="1"/>
          </p:nvPr>
        </p:nvSpPr>
        <p:spPr>
          <a:xfrm>
            <a:off x="3415300" y="1807372"/>
            <a:ext cx="5098904" cy="2778913"/>
          </a:xfrm>
        </p:spPr>
        <p:txBody>
          <a:bodyPr>
            <a:normAutofit/>
          </a:bodyPr>
          <a:lstStyle/>
          <a:p>
            <a:pPr marL="0" indent="0">
              <a:buNone/>
            </a:pPr>
            <a:r>
              <a:rPr lang="tr-TR" altLang="ko-KR" sz="1500">
                <a:latin typeface="Arial" pitchFamily="34" charset="0"/>
                <a:cs typeface="Arial" pitchFamily="34" charset="0"/>
              </a:rPr>
              <a:t>Üretilen mal ve hizmetler satılıp, karşılığı işletmeye dönünceye kadar, hammadde ve yarı mamul vb. satın alabilmek, işletme çalışanlarına ücret ödeyebilmek, kira giderlerini, sigorta giderlerini ödemek, taşıma, depolama reklam giderlerini karşılayabilmek için paraya ve krediye ihtiyaç vardır. Bu sermaye işletme sermayesidir.</a:t>
            </a:r>
          </a:p>
          <a:p>
            <a:pPr marL="0" indent="0">
              <a:buNone/>
            </a:pPr>
            <a:endParaRPr lang="tr-TR" altLang="ko-KR" sz="1500">
              <a:latin typeface="Arial" pitchFamily="34" charset="0"/>
              <a:cs typeface="Arial" pitchFamily="34" charset="0"/>
            </a:endParaRPr>
          </a:p>
        </p:txBody>
      </p:sp>
    </p:spTree>
    <p:extLst>
      <p:ext uri="{BB962C8B-B14F-4D97-AF65-F5344CB8AC3E}">
        <p14:creationId xmlns:p14="http://schemas.microsoft.com/office/powerpoint/2010/main" val="295910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r>
              <a:rPr lang="tr-TR" altLang="ko-KR" sz="4100"/>
              <a:t>İşletme Sermayesi</a:t>
            </a:r>
          </a:p>
        </p:txBody>
      </p:sp>
      <p:pic>
        <p:nvPicPr>
          <p:cNvPr id="6" name="Picture 5">
            <a:extLst>
              <a:ext uri="{FF2B5EF4-FFF2-40B4-BE49-F238E27FC236}">
                <a16:creationId xmlns:a16="http://schemas.microsoft.com/office/drawing/2014/main" id="{B390C58A-CFFD-1488-7C6A-413D7CE02093}"/>
              </a:ext>
            </a:extLst>
          </p:cNvPr>
          <p:cNvPicPr>
            <a:picLocks noChangeAspect="1"/>
          </p:cNvPicPr>
          <p:nvPr/>
        </p:nvPicPr>
        <p:blipFill rotWithShape="1">
          <a:blip r:embed="rId2"/>
          <a:srcRect l="7469" r="59291"/>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a:latin typeface="Arial" pitchFamily="34" charset="0"/>
                <a:cs typeface="Arial" pitchFamily="34" charset="0"/>
              </a:rPr>
              <a:t>Teknik anlamda işletmenin dönen varlıkları (carî aktifleri) toplamı ile kısa vadeli borçları toplamı arasındaki farktan ibarettir.</a:t>
            </a:r>
          </a:p>
        </p:txBody>
      </p:sp>
    </p:spTree>
    <p:extLst>
      <p:ext uri="{BB962C8B-B14F-4D97-AF65-F5344CB8AC3E}">
        <p14:creationId xmlns:p14="http://schemas.microsoft.com/office/powerpoint/2010/main" val="915681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15299" y="411348"/>
            <a:ext cx="5098906" cy="1256717"/>
          </a:xfrm>
        </p:spPr>
        <p:txBody>
          <a:bodyPr anchor="b">
            <a:normAutofit/>
          </a:bodyPr>
          <a:lstStyle/>
          <a:p>
            <a:r>
              <a:rPr lang="tr-TR" altLang="ko-KR" sz="3000"/>
              <a:t>Sermaye Maliyeti</a:t>
            </a:r>
          </a:p>
        </p:txBody>
      </p:sp>
      <p:pic>
        <p:nvPicPr>
          <p:cNvPr id="6" name="Picture 5" descr="Turuncu ve mavi sayılar ve grafikler">
            <a:extLst>
              <a:ext uri="{FF2B5EF4-FFF2-40B4-BE49-F238E27FC236}">
                <a16:creationId xmlns:a16="http://schemas.microsoft.com/office/drawing/2014/main" id="{9480FE9F-D5AF-0A2C-61EE-9DD1A6D7CB4E}"/>
              </a:ext>
            </a:extLst>
          </p:cNvPr>
          <p:cNvPicPr>
            <a:picLocks noChangeAspect="1"/>
          </p:cNvPicPr>
          <p:nvPr/>
        </p:nvPicPr>
        <p:blipFill rotWithShape="1">
          <a:blip r:embed="rId2"/>
          <a:srcRect l="26533" r="35988" b="1"/>
          <a:stretch/>
        </p:blipFill>
        <p:spPr>
          <a:xfrm>
            <a:off x="20" y="10"/>
            <a:ext cx="3147352" cy="5143490"/>
          </a:xfrm>
          <a:prstGeom prst="rect">
            <a:avLst/>
          </a:prstGeom>
          <a:effectLst/>
        </p:spPr>
      </p:pic>
      <p:sp>
        <p:nvSpPr>
          <p:cNvPr id="4" name="Content Placeholder 3"/>
          <p:cNvSpPr>
            <a:spLocks noGrp="1"/>
          </p:cNvSpPr>
          <p:nvPr>
            <p:ph idx="1"/>
          </p:nvPr>
        </p:nvSpPr>
        <p:spPr>
          <a:xfrm>
            <a:off x="3415300" y="1807372"/>
            <a:ext cx="5098904" cy="2778913"/>
          </a:xfrm>
        </p:spPr>
        <p:txBody>
          <a:bodyPr>
            <a:normAutofit/>
          </a:bodyPr>
          <a:lstStyle/>
          <a:p>
            <a:pPr marL="0" indent="0">
              <a:buNone/>
            </a:pPr>
            <a:r>
              <a:rPr lang="tr-TR" altLang="ko-KR" sz="1500">
                <a:latin typeface="Arial" pitchFamily="34" charset="0"/>
                <a:cs typeface="Arial" pitchFamily="34" charset="0"/>
              </a:rPr>
              <a:t>İşletmenin kullandığı fonların ortalama maliyetidir</a:t>
            </a:r>
          </a:p>
          <a:p>
            <a:pPr marL="0" indent="0">
              <a:buNone/>
            </a:pPr>
            <a:r>
              <a:rPr lang="tr-TR" altLang="ko-KR" sz="1500">
                <a:latin typeface="Arial" pitchFamily="34" charset="0"/>
                <a:cs typeface="Arial" pitchFamily="34" charset="0"/>
              </a:rPr>
              <a:t>- Dış kaynak sermayesi maliyeti</a:t>
            </a:r>
          </a:p>
          <a:p>
            <a:pPr marL="0" indent="0">
              <a:buNone/>
            </a:pPr>
            <a:r>
              <a:rPr lang="tr-TR" altLang="ko-KR" sz="1500">
                <a:latin typeface="Arial" pitchFamily="34" charset="0"/>
                <a:cs typeface="Arial" pitchFamily="34" charset="0"/>
              </a:rPr>
              <a:t>- Öz kaynak sermayesi maliyeti</a:t>
            </a:r>
          </a:p>
          <a:p>
            <a:pPr marL="0" indent="0">
              <a:buNone/>
            </a:pPr>
            <a:r>
              <a:rPr lang="tr-TR" altLang="ko-KR" sz="1500">
                <a:latin typeface="Arial" pitchFamily="34" charset="0"/>
                <a:cs typeface="Arial" pitchFamily="34" charset="0"/>
              </a:rPr>
              <a:t>- Dağıtılmayan karların maliyeti</a:t>
            </a:r>
          </a:p>
        </p:txBody>
      </p:sp>
    </p:spTree>
    <p:extLst>
      <p:ext uri="{BB962C8B-B14F-4D97-AF65-F5344CB8AC3E}">
        <p14:creationId xmlns:p14="http://schemas.microsoft.com/office/powerpoint/2010/main" val="313342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4100"/>
              <a:t>Dış Kaynak Sermayesi Maliyeti</a:t>
            </a:r>
          </a:p>
        </p:txBody>
      </p:sp>
      <p:pic>
        <p:nvPicPr>
          <p:cNvPr id="6" name="Picture 5" descr="Hesap makinesi, kalem, pusula, para ve üzerinde grafik yazılı kağıt">
            <a:extLst>
              <a:ext uri="{FF2B5EF4-FFF2-40B4-BE49-F238E27FC236}">
                <a16:creationId xmlns:a16="http://schemas.microsoft.com/office/drawing/2014/main" id="{2D74AE2A-3390-0017-B407-3F96DC251D69}"/>
              </a:ext>
            </a:extLst>
          </p:cNvPr>
          <p:cNvPicPr>
            <a:picLocks noChangeAspect="1"/>
          </p:cNvPicPr>
          <p:nvPr/>
        </p:nvPicPr>
        <p:blipFill rotWithShape="1">
          <a:blip r:embed="rId2"/>
          <a:srcRect l="34310" r="30087" b="-1"/>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a:latin typeface="Arial" pitchFamily="34" charset="0"/>
                <a:cs typeface="Arial" pitchFamily="34" charset="0"/>
              </a:rPr>
              <a:t>Borçlanma yolu ile elde edilen sermayedir. </a:t>
            </a:r>
          </a:p>
          <a:p>
            <a:pPr marL="0" indent="0">
              <a:buNone/>
            </a:pPr>
            <a:r>
              <a:rPr lang="tr-TR" altLang="ko-KR" sz="1700">
                <a:latin typeface="Arial" pitchFamily="34" charset="0"/>
                <a:cs typeface="Arial" pitchFamily="34" charset="0"/>
              </a:rPr>
              <a:t>Öz kaynakların verimliliğini arttırmak için borçlanma yoluna giderler. Dış kaynak sermayesine ödenen faizler vergiden düşülür</a:t>
            </a:r>
          </a:p>
          <a:p>
            <a:pPr marL="0" indent="0">
              <a:buNone/>
            </a:pPr>
            <a:r>
              <a:rPr lang="tr-TR" altLang="ko-KR" sz="1700">
                <a:latin typeface="Arial" pitchFamily="34" charset="0"/>
                <a:cs typeface="Arial" pitchFamily="34" charset="0"/>
              </a:rPr>
              <a:t>Dış kaynak sermayesi için ödenen faizlerle, bu sermayeyi sağlamak için yapılan harcamalar ve tahvillerde nominal değerle satış değeri arasındaki farkları dış kaynak sermayesi maliyetini oluşturur.</a:t>
            </a:r>
          </a:p>
        </p:txBody>
      </p:sp>
    </p:spTree>
    <p:extLst>
      <p:ext uri="{BB962C8B-B14F-4D97-AF65-F5344CB8AC3E}">
        <p14:creationId xmlns:p14="http://schemas.microsoft.com/office/powerpoint/2010/main" val="1326809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15299" y="411348"/>
            <a:ext cx="5098906" cy="1256717"/>
          </a:xfrm>
        </p:spPr>
        <p:txBody>
          <a:bodyPr anchor="b">
            <a:normAutofit/>
          </a:bodyPr>
          <a:lstStyle/>
          <a:p>
            <a:r>
              <a:rPr lang="tr-TR" altLang="ko-KR" sz="3000"/>
              <a:t>Öz Kaynak Sermayesi Maliyeti</a:t>
            </a:r>
          </a:p>
        </p:txBody>
      </p:sp>
      <p:pic>
        <p:nvPicPr>
          <p:cNvPr id="6" name="Picture 5" descr="Turuncu ve mavi sayılar ve grafikler">
            <a:extLst>
              <a:ext uri="{FF2B5EF4-FFF2-40B4-BE49-F238E27FC236}">
                <a16:creationId xmlns:a16="http://schemas.microsoft.com/office/drawing/2014/main" id="{10703C00-5CBD-84D7-38B9-BE81FB2DCA8A}"/>
              </a:ext>
            </a:extLst>
          </p:cNvPr>
          <p:cNvPicPr>
            <a:picLocks noChangeAspect="1"/>
          </p:cNvPicPr>
          <p:nvPr/>
        </p:nvPicPr>
        <p:blipFill rotWithShape="1">
          <a:blip r:embed="rId2"/>
          <a:srcRect l="26533" r="35988" b="1"/>
          <a:stretch/>
        </p:blipFill>
        <p:spPr>
          <a:xfrm>
            <a:off x="20" y="10"/>
            <a:ext cx="3147352" cy="5143490"/>
          </a:xfrm>
          <a:prstGeom prst="rect">
            <a:avLst/>
          </a:prstGeom>
          <a:effectLst/>
        </p:spPr>
      </p:pic>
      <p:sp>
        <p:nvSpPr>
          <p:cNvPr id="4" name="Content Placeholder 3"/>
          <p:cNvSpPr>
            <a:spLocks noGrp="1"/>
          </p:cNvSpPr>
          <p:nvPr>
            <p:ph idx="1"/>
          </p:nvPr>
        </p:nvSpPr>
        <p:spPr>
          <a:xfrm>
            <a:off x="3415300" y="1807372"/>
            <a:ext cx="5098904" cy="2778913"/>
          </a:xfrm>
        </p:spPr>
        <p:txBody>
          <a:bodyPr>
            <a:normAutofit/>
          </a:bodyPr>
          <a:lstStyle/>
          <a:p>
            <a:pPr marL="0" indent="0">
              <a:buNone/>
            </a:pPr>
            <a:r>
              <a:rPr lang="tr-TR" altLang="ko-KR" sz="1500">
                <a:latin typeface="Arial" pitchFamily="34" charset="0"/>
                <a:cs typeface="Arial" pitchFamily="34" charset="0"/>
              </a:rPr>
              <a:t>İmtiyazlı hisse senetlerine şirket ana sözleşmesinde belirtilen sabit bir temettü oranı uygulanır. Bu hisse senetlerinin maliyeti bu temettü oranına göre belirlenir.</a:t>
            </a:r>
          </a:p>
        </p:txBody>
      </p:sp>
    </p:spTree>
    <p:extLst>
      <p:ext uri="{BB962C8B-B14F-4D97-AF65-F5344CB8AC3E}">
        <p14:creationId xmlns:p14="http://schemas.microsoft.com/office/powerpoint/2010/main" val="790638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0" y="313182"/>
            <a:ext cx="8182230" cy="937045"/>
          </a:xfrm>
        </p:spPr>
        <p:txBody>
          <a:bodyPr vert="horz" lIns="91440" tIns="45720" rIns="91440" bIns="45720" rtlCol="0" anchor="ctr">
            <a:normAutofit/>
          </a:bodyPr>
          <a:lstStyle/>
          <a:p>
            <a:pPr algn="ctr" latinLnBrk="0">
              <a:lnSpc>
                <a:spcPct val="90000"/>
              </a:lnSpc>
            </a:pPr>
            <a:r>
              <a:rPr lang="en-US" altLang="ko-KR" sz="4300" kern="1200">
                <a:solidFill>
                  <a:schemeClr val="tx1"/>
                </a:solidFill>
                <a:latin typeface="+mj-lt"/>
                <a:ea typeface="+mj-ea"/>
                <a:cs typeface="+mj-cs"/>
              </a:rPr>
              <a:t>Öz Kaynak Sermayesi Maliyeti</a:t>
            </a:r>
          </a:p>
        </p:txBody>
      </p:sp>
      <p:sp>
        <p:nvSpPr>
          <p:cNvPr id="3081"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300090"/>
            <a:ext cx="3429000" cy="13716"/>
          </a:xfrm>
          <a:custGeom>
            <a:avLst/>
            <a:gdLst>
              <a:gd name="connsiteX0" fmla="*/ 0 w 3429000"/>
              <a:gd name="connsiteY0" fmla="*/ 0 h 13716"/>
              <a:gd name="connsiteX1" fmla="*/ 685800 w 3429000"/>
              <a:gd name="connsiteY1" fmla="*/ 0 h 13716"/>
              <a:gd name="connsiteX2" fmla="*/ 1371600 w 3429000"/>
              <a:gd name="connsiteY2" fmla="*/ 0 h 13716"/>
              <a:gd name="connsiteX3" fmla="*/ 2057400 w 3429000"/>
              <a:gd name="connsiteY3" fmla="*/ 0 h 13716"/>
              <a:gd name="connsiteX4" fmla="*/ 2674620 w 3429000"/>
              <a:gd name="connsiteY4" fmla="*/ 0 h 13716"/>
              <a:gd name="connsiteX5" fmla="*/ 3429000 w 3429000"/>
              <a:gd name="connsiteY5" fmla="*/ 0 h 13716"/>
              <a:gd name="connsiteX6" fmla="*/ 3429000 w 3429000"/>
              <a:gd name="connsiteY6" fmla="*/ 13716 h 13716"/>
              <a:gd name="connsiteX7" fmla="*/ 2811780 w 3429000"/>
              <a:gd name="connsiteY7" fmla="*/ 13716 h 13716"/>
              <a:gd name="connsiteX8" fmla="*/ 2228850 w 3429000"/>
              <a:gd name="connsiteY8" fmla="*/ 13716 h 13716"/>
              <a:gd name="connsiteX9" fmla="*/ 1543050 w 3429000"/>
              <a:gd name="connsiteY9" fmla="*/ 13716 h 13716"/>
              <a:gd name="connsiteX10" fmla="*/ 925830 w 3429000"/>
              <a:gd name="connsiteY10" fmla="*/ 13716 h 13716"/>
              <a:gd name="connsiteX11" fmla="*/ 0 w 3429000"/>
              <a:gd name="connsiteY11" fmla="*/ 13716 h 13716"/>
              <a:gd name="connsiteX12" fmla="*/ 0 w 3429000"/>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3716"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214" y="4075"/>
                  <a:pt x="3429316" y="9784"/>
                  <a:pt x="3429000" y="13716"/>
                </a:cubicBezTo>
                <a:cubicBezTo>
                  <a:pt x="3221081" y="44036"/>
                  <a:pt x="3088001" y="3494"/>
                  <a:pt x="2811780" y="13716"/>
                </a:cubicBezTo>
                <a:cubicBezTo>
                  <a:pt x="2535559" y="23938"/>
                  <a:pt x="2481355" y="20326"/>
                  <a:pt x="2228850" y="13716"/>
                </a:cubicBezTo>
                <a:cubicBezTo>
                  <a:pt x="1976345" y="7107"/>
                  <a:pt x="1807520" y="43784"/>
                  <a:pt x="1543050" y="13716"/>
                </a:cubicBezTo>
                <a:cubicBezTo>
                  <a:pt x="1278580" y="-16352"/>
                  <a:pt x="1181944" y="551"/>
                  <a:pt x="925830" y="13716"/>
                </a:cubicBezTo>
                <a:cubicBezTo>
                  <a:pt x="669716" y="26881"/>
                  <a:pt x="410304" y="30243"/>
                  <a:pt x="0" y="13716"/>
                </a:cubicBezTo>
                <a:cubicBezTo>
                  <a:pt x="-535" y="8247"/>
                  <a:pt x="-201" y="2959"/>
                  <a:pt x="0" y="0"/>
                </a:cubicBezTo>
                <a:close/>
              </a:path>
              <a:path w="3429000" h="13716"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8434" y="5320"/>
                  <a:pt x="3428676" y="9001"/>
                  <a:pt x="3429000" y="13716"/>
                </a:cubicBezTo>
                <a:cubicBezTo>
                  <a:pt x="3103464" y="-3979"/>
                  <a:pt x="2887909" y="18368"/>
                  <a:pt x="2743200" y="13716"/>
                </a:cubicBezTo>
                <a:cubicBezTo>
                  <a:pt x="2598491" y="9064"/>
                  <a:pt x="2362615" y="6084"/>
                  <a:pt x="1988820" y="13716"/>
                </a:cubicBezTo>
                <a:cubicBezTo>
                  <a:pt x="1615025" y="21348"/>
                  <a:pt x="1580494" y="-880"/>
                  <a:pt x="1405890" y="13716"/>
                </a:cubicBezTo>
                <a:cubicBezTo>
                  <a:pt x="1231286" y="28312"/>
                  <a:pt x="885259" y="-20857"/>
                  <a:pt x="651510" y="13716"/>
                </a:cubicBezTo>
                <a:cubicBezTo>
                  <a:pt x="417761" y="48289"/>
                  <a:pt x="138362" y="-18428"/>
                  <a:pt x="0" y="13716"/>
                </a:cubicBezTo>
                <a:cubicBezTo>
                  <a:pt x="58" y="7834"/>
                  <a:pt x="453" y="5833"/>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02644" y="1975104"/>
            <a:ext cx="7136425" cy="268976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5708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4100"/>
              <a:t>Dağıtılmayan Karların Maliyeti</a:t>
            </a:r>
          </a:p>
        </p:txBody>
      </p:sp>
      <p:pic>
        <p:nvPicPr>
          <p:cNvPr id="15" name="Picture 5" descr="Hesap makinesi, kalem, pusula, para ve üzerinde grafik yazılı kağıt">
            <a:extLst>
              <a:ext uri="{FF2B5EF4-FFF2-40B4-BE49-F238E27FC236}">
                <a16:creationId xmlns:a16="http://schemas.microsoft.com/office/drawing/2014/main" id="{B881FEEB-EFA2-EE7D-A535-322FCC48BD6D}"/>
              </a:ext>
            </a:extLst>
          </p:cNvPr>
          <p:cNvPicPr>
            <a:picLocks noChangeAspect="1"/>
          </p:cNvPicPr>
          <p:nvPr/>
        </p:nvPicPr>
        <p:blipFill rotWithShape="1">
          <a:blip r:embed="rId2"/>
          <a:srcRect l="34310" r="30087" b="-1"/>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6"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lnSpc>
                <a:spcPct val="90000"/>
              </a:lnSpc>
              <a:buNone/>
            </a:pPr>
            <a:r>
              <a:rPr lang="tr-TR" altLang="ko-KR" sz="1600">
                <a:latin typeface="Arial" pitchFamily="34" charset="0"/>
                <a:cs typeface="Arial" pitchFamily="34" charset="0"/>
              </a:rPr>
              <a:t>Dağıtılmayan karlar, işletmenin olası zararlarını, aktif değer düşüşlerini karşılamak veya yeni yatırımları karşılamak gibi değişik amaçlarla elde edilen faaliyet karından işletme bünyesinde alıkoydukları yedek ve benzeri fonlardır.</a:t>
            </a:r>
          </a:p>
          <a:p>
            <a:pPr marL="0" indent="0">
              <a:lnSpc>
                <a:spcPct val="90000"/>
              </a:lnSpc>
              <a:buNone/>
            </a:pPr>
            <a:r>
              <a:rPr lang="tr-TR" altLang="ko-KR" sz="1600">
                <a:latin typeface="Arial" pitchFamily="34" charset="0"/>
                <a:cs typeface="Arial" pitchFamily="34" charset="0"/>
              </a:rPr>
              <a:t>Bu fonların maliyeti hissedarların yararlanmadıkları yatırım olanaklarının karlılık oranları ile ölçülür. </a:t>
            </a:r>
          </a:p>
          <a:p>
            <a:pPr marL="0" indent="0">
              <a:lnSpc>
                <a:spcPct val="90000"/>
              </a:lnSpc>
              <a:buNone/>
            </a:pPr>
            <a:r>
              <a:rPr lang="tr-TR" altLang="ko-KR" sz="1600">
                <a:latin typeface="Arial" pitchFamily="34" charset="0"/>
                <a:cs typeface="Arial" pitchFamily="34" charset="0"/>
              </a:rPr>
              <a:t>İşletmede tutulan fonların sağlayacağı gelir en az alternatif yatırımların karlılığı kadar olmalıdır ki hissedarlar fonların işletmede bırakılmasına razı olsun.</a:t>
            </a:r>
          </a:p>
        </p:txBody>
      </p:sp>
    </p:spTree>
    <p:extLst>
      <p:ext uri="{BB962C8B-B14F-4D97-AF65-F5344CB8AC3E}">
        <p14:creationId xmlns:p14="http://schemas.microsoft.com/office/powerpoint/2010/main" val="3045458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73321" y="246888"/>
            <a:ext cx="4688333" cy="1337310"/>
          </a:xfrm>
        </p:spPr>
        <p:txBody>
          <a:bodyPr anchor="b">
            <a:normAutofit/>
          </a:bodyPr>
          <a:lstStyle/>
          <a:p>
            <a:r>
              <a:rPr lang="tr-TR" altLang="ko-KR" sz="3800"/>
              <a:t>Kaynağına Göre Finansman Türleri</a:t>
            </a:r>
          </a:p>
        </p:txBody>
      </p:sp>
      <p:pic>
        <p:nvPicPr>
          <p:cNvPr id="6" name="Picture 5" descr="Beyaz ampuller ve öne çıkan tek bir sarı ampul">
            <a:extLst>
              <a:ext uri="{FF2B5EF4-FFF2-40B4-BE49-F238E27FC236}">
                <a16:creationId xmlns:a16="http://schemas.microsoft.com/office/drawing/2014/main" id="{B5A22BDC-BCB3-CB3E-93DF-A8B4DB12E2AF}"/>
              </a:ext>
            </a:extLst>
          </p:cNvPr>
          <p:cNvPicPr>
            <a:picLocks noChangeAspect="1"/>
          </p:cNvPicPr>
          <p:nvPr/>
        </p:nvPicPr>
        <p:blipFill rotWithShape="1">
          <a:blip r:embed="rId2"/>
          <a:srcRect l="19399" r="35270"/>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973321" y="2029968"/>
            <a:ext cx="4688333" cy="2612898"/>
          </a:xfrm>
        </p:spPr>
        <p:txBody>
          <a:bodyPr>
            <a:normAutofit/>
          </a:bodyPr>
          <a:lstStyle/>
          <a:p>
            <a:pPr marL="0" indent="0">
              <a:buNone/>
            </a:pPr>
            <a:r>
              <a:rPr lang="tr-TR" altLang="ko-KR" sz="1700">
                <a:latin typeface="Arial" pitchFamily="34" charset="0"/>
                <a:cs typeface="Arial" pitchFamily="34" charset="0"/>
              </a:rPr>
              <a:t>Öz kaynaklardan finansman</a:t>
            </a:r>
          </a:p>
          <a:p>
            <a:pPr marL="0" indent="0">
              <a:buNone/>
            </a:pPr>
            <a:r>
              <a:rPr lang="tr-TR" altLang="ko-KR" sz="1700">
                <a:latin typeface="Arial" pitchFamily="34" charset="0"/>
                <a:cs typeface="Arial" pitchFamily="34" charset="0"/>
              </a:rPr>
              <a:t>Dış kaynaklardan finansman</a:t>
            </a:r>
          </a:p>
          <a:p>
            <a:pPr marL="0" indent="0">
              <a:buNone/>
            </a:pPr>
            <a:r>
              <a:rPr lang="tr-TR" altLang="ko-KR" sz="1700">
                <a:latin typeface="Arial" pitchFamily="34" charset="0"/>
                <a:cs typeface="Arial" pitchFamily="34" charset="0"/>
              </a:rPr>
              <a:t>Oto finansman</a:t>
            </a:r>
          </a:p>
        </p:txBody>
      </p:sp>
    </p:spTree>
    <p:extLst>
      <p:ext uri="{BB962C8B-B14F-4D97-AF65-F5344CB8AC3E}">
        <p14:creationId xmlns:p14="http://schemas.microsoft.com/office/powerpoint/2010/main" val="28594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73321" y="246888"/>
            <a:ext cx="4688333" cy="1337310"/>
          </a:xfrm>
        </p:spPr>
        <p:txBody>
          <a:bodyPr anchor="b">
            <a:normAutofit/>
          </a:bodyPr>
          <a:lstStyle/>
          <a:p>
            <a:pPr>
              <a:lnSpc>
                <a:spcPct val="90000"/>
              </a:lnSpc>
            </a:pPr>
            <a:r>
              <a:rPr lang="tr-TR" altLang="ko-KR" sz="4100"/>
              <a:t>Öz Kaynaklardan Finansman</a:t>
            </a:r>
          </a:p>
        </p:txBody>
      </p:sp>
      <p:pic>
        <p:nvPicPr>
          <p:cNvPr id="6" name="Picture 5" descr="Borsa rakamları">
            <a:extLst>
              <a:ext uri="{FF2B5EF4-FFF2-40B4-BE49-F238E27FC236}">
                <a16:creationId xmlns:a16="http://schemas.microsoft.com/office/drawing/2014/main" id="{541BA0F9-8C43-09AB-029A-CFD7BE41F553}"/>
              </a:ext>
            </a:extLst>
          </p:cNvPr>
          <p:cNvPicPr>
            <a:picLocks noChangeAspect="1"/>
          </p:cNvPicPr>
          <p:nvPr/>
        </p:nvPicPr>
        <p:blipFill rotWithShape="1">
          <a:blip r:embed="rId2"/>
          <a:srcRect l="28075" r="26595"/>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973321" y="2029968"/>
            <a:ext cx="4688333" cy="2612898"/>
          </a:xfrm>
        </p:spPr>
        <p:txBody>
          <a:bodyPr>
            <a:normAutofit/>
          </a:bodyPr>
          <a:lstStyle/>
          <a:p>
            <a:pPr marL="0" indent="0">
              <a:buNone/>
            </a:pPr>
            <a:r>
              <a:rPr lang="tr-TR" altLang="ko-KR" sz="1700">
                <a:latin typeface="Arial" pitchFamily="34" charset="0"/>
                <a:cs typeface="Arial" pitchFamily="34" charset="0"/>
              </a:rPr>
              <a:t>İşletme sahiplerinden sağlanan finansman</a:t>
            </a:r>
          </a:p>
          <a:p>
            <a:pPr marL="0" indent="0">
              <a:buNone/>
            </a:pPr>
            <a:r>
              <a:rPr lang="tr-TR" altLang="ko-KR" sz="1700">
                <a:latin typeface="Arial" pitchFamily="34" charset="0"/>
                <a:cs typeface="Arial" pitchFamily="34" charset="0"/>
              </a:rPr>
              <a:t>-işletmeye ortaklarca sağlanan fonların süresiz veya çok uzun süreli işletme emrine verilmiş olması</a:t>
            </a:r>
          </a:p>
          <a:p>
            <a:pPr marL="0" indent="0">
              <a:buNone/>
            </a:pPr>
            <a:r>
              <a:rPr lang="tr-TR" altLang="ko-KR" sz="1700">
                <a:latin typeface="Arial" pitchFamily="34" charset="0"/>
                <a:cs typeface="Arial" pitchFamily="34" charset="0"/>
              </a:rPr>
              <a:t>-işletmeye bir maliyet getirmemesi</a:t>
            </a:r>
          </a:p>
          <a:p>
            <a:pPr marL="0" indent="0">
              <a:buNone/>
            </a:pPr>
            <a:r>
              <a:rPr lang="tr-TR" altLang="ko-KR" sz="1700">
                <a:latin typeface="Arial" pitchFamily="34" charset="0"/>
                <a:cs typeface="Arial" pitchFamily="34" charset="0"/>
              </a:rPr>
              <a:t>-dış kaynak finansmanında sağlanan kolaylık</a:t>
            </a:r>
          </a:p>
        </p:txBody>
      </p:sp>
    </p:spTree>
    <p:extLst>
      <p:ext uri="{BB962C8B-B14F-4D97-AF65-F5344CB8AC3E}">
        <p14:creationId xmlns:p14="http://schemas.microsoft.com/office/powerpoint/2010/main" val="3980666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4100"/>
              <a:t>Dış Kaynaklardan Finansman</a:t>
            </a:r>
          </a:p>
        </p:txBody>
      </p:sp>
      <p:pic>
        <p:nvPicPr>
          <p:cNvPr id="6" name="Picture 5" descr="Hesap makinesi, kalem, pusula, para ve üzerinde grafik yazılı kağıt">
            <a:extLst>
              <a:ext uri="{FF2B5EF4-FFF2-40B4-BE49-F238E27FC236}">
                <a16:creationId xmlns:a16="http://schemas.microsoft.com/office/drawing/2014/main" id="{9093BD49-6872-083B-3342-B047DD15B350}"/>
              </a:ext>
            </a:extLst>
          </p:cNvPr>
          <p:cNvPicPr>
            <a:picLocks noChangeAspect="1"/>
          </p:cNvPicPr>
          <p:nvPr/>
        </p:nvPicPr>
        <p:blipFill rotWithShape="1">
          <a:blip r:embed="rId2"/>
          <a:srcRect l="34310" r="30087" b="-1"/>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lnSpc>
                <a:spcPct val="90000"/>
              </a:lnSpc>
              <a:buNone/>
            </a:pPr>
            <a:r>
              <a:rPr lang="tr-TR" altLang="ko-KR" sz="1700">
                <a:latin typeface="Arial" pitchFamily="34" charset="0"/>
                <a:cs typeface="Arial" pitchFamily="34" charset="0"/>
              </a:rPr>
              <a:t>İşletme dışında borçlanma</a:t>
            </a:r>
          </a:p>
          <a:p>
            <a:pPr marL="0" indent="0">
              <a:lnSpc>
                <a:spcPct val="90000"/>
              </a:lnSpc>
              <a:buNone/>
            </a:pPr>
            <a:r>
              <a:rPr lang="tr-TR" altLang="ko-KR" sz="1700">
                <a:latin typeface="Arial" pitchFamily="34" charset="0"/>
                <a:cs typeface="Arial" pitchFamily="34" charset="0"/>
              </a:rPr>
              <a:t>Sağlanan fonlar sürelerine uygun yerlerde değerlendirilmelidir.</a:t>
            </a:r>
          </a:p>
          <a:p>
            <a:pPr marL="0" indent="0">
              <a:lnSpc>
                <a:spcPct val="90000"/>
              </a:lnSpc>
              <a:buNone/>
            </a:pPr>
            <a:r>
              <a:rPr lang="tr-TR" altLang="ko-KR" sz="1700">
                <a:latin typeface="Arial" pitchFamily="34" charset="0"/>
                <a:cs typeface="Arial" pitchFamily="34" charset="0"/>
              </a:rPr>
              <a:t>Eğer kısa süreli fonlar uzun süreli işlere bağlanırsa, ödeme zamanı geldiğinde işletme zorlukla karşılaşabilir. </a:t>
            </a:r>
          </a:p>
          <a:p>
            <a:pPr marL="0" indent="0">
              <a:lnSpc>
                <a:spcPct val="90000"/>
              </a:lnSpc>
              <a:buNone/>
            </a:pPr>
            <a:r>
              <a:rPr lang="tr-TR" altLang="ko-KR" sz="1700">
                <a:latin typeface="Arial" pitchFamily="34" charset="0"/>
                <a:cs typeface="Arial" pitchFamily="34" charset="0"/>
              </a:rPr>
              <a:t>Dış kaynaklardan sağlanan finansmanın öz kaynakların verimini arttırmasının nedeni, borçlar karşılığı ödenen faizlerin gider olarak gösterilebilmesi ve vergi matrahından düşmesidir.</a:t>
            </a:r>
          </a:p>
        </p:txBody>
      </p:sp>
    </p:spTree>
    <p:extLst>
      <p:ext uri="{BB962C8B-B14F-4D97-AF65-F5344CB8AC3E}">
        <p14:creationId xmlns:p14="http://schemas.microsoft.com/office/powerpoint/2010/main" val="35081496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519" y="556043"/>
            <a:ext cx="4109789" cy="1212152"/>
          </a:xfrm>
        </p:spPr>
        <p:txBody>
          <a:bodyPr anchor="b">
            <a:normAutofit/>
          </a:bodyPr>
          <a:lstStyle/>
          <a:p>
            <a:r>
              <a:rPr lang="tr-TR" altLang="ko-KR" sz="2400"/>
              <a:t>Oto Finansman</a:t>
            </a:r>
          </a:p>
        </p:txBody>
      </p:sp>
      <p:sp>
        <p:nvSpPr>
          <p:cNvPr id="4" name="Content Placeholder 3"/>
          <p:cNvSpPr>
            <a:spLocks noGrp="1"/>
          </p:cNvSpPr>
          <p:nvPr>
            <p:ph idx="1"/>
          </p:nvPr>
        </p:nvSpPr>
        <p:spPr>
          <a:xfrm>
            <a:off x="657519" y="1900107"/>
            <a:ext cx="4109789" cy="2585874"/>
          </a:xfrm>
        </p:spPr>
        <p:txBody>
          <a:bodyPr anchor="t">
            <a:normAutofit/>
          </a:bodyPr>
          <a:lstStyle/>
          <a:p>
            <a:pPr marL="0" indent="0">
              <a:buNone/>
            </a:pPr>
            <a:r>
              <a:rPr lang="tr-TR" altLang="ko-KR" sz="1500">
                <a:latin typeface="Arial" pitchFamily="34" charset="0"/>
                <a:cs typeface="Arial" pitchFamily="34" charset="0"/>
              </a:rPr>
              <a:t>İşletmenin faaliyetleri sonucu elde ettiği karların tümünün veya bir kısmının dağıtılmayarak işletmede alıkoyulması yoluyla sermaye ihtiyacının karşılanması</a:t>
            </a:r>
          </a:p>
          <a:p>
            <a:pPr marL="0" indent="0">
              <a:buNone/>
            </a:pPr>
            <a:r>
              <a:rPr lang="tr-TR" altLang="ko-KR" sz="1500">
                <a:latin typeface="Arial" pitchFamily="34" charset="0"/>
                <a:cs typeface="Arial" pitchFamily="34" charset="0"/>
              </a:rPr>
              <a:t>Bu yönteme sermaye tedarikinde güçlüklerle karşılaşılması veya sermaye maliyetlerinin yüksek olduğu dönemde başvurulur</a:t>
            </a:r>
          </a:p>
        </p:txBody>
      </p:sp>
      <p:pic>
        <p:nvPicPr>
          <p:cNvPr id="6" name="Picture 5" descr="Grafik">
            <a:extLst>
              <a:ext uri="{FF2B5EF4-FFF2-40B4-BE49-F238E27FC236}">
                <a16:creationId xmlns:a16="http://schemas.microsoft.com/office/drawing/2014/main" id="{0B257057-4230-C0B7-2E46-03557A8038CC}"/>
              </a:ext>
            </a:extLst>
          </p:cNvPr>
          <p:cNvPicPr>
            <a:picLocks noChangeAspect="1"/>
          </p:cNvPicPr>
          <p:nvPr/>
        </p:nvPicPr>
        <p:blipFill rotWithShape="1">
          <a:blip r:embed="rId2"/>
          <a:srcRect l="21943" r="33208"/>
          <a:stretch/>
        </p:blipFill>
        <p:spPr>
          <a:xfrm>
            <a:off x="5453109" y="10"/>
            <a:ext cx="3690890" cy="5143490"/>
          </a:xfrm>
          <a:prstGeom prst="rect">
            <a:avLst/>
          </a:prstGeom>
        </p:spPr>
      </p:pic>
      <p:grpSp>
        <p:nvGrpSpPr>
          <p:cNvPr id="10" name="Group 9">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051478" y="0"/>
            <a:ext cx="92522" cy="5143500"/>
            <a:chOff x="12068638" y="0"/>
            <a:chExt cx="123362" cy="6858000"/>
          </a:xfrm>
        </p:grpSpPr>
        <p:sp>
          <p:nvSpPr>
            <p:cNvPr id="11" name="Rectangle 10">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149967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519" y="556043"/>
            <a:ext cx="4109789" cy="1212152"/>
          </a:xfrm>
        </p:spPr>
        <p:txBody>
          <a:bodyPr anchor="b">
            <a:normAutofit/>
          </a:bodyPr>
          <a:lstStyle/>
          <a:p>
            <a:r>
              <a:rPr lang="tr-TR" altLang="ko-KR" sz="2400"/>
              <a:t>Oto Finansmanın Yararları</a:t>
            </a:r>
          </a:p>
        </p:txBody>
      </p:sp>
      <p:sp>
        <p:nvSpPr>
          <p:cNvPr id="4" name="Content Placeholder 3"/>
          <p:cNvSpPr>
            <a:spLocks noGrp="1"/>
          </p:cNvSpPr>
          <p:nvPr>
            <p:ph idx="1"/>
          </p:nvPr>
        </p:nvSpPr>
        <p:spPr>
          <a:xfrm>
            <a:off x="657519" y="1900107"/>
            <a:ext cx="4109789" cy="2585874"/>
          </a:xfrm>
        </p:spPr>
        <p:txBody>
          <a:bodyPr anchor="t">
            <a:normAutofit/>
          </a:bodyPr>
          <a:lstStyle/>
          <a:p>
            <a:pPr marL="0" indent="0">
              <a:buNone/>
            </a:pPr>
            <a:r>
              <a:rPr lang="tr-TR" altLang="ko-KR" sz="1500">
                <a:latin typeface="Arial" pitchFamily="34" charset="0"/>
                <a:cs typeface="Arial" pitchFamily="34" charset="0"/>
              </a:rPr>
              <a:t>Faiz yükü getirmemek</a:t>
            </a:r>
          </a:p>
          <a:p>
            <a:pPr marL="0" indent="0">
              <a:buNone/>
            </a:pPr>
            <a:r>
              <a:rPr lang="tr-TR" altLang="ko-KR" sz="1500">
                <a:latin typeface="Arial" pitchFamily="34" charset="0"/>
                <a:cs typeface="Arial" pitchFamily="34" charset="0"/>
              </a:rPr>
              <a:t>Dış müdahale tehlikesi yaratmamak</a:t>
            </a:r>
          </a:p>
          <a:p>
            <a:pPr marL="0" indent="0">
              <a:buNone/>
            </a:pPr>
            <a:r>
              <a:rPr lang="tr-TR" altLang="ko-KR" sz="1500">
                <a:latin typeface="Arial" pitchFamily="34" charset="0"/>
                <a:cs typeface="Arial" pitchFamily="34" charset="0"/>
              </a:rPr>
              <a:t>İşletmenin karlı ve verimli çalıştığını göstermek</a:t>
            </a:r>
          </a:p>
        </p:txBody>
      </p:sp>
      <p:pic>
        <p:nvPicPr>
          <p:cNvPr id="6" name="Picture 5" descr="Yeşil çimler üzerinde ampul">
            <a:extLst>
              <a:ext uri="{FF2B5EF4-FFF2-40B4-BE49-F238E27FC236}">
                <a16:creationId xmlns:a16="http://schemas.microsoft.com/office/drawing/2014/main" id="{5CD30F4B-B95B-1EB3-70AF-DE290056B653}"/>
              </a:ext>
            </a:extLst>
          </p:cNvPr>
          <p:cNvPicPr>
            <a:picLocks noChangeAspect="1"/>
          </p:cNvPicPr>
          <p:nvPr/>
        </p:nvPicPr>
        <p:blipFill rotWithShape="1">
          <a:blip r:embed="rId2"/>
          <a:srcRect l="29687" r="22415"/>
          <a:stretch/>
        </p:blipFill>
        <p:spPr>
          <a:xfrm>
            <a:off x="5453109" y="10"/>
            <a:ext cx="3690890" cy="5143490"/>
          </a:xfrm>
          <a:prstGeom prst="rect">
            <a:avLst/>
          </a:prstGeom>
        </p:spPr>
      </p:pic>
      <p:grpSp>
        <p:nvGrpSpPr>
          <p:cNvPr id="10" name="Group 9">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051478" y="0"/>
            <a:ext cx="92522" cy="5143500"/>
            <a:chOff x="12068638" y="0"/>
            <a:chExt cx="123362" cy="6858000"/>
          </a:xfrm>
        </p:grpSpPr>
        <p:sp>
          <p:nvSpPr>
            <p:cNvPr id="11" name="Rectangle 10">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99971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28697" y="261648"/>
            <a:ext cx="7533018" cy="658297"/>
          </a:xfrm>
        </p:spPr>
        <p:txBody>
          <a:bodyPr anchor="ctr">
            <a:normAutofit/>
          </a:bodyPr>
          <a:lstStyle/>
          <a:p>
            <a:r>
              <a:rPr lang="tr-TR" altLang="ko-KR" sz="3000">
                <a:solidFill>
                  <a:srgbClr val="FFFFFF"/>
                </a:solidFill>
              </a:rPr>
              <a:t>Süreye Göre Finansman Türleri</a:t>
            </a:r>
          </a:p>
        </p:txBody>
      </p:sp>
      <p:graphicFrame>
        <p:nvGraphicFramePr>
          <p:cNvPr id="6" name="Content Placeholder 3">
            <a:extLst>
              <a:ext uri="{FF2B5EF4-FFF2-40B4-BE49-F238E27FC236}">
                <a16:creationId xmlns:a16="http://schemas.microsoft.com/office/drawing/2014/main" id="{6BFB79A0-EBB4-D809-E3DD-07EF52D036AF}"/>
              </a:ext>
            </a:extLst>
          </p:cNvPr>
          <p:cNvGraphicFramePr>
            <a:graphicFrameLocks noGrp="1"/>
          </p:cNvGraphicFramePr>
          <p:nvPr>
            <p:ph idx="1"/>
            <p:extLst>
              <p:ext uri="{D42A27DB-BD31-4B8C-83A1-F6EECF244321}">
                <p14:modId xmlns:p14="http://schemas.microsoft.com/office/powerpoint/2010/main" val="3823627926"/>
              </p:ext>
            </p:extLst>
          </p:nvPr>
        </p:nvGraphicFramePr>
        <p:xfrm>
          <a:off x="483042" y="1584434"/>
          <a:ext cx="8195871" cy="3144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3307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4100"/>
              <a:t>Uzun Süreli Finansman</a:t>
            </a:r>
          </a:p>
        </p:txBody>
      </p:sp>
      <p:pic>
        <p:nvPicPr>
          <p:cNvPr id="6" name="Picture 5">
            <a:extLst>
              <a:ext uri="{FF2B5EF4-FFF2-40B4-BE49-F238E27FC236}">
                <a16:creationId xmlns:a16="http://schemas.microsoft.com/office/drawing/2014/main" id="{FAEE0082-168B-887A-1139-D2C95D88ADAF}"/>
              </a:ext>
            </a:extLst>
          </p:cNvPr>
          <p:cNvPicPr>
            <a:picLocks noChangeAspect="1"/>
          </p:cNvPicPr>
          <p:nvPr/>
        </p:nvPicPr>
        <p:blipFill rotWithShape="1">
          <a:blip r:embed="rId2"/>
          <a:srcRect l="42950" r="23663" b="-444"/>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a:latin typeface="Arial" pitchFamily="34" charset="0"/>
                <a:cs typeface="Arial" pitchFamily="34" charset="0"/>
              </a:rPr>
              <a:t>Sabit sermayeyi oluşturan varlıkların finansmanı süre ile sınırlandırılmamış öz kaynaklardan veya uzun vadeli kredilerle yapılmalıdır.</a:t>
            </a:r>
          </a:p>
        </p:txBody>
      </p:sp>
    </p:spTree>
    <p:extLst>
      <p:ext uri="{BB962C8B-B14F-4D97-AF65-F5344CB8AC3E}">
        <p14:creationId xmlns:p14="http://schemas.microsoft.com/office/powerpoint/2010/main" val="4246019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4100"/>
              <a:t>Kısa Süreli Finansman</a:t>
            </a:r>
          </a:p>
        </p:txBody>
      </p:sp>
      <p:pic>
        <p:nvPicPr>
          <p:cNvPr id="6" name="Picture 5" descr="Belgedeki grafik ve bir kalem">
            <a:extLst>
              <a:ext uri="{FF2B5EF4-FFF2-40B4-BE49-F238E27FC236}">
                <a16:creationId xmlns:a16="http://schemas.microsoft.com/office/drawing/2014/main" id="{6F86896F-9441-2F8B-BEE1-86AFA8E6A1EA}"/>
              </a:ext>
            </a:extLst>
          </p:cNvPr>
          <p:cNvPicPr>
            <a:picLocks noChangeAspect="1"/>
          </p:cNvPicPr>
          <p:nvPr/>
        </p:nvPicPr>
        <p:blipFill rotWithShape="1">
          <a:blip r:embed="rId2"/>
          <a:srcRect l="37139" r="23418"/>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a:latin typeface="Arial" pitchFamily="34" charset="0"/>
                <a:cs typeface="Arial" pitchFamily="34" charset="0"/>
              </a:rPr>
              <a:t>Mal satılmış ve belli bir süre sonra parası tahsil edilecekse, bu ödeme süresi işletmenin ihtiyaçları ile uyumlu olmayabilir</a:t>
            </a:r>
          </a:p>
          <a:p>
            <a:pPr marL="0" indent="0">
              <a:buNone/>
            </a:pPr>
            <a:r>
              <a:rPr lang="tr-TR" altLang="ko-KR" sz="1700">
                <a:latin typeface="Arial" pitchFamily="34" charset="0"/>
                <a:cs typeface="Arial" pitchFamily="34" charset="0"/>
              </a:rPr>
              <a:t>İhtiyaç ve ödeme süresi uyumlu olduğu halde müşteri ödemeyi zamanında yapmayabilir</a:t>
            </a:r>
          </a:p>
          <a:p>
            <a:pPr marL="0" indent="0">
              <a:buNone/>
            </a:pPr>
            <a:r>
              <a:rPr lang="tr-TR" altLang="ko-KR" sz="1700">
                <a:latin typeface="Arial" pitchFamily="34" charset="0"/>
                <a:cs typeface="Arial" pitchFamily="34" charset="0"/>
              </a:rPr>
              <a:t>Sürenin kısalığıyla orantılı olarak maliyet uzun süreli finansmana göre daha düşüktür.</a:t>
            </a:r>
          </a:p>
        </p:txBody>
      </p:sp>
    </p:spTree>
    <p:extLst>
      <p:ext uri="{BB962C8B-B14F-4D97-AF65-F5344CB8AC3E}">
        <p14:creationId xmlns:p14="http://schemas.microsoft.com/office/powerpoint/2010/main" val="36173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4100"/>
              <a:t>Kısa Süreli Finansman</a:t>
            </a:r>
          </a:p>
        </p:txBody>
      </p:sp>
      <p:pic>
        <p:nvPicPr>
          <p:cNvPr id="6" name="Picture 5" descr="Uzun ofis binasına aşağıdan bakış">
            <a:extLst>
              <a:ext uri="{FF2B5EF4-FFF2-40B4-BE49-F238E27FC236}">
                <a16:creationId xmlns:a16="http://schemas.microsoft.com/office/drawing/2014/main" id="{8AEACAA9-FA58-262F-0429-BBAA3C1F437B}"/>
              </a:ext>
            </a:extLst>
          </p:cNvPr>
          <p:cNvPicPr>
            <a:picLocks noChangeAspect="1"/>
          </p:cNvPicPr>
          <p:nvPr/>
        </p:nvPicPr>
        <p:blipFill rotWithShape="1">
          <a:blip r:embed="rId2"/>
          <a:srcRect l="32363" r="28487" b="-2"/>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a:latin typeface="Arial" pitchFamily="34" charset="0"/>
                <a:cs typeface="Arial" pitchFamily="34" charset="0"/>
              </a:rPr>
              <a:t>Uzun süreli fonlara göre daha az maliyetlidir</a:t>
            </a:r>
          </a:p>
          <a:p>
            <a:pPr marL="0" indent="0">
              <a:buNone/>
            </a:pPr>
            <a:r>
              <a:rPr lang="tr-TR" altLang="ko-KR" sz="1700">
                <a:latin typeface="Arial" pitchFamily="34" charset="0"/>
                <a:cs typeface="Arial" pitchFamily="34" charset="0"/>
              </a:rPr>
              <a:t>Daha kolay sağlanır</a:t>
            </a:r>
          </a:p>
          <a:p>
            <a:pPr marL="0" indent="0">
              <a:buNone/>
            </a:pPr>
            <a:r>
              <a:rPr lang="tr-TR" altLang="ko-KR" sz="1700">
                <a:latin typeface="Arial" pitchFamily="34" charset="0"/>
                <a:cs typeface="Arial" pitchFamily="34" charset="0"/>
              </a:rPr>
              <a:t>Daha ekonomiktir</a:t>
            </a:r>
          </a:p>
          <a:p>
            <a:pPr marL="0" indent="0">
              <a:buNone/>
            </a:pPr>
            <a:r>
              <a:rPr lang="tr-TR" altLang="ko-KR" sz="1700">
                <a:latin typeface="Arial" pitchFamily="34" charset="0"/>
                <a:cs typeface="Arial" pitchFamily="34" charset="0"/>
              </a:rPr>
              <a:t>İhtiyaç duyulmadığında geri ödenebilir</a:t>
            </a:r>
          </a:p>
        </p:txBody>
      </p:sp>
    </p:spTree>
    <p:extLst>
      <p:ext uri="{BB962C8B-B14F-4D97-AF65-F5344CB8AC3E}">
        <p14:creationId xmlns:p14="http://schemas.microsoft.com/office/powerpoint/2010/main" val="2824098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15299" y="411348"/>
            <a:ext cx="5098906" cy="1256717"/>
          </a:xfrm>
        </p:spPr>
        <p:txBody>
          <a:bodyPr anchor="b">
            <a:normAutofit/>
          </a:bodyPr>
          <a:lstStyle/>
          <a:p>
            <a:r>
              <a:rPr lang="tr-TR" altLang="ko-KR" sz="3000"/>
              <a:t>Yeni Finansman Kaynakları</a:t>
            </a:r>
          </a:p>
        </p:txBody>
      </p:sp>
      <p:pic>
        <p:nvPicPr>
          <p:cNvPr id="6" name="Picture 5" descr="Beyaz ampuller ve öne çıkan tek bir sarı ampul">
            <a:extLst>
              <a:ext uri="{FF2B5EF4-FFF2-40B4-BE49-F238E27FC236}">
                <a16:creationId xmlns:a16="http://schemas.microsoft.com/office/drawing/2014/main" id="{38235868-4149-024C-19E7-A4BBF9A34F3E}"/>
              </a:ext>
            </a:extLst>
          </p:cNvPr>
          <p:cNvPicPr>
            <a:picLocks noChangeAspect="1"/>
          </p:cNvPicPr>
          <p:nvPr/>
        </p:nvPicPr>
        <p:blipFill rotWithShape="1">
          <a:blip r:embed="rId2"/>
          <a:srcRect l="21642" r="37513"/>
          <a:stretch/>
        </p:blipFill>
        <p:spPr>
          <a:xfrm>
            <a:off x="20" y="10"/>
            <a:ext cx="3147352" cy="5143490"/>
          </a:xfrm>
          <a:prstGeom prst="rect">
            <a:avLst/>
          </a:prstGeom>
          <a:effectLst/>
        </p:spPr>
      </p:pic>
      <p:sp>
        <p:nvSpPr>
          <p:cNvPr id="4" name="Content Placeholder 3"/>
          <p:cNvSpPr>
            <a:spLocks noGrp="1"/>
          </p:cNvSpPr>
          <p:nvPr>
            <p:ph idx="1"/>
          </p:nvPr>
        </p:nvSpPr>
        <p:spPr>
          <a:xfrm>
            <a:off x="3415300" y="1807372"/>
            <a:ext cx="5098904" cy="2778913"/>
          </a:xfrm>
        </p:spPr>
        <p:txBody>
          <a:bodyPr>
            <a:normAutofit/>
          </a:bodyPr>
          <a:lstStyle/>
          <a:p>
            <a:pPr marL="0" indent="0">
              <a:buNone/>
            </a:pPr>
            <a:r>
              <a:rPr lang="tr-TR" altLang="ko-KR" sz="2000" dirty="0">
                <a:latin typeface="Arial" pitchFamily="34" charset="0"/>
                <a:cs typeface="Arial" pitchFamily="34" charset="0"/>
              </a:rPr>
              <a:t>Leasing</a:t>
            </a:r>
          </a:p>
          <a:p>
            <a:pPr marL="0" indent="0">
              <a:buNone/>
            </a:pPr>
            <a:r>
              <a:rPr lang="tr-TR" altLang="ko-KR" sz="2000" dirty="0" err="1">
                <a:latin typeface="Arial" pitchFamily="34" charset="0"/>
                <a:cs typeface="Arial" pitchFamily="34" charset="0"/>
              </a:rPr>
              <a:t>Faktoring</a:t>
            </a:r>
            <a:endParaRPr lang="tr-TR" altLang="ko-KR" sz="2000" dirty="0">
              <a:latin typeface="Arial" pitchFamily="34" charset="0"/>
              <a:cs typeface="Arial" pitchFamily="34" charset="0"/>
            </a:endParaRPr>
          </a:p>
          <a:p>
            <a:pPr marL="0" indent="0">
              <a:buNone/>
            </a:pPr>
            <a:r>
              <a:rPr lang="tr-TR" altLang="ko-KR" sz="2000" dirty="0" err="1">
                <a:latin typeface="Arial" pitchFamily="34" charset="0"/>
                <a:cs typeface="Arial" pitchFamily="34" charset="0"/>
              </a:rPr>
              <a:t>Forfeiting</a:t>
            </a:r>
            <a:endParaRPr lang="tr-TR" altLang="ko-KR" sz="2000" dirty="0">
              <a:latin typeface="Arial" pitchFamily="34" charset="0"/>
              <a:cs typeface="Arial" pitchFamily="34" charset="0"/>
            </a:endParaRPr>
          </a:p>
          <a:p>
            <a:pPr marL="0" indent="0">
              <a:buNone/>
            </a:pPr>
            <a:r>
              <a:rPr lang="tr-TR" altLang="ko-KR" sz="2000" dirty="0">
                <a:latin typeface="Arial" pitchFamily="34" charset="0"/>
                <a:cs typeface="Arial" pitchFamily="34" charset="0"/>
              </a:rPr>
              <a:t>Risk sermayesi</a:t>
            </a:r>
          </a:p>
          <a:p>
            <a:pPr marL="0" indent="0">
              <a:buNone/>
            </a:pPr>
            <a:r>
              <a:rPr lang="tr-TR" altLang="ko-KR" sz="2000" dirty="0" err="1">
                <a:latin typeface="Arial" pitchFamily="34" charset="0"/>
                <a:cs typeface="Arial" pitchFamily="34" charset="0"/>
              </a:rPr>
              <a:t>Crowdfunding</a:t>
            </a:r>
            <a:r>
              <a:rPr lang="tr-TR" altLang="ko-KR" sz="2000" dirty="0">
                <a:latin typeface="Arial" pitchFamily="34" charset="0"/>
                <a:cs typeface="Arial" pitchFamily="34" charset="0"/>
              </a:rPr>
              <a:t> </a:t>
            </a:r>
          </a:p>
        </p:txBody>
      </p:sp>
    </p:spTree>
    <p:extLst>
      <p:ext uri="{BB962C8B-B14F-4D97-AF65-F5344CB8AC3E}">
        <p14:creationId xmlns:p14="http://schemas.microsoft.com/office/powerpoint/2010/main" val="1965013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r>
              <a:rPr lang="tr-TR" altLang="ko-KR" sz="4100"/>
              <a:t>Leasing</a:t>
            </a:r>
          </a:p>
        </p:txBody>
      </p:sp>
      <p:pic>
        <p:nvPicPr>
          <p:cNvPr id="6" name="Picture 5" descr="Farklı konum ve boyutlarda evin rakamları">
            <a:extLst>
              <a:ext uri="{FF2B5EF4-FFF2-40B4-BE49-F238E27FC236}">
                <a16:creationId xmlns:a16="http://schemas.microsoft.com/office/drawing/2014/main" id="{7DA0FD55-7082-CDE4-9D46-244D34136C02}"/>
              </a:ext>
            </a:extLst>
          </p:cNvPr>
          <p:cNvPicPr>
            <a:picLocks noChangeAspect="1"/>
          </p:cNvPicPr>
          <p:nvPr/>
        </p:nvPicPr>
        <p:blipFill rotWithShape="1">
          <a:blip r:embed="rId2"/>
          <a:srcRect l="24634" r="42127"/>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a:latin typeface="Arial" pitchFamily="34" charset="0"/>
                <a:cs typeface="Arial" pitchFamily="34" charset="0"/>
              </a:rPr>
              <a:t>Leasing bir kiralama şirketinin kiracı konumundaki bir işletmenin ihtiyaçlarına uygun bir menkul veya gayrimenkul değeri satın alıp, bunu belirli bir süre için bu işletmenin kullanımına tahsis etmesidir. Diğer bir ifadeyle, finansal kiralama, yatırım mallarının (makine, tesis, araç-gereç, bina vb.) kullanma hakkının bir kira bedeli karşılığında, belirli bir süre için elde edilmesidir. </a:t>
            </a:r>
          </a:p>
        </p:txBody>
      </p:sp>
    </p:spTree>
    <p:extLst>
      <p:ext uri="{BB962C8B-B14F-4D97-AF65-F5344CB8AC3E}">
        <p14:creationId xmlns:p14="http://schemas.microsoft.com/office/powerpoint/2010/main" val="2990554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73321" y="246888"/>
            <a:ext cx="4688333" cy="1337310"/>
          </a:xfrm>
        </p:spPr>
        <p:txBody>
          <a:bodyPr anchor="b">
            <a:normAutofit/>
          </a:bodyPr>
          <a:lstStyle/>
          <a:p>
            <a:pPr>
              <a:lnSpc>
                <a:spcPct val="90000"/>
              </a:lnSpc>
            </a:pPr>
            <a:r>
              <a:rPr lang="tr-TR" altLang="ko-KR" sz="4100"/>
              <a:t>Faaliyet Kiralaması</a:t>
            </a:r>
          </a:p>
        </p:txBody>
      </p:sp>
      <p:pic>
        <p:nvPicPr>
          <p:cNvPr id="6" name="Picture 5" descr="Uçak pistinde bir uçak">
            <a:extLst>
              <a:ext uri="{FF2B5EF4-FFF2-40B4-BE49-F238E27FC236}">
                <a16:creationId xmlns:a16="http://schemas.microsoft.com/office/drawing/2014/main" id="{CAD39136-CF78-0B8D-75BB-C63E9C943F57}"/>
              </a:ext>
            </a:extLst>
          </p:cNvPr>
          <p:cNvPicPr>
            <a:picLocks noChangeAspect="1"/>
          </p:cNvPicPr>
          <p:nvPr/>
        </p:nvPicPr>
        <p:blipFill rotWithShape="1">
          <a:blip r:embed="rId2"/>
          <a:srcRect l="34851" r="31533" b="-1"/>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973321" y="2029968"/>
            <a:ext cx="4688333" cy="2612898"/>
          </a:xfrm>
        </p:spPr>
        <p:txBody>
          <a:bodyPr>
            <a:normAutofit/>
          </a:bodyPr>
          <a:lstStyle/>
          <a:p>
            <a:pPr marL="0" indent="0">
              <a:buNone/>
            </a:pPr>
            <a:r>
              <a:rPr lang="tr-TR" altLang="ko-KR" sz="1700">
                <a:latin typeface="Arial" pitchFamily="34" charset="0"/>
                <a:cs typeface="Arial" pitchFamily="34" charset="0"/>
              </a:rPr>
              <a:t>Faaliyet Kiralaması (Operating leasing) işleminde, sözleşme konusu olan mal, onun ekonomik ömrünü kapsamayan, kısa denilebilecek bir süre için kiralanabilmekte; kira süresi içinde malın yenilenmesine veya değiştirilmesine imkan verilmektedir. </a:t>
            </a:r>
          </a:p>
          <a:p>
            <a:pPr marL="0" indent="0">
              <a:buNone/>
            </a:pPr>
            <a:r>
              <a:rPr lang="tr-TR" altLang="ko-KR" sz="1700">
                <a:latin typeface="Arial" pitchFamily="34" charset="0"/>
                <a:cs typeface="Arial" pitchFamily="34" charset="0"/>
              </a:rPr>
              <a:t>Gelişmiş ülkelerde bilgisayar, otomobil ve uçak gibi mallarla ilgili sektörde, üretici işletmelerin kendi mallarının pazarlanmaları görülmektedir. </a:t>
            </a:r>
          </a:p>
        </p:txBody>
      </p:sp>
    </p:spTree>
    <p:extLst>
      <p:ext uri="{BB962C8B-B14F-4D97-AF65-F5344CB8AC3E}">
        <p14:creationId xmlns:p14="http://schemas.microsoft.com/office/powerpoint/2010/main" val="26081805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15299" y="411348"/>
            <a:ext cx="5098906" cy="1256717"/>
          </a:xfrm>
        </p:spPr>
        <p:txBody>
          <a:bodyPr anchor="b">
            <a:normAutofit/>
          </a:bodyPr>
          <a:lstStyle/>
          <a:p>
            <a:r>
              <a:rPr lang="tr-TR" altLang="ko-KR" sz="3000"/>
              <a:t>Finansal Kiralama</a:t>
            </a:r>
          </a:p>
        </p:txBody>
      </p:sp>
      <p:pic>
        <p:nvPicPr>
          <p:cNvPr id="6" name="Picture 5" descr="Tuşlara teslim eden kişi">
            <a:extLst>
              <a:ext uri="{FF2B5EF4-FFF2-40B4-BE49-F238E27FC236}">
                <a16:creationId xmlns:a16="http://schemas.microsoft.com/office/drawing/2014/main" id="{45207D84-BB62-7DB2-5A43-C701ADAEF6A4}"/>
              </a:ext>
            </a:extLst>
          </p:cNvPr>
          <p:cNvPicPr>
            <a:picLocks noChangeAspect="1"/>
          </p:cNvPicPr>
          <p:nvPr/>
        </p:nvPicPr>
        <p:blipFill rotWithShape="1">
          <a:blip r:embed="rId2"/>
          <a:srcRect l="23416" r="35739"/>
          <a:stretch/>
        </p:blipFill>
        <p:spPr>
          <a:xfrm>
            <a:off x="20" y="10"/>
            <a:ext cx="3147352" cy="5143490"/>
          </a:xfrm>
          <a:prstGeom prst="rect">
            <a:avLst/>
          </a:prstGeom>
          <a:effectLst/>
        </p:spPr>
      </p:pic>
      <p:sp>
        <p:nvSpPr>
          <p:cNvPr id="4" name="Content Placeholder 3"/>
          <p:cNvSpPr>
            <a:spLocks noGrp="1"/>
          </p:cNvSpPr>
          <p:nvPr>
            <p:ph idx="1"/>
          </p:nvPr>
        </p:nvSpPr>
        <p:spPr>
          <a:xfrm>
            <a:off x="3415300" y="1807372"/>
            <a:ext cx="5098904" cy="2778913"/>
          </a:xfrm>
        </p:spPr>
        <p:txBody>
          <a:bodyPr>
            <a:normAutofit/>
          </a:bodyPr>
          <a:lstStyle/>
          <a:p>
            <a:pPr marL="0" indent="0">
              <a:buNone/>
            </a:pPr>
            <a:r>
              <a:rPr lang="tr-TR" altLang="ko-KR" sz="1500">
                <a:latin typeface="Arial" pitchFamily="34" charset="0"/>
                <a:cs typeface="Arial" pitchFamily="34" charset="0"/>
              </a:rPr>
              <a:t>Finansal Kiralamada, kiralama (leasing) şirketi sadece aracı finansör olma görevini üstlenir. Uygulamada, kiracı işletme öncelikle, elde etmek istediği malı, satıcısını, satış fiyatını, teslim şartlarını ve malın teknik özelliklerini belirler; sonra da, satış fiyatının karşılanması için kiralama şirketine başvurur. Genellikle bu aşamada devreye giren kiralama şirketi, gerekli finansmanı sağlayarak malın mülkiyetini üzerine alır; malın kullanımının yanı sıra, montaj, bakım ve onarım, sigorta gibi bütün kullanım sorumluluk ve giderlerini ise kiracıya bırakır.</a:t>
            </a:r>
          </a:p>
        </p:txBody>
      </p:sp>
    </p:spTree>
    <p:extLst>
      <p:ext uri="{BB962C8B-B14F-4D97-AF65-F5344CB8AC3E}">
        <p14:creationId xmlns:p14="http://schemas.microsoft.com/office/powerpoint/2010/main" val="2979995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73321" y="246888"/>
            <a:ext cx="4688333" cy="1337310"/>
          </a:xfrm>
        </p:spPr>
        <p:txBody>
          <a:bodyPr anchor="b">
            <a:normAutofit/>
          </a:bodyPr>
          <a:lstStyle/>
          <a:p>
            <a:r>
              <a:rPr lang="tr-TR" altLang="ko-KR" sz="4100"/>
              <a:t>Faktöring</a:t>
            </a:r>
          </a:p>
        </p:txBody>
      </p:sp>
      <p:pic>
        <p:nvPicPr>
          <p:cNvPr id="6" name="Picture 5" descr="Dijital ekranda hisse senedi rakamları">
            <a:extLst>
              <a:ext uri="{FF2B5EF4-FFF2-40B4-BE49-F238E27FC236}">
                <a16:creationId xmlns:a16="http://schemas.microsoft.com/office/drawing/2014/main" id="{8CC6D0E0-55B0-DC03-82C6-4E2D86C89391}"/>
              </a:ext>
            </a:extLst>
          </p:cNvPr>
          <p:cNvPicPr>
            <a:picLocks noChangeAspect="1"/>
          </p:cNvPicPr>
          <p:nvPr/>
        </p:nvPicPr>
        <p:blipFill rotWithShape="1">
          <a:blip r:embed="rId2"/>
          <a:srcRect l="41996" r="18446"/>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973321" y="2029968"/>
            <a:ext cx="4688333" cy="2612898"/>
          </a:xfrm>
        </p:spPr>
        <p:txBody>
          <a:bodyPr>
            <a:normAutofit/>
          </a:bodyPr>
          <a:lstStyle/>
          <a:p>
            <a:pPr marL="0" indent="0">
              <a:buNone/>
            </a:pPr>
            <a:r>
              <a:rPr lang="tr-TR" altLang="ko-KR" sz="1700">
                <a:latin typeface="Arial" pitchFamily="34" charset="0"/>
                <a:cs typeface="Arial" pitchFamily="34" charset="0"/>
              </a:rPr>
              <a:t>Factoring, büyük miktarlarda kredili satış yapan işletmelerin bu satışlardan doğan alacak haklarının “factor” veya “factoring şirketi” denilen finans kuruluşlarınca satın alınması işlemidir. Kısaca factoring, fon yaratmak amacıyla ticari alacakların satılmasıdır.  </a:t>
            </a:r>
          </a:p>
        </p:txBody>
      </p:sp>
    </p:spTree>
    <p:extLst>
      <p:ext uri="{BB962C8B-B14F-4D97-AF65-F5344CB8AC3E}">
        <p14:creationId xmlns:p14="http://schemas.microsoft.com/office/powerpoint/2010/main" val="1951655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r>
              <a:rPr lang="tr-TR" altLang="ko-KR" sz="4100"/>
              <a:t>Faktöring</a:t>
            </a:r>
          </a:p>
        </p:txBody>
      </p:sp>
      <p:pic>
        <p:nvPicPr>
          <p:cNvPr id="6" name="Picture 5" descr="Hesap makinesi, kalem, pusula, para ve üzerinde grafik yazılı kağıt">
            <a:extLst>
              <a:ext uri="{FF2B5EF4-FFF2-40B4-BE49-F238E27FC236}">
                <a16:creationId xmlns:a16="http://schemas.microsoft.com/office/drawing/2014/main" id="{A47CF25E-7242-DFFA-BF97-94F80C8A509C}"/>
              </a:ext>
            </a:extLst>
          </p:cNvPr>
          <p:cNvPicPr>
            <a:picLocks noChangeAspect="1"/>
          </p:cNvPicPr>
          <p:nvPr/>
        </p:nvPicPr>
        <p:blipFill rotWithShape="1">
          <a:blip r:embed="rId2"/>
          <a:srcRect l="34310" r="30087" b="-1"/>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a:latin typeface="Arial" pitchFamily="34" charset="0"/>
                <a:cs typeface="Arial" pitchFamily="34" charset="0"/>
              </a:rPr>
              <a:t>Dünyada daha çok 1973 petrol krizinden sonra peşin ödeme güçlüklerinin artmasıyla kullanımı yaygınlaşan factoring, Türkiye’de 1980 ‘ler ortalarında kullanılmaya başlanmış; son yıllarda özellikle ihracatla bağlantılı olarak önemi artmıştır. Factoring, kısa süreli fon sağlama metodu olup, daha çok 60-180 gün vadeli alacaklarla ilgilidir. </a:t>
            </a:r>
          </a:p>
        </p:txBody>
      </p:sp>
    </p:spTree>
    <p:extLst>
      <p:ext uri="{BB962C8B-B14F-4D97-AF65-F5344CB8AC3E}">
        <p14:creationId xmlns:p14="http://schemas.microsoft.com/office/powerpoint/2010/main" val="3139887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r>
              <a:rPr lang="tr-TR" altLang="ko-KR" sz="4100"/>
              <a:t>Faktöring</a:t>
            </a:r>
          </a:p>
        </p:txBody>
      </p:sp>
      <p:pic>
        <p:nvPicPr>
          <p:cNvPr id="6" name="Picture 5" descr="Borsa rakamları">
            <a:extLst>
              <a:ext uri="{FF2B5EF4-FFF2-40B4-BE49-F238E27FC236}">
                <a16:creationId xmlns:a16="http://schemas.microsoft.com/office/drawing/2014/main" id="{C2A536BF-5F33-EFC2-E2B8-10171953C34A}"/>
              </a:ext>
            </a:extLst>
          </p:cNvPr>
          <p:cNvPicPr>
            <a:picLocks noChangeAspect="1"/>
          </p:cNvPicPr>
          <p:nvPr/>
        </p:nvPicPr>
        <p:blipFill rotWithShape="1">
          <a:blip r:embed="rId2"/>
          <a:srcRect l="31018" r="29538"/>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a:latin typeface="Arial" pitchFamily="34" charset="0"/>
                <a:cs typeface="Arial" pitchFamily="34" charset="0"/>
              </a:rPr>
              <a:t>Genellikle bir banka yada ona bağlı uzmanlaşmış bir kuruluş olan “factor” yada “factoring şirketi”, müşterisi olan bir işletmenin mal ve hizmet satışından doğan alacaklarını satın almakta ve belirli bir komisyon kestikten sonra fatura bedelini ödemektedir. </a:t>
            </a:r>
          </a:p>
          <a:p>
            <a:pPr marL="0" indent="0">
              <a:buNone/>
            </a:pPr>
            <a:endParaRPr lang="tr-TR" altLang="ko-KR" sz="1700">
              <a:latin typeface="Arial" pitchFamily="34" charset="0"/>
              <a:cs typeface="Arial" pitchFamily="34" charset="0"/>
            </a:endParaRPr>
          </a:p>
        </p:txBody>
      </p:sp>
    </p:spTree>
    <p:extLst>
      <p:ext uri="{BB962C8B-B14F-4D97-AF65-F5344CB8AC3E}">
        <p14:creationId xmlns:p14="http://schemas.microsoft.com/office/powerpoint/2010/main" val="3078502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r>
              <a:rPr lang="tr-TR" altLang="ko-KR" sz="4100"/>
              <a:t>Faktöring</a:t>
            </a:r>
          </a:p>
        </p:txBody>
      </p:sp>
      <p:pic>
        <p:nvPicPr>
          <p:cNvPr id="6" name="Picture 5" descr="Performans düşüşünü gösteren büyüteç">
            <a:extLst>
              <a:ext uri="{FF2B5EF4-FFF2-40B4-BE49-F238E27FC236}">
                <a16:creationId xmlns:a16="http://schemas.microsoft.com/office/drawing/2014/main" id="{73D3BDB7-682F-1A6C-862A-F43E9DECC93F}"/>
              </a:ext>
            </a:extLst>
          </p:cNvPr>
          <p:cNvPicPr>
            <a:picLocks noChangeAspect="1"/>
          </p:cNvPicPr>
          <p:nvPr/>
        </p:nvPicPr>
        <p:blipFill rotWithShape="1">
          <a:blip r:embed="rId2"/>
          <a:srcRect l="14996" r="45560"/>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lnSpc>
                <a:spcPct val="90000"/>
              </a:lnSpc>
              <a:buNone/>
            </a:pPr>
            <a:r>
              <a:rPr lang="tr-TR" altLang="ko-KR" sz="1700">
                <a:latin typeface="Arial" pitchFamily="34" charset="0"/>
                <a:cs typeface="Arial" pitchFamily="34" charset="0"/>
              </a:rPr>
              <a:t>Böylece factoring;</a:t>
            </a:r>
          </a:p>
          <a:p>
            <a:pPr marL="0" indent="0">
              <a:lnSpc>
                <a:spcPct val="90000"/>
              </a:lnSpc>
              <a:buNone/>
            </a:pPr>
            <a:r>
              <a:rPr lang="tr-TR" altLang="ko-KR" sz="1700">
                <a:latin typeface="Arial" pitchFamily="34" charset="0"/>
                <a:cs typeface="Arial" pitchFamily="34" charset="0"/>
              </a:rPr>
              <a:t>Peşin ödeyerek alacakları satın alır. </a:t>
            </a:r>
          </a:p>
          <a:p>
            <a:pPr marL="0" indent="0">
              <a:lnSpc>
                <a:spcPct val="90000"/>
              </a:lnSpc>
              <a:buNone/>
            </a:pPr>
            <a:r>
              <a:rPr lang="tr-TR" altLang="ko-KR" sz="1700">
                <a:latin typeface="Arial" pitchFamily="34" charset="0"/>
                <a:cs typeface="Arial" pitchFamily="34" charset="0"/>
              </a:rPr>
              <a:t>Alacakları takip edip, vadesinde tahsil eder.</a:t>
            </a:r>
          </a:p>
          <a:p>
            <a:pPr marL="0" indent="0">
              <a:lnSpc>
                <a:spcPct val="90000"/>
              </a:lnSpc>
              <a:buNone/>
            </a:pPr>
            <a:r>
              <a:rPr lang="tr-TR" altLang="ko-KR" sz="1700">
                <a:latin typeface="Arial" pitchFamily="34" charset="0"/>
                <a:cs typeface="Arial" pitchFamily="34" charset="0"/>
              </a:rPr>
              <a:t>Bu alacaklara ilişkin muhasebe ve defter kayıtlarını tutar.</a:t>
            </a:r>
          </a:p>
          <a:p>
            <a:pPr marL="0" indent="0">
              <a:lnSpc>
                <a:spcPct val="90000"/>
              </a:lnSpc>
              <a:buNone/>
            </a:pPr>
            <a:r>
              <a:rPr lang="tr-TR" altLang="ko-KR" sz="1700">
                <a:latin typeface="Arial" pitchFamily="34" charset="0"/>
                <a:cs typeface="Arial" pitchFamily="34" charset="0"/>
              </a:rPr>
              <a:t>Borçlunun mali sıkıntıya düşüp, ödeme yeteneğini yitirmesi halinde oluşan zararları üstlenir; yani riske katlanıp, satıcıyı kötü borçlara karşı korur (Mucuk, 2000).</a:t>
            </a:r>
          </a:p>
          <a:p>
            <a:pPr marL="0" indent="0">
              <a:lnSpc>
                <a:spcPct val="90000"/>
              </a:lnSpc>
              <a:buNone/>
            </a:pPr>
            <a:endParaRPr lang="tr-TR" altLang="ko-KR" sz="1700">
              <a:latin typeface="Arial" pitchFamily="34" charset="0"/>
              <a:cs typeface="Arial" pitchFamily="34" charset="0"/>
            </a:endParaRPr>
          </a:p>
        </p:txBody>
      </p:sp>
    </p:spTree>
    <p:extLst>
      <p:ext uri="{BB962C8B-B14F-4D97-AF65-F5344CB8AC3E}">
        <p14:creationId xmlns:p14="http://schemas.microsoft.com/office/powerpoint/2010/main" val="6989022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73321" y="246888"/>
            <a:ext cx="4688333" cy="1337310"/>
          </a:xfrm>
        </p:spPr>
        <p:txBody>
          <a:bodyPr anchor="b">
            <a:normAutofit/>
          </a:bodyPr>
          <a:lstStyle/>
          <a:p>
            <a:r>
              <a:rPr lang="tr-TR" altLang="ko-KR" sz="4100"/>
              <a:t>Forfaiting</a:t>
            </a:r>
          </a:p>
        </p:txBody>
      </p:sp>
      <p:pic>
        <p:nvPicPr>
          <p:cNvPr id="6" name="Picture 5" descr="Dijital ekranda hisse senedi rakamları">
            <a:extLst>
              <a:ext uri="{FF2B5EF4-FFF2-40B4-BE49-F238E27FC236}">
                <a16:creationId xmlns:a16="http://schemas.microsoft.com/office/drawing/2014/main" id="{CBDC14C8-A272-D8AA-A697-4300F2A06A42}"/>
              </a:ext>
            </a:extLst>
          </p:cNvPr>
          <p:cNvPicPr>
            <a:picLocks noChangeAspect="1"/>
          </p:cNvPicPr>
          <p:nvPr/>
        </p:nvPicPr>
        <p:blipFill rotWithShape="1">
          <a:blip r:embed="rId2"/>
          <a:srcRect l="41996" r="18446"/>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973321" y="2029968"/>
            <a:ext cx="4688333" cy="2612898"/>
          </a:xfrm>
        </p:spPr>
        <p:txBody>
          <a:bodyPr>
            <a:normAutofit/>
          </a:bodyPr>
          <a:lstStyle/>
          <a:p>
            <a:pPr marL="0" indent="0">
              <a:buNone/>
            </a:pPr>
            <a:r>
              <a:rPr lang="tr-TR" altLang="ko-KR" sz="1700">
                <a:latin typeface="Arial" pitchFamily="34" charset="0"/>
                <a:cs typeface="Arial" pitchFamily="34" charset="0"/>
              </a:rPr>
              <a:t>Temelde bir ihracat finansman usulü olan forfaiting, factoringe benzeyen, ancak 6 ay ve daha uzun vadeli senetli alacakların ödenmesinde kullanılan bir finans tekniğidir. Daha çok itibarlı işletmelerin yararlandığı forfaiting, ihracat işlemlerinden doğan 6 ay ve daha uzun vadeli olup, bir banka tarafından garanti edilmiş bir alacağın rücu edilmeme (geri dönülmeme) koşuluyla satışıdır.</a:t>
            </a:r>
          </a:p>
        </p:txBody>
      </p:sp>
    </p:spTree>
    <p:extLst>
      <p:ext uri="{BB962C8B-B14F-4D97-AF65-F5344CB8AC3E}">
        <p14:creationId xmlns:p14="http://schemas.microsoft.com/office/powerpoint/2010/main" val="35623377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73321" y="246888"/>
            <a:ext cx="4688333" cy="1337310"/>
          </a:xfrm>
        </p:spPr>
        <p:txBody>
          <a:bodyPr anchor="b">
            <a:normAutofit/>
          </a:bodyPr>
          <a:lstStyle/>
          <a:p>
            <a:r>
              <a:rPr lang="tr-TR" altLang="ko-KR" sz="4100"/>
              <a:t>Forfaiting</a:t>
            </a:r>
          </a:p>
        </p:txBody>
      </p:sp>
      <p:pic>
        <p:nvPicPr>
          <p:cNvPr id="6" name="Picture 5" descr="Yapboz parçaları">
            <a:extLst>
              <a:ext uri="{FF2B5EF4-FFF2-40B4-BE49-F238E27FC236}">
                <a16:creationId xmlns:a16="http://schemas.microsoft.com/office/drawing/2014/main" id="{0E8196DD-AF46-30FD-8FAC-99007B777EA9}"/>
              </a:ext>
            </a:extLst>
          </p:cNvPr>
          <p:cNvPicPr>
            <a:picLocks noChangeAspect="1"/>
          </p:cNvPicPr>
          <p:nvPr/>
        </p:nvPicPr>
        <p:blipFill rotWithShape="1">
          <a:blip r:embed="rId2"/>
          <a:srcRect l="31229" r="23609" b="-2"/>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973321" y="2029968"/>
            <a:ext cx="4688333" cy="2612898"/>
          </a:xfrm>
        </p:spPr>
        <p:txBody>
          <a:bodyPr>
            <a:normAutofit/>
          </a:bodyPr>
          <a:lstStyle/>
          <a:p>
            <a:pPr marL="0" indent="0">
              <a:buNone/>
            </a:pPr>
            <a:r>
              <a:rPr lang="tr-TR" altLang="ko-KR" sz="1700">
                <a:latin typeface="Arial" pitchFamily="34" charset="0"/>
                <a:cs typeface="Arial" pitchFamily="34" charset="0"/>
              </a:rPr>
              <a:t>Böylece;</a:t>
            </a:r>
          </a:p>
          <a:p>
            <a:pPr marL="0" indent="0">
              <a:buNone/>
            </a:pPr>
            <a:r>
              <a:rPr lang="tr-TR" altLang="ko-KR" sz="1700">
                <a:latin typeface="Arial" pitchFamily="34" charset="0"/>
                <a:cs typeface="Arial" pitchFamily="34" charset="0"/>
              </a:rPr>
              <a:t>Alacağın ihracattan kaynaklanması,</a:t>
            </a:r>
          </a:p>
          <a:p>
            <a:pPr marL="0" indent="0">
              <a:buNone/>
            </a:pPr>
            <a:r>
              <a:rPr lang="tr-TR" altLang="ko-KR" sz="1700">
                <a:latin typeface="Arial" pitchFamily="34" charset="0"/>
                <a:cs typeface="Arial" pitchFamily="34" charset="0"/>
              </a:rPr>
              <a:t>Alacağın aval veya bir banka garantisi ile güvenceye alınmış durumda olması,</a:t>
            </a:r>
          </a:p>
          <a:p>
            <a:pPr marL="0" indent="0">
              <a:buNone/>
            </a:pPr>
            <a:r>
              <a:rPr lang="tr-TR" altLang="ko-KR" sz="1700">
                <a:latin typeface="Arial" pitchFamily="34" charset="0"/>
                <a:cs typeface="Arial" pitchFamily="34" charset="0"/>
              </a:rPr>
              <a:t>Söz konusu satışların kendisine rücu hakkı olmadan üçüncü kişilere devredilmiş olması, </a:t>
            </a:r>
          </a:p>
          <a:p>
            <a:pPr marL="0" indent="0">
              <a:buNone/>
            </a:pPr>
            <a:r>
              <a:rPr lang="tr-TR" altLang="ko-KR" sz="1700">
                <a:latin typeface="Arial" pitchFamily="34" charset="0"/>
                <a:cs typeface="Arial" pitchFamily="34" charset="0"/>
              </a:rPr>
              <a:t>Senet borçlusunun itibarlı bir kuruluş olması,</a:t>
            </a:r>
          </a:p>
        </p:txBody>
      </p:sp>
    </p:spTree>
    <p:extLst>
      <p:ext uri="{BB962C8B-B14F-4D97-AF65-F5344CB8AC3E}">
        <p14:creationId xmlns:p14="http://schemas.microsoft.com/office/powerpoint/2010/main" val="38379957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85341" y="273843"/>
            <a:ext cx="3630007" cy="1355479"/>
          </a:xfrm>
        </p:spPr>
        <p:txBody>
          <a:bodyPr>
            <a:normAutofit/>
          </a:bodyPr>
          <a:lstStyle/>
          <a:p>
            <a:r>
              <a:rPr lang="tr-TR" altLang="ko-KR"/>
              <a:t>Risk Sermayesi</a:t>
            </a:r>
          </a:p>
        </p:txBody>
      </p:sp>
      <p:pic>
        <p:nvPicPr>
          <p:cNvPr id="6" name="Picture 5">
            <a:extLst>
              <a:ext uri="{FF2B5EF4-FFF2-40B4-BE49-F238E27FC236}">
                <a16:creationId xmlns:a16="http://schemas.microsoft.com/office/drawing/2014/main" id="{82F7A661-8E8F-70D9-4943-48B819C7CDDF}"/>
              </a:ext>
            </a:extLst>
          </p:cNvPr>
          <p:cNvPicPr>
            <a:picLocks noChangeAspect="1"/>
          </p:cNvPicPr>
          <p:nvPr/>
        </p:nvPicPr>
        <p:blipFill rotWithShape="1">
          <a:blip r:embed="rId2"/>
          <a:srcRect l="9257" r="3563" b="2"/>
          <a:stretch/>
        </p:blipFill>
        <p:spPr>
          <a:xfrm>
            <a:off x="20" y="10"/>
            <a:ext cx="4587406" cy="51434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Content Placeholder 3"/>
          <p:cNvSpPr>
            <a:spLocks noGrp="1"/>
          </p:cNvSpPr>
          <p:nvPr>
            <p:ph idx="1"/>
          </p:nvPr>
        </p:nvSpPr>
        <p:spPr>
          <a:xfrm>
            <a:off x="4885341" y="1749972"/>
            <a:ext cx="3630007" cy="2882750"/>
          </a:xfrm>
        </p:spPr>
        <p:txBody>
          <a:bodyPr>
            <a:normAutofit/>
          </a:bodyPr>
          <a:lstStyle/>
          <a:p>
            <a:pPr marL="0" indent="0">
              <a:buNone/>
            </a:pPr>
            <a:r>
              <a:rPr lang="tr-TR" altLang="ko-KR" sz="1500">
                <a:latin typeface="Arial" pitchFamily="34" charset="0"/>
                <a:cs typeface="Arial" pitchFamily="34" charset="0"/>
              </a:rPr>
              <a:t>Gelişme potansiyeli olan küçük ve orta ölçekli girişimlerin sermaye ihtiyaçlarının desteklenmesi amacıyla büyük yatırımcılar ve finansal kuruluşlar tarafından sağlanan finansman imkanlarıdır.</a:t>
            </a:r>
          </a:p>
        </p:txBody>
      </p:sp>
    </p:spTree>
    <p:extLst>
      <p:ext uri="{BB962C8B-B14F-4D97-AF65-F5344CB8AC3E}">
        <p14:creationId xmlns:p14="http://schemas.microsoft.com/office/powerpoint/2010/main" val="15748523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138603"/>
            <a:ext cx="7886700" cy="1129413"/>
          </a:xfrm>
        </p:spPr>
        <p:txBody>
          <a:bodyPr vert="horz" lIns="91440" tIns="45720" rIns="91440" bIns="45720" rtlCol="0" anchor="ctr">
            <a:normAutofit/>
          </a:bodyPr>
          <a:lstStyle/>
          <a:p>
            <a:pPr latinLnBrk="0">
              <a:lnSpc>
                <a:spcPct val="90000"/>
              </a:lnSpc>
            </a:pPr>
            <a:r>
              <a:rPr lang="en-US" altLang="ko-KR" sz="3900" kern="1200">
                <a:solidFill>
                  <a:schemeClr val="tx1"/>
                </a:solidFill>
                <a:latin typeface="+mj-lt"/>
                <a:ea typeface="+mj-ea"/>
                <a:cs typeface="+mj-cs"/>
              </a:rPr>
              <a:t>Risk Sermayesi</a:t>
            </a:r>
          </a:p>
        </p:txBody>
      </p:sp>
      <p:pic>
        <p:nvPicPr>
          <p:cNvPr id="1026" name="Picture 2" descr="Understanding how investors operate"/>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90742" y="1384069"/>
            <a:ext cx="5960226" cy="3337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8265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0514" y="28575"/>
            <a:ext cx="7596336" cy="857250"/>
          </a:xfrm>
        </p:spPr>
        <p:txBody>
          <a:bodyPr>
            <a:normAutofit/>
          </a:bodyPr>
          <a:lstStyle/>
          <a:p>
            <a:r>
              <a:rPr lang="tr-TR" altLang="ko-KR" sz="2400" dirty="0">
                <a:solidFill>
                  <a:schemeClr val="tx1">
                    <a:lumMod val="75000"/>
                    <a:lumOff val="25000"/>
                  </a:schemeClr>
                </a:solidFill>
              </a:rPr>
              <a:t>Risk Sermayesi</a:t>
            </a:r>
          </a:p>
        </p:txBody>
      </p:sp>
      <p:pic>
        <p:nvPicPr>
          <p:cNvPr id="3074" name="Picture 2" descr="global-venture-capital-activ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03"/>
            <a:ext cx="8640000" cy="5142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90054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1525" y="1475449"/>
            <a:ext cx="1971675" cy="1910443"/>
          </a:xfrm>
          <a:noFill/>
        </p:spPr>
        <p:txBody>
          <a:bodyPr vert="horz" lIns="91440" tIns="45720" rIns="91440" bIns="45720" rtlCol="0" anchor="ctr">
            <a:normAutofit/>
          </a:bodyPr>
          <a:lstStyle/>
          <a:p>
            <a:pPr algn="ctr" latinLnBrk="0">
              <a:lnSpc>
                <a:spcPct val="90000"/>
              </a:lnSpc>
            </a:pPr>
            <a:r>
              <a:rPr lang="en-US" altLang="ko-KR" sz="2700" kern="1200">
                <a:solidFill>
                  <a:srgbClr val="FFFFFF"/>
                </a:solidFill>
                <a:latin typeface="+mj-lt"/>
                <a:ea typeface="+mj-ea"/>
                <a:cs typeface="+mj-cs"/>
              </a:rPr>
              <a:t>Risk Sermayesi</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21692" y="482599"/>
            <a:ext cx="4208114" cy="417655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66403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28697" y="261648"/>
            <a:ext cx="7533018" cy="658297"/>
          </a:xfrm>
        </p:spPr>
        <p:txBody>
          <a:bodyPr anchor="ctr">
            <a:normAutofit/>
          </a:bodyPr>
          <a:lstStyle/>
          <a:p>
            <a:r>
              <a:rPr lang="tr-TR" altLang="ko-KR" sz="3000">
                <a:solidFill>
                  <a:srgbClr val="FFFFFF"/>
                </a:solidFill>
              </a:rPr>
              <a:t>Risk Sermayesi</a:t>
            </a:r>
          </a:p>
        </p:txBody>
      </p:sp>
      <p:graphicFrame>
        <p:nvGraphicFramePr>
          <p:cNvPr id="6" name="Content Placeholder 3">
            <a:extLst>
              <a:ext uri="{FF2B5EF4-FFF2-40B4-BE49-F238E27FC236}">
                <a16:creationId xmlns:a16="http://schemas.microsoft.com/office/drawing/2014/main" id="{62222099-6BCE-A80C-53B0-B835A818052B}"/>
              </a:ext>
            </a:extLst>
          </p:cNvPr>
          <p:cNvGraphicFramePr>
            <a:graphicFrameLocks noGrp="1"/>
          </p:cNvGraphicFramePr>
          <p:nvPr>
            <p:ph idx="1"/>
            <p:extLst>
              <p:ext uri="{D42A27DB-BD31-4B8C-83A1-F6EECF244321}">
                <p14:modId xmlns:p14="http://schemas.microsoft.com/office/powerpoint/2010/main" val="809970206"/>
              </p:ext>
            </p:extLst>
          </p:nvPr>
        </p:nvGraphicFramePr>
        <p:xfrm>
          <a:off x="483042" y="1584434"/>
          <a:ext cx="8195871" cy="3144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27599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Ekranda borsa grafiği">
            <a:extLst>
              <a:ext uri="{FF2B5EF4-FFF2-40B4-BE49-F238E27FC236}">
                <a16:creationId xmlns:a16="http://schemas.microsoft.com/office/drawing/2014/main" id="{2A2492AA-6283-5C2C-889C-3982ADCC5A5D}"/>
              </a:ext>
            </a:extLst>
          </p:cNvPr>
          <p:cNvPicPr>
            <a:picLocks noChangeAspect="1"/>
          </p:cNvPicPr>
          <p:nvPr/>
        </p:nvPicPr>
        <p:blipFill rotWithShape="1">
          <a:blip r:embed="rId2"/>
          <a:srcRect l="18221" r="-1" b="-1"/>
          <a:stretch/>
        </p:blipFill>
        <p:spPr>
          <a:xfrm>
            <a:off x="1891767" y="10"/>
            <a:ext cx="7252231" cy="51434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8650" y="273843"/>
            <a:ext cx="2866641" cy="1424934"/>
          </a:xfrm>
        </p:spPr>
        <p:txBody>
          <a:bodyPr>
            <a:normAutofit/>
          </a:bodyPr>
          <a:lstStyle/>
          <a:p>
            <a:r>
              <a:rPr lang="tr-TR" altLang="ko-KR" sz="3000"/>
              <a:t>Crowdfunding</a:t>
            </a:r>
          </a:p>
        </p:txBody>
      </p:sp>
      <p:sp>
        <p:nvSpPr>
          <p:cNvPr id="4" name="Content Placeholder 3"/>
          <p:cNvSpPr>
            <a:spLocks noGrp="1"/>
          </p:cNvSpPr>
          <p:nvPr>
            <p:ph idx="1"/>
          </p:nvPr>
        </p:nvSpPr>
        <p:spPr>
          <a:xfrm>
            <a:off x="628650" y="1825650"/>
            <a:ext cx="2866641" cy="2807072"/>
          </a:xfrm>
        </p:spPr>
        <p:txBody>
          <a:bodyPr>
            <a:normAutofit/>
          </a:bodyPr>
          <a:lstStyle/>
          <a:p>
            <a:pPr marL="0" indent="0">
              <a:buNone/>
            </a:pPr>
            <a:r>
              <a:rPr lang="tr-TR" altLang="ko-KR" sz="1500">
                <a:latin typeface="Arial" pitchFamily="34" charset="0"/>
                <a:cs typeface="Arial" pitchFamily="34" charset="0"/>
              </a:rPr>
              <a:t>Kitle fonlaması yoluyla bireyler, girişimci start-uplara bir aracı ya da fonlama platformu ile yatırım yapma imkanına sahip olmaktadırlar. Fonlama platformu yatırım fırsatlarını tanıtan ve yatırımcıdan ihraççıya yapılan ödemeyi kolaylaştıran bir web sitesi olarak düşünülebilir.</a:t>
            </a:r>
          </a:p>
        </p:txBody>
      </p:sp>
    </p:spTree>
    <p:extLst>
      <p:ext uri="{BB962C8B-B14F-4D97-AF65-F5344CB8AC3E}">
        <p14:creationId xmlns:p14="http://schemas.microsoft.com/office/powerpoint/2010/main" val="15356382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1417" y="853527"/>
            <a:ext cx="4083287" cy="1051852"/>
          </a:xfrm>
        </p:spPr>
        <p:txBody>
          <a:bodyPr anchor="t">
            <a:normAutofit/>
          </a:bodyPr>
          <a:lstStyle/>
          <a:p>
            <a:r>
              <a:rPr lang="tr-TR" altLang="ko-KR" sz="2400"/>
              <a:t>Crowdfunding</a:t>
            </a:r>
          </a:p>
        </p:txBody>
      </p:sp>
      <p:pic>
        <p:nvPicPr>
          <p:cNvPr id="6" name="Picture 5" descr="Sarı renkli arka plan üzerinde, çizilen ışınlar ve kablosuyla ampul">
            <a:extLst>
              <a:ext uri="{FF2B5EF4-FFF2-40B4-BE49-F238E27FC236}">
                <a16:creationId xmlns:a16="http://schemas.microsoft.com/office/drawing/2014/main" id="{7A388A76-499E-0679-ED33-5AFC05C4E1A6}"/>
              </a:ext>
            </a:extLst>
          </p:cNvPr>
          <p:cNvPicPr>
            <a:picLocks noChangeAspect="1"/>
          </p:cNvPicPr>
          <p:nvPr/>
        </p:nvPicPr>
        <p:blipFill rotWithShape="1">
          <a:blip r:embed="rId2"/>
          <a:srcRect l="49033" r="4772" b="-2"/>
          <a:stretch/>
        </p:blipFill>
        <p:spPr>
          <a:xfrm>
            <a:off x="20" y="10"/>
            <a:ext cx="3863363" cy="5143490"/>
          </a:xfrm>
          <a:prstGeom prst="rect">
            <a:avLst/>
          </a:prstGeom>
        </p:spPr>
      </p:pic>
      <p:cxnSp>
        <p:nvCxnSpPr>
          <p:cNvPr id="10"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653359"/>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4401417" y="1913382"/>
            <a:ext cx="4083287" cy="2693405"/>
          </a:xfrm>
        </p:spPr>
        <p:txBody>
          <a:bodyPr>
            <a:normAutofit/>
          </a:bodyPr>
          <a:lstStyle/>
          <a:p>
            <a:pPr marL="0" indent="0">
              <a:buNone/>
            </a:pPr>
            <a:r>
              <a:rPr lang="tr-TR" altLang="ko-KR" sz="1500">
                <a:latin typeface="Arial" pitchFamily="34" charset="0"/>
                <a:cs typeface="Arial" pitchFamily="34" charset="0"/>
              </a:rPr>
              <a:t>Uygulamada üç temel kitle fonlama yöntemi bulunmaktadır. Bunlar sırasıyla bağış bazlı (1), ödül bazlı (2) ve yatırım bazlı (3) kitle fonlamadır. Bağış ve ödül bazlı yöntemler ile faaliyet gösteren kitle fonlama platformları 2010 yılından itibaren Türkiye’de kurulmaya başlanmıştır.</a:t>
            </a:r>
          </a:p>
        </p:txBody>
      </p:sp>
    </p:spTree>
    <p:extLst>
      <p:ext uri="{BB962C8B-B14F-4D97-AF65-F5344CB8AC3E}">
        <p14:creationId xmlns:p14="http://schemas.microsoft.com/office/powerpoint/2010/main" val="31149371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1" y="479394"/>
            <a:ext cx="2678858" cy="2680137"/>
          </a:xfrm>
        </p:spPr>
        <p:txBody>
          <a:bodyPr vert="horz" lIns="91440" tIns="45720" rIns="91440" bIns="45720" rtlCol="0" anchor="b">
            <a:normAutofit/>
          </a:bodyPr>
          <a:lstStyle/>
          <a:p>
            <a:pPr latinLnBrk="0">
              <a:lnSpc>
                <a:spcPct val="90000"/>
              </a:lnSpc>
            </a:pPr>
            <a:r>
              <a:rPr lang="en-US" altLang="ko-KR" sz="2800" kern="1200">
                <a:solidFill>
                  <a:schemeClr val="tx1"/>
                </a:solidFill>
                <a:latin typeface="+mj-lt"/>
                <a:ea typeface="+mj-ea"/>
                <a:cs typeface="+mj-cs"/>
              </a:rPr>
              <a:t>Crowdfunding</a:t>
            </a:r>
          </a:p>
        </p:txBody>
      </p:sp>
      <p:sp>
        <p:nvSpPr>
          <p:cNvPr id="615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3306950"/>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90722" y="1222250"/>
            <a:ext cx="5410962" cy="26784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67977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r>
              <a:rPr lang="tr-TR" altLang="ko-KR" sz="3000"/>
              <a:t>Finansal Tablolar</a:t>
            </a:r>
          </a:p>
        </p:txBody>
      </p:sp>
      <p:sp>
        <p:nvSpPr>
          <p:cNvPr id="4" name="Content Placeholder 3"/>
          <p:cNvSpPr>
            <a:spLocks noGrp="1"/>
          </p:cNvSpPr>
          <p:nvPr>
            <p:ph idx="1"/>
          </p:nvPr>
        </p:nvSpPr>
        <p:spPr>
          <a:xfrm>
            <a:off x="571351" y="2057400"/>
            <a:ext cx="3485179" cy="2709861"/>
          </a:xfrm>
        </p:spPr>
        <p:txBody>
          <a:bodyPr anchor="ctr">
            <a:normAutofit/>
          </a:bodyPr>
          <a:lstStyle/>
          <a:p>
            <a:pPr marL="0" indent="0">
              <a:buNone/>
            </a:pPr>
            <a:r>
              <a:rPr lang="tr-TR" altLang="ko-KR" sz="2000" dirty="0">
                <a:latin typeface="Arial" pitchFamily="34" charset="0"/>
                <a:cs typeface="Arial" pitchFamily="34" charset="0"/>
              </a:rPr>
              <a:t>Bilanço</a:t>
            </a:r>
          </a:p>
          <a:p>
            <a:pPr marL="0" indent="0">
              <a:buNone/>
            </a:pPr>
            <a:endParaRPr lang="tr-TR" altLang="ko-KR" sz="2000" dirty="0">
              <a:latin typeface="Arial" pitchFamily="34" charset="0"/>
              <a:cs typeface="Arial" pitchFamily="34" charset="0"/>
            </a:endParaRPr>
          </a:p>
          <a:p>
            <a:pPr marL="0" indent="0">
              <a:buNone/>
            </a:pPr>
            <a:r>
              <a:rPr lang="tr-TR" altLang="ko-KR" sz="2000" dirty="0">
                <a:latin typeface="Arial" pitchFamily="34" charset="0"/>
                <a:cs typeface="Arial" pitchFamily="34" charset="0"/>
              </a:rPr>
              <a:t>Gelir Tablosu</a:t>
            </a:r>
          </a:p>
          <a:p>
            <a:pPr marL="0" indent="0">
              <a:buNone/>
            </a:pPr>
            <a:endParaRPr lang="tr-TR" altLang="ko-KR" sz="2000" dirty="0">
              <a:latin typeface="Arial" pitchFamily="34" charset="0"/>
              <a:cs typeface="Arial" pitchFamily="34" charset="0"/>
            </a:endParaRPr>
          </a:p>
          <a:p>
            <a:pPr marL="0" indent="0">
              <a:buNone/>
            </a:pPr>
            <a:r>
              <a:rPr lang="tr-TR" altLang="ko-KR" sz="2000" dirty="0">
                <a:latin typeface="Arial" pitchFamily="34" charset="0"/>
                <a:cs typeface="Arial" pitchFamily="34" charset="0"/>
              </a:rPr>
              <a:t>Nakit Akım Tablosu</a:t>
            </a:r>
          </a:p>
        </p:txBody>
      </p:sp>
      <p:pic>
        <p:nvPicPr>
          <p:cNvPr id="6" name="Picture 5" descr="Verimlilik öğeleri bulunan masa">
            <a:extLst>
              <a:ext uri="{FF2B5EF4-FFF2-40B4-BE49-F238E27FC236}">
                <a16:creationId xmlns:a16="http://schemas.microsoft.com/office/drawing/2014/main" id="{4FEE7531-4E8F-3163-088A-474345D64238}"/>
              </a:ext>
            </a:extLst>
          </p:cNvPr>
          <p:cNvPicPr>
            <a:picLocks noChangeAspect="1"/>
          </p:cNvPicPr>
          <p:nvPr/>
        </p:nvPicPr>
        <p:blipFill rotWithShape="1">
          <a:blip r:embed="rId2"/>
          <a:srcRect l="27924" r="12676"/>
          <a:stretch/>
        </p:blipFill>
        <p:spPr>
          <a:xfrm>
            <a:off x="4572000" y="10"/>
            <a:ext cx="4577118" cy="5143490"/>
          </a:xfrm>
          <a:prstGeom prst="rect">
            <a:avLst/>
          </a:prstGeom>
        </p:spPr>
      </p:pic>
    </p:spTree>
    <p:extLst>
      <p:ext uri="{BB962C8B-B14F-4D97-AF65-F5344CB8AC3E}">
        <p14:creationId xmlns:p14="http://schemas.microsoft.com/office/powerpoint/2010/main" val="14567108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Bilanço</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a:latin typeface="Arial" pitchFamily="34" charset="0"/>
                <a:cs typeface="Arial" pitchFamily="34" charset="0"/>
              </a:rPr>
              <a:t> Bilanço, işletmenin belli bir tarihteki varlıklarını ve bu varlıkların sağlandığı kaynaklarını gösteren mali bir tablodur. Bilanço muhasebe sisteminin en önemli tablolarından biridir. Bilanço işletmeler açısından son derece fayda sağlamaktadır. Bilançonun biçiminde dört bölüm bulunmaktadır.</a:t>
            </a: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 Bilanço başlığı</a:t>
            </a:r>
          </a:p>
          <a:p>
            <a:pPr marL="0" indent="0">
              <a:buNone/>
            </a:pPr>
            <a:r>
              <a:rPr lang="tr-TR" altLang="ko-KR" sz="1700">
                <a:latin typeface="Arial" pitchFamily="34" charset="0"/>
                <a:cs typeface="Arial" pitchFamily="34" charset="0"/>
              </a:rPr>
              <a:t>- Aktif tarafı</a:t>
            </a:r>
          </a:p>
          <a:p>
            <a:pPr marL="0" indent="0">
              <a:buNone/>
            </a:pPr>
            <a:r>
              <a:rPr lang="tr-TR" altLang="ko-KR" sz="1700">
                <a:latin typeface="Arial" pitchFamily="34" charset="0"/>
                <a:cs typeface="Arial" pitchFamily="34" charset="0"/>
              </a:rPr>
              <a:t>- Pasif tarafı</a:t>
            </a:r>
          </a:p>
          <a:p>
            <a:pPr marL="0" indent="0">
              <a:buNone/>
            </a:pPr>
            <a:r>
              <a:rPr lang="tr-TR" altLang="ko-KR" sz="1700">
                <a:latin typeface="Arial" pitchFamily="34" charset="0"/>
                <a:cs typeface="Arial" pitchFamily="34" charset="0"/>
              </a:rPr>
              <a:t>- Bilanço dipnotları</a:t>
            </a:r>
          </a:p>
        </p:txBody>
      </p:sp>
    </p:spTree>
    <p:extLst>
      <p:ext uri="{BB962C8B-B14F-4D97-AF65-F5344CB8AC3E}">
        <p14:creationId xmlns:p14="http://schemas.microsoft.com/office/powerpoint/2010/main" val="25710179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Bilanço</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lnSpc>
                <a:spcPct val="90000"/>
              </a:lnSpc>
              <a:buNone/>
            </a:pPr>
            <a:r>
              <a:rPr lang="tr-TR" altLang="ko-KR" sz="1700">
                <a:latin typeface="Arial" pitchFamily="34" charset="0"/>
                <a:cs typeface="Arial" pitchFamily="34" charset="0"/>
              </a:rPr>
              <a:t> Bilançonun Varlıklarının İlkeleri:</a:t>
            </a:r>
          </a:p>
          <a:p>
            <a:pPr marL="0" indent="0">
              <a:lnSpc>
                <a:spcPct val="90000"/>
              </a:lnSpc>
              <a:buNone/>
            </a:pPr>
            <a:r>
              <a:rPr lang="tr-TR" altLang="ko-KR" sz="1700">
                <a:latin typeface="Arial" pitchFamily="34" charset="0"/>
                <a:cs typeface="Arial" pitchFamily="34" charset="0"/>
              </a:rPr>
              <a:t>- İşletmenin bir yıl içinde paraya dönüşebilecek değerleri dönen varlık, bir yıldan uzun sürede paraya çevrilecek değerler duran varlıklar grubunda yer alır.</a:t>
            </a:r>
          </a:p>
          <a:p>
            <a:pPr marL="0" indent="0">
              <a:lnSpc>
                <a:spcPct val="90000"/>
              </a:lnSpc>
              <a:buNone/>
            </a:pPr>
            <a:r>
              <a:rPr lang="tr-TR" altLang="ko-KR" sz="1700">
                <a:latin typeface="Arial" pitchFamily="34" charset="0"/>
                <a:cs typeface="Arial" pitchFamily="34" charset="0"/>
              </a:rPr>
              <a:t>- Vadesi bir yılın altına düşen duran varlıklar dönen varlık grubuna aktarılır.</a:t>
            </a:r>
          </a:p>
          <a:p>
            <a:pPr marL="0" indent="0">
              <a:lnSpc>
                <a:spcPct val="90000"/>
              </a:lnSpc>
              <a:buNone/>
            </a:pPr>
            <a:r>
              <a:rPr lang="tr-TR" altLang="ko-KR" sz="1700">
                <a:latin typeface="Arial" pitchFamily="34" charset="0"/>
                <a:cs typeface="Arial" pitchFamily="34" charset="0"/>
              </a:rPr>
              <a:t>- Değeri düşen varlıklara karşılık ayrılır.</a:t>
            </a:r>
          </a:p>
          <a:p>
            <a:pPr marL="0" indent="0">
              <a:lnSpc>
                <a:spcPct val="90000"/>
              </a:lnSpc>
              <a:buNone/>
            </a:pPr>
            <a:r>
              <a:rPr lang="tr-TR" altLang="ko-KR" sz="1700">
                <a:latin typeface="Arial" pitchFamily="34" charset="0"/>
                <a:cs typeface="Arial" pitchFamily="34" charset="0"/>
              </a:rPr>
              <a:t>- Vadeli alacaklar bilânço günündeki değerine indirgenmelidir.</a:t>
            </a:r>
          </a:p>
          <a:p>
            <a:pPr marL="0" indent="0">
              <a:lnSpc>
                <a:spcPct val="90000"/>
              </a:lnSpc>
              <a:buNone/>
            </a:pPr>
            <a:r>
              <a:rPr lang="tr-TR" altLang="ko-KR" sz="1700">
                <a:latin typeface="Arial" pitchFamily="34" charset="0"/>
                <a:cs typeface="Arial" pitchFamily="34" charset="0"/>
              </a:rPr>
              <a:t>- Birikmiş amortismanlar bilânçoda gösterilmelidir.</a:t>
            </a:r>
          </a:p>
          <a:p>
            <a:pPr marL="0" indent="0">
              <a:lnSpc>
                <a:spcPct val="90000"/>
              </a:lnSpc>
              <a:buNone/>
            </a:pPr>
            <a:r>
              <a:rPr lang="tr-TR" altLang="ko-KR" sz="1700">
                <a:latin typeface="Arial" pitchFamily="34" charset="0"/>
                <a:cs typeface="Arial" pitchFamily="34" charset="0"/>
              </a:rPr>
              <a:t>- Alacaklar özelliklerine göre ayrılmalıdır.</a:t>
            </a:r>
          </a:p>
          <a:p>
            <a:pPr marL="0" indent="0">
              <a:lnSpc>
                <a:spcPct val="90000"/>
              </a:lnSpc>
              <a:buNone/>
            </a:pPr>
            <a:r>
              <a:rPr lang="tr-TR" altLang="ko-KR" sz="1700">
                <a:latin typeface="Arial" pitchFamily="34" charset="0"/>
                <a:cs typeface="Arial" pitchFamily="34" charset="0"/>
              </a:rPr>
              <a:t>- Kesin olmayan alacaklar için tahakkuk yapılmamalıdır.</a:t>
            </a:r>
          </a:p>
        </p:txBody>
      </p:sp>
    </p:spTree>
    <p:extLst>
      <p:ext uri="{BB962C8B-B14F-4D97-AF65-F5344CB8AC3E}">
        <p14:creationId xmlns:p14="http://schemas.microsoft.com/office/powerpoint/2010/main" val="31744326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Bilanço</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a:latin typeface="Arial" pitchFamily="34" charset="0"/>
                <a:cs typeface="Arial" pitchFamily="34" charset="0"/>
              </a:rPr>
              <a:t>  Bilançonun Kaynaklarının İlkeleri:</a:t>
            </a:r>
          </a:p>
          <a:p>
            <a:pPr marL="0" indent="0">
              <a:buNone/>
            </a:pPr>
            <a:r>
              <a:rPr lang="tr-TR" altLang="ko-KR" sz="1700">
                <a:latin typeface="Arial" pitchFamily="34" charset="0"/>
                <a:cs typeface="Arial" pitchFamily="34" charset="0"/>
              </a:rPr>
              <a:t>- Kısa ve uzun vade ayırımında bir yıl ölçüt alınmalıdır.</a:t>
            </a:r>
          </a:p>
          <a:p>
            <a:pPr marL="0" indent="0">
              <a:buNone/>
            </a:pPr>
            <a:r>
              <a:rPr lang="tr-TR" altLang="ko-KR" sz="1700">
                <a:latin typeface="Arial" pitchFamily="34" charset="0"/>
                <a:cs typeface="Arial" pitchFamily="34" charset="0"/>
              </a:rPr>
              <a:t>- Vadesi bir yılın altına düşen borçlar kısa vadeli yabancı kaynaklara aktarılmalıdır.</a:t>
            </a:r>
          </a:p>
          <a:p>
            <a:pPr marL="0" indent="0">
              <a:buNone/>
            </a:pPr>
            <a:r>
              <a:rPr lang="tr-TR" altLang="ko-KR" sz="1700">
                <a:latin typeface="Arial" pitchFamily="34" charset="0"/>
                <a:cs typeface="Arial" pitchFamily="34" charset="0"/>
              </a:rPr>
              <a:t>- Tüm borçlar gösterilmelidir.</a:t>
            </a:r>
          </a:p>
          <a:p>
            <a:pPr marL="0" indent="0">
              <a:buNone/>
            </a:pPr>
            <a:r>
              <a:rPr lang="tr-TR" altLang="ko-KR" sz="1700">
                <a:latin typeface="Arial" pitchFamily="34" charset="0"/>
                <a:cs typeface="Arial" pitchFamily="34" charset="0"/>
              </a:rPr>
              <a:t>- Vadeli borçlar bilânço günündeki değerine indirgenmelidir.</a:t>
            </a:r>
          </a:p>
          <a:p>
            <a:pPr marL="0" indent="0">
              <a:buNone/>
            </a:pPr>
            <a:r>
              <a:rPr lang="tr-TR" altLang="ko-KR" sz="1700">
                <a:latin typeface="Arial" pitchFamily="34" charset="0"/>
                <a:cs typeface="Arial" pitchFamily="34" charset="0"/>
              </a:rPr>
              <a:t>- Borçlar özelliklerine göre ayrılmalıdır..</a:t>
            </a:r>
          </a:p>
        </p:txBody>
      </p:sp>
    </p:spTree>
    <p:extLst>
      <p:ext uri="{BB962C8B-B14F-4D97-AF65-F5344CB8AC3E}">
        <p14:creationId xmlns:p14="http://schemas.microsoft.com/office/powerpoint/2010/main" val="726048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Bilanço</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a:latin typeface="Arial" pitchFamily="34" charset="0"/>
                <a:cs typeface="Arial" pitchFamily="34" charset="0"/>
              </a:rPr>
              <a:t>Bilançonun Özkaynaklarının İlkeleri:</a:t>
            </a:r>
          </a:p>
          <a:p>
            <a:pPr marL="0" indent="0">
              <a:buNone/>
            </a:pPr>
            <a:r>
              <a:rPr lang="tr-TR" altLang="ko-KR" sz="1700">
                <a:latin typeface="Arial" pitchFamily="34" charset="0"/>
                <a:cs typeface="Arial" pitchFamily="34" charset="0"/>
              </a:rPr>
              <a:t>- Özkaynakların işletme sahip ve ortaklarının haklarını göstermesi gerekir.</a:t>
            </a:r>
          </a:p>
          <a:p>
            <a:pPr marL="0" indent="0">
              <a:buNone/>
            </a:pPr>
            <a:r>
              <a:rPr lang="tr-TR" altLang="ko-KR" sz="1700">
                <a:latin typeface="Arial" pitchFamily="34" charset="0"/>
                <a:cs typeface="Arial" pitchFamily="34" charset="0"/>
              </a:rPr>
              <a:t>- Sermaye payları özelliklerine göre gösterilmelidir.</a:t>
            </a:r>
          </a:p>
          <a:p>
            <a:pPr marL="0" indent="0">
              <a:buNone/>
            </a:pPr>
            <a:r>
              <a:rPr lang="tr-TR" altLang="ko-KR" sz="1700">
                <a:latin typeface="Arial" pitchFamily="34" charset="0"/>
                <a:cs typeface="Arial" pitchFamily="34" charset="0"/>
              </a:rPr>
              <a:t>- Azalan özkaynak belirtilmelidir.</a:t>
            </a:r>
          </a:p>
          <a:p>
            <a:pPr marL="0" indent="0">
              <a:buNone/>
            </a:pPr>
            <a:r>
              <a:rPr lang="tr-TR" altLang="ko-KR" sz="1700">
                <a:latin typeface="Arial" pitchFamily="34" charset="0"/>
                <a:cs typeface="Arial" pitchFamily="34" charset="0"/>
              </a:rPr>
              <a:t>- Özkaynak net gösterilmelidir.</a:t>
            </a:r>
          </a:p>
          <a:p>
            <a:pPr marL="0" indent="0">
              <a:buNone/>
            </a:pPr>
            <a:r>
              <a:rPr lang="tr-TR" altLang="ko-KR" sz="1700">
                <a:latin typeface="Arial" pitchFamily="34" charset="0"/>
                <a:cs typeface="Arial" pitchFamily="34" charset="0"/>
              </a:rPr>
              <a:t>- Zarar özkaynaklardan indirilmelidir.</a:t>
            </a:r>
          </a:p>
          <a:p>
            <a:pPr marL="0" indent="0">
              <a:buNone/>
            </a:pPr>
            <a:r>
              <a:rPr lang="tr-TR" altLang="ko-KR" sz="1700">
                <a:latin typeface="Arial" pitchFamily="34" charset="0"/>
                <a:cs typeface="Arial" pitchFamily="34" charset="0"/>
              </a:rPr>
              <a:t>-Sermaye yedekleri gelir olarak gelir tablosuna alınmamalıdır.</a:t>
            </a:r>
          </a:p>
        </p:txBody>
      </p:sp>
    </p:spTree>
    <p:extLst>
      <p:ext uri="{BB962C8B-B14F-4D97-AF65-F5344CB8AC3E}">
        <p14:creationId xmlns:p14="http://schemas.microsoft.com/office/powerpoint/2010/main" val="41509420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8485" y="841772"/>
            <a:ext cx="3017520" cy="2403100"/>
          </a:xfrm>
        </p:spPr>
        <p:txBody>
          <a:bodyPr vert="horz" lIns="91440" tIns="45720" rIns="91440" bIns="45720" rtlCol="0" anchor="b">
            <a:normAutofit/>
          </a:bodyPr>
          <a:lstStyle/>
          <a:p>
            <a:pPr latinLnBrk="0">
              <a:lnSpc>
                <a:spcPct val="90000"/>
              </a:lnSpc>
            </a:pPr>
            <a:r>
              <a:rPr lang="en-US" altLang="ko-KR" kern="1200">
                <a:solidFill>
                  <a:schemeClr val="tx1"/>
                </a:solidFill>
                <a:latin typeface="+mj-lt"/>
                <a:ea typeface="+mj-ea"/>
                <a:cs typeface="+mj-cs"/>
              </a:rPr>
              <a:t>Bilanço</a:t>
            </a:r>
          </a:p>
        </p:txBody>
      </p:sp>
      <p:sp>
        <p:nvSpPr>
          <p:cNvPr id="8201" name="Rectangle 820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03" name="Rectangle 820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301752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43938" y="469262"/>
            <a:ext cx="4743808" cy="409153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8978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Gelir Tablosu</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a:latin typeface="Arial" pitchFamily="34" charset="0"/>
                <a:cs typeface="Arial" pitchFamily="34" charset="0"/>
              </a:rPr>
              <a:t>Gelir tablosu, işletmenin belli bir dönemde elde ettiği tüm gelirler ile aynı dönemde katlandığı bütün maliyet ve giderleri ve bunların sonucunda işletmenin elde ettiği dönem net kârı veya zararını gösteren bir tablodur.</a:t>
            </a:r>
          </a:p>
          <a:p>
            <a:pPr marL="0" indent="0">
              <a:buNone/>
            </a:pPr>
            <a:endParaRPr lang="tr-TR" altLang="ko-KR" sz="1700">
              <a:latin typeface="Arial" pitchFamily="34" charset="0"/>
              <a:cs typeface="Arial" pitchFamily="34" charset="0"/>
            </a:endParaRPr>
          </a:p>
        </p:txBody>
      </p:sp>
    </p:spTree>
    <p:extLst>
      <p:ext uri="{BB962C8B-B14F-4D97-AF65-F5344CB8AC3E}">
        <p14:creationId xmlns:p14="http://schemas.microsoft.com/office/powerpoint/2010/main" val="22531839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Gelir Tablosu</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a:latin typeface="Arial" pitchFamily="34" charset="0"/>
                <a:cs typeface="Arial" pitchFamily="34" charset="0"/>
              </a:rPr>
              <a:t>Gelir tablosu mali tablolar ilkelerine uygun tek düzen formlar şeklinde hazırlanır. İşletmeler karşılaştırmalarda kolaylık sağlayacak ve anlam birliği oluşturacak şekilde gelir tablolarını düzenlemek zorundadır. Gelir tablosu finansal analize elverişli olarak rapor tipinde ya da hesap tipi olarak düzenlenebilir.</a:t>
            </a:r>
          </a:p>
          <a:p>
            <a:pPr marL="0" indent="0">
              <a:buNone/>
            </a:pPr>
            <a:endParaRPr lang="tr-TR" altLang="ko-KR" sz="1700">
              <a:latin typeface="Arial" pitchFamily="34" charset="0"/>
              <a:cs typeface="Arial" pitchFamily="34" charset="0"/>
            </a:endParaRPr>
          </a:p>
        </p:txBody>
      </p:sp>
    </p:spTree>
    <p:extLst>
      <p:ext uri="{BB962C8B-B14F-4D97-AF65-F5344CB8AC3E}">
        <p14:creationId xmlns:p14="http://schemas.microsoft.com/office/powerpoint/2010/main" val="38935082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1" y="479394"/>
            <a:ext cx="2678858" cy="2680137"/>
          </a:xfrm>
        </p:spPr>
        <p:txBody>
          <a:bodyPr vert="horz" lIns="91440" tIns="45720" rIns="91440" bIns="45720" rtlCol="0" anchor="b">
            <a:normAutofit/>
          </a:bodyPr>
          <a:lstStyle/>
          <a:p>
            <a:pPr latinLnBrk="0">
              <a:lnSpc>
                <a:spcPct val="90000"/>
              </a:lnSpc>
            </a:pPr>
            <a:r>
              <a:rPr lang="en-US" altLang="ko-KR" sz="5000" kern="1200">
                <a:solidFill>
                  <a:schemeClr val="tx1"/>
                </a:solidFill>
                <a:latin typeface="+mj-lt"/>
                <a:ea typeface="+mj-ea"/>
                <a:cs typeface="+mj-cs"/>
              </a:rPr>
              <a:t>Gelir Tablosu</a:t>
            </a:r>
          </a:p>
        </p:txBody>
      </p:sp>
      <p:sp>
        <p:nvSpPr>
          <p:cNvPr id="922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3306950"/>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651330" y="480060"/>
            <a:ext cx="5089746" cy="416280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29208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Nakit Akış Tablosu</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a:latin typeface="Arial" pitchFamily="34" charset="0"/>
                <a:cs typeface="Arial" pitchFamily="34" charset="0"/>
              </a:rPr>
              <a:t>Finansal durum tablosu bir sonuç olup işletmenin bir dönem sonucunda ulaştığı finansal yapıya ilişkin bir bilgi vermektedir. </a:t>
            </a:r>
          </a:p>
          <a:p>
            <a:pPr marL="0" indent="0">
              <a:buNone/>
            </a:pPr>
            <a:r>
              <a:rPr lang="tr-TR" altLang="ko-KR" sz="1700">
                <a:latin typeface="Arial" pitchFamily="34" charset="0"/>
                <a:cs typeface="Arial" pitchFamily="34" charset="0"/>
              </a:rPr>
              <a:t>Kapsamlı gelir tablosu işletmenin sahip olduğu varlıkları kullanarak gelir yaratabilme gücünü göstermektedir. Nakit akış tablosu ise nakit yaratma gücüne ve bu nakitlerin kullanılmasına ilişkin bilgiler vermektedir. </a:t>
            </a:r>
          </a:p>
          <a:p>
            <a:pPr marL="0" indent="0">
              <a:buNone/>
            </a:pPr>
            <a:r>
              <a:rPr lang="tr-TR" altLang="ko-KR" sz="1700">
                <a:latin typeface="Arial" pitchFamily="34" charset="0"/>
                <a:cs typeface="Arial" pitchFamily="34" charset="0"/>
              </a:rPr>
              <a:t>Nakit akış tablosu finansal durum tablosundan ve kapsamlı gelir tablosundan türetilen bir finansal tablodur.</a:t>
            </a:r>
          </a:p>
        </p:txBody>
      </p:sp>
    </p:spTree>
    <p:extLst>
      <p:ext uri="{BB962C8B-B14F-4D97-AF65-F5344CB8AC3E}">
        <p14:creationId xmlns:p14="http://schemas.microsoft.com/office/powerpoint/2010/main" val="3843603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Nakit Akış Tablosu</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a:latin typeface="Arial" pitchFamily="34" charset="0"/>
                <a:cs typeface="Arial" pitchFamily="34" charset="0"/>
              </a:rPr>
              <a:t>Nakit akış tablosunu finansal durum tablosundan ve kapsamlı gelir tablosundan ayıran husus “nakit esaslı” olmasıdır. Diğer finansal tablolar tahakkuk esasına göre hazırlanır ve sunulurlar. Bu yönüyle bakıldığında nakit akış tablosu diğer finansal tablolardan daha önemli olmaktadır.</a:t>
            </a:r>
          </a:p>
        </p:txBody>
      </p:sp>
    </p:spTree>
    <p:extLst>
      <p:ext uri="{BB962C8B-B14F-4D97-AF65-F5344CB8AC3E}">
        <p14:creationId xmlns:p14="http://schemas.microsoft.com/office/powerpoint/2010/main" val="24121298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Nakit Akış Tablosu</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a:latin typeface="Arial" pitchFamily="34" charset="0"/>
                <a:cs typeface="Arial" pitchFamily="34" charset="0"/>
              </a:rPr>
              <a:t>Nakit akış tablosunu finansal durum tablosundan ve kapsamlı gelir tablosundan ayıran husus “nakit esaslı” olmasıdır. Diğer finansal tablolar tahakkuk esasına göre hazırlanır ve sunulurlar. Bu yönüyle bakıldığında nakit akış tablosu diğer finansal tablolardan daha önemli olmaktadır.</a:t>
            </a:r>
          </a:p>
        </p:txBody>
      </p:sp>
    </p:spTree>
    <p:extLst>
      <p:ext uri="{BB962C8B-B14F-4D97-AF65-F5344CB8AC3E}">
        <p14:creationId xmlns:p14="http://schemas.microsoft.com/office/powerpoint/2010/main" val="27100067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1812</TotalTime>
  <Words>2084</Words>
  <Application>Microsoft Office PowerPoint</Application>
  <PresentationFormat>Ekran Gösterisi (16:9)</PresentationFormat>
  <Paragraphs>210</Paragraphs>
  <Slides>59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59</vt:i4>
      </vt:variant>
    </vt:vector>
  </HeadingPairs>
  <TitlesOfParts>
    <vt:vector size="63" baseType="lpstr">
      <vt:lpstr>맑은 고딕</vt:lpstr>
      <vt:lpstr>Arial</vt:lpstr>
      <vt:lpstr>Calibri</vt:lpstr>
      <vt:lpstr>Office Theme</vt:lpstr>
      <vt:lpstr>PowerPoint Sunusu</vt:lpstr>
      <vt:lpstr>Finans Fonksiyonu</vt:lpstr>
      <vt:lpstr>Finans Departmanının İlgilendiği Konular</vt:lpstr>
      <vt:lpstr>Finans Departmanının İlgilendiği Konular</vt:lpstr>
      <vt:lpstr>Maddi Olmayan Varlıklar</vt:lpstr>
      <vt:lpstr>Finans Departmanının İlgilendiği Konular</vt:lpstr>
      <vt:lpstr>Finans Departmanının İlgilendiği Konular</vt:lpstr>
      <vt:lpstr>Finans Yöneticisinin Görevleri</vt:lpstr>
      <vt:lpstr>Finans Yöneticisinin Görevleri</vt:lpstr>
      <vt:lpstr>Kaynağına Göre Sermaye</vt:lpstr>
      <vt:lpstr>Kullanış Biçimine Göre Sermaye</vt:lpstr>
      <vt:lpstr>Sabit Sermaye</vt:lpstr>
      <vt:lpstr>Döner Varlıklar</vt:lpstr>
      <vt:lpstr>İşletme Sermayesi</vt:lpstr>
      <vt:lpstr>İşletme Sermayesi</vt:lpstr>
      <vt:lpstr>Sermaye Maliyeti</vt:lpstr>
      <vt:lpstr>Dış Kaynak Sermayesi Maliyeti</vt:lpstr>
      <vt:lpstr>Öz Kaynak Sermayesi Maliyeti</vt:lpstr>
      <vt:lpstr>Öz Kaynak Sermayesi Maliyeti</vt:lpstr>
      <vt:lpstr>Dağıtılmayan Karların Maliyeti</vt:lpstr>
      <vt:lpstr>Kaynağına Göre Finansman Türleri</vt:lpstr>
      <vt:lpstr>Öz Kaynaklardan Finansman</vt:lpstr>
      <vt:lpstr>Dış Kaynaklardan Finansman</vt:lpstr>
      <vt:lpstr>Oto Finansman</vt:lpstr>
      <vt:lpstr>Oto Finansmanın Yararları</vt:lpstr>
      <vt:lpstr>Süreye Göre Finansman Türleri</vt:lpstr>
      <vt:lpstr>Uzun Süreli Finansman</vt:lpstr>
      <vt:lpstr>Kısa Süreli Finansman</vt:lpstr>
      <vt:lpstr>Kısa Süreli Finansman</vt:lpstr>
      <vt:lpstr>Yeni Finansman Kaynakları</vt:lpstr>
      <vt:lpstr>Leasing</vt:lpstr>
      <vt:lpstr>Faaliyet Kiralaması</vt:lpstr>
      <vt:lpstr>Finansal Kiralama</vt:lpstr>
      <vt:lpstr>Faktöring</vt:lpstr>
      <vt:lpstr>Faktöring</vt:lpstr>
      <vt:lpstr>Faktöring</vt:lpstr>
      <vt:lpstr>Faktöring</vt:lpstr>
      <vt:lpstr>Forfaiting</vt:lpstr>
      <vt:lpstr>Forfaiting</vt:lpstr>
      <vt:lpstr>Risk Sermayesi</vt:lpstr>
      <vt:lpstr>Risk Sermayesi</vt:lpstr>
      <vt:lpstr>Risk Sermayesi</vt:lpstr>
      <vt:lpstr>Risk Sermayesi</vt:lpstr>
      <vt:lpstr>Risk Sermayesi</vt:lpstr>
      <vt:lpstr>Crowdfunding</vt:lpstr>
      <vt:lpstr>Crowdfunding</vt:lpstr>
      <vt:lpstr>Crowdfunding</vt:lpstr>
      <vt:lpstr>Finansal Tablolar</vt:lpstr>
      <vt:lpstr>Bilanço</vt:lpstr>
      <vt:lpstr>Bilanço</vt:lpstr>
      <vt:lpstr>Bilanço</vt:lpstr>
      <vt:lpstr>Bilanço</vt:lpstr>
      <vt:lpstr>Bilanço</vt:lpstr>
      <vt:lpstr>Gelir Tablosu</vt:lpstr>
      <vt:lpstr>Gelir Tablosu</vt:lpstr>
      <vt:lpstr>Gelir Tablosu</vt:lpstr>
      <vt:lpstr>Nakit Akış Tablosu</vt:lpstr>
      <vt:lpstr>Nakit Akış Tablosu</vt:lpstr>
      <vt:lpstr>Nakit Akış Tablosu</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esra cakır</cp:lastModifiedBy>
  <cp:revision>115</cp:revision>
  <dcterms:created xsi:type="dcterms:W3CDTF">2014-04-01T16:27:38Z</dcterms:created>
  <dcterms:modified xsi:type="dcterms:W3CDTF">2024-03-10T20:07:33Z</dcterms:modified>
</cp:coreProperties>
</file>