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66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1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35" autoAdjust="0"/>
    <p:restoredTop sz="94660"/>
  </p:normalViewPr>
  <p:slideViewPr>
    <p:cSldViewPr snapToGrid="0">
      <p:cViewPr>
        <p:scale>
          <a:sx n="81" d="100"/>
          <a:sy n="81" d="100"/>
        </p:scale>
        <p:origin x="-28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8899" y="1057048"/>
            <a:ext cx="8302541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8899" y="3536723"/>
            <a:ext cx="830254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3" y="1683613"/>
            <a:ext cx="8251553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943" y="4563338"/>
            <a:ext cx="825155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943" y="1873975"/>
            <a:ext cx="420624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926" y="1873975"/>
            <a:ext cx="429768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3" y="299811"/>
            <a:ext cx="8623663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940" y="1615849"/>
            <a:ext cx="43891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941" y="2439761"/>
            <a:ext cx="438912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629" y="1615849"/>
            <a:ext cx="411697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629" y="2439761"/>
            <a:ext cx="411697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3" y="465138"/>
            <a:ext cx="3099980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594" y="465138"/>
            <a:ext cx="5371011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43" y="2065338"/>
            <a:ext cx="309998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4" y="483326"/>
            <a:ext cx="2677886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18899" y="483326"/>
            <a:ext cx="5809707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44" y="2083526"/>
            <a:ext cx="267788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4943" y="417376"/>
            <a:ext cx="103427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943" y="1841862"/>
            <a:ext cx="10342774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4943" y="6356349"/>
            <a:ext cx="2183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8899" y="6356349"/>
            <a:ext cx="3275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24693" y="6356350"/>
            <a:ext cx="19039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71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Le</a:t>
            </a:r>
            <a:r>
              <a:rPr lang="tr-TR" dirty="0" smtClean="0"/>
              <a:t> </a:t>
            </a:r>
            <a:r>
              <a:rPr lang="tr-TR" dirty="0" err="1" smtClean="0"/>
              <a:t>Plus</a:t>
            </a:r>
            <a:r>
              <a:rPr lang="tr-TR" dirty="0" smtClean="0"/>
              <a:t>-</a:t>
            </a:r>
            <a:r>
              <a:rPr lang="tr-TR" dirty="0" err="1" smtClean="0"/>
              <a:t>que</a:t>
            </a:r>
            <a:r>
              <a:rPr lang="tr-TR" dirty="0" smtClean="0"/>
              <a:t>-</a:t>
            </a:r>
            <a:r>
              <a:rPr lang="tr-TR" dirty="0" err="1" smtClean="0"/>
              <a:t>parfait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2092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Le</a:t>
            </a:r>
            <a:r>
              <a:rPr lang="tr-TR" dirty="0" smtClean="0"/>
              <a:t> </a:t>
            </a:r>
            <a:r>
              <a:rPr lang="tr-TR" dirty="0" err="1" smtClean="0"/>
              <a:t>Plus</a:t>
            </a:r>
            <a:r>
              <a:rPr lang="tr-TR" dirty="0" smtClean="0"/>
              <a:t>-</a:t>
            </a:r>
            <a:r>
              <a:rPr lang="tr-TR" dirty="0" err="1" smtClean="0"/>
              <a:t>que</a:t>
            </a:r>
            <a:r>
              <a:rPr lang="tr-TR" dirty="0" smtClean="0"/>
              <a:t>-</a:t>
            </a:r>
            <a:r>
              <a:rPr lang="tr-TR" dirty="0" err="1" smtClean="0"/>
              <a:t>parfait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279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En français, le "plus-que-parfait" est utilisé pour indiquer des actions qui se sont produites avant d'autres actions passées. Il équivaudrait à "</a:t>
            </a:r>
            <a:r>
              <a:rPr lang="fr-FR" sz="2400" dirty="0" err="1" smtClean="0"/>
              <a:t>had</a:t>
            </a:r>
            <a:r>
              <a:rPr lang="fr-FR" sz="2400" dirty="0" smtClean="0"/>
              <a:t> </a:t>
            </a:r>
            <a:r>
              <a:rPr lang="fr-FR" sz="2400" dirty="0" err="1" smtClean="0"/>
              <a:t>happened</a:t>
            </a:r>
            <a:r>
              <a:rPr lang="fr-FR" sz="2400" dirty="0" smtClean="0"/>
              <a:t>" en anglais. Par exemple, 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"Je n'ai pas mangé à 1</a:t>
            </a:r>
            <a:r>
              <a:rPr lang="tr-TR" sz="2400" dirty="0" smtClean="0"/>
              <a:t>7</a:t>
            </a:r>
            <a:r>
              <a:rPr lang="fr-FR" sz="2400" dirty="0" smtClean="0"/>
              <a:t>h00 </a:t>
            </a:r>
            <a:r>
              <a:rPr lang="fr-FR" sz="2400" dirty="0" err="1" smtClean="0"/>
              <a:t>parcé</a:t>
            </a:r>
            <a:r>
              <a:rPr lang="fr-FR" sz="2400" dirty="0" smtClean="0"/>
              <a:t> que j'avais </a:t>
            </a:r>
            <a:r>
              <a:rPr lang="fr-FR" sz="2400" dirty="0" err="1" smtClean="0"/>
              <a:t>dejà</a:t>
            </a:r>
            <a:r>
              <a:rPr lang="fr-FR" sz="2400" dirty="0" smtClean="0"/>
              <a:t> mangé à 1</a:t>
            </a:r>
            <a:r>
              <a:rPr lang="tr-TR" sz="2400" dirty="0" smtClean="0"/>
              <a:t>5</a:t>
            </a:r>
            <a:r>
              <a:rPr lang="fr-FR" sz="2400" dirty="0" smtClean="0"/>
              <a:t>h00" 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("I </a:t>
            </a:r>
            <a:r>
              <a:rPr lang="fr-FR" sz="2400" dirty="0" err="1" smtClean="0"/>
              <a:t>didn't</a:t>
            </a:r>
            <a:r>
              <a:rPr lang="fr-FR" sz="2400" dirty="0" smtClean="0"/>
              <a:t> </a:t>
            </a:r>
            <a:r>
              <a:rPr lang="fr-FR" sz="2400" dirty="0" err="1" smtClean="0"/>
              <a:t>eat</a:t>
            </a:r>
            <a:r>
              <a:rPr lang="fr-FR" sz="2400" dirty="0" smtClean="0"/>
              <a:t> </a:t>
            </a:r>
            <a:r>
              <a:rPr lang="fr-FR" sz="2400" dirty="0" err="1" smtClean="0"/>
              <a:t>at</a:t>
            </a:r>
            <a:r>
              <a:rPr lang="fr-FR" sz="2400" dirty="0" smtClean="0"/>
              <a:t> </a:t>
            </a:r>
            <a:r>
              <a:rPr lang="tr-TR" sz="2400" dirty="0" smtClean="0"/>
              <a:t>5</a:t>
            </a:r>
            <a:r>
              <a:rPr lang="fr-FR" sz="2400" dirty="0" smtClean="0"/>
              <a:t>pm </a:t>
            </a:r>
            <a:r>
              <a:rPr lang="fr-FR" sz="2400" dirty="0" err="1" smtClean="0"/>
              <a:t>because</a:t>
            </a:r>
            <a:r>
              <a:rPr lang="fr-FR" sz="2400" dirty="0" smtClean="0"/>
              <a:t> </a:t>
            </a:r>
            <a:r>
              <a:rPr lang="fr-FR" sz="2400" dirty="0" err="1" smtClean="0"/>
              <a:t>I'd</a:t>
            </a:r>
            <a:r>
              <a:rPr lang="fr-FR" sz="2400" dirty="0" smtClean="0"/>
              <a:t> </a:t>
            </a:r>
            <a:r>
              <a:rPr lang="fr-FR" sz="2400" dirty="0" err="1" smtClean="0"/>
              <a:t>already</a:t>
            </a:r>
            <a:r>
              <a:rPr lang="fr-FR" sz="2400" dirty="0" smtClean="0"/>
              <a:t> </a:t>
            </a:r>
            <a:r>
              <a:rPr lang="fr-FR" sz="2400" dirty="0" err="1" smtClean="0"/>
              <a:t>eaten</a:t>
            </a:r>
            <a:r>
              <a:rPr lang="fr-FR" sz="2400" dirty="0" smtClean="0"/>
              <a:t> </a:t>
            </a:r>
            <a:r>
              <a:rPr lang="fr-FR" sz="2400" dirty="0" err="1" smtClean="0"/>
              <a:t>at</a:t>
            </a:r>
            <a:r>
              <a:rPr lang="fr-FR" sz="2400" dirty="0" smtClean="0"/>
              <a:t> </a:t>
            </a:r>
            <a:r>
              <a:rPr lang="tr-TR" sz="2400" dirty="0" smtClean="0"/>
              <a:t>3</a:t>
            </a:r>
            <a:r>
              <a:rPr lang="fr-FR" sz="2400" dirty="0" smtClean="0"/>
              <a:t>pm").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Le</a:t>
            </a:r>
            <a:r>
              <a:rPr lang="tr-TR" dirty="0" smtClean="0"/>
              <a:t> </a:t>
            </a:r>
            <a:r>
              <a:rPr lang="tr-TR" dirty="0" err="1" smtClean="0"/>
              <a:t>Plus</a:t>
            </a:r>
            <a:r>
              <a:rPr lang="tr-TR" dirty="0" smtClean="0"/>
              <a:t>-</a:t>
            </a:r>
            <a:r>
              <a:rPr lang="tr-TR" dirty="0" err="1" smtClean="0"/>
              <a:t>que</a:t>
            </a:r>
            <a:r>
              <a:rPr lang="tr-TR" dirty="0" smtClean="0"/>
              <a:t>-</a:t>
            </a:r>
            <a:r>
              <a:rPr lang="tr-TR" dirty="0" err="1" smtClean="0"/>
              <a:t>parfait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2240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Le passé composé est utilisé dans un récit au passé (généralement à l'imparfait, au passé composé ou au passé simple), pour faire référence à des faits, des situations et des actions qui ont eu lieu avant le moment du passé qui est raconté.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fr-FR" dirty="0" smtClean="0"/>
              <a:t>Comment</a:t>
            </a:r>
            <a:r>
              <a:rPr lang="tr-TR" dirty="0" smtClean="0"/>
              <a:t> </a:t>
            </a:r>
            <a:r>
              <a:rPr lang="fr-FR" dirty="0" smtClean="0"/>
              <a:t>conjugue</a:t>
            </a:r>
            <a:r>
              <a:rPr lang="tr-TR" dirty="0" smtClean="0"/>
              <a:t>r?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279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Le plus-que-parfait se forme avec l'auxiliaire de l'imparfait suivi du participe passé du verbe. Le choix de l'auxiliaire, être ou avoir, est le même que pour le passé composé.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tr-TR" sz="2400" dirty="0" smtClean="0"/>
              <a:t> </a:t>
            </a:r>
            <a:r>
              <a:rPr lang="fr-FR" sz="2400" dirty="0" smtClean="0"/>
              <a:t>Plus-que-parfait = auxiliaire dans l'imparfait + participe passé du verbe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fr-FR" dirty="0" smtClean="0"/>
              <a:t>Comment</a:t>
            </a:r>
            <a:r>
              <a:rPr lang="tr-TR" dirty="0" smtClean="0"/>
              <a:t> </a:t>
            </a:r>
            <a:r>
              <a:rPr lang="fr-FR" dirty="0" smtClean="0"/>
              <a:t>conjugue</a:t>
            </a:r>
            <a:r>
              <a:rPr lang="tr-TR" dirty="0" smtClean="0"/>
              <a:t>r?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7138" y="1191349"/>
            <a:ext cx="8557027" cy="3861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fr-FR" dirty="0" smtClean="0"/>
              <a:t>Comment</a:t>
            </a:r>
            <a:r>
              <a:rPr lang="tr-TR" dirty="0" smtClean="0"/>
              <a:t> </a:t>
            </a:r>
            <a:r>
              <a:rPr lang="fr-FR" dirty="0" smtClean="0"/>
              <a:t>conjugue</a:t>
            </a:r>
            <a:r>
              <a:rPr lang="tr-TR" dirty="0" smtClean="0"/>
              <a:t>r?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1686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La négation se forme de la manière habituelle en plaçant ne ... pas autour du verbe conjugué, qui est ici l'auxiliaire : Je n'avais pas mangé, Je n'étais pas allé, etc.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fr-FR" dirty="0" smtClean="0"/>
              <a:t>Comment</a:t>
            </a:r>
            <a:r>
              <a:rPr lang="tr-TR" dirty="0" smtClean="0"/>
              <a:t> </a:t>
            </a:r>
            <a:r>
              <a:rPr lang="fr-FR" dirty="0" smtClean="0"/>
              <a:t>conjugue</a:t>
            </a:r>
            <a:r>
              <a:rPr lang="tr-TR" dirty="0" smtClean="0"/>
              <a:t>r?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Dans les phrases négatives, l’auxiliaire est encadré par les deux termes de la négation (ne … pas, ne … jamais, etc.)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Exemples :J’avais </a:t>
            </a:r>
            <a:r>
              <a:rPr lang="tr-TR" sz="2400" dirty="0" err="1" smtClean="0"/>
              <a:t>mang</a:t>
            </a:r>
            <a:r>
              <a:rPr lang="fr-FR" sz="2400" dirty="0" smtClean="0"/>
              <a:t>é. → Je n’avais pas </a:t>
            </a:r>
            <a:r>
              <a:rPr lang="tr-TR" sz="2400" dirty="0" err="1" smtClean="0"/>
              <a:t>mang</a:t>
            </a:r>
            <a:r>
              <a:rPr lang="fr-FR" sz="2400" dirty="0" smtClean="0"/>
              <a:t>é.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J’étais parti.→ Je n’étais pas parti.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Dans le cas d’un verbe pronominal, la négation encadre le bloc pronom - auxiliaire.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/>
              <a:t>Exemple :Je ne m’étais pas </a:t>
            </a:r>
            <a:r>
              <a:rPr lang="tr-TR" sz="2400" dirty="0" err="1" smtClean="0"/>
              <a:t>lev</a:t>
            </a:r>
            <a:r>
              <a:rPr lang="fr-FR" sz="2400" dirty="0" smtClean="0"/>
              <a:t>é</a:t>
            </a:r>
            <a:r>
              <a:rPr lang="tr-TR" sz="2400" dirty="0" smtClean="0"/>
              <a:t>.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Les Utilisations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Dans la narration au passé, le plus-que-parfait est utilisé pour exprimer une action qui précède une autre action ou un autre moment du passé. En d'autres termes, l'action du plus-que-parfait est précédente à une autre action ou à un autre moment du passé. En anglais, le plus-que-parfait est indiqué par </a:t>
            </a:r>
            <a:r>
              <a:rPr lang="fr-FR" sz="2400" dirty="0" err="1" smtClean="0"/>
              <a:t>had</a:t>
            </a:r>
            <a:r>
              <a:rPr lang="fr-FR" sz="2400" dirty="0" smtClean="0"/>
              <a:t> + participe passé. En français, dans les phrases affirmatives, il est souvent, mais pas toujours, accompagné de l'adverbe déjà</a:t>
            </a:r>
            <a:r>
              <a:rPr lang="fr-FR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solidFill>
                  <a:schemeClr val="accent1"/>
                </a:solidFill>
              </a:rPr>
              <a:t>Elle a adoré les poèmes </a:t>
            </a:r>
            <a:r>
              <a:rPr lang="fr-FR" sz="2400" dirty="0" smtClean="0">
                <a:solidFill>
                  <a:schemeClr val="accent1"/>
                </a:solidFill>
              </a:rPr>
              <a:t> </a:t>
            </a:r>
            <a:r>
              <a:rPr lang="fr-FR" sz="2400" dirty="0" smtClean="0">
                <a:solidFill>
                  <a:schemeClr val="accent1"/>
                </a:solidFill>
              </a:rPr>
              <a:t>que </a:t>
            </a:r>
            <a:r>
              <a:rPr lang="fr-FR" sz="2400" dirty="0" err="1" smtClean="0">
                <a:solidFill>
                  <a:schemeClr val="accent1"/>
                </a:solidFill>
              </a:rPr>
              <a:t>Dex</a:t>
            </a:r>
            <a:r>
              <a:rPr lang="fr-FR" sz="2400" dirty="0" smtClean="0">
                <a:solidFill>
                  <a:schemeClr val="accent1"/>
                </a:solidFill>
              </a:rPr>
              <a:t> </a:t>
            </a:r>
            <a:r>
              <a:rPr lang="fr-FR" sz="2400" dirty="0" smtClean="0">
                <a:solidFill>
                  <a:schemeClr val="accent1"/>
                </a:solidFill>
              </a:rPr>
              <a:t>avait écrits pendant sa jeunesse.</a:t>
            </a:r>
            <a:endParaRPr lang="fr-FR" sz="2400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Les Utilisations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En français comme en anglais, le plus-que-parfait est également utilisé pour exprimer des souhaits concernant le passé, comme dans cet exemple </a:t>
            </a:r>
            <a:r>
              <a:rPr lang="fr-FR" sz="2400" dirty="0" smtClean="0"/>
              <a:t>: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solidFill>
                  <a:schemeClr val="accent1"/>
                </a:solidFill>
              </a:rPr>
              <a:t>Professeur: </a:t>
            </a:r>
            <a:r>
              <a:rPr lang="fr-FR" sz="2400" dirty="0" smtClean="0">
                <a:solidFill>
                  <a:schemeClr val="accent1"/>
                </a:solidFill>
              </a:rPr>
              <a:t>Si seulement tu </a:t>
            </a:r>
            <a:r>
              <a:rPr lang="fr-FR" sz="2400" b="1" dirty="0" smtClean="0">
                <a:solidFill>
                  <a:schemeClr val="accent1"/>
                </a:solidFill>
              </a:rPr>
              <a:t>avais fini</a:t>
            </a:r>
            <a:r>
              <a:rPr lang="fr-FR" sz="2400" dirty="0" smtClean="0">
                <a:solidFill>
                  <a:schemeClr val="accent1"/>
                </a:solidFill>
              </a:rPr>
              <a:t> </a:t>
            </a:r>
            <a:r>
              <a:rPr lang="fr-FR" sz="2400" dirty="0" smtClean="0">
                <a:solidFill>
                  <a:schemeClr val="accent1"/>
                </a:solidFill>
              </a:rPr>
              <a:t>tes devoirs! </a:t>
            </a:r>
            <a:endParaRPr lang="tr-TR" sz="2400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1"/>
                </a:solidFill>
              </a:rPr>
              <a:t>(</a:t>
            </a:r>
            <a:r>
              <a:rPr lang="tr-TR" sz="2400" dirty="0" err="1" smtClean="0">
                <a:solidFill>
                  <a:schemeClr val="accent1"/>
                </a:solidFill>
              </a:rPr>
              <a:t>Mais</a:t>
            </a:r>
            <a:r>
              <a:rPr lang="tr-TR" sz="2400" dirty="0" smtClean="0">
                <a:solidFill>
                  <a:schemeClr val="accent1"/>
                </a:solidFill>
              </a:rPr>
              <a:t> tu </a:t>
            </a:r>
            <a:r>
              <a:rPr lang="tr-TR" sz="2400" dirty="0" err="1" smtClean="0">
                <a:solidFill>
                  <a:schemeClr val="accent1"/>
                </a:solidFill>
              </a:rPr>
              <a:t>n’as</a:t>
            </a:r>
            <a:r>
              <a:rPr lang="tr-TR" sz="2400" dirty="0" smtClean="0">
                <a:solidFill>
                  <a:schemeClr val="accent1"/>
                </a:solidFill>
              </a:rPr>
              <a:t> pas </a:t>
            </a:r>
            <a:r>
              <a:rPr lang="tr-TR" sz="2400" dirty="0" err="1" smtClean="0">
                <a:solidFill>
                  <a:schemeClr val="accent1"/>
                </a:solidFill>
              </a:rPr>
              <a:t>fini</a:t>
            </a:r>
            <a:r>
              <a:rPr lang="tr-TR" sz="2400" dirty="0" smtClean="0">
                <a:solidFill>
                  <a:schemeClr val="accent1"/>
                </a:solidFill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solidFill>
                  <a:schemeClr val="accent1"/>
                </a:solidFill>
              </a:rPr>
              <a:t/>
            </a:r>
            <a:br>
              <a:rPr lang="fr-FR" sz="2400" dirty="0" smtClean="0">
                <a:solidFill>
                  <a:schemeClr val="accent1"/>
                </a:solidFill>
              </a:rPr>
            </a:br>
            <a:endParaRPr lang="fr-FR" sz="2400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400" dirty="0" smtClean="0"/>
          </a:p>
          <a:p>
            <a:pPr algn="just"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04943" y="417377"/>
            <a:ext cx="10286503" cy="57908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Les Utilisations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6123" y="1512277"/>
            <a:ext cx="10011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Le plus-que-parfait est également couramment utilisé dans les clauses si suivies du conditionnel passé. Par </a:t>
            </a:r>
            <a:r>
              <a:rPr lang="fr-FR" sz="2400" dirty="0" smtClean="0"/>
              <a:t>exemple</a:t>
            </a:r>
            <a:endParaRPr lang="tr-TR" sz="2400" dirty="0" smtClean="0"/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solidFill>
                  <a:schemeClr val="accent1"/>
                </a:solidFill>
              </a:rPr>
              <a:t>Tex à son professeur : Oh mon Dieu ! Si vous ne m'aviez pas déprimé, j'aurais pu terminer ma thèse. A cause de vous, je perds encore mon inspiration</a:t>
            </a:r>
            <a:r>
              <a:rPr lang="fr-FR" sz="2400" dirty="0" smtClean="0">
                <a:solidFill>
                  <a:schemeClr val="accent1"/>
                </a:solidFill>
              </a:rPr>
              <a:t>.</a:t>
            </a:r>
            <a:endParaRPr lang="tr-TR" sz="2400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solidFill>
                  <a:schemeClr val="accent1"/>
                </a:solidFill>
              </a:rPr>
              <a:t/>
            </a:r>
            <a:br>
              <a:rPr lang="fr-FR" sz="2400" dirty="0" smtClean="0">
                <a:solidFill>
                  <a:schemeClr val="accent1"/>
                </a:solidFill>
              </a:rPr>
            </a:br>
            <a:endParaRPr lang="fr-FR" sz="2400" dirty="0" smtClean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400" dirty="0" smtClean="0"/>
          </a:p>
          <a:p>
            <a:pPr algn="just"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882435732"/>
      </p:ext>
    </p:extLst>
  </p:cSld>
  <p:clrMapOvr>
    <a:masterClrMapping/>
  </p:clrMapOvr>
</p:sld>
</file>

<file path=ppt/theme/theme1.xml><?xml version="1.0" encoding="utf-8"?>
<a:theme xmlns:a="http://schemas.openxmlformats.org/drawingml/2006/main" name="France-PowerPoint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4" id="{DC979059-C021-1548-81F6-711B4E952AF5}" vid="{88AA4A0C-5FF5-B34E-A0E0-50DBA4B0B1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France-PowerPoint-Template</Template>
  <TotalTime>746</TotalTime>
  <Words>383</Words>
  <Application>Microsoft Office PowerPoint</Application>
  <PresentationFormat>Özel</PresentationFormat>
  <Paragraphs>31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France-PowerPoint-Template</vt:lpstr>
      <vt:lpstr>Le Plus-que-parfait</vt:lpstr>
      <vt:lpstr>Le Plus-que-parfait</vt:lpstr>
      <vt:lpstr>Le Plus-que-parfait</vt:lpstr>
      <vt:lpstr> Comment conjuguer?  </vt:lpstr>
      <vt:lpstr> Comment conjuguer?  </vt:lpstr>
      <vt:lpstr> Comment conjuguer?  </vt:lpstr>
      <vt:lpstr> Comment conjuguer?  </vt:lpstr>
      <vt:lpstr>Les Utilisations</vt:lpstr>
      <vt:lpstr>Les Utilisations</vt:lpstr>
      <vt:lpstr>Les Utilisations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Langue Française</dc:title>
  <dc:creator>omu-turizm</dc:creator>
  <cp:lastModifiedBy>Windows 7</cp:lastModifiedBy>
  <cp:revision>40</cp:revision>
  <dcterms:created xsi:type="dcterms:W3CDTF">2020-07-28T09:25:37Z</dcterms:created>
  <dcterms:modified xsi:type="dcterms:W3CDTF">2023-10-13T06:26:32Z</dcterms:modified>
</cp:coreProperties>
</file>