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315" r:id="rId2"/>
    <p:sldId id="318" r:id="rId3"/>
    <p:sldId id="319" r:id="rId4"/>
    <p:sldId id="320" r:id="rId5"/>
    <p:sldId id="321" r:id="rId6"/>
    <p:sldId id="322" r:id="rId7"/>
    <p:sldId id="323" r:id="rId8"/>
    <p:sldId id="324" r:id="rId9"/>
    <p:sldId id="325" r:id="rId10"/>
    <p:sldId id="326" r:id="rId11"/>
    <p:sldId id="327" r:id="rId12"/>
    <p:sldId id="328" r:id="rId13"/>
    <p:sldId id="329" r:id="rId14"/>
    <p:sldId id="330" r:id="rId15"/>
    <p:sldId id="331" r:id="rId16"/>
    <p:sldId id="332" r:id="rId17"/>
    <p:sldId id="333" r:id="rId18"/>
    <p:sldId id="334" r:id="rId19"/>
    <p:sldId id="335" r:id="rId20"/>
    <p:sldId id="336" r:id="rId21"/>
    <p:sldId id="337" r:id="rId22"/>
    <p:sldId id="338" r:id="rId23"/>
    <p:sldId id="339" r:id="rId24"/>
    <p:sldId id="340" r:id="rId25"/>
    <p:sldId id="341" r:id="rId26"/>
    <p:sldId id="342" r:id="rId27"/>
    <p:sldId id="343" r:id="rId28"/>
    <p:sldId id="344" r:id="rId29"/>
    <p:sldId id="345" r:id="rId30"/>
    <p:sldId id="346" r:id="rId31"/>
    <p:sldId id="347" r:id="rId32"/>
    <p:sldId id="361" r:id="rId33"/>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p:scale>
          <a:sx n="83" d="100"/>
          <a:sy n="83" d="100"/>
        </p:scale>
        <p:origin x="-2424" y="-8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23.10.2022</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23.10.2022</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fontAlgn="auto">
              <a:spcAft>
                <a:spcPts val="0"/>
              </a:spcAft>
              <a:defRPr/>
            </a:pPr>
            <a:r>
              <a:rPr lang="tr-TR" altLang="en-US" sz="4000" b="1" dirty="0">
                <a:latin typeface="Calibri" pitchFamily="34" charset="0"/>
                <a:cs typeface="Calibri" pitchFamily="34" charset="0"/>
              </a:rPr>
              <a:t>Boş Zaman </a:t>
            </a:r>
            <a:r>
              <a:rPr lang="tr-TR" altLang="en-US" sz="4000" b="1" dirty="0" smtClean="0">
                <a:latin typeface="Calibri" pitchFamily="34" charset="0"/>
                <a:cs typeface="Calibri" pitchFamily="34" charset="0"/>
              </a:rPr>
              <a:t>Teorileri</a:t>
            </a:r>
          </a:p>
        </p:txBody>
      </p:sp>
      <p:sp>
        <p:nvSpPr>
          <p:cNvPr id="4" name="Rectangle 24"/>
          <p:cNvSpPr>
            <a:spLocks noGrp="1" noChangeArrowheads="1"/>
          </p:cNvSpPr>
          <p:nvPr>
            <p:ph type="dt" sz="quarter" idx="10"/>
          </p:nvPr>
        </p:nvSpPr>
        <p:spPr/>
        <p:txBody>
          <a:bodyPr/>
          <a:lstStyle/>
          <a:p>
            <a:pPr>
              <a:defRPr/>
            </a:pPr>
            <a:fld id="{DE5D3554-689F-4BCF-B9E2-0D21FC932019}" type="datetime1">
              <a:rPr lang="tr-TR"/>
              <a:pPr>
                <a:defRPr/>
              </a:pPr>
              <a:t>23.10.2022</a:t>
            </a:fld>
            <a:endParaRPr lang="tr-TR"/>
          </a:p>
        </p:txBody>
      </p:sp>
      <p:sp>
        <p:nvSpPr>
          <p:cNvPr id="5" name="Rectangle 25"/>
          <p:cNvSpPr>
            <a:spLocks noGrp="1" noChangeArrowheads="1"/>
          </p:cNvSpPr>
          <p:nvPr>
            <p:ph type="sldNum" sz="quarter" idx="11"/>
          </p:nvPr>
        </p:nvSpPr>
        <p:spPr/>
        <p:txBody>
          <a:bodyPr/>
          <a:lstStyle/>
          <a:p>
            <a:pPr>
              <a:defRPr/>
            </a:pPr>
            <a:fld id="{4626535C-C812-4531-BD1B-CF762DE37F81}" type="slidenum">
              <a:rPr lang="tr-TR"/>
              <a:pPr>
                <a:defRPr/>
              </a:pPr>
              <a:t>1</a:t>
            </a:fld>
            <a:endParaRPr lang="tr-TR"/>
          </a:p>
        </p:txBody>
      </p:sp>
      <p:sp>
        <p:nvSpPr>
          <p:cNvPr id="6" name="Rectangle 26"/>
          <p:cNvSpPr>
            <a:spLocks noGrp="1" noChangeArrowheads="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584682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smtClean="0">
                <a:latin typeface="Calibri" pitchFamily="34" charset="0"/>
                <a:cs typeface="Calibri" pitchFamily="34" charset="0"/>
              </a:rPr>
              <a:t>Marx’a</a:t>
            </a:r>
            <a:r>
              <a:rPr lang="tr-TR" altLang="en-US" sz="2000" dirty="0" smtClean="0">
                <a:latin typeface="Calibri" pitchFamily="34" charset="0"/>
                <a:cs typeface="Calibri" pitchFamily="34" charset="0"/>
              </a:rPr>
              <a:t> </a:t>
            </a:r>
            <a:r>
              <a:rPr lang="tr-TR" altLang="en-US" sz="2000" dirty="0">
                <a:latin typeface="Calibri" pitchFamily="34" charset="0"/>
                <a:cs typeface="Calibri" pitchFamily="34" charset="0"/>
              </a:rPr>
              <a:t>göre, “artı-emek yaratmak için gerekli emek-zamanı azaltmak değil, toplumun gerekli emeğini belirli bir asgari dereceye düşürmek söz konusudur artık. Bu azalmanın dolaylı sonucuysa, toplumun tüm üyelerinin, herkese tanınmış olan boş zaman ve olanaklar sayesinde, sanat, bilim vb. alanlardaki eğitimlerini geliştirebilmeleridir”</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Marx’ın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Boş </a:t>
            </a:r>
            <a:r>
              <a:rPr lang="tr-TR" altLang="en-US" sz="2800" dirty="0" smtClean="0">
                <a:latin typeface="Calibri" pitchFamily="34" charset="0"/>
                <a:cs typeface="Calibri" pitchFamily="34" charset="0"/>
              </a:rPr>
              <a:t>Zaman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2780928"/>
            <a:ext cx="2057610" cy="331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3940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Marx, boş vakti insan gelişiminin alanı olarak görür. Ona göre, “boş zamanı olmayan, tüm yaşamı uyku, yemek ve benzeri şeylerin getirdiği fiziksel kesintiler dışında kapitalist için çalışmakla geçen kişi, yük hayvanından bile aşağıdır. Kendi dışına yönelik zenginlik üreten bir </a:t>
            </a:r>
            <a:r>
              <a:rPr lang="tr-TR" altLang="en-US" sz="2000" dirty="0" smtClean="0">
                <a:latin typeface="Calibri" pitchFamily="34" charset="0"/>
                <a:cs typeface="Calibri" pitchFamily="34" charset="0"/>
              </a:rPr>
              <a:t>makinedir.” </a:t>
            </a: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Marx’ın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Boş </a:t>
            </a:r>
            <a:r>
              <a:rPr lang="tr-TR" altLang="en-US" sz="2800" dirty="0" smtClean="0">
                <a:latin typeface="Calibri" pitchFamily="34" charset="0"/>
                <a:cs typeface="Calibri" pitchFamily="34" charset="0"/>
              </a:rPr>
              <a:t>Zaman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3</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2780928"/>
            <a:ext cx="2054225" cy="331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6001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Marxist</a:t>
            </a:r>
            <a:r>
              <a:rPr lang="tr-TR" altLang="en-US" sz="2000" dirty="0">
                <a:latin typeface="Calibri" pitchFamily="34" charset="0"/>
                <a:cs typeface="Calibri" pitchFamily="34" charset="0"/>
              </a:rPr>
              <a:t> yaklaşımı restore edercesine konuya yaklaşan iki düşünür, </a:t>
            </a:r>
            <a:r>
              <a:rPr lang="tr-TR" altLang="en-US" sz="2000" dirty="0" err="1">
                <a:latin typeface="Calibri" pitchFamily="34" charset="0"/>
                <a:cs typeface="Calibri" pitchFamily="34" charset="0"/>
              </a:rPr>
              <a:t>Gorz</a:t>
            </a:r>
            <a:r>
              <a:rPr lang="tr-TR" altLang="en-US" sz="2000" dirty="0">
                <a:latin typeface="Calibri" pitchFamily="34" charset="0"/>
                <a:cs typeface="Calibri" pitchFamily="34" charset="0"/>
              </a:rPr>
              <a:t> ve </a:t>
            </a:r>
            <a:r>
              <a:rPr lang="tr-TR" altLang="en-US" sz="2000" dirty="0" err="1">
                <a:latin typeface="Calibri" pitchFamily="34" charset="0"/>
                <a:cs typeface="Calibri" pitchFamily="34" charset="0"/>
              </a:rPr>
              <a:t>Dumazedier</a:t>
            </a:r>
            <a:r>
              <a:rPr lang="tr-TR" altLang="en-US" sz="2000" dirty="0">
                <a:latin typeface="Calibri" pitchFamily="34" charset="0"/>
                <a:cs typeface="Calibri" pitchFamily="34" charset="0"/>
              </a:rPr>
              <a:t> ise, gerçekte, </a:t>
            </a:r>
            <a:r>
              <a:rPr lang="tr-TR" altLang="en-US" sz="2000" dirty="0" err="1">
                <a:latin typeface="Calibri" pitchFamily="34" charset="0"/>
                <a:cs typeface="Calibri" pitchFamily="34" charset="0"/>
              </a:rPr>
              <a:t>Marx’ın</a:t>
            </a:r>
            <a:r>
              <a:rPr lang="tr-TR" altLang="en-US" sz="2000" dirty="0">
                <a:latin typeface="Calibri" pitchFamily="34" charset="0"/>
                <a:cs typeface="Calibri" pitchFamily="34" charset="0"/>
              </a:rPr>
              <a:t> serbest zamanın toplumsal önemini kavrayan ilk düşünürlerden biri olduğunu ancak ilk dönem kapitalist toplumun içinde bulunduğu yaşamsal sorunların </a:t>
            </a:r>
            <a:r>
              <a:rPr lang="tr-TR" altLang="en-US" sz="2000" dirty="0" err="1">
                <a:latin typeface="Calibri" pitchFamily="34" charset="0"/>
                <a:cs typeface="Calibri" pitchFamily="34" charset="0"/>
              </a:rPr>
              <a:t>Marx’ı</a:t>
            </a:r>
            <a:r>
              <a:rPr lang="tr-TR" altLang="en-US" sz="2000" dirty="0">
                <a:latin typeface="Calibri" pitchFamily="34" charset="0"/>
                <a:cs typeface="Calibri" pitchFamily="34" charset="0"/>
              </a:rPr>
              <a:t> daha temel sorunların tartışmasına yönelttiğini öne </a:t>
            </a:r>
            <a:r>
              <a:rPr lang="tr-TR" altLang="en-US" sz="2000" dirty="0" smtClean="0">
                <a:latin typeface="Calibri" pitchFamily="34" charset="0"/>
                <a:cs typeface="Calibri" pitchFamily="34" charset="0"/>
              </a:rPr>
              <a:t>sürmektedirler.</a:t>
            </a: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Marx’ın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Boş </a:t>
            </a:r>
            <a:r>
              <a:rPr lang="tr-TR" altLang="en-US" sz="2800" dirty="0" smtClean="0">
                <a:latin typeface="Calibri" pitchFamily="34" charset="0"/>
                <a:cs typeface="Calibri" pitchFamily="34" charset="0"/>
              </a:rPr>
              <a:t>Zaman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4</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2852936"/>
            <a:ext cx="2054225" cy="331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873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Lafargue, “Tembellik Hakkı” (1883) adlı eserinde çalışma denilen çılgınlığa karşı insanoğlunun karşı koyması gerektiğini savunur. Çalışmanın tümüyle yadsınması yerine herkesin çalışmasını, buna karşın çalışma sürelerinin günde en fazla 3 saatle sınırlı tutulmasını önerir. Geriye kalan zaman ise, insanların yaratıcı etkinliklerde bulunmaları için serbest bırakılmalı, baskıcı ve müdahaleci etkilerden arındırılmalıdır.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Lafargue</a:t>
            </a:r>
            <a:r>
              <a:rPr lang="tr-TR" altLang="en-US" sz="2800" dirty="0">
                <a:latin typeface="Calibri" pitchFamily="34" charset="0"/>
                <a:cs typeface="Calibri" pitchFamily="34" charset="0"/>
              </a:rPr>
              <a:t>-</a:t>
            </a:r>
            <a:r>
              <a:rPr lang="tr-TR" altLang="en-US" sz="2800" dirty="0" smtClean="0">
                <a:latin typeface="Calibri" pitchFamily="34" charset="0"/>
                <a:cs typeface="Calibri" pitchFamily="34" charset="0"/>
              </a:rPr>
              <a:t> Tembellik Hakkı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5</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429000"/>
            <a:ext cx="2249349" cy="260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5103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smtClean="0">
                <a:latin typeface="Calibri" pitchFamily="34" charset="0"/>
                <a:cs typeface="Calibri" pitchFamily="34" charset="0"/>
              </a:rPr>
              <a:t>Lafargue’a</a:t>
            </a:r>
            <a:r>
              <a:rPr lang="tr-TR" altLang="en-US" sz="2000" dirty="0" smtClean="0">
                <a:latin typeface="Calibri" pitchFamily="34" charset="0"/>
                <a:cs typeface="Calibri" pitchFamily="34" charset="0"/>
              </a:rPr>
              <a:t> </a:t>
            </a:r>
            <a:r>
              <a:rPr lang="tr-TR" altLang="en-US" sz="2000" dirty="0">
                <a:latin typeface="Calibri" pitchFamily="34" charset="0"/>
                <a:cs typeface="Calibri" pitchFamily="34" charset="0"/>
              </a:rPr>
              <a:t>göre emekçiler günde l4-l6 saat, çok güç koşullarda çalışmak suretiyle tüm insani, moral ve sanatsal yaratıcılıklarını yitirmekteler, bu durum emekçilerin varoluşsal bilinçlerinin aşınmasına ve yönetici seçkinlerin onlar üzerindeki denetim ve eşgüdüm erkinin kurumlaşmasına yol açmaktadır.</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Lafargue</a:t>
            </a:r>
            <a:r>
              <a:rPr lang="tr-TR" altLang="en-US" sz="2800" dirty="0">
                <a:latin typeface="Calibri" pitchFamily="34" charset="0"/>
                <a:cs typeface="Calibri" pitchFamily="34" charset="0"/>
              </a:rPr>
              <a:t>-</a:t>
            </a:r>
            <a:r>
              <a:rPr lang="tr-TR" altLang="en-US" sz="2800" dirty="0" smtClean="0">
                <a:latin typeface="Calibri" pitchFamily="34" charset="0"/>
                <a:cs typeface="Calibri" pitchFamily="34" charset="0"/>
              </a:rPr>
              <a:t> Tembellik Hakkı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6</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429000"/>
            <a:ext cx="2249349" cy="260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77707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Kapitalizm, fazla üretimi yok etmek için tüketici hazza ihtiyaç duymakta ve bunu bireyler için değil kendi iktidarını sürekli kılmak için istemektedir. </a:t>
            </a:r>
            <a:r>
              <a:rPr lang="tr-TR" altLang="en-US" sz="2000" dirty="0" err="1">
                <a:latin typeface="Calibri" pitchFamily="34" charset="0"/>
                <a:cs typeface="Calibri" pitchFamily="34" charset="0"/>
              </a:rPr>
              <a:t>Lafargue’ya</a:t>
            </a:r>
            <a:r>
              <a:rPr lang="tr-TR" altLang="en-US" sz="2000" dirty="0">
                <a:latin typeface="Calibri" pitchFamily="34" charset="0"/>
                <a:cs typeface="Calibri" pitchFamily="34" charset="0"/>
              </a:rPr>
              <a:t> göre, “işçilerin, kendilerini öldürürcesine çalışma ve yokluk içinde sürünerek yaşama gibi çılgınlığı karşısında, kapitalizmin büyük üretim sorunu üretici bulmak ve onların gücünü iki katına çıkarmak değil, tüketici bulmak, isteklerini kamçılamak ve onlarda sahte gereksinimler yaratmaktır” (Lafargue, 1999).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Lafargue</a:t>
            </a:r>
            <a:r>
              <a:rPr lang="tr-TR" altLang="en-US" sz="2800" dirty="0">
                <a:latin typeface="Calibri" pitchFamily="34" charset="0"/>
                <a:cs typeface="Calibri" pitchFamily="34" charset="0"/>
              </a:rPr>
              <a:t>-</a:t>
            </a:r>
            <a:r>
              <a:rPr lang="tr-TR" altLang="en-US" sz="2800" dirty="0" smtClean="0">
                <a:latin typeface="Calibri" pitchFamily="34" charset="0"/>
                <a:cs typeface="Calibri" pitchFamily="34" charset="0"/>
              </a:rPr>
              <a:t> Tembellik Hakkı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7</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429000"/>
            <a:ext cx="2249349" cy="260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0328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Veblen, “Aylak Sınıfın Kuramı” adlı eserinde boş zamanı varlıklı sınıfın kendini sunum alanı, boş zaman etkinliklerini de bir tüketim metaı olarak görür. Soruna, “gösterişçi tüketim” olgusu açısından yaklaşan Veblen, modern toplumda her şey gibi boş zaman eylemlerine katılımın da nesneleştiği, alınır satılır hale geldiğini ve tüketim toplumunun ilkelerince belirlendiğini ifade eder. </a:t>
            </a:r>
            <a:r>
              <a:rPr lang="tr-TR" altLang="en-US" sz="2000" dirty="0" err="1">
                <a:latin typeface="Calibri" pitchFamily="34" charset="0"/>
                <a:cs typeface="Calibri" pitchFamily="34" charset="0"/>
              </a:rPr>
              <a:t>Veblen’e</a:t>
            </a:r>
            <a:r>
              <a:rPr lang="tr-TR" altLang="en-US" sz="2000" dirty="0">
                <a:latin typeface="Calibri" pitchFamily="34" charset="0"/>
                <a:cs typeface="Calibri" pitchFamily="34" charset="0"/>
              </a:rPr>
              <a:t> göre egemen/aylak sınıfın malları emek verilerek elde edilmemiştir; "şiddet ve hile" ile kazanılmıştır. "aylak/eğlence </a:t>
            </a:r>
            <a:r>
              <a:rPr lang="tr-TR" altLang="en-US" sz="2000" dirty="0" smtClean="0">
                <a:latin typeface="Calibri" pitchFamily="34" charset="0"/>
                <a:cs typeface="Calibri" pitchFamily="34" charset="0"/>
              </a:rPr>
              <a:t>sınıfı</a:t>
            </a:r>
            <a:r>
              <a:rPr lang="tr-TR" altLang="en-US" sz="2000" dirty="0">
                <a:latin typeface="Calibri" pitchFamily="34" charset="0"/>
                <a:cs typeface="Calibri" pitchFamily="34" charset="0"/>
              </a:rPr>
              <a:t>” “leş” yiyicidir. Zaten "gösteriş için tüketim" zenginlerin boş yaşam tarzının belirticisidir (Veblen, l995).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Veblen</a:t>
            </a:r>
            <a:r>
              <a:rPr lang="tr-TR" altLang="en-US" sz="2800" dirty="0">
                <a:latin typeface="Calibri" pitchFamily="34" charset="0"/>
                <a:cs typeface="Calibri" pitchFamily="34" charset="0"/>
              </a:rPr>
              <a:t>: “Aylak Sınıf” Ve “Gösterişçi Tüketim” Bağlamında Boş Zaman</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8</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3787" y="3573016"/>
            <a:ext cx="1876425"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3165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Veblen, kapitalizmin hedonist ve irrasyonel özelliği üzerinde durur. Ona göre, kapitalizm, insanı haz nesnesi olarak gören bir anlayışa sahiptir. Buna göre insan, zevki tüketim yoluyla maksimize etme, zahmeti ise çalışmayı en aza indirmek suretiyle minimize etmek ister. Oysa </a:t>
            </a:r>
            <a:r>
              <a:rPr lang="tr-TR" altLang="en-US" sz="2000" dirty="0" err="1">
                <a:latin typeface="Calibri" pitchFamily="34" charset="0"/>
                <a:cs typeface="Calibri" pitchFamily="34" charset="0"/>
              </a:rPr>
              <a:t>Veblen’e</a:t>
            </a:r>
            <a:r>
              <a:rPr lang="tr-TR" altLang="en-US" sz="2000" dirty="0">
                <a:latin typeface="Calibri" pitchFamily="34" charset="0"/>
                <a:cs typeface="Calibri" pitchFamily="34" charset="0"/>
              </a:rPr>
              <a:t> göre, bilimi, kültürü, teknolojiyi, ortaya çıkaran, insanı doğanın basit bir parçası olmaktan kurtaran, doğayı değiştiren bir varlık yapan, insanın “iş yapma içgüdüsü” dür (Veblen, 1995).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Veblen</a:t>
            </a:r>
            <a:r>
              <a:rPr lang="tr-TR" altLang="en-US" sz="2800" dirty="0">
                <a:latin typeface="Calibri" pitchFamily="34" charset="0"/>
                <a:cs typeface="Calibri" pitchFamily="34" charset="0"/>
              </a:rPr>
              <a:t>: “Aylak Sınıf” Ve “Gösterişçi Tüketim” Bağlamında Boş Zaman</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9</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3787" y="3573016"/>
            <a:ext cx="1876425"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41616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Veblen, gelişmiş endüstriyel toplumlarda, lüksün, ihtiyaç dışı tüketimin bireyin kendisini gösterişçi/kıskandırıcı tatmin isteğinin bir </a:t>
            </a:r>
            <a:r>
              <a:rPr lang="tr-TR" altLang="en-US" sz="2000" dirty="0" err="1">
                <a:latin typeface="Calibri" pitchFamily="34" charset="0"/>
                <a:cs typeface="Calibri" pitchFamily="34" charset="0"/>
              </a:rPr>
              <a:t>sunumlama</a:t>
            </a:r>
            <a:r>
              <a:rPr lang="tr-TR" altLang="en-US" sz="2000" dirty="0">
                <a:latin typeface="Calibri" pitchFamily="34" charset="0"/>
                <a:cs typeface="Calibri" pitchFamily="34" charset="0"/>
              </a:rPr>
              <a:t> yolu olarak öne çıktığını belirtir. Bunun için de, tüketmek, normal bir tavır olmaktan çıkarak, çılgınca yapılan, bireyin yeni imgeler, statüler, prestij göstergeleri edindiği, bunu başkalarını kıskandırma içgüdüsüyle yaptığı bir eyleme dönüşmüş olmaktadır.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Veblen</a:t>
            </a:r>
            <a:r>
              <a:rPr lang="tr-TR" altLang="en-US" sz="2800" dirty="0">
                <a:latin typeface="Calibri" pitchFamily="34" charset="0"/>
                <a:cs typeface="Calibri" pitchFamily="34" charset="0"/>
              </a:rPr>
              <a:t>: “Aylak Sınıf” Ve “Gösterişçi Tüketim” Bağlamında Boş Zaman</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10</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3787" y="3573016"/>
            <a:ext cx="1876425"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3088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Russel</a:t>
            </a:r>
            <a:r>
              <a:rPr lang="tr-TR" altLang="en-US" sz="2000" dirty="0">
                <a:latin typeface="Calibri" pitchFamily="34" charset="0"/>
                <a:cs typeface="Calibri" pitchFamily="34" charset="0"/>
              </a:rPr>
              <a:t>, "Aylaklığa Övgü" (</a:t>
            </a:r>
            <a:r>
              <a:rPr lang="tr-TR" altLang="en-US" sz="2000" dirty="0" err="1">
                <a:latin typeface="Calibri" pitchFamily="34" charset="0"/>
                <a:cs typeface="Calibri" pitchFamily="34" charset="0"/>
              </a:rPr>
              <a:t>In</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Praise</a:t>
            </a:r>
            <a:r>
              <a:rPr lang="tr-TR" altLang="en-US" sz="2000" dirty="0">
                <a:latin typeface="Calibri" pitchFamily="34" charset="0"/>
                <a:cs typeface="Calibri" pitchFamily="34" charset="0"/>
              </a:rPr>
              <a:t> of </a:t>
            </a:r>
            <a:r>
              <a:rPr lang="tr-TR" altLang="en-US" sz="2000" dirty="0" err="1">
                <a:latin typeface="Calibri" pitchFamily="34" charset="0"/>
                <a:cs typeface="Calibri" pitchFamily="34" charset="0"/>
              </a:rPr>
              <a:t>Idleness</a:t>
            </a:r>
            <a:r>
              <a:rPr lang="tr-TR" altLang="en-US" sz="2000" dirty="0">
                <a:latin typeface="Calibri" pitchFamily="34" charset="0"/>
                <a:cs typeface="Calibri" pitchFamily="34" charset="0"/>
              </a:rPr>
              <a:t>) adlı eserinde soruna etik ve moral değerler açısından yaklaşır. Çalışmanın insan üzerindeki tahakkümcü tavrına bir tür karşı koyuşu içeren bu çalışma, emek yoğun kapitalist çalışma düzenine tepki olarak aylaklığın hiç de </a:t>
            </a:r>
            <a:r>
              <a:rPr lang="tr-TR" altLang="en-US" sz="2000" dirty="0" err="1">
                <a:latin typeface="Calibri" pitchFamily="34" charset="0"/>
                <a:cs typeface="Calibri" pitchFamily="34" charset="0"/>
              </a:rPr>
              <a:t>olumsuzlayıcı</a:t>
            </a:r>
            <a:r>
              <a:rPr lang="tr-TR" altLang="en-US" sz="2000" dirty="0">
                <a:latin typeface="Calibri" pitchFamily="34" charset="0"/>
                <a:cs typeface="Calibri" pitchFamily="34" charset="0"/>
              </a:rPr>
              <a:t> bir değer içermediği aksine, hayattan ve insani olandan yana bir tavır olduğunu vurgular.</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Russell’ın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“Aylaklığa </a:t>
            </a:r>
            <a:r>
              <a:rPr lang="tr-TR" altLang="en-US" sz="2800" dirty="0" err="1">
                <a:latin typeface="Calibri" pitchFamily="34" charset="0"/>
                <a:cs typeface="Calibri" pitchFamily="34" charset="0"/>
              </a:rPr>
              <a:t>Övgü”Teorisi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11</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360420"/>
            <a:ext cx="36576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4092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smtClean="0">
                <a:latin typeface="Calibri" pitchFamily="34" charset="0"/>
                <a:cs typeface="Calibri" pitchFamily="34" charset="0"/>
              </a:rPr>
              <a:t>Russell’a</a:t>
            </a:r>
            <a:r>
              <a:rPr lang="tr-TR" altLang="en-US" sz="2000" dirty="0" smtClean="0">
                <a:latin typeface="Calibri" pitchFamily="34" charset="0"/>
                <a:cs typeface="Calibri" pitchFamily="34" charset="0"/>
              </a:rPr>
              <a:t> </a:t>
            </a:r>
            <a:r>
              <a:rPr lang="tr-TR" altLang="en-US" sz="2000" dirty="0">
                <a:latin typeface="Calibri" pitchFamily="34" charset="0"/>
                <a:cs typeface="Calibri" pitchFamily="34" charset="0"/>
              </a:rPr>
              <a:t>göre, zorunlu çalışma, ancak boş zamanı zevkli kılacak ölçüde olmalıdır. Bitkinlik, yorgunluk meydana getirecek ölçüde olmamalıdır. Bu durumda insanlar çalışma yorgunu olmayacaklarından boş vakitlerinde edilgin ve yavan eğlencelerle yetinmeyeceklerdir. Boş vakit, istemli kamu yararı faaliyetlerine katılma şeklinde değerlendirilecek, bu da zorunluluk ve bağlayıcılık dışı özgürlükçü eğilimleri </a:t>
            </a:r>
            <a:r>
              <a:rPr lang="tr-TR" altLang="en-US" sz="2000" dirty="0" smtClean="0">
                <a:latin typeface="Calibri" pitchFamily="34" charset="0"/>
                <a:cs typeface="Calibri" pitchFamily="34" charset="0"/>
              </a:rPr>
              <a:t>besleyecektir.</a:t>
            </a: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Russell’ın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“Aylaklığa Övgü</a:t>
            </a:r>
            <a:r>
              <a:rPr lang="tr-TR" altLang="en-US" sz="2800" dirty="0" smtClean="0">
                <a:latin typeface="Calibri" pitchFamily="34" charset="0"/>
                <a:cs typeface="Calibri" pitchFamily="34" charset="0"/>
              </a:rPr>
              <a:t>”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12</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360420"/>
            <a:ext cx="36576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6339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smtClean="0">
                <a:latin typeface="Calibri" pitchFamily="34" charset="0"/>
                <a:cs typeface="Calibri" pitchFamily="34" charset="0"/>
              </a:rPr>
              <a:t>Russell</a:t>
            </a:r>
            <a:r>
              <a:rPr lang="tr-TR" altLang="en-US" sz="2000" dirty="0" smtClean="0">
                <a:latin typeface="Calibri" pitchFamily="34" charset="0"/>
                <a:cs typeface="Calibri" pitchFamily="34" charset="0"/>
              </a:rPr>
              <a:t>, </a:t>
            </a:r>
            <a:r>
              <a:rPr lang="tr-TR" altLang="en-US" sz="2000" dirty="0">
                <a:latin typeface="Calibri" pitchFamily="34" charset="0"/>
                <a:cs typeface="Calibri" pitchFamily="34" charset="0"/>
              </a:rPr>
              <a:t>kutsanan </a:t>
            </a:r>
            <a:r>
              <a:rPr lang="tr-TR" altLang="en-US" sz="2000" dirty="0" err="1">
                <a:latin typeface="Calibri" pitchFamily="34" charset="0"/>
                <a:cs typeface="Calibri" pitchFamily="34" charset="0"/>
              </a:rPr>
              <a:t>çalışmakolikliğin</a:t>
            </a:r>
            <a:r>
              <a:rPr lang="tr-TR" altLang="en-US" sz="2000" dirty="0">
                <a:latin typeface="Calibri" pitchFamily="34" charset="0"/>
                <a:cs typeface="Calibri" pitchFamily="34" charset="0"/>
              </a:rPr>
              <a:t> yıkıcılığı ve insani olanın tahribine yönelik sonuçlarının azaltılması için etkin bir iktisadi örgütlülükle çalışma sürelerinin azaltılabileceğini ve bunun birey açısından varoluşsal imkanların tesisine zemin hazırlayacağı kanısındadır.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Russell’ın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“Aylaklığa Övgü</a:t>
            </a:r>
            <a:r>
              <a:rPr lang="tr-TR" altLang="en-US" sz="2800" dirty="0" smtClean="0">
                <a:latin typeface="Calibri" pitchFamily="34" charset="0"/>
                <a:cs typeface="Calibri" pitchFamily="34" charset="0"/>
              </a:rPr>
              <a:t>”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13</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360420"/>
            <a:ext cx="36576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55154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Fromm’a</a:t>
            </a:r>
            <a:r>
              <a:rPr lang="tr-TR" altLang="en-US" sz="2000" dirty="0">
                <a:latin typeface="Calibri" pitchFamily="34" charset="0"/>
                <a:cs typeface="Calibri" pitchFamily="34" charset="0"/>
              </a:rPr>
              <a:t> göre, çalışma insanı doğanın tutsaklığından kurtararak bağımsızlaştırdı. Modern üretim tarzına geçilmesiyle çalışma örgütlü, disiplinli, metodik ve rasyonel hale </a:t>
            </a:r>
            <a:r>
              <a:rPr lang="tr-TR" altLang="en-US" sz="2000" dirty="0" smtClean="0">
                <a:latin typeface="Calibri" pitchFamily="34" charset="0"/>
                <a:cs typeface="Calibri" pitchFamily="34" charset="0"/>
              </a:rPr>
              <a:t>gelmiştir. </a:t>
            </a:r>
            <a:r>
              <a:rPr lang="tr-TR" altLang="en-US" sz="2000" dirty="0">
                <a:latin typeface="Calibri" pitchFamily="34" charset="0"/>
                <a:cs typeface="Calibri" pitchFamily="34" charset="0"/>
              </a:rPr>
              <a:t>İş’in anlamı ve işlevi </a:t>
            </a:r>
            <a:r>
              <a:rPr lang="tr-TR" altLang="en-US" sz="2000" dirty="0" smtClean="0">
                <a:latin typeface="Calibri" pitchFamily="34" charset="0"/>
                <a:cs typeface="Calibri" pitchFamily="34" charset="0"/>
              </a:rPr>
              <a:t>değişmiş ve </a:t>
            </a:r>
            <a:r>
              <a:rPr lang="tr-TR" altLang="en-US" sz="2000" dirty="0">
                <a:latin typeface="Calibri" pitchFamily="34" charset="0"/>
                <a:cs typeface="Calibri" pitchFamily="34" charset="0"/>
              </a:rPr>
              <a:t>“İş, kendi başına doyurucu ve zevkli bir etkinlik olmak yerine, bir göreve ve bir saplantıya dönüştü. Çalışarak zenginleşme olanağı arttıkça, iş de zenginlik ve başarıya giden yolun tek aracı olup </a:t>
            </a:r>
            <a:r>
              <a:rPr lang="tr-TR" altLang="en-US" sz="2000" dirty="0" smtClean="0">
                <a:latin typeface="Calibri" pitchFamily="34" charset="0"/>
                <a:cs typeface="Calibri" pitchFamily="34" charset="0"/>
              </a:rPr>
              <a:t>çıkmıştır. </a:t>
            </a: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E.Fromm’un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“Yabancılaşmış Boş Zaman</a:t>
            </a:r>
            <a:r>
              <a:rPr lang="tr-TR" altLang="en-US" sz="2800" dirty="0" smtClean="0">
                <a:latin typeface="Calibri" pitchFamily="34" charset="0"/>
                <a:cs typeface="Calibri" pitchFamily="34" charset="0"/>
              </a:rPr>
              <a:t>”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14</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212976"/>
            <a:ext cx="4562475"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7020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Üretim sürecinin giderek mekanik hale gelmesi ve makinelerin etkin kullanımı insana olan ihtiyacı azaltırken, boş vaktin artışını da getirdi. İş ortamında yoğun bir yabancılaşmayla </a:t>
            </a:r>
            <a:r>
              <a:rPr lang="tr-TR" altLang="en-US" sz="2000" dirty="0" smtClean="0">
                <a:latin typeface="Calibri" pitchFamily="34" charset="0"/>
                <a:cs typeface="Calibri" pitchFamily="34" charset="0"/>
              </a:rPr>
              <a:t>malul </a:t>
            </a:r>
            <a:r>
              <a:rPr lang="tr-TR" altLang="en-US" sz="2000" dirty="0">
                <a:latin typeface="Calibri" pitchFamily="34" charset="0"/>
                <a:cs typeface="Calibri" pitchFamily="34" charset="0"/>
              </a:rPr>
              <a:t>örgüt insanı için bu durum, işlik dışı alana da yayılma istidadı gösterir. </a:t>
            </a:r>
            <a:r>
              <a:rPr lang="tr-TR" altLang="en-US" sz="2000" dirty="0" err="1">
                <a:latin typeface="Calibri" pitchFamily="34" charset="0"/>
                <a:cs typeface="Calibri" pitchFamily="34" charset="0"/>
              </a:rPr>
              <a:t>Fromm’a</a:t>
            </a:r>
            <a:r>
              <a:rPr lang="tr-TR" altLang="en-US" sz="2000" dirty="0">
                <a:latin typeface="Calibri" pitchFamily="34" charset="0"/>
                <a:cs typeface="Calibri" pitchFamily="34" charset="0"/>
              </a:rPr>
              <a:t> göre, birey, üretim ve örgütlenme sürecinde edilgin olduğundan, boş vakit, eğlenme ve tüketim sürecinde de edilgindir. Çalışma sürecinde katılım ve sorumluluktan uzaklaşması, hayatın diğer alanlarında da </a:t>
            </a:r>
            <a:r>
              <a:rPr lang="tr-TR" altLang="en-US" sz="2000" dirty="0" err="1">
                <a:latin typeface="Calibri" pitchFamily="34" charset="0"/>
                <a:cs typeface="Calibri" pitchFamily="34" charset="0"/>
              </a:rPr>
              <a:t>pasifizme</a:t>
            </a:r>
            <a:r>
              <a:rPr lang="tr-TR" altLang="en-US" sz="2000" dirty="0">
                <a:latin typeface="Calibri" pitchFamily="34" charset="0"/>
                <a:cs typeface="Calibri" pitchFamily="34" charset="0"/>
              </a:rPr>
              <a:t> yatkınlığı içselleştirmesine ve bağımlı kişilik ortaya koymasına yol açmaktadır.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E.Fromm’un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“Yabancılaşmış Boş Zaman</a:t>
            </a:r>
            <a:r>
              <a:rPr lang="tr-TR" altLang="en-US" sz="2800" dirty="0" smtClean="0">
                <a:latin typeface="Calibri" pitchFamily="34" charset="0"/>
                <a:cs typeface="Calibri" pitchFamily="34" charset="0"/>
              </a:rPr>
              <a:t>”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15</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212976"/>
            <a:ext cx="4562475"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6072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Birey temelde doğal eğilimleri yönünde tercihte bulunduğu ve aktivite seçtiğini sanmaktadır. Oysa, birey bilinci modern toplumun etkin </a:t>
            </a:r>
            <a:r>
              <a:rPr lang="tr-TR" altLang="en-US" sz="2000" dirty="0" err="1">
                <a:latin typeface="Calibri" pitchFamily="34" charset="0"/>
                <a:cs typeface="Calibri" pitchFamily="34" charset="0"/>
              </a:rPr>
              <a:t>manipülatif</a:t>
            </a:r>
            <a:r>
              <a:rPr lang="tr-TR" altLang="en-US" sz="2000" dirty="0">
                <a:latin typeface="Calibri" pitchFamily="34" charset="0"/>
                <a:cs typeface="Calibri" pitchFamily="34" charset="0"/>
              </a:rPr>
              <a:t> aygıtları tarafından yönlendirilmektedir. Püriten etikçe biçimlenmiş olan kapitalist çalışma ve yaşama düzeninde insanların çok çalışması, aktif, itaatkar, dakik ve sorumlu bireyler olması gereği bir iç dürtü olarak sürekli bireyi manipüle etmektedir.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E.Fromm’un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“Yabancılaşmış Boş Zaman</a:t>
            </a:r>
            <a:r>
              <a:rPr lang="tr-TR" altLang="en-US" sz="2800" dirty="0" smtClean="0">
                <a:latin typeface="Calibri" pitchFamily="34" charset="0"/>
                <a:cs typeface="Calibri" pitchFamily="34" charset="0"/>
              </a:rPr>
              <a:t>”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16</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212976"/>
            <a:ext cx="4562475"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6776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B</a:t>
            </a:r>
            <a:r>
              <a:rPr lang="tr-TR" altLang="en-US" sz="2000" dirty="0" smtClean="0">
                <a:latin typeface="Calibri" pitchFamily="34" charset="0"/>
                <a:cs typeface="Calibri" pitchFamily="34" charset="0"/>
              </a:rPr>
              <a:t>irey </a:t>
            </a:r>
            <a:r>
              <a:rPr lang="tr-TR" altLang="en-US" sz="2000" dirty="0">
                <a:latin typeface="Calibri" pitchFamily="34" charset="0"/>
                <a:cs typeface="Calibri" pitchFamily="34" charset="0"/>
              </a:rPr>
              <a:t>çalışma ortamında tek, yabancı, güvensiz, itaatkar, rıza gösterici, teslimiyetçi olduğu gibi, çalışma dışında da benzer tavırlar sergileyip egemen manipülasyona ayarlı uysal/</a:t>
            </a:r>
            <a:r>
              <a:rPr lang="tr-TR" altLang="en-US" sz="2000" dirty="0" err="1">
                <a:latin typeface="Calibri" pitchFamily="34" charset="0"/>
                <a:cs typeface="Calibri" pitchFamily="34" charset="0"/>
              </a:rPr>
              <a:t>tekbiçimli</a:t>
            </a:r>
            <a:r>
              <a:rPr lang="tr-TR" altLang="en-US" sz="2000" dirty="0">
                <a:latin typeface="Calibri" pitchFamily="34" charset="0"/>
                <a:cs typeface="Calibri" pitchFamily="34" charset="0"/>
              </a:rPr>
              <a:t>/itaatkar/edilgen bir katılımcı, </a:t>
            </a:r>
            <a:r>
              <a:rPr lang="tr-TR" altLang="en-US" sz="2000" dirty="0" err="1">
                <a:latin typeface="Calibri" pitchFamily="34" charset="0"/>
                <a:cs typeface="Calibri" pitchFamily="34" charset="0"/>
              </a:rPr>
              <a:t>konformist</a:t>
            </a:r>
            <a:r>
              <a:rPr lang="tr-TR" altLang="en-US" sz="2000" dirty="0">
                <a:latin typeface="Calibri" pitchFamily="34" charset="0"/>
                <a:cs typeface="Calibri" pitchFamily="34" charset="0"/>
              </a:rPr>
              <a:t> bir </a:t>
            </a:r>
            <a:r>
              <a:rPr lang="tr-TR" altLang="en-US" sz="2000" dirty="0" err="1">
                <a:latin typeface="Calibri" pitchFamily="34" charset="0"/>
                <a:cs typeface="Calibri" pitchFamily="34" charset="0"/>
              </a:rPr>
              <a:t>tüketimcidir</a:t>
            </a:r>
            <a:r>
              <a:rPr lang="tr-TR" altLang="en-US" sz="2000" dirty="0">
                <a:latin typeface="Calibri" pitchFamily="34" charset="0"/>
                <a:cs typeface="Calibri" pitchFamily="34" charset="0"/>
              </a:rPr>
              <a:t> artık. Gerçekte birey tasarrufunda olması gereken boş vakit, bu alandaki ticari, endüstriyel, bürokratik, medyatik iktidarın yönlendirmelerine açık, onlara bağımlı hale gelmiştir. Çünkü söz konusu iktidar yapıları, seçenek üretmek dışında, talep, arzu, haz da üretmektedir.</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E.Fromm’un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“Yabancılaşmış Boş Zaman</a:t>
            </a:r>
            <a:r>
              <a:rPr lang="tr-TR" altLang="en-US" sz="2800" dirty="0" smtClean="0">
                <a:latin typeface="Calibri" pitchFamily="34" charset="0"/>
                <a:cs typeface="Calibri" pitchFamily="34" charset="0"/>
              </a:rPr>
              <a:t>” Teorisi</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17</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429000"/>
            <a:ext cx="4562475"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58706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Riesman</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The</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Lonely</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Crowd</a:t>
            </a:r>
            <a:r>
              <a:rPr lang="tr-TR" altLang="en-US" sz="2000" dirty="0">
                <a:latin typeface="Calibri" pitchFamily="34" charset="0"/>
                <a:cs typeface="Calibri" pitchFamily="34" charset="0"/>
              </a:rPr>
              <a:t>” adlı eserinde, toplumsal sistemin giderek yapay, sahte ilişkilere dayandığını ve bireyin kalabalık içinde yalnızlığını anlatır. Sosyal ilişkiler ve anlam örgüleri, gerçek değerlerini yitirmektedirler. Yalnızlık, yabancılaşma, iğreti ilişkiler genel sistemin varlığını tehdit etmektedir.</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D.Riesman’ın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“Başkalarınca </a:t>
            </a:r>
            <a:r>
              <a:rPr lang="tr-TR" altLang="en-US" sz="2800" dirty="0" err="1">
                <a:latin typeface="Calibri" pitchFamily="34" charset="0"/>
                <a:cs typeface="Calibri" pitchFamily="34" charset="0"/>
              </a:rPr>
              <a:t>Yöneltimli</a:t>
            </a:r>
            <a:r>
              <a:rPr lang="tr-TR" altLang="en-US" sz="2800" dirty="0">
                <a:latin typeface="Calibri" pitchFamily="34" charset="0"/>
                <a:cs typeface="Calibri" pitchFamily="34" charset="0"/>
              </a:rPr>
              <a:t>” Boş Zaman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18</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501008"/>
            <a:ext cx="3959721" cy="2637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005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smtClean="0">
                <a:latin typeface="Calibri" pitchFamily="34" charset="0"/>
                <a:cs typeface="Calibri" pitchFamily="34" charset="0"/>
              </a:rPr>
              <a:t>Her şeyin </a:t>
            </a:r>
            <a:r>
              <a:rPr lang="tr-TR" altLang="en-US" sz="2000" dirty="0">
                <a:latin typeface="Calibri" pitchFamily="34" charset="0"/>
                <a:cs typeface="Calibri" pitchFamily="34" charset="0"/>
              </a:rPr>
              <a:t>alınır satılır hale geldiği ve piyasa değerinin oluştuğu bu toplumda, sosyallik üniteleri ve boş vakit geçirme biçimleri de bu </a:t>
            </a:r>
            <a:r>
              <a:rPr lang="tr-TR" altLang="en-US" sz="2000" dirty="0" err="1">
                <a:latin typeface="Calibri" pitchFamily="34" charset="0"/>
                <a:cs typeface="Calibri" pitchFamily="34" charset="0"/>
              </a:rPr>
              <a:t>yapaysılığın</a:t>
            </a:r>
            <a:r>
              <a:rPr lang="tr-TR" altLang="en-US" sz="2000" dirty="0">
                <a:latin typeface="Calibri" pitchFamily="34" charset="0"/>
                <a:cs typeface="Calibri" pitchFamily="34" charset="0"/>
              </a:rPr>
              <a:t> tüm uzantılarını taşımaktadır. İlişkiler, “başkalarınca </a:t>
            </a:r>
            <a:r>
              <a:rPr lang="tr-TR" altLang="en-US" sz="2000" dirty="0" err="1">
                <a:latin typeface="Calibri" pitchFamily="34" charset="0"/>
                <a:cs typeface="Calibri" pitchFamily="34" charset="0"/>
              </a:rPr>
              <a:t>yöneltimli</a:t>
            </a:r>
            <a:r>
              <a:rPr lang="tr-TR" altLang="en-US" sz="2000" dirty="0">
                <a:latin typeface="Calibri" pitchFamily="34" charset="0"/>
                <a:cs typeface="Calibri" pitchFamily="34" charset="0"/>
              </a:rPr>
              <a:t>” bir değer taşımaktadır. Birey dışı </a:t>
            </a:r>
            <a:r>
              <a:rPr lang="tr-TR" altLang="en-US" sz="2000" dirty="0" err="1">
                <a:latin typeface="Calibri" pitchFamily="34" charset="0"/>
                <a:cs typeface="Calibri" pitchFamily="34" charset="0"/>
              </a:rPr>
              <a:t>manipülatif</a:t>
            </a:r>
            <a:r>
              <a:rPr lang="tr-TR" altLang="en-US" sz="2000" dirty="0">
                <a:latin typeface="Calibri" pitchFamily="34" charset="0"/>
                <a:cs typeface="Calibri" pitchFamily="34" charset="0"/>
              </a:rPr>
              <a:t> aygıtlar, boş vaktin kullanım değerini de dönüştürmektedir (</a:t>
            </a:r>
            <a:r>
              <a:rPr lang="tr-TR" altLang="en-US" sz="2000" dirty="0" err="1">
                <a:latin typeface="Calibri" pitchFamily="34" charset="0"/>
                <a:cs typeface="Calibri" pitchFamily="34" charset="0"/>
              </a:rPr>
              <a:t>McClay</a:t>
            </a:r>
            <a:r>
              <a:rPr lang="tr-TR" altLang="en-US" sz="2000" dirty="0">
                <a:latin typeface="Calibri" pitchFamily="34" charset="0"/>
                <a:cs typeface="Calibri" pitchFamily="34" charset="0"/>
              </a:rPr>
              <a:t>, 1998).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D.Riesman’ın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“Başkalarınca </a:t>
            </a:r>
            <a:r>
              <a:rPr lang="tr-TR" altLang="en-US" sz="2800" dirty="0" err="1">
                <a:latin typeface="Calibri" pitchFamily="34" charset="0"/>
                <a:cs typeface="Calibri" pitchFamily="34" charset="0"/>
              </a:rPr>
              <a:t>Yöneltimli</a:t>
            </a:r>
            <a:r>
              <a:rPr lang="tr-TR" altLang="en-US" sz="2800" dirty="0">
                <a:latin typeface="Calibri" pitchFamily="34" charset="0"/>
                <a:cs typeface="Calibri" pitchFamily="34" charset="0"/>
              </a:rPr>
              <a:t>” Boş Zaman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19</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501008"/>
            <a:ext cx="3959721" cy="2637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03059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Riesman’a</a:t>
            </a:r>
            <a:r>
              <a:rPr lang="tr-TR" altLang="en-US" sz="2000" dirty="0">
                <a:latin typeface="Calibri" pitchFamily="34" charset="0"/>
                <a:cs typeface="Calibri" pitchFamily="34" charset="0"/>
              </a:rPr>
              <a:t> göre, modern toplum “başkalarınca </a:t>
            </a:r>
            <a:r>
              <a:rPr lang="tr-TR" altLang="en-US" sz="2000" dirty="0" err="1">
                <a:latin typeface="Calibri" pitchFamily="34" charset="0"/>
                <a:cs typeface="Calibri" pitchFamily="34" charset="0"/>
              </a:rPr>
              <a:t>yöneltimli</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other</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directed</a:t>
            </a:r>
            <a:r>
              <a:rPr lang="tr-TR" altLang="en-US" sz="2000" dirty="0">
                <a:latin typeface="Calibri" pitchFamily="34" charset="0"/>
                <a:cs typeface="Calibri" pitchFamily="34" charset="0"/>
              </a:rPr>
              <a:t>) bir toplumdur. Bu toplumda birey, akran grupları, yakın çevre ve kurulu iktidar aygıtları tarafından manipüle edilen “başkalarınca </a:t>
            </a:r>
            <a:r>
              <a:rPr lang="tr-TR" altLang="en-US" sz="2000" dirty="0" err="1">
                <a:latin typeface="Calibri" pitchFamily="34" charset="0"/>
                <a:cs typeface="Calibri" pitchFamily="34" charset="0"/>
              </a:rPr>
              <a:t>yöneltimli</a:t>
            </a:r>
            <a:r>
              <a:rPr lang="tr-TR" altLang="en-US" sz="2000" dirty="0">
                <a:latin typeface="Calibri" pitchFamily="34" charset="0"/>
                <a:cs typeface="Calibri" pitchFamily="34" charset="0"/>
              </a:rPr>
              <a:t> birey” </a:t>
            </a:r>
            <a:r>
              <a:rPr lang="tr-TR" altLang="en-US" sz="2000" dirty="0" err="1">
                <a:latin typeface="Calibri" pitchFamily="34" charset="0"/>
                <a:cs typeface="Calibri" pitchFamily="34" charset="0"/>
              </a:rPr>
              <a:t>dir</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Ibrahim</a:t>
            </a:r>
            <a:r>
              <a:rPr lang="tr-TR" altLang="en-US" sz="2000" dirty="0">
                <a:latin typeface="Calibri" pitchFamily="34" charset="0"/>
                <a:cs typeface="Calibri" pitchFamily="34" charset="0"/>
              </a:rPr>
              <a:t>, 1991). </a:t>
            </a:r>
            <a:r>
              <a:rPr lang="tr-TR" altLang="en-US" sz="2000" dirty="0" err="1">
                <a:latin typeface="Calibri" pitchFamily="34" charset="0"/>
                <a:cs typeface="Calibri" pitchFamily="34" charset="0"/>
              </a:rPr>
              <a:t>Riesman</a:t>
            </a:r>
            <a:r>
              <a:rPr lang="tr-TR" altLang="en-US" sz="2000" dirty="0">
                <a:latin typeface="Calibri" pitchFamily="34" charset="0"/>
                <a:cs typeface="Calibri" pitchFamily="34" charset="0"/>
              </a:rPr>
              <a:t>, başkalarının onamaları ve yol göstericiliğine gereksinme duyan bu bireyin, kendisini bir tür “dostluk pazarında” </a:t>
            </a:r>
            <a:r>
              <a:rPr lang="tr-TR" altLang="en-US" sz="2000" dirty="0" err="1">
                <a:latin typeface="Calibri" pitchFamily="34" charset="0"/>
                <a:cs typeface="Calibri" pitchFamily="34" charset="0"/>
              </a:rPr>
              <a:t>sunumlama</a:t>
            </a:r>
            <a:r>
              <a:rPr lang="tr-TR" altLang="en-US" sz="2000" dirty="0">
                <a:latin typeface="Calibri" pitchFamily="34" charset="0"/>
                <a:cs typeface="Calibri" pitchFamily="34" charset="0"/>
              </a:rPr>
              <a:t>, ötekilerin onamalarını alarak piyasa değerini artırmak üzere kendini bir alışverişin öznesi olarak konumladığını belirtir.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D.Riesman’ın</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“Başkalarınca </a:t>
            </a:r>
            <a:r>
              <a:rPr lang="tr-TR" altLang="en-US" sz="2800" dirty="0" err="1">
                <a:latin typeface="Calibri" pitchFamily="34" charset="0"/>
                <a:cs typeface="Calibri" pitchFamily="34" charset="0"/>
              </a:rPr>
              <a:t>Yöneltimli</a:t>
            </a:r>
            <a:r>
              <a:rPr lang="tr-TR" altLang="en-US" sz="2800" dirty="0">
                <a:latin typeface="Calibri" pitchFamily="34" charset="0"/>
                <a:cs typeface="Calibri" pitchFamily="34" charset="0"/>
              </a:rPr>
              <a:t>” Boş Zaman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20</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501008"/>
            <a:ext cx="3959721" cy="2637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68831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Günümüzde, teknolojik rasyonalite iş ile </a:t>
            </a:r>
            <a:r>
              <a:rPr lang="tr-TR" altLang="en-US" sz="2000" dirty="0" err="1">
                <a:latin typeface="Calibri" pitchFamily="34" charset="0"/>
                <a:cs typeface="Calibri" pitchFamily="34" charset="0"/>
              </a:rPr>
              <a:t>iş’dışı</a:t>
            </a:r>
            <a:r>
              <a:rPr lang="tr-TR" altLang="en-US" sz="2000" dirty="0">
                <a:latin typeface="Calibri" pitchFamily="34" charset="0"/>
                <a:cs typeface="Calibri" pitchFamily="34" charset="0"/>
              </a:rPr>
              <a:t> alan arasındaki ayrımı ortadan kaldırıyor. İş dışı yaşam, </a:t>
            </a:r>
            <a:r>
              <a:rPr lang="tr-TR" altLang="en-US" sz="2000" dirty="0" err="1">
                <a:latin typeface="Calibri" pitchFamily="34" charset="0"/>
                <a:cs typeface="Calibri" pitchFamily="34" charset="0"/>
              </a:rPr>
              <a:t>iş’in</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rationeline</a:t>
            </a:r>
            <a:r>
              <a:rPr lang="tr-TR" altLang="en-US" sz="2000" dirty="0">
                <a:latin typeface="Calibri" pitchFamily="34" charset="0"/>
                <a:cs typeface="Calibri" pitchFamily="34" charset="0"/>
              </a:rPr>
              <a:t> yenik düşüyor ve </a:t>
            </a:r>
            <a:r>
              <a:rPr lang="tr-TR" altLang="en-US" sz="2000" dirty="0" err="1">
                <a:latin typeface="Calibri" pitchFamily="34" charset="0"/>
                <a:cs typeface="Calibri" pitchFamily="34" charset="0"/>
              </a:rPr>
              <a:t>iş’in</a:t>
            </a:r>
            <a:r>
              <a:rPr lang="tr-TR" altLang="en-US" sz="2000" dirty="0">
                <a:latin typeface="Calibri" pitchFamily="34" charset="0"/>
                <a:cs typeface="Calibri" pitchFamily="34" charset="0"/>
              </a:rPr>
              <a:t> mantığına göre yapılanıyor. Bu ortamda, üretim kadar tüketim de kitleselleşmiş ve metalaşmıştır. Birey olmak, sistemin onamalarını aşma gücünden yoksunluk yüzünden mümkün olamamaktadır. Kültür endüstrisi de, ürettiği ürünlerle iş ile iş dışı alanın birbiriyle benzeşmesine, eşitleşmesine yol açmaktadır (Oskay, 1982). Çünkü, eğlence ya da boş vakit geçirme etkinlikleri de kitlesel olarak, kâr/maliyet hesaplarına göre üretilip pazarlanmaktadır.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Adorno</a:t>
            </a:r>
            <a:r>
              <a:rPr lang="tr-TR" altLang="en-US" sz="2800" dirty="0" smtClean="0">
                <a:latin typeface="Calibri" pitchFamily="34" charset="0"/>
                <a:cs typeface="Calibri" pitchFamily="34" charset="0"/>
              </a:rPr>
              <a:t> ve </a:t>
            </a:r>
            <a:r>
              <a:rPr lang="tr-TR" altLang="en-US" sz="2800" dirty="0" err="1">
                <a:latin typeface="Calibri" pitchFamily="34" charset="0"/>
                <a:cs typeface="Calibri" pitchFamily="34" charset="0"/>
              </a:rPr>
              <a:t>Horkheimer</a:t>
            </a:r>
            <a:r>
              <a:rPr lang="tr-TR" altLang="en-US" sz="2800" dirty="0">
                <a:latin typeface="Calibri" pitchFamily="34" charset="0"/>
                <a:cs typeface="Calibri" pitchFamily="34" charset="0"/>
              </a:rPr>
              <a:t>: Kültür Endüstrisi Ve Boş Zamanın Tecimsel Manipülasyonu</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21</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573016"/>
            <a:ext cx="285750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0250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Adorno</a:t>
            </a:r>
            <a:r>
              <a:rPr lang="tr-TR" altLang="en-US" sz="2000" dirty="0">
                <a:latin typeface="Calibri" pitchFamily="34" charset="0"/>
                <a:cs typeface="Calibri" pitchFamily="34" charset="0"/>
              </a:rPr>
              <a:t> ve </a:t>
            </a:r>
            <a:r>
              <a:rPr lang="tr-TR" altLang="en-US" sz="2000" dirty="0" err="1">
                <a:latin typeface="Calibri" pitchFamily="34" charset="0"/>
                <a:cs typeface="Calibri" pitchFamily="34" charset="0"/>
              </a:rPr>
              <a:t>Horkheimer’e</a:t>
            </a:r>
            <a:r>
              <a:rPr lang="tr-TR" altLang="en-US" sz="2000" dirty="0">
                <a:latin typeface="Calibri" pitchFamily="34" charset="0"/>
                <a:cs typeface="Calibri" pitchFamily="34" charset="0"/>
              </a:rPr>
              <a:t> göre, kültür endüstrisi; film, müzik (caz/pop), </a:t>
            </a:r>
            <a:r>
              <a:rPr lang="tr-TR" altLang="en-US" sz="2000" dirty="0" err="1">
                <a:latin typeface="Calibri" pitchFamily="34" charset="0"/>
                <a:cs typeface="Calibri" pitchFamily="34" charset="0"/>
              </a:rPr>
              <a:t>tv</a:t>
            </a:r>
            <a:r>
              <a:rPr lang="tr-TR" altLang="en-US" sz="2000" dirty="0">
                <a:latin typeface="Calibri" pitchFamily="34" charset="0"/>
                <a:cs typeface="Calibri" pitchFamily="34" charset="0"/>
              </a:rPr>
              <a:t>, radyo, diziler, magazin, çizgi roman gibi kitlesel tüketime göre hazırlanmış eğlence ürünlerinden oluşur. Kültür endüstrisi, kitlelerin boş vakitlerini eğlenceli kılmak, </a:t>
            </a:r>
            <a:r>
              <a:rPr lang="tr-TR" altLang="en-US" sz="2000" dirty="0" err="1">
                <a:latin typeface="Calibri" pitchFamily="34" charset="0"/>
                <a:cs typeface="Calibri" pitchFamily="34" charset="0"/>
              </a:rPr>
              <a:t>herşeyin</a:t>
            </a:r>
            <a:r>
              <a:rPr lang="tr-TR" altLang="en-US" sz="2000" dirty="0">
                <a:latin typeface="Calibri" pitchFamily="34" charset="0"/>
                <a:cs typeface="Calibri" pitchFamily="34" charset="0"/>
              </a:rPr>
              <a:t> yolunda gittiği yanılsaması yaratarak, dizgeyle uyumcu/</a:t>
            </a:r>
            <a:r>
              <a:rPr lang="tr-TR" altLang="en-US" sz="2000" dirty="0" err="1">
                <a:latin typeface="Calibri" pitchFamily="34" charset="0"/>
                <a:cs typeface="Calibri" pitchFamily="34" charset="0"/>
              </a:rPr>
              <a:t>konformist</a:t>
            </a:r>
            <a:r>
              <a:rPr lang="tr-TR" altLang="en-US" sz="2000" dirty="0">
                <a:latin typeface="Calibri" pitchFamily="34" charset="0"/>
                <a:cs typeface="Calibri" pitchFamily="34" charset="0"/>
              </a:rPr>
              <a:t> bir </a:t>
            </a:r>
            <a:r>
              <a:rPr lang="tr-TR" altLang="en-US" sz="2000" dirty="0" err="1">
                <a:latin typeface="Calibri" pitchFamily="34" charset="0"/>
                <a:cs typeface="Calibri" pitchFamily="34" charset="0"/>
              </a:rPr>
              <a:t>bütünleşiklik</a:t>
            </a:r>
            <a:r>
              <a:rPr lang="tr-TR" altLang="en-US" sz="2000" dirty="0">
                <a:latin typeface="Calibri" pitchFamily="34" charset="0"/>
                <a:cs typeface="Calibri" pitchFamily="34" charset="0"/>
              </a:rPr>
              <a:t> hali meydana getirmek üzere faaliyet gösterir. Kültür endüstrisi, kültürel üretimin tecimsel/ standart/ kolay tüketilebilir tarzda hazırlanarak kitle tüketimine açılmasını sağlar.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Adorno</a:t>
            </a:r>
            <a:r>
              <a:rPr lang="tr-TR" altLang="en-US" sz="2800" dirty="0" smtClean="0">
                <a:latin typeface="Calibri" pitchFamily="34" charset="0"/>
                <a:cs typeface="Calibri" pitchFamily="34" charset="0"/>
              </a:rPr>
              <a:t> ve </a:t>
            </a:r>
            <a:r>
              <a:rPr lang="tr-TR" altLang="en-US" sz="2800" dirty="0" err="1">
                <a:latin typeface="Calibri" pitchFamily="34" charset="0"/>
                <a:cs typeface="Calibri" pitchFamily="34" charset="0"/>
              </a:rPr>
              <a:t>Horkheimer</a:t>
            </a:r>
            <a:r>
              <a:rPr lang="tr-TR" altLang="en-US" sz="2800" dirty="0">
                <a:latin typeface="Calibri" pitchFamily="34" charset="0"/>
                <a:cs typeface="Calibri" pitchFamily="34" charset="0"/>
              </a:rPr>
              <a:t>: Kültür Endüstrisi Ve Boş Zamanın Tecimsel Manipülasyonu</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22</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573016"/>
            <a:ext cx="285750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75147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Bu süreçte, boş vakit kullanımı da çalışma gibi, zorunlu, bağlayıcılığı olan ve hatta yorucu bir etkinliğe dönüşmektedir. Bir bakıma, boş vakit etkinlikleri yabancılaşma psikozu içindeki bireyin işe yeniden koyulabilmesi için yapmak zorunda olduğu mecburi etkinlik halini almıştır. Bu bağlamda boş vakit, çalışma sürecinin bir devamı, onu mümkün kılma aracı olmaktadır (</a:t>
            </a:r>
            <a:r>
              <a:rPr lang="tr-TR" altLang="en-US" sz="2000" dirty="0" err="1">
                <a:latin typeface="Calibri" pitchFamily="34" charset="0"/>
                <a:cs typeface="Calibri" pitchFamily="34" charset="0"/>
              </a:rPr>
              <a:t>Rojeck</a:t>
            </a:r>
            <a:r>
              <a:rPr lang="tr-TR" altLang="en-US" sz="2000" dirty="0">
                <a:latin typeface="Calibri" pitchFamily="34" charset="0"/>
                <a:cs typeface="Calibri" pitchFamily="34" charset="0"/>
              </a:rPr>
              <a:t>, 1995).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Adorno</a:t>
            </a:r>
            <a:r>
              <a:rPr lang="tr-TR" altLang="en-US" sz="2800" dirty="0" smtClean="0">
                <a:latin typeface="Calibri" pitchFamily="34" charset="0"/>
                <a:cs typeface="Calibri" pitchFamily="34" charset="0"/>
              </a:rPr>
              <a:t> ve </a:t>
            </a:r>
            <a:r>
              <a:rPr lang="tr-TR" altLang="en-US" sz="2800" dirty="0" err="1">
                <a:latin typeface="Calibri" pitchFamily="34" charset="0"/>
                <a:cs typeface="Calibri" pitchFamily="34" charset="0"/>
              </a:rPr>
              <a:t>Horkheimer</a:t>
            </a:r>
            <a:r>
              <a:rPr lang="tr-TR" altLang="en-US" sz="2800" dirty="0">
                <a:latin typeface="Calibri" pitchFamily="34" charset="0"/>
                <a:cs typeface="Calibri" pitchFamily="34" charset="0"/>
              </a:rPr>
              <a:t>: Kültür Endüstrisi Ve Boş Zamanın Tecimsel Manipülasyonu</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23</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573016"/>
            <a:ext cx="285750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31603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Modern çalışma düzeni ve bunun dayandığı “iktisadi aklın” eleştirisini yapan </a:t>
            </a:r>
            <a:r>
              <a:rPr lang="tr-TR" altLang="en-US" sz="2000" dirty="0" err="1">
                <a:latin typeface="Calibri" pitchFamily="34" charset="0"/>
                <a:cs typeface="Calibri" pitchFamily="34" charset="0"/>
              </a:rPr>
              <a:t>Gorz</a:t>
            </a:r>
            <a:r>
              <a:rPr lang="tr-TR" altLang="en-US" sz="2000" dirty="0">
                <a:latin typeface="Calibri" pitchFamily="34" charset="0"/>
                <a:cs typeface="Calibri" pitchFamily="34" charset="0"/>
              </a:rPr>
              <a:t>, </a:t>
            </a:r>
            <a:r>
              <a:rPr lang="tr-TR" altLang="en-US" sz="2000" dirty="0" err="1">
                <a:latin typeface="Calibri" pitchFamily="34" charset="0"/>
                <a:cs typeface="Calibri" pitchFamily="34" charset="0"/>
              </a:rPr>
              <a:t>fordist</a:t>
            </a:r>
            <a:r>
              <a:rPr lang="tr-TR" altLang="en-US" sz="2000" dirty="0">
                <a:latin typeface="Calibri" pitchFamily="34" charset="0"/>
                <a:cs typeface="Calibri" pitchFamily="34" charset="0"/>
              </a:rPr>
              <a:t> üretim sürecinin toplumsal patoloji ürettiği ve bunun aşılmasının dizgede yeni yaklaşımlara ihtiyaç gösterdiğini ileri sürer. </a:t>
            </a:r>
            <a:r>
              <a:rPr lang="tr-TR" altLang="en-US" sz="2000" dirty="0" err="1">
                <a:latin typeface="Calibri" pitchFamily="34" charset="0"/>
                <a:cs typeface="Calibri" pitchFamily="34" charset="0"/>
              </a:rPr>
              <a:t>Taylorist</a:t>
            </a:r>
            <a:r>
              <a:rPr lang="tr-TR" altLang="en-US" sz="2000" dirty="0">
                <a:latin typeface="Calibri" pitchFamily="34" charset="0"/>
                <a:cs typeface="Calibri" pitchFamily="34" charset="0"/>
              </a:rPr>
              <a:t>/</a:t>
            </a:r>
            <a:r>
              <a:rPr lang="tr-TR" altLang="en-US" sz="2000" dirty="0" err="1">
                <a:latin typeface="Calibri" pitchFamily="34" charset="0"/>
                <a:cs typeface="Calibri" pitchFamily="34" charset="0"/>
              </a:rPr>
              <a:t>Fordist</a:t>
            </a:r>
            <a:r>
              <a:rPr lang="tr-TR" altLang="en-US" sz="2000" dirty="0">
                <a:latin typeface="Calibri" pitchFamily="34" charset="0"/>
                <a:cs typeface="Calibri" pitchFamily="34" charset="0"/>
              </a:rPr>
              <a:t> çalışma sürecinin esnemesi gerektiği, bireyin çalışma kölesi yapılmasının sistemin önünü tıkadığını savlar. Çalışmaya atfedilen </a:t>
            </a:r>
            <a:r>
              <a:rPr lang="tr-TR" altLang="en-US" sz="2000" dirty="0" err="1">
                <a:latin typeface="Calibri" pitchFamily="34" charset="0"/>
                <a:cs typeface="Calibri" pitchFamily="34" charset="0"/>
              </a:rPr>
              <a:t>merkeziliğin</a:t>
            </a:r>
            <a:r>
              <a:rPr lang="tr-TR" altLang="en-US" sz="2000" dirty="0">
                <a:latin typeface="Calibri" pitchFamily="34" charset="0"/>
                <a:cs typeface="Calibri" pitchFamily="34" charset="0"/>
              </a:rPr>
              <a:t> yaşamın bütünselliğini parçaladığını belirtir.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Gorz</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 </a:t>
            </a:r>
            <a:r>
              <a:rPr lang="tr-TR" altLang="en-US" sz="2800" dirty="0" err="1">
                <a:latin typeface="Calibri" pitchFamily="34" charset="0"/>
                <a:cs typeface="Calibri" pitchFamily="34" charset="0"/>
              </a:rPr>
              <a:t>Özgürleşim</a:t>
            </a:r>
            <a:r>
              <a:rPr lang="tr-TR" altLang="en-US" sz="2800" dirty="0">
                <a:latin typeface="Calibri" pitchFamily="34" charset="0"/>
                <a:cs typeface="Calibri" pitchFamily="34" charset="0"/>
              </a:rPr>
              <a:t> Alanı Olarak Boş Zaman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24</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284984"/>
            <a:ext cx="4747245" cy="2219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1230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Gorz</a:t>
            </a:r>
            <a:r>
              <a:rPr lang="tr-TR" altLang="en-US" sz="2000" dirty="0">
                <a:latin typeface="Calibri" pitchFamily="34" charset="0"/>
                <a:cs typeface="Calibri" pitchFamily="34" charset="0"/>
              </a:rPr>
              <a:t>, çarpıcı bir şekilde, “çalışmak için mi yaşıyoruz, yaşamak için mi çalışıyoruz” sorusuna dikkatleri çekerek modern toplumun yapılanma şeklini değişik bir boyuttan sorgular. </a:t>
            </a:r>
            <a:r>
              <a:rPr lang="tr-TR" altLang="en-US" sz="2000" dirty="0" err="1">
                <a:latin typeface="Calibri" pitchFamily="34" charset="0"/>
                <a:cs typeface="Calibri" pitchFamily="34" charset="0"/>
              </a:rPr>
              <a:t>Gorz</a:t>
            </a:r>
            <a:r>
              <a:rPr lang="tr-TR" altLang="en-US" sz="2000" dirty="0">
                <a:latin typeface="Calibri" pitchFamily="34" charset="0"/>
                <a:cs typeface="Calibri" pitchFamily="34" charset="0"/>
              </a:rPr>
              <a:t>, boş zamanın bireyin insani yönünü keşfetmesini ve sosyal açıdan kendisini ikamesine imkan vereceği düşüncesiyle çalışmanın en temel yaşam ereği olarak kabullenilmesine karşı çıkar. Bu konuda kapitalizm kadar sosyalizm de, “çalışma </a:t>
            </a:r>
            <a:r>
              <a:rPr lang="tr-TR" altLang="en-US" sz="2000" dirty="0" err="1">
                <a:latin typeface="Calibri" pitchFamily="34" charset="0"/>
                <a:cs typeface="Calibri" pitchFamily="34" charset="0"/>
              </a:rPr>
              <a:t>ideolojisi”ni</a:t>
            </a:r>
            <a:r>
              <a:rPr lang="tr-TR" altLang="en-US" sz="2000" dirty="0">
                <a:latin typeface="Calibri" pitchFamily="34" charset="0"/>
                <a:cs typeface="Calibri" pitchFamily="34" charset="0"/>
              </a:rPr>
              <a:t> içselleştirdiğinden ve kapitalist çalışma etiğine dokunmadığından bir bakıma insanın özgürleşmesini sağlayamamış ve onun yabancılaşmasına yol açmıştır.</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err="1" smtClean="0">
                <a:latin typeface="Calibri" pitchFamily="34" charset="0"/>
                <a:cs typeface="Calibri" pitchFamily="34" charset="0"/>
              </a:rPr>
              <a:t>Gorz</a:t>
            </a:r>
            <a:r>
              <a:rPr lang="tr-TR" altLang="en-US" sz="2800" dirty="0" smtClean="0">
                <a:latin typeface="Calibri" pitchFamily="34" charset="0"/>
                <a:cs typeface="Calibri" pitchFamily="34" charset="0"/>
              </a:rPr>
              <a:t> </a:t>
            </a:r>
            <a:r>
              <a:rPr lang="tr-TR" altLang="en-US" sz="2800" dirty="0">
                <a:latin typeface="Calibri" pitchFamily="34" charset="0"/>
                <a:cs typeface="Calibri" pitchFamily="34" charset="0"/>
              </a:rPr>
              <a:t>: </a:t>
            </a:r>
            <a:r>
              <a:rPr lang="tr-TR" altLang="en-US" sz="2800" dirty="0" err="1">
                <a:latin typeface="Calibri" pitchFamily="34" charset="0"/>
                <a:cs typeface="Calibri" pitchFamily="34" charset="0"/>
              </a:rPr>
              <a:t>Özgürleşim</a:t>
            </a:r>
            <a:r>
              <a:rPr lang="tr-TR" altLang="en-US" sz="2800" dirty="0">
                <a:latin typeface="Calibri" pitchFamily="34" charset="0"/>
                <a:cs typeface="Calibri" pitchFamily="34" charset="0"/>
              </a:rPr>
              <a:t> Alanı Olarak Boş Zaman Teorisi</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25</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645024"/>
            <a:ext cx="4747245" cy="2219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96391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Baudrillard’a</a:t>
            </a:r>
            <a:r>
              <a:rPr lang="tr-TR" altLang="en-US" sz="2000" dirty="0">
                <a:latin typeface="Calibri" pitchFamily="34" charset="0"/>
                <a:cs typeface="Calibri" pitchFamily="34" charset="0"/>
              </a:rPr>
              <a:t> göre modern toplum bir “tüketim </a:t>
            </a:r>
            <a:r>
              <a:rPr lang="tr-TR" altLang="en-US" sz="2000" dirty="0" err="1">
                <a:latin typeface="Calibri" pitchFamily="34" charset="0"/>
                <a:cs typeface="Calibri" pitchFamily="34" charset="0"/>
              </a:rPr>
              <a:t>toplumu”dur</a:t>
            </a:r>
            <a:r>
              <a:rPr lang="tr-TR" altLang="en-US" sz="2000" dirty="0">
                <a:latin typeface="Calibri" pitchFamily="34" charset="0"/>
                <a:cs typeface="Calibri" pitchFamily="34" charset="0"/>
              </a:rPr>
              <a:t>. Bu toplumda </a:t>
            </a:r>
            <a:r>
              <a:rPr lang="tr-TR" altLang="en-US" sz="2000" dirty="0" err="1">
                <a:latin typeface="Calibri" pitchFamily="34" charset="0"/>
                <a:cs typeface="Calibri" pitchFamily="34" charset="0"/>
              </a:rPr>
              <a:t>herşey</a:t>
            </a:r>
            <a:r>
              <a:rPr lang="tr-TR" altLang="en-US" sz="2000" dirty="0">
                <a:latin typeface="Calibri" pitchFamily="34" charset="0"/>
                <a:cs typeface="Calibri" pitchFamily="34" charset="0"/>
              </a:rPr>
              <a:t> metalaşmıştır ve meta değeriyle dolaşımdadır. Boş vakit de, kapitalist pazar açısından bir “meta </a:t>
            </a:r>
            <a:r>
              <a:rPr lang="tr-TR" altLang="en-US" sz="2000" dirty="0" err="1">
                <a:latin typeface="Calibri" pitchFamily="34" charset="0"/>
                <a:cs typeface="Calibri" pitchFamily="34" charset="0"/>
              </a:rPr>
              <a:t>değeri”ne</a:t>
            </a:r>
            <a:r>
              <a:rPr lang="tr-TR" altLang="en-US" sz="2000" dirty="0">
                <a:latin typeface="Calibri" pitchFamily="34" charset="0"/>
                <a:cs typeface="Calibri" pitchFamily="34" charset="0"/>
              </a:rPr>
              <a:t> sahiptir. Ona göre, boş vakit birey için bir statü/kimlik üretimi anı olduğundan işlevseldir. </a:t>
            </a:r>
            <a:r>
              <a:rPr lang="tr-TR" altLang="en-US" sz="2000" dirty="0" smtClean="0">
                <a:latin typeface="Calibri" pitchFamily="34" charset="0"/>
                <a:cs typeface="Calibri" pitchFamily="34" charset="0"/>
              </a:rPr>
              <a:t>Boş </a:t>
            </a:r>
            <a:r>
              <a:rPr lang="tr-TR" altLang="en-US" sz="2000" dirty="0">
                <a:latin typeface="Calibri" pitchFamily="34" charset="0"/>
                <a:cs typeface="Calibri" pitchFamily="34" charset="0"/>
              </a:rPr>
              <a:t>vaktin meşruiyeti, değer üretiminin mantığında gizlidir (Baudrillard, 1997).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Baudrillard </a:t>
            </a:r>
            <a:r>
              <a:rPr lang="tr-TR" altLang="en-US" sz="2800" dirty="0">
                <a:latin typeface="Calibri" pitchFamily="34" charset="0"/>
                <a:cs typeface="Calibri" pitchFamily="34" charset="0"/>
              </a:rPr>
              <a:t>: Tüketim Alanı Olarak Boş Zaman</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26</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3861048"/>
            <a:ext cx="3340659" cy="208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74350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Bu süreçte </a:t>
            </a:r>
            <a:r>
              <a:rPr lang="tr-TR" altLang="en-US" sz="2000" dirty="0" smtClean="0">
                <a:latin typeface="Calibri" pitchFamily="34" charset="0"/>
                <a:cs typeface="Calibri" pitchFamily="34" charset="0"/>
              </a:rPr>
              <a:t>tüketici </a:t>
            </a:r>
            <a:r>
              <a:rPr lang="tr-TR" altLang="en-US" sz="2000" dirty="0">
                <a:latin typeface="Calibri" pitchFamily="34" charset="0"/>
                <a:cs typeface="Calibri" pitchFamily="34" charset="0"/>
              </a:rPr>
              <a:t>birey, kendisini keyifli, baştan çıkaran/çıkarılan, öven/övülen, hareketli, mutlu olmak zorundaymış gibi konumlar. Bireysel/toplumsal varlığı, alışveriş yapmakla, alışveriş mekanlarında gezinmekle, bu yönde ilişkilerini artırmakla ve yoğun gösterge, marka, imge ve nesneleri kullanmakla ve tüm zevk algılarına ulaşmakla ikame etmeye çalışır. Modern birey için bu zevk baskısından kaçmak mümkün değildir. </a:t>
            </a:r>
            <a:r>
              <a:rPr lang="tr-TR" altLang="en-US" sz="2000" dirty="0" smtClean="0">
                <a:latin typeface="Calibri" pitchFamily="34" charset="0"/>
                <a:cs typeface="Calibri" pitchFamily="34" charset="0"/>
              </a:rPr>
              <a:t>Tüketicilikteki </a:t>
            </a:r>
            <a:r>
              <a:rPr lang="tr-TR" altLang="en-US" sz="2000" dirty="0">
                <a:latin typeface="Calibri" pitchFamily="34" charset="0"/>
                <a:cs typeface="Calibri" pitchFamily="34" charset="0"/>
              </a:rPr>
              <a:t>edilgenlik mutsuzluğa davetiye çıkarır. Bu yüzden daha fazla tüketmek ve bu yolla mutluluk üretmek bireye adeta bir yurttaşlık ödevi olarak zorla benimsetilmektedir (Baudrillard, 1995).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Baudrillard </a:t>
            </a:r>
            <a:r>
              <a:rPr lang="tr-TR" altLang="en-US" sz="2800" dirty="0">
                <a:latin typeface="Calibri" pitchFamily="34" charset="0"/>
                <a:cs typeface="Calibri" pitchFamily="34" charset="0"/>
              </a:rPr>
              <a:t>: Tüketim Alanı Olarak Boş Zaman</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27</a:t>
            </a:fld>
            <a:endParaRPr lang="tr-TR"/>
          </a:p>
        </p:txBody>
      </p:sp>
      <p:sp>
        <p:nvSpPr>
          <p:cNvPr id="5" name="Altbilgi Yer Tutucusu 4"/>
          <p:cNvSpPr>
            <a:spLocks noGrp="1"/>
          </p:cNvSpPr>
          <p:nvPr>
            <p:ph type="ftr" sz="quarter" idx="12"/>
          </p:nvPr>
        </p:nvSpPr>
        <p:spPr/>
        <p:txBody>
          <a:bodyPr/>
          <a:lstStyle/>
          <a:p>
            <a:pPr>
              <a:defRPr/>
            </a:pPr>
            <a:endParaRPr lang="tr-TR"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3861048"/>
            <a:ext cx="3340659" cy="208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71647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a:latin typeface="Calibri" pitchFamily="34" charset="0"/>
                <a:cs typeface="Calibri" pitchFamily="34" charset="0"/>
              </a:rPr>
              <a:t>Yeni Zamanlar söylemi, çalışmanın önceliğini yadsımamakla birlikte, Post-</a:t>
            </a:r>
            <a:r>
              <a:rPr lang="tr-TR" altLang="en-US" sz="2000" dirty="0" err="1">
                <a:latin typeface="Calibri" pitchFamily="34" charset="0"/>
                <a:cs typeface="Calibri" pitchFamily="34" charset="0"/>
              </a:rPr>
              <a:t>Fordist</a:t>
            </a:r>
            <a:r>
              <a:rPr lang="tr-TR" altLang="en-US" sz="2000" dirty="0">
                <a:latin typeface="Calibri" pitchFamily="34" charset="0"/>
                <a:cs typeface="Calibri" pitchFamily="34" charset="0"/>
              </a:rPr>
              <a:t> süreçte esnek hale getirilmesi ve çalışmanın </a:t>
            </a:r>
            <a:r>
              <a:rPr lang="tr-TR" altLang="en-US" sz="2000" dirty="0" err="1">
                <a:latin typeface="Calibri" pitchFamily="34" charset="0"/>
                <a:cs typeface="Calibri" pitchFamily="34" charset="0"/>
              </a:rPr>
              <a:t>insancıllaştırılmasını</a:t>
            </a:r>
            <a:r>
              <a:rPr lang="tr-TR" altLang="en-US" sz="2000" dirty="0">
                <a:latin typeface="Calibri" pitchFamily="34" charset="0"/>
                <a:cs typeface="Calibri" pitchFamily="34" charset="0"/>
              </a:rPr>
              <a:t> öne çıkarır. Boş vaktin, </a:t>
            </a:r>
            <a:r>
              <a:rPr lang="tr-TR" altLang="en-US" sz="2000" dirty="0" err="1" smtClean="0">
                <a:latin typeface="Calibri" pitchFamily="34" charset="0"/>
                <a:cs typeface="Calibri" pitchFamily="34" charset="0"/>
              </a:rPr>
              <a:t>Fordist</a:t>
            </a:r>
            <a:r>
              <a:rPr lang="tr-TR" altLang="en-US" sz="2000" dirty="0" smtClean="0">
                <a:latin typeface="Calibri" pitchFamily="34" charset="0"/>
                <a:cs typeface="Calibri" pitchFamily="34" charset="0"/>
              </a:rPr>
              <a:t> mantığa </a:t>
            </a:r>
            <a:r>
              <a:rPr lang="tr-TR" altLang="en-US" sz="2000" dirty="0">
                <a:latin typeface="Calibri" pitchFamily="34" charset="0"/>
                <a:cs typeface="Calibri" pitchFamily="34" charset="0"/>
              </a:rPr>
              <a:t>ilişkin kullanımını dışlar, özgürlükçü ve farklı seçeneklere dayalı boş vakit deneyimlerini tasarımlar. Yeni Zamanlar söylemi, bu bağlamda ev yaşamına ilişkin ögeleri önemsemekte, sınıf ve parti dışında kalan kimlik ve katılımları öne çıkartmaktadır.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Yeni </a:t>
            </a:r>
            <a:r>
              <a:rPr lang="es-ES" altLang="en-US" sz="2800" dirty="0">
                <a:latin typeface="Calibri" pitchFamily="34" charset="0"/>
                <a:cs typeface="Calibri" pitchFamily="34" charset="0"/>
              </a:rPr>
              <a:t>Zamanlar: Boş Zaman </a:t>
            </a:r>
            <a:r>
              <a:rPr lang="tr-TR" altLang="en-US" sz="2800" dirty="0" smtClean="0">
                <a:latin typeface="Calibri" pitchFamily="34" charset="0"/>
                <a:cs typeface="Calibri" pitchFamily="34" charset="0"/>
              </a:rPr>
              <a:t>v</a:t>
            </a:r>
            <a:r>
              <a:rPr lang="es-ES" altLang="en-US" sz="2800" dirty="0" smtClean="0">
                <a:latin typeface="Calibri" pitchFamily="34" charset="0"/>
                <a:cs typeface="Calibri" pitchFamily="34" charset="0"/>
              </a:rPr>
              <a:t>e </a:t>
            </a:r>
            <a:r>
              <a:rPr lang="es-ES" altLang="en-US" sz="2800" dirty="0">
                <a:latin typeface="Calibri" pitchFamily="34" charset="0"/>
                <a:cs typeface="Calibri" pitchFamily="34" charset="0"/>
              </a:rPr>
              <a:t>“Evin Yeniden Dönüşü”</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28</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1907415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Gorz</a:t>
            </a:r>
            <a:r>
              <a:rPr lang="tr-TR" altLang="en-US" sz="2000" dirty="0">
                <a:latin typeface="Calibri" pitchFamily="34" charset="0"/>
                <a:cs typeface="Calibri" pitchFamily="34" charset="0"/>
              </a:rPr>
              <a:t>, </a:t>
            </a:r>
            <a:r>
              <a:rPr lang="tr-TR" altLang="en-US" sz="2000" dirty="0" err="1" smtClean="0">
                <a:latin typeface="Calibri" pitchFamily="34" charset="0"/>
                <a:cs typeface="Calibri" pitchFamily="34" charset="0"/>
              </a:rPr>
              <a:t>Fordist</a:t>
            </a:r>
            <a:r>
              <a:rPr lang="tr-TR" altLang="en-US" sz="2000" dirty="0" smtClean="0">
                <a:latin typeface="Calibri" pitchFamily="34" charset="0"/>
                <a:cs typeface="Calibri" pitchFamily="34" charset="0"/>
              </a:rPr>
              <a:t> </a:t>
            </a:r>
            <a:r>
              <a:rPr lang="tr-TR" altLang="en-US" sz="2000" dirty="0">
                <a:latin typeface="Calibri" pitchFamily="34" charset="0"/>
                <a:cs typeface="Calibri" pitchFamily="34" charset="0"/>
              </a:rPr>
              <a:t>sistemin, bireye görünürde ev yani özel alan tanıdığı, ancak bunun bir yanılsama olduğunu belirtir. </a:t>
            </a:r>
            <a:r>
              <a:rPr lang="tr-TR" altLang="en-US" sz="2000" dirty="0" err="1">
                <a:latin typeface="Calibri" pitchFamily="34" charset="0"/>
                <a:cs typeface="Calibri" pitchFamily="34" charset="0"/>
              </a:rPr>
              <a:t>Fordist</a:t>
            </a:r>
            <a:r>
              <a:rPr lang="tr-TR" altLang="en-US" sz="2000" dirty="0">
                <a:latin typeface="Calibri" pitchFamily="34" charset="0"/>
                <a:cs typeface="Calibri" pitchFamily="34" charset="0"/>
              </a:rPr>
              <a:t> çalışma sürecinin yorgunluk/bitkinlik/bunaltı ve neşe kaybı üreterek bireyi zaten gündelik hayatta mutlu olmaktan uzaklaştırdığı, ona tanıdığı görece boş vakit ya da özel/ev hayatı, işteki baskı ve zorlamanın sağaltımıyla geçirildiği, </a:t>
            </a:r>
            <a:r>
              <a:rPr lang="tr-TR" altLang="en-US" sz="2000" dirty="0" smtClean="0">
                <a:latin typeface="Calibri" pitchFamily="34" charset="0"/>
                <a:cs typeface="Calibri" pitchFamily="34" charset="0"/>
              </a:rPr>
              <a:t>ekstra haz-doyum </a:t>
            </a:r>
            <a:r>
              <a:rPr lang="tr-TR" altLang="en-US" sz="2000" dirty="0">
                <a:latin typeface="Calibri" pitchFamily="34" charset="0"/>
                <a:cs typeface="Calibri" pitchFamily="34" charset="0"/>
              </a:rPr>
              <a:t>zamanı olarak kullanılamadığını belirtir.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Yeni </a:t>
            </a:r>
            <a:r>
              <a:rPr lang="es-ES" altLang="en-US" sz="2800" dirty="0">
                <a:latin typeface="Calibri" pitchFamily="34" charset="0"/>
                <a:cs typeface="Calibri" pitchFamily="34" charset="0"/>
              </a:rPr>
              <a:t>Zamanlar: Boş Zaman </a:t>
            </a:r>
            <a:r>
              <a:rPr lang="tr-TR" altLang="en-US" sz="2800" dirty="0" smtClean="0">
                <a:latin typeface="Calibri" pitchFamily="34" charset="0"/>
                <a:cs typeface="Calibri" pitchFamily="34" charset="0"/>
              </a:rPr>
              <a:t>v</a:t>
            </a:r>
            <a:r>
              <a:rPr lang="es-ES" altLang="en-US" sz="2800" dirty="0" smtClean="0">
                <a:latin typeface="Calibri" pitchFamily="34" charset="0"/>
                <a:cs typeface="Calibri" pitchFamily="34" charset="0"/>
              </a:rPr>
              <a:t>e </a:t>
            </a:r>
            <a:r>
              <a:rPr lang="es-ES" altLang="en-US" sz="2800" dirty="0">
                <a:latin typeface="Calibri" pitchFamily="34" charset="0"/>
                <a:cs typeface="Calibri" pitchFamily="34" charset="0"/>
              </a:rPr>
              <a:t>“Evin Yeniden Dönüşü”</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29</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8811342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smtClean="0">
                <a:latin typeface="Calibri" pitchFamily="34" charset="0"/>
                <a:cs typeface="Calibri" pitchFamily="34" charset="0"/>
              </a:rPr>
              <a:t>Postmodernizm</a:t>
            </a:r>
            <a:r>
              <a:rPr lang="tr-TR" altLang="en-US" sz="2000" dirty="0">
                <a:latin typeface="Calibri" pitchFamily="34" charset="0"/>
                <a:cs typeface="Calibri" pitchFamily="34" charset="0"/>
              </a:rPr>
              <a:t>, yerleşik kurulu toplumsal yapıların </a:t>
            </a:r>
            <a:r>
              <a:rPr lang="tr-TR" altLang="en-US" sz="2000" dirty="0" err="1">
                <a:latin typeface="Calibri" pitchFamily="34" charset="0"/>
                <a:cs typeface="Calibri" pitchFamily="34" charset="0"/>
              </a:rPr>
              <a:t>teknoradikal</a:t>
            </a:r>
            <a:r>
              <a:rPr lang="tr-TR" altLang="en-US" sz="2000" dirty="0">
                <a:latin typeface="Calibri" pitchFamily="34" charset="0"/>
                <a:cs typeface="Calibri" pitchFamily="34" charset="0"/>
              </a:rPr>
              <a:t> değişimler sonucu yeni bir toplumsal formata bürünmesi, “değişkenlik”, “görelilik”, “uçuculuk”, “hız”, “yapaylık” vb. görüngülerle tanımlanması anlamına gelmektedir. </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Postmodernizm</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30</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1392974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2000" dirty="0" err="1">
                <a:latin typeface="Calibri" pitchFamily="34" charset="0"/>
                <a:cs typeface="Calibri" pitchFamily="34" charset="0"/>
              </a:rPr>
              <a:t>Postmodern</a:t>
            </a:r>
            <a:r>
              <a:rPr lang="tr-TR" altLang="en-US" sz="2000" dirty="0">
                <a:latin typeface="Calibri" pitchFamily="34" charset="0"/>
                <a:cs typeface="Calibri" pitchFamily="34" charset="0"/>
              </a:rPr>
              <a:t> kültür bağlamında, sabit eğilimler, kültürel beğeniler ve boş vakit etkinliği olarak kavranan yaşam tarzları çözülmektedir. Sınıfsal ya da komşuluk temelli sosyallikler yerine, geçici deneyimler ve yüzeysel estetik oluşumlar öne çıkmaktadır. </a:t>
            </a:r>
            <a:endParaRPr lang="tr-TR" altLang="en-US" sz="2000" dirty="0" smtClean="0">
              <a:latin typeface="Calibri" pitchFamily="34" charset="0"/>
              <a:cs typeface="Calibri" pitchFamily="34" charset="0"/>
            </a:endParaRPr>
          </a:p>
          <a:p>
            <a:pPr marL="0" indent="0" algn="just">
              <a:lnSpc>
                <a:spcPct val="90000"/>
              </a:lnSpc>
              <a:buNone/>
            </a:pPr>
            <a:r>
              <a:rPr lang="tr-TR" altLang="en-US" sz="2000" dirty="0" smtClean="0">
                <a:latin typeface="Calibri" pitchFamily="34" charset="0"/>
                <a:cs typeface="Calibri" pitchFamily="34" charset="0"/>
              </a:rPr>
              <a:t>Boş </a:t>
            </a:r>
            <a:r>
              <a:rPr lang="tr-TR" altLang="en-US" sz="2000" dirty="0">
                <a:latin typeface="Calibri" pitchFamily="34" charset="0"/>
                <a:cs typeface="Calibri" pitchFamily="34" charset="0"/>
              </a:rPr>
              <a:t>zaman deneyimleri çoğunlukla hazzın tüketilmesini içeren özellikle, temalı parklar, turistik mekanlar ve eğlence merkezlerinde yaşanmaktadır. Etkinliklerdeki ortak nokta, </a:t>
            </a:r>
            <a:r>
              <a:rPr lang="tr-TR" altLang="en-US" sz="2000" dirty="0" err="1">
                <a:latin typeface="Calibri" pitchFamily="34" charset="0"/>
                <a:cs typeface="Calibri" pitchFamily="34" charset="0"/>
              </a:rPr>
              <a:t>seyirsellik</a:t>
            </a:r>
            <a:r>
              <a:rPr lang="tr-TR" altLang="en-US" sz="2000" dirty="0">
                <a:latin typeface="Calibri" pitchFamily="34" charset="0"/>
                <a:cs typeface="Calibri" pitchFamily="34" charset="0"/>
              </a:rPr>
              <a:t>, popülerlik, zevk vericilik ve dolaysız erişilebilir olma gibi ölçütlerdir.</a:t>
            </a:r>
            <a:endParaRPr lang="tr-TR" altLang="en-US" sz="2000" dirty="0" smtClean="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es-ES" altLang="en-US" sz="2800" dirty="0" smtClean="0">
                <a:latin typeface="Calibri" pitchFamily="34" charset="0"/>
                <a:cs typeface="Calibri" pitchFamily="34" charset="0"/>
              </a:rPr>
              <a:t>Postmodernizm</a:t>
            </a:r>
            <a:endParaRPr lang="tr-TR" altLang="en-US" sz="2800" dirty="0" smtClean="0">
              <a:latin typeface="Calibri" pitchFamily="34" charset="0"/>
              <a:cs typeface="Calibri" pitchFamily="34" charset="0"/>
            </a:endParaRP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31</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6047680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395536" y="1268760"/>
            <a:ext cx="8507413" cy="4251325"/>
          </a:xfrm>
        </p:spPr>
        <p:txBody>
          <a:bodyPr/>
          <a:lstStyle/>
          <a:p>
            <a:pPr marL="0" indent="0" algn="just">
              <a:lnSpc>
                <a:spcPct val="90000"/>
              </a:lnSpc>
              <a:buNone/>
            </a:pPr>
            <a:r>
              <a:rPr lang="tr-TR" altLang="en-US" sz="1400" dirty="0" err="1">
                <a:latin typeface="Calibri" pitchFamily="34" charset="0"/>
                <a:cs typeface="Calibri" pitchFamily="34" charset="0"/>
              </a:rPr>
              <a:t>Archibald</a:t>
            </a:r>
            <a:r>
              <a:rPr lang="tr-TR" altLang="en-US" sz="1400" dirty="0">
                <a:latin typeface="Calibri" pitchFamily="34" charset="0"/>
                <a:cs typeface="Calibri" pitchFamily="34" charset="0"/>
              </a:rPr>
              <a:t>, K. (2008).  </a:t>
            </a:r>
            <a:r>
              <a:rPr lang="tr-TR" altLang="en-US" sz="1400" dirty="0" err="1" smtClean="0">
                <a:latin typeface="Calibri" pitchFamily="34" charset="0"/>
                <a:cs typeface="Calibri" pitchFamily="34" charset="0"/>
              </a:rPr>
              <a:t>Leisure</a:t>
            </a:r>
            <a:r>
              <a:rPr lang="tr-TR" altLang="en-US" sz="1400" dirty="0" smtClean="0">
                <a:latin typeface="Calibri" pitchFamily="34" charset="0"/>
                <a:cs typeface="Calibri" pitchFamily="34" charset="0"/>
              </a:rPr>
              <a:t> T</a:t>
            </a:r>
            <a:r>
              <a:rPr lang="tr-TR" altLang="en-US" sz="1400" dirty="0">
                <a:latin typeface="Calibri" pitchFamily="34" charset="0"/>
                <a:cs typeface="Calibri" pitchFamily="34" charset="0"/>
              </a:rPr>
              <a:t>i</a:t>
            </a:r>
            <a:r>
              <a:rPr lang="tr-TR" altLang="en-US" sz="1400" dirty="0" smtClean="0">
                <a:latin typeface="Calibri" pitchFamily="34" charset="0"/>
                <a:cs typeface="Calibri" pitchFamily="34" charset="0"/>
              </a:rPr>
              <a:t>me </a:t>
            </a:r>
            <a:r>
              <a:rPr lang="tr-TR" altLang="en-US" sz="1400" dirty="0" err="1">
                <a:latin typeface="Calibri" pitchFamily="34" charset="0"/>
                <a:cs typeface="Calibri" pitchFamily="34" charset="0"/>
              </a:rPr>
              <a:t>and</a:t>
            </a:r>
            <a:r>
              <a:rPr lang="tr-TR" altLang="en-US" sz="1400" dirty="0">
                <a:latin typeface="Calibri" pitchFamily="34" charset="0"/>
                <a:cs typeface="Calibri" pitchFamily="34" charset="0"/>
              </a:rPr>
              <a:t> </a:t>
            </a:r>
            <a:r>
              <a:rPr lang="tr-TR" altLang="en-US" sz="1400" dirty="0" smtClean="0">
                <a:latin typeface="Calibri" pitchFamily="34" charset="0"/>
                <a:cs typeface="Calibri" pitchFamily="34" charset="0"/>
              </a:rPr>
              <a:t>Human </a:t>
            </a:r>
            <a:r>
              <a:rPr lang="tr-TR" altLang="en-US" sz="1400" dirty="0" err="1" smtClean="0">
                <a:latin typeface="Calibri" pitchFamily="34" charset="0"/>
                <a:cs typeface="Calibri" pitchFamily="34" charset="0"/>
              </a:rPr>
              <a:t>Happiness</a:t>
            </a:r>
            <a:r>
              <a:rPr lang="tr-TR" altLang="en-US" sz="1400" dirty="0">
                <a:latin typeface="Calibri" pitchFamily="34" charset="0"/>
                <a:cs typeface="Calibri" pitchFamily="34" charset="0"/>
              </a:rPr>
              <a:t>. Erişim Yeri: https://www.byui.edu/Documents/.../v8n2_Archibald.pdf  Erişim tarihi: 23.04.2018</a:t>
            </a:r>
            <a:r>
              <a:rPr lang="tr-TR" altLang="en-US" sz="1400" dirty="0" smtClean="0">
                <a:latin typeface="Calibri" pitchFamily="34" charset="0"/>
                <a:cs typeface="Calibri" pitchFamily="34" charset="0"/>
              </a:rPr>
              <a:t>.</a:t>
            </a:r>
          </a:p>
          <a:p>
            <a:pPr marL="0" indent="0" algn="just">
              <a:lnSpc>
                <a:spcPct val="90000"/>
              </a:lnSpc>
              <a:buNone/>
            </a:pPr>
            <a:r>
              <a:rPr lang="tr-TR" altLang="en-US" sz="1400" dirty="0" err="1">
                <a:latin typeface="Calibri" pitchFamily="34" charset="0"/>
                <a:cs typeface="Calibri" pitchFamily="34" charset="0"/>
              </a:rPr>
              <a:t>Neulinger</a:t>
            </a:r>
            <a:r>
              <a:rPr lang="tr-TR" altLang="en-US" sz="1400" dirty="0">
                <a:latin typeface="Calibri" pitchFamily="34" charset="0"/>
                <a:cs typeface="Calibri" pitchFamily="34" charset="0"/>
              </a:rPr>
              <a:t>, J. (1974). </a:t>
            </a:r>
            <a:r>
              <a:rPr lang="tr-TR" altLang="en-US" sz="1400" dirty="0" err="1">
                <a:latin typeface="Calibri" pitchFamily="34" charset="0"/>
                <a:cs typeface="Calibri" pitchFamily="34" charset="0"/>
              </a:rPr>
              <a:t>Psychology</a:t>
            </a:r>
            <a:r>
              <a:rPr lang="tr-TR" altLang="en-US" sz="1400" dirty="0">
                <a:latin typeface="Calibri" pitchFamily="34" charset="0"/>
                <a:cs typeface="Calibri" pitchFamily="34" charset="0"/>
              </a:rPr>
              <a:t> of </a:t>
            </a:r>
            <a:r>
              <a:rPr lang="tr-TR" altLang="en-US" sz="1400" dirty="0" err="1" smtClean="0">
                <a:latin typeface="Calibri" pitchFamily="34" charset="0"/>
                <a:cs typeface="Calibri" pitchFamily="34" charset="0"/>
              </a:rPr>
              <a:t>Leisure</a:t>
            </a:r>
            <a:r>
              <a:rPr lang="tr-TR" altLang="en-US" sz="1400" dirty="0">
                <a:latin typeface="Calibri" pitchFamily="34" charset="0"/>
                <a:cs typeface="Calibri" pitchFamily="34" charset="0"/>
              </a:rPr>
              <a:t>, (</a:t>
            </a:r>
            <a:r>
              <a:rPr lang="tr-TR" altLang="en-US" sz="1400" dirty="0" err="1">
                <a:latin typeface="Calibri" pitchFamily="34" charset="0"/>
                <a:cs typeface="Calibri" pitchFamily="34" charset="0"/>
              </a:rPr>
              <a:t>Çev</a:t>
            </a:r>
            <a:r>
              <a:rPr lang="tr-TR" altLang="en-US" sz="1400" dirty="0">
                <a:latin typeface="Calibri" pitchFamily="34" charset="0"/>
                <a:cs typeface="Calibri" pitchFamily="34" charset="0"/>
              </a:rPr>
              <a:t>: C. Thomas). Illinois: </a:t>
            </a:r>
            <a:r>
              <a:rPr lang="tr-TR" altLang="en-US" sz="1400" dirty="0" err="1">
                <a:latin typeface="Calibri" pitchFamily="34" charset="0"/>
                <a:cs typeface="Calibri" pitchFamily="34" charset="0"/>
              </a:rPr>
              <a:t>Springfield</a:t>
            </a:r>
            <a:r>
              <a:rPr lang="tr-TR" altLang="en-US" sz="1400" dirty="0">
                <a:latin typeface="Calibri" pitchFamily="34" charset="0"/>
                <a:cs typeface="Calibri" pitchFamily="34" charset="0"/>
              </a:rPr>
              <a:t>.</a:t>
            </a:r>
          </a:p>
          <a:p>
            <a:pPr marL="0" indent="0" algn="just">
              <a:lnSpc>
                <a:spcPct val="90000"/>
              </a:lnSpc>
              <a:buNone/>
            </a:pPr>
            <a:r>
              <a:rPr lang="tr-TR" altLang="en-US" sz="1400" dirty="0" err="1">
                <a:latin typeface="Calibri" pitchFamily="34" charset="0"/>
                <a:cs typeface="Calibri" pitchFamily="34" charset="0"/>
              </a:rPr>
              <a:t>Neulinger</a:t>
            </a:r>
            <a:r>
              <a:rPr lang="tr-TR" altLang="en-US" sz="1400" dirty="0">
                <a:latin typeface="Calibri" pitchFamily="34" charset="0"/>
                <a:cs typeface="Calibri" pitchFamily="34" charset="0"/>
              </a:rPr>
              <a:t>, J. (1981). </a:t>
            </a:r>
            <a:r>
              <a:rPr lang="tr-TR" altLang="en-US" sz="1400" dirty="0" smtClean="0">
                <a:latin typeface="Calibri" pitchFamily="34" charset="0"/>
                <a:cs typeface="Calibri" pitchFamily="34" charset="0"/>
              </a:rPr>
              <a:t>An </a:t>
            </a:r>
            <a:r>
              <a:rPr lang="tr-TR" altLang="en-US" sz="1400" dirty="0" err="1" smtClean="0">
                <a:latin typeface="Calibri" pitchFamily="34" charset="0"/>
                <a:cs typeface="Calibri" pitchFamily="34" charset="0"/>
              </a:rPr>
              <a:t>Introduction</a:t>
            </a:r>
            <a:r>
              <a:rPr lang="tr-TR" altLang="en-US" sz="1400" dirty="0" smtClean="0">
                <a:latin typeface="Calibri" pitchFamily="34" charset="0"/>
                <a:cs typeface="Calibri" pitchFamily="34" charset="0"/>
              </a:rPr>
              <a:t> </a:t>
            </a:r>
            <a:r>
              <a:rPr lang="tr-TR" altLang="en-US" sz="1400" dirty="0" err="1">
                <a:latin typeface="Calibri" pitchFamily="34" charset="0"/>
                <a:cs typeface="Calibri" pitchFamily="34" charset="0"/>
              </a:rPr>
              <a:t>t</a:t>
            </a:r>
            <a:r>
              <a:rPr lang="tr-TR" altLang="en-US" sz="1400" dirty="0" err="1" smtClean="0">
                <a:latin typeface="Calibri" pitchFamily="34" charset="0"/>
                <a:cs typeface="Calibri" pitchFamily="34" charset="0"/>
              </a:rPr>
              <a:t>o</a:t>
            </a:r>
            <a:r>
              <a:rPr lang="tr-TR" altLang="en-US" sz="1400" dirty="0" smtClean="0">
                <a:latin typeface="Calibri" pitchFamily="34" charset="0"/>
                <a:cs typeface="Calibri" pitchFamily="34" charset="0"/>
              </a:rPr>
              <a:t> </a:t>
            </a:r>
            <a:r>
              <a:rPr lang="tr-TR" altLang="en-US" sz="1400" dirty="0" err="1" smtClean="0">
                <a:latin typeface="Calibri" pitchFamily="34" charset="0"/>
                <a:cs typeface="Calibri" pitchFamily="34" charset="0"/>
              </a:rPr>
              <a:t>Leisure</a:t>
            </a:r>
            <a:r>
              <a:rPr lang="tr-TR" altLang="en-US" sz="1400" dirty="0" smtClean="0">
                <a:latin typeface="Calibri" pitchFamily="34" charset="0"/>
                <a:cs typeface="Calibri" pitchFamily="34" charset="0"/>
              </a:rPr>
              <a:t>. </a:t>
            </a:r>
            <a:r>
              <a:rPr lang="tr-TR" altLang="en-US" sz="1400" dirty="0">
                <a:latin typeface="Calibri" pitchFamily="34" charset="0"/>
                <a:cs typeface="Calibri" pitchFamily="34" charset="0"/>
              </a:rPr>
              <a:t>Boston: </a:t>
            </a:r>
            <a:r>
              <a:rPr lang="tr-TR" altLang="en-US" sz="1400" dirty="0" err="1">
                <a:latin typeface="Calibri" pitchFamily="34" charset="0"/>
                <a:cs typeface="Calibri" pitchFamily="34" charset="0"/>
              </a:rPr>
              <a:t>Allyn</a:t>
            </a:r>
            <a:r>
              <a:rPr lang="tr-TR" altLang="en-US" sz="1400" dirty="0">
                <a:latin typeface="Calibri" pitchFamily="34" charset="0"/>
                <a:cs typeface="Calibri" pitchFamily="34" charset="0"/>
              </a:rPr>
              <a:t> </a:t>
            </a:r>
            <a:r>
              <a:rPr lang="tr-TR" altLang="en-US" sz="1400" dirty="0" err="1">
                <a:latin typeface="Calibri" pitchFamily="34" charset="0"/>
                <a:cs typeface="Calibri" pitchFamily="34" charset="0"/>
              </a:rPr>
              <a:t>and</a:t>
            </a:r>
            <a:r>
              <a:rPr lang="tr-TR" altLang="en-US" sz="1400" dirty="0">
                <a:latin typeface="Calibri" pitchFamily="34" charset="0"/>
                <a:cs typeface="Calibri" pitchFamily="34" charset="0"/>
              </a:rPr>
              <a:t> Bacon </a:t>
            </a:r>
            <a:r>
              <a:rPr lang="tr-TR" altLang="en-US" sz="1400" dirty="0" err="1">
                <a:latin typeface="Calibri" pitchFamily="34" charset="0"/>
                <a:cs typeface="Calibri" pitchFamily="34" charset="0"/>
              </a:rPr>
              <a:t>Inc</a:t>
            </a:r>
            <a:r>
              <a:rPr lang="tr-TR" altLang="en-US" sz="1400" dirty="0">
                <a:latin typeface="Calibri" pitchFamily="34" charset="0"/>
                <a:cs typeface="Calibri" pitchFamily="34" charset="0"/>
              </a:rPr>
              <a:t>. </a:t>
            </a:r>
            <a:endParaRPr lang="tr-TR" altLang="en-US" sz="1400" dirty="0" smtClean="0">
              <a:latin typeface="Calibri" pitchFamily="34" charset="0"/>
              <a:cs typeface="Calibri" pitchFamily="34" charset="0"/>
            </a:endParaRPr>
          </a:p>
          <a:p>
            <a:pPr marL="0" indent="0" algn="just">
              <a:lnSpc>
                <a:spcPct val="90000"/>
              </a:lnSpc>
              <a:buNone/>
            </a:pPr>
            <a:r>
              <a:rPr lang="en-GB" altLang="en-US" sz="1400" dirty="0">
                <a:latin typeface="Calibri" pitchFamily="34" charset="0"/>
                <a:cs typeface="Calibri" pitchFamily="34" charset="0"/>
              </a:rPr>
              <a:t>Ryan, R. M. </a:t>
            </a:r>
            <a:r>
              <a:rPr lang="en-GB" altLang="en-US" sz="1400" dirty="0" err="1">
                <a:latin typeface="Calibri" pitchFamily="34" charset="0"/>
                <a:cs typeface="Calibri" pitchFamily="34" charset="0"/>
              </a:rPr>
              <a:t>ve</a:t>
            </a:r>
            <a:r>
              <a:rPr lang="en-GB" altLang="en-US" sz="1400" dirty="0">
                <a:latin typeface="Calibri" pitchFamily="34" charset="0"/>
                <a:cs typeface="Calibri" pitchFamily="34" charset="0"/>
              </a:rPr>
              <a:t> </a:t>
            </a:r>
            <a:r>
              <a:rPr lang="en-GB" altLang="en-US" sz="1400" dirty="0" err="1">
                <a:latin typeface="Calibri" pitchFamily="34" charset="0"/>
                <a:cs typeface="Calibri" pitchFamily="34" charset="0"/>
              </a:rPr>
              <a:t>Deci</a:t>
            </a:r>
            <a:r>
              <a:rPr lang="en-GB" altLang="en-US" sz="1400" dirty="0">
                <a:latin typeface="Calibri" pitchFamily="34" charset="0"/>
                <a:cs typeface="Calibri" pitchFamily="34" charset="0"/>
              </a:rPr>
              <a:t>, E. L. (2000). Intrinsic and extrinsic motivations: Classic definitions and new directions. Contemporary Educational Psychology, 25, 54-67. </a:t>
            </a:r>
            <a:endParaRPr lang="tr-TR" altLang="en-US" sz="1400" dirty="0" smtClean="0">
              <a:latin typeface="Calibri" pitchFamily="34" charset="0"/>
              <a:cs typeface="Calibri" pitchFamily="34" charset="0"/>
            </a:endParaRPr>
          </a:p>
          <a:p>
            <a:pPr marL="0" indent="0" algn="just">
              <a:lnSpc>
                <a:spcPct val="90000"/>
              </a:lnSpc>
              <a:buNone/>
            </a:pPr>
            <a:r>
              <a:rPr lang="tr-TR" altLang="en-US" sz="1400" dirty="0">
                <a:latin typeface="Calibri" pitchFamily="34" charset="0"/>
                <a:cs typeface="Calibri" pitchFamily="34" charset="0"/>
              </a:rPr>
              <a:t>Ardahan, F., Turgut, T., Kalkan, A. K. (2016). Her yönüyle </a:t>
            </a:r>
            <a:r>
              <a:rPr lang="tr-TR" altLang="en-US" sz="1400" dirty="0" err="1">
                <a:latin typeface="Calibri" pitchFamily="34" charset="0"/>
                <a:cs typeface="Calibri" pitchFamily="34" charset="0"/>
              </a:rPr>
              <a:t>rekreasyon.Ankara</a:t>
            </a:r>
            <a:r>
              <a:rPr lang="tr-TR" altLang="en-US" sz="1400" dirty="0">
                <a:latin typeface="Calibri" pitchFamily="34" charset="0"/>
                <a:cs typeface="Calibri" pitchFamily="34" charset="0"/>
              </a:rPr>
              <a:t>: Detay Yayıncılık</a:t>
            </a:r>
            <a:r>
              <a:rPr lang="tr-TR" altLang="en-US" sz="1400" dirty="0" smtClean="0">
                <a:latin typeface="Calibri" pitchFamily="34" charset="0"/>
                <a:cs typeface="Calibri" pitchFamily="34" charset="0"/>
              </a:rPr>
              <a:t>.</a:t>
            </a:r>
          </a:p>
          <a:p>
            <a:pPr marL="0" indent="0" algn="just">
              <a:lnSpc>
                <a:spcPct val="90000"/>
              </a:lnSpc>
              <a:buNone/>
            </a:pPr>
            <a:r>
              <a:rPr lang="tr-TR" altLang="en-US" sz="1400" dirty="0">
                <a:latin typeface="Calibri" pitchFamily="34" charset="0"/>
                <a:cs typeface="Calibri" pitchFamily="34" charset="0"/>
              </a:rPr>
              <a:t>Baudrillard, J. (1995). “Bir Tüketim Kuramı Üzerine” çev. </a:t>
            </a:r>
            <a:r>
              <a:rPr lang="tr-TR" altLang="en-US" sz="1400" dirty="0" err="1">
                <a:latin typeface="Calibri" pitchFamily="34" charset="0"/>
                <a:cs typeface="Calibri" pitchFamily="34" charset="0"/>
              </a:rPr>
              <a:t>O.Olcay</a:t>
            </a:r>
            <a:r>
              <a:rPr lang="tr-TR" altLang="en-US" sz="1400" dirty="0">
                <a:latin typeface="Calibri" pitchFamily="34" charset="0"/>
                <a:cs typeface="Calibri" pitchFamily="34" charset="0"/>
              </a:rPr>
              <a:t> Kural, </a:t>
            </a:r>
            <a:r>
              <a:rPr lang="tr-TR" altLang="en-US" sz="1400" dirty="0" err="1">
                <a:latin typeface="Calibri" pitchFamily="34" charset="0"/>
                <a:cs typeface="Calibri" pitchFamily="34" charset="0"/>
              </a:rPr>
              <a:t>Cogito</a:t>
            </a:r>
            <a:r>
              <a:rPr lang="tr-TR" altLang="en-US" sz="1400" dirty="0">
                <a:latin typeface="Calibri" pitchFamily="34" charset="0"/>
                <a:cs typeface="Calibri" pitchFamily="34" charset="0"/>
              </a:rPr>
              <a:t>, sayı 5 Güz</a:t>
            </a:r>
            <a:r>
              <a:rPr lang="tr-TR" altLang="en-US" sz="1400" dirty="0" smtClean="0">
                <a:latin typeface="Calibri" pitchFamily="34" charset="0"/>
                <a:cs typeface="Calibri" pitchFamily="34" charset="0"/>
              </a:rPr>
              <a:t>.</a:t>
            </a:r>
          </a:p>
          <a:p>
            <a:pPr marL="0" indent="0" algn="just">
              <a:lnSpc>
                <a:spcPct val="90000"/>
              </a:lnSpc>
              <a:buNone/>
            </a:pPr>
            <a:r>
              <a:rPr lang="tr-TR" altLang="en-US" sz="1400" dirty="0">
                <a:latin typeface="Calibri" pitchFamily="34" charset="0"/>
                <a:cs typeface="Calibri" pitchFamily="34" charset="0"/>
              </a:rPr>
              <a:t>Oskay, Ü. (1982). Çağdaş Fantazya, Popüler Kültür Açısından Bilim-Kurgu ve Korku Sineması. Ankara: </a:t>
            </a:r>
            <a:r>
              <a:rPr lang="tr-TR" altLang="en-US" sz="1400" dirty="0" err="1">
                <a:latin typeface="Calibri" pitchFamily="34" charset="0"/>
                <a:cs typeface="Calibri" pitchFamily="34" charset="0"/>
              </a:rPr>
              <a:t>Ayko</a:t>
            </a:r>
            <a:r>
              <a:rPr lang="tr-TR" altLang="en-US" sz="1400" dirty="0">
                <a:latin typeface="Calibri" pitchFamily="34" charset="0"/>
                <a:cs typeface="Calibri" pitchFamily="34" charset="0"/>
              </a:rPr>
              <a:t> Yayınları</a:t>
            </a:r>
            <a:r>
              <a:rPr lang="tr-TR" altLang="en-US" sz="1400" dirty="0" smtClean="0">
                <a:latin typeface="Calibri" pitchFamily="34" charset="0"/>
                <a:cs typeface="Calibri" pitchFamily="34" charset="0"/>
              </a:rPr>
              <a:t>.</a:t>
            </a:r>
          </a:p>
          <a:p>
            <a:pPr marL="0" indent="0" algn="just">
              <a:lnSpc>
                <a:spcPct val="90000"/>
              </a:lnSpc>
              <a:buNone/>
            </a:pPr>
            <a:r>
              <a:rPr lang="en-GB" altLang="en-US" sz="1400" dirty="0" err="1">
                <a:latin typeface="Calibri" pitchFamily="34" charset="0"/>
                <a:cs typeface="Calibri" pitchFamily="34" charset="0"/>
              </a:rPr>
              <a:t>Rojeck</a:t>
            </a:r>
            <a:r>
              <a:rPr lang="en-GB" altLang="en-US" sz="1400" dirty="0">
                <a:latin typeface="Calibri" pitchFamily="34" charset="0"/>
                <a:cs typeface="Calibri" pitchFamily="34" charset="0"/>
              </a:rPr>
              <a:t>, C. (1995). </a:t>
            </a:r>
            <a:r>
              <a:rPr lang="en-GB" altLang="en-US" sz="1400" dirty="0" err="1">
                <a:latin typeface="Calibri" pitchFamily="34" charset="0"/>
                <a:cs typeface="Calibri" pitchFamily="34" charset="0"/>
              </a:rPr>
              <a:t>Decemtring</a:t>
            </a:r>
            <a:r>
              <a:rPr lang="en-GB" altLang="en-US" sz="1400" dirty="0">
                <a:latin typeface="Calibri" pitchFamily="34" charset="0"/>
                <a:cs typeface="Calibri" pitchFamily="34" charset="0"/>
              </a:rPr>
              <a:t> Leisure. London. Sage Publication</a:t>
            </a:r>
            <a:r>
              <a:rPr lang="en-GB" altLang="en-US" sz="1400" dirty="0" smtClean="0">
                <a:latin typeface="Calibri" pitchFamily="34" charset="0"/>
                <a:cs typeface="Calibri" pitchFamily="34" charset="0"/>
              </a:rPr>
              <a:t>.</a:t>
            </a:r>
            <a:endParaRPr lang="tr-TR" altLang="en-US" sz="1400" dirty="0" smtClean="0">
              <a:latin typeface="Calibri" pitchFamily="34" charset="0"/>
              <a:cs typeface="Calibri" pitchFamily="34" charset="0"/>
            </a:endParaRPr>
          </a:p>
          <a:p>
            <a:pPr marL="0" indent="0" algn="just">
              <a:lnSpc>
                <a:spcPct val="90000"/>
              </a:lnSpc>
              <a:buNone/>
            </a:pPr>
            <a:r>
              <a:rPr lang="tr-TR" altLang="en-US" sz="1400" dirty="0">
                <a:latin typeface="Calibri" pitchFamily="34" charset="0"/>
                <a:cs typeface="Calibri" pitchFamily="34" charset="0"/>
              </a:rPr>
              <a:t>Veblen, T. (1995). Aylak Sınıf, </a:t>
            </a:r>
            <a:r>
              <a:rPr lang="tr-TR" altLang="en-US" sz="1400" dirty="0" err="1">
                <a:latin typeface="Calibri" pitchFamily="34" charset="0"/>
                <a:cs typeface="Calibri" pitchFamily="34" charset="0"/>
              </a:rPr>
              <a:t>çev.İ.User</a:t>
            </a:r>
            <a:r>
              <a:rPr lang="tr-TR" altLang="en-US" sz="1400" dirty="0">
                <a:latin typeface="Calibri" pitchFamily="34" charset="0"/>
                <a:cs typeface="Calibri" pitchFamily="34" charset="0"/>
              </a:rPr>
              <a:t>, </a:t>
            </a:r>
            <a:r>
              <a:rPr lang="tr-TR" altLang="en-US" sz="1400" dirty="0" err="1">
                <a:latin typeface="Calibri" pitchFamily="34" charset="0"/>
                <a:cs typeface="Calibri" pitchFamily="34" charset="0"/>
              </a:rPr>
              <a:t>İst</a:t>
            </a:r>
            <a:r>
              <a:rPr lang="tr-TR" altLang="en-US" sz="1400" dirty="0" smtClean="0">
                <a:latin typeface="Calibri" pitchFamily="34" charset="0"/>
                <a:cs typeface="Calibri" pitchFamily="34" charset="0"/>
              </a:rPr>
              <a:t>: Marmara </a:t>
            </a:r>
            <a:r>
              <a:rPr lang="tr-TR" altLang="en-US" sz="1400" dirty="0" err="1">
                <a:latin typeface="Calibri" pitchFamily="34" charset="0"/>
                <a:cs typeface="Calibri" pitchFamily="34" charset="0"/>
              </a:rPr>
              <a:t>Üni</a:t>
            </a:r>
            <a:r>
              <a:rPr lang="tr-TR" altLang="en-US" sz="1400" dirty="0" smtClean="0">
                <a:latin typeface="Calibri" pitchFamily="34" charset="0"/>
                <a:cs typeface="Calibri" pitchFamily="34" charset="0"/>
              </a:rPr>
              <a:t>. Yayını.</a:t>
            </a:r>
          </a:p>
          <a:p>
            <a:pPr marL="0" indent="0" algn="just">
              <a:lnSpc>
                <a:spcPct val="90000"/>
              </a:lnSpc>
              <a:buNone/>
            </a:pPr>
            <a:r>
              <a:rPr lang="tr-TR" altLang="en-US" sz="1400" dirty="0">
                <a:latin typeface="Calibri" pitchFamily="34" charset="0"/>
                <a:cs typeface="Calibri" pitchFamily="34" charset="0"/>
              </a:rPr>
              <a:t>Lafargue, </a:t>
            </a:r>
            <a:r>
              <a:rPr lang="tr-TR" altLang="en-US" sz="1400" dirty="0" err="1" smtClean="0">
                <a:latin typeface="Calibri" pitchFamily="34" charset="0"/>
                <a:cs typeface="Calibri" pitchFamily="34" charset="0"/>
              </a:rPr>
              <a:t>P.,"</a:t>
            </a:r>
            <a:r>
              <a:rPr lang="tr-TR" altLang="en-US" sz="1400" dirty="0" err="1">
                <a:latin typeface="Calibri" pitchFamily="34" charset="0"/>
                <a:cs typeface="Calibri" pitchFamily="34" charset="0"/>
              </a:rPr>
              <a:t>Tembellik</a:t>
            </a:r>
            <a:r>
              <a:rPr lang="tr-TR" altLang="en-US" sz="1400" dirty="0">
                <a:latin typeface="Calibri" pitchFamily="34" charset="0"/>
                <a:cs typeface="Calibri" pitchFamily="34" charset="0"/>
              </a:rPr>
              <a:t> Hakkı'ndan Seçmeler", </a:t>
            </a:r>
            <a:r>
              <a:rPr lang="tr-TR" altLang="en-US" sz="1400" dirty="0" err="1">
                <a:latin typeface="Calibri" pitchFamily="34" charset="0"/>
                <a:cs typeface="Calibri" pitchFamily="34" charset="0"/>
              </a:rPr>
              <a:t>Cogito</a:t>
            </a:r>
            <a:r>
              <a:rPr lang="tr-TR" altLang="en-US" sz="1400" dirty="0">
                <a:latin typeface="Calibri" pitchFamily="34" charset="0"/>
                <a:cs typeface="Calibri" pitchFamily="34" charset="0"/>
              </a:rPr>
              <a:t>, Sayı l2, l997 </a:t>
            </a:r>
            <a:endParaRPr lang="tr-TR" altLang="en-US" sz="1400" dirty="0" smtClean="0">
              <a:latin typeface="Calibri" pitchFamily="34" charset="0"/>
              <a:cs typeface="Calibri" pitchFamily="34" charset="0"/>
            </a:endParaRPr>
          </a:p>
          <a:p>
            <a:pPr marL="0" indent="0" algn="just">
              <a:lnSpc>
                <a:spcPct val="90000"/>
              </a:lnSpc>
              <a:buNone/>
            </a:pPr>
            <a:r>
              <a:rPr lang="en-GB" altLang="en-US" sz="1400" dirty="0" err="1">
                <a:latin typeface="Calibri" pitchFamily="34" charset="0"/>
                <a:cs typeface="Calibri" pitchFamily="34" charset="0"/>
              </a:rPr>
              <a:t>McClay</a:t>
            </a:r>
            <a:r>
              <a:rPr lang="en-GB" altLang="en-US" sz="1400" dirty="0">
                <a:latin typeface="Calibri" pitchFamily="34" charset="0"/>
                <a:cs typeface="Calibri" pitchFamily="34" charset="0"/>
              </a:rPr>
              <a:t>, Wilfred M. (1998). “Fifty Years of ‘The Lonely Crowd’. (50th anniversary of publication of David Riesman’s book ‘The Lonely Crowd: A Study of the Changing American Character’) The Wilson Quarterly, Summer v22 n3. </a:t>
            </a:r>
            <a:endParaRPr lang="tr-TR" altLang="en-US" sz="1400" dirty="0" smtClean="0">
              <a:latin typeface="Calibri" pitchFamily="34" charset="0"/>
              <a:cs typeface="Calibri" pitchFamily="34" charset="0"/>
            </a:endParaRPr>
          </a:p>
          <a:p>
            <a:pPr marL="0" indent="0" algn="just">
              <a:lnSpc>
                <a:spcPct val="90000"/>
              </a:lnSpc>
              <a:buNone/>
            </a:pPr>
            <a:endParaRPr lang="tr-TR" altLang="en-US" sz="1400" dirty="0">
              <a:latin typeface="Calibri" pitchFamily="34" charset="0"/>
              <a:cs typeface="Calibri" pitchFamily="34" charset="0"/>
            </a:endParaRPr>
          </a:p>
          <a:p>
            <a:pPr marL="0" indent="0" algn="just">
              <a:lnSpc>
                <a:spcPct val="90000"/>
              </a:lnSpc>
              <a:buNone/>
            </a:pPr>
            <a:endParaRPr lang="tr-TR" altLang="en-US" sz="2000" dirty="0">
              <a:latin typeface="Calibri" pitchFamily="34" charset="0"/>
              <a:cs typeface="Calibri" pitchFamily="34" charset="0"/>
            </a:endParaRPr>
          </a:p>
        </p:txBody>
      </p:sp>
      <p:sp>
        <p:nvSpPr>
          <p:cNvPr id="5122" name="Rectangle 2"/>
          <p:cNvSpPr>
            <a:spLocks noGrp="1" noChangeArrowheads="1"/>
          </p:cNvSpPr>
          <p:nvPr>
            <p:ph type="title"/>
          </p:nvPr>
        </p:nvSpPr>
        <p:spPr/>
        <p:txBody>
          <a:bodyPr/>
          <a:lstStyle/>
          <a:p>
            <a:pPr fontAlgn="auto">
              <a:spcAft>
                <a:spcPts val="0"/>
              </a:spcAft>
              <a:defRPr/>
            </a:pPr>
            <a:r>
              <a:rPr lang="tr-TR" altLang="en-US" sz="2800" dirty="0" smtClean="0">
                <a:latin typeface="Calibri" pitchFamily="34" charset="0"/>
                <a:cs typeface="Calibri" pitchFamily="34" charset="0"/>
              </a:rPr>
              <a:t>Kaynakça</a:t>
            </a:r>
          </a:p>
        </p:txBody>
      </p:sp>
      <p:sp>
        <p:nvSpPr>
          <p:cNvPr id="4" name="Veri Yer Tutucusu 3"/>
          <p:cNvSpPr>
            <a:spLocks noGrp="1"/>
          </p:cNvSpPr>
          <p:nvPr>
            <p:ph type="dt" sz="quarter" idx="11"/>
          </p:nvPr>
        </p:nvSpPr>
        <p:spPr/>
        <p:txBody>
          <a:bodyPr/>
          <a:lstStyle/>
          <a:p>
            <a:pPr>
              <a:defRPr/>
            </a:pPr>
            <a:fld id="{588E5DC9-BA40-4282-BF26-1A35E985D6FD}" type="datetime1">
              <a:rPr lang="tr-TR"/>
              <a:pPr>
                <a:defRPr/>
              </a:pPr>
              <a:t>23.10.2022</a:t>
            </a:fld>
            <a:endParaRPr lang="tr-TR"/>
          </a:p>
        </p:txBody>
      </p:sp>
      <p:sp>
        <p:nvSpPr>
          <p:cNvPr id="6" name="Slayt Numarası Yer Tutucusu 5"/>
          <p:cNvSpPr>
            <a:spLocks noGrp="1"/>
          </p:cNvSpPr>
          <p:nvPr>
            <p:ph type="sldNum" sz="quarter" idx="10"/>
          </p:nvPr>
        </p:nvSpPr>
        <p:spPr/>
        <p:txBody>
          <a:bodyPr/>
          <a:lstStyle/>
          <a:p>
            <a:pPr>
              <a:defRPr/>
            </a:pPr>
            <a:fld id="{AEF19897-59D6-45E4-86D1-29FB10984C0F}" type="slidenum">
              <a:rPr lang="tr-TR"/>
              <a:pPr>
                <a:defRPr/>
              </a:pPr>
              <a:t>32</a:t>
            </a:fld>
            <a:endParaRPr lang="tr-TR"/>
          </a:p>
        </p:txBody>
      </p:sp>
      <p:sp>
        <p:nvSpPr>
          <p:cNvPr id="5" name="Altbilgi Yer Tutucusu 4"/>
          <p:cNvSpPr>
            <a:spLocks noGrp="1"/>
          </p:cNvSpPr>
          <p:nvPr>
            <p:ph type="ftr" sz="quarter" idx="12"/>
          </p:nvPr>
        </p:nvSpPr>
        <p:spPr/>
        <p:txBody>
          <a:bodyPr/>
          <a:lstStyle/>
          <a:p>
            <a:pPr>
              <a:defRPr/>
            </a:pPr>
            <a:endParaRPr lang="tr-TR" dirty="0"/>
          </a:p>
        </p:txBody>
      </p:sp>
    </p:spTree>
    <p:extLst>
      <p:ext uri="{BB962C8B-B14F-4D97-AF65-F5344CB8AC3E}">
        <p14:creationId xmlns:p14="http://schemas.microsoft.com/office/powerpoint/2010/main" val="2850379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571</TotalTime>
  <Words>2488</Words>
  <Application>Microsoft Office PowerPoint</Application>
  <PresentationFormat>Ekran Gösterisi (4:3)</PresentationFormat>
  <Paragraphs>138</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sunum_sablon (1)</vt:lpstr>
      <vt:lpstr>Boş Zaman Teorileri</vt:lpstr>
      <vt:lpstr>Marx’ın Boş Zaman Teorisi</vt:lpstr>
      <vt:lpstr>Marx’ın Boş Zaman Teorisi</vt:lpstr>
      <vt:lpstr>Marx’ın Boş Zaman Teorisi</vt:lpstr>
      <vt:lpstr>Lafargue- Tembellik Hakkı Teorisi</vt:lpstr>
      <vt:lpstr>Lafargue- Tembellik Hakkı Teorisi</vt:lpstr>
      <vt:lpstr>Lafargue- Tembellik Hakkı Teorisi</vt:lpstr>
      <vt:lpstr>Veblen: “Aylak Sınıf” Ve “Gösterişçi Tüketim” Bağlamında Boş Zaman</vt:lpstr>
      <vt:lpstr>Veblen: “Aylak Sınıf” Ve “Gösterişçi Tüketim” Bağlamında Boş Zaman</vt:lpstr>
      <vt:lpstr>Veblen: “Aylak Sınıf” Ve “Gösterişçi Tüketim” Bağlamında Boş Zaman</vt:lpstr>
      <vt:lpstr>Russell’ın “Aylaklığa Övgü”Teorisi</vt:lpstr>
      <vt:lpstr>Russell’ın “Aylaklığa Övgü” Teorisi</vt:lpstr>
      <vt:lpstr>Russell’ın “Aylaklığa Övgü” Teorisi</vt:lpstr>
      <vt:lpstr>E.Fromm’un “Yabancılaşmış Boş Zaman” Teorisi</vt:lpstr>
      <vt:lpstr>E.Fromm’un “Yabancılaşmış Boş Zaman” Teorisi</vt:lpstr>
      <vt:lpstr>E.Fromm’un “Yabancılaşmış Boş Zaman” Teorisi</vt:lpstr>
      <vt:lpstr>E.Fromm’un “Yabancılaşmış Boş Zaman” Teorisi</vt:lpstr>
      <vt:lpstr>D.Riesman’ın “Başkalarınca Yöneltimli” Boş Zaman Teorisi</vt:lpstr>
      <vt:lpstr>D.Riesman’ın “Başkalarınca Yöneltimli” Boş Zaman Teorisi</vt:lpstr>
      <vt:lpstr>D.Riesman’ın “Başkalarınca Yöneltimli” Boş Zaman Teorisi</vt:lpstr>
      <vt:lpstr>Adorno ve Horkheimer: Kültür Endüstrisi Ve Boş Zamanın Tecimsel Manipülasyonu</vt:lpstr>
      <vt:lpstr>Adorno ve Horkheimer: Kültür Endüstrisi Ve Boş Zamanın Tecimsel Manipülasyonu</vt:lpstr>
      <vt:lpstr>Adorno ve Horkheimer: Kültür Endüstrisi Ve Boş Zamanın Tecimsel Manipülasyonu</vt:lpstr>
      <vt:lpstr>Gorz : Özgürleşim Alanı Olarak Boş Zaman Teorisi</vt:lpstr>
      <vt:lpstr>Gorz : Özgürleşim Alanı Olarak Boş Zaman Teorisi</vt:lpstr>
      <vt:lpstr>Baudrillard : Tüketim Alanı Olarak Boş Zaman</vt:lpstr>
      <vt:lpstr>Baudrillard : Tüketim Alanı Olarak Boş Zaman</vt:lpstr>
      <vt:lpstr>Yeni Zamanlar: Boş Zaman ve “Evin Yeniden Dönüşü”</vt:lpstr>
      <vt:lpstr>Yeni Zamanlar: Boş Zaman ve “Evin Yeniden Dönüşü”</vt:lpstr>
      <vt:lpstr>Postmodernizm</vt:lpstr>
      <vt:lpstr>Postmodernizm</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WİN 10</cp:lastModifiedBy>
  <cp:revision>64</cp:revision>
  <cp:lastPrinted>1601-01-01T00:00:00Z</cp:lastPrinted>
  <dcterms:created xsi:type="dcterms:W3CDTF">2020-01-12T16:37:33Z</dcterms:created>
  <dcterms:modified xsi:type="dcterms:W3CDTF">2022-10-23T12:48:57Z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