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83" r:id="rId11"/>
    <p:sldId id="284" r:id="rId12"/>
    <p:sldId id="265" r:id="rId13"/>
    <p:sldId id="266" r:id="rId14"/>
    <p:sldId id="267" r:id="rId15"/>
    <p:sldId id="268" r:id="rId16"/>
    <p:sldId id="271" r:id="rId17"/>
    <p:sldId id="269" r:id="rId18"/>
    <p:sldId id="270" r:id="rId19"/>
    <p:sldId id="272" r:id="rId20"/>
    <p:sldId id="273" r:id="rId21"/>
    <p:sldId id="274" r:id="rId22"/>
    <p:sldId id="275" r:id="rId23"/>
    <p:sldId id="276" r:id="rId24"/>
    <p:sldId id="277" r:id="rId25"/>
    <p:sldId id="278" r:id="rId26"/>
    <p:sldId id="279" r:id="rId27"/>
    <p:sldId id="280" r:id="rId28"/>
    <p:sldId id="281" r:id="rId29"/>
    <p:sldId id="282" r:id="rId30"/>
    <p:sldId id="285" r:id="rId31"/>
    <p:sldId id="286" r:id="rId32"/>
    <p:sldId id="287" r:id="rId33"/>
    <p:sldId id="288" r:id="rId34"/>
    <p:sldId id="289" r:id="rId35"/>
    <p:sldId id="290" r:id="rId36"/>
    <p:sldId id="291" r:id="rId3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BDFF"/>
    <a:srgbClr val="5DD5FF"/>
    <a:srgbClr val="FF9933"/>
    <a:srgbClr val="9EFF29"/>
    <a:srgbClr val="003635"/>
    <a:srgbClr val="00217E"/>
    <a:srgbClr val="600000"/>
    <a:srgbClr val="FF8225"/>
    <a:srgbClr val="FF2549"/>
    <a:srgbClr val="FF0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944" y="-888"/>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9/29/2023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07927" y="1924665"/>
            <a:ext cx="8096860" cy="1032387"/>
          </a:xfrm>
          <a:noFill/>
          <a:effectLst>
            <a:outerShdw blurRad="50800" dist="38100" dir="2700000" algn="tl" rotWithShape="0">
              <a:prstClr val="black">
                <a:alpha val="40000"/>
              </a:prstClr>
            </a:outerShdw>
          </a:effectLst>
        </p:spPr>
        <p:txBody>
          <a:bodyPr>
            <a:normAutofit/>
          </a:bodyPr>
          <a:lstStyle>
            <a:lvl1pPr algn="r">
              <a:defRPr sz="3600">
                <a:solidFill>
                  <a:srgbClr val="002060"/>
                </a:solidFill>
              </a:defRPr>
            </a:lvl1pPr>
          </a:lstStyle>
          <a:p>
            <a:r>
              <a:rPr lang="en-US" dirty="0"/>
              <a:t>Click to edit </a:t>
            </a:r>
            <a:r>
              <a:rPr lang="en-US" dirty="0" smtClean="0"/>
              <a:t>Master </a:t>
            </a:r>
            <a:r>
              <a:rPr lang="en-US" dirty="0"/>
              <a:t>title style</a:t>
            </a:r>
          </a:p>
        </p:txBody>
      </p:sp>
      <p:sp>
        <p:nvSpPr>
          <p:cNvPr id="3" name="Subtitle 2"/>
          <p:cNvSpPr>
            <a:spLocks noGrp="1"/>
          </p:cNvSpPr>
          <p:nvPr>
            <p:ph type="subTitle" idx="1"/>
          </p:nvPr>
        </p:nvSpPr>
        <p:spPr>
          <a:xfrm>
            <a:off x="1047134" y="3071353"/>
            <a:ext cx="7766107" cy="678426"/>
          </a:xfrm>
        </p:spPr>
        <p:txBody>
          <a:bodyPr>
            <a:normAutofit/>
          </a:bodyPr>
          <a:lstStyle>
            <a:lvl1pPr marL="0" indent="0" algn="r">
              <a:buNone/>
              <a:defRPr sz="2800" b="0" i="0">
                <a:solidFill>
                  <a:schemeClr val="accent6">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7" y="246461"/>
            <a:ext cx="8259098" cy="763526"/>
          </a:xfrm>
        </p:spPr>
        <p:txBody>
          <a:bodyPr>
            <a:normAutofit/>
          </a:bodyPr>
          <a:lstStyle>
            <a:lvl1pPr algn="r">
              <a:defRPr sz="3600" baseline="0">
                <a:solidFill>
                  <a:srgbClr val="00206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01446" y="1179871"/>
            <a:ext cx="8229600" cy="3569110"/>
          </a:xfrm>
        </p:spPr>
        <p:txBody>
          <a:bodyPr/>
          <a:lstStyle>
            <a:lvl1pPr algn="l">
              <a:defRPr sz="2800">
                <a:solidFill>
                  <a:schemeClr val="bg2">
                    <a:lumMod val="10000"/>
                  </a:schemeClr>
                </a:solidFill>
              </a:defRPr>
            </a:lvl1pPr>
            <a:lvl2pPr algn="l">
              <a:defRPr>
                <a:solidFill>
                  <a:schemeClr val="bg2">
                    <a:lumMod val="10000"/>
                  </a:schemeClr>
                </a:solidFill>
              </a:defRPr>
            </a:lvl2pPr>
            <a:lvl3pPr algn="l">
              <a:defRPr>
                <a:solidFill>
                  <a:schemeClr val="bg2">
                    <a:lumMod val="10000"/>
                  </a:schemeClr>
                </a:solidFill>
              </a:defRPr>
            </a:lvl3pPr>
            <a:lvl4pPr algn="l">
              <a:defRPr>
                <a:solidFill>
                  <a:schemeClr val="bg2">
                    <a:lumMod val="10000"/>
                  </a:schemeClr>
                </a:solidFill>
              </a:defRPr>
            </a:lvl4pPr>
            <a:lvl5pPr algn="l">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60363" y="436033"/>
            <a:ext cx="6555934" cy="725349"/>
          </a:xfrm>
        </p:spPr>
        <p:txBody>
          <a:bodyPr>
            <a:normAutofit/>
          </a:bodyPr>
          <a:lstStyle>
            <a:lvl1pPr algn="l">
              <a:defRPr sz="3600">
                <a:solidFill>
                  <a:schemeClr val="accent6">
                    <a:lumMod val="40000"/>
                    <a:lumOff val="6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168013" y="1209366"/>
            <a:ext cx="6526162" cy="3508626"/>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2693" y="256894"/>
            <a:ext cx="8093365" cy="763525"/>
          </a:xfrm>
        </p:spPr>
        <p:txBody>
          <a:bodyPr>
            <a:normAutofit/>
          </a:bodyPr>
          <a:lstStyle>
            <a:lvl1pPr algn="r">
              <a:defRPr sz="3600" baseline="0">
                <a:solidFill>
                  <a:srgbClr val="00206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508032"/>
            <a:ext cx="4040188" cy="479822"/>
          </a:xfrm>
        </p:spPr>
        <p:txBody>
          <a:bodyPr anchor="b"/>
          <a:lstStyle>
            <a:lvl1pPr marL="0" indent="0" algn="ctr">
              <a:buNone/>
              <a:defRPr sz="2400" b="1">
                <a:solidFill>
                  <a:schemeClr val="bg2">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1980429"/>
            <a:ext cx="4040188" cy="2276294"/>
          </a:xfrm>
        </p:spPr>
        <p:txBody>
          <a:bodyPr/>
          <a:lstStyle>
            <a:lvl1pPr algn="ctr">
              <a:defRPr sz="2400">
                <a:solidFill>
                  <a:schemeClr val="bg2">
                    <a:lumMod val="10000"/>
                  </a:schemeClr>
                </a:solidFill>
              </a:defRPr>
            </a:lvl1pPr>
            <a:lvl2pPr algn="ctr">
              <a:defRPr sz="2000">
                <a:solidFill>
                  <a:schemeClr val="bg2">
                    <a:lumMod val="10000"/>
                  </a:schemeClr>
                </a:solidFill>
              </a:defRPr>
            </a:lvl2pPr>
            <a:lvl3pPr algn="ctr">
              <a:defRPr sz="1800">
                <a:solidFill>
                  <a:schemeClr val="bg2">
                    <a:lumMod val="10000"/>
                  </a:schemeClr>
                </a:solidFill>
              </a:defRPr>
            </a:lvl3pPr>
            <a:lvl4pPr algn="ctr">
              <a:defRPr sz="1600">
                <a:solidFill>
                  <a:schemeClr val="bg2">
                    <a:lumMod val="10000"/>
                  </a:schemeClr>
                </a:solidFill>
              </a:defRPr>
            </a:lvl4pPr>
            <a:lvl5pPr algn="ctr">
              <a:defRPr sz="1600">
                <a:solidFill>
                  <a:schemeClr val="bg2">
                    <a:lumMod val="10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508032"/>
            <a:ext cx="4041775" cy="479822"/>
          </a:xfrm>
        </p:spPr>
        <p:txBody>
          <a:bodyPr anchor="b"/>
          <a:lstStyle>
            <a:lvl1pPr marL="0" indent="0" algn="ctr">
              <a:buNone/>
              <a:defRPr sz="2400" b="1">
                <a:solidFill>
                  <a:schemeClr val="bg2">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1980429"/>
            <a:ext cx="4041775" cy="2276294"/>
          </a:xfrm>
        </p:spPr>
        <p:txBody>
          <a:bodyPr/>
          <a:lstStyle>
            <a:lvl1pPr algn="ctr">
              <a:defRPr sz="2400">
                <a:solidFill>
                  <a:schemeClr val="bg2">
                    <a:lumMod val="10000"/>
                  </a:schemeClr>
                </a:solidFill>
              </a:defRPr>
            </a:lvl1pPr>
            <a:lvl2pPr algn="ctr">
              <a:defRPr sz="2000">
                <a:solidFill>
                  <a:schemeClr val="bg2">
                    <a:lumMod val="10000"/>
                  </a:schemeClr>
                </a:solidFill>
              </a:defRPr>
            </a:lvl2pPr>
            <a:lvl3pPr algn="ctr">
              <a:defRPr sz="1800">
                <a:solidFill>
                  <a:schemeClr val="bg2">
                    <a:lumMod val="10000"/>
                  </a:schemeClr>
                </a:solidFill>
              </a:defRPr>
            </a:lvl3pPr>
            <a:lvl4pPr algn="ctr">
              <a:defRPr sz="1600">
                <a:solidFill>
                  <a:schemeClr val="bg2">
                    <a:lumMod val="10000"/>
                  </a:schemeClr>
                </a:solidFill>
              </a:defRPr>
            </a:lvl4pPr>
            <a:lvl5pPr algn="ctr">
              <a:defRPr sz="1600">
                <a:solidFill>
                  <a:schemeClr val="bg2">
                    <a:lumMod val="10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9/29/2023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9/29/2023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9/29/2023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xmlns=""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9/29/2023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xmlns=""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671" y="1887794"/>
            <a:ext cx="8148483" cy="1069258"/>
          </a:xfrm>
        </p:spPr>
        <p:txBody>
          <a:bodyPr>
            <a:normAutofit fontScale="90000"/>
          </a:bodyPr>
          <a:lstStyle/>
          <a:p>
            <a:r>
              <a:rPr lang="tr-TR" dirty="0" smtClean="0"/>
              <a:t>2023 Turizm Ekonomisi</a:t>
            </a:r>
            <a:br>
              <a:rPr lang="tr-TR" dirty="0" smtClean="0"/>
            </a:br>
            <a:r>
              <a:rPr lang="tr-TR" dirty="0" smtClean="0"/>
              <a:t>1. Slayt</a:t>
            </a:r>
            <a:endParaRPr lang="en-US" dirty="0"/>
          </a:p>
        </p:txBody>
      </p:sp>
      <p:sp>
        <p:nvSpPr>
          <p:cNvPr id="3" name="Subtitle 2"/>
          <p:cNvSpPr>
            <a:spLocks noGrp="1"/>
          </p:cNvSpPr>
          <p:nvPr>
            <p:ph type="subTitle" idx="1"/>
          </p:nvPr>
        </p:nvSpPr>
        <p:spPr>
          <a:xfrm>
            <a:off x="929147" y="3281507"/>
            <a:ext cx="7883014" cy="730043"/>
          </a:xfrm>
        </p:spPr>
        <p:txBody>
          <a:bodyPr>
            <a:normAutofit fontScale="77500" lnSpcReduction="20000"/>
          </a:bodyPr>
          <a:lstStyle/>
          <a:p>
            <a:endParaRPr lang="tr-TR" dirty="0" smtClean="0"/>
          </a:p>
          <a:p>
            <a:r>
              <a:rPr lang="tr-TR" dirty="0" smtClean="0"/>
              <a:t>yglect.com</a:t>
            </a:r>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pPr algn="just"/>
            <a:r>
              <a:rPr lang="tr-TR" sz="2000" dirty="0"/>
              <a:t>Uluslararası turist varışları 2023'ün ilk çeyreğinde pandemi öncesi seviyelerin %80'ine (2019'un aynı çeyreğine kıyasla -%20) ulaşırken, Avrupa ve Orta Doğu'daki güçlü sonuçlar 2022 yılı genelindeki %66'lık toparlanma seviyesine kıyasla artış göstermiştir</a:t>
            </a:r>
            <a:r>
              <a:rPr lang="tr-TR" sz="2000" dirty="0" smtClean="0"/>
              <a:t>.</a:t>
            </a:r>
            <a:endParaRPr lang="tr-TR" sz="2000" dirty="0"/>
          </a:p>
          <a:p>
            <a:r>
              <a:rPr lang="tr-TR" sz="2000" dirty="0"/>
              <a:t>Uluslararası turizm, 2023 yılının ilk çeyreğinde geçen yılın aynı dönemine kıyasla %86 büyüyerek yılın başında gücünü korumaya devam ettiğini gösterdi</a:t>
            </a:r>
            <a:r>
              <a:rPr lang="tr-TR" sz="2000" dirty="0" smtClean="0"/>
              <a:t>.</a:t>
            </a:r>
            <a:endParaRPr lang="tr-TR" sz="2000" dirty="0"/>
          </a:p>
          <a:p>
            <a:r>
              <a:rPr lang="tr-TR" sz="2000" dirty="0"/>
              <a:t>İlk üç ayda 235 milyon turistin uluslararası seyahat gerçekleştirdiği tahmin edilirken, bu rakam 2022 yılının aynı dönemindeki rakamın iki katından fazladır.</a:t>
            </a:r>
          </a:p>
          <a:p>
            <a:pPr marL="0" indent="0">
              <a:buNone/>
            </a:pPr>
            <a:endParaRPr lang="en-US" dirty="0"/>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r>
              <a:rPr lang="tr-TR" sz="2000" dirty="0"/>
              <a:t>Orta Doğu </a:t>
            </a:r>
            <a:r>
              <a:rPr lang="tr-TR" sz="2000" dirty="0" err="1"/>
              <a:t>engüçlü</a:t>
            </a:r>
            <a:r>
              <a:rPr lang="tr-TR" sz="2000" dirty="0"/>
              <a:t> performansı göstermiştir (+%15) ve pandemi öncesi rakamları tam bir çeyrekte toparlayan ilk dünya bölgesidir. Avrupa, güçlü bölge içi talebin desteğiyle 2023'ün 1. çeyreğinde pandemi öncesi seviyelerin %90'ına ulaşmıştır.</a:t>
            </a:r>
          </a:p>
          <a:p>
            <a:r>
              <a:rPr lang="tr-TR" sz="2000" dirty="0"/>
              <a:t>Afrika ve Amerika kıtaları 2023'ün ilk üç ayında 2019 seviyelerinin yaklaşık %85'ine ulaşırken, Asya ve  Pasifik'teki varışlar  pandemi  öncesi seviyelerin %54'üne tırmanmıştır.</a:t>
            </a:r>
          </a:p>
          <a:p>
            <a:r>
              <a:rPr lang="tr-TR" sz="2000" dirty="0"/>
              <a:t>Alt bölgelere göre, Güney Akdeniz Avrupa (+%1) ve Kuzey Afrika (+%4) 2019 rakamlarına ulaşmayı başaran alt bölgelerdir.</a:t>
            </a:r>
          </a:p>
          <a:p>
            <a:pPr marL="0" indent="0">
              <a:buNone/>
            </a:pPr>
            <a:endParaRPr lang="en-US" dirty="0"/>
          </a:p>
        </p:txBody>
      </p:sp>
    </p:spTree>
    <p:extLst>
      <p:ext uri="{BB962C8B-B14F-4D97-AF65-F5344CB8AC3E}">
        <p14:creationId xmlns:p14="http://schemas.microsoft.com/office/powerpoint/2010/main" val="2961143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1026" name="Picture 2" descr="https://thelectures.files.wordpress.com/2023/08/image-50.png?w=9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6676" y="1239778"/>
            <a:ext cx="6778624" cy="3694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014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r>
              <a:rPr lang="tr-TR" sz="2000" dirty="0"/>
              <a:t>Önümüzdeki Kuzey Yarımküre yaz sezonunda, bastırılmış  talebin güçlü olması,  hava bağlantısındaki toparlanmanın devam etmesi ve Çin ile diğer büyük Asya pazarları  ve destinasyonlarının yakın zamanda yeniden açılması sayesinde güçlü sonuçlar bekleniyor.</a:t>
            </a:r>
          </a:p>
          <a:p>
            <a:r>
              <a:rPr lang="tr-TR" sz="2000" dirty="0"/>
              <a:t>UNWTO    Uzmanlar    Paneli    anketi, uzmanların neredeyse %70'inin Mayıs-Ağustos 2023 döneminde daha iyi bir performans beklediğini göstermektedir. Yine de çoğu, uluslararası turizmin 2024 veya daha sonrasına kadar 2019 seviyelerine dönmeyeceğine inanmaya devam etmektedir.</a:t>
            </a:r>
          </a:p>
          <a:p>
            <a:pPr marL="0" indent="0">
              <a:buNone/>
            </a:pPr>
            <a:endParaRPr lang="en-US" dirty="0"/>
          </a:p>
        </p:txBody>
      </p:sp>
    </p:spTree>
    <p:extLst>
      <p:ext uri="{BB962C8B-B14F-4D97-AF65-F5344CB8AC3E}">
        <p14:creationId xmlns:p14="http://schemas.microsoft.com/office/powerpoint/2010/main" val="3020996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r>
              <a:rPr lang="tr-TR" sz="2000" dirty="0"/>
              <a:t>Zorlu ekonomik ortama yanıt olarak, turistlerin bu yıl giderek daha fazla paralarının karşılığını araması ve evlerine daha yakın yerlere seyahat etmesi bekleniyor.</a:t>
            </a:r>
          </a:p>
          <a:p>
            <a:r>
              <a:rPr lang="tr-TR" sz="2000" dirty="0"/>
              <a:t>Uluslararası varışlar, 2022 yılı genelinde %66'lık iyileşme  seviyesine kıyasla, Avrupa ve Orta Doğu'daki güçlü sonuçlarla 2023'ün ilk çeyreğinde salgın öncesi seviyelerin %80'ine ulaşmıştır (2019'un aynı çeyreğine kıyasla -%20).</a:t>
            </a:r>
          </a:p>
          <a:p>
            <a:r>
              <a:rPr lang="tr-TR" sz="2000" dirty="0"/>
              <a:t>Uluslararası turizm, 2023 yılının ilk çeyreğinde geçen yılın aynı dönemine kıyasla %86 büyüyerek yılın başında devam eden gücü yansıtmıştır.</a:t>
            </a:r>
          </a:p>
          <a:p>
            <a:pPr marL="0" indent="0">
              <a:buNone/>
            </a:pPr>
            <a:endParaRPr lang="en-US" dirty="0"/>
          </a:p>
        </p:txBody>
      </p:sp>
    </p:spTree>
    <p:extLst>
      <p:ext uri="{BB962C8B-B14F-4D97-AF65-F5344CB8AC3E}">
        <p14:creationId xmlns:p14="http://schemas.microsoft.com/office/powerpoint/2010/main" val="888437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2050" name="Picture 2" descr="Bu görselin boş bir alt özelliği var; dosya ismi: image-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6" y="1234673"/>
            <a:ext cx="7664450" cy="3678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70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r>
              <a:rPr lang="tr-TR" sz="2000" dirty="0"/>
              <a:t>İlk üç ayda 235 milyon turistin uluslararası seyahat gerçekleştirdiği tahmin edilirken, bu rakam 2022 yılının aynı dönemindeki rakamın iki katından fazladır.</a:t>
            </a:r>
          </a:p>
          <a:p>
            <a:r>
              <a:rPr lang="tr-TR" sz="2000" dirty="0"/>
              <a:t>Bu sonuçlar, </a:t>
            </a:r>
            <a:r>
              <a:rPr lang="tr-TR" sz="2000" dirty="0" err="1"/>
              <a:t>UNWTO'nun</a:t>
            </a:r>
            <a:r>
              <a:rPr lang="tr-TR" sz="2000" dirty="0"/>
              <a:t> 2023 yılı için uluslararası varışların bu yılın sonuna kadar pandemi öncesi seviyelerin %80 ila %95'ine ulaşacağını öngören ileriye dönük senaryolarıyla uyumludur.</a:t>
            </a:r>
          </a:p>
          <a:p>
            <a:r>
              <a:rPr lang="tr-TR" sz="2000" dirty="0"/>
              <a:t>Orta Doğu, 2019'un ilk çeyreğinde kaydedilen sayıyı %15 aşan varışlarla en güçlü performansa sahne oldu. Sonuç olarak Orta Doğu, pandemi öncesi rakamları tam bir çeyrekte geri kazanan </a:t>
            </a:r>
            <a:r>
              <a:rPr lang="tr-TR" sz="2000" dirty="0" smtClean="0"/>
              <a:t>ilk bölge olmuştur.</a:t>
            </a:r>
            <a:endParaRPr lang="tr-TR" sz="2000" dirty="0"/>
          </a:p>
          <a:p>
            <a:pPr marL="0" indent="0">
              <a:buNone/>
            </a:pPr>
            <a:endParaRPr lang="en-US" dirty="0"/>
          </a:p>
        </p:txBody>
      </p:sp>
    </p:spTree>
    <p:extLst>
      <p:ext uri="{BB962C8B-B14F-4D97-AF65-F5344CB8AC3E}">
        <p14:creationId xmlns:p14="http://schemas.microsoft.com/office/powerpoint/2010/main" val="2557854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r>
              <a:rPr lang="tr-TR" sz="2000" dirty="0"/>
              <a:t>Dünyanın en büyük destinasyon bölgesi olan Avrupa, güçlü bölge içi talebin desteğiyle 2023'ün ilk çeyreğinde salgın öncesi seviyelerin %90'ına ulaştı. Amerika Birleşik Devletleri'nden yapılan seyahatler de sonuçlara katkıda bulundu. ABD Ulusal Seyahat ve Turizm Ofisi verilerine göre, ABD'den Avrupa'ya yapılan seyahatler yılın başında güçlü bir büyüme göstermeye devam etti (Ocak 2022'ye kıyasla Ocak 2023'te +%118).</a:t>
            </a:r>
            <a:endParaRPr lang="en-US" dirty="0"/>
          </a:p>
        </p:txBody>
      </p:sp>
    </p:spTree>
    <p:extLst>
      <p:ext uri="{BB962C8B-B14F-4D97-AF65-F5344CB8AC3E}">
        <p14:creationId xmlns:p14="http://schemas.microsoft.com/office/powerpoint/2010/main" val="2800985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WTTC EIR Regional Overview 202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4" descr="WTTC EIR Regional Overview 2022"/>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4342" name="Picture 6" descr="https://wttc.org/Portals/0/Documents/EIR/EIR%202023/EIR2023-Infographic-Maps-202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3800" y="7937"/>
            <a:ext cx="7092950" cy="501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172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WTTC EIR Regional Overview 202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4" descr="WTTC EIR Regional Overview 2022"/>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AutoShape 2" descr="WTTC EIR Regional Overview 2022 vs 2019"/>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 name="AutoShape 4" descr="WTTC EIR Regional Overview 2022 vs 2019"/>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536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1975" y="87131"/>
            <a:ext cx="7148100" cy="5055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1789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r>
              <a:rPr lang="tr-TR" sz="2000" dirty="0"/>
              <a:t>Afrika, 2023'ün ilk üç ayında salgın öncesi varışlarının %88'ini, Amerika kıtası ise </a:t>
            </a:r>
            <a:r>
              <a:rPr lang="tr-TR" sz="2000" dirty="0" err="1"/>
              <a:t>yaklaşı</a:t>
            </a:r>
            <a:r>
              <a:rPr lang="tr-TR" sz="2000" dirty="0"/>
              <a:t> %85'ini geri kazanmıştır.</a:t>
            </a:r>
          </a:p>
          <a:p>
            <a:r>
              <a:rPr lang="tr-TR" sz="2000" dirty="0"/>
              <a:t>Uluslararası turizm, 2022'nin sonunda ve bu yılın başlarında çeşitli destinasyonların ve kaynak pazarların açılmasının ardından 2023'ün ilk çeyreğinde varışların salgın öncesi  seviyelerin %54'üne tırmandığı Asya ve Pasifik'te hızlı bir toparlanma yaşıyor.</a:t>
            </a:r>
          </a:p>
        </p:txBody>
      </p:sp>
    </p:spTree>
    <p:extLst>
      <p:ext uri="{BB962C8B-B14F-4D97-AF65-F5344CB8AC3E}">
        <p14:creationId xmlns:p14="http://schemas.microsoft.com/office/powerpoint/2010/main" val="1008531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3075" name="Picture 3" descr="Bu görselin boş bir alt özelliği var; dosya ismi: image-5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6" y="1318612"/>
            <a:ext cx="8513816" cy="3720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120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pPr algn="just"/>
            <a:endParaRPr lang="tr-TR" sz="2000" dirty="0" smtClean="0"/>
          </a:p>
          <a:p>
            <a:pPr algn="just"/>
            <a:r>
              <a:rPr lang="tr-TR" sz="2000" dirty="0" smtClean="0"/>
              <a:t>Uluslararası </a:t>
            </a:r>
            <a:r>
              <a:rPr lang="tr-TR" sz="2000" dirty="0"/>
              <a:t>turizmin ilk çeyrekte elde ettiği güçlü sonuçlar  UNWTO Turizm Uzmanları Paneli tarafından da teyit edilmiş olup, %67'si Ocak-Nisan 2023 dönemindeki turizm performansını daha </a:t>
            </a:r>
            <a:r>
              <a:rPr lang="tr-TR" sz="2000" dirty="0" smtClean="0"/>
              <a:t>iyi (%</a:t>
            </a:r>
            <a:r>
              <a:rPr lang="tr-TR" sz="2000" dirty="0"/>
              <a:t>46) veya çok daha iyi (%21) olarak değerlendirmiştir.</a:t>
            </a:r>
          </a:p>
        </p:txBody>
      </p:sp>
    </p:spTree>
    <p:extLst>
      <p:ext uri="{BB962C8B-B14F-4D97-AF65-F5344CB8AC3E}">
        <p14:creationId xmlns:p14="http://schemas.microsoft.com/office/powerpoint/2010/main" val="3651799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4098" name="Picture 2" descr="Bu görselin boş bir alt özelliği var; dosya ismi: image-5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275" y="1533524"/>
            <a:ext cx="8255000" cy="3255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815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5122" name="Picture 2" descr="Bu görselin boş bir alt özelliği var; dosya ismi: image-5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775" y="1188269"/>
            <a:ext cx="7664450" cy="3764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010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r>
              <a:rPr lang="tr-TR" sz="2000" b="1" dirty="0"/>
              <a:t>2023'ün ilk çeyreğinde birçok destinasyonda uluslararası turizm pandemi öncesi seviyeleri aşmıştır.</a:t>
            </a:r>
            <a:endParaRPr lang="tr-TR" sz="2000" dirty="0"/>
          </a:p>
          <a:p>
            <a:r>
              <a:rPr lang="tr-TR" sz="2000" dirty="0"/>
              <a:t>Aralarında     Katar (+%98), Suudi </a:t>
            </a:r>
            <a:r>
              <a:rPr lang="tr-TR" sz="2000" dirty="0" smtClean="0"/>
              <a:t>Arabistan(+%</a:t>
            </a:r>
            <a:r>
              <a:rPr lang="tr-TR" sz="2000" dirty="0"/>
              <a:t>64),   Arnavutluk'un (+%54), </a:t>
            </a:r>
            <a:r>
              <a:rPr lang="tr-TR" sz="2000" dirty="0" smtClean="0"/>
              <a:t>da </a:t>
            </a:r>
            <a:r>
              <a:rPr lang="tr-TR" sz="2000" dirty="0"/>
              <a:t>bulunduğu bazı destinasyonlar, 2019'un ilk çeyreğine kıyasla 2023'ün ilk çeyreğinde varışlarda olağanüstü bir büyüme </a:t>
            </a:r>
            <a:r>
              <a:rPr lang="tr-TR" sz="2000" dirty="0" smtClean="0"/>
              <a:t>kaydetmiştir.</a:t>
            </a:r>
            <a:endParaRPr lang="tr-TR" sz="2000" dirty="0"/>
          </a:p>
          <a:p>
            <a:r>
              <a:rPr lang="tr-TR" sz="2000" dirty="0" err="1" smtClean="0"/>
              <a:t>Sint</a:t>
            </a:r>
            <a:r>
              <a:rPr lang="tr-TR" sz="2000" dirty="0" smtClean="0"/>
              <a:t> </a:t>
            </a:r>
            <a:r>
              <a:rPr lang="tr-TR" sz="2000" dirty="0" err="1"/>
              <a:t>Maarten</a:t>
            </a:r>
            <a:r>
              <a:rPr lang="tr-TR" sz="2000" dirty="0"/>
              <a:t> (+%51) ve Etiyopya (+%46). Bu çeyrekte çift haneli büyüme kaydeden diğer destinasyonlar ise Bulgaristan ve Sırbistan (her ikisi de +%27), El  Salvador ( +%26),  Andorra  ( +%23), Bosna ve Hersek (+%22), Tanzanya (+%21), Kolombiya (+%18), ABD Virgin Adaları (+%17), Fas (Şubat ayına kadar +%17), Guatemala, Portekiz, Türkiye ( tümü +%14), Honduras (+%13), San Marino (+%12), Dominik Cumhuriyeti (+%11) ve Kıbrıs (+%10).</a:t>
            </a:r>
          </a:p>
        </p:txBody>
      </p:sp>
    </p:spTree>
    <p:extLst>
      <p:ext uri="{BB962C8B-B14F-4D97-AF65-F5344CB8AC3E}">
        <p14:creationId xmlns:p14="http://schemas.microsoft.com/office/powerpoint/2010/main" val="3941874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r>
              <a:rPr lang="tr-TR" sz="2000" dirty="0"/>
              <a:t>Uluslararası turizm gelirleri açısından, mevcut verilere göre bu çeyrekte en yüksek büyümeyi kaydeden destinasyonlar, gelirlerin 2019'un 1. çeyreğine kıyasla üç katına çıktığı Pakistan, kazançların iki katından fazla arttığı Romanya, Sırbistan ve Türkiye oldu. Fas (+%52), Portekiz (+%40), </a:t>
            </a:r>
            <a:r>
              <a:rPr lang="tr-TR" sz="2000" dirty="0" err="1"/>
              <a:t>Mauritius</a:t>
            </a:r>
            <a:r>
              <a:rPr lang="tr-TR" sz="2000" dirty="0"/>
              <a:t> (+%32), Ürdün (+%31) ve </a:t>
            </a:r>
            <a:endParaRPr lang="tr-TR" sz="2000" dirty="0" smtClean="0"/>
          </a:p>
          <a:p>
            <a:r>
              <a:rPr lang="tr-TR" sz="2000" dirty="0" smtClean="0"/>
              <a:t>Fransa'da(+%</a:t>
            </a:r>
            <a:r>
              <a:rPr lang="tr-TR" sz="2000" dirty="0"/>
              <a:t>26),   Bulgaristan   (+%21),   Meksika  (+%20), Moğolistan (+%19), Kıbrıs ve İspanya (her ikisi de +%15) da bu çeyrekte gelirler pandemi öncesi seviyeleri </a:t>
            </a:r>
            <a:r>
              <a:rPr lang="tr-TR" sz="2000" dirty="0" smtClean="0"/>
              <a:t>aşmıştır.</a:t>
            </a:r>
            <a:endParaRPr lang="tr-TR" sz="2000" dirty="0"/>
          </a:p>
        </p:txBody>
      </p:sp>
    </p:spTree>
    <p:extLst>
      <p:ext uri="{BB962C8B-B14F-4D97-AF65-F5344CB8AC3E}">
        <p14:creationId xmlns:p14="http://schemas.microsoft.com/office/powerpoint/2010/main" val="3946677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pPr algn="just"/>
            <a:r>
              <a:rPr lang="tr-TR" sz="2000" dirty="0"/>
              <a:t>İç turizm, başta büyük iç pazarlara sahip olanlar olmak üzere birçok destinasyonda toparlanmayı desteklemeye devam ediyor. Çin'de Kültür ve Turizm Bakanlığı, İşçi Bayramı tatilinde (29 Nisan- 3 Mayıs) 2019'a göre %19 artışla 274 milyon iç turizm seyahati kaydedildiğini bildirdi. Bu dönemde iç turizm harcamaları 21 milyar ABD dolarına ulaşarak 2022'ye kıyasla %129 artış gösterdi ve 2019 seviyelerine eşitlendi. </a:t>
            </a:r>
            <a:endParaRPr lang="tr-TR" sz="2000" dirty="0" smtClean="0"/>
          </a:p>
          <a:p>
            <a:pPr algn="just"/>
            <a:r>
              <a:rPr lang="tr-TR" sz="2000" dirty="0" err="1" smtClean="0"/>
              <a:t>Ctrip</a:t>
            </a:r>
            <a:r>
              <a:rPr lang="tr-TR" sz="2000" dirty="0" smtClean="0"/>
              <a:t> </a:t>
            </a:r>
            <a:r>
              <a:rPr lang="tr-TR" sz="2000" dirty="0"/>
              <a:t>verilerine göre, yurt dışı seyahat rezervasyonlarında yaklaşık %700'lük bir artış kaydedildi, ancak Çin'e ve Çin'den yurt dışı seyahatlerin toparlanması hala sınırlı uçuşlar     ve vize birikimleri nedeniyle kısıtlıdır.</a:t>
            </a:r>
          </a:p>
        </p:txBody>
      </p:sp>
    </p:spTree>
    <p:extLst>
      <p:ext uri="{BB962C8B-B14F-4D97-AF65-F5344CB8AC3E}">
        <p14:creationId xmlns:p14="http://schemas.microsoft.com/office/powerpoint/2010/main" val="740217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6146" name="Picture 2" descr="Bu görselin boş bir alt özelliği var; dosya ismi: image-5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126" y="1152525"/>
            <a:ext cx="6553398" cy="3990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622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r>
              <a:rPr lang="tr-TR" sz="2000" dirty="0"/>
              <a:t>2022 için revize edilen veriler, uluslararası seyahat eden 960 milyondan fazla turisti göstermektedir; bu da geçen yıl pandemi öncesi rakamların üçte ikisinin (%66) geri kazanıldığı anlamına gelmektedir.</a:t>
            </a:r>
          </a:p>
          <a:p>
            <a:r>
              <a:rPr lang="tr-TR" sz="2000" dirty="0"/>
              <a:t>Mevcut verilere göre, bazı destinasyonlar 2022'de pandemi  öncesi varış sayılarına ulaşmıştır: Arnavutluk, Andorra, </a:t>
            </a:r>
            <a:r>
              <a:rPr lang="tr-TR" sz="2000" dirty="0" err="1"/>
              <a:t>Cabo</a:t>
            </a:r>
            <a:r>
              <a:rPr lang="tr-TR" sz="2000" dirty="0"/>
              <a:t>    Verde,   Kolombiya, </a:t>
            </a:r>
            <a:r>
              <a:rPr lang="tr-TR" sz="2000" dirty="0" err="1"/>
              <a:t>Curaçao</a:t>
            </a:r>
            <a:r>
              <a:rPr lang="tr-TR" sz="2000" dirty="0"/>
              <a:t>, Dominik Cumhuriyeti, El  Salvador, Etiyopya, Honduras, Lihtenştayn, Katar, </a:t>
            </a:r>
            <a:r>
              <a:rPr lang="tr-TR" sz="2000" dirty="0" err="1"/>
              <a:t>Sint</a:t>
            </a:r>
            <a:r>
              <a:rPr lang="tr-TR" sz="2000" dirty="0"/>
              <a:t> </a:t>
            </a:r>
            <a:r>
              <a:rPr lang="tr-TR" sz="2000" dirty="0" err="1"/>
              <a:t>Maarten</a:t>
            </a:r>
            <a:r>
              <a:rPr lang="tr-TR" sz="2000" dirty="0"/>
              <a:t>,  </a:t>
            </a:r>
            <a:r>
              <a:rPr lang="tr-TR" sz="2000" dirty="0" err="1"/>
              <a:t>Turks</a:t>
            </a:r>
            <a:r>
              <a:rPr lang="tr-TR" sz="2000" dirty="0"/>
              <a:t> ve Caicos ve son olarak Birleşik Arap Emirlikleri.</a:t>
            </a:r>
          </a:p>
        </p:txBody>
      </p:sp>
    </p:spTree>
    <p:extLst>
      <p:ext uri="{BB962C8B-B14F-4D97-AF65-F5344CB8AC3E}">
        <p14:creationId xmlns:p14="http://schemas.microsoft.com/office/powerpoint/2010/main" val="2659513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7170" name="Picture 2" descr="Bu görselin boş bir alt özelliği var; dosya ismi: image-5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0" y="1194922"/>
            <a:ext cx="7486650" cy="3867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854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3" name="Content Placeholder 2"/>
          <p:cNvSpPr>
            <a:spLocks noGrp="1"/>
          </p:cNvSpPr>
          <p:nvPr>
            <p:ph idx="1"/>
          </p:nvPr>
        </p:nvSpPr>
        <p:spPr/>
        <p:txBody>
          <a:bodyPr>
            <a:normAutofit/>
          </a:bodyPr>
          <a:lstStyle/>
          <a:p>
            <a:r>
              <a:rPr lang="tr-TR" sz="2000" b="1" dirty="0"/>
              <a:t>Uluslararası turizm gelirleri 2022 yılında 1 trilyon ABD dolarına ulaştı.</a:t>
            </a:r>
            <a:endParaRPr lang="tr-TR" sz="2000" dirty="0"/>
          </a:p>
          <a:p>
            <a:r>
              <a:rPr lang="tr-TR" sz="2000" dirty="0"/>
              <a:t>Uluslararası turizm  gelirleri, uluslararası seyahatlerdeki önemli toparlanmanın etkisiyle 2021 yılına kıyasla reel olarak %50 artarak 2022 yılında 1 trilyon ABD dolarına ulaşmıştır.</a:t>
            </a:r>
          </a:p>
          <a:p>
            <a:r>
              <a:rPr lang="tr-TR" sz="2000" dirty="0"/>
              <a:t>Sonuç olarak, uluslararası ziyaretçi harcamaları pandemi öncesi seviyelerin %64'üne ulaştı (reel olarak ölçüldüğünde 2019'a kıyasla -%36).</a:t>
            </a:r>
          </a:p>
          <a:p>
            <a:r>
              <a:rPr lang="tr-TR" sz="2000" dirty="0"/>
              <a:t>Bölgelere göre, Avrupa 2022'de salgın öncesi seviyelerin %87'sine denk gelen 550 milyar ABD doları turizm geliri ile en iyi sonuçları elde etmiştir. Afrika salgın öncesi gelirlerinin %75'ini, Orta Doğ %70'ini ve Amerika kıtası %68'ini geri kazanmıştır.</a:t>
            </a:r>
          </a:p>
        </p:txBody>
      </p:sp>
    </p:spTree>
    <p:extLst>
      <p:ext uri="{BB962C8B-B14F-4D97-AF65-F5344CB8AC3E}">
        <p14:creationId xmlns:p14="http://schemas.microsoft.com/office/powerpoint/2010/main" val="3222119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8194" name="Picture 2" descr="Bu görselin boş bir alt özelliği var; dosya ismi: image-5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 y="1344426"/>
            <a:ext cx="8929851" cy="3732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8730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9218" name="Picture 2" descr="Bu görselin boş bir alt özelliği var; dosya ismi: image-5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626" y="1248354"/>
            <a:ext cx="6902450" cy="3737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120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Bu görselin boş bir alt özelliği var; dosya ismi: image-4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300" y="48741"/>
            <a:ext cx="7369176" cy="5094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131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638" y="1181100"/>
            <a:ext cx="7096125"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487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12290" name="Picture 2" descr="Bu görselin boş bir alt özelliği var; dosya ismi: image-4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150" y="1203950"/>
            <a:ext cx="6483350" cy="387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366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13314" name="Picture 2" descr="Bu görselin boş bir alt özelliği var; dosya ismi: image-4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076" y="1155840"/>
            <a:ext cx="6692900" cy="3901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050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pic>
        <p:nvPicPr>
          <p:cNvPr id="4" name="Picture 2"/>
          <p:cNvPicPr>
            <a:picLocks noChangeAspect="1" noChangeArrowheads="1"/>
          </p:cNvPicPr>
          <p:nvPr/>
        </p:nvPicPr>
        <p:blipFill>
          <a:blip r:embed="rId2"/>
          <a:srcRect/>
          <a:stretch>
            <a:fillRect/>
          </a:stretch>
        </p:blipFill>
        <p:spPr bwMode="auto">
          <a:xfrm>
            <a:off x="657224" y="1226546"/>
            <a:ext cx="7448552" cy="3602885"/>
          </a:xfrm>
          <a:prstGeom prst="rect">
            <a:avLst/>
          </a:prstGeom>
          <a:noFill/>
          <a:ln w="9525">
            <a:noFill/>
            <a:miter lim="800000"/>
            <a:headEnd/>
            <a:tailEnd/>
          </a:ln>
          <a:effectLst/>
        </p:spPr>
      </p:pic>
      <p:sp>
        <p:nvSpPr>
          <p:cNvPr id="5" name="4 Metin kutusu"/>
          <p:cNvSpPr txBox="1"/>
          <p:nvPr/>
        </p:nvSpPr>
        <p:spPr>
          <a:xfrm>
            <a:off x="1138216" y="4835723"/>
            <a:ext cx="4286280" cy="276999"/>
          </a:xfrm>
          <a:prstGeom prst="rect">
            <a:avLst/>
          </a:prstGeom>
          <a:noFill/>
        </p:spPr>
        <p:txBody>
          <a:bodyPr wrap="square" rtlCol="0">
            <a:spAutoFit/>
          </a:bodyPr>
          <a:lstStyle/>
          <a:p>
            <a:r>
              <a:rPr lang="tr-TR" sz="1200" dirty="0" smtClean="0"/>
              <a:t>Kaynak: EIR 2022 Global </a:t>
            </a:r>
            <a:r>
              <a:rPr lang="tr-TR" sz="1200" dirty="0" err="1" smtClean="0"/>
              <a:t>Report</a:t>
            </a:r>
            <a:endParaRPr lang="tr-TR" sz="1200" dirty="0"/>
          </a:p>
        </p:txBody>
      </p:sp>
    </p:spTree>
    <p:extLst>
      <p:ext uri="{BB962C8B-B14F-4D97-AF65-F5344CB8AC3E}">
        <p14:creationId xmlns:p14="http://schemas.microsoft.com/office/powerpoint/2010/main" val="2663319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5" name="4 Metin kutusu"/>
          <p:cNvSpPr txBox="1"/>
          <p:nvPr/>
        </p:nvSpPr>
        <p:spPr>
          <a:xfrm>
            <a:off x="1138216" y="4835723"/>
            <a:ext cx="4286280" cy="276999"/>
          </a:xfrm>
          <a:prstGeom prst="rect">
            <a:avLst/>
          </a:prstGeom>
          <a:noFill/>
        </p:spPr>
        <p:txBody>
          <a:bodyPr wrap="square" rtlCol="0">
            <a:spAutoFit/>
          </a:bodyPr>
          <a:lstStyle/>
          <a:p>
            <a:r>
              <a:rPr lang="tr-TR" sz="1200" dirty="0" smtClean="0"/>
              <a:t>Kaynak: EIR 2022 Global </a:t>
            </a:r>
            <a:r>
              <a:rPr lang="tr-TR" sz="1200" dirty="0" err="1" smtClean="0"/>
              <a:t>Report</a:t>
            </a:r>
            <a:endParaRPr lang="tr-TR" sz="1200" dirty="0"/>
          </a:p>
        </p:txBody>
      </p:sp>
      <p:pic>
        <p:nvPicPr>
          <p:cNvPr id="6" name="Picture 2" descr="2022 World Hotel Group Rankings: behind the apparent calm, there are  fundamental movements - English | Hospitality ON"/>
          <p:cNvPicPr>
            <a:picLocks noChangeAspect="1" noChangeArrowheads="1"/>
          </p:cNvPicPr>
          <p:nvPr/>
        </p:nvPicPr>
        <p:blipFill>
          <a:blip r:embed="rId2"/>
          <a:srcRect/>
          <a:stretch>
            <a:fillRect/>
          </a:stretch>
        </p:blipFill>
        <p:spPr bwMode="auto">
          <a:xfrm>
            <a:off x="1038224" y="1314033"/>
            <a:ext cx="6753225" cy="3798689"/>
          </a:xfrm>
          <a:prstGeom prst="rect">
            <a:avLst/>
          </a:prstGeom>
          <a:noFill/>
        </p:spPr>
      </p:pic>
    </p:spTree>
    <p:extLst>
      <p:ext uri="{BB962C8B-B14F-4D97-AF65-F5344CB8AC3E}">
        <p14:creationId xmlns:p14="http://schemas.microsoft.com/office/powerpoint/2010/main" val="582517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5" name="4 Metin kutusu"/>
          <p:cNvSpPr txBox="1"/>
          <p:nvPr/>
        </p:nvSpPr>
        <p:spPr>
          <a:xfrm>
            <a:off x="1138216" y="4835723"/>
            <a:ext cx="4286280" cy="276999"/>
          </a:xfrm>
          <a:prstGeom prst="rect">
            <a:avLst/>
          </a:prstGeom>
          <a:noFill/>
        </p:spPr>
        <p:txBody>
          <a:bodyPr wrap="square" rtlCol="0">
            <a:spAutoFit/>
          </a:bodyPr>
          <a:lstStyle/>
          <a:p>
            <a:r>
              <a:rPr lang="tr-TR" sz="1200" dirty="0" smtClean="0"/>
              <a:t>Kaynak: </a:t>
            </a:r>
            <a:r>
              <a:rPr lang="tr-TR" sz="1200" dirty="0" err="1" smtClean="0"/>
              <a:t>Wikipedia</a:t>
            </a:r>
            <a:endParaRPr lang="tr-TR" sz="1200"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075" y="1090226"/>
            <a:ext cx="7822291" cy="3745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83730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5" name="4 Metin kutusu"/>
          <p:cNvSpPr txBox="1"/>
          <p:nvPr/>
        </p:nvSpPr>
        <p:spPr>
          <a:xfrm>
            <a:off x="1138216" y="4835723"/>
            <a:ext cx="4286280" cy="276999"/>
          </a:xfrm>
          <a:prstGeom prst="rect">
            <a:avLst/>
          </a:prstGeom>
          <a:noFill/>
        </p:spPr>
        <p:txBody>
          <a:bodyPr wrap="square" rtlCol="0">
            <a:spAutoFit/>
          </a:bodyPr>
          <a:lstStyle/>
          <a:p>
            <a:r>
              <a:rPr lang="tr-TR" sz="1200" dirty="0" smtClean="0"/>
              <a:t>Kaynak: </a:t>
            </a:r>
            <a:r>
              <a:rPr lang="tr-TR" sz="1200" dirty="0" err="1" smtClean="0"/>
              <a:t>Wikipedia</a:t>
            </a:r>
            <a:endParaRPr lang="tr-TR" sz="12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550" y="1243013"/>
            <a:ext cx="6438900" cy="326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4112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5" name="4 Metin kutusu"/>
          <p:cNvSpPr txBox="1"/>
          <p:nvPr/>
        </p:nvSpPr>
        <p:spPr>
          <a:xfrm>
            <a:off x="1138216" y="4835723"/>
            <a:ext cx="4286280" cy="276999"/>
          </a:xfrm>
          <a:prstGeom prst="rect">
            <a:avLst/>
          </a:prstGeom>
          <a:noFill/>
        </p:spPr>
        <p:txBody>
          <a:bodyPr wrap="square" rtlCol="0">
            <a:spAutoFit/>
          </a:bodyPr>
          <a:lstStyle/>
          <a:p>
            <a:r>
              <a:rPr lang="tr-TR" sz="1200" dirty="0" smtClean="0"/>
              <a:t>Kaynak: </a:t>
            </a:r>
            <a:r>
              <a:rPr lang="tr-TR" sz="1200" dirty="0" err="1" smtClean="0"/>
              <a:t>Wikipedia</a:t>
            </a:r>
            <a:endParaRPr lang="tr-TR" sz="1200" dirty="0"/>
          </a:p>
        </p:txBody>
      </p:sp>
      <p:graphicFrame>
        <p:nvGraphicFramePr>
          <p:cNvPr id="3" name="Tablo 2"/>
          <p:cNvGraphicFramePr>
            <a:graphicFrameLocks noGrp="1"/>
          </p:cNvGraphicFramePr>
          <p:nvPr>
            <p:extLst>
              <p:ext uri="{D42A27DB-BD31-4B8C-83A1-F6EECF244321}">
                <p14:modId xmlns:p14="http://schemas.microsoft.com/office/powerpoint/2010/main" val="3829715366"/>
              </p:ext>
            </p:extLst>
          </p:nvPr>
        </p:nvGraphicFramePr>
        <p:xfrm>
          <a:off x="1047749" y="1316917"/>
          <a:ext cx="6924675" cy="3525758"/>
        </p:xfrm>
        <a:graphic>
          <a:graphicData uri="http://schemas.openxmlformats.org/drawingml/2006/table">
            <a:tbl>
              <a:tblPr/>
              <a:tblGrid>
                <a:gridCol w="504826"/>
                <a:gridCol w="1190625"/>
                <a:gridCol w="1924050"/>
                <a:gridCol w="1920239"/>
                <a:gridCol w="1384935"/>
              </a:tblGrid>
              <a:tr h="378770">
                <a:tc>
                  <a:txBody>
                    <a:bodyPr/>
                    <a:lstStyle/>
                    <a:p>
                      <a:pPr algn="l"/>
                      <a:r>
                        <a:rPr lang="tr-TR" sz="1050" b="1" i="0" dirty="0" smtClean="0">
                          <a:solidFill>
                            <a:srgbClr val="FFFFFF"/>
                          </a:solidFill>
                          <a:effectLst/>
                          <a:latin typeface="Work Sans"/>
                        </a:rPr>
                        <a:t>Sıra</a:t>
                      </a:r>
                      <a:endParaRPr lang="tr-TR" sz="1050" b="1" i="0" dirty="0">
                        <a:solidFill>
                          <a:srgbClr val="FFFFFF"/>
                        </a:solidFill>
                        <a:effectLst/>
                        <a:latin typeface="Work Sans"/>
                      </a:endParaRPr>
                    </a:p>
                  </a:txBody>
                  <a:tcPr marL="37134" marR="37134" marT="55701" marB="55701" anchor="ctr">
                    <a:lnL>
                      <a:noFill/>
                    </a:lnL>
                    <a:lnR>
                      <a:noFill/>
                    </a:lnR>
                    <a:lnT>
                      <a:noFill/>
                    </a:lnT>
                    <a:lnB w="9525" cap="flat" cmpd="sng" algn="ctr">
                      <a:solidFill>
                        <a:srgbClr val="A0DB12"/>
                      </a:solidFill>
                      <a:prstDash val="solid"/>
                      <a:round/>
                      <a:headEnd type="none" w="med" len="med"/>
                      <a:tailEnd type="none" w="med" len="med"/>
                    </a:lnB>
                    <a:solidFill>
                      <a:srgbClr val="333333"/>
                    </a:solidFill>
                  </a:tcPr>
                </a:tc>
                <a:tc>
                  <a:txBody>
                    <a:bodyPr/>
                    <a:lstStyle/>
                    <a:p>
                      <a:pPr algn="l"/>
                      <a:r>
                        <a:rPr lang="tr-TR" sz="1050" b="1" i="0" dirty="0" smtClean="0">
                          <a:solidFill>
                            <a:srgbClr val="FFFFFF"/>
                          </a:solidFill>
                          <a:effectLst/>
                          <a:latin typeface="Work Sans"/>
                        </a:rPr>
                        <a:t>Havayolu</a:t>
                      </a:r>
                      <a:endParaRPr lang="tr-TR" sz="1050" b="1" i="0" dirty="0">
                        <a:solidFill>
                          <a:srgbClr val="FFFFFF"/>
                        </a:solidFill>
                        <a:effectLst/>
                        <a:latin typeface="Work Sans"/>
                      </a:endParaRPr>
                    </a:p>
                  </a:txBody>
                  <a:tcPr marL="37134" marR="37134" marT="55701" marB="55701" anchor="ctr">
                    <a:lnL>
                      <a:noFill/>
                    </a:lnL>
                    <a:lnR>
                      <a:noFill/>
                    </a:lnR>
                    <a:lnT>
                      <a:noFill/>
                    </a:lnT>
                    <a:lnB w="9525" cap="flat" cmpd="sng" algn="ctr">
                      <a:solidFill>
                        <a:srgbClr val="A0DB12"/>
                      </a:solidFill>
                      <a:prstDash val="solid"/>
                      <a:round/>
                      <a:headEnd type="none" w="med" len="med"/>
                      <a:tailEnd type="none" w="med" len="med"/>
                    </a:lnB>
                    <a:solidFill>
                      <a:srgbClr val="333333"/>
                    </a:solidFill>
                  </a:tcPr>
                </a:tc>
                <a:tc>
                  <a:txBody>
                    <a:bodyPr/>
                    <a:lstStyle/>
                    <a:p>
                      <a:pPr algn="l"/>
                      <a:r>
                        <a:rPr lang="tr-TR" sz="1050" b="1" i="0" dirty="0" smtClean="0">
                          <a:solidFill>
                            <a:srgbClr val="FFFFFF"/>
                          </a:solidFill>
                          <a:effectLst/>
                          <a:latin typeface="Work Sans"/>
                        </a:rPr>
                        <a:t>Ağustos</a:t>
                      </a:r>
                      <a:r>
                        <a:rPr lang="tr-TR" sz="1050" b="1" i="0" baseline="0" dirty="0" smtClean="0">
                          <a:solidFill>
                            <a:srgbClr val="FFFFFF"/>
                          </a:solidFill>
                          <a:effectLst/>
                          <a:latin typeface="Work Sans"/>
                        </a:rPr>
                        <a:t> 2023 </a:t>
                      </a:r>
                      <a:r>
                        <a:rPr lang="tr-TR" sz="1050" b="1" i="0" baseline="0" dirty="0" err="1" smtClean="0">
                          <a:solidFill>
                            <a:srgbClr val="FFFFFF"/>
                          </a:solidFill>
                          <a:effectLst/>
                          <a:latin typeface="Work Sans"/>
                        </a:rPr>
                        <a:t>Uçus</a:t>
                      </a:r>
                      <a:r>
                        <a:rPr lang="tr-TR" sz="1050" b="1" i="0" baseline="0" dirty="0" smtClean="0">
                          <a:solidFill>
                            <a:srgbClr val="FFFFFF"/>
                          </a:solidFill>
                          <a:effectLst/>
                          <a:latin typeface="Work Sans"/>
                        </a:rPr>
                        <a:t> Sayıları</a:t>
                      </a:r>
                      <a:endParaRPr lang="tr-TR" sz="1050" b="1" i="0" dirty="0">
                        <a:solidFill>
                          <a:srgbClr val="FFFFFF"/>
                        </a:solidFill>
                        <a:effectLst/>
                        <a:latin typeface="Work Sans"/>
                      </a:endParaRPr>
                    </a:p>
                  </a:txBody>
                  <a:tcPr marL="37134" marR="37134" marT="55701" marB="55701" anchor="ctr">
                    <a:lnL>
                      <a:noFill/>
                    </a:lnL>
                    <a:lnR>
                      <a:noFill/>
                    </a:lnR>
                    <a:lnT>
                      <a:noFill/>
                    </a:lnT>
                    <a:lnB w="9525" cap="flat" cmpd="sng" algn="ctr">
                      <a:solidFill>
                        <a:srgbClr val="A0DB12"/>
                      </a:solidFill>
                      <a:prstDash val="solid"/>
                      <a:round/>
                      <a:headEnd type="none" w="med" len="med"/>
                      <a:tailEnd type="none" w="med" len="med"/>
                    </a:lnB>
                    <a:solidFill>
                      <a:srgbClr val="333333"/>
                    </a:solidFill>
                  </a:tcPr>
                </a:tc>
                <a:tc>
                  <a:txBody>
                    <a:bodyPr/>
                    <a:lstStyle/>
                    <a:p>
                      <a:pPr algn="l"/>
                      <a:r>
                        <a:rPr lang="tr-TR" sz="1050" b="1" i="0" dirty="0" smtClean="0">
                          <a:solidFill>
                            <a:srgbClr val="FFFFFF"/>
                          </a:solidFill>
                          <a:effectLst/>
                          <a:latin typeface="Work Sans"/>
                        </a:rPr>
                        <a:t>Hizmet Verdikleri Havalimanı Sayısı</a:t>
                      </a:r>
                      <a:endParaRPr lang="tr-TR" sz="1050" b="1" i="0" dirty="0">
                        <a:solidFill>
                          <a:srgbClr val="FFFFFF"/>
                        </a:solidFill>
                        <a:effectLst/>
                        <a:latin typeface="Work Sans"/>
                      </a:endParaRPr>
                    </a:p>
                  </a:txBody>
                  <a:tcPr marL="37134" marR="37134" marT="55701" marB="55701" anchor="ctr">
                    <a:lnL>
                      <a:noFill/>
                    </a:lnL>
                    <a:lnR>
                      <a:noFill/>
                    </a:lnR>
                    <a:lnT>
                      <a:noFill/>
                    </a:lnT>
                    <a:lnB w="9525" cap="flat" cmpd="sng" algn="ctr">
                      <a:solidFill>
                        <a:srgbClr val="A0DB12"/>
                      </a:solidFill>
                      <a:prstDash val="solid"/>
                      <a:round/>
                      <a:headEnd type="none" w="med" len="med"/>
                      <a:tailEnd type="none" w="med" len="med"/>
                    </a:lnB>
                    <a:solidFill>
                      <a:srgbClr val="333333"/>
                    </a:solidFill>
                  </a:tcPr>
                </a:tc>
                <a:tc>
                  <a:txBody>
                    <a:bodyPr/>
                    <a:lstStyle/>
                    <a:p>
                      <a:pPr algn="l"/>
                      <a:r>
                        <a:rPr lang="tr-TR" sz="1050" b="1" i="0" dirty="0" smtClean="0">
                          <a:solidFill>
                            <a:srgbClr val="FFFFFF"/>
                          </a:solidFill>
                          <a:effectLst/>
                          <a:latin typeface="Work Sans"/>
                        </a:rPr>
                        <a:t>En Yoğun Havalimanı</a:t>
                      </a:r>
                      <a:endParaRPr lang="tr-TR" sz="1050" b="1" i="0" dirty="0">
                        <a:solidFill>
                          <a:srgbClr val="FFFFFF"/>
                        </a:solidFill>
                        <a:effectLst/>
                        <a:latin typeface="Work Sans"/>
                      </a:endParaRPr>
                    </a:p>
                  </a:txBody>
                  <a:tcPr marL="37134" marR="37134" marT="55701" marB="55701" anchor="ctr">
                    <a:lnL>
                      <a:noFill/>
                    </a:lnL>
                    <a:lnR>
                      <a:noFill/>
                    </a:lnR>
                    <a:lnT>
                      <a:noFill/>
                    </a:lnT>
                    <a:lnB w="9525" cap="flat" cmpd="sng" algn="ctr">
                      <a:solidFill>
                        <a:srgbClr val="A0DB12"/>
                      </a:solidFill>
                      <a:prstDash val="solid"/>
                      <a:round/>
                      <a:headEnd type="none" w="med" len="med"/>
                      <a:tailEnd type="none" w="med" len="med"/>
                    </a:lnB>
                    <a:solidFill>
                      <a:srgbClr val="333333"/>
                    </a:solidFill>
                  </a:tcPr>
                </a:tc>
              </a:tr>
              <a:tr h="341636">
                <a:tc>
                  <a:txBody>
                    <a:bodyPr/>
                    <a:lstStyle/>
                    <a:p>
                      <a:pPr algn="l"/>
                      <a:r>
                        <a:rPr lang="tr-TR" sz="1050" b="0">
                          <a:solidFill>
                            <a:srgbClr val="D3D3D3"/>
                          </a:solidFill>
                          <a:effectLst/>
                          <a:latin typeface="Work Sans"/>
                        </a:rPr>
                        <a:t>1</a:t>
                      </a:r>
                    </a:p>
                  </a:txBody>
                  <a:tcPr marL="37134" marR="37134" marT="37134" marB="37134" anchor="ctr">
                    <a:lnL>
                      <a:noFill/>
                    </a:lnL>
                    <a:lnR>
                      <a:noFill/>
                    </a:lnR>
                    <a:lnT w="9525" cap="flat" cmpd="sng" algn="ctr">
                      <a:solidFill>
                        <a:srgbClr val="A0DB12"/>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American</a:t>
                      </a:r>
                    </a:p>
                  </a:txBody>
                  <a:tcPr marL="37134" marR="37134" marT="37134" marB="37134" anchor="ctr">
                    <a:lnL>
                      <a:noFill/>
                    </a:lnL>
                    <a:lnR>
                      <a:noFill/>
                    </a:lnR>
                    <a:lnT w="9525" cap="flat" cmpd="sng" algn="ctr">
                      <a:solidFill>
                        <a:srgbClr val="A0DB12"/>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179,500</a:t>
                      </a:r>
                    </a:p>
                  </a:txBody>
                  <a:tcPr marL="37134" marR="37134" marT="37134" marB="37134" anchor="ctr">
                    <a:lnL>
                      <a:noFill/>
                    </a:lnL>
                    <a:lnR>
                      <a:noFill/>
                    </a:lnR>
                    <a:lnT w="9525" cap="flat" cmpd="sng" algn="ctr">
                      <a:solidFill>
                        <a:srgbClr val="A0DB12"/>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335</a:t>
                      </a:r>
                    </a:p>
                  </a:txBody>
                  <a:tcPr marL="37134" marR="37134" marT="37134" marB="37134" anchor="ctr">
                    <a:lnL>
                      <a:noFill/>
                    </a:lnL>
                    <a:lnR>
                      <a:noFill/>
                    </a:lnR>
                    <a:lnT w="9525" cap="flat" cmpd="sng" algn="ctr">
                      <a:solidFill>
                        <a:srgbClr val="A0DB12"/>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Dallas Fort Worth</a:t>
                      </a:r>
                    </a:p>
                  </a:txBody>
                  <a:tcPr marL="37134" marR="37134" marT="37134" marB="37134" anchor="ctr">
                    <a:lnL>
                      <a:noFill/>
                    </a:lnL>
                    <a:lnR>
                      <a:noFill/>
                    </a:lnR>
                    <a:lnT w="9525" cap="flat" cmpd="sng" algn="ctr">
                      <a:solidFill>
                        <a:srgbClr val="A0DB12"/>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r>
              <a:tr h="207952">
                <a:tc>
                  <a:txBody>
                    <a:bodyPr/>
                    <a:lstStyle/>
                    <a:p>
                      <a:pPr algn="l"/>
                      <a:r>
                        <a:rPr lang="tr-TR" sz="1050" b="0">
                          <a:solidFill>
                            <a:srgbClr val="D3D3D3"/>
                          </a:solidFill>
                          <a:effectLst/>
                          <a:latin typeface="Work Sans"/>
                        </a:rPr>
                        <a:t>2</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Delta</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146,100</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290</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Atlanta</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r>
              <a:tr h="341636">
                <a:tc>
                  <a:txBody>
                    <a:bodyPr/>
                    <a:lstStyle/>
                    <a:p>
                      <a:pPr algn="l"/>
                      <a:r>
                        <a:rPr lang="tr-TR" sz="1050" b="0">
                          <a:solidFill>
                            <a:srgbClr val="D3D3D3"/>
                          </a:solidFill>
                          <a:effectLst/>
                          <a:latin typeface="Work Sans"/>
                        </a:rPr>
                        <a:t>3</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United</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136,400</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336</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Chicago O'Hare</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r>
              <a:tr h="207952">
                <a:tc>
                  <a:txBody>
                    <a:bodyPr/>
                    <a:lstStyle/>
                    <a:p>
                      <a:pPr algn="l"/>
                      <a:r>
                        <a:rPr lang="tr-TR" sz="1050" b="0">
                          <a:solidFill>
                            <a:srgbClr val="D3D3D3"/>
                          </a:solidFill>
                          <a:effectLst/>
                          <a:latin typeface="Work Sans"/>
                        </a:rPr>
                        <a:t>4</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Southwest</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128,300</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121</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Denver</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r>
              <a:tr h="341636">
                <a:tc>
                  <a:txBody>
                    <a:bodyPr/>
                    <a:lstStyle/>
                    <a:p>
                      <a:pPr algn="l"/>
                      <a:r>
                        <a:rPr lang="tr-TR" sz="1050" b="0">
                          <a:solidFill>
                            <a:srgbClr val="D3D3D3"/>
                          </a:solidFill>
                          <a:effectLst/>
                          <a:latin typeface="Work Sans"/>
                        </a:rPr>
                        <a:t>5</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Ryanair</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102,000</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228</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London Stansted</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r>
              <a:tr h="341636">
                <a:tc>
                  <a:txBody>
                    <a:bodyPr/>
                    <a:lstStyle/>
                    <a:p>
                      <a:pPr algn="l"/>
                      <a:r>
                        <a:rPr lang="tr-TR" sz="1050" b="0">
                          <a:solidFill>
                            <a:srgbClr val="D3D3D3"/>
                          </a:solidFill>
                          <a:effectLst/>
                          <a:latin typeface="Work Sans"/>
                        </a:rPr>
                        <a:t>6</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595959"/>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China Southern</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595959"/>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76,500</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595959"/>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215</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595959"/>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Guangzhou</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595959"/>
                      </a:solidFill>
                      <a:prstDash val="solid"/>
                      <a:round/>
                      <a:headEnd type="none" w="med" len="med"/>
                      <a:tailEnd type="none" w="med" len="med"/>
                    </a:lnB>
                    <a:solidFill>
                      <a:srgbClr val="252525"/>
                    </a:solidFill>
                  </a:tcPr>
                </a:tc>
              </a:tr>
              <a:tr h="341636">
                <a:tc>
                  <a:txBody>
                    <a:bodyPr/>
                    <a:lstStyle/>
                    <a:p>
                      <a:pPr algn="l"/>
                      <a:r>
                        <a:rPr lang="tr-TR" sz="1050" b="0">
                          <a:solidFill>
                            <a:srgbClr val="D3D3D3"/>
                          </a:solidFill>
                          <a:effectLst/>
                          <a:latin typeface="Work Sans"/>
                        </a:rPr>
                        <a:t>7</a:t>
                      </a:r>
                    </a:p>
                  </a:txBody>
                  <a:tcPr marL="37134" marR="37134" marT="37134" marB="37134" anchor="ctr">
                    <a:lnL>
                      <a:noFill/>
                    </a:lnL>
                    <a:lnR>
                      <a:noFill/>
                    </a:lnR>
                    <a:lnT w="9525" cap="flat" cmpd="sng" algn="ctr">
                      <a:solidFill>
                        <a:srgbClr val="595959"/>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China Eastern</a:t>
                      </a:r>
                    </a:p>
                  </a:txBody>
                  <a:tcPr marL="37134" marR="37134" marT="37134" marB="37134" anchor="ctr">
                    <a:lnL>
                      <a:noFill/>
                    </a:lnL>
                    <a:lnR>
                      <a:noFill/>
                    </a:lnR>
                    <a:lnT w="9525" cap="flat" cmpd="sng" algn="ctr">
                      <a:solidFill>
                        <a:srgbClr val="595959"/>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76,000</a:t>
                      </a:r>
                    </a:p>
                  </a:txBody>
                  <a:tcPr marL="37134" marR="37134" marT="37134" marB="37134" anchor="ctr">
                    <a:lnL>
                      <a:noFill/>
                    </a:lnL>
                    <a:lnR>
                      <a:noFill/>
                    </a:lnR>
                    <a:lnT w="9525" cap="flat" cmpd="sng" algn="ctr">
                      <a:solidFill>
                        <a:srgbClr val="595959"/>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208</a:t>
                      </a:r>
                    </a:p>
                  </a:txBody>
                  <a:tcPr marL="37134" marR="37134" marT="37134" marB="37134" anchor="ctr">
                    <a:lnL>
                      <a:noFill/>
                    </a:lnL>
                    <a:lnR>
                      <a:noFill/>
                    </a:lnR>
                    <a:lnT w="9525" cap="flat" cmpd="sng" algn="ctr">
                      <a:solidFill>
                        <a:srgbClr val="595959"/>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Kunming**</a:t>
                      </a:r>
                    </a:p>
                  </a:txBody>
                  <a:tcPr marL="37134" marR="37134" marT="37134" marB="37134" anchor="ctr">
                    <a:lnL>
                      <a:noFill/>
                    </a:lnL>
                    <a:lnR>
                      <a:noFill/>
                    </a:lnR>
                    <a:lnT w="9525" cap="flat" cmpd="sng" algn="ctr">
                      <a:solidFill>
                        <a:srgbClr val="595959"/>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r>
              <a:tr h="207952">
                <a:tc>
                  <a:txBody>
                    <a:bodyPr/>
                    <a:lstStyle/>
                    <a:p>
                      <a:pPr algn="l"/>
                      <a:r>
                        <a:rPr lang="tr-TR" sz="1050" b="0">
                          <a:solidFill>
                            <a:srgbClr val="D3D3D3"/>
                          </a:solidFill>
                          <a:effectLst/>
                          <a:latin typeface="Work Sans"/>
                        </a:rPr>
                        <a:t>8</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IndiGo</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58,000</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104</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dirty="0">
                          <a:solidFill>
                            <a:srgbClr val="D3D3D3"/>
                          </a:solidFill>
                          <a:effectLst/>
                          <a:latin typeface="Work Sans"/>
                        </a:rPr>
                        <a:t>Delhi</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r>
              <a:tr h="341636">
                <a:tc>
                  <a:txBody>
                    <a:bodyPr/>
                    <a:lstStyle/>
                    <a:p>
                      <a:pPr algn="l"/>
                      <a:r>
                        <a:rPr lang="tr-TR" sz="1050" b="0">
                          <a:solidFill>
                            <a:srgbClr val="D3D3D3"/>
                          </a:solidFill>
                          <a:effectLst/>
                          <a:latin typeface="Work Sans"/>
                        </a:rPr>
                        <a:t>9</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easyJet</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55,500</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145</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c>
                  <a:txBody>
                    <a:bodyPr/>
                    <a:lstStyle/>
                    <a:p>
                      <a:pPr algn="l"/>
                      <a:r>
                        <a:rPr lang="tr-TR" sz="1050" b="0">
                          <a:solidFill>
                            <a:srgbClr val="D3D3D3"/>
                          </a:solidFill>
                          <a:effectLst/>
                          <a:latin typeface="Work Sans"/>
                        </a:rPr>
                        <a:t>London Gatwick</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101010"/>
                    </a:solidFill>
                  </a:tcPr>
                </a:tc>
              </a:tr>
              <a:tr h="341636">
                <a:tc>
                  <a:txBody>
                    <a:bodyPr/>
                    <a:lstStyle/>
                    <a:p>
                      <a:pPr algn="l"/>
                      <a:r>
                        <a:rPr lang="tr-TR" sz="1050" b="0">
                          <a:solidFill>
                            <a:srgbClr val="D3D3D3"/>
                          </a:solidFill>
                          <a:effectLst/>
                          <a:latin typeface="Work Sans"/>
                        </a:rPr>
                        <a:t>10</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Air China</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dirty="0">
                          <a:solidFill>
                            <a:srgbClr val="D3D3D3"/>
                          </a:solidFill>
                          <a:effectLst/>
                          <a:latin typeface="Work Sans"/>
                        </a:rPr>
                        <a:t>52,700</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a:solidFill>
                            <a:srgbClr val="D3D3D3"/>
                          </a:solidFill>
                          <a:effectLst/>
                          <a:latin typeface="Work Sans"/>
                        </a:rPr>
                        <a:t>185</a:t>
                      </a: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c>
                  <a:txBody>
                    <a:bodyPr/>
                    <a:lstStyle/>
                    <a:p>
                      <a:pPr algn="l"/>
                      <a:r>
                        <a:rPr lang="tr-TR" sz="1050" b="0" dirty="0" err="1">
                          <a:solidFill>
                            <a:srgbClr val="D3D3D3"/>
                          </a:solidFill>
                          <a:effectLst/>
                          <a:latin typeface="Work Sans"/>
                        </a:rPr>
                        <a:t>Beijing</a:t>
                      </a:r>
                      <a:r>
                        <a:rPr lang="tr-TR" sz="1050" b="0" dirty="0">
                          <a:solidFill>
                            <a:srgbClr val="D3D3D3"/>
                          </a:solidFill>
                          <a:effectLst/>
                          <a:latin typeface="Work Sans"/>
                        </a:rPr>
                        <a:t> </a:t>
                      </a:r>
                      <a:r>
                        <a:rPr lang="tr-TR" sz="1050" b="0" dirty="0" err="1">
                          <a:solidFill>
                            <a:srgbClr val="D3D3D3"/>
                          </a:solidFill>
                          <a:effectLst/>
                          <a:latin typeface="Work Sans"/>
                        </a:rPr>
                        <a:t>Capital</a:t>
                      </a:r>
                      <a:endParaRPr lang="tr-TR" sz="1050" b="0" dirty="0">
                        <a:solidFill>
                          <a:srgbClr val="D3D3D3"/>
                        </a:solidFill>
                        <a:effectLst/>
                        <a:latin typeface="Work Sans"/>
                      </a:endParaRPr>
                    </a:p>
                  </a:txBody>
                  <a:tcPr marL="37134" marR="37134" marT="37134" marB="37134" anchor="ctr">
                    <a:lnL>
                      <a:noFill/>
                    </a:lnL>
                    <a:lnR>
                      <a:noFill/>
                    </a:lnR>
                    <a:lnT w="9525" cap="flat" cmpd="sng" algn="ctr">
                      <a:solidFill>
                        <a:srgbClr val="333333"/>
                      </a:solidFill>
                      <a:prstDash val="solid"/>
                      <a:round/>
                      <a:headEnd type="none" w="med" len="med"/>
                      <a:tailEnd type="none" w="med" len="med"/>
                    </a:lnT>
                    <a:lnB w="9525" cap="flat" cmpd="sng" algn="ctr">
                      <a:solidFill>
                        <a:srgbClr val="333333"/>
                      </a:solidFill>
                      <a:prstDash val="solid"/>
                      <a:round/>
                      <a:headEnd type="none" w="med" len="med"/>
                      <a:tailEnd type="none" w="med" len="med"/>
                    </a:lnB>
                    <a:solidFill>
                      <a:srgbClr val="252525"/>
                    </a:solidFill>
                  </a:tcPr>
                </a:tc>
              </a:tr>
            </a:tbl>
          </a:graphicData>
        </a:graphic>
      </p:graphicFrame>
    </p:spTree>
    <p:extLst>
      <p:ext uri="{BB962C8B-B14F-4D97-AF65-F5344CB8AC3E}">
        <p14:creationId xmlns:p14="http://schemas.microsoft.com/office/powerpoint/2010/main" val="1361608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5" name="4 Metin kutusu"/>
          <p:cNvSpPr txBox="1"/>
          <p:nvPr/>
        </p:nvSpPr>
        <p:spPr>
          <a:xfrm>
            <a:off x="1138215" y="4835723"/>
            <a:ext cx="6110309" cy="276999"/>
          </a:xfrm>
          <a:prstGeom prst="rect">
            <a:avLst/>
          </a:prstGeom>
          <a:noFill/>
        </p:spPr>
        <p:txBody>
          <a:bodyPr wrap="square" rtlCol="0">
            <a:spAutoFit/>
          </a:bodyPr>
          <a:lstStyle/>
          <a:p>
            <a:r>
              <a:rPr lang="tr-TR" sz="1200" dirty="0" smtClean="0"/>
              <a:t>Kaynak: </a:t>
            </a:r>
            <a:r>
              <a:rPr lang="tr-TR" sz="1200" dirty="0"/>
              <a:t>https://www.dreambigtravelfarblog.com/blog/online-travel-booking-statistics</a:t>
            </a:r>
            <a:endParaRPr lang="tr-TR" sz="1200" dirty="0"/>
          </a:p>
        </p:txBody>
      </p:sp>
      <p:pic>
        <p:nvPicPr>
          <p:cNvPr id="21506" name="Picture 2" descr="travel sales chann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475" y="1181098"/>
            <a:ext cx="5847397" cy="3654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9556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Global Turizm Ekonomisi</a:t>
            </a:r>
            <a:endParaRPr lang="en-US" dirty="0"/>
          </a:p>
        </p:txBody>
      </p:sp>
      <p:sp>
        <p:nvSpPr>
          <p:cNvPr id="5" name="4 Metin kutusu"/>
          <p:cNvSpPr txBox="1"/>
          <p:nvPr/>
        </p:nvSpPr>
        <p:spPr>
          <a:xfrm>
            <a:off x="1138215" y="4835723"/>
            <a:ext cx="6110309" cy="276999"/>
          </a:xfrm>
          <a:prstGeom prst="rect">
            <a:avLst/>
          </a:prstGeom>
          <a:noFill/>
        </p:spPr>
        <p:txBody>
          <a:bodyPr wrap="square" rtlCol="0">
            <a:spAutoFit/>
          </a:bodyPr>
          <a:lstStyle/>
          <a:p>
            <a:r>
              <a:rPr lang="tr-TR" sz="1200" dirty="0" smtClean="0"/>
              <a:t>Kaynak: </a:t>
            </a:r>
            <a:r>
              <a:rPr lang="tr-TR" sz="1200" dirty="0"/>
              <a:t>https://www.dreambigtravelfarblog.com/blog/online-travel-booking-statistics</a:t>
            </a:r>
            <a:endParaRPr lang="tr-TR" sz="1200" dirty="0"/>
          </a:p>
        </p:txBody>
      </p:sp>
      <p:pic>
        <p:nvPicPr>
          <p:cNvPr id="22530" name="Picture 2" descr="Market cap of leading online travel compan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0" y="1331317"/>
            <a:ext cx="5607050" cy="3504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7660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696</Words>
  <Application>Microsoft Office PowerPoint</Application>
  <PresentationFormat>Ekran Gösterisi (16:9)</PresentationFormat>
  <Paragraphs>129</Paragraphs>
  <Slides>36</Slides>
  <Notes>0</Notes>
  <HiddenSlides>0</HiddenSlides>
  <MMClips>0</MMClips>
  <ScaleCrop>false</ScaleCrop>
  <HeadingPairs>
    <vt:vector size="4" baseType="variant">
      <vt:variant>
        <vt:lpstr>Tema</vt:lpstr>
      </vt:variant>
      <vt:variant>
        <vt:i4>1</vt:i4>
      </vt:variant>
      <vt:variant>
        <vt:lpstr>Slayt Başlıkları</vt:lpstr>
      </vt:variant>
      <vt:variant>
        <vt:i4>36</vt:i4>
      </vt:variant>
    </vt:vector>
  </HeadingPairs>
  <TitlesOfParts>
    <vt:vector size="37" baseType="lpstr">
      <vt:lpstr>Office Theme</vt:lpstr>
      <vt:lpstr>2023 Turizm Ekonomisi 1. Slayt</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PowerPoint Sunusu</vt:lpstr>
      <vt:lpstr>PowerPoint Sunusu</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PowerPoint Sunusu</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lpstr>Global Turizm Ekonomisi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2023-09-29T19:15:16Z</dcterms:modified>
</cp:coreProperties>
</file>