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5" r:id="rId4"/>
    <p:sldId id="270" r:id="rId5"/>
    <p:sldId id="260" r:id="rId6"/>
    <p:sldId id="261" r:id="rId7"/>
    <p:sldId id="262" r:id="rId8"/>
    <p:sldId id="263" r:id="rId9"/>
    <p:sldId id="266" r:id="rId10"/>
    <p:sldId id="267" r:id="rId11"/>
    <p:sldId id="268" r:id="rId12"/>
    <p:sldId id="269" r:id="rId13"/>
    <p:sldId id="264" r:id="rId14"/>
    <p:sldId id="271" r:id="rId15"/>
    <p:sldId id="27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71C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35" autoAdjust="0"/>
    <p:restoredTop sz="94660"/>
  </p:normalViewPr>
  <p:slideViewPr>
    <p:cSldViewPr snapToGrid="0">
      <p:cViewPr>
        <p:scale>
          <a:sx n="81" d="100"/>
          <a:sy n="81" d="100"/>
        </p:scale>
        <p:origin x="-300" y="4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218899" y="1057048"/>
            <a:ext cx="8302541" cy="2387600"/>
          </a:xfrm>
        </p:spPr>
        <p:txBody>
          <a:bodyPr anchor="b">
            <a:normAutofit/>
          </a:bodyPr>
          <a:lstStyle>
            <a:lvl1pPr algn="ctr">
              <a:defRPr sz="6000"/>
            </a:lvl1pPr>
          </a:lstStyle>
          <a:p>
            <a:r>
              <a:rPr lang="tr-TR" smtClean="0"/>
              <a:t>Asıl başlık stili için tıklatın</a:t>
            </a:r>
            <a:endParaRPr lang="en-US"/>
          </a:p>
        </p:txBody>
      </p:sp>
      <p:sp>
        <p:nvSpPr>
          <p:cNvPr id="3" name="Subtitle 2"/>
          <p:cNvSpPr>
            <a:spLocks noGrp="1"/>
          </p:cNvSpPr>
          <p:nvPr>
            <p:ph type="subTitle" idx="1"/>
          </p:nvPr>
        </p:nvSpPr>
        <p:spPr>
          <a:xfrm>
            <a:off x="3218899" y="3536723"/>
            <a:ext cx="8302541"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en-US"/>
          </a:p>
        </p:txBody>
      </p:sp>
      <p:sp>
        <p:nvSpPr>
          <p:cNvPr id="4" name="Date Placeholder 3"/>
          <p:cNvSpPr>
            <a:spLocks noGrp="1"/>
          </p:cNvSpPr>
          <p:nvPr>
            <p:ph type="dt" sz="half" idx="10"/>
          </p:nvPr>
        </p:nvSpPr>
        <p:spPr/>
        <p:txBody>
          <a:bodyPr/>
          <a:lstStyle/>
          <a:p>
            <a:fld id="{276D79ED-3FA7-4EF8-964B-EB8BCFAB02F8}" type="datetimeFigureOut">
              <a:rPr lang="en-US" smtClean="0"/>
              <a:pPr/>
              <a:t>9/29/2023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12CB2-7F2C-47B9-AE70-22A94B49F233}" type="slidenum">
              <a:rPr lang="en-US" smtClean="0"/>
              <a:pPr/>
              <a:t>‹#›</a:t>
            </a:fld>
            <a:endParaRPr lang="en-US"/>
          </a:p>
        </p:txBody>
      </p:sp>
    </p:spTree>
    <p:extLst>
      <p:ext uri="{BB962C8B-B14F-4D97-AF65-F5344CB8AC3E}">
        <p14:creationId xmlns="" xmlns:p14="http://schemas.microsoft.com/office/powerpoint/2010/main" val="724379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276D79ED-3FA7-4EF8-964B-EB8BCFAB02F8}" type="datetimeFigureOut">
              <a:rPr lang="en-US" smtClean="0"/>
              <a:pPr/>
              <a:t>9/29/2023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12CB2-7F2C-47B9-AE70-22A94B49F233}" type="slidenum">
              <a:rPr lang="en-US" smtClean="0"/>
              <a:pPr/>
              <a:t>‹#›</a:t>
            </a:fld>
            <a:endParaRPr lang="en-US"/>
          </a:p>
        </p:txBody>
      </p:sp>
    </p:spTree>
    <p:extLst>
      <p:ext uri="{BB962C8B-B14F-4D97-AF65-F5344CB8AC3E}">
        <p14:creationId xmlns="" xmlns:p14="http://schemas.microsoft.com/office/powerpoint/2010/main" val="975256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404943" y="1683613"/>
            <a:ext cx="8251553" cy="2852737"/>
          </a:xfrm>
        </p:spPr>
        <p:txBody>
          <a:bodyPr anchor="b">
            <a:normAutofit/>
          </a:bodyPr>
          <a:lstStyle>
            <a:lvl1pPr algn="l">
              <a:defRPr sz="5400"/>
            </a:lvl1pPr>
          </a:lstStyle>
          <a:p>
            <a:r>
              <a:rPr lang="tr-TR" smtClean="0"/>
              <a:t>Asıl başlık stili için tıklatın</a:t>
            </a:r>
            <a:endParaRPr lang="en-US" dirty="0"/>
          </a:p>
        </p:txBody>
      </p:sp>
      <p:sp>
        <p:nvSpPr>
          <p:cNvPr id="3" name="Text Placeholder 2"/>
          <p:cNvSpPr>
            <a:spLocks noGrp="1"/>
          </p:cNvSpPr>
          <p:nvPr>
            <p:ph type="body" idx="1"/>
          </p:nvPr>
        </p:nvSpPr>
        <p:spPr>
          <a:xfrm>
            <a:off x="404943" y="4563338"/>
            <a:ext cx="8251553"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76D79ED-3FA7-4EF8-964B-EB8BCFAB02F8}" type="datetimeFigureOut">
              <a:rPr lang="en-US" smtClean="0"/>
              <a:pPr/>
              <a:t>9/29/2023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12CB2-7F2C-47B9-AE70-22A94B49F233}" type="slidenum">
              <a:rPr lang="en-US" smtClean="0"/>
              <a:pPr/>
              <a:t>‹#›</a:t>
            </a:fld>
            <a:endParaRPr lang="en-US"/>
          </a:p>
        </p:txBody>
      </p:sp>
    </p:spTree>
    <p:extLst>
      <p:ext uri="{BB962C8B-B14F-4D97-AF65-F5344CB8AC3E}">
        <p14:creationId xmlns="" xmlns:p14="http://schemas.microsoft.com/office/powerpoint/2010/main" val="831346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404943" y="1873975"/>
            <a:ext cx="420624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730926" y="1873975"/>
            <a:ext cx="429768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276D79ED-3FA7-4EF8-964B-EB8BCFAB02F8}" type="datetimeFigureOut">
              <a:rPr lang="en-US" smtClean="0"/>
              <a:pPr/>
              <a:t>9/29/2023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F12CB2-7F2C-47B9-AE70-22A94B49F233}" type="slidenum">
              <a:rPr lang="en-US" smtClean="0"/>
              <a:pPr/>
              <a:t>‹#›</a:t>
            </a:fld>
            <a:endParaRPr lang="en-US"/>
          </a:p>
        </p:txBody>
      </p:sp>
    </p:spTree>
    <p:extLst>
      <p:ext uri="{BB962C8B-B14F-4D97-AF65-F5344CB8AC3E}">
        <p14:creationId xmlns="" xmlns:p14="http://schemas.microsoft.com/office/powerpoint/2010/main" val="813249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04943" y="299811"/>
            <a:ext cx="8623663" cy="1325563"/>
          </a:xfrm>
        </p:spPr>
        <p:txBody>
          <a:bodyPr/>
          <a:lstStyle/>
          <a:p>
            <a:r>
              <a:rPr lang="tr-TR" smtClean="0"/>
              <a:t>Asıl başlık stili için tıklatın</a:t>
            </a:r>
            <a:endParaRPr lang="en-US"/>
          </a:p>
        </p:txBody>
      </p:sp>
      <p:sp>
        <p:nvSpPr>
          <p:cNvPr id="3" name="Text Placeholder 2"/>
          <p:cNvSpPr>
            <a:spLocks noGrp="1"/>
          </p:cNvSpPr>
          <p:nvPr>
            <p:ph type="body" idx="1"/>
          </p:nvPr>
        </p:nvSpPr>
        <p:spPr>
          <a:xfrm>
            <a:off x="404940" y="1615849"/>
            <a:ext cx="438912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404941" y="2439761"/>
            <a:ext cx="4389120"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Text Placeholder 4"/>
          <p:cNvSpPr>
            <a:spLocks noGrp="1"/>
          </p:cNvSpPr>
          <p:nvPr>
            <p:ph type="body" sz="quarter" idx="3"/>
          </p:nvPr>
        </p:nvSpPr>
        <p:spPr>
          <a:xfrm>
            <a:off x="4911629" y="1615849"/>
            <a:ext cx="411697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911629" y="2439761"/>
            <a:ext cx="411697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Date Placeholder 6"/>
          <p:cNvSpPr>
            <a:spLocks noGrp="1"/>
          </p:cNvSpPr>
          <p:nvPr>
            <p:ph type="dt" sz="half" idx="10"/>
          </p:nvPr>
        </p:nvSpPr>
        <p:spPr/>
        <p:txBody>
          <a:bodyPr/>
          <a:lstStyle/>
          <a:p>
            <a:fld id="{276D79ED-3FA7-4EF8-964B-EB8BCFAB02F8}" type="datetimeFigureOut">
              <a:rPr lang="en-US" smtClean="0"/>
              <a:pPr/>
              <a:t>9/29/2023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F12CB2-7F2C-47B9-AE70-22A94B49F233}" type="slidenum">
              <a:rPr lang="en-US" smtClean="0"/>
              <a:pPr/>
              <a:t>‹#›</a:t>
            </a:fld>
            <a:endParaRPr lang="en-US"/>
          </a:p>
        </p:txBody>
      </p:sp>
    </p:spTree>
    <p:extLst>
      <p:ext uri="{BB962C8B-B14F-4D97-AF65-F5344CB8AC3E}">
        <p14:creationId xmlns="" xmlns:p14="http://schemas.microsoft.com/office/powerpoint/2010/main" val="3140711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276D79ED-3FA7-4EF8-964B-EB8BCFAB02F8}" type="datetimeFigureOut">
              <a:rPr lang="en-US" smtClean="0"/>
              <a:pPr/>
              <a:t>9/29/2023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F12CB2-7F2C-47B9-AE70-22A94B49F233}" type="slidenum">
              <a:rPr lang="en-US" smtClean="0"/>
              <a:pPr/>
              <a:t>‹#›</a:t>
            </a:fld>
            <a:endParaRPr lang="en-US"/>
          </a:p>
        </p:txBody>
      </p:sp>
    </p:spTree>
    <p:extLst>
      <p:ext uri="{BB962C8B-B14F-4D97-AF65-F5344CB8AC3E}">
        <p14:creationId xmlns="" xmlns:p14="http://schemas.microsoft.com/office/powerpoint/2010/main" val="276173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6D79ED-3FA7-4EF8-964B-EB8BCFAB02F8}" type="datetimeFigureOut">
              <a:rPr lang="en-US" smtClean="0"/>
              <a:pPr/>
              <a:t>9/29/2023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F12CB2-7F2C-47B9-AE70-22A94B49F233}" type="slidenum">
              <a:rPr lang="en-US" smtClean="0"/>
              <a:pPr/>
              <a:t>‹#›</a:t>
            </a:fld>
            <a:endParaRPr lang="en-US"/>
          </a:p>
        </p:txBody>
      </p:sp>
    </p:spTree>
    <p:extLst>
      <p:ext uri="{BB962C8B-B14F-4D97-AF65-F5344CB8AC3E}">
        <p14:creationId xmlns="" xmlns:p14="http://schemas.microsoft.com/office/powerpoint/2010/main" val="2938554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404943" y="465138"/>
            <a:ext cx="3099980" cy="1600200"/>
          </a:xfrm>
        </p:spPr>
        <p:txBody>
          <a:bodyPr anchor="ctr"/>
          <a:lstStyle>
            <a:lvl1pPr>
              <a:defRPr sz="3200"/>
            </a:lvl1pPr>
          </a:lstStyle>
          <a:p>
            <a:r>
              <a:rPr lang="tr-TR" smtClean="0"/>
              <a:t>Asıl başlık stili için tıklatın</a:t>
            </a:r>
            <a:endParaRPr lang="en-US" dirty="0"/>
          </a:p>
        </p:txBody>
      </p:sp>
      <p:sp>
        <p:nvSpPr>
          <p:cNvPr id="3" name="Content Placeholder 2"/>
          <p:cNvSpPr>
            <a:spLocks noGrp="1"/>
          </p:cNvSpPr>
          <p:nvPr>
            <p:ph idx="1"/>
          </p:nvPr>
        </p:nvSpPr>
        <p:spPr>
          <a:xfrm>
            <a:off x="3657594" y="465138"/>
            <a:ext cx="5371011"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Text Placeholder 3"/>
          <p:cNvSpPr>
            <a:spLocks noGrp="1"/>
          </p:cNvSpPr>
          <p:nvPr>
            <p:ph type="body" sz="half" idx="2"/>
          </p:nvPr>
        </p:nvSpPr>
        <p:spPr>
          <a:xfrm>
            <a:off x="404943" y="2065338"/>
            <a:ext cx="309998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276D79ED-3FA7-4EF8-964B-EB8BCFAB02F8}" type="datetimeFigureOut">
              <a:rPr lang="en-US" smtClean="0"/>
              <a:pPr/>
              <a:t>9/29/2023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F12CB2-7F2C-47B9-AE70-22A94B49F233}" type="slidenum">
              <a:rPr lang="en-US" smtClean="0"/>
              <a:pPr/>
              <a:t>‹#›</a:t>
            </a:fld>
            <a:endParaRPr lang="en-US"/>
          </a:p>
        </p:txBody>
      </p:sp>
    </p:spTree>
    <p:extLst>
      <p:ext uri="{BB962C8B-B14F-4D97-AF65-F5344CB8AC3E}">
        <p14:creationId xmlns="" xmlns:p14="http://schemas.microsoft.com/office/powerpoint/2010/main" val="2884626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04944" y="483326"/>
            <a:ext cx="2677886" cy="1600200"/>
          </a:xfrm>
        </p:spPr>
        <p:txBody>
          <a:bodyPr anchor="ctr"/>
          <a:lstStyle>
            <a:lvl1pPr>
              <a:defRPr sz="3200"/>
            </a:lvl1pPr>
          </a:lstStyle>
          <a:p>
            <a:r>
              <a:rPr lang="tr-TR" smtClean="0"/>
              <a:t>Asıl başlık stili için tıklatın</a:t>
            </a:r>
            <a:endParaRPr lang="en-US" dirty="0"/>
          </a:p>
        </p:txBody>
      </p:sp>
      <p:sp>
        <p:nvSpPr>
          <p:cNvPr id="3" name="Picture Placeholder 2"/>
          <p:cNvSpPr>
            <a:spLocks noGrp="1"/>
          </p:cNvSpPr>
          <p:nvPr>
            <p:ph type="pic" idx="1"/>
          </p:nvPr>
        </p:nvSpPr>
        <p:spPr>
          <a:xfrm>
            <a:off x="3218899" y="483326"/>
            <a:ext cx="5809707"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a:p>
        </p:txBody>
      </p:sp>
      <p:sp>
        <p:nvSpPr>
          <p:cNvPr id="4" name="Text Placeholder 3"/>
          <p:cNvSpPr>
            <a:spLocks noGrp="1"/>
          </p:cNvSpPr>
          <p:nvPr>
            <p:ph type="body" sz="half" idx="2"/>
          </p:nvPr>
        </p:nvSpPr>
        <p:spPr>
          <a:xfrm>
            <a:off x="404944" y="2083526"/>
            <a:ext cx="267788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276D79ED-3FA7-4EF8-964B-EB8BCFAB02F8}" type="datetimeFigureOut">
              <a:rPr lang="en-US" smtClean="0"/>
              <a:pPr/>
              <a:t>9/29/2023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F12CB2-7F2C-47B9-AE70-22A94B49F233}" type="slidenum">
              <a:rPr lang="en-US" smtClean="0"/>
              <a:pPr/>
              <a:t>‹#›</a:t>
            </a:fld>
            <a:endParaRPr lang="en-US"/>
          </a:p>
        </p:txBody>
      </p:sp>
    </p:spTree>
    <p:extLst>
      <p:ext uri="{BB962C8B-B14F-4D97-AF65-F5344CB8AC3E}">
        <p14:creationId xmlns="" xmlns:p14="http://schemas.microsoft.com/office/powerpoint/2010/main" val="4110054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4943" y="417376"/>
            <a:ext cx="10342774" cy="1325563"/>
          </a:xfrm>
          <a:prstGeom prst="rect">
            <a:avLst/>
          </a:prstGeom>
        </p:spPr>
        <p:txBody>
          <a:bodyPr vert="horz" lIns="91440" tIns="45720" rIns="91440" bIns="45720" rtlCol="0" anchor="ctr">
            <a:normAutofit/>
          </a:bodyPr>
          <a:lstStyle/>
          <a:p>
            <a:r>
              <a:rPr lang="tr-TR" smtClean="0"/>
              <a:t>Asıl başlık stili için tıklatın</a:t>
            </a:r>
            <a:endParaRPr lang="en-US"/>
          </a:p>
        </p:txBody>
      </p:sp>
      <p:sp>
        <p:nvSpPr>
          <p:cNvPr id="3" name="Text Placeholder 2"/>
          <p:cNvSpPr>
            <a:spLocks noGrp="1"/>
          </p:cNvSpPr>
          <p:nvPr>
            <p:ph type="body" idx="1"/>
          </p:nvPr>
        </p:nvSpPr>
        <p:spPr>
          <a:xfrm>
            <a:off x="404943" y="1841862"/>
            <a:ext cx="10342774" cy="438735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04943" y="6356349"/>
            <a:ext cx="218367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6D79ED-3FA7-4EF8-964B-EB8BCFAB02F8}" type="datetimeFigureOut">
              <a:rPr lang="en-US" smtClean="0"/>
              <a:pPr/>
              <a:t>9/29/2023</a:t>
            </a:fld>
            <a:endParaRPr lang="en-US"/>
          </a:p>
        </p:txBody>
      </p:sp>
      <p:sp>
        <p:nvSpPr>
          <p:cNvPr id="5" name="Footer Placeholder 4"/>
          <p:cNvSpPr>
            <a:spLocks noGrp="1"/>
          </p:cNvSpPr>
          <p:nvPr>
            <p:ph type="ftr" sz="quarter" idx="3"/>
          </p:nvPr>
        </p:nvSpPr>
        <p:spPr>
          <a:xfrm>
            <a:off x="3218899" y="6356349"/>
            <a:ext cx="3275511"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124693" y="6356350"/>
            <a:ext cx="190391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F12CB2-7F2C-47B9-AE70-22A94B49F233}" type="slidenum">
              <a:rPr lang="en-US" smtClean="0"/>
              <a:pPr/>
              <a:t>‹#›</a:t>
            </a:fld>
            <a:endParaRPr lang="en-US"/>
          </a:p>
        </p:txBody>
      </p:sp>
      <p:pic>
        <p:nvPicPr>
          <p:cNvPr id="11" name="Picture 10"/>
          <p:cNvPicPr>
            <a:picLocks noChangeAspect="1"/>
          </p:cNvPicPr>
          <p:nvPr/>
        </p:nvPicPr>
        <p:blipFill>
          <a:blip r:embed="rId12" cstate="print">
            <a:extLst>
              <a:ext uri="{28A0092B-C50C-407E-A947-70E740481C1C}">
                <a14:useLocalDpi xmlns="" xmlns:a14="http://schemas.microsoft.com/office/drawing/2010/main" val="0"/>
              </a:ext>
            </a:extLst>
          </a:blip>
          <a:stretch>
            <a:fillRect/>
          </a:stretch>
        </p:blipFill>
        <p:spPr>
          <a:xfrm rot="16200000">
            <a:off x="-610475" y="4914981"/>
            <a:ext cx="896556" cy="324395"/>
          </a:xfrm>
          <a:prstGeom prst="rect">
            <a:avLst/>
          </a:prstGeom>
        </p:spPr>
      </p:pic>
      <p:sp>
        <p:nvSpPr>
          <p:cNvPr id="12" name="TextBox 11"/>
          <p:cNvSpPr txBox="1"/>
          <p:nvPr/>
        </p:nvSpPr>
        <p:spPr>
          <a:xfrm rot="16200000">
            <a:off x="-2113768" y="2546065"/>
            <a:ext cx="3888671" cy="276999"/>
          </a:xfrm>
          <a:prstGeom prst="rect">
            <a:avLst/>
          </a:prstGeom>
          <a:noFill/>
        </p:spPr>
        <p:txBody>
          <a:bodyPr wrap="square" rtlCol="0" anchor="ctr">
            <a:spAutoFit/>
          </a:bodyPr>
          <a:lstStyle/>
          <a:p>
            <a:r>
              <a:rPr lang="bs-Latn-BA" sz="1200" dirty="0">
                <a:solidFill>
                  <a:schemeClr val="bg1">
                    <a:lumMod val="65000"/>
                  </a:schemeClr>
                </a:solidFill>
              </a:rPr>
              <a:t>Find</a:t>
            </a:r>
            <a:r>
              <a:rPr lang="bs-Latn-BA" sz="1200" baseline="0" dirty="0">
                <a:solidFill>
                  <a:schemeClr val="bg1">
                    <a:lumMod val="65000"/>
                  </a:schemeClr>
                </a:solidFill>
              </a:rPr>
              <a:t> m</a:t>
            </a:r>
            <a:r>
              <a:rPr lang="bs-Latn-BA" sz="1200" dirty="0">
                <a:solidFill>
                  <a:schemeClr val="bg1">
                    <a:lumMod val="65000"/>
                  </a:schemeClr>
                </a:solidFill>
              </a:rPr>
              <a:t>ore PowerPoint templates</a:t>
            </a:r>
            <a:r>
              <a:rPr lang="bs-Latn-BA" sz="1200" baseline="0" dirty="0">
                <a:solidFill>
                  <a:schemeClr val="bg1">
                    <a:lumMod val="65000"/>
                  </a:schemeClr>
                </a:solidFill>
              </a:rPr>
              <a:t> on </a:t>
            </a:r>
            <a:r>
              <a:rPr lang="bs-Latn-BA" sz="1200" b="1" baseline="0" dirty="0">
                <a:solidFill>
                  <a:schemeClr val="bg1">
                    <a:lumMod val="65000"/>
                  </a:schemeClr>
                </a:solidFill>
              </a:rPr>
              <a:t>prezentr.com</a:t>
            </a:r>
            <a:r>
              <a:rPr lang="bs-Latn-BA" sz="1200" baseline="0" dirty="0">
                <a:solidFill>
                  <a:schemeClr val="bg1">
                    <a:lumMod val="65000"/>
                  </a:schemeClr>
                </a:solidFill>
              </a:rPr>
              <a:t>!</a:t>
            </a:r>
            <a:endParaRPr lang="en-US" sz="1200" dirty="0">
              <a:solidFill>
                <a:schemeClr val="bg1">
                  <a:lumMod val="65000"/>
                </a:schemeClr>
              </a:solidFill>
            </a:endParaRPr>
          </a:p>
        </p:txBody>
      </p:sp>
    </p:spTree>
    <p:extLst>
      <p:ext uri="{BB962C8B-B14F-4D97-AF65-F5344CB8AC3E}">
        <p14:creationId xmlns="" xmlns:p14="http://schemas.microsoft.com/office/powerpoint/2010/main" val="12973494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ctr" defTabSz="914400" rtl="0" eaLnBrk="1" latinLnBrk="0" hangingPunct="1">
        <a:lnSpc>
          <a:spcPct val="90000"/>
        </a:lnSpc>
        <a:spcBef>
          <a:spcPct val="0"/>
        </a:spcBef>
        <a:buNone/>
        <a:defRPr sz="4400" b="1" kern="1200">
          <a:solidFill>
            <a:srgbClr val="0071C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tr-TR" dirty="0" err="1" smtClean="0"/>
              <a:t>L’Imparfait</a:t>
            </a:r>
            <a:endParaRPr lang="fr-FR" dirty="0"/>
          </a:p>
        </p:txBody>
      </p:sp>
    </p:spTree>
    <p:extLst>
      <p:ext uri="{BB962C8B-B14F-4D97-AF65-F5344CB8AC3E}">
        <p14:creationId xmlns="" xmlns:p14="http://schemas.microsoft.com/office/powerpoint/2010/main" val="72092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404943" y="417377"/>
            <a:ext cx="10286503" cy="579086"/>
          </a:xfrm>
        </p:spPr>
        <p:txBody>
          <a:bodyPr>
            <a:normAutofit fontScale="90000"/>
          </a:bodyPr>
          <a:lstStyle/>
          <a:p>
            <a:r>
              <a:rPr lang="tr-TR" dirty="0" err="1" smtClean="0"/>
              <a:t>L’Imparfait</a:t>
            </a:r>
            <a:endParaRPr lang="tr-TR" dirty="0"/>
          </a:p>
        </p:txBody>
      </p:sp>
      <p:sp>
        <p:nvSpPr>
          <p:cNvPr id="4" name="3 Dikdörtgen"/>
          <p:cNvSpPr/>
          <p:nvPr/>
        </p:nvSpPr>
        <p:spPr>
          <a:xfrm>
            <a:off x="926123" y="1512277"/>
            <a:ext cx="10011508" cy="3348481"/>
          </a:xfrm>
          <a:prstGeom prst="rect">
            <a:avLst/>
          </a:prstGeom>
        </p:spPr>
        <p:txBody>
          <a:bodyPr wrap="square">
            <a:spAutoFit/>
          </a:bodyPr>
          <a:lstStyle/>
          <a:p>
            <a:pPr algn="just">
              <a:lnSpc>
                <a:spcPct val="150000"/>
              </a:lnSpc>
            </a:pPr>
            <a:r>
              <a:rPr lang="fr-FR" sz="2400" dirty="0" smtClean="0"/>
              <a:t>Imparfait est un temps du passé. Il est utilisé pour exprimer une habitude, donner une explication, décrire une situation ou une action qui s'est produite dans le passé. Il est également utilisé pour faire une supposition (qui n'est pas vraie au présent) et dans certaines formules de politesse. Les exemples ci-dessous vous permettront de mieux comprendre ces usages. </a:t>
            </a:r>
            <a:endParaRPr lang="tr-TR" sz="2400" dirty="0"/>
          </a:p>
        </p:txBody>
      </p:sp>
    </p:spTree>
    <p:extLst>
      <p:ext uri="{BB962C8B-B14F-4D97-AF65-F5344CB8AC3E}">
        <p14:creationId xmlns="" xmlns:p14="http://schemas.microsoft.com/office/powerpoint/2010/main" val="3882435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404943" y="417377"/>
            <a:ext cx="10286503" cy="579086"/>
          </a:xfrm>
        </p:spPr>
        <p:txBody>
          <a:bodyPr>
            <a:normAutofit fontScale="90000"/>
          </a:bodyPr>
          <a:lstStyle/>
          <a:p>
            <a:r>
              <a:rPr lang="tr-TR" dirty="0" err="1" smtClean="0"/>
              <a:t>L’Imparfait</a:t>
            </a:r>
            <a:endParaRPr lang="tr-TR" dirty="0"/>
          </a:p>
        </p:txBody>
      </p:sp>
      <p:sp>
        <p:nvSpPr>
          <p:cNvPr id="4" name="3 Dikdörtgen"/>
          <p:cNvSpPr/>
          <p:nvPr/>
        </p:nvSpPr>
        <p:spPr>
          <a:xfrm>
            <a:off x="926123" y="1512277"/>
            <a:ext cx="10011508" cy="1132490"/>
          </a:xfrm>
          <a:prstGeom prst="rect">
            <a:avLst/>
          </a:prstGeom>
        </p:spPr>
        <p:txBody>
          <a:bodyPr wrap="square">
            <a:spAutoFit/>
          </a:bodyPr>
          <a:lstStyle/>
          <a:p>
            <a:pPr>
              <a:lnSpc>
                <a:spcPct val="150000"/>
              </a:lnSpc>
            </a:pPr>
            <a:r>
              <a:rPr lang="fr-FR" sz="2400" dirty="0" smtClean="0"/>
              <a:t>Pour former l'imparfait, supprimez la terminaison -</a:t>
            </a:r>
            <a:r>
              <a:rPr lang="fr-FR" sz="2400" dirty="0" err="1" smtClean="0"/>
              <a:t>ons</a:t>
            </a:r>
            <a:r>
              <a:rPr lang="fr-FR" sz="2400" dirty="0" smtClean="0"/>
              <a:t> de la forme nous du présent et remplacez-la par ces terminaisons.</a:t>
            </a:r>
            <a:endParaRPr lang="tr-TR" sz="2400" dirty="0"/>
          </a:p>
        </p:txBody>
      </p:sp>
      <p:pic>
        <p:nvPicPr>
          <p:cNvPr id="5" name="Picture 2"/>
          <p:cNvPicPr>
            <a:picLocks noChangeAspect="1" noChangeArrowheads="1"/>
          </p:cNvPicPr>
          <p:nvPr/>
        </p:nvPicPr>
        <p:blipFill>
          <a:blip r:embed="rId2"/>
          <a:srcRect/>
          <a:stretch>
            <a:fillRect/>
          </a:stretch>
        </p:blipFill>
        <p:spPr bwMode="auto">
          <a:xfrm>
            <a:off x="2543908" y="2883877"/>
            <a:ext cx="6329363" cy="3549650"/>
          </a:xfrm>
          <a:prstGeom prst="rect">
            <a:avLst/>
          </a:prstGeom>
          <a:noFill/>
          <a:ln w="9525">
            <a:noFill/>
            <a:round/>
            <a:headEnd/>
            <a:tailEnd/>
          </a:ln>
          <a:effectLst/>
        </p:spPr>
      </p:pic>
    </p:spTree>
    <p:extLst>
      <p:ext uri="{BB962C8B-B14F-4D97-AF65-F5344CB8AC3E}">
        <p14:creationId xmlns="" xmlns:p14="http://schemas.microsoft.com/office/powerpoint/2010/main" val="3882435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404943" y="417377"/>
            <a:ext cx="10286503" cy="579086"/>
          </a:xfrm>
        </p:spPr>
        <p:txBody>
          <a:bodyPr>
            <a:normAutofit fontScale="90000"/>
          </a:bodyPr>
          <a:lstStyle/>
          <a:p>
            <a:r>
              <a:rPr lang="tr-TR" dirty="0" err="1" smtClean="0"/>
              <a:t>L’Imparfait</a:t>
            </a:r>
            <a:endParaRPr lang="tr-TR" dirty="0"/>
          </a:p>
        </p:txBody>
      </p:sp>
      <p:sp>
        <p:nvSpPr>
          <p:cNvPr id="4" name="3 Dikdörtgen"/>
          <p:cNvSpPr/>
          <p:nvPr/>
        </p:nvSpPr>
        <p:spPr>
          <a:xfrm>
            <a:off x="926123" y="1512277"/>
            <a:ext cx="10011508" cy="578492"/>
          </a:xfrm>
          <a:prstGeom prst="rect">
            <a:avLst/>
          </a:prstGeom>
        </p:spPr>
        <p:txBody>
          <a:bodyPr wrap="square">
            <a:spAutoFit/>
          </a:bodyPr>
          <a:lstStyle/>
          <a:p>
            <a:pPr>
              <a:lnSpc>
                <a:spcPct val="150000"/>
              </a:lnSpc>
            </a:pPr>
            <a:endParaRPr lang="tr-TR" sz="2400" dirty="0"/>
          </a:p>
        </p:txBody>
      </p:sp>
      <p:pic>
        <p:nvPicPr>
          <p:cNvPr id="1026" name="Picture 2"/>
          <p:cNvPicPr>
            <a:picLocks noChangeAspect="1" noChangeArrowheads="1"/>
          </p:cNvPicPr>
          <p:nvPr/>
        </p:nvPicPr>
        <p:blipFill>
          <a:blip r:embed="rId2"/>
          <a:srcRect/>
          <a:stretch>
            <a:fillRect/>
          </a:stretch>
        </p:blipFill>
        <p:spPr bwMode="auto">
          <a:xfrm>
            <a:off x="1064601" y="1304925"/>
            <a:ext cx="8173184" cy="5192650"/>
          </a:xfrm>
          <a:prstGeom prst="rect">
            <a:avLst/>
          </a:prstGeom>
          <a:noFill/>
          <a:ln w="9525">
            <a:noFill/>
            <a:miter lim="800000"/>
            <a:headEnd/>
            <a:tailEnd/>
          </a:ln>
          <a:effectLst/>
        </p:spPr>
      </p:pic>
    </p:spTree>
    <p:extLst>
      <p:ext uri="{BB962C8B-B14F-4D97-AF65-F5344CB8AC3E}">
        <p14:creationId xmlns="" xmlns:p14="http://schemas.microsoft.com/office/powerpoint/2010/main" val="3882435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404943" y="417377"/>
            <a:ext cx="10286503" cy="579086"/>
          </a:xfrm>
        </p:spPr>
        <p:txBody>
          <a:bodyPr>
            <a:normAutofit fontScale="90000"/>
          </a:bodyPr>
          <a:lstStyle/>
          <a:p>
            <a:r>
              <a:rPr lang="tr-TR" dirty="0" err="1" smtClean="0"/>
              <a:t>L’Imparfait</a:t>
            </a:r>
            <a:endParaRPr lang="tr-TR" dirty="0"/>
          </a:p>
        </p:txBody>
      </p:sp>
      <p:sp>
        <p:nvSpPr>
          <p:cNvPr id="4" name="3 Dikdörtgen"/>
          <p:cNvSpPr/>
          <p:nvPr/>
        </p:nvSpPr>
        <p:spPr>
          <a:xfrm>
            <a:off x="926123" y="1512277"/>
            <a:ext cx="10011508" cy="1938992"/>
          </a:xfrm>
          <a:prstGeom prst="rect">
            <a:avLst/>
          </a:prstGeom>
        </p:spPr>
        <p:txBody>
          <a:bodyPr wrap="square">
            <a:spAutoFit/>
          </a:bodyPr>
          <a:lstStyle/>
          <a:p>
            <a:r>
              <a:rPr lang="fr-FR" sz="2400" dirty="0" smtClean="0"/>
              <a:t>Les verbes dont l'infinitif se termine par -</a:t>
            </a:r>
            <a:r>
              <a:rPr lang="fr-FR" sz="2400" dirty="0" err="1" smtClean="0"/>
              <a:t>ger</a:t>
            </a:r>
            <a:r>
              <a:rPr lang="fr-FR" sz="2400" dirty="0" smtClean="0"/>
              <a:t> ajoutent un e devant toutes les terminaisons de l'imparfait, sauf dans les formes nous et vous. Les verbes dont l'infinitif se termine par -</a:t>
            </a:r>
            <a:r>
              <a:rPr lang="fr-FR" sz="2400" dirty="0" err="1" smtClean="0"/>
              <a:t>cer</a:t>
            </a:r>
            <a:r>
              <a:rPr lang="fr-FR" sz="2400" dirty="0" smtClean="0"/>
              <a:t> changent le c en ç devant toutes les terminaisons de l'imparfait sauf dans les formes nous et vous.</a:t>
            </a:r>
            <a:endParaRPr lang="tr-TR" sz="2400" dirty="0"/>
          </a:p>
        </p:txBody>
      </p:sp>
      <p:pic>
        <p:nvPicPr>
          <p:cNvPr id="6" name="Picture 2"/>
          <p:cNvPicPr>
            <a:picLocks noChangeAspect="1" noChangeArrowheads="1"/>
          </p:cNvPicPr>
          <p:nvPr/>
        </p:nvPicPr>
        <p:blipFill>
          <a:blip r:embed="rId2"/>
          <a:srcRect/>
          <a:stretch>
            <a:fillRect/>
          </a:stretch>
        </p:blipFill>
        <p:spPr bwMode="auto">
          <a:xfrm>
            <a:off x="3250223" y="3930773"/>
            <a:ext cx="5410200" cy="811212"/>
          </a:xfrm>
          <a:prstGeom prst="rect">
            <a:avLst/>
          </a:prstGeom>
          <a:noFill/>
          <a:ln w="9525">
            <a:noFill/>
            <a:round/>
            <a:headEnd/>
            <a:tailEnd/>
          </a:ln>
          <a:effectLst/>
        </p:spPr>
      </p:pic>
    </p:spTree>
    <p:extLst>
      <p:ext uri="{BB962C8B-B14F-4D97-AF65-F5344CB8AC3E}">
        <p14:creationId xmlns="" xmlns:p14="http://schemas.microsoft.com/office/powerpoint/2010/main" val="3882435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404943" y="417377"/>
            <a:ext cx="10286503" cy="579086"/>
          </a:xfrm>
        </p:spPr>
        <p:txBody>
          <a:bodyPr>
            <a:normAutofit fontScale="90000"/>
          </a:bodyPr>
          <a:lstStyle/>
          <a:p>
            <a:r>
              <a:rPr lang="tr-TR" dirty="0" err="1" smtClean="0"/>
              <a:t>L’Imparfait</a:t>
            </a:r>
            <a:endParaRPr lang="tr-TR" dirty="0"/>
          </a:p>
        </p:txBody>
      </p:sp>
      <p:sp>
        <p:nvSpPr>
          <p:cNvPr id="4" name="3 Dikdörtgen"/>
          <p:cNvSpPr/>
          <p:nvPr/>
        </p:nvSpPr>
        <p:spPr>
          <a:xfrm>
            <a:off x="926123" y="1512277"/>
            <a:ext cx="10011508" cy="830997"/>
          </a:xfrm>
          <a:prstGeom prst="rect">
            <a:avLst/>
          </a:prstGeom>
        </p:spPr>
        <p:txBody>
          <a:bodyPr wrap="square">
            <a:spAutoFit/>
          </a:bodyPr>
          <a:lstStyle/>
          <a:p>
            <a:r>
              <a:rPr lang="fr-FR" sz="2400" dirty="0" smtClean="0"/>
              <a:t>Notez que les formes nous et vous des infinitifs se terminant par -</a:t>
            </a:r>
            <a:r>
              <a:rPr lang="fr-FR" sz="2400" dirty="0" err="1" smtClean="0"/>
              <a:t>ier</a:t>
            </a:r>
            <a:r>
              <a:rPr lang="fr-FR" sz="2400" dirty="0" smtClean="0"/>
              <a:t> contiennent un double i dans l'imparfait.</a:t>
            </a:r>
            <a:endParaRPr lang="tr-TR" sz="2400" dirty="0"/>
          </a:p>
        </p:txBody>
      </p:sp>
      <p:pic>
        <p:nvPicPr>
          <p:cNvPr id="5" name="Picture 2"/>
          <p:cNvPicPr>
            <a:picLocks noChangeAspect="1" noChangeArrowheads="1"/>
          </p:cNvPicPr>
          <p:nvPr/>
        </p:nvPicPr>
        <p:blipFill>
          <a:blip r:embed="rId2"/>
          <a:srcRect/>
          <a:stretch>
            <a:fillRect/>
          </a:stretch>
        </p:blipFill>
        <p:spPr bwMode="auto">
          <a:xfrm>
            <a:off x="2157047" y="2937365"/>
            <a:ext cx="6705600" cy="790575"/>
          </a:xfrm>
          <a:prstGeom prst="rect">
            <a:avLst/>
          </a:prstGeom>
          <a:noFill/>
          <a:ln w="9525">
            <a:noFill/>
            <a:round/>
            <a:headEnd/>
            <a:tailEnd/>
          </a:ln>
          <a:effectLst/>
        </p:spPr>
      </p:pic>
    </p:spTree>
    <p:extLst>
      <p:ext uri="{BB962C8B-B14F-4D97-AF65-F5344CB8AC3E}">
        <p14:creationId xmlns="" xmlns:p14="http://schemas.microsoft.com/office/powerpoint/2010/main" val="3882435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404943" y="417377"/>
            <a:ext cx="10286503" cy="579086"/>
          </a:xfrm>
        </p:spPr>
        <p:txBody>
          <a:bodyPr>
            <a:normAutofit fontScale="90000"/>
          </a:bodyPr>
          <a:lstStyle/>
          <a:p>
            <a:r>
              <a:rPr lang="tr-TR" dirty="0" err="1" smtClean="0"/>
              <a:t>L’Imparfait</a:t>
            </a:r>
            <a:endParaRPr lang="tr-TR" dirty="0"/>
          </a:p>
        </p:txBody>
      </p:sp>
      <p:sp>
        <p:nvSpPr>
          <p:cNvPr id="4" name="3 Dikdörtgen"/>
          <p:cNvSpPr/>
          <p:nvPr/>
        </p:nvSpPr>
        <p:spPr>
          <a:xfrm>
            <a:off x="926123" y="1512277"/>
            <a:ext cx="10011508" cy="830997"/>
          </a:xfrm>
          <a:prstGeom prst="rect">
            <a:avLst/>
          </a:prstGeom>
        </p:spPr>
        <p:txBody>
          <a:bodyPr wrap="square">
            <a:spAutoFit/>
          </a:bodyPr>
          <a:lstStyle/>
          <a:p>
            <a:r>
              <a:rPr lang="fr-FR" sz="2400" dirty="0" smtClean="0"/>
              <a:t>L'imparfait est utilisé pour la description, souvent avec le verbe être, qui est irrégulier à ce temps.</a:t>
            </a:r>
            <a:endParaRPr lang="tr-TR" sz="2400" dirty="0"/>
          </a:p>
        </p:txBody>
      </p:sp>
      <p:pic>
        <p:nvPicPr>
          <p:cNvPr id="6" name="Picture 2"/>
          <p:cNvPicPr>
            <a:picLocks noChangeAspect="1" noChangeArrowheads="1"/>
          </p:cNvPicPr>
          <p:nvPr/>
        </p:nvPicPr>
        <p:blipFill>
          <a:blip r:embed="rId2"/>
          <a:srcRect/>
          <a:stretch>
            <a:fillRect/>
          </a:stretch>
        </p:blipFill>
        <p:spPr bwMode="auto">
          <a:xfrm>
            <a:off x="1931377" y="2722807"/>
            <a:ext cx="6781800" cy="1847850"/>
          </a:xfrm>
          <a:prstGeom prst="rect">
            <a:avLst/>
          </a:prstGeom>
          <a:noFill/>
          <a:ln w="9525">
            <a:noFill/>
            <a:round/>
            <a:headEnd/>
            <a:tailEnd/>
          </a:ln>
          <a:effectLst/>
        </p:spPr>
      </p:pic>
      <p:pic>
        <p:nvPicPr>
          <p:cNvPr id="7" name="Picture 3"/>
          <p:cNvPicPr>
            <a:picLocks noChangeAspect="1" noChangeArrowheads="1"/>
          </p:cNvPicPr>
          <p:nvPr/>
        </p:nvPicPr>
        <p:blipFill>
          <a:blip r:embed="rId3"/>
          <a:srcRect/>
          <a:stretch>
            <a:fillRect/>
          </a:stretch>
        </p:blipFill>
        <p:spPr bwMode="auto">
          <a:xfrm>
            <a:off x="2584938" y="4934073"/>
            <a:ext cx="5638800" cy="798512"/>
          </a:xfrm>
          <a:prstGeom prst="rect">
            <a:avLst/>
          </a:prstGeom>
          <a:noFill/>
          <a:ln w="9525">
            <a:noFill/>
            <a:round/>
            <a:headEnd/>
            <a:tailEnd/>
          </a:ln>
          <a:effectLst/>
        </p:spPr>
      </p:pic>
    </p:spTree>
    <p:extLst>
      <p:ext uri="{BB962C8B-B14F-4D97-AF65-F5344CB8AC3E}">
        <p14:creationId xmlns="" xmlns:p14="http://schemas.microsoft.com/office/powerpoint/2010/main" val="38824357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404943" y="417377"/>
            <a:ext cx="10286503" cy="579086"/>
          </a:xfrm>
        </p:spPr>
        <p:txBody>
          <a:bodyPr>
            <a:normAutofit fontScale="90000"/>
          </a:bodyPr>
          <a:lstStyle/>
          <a:p>
            <a:r>
              <a:rPr lang="tr-TR" dirty="0" err="1" smtClean="0"/>
              <a:t>L’Imparfait</a:t>
            </a:r>
            <a:endParaRPr lang="tr-TR" dirty="0"/>
          </a:p>
        </p:txBody>
      </p:sp>
      <p:sp>
        <p:nvSpPr>
          <p:cNvPr id="4" name="3 Dikdörtgen"/>
          <p:cNvSpPr/>
          <p:nvPr/>
        </p:nvSpPr>
        <p:spPr>
          <a:xfrm>
            <a:off x="926123" y="1512277"/>
            <a:ext cx="10011508" cy="461665"/>
          </a:xfrm>
          <a:prstGeom prst="rect">
            <a:avLst/>
          </a:prstGeom>
        </p:spPr>
        <p:txBody>
          <a:bodyPr wrap="square">
            <a:spAutoFit/>
          </a:bodyPr>
          <a:lstStyle/>
          <a:p>
            <a:r>
              <a:rPr lang="fr-FR" sz="2400" dirty="0" smtClean="0"/>
              <a:t>Notez l'imparfait de ces expressions.</a:t>
            </a:r>
            <a:endParaRPr lang="tr-TR" sz="2400" dirty="0"/>
          </a:p>
        </p:txBody>
      </p:sp>
      <p:pic>
        <p:nvPicPr>
          <p:cNvPr id="8" name="Picture 2"/>
          <p:cNvPicPr>
            <a:picLocks noChangeAspect="1" noChangeArrowheads="1"/>
          </p:cNvPicPr>
          <p:nvPr/>
        </p:nvPicPr>
        <p:blipFill>
          <a:blip r:embed="rId2"/>
          <a:srcRect/>
          <a:stretch>
            <a:fillRect/>
          </a:stretch>
        </p:blipFill>
        <p:spPr bwMode="auto">
          <a:xfrm>
            <a:off x="1295400" y="2535238"/>
            <a:ext cx="6553200" cy="1503362"/>
          </a:xfrm>
          <a:prstGeom prst="rect">
            <a:avLst/>
          </a:prstGeom>
          <a:noFill/>
          <a:ln w="9525">
            <a:noFill/>
            <a:round/>
            <a:headEnd/>
            <a:tailEnd/>
          </a:ln>
        </p:spPr>
      </p:pic>
    </p:spTree>
    <p:extLst>
      <p:ext uri="{BB962C8B-B14F-4D97-AF65-F5344CB8AC3E}">
        <p14:creationId xmlns="" xmlns:p14="http://schemas.microsoft.com/office/powerpoint/2010/main" val="3882435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404943" y="417377"/>
            <a:ext cx="10286503" cy="579086"/>
          </a:xfrm>
        </p:spPr>
        <p:txBody>
          <a:bodyPr>
            <a:normAutofit fontScale="90000"/>
          </a:bodyPr>
          <a:lstStyle/>
          <a:p>
            <a:r>
              <a:rPr lang="tr-TR" dirty="0" err="1" smtClean="0"/>
              <a:t>L’Imparfait</a:t>
            </a:r>
            <a:endParaRPr lang="tr-TR" dirty="0"/>
          </a:p>
        </p:txBody>
      </p:sp>
      <p:sp>
        <p:nvSpPr>
          <p:cNvPr id="4" name="3 Dikdörtgen"/>
          <p:cNvSpPr/>
          <p:nvPr/>
        </p:nvSpPr>
        <p:spPr>
          <a:xfrm>
            <a:off x="926123" y="1512277"/>
            <a:ext cx="10011508" cy="5262979"/>
          </a:xfrm>
          <a:prstGeom prst="rect">
            <a:avLst/>
          </a:prstGeom>
        </p:spPr>
        <p:txBody>
          <a:bodyPr wrap="square">
            <a:spAutoFit/>
          </a:bodyPr>
          <a:lstStyle/>
          <a:p>
            <a:pPr marL="457200" indent="-457200" fontAlgn="base">
              <a:buAutoNum type="arabicPeriod"/>
            </a:pPr>
            <a:r>
              <a:rPr lang="fr-FR" sz="2400" b="1" dirty="0" smtClean="0"/>
              <a:t>On </a:t>
            </a:r>
            <a:r>
              <a:rPr lang="fr-FR" sz="2400" b="1" dirty="0" smtClean="0"/>
              <a:t>utilise l’imparfait pour évoquer une habitude au passé.</a:t>
            </a:r>
            <a:r>
              <a:rPr lang="fr-FR" sz="2400" dirty="0" smtClean="0"/>
              <a:t> </a:t>
            </a:r>
            <a:endParaRPr lang="fr-FR" sz="2400" dirty="0" smtClean="0"/>
          </a:p>
          <a:p>
            <a:pPr marL="457200" indent="-457200" fontAlgn="base">
              <a:buAutoNum type="arabicPeriod"/>
            </a:pPr>
            <a:endParaRPr lang="fr-FR" sz="2400" dirty="0" smtClean="0"/>
          </a:p>
          <a:p>
            <a:pPr fontAlgn="base"/>
            <a:r>
              <a:rPr lang="fr-FR" sz="2400" dirty="0" smtClean="0"/>
              <a:t>Chaque jour, je rendais visite à ma grand-père</a:t>
            </a:r>
            <a:r>
              <a:rPr lang="fr-FR" sz="2400" dirty="0" smtClean="0"/>
              <a:t>.</a:t>
            </a:r>
          </a:p>
          <a:p>
            <a:pPr fontAlgn="base"/>
            <a:endParaRPr lang="fr-FR" sz="2400" dirty="0" smtClean="0"/>
          </a:p>
          <a:p>
            <a:pPr fontAlgn="base"/>
            <a:r>
              <a:rPr lang="fr-FR" sz="2400" dirty="0" smtClean="0"/>
              <a:t>Je prenais des cours d’italien tous les jeudis</a:t>
            </a:r>
            <a:r>
              <a:rPr lang="fr-FR" sz="2400" dirty="0" smtClean="0"/>
              <a:t>.</a:t>
            </a:r>
          </a:p>
          <a:p>
            <a:pPr fontAlgn="base"/>
            <a:endParaRPr lang="fr-FR" sz="2400" dirty="0" smtClean="0"/>
          </a:p>
          <a:p>
            <a:pPr fontAlgn="base"/>
            <a:r>
              <a:rPr lang="fr-FR" sz="2400" b="1" dirty="0" smtClean="0"/>
              <a:t>2. On utilise donc souvent l’imparfait pour évoquer des souvenirs d’enfance</a:t>
            </a:r>
            <a:r>
              <a:rPr lang="fr-FR" sz="2400" dirty="0" smtClean="0"/>
              <a:t> </a:t>
            </a:r>
            <a:endParaRPr lang="fr-FR" sz="2400" dirty="0" smtClean="0"/>
          </a:p>
          <a:p>
            <a:pPr fontAlgn="base"/>
            <a:endParaRPr lang="fr-FR" sz="2400" dirty="0" smtClean="0"/>
          </a:p>
          <a:p>
            <a:pPr fontAlgn="base"/>
            <a:r>
              <a:rPr lang="fr-FR" sz="2400" dirty="0" smtClean="0"/>
              <a:t>Quand j’étais petit, je broyais du noir quand mes nuits étaient </a:t>
            </a:r>
            <a:r>
              <a:rPr lang="fr-FR" sz="2400" dirty="0" smtClean="0"/>
              <a:t>blanches</a:t>
            </a:r>
          </a:p>
          <a:p>
            <a:pPr fontAlgn="base"/>
            <a:endParaRPr lang="fr-FR" sz="2400" dirty="0" smtClean="0"/>
          </a:p>
          <a:p>
            <a:pPr fontAlgn="base"/>
            <a:r>
              <a:rPr lang="fr-FR" sz="2400" dirty="0" smtClean="0"/>
              <a:t>Enfant, j’allais souvent voir ma tante à </a:t>
            </a:r>
            <a:r>
              <a:rPr lang="fr-FR" sz="2400" dirty="0" err="1" smtClean="0"/>
              <a:t>Londre</a:t>
            </a:r>
            <a:r>
              <a:rPr lang="fr-FR" sz="2400" dirty="0" smtClean="0"/>
              <a:t>.</a:t>
            </a:r>
          </a:p>
          <a:p>
            <a:pPr fontAlgn="base"/>
            <a:endParaRPr lang="fr-FR" sz="2400" dirty="0"/>
          </a:p>
        </p:txBody>
      </p:sp>
    </p:spTree>
    <p:extLst>
      <p:ext uri="{BB962C8B-B14F-4D97-AF65-F5344CB8AC3E}">
        <p14:creationId xmlns="" xmlns:p14="http://schemas.microsoft.com/office/powerpoint/2010/main" val="3882435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404943" y="417377"/>
            <a:ext cx="10286503" cy="579086"/>
          </a:xfrm>
        </p:spPr>
        <p:txBody>
          <a:bodyPr>
            <a:normAutofit fontScale="90000"/>
          </a:bodyPr>
          <a:lstStyle/>
          <a:p>
            <a:r>
              <a:rPr lang="tr-TR" dirty="0" err="1" smtClean="0"/>
              <a:t>L’Imparfait</a:t>
            </a:r>
            <a:endParaRPr lang="tr-TR" dirty="0"/>
          </a:p>
        </p:txBody>
      </p:sp>
      <p:sp>
        <p:nvSpPr>
          <p:cNvPr id="4" name="3 Dikdörtgen"/>
          <p:cNvSpPr/>
          <p:nvPr/>
        </p:nvSpPr>
        <p:spPr>
          <a:xfrm>
            <a:off x="926123" y="1512277"/>
            <a:ext cx="10011508" cy="4154984"/>
          </a:xfrm>
          <a:prstGeom prst="rect">
            <a:avLst/>
          </a:prstGeom>
        </p:spPr>
        <p:txBody>
          <a:bodyPr wrap="square">
            <a:spAutoFit/>
          </a:bodyPr>
          <a:lstStyle/>
          <a:p>
            <a:pPr fontAlgn="base"/>
            <a:r>
              <a:rPr lang="fr-FR" sz="2400" b="1" dirty="0" smtClean="0"/>
              <a:t>3. L’imparfait s’utilise souvent après certaines expressions :pendant que, avant</a:t>
            </a:r>
            <a:r>
              <a:rPr lang="fr-FR" sz="2400" dirty="0" smtClean="0"/>
              <a:t> </a:t>
            </a:r>
            <a:endParaRPr lang="fr-FR" sz="2400" dirty="0" smtClean="0"/>
          </a:p>
          <a:p>
            <a:pPr fontAlgn="base"/>
            <a:endParaRPr lang="fr-FR" sz="2400" dirty="0" smtClean="0"/>
          </a:p>
          <a:p>
            <a:pPr fontAlgn="base"/>
            <a:r>
              <a:rPr lang="fr-FR" sz="2400" dirty="0" smtClean="0"/>
              <a:t>Quelqu’un est venu pendant que je dormais</a:t>
            </a:r>
            <a:r>
              <a:rPr lang="fr-FR" sz="2400" dirty="0" smtClean="0"/>
              <a:t>.</a:t>
            </a:r>
          </a:p>
          <a:p>
            <a:pPr fontAlgn="base"/>
            <a:endParaRPr lang="fr-FR" sz="2400" dirty="0" smtClean="0"/>
          </a:p>
          <a:p>
            <a:pPr fontAlgn="base"/>
            <a:r>
              <a:rPr lang="fr-FR" sz="2400" dirty="0" smtClean="0"/>
              <a:t>Vous avez terminé le travail pendant que vous étiez en vacances</a:t>
            </a:r>
            <a:r>
              <a:rPr lang="fr-FR" sz="2400" dirty="0" smtClean="0"/>
              <a:t>.</a:t>
            </a:r>
          </a:p>
          <a:p>
            <a:pPr fontAlgn="base"/>
            <a:endParaRPr lang="fr-FR" sz="2400" dirty="0" smtClean="0"/>
          </a:p>
          <a:p>
            <a:pPr fontAlgn="base"/>
            <a:r>
              <a:rPr lang="fr-FR" sz="2400" dirty="0" smtClean="0"/>
              <a:t>Avant, je sortais tous les nuits</a:t>
            </a:r>
            <a:r>
              <a:rPr lang="fr-FR" sz="2400" dirty="0" smtClean="0"/>
              <a:t>.</a:t>
            </a:r>
          </a:p>
          <a:p>
            <a:pPr fontAlgn="base"/>
            <a:endParaRPr lang="fr-FR" sz="2400" dirty="0" smtClean="0"/>
          </a:p>
          <a:p>
            <a:pPr fontAlgn="base"/>
            <a:r>
              <a:rPr lang="fr-FR" sz="2400" dirty="0" smtClean="0"/>
              <a:t>Avant, elles avaient beaucoup de temps à </a:t>
            </a:r>
            <a:r>
              <a:rPr lang="fr-FR" sz="2400" dirty="0" err="1" smtClean="0"/>
              <a:t>reflechir</a:t>
            </a:r>
            <a:r>
              <a:rPr lang="fr-FR" sz="2400" dirty="0" smtClean="0"/>
              <a:t>.</a:t>
            </a:r>
          </a:p>
          <a:p>
            <a:pPr fontAlgn="base"/>
            <a:endParaRPr lang="fr-FR" sz="2400" dirty="0"/>
          </a:p>
        </p:txBody>
      </p:sp>
    </p:spTree>
    <p:extLst>
      <p:ext uri="{BB962C8B-B14F-4D97-AF65-F5344CB8AC3E}">
        <p14:creationId xmlns="" xmlns:p14="http://schemas.microsoft.com/office/powerpoint/2010/main" val="3882435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404943" y="417377"/>
            <a:ext cx="10286503" cy="579086"/>
          </a:xfrm>
        </p:spPr>
        <p:txBody>
          <a:bodyPr>
            <a:normAutofit fontScale="90000"/>
          </a:bodyPr>
          <a:lstStyle/>
          <a:p>
            <a:r>
              <a:rPr lang="tr-TR" dirty="0" err="1" smtClean="0"/>
              <a:t>L’Imparfait</a:t>
            </a:r>
            <a:endParaRPr lang="tr-TR" dirty="0"/>
          </a:p>
        </p:txBody>
      </p:sp>
      <p:sp>
        <p:nvSpPr>
          <p:cNvPr id="4" name="3 Dikdörtgen"/>
          <p:cNvSpPr/>
          <p:nvPr/>
        </p:nvSpPr>
        <p:spPr>
          <a:xfrm>
            <a:off x="926123" y="1512277"/>
            <a:ext cx="10011508" cy="4893647"/>
          </a:xfrm>
          <a:prstGeom prst="rect">
            <a:avLst/>
          </a:prstGeom>
        </p:spPr>
        <p:txBody>
          <a:bodyPr wrap="square">
            <a:spAutoFit/>
          </a:bodyPr>
          <a:lstStyle/>
          <a:p>
            <a:pPr fontAlgn="base"/>
            <a:r>
              <a:rPr lang="fr-FR" sz="2400" b="1" dirty="0" smtClean="0"/>
              <a:t>4. On utilise l’imparfait pour faire une proposition.</a:t>
            </a:r>
            <a:r>
              <a:rPr lang="fr-FR" sz="2400" dirty="0" smtClean="0"/>
              <a:t> </a:t>
            </a:r>
            <a:endParaRPr lang="fr-FR" sz="2400" dirty="0" smtClean="0"/>
          </a:p>
          <a:p>
            <a:pPr fontAlgn="base"/>
            <a:endParaRPr lang="fr-FR" sz="2400" dirty="0" smtClean="0"/>
          </a:p>
          <a:p>
            <a:pPr fontAlgn="base"/>
            <a:r>
              <a:rPr lang="fr-FR" sz="2400" dirty="0" smtClean="0"/>
              <a:t>Et si on allait au cinéma aujourd’hui ?</a:t>
            </a:r>
          </a:p>
          <a:p>
            <a:pPr fontAlgn="base"/>
            <a:r>
              <a:rPr lang="fr-FR" sz="2400" dirty="0" smtClean="0"/>
              <a:t>Et si on faisait un petit jeu </a:t>
            </a:r>
            <a:r>
              <a:rPr lang="fr-FR" sz="2400" dirty="0" smtClean="0"/>
              <a:t>?</a:t>
            </a:r>
          </a:p>
          <a:p>
            <a:pPr fontAlgn="base"/>
            <a:endParaRPr lang="fr-FR" sz="2400" dirty="0" smtClean="0"/>
          </a:p>
          <a:p>
            <a:pPr fontAlgn="base"/>
            <a:r>
              <a:rPr lang="fr-FR" sz="2400" b="1" dirty="0" smtClean="0"/>
              <a:t>5. On utilise si+ imparfait + conditionnel présent pour faire une hypothèse sur le présent</a:t>
            </a:r>
            <a:r>
              <a:rPr lang="fr-FR" sz="2400" dirty="0" smtClean="0"/>
              <a:t>. </a:t>
            </a:r>
            <a:endParaRPr lang="fr-FR" sz="2400" dirty="0" smtClean="0"/>
          </a:p>
          <a:p>
            <a:pPr fontAlgn="base"/>
            <a:endParaRPr lang="fr-FR" sz="2400" dirty="0" smtClean="0"/>
          </a:p>
          <a:p>
            <a:pPr fontAlgn="base"/>
            <a:r>
              <a:rPr lang="fr-FR" sz="2400" dirty="0" smtClean="0"/>
              <a:t>Si j’étais riche, je ferais le tour de l’espace</a:t>
            </a:r>
            <a:r>
              <a:rPr lang="fr-FR" sz="2400" dirty="0" smtClean="0"/>
              <a:t>.</a:t>
            </a:r>
          </a:p>
          <a:p>
            <a:pPr fontAlgn="base"/>
            <a:endParaRPr lang="fr-FR" sz="2400" dirty="0" smtClean="0"/>
          </a:p>
          <a:p>
            <a:pPr fontAlgn="base"/>
            <a:r>
              <a:rPr lang="fr-FR" sz="2400" dirty="0" smtClean="0"/>
              <a:t>Si j’avais du temps, j’apprendrais une langue étrangère autres que le chinois.</a:t>
            </a:r>
          </a:p>
          <a:p>
            <a:pPr fontAlgn="base"/>
            <a:endParaRPr lang="fr-FR" sz="2400" dirty="0"/>
          </a:p>
        </p:txBody>
      </p:sp>
    </p:spTree>
    <p:extLst>
      <p:ext uri="{BB962C8B-B14F-4D97-AF65-F5344CB8AC3E}">
        <p14:creationId xmlns="" xmlns:p14="http://schemas.microsoft.com/office/powerpoint/2010/main" val="3882435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404943" y="417377"/>
            <a:ext cx="10286503" cy="579086"/>
          </a:xfrm>
        </p:spPr>
        <p:txBody>
          <a:bodyPr>
            <a:normAutofit fontScale="90000"/>
          </a:bodyPr>
          <a:lstStyle/>
          <a:p>
            <a:r>
              <a:rPr lang="tr-TR" dirty="0" err="1" smtClean="0"/>
              <a:t>L’Imparfait</a:t>
            </a:r>
            <a:endParaRPr lang="tr-TR" dirty="0"/>
          </a:p>
        </p:txBody>
      </p:sp>
      <p:sp>
        <p:nvSpPr>
          <p:cNvPr id="4" name="3 Dikdörtgen"/>
          <p:cNvSpPr/>
          <p:nvPr/>
        </p:nvSpPr>
        <p:spPr>
          <a:xfrm>
            <a:off x="926123" y="1512277"/>
            <a:ext cx="10011508" cy="1569660"/>
          </a:xfrm>
          <a:prstGeom prst="rect">
            <a:avLst/>
          </a:prstGeom>
        </p:spPr>
        <p:txBody>
          <a:bodyPr wrap="square">
            <a:spAutoFit/>
          </a:bodyPr>
          <a:lstStyle/>
          <a:p>
            <a:pPr fontAlgn="base"/>
            <a:r>
              <a:rPr lang="tr-TR" sz="2400" b="1" dirty="0" smtClean="0"/>
              <a:t>6. On </a:t>
            </a:r>
            <a:r>
              <a:rPr lang="tr-TR" sz="2400" b="1" dirty="0" err="1" smtClean="0"/>
              <a:t>utilise</a:t>
            </a:r>
            <a:r>
              <a:rPr lang="tr-TR" sz="2400" b="1" dirty="0" smtClean="0"/>
              <a:t> </a:t>
            </a:r>
            <a:r>
              <a:rPr lang="tr-TR" sz="2400" b="1" dirty="0" err="1" smtClean="0"/>
              <a:t>l’imparfait</a:t>
            </a:r>
            <a:r>
              <a:rPr lang="tr-TR" sz="2400" b="1" dirty="0" smtClean="0"/>
              <a:t> dans </a:t>
            </a:r>
            <a:r>
              <a:rPr lang="tr-TR" sz="2400" b="1" dirty="0" err="1" smtClean="0"/>
              <a:t>certaines</a:t>
            </a:r>
            <a:r>
              <a:rPr lang="tr-TR" sz="2400" b="1" dirty="0" smtClean="0"/>
              <a:t> </a:t>
            </a:r>
            <a:r>
              <a:rPr lang="tr-TR" sz="2400" b="1" dirty="0" err="1" smtClean="0"/>
              <a:t>formules</a:t>
            </a:r>
            <a:r>
              <a:rPr lang="tr-TR" sz="2400" b="1" dirty="0" smtClean="0"/>
              <a:t> de </a:t>
            </a:r>
            <a:r>
              <a:rPr lang="tr-TR" sz="2400" b="1" dirty="0" err="1" smtClean="0"/>
              <a:t>politesse</a:t>
            </a:r>
            <a:r>
              <a:rPr lang="tr-TR" sz="2400" dirty="0" smtClean="0"/>
              <a:t>. </a:t>
            </a:r>
            <a:endParaRPr lang="en-GB" sz="2400" dirty="0" smtClean="0"/>
          </a:p>
          <a:p>
            <a:pPr fontAlgn="base"/>
            <a:endParaRPr lang="tr-TR" sz="2400" dirty="0" smtClean="0"/>
          </a:p>
          <a:p>
            <a:pPr fontAlgn="base"/>
            <a:r>
              <a:rPr lang="tr-TR" sz="2400" dirty="0" err="1" smtClean="0"/>
              <a:t>Je</a:t>
            </a:r>
            <a:r>
              <a:rPr lang="tr-TR" sz="2400" dirty="0" smtClean="0"/>
              <a:t> </a:t>
            </a:r>
            <a:r>
              <a:rPr lang="tr-TR" sz="2400" dirty="0" err="1" smtClean="0"/>
              <a:t>voulais</a:t>
            </a:r>
            <a:r>
              <a:rPr lang="tr-TR" sz="2400" dirty="0" smtClean="0"/>
              <a:t> </a:t>
            </a:r>
            <a:r>
              <a:rPr lang="tr-TR" sz="2400" dirty="0" err="1" smtClean="0"/>
              <a:t>vous</a:t>
            </a:r>
            <a:r>
              <a:rPr lang="tr-TR" sz="2400" dirty="0" smtClean="0"/>
              <a:t> </a:t>
            </a:r>
            <a:r>
              <a:rPr lang="tr-TR" sz="2400" dirty="0" err="1" smtClean="0"/>
              <a:t>demander</a:t>
            </a:r>
            <a:r>
              <a:rPr lang="tr-TR" sz="2400" dirty="0" smtClean="0"/>
              <a:t> de </a:t>
            </a:r>
            <a:r>
              <a:rPr lang="tr-TR" sz="2400" dirty="0" err="1" smtClean="0"/>
              <a:t>bien</a:t>
            </a:r>
            <a:r>
              <a:rPr lang="tr-TR" sz="2400" dirty="0" smtClean="0"/>
              <a:t> </a:t>
            </a:r>
            <a:r>
              <a:rPr lang="tr-TR" sz="2400" dirty="0" err="1" smtClean="0"/>
              <a:t>vouloir</a:t>
            </a:r>
            <a:r>
              <a:rPr lang="tr-TR" sz="2400" dirty="0" smtClean="0"/>
              <a:t>.</a:t>
            </a:r>
          </a:p>
          <a:p>
            <a:pPr fontAlgn="base"/>
            <a:endParaRPr lang="fr-FR" sz="2400" dirty="0"/>
          </a:p>
        </p:txBody>
      </p:sp>
    </p:spTree>
    <p:extLst>
      <p:ext uri="{BB962C8B-B14F-4D97-AF65-F5344CB8AC3E}">
        <p14:creationId xmlns="" xmlns:p14="http://schemas.microsoft.com/office/powerpoint/2010/main" val="38824357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404943" y="417377"/>
            <a:ext cx="10286503" cy="579086"/>
          </a:xfrm>
        </p:spPr>
        <p:txBody>
          <a:bodyPr>
            <a:normAutofit fontScale="90000"/>
          </a:bodyPr>
          <a:lstStyle/>
          <a:p>
            <a:r>
              <a:rPr lang="tr-TR" dirty="0" err="1" smtClean="0"/>
              <a:t>L’Imparfait</a:t>
            </a:r>
            <a:endParaRPr lang="tr-TR" dirty="0"/>
          </a:p>
        </p:txBody>
      </p:sp>
      <p:sp>
        <p:nvSpPr>
          <p:cNvPr id="4" name="3 Dikdörtgen"/>
          <p:cNvSpPr/>
          <p:nvPr/>
        </p:nvSpPr>
        <p:spPr>
          <a:xfrm>
            <a:off x="926123" y="1512277"/>
            <a:ext cx="10011508" cy="461665"/>
          </a:xfrm>
          <a:prstGeom prst="rect">
            <a:avLst/>
          </a:prstGeom>
        </p:spPr>
        <p:txBody>
          <a:bodyPr wrap="square">
            <a:spAutoFit/>
          </a:bodyPr>
          <a:lstStyle/>
          <a:p>
            <a:endParaRPr lang="tr-TR" sz="2400" dirty="0"/>
          </a:p>
        </p:txBody>
      </p:sp>
      <p:graphicFrame>
        <p:nvGraphicFramePr>
          <p:cNvPr id="5" name="Group 7"/>
          <p:cNvGraphicFramePr>
            <a:graphicFrameLocks noGrp="1"/>
          </p:cNvGraphicFramePr>
          <p:nvPr/>
        </p:nvGraphicFramePr>
        <p:xfrm>
          <a:off x="722313" y="2203938"/>
          <a:ext cx="9570549" cy="3699975"/>
        </p:xfrm>
        <a:graphic>
          <a:graphicData uri="http://schemas.openxmlformats.org/drawingml/2006/table">
            <a:tbl>
              <a:tblPr/>
              <a:tblGrid>
                <a:gridCol w="4879599"/>
                <a:gridCol w="4690950"/>
              </a:tblGrid>
              <a:tr h="3699975">
                <a:tc>
                  <a:txBody>
                    <a:bodyPr/>
                    <a:lstStyle/>
                    <a:p>
                      <a:pPr marL="400050" marR="0" lvl="0" indent="-400050" algn="l" defTabSz="457200" rtl="0" eaLnBrk="1" fontAlgn="base" latinLnBrk="0" hangingPunct="1">
                        <a:lnSpc>
                          <a:spcPct val="100000"/>
                        </a:lnSpc>
                        <a:spcBef>
                          <a:spcPts val="600"/>
                        </a:spcBef>
                        <a:spcAft>
                          <a:spcPts val="600"/>
                        </a:spcAft>
                        <a:buClr>
                          <a:srgbClr val="000000"/>
                        </a:buClr>
                        <a:buSzPct val="100000"/>
                        <a:buFont typeface="Times New Roman" pitchFamily="18" charset="0"/>
                        <a:buNone/>
                        <a:tabLst>
                          <a:tab pos="400050" algn="l"/>
                          <a:tab pos="912813" algn="l"/>
                          <a:tab pos="1827213" algn="l"/>
                          <a:tab pos="2741613" algn="l"/>
                          <a:tab pos="3656013" algn="l"/>
                          <a:tab pos="4570413" algn="l"/>
                          <a:tab pos="5484813" algn="l"/>
                          <a:tab pos="6399213" algn="l"/>
                          <a:tab pos="7313613" algn="l"/>
                          <a:tab pos="8228013" algn="l"/>
                          <a:tab pos="9142413" algn="l"/>
                          <a:tab pos="10056813" algn="l"/>
                        </a:tabLst>
                      </a:pPr>
                      <a:r>
                        <a:rPr kumimoji="0" lang="en-US" sz="2000" b="1" i="0" u="none" strike="noStrike" cap="none" normalizeH="0" baseline="0" dirty="0" smtClean="0">
                          <a:ln>
                            <a:noFill/>
                          </a:ln>
                          <a:solidFill>
                            <a:srgbClr val="000000"/>
                          </a:solidFill>
                          <a:effectLst/>
                          <a:latin typeface="Arial" charset="0"/>
                        </a:rPr>
                        <a:t>1.</a:t>
                      </a:r>
                      <a:r>
                        <a:rPr kumimoji="0" lang="en-US" sz="2000" b="0" i="0" u="none" strike="noStrike" cap="none" normalizeH="0" baseline="0" dirty="0" smtClean="0">
                          <a:ln>
                            <a:noFill/>
                          </a:ln>
                          <a:solidFill>
                            <a:srgbClr val="000000"/>
                          </a:solidFill>
                          <a:effectLst/>
                          <a:latin typeface="Arial" charset="0"/>
                        </a:rPr>
                        <a:t>	Muriel (</a:t>
                      </a:r>
                      <a:r>
                        <a:rPr kumimoji="0" lang="en-US" sz="2000" b="0" i="0" u="none" strike="noStrike" cap="none" normalizeH="0" baseline="0" dirty="0" err="1" smtClean="0">
                          <a:ln>
                            <a:noFill/>
                          </a:ln>
                          <a:solidFill>
                            <a:srgbClr val="000000"/>
                          </a:solidFill>
                          <a:effectLst/>
                          <a:latin typeface="Arial" charset="0"/>
                        </a:rPr>
                        <a:t>réservais</a:t>
                      </a:r>
                      <a:r>
                        <a:rPr kumimoji="0" lang="en-US" sz="2000" b="0" i="0" u="none" strike="noStrike" cap="none" normalizeH="0" baseline="0" dirty="0" smtClean="0">
                          <a:ln>
                            <a:noFill/>
                          </a:ln>
                          <a:solidFill>
                            <a:srgbClr val="000000"/>
                          </a:solidFill>
                          <a:effectLst/>
                          <a:latin typeface="Arial" charset="0"/>
                        </a:rPr>
                        <a:t>/</a:t>
                      </a:r>
                      <a:r>
                        <a:rPr kumimoji="0" lang="en-US" sz="2000" b="0" i="0" u="none" strike="noStrike" cap="none" normalizeH="0" baseline="0" dirty="0" err="1" smtClean="0">
                          <a:ln>
                            <a:noFill/>
                          </a:ln>
                          <a:solidFill>
                            <a:srgbClr val="000000"/>
                          </a:solidFill>
                          <a:effectLst/>
                          <a:latin typeface="Arial" charset="0"/>
                        </a:rPr>
                        <a:t>réservait</a:t>
                      </a:r>
                      <a:r>
                        <a:rPr kumimoji="0" lang="en-US" sz="2000" b="0" i="0" u="none" strike="noStrike" cap="none" normalizeH="0" baseline="0" dirty="0" smtClean="0">
                          <a:ln>
                            <a:noFill/>
                          </a:ln>
                          <a:solidFill>
                            <a:srgbClr val="000000"/>
                          </a:solidFill>
                          <a:effectLst/>
                          <a:latin typeface="Arial" charset="0"/>
                        </a:rPr>
                        <a:t>) </a:t>
                      </a:r>
                      <a:r>
                        <a:rPr kumimoji="0" lang="en-US" sz="2000" b="0" i="0" u="none" strike="noStrike" cap="none" normalizeH="0" baseline="0" dirty="0" err="1" smtClean="0">
                          <a:ln>
                            <a:noFill/>
                          </a:ln>
                          <a:solidFill>
                            <a:srgbClr val="000000"/>
                          </a:solidFill>
                          <a:effectLst/>
                          <a:latin typeface="Arial" charset="0"/>
                        </a:rPr>
                        <a:t>une</a:t>
                      </a:r>
                      <a:r>
                        <a:rPr kumimoji="0" lang="en-US" sz="2000" b="0" i="0" u="none" strike="noStrike" cap="none" normalizeH="0" baseline="0" dirty="0" smtClean="0">
                          <a:ln>
                            <a:noFill/>
                          </a:ln>
                          <a:solidFill>
                            <a:srgbClr val="000000"/>
                          </a:solidFill>
                          <a:effectLst/>
                          <a:latin typeface="Arial" charset="0"/>
                        </a:rPr>
                        <a:t> </a:t>
                      </a:r>
                      <a:r>
                        <a:rPr kumimoji="0" lang="en-US" sz="2000" b="0" i="0" u="none" strike="noStrike" cap="none" normalizeH="0" baseline="0" dirty="0" err="1" smtClean="0">
                          <a:ln>
                            <a:noFill/>
                          </a:ln>
                          <a:solidFill>
                            <a:srgbClr val="000000"/>
                          </a:solidFill>
                          <a:effectLst/>
                          <a:latin typeface="Arial" charset="0"/>
                        </a:rPr>
                        <a:t>chambre</a:t>
                      </a:r>
                      <a:r>
                        <a:rPr kumimoji="0" lang="en-US" sz="2000" b="0" i="0" u="none" strike="noStrike" cap="none" normalizeH="0" baseline="0" dirty="0" smtClean="0">
                          <a:ln>
                            <a:noFill/>
                          </a:ln>
                          <a:solidFill>
                            <a:srgbClr val="000000"/>
                          </a:solidFill>
                          <a:effectLst/>
                          <a:latin typeface="Arial" charset="0"/>
                        </a:rPr>
                        <a:t> en </a:t>
                      </a:r>
                      <a:r>
                        <a:rPr kumimoji="0" lang="en-US" sz="2000" b="0" i="0" u="none" strike="noStrike" cap="none" normalizeH="0" baseline="0" dirty="0" err="1" smtClean="0">
                          <a:ln>
                            <a:noFill/>
                          </a:ln>
                          <a:solidFill>
                            <a:srgbClr val="000000"/>
                          </a:solidFill>
                          <a:effectLst/>
                          <a:latin typeface="Arial" charset="0"/>
                        </a:rPr>
                        <a:t>ville</a:t>
                      </a:r>
                      <a:r>
                        <a:rPr kumimoji="0" lang="en-US" sz="2000" b="0" i="0" u="none" strike="noStrike" cap="none" normalizeH="0" baseline="0" dirty="0" smtClean="0">
                          <a:ln>
                            <a:noFill/>
                          </a:ln>
                          <a:solidFill>
                            <a:srgbClr val="000000"/>
                          </a:solidFill>
                          <a:effectLst/>
                          <a:latin typeface="Arial" charset="0"/>
                        </a:rPr>
                        <a:t>. </a:t>
                      </a:r>
                    </a:p>
                    <a:p>
                      <a:pPr marL="400050" marR="0" lvl="0" indent="-400050" algn="l" defTabSz="457200" rtl="0" eaLnBrk="1" fontAlgn="base" latinLnBrk="0" hangingPunct="1">
                        <a:lnSpc>
                          <a:spcPct val="100000"/>
                        </a:lnSpc>
                        <a:spcBef>
                          <a:spcPts val="600"/>
                        </a:spcBef>
                        <a:spcAft>
                          <a:spcPts val="600"/>
                        </a:spcAft>
                        <a:buClr>
                          <a:srgbClr val="000000"/>
                        </a:buClr>
                        <a:buSzPct val="100000"/>
                        <a:buFont typeface="Times New Roman" pitchFamily="18" charset="0"/>
                        <a:buNone/>
                        <a:tabLst>
                          <a:tab pos="400050" algn="l"/>
                          <a:tab pos="912813" algn="l"/>
                          <a:tab pos="1827213" algn="l"/>
                          <a:tab pos="2741613" algn="l"/>
                          <a:tab pos="3656013" algn="l"/>
                          <a:tab pos="4570413" algn="l"/>
                          <a:tab pos="5484813" algn="l"/>
                          <a:tab pos="6399213" algn="l"/>
                          <a:tab pos="7313613" algn="l"/>
                          <a:tab pos="8228013" algn="l"/>
                          <a:tab pos="9142413" algn="l"/>
                          <a:tab pos="10056813" algn="l"/>
                        </a:tabLst>
                      </a:pPr>
                      <a:r>
                        <a:rPr kumimoji="0" lang="en-US" sz="2000" b="1" i="0" u="none" strike="noStrike" cap="none" normalizeH="0" baseline="0" dirty="0" smtClean="0">
                          <a:ln>
                            <a:noFill/>
                          </a:ln>
                          <a:solidFill>
                            <a:srgbClr val="000000"/>
                          </a:solidFill>
                          <a:effectLst/>
                          <a:latin typeface="Arial" charset="0"/>
                        </a:rPr>
                        <a:t>2.</a:t>
                      </a:r>
                      <a:r>
                        <a:rPr kumimoji="0" lang="en-US" sz="2000" b="0" i="0" u="none" strike="noStrike" cap="none" normalizeH="0" baseline="0" dirty="0" smtClean="0">
                          <a:ln>
                            <a:noFill/>
                          </a:ln>
                          <a:solidFill>
                            <a:srgbClr val="000000"/>
                          </a:solidFill>
                          <a:effectLst/>
                          <a:latin typeface="Arial" charset="0"/>
                        </a:rPr>
                        <a:t>	</a:t>
                      </a:r>
                      <a:r>
                        <a:rPr kumimoji="0" lang="en-US" sz="2000" b="0" i="0" u="none" strike="noStrike" cap="none" normalizeH="0" baseline="0" dirty="0" err="1" smtClean="0">
                          <a:ln>
                            <a:noFill/>
                          </a:ln>
                          <a:solidFill>
                            <a:srgbClr val="000000"/>
                          </a:solidFill>
                          <a:effectLst/>
                          <a:latin typeface="Arial" charset="0"/>
                        </a:rPr>
                        <a:t>Vous</a:t>
                      </a:r>
                      <a:r>
                        <a:rPr kumimoji="0" lang="en-US" sz="2000" b="0" i="0" u="none" strike="noStrike" cap="none" normalizeH="0" baseline="0" dirty="0" smtClean="0">
                          <a:ln>
                            <a:noFill/>
                          </a:ln>
                          <a:solidFill>
                            <a:srgbClr val="000000"/>
                          </a:solidFill>
                          <a:effectLst/>
                          <a:latin typeface="Arial" charset="0"/>
                        </a:rPr>
                        <a:t> (</a:t>
                      </a:r>
                      <a:r>
                        <a:rPr kumimoji="0" lang="en-US" sz="2000" b="0" i="0" u="none" strike="noStrike" cap="none" normalizeH="0" baseline="0" dirty="0" err="1" smtClean="0">
                          <a:ln>
                            <a:noFill/>
                          </a:ln>
                          <a:solidFill>
                            <a:srgbClr val="000000"/>
                          </a:solidFill>
                          <a:effectLst/>
                          <a:latin typeface="Arial" charset="0"/>
                        </a:rPr>
                        <a:t>partageait</a:t>
                      </a:r>
                      <a:r>
                        <a:rPr kumimoji="0" lang="en-US" sz="2000" b="0" i="0" u="none" strike="noStrike" cap="none" normalizeH="0" baseline="0" dirty="0" smtClean="0">
                          <a:ln>
                            <a:noFill/>
                          </a:ln>
                          <a:solidFill>
                            <a:srgbClr val="000000"/>
                          </a:solidFill>
                          <a:effectLst/>
                          <a:latin typeface="Arial" charset="0"/>
                        </a:rPr>
                        <a:t>/</a:t>
                      </a:r>
                      <a:r>
                        <a:rPr kumimoji="0" lang="en-US" sz="2000" b="0" i="0" u="none" strike="noStrike" cap="none" normalizeH="0" baseline="0" dirty="0" err="1" smtClean="0">
                          <a:ln>
                            <a:noFill/>
                          </a:ln>
                          <a:solidFill>
                            <a:srgbClr val="000000"/>
                          </a:solidFill>
                          <a:effectLst/>
                          <a:latin typeface="Arial" charset="0"/>
                        </a:rPr>
                        <a:t>partagiez</a:t>
                      </a:r>
                      <a:r>
                        <a:rPr kumimoji="0" lang="en-US" sz="2000" b="0" i="0" u="none" strike="noStrike" cap="none" normalizeH="0" baseline="0" dirty="0" smtClean="0">
                          <a:ln>
                            <a:noFill/>
                          </a:ln>
                          <a:solidFill>
                            <a:srgbClr val="000000"/>
                          </a:solidFill>
                          <a:effectLst/>
                          <a:latin typeface="Arial" charset="0"/>
                        </a:rPr>
                        <a:t>) </a:t>
                      </a:r>
                      <a:r>
                        <a:rPr kumimoji="0" lang="en-US" sz="2000" b="0" i="0" u="none" strike="noStrike" cap="none" normalizeH="0" baseline="0" dirty="0" err="1" smtClean="0">
                          <a:ln>
                            <a:noFill/>
                          </a:ln>
                          <a:solidFill>
                            <a:srgbClr val="000000"/>
                          </a:solidFill>
                          <a:effectLst/>
                          <a:latin typeface="Arial" charset="0"/>
                        </a:rPr>
                        <a:t>une</a:t>
                      </a:r>
                      <a:r>
                        <a:rPr kumimoji="0" lang="en-US" sz="2000" b="0" i="0" u="none" strike="noStrike" cap="none" normalizeH="0" baseline="0" dirty="0" smtClean="0">
                          <a:ln>
                            <a:noFill/>
                          </a:ln>
                          <a:solidFill>
                            <a:srgbClr val="000000"/>
                          </a:solidFill>
                          <a:effectLst/>
                          <a:latin typeface="Arial" charset="0"/>
                        </a:rPr>
                        <a:t> </a:t>
                      </a:r>
                      <a:r>
                        <a:rPr kumimoji="0" lang="en-US" sz="2000" b="0" i="0" u="none" strike="noStrike" cap="none" normalizeH="0" baseline="0" dirty="0" err="1" smtClean="0">
                          <a:ln>
                            <a:noFill/>
                          </a:ln>
                          <a:solidFill>
                            <a:srgbClr val="000000"/>
                          </a:solidFill>
                          <a:effectLst/>
                          <a:latin typeface="Arial" charset="0"/>
                        </a:rPr>
                        <a:t>chambre</a:t>
                      </a:r>
                      <a:r>
                        <a:rPr kumimoji="0" lang="en-US" sz="2000" b="0" i="0" u="none" strike="noStrike" cap="none" normalizeH="0" baseline="0" dirty="0" smtClean="0">
                          <a:ln>
                            <a:noFill/>
                          </a:ln>
                          <a:solidFill>
                            <a:srgbClr val="000000"/>
                          </a:solidFill>
                          <a:effectLst/>
                          <a:latin typeface="Arial" charset="0"/>
                        </a:rPr>
                        <a:t> avec un </a:t>
                      </a:r>
                      <a:r>
                        <a:rPr kumimoji="0" lang="en-US" sz="2000" b="0" i="0" u="none" strike="noStrike" cap="none" normalizeH="0" baseline="0" dirty="0" err="1" smtClean="0">
                          <a:ln>
                            <a:noFill/>
                          </a:ln>
                          <a:solidFill>
                            <a:srgbClr val="000000"/>
                          </a:solidFill>
                          <a:effectLst/>
                          <a:latin typeface="Arial" charset="0"/>
                        </a:rPr>
                        <a:t>autre</a:t>
                      </a:r>
                      <a:r>
                        <a:rPr kumimoji="0" lang="en-US" sz="2000" b="0" i="0" u="none" strike="noStrike" cap="none" normalizeH="0" baseline="0" dirty="0" smtClean="0">
                          <a:ln>
                            <a:noFill/>
                          </a:ln>
                          <a:solidFill>
                            <a:srgbClr val="000000"/>
                          </a:solidFill>
                          <a:effectLst/>
                          <a:latin typeface="Arial" charset="0"/>
                        </a:rPr>
                        <a:t> </a:t>
                      </a:r>
                      <a:r>
                        <a:rPr kumimoji="0" lang="en-US" sz="2000" b="0" i="0" u="none" strike="noStrike" cap="none" normalizeH="0" baseline="0" dirty="0" err="1" smtClean="0">
                          <a:ln>
                            <a:noFill/>
                          </a:ln>
                          <a:solidFill>
                            <a:srgbClr val="000000"/>
                          </a:solidFill>
                          <a:effectLst/>
                          <a:latin typeface="Arial" charset="0"/>
                        </a:rPr>
                        <a:t>étudiant</a:t>
                      </a:r>
                      <a:r>
                        <a:rPr kumimoji="0" lang="en-US" sz="2000" b="0" i="0" u="none" strike="noStrike" cap="none" normalizeH="0" baseline="0" dirty="0" smtClean="0">
                          <a:ln>
                            <a:noFill/>
                          </a:ln>
                          <a:solidFill>
                            <a:srgbClr val="000000"/>
                          </a:solidFill>
                          <a:effectLst/>
                          <a:latin typeface="Arial" charset="0"/>
                        </a:rPr>
                        <a:t>.</a:t>
                      </a:r>
                    </a:p>
                    <a:p>
                      <a:pPr marL="400050" marR="0" lvl="0" indent="-400050" algn="l" defTabSz="457200" rtl="0" eaLnBrk="1" fontAlgn="base" latinLnBrk="0" hangingPunct="1">
                        <a:lnSpc>
                          <a:spcPct val="100000"/>
                        </a:lnSpc>
                        <a:spcBef>
                          <a:spcPts val="600"/>
                        </a:spcBef>
                        <a:spcAft>
                          <a:spcPts val="600"/>
                        </a:spcAft>
                        <a:buClr>
                          <a:srgbClr val="000000"/>
                        </a:buClr>
                        <a:buSzPct val="100000"/>
                        <a:buFont typeface="Times New Roman" pitchFamily="18" charset="0"/>
                        <a:buNone/>
                        <a:tabLst>
                          <a:tab pos="400050" algn="l"/>
                          <a:tab pos="912813" algn="l"/>
                          <a:tab pos="1827213" algn="l"/>
                          <a:tab pos="2741613" algn="l"/>
                          <a:tab pos="3656013" algn="l"/>
                          <a:tab pos="4570413" algn="l"/>
                          <a:tab pos="5484813" algn="l"/>
                          <a:tab pos="6399213" algn="l"/>
                          <a:tab pos="7313613" algn="l"/>
                          <a:tab pos="8228013" algn="l"/>
                          <a:tab pos="9142413" algn="l"/>
                          <a:tab pos="10056813" algn="l"/>
                        </a:tabLst>
                      </a:pPr>
                      <a:r>
                        <a:rPr kumimoji="0" lang="en-US" sz="2000" b="1" i="0" u="none" strike="noStrike" cap="none" normalizeH="0" baseline="0" dirty="0" smtClean="0">
                          <a:ln>
                            <a:noFill/>
                          </a:ln>
                          <a:solidFill>
                            <a:srgbClr val="000000"/>
                          </a:solidFill>
                          <a:effectLst/>
                          <a:latin typeface="Arial" charset="0"/>
                        </a:rPr>
                        <a:t>3.</a:t>
                      </a:r>
                      <a:r>
                        <a:rPr kumimoji="0" lang="en-US" sz="2000" b="0" i="0" u="none" strike="noStrike" cap="none" normalizeH="0" baseline="0" dirty="0" smtClean="0">
                          <a:ln>
                            <a:noFill/>
                          </a:ln>
                          <a:solidFill>
                            <a:srgbClr val="000000"/>
                          </a:solidFill>
                          <a:effectLst/>
                          <a:latin typeface="Arial" charset="0"/>
                        </a:rPr>
                        <a:t>	Nous (</a:t>
                      </a:r>
                      <a:r>
                        <a:rPr kumimoji="0" lang="en-US" sz="2000" b="0" i="0" u="none" strike="noStrike" cap="none" normalizeH="0" baseline="0" dirty="0" err="1" smtClean="0">
                          <a:ln>
                            <a:noFill/>
                          </a:ln>
                          <a:solidFill>
                            <a:srgbClr val="000000"/>
                          </a:solidFill>
                          <a:effectLst/>
                          <a:latin typeface="Arial" charset="0"/>
                        </a:rPr>
                        <a:t>écrivait</a:t>
                      </a:r>
                      <a:r>
                        <a:rPr kumimoji="0" lang="en-US" sz="2000" b="0" i="0" u="none" strike="noStrike" cap="none" normalizeH="0" baseline="0" dirty="0" smtClean="0">
                          <a:ln>
                            <a:noFill/>
                          </a:ln>
                          <a:solidFill>
                            <a:srgbClr val="000000"/>
                          </a:solidFill>
                          <a:effectLst/>
                          <a:latin typeface="Arial" charset="0"/>
                        </a:rPr>
                        <a:t>/</a:t>
                      </a:r>
                      <a:r>
                        <a:rPr kumimoji="0" lang="en-US" sz="2000" b="0" i="0" u="none" strike="noStrike" cap="none" normalizeH="0" baseline="0" dirty="0" err="1" smtClean="0">
                          <a:ln>
                            <a:noFill/>
                          </a:ln>
                          <a:solidFill>
                            <a:srgbClr val="000000"/>
                          </a:solidFill>
                          <a:effectLst/>
                          <a:latin typeface="Arial" charset="0"/>
                        </a:rPr>
                        <a:t>écrivions</a:t>
                      </a:r>
                      <a:r>
                        <a:rPr kumimoji="0" lang="en-US" sz="2000" b="0" i="0" u="none" strike="noStrike" cap="none" normalizeH="0" baseline="0" dirty="0" smtClean="0">
                          <a:ln>
                            <a:noFill/>
                          </a:ln>
                          <a:solidFill>
                            <a:srgbClr val="000000"/>
                          </a:solidFill>
                          <a:effectLst/>
                          <a:latin typeface="Arial" charset="0"/>
                        </a:rPr>
                        <a:t>) beaucoup à </a:t>
                      </a:r>
                      <a:r>
                        <a:rPr kumimoji="0" lang="en-US" sz="2000" b="0" i="0" u="none" strike="noStrike" cap="none" normalizeH="0" baseline="0" dirty="0" err="1" smtClean="0">
                          <a:ln>
                            <a:noFill/>
                          </a:ln>
                          <a:solidFill>
                            <a:srgbClr val="000000"/>
                          </a:solidFill>
                          <a:effectLst/>
                          <a:latin typeface="Arial" charset="0"/>
                        </a:rPr>
                        <a:t>nos</a:t>
                      </a:r>
                      <a:r>
                        <a:rPr kumimoji="0" lang="en-US" sz="2000" b="0" i="0" u="none" strike="noStrike" cap="none" normalizeH="0" baseline="0" dirty="0" smtClean="0">
                          <a:ln>
                            <a:noFill/>
                          </a:ln>
                          <a:solidFill>
                            <a:srgbClr val="000000"/>
                          </a:solidFill>
                          <a:effectLst/>
                          <a:latin typeface="Arial" charset="0"/>
                        </a:rPr>
                        <a:t> </a:t>
                      </a:r>
                      <a:r>
                        <a:rPr kumimoji="0" lang="en-US" sz="2000" b="0" i="0" u="none" strike="noStrike" cap="none" normalizeH="0" baseline="0" dirty="0" err="1" smtClean="0">
                          <a:ln>
                            <a:noFill/>
                          </a:ln>
                          <a:solidFill>
                            <a:srgbClr val="000000"/>
                          </a:solidFill>
                          <a:effectLst/>
                          <a:latin typeface="Arial" charset="0"/>
                        </a:rPr>
                        <a:t>amis</a:t>
                      </a:r>
                      <a:r>
                        <a:rPr kumimoji="0" lang="en-US" sz="2000" b="0" i="0" u="none" strike="noStrike" cap="none" normalizeH="0" baseline="0" dirty="0" smtClean="0">
                          <a:ln>
                            <a:noFill/>
                          </a:ln>
                          <a:solidFill>
                            <a:srgbClr val="000000"/>
                          </a:solidFill>
                          <a:effectLst/>
                          <a:latin typeface="Arial" charset="0"/>
                        </a:rPr>
                        <a:t>. </a:t>
                      </a:r>
                    </a:p>
                    <a:p>
                      <a:pPr marL="400050" marR="0" lvl="0" indent="-400050" algn="l" defTabSz="457200" rtl="0" eaLnBrk="1" fontAlgn="base" latinLnBrk="0" hangingPunct="1">
                        <a:lnSpc>
                          <a:spcPct val="100000"/>
                        </a:lnSpc>
                        <a:spcBef>
                          <a:spcPts val="600"/>
                        </a:spcBef>
                        <a:spcAft>
                          <a:spcPts val="600"/>
                        </a:spcAft>
                        <a:buClr>
                          <a:srgbClr val="000000"/>
                        </a:buClr>
                        <a:buSzPct val="100000"/>
                        <a:buFont typeface="Times New Roman" pitchFamily="18" charset="0"/>
                        <a:buNone/>
                        <a:tabLst>
                          <a:tab pos="400050" algn="l"/>
                          <a:tab pos="912813" algn="l"/>
                          <a:tab pos="1827213" algn="l"/>
                          <a:tab pos="2741613" algn="l"/>
                          <a:tab pos="3656013" algn="l"/>
                          <a:tab pos="4570413" algn="l"/>
                          <a:tab pos="5484813" algn="l"/>
                          <a:tab pos="6399213" algn="l"/>
                          <a:tab pos="7313613" algn="l"/>
                          <a:tab pos="8228013" algn="l"/>
                          <a:tab pos="9142413" algn="l"/>
                          <a:tab pos="10056813" algn="l"/>
                        </a:tabLst>
                      </a:pPr>
                      <a:r>
                        <a:rPr kumimoji="0" lang="en-US" sz="2000" b="1" i="0" u="none" strike="noStrike" cap="none" normalizeH="0" baseline="0" dirty="0" smtClean="0">
                          <a:ln>
                            <a:noFill/>
                          </a:ln>
                          <a:solidFill>
                            <a:srgbClr val="000000"/>
                          </a:solidFill>
                          <a:effectLst/>
                          <a:latin typeface="Arial" charset="0"/>
                        </a:rPr>
                        <a:t>4.	</a:t>
                      </a:r>
                      <a:r>
                        <a:rPr kumimoji="0" lang="en-US" sz="2000" b="0" i="0" u="none" strike="noStrike" cap="none" normalizeH="0" baseline="0" dirty="0" smtClean="0">
                          <a:ln>
                            <a:noFill/>
                          </a:ln>
                          <a:solidFill>
                            <a:srgbClr val="000000"/>
                          </a:solidFill>
                          <a:effectLst/>
                          <a:latin typeface="Arial" charset="0"/>
                        </a:rPr>
                        <a:t>Il y (</a:t>
                      </a:r>
                      <a:r>
                        <a:rPr kumimoji="0" lang="en-US" sz="2000" b="0" i="0" u="none" strike="noStrike" cap="none" normalizeH="0" baseline="0" dirty="0" err="1" smtClean="0">
                          <a:ln>
                            <a:noFill/>
                          </a:ln>
                          <a:solidFill>
                            <a:srgbClr val="000000"/>
                          </a:solidFill>
                          <a:effectLst/>
                          <a:latin typeface="Arial" charset="0"/>
                        </a:rPr>
                        <a:t>avait</a:t>
                      </a:r>
                      <a:r>
                        <a:rPr kumimoji="0" lang="en-US" sz="2000" b="0" i="0" u="none" strike="noStrike" cap="none" normalizeH="0" baseline="0" dirty="0" smtClean="0">
                          <a:ln>
                            <a:noFill/>
                          </a:ln>
                          <a:solidFill>
                            <a:srgbClr val="000000"/>
                          </a:solidFill>
                          <a:effectLst/>
                          <a:latin typeface="Arial" charset="0"/>
                        </a:rPr>
                        <a:t> /</a:t>
                      </a:r>
                      <a:r>
                        <a:rPr kumimoji="0" lang="en-US" sz="2000" b="0" i="0" u="none" strike="noStrike" cap="none" normalizeH="0" baseline="0" dirty="0" err="1" smtClean="0">
                          <a:ln>
                            <a:noFill/>
                          </a:ln>
                          <a:solidFill>
                            <a:srgbClr val="000000"/>
                          </a:solidFill>
                          <a:effectLst/>
                          <a:latin typeface="Arial" charset="0"/>
                        </a:rPr>
                        <a:t>était</a:t>
                      </a:r>
                      <a:r>
                        <a:rPr kumimoji="0" lang="en-US" sz="2000" b="0" i="0" u="none" strike="noStrike" cap="none" normalizeH="0" baseline="0" dirty="0" smtClean="0">
                          <a:ln>
                            <a:noFill/>
                          </a:ln>
                          <a:solidFill>
                            <a:srgbClr val="000000"/>
                          </a:solidFill>
                          <a:effectLst/>
                          <a:latin typeface="Arial" charset="0"/>
                        </a:rPr>
                        <a:t>) un bon restaurant au premier </a:t>
                      </a:r>
                      <a:r>
                        <a:rPr kumimoji="0" lang="en-US" sz="2000" b="0" i="0" u="none" strike="noStrike" cap="none" normalizeH="0" baseline="0" dirty="0" err="1" smtClean="0">
                          <a:ln>
                            <a:noFill/>
                          </a:ln>
                          <a:solidFill>
                            <a:srgbClr val="000000"/>
                          </a:solidFill>
                          <a:effectLst/>
                          <a:latin typeface="Arial" charset="0"/>
                        </a:rPr>
                        <a:t>étage</a:t>
                      </a:r>
                      <a:r>
                        <a:rPr kumimoji="0" lang="en-US" sz="2000" b="0" i="0" u="none" strike="noStrike" cap="none" normalizeH="0" baseline="0" dirty="0" smtClean="0">
                          <a:ln>
                            <a:noFill/>
                          </a:ln>
                          <a:solidFill>
                            <a:srgbClr val="000000"/>
                          </a:solidFill>
                          <a:effectLst/>
                          <a:latin typeface="Arial" charset="0"/>
                        </a:rPr>
                        <a:t>.</a:t>
                      </a:r>
                    </a:p>
                  </a:txBody>
                  <a:tcPr marL="90000" marR="90000" marT="64440" marB="46800" horzOverflow="overflow">
                    <a:lnL>
                      <a:noFill/>
                    </a:lnL>
                    <a:lnR>
                      <a:noFill/>
                    </a:lnR>
                    <a:lnT>
                      <a:noFill/>
                    </a:lnT>
                    <a:lnB>
                      <a:noFill/>
                    </a:lnB>
                    <a:lnTlToBr>
                      <a:noFill/>
                    </a:lnTlToBr>
                    <a:lnBlToTr>
                      <a:noFill/>
                    </a:lnBlToTr>
                    <a:noFill/>
                  </a:tcPr>
                </a:tc>
                <a:tc>
                  <a:txBody>
                    <a:bodyPr/>
                    <a:lstStyle/>
                    <a:p>
                      <a:pPr marL="400050" marR="0" lvl="0" indent="-400050" algn="l" defTabSz="457200" rtl="0" eaLnBrk="1" fontAlgn="base" latinLnBrk="0" hangingPunct="1">
                        <a:lnSpc>
                          <a:spcPct val="100000"/>
                        </a:lnSpc>
                        <a:spcBef>
                          <a:spcPts val="600"/>
                        </a:spcBef>
                        <a:spcAft>
                          <a:spcPts val="600"/>
                        </a:spcAft>
                        <a:buClr>
                          <a:srgbClr val="000000"/>
                        </a:buClr>
                        <a:buSzPct val="100000"/>
                        <a:buFont typeface="Times New Roman" pitchFamily="18" charset="0"/>
                        <a:buNone/>
                        <a:tabLst>
                          <a:tab pos="400050" algn="l"/>
                          <a:tab pos="912813" algn="l"/>
                          <a:tab pos="1827213" algn="l"/>
                          <a:tab pos="2741613" algn="l"/>
                          <a:tab pos="3656013" algn="l"/>
                          <a:tab pos="4570413" algn="l"/>
                          <a:tab pos="5484813" algn="l"/>
                          <a:tab pos="6399213" algn="l"/>
                          <a:tab pos="7313613" algn="l"/>
                          <a:tab pos="8228013" algn="l"/>
                          <a:tab pos="9142413" algn="l"/>
                          <a:tab pos="10056813" algn="l"/>
                        </a:tabLst>
                      </a:pPr>
                      <a:r>
                        <a:rPr kumimoji="0" lang="en-US" sz="2000" b="1" i="0" u="none" strike="noStrike" cap="none" normalizeH="0" baseline="0" dirty="0" smtClean="0">
                          <a:ln>
                            <a:noFill/>
                          </a:ln>
                          <a:solidFill>
                            <a:srgbClr val="000000"/>
                          </a:solidFill>
                          <a:effectLst/>
                          <a:latin typeface="Arial" charset="0"/>
                        </a:rPr>
                        <a:t>5.</a:t>
                      </a:r>
                      <a:r>
                        <a:rPr kumimoji="0" lang="en-US" sz="2000" b="0" i="0" u="none" strike="noStrike" cap="none" normalizeH="0" baseline="0" dirty="0" smtClean="0">
                          <a:ln>
                            <a:noFill/>
                          </a:ln>
                          <a:solidFill>
                            <a:srgbClr val="000000"/>
                          </a:solidFill>
                          <a:effectLst/>
                          <a:latin typeface="Arial" charset="0"/>
                        </a:rPr>
                        <a:t>	Il (</a:t>
                      </a:r>
                      <a:r>
                        <a:rPr kumimoji="0" lang="en-US" sz="2000" b="0" i="0" u="none" strike="noStrike" cap="none" normalizeH="0" baseline="0" dirty="0" err="1" smtClean="0">
                          <a:ln>
                            <a:noFill/>
                          </a:ln>
                          <a:solidFill>
                            <a:srgbClr val="000000"/>
                          </a:solidFill>
                          <a:effectLst/>
                          <a:latin typeface="Arial" charset="0"/>
                        </a:rPr>
                        <a:t>neigeait</a:t>
                      </a:r>
                      <a:r>
                        <a:rPr kumimoji="0" lang="en-US" sz="2000" b="0" i="0" u="none" strike="noStrike" cap="none" normalizeH="0" baseline="0" dirty="0" smtClean="0">
                          <a:ln>
                            <a:noFill/>
                          </a:ln>
                          <a:solidFill>
                            <a:srgbClr val="000000"/>
                          </a:solidFill>
                          <a:effectLst/>
                          <a:latin typeface="Arial" charset="0"/>
                        </a:rPr>
                        <a:t> /</a:t>
                      </a:r>
                      <a:r>
                        <a:rPr kumimoji="0" lang="en-US" sz="2000" b="0" i="0" u="none" strike="noStrike" cap="none" normalizeH="0" baseline="0" dirty="0" err="1" smtClean="0">
                          <a:ln>
                            <a:noFill/>
                          </a:ln>
                          <a:solidFill>
                            <a:srgbClr val="000000"/>
                          </a:solidFill>
                          <a:effectLst/>
                          <a:latin typeface="Arial" charset="0"/>
                        </a:rPr>
                        <a:t>fallait</a:t>
                      </a:r>
                      <a:r>
                        <a:rPr kumimoji="0" lang="en-US" sz="2000" b="0" i="0" u="none" strike="noStrike" cap="none" normalizeH="0" baseline="0" dirty="0" smtClean="0">
                          <a:ln>
                            <a:noFill/>
                          </a:ln>
                          <a:solidFill>
                            <a:srgbClr val="000000"/>
                          </a:solidFill>
                          <a:effectLst/>
                          <a:latin typeface="Arial" charset="0"/>
                        </a:rPr>
                        <a:t>) </a:t>
                      </a:r>
                      <a:r>
                        <a:rPr kumimoji="0" lang="en-US" sz="2000" b="0" i="0" u="none" strike="noStrike" cap="none" normalizeH="0" baseline="0" dirty="0" err="1" smtClean="0">
                          <a:ln>
                            <a:noFill/>
                          </a:ln>
                          <a:solidFill>
                            <a:srgbClr val="000000"/>
                          </a:solidFill>
                          <a:effectLst/>
                          <a:latin typeface="Arial" charset="0"/>
                        </a:rPr>
                        <a:t>mettre</a:t>
                      </a:r>
                      <a:r>
                        <a:rPr kumimoji="0" lang="en-US" sz="2000" b="0" i="0" u="none" strike="noStrike" cap="none" normalizeH="0" baseline="0" dirty="0" smtClean="0">
                          <a:ln>
                            <a:noFill/>
                          </a:ln>
                          <a:solidFill>
                            <a:srgbClr val="000000"/>
                          </a:solidFill>
                          <a:effectLst/>
                          <a:latin typeface="Arial" charset="0"/>
                        </a:rPr>
                        <a:t> le </a:t>
                      </a:r>
                      <a:r>
                        <a:rPr kumimoji="0" lang="en-US" sz="2000" b="0" i="0" u="none" strike="noStrike" cap="none" normalizeH="0" baseline="0" dirty="0" err="1" smtClean="0">
                          <a:ln>
                            <a:noFill/>
                          </a:ln>
                          <a:solidFill>
                            <a:srgbClr val="000000"/>
                          </a:solidFill>
                          <a:effectLst/>
                          <a:latin typeface="Arial" charset="0"/>
                        </a:rPr>
                        <a:t>chauffage</a:t>
                      </a:r>
                      <a:r>
                        <a:rPr kumimoji="0" lang="en-US" sz="2000" b="0" i="0" u="none" strike="noStrike" cap="none" normalizeH="0" baseline="0" dirty="0" smtClean="0">
                          <a:ln>
                            <a:noFill/>
                          </a:ln>
                          <a:solidFill>
                            <a:srgbClr val="000000"/>
                          </a:solidFill>
                          <a:effectLst/>
                          <a:latin typeface="Arial" charset="0"/>
                        </a:rPr>
                        <a:t> (</a:t>
                      </a:r>
                      <a:r>
                        <a:rPr kumimoji="0" lang="en-US" sz="2000" b="0" i="1" u="none" strike="noStrike" cap="none" normalizeH="0" baseline="0" dirty="0" smtClean="0">
                          <a:ln>
                            <a:noFill/>
                          </a:ln>
                          <a:solidFill>
                            <a:srgbClr val="000000"/>
                          </a:solidFill>
                          <a:effectLst/>
                          <a:latin typeface="Arial" charset="0"/>
                        </a:rPr>
                        <a:t>heat</a:t>
                      </a:r>
                      <a:r>
                        <a:rPr kumimoji="0" lang="en-US" sz="2000" b="0" i="0" u="none" strike="noStrike" cap="none" normalizeH="0" baseline="0" dirty="0" smtClean="0">
                          <a:ln>
                            <a:noFill/>
                          </a:ln>
                          <a:solidFill>
                            <a:srgbClr val="000000"/>
                          </a:solidFill>
                          <a:effectLst/>
                          <a:latin typeface="Arial" charset="0"/>
                        </a:rPr>
                        <a:t>) </a:t>
                      </a:r>
                      <a:r>
                        <a:rPr kumimoji="0" lang="en-US" sz="2000" b="0" i="0" u="none" strike="noStrike" cap="none" normalizeH="0" baseline="0" dirty="0" err="1" smtClean="0">
                          <a:ln>
                            <a:noFill/>
                          </a:ln>
                          <a:solidFill>
                            <a:srgbClr val="000000"/>
                          </a:solidFill>
                          <a:effectLst/>
                          <a:latin typeface="Arial" charset="0"/>
                        </a:rPr>
                        <a:t>quand</a:t>
                      </a:r>
                      <a:r>
                        <a:rPr kumimoji="0" lang="en-US" sz="2000" b="0" i="0" u="none" strike="noStrike" cap="none" normalizeH="0" baseline="0" dirty="0" smtClean="0">
                          <a:ln>
                            <a:noFill/>
                          </a:ln>
                          <a:solidFill>
                            <a:srgbClr val="000000"/>
                          </a:solidFill>
                          <a:effectLst/>
                          <a:latin typeface="Arial" charset="0"/>
                        </a:rPr>
                        <a:t> </a:t>
                      </a:r>
                      <a:r>
                        <a:rPr kumimoji="0" lang="en-US" sz="2000" b="0" i="0" u="none" strike="noStrike" cap="none" normalizeH="0" baseline="0" dirty="0" err="1" smtClean="0">
                          <a:ln>
                            <a:noFill/>
                          </a:ln>
                          <a:solidFill>
                            <a:srgbClr val="000000"/>
                          </a:solidFill>
                          <a:effectLst/>
                          <a:latin typeface="Arial" charset="0"/>
                        </a:rPr>
                        <a:t>il</a:t>
                      </a:r>
                      <a:r>
                        <a:rPr kumimoji="0" lang="en-US" sz="2000" b="0" i="0" u="none" strike="noStrike" cap="none" normalizeH="0" baseline="0" dirty="0" smtClean="0">
                          <a:ln>
                            <a:noFill/>
                          </a:ln>
                          <a:solidFill>
                            <a:srgbClr val="000000"/>
                          </a:solidFill>
                          <a:effectLst/>
                          <a:latin typeface="Arial" charset="0"/>
                        </a:rPr>
                        <a:t> (</a:t>
                      </a:r>
                      <a:r>
                        <a:rPr kumimoji="0" lang="en-US" sz="2000" b="0" i="0" u="none" strike="noStrike" cap="none" normalizeH="0" baseline="0" dirty="0" err="1" smtClean="0">
                          <a:ln>
                            <a:noFill/>
                          </a:ln>
                          <a:solidFill>
                            <a:srgbClr val="000000"/>
                          </a:solidFill>
                          <a:effectLst/>
                          <a:latin typeface="Arial" charset="0"/>
                        </a:rPr>
                        <a:t>faisaient</a:t>
                      </a:r>
                      <a:r>
                        <a:rPr kumimoji="0" lang="en-US" sz="2000" b="0" i="0" u="none" strike="noStrike" cap="none" normalizeH="0" baseline="0" dirty="0" smtClean="0">
                          <a:ln>
                            <a:noFill/>
                          </a:ln>
                          <a:solidFill>
                            <a:srgbClr val="000000"/>
                          </a:solidFill>
                          <a:effectLst/>
                          <a:latin typeface="Arial" charset="0"/>
                        </a:rPr>
                        <a:t> /</a:t>
                      </a:r>
                      <a:r>
                        <a:rPr kumimoji="0" lang="en-US" sz="2000" b="0" i="0" u="none" strike="noStrike" cap="none" normalizeH="0" baseline="0" dirty="0" err="1" smtClean="0">
                          <a:ln>
                            <a:noFill/>
                          </a:ln>
                          <a:solidFill>
                            <a:srgbClr val="000000"/>
                          </a:solidFill>
                          <a:effectLst/>
                          <a:latin typeface="Arial" charset="0"/>
                        </a:rPr>
                        <a:t>faisait</a:t>
                      </a:r>
                      <a:r>
                        <a:rPr kumimoji="0" lang="en-US" sz="2000" b="0" i="0" u="none" strike="noStrike" cap="none" normalizeH="0" baseline="0" dirty="0" smtClean="0">
                          <a:ln>
                            <a:noFill/>
                          </a:ln>
                          <a:solidFill>
                            <a:srgbClr val="000000"/>
                          </a:solidFill>
                          <a:effectLst/>
                          <a:latin typeface="Arial" charset="0"/>
                        </a:rPr>
                        <a:t>) </a:t>
                      </a:r>
                      <a:r>
                        <a:rPr kumimoji="0" lang="en-US" sz="2000" b="0" i="0" u="none" strike="noStrike" cap="none" normalizeH="0" baseline="0" dirty="0" err="1" smtClean="0">
                          <a:ln>
                            <a:noFill/>
                          </a:ln>
                          <a:solidFill>
                            <a:srgbClr val="000000"/>
                          </a:solidFill>
                          <a:effectLst/>
                          <a:latin typeface="Arial" charset="0"/>
                        </a:rPr>
                        <a:t>froid</a:t>
                      </a:r>
                      <a:r>
                        <a:rPr kumimoji="0" lang="en-US" sz="2000" b="0" i="0" u="none" strike="noStrike" cap="none" normalizeH="0" baseline="0" dirty="0" smtClean="0">
                          <a:ln>
                            <a:noFill/>
                          </a:ln>
                          <a:solidFill>
                            <a:srgbClr val="000000"/>
                          </a:solidFill>
                          <a:effectLst/>
                          <a:latin typeface="Arial" charset="0"/>
                        </a:rPr>
                        <a:t>. </a:t>
                      </a:r>
                    </a:p>
                    <a:p>
                      <a:pPr marL="400050" marR="0" lvl="0" indent="-400050" algn="l" defTabSz="457200" rtl="0" eaLnBrk="1" fontAlgn="base" latinLnBrk="0" hangingPunct="1">
                        <a:lnSpc>
                          <a:spcPct val="100000"/>
                        </a:lnSpc>
                        <a:spcBef>
                          <a:spcPts val="600"/>
                        </a:spcBef>
                        <a:spcAft>
                          <a:spcPts val="600"/>
                        </a:spcAft>
                        <a:buClr>
                          <a:srgbClr val="000000"/>
                        </a:buClr>
                        <a:buSzPct val="100000"/>
                        <a:buFont typeface="Times New Roman" pitchFamily="18" charset="0"/>
                        <a:buNone/>
                        <a:tabLst>
                          <a:tab pos="400050" algn="l"/>
                          <a:tab pos="912813" algn="l"/>
                          <a:tab pos="1827213" algn="l"/>
                          <a:tab pos="2741613" algn="l"/>
                          <a:tab pos="3656013" algn="l"/>
                          <a:tab pos="4570413" algn="l"/>
                          <a:tab pos="5484813" algn="l"/>
                          <a:tab pos="6399213" algn="l"/>
                          <a:tab pos="7313613" algn="l"/>
                          <a:tab pos="8228013" algn="l"/>
                          <a:tab pos="9142413" algn="l"/>
                          <a:tab pos="10056813" algn="l"/>
                        </a:tabLst>
                      </a:pPr>
                      <a:r>
                        <a:rPr kumimoji="0" lang="en-US" sz="2000" b="1" i="0" u="none" strike="noStrike" cap="none" normalizeH="0" baseline="0" dirty="0" smtClean="0">
                          <a:ln>
                            <a:noFill/>
                          </a:ln>
                          <a:solidFill>
                            <a:srgbClr val="000000"/>
                          </a:solidFill>
                          <a:effectLst/>
                          <a:latin typeface="Arial" charset="0"/>
                        </a:rPr>
                        <a:t>6.</a:t>
                      </a:r>
                      <a:r>
                        <a:rPr kumimoji="0" lang="en-US" sz="2000" b="0" i="0" u="none" strike="noStrike" cap="none" normalizeH="0" baseline="0" dirty="0" smtClean="0">
                          <a:ln>
                            <a:noFill/>
                          </a:ln>
                          <a:solidFill>
                            <a:srgbClr val="000000"/>
                          </a:solidFill>
                          <a:effectLst/>
                          <a:latin typeface="Arial" charset="0"/>
                        </a:rPr>
                        <a:t>	</a:t>
                      </a:r>
                      <a:r>
                        <a:rPr kumimoji="0" lang="en-US" sz="2000" b="0" i="0" u="none" strike="noStrike" cap="none" normalizeH="0" baseline="0" dirty="0" err="1" smtClean="0">
                          <a:ln>
                            <a:noFill/>
                          </a:ln>
                          <a:solidFill>
                            <a:srgbClr val="000000"/>
                          </a:solidFill>
                          <a:effectLst/>
                          <a:latin typeface="Arial" charset="0"/>
                        </a:rPr>
                        <a:t>Qu’est-ce</a:t>
                      </a:r>
                      <a:r>
                        <a:rPr kumimoji="0" lang="en-US" sz="2000" b="0" i="0" u="none" strike="noStrike" cap="none" normalizeH="0" baseline="0" dirty="0" smtClean="0">
                          <a:ln>
                            <a:noFill/>
                          </a:ln>
                          <a:solidFill>
                            <a:srgbClr val="000000"/>
                          </a:solidFill>
                          <a:effectLst/>
                          <a:latin typeface="Arial" charset="0"/>
                        </a:rPr>
                        <a:t> </a:t>
                      </a:r>
                      <a:r>
                        <a:rPr kumimoji="0" lang="en-US" sz="2000" b="0" i="0" u="none" strike="noStrike" cap="none" normalizeH="0" baseline="0" dirty="0" err="1" smtClean="0">
                          <a:ln>
                            <a:noFill/>
                          </a:ln>
                          <a:solidFill>
                            <a:srgbClr val="000000"/>
                          </a:solidFill>
                          <a:effectLst/>
                          <a:latin typeface="Arial" charset="0"/>
                        </a:rPr>
                        <a:t>que</a:t>
                      </a:r>
                      <a:r>
                        <a:rPr kumimoji="0" lang="en-US" sz="2000" b="0" i="0" u="none" strike="noStrike" cap="none" normalizeH="0" baseline="0" dirty="0" smtClean="0">
                          <a:ln>
                            <a:noFill/>
                          </a:ln>
                          <a:solidFill>
                            <a:srgbClr val="000000"/>
                          </a:solidFill>
                          <a:effectLst/>
                          <a:latin typeface="Arial" charset="0"/>
                        </a:rPr>
                        <a:t> </a:t>
                      </a:r>
                      <a:r>
                        <a:rPr kumimoji="0" lang="en-US" sz="2000" b="0" i="0" u="none" strike="noStrike" cap="none" normalizeH="0" baseline="0" dirty="0" err="1" smtClean="0">
                          <a:ln>
                            <a:noFill/>
                          </a:ln>
                          <a:solidFill>
                            <a:srgbClr val="000000"/>
                          </a:solidFill>
                          <a:effectLst/>
                          <a:latin typeface="Arial" charset="0"/>
                        </a:rPr>
                        <a:t>tu</a:t>
                      </a:r>
                      <a:r>
                        <a:rPr kumimoji="0" lang="en-US" sz="2000" b="0" i="0" u="none" strike="noStrike" cap="none" normalizeH="0" baseline="0" dirty="0" smtClean="0">
                          <a:ln>
                            <a:noFill/>
                          </a:ln>
                          <a:solidFill>
                            <a:srgbClr val="000000"/>
                          </a:solidFill>
                          <a:effectLst/>
                          <a:latin typeface="Arial" charset="0"/>
                        </a:rPr>
                        <a:t> (</a:t>
                      </a:r>
                      <a:r>
                        <a:rPr kumimoji="0" lang="en-US" sz="2000" b="0" i="0" u="none" strike="noStrike" cap="none" normalizeH="0" baseline="0" dirty="0" err="1" smtClean="0">
                          <a:ln>
                            <a:noFill/>
                          </a:ln>
                          <a:solidFill>
                            <a:srgbClr val="000000"/>
                          </a:solidFill>
                          <a:effectLst/>
                          <a:latin typeface="Arial" charset="0"/>
                        </a:rPr>
                        <a:t>faisait</a:t>
                      </a:r>
                      <a:r>
                        <a:rPr kumimoji="0" lang="en-US" sz="2000" b="0" i="0" u="none" strike="noStrike" cap="none" normalizeH="0" baseline="0" dirty="0" smtClean="0">
                          <a:ln>
                            <a:noFill/>
                          </a:ln>
                          <a:solidFill>
                            <a:srgbClr val="000000"/>
                          </a:solidFill>
                          <a:effectLst/>
                          <a:latin typeface="Arial" charset="0"/>
                        </a:rPr>
                        <a:t> / </a:t>
                      </a:r>
                      <a:r>
                        <a:rPr kumimoji="0" lang="en-US" sz="2000" b="0" i="0" u="none" strike="noStrike" cap="none" normalizeH="0" baseline="0" dirty="0" err="1" smtClean="0">
                          <a:ln>
                            <a:noFill/>
                          </a:ln>
                          <a:solidFill>
                            <a:srgbClr val="000000"/>
                          </a:solidFill>
                          <a:effectLst/>
                          <a:latin typeface="Arial" charset="0"/>
                        </a:rPr>
                        <a:t>faisais</a:t>
                      </a:r>
                      <a:r>
                        <a:rPr kumimoji="0" lang="en-US" sz="2000" b="0" i="0" u="none" strike="noStrike" cap="none" normalizeH="0" baseline="0" dirty="0" smtClean="0">
                          <a:ln>
                            <a:noFill/>
                          </a:ln>
                          <a:solidFill>
                            <a:srgbClr val="000000"/>
                          </a:solidFill>
                          <a:effectLst/>
                          <a:latin typeface="Arial" charset="0"/>
                        </a:rPr>
                        <a:t>) à la </a:t>
                      </a:r>
                      <a:r>
                        <a:rPr kumimoji="0" lang="en-US" sz="2000" b="0" i="0" u="none" strike="noStrike" cap="none" normalizeH="0" baseline="0" dirty="0" err="1" smtClean="0">
                          <a:ln>
                            <a:noFill/>
                          </a:ln>
                          <a:solidFill>
                            <a:srgbClr val="000000"/>
                          </a:solidFill>
                          <a:effectLst/>
                          <a:latin typeface="Arial" charset="0"/>
                        </a:rPr>
                        <a:t>plage</a:t>
                      </a:r>
                      <a:r>
                        <a:rPr kumimoji="0" lang="en-US" sz="2000" b="0" i="0" u="none" strike="noStrike" cap="none" normalizeH="0" baseline="0" dirty="0" smtClean="0">
                          <a:ln>
                            <a:noFill/>
                          </a:ln>
                          <a:solidFill>
                            <a:srgbClr val="000000"/>
                          </a:solidFill>
                          <a:effectLst/>
                          <a:latin typeface="Arial" charset="0"/>
                        </a:rPr>
                        <a:t>? </a:t>
                      </a:r>
                    </a:p>
                    <a:p>
                      <a:pPr marL="400050" marR="0" lvl="0" indent="-400050" algn="l" defTabSz="457200" rtl="0" eaLnBrk="1" fontAlgn="base" latinLnBrk="0" hangingPunct="1">
                        <a:lnSpc>
                          <a:spcPct val="100000"/>
                        </a:lnSpc>
                        <a:spcBef>
                          <a:spcPts val="600"/>
                        </a:spcBef>
                        <a:spcAft>
                          <a:spcPts val="600"/>
                        </a:spcAft>
                        <a:buClr>
                          <a:srgbClr val="000000"/>
                        </a:buClr>
                        <a:buSzPct val="100000"/>
                        <a:buFont typeface="Times New Roman" pitchFamily="18" charset="0"/>
                        <a:buNone/>
                        <a:tabLst>
                          <a:tab pos="400050" algn="l"/>
                          <a:tab pos="912813" algn="l"/>
                          <a:tab pos="1827213" algn="l"/>
                          <a:tab pos="2741613" algn="l"/>
                          <a:tab pos="3656013" algn="l"/>
                          <a:tab pos="4570413" algn="l"/>
                          <a:tab pos="5484813" algn="l"/>
                          <a:tab pos="6399213" algn="l"/>
                          <a:tab pos="7313613" algn="l"/>
                          <a:tab pos="8228013" algn="l"/>
                          <a:tab pos="9142413" algn="l"/>
                          <a:tab pos="10056813" algn="l"/>
                        </a:tabLst>
                      </a:pPr>
                      <a:r>
                        <a:rPr kumimoji="0" lang="en-US" sz="2000" b="1" i="0" u="none" strike="noStrike" cap="none" normalizeH="0" baseline="0" dirty="0" smtClean="0">
                          <a:ln>
                            <a:noFill/>
                          </a:ln>
                          <a:solidFill>
                            <a:srgbClr val="000000"/>
                          </a:solidFill>
                          <a:effectLst/>
                          <a:latin typeface="Arial" charset="0"/>
                        </a:rPr>
                        <a:t>7.</a:t>
                      </a:r>
                      <a:r>
                        <a:rPr kumimoji="0" lang="en-US" sz="2000" b="0" i="0" u="none" strike="noStrike" cap="none" normalizeH="0" baseline="0" dirty="0" smtClean="0">
                          <a:ln>
                            <a:noFill/>
                          </a:ln>
                          <a:solidFill>
                            <a:srgbClr val="000000"/>
                          </a:solidFill>
                          <a:effectLst/>
                          <a:latin typeface="Arial" charset="0"/>
                        </a:rPr>
                        <a:t>	</a:t>
                      </a:r>
                      <a:r>
                        <a:rPr kumimoji="0" lang="en-US" sz="2000" b="0" i="0" u="none" strike="noStrike" cap="none" normalizeH="0" baseline="0" dirty="0" err="1" smtClean="0">
                          <a:ln>
                            <a:noFill/>
                          </a:ln>
                          <a:solidFill>
                            <a:srgbClr val="000000"/>
                          </a:solidFill>
                          <a:effectLst/>
                          <a:latin typeface="Arial" charset="0"/>
                        </a:rPr>
                        <a:t>Vous</a:t>
                      </a:r>
                      <a:r>
                        <a:rPr kumimoji="0" lang="en-US" sz="2000" b="0" i="0" u="none" strike="noStrike" cap="none" normalizeH="0" baseline="0" dirty="0" smtClean="0">
                          <a:ln>
                            <a:noFill/>
                          </a:ln>
                          <a:solidFill>
                            <a:srgbClr val="000000"/>
                          </a:solidFill>
                          <a:effectLst/>
                          <a:latin typeface="Arial" charset="0"/>
                        </a:rPr>
                        <a:t> (</a:t>
                      </a:r>
                      <a:r>
                        <a:rPr kumimoji="0" lang="en-US" sz="2000" b="0" i="0" u="none" strike="noStrike" cap="none" normalizeH="0" baseline="0" dirty="0" err="1" smtClean="0">
                          <a:ln>
                            <a:noFill/>
                          </a:ln>
                          <a:solidFill>
                            <a:srgbClr val="000000"/>
                          </a:solidFill>
                          <a:effectLst/>
                          <a:latin typeface="Arial" charset="0"/>
                        </a:rPr>
                        <a:t>lisiez</a:t>
                      </a:r>
                      <a:r>
                        <a:rPr kumimoji="0" lang="en-US" sz="2000" b="0" i="0" u="none" strike="noStrike" cap="none" normalizeH="0" baseline="0" dirty="0" smtClean="0">
                          <a:ln>
                            <a:noFill/>
                          </a:ln>
                          <a:solidFill>
                            <a:srgbClr val="000000"/>
                          </a:solidFill>
                          <a:effectLst/>
                          <a:latin typeface="Arial" charset="0"/>
                        </a:rPr>
                        <a:t>/</a:t>
                      </a:r>
                      <a:r>
                        <a:rPr kumimoji="0" lang="en-US" sz="2000" b="0" i="0" u="none" strike="noStrike" cap="none" normalizeH="0" baseline="0" dirty="0" err="1" smtClean="0">
                          <a:ln>
                            <a:noFill/>
                          </a:ln>
                          <a:solidFill>
                            <a:srgbClr val="000000"/>
                          </a:solidFill>
                          <a:effectLst/>
                          <a:latin typeface="Arial" charset="0"/>
                        </a:rPr>
                        <a:t>lisaient</a:t>
                      </a:r>
                      <a:r>
                        <a:rPr kumimoji="0" lang="en-US" sz="2000" b="0" i="0" u="none" strike="noStrike" cap="none" normalizeH="0" baseline="0" dirty="0" smtClean="0">
                          <a:ln>
                            <a:noFill/>
                          </a:ln>
                          <a:solidFill>
                            <a:srgbClr val="000000"/>
                          </a:solidFill>
                          <a:effectLst/>
                          <a:latin typeface="Arial" charset="0"/>
                        </a:rPr>
                        <a:t>) beaucoup </a:t>
                      </a:r>
                      <a:r>
                        <a:rPr kumimoji="0" lang="en-US" sz="2000" b="0" i="0" u="none" strike="noStrike" cap="none" normalizeH="0" baseline="0" dirty="0" err="1" smtClean="0">
                          <a:ln>
                            <a:noFill/>
                          </a:ln>
                          <a:solidFill>
                            <a:srgbClr val="000000"/>
                          </a:solidFill>
                          <a:effectLst/>
                          <a:latin typeface="Arial" charset="0"/>
                        </a:rPr>
                        <a:t>avant</a:t>
                      </a:r>
                      <a:r>
                        <a:rPr kumimoji="0" lang="en-US" sz="2000" b="0" i="0" u="none" strike="noStrike" cap="none" normalizeH="0" baseline="0" dirty="0" smtClean="0">
                          <a:ln>
                            <a:noFill/>
                          </a:ln>
                          <a:solidFill>
                            <a:srgbClr val="000000"/>
                          </a:solidFill>
                          <a:effectLst/>
                          <a:latin typeface="Arial" charset="0"/>
                        </a:rPr>
                        <a:t>? </a:t>
                      </a:r>
                    </a:p>
                    <a:p>
                      <a:pPr marL="400050" marR="0" lvl="0" indent="-400050" algn="l" defTabSz="457200" rtl="0" eaLnBrk="1" fontAlgn="base" latinLnBrk="0" hangingPunct="1">
                        <a:lnSpc>
                          <a:spcPct val="100000"/>
                        </a:lnSpc>
                        <a:spcBef>
                          <a:spcPts val="600"/>
                        </a:spcBef>
                        <a:spcAft>
                          <a:spcPts val="600"/>
                        </a:spcAft>
                        <a:buClr>
                          <a:srgbClr val="000000"/>
                        </a:buClr>
                        <a:buSzPct val="100000"/>
                        <a:buFont typeface="Times New Roman" pitchFamily="18" charset="0"/>
                        <a:buNone/>
                        <a:tabLst>
                          <a:tab pos="400050" algn="l"/>
                          <a:tab pos="912813" algn="l"/>
                          <a:tab pos="1827213" algn="l"/>
                          <a:tab pos="2741613" algn="l"/>
                          <a:tab pos="3656013" algn="l"/>
                          <a:tab pos="4570413" algn="l"/>
                          <a:tab pos="5484813" algn="l"/>
                          <a:tab pos="6399213" algn="l"/>
                          <a:tab pos="7313613" algn="l"/>
                          <a:tab pos="8228013" algn="l"/>
                          <a:tab pos="9142413" algn="l"/>
                          <a:tab pos="10056813" algn="l"/>
                        </a:tabLst>
                      </a:pPr>
                      <a:r>
                        <a:rPr kumimoji="0" lang="en-US" sz="2000" b="1" i="0" u="none" strike="noStrike" cap="none" normalizeH="0" baseline="0" dirty="0" smtClean="0">
                          <a:ln>
                            <a:noFill/>
                          </a:ln>
                          <a:solidFill>
                            <a:srgbClr val="000000"/>
                          </a:solidFill>
                          <a:effectLst/>
                          <a:latin typeface="Arial" charset="0"/>
                        </a:rPr>
                        <a:t>8.</a:t>
                      </a:r>
                      <a:r>
                        <a:rPr kumimoji="0" lang="en-US" sz="2000" b="0" i="0" u="none" strike="noStrike" cap="none" normalizeH="0" baseline="0" dirty="0" smtClean="0">
                          <a:ln>
                            <a:noFill/>
                          </a:ln>
                          <a:solidFill>
                            <a:srgbClr val="000000"/>
                          </a:solidFill>
                          <a:effectLst/>
                          <a:latin typeface="Arial" charset="0"/>
                        </a:rPr>
                        <a:t>	Nous (</a:t>
                      </a:r>
                      <a:r>
                        <a:rPr kumimoji="0" lang="en-US" sz="2000" b="0" i="0" u="none" strike="noStrike" cap="none" normalizeH="0" baseline="0" dirty="0" err="1" smtClean="0">
                          <a:ln>
                            <a:noFill/>
                          </a:ln>
                          <a:solidFill>
                            <a:srgbClr val="000000"/>
                          </a:solidFill>
                          <a:effectLst/>
                          <a:latin typeface="Arial" charset="0"/>
                        </a:rPr>
                        <a:t>étaient</a:t>
                      </a:r>
                      <a:r>
                        <a:rPr kumimoji="0" lang="en-US" sz="2000" b="0" i="0" u="none" strike="noStrike" cap="none" normalizeH="0" baseline="0" dirty="0" smtClean="0">
                          <a:ln>
                            <a:noFill/>
                          </a:ln>
                          <a:solidFill>
                            <a:srgbClr val="000000"/>
                          </a:solidFill>
                          <a:effectLst/>
                          <a:latin typeface="Arial" charset="0"/>
                        </a:rPr>
                        <a:t> /</a:t>
                      </a:r>
                      <a:r>
                        <a:rPr kumimoji="0" lang="en-US" sz="2000" b="0" i="0" u="none" strike="noStrike" cap="none" normalizeH="0" baseline="0" dirty="0" err="1" smtClean="0">
                          <a:ln>
                            <a:noFill/>
                          </a:ln>
                          <a:solidFill>
                            <a:srgbClr val="000000"/>
                          </a:solidFill>
                          <a:effectLst/>
                          <a:latin typeface="Arial" charset="0"/>
                        </a:rPr>
                        <a:t>étions</a:t>
                      </a:r>
                      <a:r>
                        <a:rPr kumimoji="0" lang="en-US" sz="2000" b="0" i="0" u="none" strike="noStrike" cap="none" normalizeH="0" baseline="0" dirty="0" smtClean="0">
                          <a:ln>
                            <a:noFill/>
                          </a:ln>
                          <a:solidFill>
                            <a:srgbClr val="000000"/>
                          </a:solidFill>
                          <a:effectLst/>
                          <a:latin typeface="Arial" charset="0"/>
                        </a:rPr>
                        <a:t>) </a:t>
                      </a:r>
                      <a:r>
                        <a:rPr kumimoji="0" lang="en-US" sz="2000" b="0" i="0" u="none" strike="noStrike" cap="none" normalizeH="0" baseline="0" dirty="0" err="1" smtClean="0">
                          <a:ln>
                            <a:noFill/>
                          </a:ln>
                          <a:solidFill>
                            <a:srgbClr val="000000"/>
                          </a:solidFill>
                          <a:effectLst/>
                          <a:latin typeface="Arial" charset="0"/>
                        </a:rPr>
                        <a:t>trois</a:t>
                      </a:r>
                      <a:r>
                        <a:rPr kumimoji="0" lang="en-US" sz="2000" b="0" i="0" u="none" strike="noStrike" cap="none" normalizeH="0" baseline="0" dirty="0" smtClean="0">
                          <a:ln>
                            <a:noFill/>
                          </a:ln>
                          <a:solidFill>
                            <a:srgbClr val="000000"/>
                          </a:solidFill>
                          <a:effectLst/>
                          <a:latin typeface="Arial" charset="0"/>
                        </a:rPr>
                        <a:t> </a:t>
                      </a:r>
                      <a:r>
                        <a:rPr kumimoji="0" lang="en-US" sz="2000" b="0" i="0" u="none" strike="noStrike" cap="none" normalizeH="0" baseline="0" dirty="0" err="1" smtClean="0">
                          <a:ln>
                            <a:noFill/>
                          </a:ln>
                          <a:solidFill>
                            <a:srgbClr val="000000"/>
                          </a:solidFill>
                          <a:effectLst/>
                          <a:latin typeface="Arial" charset="0"/>
                        </a:rPr>
                        <a:t>dans</a:t>
                      </a:r>
                      <a:r>
                        <a:rPr kumimoji="0" lang="en-US" sz="2000" b="0" i="0" u="none" strike="noStrike" cap="none" normalizeH="0" baseline="0" dirty="0" smtClean="0">
                          <a:ln>
                            <a:noFill/>
                          </a:ln>
                          <a:solidFill>
                            <a:srgbClr val="000000"/>
                          </a:solidFill>
                          <a:effectLst/>
                          <a:latin typeface="Arial" charset="0"/>
                        </a:rPr>
                        <a:t> la petite </a:t>
                      </a:r>
                      <a:r>
                        <a:rPr kumimoji="0" lang="en-US" sz="2000" b="0" i="0" u="none" strike="noStrike" cap="none" normalizeH="0" baseline="0" dirty="0" err="1" smtClean="0">
                          <a:ln>
                            <a:noFill/>
                          </a:ln>
                          <a:solidFill>
                            <a:srgbClr val="000000"/>
                          </a:solidFill>
                          <a:effectLst/>
                          <a:latin typeface="Arial" charset="0"/>
                        </a:rPr>
                        <a:t>chambre</a:t>
                      </a:r>
                      <a:r>
                        <a:rPr kumimoji="0" lang="en-US" sz="2000" b="0" i="0" u="none" strike="noStrike" cap="none" normalizeH="0" baseline="0" dirty="0" smtClean="0">
                          <a:ln>
                            <a:noFill/>
                          </a:ln>
                          <a:solidFill>
                            <a:srgbClr val="000000"/>
                          </a:solidFill>
                          <a:effectLst/>
                          <a:latin typeface="Arial" charset="0"/>
                        </a:rPr>
                        <a:t>. </a:t>
                      </a:r>
                    </a:p>
                  </a:txBody>
                  <a:tcPr marL="90000" marR="90000" marT="64440" marB="46800" horzOverflow="overflow">
                    <a:lnL>
                      <a:noFill/>
                    </a:lnL>
                    <a:lnR>
                      <a:noFill/>
                    </a:lnR>
                    <a:lnT>
                      <a:noFill/>
                    </a:lnT>
                    <a:lnB>
                      <a:noFill/>
                    </a:lnB>
                    <a:lnTlToBr>
                      <a:noFill/>
                    </a:lnTlToBr>
                    <a:lnBlToTr>
                      <a:noFill/>
                    </a:lnBlToTr>
                    <a:noFill/>
                  </a:tcPr>
                </a:tc>
              </a:tr>
            </a:tbl>
          </a:graphicData>
        </a:graphic>
      </p:graphicFrame>
      <p:sp>
        <p:nvSpPr>
          <p:cNvPr id="6" name="Text Box 2"/>
          <p:cNvSpPr txBox="1">
            <a:spLocks noChangeArrowheads="1"/>
          </p:cNvSpPr>
          <p:nvPr/>
        </p:nvSpPr>
        <p:spPr bwMode="auto">
          <a:xfrm>
            <a:off x="1532060" y="1203081"/>
            <a:ext cx="8397386" cy="433068"/>
          </a:xfrm>
          <a:prstGeom prst="rect">
            <a:avLst/>
          </a:prstGeom>
          <a:noFill/>
          <a:ln w="9525">
            <a:noFill/>
            <a:round/>
            <a:headEnd/>
            <a:tailEnd/>
          </a:ln>
        </p:spPr>
        <p:txBody>
          <a:bodyPr wrap="square" lIns="90000" tIns="46800" rIns="90000" bIns="46800">
            <a:spAutoFit/>
          </a:bodyPr>
          <a:lstStyle/>
          <a:p>
            <a:pPr>
              <a:spcBef>
                <a:spcPts val="750"/>
              </a:spcBef>
              <a:tabLst>
                <a:tab pos="1600200" algn="l"/>
                <a:tab pos="1828800" algn="l"/>
                <a:tab pos="2743200" algn="l"/>
                <a:tab pos="3657600" algn="l"/>
                <a:tab pos="4572000" algn="l"/>
                <a:tab pos="5486400" algn="l"/>
                <a:tab pos="6400800" algn="l"/>
                <a:tab pos="7315200" algn="l"/>
                <a:tab pos="8229600" algn="l"/>
                <a:tab pos="9144000" algn="l"/>
                <a:tab pos="10058400" algn="l"/>
              </a:tabLst>
            </a:pPr>
            <a:r>
              <a:rPr lang="en-US" altLang="en-US" sz="2200" b="1" dirty="0" smtClean="0">
                <a:solidFill>
                  <a:srgbClr val="FFFFFF"/>
                </a:solidFill>
              </a:rPr>
              <a:t>!</a:t>
            </a:r>
            <a:r>
              <a:rPr lang="en-US" altLang="en-US" sz="2200" b="1" dirty="0" smtClean="0">
                <a:solidFill>
                  <a:srgbClr val="000000"/>
                </a:solidFill>
              </a:rPr>
              <a:t> </a:t>
            </a:r>
            <a:r>
              <a:rPr lang="en-US" altLang="en-US" sz="2100" b="1" dirty="0" err="1" smtClean="0">
                <a:solidFill>
                  <a:srgbClr val="000000"/>
                </a:solidFill>
              </a:rPr>
              <a:t>Choisissez</a:t>
            </a:r>
            <a:r>
              <a:rPr lang="en-US" altLang="en-US" sz="2100" b="1" dirty="0" smtClean="0">
                <a:solidFill>
                  <a:srgbClr val="000000"/>
                </a:solidFill>
              </a:rPr>
              <a:t> la </a:t>
            </a:r>
            <a:r>
              <a:rPr lang="en-US" altLang="en-US" sz="2100" b="1" dirty="0" err="1" smtClean="0">
                <a:solidFill>
                  <a:srgbClr val="000000"/>
                </a:solidFill>
              </a:rPr>
              <a:t>réponse</a:t>
            </a:r>
            <a:r>
              <a:rPr lang="en-US" altLang="en-US" sz="2100" b="1" dirty="0" smtClean="0">
                <a:solidFill>
                  <a:srgbClr val="000000"/>
                </a:solidFill>
              </a:rPr>
              <a:t> </a:t>
            </a:r>
            <a:r>
              <a:rPr lang="en-US" altLang="en-US" sz="2100" b="1" dirty="0" err="1" smtClean="0">
                <a:solidFill>
                  <a:srgbClr val="000000"/>
                </a:solidFill>
              </a:rPr>
              <a:t>correcte</a:t>
            </a:r>
            <a:r>
              <a:rPr lang="en-US" altLang="en-US" sz="2100" b="1" dirty="0" smtClean="0">
                <a:solidFill>
                  <a:srgbClr val="000000"/>
                </a:solidFill>
              </a:rPr>
              <a:t> pour </a:t>
            </a:r>
            <a:r>
              <a:rPr lang="en-US" altLang="en-US" sz="2100" b="1" dirty="0" err="1" smtClean="0">
                <a:solidFill>
                  <a:srgbClr val="000000"/>
                </a:solidFill>
              </a:rPr>
              <a:t>compléter</a:t>
            </a:r>
            <a:r>
              <a:rPr lang="en-US" altLang="en-US" sz="2100" b="1" dirty="0" smtClean="0">
                <a:solidFill>
                  <a:srgbClr val="000000"/>
                </a:solidFill>
              </a:rPr>
              <a:t> les phrases. </a:t>
            </a:r>
            <a:endParaRPr lang="en-US" altLang="en-US" sz="2100" b="1" dirty="0">
              <a:solidFill>
                <a:srgbClr val="000000"/>
              </a:solidFill>
            </a:endParaRPr>
          </a:p>
        </p:txBody>
      </p:sp>
    </p:spTree>
    <p:extLst>
      <p:ext uri="{BB962C8B-B14F-4D97-AF65-F5344CB8AC3E}">
        <p14:creationId xmlns="" xmlns:p14="http://schemas.microsoft.com/office/powerpoint/2010/main" val="3882435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404943" y="417377"/>
            <a:ext cx="10286503" cy="579086"/>
          </a:xfrm>
        </p:spPr>
        <p:txBody>
          <a:bodyPr>
            <a:normAutofit fontScale="90000"/>
          </a:bodyPr>
          <a:lstStyle/>
          <a:p>
            <a:r>
              <a:rPr lang="tr-TR" dirty="0" err="1" smtClean="0"/>
              <a:t>L’Imparfait</a:t>
            </a:r>
            <a:endParaRPr lang="tr-TR" dirty="0"/>
          </a:p>
        </p:txBody>
      </p:sp>
      <p:sp>
        <p:nvSpPr>
          <p:cNvPr id="4" name="3 Dikdörtgen"/>
          <p:cNvSpPr/>
          <p:nvPr/>
        </p:nvSpPr>
        <p:spPr>
          <a:xfrm>
            <a:off x="926123" y="1512277"/>
            <a:ext cx="10011508" cy="461665"/>
          </a:xfrm>
          <a:prstGeom prst="rect">
            <a:avLst/>
          </a:prstGeom>
        </p:spPr>
        <p:txBody>
          <a:bodyPr wrap="square">
            <a:spAutoFit/>
          </a:bodyPr>
          <a:lstStyle/>
          <a:p>
            <a:endParaRPr lang="tr-TR" sz="2400" dirty="0"/>
          </a:p>
        </p:txBody>
      </p:sp>
      <p:sp>
        <p:nvSpPr>
          <p:cNvPr id="6" name="Text Box 2"/>
          <p:cNvSpPr txBox="1">
            <a:spLocks noChangeArrowheads="1"/>
          </p:cNvSpPr>
          <p:nvPr/>
        </p:nvSpPr>
        <p:spPr bwMode="auto">
          <a:xfrm>
            <a:off x="633045" y="1203081"/>
            <a:ext cx="9999785" cy="3787833"/>
          </a:xfrm>
          <a:prstGeom prst="rect">
            <a:avLst/>
          </a:prstGeom>
          <a:noFill/>
          <a:ln w="9525">
            <a:noFill/>
            <a:round/>
            <a:headEnd/>
            <a:tailEnd/>
          </a:ln>
        </p:spPr>
        <p:txBody>
          <a:bodyPr wrap="square" lIns="90000" tIns="46800" rIns="90000" bIns="46800">
            <a:spAutoFit/>
          </a:bodyPr>
          <a:lstStyle/>
          <a:p>
            <a:r>
              <a:rPr lang="fr-FR" sz="2400" dirty="0" smtClean="0"/>
              <a:t>Le passé composé est utilisé en français pour répondre à </a:t>
            </a:r>
            <a:r>
              <a:rPr lang="fr-FR" sz="2400" dirty="0" smtClean="0"/>
              <a:t>la question</a:t>
            </a:r>
            <a:r>
              <a:rPr lang="fr-FR" sz="2400" dirty="0" smtClean="0"/>
              <a:t> 'Que s'est-il passé </a:t>
            </a:r>
            <a:r>
              <a:rPr lang="fr-FR" sz="2400" dirty="0" smtClean="0"/>
              <a:t>?'.</a:t>
            </a:r>
          </a:p>
          <a:p>
            <a:endParaRPr lang="fr-FR" sz="2400" dirty="0" smtClean="0"/>
          </a:p>
          <a:p>
            <a:r>
              <a:rPr lang="fr-FR" sz="2400" dirty="0" smtClean="0"/>
              <a:t>L'imparfait</a:t>
            </a:r>
            <a:r>
              <a:rPr lang="fr-FR" sz="2400" dirty="0" smtClean="0"/>
              <a:t> répond à la question 'Que se passait-il quand l'événement s'est produit </a:t>
            </a:r>
            <a:r>
              <a:rPr lang="fr-FR" sz="2400" dirty="0" smtClean="0"/>
              <a:t>?'.</a:t>
            </a:r>
          </a:p>
          <a:p>
            <a:endParaRPr lang="fr-FR" sz="2400" dirty="0" smtClean="0"/>
          </a:p>
          <a:p>
            <a:r>
              <a:rPr lang="fr-FR" sz="2400" dirty="0" smtClean="0"/>
              <a:t>Le passé composé relate généralement des événements,</a:t>
            </a:r>
          </a:p>
          <a:p>
            <a:r>
              <a:rPr lang="fr-FR" sz="2400" dirty="0" smtClean="0"/>
              <a:t>l'imparfait  décrit ce qui se passait, ce qui était, ou des habitudes passées</a:t>
            </a:r>
            <a:r>
              <a:rPr lang="fr-FR" sz="2400" dirty="0" smtClean="0"/>
              <a:t>.</a:t>
            </a:r>
          </a:p>
          <a:p>
            <a:endParaRPr lang="fr-FR" sz="2400" dirty="0" smtClean="0"/>
          </a:p>
        </p:txBody>
      </p:sp>
    </p:spTree>
    <p:extLst>
      <p:ext uri="{BB962C8B-B14F-4D97-AF65-F5344CB8AC3E}">
        <p14:creationId xmlns="" xmlns:p14="http://schemas.microsoft.com/office/powerpoint/2010/main" val="3882435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404943" y="417377"/>
            <a:ext cx="10286503" cy="579086"/>
          </a:xfrm>
        </p:spPr>
        <p:txBody>
          <a:bodyPr>
            <a:normAutofit fontScale="90000"/>
          </a:bodyPr>
          <a:lstStyle/>
          <a:p>
            <a:r>
              <a:rPr lang="tr-TR" dirty="0" err="1" smtClean="0"/>
              <a:t>L’Imparfait</a:t>
            </a:r>
            <a:endParaRPr lang="tr-TR" dirty="0"/>
          </a:p>
        </p:txBody>
      </p:sp>
      <p:sp>
        <p:nvSpPr>
          <p:cNvPr id="4" name="3 Dikdörtgen"/>
          <p:cNvSpPr/>
          <p:nvPr/>
        </p:nvSpPr>
        <p:spPr>
          <a:xfrm>
            <a:off x="926123" y="1512277"/>
            <a:ext cx="10011508" cy="461665"/>
          </a:xfrm>
          <a:prstGeom prst="rect">
            <a:avLst/>
          </a:prstGeom>
        </p:spPr>
        <p:txBody>
          <a:bodyPr wrap="square">
            <a:spAutoFit/>
          </a:bodyPr>
          <a:lstStyle/>
          <a:p>
            <a:endParaRPr lang="tr-TR" sz="2400" dirty="0"/>
          </a:p>
        </p:txBody>
      </p:sp>
      <p:sp>
        <p:nvSpPr>
          <p:cNvPr id="6" name="Text Box 2"/>
          <p:cNvSpPr txBox="1">
            <a:spLocks noChangeArrowheads="1"/>
          </p:cNvSpPr>
          <p:nvPr/>
        </p:nvSpPr>
        <p:spPr bwMode="auto">
          <a:xfrm>
            <a:off x="633045" y="1203081"/>
            <a:ext cx="9999785" cy="1941173"/>
          </a:xfrm>
          <a:prstGeom prst="rect">
            <a:avLst/>
          </a:prstGeom>
          <a:noFill/>
          <a:ln w="9525">
            <a:noFill/>
            <a:round/>
            <a:headEnd/>
            <a:tailEnd/>
          </a:ln>
        </p:spPr>
        <p:txBody>
          <a:bodyPr wrap="square" lIns="90000" tIns="46800" rIns="90000" bIns="46800">
            <a:spAutoFit/>
          </a:bodyPr>
          <a:lstStyle/>
          <a:p>
            <a:r>
              <a:rPr lang="fr-FR" sz="2400" dirty="0" smtClean="0"/>
              <a:t>Les adverbes suivants sont couramment associés avec chacun de ces temps </a:t>
            </a:r>
            <a:r>
              <a:rPr lang="fr-FR" sz="2400" dirty="0" smtClean="0"/>
              <a:t>:</a:t>
            </a:r>
          </a:p>
          <a:p>
            <a:endParaRPr lang="fr-FR" sz="2400" dirty="0" smtClean="0"/>
          </a:p>
          <a:p>
            <a:endParaRPr lang="fr-FR" sz="2400" dirty="0" smtClean="0"/>
          </a:p>
          <a:p>
            <a:endParaRPr lang="fr-FR" sz="2400" dirty="0" smtClean="0"/>
          </a:p>
        </p:txBody>
      </p:sp>
      <p:graphicFrame>
        <p:nvGraphicFramePr>
          <p:cNvPr id="5" name="4 Tablo"/>
          <p:cNvGraphicFramePr>
            <a:graphicFrameLocks noGrp="1"/>
          </p:cNvGraphicFramePr>
          <p:nvPr/>
        </p:nvGraphicFramePr>
        <p:xfrm>
          <a:off x="738554" y="2302282"/>
          <a:ext cx="9847384" cy="4297680"/>
        </p:xfrm>
        <a:graphic>
          <a:graphicData uri="http://schemas.openxmlformats.org/drawingml/2006/table">
            <a:tbl>
              <a:tblPr firstRow="1" bandRow="1">
                <a:tableStyleId>{073A0DAA-6AF3-43AB-8588-CEC1D06C72B9}</a:tableStyleId>
              </a:tblPr>
              <a:tblGrid>
                <a:gridCol w="4923692"/>
                <a:gridCol w="4923692"/>
              </a:tblGrid>
              <a:tr h="370840">
                <a:tc>
                  <a:txBody>
                    <a:bodyPr/>
                    <a:lstStyle/>
                    <a:p>
                      <a:r>
                        <a:rPr lang="tr-TR" b="1"/>
                        <a:t/>
                      </a:r>
                      <a:br>
                        <a:rPr lang="tr-TR" b="1"/>
                      </a:br>
                      <a:r>
                        <a:rPr lang="tr-TR" b="1"/>
                        <a:t>imparfait</a:t>
                      </a:r>
                      <a:endParaRPr lang="tr-TR"/>
                    </a:p>
                  </a:txBody>
                  <a:tcPr/>
                </a:tc>
                <a:tc>
                  <a:txBody>
                    <a:bodyPr/>
                    <a:lstStyle/>
                    <a:p>
                      <a:r>
                        <a:rPr lang="tr-TR" dirty="0"/>
                        <a:t> </a:t>
                      </a:r>
                      <a:r>
                        <a:rPr lang="tr-TR" sz="1800" b="1" i="0" kern="1200" dirty="0" err="1" smtClean="0">
                          <a:solidFill>
                            <a:schemeClr val="lt1"/>
                          </a:solidFill>
                          <a:latin typeface="+mn-lt"/>
                          <a:ea typeface="+mn-ea"/>
                          <a:cs typeface="+mn-cs"/>
                        </a:rPr>
                        <a:t>passé</a:t>
                      </a:r>
                      <a:r>
                        <a:rPr lang="tr-TR" sz="1800" b="1" i="0" kern="1200" dirty="0" smtClean="0">
                          <a:solidFill>
                            <a:schemeClr val="lt1"/>
                          </a:solidFill>
                          <a:latin typeface="+mn-lt"/>
                          <a:ea typeface="+mn-ea"/>
                          <a:cs typeface="+mn-cs"/>
                        </a:rPr>
                        <a:t> </a:t>
                      </a:r>
                      <a:r>
                        <a:rPr lang="tr-TR" sz="1800" b="1" i="0" kern="1200" dirty="0" err="1" smtClean="0">
                          <a:solidFill>
                            <a:schemeClr val="lt1"/>
                          </a:solidFill>
                          <a:latin typeface="+mn-lt"/>
                          <a:ea typeface="+mn-ea"/>
                          <a:cs typeface="+mn-cs"/>
                        </a:rPr>
                        <a:t>composé</a:t>
                      </a:r>
                      <a:endParaRPr lang="tr-TR" dirty="0"/>
                    </a:p>
                  </a:txBody>
                  <a:tcPr anchor="ctr"/>
                </a:tc>
              </a:tr>
              <a:tr h="370840">
                <a:tc>
                  <a:txBody>
                    <a:bodyPr/>
                    <a:lstStyle/>
                    <a:p>
                      <a:r>
                        <a:rPr lang="fr-FR"/>
                        <a:t>tous les jours, tous les matins ...</a:t>
                      </a:r>
                      <a:br>
                        <a:rPr lang="fr-FR"/>
                      </a:br>
                      <a:endParaRPr lang="fr-FR"/>
                    </a:p>
                  </a:txBody>
                  <a:tcPr/>
                </a:tc>
                <a:tc>
                  <a:txBody>
                    <a:bodyPr/>
                    <a:lstStyle/>
                    <a:p>
                      <a:r>
                        <a:rPr lang="fr-FR" dirty="0"/>
                        <a:t>un jour, un matin, un soir ...</a:t>
                      </a:r>
                      <a:br>
                        <a:rPr lang="fr-FR" dirty="0"/>
                      </a:br>
                      <a:endParaRPr lang="fr-FR" dirty="0"/>
                    </a:p>
                  </a:txBody>
                  <a:tcPr/>
                </a:tc>
              </a:tr>
              <a:tr h="370840">
                <a:tc>
                  <a:txBody>
                    <a:bodyPr/>
                    <a:lstStyle/>
                    <a:p>
                      <a:r>
                        <a:rPr lang="fr-FR"/>
                        <a:t>chaque jour, chaque matin, chaque mois ...</a:t>
                      </a:r>
                      <a:br>
                        <a:rPr lang="fr-FR"/>
                      </a:br>
                      <a:endParaRPr lang="fr-FR"/>
                    </a:p>
                  </a:txBody>
                  <a:tcPr/>
                </a:tc>
                <a:tc>
                  <a:txBody>
                    <a:bodyPr/>
                    <a:lstStyle/>
                    <a:p>
                      <a:r>
                        <a:rPr lang="tr-TR" sz="1800" b="1" i="0" kern="1200" dirty="0" err="1" smtClean="0">
                          <a:solidFill>
                            <a:schemeClr val="dk1"/>
                          </a:solidFill>
                          <a:latin typeface="+mn-lt"/>
                          <a:ea typeface="+mn-ea"/>
                          <a:cs typeface="+mn-cs"/>
                        </a:rPr>
                        <a:t>soudain</a:t>
                      </a:r>
                      <a:r>
                        <a:rPr lang="tr-TR" sz="1800" b="1" i="0" kern="1200" dirty="0" smtClean="0">
                          <a:solidFill>
                            <a:schemeClr val="dk1"/>
                          </a:solidFill>
                          <a:latin typeface="+mn-lt"/>
                          <a:ea typeface="+mn-ea"/>
                          <a:cs typeface="+mn-cs"/>
                        </a:rPr>
                        <a:t>, </a:t>
                      </a:r>
                      <a:r>
                        <a:rPr lang="tr-TR" sz="1800" b="1" i="0" kern="1200" dirty="0" err="1" smtClean="0">
                          <a:solidFill>
                            <a:schemeClr val="dk1"/>
                          </a:solidFill>
                          <a:latin typeface="+mn-lt"/>
                          <a:ea typeface="+mn-ea"/>
                          <a:cs typeface="+mn-cs"/>
                        </a:rPr>
                        <a:t>brusquement</a:t>
                      </a:r>
                      <a:r>
                        <a:rPr lang="tr-TR" sz="1800" b="1" i="0" kern="1200" dirty="0" smtClean="0">
                          <a:solidFill>
                            <a:schemeClr val="dk1"/>
                          </a:solidFill>
                          <a:latin typeface="+mn-lt"/>
                          <a:ea typeface="+mn-ea"/>
                          <a:cs typeface="+mn-cs"/>
                        </a:rPr>
                        <a:t>, </a:t>
                      </a:r>
                      <a:r>
                        <a:rPr lang="tr-TR" sz="1800" b="1" i="0" kern="1200" dirty="0" err="1" smtClean="0">
                          <a:solidFill>
                            <a:schemeClr val="dk1"/>
                          </a:solidFill>
                          <a:latin typeface="+mn-lt"/>
                          <a:ea typeface="+mn-ea"/>
                          <a:cs typeface="+mn-cs"/>
                        </a:rPr>
                        <a:t>brutalement</a:t>
                      </a:r>
                      <a:r>
                        <a:rPr lang="tr-TR" sz="1800" b="1" i="0" kern="1200" dirty="0" smtClean="0">
                          <a:solidFill>
                            <a:schemeClr val="dk1"/>
                          </a:solidFill>
                          <a:latin typeface="+mn-lt"/>
                          <a:ea typeface="+mn-ea"/>
                          <a:cs typeface="+mn-cs"/>
                        </a:rPr>
                        <a:t> ...</a:t>
                      </a:r>
                      <a:endParaRPr lang="tr-TR" dirty="0"/>
                    </a:p>
                  </a:txBody>
                  <a:tcPr/>
                </a:tc>
              </a:tr>
              <a:tr h="370840">
                <a:tc>
                  <a:txBody>
                    <a:bodyPr/>
                    <a:lstStyle/>
                    <a:p>
                      <a:r>
                        <a:rPr lang="tr-TR"/>
                        <a:t>en général, généralement, d'habitude . . .</a:t>
                      </a:r>
                      <a:br>
                        <a:rPr lang="tr-TR"/>
                      </a:br>
                      <a:endParaRPr lang="tr-TR"/>
                    </a:p>
                  </a:txBody>
                  <a:tcPr/>
                </a:tc>
                <a:tc>
                  <a:txBody>
                    <a:bodyPr/>
                    <a:lstStyle/>
                    <a:p>
                      <a:r>
                        <a:rPr lang="fr-FR" dirty="0"/>
                        <a:t>tout d'un coup, tout à coup ...</a:t>
                      </a:r>
                      <a:br>
                        <a:rPr lang="fr-FR" dirty="0"/>
                      </a:br>
                      <a:endParaRPr lang="fr-FR" dirty="0"/>
                    </a:p>
                  </a:txBody>
                  <a:tcPr/>
                </a:tc>
              </a:tr>
              <a:tr h="370840">
                <a:tc>
                  <a:txBody>
                    <a:bodyPr/>
                    <a:lstStyle/>
                    <a:p>
                      <a:r>
                        <a:rPr lang="fr-FR" dirty="0"/>
                        <a:t>autrefois, à l'époque ...</a:t>
                      </a:r>
                      <a:br>
                        <a:rPr lang="fr-FR" dirty="0"/>
                      </a:br>
                      <a:endParaRPr lang="fr-FR" dirty="0"/>
                    </a:p>
                    <a:p>
                      <a:r>
                        <a:rPr lang="fr-FR" dirty="0"/>
                        <a:t>toujours, souvent ...</a:t>
                      </a:r>
                      <a:br>
                        <a:rPr lang="fr-FR" dirty="0"/>
                      </a:br>
                      <a:endParaRPr lang="fr-FR" dirty="0"/>
                    </a:p>
                    <a:p>
                      <a:r>
                        <a:rPr lang="fr-FR" dirty="0"/>
                        <a:t>rarement…</a:t>
                      </a:r>
                    </a:p>
                  </a:txBody>
                  <a:tcPr/>
                </a:tc>
                <a:tc>
                  <a:txBody>
                    <a:bodyPr/>
                    <a:lstStyle/>
                    <a:p>
                      <a:r>
                        <a:rPr lang="fr-FR" sz="1800" b="1" i="0" kern="1200" dirty="0" smtClean="0">
                          <a:solidFill>
                            <a:schemeClr val="dk1"/>
                          </a:solidFill>
                          <a:latin typeface="+mn-lt"/>
                          <a:ea typeface="+mn-ea"/>
                          <a:cs typeface="+mn-cs"/>
                        </a:rPr>
                        <a:t>tout de suite, immédiatement ...</a:t>
                      </a:r>
                      <a:br>
                        <a:rPr lang="fr-FR" sz="1800" b="1" i="0" kern="1200" dirty="0" smtClean="0">
                          <a:solidFill>
                            <a:schemeClr val="dk1"/>
                          </a:solidFill>
                          <a:latin typeface="+mn-lt"/>
                          <a:ea typeface="+mn-ea"/>
                          <a:cs typeface="+mn-cs"/>
                        </a:rPr>
                      </a:br>
                      <a:endParaRPr lang="fr-FR" sz="1800" b="1" i="0" kern="1200" dirty="0" smtClean="0">
                        <a:solidFill>
                          <a:schemeClr val="dk1"/>
                        </a:solidFill>
                        <a:latin typeface="+mn-lt"/>
                        <a:ea typeface="+mn-ea"/>
                        <a:cs typeface="+mn-cs"/>
                      </a:endParaRPr>
                    </a:p>
                    <a:p>
                      <a:r>
                        <a:rPr lang="fr-FR" sz="1800" b="1" i="0" kern="1200" dirty="0" smtClean="0">
                          <a:solidFill>
                            <a:schemeClr val="dk1"/>
                          </a:solidFill>
                          <a:latin typeface="+mn-lt"/>
                          <a:ea typeface="+mn-ea"/>
                          <a:cs typeface="+mn-cs"/>
                        </a:rPr>
                        <a:t>d'abord, enfin ...</a:t>
                      </a:r>
                      <a:br>
                        <a:rPr lang="fr-FR" sz="1800" b="1" i="0" kern="1200" dirty="0" smtClean="0">
                          <a:solidFill>
                            <a:schemeClr val="dk1"/>
                          </a:solidFill>
                          <a:latin typeface="+mn-lt"/>
                          <a:ea typeface="+mn-ea"/>
                          <a:cs typeface="+mn-cs"/>
                        </a:rPr>
                      </a:br>
                      <a:endParaRPr lang="fr-FR" sz="1800" b="1" i="0" kern="1200" dirty="0" smtClean="0">
                        <a:solidFill>
                          <a:schemeClr val="dk1"/>
                        </a:solidFill>
                        <a:latin typeface="+mn-lt"/>
                        <a:ea typeface="+mn-ea"/>
                        <a:cs typeface="+mn-cs"/>
                      </a:endParaRPr>
                    </a:p>
                    <a:p>
                      <a:r>
                        <a:rPr lang="fr-FR" sz="1800" b="1" i="0" kern="1200" dirty="0" smtClean="0">
                          <a:solidFill>
                            <a:schemeClr val="dk1"/>
                          </a:solidFill>
                          <a:latin typeface="+mn-lt"/>
                          <a:ea typeface="+mn-ea"/>
                          <a:cs typeface="+mn-cs"/>
                        </a:rPr>
                        <a:t>puis, ensuite…</a:t>
                      </a:r>
                    </a:p>
                    <a:p>
                      <a:endParaRPr lang="tr-TR" dirty="0"/>
                    </a:p>
                  </a:txBody>
                  <a:tcPr/>
                </a:tc>
              </a:tr>
            </a:tbl>
          </a:graphicData>
        </a:graphic>
      </p:graphicFrame>
    </p:spTree>
    <p:extLst>
      <p:ext uri="{BB962C8B-B14F-4D97-AF65-F5344CB8AC3E}">
        <p14:creationId xmlns="" xmlns:p14="http://schemas.microsoft.com/office/powerpoint/2010/main" val="3882435732"/>
      </p:ext>
    </p:extLst>
  </p:cSld>
  <p:clrMapOvr>
    <a:masterClrMapping/>
  </p:clrMapOvr>
</p:sld>
</file>

<file path=ppt/theme/theme1.xml><?xml version="1.0" encoding="utf-8"?>
<a:theme xmlns:a="http://schemas.openxmlformats.org/drawingml/2006/main" name="France-PowerPoint-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rebuchet MS">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Presentation4" id="{DC979059-C021-1548-81F6-711B4E952AF5}" vid="{88AA4A0C-5FF5-B34E-A0E0-50DBA4B0B1D5}"/>
    </a:ext>
  </a:extLst>
</a:theme>
</file>

<file path=docProps/app.xml><?xml version="1.0" encoding="utf-8"?>
<Properties xmlns="http://schemas.openxmlformats.org/officeDocument/2006/extended-properties" xmlns:vt="http://schemas.openxmlformats.org/officeDocument/2006/docPropsVTypes">
  <Template>France-PowerPoint-Template</Template>
  <TotalTime>539</TotalTime>
  <Words>345</Words>
  <Application>Microsoft Office PowerPoint</Application>
  <PresentationFormat>Özel</PresentationFormat>
  <Paragraphs>85</Paragraphs>
  <Slides>15</Slides>
  <Notes>0</Notes>
  <HiddenSlides>0</HiddenSlides>
  <MMClips>0</MMClips>
  <ScaleCrop>false</ScaleCrop>
  <HeadingPairs>
    <vt:vector size="4" baseType="variant">
      <vt:variant>
        <vt:lpstr>Tema</vt:lpstr>
      </vt:variant>
      <vt:variant>
        <vt:i4>1</vt:i4>
      </vt:variant>
      <vt:variant>
        <vt:lpstr>Slayt Başlıkları</vt:lpstr>
      </vt:variant>
      <vt:variant>
        <vt:i4>15</vt:i4>
      </vt:variant>
    </vt:vector>
  </HeadingPairs>
  <TitlesOfParts>
    <vt:vector size="16" baseType="lpstr">
      <vt:lpstr>France-PowerPoint-Template</vt:lpstr>
      <vt:lpstr>L’Imparfait</vt:lpstr>
      <vt:lpstr>L’Imparfait</vt:lpstr>
      <vt:lpstr>L’Imparfait</vt:lpstr>
      <vt:lpstr>L’Imparfait</vt:lpstr>
      <vt:lpstr>L’Imparfait</vt:lpstr>
      <vt:lpstr>L’Imparfait</vt:lpstr>
      <vt:lpstr>L’Imparfait</vt:lpstr>
      <vt:lpstr>L’Imparfait</vt:lpstr>
      <vt:lpstr>L’Imparfait</vt:lpstr>
      <vt:lpstr>L’Imparfait</vt:lpstr>
      <vt:lpstr>L’Imparfait</vt:lpstr>
      <vt:lpstr>L’Imparfait</vt:lpstr>
      <vt:lpstr>L’Imparfait</vt:lpstr>
      <vt:lpstr>L’Imparfait</vt:lpstr>
      <vt:lpstr>L’Imparfait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Langue Française</dc:title>
  <dc:creator>omu-turizm</dc:creator>
  <cp:lastModifiedBy>Windows 7</cp:lastModifiedBy>
  <cp:revision>37</cp:revision>
  <dcterms:created xsi:type="dcterms:W3CDTF">2020-07-28T09:25:37Z</dcterms:created>
  <dcterms:modified xsi:type="dcterms:W3CDTF">2023-09-29T11:10:46Z</dcterms:modified>
</cp:coreProperties>
</file>