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3" r:id="rId8"/>
    <p:sldId id="262"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728A2A-42AA-4D2D-9F29-D72F97BC5D6A}" v="97" dt="2023-11-05T10:46:24.376"/>
    <p1510:client id="{07A34A13-A0A8-464A-9C96-F71C033EFE33}" v="178" dt="2023-11-04T22:33:21.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11" d="100"/>
          <a:sy n="111" d="100"/>
        </p:scale>
        <p:origin x="30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180DE06-7362-4888-AADA-7AADD57AC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331384" y="679730"/>
            <a:ext cx="4171994" cy="3932729"/>
          </a:xfrm>
        </p:spPr>
        <p:txBody>
          <a:bodyPr vert="horz" lIns="91440" tIns="45720" rIns="91440" bIns="45720" rtlCol="0" anchor="b">
            <a:normAutofit/>
          </a:bodyPr>
          <a:lstStyle/>
          <a:p>
            <a:pPr algn="l"/>
            <a:br>
              <a:rPr lang="en-US" kern="1200">
                <a:solidFill>
                  <a:schemeClr val="tx1"/>
                </a:solidFill>
                <a:latin typeface="+mj-lt"/>
                <a:ea typeface="+mj-ea"/>
                <a:cs typeface="+mj-cs"/>
              </a:rPr>
            </a:br>
            <a:r>
              <a:rPr lang="en-US" kern="1200">
                <a:solidFill>
                  <a:schemeClr val="tx1"/>
                </a:solidFill>
                <a:latin typeface="+mj-lt"/>
                <a:ea typeface="+mj-ea"/>
                <a:cs typeface="+mj-cs"/>
              </a:rPr>
              <a:t>Anaximenes</a:t>
            </a:r>
          </a:p>
          <a:p>
            <a:pPr algn="l"/>
            <a:br>
              <a:rPr lang="en-US" kern="1200">
                <a:solidFill>
                  <a:schemeClr val="tx1"/>
                </a:solidFill>
                <a:latin typeface="+mj-lt"/>
                <a:ea typeface="+mj-ea"/>
                <a:cs typeface="+mj-cs"/>
              </a:rPr>
            </a:br>
            <a:endParaRPr lang="en-US" kern="1200">
              <a:solidFill>
                <a:schemeClr val="tx1"/>
              </a:solidFill>
              <a:latin typeface="+mj-lt"/>
              <a:ea typeface="+mj-ea"/>
              <a:cs typeface="+mj-cs"/>
            </a:endParaRPr>
          </a:p>
        </p:txBody>
      </p:sp>
      <p:grpSp>
        <p:nvGrpSpPr>
          <p:cNvPr id="11" name="Group 1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12" name="Straight Connector 1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extBox 2">
            <a:extLst>
              <a:ext uri="{FF2B5EF4-FFF2-40B4-BE49-F238E27FC236}">
                <a16:creationId xmlns:a16="http://schemas.microsoft.com/office/drawing/2014/main" id="{5DC9397D-7081-3AD1-EA11-CACA24142383}"/>
              </a:ext>
            </a:extLst>
          </p:cNvPr>
          <p:cNvSpPr txBox="1"/>
          <p:nvPr/>
        </p:nvSpPr>
        <p:spPr>
          <a:xfrm>
            <a:off x="7331383" y="5227455"/>
            <a:ext cx="3876085" cy="857461"/>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000"/>
              </a:spcBef>
            </a:pPr>
            <a:r>
              <a:rPr lang="en-US" sz="2400" kern="1200">
                <a:solidFill>
                  <a:schemeClr val="tx1"/>
                </a:solidFill>
                <a:latin typeface="+mn-lt"/>
                <a:ea typeface="+mn-ea"/>
                <a:cs typeface="+mn-cs"/>
              </a:rPr>
              <a:t>yglect.com</a:t>
            </a:r>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iletli Anaksimenes Kimdir? Antik Yunan Dönemi Filozofun Hayatı ve Felsefesi">
            <a:extLst>
              <a:ext uri="{FF2B5EF4-FFF2-40B4-BE49-F238E27FC236}">
                <a16:creationId xmlns:a16="http://schemas.microsoft.com/office/drawing/2014/main" id="{ECB45749-D7F3-C964-32B4-2DE9FD4EAF83}"/>
              </a:ext>
            </a:extLst>
          </p:cNvPr>
          <p:cNvPicPr>
            <a:picLocks noChangeAspect="1"/>
          </p:cNvPicPr>
          <p:nvPr/>
        </p:nvPicPr>
        <p:blipFill>
          <a:blip r:embed="rId2"/>
          <a:stretch>
            <a:fillRect/>
          </a:stretch>
        </p:blipFill>
        <p:spPr>
          <a:xfrm>
            <a:off x="1227414" y="612553"/>
            <a:ext cx="5039195" cy="5632894"/>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640080" y="325369"/>
            <a:ext cx="4368602" cy="1956841"/>
          </a:xfrm>
        </p:spPr>
        <p:txBody>
          <a:bodyPr anchor="b">
            <a:normAutofit/>
          </a:bodyPr>
          <a:lstStyle/>
          <a:p>
            <a:r>
              <a:rPr lang="en-US" sz="5400">
                <a:ea typeface="Calibri Light"/>
                <a:cs typeface="Calibri Light"/>
              </a:rPr>
              <a:t>Anaximenes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640080" y="2872899"/>
            <a:ext cx="4368602" cy="3623156"/>
          </a:xfrm>
        </p:spPr>
        <p:txBody>
          <a:bodyPr vert="horz" lIns="91440" tIns="45720" rIns="91440" bIns="45720" rtlCol="0">
            <a:normAutofit fontScale="92500" lnSpcReduction="10000"/>
          </a:bodyPr>
          <a:lstStyle/>
          <a:p>
            <a:pPr marL="0" indent="0">
              <a:buNone/>
            </a:pPr>
            <a:r>
              <a:rPr lang="tr-TR" sz="2600" dirty="0" err="1">
                <a:ea typeface="Calibri"/>
                <a:cs typeface="Calibri"/>
              </a:rPr>
              <a:t>Eurystratos’un</a:t>
            </a:r>
            <a:r>
              <a:rPr lang="tr-TR" sz="2600" dirty="0">
                <a:ea typeface="Calibri"/>
                <a:cs typeface="Calibri"/>
              </a:rPr>
              <a:t> oğlu olan </a:t>
            </a:r>
            <a:r>
              <a:rPr lang="tr-TR" sz="2600" dirty="0" err="1">
                <a:ea typeface="Calibri"/>
                <a:cs typeface="Calibri"/>
              </a:rPr>
              <a:t>Anaksimenes</a:t>
            </a:r>
            <a:r>
              <a:rPr lang="tr-TR" sz="2600" dirty="0">
                <a:ea typeface="Calibri"/>
                <a:cs typeface="Calibri"/>
              </a:rPr>
              <a:t>, Anadolu’nun batı kıyısında, Menderes Nehri’nin ağzına yakın bir İyonya Yunan kenti olan </a:t>
            </a:r>
            <a:r>
              <a:rPr lang="tr-TR" sz="2600" dirty="0" err="1">
                <a:ea typeface="Calibri"/>
                <a:cs typeface="Calibri"/>
              </a:rPr>
              <a:t>Milet’lidir</a:t>
            </a:r>
            <a:r>
              <a:rPr lang="tr-TR" sz="2600" dirty="0">
                <a:ea typeface="Calibri"/>
                <a:cs typeface="Calibri"/>
              </a:rPr>
              <a:t>. Batı geleneğinde, Yunanistan’ın Yedi Bilgesinden biri olan Thales’ten sonra gelen Anaksimandros’tan sonra üçüncü filozof olarak kabul edilir.</a:t>
            </a:r>
          </a:p>
          <a:p>
            <a:pPr marL="0" indent="0">
              <a:buNone/>
            </a:pPr>
            <a:br>
              <a:rPr lang="en-US" sz="2000" dirty="0"/>
            </a:br>
            <a:endParaRPr lang="en-US" sz="2000" dirty="0">
              <a:ea typeface="Calibri" panose="020F0502020204030204"/>
              <a:cs typeface="Calibri" panose="020F0502020204030204"/>
            </a:endParaRPr>
          </a:p>
        </p:txBody>
      </p:sp>
      <p:pic>
        <p:nvPicPr>
          <p:cNvPr id="4" name="Picture 3" descr="Anaximenes of Miletus">
            <a:extLst>
              <a:ext uri="{FF2B5EF4-FFF2-40B4-BE49-F238E27FC236}">
                <a16:creationId xmlns:a16="http://schemas.microsoft.com/office/drawing/2014/main" id="{A89825D6-2A64-8D3B-FA8F-982A8F82BC09}"/>
              </a:ext>
            </a:extLst>
          </p:cNvPr>
          <p:cNvPicPr>
            <a:picLocks noChangeAspect="1"/>
          </p:cNvPicPr>
          <p:nvPr/>
        </p:nvPicPr>
        <p:blipFill>
          <a:blip r:embed="rId2"/>
          <a:srcRect l="20120" r="1292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62254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572493" y="238539"/>
            <a:ext cx="11018520" cy="1434415"/>
          </a:xfrm>
        </p:spPr>
        <p:txBody>
          <a:bodyPr anchor="b">
            <a:normAutofit/>
          </a:bodyPr>
          <a:lstStyle/>
          <a:p>
            <a:r>
              <a:rPr lang="en-US" sz="5400">
                <a:ea typeface="Calibri Light"/>
                <a:cs typeface="Calibri Light"/>
              </a:rPr>
              <a:t>Anaximenes</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US" sz="2200" dirty="0">
                <a:ea typeface="Calibri"/>
                <a:cs typeface="Calibri"/>
              </a:rPr>
              <a:t>Anaksimenes’in </a:t>
            </a:r>
            <a:r>
              <a:rPr lang="en-US" sz="2200" dirty="0" err="1">
                <a:ea typeface="Calibri"/>
                <a:cs typeface="Calibri"/>
              </a:rPr>
              <a:t>yaşamına</a:t>
            </a:r>
            <a:r>
              <a:rPr lang="en-US" sz="2200" dirty="0">
                <a:ea typeface="Calibri"/>
                <a:cs typeface="Calibri"/>
              </a:rPr>
              <a:t> </a:t>
            </a:r>
            <a:r>
              <a:rPr lang="en-US" sz="2200" dirty="0" err="1">
                <a:ea typeface="Calibri"/>
                <a:cs typeface="Calibri"/>
              </a:rPr>
              <a:t>dair</a:t>
            </a:r>
            <a:r>
              <a:rPr lang="en-US" sz="2200" dirty="0">
                <a:ea typeface="Calibri"/>
                <a:cs typeface="Calibri"/>
              </a:rPr>
              <a:t> </a:t>
            </a:r>
            <a:r>
              <a:rPr lang="en-US" sz="2200" dirty="0" err="1">
                <a:ea typeface="Calibri"/>
                <a:cs typeface="Calibri"/>
              </a:rPr>
              <a:t>kesin</a:t>
            </a:r>
            <a:r>
              <a:rPr lang="en-US" sz="2200" dirty="0">
                <a:ea typeface="Calibri"/>
                <a:cs typeface="Calibri"/>
              </a:rPr>
              <a:t> </a:t>
            </a:r>
            <a:r>
              <a:rPr lang="en-US" sz="2200" dirty="0" err="1">
                <a:ea typeface="Calibri"/>
                <a:cs typeface="Calibri"/>
              </a:rPr>
              <a:t>tarihler</a:t>
            </a:r>
            <a:r>
              <a:rPr lang="en-US" sz="2200" dirty="0">
                <a:ea typeface="Calibri"/>
                <a:cs typeface="Calibri"/>
              </a:rPr>
              <a:t> </a:t>
            </a:r>
            <a:r>
              <a:rPr lang="en-US" sz="2200" dirty="0" err="1">
                <a:ea typeface="Calibri"/>
                <a:cs typeface="Calibri"/>
              </a:rPr>
              <a:t>tarihin</a:t>
            </a:r>
            <a:r>
              <a:rPr lang="en-US" sz="2200" dirty="0">
                <a:ea typeface="Calibri"/>
                <a:cs typeface="Calibri"/>
              </a:rPr>
              <a:t> </a:t>
            </a:r>
            <a:r>
              <a:rPr lang="en-US" sz="2200" dirty="0" err="1">
                <a:ea typeface="Calibri"/>
                <a:cs typeface="Calibri"/>
              </a:rPr>
              <a:t>derinliklerinde</a:t>
            </a:r>
            <a:r>
              <a:rPr lang="en-US" sz="2200" dirty="0">
                <a:ea typeface="Calibri"/>
                <a:cs typeface="Calibri"/>
              </a:rPr>
              <a:t> </a:t>
            </a:r>
            <a:r>
              <a:rPr lang="en-US" sz="2200" dirty="0" err="1">
                <a:ea typeface="Calibri"/>
                <a:cs typeface="Calibri"/>
              </a:rPr>
              <a:t>kaybolmuştur</a:t>
            </a:r>
            <a:r>
              <a:rPr lang="en-US" sz="2200" dirty="0">
                <a:ea typeface="Calibri"/>
                <a:cs typeface="Calibri"/>
              </a:rPr>
              <a:t>. </a:t>
            </a:r>
            <a:r>
              <a:rPr lang="en-US" sz="2200" dirty="0" err="1">
                <a:ea typeface="Calibri"/>
                <a:cs typeface="Calibri"/>
              </a:rPr>
              <a:t>Anaksimenes</a:t>
            </a:r>
            <a:r>
              <a:rPr lang="en-US" sz="2200" dirty="0">
                <a:ea typeface="Calibri"/>
                <a:cs typeface="Calibri"/>
              </a:rPr>
              <a:t>, </a:t>
            </a:r>
            <a:r>
              <a:rPr lang="en-US" sz="2200" dirty="0" err="1">
                <a:ea typeface="Calibri"/>
                <a:cs typeface="Calibri"/>
              </a:rPr>
              <a:t>Aristoteles’in</a:t>
            </a:r>
            <a:r>
              <a:rPr lang="en-US" sz="2200" dirty="0">
                <a:ea typeface="Calibri"/>
                <a:cs typeface="Calibri"/>
              </a:rPr>
              <a:t> </a:t>
            </a:r>
            <a:r>
              <a:rPr lang="en-US" sz="2200" dirty="0" err="1">
                <a:ea typeface="Calibri"/>
                <a:cs typeface="Calibri"/>
              </a:rPr>
              <a:t>takipçisi</a:t>
            </a:r>
            <a:r>
              <a:rPr lang="en-US" sz="2200" dirty="0">
                <a:ea typeface="Calibri"/>
                <a:cs typeface="Calibri"/>
              </a:rPr>
              <a:t> Theophrastus (Simplicius </a:t>
            </a:r>
            <a:r>
              <a:rPr lang="en-US" sz="2200" dirty="0" err="1">
                <a:ea typeface="Calibri"/>
                <a:cs typeface="Calibri"/>
              </a:rPr>
              <a:t>tarafından</a:t>
            </a:r>
            <a:r>
              <a:rPr lang="en-US" sz="2200" dirty="0">
                <a:ea typeface="Calibri"/>
                <a:cs typeface="Calibri"/>
              </a:rPr>
              <a:t> </a:t>
            </a:r>
            <a:r>
              <a:rPr lang="en-US" sz="2200" dirty="0" err="1">
                <a:ea typeface="Calibri"/>
                <a:cs typeface="Calibri"/>
              </a:rPr>
              <a:t>aktarıldığı</a:t>
            </a:r>
            <a:r>
              <a:rPr lang="en-US" sz="2200" dirty="0">
                <a:ea typeface="Calibri"/>
                <a:cs typeface="Calibri"/>
              </a:rPr>
              <a:t> </a:t>
            </a:r>
            <a:r>
              <a:rPr lang="en-US" sz="2200" dirty="0" err="1">
                <a:ea typeface="Calibri"/>
                <a:cs typeface="Calibri"/>
              </a:rPr>
              <a:t>üzere</a:t>
            </a:r>
            <a:r>
              <a:rPr lang="en-US" sz="2200" dirty="0">
                <a:ea typeface="Calibri"/>
                <a:cs typeface="Calibri"/>
              </a:rPr>
              <a:t>) </a:t>
            </a:r>
            <a:r>
              <a:rPr lang="en-US" sz="2200" dirty="0" err="1">
                <a:ea typeface="Calibri"/>
                <a:cs typeface="Calibri"/>
              </a:rPr>
              <a:t>tarafından</a:t>
            </a:r>
            <a:r>
              <a:rPr lang="en-US" sz="2200" dirty="0">
                <a:ea typeface="Calibri"/>
                <a:cs typeface="Calibri"/>
              </a:rPr>
              <a:t> </a:t>
            </a:r>
            <a:r>
              <a:rPr lang="en-US" sz="2200" dirty="0" err="1">
                <a:ea typeface="Calibri"/>
                <a:cs typeface="Calibri"/>
              </a:rPr>
              <a:t>Anaksimandros’un</a:t>
            </a:r>
            <a:r>
              <a:rPr lang="en-US" sz="2200" dirty="0">
                <a:ea typeface="Calibri"/>
                <a:cs typeface="Calibri"/>
              </a:rPr>
              <a:t> </a:t>
            </a:r>
            <a:r>
              <a:rPr lang="en-US" sz="2200" dirty="0" err="1">
                <a:ea typeface="Calibri"/>
                <a:cs typeface="Calibri"/>
              </a:rPr>
              <a:t>genç</a:t>
            </a:r>
            <a:r>
              <a:rPr lang="en-US" sz="2200" dirty="0">
                <a:ea typeface="Calibri"/>
                <a:cs typeface="Calibri"/>
              </a:rPr>
              <a:t> </a:t>
            </a:r>
            <a:r>
              <a:rPr lang="en-US" sz="2200" dirty="0" err="1">
                <a:ea typeface="Calibri"/>
                <a:cs typeface="Calibri"/>
              </a:rPr>
              <a:t>öğrencisi</a:t>
            </a:r>
            <a:r>
              <a:rPr lang="en-US" sz="2200" dirty="0">
                <a:ea typeface="Calibri"/>
                <a:cs typeface="Calibri"/>
              </a:rPr>
              <a:t> </a:t>
            </a:r>
            <a:r>
              <a:rPr lang="en-US" sz="2200" dirty="0" err="1">
                <a:ea typeface="Calibri"/>
                <a:cs typeface="Calibri"/>
              </a:rPr>
              <a:t>olarak</a:t>
            </a:r>
            <a:r>
              <a:rPr lang="en-US" sz="2200" dirty="0">
                <a:ea typeface="Calibri"/>
                <a:cs typeface="Calibri"/>
              </a:rPr>
              <a:t> </a:t>
            </a:r>
            <a:r>
              <a:rPr lang="en-US" sz="2200" dirty="0" err="1">
                <a:ea typeface="Calibri"/>
                <a:cs typeface="Calibri"/>
              </a:rPr>
              <a:t>kabul</a:t>
            </a:r>
            <a:r>
              <a:rPr lang="en-US" sz="2200" dirty="0">
                <a:ea typeface="Calibri"/>
                <a:cs typeface="Calibri"/>
              </a:rPr>
              <a:t> </a:t>
            </a:r>
            <a:r>
              <a:rPr lang="en-US" sz="2200" dirty="0" err="1">
                <a:ea typeface="Calibri"/>
                <a:cs typeface="Calibri"/>
              </a:rPr>
              <a:t>edilir</a:t>
            </a:r>
            <a:r>
              <a:rPr lang="en-US" sz="2200" dirty="0">
                <a:ea typeface="Calibri"/>
                <a:cs typeface="Calibri"/>
              </a:rPr>
              <a:t> </a:t>
            </a:r>
            <a:r>
              <a:rPr lang="en-US" sz="2200" dirty="0" err="1">
                <a:ea typeface="Calibri"/>
                <a:cs typeface="Calibri"/>
              </a:rPr>
              <a:t>ve</a:t>
            </a:r>
            <a:r>
              <a:rPr lang="en-US" sz="2200" dirty="0">
                <a:ea typeface="Calibri"/>
                <a:cs typeface="Calibri"/>
              </a:rPr>
              <a:t> </a:t>
            </a:r>
            <a:r>
              <a:rPr lang="en-US" sz="2200" dirty="0" err="1">
                <a:ea typeface="Calibri"/>
                <a:cs typeface="Calibri"/>
              </a:rPr>
              <a:t>ayrıca</a:t>
            </a:r>
            <a:r>
              <a:rPr lang="en-US" sz="2200" dirty="0">
                <a:ea typeface="Calibri"/>
                <a:cs typeface="Calibri"/>
              </a:rPr>
              <a:t> </a:t>
            </a:r>
            <a:r>
              <a:rPr lang="en-US" sz="2200" dirty="0" err="1">
                <a:ea typeface="Calibri"/>
                <a:cs typeface="Calibri"/>
              </a:rPr>
              <a:t>Pisagor’u</a:t>
            </a:r>
            <a:r>
              <a:rPr lang="en-US" sz="2200" dirty="0">
                <a:ea typeface="Calibri"/>
                <a:cs typeface="Calibri"/>
              </a:rPr>
              <a:t> </a:t>
            </a:r>
            <a:r>
              <a:rPr lang="en-US" sz="2200" dirty="0" err="1">
                <a:ea typeface="Calibri"/>
                <a:cs typeface="Calibri"/>
              </a:rPr>
              <a:t>etkileyecek</a:t>
            </a:r>
            <a:r>
              <a:rPr lang="en-US" sz="2200" dirty="0">
                <a:ea typeface="Calibri"/>
                <a:cs typeface="Calibri"/>
              </a:rPr>
              <a:t> </a:t>
            </a:r>
            <a:r>
              <a:rPr lang="en-US" sz="2200" dirty="0" err="1">
                <a:ea typeface="Calibri"/>
                <a:cs typeface="Calibri"/>
              </a:rPr>
              <a:t>kadar</a:t>
            </a:r>
            <a:r>
              <a:rPr lang="en-US" sz="2200" dirty="0">
                <a:ea typeface="Calibri"/>
                <a:cs typeface="Calibri"/>
              </a:rPr>
              <a:t> </a:t>
            </a:r>
            <a:r>
              <a:rPr lang="en-US" sz="2200" dirty="0" err="1">
                <a:ea typeface="Calibri"/>
                <a:cs typeface="Calibri"/>
              </a:rPr>
              <a:t>yaşlı</a:t>
            </a:r>
            <a:r>
              <a:rPr lang="en-US" sz="2200" dirty="0">
                <a:ea typeface="Calibri"/>
                <a:cs typeface="Calibri"/>
              </a:rPr>
              <a:t> </a:t>
            </a:r>
            <a:r>
              <a:rPr lang="en-US" sz="2200" dirty="0" err="1">
                <a:ea typeface="Calibri"/>
                <a:cs typeface="Calibri"/>
              </a:rPr>
              <a:t>olduğu</a:t>
            </a:r>
            <a:r>
              <a:rPr lang="en-US" sz="2200" dirty="0">
                <a:ea typeface="Calibri"/>
                <a:cs typeface="Calibri"/>
              </a:rPr>
              <a:t> </a:t>
            </a:r>
            <a:r>
              <a:rPr lang="en-US" sz="2200" dirty="0" err="1">
                <a:ea typeface="Calibri"/>
                <a:cs typeface="Calibri"/>
              </a:rPr>
              <a:t>düşünülür</a:t>
            </a:r>
            <a:r>
              <a:rPr lang="en-US" sz="2200" dirty="0">
                <a:ea typeface="Calibri"/>
                <a:cs typeface="Calibri"/>
              </a:rPr>
              <a:t>.</a:t>
            </a:r>
            <a:endParaRPr lang="en-US" sz="2200" dirty="0"/>
          </a:p>
          <a:p>
            <a:pPr marL="0" indent="0">
              <a:buNone/>
            </a:pPr>
            <a:br>
              <a:rPr lang="en-US" sz="2200" dirty="0"/>
            </a:br>
            <a:endParaRPr lang="en-US" sz="2200" dirty="0"/>
          </a:p>
          <a:p>
            <a:pPr marL="0" indent="0">
              <a:buNone/>
            </a:pPr>
            <a:br>
              <a:rPr lang="en-US" sz="2200" dirty="0"/>
            </a:br>
            <a:endParaRPr lang="en-US" sz="2200" dirty="0">
              <a:ea typeface="Calibri" panose="020F0502020204030204"/>
              <a:cs typeface="Calibri" panose="020F0502020204030204"/>
            </a:endParaRPr>
          </a:p>
        </p:txBody>
      </p:sp>
      <p:pic>
        <p:nvPicPr>
          <p:cNvPr id="4" name="Picture 3" descr="Anaximenes of Miletus">
            <a:extLst>
              <a:ext uri="{FF2B5EF4-FFF2-40B4-BE49-F238E27FC236}">
                <a16:creationId xmlns:a16="http://schemas.microsoft.com/office/drawing/2014/main" id="{A89825D6-2A64-8D3B-FA8F-982A8F82BC09}"/>
              </a:ext>
            </a:extLst>
          </p:cNvPr>
          <p:cNvPicPr>
            <a:picLocks noChangeAspect="1"/>
          </p:cNvPicPr>
          <p:nvPr/>
        </p:nvPicPr>
        <p:blipFill>
          <a:blip r:embed="rId2"/>
          <a:srcRect l="21487" r="14297" b="2"/>
          <a:stretch/>
        </p:blipFill>
        <p:spPr>
          <a:xfrm>
            <a:off x="7675658" y="2093976"/>
            <a:ext cx="3941064" cy="4096512"/>
          </a:xfrm>
          <a:prstGeom prst="rect">
            <a:avLst/>
          </a:prstGeom>
        </p:spPr>
      </p:pic>
    </p:spTree>
    <p:extLst>
      <p:ext uri="{BB962C8B-B14F-4D97-AF65-F5344CB8AC3E}">
        <p14:creationId xmlns:p14="http://schemas.microsoft.com/office/powerpoint/2010/main" val="217092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838200" y="365125"/>
            <a:ext cx="10515600" cy="1325563"/>
          </a:xfrm>
        </p:spPr>
        <p:txBody>
          <a:bodyPr>
            <a:normAutofit/>
          </a:bodyPr>
          <a:lstStyle/>
          <a:p>
            <a:r>
              <a:rPr lang="en-US" sz="5400">
                <a:ea typeface="Calibri Light"/>
                <a:cs typeface="Calibri Light"/>
              </a:rPr>
              <a:t>Anaximenes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838200" y="1929384"/>
            <a:ext cx="10515600" cy="4251960"/>
          </a:xfrm>
        </p:spPr>
        <p:txBody>
          <a:bodyPr vert="horz" lIns="91440" tIns="45720" rIns="91440" bIns="45720" rtlCol="0">
            <a:normAutofit fontScale="92500" lnSpcReduction="10000"/>
          </a:bodyPr>
          <a:lstStyle/>
          <a:p>
            <a:pPr marL="0" indent="0">
              <a:buNone/>
            </a:pPr>
            <a:r>
              <a:rPr lang="tr-TR" dirty="0">
                <a:ea typeface="Calibri"/>
                <a:cs typeface="Calibri"/>
              </a:rPr>
              <a:t>Diogenes </a:t>
            </a:r>
            <a:r>
              <a:rPr lang="tr-TR" dirty="0" err="1">
                <a:ea typeface="Calibri"/>
                <a:cs typeface="Calibri"/>
              </a:rPr>
              <a:t>Laertius’un</a:t>
            </a:r>
            <a:r>
              <a:rPr lang="tr-TR" dirty="0">
                <a:ea typeface="Calibri"/>
                <a:cs typeface="Calibri"/>
              </a:rPr>
              <a:t> antik Yunan felsefesi tarihi için temel bir kaynak olan </a:t>
            </a:r>
            <a:r>
              <a:rPr lang="tr-TR" dirty="0" err="1">
                <a:ea typeface="Calibri"/>
                <a:cs typeface="Calibri"/>
              </a:rPr>
              <a:t>Lives</a:t>
            </a:r>
            <a:r>
              <a:rPr lang="tr-TR" dirty="0">
                <a:ea typeface="Calibri"/>
                <a:cs typeface="Calibri"/>
              </a:rPr>
              <a:t> </a:t>
            </a:r>
            <a:r>
              <a:rPr lang="tr-TR" dirty="0" err="1">
                <a:ea typeface="Calibri"/>
                <a:cs typeface="Calibri"/>
              </a:rPr>
              <a:t>and</a:t>
            </a:r>
            <a:r>
              <a:rPr lang="tr-TR" dirty="0">
                <a:ea typeface="Calibri"/>
                <a:cs typeface="Calibri"/>
              </a:rPr>
              <a:t> </a:t>
            </a:r>
            <a:r>
              <a:rPr lang="tr-TR" dirty="0" err="1">
                <a:ea typeface="Calibri"/>
                <a:cs typeface="Calibri"/>
              </a:rPr>
              <a:t>Opinions</a:t>
            </a:r>
            <a:r>
              <a:rPr lang="tr-TR" dirty="0">
                <a:ea typeface="Calibri"/>
                <a:cs typeface="Calibri"/>
              </a:rPr>
              <a:t> of </a:t>
            </a:r>
            <a:r>
              <a:rPr lang="tr-TR" dirty="0" err="1">
                <a:ea typeface="Calibri"/>
                <a:cs typeface="Calibri"/>
              </a:rPr>
              <a:t>Eminent</a:t>
            </a:r>
            <a:r>
              <a:rPr lang="tr-TR" dirty="0">
                <a:ea typeface="Calibri"/>
                <a:cs typeface="Calibri"/>
              </a:rPr>
              <a:t> </a:t>
            </a:r>
            <a:r>
              <a:rPr lang="tr-TR" dirty="0" err="1">
                <a:ea typeface="Calibri"/>
                <a:cs typeface="Calibri"/>
              </a:rPr>
              <a:t>Philosophers</a:t>
            </a:r>
            <a:r>
              <a:rPr lang="tr-TR" dirty="0">
                <a:ea typeface="Calibri"/>
                <a:cs typeface="Calibri"/>
              </a:rPr>
              <a:t> adlı eserine göre, Atinalı </a:t>
            </a:r>
            <a:r>
              <a:rPr lang="tr-TR" dirty="0" err="1">
                <a:ea typeface="Calibri"/>
                <a:cs typeface="Calibri"/>
              </a:rPr>
              <a:t>kronolog</a:t>
            </a:r>
            <a:r>
              <a:rPr lang="tr-TR" dirty="0">
                <a:ea typeface="Calibri"/>
                <a:cs typeface="Calibri"/>
              </a:rPr>
              <a:t> </a:t>
            </a:r>
            <a:r>
              <a:rPr lang="tr-TR" dirty="0" err="1">
                <a:ea typeface="Calibri"/>
                <a:cs typeface="Calibri"/>
              </a:rPr>
              <a:t>Apollodorus</a:t>
            </a:r>
            <a:r>
              <a:rPr lang="tr-TR" dirty="0">
                <a:ea typeface="Calibri"/>
                <a:cs typeface="Calibri"/>
              </a:rPr>
              <a:t>, </a:t>
            </a:r>
            <a:r>
              <a:rPr lang="tr-TR" dirty="0" err="1">
                <a:ea typeface="Calibri"/>
                <a:cs typeface="Calibri"/>
              </a:rPr>
              <a:t>Anaksimenes’in</a:t>
            </a:r>
            <a:r>
              <a:rPr lang="tr-TR" dirty="0">
                <a:ea typeface="Calibri"/>
                <a:cs typeface="Calibri"/>
              </a:rPr>
              <a:t> ömrünü, Pers kralı Büyük </a:t>
            </a:r>
            <a:r>
              <a:rPr lang="tr-TR" dirty="0" err="1">
                <a:ea typeface="Calibri"/>
                <a:cs typeface="Calibri"/>
              </a:rPr>
              <a:t>Kiros’un</a:t>
            </a:r>
            <a:r>
              <a:rPr lang="tr-TR" dirty="0">
                <a:ea typeface="Calibri"/>
                <a:cs typeface="Calibri"/>
              </a:rPr>
              <a:t> Lidya kralı </a:t>
            </a:r>
            <a:r>
              <a:rPr lang="tr-TR" dirty="0" err="1">
                <a:ea typeface="Calibri"/>
                <a:cs typeface="Calibri"/>
              </a:rPr>
              <a:t>Kroisos’u</a:t>
            </a:r>
            <a:r>
              <a:rPr lang="tr-TR" dirty="0">
                <a:ea typeface="Calibri"/>
                <a:cs typeface="Calibri"/>
              </a:rPr>
              <a:t> </a:t>
            </a:r>
            <a:r>
              <a:rPr lang="tr-TR" dirty="0" err="1">
                <a:ea typeface="Calibri"/>
                <a:cs typeface="Calibri"/>
              </a:rPr>
              <a:t>Thymbra</a:t>
            </a:r>
            <a:r>
              <a:rPr lang="tr-TR" dirty="0">
                <a:ea typeface="Calibri"/>
                <a:cs typeface="Calibri"/>
              </a:rPr>
              <a:t> Savaşı’nda ve ardından MÖ 546’da </a:t>
            </a:r>
            <a:r>
              <a:rPr lang="tr-TR" dirty="0" err="1">
                <a:ea typeface="Calibri"/>
                <a:cs typeface="Calibri"/>
              </a:rPr>
              <a:t>Sardes</a:t>
            </a:r>
            <a:r>
              <a:rPr lang="tr-TR" dirty="0">
                <a:ea typeface="Calibri"/>
                <a:cs typeface="Calibri"/>
              </a:rPr>
              <a:t> </a:t>
            </a:r>
            <a:r>
              <a:rPr lang="tr-TR" dirty="0" err="1">
                <a:ea typeface="Calibri"/>
                <a:cs typeface="Calibri"/>
              </a:rPr>
              <a:t>Kuşatması’nda</a:t>
            </a:r>
            <a:r>
              <a:rPr lang="tr-TR" dirty="0">
                <a:ea typeface="Calibri"/>
                <a:cs typeface="Calibri"/>
              </a:rPr>
              <a:t> yendiği sırada olgunlaştığını  tahmin etmiştir. </a:t>
            </a:r>
          </a:p>
          <a:p>
            <a:pPr marL="0" indent="0">
              <a:buNone/>
            </a:pPr>
            <a:r>
              <a:rPr lang="tr-TR" dirty="0" err="1">
                <a:ea typeface="Calibri"/>
                <a:cs typeface="Calibri"/>
              </a:rPr>
              <a:t>Apollodorus</a:t>
            </a:r>
            <a:r>
              <a:rPr lang="tr-TR" dirty="0">
                <a:ea typeface="Calibri"/>
                <a:cs typeface="Calibri"/>
              </a:rPr>
              <a:t>, kişinin </a:t>
            </a:r>
            <a:r>
              <a:rPr lang="tr-TR" dirty="0" err="1">
                <a:ea typeface="Calibri"/>
                <a:cs typeface="Calibri"/>
              </a:rPr>
              <a:t>akme</a:t>
            </a:r>
            <a:r>
              <a:rPr lang="tr-TR" dirty="0">
                <a:ea typeface="Calibri"/>
                <a:cs typeface="Calibri"/>
              </a:rPr>
              <a:t> (Antik Yunanca: </a:t>
            </a:r>
            <a:r>
              <a:rPr lang="tr-TR" dirty="0" err="1">
                <a:ea typeface="Calibri"/>
                <a:cs typeface="Calibri"/>
              </a:rPr>
              <a:t>ἀκμή</a:t>
            </a:r>
            <a:r>
              <a:rPr lang="tr-TR" dirty="0">
                <a:ea typeface="Calibri"/>
                <a:cs typeface="Calibri"/>
              </a:rPr>
              <a:t>) ya da başarı zirvesinin 40 yaşında gerçekleştiğini belirtir ve bunu kişinin geliştiği zaman için kullanır ve </a:t>
            </a:r>
            <a:r>
              <a:rPr lang="tr-TR" dirty="0" err="1">
                <a:ea typeface="Calibri"/>
                <a:cs typeface="Calibri"/>
              </a:rPr>
              <a:t>Anaksimenes’in</a:t>
            </a:r>
            <a:r>
              <a:rPr lang="tr-TR" dirty="0">
                <a:ea typeface="Calibri"/>
                <a:cs typeface="Calibri"/>
              </a:rPr>
              <a:t> doğumunu MÖ 586’ya yerleştirir.</a:t>
            </a:r>
          </a:p>
          <a:p>
            <a:pPr marL="0" indent="0">
              <a:buNone/>
            </a:pPr>
            <a:br>
              <a:rPr lang="en-US" sz="2200" dirty="0"/>
            </a:br>
            <a:endParaRPr lang="en-US" sz="2200" dirty="0"/>
          </a:p>
          <a:p>
            <a:pPr marL="0" indent="0">
              <a:buNone/>
            </a:pPr>
            <a:br>
              <a:rPr lang="en-US" sz="2200" dirty="0"/>
            </a:br>
            <a:endParaRPr lang="en-US" sz="2200" dirty="0">
              <a:ea typeface="Calibri" panose="020F0502020204030204"/>
              <a:cs typeface="Calibri" panose="020F0502020204030204"/>
            </a:endParaRPr>
          </a:p>
        </p:txBody>
      </p:sp>
    </p:spTree>
    <p:extLst>
      <p:ext uri="{BB962C8B-B14F-4D97-AF65-F5344CB8AC3E}">
        <p14:creationId xmlns:p14="http://schemas.microsoft.com/office/powerpoint/2010/main" val="2414453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p:txBody>
          <a:bodyPr/>
          <a:lstStyle/>
          <a:p>
            <a:r>
              <a:rPr lang="en-US" dirty="0">
                <a:ea typeface="Calibri Light"/>
                <a:cs typeface="Calibri Light"/>
              </a:rPr>
              <a:t>Anaximenes</a:t>
            </a:r>
          </a:p>
        </p:txBody>
      </p:sp>
      <p:pic>
        <p:nvPicPr>
          <p:cNvPr id="6" name="Graphic 5" descr="A map of the ancient empire&#10;&#10;Description automatically generated">
            <a:extLst>
              <a:ext uri="{FF2B5EF4-FFF2-40B4-BE49-F238E27FC236}">
                <a16:creationId xmlns:a16="http://schemas.microsoft.com/office/drawing/2014/main" id="{D1742007-C201-CC7A-CD1F-F41E1317C9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554" y="1427284"/>
            <a:ext cx="9581660" cy="5341815"/>
          </a:xfrm>
          <a:prstGeom prst="rect">
            <a:avLst/>
          </a:prstGeom>
        </p:spPr>
      </p:pic>
    </p:spTree>
    <p:extLst>
      <p:ext uri="{BB962C8B-B14F-4D97-AF65-F5344CB8AC3E}">
        <p14:creationId xmlns:p14="http://schemas.microsoft.com/office/powerpoint/2010/main" val="177119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640080" y="325369"/>
            <a:ext cx="4368602" cy="1956841"/>
          </a:xfrm>
        </p:spPr>
        <p:txBody>
          <a:bodyPr anchor="b">
            <a:normAutofit/>
          </a:bodyPr>
          <a:lstStyle/>
          <a:p>
            <a:r>
              <a:rPr lang="en-US" sz="5400">
                <a:ea typeface="Calibri Light"/>
                <a:cs typeface="Calibri Light"/>
              </a:rPr>
              <a:t>Anaximenes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207034" y="2872899"/>
            <a:ext cx="5172362" cy="3887824"/>
          </a:xfrm>
        </p:spPr>
        <p:txBody>
          <a:bodyPr vert="horz" lIns="91440" tIns="45720" rIns="91440" bIns="45720" rtlCol="0">
            <a:normAutofit fontScale="70000" lnSpcReduction="20000"/>
          </a:bodyPr>
          <a:lstStyle/>
          <a:p>
            <a:pPr marL="0" indent="0">
              <a:lnSpc>
                <a:spcPct val="120000"/>
              </a:lnSpc>
              <a:spcBef>
                <a:spcPts val="600"/>
              </a:spcBef>
              <a:buNone/>
            </a:pPr>
            <a:r>
              <a:rPr lang="tr-TR" sz="2900" dirty="0">
                <a:ea typeface="Calibri"/>
                <a:cs typeface="Calibri"/>
              </a:rPr>
              <a:t>Diğer çıkarımlar da benzer bir zaman dilimine işaret etmektedir: MÖ 28 Mayıs 585’te Medler ve Lidyalılar arasındaki bir savaşı kesintiye uğratan Thales tutulması, Thales’in geliştiği zamanı tarihlendirmek için kullanılmaktadır. </a:t>
            </a:r>
          </a:p>
          <a:p>
            <a:pPr marL="0" indent="0">
              <a:lnSpc>
                <a:spcPct val="120000"/>
              </a:lnSpc>
              <a:spcBef>
                <a:spcPts val="600"/>
              </a:spcBef>
              <a:buNone/>
            </a:pPr>
            <a:r>
              <a:rPr lang="tr-TR" sz="2900" dirty="0">
                <a:ea typeface="Calibri"/>
                <a:cs typeface="Calibri"/>
              </a:rPr>
              <a:t>Tarihçiler </a:t>
            </a:r>
            <a:r>
              <a:rPr lang="tr-TR" sz="2900" dirty="0" err="1">
                <a:ea typeface="Calibri"/>
                <a:cs typeface="Calibri"/>
              </a:rPr>
              <a:t>Anaksimenes’in</a:t>
            </a:r>
            <a:r>
              <a:rPr lang="tr-TR" sz="2900" dirty="0">
                <a:ea typeface="Calibri"/>
                <a:cs typeface="Calibri"/>
              </a:rPr>
              <a:t> Thales’in olgunlaştığı  dönemde doğduğuna ve Thales öldüğünde olgunlaştığına inanmaktadır.</a:t>
            </a:r>
          </a:p>
          <a:p>
            <a:pPr marL="0" indent="0">
              <a:buNone/>
            </a:pPr>
            <a:br>
              <a:rPr lang="en-US" sz="1400" dirty="0"/>
            </a:br>
            <a:endParaRPr lang="en-US" sz="1400" dirty="0"/>
          </a:p>
          <a:p>
            <a:pPr marL="0" indent="0">
              <a:buNone/>
            </a:pPr>
            <a:br>
              <a:rPr lang="en-US" sz="1400" dirty="0"/>
            </a:br>
            <a:endParaRPr lang="en-US" sz="1400" dirty="0"/>
          </a:p>
          <a:p>
            <a:pPr marL="0" indent="0">
              <a:buNone/>
            </a:pPr>
            <a:br>
              <a:rPr lang="en-US" sz="1400" dirty="0"/>
            </a:br>
            <a:endParaRPr lang="en-US" sz="1400" dirty="0">
              <a:ea typeface="Calibri" panose="020F0502020204030204"/>
              <a:cs typeface="Calibri" panose="020F0502020204030204"/>
            </a:endParaRPr>
          </a:p>
        </p:txBody>
      </p:sp>
      <p:pic>
        <p:nvPicPr>
          <p:cNvPr id="5" name="Picture 4" descr="Renkli cetveller ve protractors">
            <a:extLst>
              <a:ext uri="{FF2B5EF4-FFF2-40B4-BE49-F238E27FC236}">
                <a16:creationId xmlns:a16="http://schemas.microsoft.com/office/drawing/2014/main" id="{B9B5551C-F2FB-118F-4C20-8C91647A7AA9}"/>
              </a:ext>
            </a:extLst>
          </p:cNvPr>
          <p:cNvPicPr>
            <a:picLocks noChangeAspect="1"/>
          </p:cNvPicPr>
          <p:nvPr/>
        </p:nvPicPr>
        <p:blipFill>
          <a:blip r:embed="rId2"/>
          <a:srcRect l="16769" r="1653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91677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Eclipse of Thales</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he Eclipse of Thales | The Classical Astrologer">
            <a:extLst>
              <a:ext uri="{FF2B5EF4-FFF2-40B4-BE49-F238E27FC236}">
                <a16:creationId xmlns:a16="http://schemas.microsoft.com/office/drawing/2014/main" id="{F3435B7C-76C3-30A1-4CDE-F74A93E89BE2}"/>
              </a:ext>
            </a:extLst>
          </p:cNvPr>
          <p:cNvPicPr>
            <a:picLocks noChangeAspect="1"/>
          </p:cNvPicPr>
          <p:nvPr/>
        </p:nvPicPr>
        <p:blipFill>
          <a:blip r:embed="rId2"/>
          <a:stretch>
            <a:fillRect/>
          </a:stretch>
        </p:blipFill>
        <p:spPr>
          <a:xfrm>
            <a:off x="4654296" y="727840"/>
            <a:ext cx="7214616" cy="5374888"/>
          </a:xfrm>
          <a:prstGeom prst="rect">
            <a:avLst/>
          </a:prstGeom>
        </p:spPr>
      </p:pic>
    </p:spTree>
    <p:extLst>
      <p:ext uri="{BB962C8B-B14F-4D97-AF65-F5344CB8AC3E}">
        <p14:creationId xmlns:p14="http://schemas.microsoft.com/office/powerpoint/2010/main" val="3941947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5297762" y="329184"/>
            <a:ext cx="6251110" cy="1783080"/>
          </a:xfrm>
        </p:spPr>
        <p:txBody>
          <a:bodyPr anchor="b">
            <a:normAutofit/>
          </a:bodyPr>
          <a:lstStyle/>
          <a:p>
            <a:r>
              <a:rPr lang="en-US" sz="5400" dirty="0">
                <a:ea typeface="Calibri Light"/>
                <a:cs typeface="Calibri Light"/>
              </a:rPr>
              <a:t>Anaximenes</a:t>
            </a:r>
          </a:p>
        </p:txBody>
      </p:sp>
      <p:pic>
        <p:nvPicPr>
          <p:cNvPr id="5" name="Picture 4" descr="Rock in açılı görünümü">
            <a:extLst>
              <a:ext uri="{FF2B5EF4-FFF2-40B4-BE49-F238E27FC236}">
                <a16:creationId xmlns:a16="http://schemas.microsoft.com/office/drawing/2014/main" id="{3637AE50-C739-2CB2-7E9A-193247536FFE}"/>
              </a:ext>
            </a:extLst>
          </p:cNvPr>
          <p:cNvPicPr>
            <a:picLocks noChangeAspect="1"/>
          </p:cNvPicPr>
          <p:nvPr/>
        </p:nvPicPr>
        <p:blipFill>
          <a:blip r:embed="rId2"/>
          <a:srcRect l="10174" r="2191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4830792" y="2706624"/>
            <a:ext cx="6718080" cy="3960560"/>
          </a:xfrm>
        </p:spPr>
        <p:txBody>
          <a:bodyPr vert="horz" lIns="91440" tIns="45720" rIns="91440" bIns="45720" rtlCol="0">
            <a:normAutofit fontScale="55000" lnSpcReduction="20000"/>
          </a:bodyPr>
          <a:lstStyle/>
          <a:p>
            <a:pPr marL="0" indent="0">
              <a:lnSpc>
                <a:spcPct val="120000"/>
              </a:lnSpc>
              <a:spcBef>
                <a:spcPts val="0"/>
              </a:spcBef>
              <a:buNone/>
            </a:pPr>
            <a:r>
              <a:rPr lang="tr-TR" sz="3600" dirty="0">
                <a:ea typeface="Calibri"/>
                <a:cs typeface="Calibri"/>
              </a:rPr>
              <a:t>Klasikçi John </a:t>
            </a:r>
            <a:r>
              <a:rPr lang="tr-TR" sz="3600" dirty="0" err="1">
                <a:ea typeface="Calibri"/>
                <a:cs typeface="Calibri"/>
              </a:rPr>
              <a:t>Burnet’e</a:t>
            </a:r>
            <a:r>
              <a:rPr lang="tr-TR" sz="3600" dirty="0">
                <a:ea typeface="Calibri"/>
                <a:cs typeface="Calibri"/>
              </a:rPr>
              <a:t> göre </a:t>
            </a:r>
            <a:r>
              <a:rPr lang="tr-TR" sz="3600" dirty="0" err="1">
                <a:ea typeface="Calibri"/>
                <a:cs typeface="Calibri"/>
              </a:rPr>
              <a:t>Anaksimenes</a:t>
            </a:r>
            <a:r>
              <a:rPr lang="tr-TR" sz="3600" dirty="0">
                <a:ea typeface="Calibri"/>
                <a:cs typeface="Calibri"/>
              </a:rPr>
              <a:t>, yaşamı boyunca hocası Anaksimandros’tan daha önemli bir figür olarak görülmüştür. Helenistik dönemde </a:t>
            </a:r>
            <a:r>
              <a:rPr lang="tr-TR" sz="3600" dirty="0" err="1">
                <a:ea typeface="Calibri"/>
                <a:cs typeface="Calibri"/>
              </a:rPr>
              <a:t>Anaksimenes’in</a:t>
            </a:r>
            <a:r>
              <a:rPr lang="tr-TR" sz="3600" dirty="0">
                <a:ea typeface="Calibri"/>
                <a:cs typeface="Calibri"/>
              </a:rPr>
              <a:t> bazı yazılarına atıfta bulunulmuştur, ancak şu anda bu belgelerin hiçbir kaydı mevcut değildir. Hayatına ve felsefi görüşlerine dair daha fazla ayrıntı, eserlerinin hiçbiri korunmadığı ve yalnızca Aristoteles gibi daha sonraki yazarlar ve polemikçiler tarafından yapılan fragmanlar ve yorumlar aracılığıyla bilindiği için belirsizdir.</a:t>
            </a:r>
            <a:endParaRPr lang="tr-TR" sz="3600" dirty="0"/>
          </a:p>
          <a:p>
            <a:pPr marL="0" indent="0">
              <a:buNone/>
            </a:pPr>
            <a:endParaRPr lang="en-US" sz="1200" dirty="0"/>
          </a:p>
          <a:p>
            <a:pPr marL="0" indent="0">
              <a:buNone/>
            </a:pPr>
            <a:br>
              <a:rPr lang="en-US" sz="1200" dirty="0"/>
            </a:br>
            <a:endParaRPr lang="en-US" sz="1200" dirty="0">
              <a:ea typeface="Calibri" panose="020F0502020204030204"/>
              <a:cs typeface="Calibri" panose="020F0502020204030204"/>
            </a:endParaRPr>
          </a:p>
        </p:txBody>
      </p:sp>
    </p:spTree>
    <p:extLst>
      <p:ext uri="{BB962C8B-B14F-4D97-AF65-F5344CB8AC3E}">
        <p14:creationId xmlns:p14="http://schemas.microsoft.com/office/powerpoint/2010/main" val="1154939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589560" y="856180"/>
            <a:ext cx="4560584" cy="1128068"/>
          </a:xfrm>
        </p:spPr>
        <p:txBody>
          <a:bodyPr anchor="ctr">
            <a:normAutofit/>
          </a:bodyPr>
          <a:lstStyle/>
          <a:p>
            <a:r>
              <a:rPr lang="en-US" sz="4000">
                <a:ea typeface="+mj-lt"/>
                <a:cs typeface="+mj-lt"/>
              </a:rPr>
              <a:t>Arkhe Olarak Hava</a:t>
            </a:r>
            <a:endParaRPr lang="en-US" sz="4000"/>
          </a:p>
          <a:p>
            <a:endParaRPr lang="en-US" sz="4000"/>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90719" y="2330505"/>
            <a:ext cx="4559425" cy="3979585"/>
          </a:xfrm>
        </p:spPr>
        <p:txBody>
          <a:bodyPr vert="horz" lIns="91440" tIns="45720" rIns="91440" bIns="45720" rtlCol="0" anchor="ctr">
            <a:normAutofit fontScale="40000" lnSpcReduction="20000"/>
          </a:bodyPr>
          <a:lstStyle/>
          <a:p>
            <a:pPr marL="0" indent="0">
              <a:lnSpc>
                <a:spcPct val="120000"/>
              </a:lnSpc>
              <a:spcBef>
                <a:spcPts val="0"/>
              </a:spcBef>
              <a:buNone/>
            </a:pPr>
            <a:r>
              <a:rPr lang="tr-TR" sz="5000" dirty="0">
                <a:ea typeface="Calibri"/>
                <a:cs typeface="Calibri"/>
              </a:rPr>
              <a:t>Aristoteles ve takipçisi </a:t>
            </a:r>
            <a:r>
              <a:rPr lang="tr-TR" sz="5000" dirty="0" err="1">
                <a:ea typeface="Calibri"/>
                <a:cs typeface="Calibri"/>
              </a:rPr>
              <a:t>Theophrastus’a</a:t>
            </a:r>
            <a:r>
              <a:rPr lang="tr-TR" sz="5000" dirty="0">
                <a:ea typeface="Calibri"/>
                <a:cs typeface="Calibri"/>
              </a:rPr>
              <a:t> göre, Milet Okulu’nun her bir filozofu </a:t>
            </a:r>
            <a:r>
              <a:rPr lang="tr-TR" sz="5000" dirty="0" err="1">
                <a:ea typeface="Calibri"/>
                <a:cs typeface="Calibri"/>
              </a:rPr>
              <a:t>arche’yi</a:t>
            </a:r>
            <a:r>
              <a:rPr lang="tr-TR" sz="5000" dirty="0">
                <a:ea typeface="Calibri"/>
                <a:cs typeface="Calibri"/>
              </a:rPr>
              <a:t> (Eski Yunanca: </a:t>
            </a:r>
            <a:r>
              <a:rPr lang="tr-TR" sz="5000" dirty="0" err="1">
                <a:ea typeface="Calibri"/>
                <a:cs typeface="Calibri"/>
              </a:rPr>
              <a:t>ἀήρή</a:t>
            </a:r>
            <a:r>
              <a:rPr lang="tr-TR" sz="5000" dirty="0">
                <a:ea typeface="Calibri"/>
                <a:cs typeface="Calibri"/>
              </a:rPr>
              <a:t>), yani her şeyin altında yatan tek temeli keşfetmeye çalışan maddi bir monistti. Aristoteles ilk filozofları </a:t>
            </a:r>
            <a:r>
              <a:rPr lang="tr-TR" sz="5000" dirty="0" err="1">
                <a:ea typeface="Calibri"/>
                <a:cs typeface="Calibri"/>
              </a:rPr>
              <a:t>physiologoi</a:t>
            </a:r>
            <a:r>
              <a:rPr lang="tr-TR" sz="5000" dirty="0">
                <a:ea typeface="Calibri"/>
                <a:cs typeface="Calibri"/>
              </a:rPr>
              <a:t> (Eski Yunanca: </a:t>
            </a:r>
            <a:r>
              <a:rPr lang="tr-TR" sz="5000" dirty="0" err="1">
                <a:ea typeface="Calibri"/>
                <a:cs typeface="Calibri"/>
              </a:rPr>
              <a:t>φυσιολόγοι</a:t>
            </a:r>
            <a:r>
              <a:rPr lang="tr-TR" sz="5000" dirty="0">
                <a:ea typeface="Calibri"/>
                <a:cs typeface="Calibri"/>
              </a:rPr>
              <a:t>), doğa filozofları olarak adlandırmıştır. </a:t>
            </a:r>
            <a:r>
              <a:rPr lang="tr-TR" sz="5000" dirty="0" err="1">
                <a:ea typeface="Calibri"/>
                <a:cs typeface="Calibri"/>
              </a:rPr>
              <a:t>Anaksimenes</a:t>
            </a:r>
            <a:r>
              <a:rPr lang="tr-TR" sz="5000" dirty="0">
                <a:ea typeface="Calibri"/>
                <a:cs typeface="Calibri"/>
              </a:rPr>
              <a:t> havanın – ya da kelimenin tam anlamıyla </a:t>
            </a:r>
            <a:r>
              <a:rPr lang="tr-TR" sz="5000" dirty="0" err="1">
                <a:ea typeface="Calibri"/>
                <a:cs typeface="Calibri"/>
              </a:rPr>
              <a:t>aer</a:t>
            </a:r>
            <a:r>
              <a:rPr lang="tr-TR" sz="5000" dirty="0">
                <a:ea typeface="Calibri"/>
                <a:cs typeface="Calibri"/>
              </a:rPr>
              <a:t>, sis ya da buharı da içerebilir – evreni bir arada tutan birincil madde olduğunu düşünüyordu.</a:t>
            </a:r>
            <a:endParaRPr lang="tr-TR" sz="5000" dirty="0"/>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id="{A6F361F7-99F3-5251-0A76-272A69A24353}"/>
              </a:ext>
            </a:extLst>
          </p:cNvPr>
          <p:cNvPicPr>
            <a:picLocks noChangeAspect="1"/>
          </p:cNvPicPr>
          <p:nvPr/>
        </p:nvPicPr>
        <p:blipFill>
          <a:blip r:embed="rId2"/>
          <a:srcRect t="3062" r="1" b="1"/>
          <a:stretch/>
        </p:blipFill>
        <p:spPr>
          <a:xfrm>
            <a:off x="5977788" y="799352"/>
            <a:ext cx="5425410" cy="5259296"/>
          </a:xfrm>
          <a:prstGeom prst="rect">
            <a:avLst/>
          </a:prstGeom>
        </p:spPr>
      </p:pic>
    </p:spTree>
    <p:extLst>
      <p:ext uri="{BB962C8B-B14F-4D97-AF65-F5344CB8AC3E}">
        <p14:creationId xmlns:p14="http://schemas.microsoft.com/office/powerpoint/2010/main" val="634500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1153618" y="1239927"/>
            <a:ext cx="4008586" cy="4680583"/>
          </a:xfrm>
        </p:spPr>
        <p:txBody>
          <a:bodyPr anchor="ctr">
            <a:normAutofit/>
          </a:bodyPr>
          <a:lstStyle/>
          <a:p>
            <a:r>
              <a:rPr lang="en-US" sz="5200" dirty="0">
                <a:ea typeface="Calibri Light"/>
                <a:cs typeface="Calibri Light"/>
              </a:rPr>
              <a:t>Anaximenes</a:t>
            </a:r>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243209" y="1239927"/>
            <a:ext cx="6020538" cy="4680583"/>
          </a:xfrm>
        </p:spPr>
        <p:txBody>
          <a:bodyPr vert="horz" lIns="91440" tIns="45720" rIns="91440" bIns="45720" rtlCol="0" anchor="ctr">
            <a:normAutofit/>
          </a:bodyPr>
          <a:lstStyle/>
          <a:p>
            <a:pPr marL="0" indent="0">
              <a:lnSpc>
                <a:spcPct val="100000"/>
              </a:lnSpc>
              <a:spcBef>
                <a:spcPts val="0"/>
              </a:spcBef>
              <a:buNone/>
            </a:pPr>
            <a:r>
              <a:rPr lang="tr-TR" sz="2000" dirty="0">
                <a:ea typeface="Calibri" panose="020F0502020204030204"/>
                <a:cs typeface="Calibri" panose="020F0502020204030204"/>
              </a:rPr>
              <a:t>Anaksimenes’in görüşleri, iki selefi Thales ve Anaksimandros’un görüşlerini uzlaştırdığı şeklinde yorumlanmıştır. </a:t>
            </a:r>
            <a:r>
              <a:rPr lang="tr-TR" sz="2000" dirty="0" err="1">
                <a:ea typeface="Calibri" panose="020F0502020204030204"/>
                <a:cs typeface="Calibri" panose="020F0502020204030204"/>
              </a:rPr>
              <a:t>Arkhe</a:t>
            </a:r>
            <a:r>
              <a:rPr lang="tr-TR" sz="2000" dirty="0">
                <a:ea typeface="Calibri" panose="020F0502020204030204"/>
                <a:cs typeface="Calibri" panose="020F0502020204030204"/>
              </a:rPr>
              <a:t> olarak hava, sınırsız görünen tek bir şey olma özelliğine sahiptir (</a:t>
            </a:r>
            <a:r>
              <a:rPr lang="tr-TR" sz="2000" dirty="0" err="1">
                <a:ea typeface="Calibri" panose="020F0502020204030204"/>
                <a:cs typeface="Calibri" panose="020F0502020204030204"/>
              </a:rPr>
              <a:t>arkhe’nin</a:t>
            </a:r>
            <a:r>
              <a:rPr lang="tr-TR" sz="2000" dirty="0">
                <a:ea typeface="Calibri" panose="020F0502020204030204"/>
                <a:cs typeface="Calibri" panose="020F0502020204030204"/>
              </a:rPr>
              <a:t> </a:t>
            </a:r>
            <a:r>
              <a:rPr lang="tr-TR" sz="2000" dirty="0" err="1">
                <a:ea typeface="Calibri" panose="020F0502020204030204"/>
                <a:cs typeface="Calibri" panose="020F0502020204030204"/>
              </a:rPr>
              <a:t>apeiron</a:t>
            </a:r>
            <a:r>
              <a:rPr lang="tr-TR" sz="2000" dirty="0">
                <a:ea typeface="Calibri" panose="020F0502020204030204"/>
                <a:cs typeface="Calibri" panose="020F0502020204030204"/>
              </a:rPr>
              <a:t> (Eski Yunanca: ἄπ</a:t>
            </a:r>
            <a:r>
              <a:rPr lang="tr-TR" sz="2000" dirty="0" err="1">
                <a:ea typeface="Calibri" panose="020F0502020204030204"/>
                <a:cs typeface="Calibri" panose="020F0502020204030204"/>
              </a:rPr>
              <a:t>ειρον</a:t>
            </a:r>
            <a:r>
              <a:rPr lang="tr-TR" sz="2000" dirty="0">
                <a:ea typeface="Calibri" panose="020F0502020204030204"/>
                <a:cs typeface="Calibri" panose="020F0502020204030204"/>
              </a:rPr>
              <a:t>, </a:t>
            </a:r>
            <a:r>
              <a:rPr lang="tr-TR" sz="2000" dirty="0" err="1">
                <a:ea typeface="Calibri" panose="020F0502020204030204"/>
                <a:cs typeface="Calibri" panose="020F0502020204030204"/>
              </a:rPr>
              <a:t>lit</a:t>
            </a:r>
            <a:r>
              <a:rPr lang="tr-TR" sz="2000" dirty="0">
                <a:ea typeface="Calibri" panose="020F0502020204030204"/>
                <a:cs typeface="Calibri" panose="020F0502020204030204"/>
              </a:rPr>
              <a:t>. ‘sınırsız, ‘sınırsız’) olduğunu düşünen Anaksimandros gibi), ancak Thales’in suyla yaptığı gibi ve Anaksimandros’un aksine, belirlenmiş bir maddedir. Ayrıca havayı değişime en yatkın madde olarak görmüştür, çünkü havanın her zaman hareket halinde olduğunu düşünmüştür.</a:t>
            </a:r>
          </a:p>
        </p:txBody>
      </p:sp>
    </p:spTree>
    <p:extLst>
      <p:ext uri="{BB962C8B-B14F-4D97-AF65-F5344CB8AC3E}">
        <p14:creationId xmlns:p14="http://schemas.microsoft.com/office/powerpoint/2010/main" val="2367119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5297762" y="329184"/>
            <a:ext cx="6251110" cy="1783080"/>
          </a:xfrm>
        </p:spPr>
        <p:txBody>
          <a:bodyPr anchor="b">
            <a:normAutofit/>
          </a:bodyPr>
          <a:lstStyle/>
          <a:p>
            <a:r>
              <a:rPr lang="en-US" sz="5400">
                <a:ea typeface="Calibri Light"/>
                <a:cs typeface="Calibri Light"/>
              </a:rPr>
              <a:t>Anaximenes</a:t>
            </a:r>
          </a:p>
        </p:txBody>
      </p:sp>
      <p:pic>
        <p:nvPicPr>
          <p:cNvPr id="5" name="Picture 4" descr="Gökyüzü için dağ 'ın şik görünümü">
            <a:extLst>
              <a:ext uri="{FF2B5EF4-FFF2-40B4-BE49-F238E27FC236}">
                <a16:creationId xmlns:a16="http://schemas.microsoft.com/office/drawing/2014/main" id="{45B6AF75-88FD-562D-E50D-D1C7C752C304}"/>
              </a:ext>
            </a:extLst>
          </p:cNvPr>
          <p:cNvPicPr>
            <a:picLocks noChangeAspect="1"/>
          </p:cNvPicPr>
          <p:nvPr/>
        </p:nvPicPr>
        <p:blipFill>
          <a:blip r:embed="rId2"/>
          <a:srcRect l="22199" r="3315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297762" y="2706624"/>
            <a:ext cx="6251110" cy="3483864"/>
          </a:xfrm>
        </p:spPr>
        <p:txBody>
          <a:bodyPr vert="horz" lIns="91440" tIns="45720" rIns="91440" bIns="45720" rtlCol="0">
            <a:normAutofit lnSpcReduction="10000"/>
          </a:bodyPr>
          <a:lstStyle/>
          <a:p>
            <a:pPr marL="0" indent="0">
              <a:buNone/>
            </a:pPr>
            <a:r>
              <a:rPr lang="en-US" sz="2000">
                <a:ea typeface="+mn-lt"/>
                <a:cs typeface="+mn-lt"/>
              </a:rPr>
              <a:t>So</a:t>
            </a:r>
            <a:r>
              <a:rPr lang="tr-TR" sz="2000">
                <a:ea typeface="+mn-lt"/>
                <a:cs typeface="+mn-lt"/>
              </a:rPr>
              <a:t>ğ</a:t>
            </a:r>
            <a:r>
              <a:rPr lang="en-US" sz="2000">
                <a:ea typeface="+mn-lt"/>
                <a:cs typeface="+mn-lt"/>
              </a:rPr>
              <a:t>uk ve nemli koşullarda hava ağızdan solunursa, su buharı yoğunlaşarak görünür bir bulut veya sis haline gelecektir</a:t>
            </a:r>
            <a:br>
              <a:rPr lang="en-US" sz="2000">
                <a:ea typeface="+mn-lt"/>
                <a:cs typeface="+mn-lt"/>
              </a:rPr>
            </a:br>
            <a:r>
              <a:rPr lang="en-US" sz="2000">
                <a:ea typeface="+mn-lt"/>
                <a:cs typeface="+mn-lt"/>
              </a:rPr>
              <a:t>Anaksimenes ayrıca havanın tanrısal olduğuna inanıyordu. Havayı “yaşam nefesi” ve dolayısıyla ruhun yanı sıra atmosferdeki hava ile de özdeşleştirmiştir. Anaksimenes’ten günümüze yalnızca bir cümle uzunluğunda bir alıntı ulaşmıştır: </a:t>
            </a:r>
          </a:p>
          <a:p>
            <a:pPr marL="0" indent="0">
              <a:buNone/>
            </a:pPr>
            <a:r>
              <a:rPr lang="en-US" sz="2000">
                <a:ea typeface="+mn-lt"/>
                <a:cs typeface="+mn-lt"/>
              </a:rPr>
              <a:t>“Nasıl ki ruhumuz… hava olarak bizi bir arada tutuyorsa, pneuma ve hava da tüm dünyayı kuşatır [ve korur].” Bu, pneuma (Eski Yunanca: πνεῦμα, lit. ‘nefes’) kelimesini kullanan ilk kaynaktır.</a:t>
            </a:r>
            <a:endParaRPr lang="en-US" sz="2000" dirty="0">
              <a:ea typeface="Calibri"/>
              <a:cs typeface="Calibri"/>
            </a:endParaRPr>
          </a:p>
        </p:txBody>
      </p:sp>
    </p:spTree>
    <p:extLst>
      <p:ext uri="{BB962C8B-B14F-4D97-AF65-F5344CB8AC3E}">
        <p14:creationId xmlns:p14="http://schemas.microsoft.com/office/powerpoint/2010/main" val="3521519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5297762" y="329184"/>
            <a:ext cx="6251110" cy="1783080"/>
          </a:xfrm>
        </p:spPr>
        <p:txBody>
          <a:bodyPr anchor="b">
            <a:normAutofit/>
          </a:bodyPr>
          <a:lstStyle/>
          <a:p>
            <a:r>
              <a:rPr lang="en-US" sz="5400">
                <a:ea typeface="Calibri Light"/>
                <a:cs typeface="Calibri Light"/>
              </a:rPr>
              <a:t>Anaximenes</a:t>
            </a:r>
          </a:p>
        </p:txBody>
      </p:sp>
      <p:pic>
        <p:nvPicPr>
          <p:cNvPr id="5" name="Picture 4" descr="Güneşe ulaşıyor">
            <a:extLst>
              <a:ext uri="{FF2B5EF4-FFF2-40B4-BE49-F238E27FC236}">
                <a16:creationId xmlns:a16="http://schemas.microsoft.com/office/drawing/2014/main" id="{F648F40E-1991-3E3A-F475-04C93BC57B02}"/>
              </a:ext>
            </a:extLst>
          </p:cNvPr>
          <p:cNvPicPr>
            <a:picLocks noChangeAspect="1"/>
          </p:cNvPicPr>
          <p:nvPr/>
        </p:nvPicPr>
        <p:blipFill>
          <a:blip r:embed="rId2"/>
          <a:srcRect l="36443" r="18057"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297762" y="2706624"/>
            <a:ext cx="6251110" cy="3483864"/>
          </a:xfrm>
        </p:spPr>
        <p:txBody>
          <a:bodyPr vert="horz" lIns="91440" tIns="45720" rIns="91440" bIns="45720" rtlCol="0">
            <a:normAutofit/>
          </a:bodyPr>
          <a:lstStyle/>
          <a:p>
            <a:pPr marL="0" indent="0">
              <a:lnSpc>
                <a:spcPct val="100000"/>
              </a:lnSpc>
              <a:spcBef>
                <a:spcPts val="0"/>
              </a:spcBef>
              <a:buNone/>
            </a:pPr>
            <a:r>
              <a:rPr lang="tr-TR" sz="2000" dirty="0" err="1">
                <a:ea typeface="+mn-lt"/>
                <a:cs typeface="+mn-lt"/>
              </a:rPr>
              <a:t>Pneuma</a:t>
            </a:r>
            <a:r>
              <a:rPr lang="tr-TR" sz="2000" dirty="0">
                <a:ea typeface="+mn-lt"/>
                <a:cs typeface="+mn-lt"/>
              </a:rPr>
              <a:t> (π</a:t>
            </a:r>
            <a:r>
              <a:rPr lang="tr-TR" sz="2000" dirty="0" err="1">
                <a:ea typeface="+mn-lt"/>
                <a:cs typeface="+mn-lt"/>
              </a:rPr>
              <a:t>νεῦμ</a:t>
            </a:r>
            <a:r>
              <a:rPr lang="tr-TR" sz="2000" dirty="0">
                <a:ea typeface="+mn-lt"/>
                <a:cs typeface="+mn-lt"/>
              </a:rPr>
              <a:t>α) eski Yunanca'da "nefes" ve dini bağlamda "ruh" veya "can" anlamına gelen bir kelimedir. Klasik antik dönem tıp yazarları ve filozofları için özellikle fizyoloji ile ilgili olarak çeşitli teknik anlamlara sahiptir ve İbranice İncil'deki </a:t>
            </a:r>
            <a:r>
              <a:rPr lang="tr-TR" sz="2000" dirty="0" err="1">
                <a:ea typeface="+mn-lt"/>
                <a:cs typeface="+mn-lt"/>
              </a:rPr>
              <a:t>ruachרוח</a:t>
            </a:r>
            <a:r>
              <a:rPr lang="tr-TR" sz="2000" dirty="0">
                <a:ea typeface="+mn-lt"/>
                <a:cs typeface="+mn-lt"/>
              </a:rPr>
              <a:t>  kelimesinin  Yunanca çevirilerinde ve Yunanca Yeni Ahit'te de kullanılmaktadır. Klasik felsefede, aslen "yaşam nefesi" anlamına gelen </a:t>
            </a:r>
            <a:r>
              <a:rPr lang="tr-TR" sz="2000" dirty="0" err="1">
                <a:ea typeface="+mn-lt"/>
                <a:cs typeface="+mn-lt"/>
              </a:rPr>
              <a:t>psyche'den</a:t>
            </a:r>
            <a:r>
              <a:rPr lang="tr-TR" sz="2000" dirty="0">
                <a:ea typeface="+mn-lt"/>
                <a:cs typeface="+mn-lt"/>
              </a:rPr>
              <a:t> (</a:t>
            </a:r>
            <a:r>
              <a:rPr lang="tr-TR" sz="2000" dirty="0" err="1">
                <a:ea typeface="+mn-lt"/>
                <a:cs typeface="+mn-lt"/>
              </a:rPr>
              <a:t>ψυχή</a:t>
            </a:r>
            <a:r>
              <a:rPr lang="tr-TR" sz="2000" dirty="0">
                <a:ea typeface="+mn-lt"/>
                <a:cs typeface="+mn-lt"/>
              </a:rPr>
              <a:t>) ayırt edilebilir çoğu zaman " </a:t>
            </a:r>
            <a:r>
              <a:rPr lang="tr-TR" sz="2000" dirty="0" err="1">
                <a:ea typeface="+mn-lt"/>
                <a:cs typeface="+mn-lt"/>
              </a:rPr>
              <a:t>soul</a:t>
            </a:r>
            <a:r>
              <a:rPr lang="tr-TR" sz="2000" dirty="0">
                <a:ea typeface="+mn-lt"/>
                <a:cs typeface="+mn-lt"/>
              </a:rPr>
              <a:t>" olarak çevrilir.</a:t>
            </a:r>
            <a:endParaRPr lang="tr-TR" sz="2000" dirty="0"/>
          </a:p>
        </p:txBody>
      </p:sp>
    </p:spTree>
    <p:extLst>
      <p:ext uri="{BB962C8B-B14F-4D97-AF65-F5344CB8AC3E}">
        <p14:creationId xmlns:p14="http://schemas.microsoft.com/office/powerpoint/2010/main" val="25807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p:txBody>
          <a:bodyPr/>
          <a:lstStyle/>
          <a:p>
            <a:r>
              <a:rPr lang="en-US" dirty="0">
                <a:ea typeface="Calibri Light"/>
                <a:cs typeface="Calibri Light"/>
              </a:rPr>
              <a:t>Anaximenes</a:t>
            </a:r>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838200" y="1493472"/>
            <a:ext cx="10515600" cy="5113337"/>
          </a:xfrm>
        </p:spPr>
        <p:txBody>
          <a:bodyPr vert="horz" lIns="91440" tIns="45720" rIns="91440" bIns="45720" rtlCol="0" anchor="t">
            <a:normAutofit fontScale="85000" lnSpcReduction="10000"/>
          </a:bodyPr>
          <a:lstStyle/>
          <a:p>
            <a:pPr marL="0" indent="0">
              <a:lnSpc>
                <a:spcPct val="120000"/>
              </a:lnSpc>
              <a:buNone/>
            </a:pPr>
            <a:r>
              <a:rPr lang="tr-TR" i="1" dirty="0"/>
              <a:t>Sizi imtihan edip hanginizin daha güzel amel işleyeceğini ortaya çıkarmak için gökleri ve yeri altı günde yaratan O’dur. Arşı ise daha önce su üzerinde idi. Buna rağmen şayet: “Siz öldükten sonra kesinlikle diriltileceksiniz” diyecek olsan, inkâra saplananlar muhakkak: “Bu düpedüz bir büyüden başka bir şey değil” derler.</a:t>
            </a:r>
          </a:p>
          <a:p>
            <a:pPr marL="0" indent="0">
              <a:lnSpc>
                <a:spcPct val="120000"/>
              </a:lnSpc>
              <a:buNone/>
            </a:pPr>
            <a:r>
              <a:rPr lang="tr-TR" dirty="0"/>
              <a:t>Hud-7</a:t>
            </a:r>
          </a:p>
          <a:p>
            <a:pPr marL="0" indent="0">
              <a:lnSpc>
                <a:spcPct val="120000"/>
              </a:lnSpc>
              <a:buNone/>
            </a:pPr>
            <a:endParaRPr lang="tr-TR" dirty="0"/>
          </a:p>
          <a:p>
            <a:pPr marL="0" indent="0">
              <a:lnSpc>
                <a:spcPct val="120000"/>
              </a:lnSpc>
              <a:buNone/>
            </a:pPr>
            <a:r>
              <a:rPr lang="tr-TR" dirty="0">
                <a:solidFill>
                  <a:srgbClr val="000000"/>
                </a:solidFill>
                <a:ea typeface="+mn-lt"/>
                <a:cs typeface="+mn-lt"/>
              </a:rPr>
              <a:t>Pavlus 1. </a:t>
            </a:r>
            <a:r>
              <a:rPr lang="tr-TR" dirty="0" err="1">
                <a:solidFill>
                  <a:srgbClr val="000000"/>
                </a:solidFill>
                <a:ea typeface="+mn-lt"/>
                <a:cs typeface="+mn-lt"/>
              </a:rPr>
              <a:t>Korintliler</a:t>
            </a:r>
            <a:r>
              <a:rPr lang="tr-TR" dirty="0">
                <a:solidFill>
                  <a:srgbClr val="000000"/>
                </a:solidFill>
                <a:ea typeface="+mn-lt"/>
                <a:cs typeface="+mn-lt"/>
              </a:rPr>
              <a:t> 15. bölümde dirilmiş bedenin doğasını tartışır. Bu tartışmada </a:t>
            </a:r>
            <a:r>
              <a:rPr lang="tr-TR" dirty="0" err="1">
                <a:solidFill>
                  <a:srgbClr val="000000"/>
                </a:solidFill>
                <a:ea typeface="+mn-lt"/>
                <a:cs typeface="+mn-lt"/>
              </a:rPr>
              <a:t>psyche</a:t>
            </a:r>
            <a:r>
              <a:rPr lang="tr-TR" dirty="0">
                <a:solidFill>
                  <a:srgbClr val="000000"/>
                </a:solidFill>
                <a:ea typeface="+mn-lt"/>
                <a:cs typeface="+mn-lt"/>
              </a:rPr>
              <a:t> ve </a:t>
            </a:r>
            <a:r>
              <a:rPr lang="tr-TR" dirty="0" err="1">
                <a:solidFill>
                  <a:srgbClr val="000000"/>
                </a:solidFill>
                <a:ea typeface="+mn-lt"/>
                <a:cs typeface="+mn-lt"/>
              </a:rPr>
              <a:t>pneuma</a:t>
            </a:r>
            <a:r>
              <a:rPr lang="tr-TR" dirty="0">
                <a:solidFill>
                  <a:srgbClr val="000000"/>
                </a:solidFill>
                <a:ea typeface="+mn-lt"/>
                <a:cs typeface="+mn-lt"/>
              </a:rPr>
              <a:t> arasında bir karşıtlık kurar. Buna göre, </a:t>
            </a:r>
            <a:r>
              <a:rPr lang="tr-TR" dirty="0" err="1">
                <a:solidFill>
                  <a:srgbClr val="000000"/>
                </a:solidFill>
                <a:ea typeface="+mn-lt"/>
                <a:cs typeface="+mn-lt"/>
              </a:rPr>
              <a:t>psyche</a:t>
            </a:r>
            <a:r>
              <a:rPr lang="tr-TR" dirty="0">
                <a:solidFill>
                  <a:srgbClr val="000000"/>
                </a:solidFill>
                <a:ea typeface="+mn-lt"/>
                <a:cs typeface="+mn-lt"/>
              </a:rPr>
              <a:t> - ruhsal benlik - cennetin krallığını miras alamaz çünkü </a:t>
            </a:r>
            <a:r>
              <a:rPr lang="tr-TR" dirty="0" err="1">
                <a:solidFill>
                  <a:srgbClr val="000000"/>
                </a:solidFill>
                <a:ea typeface="+mn-lt"/>
                <a:cs typeface="+mn-lt"/>
              </a:rPr>
              <a:t>psyche</a:t>
            </a:r>
            <a:r>
              <a:rPr lang="tr-TR" dirty="0">
                <a:solidFill>
                  <a:srgbClr val="000000"/>
                </a:solidFill>
                <a:ea typeface="+mn-lt"/>
                <a:cs typeface="+mn-lt"/>
              </a:rPr>
              <a:t>, fiziksel, biyolojik, hayvansal doğaya bağlıdır. </a:t>
            </a:r>
            <a:r>
              <a:rPr lang="tr-TR" dirty="0" err="1">
                <a:solidFill>
                  <a:srgbClr val="000000"/>
                </a:solidFill>
                <a:ea typeface="+mn-lt"/>
                <a:cs typeface="+mn-lt"/>
              </a:rPr>
              <a:t>Pneuma</a:t>
            </a:r>
            <a:r>
              <a:rPr lang="tr-TR" dirty="0">
                <a:solidFill>
                  <a:srgbClr val="000000"/>
                </a:solidFill>
                <a:ea typeface="+mn-lt"/>
                <a:cs typeface="+mn-lt"/>
              </a:rPr>
              <a:t> ise tam anlamıyla ruhani olduğundan cennete girebilir.</a:t>
            </a:r>
          </a:p>
        </p:txBody>
      </p:sp>
    </p:spTree>
    <p:extLst>
      <p:ext uri="{BB962C8B-B14F-4D97-AF65-F5344CB8AC3E}">
        <p14:creationId xmlns:p14="http://schemas.microsoft.com/office/powerpoint/2010/main" val="3919650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645065" y="1463040"/>
            <a:ext cx="3796306" cy="2690949"/>
          </a:xfrm>
        </p:spPr>
        <p:txBody>
          <a:bodyPr anchor="t">
            <a:normAutofit/>
          </a:bodyPr>
          <a:lstStyle/>
          <a:p>
            <a:r>
              <a:rPr lang="en-US" sz="4800">
                <a:ea typeface="Calibri Light"/>
                <a:cs typeface="Calibri Light"/>
              </a:rPr>
              <a:t>Anaximenes</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656218" y="1463039"/>
            <a:ext cx="5542387" cy="4300447"/>
          </a:xfrm>
        </p:spPr>
        <p:txBody>
          <a:bodyPr vert="horz" lIns="91440" tIns="45720" rIns="91440" bIns="45720" rtlCol="0" anchor="t">
            <a:normAutofit/>
          </a:bodyPr>
          <a:lstStyle/>
          <a:p>
            <a:pPr marL="0" indent="0">
              <a:buNone/>
            </a:pPr>
            <a:r>
              <a:rPr lang="en-US" sz="2200" dirty="0" err="1">
                <a:ea typeface="+mn-lt"/>
                <a:cs typeface="+mn-lt"/>
              </a:rPr>
              <a:t>Ruh</a:t>
            </a:r>
            <a:r>
              <a:rPr lang="en-US" sz="2200" dirty="0">
                <a:ea typeface="+mn-lt"/>
                <a:cs typeface="+mn-lt"/>
              </a:rPr>
              <a:t> (psyche) </a:t>
            </a:r>
            <a:r>
              <a:rPr lang="en-US" sz="2200" dirty="0" err="1">
                <a:ea typeface="+mn-lt"/>
                <a:cs typeface="+mn-lt"/>
              </a:rPr>
              <a:t>pneumadan</a:t>
            </a:r>
            <a:r>
              <a:rPr lang="en-US" sz="2200" dirty="0">
                <a:ea typeface="+mn-lt"/>
                <a:cs typeface="+mn-lt"/>
              </a:rPr>
              <a:t> </a:t>
            </a:r>
            <a:r>
              <a:rPr lang="en-US" sz="2200" dirty="0" err="1">
                <a:ea typeface="+mn-lt"/>
                <a:cs typeface="+mn-lt"/>
              </a:rPr>
              <a:t>farklıdır</a:t>
            </a:r>
            <a:r>
              <a:rPr lang="en-US" sz="2200" dirty="0">
                <a:ea typeface="+mn-lt"/>
                <a:cs typeface="+mn-lt"/>
              </a:rPr>
              <a:t>. Pneuma </a:t>
            </a:r>
            <a:r>
              <a:rPr lang="en-US" sz="2200" dirty="0" err="1">
                <a:ea typeface="+mn-lt"/>
                <a:cs typeface="+mn-lt"/>
              </a:rPr>
              <a:t>ruhani</a:t>
            </a:r>
            <a:r>
              <a:rPr lang="en-US" sz="2200" dirty="0">
                <a:ea typeface="+mn-lt"/>
                <a:cs typeface="+mn-lt"/>
              </a:rPr>
              <a:t> </a:t>
            </a:r>
            <a:r>
              <a:rPr lang="en-US" sz="2200" dirty="0" err="1">
                <a:ea typeface="+mn-lt"/>
                <a:cs typeface="+mn-lt"/>
              </a:rPr>
              <a:t>ve</a:t>
            </a:r>
            <a:r>
              <a:rPr lang="en-US" sz="2200" dirty="0">
                <a:ea typeface="+mn-lt"/>
                <a:cs typeface="+mn-lt"/>
              </a:rPr>
              <a:t> </a:t>
            </a:r>
            <a:r>
              <a:rPr lang="en-US" sz="2200" dirty="0" err="1">
                <a:ea typeface="+mn-lt"/>
                <a:cs typeface="+mn-lt"/>
              </a:rPr>
              <a:t>göksel</a:t>
            </a:r>
            <a:r>
              <a:rPr lang="en-US" sz="2200" dirty="0">
                <a:ea typeface="+mn-lt"/>
                <a:cs typeface="+mn-lt"/>
              </a:rPr>
              <a:t> </a:t>
            </a:r>
            <a:r>
              <a:rPr lang="en-US" sz="2200" dirty="0" err="1">
                <a:ea typeface="+mn-lt"/>
                <a:cs typeface="+mn-lt"/>
              </a:rPr>
              <a:t>olanla</a:t>
            </a:r>
            <a:r>
              <a:rPr lang="en-US" sz="2200" dirty="0">
                <a:ea typeface="+mn-lt"/>
                <a:cs typeface="+mn-lt"/>
              </a:rPr>
              <a:t> </a:t>
            </a:r>
            <a:r>
              <a:rPr lang="en-US" sz="2200" dirty="0" err="1">
                <a:ea typeface="+mn-lt"/>
                <a:cs typeface="+mn-lt"/>
              </a:rPr>
              <a:t>ilişkilendirilirken</a:t>
            </a:r>
            <a:r>
              <a:rPr lang="en-US" sz="2200" dirty="0">
                <a:ea typeface="+mn-lt"/>
                <a:cs typeface="+mn-lt"/>
              </a:rPr>
              <a:t>, </a:t>
            </a:r>
            <a:r>
              <a:rPr lang="en-US" sz="2200" dirty="0" err="1">
                <a:ea typeface="+mn-lt"/>
                <a:cs typeface="+mn-lt"/>
              </a:rPr>
              <a:t>ruh</a:t>
            </a:r>
            <a:r>
              <a:rPr lang="en-US" sz="2200" dirty="0">
                <a:ea typeface="+mn-lt"/>
                <a:cs typeface="+mn-lt"/>
              </a:rPr>
              <a:t> </a:t>
            </a:r>
            <a:r>
              <a:rPr lang="en-US" sz="2200" dirty="0" err="1">
                <a:ea typeface="+mn-lt"/>
                <a:cs typeface="+mn-lt"/>
              </a:rPr>
              <a:t>toprak</a:t>
            </a:r>
            <a:r>
              <a:rPr lang="en-US" sz="2200" dirty="0">
                <a:ea typeface="+mn-lt"/>
                <a:cs typeface="+mn-lt"/>
              </a:rPr>
              <a:t> </a:t>
            </a:r>
            <a:r>
              <a:rPr lang="en-US" sz="2200" dirty="0" err="1">
                <a:ea typeface="+mn-lt"/>
                <a:cs typeface="+mn-lt"/>
              </a:rPr>
              <a:t>ve</a:t>
            </a:r>
            <a:r>
              <a:rPr lang="en-US" sz="2200" dirty="0">
                <a:ea typeface="+mn-lt"/>
                <a:cs typeface="+mn-lt"/>
              </a:rPr>
              <a:t> </a:t>
            </a:r>
            <a:r>
              <a:rPr lang="en-US" sz="2200" dirty="0" err="1">
                <a:ea typeface="+mn-lt"/>
                <a:cs typeface="+mn-lt"/>
              </a:rPr>
              <a:t>tozla</a:t>
            </a:r>
            <a:r>
              <a:rPr lang="en-US" sz="2200" dirty="0">
                <a:ea typeface="+mn-lt"/>
                <a:cs typeface="+mn-lt"/>
              </a:rPr>
              <a:t> </a:t>
            </a:r>
            <a:r>
              <a:rPr lang="en-US" sz="2200" dirty="0" err="1">
                <a:ea typeface="+mn-lt"/>
                <a:cs typeface="+mn-lt"/>
              </a:rPr>
              <a:t>ilişkilendirilir</a:t>
            </a:r>
            <a:r>
              <a:rPr lang="en-US" sz="2200" dirty="0">
                <a:ea typeface="+mn-lt"/>
                <a:cs typeface="+mn-lt"/>
              </a:rPr>
              <a:t>. "</a:t>
            </a:r>
            <a:r>
              <a:rPr lang="en-US" sz="2200" dirty="0" err="1">
                <a:ea typeface="+mn-lt"/>
                <a:cs typeface="+mn-lt"/>
              </a:rPr>
              <a:t>Ruhsallık</a:t>
            </a:r>
            <a:r>
              <a:rPr lang="en-US" sz="2200" dirty="0">
                <a:ea typeface="+mn-lt"/>
                <a:cs typeface="+mn-lt"/>
              </a:rPr>
              <a:t>" </a:t>
            </a:r>
            <a:r>
              <a:rPr lang="en-US" sz="2200" dirty="0" err="1">
                <a:ea typeface="+mn-lt"/>
                <a:cs typeface="+mn-lt"/>
              </a:rPr>
              <a:t>biyoloji</a:t>
            </a:r>
            <a:r>
              <a:rPr lang="en-US" sz="2200" dirty="0">
                <a:ea typeface="+mn-lt"/>
                <a:cs typeface="+mn-lt"/>
              </a:rPr>
              <a:t> </a:t>
            </a:r>
            <a:r>
              <a:rPr lang="en-US" sz="2200" dirty="0" err="1">
                <a:ea typeface="+mn-lt"/>
                <a:cs typeface="+mn-lt"/>
              </a:rPr>
              <a:t>ve</a:t>
            </a:r>
            <a:r>
              <a:rPr lang="en-US" sz="2200" dirty="0">
                <a:ea typeface="+mn-lt"/>
                <a:cs typeface="+mn-lt"/>
              </a:rPr>
              <a:t> </a:t>
            </a:r>
            <a:r>
              <a:rPr lang="en-US" sz="2200" dirty="0" err="1">
                <a:ea typeface="+mn-lt"/>
                <a:cs typeface="+mn-lt"/>
              </a:rPr>
              <a:t>doğal</a:t>
            </a:r>
            <a:r>
              <a:rPr lang="en-US" sz="2200" dirty="0">
                <a:ea typeface="+mn-lt"/>
                <a:cs typeface="+mn-lt"/>
              </a:rPr>
              <a:t> </a:t>
            </a:r>
            <a:r>
              <a:rPr lang="en-US" sz="2200" dirty="0" err="1">
                <a:ea typeface="+mn-lt"/>
                <a:cs typeface="+mn-lt"/>
              </a:rPr>
              <a:t>hayvan</a:t>
            </a:r>
            <a:r>
              <a:rPr lang="en-US" sz="2200" dirty="0">
                <a:ea typeface="+mn-lt"/>
                <a:cs typeface="+mn-lt"/>
              </a:rPr>
              <a:t> </a:t>
            </a:r>
            <a:r>
              <a:rPr lang="en-US" sz="2200" dirty="0" err="1">
                <a:ea typeface="+mn-lt"/>
                <a:cs typeface="+mn-lt"/>
              </a:rPr>
              <a:t>yaşamıyla</a:t>
            </a:r>
            <a:r>
              <a:rPr lang="en-US" sz="2200" dirty="0">
                <a:ea typeface="+mn-lt"/>
                <a:cs typeface="+mn-lt"/>
              </a:rPr>
              <a:t> </a:t>
            </a:r>
            <a:r>
              <a:rPr lang="en-US" sz="2200" dirty="0" err="1">
                <a:ea typeface="+mn-lt"/>
                <a:cs typeface="+mn-lt"/>
              </a:rPr>
              <a:t>daha</a:t>
            </a:r>
            <a:r>
              <a:rPr lang="en-US" sz="2200" dirty="0">
                <a:ea typeface="+mn-lt"/>
                <a:cs typeface="+mn-lt"/>
              </a:rPr>
              <a:t> </a:t>
            </a:r>
            <a:r>
              <a:rPr lang="en-US" sz="2200" dirty="0" err="1">
                <a:ea typeface="+mn-lt"/>
                <a:cs typeface="+mn-lt"/>
              </a:rPr>
              <a:t>yakından</a:t>
            </a:r>
            <a:r>
              <a:rPr lang="en-US" sz="2200" dirty="0">
                <a:ea typeface="+mn-lt"/>
                <a:cs typeface="+mn-lt"/>
              </a:rPr>
              <a:t> </a:t>
            </a:r>
            <a:r>
              <a:rPr lang="en-US" sz="2200" dirty="0" err="1">
                <a:ea typeface="+mn-lt"/>
                <a:cs typeface="+mn-lt"/>
              </a:rPr>
              <a:t>ilişkilidir</a:t>
            </a:r>
            <a:r>
              <a:rPr lang="en-US" sz="2200" dirty="0">
                <a:ea typeface="+mn-lt"/>
                <a:cs typeface="+mn-lt"/>
              </a:rPr>
              <a:t>. </a:t>
            </a:r>
            <a:r>
              <a:rPr lang="en-US" sz="2200" dirty="0" err="1">
                <a:ea typeface="+mn-lt"/>
                <a:cs typeface="+mn-lt"/>
              </a:rPr>
              <a:t>Ruhlar</a:t>
            </a:r>
            <a:r>
              <a:rPr lang="en-US" sz="2200" dirty="0">
                <a:ea typeface="+mn-lt"/>
                <a:cs typeface="+mn-lt"/>
              </a:rPr>
              <a:t> </a:t>
            </a:r>
            <a:r>
              <a:rPr lang="en-US" sz="2200" dirty="0" err="1">
                <a:ea typeface="+mn-lt"/>
                <a:cs typeface="+mn-lt"/>
              </a:rPr>
              <a:t>zayıf</a:t>
            </a:r>
            <a:r>
              <a:rPr lang="en-US" sz="2200" dirty="0">
                <a:ea typeface="+mn-lt"/>
                <a:cs typeface="+mn-lt"/>
              </a:rPr>
              <a:t>, </a:t>
            </a:r>
            <a:r>
              <a:rPr lang="en-US" sz="2200" dirty="0" err="1">
                <a:ea typeface="+mn-lt"/>
                <a:cs typeface="+mn-lt"/>
              </a:rPr>
              <a:t>doğal</a:t>
            </a:r>
            <a:r>
              <a:rPr lang="en-US" sz="2200" dirty="0">
                <a:ea typeface="+mn-lt"/>
                <a:cs typeface="+mn-lt"/>
              </a:rPr>
              <a:t> </a:t>
            </a:r>
            <a:r>
              <a:rPr lang="en-US" sz="2200" dirty="0" err="1">
                <a:ea typeface="+mn-lt"/>
                <a:cs typeface="+mn-lt"/>
              </a:rPr>
              <a:t>ve</a:t>
            </a:r>
            <a:r>
              <a:rPr lang="en-US" sz="2200" dirty="0">
                <a:ea typeface="+mn-lt"/>
                <a:cs typeface="+mn-lt"/>
              </a:rPr>
              <a:t> </a:t>
            </a:r>
            <a:r>
              <a:rPr lang="en-US" sz="2200" dirty="0" err="1">
                <a:ea typeface="+mn-lt"/>
                <a:cs typeface="+mn-lt"/>
              </a:rPr>
              <a:t>bozulabilirdir</a:t>
            </a:r>
            <a:r>
              <a:rPr lang="en-US" sz="2200" dirty="0">
                <a:ea typeface="+mn-lt"/>
                <a:cs typeface="+mn-lt"/>
              </a:rPr>
              <a:t>. </a:t>
            </a:r>
            <a:r>
              <a:rPr lang="en-US" sz="2200" dirty="0" err="1">
                <a:ea typeface="+mn-lt"/>
                <a:cs typeface="+mn-lt"/>
              </a:rPr>
              <a:t>Ruhlar</a:t>
            </a:r>
            <a:r>
              <a:rPr lang="en-US" sz="2200" dirty="0">
                <a:ea typeface="+mn-lt"/>
                <a:cs typeface="+mn-lt"/>
              </a:rPr>
              <a:t> </a:t>
            </a:r>
            <a:r>
              <a:rPr lang="en-US" sz="2200" dirty="0" err="1">
                <a:ea typeface="+mn-lt"/>
                <a:cs typeface="+mn-lt"/>
              </a:rPr>
              <a:t>ölür</a:t>
            </a:r>
            <a:r>
              <a:rPr lang="en-US" sz="2200" dirty="0">
                <a:ea typeface="+mn-lt"/>
                <a:cs typeface="+mn-lt"/>
              </a:rPr>
              <a:t>. Buna </a:t>
            </a:r>
            <a:r>
              <a:rPr lang="en-US" sz="2200" dirty="0" err="1">
                <a:ea typeface="+mn-lt"/>
                <a:cs typeface="+mn-lt"/>
              </a:rPr>
              <a:t>karşın</a:t>
            </a:r>
            <a:r>
              <a:rPr lang="en-US" sz="2200" dirty="0">
                <a:ea typeface="+mn-lt"/>
                <a:cs typeface="+mn-lt"/>
              </a:rPr>
              <a:t> Pneuma </a:t>
            </a:r>
            <a:r>
              <a:rPr lang="en-US" sz="2200" dirty="0" err="1">
                <a:ea typeface="+mn-lt"/>
                <a:cs typeface="+mn-lt"/>
              </a:rPr>
              <a:t>gökseldir</a:t>
            </a:r>
            <a:r>
              <a:rPr lang="en-US" sz="2200" dirty="0">
                <a:ea typeface="+mn-lt"/>
                <a:cs typeface="+mn-lt"/>
              </a:rPr>
              <a:t>, </a:t>
            </a:r>
            <a:r>
              <a:rPr lang="en-US" sz="2200" dirty="0" err="1">
                <a:ea typeface="+mn-lt"/>
                <a:cs typeface="+mn-lt"/>
              </a:rPr>
              <a:t>bozulmaz</a:t>
            </a:r>
            <a:r>
              <a:rPr lang="en-US" sz="2200" dirty="0">
                <a:ea typeface="+mn-lt"/>
                <a:cs typeface="+mn-lt"/>
              </a:rPr>
              <a:t> </a:t>
            </a:r>
            <a:r>
              <a:rPr lang="en-US" sz="2200" dirty="0" err="1">
                <a:ea typeface="+mn-lt"/>
                <a:cs typeface="+mn-lt"/>
              </a:rPr>
              <a:t>ve</a:t>
            </a:r>
            <a:r>
              <a:rPr lang="en-US" sz="2200" dirty="0">
                <a:ea typeface="+mn-lt"/>
                <a:cs typeface="+mn-lt"/>
              </a:rPr>
              <a:t> </a:t>
            </a:r>
            <a:r>
              <a:rPr lang="en-US" sz="2200" dirty="0" err="1">
                <a:ea typeface="+mn-lt"/>
                <a:cs typeface="+mn-lt"/>
              </a:rPr>
              <a:t>güçlüdür</a:t>
            </a:r>
            <a:r>
              <a:rPr lang="en-US" sz="2200" dirty="0">
                <a:ea typeface="+mn-lt"/>
                <a:cs typeface="+mn-lt"/>
              </a:rPr>
              <a:t>. </a:t>
            </a:r>
            <a:r>
              <a:rPr lang="tr-TR" sz="2200" dirty="0" err="1">
                <a:ea typeface="+mn-lt"/>
                <a:cs typeface="+mn-lt"/>
              </a:rPr>
              <a:t>Pneuma</a:t>
            </a:r>
            <a:r>
              <a:rPr lang="en-US" sz="2200" dirty="0">
                <a:ea typeface="+mn-lt"/>
                <a:cs typeface="+mn-lt"/>
              </a:rPr>
              <a:t> </a:t>
            </a:r>
            <a:r>
              <a:rPr lang="en-US" sz="2200" dirty="0" err="1">
                <a:ea typeface="+mn-lt"/>
                <a:cs typeface="+mn-lt"/>
              </a:rPr>
              <a:t>ölmez</a:t>
            </a:r>
            <a:r>
              <a:rPr lang="en-US" sz="2200" dirty="0">
                <a:ea typeface="+mn-lt"/>
                <a:cs typeface="+mn-lt"/>
              </a:rPr>
              <a:t>.</a:t>
            </a:r>
            <a:endParaRPr lang="en-US" sz="2200" dirty="0"/>
          </a:p>
        </p:txBody>
      </p:sp>
    </p:spTree>
    <p:extLst>
      <p:ext uri="{BB962C8B-B14F-4D97-AF65-F5344CB8AC3E}">
        <p14:creationId xmlns:p14="http://schemas.microsoft.com/office/powerpoint/2010/main" val="2128719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p:txBody>
          <a:bodyPr/>
          <a:lstStyle/>
          <a:p>
            <a:r>
              <a:rPr lang="en-US" dirty="0">
                <a:ea typeface="Calibri Light"/>
                <a:cs typeface="Calibri Light"/>
              </a:rPr>
              <a:t>Anaximenes</a:t>
            </a:r>
          </a:p>
        </p:txBody>
      </p:sp>
      <p:pic>
        <p:nvPicPr>
          <p:cNvPr id="6" name="Picture 5" descr="Homebrewed Theology: Anthropology 3 - Man's Tripartite or Bipartite Nature">
            <a:extLst>
              <a:ext uri="{FF2B5EF4-FFF2-40B4-BE49-F238E27FC236}">
                <a16:creationId xmlns:a16="http://schemas.microsoft.com/office/drawing/2014/main" id="{CBC19BD9-0C54-5E87-7213-4B067A9BE515}"/>
              </a:ext>
            </a:extLst>
          </p:cNvPr>
          <p:cNvPicPr>
            <a:picLocks noChangeAspect="1"/>
          </p:cNvPicPr>
          <p:nvPr/>
        </p:nvPicPr>
        <p:blipFill>
          <a:blip r:embed="rId2"/>
          <a:stretch>
            <a:fillRect/>
          </a:stretch>
        </p:blipFill>
        <p:spPr>
          <a:xfrm>
            <a:off x="1578708" y="2005067"/>
            <a:ext cx="9581659" cy="4029943"/>
          </a:xfrm>
          <a:prstGeom prst="rect">
            <a:avLst/>
          </a:prstGeom>
        </p:spPr>
      </p:pic>
    </p:spTree>
    <p:extLst>
      <p:ext uri="{BB962C8B-B14F-4D97-AF65-F5344CB8AC3E}">
        <p14:creationId xmlns:p14="http://schemas.microsoft.com/office/powerpoint/2010/main" val="1988582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5297762" y="329184"/>
            <a:ext cx="6251110" cy="1783080"/>
          </a:xfrm>
        </p:spPr>
        <p:txBody>
          <a:bodyPr anchor="b">
            <a:normAutofit/>
          </a:bodyPr>
          <a:lstStyle/>
          <a:p>
            <a:r>
              <a:rPr lang="en-US" sz="5400">
                <a:ea typeface="+mj-lt"/>
                <a:cs typeface="+mj-lt"/>
              </a:rPr>
              <a:t>Arkhe Olarak Hava</a:t>
            </a:r>
            <a:br>
              <a:rPr lang="en-US" sz="5400"/>
            </a:br>
            <a:endParaRPr lang="en-US" sz="5400">
              <a:ea typeface="Calibri Light" panose="020F0302020204030204"/>
              <a:cs typeface="Calibri Light" panose="020F0302020204030204"/>
            </a:endParaRPr>
          </a:p>
        </p:txBody>
      </p:sp>
      <p:pic>
        <p:nvPicPr>
          <p:cNvPr id="5" name="Picture 4" descr="Gökyüzündeki bulutların aşağıdan görünümü">
            <a:extLst>
              <a:ext uri="{FF2B5EF4-FFF2-40B4-BE49-F238E27FC236}">
                <a16:creationId xmlns:a16="http://schemas.microsoft.com/office/drawing/2014/main" id="{101D17DE-0305-2019-2827-C2DB76386411}"/>
              </a:ext>
            </a:extLst>
          </p:cNvPr>
          <p:cNvPicPr>
            <a:picLocks noChangeAspect="1"/>
          </p:cNvPicPr>
          <p:nvPr/>
        </p:nvPicPr>
        <p:blipFill>
          <a:blip r:embed="rId2"/>
          <a:srcRect l="26617" r="28052"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297762" y="2706624"/>
            <a:ext cx="6251110" cy="3483864"/>
          </a:xfrm>
        </p:spPr>
        <p:txBody>
          <a:bodyPr vert="horz" lIns="91440" tIns="45720" rIns="91440" bIns="45720" rtlCol="0">
            <a:normAutofit/>
          </a:bodyPr>
          <a:lstStyle/>
          <a:p>
            <a:pPr marL="0" indent="0">
              <a:buNone/>
            </a:pPr>
            <a:r>
              <a:rPr lang="tr-TR" sz="2400" dirty="0" err="1">
                <a:ea typeface="+mn-lt"/>
                <a:cs typeface="+mn-lt"/>
              </a:rPr>
              <a:t>Anaksimenes</a:t>
            </a:r>
            <a:r>
              <a:rPr lang="tr-TR" sz="2400" dirty="0">
                <a:ea typeface="+mn-lt"/>
                <a:cs typeface="+mn-lt"/>
              </a:rPr>
              <a:t>, her şeyin havadan oluştuğuna dair doktrini göz önüne alındığında, doğal değişimin ilginç bir niteliksel açıklamasını önermiştir:</a:t>
            </a:r>
            <a:endParaRPr lang="tr-TR" sz="2400" dirty="0"/>
          </a:p>
          <a:p>
            <a:pPr marL="0" indent="0">
              <a:buNone/>
            </a:pPr>
            <a:r>
              <a:rPr lang="tr-TR" sz="2400" dirty="0">
                <a:ea typeface="+mn-lt"/>
                <a:cs typeface="+mn-lt"/>
              </a:rPr>
              <a:t>[Hava] özünde seyrekliğine ya da yoğunluğuna göre farklılık gösterir. İnceldiğinde ateş olur, yoğunlaştığında rüzgâr, sonra bulut, daha da yoğunlaştığında su, sonra toprak, sonra taş olur. Diğer her şey bunlardan meydana gelir. (DK13A5)</a:t>
            </a:r>
            <a:endParaRPr lang="tr-TR" sz="2400" dirty="0"/>
          </a:p>
        </p:txBody>
      </p:sp>
    </p:spTree>
    <p:extLst>
      <p:ext uri="{BB962C8B-B14F-4D97-AF65-F5344CB8AC3E}">
        <p14:creationId xmlns:p14="http://schemas.microsoft.com/office/powerpoint/2010/main" val="641359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61673E-FAAA-4AEE-8D32-5CAC93CD95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9279FE-5810-440F-B799-25803A014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395" y="774750"/>
            <a:ext cx="3565361" cy="60832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1316791" y="1438834"/>
            <a:ext cx="2156012" cy="4249271"/>
          </a:xfrm>
        </p:spPr>
        <p:txBody>
          <a:bodyPr>
            <a:normAutofit/>
          </a:bodyPr>
          <a:lstStyle/>
          <a:p>
            <a:r>
              <a:rPr lang="en-US" sz="2800">
                <a:solidFill>
                  <a:schemeClr val="bg1"/>
                </a:solidFill>
                <a:ea typeface="+mj-lt"/>
                <a:cs typeface="+mj-lt"/>
              </a:rPr>
              <a:t>Arkhe Olarak Hava</a:t>
            </a:r>
            <a:br>
              <a:rPr lang="en-US" sz="2800">
                <a:solidFill>
                  <a:schemeClr val="bg1"/>
                </a:solidFill>
              </a:rPr>
            </a:br>
            <a:endParaRPr lang="en-US" sz="2800">
              <a:solidFill>
                <a:schemeClr val="bg1"/>
              </a:solidFill>
              <a:ea typeface="Calibri Light" panose="020F0302020204030204"/>
              <a:cs typeface="Calibri Light" panose="020F0302020204030204"/>
            </a:endParaRPr>
          </a:p>
        </p:txBody>
      </p:sp>
      <p:sp>
        <p:nvSpPr>
          <p:cNvPr id="12" name="Rectangle 11">
            <a:extLst>
              <a:ext uri="{FF2B5EF4-FFF2-40B4-BE49-F238E27FC236}">
                <a16:creationId xmlns:a16="http://schemas.microsoft.com/office/drawing/2014/main" id="{95ABD4F1-A860-48A4-84CD-EB40E1FC78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70606"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1D8C0F2-1D8A-4908-857F-3DE6B0823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053"/>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506418" y="1438834"/>
            <a:ext cx="5402919" cy="4249271"/>
          </a:xfrm>
        </p:spPr>
        <p:txBody>
          <a:bodyPr vert="horz" lIns="91440" tIns="45720" rIns="91440" bIns="45720" rtlCol="0" anchor="ctr">
            <a:normAutofit/>
          </a:bodyPr>
          <a:lstStyle/>
          <a:p>
            <a:pPr marL="0" indent="0">
              <a:buNone/>
            </a:pPr>
            <a:r>
              <a:rPr lang="tr-TR" sz="2400" dirty="0">
                <a:ea typeface="+mn-lt"/>
                <a:cs typeface="+mn-lt"/>
              </a:rPr>
              <a:t> </a:t>
            </a:r>
            <a:r>
              <a:rPr lang="tr-TR" sz="2400" dirty="0" err="1">
                <a:ea typeface="+mn-lt"/>
                <a:cs typeface="+mn-lt"/>
              </a:rPr>
              <a:t>Anaksimenes</a:t>
            </a:r>
            <a:r>
              <a:rPr lang="tr-TR" sz="2400" dirty="0">
                <a:ea typeface="+mn-lt"/>
                <a:cs typeface="+mn-lt"/>
              </a:rPr>
              <a:t> basit bir deneye başvurarak kaba bir tür ampirik destek sağlar: Eğer bir kişi eline ağzını gevşeterek üflerse hava sıcaktır; dudaklarını büzerek üflerse hava soğuktur (DK13B1). Dolayısıyla, </a:t>
            </a:r>
            <a:r>
              <a:rPr lang="tr-TR" sz="2400" dirty="0" err="1">
                <a:ea typeface="+mn-lt"/>
                <a:cs typeface="+mn-lt"/>
              </a:rPr>
              <a:t>Anaksimenes’e</a:t>
            </a:r>
            <a:r>
              <a:rPr lang="tr-TR" sz="2400" dirty="0">
                <a:ea typeface="+mn-lt"/>
                <a:cs typeface="+mn-lt"/>
              </a:rPr>
              <a:t> göre seyrekliğin sıcaklıkla (ateşte olduğu gibi) ve yoğunluğun soğuklukla (daha yoğun maddelerde olduğu gibi) ilişkili olduğunu görüyoruz.</a:t>
            </a:r>
            <a:endParaRPr lang="tr-TR" sz="2400" dirty="0"/>
          </a:p>
        </p:txBody>
      </p:sp>
      <p:sp>
        <p:nvSpPr>
          <p:cNvPr id="16" name="Rectangle 15">
            <a:extLst>
              <a:ext uri="{FF2B5EF4-FFF2-40B4-BE49-F238E27FC236}">
                <a16:creationId xmlns:a16="http://schemas.microsoft.com/office/drawing/2014/main" id="{1730E5F0-AD6E-4049-8FAB-A4D82343D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2751"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3963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5297762" y="329184"/>
            <a:ext cx="6251110" cy="1783080"/>
          </a:xfrm>
        </p:spPr>
        <p:txBody>
          <a:bodyPr anchor="b">
            <a:normAutofit/>
          </a:bodyPr>
          <a:lstStyle/>
          <a:p>
            <a:r>
              <a:rPr lang="en-US" sz="5400">
                <a:ea typeface="+mj-lt"/>
                <a:cs typeface="+mj-lt"/>
              </a:rPr>
              <a:t>Kozmos’un Kökeni</a:t>
            </a:r>
            <a:endParaRPr lang="en-US" sz="5400"/>
          </a:p>
          <a:p>
            <a:endParaRPr lang="en-US" sz="5400"/>
          </a:p>
        </p:txBody>
      </p:sp>
      <p:pic>
        <p:nvPicPr>
          <p:cNvPr id="5" name="Picture 4" descr="Yuvarlak gökkuşağı">
            <a:extLst>
              <a:ext uri="{FF2B5EF4-FFF2-40B4-BE49-F238E27FC236}">
                <a16:creationId xmlns:a16="http://schemas.microsoft.com/office/drawing/2014/main" id="{164EE568-A6E0-8B8D-1292-42CAB95C7404}"/>
              </a:ext>
            </a:extLst>
          </p:cNvPr>
          <p:cNvPicPr>
            <a:picLocks noChangeAspect="1"/>
          </p:cNvPicPr>
          <p:nvPr/>
        </p:nvPicPr>
        <p:blipFill>
          <a:blip r:embed="rId2"/>
          <a:srcRect l="20736" r="33932"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5297762" y="2706624"/>
            <a:ext cx="6251110" cy="3483864"/>
          </a:xfrm>
        </p:spPr>
        <p:txBody>
          <a:bodyPr vert="horz" lIns="91440" tIns="45720" rIns="91440" bIns="45720" rtlCol="0">
            <a:normAutofit/>
          </a:bodyPr>
          <a:lstStyle/>
          <a:p>
            <a:pPr marL="0" indent="0">
              <a:buNone/>
            </a:pPr>
            <a:r>
              <a:rPr lang="tr-TR" sz="2000" dirty="0" err="1">
                <a:ea typeface="+mn-lt"/>
                <a:cs typeface="+mn-lt"/>
              </a:rPr>
              <a:t>Anaksimenes</a:t>
            </a:r>
            <a:r>
              <a:rPr lang="tr-TR" sz="2000" dirty="0">
                <a:ea typeface="+mn-lt"/>
                <a:cs typeface="+mn-lt"/>
              </a:rPr>
              <a:t>, Anaksimandros gibi, dünyamızın daha önce var olan maddeden nasıl meydana geldiğine dair bir açıklama yapar. </a:t>
            </a:r>
            <a:r>
              <a:rPr lang="tr-TR" sz="2000" dirty="0" err="1">
                <a:ea typeface="+mn-lt"/>
                <a:cs typeface="+mn-lt"/>
              </a:rPr>
              <a:t>Anaksimenes’e</a:t>
            </a:r>
            <a:r>
              <a:rPr lang="tr-TR" sz="2000" dirty="0">
                <a:ea typeface="+mn-lt"/>
                <a:cs typeface="+mn-lt"/>
              </a:rPr>
              <a:t> göre, dünya havadan bir keçelenme süreciyle oluşmuştur. Düz bir disk olarak başlamıştır. Yeryüzündeki buharlaşmalardan, göksel cisimler haline gelen ateşli cisimler ortaya çıkmıştır. Dünya bir hava yastığı üzerinde yüzmektedir. </a:t>
            </a:r>
            <a:endParaRPr lang="tr-TR" sz="2000" dirty="0">
              <a:ea typeface="Calibri"/>
              <a:cs typeface="Calibri"/>
            </a:endParaRPr>
          </a:p>
        </p:txBody>
      </p:sp>
    </p:spTree>
    <p:extLst>
      <p:ext uri="{BB962C8B-B14F-4D97-AF65-F5344CB8AC3E}">
        <p14:creationId xmlns:p14="http://schemas.microsoft.com/office/powerpoint/2010/main" val="3652952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4654296" y="329184"/>
            <a:ext cx="6894576" cy="1783080"/>
          </a:xfrm>
        </p:spPr>
        <p:txBody>
          <a:bodyPr anchor="b">
            <a:normAutofit/>
          </a:bodyPr>
          <a:lstStyle/>
          <a:p>
            <a:r>
              <a:rPr lang="en-US" sz="5400">
                <a:ea typeface="+mj-lt"/>
                <a:cs typeface="+mj-lt"/>
              </a:rPr>
              <a:t>Kozmos’un Kökeni</a:t>
            </a:r>
            <a:endParaRPr lang="en-US" sz="5400"/>
          </a:p>
          <a:p>
            <a:endParaRPr lang="en-US" sz="5400"/>
          </a:p>
        </p:txBody>
      </p:sp>
      <p:pic>
        <p:nvPicPr>
          <p:cNvPr id="5" name="Picture 4" descr="El ile ulaşma">
            <a:extLst>
              <a:ext uri="{FF2B5EF4-FFF2-40B4-BE49-F238E27FC236}">
                <a16:creationId xmlns:a16="http://schemas.microsoft.com/office/drawing/2014/main" id="{4EE48CB6-2F7F-1B86-4927-74BAAC6C70F5}"/>
              </a:ext>
            </a:extLst>
          </p:cNvPr>
          <p:cNvPicPr>
            <a:picLocks noChangeAspect="1"/>
          </p:cNvPicPr>
          <p:nvPr/>
        </p:nvPicPr>
        <p:blipFill>
          <a:blip r:embed="rId2"/>
          <a:srcRect l="14856" r="45700"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4338536" y="2706624"/>
            <a:ext cx="7500026" cy="3483864"/>
          </a:xfrm>
        </p:spPr>
        <p:txBody>
          <a:bodyPr vert="horz" lIns="91440" tIns="45720" rIns="91440" bIns="45720" rtlCol="0">
            <a:normAutofit fontScale="92500"/>
          </a:bodyPr>
          <a:lstStyle/>
          <a:p>
            <a:pPr marL="0" indent="0">
              <a:spcBef>
                <a:spcPts val="0"/>
              </a:spcBef>
              <a:buNone/>
            </a:pPr>
            <a:r>
              <a:rPr lang="tr-TR" sz="2400" dirty="0">
                <a:ea typeface="+mn-lt"/>
                <a:cs typeface="+mn-lt"/>
              </a:rPr>
              <a:t>Göksel cisimler ya da en azından güneş ve ay da hava akımları üzerinde yüzen düz cisimler gibi görünmektedir.</a:t>
            </a:r>
          </a:p>
          <a:p>
            <a:pPr marL="0" indent="0">
              <a:spcBef>
                <a:spcPts val="0"/>
              </a:spcBef>
              <a:buNone/>
            </a:pPr>
            <a:r>
              <a:rPr lang="tr-TR" sz="2400" dirty="0">
                <a:ea typeface="+mn-lt"/>
                <a:cs typeface="+mn-lt"/>
              </a:rPr>
              <a:t> Bir görüşe göre, gökler başın etrafında dönen keçe bir takke gibidir. Yıldızlar bu yüzeye çivi gibi sabitlenmiş olabilir. Başka bir anlatımda ise yıldızlar havada yüzen ateşli yapraklar gibidir </a:t>
            </a:r>
          </a:p>
          <a:p>
            <a:pPr marL="0" indent="0">
              <a:spcBef>
                <a:spcPts val="0"/>
              </a:spcBef>
              <a:buNone/>
            </a:pPr>
            <a:r>
              <a:rPr lang="tr-TR" sz="2400" dirty="0">
                <a:ea typeface="+mn-lt"/>
                <a:cs typeface="+mn-lt"/>
              </a:rPr>
              <a:t>(DK13A14).</a:t>
            </a:r>
          </a:p>
          <a:p>
            <a:pPr marL="0" indent="0">
              <a:spcBef>
                <a:spcPts val="0"/>
              </a:spcBef>
              <a:buNone/>
            </a:pPr>
            <a:endParaRPr lang="tr-TR" sz="2400" dirty="0">
              <a:ea typeface="+mn-lt"/>
              <a:cs typeface="+mn-lt"/>
            </a:endParaRPr>
          </a:p>
          <a:p>
            <a:pPr marL="0" indent="0">
              <a:spcBef>
                <a:spcPts val="0"/>
              </a:spcBef>
              <a:buNone/>
            </a:pPr>
            <a:r>
              <a:rPr lang="tr-TR" sz="2400" dirty="0">
                <a:ea typeface="+mn-lt"/>
                <a:cs typeface="+mn-lt"/>
              </a:rPr>
              <a:t>Güneş yeryüzünün altında değil, etrafında dolanır ve geceleri yeryüzünün yüksek kısımları tarafından gizlenir.</a:t>
            </a:r>
            <a:endParaRPr lang="tr-TR" sz="2400" dirty="0"/>
          </a:p>
        </p:txBody>
      </p:sp>
    </p:spTree>
    <p:extLst>
      <p:ext uri="{BB962C8B-B14F-4D97-AF65-F5344CB8AC3E}">
        <p14:creationId xmlns:p14="http://schemas.microsoft.com/office/powerpoint/2010/main" val="4284219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Kozmos’un Kökeni</a:t>
            </a:r>
          </a:p>
          <a:p>
            <a:endParaRPr lang="en-US" sz="5400" kern="1200">
              <a:solidFill>
                <a:schemeClr val="tx1"/>
              </a:solidFill>
              <a:latin typeface="+mj-lt"/>
              <a:ea typeface="+mj-ea"/>
              <a:cs typeface="+mj-cs"/>
            </a:endParaRPr>
          </a:p>
        </p:txBody>
      </p:sp>
      <p:grpSp>
        <p:nvGrpSpPr>
          <p:cNvPr id="13" name="Group 1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naximenes' Cosmology | SpringerLink">
            <a:extLst>
              <a:ext uri="{FF2B5EF4-FFF2-40B4-BE49-F238E27FC236}">
                <a16:creationId xmlns:a16="http://schemas.microsoft.com/office/drawing/2014/main" id="{BC0A1486-5A1B-0269-4157-9230C2B2F397}"/>
              </a:ext>
            </a:extLst>
          </p:cNvPr>
          <p:cNvPicPr>
            <a:picLocks noChangeAspect="1"/>
          </p:cNvPicPr>
          <p:nvPr/>
        </p:nvPicPr>
        <p:blipFill>
          <a:blip r:embed="rId2"/>
          <a:stretch>
            <a:fillRect/>
          </a:stretch>
        </p:blipFill>
        <p:spPr>
          <a:xfrm>
            <a:off x="5922492" y="955908"/>
            <a:ext cx="5536001" cy="4887431"/>
          </a:xfrm>
          <a:prstGeom prst="rect">
            <a:avLst/>
          </a:prstGeom>
        </p:spPr>
      </p:pic>
    </p:spTree>
    <p:extLst>
      <p:ext uri="{BB962C8B-B14F-4D97-AF65-F5344CB8AC3E}">
        <p14:creationId xmlns:p14="http://schemas.microsoft.com/office/powerpoint/2010/main" val="2497217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6D750-75AA-04CD-F5E4-FD68F74D3274}"/>
              </a:ext>
            </a:extLst>
          </p:cNvPr>
          <p:cNvSpPr>
            <a:spLocks noGrp="1"/>
          </p:cNvSpPr>
          <p:nvPr>
            <p:ph type="title"/>
          </p:nvPr>
        </p:nvSpPr>
        <p:spPr>
          <a:xfrm>
            <a:off x="640080" y="325369"/>
            <a:ext cx="4368602" cy="1956841"/>
          </a:xfrm>
        </p:spPr>
        <p:txBody>
          <a:bodyPr anchor="b">
            <a:normAutofit fontScale="90000"/>
          </a:bodyPr>
          <a:lstStyle/>
          <a:p>
            <a:br>
              <a:rPr lang="tr-TR" sz="5400" dirty="0">
                <a:ea typeface="+mj-lt"/>
                <a:cs typeface="+mj-lt"/>
              </a:rPr>
            </a:br>
            <a:br>
              <a:rPr lang="tr-TR" sz="5400" dirty="0">
                <a:ea typeface="+mj-lt"/>
                <a:cs typeface="+mj-lt"/>
              </a:rPr>
            </a:br>
            <a:r>
              <a:rPr lang="en-US" sz="5400" dirty="0" err="1">
                <a:ea typeface="+mj-lt"/>
                <a:cs typeface="+mj-lt"/>
              </a:rPr>
              <a:t>Kozmos’un</a:t>
            </a:r>
            <a:r>
              <a:rPr lang="en-US" sz="5400" dirty="0">
                <a:ea typeface="+mj-lt"/>
                <a:cs typeface="+mj-lt"/>
              </a:rPr>
              <a:t> </a:t>
            </a:r>
            <a:r>
              <a:rPr lang="en-US" sz="5400" dirty="0" err="1">
                <a:ea typeface="+mj-lt"/>
                <a:cs typeface="+mj-lt"/>
              </a:rPr>
              <a:t>Kökeni</a:t>
            </a:r>
            <a:endParaRPr lang="en-US" sz="5400" dirty="0"/>
          </a:p>
          <a:p>
            <a:endParaRPr lang="en-US" sz="5400" dirty="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9D5130-8E97-B115-E7A5-9F2466BE1B0C}"/>
              </a:ext>
            </a:extLst>
          </p:cNvPr>
          <p:cNvSpPr>
            <a:spLocks noGrp="1"/>
          </p:cNvSpPr>
          <p:nvPr>
            <p:ph idx="1"/>
          </p:nvPr>
        </p:nvSpPr>
        <p:spPr>
          <a:xfrm>
            <a:off x="640080" y="2872899"/>
            <a:ext cx="4671622" cy="3659732"/>
          </a:xfrm>
        </p:spPr>
        <p:txBody>
          <a:bodyPr vert="horz" lIns="91440" tIns="45720" rIns="91440" bIns="45720" rtlCol="0">
            <a:normAutofit/>
          </a:bodyPr>
          <a:lstStyle/>
          <a:p>
            <a:pPr marL="0" indent="0">
              <a:buNone/>
            </a:pPr>
            <a:r>
              <a:rPr lang="tr-TR" sz="2000" dirty="0">
                <a:ea typeface="+mn-lt"/>
                <a:cs typeface="+mn-lt"/>
              </a:rPr>
              <a:t>Anaksimandros gibi </a:t>
            </a:r>
            <a:r>
              <a:rPr lang="tr-TR" sz="2000" dirty="0" err="1">
                <a:ea typeface="+mn-lt"/>
                <a:cs typeface="+mn-lt"/>
              </a:rPr>
              <a:t>Anaksimenes</a:t>
            </a:r>
            <a:r>
              <a:rPr lang="tr-TR" sz="2000" dirty="0">
                <a:ea typeface="+mn-lt"/>
                <a:cs typeface="+mn-lt"/>
              </a:rPr>
              <a:t> de ilkelerini çeşitli doğa olaylarını açıklamak için kullanır. Şimşek ve gök gürültüsü rüzgârın bulutları yarmasından kaynaklanır; gökkuşağı güneş ışınlarının bulutların üzerine düşmesinin sonucudur; depremler yağmurlarla nemlendikten sonra kuruyan toprağın çatlamasından kaynaklanır. Donmuş yağmur suyu olarak dolu hakkında esasen doğru bir açıklama yapar.</a:t>
            </a:r>
            <a:endParaRPr lang="tr-TR" sz="2000" dirty="0">
              <a:cs typeface="Calibri" panose="020F0502020204030204"/>
            </a:endParaRPr>
          </a:p>
        </p:txBody>
      </p:sp>
      <p:pic>
        <p:nvPicPr>
          <p:cNvPr id="5" name="Picture 4" descr="Vadinin üzerinde gökkuşağı">
            <a:extLst>
              <a:ext uri="{FF2B5EF4-FFF2-40B4-BE49-F238E27FC236}">
                <a16:creationId xmlns:a16="http://schemas.microsoft.com/office/drawing/2014/main" id="{55E0262E-A27A-2A1E-E78C-4CD3E29A53AE}"/>
              </a:ext>
            </a:extLst>
          </p:cNvPr>
          <p:cNvPicPr>
            <a:picLocks noChangeAspect="1"/>
          </p:cNvPicPr>
          <p:nvPr/>
        </p:nvPicPr>
        <p:blipFill>
          <a:blip r:embed="rId2"/>
          <a:srcRect l="20813" r="2276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648513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TotalTime>
  <Words>1101</Words>
  <Application>Microsoft Office PowerPoint</Application>
  <PresentationFormat>Geniş ekran</PresentationFormat>
  <Paragraphs>60</Paragraphs>
  <Slides>21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21</vt:i4>
      </vt:variant>
    </vt:vector>
  </HeadingPairs>
  <TitlesOfParts>
    <vt:vector size="25" baseType="lpstr">
      <vt:lpstr>Arial</vt:lpstr>
      <vt:lpstr>Calibri</vt:lpstr>
      <vt:lpstr>Calibri Light</vt:lpstr>
      <vt:lpstr>office theme</vt:lpstr>
      <vt:lpstr> Anaximenes  </vt:lpstr>
      <vt:lpstr>Anaximenes</vt:lpstr>
      <vt:lpstr>Anaximenes</vt:lpstr>
      <vt:lpstr>Anaximenes</vt:lpstr>
      <vt:lpstr>Anaximenes</vt:lpstr>
      <vt:lpstr>Anaximenes</vt:lpstr>
      <vt:lpstr>Eclipse of Thales</vt:lpstr>
      <vt:lpstr>Anaximenes</vt:lpstr>
      <vt:lpstr>Arkhe Olarak Hava </vt:lpstr>
      <vt:lpstr>Anaximenes</vt:lpstr>
      <vt:lpstr>Anaximenes</vt:lpstr>
      <vt:lpstr>Anaximenes</vt:lpstr>
      <vt:lpstr>Anaximenes</vt:lpstr>
      <vt:lpstr>Anaximenes</vt:lpstr>
      <vt:lpstr>Anaximenes</vt:lpstr>
      <vt:lpstr>Arkhe Olarak Hava </vt:lpstr>
      <vt:lpstr>Arkhe Olarak Hava </vt:lpstr>
      <vt:lpstr>Kozmos’un Kökeni </vt:lpstr>
      <vt:lpstr>Kozmos’un Kökeni </vt:lpstr>
      <vt:lpstr>Kozmos’un Kökeni </vt:lpstr>
      <vt:lpstr>  Kozmos’un Kökeni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esra cakır</cp:lastModifiedBy>
  <cp:revision>144</cp:revision>
  <dcterms:created xsi:type="dcterms:W3CDTF">2023-11-04T21:17:00Z</dcterms:created>
  <dcterms:modified xsi:type="dcterms:W3CDTF">2024-10-20T07:59:48Z</dcterms:modified>
</cp:coreProperties>
</file>