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1" r:id="rId2"/>
    <p:sldId id="305" r:id="rId3"/>
    <p:sldId id="326" r:id="rId4"/>
    <p:sldId id="327" r:id="rId5"/>
    <p:sldId id="328" r:id="rId6"/>
    <p:sldId id="329" r:id="rId7"/>
    <p:sldId id="330" r:id="rId8"/>
    <p:sldId id="331" r:id="rId9"/>
    <p:sldId id="306" r:id="rId10"/>
    <p:sldId id="307" r:id="rId11"/>
    <p:sldId id="308" r:id="rId12"/>
    <p:sldId id="332" r:id="rId13"/>
    <p:sldId id="333" r:id="rId14"/>
    <p:sldId id="334" r:id="rId15"/>
    <p:sldId id="310" r:id="rId16"/>
    <p:sldId id="311" r:id="rId17"/>
    <p:sldId id="312" r:id="rId18"/>
    <p:sldId id="313" r:id="rId19"/>
    <p:sldId id="314" r:id="rId20"/>
    <p:sldId id="315" r:id="rId21"/>
    <p:sldId id="320" r:id="rId22"/>
    <p:sldId id="321" r:id="rId23"/>
    <p:sldId id="322" r:id="rId24"/>
    <p:sldId id="323" r:id="rId25"/>
    <p:sldId id="324" r:id="rId26"/>
    <p:sldId id="325" r:id="rId27"/>
    <p:sldId id="316" r:id="rId28"/>
    <p:sldId id="317" r:id="rId29"/>
    <p:sldId id="318" r:id="rId30"/>
    <p:sldId id="31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111" d="100"/>
          <a:sy n="111" d="100"/>
        </p:scale>
        <p:origin x="5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A0A76-5BDE-421B-9179-DF58BCD4189D}" type="datetimeFigureOut">
              <a:rPr lang="tr-TR" smtClean="0"/>
              <a:pPr/>
              <a:t>12.03.2024</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5BEB7A-1B48-47C0-98C0-D55D55753077}" type="slidenum">
              <a:rPr lang="tr-TR" smtClean="0"/>
              <a:pPr/>
              <a:t>‹#›</a:t>
            </a:fld>
            <a:endParaRPr lang="tr-TR"/>
          </a:p>
        </p:txBody>
      </p:sp>
    </p:spTree>
    <p:extLst>
      <p:ext uri="{BB962C8B-B14F-4D97-AF65-F5344CB8AC3E}">
        <p14:creationId xmlns:p14="http://schemas.microsoft.com/office/powerpoint/2010/main" val="4253384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18899" y="1057048"/>
            <a:ext cx="8302541" cy="2387600"/>
          </a:xfrm>
        </p:spPr>
        <p:txBody>
          <a:bodyPr anchor="b">
            <a:normAutofit/>
          </a:bodyPr>
          <a:lstStyle>
            <a:lvl1pPr algn="ctr">
              <a:defRPr sz="6000"/>
            </a:lvl1pPr>
          </a:lstStyle>
          <a:p>
            <a:r>
              <a:rPr lang="tr-TR"/>
              <a:t>Asıl başlık stili için tıklatın</a:t>
            </a:r>
            <a:endParaRPr lang="en-US"/>
          </a:p>
        </p:txBody>
      </p:sp>
      <p:sp>
        <p:nvSpPr>
          <p:cNvPr id="3" name="Subtitle 2"/>
          <p:cNvSpPr>
            <a:spLocks noGrp="1"/>
          </p:cNvSpPr>
          <p:nvPr>
            <p:ph type="subTitle" idx="1"/>
          </p:nvPr>
        </p:nvSpPr>
        <p:spPr>
          <a:xfrm>
            <a:off x="3218899" y="3536723"/>
            <a:ext cx="830254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pPr/>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7243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pPr/>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97525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404943" y="1683613"/>
            <a:ext cx="8251553" cy="2852737"/>
          </a:xfrm>
        </p:spPr>
        <p:txBody>
          <a:bodyPr anchor="b">
            <a:normAutofit/>
          </a:bodyPr>
          <a:lstStyle>
            <a:lvl1pPr algn="l">
              <a:defRPr sz="5400"/>
            </a:lvl1pPr>
          </a:lstStyle>
          <a:p>
            <a:r>
              <a:rPr lang="tr-TR"/>
              <a:t>Asıl başlık stili için tıklatın</a:t>
            </a:r>
            <a:endParaRPr lang="en-US" dirty="0"/>
          </a:p>
        </p:txBody>
      </p:sp>
      <p:sp>
        <p:nvSpPr>
          <p:cNvPr id="3" name="Text Placeholder 2"/>
          <p:cNvSpPr>
            <a:spLocks noGrp="1"/>
          </p:cNvSpPr>
          <p:nvPr>
            <p:ph type="body" idx="1"/>
          </p:nvPr>
        </p:nvSpPr>
        <p:spPr>
          <a:xfrm>
            <a:off x="404943" y="4563338"/>
            <a:ext cx="825155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76D79ED-3FA7-4EF8-964B-EB8BCFAB02F8}" type="datetimeFigureOut">
              <a:rPr lang="en-US" smtClean="0"/>
              <a:pPr/>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83134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404943" y="1873975"/>
            <a:ext cx="420624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30926" y="1873975"/>
            <a:ext cx="429768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76D79ED-3FA7-4EF8-964B-EB8BCFAB02F8}" type="datetimeFigureOut">
              <a:rPr lang="en-US" smtClean="0"/>
              <a:pPr/>
              <a:t>3/12/2024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8132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04943" y="299811"/>
            <a:ext cx="8623663" cy="1325563"/>
          </a:xfrm>
        </p:spPr>
        <p:txBody>
          <a:bodyPr/>
          <a:lstStyle/>
          <a:p>
            <a:r>
              <a:rPr lang="tr-TR"/>
              <a:t>Asıl başlık stili için tıklatın</a:t>
            </a:r>
            <a:endParaRPr lang="en-US"/>
          </a:p>
        </p:txBody>
      </p:sp>
      <p:sp>
        <p:nvSpPr>
          <p:cNvPr id="3" name="Text Placeholder 2"/>
          <p:cNvSpPr>
            <a:spLocks noGrp="1"/>
          </p:cNvSpPr>
          <p:nvPr>
            <p:ph type="body" idx="1"/>
          </p:nvPr>
        </p:nvSpPr>
        <p:spPr>
          <a:xfrm>
            <a:off x="404940" y="1615849"/>
            <a:ext cx="43891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404941" y="2439761"/>
            <a:ext cx="4389120"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4911629" y="1615849"/>
            <a:ext cx="411697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911629" y="2439761"/>
            <a:ext cx="411697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276D79ED-3FA7-4EF8-964B-EB8BCFAB02F8}" type="datetimeFigureOut">
              <a:rPr lang="en-US" smtClean="0"/>
              <a:pPr/>
              <a:t>3/12/2024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p14="http://schemas.microsoft.com/office/powerpoint/2010/main" val="314071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Tree>
    <p:extLst>
      <p:ext uri="{BB962C8B-B14F-4D97-AF65-F5344CB8AC3E}">
        <p14:creationId xmlns:p14="http://schemas.microsoft.com/office/powerpoint/2010/main" val="276173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55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04943" y="465138"/>
            <a:ext cx="3099980" cy="1600200"/>
          </a:xfrm>
        </p:spPr>
        <p:txBody>
          <a:bodyPr anchor="ctr"/>
          <a:lstStyle>
            <a:lvl1pPr>
              <a:defRPr sz="3200"/>
            </a:lvl1pPr>
          </a:lstStyle>
          <a:p>
            <a:r>
              <a:rPr lang="tr-TR"/>
              <a:t>Asıl başlık stili için tıklatın</a:t>
            </a:r>
            <a:endParaRPr lang="en-US" dirty="0"/>
          </a:p>
        </p:txBody>
      </p:sp>
      <p:sp>
        <p:nvSpPr>
          <p:cNvPr id="3" name="Content Placeholder 2"/>
          <p:cNvSpPr>
            <a:spLocks noGrp="1"/>
          </p:cNvSpPr>
          <p:nvPr>
            <p:ph idx="1"/>
          </p:nvPr>
        </p:nvSpPr>
        <p:spPr>
          <a:xfrm>
            <a:off x="3657594" y="465138"/>
            <a:ext cx="5371011"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404943" y="2065338"/>
            <a:ext cx="309998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Tree>
    <p:extLst>
      <p:ext uri="{BB962C8B-B14F-4D97-AF65-F5344CB8AC3E}">
        <p14:creationId xmlns:p14="http://schemas.microsoft.com/office/powerpoint/2010/main" val="28846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04944" y="483326"/>
            <a:ext cx="2677886" cy="1600200"/>
          </a:xfrm>
        </p:spPr>
        <p:txBody>
          <a:bodyPr anchor="ctr"/>
          <a:lstStyle>
            <a:lvl1pPr>
              <a:defRPr sz="3200"/>
            </a:lvl1pPr>
          </a:lstStyle>
          <a:p>
            <a:r>
              <a:rPr lang="tr-TR"/>
              <a:t>Asıl başlık stili için tıklatın</a:t>
            </a:r>
            <a:endParaRPr lang="en-US" dirty="0"/>
          </a:p>
        </p:txBody>
      </p:sp>
      <p:sp>
        <p:nvSpPr>
          <p:cNvPr id="3" name="Picture Placeholder 2"/>
          <p:cNvSpPr>
            <a:spLocks noGrp="1"/>
          </p:cNvSpPr>
          <p:nvPr>
            <p:ph type="pic" idx="1"/>
          </p:nvPr>
        </p:nvSpPr>
        <p:spPr>
          <a:xfrm>
            <a:off x="3218899" y="483326"/>
            <a:ext cx="5809707"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404944" y="2083526"/>
            <a:ext cx="26778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Tree>
    <p:extLst>
      <p:ext uri="{BB962C8B-B14F-4D97-AF65-F5344CB8AC3E}">
        <p14:creationId xmlns:p14="http://schemas.microsoft.com/office/powerpoint/2010/main" val="411005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943" y="417376"/>
            <a:ext cx="10342774" cy="1325563"/>
          </a:xfrm>
          <a:prstGeom prst="rect">
            <a:avLst/>
          </a:prstGeom>
        </p:spPr>
        <p:txBody>
          <a:bodyPr vert="horz" lIns="91440" tIns="45720" rIns="91440" bIns="45720" rtlCol="0" anchor="ctr">
            <a:normAutofit/>
          </a:bodyPr>
          <a:lstStyle/>
          <a:p>
            <a:r>
              <a:rPr lang="tr-TR"/>
              <a:t>Asıl başlık stili için tıklatın</a:t>
            </a:r>
            <a:endParaRPr lang="en-US"/>
          </a:p>
        </p:txBody>
      </p:sp>
      <p:sp>
        <p:nvSpPr>
          <p:cNvPr id="3" name="Text Placeholder 2"/>
          <p:cNvSpPr>
            <a:spLocks noGrp="1"/>
          </p:cNvSpPr>
          <p:nvPr>
            <p:ph type="body" idx="1"/>
          </p:nvPr>
        </p:nvSpPr>
        <p:spPr>
          <a:xfrm>
            <a:off x="404943" y="1841862"/>
            <a:ext cx="10342774" cy="4387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04943" y="6356349"/>
            <a:ext cx="218367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D79ED-3FA7-4EF8-964B-EB8BCFAB02F8}" type="datetimeFigureOut">
              <a:rPr lang="en-US" smtClean="0"/>
              <a:pPr/>
              <a:t>3/12/2024</a:t>
            </a:fld>
            <a:endParaRPr lang="en-US"/>
          </a:p>
        </p:txBody>
      </p:sp>
      <p:sp>
        <p:nvSpPr>
          <p:cNvPr id="5" name="Footer Placeholder 4"/>
          <p:cNvSpPr>
            <a:spLocks noGrp="1"/>
          </p:cNvSpPr>
          <p:nvPr>
            <p:ph type="ftr" sz="quarter" idx="3"/>
          </p:nvPr>
        </p:nvSpPr>
        <p:spPr>
          <a:xfrm>
            <a:off x="3218899" y="6356349"/>
            <a:ext cx="327551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24693" y="6356350"/>
            <a:ext cx="190391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12CB2-7F2C-47B9-AE70-22A94B49F233}" type="slidenum">
              <a:rPr lang="en-US" smtClean="0"/>
              <a:pPr/>
              <a:t>‹#›</a:t>
            </a:fld>
            <a:endParaRPr lang="en-US"/>
          </a:p>
        </p:txBody>
      </p:sp>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610475" y="4914981"/>
            <a:ext cx="896556" cy="324395"/>
          </a:xfrm>
          <a:prstGeom prst="rect">
            <a:avLst/>
          </a:prstGeom>
        </p:spPr>
      </p:pic>
      <p:sp>
        <p:nvSpPr>
          <p:cNvPr id="12" name="TextBox 11"/>
          <p:cNvSpPr txBox="1"/>
          <p:nvPr/>
        </p:nvSpPr>
        <p:spPr>
          <a:xfrm rot="16200000">
            <a:off x="-2113768" y="2546065"/>
            <a:ext cx="3888671" cy="276999"/>
          </a:xfrm>
          <a:prstGeom prst="rect">
            <a:avLst/>
          </a:prstGeom>
          <a:noFill/>
        </p:spPr>
        <p:txBody>
          <a:bodyPr wrap="square" rtlCol="0" anchor="ctr">
            <a:spAutoFit/>
          </a:bodyPr>
          <a:lstStyle/>
          <a:p>
            <a:r>
              <a:rPr lang="bs-Latn-BA" sz="1200" dirty="0">
                <a:solidFill>
                  <a:schemeClr val="bg1">
                    <a:lumMod val="65000"/>
                  </a:schemeClr>
                </a:solidFill>
              </a:rPr>
              <a:t>Find</a:t>
            </a:r>
            <a:r>
              <a:rPr lang="bs-Latn-BA" sz="1200" baseline="0" dirty="0">
                <a:solidFill>
                  <a:schemeClr val="bg1">
                    <a:lumMod val="65000"/>
                  </a:schemeClr>
                </a:solidFill>
              </a:rPr>
              <a:t> m</a:t>
            </a:r>
            <a:r>
              <a:rPr lang="bs-Latn-BA" sz="1200" dirty="0">
                <a:solidFill>
                  <a:schemeClr val="bg1">
                    <a:lumMod val="65000"/>
                  </a:schemeClr>
                </a:solidFill>
              </a:rPr>
              <a:t>ore PowerPoint templates</a:t>
            </a:r>
            <a:r>
              <a:rPr lang="bs-Latn-BA" sz="1200" baseline="0" dirty="0">
                <a:solidFill>
                  <a:schemeClr val="bg1">
                    <a:lumMod val="65000"/>
                  </a:schemeClr>
                </a:solidFill>
              </a:rPr>
              <a:t> on </a:t>
            </a:r>
            <a:r>
              <a:rPr lang="bs-Latn-BA" sz="1200" b="1" baseline="0" dirty="0">
                <a:solidFill>
                  <a:schemeClr val="bg1">
                    <a:lumMod val="65000"/>
                  </a:schemeClr>
                </a:solidFill>
              </a:rPr>
              <a:t>prezentr.com</a:t>
            </a:r>
            <a:r>
              <a:rPr lang="bs-Latn-BA" sz="1200" baseline="0" dirty="0">
                <a:solidFill>
                  <a:schemeClr val="bg1">
                    <a:lumMod val="65000"/>
                  </a:schemeClr>
                </a:solidFill>
              </a:rPr>
              <a:t>!</a:t>
            </a:r>
            <a:endParaRPr lang="en-US" sz="1200" dirty="0">
              <a:solidFill>
                <a:schemeClr val="bg1">
                  <a:lumMod val="65000"/>
                </a:schemeClr>
              </a:solidFill>
            </a:endParaRPr>
          </a:p>
        </p:txBody>
      </p:sp>
    </p:spTree>
    <p:extLst>
      <p:ext uri="{BB962C8B-B14F-4D97-AF65-F5344CB8AC3E}">
        <p14:creationId xmlns:p14="http://schemas.microsoft.com/office/powerpoint/2010/main" val="129734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lnSpc>
          <a:spcPct val="90000"/>
        </a:lnSpc>
        <a:spcBef>
          <a:spcPct val="0"/>
        </a:spcBef>
        <a:buNone/>
        <a:defRPr sz="4400" b="1" kern="1200">
          <a:solidFill>
            <a:srgbClr val="0071C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445176" y="740525"/>
            <a:ext cx="8302541" cy="2387600"/>
          </a:xfrm>
        </p:spPr>
        <p:txBody>
          <a:bodyPr/>
          <a:lstStyle/>
          <a:p>
            <a:pPr eaLnBrk="1" fontAlgn="auto" hangingPunct="1">
              <a:spcAft>
                <a:spcPts val="0"/>
              </a:spcAft>
              <a:defRPr/>
            </a:pPr>
            <a:r>
              <a:rPr lang="en-US" dirty="0">
                <a:solidFill>
                  <a:schemeClr val="accent1">
                    <a:satMod val="150000"/>
                  </a:schemeClr>
                </a:solidFill>
              </a:rPr>
              <a:t>Les </a:t>
            </a:r>
            <a:r>
              <a:rPr lang="tr-TR" dirty="0" err="1">
                <a:solidFill>
                  <a:schemeClr val="accent1">
                    <a:satMod val="150000"/>
                  </a:schemeClr>
                </a:solidFill>
              </a:rPr>
              <a:t>Noms</a:t>
            </a:r>
            <a:endParaRPr lang="en-US" dirty="0">
              <a:solidFill>
                <a:schemeClr val="accent1">
                  <a:satMod val="150000"/>
                </a:schemeClr>
              </a:solidFill>
            </a:endParaRPr>
          </a:p>
        </p:txBody>
      </p:sp>
      <p:sp>
        <p:nvSpPr>
          <p:cNvPr id="2" name="Alt Başlık 1"/>
          <p:cNvSpPr>
            <a:spLocks noGrp="1"/>
          </p:cNvSpPr>
          <p:nvPr>
            <p:ph type="subTitle" idx="1"/>
          </p:nvPr>
        </p:nvSpPr>
        <p:spPr/>
        <p:txBody>
          <a:bodyPr/>
          <a:lstStyle/>
          <a:p>
            <a:endParaRPr lang="tr-TR"/>
          </a:p>
        </p:txBody>
      </p:sp>
    </p:spTree>
    <p:extLst>
      <p:ext uri="{BB962C8B-B14F-4D97-AF65-F5344CB8AC3E}">
        <p14:creationId xmlns:p14="http://schemas.microsoft.com/office/powerpoint/2010/main" val="207098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Le nom</a:t>
            </a:r>
          </a:p>
        </p:txBody>
      </p:sp>
      <p:sp>
        <p:nvSpPr>
          <p:cNvPr id="3" name="Content Placeholder 2"/>
          <p:cNvSpPr>
            <a:spLocks noGrp="1"/>
          </p:cNvSpPr>
          <p:nvPr>
            <p:ph idx="1"/>
          </p:nvPr>
        </p:nvSpPr>
        <p:spPr>
          <a:xfrm>
            <a:off x="250746" y="1287710"/>
            <a:ext cx="10402878" cy="4681770"/>
          </a:xfrm>
          <a:ln>
            <a:noFill/>
          </a:ln>
        </p:spPr>
        <p:style>
          <a:lnRef idx="2">
            <a:schemeClr val="accent3"/>
          </a:lnRef>
          <a:fillRef idx="1">
            <a:schemeClr val="lt1"/>
          </a:fillRef>
          <a:effectRef idx="0">
            <a:schemeClr val="accent3"/>
          </a:effectRef>
          <a:fontRef idx="minor">
            <a:schemeClr val="dk1"/>
          </a:fontRef>
        </p:style>
        <p:txBody>
          <a:bodyPr rtlCol="0">
            <a:normAutofit lnSpcReduction="10000"/>
          </a:bodyPr>
          <a:lstStyle/>
          <a:p>
            <a:pPr marL="118872" indent="0" fontAlgn="auto">
              <a:lnSpc>
                <a:spcPct val="90000"/>
              </a:lnSpc>
              <a:spcBef>
                <a:spcPts val="0"/>
              </a:spcBef>
              <a:spcAft>
                <a:spcPts val="0"/>
              </a:spcAft>
              <a:buNone/>
              <a:defRPr/>
            </a:pPr>
            <a:r>
              <a:rPr lang="fr-FR" sz="2800" dirty="0">
                <a:solidFill>
                  <a:schemeClr val="tx1"/>
                </a:solidFill>
                <a:ea typeface="MS PGothic" pitchFamily="34" charset="-128"/>
              </a:rPr>
              <a:t>Le nom est un mot ou groupe de mots désignant un être ou une chose (un objet, un concept, une action, une émotion, une notion…). Il est aussi appelé substantif, car il détermine la substance de ce qu'il nomme.</a:t>
            </a:r>
            <a:endParaRPr lang="tr-TR" sz="2800" dirty="0">
              <a:solidFill>
                <a:schemeClr val="tx1"/>
              </a:solidFill>
              <a:ea typeface="MS PGothic" pitchFamily="34" charset="-128"/>
            </a:endParaRPr>
          </a:p>
          <a:p>
            <a:pPr marL="118872" indent="0" fontAlgn="auto">
              <a:lnSpc>
                <a:spcPct val="90000"/>
              </a:lnSpc>
              <a:spcBef>
                <a:spcPts val="0"/>
              </a:spcBef>
              <a:spcAft>
                <a:spcPts val="0"/>
              </a:spcAft>
              <a:buNone/>
              <a:defRPr/>
            </a:pPr>
            <a:endParaRPr lang="tr-TR" sz="28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dirty="0">
                <a:solidFill>
                  <a:schemeClr val="tx1"/>
                </a:solidFill>
                <a:ea typeface="MS PGothic" pitchFamily="34" charset="-128"/>
              </a:rPr>
              <a:t>En grammaire, le nom, également appelé substantif, est une des principales natures de mots dans lesquelles se classent les lemmes (unités autonomes du lexique) d'une langue. Les noms forment une classe ouverte qui peut librement s'enrichir de nouveaux mots. Comme les autres natures de mots, le nom peut être défini à la fois sur des critères sémantiques, morphologiques et syntaxiques, à des degrés divers suivant les langues et les théories linguistiques.</a:t>
            </a:r>
            <a:endParaRPr lang="tr-TR"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800" dirty="0">
              <a:solidFill>
                <a:schemeClr val="tx1"/>
              </a:solidFill>
              <a:ea typeface="MS PGothic" pitchFamily="34" charset="-128"/>
            </a:endParaRPr>
          </a:p>
        </p:txBody>
      </p:sp>
    </p:spTree>
    <p:extLst>
      <p:ext uri="{BB962C8B-B14F-4D97-AF65-F5344CB8AC3E}">
        <p14:creationId xmlns:p14="http://schemas.microsoft.com/office/powerpoint/2010/main" val="215435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Le nom propre</a:t>
            </a:r>
          </a:p>
        </p:txBody>
      </p:sp>
      <p:sp>
        <p:nvSpPr>
          <p:cNvPr id="3" name="Content Placeholder 2"/>
          <p:cNvSpPr>
            <a:spLocks noGrp="1"/>
          </p:cNvSpPr>
          <p:nvPr>
            <p:ph idx="1"/>
          </p:nvPr>
        </p:nvSpPr>
        <p:spPr>
          <a:xfrm>
            <a:off x="250745" y="1287709"/>
            <a:ext cx="10911417" cy="4986337"/>
          </a:xfrm>
          <a:ln>
            <a:noFill/>
          </a:ln>
        </p:spPr>
        <p:style>
          <a:lnRef idx="2">
            <a:schemeClr val="accent3"/>
          </a:lnRef>
          <a:fillRef idx="1">
            <a:schemeClr val="lt1"/>
          </a:fillRef>
          <a:effectRef idx="0">
            <a:schemeClr val="accent3"/>
          </a:effectRef>
          <a:fontRef idx="minor">
            <a:schemeClr val="dk1"/>
          </a:fontRef>
        </p:style>
        <p:txBody>
          <a:bodyPr rtlCol="0">
            <a:normAutofit/>
          </a:bodyPr>
          <a:lstStyle/>
          <a:p>
            <a:pPr marL="118872" indent="0" fontAlgn="auto">
              <a:lnSpc>
                <a:spcPct val="90000"/>
              </a:lnSpc>
              <a:spcBef>
                <a:spcPts val="0"/>
              </a:spcBef>
              <a:spcAft>
                <a:spcPts val="0"/>
              </a:spcAft>
              <a:buNone/>
              <a:defRPr/>
            </a:pPr>
            <a:r>
              <a:rPr lang="fr-FR" sz="2800" dirty="0">
                <a:solidFill>
                  <a:schemeClr val="tx1"/>
                </a:solidFill>
                <a:ea typeface="MS PGothic" pitchFamily="34" charset="-128"/>
              </a:rPr>
              <a:t>Un nom propre désigne un individu (ou un groupe d'individus), un lieu ou une chose unique, contrairement au nom commun qui désigne des classes de personnes, de lieux, de choses ou d'abstractions.</a:t>
            </a:r>
            <a:endParaRPr lang="tr-TR" sz="28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8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800" dirty="0">
                <a:solidFill>
                  <a:schemeClr val="tx1"/>
                </a:solidFill>
                <a:ea typeface="MS PGothic" pitchFamily="34" charset="-128"/>
              </a:rPr>
              <a:t>La France, Belgrade, la Volga, les Anglais, Louis Aragon sont des noms propres.</a:t>
            </a:r>
          </a:p>
        </p:txBody>
      </p:sp>
    </p:spTree>
    <p:extLst>
      <p:ext uri="{BB962C8B-B14F-4D97-AF65-F5344CB8AC3E}">
        <p14:creationId xmlns:p14="http://schemas.microsoft.com/office/powerpoint/2010/main" val="1836339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Le nom propre</a:t>
            </a:r>
          </a:p>
        </p:txBody>
      </p:sp>
      <p:sp>
        <p:nvSpPr>
          <p:cNvPr id="3" name="Content Placeholder 2"/>
          <p:cNvSpPr>
            <a:spLocks noGrp="1"/>
          </p:cNvSpPr>
          <p:nvPr>
            <p:ph idx="1"/>
          </p:nvPr>
        </p:nvSpPr>
        <p:spPr>
          <a:xfrm>
            <a:off x="250745" y="1287709"/>
            <a:ext cx="10911417" cy="4986337"/>
          </a:xfrm>
          <a:ln>
            <a:noFill/>
          </a:ln>
        </p:spPr>
        <p:style>
          <a:lnRef idx="2">
            <a:schemeClr val="accent3"/>
          </a:lnRef>
          <a:fillRef idx="1">
            <a:schemeClr val="lt1"/>
          </a:fillRef>
          <a:effectRef idx="0">
            <a:schemeClr val="accent3"/>
          </a:effectRef>
          <a:fontRef idx="minor">
            <a:schemeClr val="dk1"/>
          </a:fontRef>
        </p:style>
        <p:txBody>
          <a:bodyPr rtlCol="0">
            <a:normAutofit/>
          </a:bodyPr>
          <a:lstStyle/>
          <a:p>
            <a:pPr marL="118872" indent="0" fontAlgn="auto">
              <a:lnSpc>
                <a:spcPct val="90000"/>
              </a:lnSpc>
              <a:spcBef>
                <a:spcPts val="0"/>
              </a:spcBef>
              <a:spcAft>
                <a:spcPts val="0"/>
              </a:spcAft>
              <a:buNone/>
              <a:defRPr/>
            </a:pPr>
            <a:r>
              <a:rPr lang="fr-FR" sz="2800" dirty="0">
                <a:solidFill>
                  <a:schemeClr val="tx1"/>
                </a:solidFill>
                <a:ea typeface="MS PGothic" pitchFamily="34" charset="-128"/>
              </a:rPr>
              <a:t>Il arrive toutefois que plusieurs personnes ou plusieurs lieux portent des noms identiques : il existe par exemple dans le monde plusieurs villes du nom de Montpellier, plusieurs personnes nommées Florent Martin. Il s'agit alors d'un cas d'homonymie : ce sont plusieurs noms propres différents ayant la même prononciation et la même orthographe.</a:t>
            </a:r>
            <a:endParaRPr lang="tr-TR" sz="2800" dirty="0">
              <a:solidFill>
                <a:schemeClr val="tx1"/>
              </a:solidFill>
              <a:ea typeface="MS PGothic" pitchFamily="34" charset="-128"/>
            </a:endParaRPr>
          </a:p>
          <a:p>
            <a:pPr marL="118872" indent="0" fontAlgn="auto">
              <a:lnSpc>
                <a:spcPct val="90000"/>
              </a:lnSpc>
              <a:spcBef>
                <a:spcPts val="0"/>
              </a:spcBef>
              <a:spcAft>
                <a:spcPts val="0"/>
              </a:spcAft>
              <a:buNone/>
              <a:defRPr/>
            </a:pPr>
            <a:endParaRPr lang="tr-TR"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800" dirty="0">
                <a:solidFill>
                  <a:schemeClr val="tx1"/>
                </a:solidFill>
                <a:ea typeface="MS PGothic" pitchFamily="34" charset="-128"/>
              </a:rPr>
              <a:t>Les noms propres commencent toujours par une majuscule.</a:t>
            </a:r>
          </a:p>
          <a:p>
            <a:pPr marL="118872" indent="0" fontAlgn="auto">
              <a:lnSpc>
                <a:spcPct val="90000"/>
              </a:lnSpc>
              <a:spcBef>
                <a:spcPts val="0"/>
              </a:spcBef>
              <a:spcAft>
                <a:spcPts val="0"/>
              </a:spcAft>
              <a:buNone/>
              <a:defRPr/>
            </a:pPr>
            <a:endParaRPr lang="fr-FR" sz="2800" dirty="0">
              <a:solidFill>
                <a:schemeClr val="tx1"/>
              </a:solidFill>
              <a:ea typeface="MS PGothic" pitchFamily="34" charset="-128"/>
            </a:endParaRPr>
          </a:p>
        </p:txBody>
      </p:sp>
    </p:spTree>
    <p:extLst>
      <p:ext uri="{BB962C8B-B14F-4D97-AF65-F5344CB8AC3E}">
        <p14:creationId xmlns:p14="http://schemas.microsoft.com/office/powerpoint/2010/main" val="293480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Types de noms propres</a:t>
            </a:r>
          </a:p>
        </p:txBody>
      </p:sp>
      <p:sp>
        <p:nvSpPr>
          <p:cNvPr id="3" name="Content Placeholder 2"/>
          <p:cNvSpPr>
            <a:spLocks noGrp="1"/>
          </p:cNvSpPr>
          <p:nvPr>
            <p:ph idx="1"/>
          </p:nvPr>
        </p:nvSpPr>
        <p:spPr>
          <a:xfrm>
            <a:off x="250745" y="1287709"/>
            <a:ext cx="10911417" cy="4986337"/>
          </a:xfrm>
          <a:ln>
            <a:noFill/>
          </a:ln>
        </p:spPr>
        <p:style>
          <a:lnRef idx="2">
            <a:schemeClr val="accent3"/>
          </a:lnRef>
          <a:fillRef idx="1">
            <a:schemeClr val="lt1"/>
          </a:fillRef>
          <a:effectRef idx="0">
            <a:schemeClr val="accent3"/>
          </a:effectRef>
          <a:fontRef idx="minor">
            <a:schemeClr val="dk1"/>
          </a:fontRef>
        </p:style>
        <p:txBody>
          <a:bodyPr rtlCol="0">
            <a:normAutofit/>
          </a:bodyPr>
          <a:lstStyle/>
          <a:p>
            <a:pPr marL="118872" indent="0" fontAlgn="auto">
              <a:lnSpc>
                <a:spcPct val="90000"/>
              </a:lnSpc>
              <a:spcBef>
                <a:spcPts val="0"/>
              </a:spcBef>
              <a:spcAft>
                <a:spcPts val="0"/>
              </a:spcAft>
              <a:buNone/>
              <a:defRPr/>
            </a:pPr>
            <a:r>
              <a:rPr lang="fr-FR" sz="2400" dirty="0">
                <a:solidFill>
                  <a:srgbClr val="FF0000"/>
                </a:solidFill>
                <a:ea typeface="MS PGothic" pitchFamily="34" charset="-128"/>
              </a:rPr>
              <a:t>Plusieurs types de noms sont considérés comme des noms propres </a:t>
            </a:r>
            <a:r>
              <a:rPr lang="fr-FR" sz="2400" dirty="0">
                <a:solidFill>
                  <a:schemeClr val="tx1"/>
                </a:solidFill>
                <a:ea typeface="MS PGothic" pitchFamily="34" charset="-128"/>
              </a:rPr>
              <a:t>:</a:t>
            </a:r>
            <a:endParaRPr lang="tr-TR" sz="24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4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les prénoms, les noms de famille, les pseudonymes ou les surnoms :</a:t>
            </a: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Dominique ; Monsieur Vidal ; François Marie Arouet, dit Voltaire ; Nono</a:t>
            </a:r>
            <a:endParaRPr lang="tr-TR" sz="24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4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les noms de sociétés, de marques, d'institutions…</a:t>
            </a: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 Robert ; l'Académie française ; le Conseil constitutionnel</a:t>
            </a:r>
            <a:endParaRPr lang="tr-TR" sz="24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4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les noms géographiques (toponymes) :</a:t>
            </a: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l'Espagne ; Nantes ; le Nil ; l'océan Atlantique ; l'Orient ; le Kilimandjaro ; la rue Mouffetard ; la place des Victoires</a:t>
            </a:r>
            <a:endParaRPr lang="tr-TR" sz="24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800" dirty="0">
              <a:solidFill>
                <a:schemeClr val="tx1"/>
              </a:solidFill>
              <a:ea typeface="MS PGothic" pitchFamily="34" charset="-128"/>
            </a:endParaRPr>
          </a:p>
        </p:txBody>
      </p:sp>
    </p:spTree>
    <p:extLst>
      <p:ext uri="{BB962C8B-B14F-4D97-AF65-F5344CB8AC3E}">
        <p14:creationId xmlns:p14="http://schemas.microsoft.com/office/powerpoint/2010/main" val="3962937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Types de noms propres</a:t>
            </a:r>
          </a:p>
        </p:txBody>
      </p:sp>
      <p:sp>
        <p:nvSpPr>
          <p:cNvPr id="3" name="Content Placeholder 2"/>
          <p:cNvSpPr>
            <a:spLocks noGrp="1"/>
          </p:cNvSpPr>
          <p:nvPr>
            <p:ph idx="1"/>
          </p:nvPr>
        </p:nvSpPr>
        <p:spPr>
          <a:xfrm>
            <a:off x="250745" y="1287709"/>
            <a:ext cx="10911417" cy="4986337"/>
          </a:xfrm>
          <a:ln>
            <a:noFill/>
          </a:ln>
        </p:spPr>
        <p:style>
          <a:lnRef idx="2">
            <a:schemeClr val="accent3"/>
          </a:lnRef>
          <a:fillRef idx="1">
            <a:schemeClr val="lt1"/>
          </a:fillRef>
          <a:effectRef idx="0">
            <a:schemeClr val="accent3"/>
          </a:effectRef>
          <a:fontRef idx="minor">
            <a:schemeClr val="dk1"/>
          </a:fontRef>
        </p:style>
        <p:txBody>
          <a:bodyPr rtlCol="0">
            <a:normAutofit/>
          </a:bodyPr>
          <a:lstStyle/>
          <a:p>
            <a:pPr marL="118872" indent="0" fontAlgn="auto">
              <a:lnSpc>
                <a:spcPct val="90000"/>
              </a:lnSpc>
              <a:spcBef>
                <a:spcPts val="0"/>
              </a:spcBef>
              <a:spcAft>
                <a:spcPts val="0"/>
              </a:spcAft>
              <a:buNone/>
              <a:defRPr/>
            </a:pPr>
            <a:r>
              <a:rPr lang="fr-FR" sz="2400" dirty="0">
                <a:solidFill>
                  <a:srgbClr val="FF0000"/>
                </a:solidFill>
                <a:ea typeface="MS PGothic" pitchFamily="34" charset="-128"/>
              </a:rPr>
              <a:t>Plusieurs types de noms sont considérés comme des noms propres </a:t>
            </a:r>
            <a:r>
              <a:rPr lang="fr-FR" sz="2400" dirty="0">
                <a:solidFill>
                  <a:schemeClr val="tx1"/>
                </a:solidFill>
                <a:ea typeface="MS PGothic" pitchFamily="34" charset="-128"/>
              </a:rPr>
              <a:t>:</a:t>
            </a:r>
            <a:endParaRPr lang="tr-TR" sz="2400" dirty="0">
              <a:solidFill>
                <a:schemeClr val="tx1"/>
              </a:solidFill>
              <a:ea typeface="MS PGothic" pitchFamily="34" charset="-128"/>
            </a:endParaRPr>
          </a:p>
          <a:p>
            <a:pPr marL="118872" indent="0" fontAlgn="auto">
              <a:lnSpc>
                <a:spcPct val="90000"/>
              </a:lnSpc>
              <a:spcBef>
                <a:spcPts val="0"/>
              </a:spcBef>
              <a:spcAft>
                <a:spcPts val="0"/>
              </a:spcAft>
              <a:buNone/>
              <a:defRPr/>
            </a:pPr>
            <a:endParaRPr lang="fr-FR" sz="24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les noms d'habitants (gentilés) :</a:t>
            </a: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un Tchèque, une Tchèque ; un Breton, une Bretonne ; un Lisboète, une Lisboète</a:t>
            </a:r>
          </a:p>
          <a:p>
            <a:pPr marL="118872" indent="0" fontAlgn="auto">
              <a:lnSpc>
                <a:spcPct val="90000"/>
              </a:lnSpc>
              <a:spcBef>
                <a:spcPts val="0"/>
              </a:spcBef>
              <a:spcAft>
                <a:spcPts val="0"/>
              </a:spcAft>
              <a:buNone/>
              <a:defRPr/>
            </a:pPr>
            <a:endParaRPr lang="fr-FR" sz="2400" dirty="0">
              <a:solidFill>
                <a:schemeClr val="tx1"/>
              </a:solidFill>
              <a:ea typeface="MS PGothic" pitchFamily="34" charset="-128"/>
            </a:endParaRPr>
          </a:p>
          <a:p>
            <a:pPr marL="118872" indent="0" fontAlgn="auto">
              <a:lnSpc>
                <a:spcPct val="90000"/>
              </a:lnSpc>
              <a:spcBef>
                <a:spcPts val="0"/>
              </a:spcBef>
              <a:spcAft>
                <a:spcPts val="0"/>
              </a:spcAft>
              <a:buNone/>
              <a:defRPr/>
            </a:pPr>
            <a:r>
              <a:rPr lang="fr-FR" sz="2400" dirty="0">
                <a:solidFill>
                  <a:schemeClr val="tx1"/>
                </a:solidFill>
                <a:ea typeface="MS PGothic" pitchFamily="34" charset="-128"/>
              </a:rPr>
              <a:t>Lorsque les noms d'habitants sont employés comme adjectifs ou lorsqu'ils désignent une langue, ce ne sont plus des noms propres. On les écrit donc avec une minuscule : un médecin roumain ; une crêpe bretonne ; parler portugais ; un cours de japonais</a:t>
            </a:r>
          </a:p>
          <a:p>
            <a:pPr marL="118872" indent="0" fontAlgn="auto">
              <a:lnSpc>
                <a:spcPct val="90000"/>
              </a:lnSpc>
              <a:spcBef>
                <a:spcPts val="0"/>
              </a:spcBef>
              <a:spcAft>
                <a:spcPts val="0"/>
              </a:spcAft>
              <a:buNone/>
              <a:defRPr/>
            </a:pPr>
            <a:endParaRPr lang="fr-FR" sz="2800" dirty="0">
              <a:solidFill>
                <a:schemeClr val="tx1"/>
              </a:solidFill>
              <a:ea typeface="MS PGothic" pitchFamily="34" charset="-128"/>
            </a:endParaRPr>
          </a:p>
        </p:txBody>
      </p:sp>
    </p:spTree>
    <p:extLst>
      <p:ext uri="{BB962C8B-B14F-4D97-AF65-F5344CB8AC3E}">
        <p14:creationId xmlns:p14="http://schemas.microsoft.com/office/powerpoint/2010/main" val="1408408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Types de noms propres</a:t>
            </a:r>
          </a:p>
        </p:txBody>
      </p:sp>
      <p:pic>
        <p:nvPicPr>
          <p:cNvPr id="7" name="Resim 6">
            <a:extLst>
              <a:ext uri="{FF2B5EF4-FFF2-40B4-BE49-F238E27FC236}">
                <a16:creationId xmlns:a16="http://schemas.microsoft.com/office/drawing/2014/main" id="{A1E081CC-530D-E3D4-6AC8-2B243389DE8C}"/>
              </a:ext>
            </a:extLst>
          </p:cNvPr>
          <p:cNvPicPr>
            <a:picLocks noChangeAspect="1"/>
          </p:cNvPicPr>
          <p:nvPr/>
        </p:nvPicPr>
        <p:blipFill>
          <a:blip r:embed="rId2"/>
          <a:stretch>
            <a:fillRect/>
          </a:stretch>
        </p:blipFill>
        <p:spPr>
          <a:xfrm>
            <a:off x="560914" y="283839"/>
            <a:ext cx="9631119" cy="5496692"/>
          </a:xfrm>
          <a:prstGeom prst="rect">
            <a:avLst/>
          </a:prstGeom>
        </p:spPr>
      </p:pic>
    </p:spTree>
    <p:extLst>
      <p:ext uri="{BB962C8B-B14F-4D97-AF65-F5344CB8AC3E}">
        <p14:creationId xmlns:p14="http://schemas.microsoft.com/office/powerpoint/2010/main" val="744552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1"/>
            <a:ext cx="11493062"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Types de noms propres</a:t>
            </a:r>
          </a:p>
        </p:txBody>
      </p:sp>
      <p:pic>
        <p:nvPicPr>
          <p:cNvPr id="4" name="Resim 3">
            <a:extLst>
              <a:ext uri="{FF2B5EF4-FFF2-40B4-BE49-F238E27FC236}">
                <a16:creationId xmlns:a16="http://schemas.microsoft.com/office/drawing/2014/main" id="{AA586933-49A1-5082-F5C2-D6901AD23ABC}"/>
              </a:ext>
            </a:extLst>
          </p:cNvPr>
          <p:cNvPicPr>
            <a:picLocks noChangeAspect="1"/>
          </p:cNvPicPr>
          <p:nvPr/>
        </p:nvPicPr>
        <p:blipFill>
          <a:blip r:embed="rId2"/>
          <a:stretch>
            <a:fillRect/>
          </a:stretch>
        </p:blipFill>
        <p:spPr>
          <a:xfrm>
            <a:off x="419304" y="1071233"/>
            <a:ext cx="9469171" cy="4715533"/>
          </a:xfrm>
          <a:prstGeom prst="rect">
            <a:avLst/>
          </a:prstGeom>
        </p:spPr>
      </p:pic>
    </p:spTree>
    <p:extLst>
      <p:ext uri="{BB962C8B-B14F-4D97-AF65-F5344CB8AC3E}">
        <p14:creationId xmlns:p14="http://schemas.microsoft.com/office/powerpoint/2010/main" val="3665756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417" y="1"/>
            <a:ext cx="10911416" cy="1052513"/>
          </a:xfrm>
        </p:spPr>
        <p:txBody>
          <a:bodyPr wrap="square" tIns="45720" rIns="91440" bIns="45720" numCol="1" anchorCtr="0" compatLnSpc="1">
            <a:prstTxWarp prst="textNoShape">
              <a:avLst/>
            </a:prstTxWarp>
          </a:bodyPr>
          <a:lstStyle/>
          <a:p>
            <a:pPr fontAlgn="auto">
              <a:spcAft>
                <a:spcPts val="0"/>
              </a:spcAft>
              <a:defRPr/>
            </a:pPr>
            <a:r>
              <a:rPr lang="fr-CA">
                <a:solidFill>
                  <a:schemeClr val="accent1">
                    <a:satMod val="150000"/>
                  </a:schemeClr>
                </a:solidFill>
                <a:effectLst>
                  <a:outerShdw blurRad="38100" dist="38100" dir="2700000" algn="tl">
                    <a:srgbClr val="000000"/>
                  </a:outerShdw>
                </a:effectLst>
              </a:rPr>
              <a:t>Le nom commun</a:t>
            </a:r>
          </a:p>
        </p:txBody>
      </p:sp>
      <p:sp>
        <p:nvSpPr>
          <p:cNvPr id="3" name="Content Placeholder 2"/>
          <p:cNvSpPr>
            <a:spLocks noGrp="1"/>
          </p:cNvSpPr>
          <p:nvPr>
            <p:ph idx="1"/>
          </p:nvPr>
        </p:nvSpPr>
        <p:spPr>
          <a:xfrm>
            <a:off x="108602" y="1373922"/>
            <a:ext cx="10760681" cy="3801928"/>
          </a:xfrm>
          <a:ln>
            <a:solidFill>
              <a:schemeClr val="bg1"/>
            </a:solidFill>
          </a:ln>
        </p:spPr>
        <p:style>
          <a:lnRef idx="2">
            <a:schemeClr val="accent1"/>
          </a:lnRef>
          <a:fillRef idx="1">
            <a:schemeClr val="lt1"/>
          </a:fillRef>
          <a:effectRef idx="0">
            <a:schemeClr val="accent1"/>
          </a:effectRef>
          <a:fontRef idx="minor">
            <a:schemeClr val="dk1"/>
          </a:fontRef>
        </p:style>
        <p:txBody>
          <a:bodyPr rtlCol="0">
            <a:normAutofit/>
          </a:bodyPr>
          <a:lstStyle/>
          <a:p>
            <a:pPr marL="438912" indent="-320040" fontAlgn="auto">
              <a:spcBef>
                <a:spcPts val="0"/>
              </a:spcBef>
              <a:spcAft>
                <a:spcPts val="0"/>
              </a:spcAft>
              <a:buFont typeface="Wingdings 2"/>
              <a:buChar char=""/>
              <a:defRPr/>
            </a:pPr>
            <a:r>
              <a:rPr lang="fr-CA" dirty="0">
                <a:solidFill>
                  <a:srgbClr val="000000"/>
                </a:solidFill>
                <a:ea typeface="MS PGothic" pitchFamily="34" charset="-128"/>
              </a:rPr>
              <a:t>Si le nom n</a:t>
            </a:r>
            <a:r>
              <a:rPr lang="fr-CA" altLang="fr-FR" dirty="0">
                <a:solidFill>
                  <a:srgbClr val="000000"/>
                </a:solidFill>
                <a:ea typeface="MS PGothic" pitchFamily="34" charset="-128"/>
              </a:rPr>
              <a:t>’</a:t>
            </a:r>
            <a:r>
              <a:rPr lang="fr-CA" dirty="0">
                <a:solidFill>
                  <a:srgbClr val="000000"/>
                </a:solidFill>
                <a:ea typeface="MS PGothic" pitchFamily="34" charset="-128"/>
              </a:rPr>
              <a:t>est pas un nom propre, alors c</a:t>
            </a:r>
            <a:r>
              <a:rPr lang="fr-CA" altLang="fr-FR" dirty="0">
                <a:solidFill>
                  <a:srgbClr val="000000"/>
                </a:solidFill>
                <a:ea typeface="MS PGothic" pitchFamily="34" charset="-128"/>
              </a:rPr>
              <a:t>’</a:t>
            </a:r>
            <a:r>
              <a:rPr lang="fr-CA" dirty="0">
                <a:solidFill>
                  <a:srgbClr val="000000"/>
                </a:solidFill>
                <a:ea typeface="MS PGothic" pitchFamily="34" charset="-128"/>
              </a:rPr>
              <a:t>est un nom commun. La plupart du temps, on utilise des déterminants devant les noms communs. </a:t>
            </a:r>
          </a:p>
          <a:p>
            <a:pPr marL="438912" indent="-320040" algn="ctr" fontAlgn="auto">
              <a:spcBef>
                <a:spcPts val="0"/>
              </a:spcBef>
              <a:spcAft>
                <a:spcPts val="0"/>
              </a:spcAft>
              <a:buFont typeface="Wingdings 2" pitchFamily="18" charset="2"/>
              <a:buNone/>
              <a:defRPr/>
            </a:pPr>
            <a:endParaRPr lang="fr-CA" dirty="0">
              <a:solidFill>
                <a:srgbClr val="000000"/>
              </a:solidFill>
              <a:ea typeface="MS PGothic" pitchFamily="34" charset="-128"/>
            </a:endParaRPr>
          </a:p>
          <a:p>
            <a:pPr marL="438912" indent="-320040" algn="ctr" fontAlgn="auto">
              <a:spcBef>
                <a:spcPts val="0"/>
              </a:spcBef>
              <a:spcAft>
                <a:spcPts val="0"/>
              </a:spcAft>
              <a:buFont typeface="Wingdings 2" pitchFamily="18" charset="2"/>
              <a:buNone/>
              <a:defRPr/>
            </a:pPr>
            <a:r>
              <a:rPr lang="fr-CA" dirty="0">
                <a:solidFill>
                  <a:srgbClr val="000000"/>
                </a:solidFill>
                <a:ea typeface="MS PGothic" pitchFamily="34" charset="-128"/>
              </a:rPr>
              <a:t>la table    le chat    le pupitre    la fille</a:t>
            </a:r>
          </a:p>
          <a:p>
            <a:pPr marL="438912" indent="-320040" algn="ctr" fontAlgn="auto">
              <a:spcBef>
                <a:spcPts val="0"/>
              </a:spcBef>
              <a:spcAft>
                <a:spcPts val="0"/>
              </a:spcAft>
              <a:buFont typeface="Wingdings 2" pitchFamily="18" charset="2"/>
              <a:buNone/>
              <a:defRPr/>
            </a:pPr>
            <a:endParaRPr lang="fr-CA" dirty="0">
              <a:solidFill>
                <a:srgbClr val="000000"/>
              </a:solidFill>
              <a:ea typeface="MS PGothic" pitchFamily="34" charset="-128"/>
            </a:endParaRPr>
          </a:p>
          <a:p>
            <a:pPr marL="438912" indent="-320040" algn="ctr" fontAlgn="auto">
              <a:spcBef>
                <a:spcPts val="0"/>
              </a:spcBef>
              <a:spcAft>
                <a:spcPts val="0"/>
              </a:spcAft>
              <a:buFont typeface="Wingdings 2" pitchFamily="18" charset="2"/>
              <a:buNone/>
              <a:defRPr/>
            </a:pPr>
            <a:r>
              <a:rPr lang="fr-CA" dirty="0">
                <a:solidFill>
                  <a:srgbClr val="000000"/>
                </a:solidFill>
                <a:ea typeface="MS PGothic" pitchFamily="34" charset="-128"/>
              </a:rPr>
              <a:t>les vacances    l</a:t>
            </a:r>
            <a:r>
              <a:rPr lang="fr-CA" altLang="fr-FR" dirty="0">
                <a:solidFill>
                  <a:srgbClr val="000000"/>
                </a:solidFill>
                <a:ea typeface="MS PGothic" pitchFamily="34" charset="-128"/>
              </a:rPr>
              <a:t>’</a:t>
            </a:r>
            <a:r>
              <a:rPr lang="fr-CA" dirty="0">
                <a:solidFill>
                  <a:srgbClr val="000000"/>
                </a:solidFill>
                <a:ea typeface="MS PGothic" pitchFamily="34" charset="-128"/>
              </a:rPr>
              <a:t>école</a:t>
            </a:r>
          </a:p>
        </p:txBody>
      </p:sp>
    </p:spTree>
    <p:extLst>
      <p:ext uri="{BB962C8B-B14F-4D97-AF65-F5344CB8AC3E}">
        <p14:creationId xmlns:p14="http://schemas.microsoft.com/office/powerpoint/2010/main" val="1340219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4417" y="260351"/>
            <a:ext cx="10911416" cy="1052513"/>
          </a:xfrm>
        </p:spPr>
        <p:txBody>
          <a:bodyPr wrap="square" tIns="45720" rIns="91440" bIns="45720" numCol="1" anchorCtr="0" compatLnSpc="1">
            <a:prstTxWarp prst="textNoShape">
              <a:avLst/>
            </a:prstTxWarp>
          </a:bodyPr>
          <a:lstStyle/>
          <a:p>
            <a:pPr fontAlgn="auto">
              <a:spcAft>
                <a:spcPts val="0"/>
              </a:spcAft>
              <a:defRPr/>
            </a:pPr>
            <a:r>
              <a:rPr lang="fr-CA" dirty="0">
                <a:solidFill>
                  <a:schemeClr val="accent1">
                    <a:satMod val="150000"/>
                  </a:schemeClr>
                </a:solidFill>
                <a:effectLst>
                  <a:outerShdw blurRad="38100" dist="38100" dir="2700000" algn="tl">
                    <a:srgbClr val="000000"/>
                  </a:outerShdw>
                </a:effectLst>
              </a:rPr>
              <a:t>Attention!</a:t>
            </a:r>
            <a:r>
              <a:rPr lang="tr-TR" dirty="0">
                <a:solidFill>
                  <a:schemeClr val="accent1">
                    <a:satMod val="150000"/>
                  </a:schemeClr>
                </a:solidFill>
                <a:effectLst>
                  <a:outerShdw blurRad="38100" dist="38100" dir="2700000" algn="tl">
                    <a:srgbClr val="000000"/>
                  </a:outerShdw>
                </a:effectLst>
              </a:rPr>
              <a:t> 	</a:t>
            </a:r>
            <a:endParaRPr lang="fr-CA" dirty="0">
              <a:solidFill>
                <a:schemeClr val="accent1">
                  <a:satMod val="150000"/>
                </a:schemeClr>
              </a:solidFill>
              <a:effectLst>
                <a:outerShdw blurRad="38100" dist="38100" dir="2700000" algn="tl">
                  <a:srgbClr val="000000"/>
                </a:outerShdw>
              </a:effectLst>
            </a:endParaRPr>
          </a:p>
        </p:txBody>
      </p:sp>
      <p:sp>
        <p:nvSpPr>
          <p:cNvPr id="17410" name="Text Placeholder 4"/>
          <p:cNvSpPr>
            <a:spLocks noGrp="1"/>
          </p:cNvSpPr>
          <p:nvPr>
            <p:ph type="body" idx="1"/>
          </p:nvPr>
        </p:nvSpPr>
        <p:spPr>
          <a:xfrm>
            <a:off x="702733" y="1412876"/>
            <a:ext cx="5240867" cy="792163"/>
          </a:xfrm>
        </p:spPr>
        <p:txBody>
          <a:bodyPr rtlCol="0">
            <a:normAutofit/>
          </a:bodyPr>
          <a:lstStyle/>
          <a:p>
            <a:pPr fontAlgn="auto">
              <a:spcBef>
                <a:spcPts val="0"/>
              </a:spcBef>
              <a:spcAft>
                <a:spcPts val="0"/>
              </a:spcAft>
              <a:buFont typeface="Wingdings 2"/>
              <a:buNone/>
              <a:defRPr/>
            </a:pPr>
            <a:r>
              <a:rPr lang="fr-CA" dirty="0"/>
              <a:t>Nom Propre</a:t>
            </a:r>
          </a:p>
        </p:txBody>
      </p:sp>
      <p:sp>
        <p:nvSpPr>
          <p:cNvPr id="12292" name="Content Placeholder 5"/>
          <p:cNvSpPr>
            <a:spLocks noGrp="1"/>
          </p:cNvSpPr>
          <p:nvPr>
            <p:ph sz="half" idx="2"/>
          </p:nvPr>
        </p:nvSpPr>
        <p:spPr>
          <a:xfrm>
            <a:off x="702733" y="2281239"/>
            <a:ext cx="5240867" cy="3489325"/>
          </a:xfrm>
        </p:spPr>
        <p:txBody>
          <a:bodyPr>
            <a:normAutofit lnSpcReduction="10000"/>
          </a:bodyPr>
          <a:lstStyle/>
          <a:p>
            <a:pPr>
              <a:lnSpc>
                <a:spcPct val="90000"/>
              </a:lnSpc>
            </a:pPr>
            <a:r>
              <a:rPr lang="fr-CA"/>
              <a:t>Minou</a:t>
            </a:r>
          </a:p>
          <a:p>
            <a:pPr>
              <a:lnSpc>
                <a:spcPct val="90000"/>
              </a:lnSpc>
            </a:pPr>
            <a:endParaRPr lang="fr-CA"/>
          </a:p>
          <a:p>
            <a:pPr>
              <a:lnSpc>
                <a:spcPct val="90000"/>
              </a:lnSpc>
            </a:pPr>
            <a:r>
              <a:rPr lang="fr-CA"/>
              <a:t>Charlotte</a:t>
            </a:r>
          </a:p>
          <a:p>
            <a:pPr>
              <a:lnSpc>
                <a:spcPct val="90000"/>
              </a:lnSpc>
            </a:pPr>
            <a:endParaRPr lang="fr-CA"/>
          </a:p>
          <a:p>
            <a:pPr>
              <a:lnSpc>
                <a:spcPct val="90000"/>
              </a:lnSpc>
            </a:pPr>
            <a:r>
              <a:rPr lang="tr-TR"/>
              <a:t>Mathieu</a:t>
            </a:r>
            <a:endParaRPr lang="fr-CA"/>
          </a:p>
          <a:p>
            <a:pPr>
              <a:lnSpc>
                <a:spcPct val="90000"/>
              </a:lnSpc>
            </a:pPr>
            <a:endParaRPr lang="fr-CA"/>
          </a:p>
          <a:p>
            <a:pPr>
              <a:lnSpc>
                <a:spcPct val="90000"/>
              </a:lnSpc>
            </a:pPr>
            <a:r>
              <a:rPr lang="tr-TR"/>
              <a:t>Saint Benoit</a:t>
            </a:r>
            <a:endParaRPr lang="fr-CA"/>
          </a:p>
          <a:p>
            <a:pPr>
              <a:lnSpc>
                <a:spcPct val="90000"/>
              </a:lnSpc>
            </a:pPr>
            <a:endParaRPr lang="fr-CA"/>
          </a:p>
        </p:txBody>
      </p:sp>
      <p:sp>
        <p:nvSpPr>
          <p:cNvPr id="17411" name="Text Placeholder 6"/>
          <p:cNvSpPr>
            <a:spLocks noGrp="1"/>
          </p:cNvSpPr>
          <p:nvPr>
            <p:ph type="body" sz="quarter" idx="3"/>
          </p:nvPr>
        </p:nvSpPr>
        <p:spPr>
          <a:xfrm>
            <a:off x="6096000" y="1412876"/>
            <a:ext cx="5240867" cy="792163"/>
          </a:xfrm>
        </p:spPr>
        <p:txBody>
          <a:bodyPr rtlCol="0">
            <a:normAutofit/>
          </a:bodyPr>
          <a:lstStyle/>
          <a:p>
            <a:pPr fontAlgn="auto">
              <a:spcBef>
                <a:spcPts val="0"/>
              </a:spcBef>
              <a:spcAft>
                <a:spcPts val="0"/>
              </a:spcAft>
              <a:buFont typeface="Wingdings 2"/>
              <a:buNone/>
              <a:defRPr/>
            </a:pPr>
            <a:r>
              <a:rPr lang="fr-CA" dirty="0"/>
              <a:t>Nom commun</a:t>
            </a:r>
          </a:p>
        </p:txBody>
      </p:sp>
      <p:sp>
        <p:nvSpPr>
          <p:cNvPr id="12294" name="Content Placeholder 7"/>
          <p:cNvSpPr>
            <a:spLocks noGrp="1"/>
          </p:cNvSpPr>
          <p:nvPr>
            <p:ph sz="quarter" idx="4"/>
          </p:nvPr>
        </p:nvSpPr>
        <p:spPr>
          <a:xfrm>
            <a:off x="6299200" y="2281239"/>
            <a:ext cx="5240867" cy="3489325"/>
          </a:xfrm>
        </p:spPr>
        <p:txBody>
          <a:bodyPr>
            <a:normAutofit fontScale="92500" lnSpcReduction="10000"/>
          </a:bodyPr>
          <a:lstStyle/>
          <a:p>
            <a:pPr>
              <a:lnSpc>
                <a:spcPct val="90000"/>
              </a:lnSpc>
            </a:pPr>
            <a:r>
              <a:rPr lang="fr-CA" dirty="0"/>
              <a:t>le chat</a:t>
            </a:r>
          </a:p>
          <a:p>
            <a:pPr>
              <a:lnSpc>
                <a:spcPct val="90000"/>
              </a:lnSpc>
            </a:pPr>
            <a:endParaRPr lang="fr-CA" dirty="0"/>
          </a:p>
          <a:p>
            <a:pPr>
              <a:lnSpc>
                <a:spcPct val="90000"/>
              </a:lnSpc>
            </a:pPr>
            <a:r>
              <a:rPr lang="fr-CA" dirty="0"/>
              <a:t>la fille</a:t>
            </a:r>
          </a:p>
          <a:p>
            <a:pPr>
              <a:lnSpc>
                <a:spcPct val="90000"/>
              </a:lnSpc>
            </a:pPr>
            <a:endParaRPr lang="fr-CA" dirty="0"/>
          </a:p>
          <a:p>
            <a:pPr>
              <a:lnSpc>
                <a:spcPct val="90000"/>
              </a:lnSpc>
            </a:pPr>
            <a:r>
              <a:rPr lang="fr-CA" dirty="0"/>
              <a:t>le garçon </a:t>
            </a:r>
          </a:p>
          <a:p>
            <a:pPr>
              <a:lnSpc>
                <a:spcPct val="90000"/>
              </a:lnSpc>
            </a:pPr>
            <a:endParaRPr lang="fr-CA" dirty="0"/>
          </a:p>
          <a:p>
            <a:pPr>
              <a:lnSpc>
                <a:spcPct val="90000"/>
              </a:lnSpc>
            </a:pPr>
            <a:r>
              <a:rPr lang="fr-CA" dirty="0"/>
              <a:t>l</a:t>
            </a:r>
            <a:r>
              <a:rPr lang="fr-CA" altLang="fr-FR" dirty="0"/>
              <a:t>’</a:t>
            </a:r>
            <a:r>
              <a:rPr lang="fr-CA" dirty="0"/>
              <a:t>école</a:t>
            </a:r>
            <a:br>
              <a:rPr lang="fr-CA" dirty="0"/>
            </a:br>
            <a:endParaRPr lang="fr-CA" dirty="0"/>
          </a:p>
        </p:txBody>
      </p:sp>
      <p:cxnSp>
        <p:nvCxnSpPr>
          <p:cNvPr id="11" name="Straight Arrow Connector 10"/>
          <p:cNvCxnSpPr/>
          <p:nvPr/>
        </p:nvCxnSpPr>
        <p:spPr>
          <a:xfrm>
            <a:off x="3550629" y="2565400"/>
            <a:ext cx="24003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03085" y="3357563"/>
            <a:ext cx="24003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50629" y="4266559"/>
            <a:ext cx="24003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3600725" y="5182908"/>
            <a:ext cx="23502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970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Placeholder 2"/>
          <p:cNvSpPr>
            <a:spLocks noGrp="1"/>
          </p:cNvSpPr>
          <p:nvPr>
            <p:ph type="body" idx="1"/>
          </p:nvPr>
        </p:nvSpPr>
        <p:spPr>
          <a:xfrm>
            <a:off x="609600" y="1698626"/>
            <a:ext cx="5386917" cy="715963"/>
          </a:xfrm>
        </p:spPr>
        <p:txBody>
          <a:bodyPr rtlCol="0">
            <a:normAutofit/>
          </a:bodyPr>
          <a:lstStyle/>
          <a:p>
            <a:pPr fontAlgn="auto">
              <a:spcBef>
                <a:spcPts val="0"/>
              </a:spcBef>
              <a:spcAft>
                <a:spcPts val="0"/>
              </a:spcAft>
              <a:buFont typeface="Wingdings 2"/>
              <a:buNone/>
              <a:defRPr/>
            </a:pPr>
            <a:r>
              <a:rPr lang="fr-CA"/>
              <a:t>Nom Propre</a:t>
            </a:r>
          </a:p>
        </p:txBody>
      </p:sp>
      <p:sp>
        <p:nvSpPr>
          <p:cNvPr id="13315" name="Content Placeholder 4"/>
          <p:cNvSpPr>
            <a:spLocks noGrp="1"/>
          </p:cNvSpPr>
          <p:nvPr>
            <p:ph sz="half" idx="2"/>
          </p:nvPr>
        </p:nvSpPr>
        <p:spPr>
          <a:xfrm>
            <a:off x="609600" y="2449514"/>
            <a:ext cx="5386917" cy="3951287"/>
          </a:xfrm>
        </p:spPr>
        <p:txBody>
          <a:bodyPr/>
          <a:lstStyle/>
          <a:p>
            <a:r>
              <a:rPr lang="fr-CA" sz="2200" dirty="0"/>
              <a:t>Les noms propres de peuples prennent une majuscule tout comme le nom du pays</a:t>
            </a:r>
          </a:p>
          <a:p>
            <a:endParaRPr lang="fr-CA" sz="2200" dirty="0"/>
          </a:p>
          <a:p>
            <a:pPr>
              <a:buFont typeface="Wingdings 2" pitchFamily="18" charset="2"/>
              <a:buNone/>
            </a:pPr>
            <a:r>
              <a:rPr lang="fr-CA" sz="2200" dirty="0"/>
              <a:t>Les Canadiens vivent au Canada.</a:t>
            </a:r>
          </a:p>
          <a:p>
            <a:pPr>
              <a:buFont typeface="Wingdings 2" pitchFamily="18" charset="2"/>
              <a:buNone/>
            </a:pPr>
            <a:r>
              <a:rPr lang="fr-CA" sz="2200" dirty="0"/>
              <a:t>Le Canadien parle anglais et français.</a:t>
            </a:r>
          </a:p>
        </p:txBody>
      </p:sp>
      <p:sp>
        <p:nvSpPr>
          <p:cNvPr id="18434" name="Text Placeholder 3"/>
          <p:cNvSpPr>
            <a:spLocks noGrp="1"/>
          </p:cNvSpPr>
          <p:nvPr>
            <p:ph type="body" sz="quarter" idx="3"/>
          </p:nvPr>
        </p:nvSpPr>
        <p:spPr>
          <a:xfrm>
            <a:off x="6193368" y="1698626"/>
            <a:ext cx="5389033" cy="715963"/>
          </a:xfrm>
        </p:spPr>
        <p:txBody>
          <a:bodyPr rtlCol="0">
            <a:normAutofit/>
          </a:bodyPr>
          <a:lstStyle/>
          <a:p>
            <a:pPr fontAlgn="auto">
              <a:spcBef>
                <a:spcPts val="0"/>
              </a:spcBef>
              <a:spcAft>
                <a:spcPts val="0"/>
              </a:spcAft>
              <a:buFont typeface="Wingdings 2"/>
              <a:buNone/>
              <a:defRPr/>
            </a:pPr>
            <a:r>
              <a:rPr lang="fr-CA"/>
              <a:t>Nom commun</a:t>
            </a:r>
          </a:p>
        </p:txBody>
      </p:sp>
      <p:sp>
        <p:nvSpPr>
          <p:cNvPr id="13317" name="Content Placeholder 5"/>
          <p:cNvSpPr>
            <a:spLocks noGrp="1"/>
          </p:cNvSpPr>
          <p:nvPr>
            <p:ph sz="quarter" idx="4"/>
          </p:nvPr>
        </p:nvSpPr>
        <p:spPr>
          <a:xfrm>
            <a:off x="6193368" y="2449514"/>
            <a:ext cx="5389033" cy="3951287"/>
          </a:xfrm>
        </p:spPr>
        <p:txBody>
          <a:bodyPr/>
          <a:lstStyle/>
          <a:p>
            <a:r>
              <a:rPr lang="fr-CA" sz="2400" dirty="0"/>
              <a:t>Mais lorsque la nationalité est exprimée sous forme d</a:t>
            </a:r>
            <a:r>
              <a:rPr lang="fr-CA" altLang="fr-FR" sz="2400" dirty="0"/>
              <a:t>’</a:t>
            </a:r>
            <a:r>
              <a:rPr lang="fr-CA" sz="2400" dirty="0"/>
              <a:t>adjectif, on ne met pas de majuscule.</a:t>
            </a:r>
          </a:p>
          <a:p>
            <a:endParaRPr lang="fr-CA" sz="2400" dirty="0"/>
          </a:p>
          <a:p>
            <a:pPr>
              <a:buFont typeface="Wingdings 2" pitchFamily="18" charset="2"/>
              <a:buNone/>
            </a:pPr>
            <a:r>
              <a:rPr lang="fr-CA" sz="2400" dirty="0"/>
              <a:t>Le garçon canadien aime la poutine</a:t>
            </a:r>
            <a:r>
              <a:rPr lang="fr-CA" dirty="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5184" y="4783015"/>
            <a:ext cx="1652954" cy="1652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400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4417" y="333375"/>
            <a:ext cx="10911416" cy="1052513"/>
          </a:xfrm>
        </p:spPr>
        <p:txBody>
          <a:bodyPr wrap="square" tIns="45720" rIns="91440" bIns="45720" numCol="1" anchorCtr="0" compatLnSpc="1">
            <a:prstTxWarp prst="textNoShape">
              <a:avLst/>
            </a:prstTxWarp>
          </a:bodyPr>
          <a:lstStyle/>
          <a:p>
            <a:pPr fontAlgn="auto">
              <a:spcAft>
                <a:spcPts val="0"/>
              </a:spcAft>
              <a:defRPr/>
            </a:pPr>
            <a:r>
              <a:rPr lang="tr-TR" dirty="0">
                <a:solidFill>
                  <a:schemeClr val="accent1">
                    <a:satMod val="150000"/>
                  </a:schemeClr>
                </a:solidFill>
                <a:effectLst>
                  <a:outerShdw blurRad="38100" dist="38100" dir="2700000" algn="tl">
                    <a:srgbClr val="000000"/>
                  </a:outerShdw>
                </a:effectLst>
              </a:rPr>
              <a:t>Le </a:t>
            </a:r>
            <a:r>
              <a:rPr lang="tr-TR" dirty="0" err="1">
                <a:solidFill>
                  <a:schemeClr val="accent1">
                    <a:satMod val="150000"/>
                  </a:schemeClr>
                </a:solidFill>
                <a:effectLst>
                  <a:outerShdw blurRad="38100" dist="38100" dir="2700000" algn="tl">
                    <a:srgbClr val="000000"/>
                  </a:outerShdw>
                </a:effectLst>
              </a:rPr>
              <a:t>Nom</a:t>
            </a:r>
            <a:r>
              <a:rPr lang="fr-CA" dirty="0">
                <a:solidFill>
                  <a:schemeClr val="accent1">
                    <a:satMod val="150000"/>
                  </a:schemeClr>
                </a:solidFill>
                <a:effectLst>
                  <a:outerShdw blurRad="38100" dist="38100" dir="2700000" algn="tl">
                    <a:srgbClr val="000000"/>
                  </a:outerShdw>
                </a:effectLst>
              </a:rPr>
              <a:t> Composé</a:t>
            </a:r>
          </a:p>
        </p:txBody>
      </p:sp>
      <p:sp>
        <p:nvSpPr>
          <p:cNvPr id="14342" name="Content Placeholder 8"/>
          <p:cNvSpPr>
            <a:spLocks noGrp="1"/>
          </p:cNvSpPr>
          <p:nvPr>
            <p:ph sz="quarter" idx="4"/>
          </p:nvPr>
        </p:nvSpPr>
        <p:spPr>
          <a:xfrm>
            <a:off x="261590" y="1385888"/>
            <a:ext cx="10911415" cy="3489325"/>
          </a:xfrm>
        </p:spPr>
        <p:txBody>
          <a:bodyPr>
            <a:normAutofit fontScale="92500" lnSpcReduction="10000"/>
          </a:bodyPr>
          <a:lstStyle/>
          <a:p>
            <a:pPr marL="0" indent="0">
              <a:lnSpc>
                <a:spcPct val="90000"/>
              </a:lnSpc>
              <a:buNone/>
            </a:pPr>
            <a:r>
              <a:rPr lang="fr-FR" dirty="0"/>
              <a:t>Un nom composé est formé d’au moins deux mots réunis par un ou des traits d’union :</a:t>
            </a:r>
          </a:p>
          <a:p>
            <a:pPr>
              <a:lnSpc>
                <a:spcPct val="90000"/>
              </a:lnSpc>
            </a:pPr>
            <a:endParaRPr lang="fr-FR" dirty="0"/>
          </a:p>
          <a:p>
            <a:pPr marL="0" indent="0">
              <a:lnSpc>
                <a:spcPct val="90000"/>
              </a:lnSpc>
              <a:buNone/>
            </a:pPr>
            <a:r>
              <a:rPr lang="fr-FR" dirty="0"/>
              <a:t>après-midi</a:t>
            </a:r>
          </a:p>
          <a:p>
            <a:pPr marL="0" indent="0">
              <a:lnSpc>
                <a:spcPct val="90000"/>
              </a:lnSpc>
              <a:buNone/>
            </a:pPr>
            <a:r>
              <a:rPr lang="fr-FR" dirty="0"/>
              <a:t>centre-ville</a:t>
            </a:r>
          </a:p>
          <a:p>
            <a:pPr marL="0" indent="0">
              <a:lnSpc>
                <a:spcPct val="90000"/>
              </a:lnSpc>
              <a:buNone/>
            </a:pPr>
            <a:r>
              <a:rPr lang="fr-FR" dirty="0"/>
              <a:t>garde-manger</a:t>
            </a:r>
          </a:p>
          <a:p>
            <a:pPr marL="0" indent="0">
              <a:lnSpc>
                <a:spcPct val="90000"/>
              </a:lnSpc>
              <a:buNone/>
            </a:pPr>
            <a:r>
              <a:rPr lang="fr-FR" dirty="0"/>
              <a:t>nouveau-né</a:t>
            </a:r>
          </a:p>
          <a:p>
            <a:pPr marL="0" indent="0">
              <a:lnSpc>
                <a:spcPct val="90000"/>
              </a:lnSpc>
              <a:buNone/>
            </a:pPr>
            <a:r>
              <a:rPr lang="fr-FR" dirty="0"/>
              <a:t>va-et-vient</a:t>
            </a:r>
            <a:endParaRPr lang="fr-CA" dirty="0"/>
          </a:p>
        </p:txBody>
      </p:sp>
    </p:spTree>
    <p:extLst>
      <p:ext uri="{BB962C8B-B14F-4D97-AF65-F5344CB8AC3E}">
        <p14:creationId xmlns:p14="http://schemas.microsoft.com/office/powerpoint/2010/main" val="592538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4417" y="333375"/>
            <a:ext cx="10911416" cy="1052513"/>
          </a:xfrm>
        </p:spPr>
        <p:txBody>
          <a:bodyPr wrap="square" tIns="45720" rIns="91440" bIns="45720" numCol="1" anchorCtr="0" compatLnSpc="1">
            <a:prstTxWarp prst="textNoShape">
              <a:avLst/>
            </a:prstTxWarp>
          </a:bodyPr>
          <a:lstStyle/>
          <a:p>
            <a:pPr fontAlgn="auto">
              <a:spcAft>
                <a:spcPts val="0"/>
              </a:spcAft>
              <a:defRPr/>
            </a:pPr>
            <a:r>
              <a:rPr lang="tr-TR" dirty="0">
                <a:solidFill>
                  <a:schemeClr val="accent1">
                    <a:satMod val="150000"/>
                  </a:schemeClr>
                </a:solidFill>
                <a:effectLst>
                  <a:outerShdw blurRad="38100" dist="38100" dir="2700000" algn="tl">
                    <a:srgbClr val="000000"/>
                  </a:outerShdw>
                </a:effectLst>
              </a:rPr>
              <a:t>Le </a:t>
            </a:r>
            <a:r>
              <a:rPr lang="tr-TR" dirty="0" err="1">
                <a:solidFill>
                  <a:schemeClr val="accent1">
                    <a:satMod val="150000"/>
                  </a:schemeClr>
                </a:solidFill>
                <a:effectLst>
                  <a:outerShdw blurRad="38100" dist="38100" dir="2700000" algn="tl">
                    <a:srgbClr val="000000"/>
                  </a:outerShdw>
                </a:effectLst>
              </a:rPr>
              <a:t>Nom</a:t>
            </a:r>
            <a:r>
              <a:rPr lang="fr-CA" dirty="0">
                <a:solidFill>
                  <a:schemeClr val="accent1">
                    <a:satMod val="150000"/>
                  </a:schemeClr>
                </a:solidFill>
                <a:effectLst>
                  <a:outerShdw blurRad="38100" dist="38100" dir="2700000" algn="tl">
                    <a:srgbClr val="000000"/>
                  </a:outerShdw>
                </a:effectLst>
              </a:rPr>
              <a:t> Composé</a:t>
            </a:r>
          </a:p>
        </p:txBody>
      </p:sp>
      <p:sp>
        <p:nvSpPr>
          <p:cNvPr id="14342" name="Content Placeholder 8"/>
          <p:cNvSpPr>
            <a:spLocks noGrp="1"/>
          </p:cNvSpPr>
          <p:nvPr>
            <p:ph sz="quarter" idx="4"/>
          </p:nvPr>
        </p:nvSpPr>
        <p:spPr>
          <a:xfrm>
            <a:off x="261590" y="1385888"/>
            <a:ext cx="10911415" cy="3489325"/>
          </a:xfrm>
        </p:spPr>
        <p:txBody>
          <a:bodyPr>
            <a:normAutofit fontScale="85000" lnSpcReduction="10000"/>
          </a:bodyPr>
          <a:lstStyle/>
          <a:p>
            <a:pPr marL="0" indent="0">
              <a:lnSpc>
                <a:spcPct val="90000"/>
              </a:lnSpc>
              <a:buNone/>
            </a:pPr>
            <a:r>
              <a:rPr lang="fr-FR" dirty="0"/>
              <a:t>Selon la définition traditionnelle des grammairiens, on compte aussi parmi les noms composés les locutions formées de mots séparés par une espace qui forment un tout indissociable et qui réfèrent à une seule notion :</a:t>
            </a:r>
          </a:p>
          <a:p>
            <a:pPr marL="0" indent="0">
              <a:lnSpc>
                <a:spcPct val="90000"/>
              </a:lnSpc>
              <a:buNone/>
            </a:pPr>
            <a:endParaRPr lang="fr-FR" dirty="0"/>
          </a:p>
          <a:p>
            <a:pPr marL="0" indent="0">
              <a:lnSpc>
                <a:spcPct val="90000"/>
              </a:lnSpc>
              <a:buNone/>
            </a:pPr>
            <a:r>
              <a:rPr lang="fr-FR" dirty="0"/>
              <a:t>bande dessinée</a:t>
            </a:r>
          </a:p>
          <a:p>
            <a:pPr marL="0" indent="0">
              <a:lnSpc>
                <a:spcPct val="90000"/>
              </a:lnSpc>
              <a:buNone/>
            </a:pPr>
            <a:r>
              <a:rPr lang="fr-FR" dirty="0"/>
              <a:t>chemin de fer</a:t>
            </a:r>
          </a:p>
          <a:p>
            <a:pPr marL="0" indent="0">
              <a:lnSpc>
                <a:spcPct val="90000"/>
              </a:lnSpc>
              <a:buNone/>
            </a:pPr>
            <a:r>
              <a:rPr lang="fr-FR" dirty="0"/>
              <a:t>compte rendu</a:t>
            </a:r>
          </a:p>
          <a:p>
            <a:pPr marL="0" indent="0">
              <a:lnSpc>
                <a:spcPct val="90000"/>
              </a:lnSpc>
              <a:buNone/>
            </a:pPr>
            <a:r>
              <a:rPr lang="fr-FR" dirty="0"/>
              <a:t>faux sens</a:t>
            </a:r>
          </a:p>
          <a:p>
            <a:pPr marL="0" indent="0">
              <a:lnSpc>
                <a:spcPct val="90000"/>
              </a:lnSpc>
              <a:buNone/>
            </a:pPr>
            <a:r>
              <a:rPr lang="fr-FR" dirty="0"/>
              <a:t>pomme de terre</a:t>
            </a:r>
            <a:endParaRPr lang="fr-CA" dirty="0"/>
          </a:p>
        </p:txBody>
      </p:sp>
    </p:spTree>
    <p:extLst>
      <p:ext uri="{BB962C8B-B14F-4D97-AF65-F5344CB8AC3E}">
        <p14:creationId xmlns:p14="http://schemas.microsoft.com/office/powerpoint/2010/main" val="1535879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4417" y="333375"/>
            <a:ext cx="10911416" cy="1052513"/>
          </a:xfrm>
        </p:spPr>
        <p:txBody>
          <a:bodyPr wrap="square" tIns="45720" rIns="91440" bIns="45720" numCol="1" anchorCtr="0" compatLnSpc="1">
            <a:prstTxWarp prst="textNoShape">
              <a:avLst/>
            </a:prstTxWarp>
          </a:bodyPr>
          <a:lstStyle/>
          <a:p>
            <a:pPr fontAlgn="auto">
              <a:spcAft>
                <a:spcPts val="0"/>
              </a:spcAft>
              <a:defRPr/>
            </a:pPr>
            <a:r>
              <a:rPr lang="tr-TR" dirty="0">
                <a:solidFill>
                  <a:schemeClr val="accent1">
                    <a:satMod val="150000"/>
                  </a:schemeClr>
                </a:solidFill>
                <a:effectLst>
                  <a:outerShdw blurRad="38100" dist="38100" dir="2700000" algn="tl">
                    <a:srgbClr val="000000"/>
                  </a:outerShdw>
                </a:effectLst>
              </a:rPr>
              <a:t>Le </a:t>
            </a:r>
            <a:r>
              <a:rPr lang="tr-TR" dirty="0" err="1">
                <a:solidFill>
                  <a:schemeClr val="accent1">
                    <a:satMod val="150000"/>
                  </a:schemeClr>
                </a:solidFill>
                <a:effectLst>
                  <a:outerShdw blurRad="38100" dist="38100" dir="2700000" algn="tl">
                    <a:srgbClr val="000000"/>
                  </a:outerShdw>
                </a:effectLst>
              </a:rPr>
              <a:t>Nom</a:t>
            </a:r>
            <a:r>
              <a:rPr lang="fr-CA" dirty="0">
                <a:solidFill>
                  <a:schemeClr val="accent1">
                    <a:satMod val="150000"/>
                  </a:schemeClr>
                </a:solidFill>
                <a:effectLst>
                  <a:outerShdw blurRad="38100" dist="38100" dir="2700000" algn="tl">
                    <a:srgbClr val="000000"/>
                  </a:outerShdw>
                </a:effectLst>
              </a:rPr>
              <a:t> Composé</a:t>
            </a:r>
          </a:p>
        </p:txBody>
      </p:sp>
      <p:sp>
        <p:nvSpPr>
          <p:cNvPr id="14342" name="Content Placeholder 8"/>
          <p:cNvSpPr>
            <a:spLocks noGrp="1"/>
          </p:cNvSpPr>
          <p:nvPr>
            <p:ph sz="quarter" idx="4"/>
          </p:nvPr>
        </p:nvSpPr>
        <p:spPr>
          <a:xfrm>
            <a:off x="261590" y="1385888"/>
            <a:ext cx="10911415" cy="3489325"/>
          </a:xfrm>
        </p:spPr>
        <p:txBody>
          <a:bodyPr>
            <a:normAutofit fontScale="92500" lnSpcReduction="10000"/>
          </a:bodyPr>
          <a:lstStyle/>
          <a:p>
            <a:pPr marL="0" indent="0">
              <a:lnSpc>
                <a:spcPct val="90000"/>
              </a:lnSpc>
              <a:buNone/>
            </a:pPr>
            <a:r>
              <a:rPr lang="fr-FR" dirty="0"/>
              <a:t>Toujours selon les grammairiens, on compte également parmi les noms composés ceux formés d’éléments soudés, c’est-à-dire écrits en un seul mot, sans espaces :</a:t>
            </a:r>
          </a:p>
          <a:p>
            <a:pPr marL="0" indent="0">
              <a:lnSpc>
                <a:spcPct val="90000"/>
              </a:lnSpc>
              <a:buNone/>
            </a:pPr>
            <a:endParaRPr lang="fr-FR" dirty="0"/>
          </a:p>
          <a:p>
            <a:pPr marL="0" indent="0">
              <a:lnSpc>
                <a:spcPct val="90000"/>
              </a:lnSpc>
              <a:buNone/>
            </a:pPr>
            <a:r>
              <a:rPr lang="fr-FR" dirty="0"/>
              <a:t>extraterrestre</a:t>
            </a:r>
          </a:p>
          <a:p>
            <a:pPr marL="0" indent="0">
              <a:lnSpc>
                <a:spcPct val="90000"/>
              </a:lnSpc>
              <a:buNone/>
            </a:pPr>
            <a:r>
              <a:rPr lang="fr-FR" dirty="0"/>
              <a:t>millefeuille</a:t>
            </a:r>
          </a:p>
          <a:p>
            <a:pPr marL="0" indent="0">
              <a:lnSpc>
                <a:spcPct val="90000"/>
              </a:lnSpc>
              <a:buNone/>
            </a:pPr>
            <a:r>
              <a:rPr lang="fr-FR" dirty="0"/>
              <a:t>motoneige</a:t>
            </a:r>
          </a:p>
          <a:p>
            <a:pPr marL="0" indent="0">
              <a:lnSpc>
                <a:spcPct val="90000"/>
              </a:lnSpc>
              <a:buNone/>
            </a:pPr>
            <a:r>
              <a:rPr lang="fr-FR" dirty="0"/>
              <a:t>photocopie</a:t>
            </a:r>
            <a:endParaRPr lang="fr-CA" dirty="0"/>
          </a:p>
        </p:txBody>
      </p:sp>
    </p:spTree>
    <p:extLst>
      <p:ext uri="{BB962C8B-B14F-4D97-AF65-F5344CB8AC3E}">
        <p14:creationId xmlns:p14="http://schemas.microsoft.com/office/powerpoint/2010/main" val="4061034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Placeholder 2"/>
          <p:cNvSpPr>
            <a:spLocks noGrp="1"/>
          </p:cNvSpPr>
          <p:nvPr>
            <p:ph type="body" idx="1"/>
          </p:nvPr>
        </p:nvSpPr>
        <p:spPr>
          <a:xfrm>
            <a:off x="609600" y="1698626"/>
            <a:ext cx="5386917" cy="715963"/>
          </a:xfrm>
        </p:spPr>
        <p:txBody>
          <a:bodyPr rtlCol="0">
            <a:normAutofit/>
          </a:bodyPr>
          <a:lstStyle/>
          <a:p>
            <a:pPr fontAlgn="auto">
              <a:spcBef>
                <a:spcPts val="0"/>
              </a:spcBef>
              <a:spcAft>
                <a:spcPts val="0"/>
              </a:spcAft>
              <a:buFont typeface="Wingdings 2"/>
              <a:buNone/>
              <a:defRPr/>
            </a:pPr>
            <a:r>
              <a:rPr lang="fr-CA"/>
              <a:t>Un nom concret</a:t>
            </a:r>
          </a:p>
        </p:txBody>
      </p:sp>
      <p:sp>
        <p:nvSpPr>
          <p:cNvPr id="15363" name="Content Placeholder 4"/>
          <p:cNvSpPr>
            <a:spLocks noGrp="1"/>
          </p:cNvSpPr>
          <p:nvPr>
            <p:ph sz="half" idx="2"/>
          </p:nvPr>
        </p:nvSpPr>
        <p:spPr>
          <a:xfrm>
            <a:off x="609600" y="2449514"/>
            <a:ext cx="5386917" cy="3951287"/>
          </a:xfrm>
        </p:spPr>
        <p:txBody>
          <a:bodyPr>
            <a:normAutofit/>
          </a:bodyPr>
          <a:lstStyle/>
          <a:p>
            <a:pPr marL="0" indent="0">
              <a:lnSpc>
                <a:spcPct val="90000"/>
              </a:lnSpc>
              <a:buNone/>
            </a:pPr>
            <a:r>
              <a:rPr lang="fr-CA" sz="2400" dirty="0"/>
              <a:t>Un nom concret désigne un être ou un objet que l</a:t>
            </a:r>
            <a:r>
              <a:rPr lang="fr-CA" altLang="fr-FR" sz="2400" dirty="0"/>
              <a:t>’</a:t>
            </a:r>
            <a:r>
              <a:rPr lang="fr-CA" sz="2400" dirty="0"/>
              <a:t>on peut saisir avec nos sens. </a:t>
            </a:r>
          </a:p>
          <a:p>
            <a:pPr>
              <a:lnSpc>
                <a:spcPct val="90000"/>
              </a:lnSpc>
            </a:pPr>
            <a:endParaRPr lang="fr-CA" sz="2400" dirty="0"/>
          </a:p>
          <a:p>
            <a:pPr>
              <a:lnSpc>
                <a:spcPct val="90000"/>
              </a:lnSpc>
              <a:buFont typeface="Wingdings 2" pitchFamily="18" charset="2"/>
              <a:buNone/>
            </a:pPr>
            <a:r>
              <a:rPr lang="fr-CA" sz="2400" dirty="0"/>
              <a:t>la lune</a:t>
            </a:r>
          </a:p>
          <a:p>
            <a:pPr>
              <a:lnSpc>
                <a:spcPct val="90000"/>
              </a:lnSpc>
              <a:buFont typeface="Wingdings 2" pitchFamily="18" charset="2"/>
              <a:buNone/>
            </a:pPr>
            <a:r>
              <a:rPr lang="fr-CA" sz="2400" dirty="0"/>
              <a:t>le soleil</a:t>
            </a:r>
          </a:p>
          <a:p>
            <a:pPr>
              <a:lnSpc>
                <a:spcPct val="90000"/>
              </a:lnSpc>
              <a:buFont typeface="Wingdings 2" pitchFamily="18" charset="2"/>
              <a:buNone/>
            </a:pPr>
            <a:r>
              <a:rPr lang="fr-CA" sz="2400" dirty="0"/>
              <a:t>un parfum</a:t>
            </a:r>
          </a:p>
          <a:p>
            <a:pPr>
              <a:lnSpc>
                <a:spcPct val="90000"/>
              </a:lnSpc>
              <a:buFont typeface="Wingdings 2" pitchFamily="18" charset="2"/>
              <a:buNone/>
            </a:pPr>
            <a:r>
              <a:rPr lang="fr-CA" sz="2400" dirty="0"/>
              <a:t>une chanson</a:t>
            </a:r>
          </a:p>
        </p:txBody>
      </p:sp>
      <p:sp>
        <p:nvSpPr>
          <p:cNvPr id="20482" name="Text Placeholder 3"/>
          <p:cNvSpPr>
            <a:spLocks noGrp="1"/>
          </p:cNvSpPr>
          <p:nvPr>
            <p:ph type="body" sz="quarter" idx="3"/>
          </p:nvPr>
        </p:nvSpPr>
        <p:spPr>
          <a:xfrm>
            <a:off x="6193368" y="1698626"/>
            <a:ext cx="5389033" cy="715963"/>
          </a:xfrm>
        </p:spPr>
        <p:txBody>
          <a:bodyPr rtlCol="0">
            <a:normAutofit/>
          </a:bodyPr>
          <a:lstStyle/>
          <a:p>
            <a:pPr fontAlgn="auto">
              <a:spcBef>
                <a:spcPts val="0"/>
              </a:spcBef>
              <a:spcAft>
                <a:spcPts val="0"/>
              </a:spcAft>
              <a:buFont typeface="Wingdings 2"/>
              <a:buNone/>
              <a:defRPr/>
            </a:pPr>
            <a:r>
              <a:rPr lang="fr-CA"/>
              <a:t>Un nom abstrait</a:t>
            </a:r>
          </a:p>
        </p:txBody>
      </p:sp>
      <p:sp>
        <p:nvSpPr>
          <p:cNvPr id="15365" name="Content Placeholder 5"/>
          <p:cNvSpPr>
            <a:spLocks noGrp="1"/>
          </p:cNvSpPr>
          <p:nvPr>
            <p:ph sz="quarter" idx="4"/>
          </p:nvPr>
        </p:nvSpPr>
        <p:spPr>
          <a:xfrm>
            <a:off x="6193368" y="2449514"/>
            <a:ext cx="5389033" cy="3951287"/>
          </a:xfrm>
        </p:spPr>
        <p:txBody>
          <a:bodyPr>
            <a:normAutofit lnSpcReduction="10000"/>
          </a:bodyPr>
          <a:lstStyle/>
          <a:p>
            <a:pPr marL="0" indent="0">
              <a:lnSpc>
                <a:spcPct val="80000"/>
              </a:lnSpc>
              <a:buNone/>
            </a:pPr>
            <a:r>
              <a:rPr lang="fr-CA" sz="2400" dirty="0"/>
              <a:t>Un nom abstrait désigne ce qui ne peut pas être saisi avec nos sens physique tels un sentiment, une émotion, etc.</a:t>
            </a:r>
          </a:p>
          <a:p>
            <a:pPr>
              <a:lnSpc>
                <a:spcPct val="80000"/>
              </a:lnSpc>
            </a:pPr>
            <a:endParaRPr lang="fr-CA" sz="2400" dirty="0"/>
          </a:p>
          <a:p>
            <a:pPr>
              <a:lnSpc>
                <a:spcPct val="80000"/>
              </a:lnSpc>
              <a:buFont typeface="Wingdings 2" pitchFamily="18" charset="2"/>
              <a:buNone/>
            </a:pPr>
            <a:r>
              <a:rPr lang="fr-CA" sz="2400" dirty="0"/>
              <a:t>La générosité</a:t>
            </a:r>
          </a:p>
          <a:p>
            <a:pPr>
              <a:lnSpc>
                <a:spcPct val="80000"/>
              </a:lnSpc>
              <a:buFont typeface="Wingdings 2" pitchFamily="18" charset="2"/>
              <a:buNone/>
            </a:pPr>
            <a:r>
              <a:rPr lang="fr-CA" sz="2400" dirty="0"/>
              <a:t>La tristesse</a:t>
            </a:r>
          </a:p>
          <a:p>
            <a:pPr>
              <a:lnSpc>
                <a:spcPct val="80000"/>
              </a:lnSpc>
              <a:buFont typeface="Wingdings 2" pitchFamily="18" charset="2"/>
              <a:buNone/>
            </a:pPr>
            <a:r>
              <a:rPr lang="fr-CA" sz="2400" dirty="0"/>
              <a:t>La joie</a:t>
            </a:r>
          </a:p>
          <a:p>
            <a:pPr>
              <a:lnSpc>
                <a:spcPct val="80000"/>
              </a:lnSpc>
              <a:buFont typeface="Wingdings 2" pitchFamily="18" charset="2"/>
              <a:buNone/>
            </a:pPr>
            <a:r>
              <a:rPr lang="fr-CA" sz="2400" dirty="0"/>
              <a:t>La peur</a:t>
            </a:r>
          </a:p>
          <a:p>
            <a:pPr>
              <a:lnSpc>
                <a:spcPct val="80000"/>
              </a:lnSpc>
              <a:buFont typeface="Wingdings 2" pitchFamily="18" charset="2"/>
              <a:buNone/>
            </a:pPr>
            <a:r>
              <a:rPr lang="fr-CA" sz="2400" dirty="0"/>
              <a:t>La frustration</a:t>
            </a:r>
          </a:p>
          <a:p>
            <a:pPr>
              <a:lnSpc>
                <a:spcPct val="80000"/>
              </a:lnSpc>
              <a:buFont typeface="Wingdings 2" pitchFamily="18" charset="2"/>
              <a:buNone/>
            </a:pPr>
            <a:r>
              <a:rPr lang="fr-CA" sz="2400" dirty="0"/>
              <a:t>La jalousie</a:t>
            </a:r>
          </a:p>
          <a:p>
            <a:pPr>
              <a:lnSpc>
                <a:spcPct val="80000"/>
              </a:lnSpc>
              <a:buFont typeface="Wingdings 2" pitchFamily="18" charset="2"/>
              <a:buNone/>
            </a:pPr>
            <a:endParaRPr lang="fr-CA" sz="1900" dirty="0"/>
          </a:p>
          <a:p>
            <a:pPr>
              <a:lnSpc>
                <a:spcPct val="80000"/>
              </a:lnSpc>
              <a:buFont typeface="Wingdings 2" pitchFamily="18" charset="2"/>
              <a:buNone/>
            </a:pPr>
            <a:endParaRPr lang="fr-CA" sz="1900" dirty="0"/>
          </a:p>
        </p:txBody>
      </p:sp>
      <p:sp>
        <p:nvSpPr>
          <p:cNvPr id="2" name="Title 4">
            <a:extLst>
              <a:ext uri="{FF2B5EF4-FFF2-40B4-BE49-F238E27FC236}">
                <a16:creationId xmlns:a16="http://schemas.microsoft.com/office/drawing/2014/main" id="{3EEB75B4-8C85-6201-205A-84AC969E1E03}"/>
              </a:ext>
            </a:extLst>
          </p:cNvPr>
          <p:cNvSpPr>
            <a:spLocks noGrp="1"/>
          </p:cNvSpPr>
          <p:nvPr>
            <p:ph type="title"/>
          </p:nvPr>
        </p:nvSpPr>
        <p:spPr>
          <a:xfrm>
            <a:off x="624417" y="333375"/>
            <a:ext cx="10911416" cy="1052513"/>
          </a:xfrm>
        </p:spPr>
        <p:txBody>
          <a:bodyPr wrap="square" tIns="45720" rIns="91440" bIns="45720" numCol="1" anchorCtr="0" compatLnSpc="1">
            <a:prstTxWarp prst="textNoShape">
              <a:avLst/>
            </a:prstTxWarp>
          </a:bodyPr>
          <a:lstStyle/>
          <a:p>
            <a:pPr fontAlgn="auto">
              <a:spcAft>
                <a:spcPts val="0"/>
              </a:spcAft>
              <a:defRPr/>
            </a:pPr>
            <a:r>
              <a:rPr lang="tr-TR" dirty="0">
                <a:solidFill>
                  <a:schemeClr val="accent1">
                    <a:satMod val="150000"/>
                  </a:schemeClr>
                </a:solidFill>
                <a:effectLst>
                  <a:outerShdw blurRad="38100" dist="38100" dir="2700000" algn="tl">
                    <a:srgbClr val="000000"/>
                  </a:outerShdw>
                </a:effectLst>
              </a:rPr>
              <a:t>Les </a:t>
            </a:r>
            <a:r>
              <a:rPr lang="tr-TR" dirty="0" err="1">
                <a:solidFill>
                  <a:schemeClr val="accent1">
                    <a:satMod val="150000"/>
                  </a:schemeClr>
                </a:solidFill>
                <a:effectLst>
                  <a:outerShdw blurRad="38100" dist="38100" dir="2700000" algn="tl">
                    <a:srgbClr val="000000"/>
                  </a:outerShdw>
                </a:effectLst>
              </a:rPr>
              <a:t>Noms</a:t>
            </a:r>
            <a:r>
              <a:rPr lang="fr-CA" dirty="0">
                <a:solidFill>
                  <a:schemeClr val="accent1">
                    <a:satMod val="150000"/>
                  </a:schemeClr>
                </a:solidFill>
                <a:effectLst>
                  <a:outerShdw blurRad="38100" dist="38100" dir="2700000" algn="tl">
                    <a:srgbClr val="000000"/>
                  </a:outerShdw>
                </a:effectLst>
              </a:rPr>
              <a:t> Co</a:t>
            </a:r>
            <a:r>
              <a:rPr lang="tr-TR" dirty="0" err="1">
                <a:solidFill>
                  <a:schemeClr val="accent1">
                    <a:satMod val="150000"/>
                  </a:schemeClr>
                </a:solidFill>
                <a:effectLst>
                  <a:outerShdw blurRad="38100" dist="38100" dir="2700000" algn="tl">
                    <a:srgbClr val="000000"/>
                  </a:outerShdw>
                </a:effectLst>
              </a:rPr>
              <a:t>ncrets</a:t>
            </a:r>
            <a:r>
              <a:rPr lang="tr-TR" dirty="0">
                <a:solidFill>
                  <a:schemeClr val="accent1">
                    <a:satMod val="150000"/>
                  </a:schemeClr>
                </a:solidFill>
                <a:effectLst>
                  <a:outerShdw blurRad="38100" dist="38100" dir="2700000" algn="tl">
                    <a:srgbClr val="000000"/>
                  </a:outerShdw>
                </a:effectLst>
              </a:rPr>
              <a:t> / </a:t>
            </a:r>
            <a:r>
              <a:rPr lang="tr-TR" dirty="0" err="1">
                <a:solidFill>
                  <a:schemeClr val="accent1">
                    <a:satMod val="150000"/>
                  </a:schemeClr>
                </a:solidFill>
                <a:effectLst>
                  <a:outerShdw blurRad="38100" dist="38100" dir="2700000" algn="tl">
                    <a:srgbClr val="000000"/>
                  </a:outerShdw>
                </a:effectLst>
              </a:rPr>
              <a:t>Abstraits</a:t>
            </a:r>
            <a:endParaRPr lang="fr-CA" dirty="0">
              <a:solidFill>
                <a:schemeClr val="accent1">
                  <a:satMod val="150000"/>
                </a:schemeClr>
              </a:solidFill>
              <a:effectLst>
                <a:outerShdw blurRad="38100" dist="38100" dir="2700000" algn="tl">
                  <a:srgbClr val="000000"/>
                </a:outerShdw>
              </a:effectLst>
            </a:endParaRPr>
          </a:p>
        </p:txBody>
      </p:sp>
    </p:spTree>
    <p:extLst>
      <p:ext uri="{BB962C8B-B14F-4D97-AF65-F5344CB8AC3E}">
        <p14:creationId xmlns:p14="http://schemas.microsoft.com/office/powerpoint/2010/main" val="2110008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Placeholder 7"/>
          <p:cNvSpPr>
            <a:spLocks noGrp="1"/>
          </p:cNvSpPr>
          <p:nvPr>
            <p:ph type="body" idx="1"/>
          </p:nvPr>
        </p:nvSpPr>
        <p:spPr>
          <a:xfrm>
            <a:off x="609599" y="1733551"/>
            <a:ext cx="5386917" cy="715963"/>
          </a:xfrm>
        </p:spPr>
        <p:txBody>
          <a:bodyPr rtlCol="0">
            <a:normAutofit/>
          </a:bodyPr>
          <a:lstStyle/>
          <a:p>
            <a:pPr fontAlgn="auto">
              <a:spcBef>
                <a:spcPts val="0"/>
              </a:spcBef>
              <a:spcAft>
                <a:spcPts val="0"/>
              </a:spcAft>
              <a:buFont typeface="Wingdings 2"/>
              <a:buNone/>
              <a:defRPr/>
            </a:pPr>
            <a:r>
              <a:rPr lang="fr-CA"/>
              <a:t>Le nom individuel</a:t>
            </a:r>
          </a:p>
        </p:txBody>
      </p:sp>
      <p:sp>
        <p:nvSpPr>
          <p:cNvPr id="16387" name="Content Placeholder 8"/>
          <p:cNvSpPr>
            <a:spLocks noGrp="1"/>
          </p:cNvSpPr>
          <p:nvPr>
            <p:ph sz="half" idx="2"/>
          </p:nvPr>
        </p:nvSpPr>
        <p:spPr>
          <a:xfrm>
            <a:off x="609600" y="2449514"/>
            <a:ext cx="5386917" cy="3951287"/>
          </a:xfrm>
        </p:spPr>
        <p:txBody>
          <a:bodyPr/>
          <a:lstStyle/>
          <a:p>
            <a:pPr marL="0" indent="0">
              <a:lnSpc>
                <a:spcPct val="90000"/>
              </a:lnSpc>
              <a:buNone/>
            </a:pPr>
            <a:r>
              <a:rPr lang="fr-CA" dirty="0"/>
              <a:t>Le nom individuel désigne une seule personne, un seul animal ou une seule chose.</a:t>
            </a:r>
          </a:p>
          <a:p>
            <a:pPr>
              <a:lnSpc>
                <a:spcPct val="90000"/>
              </a:lnSpc>
              <a:buFont typeface="Wingdings 2" pitchFamily="18" charset="2"/>
              <a:buNone/>
            </a:pPr>
            <a:endParaRPr lang="fr-CA" dirty="0"/>
          </a:p>
          <a:p>
            <a:pPr>
              <a:lnSpc>
                <a:spcPct val="90000"/>
              </a:lnSpc>
              <a:buFont typeface="Wingdings 2" pitchFamily="18" charset="2"/>
              <a:buNone/>
            </a:pPr>
            <a:r>
              <a:rPr lang="fr-CA" dirty="0"/>
              <a:t>la lune</a:t>
            </a:r>
          </a:p>
          <a:p>
            <a:pPr>
              <a:lnSpc>
                <a:spcPct val="90000"/>
              </a:lnSpc>
              <a:buFont typeface="Wingdings 2" pitchFamily="18" charset="2"/>
              <a:buNone/>
            </a:pPr>
            <a:r>
              <a:rPr lang="fr-CA" dirty="0"/>
              <a:t>le lapin</a:t>
            </a:r>
          </a:p>
          <a:p>
            <a:pPr>
              <a:lnSpc>
                <a:spcPct val="90000"/>
              </a:lnSpc>
              <a:buFont typeface="Wingdings 2" pitchFamily="18" charset="2"/>
              <a:buNone/>
            </a:pPr>
            <a:r>
              <a:rPr lang="fr-CA" dirty="0"/>
              <a:t>un chanteur</a:t>
            </a:r>
          </a:p>
        </p:txBody>
      </p:sp>
      <p:sp>
        <p:nvSpPr>
          <p:cNvPr id="21506" name="Text Placeholder 9"/>
          <p:cNvSpPr>
            <a:spLocks noGrp="1"/>
          </p:cNvSpPr>
          <p:nvPr>
            <p:ph type="body" sz="quarter" idx="3"/>
          </p:nvPr>
        </p:nvSpPr>
        <p:spPr>
          <a:xfrm>
            <a:off x="6193368" y="1698626"/>
            <a:ext cx="5389033" cy="715963"/>
          </a:xfrm>
        </p:spPr>
        <p:txBody>
          <a:bodyPr rtlCol="0">
            <a:normAutofit/>
          </a:bodyPr>
          <a:lstStyle/>
          <a:p>
            <a:pPr fontAlgn="auto">
              <a:spcBef>
                <a:spcPts val="0"/>
              </a:spcBef>
              <a:spcAft>
                <a:spcPts val="0"/>
              </a:spcAft>
              <a:buFont typeface="Wingdings 2"/>
              <a:buNone/>
              <a:defRPr/>
            </a:pPr>
            <a:r>
              <a:rPr lang="fr-CA"/>
              <a:t>Le nom collectif</a:t>
            </a:r>
          </a:p>
        </p:txBody>
      </p:sp>
      <p:sp>
        <p:nvSpPr>
          <p:cNvPr id="16389" name="Content Placeholder 10"/>
          <p:cNvSpPr>
            <a:spLocks noGrp="1"/>
          </p:cNvSpPr>
          <p:nvPr>
            <p:ph sz="quarter" idx="4"/>
          </p:nvPr>
        </p:nvSpPr>
        <p:spPr>
          <a:xfrm>
            <a:off x="6193368" y="2449514"/>
            <a:ext cx="5389033" cy="3951287"/>
          </a:xfrm>
        </p:spPr>
        <p:txBody>
          <a:bodyPr/>
          <a:lstStyle/>
          <a:p>
            <a:pPr marL="0" indent="0">
              <a:lnSpc>
                <a:spcPct val="90000"/>
              </a:lnSpc>
              <a:buNone/>
            </a:pPr>
            <a:r>
              <a:rPr lang="fr-CA" dirty="0"/>
              <a:t>Le nom collectif désigne un groupe de personnes, un groupe d</a:t>
            </a:r>
            <a:r>
              <a:rPr lang="fr-CA" altLang="fr-FR" dirty="0"/>
              <a:t>’</a:t>
            </a:r>
            <a:r>
              <a:rPr lang="fr-CA" dirty="0"/>
              <a:t>animaux ou un groupe de choses.</a:t>
            </a:r>
          </a:p>
          <a:p>
            <a:pPr>
              <a:lnSpc>
                <a:spcPct val="90000"/>
              </a:lnSpc>
              <a:buFont typeface="Wingdings 2" pitchFamily="18" charset="2"/>
              <a:buNone/>
            </a:pPr>
            <a:endParaRPr lang="fr-CA" dirty="0"/>
          </a:p>
          <a:p>
            <a:pPr>
              <a:lnSpc>
                <a:spcPct val="90000"/>
              </a:lnSpc>
              <a:buFont typeface="Wingdings 2" pitchFamily="18" charset="2"/>
              <a:buNone/>
            </a:pPr>
            <a:r>
              <a:rPr lang="fr-CA" dirty="0"/>
              <a:t>une collection</a:t>
            </a:r>
          </a:p>
          <a:p>
            <a:pPr>
              <a:lnSpc>
                <a:spcPct val="90000"/>
              </a:lnSpc>
              <a:buFont typeface="Wingdings 2" pitchFamily="18" charset="2"/>
              <a:buNone/>
            </a:pPr>
            <a:r>
              <a:rPr lang="fr-CA" dirty="0"/>
              <a:t>une troupe</a:t>
            </a:r>
          </a:p>
          <a:p>
            <a:pPr>
              <a:lnSpc>
                <a:spcPct val="90000"/>
              </a:lnSpc>
              <a:buFont typeface="Wingdings 2" pitchFamily="18" charset="2"/>
              <a:buNone/>
            </a:pPr>
            <a:r>
              <a:rPr lang="fr-CA" dirty="0"/>
              <a:t>une foule</a:t>
            </a:r>
          </a:p>
        </p:txBody>
      </p:sp>
      <p:sp>
        <p:nvSpPr>
          <p:cNvPr id="3" name="Metin kutusu 2">
            <a:extLst>
              <a:ext uri="{FF2B5EF4-FFF2-40B4-BE49-F238E27FC236}">
                <a16:creationId xmlns:a16="http://schemas.microsoft.com/office/drawing/2014/main" id="{F8E5FB40-E0A7-2AC0-FA8D-AFC52B94E8C5}"/>
              </a:ext>
            </a:extLst>
          </p:cNvPr>
          <p:cNvSpPr txBox="1"/>
          <p:nvPr/>
        </p:nvSpPr>
        <p:spPr>
          <a:xfrm>
            <a:off x="419818" y="457199"/>
            <a:ext cx="10216552" cy="769441"/>
          </a:xfrm>
          <a:prstGeom prst="rect">
            <a:avLst/>
          </a:prstGeom>
          <a:noFill/>
        </p:spPr>
        <p:txBody>
          <a:bodyPr wrap="square">
            <a:spAutoFit/>
          </a:bodyPr>
          <a:lstStyle/>
          <a:p>
            <a:r>
              <a:rPr kumimoji="0" lang="tr-TR"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Les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Noms</a:t>
            </a:r>
            <a:r>
              <a:rPr kumimoji="0" lang="fr-CA"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Individuel</a:t>
            </a:r>
            <a:r>
              <a:rPr kumimoji="0" lang="tr-TR"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 /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Collectif</a:t>
            </a:r>
            <a:endParaRPr lang="en-GB" dirty="0"/>
          </a:p>
        </p:txBody>
      </p:sp>
    </p:spTree>
    <p:extLst>
      <p:ext uri="{BB962C8B-B14F-4D97-AF65-F5344CB8AC3E}">
        <p14:creationId xmlns:p14="http://schemas.microsoft.com/office/powerpoint/2010/main" val="1717679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7"/>
          <p:cNvSpPr>
            <a:spLocks noGrp="1"/>
          </p:cNvSpPr>
          <p:nvPr>
            <p:ph idx="1"/>
          </p:nvPr>
        </p:nvSpPr>
        <p:spPr>
          <a:xfrm>
            <a:off x="4025900" y="1743075"/>
            <a:ext cx="6627723" cy="4559300"/>
          </a:xfrm>
        </p:spPr>
        <p:txBody>
          <a:bodyPr>
            <a:normAutofit/>
          </a:bodyPr>
          <a:lstStyle/>
          <a:p>
            <a:pPr marL="0" indent="0">
              <a:buNone/>
            </a:pPr>
            <a:r>
              <a:rPr lang="fr-CA" sz="2800" dirty="0"/>
              <a:t>Les noms se terminant par eu, au, eau prennent un x au pluriel</a:t>
            </a:r>
          </a:p>
          <a:p>
            <a:pPr>
              <a:buFont typeface="Wingdings 2" pitchFamily="18" charset="2"/>
              <a:buNone/>
            </a:pPr>
            <a:endParaRPr lang="fr-CA" sz="2800" dirty="0"/>
          </a:p>
          <a:p>
            <a:pPr>
              <a:buFont typeface="Wingdings 2" pitchFamily="18" charset="2"/>
              <a:buNone/>
            </a:pPr>
            <a:r>
              <a:rPr lang="fr-CA" sz="2800" dirty="0"/>
              <a:t>Jeu</a:t>
            </a:r>
            <a:r>
              <a:rPr lang="tr-TR" sz="2800" dirty="0"/>
              <a:t> </a:t>
            </a:r>
            <a:r>
              <a:rPr lang="fr-CA" sz="2800" dirty="0">
                <a:sym typeface="Wingdings" pitchFamily="2" charset="2"/>
              </a:rPr>
              <a:t></a:t>
            </a:r>
            <a:r>
              <a:rPr lang="tr-TR" sz="2800" dirty="0">
                <a:sym typeface="Wingdings" pitchFamily="2" charset="2"/>
              </a:rPr>
              <a:t> </a:t>
            </a:r>
            <a:r>
              <a:rPr lang="fr-CA" sz="2800" dirty="0">
                <a:sym typeface="Wingdings" pitchFamily="2" charset="2"/>
              </a:rPr>
              <a:t>jeux</a:t>
            </a:r>
            <a:endParaRPr lang="fr-CA" sz="2800" dirty="0"/>
          </a:p>
        </p:txBody>
      </p:sp>
      <p:sp>
        <p:nvSpPr>
          <p:cNvPr id="17411" name="Text Placeholder 8"/>
          <p:cNvSpPr>
            <a:spLocks noGrp="1"/>
          </p:cNvSpPr>
          <p:nvPr>
            <p:ph type="body" sz="half" idx="2"/>
          </p:nvPr>
        </p:nvSpPr>
        <p:spPr>
          <a:xfrm>
            <a:off x="224368" y="1730375"/>
            <a:ext cx="3304278" cy="2850251"/>
          </a:xfrm>
        </p:spPr>
        <p:txBody>
          <a:bodyPr/>
          <a:lstStyle/>
          <a:p>
            <a:pPr marL="17463"/>
            <a:r>
              <a:rPr lang="fr-CA" sz="2800" dirty="0">
                <a:solidFill>
                  <a:srgbClr val="FF0000"/>
                </a:solidFill>
              </a:rPr>
              <a:t>sauf pneu, bleu, sarrau et landau qui prennent un s.</a:t>
            </a:r>
          </a:p>
          <a:p>
            <a:pPr marL="17463"/>
            <a:endParaRPr lang="fr-CA" dirty="0"/>
          </a:p>
          <a:p>
            <a:pPr marL="17463"/>
            <a:r>
              <a:rPr lang="fr-CA" dirty="0"/>
              <a:t>Pneu</a:t>
            </a:r>
            <a:r>
              <a:rPr lang="fr-CA" dirty="0">
                <a:sym typeface="Wingdings" pitchFamily="2" charset="2"/>
              </a:rPr>
              <a:t> </a:t>
            </a:r>
            <a:r>
              <a:rPr lang="fr-CA" dirty="0" err="1">
                <a:sym typeface="Wingdings" pitchFamily="2" charset="2"/>
              </a:rPr>
              <a:t>pneux</a:t>
            </a:r>
            <a:r>
              <a:rPr lang="fr-CA" dirty="0">
                <a:sym typeface="Wingdings" pitchFamily="2" charset="2"/>
              </a:rPr>
              <a:t></a:t>
            </a:r>
            <a:r>
              <a:rPr lang="tr-TR" dirty="0">
                <a:sym typeface="Wingdings" pitchFamily="2" charset="2"/>
              </a:rPr>
              <a:t> </a:t>
            </a:r>
            <a:r>
              <a:rPr lang="fr-CA" dirty="0">
                <a:sym typeface="Wingdings" pitchFamily="2" charset="2"/>
              </a:rPr>
              <a:t>pneus</a:t>
            </a:r>
            <a:endParaRPr lang="fr-CA"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450" y="5064369"/>
            <a:ext cx="2624801" cy="1367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0061" y="5064369"/>
            <a:ext cx="1422889" cy="142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1455" y="5064369"/>
            <a:ext cx="1429850" cy="1367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38374" y="5064369"/>
            <a:ext cx="1367204" cy="1367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etin kutusu 6">
            <a:extLst>
              <a:ext uri="{FF2B5EF4-FFF2-40B4-BE49-F238E27FC236}">
                <a16:creationId xmlns:a16="http://schemas.microsoft.com/office/drawing/2014/main" id="{6894DE38-713F-E41D-B72D-A86C85B884F8}"/>
              </a:ext>
            </a:extLst>
          </p:cNvPr>
          <p:cNvSpPr txBox="1"/>
          <p:nvPr/>
        </p:nvSpPr>
        <p:spPr>
          <a:xfrm>
            <a:off x="3528646" y="387480"/>
            <a:ext cx="3940979" cy="769441"/>
          </a:xfrm>
          <a:prstGeom prst="rect">
            <a:avLst/>
          </a:prstGeom>
          <a:noFill/>
        </p:spPr>
        <p:txBody>
          <a:bodyPr wrap="square">
            <a:spAutoFit/>
          </a:bodyPr>
          <a:lstStyle/>
          <a:p>
            <a:r>
              <a:rPr kumimoji="0" lang="tr-TR"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Les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Pluriels</a:t>
            </a:r>
            <a:endParaRPr lang="en-GB" dirty="0"/>
          </a:p>
        </p:txBody>
      </p:sp>
    </p:spTree>
    <p:extLst>
      <p:ext uri="{BB962C8B-B14F-4D97-AF65-F5344CB8AC3E}">
        <p14:creationId xmlns:p14="http://schemas.microsoft.com/office/powerpoint/2010/main" val="3098730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3"/>
          <p:cNvSpPr>
            <a:spLocks noGrp="1"/>
          </p:cNvSpPr>
          <p:nvPr>
            <p:ph idx="1"/>
          </p:nvPr>
        </p:nvSpPr>
        <p:spPr>
          <a:xfrm>
            <a:off x="4025901" y="1743075"/>
            <a:ext cx="6938274" cy="4559300"/>
          </a:xfrm>
        </p:spPr>
        <p:txBody>
          <a:bodyPr>
            <a:normAutofit/>
          </a:bodyPr>
          <a:lstStyle/>
          <a:p>
            <a:pPr marL="0" indent="0">
              <a:buNone/>
            </a:pPr>
            <a:r>
              <a:rPr lang="fr-CA" sz="2400" dirty="0"/>
              <a:t>Les noms se terminant par ou prennent un s au pluriel.</a:t>
            </a:r>
          </a:p>
          <a:p>
            <a:pPr>
              <a:buFont typeface="Wingdings 2" pitchFamily="18" charset="2"/>
              <a:buNone/>
            </a:pPr>
            <a:endParaRPr lang="fr-CA" sz="2400" dirty="0"/>
          </a:p>
          <a:p>
            <a:pPr>
              <a:buFont typeface="Wingdings 2" pitchFamily="18" charset="2"/>
              <a:buNone/>
            </a:pPr>
            <a:r>
              <a:rPr lang="fr-CA" sz="2400" dirty="0"/>
              <a:t>Voyou</a:t>
            </a:r>
            <a:r>
              <a:rPr lang="tr-TR" sz="2400" dirty="0"/>
              <a:t> </a:t>
            </a:r>
            <a:r>
              <a:rPr lang="fr-CA" sz="2400" dirty="0">
                <a:sym typeface="Wingdings" pitchFamily="2" charset="2"/>
              </a:rPr>
              <a:t></a:t>
            </a:r>
            <a:r>
              <a:rPr lang="tr-TR" sz="2400" dirty="0">
                <a:sym typeface="Wingdings" pitchFamily="2" charset="2"/>
              </a:rPr>
              <a:t> </a:t>
            </a:r>
            <a:r>
              <a:rPr lang="fr-CA" sz="2400" dirty="0">
                <a:sym typeface="Wingdings" pitchFamily="2" charset="2"/>
              </a:rPr>
              <a:t>voyous</a:t>
            </a:r>
            <a:endParaRPr lang="fr-CA" sz="2400" dirty="0"/>
          </a:p>
        </p:txBody>
      </p:sp>
      <p:sp>
        <p:nvSpPr>
          <p:cNvPr id="18435" name="Text Placeholder 2"/>
          <p:cNvSpPr>
            <a:spLocks noGrp="1"/>
          </p:cNvSpPr>
          <p:nvPr>
            <p:ph type="body" sz="half" idx="2"/>
          </p:nvPr>
        </p:nvSpPr>
        <p:spPr>
          <a:xfrm>
            <a:off x="282984" y="1706929"/>
            <a:ext cx="3398062" cy="2149963"/>
          </a:xfrm>
        </p:spPr>
        <p:txBody>
          <a:bodyPr/>
          <a:lstStyle/>
          <a:p>
            <a:pPr marL="17463"/>
            <a:r>
              <a:rPr lang="fr-CA" sz="2000" dirty="0">
                <a:solidFill>
                  <a:srgbClr val="FF0000"/>
                </a:solidFill>
              </a:rPr>
              <a:t>Sauf bijou, caillou, chou, genou, hibou, joujou, pou qui prennent un x au pluriel.</a:t>
            </a:r>
          </a:p>
          <a:p>
            <a:pPr marL="17463"/>
            <a:endParaRPr lang="fr-CA" sz="2000" dirty="0"/>
          </a:p>
          <a:p>
            <a:pPr marL="17463"/>
            <a:r>
              <a:rPr lang="fr-CA" sz="2000" dirty="0"/>
              <a:t>Caillou</a:t>
            </a:r>
            <a:r>
              <a:rPr lang="fr-CA" sz="2000" dirty="0">
                <a:sym typeface="Wingdings" pitchFamily="2" charset="2"/>
              </a:rPr>
              <a:t> cailloux</a:t>
            </a:r>
            <a:endParaRPr lang="fr-CA"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35" y="4059554"/>
            <a:ext cx="209550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0570" y="4108095"/>
            <a:ext cx="2240391" cy="1493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6527" y="4108095"/>
            <a:ext cx="1800000" cy="16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42396" y="4323528"/>
            <a:ext cx="1800000" cy="120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703" y="3943301"/>
            <a:ext cx="1341012" cy="196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a:extLst>
              <a:ext uri="{FF2B5EF4-FFF2-40B4-BE49-F238E27FC236}">
                <a16:creationId xmlns:a16="http://schemas.microsoft.com/office/drawing/2014/main" id="{5BC56AF4-5ABD-4B8A-2E7B-278333F6CFC5}"/>
              </a:ext>
            </a:extLst>
          </p:cNvPr>
          <p:cNvSpPr txBox="1"/>
          <p:nvPr/>
        </p:nvSpPr>
        <p:spPr>
          <a:xfrm>
            <a:off x="3528646" y="387480"/>
            <a:ext cx="3940979" cy="769441"/>
          </a:xfrm>
          <a:prstGeom prst="rect">
            <a:avLst/>
          </a:prstGeom>
          <a:noFill/>
        </p:spPr>
        <p:txBody>
          <a:bodyPr wrap="square">
            <a:spAutoFit/>
          </a:bodyPr>
          <a:lstStyle/>
          <a:p>
            <a:r>
              <a:rPr kumimoji="0" lang="tr-TR"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Les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Pluriels</a:t>
            </a:r>
            <a:endParaRPr lang="en-GB" dirty="0"/>
          </a:p>
        </p:txBody>
      </p:sp>
    </p:spTree>
    <p:extLst>
      <p:ext uri="{BB962C8B-B14F-4D97-AF65-F5344CB8AC3E}">
        <p14:creationId xmlns:p14="http://schemas.microsoft.com/office/powerpoint/2010/main" val="1103610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3"/>
          <p:cNvSpPr>
            <a:spLocks noGrp="1"/>
          </p:cNvSpPr>
          <p:nvPr>
            <p:ph idx="1"/>
          </p:nvPr>
        </p:nvSpPr>
        <p:spPr>
          <a:xfrm>
            <a:off x="4025901" y="1743075"/>
            <a:ext cx="6196402" cy="4559300"/>
          </a:xfrm>
        </p:spPr>
        <p:txBody>
          <a:bodyPr>
            <a:normAutofit/>
          </a:bodyPr>
          <a:lstStyle/>
          <a:p>
            <a:pPr marL="0" indent="0">
              <a:buNone/>
            </a:pPr>
            <a:r>
              <a:rPr lang="fr-CA" sz="2800" dirty="0"/>
              <a:t>Les noms se terminant par al se transforment en aux au pluriel </a:t>
            </a:r>
          </a:p>
          <a:p>
            <a:endParaRPr lang="fr-CA" sz="2800" dirty="0"/>
          </a:p>
          <a:p>
            <a:pPr>
              <a:buFont typeface="Wingdings 2" pitchFamily="18" charset="2"/>
              <a:buNone/>
            </a:pPr>
            <a:r>
              <a:rPr lang="fr-CA" sz="2800" dirty="0"/>
              <a:t>Animal</a:t>
            </a:r>
            <a:r>
              <a:rPr lang="tr-TR" sz="2800" dirty="0"/>
              <a:t> </a:t>
            </a:r>
            <a:r>
              <a:rPr lang="fr-CA" sz="2800" dirty="0">
                <a:sym typeface="Wingdings" pitchFamily="2" charset="2"/>
              </a:rPr>
              <a:t></a:t>
            </a:r>
            <a:r>
              <a:rPr lang="tr-TR" sz="2800" dirty="0">
                <a:sym typeface="Wingdings" pitchFamily="2" charset="2"/>
              </a:rPr>
              <a:t> </a:t>
            </a:r>
            <a:r>
              <a:rPr lang="fr-CA" sz="2800" dirty="0">
                <a:sym typeface="Wingdings" pitchFamily="2" charset="2"/>
              </a:rPr>
              <a:t>animaux</a:t>
            </a:r>
            <a:endParaRPr lang="fr-CA" sz="2800" dirty="0"/>
          </a:p>
        </p:txBody>
      </p:sp>
      <p:sp>
        <p:nvSpPr>
          <p:cNvPr id="19459" name="Text Placeholder 2"/>
          <p:cNvSpPr>
            <a:spLocks noGrp="1"/>
          </p:cNvSpPr>
          <p:nvPr>
            <p:ph type="body" sz="half" idx="2"/>
          </p:nvPr>
        </p:nvSpPr>
        <p:spPr>
          <a:xfrm>
            <a:off x="224368" y="1730375"/>
            <a:ext cx="3291417" cy="4572000"/>
          </a:xfrm>
        </p:spPr>
        <p:txBody>
          <a:bodyPr/>
          <a:lstStyle/>
          <a:p>
            <a:pPr marL="17463"/>
            <a:r>
              <a:rPr lang="fr-CA" sz="2400" dirty="0">
                <a:solidFill>
                  <a:srgbClr val="FF0000"/>
                </a:solidFill>
              </a:rPr>
              <a:t>Sauf bal, carnaval, festival, cérémonial, chacal, régal, final, fatal, récital qui prennent un s au pluriel</a:t>
            </a:r>
          </a:p>
          <a:p>
            <a:pPr marL="17463"/>
            <a:endParaRPr lang="fr-CA" sz="2400" dirty="0">
              <a:solidFill>
                <a:schemeClr val="accent2"/>
              </a:solidFill>
            </a:endParaRPr>
          </a:p>
          <a:p>
            <a:pPr marL="17463"/>
            <a:r>
              <a:rPr lang="fr-CA" sz="2400" dirty="0">
                <a:solidFill>
                  <a:schemeClr val="accent2"/>
                </a:solidFill>
              </a:rPr>
              <a:t>bal</a:t>
            </a:r>
            <a:r>
              <a:rPr lang="fr-CA" sz="2400" dirty="0">
                <a:solidFill>
                  <a:schemeClr val="accent2"/>
                </a:solidFill>
                <a:sym typeface="Wingdings" pitchFamily="2" charset="2"/>
              </a:rPr>
              <a:t> bals</a:t>
            </a:r>
            <a:endParaRPr lang="fr-CA" sz="2400" dirty="0">
              <a:solidFill>
                <a:schemeClr val="accent2"/>
              </a:solidFill>
            </a:endParaRPr>
          </a:p>
          <a:p>
            <a:pPr marL="17463"/>
            <a:endParaRPr lang="fr-CA" sz="2400" dirty="0">
              <a:solidFill>
                <a:schemeClr val="accent2"/>
              </a:solidFill>
            </a:endParaRPr>
          </a:p>
          <a:p>
            <a:pPr marL="17463"/>
            <a:endParaRPr lang="fr-CA" sz="2400" dirty="0">
              <a:solidFill>
                <a:schemeClr val="accent2"/>
              </a:solidFill>
            </a:endParaRPr>
          </a:p>
        </p:txBody>
      </p:sp>
      <p:sp>
        <p:nvSpPr>
          <p:cNvPr id="2" name="Metin kutusu 1">
            <a:extLst>
              <a:ext uri="{FF2B5EF4-FFF2-40B4-BE49-F238E27FC236}">
                <a16:creationId xmlns:a16="http://schemas.microsoft.com/office/drawing/2014/main" id="{BF7AC491-4BB3-E576-B79D-62096B9EFA48}"/>
              </a:ext>
            </a:extLst>
          </p:cNvPr>
          <p:cNvSpPr txBox="1"/>
          <p:nvPr/>
        </p:nvSpPr>
        <p:spPr>
          <a:xfrm>
            <a:off x="3528646" y="387480"/>
            <a:ext cx="3940979" cy="769441"/>
          </a:xfrm>
          <a:prstGeom prst="rect">
            <a:avLst/>
          </a:prstGeom>
          <a:noFill/>
        </p:spPr>
        <p:txBody>
          <a:bodyPr wrap="square">
            <a:spAutoFit/>
          </a:bodyPr>
          <a:lstStyle/>
          <a:p>
            <a:r>
              <a:rPr kumimoji="0" lang="tr-TR" sz="4400" b="1" i="0" u="none" strike="noStrike" kern="1200" cap="none" spc="0" normalizeH="0" baseline="0" noProof="0" dirty="0">
                <a:ln>
                  <a:noFill/>
                </a:ln>
                <a:solidFill>
                  <a:srgbClr val="5B9BD5">
                    <a:satMod val="150000"/>
                  </a:srgbClr>
                </a:solidFill>
                <a:effectLst>
                  <a:outerShdw blurRad="38100" dist="38100" dir="2700000" algn="tl">
                    <a:srgbClr val="000000"/>
                  </a:outerShdw>
                </a:effectLst>
                <a:uLnTx/>
                <a:uFillTx/>
                <a:latin typeface="Trebuchet MS"/>
                <a:ea typeface="+mj-ea"/>
                <a:cs typeface="+mj-cs"/>
              </a:rPr>
              <a:t>Les </a:t>
            </a:r>
            <a:r>
              <a:rPr kumimoji="0" lang="tr-TR" sz="4400" b="1" i="0" u="none" strike="noStrike" kern="1200" cap="none" spc="0" normalizeH="0" baseline="0" noProof="0" dirty="0" err="1">
                <a:ln>
                  <a:noFill/>
                </a:ln>
                <a:solidFill>
                  <a:srgbClr val="5B9BD5">
                    <a:satMod val="150000"/>
                  </a:srgbClr>
                </a:solidFill>
                <a:effectLst>
                  <a:outerShdw blurRad="38100" dist="38100" dir="2700000" algn="tl">
                    <a:srgbClr val="000000"/>
                  </a:outerShdw>
                </a:effectLst>
                <a:uLnTx/>
                <a:uFillTx/>
                <a:latin typeface="Trebuchet MS"/>
                <a:ea typeface="+mj-ea"/>
                <a:cs typeface="+mj-cs"/>
              </a:rPr>
              <a:t>Pluriels</a:t>
            </a:r>
            <a:endParaRPr lang="en-GB" dirty="0"/>
          </a:p>
        </p:txBody>
      </p:sp>
    </p:spTree>
    <p:extLst>
      <p:ext uri="{BB962C8B-B14F-4D97-AF65-F5344CB8AC3E}">
        <p14:creationId xmlns:p14="http://schemas.microsoft.com/office/powerpoint/2010/main" val="313189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3"/>
          <p:cNvSpPr>
            <a:spLocks noGrp="1"/>
          </p:cNvSpPr>
          <p:nvPr>
            <p:ph idx="1"/>
          </p:nvPr>
        </p:nvSpPr>
        <p:spPr>
          <a:xfrm>
            <a:off x="4025901" y="1743075"/>
            <a:ext cx="5997994" cy="4559300"/>
          </a:xfrm>
        </p:spPr>
        <p:txBody>
          <a:bodyPr>
            <a:normAutofit/>
          </a:bodyPr>
          <a:lstStyle/>
          <a:p>
            <a:pPr marL="0" indent="0">
              <a:buNone/>
            </a:pPr>
            <a:r>
              <a:rPr lang="fr-CA" sz="2800" dirty="0"/>
              <a:t>Les noms se terminant par ail prennent un s au pluriel:</a:t>
            </a:r>
          </a:p>
          <a:p>
            <a:pPr>
              <a:buFont typeface="Wingdings 2" pitchFamily="18" charset="2"/>
              <a:buNone/>
            </a:pPr>
            <a:endParaRPr lang="fr-CA" sz="2800" dirty="0"/>
          </a:p>
          <a:p>
            <a:pPr>
              <a:buFont typeface="Wingdings 2" pitchFamily="18" charset="2"/>
              <a:buNone/>
            </a:pPr>
            <a:r>
              <a:rPr lang="fr-CA" sz="2800" dirty="0"/>
              <a:t>chandail</a:t>
            </a:r>
            <a:r>
              <a:rPr lang="fr-CA" sz="2800" dirty="0">
                <a:sym typeface="Wingdings" pitchFamily="2" charset="2"/>
              </a:rPr>
              <a:t> chandails</a:t>
            </a:r>
            <a:r>
              <a:rPr lang="fr-CA" sz="2800" dirty="0"/>
              <a:t> </a:t>
            </a:r>
          </a:p>
        </p:txBody>
      </p:sp>
      <p:sp>
        <p:nvSpPr>
          <p:cNvPr id="20483" name="Text Placeholder 2"/>
          <p:cNvSpPr>
            <a:spLocks noGrp="1"/>
          </p:cNvSpPr>
          <p:nvPr>
            <p:ph type="body" sz="half" idx="2"/>
          </p:nvPr>
        </p:nvSpPr>
        <p:spPr>
          <a:xfrm>
            <a:off x="224369" y="1730375"/>
            <a:ext cx="3233940" cy="2267194"/>
          </a:xfrm>
        </p:spPr>
        <p:txBody>
          <a:bodyPr>
            <a:normAutofit lnSpcReduction="10000"/>
          </a:bodyPr>
          <a:lstStyle/>
          <a:p>
            <a:pPr marL="17463"/>
            <a:r>
              <a:rPr lang="fr-CA" sz="2800" dirty="0">
                <a:solidFill>
                  <a:srgbClr val="C00000"/>
                </a:solidFill>
              </a:rPr>
              <a:t>Sauf bail, corail, soupirail, travail, vantail, vitrail, émail qui transforment les ail en aux</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354" y="4489938"/>
            <a:ext cx="2395416" cy="179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6373" y="4477725"/>
            <a:ext cx="2665535" cy="1777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3357" y="4524375"/>
            <a:ext cx="20955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6753" y="4529081"/>
            <a:ext cx="1854077" cy="1757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96164" y="2651042"/>
            <a:ext cx="2824895" cy="155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1833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8370" y="265527"/>
            <a:ext cx="6389077" cy="618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503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785" y="114300"/>
            <a:ext cx="97536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8430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95216"/>
            <a:ext cx="4957789" cy="6610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377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6074" y="394920"/>
            <a:ext cx="6175863" cy="617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4622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2295" y="477742"/>
            <a:ext cx="6332486" cy="6110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5649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24" y="357188"/>
            <a:ext cx="4228367" cy="6342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8129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8" y="215901"/>
            <a:ext cx="10911417" cy="1052513"/>
          </a:xfrm>
        </p:spPr>
        <p:txBody>
          <a:bodyPr wrap="square" tIns="45720" rIns="91440" bIns="45720" numCol="1" anchorCtr="0" compatLnSpc="1">
            <a:prstTxWarp prst="textNoShape">
              <a:avLst/>
            </a:prstTxWarp>
          </a:bodyPr>
          <a:lstStyle/>
          <a:p>
            <a:pPr fontAlgn="auto">
              <a:spcAft>
                <a:spcPts val="0"/>
              </a:spcAft>
              <a:defRPr/>
            </a:pPr>
            <a:r>
              <a:rPr lang="fr-CA">
                <a:solidFill>
                  <a:schemeClr val="accent1">
                    <a:satMod val="150000"/>
                  </a:schemeClr>
                </a:solidFill>
                <a:effectLst>
                  <a:outerShdw blurRad="38100" dist="38100" dir="2700000" algn="tl">
                    <a:srgbClr val="000000"/>
                  </a:outerShdw>
                </a:effectLst>
              </a:rPr>
              <a:t>Le genre des noms</a:t>
            </a:r>
          </a:p>
        </p:txBody>
      </p:sp>
      <p:sp>
        <p:nvSpPr>
          <p:cNvPr id="22530" name="Text Placeholder 2"/>
          <p:cNvSpPr>
            <a:spLocks noGrp="1"/>
          </p:cNvSpPr>
          <p:nvPr>
            <p:ph type="body" idx="1"/>
          </p:nvPr>
        </p:nvSpPr>
        <p:spPr>
          <a:xfrm>
            <a:off x="814917" y="1484313"/>
            <a:ext cx="5240867" cy="792162"/>
          </a:xfrm>
        </p:spPr>
        <p:txBody>
          <a:bodyPr rtlCol="0">
            <a:normAutofit/>
          </a:bodyPr>
          <a:lstStyle/>
          <a:p>
            <a:pPr fontAlgn="auto">
              <a:spcBef>
                <a:spcPts val="0"/>
              </a:spcBef>
              <a:spcAft>
                <a:spcPts val="0"/>
              </a:spcAft>
              <a:buFont typeface="Wingdings 2"/>
              <a:buNone/>
              <a:defRPr/>
            </a:pPr>
            <a:r>
              <a:rPr lang="fr-CA"/>
              <a:t>Masculin</a:t>
            </a:r>
          </a:p>
        </p:txBody>
      </p:sp>
      <p:sp>
        <p:nvSpPr>
          <p:cNvPr id="21508" name="Content Placeholder 4"/>
          <p:cNvSpPr>
            <a:spLocks noGrp="1"/>
          </p:cNvSpPr>
          <p:nvPr>
            <p:ph sz="half" idx="2"/>
          </p:nvPr>
        </p:nvSpPr>
        <p:spPr>
          <a:xfrm>
            <a:off x="719667" y="2276476"/>
            <a:ext cx="5240867" cy="3489325"/>
          </a:xfrm>
        </p:spPr>
        <p:txBody>
          <a:bodyPr/>
          <a:lstStyle/>
          <a:p>
            <a:r>
              <a:rPr lang="fr-CA"/>
              <a:t>Les nom masculins sont souvent précédés des déterminants:</a:t>
            </a:r>
          </a:p>
          <a:p>
            <a:endParaRPr lang="fr-CA"/>
          </a:p>
          <a:p>
            <a:pPr>
              <a:buFont typeface="Wingdings 2" pitchFamily="18" charset="2"/>
              <a:buNone/>
            </a:pPr>
            <a:r>
              <a:rPr lang="fr-CA"/>
              <a:t>le, un, mon, ton, son, notre, votre, leur, ce, cet</a:t>
            </a:r>
          </a:p>
        </p:txBody>
      </p:sp>
      <p:sp>
        <p:nvSpPr>
          <p:cNvPr id="22531" name="Text Placeholder 3"/>
          <p:cNvSpPr>
            <a:spLocks noGrp="1"/>
          </p:cNvSpPr>
          <p:nvPr>
            <p:ph type="body" sz="quarter" idx="3"/>
          </p:nvPr>
        </p:nvSpPr>
        <p:spPr>
          <a:xfrm>
            <a:off x="6288617" y="1484313"/>
            <a:ext cx="5240867" cy="792162"/>
          </a:xfrm>
        </p:spPr>
        <p:txBody>
          <a:bodyPr rtlCol="0">
            <a:normAutofit/>
          </a:bodyPr>
          <a:lstStyle/>
          <a:p>
            <a:pPr fontAlgn="auto">
              <a:spcBef>
                <a:spcPts val="0"/>
              </a:spcBef>
              <a:spcAft>
                <a:spcPts val="0"/>
              </a:spcAft>
              <a:buFont typeface="Wingdings 2"/>
              <a:buNone/>
              <a:defRPr/>
            </a:pPr>
            <a:r>
              <a:rPr lang="fr-CA"/>
              <a:t>Féminin</a:t>
            </a:r>
          </a:p>
        </p:txBody>
      </p:sp>
      <p:sp>
        <p:nvSpPr>
          <p:cNvPr id="21510" name="Content Placeholder 5"/>
          <p:cNvSpPr>
            <a:spLocks noGrp="1"/>
          </p:cNvSpPr>
          <p:nvPr>
            <p:ph sz="quarter" idx="4"/>
          </p:nvPr>
        </p:nvSpPr>
        <p:spPr>
          <a:xfrm>
            <a:off x="6288617" y="2352676"/>
            <a:ext cx="5240867" cy="3489325"/>
          </a:xfrm>
        </p:spPr>
        <p:txBody>
          <a:bodyPr/>
          <a:lstStyle/>
          <a:p>
            <a:r>
              <a:rPr lang="fr-CA"/>
              <a:t>Les noms féminins sont souvent précédés des déterminants:</a:t>
            </a:r>
          </a:p>
          <a:p>
            <a:pPr>
              <a:buFont typeface="Wingdings 2" pitchFamily="18" charset="2"/>
              <a:buNone/>
            </a:pPr>
            <a:endParaRPr lang="fr-CA"/>
          </a:p>
          <a:p>
            <a:pPr>
              <a:buFont typeface="Wingdings 2" pitchFamily="18" charset="2"/>
              <a:buNone/>
            </a:pPr>
            <a:r>
              <a:rPr lang="fr-CA"/>
              <a:t>la, une, ma, ta, sa, notre, votre, leur, cette</a:t>
            </a:r>
          </a:p>
        </p:txBody>
      </p:sp>
    </p:spTree>
    <p:extLst>
      <p:ext uri="{BB962C8B-B14F-4D97-AF65-F5344CB8AC3E}">
        <p14:creationId xmlns:p14="http://schemas.microsoft.com/office/powerpoint/2010/main" val="3278648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51" y="188913"/>
            <a:ext cx="10911416" cy="1052512"/>
          </a:xfrm>
        </p:spPr>
        <p:txBody>
          <a:bodyPr wrap="square" tIns="45720" rIns="91440" bIns="45720" numCol="1" anchorCtr="0" compatLnSpc="1">
            <a:prstTxWarp prst="textNoShape">
              <a:avLst/>
            </a:prstTxWarp>
          </a:bodyPr>
          <a:lstStyle/>
          <a:p>
            <a:pPr fontAlgn="auto">
              <a:spcAft>
                <a:spcPts val="0"/>
              </a:spcAft>
              <a:defRPr/>
            </a:pPr>
            <a:r>
              <a:rPr lang="fr-CA">
                <a:solidFill>
                  <a:schemeClr val="accent1">
                    <a:satMod val="150000"/>
                  </a:schemeClr>
                </a:solidFill>
                <a:effectLst>
                  <a:outerShdw blurRad="38100" dist="38100" dir="2700000" algn="tl">
                    <a:srgbClr val="000000"/>
                  </a:outerShdw>
                </a:effectLst>
              </a:rPr>
              <a:t>La formation du féminin</a:t>
            </a:r>
          </a:p>
        </p:txBody>
      </p:sp>
      <p:sp>
        <p:nvSpPr>
          <p:cNvPr id="23554" name="Text Placeholder 2"/>
          <p:cNvSpPr>
            <a:spLocks noGrp="1"/>
          </p:cNvSpPr>
          <p:nvPr>
            <p:ph type="body" idx="1"/>
          </p:nvPr>
        </p:nvSpPr>
        <p:spPr>
          <a:xfrm>
            <a:off x="912284" y="1265238"/>
            <a:ext cx="5240867" cy="792162"/>
          </a:xfrm>
        </p:spPr>
        <p:txBody>
          <a:bodyPr rtlCol="0">
            <a:normAutofit/>
          </a:bodyPr>
          <a:lstStyle/>
          <a:p>
            <a:pPr fontAlgn="auto">
              <a:spcBef>
                <a:spcPts val="0"/>
              </a:spcBef>
              <a:spcAft>
                <a:spcPts val="0"/>
              </a:spcAft>
              <a:buFont typeface="Wingdings 2"/>
              <a:buNone/>
              <a:defRPr/>
            </a:pPr>
            <a:r>
              <a:rPr lang="fr-CA"/>
              <a:t>En général</a:t>
            </a:r>
          </a:p>
        </p:txBody>
      </p:sp>
      <p:sp>
        <p:nvSpPr>
          <p:cNvPr id="22532" name="Content Placeholder 4"/>
          <p:cNvSpPr>
            <a:spLocks noGrp="1"/>
          </p:cNvSpPr>
          <p:nvPr>
            <p:ph sz="half" idx="2"/>
          </p:nvPr>
        </p:nvSpPr>
        <p:spPr>
          <a:xfrm>
            <a:off x="912284" y="2133600"/>
            <a:ext cx="5240867" cy="3489325"/>
          </a:xfrm>
        </p:spPr>
        <p:txBody>
          <a:bodyPr/>
          <a:lstStyle/>
          <a:p>
            <a:r>
              <a:rPr lang="fr-CA"/>
              <a:t>Masculin + e = féminin</a:t>
            </a:r>
          </a:p>
          <a:p>
            <a:pPr>
              <a:buFont typeface="Wingdings 2" pitchFamily="18" charset="2"/>
              <a:buNone/>
            </a:pPr>
            <a:endParaRPr lang="fr-CA"/>
          </a:p>
          <a:p>
            <a:pPr>
              <a:buFont typeface="Wingdings 2" pitchFamily="18" charset="2"/>
              <a:buNone/>
            </a:pPr>
            <a:r>
              <a:rPr lang="fr-CA"/>
              <a:t>Lapin</a:t>
            </a:r>
            <a:r>
              <a:rPr lang="fr-CA">
                <a:sym typeface="Wingdings" pitchFamily="2" charset="2"/>
              </a:rPr>
              <a:t> lapine</a:t>
            </a:r>
          </a:p>
          <a:p>
            <a:pPr>
              <a:buFont typeface="Wingdings 2" pitchFamily="18" charset="2"/>
              <a:buNone/>
            </a:pPr>
            <a:r>
              <a:rPr lang="fr-CA">
                <a:sym typeface="Wingdings" pitchFamily="2" charset="2"/>
              </a:rPr>
              <a:t>Étudiant étudiante</a:t>
            </a:r>
            <a:endParaRPr lang="fr-CA"/>
          </a:p>
        </p:txBody>
      </p:sp>
      <p:sp>
        <p:nvSpPr>
          <p:cNvPr id="4" name="Text Placeholder 3"/>
          <p:cNvSpPr>
            <a:spLocks noGrp="1"/>
          </p:cNvSpPr>
          <p:nvPr>
            <p:ph type="body" sz="quarter" idx="3"/>
          </p:nvPr>
        </p:nvSpPr>
        <p:spPr>
          <a:xfrm>
            <a:off x="6305551" y="1265238"/>
            <a:ext cx="5240867" cy="792162"/>
          </a:xfrm>
        </p:spPr>
        <p:txBody>
          <a:bodyPr rtlCol="0">
            <a:normAutofit/>
          </a:bodyPr>
          <a:lstStyle/>
          <a:p>
            <a:pPr fontAlgn="auto">
              <a:spcBef>
                <a:spcPts val="0"/>
              </a:spcBef>
              <a:spcAft>
                <a:spcPts val="0"/>
              </a:spcAft>
              <a:buFont typeface="Wingdings 2"/>
              <a:buNone/>
              <a:defRPr/>
            </a:pPr>
            <a:r>
              <a:rPr lang="fr-CA" dirty="0"/>
              <a:t>DES CAS PARTICULIERS</a:t>
            </a:r>
          </a:p>
        </p:txBody>
      </p:sp>
      <p:sp>
        <p:nvSpPr>
          <p:cNvPr id="22534" name="Content Placeholder 5"/>
          <p:cNvSpPr>
            <a:spLocks noGrp="1"/>
          </p:cNvSpPr>
          <p:nvPr>
            <p:ph sz="quarter" idx="4"/>
          </p:nvPr>
        </p:nvSpPr>
        <p:spPr>
          <a:xfrm>
            <a:off x="5524500" y="2133601"/>
            <a:ext cx="6021917" cy="3852863"/>
          </a:xfrm>
        </p:spPr>
        <p:txBody>
          <a:bodyPr>
            <a:normAutofit fontScale="92500" lnSpcReduction="20000"/>
          </a:bodyPr>
          <a:lstStyle/>
          <a:p>
            <a:r>
              <a:rPr lang="fr-CA"/>
              <a:t>er</a:t>
            </a:r>
            <a:r>
              <a:rPr lang="fr-CA">
                <a:sym typeface="Wingdings" pitchFamily="2" charset="2"/>
              </a:rPr>
              <a:t></a:t>
            </a:r>
            <a:r>
              <a:rPr lang="fr-CA"/>
              <a:t>ère</a:t>
            </a:r>
          </a:p>
          <a:p>
            <a:pPr>
              <a:buFont typeface="Wingdings 2" pitchFamily="18" charset="2"/>
              <a:buNone/>
            </a:pPr>
            <a:r>
              <a:rPr lang="fr-CA"/>
              <a:t>berger</a:t>
            </a:r>
            <a:r>
              <a:rPr lang="fr-CA">
                <a:sym typeface="Wingdings" pitchFamily="2" charset="2"/>
              </a:rPr>
              <a:t> bergère </a:t>
            </a:r>
          </a:p>
          <a:p>
            <a:pPr>
              <a:buFont typeface="Wingdings 2" pitchFamily="18" charset="2"/>
              <a:buNone/>
            </a:pPr>
            <a:endParaRPr lang="fr-CA">
              <a:sym typeface="Wingdings" pitchFamily="2" charset="2"/>
            </a:endParaRPr>
          </a:p>
          <a:p>
            <a:r>
              <a:rPr lang="fr-CA"/>
              <a:t>eur</a:t>
            </a:r>
            <a:r>
              <a:rPr lang="fr-CA">
                <a:sym typeface="Wingdings" pitchFamily="2" charset="2"/>
              </a:rPr>
              <a:t></a:t>
            </a:r>
            <a:r>
              <a:rPr lang="fr-CA"/>
              <a:t>eure</a:t>
            </a:r>
          </a:p>
          <a:p>
            <a:pPr>
              <a:buFont typeface="Wingdings 2" pitchFamily="18" charset="2"/>
              <a:buNone/>
            </a:pPr>
            <a:r>
              <a:rPr lang="fr-CA"/>
              <a:t>professeur</a:t>
            </a:r>
            <a:r>
              <a:rPr lang="fr-CA">
                <a:sym typeface="Wingdings" pitchFamily="2" charset="2"/>
              </a:rPr>
              <a:t> professeure</a:t>
            </a:r>
          </a:p>
          <a:p>
            <a:pPr>
              <a:buFont typeface="Wingdings 2" pitchFamily="18" charset="2"/>
              <a:buNone/>
            </a:pPr>
            <a:endParaRPr lang="fr-CA">
              <a:sym typeface="Wingdings" pitchFamily="2" charset="2"/>
            </a:endParaRPr>
          </a:p>
          <a:p>
            <a:r>
              <a:rPr lang="fr-CA"/>
              <a:t>teur</a:t>
            </a:r>
            <a:r>
              <a:rPr lang="fr-CA">
                <a:sym typeface="Wingdings" pitchFamily="2" charset="2"/>
              </a:rPr>
              <a:t></a:t>
            </a:r>
            <a:r>
              <a:rPr lang="fr-CA"/>
              <a:t>eure, teuse, trice</a:t>
            </a:r>
          </a:p>
          <a:p>
            <a:pPr>
              <a:buFont typeface="Wingdings 2" pitchFamily="18" charset="2"/>
              <a:buNone/>
            </a:pPr>
            <a:r>
              <a:rPr lang="fr-CA"/>
              <a:t>docteur</a:t>
            </a:r>
            <a:r>
              <a:rPr lang="fr-CA">
                <a:sym typeface="Wingdings" pitchFamily="2" charset="2"/>
              </a:rPr>
              <a:t> docteure</a:t>
            </a:r>
          </a:p>
          <a:p>
            <a:pPr>
              <a:buFont typeface="Wingdings 2" pitchFamily="18" charset="2"/>
              <a:buNone/>
            </a:pPr>
            <a:r>
              <a:rPr lang="fr-CA">
                <a:sym typeface="Wingdings" pitchFamily="2" charset="2"/>
              </a:rPr>
              <a:t>acteur actrice</a:t>
            </a:r>
            <a:endParaRPr lang="fr-CA"/>
          </a:p>
          <a:p>
            <a:pPr>
              <a:buFont typeface="Wingdings 2" pitchFamily="18" charset="2"/>
              <a:buNone/>
            </a:pPr>
            <a:endParaRPr lang="fr-CA"/>
          </a:p>
        </p:txBody>
      </p:sp>
    </p:spTree>
    <p:extLst>
      <p:ext uri="{BB962C8B-B14F-4D97-AF65-F5344CB8AC3E}">
        <p14:creationId xmlns:p14="http://schemas.microsoft.com/office/powerpoint/2010/main" val="1695809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wrap="square" tIns="45720" rIns="91440" bIns="45720" numCol="1" anchorCtr="0" compatLnSpc="1">
            <a:prstTxWarp prst="textNoShape">
              <a:avLst/>
            </a:prstTxWarp>
          </a:bodyPr>
          <a:lstStyle/>
          <a:p>
            <a:pPr fontAlgn="auto">
              <a:spcAft>
                <a:spcPts val="0"/>
              </a:spcAft>
              <a:defRPr/>
            </a:pPr>
            <a:r>
              <a:rPr lang="fr-CA">
                <a:solidFill>
                  <a:schemeClr val="accent1">
                    <a:satMod val="150000"/>
                  </a:schemeClr>
                </a:solidFill>
                <a:effectLst>
                  <a:outerShdw blurRad="38100" dist="38100" dir="2700000" algn="tl">
                    <a:srgbClr val="000000"/>
                  </a:outerShdw>
                </a:effectLst>
              </a:rPr>
              <a:t>Ge</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106954660"/>
              </p:ext>
            </p:extLst>
          </p:nvPr>
        </p:nvGraphicFramePr>
        <p:xfrm>
          <a:off x="609600" y="422029"/>
          <a:ext cx="9261231" cy="6370293"/>
        </p:xfrm>
        <a:graphic>
          <a:graphicData uri="http://schemas.openxmlformats.org/drawingml/2006/table">
            <a:tbl>
              <a:tblPr/>
              <a:tblGrid>
                <a:gridCol w="1489342">
                  <a:extLst>
                    <a:ext uri="{9D8B030D-6E8A-4147-A177-3AD203B41FA5}">
                      <a16:colId xmlns:a16="http://schemas.microsoft.com/office/drawing/2014/main" val="20000"/>
                    </a:ext>
                  </a:extLst>
                </a:gridCol>
                <a:gridCol w="2626561">
                  <a:extLst>
                    <a:ext uri="{9D8B030D-6E8A-4147-A177-3AD203B41FA5}">
                      <a16:colId xmlns:a16="http://schemas.microsoft.com/office/drawing/2014/main" val="20001"/>
                    </a:ext>
                  </a:extLst>
                </a:gridCol>
                <a:gridCol w="5145328">
                  <a:extLst>
                    <a:ext uri="{9D8B030D-6E8A-4147-A177-3AD203B41FA5}">
                      <a16:colId xmlns:a16="http://schemas.microsoft.com/office/drawing/2014/main" val="20002"/>
                    </a:ext>
                  </a:extLst>
                </a:gridCol>
              </a:tblGrid>
              <a:tr h="9571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a:ln>
                            <a:noFill/>
                          </a:ln>
                          <a:solidFill>
                            <a:srgbClr val="FFFFFF"/>
                          </a:solidFill>
                          <a:effectLst/>
                          <a:latin typeface="Verdana" pitchFamily="34" charset="0"/>
                          <a:ea typeface="MS PGothic" pitchFamily="34" charset="-128"/>
                        </a:rPr>
                        <a:t>Masculin</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a:ln>
                            <a:noFill/>
                          </a:ln>
                          <a:solidFill>
                            <a:srgbClr val="FFFFFF"/>
                          </a:solidFill>
                          <a:effectLst/>
                          <a:latin typeface="Verdana" pitchFamily="34" charset="0"/>
                          <a:ea typeface="MS PGothic" pitchFamily="34" charset="-128"/>
                        </a:rPr>
                        <a:t>Féminin</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a:ln>
                            <a:noFill/>
                          </a:ln>
                          <a:solidFill>
                            <a:srgbClr val="FFFFFF"/>
                          </a:solidFill>
                          <a:effectLst/>
                          <a:latin typeface="Verdana" pitchFamily="34" charset="0"/>
                          <a:ea typeface="MS PGothic" pitchFamily="34" charset="-128"/>
                        </a:rPr>
                        <a:t>Exemples</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63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en</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enne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citoyen</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citoyenne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01"/>
                  </a:ext>
                </a:extLst>
              </a:tr>
              <a:tr h="4163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on</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onne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lion</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lionne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2"/>
                  </a:ext>
                </a:extLst>
              </a:tr>
              <a:tr h="4163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an</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ane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courtisan</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courtisane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03"/>
                  </a:ext>
                </a:extLst>
              </a:tr>
              <a:tr h="4163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er</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ère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boulanger</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boulangère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4"/>
                  </a:ext>
                </a:extLst>
              </a:tr>
              <a:tr h="4163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eur</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eure/euse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joueur</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joueuse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05"/>
                  </a:ext>
                </a:extLst>
              </a:tr>
              <a:tr h="7285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teur</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teure/ teuse/trice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directeur</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directrice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6"/>
                  </a:ext>
                </a:extLst>
              </a:tr>
              <a:tr h="520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et</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ette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poulet</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poulette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07"/>
                  </a:ext>
                </a:extLst>
              </a:tr>
              <a:tr h="520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ot</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ote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dévot</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dévote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8"/>
                  </a:ext>
                </a:extLst>
              </a:tr>
              <a:tr h="520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eau</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elle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chameau</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chamelle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09"/>
                  </a:ext>
                </a:extLst>
              </a:tr>
              <a:tr h="520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x</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se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capricieux</a:t>
                      </a:r>
                      <a:r>
                        <a:rPr kumimoji="0" lang="fr-CA" sz="1800" b="0" i="0" u="none" strike="noStrike" cap="none" normalizeH="0" baseline="0">
                          <a:ln>
                            <a:noFill/>
                          </a:ln>
                          <a:solidFill>
                            <a:srgbClr val="000000"/>
                          </a:solidFill>
                          <a:effectLst/>
                          <a:latin typeface="Verdana" pitchFamily="34" charset="0"/>
                          <a:ea typeface="MS PGothic" pitchFamily="34" charset="-128"/>
                          <a:sym typeface="Wingdings" pitchFamily="2" charset="2"/>
                        </a:rPr>
                        <a:t> capricieuse</a:t>
                      </a:r>
                      <a:endParaRPr kumimoji="0" lang="fr-CA" sz="1800" b="0" i="0" u="none" strike="noStrike" cap="none" normalizeH="0" baseline="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10"/>
                  </a:ext>
                </a:extLst>
              </a:tr>
              <a:tr h="520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c</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a:ln>
                            <a:noFill/>
                          </a:ln>
                          <a:solidFill>
                            <a:srgbClr val="000000"/>
                          </a:solidFill>
                          <a:effectLst/>
                          <a:latin typeface="Verdana" pitchFamily="34" charset="0"/>
                          <a:ea typeface="MS PGothic" pitchFamily="34" charset="-128"/>
                        </a:rPr>
                        <a:t>que</a:t>
                      </a: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dirty="0">
                          <a:ln>
                            <a:noFill/>
                          </a:ln>
                          <a:solidFill>
                            <a:srgbClr val="000000"/>
                          </a:solidFill>
                          <a:effectLst/>
                          <a:latin typeface="Verdana" pitchFamily="34" charset="0"/>
                          <a:ea typeface="MS PGothic" pitchFamily="34" charset="-128"/>
                        </a:rPr>
                        <a:t>Turc</a:t>
                      </a:r>
                      <a:r>
                        <a:rPr kumimoji="0" lang="fr-CA" sz="1800" b="0" i="0" u="none" strike="noStrike" cap="none" normalizeH="0" baseline="0" dirty="0">
                          <a:ln>
                            <a:noFill/>
                          </a:ln>
                          <a:solidFill>
                            <a:srgbClr val="000000"/>
                          </a:solidFill>
                          <a:effectLst/>
                          <a:latin typeface="Verdana" pitchFamily="34" charset="0"/>
                          <a:ea typeface="MS PGothic" pitchFamily="34" charset="-128"/>
                          <a:sym typeface="Wingdings" pitchFamily="2" charset="2"/>
                        </a:rPr>
                        <a:t> Turque</a:t>
                      </a:r>
                      <a:endParaRPr kumimoji="0" lang="fr-CA" sz="1800" b="0" i="0" u="none" strike="noStrike" cap="none" normalizeH="0" baseline="0" dirty="0">
                        <a:ln>
                          <a:noFill/>
                        </a:ln>
                        <a:solidFill>
                          <a:srgbClr val="000000"/>
                        </a:solidFill>
                        <a:effectLst/>
                        <a:latin typeface="Verdana" pitchFamily="34" charset="0"/>
                        <a:ea typeface="MS PGothic" pitchFamily="34" charset="-128"/>
                      </a:endParaRPr>
                    </a:p>
                  </a:txBody>
                  <a:tcPr marL="122605" marR="1226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D8CC"/>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873445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Placeholder 4"/>
          <p:cNvSpPr>
            <a:spLocks noGrp="1"/>
          </p:cNvSpPr>
          <p:nvPr>
            <p:ph type="body" idx="1"/>
          </p:nvPr>
        </p:nvSpPr>
        <p:spPr>
          <a:xfrm>
            <a:off x="609600" y="1698626"/>
            <a:ext cx="5386917" cy="715963"/>
          </a:xfrm>
        </p:spPr>
        <p:txBody>
          <a:bodyPr rtlCol="0">
            <a:normAutofit/>
          </a:bodyPr>
          <a:lstStyle/>
          <a:p>
            <a:pPr fontAlgn="auto">
              <a:spcBef>
                <a:spcPts val="0"/>
              </a:spcBef>
              <a:spcAft>
                <a:spcPts val="0"/>
              </a:spcAft>
              <a:buFont typeface="Wingdings 2"/>
              <a:buNone/>
              <a:defRPr/>
            </a:pPr>
            <a:r>
              <a:rPr lang="fr-CA"/>
              <a:t>Le singulier</a:t>
            </a:r>
          </a:p>
        </p:txBody>
      </p:sp>
      <p:sp>
        <p:nvSpPr>
          <p:cNvPr id="24579" name="Content Placeholder 5"/>
          <p:cNvSpPr>
            <a:spLocks noGrp="1"/>
          </p:cNvSpPr>
          <p:nvPr>
            <p:ph sz="half" idx="2"/>
          </p:nvPr>
        </p:nvSpPr>
        <p:spPr>
          <a:xfrm>
            <a:off x="609600" y="2449514"/>
            <a:ext cx="5386917" cy="3951287"/>
          </a:xfrm>
        </p:spPr>
        <p:txBody>
          <a:bodyPr/>
          <a:lstStyle/>
          <a:p>
            <a:pPr marL="265113" indent="-265113">
              <a:buFont typeface="Wingdings 2" pitchFamily="18" charset="2"/>
              <a:buChar char=""/>
            </a:pPr>
            <a:r>
              <a:rPr lang="fr-CA"/>
              <a:t>Un chat</a:t>
            </a:r>
          </a:p>
          <a:p>
            <a:pPr marL="265113" indent="-265113">
              <a:buFont typeface="Wingdings 2" pitchFamily="18" charset="2"/>
              <a:buNone/>
            </a:pPr>
            <a:endParaRPr lang="fr-CA"/>
          </a:p>
          <a:p>
            <a:pPr marL="265113" indent="-265113">
              <a:buFont typeface="Wingdings 2" pitchFamily="18" charset="2"/>
              <a:buNone/>
            </a:pPr>
            <a:r>
              <a:rPr lang="fr-CA"/>
              <a:t>On forme le pluriel des noms en ajoutant un s aux noms singuliers </a:t>
            </a:r>
            <a:r>
              <a:rPr lang="fr-CA" b="1">
                <a:solidFill>
                  <a:schemeClr val="accent2"/>
                </a:solidFill>
              </a:rPr>
              <a:t>sauf</a:t>
            </a:r>
            <a:r>
              <a:rPr lang="fr-CA"/>
              <a:t> pour les nomes se terminant pas </a:t>
            </a:r>
            <a:r>
              <a:rPr lang="fr-CA" b="1">
                <a:solidFill>
                  <a:schemeClr val="accent2"/>
                </a:solidFill>
              </a:rPr>
              <a:t>s, z, x </a:t>
            </a:r>
            <a:r>
              <a:rPr lang="fr-CA"/>
              <a:t>qui ne changent pas. </a:t>
            </a:r>
          </a:p>
          <a:p>
            <a:pPr marL="265113" indent="-265113">
              <a:buFont typeface="Wingdings 2" pitchFamily="18" charset="2"/>
              <a:buChar char=""/>
            </a:pPr>
            <a:endParaRPr lang="fr-CA"/>
          </a:p>
          <a:p>
            <a:pPr marL="265113" indent="-265113">
              <a:buFont typeface="Wingdings 2" pitchFamily="18" charset="2"/>
              <a:buNone/>
            </a:pPr>
            <a:endParaRPr lang="fr-CA"/>
          </a:p>
        </p:txBody>
      </p:sp>
      <p:sp>
        <p:nvSpPr>
          <p:cNvPr id="25602" name="Text Placeholder 6"/>
          <p:cNvSpPr>
            <a:spLocks noGrp="1"/>
          </p:cNvSpPr>
          <p:nvPr>
            <p:ph type="body" sz="quarter" idx="3"/>
          </p:nvPr>
        </p:nvSpPr>
        <p:spPr>
          <a:xfrm>
            <a:off x="6193368" y="1698626"/>
            <a:ext cx="5389033" cy="715963"/>
          </a:xfrm>
        </p:spPr>
        <p:txBody>
          <a:bodyPr rtlCol="0">
            <a:normAutofit/>
          </a:bodyPr>
          <a:lstStyle/>
          <a:p>
            <a:pPr fontAlgn="auto">
              <a:spcBef>
                <a:spcPts val="0"/>
              </a:spcBef>
              <a:spcAft>
                <a:spcPts val="0"/>
              </a:spcAft>
              <a:buFont typeface="Wingdings 2"/>
              <a:buNone/>
              <a:defRPr/>
            </a:pPr>
            <a:r>
              <a:rPr lang="fr-CA" dirty="0"/>
              <a:t>Le nom pluriel</a:t>
            </a:r>
          </a:p>
        </p:txBody>
      </p:sp>
      <p:sp>
        <p:nvSpPr>
          <p:cNvPr id="24581" name="Content Placeholder 7"/>
          <p:cNvSpPr>
            <a:spLocks noGrp="1"/>
          </p:cNvSpPr>
          <p:nvPr>
            <p:ph sz="quarter" idx="4"/>
          </p:nvPr>
        </p:nvSpPr>
        <p:spPr>
          <a:xfrm>
            <a:off x="6193368" y="2449514"/>
            <a:ext cx="5389033" cy="3951287"/>
          </a:xfrm>
        </p:spPr>
        <p:txBody>
          <a:bodyPr/>
          <a:lstStyle/>
          <a:p>
            <a:r>
              <a:rPr lang="fr-CA"/>
              <a:t>des chats</a:t>
            </a:r>
          </a:p>
          <a:p>
            <a:endParaRPr lang="fr-CA"/>
          </a:p>
          <a:p>
            <a:pPr>
              <a:buFont typeface="Wingdings 2" pitchFamily="18" charset="2"/>
              <a:buNone/>
            </a:pPr>
            <a:r>
              <a:rPr lang="fr-CA"/>
              <a:t>un biscuit</a:t>
            </a:r>
            <a:r>
              <a:rPr lang="fr-CA">
                <a:sym typeface="Wingdings" pitchFamily="2" charset="2"/>
              </a:rPr>
              <a:t> des biscuits</a:t>
            </a:r>
          </a:p>
          <a:p>
            <a:pPr>
              <a:buFont typeface="Wingdings 2" pitchFamily="18" charset="2"/>
              <a:buNone/>
            </a:pPr>
            <a:endParaRPr lang="fr-CA">
              <a:sym typeface="Wingdings" pitchFamily="2" charset="2"/>
            </a:endParaRPr>
          </a:p>
          <a:p>
            <a:pPr>
              <a:buFont typeface="Wingdings 2" pitchFamily="18" charset="2"/>
              <a:buNone/>
            </a:pPr>
            <a:r>
              <a:rPr lang="fr-CA">
                <a:sym typeface="Wingdings" pitchFamily="2" charset="2"/>
              </a:rPr>
              <a:t>une souris des souris</a:t>
            </a:r>
          </a:p>
          <a:p>
            <a:pPr>
              <a:buFont typeface="Wingdings 2" pitchFamily="18" charset="2"/>
              <a:buNone/>
            </a:pPr>
            <a:endParaRPr lang="fr-CA">
              <a:sym typeface="Wingdings" pitchFamily="2" charset="2"/>
            </a:endParaRPr>
          </a:p>
          <a:p>
            <a:pPr>
              <a:buFont typeface="Wingdings 2" pitchFamily="18" charset="2"/>
              <a:buNone/>
            </a:pPr>
            <a:r>
              <a:rPr lang="fr-CA">
                <a:sym typeface="Wingdings" pitchFamily="2" charset="2"/>
              </a:rPr>
              <a:t>un choix des choix</a:t>
            </a:r>
            <a:endParaRPr lang="fr-CA"/>
          </a:p>
        </p:txBody>
      </p:sp>
      <p:cxnSp>
        <p:nvCxnSpPr>
          <p:cNvPr id="10" name="Straight Arrow Connector 9"/>
          <p:cNvCxnSpPr/>
          <p:nvPr/>
        </p:nvCxnSpPr>
        <p:spPr>
          <a:xfrm>
            <a:off x="2925234" y="2159479"/>
            <a:ext cx="307128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420318"/>
      </p:ext>
    </p:extLst>
  </p:cSld>
  <p:clrMapOvr>
    <a:masterClrMapping/>
  </p:clrMapOvr>
</p:sld>
</file>

<file path=ppt/theme/theme1.xml><?xml version="1.0" encoding="utf-8"?>
<a:theme xmlns:a="http://schemas.openxmlformats.org/drawingml/2006/main" name="France-PowerPoint-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DC979059-C021-1548-81F6-711B4E952AF5}" vid="{88AA4A0C-5FF5-B34E-A0E0-50DBA4B0B1D5}"/>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8143C8-1FDD-45AA-AD1E-818D82195B39}">
  <we:reference id="wa200005566" version="3.0.0.2" store="tr-TR"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France-PowerPoint-Template</Template>
  <TotalTime>791</TotalTime>
  <Words>1183</Words>
  <Application>Microsoft Office PowerPoint</Application>
  <PresentationFormat>Geniş ekran</PresentationFormat>
  <Paragraphs>217</Paragraphs>
  <Slides>30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30</vt:i4>
      </vt:variant>
    </vt:vector>
  </HeadingPairs>
  <TitlesOfParts>
    <vt:vector size="38" baseType="lpstr">
      <vt:lpstr>MS PGothic</vt:lpstr>
      <vt:lpstr>Arial</vt:lpstr>
      <vt:lpstr>Calibri</vt:lpstr>
      <vt:lpstr>Trebuchet MS</vt:lpstr>
      <vt:lpstr>Verdana</vt:lpstr>
      <vt:lpstr>Wingdings</vt:lpstr>
      <vt:lpstr>Wingdings 2</vt:lpstr>
      <vt:lpstr>France-PowerPoint-Template</vt:lpstr>
      <vt:lpstr>Les Noms</vt:lpstr>
      <vt:lpstr>Le nom</vt:lpstr>
      <vt:lpstr>Le nom propre</vt:lpstr>
      <vt:lpstr>Le nom propre</vt:lpstr>
      <vt:lpstr>Types de noms propres</vt:lpstr>
      <vt:lpstr>Types de noms propres</vt:lpstr>
      <vt:lpstr>Types de noms propres</vt:lpstr>
      <vt:lpstr>Types de noms propres</vt:lpstr>
      <vt:lpstr>Le nom commun</vt:lpstr>
      <vt:lpstr>Attention!  </vt:lpstr>
      <vt:lpstr>PowerPoint Sunusu</vt:lpstr>
      <vt:lpstr>Le Nom Composé</vt:lpstr>
      <vt:lpstr>Le Nom Composé</vt:lpstr>
      <vt:lpstr>Le Nom Composé</vt:lpstr>
      <vt:lpstr>Les Noms Concrets / Abstraits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Le genre des noms</vt:lpstr>
      <vt:lpstr>La formation du féminin</vt:lpstr>
      <vt:lpstr>Ge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Langue Française</dc:title>
  <dc:creator>omu-turizm</dc:creator>
  <cp:lastModifiedBy>esra cakır</cp:lastModifiedBy>
  <cp:revision>47</cp:revision>
  <dcterms:created xsi:type="dcterms:W3CDTF">2020-07-28T09:25:37Z</dcterms:created>
  <dcterms:modified xsi:type="dcterms:W3CDTF">2024-03-12T19:30:33Z</dcterms:modified>
</cp:coreProperties>
</file>