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314" r:id="rId2"/>
    <p:sldId id="315" r:id="rId3"/>
    <p:sldId id="335" r:id="rId4"/>
    <p:sldId id="392" r:id="rId5"/>
    <p:sldId id="356" r:id="rId6"/>
    <p:sldId id="357" r:id="rId7"/>
    <p:sldId id="358" r:id="rId8"/>
    <p:sldId id="369" r:id="rId9"/>
    <p:sldId id="359" r:id="rId10"/>
    <p:sldId id="370" r:id="rId11"/>
    <p:sldId id="360" r:id="rId12"/>
    <p:sldId id="371" r:id="rId13"/>
    <p:sldId id="372" r:id="rId14"/>
    <p:sldId id="373" r:id="rId15"/>
    <p:sldId id="361" r:id="rId16"/>
    <p:sldId id="363" r:id="rId17"/>
    <p:sldId id="366" r:id="rId18"/>
    <p:sldId id="367" r:id="rId19"/>
    <p:sldId id="374" r:id="rId20"/>
    <p:sldId id="364" r:id="rId21"/>
    <p:sldId id="376" r:id="rId22"/>
    <p:sldId id="375" r:id="rId23"/>
    <p:sldId id="365" r:id="rId24"/>
    <p:sldId id="378" r:id="rId25"/>
    <p:sldId id="377" r:id="rId26"/>
    <p:sldId id="355" r:id="rId27"/>
    <p:sldId id="346" r:id="rId28"/>
    <p:sldId id="379" r:id="rId29"/>
    <p:sldId id="347" r:id="rId30"/>
    <p:sldId id="380" r:id="rId31"/>
    <p:sldId id="348" r:id="rId32"/>
    <p:sldId id="381" r:id="rId33"/>
    <p:sldId id="382" r:id="rId34"/>
    <p:sldId id="349" r:id="rId35"/>
    <p:sldId id="350" r:id="rId36"/>
    <p:sldId id="351" r:id="rId37"/>
    <p:sldId id="384" r:id="rId38"/>
    <p:sldId id="383" r:id="rId39"/>
    <p:sldId id="352" r:id="rId40"/>
    <p:sldId id="385" r:id="rId41"/>
    <p:sldId id="386" r:id="rId42"/>
    <p:sldId id="389" r:id="rId43"/>
    <p:sldId id="354" r:id="rId44"/>
    <p:sldId id="390" r:id="rId45"/>
    <p:sldId id="388" r:id="rId46"/>
    <p:sldId id="353" r:id="rId47"/>
    <p:sldId id="387" r:id="rId48"/>
    <p:sldId id="336" r:id="rId49"/>
    <p:sldId id="337" r:id="rId50"/>
    <p:sldId id="338" r:id="rId51"/>
    <p:sldId id="341" r:id="rId52"/>
    <p:sldId id="340" r:id="rId53"/>
    <p:sldId id="342" r:id="rId54"/>
    <p:sldId id="343" r:id="rId55"/>
    <p:sldId id="391" r:id="rId56"/>
    <p:sldId id="344" r:id="rId57"/>
    <p:sldId id="345" r:id="rId58"/>
    <p:sldId id="362" r:id="rId5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100" d="100"/>
          <a:sy n="100" d="100"/>
        </p:scale>
        <p:origin x="-1086"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15.03.2023</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15.03.2023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localhistories.org/middlegames.html" TargetMode="External"/><Relationship Id="rId2" Type="http://schemas.openxmlformats.org/officeDocument/2006/relationships/hyperlink" Target="https://www.tworeddots.com/view/heres-what-people-did-on-their-free-time-in-the-middle-ages/&amp;page=8" TargetMode="External"/><Relationship Id="rId1" Type="http://schemas.openxmlformats.org/officeDocument/2006/relationships/slideLayout" Target="../slideLayouts/slideLayout2.xml"/><Relationship Id="rId4" Type="http://schemas.openxmlformats.org/officeDocument/2006/relationships/hyperlink" Target="https://courses.lumenlearning.com/atd-herkimer-westerncivilization/chapter/art-and-patron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TURİZM FAKÜLTESİ</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REKREASYON YÖNETİMİ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Öğr</a:t>
            </a:r>
            <a:r>
              <a:rPr lang="tr-TR" altLang="tr-TR" sz="2000" b="1" i="1" dirty="0" smtClean="0">
                <a:solidFill>
                  <a:schemeClr val="bg1">
                    <a:lumMod val="50000"/>
                  </a:schemeClr>
                </a:solidFill>
              </a:rPr>
              <a:t>. Gör. Yaşar GÜLTEKİN</a:t>
            </a:r>
            <a:endParaRPr lang="tr-TR" altLang="tr-TR" sz="2000" b="1" i="1" dirty="0">
              <a:solidFill>
                <a:schemeClr val="bg1">
                  <a:lumMod val="50000"/>
                </a:schemeClr>
              </a:solidFill>
            </a:endParaRPr>
          </a:p>
        </p:txBody>
      </p:sp>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fontAlgn="auto">
              <a:spcAft>
                <a:spcPts val="0"/>
              </a:spcAft>
              <a:defRPr/>
            </a:pPr>
            <a:r>
              <a:rPr lang="tr-TR" altLang="en-US" sz="4000" b="1" dirty="0">
                <a:latin typeface="Calibri" pitchFamily="34" charset="0"/>
                <a:cs typeface="Calibri" pitchFamily="34" charset="0"/>
              </a:rPr>
              <a:t>Boş Zaman Aktivitelerinin </a:t>
            </a:r>
            <a:r>
              <a:rPr lang="tr-TR" altLang="en-US" sz="4000" b="1" dirty="0" smtClean="0">
                <a:latin typeface="Calibri" pitchFamily="34" charset="0"/>
                <a:cs typeface="Calibri" pitchFamily="34" charset="0"/>
              </a:rPr>
              <a:t>Tarihçesi II</a:t>
            </a:r>
          </a:p>
        </p:txBody>
      </p:sp>
      <p:sp>
        <p:nvSpPr>
          <p:cNvPr id="4" name="Rectangle 24"/>
          <p:cNvSpPr>
            <a:spLocks noGrp="1" noChangeArrowheads="1"/>
          </p:cNvSpPr>
          <p:nvPr>
            <p:ph type="dt" sz="quarter" idx="10"/>
          </p:nvPr>
        </p:nvSpPr>
        <p:spPr/>
        <p:txBody>
          <a:bodyPr/>
          <a:lstStyle/>
          <a:p>
            <a:pPr>
              <a:defRPr/>
            </a:pPr>
            <a:fld id="{DE5D3554-689F-4BCF-B9E2-0D21FC932019}" type="datetime1">
              <a:rPr lang="tr-TR"/>
              <a:pPr>
                <a:defRPr/>
              </a:pPr>
              <a:t>15.03.2023</a:t>
            </a:fld>
            <a:endParaRPr lang="tr-TR"/>
          </a:p>
        </p:txBody>
      </p:sp>
      <p:sp>
        <p:nvSpPr>
          <p:cNvPr id="5" name="Rectangle 25"/>
          <p:cNvSpPr>
            <a:spLocks noGrp="1" noChangeArrowheads="1"/>
          </p:cNvSpPr>
          <p:nvPr>
            <p:ph type="sldNum" sz="quarter" idx="11"/>
          </p:nvPr>
        </p:nvSpPr>
        <p:spPr/>
        <p:txBody>
          <a:bodyPr/>
          <a:lstStyle/>
          <a:p>
            <a:pPr>
              <a:defRPr/>
            </a:pPr>
            <a:fld id="{4626535C-C812-4531-BD1B-CF762DE37F81}" type="slidenum">
              <a:rPr lang="tr-TR"/>
              <a:pPr>
                <a:defRPr/>
              </a:pPr>
              <a:t>2</a:t>
            </a:fld>
            <a:endParaRPr lang="tr-TR"/>
          </a:p>
        </p:txBody>
      </p:sp>
      <p:sp>
        <p:nvSpPr>
          <p:cNvPr id="6" name="Rectangle 26"/>
          <p:cNvSpPr>
            <a:spLocks noGrp="1" noChangeArrowheads="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584682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a:t>
            </a:fld>
            <a:endParaRPr lang="tr-TR"/>
          </a:p>
        </p:txBody>
      </p:sp>
      <p:pic>
        <p:nvPicPr>
          <p:cNvPr id="31746" name="Picture 2" descr="https://www.pallasweb.com/p/byzan-spor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96752"/>
            <a:ext cx="7776864" cy="4666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771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400" dirty="0" smtClean="0">
                <a:latin typeface="Calibri" pitchFamily="34" charset="0"/>
                <a:cs typeface="Calibri" pitchFamily="34" charset="0"/>
              </a:rPr>
              <a:t>Okçuluk  bu dönemde oldukça önemliydi. Bu </a:t>
            </a:r>
            <a:r>
              <a:rPr lang="tr-TR" altLang="en-US" sz="2400" dirty="0">
                <a:latin typeface="Calibri" pitchFamily="34" charset="0"/>
                <a:cs typeface="Calibri" pitchFamily="34" charset="0"/>
              </a:rPr>
              <a:t>dönem, bu beceri konusunda o kadar ciddiydi ki, 15 ila 60 yaş arasındaki tüm erkekleri, becerilerini sürdürmek için her hafta </a:t>
            </a:r>
            <a:r>
              <a:rPr lang="tr-TR" altLang="en-US" sz="2400" dirty="0" smtClean="0">
                <a:latin typeface="Calibri" pitchFamily="34" charset="0"/>
                <a:cs typeface="Calibri" pitchFamily="34" charset="0"/>
              </a:rPr>
              <a:t>eğitim yapmak </a:t>
            </a:r>
            <a:r>
              <a:rPr lang="tr-TR" altLang="en-US" sz="2400" dirty="0">
                <a:latin typeface="Calibri" pitchFamily="34" charset="0"/>
                <a:cs typeface="Calibri" pitchFamily="34" charset="0"/>
              </a:rPr>
              <a:t>zorunda bırakan bir yasa çıkarıldı. </a:t>
            </a:r>
            <a:endParaRPr lang="tr-TR" altLang="en-US" sz="2400" dirty="0" smtClean="0">
              <a:latin typeface="Calibri" pitchFamily="34" charset="0"/>
              <a:cs typeface="Calibri" pitchFamily="34" charset="0"/>
            </a:endParaRPr>
          </a:p>
          <a:p>
            <a:pPr algn="just">
              <a:lnSpc>
                <a:spcPct val="90000"/>
              </a:lnSpc>
            </a:pPr>
            <a:endParaRPr lang="tr-TR" altLang="en-US" sz="2400" dirty="0">
              <a:latin typeface="Calibri" pitchFamily="34" charset="0"/>
              <a:cs typeface="Calibri" pitchFamily="34" charset="0"/>
            </a:endParaRPr>
          </a:p>
          <a:p>
            <a:pPr algn="just">
              <a:lnSpc>
                <a:spcPct val="90000"/>
              </a:lnSpc>
            </a:pPr>
            <a:r>
              <a:rPr lang="tr-TR" altLang="en-US" sz="2400" dirty="0" smtClean="0">
                <a:latin typeface="Calibri" pitchFamily="34" charset="0"/>
                <a:cs typeface="Calibri" pitchFamily="34" charset="0"/>
              </a:rPr>
              <a:t>100 </a:t>
            </a:r>
            <a:r>
              <a:rPr lang="tr-TR" altLang="en-US" sz="2400" dirty="0">
                <a:latin typeface="Calibri" pitchFamily="34" charset="0"/>
                <a:cs typeface="Calibri" pitchFamily="34" charset="0"/>
              </a:rPr>
              <a:t>Yıl Savaşları sırasında, köylüler sık ​​sık </a:t>
            </a:r>
            <a:r>
              <a:rPr lang="tr-TR" altLang="en-US" sz="2400" dirty="0" smtClean="0">
                <a:latin typeface="Calibri" pitchFamily="34" charset="0"/>
                <a:cs typeface="Calibri" pitchFamily="34" charset="0"/>
              </a:rPr>
              <a:t>savaşa çağrılırdı </a:t>
            </a:r>
            <a:r>
              <a:rPr lang="tr-TR" altLang="en-US" sz="2400" dirty="0">
                <a:latin typeface="Calibri" pitchFamily="34" charset="0"/>
                <a:cs typeface="Calibri" pitchFamily="34" charset="0"/>
              </a:rPr>
              <a:t>ve bu da insanların gençliğinden itibaren okçuluk deneyimine sahip olmalarını hayati hale getirirdi. 1252'de İngiltere'de, her bir alt sınıf erkeğin yay ve ok kullanma becerisine sahip olmasını gerektiren bir Okçuluk Yasası vardı.</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a:t>
            </a:fld>
            <a:endParaRPr lang="tr-TR"/>
          </a:p>
        </p:txBody>
      </p:sp>
    </p:spTree>
    <p:extLst>
      <p:ext uri="{BB962C8B-B14F-4D97-AF65-F5344CB8AC3E}">
        <p14:creationId xmlns:p14="http://schemas.microsoft.com/office/powerpoint/2010/main" val="1588472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90000"/>
              </a:lnSpc>
            </a:pPr>
            <a:r>
              <a:rPr lang="tr-TR" altLang="en-US" sz="2000" dirty="0">
                <a:latin typeface="Calibri" pitchFamily="34" charset="0"/>
                <a:cs typeface="Calibri" pitchFamily="34" charset="0"/>
              </a:rPr>
              <a:t>Her köyün </a:t>
            </a:r>
            <a:r>
              <a:rPr lang="tr-TR" altLang="en-US" sz="2000" dirty="0" smtClean="0">
                <a:latin typeface="Calibri" pitchFamily="34" charset="0"/>
                <a:cs typeface="Calibri" pitchFamily="34" charset="0"/>
              </a:rPr>
              <a:t>‘</a:t>
            </a:r>
            <a:r>
              <a:rPr lang="tr-TR" altLang="en-US" sz="2000" dirty="0" err="1" smtClean="0">
                <a:latin typeface="Calibri" pitchFamily="34" charset="0"/>
                <a:cs typeface="Calibri" pitchFamily="34" charset="0"/>
              </a:rPr>
              <a:t>butt</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olarak bilinen belirli bir uygulama alanı vardı.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865085"/>
            <a:ext cx="5809456" cy="3986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12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400" dirty="0">
                <a:latin typeface="Calibri" pitchFamily="34" charset="0"/>
                <a:cs typeface="Calibri" pitchFamily="34" charset="0"/>
              </a:rPr>
              <a:t>Okçuluğun bu önemi nedeniyle, köylüler arasında popüler olmaya başlayan diğer birçok spor yasaklandı. Futbol oynamak bile suç haline geldi ve kuralların dışında oynayanlar cezaevinde cezalandırıldı. Krallar, futbolda spor becerilerini tazelemek yerine, erkeklerin her zaman </a:t>
            </a:r>
            <a:r>
              <a:rPr lang="tr-TR" altLang="en-US" sz="2400" dirty="0" smtClean="0">
                <a:latin typeface="Calibri" pitchFamily="34" charset="0"/>
                <a:cs typeface="Calibri" pitchFamily="34" charset="0"/>
              </a:rPr>
              <a:t>savaşa </a:t>
            </a:r>
            <a:r>
              <a:rPr lang="tr-TR" altLang="en-US" sz="2400" dirty="0">
                <a:latin typeface="Calibri" pitchFamily="34" charset="0"/>
                <a:cs typeface="Calibri" pitchFamily="34" charset="0"/>
              </a:rPr>
              <a:t>hazır olmalarını sağlamaya çok kararlıydılar ve onların her çağrıldığında savaşa hazır olmalarına ihtiyaç duyuyorlardı.</a:t>
            </a:r>
          </a:p>
          <a:p>
            <a:pPr algn="just">
              <a:lnSpc>
                <a:spcPct val="90000"/>
              </a:lnSpc>
            </a:pPr>
            <a:endParaRPr lang="tr-TR" altLang="en-US" sz="2400" dirty="0">
              <a:latin typeface="Calibri" pitchFamily="34" charset="0"/>
              <a:cs typeface="Calibri" pitchFamily="34" charset="0"/>
            </a:endParaRPr>
          </a:p>
          <a:p>
            <a:pPr algn="just">
              <a:lnSpc>
                <a:spcPct val="90000"/>
              </a:lnSpc>
            </a:pPr>
            <a:r>
              <a:rPr lang="tr-TR" altLang="en-US" sz="2400" dirty="0">
                <a:latin typeface="Calibri" pitchFamily="34" charset="0"/>
                <a:cs typeface="Calibri" pitchFamily="34" charset="0"/>
              </a:rPr>
              <a:t>Edward IV, haftalık okçuluk tatbikatlarının önüne geçmeye başladığını öğrendiği için 1477'de kriket oyununu bile yasakladı.</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6</a:t>
            </a:fld>
            <a:endParaRPr lang="tr-TR"/>
          </a:p>
        </p:txBody>
      </p:sp>
    </p:spTree>
    <p:extLst>
      <p:ext uri="{BB962C8B-B14F-4D97-AF65-F5344CB8AC3E}">
        <p14:creationId xmlns:p14="http://schemas.microsoft.com/office/powerpoint/2010/main" val="4099372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smtClean="0">
                <a:latin typeface="Calibri" pitchFamily="34" charset="0"/>
                <a:cs typeface="Calibri" pitchFamily="34" charset="0"/>
              </a:rPr>
              <a:t>Köylünün çalışma hayatı için bir mevsim ya da gün bittiğinde, gevşemek ve rahatlamak için yapacak çok şey yoktu ve bu yüzden sarhoş olmak çok sevilen ve son derece düzenli bir olay haline geldi. İnsanlar için erişilebilir ve kolay bir şeydi ve doğru şekilde sarhoş olmakla eğlenmek, en düşük köylüler için bile ekonomikti.</a:t>
            </a:r>
          </a:p>
          <a:p>
            <a:pPr>
              <a:lnSpc>
                <a:spcPct val="90000"/>
              </a:lnSpc>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7</a:t>
            </a:fld>
            <a:endParaRPr lang="tr-TR"/>
          </a:p>
        </p:txBody>
      </p:sp>
      <p:pic>
        <p:nvPicPr>
          <p:cNvPr id="1026" name="Picture 2" descr="The Perils of Drinking Medieval W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3573016"/>
            <a:ext cx="4104456" cy="2308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02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Geç ortaçağ dönemine kadar, köylü ailelerinde alkol büyük miktarlarda üretilmiyordu ve </a:t>
            </a:r>
            <a:r>
              <a:rPr lang="tr-TR" altLang="en-US" sz="2400" dirty="0" smtClean="0">
                <a:latin typeface="Calibri" pitchFamily="34" charset="0"/>
                <a:cs typeface="Calibri" pitchFamily="34" charset="0"/>
              </a:rPr>
              <a:t>yapılan </a:t>
            </a:r>
            <a:r>
              <a:rPr lang="tr-TR" altLang="en-US" sz="2400" dirty="0">
                <a:latin typeface="Calibri" pitchFamily="34" charset="0"/>
                <a:cs typeface="Calibri" pitchFamily="34" charset="0"/>
              </a:rPr>
              <a:t>ev yapımı içkiler </a:t>
            </a:r>
            <a:r>
              <a:rPr lang="tr-TR" altLang="en-US" sz="2400" dirty="0" smtClean="0">
                <a:latin typeface="Calibri" pitchFamily="34" charset="0"/>
                <a:cs typeface="Calibri" pitchFamily="34" charset="0"/>
              </a:rPr>
              <a:t>tat ve alkol açısından oldukça </a:t>
            </a:r>
            <a:r>
              <a:rPr lang="tr-TR" altLang="en-US" sz="2400" dirty="0">
                <a:latin typeface="Calibri" pitchFamily="34" charset="0"/>
                <a:cs typeface="Calibri" pitchFamily="34" charset="0"/>
              </a:rPr>
              <a:t>zayıftı. Daha </a:t>
            </a:r>
            <a:r>
              <a:rPr lang="tr-TR" altLang="en-US" sz="2400" dirty="0" smtClean="0">
                <a:latin typeface="Calibri" pitchFamily="34" charset="0"/>
                <a:cs typeface="Calibri" pitchFamily="34" charset="0"/>
              </a:rPr>
              <a:t>kaliteli </a:t>
            </a:r>
            <a:r>
              <a:rPr lang="tr-TR" altLang="en-US" sz="2400" dirty="0">
                <a:latin typeface="Calibri" pitchFamily="34" charset="0"/>
                <a:cs typeface="Calibri" pitchFamily="34" charset="0"/>
              </a:rPr>
              <a:t>içecekler genellikle uzun süre üst sınıflara ayrıldı. İngiltere'deki </a:t>
            </a:r>
            <a:r>
              <a:rPr lang="tr-TR" altLang="en-US" sz="2400" dirty="0" smtClean="0">
                <a:latin typeface="Calibri" pitchFamily="34" charset="0"/>
                <a:cs typeface="Calibri" pitchFamily="34" charset="0"/>
              </a:rPr>
              <a:t>asiller, </a:t>
            </a:r>
            <a:r>
              <a:rPr lang="tr-TR" altLang="en-US" sz="2400" dirty="0">
                <a:latin typeface="Calibri" pitchFamily="34" charset="0"/>
                <a:cs typeface="Calibri" pitchFamily="34" charset="0"/>
              </a:rPr>
              <a:t>keşişlerin ürettiği ve onlara sattığı yerel biranın yanı sıra farklı şarap türlerini de içiyordu. Köylüler üzümleri hasat etmiş olsalar bile, nadiren bitmiş ürünün tadına bakarlardı.</a:t>
            </a:r>
          </a:p>
          <a:p>
            <a:pPr>
              <a:lnSpc>
                <a:spcPct val="90000"/>
              </a:lnSpc>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8</a:t>
            </a:fld>
            <a:endParaRPr lang="tr-TR"/>
          </a:p>
        </p:txBody>
      </p:sp>
    </p:spTree>
    <p:extLst>
      <p:ext uri="{BB962C8B-B14F-4D97-AF65-F5344CB8AC3E}">
        <p14:creationId xmlns:p14="http://schemas.microsoft.com/office/powerpoint/2010/main" val="3419857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Orta çağda din - Hristiyanlık - çok önemliydi. </a:t>
            </a:r>
            <a:r>
              <a:rPr lang="tr-TR" altLang="en-US" sz="2000" dirty="0" smtClean="0">
                <a:latin typeface="Calibri" pitchFamily="34" charset="0"/>
                <a:cs typeface="Calibri" pitchFamily="34" charset="0"/>
              </a:rPr>
              <a:t>İster </a:t>
            </a:r>
            <a:r>
              <a:rPr lang="tr-TR" altLang="en-US" sz="2000" dirty="0">
                <a:latin typeface="Calibri" pitchFamily="34" charset="0"/>
                <a:cs typeface="Calibri" pitchFamily="34" charset="0"/>
              </a:rPr>
              <a:t>köylü, ister asil, hatta Kral olun, kilise her insanın günlük yaşamına ve girişimlerine egemen </a:t>
            </a:r>
            <a:r>
              <a:rPr lang="tr-TR" altLang="en-US" sz="2000" dirty="0" smtClean="0">
                <a:latin typeface="Calibri" pitchFamily="34" charset="0"/>
                <a:cs typeface="Calibri" pitchFamily="34" charset="0"/>
              </a:rPr>
              <a:t>olmuştur. </a:t>
            </a:r>
            <a:r>
              <a:rPr lang="tr-TR" altLang="en-US" sz="2000" dirty="0">
                <a:latin typeface="Calibri" pitchFamily="34" charset="0"/>
                <a:cs typeface="Calibri" pitchFamily="34" charset="0"/>
              </a:rPr>
              <a:t>Elbette, doğumlar, vaftizler, düğünler ve cenazeler gibi önemli </a:t>
            </a:r>
            <a:r>
              <a:rPr lang="tr-TR" altLang="en-US" sz="2000" dirty="0" smtClean="0">
                <a:latin typeface="Calibri" pitchFamily="34" charset="0"/>
                <a:cs typeface="Calibri" pitchFamily="34" charset="0"/>
              </a:rPr>
              <a:t>olayların yanı </a:t>
            </a:r>
            <a:r>
              <a:rPr lang="tr-TR" altLang="en-US" sz="2000" dirty="0">
                <a:latin typeface="Calibri" pitchFamily="34" charset="0"/>
                <a:cs typeface="Calibri" pitchFamily="34" charset="0"/>
              </a:rPr>
              <a:t>sıra , ekin yetiştirme ve hasat döngüsündeki belirli zamanlar gibi diğer yıllık </a:t>
            </a:r>
            <a:r>
              <a:rPr lang="tr-TR" altLang="en-US" sz="2000" dirty="0" smtClean="0">
                <a:latin typeface="Calibri" pitchFamily="34" charset="0"/>
                <a:cs typeface="Calibri" pitchFamily="34" charset="0"/>
              </a:rPr>
              <a:t>olayların tarihlerinin belirlenmesi de Kilise </a:t>
            </a:r>
            <a:r>
              <a:rPr lang="tr-TR" altLang="en-US" sz="2000" dirty="0">
                <a:latin typeface="Calibri" pitchFamily="34" charset="0"/>
                <a:cs typeface="Calibri" pitchFamily="34" charset="0"/>
              </a:rPr>
              <a:t>tarafından düzenleniyordu.</a:t>
            </a:r>
          </a:p>
          <a:p>
            <a:pPr marL="0" indent="0">
              <a:lnSpc>
                <a:spcPct val="90000"/>
              </a:lnSpc>
              <a:buNone/>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9</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852936"/>
            <a:ext cx="6003032" cy="3151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1832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Haftalık olarak kiliseye gitmek, Orta Çağ Avrupa'sının hemen hemen her topluluğunun merkezinde yer </a:t>
            </a:r>
            <a:r>
              <a:rPr lang="tr-TR" altLang="en-US" sz="2400" dirty="0" smtClean="0">
                <a:latin typeface="Calibri" pitchFamily="34" charset="0"/>
                <a:cs typeface="Calibri" pitchFamily="34" charset="0"/>
              </a:rPr>
              <a:t>alıyordu. </a:t>
            </a:r>
            <a:r>
              <a:rPr lang="tr-TR" altLang="en-US" sz="2400" dirty="0">
                <a:latin typeface="Calibri" pitchFamily="34" charset="0"/>
                <a:cs typeface="Calibri" pitchFamily="34" charset="0"/>
              </a:rPr>
              <a:t>Pazar </a:t>
            </a:r>
            <a:r>
              <a:rPr lang="tr-TR" altLang="en-US" sz="2400" dirty="0" smtClean="0">
                <a:latin typeface="Calibri" pitchFamily="34" charset="0"/>
                <a:cs typeface="Calibri" pitchFamily="34" charset="0"/>
              </a:rPr>
              <a:t>kilisesi, </a:t>
            </a:r>
            <a:r>
              <a:rPr lang="tr-TR" altLang="en-US" sz="2400" dirty="0">
                <a:latin typeface="Calibri" pitchFamily="34" charset="0"/>
                <a:cs typeface="Calibri" pitchFamily="34" charset="0"/>
              </a:rPr>
              <a:t>rutinden ve işten güzel bir mola vermenin yanı sıra, </a:t>
            </a:r>
            <a:r>
              <a:rPr lang="tr-TR" altLang="en-US" sz="2400" dirty="0" smtClean="0">
                <a:latin typeface="Calibri" pitchFamily="34" charset="0"/>
                <a:cs typeface="Calibri" pitchFamily="34" charset="0"/>
              </a:rPr>
              <a:t>çok </a:t>
            </a:r>
            <a:r>
              <a:rPr lang="tr-TR" altLang="en-US" sz="2400" dirty="0">
                <a:latin typeface="Calibri" pitchFamily="34" charset="0"/>
                <a:cs typeface="Calibri" pitchFamily="34" charset="0"/>
              </a:rPr>
              <a:t>sosyal bir etkinlikti.</a:t>
            </a: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10</a:t>
            </a:fld>
            <a:endParaRPr lang="tr-TR"/>
          </a:p>
        </p:txBody>
      </p:sp>
      <p:pic>
        <p:nvPicPr>
          <p:cNvPr id="3074" name="Picture 2" descr="The Medieval Church - World History Encyclo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780928"/>
            <a:ext cx="5256584" cy="2746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043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Yani bu sadece dini bir görev değil, aynı zamanda köylüler için bir boş zaman fırsatıydı. Hatta bazı insanlar sadece bir katedrale gitmek ve kutsal yerleri ziyaret etmek için saatlerce yürümek için çaba sarf </a:t>
            </a:r>
            <a:r>
              <a:rPr lang="tr-TR" altLang="en-US" sz="2400" dirty="0" smtClean="0">
                <a:latin typeface="Calibri" pitchFamily="34" charset="0"/>
                <a:cs typeface="Calibri" pitchFamily="34" charset="0"/>
              </a:rPr>
              <a:t>etmişlerdir. </a:t>
            </a:r>
            <a:r>
              <a:rPr lang="tr-TR" altLang="en-US" sz="2400" dirty="0">
                <a:latin typeface="Calibri" pitchFamily="34" charset="0"/>
                <a:cs typeface="Calibri" pitchFamily="34" charset="0"/>
              </a:rPr>
              <a:t>Büyük binaların mimarisi ve iç mekanı, özellikle mütevazı evlerinin çevresiyle büyük bir tezat oluşturacağı için, köylülerin şahit olması için bir zevkti. Burada ayrıca okuma oturumlarına, koro müziğine ve her yerden insanlarla iletişim kurmaya </a:t>
            </a:r>
            <a:r>
              <a:rPr lang="tr-TR" altLang="en-US" sz="2400" dirty="0" smtClean="0">
                <a:latin typeface="Calibri" pitchFamily="34" charset="0"/>
                <a:cs typeface="Calibri" pitchFamily="34" charset="0"/>
              </a:rPr>
              <a:t>katılabilirlerdi. </a:t>
            </a:r>
            <a:r>
              <a:rPr lang="tr-TR" altLang="en-US" sz="2400" dirty="0">
                <a:latin typeface="Calibri" pitchFamily="34" charset="0"/>
                <a:cs typeface="Calibri" pitchFamily="34" charset="0"/>
              </a:rPr>
              <a:t>Bazen İncil'den bir hikayenin teatral bir gösterimi olarak bir "gizemli oyun" bile oluyordu.</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11</a:t>
            </a:fld>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437112"/>
            <a:ext cx="2664296" cy="1705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6268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12</a:t>
            </a:fld>
            <a:endParaRPr lang="tr-TR"/>
          </a:p>
        </p:txBody>
      </p:sp>
      <p:pic>
        <p:nvPicPr>
          <p:cNvPr id="6146" name="Picture 2" descr="Map of Pilgrimage routes during middle ages in Europe to S…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36" y="44624"/>
            <a:ext cx="8784976" cy="6588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73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fr-FR" altLang="en-US" sz="2400" dirty="0">
                <a:latin typeface="Calibri" pitchFamily="34" charset="0"/>
                <a:cs typeface="Calibri" pitchFamily="34" charset="0"/>
              </a:rPr>
              <a:t>la via </a:t>
            </a:r>
            <a:r>
              <a:rPr lang="fr-FR" altLang="en-US" sz="2400" dirty="0" err="1">
                <a:latin typeface="Calibri" pitchFamily="34" charset="0"/>
                <a:cs typeface="Calibri" pitchFamily="34" charset="0"/>
              </a:rPr>
              <a:t>Turonensis</a:t>
            </a:r>
            <a:r>
              <a:rPr lang="fr-FR" altLang="en-US" sz="2400" dirty="0">
                <a:latin typeface="Calibri" pitchFamily="34" charset="0"/>
                <a:cs typeface="Calibri" pitchFamily="34" charset="0"/>
              </a:rPr>
              <a:t>, au départ de Paris, en passant par Tours</a:t>
            </a:r>
          </a:p>
          <a:p>
            <a:pPr marL="0" indent="0" algn="just">
              <a:lnSpc>
                <a:spcPct val="90000"/>
              </a:lnSpc>
              <a:buNone/>
            </a:pPr>
            <a:r>
              <a:rPr lang="fr-FR" altLang="en-US" sz="2400" dirty="0">
                <a:latin typeface="Calibri" pitchFamily="34" charset="0"/>
                <a:cs typeface="Calibri" pitchFamily="34" charset="0"/>
              </a:rPr>
              <a:t>la via </a:t>
            </a:r>
            <a:r>
              <a:rPr lang="fr-FR" altLang="en-US" sz="2400" dirty="0" err="1">
                <a:latin typeface="Calibri" pitchFamily="34" charset="0"/>
                <a:cs typeface="Calibri" pitchFamily="34" charset="0"/>
              </a:rPr>
              <a:t>Lemovicensis</a:t>
            </a:r>
            <a:r>
              <a:rPr lang="fr-FR" altLang="en-US" sz="2400" dirty="0">
                <a:latin typeface="Calibri" pitchFamily="34" charset="0"/>
                <a:cs typeface="Calibri" pitchFamily="34" charset="0"/>
              </a:rPr>
              <a:t>, au départ de Vézelay, en passant par Limoges</a:t>
            </a:r>
          </a:p>
          <a:p>
            <a:pPr marL="0" indent="0" algn="just">
              <a:lnSpc>
                <a:spcPct val="90000"/>
              </a:lnSpc>
              <a:buNone/>
            </a:pPr>
            <a:r>
              <a:rPr lang="fr-FR" altLang="en-US" sz="2400" dirty="0">
                <a:latin typeface="Calibri" pitchFamily="34" charset="0"/>
                <a:cs typeface="Calibri" pitchFamily="34" charset="0"/>
              </a:rPr>
              <a:t>la via </a:t>
            </a:r>
            <a:r>
              <a:rPr lang="fr-FR" altLang="en-US" sz="2400" dirty="0" err="1">
                <a:latin typeface="Calibri" pitchFamily="34" charset="0"/>
                <a:cs typeface="Calibri" pitchFamily="34" charset="0"/>
              </a:rPr>
              <a:t>Podiensis</a:t>
            </a:r>
            <a:r>
              <a:rPr lang="fr-FR" altLang="en-US" sz="2400" dirty="0">
                <a:latin typeface="Calibri" pitchFamily="34" charset="0"/>
                <a:cs typeface="Calibri" pitchFamily="34" charset="0"/>
              </a:rPr>
              <a:t>, au départ du Puy-en-Velay, en passant par Cahors</a:t>
            </a:r>
          </a:p>
          <a:p>
            <a:pPr marL="0" indent="0" algn="just">
              <a:lnSpc>
                <a:spcPct val="90000"/>
              </a:lnSpc>
              <a:buNone/>
            </a:pPr>
            <a:r>
              <a:rPr lang="fr-FR" altLang="en-US" sz="2400" dirty="0">
                <a:latin typeface="Calibri" pitchFamily="34" charset="0"/>
                <a:cs typeface="Calibri" pitchFamily="34" charset="0"/>
              </a:rPr>
              <a:t>la via </a:t>
            </a:r>
            <a:r>
              <a:rPr lang="fr-FR" altLang="en-US" sz="2400" dirty="0" err="1">
                <a:latin typeface="Calibri" pitchFamily="34" charset="0"/>
                <a:cs typeface="Calibri" pitchFamily="34" charset="0"/>
              </a:rPr>
              <a:t>Tolosana</a:t>
            </a:r>
            <a:r>
              <a:rPr lang="fr-FR" altLang="en-US" sz="2400" dirty="0">
                <a:latin typeface="Calibri" pitchFamily="34" charset="0"/>
                <a:cs typeface="Calibri" pitchFamily="34" charset="0"/>
              </a:rPr>
              <a:t>, au départ d'Arles, en passant par Toulouse</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13</a:t>
            </a:fld>
            <a:endParaRPr lang="tr-TR"/>
          </a:p>
        </p:txBody>
      </p:sp>
    </p:spTree>
    <p:extLst>
      <p:ext uri="{BB962C8B-B14F-4D97-AF65-F5344CB8AC3E}">
        <p14:creationId xmlns:p14="http://schemas.microsoft.com/office/powerpoint/2010/main" val="3789759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14</a:t>
            </a:fld>
            <a:endParaRPr lang="tr-TR"/>
          </a:p>
        </p:txBody>
      </p:sp>
      <p:pic>
        <p:nvPicPr>
          <p:cNvPr id="3" name="Picture 2" descr="Catedral de Santiago de Compostela agosto 2018 (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7268"/>
            <a:ext cx="6479999" cy="64800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107504" y="476672"/>
            <a:ext cx="1080120" cy="923330"/>
          </a:xfrm>
          <a:prstGeom prst="rect">
            <a:avLst/>
          </a:prstGeom>
          <a:noFill/>
        </p:spPr>
        <p:txBody>
          <a:bodyPr wrap="square" rtlCol="0">
            <a:spAutoFit/>
          </a:bodyPr>
          <a:lstStyle/>
          <a:p>
            <a:r>
              <a:rPr lang="tr-TR" dirty="0" smtClean="0"/>
              <a:t>St. James	</a:t>
            </a:r>
            <a:endParaRPr lang="tr-TR" dirty="0"/>
          </a:p>
        </p:txBody>
      </p:sp>
    </p:spTree>
    <p:extLst>
      <p:ext uri="{BB962C8B-B14F-4D97-AF65-F5344CB8AC3E}">
        <p14:creationId xmlns:p14="http://schemas.microsoft.com/office/powerpoint/2010/main" val="68178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Ortaçağda tiyatro prodüksiyonları çok popülerdi ve köylüler, şehirlere ve kasabalara seyahat etmeyi karşılayamayacakları için gezici gösterileri açlıkla </a:t>
            </a:r>
            <a:r>
              <a:rPr lang="tr-TR" altLang="en-US" sz="2400" dirty="0" smtClean="0">
                <a:latin typeface="Calibri" pitchFamily="34" charset="0"/>
                <a:cs typeface="Calibri" pitchFamily="34" charset="0"/>
              </a:rPr>
              <a:t>bekliyorlardı. </a:t>
            </a:r>
            <a:r>
              <a:rPr lang="tr-TR" altLang="en-US" sz="2400" dirty="0">
                <a:latin typeface="Calibri" pitchFamily="34" charset="0"/>
                <a:cs typeface="Calibri" pitchFamily="34" charset="0"/>
              </a:rPr>
              <a:t>O zamanlar "âşıklar" olarak bilinen gezici sanatçılar, bazen yeteneklerini göstermek için gelip farklı köyleri ziyaret ederlerdi. Bu, bir köylünün canlı bir gösteriden gerçekten keyif alabileceği tek zamanlardan biri olabilir ve bu, </a:t>
            </a:r>
            <a:r>
              <a:rPr lang="tr-TR" altLang="en-US" sz="2400" dirty="0" smtClean="0">
                <a:latin typeface="Calibri" pitchFamily="34" charset="0"/>
                <a:cs typeface="Calibri" pitchFamily="34" charset="0"/>
              </a:rPr>
              <a:t>yılın tamamının  </a:t>
            </a:r>
            <a:r>
              <a:rPr lang="tr-TR" altLang="en-US" sz="2400" dirty="0">
                <a:latin typeface="Calibri" pitchFamily="34" charset="0"/>
                <a:cs typeface="Calibri" pitchFamily="34" charset="0"/>
              </a:rPr>
              <a:t>en önemli olayıydı. </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15</a:t>
            </a:fld>
            <a:endParaRPr lang="tr-TR"/>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3789040"/>
            <a:ext cx="2353642" cy="223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17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200" dirty="0">
                <a:latin typeface="Calibri" pitchFamily="34" charset="0"/>
                <a:cs typeface="Calibri" pitchFamily="34" charset="0"/>
              </a:rPr>
              <a:t>Futbol (veya Futbol) bugünlerde dünya çapında en çok takip edilen ve oynanan sporlardan biridir ve bu çok sevilen oyun, orta çağlarda da popüler bir aktiviteydi. </a:t>
            </a:r>
            <a:r>
              <a:rPr lang="tr-TR" altLang="en-US" sz="2200" dirty="0" smtClean="0">
                <a:latin typeface="Calibri" pitchFamily="34" charset="0"/>
                <a:cs typeface="Calibri" pitchFamily="34" charset="0"/>
              </a:rPr>
              <a:t>Ancak, köylülerin </a:t>
            </a:r>
            <a:r>
              <a:rPr lang="tr-TR" altLang="en-US" sz="2200" dirty="0">
                <a:latin typeface="Calibri" pitchFamily="34" charset="0"/>
                <a:cs typeface="Calibri" pitchFamily="34" charset="0"/>
              </a:rPr>
              <a:t>boş zamanlarında oynadıkları bu oyun oldukça farklı ve daha acımasız </a:t>
            </a:r>
            <a:r>
              <a:rPr lang="tr-TR" altLang="en-US" sz="2200" dirty="0" smtClean="0">
                <a:latin typeface="Calibri" pitchFamily="34" charset="0"/>
                <a:cs typeface="Calibri" pitchFamily="34" charset="0"/>
              </a:rPr>
              <a:t>bir versiyonudur.</a:t>
            </a:r>
            <a:endParaRPr lang="tr-TR" altLang="en-US" sz="2200" dirty="0">
              <a:latin typeface="Calibri" pitchFamily="34" charset="0"/>
              <a:cs typeface="Calibri" pitchFamily="34" charset="0"/>
            </a:endParaRPr>
          </a:p>
          <a:p>
            <a:pPr algn="just">
              <a:lnSpc>
                <a:spcPct val="90000"/>
              </a:lnSpc>
            </a:pPr>
            <a:endParaRPr lang="tr-TR" altLang="en-US" sz="2200" dirty="0">
              <a:latin typeface="Calibri" pitchFamily="34" charset="0"/>
              <a:cs typeface="Calibri" pitchFamily="34" charset="0"/>
            </a:endParaRPr>
          </a:p>
          <a:p>
            <a:pPr marL="0" indent="0" algn="just">
              <a:lnSpc>
                <a:spcPct val="90000"/>
              </a:lnSpc>
              <a:buNone/>
            </a:pPr>
            <a:r>
              <a:rPr lang="tr-TR" altLang="en-US" sz="2200" dirty="0">
                <a:latin typeface="Calibri" pitchFamily="34" charset="0"/>
                <a:cs typeface="Calibri" pitchFamily="34" charset="0"/>
              </a:rPr>
              <a:t>"Halk futbolu" olarak bilinir ve gönülsüz olanlar için değildi. Uygun bir saha yoktu ve belirli sayıda oyuncu yoktu. Esasen, güzel bir </a:t>
            </a:r>
            <a:r>
              <a:rPr lang="tr-TR" altLang="en-US" sz="2200" dirty="0" smtClean="0">
                <a:latin typeface="Calibri" pitchFamily="34" charset="0"/>
                <a:cs typeface="Calibri" pitchFamily="34" charset="0"/>
              </a:rPr>
              <a:t>günde aynı </a:t>
            </a:r>
            <a:r>
              <a:rPr lang="tr-TR" altLang="en-US" sz="2200" dirty="0">
                <a:latin typeface="Calibri" pitchFamily="34" charset="0"/>
                <a:cs typeface="Calibri" pitchFamily="34" charset="0"/>
              </a:rPr>
              <a:t>anda yüzlerce oyuncu </a:t>
            </a:r>
            <a:r>
              <a:rPr lang="tr-TR" altLang="en-US" sz="2200" dirty="0" smtClean="0">
                <a:latin typeface="Calibri" pitchFamily="34" charset="0"/>
                <a:cs typeface="Calibri" pitchFamily="34" charset="0"/>
              </a:rPr>
              <a:t>olmaktaydı. Şişmiş </a:t>
            </a:r>
            <a:r>
              <a:rPr lang="tr-TR" altLang="en-US" sz="2200" dirty="0">
                <a:latin typeface="Calibri" pitchFamily="34" charset="0"/>
                <a:cs typeface="Calibri" pitchFamily="34" charset="0"/>
              </a:rPr>
              <a:t>bir domuz </a:t>
            </a:r>
            <a:r>
              <a:rPr lang="tr-TR" altLang="en-US" sz="2200" dirty="0" smtClean="0">
                <a:latin typeface="Calibri" pitchFamily="34" charset="0"/>
                <a:cs typeface="Calibri" pitchFamily="34" charset="0"/>
              </a:rPr>
              <a:t>mesanesi </a:t>
            </a:r>
            <a:r>
              <a:rPr lang="tr-TR" altLang="en-US" sz="2200" dirty="0">
                <a:latin typeface="Calibri" pitchFamily="34" charset="0"/>
                <a:cs typeface="Calibri" pitchFamily="34" charset="0"/>
              </a:rPr>
              <a:t>olan top, diğer köyün kilisesini hedef alıyordu, bu da kimin birbirini oynadığına bağlı olarak gollerin kilometrelerce uzakta olduğu anlamına bile gelebilir. Şiddet oyunun büyük (ve teşvik edilen) bir parçasıydı ve yaralanmalar ve bazı durumlarda ölüm normaldi</a:t>
            </a:r>
            <a:r>
              <a:rPr lang="tr-TR" altLang="en-US" sz="2200" dirty="0" smtClean="0">
                <a:latin typeface="Calibri" pitchFamily="34" charset="0"/>
                <a:cs typeface="Calibri" pitchFamily="34" charset="0"/>
              </a:rPr>
              <a:t>.</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16</a:t>
            </a:fld>
            <a:endParaRPr lang="tr-TR"/>
          </a:p>
        </p:txBody>
      </p:sp>
    </p:spTree>
    <p:extLst>
      <p:ext uri="{BB962C8B-B14F-4D97-AF65-F5344CB8AC3E}">
        <p14:creationId xmlns:p14="http://schemas.microsoft.com/office/powerpoint/2010/main" val="2181666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Sporun popülerliği ve yoğun doğası, İngiltere ve Fransa'daki kralların bile onu yasaklamaya çalışmasına neden oldu. Bunun güvenlik unsuru ile ilgili olmadığını ekleyebiliriz ve daha çok, savaş gelirse ülkelerine hizmet edebilecek okçuluk gibi diğer aktiviteleri uygulamak yerine ölümcül oyunu oynamaktan çok zaman ayırmaları gerçeğiyle ilgiliydi. </a:t>
            </a:r>
          </a:p>
          <a:p>
            <a:pPr marL="0" indent="0" algn="just">
              <a:lnSpc>
                <a:spcPct val="90000"/>
              </a:lnSpc>
              <a:buNone/>
            </a:pPr>
            <a:r>
              <a:rPr lang="tr-TR" altLang="en-US" sz="2000" dirty="0">
                <a:latin typeface="Calibri" pitchFamily="34" charset="0"/>
                <a:cs typeface="Calibri" pitchFamily="34" charset="0"/>
              </a:rPr>
              <a:t>1363'te İngiltere'de Kral Edward II, futbol oynayan ve bunu yaparken yakalanan herkesin derhal hapsedilmesini emretti.</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17</a:t>
            </a:fld>
            <a:endParaRPr lang="tr-TR"/>
          </a:p>
        </p:txBody>
      </p:sp>
      <p:pic>
        <p:nvPicPr>
          <p:cNvPr id="9218"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1913" y="3356992"/>
            <a:ext cx="3333750" cy="2971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997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400" dirty="0">
                <a:latin typeface="Calibri" pitchFamily="34" charset="0"/>
                <a:cs typeface="Calibri" pitchFamily="34" charset="0"/>
              </a:rPr>
              <a:t>Köylüler, tüm insanlar arasında en düşük </a:t>
            </a:r>
            <a:r>
              <a:rPr lang="tr-TR" altLang="en-US" sz="2400" dirty="0" smtClean="0">
                <a:latin typeface="Calibri" pitchFamily="34" charset="0"/>
                <a:cs typeface="Calibri" pitchFamily="34" charset="0"/>
              </a:rPr>
              <a:t>sınıftı. Yine </a:t>
            </a:r>
            <a:r>
              <a:rPr lang="tr-TR" altLang="en-US" sz="2400" dirty="0">
                <a:latin typeface="Calibri" pitchFamily="34" charset="0"/>
                <a:cs typeface="Calibri" pitchFamily="34" charset="0"/>
              </a:rPr>
              <a:t>de Aralık ayında çok özel bir gün için çok şanslı biri için bu </a:t>
            </a:r>
            <a:r>
              <a:rPr lang="tr-TR" altLang="en-US" sz="2400" dirty="0" smtClean="0">
                <a:latin typeface="Calibri" pitchFamily="34" charset="0"/>
                <a:cs typeface="Calibri" pitchFamily="34" charset="0"/>
              </a:rPr>
              <a:t>değişebilirdi. </a:t>
            </a:r>
            <a:r>
              <a:rPr lang="tr-TR" altLang="en-US" sz="2400" dirty="0">
                <a:latin typeface="Calibri" pitchFamily="34" charset="0"/>
                <a:cs typeface="Calibri" pitchFamily="34" charset="0"/>
              </a:rPr>
              <a:t>İngiltere'nin bir köylüye efendiymiş gibi davranmaya adanmış özel bir günü vardı ve bu, köylerde, kasabalarda ve yerleşim yerlerinde ülkenin her yerinde </a:t>
            </a:r>
            <a:r>
              <a:rPr lang="tr-TR" altLang="en-US" sz="2400" dirty="0" smtClean="0">
                <a:latin typeface="Calibri" pitchFamily="34" charset="0"/>
                <a:cs typeface="Calibri" pitchFamily="34" charset="0"/>
              </a:rPr>
              <a:t>gerçekleşirdi. </a:t>
            </a:r>
            <a:r>
              <a:rPr lang="tr-TR" altLang="en-US" sz="2400" dirty="0">
                <a:latin typeface="Calibri" pitchFamily="34" charset="0"/>
                <a:cs typeface="Calibri" pitchFamily="34" charset="0"/>
              </a:rPr>
              <a:t>Seçilen adam, normal hayatına dönmeden önce tüm gün boyunca </a:t>
            </a:r>
            <a:r>
              <a:rPr lang="tr-TR" altLang="en-US" sz="2400" dirty="0" smtClean="0">
                <a:latin typeface="Calibri" pitchFamily="34" charset="0"/>
                <a:cs typeface="Calibri" pitchFamily="34" charset="0"/>
              </a:rPr>
              <a:t>yaşayabilirdi.</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18</a:t>
            </a:fld>
            <a:endParaRPr lang="tr-TR"/>
          </a:p>
        </p:txBody>
      </p:sp>
    </p:spTree>
    <p:extLst>
      <p:ext uri="{BB962C8B-B14F-4D97-AF65-F5344CB8AC3E}">
        <p14:creationId xmlns:p14="http://schemas.microsoft.com/office/powerpoint/2010/main" val="3308319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200" dirty="0">
                <a:latin typeface="Calibri" pitchFamily="34" charset="0"/>
                <a:cs typeface="Calibri" pitchFamily="34" charset="0"/>
              </a:rPr>
              <a:t>Ortaçağda İngiliz köylüleri, elma yemeyi ağaçlardan koparmanın ötesinde eğlenceli bir oyun </a:t>
            </a:r>
            <a:r>
              <a:rPr lang="tr-TR" altLang="en-US" sz="2200" dirty="0" smtClean="0">
                <a:latin typeface="Calibri" pitchFamily="34" charset="0"/>
                <a:cs typeface="Calibri" pitchFamily="34" charset="0"/>
              </a:rPr>
              <a:t>haline getirmişlerdi.</a:t>
            </a:r>
            <a:endParaRPr lang="tr-TR" altLang="en-US" sz="2200" dirty="0">
              <a:latin typeface="Calibri" pitchFamily="34" charset="0"/>
              <a:cs typeface="Calibri" pitchFamily="34" charset="0"/>
            </a:endParaRPr>
          </a:p>
          <a:p>
            <a:pPr algn="just">
              <a:lnSpc>
                <a:spcPct val="90000"/>
              </a:lnSpc>
            </a:pPr>
            <a:r>
              <a:rPr lang="tr-TR" altLang="en-US" sz="2200" dirty="0">
                <a:latin typeface="Calibri" pitchFamily="34" charset="0"/>
                <a:cs typeface="Calibri" pitchFamily="34" charset="0"/>
              </a:rPr>
              <a:t>Ancak bu bir oyundan daha fazlasıydı. Aslında bir kur yapma </a:t>
            </a:r>
            <a:r>
              <a:rPr lang="tr-TR" altLang="en-US" sz="2200" dirty="0" smtClean="0">
                <a:latin typeface="Calibri" pitchFamily="34" charset="0"/>
                <a:cs typeface="Calibri" pitchFamily="34" charset="0"/>
              </a:rPr>
              <a:t>ritüelidir. </a:t>
            </a:r>
            <a:r>
              <a:rPr lang="tr-TR" altLang="en-US" sz="2200" dirty="0">
                <a:latin typeface="Calibri" pitchFamily="34" charset="0"/>
                <a:cs typeface="Calibri" pitchFamily="34" charset="0"/>
              </a:rPr>
              <a:t>Köylüler, eşlerini araştıracak ve bağlayacak </a:t>
            </a:r>
            <a:r>
              <a:rPr lang="tr-TR" altLang="en-US" sz="2200" dirty="0" err="1">
                <a:latin typeface="Calibri" pitchFamily="34" charset="0"/>
                <a:cs typeface="Calibri" pitchFamily="34" charset="0"/>
              </a:rPr>
              <a:t>Tinder</a:t>
            </a:r>
            <a:r>
              <a:rPr lang="tr-TR" altLang="en-US" sz="2200" dirty="0">
                <a:latin typeface="Calibri" pitchFamily="34" charset="0"/>
                <a:cs typeface="Calibri" pitchFamily="34" charset="0"/>
              </a:rPr>
              <a:t> ve diğer sosyal medyaya henüz sahip olmadığından, bunun yerine çok farklı ve yaratıcı bir </a:t>
            </a:r>
            <a:r>
              <a:rPr lang="tr-TR" altLang="en-US" sz="2200" dirty="0" smtClean="0">
                <a:latin typeface="Calibri" pitchFamily="34" charset="0"/>
                <a:cs typeface="Calibri" pitchFamily="34" charset="0"/>
              </a:rPr>
              <a:t>arayış bulmuşlardır. </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19</a:t>
            </a:fld>
            <a:endParaRPr lang="tr-TR"/>
          </a:p>
        </p:txBody>
      </p:sp>
      <p:sp>
        <p:nvSpPr>
          <p:cNvPr id="3" name="AutoShape 2" descr="How to Bob for Apples: 14 Steps (with Pictures) - wikiH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469" y="3634662"/>
            <a:ext cx="2808312" cy="210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891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Orta Çağ'da üst sınıfın ana eğlencesi hâlâ avcılıktı. </a:t>
            </a:r>
            <a:r>
              <a:rPr lang="tr-TR" altLang="en-US" sz="2000" dirty="0" err="1">
                <a:latin typeface="Calibri" pitchFamily="34" charset="0"/>
                <a:cs typeface="Calibri" pitchFamily="34" charset="0"/>
              </a:rPr>
              <a:t>Lordlar</a:t>
            </a:r>
            <a:r>
              <a:rPr lang="tr-TR" altLang="en-US" sz="2000" dirty="0">
                <a:latin typeface="Calibri" pitchFamily="34" charset="0"/>
                <a:cs typeface="Calibri" pitchFamily="34" charset="0"/>
              </a:rPr>
              <a:t> köpek sürüleriyle geyik </a:t>
            </a:r>
            <a:r>
              <a:rPr lang="tr-TR" altLang="en-US" sz="2000" dirty="0" smtClean="0">
                <a:latin typeface="Calibri" pitchFamily="34" charset="0"/>
                <a:cs typeface="Calibri" pitchFamily="34" charset="0"/>
              </a:rPr>
              <a:t>avlar </a:t>
            </a:r>
            <a:r>
              <a:rPr lang="tr-TR" altLang="en-US" sz="2000" dirty="0">
                <a:latin typeface="Calibri" pitchFamily="34" charset="0"/>
                <a:cs typeface="Calibri" pitchFamily="34" charset="0"/>
              </a:rPr>
              <a:t>ve onları oklarla </a:t>
            </a:r>
            <a:r>
              <a:rPr lang="tr-TR" altLang="en-US" sz="2000" dirty="0" smtClean="0">
                <a:latin typeface="Calibri" pitchFamily="34" charset="0"/>
                <a:cs typeface="Calibri" pitchFamily="34" charset="0"/>
              </a:rPr>
              <a:t>öldürürlerdi. </a:t>
            </a:r>
            <a:r>
              <a:rPr lang="tr-TR" altLang="en-US" sz="2000" dirty="0">
                <a:latin typeface="Calibri" pitchFamily="34" charset="0"/>
                <a:cs typeface="Calibri" pitchFamily="34" charset="0"/>
              </a:rPr>
              <a:t>Ayrıca mızrakla yaban domuzu </a:t>
            </a:r>
            <a:r>
              <a:rPr lang="tr-TR" altLang="en-US" sz="2000" dirty="0" smtClean="0">
                <a:latin typeface="Calibri" pitchFamily="34" charset="0"/>
                <a:cs typeface="Calibri" pitchFamily="34" charset="0"/>
              </a:rPr>
              <a:t>avlanmaktaydı. </a:t>
            </a:r>
            <a:r>
              <a:rPr lang="tr-TR" altLang="en-US" sz="2000" dirty="0">
                <a:latin typeface="Calibri" pitchFamily="34" charset="0"/>
                <a:cs typeface="Calibri" pitchFamily="34" charset="0"/>
              </a:rPr>
              <a:t>Hem erkekler hem de kadınlar </a:t>
            </a:r>
            <a:r>
              <a:rPr lang="tr-TR" altLang="en-US" sz="2000" dirty="0" smtClean="0">
                <a:latin typeface="Calibri" pitchFamily="34" charset="0"/>
                <a:cs typeface="Calibri" pitchFamily="34" charset="0"/>
              </a:rPr>
              <a:t>rekreasyon aktivitelerinde yer almaktaydı. 15</a:t>
            </a:r>
            <a:r>
              <a:rPr lang="tr-TR" altLang="en-US" sz="2000" dirty="0">
                <a:latin typeface="Calibri" pitchFamily="34" charset="0"/>
                <a:cs typeface="Calibri" pitchFamily="34" charset="0"/>
              </a:rPr>
              <a:t>. yüzyılın ortalarında İngiltere'ye oyun kartları </a:t>
            </a:r>
            <a:r>
              <a:rPr lang="tr-TR" altLang="en-US" sz="2000" dirty="0" smtClean="0">
                <a:latin typeface="Calibri" pitchFamily="34" charset="0"/>
                <a:cs typeface="Calibri" pitchFamily="34" charset="0"/>
              </a:rPr>
              <a:t>gelmiştir.</a:t>
            </a:r>
            <a:endParaRPr lang="tr-TR" altLang="en-US" sz="2000" dirty="0">
              <a:latin typeface="Calibri" pitchFamily="34" charset="0"/>
              <a:cs typeface="Calibri" pitchFamily="34" charset="0"/>
            </a:endParaRP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20</a:t>
            </a:fld>
            <a:endParaRPr lang="tr-TR"/>
          </a:p>
        </p:txBody>
      </p:sp>
      <p:pic>
        <p:nvPicPr>
          <p:cNvPr id="11266" name="Picture 2" descr="Living by Their Wits: Cards Games in the Middle Ages | The Metropolitan  Museum of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636912"/>
            <a:ext cx="4536504" cy="351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08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21</a:t>
            </a:fld>
            <a:endParaRPr lang="tr-TR"/>
          </a:p>
        </p:txBody>
      </p:sp>
      <p:pic>
        <p:nvPicPr>
          <p:cNvPr id="12290" name="Picture 2" descr="16th C German Flotner card deck - Mainly Mediev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5976664" cy="4279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606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Şövalyeler de turnuvalara katılmıştır. Bu olaylar büyük seyirci kalabalığını çekti. Şövalyeler kendi aralarında tahta mızraklar, kılıçlar veya topuzlarla savaşmaktaydılar. Buna mızrak dövüşü denirdi. Turnuvalar da </a:t>
            </a:r>
            <a:r>
              <a:rPr lang="tr-TR" altLang="en-US" sz="2400" dirty="0" smtClean="0">
                <a:latin typeface="Calibri" pitchFamily="34" charset="0"/>
                <a:cs typeface="Calibri" pitchFamily="34" charset="0"/>
              </a:rPr>
              <a:t>yapılmaktaydı.</a:t>
            </a:r>
            <a:endParaRPr lang="tr-TR" altLang="en-US" sz="24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22</a:t>
            </a:fld>
            <a:endParaRPr lang="tr-TR"/>
          </a:p>
        </p:txBody>
      </p:sp>
      <p:pic>
        <p:nvPicPr>
          <p:cNvPr id="13316" name="Picture 4" descr="Chivalry and Tournaments - Medieval Histo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924944"/>
            <a:ext cx="6598316"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627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200" dirty="0">
                <a:latin typeface="Calibri" pitchFamily="34" charset="0"/>
                <a:cs typeface="Calibri" pitchFamily="34" charset="0"/>
              </a:rPr>
              <a:t>Satrancın tarihi yaklaşık 1500 yıl öncesine, Hindistan'daki </a:t>
            </a:r>
            <a:r>
              <a:rPr lang="tr-TR" altLang="en-US" sz="2200" dirty="0" err="1">
                <a:latin typeface="Calibri" pitchFamily="34" charset="0"/>
                <a:cs typeface="Calibri" pitchFamily="34" charset="0"/>
              </a:rPr>
              <a:t>chaturanga</a:t>
            </a:r>
            <a:r>
              <a:rPr lang="tr-TR" altLang="en-US" sz="2200" dirty="0">
                <a:latin typeface="Calibri" pitchFamily="34" charset="0"/>
                <a:cs typeface="Calibri" pitchFamily="34" charset="0"/>
              </a:rPr>
              <a:t> adı verilen bilinen en eski selefine kadar izlenebilir; tarih öncesi spekülasyon konusudur. Hindistan'dan İran'a yayıldı. İran'ın Arap istilası ve fethinin ardından satranç Müslüman dünyası tarafından ele alındı ​​ve ardından İspanya (Endülüs) ve İtalya (Sicilya Emirliği) üzerinden Avrupa'ya yayıldı. Oyun yaklaşık olarak MS 1500'de kabaca bugünkü haline geldi.</a:t>
            </a:r>
            <a:endParaRPr lang="tr-TR" altLang="en-US" sz="2000" dirty="0">
              <a:latin typeface="Calibri" pitchFamily="34" charset="0"/>
              <a:cs typeface="Calibri" pitchFamily="34" charset="0"/>
            </a:endParaRP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23</a:t>
            </a:fld>
            <a:endParaRPr lang="tr-T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717032"/>
            <a:ext cx="552450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776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24</a:t>
            </a:fld>
            <a:endParaRPr lang="tr-TR"/>
          </a:p>
        </p:txBody>
      </p:sp>
      <p:pic>
        <p:nvPicPr>
          <p:cNvPr id="15362" name="Picture 2" descr="Moorish women playing chess, European woman playing lute. From Alfonso X's Libro del axedrez dados et tablas (&quot;Book of chess, dices and tables&quot;), c. 12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96752"/>
            <a:ext cx="7200800" cy="5074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547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400" dirty="0">
                <a:latin typeface="Calibri" pitchFamily="34" charset="0"/>
                <a:cs typeface="Calibri" pitchFamily="34" charset="0"/>
              </a:rPr>
              <a:t>Damaya benzer oyunlar eski Mısırlılar, Yunanlılar ve Romalılar tarafından oynandı. Araplar da benzer bir oyun oynadılar ve 11. yüzyılda Avrupa'da bir tür dama oynanıyordu.</a:t>
            </a:r>
          </a:p>
          <a:p>
            <a:pPr algn="just">
              <a:lnSpc>
                <a:spcPct val="90000"/>
              </a:lnSpc>
            </a:pPr>
            <a:endParaRPr lang="tr-TR" altLang="en-US" sz="2400" dirty="0">
              <a:latin typeface="Calibri" pitchFamily="34" charset="0"/>
              <a:cs typeface="Calibri" pitchFamily="34" charset="0"/>
            </a:endParaRPr>
          </a:p>
          <a:p>
            <a:pPr algn="just">
              <a:lnSpc>
                <a:spcPct val="90000"/>
              </a:lnSpc>
            </a:pPr>
            <a:r>
              <a:rPr lang="tr-TR" altLang="en-US" sz="2400" dirty="0">
                <a:latin typeface="Calibri" pitchFamily="34" charset="0"/>
                <a:cs typeface="Calibri" pitchFamily="34" charset="0"/>
              </a:rPr>
              <a:t>Golfun, </a:t>
            </a:r>
            <a:r>
              <a:rPr lang="tr-TR" altLang="en-US" sz="2400" dirty="0" smtClean="0">
                <a:latin typeface="Calibri" pitchFamily="34" charset="0"/>
                <a:cs typeface="Calibri" pitchFamily="34" charset="0"/>
              </a:rPr>
              <a:t>sopa </a:t>
            </a:r>
            <a:r>
              <a:rPr lang="tr-TR" altLang="en-US" sz="2400" dirty="0">
                <a:latin typeface="Calibri" pitchFamily="34" charset="0"/>
                <a:cs typeface="Calibri" pitchFamily="34" charset="0"/>
              </a:rPr>
              <a:t>anlamına gelen Hollandaca bir kelime olan </a:t>
            </a:r>
            <a:r>
              <a:rPr lang="tr-TR" altLang="en-US" sz="2400" dirty="0" smtClean="0">
                <a:latin typeface="Calibri" pitchFamily="34" charset="0"/>
                <a:cs typeface="Calibri" pitchFamily="34" charset="0"/>
              </a:rPr>
              <a:t>'</a:t>
            </a:r>
            <a:r>
              <a:rPr lang="tr-TR" altLang="en-US" sz="2400" dirty="0" err="1" smtClean="0">
                <a:latin typeface="Calibri" pitchFamily="34" charset="0"/>
                <a:cs typeface="Calibri" pitchFamily="34" charset="0"/>
              </a:rPr>
              <a:t>kolve</a:t>
            </a:r>
            <a:r>
              <a:rPr lang="tr-TR" altLang="en-US" sz="2400" dirty="0" smtClean="0">
                <a:latin typeface="Calibri" pitchFamily="34" charset="0"/>
                <a:cs typeface="Calibri" pitchFamily="34" charset="0"/>
              </a:rPr>
              <a:t>‘ </a:t>
            </a:r>
            <a:r>
              <a:rPr lang="tr-TR" altLang="en-US" sz="2400" dirty="0" err="1" smtClean="0">
                <a:latin typeface="Calibri" pitchFamily="34" charset="0"/>
                <a:cs typeface="Calibri" pitchFamily="34" charset="0"/>
              </a:rPr>
              <a:t>nin</a:t>
            </a:r>
            <a:r>
              <a:rPr lang="tr-TR" altLang="en-US" sz="2400" dirty="0" smtClean="0">
                <a:latin typeface="Calibri" pitchFamily="34" charset="0"/>
                <a:cs typeface="Calibri" pitchFamily="34" charset="0"/>
              </a:rPr>
              <a:t> </a:t>
            </a:r>
            <a:r>
              <a:rPr lang="tr-TR" altLang="en-US" sz="2400" dirty="0">
                <a:latin typeface="Calibri" pitchFamily="34" charset="0"/>
                <a:cs typeface="Calibri" pitchFamily="34" charset="0"/>
              </a:rPr>
              <a:t>bozulması olduğuna inanılmaktadır. Hollandalılar, Orta Çağ'da </a:t>
            </a:r>
            <a:r>
              <a:rPr lang="tr-TR" altLang="en-US" sz="2400" dirty="0" smtClean="0">
                <a:latin typeface="Calibri" pitchFamily="34" charset="0"/>
                <a:cs typeface="Calibri" pitchFamily="34" charset="0"/>
              </a:rPr>
              <a:t>sopalarla </a:t>
            </a:r>
            <a:r>
              <a:rPr lang="tr-TR" altLang="en-US" sz="2400" dirty="0">
                <a:latin typeface="Calibri" pitchFamily="34" charset="0"/>
                <a:cs typeface="Calibri" pitchFamily="34" charset="0"/>
              </a:rPr>
              <a:t>oyunlar oynadılar, ancak 15. yüzyılda İskoçya'da golf gelişti. Bu arada, kaydedilen ilk çim bowlingi, 13. yüzyılda Southampton'da ortaya çıktı.</a:t>
            </a:r>
          </a:p>
          <a:p>
            <a:pPr marL="0" indent="0">
              <a:lnSpc>
                <a:spcPct val="90000"/>
              </a:lnSpc>
              <a:buNone/>
            </a:pPr>
            <a:endParaRPr lang="tr-TR" altLang="en-US" sz="2000" dirty="0">
              <a:latin typeface="Calibri" pitchFamily="34" charset="0"/>
              <a:cs typeface="Calibri" pitchFamily="34" charset="0"/>
            </a:endParaRP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Ortaçağ</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25</a:t>
            </a:fld>
            <a:endParaRPr lang="tr-TR"/>
          </a:p>
        </p:txBody>
      </p:sp>
    </p:spTree>
    <p:extLst>
      <p:ext uri="{BB962C8B-B14F-4D97-AF65-F5344CB8AC3E}">
        <p14:creationId xmlns:p14="http://schemas.microsoft.com/office/powerpoint/2010/main" val="2285521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150000"/>
              </a:lnSpc>
            </a:pPr>
            <a:r>
              <a:rPr lang="tr-TR" altLang="en-US" sz="2000" dirty="0" smtClean="0">
                <a:latin typeface="Calibri" pitchFamily="34" charset="0"/>
                <a:cs typeface="Calibri" pitchFamily="34" charset="0"/>
              </a:rPr>
              <a:t>Oyunun eğitimin bir parçası olarak tekrar kabul görmeye başlaması </a:t>
            </a:r>
          </a:p>
          <a:p>
            <a:pPr>
              <a:lnSpc>
                <a:spcPct val="150000"/>
              </a:lnSpc>
            </a:pPr>
            <a:r>
              <a:rPr lang="tr-TR" altLang="en-US" sz="2000" dirty="0" smtClean="0">
                <a:latin typeface="Calibri" pitchFamily="34" charset="0"/>
                <a:cs typeface="Calibri" pitchFamily="34" charset="0"/>
              </a:rPr>
              <a:t>Bilim, felsefe ve sanatın tekrar canlanması</a:t>
            </a:r>
          </a:p>
          <a:p>
            <a:pPr>
              <a:lnSpc>
                <a:spcPct val="150000"/>
              </a:lnSpc>
            </a:pPr>
            <a:r>
              <a:rPr lang="tr-TR" altLang="en-US" sz="2000" dirty="0" smtClean="0">
                <a:latin typeface="Calibri" pitchFamily="34" charset="0"/>
                <a:cs typeface="Calibri" pitchFamily="34" charset="0"/>
              </a:rPr>
              <a:t>Gücün kiliseden krallara ve aristokrasiye geçişi</a:t>
            </a:r>
          </a:p>
          <a:p>
            <a:pPr>
              <a:lnSpc>
                <a:spcPct val="150000"/>
              </a:lnSpc>
            </a:pPr>
            <a:r>
              <a:rPr lang="tr-TR" altLang="en-US" sz="2000" dirty="0" smtClean="0">
                <a:latin typeface="Calibri" pitchFamily="34" charset="0"/>
                <a:cs typeface="Calibri" pitchFamily="34" charset="0"/>
              </a:rPr>
              <a:t>Aristokrasinin sanatçıları himaye etmesi (</a:t>
            </a:r>
            <a:r>
              <a:rPr lang="tr-TR" altLang="en-US" sz="2000" dirty="0" err="1" smtClean="0">
                <a:latin typeface="Calibri" pitchFamily="34" charset="0"/>
                <a:cs typeface="Calibri" pitchFamily="34" charset="0"/>
              </a:rPr>
              <a:t>Mediciler</a:t>
            </a:r>
            <a:r>
              <a:rPr lang="tr-TR" altLang="en-US" sz="2000" dirty="0" smtClean="0">
                <a:latin typeface="Calibri" pitchFamily="34" charset="0"/>
                <a:cs typeface="Calibri" pitchFamily="34" charset="0"/>
              </a:rPr>
              <a:t>)</a:t>
            </a:r>
          </a:p>
          <a:p>
            <a:pPr>
              <a:lnSpc>
                <a:spcPct val="150000"/>
              </a:lnSpc>
            </a:pPr>
            <a:r>
              <a:rPr lang="tr-TR" altLang="en-US" sz="2000" dirty="0" err="1" smtClean="0">
                <a:latin typeface="Calibri" pitchFamily="34" charset="0"/>
                <a:cs typeface="Calibri" pitchFamily="34" charset="0"/>
              </a:rPr>
              <a:t>Michel</a:t>
            </a:r>
            <a:r>
              <a:rPr lang="tr-TR" altLang="en-US" sz="2000" dirty="0" smtClean="0">
                <a:latin typeface="Calibri" pitchFamily="34" charset="0"/>
                <a:cs typeface="Calibri" pitchFamily="34" charset="0"/>
              </a:rPr>
              <a:t> de Montaigne : «Egzersiz ve rekreasyon eğitimin ayrılmaz parçalarıdır. Bir ruhun ya da beden değil insan yetiştirmek görevimizdir.»</a:t>
            </a:r>
          </a:p>
          <a:p>
            <a:pPr>
              <a:lnSpc>
                <a:spcPct val="150000"/>
              </a:lnSpc>
            </a:pPr>
            <a:r>
              <a:rPr lang="tr-TR" altLang="en-US" sz="2000" dirty="0" smtClean="0">
                <a:latin typeface="Calibri" pitchFamily="34" charset="0"/>
                <a:cs typeface="Calibri" pitchFamily="34" charset="0"/>
              </a:rPr>
              <a:t>John Locke: «Rekreasyon aylaklık değildir.»</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26</a:t>
            </a:fld>
            <a:endParaRPr lang="tr-TR"/>
          </a:p>
        </p:txBody>
      </p:sp>
    </p:spTree>
    <p:extLst>
      <p:ext uri="{BB962C8B-B14F-4D97-AF65-F5344CB8AC3E}">
        <p14:creationId xmlns:p14="http://schemas.microsoft.com/office/powerpoint/2010/main" val="1708448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Medici ailesi Floransa'nın kuzeyindeki tarımsal Mugello bölgesinden </a:t>
            </a:r>
            <a:r>
              <a:rPr lang="tr-TR" altLang="en-US" sz="2000" dirty="0" smtClean="0">
                <a:latin typeface="Calibri" pitchFamily="34" charset="0"/>
                <a:cs typeface="Calibri" pitchFamily="34" charset="0"/>
              </a:rPr>
              <a:t> gelmiştir </a:t>
            </a:r>
            <a:r>
              <a:rPr lang="tr-TR" altLang="en-US" sz="2000" dirty="0">
                <a:latin typeface="Calibri" pitchFamily="34" charset="0"/>
                <a:cs typeface="Calibri" pitchFamily="34" charset="0"/>
              </a:rPr>
              <a:t>ve ilk olarak 1230 tarihli bir belgede </a:t>
            </a:r>
            <a:r>
              <a:rPr lang="tr-TR" altLang="en-US" sz="2000" dirty="0" smtClean="0">
                <a:latin typeface="Calibri" pitchFamily="34" charset="0"/>
                <a:cs typeface="Calibri" pitchFamily="34" charset="0"/>
              </a:rPr>
              <a:t>bahsedilmektedir. </a:t>
            </a:r>
            <a:r>
              <a:rPr lang="tr-TR" altLang="en-US" sz="2000" dirty="0">
                <a:latin typeface="Calibri" pitchFamily="34" charset="0"/>
                <a:cs typeface="Calibri" pitchFamily="34" charset="0"/>
              </a:rPr>
              <a:t>İsmin kökeni belirsizdir. Medici, "tıp doktoru" anlamına gelen </a:t>
            </a:r>
            <a:r>
              <a:rPr lang="tr-TR" altLang="en-US" sz="2000" dirty="0" smtClean="0">
                <a:latin typeface="Calibri" pitchFamily="34" charset="0"/>
                <a:cs typeface="Calibri" pitchFamily="34" charset="0"/>
              </a:rPr>
              <a:t>medico </a:t>
            </a:r>
            <a:r>
              <a:rPr lang="tr-TR" altLang="en-US" sz="2000" dirty="0">
                <a:latin typeface="Calibri" pitchFamily="34" charset="0"/>
                <a:cs typeface="Calibri" pitchFamily="34" charset="0"/>
              </a:rPr>
              <a:t>kelimesinin çoğuludur. </a:t>
            </a:r>
            <a:r>
              <a:rPr lang="tr-TR" altLang="en-US" sz="2000" dirty="0" smtClean="0">
                <a:latin typeface="Calibri" pitchFamily="34" charset="0"/>
                <a:cs typeface="Calibri" pitchFamily="34" charset="0"/>
              </a:rPr>
              <a:t>Hanedan</a:t>
            </a:r>
            <a:r>
              <a:rPr lang="tr-TR" altLang="en-US" sz="2000" dirty="0">
                <a:latin typeface="Calibri" pitchFamily="34" charset="0"/>
                <a:cs typeface="Calibri" pitchFamily="34" charset="0"/>
              </a:rPr>
              <a:t>, 1397'de Floransa'da Medici Bank'ın kurulmasıyla </a:t>
            </a:r>
            <a:r>
              <a:rPr lang="tr-TR" altLang="en-US" sz="2000" dirty="0" smtClean="0">
                <a:latin typeface="Calibri" pitchFamily="34" charset="0"/>
                <a:cs typeface="Calibri" pitchFamily="34" charset="0"/>
              </a:rPr>
              <a:t>başlamıştır.</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27</a:t>
            </a:fld>
            <a:endParaRPr lang="tr-TR"/>
          </a:p>
        </p:txBody>
      </p:sp>
      <p:pic>
        <p:nvPicPr>
          <p:cNvPr id="16386" name="Picture 2" descr="Augmented Arms of Medici.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140968"/>
            <a:ext cx="1905000" cy="221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793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28</a:t>
            </a:fld>
            <a:endParaRPr lang="tr-T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04" y="620687"/>
            <a:ext cx="4847828" cy="2545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3" y="3212976"/>
            <a:ext cx="4909428" cy="276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descr="Workshop of Sandro Botticelli | The Virgin and Child with a Pomegranate |  NG2906 | National Gallery, Lond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10" y="908720"/>
            <a:ext cx="3600000" cy="4695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713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Medici'nin</a:t>
            </a:r>
            <a:r>
              <a:rPr lang="tr-TR" altLang="en-US" sz="2000" dirty="0">
                <a:latin typeface="Calibri" pitchFamily="34" charset="0"/>
                <a:cs typeface="Calibri" pitchFamily="34" charset="0"/>
              </a:rPr>
              <a:t> en büyük başarıları, başta erken dönem ve Yüksek Rönesans sanatı ve mimarisi olmak üzere sanat ve mimarinin </a:t>
            </a:r>
            <a:r>
              <a:rPr lang="tr-TR" altLang="en-US" sz="2000" dirty="0" smtClean="0">
                <a:latin typeface="Calibri" pitchFamily="34" charset="0"/>
                <a:cs typeface="Calibri" pitchFamily="34" charset="0"/>
              </a:rPr>
              <a:t>sponsorluğu üzerinde </a:t>
            </a:r>
            <a:r>
              <a:rPr lang="tr-TR" altLang="en-US" sz="2000" dirty="0">
                <a:latin typeface="Calibri" pitchFamily="34" charset="0"/>
                <a:cs typeface="Calibri" pitchFamily="34" charset="0"/>
              </a:rPr>
              <a:t>olmuştur. Medici, hükümdarlıkları sırasında Floransa sanatının çoğundan sorumluydu. Paraları önemliydi çünkü bu dönemde sanatçılar genellikle eserlerini yalnızca önceden komisyon aldıklarında yapıyorlardı. Ailedeki sanatın ilk koruyucusu </a:t>
            </a:r>
            <a:r>
              <a:rPr lang="tr-TR" altLang="en-US" sz="2000" dirty="0" err="1">
                <a:latin typeface="Calibri" pitchFamily="34" charset="0"/>
                <a:cs typeface="Calibri" pitchFamily="34" charset="0"/>
              </a:rPr>
              <a:t>Giovanni</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di</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Bicci</a:t>
            </a:r>
            <a:r>
              <a:rPr lang="tr-TR" altLang="en-US" sz="2000" dirty="0">
                <a:latin typeface="Calibri" pitchFamily="34" charset="0"/>
                <a:cs typeface="Calibri" pitchFamily="34" charset="0"/>
              </a:rPr>
              <a:t> de ’</a:t>
            </a:r>
            <a:r>
              <a:rPr lang="tr-TR" altLang="en-US" sz="2000" dirty="0" err="1">
                <a:latin typeface="Calibri" pitchFamily="34" charset="0"/>
                <a:cs typeface="Calibri" pitchFamily="34" charset="0"/>
              </a:rPr>
              <a:t>Medici</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Masaccio'ya</a:t>
            </a:r>
            <a:r>
              <a:rPr lang="tr-TR" altLang="en-US" sz="2000" dirty="0">
                <a:latin typeface="Calibri" pitchFamily="34" charset="0"/>
                <a:cs typeface="Calibri" pitchFamily="34" charset="0"/>
              </a:rPr>
              <a:t> yardım etti ve 1419'da Floransa'daki San </a:t>
            </a:r>
            <a:r>
              <a:rPr lang="tr-TR" altLang="en-US" sz="2000" dirty="0" err="1">
                <a:latin typeface="Calibri" pitchFamily="34" charset="0"/>
                <a:cs typeface="Calibri" pitchFamily="34" charset="0"/>
              </a:rPr>
              <a:t>Lorenzo</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Bazilikası'nın</a:t>
            </a:r>
            <a:r>
              <a:rPr lang="tr-TR" altLang="en-US" sz="2000" dirty="0">
                <a:latin typeface="Calibri" pitchFamily="34" charset="0"/>
                <a:cs typeface="Calibri" pitchFamily="34" charset="0"/>
              </a:rPr>
              <a:t> yeniden inşası için </a:t>
            </a:r>
            <a:r>
              <a:rPr lang="tr-TR" altLang="en-US" sz="2000" dirty="0" err="1">
                <a:latin typeface="Calibri" pitchFamily="34" charset="0"/>
                <a:cs typeface="Calibri" pitchFamily="34" charset="0"/>
              </a:rPr>
              <a:t>Brunelleschi'yi</a:t>
            </a:r>
            <a:r>
              <a:rPr lang="tr-TR" altLang="en-US" sz="2000" dirty="0">
                <a:latin typeface="Calibri" pitchFamily="34" charset="0"/>
                <a:cs typeface="Calibri" pitchFamily="34" charset="0"/>
              </a:rPr>
              <a:t> görevlendirdi</a:t>
            </a:r>
            <a:r>
              <a:rPr lang="tr-TR" altLang="en-US" sz="2000" dirty="0" smtClean="0">
                <a:latin typeface="Calibri" pitchFamily="34" charset="0"/>
                <a:cs typeface="Calibri" pitchFamily="34" charset="0"/>
              </a:rPr>
              <a:t>.</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29</a:t>
            </a:fld>
            <a:endParaRPr lang="tr-TR"/>
          </a:p>
        </p:txBody>
      </p:sp>
    </p:spTree>
    <p:extLst>
      <p:ext uri="{BB962C8B-B14F-4D97-AF65-F5344CB8AC3E}">
        <p14:creationId xmlns:p14="http://schemas.microsoft.com/office/powerpoint/2010/main" val="2303501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30</a:t>
            </a:fld>
            <a:endParaRPr lang="tr-TR"/>
          </a:p>
        </p:txBody>
      </p:sp>
      <p:pic>
        <p:nvPicPr>
          <p:cNvPr id="18434" name="Picture 2" descr="San Lorenzo Bazilikası - Florence, İtalya | Sygic Trav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749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Yıllar boyunca listeye en önemli katkı, Michelangelo </a:t>
            </a:r>
            <a:r>
              <a:rPr lang="tr-TR" altLang="en-US" sz="2000" dirty="0" err="1">
                <a:latin typeface="Calibri" pitchFamily="34" charset="0"/>
                <a:cs typeface="Calibri" pitchFamily="34" charset="0"/>
              </a:rPr>
              <a:t>Buonarroti</a:t>
            </a:r>
            <a:r>
              <a:rPr lang="tr-TR" altLang="en-US" sz="2000" dirty="0">
                <a:latin typeface="Calibri" pitchFamily="34" charset="0"/>
                <a:cs typeface="Calibri" pitchFamily="34" charset="0"/>
              </a:rPr>
              <a:t> (1475-1564) oldu ve Michelangelo </a:t>
            </a:r>
            <a:r>
              <a:rPr lang="tr-TR" altLang="en-US" sz="2000" dirty="0" err="1">
                <a:latin typeface="Calibri" pitchFamily="34" charset="0"/>
                <a:cs typeface="Calibri" pitchFamily="34" charset="0"/>
              </a:rPr>
              <a:t>Buonarroti</a:t>
            </a:r>
            <a:r>
              <a:rPr lang="tr-TR" altLang="en-US" sz="2000" dirty="0">
                <a:latin typeface="Calibri" pitchFamily="34" charset="0"/>
                <a:cs typeface="Calibri" pitchFamily="34" charset="0"/>
              </a:rPr>
              <a:t> (1475-1564), genç </a:t>
            </a:r>
            <a:r>
              <a:rPr lang="tr-TR" altLang="en-US" sz="2000" dirty="0" err="1">
                <a:latin typeface="Calibri" pitchFamily="34" charset="0"/>
                <a:cs typeface="Calibri" pitchFamily="34" charset="0"/>
              </a:rPr>
              <a:t>Michelangelo'yu</a:t>
            </a:r>
            <a:r>
              <a:rPr lang="tr-TR" altLang="en-US" sz="2000" dirty="0">
                <a:latin typeface="Calibri" pitchFamily="34" charset="0"/>
                <a:cs typeface="Calibri" pitchFamily="34" charset="0"/>
              </a:rPr>
              <a:t> son derece sevdiği söylenen ve onu çalışmaya davet eden Muhteşem </a:t>
            </a:r>
            <a:r>
              <a:rPr lang="tr-TR" altLang="en-US" sz="2000" dirty="0" err="1">
                <a:latin typeface="Calibri" pitchFamily="34" charset="0"/>
                <a:cs typeface="Calibri" pitchFamily="34" charset="0"/>
              </a:rPr>
              <a:t>Lorenzo'dan</a:t>
            </a:r>
            <a:r>
              <a:rPr lang="tr-TR" altLang="en-US" sz="2000" dirty="0">
                <a:latin typeface="Calibri" pitchFamily="34" charset="0"/>
                <a:cs typeface="Calibri" pitchFamily="34" charset="0"/>
              </a:rPr>
              <a:t> başlayarak bir dizi Medici için aile koleksiyonu antika heykel üretmiştir</a:t>
            </a:r>
            <a:r>
              <a:rPr lang="tr-TR" altLang="en-US" sz="2000" dirty="0" smtClean="0">
                <a:latin typeface="Calibri" pitchFamily="34" charset="0"/>
                <a:cs typeface="Calibri" pitchFamily="34" charset="0"/>
              </a:rPr>
              <a:t>. </a:t>
            </a:r>
            <a:r>
              <a:rPr lang="tr-TR" altLang="en-US" sz="2000" dirty="0" err="1">
                <a:latin typeface="Calibri" pitchFamily="34" charset="0"/>
                <a:cs typeface="Calibri" pitchFamily="34" charset="0"/>
              </a:rPr>
              <a:t>Lorenzo</a:t>
            </a:r>
            <a:r>
              <a:rPr lang="tr-TR" altLang="en-US" sz="2000" dirty="0">
                <a:latin typeface="Calibri" pitchFamily="34" charset="0"/>
                <a:cs typeface="Calibri" pitchFamily="34" charset="0"/>
              </a:rPr>
              <a:t> ayrıca yedi yıl boyunca Leonardo da Vinci'nin (1452–1519) koruyucusu olarak görev yaptı. Nitekim </a:t>
            </a:r>
            <a:r>
              <a:rPr lang="tr-TR" altLang="en-US" sz="2000" dirty="0" err="1">
                <a:latin typeface="Calibri" pitchFamily="34" charset="0"/>
                <a:cs typeface="Calibri" pitchFamily="34" charset="0"/>
              </a:rPr>
              <a:t>Lorenzo</a:t>
            </a:r>
            <a:r>
              <a:rPr lang="tr-TR" altLang="en-US" sz="2000" dirty="0">
                <a:latin typeface="Calibri" pitchFamily="34" charset="0"/>
                <a:cs typeface="Calibri" pitchFamily="34" charset="0"/>
              </a:rPr>
              <a:t> kendi başına bir sanatçı ve şiir ve şarkı yazarıdır; sanata ve </a:t>
            </a:r>
            <a:r>
              <a:rPr lang="tr-TR" altLang="en-US" sz="2000" dirty="0" smtClean="0">
                <a:latin typeface="Calibri" pitchFamily="34" charset="0"/>
                <a:cs typeface="Calibri" pitchFamily="34" charset="0"/>
              </a:rPr>
              <a:t>edebiyata </a:t>
            </a:r>
            <a:r>
              <a:rPr lang="tr-TR" altLang="en-US" sz="2000" dirty="0">
                <a:latin typeface="Calibri" pitchFamily="34" charset="0"/>
                <a:cs typeface="Calibri" pitchFamily="34" charset="0"/>
              </a:rPr>
              <a:t>olan desteği, </a:t>
            </a:r>
            <a:r>
              <a:rPr lang="tr-TR" altLang="en-US" sz="2000" dirty="0" err="1">
                <a:latin typeface="Calibri" pitchFamily="34" charset="0"/>
                <a:cs typeface="Calibri" pitchFamily="34" charset="0"/>
              </a:rPr>
              <a:t>Medici'nin</a:t>
            </a:r>
            <a:r>
              <a:rPr lang="tr-TR" altLang="en-US" sz="2000" dirty="0">
                <a:latin typeface="Calibri" pitchFamily="34" charset="0"/>
                <a:cs typeface="Calibri" pitchFamily="34" charset="0"/>
              </a:rPr>
              <a:t> himayesinde yüksek bir nokta olarak görülmektedir.</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31</a:t>
            </a:fld>
            <a:endParaRPr lang="tr-TR"/>
          </a:p>
        </p:txBody>
      </p:sp>
    </p:spTree>
    <p:extLst>
      <p:ext uri="{BB962C8B-B14F-4D97-AF65-F5344CB8AC3E}">
        <p14:creationId xmlns:p14="http://schemas.microsoft.com/office/powerpoint/2010/main" val="2790715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32</a:t>
            </a:fld>
            <a:endParaRPr lang="tr-T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60648"/>
            <a:ext cx="4756587" cy="607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539552" y="764704"/>
            <a:ext cx="1800200" cy="646331"/>
          </a:xfrm>
          <a:prstGeom prst="rect">
            <a:avLst/>
          </a:prstGeom>
          <a:noFill/>
        </p:spPr>
        <p:txBody>
          <a:bodyPr wrap="square" rtlCol="0">
            <a:spAutoFit/>
          </a:bodyPr>
          <a:lstStyle/>
          <a:p>
            <a:r>
              <a:rPr lang="tr-TR" dirty="0" smtClean="0"/>
              <a:t>David by Michelangelo</a:t>
            </a:r>
            <a:endParaRPr lang="tr-TR" dirty="0"/>
          </a:p>
        </p:txBody>
      </p:sp>
    </p:spTree>
    <p:extLst>
      <p:ext uri="{BB962C8B-B14F-4D97-AF65-F5344CB8AC3E}">
        <p14:creationId xmlns:p14="http://schemas.microsoft.com/office/powerpoint/2010/main" val="3076843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33</a:t>
            </a:fld>
            <a:endParaRPr lang="tr-TR"/>
          </a:p>
        </p:txBody>
      </p:sp>
      <p:pic>
        <p:nvPicPr>
          <p:cNvPr id="20482" name="Picture 2" descr="Gözlerinizi Kamaştıracak Leonardo Da Vinci Eserleri — Üniversiteni Tanı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144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730821" y="5157192"/>
            <a:ext cx="7920880" cy="553998"/>
          </a:xfrm>
          <a:prstGeom prst="rect">
            <a:avLst/>
          </a:prstGeom>
          <a:noFill/>
        </p:spPr>
        <p:txBody>
          <a:bodyPr wrap="square" rtlCol="0">
            <a:spAutoFit/>
          </a:bodyPr>
          <a:lstStyle/>
          <a:p>
            <a:r>
              <a:rPr lang="en-GB" sz="1200" dirty="0"/>
              <a:t>From left to right the Apostles are Bartholomew, James the son of </a:t>
            </a:r>
            <a:r>
              <a:rPr lang="en-GB" sz="1200" dirty="0" err="1"/>
              <a:t>Alphaeus</a:t>
            </a:r>
            <a:r>
              <a:rPr lang="en-GB" sz="1200" dirty="0"/>
              <a:t>, Andrew, Judas, Peter, John, in the middle is Jesus, then Thomas, James the Greater, Philip, Matthew, Jude Thaddeus, Simon</a:t>
            </a:r>
            <a:r>
              <a:rPr lang="en-GB" dirty="0"/>
              <a:t>.</a:t>
            </a:r>
            <a:endParaRPr lang="tr-TR" dirty="0"/>
          </a:p>
        </p:txBody>
      </p:sp>
    </p:spTree>
    <p:extLst>
      <p:ext uri="{BB962C8B-B14F-4D97-AF65-F5344CB8AC3E}">
        <p14:creationId xmlns:p14="http://schemas.microsoft.com/office/powerpoint/2010/main" val="3283509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gn="just">
              <a:lnSpc>
                <a:spcPct val="90000"/>
              </a:lnSpc>
            </a:pPr>
            <a:r>
              <a:rPr lang="tr-TR" altLang="en-US" sz="2200" dirty="0">
                <a:latin typeface="Calibri" pitchFamily="34" charset="0"/>
                <a:cs typeface="Calibri" pitchFamily="34" charset="0"/>
              </a:rPr>
              <a:t>Bu süre zarfında var olan tamamen farklı iki rekreasyon perspektifi vardı. Birinin perspektifi, büyük ölçüde ait olduğu sosyal sınıfa bağlı olarak ortaya çıktı. Gözlemlenecek ilk sosyal statü köylülerdir. Köylülerin kişisel eğlence için pek bir fırsatı yoktu. Günleri tarlada veya evde çalışarak geçen uzun saatler ile doluydu. Anlamsız faaliyetlere harcayacak zamanları yoktu. </a:t>
            </a:r>
            <a:endParaRPr lang="tr-TR" altLang="en-US" sz="2200" dirty="0" smtClean="0">
              <a:latin typeface="Calibri" pitchFamily="34" charset="0"/>
              <a:cs typeface="Calibri" pitchFamily="34" charset="0"/>
            </a:endParaRPr>
          </a:p>
          <a:p>
            <a:pPr algn="just">
              <a:lnSpc>
                <a:spcPct val="90000"/>
              </a:lnSpc>
            </a:pPr>
            <a:r>
              <a:rPr lang="tr-TR" altLang="en-US" sz="2200" dirty="0" smtClean="0">
                <a:latin typeface="Calibri" pitchFamily="34" charset="0"/>
                <a:cs typeface="Calibri" pitchFamily="34" charset="0"/>
              </a:rPr>
              <a:t>Yeterince </a:t>
            </a:r>
            <a:r>
              <a:rPr lang="tr-TR" altLang="en-US" sz="2200" dirty="0">
                <a:latin typeface="Calibri" pitchFamily="34" charset="0"/>
                <a:cs typeface="Calibri" pitchFamily="34" charset="0"/>
              </a:rPr>
              <a:t>yemek yemeyi ve aileleri için temel malzemeleri sağlamayı tüketmeleri gerekiyordu. Hayatta kalmak, her zaman yoksulluktan </a:t>
            </a:r>
            <a:r>
              <a:rPr lang="tr-TR" altLang="en-US" sz="2200" dirty="0" err="1">
                <a:latin typeface="Calibri" pitchFamily="34" charset="0"/>
                <a:cs typeface="Calibri" pitchFamily="34" charset="0"/>
              </a:rPr>
              <a:t>muzdarip</a:t>
            </a:r>
            <a:r>
              <a:rPr lang="tr-TR" altLang="en-US" sz="2200" dirty="0">
                <a:latin typeface="Calibri" pitchFamily="34" charset="0"/>
                <a:cs typeface="Calibri" pitchFamily="34" charset="0"/>
              </a:rPr>
              <a:t> kültürün sorunu olmuştur. Bu sıkıntılı yaşam, en iyi bir köylünün normal beslenmesiyle karakterize edilebilir. Çoğunlukla kaba ekmek ve sudan oluşuyordu. Sadece şanslılarsa, biraz et lüksüne izin veriliyordu</a:t>
            </a:r>
            <a:r>
              <a:rPr lang="tr-TR" altLang="en-US" sz="2200" dirty="0" smtClean="0">
                <a:latin typeface="Calibri" pitchFamily="34" charset="0"/>
                <a:cs typeface="Calibri" pitchFamily="34" charset="0"/>
              </a:rPr>
              <a:t>.</a:t>
            </a:r>
            <a:endParaRPr lang="tr-TR" altLang="en-US" sz="22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34</a:t>
            </a:fld>
            <a:endParaRPr lang="tr-TR"/>
          </a:p>
        </p:txBody>
      </p:sp>
    </p:spTree>
    <p:extLst>
      <p:ext uri="{BB962C8B-B14F-4D97-AF65-F5344CB8AC3E}">
        <p14:creationId xmlns:p14="http://schemas.microsoft.com/office/powerpoint/2010/main" val="2905454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200" dirty="0">
                <a:latin typeface="Calibri" pitchFamily="34" charset="0"/>
                <a:cs typeface="Calibri" pitchFamily="34" charset="0"/>
              </a:rPr>
              <a:t>Çocukların bile ellerinden geldiğince çabuk çiftlikte iş paylarını yerine getirmeleri bekleniyordu. Ev işlerinden ve tarlalarda veya hayvanlara yardım etmekten sorumlu oldukları için tartışmasız en zor role sahip kadınlardı. Görüldüğü gibi, bu angarya hayatıyla eğlence arka koltuğa </a:t>
            </a:r>
            <a:r>
              <a:rPr lang="tr-TR" altLang="en-US" sz="2200" dirty="0" smtClean="0">
                <a:latin typeface="Calibri" pitchFamily="34" charset="0"/>
                <a:cs typeface="Calibri" pitchFamily="34" charset="0"/>
              </a:rPr>
              <a:t>itilmiştir. </a:t>
            </a:r>
            <a:r>
              <a:rPr lang="tr-TR" altLang="en-US" sz="2200" dirty="0">
                <a:latin typeface="Calibri" pitchFamily="34" charset="0"/>
                <a:cs typeface="Calibri" pitchFamily="34" charset="0"/>
              </a:rPr>
              <a:t>Bu tabii ki köylülerin eğlenceli aktivitelerden hoşlanmadıkları anlamına gelmiyordu. </a:t>
            </a:r>
            <a:r>
              <a:rPr lang="tr-TR" altLang="en-US" sz="2200" dirty="0" smtClean="0">
                <a:latin typeface="Calibri" pitchFamily="34" charset="0"/>
                <a:cs typeface="Calibri" pitchFamily="34" charset="0"/>
              </a:rPr>
              <a:t>Köylüler </a:t>
            </a:r>
            <a:r>
              <a:rPr lang="tr-TR" altLang="en-US" sz="2200" dirty="0">
                <a:latin typeface="Calibri" pitchFamily="34" charset="0"/>
                <a:cs typeface="Calibri" pitchFamily="34" charset="0"/>
              </a:rPr>
              <a:t>için en popüler eğlence biçimleri kilise tatilleri, düğünler, pazar ziyaretleri, fuarlar ve her türden arada sırada oynanan </a:t>
            </a:r>
            <a:r>
              <a:rPr lang="tr-TR" altLang="en-US" sz="2200" dirty="0" smtClean="0">
                <a:latin typeface="Calibri" pitchFamily="34" charset="0"/>
                <a:cs typeface="Calibri" pitchFamily="34" charset="0"/>
              </a:rPr>
              <a:t>oyunlardı.</a:t>
            </a:r>
            <a:endParaRPr lang="tr-TR" altLang="en-US" sz="22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35</a:t>
            </a:fld>
            <a:endParaRPr lang="tr-TR"/>
          </a:p>
        </p:txBody>
      </p:sp>
    </p:spTree>
    <p:extLst>
      <p:ext uri="{BB962C8B-B14F-4D97-AF65-F5344CB8AC3E}">
        <p14:creationId xmlns:p14="http://schemas.microsoft.com/office/powerpoint/2010/main" val="4021549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90000"/>
              </a:lnSpc>
            </a:pPr>
            <a:r>
              <a:rPr lang="tr-TR" altLang="en-US" sz="2000" dirty="0">
                <a:latin typeface="Calibri" pitchFamily="34" charset="0"/>
                <a:cs typeface="Calibri" pitchFamily="34" charset="0"/>
              </a:rPr>
              <a:t>Soylulara ait olacak kadar şanslı olanlar, eğlenceye tamamen farklı bir bakış açısına sahipti. Buna karşılık, nispeten rahat bir hayat yaşadılar. Bugünün standartlarına göre, yalnızca orta sınıf olarak sınıflandırılabilirler, ancak Rönesans döneminde kesinlikle zengindi. Zenginliklerinden dolayı eğlenceye ve oyunlara ayıracak çok daha fazla zamanları vardı. Soylular her zaman </a:t>
            </a:r>
            <a:r>
              <a:rPr lang="tr-TR" altLang="en-US" sz="2000" dirty="0" err="1">
                <a:latin typeface="Calibri" pitchFamily="34" charset="0"/>
                <a:cs typeface="Calibri" pitchFamily="34" charset="0"/>
              </a:rPr>
              <a:t>hikayeli</a:t>
            </a:r>
            <a:r>
              <a:rPr lang="tr-TR" altLang="en-US" sz="2000" dirty="0">
                <a:latin typeface="Calibri" pitchFamily="34" charset="0"/>
                <a:cs typeface="Calibri" pitchFamily="34" charset="0"/>
              </a:rPr>
              <a:t> “Rönesans adamı” olmaya çabalıyorlardı. Aslında, Rönesans insanı "sosyal olarak usta, estetik değerlere duyarlı, silah konusunda yetenekli, güçlü </a:t>
            </a:r>
            <a:r>
              <a:rPr lang="tr-TR" altLang="en-US" sz="2000" dirty="0" smtClean="0">
                <a:latin typeface="Calibri" pitchFamily="34" charset="0"/>
                <a:cs typeface="Calibri" pitchFamily="34" charset="0"/>
              </a:rPr>
              <a:t>ve eğitimli" </a:t>
            </a:r>
            <a:r>
              <a:rPr lang="tr-TR" altLang="en-US" sz="2000" dirty="0">
                <a:latin typeface="Calibri" pitchFamily="34" charset="0"/>
                <a:cs typeface="Calibri" pitchFamily="34" charset="0"/>
              </a:rPr>
              <a:t>biriydi. </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36</a:t>
            </a:fld>
            <a:endParaRPr lang="tr-TR"/>
          </a:p>
        </p:txBody>
      </p:sp>
    </p:spTree>
    <p:extLst>
      <p:ext uri="{BB962C8B-B14F-4D97-AF65-F5344CB8AC3E}">
        <p14:creationId xmlns:p14="http://schemas.microsoft.com/office/powerpoint/2010/main" val="1254002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a:latin typeface="Calibri" pitchFamily="34" charset="0"/>
                <a:cs typeface="Calibri" pitchFamily="34" charset="0"/>
              </a:rPr>
              <a:t>Rönesans adamı, aynı zamanda Universal Man olarak da adlandırılır, </a:t>
            </a:r>
            <a:r>
              <a:rPr lang="tr-TR" altLang="en-US" sz="2000" dirty="0" smtClean="0">
                <a:latin typeface="Calibri" pitchFamily="34" charset="0"/>
                <a:cs typeface="Calibri" pitchFamily="34" charset="0"/>
              </a:rPr>
              <a:t>İtalyanca </a:t>
            </a:r>
            <a:r>
              <a:rPr lang="tr-TR" altLang="en-US" sz="2000" dirty="0" err="1" smtClean="0">
                <a:latin typeface="Calibri" pitchFamily="34" charset="0"/>
                <a:cs typeface="Calibri" pitchFamily="34" charset="0"/>
              </a:rPr>
              <a:t>Uomo</a:t>
            </a:r>
            <a:r>
              <a:rPr lang="tr-TR" altLang="en-US" sz="2000" dirty="0" smtClean="0">
                <a:latin typeface="Calibri" pitchFamily="34" charset="0"/>
                <a:cs typeface="Calibri" pitchFamily="34" charset="0"/>
              </a:rPr>
              <a:t> </a:t>
            </a:r>
            <a:r>
              <a:rPr lang="tr-TR" altLang="en-US" sz="2000" dirty="0" err="1">
                <a:latin typeface="Calibri" pitchFamily="34" charset="0"/>
                <a:cs typeface="Calibri" pitchFamily="34" charset="0"/>
              </a:rPr>
              <a:t>Universale</a:t>
            </a:r>
            <a:r>
              <a:rPr lang="tr-TR" altLang="en-US" sz="2000" dirty="0">
                <a:latin typeface="Calibri" pitchFamily="34" charset="0"/>
                <a:cs typeface="Calibri" pitchFamily="34" charset="0"/>
              </a:rPr>
              <a:t>, Rönesans İtalya'sında en başarılı temsilcilerinden biri olan </a:t>
            </a:r>
            <a:r>
              <a:rPr lang="tr-TR" altLang="en-US" sz="2000" dirty="0" err="1">
                <a:latin typeface="Calibri" pitchFamily="34" charset="0"/>
                <a:cs typeface="Calibri" pitchFamily="34" charset="0"/>
              </a:rPr>
              <a:t>Leon</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Battista</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Alberti'nin</a:t>
            </a:r>
            <a:r>
              <a:rPr lang="tr-TR" altLang="en-US" sz="2000" dirty="0">
                <a:latin typeface="Calibri" pitchFamily="34" charset="0"/>
                <a:cs typeface="Calibri" pitchFamily="34" charset="0"/>
              </a:rPr>
              <a:t> (1404-72) ifade ettiği fikirden yola çıkarak geliştirilen bir ideal: "Bir insan isterse her şeyi yapabilir</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İdeal, insanı evrenin merkezi, sınırsız gelişme kapasitesi olarak kabul eden Rönesans hümanizminin temel ilkelerini somutlaştırdı ve insanların tüm bilgileri kucaklamaya ve kendi kapasitelerini olabildiğince tam olarak geliştirmeye çalışmaları gerektiği fikrine yol açtı.</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37</a:t>
            </a:fld>
            <a:endParaRPr lang="tr-TR"/>
          </a:p>
        </p:txBody>
      </p:sp>
    </p:spTree>
    <p:extLst>
      <p:ext uri="{BB962C8B-B14F-4D97-AF65-F5344CB8AC3E}">
        <p14:creationId xmlns:p14="http://schemas.microsoft.com/office/powerpoint/2010/main" val="1929776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1527'de </a:t>
            </a:r>
            <a:r>
              <a:rPr lang="tr-TR" altLang="en-US" sz="2000" dirty="0" err="1">
                <a:latin typeface="Calibri" pitchFamily="34" charset="0"/>
                <a:cs typeface="Calibri" pitchFamily="34" charset="0"/>
              </a:rPr>
              <a:t>Baldassare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Castiglione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Book</a:t>
            </a:r>
            <a:r>
              <a:rPr lang="tr-TR" altLang="en-US" sz="2000" dirty="0">
                <a:latin typeface="Calibri" pitchFamily="34" charset="0"/>
                <a:cs typeface="Calibri" pitchFamily="34" charset="0"/>
              </a:rPr>
              <a:t> of </a:t>
            </a:r>
            <a:r>
              <a:rPr lang="tr-TR" altLang="en-US" sz="2000" dirty="0" err="1">
                <a:latin typeface="Calibri" pitchFamily="34" charset="0"/>
                <a:cs typeface="Calibri" pitchFamily="34" charset="0"/>
              </a:rPr>
              <a:t>the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Courtier’yi</a:t>
            </a:r>
            <a:r>
              <a:rPr lang="tr-TR" altLang="en-US" sz="2000" dirty="0">
                <a:latin typeface="Calibri" pitchFamily="34" charset="0"/>
                <a:cs typeface="Calibri" pitchFamily="34" charset="0"/>
              </a:rPr>
              <a:t> yazdı. Bunda bir asilzadenin ne olması gerektiğine dair bir açıklama bulunur. Oyun oynayabilmeli, dans edebilmeli, binebilmeli, şiir okuyabilmeli ve anlayabilmeli, net konuşabilmeli ve iyi tavsiyelerde bulunabilmelidir. Bu listeye kısa bir bakış, rekreasyon alanında faaliyet gösterme becerisine verilen önemi gösterecektir.</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38</a:t>
            </a:fld>
            <a:endParaRPr lang="tr-T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801892"/>
            <a:ext cx="2366844" cy="3435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731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90000"/>
              </a:lnSpc>
            </a:pPr>
            <a:r>
              <a:rPr lang="tr-TR" altLang="en-US" sz="2000" dirty="0" smtClean="0">
                <a:latin typeface="Calibri" pitchFamily="34" charset="0"/>
                <a:cs typeface="Calibri" pitchFamily="34" charset="0"/>
              </a:rPr>
              <a:t>Asiller günlerini tenis, çim bowlingi, okçuluk, bilardo, </a:t>
            </a:r>
            <a:r>
              <a:rPr lang="tr-TR" altLang="en-US" sz="2000" dirty="0" err="1" smtClean="0">
                <a:latin typeface="Calibri" pitchFamily="34" charset="0"/>
                <a:cs typeface="Calibri" pitchFamily="34" charset="0"/>
              </a:rPr>
              <a:t>güreşve</a:t>
            </a:r>
            <a:r>
              <a:rPr lang="tr-TR" altLang="en-US" sz="2000" dirty="0" smtClean="0">
                <a:latin typeface="Calibri" pitchFamily="34" charset="0"/>
                <a:cs typeface="Calibri" pitchFamily="34" charset="0"/>
              </a:rPr>
              <a:t> iskambil gibi oyunlarla geçirmekteydi. Ayrıca çeşitli konularda ders almak, tiyatrolara katılmak ve müzik dinlemek için zaman bulmuşlardır. Asaletin yeniden yaratılmasını en iyi tanımlayan tek kelime “gösteri” </a:t>
            </a:r>
            <a:r>
              <a:rPr lang="tr-TR" altLang="en-US" sz="2000" dirty="0" err="1" smtClean="0">
                <a:latin typeface="Calibri" pitchFamily="34" charset="0"/>
                <a:cs typeface="Calibri" pitchFamily="34" charset="0"/>
              </a:rPr>
              <a:t>dir</a:t>
            </a:r>
            <a:r>
              <a:rPr lang="tr-TR" altLang="en-US" sz="2000" dirty="0" smtClean="0">
                <a:latin typeface="Calibri" pitchFamily="34" charset="0"/>
                <a:cs typeface="Calibri" pitchFamily="34" charset="0"/>
              </a:rPr>
              <a:t>. Her şey onlar için büyük bir olaydı. </a:t>
            </a:r>
          </a:p>
          <a:p>
            <a:pPr>
              <a:lnSpc>
                <a:spcPct val="90000"/>
              </a:lnSpc>
            </a:pPr>
            <a:endParaRPr lang="tr-TR" altLang="en-US" sz="2000" dirty="0">
              <a:latin typeface="Calibri" pitchFamily="34" charset="0"/>
              <a:cs typeface="Calibri" pitchFamily="34" charset="0"/>
            </a:endParaRPr>
          </a:p>
          <a:p>
            <a:pPr>
              <a:lnSpc>
                <a:spcPct val="90000"/>
              </a:lnSpc>
            </a:pPr>
            <a:r>
              <a:rPr lang="tr-TR" altLang="en-US" sz="2000" dirty="0" smtClean="0">
                <a:latin typeface="Calibri" pitchFamily="34" charset="0"/>
                <a:cs typeface="Calibri" pitchFamily="34" charset="0"/>
              </a:rPr>
              <a:t>Cömertlik, diğer eğlence biçimlerinde bol miktarda bulunurdu. Örneğin akşam yemeği partilerinde her yeni yemek odaya getirilirken trompet çalardı. Bazı oyunlar sırasında, sadece özel efekt için, bazen performanstan sonra sahne ateşe verilirdi. Rönesans döneminin </a:t>
            </a:r>
            <a:r>
              <a:rPr lang="tr-TR" altLang="en-US" sz="2000" dirty="0" err="1" smtClean="0">
                <a:latin typeface="Calibri" pitchFamily="34" charset="0"/>
                <a:cs typeface="Calibri" pitchFamily="34" charset="0"/>
              </a:rPr>
              <a:t>rekreasyonel</a:t>
            </a:r>
            <a:r>
              <a:rPr lang="tr-TR" altLang="en-US" sz="2000" dirty="0" smtClean="0">
                <a:latin typeface="Calibri" pitchFamily="34" charset="0"/>
                <a:cs typeface="Calibri" pitchFamily="34" charset="0"/>
              </a:rPr>
              <a:t> faaliyetlerinin çoğu, bu soyluların katıldığı etkinlikler tarafından tanımlanmaya başlamıştır.</a:t>
            </a: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39</a:t>
            </a:fld>
            <a:endParaRPr lang="tr-TR"/>
          </a:p>
        </p:txBody>
      </p:sp>
    </p:spTree>
    <p:extLst>
      <p:ext uri="{BB962C8B-B14F-4D97-AF65-F5344CB8AC3E}">
        <p14:creationId xmlns:p14="http://schemas.microsoft.com/office/powerpoint/2010/main" val="21873575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a:latin typeface="Calibri" pitchFamily="34" charset="0"/>
                <a:cs typeface="Calibri" pitchFamily="34" charset="0"/>
              </a:rPr>
              <a:t>Opera tarihinin genel olarak müzik tarihi bağlamında nispeten kısa bir süresi vardır: 1597'de </a:t>
            </a:r>
            <a:r>
              <a:rPr lang="tr-TR" altLang="en-US" sz="2000" dirty="0" err="1">
                <a:latin typeface="Calibri" pitchFamily="34" charset="0"/>
                <a:cs typeface="Calibri" pitchFamily="34" charset="0"/>
              </a:rPr>
              <a:t>Jacopo</a:t>
            </a:r>
            <a:r>
              <a:rPr lang="tr-TR" altLang="en-US" sz="2000" dirty="0">
                <a:latin typeface="Calibri" pitchFamily="34" charset="0"/>
                <a:cs typeface="Calibri" pitchFamily="34" charset="0"/>
              </a:rPr>
              <a:t> Peri'nin ilk operası </a:t>
            </a:r>
            <a:r>
              <a:rPr lang="tr-TR" altLang="en-US" sz="2000" dirty="0" err="1">
                <a:latin typeface="Calibri" pitchFamily="34" charset="0"/>
                <a:cs typeface="Calibri" pitchFamily="34" charset="0"/>
              </a:rPr>
              <a:t>Dafne</a:t>
            </a:r>
            <a:r>
              <a:rPr lang="tr-TR" altLang="en-US" sz="2000" dirty="0">
                <a:latin typeface="Calibri" pitchFamily="34" charset="0"/>
                <a:cs typeface="Calibri" pitchFamily="34" charset="0"/>
              </a:rPr>
              <a:t> yaratıldığında ortaya çıktı. O zamandan günümüze kadar zaman içinde birbirini takip eden çeşitli müzik akımlarına paralel olarak gelişmiş, genel olarak güncel klasik müzik anlayışına bağlanmıştır</a:t>
            </a:r>
            <a:r>
              <a:rPr lang="tr-TR" altLang="en-US" sz="2000" dirty="0" smtClean="0">
                <a:latin typeface="Calibri" pitchFamily="34" charset="0"/>
                <a:cs typeface="Calibri" pitchFamily="34" charset="0"/>
              </a:rPr>
              <a:t>.</a:t>
            </a: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Opera</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40</a:t>
            </a:fld>
            <a:endParaRPr lang="tr-T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890" y="2852936"/>
            <a:ext cx="6435080" cy="3432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588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err="1" smtClean="0">
                <a:latin typeface="Calibri" pitchFamily="34" charset="0"/>
                <a:cs typeface="Calibri" pitchFamily="34" charset="0"/>
              </a:rPr>
              <a:t>Carmen</a:t>
            </a:r>
            <a:r>
              <a:rPr lang="tr-TR" altLang="en-US" sz="2000" dirty="0" smtClean="0">
                <a:latin typeface="Calibri" pitchFamily="34" charset="0"/>
                <a:cs typeface="Calibri" pitchFamily="34" charset="0"/>
              </a:rPr>
              <a:t>- </a:t>
            </a:r>
            <a:r>
              <a:rPr lang="tr-TR" altLang="en-US" sz="2000" dirty="0" err="1" smtClean="0">
                <a:latin typeface="Calibri" pitchFamily="34" charset="0"/>
                <a:cs typeface="Calibri" pitchFamily="34" charset="0"/>
              </a:rPr>
              <a:t>Bizet</a:t>
            </a:r>
            <a:r>
              <a:rPr lang="tr-TR" altLang="en-US" sz="2000" dirty="0" smtClean="0">
                <a:latin typeface="Calibri" pitchFamily="34" charset="0"/>
                <a:cs typeface="Calibri" pitchFamily="34" charset="0"/>
              </a:rPr>
              <a:t> (</a:t>
            </a:r>
            <a:r>
              <a:rPr lang="fr-FR" altLang="en-US" sz="2000" dirty="0" smtClean="0">
                <a:latin typeface="Calibri" pitchFamily="34" charset="0"/>
                <a:cs typeface="Calibri" pitchFamily="34" charset="0"/>
              </a:rPr>
              <a:t>Quand </a:t>
            </a:r>
            <a:r>
              <a:rPr lang="fr-FR" altLang="en-US" sz="2000" dirty="0">
                <a:latin typeface="Calibri" pitchFamily="34" charset="0"/>
                <a:cs typeface="Calibri" pitchFamily="34" charset="0"/>
              </a:rPr>
              <a:t>je vous aimerai?... L'amour est un oiseaux </a:t>
            </a:r>
            <a:r>
              <a:rPr lang="fr-FR" altLang="en-US" sz="2000" dirty="0" smtClean="0">
                <a:latin typeface="Calibri" pitchFamily="34" charset="0"/>
                <a:cs typeface="Calibri" pitchFamily="34" charset="0"/>
              </a:rPr>
              <a:t>rebelle</a:t>
            </a:r>
            <a:r>
              <a:rPr lang="tr-TR" altLang="en-US" sz="2000" dirty="0" smtClean="0">
                <a:latin typeface="Calibri" pitchFamily="34" charset="0"/>
                <a:cs typeface="Calibri" pitchFamily="34" charset="0"/>
              </a:rPr>
              <a:t>)</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smtClean="0">
                <a:latin typeface="Calibri" pitchFamily="34" charset="0"/>
                <a:cs typeface="Calibri" pitchFamily="34" charset="0"/>
              </a:rPr>
              <a:t>La </a:t>
            </a:r>
            <a:r>
              <a:rPr lang="tr-TR" altLang="en-US" sz="2000" dirty="0" err="1" smtClean="0">
                <a:latin typeface="Calibri" pitchFamily="34" charset="0"/>
                <a:cs typeface="Calibri" pitchFamily="34" charset="0"/>
              </a:rPr>
              <a:t>Traviata</a:t>
            </a:r>
            <a:r>
              <a:rPr lang="tr-TR" altLang="en-US" sz="2000" dirty="0" smtClean="0">
                <a:latin typeface="Calibri" pitchFamily="34" charset="0"/>
                <a:cs typeface="Calibri" pitchFamily="34" charset="0"/>
              </a:rPr>
              <a:t>- Verdi</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err="1" smtClean="0">
                <a:latin typeface="Calibri" pitchFamily="34" charset="0"/>
                <a:cs typeface="Calibri" pitchFamily="34" charset="0"/>
              </a:rPr>
              <a:t>Rigolaetto</a:t>
            </a:r>
            <a:r>
              <a:rPr lang="tr-TR" altLang="en-US" sz="2000" dirty="0" smtClean="0">
                <a:latin typeface="Calibri" pitchFamily="34" charset="0"/>
                <a:cs typeface="Calibri" pitchFamily="34" charset="0"/>
              </a:rPr>
              <a:t>- Verdi (La </a:t>
            </a:r>
            <a:r>
              <a:rPr lang="tr-TR" altLang="en-US" sz="2000" dirty="0" err="1" smtClean="0">
                <a:latin typeface="Calibri" pitchFamily="34" charset="0"/>
                <a:cs typeface="Calibri" pitchFamily="34" charset="0"/>
              </a:rPr>
              <a:t>donna</a:t>
            </a:r>
            <a:r>
              <a:rPr lang="tr-TR" altLang="en-US" sz="2000" dirty="0" smtClean="0">
                <a:latin typeface="Calibri" pitchFamily="34" charset="0"/>
                <a:cs typeface="Calibri" pitchFamily="34" charset="0"/>
              </a:rPr>
              <a:t> e mobile)</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smtClean="0">
                <a:latin typeface="Calibri" pitchFamily="34" charset="0"/>
                <a:cs typeface="Calibri" pitchFamily="34" charset="0"/>
              </a:rPr>
              <a:t>La </a:t>
            </a:r>
            <a:r>
              <a:rPr lang="tr-TR" altLang="en-US" sz="2000" dirty="0" err="1" smtClean="0">
                <a:latin typeface="Calibri" pitchFamily="34" charset="0"/>
                <a:cs typeface="Calibri" pitchFamily="34" charset="0"/>
              </a:rPr>
              <a:t>Bohéme</a:t>
            </a:r>
            <a:r>
              <a:rPr lang="tr-TR" altLang="en-US" sz="2000" dirty="0" smtClean="0">
                <a:latin typeface="Calibri" pitchFamily="34" charset="0"/>
                <a:cs typeface="Calibri" pitchFamily="34" charset="0"/>
              </a:rPr>
              <a:t> – Puccini</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a:latin typeface="Calibri" pitchFamily="34" charset="0"/>
                <a:cs typeface="Calibri" pitchFamily="34" charset="0"/>
              </a:rPr>
              <a:t>Le </a:t>
            </a:r>
            <a:r>
              <a:rPr lang="tr-TR" altLang="en-US" sz="2000" dirty="0" err="1">
                <a:latin typeface="Calibri" pitchFamily="34" charset="0"/>
                <a:cs typeface="Calibri" pitchFamily="34" charset="0"/>
              </a:rPr>
              <a:t>Nozze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Di</a:t>
            </a:r>
            <a:r>
              <a:rPr lang="tr-TR" altLang="en-US" sz="2000" dirty="0">
                <a:latin typeface="Calibri" pitchFamily="34" charset="0"/>
                <a:cs typeface="Calibri" pitchFamily="34" charset="0"/>
              </a:rPr>
              <a:t> Figaro </a:t>
            </a:r>
            <a:r>
              <a:rPr lang="tr-TR" altLang="en-US" sz="2000" dirty="0" smtClean="0">
                <a:latin typeface="Calibri" pitchFamily="34" charset="0"/>
                <a:cs typeface="Calibri" pitchFamily="34" charset="0"/>
              </a:rPr>
              <a:t>– Mozart</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err="1">
                <a:latin typeface="Calibri" pitchFamily="34" charset="0"/>
                <a:cs typeface="Calibri" pitchFamily="34" charset="0"/>
              </a:rPr>
              <a:t>Die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Walküre</a:t>
            </a:r>
            <a:r>
              <a:rPr lang="tr-TR" altLang="en-US" sz="2000" dirty="0">
                <a:latin typeface="Calibri" pitchFamily="34" charset="0"/>
                <a:cs typeface="Calibri" pitchFamily="34" charset="0"/>
              </a:rPr>
              <a:t> (The </a:t>
            </a:r>
            <a:r>
              <a:rPr lang="tr-TR" altLang="en-US" sz="2000" dirty="0" err="1">
                <a:latin typeface="Calibri" pitchFamily="34" charset="0"/>
                <a:cs typeface="Calibri" pitchFamily="34" charset="0"/>
              </a:rPr>
              <a:t>Valkyrie</a:t>
            </a:r>
            <a:r>
              <a:rPr lang="tr-TR" altLang="en-US" sz="2000" dirty="0" smtClean="0">
                <a:latin typeface="Calibri" pitchFamily="34" charset="0"/>
                <a:cs typeface="Calibri" pitchFamily="34" charset="0"/>
              </a:rPr>
              <a:t>)- Wagner</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it-IT" altLang="en-US" sz="2000" dirty="0">
                <a:latin typeface="Calibri" pitchFamily="34" charset="0"/>
                <a:cs typeface="Calibri" pitchFamily="34" charset="0"/>
              </a:rPr>
              <a:t>Il Barbiere Di Siviglia (The Barber Of Seville</a:t>
            </a:r>
            <a:r>
              <a:rPr lang="it-IT" altLang="en-US" sz="2000" dirty="0" smtClean="0">
                <a:latin typeface="Calibri" pitchFamily="34" charset="0"/>
                <a:cs typeface="Calibri" pitchFamily="34" charset="0"/>
              </a:rPr>
              <a:t>)</a:t>
            </a:r>
            <a:r>
              <a:rPr lang="tr-TR" altLang="en-US" sz="2000" dirty="0" smtClean="0">
                <a:latin typeface="Calibri" pitchFamily="34" charset="0"/>
                <a:cs typeface="Calibri" pitchFamily="34" charset="0"/>
              </a:rPr>
              <a:t>- </a:t>
            </a:r>
            <a:r>
              <a:rPr lang="tr-TR" altLang="en-US" sz="2000" dirty="0" err="1" smtClean="0">
                <a:latin typeface="Calibri" pitchFamily="34" charset="0"/>
                <a:cs typeface="Calibri" pitchFamily="34" charset="0"/>
              </a:rPr>
              <a:t>Rossini</a:t>
            </a:r>
            <a:r>
              <a:rPr lang="tr-TR" altLang="en-US" sz="2000" dirty="0" smtClean="0">
                <a:latin typeface="Calibri" pitchFamily="34" charset="0"/>
                <a:cs typeface="Calibri" pitchFamily="34" charset="0"/>
              </a:rPr>
              <a:t> (Largo al </a:t>
            </a:r>
            <a:r>
              <a:rPr lang="tr-TR" altLang="en-US" sz="2000" dirty="0" err="1" smtClean="0">
                <a:latin typeface="Calibri" pitchFamily="34" charset="0"/>
                <a:cs typeface="Calibri" pitchFamily="34" charset="0"/>
              </a:rPr>
              <a:t>factotum</a:t>
            </a:r>
            <a:r>
              <a:rPr lang="tr-TR" altLang="en-US" sz="2000" dirty="0" smtClean="0">
                <a:latin typeface="Calibri" pitchFamily="34" charset="0"/>
                <a:cs typeface="Calibri" pitchFamily="34" charset="0"/>
              </a:rPr>
              <a:t>)*</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de-DE" altLang="en-US" sz="2000" dirty="0">
                <a:latin typeface="Calibri" pitchFamily="34" charset="0"/>
                <a:cs typeface="Calibri" pitchFamily="34" charset="0"/>
              </a:rPr>
              <a:t>Die Zauberflöte (The Magic Flute</a:t>
            </a:r>
            <a:r>
              <a:rPr lang="de-DE" altLang="en-US" sz="2000" dirty="0" smtClean="0">
                <a:latin typeface="Calibri" pitchFamily="34" charset="0"/>
                <a:cs typeface="Calibri" pitchFamily="34" charset="0"/>
              </a:rPr>
              <a:t>)</a:t>
            </a:r>
            <a:r>
              <a:rPr lang="tr-TR" altLang="en-US" sz="2000" dirty="0" smtClean="0">
                <a:latin typeface="Calibri" pitchFamily="34" charset="0"/>
                <a:cs typeface="Calibri" pitchFamily="34" charset="0"/>
              </a:rPr>
              <a:t>- Mozart</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Opera</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41</a:t>
            </a:fld>
            <a:endParaRPr lang="tr-TR"/>
          </a:p>
        </p:txBody>
      </p:sp>
    </p:spTree>
    <p:extLst>
      <p:ext uri="{BB962C8B-B14F-4D97-AF65-F5344CB8AC3E}">
        <p14:creationId xmlns:p14="http://schemas.microsoft.com/office/powerpoint/2010/main" val="2327533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340768"/>
            <a:ext cx="8507413" cy="4251325"/>
          </a:xfrm>
        </p:spPr>
        <p:txBody>
          <a:bodyPr/>
          <a:lstStyle/>
          <a:p>
            <a:pPr marL="0" indent="0">
              <a:lnSpc>
                <a:spcPct val="90000"/>
              </a:lnSpc>
              <a:buNone/>
            </a:pPr>
            <a:r>
              <a:rPr lang="tr-TR" altLang="en-US" sz="2000" dirty="0">
                <a:latin typeface="Calibri" pitchFamily="34" charset="0"/>
                <a:cs typeface="Calibri" pitchFamily="34" charset="0"/>
              </a:rPr>
              <a:t>Günümüz eğlencesi, Rönesans dönemine çok şey borçludur. Bugün sevilen modern oyunların çoğu o yıllarda oynandı ve geliştirildi. Bu listeye boks, tenis, kart oyunları ve bowling dahildir. Günümüz futbol oyununa çok benzeyen, </a:t>
            </a:r>
            <a:r>
              <a:rPr lang="tr-TR" altLang="en-US" sz="2000" dirty="0" err="1">
                <a:latin typeface="Calibri" pitchFamily="34" charset="0"/>
                <a:cs typeface="Calibri" pitchFamily="34" charset="0"/>
              </a:rPr>
              <a:t>calcio</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storico</a:t>
            </a:r>
            <a:r>
              <a:rPr lang="tr-TR" altLang="en-US" sz="2000" dirty="0">
                <a:latin typeface="Calibri" pitchFamily="34" charset="0"/>
                <a:cs typeface="Calibri" pitchFamily="34" charset="0"/>
              </a:rPr>
              <a:t> </a:t>
            </a:r>
            <a:r>
              <a:rPr lang="tr-TR" altLang="en-US" sz="2000" dirty="0" err="1" smtClean="0">
                <a:latin typeface="Calibri" pitchFamily="34" charset="0"/>
                <a:cs typeface="Calibri" pitchFamily="34" charset="0"/>
              </a:rPr>
              <a:t>fiorentino</a:t>
            </a:r>
            <a:r>
              <a:rPr lang="tr-TR" altLang="en-US" sz="2000" dirty="0" smtClean="0">
                <a:latin typeface="Calibri" pitchFamily="34" charset="0"/>
                <a:cs typeface="Calibri" pitchFamily="34" charset="0"/>
              </a:rPr>
              <a:t> adlı </a:t>
            </a:r>
            <a:r>
              <a:rPr lang="tr-TR" altLang="en-US" sz="2000" dirty="0">
                <a:latin typeface="Calibri" pitchFamily="34" charset="0"/>
                <a:cs typeface="Calibri" pitchFamily="34" charset="0"/>
              </a:rPr>
              <a:t>bir oyun oynandı. Bu özellikle Floransa'da gelişti. Kurallar futbola </a:t>
            </a:r>
            <a:r>
              <a:rPr lang="tr-TR" altLang="en-US" sz="2000" dirty="0" smtClean="0">
                <a:latin typeface="Calibri" pitchFamily="34" charset="0"/>
                <a:cs typeface="Calibri" pitchFamily="34" charset="0"/>
              </a:rPr>
              <a:t>(Amerikan) biraz </a:t>
            </a:r>
            <a:r>
              <a:rPr lang="tr-TR" altLang="en-US" sz="2000" dirty="0">
                <a:latin typeface="Calibri" pitchFamily="34" charset="0"/>
                <a:cs typeface="Calibri" pitchFamily="34" charset="0"/>
              </a:rPr>
              <a:t>benziyordu ama her takımda 27 oyuncu vardı. </a:t>
            </a:r>
            <a:endParaRPr lang="tr-TR" altLang="en-US" sz="2000" dirty="0" smtClean="0">
              <a:latin typeface="Calibri" pitchFamily="34" charset="0"/>
              <a:cs typeface="Calibri" pitchFamily="34" charset="0"/>
            </a:endParaRP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42</a:t>
            </a:fld>
            <a:endParaRPr lang="tr-TR"/>
          </a:p>
        </p:txBody>
      </p:sp>
      <p:pic>
        <p:nvPicPr>
          <p:cNvPr id="25602"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140968"/>
            <a:ext cx="2409825" cy="2847976"/>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180712"/>
            <a:ext cx="5619353" cy="256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727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43</a:t>
            </a:fld>
            <a:endParaRPr lang="tr-TR"/>
          </a:p>
        </p:txBody>
      </p:sp>
      <p:pic>
        <p:nvPicPr>
          <p:cNvPr id="256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7079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44</a:t>
            </a:fld>
            <a:endParaRPr lang="tr-TR"/>
          </a:p>
        </p:txBody>
      </p:sp>
      <p:pic>
        <p:nvPicPr>
          <p:cNvPr id="26626" name="Picture 2" descr="Corteo stor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96752"/>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455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340768"/>
            <a:ext cx="8507413" cy="4251325"/>
          </a:xfrm>
        </p:spPr>
        <p:txBody>
          <a:bodyPr/>
          <a:lstStyle/>
          <a:p>
            <a:pPr marL="0" indent="0">
              <a:lnSpc>
                <a:spcPct val="90000"/>
              </a:lnSpc>
              <a:buNone/>
            </a:pPr>
            <a:r>
              <a:rPr lang="tr-TR" altLang="en-US" sz="2000" dirty="0">
                <a:latin typeface="Calibri" pitchFamily="34" charset="0"/>
                <a:cs typeface="Calibri" pitchFamily="34" charset="0"/>
              </a:rPr>
              <a:t>Şehirler bazen kendi bölgelerine özgü eğlence biçimleri geliştirdiler. Örneğin </a:t>
            </a:r>
            <a:r>
              <a:rPr lang="tr-TR" altLang="en-US" sz="2000" dirty="0" err="1">
                <a:latin typeface="Calibri" pitchFamily="34" charset="0"/>
                <a:cs typeface="Calibri" pitchFamily="34" charset="0"/>
              </a:rPr>
              <a:t>Pisa'da</a:t>
            </a:r>
            <a:r>
              <a:rPr lang="tr-TR" altLang="en-US" sz="2000" dirty="0">
                <a:latin typeface="Calibri" pitchFamily="34" charset="0"/>
                <a:cs typeface="Calibri" pitchFamily="34" charset="0"/>
              </a:rPr>
              <a:t> en popüler spor olayı sahte bir dövüştü. Erkekler kasabadaki bir köprüde toplanır ve savaşa girerdi. Bu, </a:t>
            </a:r>
            <a:r>
              <a:rPr lang="tr-TR" altLang="en-US" sz="2000" dirty="0" err="1">
                <a:latin typeface="Calibri" pitchFamily="34" charset="0"/>
                <a:cs typeface="Calibri" pitchFamily="34" charset="0"/>
              </a:rPr>
              <a:t>Sarazenlerin</a:t>
            </a:r>
            <a:r>
              <a:rPr lang="tr-TR" altLang="en-US" sz="2000" dirty="0">
                <a:latin typeface="Calibri" pitchFamily="34" charset="0"/>
                <a:cs typeface="Calibri" pitchFamily="34" charset="0"/>
              </a:rPr>
              <a:t> mağlup edildiği tarihi bir savaşın anısıydı. Venedik şehri, yarışları ile tanınırdı. Bazı yerler boğa güreşleri, mızrak dövüşleri ve hatta eşek yarışlarıyla ünlüydü. </a:t>
            </a: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Rönesans</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45</a:t>
            </a:fld>
            <a:endParaRPr lang="tr-TR"/>
          </a:p>
        </p:txBody>
      </p:sp>
      <p:pic>
        <p:nvPicPr>
          <p:cNvPr id="28674" name="Picture 2" descr="People Of Pisa Italy DefeatThe Saracens 65+ Y/O Trade Ad Card | eB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996952"/>
            <a:ext cx="4762500"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714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İşin doğası gereği, Rönesans köylüsünün diğer saptırmalar için zamanı veya enerjisi yoktu. Aslında, bir süre sonra, hayatlarının iş etrafında döndüğü gerçeğine kızmaya başladılar. Sonuç olarak tarih birçok köylü isyanı kaydetti. Bu kızgınlık, Reformun başlangıcına kadar artmaya başladı. Martin Luther 95 tezini yayınladıktan sonra görüşleri değişmeye başladı. Reformun kesin teolojik sonuçları yoktu. Sıradan insan için de hayata bakış açısını değiştirdi. </a:t>
            </a:r>
            <a:endParaRPr lang="tr-TR" altLang="en-US" sz="2000" dirty="0" smtClean="0">
              <a:latin typeface="Calibri" pitchFamily="34" charset="0"/>
              <a:cs typeface="Calibri" pitchFamily="34" charset="0"/>
            </a:endParaRPr>
          </a:p>
          <a:p>
            <a:pPr>
              <a:lnSpc>
                <a:spcPct val="90000"/>
              </a:lnSpc>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Reform</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46</a:t>
            </a:fld>
            <a:endParaRPr lang="tr-TR"/>
          </a:p>
        </p:txBody>
      </p:sp>
    </p:spTree>
    <p:extLst>
      <p:ext uri="{BB962C8B-B14F-4D97-AF65-F5344CB8AC3E}">
        <p14:creationId xmlns:p14="http://schemas.microsoft.com/office/powerpoint/2010/main" val="3416745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Luther ve diğerlerinin öğretisi, çalışmalarındaki tüm insanların Tanrı'ya hizmet ettiğiydi. Şimdi bu temel bir gerçek gibi görünebilir, ancak bu zamandan önce, genellikle yalnızca din adamlarının Tanrı'ya hizmet ettiği düşünülüyordu. Bütün bunlar, bir köylünün hayatının iş etrafında döndüğünü göstermektedir. </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Reform</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47</a:t>
            </a:fld>
            <a:endParaRPr lang="tr-TR"/>
          </a:p>
        </p:txBody>
      </p:sp>
      <p:pic>
        <p:nvPicPr>
          <p:cNvPr id="23554" name="Picture 2" descr="Why did Martin Luther Post the 95 The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708920"/>
            <a:ext cx="5904656" cy="308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051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90000"/>
              </a:lnSpc>
            </a:pPr>
            <a:r>
              <a:rPr lang="tr-TR" altLang="en-US" sz="2000" dirty="0" smtClean="0">
                <a:latin typeface="Calibri" pitchFamily="34" charset="0"/>
                <a:cs typeface="Calibri" pitchFamily="34" charset="0"/>
              </a:rPr>
              <a:t>Protestanlık ve farklı anlayışlarının hakim olması</a:t>
            </a:r>
          </a:p>
          <a:p>
            <a:pPr>
              <a:lnSpc>
                <a:spcPct val="90000"/>
              </a:lnSpc>
            </a:pPr>
            <a:r>
              <a:rPr lang="tr-TR" altLang="en-US" sz="2000" dirty="0" smtClean="0">
                <a:latin typeface="Calibri" pitchFamily="34" charset="0"/>
                <a:cs typeface="Calibri" pitchFamily="34" charset="0"/>
              </a:rPr>
              <a:t>16. yüzyıldan 18. yüzyıla kadar her türlü spor ve eğlencenin yasaklanması ve lanetlenmesi</a:t>
            </a:r>
          </a:p>
          <a:p>
            <a:pPr>
              <a:lnSpc>
                <a:spcPct val="90000"/>
              </a:lnSpc>
            </a:pPr>
            <a:r>
              <a:rPr lang="tr-TR" altLang="en-US" sz="2000" dirty="0" err="1" smtClean="0">
                <a:latin typeface="Calibri" pitchFamily="34" charset="0"/>
                <a:cs typeface="Calibri" pitchFamily="34" charset="0"/>
              </a:rPr>
              <a:t>Kalvinizm</a:t>
            </a:r>
            <a:r>
              <a:rPr lang="tr-TR" altLang="en-US" sz="2000" dirty="0" smtClean="0">
                <a:latin typeface="Calibri" pitchFamily="34" charset="0"/>
                <a:cs typeface="Calibri" pitchFamily="34" charset="0"/>
              </a:rPr>
              <a:t> – Cenevre /İsviçre</a:t>
            </a:r>
          </a:p>
          <a:p>
            <a:pPr>
              <a:lnSpc>
                <a:spcPct val="90000"/>
              </a:lnSpc>
            </a:pPr>
            <a:r>
              <a:rPr lang="tr-TR" altLang="en-US" sz="2000" dirty="0" err="1" smtClean="0">
                <a:latin typeface="Calibri" pitchFamily="34" charset="0"/>
                <a:cs typeface="Calibri" pitchFamily="34" charset="0"/>
              </a:rPr>
              <a:t>Püritanizm</a:t>
            </a:r>
            <a:r>
              <a:rPr lang="tr-TR" altLang="en-US" sz="2000" dirty="0" smtClean="0">
                <a:latin typeface="Calibri" pitchFamily="34" charset="0"/>
                <a:cs typeface="Calibri" pitchFamily="34" charset="0"/>
              </a:rPr>
              <a:t>- Anglikanizm- İngiltere</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Reform</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48</a:t>
            </a:fld>
            <a:endParaRPr lang="tr-TR"/>
          </a:p>
        </p:txBody>
      </p:sp>
    </p:spTree>
    <p:extLst>
      <p:ext uri="{BB962C8B-B14F-4D97-AF65-F5344CB8AC3E}">
        <p14:creationId xmlns:p14="http://schemas.microsoft.com/office/powerpoint/2010/main" val="2454616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a:lnSpc>
                <a:spcPct val="90000"/>
              </a:lnSpc>
            </a:pPr>
            <a:r>
              <a:rPr lang="tr-TR" altLang="en-US" sz="2000" dirty="0" smtClean="0">
                <a:latin typeface="Calibri" pitchFamily="34" charset="0"/>
                <a:cs typeface="Calibri" pitchFamily="34" charset="0"/>
              </a:rPr>
              <a:t>3 temel tür:</a:t>
            </a:r>
          </a:p>
          <a:p>
            <a:pPr marL="0" indent="0">
              <a:lnSpc>
                <a:spcPct val="90000"/>
              </a:lnSpc>
              <a:buNone/>
            </a:pPr>
            <a:r>
              <a:rPr lang="tr-TR" altLang="en-US" sz="2000" dirty="0" smtClean="0">
                <a:latin typeface="Calibri" pitchFamily="34" charset="0"/>
                <a:cs typeface="Calibri" pitchFamily="34" charset="0"/>
              </a:rPr>
              <a:t>1. Avlanma parkları: Günümüzde kamusal parklar haline gelmişlerdir. Berlin’deki </a:t>
            </a:r>
            <a:r>
              <a:rPr lang="tr-TR" altLang="en-US" sz="2000" dirty="0" err="1" smtClean="0">
                <a:latin typeface="Calibri" pitchFamily="34" charset="0"/>
                <a:cs typeface="Calibri" pitchFamily="34" charset="0"/>
              </a:rPr>
              <a:t>Tiergarten</a:t>
            </a:r>
            <a:r>
              <a:rPr lang="tr-TR" altLang="en-US" sz="2000" dirty="0" smtClean="0">
                <a:latin typeface="Calibri" pitchFamily="34" charset="0"/>
                <a:cs typeface="Calibri" pitchFamily="34" charset="0"/>
              </a:rPr>
              <a:t> buna örnek verilebilir.</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Rekreasyon Parklarının Gelişimi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49</a:t>
            </a:fld>
            <a:endParaRPr lang="tr-T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548" y="2276872"/>
            <a:ext cx="5346171" cy="400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784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smtClean="0">
                <a:latin typeface="Calibri" pitchFamily="34" charset="0"/>
                <a:cs typeface="Calibri" pitchFamily="34" charset="0"/>
              </a:rPr>
              <a:t>2. İngiliz stili parklar: Doğallığın ön planda olduğu park yapısıdır. Münih’teki </a:t>
            </a:r>
            <a:r>
              <a:rPr lang="tr-TR" altLang="en-US" sz="2000" dirty="0" err="1" smtClean="0">
                <a:latin typeface="Calibri" pitchFamily="34" charset="0"/>
                <a:cs typeface="Calibri" pitchFamily="34" charset="0"/>
              </a:rPr>
              <a:t>Englischer</a:t>
            </a:r>
            <a:r>
              <a:rPr lang="tr-TR" altLang="en-US" sz="2000" dirty="0" smtClean="0">
                <a:latin typeface="Calibri" pitchFamily="34" charset="0"/>
                <a:cs typeface="Calibri" pitchFamily="34" charset="0"/>
              </a:rPr>
              <a:t> </a:t>
            </a:r>
            <a:r>
              <a:rPr lang="tr-TR" altLang="en-US" sz="2000" dirty="0" err="1" smtClean="0">
                <a:latin typeface="Calibri" pitchFamily="34" charset="0"/>
                <a:cs typeface="Calibri" pitchFamily="34" charset="0"/>
              </a:rPr>
              <a:t>Garten</a:t>
            </a:r>
            <a:r>
              <a:rPr lang="tr-TR" altLang="en-US" sz="2000" dirty="0" smtClean="0">
                <a:latin typeface="Calibri" pitchFamily="34" charset="0"/>
                <a:cs typeface="Calibri" pitchFamily="34" charset="0"/>
              </a:rPr>
              <a:t> örnek verilebilir. (3.7 kilometrekare)</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Rekreasyon Parklarının Gelişimi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50</a:t>
            </a:fld>
            <a:endParaRPr lang="tr-T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916832"/>
            <a:ext cx="642937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442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a:latin typeface="Calibri" pitchFamily="34" charset="0"/>
                <a:cs typeface="Calibri" pitchFamily="34" charset="0"/>
              </a:rPr>
              <a:t>3</a:t>
            </a:r>
            <a:r>
              <a:rPr lang="tr-TR" altLang="en-US" sz="2000" dirty="0" smtClean="0">
                <a:latin typeface="Calibri" pitchFamily="34" charset="0"/>
                <a:cs typeface="Calibri" pitchFamily="34" charset="0"/>
              </a:rPr>
              <a:t>. Fransız stili parklar: Süslemenin ön planda olduğu park yapısıdır. </a:t>
            </a:r>
            <a:r>
              <a:rPr lang="tr-TR" altLang="en-US" sz="2000" dirty="0" err="1" smtClean="0">
                <a:latin typeface="Calibri" pitchFamily="34" charset="0"/>
                <a:cs typeface="Calibri" pitchFamily="34" charset="0"/>
              </a:rPr>
              <a:t>Schwetzingen</a:t>
            </a:r>
            <a:r>
              <a:rPr lang="tr-TR" altLang="en-US" sz="2000" dirty="0" smtClean="0">
                <a:latin typeface="Calibri" pitchFamily="34" charset="0"/>
                <a:cs typeface="Calibri" pitchFamily="34" charset="0"/>
              </a:rPr>
              <a:t> Kalesi bahçesi örnek verilebilir. </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Rekreasyon Parklarının Gelişimi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51</a:t>
            </a:fld>
            <a:endParaRPr lang="tr-T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988840"/>
            <a:ext cx="7050360" cy="3983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6465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smtClean="0">
                <a:latin typeface="Calibri" pitchFamily="34" charset="0"/>
                <a:cs typeface="Calibri" pitchFamily="34" charset="0"/>
              </a:rPr>
              <a:t>1500 yılından 1800’lü yılların sonuna dek, Avrupa asilleri özel mülkiyetlerinde eğlence parkları oluşturmuşlardır. İngiltere’de buna örnek olarak St. James’ Park ve Hyde Park, Fransa’da ise </a:t>
            </a:r>
            <a:r>
              <a:rPr lang="tr-TR" altLang="en-US" sz="2000" dirty="0" err="1" smtClean="0">
                <a:latin typeface="Calibri" pitchFamily="34" charset="0"/>
                <a:cs typeface="Calibri" pitchFamily="34" charset="0"/>
              </a:rPr>
              <a:t>Tuileries</a:t>
            </a:r>
            <a:r>
              <a:rPr lang="tr-TR" altLang="en-US" sz="2000" dirty="0" smtClean="0">
                <a:latin typeface="Calibri" pitchFamily="34" charset="0"/>
                <a:cs typeface="Calibri" pitchFamily="34" charset="0"/>
              </a:rPr>
              <a:t> (1564-1667-1789) ve </a:t>
            </a:r>
            <a:r>
              <a:rPr lang="tr-TR" altLang="en-US" sz="2000" dirty="0" err="1" smtClean="0">
                <a:latin typeface="Calibri" pitchFamily="34" charset="0"/>
                <a:cs typeface="Calibri" pitchFamily="34" charset="0"/>
              </a:rPr>
              <a:t>Versailles</a:t>
            </a:r>
            <a:r>
              <a:rPr lang="tr-TR" altLang="en-US" sz="2000" dirty="0" smtClean="0">
                <a:latin typeface="Calibri" pitchFamily="34" charset="0"/>
                <a:cs typeface="Calibri" pitchFamily="34" charset="0"/>
              </a:rPr>
              <a:t> parkları örnek verilebilir.</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Rekreasyon Parklarının Gelişimi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52</a:t>
            </a:fld>
            <a:endParaRPr lang="tr-T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420888"/>
            <a:ext cx="5154149" cy="386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636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smtClean="0">
                <a:latin typeface="Calibri" pitchFamily="34" charset="0"/>
                <a:cs typeface="Calibri" pitchFamily="34" charset="0"/>
              </a:rPr>
              <a:t>Zengin sınıf zaman sınırı olmaksızın rekreasyon faaliyetlerine katılırken, işçi sınıfı ise sadece haftanın bir günü ve resmi tatil günlerinde tatil yapabiliyordu. Ancak bu durum bile itirazların yükselmesine neden olmuştur. Ekonomistler ve işadamları tatil günlerinin azaltılması için otoritelere baskı yapmaktaydı.</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Rekreasyon Faaliyetlerinin Yükselişine İtiraz</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53</a:t>
            </a:fld>
            <a:endParaRPr lang="tr-TR"/>
          </a:p>
        </p:txBody>
      </p:sp>
    </p:spTree>
    <p:extLst>
      <p:ext uri="{BB962C8B-B14F-4D97-AF65-F5344CB8AC3E}">
        <p14:creationId xmlns:p14="http://schemas.microsoft.com/office/powerpoint/2010/main" val="341803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Fransa’da kafelerin popülerleşmesi bu döneme denk gelmektedir. İlk kahvehane 1550 İstanbul olduğu varsayılsa da Fransız tipi kafe 1672 yılında İzmirli bir Ermeni olan Pascal Rosée tarafından açılmıştır. 1686 Café Procope günümüzde hala hizmet vermektedir. Voltaire, Rousseau, Diderot ve D’Alembert müşterilerindendir. 1723 yılında 323 kafe varken, 1790 yılında 1800’den fazla sayıda bulunmaktadır.</a:t>
            </a:r>
          </a:p>
          <a:p>
            <a:pPr marL="0" indent="0" algn="just">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Kafeler</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54</a:t>
            </a:fld>
            <a:endParaRPr lang="tr-TR"/>
          </a:p>
        </p:txBody>
      </p:sp>
      <p:pic>
        <p:nvPicPr>
          <p:cNvPr id="29698" name="Picture 2" descr="Le Procope, the oldest café in Par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996952"/>
            <a:ext cx="4499992" cy="2836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904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smtClean="0">
                <a:latin typeface="Calibri" pitchFamily="34" charset="0"/>
                <a:cs typeface="Calibri" pitchFamily="34" charset="0"/>
              </a:rPr>
              <a:t>Avusturya </a:t>
            </a:r>
            <a:r>
              <a:rPr lang="tr-TR" altLang="en-US" sz="2000" dirty="0">
                <a:latin typeface="Calibri" pitchFamily="34" charset="0"/>
                <a:cs typeface="Calibri" pitchFamily="34" charset="0"/>
              </a:rPr>
              <a:t>tipi kahve evlerinin ilki ise yine bir Ermeni olan Johannes Diodato (</a:t>
            </a:r>
            <a:r>
              <a:rPr lang="tr-TR" altLang="en-US" sz="2000" dirty="0" err="1">
                <a:latin typeface="Calibri" pitchFamily="34" charset="0"/>
                <a:cs typeface="Calibri" pitchFamily="34" charset="0"/>
              </a:rPr>
              <a:t>Hovhannes</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Asdvadzadourian</a:t>
            </a:r>
            <a:r>
              <a:rPr lang="tr-TR" altLang="en-US" sz="2000" dirty="0">
                <a:latin typeface="Calibri" pitchFamily="34" charset="0"/>
                <a:cs typeface="Calibri" pitchFamily="34" charset="0"/>
              </a:rPr>
              <a:t>) tarafından açılmıştır. </a:t>
            </a:r>
            <a:r>
              <a:rPr lang="tr-TR" altLang="en-US" sz="2000" dirty="0" err="1">
                <a:latin typeface="Calibri" pitchFamily="34" charset="0"/>
                <a:cs typeface="Calibri" pitchFamily="34" charset="0"/>
              </a:rPr>
              <a:t>Jerzy</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Franciszek</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Kulczycki</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Rutenyalı</a:t>
            </a:r>
            <a:r>
              <a:rPr lang="tr-TR" altLang="en-US" sz="2000" dirty="0">
                <a:latin typeface="Calibri" pitchFamily="34" charset="0"/>
                <a:cs typeface="Calibri" pitchFamily="34" charset="0"/>
              </a:rPr>
              <a:t> ise bir sonraki yıl ikinci kafeyi açmıştır.</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Kafeler</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55</a:t>
            </a:fld>
            <a:endParaRPr lang="tr-TR"/>
          </a:p>
        </p:txBody>
      </p:sp>
      <p:pic>
        <p:nvPicPr>
          <p:cNvPr id="30722" name="Picture 2" descr="First european coffee shop-viennese coffee house Painting by Vali Irina  Ciobanu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490419"/>
            <a:ext cx="5184576" cy="3698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595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r>
              <a:rPr lang="tr-TR" altLang="en-US" sz="2000" dirty="0" smtClean="0">
                <a:latin typeface="Calibri" pitchFamily="34" charset="0"/>
                <a:cs typeface="Calibri" pitchFamily="34" charset="0"/>
              </a:rPr>
              <a:t>Şehirleşme</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smtClean="0">
                <a:latin typeface="Calibri" pitchFamily="34" charset="0"/>
                <a:cs typeface="Calibri" pitchFamily="34" charset="0"/>
              </a:rPr>
              <a:t>Çalışma saatlerinde azalma</a:t>
            </a: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smtClean="0">
                <a:latin typeface="Calibri" pitchFamily="34" charset="0"/>
                <a:cs typeface="Calibri" pitchFamily="34" charset="0"/>
              </a:rPr>
              <a:t>Rekreasyonun çalışma hayatına olumlu etkisinin anlaşılması</a:t>
            </a:r>
            <a:endParaRPr lang="tr-TR" altLang="en-US" sz="2000" dirty="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Endüstri Devrimi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56</a:t>
            </a:fld>
            <a:endParaRPr lang="tr-TR"/>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212976"/>
            <a:ext cx="4503210" cy="305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416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Endüstri Devrimi</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57</a:t>
            </a:fld>
            <a:endParaRPr lang="tr-T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17838"/>
            <a:ext cx="7949947" cy="548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469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a:latin typeface="Calibri" pitchFamily="34" charset="0"/>
                <a:cs typeface="Calibri" pitchFamily="34" charset="0"/>
                <a:hlinkClick r:id="rId2"/>
              </a:rPr>
              <a:t>https://www.tworeddots.com/view/heres-what-people-did-on-their-free-time-in-the-middle-ages/&amp;</a:t>
            </a:r>
            <a:r>
              <a:rPr lang="tr-TR" altLang="en-US" sz="2000" dirty="0" smtClean="0">
                <a:latin typeface="Calibri" pitchFamily="34" charset="0"/>
                <a:cs typeface="Calibri" pitchFamily="34" charset="0"/>
                <a:hlinkClick r:id="rId2"/>
              </a:rPr>
              <a:t>page=8</a:t>
            </a:r>
            <a:endParaRPr lang="tr-TR" altLang="en-US" sz="2000" dirty="0" smtClean="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a:latin typeface="Calibri" pitchFamily="34" charset="0"/>
                <a:cs typeface="Calibri" pitchFamily="34" charset="0"/>
                <a:hlinkClick r:id="rId3"/>
              </a:rPr>
              <a:t>http://</a:t>
            </a:r>
            <a:r>
              <a:rPr lang="tr-TR" altLang="en-US" sz="2000" dirty="0" smtClean="0">
                <a:latin typeface="Calibri" pitchFamily="34" charset="0"/>
                <a:cs typeface="Calibri" pitchFamily="34" charset="0"/>
                <a:hlinkClick r:id="rId3"/>
              </a:rPr>
              <a:t>www.localhistories.org/middlegames.html</a:t>
            </a:r>
            <a:endParaRPr lang="tr-TR" altLang="en-US" sz="2000" dirty="0" smtClean="0">
              <a:latin typeface="Calibri" pitchFamily="34" charset="0"/>
              <a:cs typeface="Calibri" pitchFamily="34" charset="0"/>
            </a:endParaRPr>
          </a:p>
          <a:p>
            <a:pPr marL="0" indent="0">
              <a:lnSpc>
                <a:spcPct val="90000"/>
              </a:lnSpc>
              <a:buNone/>
            </a:pPr>
            <a:endParaRPr lang="tr-TR" altLang="en-US" sz="2000" dirty="0">
              <a:latin typeface="Calibri" pitchFamily="34" charset="0"/>
              <a:cs typeface="Calibri" pitchFamily="34" charset="0"/>
            </a:endParaRPr>
          </a:p>
          <a:p>
            <a:pPr marL="0" indent="0">
              <a:lnSpc>
                <a:spcPct val="90000"/>
              </a:lnSpc>
              <a:buNone/>
            </a:pPr>
            <a:r>
              <a:rPr lang="tr-TR" altLang="en-US" sz="2000" dirty="0">
                <a:latin typeface="Calibri" pitchFamily="34" charset="0"/>
                <a:cs typeface="Calibri" pitchFamily="34" charset="0"/>
                <a:hlinkClick r:id="rId4"/>
              </a:rPr>
              <a:t>https://courses.lumenlearning.com/atd-herkimer-westerncivilization/chapter/art-and-patronage</a:t>
            </a:r>
            <a:r>
              <a:rPr lang="tr-TR" altLang="en-US" sz="2000" dirty="0" smtClean="0">
                <a:latin typeface="Calibri" pitchFamily="34" charset="0"/>
                <a:cs typeface="Calibri" pitchFamily="34" charset="0"/>
                <a:hlinkClick r:id="rId4"/>
              </a:rPr>
              <a:t>/</a:t>
            </a:r>
            <a:r>
              <a:rPr lang="tr-TR" altLang="en-US" sz="2000" dirty="0" smtClean="0">
                <a:latin typeface="Calibri" pitchFamily="34" charset="0"/>
                <a:cs typeface="Calibri" pitchFamily="34" charset="0"/>
              </a:rPr>
              <a:t> </a:t>
            </a:r>
          </a:p>
        </p:txBody>
      </p:sp>
      <p:sp>
        <p:nvSpPr>
          <p:cNvPr id="5122" name="Rectangle 2"/>
          <p:cNvSpPr>
            <a:spLocks noGrp="1" noChangeArrowheads="1"/>
          </p:cNvSpPr>
          <p:nvPr>
            <p:ph type="title"/>
          </p:nvPr>
        </p:nvSpPr>
        <p:spPr/>
        <p:txBody>
          <a:bodyPr/>
          <a:lstStyle/>
          <a:p>
            <a:pPr eaLnBrk="1" fontAlgn="auto" hangingPunct="1">
              <a:spcAft>
                <a:spcPts val="0"/>
              </a:spcAft>
              <a:defRPr/>
            </a:pPr>
            <a:r>
              <a:rPr lang="tr-TR" altLang="en-US" sz="2800" dirty="0" smtClean="0">
                <a:latin typeface="Calibri" pitchFamily="34" charset="0"/>
                <a:cs typeface="Calibri" pitchFamily="34" charset="0"/>
              </a:rPr>
              <a:t>Kaynakça</a:t>
            </a:r>
          </a:p>
        </p:txBody>
      </p:sp>
      <p:sp>
        <p:nvSpPr>
          <p:cNvPr id="4" name="Veri Yer Tutucusu 3"/>
          <p:cNvSpPr>
            <a:spLocks noGrp="1"/>
          </p:cNvSpPr>
          <p:nvPr>
            <p:ph type="dt" sz="quarter" idx="11"/>
          </p:nvPr>
        </p:nvSpPr>
        <p:spPr/>
        <p:txBody>
          <a:bodyPr/>
          <a:lstStyle/>
          <a:p>
            <a:pPr>
              <a:defRPr/>
            </a:pPr>
            <a:fld id="{588E5DC9-BA40-4282-BF26-1A35E985D6FD}" type="datetime1">
              <a:rPr lang="tr-TR" smtClean="0"/>
              <a:pPr>
                <a:defRPr/>
              </a:pPr>
              <a:t>15.03.2023</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smtClean="0"/>
              <a:pPr>
                <a:defRPr/>
              </a:pPr>
              <a:t>58</a:t>
            </a:fld>
            <a:endParaRPr lang="tr-TR"/>
          </a:p>
        </p:txBody>
      </p:sp>
    </p:spTree>
    <p:extLst>
      <p:ext uri="{BB962C8B-B14F-4D97-AF65-F5344CB8AC3E}">
        <p14:creationId xmlns:p14="http://schemas.microsoft.com/office/powerpoint/2010/main" val="71883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656</TotalTime>
  <Words>2767</Words>
  <Application>Microsoft Office PowerPoint</Application>
  <PresentationFormat>Ekran Gösterisi (4:3)</PresentationFormat>
  <Paragraphs>270</Paragraphs>
  <Slides>58</Slides>
  <Notes>0</Notes>
  <HiddenSlides>0</HiddenSlides>
  <MMClips>0</MMClips>
  <ScaleCrop>false</ScaleCrop>
  <HeadingPairs>
    <vt:vector size="4" baseType="variant">
      <vt:variant>
        <vt:lpstr>Tema</vt:lpstr>
      </vt:variant>
      <vt:variant>
        <vt:i4>1</vt:i4>
      </vt:variant>
      <vt:variant>
        <vt:lpstr>Slayt Başlıkları</vt:lpstr>
      </vt:variant>
      <vt:variant>
        <vt:i4>58</vt:i4>
      </vt:variant>
    </vt:vector>
  </HeadingPairs>
  <TitlesOfParts>
    <vt:vector size="59" baseType="lpstr">
      <vt:lpstr>sunum_sablon (1)</vt:lpstr>
      <vt:lpstr>PowerPoint Sunusu</vt:lpstr>
      <vt:lpstr>Boş Zaman Aktivitelerinin Tarihçesi II</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Ortaçağ</vt:lpstr>
      <vt:lpstr>Rönesans</vt:lpstr>
      <vt:lpstr>Rönesans</vt:lpstr>
      <vt:lpstr>PowerPoint Sunusu</vt:lpstr>
      <vt:lpstr>Rönesans</vt:lpstr>
      <vt:lpstr>Rönesans</vt:lpstr>
      <vt:lpstr>Rönesans</vt:lpstr>
      <vt:lpstr>Rönesans</vt:lpstr>
      <vt:lpstr>PowerPoint Sunusu</vt:lpstr>
      <vt:lpstr>Rönesans</vt:lpstr>
      <vt:lpstr>Rönesans</vt:lpstr>
      <vt:lpstr>Rönesans</vt:lpstr>
      <vt:lpstr>Rönesans</vt:lpstr>
      <vt:lpstr>Rönesans</vt:lpstr>
      <vt:lpstr>Rönesans</vt:lpstr>
      <vt:lpstr>Opera</vt:lpstr>
      <vt:lpstr>Opera</vt:lpstr>
      <vt:lpstr>Rönesans</vt:lpstr>
      <vt:lpstr>Rönesans</vt:lpstr>
      <vt:lpstr>Rönesans</vt:lpstr>
      <vt:lpstr>Rönesans</vt:lpstr>
      <vt:lpstr>Reform</vt:lpstr>
      <vt:lpstr>Reform</vt:lpstr>
      <vt:lpstr>Reform</vt:lpstr>
      <vt:lpstr>Rekreasyon Parklarının Gelişimi</vt:lpstr>
      <vt:lpstr>Rekreasyon Parklarının Gelişimi</vt:lpstr>
      <vt:lpstr>Rekreasyon Parklarının Gelişimi</vt:lpstr>
      <vt:lpstr>Rekreasyon Parklarının Gelişimi</vt:lpstr>
      <vt:lpstr>Rekreasyon Faaliyetlerinin Yükselişine İtiraz</vt:lpstr>
      <vt:lpstr>Kafeler</vt:lpstr>
      <vt:lpstr>Kafeler</vt:lpstr>
      <vt:lpstr>Endüstri Devrimi</vt:lpstr>
      <vt:lpstr>Endüstri Devrimi</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72</cp:revision>
  <cp:lastPrinted>1601-01-01T00:00:00Z</cp:lastPrinted>
  <dcterms:created xsi:type="dcterms:W3CDTF">2020-01-12T16:37:33Z</dcterms:created>
  <dcterms:modified xsi:type="dcterms:W3CDTF">2023-03-14T21:05:33Z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