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308" r:id="rId5"/>
    <p:sldId id="259" r:id="rId6"/>
    <p:sldId id="260" r:id="rId7"/>
    <p:sldId id="261" r:id="rId8"/>
    <p:sldId id="262" r:id="rId9"/>
    <p:sldId id="263" r:id="rId10"/>
    <p:sldId id="264" r:id="rId11"/>
    <p:sldId id="265" r:id="rId12"/>
    <p:sldId id="266" r:id="rId13"/>
    <p:sldId id="267" r:id="rId14"/>
    <p:sldId id="268" r:id="rId15"/>
    <p:sldId id="274" r:id="rId16"/>
    <p:sldId id="275" r:id="rId17"/>
    <p:sldId id="276" r:id="rId18"/>
    <p:sldId id="277" r:id="rId19"/>
    <p:sldId id="278" r:id="rId20"/>
    <p:sldId id="279" r:id="rId21"/>
    <p:sldId id="280" r:id="rId22"/>
    <p:sldId id="281" r:id="rId23"/>
    <p:sldId id="283" r:id="rId24"/>
    <p:sldId id="284" r:id="rId25"/>
    <p:sldId id="307" r:id="rId26"/>
    <p:sldId id="285" r:id="rId27"/>
    <p:sldId id="286" r:id="rId28"/>
    <p:sldId id="287" r:id="rId29"/>
    <p:sldId id="288" r:id="rId30"/>
    <p:sldId id="289" r:id="rId31"/>
    <p:sldId id="290" r:id="rId32"/>
    <p:sldId id="291" r:id="rId33"/>
    <p:sldId id="292" r:id="rId34"/>
    <p:sldId id="293" r:id="rId35"/>
    <p:sldId id="294" r:id="rId36"/>
    <p:sldId id="305" r:id="rId37"/>
    <p:sldId id="306" r:id="rId38"/>
    <p:sldId id="309" r:id="rId39"/>
    <p:sldId id="310" r:id="rId40"/>
    <p:sldId id="311" r:id="rId41"/>
    <p:sldId id="312" r:id="rId42"/>
    <p:sldId id="313" r:id="rId43"/>
    <p:sldId id="314" r:id="rId44"/>
    <p:sldId id="315"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117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Date Placeholder 6"/>
          <p:cNvSpPr>
            <a:spLocks noGrp="1"/>
          </p:cNvSpPr>
          <p:nvPr>
            <p:ph type="dt" sz="half" idx="10"/>
          </p:nvPr>
        </p:nvSpPr>
        <p:spPr/>
        <p:txBody>
          <a:bodyPr/>
          <a:lstStyle/>
          <a:p>
            <a:fld id="{33CD0B10-119B-4FCE-919D-6FEF5055EF76}" type="datetimeFigureOut">
              <a:rPr lang="tr-TR" smtClean="0"/>
              <a:t>1.05.2021</a:t>
            </a:fld>
            <a:endParaRPr lang="tr-TR"/>
          </a:p>
        </p:txBody>
      </p:sp>
      <p:sp>
        <p:nvSpPr>
          <p:cNvPr id="8" name="Slide Number Placeholder 7"/>
          <p:cNvSpPr>
            <a:spLocks noGrp="1"/>
          </p:cNvSpPr>
          <p:nvPr>
            <p:ph type="sldNum" sz="quarter" idx="11"/>
          </p:nvPr>
        </p:nvSpPr>
        <p:spPr/>
        <p:txBody>
          <a:bodyPr/>
          <a:lstStyle/>
          <a:p>
            <a:fld id="{6E182FF3-2695-461C-9307-696A7E2EA2B6}" type="slidenum">
              <a:rPr lang="tr-TR" smtClean="0"/>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10"/>
          </p:nvPr>
        </p:nvSpPr>
        <p:spPr/>
        <p:txBody>
          <a:bodyPr/>
          <a:lstStyle/>
          <a:p>
            <a:fld id="{33CD0B10-119B-4FCE-919D-6FEF5055EF76}" type="datetimeFigureOut">
              <a:rPr lang="tr-TR" smtClean="0"/>
              <a:t>1.05.2021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3CD0B10-119B-4FCE-919D-6FEF5055EF76}" type="datetimeFigureOut">
              <a:rPr lang="tr-TR" smtClean="0"/>
              <a:t>1.05.2021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E182FF3-2695-461C-9307-696A7E2EA2B6}" type="slidenum">
              <a:rPr lang="tr-TR" smtClean="0"/>
              <a:t>‹#›</a:t>
            </a:fld>
            <a:endParaRPr lang="tr-T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5" name="Date Placeholder 4"/>
          <p:cNvSpPr>
            <a:spLocks noGrp="1"/>
          </p:cNvSpPr>
          <p:nvPr>
            <p:ph type="dt" sz="half" idx="10"/>
          </p:nvPr>
        </p:nvSpPr>
        <p:spPr/>
        <p:txBody>
          <a:bodyPr/>
          <a:lstStyle/>
          <a:p>
            <a:fld id="{33CD0B10-119B-4FCE-919D-6FEF5055EF76}" type="datetimeFigureOut">
              <a:rPr lang="tr-TR" smtClean="0"/>
              <a:t>1.05.2021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E182FF3-2695-461C-9307-696A7E2EA2B6}" type="slidenum">
              <a:rPr lang="tr-TR" smtClean="0"/>
              <a:t>‹#›</a:t>
            </a:fld>
            <a:endParaRPr lang="tr-TR"/>
          </a:p>
        </p:txBody>
      </p:sp>
      <p:sp>
        <p:nvSpPr>
          <p:cNvPr id="9" name="Content Placeholder 8"/>
          <p:cNvSpPr>
            <a:spLocks noGrp="1"/>
          </p:cNvSpPr>
          <p:nvPr>
            <p:ph sz="quarter" idx="13"/>
          </p:nvPr>
        </p:nvSpPr>
        <p:spPr>
          <a:xfrm>
            <a:off x="365760" y="1600200"/>
            <a:ext cx="4041648" cy="452628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33CD0B10-119B-4FCE-919D-6FEF5055EF76}" type="datetimeFigureOut">
              <a:rPr lang="tr-TR" smtClean="0"/>
              <a:t>1.05.2021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E182FF3-2695-461C-9307-696A7E2EA2B6}" type="slidenum">
              <a:rPr lang="tr-TR" smtClean="0"/>
              <a:t>‹#›</a:t>
            </a:fld>
            <a:endParaRPr lang="tr-TR"/>
          </a:p>
        </p:txBody>
      </p:sp>
      <p:sp>
        <p:nvSpPr>
          <p:cNvPr id="11" name="Content Placeholder 10"/>
          <p:cNvSpPr>
            <a:spLocks noGrp="1"/>
          </p:cNvSpPr>
          <p:nvPr>
            <p:ph sz="quarter" idx="13"/>
          </p:nvPr>
        </p:nvSpPr>
        <p:spPr>
          <a:xfrm>
            <a:off x="457200" y="2212848"/>
            <a:ext cx="4041648" cy="391363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3CD0B10-119B-4FCE-919D-6FEF5055EF76}" type="datetimeFigureOut">
              <a:rPr lang="tr-TR" smtClean="0"/>
              <a:t>1.05.2021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D0B10-119B-4FCE-919D-6FEF5055EF76}" type="datetimeFigureOut">
              <a:rPr lang="tr-TR" smtClean="0"/>
              <a:t>1.05.2021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3CD0B10-119B-4FCE-919D-6FEF5055EF76}" type="datetimeFigureOut">
              <a:rPr lang="tr-TR" smtClean="0"/>
              <a:t>1.05.2021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3CD0B10-119B-4FCE-919D-6FEF5055EF76}" type="datetimeFigureOut">
              <a:rPr lang="tr-TR" smtClean="0"/>
              <a:t>1.05.2021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3CD0B10-119B-4FCE-919D-6FEF5055EF76}" type="datetimeFigureOut">
              <a:rPr lang="tr-TR" smtClean="0"/>
              <a:t>1.05.2021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3CD0B10-119B-4FCE-919D-6FEF5055EF76}" type="datetimeFigureOut">
              <a:rPr lang="tr-TR" smtClean="0"/>
              <a:t>1.05.2021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E182FF3-2695-461C-9307-696A7E2EA2B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dirty="0" smtClean="0"/>
              <a:t>Asıl başlık stili için tıklatın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3CD0B10-119B-4FCE-919D-6FEF5055EF76}" type="datetimeFigureOut">
              <a:rPr lang="tr-TR" smtClean="0"/>
              <a:t>1.05.2021</a:t>
            </a:fld>
            <a:endParaRPr lang="tr-T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tr-T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E182FF3-2695-461C-9307-696A7E2EA2B6}" type="slidenum">
              <a:rPr lang="tr-TR" smtClean="0"/>
              <a:t>‹#›</a:t>
            </a:fld>
            <a:endParaRPr lang="tr-T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3600" kern="1200">
          <a:solidFill>
            <a:schemeClr val="tx2"/>
          </a:solidFill>
          <a:effectLst>
            <a:outerShdw blurRad="63500" dist="38100" dir="5400000" algn="t" rotWithShape="0">
              <a:prstClr val="black">
                <a:alpha val="25000"/>
              </a:prstClr>
            </a:outerShdw>
          </a:effectLst>
          <a:latin typeface="Calibri" pitchFamily="34" charset="0"/>
          <a:ea typeface="+mj-ea"/>
          <a:cs typeface="Calibri"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Calibri" pitchFamily="34" charset="0"/>
          <a:ea typeface="+mn-ea"/>
          <a:cs typeface="Calibri" pitchFamily="34" charset="0"/>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Calibri" pitchFamily="34" charset="0"/>
          <a:ea typeface="+mn-ea"/>
          <a:cs typeface="Calibri"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Calibri" pitchFamily="34" charset="0"/>
          <a:ea typeface="+mn-ea"/>
          <a:cs typeface="Calibri" pitchFamily="34" charset="0"/>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Calibri" pitchFamily="34" charset="0"/>
          <a:ea typeface="+mn-ea"/>
          <a:cs typeface="Calibri"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Calibri" pitchFamily="34" charset="0"/>
          <a:ea typeface="+mn-ea"/>
          <a:cs typeface="Calibri" pitchFamily="34" charset="0"/>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14348" y="1714488"/>
            <a:ext cx="7772400" cy="1470025"/>
          </a:xfrm>
        </p:spPr>
        <p:txBody>
          <a:bodyPr/>
          <a:lstStyle/>
          <a:p>
            <a:r>
              <a:rPr lang="tr-TR" sz="3200" dirty="0" smtClean="0"/>
              <a:t>YEŞİL PAZARLAMA</a:t>
            </a:r>
            <a:endParaRPr lang="tr-TR" sz="3200" dirty="0"/>
          </a:p>
        </p:txBody>
      </p:sp>
      <p:sp>
        <p:nvSpPr>
          <p:cNvPr id="3" name="2 Alt Başlık"/>
          <p:cNvSpPr>
            <a:spLocks noGrp="1"/>
          </p:cNvSpPr>
          <p:nvPr>
            <p:ph type="subTitle" idx="1"/>
          </p:nvPr>
        </p:nvSpPr>
        <p:spPr>
          <a:xfrm>
            <a:off x="1285852" y="3357562"/>
            <a:ext cx="6400800" cy="614370"/>
          </a:xfrm>
        </p:spPr>
        <p:txBody>
          <a:bodyPr/>
          <a:lstStyle/>
          <a:p>
            <a:r>
              <a:rPr lang="tr-TR" dirty="0" smtClean="0"/>
              <a:t>(GREEN MARKETİNG)</a:t>
            </a:r>
            <a:endParaRPr lang="tr-TR"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571480"/>
            <a:ext cx="8229600" cy="5435811"/>
          </a:xfrm>
        </p:spPr>
        <p:txBody>
          <a:bodyPr>
            <a:normAutofit/>
          </a:bodyPr>
          <a:lstStyle/>
          <a:p>
            <a:pPr algn="just"/>
            <a:r>
              <a:rPr lang="tr-TR" dirty="0" smtClean="0">
                <a:solidFill>
                  <a:schemeClr val="accent1">
                    <a:lumMod val="50000"/>
                  </a:schemeClr>
                </a:solidFill>
              </a:rPr>
              <a:t>Yeşil Pazarlama; kirlilik üzerine yapılan pazarlama çalışmalarını, enerji tüketimiyle ilgili konuları ve yenilenemeyen kaynakların tüketiminin olumlu ve olumsuz yanlarını inceleyen bir bilim dalıdır. </a:t>
            </a:r>
          </a:p>
          <a:p>
            <a:pPr algn="just">
              <a:buNone/>
            </a:pPr>
            <a:endParaRPr lang="tr-TR" dirty="0" smtClean="0">
              <a:solidFill>
                <a:schemeClr val="accent1">
                  <a:lumMod val="50000"/>
                </a:schemeClr>
              </a:solidFill>
            </a:endParaRPr>
          </a:p>
          <a:p>
            <a:pPr algn="ctr">
              <a:buNone/>
            </a:pPr>
            <a:r>
              <a:rPr lang="tr-TR" dirty="0" smtClean="0">
                <a:solidFill>
                  <a:schemeClr val="accent1">
                    <a:lumMod val="50000"/>
                  </a:schemeClr>
                </a:solidFill>
              </a:rPr>
              <a:t>Veya,</a:t>
            </a:r>
          </a:p>
          <a:p>
            <a:pPr algn="ctr">
              <a:buNone/>
            </a:pPr>
            <a:endParaRPr lang="tr-TR" dirty="0" smtClean="0">
              <a:solidFill>
                <a:schemeClr val="accent1">
                  <a:lumMod val="50000"/>
                </a:schemeClr>
              </a:solidFill>
            </a:endParaRPr>
          </a:p>
          <a:p>
            <a:pPr algn="just"/>
            <a:r>
              <a:rPr lang="tr-TR" dirty="0" smtClean="0">
                <a:solidFill>
                  <a:schemeClr val="accent1">
                    <a:lumMod val="50000"/>
                  </a:schemeClr>
                </a:solidFill>
              </a:rPr>
              <a:t>Tüketicilerin ve toplumun ihtiyaçlarını karlı ve sürdürülebilir şekilde belirlemek ve tahmin etmekten sorumlu bütünsel yönetim süreci olarak adlandırılabilir.</a:t>
            </a:r>
          </a:p>
          <a:p>
            <a:pPr>
              <a:buNone/>
            </a:pPr>
            <a:endParaRPr lang="tr-TR" dirty="0" smtClean="0"/>
          </a:p>
          <a:p>
            <a:pPr>
              <a:buNone/>
            </a:pPr>
            <a:endParaRPr lang="tr-TR" dirty="0" smtClean="0"/>
          </a:p>
          <a:p>
            <a:pPr>
              <a:buNone/>
            </a:pP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797152"/>
            <a:ext cx="2504107" cy="1415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500042"/>
            <a:ext cx="8229600" cy="1143000"/>
          </a:xfrm>
        </p:spPr>
        <p:txBody>
          <a:bodyPr>
            <a:noAutofit/>
          </a:bodyPr>
          <a:lstStyle/>
          <a:p>
            <a:pPr algn="just"/>
            <a:r>
              <a:rPr lang="tr-TR" sz="2800" dirty="0" smtClean="0">
                <a:solidFill>
                  <a:schemeClr val="accent1">
                    <a:lumMod val="50000"/>
                  </a:schemeClr>
                </a:solidFill>
                <a:effectLst/>
              </a:rPr>
              <a:t>Yeşil pazarlamanın önem kazanmasını zorlayıcı faktörler:</a:t>
            </a:r>
            <a:endParaRPr lang="tr-TR" sz="2800" dirty="0">
              <a:solidFill>
                <a:schemeClr val="accent1">
                  <a:lumMod val="50000"/>
                </a:schemeClr>
              </a:solidFill>
              <a:effectLst/>
            </a:endParaRPr>
          </a:p>
        </p:txBody>
      </p:sp>
      <p:sp>
        <p:nvSpPr>
          <p:cNvPr id="2" name="1 İçerik Yer Tutucusu"/>
          <p:cNvSpPr>
            <a:spLocks noGrp="1"/>
          </p:cNvSpPr>
          <p:nvPr>
            <p:ph idx="1"/>
          </p:nvPr>
        </p:nvSpPr>
        <p:spPr>
          <a:xfrm>
            <a:off x="428596" y="1785926"/>
            <a:ext cx="8229600" cy="3929090"/>
          </a:xfrm>
        </p:spPr>
        <p:txBody>
          <a:bodyPr>
            <a:normAutofit/>
          </a:bodyPr>
          <a:lstStyle/>
          <a:p>
            <a:pPr algn="just"/>
            <a:r>
              <a:rPr lang="tr-TR" sz="1800" dirty="0" smtClean="0">
                <a:solidFill>
                  <a:schemeClr val="accent1">
                    <a:lumMod val="50000"/>
                  </a:schemeClr>
                </a:solidFill>
              </a:rPr>
              <a:t>Sanayileşme,</a:t>
            </a:r>
          </a:p>
          <a:p>
            <a:pPr algn="just"/>
            <a:r>
              <a:rPr lang="tr-TR" sz="1800" dirty="0" smtClean="0">
                <a:solidFill>
                  <a:schemeClr val="accent1">
                    <a:lumMod val="50000"/>
                  </a:schemeClr>
                </a:solidFill>
              </a:rPr>
              <a:t>Hızlı üretim ve tüketim,</a:t>
            </a:r>
          </a:p>
          <a:p>
            <a:pPr algn="just"/>
            <a:r>
              <a:rPr lang="tr-TR" sz="1800" dirty="0" smtClean="0">
                <a:solidFill>
                  <a:schemeClr val="accent1">
                    <a:lumMod val="50000"/>
                  </a:schemeClr>
                </a:solidFill>
              </a:rPr>
              <a:t>Nüfus artışı,</a:t>
            </a:r>
          </a:p>
          <a:p>
            <a:pPr algn="just"/>
            <a:r>
              <a:rPr lang="tr-TR" sz="1800" dirty="0" smtClean="0">
                <a:solidFill>
                  <a:schemeClr val="accent1">
                    <a:lumMod val="50000"/>
                  </a:schemeClr>
                </a:solidFill>
              </a:rPr>
              <a:t>Küresel ısınma (iklim değişikliği),</a:t>
            </a:r>
          </a:p>
          <a:p>
            <a:pPr algn="just"/>
            <a:r>
              <a:rPr lang="tr-TR" sz="1800" dirty="0" smtClean="0">
                <a:solidFill>
                  <a:schemeClr val="accent1">
                    <a:lumMod val="50000"/>
                  </a:schemeClr>
                </a:solidFill>
              </a:rPr>
              <a:t>Doğal afetler,</a:t>
            </a:r>
          </a:p>
          <a:p>
            <a:pPr algn="just"/>
            <a:r>
              <a:rPr lang="tr-TR" sz="1800" dirty="0" smtClean="0">
                <a:solidFill>
                  <a:schemeClr val="accent1">
                    <a:lumMod val="50000"/>
                  </a:schemeClr>
                </a:solidFill>
              </a:rPr>
              <a:t>Artan çevre kirliliği,</a:t>
            </a:r>
          </a:p>
          <a:p>
            <a:pPr algn="just"/>
            <a:r>
              <a:rPr lang="tr-TR" sz="1800" dirty="0" smtClean="0">
                <a:solidFill>
                  <a:schemeClr val="accent1">
                    <a:lumMod val="50000"/>
                  </a:schemeClr>
                </a:solidFill>
              </a:rPr>
              <a:t>Doğal kaynakların tükenme noktasına gelmesi,</a:t>
            </a:r>
          </a:p>
          <a:p>
            <a:pPr algn="just"/>
            <a:r>
              <a:rPr lang="tr-TR" sz="1800" dirty="0" smtClean="0">
                <a:solidFill>
                  <a:schemeClr val="accent1">
                    <a:lumMod val="50000"/>
                  </a:schemeClr>
                </a:solidFill>
              </a:rPr>
              <a:t>İnsanoğlunun geleceğini tehdit eden hastalıklar</a:t>
            </a:r>
            <a:endParaRPr lang="tr-TR" sz="1800" dirty="0">
              <a:solidFill>
                <a:schemeClr val="accent1">
                  <a:lumMod val="50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4509120"/>
            <a:ext cx="2847975"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500042"/>
            <a:ext cx="8229600" cy="1143000"/>
          </a:xfrm>
        </p:spPr>
        <p:txBody>
          <a:bodyPr>
            <a:noAutofit/>
          </a:bodyPr>
          <a:lstStyle/>
          <a:p>
            <a:pPr algn="just"/>
            <a:endParaRPr lang="tr-TR" sz="2800" dirty="0">
              <a:solidFill>
                <a:schemeClr val="accent1">
                  <a:lumMod val="50000"/>
                </a:schemeClr>
              </a:solidFill>
              <a:effectLst/>
            </a:endParaRPr>
          </a:p>
        </p:txBody>
      </p:sp>
      <p:sp>
        <p:nvSpPr>
          <p:cNvPr id="2" name="1 İçerik Yer Tutucusu"/>
          <p:cNvSpPr>
            <a:spLocks noGrp="1"/>
          </p:cNvSpPr>
          <p:nvPr>
            <p:ph idx="1"/>
          </p:nvPr>
        </p:nvSpPr>
        <p:spPr>
          <a:xfrm>
            <a:off x="428596" y="1785926"/>
            <a:ext cx="8229600" cy="3929090"/>
          </a:xfrm>
        </p:spPr>
        <p:txBody>
          <a:bodyPr>
            <a:normAutofit/>
          </a:bodyPr>
          <a:lstStyle/>
          <a:p>
            <a:pPr algn="just"/>
            <a:endParaRPr lang="tr-TR" sz="1800" dirty="0">
              <a:solidFill>
                <a:schemeClr val="accent1">
                  <a:lumMod val="50000"/>
                </a:scheme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36712"/>
            <a:ext cx="8335789" cy="4818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5315203"/>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642918"/>
            <a:ext cx="8229600" cy="5286412"/>
          </a:xfrm>
        </p:spPr>
        <p:txBody>
          <a:bodyPr>
            <a:normAutofit/>
          </a:bodyPr>
          <a:lstStyle/>
          <a:p>
            <a:pPr algn="just"/>
            <a:r>
              <a:rPr lang="tr-TR" dirty="0" smtClean="0">
                <a:solidFill>
                  <a:schemeClr val="accent1">
                    <a:lumMod val="50000"/>
                  </a:schemeClr>
                </a:solidFill>
              </a:rPr>
              <a:t>Çevre kavramı; canlı varlıkların yaşamsal bağlarla bağlı oldukları, etkiledikleri ve aynı zamanda çeşitli yollardan etkilendikleri alana denir.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Ekoloji; canlı varlıkları (hayvan ve bitki topluluklarını) doğal ortam içinde ve bur ortam ile organizmalar arasında kurulan ilişkiler bağlamında inceleyen bilim dalıdır.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Çevre kirliliği; dünyanın ekolojik dengesine kısa veya uzun vadede zarar verecek yada yaşam kalitesini düşürecek herhangi bir maddenin üretim yada tüketim sonucu ortaya çıkması sonucu oluşan olumsuz durumdur.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1071546"/>
            <a:ext cx="8229600" cy="1143000"/>
          </a:xfrm>
        </p:spPr>
        <p:txBody>
          <a:bodyPr/>
          <a:lstStyle/>
          <a:p>
            <a:pPr algn="ctr"/>
            <a:r>
              <a:rPr lang="tr-TR" dirty="0" smtClean="0">
                <a:solidFill>
                  <a:schemeClr val="accent1">
                    <a:lumMod val="50000"/>
                  </a:schemeClr>
                </a:solidFill>
              </a:rPr>
              <a:t>Küresel çevre sorunları:</a:t>
            </a:r>
            <a:endParaRPr lang="tr-TR" dirty="0">
              <a:solidFill>
                <a:schemeClr val="accent1">
                  <a:lumMod val="50000"/>
                </a:schemeClr>
              </a:solidFill>
            </a:endParaRPr>
          </a:p>
        </p:txBody>
      </p:sp>
      <p:sp>
        <p:nvSpPr>
          <p:cNvPr id="2" name="1 İçerik Yer Tutucusu"/>
          <p:cNvSpPr>
            <a:spLocks noGrp="1"/>
          </p:cNvSpPr>
          <p:nvPr>
            <p:ph idx="1"/>
          </p:nvPr>
        </p:nvSpPr>
        <p:spPr>
          <a:xfrm>
            <a:off x="428596" y="2428868"/>
            <a:ext cx="8229600" cy="2447738"/>
          </a:xfrm>
        </p:spPr>
        <p:txBody>
          <a:bodyPr>
            <a:normAutofit/>
          </a:bodyPr>
          <a:lstStyle/>
          <a:p>
            <a:pPr algn="ctr"/>
            <a:r>
              <a:rPr lang="tr-TR" dirty="0" smtClean="0">
                <a:solidFill>
                  <a:schemeClr val="accent1">
                    <a:lumMod val="50000"/>
                  </a:schemeClr>
                </a:solidFill>
              </a:rPr>
              <a:t>Su kirliliği,</a:t>
            </a:r>
          </a:p>
          <a:p>
            <a:pPr algn="ctr"/>
            <a:r>
              <a:rPr lang="tr-TR" dirty="0" smtClean="0">
                <a:solidFill>
                  <a:schemeClr val="accent1">
                    <a:lumMod val="50000"/>
                  </a:schemeClr>
                </a:solidFill>
              </a:rPr>
              <a:t>Hava kirliliği,</a:t>
            </a:r>
          </a:p>
          <a:p>
            <a:pPr algn="ctr"/>
            <a:r>
              <a:rPr lang="tr-TR" dirty="0" smtClean="0">
                <a:solidFill>
                  <a:schemeClr val="accent1">
                    <a:lumMod val="50000"/>
                  </a:schemeClr>
                </a:solidFill>
              </a:rPr>
              <a:t>Toprak kirliliği,</a:t>
            </a:r>
          </a:p>
          <a:p>
            <a:pPr algn="ctr"/>
            <a:r>
              <a:rPr lang="tr-TR" dirty="0" smtClean="0">
                <a:solidFill>
                  <a:schemeClr val="accent1">
                    <a:lumMod val="50000"/>
                  </a:schemeClr>
                </a:solidFill>
              </a:rPr>
              <a:t>Gürültü kirliliği,</a:t>
            </a:r>
          </a:p>
          <a:p>
            <a:pPr algn="ctr"/>
            <a:r>
              <a:rPr lang="tr-TR" dirty="0" smtClean="0">
                <a:solidFill>
                  <a:schemeClr val="accent1">
                    <a:lumMod val="50000"/>
                  </a:schemeClr>
                </a:solidFill>
              </a:rPr>
              <a:t>Görüntü kirliliği</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smtClean="0">
                <a:solidFill>
                  <a:schemeClr val="accent1">
                    <a:lumMod val="50000"/>
                  </a:schemeClr>
                </a:solidFill>
                <a:effectLst/>
              </a:rPr>
              <a:t>Hava kirliliği;</a:t>
            </a:r>
            <a:endParaRPr lang="tr-TR" dirty="0">
              <a:solidFill>
                <a:schemeClr val="accent1">
                  <a:lumMod val="50000"/>
                </a:schemeClr>
              </a:solidFill>
              <a:effectLst/>
            </a:endParaRPr>
          </a:p>
        </p:txBody>
      </p:sp>
      <p:sp>
        <p:nvSpPr>
          <p:cNvPr id="2" name="1 İçerik Yer Tutucusu"/>
          <p:cNvSpPr>
            <a:spLocks noGrp="1"/>
          </p:cNvSpPr>
          <p:nvPr>
            <p:ph idx="1"/>
          </p:nvPr>
        </p:nvSpPr>
        <p:spPr>
          <a:xfrm>
            <a:off x="428596" y="1571612"/>
            <a:ext cx="8229600" cy="4000528"/>
          </a:xfrm>
        </p:spPr>
        <p:txBody>
          <a:bodyPr>
            <a:normAutofit/>
          </a:bodyPr>
          <a:lstStyle/>
          <a:p>
            <a:pPr algn="just"/>
            <a:r>
              <a:rPr lang="tr-TR" dirty="0" smtClean="0">
                <a:solidFill>
                  <a:schemeClr val="accent1">
                    <a:lumMod val="50000"/>
                  </a:schemeClr>
                </a:solidFill>
              </a:rPr>
              <a:t>Yoğun yerleşim yerlerinde gözlenir.</a:t>
            </a:r>
          </a:p>
          <a:p>
            <a:pPr algn="just"/>
            <a:endParaRPr lang="tr-TR" dirty="0" smtClean="0">
              <a:solidFill>
                <a:schemeClr val="accent1">
                  <a:lumMod val="50000"/>
                </a:schemeClr>
              </a:solidFill>
            </a:endParaRPr>
          </a:p>
          <a:p>
            <a:pPr algn="just"/>
            <a:r>
              <a:rPr lang="tr-TR" dirty="0" smtClean="0">
                <a:solidFill>
                  <a:schemeClr val="accent1">
                    <a:lumMod val="50000"/>
                  </a:schemeClr>
                </a:solidFill>
              </a:rPr>
              <a:t>1975 yılından başlayarak bütün yeni Amerikan arabalarına egzozlardaki en tehlikeli maddeleri ortadan kaldıran katalitik dönüştürücüler eklenmesi zorunluluğu getirildi.</a:t>
            </a:r>
          </a:p>
          <a:p>
            <a:pPr algn="just"/>
            <a:endParaRPr lang="tr-TR" dirty="0" smtClean="0">
              <a:solidFill>
                <a:schemeClr val="accent1">
                  <a:lumMod val="50000"/>
                </a:schemeClr>
              </a:solidFill>
            </a:endParaRPr>
          </a:p>
          <a:p>
            <a:pPr algn="just"/>
            <a:r>
              <a:rPr lang="tr-TR" dirty="0" smtClean="0">
                <a:solidFill>
                  <a:schemeClr val="accent1">
                    <a:lumMod val="50000"/>
                  </a:schemeClr>
                </a:solidFill>
              </a:rPr>
              <a:t>Bu zorunluluğu AB ancak 1993’te -18 yıl sonra- yerine getirmiştir.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642918"/>
            <a:ext cx="8229600" cy="5364373"/>
          </a:xfrm>
        </p:spPr>
        <p:txBody>
          <a:bodyPr/>
          <a:lstStyle/>
          <a:p>
            <a:pPr algn="ctr">
              <a:buNone/>
            </a:pPr>
            <a:r>
              <a:rPr lang="tr-TR" dirty="0" smtClean="0">
                <a:solidFill>
                  <a:schemeClr val="accent1">
                    <a:lumMod val="50000"/>
                  </a:schemeClr>
                </a:solidFill>
              </a:rPr>
              <a:t>Sürdürülebilir Kalkınma Ulusal Türkiye raporuna göre;</a:t>
            </a:r>
          </a:p>
          <a:p>
            <a:pPr algn="ctr">
              <a:buNone/>
            </a:pPr>
            <a:endParaRPr lang="tr-TR" dirty="0" smtClean="0">
              <a:solidFill>
                <a:schemeClr val="accent1">
                  <a:lumMod val="50000"/>
                </a:schemeClr>
              </a:solidFill>
            </a:endParaRPr>
          </a:p>
          <a:p>
            <a:r>
              <a:rPr lang="tr-TR" dirty="0" smtClean="0">
                <a:solidFill>
                  <a:schemeClr val="accent1">
                    <a:lumMod val="50000"/>
                  </a:schemeClr>
                </a:solidFill>
              </a:rPr>
              <a:t>Büyük kentlerde metro yaygınlaşmaya başlaması</a:t>
            </a:r>
          </a:p>
          <a:p>
            <a:r>
              <a:rPr lang="tr-TR" dirty="0" smtClean="0">
                <a:solidFill>
                  <a:schemeClr val="accent1">
                    <a:lumMod val="50000"/>
                  </a:schemeClr>
                </a:solidFill>
              </a:rPr>
              <a:t>Katalitik dönüştürücülü araç ve LPG kullanan taksi sayısındaki artış,</a:t>
            </a:r>
          </a:p>
          <a:p>
            <a:r>
              <a:rPr lang="tr-TR" dirty="0" smtClean="0">
                <a:solidFill>
                  <a:schemeClr val="accent1">
                    <a:lumMod val="50000"/>
                  </a:schemeClr>
                </a:solidFill>
              </a:rPr>
              <a:t>Doğalgaz kullanımının yaygınlaşması,</a:t>
            </a:r>
          </a:p>
          <a:p>
            <a:r>
              <a:rPr lang="tr-TR" dirty="0" smtClean="0">
                <a:solidFill>
                  <a:schemeClr val="accent1">
                    <a:lumMod val="50000"/>
                  </a:schemeClr>
                </a:solidFill>
              </a:rPr>
              <a:t>Kükürt içeriği düşük kömür kullanımı</a:t>
            </a:r>
          </a:p>
          <a:p>
            <a:pPr>
              <a:buNone/>
            </a:pPr>
            <a:endParaRPr lang="tr-TR" dirty="0" smtClean="0">
              <a:solidFill>
                <a:schemeClr val="accent1">
                  <a:lumMod val="50000"/>
                </a:schemeClr>
              </a:solidFill>
            </a:endParaRPr>
          </a:p>
          <a:p>
            <a:pPr>
              <a:buNone/>
            </a:pPr>
            <a:r>
              <a:rPr lang="tr-TR" dirty="0" smtClean="0">
                <a:solidFill>
                  <a:schemeClr val="accent1">
                    <a:lumMod val="50000"/>
                  </a:schemeClr>
                </a:solidFill>
              </a:rPr>
              <a:t>   sonucunda hava kalitesinde son 10 yılda büyük iyileşme sağlanmıştır.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sz="3600" dirty="0" smtClean="0">
                <a:solidFill>
                  <a:schemeClr val="accent1">
                    <a:lumMod val="50000"/>
                  </a:schemeClr>
                </a:solidFill>
                <a:effectLst/>
              </a:rPr>
              <a:t>Su kirliliği;</a:t>
            </a:r>
            <a:endParaRPr lang="tr-TR" sz="3600" dirty="0">
              <a:solidFill>
                <a:schemeClr val="accent1">
                  <a:lumMod val="50000"/>
                </a:schemeClr>
              </a:solidFill>
              <a:effectLst/>
            </a:endParaRPr>
          </a:p>
        </p:txBody>
      </p:sp>
      <p:sp>
        <p:nvSpPr>
          <p:cNvPr id="2" name="1 İçerik Yer Tutucusu"/>
          <p:cNvSpPr>
            <a:spLocks noGrp="1"/>
          </p:cNvSpPr>
          <p:nvPr>
            <p:ph idx="1"/>
          </p:nvPr>
        </p:nvSpPr>
        <p:spPr>
          <a:xfrm>
            <a:off x="428596" y="1428736"/>
            <a:ext cx="8229600" cy="4500594"/>
          </a:xfrm>
        </p:spPr>
        <p:txBody>
          <a:bodyPr>
            <a:normAutofit/>
          </a:bodyPr>
          <a:lstStyle/>
          <a:p>
            <a:pPr algn="just"/>
            <a:r>
              <a:rPr lang="tr-TR" dirty="0" smtClean="0">
                <a:solidFill>
                  <a:schemeClr val="accent1">
                    <a:lumMod val="50000"/>
                  </a:schemeClr>
                </a:solidFill>
              </a:rPr>
              <a:t>Türkiye’de yıllık tüketilebilecek su miktarı 107.3 milyar m³ olup, bunun 95 milyar m³ yerüstü sularıdır. </a:t>
            </a:r>
          </a:p>
          <a:p>
            <a:pPr algn="just"/>
            <a:r>
              <a:rPr lang="tr-TR" dirty="0" smtClean="0">
                <a:solidFill>
                  <a:schemeClr val="accent1">
                    <a:lumMod val="50000"/>
                  </a:schemeClr>
                </a:solidFill>
              </a:rPr>
              <a:t>Bu suların 34.2 milyar m³ tarımda, 8.8 m³ sanayide ve içme suyu olarak kullanılmaktadır. </a:t>
            </a:r>
          </a:p>
          <a:p>
            <a:pPr algn="just"/>
            <a:r>
              <a:rPr lang="tr-TR" dirty="0" smtClean="0">
                <a:solidFill>
                  <a:schemeClr val="accent1">
                    <a:lumMod val="50000"/>
                  </a:schemeClr>
                </a:solidFill>
              </a:rPr>
              <a:t>Sanayi ve belediyeler kullandıkları suyun önemli bir kısmını kirletmiş olarak doğaya vermektedir.</a:t>
            </a:r>
          </a:p>
          <a:p>
            <a:pPr algn="just"/>
            <a:r>
              <a:rPr lang="tr-TR" dirty="0" smtClean="0">
                <a:solidFill>
                  <a:schemeClr val="accent1">
                    <a:lumMod val="50000"/>
                  </a:schemeClr>
                </a:solidFill>
              </a:rPr>
              <a:t>İstanbul’da 1975 yılına kadar katı atıklar denize atılmaktaydı.</a:t>
            </a:r>
          </a:p>
          <a:p>
            <a:pPr algn="just"/>
            <a:r>
              <a:rPr lang="tr-TR" dirty="0" smtClean="0">
                <a:solidFill>
                  <a:schemeClr val="accent1">
                    <a:lumMod val="50000"/>
                  </a:schemeClr>
                </a:solidFill>
              </a:rPr>
              <a:t>Amerika’da 1933’te, İngiltere’de ise 1988’de atıkların suya ve denize atılması yasaklanmıştır.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571480"/>
            <a:ext cx="8229600" cy="5286412"/>
          </a:xfrm>
        </p:spPr>
        <p:txBody>
          <a:bodyPr>
            <a:normAutofit/>
          </a:bodyPr>
          <a:lstStyle/>
          <a:p>
            <a:pPr algn="just"/>
            <a:r>
              <a:rPr lang="tr-TR" dirty="0" smtClean="0">
                <a:solidFill>
                  <a:schemeClr val="accent1">
                    <a:lumMod val="50000"/>
                  </a:schemeClr>
                </a:solidFill>
              </a:rPr>
              <a:t>Gemilerden denizlere her yıl tahminen 6.5 milyon ton çöp ve her gün 5 milyon plastik kap atılmaktadır.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New York her yıl yaklaşık 9 milyon ton atığı Hudson nehri ağzından Atlas Okyanusuna boşaltmaktadır.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Buna ek olarak 15. milyon tonu yakıt depolarını temizleyen gemilerden olmak üzere 6 milyon ton petrol denize dökülmektedir. </a:t>
            </a:r>
          </a:p>
          <a:p>
            <a:pPr marL="0" indent="0" algn="just">
              <a:buNone/>
            </a:pPr>
            <a:endParaRPr lang="tr-TR" dirty="0" smtClean="0">
              <a:solidFill>
                <a:schemeClr val="accent1">
                  <a:lumMod val="50000"/>
                </a:schemeClr>
              </a:solidFill>
            </a:endParaRPr>
          </a:p>
          <a:p>
            <a:pPr algn="just"/>
            <a:r>
              <a:rPr lang="tr-TR" dirty="0" smtClean="0">
                <a:solidFill>
                  <a:schemeClr val="accent1">
                    <a:lumMod val="50000"/>
                  </a:schemeClr>
                </a:solidFill>
              </a:rPr>
              <a:t>Günümüzde güvenli su tüketim olanağı bulunmayan insan sayısı yaklaşık 1.3 milyardır.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smtClean="0">
                <a:effectLst/>
              </a:rPr>
              <a:t>Toprak kirliliği;</a:t>
            </a:r>
            <a:endParaRPr lang="tr-TR" dirty="0">
              <a:effectLst/>
            </a:endParaRPr>
          </a:p>
        </p:txBody>
      </p:sp>
      <p:sp>
        <p:nvSpPr>
          <p:cNvPr id="2" name="1 İçerik Yer Tutucusu"/>
          <p:cNvSpPr>
            <a:spLocks noGrp="1"/>
          </p:cNvSpPr>
          <p:nvPr>
            <p:ph idx="1"/>
          </p:nvPr>
        </p:nvSpPr>
        <p:spPr/>
        <p:txBody>
          <a:bodyPr>
            <a:normAutofit/>
          </a:bodyPr>
          <a:lstStyle/>
          <a:p>
            <a:pPr algn="just"/>
            <a:r>
              <a:rPr lang="tr-TR" dirty="0" smtClean="0">
                <a:solidFill>
                  <a:schemeClr val="accent1">
                    <a:lumMod val="50000"/>
                  </a:schemeClr>
                </a:solidFill>
              </a:rPr>
              <a:t>Katı atıklar içinde bulunan zararlı kimyasal maddeler parçalanmadan uzun süre kalabilen naylon, pet şişe vb ambalaj maddeleri toprağı kirletmekte, hatta kullanılamaz hale getirmektedir. </a:t>
            </a:r>
          </a:p>
          <a:p>
            <a:pPr algn="just"/>
            <a:endParaRPr lang="tr-TR" dirty="0" smtClean="0">
              <a:solidFill>
                <a:schemeClr val="accent1">
                  <a:lumMod val="50000"/>
                </a:schemeClr>
              </a:solidFill>
            </a:endParaRPr>
          </a:p>
          <a:p>
            <a:pPr algn="just"/>
            <a:r>
              <a:rPr lang="tr-TR" dirty="0" smtClean="0">
                <a:solidFill>
                  <a:schemeClr val="accent1">
                    <a:lumMod val="50000"/>
                  </a:schemeClr>
                </a:solidFill>
              </a:rPr>
              <a:t>Kamu oyunda artan çevre bilinci ve arıtım maliyetlerindeki artış nedeniyle ürün ve hizmet üreten sektörler atık sorunlarını atıklar oluştuktan sonra bir dizi arıtma işlemlerinden geçirilmesine ek olarak kirlilik önleme metotlarını da benimsemeye ve uygulamaya başlamışlardır. </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smtClean="0">
                <a:solidFill>
                  <a:schemeClr val="accent1">
                    <a:lumMod val="50000"/>
                  </a:schemeClr>
                </a:solidFill>
                <a:effectLst/>
              </a:rPr>
              <a:t>Gürültü kirliliği;</a:t>
            </a:r>
            <a:endParaRPr lang="tr-TR" dirty="0">
              <a:solidFill>
                <a:schemeClr val="accent1">
                  <a:lumMod val="50000"/>
                </a:schemeClr>
              </a:solidFill>
              <a:effectLst/>
            </a:endParaRPr>
          </a:p>
        </p:txBody>
      </p:sp>
      <p:sp>
        <p:nvSpPr>
          <p:cNvPr id="2" name="1 İçerik Yer Tutucusu"/>
          <p:cNvSpPr>
            <a:spLocks noGrp="1"/>
          </p:cNvSpPr>
          <p:nvPr>
            <p:ph idx="1"/>
          </p:nvPr>
        </p:nvSpPr>
        <p:spPr/>
        <p:txBody>
          <a:bodyPr numCol="1"/>
          <a:lstStyle/>
          <a:p>
            <a:pPr algn="just"/>
            <a:r>
              <a:rPr lang="tr-TR" dirty="0" smtClean="0">
                <a:solidFill>
                  <a:schemeClr val="accent1">
                    <a:lumMod val="50000"/>
                  </a:schemeClr>
                </a:solidFill>
              </a:rPr>
              <a:t>İstenmeyen ve canlıları rahatsız eden sesler olarak tanımlanan gürültü kirliliği, insanın işitmesini ve çevreyi algılamasını olumsuz yönde etkileyen, kişisel ve toplumsal yaşam kalitesini bozan önemli bir kirlilik türüdür.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Gürültü kirliliği kişinin fizyolojik ve psikolojik dengesini bozar, iş performansını azaltır, çevrenin boşluğunu ve sakinliğini yok ederek niteliğini değiştirir. </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142852"/>
            <a:ext cx="8229600" cy="1143000"/>
          </a:xfrm>
        </p:spPr>
        <p:txBody>
          <a:bodyPr>
            <a:normAutofit fontScale="90000"/>
          </a:bodyPr>
          <a:lstStyle/>
          <a:p>
            <a:r>
              <a:rPr lang="tr-TR" dirty="0" smtClean="0">
                <a:effectLst/>
              </a:rPr>
              <a:t>İşletmelerin Çevre Stratejileri ve Çevre Yönetim Sistemi</a:t>
            </a:r>
            <a:endParaRPr lang="tr-TR" dirty="0">
              <a:effectLst/>
            </a:endParaRPr>
          </a:p>
        </p:txBody>
      </p:sp>
      <p:sp>
        <p:nvSpPr>
          <p:cNvPr id="2" name="1 İçerik Yer Tutucusu"/>
          <p:cNvSpPr>
            <a:spLocks noGrp="1"/>
          </p:cNvSpPr>
          <p:nvPr>
            <p:ph idx="1"/>
          </p:nvPr>
        </p:nvSpPr>
        <p:spPr>
          <a:xfrm>
            <a:off x="428596" y="1357298"/>
            <a:ext cx="8229600" cy="4733754"/>
          </a:xfrm>
        </p:spPr>
        <p:txBody>
          <a:bodyPr>
            <a:normAutofit/>
          </a:bodyPr>
          <a:lstStyle/>
          <a:p>
            <a:pPr algn="just"/>
            <a:r>
              <a:rPr lang="tr-TR" dirty="0" smtClean="0">
                <a:solidFill>
                  <a:schemeClr val="accent1">
                    <a:lumMod val="50000"/>
                  </a:schemeClr>
                </a:solidFill>
              </a:rPr>
              <a:t>Ekolojik çevrenin korunması son yıllarda toplam kalite anlayışının önemli bir parçası haline gelmektedir. </a:t>
            </a:r>
          </a:p>
          <a:p>
            <a:pPr>
              <a:buNone/>
            </a:pPr>
            <a:endParaRPr lang="tr-TR" dirty="0" smtClean="0">
              <a:solidFill>
                <a:schemeClr val="accent1">
                  <a:lumMod val="50000"/>
                </a:schemeClr>
              </a:solidFill>
            </a:endParaRPr>
          </a:p>
          <a:p>
            <a:pPr algn="just"/>
            <a:r>
              <a:rPr lang="tr-TR" dirty="0" smtClean="0">
                <a:solidFill>
                  <a:schemeClr val="accent1">
                    <a:lumMod val="50000"/>
                  </a:schemeClr>
                </a:solidFill>
              </a:rPr>
              <a:t>Kalite; kaynakların verimli kullanımını sağlayan, ürün ve hizmetlere kullanım uygunluğunu kazandıran, müşteri gereksinimlerine uygun üretim ve hizmet anlayışını egemen kılan ve böylece işletmelerin kamusal sorumluluklarını da olumlu olarak gerçekleştirmelerini sağlayan bir performans boyutudur. </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642918"/>
            <a:ext cx="8229600" cy="4572032"/>
          </a:xfrm>
        </p:spPr>
        <p:txBody>
          <a:bodyPr/>
          <a:lstStyle/>
          <a:p>
            <a:pPr algn="just"/>
            <a:r>
              <a:rPr lang="tr-TR" dirty="0" smtClean="0">
                <a:solidFill>
                  <a:schemeClr val="accent1">
                    <a:lumMod val="50000"/>
                  </a:schemeClr>
                </a:solidFill>
              </a:rPr>
              <a:t>Kalite güvence sistemi; tüketiciye uygun kalitede mal ve hizmetler sağlanması amacıyla, bir üretim sisteminde kalitenin planlanması, düzenlenmesi, yönlendirilmesi ve kontrol edilmesini içeren faaliyetler topluluğudur.</a:t>
            </a:r>
          </a:p>
          <a:p>
            <a:pPr algn="just"/>
            <a:endParaRPr lang="tr-TR" dirty="0" smtClean="0"/>
          </a:p>
          <a:p>
            <a:pPr algn="just"/>
            <a:r>
              <a:rPr lang="tr-TR" dirty="0" smtClean="0">
                <a:solidFill>
                  <a:schemeClr val="accent1">
                    <a:lumMod val="50000"/>
                  </a:schemeClr>
                </a:solidFill>
              </a:rPr>
              <a:t>Çevre yönetim sistemi ise, kuruluşların satın alma, üretim ve ürünün kullanımı aşamalarında çevre ile dost olması ve çevresel etkilerin kontrol altına alınması amacı ile yapılan faaliyetleri kapsar.</a:t>
            </a:r>
          </a:p>
          <a:p>
            <a:endParaRPr lang="tr-TR" dirty="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500034" y="274638"/>
            <a:ext cx="8143932" cy="1143000"/>
          </a:xfrm>
        </p:spPr>
        <p:txBody>
          <a:bodyPr>
            <a:normAutofit fontScale="90000"/>
          </a:bodyPr>
          <a:lstStyle/>
          <a:p>
            <a:pPr algn="ctr"/>
            <a:r>
              <a:rPr lang="tr-TR" dirty="0" smtClean="0"/>
              <a:t>ÇYS belgesi alan kuruluşların sağladığı faydalar:</a:t>
            </a:r>
            <a:endParaRPr lang="tr-TR" dirty="0"/>
          </a:p>
        </p:txBody>
      </p:sp>
      <p:sp>
        <p:nvSpPr>
          <p:cNvPr id="2" name="1 İçerik Yer Tutucusu"/>
          <p:cNvSpPr>
            <a:spLocks noGrp="1"/>
          </p:cNvSpPr>
          <p:nvPr>
            <p:ph idx="1"/>
          </p:nvPr>
        </p:nvSpPr>
        <p:spPr/>
        <p:txBody>
          <a:bodyPr/>
          <a:lstStyle/>
          <a:p>
            <a:pPr algn="just"/>
            <a:r>
              <a:rPr lang="tr-TR" dirty="0" smtClean="0">
                <a:solidFill>
                  <a:schemeClr val="accent1">
                    <a:lumMod val="50000"/>
                  </a:schemeClr>
                </a:solidFill>
              </a:rPr>
              <a:t>Çevresel sorumluluk,</a:t>
            </a:r>
          </a:p>
          <a:p>
            <a:pPr algn="just"/>
            <a:r>
              <a:rPr lang="tr-TR" dirty="0" smtClean="0">
                <a:solidFill>
                  <a:schemeClr val="accent1">
                    <a:lumMod val="50000"/>
                  </a:schemeClr>
                </a:solidFill>
              </a:rPr>
              <a:t>Azalan işletme maliyeti,</a:t>
            </a:r>
          </a:p>
          <a:p>
            <a:pPr algn="just"/>
            <a:r>
              <a:rPr lang="tr-TR" dirty="0" smtClean="0">
                <a:solidFill>
                  <a:schemeClr val="accent1">
                    <a:lumMod val="50000"/>
                  </a:schemeClr>
                </a:solidFill>
              </a:rPr>
              <a:t>Artan verimlilik,</a:t>
            </a:r>
          </a:p>
          <a:p>
            <a:pPr algn="just"/>
            <a:r>
              <a:rPr lang="tr-TR" dirty="0" smtClean="0">
                <a:solidFill>
                  <a:schemeClr val="accent1">
                    <a:lumMod val="50000"/>
                  </a:schemeClr>
                </a:solidFill>
              </a:rPr>
              <a:t>Çalışanların motivasyonu,</a:t>
            </a:r>
          </a:p>
          <a:p>
            <a:pPr algn="just"/>
            <a:r>
              <a:rPr lang="tr-TR" dirty="0" smtClean="0">
                <a:solidFill>
                  <a:schemeClr val="accent1">
                    <a:lumMod val="50000"/>
                  </a:schemeClr>
                </a:solidFill>
              </a:rPr>
              <a:t>Atık azalması,</a:t>
            </a:r>
          </a:p>
          <a:p>
            <a:pPr algn="just"/>
            <a:r>
              <a:rPr lang="tr-TR" dirty="0" smtClean="0">
                <a:solidFill>
                  <a:schemeClr val="accent1">
                    <a:lumMod val="50000"/>
                  </a:schemeClr>
                </a:solidFill>
              </a:rPr>
              <a:t>Çevresel performansın artması,</a:t>
            </a:r>
          </a:p>
          <a:p>
            <a:pPr algn="just"/>
            <a:r>
              <a:rPr lang="tr-TR" dirty="0" smtClean="0">
                <a:solidFill>
                  <a:schemeClr val="accent1">
                    <a:lumMod val="50000"/>
                  </a:schemeClr>
                </a:solidFill>
              </a:rPr>
              <a:t>Doğal kaynakların daha ekonomik kullanımı</a:t>
            </a:r>
          </a:p>
          <a:p>
            <a:pPr algn="just"/>
            <a:r>
              <a:rPr lang="tr-TR" dirty="0" smtClean="0">
                <a:solidFill>
                  <a:schemeClr val="accent1">
                    <a:lumMod val="50000"/>
                  </a:schemeClr>
                </a:solidFill>
              </a:rPr>
              <a:t>Şirket imajının gelişmesi,</a:t>
            </a:r>
          </a:p>
          <a:p>
            <a:pPr algn="just"/>
            <a:r>
              <a:rPr lang="tr-TR" dirty="0" smtClean="0">
                <a:solidFill>
                  <a:schemeClr val="accent1">
                    <a:lumMod val="50000"/>
                  </a:schemeClr>
                </a:solidFill>
              </a:rPr>
              <a:t>Dünya ticareti üzerindeki potansiyel etkisi,</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smtClean="0"/>
              <a:t>Çevre Temelli Pazarlama Anlayışı</a:t>
            </a:r>
            <a:endParaRPr lang="tr-TR" dirty="0"/>
          </a:p>
        </p:txBody>
      </p:sp>
      <p:sp>
        <p:nvSpPr>
          <p:cNvPr id="4" name="3 İçerik Yer Tutucusu"/>
          <p:cNvSpPr>
            <a:spLocks noGrp="1"/>
          </p:cNvSpPr>
          <p:nvPr>
            <p:ph idx="1"/>
          </p:nvPr>
        </p:nvSpPr>
        <p:spPr/>
        <p:txBody>
          <a:bodyPr>
            <a:normAutofit/>
          </a:bodyPr>
          <a:lstStyle/>
          <a:p>
            <a:pPr algn="just">
              <a:buNone/>
            </a:pPr>
            <a:r>
              <a:rPr lang="tr-TR" dirty="0" smtClean="0">
                <a:solidFill>
                  <a:schemeClr val="accent1">
                    <a:lumMod val="50000"/>
                  </a:schemeClr>
                </a:solidFill>
              </a:rPr>
              <a:t>    İşletmelerin karşılamaları gereken yüksek çevresel başarı standartları şöyledir:</a:t>
            </a:r>
          </a:p>
          <a:p>
            <a:pPr algn="just"/>
            <a:r>
              <a:rPr lang="tr-TR" dirty="0" smtClean="0">
                <a:solidFill>
                  <a:schemeClr val="accent1">
                    <a:lumMod val="50000"/>
                  </a:schemeClr>
                </a:solidFill>
              </a:rPr>
              <a:t>Ürün ya yeni olmalı yada bir ürün grubunun uzantısı olmalı.</a:t>
            </a:r>
          </a:p>
          <a:p>
            <a:pPr algn="just"/>
            <a:r>
              <a:rPr lang="tr-TR" dirty="0" smtClean="0">
                <a:solidFill>
                  <a:schemeClr val="accent1">
                    <a:lumMod val="50000"/>
                  </a:schemeClr>
                </a:solidFill>
              </a:rPr>
              <a:t>Ürün (ve üretimi) çevreye olan etkiyi azaltmada önemli bir başarı göstermeli.</a:t>
            </a:r>
          </a:p>
          <a:p>
            <a:pPr algn="just"/>
            <a:r>
              <a:rPr lang="tr-TR" dirty="0" smtClean="0">
                <a:solidFill>
                  <a:schemeClr val="accent1">
                    <a:lumMod val="50000"/>
                  </a:schemeClr>
                </a:solidFill>
              </a:rPr>
              <a:t>Ürün, geri dönüşüm stratejisi kullanılarak, geri dönüştürülmüş materyal kullanılarak, daha az hammadde harcanarak ve paketleme veya toksin hammadde kullanılarak yapılmış olmalı.</a:t>
            </a:r>
          </a:p>
          <a:p>
            <a:pPr algn="just"/>
            <a:r>
              <a:rPr lang="tr-TR" dirty="0" smtClean="0">
                <a:solidFill>
                  <a:schemeClr val="accent1">
                    <a:lumMod val="50000"/>
                  </a:schemeClr>
                </a:solidFill>
              </a:rPr>
              <a:t>Ürünün ticari başarıyı yakalaması için geniş bir alanda bulunabilir olmalı.</a:t>
            </a:r>
          </a:p>
          <a:p>
            <a:endParaRPr lang="tr-TR" dirty="0" smtClean="0"/>
          </a:p>
          <a:p>
            <a:endParaRPr lang="tr-TR"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142852"/>
            <a:ext cx="8229600" cy="939784"/>
          </a:xfrm>
        </p:spPr>
        <p:txBody>
          <a:bodyPr/>
          <a:lstStyle/>
          <a:p>
            <a:pPr algn="ctr"/>
            <a:r>
              <a:rPr lang="tr-TR" dirty="0" smtClean="0"/>
              <a:t>Yeşil Pazarlama Kavramı</a:t>
            </a:r>
            <a:endParaRPr lang="tr-TR" dirty="0"/>
          </a:p>
        </p:txBody>
      </p:sp>
      <p:sp>
        <p:nvSpPr>
          <p:cNvPr id="2" name="1 İçerik Yer Tutucusu"/>
          <p:cNvSpPr>
            <a:spLocks noGrp="1"/>
          </p:cNvSpPr>
          <p:nvPr>
            <p:ph idx="1"/>
          </p:nvPr>
        </p:nvSpPr>
        <p:spPr>
          <a:xfrm>
            <a:off x="457200" y="1285860"/>
            <a:ext cx="8229600" cy="5000660"/>
          </a:xfrm>
        </p:spPr>
        <p:txBody>
          <a:bodyPr>
            <a:normAutofit/>
          </a:bodyPr>
          <a:lstStyle/>
          <a:p>
            <a:pPr algn="just"/>
            <a:r>
              <a:rPr lang="tr-TR" dirty="0" smtClean="0">
                <a:solidFill>
                  <a:schemeClr val="accent1">
                    <a:lumMod val="50000"/>
                  </a:schemeClr>
                </a:solidFill>
              </a:rPr>
              <a:t>Toplumun ihtiyaçlarını ve isteklerini tatmin etmeye yönelik değişimlerin meydana getirilmesi ve kolayca uygulanması amacıyla doğal çevreye en az seviyede zarar vermek suretiyle oluşturulmuş faaliyetler topluluğudur.</a:t>
            </a:r>
          </a:p>
          <a:p>
            <a:pPr algn="ctr">
              <a:buNone/>
            </a:pPr>
            <a:r>
              <a:rPr lang="tr-TR" dirty="0" smtClean="0">
                <a:solidFill>
                  <a:schemeClr val="accent1">
                    <a:lumMod val="50000"/>
                  </a:schemeClr>
                </a:solidFill>
              </a:rPr>
              <a:t>Veya,</a:t>
            </a:r>
          </a:p>
          <a:p>
            <a:pPr algn="ctr">
              <a:buNone/>
            </a:pPr>
            <a:endParaRPr lang="tr-TR" dirty="0" smtClean="0">
              <a:solidFill>
                <a:schemeClr val="accent1">
                  <a:lumMod val="50000"/>
                </a:schemeClr>
              </a:solidFill>
            </a:endParaRPr>
          </a:p>
          <a:p>
            <a:pPr algn="just"/>
            <a:r>
              <a:rPr lang="tr-TR" dirty="0" smtClean="0">
                <a:solidFill>
                  <a:schemeClr val="accent1">
                    <a:lumMod val="50000"/>
                  </a:schemeClr>
                </a:solidFill>
              </a:rPr>
              <a:t>Üretim öncesinde başlayan ve mamülün toprakta yok olmasına kadar devam eden bir süreç çerçevesinde, pazarlama faaliyetlerinin, doğal kaynakları mümkün olduğu kadar az tüketmek, canlı türlerine ve genel olarak doğal çevreye mümkün olduğu kadar az zarar verecek şekilde yapılandırıldığı pazarlama şeklidir.</a:t>
            </a:r>
          </a:p>
          <a:p>
            <a:pPr>
              <a:buNone/>
            </a:pPr>
            <a:endParaRPr lang="tr-TR"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just"/>
            <a:r>
              <a:rPr lang="tr-TR" dirty="0" smtClean="0">
                <a:solidFill>
                  <a:schemeClr val="accent1">
                    <a:lumMod val="50000"/>
                  </a:schemeClr>
                </a:solidFill>
              </a:rPr>
              <a:t>Günümüzde pazarlama anlayışı ürünün tüketiciye ulaşana kadar, hatta tüketiciye ulaştıktan sonra doğada yok olana kadar geçen süreci ve bu süreçte uygulanan faaliyet ve stratejileri içermektedir. </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Teknolojik gelişmelerle birlikte insan hayatında egemen olmaya başlayan hızlı erişim, daha hızlı tüketme alışkanlığı doğaya olan zararlarıda arttırmıştır. </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1071546"/>
            <a:ext cx="8229600" cy="4143404"/>
          </a:xfrm>
        </p:spPr>
        <p:txBody>
          <a:bodyPr/>
          <a:lstStyle/>
          <a:p>
            <a:pPr algn="just"/>
            <a:r>
              <a:rPr lang="tr-TR" dirty="0" smtClean="0">
                <a:solidFill>
                  <a:schemeClr val="accent1">
                    <a:lumMod val="50000"/>
                  </a:schemeClr>
                </a:solidFill>
              </a:rPr>
              <a:t>Bu yüzden de sonsuz olmayan doğal kaynakların elbet bir gün yok olup gideceğini bilen sorumlu işletmeler, yok olma sürecini azaltmak hatta böyle bir durum yaşamamak için çevreci stratejiler geliştirmeye başlamıştır.</a:t>
            </a:r>
          </a:p>
          <a:p>
            <a:pPr algn="just"/>
            <a:endParaRPr lang="tr-TR" dirty="0" smtClean="0">
              <a:solidFill>
                <a:schemeClr val="accent1">
                  <a:lumMod val="50000"/>
                </a:schemeClr>
              </a:solidFill>
            </a:endParaRPr>
          </a:p>
          <a:p>
            <a:pPr algn="just"/>
            <a:r>
              <a:rPr lang="tr-TR" dirty="0" smtClean="0">
                <a:solidFill>
                  <a:schemeClr val="accent1">
                    <a:lumMod val="50000"/>
                  </a:schemeClr>
                </a:solidFill>
              </a:rPr>
              <a:t>Bu sayede hem toplum içindeki itibarlarını artırma hemde çevreyi koruyarak yaşadığımız alana katkıda bulunmaktadırlar. </a:t>
            </a: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357166"/>
            <a:ext cx="8229600" cy="5929354"/>
          </a:xfrm>
        </p:spPr>
        <p:txBody>
          <a:bodyPr>
            <a:normAutofit/>
          </a:bodyPr>
          <a:lstStyle/>
          <a:p>
            <a:pPr algn="just"/>
            <a:r>
              <a:rPr lang="tr-TR" dirty="0" smtClean="0">
                <a:solidFill>
                  <a:schemeClr val="accent1">
                    <a:lumMod val="50000"/>
                  </a:schemeClr>
                </a:solidFill>
              </a:rPr>
              <a:t>Günümüzde en çok kullanılan isim “yeşil pazarlama” olmakla birlikte, “ekolojik pazarlama”, “çevresel/çevreci” pazarlama ve “sürdürülebilir pazarlama” gibi bağlantılı kavramlar da literatürde yer almaktadır.</a:t>
            </a:r>
          </a:p>
          <a:p>
            <a:pPr algn="just"/>
            <a:r>
              <a:rPr lang="tr-TR" b="1" dirty="0" smtClean="0">
                <a:solidFill>
                  <a:schemeClr val="accent1">
                    <a:lumMod val="50000"/>
                  </a:schemeClr>
                </a:solidFill>
              </a:rPr>
              <a:t>Ekolojik pazarlama; </a:t>
            </a:r>
            <a:r>
              <a:rPr lang="tr-TR" dirty="0" smtClean="0">
                <a:solidFill>
                  <a:schemeClr val="accent1">
                    <a:lumMod val="50000"/>
                  </a:schemeClr>
                </a:solidFill>
              </a:rPr>
              <a:t>belirli çevre sorunlarını ve bunların mevcut teknolojilerle önlenmesine yönelik pazarlama faaliyetlerini kapsar. </a:t>
            </a:r>
          </a:p>
          <a:p>
            <a:pPr algn="just"/>
            <a:r>
              <a:rPr lang="tr-TR" b="1" dirty="0" smtClean="0">
                <a:solidFill>
                  <a:schemeClr val="accent1">
                    <a:lumMod val="50000"/>
                  </a:schemeClr>
                </a:solidFill>
              </a:rPr>
              <a:t>Çevresel/çevreci pazarlama </a:t>
            </a:r>
            <a:r>
              <a:rPr lang="tr-TR" dirty="0" smtClean="0">
                <a:solidFill>
                  <a:schemeClr val="accent1">
                    <a:lumMod val="50000"/>
                  </a:schemeClr>
                </a:solidFill>
              </a:rPr>
              <a:t>ise; daha geniş bir ürün kategorisini içerecek şekilde yönetsel bir bakış açısı ortaya koymaktadır.</a:t>
            </a:r>
          </a:p>
          <a:p>
            <a:pPr algn="just"/>
            <a:r>
              <a:rPr lang="tr-TR" b="1" dirty="0" smtClean="0">
                <a:solidFill>
                  <a:schemeClr val="accent1">
                    <a:lumMod val="50000"/>
                  </a:schemeClr>
                </a:solidFill>
              </a:rPr>
              <a:t>Sürdürülebilir pazarlama; </a:t>
            </a:r>
            <a:r>
              <a:rPr lang="tr-TR" dirty="0" smtClean="0">
                <a:solidFill>
                  <a:schemeClr val="accent1">
                    <a:lumMod val="50000"/>
                  </a:schemeClr>
                </a:solidFill>
              </a:rPr>
              <a:t>makro pazarlama faaliyetlerinin sürdürülebilir kalkınma anlayışı kapsamında ele alınışını ifade eder.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500034" y="214290"/>
            <a:ext cx="8229600" cy="939784"/>
          </a:xfrm>
        </p:spPr>
        <p:txBody>
          <a:bodyPr/>
          <a:lstStyle/>
          <a:p>
            <a:r>
              <a:rPr lang="tr-TR" dirty="0" smtClean="0">
                <a:effectLst/>
              </a:rPr>
              <a:t>Yeşil pazarlamanın aşamaları:</a:t>
            </a:r>
            <a:endParaRPr lang="tr-TR" dirty="0">
              <a:effectLst/>
            </a:endParaRPr>
          </a:p>
        </p:txBody>
      </p:sp>
      <p:sp>
        <p:nvSpPr>
          <p:cNvPr id="2" name="1 İçerik Yer Tutucusu"/>
          <p:cNvSpPr>
            <a:spLocks noGrp="1"/>
          </p:cNvSpPr>
          <p:nvPr>
            <p:ph idx="1"/>
          </p:nvPr>
        </p:nvSpPr>
        <p:spPr>
          <a:xfrm>
            <a:off x="428596" y="1214422"/>
            <a:ext cx="8229600" cy="5000660"/>
          </a:xfrm>
        </p:spPr>
        <p:txBody>
          <a:bodyPr>
            <a:normAutofit lnSpcReduction="10000"/>
          </a:bodyPr>
          <a:lstStyle/>
          <a:p>
            <a:pPr algn="just"/>
            <a:r>
              <a:rPr lang="tr-TR" u="sng" dirty="0" smtClean="0">
                <a:solidFill>
                  <a:schemeClr val="accent1">
                    <a:lumMod val="50000"/>
                  </a:schemeClr>
                </a:solidFill>
              </a:rPr>
              <a:t>Yeşil hedefleme</a:t>
            </a:r>
            <a:r>
              <a:rPr lang="tr-TR" dirty="0" smtClean="0">
                <a:solidFill>
                  <a:schemeClr val="accent1">
                    <a:lumMod val="50000"/>
                  </a:schemeClr>
                </a:solidFill>
              </a:rPr>
              <a:t>: bu aşamada çevreci tüketiciler için ürünler tasarlanır.</a:t>
            </a:r>
          </a:p>
          <a:p>
            <a:pPr algn="just"/>
            <a:r>
              <a:rPr lang="tr-TR" u="sng" dirty="0" smtClean="0">
                <a:solidFill>
                  <a:schemeClr val="accent1">
                    <a:lumMod val="50000"/>
                  </a:schemeClr>
                </a:solidFill>
              </a:rPr>
              <a:t>Yeşil stratejiler</a:t>
            </a:r>
            <a:r>
              <a:rPr lang="tr-TR" dirty="0" smtClean="0">
                <a:solidFill>
                  <a:schemeClr val="accent1">
                    <a:lumMod val="50000"/>
                  </a:schemeClr>
                </a:solidFill>
              </a:rPr>
              <a:t>: bu aşamada yeşil ve yeşil olmayan ürünlerin üretimi devam eder. Ancak işletme enerji verimliliğini artırmak, geliştirmek ve daha az atık elde etmek gibi çevreci stratejiler geliştirir.</a:t>
            </a:r>
          </a:p>
          <a:p>
            <a:pPr algn="just"/>
            <a:r>
              <a:rPr lang="tr-TR" u="sng" dirty="0" smtClean="0">
                <a:solidFill>
                  <a:schemeClr val="accent1">
                    <a:lumMod val="50000"/>
                  </a:schemeClr>
                </a:solidFill>
              </a:rPr>
              <a:t>Çevresel oryantasyon</a:t>
            </a:r>
            <a:r>
              <a:rPr lang="tr-TR" dirty="0" smtClean="0">
                <a:solidFill>
                  <a:schemeClr val="accent1">
                    <a:lumMod val="50000"/>
                  </a:schemeClr>
                </a:solidFill>
              </a:rPr>
              <a:t>: ortaya konan hedefler ve geliştirilen stratejiler ışığında çevreye zarar veren ürünlerin üretimi kesinlikle durdurulur ve yalnız yeşil ürün sınıfına giren ürünler üretilir. </a:t>
            </a:r>
          </a:p>
          <a:p>
            <a:pPr algn="just"/>
            <a:r>
              <a:rPr lang="tr-TR" u="sng" dirty="0" smtClean="0">
                <a:solidFill>
                  <a:schemeClr val="accent1">
                    <a:lumMod val="50000"/>
                  </a:schemeClr>
                </a:solidFill>
              </a:rPr>
              <a:t>Sorumlu organizasyon</a:t>
            </a:r>
            <a:r>
              <a:rPr lang="tr-TR" dirty="0" smtClean="0">
                <a:solidFill>
                  <a:schemeClr val="accent1">
                    <a:lumMod val="50000"/>
                  </a:schemeClr>
                </a:solidFill>
              </a:rPr>
              <a:t>: işletme yalnız yeşil konularla uğraşmakla kalmaz aynı zamanda fırsat eşitliği ve asgari ücret politikaları gibi güncel sosyal konularlada ilgilenir.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142852"/>
            <a:ext cx="8401080" cy="1143000"/>
          </a:xfrm>
        </p:spPr>
        <p:txBody>
          <a:bodyPr>
            <a:normAutofit fontScale="90000"/>
          </a:bodyPr>
          <a:lstStyle/>
          <a:p>
            <a:pPr algn="ctr"/>
            <a:r>
              <a:rPr lang="tr-TR" dirty="0" smtClean="0">
                <a:effectLst/>
              </a:rPr>
              <a:t>İşletmelerin yeşil pazarlamayı kullanma nedenleri:</a:t>
            </a:r>
            <a:endParaRPr lang="tr-TR" dirty="0">
              <a:effectLst/>
            </a:endParaRPr>
          </a:p>
        </p:txBody>
      </p:sp>
      <p:sp>
        <p:nvSpPr>
          <p:cNvPr id="2" name="1 İçerik Yer Tutucusu"/>
          <p:cNvSpPr>
            <a:spLocks noGrp="1"/>
          </p:cNvSpPr>
          <p:nvPr>
            <p:ph idx="1"/>
          </p:nvPr>
        </p:nvSpPr>
        <p:spPr>
          <a:xfrm>
            <a:off x="457200" y="1285860"/>
            <a:ext cx="8229600" cy="5072098"/>
          </a:xfrm>
        </p:spPr>
        <p:txBody>
          <a:bodyPr>
            <a:normAutofit/>
          </a:bodyPr>
          <a:lstStyle/>
          <a:p>
            <a:pPr algn="just"/>
            <a:r>
              <a:rPr lang="tr-TR" dirty="0" smtClean="0"/>
              <a:t>Yeşil pazarlamayı amaçlarına ulaşmada bir fırsat olarak görmeleri,</a:t>
            </a:r>
          </a:p>
          <a:p>
            <a:pPr algn="just">
              <a:buNone/>
            </a:pPr>
            <a:endParaRPr lang="tr-TR" dirty="0" smtClean="0"/>
          </a:p>
          <a:p>
            <a:pPr algn="just"/>
            <a:r>
              <a:rPr lang="tr-TR" dirty="0" smtClean="0"/>
              <a:t>Çevreyle ilgili faaliyetlerin rekabet edilen diğer firmalar üzerinde bir baskı unsuru olarak kullanılması,</a:t>
            </a:r>
          </a:p>
          <a:p>
            <a:pPr algn="just">
              <a:buNone/>
            </a:pPr>
            <a:endParaRPr lang="tr-TR" dirty="0" smtClean="0"/>
          </a:p>
          <a:p>
            <a:pPr algn="just"/>
            <a:r>
              <a:rPr lang="tr-TR" dirty="0" smtClean="0"/>
              <a:t>Kaynakların etkin kullanımı ve geri kazanım çalışmaları gibi maliyet düşürücü etkilerin farkına varılması,</a:t>
            </a:r>
          </a:p>
          <a:p>
            <a:pPr algn="just">
              <a:buNone/>
            </a:pPr>
            <a:endParaRPr lang="tr-TR" dirty="0" smtClean="0"/>
          </a:p>
          <a:p>
            <a:pPr algn="just"/>
            <a:r>
              <a:rPr lang="tr-TR" dirty="0" smtClean="0"/>
              <a:t>Çevre dostu tüketicilerin çevreye bilinçli yaklaşan işletmeleri tercih etmesi,</a:t>
            </a:r>
            <a:endParaRPr lang="tr-TR" dirty="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642918"/>
            <a:ext cx="8229600" cy="5429288"/>
          </a:xfrm>
        </p:spPr>
        <p:txBody>
          <a:bodyPr>
            <a:normAutofit/>
          </a:bodyPr>
          <a:lstStyle/>
          <a:p>
            <a:pPr algn="just"/>
            <a:r>
              <a:rPr lang="tr-TR" dirty="0" smtClean="0"/>
              <a:t>Çevre dostu olmanın bir işletmenin halkla ilişkiler ve imajı bakımından önemli olması ve işletmenin sosyal sorumluluğunu görünür kılması,</a:t>
            </a:r>
          </a:p>
          <a:p>
            <a:pPr algn="just">
              <a:buNone/>
            </a:pPr>
            <a:endParaRPr lang="tr-TR" dirty="0" smtClean="0"/>
          </a:p>
          <a:p>
            <a:pPr algn="just"/>
            <a:r>
              <a:rPr lang="tr-TR" dirty="0" smtClean="0"/>
              <a:t>Merkezi ve yerel yönetimlerin çevre konusundaki kural ve uygulamalara uyma ve yasalar karşısında daha güvencede olunması,</a:t>
            </a:r>
          </a:p>
          <a:p>
            <a:pPr algn="just">
              <a:buNone/>
            </a:pPr>
            <a:endParaRPr lang="tr-TR" dirty="0" smtClean="0"/>
          </a:p>
          <a:p>
            <a:pPr algn="just"/>
            <a:r>
              <a:rPr lang="tr-TR" dirty="0" smtClean="0"/>
              <a:t>Devletten alınan yardım ve teşvikler,</a:t>
            </a:r>
          </a:p>
          <a:p>
            <a:pPr algn="just">
              <a:buNone/>
            </a:pPr>
            <a:endParaRPr lang="tr-TR" dirty="0" smtClean="0"/>
          </a:p>
          <a:p>
            <a:pPr algn="just"/>
            <a:r>
              <a:rPr lang="tr-TR" dirty="0" smtClean="0"/>
              <a:t>İşletmenin ve işletmede çalışan insanların moral seviyesinin yükselmesi.</a:t>
            </a:r>
            <a:endParaRPr lang="tr-TR"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smtClean="0">
                <a:effectLst/>
              </a:rPr>
              <a:t>Yeşil Pazarlama Karması</a:t>
            </a:r>
            <a:endParaRPr lang="tr-TR" dirty="0">
              <a:effectLst/>
            </a:endParaRPr>
          </a:p>
        </p:txBody>
      </p:sp>
      <p:sp>
        <p:nvSpPr>
          <p:cNvPr id="2" name="1 İçerik Yer Tutucusu"/>
          <p:cNvSpPr>
            <a:spLocks noGrp="1"/>
          </p:cNvSpPr>
          <p:nvPr>
            <p:ph idx="1"/>
          </p:nvPr>
        </p:nvSpPr>
        <p:spPr>
          <a:xfrm>
            <a:off x="428596" y="1571612"/>
            <a:ext cx="8229600" cy="4071966"/>
          </a:xfrm>
        </p:spPr>
        <p:txBody>
          <a:bodyPr>
            <a:normAutofit lnSpcReduction="10000"/>
          </a:bodyPr>
          <a:lstStyle/>
          <a:p>
            <a:r>
              <a:rPr lang="tr-TR" dirty="0" smtClean="0">
                <a:solidFill>
                  <a:schemeClr val="accent1">
                    <a:lumMod val="50000"/>
                  </a:schemeClr>
                </a:solidFill>
              </a:rPr>
              <a:t>Yeşil ürün</a:t>
            </a:r>
          </a:p>
          <a:p>
            <a:pPr lvl="3"/>
            <a:r>
              <a:rPr lang="tr-TR" sz="2000" dirty="0" smtClean="0">
                <a:solidFill>
                  <a:schemeClr val="accent1">
                    <a:lumMod val="50000"/>
                  </a:schemeClr>
                </a:solidFill>
              </a:rPr>
              <a:t>Eko – paketleme</a:t>
            </a:r>
          </a:p>
          <a:p>
            <a:pPr lvl="3"/>
            <a:r>
              <a:rPr lang="tr-TR" sz="2000" dirty="0" smtClean="0">
                <a:solidFill>
                  <a:schemeClr val="accent1">
                    <a:lumMod val="50000"/>
                  </a:schemeClr>
                </a:solidFill>
              </a:rPr>
              <a:t>Eko – etiketleme</a:t>
            </a:r>
          </a:p>
          <a:p>
            <a:pPr lvl="3">
              <a:buNone/>
            </a:pPr>
            <a:endParaRPr lang="tr-TR" sz="2000" dirty="0" smtClean="0">
              <a:solidFill>
                <a:schemeClr val="accent1">
                  <a:lumMod val="50000"/>
                </a:schemeClr>
              </a:solidFill>
            </a:endParaRPr>
          </a:p>
          <a:p>
            <a:r>
              <a:rPr lang="tr-TR" sz="2800" dirty="0" smtClean="0">
                <a:solidFill>
                  <a:schemeClr val="accent1">
                    <a:lumMod val="50000"/>
                  </a:schemeClr>
                </a:solidFill>
              </a:rPr>
              <a:t>Yeşil fiyat</a:t>
            </a:r>
          </a:p>
          <a:p>
            <a:endParaRPr lang="tr-TR" sz="2800" dirty="0" smtClean="0">
              <a:solidFill>
                <a:schemeClr val="accent1">
                  <a:lumMod val="50000"/>
                </a:schemeClr>
              </a:solidFill>
            </a:endParaRPr>
          </a:p>
          <a:p>
            <a:r>
              <a:rPr lang="tr-TR" sz="2800" dirty="0" smtClean="0">
                <a:solidFill>
                  <a:schemeClr val="accent1">
                    <a:lumMod val="50000"/>
                  </a:schemeClr>
                </a:solidFill>
              </a:rPr>
              <a:t>Yeşil dağıtım</a:t>
            </a:r>
          </a:p>
          <a:p>
            <a:endParaRPr lang="tr-TR" sz="2800" dirty="0" smtClean="0">
              <a:solidFill>
                <a:schemeClr val="accent1">
                  <a:lumMod val="50000"/>
                </a:schemeClr>
              </a:solidFill>
            </a:endParaRPr>
          </a:p>
          <a:p>
            <a:r>
              <a:rPr lang="tr-TR" sz="2800" dirty="0" smtClean="0">
                <a:solidFill>
                  <a:schemeClr val="accent1">
                    <a:lumMod val="50000"/>
                  </a:schemeClr>
                </a:solidFill>
              </a:rPr>
              <a:t>Yeşil tutundurma</a:t>
            </a:r>
          </a:p>
          <a:p>
            <a:pPr lvl="3"/>
            <a:endParaRPr lang="tr-TR" dirty="0" smtClean="0"/>
          </a:p>
          <a:p>
            <a:pPr lvl="3"/>
            <a:endParaRPr lang="tr-TR"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a:effectLst/>
              </a:rPr>
              <a:t>Yeşil Pazarlamada 4S</a:t>
            </a:r>
          </a:p>
        </p:txBody>
      </p:sp>
      <p:sp>
        <p:nvSpPr>
          <p:cNvPr id="2" name="1 İçerik Yer Tutucusu"/>
          <p:cNvSpPr>
            <a:spLocks noGrp="1"/>
          </p:cNvSpPr>
          <p:nvPr>
            <p:ph idx="1"/>
          </p:nvPr>
        </p:nvSpPr>
        <p:spPr>
          <a:xfrm>
            <a:off x="428596" y="1571612"/>
            <a:ext cx="8229600" cy="4071966"/>
          </a:xfrm>
        </p:spPr>
        <p:txBody>
          <a:bodyPr>
            <a:normAutofit fontScale="92500"/>
          </a:bodyPr>
          <a:lstStyle/>
          <a:p>
            <a:endParaRPr lang="tr-TR" dirty="0">
              <a:solidFill>
                <a:schemeClr val="accent1">
                  <a:lumMod val="50000"/>
                </a:schemeClr>
              </a:solidFill>
            </a:endParaRPr>
          </a:p>
          <a:p>
            <a:r>
              <a:rPr lang="tr-TR" dirty="0">
                <a:solidFill>
                  <a:schemeClr val="accent1">
                    <a:lumMod val="50000"/>
                  </a:schemeClr>
                </a:solidFill>
              </a:rPr>
              <a:t>Tatmin (</a:t>
            </a:r>
            <a:r>
              <a:rPr lang="tr-TR" dirty="0" err="1">
                <a:solidFill>
                  <a:schemeClr val="accent1">
                    <a:lumMod val="50000"/>
                  </a:schemeClr>
                </a:solidFill>
              </a:rPr>
              <a:t>Satisfaction</a:t>
            </a:r>
            <a:r>
              <a:rPr lang="tr-TR" dirty="0">
                <a:solidFill>
                  <a:schemeClr val="accent1">
                    <a:lumMod val="50000"/>
                  </a:schemeClr>
                </a:solidFill>
              </a:rPr>
              <a:t>): Tüketicilerin istek ve tatminini ifade eder.</a:t>
            </a:r>
          </a:p>
          <a:p>
            <a:endParaRPr lang="tr-TR" dirty="0">
              <a:solidFill>
                <a:schemeClr val="accent1">
                  <a:lumMod val="50000"/>
                </a:schemeClr>
              </a:solidFill>
            </a:endParaRPr>
          </a:p>
          <a:p>
            <a:r>
              <a:rPr lang="tr-TR" dirty="0">
                <a:solidFill>
                  <a:schemeClr val="accent1">
                    <a:lumMod val="50000"/>
                  </a:schemeClr>
                </a:solidFill>
              </a:rPr>
              <a:t>Sürdürülebilirlik (</a:t>
            </a:r>
            <a:r>
              <a:rPr lang="tr-TR" dirty="0" err="1">
                <a:solidFill>
                  <a:schemeClr val="accent1">
                    <a:lumMod val="50000"/>
                  </a:schemeClr>
                </a:solidFill>
              </a:rPr>
              <a:t>Sustainability</a:t>
            </a:r>
            <a:r>
              <a:rPr lang="tr-TR" dirty="0">
                <a:solidFill>
                  <a:schemeClr val="accent1">
                    <a:lumMod val="50000"/>
                  </a:schemeClr>
                </a:solidFill>
              </a:rPr>
              <a:t>): Ürünün enerji ve kaynaklarının devamlılığının sağlanmasını ifade eder.</a:t>
            </a:r>
          </a:p>
          <a:p>
            <a:endParaRPr lang="tr-TR" dirty="0">
              <a:solidFill>
                <a:schemeClr val="accent1">
                  <a:lumMod val="50000"/>
                </a:schemeClr>
              </a:solidFill>
            </a:endParaRPr>
          </a:p>
          <a:p>
            <a:r>
              <a:rPr lang="tr-TR" dirty="0">
                <a:solidFill>
                  <a:schemeClr val="accent1">
                    <a:lumMod val="50000"/>
                  </a:schemeClr>
                </a:solidFill>
              </a:rPr>
              <a:t>Sosyal Kabul (</a:t>
            </a:r>
            <a:r>
              <a:rPr lang="tr-TR" dirty="0" err="1">
                <a:solidFill>
                  <a:schemeClr val="accent1">
                    <a:lumMod val="50000"/>
                  </a:schemeClr>
                </a:solidFill>
              </a:rPr>
              <a:t>Social</a:t>
            </a:r>
            <a:r>
              <a:rPr lang="tr-TR" dirty="0">
                <a:solidFill>
                  <a:schemeClr val="accent1">
                    <a:lumMod val="50000"/>
                  </a:schemeClr>
                </a:solidFill>
              </a:rPr>
              <a:t> </a:t>
            </a:r>
            <a:r>
              <a:rPr lang="tr-TR" dirty="0" err="1">
                <a:solidFill>
                  <a:schemeClr val="accent1">
                    <a:lumMod val="50000"/>
                  </a:schemeClr>
                </a:solidFill>
              </a:rPr>
              <a:t>Acceptibility</a:t>
            </a:r>
            <a:r>
              <a:rPr lang="tr-TR" dirty="0">
                <a:solidFill>
                  <a:schemeClr val="accent1">
                    <a:lumMod val="50000"/>
                  </a:schemeClr>
                </a:solidFill>
              </a:rPr>
              <a:t>): İşletme ve ürettiği ürünün doğa dostu olduğunun kabul görmesi.</a:t>
            </a:r>
          </a:p>
          <a:p>
            <a:endParaRPr lang="tr-TR" dirty="0">
              <a:solidFill>
                <a:schemeClr val="accent1">
                  <a:lumMod val="50000"/>
                </a:schemeClr>
              </a:solidFill>
            </a:endParaRPr>
          </a:p>
          <a:p>
            <a:r>
              <a:rPr lang="tr-TR" dirty="0">
                <a:solidFill>
                  <a:schemeClr val="accent1">
                    <a:lumMod val="50000"/>
                  </a:schemeClr>
                </a:solidFill>
              </a:rPr>
              <a:t>Güvenlik (</a:t>
            </a:r>
            <a:r>
              <a:rPr lang="tr-TR" dirty="0" err="1">
                <a:solidFill>
                  <a:schemeClr val="accent1">
                    <a:lumMod val="50000"/>
                  </a:schemeClr>
                </a:solidFill>
              </a:rPr>
              <a:t>Safety</a:t>
            </a:r>
            <a:r>
              <a:rPr lang="tr-TR" dirty="0">
                <a:solidFill>
                  <a:schemeClr val="accent1">
                    <a:lumMod val="50000"/>
                  </a:schemeClr>
                </a:solidFill>
              </a:rPr>
              <a:t>): Ürünün canlı sağlığına zarar vermemesi.</a:t>
            </a:r>
            <a:endParaRPr lang="tr-TR" dirty="0" smtClean="0"/>
          </a:p>
          <a:p>
            <a:pPr lvl="3"/>
            <a:endParaRPr lang="tr-TR" dirty="0"/>
          </a:p>
        </p:txBody>
      </p:sp>
    </p:spTree>
    <p:extLst>
      <p:ext uri="{BB962C8B-B14F-4D97-AF65-F5344CB8AC3E}">
        <p14:creationId xmlns:p14="http://schemas.microsoft.com/office/powerpoint/2010/main" val="3520810954"/>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428604"/>
            <a:ext cx="8229600" cy="5357850"/>
          </a:xfrm>
        </p:spPr>
        <p:txBody>
          <a:bodyPr>
            <a:normAutofit/>
          </a:bodyPr>
          <a:lstStyle/>
          <a:p>
            <a:pPr algn="just">
              <a:buNone/>
            </a:pPr>
            <a:r>
              <a:rPr lang="tr-TR" b="1" dirty="0" smtClean="0">
                <a:solidFill>
                  <a:schemeClr val="accent1">
                    <a:lumMod val="50000"/>
                  </a:schemeClr>
                </a:solidFill>
              </a:rPr>
              <a:t>    </a:t>
            </a:r>
            <a:r>
              <a:rPr lang="tr-TR" b="1" u="sng" dirty="0" smtClean="0">
                <a:solidFill>
                  <a:schemeClr val="accent1">
                    <a:lumMod val="50000"/>
                  </a:schemeClr>
                </a:solidFill>
              </a:rPr>
              <a:t>Yeşil ürün</a:t>
            </a:r>
            <a:r>
              <a:rPr lang="tr-TR" dirty="0" smtClean="0"/>
              <a:t>: çevreyi kirletmemesi, doğal kaynakları daha az tüketmesi ve geri dönüştürülebilir olması gerekir.</a:t>
            </a:r>
          </a:p>
          <a:p>
            <a:pPr algn="just"/>
            <a:r>
              <a:rPr lang="tr-TR" dirty="0" smtClean="0"/>
              <a:t>Tüketiciler sosyal sorumluluk ve çevreci anlayışı benimseyen markaları satın alma eğilimindedirler.</a:t>
            </a:r>
          </a:p>
          <a:p>
            <a:pPr algn="just"/>
            <a:r>
              <a:rPr lang="tr-TR" dirty="0" smtClean="0"/>
              <a:t>The Guardian’ın yaptığı araştırmaya göre pazarlamanın sosyal değerleri içermesi ürünün tercih edilirliğini arttırmaktadır. Sonuçlara göre;</a:t>
            </a:r>
          </a:p>
          <a:p>
            <a:pPr algn="just"/>
            <a:r>
              <a:rPr lang="tr-TR" dirty="0" smtClean="0"/>
              <a:t>%51 i çevreye zararlı ürünleri boykot</a:t>
            </a:r>
          </a:p>
          <a:p>
            <a:pPr algn="just"/>
            <a:r>
              <a:rPr lang="tr-TR" dirty="0" smtClean="0"/>
              <a:t>%63 ü ise çevreye zarar verenlerin çevreyi eski haline getirmek için yapılacak çalışmaları karşılaması gerektiğini savunmaktadır. </a:t>
            </a:r>
            <a:endParaRPr lang="tr-TR"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normAutofit/>
          </a:bodyPr>
          <a:lstStyle/>
          <a:p>
            <a:pPr algn="ctr"/>
            <a:r>
              <a:rPr lang="tr-TR" dirty="0" smtClean="0">
                <a:effectLst/>
              </a:rPr>
              <a:t>Yeşil ürün geliştirirken dikkat edilmesi gereken noktalar:</a:t>
            </a:r>
            <a:endParaRPr lang="tr-TR" dirty="0">
              <a:effectLst/>
            </a:endParaRPr>
          </a:p>
        </p:txBody>
      </p:sp>
      <p:sp>
        <p:nvSpPr>
          <p:cNvPr id="2" name="1 İçerik Yer Tutucusu"/>
          <p:cNvSpPr>
            <a:spLocks noGrp="1"/>
          </p:cNvSpPr>
          <p:nvPr>
            <p:ph idx="1"/>
          </p:nvPr>
        </p:nvSpPr>
        <p:spPr/>
        <p:txBody>
          <a:bodyPr>
            <a:normAutofit/>
          </a:bodyPr>
          <a:lstStyle/>
          <a:p>
            <a:pPr algn="just"/>
            <a:r>
              <a:rPr lang="tr-TR" dirty="0" smtClean="0"/>
              <a:t>Ürünler nötr bir maddede aranan özelliklere sahip olmalıdır.</a:t>
            </a:r>
          </a:p>
          <a:p>
            <a:pPr algn="just"/>
            <a:r>
              <a:rPr lang="tr-TR" dirty="0" smtClean="0"/>
              <a:t>Çevreye uyumları konusunda testten geçirilmiş olmalıdır.</a:t>
            </a:r>
          </a:p>
          <a:p>
            <a:pPr algn="just"/>
            <a:r>
              <a:rPr lang="tr-TR" dirty="0" smtClean="0"/>
              <a:t>Yeniden kullanılabilir ürünlere öncelik tanınmalıdır.</a:t>
            </a:r>
          </a:p>
          <a:p>
            <a:pPr algn="just"/>
            <a:r>
              <a:rPr lang="tr-TR" dirty="0" smtClean="0"/>
              <a:t>Tüketiciler yeşil ürünler hakkında bilgilendirilmeli ve yeşil ürünleri kullanma konusunda yönlendirilmelidir.</a:t>
            </a:r>
          </a:p>
          <a:p>
            <a:pPr algn="just"/>
            <a:r>
              <a:rPr lang="tr-TR" dirty="0" smtClean="0"/>
              <a:t>Ambalajlamada, doğal kaynakların boş yere tüketilmesini önlemek için büyük çaba harcanmalıdır.</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142852"/>
            <a:ext cx="8229600" cy="939784"/>
          </a:xfrm>
        </p:spPr>
        <p:txBody>
          <a:bodyPr/>
          <a:lstStyle/>
          <a:p>
            <a:r>
              <a:rPr lang="tr-TR" dirty="0" smtClean="0">
                <a:effectLst/>
              </a:rPr>
              <a:t>Eko – paketleme </a:t>
            </a:r>
            <a:endParaRPr lang="tr-TR" dirty="0">
              <a:effectLst/>
            </a:endParaRPr>
          </a:p>
        </p:txBody>
      </p:sp>
      <p:sp>
        <p:nvSpPr>
          <p:cNvPr id="2" name="1 İçerik Yer Tutucusu"/>
          <p:cNvSpPr>
            <a:spLocks noGrp="1"/>
          </p:cNvSpPr>
          <p:nvPr>
            <p:ph idx="1"/>
          </p:nvPr>
        </p:nvSpPr>
        <p:spPr>
          <a:xfrm>
            <a:off x="457200" y="1142984"/>
            <a:ext cx="8229600" cy="5286412"/>
          </a:xfrm>
        </p:spPr>
        <p:txBody>
          <a:bodyPr>
            <a:normAutofit lnSpcReduction="10000"/>
          </a:bodyPr>
          <a:lstStyle/>
          <a:p>
            <a:pPr algn="just"/>
            <a:r>
              <a:rPr lang="tr-TR" dirty="0" smtClean="0"/>
              <a:t>Üretilen ürünün çevreyi koruyan standartlarda üretilmesi tek başına yeterli değildir. Çünkü henüz tüketiciye ulaşmamıştır. Paketleme yapıldıktan sonra hazır hale gelecek ve tüketiciye ulaşacaktır.</a:t>
            </a:r>
          </a:p>
          <a:p>
            <a:pPr algn="ctr"/>
            <a:r>
              <a:rPr lang="tr-TR" dirty="0" smtClean="0"/>
              <a:t>Paketlemede 2 alternatif vardır</a:t>
            </a:r>
          </a:p>
          <a:p>
            <a:pPr algn="ctr"/>
            <a:endParaRPr lang="tr-TR" dirty="0" smtClean="0"/>
          </a:p>
          <a:p>
            <a:pPr algn="ctr">
              <a:buNone/>
            </a:pPr>
            <a:endParaRPr lang="tr-TR" dirty="0" smtClean="0"/>
          </a:p>
          <a:p>
            <a:pPr algn="ctr">
              <a:buNone/>
            </a:pPr>
            <a:r>
              <a:rPr lang="tr-TR" dirty="0" smtClean="0"/>
              <a:t>Atık paketlerin/ambalajların geri dönüşümünü ve yeniden kullanımını sağlamak.</a:t>
            </a:r>
          </a:p>
          <a:p>
            <a:pPr algn="ctr">
              <a:buNone/>
            </a:pPr>
            <a:endParaRPr lang="tr-TR" dirty="0" smtClean="0"/>
          </a:p>
          <a:p>
            <a:pPr algn="ctr">
              <a:buNone/>
            </a:pPr>
            <a:endParaRPr lang="tr-TR" dirty="0" smtClean="0"/>
          </a:p>
          <a:p>
            <a:pPr algn="ctr">
              <a:buNone/>
            </a:pPr>
            <a:r>
              <a:rPr lang="tr-TR" dirty="0" smtClean="0"/>
              <a:t>Akılcı paketleme ile paketin/ambalajın yeni kullanım alanlarını araştırmak</a:t>
            </a:r>
          </a:p>
        </p:txBody>
      </p:sp>
      <p:cxnSp>
        <p:nvCxnSpPr>
          <p:cNvPr id="5" name="4 Düz Ok Bağlayıcısı"/>
          <p:cNvCxnSpPr/>
          <p:nvPr/>
        </p:nvCxnSpPr>
        <p:spPr>
          <a:xfrm rot="5400000">
            <a:off x="4001290" y="3499644"/>
            <a:ext cx="71438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7" name="6 Düz Ok Bağlayıcısı"/>
          <p:cNvCxnSpPr/>
          <p:nvPr/>
        </p:nvCxnSpPr>
        <p:spPr>
          <a:xfrm rot="5400000">
            <a:off x="4001290" y="5071280"/>
            <a:ext cx="71438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r>
              <a:rPr lang="tr-TR" dirty="0" smtClean="0">
                <a:effectLst/>
              </a:rPr>
              <a:t>Eko – etiketleme</a:t>
            </a:r>
            <a:endParaRPr lang="tr-TR" dirty="0">
              <a:effectLst/>
            </a:endParaRPr>
          </a:p>
        </p:txBody>
      </p:sp>
      <p:sp>
        <p:nvSpPr>
          <p:cNvPr id="2" name="1 İçerik Yer Tutucusu"/>
          <p:cNvSpPr>
            <a:spLocks noGrp="1"/>
          </p:cNvSpPr>
          <p:nvPr>
            <p:ph idx="1"/>
          </p:nvPr>
        </p:nvSpPr>
        <p:spPr>
          <a:xfrm>
            <a:off x="428596" y="1928802"/>
            <a:ext cx="8229600" cy="3233556"/>
          </a:xfrm>
        </p:spPr>
        <p:txBody>
          <a:bodyPr/>
          <a:lstStyle/>
          <a:p>
            <a:pPr algn="just"/>
            <a:r>
              <a:rPr lang="tr-TR" dirty="0" smtClean="0">
                <a:solidFill>
                  <a:schemeClr val="accent1">
                    <a:lumMod val="50000"/>
                  </a:schemeClr>
                </a:solidFill>
              </a:rPr>
              <a:t>Yeşil etiket, bir ürünün çevreye karşı duyarlılığını ve çevre dostu olup olmadığını gösteren sertifikadır.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Tüketiciler ürün ambalajları üzerinde yer alan geri dönüşüm gibi çevre dostu logolara özen göstermekte ve turizm bölgelerinde plajların mavi bayrak sahibi olmalarına dikkat etmektedirler. </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28596" y="142852"/>
            <a:ext cx="8229600" cy="1011222"/>
          </a:xfrm>
        </p:spPr>
        <p:txBody>
          <a:bodyPr>
            <a:normAutofit fontScale="90000"/>
          </a:bodyPr>
          <a:lstStyle/>
          <a:p>
            <a:pPr algn="ctr"/>
            <a:r>
              <a:rPr lang="tr-TR" dirty="0" smtClean="0">
                <a:effectLst/>
              </a:rPr>
              <a:t>Çevresel etiketleme 3 başlık altında incelenebilir:</a:t>
            </a:r>
            <a:endParaRPr lang="tr-TR" dirty="0">
              <a:effectLst/>
            </a:endParaRPr>
          </a:p>
        </p:txBody>
      </p:sp>
      <p:sp>
        <p:nvSpPr>
          <p:cNvPr id="2" name="1 İçerik Yer Tutucusu"/>
          <p:cNvSpPr>
            <a:spLocks noGrp="1"/>
          </p:cNvSpPr>
          <p:nvPr>
            <p:ph idx="1"/>
          </p:nvPr>
        </p:nvSpPr>
        <p:spPr>
          <a:xfrm>
            <a:off x="457200" y="1285860"/>
            <a:ext cx="8229600" cy="5072098"/>
          </a:xfrm>
        </p:spPr>
        <p:txBody>
          <a:bodyPr>
            <a:normAutofit/>
          </a:bodyPr>
          <a:lstStyle/>
          <a:p>
            <a:pPr algn="just"/>
            <a:r>
              <a:rPr lang="tr-TR" u="sng" dirty="0" smtClean="0">
                <a:solidFill>
                  <a:schemeClr val="accent1">
                    <a:lumMod val="50000"/>
                  </a:schemeClr>
                </a:solidFill>
              </a:rPr>
              <a:t>Yaşam döngüsü etiketleri</a:t>
            </a:r>
            <a:r>
              <a:rPr lang="tr-TR" dirty="0" smtClean="0">
                <a:solidFill>
                  <a:schemeClr val="accent1">
                    <a:lumMod val="50000"/>
                  </a:schemeClr>
                </a:solidFill>
              </a:rPr>
              <a:t>:</a:t>
            </a:r>
            <a:r>
              <a:rPr lang="tr-TR" dirty="0" smtClean="0"/>
              <a:t> </a:t>
            </a:r>
            <a:r>
              <a:rPr lang="tr-TR" dirty="0" smtClean="0">
                <a:solidFill>
                  <a:schemeClr val="accent1">
                    <a:lumMod val="50000"/>
                  </a:schemeClr>
                </a:solidFill>
              </a:rPr>
              <a:t>ürünün hayat döngüsü analizlerinde kullanılır. Bu analiz beşikten mezara ismiylede anılır. Etiket üretimin nasıl olduğuyla ilgili bütün özellikleri gösterir ve çevreye en az zarar vermesi amaçlanır. </a:t>
            </a:r>
          </a:p>
          <a:p>
            <a:pPr algn="just"/>
            <a:r>
              <a:rPr lang="tr-TR" u="sng" dirty="0" smtClean="0">
                <a:solidFill>
                  <a:schemeClr val="accent1">
                    <a:lumMod val="50000"/>
                  </a:schemeClr>
                </a:solidFill>
              </a:rPr>
              <a:t>Tek kullanımlık etiketler</a:t>
            </a:r>
            <a:r>
              <a:rPr lang="tr-TR" dirty="0" smtClean="0">
                <a:solidFill>
                  <a:schemeClr val="accent1">
                    <a:lumMod val="50000"/>
                  </a:schemeClr>
                </a:solidFill>
              </a:rPr>
              <a:t>: ürünün bir özelliği ile ilgili bilgi vermektedir. Mesela; sadece “ozon tabakasına zarar vermez” ibaresinin olması gibi. Ancak bir özelliğin o ürünü tamamen çevreci yapmayacağı unutulmamalıdır.</a:t>
            </a:r>
          </a:p>
          <a:p>
            <a:pPr algn="just"/>
            <a:r>
              <a:rPr lang="tr-TR" u="sng" dirty="0" smtClean="0">
                <a:solidFill>
                  <a:schemeClr val="accent1">
                    <a:lumMod val="50000"/>
                  </a:schemeClr>
                </a:solidFill>
              </a:rPr>
              <a:t>Negatif etiketler</a:t>
            </a:r>
            <a:r>
              <a:rPr lang="tr-TR" dirty="0" smtClean="0">
                <a:solidFill>
                  <a:schemeClr val="accent1">
                    <a:lumMod val="50000"/>
                  </a:schemeClr>
                </a:solidFill>
              </a:rPr>
              <a:t>: burada amaçlanan tüketicileri uyarmaktır. Tek kullanımlık etiketler olmasının yanında fark olarak olumsuz etiketlemenin bir zorunluluk olduğu söylenebilir.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1000108"/>
            <a:ext cx="8229600" cy="4714908"/>
          </a:xfrm>
        </p:spPr>
        <p:txBody>
          <a:bodyPr/>
          <a:lstStyle/>
          <a:p>
            <a:pPr algn="just">
              <a:buNone/>
            </a:pPr>
            <a:r>
              <a:rPr lang="tr-TR" dirty="0" smtClean="0"/>
              <a:t>   </a:t>
            </a:r>
            <a:r>
              <a:rPr lang="tr-TR" b="1" u="sng" dirty="0" smtClean="0">
                <a:solidFill>
                  <a:schemeClr val="accent1">
                    <a:lumMod val="50000"/>
                  </a:schemeClr>
                </a:solidFill>
              </a:rPr>
              <a:t>Yeşil fiyat</a:t>
            </a:r>
            <a:r>
              <a:rPr lang="tr-TR" dirty="0" smtClean="0">
                <a:solidFill>
                  <a:schemeClr val="accent1">
                    <a:lumMod val="50000"/>
                  </a:schemeClr>
                </a:solidFill>
              </a:rPr>
              <a:t>:</a:t>
            </a:r>
            <a:r>
              <a:rPr lang="tr-TR" dirty="0" smtClean="0"/>
              <a:t> </a:t>
            </a:r>
            <a:r>
              <a:rPr lang="tr-TR" dirty="0" smtClean="0">
                <a:solidFill>
                  <a:schemeClr val="accent1">
                    <a:lumMod val="50000"/>
                  </a:schemeClr>
                </a:solidFill>
              </a:rPr>
              <a:t>yeşil pazarlamada fiyat kavramı farklı bir açıdan ele alınmaktadır. Fiyat burada yeşil stratejilerin yarattığı maliyeti ifade eder.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Yeşil pazarlamada ürün fiyatının rolü, daha iyi kar elde etmek için göze alınan çevre faktörlerinin maliyetini kapsar. </a:t>
            </a:r>
          </a:p>
          <a:p>
            <a:pPr algn="just"/>
            <a:r>
              <a:rPr lang="tr-TR" dirty="0" smtClean="0">
                <a:solidFill>
                  <a:schemeClr val="accent1">
                    <a:lumMod val="50000"/>
                  </a:schemeClr>
                </a:solidFill>
              </a:rPr>
              <a:t>Maliyet fiyatı önemli ölçüde etkilemektedir. </a:t>
            </a:r>
          </a:p>
          <a:p>
            <a:pPr algn="just"/>
            <a:r>
              <a:rPr lang="tr-TR" dirty="0" smtClean="0">
                <a:solidFill>
                  <a:schemeClr val="accent1">
                    <a:lumMod val="50000"/>
                  </a:schemeClr>
                </a:solidFill>
              </a:rPr>
              <a:t>Çevreci ürünler geliştirmek için yapılan yatırımlar maliyet olarak fiyata yansımaktadır. </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857232"/>
            <a:ext cx="8229600" cy="5150059"/>
          </a:xfrm>
        </p:spPr>
        <p:txBody>
          <a:bodyPr/>
          <a:lstStyle/>
          <a:p>
            <a:pPr algn="just">
              <a:buNone/>
            </a:pPr>
            <a:r>
              <a:rPr lang="tr-TR" dirty="0" smtClean="0"/>
              <a:t>   </a:t>
            </a:r>
            <a:r>
              <a:rPr lang="tr-TR" b="1" u="sng" dirty="0" smtClean="0">
                <a:solidFill>
                  <a:schemeClr val="accent1">
                    <a:lumMod val="50000"/>
                  </a:schemeClr>
                </a:solidFill>
              </a:rPr>
              <a:t>Yeşil dağıtım</a:t>
            </a:r>
            <a:r>
              <a:rPr lang="tr-TR" dirty="0" smtClean="0">
                <a:solidFill>
                  <a:schemeClr val="accent1">
                    <a:lumMod val="50000"/>
                  </a:schemeClr>
                </a:solidFill>
              </a:rPr>
              <a:t>: toptancı, aracı ve perakendecilerden oluşan dağıtım kanallarının işletmeye sürekli ve sağlıklı bilgi aktarmaları çevreci pazarlama stratejilerinin başarısı için önemlidir. </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Perakendeciler tüketicilerin çevreci beklentilerine en yakın olan kanal üyeleridir ve önemli bilgilere sahiptirler. </a:t>
            </a:r>
          </a:p>
          <a:p>
            <a:pPr algn="just"/>
            <a:r>
              <a:rPr lang="tr-TR" dirty="0" smtClean="0">
                <a:solidFill>
                  <a:schemeClr val="accent1">
                    <a:lumMod val="50000"/>
                  </a:schemeClr>
                </a:solidFill>
              </a:rPr>
              <a:t>Seçilen perakendecilerin çevreci poşetler kullanması işletmenin yeşil imajını pekiştirir.</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28604"/>
            <a:ext cx="8229600" cy="5578687"/>
          </a:xfrm>
        </p:spPr>
        <p:txBody>
          <a:bodyPr/>
          <a:lstStyle/>
          <a:p>
            <a:pPr algn="just"/>
            <a:r>
              <a:rPr lang="tr-TR" dirty="0" smtClean="0">
                <a:solidFill>
                  <a:schemeClr val="accent1">
                    <a:lumMod val="50000"/>
                  </a:schemeClr>
                </a:solidFill>
              </a:rPr>
              <a:t>Yeşil dağıtımda üzerinde durulan yakıt kullanımı, gürültü kirliliği ve trafik tıkanıklığıdır.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Kurşunsuz benzinle çalışan araçlar tercih edilmeli, uzun mesafeli taşıma işlemlerinde demiryolu taşımacılığına başvurulmalıdır. </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Eğer karayolu tercih edilecekse kullanılan yakıtın çevreyi kirletmeyecek şekilde eksozdan atılmasını sağlayan teknoloji ile donatılmalıdır.</a:t>
            </a:r>
          </a:p>
          <a:p>
            <a:pPr algn="just"/>
            <a:endParaRPr lang="tr-TR" dirty="0" smtClean="0">
              <a:solidFill>
                <a:schemeClr val="accent1">
                  <a:lumMod val="50000"/>
                </a:schemeClr>
              </a:solidFill>
            </a:endParaRPr>
          </a:p>
          <a:p>
            <a:pPr algn="just"/>
            <a:r>
              <a:rPr lang="tr-TR" dirty="0" smtClean="0">
                <a:solidFill>
                  <a:schemeClr val="accent1">
                    <a:lumMod val="50000"/>
                  </a:schemeClr>
                </a:solidFill>
              </a:rPr>
              <a:t>Yeşil motorlu araçlar tercih edilmelidir. </a:t>
            </a:r>
            <a:endParaRPr lang="tr-TR"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428604"/>
            <a:ext cx="8501122" cy="5500726"/>
          </a:xfrm>
        </p:spPr>
        <p:txBody>
          <a:bodyPr>
            <a:normAutofit lnSpcReduction="10000"/>
          </a:bodyPr>
          <a:lstStyle/>
          <a:p>
            <a:pPr algn="just"/>
            <a:r>
              <a:rPr lang="tr-TR" dirty="0" smtClean="0"/>
              <a:t>Yeşil tutundurma: halkla ilişkiler, reklam, sponsorluk, kişisel satış gibi araçlar kullanılmaktadır.</a:t>
            </a:r>
          </a:p>
          <a:p>
            <a:pPr algn="just">
              <a:buNone/>
            </a:pPr>
            <a:endParaRPr lang="tr-TR" dirty="0" smtClean="0"/>
          </a:p>
          <a:p>
            <a:pPr algn="just"/>
            <a:r>
              <a:rPr lang="tr-TR" dirty="0" smtClean="0"/>
              <a:t>İşletmeler tarafından söylenen herşeyin açık ve net olması ve söylenen sözlerle yapılan işler arasında tutarlılık bulunması gerekmektedir. </a:t>
            </a:r>
          </a:p>
          <a:p>
            <a:pPr algn="just">
              <a:buNone/>
            </a:pPr>
            <a:endParaRPr lang="tr-TR" dirty="0" smtClean="0"/>
          </a:p>
          <a:p>
            <a:pPr algn="just"/>
            <a:r>
              <a:rPr lang="tr-TR" dirty="0" smtClean="0"/>
              <a:t>Sadece doğruluğu test edilebilir çevre konularına ilişkin açıklamalar yapılmalıdır.</a:t>
            </a:r>
          </a:p>
          <a:p>
            <a:pPr algn="just"/>
            <a:endParaRPr lang="tr-TR" dirty="0" smtClean="0"/>
          </a:p>
          <a:p>
            <a:pPr algn="just"/>
            <a:r>
              <a:rPr lang="tr-TR" dirty="0" smtClean="0"/>
              <a:t>İşletmenin değil, spesifik ürünlerin yada kampanyaların çevre dostu özelliklerinden bahsedilmelidir.</a:t>
            </a:r>
          </a:p>
          <a:p>
            <a:pPr algn="just"/>
            <a:endParaRPr lang="tr-TR" dirty="0" smtClean="0"/>
          </a:p>
          <a:p>
            <a:pPr algn="just"/>
            <a:r>
              <a:rPr lang="tr-TR" dirty="0" smtClean="0"/>
              <a:t>Amaçlarla değil elde edilen başarılarla övünülmelidir.</a:t>
            </a:r>
            <a:endParaRPr lang="tr-TR" dirty="0"/>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28596" y="428604"/>
            <a:ext cx="8229600" cy="6429396"/>
          </a:xfrm>
        </p:spPr>
        <p:txBody>
          <a:bodyPr>
            <a:normAutofit/>
          </a:bodyPr>
          <a:lstStyle/>
          <a:p>
            <a:pPr algn="just"/>
            <a:r>
              <a:rPr lang="tr-TR" dirty="0" smtClean="0">
                <a:solidFill>
                  <a:schemeClr val="accent1">
                    <a:lumMod val="50000"/>
                  </a:schemeClr>
                </a:solidFill>
              </a:rPr>
              <a:t>İşletme faaliyetlerinin basında geniş olarak yer almasına ve yenilikçi hareketlerin duyurulmasına önem verilmelidir.</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Çevreci faaliyetlere toplumsal katılım sağlanmalıdır. Örneğin, çalışanlar için düzenlenen çevre seminerlerinin ve sanayi atıkları toplama alanlarının halka açık hale getirilmesi gibi..</a:t>
            </a:r>
          </a:p>
          <a:p>
            <a:pPr algn="just">
              <a:buNone/>
            </a:pPr>
            <a:endParaRPr lang="tr-TR" dirty="0" smtClean="0">
              <a:solidFill>
                <a:schemeClr val="accent1">
                  <a:lumMod val="50000"/>
                </a:schemeClr>
              </a:solidFill>
            </a:endParaRPr>
          </a:p>
          <a:p>
            <a:pPr algn="just"/>
            <a:r>
              <a:rPr lang="tr-TR" dirty="0" smtClean="0">
                <a:solidFill>
                  <a:schemeClr val="accent1">
                    <a:lumMod val="50000"/>
                  </a:schemeClr>
                </a:solidFill>
              </a:rPr>
              <a:t>Atıkların toplanması, geri dönüşüm, çalışma şartları, yapılan araştırmalar ve hatta kanuni gerekliliklerin yerine getirilmesi gibi konularda elde edilen başarılar halka duyurulmalıdır.</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42844" y="1481328"/>
            <a:ext cx="8543956" cy="4525963"/>
          </a:xfrm>
        </p:spPr>
        <p:txBody>
          <a:bodyPr/>
          <a:lstStyle/>
          <a:p>
            <a:r>
              <a:rPr lang="tr-TR" b="1" dirty="0" smtClean="0">
                <a:solidFill>
                  <a:schemeClr val="accent1">
                    <a:lumMod val="50000"/>
                  </a:schemeClr>
                </a:solidFill>
              </a:rPr>
              <a:t>Birleşmiş Milletler Çevre Programı</a:t>
            </a:r>
            <a:r>
              <a:rPr lang="tr-TR" dirty="0" smtClean="0">
                <a:solidFill>
                  <a:schemeClr val="accent1">
                    <a:lumMod val="50000"/>
                  </a:schemeClr>
                </a:solidFill>
              </a:rPr>
              <a:t> </a:t>
            </a:r>
          </a:p>
          <a:p>
            <a:pPr algn="just">
              <a:buNone/>
            </a:pPr>
            <a:r>
              <a:rPr lang="tr-TR" dirty="0" smtClean="0">
                <a:solidFill>
                  <a:schemeClr val="accent1">
                    <a:lumMod val="50000"/>
                  </a:schemeClr>
                </a:solidFill>
              </a:rPr>
              <a:t>. Haziran 1972'deki İnsan Çevresi üzerine Birleşmiş Milletler Konferansı sonrasında kuruldu. Merkezi Nairobi, Kenya'da. </a:t>
            </a:r>
            <a:endParaRPr lang="tr-TR" dirty="0" smtClean="0"/>
          </a:p>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645024"/>
            <a:ext cx="198120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r>
              <a:rPr lang="tr-TR" b="1" dirty="0" smtClean="0">
                <a:solidFill>
                  <a:schemeClr val="accent1">
                    <a:lumMod val="50000"/>
                  </a:schemeClr>
                </a:solidFill>
              </a:rPr>
              <a:t>Yeşil Barış / Greenpeace</a:t>
            </a:r>
            <a:endParaRPr lang="tr-TR" dirty="0" smtClean="0">
              <a:solidFill>
                <a:schemeClr val="accent1">
                  <a:lumMod val="50000"/>
                </a:schemeClr>
              </a:solidFill>
            </a:endParaRPr>
          </a:p>
          <a:p>
            <a:pPr algn="just">
              <a:buNone/>
            </a:pPr>
            <a:r>
              <a:rPr lang="tr-TR" dirty="0" smtClean="0">
                <a:solidFill>
                  <a:schemeClr val="accent1">
                    <a:lumMod val="50000"/>
                  </a:schemeClr>
                </a:solidFill>
              </a:rPr>
              <a:t>   Greenpeace Avrupa, Amerika, Asya ve Pasifik'te 40 ülkede faaliyet gösteren, kâr amacı gütmeyen bir çevre kuruluşu. </a:t>
            </a:r>
            <a:endParaRPr lang="tr-T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2708920"/>
            <a:ext cx="3397771" cy="1676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81666"/>
            <a:ext cx="8178542" cy="3137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065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6"/>
            <a:ext cx="7235462" cy="3056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0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785813"/>
            <a:ext cx="6629400" cy="528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2319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1595438"/>
            <a:ext cx="6629400"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5470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1957388"/>
            <a:ext cx="6629400" cy="294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687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384" y="1484784"/>
            <a:ext cx="8256362"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432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57158" y="357166"/>
            <a:ext cx="8229600" cy="5572164"/>
          </a:xfrm>
        </p:spPr>
        <p:txBody>
          <a:bodyPr>
            <a:normAutofit/>
          </a:bodyPr>
          <a:lstStyle/>
          <a:p>
            <a:pPr marL="0" indent="0">
              <a:buNone/>
            </a:pPr>
            <a:endParaRPr lang="tr-TR"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1524000"/>
            <a:ext cx="74104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9714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634</TotalTime>
  <Words>1913</Words>
  <Application>Microsoft Office PowerPoint</Application>
  <PresentationFormat>Ekran Gösterisi (4:3)</PresentationFormat>
  <Paragraphs>202</Paragraphs>
  <Slides>44</Slides>
  <Notes>0</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Üst Düzey</vt:lpstr>
      <vt:lpstr>YEŞİL PAZARLAMA</vt:lpstr>
      <vt:lpstr>PowerPoint Sunusu</vt:lpstr>
      <vt:lpstr>Yeşil pazarlamanın önem kazanmasını zorlayıcı faktörler:</vt:lpstr>
      <vt:lpstr>PowerPoint Sunusu</vt:lpstr>
      <vt:lpstr>PowerPoint Sunusu</vt:lpstr>
      <vt:lpstr>Küresel çevre sorunları:</vt:lpstr>
      <vt:lpstr>Hava kirliliği;</vt:lpstr>
      <vt:lpstr>PowerPoint Sunusu</vt:lpstr>
      <vt:lpstr>Su kirliliği;</vt:lpstr>
      <vt:lpstr>PowerPoint Sunusu</vt:lpstr>
      <vt:lpstr>Toprak kirliliği;</vt:lpstr>
      <vt:lpstr>Gürültü kirliliği;</vt:lpstr>
      <vt:lpstr>İşletmelerin Çevre Stratejileri ve Çevre Yönetim Sistemi</vt:lpstr>
      <vt:lpstr>PowerPoint Sunusu</vt:lpstr>
      <vt:lpstr>ÇYS belgesi alan kuruluşların sağladığı faydalar:</vt:lpstr>
      <vt:lpstr>Çevre Temelli Pazarlama Anlayışı</vt:lpstr>
      <vt:lpstr>Yeşil Pazarlama Kavramı</vt:lpstr>
      <vt:lpstr>PowerPoint Sunusu</vt:lpstr>
      <vt:lpstr>PowerPoint Sunusu</vt:lpstr>
      <vt:lpstr>PowerPoint Sunusu</vt:lpstr>
      <vt:lpstr>Yeşil pazarlamanın aşamaları:</vt:lpstr>
      <vt:lpstr>İşletmelerin yeşil pazarlamayı kullanma nedenleri:</vt:lpstr>
      <vt:lpstr>PowerPoint Sunusu</vt:lpstr>
      <vt:lpstr>Yeşil Pazarlama Karması</vt:lpstr>
      <vt:lpstr>Yeşil Pazarlamada 4S</vt:lpstr>
      <vt:lpstr>PowerPoint Sunusu</vt:lpstr>
      <vt:lpstr>Yeşil ürün geliştirirken dikkat edilmesi gereken noktalar:</vt:lpstr>
      <vt:lpstr>Eko – paketleme </vt:lpstr>
      <vt:lpstr>Eko – etiketleme</vt:lpstr>
      <vt:lpstr>Çevresel etiketleme 3 başlık altında incelenebilir: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YEŞİL PAZARLAMA</dc:title>
  <dc:creator>ün1</dc:creator>
  <cp:lastModifiedBy>WİN 10</cp:lastModifiedBy>
  <cp:revision>66</cp:revision>
  <dcterms:created xsi:type="dcterms:W3CDTF">2010-11-11T06:07:56Z</dcterms:created>
  <dcterms:modified xsi:type="dcterms:W3CDTF">2021-05-01T13:25:51Z</dcterms:modified>
</cp:coreProperties>
</file>