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3"/>
  </p:notesMasterIdLst>
  <p:sldIdLst>
    <p:sldId id="260"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9F0"/>
    <a:srgbClr val="003635"/>
    <a:srgbClr val="5DD5FF"/>
    <a:srgbClr val="00217E"/>
    <a:srgbClr val="600000"/>
    <a:srgbClr val="FF8225"/>
    <a:srgbClr val="FF2549"/>
    <a:srgbClr val="FF0D97"/>
    <a:srgbClr val="0000CC"/>
    <a:srgbClr val="9EFF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9" d="100"/>
          <a:sy n="129" d="100"/>
        </p:scale>
        <p:origin x="-1104" y="-396"/>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7/17/2023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1555" y="331839"/>
            <a:ext cx="7860890" cy="877529"/>
          </a:xfrm>
          <a:noFill/>
          <a:effectLst>
            <a:outerShdw blurRad="50800" dist="38100" dir="2700000" algn="tl" rotWithShape="0">
              <a:prstClr val="black">
                <a:alpha val="40000"/>
              </a:prstClr>
            </a:outerShdw>
          </a:effectLst>
        </p:spPr>
        <p:txBody>
          <a:bodyPr>
            <a:normAutofit/>
          </a:bodyPr>
          <a:lstStyle>
            <a:lvl1pPr algn="ctr">
              <a:defRPr sz="3600">
                <a:solidFill>
                  <a:schemeClr val="bg1"/>
                </a:solidFill>
              </a:defRPr>
            </a:lvl1pPr>
          </a:lstStyle>
          <a:p>
            <a:r>
              <a:rPr lang="en-US" dirty="0"/>
              <a:t>Click to edit </a:t>
            </a:r>
            <a:r>
              <a:rPr lang="en-US" dirty="0" smtClean="0"/>
              <a:t>Master </a:t>
            </a:r>
            <a:r>
              <a:rPr lang="en-US" dirty="0"/>
              <a:t>title style</a:t>
            </a:r>
          </a:p>
        </p:txBody>
      </p:sp>
      <p:sp>
        <p:nvSpPr>
          <p:cNvPr id="3" name="Subtitle 2"/>
          <p:cNvSpPr>
            <a:spLocks noGrp="1"/>
          </p:cNvSpPr>
          <p:nvPr>
            <p:ph type="subTitle" idx="1"/>
          </p:nvPr>
        </p:nvSpPr>
        <p:spPr>
          <a:xfrm>
            <a:off x="641556" y="1205685"/>
            <a:ext cx="7853515" cy="678426"/>
          </a:xfrm>
        </p:spPr>
        <p:txBody>
          <a:bodyPr>
            <a:normAutofit/>
          </a:bodyPr>
          <a:lstStyle>
            <a:lvl1pPr marL="0" indent="0" algn="ct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6693" y="991253"/>
            <a:ext cx="8259098" cy="763526"/>
          </a:xfrm>
        </p:spPr>
        <p:txBody>
          <a:bodyPr>
            <a:normAutofit/>
          </a:bodyPr>
          <a:lstStyle>
            <a:lvl1pPr algn="ctr">
              <a:defRPr sz="3600" baseline="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01445" y="1747684"/>
            <a:ext cx="8244349" cy="3001297"/>
          </a:xfrm>
        </p:spPr>
        <p:txBody>
          <a:bodyPr/>
          <a:lstStyle>
            <a:lvl1pPr algn="ctr">
              <a:defRPr sz="2800">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7863" y="399163"/>
            <a:ext cx="6498123" cy="725349"/>
          </a:xfrm>
        </p:spPr>
        <p:txBody>
          <a:bodyPr>
            <a:normAutofit/>
          </a:bodyPr>
          <a:lstStyle>
            <a:lvl1pPr algn="l">
              <a:defRPr sz="36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86697" y="1172496"/>
            <a:ext cx="6474543" cy="3508626"/>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0067" y="1053307"/>
            <a:ext cx="8093365" cy="763525"/>
          </a:xfrm>
        </p:spPr>
        <p:txBody>
          <a:bodyPr>
            <a:normAutofit/>
          </a:bodyPr>
          <a:lstStyle>
            <a:lvl1pPr algn="ctr">
              <a:defRPr sz="3600" baseline="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32499"/>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304896"/>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32499"/>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304896"/>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7/17/2023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7/17/2023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xmlns=""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7/17/2023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xmlns=""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archive.org/details/diebedeutungunds00achi/mode/2up" TargetMode="Externa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g2.com/products/ibm-spss-statistics/review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hyperlink" Target="http://web.itu.edu.tr/~seker/files/Istatistik.html" TargetMode="External"/><Relationship Id="rId2" Type="http://schemas.openxmlformats.org/officeDocument/2006/relationships/hyperlink" Target="https://tr.wikipedia.org/wiki/%C4%B0statistik" TargetMode="External"/><Relationship Id="rId1" Type="http://schemas.openxmlformats.org/officeDocument/2006/relationships/slideLayout" Target="../slideLayouts/slideLayout8.xml"/><Relationship Id="rId5" Type="http://schemas.openxmlformats.org/officeDocument/2006/relationships/hyperlink" Target="https://tr.wikipedia.org/wiki/B%C3%BCy%C3%BCk_say%C4%B1lar_yasas%C4%B1" TargetMode="External"/><Relationship Id="rId4" Type="http://schemas.openxmlformats.org/officeDocument/2006/relationships/hyperlink" Target="http://ilker.utlu.net/blog/buyuk-sayilar-yasas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533400" y="1314450"/>
            <a:ext cx="7772400" cy="1102519"/>
          </a:xfrm>
        </p:spPr>
        <p:txBody>
          <a:bodyPr>
            <a:normAutofit fontScale="90000"/>
          </a:bodyPr>
          <a:lstStyle/>
          <a:p>
            <a:pPr eaLnBrk="1" fontAlgn="auto" hangingPunct="1">
              <a:spcAft>
                <a:spcPts val="0"/>
              </a:spcAft>
              <a:defRPr/>
            </a:pPr>
            <a:r>
              <a:rPr lang="tr-TR" sz="6000" b="1" u="sng" dirty="0" smtClean="0">
                <a:solidFill>
                  <a:schemeClr val="tx1"/>
                </a:solidFill>
                <a:effectLst>
                  <a:outerShdw blurRad="38100" dist="38100" dir="2700000" algn="tl">
                    <a:srgbClr val="C0C0C0"/>
                  </a:outerShdw>
                </a:effectLst>
                <a:latin typeface="Calibri" panose="020F0502020204030204" pitchFamily="34" charset="0"/>
              </a:rPr>
              <a:t>İSTATİSTİK </a:t>
            </a:r>
            <a:r>
              <a:rPr lang="tr-TR" dirty="0" smtClean="0">
                <a:solidFill>
                  <a:schemeClr val="tx1"/>
                </a:solidFill>
                <a:latin typeface="Calibri" panose="020F0502020204030204" pitchFamily="34" charset="0"/>
              </a:rPr>
              <a:t> </a:t>
            </a:r>
            <a:br>
              <a:rPr lang="tr-TR" dirty="0" smtClean="0">
                <a:solidFill>
                  <a:schemeClr val="tx1"/>
                </a:solidFill>
                <a:latin typeface="Calibri" panose="020F0502020204030204" pitchFamily="34" charset="0"/>
              </a:rPr>
            </a:br>
            <a:r>
              <a:rPr lang="tr-TR" sz="4400" dirty="0" smtClean="0">
                <a:solidFill>
                  <a:schemeClr val="tx1"/>
                </a:solidFill>
                <a:latin typeface="Calibri" panose="020F0502020204030204" pitchFamily="34" charset="0"/>
              </a:rPr>
              <a:t>Giriş</a:t>
            </a:r>
            <a:endParaRPr lang="tr-TR" dirty="0" smtClean="0">
              <a:solidFill>
                <a:schemeClr val="tx1"/>
              </a:solidFill>
              <a:latin typeface="Calibri" panose="020F0502020204030204" pitchFamily="34" charset="0"/>
            </a:endParaRPr>
          </a:p>
        </p:txBody>
      </p:sp>
      <p:sp>
        <p:nvSpPr>
          <p:cNvPr id="11266" name="5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EFA8352F-5E4C-4BBD-83EE-481E3D9D8065}" type="slidenum">
              <a:rPr lang="tr-TR" altLang="en-US" b="0" i="0">
                <a:effectLst>
                  <a:outerShdw blurRad="38100" dist="38100" dir="2700000" algn="tl">
                    <a:srgbClr val="363D46"/>
                  </a:outerShdw>
                </a:effectLst>
              </a:rPr>
              <a:pPr>
                <a:defRPr/>
              </a:pPr>
              <a:t>1</a:t>
            </a:fld>
            <a:endParaRPr lang="tr-TR" altLang="en-US" b="0" i="0">
              <a:effectLst>
                <a:outerShdw blurRad="38100" dist="38100" dir="2700000" algn="tl">
                  <a:srgbClr val="363D46"/>
                </a:outerShdw>
              </a:effectLst>
            </a:endParaRPr>
          </a:p>
        </p:txBody>
      </p:sp>
    </p:spTree>
    <p:extLst>
      <p:ext uri="{BB962C8B-B14F-4D97-AF65-F5344CB8AC3E}">
        <p14:creationId xmlns:p14="http://schemas.microsoft.com/office/powerpoint/2010/main" val="4630802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228600"/>
            <a:ext cx="8229600" cy="857250"/>
          </a:xfrm>
        </p:spPr>
        <p:txBody>
          <a:bodyPr/>
          <a:lstStyle/>
          <a:p>
            <a:pPr eaLnBrk="1" fontAlgn="auto" hangingPunct="1">
              <a:spcAft>
                <a:spcPts val="0"/>
              </a:spcAft>
              <a:defRPr/>
            </a:pPr>
            <a:r>
              <a:rPr lang="tr-TR" altLang="en-US" dirty="0" smtClean="0">
                <a:latin typeface="Calibri" panose="020F0502020204030204" pitchFamily="34" charset="0"/>
              </a:rPr>
              <a:t>İstatistik Nedir?</a:t>
            </a:r>
            <a:endParaRPr lang="en-US" altLang="en-US" dirty="0" smtClean="0">
              <a:latin typeface="Calibri" panose="020F0502020204030204" pitchFamily="34" charset="0"/>
            </a:endParaRPr>
          </a:p>
        </p:txBody>
      </p:sp>
      <p:sp>
        <p:nvSpPr>
          <p:cNvPr id="13314" name="6 Slayt Numarası Yer Tutucusu"/>
          <p:cNvSpPr>
            <a:spLocks noGrp="1"/>
          </p:cNvSpPr>
          <p:nvPr>
            <p:ph type="sldNum" sz="quarter" idx="4294967295"/>
          </p:nvPr>
        </p:nvSpPr>
        <p:spPr>
          <a:xfrm>
            <a:off x="8543926" y="4767263"/>
            <a:ext cx="561975" cy="2738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87691592-7CD4-4C3F-8BB9-D4ECAE039CC1}" type="slidenum">
              <a:rPr lang="tr-TR" altLang="en-US" b="0" i="0">
                <a:effectLst>
                  <a:outerShdw blurRad="38100" dist="38100" dir="2700000" algn="tl">
                    <a:srgbClr val="363D46"/>
                  </a:outerShdw>
                </a:effectLst>
              </a:rPr>
              <a:pPr>
                <a:defRPr/>
              </a:pPr>
              <a:t>2</a:t>
            </a:fld>
            <a:endParaRPr lang="tr-TR" altLang="en-US" b="0" i="0">
              <a:effectLst>
                <a:outerShdw blurRad="38100" dist="38100" dir="2700000" algn="tl">
                  <a:srgbClr val="363D46"/>
                </a:outerShdw>
              </a:effectLst>
            </a:endParaRPr>
          </a:p>
        </p:txBody>
      </p:sp>
      <p:sp>
        <p:nvSpPr>
          <p:cNvPr id="6148" name="Text Box 12"/>
          <p:cNvSpPr txBox="1">
            <a:spLocks noChangeArrowheads="1"/>
          </p:cNvSpPr>
          <p:nvPr/>
        </p:nvSpPr>
        <p:spPr bwMode="auto">
          <a:xfrm>
            <a:off x="754063" y="1085850"/>
            <a:ext cx="7162800"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just" eaLnBrk="1" hangingPunct="1">
              <a:lnSpc>
                <a:spcPct val="150000"/>
              </a:lnSpc>
              <a:spcBef>
                <a:spcPct val="50000"/>
              </a:spcBef>
            </a:pPr>
            <a:r>
              <a:rPr lang="tr-TR" altLang="en-US" sz="2000" b="0" i="0" dirty="0">
                <a:latin typeface="Calibri" pitchFamily="34" charset="0"/>
              </a:rPr>
              <a:t>İstatistik belirli bir amaç için veri toplama, tablo ve grafiklerle özetleme, sonuçları yorumlama, sonuçların güven derecelerini açıklama, örneklerden elde edilen sonuçları kitle için genelleme, özellikler arasındaki ilişkiyi araştırma, çeşitli konularda geleceğe ilişkin tahmin yapma, deney düzenleme ve gözlem ilkelerini kapsayan bir bilimdir. </a:t>
            </a:r>
          </a:p>
          <a:p>
            <a:pPr algn="just" eaLnBrk="1" hangingPunct="1">
              <a:lnSpc>
                <a:spcPct val="150000"/>
              </a:lnSpc>
              <a:spcBef>
                <a:spcPct val="50000"/>
              </a:spcBef>
            </a:pPr>
            <a:r>
              <a:rPr lang="tr-TR" altLang="en-US" sz="2000" b="0" i="0" dirty="0">
                <a:latin typeface="Calibri" pitchFamily="34" charset="0"/>
              </a:rPr>
              <a:t>Belirli bir amaç için verilerin </a:t>
            </a:r>
            <a:r>
              <a:rPr lang="tr-TR" altLang="en-US" sz="2000" i="0" dirty="0">
                <a:latin typeface="Calibri" pitchFamily="34" charset="0"/>
              </a:rPr>
              <a:t>toplanması, sınıflandırılması, çözümlenmesi ve sonuçlarının yorumlanması </a:t>
            </a:r>
            <a:r>
              <a:rPr lang="tr-TR" altLang="en-US" sz="2000" b="0" i="0" dirty="0">
                <a:latin typeface="Calibri" pitchFamily="34" charset="0"/>
              </a:rPr>
              <a:t>esasına dayanır.</a:t>
            </a:r>
          </a:p>
        </p:txBody>
      </p:sp>
    </p:spTree>
    <p:extLst>
      <p:ext uri="{BB962C8B-B14F-4D97-AF65-F5344CB8AC3E}">
        <p14:creationId xmlns:p14="http://schemas.microsoft.com/office/powerpoint/2010/main" val="1387875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8E081632-3BB0-48A5-B33A-9CC5DD509804}" type="slidenum">
              <a:rPr lang="tr-TR" altLang="en-US" b="0" i="0">
                <a:effectLst>
                  <a:outerShdw blurRad="38100" dist="38100" dir="2700000" algn="tl">
                    <a:srgbClr val="363D46"/>
                  </a:outerShdw>
                </a:effectLst>
              </a:rPr>
              <a:pPr>
                <a:defRPr/>
              </a:pPr>
              <a:t>3</a:t>
            </a:fld>
            <a:endParaRPr lang="tr-TR" altLang="en-US" b="0" i="0">
              <a:effectLst>
                <a:outerShdw blurRad="38100" dist="38100" dir="2700000" algn="tl">
                  <a:srgbClr val="363D46"/>
                </a:outerShdw>
              </a:effectLst>
            </a:endParaRPr>
          </a:p>
        </p:txBody>
      </p:sp>
      <p:sp>
        <p:nvSpPr>
          <p:cNvPr id="14339" name="Text Box 4"/>
          <p:cNvSpPr txBox="1">
            <a:spLocks noChangeArrowheads="1"/>
          </p:cNvSpPr>
          <p:nvPr/>
        </p:nvSpPr>
        <p:spPr bwMode="auto">
          <a:xfrm>
            <a:off x="362465" y="628650"/>
            <a:ext cx="6606148"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i="1">
                <a:solidFill>
                  <a:schemeClr val="tx1"/>
                </a:solidFill>
                <a:latin typeface="Arial" panose="020B0604020202020204" pitchFamily="34" charset="0"/>
              </a:defRPr>
            </a:lvl1pPr>
            <a:lvl2pPr marL="742950" indent="-285750" eaLnBrk="0" hangingPunct="0">
              <a:defRPr b="1" i="1">
                <a:solidFill>
                  <a:schemeClr val="tx1"/>
                </a:solidFill>
                <a:latin typeface="Arial" panose="020B0604020202020204" pitchFamily="34" charset="0"/>
              </a:defRPr>
            </a:lvl2pPr>
            <a:lvl3pPr marL="1143000" indent="-228600" eaLnBrk="0" hangingPunct="0">
              <a:defRPr b="1" i="1">
                <a:solidFill>
                  <a:schemeClr val="tx1"/>
                </a:solidFill>
                <a:latin typeface="Arial" panose="020B0604020202020204" pitchFamily="34" charset="0"/>
              </a:defRPr>
            </a:lvl3pPr>
            <a:lvl4pPr marL="1600200" indent="-228600" eaLnBrk="0" hangingPunct="0">
              <a:defRPr b="1" i="1">
                <a:solidFill>
                  <a:schemeClr val="tx1"/>
                </a:solidFill>
                <a:latin typeface="Arial" panose="020B0604020202020204" pitchFamily="34" charset="0"/>
              </a:defRPr>
            </a:lvl4pPr>
            <a:lvl5pPr marL="2057400" indent="-228600" eaLnBrk="0" hangingPunct="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just" eaLnBrk="1" hangingPunct="1">
              <a:spcBef>
                <a:spcPct val="50000"/>
              </a:spcBef>
              <a:defRPr/>
            </a:pPr>
            <a:r>
              <a:rPr lang="tr-TR" altLang="en-US" sz="2000" b="0" i="0" dirty="0">
                <a:latin typeface="Calibri" pitchFamily="34" charset="0"/>
              </a:rPr>
              <a:t>İstatistik 2’ye ayrılabilir:</a:t>
            </a:r>
          </a:p>
          <a:p>
            <a:pPr algn="just" eaLnBrk="1" hangingPunct="1">
              <a:spcBef>
                <a:spcPct val="50000"/>
              </a:spcBef>
              <a:buFontTx/>
              <a:buAutoNum type="arabicPeriod"/>
              <a:defRPr/>
            </a:pPr>
            <a:r>
              <a:rPr lang="tr-TR" altLang="en-US" sz="2000" b="0" i="0" dirty="0">
                <a:latin typeface="Calibri" pitchFamily="34" charset="0"/>
              </a:rPr>
              <a:t>Betimsel İstatistik (deskriptif, tanımlayıcı) : Betimsel istatistik, örneklemi sayısal veya grafiksel olarak özetlemek amacıyla kullanılabilir. Sayısal göstergelere temel örnek olarak ortalama ve standart sapma gösterilebilir. Grafiksel özetler çeşitli türde grafik ve tabloları içerir.</a:t>
            </a:r>
          </a:p>
          <a:p>
            <a:pPr algn="just" eaLnBrk="1" hangingPunct="1">
              <a:spcBef>
                <a:spcPct val="50000"/>
              </a:spcBef>
              <a:buFont typeface="Arial" pitchFamily="34" charset="0"/>
              <a:buChar char="•"/>
              <a:defRPr/>
            </a:pPr>
            <a:r>
              <a:rPr lang="tr-TR" altLang="en-US" sz="2000" b="0" i="0" dirty="0" smtClean="0">
                <a:latin typeface="Calibri" pitchFamily="34" charset="0"/>
              </a:rPr>
              <a:t>Frekans </a:t>
            </a:r>
            <a:r>
              <a:rPr lang="tr-TR" altLang="en-US" sz="2000" b="0" i="0" dirty="0">
                <a:latin typeface="Calibri" pitchFamily="34" charset="0"/>
              </a:rPr>
              <a:t>dağılımı, </a:t>
            </a:r>
          </a:p>
          <a:p>
            <a:pPr algn="just" eaLnBrk="1" hangingPunct="1">
              <a:spcBef>
                <a:spcPct val="50000"/>
              </a:spcBef>
              <a:buFont typeface="Arial" pitchFamily="34" charset="0"/>
              <a:buChar char="•"/>
              <a:defRPr/>
            </a:pPr>
            <a:r>
              <a:rPr lang="tr-TR" altLang="en-US" sz="2000" b="0" i="0" dirty="0">
                <a:latin typeface="Calibri" pitchFamily="34" charset="0"/>
              </a:rPr>
              <a:t>Yer ölçüleri(aritmetik ortalama, geometrik ortalama, harmonik ortalama, kareli ortalama, mod ve medyan)</a:t>
            </a:r>
          </a:p>
          <a:p>
            <a:pPr algn="just" eaLnBrk="1" hangingPunct="1">
              <a:spcBef>
                <a:spcPct val="50000"/>
              </a:spcBef>
              <a:buFont typeface="Arial" pitchFamily="34" charset="0"/>
              <a:buChar char="•"/>
              <a:defRPr/>
            </a:pPr>
            <a:r>
              <a:rPr lang="tr-TR" altLang="en-US" sz="2000" b="0" i="0" dirty="0">
                <a:latin typeface="Calibri" pitchFamily="34" charset="0"/>
              </a:rPr>
              <a:t>Dağılma ölçüleri (ortalama, sapma, standart sapma, varyans gibi)</a:t>
            </a:r>
          </a:p>
          <a:p>
            <a:pPr algn="just" eaLnBrk="1" hangingPunct="1">
              <a:spcBef>
                <a:spcPct val="50000"/>
              </a:spcBef>
              <a:buFont typeface="Arial" pitchFamily="34" charset="0"/>
              <a:buChar char="•"/>
              <a:defRPr/>
            </a:pPr>
            <a:r>
              <a:rPr lang="tr-TR" altLang="en-US" sz="2000" b="0" i="0" dirty="0">
                <a:latin typeface="Calibri" pitchFamily="34" charset="0"/>
              </a:rPr>
              <a:t>Çarpıklık ve basıklık ölçüleri</a:t>
            </a:r>
          </a:p>
          <a:p>
            <a:pPr marL="0" indent="0" algn="just" eaLnBrk="1" hangingPunct="1">
              <a:spcBef>
                <a:spcPct val="50000"/>
              </a:spcBef>
              <a:defRPr/>
            </a:pPr>
            <a:endParaRPr lang="tr-TR" altLang="en-US" sz="2000" b="0" i="0" dirty="0" smtClean="0">
              <a:latin typeface="Calibri" panose="020F0502020204030204" pitchFamily="34" charset="0"/>
            </a:endParaRPr>
          </a:p>
        </p:txBody>
      </p:sp>
      <p:pic>
        <p:nvPicPr>
          <p:cNvPr id="717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57421" y="94942"/>
            <a:ext cx="2348313" cy="1067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4197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4D7351B9-CC80-43D6-9A46-86CD9326DDFC}" type="slidenum">
              <a:rPr lang="tr-TR" altLang="en-US" b="0" i="0">
                <a:effectLst>
                  <a:outerShdw blurRad="38100" dist="38100" dir="2700000" algn="tl">
                    <a:srgbClr val="363D46"/>
                  </a:outerShdw>
                </a:effectLst>
              </a:rPr>
              <a:pPr>
                <a:defRPr/>
              </a:pPr>
              <a:t>4</a:t>
            </a:fld>
            <a:endParaRPr lang="tr-TR" altLang="en-US" b="0" i="0">
              <a:effectLst>
                <a:outerShdw blurRad="38100" dist="38100" dir="2700000" algn="tl">
                  <a:srgbClr val="363D46"/>
                </a:outerShdw>
              </a:effectLst>
            </a:endParaRPr>
          </a:p>
        </p:txBody>
      </p:sp>
      <p:sp>
        <p:nvSpPr>
          <p:cNvPr id="14339" name="Text Box 4"/>
          <p:cNvSpPr txBox="1">
            <a:spLocks noChangeArrowheads="1"/>
          </p:cNvSpPr>
          <p:nvPr/>
        </p:nvSpPr>
        <p:spPr bwMode="auto">
          <a:xfrm>
            <a:off x="381000" y="171450"/>
            <a:ext cx="55626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i="1">
                <a:solidFill>
                  <a:schemeClr val="tx1"/>
                </a:solidFill>
                <a:latin typeface="Arial" panose="020B0604020202020204" pitchFamily="34" charset="0"/>
              </a:defRPr>
            </a:lvl1pPr>
            <a:lvl2pPr marL="742950" indent="-285750" eaLnBrk="0" hangingPunct="0">
              <a:defRPr b="1" i="1">
                <a:solidFill>
                  <a:schemeClr val="tx1"/>
                </a:solidFill>
                <a:latin typeface="Arial" panose="020B0604020202020204" pitchFamily="34" charset="0"/>
              </a:defRPr>
            </a:lvl2pPr>
            <a:lvl3pPr marL="1143000" indent="-228600" eaLnBrk="0" hangingPunct="0">
              <a:defRPr b="1" i="1">
                <a:solidFill>
                  <a:schemeClr val="tx1"/>
                </a:solidFill>
                <a:latin typeface="Arial" panose="020B0604020202020204" pitchFamily="34" charset="0"/>
              </a:defRPr>
            </a:lvl3pPr>
            <a:lvl4pPr marL="1600200" indent="-228600" eaLnBrk="0" hangingPunct="0">
              <a:defRPr b="1" i="1">
                <a:solidFill>
                  <a:schemeClr val="tx1"/>
                </a:solidFill>
                <a:latin typeface="Arial" panose="020B0604020202020204" pitchFamily="34" charset="0"/>
              </a:defRPr>
            </a:lvl4pPr>
            <a:lvl5pPr marL="2057400" indent="-228600" eaLnBrk="0" hangingPunct="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just" eaLnBrk="1" hangingPunct="1">
              <a:spcBef>
                <a:spcPct val="50000"/>
              </a:spcBef>
              <a:defRPr/>
            </a:pPr>
            <a:r>
              <a:rPr lang="tr-TR" altLang="en-US" b="0" i="0" dirty="0" smtClean="0">
                <a:latin typeface="Calibri" panose="020F0502020204030204" pitchFamily="34" charset="0"/>
              </a:rPr>
              <a:t>2. Çıkarımsal İstatistik (indaktif, yorumlayıcı): </a:t>
            </a:r>
          </a:p>
          <a:p>
            <a:pPr algn="just" eaLnBrk="1" hangingPunct="1">
              <a:spcBef>
                <a:spcPct val="50000"/>
              </a:spcBef>
              <a:defRPr/>
            </a:pPr>
            <a:r>
              <a:rPr lang="tr-TR" altLang="en-US" b="0" i="0" dirty="0" smtClean="0">
                <a:latin typeface="Calibri" panose="020F0502020204030204" pitchFamily="34" charset="0"/>
              </a:rPr>
              <a:t>    Çıkarımsal istatistik verideki örtüşmeleri modellemek için kullanılır, olasılığı göze alır ve daha büyük bir istatistiksel yığın hakkında sonuç çıkarır. Bu sonuçlar, evet/hayır şeklinde cevaplar olabileceği gibi (hipotez testi), sayısal özelliklerin tahmin edilmesi (istatistiksel tahmin) gelecekteki değerlerin öngörülmesi (istatistiksel öngörü), veriler arasındaki doğrusal ilişkinin yorumlanması (korelasyon), veya bu ilişkilerin modellenmesi (regresyon analizi) şeklinde olur. Diğer belli başlı matematiksel modelleme teknikleri, varyans analizi, ANOVA, zaman serisi ve veri madenciliğidir.</a:t>
            </a:r>
          </a:p>
          <a:p>
            <a:pPr algn="just" eaLnBrk="1" hangingPunct="1">
              <a:spcBef>
                <a:spcPct val="50000"/>
              </a:spcBef>
              <a:buFont typeface="Wingdings" panose="05000000000000000000" pitchFamily="2" charset="2"/>
              <a:buChar char="v"/>
              <a:defRPr/>
            </a:pPr>
            <a:r>
              <a:rPr lang="tr-TR" altLang="en-US" b="0" i="0" dirty="0" smtClean="0">
                <a:latin typeface="Calibri" panose="020F0502020204030204" pitchFamily="34" charset="0"/>
              </a:rPr>
              <a:t>Örnekleme Teorisi</a:t>
            </a:r>
          </a:p>
          <a:p>
            <a:pPr algn="just" eaLnBrk="1" hangingPunct="1">
              <a:spcBef>
                <a:spcPct val="50000"/>
              </a:spcBef>
              <a:buFont typeface="Wingdings" panose="05000000000000000000" pitchFamily="2" charset="2"/>
              <a:buChar char="v"/>
              <a:defRPr/>
            </a:pPr>
            <a:r>
              <a:rPr lang="tr-TR" altLang="en-US" b="0" i="0" dirty="0" smtClean="0">
                <a:latin typeface="Calibri" panose="020F0502020204030204" pitchFamily="34" charset="0"/>
              </a:rPr>
              <a:t>Hipotez testleri</a:t>
            </a:r>
          </a:p>
          <a:p>
            <a:pPr algn="just" eaLnBrk="1" hangingPunct="1">
              <a:spcBef>
                <a:spcPct val="50000"/>
              </a:spcBef>
              <a:buFont typeface="Wingdings" panose="05000000000000000000" pitchFamily="2" charset="2"/>
              <a:buChar char="v"/>
              <a:defRPr/>
            </a:pPr>
            <a:r>
              <a:rPr lang="tr-TR" altLang="en-US" b="0" i="0" dirty="0" smtClean="0">
                <a:latin typeface="Calibri" panose="020F0502020204030204" pitchFamily="34" charset="0"/>
              </a:rPr>
              <a:t>Regresyon ve Korelasyon analizi</a:t>
            </a:r>
          </a:p>
          <a:p>
            <a:pPr marL="0" indent="0" algn="just" eaLnBrk="1" hangingPunct="1">
              <a:spcBef>
                <a:spcPct val="50000"/>
              </a:spcBef>
              <a:defRPr/>
            </a:pPr>
            <a:endParaRPr lang="tr-TR" altLang="en-US" sz="2000" b="0" i="0" dirty="0" smtClean="0">
              <a:latin typeface="Calibri" panose="020F0502020204030204" pitchFamily="34" charset="0"/>
            </a:endParaRPr>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7384" y="685800"/>
            <a:ext cx="3036617"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6952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980D130C-AB55-406D-9156-D122915CB58C}" type="slidenum">
              <a:rPr lang="tr-TR" altLang="en-US" b="0" i="0">
                <a:effectLst>
                  <a:outerShdw blurRad="38100" dist="38100" dir="2700000" algn="tl">
                    <a:srgbClr val="363D46"/>
                  </a:outerShdw>
                </a:effectLst>
              </a:rPr>
              <a:pPr>
                <a:defRPr/>
              </a:pPr>
              <a:t>5</a:t>
            </a:fld>
            <a:endParaRPr lang="tr-TR" altLang="en-US" b="0" i="0">
              <a:effectLst>
                <a:outerShdw blurRad="38100" dist="38100" dir="2700000" algn="tl">
                  <a:srgbClr val="363D46"/>
                </a:outerShdw>
              </a:effectLst>
            </a:endParaRPr>
          </a:p>
        </p:txBody>
      </p:sp>
      <p:sp>
        <p:nvSpPr>
          <p:cNvPr id="9219" name="Rectangle 4"/>
          <p:cNvSpPr>
            <a:spLocks noChangeArrowheads="1"/>
          </p:cNvSpPr>
          <p:nvPr/>
        </p:nvSpPr>
        <p:spPr bwMode="auto">
          <a:xfrm>
            <a:off x="533400" y="457200"/>
            <a:ext cx="76200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150000"/>
              </a:lnSpc>
              <a:spcBef>
                <a:spcPct val="20000"/>
              </a:spcBef>
            </a:pPr>
            <a:r>
              <a:rPr lang="tr-TR" altLang="en-US" sz="2000" b="0" i="0" dirty="0" smtClean="0">
                <a:latin typeface="Calibri" panose="020F0502020204030204" pitchFamily="34" charset="0"/>
              </a:rPr>
              <a:t>İstatistiksel </a:t>
            </a:r>
            <a:r>
              <a:rPr lang="tr-TR" altLang="en-US" sz="2000" b="0" i="0" dirty="0">
                <a:latin typeface="Calibri" panose="020F0502020204030204" pitchFamily="34" charset="0"/>
              </a:rPr>
              <a:t>yöntemler, toplanmış verilerin özetlenmesi veya açıklanması amacıyla kullanılır. Bu tür bir yaklaşım betimsel istatistik adını alır. Buna ek olarak verilerdeki örtüşmelerin (kalıplar veya örüntüler), gözlemlerdeki rassallığı ve belirsizliği göze alacak şekilde, üzerinde çalışılan ana kütle veya süreç hakkında sonuç çıkarma amacıyla modellenmesi, çıkarımsal istatistik adını alır. </a:t>
            </a:r>
          </a:p>
          <a:p>
            <a:pPr algn="just" eaLnBrk="1" hangingPunct="1">
              <a:lnSpc>
                <a:spcPct val="80000"/>
              </a:lnSpc>
              <a:spcBef>
                <a:spcPct val="20000"/>
              </a:spcBef>
            </a:pPr>
            <a:endParaRPr lang="tr-TR" altLang="en-US" sz="2000" b="0" i="0" dirty="0">
              <a:latin typeface="Calibri" panose="020F0502020204030204" pitchFamily="34" charset="0"/>
            </a:endParaRPr>
          </a:p>
        </p:txBody>
      </p:sp>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375537"/>
            <a:ext cx="5543550" cy="170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9504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BECB86D2-3B98-4365-99D0-DFE946F24233}" type="slidenum">
              <a:rPr lang="tr-TR" altLang="en-US" b="0" i="0">
                <a:effectLst>
                  <a:outerShdw blurRad="38100" dist="38100" dir="2700000" algn="tl">
                    <a:srgbClr val="363D46"/>
                  </a:outerShdw>
                </a:effectLst>
              </a:rPr>
              <a:pPr>
                <a:defRPr/>
              </a:pPr>
              <a:t>6</a:t>
            </a:fld>
            <a:endParaRPr lang="tr-TR" altLang="en-US" b="0" i="0">
              <a:effectLst>
                <a:outerShdw blurRad="38100" dist="38100" dir="2700000" algn="tl">
                  <a:srgbClr val="363D46"/>
                </a:outerShdw>
              </a:effectLst>
            </a:endParaRPr>
          </a:p>
        </p:txBody>
      </p:sp>
      <p:sp>
        <p:nvSpPr>
          <p:cNvPr id="10243" name="Rectangle 4"/>
          <p:cNvSpPr>
            <a:spLocks noChangeArrowheads="1"/>
          </p:cNvSpPr>
          <p:nvPr/>
        </p:nvSpPr>
        <p:spPr bwMode="auto">
          <a:xfrm>
            <a:off x="381000" y="228600"/>
            <a:ext cx="58674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dirty="0"/>
          </a:p>
          <a:p>
            <a:pPr algn="just" eaLnBrk="1" hangingPunct="1">
              <a:lnSpc>
                <a:spcPct val="80000"/>
              </a:lnSpc>
              <a:spcBef>
                <a:spcPct val="20000"/>
              </a:spcBef>
            </a:pPr>
            <a:r>
              <a:rPr lang="tr-TR" altLang="en-US" sz="2400" i="0" dirty="0" smtClean="0"/>
              <a:t>ETİMOLOJİ</a:t>
            </a:r>
            <a:endParaRPr lang="tr-TR" altLang="en-US" sz="2400" i="0" dirty="0"/>
          </a:p>
          <a:p>
            <a:pPr algn="just" eaLnBrk="1" hangingPunct="1">
              <a:lnSpc>
                <a:spcPct val="80000"/>
              </a:lnSpc>
              <a:spcBef>
                <a:spcPct val="20000"/>
              </a:spcBef>
            </a:pPr>
            <a:endParaRPr lang="tr-TR" altLang="en-US" sz="2400" i="0" dirty="0"/>
          </a:p>
          <a:p>
            <a:pPr algn="just" eaLnBrk="1" hangingPunct="1">
              <a:lnSpc>
                <a:spcPct val="150000"/>
              </a:lnSpc>
              <a:spcBef>
                <a:spcPct val="20000"/>
              </a:spcBef>
            </a:pPr>
            <a:r>
              <a:rPr lang="tr-TR" altLang="en-US" sz="2000" b="0" i="0" dirty="0">
                <a:latin typeface="Calibri" pitchFamily="34" charset="0"/>
              </a:rPr>
              <a:t>İstatistik kelimesi Modern Latincedeki </a:t>
            </a:r>
            <a:r>
              <a:rPr lang="tr-TR" altLang="en-US" sz="2000" b="0" i="0" dirty="0" err="1">
                <a:latin typeface="Calibri" pitchFamily="34" charset="0"/>
              </a:rPr>
              <a:t>statisticum</a:t>
            </a:r>
            <a:r>
              <a:rPr lang="tr-TR" altLang="en-US" sz="2000" b="0" i="0" dirty="0">
                <a:latin typeface="Calibri" pitchFamily="34" charset="0"/>
              </a:rPr>
              <a:t> </a:t>
            </a:r>
            <a:r>
              <a:rPr lang="tr-TR" altLang="en-US" sz="2000" b="0" i="0" dirty="0" err="1">
                <a:latin typeface="Calibri" pitchFamily="34" charset="0"/>
              </a:rPr>
              <a:t>collegium</a:t>
            </a:r>
            <a:r>
              <a:rPr lang="tr-TR" altLang="en-US" sz="2000" b="0" i="0" dirty="0">
                <a:latin typeface="Calibri" pitchFamily="34" charset="0"/>
              </a:rPr>
              <a:t> (devlet konseyi) ve İtalyancadaki </a:t>
            </a:r>
            <a:r>
              <a:rPr lang="tr-TR" altLang="en-US" sz="2000" b="0" i="0" dirty="0" err="1">
                <a:latin typeface="Calibri" pitchFamily="34" charset="0"/>
              </a:rPr>
              <a:t>statista</a:t>
            </a:r>
            <a:r>
              <a:rPr lang="tr-TR" altLang="en-US" sz="2000" b="0" i="0" dirty="0">
                <a:latin typeface="Calibri" pitchFamily="34" charset="0"/>
              </a:rPr>
              <a:t> (devlet adamı, politikacı) kelimelerinden türemiştir. Kelime ilk olarak </a:t>
            </a:r>
            <a:r>
              <a:rPr lang="tr-TR" altLang="en-US" sz="2000" b="0" i="0" dirty="0" err="1">
                <a:latin typeface="Calibri" pitchFamily="34" charset="0"/>
              </a:rPr>
              <a:t>Almanca'da</a:t>
            </a:r>
            <a:r>
              <a:rPr lang="tr-TR" altLang="en-US" sz="2000" b="0" i="0" dirty="0">
                <a:latin typeface="Calibri" pitchFamily="34" charset="0"/>
              </a:rPr>
              <a:t> </a:t>
            </a:r>
            <a:r>
              <a:rPr lang="tr-TR" altLang="en-US" sz="2000" b="0" i="0" dirty="0" err="1">
                <a:latin typeface="Calibri" pitchFamily="34" charset="0"/>
              </a:rPr>
              <a:t>Gottfried</a:t>
            </a:r>
            <a:r>
              <a:rPr lang="tr-TR" altLang="en-US" sz="2000" b="0" i="0" dirty="0">
                <a:latin typeface="Calibri" pitchFamily="34" charset="0"/>
              </a:rPr>
              <a:t> </a:t>
            </a:r>
            <a:r>
              <a:rPr lang="tr-TR" altLang="en-US" sz="2000" b="0" i="0" dirty="0" err="1">
                <a:latin typeface="Calibri" pitchFamily="34" charset="0"/>
              </a:rPr>
              <a:t>Achenwall</a:t>
            </a:r>
            <a:r>
              <a:rPr lang="tr-TR" altLang="en-US" sz="2000" b="0" i="0" dirty="0">
                <a:latin typeface="Calibri" pitchFamily="34" charset="0"/>
              </a:rPr>
              <a:t> tarafından devlete ait verilerin sunulduğu </a:t>
            </a:r>
            <a:r>
              <a:rPr lang="tr-TR" altLang="en-US" sz="2000" b="0" i="0" dirty="0" err="1">
                <a:latin typeface="Calibri" pitchFamily="34" charset="0"/>
              </a:rPr>
              <a:t>Statistik</a:t>
            </a:r>
            <a:r>
              <a:rPr lang="tr-TR" altLang="en-US" sz="2000" b="0" i="0" dirty="0">
                <a:latin typeface="Calibri" pitchFamily="34" charset="0"/>
              </a:rPr>
              <a:t> (1749) adlı eserde devlet bilimi anlamında kullanılmıştır. </a:t>
            </a:r>
          </a:p>
          <a:p>
            <a:pPr algn="just" eaLnBrk="1" hangingPunct="1">
              <a:lnSpc>
                <a:spcPct val="150000"/>
              </a:lnSpc>
              <a:spcBef>
                <a:spcPct val="20000"/>
              </a:spcBef>
            </a:pPr>
            <a:r>
              <a:rPr lang="tr-TR" sz="1400" b="0" i="0" dirty="0">
                <a:hlinkClick r:id="rId2"/>
              </a:rPr>
              <a:t>https://archive.org/details/diebedeutungunds00achi/mode/2up</a:t>
            </a:r>
            <a:endParaRPr lang="tr-TR" altLang="en-US" sz="1400" b="0" i="0" dirty="0">
              <a:latin typeface="Calibri" pitchFamily="34" charset="0"/>
            </a:endParaRPr>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143000"/>
            <a:ext cx="1981200" cy="2339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39127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75DE5BC8-9AB7-4033-804D-883E84758846}" type="slidenum">
              <a:rPr lang="tr-TR" altLang="en-US" b="0" i="0">
                <a:effectLst>
                  <a:outerShdw blurRad="38100" dist="38100" dir="2700000" algn="tl">
                    <a:srgbClr val="363D46"/>
                  </a:outerShdw>
                </a:effectLst>
              </a:rPr>
              <a:pPr>
                <a:defRPr/>
              </a:pPr>
              <a:t>7</a:t>
            </a:fld>
            <a:endParaRPr lang="tr-TR" altLang="en-US" b="0" i="0">
              <a:effectLst>
                <a:outerShdw blurRad="38100" dist="38100" dir="2700000" algn="tl">
                  <a:srgbClr val="363D46"/>
                </a:outerShdw>
              </a:effectLst>
            </a:endParaRPr>
          </a:p>
        </p:txBody>
      </p:sp>
      <p:sp>
        <p:nvSpPr>
          <p:cNvPr id="11267"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dirty="0"/>
          </a:p>
          <a:p>
            <a:pPr algn="just" eaLnBrk="1" hangingPunct="1">
              <a:lnSpc>
                <a:spcPct val="80000"/>
              </a:lnSpc>
              <a:spcBef>
                <a:spcPct val="20000"/>
              </a:spcBef>
            </a:pPr>
            <a:r>
              <a:rPr lang="tr-TR" altLang="en-US" sz="2400" i="0" dirty="0" smtClean="0"/>
              <a:t>ETİMOLOJİ</a:t>
            </a:r>
            <a:endParaRPr lang="tr-TR" altLang="en-US" sz="2400" i="0" dirty="0"/>
          </a:p>
          <a:p>
            <a:pPr algn="just" eaLnBrk="1" hangingPunct="1">
              <a:lnSpc>
                <a:spcPct val="80000"/>
              </a:lnSpc>
              <a:spcBef>
                <a:spcPct val="20000"/>
              </a:spcBef>
            </a:pPr>
            <a:endParaRPr lang="tr-TR" altLang="en-US" sz="2400" i="0" dirty="0"/>
          </a:p>
          <a:p>
            <a:pPr algn="just" eaLnBrk="1" hangingPunct="1">
              <a:lnSpc>
                <a:spcPct val="150000"/>
              </a:lnSpc>
              <a:spcBef>
                <a:spcPct val="20000"/>
              </a:spcBef>
            </a:pPr>
            <a:r>
              <a:rPr lang="tr-TR" altLang="en-US" sz="2000" b="0" i="0" dirty="0">
                <a:latin typeface="Calibri" pitchFamily="34" charset="0"/>
              </a:rPr>
              <a:t>Bu tanımı içeren İngilizce terim ise o dönemde </a:t>
            </a:r>
            <a:r>
              <a:rPr lang="tr-TR" altLang="en-US" sz="2000" b="0" i="0" dirty="0" err="1">
                <a:latin typeface="Calibri" pitchFamily="34" charset="0"/>
              </a:rPr>
              <a:t>political</a:t>
            </a:r>
            <a:r>
              <a:rPr lang="tr-TR" altLang="en-US" sz="2000" b="0" i="0" dirty="0">
                <a:latin typeface="Calibri" pitchFamily="34" charset="0"/>
              </a:rPr>
              <a:t> </a:t>
            </a:r>
            <a:r>
              <a:rPr lang="tr-TR" altLang="en-US" sz="2000" b="0" i="0" dirty="0" err="1">
                <a:latin typeface="Calibri" pitchFamily="34" charset="0"/>
              </a:rPr>
              <a:t>arithmetic</a:t>
            </a:r>
            <a:r>
              <a:rPr lang="tr-TR" altLang="en-US" sz="2000" b="0" i="0" dirty="0">
                <a:latin typeface="Calibri" pitchFamily="34" charset="0"/>
              </a:rPr>
              <a:t> (siyasi aritmetik) olarak geçmekteydi. İstatistik kelimesi veri toplama ve sınıflandırma anlamını ise yaklaşık olarak 19. yüzyılın başlarında kazanmıştır. Terim </a:t>
            </a:r>
            <a:r>
              <a:rPr lang="tr-TR" altLang="en-US" sz="2000" b="0" i="0" dirty="0" err="1">
                <a:latin typeface="Calibri" pitchFamily="34" charset="0"/>
              </a:rPr>
              <a:t>İngilizce'ye</a:t>
            </a:r>
            <a:r>
              <a:rPr lang="tr-TR" altLang="en-US" sz="2000" b="0" i="0" dirty="0">
                <a:latin typeface="Calibri" pitchFamily="34" charset="0"/>
              </a:rPr>
              <a:t> </a:t>
            </a:r>
            <a:r>
              <a:rPr lang="tr-TR" altLang="en-US" sz="2000" b="0" i="0" dirty="0" err="1">
                <a:latin typeface="Calibri" pitchFamily="34" charset="0"/>
              </a:rPr>
              <a:t>Sir</a:t>
            </a:r>
            <a:r>
              <a:rPr lang="tr-TR" altLang="en-US" sz="2000" b="0" i="0" dirty="0">
                <a:latin typeface="Calibri" pitchFamily="34" charset="0"/>
              </a:rPr>
              <a:t> John Sinclair tarafından aktarıldı. </a:t>
            </a:r>
            <a:r>
              <a:rPr lang="tr-TR" altLang="en-US" sz="2000" b="0" i="0" dirty="0" err="1">
                <a:latin typeface="Calibri" pitchFamily="34" charset="0"/>
              </a:rPr>
              <a:t>Statistik</a:t>
            </a:r>
            <a:r>
              <a:rPr lang="tr-TR" altLang="en-US" sz="2000" b="0" i="0" dirty="0">
                <a:latin typeface="Calibri" pitchFamily="34" charset="0"/>
              </a:rPr>
              <a:t> adlı eserin temel amacı hükümet tarafından ve yönetimsel organlar tarafından kullanılacak veriler sunmaktır.</a:t>
            </a:r>
          </a:p>
        </p:txBody>
      </p:sp>
    </p:spTree>
    <p:extLst>
      <p:ext uri="{BB962C8B-B14F-4D97-AF65-F5344CB8AC3E}">
        <p14:creationId xmlns:p14="http://schemas.microsoft.com/office/powerpoint/2010/main" val="30836469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5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887D33B1-5EBA-40AC-9668-98245F9DCE52}" type="slidenum">
              <a:rPr lang="tr-TR" altLang="en-US" b="0" i="0">
                <a:effectLst>
                  <a:outerShdw blurRad="38100" dist="38100" dir="2700000" algn="tl">
                    <a:srgbClr val="363D46"/>
                  </a:outerShdw>
                </a:effectLst>
              </a:rPr>
              <a:pPr>
                <a:defRPr/>
              </a:pPr>
              <a:t>8</a:t>
            </a:fld>
            <a:endParaRPr lang="tr-TR" altLang="en-US" b="0" i="0">
              <a:effectLst>
                <a:outerShdw blurRad="38100" dist="38100" dir="2700000" algn="tl">
                  <a:srgbClr val="363D46"/>
                </a:outerShdw>
              </a:effectLst>
            </a:endParaRPr>
          </a:p>
        </p:txBody>
      </p:sp>
      <p:sp>
        <p:nvSpPr>
          <p:cNvPr id="13315" name="Rectangle 2"/>
          <p:cNvSpPr>
            <a:spLocks noChangeArrowheads="1"/>
          </p:cNvSpPr>
          <p:nvPr/>
        </p:nvSpPr>
        <p:spPr bwMode="auto">
          <a:xfrm>
            <a:off x="762000" y="342900"/>
            <a:ext cx="80772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nchorCtr="1"/>
          <a:lstStyle/>
          <a:p>
            <a:pPr algn="ctr" eaLnBrk="1" hangingPunct="1"/>
            <a:r>
              <a:rPr lang="tr-TR" altLang="en-US" sz="2400" b="0" i="0" dirty="0" smtClean="0">
                <a:solidFill>
                  <a:schemeClr val="tx2"/>
                </a:solidFill>
              </a:rPr>
              <a:t>İstatistik  </a:t>
            </a:r>
            <a:r>
              <a:rPr lang="tr-TR" altLang="en-US" sz="2400" b="0" i="0" dirty="0">
                <a:solidFill>
                  <a:schemeClr val="tx2"/>
                </a:solidFill>
              </a:rPr>
              <a:t>Bilgisayar Paket Programları</a:t>
            </a:r>
          </a:p>
        </p:txBody>
      </p:sp>
      <p:sp>
        <p:nvSpPr>
          <p:cNvPr id="13316" name="Rectangle 3"/>
          <p:cNvSpPr>
            <a:spLocks noChangeArrowheads="1"/>
          </p:cNvSpPr>
          <p:nvPr/>
        </p:nvSpPr>
        <p:spPr bwMode="auto">
          <a:xfrm>
            <a:off x="762000" y="857250"/>
            <a:ext cx="7643813"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lnSpc>
                <a:spcPct val="150000"/>
              </a:lnSpc>
              <a:spcBef>
                <a:spcPct val="20000"/>
              </a:spcBef>
              <a:buFontTx/>
              <a:buChar char="•"/>
            </a:pPr>
            <a:r>
              <a:rPr lang="tr-TR" altLang="en-US" sz="2400" b="0" i="0" dirty="0"/>
              <a:t>      </a:t>
            </a:r>
            <a:r>
              <a:rPr lang="tr-TR" sz="2800" i="0" dirty="0"/>
              <a:t>IBM </a:t>
            </a:r>
            <a:r>
              <a:rPr lang="tr-TR" sz="2800" i="0" dirty="0" smtClean="0"/>
              <a:t>SPSS Statistics</a:t>
            </a:r>
            <a:endParaRPr lang="tr-TR" sz="2800" i="0" dirty="0">
              <a:hlinkClick r:id="rId2"/>
            </a:endParaRPr>
          </a:p>
          <a:p>
            <a:pPr eaLnBrk="1" hangingPunct="1">
              <a:lnSpc>
                <a:spcPct val="150000"/>
              </a:lnSpc>
              <a:spcBef>
                <a:spcPct val="20000"/>
              </a:spcBef>
              <a:buFontTx/>
              <a:buChar char="•"/>
            </a:pPr>
            <a:endParaRPr lang="tr-TR" altLang="en-US" sz="2800" b="0" i="0" dirty="0"/>
          </a:p>
          <a:p>
            <a:pPr eaLnBrk="1" hangingPunct="1">
              <a:lnSpc>
                <a:spcPct val="150000"/>
              </a:lnSpc>
              <a:spcBef>
                <a:spcPct val="20000"/>
              </a:spcBef>
              <a:buFontTx/>
              <a:buChar char="•"/>
            </a:pPr>
            <a:endParaRPr lang="tr-TR" altLang="en-US" sz="2800" b="0" i="0" dirty="0"/>
          </a:p>
        </p:txBody>
      </p:sp>
      <p:pic>
        <p:nvPicPr>
          <p:cNvPr id="13317" name="Resim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5387" y="1493044"/>
            <a:ext cx="7210425" cy="3421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559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5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B7AD4125-9705-4E94-A165-3ADF66DDE8C8}" type="slidenum">
              <a:rPr lang="tr-TR" altLang="en-US" b="0" i="0">
                <a:effectLst>
                  <a:outerShdw blurRad="38100" dist="38100" dir="2700000" algn="tl">
                    <a:srgbClr val="363D46"/>
                  </a:outerShdw>
                </a:effectLst>
              </a:rPr>
              <a:pPr>
                <a:defRPr/>
              </a:pPr>
              <a:t>9</a:t>
            </a:fld>
            <a:endParaRPr lang="tr-TR" altLang="en-US" b="0" i="0">
              <a:effectLst>
                <a:outerShdw blurRad="38100" dist="38100" dir="2700000" algn="tl">
                  <a:srgbClr val="363D46"/>
                </a:outerShdw>
              </a:effectLst>
            </a:endParaRPr>
          </a:p>
        </p:txBody>
      </p:sp>
      <p:sp>
        <p:nvSpPr>
          <p:cNvPr id="14339" name="Rectangle 2"/>
          <p:cNvSpPr>
            <a:spLocks noChangeArrowheads="1"/>
          </p:cNvSpPr>
          <p:nvPr/>
        </p:nvSpPr>
        <p:spPr bwMode="auto">
          <a:xfrm>
            <a:off x="762000" y="342900"/>
            <a:ext cx="80772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nchorCtr="1"/>
          <a:lstStyle/>
          <a:p>
            <a:pPr algn="ctr" eaLnBrk="1" hangingPunct="1"/>
            <a:r>
              <a:rPr lang="tr-TR" altLang="en-US" sz="2400" b="0" i="0" dirty="0" smtClean="0">
                <a:solidFill>
                  <a:schemeClr val="tx2"/>
                </a:solidFill>
              </a:rPr>
              <a:t>İstatistik  </a:t>
            </a:r>
            <a:r>
              <a:rPr lang="tr-TR" altLang="en-US" sz="2400" b="0" i="0" dirty="0">
                <a:solidFill>
                  <a:schemeClr val="tx2"/>
                </a:solidFill>
              </a:rPr>
              <a:t>Bilgisayar Paket Programları</a:t>
            </a:r>
          </a:p>
        </p:txBody>
      </p:sp>
      <p:sp>
        <p:nvSpPr>
          <p:cNvPr id="14340" name="Rectangle 3"/>
          <p:cNvSpPr>
            <a:spLocks noChangeArrowheads="1"/>
          </p:cNvSpPr>
          <p:nvPr/>
        </p:nvSpPr>
        <p:spPr bwMode="auto">
          <a:xfrm>
            <a:off x="762000" y="857250"/>
            <a:ext cx="38481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lnSpc>
                <a:spcPct val="150000"/>
              </a:lnSpc>
              <a:spcBef>
                <a:spcPct val="20000"/>
              </a:spcBef>
              <a:buFontTx/>
              <a:buChar char="•"/>
            </a:pPr>
            <a:r>
              <a:rPr lang="tr-TR" altLang="en-US" sz="2400" b="0" i="0" dirty="0"/>
              <a:t>      </a:t>
            </a:r>
            <a:r>
              <a:rPr lang="tr-TR" altLang="en-US" sz="2800" b="0" i="0" dirty="0"/>
              <a:t>EXCEL</a:t>
            </a:r>
          </a:p>
          <a:p>
            <a:pPr eaLnBrk="1" hangingPunct="1">
              <a:lnSpc>
                <a:spcPct val="150000"/>
              </a:lnSpc>
              <a:spcBef>
                <a:spcPct val="20000"/>
              </a:spcBef>
              <a:buFontTx/>
              <a:buChar char="•"/>
            </a:pPr>
            <a:endParaRPr lang="tr-TR" altLang="en-US" sz="2800" b="0" i="0" dirty="0"/>
          </a:p>
        </p:txBody>
      </p:sp>
      <p:pic>
        <p:nvPicPr>
          <p:cNvPr id="14341" name="Resim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5900" y="1659193"/>
            <a:ext cx="66294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248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5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033A8348-DDFA-47AB-8E5A-718ECBA67F31}" type="slidenum">
              <a:rPr lang="tr-TR" altLang="en-US" b="0" i="0">
                <a:effectLst>
                  <a:outerShdw blurRad="38100" dist="38100" dir="2700000" algn="tl">
                    <a:srgbClr val="363D46"/>
                  </a:outerShdw>
                </a:effectLst>
              </a:rPr>
              <a:pPr>
                <a:defRPr/>
              </a:pPr>
              <a:t>10</a:t>
            </a:fld>
            <a:endParaRPr lang="tr-TR" altLang="en-US" b="0" i="0">
              <a:effectLst>
                <a:outerShdw blurRad="38100" dist="38100" dir="2700000" algn="tl">
                  <a:srgbClr val="363D46"/>
                </a:outerShdw>
              </a:effectLst>
            </a:endParaRPr>
          </a:p>
        </p:txBody>
      </p:sp>
      <p:sp>
        <p:nvSpPr>
          <p:cNvPr id="15363" name="Rectangle 2"/>
          <p:cNvSpPr>
            <a:spLocks noChangeArrowheads="1"/>
          </p:cNvSpPr>
          <p:nvPr/>
        </p:nvSpPr>
        <p:spPr bwMode="auto">
          <a:xfrm>
            <a:off x="762000" y="342900"/>
            <a:ext cx="80772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nchorCtr="1"/>
          <a:lstStyle/>
          <a:p>
            <a:pPr algn="ctr" eaLnBrk="1" hangingPunct="1"/>
            <a:r>
              <a:rPr lang="tr-TR" altLang="en-US" sz="2400" b="0" i="0" dirty="0" smtClean="0">
                <a:solidFill>
                  <a:schemeClr val="tx2"/>
                </a:solidFill>
              </a:rPr>
              <a:t>İstatistik  </a:t>
            </a:r>
            <a:r>
              <a:rPr lang="tr-TR" altLang="en-US" sz="2400" b="0" i="0" dirty="0">
                <a:solidFill>
                  <a:schemeClr val="tx2"/>
                </a:solidFill>
              </a:rPr>
              <a:t>Bilgisayar Paket Programları</a:t>
            </a:r>
          </a:p>
        </p:txBody>
      </p:sp>
      <p:sp>
        <p:nvSpPr>
          <p:cNvPr id="15364" name="Rectangle 3"/>
          <p:cNvSpPr>
            <a:spLocks noChangeArrowheads="1"/>
          </p:cNvSpPr>
          <p:nvPr/>
        </p:nvSpPr>
        <p:spPr bwMode="auto">
          <a:xfrm>
            <a:off x="762000" y="857250"/>
            <a:ext cx="38481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lnSpc>
                <a:spcPct val="150000"/>
              </a:lnSpc>
              <a:spcBef>
                <a:spcPct val="20000"/>
              </a:spcBef>
              <a:buFontTx/>
              <a:buChar char="•"/>
            </a:pPr>
            <a:r>
              <a:rPr lang="tr-TR" altLang="en-US" sz="2400" b="0" i="0" dirty="0"/>
              <a:t>      </a:t>
            </a:r>
            <a:r>
              <a:rPr lang="tr-TR" altLang="en-US" sz="2800" b="0" i="0" dirty="0"/>
              <a:t>MINITAB</a:t>
            </a:r>
          </a:p>
          <a:p>
            <a:pPr eaLnBrk="1" hangingPunct="1">
              <a:lnSpc>
                <a:spcPct val="150000"/>
              </a:lnSpc>
              <a:spcBef>
                <a:spcPct val="20000"/>
              </a:spcBef>
              <a:buFontTx/>
              <a:buChar char="•"/>
            </a:pPr>
            <a:endParaRPr lang="tr-TR" altLang="en-US" sz="2800" b="0" i="0" dirty="0"/>
          </a:p>
        </p:txBody>
      </p:sp>
      <p:pic>
        <p:nvPicPr>
          <p:cNvPr id="1536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57324"/>
            <a:ext cx="6553200" cy="3686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6068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5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033A8348-DDFA-47AB-8E5A-718ECBA67F31}" type="slidenum">
              <a:rPr lang="tr-TR" altLang="en-US" b="0" i="0">
                <a:effectLst>
                  <a:outerShdw blurRad="38100" dist="38100" dir="2700000" algn="tl">
                    <a:srgbClr val="363D46"/>
                  </a:outerShdw>
                </a:effectLst>
              </a:rPr>
              <a:pPr>
                <a:defRPr/>
              </a:pPr>
              <a:t>11</a:t>
            </a:fld>
            <a:endParaRPr lang="tr-TR" altLang="en-US" b="0" i="0">
              <a:effectLst>
                <a:outerShdw blurRad="38100" dist="38100" dir="2700000" algn="tl">
                  <a:srgbClr val="363D46"/>
                </a:outerShdw>
              </a:effectLst>
            </a:endParaRPr>
          </a:p>
        </p:txBody>
      </p:sp>
      <p:sp>
        <p:nvSpPr>
          <p:cNvPr id="15363" name="Rectangle 2"/>
          <p:cNvSpPr>
            <a:spLocks noChangeArrowheads="1"/>
          </p:cNvSpPr>
          <p:nvPr/>
        </p:nvSpPr>
        <p:spPr bwMode="auto">
          <a:xfrm>
            <a:off x="762000" y="342900"/>
            <a:ext cx="80772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nchorCtr="1"/>
          <a:lstStyle/>
          <a:p>
            <a:pPr algn="ctr" eaLnBrk="1" hangingPunct="1"/>
            <a:r>
              <a:rPr lang="tr-TR" altLang="en-US" sz="2400" b="0" i="0" dirty="0" smtClean="0">
                <a:solidFill>
                  <a:schemeClr val="tx2"/>
                </a:solidFill>
              </a:rPr>
              <a:t>İstatistik  </a:t>
            </a:r>
            <a:r>
              <a:rPr lang="tr-TR" altLang="en-US" sz="2400" b="0" i="0" dirty="0">
                <a:solidFill>
                  <a:schemeClr val="tx2"/>
                </a:solidFill>
              </a:rPr>
              <a:t>Bilgisayar Paket Programları</a:t>
            </a:r>
          </a:p>
        </p:txBody>
      </p:sp>
      <p:sp>
        <p:nvSpPr>
          <p:cNvPr id="15364" name="Rectangle 3"/>
          <p:cNvSpPr>
            <a:spLocks noChangeArrowheads="1"/>
          </p:cNvSpPr>
          <p:nvPr/>
        </p:nvSpPr>
        <p:spPr bwMode="auto">
          <a:xfrm>
            <a:off x="762000" y="742950"/>
            <a:ext cx="384810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lnSpc>
                <a:spcPct val="150000"/>
              </a:lnSpc>
              <a:spcBef>
                <a:spcPct val="20000"/>
              </a:spcBef>
              <a:buFontTx/>
              <a:buChar char="•"/>
            </a:pPr>
            <a:r>
              <a:rPr lang="tr-TR" altLang="en-US" sz="2000" b="0" i="0" dirty="0"/>
              <a:t>      </a:t>
            </a:r>
            <a:r>
              <a:rPr lang="tr-TR" altLang="en-US" sz="2400" b="0" i="0" dirty="0" smtClean="0"/>
              <a:t>EViews</a:t>
            </a:r>
            <a:endParaRPr lang="tr-TR" altLang="en-US" sz="2400" b="0" i="0" dirty="0"/>
          </a:p>
          <a:p>
            <a:pPr eaLnBrk="1" hangingPunct="1">
              <a:lnSpc>
                <a:spcPct val="150000"/>
              </a:lnSpc>
              <a:spcBef>
                <a:spcPct val="20000"/>
              </a:spcBef>
              <a:buFontTx/>
              <a:buChar char="•"/>
            </a:pPr>
            <a:endParaRPr lang="tr-TR" altLang="en-US" sz="2800" b="0" i="0" dirty="0"/>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1260220"/>
            <a:ext cx="5867400" cy="38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8451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457200" y="0"/>
            <a:ext cx="8229600" cy="800100"/>
          </a:xfrm>
        </p:spPr>
        <p:txBody>
          <a:bodyPr/>
          <a:lstStyle/>
          <a:p>
            <a:pPr eaLnBrk="1" fontAlgn="auto" hangingPunct="1">
              <a:spcAft>
                <a:spcPts val="0"/>
              </a:spcAft>
              <a:defRPr/>
            </a:pPr>
            <a:r>
              <a:rPr lang="tr-TR" altLang="en-US" sz="3200" dirty="0" smtClean="0"/>
              <a:t>Anakütle (Popülasyon)</a:t>
            </a:r>
            <a:endParaRPr lang="en-US" altLang="en-US" sz="3200" dirty="0" smtClean="0"/>
          </a:p>
        </p:txBody>
      </p:sp>
      <p:sp>
        <p:nvSpPr>
          <p:cNvPr id="16387" name="Rectangle 3"/>
          <p:cNvSpPr>
            <a:spLocks noGrp="1" noChangeArrowheads="1"/>
          </p:cNvSpPr>
          <p:nvPr>
            <p:ph idx="1"/>
          </p:nvPr>
        </p:nvSpPr>
        <p:spPr>
          <a:xfrm>
            <a:off x="228600" y="971550"/>
            <a:ext cx="8763000" cy="3886200"/>
          </a:xfrm>
        </p:spPr>
        <p:txBody>
          <a:bodyPr>
            <a:normAutofit fontScale="85000" lnSpcReduction="20000"/>
          </a:bodyPr>
          <a:lstStyle/>
          <a:p>
            <a:pPr algn="just" eaLnBrk="1" hangingPunct="1">
              <a:lnSpc>
                <a:spcPct val="90000"/>
              </a:lnSpc>
            </a:pPr>
            <a:endParaRPr lang="tr-TR" altLang="en-US" dirty="0" smtClean="0"/>
          </a:p>
          <a:p>
            <a:pPr marL="0" indent="0" algn="just" eaLnBrk="1" hangingPunct="1">
              <a:lnSpc>
                <a:spcPct val="150000"/>
              </a:lnSpc>
              <a:buNone/>
            </a:pPr>
            <a:r>
              <a:rPr lang="tr-TR" altLang="en-US" sz="2000" dirty="0" smtClean="0">
                <a:solidFill>
                  <a:schemeClr val="tx1"/>
                </a:solidFill>
                <a:latin typeface="Calibri" pitchFamily="34" charset="0"/>
              </a:rPr>
              <a:t>Ana kütle kolektif olay özelliğinde ve aynı cinsten (homojen) birimlerin meydana getirdiği topluluktur. Birimler tamamen aynı özelliklere sahip olmasalar da , bazı ortak yanlarının bulunması gereklidir. Örneğin yıl bir kütle olarak alınırsa günler  birimdir. Kütleler çeşitli şekillerde sınıflandırılabilirler. Birimleri sayılabilen kütlelere belirli kütle, sayılamayanlara belirsiz kütle adı verilir. </a:t>
            </a:r>
          </a:p>
          <a:p>
            <a:pPr marL="0" indent="0" algn="just" eaLnBrk="1" hangingPunct="1">
              <a:lnSpc>
                <a:spcPct val="150000"/>
              </a:lnSpc>
              <a:buNone/>
            </a:pPr>
            <a:endParaRPr lang="tr-TR" altLang="en-US" sz="2000" dirty="0" smtClean="0">
              <a:solidFill>
                <a:schemeClr val="tx1"/>
              </a:solidFill>
              <a:latin typeface="Calibri" pitchFamily="34" charset="0"/>
            </a:endParaRPr>
          </a:p>
          <a:p>
            <a:pPr marL="0" indent="0" algn="just" eaLnBrk="1" hangingPunct="1">
              <a:lnSpc>
                <a:spcPct val="150000"/>
              </a:lnSpc>
              <a:buNone/>
            </a:pPr>
            <a:r>
              <a:rPr lang="tr-TR" altLang="en-US" sz="2000" dirty="0" smtClean="0">
                <a:solidFill>
                  <a:schemeClr val="tx1"/>
                </a:solidFill>
                <a:latin typeface="Calibri" pitchFamily="34" charset="0"/>
              </a:rPr>
              <a:t>Bir ülkenin nüfusu, bir şehirdeki binalar belirli kütle, Bir nehirdeki balıklar, ormandaki karıncalar sayılamayacağı için belirsiz kütledir. Kütleler sürekli süreksiz olarak da sınıflanabilirler. Arsa ,tarla gibi birbirine bitişik olan birimler sürekli, insan, otomobil gibi birimler  süreksiz kütleleri oluştururlar.</a:t>
            </a:r>
          </a:p>
        </p:txBody>
      </p:sp>
      <p:sp>
        <p:nvSpPr>
          <p:cNvPr id="19458" name="5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1B800A10-08B2-43A5-9A19-C0A3D5A28962}" type="slidenum">
              <a:rPr lang="tr-TR" altLang="en-US" b="0" i="0">
                <a:effectLst>
                  <a:outerShdw blurRad="38100" dist="38100" dir="2700000" algn="tl">
                    <a:srgbClr val="363D46"/>
                  </a:outerShdw>
                </a:effectLst>
              </a:rPr>
              <a:pPr>
                <a:defRPr/>
              </a:pPr>
              <a:t>12</a:t>
            </a:fld>
            <a:endParaRPr lang="tr-TR" altLang="en-US" b="0" i="0">
              <a:effectLst>
                <a:outerShdw blurRad="38100" dist="38100" dir="2700000" algn="tl">
                  <a:srgbClr val="363D46"/>
                </a:outerShdw>
              </a:effectLst>
            </a:endParaRPr>
          </a:p>
        </p:txBody>
      </p:sp>
    </p:spTree>
    <p:extLst>
      <p:ext uri="{BB962C8B-B14F-4D97-AF65-F5344CB8AC3E}">
        <p14:creationId xmlns:p14="http://schemas.microsoft.com/office/powerpoint/2010/main" val="42895140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609600" y="400050"/>
            <a:ext cx="8229600" cy="742950"/>
          </a:xfrm>
        </p:spPr>
        <p:txBody>
          <a:bodyPr/>
          <a:lstStyle/>
          <a:p>
            <a:pPr eaLnBrk="1" fontAlgn="auto" hangingPunct="1">
              <a:spcAft>
                <a:spcPts val="0"/>
              </a:spcAft>
              <a:defRPr/>
            </a:pPr>
            <a:r>
              <a:rPr lang="tr-TR" altLang="en-US" sz="3200" dirty="0" smtClean="0"/>
              <a:t>Parametre vs. İstatistik</a:t>
            </a:r>
            <a:endParaRPr lang="en-US" altLang="en-US" sz="3200" dirty="0" smtClean="0"/>
          </a:p>
        </p:txBody>
      </p:sp>
      <p:sp>
        <p:nvSpPr>
          <p:cNvPr id="20482" name="6 Slayt Numarası Yer Tutucusu"/>
          <p:cNvSpPr>
            <a:spLocks noGrp="1"/>
          </p:cNvSpPr>
          <p:nvPr>
            <p:ph type="sldNum" sz="quarter" idx="4294967295"/>
          </p:nvPr>
        </p:nvSpPr>
        <p:spPr>
          <a:xfrm>
            <a:off x="8543926" y="4767263"/>
            <a:ext cx="561975" cy="2738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C79C4A2F-598F-47DF-85C6-A417AC26D79B}" type="slidenum">
              <a:rPr lang="tr-TR" altLang="en-US" b="0" i="0">
                <a:effectLst>
                  <a:outerShdw blurRad="38100" dist="38100" dir="2700000" algn="tl">
                    <a:srgbClr val="363D46"/>
                  </a:outerShdw>
                </a:effectLst>
              </a:rPr>
              <a:pPr>
                <a:defRPr/>
              </a:pPr>
              <a:t>13</a:t>
            </a:fld>
            <a:endParaRPr lang="tr-TR" altLang="en-US" b="0" i="0">
              <a:effectLst>
                <a:outerShdw blurRad="38100" dist="38100" dir="2700000" algn="tl">
                  <a:srgbClr val="363D46"/>
                </a:outerShdw>
              </a:effectLst>
            </a:endParaRPr>
          </a:p>
        </p:txBody>
      </p:sp>
      <p:pic>
        <p:nvPicPr>
          <p:cNvPr id="1741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14450"/>
            <a:ext cx="8229600" cy="3230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5044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685800" y="571501"/>
            <a:ext cx="8229600" cy="726281"/>
          </a:xfrm>
        </p:spPr>
        <p:txBody>
          <a:bodyPr>
            <a:normAutofit fontScale="90000"/>
          </a:bodyPr>
          <a:lstStyle/>
          <a:p>
            <a:pPr eaLnBrk="1" fontAlgn="auto" hangingPunct="1">
              <a:spcAft>
                <a:spcPts val="0"/>
              </a:spcAft>
              <a:defRPr/>
            </a:pPr>
            <a:r>
              <a:rPr lang="tr-TR" altLang="en-US" sz="3200" dirty="0" smtClean="0">
                <a:latin typeface="Calibri" panose="020F0502020204030204" pitchFamily="34" charset="0"/>
              </a:rPr>
              <a:t>İSTATİSTİĞİN KONUSU</a:t>
            </a:r>
            <a:r>
              <a:rPr lang="tr-TR" altLang="en-US" sz="3200" dirty="0" smtClean="0"/>
              <a:t/>
            </a:r>
            <a:br>
              <a:rPr lang="tr-TR" altLang="en-US" sz="3200" dirty="0" smtClean="0"/>
            </a:br>
            <a:endParaRPr lang="en-US" altLang="en-US" sz="3200" dirty="0" smtClean="0"/>
          </a:p>
        </p:txBody>
      </p:sp>
      <p:sp>
        <p:nvSpPr>
          <p:cNvPr id="20484" name="Rectangle 3"/>
          <p:cNvSpPr>
            <a:spLocks noGrp="1" noChangeArrowheads="1"/>
          </p:cNvSpPr>
          <p:nvPr>
            <p:ph sz="half" idx="2"/>
          </p:nvPr>
        </p:nvSpPr>
        <p:spPr>
          <a:xfrm>
            <a:off x="685800" y="1135626"/>
            <a:ext cx="7848600" cy="3493524"/>
          </a:xfrm>
          <a:extLst/>
        </p:spPr>
        <p:txBody>
          <a:bodyPr rtlCol="0">
            <a:normAutofit fontScale="92500" lnSpcReduction="10000"/>
          </a:bodyPr>
          <a:lstStyle/>
          <a:p>
            <a:pPr marL="0" indent="0" algn="just" eaLnBrk="1" fontAlgn="auto" hangingPunct="1">
              <a:lnSpc>
                <a:spcPct val="150000"/>
              </a:lnSpc>
              <a:spcAft>
                <a:spcPts val="0"/>
              </a:spcAft>
              <a:buFont typeface="Arial"/>
              <a:buNone/>
              <a:defRPr/>
            </a:pPr>
            <a:r>
              <a:rPr lang="tr-TR" altLang="en-US" sz="2000" dirty="0" smtClean="0">
                <a:solidFill>
                  <a:schemeClr val="tx1"/>
                </a:solidFill>
                <a:effectLst>
                  <a:glow rad="38100">
                    <a:schemeClr val="bg1">
                      <a:lumMod val="50000"/>
                      <a:lumOff val="50000"/>
                      <a:alpha val="20000"/>
                    </a:schemeClr>
                  </a:glow>
                </a:effectLst>
                <a:latin typeface="Calibri" panose="020F0502020204030204" pitchFamily="34" charset="0"/>
              </a:rPr>
              <a:t>İstatistiğin konusu olan olayları, kendi türünden olayları tam anlamıyla temsil edip edemediğine bakarak ikiye ayırabiliriz. Buna göre olaylar tipik olay ve kolektif olay olarak ayrılabilir.</a:t>
            </a:r>
          </a:p>
          <a:p>
            <a:pPr marL="0" indent="0" algn="just" eaLnBrk="1" fontAlgn="auto" hangingPunct="1">
              <a:lnSpc>
                <a:spcPct val="150000"/>
              </a:lnSpc>
              <a:spcAft>
                <a:spcPts val="0"/>
              </a:spcAft>
              <a:buFont typeface="Arial"/>
              <a:buNone/>
              <a:defRPr/>
            </a:pPr>
            <a:r>
              <a:rPr lang="tr-TR" altLang="en-US" sz="2000" dirty="0" smtClean="0">
                <a:solidFill>
                  <a:schemeClr val="tx1"/>
                </a:solidFill>
                <a:effectLst>
                  <a:glow rad="38100">
                    <a:schemeClr val="bg1">
                      <a:lumMod val="50000"/>
                      <a:lumOff val="50000"/>
                      <a:alpha val="20000"/>
                    </a:schemeClr>
                  </a:glow>
                </a:effectLst>
                <a:latin typeface="Calibri" panose="020F0502020204030204" pitchFamily="34" charset="0"/>
              </a:rPr>
              <a:t>Tipik olay birbirinin tam benzeri olaylardır. Gerekli koşullar oluştuğunda hep aynı şekilde tekrar eden olaylardır. Fiziksel ve kimyasal olaylar tipik olay olarak örnek verilebilirler. Olaylar birbirinin aynısı olduğundan bunlardan sadece bir tanesi oluşturduğu topluluğu temsil edebilir. Hidrojen ve oksijenin belirli koşullarda suyu meydana getirmesi tipik bir olaydır.</a:t>
            </a:r>
          </a:p>
        </p:txBody>
      </p:sp>
      <p:sp>
        <p:nvSpPr>
          <p:cNvPr id="20482" name="6 Slayt Numarası Yer Tutucusu"/>
          <p:cNvSpPr>
            <a:spLocks noGrp="1"/>
          </p:cNvSpPr>
          <p:nvPr>
            <p:ph type="sldNum" sz="quarter" idx="4294967295"/>
          </p:nvPr>
        </p:nvSpPr>
        <p:spPr>
          <a:xfrm>
            <a:off x="8543926" y="4767263"/>
            <a:ext cx="561975" cy="2738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E60605AE-1F3D-439D-ABC7-8663352B1E2D}" type="slidenum">
              <a:rPr lang="tr-TR" altLang="en-US" b="0" i="0">
                <a:effectLst>
                  <a:outerShdw blurRad="38100" dist="38100" dir="2700000" algn="tl">
                    <a:srgbClr val="363D46"/>
                  </a:outerShdw>
                </a:effectLst>
              </a:rPr>
              <a:pPr>
                <a:defRPr/>
              </a:pPr>
              <a:t>14</a:t>
            </a:fld>
            <a:endParaRPr lang="tr-TR" altLang="en-US" b="0" i="0">
              <a:effectLst>
                <a:outerShdw blurRad="38100" dist="38100" dir="2700000" algn="tl">
                  <a:srgbClr val="363D46"/>
                </a:outerShdw>
              </a:effectLst>
            </a:endParaRPr>
          </a:p>
        </p:txBody>
      </p:sp>
    </p:spTree>
    <p:extLst>
      <p:ext uri="{BB962C8B-B14F-4D97-AF65-F5344CB8AC3E}">
        <p14:creationId xmlns:p14="http://schemas.microsoft.com/office/powerpoint/2010/main" val="41067635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685800" y="571501"/>
            <a:ext cx="8229600" cy="726281"/>
          </a:xfrm>
        </p:spPr>
        <p:txBody>
          <a:bodyPr>
            <a:normAutofit fontScale="90000"/>
          </a:bodyPr>
          <a:lstStyle/>
          <a:p>
            <a:pPr eaLnBrk="1" fontAlgn="auto" hangingPunct="1">
              <a:spcAft>
                <a:spcPts val="0"/>
              </a:spcAft>
              <a:defRPr/>
            </a:pPr>
            <a:r>
              <a:rPr lang="tr-TR" altLang="en-US" sz="3200" dirty="0" smtClean="0">
                <a:latin typeface="Calibri" panose="020F0502020204030204" pitchFamily="34" charset="0"/>
              </a:rPr>
              <a:t/>
            </a:r>
            <a:br>
              <a:rPr lang="tr-TR" altLang="en-US" sz="3200" dirty="0" smtClean="0">
                <a:latin typeface="Calibri" panose="020F0502020204030204" pitchFamily="34" charset="0"/>
              </a:rPr>
            </a:br>
            <a:r>
              <a:rPr lang="tr-TR" altLang="en-US" sz="3200" dirty="0" smtClean="0">
                <a:latin typeface="Calibri" panose="020F0502020204030204" pitchFamily="34" charset="0"/>
              </a:rPr>
              <a:t>İSTATİSTİĞİN KONUSU</a:t>
            </a:r>
            <a:r>
              <a:rPr lang="tr-TR" altLang="en-US" sz="3200" dirty="0" smtClean="0"/>
              <a:t/>
            </a:r>
            <a:br>
              <a:rPr lang="tr-TR" altLang="en-US" sz="3200" dirty="0" smtClean="0"/>
            </a:br>
            <a:endParaRPr lang="en-US" altLang="en-US" sz="3200" dirty="0" smtClean="0"/>
          </a:p>
        </p:txBody>
      </p:sp>
      <p:sp>
        <p:nvSpPr>
          <p:cNvPr id="20484" name="Rectangle 3"/>
          <p:cNvSpPr>
            <a:spLocks noGrp="1" noChangeArrowheads="1"/>
          </p:cNvSpPr>
          <p:nvPr>
            <p:ph sz="half" idx="2"/>
          </p:nvPr>
        </p:nvSpPr>
        <p:spPr>
          <a:xfrm>
            <a:off x="762000" y="1260988"/>
            <a:ext cx="7848600" cy="3653912"/>
          </a:xfrm>
          <a:extLst/>
        </p:spPr>
        <p:txBody>
          <a:bodyPr rtlCol="0">
            <a:normAutofit/>
          </a:bodyPr>
          <a:lstStyle/>
          <a:p>
            <a:pPr marL="0" indent="0" algn="just" eaLnBrk="1" fontAlgn="auto" hangingPunct="1">
              <a:lnSpc>
                <a:spcPct val="150000"/>
              </a:lnSpc>
              <a:spcAft>
                <a:spcPts val="0"/>
              </a:spcAft>
              <a:buFont typeface="Arial"/>
              <a:buNone/>
              <a:defRPr/>
            </a:pPr>
            <a:r>
              <a:rPr lang="tr-TR" altLang="en-US" sz="2000" dirty="0">
                <a:solidFill>
                  <a:schemeClr val="tx1"/>
                </a:solidFill>
                <a:effectLst>
                  <a:glow rad="38100">
                    <a:schemeClr val="bg1">
                      <a:lumMod val="50000"/>
                      <a:lumOff val="50000"/>
                      <a:alpha val="20000"/>
                    </a:schemeClr>
                  </a:glow>
                </a:effectLst>
                <a:latin typeface="Calibri" panose="020F0502020204030204" pitchFamily="34" charset="0"/>
              </a:rPr>
              <a:t>Kolektif olay ise birbirine benzemeyen , ortak yönleri olmasına karşın aralarında farklılıklar bulunan olaylardır. Genellikle canlı varlıklarla ilgili olaylar kolektif olay olarak adlandırılırlar. Nüfus kolektif  olay için iyi bir örnektir. Nüfusu oluşturan bireylerin, insan olmak  ve aynı bölgede veya ülkede yaşamak  gibi ortak özellikleri olmasına rağmen cinsiyet, yaş, meslek gibi çeşitli özellikler bakımından farklıdırlar.</a:t>
            </a:r>
          </a:p>
        </p:txBody>
      </p:sp>
      <p:sp>
        <p:nvSpPr>
          <p:cNvPr id="20482" name="6 Slayt Numarası Yer Tutucusu"/>
          <p:cNvSpPr>
            <a:spLocks noGrp="1"/>
          </p:cNvSpPr>
          <p:nvPr>
            <p:ph type="sldNum" sz="quarter" idx="4294967295"/>
          </p:nvPr>
        </p:nvSpPr>
        <p:spPr>
          <a:xfrm>
            <a:off x="8543926" y="4767263"/>
            <a:ext cx="561975" cy="2738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EB75378B-CC81-497F-887C-60E3F3AEFCBC}" type="slidenum">
              <a:rPr lang="tr-TR" altLang="en-US" b="0" i="0">
                <a:effectLst>
                  <a:outerShdw blurRad="38100" dist="38100" dir="2700000" algn="tl">
                    <a:srgbClr val="363D46"/>
                  </a:outerShdw>
                </a:effectLst>
              </a:rPr>
              <a:pPr>
                <a:defRPr/>
              </a:pPr>
              <a:t>15</a:t>
            </a:fld>
            <a:endParaRPr lang="tr-TR" altLang="en-US" b="0" i="0">
              <a:effectLst>
                <a:outerShdw blurRad="38100" dist="38100" dir="2700000" algn="tl">
                  <a:srgbClr val="363D46"/>
                </a:outerShdw>
              </a:effectLst>
            </a:endParaRPr>
          </a:p>
        </p:txBody>
      </p:sp>
    </p:spTree>
    <p:extLst>
      <p:ext uri="{BB962C8B-B14F-4D97-AF65-F5344CB8AC3E}">
        <p14:creationId xmlns:p14="http://schemas.microsoft.com/office/powerpoint/2010/main" val="38008285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242A2CEF-C617-428F-BF89-81AB831E6D23}" type="slidenum">
              <a:rPr lang="tr-TR" altLang="en-US" b="0" i="0">
                <a:effectLst>
                  <a:outerShdw blurRad="38100" dist="38100" dir="2700000" algn="tl">
                    <a:srgbClr val="363D46"/>
                  </a:outerShdw>
                </a:effectLst>
              </a:rPr>
              <a:pPr>
                <a:defRPr/>
              </a:pPr>
              <a:t>16</a:t>
            </a:fld>
            <a:endParaRPr lang="tr-TR" altLang="en-US" b="0" i="0">
              <a:effectLst>
                <a:outerShdw blurRad="38100" dist="38100" dir="2700000" algn="tl">
                  <a:srgbClr val="363D46"/>
                </a:outerShdw>
              </a:effectLst>
            </a:endParaRPr>
          </a:p>
        </p:txBody>
      </p:sp>
      <p:sp>
        <p:nvSpPr>
          <p:cNvPr id="20483"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r>
              <a:rPr lang="tr-TR" altLang="en-US" sz="2400" i="0" dirty="0" smtClean="0">
                <a:latin typeface="Calibri" pitchFamily="34" charset="0"/>
              </a:rPr>
              <a:t>İSTATİSTİĞİN </a:t>
            </a:r>
            <a:r>
              <a:rPr lang="tr-TR" altLang="en-US" sz="2400" i="0" dirty="0">
                <a:latin typeface="Calibri" pitchFamily="34" charset="0"/>
              </a:rPr>
              <a:t>GELİŞİMİ</a:t>
            </a:r>
          </a:p>
          <a:p>
            <a:pPr algn="just" eaLnBrk="1" hangingPunct="1">
              <a:lnSpc>
                <a:spcPct val="80000"/>
              </a:lnSpc>
              <a:spcBef>
                <a:spcPct val="20000"/>
              </a:spcBef>
            </a:pPr>
            <a:endParaRPr lang="tr-TR" altLang="en-US" sz="2400" i="0" dirty="0"/>
          </a:p>
        </p:txBody>
      </p:sp>
      <p:sp>
        <p:nvSpPr>
          <p:cNvPr id="20484" name="Dikdörtgen 1"/>
          <p:cNvSpPr>
            <a:spLocks noChangeArrowheads="1"/>
          </p:cNvSpPr>
          <p:nvPr/>
        </p:nvSpPr>
        <p:spPr bwMode="auto">
          <a:xfrm>
            <a:off x="533400" y="631762"/>
            <a:ext cx="84582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lnSpc>
                <a:spcPct val="150000"/>
              </a:lnSpc>
            </a:pPr>
            <a:r>
              <a:rPr lang="tr-TR" sz="2000" b="1" i="0" dirty="0" smtClean="0">
                <a:latin typeface="Calibri" pitchFamily="34" charset="0"/>
              </a:rPr>
              <a:t>İslam’ın Altın </a:t>
            </a:r>
            <a:r>
              <a:rPr lang="tr-TR" sz="2000" b="1" i="0" dirty="0">
                <a:latin typeface="Calibri" pitchFamily="34" charset="0"/>
              </a:rPr>
              <a:t>Çağı (VIII. –XIII. yy.)</a:t>
            </a:r>
          </a:p>
          <a:p>
            <a:pPr algn="just" eaLnBrk="1" hangingPunct="1">
              <a:lnSpc>
                <a:spcPct val="150000"/>
              </a:lnSpc>
            </a:pPr>
            <a:r>
              <a:rPr lang="tr-TR" sz="2000" b="1" i="0" dirty="0" smtClean="0">
                <a:latin typeface="Calibri" pitchFamily="34" charset="0"/>
              </a:rPr>
              <a:t>el-</a:t>
            </a:r>
            <a:r>
              <a:rPr lang="tr-TR" sz="2000" b="1" i="0" dirty="0" err="1" smtClean="0">
                <a:latin typeface="Calibri" pitchFamily="34" charset="0"/>
              </a:rPr>
              <a:t>Ferahidî</a:t>
            </a:r>
            <a:r>
              <a:rPr lang="tr-TR" sz="2000" b="1" i="0" dirty="0">
                <a:latin typeface="Calibri" pitchFamily="34" charset="0"/>
              </a:rPr>
              <a:t>: Kombinasyon ve </a:t>
            </a:r>
            <a:r>
              <a:rPr lang="tr-TR" sz="2000" b="1" i="0" dirty="0" smtClean="0">
                <a:latin typeface="Calibri" pitchFamily="34" charset="0"/>
              </a:rPr>
              <a:t>Permutasyon</a:t>
            </a:r>
          </a:p>
          <a:p>
            <a:pPr algn="just" eaLnBrk="1" hangingPunct="1">
              <a:lnSpc>
                <a:spcPct val="150000"/>
              </a:lnSpc>
            </a:pPr>
            <a:r>
              <a:rPr lang="tr-TR" sz="2000" b="0" i="0" dirty="0" smtClean="0">
                <a:latin typeface="Calibri" pitchFamily="34" charset="0"/>
              </a:rPr>
              <a:t>El-</a:t>
            </a:r>
            <a:r>
              <a:rPr lang="tr-TR" sz="2000" b="0" i="0" dirty="0" err="1" smtClean="0">
                <a:latin typeface="Calibri" pitchFamily="34" charset="0"/>
              </a:rPr>
              <a:t>Ferahidi'nin</a:t>
            </a:r>
            <a:r>
              <a:rPr lang="tr-TR" sz="2000" b="0" i="0" dirty="0" smtClean="0">
                <a:latin typeface="Calibri" pitchFamily="34" charset="0"/>
              </a:rPr>
              <a:t> </a:t>
            </a:r>
            <a:r>
              <a:rPr lang="tr-TR" sz="2000" b="0" i="0" dirty="0" err="1" smtClean="0">
                <a:latin typeface="Calibri" pitchFamily="34" charset="0"/>
              </a:rPr>
              <a:t>Kitab</a:t>
            </a:r>
            <a:r>
              <a:rPr lang="tr-TR" sz="2000" b="0" i="0" dirty="0" smtClean="0">
                <a:latin typeface="Calibri" pitchFamily="34" charset="0"/>
              </a:rPr>
              <a:t> al-Muamma "</a:t>
            </a:r>
            <a:r>
              <a:rPr lang="tr-TR" sz="2000" b="0" i="0" dirty="0" err="1" smtClean="0">
                <a:latin typeface="Calibri" pitchFamily="34" charset="0"/>
              </a:rPr>
              <a:t>Kriptografik</a:t>
            </a:r>
            <a:r>
              <a:rPr lang="tr-TR" sz="2000" b="0" i="0" dirty="0" smtClean="0">
                <a:latin typeface="Calibri" pitchFamily="34" charset="0"/>
              </a:rPr>
              <a:t> Mesajlar Kitabı", bir dilbilimci tarafından </a:t>
            </a:r>
            <a:r>
              <a:rPr lang="tr-TR" sz="2000" b="0" i="0" dirty="0" err="1" smtClean="0">
                <a:latin typeface="Calibri" pitchFamily="34" charset="0"/>
              </a:rPr>
              <a:t>kriptografi</a:t>
            </a:r>
            <a:r>
              <a:rPr lang="tr-TR" sz="2000" b="0" i="0" dirty="0" smtClean="0">
                <a:latin typeface="Calibri" pitchFamily="34" charset="0"/>
              </a:rPr>
              <a:t> ve </a:t>
            </a:r>
            <a:r>
              <a:rPr lang="tr-TR" sz="2000" b="0" i="0" dirty="0" err="1" smtClean="0">
                <a:latin typeface="Calibri" pitchFamily="34" charset="0"/>
              </a:rPr>
              <a:t>kriptanaliz</a:t>
            </a:r>
            <a:r>
              <a:rPr lang="tr-TR" sz="2000" b="0" i="0" dirty="0" smtClean="0">
                <a:latin typeface="Calibri" pitchFamily="34" charset="0"/>
              </a:rPr>
              <a:t> üzerine yazılmış ilk kitaptır. Kayıp eser, sesli ve sessiz tüm olası Arapça kelimeleri listelemek için </a:t>
            </a:r>
            <a:r>
              <a:rPr lang="tr-TR" sz="2000" b="0" i="0" dirty="0" err="1" smtClean="0">
                <a:latin typeface="Calibri" pitchFamily="34" charset="0"/>
              </a:rPr>
              <a:t>permütasyon</a:t>
            </a:r>
            <a:r>
              <a:rPr lang="tr-TR" sz="2000" b="0" i="0" dirty="0" smtClean="0">
                <a:latin typeface="Calibri" pitchFamily="34" charset="0"/>
              </a:rPr>
              <a:t> ve kombinasyonların kullanılması da dahil olmak üzere birçok "ilk" içermektedir. Daha sonraki Arap </a:t>
            </a:r>
            <a:r>
              <a:rPr lang="tr-TR" sz="2000" b="0" i="0" dirty="0" err="1" smtClean="0">
                <a:latin typeface="Calibri" pitchFamily="34" charset="0"/>
              </a:rPr>
              <a:t>kriptograflar</a:t>
            </a:r>
            <a:r>
              <a:rPr lang="tr-TR" sz="2000" b="0" i="0" dirty="0" smtClean="0">
                <a:latin typeface="Calibri" pitchFamily="34" charset="0"/>
              </a:rPr>
              <a:t> kendi çalışmalarında harf sıklığını hesaplamak için el-</a:t>
            </a:r>
            <a:r>
              <a:rPr lang="tr-TR" sz="2000" b="0" i="0" dirty="0" err="1" smtClean="0">
                <a:latin typeface="Calibri" pitchFamily="34" charset="0"/>
              </a:rPr>
              <a:t>Ferahidi'nin</a:t>
            </a:r>
            <a:r>
              <a:rPr lang="tr-TR" sz="2000" b="0" i="0" dirty="0" smtClean="0">
                <a:latin typeface="Calibri" pitchFamily="34" charset="0"/>
              </a:rPr>
              <a:t> fonolojik analizine açıkça başvurmuşlardır. Onun </a:t>
            </a:r>
            <a:r>
              <a:rPr lang="tr-TR" sz="2000" b="0" i="0" dirty="0" err="1" smtClean="0">
                <a:latin typeface="Calibri" pitchFamily="34" charset="0"/>
              </a:rPr>
              <a:t>kriptografi</a:t>
            </a:r>
            <a:r>
              <a:rPr lang="tr-TR" sz="2000" b="0" i="0" dirty="0" smtClean="0">
                <a:latin typeface="Calibri" pitchFamily="34" charset="0"/>
              </a:rPr>
              <a:t> üzerine çalışmaları, frekans analizi yoluyla </a:t>
            </a:r>
            <a:r>
              <a:rPr lang="tr-TR" sz="2000" b="0" i="0" dirty="0" err="1" smtClean="0">
                <a:latin typeface="Calibri" pitchFamily="34" charset="0"/>
              </a:rPr>
              <a:t>kriptanaliz</a:t>
            </a:r>
            <a:r>
              <a:rPr lang="tr-TR" sz="2000" b="0" i="0" dirty="0" smtClean="0">
                <a:latin typeface="Calibri" pitchFamily="34" charset="0"/>
              </a:rPr>
              <a:t> yöntemini keşfeden el-</a:t>
            </a:r>
            <a:r>
              <a:rPr lang="tr-TR" sz="2000" b="0" i="0" dirty="0" err="1" smtClean="0">
                <a:latin typeface="Calibri" pitchFamily="34" charset="0"/>
              </a:rPr>
              <a:t>Kindi'yi</a:t>
            </a:r>
            <a:r>
              <a:rPr lang="tr-TR" sz="2000" b="0" i="0" dirty="0" smtClean="0">
                <a:latin typeface="Calibri" pitchFamily="34" charset="0"/>
              </a:rPr>
              <a:t> (yaklaşık 801-873) etkilemiştir.</a:t>
            </a:r>
            <a:endParaRPr lang="tr-TR" sz="2000" b="0" i="0" dirty="0">
              <a:latin typeface="Calibri" pitchFamily="34" charset="0"/>
            </a:endParaRPr>
          </a:p>
        </p:txBody>
      </p:sp>
    </p:spTree>
    <p:extLst>
      <p:ext uri="{BB962C8B-B14F-4D97-AF65-F5344CB8AC3E}">
        <p14:creationId xmlns:p14="http://schemas.microsoft.com/office/powerpoint/2010/main" val="3855556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242A2CEF-C617-428F-BF89-81AB831E6D23}" type="slidenum">
              <a:rPr lang="tr-TR" altLang="en-US" b="0" i="0">
                <a:effectLst>
                  <a:outerShdw blurRad="38100" dist="38100" dir="2700000" algn="tl">
                    <a:srgbClr val="363D46"/>
                  </a:outerShdw>
                </a:effectLst>
              </a:rPr>
              <a:pPr>
                <a:defRPr/>
              </a:pPr>
              <a:t>17</a:t>
            </a:fld>
            <a:endParaRPr lang="tr-TR" altLang="en-US" b="0" i="0">
              <a:effectLst>
                <a:outerShdw blurRad="38100" dist="38100" dir="2700000" algn="tl">
                  <a:srgbClr val="363D46"/>
                </a:outerShdw>
              </a:effectLst>
            </a:endParaRPr>
          </a:p>
        </p:txBody>
      </p:sp>
      <p:sp>
        <p:nvSpPr>
          <p:cNvPr id="20483"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r>
              <a:rPr lang="tr-TR" altLang="en-US" sz="2400" i="0" dirty="0" smtClean="0">
                <a:latin typeface="Calibri" pitchFamily="34" charset="0"/>
              </a:rPr>
              <a:t>İSTATİSTİĞİN </a:t>
            </a:r>
            <a:r>
              <a:rPr lang="tr-TR" altLang="en-US" sz="2400" i="0" dirty="0">
                <a:latin typeface="Calibri" pitchFamily="34" charset="0"/>
              </a:rPr>
              <a:t>GELİŞİMİ</a:t>
            </a:r>
          </a:p>
          <a:p>
            <a:pPr algn="just" eaLnBrk="1" hangingPunct="1">
              <a:lnSpc>
                <a:spcPct val="80000"/>
              </a:lnSpc>
              <a:spcBef>
                <a:spcPct val="20000"/>
              </a:spcBef>
            </a:pPr>
            <a:endParaRPr lang="tr-TR" altLang="en-US" sz="2400" i="0" dirty="0"/>
          </a:p>
        </p:txBody>
      </p:sp>
      <p:sp>
        <p:nvSpPr>
          <p:cNvPr id="20484" name="Dikdörtgen 1"/>
          <p:cNvSpPr>
            <a:spLocks noChangeArrowheads="1"/>
          </p:cNvSpPr>
          <p:nvPr/>
        </p:nvSpPr>
        <p:spPr bwMode="auto">
          <a:xfrm>
            <a:off x="533400" y="875110"/>
            <a:ext cx="8458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lnSpc>
                <a:spcPct val="150000"/>
              </a:lnSpc>
            </a:pPr>
            <a:r>
              <a:rPr lang="tr-TR" sz="2000" b="1" i="0" dirty="0" smtClean="0">
                <a:latin typeface="Calibri" pitchFamily="34" charset="0"/>
              </a:rPr>
              <a:t>İslam’ın Altın </a:t>
            </a:r>
            <a:r>
              <a:rPr lang="tr-TR" sz="2000" b="1" i="0" dirty="0">
                <a:latin typeface="Calibri" pitchFamily="34" charset="0"/>
              </a:rPr>
              <a:t>Çağı (VIII. –XIII. yy</a:t>
            </a:r>
            <a:r>
              <a:rPr lang="tr-TR" sz="2000" b="1" i="0" dirty="0" smtClean="0">
                <a:latin typeface="Calibri" pitchFamily="34" charset="0"/>
              </a:rPr>
              <a:t>.)</a:t>
            </a:r>
          </a:p>
          <a:p>
            <a:pPr algn="just" eaLnBrk="1" hangingPunct="1">
              <a:lnSpc>
                <a:spcPct val="150000"/>
              </a:lnSpc>
            </a:pPr>
            <a:r>
              <a:rPr lang="tr-TR" sz="2000" b="1" i="0" dirty="0" err="1" smtClean="0">
                <a:latin typeface="Calibri" pitchFamily="34" charset="0"/>
                <a:cs typeface="Calibri" pitchFamily="34" charset="0"/>
              </a:rPr>
              <a:t>Kindî</a:t>
            </a:r>
            <a:r>
              <a:rPr lang="tr-TR" sz="2000" b="1" i="0" dirty="0" smtClean="0">
                <a:latin typeface="Calibri" pitchFamily="34" charset="0"/>
                <a:cs typeface="Calibri" pitchFamily="34" charset="0"/>
              </a:rPr>
              <a:t> (</a:t>
            </a:r>
            <a:r>
              <a:rPr lang="tr-TR" sz="2000" b="1" i="0" dirty="0" err="1" smtClean="0">
                <a:latin typeface="Calibri" pitchFamily="34" charset="0"/>
                <a:cs typeface="Calibri" pitchFamily="34" charset="0"/>
              </a:rPr>
              <a:t>Alkindus</a:t>
            </a:r>
            <a:r>
              <a:rPr lang="tr-TR" sz="2000" b="1" i="0" dirty="0" smtClean="0">
                <a:latin typeface="Calibri" pitchFamily="34" charset="0"/>
                <a:cs typeface="Calibri" pitchFamily="34" charset="0"/>
              </a:rPr>
              <a:t>): Frekans Analizi </a:t>
            </a:r>
          </a:p>
          <a:p>
            <a:pPr algn="just" eaLnBrk="1" hangingPunct="1">
              <a:lnSpc>
                <a:spcPct val="150000"/>
              </a:lnSpc>
            </a:pPr>
            <a:endParaRPr lang="tr-TR" sz="2000" b="0" i="0" dirty="0" smtClean="0">
              <a:latin typeface="Calibri" pitchFamily="34" charset="0"/>
              <a:cs typeface="Calibri" pitchFamily="34" charset="0"/>
            </a:endParaRPr>
          </a:p>
          <a:p>
            <a:pPr algn="just" eaLnBrk="1" hangingPunct="1">
              <a:lnSpc>
                <a:spcPct val="150000"/>
              </a:lnSpc>
            </a:pPr>
            <a:r>
              <a:rPr lang="tr-TR" sz="2000" b="0" i="0" dirty="0" smtClean="0">
                <a:latin typeface="Calibri" pitchFamily="34" charset="0"/>
                <a:cs typeface="Calibri" pitchFamily="34" charset="0"/>
              </a:rPr>
              <a:t>El-Kindi, harflerin ortaya çıkma sıklığındaki varyasyonların analiz edilebileceği ve şifreleri kırmak için kullanılabileceği bir yöntem geliştirmesiyle tanınır (</a:t>
            </a:r>
            <a:r>
              <a:rPr lang="tr-TR" sz="2000" b="0" i="0" dirty="0" err="1" smtClean="0">
                <a:latin typeface="Calibri" pitchFamily="34" charset="0"/>
                <a:cs typeface="Calibri" pitchFamily="34" charset="0"/>
              </a:rPr>
              <a:t>örn</a:t>
            </a:r>
            <a:r>
              <a:rPr lang="tr-TR" sz="2000" b="0" i="0" dirty="0" smtClean="0">
                <a:latin typeface="Calibri" pitchFamily="34" charset="0"/>
                <a:cs typeface="Calibri" pitchFamily="34" charset="0"/>
              </a:rPr>
              <a:t>. Bu konudaki kitabı </a:t>
            </a:r>
            <a:r>
              <a:rPr lang="tr-TR" sz="2000" b="0" i="0" dirty="0" err="1" smtClean="0">
                <a:latin typeface="Calibri" pitchFamily="34" charset="0"/>
                <a:cs typeface="Calibri" pitchFamily="34" charset="0"/>
              </a:rPr>
              <a:t>Risāla</a:t>
            </a:r>
            <a:r>
              <a:rPr lang="tr-TR" sz="2000" b="0" i="0" dirty="0" smtClean="0">
                <a:latin typeface="Calibri" pitchFamily="34" charset="0"/>
                <a:cs typeface="Calibri" pitchFamily="34" charset="0"/>
              </a:rPr>
              <a:t> </a:t>
            </a:r>
            <a:r>
              <a:rPr lang="tr-TR" sz="2000" b="0" i="0" dirty="0" err="1" smtClean="0">
                <a:latin typeface="Calibri" pitchFamily="34" charset="0"/>
                <a:cs typeface="Calibri" pitchFamily="34" charset="0"/>
              </a:rPr>
              <a:t>fī</a:t>
            </a:r>
            <a:r>
              <a:rPr lang="tr-TR" sz="2000" b="0" i="0" dirty="0" smtClean="0">
                <a:latin typeface="Calibri" pitchFamily="34" charset="0"/>
                <a:cs typeface="Calibri" pitchFamily="34" charset="0"/>
              </a:rPr>
              <a:t> </a:t>
            </a:r>
            <a:r>
              <a:rPr lang="tr-TR" sz="2000" b="0" i="0" dirty="0" err="1" smtClean="0">
                <a:latin typeface="Calibri" pitchFamily="34" charset="0"/>
                <a:cs typeface="Calibri" pitchFamily="34" charset="0"/>
              </a:rPr>
              <a:t>Istikhrāj</a:t>
            </a:r>
            <a:r>
              <a:rPr lang="tr-TR" sz="2000" b="0" i="0" dirty="0" smtClean="0">
                <a:latin typeface="Calibri" pitchFamily="34" charset="0"/>
                <a:cs typeface="Calibri" pitchFamily="34" charset="0"/>
              </a:rPr>
              <a:t> al-</a:t>
            </a:r>
            <a:r>
              <a:rPr lang="tr-TR" sz="2000" b="0" i="0" dirty="0" err="1" smtClean="0">
                <a:latin typeface="Calibri" pitchFamily="34" charset="0"/>
                <a:cs typeface="Calibri" pitchFamily="34" charset="0"/>
              </a:rPr>
              <a:t>Kutub</a:t>
            </a:r>
            <a:r>
              <a:rPr lang="tr-TR" sz="2000" b="0" i="0" dirty="0" smtClean="0">
                <a:latin typeface="Calibri" pitchFamily="34" charset="0"/>
                <a:cs typeface="Calibri" pitchFamily="34" charset="0"/>
              </a:rPr>
              <a:t> al-</a:t>
            </a:r>
            <a:r>
              <a:rPr lang="tr-TR" sz="2000" b="0" i="0" dirty="0" err="1" smtClean="0">
                <a:latin typeface="Calibri" pitchFamily="34" charset="0"/>
                <a:cs typeface="Calibri" pitchFamily="34" charset="0"/>
              </a:rPr>
              <a:t>Mu'ammāh</a:t>
            </a:r>
            <a:r>
              <a:rPr lang="tr-TR" sz="2000" b="0" i="0" dirty="0" smtClean="0">
                <a:latin typeface="Calibri" pitchFamily="34" charset="0"/>
                <a:cs typeface="Calibri" pitchFamily="34" charset="0"/>
              </a:rPr>
              <a:t> (</a:t>
            </a:r>
            <a:r>
              <a:rPr lang="ar-AE" sz="2000" b="0" i="0" dirty="0" smtClean="0">
                <a:latin typeface="Calibri" pitchFamily="34" charset="0"/>
                <a:cs typeface="Calibri" pitchFamily="34" charset="0"/>
              </a:rPr>
              <a:t>رسالة في استخراج الكتب المعماة; </a:t>
            </a:r>
            <a:r>
              <a:rPr lang="tr-TR" sz="2000" b="0" i="0" dirty="0" smtClean="0">
                <a:latin typeface="Calibri" pitchFamily="34" charset="0"/>
                <a:cs typeface="Calibri" pitchFamily="34" charset="0"/>
              </a:rPr>
              <a:t>kelimenin tam anlamıyla: Gizlenmiş Yazışmaların Çıkarılması Üzerine, daha çağdaş olarak: Şifreli Yazışmaların Şifresini Çözmek Üzerine)</a:t>
            </a: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p:txBody>
      </p:sp>
    </p:spTree>
    <p:extLst>
      <p:ext uri="{BB962C8B-B14F-4D97-AF65-F5344CB8AC3E}">
        <p14:creationId xmlns:p14="http://schemas.microsoft.com/office/powerpoint/2010/main" val="13603391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242A2CEF-C617-428F-BF89-81AB831E6D23}" type="slidenum">
              <a:rPr lang="tr-TR" altLang="en-US" b="0" i="0">
                <a:effectLst>
                  <a:outerShdw blurRad="38100" dist="38100" dir="2700000" algn="tl">
                    <a:srgbClr val="363D46"/>
                  </a:outerShdw>
                </a:effectLst>
              </a:rPr>
              <a:pPr>
                <a:defRPr/>
              </a:pPr>
              <a:t>18</a:t>
            </a:fld>
            <a:endParaRPr lang="tr-TR" altLang="en-US" b="0" i="0">
              <a:effectLst>
                <a:outerShdw blurRad="38100" dist="38100" dir="2700000" algn="tl">
                  <a:srgbClr val="363D46"/>
                </a:outerShdw>
              </a:effectLst>
            </a:endParaRPr>
          </a:p>
        </p:txBody>
      </p:sp>
      <p:sp>
        <p:nvSpPr>
          <p:cNvPr id="20483"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r>
              <a:rPr lang="tr-TR" altLang="en-US" sz="2400" i="0" dirty="0" smtClean="0">
                <a:latin typeface="Calibri" pitchFamily="34" charset="0"/>
              </a:rPr>
              <a:t>İSTATİSTİĞİN </a:t>
            </a:r>
            <a:r>
              <a:rPr lang="tr-TR" altLang="en-US" sz="2400" i="0" dirty="0">
                <a:latin typeface="Calibri" pitchFamily="34" charset="0"/>
              </a:rPr>
              <a:t>GELİŞİMİ</a:t>
            </a:r>
          </a:p>
          <a:p>
            <a:pPr algn="just" eaLnBrk="1" hangingPunct="1">
              <a:lnSpc>
                <a:spcPct val="80000"/>
              </a:lnSpc>
              <a:spcBef>
                <a:spcPct val="20000"/>
              </a:spcBef>
            </a:pPr>
            <a:endParaRPr lang="tr-TR" altLang="en-US" sz="2400" i="0" dirty="0"/>
          </a:p>
        </p:txBody>
      </p:sp>
      <p:sp>
        <p:nvSpPr>
          <p:cNvPr id="20484" name="Dikdörtgen 1"/>
          <p:cNvSpPr>
            <a:spLocks noChangeArrowheads="1"/>
          </p:cNvSpPr>
          <p:nvPr/>
        </p:nvSpPr>
        <p:spPr bwMode="auto">
          <a:xfrm>
            <a:off x="533400" y="875110"/>
            <a:ext cx="8458200"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r>
              <a:rPr lang="tr-TR" sz="2000" i="0" dirty="0" smtClean="0">
                <a:latin typeface="Calibri" pitchFamily="34" charset="0"/>
              </a:rPr>
              <a:t>İslam’ın Altın </a:t>
            </a:r>
            <a:r>
              <a:rPr lang="tr-TR" sz="2000" i="0" dirty="0">
                <a:latin typeface="Calibri" pitchFamily="34" charset="0"/>
              </a:rPr>
              <a:t>Çağı (VIII. –XIII. yy</a:t>
            </a:r>
            <a:r>
              <a:rPr lang="tr-TR" sz="2000" i="0" dirty="0" smtClean="0">
                <a:latin typeface="Calibri" pitchFamily="34" charset="0"/>
              </a:rPr>
              <a:t>.)</a:t>
            </a:r>
            <a:endParaRPr lang="tr-TR" sz="2000" b="0" i="0" dirty="0" smtClean="0">
              <a:latin typeface="Calibri" pitchFamily="34" charset="0"/>
            </a:endParaRPr>
          </a:p>
          <a:p>
            <a:pPr algn="just" eaLnBrk="1" hangingPunct="1"/>
            <a:r>
              <a:rPr lang="tr-TR" sz="2000" b="0" i="0" dirty="0" err="1">
                <a:latin typeface="Calibri" pitchFamily="34" charset="0"/>
              </a:rPr>
              <a:t>İ</a:t>
            </a:r>
            <a:r>
              <a:rPr lang="tr-TR" sz="2000" b="0" i="0" dirty="0" err="1" smtClean="0">
                <a:latin typeface="Calibri" pitchFamily="34" charset="0"/>
              </a:rPr>
              <a:t>bn</a:t>
            </a:r>
            <a:r>
              <a:rPr lang="tr-TR" sz="2000" b="0" i="0" dirty="0" smtClean="0">
                <a:latin typeface="Calibri" pitchFamily="34" charset="0"/>
              </a:rPr>
              <a:t> 'Adlan: Örneklem Büyüklüğü</a:t>
            </a:r>
            <a:endParaRPr lang="tr-TR" sz="2000" b="0" i="0" dirty="0">
              <a:latin typeface="Calibri" pitchFamily="34" charset="0"/>
            </a:endParaRPr>
          </a:p>
          <a:p>
            <a:pPr algn="just" eaLnBrk="1" hangingPunct="1"/>
            <a:r>
              <a:rPr lang="tr-TR" sz="2000" b="0" i="0" dirty="0" smtClean="0">
                <a:latin typeface="Calibri" pitchFamily="34" charset="0"/>
              </a:rPr>
              <a:t>" Kripto Analiz Üzerine" adlı çalışması frekans analizi ile ilgilidir: </a:t>
            </a:r>
            <a:r>
              <a:rPr lang="tr-TR" sz="2000" b="0" i="0" dirty="0" err="1" smtClean="0">
                <a:latin typeface="Calibri" pitchFamily="34" charset="0"/>
              </a:rPr>
              <a:t>İbn</a:t>
            </a:r>
            <a:r>
              <a:rPr lang="tr-TR" sz="2000" b="0" i="0" dirty="0" smtClean="0">
                <a:latin typeface="Calibri" pitchFamily="34" charset="0"/>
              </a:rPr>
              <a:t> Adlan, El </a:t>
            </a:r>
            <a:r>
              <a:rPr lang="tr-TR" sz="2000" b="0" i="0" dirty="0" err="1" smtClean="0">
                <a:latin typeface="Calibri" pitchFamily="34" charset="0"/>
              </a:rPr>
              <a:t>Kindi'nin</a:t>
            </a:r>
            <a:r>
              <a:rPr lang="tr-TR" sz="2000" b="0" i="0" dirty="0" smtClean="0">
                <a:latin typeface="Calibri" pitchFamily="34" charset="0"/>
              </a:rPr>
              <a:t> Arap harflerinin sıklığına ilişkin verilerini takip etmiştir -her ne kadar El </a:t>
            </a:r>
            <a:r>
              <a:rPr lang="tr-TR" sz="2000" b="0" i="0" dirty="0" err="1" smtClean="0">
                <a:latin typeface="Calibri" pitchFamily="34" charset="0"/>
              </a:rPr>
              <a:t>Kindi'ye</a:t>
            </a:r>
            <a:r>
              <a:rPr lang="tr-TR" sz="2000" b="0" i="0" dirty="0" smtClean="0">
                <a:latin typeface="Calibri" pitchFamily="34" charset="0"/>
              </a:rPr>
              <a:t> doğrudan atıfta bulunulmasa da, iki yazarın verdiği sayılar aynıdır- ve Arap alfabesini yedi yaygın (sık rastlanan), on bir orta ve on nadir harfe ayırmıştır. </a:t>
            </a:r>
            <a:r>
              <a:rPr lang="tr-TR" sz="2000" b="0" i="0" dirty="0" err="1" smtClean="0">
                <a:latin typeface="Calibri" pitchFamily="34" charset="0"/>
              </a:rPr>
              <a:t>İbn</a:t>
            </a:r>
            <a:r>
              <a:rPr lang="tr-TR" sz="2000" b="0" i="0" dirty="0" smtClean="0">
                <a:latin typeface="Calibri" pitchFamily="34" charset="0"/>
              </a:rPr>
              <a:t> Adlan en yaygın iki veya üç harfli kelimelerin bir tablosunu sunmakta ve harf sıklığı kullanılarak kripto analiz edilebilecek metin uzunluğunun bir alt sınırı olan asgari bir örneklem boyutu sunmaktadır: yaklaşık 90 karakter (Arap alfabesinin uzunluğunun yaklaşık üç katı). Bu sınırın altında, </a:t>
            </a:r>
            <a:r>
              <a:rPr lang="tr-TR" sz="2000" b="0" i="0" dirty="0" err="1" smtClean="0">
                <a:latin typeface="Calibri" pitchFamily="34" charset="0"/>
              </a:rPr>
              <a:t>İbn</a:t>
            </a:r>
            <a:r>
              <a:rPr lang="tr-TR" sz="2000" b="0" i="0" dirty="0" smtClean="0">
                <a:latin typeface="Calibri" pitchFamily="34" charset="0"/>
              </a:rPr>
              <a:t> </a:t>
            </a:r>
            <a:r>
              <a:rPr lang="tr-TR" sz="2000" b="0" i="0" dirty="0" err="1" smtClean="0">
                <a:latin typeface="Calibri" pitchFamily="34" charset="0"/>
              </a:rPr>
              <a:t>Adlan'a</a:t>
            </a:r>
            <a:r>
              <a:rPr lang="tr-TR" sz="2000" b="0" i="0" dirty="0" smtClean="0">
                <a:latin typeface="Calibri" pitchFamily="34" charset="0"/>
              </a:rPr>
              <a:t> göre harflerin oluşumu sağlanan frekans dağılımını takip etmeyecektir.</a:t>
            </a:r>
          </a:p>
          <a:p>
            <a:pPr algn="just" eaLnBrk="1" hangingPunct="1"/>
            <a:endParaRPr lang="tr-TR" sz="2000" b="0" i="0" dirty="0">
              <a:latin typeface="Calibri" pitchFamily="34" charset="0"/>
            </a:endParaRPr>
          </a:p>
          <a:p>
            <a:pPr algn="just" eaLnBrk="1" hangingPunct="1"/>
            <a:endParaRPr lang="tr-TR" sz="2000" b="0" i="0" dirty="0" smtClean="0">
              <a:latin typeface="Calibri" pitchFamily="34" charset="0"/>
            </a:endParaRP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p:txBody>
      </p:sp>
    </p:spTree>
    <p:extLst>
      <p:ext uri="{BB962C8B-B14F-4D97-AF65-F5344CB8AC3E}">
        <p14:creationId xmlns:p14="http://schemas.microsoft.com/office/powerpoint/2010/main" val="32519359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242A2CEF-C617-428F-BF89-81AB831E6D23}" type="slidenum">
              <a:rPr lang="tr-TR" altLang="en-US" b="0" i="0">
                <a:effectLst>
                  <a:outerShdw blurRad="38100" dist="38100" dir="2700000" algn="tl">
                    <a:srgbClr val="363D46"/>
                  </a:outerShdw>
                </a:effectLst>
              </a:rPr>
              <a:pPr>
                <a:defRPr/>
              </a:pPr>
              <a:t>19</a:t>
            </a:fld>
            <a:endParaRPr lang="tr-TR" altLang="en-US" b="0" i="0">
              <a:effectLst>
                <a:outerShdw blurRad="38100" dist="38100" dir="2700000" algn="tl">
                  <a:srgbClr val="363D46"/>
                </a:outerShdw>
              </a:effectLst>
            </a:endParaRPr>
          </a:p>
        </p:txBody>
      </p:sp>
      <p:sp>
        <p:nvSpPr>
          <p:cNvPr id="20483" name="Rectangle 4"/>
          <p:cNvSpPr>
            <a:spLocks noChangeArrowheads="1"/>
          </p:cNvSpPr>
          <p:nvPr/>
        </p:nvSpPr>
        <p:spPr bwMode="auto">
          <a:xfrm>
            <a:off x="381000" y="114300"/>
            <a:ext cx="76200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r>
              <a:rPr lang="tr-TR" altLang="en-US" sz="2400" i="0" dirty="0" smtClean="0">
                <a:latin typeface="Calibri" pitchFamily="34" charset="0"/>
              </a:rPr>
              <a:t>İSTATİSTİĞİN </a:t>
            </a:r>
            <a:r>
              <a:rPr lang="tr-TR" altLang="en-US" sz="2400" i="0" dirty="0">
                <a:latin typeface="Calibri" pitchFamily="34" charset="0"/>
              </a:rPr>
              <a:t>GELİŞİMİ</a:t>
            </a:r>
          </a:p>
          <a:p>
            <a:pPr algn="just" eaLnBrk="1" hangingPunct="1">
              <a:lnSpc>
                <a:spcPct val="80000"/>
              </a:lnSpc>
              <a:spcBef>
                <a:spcPct val="20000"/>
              </a:spcBef>
            </a:pPr>
            <a:endParaRPr lang="tr-TR" altLang="en-US" sz="2400" i="0" dirty="0"/>
          </a:p>
        </p:txBody>
      </p:sp>
      <p:sp>
        <p:nvSpPr>
          <p:cNvPr id="20484" name="Dikdörtgen 1"/>
          <p:cNvSpPr>
            <a:spLocks noChangeArrowheads="1"/>
          </p:cNvSpPr>
          <p:nvPr/>
        </p:nvSpPr>
        <p:spPr bwMode="auto">
          <a:xfrm>
            <a:off x="381000" y="543271"/>
            <a:ext cx="8153401"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r>
              <a:rPr lang="tr-TR" sz="2400" i="0" dirty="0" smtClean="0">
                <a:latin typeface="Calibri" pitchFamily="34" charset="0"/>
              </a:rPr>
              <a:t>XVII</a:t>
            </a:r>
            <a:r>
              <a:rPr lang="tr-TR" sz="2400" i="0" dirty="0">
                <a:latin typeface="Calibri" pitchFamily="34" charset="0"/>
              </a:rPr>
              <a:t>. </a:t>
            </a:r>
            <a:r>
              <a:rPr lang="tr-TR" sz="2400" i="0" dirty="0" smtClean="0">
                <a:latin typeface="Calibri" pitchFamily="34" charset="0"/>
              </a:rPr>
              <a:t>yy.   John </a:t>
            </a:r>
            <a:r>
              <a:rPr lang="tr-TR" sz="2400" i="0" dirty="0">
                <a:latin typeface="Calibri" pitchFamily="34" charset="0"/>
              </a:rPr>
              <a:t>Graunt- </a:t>
            </a:r>
            <a:r>
              <a:rPr lang="tr-TR" sz="2400" i="0" dirty="0" smtClean="0">
                <a:latin typeface="Calibri" pitchFamily="34" charset="0"/>
              </a:rPr>
              <a:t>Demografi</a:t>
            </a:r>
          </a:p>
          <a:p>
            <a:pPr algn="just" eaLnBrk="1" hangingPunct="1">
              <a:lnSpc>
                <a:spcPct val="150000"/>
              </a:lnSpc>
            </a:pPr>
            <a:r>
              <a:rPr lang="tr-TR" sz="2000" b="0" i="0" dirty="0" smtClean="0">
                <a:latin typeface="Calibri" pitchFamily="34" charset="0"/>
              </a:rPr>
              <a:t>John Graunt, (d. 24 Nisan 1620, Londra - ö. 18 Nisan 1674, Londra), İngiliz istatistikçi, genellikle insan nüfusunun istatistiksel olarak incelenmesi olan demografi biliminin kurucusu olarak kabul edilir. Londra nüfusunun yaşamsal istatistikleri üzerine yaptığı analiz ile tanınmaktadır. Graunt ölüm oranlarını ölüm nedenlerine göre sınıflandırmış ve bu nedenler arasında aşırı nüfusu da saymıştır. Gerçek gözlemlerden elde edilen sadece iki hayatta kalma oranını (6 ve 76 yaşlarına kadar) kullanarak, birbirini takip eden her yaşa kadar yaşayacak kişilerin yüzdesini ve yıl yıl beklenen yaşam sürelerini tahmin etmiştir</a:t>
            </a:r>
            <a:r>
              <a:rPr lang="tr-TR" sz="2400" b="0" i="0" dirty="0" smtClean="0">
                <a:latin typeface="Calibri" pitchFamily="34" charset="0"/>
              </a:rPr>
              <a:t>.</a:t>
            </a:r>
            <a:endParaRPr lang="tr-TR" sz="2400" b="0" i="0" dirty="0">
              <a:latin typeface="Calibri" pitchFamily="34" charset="0"/>
            </a:endParaRPr>
          </a:p>
        </p:txBody>
      </p:sp>
    </p:spTree>
    <p:extLst>
      <p:ext uri="{BB962C8B-B14F-4D97-AF65-F5344CB8AC3E}">
        <p14:creationId xmlns:p14="http://schemas.microsoft.com/office/powerpoint/2010/main" val="42186419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D83BB16C-F437-4443-8C41-38CF6C4A5B0A}" type="slidenum">
              <a:rPr lang="tr-TR" altLang="en-US" b="0" i="0">
                <a:effectLst>
                  <a:outerShdw blurRad="38100" dist="38100" dir="2700000" algn="tl">
                    <a:srgbClr val="363D46"/>
                  </a:outerShdw>
                </a:effectLst>
              </a:rPr>
              <a:pPr>
                <a:defRPr/>
              </a:pPr>
              <a:t>20</a:t>
            </a:fld>
            <a:endParaRPr lang="tr-TR" altLang="en-US" b="0" i="0">
              <a:effectLst>
                <a:outerShdw blurRad="38100" dist="38100" dir="2700000" algn="tl">
                  <a:srgbClr val="363D46"/>
                </a:outerShdw>
              </a:effectLst>
            </a:endParaRPr>
          </a:p>
        </p:txBody>
      </p:sp>
      <p:sp>
        <p:nvSpPr>
          <p:cNvPr id="21507"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1508" name="Dikdörtgen 1"/>
          <p:cNvSpPr>
            <a:spLocks noChangeArrowheads="1"/>
          </p:cNvSpPr>
          <p:nvPr/>
        </p:nvSpPr>
        <p:spPr bwMode="auto">
          <a:xfrm>
            <a:off x="533400" y="683381"/>
            <a:ext cx="81534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endParaRPr lang="tr-TR" sz="2400" b="0" i="0" dirty="0">
              <a:latin typeface="Calibri" pitchFamily="34" charset="0"/>
            </a:endParaRPr>
          </a:p>
          <a:p>
            <a:pPr algn="just" eaLnBrk="1" hangingPunct="1">
              <a:lnSpc>
                <a:spcPct val="150000"/>
              </a:lnSpc>
            </a:pPr>
            <a:r>
              <a:rPr lang="tr-TR" sz="2000" b="0" i="0" dirty="0">
                <a:latin typeface="Calibri" pitchFamily="34" charset="0"/>
              </a:rPr>
              <a:t>İstatistiğin konusu olan olaylar çoğu kez </a:t>
            </a:r>
            <a:r>
              <a:rPr lang="tr-TR" sz="2000" b="0" i="0" dirty="0" err="1">
                <a:latin typeface="Calibri" pitchFamily="34" charset="0"/>
              </a:rPr>
              <a:t>seçkisiz</a:t>
            </a:r>
            <a:r>
              <a:rPr lang="tr-TR" sz="2000" b="0" i="0" dirty="0">
                <a:latin typeface="Calibri" pitchFamily="34" charset="0"/>
              </a:rPr>
              <a:t> (tesadüfî) etmenlere bağlı olduğundan ,bu gibi etmenlerin gözlemler üzerindeki etkisi anlaşılmadan bilim gereğince gelişemez, istatistiksel çıkarımlarda geçerli genellemeler yapılamazdı. Bu bakımdan, </a:t>
            </a:r>
            <a:r>
              <a:rPr lang="tr-TR" sz="2000" b="0" i="0" dirty="0" err="1">
                <a:latin typeface="Calibri" pitchFamily="34" charset="0"/>
              </a:rPr>
              <a:t>seçkisizlik</a:t>
            </a:r>
            <a:r>
              <a:rPr lang="tr-TR" sz="2000" b="0" i="0" dirty="0">
                <a:latin typeface="Calibri" pitchFamily="34" charset="0"/>
              </a:rPr>
              <a:t> ilkelerini inceleyen olasılık hesaplama kuramlarında sağlanan gelişmeler istatistiğin evriminde önemli rol oynamıştır. Olasılık konusundaki çalışmaların oldukça eski bir geçmişi vardır. Bu konuda düzenli çalışmalar, İtalyan bilimciler </a:t>
            </a:r>
            <a:r>
              <a:rPr lang="tr-TR" sz="2000" b="0" i="0" dirty="0" err="1">
                <a:latin typeface="Calibri" pitchFamily="34" charset="0"/>
              </a:rPr>
              <a:t>Pacioli</a:t>
            </a:r>
            <a:r>
              <a:rPr lang="tr-TR" sz="2000" b="0" i="0" dirty="0">
                <a:latin typeface="Calibri" pitchFamily="34" charset="0"/>
              </a:rPr>
              <a:t> (1445-1514) ve </a:t>
            </a:r>
            <a:r>
              <a:rPr lang="tr-TR" sz="2000" b="0" i="0" dirty="0" err="1">
                <a:latin typeface="Calibri" pitchFamily="34" charset="0"/>
              </a:rPr>
              <a:t>Cardano'nun</a:t>
            </a:r>
            <a:r>
              <a:rPr lang="tr-TR" sz="2000" b="0" i="0" dirty="0">
                <a:latin typeface="Calibri" pitchFamily="34" charset="0"/>
              </a:rPr>
              <a:t> (1501-1576) zar atma ve öbür şans oyunları hakkındaki yazıları ile başlamış sayılabilir.</a:t>
            </a:r>
          </a:p>
        </p:txBody>
      </p:sp>
    </p:spTree>
    <p:extLst>
      <p:ext uri="{BB962C8B-B14F-4D97-AF65-F5344CB8AC3E}">
        <p14:creationId xmlns:p14="http://schemas.microsoft.com/office/powerpoint/2010/main" val="37026485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90B24D9A-4873-455F-8D73-DDEC59BBA5BA}" type="slidenum">
              <a:rPr lang="tr-TR" altLang="en-US" b="0" i="0">
                <a:effectLst>
                  <a:outerShdw blurRad="38100" dist="38100" dir="2700000" algn="tl">
                    <a:srgbClr val="363D46"/>
                  </a:outerShdw>
                </a:effectLst>
              </a:rPr>
              <a:pPr>
                <a:defRPr/>
              </a:pPr>
              <a:t>21</a:t>
            </a:fld>
            <a:endParaRPr lang="tr-TR" altLang="en-US" b="0" i="0">
              <a:effectLst>
                <a:outerShdw blurRad="38100" dist="38100" dir="2700000" algn="tl">
                  <a:srgbClr val="363D46"/>
                </a:outerShdw>
              </a:effectLst>
            </a:endParaRPr>
          </a:p>
        </p:txBody>
      </p:sp>
      <p:sp>
        <p:nvSpPr>
          <p:cNvPr id="22531"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2532" name="Dikdörtgen 1"/>
          <p:cNvSpPr>
            <a:spLocks noChangeArrowheads="1"/>
          </p:cNvSpPr>
          <p:nvPr/>
        </p:nvSpPr>
        <p:spPr bwMode="auto">
          <a:xfrm>
            <a:off x="533400" y="875110"/>
            <a:ext cx="7797800"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lnSpc>
                <a:spcPct val="150000"/>
              </a:lnSpc>
            </a:pPr>
            <a:endParaRPr lang="tr-TR" sz="2000" b="0" i="0" dirty="0">
              <a:latin typeface="Calibri" pitchFamily="34" charset="0"/>
            </a:endParaRPr>
          </a:p>
          <a:p>
            <a:pPr algn="just" eaLnBrk="1" hangingPunct="1">
              <a:lnSpc>
                <a:spcPct val="150000"/>
              </a:lnSpc>
            </a:pPr>
            <a:r>
              <a:rPr lang="tr-TR" sz="2000" b="0" i="0" dirty="0">
                <a:latin typeface="Calibri" pitchFamily="34" charset="0"/>
              </a:rPr>
              <a:t> İstatistiğin matematiksel temelleri Pierre </a:t>
            </a:r>
            <a:r>
              <a:rPr lang="tr-TR" sz="2000" b="0" i="0" dirty="0" err="1">
                <a:latin typeface="Calibri" pitchFamily="34" charset="0"/>
              </a:rPr>
              <a:t>Fermat</a:t>
            </a:r>
            <a:r>
              <a:rPr lang="tr-TR" sz="2000" b="0" i="0" dirty="0">
                <a:latin typeface="Calibri" pitchFamily="34" charset="0"/>
              </a:rPr>
              <a:t> ve </a:t>
            </a:r>
            <a:r>
              <a:rPr lang="tr-TR" sz="2000" b="0" i="0" dirty="0" err="1">
                <a:latin typeface="Calibri" pitchFamily="34" charset="0"/>
              </a:rPr>
              <a:t>Blaise</a:t>
            </a:r>
            <a:r>
              <a:rPr lang="tr-TR" sz="2000" b="0" i="0" dirty="0">
                <a:latin typeface="Calibri" pitchFamily="34" charset="0"/>
              </a:rPr>
              <a:t> </a:t>
            </a:r>
            <a:r>
              <a:rPr lang="tr-TR" sz="2000" b="0" i="0" dirty="0" err="1">
                <a:latin typeface="Calibri" pitchFamily="34" charset="0"/>
              </a:rPr>
              <a:t>Pascal'ın</a:t>
            </a:r>
            <a:r>
              <a:rPr lang="tr-TR" sz="2000" b="0" i="0" dirty="0">
                <a:latin typeface="Calibri" pitchFamily="34" charset="0"/>
              </a:rPr>
              <a:t> 1654 yılına kadar giden olasılık kuramı hakkındaki yazışmalarına dayanır. </a:t>
            </a:r>
          </a:p>
          <a:p>
            <a:pPr algn="just" eaLnBrk="1" hangingPunct="1">
              <a:lnSpc>
                <a:spcPct val="150000"/>
              </a:lnSpc>
            </a:pPr>
            <a:r>
              <a:rPr lang="tr-TR" sz="2000" b="0" i="0" dirty="0">
                <a:latin typeface="Calibri" pitchFamily="34" charset="0"/>
              </a:rPr>
              <a:t>Sorun, her turda eşit kazanma şansına sahip iki oyuncu ile bir şans oyunu ile ilgilidir. Oyuncular bir ödül potuna eşit şekilde katkıda bulunur ve belirli sayıda tur kazanan ilk oyuncunun tüm ödülü alacağını önceden kabul eder. Şimdi varsayalım ki, her iki oyuncu da zafer kazanmadan önce oyun dış şartlar tarafından kesintiye </a:t>
            </a:r>
            <a:r>
              <a:rPr lang="tr-TR" sz="2000" b="0" i="0" dirty="0" smtClean="0">
                <a:latin typeface="Calibri" pitchFamily="34" charset="0"/>
              </a:rPr>
              <a:t>uğradı. </a:t>
            </a:r>
            <a:r>
              <a:rPr lang="tr-TR" sz="2000" b="0" i="0" dirty="0">
                <a:latin typeface="Calibri" pitchFamily="34" charset="0"/>
              </a:rPr>
              <a:t>O zaman pot nasıl adil bir şekilde bölünür? Bölünmenin bir şekilde her oyuncunun kazandığı raunt sayısına bağlı olması gerektiği anlaşılmaktadır, böylece kazanmaya yakın olan bir oyuncu potun daha büyük bir bölümünü alacaktır.</a:t>
            </a: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p:txBody>
      </p:sp>
    </p:spTree>
    <p:extLst>
      <p:ext uri="{BB962C8B-B14F-4D97-AF65-F5344CB8AC3E}">
        <p14:creationId xmlns:p14="http://schemas.microsoft.com/office/powerpoint/2010/main" val="22506945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EF9EEE21-EE95-4ED1-AA43-2014170F04B3}" type="slidenum">
              <a:rPr lang="tr-TR" altLang="en-US" b="0" i="0">
                <a:effectLst>
                  <a:outerShdw blurRad="38100" dist="38100" dir="2700000" algn="tl">
                    <a:srgbClr val="363D46"/>
                  </a:outerShdw>
                </a:effectLst>
              </a:rPr>
              <a:pPr>
                <a:defRPr/>
              </a:pPr>
              <a:t>22</a:t>
            </a:fld>
            <a:endParaRPr lang="tr-TR" altLang="en-US" b="0" i="0">
              <a:effectLst>
                <a:outerShdw blurRad="38100" dist="38100" dir="2700000" algn="tl">
                  <a:srgbClr val="363D46"/>
                </a:outerShdw>
              </a:effectLst>
            </a:endParaRPr>
          </a:p>
        </p:txBody>
      </p:sp>
      <p:sp>
        <p:nvSpPr>
          <p:cNvPr id="23555"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r>
              <a:rPr lang="tr-TR" altLang="en-US" sz="2400" i="0" dirty="0" smtClean="0">
                <a:latin typeface="Calibri" pitchFamily="34" charset="0"/>
              </a:rPr>
              <a:t>İSTATİSTİĞİN </a:t>
            </a:r>
            <a:r>
              <a:rPr lang="tr-TR" altLang="en-US" sz="2400" i="0" dirty="0">
                <a:latin typeface="Calibri" pitchFamily="34" charset="0"/>
              </a:rPr>
              <a:t>GELİŞİMİ</a:t>
            </a:r>
          </a:p>
          <a:p>
            <a:pPr algn="just" eaLnBrk="1" hangingPunct="1">
              <a:lnSpc>
                <a:spcPct val="80000"/>
              </a:lnSpc>
              <a:spcBef>
                <a:spcPct val="20000"/>
              </a:spcBef>
            </a:pPr>
            <a:endParaRPr lang="tr-TR" altLang="en-US" sz="2400" i="0" dirty="0"/>
          </a:p>
        </p:txBody>
      </p:sp>
      <p:sp>
        <p:nvSpPr>
          <p:cNvPr id="23556" name="Dikdörtgen 1"/>
          <p:cNvSpPr>
            <a:spLocks noChangeArrowheads="1"/>
          </p:cNvSpPr>
          <p:nvPr/>
        </p:nvSpPr>
        <p:spPr bwMode="auto">
          <a:xfrm>
            <a:off x="71284" y="580142"/>
            <a:ext cx="8763000"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lnSpc>
                <a:spcPct val="150000"/>
              </a:lnSpc>
            </a:pPr>
            <a:r>
              <a:rPr lang="tr-TR" sz="2000" b="0" i="0" dirty="0" err="1" smtClean="0">
                <a:latin typeface="Calibri" pitchFamily="34" charset="0"/>
              </a:rPr>
              <a:t>Christiaan</a:t>
            </a:r>
            <a:r>
              <a:rPr lang="tr-TR" sz="2000" b="0" i="0" dirty="0" smtClean="0">
                <a:latin typeface="Calibri" pitchFamily="34" charset="0"/>
              </a:rPr>
              <a:t> </a:t>
            </a:r>
            <a:r>
              <a:rPr lang="tr-TR" sz="2000" b="0" i="0" dirty="0" err="1">
                <a:latin typeface="Calibri" pitchFamily="34" charset="0"/>
              </a:rPr>
              <a:t>Huygens</a:t>
            </a:r>
            <a:r>
              <a:rPr lang="tr-TR" sz="2000" b="0" i="0" dirty="0">
                <a:latin typeface="Calibri" pitchFamily="34" charset="0"/>
              </a:rPr>
              <a:t> (1657) konunun bilinen ilk bilimsel uygulamasını sunmuştur. </a:t>
            </a:r>
            <a:r>
              <a:rPr lang="tr-TR" sz="2000" b="0" i="0" dirty="0" smtClean="0">
                <a:latin typeface="Calibri" pitchFamily="34" charset="0"/>
              </a:rPr>
              <a:t>Çalışma erken dönem oyun teorisi fikirlerini içermekte ve özellikle puan problemini ele almaktadır. </a:t>
            </a:r>
            <a:r>
              <a:rPr lang="tr-TR" sz="2000" b="0" i="0" dirty="0" err="1" smtClean="0">
                <a:latin typeface="Calibri" pitchFamily="34" charset="0"/>
              </a:rPr>
              <a:t>Huygens</a:t>
            </a:r>
            <a:r>
              <a:rPr lang="tr-TR" sz="2000" b="0" i="0" dirty="0" smtClean="0">
                <a:latin typeface="Calibri" pitchFamily="34" charset="0"/>
              </a:rPr>
              <a:t>, </a:t>
            </a:r>
            <a:r>
              <a:rPr lang="tr-TR" sz="2000" b="0" i="0" dirty="0" err="1" smtClean="0">
                <a:latin typeface="Calibri" pitchFamily="34" charset="0"/>
              </a:rPr>
              <a:t>Pascal'dan</a:t>
            </a:r>
            <a:r>
              <a:rPr lang="tr-TR" sz="2000" b="0" i="0" dirty="0" smtClean="0">
                <a:latin typeface="Calibri" pitchFamily="34" charset="0"/>
              </a:rPr>
              <a:t> "adil oyun" ve hakkaniyetli sözleşme (yani şanslar eşit olduğunda eşit bölüşüm) kavramlarını almış ve argümanı standart olmayan bir beklenen değerler teorisi kurmak için genişletmiştir. </a:t>
            </a:r>
            <a:endParaRPr lang="tr-TR" sz="2000" b="0" i="0" dirty="0">
              <a:latin typeface="Calibri" pitchFamily="34" charset="0"/>
            </a:endParaRPr>
          </a:p>
          <a:p>
            <a:pPr algn="just" eaLnBrk="1" hangingPunct="1">
              <a:lnSpc>
                <a:spcPct val="150000"/>
              </a:lnSpc>
            </a:pPr>
            <a:r>
              <a:rPr lang="tr-TR" sz="2000" b="0" i="0" dirty="0" err="1" smtClean="0">
                <a:latin typeface="Calibri" pitchFamily="34" charset="0"/>
              </a:rPr>
              <a:t>Huygens</a:t>
            </a:r>
            <a:r>
              <a:rPr lang="tr-TR" sz="2000" b="0" i="0" dirty="0" smtClean="0">
                <a:latin typeface="Calibri" pitchFamily="34" charset="0"/>
              </a:rPr>
              <a:t> kitabın sonuna, sonraki altmış yıl boyunca şans oyunlarında matematiksel becerilerini sergilemek isteyen herkes için standart test haline gelen beş zorlu problem eklemiştir. Bu problemler üzerinde çalışan kişiler arasında Abraham de </a:t>
            </a:r>
            <a:r>
              <a:rPr lang="tr-TR" sz="2000" b="0" i="0" dirty="0" err="1" smtClean="0">
                <a:latin typeface="Calibri" pitchFamily="34" charset="0"/>
              </a:rPr>
              <a:t>Moivre</a:t>
            </a:r>
            <a:r>
              <a:rPr lang="tr-TR" sz="2000" b="0" i="0" dirty="0" smtClean="0">
                <a:latin typeface="Calibri" pitchFamily="34" charset="0"/>
              </a:rPr>
              <a:t>, </a:t>
            </a:r>
            <a:r>
              <a:rPr lang="tr-TR" sz="2000" b="0" i="0" dirty="0" err="1" smtClean="0">
                <a:latin typeface="Calibri" pitchFamily="34" charset="0"/>
              </a:rPr>
              <a:t>Jacob</a:t>
            </a:r>
            <a:r>
              <a:rPr lang="tr-TR" sz="2000" b="0" i="0" dirty="0" smtClean="0">
                <a:latin typeface="Calibri" pitchFamily="34" charset="0"/>
              </a:rPr>
              <a:t> </a:t>
            </a:r>
            <a:r>
              <a:rPr lang="tr-TR" sz="2000" b="0" i="0" dirty="0" err="1" smtClean="0">
                <a:latin typeface="Calibri" pitchFamily="34" charset="0"/>
              </a:rPr>
              <a:t>Bernoulli</a:t>
            </a:r>
            <a:r>
              <a:rPr lang="tr-TR" sz="2000" b="0" i="0" dirty="0" smtClean="0">
                <a:latin typeface="Calibri" pitchFamily="34" charset="0"/>
              </a:rPr>
              <a:t>, Johannes </a:t>
            </a:r>
            <a:r>
              <a:rPr lang="tr-TR" sz="2000" b="0" i="0" dirty="0" err="1" smtClean="0">
                <a:latin typeface="Calibri" pitchFamily="34" charset="0"/>
              </a:rPr>
              <a:t>Hudde</a:t>
            </a:r>
            <a:r>
              <a:rPr lang="tr-TR" sz="2000" b="0" i="0" dirty="0" smtClean="0">
                <a:latin typeface="Calibri" pitchFamily="34" charset="0"/>
              </a:rPr>
              <a:t>, </a:t>
            </a:r>
            <a:r>
              <a:rPr lang="tr-TR" sz="2000" b="0" i="0" dirty="0" err="1" smtClean="0">
                <a:latin typeface="Calibri" pitchFamily="34" charset="0"/>
              </a:rPr>
              <a:t>Baruch</a:t>
            </a:r>
            <a:r>
              <a:rPr lang="tr-TR" sz="2000" b="0" i="0" dirty="0" smtClean="0">
                <a:latin typeface="Calibri" pitchFamily="34" charset="0"/>
              </a:rPr>
              <a:t> </a:t>
            </a:r>
            <a:r>
              <a:rPr lang="tr-TR" sz="2000" b="0" i="0" dirty="0" err="1" smtClean="0">
                <a:latin typeface="Calibri" pitchFamily="34" charset="0"/>
              </a:rPr>
              <a:t>Spinoza</a:t>
            </a:r>
            <a:r>
              <a:rPr lang="tr-TR" sz="2000" b="0" i="0" dirty="0" smtClean="0">
                <a:latin typeface="Calibri" pitchFamily="34" charset="0"/>
              </a:rPr>
              <a:t> ve </a:t>
            </a:r>
            <a:r>
              <a:rPr lang="tr-TR" sz="2000" b="0" i="0" dirty="0" err="1" smtClean="0">
                <a:latin typeface="Calibri" pitchFamily="34" charset="0"/>
              </a:rPr>
              <a:t>Leibniz</a:t>
            </a:r>
            <a:r>
              <a:rPr lang="tr-TR" sz="2000" b="0" i="0" dirty="0" smtClean="0">
                <a:latin typeface="Calibri" pitchFamily="34" charset="0"/>
              </a:rPr>
              <a:t> bulunmaktaydı.</a:t>
            </a:r>
            <a:endParaRPr lang="tr-TR" sz="2400" b="0" i="0" dirty="0">
              <a:latin typeface="Calibri" pitchFamily="34" charset="0"/>
            </a:endParaRP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p:txBody>
      </p:sp>
    </p:spTree>
    <p:extLst>
      <p:ext uri="{BB962C8B-B14F-4D97-AF65-F5344CB8AC3E}">
        <p14:creationId xmlns:p14="http://schemas.microsoft.com/office/powerpoint/2010/main" val="29938509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EF9EEE21-EE95-4ED1-AA43-2014170F04B3}" type="slidenum">
              <a:rPr lang="tr-TR" altLang="en-US" b="0" i="0">
                <a:effectLst>
                  <a:outerShdw blurRad="38100" dist="38100" dir="2700000" algn="tl">
                    <a:srgbClr val="363D46"/>
                  </a:outerShdw>
                </a:effectLst>
              </a:rPr>
              <a:pPr>
                <a:defRPr/>
              </a:pPr>
              <a:t>23</a:t>
            </a:fld>
            <a:endParaRPr lang="tr-TR" altLang="en-US" b="0" i="0">
              <a:effectLst>
                <a:outerShdw blurRad="38100" dist="38100" dir="2700000" algn="tl">
                  <a:srgbClr val="363D46"/>
                </a:outerShdw>
              </a:effectLst>
            </a:endParaRPr>
          </a:p>
        </p:txBody>
      </p:sp>
      <p:sp>
        <p:nvSpPr>
          <p:cNvPr id="23555"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3556" name="Dikdörtgen 1"/>
          <p:cNvSpPr>
            <a:spLocks noChangeArrowheads="1"/>
          </p:cNvSpPr>
          <p:nvPr/>
        </p:nvSpPr>
        <p:spPr bwMode="auto">
          <a:xfrm>
            <a:off x="152400" y="875110"/>
            <a:ext cx="87630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lnSpc>
                <a:spcPct val="150000"/>
              </a:lnSpc>
            </a:pPr>
            <a:r>
              <a:rPr lang="tr-TR" sz="2000" b="0" i="0" dirty="0" err="1" smtClean="0">
                <a:latin typeface="Calibri" pitchFamily="34" charset="0"/>
              </a:rPr>
              <a:t>Huygens</a:t>
            </a:r>
            <a:r>
              <a:rPr lang="tr-TR" sz="2000" b="0" i="0" dirty="0" smtClean="0">
                <a:latin typeface="Calibri" pitchFamily="34" charset="0"/>
              </a:rPr>
              <a:t> ve Kumarbazın Yıkımı (1657)</a:t>
            </a:r>
          </a:p>
          <a:p>
            <a:pPr algn="just" eaLnBrk="1" hangingPunct="1">
              <a:lnSpc>
                <a:spcPct val="150000"/>
              </a:lnSpc>
            </a:pPr>
            <a:r>
              <a:rPr lang="tr-TR" sz="2000" b="0" i="0" dirty="0" smtClean="0">
                <a:latin typeface="Calibri" pitchFamily="34" charset="0"/>
              </a:rPr>
              <a:t>Problem. Başlangıçta sırasıyla a ve (t - a) dolar paraya sahip olan iki oyuncu A ve B, A'nın bir turu kazanma olasılığının p ve B'nin kazanma olasılığının q = 1 - p olduğu bir oyun oynamaktadır. A'nın sonunda B'nin tüm parasını alma olasılığı nedir?</a:t>
            </a:r>
            <a:endParaRPr lang="tr-TR" sz="2400" b="0" i="0" dirty="0">
              <a:latin typeface="Calibri" pitchFamily="34" charset="0"/>
            </a:endParaRP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p:txBody>
      </p:sp>
    </p:spTree>
    <p:extLst>
      <p:ext uri="{BB962C8B-B14F-4D97-AF65-F5344CB8AC3E}">
        <p14:creationId xmlns:p14="http://schemas.microsoft.com/office/powerpoint/2010/main" val="35956180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1BAEF35C-0547-4246-8680-17C82EEE4C3C}" type="slidenum">
              <a:rPr lang="tr-TR" altLang="en-US" b="0" i="0">
                <a:effectLst>
                  <a:outerShdw blurRad="38100" dist="38100" dir="2700000" algn="tl">
                    <a:srgbClr val="363D46"/>
                  </a:outerShdw>
                </a:effectLst>
              </a:rPr>
              <a:pPr>
                <a:defRPr/>
              </a:pPr>
              <a:t>24</a:t>
            </a:fld>
            <a:endParaRPr lang="tr-TR" altLang="en-US" b="0" i="0">
              <a:effectLst>
                <a:outerShdw blurRad="38100" dist="38100" dir="2700000" algn="tl">
                  <a:srgbClr val="363D46"/>
                </a:outerShdw>
              </a:effectLst>
            </a:endParaRPr>
          </a:p>
        </p:txBody>
      </p:sp>
      <p:sp>
        <p:nvSpPr>
          <p:cNvPr id="24579"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dirty="0"/>
          </a:p>
          <a:p>
            <a:pPr algn="just" eaLnBrk="1" hangingPunct="1">
              <a:lnSpc>
                <a:spcPct val="80000"/>
              </a:lnSpc>
              <a:spcBef>
                <a:spcPct val="20000"/>
              </a:spcBef>
            </a:pPr>
            <a:r>
              <a:rPr lang="tr-TR" altLang="en-US" sz="2400" i="0" dirty="0">
                <a:latin typeface="Calibri" pitchFamily="34" charset="0"/>
              </a:rPr>
              <a:t>e </a:t>
            </a:r>
            <a:r>
              <a:rPr lang="tr-TR" altLang="en-US" sz="2400" i="0" dirty="0" smtClean="0">
                <a:latin typeface="Calibri" pitchFamily="34" charset="0"/>
              </a:rPr>
              <a:t>Sabiti (</a:t>
            </a:r>
            <a:r>
              <a:rPr lang="tr-TR" altLang="en-US" sz="2400" i="0" dirty="0" err="1" smtClean="0">
                <a:latin typeface="Calibri" pitchFamily="34" charset="0"/>
              </a:rPr>
              <a:t>Euler’in</a:t>
            </a:r>
            <a:r>
              <a:rPr lang="tr-TR" altLang="en-US" sz="2400" i="0" dirty="0" smtClean="0">
                <a:latin typeface="Calibri" pitchFamily="34" charset="0"/>
              </a:rPr>
              <a:t> Sayısı)</a:t>
            </a:r>
            <a:endParaRPr lang="tr-TR" altLang="en-US" sz="2400" i="0" dirty="0">
              <a:latin typeface="Calibri" pitchFamily="34" charset="0"/>
            </a:endParaRPr>
          </a:p>
          <a:p>
            <a:pPr algn="just" eaLnBrk="1" hangingPunct="1">
              <a:lnSpc>
                <a:spcPct val="80000"/>
              </a:lnSpc>
              <a:spcBef>
                <a:spcPct val="20000"/>
              </a:spcBef>
            </a:pPr>
            <a:endParaRPr lang="tr-TR" altLang="en-US" sz="2400" i="0" dirty="0"/>
          </a:p>
        </p:txBody>
      </p:sp>
      <p:sp>
        <p:nvSpPr>
          <p:cNvPr id="24580" name="Dikdörtgen 1"/>
          <p:cNvSpPr>
            <a:spLocks noChangeArrowheads="1"/>
          </p:cNvSpPr>
          <p:nvPr/>
        </p:nvSpPr>
        <p:spPr bwMode="auto">
          <a:xfrm>
            <a:off x="152400" y="875110"/>
            <a:ext cx="86106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lnSpc>
                <a:spcPct val="150000"/>
              </a:lnSpc>
            </a:pPr>
            <a:r>
              <a:rPr lang="tr-TR" sz="2000" b="0" i="0" dirty="0" err="1" smtClean="0">
                <a:latin typeface="Calibri" pitchFamily="34" charset="0"/>
              </a:rPr>
              <a:t>Euler</a:t>
            </a:r>
            <a:r>
              <a:rPr lang="tr-TR" sz="2000" b="0" i="0" dirty="0" smtClean="0">
                <a:latin typeface="Calibri" pitchFamily="34" charset="0"/>
              </a:rPr>
              <a:t> sayısı olarak da bilinen e sayısı, yaklaşık olarak 2,71828'e eşit olan ve birçok şekilde karakterize edilebilen matematiksel bir sabittir. Doğal logaritmanın tabanıdır. Bileşik faiz çalışmasında ortaya çıkan bir ifade olan n sonsuza yaklaştıkça (1 + 1/n)n'nin limitidir.</a:t>
            </a:r>
            <a:endParaRPr lang="tr-TR" sz="2000" b="0" i="0" dirty="0">
              <a:latin typeface="Calibri" pitchFamily="34" charset="0"/>
            </a:endParaRPr>
          </a:p>
          <a:p>
            <a:pPr algn="just" eaLnBrk="1" hangingPunct="1">
              <a:lnSpc>
                <a:spcPct val="150000"/>
              </a:lnSpc>
            </a:pPr>
            <a:r>
              <a:rPr lang="tr-TR" sz="2000" b="0" i="0" dirty="0" smtClean="0">
                <a:latin typeface="Calibri" pitchFamily="34" charset="0"/>
              </a:rPr>
              <a:t>$</a:t>
            </a:r>
            <a:r>
              <a:rPr lang="tr-TR" sz="2000" b="0" i="0" dirty="0">
                <a:latin typeface="Calibri" pitchFamily="34" charset="0"/>
              </a:rPr>
              <a:t>1.00’lık bir banka hesabı yıllık yüzde 100 faiz ile açılıyor. </a:t>
            </a:r>
            <a:r>
              <a:rPr lang="tr-TR" sz="2000" b="0" i="0" dirty="0" smtClean="0">
                <a:latin typeface="Calibri" pitchFamily="34" charset="0"/>
              </a:rPr>
              <a:t>Bileşke </a:t>
            </a:r>
            <a:r>
              <a:rPr lang="tr-TR" sz="2000" b="0" i="0" dirty="0">
                <a:latin typeface="Calibri" pitchFamily="34" charset="0"/>
              </a:rPr>
              <a:t>aralığı olarak n kullanıldığında ve her aralık için 100%/n faizle, büyük n sayıları için elde edilen sayı e olarak bilinen sabittir. Yani, eğer sürekli bileşik faiz uygulanmaya devam edilirse hesap $2.7182818.... değerine ulaşacaktır.</a:t>
            </a: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p:txBody>
      </p:sp>
    </p:spTree>
    <p:extLst>
      <p:ext uri="{BB962C8B-B14F-4D97-AF65-F5344CB8AC3E}">
        <p14:creationId xmlns:p14="http://schemas.microsoft.com/office/powerpoint/2010/main" val="23337503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F6AE3B6E-0652-4B6B-849B-B153D3799737}" type="slidenum">
              <a:rPr lang="tr-TR" altLang="en-US" b="0" i="0">
                <a:effectLst>
                  <a:outerShdw blurRad="38100" dist="38100" dir="2700000" algn="tl">
                    <a:srgbClr val="363D46"/>
                  </a:outerShdw>
                </a:effectLst>
              </a:rPr>
              <a:pPr>
                <a:defRPr/>
              </a:pPr>
              <a:t>25</a:t>
            </a:fld>
            <a:endParaRPr lang="tr-TR" altLang="en-US" b="0" i="0">
              <a:effectLst>
                <a:outerShdw blurRad="38100" dist="38100" dir="2700000" algn="tl">
                  <a:srgbClr val="363D46"/>
                </a:outerShdw>
              </a:effectLst>
            </a:endParaRPr>
          </a:p>
        </p:txBody>
      </p:sp>
      <p:sp>
        <p:nvSpPr>
          <p:cNvPr id="25603"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5604" name="Dikdörtgen 1"/>
          <p:cNvSpPr>
            <a:spLocks noChangeArrowheads="1"/>
          </p:cNvSpPr>
          <p:nvPr/>
        </p:nvSpPr>
        <p:spPr bwMode="auto">
          <a:xfrm>
            <a:off x="152400" y="875110"/>
            <a:ext cx="88392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lnSpc>
                <a:spcPct val="150000"/>
              </a:lnSpc>
            </a:pPr>
            <a:r>
              <a:rPr lang="tr-TR" sz="2000" b="0" i="0" dirty="0">
                <a:latin typeface="Calibri" pitchFamily="34" charset="0"/>
              </a:rPr>
              <a:t> Hata teorisi </a:t>
            </a:r>
            <a:r>
              <a:rPr lang="tr-TR" sz="2000" b="0" i="0" dirty="0" err="1">
                <a:latin typeface="Calibri" pitchFamily="34" charset="0"/>
              </a:rPr>
              <a:t>Roger</a:t>
            </a:r>
            <a:r>
              <a:rPr lang="tr-TR" sz="2000" b="0" i="0" dirty="0">
                <a:latin typeface="Calibri" pitchFamily="34" charset="0"/>
              </a:rPr>
              <a:t> </a:t>
            </a:r>
            <a:r>
              <a:rPr lang="tr-TR" sz="2000" b="0" i="0" dirty="0" err="1">
                <a:latin typeface="Calibri" pitchFamily="34" charset="0"/>
              </a:rPr>
              <a:t>Cotes'nin</a:t>
            </a:r>
            <a:r>
              <a:rPr lang="tr-TR" sz="2000" b="0" i="0" dirty="0">
                <a:latin typeface="Calibri" pitchFamily="34" charset="0"/>
              </a:rPr>
              <a:t> Opera </a:t>
            </a:r>
            <a:r>
              <a:rPr lang="tr-TR" sz="2000" b="0" i="0" dirty="0" err="1">
                <a:latin typeface="Calibri" pitchFamily="34" charset="0"/>
              </a:rPr>
              <a:t>Miscellanea</a:t>
            </a:r>
            <a:r>
              <a:rPr lang="tr-TR" sz="2000" b="0" i="0" dirty="0">
                <a:latin typeface="Calibri" pitchFamily="34" charset="0"/>
              </a:rPr>
              <a:t> (1722) adlı eserine dayanır , fakat teorinin gözlem hatalarına uygulanmasının ilk örneği Thomas </a:t>
            </a:r>
            <a:r>
              <a:rPr lang="tr-TR" sz="2000" b="0" i="0" dirty="0" err="1">
                <a:latin typeface="Calibri" pitchFamily="34" charset="0"/>
              </a:rPr>
              <a:t>Simpson</a:t>
            </a:r>
            <a:r>
              <a:rPr lang="tr-TR" sz="2000" b="0" i="0" dirty="0">
                <a:latin typeface="Calibri" pitchFamily="34" charset="0"/>
              </a:rPr>
              <a:t> tarafından 1755'te yazılan (basım: 1756) bir bildiride bulunur. Bu bildirinin 1757 yılındaki tekrar basımı pozitif ve negatif hataların eşit derecede olasılıklı olduğu aksiyomunu kabul ederken, bütün hataları içinde bulunduracağını varsayabileceğimiz belirli tanımlanabilir limitlerin varlığından söz ederek "sürekli </a:t>
            </a:r>
            <a:r>
              <a:rPr lang="tr-TR" sz="2000" b="0" i="0" dirty="0" err="1">
                <a:latin typeface="Calibri" pitchFamily="34" charset="0"/>
              </a:rPr>
              <a:t>hatalar"ı</a:t>
            </a:r>
            <a:r>
              <a:rPr lang="tr-TR" sz="2000" b="0" i="0" dirty="0">
                <a:latin typeface="Calibri" pitchFamily="34" charset="0"/>
              </a:rPr>
              <a:t> ve bir olasılık eğrisini sunar.</a:t>
            </a:r>
          </a:p>
          <a:p>
            <a:pPr algn="just" eaLnBrk="1" hangingPunct="1">
              <a:lnSpc>
                <a:spcPct val="150000"/>
              </a:lnSpc>
            </a:pPr>
            <a:endParaRPr lang="tr-TR" sz="2000" b="0" i="0" dirty="0">
              <a:latin typeface="Calibri" pitchFamily="34" charset="0"/>
            </a:endParaRPr>
          </a:p>
        </p:txBody>
      </p:sp>
    </p:spTree>
    <p:extLst>
      <p:ext uri="{BB962C8B-B14F-4D97-AF65-F5344CB8AC3E}">
        <p14:creationId xmlns:p14="http://schemas.microsoft.com/office/powerpoint/2010/main" val="7036926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F6AE3B6E-0652-4B6B-849B-B153D3799737}" type="slidenum">
              <a:rPr lang="tr-TR" altLang="en-US" b="0" i="0">
                <a:effectLst>
                  <a:outerShdw blurRad="38100" dist="38100" dir="2700000" algn="tl">
                    <a:srgbClr val="363D46"/>
                  </a:outerShdw>
                </a:effectLst>
              </a:rPr>
              <a:pPr>
                <a:defRPr/>
              </a:pPr>
              <a:t>26</a:t>
            </a:fld>
            <a:endParaRPr lang="tr-TR" altLang="en-US" b="0" i="0">
              <a:effectLst>
                <a:outerShdw blurRad="38100" dist="38100" dir="2700000" algn="tl">
                  <a:srgbClr val="363D46"/>
                </a:outerShdw>
              </a:effectLst>
            </a:endParaRPr>
          </a:p>
        </p:txBody>
      </p:sp>
      <p:sp>
        <p:nvSpPr>
          <p:cNvPr id="25603"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5604" name="Dikdörtgen 1"/>
          <p:cNvSpPr>
            <a:spLocks noChangeArrowheads="1"/>
          </p:cNvSpPr>
          <p:nvPr/>
        </p:nvSpPr>
        <p:spPr bwMode="auto">
          <a:xfrm>
            <a:off x="152400" y="875110"/>
            <a:ext cx="8839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lnSpc>
                <a:spcPct val="150000"/>
              </a:lnSpc>
            </a:pPr>
            <a:r>
              <a:rPr lang="tr-TR" sz="2000" b="0" i="0" dirty="0" err="1" smtClean="0">
                <a:latin typeface="Calibri" pitchFamily="34" charset="0"/>
              </a:rPr>
              <a:t>Laplace</a:t>
            </a:r>
            <a:r>
              <a:rPr lang="tr-TR" sz="2000" b="0" i="0" dirty="0" smtClean="0">
                <a:latin typeface="Calibri" pitchFamily="34" charset="0"/>
              </a:rPr>
              <a:t>, </a:t>
            </a:r>
            <a:r>
              <a:rPr lang="tr-TR" sz="2000" b="0" i="0" dirty="0" err="1" smtClean="0">
                <a:latin typeface="Calibri" pitchFamily="34" charset="0"/>
              </a:rPr>
              <a:t>Essai</a:t>
            </a:r>
            <a:r>
              <a:rPr lang="tr-TR" sz="2000" b="0" i="0" dirty="0" smtClean="0">
                <a:latin typeface="Calibri" pitchFamily="34" charset="0"/>
              </a:rPr>
              <a:t> </a:t>
            </a:r>
            <a:r>
              <a:rPr lang="tr-TR" sz="2000" b="0" i="0" dirty="0" err="1" smtClean="0">
                <a:latin typeface="Calibri" pitchFamily="34" charset="0"/>
              </a:rPr>
              <a:t>philosophique</a:t>
            </a:r>
            <a:r>
              <a:rPr lang="tr-TR" sz="2000" b="0" i="0" dirty="0" smtClean="0">
                <a:latin typeface="Calibri" pitchFamily="34" charset="0"/>
              </a:rPr>
              <a:t> sur </a:t>
            </a:r>
            <a:r>
              <a:rPr lang="tr-TR" sz="2000" b="0" i="0" dirty="0" err="1" smtClean="0">
                <a:latin typeface="Calibri" pitchFamily="34" charset="0"/>
              </a:rPr>
              <a:t>les</a:t>
            </a:r>
            <a:r>
              <a:rPr lang="tr-TR" sz="2000" b="0" i="0" dirty="0" smtClean="0">
                <a:latin typeface="Calibri" pitchFamily="34" charset="0"/>
              </a:rPr>
              <a:t> </a:t>
            </a:r>
            <a:r>
              <a:rPr lang="tr-TR" sz="2000" b="0" i="0" dirty="0" err="1" smtClean="0">
                <a:latin typeface="Calibri" pitchFamily="34" charset="0"/>
              </a:rPr>
              <a:t>probabilités</a:t>
            </a:r>
            <a:r>
              <a:rPr lang="tr-TR" sz="2000" b="0" i="0" dirty="0" smtClean="0">
                <a:latin typeface="Calibri" pitchFamily="34" charset="0"/>
              </a:rPr>
              <a:t> (1814) adlı eserinde, bugün </a:t>
            </a:r>
            <a:r>
              <a:rPr lang="tr-TR" sz="2000" b="0" i="0" dirty="0" err="1" smtClean="0">
                <a:latin typeface="Calibri" pitchFamily="34" charset="0"/>
              </a:rPr>
              <a:t>Bayesçi</a:t>
            </a:r>
            <a:r>
              <a:rPr lang="tr-TR" sz="2000" b="0" i="0" dirty="0" smtClean="0">
                <a:latin typeface="Calibri" pitchFamily="34" charset="0"/>
              </a:rPr>
              <a:t> olarak tanımlayabileceğimiz, olasılığa dayalı matematiksel bir tümevarımsal akıl yürütme sistemi ortaya koymuştur. Metne, ilk altı tanesi olasılık olmak üzere bir dizi ilkeyle başlar:</a:t>
            </a:r>
          </a:p>
          <a:p>
            <a:pPr marL="342900" indent="-342900" algn="just" eaLnBrk="1" hangingPunct="1">
              <a:lnSpc>
                <a:spcPct val="150000"/>
              </a:lnSpc>
              <a:buFont typeface="Arial" pitchFamily="34" charset="0"/>
              <a:buChar char="•"/>
            </a:pPr>
            <a:r>
              <a:rPr lang="tr-TR" sz="2000" b="0" i="0" dirty="0" smtClean="0">
                <a:latin typeface="Calibri" pitchFamily="34" charset="0"/>
              </a:rPr>
              <a:t>Olasılık, "tercih edilen olayların" toplam olası olaylara oranıdır.</a:t>
            </a:r>
          </a:p>
          <a:p>
            <a:pPr marL="342900" indent="-342900" algn="just" eaLnBrk="1" hangingPunct="1">
              <a:lnSpc>
                <a:spcPct val="150000"/>
              </a:lnSpc>
              <a:buFont typeface="Arial" pitchFamily="34" charset="0"/>
              <a:buChar char="•"/>
            </a:pPr>
            <a:r>
              <a:rPr lang="tr-TR" sz="2000" b="0" i="0" dirty="0" smtClean="0">
                <a:latin typeface="Calibri" pitchFamily="34" charset="0"/>
              </a:rPr>
              <a:t>İlk ilke, tüm olaylar için eşit olasılıklar olduğunu varsayar. Bu doğru olmadığında, öncelikle her bir olayın olasılığını belirlememiz gerekir. Daha sonra olasılık, tüm olası tercih edilen olayların olasılıklarının toplamıdır.</a:t>
            </a:r>
          </a:p>
          <a:p>
            <a:pPr algn="just" eaLnBrk="1" hangingPunct="1"/>
            <a:endParaRPr lang="tr-TR" sz="2400" b="0" i="0" dirty="0">
              <a:latin typeface="Calibri" pitchFamily="34" charset="0"/>
            </a:endParaRPr>
          </a:p>
        </p:txBody>
      </p:sp>
    </p:spTree>
    <p:extLst>
      <p:ext uri="{BB962C8B-B14F-4D97-AF65-F5344CB8AC3E}">
        <p14:creationId xmlns:p14="http://schemas.microsoft.com/office/powerpoint/2010/main" val="9510185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F6AE3B6E-0652-4B6B-849B-B153D3799737}" type="slidenum">
              <a:rPr lang="tr-TR" altLang="en-US" b="0" i="0">
                <a:effectLst>
                  <a:outerShdw blurRad="38100" dist="38100" dir="2700000" algn="tl">
                    <a:srgbClr val="363D46"/>
                  </a:outerShdw>
                </a:effectLst>
              </a:rPr>
              <a:pPr>
                <a:defRPr/>
              </a:pPr>
              <a:t>27</a:t>
            </a:fld>
            <a:endParaRPr lang="tr-TR" altLang="en-US" b="0" i="0">
              <a:effectLst>
                <a:outerShdw blurRad="38100" dist="38100" dir="2700000" algn="tl">
                  <a:srgbClr val="363D46"/>
                </a:outerShdw>
              </a:effectLst>
            </a:endParaRPr>
          </a:p>
        </p:txBody>
      </p:sp>
      <p:sp>
        <p:nvSpPr>
          <p:cNvPr id="25603"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5604" name="Dikdörtgen 1"/>
          <p:cNvSpPr>
            <a:spLocks noChangeArrowheads="1"/>
          </p:cNvSpPr>
          <p:nvPr/>
        </p:nvSpPr>
        <p:spPr bwMode="auto">
          <a:xfrm>
            <a:off x="152400" y="875110"/>
            <a:ext cx="8839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eaLnBrk="1" hangingPunct="1">
              <a:lnSpc>
                <a:spcPct val="150000"/>
              </a:lnSpc>
              <a:buFont typeface="Arial" pitchFamily="34" charset="0"/>
              <a:buChar char="•"/>
            </a:pPr>
            <a:r>
              <a:rPr lang="tr-TR" sz="2000" b="0" i="0" dirty="0" smtClean="0">
                <a:latin typeface="Calibri" pitchFamily="34" charset="0"/>
              </a:rPr>
              <a:t>Bağımsız olaylar için, hepsinin gerçekleşme olasılığı, her birinin olasılığının birbiriyle çarpımıdır.</a:t>
            </a:r>
          </a:p>
          <a:p>
            <a:pPr marL="342900" indent="-342900" algn="just" eaLnBrk="1" hangingPunct="1">
              <a:lnSpc>
                <a:spcPct val="150000"/>
              </a:lnSpc>
              <a:buFont typeface="Arial" pitchFamily="34" charset="0"/>
              <a:buChar char="•"/>
            </a:pPr>
            <a:r>
              <a:rPr lang="tr-TR" sz="2000" b="0" i="0" dirty="0" smtClean="0">
                <a:latin typeface="Calibri" pitchFamily="34" charset="0"/>
              </a:rPr>
              <a:t>Bağımsız olmayan olaylar için, B olayının A olayını takip etme olasılığı (veya A olayının B'ye neden olma olasılığı), A'nın olasılığı ile A verildiğinde B'nin gerçekleşme olasılığının çarpımıdır.</a:t>
            </a:r>
          </a:p>
          <a:p>
            <a:pPr marL="342900" indent="-342900" algn="just" eaLnBrk="1" hangingPunct="1">
              <a:lnSpc>
                <a:spcPct val="150000"/>
              </a:lnSpc>
              <a:buFont typeface="Arial" pitchFamily="34" charset="0"/>
              <a:buChar char="•"/>
            </a:pPr>
            <a:r>
              <a:rPr lang="tr-TR" sz="2000" b="0" i="0" dirty="0" smtClean="0">
                <a:latin typeface="Calibri" pitchFamily="34" charset="0"/>
              </a:rPr>
              <a:t>B'nin gerçekleşmiş olması durumunda A'nın gerçekleşme olasılığı, A ve B'nin gerçekleşme olasılığının B'nin gerçekleşme olasılığına bölünmesiyle elde edilir.</a:t>
            </a:r>
          </a:p>
          <a:p>
            <a:pPr marL="342900" indent="-342900" algn="just" eaLnBrk="1" hangingPunct="1">
              <a:lnSpc>
                <a:spcPct val="150000"/>
              </a:lnSpc>
              <a:buFont typeface="Arial" pitchFamily="34" charset="0"/>
              <a:buChar char="•"/>
            </a:pPr>
            <a:r>
              <a:rPr lang="tr-TR" sz="2000" b="0" i="0" dirty="0" smtClean="0">
                <a:latin typeface="Calibri" pitchFamily="34" charset="0"/>
              </a:rPr>
              <a:t>Altıncı ilke için </a:t>
            </a:r>
            <a:r>
              <a:rPr lang="tr-TR" sz="2000" b="0" i="0" dirty="0" err="1" smtClean="0">
                <a:latin typeface="Calibri" pitchFamily="34" charset="0"/>
              </a:rPr>
              <a:t>Bayes</a:t>
            </a:r>
            <a:r>
              <a:rPr lang="tr-TR" sz="2000" b="0" i="0" dirty="0" smtClean="0">
                <a:latin typeface="Calibri" pitchFamily="34" charset="0"/>
              </a:rPr>
              <a:t> olasılığı anlamına gelen üç sonuç verilmiştir.</a:t>
            </a:r>
          </a:p>
          <a:p>
            <a:pPr algn="just" eaLnBrk="1" hangingPunct="1"/>
            <a:endParaRPr lang="tr-TR" sz="2400" b="0" i="0" dirty="0">
              <a:latin typeface="Calibri" pitchFamily="34" charset="0"/>
            </a:endParaRPr>
          </a:p>
        </p:txBody>
      </p:sp>
    </p:spTree>
    <p:extLst>
      <p:ext uri="{BB962C8B-B14F-4D97-AF65-F5344CB8AC3E}">
        <p14:creationId xmlns:p14="http://schemas.microsoft.com/office/powerpoint/2010/main" val="31711316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AAC30B84-4BA9-482D-9874-84C77552DECE}" type="slidenum">
              <a:rPr lang="tr-TR" altLang="en-US" b="0" i="0">
                <a:effectLst>
                  <a:outerShdw blurRad="38100" dist="38100" dir="2700000" algn="tl">
                    <a:srgbClr val="363D46"/>
                  </a:outerShdw>
                </a:effectLst>
              </a:rPr>
              <a:pPr>
                <a:defRPr/>
              </a:pPr>
              <a:t>28</a:t>
            </a:fld>
            <a:endParaRPr lang="tr-TR" altLang="en-US" b="0" i="0">
              <a:effectLst>
                <a:outerShdw blurRad="38100" dist="38100" dir="2700000" algn="tl">
                  <a:srgbClr val="363D46"/>
                </a:outerShdw>
              </a:effectLst>
            </a:endParaRPr>
          </a:p>
        </p:txBody>
      </p:sp>
      <p:sp>
        <p:nvSpPr>
          <p:cNvPr id="27651"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7652" name="Dikdörtgen 1"/>
          <p:cNvSpPr>
            <a:spLocks noChangeArrowheads="1"/>
          </p:cNvSpPr>
          <p:nvPr/>
        </p:nvSpPr>
        <p:spPr bwMode="auto">
          <a:xfrm>
            <a:off x="533400" y="875110"/>
            <a:ext cx="83058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lnSpc>
                <a:spcPct val="150000"/>
              </a:lnSpc>
            </a:pPr>
            <a:r>
              <a:rPr lang="tr-TR" sz="2000" b="0" i="0" dirty="0">
                <a:latin typeface="Calibri" pitchFamily="34" charset="0"/>
              </a:rPr>
              <a:t> Nicel işlemleri ilk kez sosyal sorunlara uygulayan ve daha önceki çalışmaları birleştirerek modern istatistiğin temellerini atan da Belçikalı bilimci </a:t>
            </a:r>
            <a:r>
              <a:rPr lang="tr-TR" sz="2000" b="0" i="0" dirty="0" err="1">
                <a:latin typeface="Calibri" pitchFamily="34" charset="0"/>
              </a:rPr>
              <a:t>Quetelet</a:t>
            </a:r>
            <a:r>
              <a:rPr lang="tr-TR" sz="2000" b="0" i="0" dirty="0">
                <a:latin typeface="Calibri" pitchFamily="34" charset="0"/>
              </a:rPr>
              <a:t> (1769-1874) olmuştur. </a:t>
            </a:r>
            <a:r>
              <a:rPr lang="tr-TR" sz="2000" b="0" i="0" dirty="0" err="1">
                <a:latin typeface="Calibri" pitchFamily="34" charset="0"/>
              </a:rPr>
              <a:t>Quetelet'ten</a:t>
            </a:r>
            <a:r>
              <a:rPr lang="tr-TR" sz="2000" b="0" i="0" dirty="0">
                <a:latin typeface="Calibri" pitchFamily="34" charset="0"/>
              </a:rPr>
              <a:t> sonra bu alana katkıda bulunanlar arasında </a:t>
            </a:r>
            <a:r>
              <a:rPr lang="tr-TR" sz="2000" b="0" i="0" dirty="0" err="1">
                <a:latin typeface="Calibri" pitchFamily="34" charset="0"/>
              </a:rPr>
              <a:t>GaIton'un</a:t>
            </a:r>
            <a:r>
              <a:rPr lang="tr-TR" sz="2000" b="0" i="0" dirty="0">
                <a:latin typeface="Calibri" pitchFamily="34" charset="0"/>
              </a:rPr>
              <a:t> (1822-1911) önemli bir yeri vardır. </a:t>
            </a:r>
            <a:r>
              <a:rPr lang="tr-TR" sz="2000" b="0" i="0" dirty="0" smtClean="0">
                <a:latin typeface="Calibri" pitchFamily="34" charset="0"/>
              </a:rPr>
              <a:t>Kalıtım </a:t>
            </a:r>
            <a:r>
              <a:rPr lang="tr-TR" sz="2000" b="0" i="0" dirty="0">
                <a:latin typeface="Calibri" pitchFamily="34" charset="0"/>
              </a:rPr>
              <a:t>üzerindeki çalışmaları ile ün yapan </a:t>
            </a:r>
            <a:r>
              <a:rPr lang="tr-TR" sz="2000" b="0" i="0" dirty="0" err="1">
                <a:latin typeface="Calibri" pitchFamily="34" charset="0"/>
              </a:rPr>
              <a:t>GaIton</a:t>
            </a:r>
            <a:r>
              <a:rPr lang="tr-TR" sz="2000" b="0" i="0" dirty="0">
                <a:latin typeface="Calibri" pitchFamily="34" charset="0"/>
              </a:rPr>
              <a:t> bugün istatistikte ,kullanılan birçok teknik ve yöntemi </a:t>
            </a:r>
            <a:r>
              <a:rPr lang="tr-TR" sz="2000" b="0" i="0" dirty="0" smtClean="0">
                <a:latin typeface="Calibri" pitchFamily="34" charset="0"/>
              </a:rPr>
              <a:t>uygulamıştır. ,</a:t>
            </a:r>
          </a:p>
          <a:p>
            <a:pPr algn="just" eaLnBrk="1" hangingPunct="1">
              <a:lnSpc>
                <a:spcPct val="150000"/>
              </a:lnSpc>
            </a:pPr>
            <a:r>
              <a:rPr lang="tr-TR" sz="2000" b="0" i="0" dirty="0" smtClean="0">
                <a:latin typeface="Calibri" pitchFamily="34" charset="0"/>
              </a:rPr>
              <a:t>Herhangi bir istatistiksel analizin temelinde ölçümlerin değişkenlik gösterdiği kavramı yatmaktadır: ölçümlerin hem merkezi bir eğilimi veya ortalaması hem de bu merkezi değer etrafında bir yayılımı veya varyansı vardır. 1860'ların sonunda </a:t>
            </a:r>
            <a:r>
              <a:rPr lang="tr-TR" sz="2000" b="0" i="0" dirty="0" err="1" smtClean="0">
                <a:latin typeface="Calibri" pitchFamily="34" charset="0"/>
              </a:rPr>
              <a:t>Galton</a:t>
            </a:r>
            <a:r>
              <a:rPr lang="tr-TR" sz="2000" b="0" i="0" dirty="0" smtClean="0">
                <a:latin typeface="Calibri" pitchFamily="34" charset="0"/>
              </a:rPr>
              <a:t>, normal varyasyonu ölçmek için bir ölçü tasarlamıştır: standart sapma.</a:t>
            </a:r>
            <a:endParaRPr lang="tr-TR" sz="2000" b="0" i="0" dirty="0">
              <a:latin typeface="Calibri" pitchFamily="34" charset="0"/>
            </a:endParaRPr>
          </a:p>
        </p:txBody>
      </p:sp>
    </p:spTree>
    <p:extLst>
      <p:ext uri="{BB962C8B-B14F-4D97-AF65-F5344CB8AC3E}">
        <p14:creationId xmlns:p14="http://schemas.microsoft.com/office/powerpoint/2010/main" val="29476905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AAC30B84-4BA9-482D-9874-84C77552DECE}" type="slidenum">
              <a:rPr lang="tr-TR" altLang="en-US" b="0" i="0">
                <a:effectLst>
                  <a:outerShdw blurRad="38100" dist="38100" dir="2700000" algn="tl">
                    <a:srgbClr val="363D46"/>
                  </a:outerShdw>
                </a:effectLst>
              </a:rPr>
              <a:pPr>
                <a:defRPr/>
              </a:pPr>
              <a:t>29</a:t>
            </a:fld>
            <a:endParaRPr lang="tr-TR" altLang="en-US" b="0" i="0">
              <a:effectLst>
                <a:outerShdw blurRad="38100" dist="38100" dir="2700000" algn="tl">
                  <a:srgbClr val="363D46"/>
                </a:outerShdw>
              </a:effectLst>
            </a:endParaRPr>
          </a:p>
        </p:txBody>
      </p:sp>
      <p:sp>
        <p:nvSpPr>
          <p:cNvPr id="27651"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7652" name="Dikdörtgen 1"/>
          <p:cNvSpPr>
            <a:spLocks noChangeArrowheads="1"/>
          </p:cNvSpPr>
          <p:nvPr/>
        </p:nvSpPr>
        <p:spPr bwMode="auto">
          <a:xfrm>
            <a:off x="533400" y="875110"/>
            <a:ext cx="77978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lnSpc>
                <a:spcPct val="150000"/>
              </a:lnSpc>
            </a:pPr>
            <a:r>
              <a:rPr lang="tr-TR" sz="2000" b="0" i="0" dirty="0">
                <a:latin typeface="Calibri" pitchFamily="34" charset="0"/>
              </a:rPr>
              <a:t> </a:t>
            </a:r>
            <a:r>
              <a:rPr lang="tr-TR" sz="2000" b="0" i="0" dirty="0" smtClean="0">
                <a:latin typeface="Calibri" pitchFamily="34" charset="0"/>
              </a:rPr>
              <a:t>On dokuzuncu ve yirminci yüzyıllarda istatistik alanında başında </a:t>
            </a:r>
            <a:r>
              <a:rPr lang="tr-TR" sz="2000" b="0" i="0" dirty="0" err="1" smtClean="0">
                <a:latin typeface="Calibri" pitchFamily="34" charset="0"/>
              </a:rPr>
              <a:t>Pearson</a:t>
            </a:r>
            <a:r>
              <a:rPr lang="tr-TR" sz="2000" b="0" i="0" dirty="0" smtClean="0">
                <a:latin typeface="Calibri" pitchFamily="34" charset="0"/>
              </a:rPr>
              <a:t> (1857-1936) ve </a:t>
            </a:r>
            <a:r>
              <a:rPr lang="tr-TR" sz="2000" b="0" i="0" dirty="0" err="1" smtClean="0">
                <a:latin typeface="Calibri" pitchFamily="34" charset="0"/>
              </a:rPr>
              <a:t>Fisher</a:t>
            </a:r>
            <a:r>
              <a:rPr lang="tr-TR" sz="2000" b="0" i="0" dirty="0" smtClean="0">
                <a:latin typeface="Calibri" pitchFamily="34" charset="0"/>
              </a:rPr>
              <a:t> (1890-1962) gelir. Özellikle </a:t>
            </a:r>
            <a:r>
              <a:rPr lang="tr-TR" sz="2000" b="0" i="0" dirty="0" err="1" smtClean="0">
                <a:latin typeface="Calibri" pitchFamily="34" charset="0"/>
              </a:rPr>
              <a:t>Fisher'in</a:t>
            </a:r>
            <a:r>
              <a:rPr lang="tr-TR" sz="2000" b="0" i="0" dirty="0" smtClean="0">
                <a:latin typeface="Calibri" pitchFamily="34" charset="0"/>
              </a:rPr>
              <a:t> modern istatistiğe katkısı o kadar çok olmuştur ki kendisi modem istatistiğin babası sayılabilir. İstatistik alanındaki çalışmaları nedeniyle "modern istatistik biliminin temellerini neredeyse tek başına atan bir dahi" ve "20. yüzyıl istatistiğinin en önemli figürü" olarak tanımlanmıştır.</a:t>
            </a:r>
            <a:endParaRPr lang="tr-TR" sz="2000" b="0" i="0" dirty="0">
              <a:latin typeface="Calibri" pitchFamily="34" charset="0"/>
            </a:endParaRPr>
          </a:p>
        </p:txBody>
      </p:sp>
    </p:spTree>
    <p:extLst>
      <p:ext uri="{BB962C8B-B14F-4D97-AF65-F5344CB8AC3E}">
        <p14:creationId xmlns:p14="http://schemas.microsoft.com/office/powerpoint/2010/main" val="24095713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AAC30B84-4BA9-482D-9874-84C77552DECE}" type="slidenum">
              <a:rPr lang="tr-TR" altLang="en-US" b="0" i="0">
                <a:effectLst>
                  <a:outerShdw blurRad="38100" dist="38100" dir="2700000" algn="tl">
                    <a:srgbClr val="363D46"/>
                  </a:outerShdw>
                </a:effectLst>
              </a:rPr>
              <a:pPr>
                <a:defRPr/>
              </a:pPr>
              <a:t>30</a:t>
            </a:fld>
            <a:endParaRPr lang="tr-TR" altLang="en-US" b="0" i="0">
              <a:effectLst>
                <a:outerShdw blurRad="38100" dist="38100" dir="2700000" algn="tl">
                  <a:srgbClr val="363D46"/>
                </a:outerShdw>
              </a:effectLst>
            </a:endParaRPr>
          </a:p>
        </p:txBody>
      </p:sp>
      <p:sp>
        <p:nvSpPr>
          <p:cNvPr id="27651"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7652" name="Dikdörtgen 1"/>
          <p:cNvSpPr>
            <a:spLocks noChangeArrowheads="1"/>
          </p:cNvSpPr>
          <p:nvPr/>
        </p:nvSpPr>
        <p:spPr bwMode="auto">
          <a:xfrm>
            <a:off x="533400" y="875110"/>
            <a:ext cx="7797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eaLnBrk="1" hangingPunct="1">
              <a:lnSpc>
                <a:spcPct val="150000"/>
              </a:lnSpc>
              <a:buFont typeface="Arial" pitchFamily="34" charset="0"/>
              <a:buChar char="•"/>
            </a:pPr>
            <a:r>
              <a:rPr lang="tr-TR" sz="2000" b="0" i="0" dirty="0" smtClean="0">
                <a:latin typeface="Calibri" pitchFamily="34" charset="0"/>
              </a:rPr>
              <a:t>Doğrusal </a:t>
            </a:r>
            <a:r>
              <a:rPr lang="tr-TR" sz="2000" b="0" i="0" dirty="0" err="1" smtClean="0">
                <a:latin typeface="Calibri" pitchFamily="34" charset="0"/>
              </a:rPr>
              <a:t>diskriminant</a:t>
            </a:r>
            <a:r>
              <a:rPr lang="tr-TR" sz="2000" b="0" i="0" dirty="0" smtClean="0">
                <a:latin typeface="Calibri" pitchFamily="34" charset="0"/>
              </a:rPr>
              <a:t> analizi, </a:t>
            </a:r>
            <a:r>
              <a:rPr lang="tr-TR" sz="2000" b="0" i="0" dirty="0" err="1" smtClean="0">
                <a:latin typeface="Calibri" pitchFamily="34" charset="0"/>
              </a:rPr>
              <a:t>Fisher'in</a:t>
            </a:r>
            <a:r>
              <a:rPr lang="tr-TR" sz="2000" b="0" i="0" dirty="0" smtClean="0">
                <a:latin typeface="Calibri" pitchFamily="34" charset="0"/>
              </a:rPr>
              <a:t> doğrusal </a:t>
            </a:r>
            <a:r>
              <a:rPr lang="tr-TR" sz="2000" b="0" i="0" dirty="0" err="1" smtClean="0">
                <a:latin typeface="Calibri" pitchFamily="34" charset="0"/>
              </a:rPr>
              <a:t>diskriminant</a:t>
            </a:r>
            <a:r>
              <a:rPr lang="tr-TR" sz="2000" b="0" i="0" dirty="0" smtClean="0">
                <a:latin typeface="Calibri" pitchFamily="34" charset="0"/>
              </a:rPr>
              <a:t> analizinin bir genellemesidir.</a:t>
            </a:r>
          </a:p>
          <a:p>
            <a:pPr marL="342900" indent="-342900" algn="just" eaLnBrk="1" hangingPunct="1">
              <a:lnSpc>
                <a:spcPct val="150000"/>
              </a:lnSpc>
              <a:buFont typeface="Arial" pitchFamily="34" charset="0"/>
              <a:buChar char="•"/>
            </a:pPr>
            <a:r>
              <a:rPr lang="tr-TR" sz="2000" b="0" i="0" dirty="0" err="1" smtClean="0">
                <a:latin typeface="Calibri" pitchFamily="34" charset="0"/>
              </a:rPr>
              <a:t>Fisher</a:t>
            </a:r>
            <a:r>
              <a:rPr lang="tr-TR" sz="2000" b="0" i="0" dirty="0" smtClean="0">
                <a:latin typeface="Calibri" pitchFamily="34" charset="0"/>
              </a:rPr>
              <a:t> bilgisi, ayrıca bkz. </a:t>
            </a:r>
            <a:r>
              <a:rPr lang="tr-TR" sz="2000" b="0" i="0" dirty="0" err="1" smtClean="0">
                <a:latin typeface="Calibri" pitchFamily="34" charset="0"/>
              </a:rPr>
              <a:t>Fisher</a:t>
            </a:r>
            <a:r>
              <a:rPr lang="tr-TR" sz="2000" b="0" i="0" dirty="0" smtClean="0">
                <a:latin typeface="Calibri" pitchFamily="34" charset="0"/>
              </a:rPr>
              <a:t> puanlaması olarak da bilinen puanlama algoritması ve Minimum </a:t>
            </a:r>
            <a:r>
              <a:rPr lang="tr-TR" sz="2000" b="0" i="0" dirty="0" err="1" smtClean="0">
                <a:latin typeface="Calibri" pitchFamily="34" charset="0"/>
              </a:rPr>
              <a:t>Fisher</a:t>
            </a:r>
            <a:r>
              <a:rPr lang="tr-TR" sz="2000" b="0" i="0" dirty="0" smtClean="0">
                <a:latin typeface="Calibri" pitchFamily="34" charset="0"/>
              </a:rPr>
              <a:t> bilgisi, ampirik olarak bilinen beklenti değerlerini yeniden üretmek için gereken uygun kısıtlamalarla uygulandığında, sistemi karakterize eden en iyi olasılık dağılımını belirleyen bir </a:t>
            </a:r>
            <a:r>
              <a:rPr lang="tr-TR" sz="2000" b="0" i="0" dirty="0" err="1" smtClean="0">
                <a:latin typeface="Calibri" pitchFamily="34" charset="0"/>
              </a:rPr>
              <a:t>varyasyonel</a:t>
            </a:r>
            <a:r>
              <a:rPr lang="tr-TR" sz="2000" b="0" i="0" dirty="0" smtClean="0">
                <a:latin typeface="Calibri" pitchFamily="34" charset="0"/>
              </a:rPr>
              <a:t> ilke.</a:t>
            </a:r>
          </a:p>
          <a:p>
            <a:pPr marL="342900" indent="-342900" algn="just" eaLnBrk="1" hangingPunct="1">
              <a:lnSpc>
                <a:spcPct val="150000"/>
              </a:lnSpc>
              <a:buFont typeface="Arial" pitchFamily="34" charset="0"/>
              <a:buChar char="•"/>
            </a:pPr>
            <a:r>
              <a:rPr lang="tr-TR" sz="2000" b="0" i="0" dirty="0" smtClean="0">
                <a:latin typeface="Calibri" pitchFamily="34" charset="0"/>
              </a:rPr>
              <a:t>F-dağılımı, özellikle varyans analizinde, bir test istatistiğinin boş dağılımı olarak sıklıkla ortaya çıkar.</a:t>
            </a:r>
          </a:p>
        </p:txBody>
      </p:sp>
    </p:spTree>
    <p:extLst>
      <p:ext uri="{BB962C8B-B14F-4D97-AF65-F5344CB8AC3E}">
        <p14:creationId xmlns:p14="http://schemas.microsoft.com/office/powerpoint/2010/main" val="16493182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AAC30B84-4BA9-482D-9874-84C77552DECE}" type="slidenum">
              <a:rPr lang="tr-TR" altLang="en-US" b="0" i="0">
                <a:effectLst>
                  <a:outerShdw blurRad="38100" dist="38100" dir="2700000" algn="tl">
                    <a:srgbClr val="363D46"/>
                  </a:outerShdw>
                </a:effectLst>
              </a:rPr>
              <a:pPr>
                <a:defRPr/>
              </a:pPr>
              <a:t>31</a:t>
            </a:fld>
            <a:endParaRPr lang="tr-TR" altLang="en-US" b="0" i="0">
              <a:effectLst>
                <a:outerShdw blurRad="38100" dist="38100" dir="2700000" algn="tl">
                  <a:srgbClr val="363D46"/>
                </a:outerShdw>
              </a:effectLst>
            </a:endParaRPr>
          </a:p>
        </p:txBody>
      </p:sp>
      <p:sp>
        <p:nvSpPr>
          <p:cNvPr id="27651"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GELİŞİMİ</a:t>
            </a:r>
          </a:p>
          <a:p>
            <a:pPr algn="just" eaLnBrk="1" hangingPunct="1">
              <a:lnSpc>
                <a:spcPct val="80000"/>
              </a:lnSpc>
              <a:spcBef>
                <a:spcPct val="20000"/>
              </a:spcBef>
            </a:pPr>
            <a:endParaRPr lang="tr-TR" altLang="en-US" sz="2400" i="0"/>
          </a:p>
        </p:txBody>
      </p:sp>
      <p:sp>
        <p:nvSpPr>
          <p:cNvPr id="27652" name="Dikdörtgen 1"/>
          <p:cNvSpPr>
            <a:spLocks noChangeArrowheads="1"/>
          </p:cNvSpPr>
          <p:nvPr/>
        </p:nvSpPr>
        <p:spPr bwMode="auto">
          <a:xfrm>
            <a:off x="533400" y="875110"/>
            <a:ext cx="77978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eaLnBrk="1" hangingPunct="1">
              <a:lnSpc>
                <a:spcPct val="150000"/>
              </a:lnSpc>
              <a:buFont typeface="Arial" pitchFamily="34" charset="0"/>
              <a:buChar char="•"/>
            </a:pPr>
            <a:r>
              <a:rPr lang="tr-TR" sz="2000" b="0" i="0" dirty="0" smtClean="0">
                <a:latin typeface="Calibri" pitchFamily="34" charset="0"/>
              </a:rPr>
              <a:t>Ters olasılık, </a:t>
            </a:r>
            <a:r>
              <a:rPr lang="tr-TR" sz="2000" b="0" i="0" dirty="0" err="1" smtClean="0">
                <a:latin typeface="Calibri" pitchFamily="34" charset="0"/>
              </a:rPr>
              <a:t>Fisher'ın</a:t>
            </a:r>
            <a:r>
              <a:rPr lang="tr-TR" sz="2000" b="0" i="0" dirty="0" smtClean="0">
                <a:latin typeface="Calibri" pitchFamily="34" charset="0"/>
              </a:rPr>
              <a:t> 1922'de kullandığı bir terimdir ve tahmin edilecek gerçek değere atıfta bulunan istatistiksel terimler ile hataya tabi olan tahmin yoluyla ulaşılan gerçek değer arasındaki karışıklığın kaynağı olarak "ters olasılığın temel paradoksuna" atıfta bulunur.</a:t>
            </a:r>
          </a:p>
          <a:p>
            <a:pPr marL="342900" indent="-342900" algn="just" eaLnBrk="1" hangingPunct="1">
              <a:lnSpc>
                <a:spcPct val="150000"/>
              </a:lnSpc>
              <a:buFont typeface="Arial" pitchFamily="34" charset="0"/>
              <a:buChar char="•"/>
            </a:pPr>
            <a:r>
              <a:rPr lang="tr-TR" sz="2000" b="0" i="0" dirty="0" err="1" smtClean="0">
                <a:latin typeface="Calibri" pitchFamily="34" charset="0"/>
              </a:rPr>
              <a:t>Fisher'in</a:t>
            </a:r>
            <a:r>
              <a:rPr lang="tr-TR" sz="2000" b="0" i="0" dirty="0" smtClean="0">
                <a:latin typeface="Calibri" pitchFamily="34" charset="0"/>
              </a:rPr>
              <a:t> </a:t>
            </a:r>
            <a:r>
              <a:rPr lang="tr-TR" sz="2000" b="0" i="0" dirty="0" err="1" smtClean="0">
                <a:latin typeface="Calibri" pitchFamily="34" charset="0"/>
              </a:rPr>
              <a:t>permütasyon</a:t>
            </a:r>
            <a:r>
              <a:rPr lang="tr-TR" sz="2000" b="0" i="0" dirty="0" smtClean="0">
                <a:latin typeface="Calibri" pitchFamily="34" charset="0"/>
              </a:rPr>
              <a:t> testi</a:t>
            </a:r>
          </a:p>
          <a:p>
            <a:pPr marL="342900" indent="-342900" algn="just" eaLnBrk="1" hangingPunct="1">
              <a:lnSpc>
                <a:spcPct val="150000"/>
              </a:lnSpc>
              <a:buFont typeface="Arial" pitchFamily="34" charset="0"/>
              <a:buChar char="•"/>
            </a:pPr>
            <a:r>
              <a:rPr lang="tr-TR" sz="2000" b="0" i="0" dirty="0" smtClean="0">
                <a:latin typeface="Calibri" pitchFamily="34" charset="0"/>
              </a:rPr>
              <a:t>Yeterli istatistik, "aynı örneklemden hesaplanabilecek başka hiçbir istatistik parametrenin değerine ilişkin herhangi bir ek bilgi sağlamıyorsa", bir istatistik bir istatistiksel model ve ilişkili bilinmeyen parametresi açısından yeterli olduğunda.</a:t>
            </a:r>
          </a:p>
          <a:p>
            <a:pPr marL="342900" indent="-342900" algn="just" eaLnBrk="1" hangingPunct="1">
              <a:lnSpc>
                <a:spcPct val="150000"/>
              </a:lnSpc>
              <a:buFont typeface="Arial" pitchFamily="34" charset="0"/>
              <a:buChar char="•"/>
            </a:pPr>
            <a:r>
              <a:rPr lang="tr-TR" sz="2000" b="0" i="0" dirty="0" err="1" smtClean="0">
                <a:latin typeface="Calibri" pitchFamily="34" charset="0"/>
              </a:rPr>
              <a:t>Student'ın</a:t>
            </a:r>
            <a:r>
              <a:rPr lang="tr-TR" sz="2000" b="0" i="0" dirty="0" smtClean="0">
                <a:latin typeface="Calibri" pitchFamily="34" charset="0"/>
              </a:rPr>
              <a:t> t-dağılımı, istatistikte yaygın olarak kullanılır</a:t>
            </a:r>
          </a:p>
          <a:p>
            <a:pPr algn="just" eaLnBrk="1" hangingPunct="1">
              <a:lnSpc>
                <a:spcPct val="150000"/>
              </a:lnSpc>
            </a:pPr>
            <a:endParaRPr lang="tr-TR" sz="2000" b="0" i="0" dirty="0" smtClean="0">
              <a:latin typeface="Calibri" pitchFamily="34" charset="0"/>
            </a:endParaRPr>
          </a:p>
        </p:txBody>
      </p:sp>
    </p:spTree>
    <p:extLst>
      <p:ext uri="{BB962C8B-B14F-4D97-AF65-F5344CB8AC3E}">
        <p14:creationId xmlns:p14="http://schemas.microsoft.com/office/powerpoint/2010/main" val="35680507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EF4D12FD-F94B-4B01-BE48-B972B5D5D8EC}" type="slidenum">
              <a:rPr lang="tr-TR" altLang="en-US" b="0" i="0">
                <a:effectLst>
                  <a:outerShdw blurRad="38100" dist="38100" dir="2700000" algn="tl">
                    <a:srgbClr val="363D46"/>
                  </a:outerShdw>
                </a:effectLst>
              </a:rPr>
              <a:pPr>
                <a:defRPr/>
              </a:pPr>
              <a:t>32</a:t>
            </a:fld>
            <a:endParaRPr lang="tr-TR" altLang="en-US" b="0" i="0">
              <a:effectLst>
                <a:outerShdw blurRad="38100" dist="38100" dir="2700000" algn="tl">
                  <a:srgbClr val="363D46"/>
                </a:outerShdw>
              </a:effectLst>
            </a:endParaRPr>
          </a:p>
        </p:txBody>
      </p:sp>
      <p:sp>
        <p:nvSpPr>
          <p:cNvPr id="28675"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dirty="0"/>
          </a:p>
          <a:p>
            <a:pPr algn="just" eaLnBrk="1" hangingPunct="1">
              <a:lnSpc>
                <a:spcPct val="80000"/>
              </a:lnSpc>
              <a:spcBef>
                <a:spcPct val="20000"/>
              </a:spcBef>
            </a:pPr>
            <a:r>
              <a:rPr lang="tr-TR" altLang="en-US" sz="2000" i="0" dirty="0"/>
              <a:t>BÜYÜK SAYILAR KANUNU</a:t>
            </a:r>
          </a:p>
          <a:p>
            <a:pPr algn="just" eaLnBrk="1" hangingPunct="1">
              <a:lnSpc>
                <a:spcPct val="80000"/>
              </a:lnSpc>
              <a:spcBef>
                <a:spcPct val="20000"/>
              </a:spcBef>
            </a:pPr>
            <a:endParaRPr lang="tr-TR" altLang="en-US" sz="2400" i="0" dirty="0"/>
          </a:p>
        </p:txBody>
      </p:sp>
      <p:sp>
        <p:nvSpPr>
          <p:cNvPr id="28676" name="Dikdörtgen 1"/>
          <p:cNvSpPr>
            <a:spLocks noChangeArrowheads="1"/>
          </p:cNvSpPr>
          <p:nvPr/>
        </p:nvSpPr>
        <p:spPr bwMode="auto">
          <a:xfrm>
            <a:off x="533400" y="875110"/>
            <a:ext cx="7797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lnSpc>
                <a:spcPct val="150000"/>
              </a:lnSpc>
            </a:pPr>
            <a:r>
              <a:rPr lang="tr-TR" sz="2000" b="0" i="0" dirty="0">
                <a:latin typeface="Calibri" pitchFamily="34" charset="0"/>
              </a:rPr>
              <a:t>Büyük sayılar kanunu ilk olarak </a:t>
            </a:r>
            <a:r>
              <a:rPr lang="tr-TR" sz="2000" b="0" i="0" dirty="0" err="1">
                <a:latin typeface="Calibri" pitchFamily="34" charset="0"/>
              </a:rPr>
              <a:t>Jacob</a:t>
            </a:r>
            <a:r>
              <a:rPr lang="tr-TR" sz="2000" b="0" i="0" dirty="0">
                <a:latin typeface="Calibri" pitchFamily="34" charset="0"/>
              </a:rPr>
              <a:t> </a:t>
            </a:r>
            <a:r>
              <a:rPr lang="tr-TR" sz="2000" b="0" i="0" dirty="0" err="1">
                <a:latin typeface="Calibri" pitchFamily="34" charset="0"/>
              </a:rPr>
              <a:t>Bernoulli</a:t>
            </a:r>
            <a:r>
              <a:rPr lang="tr-TR" sz="2000" b="0" i="0" dirty="0">
                <a:latin typeface="Calibri" pitchFamily="34" charset="0"/>
              </a:rPr>
              <a:t> tarafından tanımlanmıştır. 1713'te </a:t>
            </a:r>
            <a:r>
              <a:rPr lang="tr-TR" sz="2000" b="0" i="0" dirty="0" err="1">
                <a:latin typeface="Calibri" pitchFamily="34" charset="0"/>
              </a:rPr>
              <a:t>Ars</a:t>
            </a:r>
            <a:r>
              <a:rPr lang="tr-TR" sz="2000" b="0" i="0" dirty="0">
                <a:latin typeface="Calibri" pitchFamily="34" charset="0"/>
              </a:rPr>
              <a:t> </a:t>
            </a:r>
            <a:r>
              <a:rPr lang="tr-TR" sz="2000" b="0" i="0" dirty="0" err="1">
                <a:latin typeface="Calibri" pitchFamily="34" charset="0"/>
              </a:rPr>
              <a:t>Conjectandi</a:t>
            </a:r>
            <a:r>
              <a:rPr lang="tr-TR" sz="2000" b="0" i="0" dirty="0">
                <a:latin typeface="Calibri" pitchFamily="34" charset="0"/>
              </a:rPr>
              <a:t> (Varsayımın Sanatı) adlı eserinde yayınlanan yeterli derecede titiz bir kanıtı geliştirebilmesi 20 yılına mal olmuştur. Bunu kendisinin "Altın Teoremi" olarak adlandırmış, fakat yaygın olarak "</a:t>
            </a:r>
            <a:r>
              <a:rPr lang="tr-TR" sz="2000" b="0" i="0" dirty="0" err="1">
                <a:latin typeface="Calibri" pitchFamily="34" charset="0"/>
              </a:rPr>
              <a:t>Bernoulli'nin</a:t>
            </a:r>
            <a:r>
              <a:rPr lang="tr-TR" sz="2000" b="0" i="0" dirty="0">
                <a:latin typeface="Calibri" pitchFamily="34" charset="0"/>
              </a:rPr>
              <a:t> Kuramı" olarak bilinmektedir</a:t>
            </a:r>
          </a:p>
          <a:p>
            <a:pPr algn="just" eaLnBrk="1" hangingPunct="1">
              <a:lnSpc>
                <a:spcPct val="150000"/>
              </a:lnSpc>
            </a:pPr>
            <a:endParaRPr lang="tr-TR" sz="2000" b="0" i="0" dirty="0">
              <a:latin typeface="Calibri" pitchFamily="34" charset="0"/>
            </a:endParaRPr>
          </a:p>
          <a:p>
            <a:pPr algn="just" eaLnBrk="1" hangingPunct="1">
              <a:lnSpc>
                <a:spcPct val="150000"/>
              </a:lnSpc>
            </a:pPr>
            <a:r>
              <a:rPr lang="tr-TR" sz="2000" b="0" i="0" dirty="0">
                <a:latin typeface="Calibri" pitchFamily="34" charset="0"/>
              </a:rPr>
              <a:t>1835'te S.D. </a:t>
            </a:r>
            <a:r>
              <a:rPr lang="tr-TR" sz="2000" b="0" i="0" dirty="0" err="1">
                <a:latin typeface="Calibri" pitchFamily="34" charset="0"/>
              </a:rPr>
              <a:t>Poisson</a:t>
            </a:r>
            <a:r>
              <a:rPr lang="tr-TR" sz="2000" b="0" i="0" dirty="0">
                <a:latin typeface="Calibri" pitchFamily="34" charset="0"/>
              </a:rPr>
              <a:t>, bu yasayı "La </a:t>
            </a:r>
            <a:r>
              <a:rPr lang="tr-TR" sz="2000" b="0" i="0" dirty="0" err="1">
                <a:latin typeface="Calibri" pitchFamily="34" charset="0"/>
              </a:rPr>
              <a:t>loi</a:t>
            </a:r>
            <a:r>
              <a:rPr lang="tr-TR" sz="2000" b="0" i="0" dirty="0">
                <a:latin typeface="Calibri" pitchFamily="34" charset="0"/>
              </a:rPr>
              <a:t> </a:t>
            </a:r>
            <a:r>
              <a:rPr lang="tr-TR" sz="2000" b="0" i="0" dirty="0" err="1">
                <a:latin typeface="Calibri" pitchFamily="34" charset="0"/>
              </a:rPr>
              <a:t>des</a:t>
            </a:r>
            <a:r>
              <a:rPr lang="tr-TR" sz="2000" b="0" i="0" dirty="0">
                <a:latin typeface="Calibri" pitchFamily="34" charset="0"/>
              </a:rPr>
              <a:t> </a:t>
            </a:r>
            <a:r>
              <a:rPr lang="tr-TR" sz="2000" b="0" i="0" dirty="0" err="1">
                <a:latin typeface="Calibri" pitchFamily="34" charset="0"/>
              </a:rPr>
              <a:t>grands</a:t>
            </a:r>
            <a:r>
              <a:rPr lang="tr-TR" sz="2000" b="0" i="0" dirty="0">
                <a:latin typeface="Calibri" pitchFamily="34" charset="0"/>
              </a:rPr>
              <a:t> </a:t>
            </a:r>
            <a:r>
              <a:rPr lang="tr-TR" sz="2000" b="0" i="0" dirty="0" err="1">
                <a:latin typeface="Calibri" pitchFamily="34" charset="0"/>
              </a:rPr>
              <a:t>nombres</a:t>
            </a:r>
            <a:r>
              <a:rPr lang="tr-TR" sz="2000" b="0" i="0" dirty="0">
                <a:latin typeface="Calibri" pitchFamily="34" charset="0"/>
              </a:rPr>
              <a:t>" (Büyük sayılar yasası) olarak adlandırmıştır . İki isimde de anılagelen bu yasa için "Büyük sayılar yasası" terimi daha fazla kullanılmaktadır.</a:t>
            </a:r>
          </a:p>
        </p:txBody>
      </p:sp>
    </p:spTree>
    <p:extLst>
      <p:ext uri="{BB962C8B-B14F-4D97-AF65-F5344CB8AC3E}">
        <p14:creationId xmlns:p14="http://schemas.microsoft.com/office/powerpoint/2010/main" val="339617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3E10BB1A-610A-4A13-865B-3FBC2E155ACE}" type="slidenum">
              <a:rPr lang="tr-TR" altLang="en-US" b="0" i="0">
                <a:effectLst>
                  <a:outerShdw blurRad="38100" dist="38100" dir="2700000" algn="tl">
                    <a:srgbClr val="363D46"/>
                  </a:outerShdw>
                </a:effectLst>
              </a:rPr>
              <a:pPr>
                <a:defRPr/>
              </a:pPr>
              <a:t>33</a:t>
            </a:fld>
            <a:endParaRPr lang="tr-TR" altLang="en-US" b="0" i="0">
              <a:effectLst>
                <a:outerShdw blurRad="38100" dist="38100" dir="2700000" algn="tl">
                  <a:srgbClr val="363D46"/>
                </a:outerShdw>
              </a:effectLst>
            </a:endParaRPr>
          </a:p>
        </p:txBody>
      </p:sp>
      <p:sp>
        <p:nvSpPr>
          <p:cNvPr id="29699"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BÜYÜK SAYILAR KANUNU</a:t>
            </a:r>
          </a:p>
          <a:p>
            <a:pPr algn="just" eaLnBrk="1" hangingPunct="1">
              <a:lnSpc>
                <a:spcPct val="80000"/>
              </a:lnSpc>
              <a:spcBef>
                <a:spcPct val="20000"/>
              </a:spcBef>
            </a:pPr>
            <a:endParaRPr lang="tr-TR" altLang="en-US" sz="2400" i="0"/>
          </a:p>
        </p:txBody>
      </p:sp>
      <p:sp>
        <p:nvSpPr>
          <p:cNvPr id="29700" name="Dikdörtgen 1"/>
          <p:cNvSpPr>
            <a:spLocks noChangeArrowheads="1"/>
          </p:cNvSpPr>
          <p:nvPr/>
        </p:nvSpPr>
        <p:spPr bwMode="auto">
          <a:xfrm>
            <a:off x="533400" y="875110"/>
            <a:ext cx="77978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lnSpc>
                <a:spcPct val="150000"/>
              </a:lnSpc>
            </a:pPr>
            <a:r>
              <a:rPr lang="tr-TR" sz="2000" b="0" i="0" dirty="0">
                <a:latin typeface="Calibri" pitchFamily="34" charset="0"/>
              </a:rPr>
              <a:t>Büyük sayılar yasası bir rassal değişkenin uzun vadeli kararlılığını tanımlayan bir olasılık teoremidir. Sonlu bir beklenen değere sahip birbirinden bağımsız ve eşit dağılıma sahip bir rassal değişkenler örneklemi verildiğinde, bu gözlemlerin ortalaması sonuçta bu beklenen değere yakınsayacak ve bu değere yakın bir seyir izleyecektir.</a:t>
            </a:r>
          </a:p>
          <a:p>
            <a:pPr algn="just" eaLnBrk="1" hangingPunct="1">
              <a:lnSpc>
                <a:spcPct val="150000"/>
              </a:lnSpc>
            </a:pPr>
            <a:endParaRPr lang="tr-TR" sz="2000" b="0" i="0" dirty="0">
              <a:latin typeface="Calibri" pitchFamily="34" charset="0"/>
            </a:endParaRPr>
          </a:p>
          <a:p>
            <a:pPr algn="just" eaLnBrk="1" hangingPunct="1">
              <a:lnSpc>
                <a:spcPct val="150000"/>
              </a:lnSpc>
            </a:pPr>
            <a:r>
              <a:rPr lang="tr-TR" sz="2000" b="0" i="0" dirty="0">
                <a:latin typeface="Calibri" pitchFamily="34" charset="0"/>
              </a:rPr>
              <a:t>Büyük sayılar yasası bir zarın peş peşe atılması ile örneklenebilir. Öyle ki, </a:t>
            </a:r>
            <a:r>
              <a:rPr lang="tr-TR" sz="2000" b="0" i="0" dirty="0" err="1">
                <a:latin typeface="Calibri" pitchFamily="34" charset="0"/>
              </a:rPr>
              <a:t>multinom</a:t>
            </a:r>
            <a:r>
              <a:rPr lang="tr-TR" sz="2000" b="0" i="0" dirty="0">
                <a:latin typeface="Calibri" pitchFamily="34" charset="0"/>
              </a:rPr>
              <a:t> dağılımı sonucunda 1, 2, 3, 4, 5 ve 6 sayılarının gelme olasılığı eşittir. Bu sonuçların nüfus ortalaması (ya da "beklenen değeri),</a:t>
            </a:r>
          </a:p>
          <a:p>
            <a:pPr algn="just" eaLnBrk="1" hangingPunct="1">
              <a:lnSpc>
                <a:spcPct val="150000"/>
              </a:lnSpc>
            </a:pPr>
            <a:endParaRPr lang="tr-TR" sz="2000" b="0" i="0" dirty="0">
              <a:latin typeface="Calibri" pitchFamily="34" charset="0"/>
            </a:endParaRPr>
          </a:p>
          <a:p>
            <a:pPr algn="just" eaLnBrk="1" hangingPunct="1">
              <a:lnSpc>
                <a:spcPct val="150000"/>
              </a:lnSpc>
            </a:pPr>
            <a:r>
              <a:rPr lang="tr-TR" sz="2000" b="0" i="0" dirty="0">
                <a:latin typeface="Calibri" pitchFamily="34" charset="0"/>
              </a:rPr>
              <a:t>    (1 + 2 + 3 + 4 + 5 + 6) / 6 = 3,5 olur. </a:t>
            </a:r>
          </a:p>
        </p:txBody>
      </p:sp>
    </p:spTree>
    <p:extLst>
      <p:ext uri="{BB962C8B-B14F-4D97-AF65-F5344CB8AC3E}">
        <p14:creationId xmlns:p14="http://schemas.microsoft.com/office/powerpoint/2010/main" val="40087265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6B4AF279-C662-44FB-A10F-CC6BAD94BA5E}" type="slidenum">
              <a:rPr lang="tr-TR" altLang="en-US" b="0" i="0">
                <a:effectLst>
                  <a:outerShdw blurRad="38100" dist="38100" dir="2700000" algn="tl">
                    <a:srgbClr val="363D46"/>
                  </a:outerShdw>
                </a:effectLst>
              </a:rPr>
              <a:pPr>
                <a:defRPr/>
              </a:pPr>
              <a:t>34</a:t>
            </a:fld>
            <a:endParaRPr lang="tr-TR" altLang="en-US" b="0" i="0">
              <a:effectLst>
                <a:outerShdw blurRad="38100" dist="38100" dir="2700000" algn="tl">
                  <a:srgbClr val="363D46"/>
                </a:outerShdw>
              </a:effectLst>
            </a:endParaRPr>
          </a:p>
        </p:txBody>
      </p:sp>
      <p:sp>
        <p:nvSpPr>
          <p:cNvPr id="30723"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BÜYÜK SAYILAR KANUNU</a:t>
            </a:r>
          </a:p>
          <a:p>
            <a:pPr algn="just" eaLnBrk="1" hangingPunct="1">
              <a:lnSpc>
                <a:spcPct val="80000"/>
              </a:lnSpc>
              <a:spcBef>
                <a:spcPct val="20000"/>
              </a:spcBef>
            </a:pPr>
            <a:endParaRPr lang="tr-TR" altLang="en-US" sz="2400" i="0"/>
          </a:p>
        </p:txBody>
      </p:sp>
      <p:pic>
        <p:nvPicPr>
          <p:cNvPr id="30724" name="Resi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1" y="1089423"/>
            <a:ext cx="7948613" cy="356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0099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F51E114B-A78E-405A-836F-B2807E04DFEB}" type="slidenum">
              <a:rPr lang="tr-TR" altLang="en-US" b="0" i="0">
                <a:effectLst>
                  <a:outerShdw blurRad="38100" dist="38100" dir="2700000" algn="tl">
                    <a:srgbClr val="363D46"/>
                  </a:outerShdw>
                </a:effectLst>
              </a:rPr>
              <a:pPr>
                <a:defRPr/>
              </a:pPr>
              <a:t>35</a:t>
            </a:fld>
            <a:endParaRPr lang="tr-TR" altLang="en-US" b="0" i="0">
              <a:effectLst>
                <a:outerShdw blurRad="38100" dist="38100" dir="2700000" algn="tl">
                  <a:srgbClr val="363D46"/>
                </a:outerShdw>
              </a:effectLst>
            </a:endParaRPr>
          </a:p>
        </p:txBody>
      </p:sp>
      <p:sp>
        <p:nvSpPr>
          <p:cNvPr id="31747"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BÜYÜK SAYILAR KANUNU</a:t>
            </a:r>
          </a:p>
          <a:p>
            <a:pPr algn="just" eaLnBrk="1" hangingPunct="1">
              <a:lnSpc>
                <a:spcPct val="80000"/>
              </a:lnSpc>
              <a:spcBef>
                <a:spcPct val="20000"/>
              </a:spcBef>
            </a:pPr>
            <a:endParaRPr lang="tr-TR" altLang="en-US" sz="2400" i="0"/>
          </a:p>
        </p:txBody>
      </p:sp>
      <p:sp>
        <p:nvSpPr>
          <p:cNvPr id="31748" name="Dikdörtgen 1"/>
          <p:cNvSpPr>
            <a:spLocks noChangeArrowheads="1"/>
          </p:cNvSpPr>
          <p:nvPr/>
        </p:nvSpPr>
        <p:spPr bwMode="auto">
          <a:xfrm>
            <a:off x="533400" y="875110"/>
            <a:ext cx="77978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lnSpc>
                <a:spcPct val="150000"/>
              </a:lnSpc>
            </a:pPr>
            <a:r>
              <a:rPr lang="tr-TR" sz="2000" b="0" i="0" dirty="0">
                <a:latin typeface="Calibri" pitchFamily="34" charset="0"/>
              </a:rPr>
              <a:t>Bir başka örnek madeni para atılması olabilir. Bir madeni paranın peş peşe atılması durumunda, yazıların (ya da turaların) sıklığı, gözlem sayısı arttıkça, %50'e gittikçe yaklaşacaktır. Fakat yazı ve tura sayıları arasındaki mutlak fark atış sayısı arttıkça açılacaktır.</a:t>
            </a:r>
          </a:p>
          <a:p>
            <a:pPr algn="just" eaLnBrk="1" hangingPunct="1">
              <a:lnSpc>
                <a:spcPct val="150000"/>
              </a:lnSpc>
            </a:pPr>
            <a:endParaRPr lang="tr-TR" sz="2000" b="0" i="0" dirty="0">
              <a:latin typeface="Calibri" pitchFamily="34" charset="0"/>
            </a:endParaRPr>
          </a:p>
          <a:p>
            <a:pPr algn="just" eaLnBrk="1" hangingPunct="1">
              <a:lnSpc>
                <a:spcPct val="150000"/>
              </a:lnSpc>
            </a:pPr>
            <a:r>
              <a:rPr lang="tr-TR" sz="2000" b="0" i="0" dirty="0">
                <a:latin typeface="Calibri" pitchFamily="34" charset="0"/>
              </a:rPr>
              <a:t> Örneğin, 1000 atıştan sonra 520 ve 10000 atıştan sonra 5096 yazı görebiliriz. Ortalama ,52'den ,5096'ya gittiği, gerçek %50'ye yaklaştığı halde, ortalamadan toplam fark 20'den 96'ya yükselmiştir.</a:t>
            </a:r>
          </a:p>
        </p:txBody>
      </p:sp>
    </p:spTree>
    <p:extLst>
      <p:ext uri="{BB962C8B-B14F-4D97-AF65-F5344CB8AC3E}">
        <p14:creationId xmlns:p14="http://schemas.microsoft.com/office/powerpoint/2010/main" val="24702198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1F5A4465-4446-494A-B8F0-23338CC66F7E}" type="slidenum">
              <a:rPr lang="tr-TR" altLang="en-US" b="0" i="0">
                <a:effectLst>
                  <a:outerShdw blurRad="38100" dist="38100" dir="2700000" algn="tl">
                    <a:srgbClr val="363D46"/>
                  </a:outerShdw>
                </a:effectLst>
              </a:rPr>
              <a:pPr>
                <a:defRPr/>
              </a:pPr>
              <a:t>36</a:t>
            </a:fld>
            <a:endParaRPr lang="tr-TR" altLang="en-US" b="0" i="0">
              <a:effectLst>
                <a:outerShdw blurRad="38100" dist="38100" dir="2700000" algn="tl">
                  <a:srgbClr val="363D46"/>
                </a:outerShdw>
              </a:effectLst>
            </a:endParaRPr>
          </a:p>
        </p:txBody>
      </p:sp>
      <p:sp>
        <p:nvSpPr>
          <p:cNvPr id="32771"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İSTATİSTİĞİN EKONOMİ İLE İLGİSİ</a:t>
            </a:r>
          </a:p>
          <a:p>
            <a:pPr algn="just" eaLnBrk="1" hangingPunct="1">
              <a:lnSpc>
                <a:spcPct val="80000"/>
              </a:lnSpc>
              <a:spcBef>
                <a:spcPct val="20000"/>
              </a:spcBef>
            </a:pPr>
            <a:endParaRPr lang="tr-TR" altLang="en-US" sz="2400" i="0"/>
          </a:p>
        </p:txBody>
      </p:sp>
      <p:sp>
        <p:nvSpPr>
          <p:cNvPr id="32772" name="Dikdörtgen 1"/>
          <p:cNvSpPr>
            <a:spLocks noChangeArrowheads="1"/>
          </p:cNvSpPr>
          <p:nvPr/>
        </p:nvSpPr>
        <p:spPr bwMode="auto">
          <a:xfrm>
            <a:off x="533400" y="875110"/>
            <a:ext cx="77978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lnSpc>
                <a:spcPct val="150000"/>
              </a:lnSpc>
            </a:pPr>
            <a:r>
              <a:rPr lang="tr-TR" sz="2000" b="0" i="0" dirty="0">
                <a:latin typeface="Calibri" pitchFamily="34" charset="0"/>
              </a:rPr>
              <a:t>  Şu bir gerçektir ki, ekonomi ilkelerinin anlaşılmasında en önemli unsur, mantığa dayanan yorumdur. Ekonomik etkinliklerin algılanmasında ise, en önemli unsur, ampirik kanıtların özenle incelenmesidir. </a:t>
            </a:r>
          </a:p>
          <a:p>
            <a:pPr algn="just" eaLnBrk="1" hangingPunct="1">
              <a:lnSpc>
                <a:spcPct val="150000"/>
              </a:lnSpc>
            </a:pPr>
            <a:endParaRPr lang="tr-TR" sz="2000" b="0" i="0" dirty="0">
              <a:latin typeface="Calibri" pitchFamily="34" charset="0"/>
            </a:endParaRPr>
          </a:p>
          <a:p>
            <a:pPr algn="just" eaLnBrk="1" hangingPunct="1">
              <a:lnSpc>
                <a:spcPct val="150000"/>
              </a:lnSpc>
            </a:pPr>
            <a:r>
              <a:rPr lang="tr-TR" sz="2000" b="0" i="0" dirty="0">
                <a:latin typeface="Calibri" pitchFamily="34" charset="0"/>
              </a:rPr>
              <a:t>Ekonomi bir bakıma kantitatif (nicel) olaylarla uğraştığı için matematik, geometri ve olasılık hesaplarından büyük ölçüde yararlanır. Ekonomik olayların nicel ilişkilerin araştırılmasında matematiksel yöntemlerden yararlanılmaktadır. Örneğin fiyatlar, maliyetler, gelir, kar ve zarar gibi unsurlar, sayılarla ifade edildiklerinden, bunların araştırılması ve incelenmesinde matematiksel çözümlemelere gerek duyulur</a:t>
            </a:r>
            <a:r>
              <a:rPr lang="tr-TR" sz="2400" b="0" i="0" dirty="0">
                <a:latin typeface="Calibri" pitchFamily="34" charset="0"/>
              </a:rPr>
              <a:t>.</a:t>
            </a:r>
          </a:p>
        </p:txBody>
      </p:sp>
    </p:spTree>
    <p:extLst>
      <p:ext uri="{BB962C8B-B14F-4D97-AF65-F5344CB8AC3E}">
        <p14:creationId xmlns:p14="http://schemas.microsoft.com/office/powerpoint/2010/main" val="6341784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D02F9715-1984-495C-8B77-43CCDA114016}" type="slidenum">
              <a:rPr lang="tr-TR" altLang="en-US" b="0" i="0">
                <a:effectLst>
                  <a:outerShdw blurRad="38100" dist="38100" dir="2700000" algn="tl">
                    <a:srgbClr val="363D46"/>
                  </a:outerShdw>
                </a:effectLst>
              </a:rPr>
              <a:pPr>
                <a:defRPr/>
              </a:pPr>
              <a:t>37</a:t>
            </a:fld>
            <a:endParaRPr lang="tr-TR" altLang="en-US" b="0" i="0">
              <a:effectLst>
                <a:outerShdw blurRad="38100" dist="38100" dir="2700000" algn="tl">
                  <a:srgbClr val="363D46"/>
                </a:outerShdw>
              </a:effectLst>
            </a:endParaRPr>
          </a:p>
        </p:txBody>
      </p:sp>
      <p:sp>
        <p:nvSpPr>
          <p:cNvPr id="33795"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GERÇEK HAYATTA NE İŞİMİZE YARAR?</a:t>
            </a:r>
          </a:p>
          <a:p>
            <a:pPr algn="just" eaLnBrk="1" hangingPunct="1">
              <a:lnSpc>
                <a:spcPct val="80000"/>
              </a:lnSpc>
              <a:spcBef>
                <a:spcPct val="20000"/>
              </a:spcBef>
            </a:pPr>
            <a:endParaRPr lang="tr-TR" altLang="en-US" sz="2400" i="0"/>
          </a:p>
        </p:txBody>
      </p:sp>
      <p:sp>
        <p:nvSpPr>
          <p:cNvPr id="33796" name="Dikdörtgen 1"/>
          <p:cNvSpPr>
            <a:spLocks noChangeArrowheads="1"/>
          </p:cNvSpPr>
          <p:nvPr/>
        </p:nvSpPr>
        <p:spPr bwMode="auto">
          <a:xfrm>
            <a:off x="533400" y="875110"/>
            <a:ext cx="7797800"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eaLnBrk="1" hangingPunct="1">
              <a:lnSpc>
                <a:spcPct val="150000"/>
              </a:lnSpc>
              <a:buFont typeface="Arial" pitchFamily="34" charset="0"/>
              <a:buChar char="•"/>
            </a:pPr>
            <a:endParaRPr lang="tr-TR" sz="2000" b="0" i="0" dirty="0">
              <a:latin typeface="Calibri" pitchFamily="34" charset="0"/>
            </a:endParaRPr>
          </a:p>
          <a:p>
            <a:pPr marL="342900" indent="-342900" algn="just" eaLnBrk="1" hangingPunct="1">
              <a:lnSpc>
                <a:spcPct val="150000"/>
              </a:lnSpc>
              <a:buFont typeface="Arial" pitchFamily="34" charset="0"/>
              <a:buChar char="•"/>
            </a:pPr>
            <a:r>
              <a:rPr lang="tr-TR" sz="2000" b="0" i="0" dirty="0" err="1">
                <a:latin typeface="Calibri" pitchFamily="34" charset="0"/>
              </a:rPr>
              <a:t>Aktüeryal</a:t>
            </a:r>
            <a:r>
              <a:rPr lang="tr-TR" sz="2000" b="0" i="0" dirty="0">
                <a:latin typeface="Calibri" pitchFamily="34" charset="0"/>
              </a:rPr>
              <a:t> </a:t>
            </a:r>
            <a:r>
              <a:rPr lang="tr-TR" sz="2000" b="0" i="0" dirty="0" smtClean="0">
                <a:latin typeface="Calibri" pitchFamily="34" charset="0"/>
              </a:rPr>
              <a:t>bilimi </a:t>
            </a:r>
            <a:r>
              <a:rPr lang="tr-TR" sz="2000" b="0" i="0" dirty="0">
                <a:latin typeface="Calibri" pitchFamily="34" charset="0"/>
              </a:rPr>
              <a:t>(sigorta ve finans endüstrilerindeki riski değerlendirir)</a:t>
            </a:r>
          </a:p>
          <a:p>
            <a:pPr marL="342900" indent="-342900" algn="just" eaLnBrk="1" hangingPunct="1">
              <a:lnSpc>
                <a:spcPct val="150000"/>
              </a:lnSpc>
              <a:buFont typeface="Arial" pitchFamily="34" charset="0"/>
              <a:buChar char="•"/>
            </a:pPr>
            <a:r>
              <a:rPr lang="tr-TR" sz="2000" b="0" i="0" dirty="0" err="1">
                <a:latin typeface="Calibri" pitchFamily="34" charset="0"/>
              </a:rPr>
              <a:t>Astrostatik</a:t>
            </a:r>
            <a:r>
              <a:rPr lang="tr-TR" sz="2000" b="0" i="0" dirty="0">
                <a:latin typeface="Calibri" pitchFamily="34" charset="0"/>
              </a:rPr>
              <a:t> (astronomik verilerin istatistiksel değerlendirilmesi)</a:t>
            </a:r>
          </a:p>
          <a:p>
            <a:pPr marL="342900" indent="-342900" algn="just" eaLnBrk="1" hangingPunct="1">
              <a:lnSpc>
                <a:spcPct val="150000"/>
              </a:lnSpc>
              <a:buFont typeface="Arial" pitchFamily="34" charset="0"/>
              <a:buChar char="•"/>
            </a:pPr>
            <a:r>
              <a:rPr lang="tr-TR" sz="2000" b="0" i="0" dirty="0">
                <a:latin typeface="Calibri" pitchFamily="34" charset="0"/>
              </a:rPr>
              <a:t>Biyoistatistik</a:t>
            </a:r>
          </a:p>
          <a:p>
            <a:pPr marL="342900" indent="-342900" algn="just" eaLnBrk="1" hangingPunct="1">
              <a:lnSpc>
                <a:spcPct val="150000"/>
              </a:lnSpc>
              <a:buFont typeface="Arial" pitchFamily="34" charset="0"/>
              <a:buChar char="•"/>
            </a:pPr>
            <a:r>
              <a:rPr lang="tr-TR" sz="2000" b="0" i="0" dirty="0" smtClean="0">
                <a:latin typeface="Calibri" pitchFamily="34" charset="0"/>
              </a:rPr>
              <a:t>Veri </a:t>
            </a:r>
            <a:r>
              <a:rPr lang="tr-TR" sz="2000" b="0" i="0" dirty="0">
                <a:latin typeface="Calibri" pitchFamily="34" charset="0"/>
              </a:rPr>
              <a:t>madenciliği (verilerden bilgiyi keşfetmek için istatistik ve kalıp tanıma uygulama)</a:t>
            </a:r>
          </a:p>
          <a:p>
            <a:pPr marL="342900" indent="-342900" algn="just" eaLnBrk="1" hangingPunct="1">
              <a:lnSpc>
                <a:spcPct val="150000"/>
              </a:lnSpc>
              <a:buFont typeface="Arial" pitchFamily="34" charset="0"/>
              <a:buChar char="•"/>
            </a:pPr>
            <a:r>
              <a:rPr lang="tr-TR" sz="2000" b="0" i="0" dirty="0">
                <a:latin typeface="Calibri" pitchFamily="34" charset="0"/>
              </a:rPr>
              <a:t>Demografi (popülasyonların istatistiksel çalışması)</a:t>
            </a:r>
          </a:p>
        </p:txBody>
      </p:sp>
    </p:spTree>
    <p:extLst>
      <p:ext uri="{BB962C8B-B14F-4D97-AF65-F5344CB8AC3E}">
        <p14:creationId xmlns:p14="http://schemas.microsoft.com/office/powerpoint/2010/main" val="14250153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CAB3793F-BE33-43CD-ADF8-2C73E359C840}" type="slidenum">
              <a:rPr lang="tr-TR" altLang="en-US" b="0" i="0">
                <a:effectLst>
                  <a:outerShdw blurRad="38100" dist="38100" dir="2700000" algn="tl">
                    <a:srgbClr val="363D46"/>
                  </a:outerShdw>
                </a:effectLst>
              </a:rPr>
              <a:pPr>
                <a:defRPr/>
              </a:pPr>
              <a:t>38</a:t>
            </a:fld>
            <a:endParaRPr lang="tr-TR" altLang="en-US" b="0" i="0">
              <a:effectLst>
                <a:outerShdw blurRad="38100" dist="38100" dir="2700000" algn="tl">
                  <a:srgbClr val="363D46"/>
                </a:outerShdw>
              </a:effectLst>
            </a:endParaRPr>
          </a:p>
        </p:txBody>
      </p:sp>
      <p:sp>
        <p:nvSpPr>
          <p:cNvPr id="34819"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GERÇEK HAYATTA NE İŞİMİZE YARAR?</a:t>
            </a:r>
          </a:p>
          <a:p>
            <a:pPr algn="just" eaLnBrk="1" hangingPunct="1">
              <a:lnSpc>
                <a:spcPct val="80000"/>
              </a:lnSpc>
              <a:spcBef>
                <a:spcPct val="20000"/>
              </a:spcBef>
            </a:pPr>
            <a:endParaRPr lang="tr-TR" altLang="en-US" sz="2400" i="0"/>
          </a:p>
        </p:txBody>
      </p:sp>
      <p:sp>
        <p:nvSpPr>
          <p:cNvPr id="34820" name="Dikdörtgen 1"/>
          <p:cNvSpPr>
            <a:spLocks noChangeArrowheads="1"/>
          </p:cNvSpPr>
          <p:nvPr/>
        </p:nvSpPr>
        <p:spPr bwMode="auto">
          <a:xfrm>
            <a:off x="533400" y="875110"/>
            <a:ext cx="77978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endParaRPr lang="tr-TR" sz="2400" b="0" i="0" dirty="0">
              <a:latin typeface="Calibri" pitchFamily="34" charset="0"/>
            </a:endParaRPr>
          </a:p>
          <a:p>
            <a:pPr marL="342900" indent="-342900" algn="just" eaLnBrk="1" hangingPunct="1">
              <a:lnSpc>
                <a:spcPct val="150000"/>
              </a:lnSpc>
              <a:buFont typeface="Arial" pitchFamily="34" charset="0"/>
              <a:buChar char="•"/>
            </a:pPr>
            <a:r>
              <a:rPr lang="tr-TR" sz="2000" b="0" i="0" dirty="0">
                <a:latin typeface="Calibri" pitchFamily="34" charset="0"/>
              </a:rPr>
              <a:t>Ekonometri (ekonomik verilerin istatistiksel analizi)</a:t>
            </a:r>
          </a:p>
          <a:p>
            <a:pPr marL="342900" indent="-342900" algn="just" eaLnBrk="1" hangingPunct="1">
              <a:lnSpc>
                <a:spcPct val="150000"/>
              </a:lnSpc>
              <a:buFont typeface="Arial" pitchFamily="34" charset="0"/>
              <a:buChar char="•"/>
            </a:pPr>
            <a:r>
              <a:rPr lang="tr-TR" sz="2000" b="0" i="0" dirty="0">
                <a:latin typeface="Calibri" pitchFamily="34" charset="0"/>
              </a:rPr>
              <a:t>Enerji istatistikleri</a:t>
            </a:r>
          </a:p>
          <a:p>
            <a:pPr marL="342900" indent="-342900" algn="just" eaLnBrk="1" hangingPunct="1">
              <a:lnSpc>
                <a:spcPct val="150000"/>
              </a:lnSpc>
              <a:buFont typeface="Arial" pitchFamily="34" charset="0"/>
              <a:buChar char="•"/>
            </a:pPr>
            <a:r>
              <a:rPr lang="tr-TR" sz="2000" b="0" i="0" dirty="0">
                <a:latin typeface="Calibri" pitchFamily="34" charset="0"/>
              </a:rPr>
              <a:t>Mühendislik istatistikleri</a:t>
            </a:r>
          </a:p>
          <a:p>
            <a:pPr marL="342900" indent="-342900" algn="just" eaLnBrk="1" hangingPunct="1">
              <a:lnSpc>
                <a:spcPct val="150000"/>
              </a:lnSpc>
              <a:buFont typeface="Arial" pitchFamily="34" charset="0"/>
              <a:buChar char="•"/>
            </a:pPr>
            <a:r>
              <a:rPr lang="tr-TR" sz="2000" b="0" i="0" dirty="0">
                <a:latin typeface="Calibri" pitchFamily="34" charset="0"/>
              </a:rPr>
              <a:t>Epidemiyoloji (hastalığın istatistiksel analizi)</a:t>
            </a:r>
          </a:p>
          <a:p>
            <a:pPr marL="342900" indent="-342900" algn="just" eaLnBrk="1" hangingPunct="1">
              <a:lnSpc>
                <a:spcPct val="150000"/>
              </a:lnSpc>
              <a:buFont typeface="Arial" pitchFamily="34" charset="0"/>
              <a:buChar char="•"/>
            </a:pPr>
            <a:r>
              <a:rPr lang="tr-TR" sz="2000" b="0" i="0" dirty="0">
                <a:latin typeface="Calibri" pitchFamily="34" charset="0"/>
              </a:rPr>
              <a:t>Coğrafya ve coğrafi bilgi sistemleri, özellikle </a:t>
            </a:r>
            <a:r>
              <a:rPr lang="tr-TR" sz="2000" b="0" i="0" dirty="0" smtClean="0">
                <a:latin typeface="Calibri" pitchFamily="34" charset="0"/>
              </a:rPr>
              <a:t>mekânsal </a:t>
            </a:r>
            <a:r>
              <a:rPr lang="tr-TR" sz="2000" b="0" i="0" dirty="0">
                <a:latin typeface="Calibri" pitchFamily="34" charset="0"/>
              </a:rPr>
              <a:t>analizde</a:t>
            </a:r>
          </a:p>
          <a:p>
            <a:pPr marL="342900" indent="-342900" algn="just" eaLnBrk="1" hangingPunct="1">
              <a:lnSpc>
                <a:spcPct val="150000"/>
              </a:lnSpc>
              <a:buFont typeface="Arial" pitchFamily="34" charset="0"/>
              <a:buChar char="•"/>
            </a:pPr>
            <a:r>
              <a:rPr lang="tr-TR" sz="2000" b="0" i="0" dirty="0">
                <a:latin typeface="Calibri" pitchFamily="34" charset="0"/>
              </a:rPr>
              <a:t>Görüntü işleme</a:t>
            </a:r>
          </a:p>
        </p:txBody>
      </p:sp>
    </p:spTree>
    <p:extLst>
      <p:ext uri="{BB962C8B-B14F-4D97-AF65-F5344CB8AC3E}">
        <p14:creationId xmlns:p14="http://schemas.microsoft.com/office/powerpoint/2010/main" val="30608539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F06B2B78-277A-4A48-B5F5-5E07A03F59D9}" type="slidenum">
              <a:rPr lang="tr-TR" altLang="en-US" b="0" i="0">
                <a:effectLst>
                  <a:outerShdw blurRad="38100" dist="38100" dir="2700000" algn="tl">
                    <a:srgbClr val="363D46"/>
                  </a:outerShdw>
                </a:effectLst>
              </a:rPr>
              <a:pPr>
                <a:defRPr/>
              </a:pPr>
              <a:t>39</a:t>
            </a:fld>
            <a:endParaRPr lang="tr-TR" altLang="en-US" b="0" i="0">
              <a:effectLst>
                <a:outerShdw blurRad="38100" dist="38100" dir="2700000" algn="tl">
                  <a:srgbClr val="363D46"/>
                </a:outerShdw>
              </a:effectLst>
            </a:endParaRPr>
          </a:p>
        </p:txBody>
      </p:sp>
      <p:sp>
        <p:nvSpPr>
          <p:cNvPr id="35843"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GERÇEK HAYATTA NE İŞİMİZE YARAR?</a:t>
            </a:r>
          </a:p>
          <a:p>
            <a:pPr algn="just" eaLnBrk="1" hangingPunct="1">
              <a:lnSpc>
                <a:spcPct val="80000"/>
              </a:lnSpc>
              <a:spcBef>
                <a:spcPct val="20000"/>
              </a:spcBef>
            </a:pPr>
            <a:endParaRPr lang="tr-TR" altLang="en-US" sz="2400" i="0"/>
          </a:p>
        </p:txBody>
      </p:sp>
      <p:sp>
        <p:nvSpPr>
          <p:cNvPr id="35844" name="Dikdörtgen 1"/>
          <p:cNvSpPr>
            <a:spLocks noChangeArrowheads="1"/>
          </p:cNvSpPr>
          <p:nvPr/>
        </p:nvSpPr>
        <p:spPr bwMode="auto">
          <a:xfrm>
            <a:off x="533400" y="875110"/>
            <a:ext cx="77978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endParaRPr lang="tr-TR" sz="2000" b="0" i="0" dirty="0" smtClean="0">
              <a:latin typeface="Calibri" pitchFamily="34" charset="0"/>
              <a:cs typeface="Calibri" pitchFamily="34" charset="0"/>
            </a:endParaRPr>
          </a:p>
          <a:p>
            <a:pPr algn="just" eaLnBrk="1" hangingPunct="1"/>
            <a:endParaRPr lang="tr-TR" sz="2000" b="0" i="0" dirty="0">
              <a:latin typeface="Calibri" pitchFamily="34" charset="0"/>
              <a:cs typeface="Calibri" pitchFamily="34" charset="0"/>
            </a:endParaRPr>
          </a:p>
          <a:p>
            <a:pPr algn="just" eaLnBrk="1" hangingPunct="1"/>
            <a:r>
              <a:rPr lang="tr-TR" sz="2000" b="0" i="0" dirty="0" smtClean="0">
                <a:latin typeface="Calibri" pitchFamily="34" charset="0"/>
                <a:cs typeface="Calibri" pitchFamily="34" charset="0"/>
              </a:rPr>
              <a:t>Z</a:t>
            </a:r>
            <a:r>
              <a:rPr lang="tr-TR" sz="2000" b="0" i="0" dirty="0">
                <a:latin typeface="Calibri" pitchFamily="34" charset="0"/>
                <a:cs typeface="Calibri" pitchFamily="34" charset="0"/>
              </a:rPr>
              <a:t>= (</a:t>
            </a:r>
            <a:r>
              <a:rPr lang="tr-TR" sz="2000" b="0" i="0" dirty="0" smtClean="0">
                <a:latin typeface="Calibri" pitchFamily="34" charset="0"/>
                <a:cs typeface="Calibri" pitchFamily="34" charset="0"/>
              </a:rPr>
              <a:t>Ham Başarı Notu</a:t>
            </a:r>
            <a:r>
              <a:rPr lang="tr-TR" sz="2000" i="0" dirty="0" smtClean="0">
                <a:latin typeface="Calibri" pitchFamily="34" charset="0"/>
                <a:cs typeface="Calibri" pitchFamily="34" charset="0"/>
              </a:rPr>
              <a:t>*</a:t>
            </a:r>
            <a:r>
              <a:rPr lang="tr-TR" sz="2000" b="0" i="0" dirty="0">
                <a:latin typeface="Calibri" pitchFamily="34" charset="0"/>
                <a:cs typeface="Calibri" pitchFamily="34" charset="0"/>
              </a:rPr>
              <a:t> </a:t>
            </a:r>
            <a:r>
              <a:rPr lang="tr-TR" sz="2000" i="0" dirty="0">
                <a:latin typeface="Calibri" pitchFamily="34" charset="0"/>
                <a:cs typeface="Calibri" pitchFamily="34" charset="0"/>
              </a:rPr>
              <a:t>- </a:t>
            </a:r>
            <a:r>
              <a:rPr lang="tr-TR" sz="2000" b="0" i="0" dirty="0">
                <a:latin typeface="Calibri" pitchFamily="34" charset="0"/>
                <a:cs typeface="Calibri" pitchFamily="34" charset="0"/>
              </a:rPr>
              <a:t>Sınıfın </a:t>
            </a:r>
            <a:r>
              <a:rPr lang="tr-TR" sz="2000" b="0" i="0" dirty="0" smtClean="0">
                <a:latin typeface="Calibri" pitchFamily="34" charset="0"/>
                <a:cs typeface="Calibri" pitchFamily="34" charset="0"/>
              </a:rPr>
              <a:t>Ham Başarı Notu </a:t>
            </a:r>
            <a:r>
              <a:rPr lang="tr-TR" sz="2000" b="0" i="0" dirty="0">
                <a:latin typeface="Calibri" pitchFamily="34" charset="0"/>
                <a:cs typeface="Calibri" pitchFamily="34" charset="0"/>
              </a:rPr>
              <a:t>ortalaması) </a:t>
            </a:r>
            <a:r>
              <a:rPr lang="tr-TR" sz="2000" i="0" dirty="0">
                <a:latin typeface="Calibri" pitchFamily="34" charset="0"/>
                <a:cs typeface="Calibri" pitchFamily="34" charset="0"/>
              </a:rPr>
              <a:t>/ </a:t>
            </a:r>
            <a:r>
              <a:rPr lang="tr-TR" sz="2000" b="0" i="0" dirty="0">
                <a:latin typeface="Calibri" pitchFamily="34" charset="0"/>
                <a:cs typeface="Calibri" pitchFamily="34" charset="0"/>
              </a:rPr>
              <a:t>Standart sapma)</a:t>
            </a:r>
          </a:p>
          <a:p>
            <a:pPr algn="just" eaLnBrk="1" hangingPunct="1"/>
            <a:endParaRPr lang="tr-TR" sz="2000" b="0" i="0" dirty="0">
              <a:latin typeface="Calibri" pitchFamily="34" charset="0"/>
              <a:cs typeface="Calibri" pitchFamily="34" charset="0"/>
            </a:endParaRPr>
          </a:p>
          <a:p>
            <a:pPr algn="just" eaLnBrk="1" hangingPunct="1"/>
            <a:r>
              <a:rPr lang="tr-TR" sz="2000" b="0" i="0" dirty="0">
                <a:latin typeface="Calibri" pitchFamily="34" charset="0"/>
                <a:cs typeface="Calibri" pitchFamily="34" charset="0"/>
              </a:rPr>
              <a:t>T= 10 Z+ 50</a:t>
            </a:r>
          </a:p>
          <a:p>
            <a:pPr algn="just" eaLnBrk="1" hangingPunct="1"/>
            <a:endParaRPr lang="tr-TR" sz="2400" b="0" i="0" dirty="0">
              <a:latin typeface="Calibri" pitchFamily="34" charset="0"/>
            </a:endParaRPr>
          </a:p>
          <a:p>
            <a:pPr algn="just" eaLnBrk="1" hangingPunct="1"/>
            <a:endParaRPr lang="tr-TR" sz="2400" b="0" i="0" dirty="0">
              <a:latin typeface="Calibri" pitchFamily="34" charset="0"/>
            </a:endParaRPr>
          </a:p>
        </p:txBody>
      </p:sp>
      <p:pic>
        <p:nvPicPr>
          <p:cNvPr id="3584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692" y="2571750"/>
            <a:ext cx="3124200"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72407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FD0EAEE2-378F-4D20-9928-4161295E3B83}" type="slidenum">
              <a:rPr lang="tr-TR" altLang="en-US" b="0" i="0">
                <a:effectLst>
                  <a:outerShdw blurRad="38100" dist="38100" dir="2700000" algn="tl">
                    <a:srgbClr val="363D46"/>
                  </a:outerShdw>
                </a:effectLst>
              </a:rPr>
              <a:pPr>
                <a:defRPr/>
              </a:pPr>
              <a:t>40</a:t>
            </a:fld>
            <a:endParaRPr lang="tr-TR" altLang="en-US" b="0" i="0">
              <a:effectLst>
                <a:outerShdw blurRad="38100" dist="38100" dir="2700000" algn="tl">
                  <a:srgbClr val="363D46"/>
                </a:outerShdw>
              </a:effectLst>
            </a:endParaRPr>
          </a:p>
        </p:txBody>
      </p:sp>
      <p:sp>
        <p:nvSpPr>
          <p:cNvPr id="36867"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a:p>
          <a:p>
            <a:pPr algn="just" eaLnBrk="1" hangingPunct="1">
              <a:lnSpc>
                <a:spcPct val="80000"/>
              </a:lnSpc>
              <a:spcBef>
                <a:spcPct val="20000"/>
              </a:spcBef>
            </a:pPr>
            <a:r>
              <a:rPr lang="tr-TR" altLang="en-US" sz="2400" i="0">
                <a:latin typeface="Calibri" pitchFamily="34" charset="0"/>
              </a:rPr>
              <a:t>GERÇEK HAYATTA NE İŞİMİZE YARAR?</a:t>
            </a:r>
          </a:p>
          <a:p>
            <a:pPr algn="just" eaLnBrk="1" hangingPunct="1">
              <a:lnSpc>
                <a:spcPct val="80000"/>
              </a:lnSpc>
              <a:spcBef>
                <a:spcPct val="20000"/>
              </a:spcBef>
            </a:pPr>
            <a:endParaRPr lang="tr-TR" altLang="en-US" sz="2400" i="0"/>
          </a:p>
        </p:txBody>
      </p:sp>
      <p:sp>
        <p:nvSpPr>
          <p:cNvPr id="36868" name="Dikdörtgen 1"/>
          <p:cNvSpPr>
            <a:spLocks noChangeArrowheads="1"/>
          </p:cNvSpPr>
          <p:nvPr/>
        </p:nvSpPr>
        <p:spPr bwMode="auto">
          <a:xfrm>
            <a:off x="533400" y="875110"/>
            <a:ext cx="7797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endParaRPr lang="tr-TR" sz="2400" b="0" i="0">
              <a:latin typeface="Calibri" pitchFamily="34" charset="0"/>
            </a:endParaRPr>
          </a:p>
          <a:p>
            <a:pPr algn="just" eaLnBrk="1" hangingPunct="1"/>
            <a:endParaRPr lang="tr-TR" sz="2400" b="0" i="0">
              <a:latin typeface="Calibri" pitchFamily="34" charset="0"/>
            </a:endParaRPr>
          </a:p>
        </p:txBody>
      </p:sp>
      <p:pic>
        <p:nvPicPr>
          <p:cNvPr id="3686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1" y="875110"/>
            <a:ext cx="6100763" cy="3868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0066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Slayt Numarası Yer Tutucusu"/>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defRPr/>
            </a:pPr>
            <a:fld id="{D1184E1D-F607-44DE-AFBE-CDA53BFFD464}" type="slidenum">
              <a:rPr lang="tr-TR" altLang="en-US" b="0" i="0">
                <a:effectLst>
                  <a:outerShdw blurRad="38100" dist="38100" dir="2700000" algn="tl">
                    <a:srgbClr val="363D46"/>
                  </a:outerShdw>
                </a:effectLst>
              </a:rPr>
              <a:pPr>
                <a:defRPr/>
              </a:pPr>
              <a:t>41</a:t>
            </a:fld>
            <a:endParaRPr lang="tr-TR" altLang="en-US" b="0" i="0">
              <a:effectLst>
                <a:outerShdw blurRad="38100" dist="38100" dir="2700000" algn="tl">
                  <a:srgbClr val="363D46"/>
                </a:outerShdw>
              </a:effectLst>
            </a:endParaRPr>
          </a:p>
        </p:txBody>
      </p:sp>
      <p:sp>
        <p:nvSpPr>
          <p:cNvPr id="37891" name="Rectangle 4"/>
          <p:cNvSpPr>
            <a:spLocks noChangeArrowheads="1"/>
          </p:cNvSpPr>
          <p:nvPr/>
        </p:nvSpPr>
        <p:spPr bwMode="auto">
          <a:xfrm>
            <a:off x="381000" y="228600"/>
            <a:ext cx="7620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spcBef>
                <a:spcPct val="20000"/>
              </a:spcBef>
            </a:pPr>
            <a:endParaRPr lang="tr-TR" altLang="en-US" sz="2800" b="0" i="0" dirty="0"/>
          </a:p>
          <a:p>
            <a:pPr algn="just" eaLnBrk="1" hangingPunct="1">
              <a:lnSpc>
                <a:spcPct val="80000"/>
              </a:lnSpc>
              <a:spcBef>
                <a:spcPct val="20000"/>
              </a:spcBef>
            </a:pPr>
            <a:r>
              <a:rPr lang="tr-TR" altLang="en-US" sz="2400" i="0" dirty="0" smtClean="0">
                <a:latin typeface="Calibri" pitchFamily="34" charset="0"/>
              </a:rPr>
              <a:t>   KAYNAKÇA</a:t>
            </a:r>
            <a:endParaRPr lang="tr-TR" altLang="en-US" sz="2400" i="0" dirty="0">
              <a:latin typeface="Calibri" pitchFamily="34" charset="0"/>
            </a:endParaRPr>
          </a:p>
          <a:p>
            <a:pPr algn="just" eaLnBrk="1" hangingPunct="1">
              <a:lnSpc>
                <a:spcPct val="80000"/>
              </a:lnSpc>
              <a:spcBef>
                <a:spcPct val="20000"/>
              </a:spcBef>
            </a:pPr>
            <a:endParaRPr lang="tr-TR" altLang="en-US" sz="2400" i="0" dirty="0"/>
          </a:p>
        </p:txBody>
      </p:sp>
      <p:sp>
        <p:nvSpPr>
          <p:cNvPr id="37892" name="Dikdörtgen 1"/>
          <p:cNvSpPr>
            <a:spLocks noChangeArrowheads="1"/>
          </p:cNvSpPr>
          <p:nvPr/>
        </p:nvSpPr>
        <p:spPr bwMode="auto">
          <a:xfrm>
            <a:off x="533400" y="875110"/>
            <a:ext cx="77978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lnSpc>
                <a:spcPct val="150000"/>
              </a:lnSpc>
            </a:pPr>
            <a:r>
              <a:rPr lang="tr-TR" sz="2000" b="0" i="0" dirty="0">
                <a:latin typeface="Calibri" pitchFamily="34" charset="0"/>
                <a:hlinkClick r:id="rId2"/>
              </a:rPr>
              <a:t>https://tr.wikipedia.org/wiki/%</a:t>
            </a:r>
            <a:r>
              <a:rPr lang="tr-TR" sz="2000" b="0" i="0" dirty="0" smtClean="0">
                <a:latin typeface="Calibri" pitchFamily="34" charset="0"/>
                <a:hlinkClick r:id="rId2"/>
              </a:rPr>
              <a:t>C4%B0statistik</a:t>
            </a:r>
            <a:endParaRPr lang="tr-TR" sz="2000" b="0" i="0" dirty="0">
              <a:latin typeface="Calibri" pitchFamily="34" charset="0"/>
            </a:endParaRPr>
          </a:p>
          <a:p>
            <a:pPr algn="just" eaLnBrk="1" hangingPunct="1">
              <a:lnSpc>
                <a:spcPct val="150000"/>
              </a:lnSpc>
            </a:pPr>
            <a:r>
              <a:rPr lang="tr-TR" sz="2000" b="0" i="0" dirty="0">
                <a:latin typeface="Calibri" pitchFamily="34" charset="0"/>
                <a:hlinkClick r:id="rId3"/>
              </a:rPr>
              <a:t>http://web.itu.edu.tr/~</a:t>
            </a:r>
            <a:r>
              <a:rPr lang="tr-TR" sz="2000" b="0" i="0" dirty="0" smtClean="0">
                <a:latin typeface="Calibri" pitchFamily="34" charset="0"/>
                <a:hlinkClick r:id="rId3"/>
              </a:rPr>
              <a:t>seker/files/Istatistik.html</a:t>
            </a:r>
            <a:endParaRPr lang="tr-TR" sz="2000" b="0" i="0" dirty="0">
              <a:latin typeface="Calibri" pitchFamily="34" charset="0"/>
            </a:endParaRPr>
          </a:p>
          <a:p>
            <a:pPr algn="just" eaLnBrk="1" hangingPunct="1">
              <a:lnSpc>
                <a:spcPct val="150000"/>
              </a:lnSpc>
            </a:pPr>
            <a:r>
              <a:rPr lang="tr-TR" sz="2000" b="0" i="0" dirty="0" smtClean="0">
                <a:latin typeface="Calibri" pitchFamily="34" charset="0"/>
                <a:hlinkClick r:id="rId4"/>
              </a:rPr>
              <a:t>http</a:t>
            </a:r>
            <a:r>
              <a:rPr lang="tr-TR" sz="2000" b="0" i="0" dirty="0">
                <a:latin typeface="Calibri" pitchFamily="34" charset="0"/>
                <a:hlinkClick r:id="rId4"/>
              </a:rPr>
              <a:t>://ilker.utlu.net/blog/buyuk-sayilar-yasasi</a:t>
            </a:r>
            <a:r>
              <a:rPr lang="tr-TR" sz="2000" b="0" i="0" dirty="0" smtClean="0">
                <a:latin typeface="Calibri" pitchFamily="34" charset="0"/>
                <a:hlinkClick r:id="rId4"/>
              </a:rPr>
              <a:t>/</a:t>
            </a:r>
            <a:endParaRPr lang="tr-TR" sz="2000" b="0" i="0" dirty="0">
              <a:latin typeface="Calibri" pitchFamily="34" charset="0"/>
            </a:endParaRPr>
          </a:p>
          <a:p>
            <a:pPr algn="just" eaLnBrk="1" hangingPunct="1">
              <a:lnSpc>
                <a:spcPct val="150000"/>
              </a:lnSpc>
            </a:pPr>
            <a:r>
              <a:rPr lang="tr-TR" sz="2000" b="0" i="0" dirty="0">
                <a:latin typeface="Calibri" pitchFamily="34" charset="0"/>
                <a:hlinkClick r:id="rId5"/>
              </a:rPr>
              <a:t>https://</a:t>
            </a:r>
            <a:r>
              <a:rPr lang="tr-TR" sz="2000" b="0" i="0" dirty="0" smtClean="0">
                <a:latin typeface="Calibri" pitchFamily="34" charset="0"/>
                <a:hlinkClick r:id="rId5"/>
              </a:rPr>
              <a:t>tr.wikipedia.org/wiki/B%C3%BCy%C3%BCk_say%C4%B1lar_yasas%C4%B1</a:t>
            </a:r>
            <a:endParaRPr lang="tr-TR" sz="2000" b="0" i="0" dirty="0">
              <a:latin typeface="Calibri" pitchFamily="34" charset="0"/>
            </a:endParaRPr>
          </a:p>
          <a:p>
            <a:pPr algn="just" eaLnBrk="1" hangingPunct="1">
              <a:lnSpc>
                <a:spcPct val="150000"/>
              </a:lnSpc>
            </a:pPr>
            <a:r>
              <a:rPr lang="tr-TR" sz="2000" b="0" i="0" dirty="0">
                <a:latin typeface="Calibri" pitchFamily="34" charset="0"/>
              </a:rPr>
              <a:t>Çil, Burhan. (2013). İstatistik. Ankara: Detay </a:t>
            </a:r>
            <a:r>
              <a:rPr lang="tr-TR" sz="2000" b="0" i="0" dirty="0" smtClean="0">
                <a:latin typeface="Calibri" pitchFamily="34" charset="0"/>
              </a:rPr>
              <a:t>Yayıncılık</a:t>
            </a:r>
            <a:endParaRPr lang="tr-TR" sz="2000" b="0" i="0" dirty="0">
              <a:latin typeface="Calibri" pitchFamily="34" charset="0"/>
            </a:endParaRPr>
          </a:p>
          <a:p>
            <a:pPr algn="just" eaLnBrk="1" hangingPunct="1">
              <a:lnSpc>
                <a:spcPct val="150000"/>
              </a:lnSpc>
            </a:pPr>
            <a:r>
              <a:rPr lang="tr-TR" sz="2000" b="0" i="0" dirty="0">
                <a:latin typeface="Calibri" pitchFamily="34" charset="0"/>
              </a:rPr>
              <a:t>Yüzer, A. F., Ağaoğlu, E., vd. (2003). İstatistik. Eskişehir: Anadolu Üniversitesi Yayınları</a:t>
            </a:r>
          </a:p>
          <a:p>
            <a:pPr algn="just" eaLnBrk="1" hangingPunct="1"/>
            <a:endParaRPr lang="tr-TR" sz="2000" b="0" i="0" dirty="0">
              <a:latin typeface="Calibri" pitchFamily="34" charset="0"/>
            </a:endParaRPr>
          </a:p>
          <a:p>
            <a:pPr algn="just" eaLnBrk="1" hangingPunct="1"/>
            <a:endParaRPr lang="tr-TR" sz="2000" b="0" i="0" dirty="0">
              <a:latin typeface="Calibri" pitchFamily="34" charset="0"/>
            </a:endParaRPr>
          </a:p>
        </p:txBody>
      </p:sp>
    </p:spTree>
    <p:extLst>
      <p:ext uri="{BB962C8B-B14F-4D97-AF65-F5344CB8AC3E}">
        <p14:creationId xmlns:p14="http://schemas.microsoft.com/office/powerpoint/2010/main" val="40789746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2721</Words>
  <Application>Microsoft Office PowerPoint</Application>
  <PresentationFormat>Ekran Gösterisi (16:9)</PresentationFormat>
  <Paragraphs>217</Paragraphs>
  <Slides>41</Slides>
  <Notes>0</Notes>
  <HiddenSlides>0</HiddenSlides>
  <MMClips>0</MMClips>
  <ScaleCrop>false</ScaleCrop>
  <HeadingPairs>
    <vt:vector size="4" baseType="variant">
      <vt:variant>
        <vt:lpstr>Tema</vt:lpstr>
      </vt:variant>
      <vt:variant>
        <vt:i4>1</vt:i4>
      </vt:variant>
      <vt:variant>
        <vt:lpstr>Slayt Başlıkları</vt:lpstr>
      </vt:variant>
      <vt:variant>
        <vt:i4>41</vt:i4>
      </vt:variant>
    </vt:vector>
  </HeadingPairs>
  <TitlesOfParts>
    <vt:vector size="42" baseType="lpstr">
      <vt:lpstr>Office Theme</vt:lpstr>
      <vt:lpstr>İSTATİSTİK   Giriş</vt:lpstr>
      <vt:lpstr>İstatistik Nedir?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Anakütle (Popülasyon)</vt:lpstr>
      <vt:lpstr>Parametre vs. İstatistik</vt:lpstr>
      <vt:lpstr>İSTATİSTİĞİN KONUSU </vt:lpstr>
      <vt:lpstr> İSTATİSTİĞİN KONUSU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2023-07-17T17:46:58Z</dcterms:modified>
</cp:coreProperties>
</file>