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1"/>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D9F0"/>
    <a:srgbClr val="003635"/>
    <a:srgbClr val="5DD5FF"/>
    <a:srgbClr val="00217E"/>
    <a:srgbClr val="600000"/>
    <a:srgbClr val="FF8225"/>
    <a:srgbClr val="FF2549"/>
    <a:srgbClr val="FF0D97"/>
    <a:srgbClr val="9EFF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FD0F851-EC5A-4D38-B0AD-8093EC10F338}" styleName="Açık Stil 1 - Vurgu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944" y="-888"/>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48" Type="http://schemas.microsoft.com/office/2015/10/relationships/revisionInfo" Target="revisionInfo.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6.wmf"/><Relationship Id="rId1" Type="http://schemas.openxmlformats.org/officeDocument/2006/relationships/image" Target="../media/image11.wmf"/><Relationship Id="rId4"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17.wmf"/><Relationship Id="rId5" Type="http://schemas.openxmlformats.org/officeDocument/2006/relationships/image" Target="../media/image16.emf"/><Relationship Id="rId4"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7/17/2023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1555" y="331839"/>
            <a:ext cx="7860890" cy="877529"/>
          </a:xfrm>
          <a:noFill/>
          <a:effectLst>
            <a:outerShdw blurRad="50800" dist="38100" dir="2700000" algn="tl" rotWithShape="0">
              <a:prstClr val="black">
                <a:alpha val="40000"/>
              </a:prstClr>
            </a:outerShdw>
          </a:effectLst>
        </p:spPr>
        <p:txBody>
          <a:bodyPr>
            <a:normAutofit/>
          </a:bodyPr>
          <a:lstStyle>
            <a:lvl1pPr algn="ctr">
              <a:defRPr sz="3600">
                <a:solidFill>
                  <a:schemeClr val="tx1"/>
                </a:solidFill>
              </a:defRPr>
            </a:lvl1pPr>
          </a:lstStyle>
          <a:p>
            <a:r>
              <a:rPr lang="en-US" dirty="0"/>
              <a:t>Click to edit </a:t>
            </a:r>
            <a:r>
              <a:rPr lang="en-US" dirty="0" smtClean="0"/>
              <a:t>Master </a:t>
            </a:r>
            <a:r>
              <a:rPr lang="en-US" dirty="0"/>
              <a:t>title style</a:t>
            </a:r>
          </a:p>
        </p:txBody>
      </p:sp>
      <p:sp>
        <p:nvSpPr>
          <p:cNvPr id="3" name="Subtitle 2"/>
          <p:cNvSpPr>
            <a:spLocks noGrp="1"/>
          </p:cNvSpPr>
          <p:nvPr>
            <p:ph type="subTitle" idx="1"/>
          </p:nvPr>
        </p:nvSpPr>
        <p:spPr>
          <a:xfrm>
            <a:off x="641556" y="1205685"/>
            <a:ext cx="7853515" cy="678426"/>
          </a:xfrm>
        </p:spPr>
        <p:txBody>
          <a:bodyPr>
            <a:normAutofit/>
          </a:bodyPr>
          <a:lstStyle>
            <a:lvl1pPr marL="0" indent="0" algn="ctr">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6693" y="991253"/>
            <a:ext cx="8259098" cy="763526"/>
          </a:xfrm>
        </p:spPr>
        <p:txBody>
          <a:bodyPr>
            <a:normAutofit/>
          </a:bodyPr>
          <a:lstStyle>
            <a:lvl1pPr algn="ctr">
              <a:defRPr sz="3600" baseline="0">
                <a:solidFill>
                  <a:schemeClr val="tx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01445" y="1747684"/>
            <a:ext cx="8244349" cy="3001297"/>
          </a:xfrm>
        </p:spPr>
        <p:txBody>
          <a:bodyPr/>
          <a:lstStyle>
            <a:lvl1pPr algn="ctr">
              <a:defRPr sz="2800">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7863" y="399163"/>
            <a:ext cx="6498123" cy="725349"/>
          </a:xfrm>
        </p:spPr>
        <p:txBody>
          <a:bodyPr>
            <a:normAutofit/>
          </a:bodyPr>
          <a:lstStyle>
            <a:lvl1pPr algn="l">
              <a:defRPr sz="3600">
                <a:solidFill>
                  <a:schemeClr val="tx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86697" y="1172496"/>
            <a:ext cx="6474543" cy="3508626"/>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0067" y="1053307"/>
            <a:ext cx="8093365" cy="763525"/>
          </a:xfrm>
        </p:spPr>
        <p:txBody>
          <a:bodyPr>
            <a:normAutofit/>
          </a:bodyPr>
          <a:lstStyle>
            <a:lvl1pPr algn="ctr">
              <a:defRPr sz="3600" baseline="0">
                <a:solidFill>
                  <a:schemeClr val="tx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32499"/>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304896"/>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32499"/>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304896"/>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7/17/2023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7/17/2023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7/17/2023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xmlns=""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05979"/>
            <a:ext cx="8229600" cy="85725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200151"/>
            <a:ext cx="4038600" cy="339447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200150"/>
            <a:ext cx="4038600" cy="163949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2953942"/>
            <a:ext cx="4038600" cy="164068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endParaRPr lang="tr-TR"/>
          </a:p>
        </p:txBody>
      </p:sp>
      <p:sp>
        <p:nvSpPr>
          <p:cNvPr id="7" name="Altbilgi Yer Tutucusu 4"/>
          <p:cNvSpPr>
            <a:spLocks noGrp="1"/>
          </p:cNvSpPr>
          <p:nvPr>
            <p:ph type="ftr" sz="quarter" idx="11"/>
          </p:nvPr>
        </p:nvSpPr>
        <p:spPr/>
        <p:txBody>
          <a:bodyPr/>
          <a:lstStyle>
            <a:lvl1pPr>
              <a:defRPr/>
            </a:lvl1pPr>
          </a:lstStyle>
          <a:p>
            <a:pPr>
              <a:defRPr/>
            </a:pPr>
            <a:endParaRPr lang="tr-TR"/>
          </a:p>
        </p:txBody>
      </p:sp>
      <p:sp>
        <p:nvSpPr>
          <p:cNvPr id="8" name="Slayt Numarası Yer Tutucusu 5"/>
          <p:cNvSpPr>
            <a:spLocks noGrp="1"/>
          </p:cNvSpPr>
          <p:nvPr>
            <p:ph type="sldNum" sz="quarter" idx="12"/>
          </p:nvPr>
        </p:nvSpPr>
        <p:spPr/>
        <p:txBody>
          <a:bodyPr/>
          <a:lstStyle>
            <a:lvl1pPr>
              <a:defRPr/>
            </a:lvl1pPr>
          </a:lstStyle>
          <a:p>
            <a:pPr>
              <a:defRPr/>
            </a:pPr>
            <a:fld id="{41D3B176-62EA-49BD-819A-927E6A84C419}" type="slidenum">
              <a:rPr lang="tr-TR"/>
              <a:pPr>
                <a:defRPr/>
              </a:pPr>
              <a:t>‹#›</a:t>
            </a:fld>
            <a:endParaRPr lang="tr-TR"/>
          </a:p>
        </p:txBody>
      </p:sp>
    </p:spTree>
    <p:extLst>
      <p:ext uri="{BB962C8B-B14F-4D97-AF65-F5344CB8AC3E}">
        <p14:creationId xmlns:p14="http://schemas.microsoft.com/office/powerpoint/2010/main" val="237262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457200" y="205979"/>
            <a:ext cx="8229600" cy="857250"/>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457200" y="1200150"/>
            <a:ext cx="4038600" cy="163949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200150"/>
            <a:ext cx="4038600" cy="163949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57200" y="2953942"/>
            <a:ext cx="4038600" cy="164068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4648200" y="2953942"/>
            <a:ext cx="4038600" cy="164068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3"/>
          <p:cNvSpPr>
            <a:spLocks noGrp="1"/>
          </p:cNvSpPr>
          <p:nvPr>
            <p:ph type="dt" sz="half" idx="10"/>
          </p:nvPr>
        </p:nvSpPr>
        <p:spPr/>
        <p:txBody>
          <a:bodyPr/>
          <a:lstStyle>
            <a:lvl1pPr>
              <a:defRPr/>
            </a:lvl1pPr>
          </a:lstStyle>
          <a:p>
            <a:pPr>
              <a:defRPr/>
            </a:pPr>
            <a:endParaRPr lang="tr-TR"/>
          </a:p>
        </p:txBody>
      </p:sp>
      <p:sp>
        <p:nvSpPr>
          <p:cNvPr id="8" name="Altbilgi Yer Tutucusu 4"/>
          <p:cNvSpPr>
            <a:spLocks noGrp="1"/>
          </p:cNvSpPr>
          <p:nvPr>
            <p:ph type="ftr" sz="quarter" idx="11"/>
          </p:nvPr>
        </p:nvSpPr>
        <p:spPr/>
        <p:txBody>
          <a:bodyPr/>
          <a:lstStyle>
            <a:lvl1pPr>
              <a:defRPr/>
            </a:lvl1pPr>
          </a:lstStyle>
          <a:p>
            <a:pPr>
              <a:defRPr/>
            </a:pPr>
            <a:endParaRPr lang="tr-TR"/>
          </a:p>
        </p:txBody>
      </p:sp>
      <p:sp>
        <p:nvSpPr>
          <p:cNvPr id="9" name="Slayt Numarası Yer Tutucusu 5"/>
          <p:cNvSpPr>
            <a:spLocks noGrp="1"/>
          </p:cNvSpPr>
          <p:nvPr>
            <p:ph type="sldNum" sz="quarter" idx="12"/>
          </p:nvPr>
        </p:nvSpPr>
        <p:spPr/>
        <p:txBody>
          <a:bodyPr/>
          <a:lstStyle>
            <a:lvl1pPr>
              <a:defRPr/>
            </a:lvl1pPr>
          </a:lstStyle>
          <a:p>
            <a:pPr>
              <a:defRPr/>
            </a:pPr>
            <a:fld id="{E44B7DF0-8B5F-4C29-8881-B30C58415DA5}" type="slidenum">
              <a:rPr lang="tr-TR"/>
              <a:pPr>
                <a:defRPr/>
              </a:pPr>
              <a:t>‹#›</a:t>
            </a:fld>
            <a:endParaRPr lang="tr-TR"/>
          </a:p>
        </p:txBody>
      </p:sp>
    </p:spTree>
    <p:extLst>
      <p:ext uri="{BB962C8B-B14F-4D97-AF65-F5344CB8AC3E}">
        <p14:creationId xmlns:p14="http://schemas.microsoft.com/office/powerpoint/2010/main" val="1809857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05979"/>
            <a:ext cx="8229600" cy="85725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200151"/>
            <a:ext cx="4038600" cy="339447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200151"/>
            <a:ext cx="4038600" cy="339447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3"/>
          <p:cNvSpPr>
            <a:spLocks noGrp="1"/>
          </p:cNvSpPr>
          <p:nvPr>
            <p:ph type="dt" sz="half" idx="10"/>
          </p:nvPr>
        </p:nvSpPr>
        <p:spPr/>
        <p:txBody>
          <a:bodyPr/>
          <a:lstStyle>
            <a:lvl1pPr>
              <a:defRPr/>
            </a:lvl1pPr>
          </a:lstStyle>
          <a:p>
            <a:pPr>
              <a:defRPr/>
            </a:pPr>
            <a:endParaRPr lang="tr-TR"/>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5DD3F01F-8A7D-4B1B-9951-74D352D08257}" type="slidenum">
              <a:rPr lang="tr-TR"/>
              <a:pPr>
                <a:defRPr/>
              </a:pPr>
              <a:t>‹#›</a:t>
            </a:fld>
            <a:endParaRPr lang="tr-TR"/>
          </a:p>
        </p:txBody>
      </p:sp>
    </p:spTree>
    <p:extLst>
      <p:ext uri="{BB962C8B-B14F-4D97-AF65-F5344CB8AC3E}">
        <p14:creationId xmlns:p14="http://schemas.microsoft.com/office/powerpoint/2010/main" val="105009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7/17/2023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xmlns=""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xml"/><Relationship Id="rId1" Type="http://schemas.openxmlformats.org/officeDocument/2006/relationships/vmlDrawing" Target="../drawings/vmlDrawing3.vml"/><Relationship Id="rId6" Type="http://schemas.openxmlformats.org/officeDocument/2006/relationships/image" Target="../media/image6.wmf"/><Relationship Id="rId5" Type="http://schemas.openxmlformats.org/officeDocument/2006/relationships/oleObject" Target="../embeddings/oleObject5.bin"/><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4.xml"/><Relationship Id="rId1" Type="http://schemas.openxmlformats.org/officeDocument/2006/relationships/vmlDrawing" Target="../drawings/vmlDrawing4.vml"/><Relationship Id="rId6" Type="http://schemas.openxmlformats.org/officeDocument/2006/relationships/image" Target="../media/image8.wmf"/><Relationship Id="rId5" Type="http://schemas.openxmlformats.org/officeDocument/2006/relationships/oleObject" Target="../embeddings/oleObject7.bin"/><Relationship Id="rId4" Type="http://schemas.openxmlformats.org/officeDocument/2006/relationships/image" Target="../media/image7.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4.xml"/><Relationship Id="rId1" Type="http://schemas.openxmlformats.org/officeDocument/2006/relationships/vmlDrawing" Target="../drawings/vmlDrawing5.vml"/><Relationship Id="rId6" Type="http://schemas.openxmlformats.org/officeDocument/2006/relationships/image" Target="../media/image10.wmf"/><Relationship Id="rId5" Type="http://schemas.openxmlformats.org/officeDocument/2006/relationships/oleObject" Target="../embeddings/oleObject9.bin"/><Relationship Id="rId4" Type="http://schemas.openxmlformats.org/officeDocument/2006/relationships/image" Target="../media/image9.wmf"/></Relationships>
</file>

<file path=ppt/slides/_rels/slide17.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14.xml"/><Relationship Id="rId1" Type="http://schemas.openxmlformats.org/officeDocument/2006/relationships/vmlDrawing" Target="../drawings/vmlDrawing6.vml"/><Relationship Id="rId6" Type="http://schemas.openxmlformats.org/officeDocument/2006/relationships/image" Target="../media/image6.wmf"/><Relationship Id="rId5" Type="http://schemas.openxmlformats.org/officeDocument/2006/relationships/oleObject" Target="../embeddings/oleObject11.bin"/><Relationship Id="rId10" Type="http://schemas.openxmlformats.org/officeDocument/2006/relationships/image" Target="../media/image13.wmf"/><Relationship Id="rId4" Type="http://schemas.openxmlformats.org/officeDocument/2006/relationships/image" Target="../media/image11.wmf"/><Relationship Id="rId9" Type="http://schemas.openxmlformats.org/officeDocument/2006/relationships/oleObject" Target="../embeddings/oleObject13.bin"/></Relationships>
</file>

<file path=ppt/slides/_rels/slide18.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19.bin"/><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16.emf"/><Relationship Id="rId2" Type="http://schemas.openxmlformats.org/officeDocument/2006/relationships/slideLayout" Target="../slideLayouts/slideLayout14.xml"/><Relationship Id="rId1" Type="http://schemas.openxmlformats.org/officeDocument/2006/relationships/vmlDrawing" Target="../drawings/vmlDrawing7.vml"/><Relationship Id="rId6" Type="http://schemas.openxmlformats.org/officeDocument/2006/relationships/image" Target="../media/image15.wmf"/><Relationship Id="rId11" Type="http://schemas.openxmlformats.org/officeDocument/2006/relationships/oleObject" Target="../embeddings/oleObject18.bin"/><Relationship Id="rId5" Type="http://schemas.openxmlformats.org/officeDocument/2006/relationships/oleObject" Target="../embeddings/oleObject15.bin"/><Relationship Id="rId10" Type="http://schemas.openxmlformats.org/officeDocument/2006/relationships/image" Target="../media/image13.wmf"/><Relationship Id="rId4" Type="http://schemas.openxmlformats.org/officeDocument/2006/relationships/image" Target="../media/image14.wmf"/><Relationship Id="rId9" Type="http://schemas.openxmlformats.org/officeDocument/2006/relationships/oleObject" Target="../embeddings/oleObject17.bin"/><Relationship Id="rId14" Type="http://schemas.openxmlformats.org/officeDocument/2006/relationships/image" Target="../media/image17.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5.xml"/><Relationship Id="rId1" Type="http://schemas.openxmlformats.org/officeDocument/2006/relationships/vmlDrawing" Target="../drawings/vmlDrawing8.vml"/><Relationship Id="rId4" Type="http://schemas.openxmlformats.org/officeDocument/2006/relationships/image" Target="../media/image18.wmf"/></Relationships>
</file>

<file path=ppt/slides/_rels/slide28.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21.bin"/><Relationship Id="rId7" Type="http://schemas.openxmlformats.org/officeDocument/2006/relationships/oleObject" Target="../embeddings/oleObject23.bin"/><Relationship Id="rId2" Type="http://schemas.openxmlformats.org/officeDocument/2006/relationships/slideLayout" Target="../slideLayouts/slideLayout14.xml"/><Relationship Id="rId1" Type="http://schemas.openxmlformats.org/officeDocument/2006/relationships/vmlDrawing" Target="../drawings/vmlDrawing9.vml"/><Relationship Id="rId6" Type="http://schemas.openxmlformats.org/officeDocument/2006/relationships/image" Target="../media/image20.wmf"/><Relationship Id="rId5" Type="http://schemas.openxmlformats.org/officeDocument/2006/relationships/oleObject" Target="../embeddings/oleObject22.bin"/><Relationship Id="rId10"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oleObject" Target="../embeddings/oleObject24.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71168" y="1388194"/>
            <a:ext cx="7772400" cy="2844594"/>
          </a:xfrm>
        </p:spPr>
        <p:txBody>
          <a:bodyPr>
            <a:noAutofit/>
          </a:bodyPr>
          <a:lstStyle/>
          <a:p>
            <a:pPr>
              <a:defRPr/>
            </a:pPr>
            <a:r>
              <a:rPr lang="tr-TR" sz="4000" b="1" u="sng" dirty="0" smtClean="0">
                <a:solidFill>
                  <a:schemeClr val="tx1"/>
                </a:solidFill>
                <a:effectLst>
                  <a:outerShdw blurRad="38100" dist="38100" dir="2700000" algn="tl">
                    <a:srgbClr val="C0C0C0"/>
                  </a:outerShdw>
                </a:effectLst>
                <a:latin typeface="Calibri" panose="020F0502020204030204" pitchFamily="34" charset="0"/>
              </a:rPr>
              <a:t>İSTATİSTİK </a:t>
            </a:r>
            <a:r>
              <a:rPr lang="tr-TR" sz="4000" dirty="0" smtClean="0">
                <a:solidFill>
                  <a:schemeClr val="tx1"/>
                </a:solidFill>
                <a:latin typeface="Calibri" panose="020F0502020204030204" pitchFamily="34" charset="0"/>
              </a:rPr>
              <a:t> </a:t>
            </a:r>
            <a:br>
              <a:rPr lang="tr-TR" sz="4000" dirty="0" smtClean="0">
                <a:solidFill>
                  <a:schemeClr val="tx1"/>
                </a:solidFill>
                <a:latin typeface="Calibri" panose="020F0502020204030204" pitchFamily="34" charset="0"/>
              </a:rPr>
            </a:br>
            <a:r>
              <a:rPr lang="tr-TR" sz="4000" dirty="0" smtClean="0">
                <a:solidFill>
                  <a:schemeClr val="tx1"/>
                </a:solidFill>
                <a:latin typeface="Calibri" panose="020F0502020204030204" pitchFamily="34" charset="0"/>
              </a:rPr>
              <a:t>4. </a:t>
            </a:r>
            <a:r>
              <a:rPr lang="tr-TR" sz="4000" dirty="0">
                <a:solidFill>
                  <a:schemeClr val="tx1"/>
                </a:solidFill>
                <a:latin typeface="Calibri" panose="020F0502020204030204" pitchFamily="34" charset="0"/>
              </a:rPr>
              <a:t>H</a:t>
            </a:r>
            <a:r>
              <a:rPr lang="tr-TR" sz="4000" dirty="0" smtClean="0">
                <a:solidFill>
                  <a:schemeClr val="tx1"/>
                </a:solidFill>
                <a:latin typeface="Calibri" panose="020F0502020204030204" pitchFamily="34" charset="0"/>
              </a:rPr>
              <a:t>afta</a:t>
            </a:r>
            <a:br>
              <a:rPr lang="tr-TR" sz="4000" dirty="0" smtClean="0">
                <a:solidFill>
                  <a:schemeClr val="tx1"/>
                </a:solidFill>
                <a:latin typeface="Calibri" panose="020F0502020204030204" pitchFamily="34" charset="0"/>
              </a:rPr>
            </a:br>
            <a:r>
              <a:rPr lang="tr-TR" sz="4000" dirty="0" smtClean="0">
                <a:solidFill>
                  <a:schemeClr val="tx1"/>
                </a:solidFill>
                <a:latin typeface="Calibri" panose="020F0502020204030204" pitchFamily="34" charset="0"/>
              </a:rPr>
              <a:t/>
            </a:r>
            <a:br>
              <a:rPr lang="tr-TR" sz="4000" dirty="0" smtClean="0">
                <a:solidFill>
                  <a:schemeClr val="tx1"/>
                </a:solidFill>
                <a:latin typeface="Calibri" panose="020F0502020204030204" pitchFamily="34" charset="0"/>
              </a:rPr>
            </a:br>
            <a:r>
              <a:rPr lang="tr-TR" altLang="tr-TR" sz="2800" dirty="0" smtClean="0">
                <a:solidFill>
                  <a:schemeClr val="tx1"/>
                </a:solidFill>
              </a:rPr>
              <a:t>Dağılma (Değişkenlik/Yayılım) Ölçüleri</a:t>
            </a:r>
            <a:endParaRPr lang="tr-TR" sz="4000" dirty="0" smtClean="0">
              <a:solidFill>
                <a:schemeClr val="tx1"/>
              </a:solidFill>
              <a:latin typeface="Calibri" panose="020F0502020204030204" pitchFamily="34" charset="0"/>
            </a:endParaRPr>
          </a:p>
        </p:txBody>
      </p:sp>
      <p:sp>
        <p:nvSpPr>
          <p:cNvPr id="3075" name="5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4033CEB-6368-41CA-829E-8147C19D3852}" type="slidenum">
              <a:rPr lang="tr-TR" altLang="en-US" b="0" i="0" smtClean="0"/>
              <a:pPr eaLnBrk="1" hangingPunct="1"/>
              <a:t>1</a:t>
            </a:fld>
            <a:endParaRPr lang="tr-TR" altLang="en-US" b="0" i="0" smtClean="0"/>
          </a:p>
        </p:txBody>
      </p:sp>
    </p:spTree>
    <p:extLst>
      <p:ext uri="{BB962C8B-B14F-4D97-AF65-F5344CB8AC3E}">
        <p14:creationId xmlns:p14="http://schemas.microsoft.com/office/powerpoint/2010/main" val="3977021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523564" y="327576"/>
            <a:ext cx="8259098" cy="763526"/>
          </a:xfrm>
        </p:spPr>
        <p:txBody>
          <a:bodyPr rtlCol="0">
            <a:normAutofit/>
          </a:bodyPr>
          <a:lstStyle/>
          <a:p>
            <a:pPr marL="484632" eaLnBrk="1" fontAlgn="auto" hangingPunct="1">
              <a:spcAft>
                <a:spcPts val="0"/>
              </a:spcAft>
              <a:defRPr/>
            </a:pPr>
            <a:r>
              <a:rPr lang="tr-TR" altLang="tr-TR" sz="3200" dirty="0" smtClean="0"/>
              <a:t>Değişkenlik (Yayılım) Ölçüleri</a:t>
            </a:r>
          </a:p>
        </p:txBody>
      </p:sp>
      <p:sp>
        <p:nvSpPr>
          <p:cNvPr id="3075" name="Rectangle 3"/>
          <p:cNvSpPr>
            <a:spLocks noGrp="1" noChangeArrowheads="1"/>
          </p:cNvSpPr>
          <p:nvPr>
            <p:ph idx="1"/>
          </p:nvPr>
        </p:nvSpPr>
        <p:spPr>
          <a:xfrm>
            <a:off x="457200" y="1257300"/>
            <a:ext cx="8229600" cy="3314700"/>
          </a:xfrm>
        </p:spPr>
        <p:txBody>
          <a:bodyPr>
            <a:normAutofit/>
          </a:bodyPr>
          <a:lstStyle/>
          <a:p>
            <a:pPr marL="0" indent="0" algn="just" eaLnBrk="1" hangingPunct="1"/>
            <a:r>
              <a:rPr lang="tr-TR" altLang="tr-TR" sz="2400" dirty="0" smtClean="0"/>
              <a:t> İki farklı </a:t>
            </a:r>
            <a:r>
              <a:rPr lang="tr-TR" altLang="tr-TR" sz="2400" dirty="0" err="1" smtClean="0"/>
              <a:t>anakütleyi</a:t>
            </a:r>
            <a:r>
              <a:rPr lang="tr-TR" altLang="tr-TR" sz="2400" dirty="0" smtClean="0"/>
              <a:t> birbirinden ayırmak için her zaman yalnızca yer ölçüleri yeterli olmayabilir. </a:t>
            </a:r>
          </a:p>
          <a:p>
            <a:pPr marL="0" indent="0" algn="just" eaLnBrk="1" hangingPunct="1">
              <a:buFontTx/>
              <a:buNone/>
            </a:pPr>
            <a:r>
              <a:rPr lang="tr-TR" altLang="tr-TR" sz="2400" dirty="0" smtClean="0"/>
              <a:t> </a:t>
            </a:r>
          </a:p>
          <a:p>
            <a:pPr marL="0" indent="0" algn="just" eaLnBrk="1" hangingPunct="1"/>
            <a:r>
              <a:rPr lang="tr-TR" altLang="tr-TR" sz="2400" dirty="0" smtClean="0"/>
              <a:t> Dağılımları birbirinden ayırt etmede kullanılan ve genellikle aritmetik ortalama etrafındaki değişimi dikkate alarak hesaplanan istatistiklere değişkenlik(yayılım) ölçüleri adı verilir. </a:t>
            </a:r>
          </a:p>
        </p:txBody>
      </p:sp>
      <p:sp>
        <p:nvSpPr>
          <p:cNvPr id="3076" name="5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0C5F882C-D21C-490D-ACB3-3B0CDDA7001F}" type="slidenum">
              <a:rPr lang="tr-TR" altLang="tr-TR" smtClean="0"/>
              <a:pPr eaLnBrk="1" hangingPunct="1"/>
              <a:t>2</a:t>
            </a:fld>
            <a:endParaRPr lang="tr-TR" altLang="tr-TR" smtClean="0"/>
          </a:p>
        </p:txBody>
      </p:sp>
    </p:spTree>
    <p:extLst>
      <p:ext uri="{BB962C8B-B14F-4D97-AF65-F5344CB8AC3E}">
        <p14:creationId xmlns:p14="http://schemas.microsoft.com/office/powerpoint/2010/main" val="3498592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457197" y="253834"/>
            <a:ext cx="8259098" cy="763526"/>
          </a:xfrm>
        </p:spPr>
        <p:txBody>
          <a:bodyPr rtlCol="0">
            <a:normAutofit/>
          </a:bodyPr>
          <a:lstStyle/>
          <a:p>
            <a:pPr marL="484632" eaLnBrk="1" fontAlgn="auto" hangingPunct="1">
              <a:spcAft>
                <a:spcPts val="0"/>
              </a:spcAft>
              <a:defRPr/>
            </a:pPr>
            <a:r>
              <a:rPr lang="tr-TR" altLang="tr-TR" sz="3200" dirty="0" smtClean="0"/>
              <a:t>Değişkenlik (Yayılım) Ölçüleri</a:t>
            </a:r>
          </a:p>
        </p:txBody>
      </p:sp>
      <p:sp>
        <p:nvSpPr>
          <p:cNvPr id="4099" name="Rectangle 3"/>
          <p:cNvSpPr>
            <a:spLocks noGrp="1" noChangeArrowheads="1"/>
          </p:cNvSpPr>
          <p:nvPr>
            <p:ph idx="1"/>
          </p:nvPr>
        </p:nvSpPr>
        <p:spPr>
          <a:xfrm>
            <a:off x="457200" y="1257300"/>
            <a:ext cx="8229600" cy="3314700"/>
          </a:xfrm>
        </p:spPr>
        <p:txBody>
          <a:bodyPr>
            <a:normAutofit fontScale="92500"/>
          </a:bodyPr>
          <a:lstStyle/>
          <a:p>
            <a:pPr marL="0" indent="0" algn="just" eaLnBrk="1" hangingPunct="1">
              <a:lnSpc>
                <a:spcPct val="150000"/>
              </a:lnSpc>
            </a:pPr>
            <a:r>
              <a:rPr lang="tr-TR" altLang="tr-TR" sz="2400" dirty="0" smtClean="0"/>
              <a:t>Puanlar </a:t>
            </a:r>
            <a:r>
              <a:rPr lang="tr-TR" altLang="tr-TR" sz="2400" dirty="0" smtClean="0"/>
              <a:t>arasındaki </a:t>
            </a:r>
            <a:r>
              <a:rPr lang="tr-TR" altLang="tr-TR" sz="2400" dirty="0" smtClean="0"/>
              <a:t>farklılaşma miktarını gösterir.(homojen-heterojen)</a:t>
            </a:r>
          </a:p>
          <a:p>
            <a:pPr marL="0" indent="0" algn="just" eaLnBrk="1" hangingPunct="1">
              <a:lnSpc>
                <a:spcPct val="150000"/>
              </a:lnSpc>
            </a:pPr>
            <a:r>
              <a:rPr lang="tr-TR" altLang="tr-TR" sz="2400" dirty="0" smtClean="0"/>
              <a:t>Standart sapma en hassas yayılım ölçüsüdür.</a:t>
            </a:r>
          </a:p>
          <a:p>
            <a:pPr marL="0" indent="0" algn="just" eaLnBrk="1" hangingPunct="1">
              <a:lnSpc>
                <a:spcPct val="150000"/>
              </a:lnSpc>
            </a:pPr>
            <a:r>
              <a:rPr lang="tr-TR" altLang="tr-TR" sz="2400" dirty="0" smtClean="0"/>
              <a:t>Herhangi birinin 0 olması durumunda diğer yayılım ölçüleri de 0 olur.</a:t>
            </a:r>
          </a:p>
          <a:p>
            <a:pPr marL="0" indent="0" algn="just" eaLnBrk="1" hangingPunct="1">
              <a:lnSpc>
                <a:spcPct val="150000"/>
              </a:lnSpc>
            </a:pPr>
            <a:r>
              <a:rPr lang="tr-TR" altLang="tr-TR" sz="2400" dirty="0" smtClean="0"/>
              <a:t>Bütün veriler aynı olduğunda, bütün yayılım ölçüleri 0 olur.</a:t>
            </a:r>
          </a:p>
        </p:txBody>
      </p:sp>
      <p:sp>
        <p:nvSpPr>
          <p:cNvPr id="4100" name="5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026A94A3-DEC9-410D-BE19-C3CF70F5C85B}" type="slidenum">
              <a:rPr lang="tr-TR" altLang="tr-TR" smtClean="0"/>
              <a:pPr eaLnBrk="1" hangingPunct="1"/>
              <a:t>3</a:t>
            </a:fld>
            <a:endParaRPr lang="tr-TR" altLang="tr-TR" smtClean="0"/>
          </a:p>
        </p:txBody>
      </p:sp>
    </p:spTree>
    <p:extLst>
      <p:ext uri="{BB962C8B-B14F-4D97-AF65-F5344CB8AC3E}">
        <p14:creationId xmlns:p14="http://schemas.microsoft.com/office/powerpoint/2010/main" val="36512768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sz="half" idx="1"/>
          </p:nvPr>
        </p:nvSpPr>
        <p:spPr>
          <a:xfrm>
            <a:off x="457200" y="400050"/>
            <a:ext cx="8382000" cy="457200"/>
          </a:xfrm>
        </p:spPr>
        <p:txBody>
          <a:bodyPr/>
          <a:lstStyle/>
          <a:p>
            <a:pPr marL="0" indent="0" algn="just" eaLnBrk="1" hangingPunct="1">
              <a:lnSpc>
                <a:spcPct val="90000"/>
              </a:lnSpc>
            </a:pPr>
            <a:r>
              <a:rPr lang="tr-TR" altLang="tr-TR" sz="2400" dirty="0" smtClean="0"/>
              <a:t>  </a:t>
            </a:r>
            <a:r>
              <a:rPr lang="tr-TR" altLang="tr-TR" sz="2400" b="1" dirty="0" smtClean="0"/>
              <a:t>Örnek: 4,8,9,13,16 </a:t>
            </a:r>
            <a:r>
              <a:rPr lang="tr-TR" altLang="tr-TR" sz="2400" dirty="0" smtClean="0"/>
              <a:t>şeklinde verilen  bir basit seri için;</a:t>
            </a:r>
            <a:endParaRPr lang="tr-TR" altLang="tr-TR" sz="2400" b="1" dirty="0" smtClean="0"/>
          </a:p>
        </p:txBody>
      </p:sp>
      <p:graphicFrame>
        <p:nvGraphicFramePr>
          <p:cNvPr id="5123" name="Object 3"/>
          <p:cNvGraphicFramePr>
            <a:graphicFrameLocks noGrp="1" noChangeAspect="1"/>
          </p:cNvGraphicFramePr>
          <p:nvPr>
            <p:ph sz="quarter" idx="2"/>
            <p:extLst>
              <p:ext uri="{D42A27DB-BD31-4B8C-83A1-F6EECF244321}">
                <p14:modId xmlns:p14="http://schemas.microsoft.com/office/powerpoint/2010/main" val="2251657810"/>
              </p:ext>
            </p:extLst>
          </p:nvPr>
        </p:nvGraphicFramePr>
        <p:xfrm>
          <a:off x="2195513" y="800100"/>
          <a:ext cx="3684587" cy="1065213"/>
        </p:xfrm>
        <a:graphic>
          <a:graphicData uri="http://schemas.openxmlformats.org/presentationml/2006/ole">
            <mc:AlternateContent xmlns:mc="http://schemas.openxmlformats.org/markup-compatibility/2006">
              <mc:Choice xmlns:v="urn:schemas-microsoft-com:vml" Requires="v">
                <p:oleObj spid="_x0000_s1036" name="Denklem" r:id="rId3" imgW="2108160" imgH="609480" progId="Equation.3">
                  <p:embed/>
                </p:oleObj>
              </mc:Choice>
              <mc:Fallback>
                <p:oleObj name="Denklem" r:id="rId3" imgW="2108160" imgH="609480" progId="Equation.3">
                  <p:embed/>
                  <p:pic>
                    <p:nvPicPr>
                      <p:cNvPr id="0" name=""/>
                      <p:cNvPicPr>
                        <a:picLocks noGrp="1" noChangeAspect="1" noChangeArrowheads="1"/>
                      </p:cNvPicPr>
                      <p:nvPr/>
                    </p:nvPicPr>
                    <p:blipFill>
                      <a:blip r:embed="rId4"/>
                      <a:srcRect/>
                      <a:stretch>
                        <a:fillRect/>
                      </a:stretch>
                    </p:blipFill>
                    <p:spPr bwMode="auto">
                      <a:xfrm>
                        <a:off x="2195513" y="800100"/>
                        <a:ext cx="3684587" cy="1065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4" name="Object 6"/>
          <p:cNvGraphicFramePr>
            <a:graphicFrameLocks noGrp="1" noChangeAspect="1"/>
          </p:cNvGraphicFramePr>
          <p:nvPr>
            <p:ph sz="quarter" idx="3"/>
          </p:nvPr>
        </p:nvGraphicFramePr>
        <p:xfrm>
          <a:off x="1296989" y="2000250"/>
          <a:ext cx="6472237" cy="1028700"/>
        </p:xfrm>
        <a:graphic>
          <a:graphicData uri="http://schemas.openxmlformats.org/presentationml/2006/ole">
            <mc:AlternateContent xmlns:mc="http://schemas.openxmlformats.org/markup-compatibility/2006">
              <mc:Choice xmlns:v="urn:schemas-microsoft-com:vml" Requires="v">
                <p:oleObj spid="_x0000_s1037" name="Denklem" r:id="rId5" imgW="3835400" imgH="812800" progId="Equation.3">
                  <p:embed/>
                </p:oleObj>
              </mc:Choice>
              <mc:Fallback>
                <p:oleObj name="Denklem" r:id="rId5" imgW="3835400" imgH="812800" progId="Equation.3">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6989" y="2000250"/>
                        <a:ext cx="6472237"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5"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80C3AAB4-CC0D-4DDF-BC32-9933716E25C2}" type="slidenum">
              <a:rPr lang="tr-TR" altLang="tr-TR" smtClean="0"/>
              <a:pPr eaLnBrk="1" hangingPunct="1"/>
              <a:t>4</a:t>
            </a:fld>
            <a:endParaRPr lang="tr-TR" altLang="tr-TR" smtClean="0"/>
          </a:p>
        </p:txBody>
      </p:sp>
      <p:sp>
        <p:nvSpPr>
          <p:cNvPr id="5126" name="Rectangle 9"/>
          <p:cNvSpPr>
            <a:spLocks noChangeArrowheads="1"/>
          </p:cNvSpPr>
          <p:nvPr/>
        </p:nvSpPr>
        <p:spPr bwMode="auto">
          <a:xfrm>
            <a:off x="381000" y="3200400"/>
            <a:ext cx="8534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90000"/>
              </a:lnSpc>
              <a:spcBef>
                <a:spcPct val="20000"/>
              </a:spcBef>
            </a:pPr>
            <a:r>
              <a:rPr lang="tr-TR" altLang="tr-TR" sz="2400" dirty="0" smtClean="0"/>
              <a:t>Bu </a:t>
            </a:r>
            <a:r>
              <a:rPr lang="tr-TR" altLang="tr-TR" sz="2400" dirty="0"/>
              <a:t>örnekten görüleceği üzere gözlemlerin aritmetik ortalamadan uzaklığı alıp toplandığında 0 elde edildiğinden dolayı bu problem mutlak değer kullanarak veya </a:t>
            </a:r>
            <a:r>
              <a:rPr lang="tr-TR" altLang="tr-TR" sz="2400" dirty="0" err="1"/>
              <a:t>üssel</a:t>
            </a:r>
            <a:r>
              <a:rPr lang="tr-TR" altLang="tr-TR" sz="2400" dirty="0"/>
              <a:t> (</a:t>
            </a:r>
            <a:r>
              <a:rPr lang="tr-TR" altLang="tr-TR" sz="2400" dirty="0" err="1"/>
              <a:t>karesel</a:t>
            </a:r>
            <a:r>
              <a:rPr lang="tr-TR" altLang="tr-TR" sz="2400" dirty="0"/>
              <a:t>) uzaklık alınarak ortadan kaldırılır.</a:t>
            </a:r>
          </a:p>
        </p:txBody>
      </p:sp>
    </p:spTree>
    <p:extLst>
      <p:ext uri="{BB962C8B-B14F-4D97-AF65-F5344CB8AC3E}">
        <p14:creationId xmlns:p14="http://schemas.microsoft.com/office/powerpoint/2010/main" val="3720921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2"/>
          <p:cNvSpPr>
            <a:spLocks noGrp="1" noChangeArrowheads="1"/>
          </p:cNvSpPr>
          <p:nvPr>
            <p:ph type="title"/>
          </p:nvPr>
        </p:nvSpPr>
        <p:spPr>
          <a:xfrm>
            <a:off x="457200" y="57151"/>
            <a:ext cx="8229600" cy="651272"/>
          </a:xfrm>
        </p:spPr>
        <p:txBody>
          <a:bodyPr rtlCol="0">
            <a:normAutofit/>
          </a:bodyPr>
          <a:lstStyle/>
          <a:p>
            <a:pPr marL="484632" eaLnBrk="1" fontAlgn="auto" hangingPunct="1">
              <a:spcAft>
                <a:spcPts val="0"/>
              </a:spcAft>
              <a:defRPr/>
            </a:pPr>
            <a:r>
              <a:rPr lang="tr-TR" altLang="tr-TR" sz="3200" dirty="0" smtClean="0"/>
              <a:t>Ortalama </a:t>
            </a:r>
            <a:r>
              <a:rPr lang="tr-TR" altLang="tr-TR" sz="3200" dirty="0" smtClean="0"/>
              <a:t>Mutlak Sapma(OMS) </a:t>
            </a:r>
            <a:endParaRPr lang="en-US" altLang="tr-TR" sz="3200" dirty="0" smtClean="0"/>
          </a:p>
        </p:txBody>
      </p:sp>
      <p:sp>
        <p:nvSpPr>
          <p:cNvPr id="6147" name="Rectangle 3"/>
          <p:cNvSpPr>
            <a:spLocks noGrp="1" noChangeArrowheads="1"/>
          </p:cNvSpPr>
          <p:nvPr>
            <p:ph type="body" sz="half" idx="1"/>
          </p:nvPr>
        </p:nvSpPr>
        <p:spPr>
          <a:xfrm>
            <a:off x="759542" y="973394"/>
            <a:ext cx="8003458" cy="1843548"/>
          </a:xfrm>
        </p:spPr>
        <p:txBody>
          <a:bodyPr>
            <a:normAutofit fontScale="92500"/>
          </a:bodyPr>
          <a:lstStyle/>
          <a:p>
            <a:pPr marL="0" indent="0" algn="just" eaLnBrk="1" hangingPunct="1">
              <a:buNone/>
            </a:pPr>
            <a:r>
              <a:rPr lang="tr-TR" altLang="tr-TR" sz="2000" dirty="0" smtClean="0"/>
              <a:t>Veri </a:t>
            </a:r>
            <a:r>
              <a:rPr lang="tr-TR" altLang="tr-TR" sz="2000" dirty="0" smtClean="0"/>
              <a:t>setindeki her bir gözlem değerinin aritmetik ortalamadan farklarının mutlak değerlerinin toplamının örnek hacmine bölünmesiyle elde edilir.</a:t>
            </a:r>
          </a:p>
          <a:p>
            <a:pPr marL="0" indent="0" algn="just" eaLnBrk="1" hangingPunct="1">
              <a:buNone/>
            </a:pPr>
            <a:endParaRPr lang="tr-TR" altLang="tr-TR" sz="2000" dirty="0"/>
          </a:p>
          <a:p>
            <a:pPr marL="0" indent="0" algn="just" eaLnBrk="1" hangingPunct="1">
              <a:buNone/>
            </a:pPr>
            <a:r>
              <a:rPr lang="tr-TR" altLang="tr-TR" sz="2000" dirty="0" smtClean="0"/>
              <a:t>Gözlem </a:t>
            </a:r>
            <a:r>
              <a:rPr lang="tr-TR" altLang="tr-TR" sz="2000" dirty="0" smtClean="0"/>
              <a:t>değerlerinin aritmetik ortalamadan faklarının toplamı 0 olacağından bu problemi ortadan kaldırmak için mutlak değer ifadesi kullanılır. </a:t>
            </a:r>
            <a:endParaRPr lang="tr-TR" altLang="tr-TR" sz="2000" baseline="30000" dirty="0" smtClean="0"/>
          </a:p>
        </p:txBody>
      </p:sp>
      <p:graphicFrame>
        <p:nvGraphicFramePr>
          <p:cNvPr id="6148" name="Object 8"/>
          <p:cNvGraphicFramePr>
            <a:graphicFrameLocks noGrp="1" noChangeAspect="1"/>
          </p:cNvGraphicFramePr>
          <p:nvPr>
            <p:ph sz="quarter" idx="2"/>
            <p:extLst>
              <p:ext uri="{D42A27DB-BD31-4B8C-83A1-F6EECF244321}">
                <p14:modId xmlns:p14="http://schemas.microsoft.com/office/powerpoint/2010/main" val="707945674"/>
              </p:ext>
            </p:extLst>
          </p:nvPr>
        </p:nvGraphicFramePr>
        <p:xfrm>
          <a:off x="4159045" y="2697112"/>
          <a:ext cx="2209800" cy="914400"/>
        </p:xfrm>
        <a:graphic>
          <a:graphicData uri="http://schemas.openxmlformats.org/presentationml/2006/ole">
            <mc:AlternateContent xmlns:mc="http://schemas.openxmlformats.org/markup-compatibility/2006">
              <mc:Choice xmlns:v="urn:schemas-microsoft-com:vml" Requires="v">
                <p:oleObj spid="_x0000_s2055" name="Equation" r:id="rId3" imgW="1104900" imgH="609600" progId="Equation.3">
                  <p:embed/>
                </p:oleObj>
              </mc:Choice>
              <mc:Fallback>
                <p:oleObj name="Equation" r:id="rId3" imgW="1104900" imgH="609600"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9045" y="2697112"/>
                        <a:ext cx="22098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9"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FCDD356A-BEF2-4C99-A6E0-2B37BE0ED8FE}" type="slidenum">
              <a:rPr lang="tr-TR" altLang="tr-TR" smtClean="0"/>
              <a:pPr eaLnBrk="1" hangingPunct="1"/>
              <a:t>5</a:t>
            </a:fld>
            <a:endParaRPr lang="tr-TR" altLang="tr-TR" smtClean="0"/>
          </a:p>
        </p:txBody>
      </p:sp>
      <p:sp>
        <p:nvSpPr>
          <p:cNvPr id="6150" name="Text Box 7"/>
          <p:cNvSpPr txBox="1">
            <a:spLocks noChangeArrowheads="1"/>
          </p:cNvSpPr>
          <p:nvPr/>
        </p:nvSpPr>
        <p:spPr bwMode="auto">
          <a:xfrm>
            <a:off x="1546123" y="3047876"/>
            <a:ext cx="2465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tr-TR" altLang="tr-TR" sz="2400" dirty="0"/>
              <a:t>Basit seriler İçin:</a:t>
            </a:r>
          </a:p>
        </p:txBody>
      </p:sp>
    </p:spTree>
    <p:extLst>
      <p:ext uri="{BB962C8B-B14F-4D97-AF65-F5344CB8AC3E}">
        <p14:creationId xmlns:p14="http://schemas.microsoft.com/office/powerpoint/2010/main" val="24272009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a:xfrm>
            <a:off x="457200" y="342900"/>
            <a:ext cx="8229600" cy="857250"/>
          </a:xfrm>
        </p:spPr>
        <p:txBody>
          <a:bodyPr rtlCol="0">
            <a:noAutofit/>
          </a:bodyPr>
          <a:lstStyle/>
          <a:p>
            <a:pPr algn="just" eaLnBrk="1" fontAlgn="auto" hangingPunct="1">
              <a:spcAft>
                <a:spcPts val="0"/>
              </a:spcAft>
              <a:defRPr/>
            </a:pPr>
            <a:r>
              <a:rPr lang="tr-TR" altLang="tr-TR" sz="2400" b="1" dirty="0" smtClean="0">
                <a:latin typeface="+mn-lt"/>
              </a:rPr>
              <a:t>Örnek</a:t>
            </a:r>
            <a:r>
              <a:rPr lang="tr-TR" altLang="tr-TR" sz="2400" dirty="0" smtClean="0">
                <a:latin typeface="+mn-lt"/>
              </a:rPr>
              <a:t>: Sosyoloji dersini alan 10 öğrencinin vize notları aşağıdaki gibi sıralanmıştır. Buna göre vize notları için ortalama mutlak sapma değerini hesaplayınız.</a:t>
            </a:r>
          </a:p>
        </p:txBody>
      </p:sp>
      <p:graphicFrame>
        <p:nvGraphicFramePr>
          <p:cNvPr id="7171" name="Object 6"/>
          <p:cNvGraphicFramePr>
            <a:graphicFrameLocks noGrp="1" noChangeAspect="1"/>
          </p:cNvGraphicFramePr>
          <p:nvPr>
            <p:ph sz="half" idx="1"/>
          </p:nvPr>
        </p:nvGraphicFramePr>
        <p:xfrm>
          <a:off x="914400" y="3886200"/>
          <a:ext cx="4038600" cy="826294"/>
        </p:xfrm>
        <a:graphic>
          <a:graphicData uri="http://schemas.openxmlformats.org/presentationml/2006/ole">
            <mc:AlternateContent xmlns:mc="http://schemas.openxmlformats.org/markup-compatibility/2006">
              <mc:Choice xmlns:v="urn:schemas-microsoft-com:vml" Requires="v">
                <p:oleObj spid="_x0000_s3084" name="Denklem" r:id="rId3" imgW="5118100" imgH="1397000" progId="Equation.3">
                  <p:embed/>
                </p:oleObj>
              </mc:Choice>
              <mc:Fallback>
                <p:oleObj name="Denklem" r:id="rId3" imgW="5118100" imgH="1397000"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886200"/>
                        <a:ext cx="4038600" cy="826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2" name="Object 8"/>
          <p:cNvGraphicFramePr>
            <a:graphicFrameLocks noGrp="1" noChangeAspect="1"/>
          </p:cNvGraphicFramePr>
          <p:nvPr>
            <p:ph sz="half" idx="2"/>
          </p:nvPr>
        </p:nvGraphicFramePr>
        <p:xfrm>
          <a:off x="762001" y="2571750"/>
          <a:ext cx="5318125" cy="884635"/>
        </p:xfrm>
        <a:graphic>
          <a:graphicData uri="http://schemas.openxmlformats.org/presentationml/2006/ole">
            <mc:AlternateContent xmlns:mc="http://schemas.openxmlformats.org/markup-compatibility/2006">
              <mc:Choice xmlns:v="urn:schemas-microsoft-com:vml" Requires="v">
                <p:oleObj spid="_x0000_s3085" name="Denklem" r:id="rId5" imgW="3263900" imgH="723900" progId="Equation.3">
                  <p:embed/>
                </p:oleObj>
              </mc:Choice>
              <mc:Fallback>
                <p:oleObj name="Denklem" r:id="rId5" imgW="3263900" imgH="723900" progId="Equation.3">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1" y="2571750"/>
                        <a:ext cx="5318125" cy="8846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3" name="6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145676E2-8530-44D2-8F84-E8967612D846}" type="slidenum">
              <a:rPr lang="tr-TR" altLang="tr-TR" smtClean="0"/>
              <a:pPr eaLnBrk="1" hangingPunct="1"/>
              <a:t>6</a:t>
            </a:fld>
            <a:endParaRPr lang="tr-TR" altLang="tr-TR" smtClean="0"/>
          </a:p>
        </p:txBody>
      </p:sp>
      <p:sp>
        <p:nvSpPr>
          <p:cNvPr id="7174" name="Rectangle 3"/>
          <p:cNvSpPr>
            <a:spLocks noChangeArrowheads="1"/>
          </p:cNvSpPr>
          <p:nvPr/>
        </p:nvSpPr>
        <p:spPr bwMode="auto">
          <a:xfrm>
            <a:off x="533400" y="1543050"/>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a:r>
              <a:rPr lang="tr-TR" altLang="tr-TR" sz="2400" dirty="0"/>
              <a:t>30,41,53,61,68,79,82,88,90,98</a:t>
            </a:r>
          </a:p>
        </p:txBody>
      </p:sp>
    </p:spTree>
    <p:extLst>
      <p:ext uri="{BB962C8B-B14F-4D97-AF65-F5344CB8AC3E}">
        <p14:creationId xmlns:p14="http://schemas.microsoft.com/office/powerpoint/2010/main" val="4035269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457200" y="57151"/>
            <a:ext cx="8229600" cy="651272"/>
          </a:xfrm>
        </p:spPr>
        <p:txBody>
          <a:bodyPr rtlCol="0">
            <a:normAutofit/>
          </a:bodyPr>
          <a:lstStyle/>
          <a:p>
            <a:pPr marL="484632" eaLnBrk="1" fontAlgn="auto" hangingPunct="1">
              <a:spcAft>
                <a:spcPts val="0"/>
              </a:spcAft>
              <a:defRPr/>
            </a:pPr>
            <a:r>
              <a:rPr lang="tr-TR" altLang="tr-TR" sz="3200" dirty="0" smtClean="0"/>
              <a:t> </a:t>
            </a:r>
            <a:r>
              <a:rPr lang="tr-TR" altLang="tr-TR" sz="3200" dirty="0" smtClean="0"/>
              <a:t>Varyans </a:t>
            </a:r>
            <a:endParaRPr lang="en-US" altLang="tr-TR" sz="3200" dirty="0" smtClean="0"/>
          </a:p>
        </p:txBody>
      </p:sp>
      <p:sp>
        <p:nvSpPr>
          <p:cNvPr id="8195" name="Rectangle 3"/>
          <p:cNvSpPr>
            <a:spLocks noGrp="1" noChangeArrowheads="1"/>
          </p:cNvSpPr>
          <p:nvPr>
            <p:ph type="body" sz="half" idx="1"/>
          </p:nvPr>
        </p:nvSpPr>
        <p:spPr>
          <a:xfrm>
            <a:off x="152400" y="914400"/>
            <a:ext cx="8686800" cy="4000500"/>
          </a:xfrm>
        </p:spPr>
        <p:txBody>
          <a:bodyPr>
            <a:normAutofit/>
          </a:bodyPr>
          <a:lstStyle/>
          <a:p>
            <a:pPr marL="0" indent="0" algn="just" eaLnBrk="1" hangingPunct="1">
              <a:lnSpc>
                <a:spcPct val="150000"/>
              </a:lnSpc>
              <a:buNone/>
            </a:pPr>
            <a:r>
              <a:rPr lang="tr-TR" altLang="tr-TR" sz="2000" dirty="0" smtClean="0"/>
              <a:t>Ortalama </a:t>
            </a:r>
            <a:r>
              <a:rPr lang="tr-TR" altLang="tr-TR" sz="2000" dirty="0" smtClean="0"/>
              <a:t>mutlak sapmada kullanılan mutlak değerli ifadeler ile işlem yapmanın zor hatta bazı durumlarda imkansız olması sebebiyle yeni değişkenlik ölçüsüne ihtiyaç duyulmaktadır</a:t>
            </a:r>
            <a:r>
              <a:rPr lang="tr-TR" altLang="tr-TR" sz="2000" dirty="0" smtClean="0"/>
              <a:t>.</a:t>
            </a:r>
            <a:endParaRPr lang="tr-TR" altLang="tr-TR" sz="2000" dirty="0" smtClean="0"/>
          </a:p>
          <a:p>
            <a:pPr marL="0" indent="0" algn="just" eaLnBrk="1" hangingPunct="1">
              <a:lnSpc>
                <a:spcPct val="150000"/>
              </a:lnSpc>
              <a:buNone/>
            </a:pPr>
            <a:r>
              <a:rPr lang="tr-TR" altLang="tr-TR" sz="2000" dirty="0" smtClean="0"/>
              <a:t>Mutlak </a:t>
            </a:r>
            <a:r>
              <a:rPr lang="tr-TR" altLang="tr-TR" sz="2000" dirty="0" smtClean="0"/>
              <a:t>değer ifadesindeki zorluk aritmetik ortalamadan farkların karelerinin alınmasıyla ortadan kalkmaktadır</a:t>
            </a:r>
            <a:r>
              <a:rPr lang="tr-TR" altLang="tr-TR" sz="2000" dirty="0" smtClean="0"/>
              <a:t>.</a:t>
            </a:r>
            <a:endParaRPr lang="tr-TR" altLang="tr-TR" sz="2000" dirty="0" smtClean="0"/>
          </a:p>
          <a:p>
            <a:pPr marL="0" indent="0" algn="just" eaLnBrk="1" hangingPunct="1">
              <a:lnSpc>
                <a:spcPct val="150000"/>
              </a:lnSpc>
              <a:buNone/>
            </a:pPr>
            <a:r>
              <a:rPr lang="tr-TR" altLang="tr-TR" sz="2000" b="1" i="1" dirty="0" smtClean="0"/>
              <a:t>Veri </a:t>
            </a:r>
            <a:r>
              <a:rPr lang="tr-TR" altLang="tr-TR" sz="2000" b="1" i="1" dirty="0" smtClean="0"/>
              <a:t>setindeki her bir gözlem değerinin aritmetik ortalamadan farklarının karelerinin toplamının örnek hacminin bir eksiğine bölünmesinden elde edilen değişkenlik ölçüsüne örnek varyansı adı verilir.  </a:t>
            </a:r>
            <a:endParaRPr lang="tr-TR" altLang="tr-TR" sz="2000" b="1" i="1" baseline="30000" dirty="0" smtClean="0"/>
          </a:p>
        </p:txBody>
      </p:sp>
      <p:sp>
        <p:nvSpPr>
          <p:cNvPr id="8196"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BB63D335-ACFE-41C7-B116-622D94C3780C}" type="slidenum">
              <a:rPr lang="tr-TR" altLang="tr-TR" smtClean="0"/>
              <a:pPr eaLnBrk="1" hangingPunct="1"/>
              <a:t>7</a:t>
            </a:fld>
            <a:endParaRPr lang="tr-TR" altLang="tr-TR" smtClean="0"/>
          </a:p>
        </p:txBody>
      </p:sp>
    </p:spTree>
    <p:extLst>
      <p:ext uri="{BB962C8B-B14F-4D97-AF65-F5344CB8AC3E}">
        <p14:creationId xmlns:p14="http://schemas.microsoft.com/office/powerpoint/2010/main" val="283060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457200" y="57151"/>
            <a:ext cx="8229600" cy="651272"/>
          </a:xfrm>
        </p:spPr>
        <p:txBody>
          <a:bodyPr rtlCol="0">
            <a:normAutofit/>
          </a:bodyPr>
          <a:lstStyle/>
          <a:p>
            <a:pPr marL="484632" eaLnBrk="1" fontAlgn="auto" hangingPunct="1">
              <a:spcAft>
                <a:spcPts val="0"/>
              </a:spcAft>
              <a:defRPr/>
            </a:pPr>
            <a:r>
              <a:rPr lang="tr-TR" altLang="tr-TR" sz="3200" dirty="0" smtClean="0"/>
              <a:t>Varyans </a:t>
            </a:r>
            <a:endParaRPr lang="en-US" altLang="tr-TR" sz="3200" dirty="0" smtClean="0"/>
          </a:p>
        </p:txBody>
      </p:sp>
      <p:sp>
        <p:nvSpPr>
          <p:cNvPr id="9219" name="Rectangle 3"/>
          <p:cNvSpPr>
            <a:spLocks noGrp="1" noChangeArrowheads="1"/>
          </p:cNvSpPr>
          <p:nvPr>
            <p:ph type="body" sz="half" idx="1"/>
          </p:nvPr>
        </p:nvSpPr>
        <p:spPr>
          <a:xfrm>
            <a:off x="152400" y="914400"/>
            <a:ext cx="8686800" cy="4000500"/>
          </a:xfrm>
        </p:spPr>
        <p:txBody>
          <a:bodyPr>
            <a:normAutofit lnSpcReduction="10000"/>
          </a:bodyPr>
          <a:lstStyle/>
          <a:p>
            <a:pPr marL="0" indent="0" algn="just" eaLnBrk="1" hangingPunct="1"/>
            <a:r>
              <a:rPr lang="tr-TR" altLang="tr-TR" sz="1800" smtClean="0"/>
              <a:t>  </a:t>
            </a:r>
            <a:r>
              <a:rPr lang="tr-TR" altLang="tr-TR" sz="2400" smtClean="0"/>
              <a:t>Olasılık kuramı ve istatistik bilim dallarında varyans bir rassal değişken, bir olasılık dağılımı veya örneklem için istatistiksel yayılımın, mümkün bütün değerlerin beklenen değer veya ortalamadan uzaklıklarının karelerinin ortalaması şeklinde bulunan bir ölçüdür. </a:t>
            </a:r>
          </a:p>
          <a:p>
            <a:pPr marL="0" indent="0" algn="just" eaLnBrk="1" hangingPunct="1"/>
            <a:r>
              <a:rPr lang="tr-TR" altLang="tr-TR" sz="2400" smtClean="0"/>
              <a:t>Ortalama bir dağılımın merkezsel konum noktasını bulmaya çalışırken, varyans değerlerin ne ölçekte veya ne derecede yaygın olduklarını tanımlamayı hedef alır. Varyans için ölçülme birimi orijinal değişkenin biriminin karesidir. Varyansın kare kökü standart sapma olarak adlandırılır; bunun ölçme birimi orijinal değişkenle aynı birimde olur ve bu nedenle daha kolayca yorumlanabilir.</a:t>
            </a:r>
            <a:endParaRPr lang="tr-TR" altLang="tr-TR" sz="2000" b="1" i="1" baseline="30000" smtClean="0"/>
          </a:p>
        </p:txBody>
      </p:sp>
      <p:sp>
        <p:nvSpPr>
          <p:cNvPr id="9220"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BFA79A20-0F27-4BAE-BA96-07C02756C1FF}" type="slidenum">
              <a:rPr lang="tr-TR" altLang="tr-TR" smtClean="0"/>
              <a:pPr eaLnBrk="1" hangingPunct="1"/>
              <a:t>8</a:t>
            </a:fld>
            <a:endParaRPr lang="tr-TR" altLang="tr-TR" smtClean="0"/>
          </a:p>
        </p:txBody>
      </p:sp>
    </p:spTree>
    <p:extLst>
      <p:ext uri="{BB962C8B-B14F-4D97-AF65-F5344CB8AC3E}">
        <p14:creationId xmlns:p14="http://schemas.microsoft.com/office/powerpoint/2010/main" val="9882876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7"/>
          <p:cNvGraphicFramePr>
            <a:graphicFrameLocks noGrp="1" noChangeAspect="1"/>
          </p:cNvGraphicFramePr>
          <p:nvPr>
            <p:ph sz="quarter" idx="1"/>
          </p:nvPr>
        </p:nvGraphicFramePr>
        <p:xfrm>
          <a:off x="4876800" y="509587"/>
          <a:ext cx="2895600" cy="862013"/>
        </p:xfrm>
        <a:graphic>
          <a:graphicData uri="http://schemas.openxmlformats.org/presentationml/2006/ole">
            <mc:AlternateContent xmlns:mc="http://schemas.openxmlformats.org/markup-compatibility/2006">
              <mc:Choice xmlns:v="urn:schemas-microsoft-com:vml" Requires="v">
                <p:oleObj spid="_x0000_s4108" name="Denklem" r:id="rId3" imgW="1600200" imgH="635000" progId="Equation.3">
                  <p:embed/>
                </p:oleObj>
              </mc:Choice>
              <mc:Fallback>
                <p:oleObj name="Denklem" r:id="rId3" imgW="1600200" imgH="635000"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09587"/>
                        <a:ext cx="2895600" cy="862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3" name="Object 9"/>
          <p:cNvGraphicFramePr>
            <a:graphicFrameLocks noGrp="1" noChangeAspect="1"/>
          </p:cNvGraphicFramePr>
          <p:nvPr>
            <p:ph sz="quarter" idx="2"/>
            <p:extLst>
              <p:ext uri="{D42A27DB-BD31-4B8C-83A1-F6EECF244321}">
                <p14:modId xmlns:p14="http://schemas.microsoft.com/office/powerpoint/2010/main" val="509535830"/>
              </p:ext>
            </p:extLst>
          </p:nvPr>
        </p:nvGraphicFramePr>
        <p:xfrm>
          <a:off x="4918588" y="2110864"/>
          <a:ext cx="2438400" cy="876300"/>
        </p:xfrm>
        <a:graphic>
          <a:graphicData uri="http://schemas.openxmlformats.org/presentationml/2006/ole">
            <mc:AlternateContent xmlns:mc="http://schemas.openxmlformats.org/markup-compatibility/2006">
              <mc:Choice xmlns:v="urn:schemas-microsoft-com:vml" Requires="v">
                <p:oleObj spid="_x0000_s4109" name="Denklem" r:id="rId5" imgW="1511300" imgH="723900" progId="Equation.3">
                  <p:embed/>
                </p:oleObj>
              </mc:Choice>
              <mc:Fallback>
                <p:oleObj name="Denklem" r:id="rId5" imgW="1511300" imgH="723900" progId="Equation.3">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8588" y="2110864"/>
                        <a:ext cx="2438400"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4" name="8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4771BDE8-59F9-45BD-AF20-0973F1D023D0}" type="slidenum">
              <a:rPr lang="tr-TR" altLang="tr-TR" smtClean="0"/>
              <a:pPr eaLnBrk="1" hangingPunct="1"/>
              <a:t>9</a:t>
            </a:fld>
            <a:endParaRPr lang="tr-TR" altLang="tr-TR" smtClean="0"/>
          </a:p>
        </p:txBody>
      </p:sp>
      <p:sp>
        <p:nvSpPr>
          <p:cNvPr id="10245" name="Text Box 4"/>
          <p:cNvSpPr txBox="1">
            <a:spLocks noChangeArrowheads="1"/>
          </p:cNvSpPr>
          <p:nvPr/>
        </p:nvSpPr>
        <p:spPr bwMode="auto">
          <a:xfrm>
            <a:off x="533400" y="331839"/>
            <a:ext cx="8072284"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tr-TR" altLang="tr-TR" sz="2400" b="1" dirty="0"/>
              <a:t>Basit seriler İçin:</a:t>
            </a:r>
          </a:p>
          <a:p>
            <a:pPr algn="l">
              <a:spcBef>
                <a:spcPct val="50000"/>
              </a:spcBef>
            </a:pPr>
            <a:r>
              <a:rPr lang="tr-TR" altLang="tr-TR" sz="2400" dirty="0"/>
              <a:t>    </a:t>
            </a:r>
            <a:r>
              <a:rPr lang="tr-TR" altLang="tr-TR" sz="2400" dirty="0" smtClean="0"/>
              <a:t>Popülasyon </a:t>
            </a:r>
            <a:r>
              <a:rPr lang="tr-TR" altLang="tr-TR" sz="2400" dirty="0"/>
              <a:t>Varyansı: </a:t>
            </a:r>
          </a:p>
          <a:p>
            <a:pPr algn="l">
              <a:spcBef>
                <a:spcPct val="50000"/>
              </a:spcBef>
            </a:pPr>
            <a:r>
              <a:rPr lang="tr-TR" altLang="tr-TR" sz="2400" dirty="0"/>
              <a:t>       </a:t>
            </a:r>
            <a:r>
              <a:rPr lang="tr-TR" altLang="tr-TR" sz="2000" dirty="0">
                <a:latin typeface="Symbol" pitchFamily="18" charset="2"/>
              </a:rPr>
              <a:t>m :</a:t>
            </a:r>
            <a:r>
              <a:rPr lang="tr-TR" altLang="tr-TR" sz="2000" dirty="0"/>
              <a:t> </a:t>
            </a:r>
            <a:r>
              <a:rPr lang="tr-TR" altLang="tr-TR" sz="2000" dirty="0" smtClean="0"/>
              <a:t>Popülasyon </a:t>
            </a:r>
            <a:r>
              <a:rPr lang="tr-TR" altLang="tr-TR" sz="2000" dirty="0"/>
              <a:t>Ortalaması    N : </a:t>
            </a:r>
            <a:r>
              <a:rPr lang="tr-TR" altLang="tr-TR" sz="2000" dirty="0" smtClean="0"/>
              <a:t>Popülasyon </a:t>
            </a:r>
            <a:r>
              <a:rPr lang="tr-TR" altLang="tr-TR" sz="2000" dirty="0"/>
              <a:t>Hacmi</a:t>
            </a:r>
          </a:p>
          <a:p>
            <a:pPr algn="l">
              <a:spcBef>
                <a:spcPct val="50000"/>
              </a:spcBef>
            </a:pPr>
            <a:endParaRPr lang="tr-TR" altLang="tr-TR" sz="2000" dirty="0"/>
          </a:p>
          <a:p>
            <a:pPr algn="l">
              <a:spcBef>
                <a:spcPct val="50000"/>
              </a:spcBef>
            </a:pPr>
            <a:r>
              <a:rPr lang="tr-TR" altLang="tr-TR" sz="2000" dirty="0"/>
              <a:t>    </a:t>
            </a:r>
            <a:r>
              <a:rPr lang="tr-TR" altLang="tr-TR" sz="2400" dirty="0"/>
              <a:t>Örnek Varyansı :        </a:t>
            </a:r>
          </a:p>
        </p:txBody>
      </p:sp>
    </p:spTree>
    <p:extLst>
      <p:ext uri="{BB962C8B-B14F-4D97-AF65-F5344CB8AC3E}">
        <p14:creationId xmlns:p14="http://schemas.microsoft.com/office/powerpoint/2010/main" val="11393522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228600" y="148828"/>
            <a:ext cx="8229600" cy="651272"/>
          </a:xfrm>
        </p:spPr>
        <p:txBody>
          <a:bodyPr rtlCol="0">
            <a:normAutofit/>
          </a:bodyPr>
          <a:lstStyle/>
          <a:p>
            <a:pPr marL="484632" eaLnBrk="1" fontAlgn="auto" hangingPunct="1">
              <a:spcAft>
                <a:spcPts val="0"/>
              </a:spcAft>
              <a:defRPr/>
            </a:pPr>
            <a:r>
              <a:rPr lang="tr-TR" altLang="tr-TR" sz="3200" dirty="0" smtClean="0"/>
              <a:t>Standart </a:t>
            </a:r>
            <a:r>
              <a:rPr lang="tr-TR" altLang="tr-TR" sz="3200" dirty="0" smtClean="0"/>
              <a:t>Sapma </a:t>
            </a:r>
            <a:endParaRPr lang="en-US" altLang="tr-TR" sz="3200" dirty="0" smtClean="0"/>
          </a:p>
        </p:txBody>
      </p:sp>
      <p:sp>
        <p:nvSpPr>
          <p:cNvPr id="11267" name="Rectangle 3"/>
          <p:cNvSpPr>
            <a:spLocks noGrp="1" noChangeArrowheads="1"/>
          </p:cNvSpPr>
          <p:nvPr>
            <p:ph type="body" sz="half" idx="1"/>
          </p:nvPr>
        </p:nvSpPr>
        <p:spPr>
          <a:xfrm>
            <a:off x="228600" y="914400"/>
            <a:ext cx="8686800" cy="4000500"/>
          </a:xfrm>
        </p:spPr>
        <p:txBody>
          <a:bodyPr>
            <a:normAutofit lnSpcReduction="10000"/>
          </a:bodyPr>
          <a:lstStyle/>
          <a:p>
            <a:pPr marL="0" indent="0" algn="just" eaLnBrk="1" hangingPunct="1">
              <a:lnSpc>
                <a:spcPct val="150000"/>
              </a:lnSpc>
              <a:buNone/>
            </a:pPr>
            <a:r>
              <a:rPr lang="tr-TR" altLang="tr-TR" sz="2400" dirty="0" smtClean="0"/>
              <a:t>Varyans </a:t>
            </a:r>
            <a:r>
              <a:rPr lang="tr-TR" altLang="tr-TR" sz="2400" dirty="0" smtClean="0"/>
              <a:t>hesaplanırken kullanılan verilerin kareleri alındığından verilerin ölçü biriminin karesi </a:t>
            </a:r>
            <a:r>
              <a:rPr lang="tr-TR" altLang="tr-TR" sz="2400" dirty="0" err="1" smtClean="0"/>
              <a:t>varyansında</a:t>
            </a:r>
            <a:r>
              <a:rPr lang="tr-TR" altLang="tr-TR" sz="2400" dirty="0" smtClean="0"/>
              <a:t> ölçü birimi mevcut ölçü birimini karesi olur.</a:t>
            </a:r>
          </a:p>
          <a:p>
            <a:pPr marL="0" indent="0" algn="just" eaLnBrk="1" hangingPunct="1">
              <a:lnSpc>
                <a:spcPct val="150000"/>
              </a:lnSpc>
              <a:buNone/>
            </a:pPr>
            <a:r>
              <a:rPr lang="tr-TR" altLang="tr-TR" sz="2400" b="1" dirty="0" smtClean="0"/>
              <a:t>Örnek</a:t>
            </a:r>
            <a:r>
              <a:rPr lang="tr-TR" altLang="tr-TR" sz="2400" b="1" dirty="0" smtClean="0"/>
              <a:t>: kg</a:t>
            </a:r>
            <a:r>
              <a:rPr lang="tr-TR" altLang="tr-TR" sz="2400" b="1" baseline="30000" dirty="0" smtClean="0"/>
              <a:t>2</a:t>
            </a:r>
            <a:r>
              <a:rPr lang="tr-TR" altLang="tr-TR" sz="2400" b="1" dirty="0" smtClean="0"/>
              <a:t>, cm</a:t>
            </a:r>
            <a:r>
              <a:rPr lang="tr-TR" altLang="tr-TR" sz="2400" b="1" baseline="30000" dirty="0" smtClean="0"/>
              <a:t>2  </a:t>
            </a:r>
            <a:r>
              <a:rPr lang="tr-TR" altLang="tr-TR" sz="2400" b="1" dirty="0" smtClean="0"/>
              <a:t>gibi.</a:t>
            </a:r>
          </a:p>
          <a:p>
            <a:pPr marL="0" indent="0" algn="just" eaLnBrk="1" hangingPunct="1">
              <a:lnSpc>
                <a:spcPct val="150000"/>
              </a:lnSpc>
              <a:buNone/>
            </a:pPr>
            <a:r>
              <a:rPr lang="tr-TR" altLang="tr-TR" sz="2400" dirty="0" smtClean="0"/>
              <a:t>Bu </a:t>
            </a:r>
            <a:r>
              <a:rPr lang="tr-TR" altLang="tr-TR" sz="2400" dirty="0" smtClean="0"/>
              <a:t>nitelendirme veriler açısından bir anlam taşımayacağından varyans yerine ortalama etrafındaki değişimin bir ölçüsü olarak onun pozitif karekökü olan </a:t>
            </a:r>
            <a:r>
              <a:rPr lang="tr-TR" altLang="tr-TR" sz="2400" b="1" i="1" dirty="0" smtClean="0"/>
              <a:t>standart sapma</a:t>
            </a:r>
            <a:r>
              <a:rPr lang="tr-TR" altLang="tr-TR" sz="2400" dirty="0" smtClean="0"/>
              <a:t> kullanılır.</a:t>
            </a:r>
          </a:p>
        </p:txBody>
      </p:sp>
      <p:sp>
        <p:nvSpPr>
          <p:cNvPr id="11268"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0472868D-974C-44EE-ADBA-139D668E18BE}" type="slidenum">
              <a:rPr lang="tr-TR" altLang="tr-TR" smtClean="0"/>
              <a:pPr eaLnBrk="1" hangingPunct="1"/>
              <a:t>10</a:t>
            </a:fld>
            <a:endParaRPr lang="tr-TR" altLang="tr-TR" smtClean="0"/>
          </a:p>
        </p:txBody>
      </p:sp>
    </p:spTree>
    <p:extLst>
      <p:ext uri="{BB962C8B-B14F-4D97-AF65-F5344CB8AC3E}">
        <p14:creationId xmlns:p14="http://schemas.microsoft.com/office/powerpoint/2010/main" val="643745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228600" y="148828"/>
            <a:ext cx="8229600" cy="651272"/>
          </a:xfrm>
        </p:spPr>
        <p:txBody>
          <a:bodyPr rtlCol="0">
            <a:normAutofit/>
          </a:bodyPr>
          <a:lstStyle/>
          <a:p>
            <a:pPr marL="484632" eaLnBrk="1" fontAlgn="auto" hangingPunct="1">
              <a:spcAft>
                <a:spcPts val="0"/>
              </a:spcAft>
              <a:defRPr/>
            </a:pPr>
            <a:r>
              <a:rPr lang="tr-TR" altLang="tr-TR" sz="3200" dirty="0" smtClean="0"/>
              <a:t> Standart Sapma </a:t>
            </a:r>
            <a:endParaRPr lang="en-US" altLang="tr-TR" sz="3200" dirty="0" smtClean="0"/>
          </a:p>
        </p:txBody>
      </p:sp>
      <p:sp>
        <p:nvSpPr>
          <p:cNvPr id="26628" name="Rectangle 3"/>
          <p:cNvSpPr>
            <a:spLocks noGrp="1" noChangeArrowheads="1"/>
          </p:cNvSpPr>
          <p:nvPr>
            <p:ph type="body" sz="half" idx="1"/>
          </p:nvPr>
        </p:nvSpPr>
        <p:spPr>
          <a:xfrm>
            <a:off x="228600" y="914400"/>
            <a:ext cx="8686800" cy="4000500"/>
          </a:xfrm>
        </p:spPr>
        <p:txBody>
          <a:bodyPr rtlCol="0">
            <a:normAutofit fontScale="77500" lnSpcReduction="20000"/>
          </a:bodyPr>
          <a:lstStyle/>
          <a:p>
            <a:pPr marL="0" indent="0" algn="just" eaLnBrk="1" fontAlgn="auto" hangingPunct="1">
              <a:spcAft>
                <a:spcPts val="0"/>
              </a:spcAft>
              <a:buNone/>
              <a:defRPr/>
            </a:pPr>
            <a:r>
              <a:rPr lang="tr-TR" altLang="tr-TR" sz="2800" dirty="0" smtClean="0"/>
              <a:t>Belli </a:t>
            </a:r>
            <a:r>
              <a:rPr lang="tr-TR" altLang="tr-TR" sz="2800" dirty="0"/>
              <a:t>bir seri sayı için standart sapma değerini bilmek ve bu kavramı anlamak demek bir ortalama etrafında bu serinin ne kadar yayılım gösterdiğini anlamaktır. Standart sapmanın büyük olması veri noktalarının ortalamadan daha uzak yayıldıklarını; küçük bir standart sapma ise ortalama etrafında daha çok yakın gruplaştıklarını gösterir</a:t>
            </a:r>
            <a:r>
              <a:rPr lang="tr-TR" altLang="tr-TR" sz="2800" dirty="0" smtClean="0"/>
              <a:t>.</a:t>
            </a:r>
          </a:p>
          <a:p>
            <a:pPr marL="0" indent="0" algn="just" eaLnBrk="1" fontAlgn="auto" hangingPunct="1">
              <a:spcAft>
                <a:spcPts val="0"/>
              </a:spcAft>
              <a:buNone/>
              <a:defRPr/>
            </a:pPr>
            <a:endParaRPr lang="tr-TR" altLang="tr-TR" sz="2800" dirty="0"/>
          </a:p>
          <a:p>
            <a:pPr marL="0" indent="0" algn="just" eaLnBrk="1" fontAlgn="auto" hangingPunct="1">
              <a:spcAft>
                <a:spcPts val="0"/>
              </a:spcAft>
              <a:buNone/>
              <a:defRPr/>
            </a:pPr>
            <a:r>
              <a:rPr lang="tr-TR" altLang="tr-TR" sz="2800" dirty="0" smtClean="0"/>
              <a:t>Standart </a:t>
            </a:r>
            <a:r>
              <a:rPr lang="tr-TR" altLang="tr-TR" sz="2800" dirty="0"/>
              <a:t>sapma </a:t>
            </a:r>
            <a:r>
              <a:rPr lang="tr-TR" altLang="tr-TR" sz="2800" dirty="0" smtClean="0"/>
              <a:t>belirsizliğin </a:t>
            </a:r>
            <a:r>
              <a:rPr lang="tr-TR" altLang="tr-TR" sz="2800" dirty="0"/>
              <a:t>bir ölçüsü olarak hizmet edebilir. </a:t>
            </a:r>
            <a:r>
              <a:rPr lang="tr-TR" altLang="tr-TR" sz="2800" dirty="0"/>
              <a:t>Fiziksel bilimlerde, tekrar tekrar yapılan deneyler ve deneylerde alınan ölçüler ise gösterilen standart sapma </a:t>
            </a:r>
            <a:r>
              <a:rPr lang="tr-TR" altLang="tr-TR" sz="2800" dirty="0" smtClean="0"/>
              <a:t>olgusu </a:t>
            </a:r>
            <a:r>
              <a:rPr lang="tr-TR" altLang="tr-TR" sz="2800" dirty="0"/>
              <a:t>bu deneyin ölçülmesindeki kesinlik ve doğruluğunu gösterir. Ölçümlerin teoriye dayanan bir tahmin ile </a:t>
            </a:r>
            <a:r>
              <a:rPr lang="tr-TR" altLang="tr-TR" sz="2800" dirty="0" smtClean="0"/>
              <a:t>karşılaştırıp </a:t>
            </a:r>
            <a:r>
              <a:rPr lang="tr-TR" altLang="tr-TR" sz="2800" dirty="0"/>
              <a:t>birbirine uygunluk gösterip göstermediğine karar vermede ölçümlerin standart </a:t>
            </a:r>
            <a:r>
              <a:rPr lang="tr-TR" altLang="tr-TR" sz="2800" dirty="0" smtClean="0"/>
              <a:t>sapması önemli </a:t>
            </a:r>
            <a:r>
              <a:rPr lang="tr-TR" altLang="tr-TR" sz="2800" dirty="0"/>
              <a:t>rol oynar. Eğer </a:t>
            </a:r>
            <a:r>
              <a:rPr lang="tr-TR" altLang="tr-TR" sz="2800" dirty="0" smtClean="0"/>
              <a:t>ölçümlerin </a:t>
            </a:r>
            <a:r>
              <a:rPr lang="tr-TR" altLang="tr-TR" sz="2800" dirty="0"/>
              <a:t>standart sapması teorik tahminden çok daha uzaksa, sınanan teorinin </a:t>
            </a:r>
            <a:r>
              <a:rPr lang="tr-TR" altLang="tr-TR" sz="2800" dirty="0" smtClean="0"/>
              <a:t>değiştirilmesi </a:t>
            </a:r>
            <a:r>
              <a:rPr lang="tr-TR" altLang="tr-TR" sz="2800" dirty="0"/>
              <a:t>gerekir. İşte bu uzaklık standart sapmalarla belirlenir.</a:t>
            </a:r>
            <a:endParaRPr lang="tr-TR" altLang="tr-TR" sz="2800" dirty="0" smtClean="0"/>
          </a:p>
        </p:txBody>
      </p:sp>
      <p:sp>
        <p:nvSpPr>
          <p:cNvPr id="12292"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7F105422-2D48-4EFD-B015-F7841A1CCC8A}" type="slidenum">
              <a:rPr lang="tr-TR" altLang="tr-TR" smtClean="0"/>
              <a:pPr eaLnBrk="1" hangingPunct="1"/>
              <a:t>11</a:t>
            </a:fld>
            <a:endParaRPr lang="tr-TR" altLang="tr-TR" smtClean="0"/>
          </a:p>
        </p:txBody>
      </p:sp>
    </p:spTree>
    <p:extLst>
      <p:ext uri="{BB962C8B-B14F-4D97-AF65-F5344CB8AC3E}">
        <p14:creationId xmlns:p14="http://schemas.microsoft.com/office/powerpoint/2010/main" val="3281562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228600" y="148828"/>
            <a:ext cx="8229600" cy="651272"/>
          </a:xfrm>
        </p:spPr>
        <p:txBody>
          <a:bodyPr rtlCol="0">
            <a:normAutofit/>
          </a:bodyPr>
          <a:lstStyle/>
          <a:p>
            <a:pPr marL="484632" eaLnBrk="1" fontAlgn="auto" hangingPunct="1">
              <a:spcAft>
                <a:spcPts val="0"/>
              </a:spcAft>
              <a:defRPr/>
            </a:pPr>
            <a:r>
              <a:rPr lang="tr-TR" altLang="tr-TR" sz="3200" dirty="0" smtClean="0"/>
              <a:t> Standart Sapma </a:t>
            </a:r>
            <a:endParaRPr lang="en-US" altLang="tr-TR" sz="3200" dirty="0" smtClean="0"/>
          </a:p>
        </p:txBody>
      </p:sp>
      <p:sp>
        <p:nvSpPr>
          <p:cNvPr id="13315" name="Rectangle 3"/>
          <p:cNvSpPr>
            <a:spLocks noGrp="1" noChangeArrowheads="1"/>
          </p:cNvSpPr>
          <p:nvPr>
            <p:ph type="body" sz="half" idx="1"/>
          </p:nvPr>
        </p:nvSpPr>
        <p:spPr>
          <a:xfrm>
            <a:off x="228600" y="914400"/>
            <a:ext cx="8686800" cy="4000500"/>
          </a:xfrm>
        </p:spPr>
        <p:txBody>
          <a:bodyPr/>
          <a:lstStyle/>
          <a:p>
            <a:pPr marL="0" indent="0" algn="just" eaLnBrk="1" hangingPunct="1">
              <a:buNone/>
            </a:pPr>
            <a:r>
              <a:rPr lang="tr-TR" altLang="tr-TR" sz="2800" dirty="0" smtClean="0"/>
              <a:t>Standart sapma </a:t>
            </a:r>
            <a:r>
              <a:rPr lang="tr-TR" altLang="tr-TR" sz="2800" dirty="0" err="1" smtClean="0"/>
              <a:t>varyansın</a:t>
            </a:r>
            <a:r>
              <a:rPr lang="tr-TR" altLang="tr-TR" sz="2800" dirty="0" smtClean="0"/>
              <a:t> kare köküdür. Daha matematiksel bir ifade ile standart sapma veri değerlerinin aritmetik ortalamadan farklarının karelerinin toplamının veri sayısı -1'e bölümünün kare köküdür, yani verilerin ortalamadan sapmalarının kareler ortalamasının karekökü olarak tanımlanır. </a:t>
            </a:r>
            <a:endParaRPr lang="tr-TR" altLang="tr-TR" sz="2800" dirty="0" smtClean="0"/>
          </a:p>
          <a:p>
            <a:pPr marL="0" indent="0" algn="just" eaLnBrk="1" hangingPunct="1">
              <a:buNone/>
            </a:pPr>
            <a:r>
              <a:rPr lang="tr-TR" altLang="tr-TR" sz="2800" dirty="0" smtClean="0"/>
              <a:t>Standart </a:t>
            </a:r>
            <a:r>
              <a:rPr lang="tr-TR" altLang="tr-TR" sz="2800" dirty="0" smtClean="0"/>
              <a:t>sapma kavramının yayılma ölçüsü olarak kullanılmasını anlamak için ölçüm birimine bakmak gerekir. </a:t>
            </a:r>
          </a:p>
        </p:txBody>
      </p:sp>
      <p:sp>
        <p:nvSpPr>
          <p:cNvPr id="13316"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9AA00170-9CE0-4254-831F-E915E74360B8}" type="slidenum">
              <a:rPr lang="tr-TR" altLang="tr-TR" smtClean="0"/>
              <a:pPr eaLnBrk="1" hangingPunct="1"/>
              <a:t>12</a:t>
            </a:fld>
            <a:endParaRPr lang="tr-TR" altLang="tr-TR" smtClean="0"/>
          </a:p>
        </p:txBody>
      </p:sp>
    </p:spTree>
    <p:extLst>
      <p:ext uri="{BB962C8B-B14F-4D97-AF65-F5344CB8AC3E}">
        <p14:creationId xmlns:p14="http://schemas.microsoft.com/office/powerpoint/2010/main" val="34721563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228600" y="148828"/>
            <a:ext cx="8229600" cy="651272"/>
          </a:xfrm>
        </p:spPr>
        <p:txBody>
          <a:bodyPr rtlCol="0">
            <a:normAutofit/>
          </a:bodyPr>
          <a:lstStyle/>
          <a:p>
            <a:pPr marL="484632" eaLnBrk="1" fontAlgn="auto" hangingPunct="1">
              <a:spcAft>
                <a:spcPts val="0"/>
              </a:spcAft>
              <a:defRPr/>
            </a:pPr>
            <a:r>
              <a:rPr lang="tr-TR" altLang="tr-TR" sz="3200" dirty="0" smtClean="0"/>
              <a:t> Standart Sapma </a:t>
            </a:r>
            <a:endParaRPr lang="en-US" altLang="tr-TR" sz="3200" dirty="0" smtClean="0"/>
          </a:p>
        </p:txBody>
      </p:sp>
      <p:sp>
        <p:nvSpPr>
          <p:cNvPr id="14339" name="Rectangle 3"/>
          <p:cNvSpPr>
            <a:spLocks noGrp="1" noChangeArrowheads="1"/>
          </p:cNvSpPr>
          <p:nvPr>
            <p:ph type="body" sz="half" idx="1"/>
          </p:nvPr>
        </p:nvSpPr>
        <p:spPr>
          <a:xfrm>
            <a:off x="228600" y="914400"/>
            <a:ext cx="8686800" cy="4000500"/>
          </a:xfrm>
        </p:spPr>
        <p:txBody>
          <a:bodyPr>
            <a:normAutofit fontScale="92500" lnSpcReduction="10000"/>
          </a:bodyPr>
          <a:lstStyle/>
          <a:p>
            <a:pPr marL="0" indent="0" algn="just" eaLnBrk="1" hangingPunct="1">
              <a:buNone/>
            </a:pPr>
            <a:r>
              <a:rPr lang="tr-TR" altLang="tr-TR" sz="2800" dirty="0" smtClean="0"/>
              <a:t>Diğer yayılma ölçüsü olan varyans verilerin ortalamadan farklarının karelerinin ortalaması olarak tanımlanır. Böylece varyans ölçüsü için veri birimlerinin karesi alınması gerekir ve </a:t>
            </a:r>
            <a:r>
              <a:rPr lang="tr-TR" altLang="tr-TR" sz="2800" dirty="0" err="1" smtClean="0"/>
              <a:t>varyansın</a:t>
            </a:r>
            <a:r>
              <a:rPr lang="tr-TR" altLang="tr-TR" sz="2800" dirty="0" smtClean="0"/>
              <a:t> birimi veri biriminin karesidir. </a:t>
            </a:r>
            <a:endParaRPr lang="tr-TR" altLang="tr-TR" sz="2800" dirty="0" smtClean="0"/>
          </a:p>
          <a:p>
            <a:pPr marL="0" indent="0" algn="just" eaLnBrk="1" hangingPunct="1">
              <a:buNone/>
            </a:pPr>
            <a:r>
              <a:rPr lang="tr-TR" altLang="tr-TR" sz="2800" dirty="0" smtClean="0"/>
              <a:t>Bu </a:t>
            </a:r>
            <a:r>
              <a:rPr lang="tr-TR" altLang="tr-TR" sz="2800" dirty="0" smtClean="0"/>
              <a:t>durum pratikte istenmeyen sonuçlar yaratabilir (Örneğin veriler birimi kilogram ise varyans birimi kilogram kare olur). Bundan kaçınmak için standart sapma için </a:t>
            </a:r>
            <a:r>
              <a:rPr lang="tr-TR" altLang="tr-TR" sz="2800" dirty="0" err="1" smtClean="0"/>
              <a:t>varyansın</a:t>
            </a:r>
            <a:r>
              <a:rPr lang="tr-TR" altLang="tr-TR" sz="2800" dirty="0" smtClean="0"/>
              <a:t> kare kökü alınarak standart sapma birim veri birimi olması sağlanır ve verinin yayılımı böylece veri birimleri ile ölçülür.</a:t>
            </a:r>
          </a:p>
          <a:p>
            <a:pPr marL="0" indent="0" algn="just" eaLnBrk="1" hangingPunct="1">
              <a:buFont typeface="Arial" charset="0"/>
              <a:buNone/>
            </a:pPr>
            <a:r>
              <a:rPr lang="tr-TR" altLang="tr-TR" sz="2800" dirty="0" smtClean="0"/>
              <a:t> </a:t>
            </a:r>
          </a:p>
        </p:txBody>
      </p:sp>
      <p:sp>
        <p:nvSpPr>
          <p:cNvPr id="14340"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3AD59AAF-5A58-4008-9C51-F984271A4015}" type="slidenum">
              <a:rPr lang="tr-TR" altLang="tr-TR" smtClean="0"/>
              <a:pPr eaLnBrk="1" hangingPunct="1"/>
              <a:t>13</a:t>
            </a:fld>
            <a:endParaRPr lang="tr-TR" altLang="tr-TR" smtClean="0"/>
          </a:p>
        </p:txBody>
      </p:sp>
    </p:spTree>
    <p:extLst>
      <p:ext uri="{BB962C8B-B14F-4D97-AF65-F5344CB8AC3E}">
        <p14:creationId xmlns:p14="http://schemas.microsoft.com/office/powerpoint/2010/main" val="32105530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228600" y="148828"/>
            <a:ext cx="8229600" cy="651272"/>
          </a:xfrm>
        </p:spPr>
        <p:txBody>
          <a:bodyPr rtlCol="0">
            <a:normAutofit/>
          </a:bodyPr>
          <a:lstStyle/>
          <a:p>
            <a:pPr marL="484632" eaLnBrk="1" fontAlgn="auto" hangingPunct="1">
              <a:spcAft>
                <a:spcPts val="0"/>
              </a:spcAft>
              <a:defRPr/>
            </a:pPr>
            <a:r>
              <a:rPr lang="tr-TR" altLang="tr-TR" sz="3200" dirty="0" smtClean="0"/>
              <a:t> Standart Sapma </a:t>
            </a:r>
            <a:endParaRPr lang="en-US" altLang="tr-TR" sz="3200" dirty="0" smtClean="0"/>
          </a:p>
        </p:txBody>
      </p:sp>
      <p:sp>
        <p:nvSpPr>
          <p:cNvPr id="15363" name="Rectangle 3"/>
          <p:cNvSpPr>
            <a:spLocks noGrp="1" noChangeArrowheads="1"/>
          </p:cNvSpPr>
          <p:nvPr>
            <p:ph type="body" sz="half" idx="1"/>
          </p:nvPr>
        </p:nvSpPr>
        <p:spPr>
          <a:xfrm>
            <a:off x="228600" y="914400"/>
            <a:ext cx="8686800" cy="4000500"/>
          </a:xfrm>
        </p:spPr>
        <p:txBody>
          <a:bodyPr>
            <a:normAutofit fontScale="92500"/>
          </a:bodyPr>
          <a:lstStyle/>
          <a:p>
            <a:pPr marL="0" indent="0" algn="just" eaLnBrk="1" hangingPunct="1">
              <a:buNone/>
            </a:pPr>
            <a:r>
              <a:rPr lang="tr-TR" altLang="tr-TR" sz="2800" dirty="0" smtClean="0"/>
              <a:t>Olasılık kuramı ve istatistik bilim dallarında, bir [[istatistiksel </a:t>
            </a:r>
            <a:r>
              <a:rPr lang="tr-TR" altLang="tr-TR" sz="2800" dirty="0" err="1" smtClean="0"/>
              <a:t>anakütle</a:t>
            </a:r>
            <a:r>
              <a:rPr lang="tr-TR" altLang="tr-TR" sz="2800" dirty="0" smtClean="0"/>
              <a:t>| </a:t>
            </a:r>
            <a:r>
              <a:rPr lang="tr-TR" altLang="tr-TR" sz="2800" dirty="0" err="1" smtClean="0"/>
              <a:t>anakütle</a:t>
            </a:r>
            <a:r>
              <a:rPr lang="tr-TR" altLang="tr-TR" sz="2800" dirty="0" smtClean="0"/>
              <a:t>], bir örneklem, bir olasılık dağılımı veya bir rassal değişken için standart sapma, veri değerlerinin yayılımının özetlenmesi için kullanılan bir ölçüdür. </a:t>
            </a:r>
            <a:endParaRPr lang="tr-TR" altLang="tr-TR" sz="2800" dirty="0" smtClean="0"/>
          </a:p>
          <a:p>
            <a:pPr marL="0" indent="0" algn="just" eaLnBrk="1" hangingPunct="1">
              <a:buNone/>
            </a:pPr>
            <a:r>
              <a:rPr lang="tr-TR" altLang="tr-TR" sz="2800" dirty="0" smtClean="0"/>
              <a:t>Matematik </a:t>
            </a:r>
            <a:r>
              <a:rPr lang="tr-TR" altLang="tr-TR" sz="2800" dirty="0" err="1" smtClean="0"/>
              <a:t>notasyonunda</a:t>
            </a:r>
            <a:r>
              <a:rPr lang="tr-TR" altLang="tr-TR" sz="2800" dirty="0" smtClean="0"/>
              <a:t> genel olarak, bir </a:t>
            </a:r>
            <a:r>
              <a:rPr lang="tr-TR" altLang="tr-TR" sz="2800" dirty="0" err="1" smtClean="0"/>
              <a:t>anakütle</a:t>
            </a:r>
            <a:r>
              <a:rPr lang="tr-TR" altLang="tr-TR" sz="2800" dirty="0" smtClean="0"/>
              <a:t> veya bir rassal değişken veya bir olasılık dağılımı için standart sapma </a:t>
            </a:r>
            <a:r>
              <a:rPr lang="el-GR" altLang="tr-TR" sz="2800" dirty="0" smtClean="0"/>
              <a:t>σ (</a:t>
            </a:r>
            <a:r>
              <a:rPr lang="tr-TR" altLang="tr-TR" sz="2800" dirty="0" smtClean="0"/>
              <a:t>eski Yunan harfi olan küçük </a:t>
            </a:r>
            <a:r>
              <a:rPr lang="tr-TR" altLang="tr-TR" sz="2800" dirty="0" err="1" smtClean="0"/>
              <a:t>sigma</a:t>
            </a:r>
            <a:r>
              <a:rPr lang="tr-TR" altLang="tr-TR" sz="2800" dirty="0" smtClean="0"/>
              <a:t>) ile ifade edilir; örneklem verileri için standart sapma için ise s veya s' (</a:t>
            </a:r>
            <a:r>
              <a:rPr lang="tr-TR" altLang="tr-TR" sz="2800" dirty="0" err="1" smtClean="0"/>
              <a:t>anakütle</a:t>
            </a:r>
            <a:r>
              <a:rPr lang="tr-TR" altLang="tr-TR" sz="2800" dirty="0" smtClean="0"/>
              <a:t> </a:t>
            </a:r>
            <a:r>
              <a:rPr lang="el-GR" altLang="tr-TR" sz="2800" dirty="0" smtClean="0"/>
              <a:t>σ </a:t>
            </a:r>
            <a:r>
              <a:rPr lang="tr-TR" altLang="tr-TR" sz="2800" dirty="0" smtClean="0"/>
              <a:t>değeri için yansız kestirim kullanılır.)</a:t>
            </a:r>
          </a:p>
          <a:p>
            <a:pPr marL="0" indent="0" algn="just" eaLnBrk="1" hangingPunct="1"/>
            <a:endParaRPr lang="tr-TR" altLang="tr-TR" sz="2800" dirty="0" smtClean="0"/>
          </a:p>
        </p:txBody>
      </p:sp>
      <p:sp>
        <p:nvSpPr>
          <p:cNvPr id="15364"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4DD053E8-05F2-4918-A08E-DCB51739EFCB}" type="slidenum">
              <a:rPr lang="tr-TR" altLang="tr-TR" smtClean="0"/>
              <a:pPr eaLnBrk="1" hangingPunct="1"/>
              <a:t>14</a:t>
            </a:fld>
            <a:endParaRPr lang="tr-TR" altLang="tr-TR" smtClean="0"/>
          </a:p>
        </p:txBody>
      </p:sp>
    </p:spTree>
    <p:extLst>
      <p:ext uri="{BB962C8B-B14F-4D97-AF65-F5344CB8AC3E}">
        <p14:creationId xmlns:p14="http://schemas.microsoft.com/office/powerpoint/2010/main" val="1500175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228600" y="148828"/>
            <a:ext cx="8229600" cy="651272"/>
          </a:xfrm>
        </p:spPr>
        <p:txBody>
          <a:bodyPr rtlCol="0">
            <a:normAutofit/>
          </a:bodyPr>
          <a:lstStyle/>
          <a:p>
            <a:pPr marL="484632" eaLnBrk="1" fontAlgn="auto" hangingPunct="1">
              <a:spcAft>
                <a:spcPts val="0"/>
              </a:spcAft>
              <a:defRPr/>
            </a:pPr>
            <a:r>
              <a:rPr lang="tr-TR" altLang="tr-TR" sz="3200" dirty="0" smtClean="0"/>
              <a:t> Standart Sapma </a:t>
            </a:r>
            <a:endParaRPr lang="en-US" altLang="tr-TR" sz="3200" dirty="0" smtClean="0"/>
          </a:p>
        </p:txBody>
      </p:sp>
      <p:sp>
        <p:nvSpPr>
          <p:cNvPr id="16387" name="Rectangle 3"/>
          <p:cNvSpPr>
            <a:spLocks noGrp="1" noChangeArrowheads="1"/>
          </p:cNvSpPr>
          <p:nvPr>
            <p:ph type="body" sz="half" idx="1"/>
          </p:nvPr>
        </p:nvSpPr>
        <p:spPr>
          <a:xfrm>
            <a:off x="228600" y="914400"/>
            <a:ext cx="8686800" cy="4000500"/>
          </a:xfrm>
        </p:spPr>
        <p:txBody>
          <a:bodyPr>
            <a:normAutofit/>
          </a:bodyPr>
          <a:lstStyle/>
          <a:p>
            <a:pPr marL="0" indent="0" algn="just" eaLnBrk="1" hangingPunct="1">
              <a:buNone/>
            </a:pPr>
            <a:r>
              <a:rPr lang="tr-TR" altLang="tr-TR" sz="2400" dirty="0" smtClean="0"/>
              <a:t>Bir </a:t>
            </a:r>
            <a:r>
              <a:rPr lang="tr-TR" altLang="tr-TR" sz="2400" dirty="0" smtClean="0"/>
              <a:t>basit yığın için kilogram birimi ile veri (4, 8, 12) olsun. Aritmetik ortalama 8 olur ve verilerin ortalamadan sapmaları (−4, 0 , 4) olur. Kare toplamlarının ortalaması olan varyans [(4-8)2+(8-8)2+(12-8)2]/3 = 32/3 = 10,666 olur ve kilogram kare birimi ile verilir. </a:t>
            </a:r>
            <a:endParaRPr lang="tr-TR" altLang="tr-TR" sz="2400" dirty="0" smtClean="0"/>
          </a:p>
          <a:p>
            <a:pPr marL="0" indent="0" algn="just" eaLnBrk="1" hangingPunct="1">
              <a:buNone/>
            </a:pPr>
            <a:r>
              <a:rPr lang="tr-TR" altLang="tr-TR" sz="2400" dirty="0" smtClean="0"/>
              <a:t>Standart </a:t>
            </a:r>
            <a:r>
              <a:rPr lang="tr-TR" altLang="tr-TR" sz="2400" dirty="0" smtClean="0"/>
              <a:t>sapma 10,66’nın karekökü olup 3,26 değerindedir ve kilogram birimi ile ölçülür.</a:t>
            </a:r>
          </a:p>
        </p:txBody>
      </p:sp>
      <p:sp>
        <p:nvSpPr>
          <p:cNvPr id="16388"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F683DA44-65F4-408A-A8B0-19027FB0772D}" type="slidenum">
              <a:rPr lang="tr-TR" altLang="tr-TR" smtClean="0"/>
              <a:pPr eaLnBrk="1" hangingPunct="1"/>
              <a:t>15</a:t>
            </a:fld>
            <a:endParaRPr lang="tr-TR" altLang="tr-TR" smtClean="0"/>
          </a:p>
        </p:txBody>
      </p:sp>
    </p:spTree>
    <p:extLst>
      <p:ext uri="{BB962C8B-B14F-4D97-AF65-F5344CB8AC3E}">
        <p14:creationId xmlns:p14="http://schemas.microsoft.com/office/powerpoint/2010/main" val="12695676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5"/>
          <p:cNvGraphicFramePr>
            <a:graphicFrameLocks noGrp="1" noChangeAspect="1"/>
          </p:cNvGraphicFramePr>
          <p:nvPr>
            <p:ph sz="quarter" idx="1"/>
          </p:nvPr>
        </p:nvGraphicFramePr>
        <p:xfrm>
          <a:off x="5410201" y="510779"/>
          <a:ext cx="2894013" cy="858440"/>
        </p:xfrm>
        <a:graphic>
          <a:graphicData uri="http://schemas.openxmlformats.org/presentationml/2006/ole">
            <mc:AlternateContent xmlns:mc="http://schemas.openxmlformats.org/markup-compatibility/2006">
              <mc:Choice xmlns:v="urn:schemas-microsoft-com:vml" Requires="v">
                <p:oleObj spid="_x0000_s5132" name="Denklem" r:id="rId3" imgW="1701800" imgH="673100" progId="Equation.3">
                  <p:embed/>
                </p:oleObj>
              </mc:Choice>
              <mc:Fallback>
                <p:oleObj name="Denklem" r:id="rId3" imgW="1701800" imgH="673100"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1" y="510779"/>
                        <a:ext cx="2894013" cy="8584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1" name="Object 6"/>
          <p:cNvGraphicFramePr>
            <a:graphicFrameLocks noGrp="1" noChangeAspect="1"/>
          </p:cNvGraphicFramePr>
          <p:nvPr>
            <p:ph sz="quarter" idx="2"/>
          </p:nvPr>
        </p:nvGraphicFramePr>
        <p:xfrm>
          <a:off x="4800600" y="1720454"/>
          <a:ext cx="2438400" cy="864394"/>
        </p:xfrm>
        <a:graphic>
          <a:graphicData uri="http://schemas.openxmlformats.org/presentationml/2006/ole">
            <mc:AlternateContent xmlns:mc="http://schemas.openxmlformats.org/markup-compatibility/2006">
              <mc:Choice xmlns:v="urn:schemas-microsoft-com:vml" Requires="v">
                <p:oleObj spid="_x0000_s5133" name="Denklem" r:id="rId5" imgW="1612900" imgH="762000" progId="Equation.3">
                  <p:embed/>
                </p:oleObj>
              </mc:Choice>
              <mc:Fallback>
                <p:oleObj name="Denklem" r:id="rId5" imgW="1612900" imgH="762000" progId="Equation.3">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1720454"/>
                        <a:ext cx="2438400" cy="8643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12" name="8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AEA3D436-1770-4A03-80EA-1ECC8E12DCA6}" type="slidenum">
              <a:rPr lang="tr-TR" altLang="tr-TR" smtClean="0"/>
              <a:pPr eaLnBrk="1" hangingPunct="1"/>
              <a:t>16</a:t>
            </a:fld>
            <a:endParaRPr lang="tr-TR" altLang="tr-TR" smtClean="0"/>
          </a:p>
        </p:txBody>
      </p:sp>
      <p:sp>
        <p:nvSpPr>
          <p:cNvPr id="17413" name="Text Box 2"/>
          <p:cNvSpPr txBox="1">
            <a:spLocks noChangeArrowheads="1"/>
          </p:cNvSpPr>
          <p:nvPr/>
        </p:nvSpPr>
        <p:spPr bwMode="auto">
          <a:xfrm>
            <a:off x="533400" y="457201"/>
            <a:ext cx="739140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a:spcBef>
                <a:spcPct val="50000"/>
              </a:spcBef>
            </a:pPr>
            <a:r>
              <a:rPr lang="tr-TR" altLang="tr-TR" sz="2400"/>
              <a:t>Basit seriler İçin:</a:t>
            </a:r>
          </a:p>
          <a:p>
            <a:pPr algn="l">
              <a:spcBef>
                <a:spcPct val="50000"/>
              </a:spcBef>
            </a:pPr>
            <a:r>
              <a:rPr lang="tr-TR" altLang="tr-TR" sz="2400"/>
              <a:t>    Populasyon Standart Sapması: </a:t>
            </a:r>
          </a:p>
          <a:p>
            <a:pPr algn="l">
              <a:spcBef>
                <a:spcPct val="50000"/>
              </a:spcBef>
            </a:pPr>
            <a:r>
              <a:rPr lang="tr-TR" altLang="tr-TR" sz="2400"/>
              <a:t>       </a:t>
            </a:r>
            <a:r>
              <a:rPr lang="tr-TR" altLang="tr-TR" sz="2000">
                <a:latin typeface="Symbol" pitchFamily="18" charset="2"/>
              </a:rPr>
              <a:t>m :</a:t>
            </a:r>
            <a:r>
              <a:rPr lang="tr-TR" altLang="tr-TR" sz="2000"/>
              <a:t> Populasyon Standart Sapması   N : Populasyon Hacmi</a:t>
            </a:r>
          </a:p>
          <a:p>
            <a:pPr algn="l">
              <a:spcBef>
                <a:spcPct val="50000"/>
              </a:spcBef>
            </a:pPr>
            <a:endParaRPr lang="tr-TR" altLang="tr-TR" sz="2000"/>
          </a:p>
          <a:p>
            <a:pPr algn="l">
              <a:spcBef>
                <a:spcPct val="50000"/>
              </a:spcBef>
            </a:pPr>
            <a:r>
              <a:rPr lang="tr-TR" altLang="tr-TR" sz="2000"/>
              <a:t>    </a:t>
            </a:r>
            <a:r>
              <a:rPr lang="tr-TR" altLang="tr-TR" sz="2400"/>
              <a:t>Örnek Standart Sapması :        </a:t>
            </a:r>
          </a:p>
        </p:txBody>
      </p:sp>
    </p:spTree>
    <p:extLst>
      <p:ext uri="{BB962C8B-B14F-4D97-AF65-F5344CB8AC3E}">
        <p14:creationId xmlns:p14="http://schemas.microsoft.com/office/powerpoint/2010/main" val="19603148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Rectangle 2"/>
          <p:cNvSpPr>
            <a:spLocks noGrp="1" noChangeArrowheads="1"/>
          </p:cNvSpPr>
          <p:nvPr>
            <p:ph type="title" sz="quarter"/>
          </p:nvPr>
        </p:nvSpPr>
        <p:spPr>
          <a:xfrm>
            <a:off x="304800" y="457200"/>
            <a:ext cx="8229600" cy="857250"/>
          </a:xfrm>
        </p:spPr>
        <p:txBody>
          <a:bodyPr rtlCol="0">
            <a:normAutofit fontScale="90000"/>
          </a:bodyPr>
          <a:lstStyle/>
          <a:p>
            <a:pPr marL="484632" algn="just" eaLnBrk="1" fontAlgn="auto" hangingPunct="1">
              <a:spcAft>
                <a:spcPts val="0"/>
              </a:spcAft>
              <a:defRPr/>
            </a:pPr>
            <a:r>
              <a:rPr lang="tr-TR" altLang="tr-TR" sz="2800" b="1" dirty="0" smtClean="0"/>
              <a:t>Örnek</a:t>
            </a:r>
            <a:r>
              <a:rPr lang="tr-TR" altLang="tr-TR" sz="2800" dirty="0" smtClean="0"/>
              <a:t>: Ortaçağ Mimarisi dersini alan 10 öğrencinin vize notları aşağıdaki gibi sıralanmıştır. Buna göre vize notları için varyans ve standart sapmayı hesaplayınız.</a:t>
            </a:r>
          </a:p>
        </p:txBody>
      </p:sp>
      <p:graphicFrame>
        <p:nvGraphicFramePr>
          <p:cNvPr id="18435" name="Object 3"/>
          <p:cNvGraphicFramePr>
            <a:graphicFrameLocks noGrp="1" noChangeAspect="1"/>
          </p:cNvGraphicFramePr>
          <p:nvPr>
            <p:ph sz="quarter" idx="1"/>
          </p:nvPr>
        </p:nvGraphicFramePr>
        <p:xfrm>
          <a:off x="519113" y="2514600"/>
          <a:ext cx="4038600" cy="767954"/>
        </p:xfrm>
        <a:graphic>
          <a:graphicData uri="http://schemas.openxmlformats.org/presentationml/2006/ole">
            <mc:AlternateContent xmlns:mc="http://schemas.openxmlformats.org/markup-compatibility/2006">
              <mc:Choice xmlns:v="urn:schemas-microsoft-com:vml" Requires="v">
                <p:oleObj spid="_x0000_s6166" name="Denklem" r:id="rId3" imgW="5511800" imgH="1397000" progId="Equation.3">
                  <p:embed/>
                </p:oleObj>
              </mc:Choice>
              <mc:Fallback>
                <p:oleObj name="Denklem" r:id="rId3" imgW="5511800" imgH="1397000"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113" y="2514600"/>
                        <a:ext cx="4038600" cy="7679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6" name="Object 5"/>
          <p:cNvGraphicFramePr>
            <a:graphicFrameLocks noGrp="1" noChangeAspect="1"/>
          </p:cNvGraphicFramePr>
          <p:nvPr>
            <p:ph sz="quarter" idx="2"/>
          </p:nvPr>
        </p:nvGraphicFramePr>
        <p:xfrm>
          <a:off x="5029200" y="2686050"/>
          <a:ext cx="3263900" cy="542925"/>
        </p:xfrm>
        <a:graphic>
          <a:graphicData uri="http://schemas.openxmlformats.org/presentationml/2006/ole">
            <mc:AlternateContent xmlns:mc="http://schemas.openxmlformats.org/markup-compatibility/2006">
              <mc:Choice xmlns:v="urn:schemas-microsoft-com:vml" Requires="v">
                <p:oleObj spid="_x0000_s6167" name="Denklem" r:id="rId5" imgW="3263900" imgH="723900" progId="Equation.3">
                  <p:embed/>
                </p:oleObj>
              </mc:Choice>
              <mc:Fallback>
                <p:oleObj name="Denklem" r:id="rId5" imgW="3263900" imgH="723900" progId="Equation.3">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2686050"/>
                        <a:ext cx="3263900"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7" name="Object 6"/>
          <p:cNvGraphicFramePr>
            <a:graphicFrameLocks noGrp="1" noChangeAspect="1"/>
          </p:cNvGraphicFramePr>
          <p:nvPr>
            <p:ph sz="quarter" idx="3"/>
          </p:nvPr>
        </p:nvGraphicFramePr>
        <p:xfrm>
          <a:off x="534989" y="3829050"/>
          <a:ext cx="2054225" cy="397669"/>
        </p:xfrm>
        <a:graphic>
          <a:graphicData uri="http://schemas.openxmlformats.org/presentationml/2006/ole">
            <mc:AlternateContent xmlns:mc="http://schemas.openxmlformats.org/markup-compatibility/2006">
              <mc:Choice xmlns:v="urn:schemas-microsoft-com:vml" Requires="v">
                <p:oleObj spid="_x0000_s6168" name="Denklem" r:id="rId7" imgW="1180588" imgH="304668" progId="Equation.3">
                  <p:embed/>
                </p:oleObj>
              </mc:Choice>
              <mc:Fallback>
                <p:oleObj name="Denklem" r:id="rId7" imgW="1180588" imgH="304668" progId="Equation.3">
                  <p:embed/>
                  <p:pic>
                    <p:nvPicPr>
                      <p:cNvPr id="0" name=""/>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989" y="3829050"/>
                        <a:ext cx="2054225" cy="3976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8" name="Object 8"/>
          <p:cNvGraphicFramePr>
            <a:graphicFrameLocks noGrp="1" noChangeAspect="1"/>
          </p:cNvGraphicFramePr>
          <p:nvPr>
            <p:ph sz="quarter" idx="4"/>
          </p:nvPr>
        </p:nvGraphicFramePr>
        <p:xfrm>
          <a:off x="3581400" y="3771900"/>
          <a:ext cx="5334000" cy="500063"/>
        </p:xfrm>
        <a:graphic>
          <a:graphicData uri="http://schemas.openxmlformats.org/presentationml/2006/ole">
            <mc:AlternateContent xmlns:mc="http://schemas.openxmlformats.org/markup-compatibility/2006">
              <mc:Choice xmlns:v="urn:schemas-microsoft-com:vml" Requires="v">
                <p:oleObj spid="_x0000_s6169" name="Denklem" r:id="rId9" imgW="2743200" imgH="342900" progId="Equation.3">
                  <p:embed/>
                </p:oleObj>
              </mc:Choice>
              <mc:Fallback>
                <p:oleObj name="Denklem" r:id="rId9" imgW="2743200" imgH="342900" progId="Equation.3">
                  <p:embed/>
                  <p:pic>
                    <p:nvPicPr>
                      <p:cNvPr id="0" name=""/>
                      <p:cNvPicPr>
                        <a:picLocks noGrp="1"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81400" y="3771900"/>
                        <a:ext cx="5334000" cy="500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39" name="8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C17612B4-F278-4C90-8014-02033AB18AB9}" type="slidenum">
              <a:rPr lang="tr-TR" altLang="tr-TR" smtClean="0"/>
              <a:pPr eaLnBrk="1" hangingPunct="1"/>
              <a:t>17</a:t>
            </a:fld>
            <a:endParaRPr lang="tr-TR" altLang="tr-TR" smtClean="0"/>
          </a:p>
        </p:txBody>
      </p:sp>
      <p:sp>
        <p:nvSpPr>
          <p:cNvPr id="18440" name="Rectangle 4"/>
          <p:cNvSpPr>
            <a:spLocks noChangeArrowheads="1"/>
          </p:cNvSpPr>
          <p:nvPr/>
        </p:nvSpPr>
        <p:spPr bwMode="auto">
          <a:xfrm>
            <a:off x="533400" y="1600200"/>
            <a:ext cx="4876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a:r>
              <a:rPr lang="tr-TR" altLang="tr-TR" sz="2400" dirty="0"/>
              <a:t>30,41,53,61,68,79,82,88,90,98</a:t>
            </a:r>
          </a:p>
        </p:txBody>
      </p:sp>
      <p:sp>
        <p:nvSpPr>
          <p:cNvPr id="18441" name="Text Box 10"/>
          <p:cNvSpPr txBox="1">
            <a:spLocks noChangeArrowheads="1"/>
          </p:cNvSpPr>
          <p:nvPr/>
        </p:nvSpPr>
        <p:spPr bwMode="auto">
          <a:xfrm>
            <a:off x="2209800" y="3829050"/>
            <a:ext cx="2133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tr-TR" sz="2800" b="1" i="1">
                <a:cs typeface="Arial" charset="0"/>
              </a:rPr>
              <a:t>→</a:t>
            </a:r>
          </a:p>
        </p:txBody>
      </p:sp>
      <p:sp>
        <p:nvSpPr>
          <p:cNvPr id="18442" name="Text Box 11"/>
          <p:cNvSpPr txBox="1">
            <a:spLocks noChangeArrowheads="1"/>
          </p:cNvSpPr>
          <p:nvPr/>
        </p:nvSpPr>
        <p:spPr bwMode="auto">
          <a:xfrm>
            <a:off x="457200" y="4445794"/>
            <a:ext cx="7696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50000"/>
              </a:spcBef>
            </a:pPr>
            <a:r>
              <a:rPr lang="tr-TR" altLang="tr-TR" sz="2000" dirty="0"/>
              <a:t>Ortaçağ Mimarisi dersi vizesinden alınan notların ortalama etrafında yaklaşık olarak 22 puan değiştiği görülmektedir.</a:t>
            </a:r>
          </a:p>
        </p:txBody>
      </p:sp>
    </p:spTree>
    <p:extLst>
      <p:ext uri="{BB962C8B-B14F-4D97-AF65-F5344CB8AC3E}">
        <p14:creationId xmlns:p14="http://schemas.microsoft.com/office/powerpoint/2010/main" val="2261402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2"/>
          <p:cNvSpPr>
            <a:spLocks noGrp="1" noChangeArrowheads="1"/>
          </p:cNvSpPr>
          <p:nvPr>
            <p:ph type="title" sz="quarter"/>
          </p:nvPr>
        </p:nvSpPr>
        <p:spPr>
          <a:xfrm>
            <a:off x="457200" y="171450"/>
            <a:ext cx="8229600" cy="857250"/>
          </a:xfrm>
        </p:spPr>
        <p:txBody>
          <a:bodyPr rtlCol="0">
            <a:normAutofit/>
          </a:bodyPr>
          <a:lstStyle/>
          <a:p>
            <a:pPr marL="484632" algn="just" eaLnBrk="1" fontAlgn="auto" hangingPunct="1">
              <a:spcAft>
                <a:spcPts val="0"/>
              </a:spcAft>
              <a:defRPr/>
            </a:pPr>
            <a:r>
              <a:rPr lang="tr-TR" altLang="tr-TR" sz="2400" dirty="0" smtClean="0"/>
              <a:t>Aynı soru kareler ortalamasının açılımı kullanılarak çözüldüğünde aynı sonuçları verecektir.</a:t>
            </a:r>
          </a:p>
        </p:txBody>
      </p:sp>
      <p:graphicFrame>
        <p:nvGraphicFramePr>
          <p:cNvPr id="19459" name="Object 11"/>
          <p:cNvGraphicFramePr>
            <a:graphicFrameLocks noGrp="1" noChangeAspect="1"/>
          </p:cNvGraphicFramePr>
          <p:nvPr>
            <p:ph sz="quarter" idx="1"/>
          </p:nvPr>
        </p:nvGraphicFramePr>
        <p:xfrm>
          <a:off x="6629400" y="1038225"/>
          <a:ext cx="1333500" cy="323850"/>
        </p:xfrm>
        <a:graphic>
          <a:graphicData uri="http://schemas.openxmlformats.org/presentationml/2006/ole">
            <mc:AlternateContent xmlns:mc="http://schemas.openxmlformats.org/markup-compatibility/2006">
              <mc:Choice xmlns:v="urn:schemas-microsoft-com:vml" Requires="v">
                <p:oleObj spid="_x0000_s7200" name="Denklem" r:id="rId3" imgW="1333500" imgH="431800" progId="Equation.3">
                  <p:embed/>
                </p:oleObj>
              </mc:Choice>
              <mc:Fallback>
                <p:oleObj name="Denklem" r:id="rId3" imgW="1333500" imgH="431800"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1038225"/>
                        <a:ext cx="1333500"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0" name="Object 4"/>
          <p:cNvGraphicFramePr>
            <a:graphicFrameLocks noGrp="1" noChangeAspect="1"/>
          </p:cNvGraphicFramePr>
          <p:nvPr>
            <p:ph sz="quarter" idx="2"/>
          </p:nvPr>
        </p:nvGraphicFramePr>
        <p:xfrm>
          <a:off x="457200" y="4286250"/>
          <a:ext cx="1549400" cy="476250"/>
        </p:xfrm>
        <a:graphic>
          <a:graphicData uri="http://schemas.openxmlformats.org/presentationml/2006/ole">
            <mc:AlternateContent xmlns:mc="http://schemas.openxmlformats.org/markup-compatibility/2006">
              <mc:Choice xmlns:v="urn:schemas-microsoft-com:vml" Requires="v">
                <p:oleObj spid="_x0000_s7201" name="Denklem" r:id="rId5" imgW="1054100" imgH="431800" progId="Equation.3">
                  <p:embed/>
                </p:oleObj>
              </mc:Choice>
              <mc:Fallback>
                <p:oleObj name="Denklem" r:id="rId5" imgW="1054100" imgH="431800" progId="Equation.3">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286250"/>
                        <a:ext cx="15494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1" name="Object 5"/>
          <p:cNvGraphicFramePr>
            <a:graphicFrameLocks noGrp="1" noChangeAspect="1"/>
          </p:cNvGraphicFramePr>
          <p:nvPr>
            <p:ph sz="quarter" idx="3"/>
          </p:nvPr>
        </p:nvGraphicFramePr>
        <p:xfrm>
          <a:off x="3811589" y="2914650"/>
          <a:ext cx="2054225" cy="397669"/>
        </p:xfrm>
        <a:graphic>
          <a:graphicData uri="http://schemas.openxmlformats.org/presentationml/2006/ole">
            <mc:AlternateContent xmlns:mc="http://schemas.openxmlformats.org/markup-compatibility/2006">
              <mc:Choice xmlns:v="urn:schemas-microsoft-com:vml" Requires="v">
                <p:oleObj spid="_x0000_s7202" name="Denklem" r:id="rId7" imgW="1180588" imgH="304668" progId="Equation.3">
                  <p:embed/>
                </p:oleObj>
              </mc:Choice>
              <mc:Fallback>
                <p:oleObj name="Denklem" r:id="rId7" imgW="1180588" imgH="304668" progId="Equation.3">
                  <p:embed/>
                  <p:pic>
                    <p:nvPicPr>
                      <p:cNvPr id="0" name=""/>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1589" y="2914650"/>
                        <a:ext cx="2054225" cy="3976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2" name="Object 7"/>
          <p:cNvGraphicFramePr>
            <a:graphicFrameLocks noGrp="1" noChangeAspect="1"/>
          </p:cNvGraphicFramePr>
          <p:nvPr>
            <p:ph sz="quarter" idx="4"/>
          </p:nvPr>
        </p:nvGraphicFramePr>
        <p:xfrm>
          <a:off x="3733800" y="3600450"/>
          <a:ext cx="4724400" cy="442913"/>
        </p:xfrm>
        <a:graphic>
          <a:graphicData uri="http://schemas.openxmlformats.org/presentationml/2006/ole">
            <mc:AlternateContent xmlns:mc="http://schemas.openxmlformats.org/markup-compatibility/2006">
              <mc:Choice xmlns:v="urn:schemas-microsoft-com:vml" Requires="v">
                <p:oleObj spid="_x0000_s7203" name="Denklem" r:id="rId9" imgW="2743200" imgH="342900" progId="Equation.3">
                  <p:embed/>
                </p:oleObj>
              </mc:Choice>
              <mc:Fallback>
                <p:oleObj name="Denklem" r:id="rId9" imgW="2743200" imgH="342900" progId="Equation.3">
                  <p:embed/>
                  <p:pic>
                    <p:nvPicPr>
                      <p:cNvPr id="0" name=""/>
                      <p:cNvPicPr>
                        <a:picLocks noGrp="1"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33800" y="3600450"/>
                        <a:ext cx="4724400" cy="442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3" name="8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06A69DD0-9E60-4D15-B731-D1A76253E87F}" type="slidenum">
              <a:rPr lang="tr-TR" altLang="tr-TR" smtClean="0"/>
              <a:pPr eaLnBrk="1" hangingPunct="1"/>
              <a:t>18</a:t>
            </a:fld>
            <a:endParaRPr lang="tr-TR" altLang="tr-TR" smtClean="0"/>
          </a:p>
        </p:txBody>
      </p:sp>
      <p:sp>
        <p:nvSpPr>
          <p:cNvPr id="19464" name="Rectangle 6"/>
          <p:cNvSpPr>
            <a:spLocks noChangeArrowheads="1"/>
          </p:cNvSpPr>
          <p:nvPr/>
        </p:nvSpPr>
        <p:spPr bwMode="auto">
          <a:xfrm>
            <a:off x="457200" y="914400"/>
            <a:ext cx="4876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a:r>
              <a:rPr lang="tr-TR" altLang="tr-TR" sz="2000" dirty="0"/>
              <a:t>30,41,53,61,68,79,82,88,90,98</a:t>
            </a:r>
          </a:p>
        </p:txBody>
      </p:sp>
      <p:graphicFrame>
        <p:nvGraphicFramePr>
          <p:cNvPr id="19465" name="Object 245"/>
          <p:cNvGraphicFramePr>
            <a:graphicFrameLocks noChangeAspect="1"/>
          </p:cNvGraphicFramePr>
          <p:nvPr/>
        </p:nvGraphicFramePr>
        <p:xfrm>
          <a:off x="482601" y="1371600"/>
          <a:ext cx="2506663" cy="2914650"/>
        </p:xfrm>
        <a:graphic>
          <a:graphicData uri="http://schemas.openxmlformats.org/presentationml/2006/ole">
            <mc:AlternateContent xmlns:mc="http://schemas.openxmlformats.org/markup-compatibility/2006">
              <mc:Choice xmlns:v="urn:schemas-microsoft-com:vml" Requires="v">
                <p:oleObj spid="_x0000_s7204" name="Çalışma Sayfası" r:id="rId11" imgW="1476375" imgH="2295525" progId="Excel.Sheet.8">
                  <p:embed/>
                </p:oleObj>
              </mc:Choice>
              <mc:Fallback>
                <p:oleObj name="Çalışma Sayfası" r:id="rId11" imgW="1476375" imgH="2295525" progId="Excel.Sheet.8">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601" y="1371600"/>
                        <a:ext cx="2506663" cy="291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66" name="Object 246"/>
          <p:cNvGraphicFramePr>
            <a:graphicFrameLocks noChangeAspect="1"/>
          </p:cNvGraphicFramePr>
          <p:nvPr/>
        </p:nvGraphicFramePr>
        <p:xfrm>
          <a:off x="3797300" y="1543051"/>
          <a:ext cx="4889500" cy="1079897"/>
        </p:xfrm>
        <a:graphic>
          <a:graphicData uri="http://schemas.openxmlformats.org/presentationml/2006/ole">
            <mc:AlternateContent xmlns:mc="http://schemas.openxmlformats.org/markup-compatibility/2006">
              <mc:Choice xmlns:v="urn:schemas-microsoft-com:vml" Requires="v">
                <p:oleObj spid="_x0000_s7205" name="Denklem" r:id="rId13" imgW="3492500" imgH="1028700" progId="Equation.3">
                  <p:embed/>
                </p:oleObj>
              </mc:Choice>
              <mc:Fallback>
                <p:oleObj name="Denklem" r:id="rId13" imgW="3492500" imgH="10287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97300" y="1543051"/>
                        <a:ext cx="4889500" cy="107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3482944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8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E2EF316E-7D2F-462B-98E4-61441DA6E7F8}" type="slidenum">
              <a:rPr lang="tr-TR" altLang="tr-TR" smtClean="0"/>
              <a:pPr eaLnBrk="1" hangingPunct="1"/>
              <a:t>19</a:t>
            </a:fld>
            <a:endParaRPr lang="tr-TR" altLang="tr-TR" smtClean="0"/>
          </a:p>
        </p:txBody>
      </p:sp>
      <p:graphicFrame>
        <p:nvGraphicFramePr>
          <p:cNvPr id="12" name="Group 37"/>
          <p:cNvGraphicFramePr>
            <a:graphicFrameLocks/>
          </p:cNvGraphicFramePr>
          <p:nvPr>
            <p:extLst>
              <p:ext uri="{D42A27DB-BD31-4B8C-83A1-F6EECF244321}">
                <p14:modId xmlns:p14="http://schemas.microsoft.com/office/powerpoint/2010/main" val="2349256995"/>
              </p:ext>
            </p:extLst>
          </p:nvPr>
        </p:nvGraphicFramePr>
        <p:xfrm>
          <a:off x="117884" y="312521"/>
          <a:ext cx="8686800" cy="4510927"/>
        </p:xfrm>
        <a:graphic>
          <a:graphicData uri="http://schemas.openxmlformats.org/drawingml/2006/table">
            <a:tbl>
              <a:tblPr>
                <a:tableStyleId>{5FD0F851-EC5A-4D38-B0AD-8093EC10F338}</a:tableStyleId>
              </a:tblPr>
              <a:tblGrid>
                <a:gridCol w="4343400"/>
                <a:gridCol w="4343400"/>
              </a:tblGrid>
              <a:tr h="746794">
                <a:tc>
                  <a:txBody>
                    <a:bodyPr/>
                    <a:lstStyle/>
                    <a:p>
                      <a:pPr marL="342900" marR="0" lvl="0" indent="-342900" algn="ctr" defTabSz="914400" rtl="0" eaLnBrk="1" fontAlgn="base" latinLnBrk="0" hangingPunct="1">
                        <a:lnSpc>
                          <a:spcPct val="130000"/>
                        </a:lnSpc>
                        <a:spcBef>
                          <a:spcPct val="0"/>
                        </a:spcBef>
                        <a:spcAft>
                          <a:spcPct val="0"/>
                        </a:spcAft>
                        <a:buClrTx/>
                        <a:buSzTx/>
                        <a:buFontTx/>
                        <a:buNone/>
                        <a:tabLst/>
                      </a:pPr>
                      <a:r>
                        <a:rPr kumimoji="0" lang="tr-TR" sz="1800" u="none" strike="noStrike" cap="none" normalizeH="0" baseline="0" dirty="0" smtClean="0">
                          <a:ln>
                            <a:noFill/>
                          </a:ln>
                          <a:effectLst>
                            <a:outerShdw blurRad="38100" dist="38100" dir="2700000" algn="tl">
                              <a:srgbClr val="FFFFFF"/>
                            </a:outerShdw>
                          </a:effectLst>
                        </a:rPr>
                        <a:t>Aritmetik ortalamaya bağlı olarak verilen kararlar</a:t>
                      </a:r>
                      <a:endParaRPr kumimoji="0" lang="tr-TR" sz="1800" b="1" i="0" u="none" strike="noStrike" cap="none" normalizeH="0" baseline="0" dirty="0" smtClean="0">
                        <a:ln>
                          <a:noFill/>
                        </a:ln>
                        <a:solidFill>
                          <a:schemeClr val="tx1"/>
                        </a:solidFill>
                        <a:effectLst>
                          <a:outerShdw blurRad="38100" dist="38100" dir="2700000" algn="tl">
                            <a:srgbClr val="FFFFFF"/>
                          </a:outerShdw>
                        </a:effectLst>
                        <a:latin typeface="Arial" pitchFamily="34" charset="0"/>
                      </a:endParaRPr>
                    </a:p>
                  </a:txBody>
                  <a:tcPr marT="34290" marB="34290" anchor="ctr" horzOverflow="overflow"/>
                </a:tc>
                <a:tc>
                  <a:txBody>
                    <a:bodyPr/>
                    <a:lstStyle/>
                    <a:p>
                      <a:pPr marL="342900" marR="0" lvl="0" indent="-342900" algn="ctr" defTabSz="914400" rtl="0" eaLnBrk="1" fontAlgn="base" latinLnBrk="0" hangingPunct="1">
                        <a:lnSpc>
                          <a:spcPct val="130000"/>
                        </a:lnSpc>
                        <a:spcBef>
                          <a:spcPct val="0"/>
                        </a:spcBef>
                        <a:spcAft>
                          <a:spcPct val="0"/>
                        </a:spcAft>
                        <a:buClrTx/>
                        <a:buSzTx/>
                        <a:buFontTx/>
                        <a:buNone/>
                        <a:tabLst/>
                      </a:pPr>
                      <a:r>
                        <a:rPr kumimoji="0" lang="tr-TR" sz="1800" u="none" strike="noStrike" cap="none" normalizeH="0" baseline="0" smtClean="0">
                          <a:ln>
                            <a:noFill/>
                          </a:ln>
                          <a:effectLst>
                            <a:outerShdw blurRad="38100" dist="38100" dir="2700000" algn="tl">
                              <a:srgbClr val="FFFFFF"/>
                            </a:outerShdw>
                          </a:effectLst>
                        </a:rPr>
                        <a:t>Standart sapmaya bağlı olarak verilen kararlar</a:t>
                      </a:r>
                      <a:endParaRPr kumimoji="0" lang="tr-TR" sz="1800" b="1" i="0" u="none" strike="noStrike" cap="none" normalizeH="0" baseline="0" smtClean="0">
                        <a:ln>
                          <a:noFill/>
                        </a:ln>
                        <a:solidFill>
                          <a:schemeClr val="bg1">
                            <a:lumMod val="85000"/>
                            <a:lumOff val="15000"/>
                          </a:schemeClr>
                        </a:solidFill>
                        <a:effectLst>
                          <a:outerShdw blurRad="38100" dist="38100" dir="2700000" algn="tl">
                            <a:srgbClr val="FFFFFF"/>
                          </a:outerShdw>
                        </a:effectLst>
                        <a:latin typeface="Arial" pitchFamily="34" charset="0"/>
                      </a:endParaRPr>
                    </a:p>
                  </a:txBody>
                  <a:tcPr marT="34290" marB="34290" anchor="ctr" horzOverflow="overflow"/>
                </a:tc>
              </a:tr>
              <a:tr h="3759722">
                <a:tc>
                  <a:txBody>
                    <a:bodyPr/>
                    <a:lstStyle/>
                    <a:p>
                      <a:pPr marL="342900" marR="0" lvl="0" indent="-342900" algn="l" defTabSz="914400" rtl="0" eaLnBrk="1" fontAlgn="base" latinLnBrk="0" hangingPunct="1">
                        <a:lnSpc>
                          <a:spcPct val="130000"/>
                        </a:lnSpc>
                        <a:spcBef>
                          <a:spcPct val="0"/>
                        </a:spcBef>
                        <a:spcAft>
                          <a:spcPct val="0"/>
                        </a:spcAft>
                        <a:buClrTx/>
                        <a:buSzTx/>
                        <a:buFont typeface="Wingdings" pitchFamily="2" charset="2"/>
                        <a:buChar char=""/>
                        <a:tabLst/>
                      </a:pPr>
                      <a:r>
                        <a:rPr kumimoji="0" lang="tr-TR" sz="1800" u="none" strike="noStrike" cap="none" normalizeH="0" baseline="0" dirty="0" smtClean="0">
                          <a:ln>
                            <a:noFill/>
                          </a:ln>
                          <a:effectLst>
                            <a:outerShdw blurRad="38100" dist="38100" dir="2700000" algn="tl">
                              <a:srgbClr val="FFFFFF"/>
                            </a:outerShdw>
                          </a:effectLst>
                        </a:rPr>
                        <a:t>Grubun başarı düzeyi nedir?</a:t>
                      </a:r>
                    </a:p>
                    <a:p>
                      <a:pPr marL="342900" marR="0" lvl="0" indent="-342900" algn="l" defTabSz="914400" rtl="0" eaLnBrk="0" fontAlgn="base" latinLnBrk="0" hangingPunct="0">
                        <a:lnSpc>
                          <a:spcPct val="130000"/>
                        </a:lnSpc>
                        <a:spcBef>
                          <a:spcPct val="0"/>
                        </a:spcBef>
                        <a:spcAft>
                          <a:spcPct val="0"/>
                        </a:spcAft>
                        <a:buClrTx/>
                        <a:buSzTx/>
                        <a:buFont typeface="Wingdings" pitchFamily="2" charset="2"/>
                        <a:buChar char=""/>
                        <a:tabLst/>
                      </a:pPr>
                      <a:r>
                        <a:rPr kumimoji="0" lang="tr-TR" sz="1800" u="none" strike="noStrike" cap="none" normalizeH="0" baseline="0" dirty="0" smtClean="0">
                          <a:ln>
                            <a:noFill/>
                          </a:ln>
                          <a:effectLst>
                            <a:outerShdw blurRad="38100" dist="38100" dir="2700000" algn="tl">
                              <a:srgbClr val="FFFFFF"/>
                            </a:outerShdw>
                          </a:effectLst>
                        </a:rPr>
                        <a:t>Grubun mutlak başarı düzeyi nedir?</a:t>
                      </a:r>
                    </a:p>
                    <a:p>
                      <a:pPr marL="342900" marR="0" lvl="0" indent="-342900" algn="l" defTabSz="914400" rtl="0" eaLnBrk="0" fontAlgn="base" latinLnBrk="0" hangingPunct="0">
                        <a:lnSpc>
                          <a:spcPct val="130000"/>
                        </a:lnSpc>
                        <a:spcBef>
                          <a:spcPct val="0"/>
                        </a:spcBef>
                        <a:spcAft>
                          <a:spcPct val="0"/>
                        </a:spcAft>
                        <a:buClrTx/>
                        <a:buSzTx/>
                        <a:buFont typeface="Wingdings" pitchFamily="2" charset="2"/>
                        <a:buChar char=""/>
                        <a:tabLst/>
                      </a:pPr>
                      <a:r>
                        <a:rPr kumimoji="0" lang="tr-TR" sz="1800" u="none" strike="noStrike" cap="none" normalizeH="0" baseline="0" dirty="0" smtClean="0">
                          <a:ln>
                            <a:noFill/>
                          </a:ln>
                          <a:effectLst>
                            <a:outerShdw blurRad="38100" dist="38100" dir="2700000" algn="tl">
                              <a:srgbClr val="FFFFFF"/>
                            </a:outerShdw>
                          </a:effectLst>
                        </a:rPr>
                        <a:t>Öğrencilerin ortalama başarı düzeyi nedir?</a:t>
                      </a:r>
                    </a:p>
                    <a:p>
                      <a:pPr marL="342900" marR="0" lvl="0" indent="-342900" algn="l" defTabSz="914400" rtl="0" eaLnBrk="0" fontAlgn="base" latinLnBrk="0" hangingPunct="0">
                        <a:lnSpc>
                          <a:spcPct val="130000"/>
                        </a:lnSpc>
                        <a:spcBef>
                          <a:spcPct val="0"/>
                        </a:spcBef>
                        <a:spcAft>
                          <a:spcPct val="0"/>
                        </a:spcAft>
                        <a:buClrTx/>
                        <a:buSzTx/>
                        <a:buFont typeface="Wingdings" pitchFamily="2" charset="2"/>
                        <a:buChar char=""/>
                        <a:tabLst/>
                      </a:pPr>
                      <a:r>
                        <a:rPr kumimoji="0" lang="tr-TR" sz="1800" u="none" strike="noStrike" cap="none" normalizeH="0" baseline="0" dirty="0" smtClean="0">
                          <a:ln>
                            <a:noFill/>
                          </a:ln>
                          <a:effectLst>
                            <a:outerShdw blurRad="38100" dist="38100" dir="2700000" algn="tl">
                              <a:srgbClr val="FFFFFF"/>
                            </a:outerShdw>
                          </a:effectLst>
                        </a:rPr>
                        <a:t>Öğrencilerin öğrenme düzeyi nedir?</a:t>
                      </a:r>
                      <a:endParaRPr kumimoji="0" lang="tr-TR" sz="1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endParaRPr>
                    </a:p>
                  </a:txBody>
                  <a:tcPr marT="34290" marB="34290" horzOverflow="overflow"/>
                </a:tc>
                <a:tc>
                  <a:txBody>
                    <a:bodyPr/>
                    <a:lstStyle/>
                    <a:p>
                      <a:pPr marL="342900" marR="0" lvl="0" indent="-342900" algn="l" defTabSz="914400" rtl="0" eaLnBrk="1" fontAlgn="base" latinLnBrk="0" hangingPunct="1">
                        <a:lnSpc>
                          <a:spcPct val="130000"/>
                        </a:lnSpc>
                        <a:spcBef>
                          <a:spcPct val="0"/>
                        </a:spcBef>
                        <a:spcAft>
                          <a:spcPct val="0"/>
                        </a:spcAft>
                        <a:buClrTx/>
                        <a:buSzTx/>
                        <a:buFont typeface="Wingdings" pitchFamily="2" charset="2"/>
                        <a:buChar char=""/>
                        <a:tabLst/>
                      </a:pPr>
                      <a:r>
                        <a:rPr kumimoji="0" lang="tr-TR" sz="1800" u="none" strike="noStrike" cap="none" normalizeH="0" baseline="0" dirty="0" smtClean="0">
                          <a:ln>
                            <a:noFill/>
                          </a:ln>
                          <a:effectLst>
                            <a:outerShdw blurRad="38100" dist="38100" dir="2700000" algn="tl">
                              <a:srgbClr val="FFFFFF"/>
                            </a:outerShdw>
                          </a:effectLst>
                        </a:rPr>
                        <a:t>Başarılı ve başarısız sınıf (grup) hangisidir?</a:t>
                      </a:r>
                    </a:p>
                    <a:p>
                      <a:pPr marL="342900" marR="0" lvl="0" indent="-342900" algn="l" defTabSz="914400" rtl="0" eaLnBrk="0" fontAlgn="base" latinLnBrk="0" hangingPunct="0">
                        <a:lnSpc>
                          <a:spcPct val="130000"/>
                        </a:lnSpc>
                        <a:spcBef>
                          <a:spcPct val="0"/>
                        </a:spcBef>
                        <a:spcAft>
                          <a:spcPct val="0"/>
                        </a:spcAft>
                        <a:buClrTx/>
                        <a:buSzTx/>
                        <a:buFont typeface="Wingdings" pitchFamily="2" charset="2"/>
                        <a:buChar char=""/>
                        <a:tabLst/>
                      </a:pPr>
                      <a:r>
                        <a:rPr kumimoji="0" lang="tr-TR" sz="1800" u="none" strike="noStrike" cap="none" normalizeH="0" baseline="0" dirty="0" smtClean="0">
                          <a:ln>
                            <a:noFill/>
                          </a:ln>
                          <a:effectLst>
                            <a:outerShdw blurRad="38100" dist="38100" dir="2700000" algn="tl">
                              <a:srgbClr val="FFFFFF"/>
                            </a:outerShdw>
                          </a:effectLst>
                        </a:rPr>
                        <a:t>Öğrencileri arasında farklılaşma var mı? ya da öğrencilerin öğrenme düzeyleri benzer mi?</a:t>
                      </a:r>
                    </a:p>
                    <a:p>
                      <a:pPr marL="342900" marR="0" lvl="0" indent="-342900" algn="l" defTabSz="914400" rtl="0" eaLnBrk="0" fontAlgn="base" latinLnBrk="0" hangingPunct="0">
                        <a:lnSpc>
                          <a:spcPct val="130000"/>
                        </a:lnSpc>
                        <a:spcBef>
                          <a:spcPct val="0"/>
                        </a:spcBef>
                        <a:spcAft>
                          <a:spcPct val="0"/>
                        </a:spcAft>
                        <a:buClrTx/>
                        <a:buSzTx/>
                        <a:buFont typeface="Wingdings" pitchFamily="2" charset="2"/>
                        <a:buChar char=""/>
                        <a:tabLst/>
                      </a:pPr>
                      <a:r>
                        <a:rPr kumimoji="0" lang="tr-TR" sz="1800" u="none" strike="noStrike" cap="none" normalizeH="0" baseline="0" dirty="0" smtClean="0">
                          <a:ln>
                            <a:noFill/>
                          </a:ln>
                          <a:effectLst>
                            <a:outerShdw blurRad="38100" dist="38100" dir="2700000" algn="tl">
                              <a:srgbClr val="FFFFFF"/>
                            </a:outerShdw>
                          </a:effectLst>
                        </a:rPr>
                        <a:t>Grup ya da dağılım homojen mi, heterojen mi?</a:t>
                      </a:r>
                    </a:p>
                    <a:p>
                      <a:pPr marL="342900" marR="0" lvl="0" indent="-342900" algn="l" defTabSz="914400" rtl="0" eaLnBrk="0" fontAlgn="base" latinLnBrk="0" hangingPunct="0">
                        <a:lnSpc>
                          <a:spcPct val="130000"/>
                        </a:lnSpc>
                        <a:spcBef>
                          <a:spcPct val="0"/>
                        </a:spcBef>
                        <a:spcAft>
                          <a:spcPct val="0"/>
                        </a:spcAft>
                        <a:buClrTx/>
                        <a:buSzTx/>
                        <a:buFont typeface="Wingdings" pitchFamily="2" charset="2"/>
                        <a:buChar char=""/>
                        <a:tabLst/>
                      </a:pPr>
                      <a:r>
                        <a:rPr kumimoji="0" lang="tr-TR" sz="1800" u="none" strike="noStrike" cap="none" normalizeH="0" baseline="0" dirty="0" smtClean="0">
                          <a:ln>
                            <a:noFill/>
                          </a:ln>
                          <a:effectLst>
                            <a:outerShdw blurRad="38100" dist="38100" dir="2700000" algn="tl">
                              <a:srgbClr val="FFFFFF"/>
                            </a:outerShdw>
                          </a:effectLst>
                        </a:rPr>
                        <a:t>Grup aritmetik ortalamaya ne kadar uzaktır? Ya da yakındır?</a:t>
                      </a:r>
                      <a:endParaRPr kumimoji="0" lang="tr-TR" sz="1800" b="0" i="0" u="none" strike="noStrike" cap="none" normalizeH="0" baseline="0" dirty="0" smtClean="0">
                        <a:ln>
                          <a:noFill/>
                        </a:ln>
                        <a:solidFill>
                          <a:schemeClr val="bg1">
                            <a:lumMod val="85000"/>
                            <a:lumOff val="15000"/>
                          </a:schemeClr>
                        </a:solidFill>
                        <a:effectLst>
                          <a:outerShdw blurRad="38100" dist="38100" dir="2700000" algn="tl">
                            <a:srgbClr val="FFFFFF"/>
                          </a:outerShdw>
                        </a:effectLst>
                        <a:latin typeface="Arial" pitchFamily="34" charset="0"/>
                      </a:endParaRPr>
                    </a:p>
                  </a:txBody>
                  <a:tcPr marT="34290" marB="34290" horzOverflow="overflow"/>
                </a:tc>
              </a:tr>
            </a:tbl>
          </a:graphicData>
        </a:graphic>
      </p:graphicFrame>
    </p:spTree>
    <p:extLst>
      <p:ext uri="{BB962C8B-B14F-4D97-AF65-F5344CB8AC3E}">
        <p14:creationId xmlns:p14="http://schemas.microsoft.com/office/powerpoint/2010/main" val="2762360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228600" y="148828"/>
            <a:ext cx="8229600" cy="651272"/>
          </a:xfrm>
        </p:spPr>
        <p:txBody>
          <a:bodyPr rtlCol="0">
            <a:normAutofit/>
          </a:bodyPr>
          <a:lstStyle/>
          <a:p>
            <a:pPr marL="484632" eaLnBrk="1" fontAlgn="auto" hangingPunct="1">
              <a:spcAft>
                <a:spcPts val="0"/>
              </a:spcAft>
              <a:defRPr/>
            </a:pPr>
            <a:r>
              <a:rPr lang="tr-TR" altLang="tr-TR" sz="3200" dirty="0" smtClean="0"/>
              <a:t> Standart Sapma ve Varyans</a:t>
            </a:r>
            <a:endParaRPr lang="en-US" altLang="tr-TR" sz="3200" dirty="0" smtClean="0"/>
          </a:p>
        </p:txBody>
      </p:sp>
      <p:sp>
        <p:nvSpPr>
          <p:cNvPr id="21507" name="Rectangle 3"/>
          <p:cNvSpPr>
            <a:spLocks noGrp="1" noChangeArrowheads="1"/>
          </p:cNvSpPr>
          <p:nvPr>
            <p:ph type="body" sz="half" idx="1"/>
          </p:nvPr>
        </p:nvSpPr>
        <p:spPr>
          <a:xfrm>
            <a:off x="228600" y="914400"/>
            <a:ext cx="8686800" cy="4000500"/>
          </a:xfrm>
        </p:spPr>
        <p:txBody>
          <a:bodyPr>
            <a:normAutofit/>
          </a:bodyPr>
          <a:lstStyle/>
          <a:p>
            <a:pPr marL="0" indent="0" algn="just" eaLnBrk="1" hangingPunct="1">
              <a:buNone/>
            </a:pPr>
            <a:r>
              <a:rPr lang="tr-TR" altLang="tr-TR" sz="2400" dirty="0" smtClean="0"/>
              <a:t> </a:t>
            </a:r>
            <a:r>
              <a:rPr lang="tr-TR" altLang="tr-TR" sz="2400" dirty="0" smtClean="0"/>
              <a:t>Tüm </a:t>
            </a:r>
            <a:r>
              <a:rPr lang="tr-TR" altLang="tr-TR" sz="2400" dirty="0" smtClean="0"/>
              <a:t>değerlerin dağılımı ile bilgi verirler. Tüm değerler eşitse, her ikisi de sıfıra eşittir. </a:t>
            </a:r>
            <a:r>
              <a:rPr lang="tr-TR" altLang="tr-TR" sz="2400" dirty="0" smtClean="0"/>
              <a:t> Değerler </a:t>
            </a:r>
            <a:r>
              <a:rPr lang="tr-TR" altLang="tr-TR" sz="2400" dirty="0" smtClean="0"/>
              <a:t>arasında farklar arttıkça standart sapma (</a:t>
            </a:r>
            <a:r>
              <a:rPr lang="tr-TR" altLang="tr-TR" sz="2400" dirty="0" err="1" smtClean="0"/>
              <a:t>Ss</a:t>
            </a:r>
            <a:r>
              <a:rPr lang="tr-TR" altLang="tr-TR" sz="2400" dirty="0" smtClean="0"/>
              <a:t>) ve varyans büyür. </a:t>
            </a:r>
          </a:p>
          <a:p>
            <a:pPr marL="0" indent="0" algn="just" eaLnBrk="1" hangingPunct="1">
              <a:buNone/>
            </a:pPr>
            <a:r>
              <a:rPr lang="tr-TR" altLang="tr-TR" sz="2400" dirty="0" smtClean="0"/>
              <a:t>Standart sapma değişken değerlerinin ortalamanın etrafındaki yayılmasını temsil eden bir yayılma ölçütüdür. Yani, denekler arasında ne kadar yaygınlık olduğunu ifade eder. </a:t>
            </a:r>
          </a:p>
          <a:p>
            <a:pPr marL="0" indent="0" algn="just" eaLnBrk="1" hangingPunct="1">
              <a:buNone/>
            </a:pPr>
            <a:r>
              <a:rPr lang="tr-TR" altLang="tr-TR" sz="2400" dirty="0" smtClean="0"/>
              <a:t>Standart sapmanın </a:t>
            </a:r>
            <a:r>
              <a:rPr lang="tr-TR" altLang="tr-TR" sz="2400" dirty="0" smtClean="0"/>
              <a:t>karesine varyans adı </a:t>
            </a:r>
            <a:r>
              <a:rPr lang="tr-TR" altLang="tr-TR" sz="2400" dirty="0" smtClean="0"/>
              <a:t>verilir. Merkezi </a:t>
            </a:r>
            <a:r>
              <a:rPr lang="tr-TR" altLang="tr-TR" sz="2400" dirty="0" smtClean="0"/>
              <a:t>eğilim ölçütü olarak ortalama kullanıldığında, yayılma ölçütü olarak da standart sapma kullanılır. </a:t>
            </a:r>
          </a:p>
          <a:p>
            <a:pPr marL="0" indent="0" algn="just" eaLnBrk="1" hangingPunct="1">
              <a:buFont typeface="Wingdings 2" pitchFamily="18" charset="2"/>
              <a:buChar char=""/>
            </a:pPr>
            <a:endParaRPr lang="tr-TR" altLang="tr-TR" sz="2800" dirty="0" smtClean="0"/>
          </a:p>
        </p:txBody>
      </p:sp>
      <p:sp>
        <p:nvSpPr>
          <p:cNvPr id="21508"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288C1EE0-DB76-4062-B265-EECF21373595}" type="slidenum">
              <a:rPr lang="tr-TR" altLang="tr-TR" smtClean="0"/>
              <a:pPr eaLnBrk="1" hangingPunct="1"/>
              <a:t>20</a:t>
            </a:fld>
            <a:endParaRPr lang="tr-TR" altLang="tr-TR" dirty="0" smtClean="0"/>
          </a:p>
        </p:txBody>
      </p:sp>
    </p:spTree>
    <p:extLst>
      <p:ext uri="{BB962C8B-B14F-4D97-AF65-F5344CB8AC3E}">
        <p14:creationId xmlns:p14="http://schemas.microsoft.com/office/powerpoint/2010/main" val="42825644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228600" y="148828"/>
            <a:ext cx="8229600" cy="651272"/>
          </a:xfrm>
        </p:spPr>
        <p:txBody>
          <a:bodyPr rtlCol="0">
            <a:normAutofit/>
          </a:bodyPr>
          <a:lstStyle/>
          <a:p>
            <a:pPr marL="484632" eaLnBrk="1" fontAlgn="auto" hangingPunct="1">
              <a:spcAft>
                <a:spcPts val="0"/>
              </a:spcAft>
              <a:defRPr/>
            </a:pPr>
            <a:r>
              <a:rPr lang="tr-TR" altLang="tr-TR" sz="3200" dirty="0" smtClean="0"/>
              <a:t> Standart Sapma ve Varyans</a:t>
            </a:r>
            <a:endParaRPr lang="en-US" altLang="tr-TR" sz="3200" dirty="0" smtClean="0"/>
          </a:p>
        </p:txBody>
      </p:sp>
      <p:sp>
        <p:nvSpPr>
          <p:cNvPr id="22531" name="Rectangle 3"/>
          <p:cNvSpPr>
            <a:spLocks noGrp="1" noChangeArrowheads="1"/>
          </p:cNvSpPr>
          <p:nvPr>
            <p:ph type="body" sz="half" idx="1"/>
          </p:nvPr>
        </p:nvSpPr>
        <p:spPr>
          <a:xfrm>
            <a:off x="228600" y="914400"/>
            <a:ext cx="8686800" cy="4000500"/>
          </a:xfrm>
        </p:spPr>
        <p:txBody>
          <a:bodyPr>
            <a:normAutofit fontScale="92500"/>
          </a:bodyPr>
          <a:lstStyle/>
          <a:p>
            <a:pPr marL="0" indent="0" algn="just" eaLnBrk="1" hangingPunct="1">
              <a:buNone/>
            </a:pPr>
            <a:r>
              <a:rPr lang="tr-TR" altLang="tr-TR" sz="2600" dirty="0" smtClean="0"/>
              <a:t> </a:t>
            </a:r>
            <a:r>
              <a:rPr lang="tr-TR" altLang="tr-TR" sz="2600" dirty="0" smtClean="0"/>
              <a:t>Bir </a:t>
            </a:r>
            <a:r>
              <a:rPr lang="tr-TR" altLang="tr-TR" sz="2600" dirty="0" smtClean="0"/>
              <a:t>dizi puanın varyansı o dizideki değişkenliğin bir ölçüsüdür. Puanların varyansı dendiğinde, puanların değişkenliğinin ölçüsü ifade edilmiş olur. </a:t>
            </a:r>
            <a:r>
              <a:rPr lang="tr-TR" altLang="tr-TR" sz="2600" dirty="0" err="1" smtClean="0"/>
              <a:t>Varyansın</a:t>
            </a:r>
            <a:r>
              <a:rPr lang="tr-TR" altLang="tr-TR" sz="2600" dirty="0" smtClean="0"/>
              <a:t> karekökü alınırsa standart sapma elde edilir. Varyans standart sapmanın karesi olduğundan , bu istatistiklerden birisi bilindiğinde diğerinin hesaplanması kolaydır.</a:t>
            </a:r>
          </a:p>
          <a:p>
            <a:pPr marL="0" indent="0" algn="just" eaLnBrk="1" hangingPunct="1">
              <a:buNone/>
            </a:pPr>
            <a:r>
              <a:rPr lang="tr-TR" altLang="tr-TR" sz="2600" dirty="0" smtClean="0"/>
              <a:t>Standart sapma, bir merkezi dağılım ölçüsü olarak puanların merkezi yığılma ölçüsünden uzaklıklarının bir ortalama değeri anlamını taşımaktadır.</a:t>
            </a:r>
          </a:p>
          <a:p>
            <a:pPr marL="0" indent="0" algn="just" eaLnBrk="1" hangingPunct="1">
              <a:buNone/>
            </a:pPr>
            <a:r>
              <a:rPr lang="tr-TR" altLang="tr-TR" sz="2600" dirty="0" smtClean="0"/>
              <a:t>Bir dizideki ölçümlerin birbirinden farkı arttıkça standart sapma büyür; ölçümler birbirine yaklaştıkça da küçülür.</a:t>
            </a:r>
          </a:p>
          <a:p>
            <a:pPr marL="0" indent="0" algn="just" eaLnBrk="1" hangingPunct="1">
              <a:buFont typeface="Wingdings 2" pitchFamily="18" charset="2"/>
              <a:buChar char=""/>
            </a:pPr>
            <a:endParaRPr lang="tr-TR" altLang="tr-TR" sz="2800" dirty="0" smtClean="0"/>
          </a:p>
        </p:txBody>
      </p:sp>
      <p:sp>
        <p:nvSpPr>
          <p:cNvPr id="22532"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2F723510-7F8D-4CD4-8A44-01A8F416C326}" type="slidenum">
              <a:rPr lang="tr-TR" altLang="tr-TR" smtClean="0"/>
              <a:pPr eaLnBrk="1" hangingPunct="1"/>
              <a:t>21</a:t>
            </a:fld>
            <a:endParaRPr lang="tr-TR" altLang="tr-TR" smtClean="0"/>
          </a:p>
        </p:txBody>
      </p:sp>
    </p:spTree>
    <p:extLst>
      <p:ext uri="{BB962C8B-B14F-4D97-AF65-F5344CB8AC3E}">
        <p14:creationId xmlns:p14="http://schemas.microsoft.com/office/powerpoint/2010/main" val="7550415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228600" y="148828"/>
            <a:ext cx="8229600" cy="651272"/>
          </a:xfrm>
        </p:spPr>
        <p:txBody>
          <a:bodyPr rtlCol="0">
            <a:normAutofit/>
          </a:bodyPr>
          <a:lstStyle/>
          <a:p>
            <a:pPr marL="484632" eaLnBrk="1" fontAlgn="auto" hangingPunct="1">
              <a:spcAft>
                <a:spcPts val="0"/>
              </a:spcAft>
              <a:defRPr/>
            </a:pPr>
            <a:r>
              <a:rPr lang="tr-TR" altLang="tr-TR" sz="3200" dirty="0" smtClean="0"/>
              <a:t> Standart Sapma ve Varyans</a:t>
            </a:r>
            <a:endParaRPr lang="en-US" altLang="tr-TR" sz="3200" dirty="0" smtClean="0"/>
          </a:p>
        </p:txBody>
      </p:sp>
      <p:sp>
        <p:nvSpPr>
          <p:cNvPr id="26628" name="Rectangle 3"/>
          <p:cNvSpPr>
            <a:spLocks noGrp="1" noChangeArrowheads="1"/>
          </p:cNvSpPr>
          <p:nvPr>
            <p:ph type="body" sz="half" idx="1"/>
          </p:nvPr>
        </p:nvSpPr>
        <p:spPr>
          <a:xfrm>
            <a:off x="228600" y="914400"/>
            <a:ext cx="8686800" cy="4000500"/>
          </a:xfrm>
        </p:spPr>
        <p:txBody>
          <a:bodyPr rtlCol="0">
            <a:normAutofit fontScale="85000" lnSpcReduction="10000"/>
          </a:bodyPr>
          <a:lstStyle/>
          <a:p>
            <a:pPr marL="0" indent="0" algn="just" eaLnBrk="1" fontAlgn="auto" hangingPunct="1">
              <a:spcAft>
                <a:spcPts val="0"/>
              </a:spcAft>
              <a:buNone/>
              <a:defRPr/>
            </a:pPr>
            <a:r>
              <a:rPr lang="tr-TR" altLang="tr-TR" sz="2800" dirty="0"/>
              <a:t>Başka bir deyişle, dizideki ölçümlerin dağıldığı alan genişledikçe standart sapma büyür, dağılım alanı küçülüp daraldıkça da küçülür.</a:t>
            </a:r>
          </a:p>
          <a:p>
            <a:pPr marL="0" indent="0" algn="just" eaLnBrk="1" fontAlgn="auto" hangingPunct="1">
              <a:spcAft>
                <a:spcPts val="0"/>
              </a:spcAft>
              <a:buNone/>
              <a:defRPr/>
            </a:pPr>
            <a:r>
              <a:rPr lang="tr-TR" altLang="tr-TR" sz="2800" dirty="0"/>
              <a:t>Standart sapma küçüldükçe dizi grubundaki homojenlik(benzerlik) artar.</a:t>
            </a:r>
          </a:p>
          <a:p>
            <a:pPr marL="0" indent="0" algn="just" eaLnBrk="1" fontAlgn="auto" hangingPunct="1">
              <a:spcAft>
                <a:spcPts val="0"/>
              </a:spcAft>
              <a:buNone/>
              <a:defRPr/>
            </a:pPr>
            <a:r>
              <a:rPr lang="tr-TR" altLang="tr-TR" sz="2800" dirty="0"/>
              <a:t>Standart sapma dağılım ölçüleri arasında en çok kullanılmakta olanıdır. Standart sapmanın da bir ortalama olduğunu hatırlatmak gerekir.(Ortalamadan olan farkların ortalaması)</a:t>
            </a:r>
          </a:p>
          <a:p>
            <a:pPr marL="0" indent="0" algn="just" eaLnBrk="1" fontAlgn="auto" hangingPunct="1">
              <a:spcAft>
                <a:spcPts val="0"/>
              </a:spcAft>
              <a:buNone/>
              <a:defRPr/>
            </a:pPr>
            <a:r>
              <a:rPr lang="tr-TR" altLang="tr-TR" sz="2800" dirty="0"/>
              <a:t>Dağılımın yaygınlığını gösteren ölçümlerin en önemlisi </a:t>
            </a:r>
            <a:r>
              <a:rPr lang="tr-TR" altLang="tr-TR" sz="2800" dirty="0" err="1" smtClean="0"/>
              <a:t>varyanstır</a:t>
            </a:r>
            <a:r>
              <a:rPr lang="tr-TR" altLang="tr-TR" sz="2800" dirty="0"/>
              <a:t>. Eğer varyans küçükse sayılar birbirine yakın, büyükse daha uzaktır.</a:t>
            </a:r>
          </a:p>
          <a:p>
            <a:pPr marL="0" indent="0" algn="just" eaLnBrk="1" fontAlgn="auto" hangingPunct="1">
              <a:spcAft>
                <a:spcPts val="0"/>
              </a:spcAft>
              <a:buNone/>
              <a:defRPr/>
            </a:pPr>
            <a:r>
              <a:rPr lang="tr-TR" altLang="tr-TR" sz="2800" dirty="0"/>
              <a:t>Standart sapma büyüdükçe dağılım yaygınlaşır.</a:t>
            </a:r>
          </a:p>
          <a:p>
            <a:pPr marL="0" indent="0" algn="just" eaLnBrk="1" fontAlgn="auto" hangingPunct="1">
              <a:spcAft>
                <a:spcPts val="0"/>
              </a:spcAft>
              <a:buFont typeface="Wingdings 2"/>
              <a:buChar char=""/>
              <a:defRPr/>
            </a:pPr>
            <a:endParaRPr lang="tr-TR" altLang="tr-TR" sz="2800" dirty="0"/>
          </a:p>
        </p:txBody>
      </p:sp>
      <p:sp>
        <p:nvSpPr>
          <p:cNvPr id="23556"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1BA60C07-BDE9-46C0-8B7B-53571E475CF7}" type="slidenum">
              <a:rPr lang="tr-TR" altLang="tr-TR" smtClean="0"/>
              <a:pPr eaLnBrk="1" hangingPunct="1"/>
              <a:t>22</a:t>
            </a:fld>
            <a:endParaRPr lang="tr-TR" altLang="tr-TR" smtClean="0"/>
          </a:p>
        </p:txBody>
      </p:sp>
    </p:spTree>
    <p:extLst>
      <p:ext uri="{BB962C8B-B14F-4D97-AF65-F5344CB8AC3E}">
        <p14:creationId xmlns:p14="http://schemas.microsoft.com/office/powerpoint/2010/main" val="23903341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457200" y="114300"/>
            <a:ext cx="8229600" cy="857250"/>
          </a:xfrm>
        </p:spPr>
        <p:txBody>
          <a:bodyPr rtlCol="0">
            <a:normAutofit/>
          </a:bodyPr>
          <a:lstStyle/>
          <a:p>
            <a:pPr marL="484632" eaLnBrk="1" fontAlgn="auto" hangingPunct="1">
              <a:spcAft>
                <a:spcPts val="0"/>
              </a:spcAft>
              <a:defRPr/>
            </a:pPr>
            <a:r>
              <a:rPr lang="tr-TR" altLang="tr-TR" sz="3200" dirty="0" err="1" smtClean="0"/>
              <a:t>Range</a:t>
            </a:r>
            <a:r>
              <a:rPr lang="tr-TR" altLang="tr-TR" sz="3200" dirty="0" smtClean="0"/>
              <a:t> </a:t>
            </a:r>
            <a:r>
              <a:rPr lang="tr-TR" altLang="tr-TR" sz="3200" dirty="0" smtClean="0"/>
              <a:t>(Değişim Aralığı) </a:t>
            </a:r>
            <a:endParaRPr lang="en-US" altLang="tr-TR" sz="3200" dirty="0" smtClean="0"/>
          </a:p>
        </p:txBody>
      </p:sp>
      <p:sp>
        <p:nvSpPr>
          <p:cNvPr id="24579" name="Rectangle 3"/>
          <p:cNvSpPr>
            <a:spLocks noGrp="1" noChangeArrowheads="1"/>
          </p:cNvSpPr>
          <p:nvPr>
            <p:ph type="body" sz="half" idx="1"/>
          </p:nvPr>
        </p:nvSpPr>
        <p:spPr>
          <a:xfrm>
            <a:off x="457200" y="914400"/>
            <a:ext cx="8382000" cy="4000500"/>
          </a:xfrm>
        </p:spPr>
        <p:txBody>
          <a:bodyPr>
            <a:normAutofit fontScale="92500" lnSpcReduction="10000"/>
          </a:bodyPr>
          <a:lstStyle/>
          <a:p>
            <a:pPr marL="0" indent="0" algn="just" eaLnBrk="1" hangingPunct="1">
              <a:buNone/>
            </a:pPr>
            <a:r>
              <a:rPr lang="tr-TR" altLang="tr-TR" sz="1800" dirty="0" smtClean="0"/>
              <a:t>  </a:t>
            </a:r>
            <a:r>
              <a:rPr lang="tr-TR" altLang="tr-TR" sz="2600" dirty="0" smtClean="0"/>
              <a:t>Veri setindeki yayılımı ifade etmede kullanılan en basit istatistik değişim aralığıdır. Genel olarak basit seriler için kullanılır. </a:t>
            </a:r>
          </a:p>
          <a:p>
            <a:pPr marL="0" indent="0" algn="just" eaLnBrk="1" hangingPunct="1">
              <a:buNone/>
            </a:pPr>
            <a:endParaRPr lang="tr-TR" altLang="tr-TR" sz="2600" dirty="0" smtClean="0"/>
          </a:p>
          <a:p>
            <a:pPr marL="0" indent="0" algn="just" eaLnBrk="1" hangingPunct="1">
              <a:buNone/>
            </a:pPr>
            <a:r>
              <a:rPr lang="tr-TR" altLang="tr-TR" sz="2600" dirty="0" smtClean="0"/>
              <a:t>  En büyük gözlem değeri ile en küçük gözlem değeri arasındaki fark değişim aralığını verir.</a:t>
            </a:r>
          </a:p>
          <a:p>
            <a:pPr marL="0" indent="0" algn="just" eaLnBrk="1" hangingPunct="1">
              <a:buNone/>
            </a:pPr>
            <a:endParaRPr lang="tr-TR" altLang="tr-TR" sz="2600" dirty="0" smtClean="0"/>
          </a:p>
          <a:p>
            <a:pPr marL="0" indent="0" algn="just" eaLnBrk="1" hangingPunct="1">
              <a:buNone/>
            </a:pPr>
            <a:r>
              <a:rPr lang="tr-TR" altLang="tr-TR" sz="2600" dirty="0" smtClean="0"/>
              <a:t>  Değişim aralığı, veri setindeki tek bir gözlemin aşırı derecede küçük veya büyük olmasından etkilendiği için bir başka ifadeyle örnekte yer alan sadece iki veri kullanılarak hesaplandığından tüm veri setinin değişkenliğini açıklamada yetersiz kalmaktadır.</a:t>
            </a:r>
          </a:p>
        </p:txBody>
      </p:sp>
      <p:sp>
        <p:nvSpPr>
          <p:cNvPr id="24580" name="6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B94805B9-75B8-45CF-B83F-8722C18312D7}" type="slidenum">
              <a:rPr lang="tr-TR" altLang="tr-TR" smtClean="0"/>
              <a:pPr eaLnBrk="1" hangingPunct="1"/>
              <a:t>23</a:t>
            </a:fld>
            <a:endParaRPr lang="tr-TR" altLang="tr-TR" smtClean="0"/>
          </a:p>
        </p:txBody>
      </p:sp>
    </p:spTree>
    <p:extLst>
      <p:ext uri="{BB962C8B-B14F-4D97-AF65-F5344CB8AC3E}">
        <p14:creationId xmlns:p14="http://schemas.microsoft.com/office/powerpoint/2010/main" val="32553295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457200" y="114300"/>
            <a:ext cx="8229600" cy="857250"/>
          </a:xfrm>
        </p:spPr>
        <p:txBody>
          <a:bodyPr rtlCol="0">
            <a:normAutofit/>
          </a:bodyPr>
          <a:lstStyle/>
          <a:p>
            <a:pPr marL="484632" eaLnBrk="1" fontAlgn="auto" hangingPunct="1">
              <a:spcAft>
                <a:spcPts val="0"/>
              </a:spcAft>
              <a:defRPr/>
            </a:pPr>
            <a:r>
              <a:rPr lang="tr-TR" altLang="tr-TR" sz="3200" dirty="0" err="1" smtClean="0"/>
              <a:t>Range</a:t>
            </a:r>
            <a:r>
              <a:rPr lang="tr-TR" altLang="tr-TR" sz="3200" dirty="0" smtClean="0"/>
              <a:t> (Değişim Aralığı) </a:t>
            </a:r>
            <a:endParaRPr lang="en-US" altLang="tr-TR" sz="3200" dirty="0" smtClean="0"/>
          </a:p>
        </p:txBody>
      </p:sp>
      <p:sp>
        <p:nvSpPr>
          <p:cNvPr id="27652" name="Rectangle 3"/>
          <p:cNvSpPr>
            <a:spLocks noGrp="1" noChangeArrowheads="1"/>
          </p:cNvSpPr>
          <p:nvPr>
            <p:ph type="body" sz="half" idx="1"/>
          </p:nvPr>
        </p:nvSpPr>
        <p:spPr>
          <a:xfrm>
            <a:off x="457200" y="914400"/>
            <a:ext cx="8382000" cy="4000500"/>
          </a:xfrm>
        </p:spPr>
        <p:txBody>
          <a:bodyPr rtlCol="0">
            <a:normAutofit fontScale="77500" lnSpcReduction="20000"/>
          </a:bodyPr>
          <a:lstStyle/>
          <a:p>
            <a:pPr marL="0" indent="0" algn="just" eaLnBrk="1" fontAlgn="auto" hangingPunct="1">
              <a:spcAft>
                <a:spcPts val="0"/>
              </a:spcAft>
              <a:buNone/>
              <a:defRPr/>
            </a:pPr>
            <a:r>
              <a:rPr lang="tr-TR" altLang="tr-TR" sz="2600" dirty="0"/>
              <a:t>Bir dizideki en büyük değer (</a:t>
            </a:r>
            <a:r>
              <a:rPr lang="tr-TR" altLang="tr-TR" sz="2600" dirty="0" err="1"/>
              <a:t>Xmax</a:t>
            </a:r>
            <a:r>
              <a:rPr lang="tr-TR" altLang="tr-TR" sz="2600" dirty="0"/>
              <a:t>) ile en küçük değer (</a:t>
            </a:r>
            <a:r>
              <a:rPr lang="tr-TR" altLang="tr-TR" sz="2600" dirty="0" err="1"/>
              <a:t>Xmin</a:t>
            </a:r>
            <a:r>
              <a:rPr lang="tr-TR" altLang="tr-TR" sz="2600" dirty="0"/>
              <a:t>) arasındaki farktır. </a:t>
            </a:r>
          </a:p>
          <a:p>
            <a:pPr marL="0" indent="0" algn="just" eaLnBrk="1" fontAlgn="auto" hangingPunct="1">
              <a:spcAft>
                <a:spcPts val="0"/>
              </a:spcAft>
              <a:buNone/>
              <a:defRPr/>
            </a:pPr>
            <a:r>
              <a:rPr lang="tr-TR" altLang="tr-TR" sz="2600" dirty="0"/>
              <a:t>DA= (</a:t>
            </a:r>
            <a:r>
              <a:rPr lang="tr-TR" altLang="tr-TR" sz="2600" dirty="0" err="1"/>
              <a:t>Xmax</a:t>
            </a:r>
            <a:r>
              <a:rPr lang="tr-TR" altLang="tr-TR" sz="2600" dirty="0"/>
              <a:t>) - (</a:t>
            </a:r>
            <a:r>
              <a:rPr lang="tr-TR" altLang="tr-TR" sz="2600" dirty="0" err="1"/>
              <a:t>Xmin</a:t>
            </a:r>
            <a:r>
              <a:rPr lang="tr-TR" altLang="tr-TR" sz="2600" dirty="0"/>
              <a:t>) biçiminde hesaplanır.</a:t>
            </a:r>
          </a:p>
          <a:p>
            <a:pPr marL="0" indent="0" algn="just" eaLnBrk="1" fontAlgn="auto" hangingPunct="1">
              <a:spcAft>
                <a:spcPts val="0"/>
              </a:spcAft>
              <a:buNone/>
              <a:defRPr/>
            </a:pPr>
            <a:endParaRPr lang="tr-TR" altLang="tr-TR" sz="2600" dirty="0"/>
          </a:p>
          <a:p>
            <a:pPr marL="0" indent="0" algn="just" eaLnBrk="1" fontAlgn="auto" hangingPunct="1">
              <a:spcAft>
                <a:spcPts val="0"/>
              </a:spcAft>
              <a:buNone/>
              <a:defRPr/>
            </a:pPr>
            <a:r>
              <a:rPr lang="tr-TR" altLang="tr-TR" sz="2600" dirty="0" smtClean="0"/>
              <a:t>71-68-75-44-75-81-75-98-56-75-69 veri </a:t>
            </a:r>
            <a:r>
              <a:rPr lang="tr-TR" altLang="tr-TR" sz="2600" dirty="0"/>
              <a:t>setinin dağılım aralığı nedir?</a:t>
            </a:r>
          </a:p>
          <a:p>
            <a:pPr marL="0" indent="0" algn="just">
              <a:buNone/>
              <a:defRPr/>
            </a:pPr>
            <a:r>
              <a:rPr lang="tr-TR" altLang="tr-TR" sz="2600" dirty="0" smtClean="0"/>
              <a:t>DA=98-44=54’dür.</a:t>
            </a:r>
          </a:p>
          <a:p>
            <a:pPr marL="0" indent="0" algn="just">
              <a:buNone/>
              <a:defRPr/>
            </a:pPr>
            <a:endParaRPr lang="tr-TR" altLang="tr-TR" sz="2600" dirty="0" smtClean="0"/>
          </a:p>
          <a:p>
            <a:pPr marL="0" indent="0" algn="just" eaLnBrk="1" fontAlgn="auto" hangingPunct="1">
              <a:spcAft>
                <a:spcPts val="0"/>
              </a:spcAft>
              <a:buNone/>
              <a:defRPr/>
            </a:pPr>
            <a:r>
              <a:rPr lang="tr-TR" altLang="tr-TR" sz="2600" dirty="0"/>
              <a:t>Örnek: A üniversitesinin B bölümünün tavan puanı 361 ve taban puanı 349 ise. </a:t>
            </a:r>
          </a:p>
          <a:p>
            <a:pPr marL="0" indent="0" algn="just" eaLnBrk="1" fontAlgn="auto" hangingPunct="1">
              <a:spcAft>
                <a:spcPts val="0"/>
              </a:spcAft>
              <a:buNone/>
              <a:defRPr/>
            </a:pPr>
            <a:r>
              <a:rPr lang="tr-TR" altLang="tr-TR" sz="2600" dirty="0"/>
              <a:t>En düşük (Minimum) = 349 puan </a:t>
            </a:r>
            <a:r>
              <a:rPr lang="tr-TR" altLang="tr-TR" sz="2600" dirty="0" smtClean="0"/>
              <a:t> En </a:t>
            </a:r>
            <a:r>
              <a:rPr lang="tr-TR" altLang="tr-TR" sz="2600" dirty="0"/>
              <a:t>yüksek (Maksimum) = 361 puan</a:t>
            </a:r>
          </a:p>
          <a:p>
            <a:pPr marL="0" indent="0" algn="just" eaLnBrk="1" fontAlgn="auto" hangingPunct="1">
              <a:spcAft>
                <a:spcPts val="0"/>
              </a:spcAft>
              <a:buNone/>
              <a:defRPr/>
            </a:pPr>
            <a:r>
              <a:rPr lang="tr-TR" altLang="tr-TR" sz="2600" dirty="0"/>
              <a:t>Değişim aralığı = 361-349 = 12 </a:t>
            </a:r>
            <a:r>
              <a:rPr lang="tr-TR" altLang="tr-TR" sz="2600" dirty="0" smtClean="0"/>
              <a:t>puan</a:t>
            </a:r>
          </a:p>
          <a:p>
            <a:pPr marL="0" indent="0" algn="just" eaLnBrk="1" fontAlgn="auto" hangingPunct="1">
              <a:spcAft>
                <a:spcPts val="0"/>
              </a:spcAft>
              <a:buNone/>
              <a:defRPr/>
            </a:pPr>
            <a:endParaRPr lang="tr-TR" altLang="tr-TR" sz="2600" dirty="0" smtClean="0"/>
          </a:p>
          <a:p>
            <a:pPr marL="0" indent="0" algn="just">
              <a:buNone/>
              <a:defRPr/>
            </a:pPr>
            <a:r>
              <a:rPr lang="tr-TR" altLang="tr-TR" sz="2600" dirty="0" smtClean="0">
                <a:solidFill>
                  <a:srgbClr val="0000CC"/>
                </a:solidFill>
              </a:rPr>
              <a:t>Çalışma Konusu: Türkiye’de eğitim veren üniversitelerin Turizm İşletmeciliği bölümlerinin 2014 yılı giriş puanlarına göre tavan ve taban puanları üzerinden değişim aralıklarını hesaplayınız ve yorumlayınız.</a:t>
            </a:r>
            <a:endParaRPr lang="tr-TR" altLang="tr-TR" sz="2600" dirty="0">
              <a:solidFill>
                <a:srgbClr val="0000CC"/>
              </a:solidFill>
            </a:endParaRPr>
          </a:p>
          <a:p>
            <a:pPr marL="0" indent="0" algn="just" eaLnBrk="1" fontAlgn="auto" hangingPunct="1">
              <a:spcAft>
                <a:spcPts val="0"/>
              </a:spcAft>
              <a:buFont typeface="Wingdings 2"/>
              <a:buChar char=""/>
              <a:defRPr/>
            </a:pPr>
            <a:endParaRPr lang="tr-TR" altLang="tr-TR" sz="2400" dirty="0" smtClean="0"/>
          </a:p>
        </p:txBody>
      </p:sp>
      <p:sp>
        <p:nvSpPr>
          <p:cNvPr id="25604" name="6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56D86A6F-E0AC-43D1-846B-FB32FA7B6AB7}" type="slidenum">
              <a:rPr lang="tr-TR" altLang="tr-TR" smtClean="0"/>
              <a:pPr eaLnBrk="1" hangingPunct="1"/>
              <a:t>24</a:t>
            </a:fld>
            <a:endParaRPr lang="tr-TR" altLang="tr-TR" smtClean="0"/>
          </a:p>
        </p:txBody>
      </p:sp>
    </p:spTree>
    <p:extLst>
      <p:ext uri="{BB962C8B-B14F-4D97-AF65-F5344CB8AC3E}">
        <p14:creationId xmlns:p14="http://schemas.microsoft.com/office/powerpoint/2010/main" val="19418280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457200" y="114300"/>
            <a:ext cx="8229600" cy="857250"/>
          </a:xfrm>
        </p:spPr>
        <p:txBody>
          <a:bodyPr rtlCol="0">
            <a:normAutofit/>
          </a:bodyPr>
          <a:lstStyle/>
          <a:p>
            <a:pPr marL="484632" eaLnBrk="1" fontAlgn="auto" hangingPunct="1">
              <a:spcAft>
                <a:spcPts val="0"/>
              </a:spcAft>
              <a:defRPr/>
            </a:pPr>
            <a:r>
              <a:rPr lang="tr-TR" altLang="tr-TR" sz="3200" dirty="0" err="1" smtClean="0"/>
              <a:t>Range</a:t>
            </a:r>
            <a:r>
              <a:rPr lang="tr-TR" altLang="tr-TR" sz="3200" dirty="0" smtClean="0"/>
              <a:t> (Değişim Aralığı) </a:t>
            </a:r>
            <a:endParaRPr lang="en-US" altLang="tr-TR" sz="3200" dirty="0" smtClean="0"/>
          </a:p>
        </p:txBody>
      </p:sp>
      <p:sp>
        <p:nvSpPr>
          <p:cNvPr id="26627" name="Rectangle 3"/>
          <p:cNvSpPr>
            <a:spLocks noGrp="1" noChangeArrowheads="1"/>
          </p:cNvSpPr>
          <p:nvPr>
            <p:ph type="body" sz="half" idx="1"/>
          </p:nvPr>
        </p:nvSpPr>
        <p:spPr>
          <a:xfrm>
            <a:off x="457200" y="914400"/>
            <a:ext cx="8382000" cy="4000500"/>
          </a:xfrm>
        </p:spPr>
        <p:txBody>
          <a:bodyPr/>
          <a:lstStyle/>
          <a:p>
            <a:pPr marL="0" indent="0" algn="just" eaLnBrk="1" hangingPunct="1">
              <a:buNone/>
            </a:pPr>
            <a:r>
              <a:rPr lang="tr-TR" altLang="tr-TR" sz="2400" dirty="0" err="1" smtClean="0"/>
              <a:t>Range</a:t>
            </a:r>
            <a:r>
              <a:rPr lang="tr-TR" altLang="tr-TR" sz="2400" dirty="0" smtClean="0"/>
              <a:t> bir veri grubunun hangi aralıkta değişkenlik gösterdiğini belirten istatistiktir.</a:t>
            </a:r>
          </a:p>
          <a:p>
            <a:pPr marL="0" indent="0" algn="just" eaLnBrk="1" hangingPunct="1">
              <a:buNone/>
            </a:pPr>
            <a:r>
              <a:rPr lang="tr-TR" altLang="tr-TR" sz="2400" dirty="0" err="1" smtClean="0"/>
              <a:t>Range</a:t>
            </a:r>
            <a:r>
              <a:rPr lang="tr-TR" altLang="tr-TR" sz="2400" dirty="0" smtClean="0"/>
              <a:t>, puan dağılımları hakkında yüzeysel bilgi verir.</a:t>
            </a:r>
          </a:p>
          <a:p>
            <a:pPr marL="0" indent="0" algn="just" eaLnBrk="1" hangingPunct="1">
              <a:buNone/>
            </a:pPr>
            <a:r>
              <a:rPr lang="tr-TR" altLang="tr-TR" sz="2400" dirty="0" smtClean="0"/>
              <a:t>En basit yaygınlık ölçüsüdür.</a:t>
            </a:r>
          </a:p>
          <a:p>
            <a:pPr marL="0" indent="0" algn="just" eaLnBrk="1" hangingPunct="1">
              <a:buNone/>
            </a:pPr>
            <a:r>
              <a:rPr lang="tr-TR" altLang="tr-TR" sz="2400" dirty="0" smtClean="0"/>
              <a:t>Ortalama gibi, uç değerlerden çok etkilenir. </a:t>
            </a:r>
          </a:p>
          <a:p>
            <a:pPr marL="0" indent="0" algn="just" eaLnBrk="1" hangingPunct="1">
              <a:buNone/>
            </a:pPr>
            <a:r>
              <a:rPr lang="tr-TR" altLang="tr-TR" sz="2400" dirty="0" smtClean="0"/>
              <a:t>En uçtaki iki değer arasında kalan değerler hakkında bilgi vermez. </a:t>
            </a:r>
          </a:p>
          <a:p>
            <a:pPr marL="0" indent="0" algn="just" eaLnBrk="1" hangingPunct="1">
              <a:buNone/>
            </a:pPr>
            <a:r>
              <a:rPr lang="tr-TR" altLang="tr-TR" sz="2400" dirty="0" smtClean="0"/>
              <a:t>Ekstrem değerlere duyarlı olan DA yer ölçülerinde olduğu gibi, bize dağılımın şekliyle ilgili bir şey söylememektedir.</a:t>
            </a:r>
          </a:p>
          <a:p>
            <a:pPr marL="0" indent="0" algn="just" eaLnBrk="1" hangingPunct="1"/>
            <a:endParaRPr lang="tr-TR" altLang="tr-TR" sz="2400" dirty="0" smtClean="0"/>
          </a:p>
        </p:txBody>
      </p:sp>
      <p:sp>
        <p:nvSpPr>
          <p:cNvPr id="26628" name="6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3837CFCD-C715-4558-8914-54BB597957C0}" type="slidenum">
              <a:rPr lang="tr-TR" altLang="tr-TR" smtClean="0"/>
              <a:pPr eaLnBrk="1" hangingPunct="1"/>
              <a:t>25</a:t>
            </a:fld>
            <a:endParaRPr lang="tr-TR" altLang="tr-TR" smtClean="0"/>
          </a:p>
        </p:txBody>
      </p:sp>
    </p:spTree>
    <p:extLst>
      <p:ext uri="{BB962C8B-B14F-4D97-AF65-F5344CB8AC3E}">
        <p14:creationId xmlns:p14="http://schemas.microsoft.com/office/powerpoint/2010/main" val="22906591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6D499EE6-12AC-41D4-B74A-8D8AD0594747}" type="slidenum">
              <a:rPr lang="tr-TR" altLang="tr-TR" smtClean="0"/>
              <a:pPr eaLnBrk="1" hangingPunct="1"/>
              <a:t>26</a:t>
            </a:fld>
            <a:endParaRPr lang="tr-TR" altLang="tr-TR" smtClean="0"/>
          </a:p>
        </p:txBody>
      </p:sp>
      <p:sp>
        <p:nvSpPr>
          <p:cNvPr id="27651" name="Text Box 2"/>
          <p:cNvSpPr txBox="1">
            <a:spLocks noChangeArrowheads="1"/>
          </p:cNvSpPr>
          <p:nvPr/>
        </p:nvSpPr>
        <p:spPr bwMode="auto">
          <a:xfrm>
            <a:off x="533400" y="1657351"/>
            <a:ext cx="80772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just" eaLnBrk="1" hangingPunct="1">
              <a:spcBef>
                <a:spcPct val="50000"/>
              </a:spcBef>
            </a:pPr>
            <a:r>
              <a:rPr lang="tr-TR" altLang="tr-TR" sz="2400" b="1" dirty="0"/>
              <a:t>Örnek: </a:t>
            </a:r>
            <a:r>
              <a:rPr lang="tr-TR" altLang="tr-TR" sz="2400" dirty="0"/>
              <a:t>Bir fabrikada çalışan 5 endüstri mühendisinin bildiği yabancı dil sayıları aşağıda verilmiştir. Buna göre bu mühendislerin bildiği yabancı dil sayısı için değişim aralığını hesaplayınız.</a:t>
            </a:r>
            <a:endParaRPr lang="tr-TR" altLang="tr-TR" sz="2400" b="1" i="1" dirty="0"/>
          </a:p>
          <a:p>
            <a:pPr algn="just" eaLnBrk="1" hangingPunct="1">
              <a:spcBef>
                <a:spcPct val="50000"/>
              </a:spcBef>
            </a:pPr>
            <a:r>
              <a:rPr lang="tr-TR" altLang="tr-TR" sz="2400" b="1" i="1" dirty="0"/>
              <a:t>    </a:t>
            </a:r>
            <a:r>
              <a:rPr lang="tr-TR" altLang="tr-TR" sz="2400" dirty="0"/>
              <a:t>2,0,1,2,0       </a:t>
            </a:r>
          </a:p>
          <a:p>
            <a:pPr algn="just" eaLnBrk="1" hangingPunct="1">
              <a:spcBef>
                <a:spcPct val="50000"/>
              </a:spcBef>
            </a:pPr>
            <a:r>
              <a:rPr lang="tr-TR" altLang="tr-TR" sz="2400" dirty="0"/>
              <a:t>    X</a:t>
            </a:r>
            <a:r>
              <a:rPr lang="tr-TR" altLang="tr-TR" sz="2400" baseline="-25000" dirty="0"/>
              <a:t>İ</a:t>
            </a:r>
            <a:r>
              <a:rPr lang="tr-TR" altLang="tr-TR" sz="2400" dirty="0"/>
              <a:t>  = 0,0,1,2,2.     n = 5      i: 1,2,3,4,5.</a:t>
            </a:r>
          </a:p>
        </p:txBody>
      </p:sp>
      <p:sp>
        <p:nvSpPr>
          <p:cNvPr id="27652" name="Rectangle 3"/>
          <p:cNvSpPr>
            <a:spLocks noChangeArrowheads="1"/>
          </p:cNvSpPr>
          <p:nvPr/>
        </p:nvSpPr>
        <p:spPr bwMode="auto">
          <a:xfrm>
            <a:off x="685800" y="457201"/>
            <a:ext cx="8458200" cy="39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lnSpc>
                <a:spcPct val="80000"/>
              </a:lnSpc>
              <a:spcBef>
                <a:spcPct val="20000"/>
              </a:spcBef>
              <a:buFontTx/>
              <a:buChar char="•"/>
            </a:pPr>
            <a:r>
              <a:rPr lang="tr-TR" altLang="tr-TR" sz="2400" b="1" i="1" dirty="0"/>
              <a:t> </a:t>
            </a:r>
            <a:r>
              <a:rPr lang="tr-TR" altLang="tr-TR" sz="2400" b="1" dirty="0"/>
              <a:t>R = </a:t>
            </a:r>
            <a:r>
              <a:rPr lang="tr-TR" altLang="tr-TR" sz="2400" b="1" dirty="0" err="1"/>
              <a:t>X</a:t>
            </a:r>
            <a:r>
              <a:rPr lang="tr-TR" altLang="tr-TR" sz="2400" b="1" baseline="-25000" dirty="0" err="1"/>
              <a:t>max</a:t>
            </a:r>
            <a:r>
              <a:rPr lang="tr-TR" altLang="tr-TR" sz="2400" b="1" dirty="0"/>
              <a:t> – </a:t>
            </a:r>
            <a:r>
              <a:rPr lang="tr-TR" altLang="tr-TR" sz="2400" b="1" dirty="0" err="1"/>
              <a:t>X</a:t>
            </a:r>
            <a:r>
              <a:rPr lang="tr-TR" altLang="tr-TR" sz="2400" b="1" baseline="-25000" dirty="0" err="1"/>
              <a:t>min</a:t>
            </a:r>
            <a:r>
              <a:rPr lang="tr-TR" altLang="tr-TR" sz="2400" dirty="0"/>
              <a:t>                 </a:t>
            </a:r>
            <a:r>
              <a:rPr lang="tr-TR" altLang="tr-TR" sz="2400" dirty="0" smtClean="0"/>
              <a:t>        X</a:t>
            </a:r>
            <a:r>
              <a:rPr lang="tr-TR" altLang="tr-TR" sz="2400" dirty="0"/>
              <a:t>: SÜREKLİ ŞANS DEĞİŞKENİ</a:t>
            </a:r>
          </a:p>
        </p:txBody>
      </p:sp>
      <p:sp>
        <p:nvSpPr>
          <p:cNvPr id="27653" name="Line 4"/>
          <p:cNvSpPr>
            <a:spLocks noChangeShapeType="1"/>
          </p:cNvSpPr>
          <p:nvPr/>
        </p:nvSpPr>
        <p:spPr bwMode="auto">
          <a:xfrm>
            <a:off x="3200400" y="628650"/>
            <a:ext cx="1143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7654" name="Rectangle 5"/>
          <p:cNvSpPr>
            <a:spLocks noChangeArrowheads="1"/>
          </p:cNvSpPr>
          <p:nvPr/>
        </p:nvSpPr>
        <p:spPr bwMode="auto">
          <a:xfrm>
            <a:off x="609600" y="4343400"/>
            <a:ext cx="8305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buFontTx/>
              <a:buChar char="•"/>
            </a:pPr>
            <a:r>
              <a:rPr lang="tr-TR" altLang="tr-TR" sz="2400"/>
              <a:t>  </a:t>
            </a:r>
            <a:r>
              <a:rPr lang="tr-TR" altLang="tr-TR" sz="2800" b="1"/>
              <a:t>R = X</a:t>
            </a:r>
            <a:r>
              <a:rPr lang="tr-TR" altLang="tr-TR" sz="2800" b="1" baseline="-25000"/>
              <a:t>max</a:t>
            </a:r>
            <a:r>
              <a:rPr lang="tr-TR" altLang="tr-TR" sz="2800" b="1"/>
              <a:t> – X</a:t>
            </a:r>
            <a:r>
              <a:rPr lang="tr-TR" altLang="tr-TR" sz="2800" b="1" baseline="-25000"/>
              <a:t>min</a:t>
            </a:r>
            <a:r>
              <a:rPr lang="tr-TR" altLang="tr-TR" sz="2800" b="1"/>
              <a:t> +1 = 2 – 0 + 1 = 3 </a:t>
            </a:r>
            <a:endParaRPr lang="tr-TR" altLang="tr-TR" sz="2800"/>
          </a:p>
        </p:txBody>
      </p:sp>
      <p:sp>
        <p:nvSpPr>
          <p:cNvPr id="27655" name="Rectangle 6"/>
          <p:cNvSpPr>
            <a:spLocks noChangeArrowheads="1"/>
          </p:cNvSpPr>
          <p:nvPr/>
        </p:nvSpPr>
        <p:spPr bwMode="auto">
          <a:xfrm>
            <a:off x="685800" y="971550"/>
            <a:ext cx="830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l">
              <a:buFontTx/>
              <a:buChar char="•"/>
            </a:pPr>
            <a:r>
              <a:rPr lang="tr-TR" altLang="tr-TR" sz="2400" dirty="0"/>
              <a:t>  </a:t>
            </a:r>
            <a:r>
              <a:rPr lang="tr-TR" altLang="tr-TR" sz="2400" b="1" dirty="0"/>
              <a:t>R = </a:t>
            </a:r>
            <a:r>
              <a:rPr lang="tr-TR" altLang="tr-TR" sz="2400" b="1" dirty="0" err="1"/>
              <a:t>X</a:t>
            </a:r>
            <a:r>
              <a:rPr lang="tr-TR" altLang="tr-TR" sz="2400" b="1" baseline="-25000" dirty="0" err="1"/>
              <a:t>max</a:t>
            </a:r>
            <a:r>
              <a:rPr lang="tr-TR" altLang="tr-TR" sz="2400" b="1" dirty="0"/>
              <a:t> – </a:t>
            </a:r>
            <a:r>
              <a:rPr lang="tr-TR" altLang="tr-TR" sz="2400" b="1" dirty="0" err="1"/>
              <a:t>X</a:t>
            </a:r>
            <a:r>
              <a:rPr lang="tr-TR" altLang="tr-TR" sz="2400" b="1" baseline="-25000" dirty="0" err="1"/>
              <a:t>min</a:t>
            </a:r>
            <a:r>
              <a:rPr lang="tr-TR" altLang="tr-TR" sz="2400" b="1" dirty="0"/>
              <a:t> +1</a:t>
            </a:r>
            <a:r>
              <a:rPr lang="tr-TR" altLang="tr-TR" sz="2400" dirty="0"/>
              <a:t>           </a:t>
            </a:r>
            <a:r>
              <a:rPr lang="tr-TR" altLang="tr-TR" sz="2400" dirty="0" smtClean="0"/>
              <a:t>        X</a:t>
            </a:r>
            <a:r>
              <a:rPr lang="tr-TR" altLang="tr-TR" sz="2400" dirty="0"/>
              <a:t>: KESİKLİ ŞANS DEĞİŞKENİ</a:t>
            </a:r>
          </a:p>
        </p:txBody>
      </p:sp>
      <p:sp>
        <p:nvSpPr>
          <p:cNvPr id="27656" name="Line 7"/>
          <p:cNvSpPr>
            <a:spLocks noChangeShapeType="1"/>
          </p:cNvSpPr>
          <p:nvPr/>
        </p:nvSpPr>
        <p:spPr bwMode="auto">
          <a:xfrm>
            <a:off x="3657600" y="1143000"/>
            <a:ext cx="762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Tree>
    <p:extLst>
      <p:ext uri="{BB962C8B-B14F-4D97-AF65-F5344CB8AC3E}">
        <p14:creationId xmlns:p14="http://schemas.microsoft.com/office/powerpoint/2010/main" val="11210546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a:xfrm>
            <a:off x="457200" y="0"/>
            <a:ext cx="8229600" cy="857250"/>
          </a:xfrm>
        </p:spPr>
        <p:txBody>
          <a:bodyPr rtlCol="0">
            <a:normAutofit/>
          </a:bodyPr>
          <a:lstStyle/>
          <a:p>
            <a:pPr marL="484632" eaLnBrk="1" fontAlgn="auto" hangingPunct="1">
              <a:spcAft>
                <a:spcPts val="0"/>
              </a:spcAft>
              <a:defRPr/>
            </a:pPr>
            <a:r>
              <a:rPr lang="tr-TR" altLang="tr-TR" sz="2800" dirty="0" smtClean="0"/>
              <a:t>Değişkenlik(Varyasyon</a:t>
            </a:r>
            <a:r>
              <a:rPr lang="tr-TR" altLang="tr-TR" sz="2800" dirty="0" smtClean="0"/>
              <a:t>) Katsayısı </a:t>
            </a:r>
            <a:endParaRPr lang="en-US" altLang="tr-TR" sz="2800" dirty="0" smtClean="0"/>
          </a:p>
        </p:txBody>
      </p:sp>
      <p:sp>
        <p:nvSpPr>
          <p:cNvPr id="28675" name="Rectangle 3"/>
          <p:cNvSpPr>
            <a:spLocks noGrp="1" noChangeArrowheads="1"/>
          </p:cNvSpPr>
          <p:nvPr>
            <p:ph type="body" sz="half" idx="1"/>
          </p:nvPr>
        </p:nvSpPr>
        <p:spPr>
          <a:xfrm>
            <a:off x="304800" y="685800"/>
            <a:ext cx="6096000" cy="4286250"/>
          </a:xfrm>
        </p:spPr>
        <p:txBody>
          <a:bodyPr>
            <a:normAutofit lnSpcReduction="10000"/>
          </a:bodyPr>
          <a:lstStyle/>
          <a:p>
            <a:pPr marL="0" indent="0" algn="just" eaLnBrk="1" hangingPunct="1"/>
            <a:r>
              <a:rPr lang="tr-TR" altLang="tr-TR" sz="2400" b="1" smtClean="0"/>
              <a:t>Standart sapmayı ortalamanın bir yüzdesi olarak ifade eden ve iki veya daha fazla populasyondaki varyasyonu (değişkenliği) karşılaştırmada kullanılan ölçüye varyasyon(değişkenlik) katsayısı denir.</a:t>
            </a:r>
            <a:r>
              <a:rPr lang="tr-TR" altLang="tr-TR" sz="2000" smtClean="0"/>
              <a:t>  </a:t>
            </a:r>
          </a:p>
          <a:p>
            <a:pPr marL="0" indent="0" algn="just" eaLnBrk="1" hangingPunct="1"/>
            <a:r>
              <a:rPr lang="tr-TR" altLang="tr-TR" sz="2400" smtClean="0"/>
              <a:t>İki veya daha fazla populasyon üzerinde aynı şans değişkenleri için yapılan araştırmalarda değişkenliklerin karşılaştırılması için kullanılan bir ölçüdür. </a:t>
            </a:r>
          </a:p>
          <a:p>
            <a:pPr marL="0" indent="0" algn="just" eaLnBrk="1" hangingPunct="1"/>
            <a:r>
              <a:rPr lang="tr-TR" altLang="tr-TR" sz="2400" smtClean="0"/>
              <a:t> </a:t>
            </a:r>
            <a:r>
              <a:rPr lang="tr-TR" altLang="tr-TR" sz="2400" b="1" smtClean="0"/>
              <a:t>Örnek:</a:t>
            </a:r>
            <a:r>
              <a:rPr lang="tr-TR" altLang="tr-TR" sz="2400" smtClean="0"/>
              <a:t> İstanbul’da ve Ankara’da yaşayan ailelerin aylık gelirlerinin değişkenliklerinin karşılaştırılması</a:t>
            </a:r>
          </a:p>
        </p:txBody>
      </p:sp>
      <p:graphicFrame>
        <p:nvGraphicFramePr>
          <p:cNvPr id="28676" name="Object 5"/>
          <p:cNvGraphicFramePr>
            <a:graphicFrameLocks noGrp="1" noChangeAspect="1"/>
          </p:cNvGraphicFramePr>
          <p:nvPr>
            <p:ph sz="half" idx="2"/>
          </p:nvPr>
        </p:nvGraphicFramePr>
        <p:xfrm>
          <a:off x="6705601" y="2286000"/>
          <a:ext cx="2208213" cy="757238"/>
        </p:xfrm>
        <a:graphic>
          <a:graphicData uri="http://schemas.openxmlformats.org/presentationml/2006/ole">
            <mc:AlternateContent xmlns:mc="http://schemas.openxmlformats.org/markup-compatibility/2006">
              <mc:Choice xmlns:v="urn:schemas-microsoft-com:vml" Requires="v">
                <p:oleObj spid="_x0000_s8199" name="Denklem" r:id="rId3" imgW="1333500" imgH="609600" progId="Equation.3">
                  <p:embed/>
                </p:oleObj>
              </mc:Choice>
              <mc:Fallback>
                <p:oleObj name="Denklem" r:id="rId3" imgW="1333500" imgH="609600"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1" y="2286000"/>
                        <a:ext cx="22082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77" name="6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EC4C61DD-987B-4560-A073-B0B0DEC84D75}" type="slidenum">
              <a:rPr lang="tr-TR" altLang="tr-TR" smtClean="0"/>
              <a:pPr eaLnBrk="1" hangingPunct="1"/>
              <a:t>27</a:t>
            </a:fld>
            <a:endParaRPr lang="tr-TR" altLang="tr-TR" smtClean="0"/>
          </a:p>
        </p:txBody>
      </p:sp>
      <p:sp>
        <p:nvSpPr>
          <p:cNvPr id="28678" name="Text Box 4"/>
          <p:cNvSpPr txBox="1">
            <a:spLocks noChangeArrowheads="1"/>
          </p:cNvSpPr>
          <p:nvPr/>
        </p:nvSpPr>
        <p:spPr bwMode="auto">
          <a:xfrm>
            <a:off x="6400800" y="1543050"/>
            <a:ext cx="2590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tr-TR" sz="2400" b="1"/>
              <a:t>Varyasyon Katsayısı: </a:t>
            </a:r>
          </a:p>
        </p:txBody>
      </p:sp>
    </p:spTree>
    <p:extLst>
      <p:ext uri="{BB962C8B-B14F-4D97-AF65-F5344CB8AC3E}">
        <p14:creationId xmlns:p14="http://schemas.microsoft.com/office/powerpoint/2010/main" val="24479866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993" name="Group 81"/>
          <p:cNvGraphicFramePr>
            <a:graphicFrameLocks noGrp="1"/>
          </p:cNvGraphicFramePr>
          <p:nvPr>
            <p:ph sz="quarter" idx="1"/>
            <p:extLst>
              <p:ext uri="{D42A27DB-BD31-4B8C-83A1-F6EECF244321}">
                <p14:modId xmlns:p14="http://schemas.microsoft.com/office/powerpoint/2010/main" val="4096641862"/>
              </p:ext>
            </p:extLst>
          </p:nvPr>
        </p:nvGraphicFramePr>
        <p:xfrm>
          <a:off x="304800" y="1771650"/>
          <a:ext cx="2590800" cy="1757496"/>
        </p:xfrm>
        <a:graphic>
          <a:graphicData uri="http://schemas.openxmlformats.org/drawingml/2006/table">
            <a:tbl>
              <a:tblPr/>
              <a:tblGrid>
                <a:gridCol w="1066800"/>
                <a:gridCol w="762000"/>
                <a:gridCol w="762000"/>
              </a:tblGrid>
              <a:tr h="3175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dirty="0" smtClean="0">
                        <a:ln>
                          <a:noFill/>
                        </a:ln>
                        <a:solidFill>
                          <a:schemeClr val="tx1"/>
                        </a:solidFill>
                        <a:effectLst/>
                        <a:latin typeface="Arial" pitchFamily="34" charset="0"/>
                      </a:endParaRPr>
                    </a:p>
                  </a:txBody>
                  <a:tcPr marT="34252" marB="3425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1500" b="0" i="0" u="none" strike="noStrike" cap="none" normalizeH="0" baseline="0" smtClean="0">
                        <a:ln>
                          <a:noFill/>
                        </a:ln>
                        <a:solidFill>
                          <a:schemeClr val="tx1"/>
                        </a:solidFill>
                        <a:effectLst/>
                        <a:latin typeface="Arial" pitchFamily="34" charset="0"/>
                      </a:endParaRPr>
                    </a:p>
                  </a:txBody>
                  <a:tcPr marT="34252" marB="342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dirty="0" smtClean="0">
                          <a:ln>
                            <a:noFill/>
                          </a:ln>
                          <a:solidFill>
                            <a:schemeClr val="tx1"/>
                          </a:solidFill>
                          <a:effectLst/>
                          <a:latin typeface="Arial" pitchFamily="34" charset="0"/>
                        </a:rPr>
                        <a:t>s </a:t>
                      </a:r>
                      <a:endParaRPr kumimoji="0" lang="tr-TR" sz="1400" b="0" i="0" u="none" strike="noStrike" cap="none" normalizeH="0" baseline="0" dirty="0" smtClean="0">
                        <a:ln>
                          <a:noFill/>
                        </a:ln>
                        <a:solidFill>
                          <a:schemeClr val="tx1"/>
                        </a:solidFill>
                        <a:effectLst/>
                        <a:latin typeface="Arial" pitchFamily="34" charset="0"/>
                      </a:endParaRPr>
                    </a:p>
                  </a:txBody>
                  <a:tcPr marT="34252" marB="3425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9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err="1" smtClean="0">
                          <a:ln>
                            <a:noFill/>
                          </a:ln>
                          <a:solidFill>
                            <a:schemeClr val="tx1"/>
                          </a:solidFill>
                          <a:effectLst/>
                          <a:latin typeface="Arial" pitchFamily="34" charset="0"/>
                        </a:rPr>
                        <a:t>Iphone</a:t>
                      </a:r>
                      <a:endParaRPr kumimoji="0" lang="tr-TR" sz="1400" b="1" i="0" u="none" strike="noStrike" cap="none" normalizeH="0" baseline="0" dirty="0" smtClean="0">
                        <a:ln>
                          <a:noFill/>
                        </a:ln>
                        <a:solidFill>
                          <a:schemeClr val="tx1"/>
                        </a:solidFill>
                        <a:effectLst/>
                        <a:latin typeface="Arial" pitchFamily="34" charset="0"/>
                      </a:endParaRPr>
                    </a:p>
                  </a:txBody>
                  <a:tcPr marT="34252" marB="3425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dirty="0" smtClean="0">
                          <a:ln>
                            <a:noFill/>
                          </a:ln>
                          <a:solidFill>
                            <a:schemeClr val="tx1"/>
                          </a:solidFill>
                          <a:effectLst/>
                          <a:latin typeface="Arial" pitchFamily="34" charset="0"/>
                        </a:rPr>
                        <a:t>30 kg.</a:t>
                      </a:r>
                    </a:p>
                  </a:txBody>
                  <a:tcPr marT="34252" marB="342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smtClean="0">
                          <a:ln>
                            <a:noFill/>
                          </a:ln>
                          <a:solidFill>
                            <a:schemeClr val="tx1"/>
                          </a:solidFill>
                          <a:effectLst/>
                          <a:latin typeface="Arial" pitchFamily="34" charset="0"/>
                        </a:rPr>
                        <a:t>5 kg.</a:t>
                      </a:r>
                    </a:p>
                  </a:txBody>
                  <a:tcPr marT="34252" marB="3425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9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err="1" smtClean="0">
                          <a:ln>
                            <a:noFill/>
                          </a:ln>
                          <a:solidFill>
                            <a:schemeClr val="tx1"/>
                          </a:solidFill>
                          <a:effectLst/>
                          <a:latin typeface="Arial" pitchFamily="34" charset="0"/>
                        </a:rPr>
                        <a:t>Macbook</a:t>
                      </a:r>
                      <a:endParaRPr kumimoji="0" lang="tr-TR" sz="1400" b="1" i="0" u="none" strike="noStrike" cap="none" normalizeH="0" baseline="0" dirty="0" smtClean="0">
                        <a:ln>
                          <a:noFill/>
                        </a:ln>
                        <a:solidFill>
                          <a:schemeClr val="tx1"/>
                        </a:solidFill>
                        <a:effectLst/>
                        <a:latin typeface="Arial" pitchFamily="34" charset="0"/>
                      </a:endParaRPr>
                    </a:p>
                  </a:txBody>
                  <a:tcPr marT="34252" marB="3425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smtClean="0">
                          <a:ln>
                            <a:noFill/>
                          </a:ln>
                          <a:solidFill>
                            <a:schemeClr val="tx1"/>
                          </a:solidFill>
                          <a:effectLst/>
                          <a:latin typeface="Arial" pitchFamily="34" charset="0"/>
                        </a:rPr>
                        <a:t>40 kg.</a:t>
                      </a:r>
                    </a:p>
                  </a:txBody>
                  <a:tcPr marT="34252" marB="342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smtClean="0">
                          <a:ln>
                            <a:noFill/>
                          </a:ln>
                          <a:solidFill>
                            <a:schemeClr val="tx1"/>
                          </a:solidFill>
                          <a:effectLst/>
                          <a:latin typeface="Arial" pitchFamily="34" charset="0"/>
                        </a:rPr>
                        <a:t>4 kg.</a:t>
                      </a:r>
                    </a:p>
                  </a:txBody>
                  <a:tcPr marT="34252" marB="3425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9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err="1" smtClean="0">
                          <a:ln>
                            <a:noFill/>
                          </a:ln>
                          <a:solidFill>
                            <a:schemeClr val="tx1"/>
                          </a:solidFill>
                          <a:effectLst/>
                          <a:latin typeface="Arial" pitchFamily="34" charset="0"/>
                        </a:rPr>
                        <a:t>Airpods</a:t>
                      </a:r>
                      <a:endParaRPr kumimoji="0" lang="tr-TR" sz="1400" b="1" i="0" u="none" strike="noStrike" cap="none" normalizeH="0" baseline="0" dirty="0" smtClean="0">
                        <a:ln>
                          <a:noFill/>
                        </a:ln>
                        <a:solidFill>
                          <a:schemeClr val="tx1"/>
                        </a:solidFill>
                        <a:effectLst/>
                        <a:latin typeface="Arial" pitchFamily="34" charset="0"/>
                      </a:endParaRPr>
                    </a:p>
                  </a:txBody>
                  <a:tcPr marT="34252" marB="3425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smtClean="0">
                          <a:ln>
                            <a:noFill/>
                          </a:ln>
                          <a:solidFill>
                            <a:schemeClr val="tx1"/>
                          </a:solidFill>
                          <a:effectLst/>
                          <a:latin typeface="Arial" pitchFamily="34" charset="0"/>
                        </a:rPr>
                        <a:t>10 kg.</a:t>
                      </a:r>
                    </a:p>
                  </a:txBody>
                  <a:tcPr marT="34252" marB="342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400" b="0" i="0" u="none" strike="noStrike" cap="none" normalizeH="0" baseline="0" dirty="0" smtClean="0">
                          <a:ln>
                            <a:noFill/>
                          </a:ln>
                          <a:solidFill>
                            <a:schemeClr val="tx1"/>
                          </a:solidFill>
                          <a:effectLst/>
                          <a:latin typeface="Arial" pitchFamily="34" charset="0"/>
                        </a:rPr>
                        <a:t>3 kg.</a:t>
                      </a:r>
                    </a:p>
                  </a:txBody>
                  <a:tcPr marT="34252" marB="3425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9720" name="Object 55"/>
          <p:cNvGraphicFramePr>
            <a:graphicFrameLocks noGrp="1" noChangeAspect="1"/>
          </p:cNvGraphicFramePr>
          <p:nvPr>
            <p:ph sz="quarter" idx="2"/>
          </p:nvPr>
        </p:nvGraphicFramePr>
        <p:xfrm>
          <a:off x="1600200" y="1828800"/>
          <a:ext cx="268288" cy="228600"/>
        </p:xfrm>
        <a:graphic>
          <a:graphicData uri="http://schemas.openxmlformats.org/presentationml/2006/ole">
            <mc:AlternateContent xmlns:mc="http://schemas.openxmlformats.org/markup-compatibility/2006">
              <mc:Choice xmlns:v="urn:schemas-microsoft-com:vml" Requires="v">
                <p:oleObj spid="_x0000_s9238" name="Denklem" r:id="rId3" imgW="190335" imgH="215713" progId="Equation.3">
                  <p:embed/>
                </p:oleObj>
              </mc:Choice>
              <mc:Fallback>
                <p:oleObj name="Denklem" r:id="rId3" imgW="190335" imgH="215713"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828800"/>
                        <a:ext cx="268288"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21" name="Object 72"/>
          <p:cNvGraphicFramePr>
            <a:graphicFrameLocks noGrp="1" noChangeAspect="1"/>
          </p:cNvGraphicFramePr>
          <p:nvPr>
            <p:ph sz="quarter" idx="3"/>
          </p:nvPr>
        </p:nvGraphicFramePr>
        <p:xfrm>
          <a:off x="3048000" y="2171700"/>
          <a:ext cx="5638800" cy="690563"/>
        </p:xfrm>
        <a:graphic>
          <a:graphicData uri="http://schemas.openxmlformats.org/presentationml/2006/ole">
            <mc:AlternateContent xmlns:mc="http://schemas.openxmlformats.org/markup-compatibility/2006">
              <mc:Choice xmlns:v="urn:schemas-microsoft-com:vml" Requires="v">
                <p:oleObj spid="_x0000_s9239" name="Denklem" r:id="rId5" imgW="3733800" imgH="609600" progId="Equation.3">
                  <p:embed/>
                </p:oleObj>
              </mc:Choice>
              <mc:Fallback>
                <p:oleObj name="Denklem" r:id="rId5" imgW="3733800" imgH="609600" progId="Equation.3">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2171700"/>
                        <a:ext cx="5638800" cy="690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22" name="8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FB907C05-00E6-48B4-9CAB-7312FC83E853}" type="slidenum">
              <a:rPr lang="tr-TR" altLang="tr-TR" smtClean="0"/>
              <a:pPr eaLnBrk="1" hangingPunct="1"/>
              <a:t>28</a:t>
            </a:fld>
            <a:endParaRPr lang="tr-TR" altLang="tr-TR" smtClean="0"/>
          </a:p>
        </p:txBody>
      </p:sp>
      <p:sp>
        <p:nvSpPr>
          <p:cNvPr id="29723" name="Text Box 8"/>
          <p:cNvSpPr txBox="1">
            <a:spLocks noChangeArrowheads="1"/>
          </p:cNvSpPr>
          <p:nvPr/>
        </p:nvSpPr>
        <p:spPr bwMode="auto">
          <a:xfrm>
            <a:off x="304800" y="1714500"/>
            <a:ext cx="8001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50000"/>
              </a:spcBef>
            </a:pPr>
            <a:endParaRPr lang="tr-TR" altLang="tr-TR"/>
          </a:p>
        </p:txBody>
      </p:sp>
      <p:sp>
        <p:nvSpPr>
          <p:cNvPr id="29724" name="Text Box 9"/>
          <p:cNvSpPr txBox="1">
            <a:spLocks noChangeArrowheads="1"/>
          </p:cNvSpPr>
          <p:nvPr/>
        </p:nvSpPr>
        <p:spPr bwMode="auto">
          <a:xfrm>
            <a:off x="228600" y="114300"/>
            <a:ext cx="8382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just" eaLnBrk="1" hangingPunct="1">
              <a:spcBef>
                <a:spcPct val="50000"/>
              </a:spcBef>
            </a:pPr>
            <a:r>
              <a:rPr lang="tr-TR" altLang="tr-TR" sz="2000" b="1" dirty="0"/>
              <a:t>Örnek: </a:t>
            </a:r>
            <a:r>
              <a:rPr lang="tr-TR" altLang="tr-TR" sz="2000" dirty="0" smtClean="0"/>
              <a:t>Apple </a:t>
            </a:r>
            <a:r>
              <a:rPr lang="tr-TR" altLang="tr-TR" sz="2000" dirty="0"/>
              <a:t>satan bir dükkanda bir  haftalık sürede satılan </a:t>
            </a:r>
            <a:r>
              <a:rPr lang="tr-TR" altLang="tr-TR" sz="2000" dirty="0" err="1" smtClean="0"/>
              <a:t>Iphone</a:t>
            </a:r>
            <a:r>
              <a:rPr lang="tr-TR" altLang="tr-TR" sz="2000" dirty="0" smtClean="0"/>
              <a:t>, </a:t>
            </a:r>
            <a:r>
              <a:rPr lang="tr-TR" altLang="tr-TR" sz="2000" dirty="0" err="1" smtClean="0"/>
              <a:t>Macbook</a:t>
            </a:r>
            <a:r>
              <a:rPr lang="tr-TR" altLang="tr-TR" sz="2000" dirty="0" smtClean="0"/>
              <a:t> </a:t>
            </a:r>
            <a:r>
              <a:rPr lang="tr-TR" altLang="tr-TR" sz="2000" dirty="0"/>
              <a:t>ve </a:t>
            </a:r>
            <a:r>
              <a:rPr lang="tr-TR" altLang="tr-TR" sz="2000" dirty="0" err="1" smtClean="0"/>
              <a:t>Airpods</a:t>
            </a:r>
            <a:r>
              <a:rPr lang="tr-TR" altLang="tr-TR" sz="2000" dirty="0" smtClean="0"/>
              <a:t> </a:t>
            </a:r>
            <a:r>
              <a:rPr lang="tr-TR" altLang="tr-TR" sz="2000" dirty="0"/>
              <a:t>ortalamaları ve standart sapmaları aşağıda verilmiştir. Buna göre et türlerini değişkenlikleri açısından karşılaştırınız  ve hangi et türünün değişkenliğinin daha fazla olduğunu belirtiniz.</a:t>
            </a:r>
            <a:endParaRPr lang="tr-TR" altLang="tr-TR" sz="2000" b="1" dirty="0"/>
          </a:p>
        </p:txBody>
      </p:sp>
      <p:graphicFrame>
        <p:nvGraphicFramePr>
          <p:cNvPr id="29725" name="Object 75"/>
          <p:cNvGraphicFramePr>
            <a:graphicFrameLocks noChangeAspect="1"/>
          </p:cNvGraphicFramePr>
          <p:nvPr/>
        </p:nvGraphicFramePr>
        <p:xfrm>
          <a:off x="3048001" y="1485900"/>
          <a:ext cx="5865813" cy="609600"/>
        </p:xfrm>
        <a:graphic>
          <a:graphicData uri="http://schemas.openxmlformats.org/presentationml/2006/ole">
            <mc:AlternateContent xmlns:mc="http://schemas.openxmlformats.org/markup-compatibility/2006">
              <mc:Choice xmlns:v="urn:schemas-microsoft-com:vml" Requires="v">
                <p:oleObj spid="_x0000_s9240" name="Denklem" r:id="rId7" imgW="4394200" imgH="609600" progId="Equation.3">
                  <p:embed/>
                </p:oleObj>
              </mc:Choice>
              <mc:Fallback>
                <p:oleObj name="Denklem" r:id="rId7" imgW="4394200" imgH="609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1" y="1485900"/>
                        <a:ext cx="5865813"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26" name="Object 76"/>
          <p:cNvGraphicFramePr>
            <a:graphicFrameLocks noChangeAspect="1"/>
          </p:cNvGraphicFramePr>
          <p:nvPr/>
        </p:nvGraphicFramePr>
        <p:xfrm>
          <a:off x="3048000" y="2971800"/>
          <a:ext cx="5715000" cy="684610"/>
        </p:xfrm>
        <a:graphic>
          <a:graphicData uri="http://schemas.openxmlformats.org/presentationml/2006/ole">
            <mc:AlternateContent xmlns:mc="http://schemas.openxmlformats.org/markup-compatibility/2006">
              <mc:Choice xmlns:v="urn:schemas-microsoft-com:vml" Requires="v">
                <p:oleObj spid="_x0000_s9241" name="Denklem" r:id="rId9" imgW="3810000" imgH="609600" progId="Equation.3">
                  <p:embed/>
                </p:oleObj>
              </mc:Choice>
              <mc:Fallback>
                <p:oleObj name="Denklem" r:id="rId9" imgW="3810000" imgH="609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0" y="2971800"/>
                        <a:ext cx="5715000" cy="684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27" name="Text Box 83"/>
          <p:cNvSpPr txBox="1">
            <a:spLocks noChangeArrowheads="1"/>
          </p:cNvSpPr>
          <p:nvPr/>
        </p:nvSpPr>
        <p:spPr bwMode="auto">
          <a:xfrm>
            <a:off x="304800" y="3726656"/>
            <a:ext cx="8382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just" eaLnBrk="1" hangingPunct="1">
              <a:spcBef>
                <a:spcPct val="50000"/>
              </a:spcBef>
            </a:pPr>
            <a:r>
              <a:rPr lang="tr-TR" altLang="tr-TR" dirty="0"/>
              <a:t>Üç </a:t>
            </a:r>
            <a:r>
              <a:rPr lang="tr-TR" altLang="tr-TR" dirty="0" smtClean="0"/>
              <a:t>elektronik </a:t>
            </a:r>
            <a:r>
              <a:rPr lang="tr-TR" altLang="tr-TR" dirty="0"/>
              <a:t>türünün değişkenlikleri karşılaştırıldığında en küçük standart sapma değeri </a:t>
            </a:r>
            <a:r>
              <a:rPr lang="tr-TR" altLang="tr-TR" dirty="0" err="1" smtClean="0"/>
              <a:t>Airpods</a:t>
            </a:r>
            <a:r>
              <a:rPr lang="tr-TR" altLang="tr-TR" dirty="0" smtClean="0"/>
              <a:t> </a:t>
            </a:r>
            <a:r>
              <a:rPr lang="tr-TR" altLang="tr-TR" dirty="0"/>
              <a:t>olmasına rağmen en büyük varyasyon katsayısına sahip olduğundan, en fazla değişkenliğin </a:t>
            </a:r>
            <a:r>
              <a:rPr lang="tr-TR" altLang="tr-TR" dirty="0" err="1" smtClean="0"/>
              <a:t>Airpods’ta</a:t>
            </a:r>
            <a:r>
              <a:rPr lang="tr-TR" altLang="tr-TR" dirty="0" smtClean="0"/>
              <a:t> </a:t>
            </a:r>
            <a:r>
              <a:rPr lang="tr-TR" altLang="tr-TR" dirty="0"/>
              <a:t>olduğu görülür. Aritmetik ortalamalar içerisinde standart sapma yüzdelerine bakıldığında en büyük yüzde </a:t>
            </a:r>
            <a:r>
              <a:rPr lang="tr-TR" altLang="tr-TR" dirty="0" err="1" smtClean="0"/>
              <a:t>Airpods’tadır</a:t>
            </a:r>
            <a:r>
              <a:rPr lang="tr-TR" altLang="tr-TR" dirty="0"/>
              <a:t>.</a:t>
            </a:r>
          </a:p>
        </p:txBody>
      </p:sp>
    </p:spTree>
    <p:extLst>
      <p:ext uri="{BB962C8B-B14F-4D97-AF65-F5344CB8AC3E}">
        <p14:creationId xmlns:p14="http://schemas.microsoft.com/office/powerpoint/2010/main" val="27764792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a:spLocks noGrp="1" noChangeArrowheads="1"/>
          </p:cNvSpPr>
          <p:nvPr>
            <p:ph type="body" sz="half" idx="1"/>
          </p:nvPr>
        </p:nvSpPr>
        <p:spPr>
          <a:xfrm>
            <a:off x="533400" y="342900"/>
            <a:ext cx="8077200" cy="457200"/>
          </a:xfrm>
          <a:noFill/>
        </p:spPr>
        <p:txBody>
          <a:bodyPr/>
          <a:lstStyle/>
          <a:p>
            <a:pPr marL="0" indent="0" algn="ctr" eaLnBrk="1" hangingPunct="1">
              <a:spcBef>
                <a:spcPct val="50000"/>
              </a:spcBef>
              <a:buFontTx/>
              <a:buNone/>
            </a:pPr>
            <a:r>
              <a:rPr lang="tr-TR" altLang="tr-TR" sz="2400" smtClean="0">
                <a:solidFill>
                  <a:srgbClr val="000000"/>
                </a:solidFill>
              </a:rPr>
              <a:t>KAYNAKÇA</a:t>
            </a:r>
          </a:p>
        </p:txBody>
      </p:sp>
      <p:sp>
        <p:nvSpPr>
          <p:cNvPr id="30723" name="7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9F2EC7EA-450D-4C93-96B1-F94F2FC680AD}" type="slidenum">
              <a:rPr lang="tr-TR" altLang="tr-TR" smtClean="0"/>
              <a:pPr eaLnBrk="1" hangingPunct="1"/>
              <a:t>29</a:t>
            </a:fld>
            <a:endParaRPr lang="tr-TR" altLang="tr-TR" smtClean="0"/>
          </a:p>
        </p:txBody>
      </p:sp>
      <p:sp>
        <p:nvSpPr>
          <p:cNvPr id="30724" name="Metin kutusu 3"/>
          <p:cNvSpPr txBox="1">
            <a:spLocks noChangeArrowheads="1"/>
          </p:cNvSpPr>
          <p:nvPr/>
        </p:nvSpPr>
        <p:spPr bwMode="auto">
          <a:xfrm>
            <a:off x="190499" y="1143001"/>
            <a:ext cx="8524875" cy="128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tr-TR" dirty="0"/>
              <a:t>Prof. Dr. Kemal DOYMUŞ (Atatürk Üniversitesi) </a:t>
            </a:r>
            <a:r>
              <a:rPr lang="tr-TR" dirty="0" err="1"/>
              <a:t>Wordpress</a:t>
            </a:r>
            <a:r>
              <a:rPr lang="tr-TR" dirty="0"/>
              <a:t> </a:t>
            </a:r>
            <a:r>
              <a:rPr lang="tr-TR" dirty="0" err="1"/>
              <a:t>Weblogu</a:t>
            </a:r>
            <a:endParaRPr lang="tr-TR" dirty="0"/>
          </a:p>
          <a:p>
            <a:pPr eaLnBrk="1" hangingPunct="1">
              <a:lnSpc>
                <a:spcPct val="150000"/>
              </a:lnSpc>
            </a:pPr>
            <a:r>
              <a:rPr lang="tr-TR" dirty="0"/>
              <a:t>Yrd. Doç. Dr. Hamdi EMEÇ (Dokuz Eylül Üniversitesi) İstatistik Ders Slaytları</a:t>
            </a:r>
          </a:p>
          <a:p>
            <a:pPr eaLnBrk="1" hangingPunct="1">
              <a:lnSpc>
                <a:spcPct val="150000"/>
              </a:lnSpc>
            </a:pPr>
            <a:r>
              <a:rPr lang="tr-TR" dirty="0" err="1"/>
              <a:t>Wikipedia</a:t>
            </a:r>
            <a:r>
              <a:rPr lang="tr-TR" dirty="0"/>
              <a:t> ilgi maddelerin başlıkları</a:t>
            </a:r>
          </a:p>
        </p:txBody>
      </p:sp>
    </p:spTree>
    <p:extLst>
      <p:ext uri="{BB962C8B-B14F-4D97-AF65-F5344CB8AC3E}">
        <p14:creationId xmlns:p14="http://schemas.microsoft.com/office/powerpoint/2010/main" val="4172408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1811</Words>
  <Application>Microsoft Office PowerPoint</Application>
  <PresentationFormat>Ekran Gösterisi (16:9)</PresentationFormat>
  <Paragraphs>168</Paragraphs>
  <Slides>29</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3</vt:i4>
      </vt:variant>
      <vt:variant>
        <vt:lpstr>Slayt Başlıkları</vt:lpstr>
      </vt:variant>
      <vt:variant>
        <vt:i4>29</vt:i4>
      </vt:variant>
    </vt:vector>
  </HeadingPairs>
  <TitlesOfParts>
    <vt:vector size="33" baseType="lpstr">
      <vt:lpstr>Office Theme</vt:lpstr>
      <vt:lpstr>Microsoft Equation 3.0</vt:lpstr>
      <vt:lpstr>Microsoft Denklem 3.0</vt:lpstr>
      <vt:lpstr>Microsoft Office Excel Çalışma Sayfası</vt:lpstr>
      <vt:lpstr>İSTATİSTİK   4. Hafta  Dağılma (Değişkenlik/Yayılım) Ölçüleri</vt:lpstr>
      <vt:lpstr>Değişkenlik (Yayılım) Ölçüleri</vt:lpstr>
      <vt:lpstr>Değişkenlik (Yayılım) Ölçüleri</vt:lpstr>
      <vt:lpstr>PowerPoint Sunusu</vt:lpstr>
      <vt:lpstr>Ortalama Mutlak Sapma(OMS) </vt:lpstr>
      <vt:lpstr>Örnek: Sosyoloji dersini alan 10 öğrencinin vize notları aşağıdaki gibi sıralanmıştır. Buna göre vize notları için ortalama mutlak sapma değerini hesaplayınız.</vt:lpstr>
      <vt:lpstr> Varyans </vt:lpstr>
      <vt:lpstr>Varyans </vt:lpstr>
      <vt:lpstr>PowerPoint Sunusu</vt:lpstr>
      <vt:lpstr>Standart Sapma </vt:lpstr>
      <vt:lpstr> Standart Sapma </vt:lpstr>
      <vt:lpstr> Standart Sapma </vt:lpstr>
      <vt:lpstr> Standart Sapma </vt:lpstr>
      <vt:lpstr> Standart Sapma </vt:lpstr>
      <vt:lpstr> Standart Sapma </vt:lpstr>
      <vt:lpstr>PowerPoint Sunusu</vt:lpstr>
      <vt:lpstr>Örnek: Ortaçağ Mimarisi dersini alan 10 öğrencinin vize notları aşağıdaki gibi sıralanmıştır. Buna göre vize notları için varyans ve standart sapmayı hesaplayınız.</vt:lpstr>
      <vt:lpstr>Aynı soru kareler ortalamasının açılımı kullanılarak çözüldüğünde aynı sonuçları verecektir.</vt:lpstr>
      <vt:lpstr>PowerPoint Sunusu</vt:lpstr>
      <vt:lpstr> Standart Sapma ve Varyans</vt:lpstr>
      <vt:lpstr> Standart Sapma ve Varyans</vt:lpstr>
      <vt:lpstr> Standart Sapma ve Varyans</vt:lpstr>
      <vt:lpstr>Range (Değişim Aralığı) </vt:lpstr>
      <vt:lpstr>Range (Değişim Aralığı) </vt:lpstr>
      <vt:lpstr>Range (Değişim Aralığı) </vt:lpstr>
      <vt:lpstr>PowerPoint Sunusu</vt:lpstr>
      <vt:lpstr>Değişkenlik(Varyasyon) Katsayısı </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2023-07-17T20:07:19Z</dcterms:modified>
</cp:coreProperties>
</file>