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9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9F0"/>
    <a:srgbClr val="003635"/>
    <a:srgbClr val="5DD5FF"/>
    <a:srgbClr val="00217E"/>
    <a:srgbClr val="600000"/>
    <a:srgbClr val="FF8225"/>
    <a:srgbClr val="FF2549"/>
    <a:srgbClr val="FF0D97"/>
    <a:srgbClr val="0000CC"/>
    <a:srgbClr val="9EF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9" d="100"/>
          <a:sy n="129" d="100"/>
        </p:scale>
        <p:origin x="-1104" y="-396"/>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1555" y="331839"/>
            <a:ext cx="7860890" cy="877529"/>
          </a:xfrm>
          <a:noFill/>
          <a:effectLst>
            <a:outerShdw blurRad="50800" dist="38100" dir="2700000" algn="tl" rotWithShape="0">
              <a:prstClr val="black">
                <a:alpha val="40000"/>
              </a:prstClr>
            </a:outerShdw>
          </a:effectLst>
        </p:spPr>
        <p:txBody>
          <a:bodyPr>
            <a:normAutofit/>
          </a:bodyPr>
          <a:lstStyle>
            <a:lvl1pPr algn="ctr">
              <a:defRPr sz="3600">
                <a:solidFill>
                  <a:schemeClr val="bg1"/>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641556" y="1205685"/>
            <a:ext cx="7853515" cy="678426"/>
          </a:xfrm>
        </p:spPr>
        <p:txBody>
          <a:bodyPr>
            <a:normAutofit/>
          </a:bodyPr>
          <a:lstStyle>
            <a:lvl1pPr marL="0" indent="0" algn="ct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693" y="991253"/>
            <a:ext cx="8259098" cy="763526"/>
          </a:xfrm>
        </p:spPr>
        <p:txBody>
          <a:bodyPr>
            <a:normAutofit/>
          </a:bodyPr>
          <a:lstStyle>
            <a:lvl1pPr algn="ctr">
              <a:defRPr sz="36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5" y="1747684"/>
            <a:ext cx="8244349" cy="3001297"/>
          </a:xfrm>
        </p:spPr>
        <p:txBody>
          <a:bodyPr/>
          <a:lstStyle>
            <a:lvl1pPr algn="ctr">
              <a:defRPr sz="2800">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7863" y="399163"/>
            <a:ext cx="6498123"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86697" y="1172496"/>
            <a:ext cx="6474543" cy="3508626"/>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067" y="1053307"/>
            <a:ext cx="8093365" cy="763525"/>
          </a:xfrm>
        </p:spPr>
        <p:txBody>
          <a:bodyPr>
            <a:normAutofit/>
          </a:bodyPr>
          <a:lstStyle>
            <a:lvl1pPr algn="ctr">
              <a:defRPr sz="36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32499"/>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304896"/>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32499"/>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304896"/>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71168" y="1388194"/>
            <a:ext cx="7772400" cy="2844594"/>
          </a:xfrm>
        </p:spPr>
        <p:txBody>
          <a:bodyPr>
            <a:noAutofit/>
          </a:bodyPr>
          <a:lstStyle/>
          <a:p>
            <a:pPr>
              <a:defRPr/>
            </a:pPr>
            <a:r>
              <a:rPr lang="tr-TR" sz="4000" b="1" u="sng" dirty="0" smtClean="0">
                <a:solidFill>
                  <a:schemeClr val="tx1"/>
                </a:solidFill>
                <a:effectLst>
                  <a:outerShdw blurRad="38100" dist="38100" dir="2700000" algn="tl">
                    <a:srgbClr val="C0C0C0"/>
                  </a:outerShdw>
                </a:effectLst>
                <a:latin typeface="Calibri" panose="020F0502020204030204" pitchFamily="34" charset="0"/>
              </a:rPr>
              <a:t>İSTATİSTİK </a:t>
            </a:r>
            <a:r>
              <a:rPr lang="tr-TR" sz="4000" dirty="0" smtClean="0">
                <a:solidFill>
                  <a:schemeClr val="tx1"/>
                </a:solidFill>
                <a:latin typeface="Calibri" panose="020F0502020204030204" pitchFamily="34" charset="0"/>
              </a:rPr>
              <a:t> </a:t>
            </a:r>
            <a:br>
              <a:rPr lang="tr-TR" sz="4000" dirty="0" smtClean="0">
                <a:solidFill>
                  <a:schemeClr val="tx1"/>
                </a:solidFill>
                <a:latin typeface="Calibri" panose="020F0502020204030204" pitchFamily="34" charset="0"/>
              </a:rPr>
            </a:br>
            <a:r>
              <a:rPr lang="tr-TR" sz="4000" dirty="0" smtClean="0">
                <a:solidFill>
                  <a:schemeClr val="tx1"/>
                </a:solidFill>
                <a:latin typeface="Calibri" panose="020F0502020204030204" pitchFamily="34" charset="0"/>
              </a:rPr>
              <a:t>3. </a:t>
            </a:r>
            <a:r>
              <a:rPr lang="tr-TR" sz="4000" dirty="0">
                <a:solidFill>
                  <a:schemeClr val="tx1"/>
                </a:solidFill>
                <a:latin typeface="Calibri" panose="020F0502020204030204" pitchFamily="34" charset="0"/>
              </a:rPr>
              <a:t>H</a:t>
            </a:r>
            <a:r>
              <a:rPr lang="tr-TR" sz="4000" dirty="0" smtClean="0">
                <a:solidFill>
                  <a:schemeClr val="tx1"/>
                </a:solidFill>
                <a:latin typeface="Calibri" panose="020F0502020204030204" pitchFamily="34" charset="0"/>
              </a:rPr>
              <a:t>afta</a:t>
            </a:r>
            <a:br>
              <a:rPr lang="tr-TR" sz="4000" dirty="0" smtClean="0">
                <a:solidFill>
                  <a:schemeClr val="tx1"/>
                </a:solidFill>
                <a:latin typeface="Calibri" panose="020F0502020204030204" pitchFamily="34" charset="0"/>
              </a:rPr>
            </a:br>
            <a:r>
              <a:rPr lang="tr-TR" sz="4000" dirty="0" smtClean="0">
                <a:solidFill>
                  <a:schemeClr val="tx1"/>
                </a:solidFill>
                <a:latin typeface="Calibri" panose="020F0502020204030204" pitchFamily="34" charset="0"/>
              </a:rPr>
              <a:t/>
            </a:r>
            <a:br>
              <a:rPr lang="tr-TR" sz="4000" dirty="0" smtClean="0">
                <a:solidFill>
                  <a:schemeClr val="tx1"/>
                </a:solidFill>
                <a:latin typeface="Calibri" panose="020F0502020204030204" pitchFamily="34" charset="0"/>
              </a:rPr>
            </a:br>
            <a:r>
              <a:rPr lang="tr-TR" altLang="en-US" sz="2800" dirty="0">
                <a:solidFill>
                  <a:schemeClr val="tx1"/>
                </a:solidFill>
              </a:rPr>
              <a:t>Merkezi Dağılım Ölçüleri</a:t>
            </a:r>
            <a:endParaRPr lang="tr-TR" sz="4000" dirty="0" smtClean="0">
              <a:solidFill>
                <a:schemeClr val="tx1"/>
              </a:solidFill>
              <a:latin typeface="Calibri" panose="020F0502020204030204" pitchFamily="34" charset="0"/>
            </a:endParaRPr>
          </a:p>
        </p:txBody>
      </p:sp>
      <p:sp>
        <p:nvSpPr>
          <p:cNvPr id="3075" name="5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4033CEB-6368-41CA-829E-8147C19D3852}" type="slidenum">
              <a:rPr lang="tr-TR" altLang="en-US" b="0" i="0" smtClean="0"/>
              <a:pPr eaLnBrk="1" hangingPunct="1"/>
              <a:t>1</a:t>
            </a:fld>
            <a:endParaRPr lang="tr-TR" altLang="en-US" b="0" i="0" smtClean="0"/>
          </a:p>
        </p:txBody>
      </p:sp>
    </p:spTree>
    <p:extLst>
      <p:ext uri="{BB962C8B-B14F-4D97-AF65-F5344CB8AC3E}">
        <p14:creationId xmlns:p14="http://schemas.microsoft.com/office/powerpoint/2010/main" val="3977021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1D8E42E-5073-48DA-BDD6-BCE00263CF98}" type="slidenum">
              <a:rPr lang="en-US" altLang="en-US" sz="1200" b="0" i="0">
                <a:solidFill>
                  <a:srgbClr val="000000"/>
                </a:solidFill>
                <a:latin typeface="Arial Black" pitchFamily="34" charset="0"/>
                <a:cs typeface="Arial" charset="0"/>
              </a:rPr>
              <a:pPr algn="r" eaLnBrk="1" hangingPunct="1"/>
              <a:t>2</a:t>
            </a:fld>
            <a:endParaRPr lang="en-US" altLang="en-US" sz="1200" b="0" i="0">
              <a:solidFill>
                <a:srgbClr val="000000"/>
              </a:solidFill>
              <a:latin typeface="Arial Black" pitchFamily="34" charset="0"/>
              <a:cs typeface="Arial" charset="0"/>
            </a:endParaRPr>
          </a:p>
        </p:txBody>
      </p:sp>
      <p:sp>
        <p:nvSpPr>
          <p:cNvPr id="409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708810A-A4EB-4B3A-B50C-E8C3EECDA9F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10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EE8E8A4-AEF3-4572-8563-21D1E5AF404E}" type="slidenum">
              <a:rPr lang="en-US" altLang="en-US" sz="1200" b="0" i="0">
                <a:solidFill>
                  <a:srgbClr val="000000"/>
                </a:solidFill>
                <a:latin typeface="Arial Black" pitchFamily="34" charset="0"/>
                <a:cs typeface="Arial" charset="0"/>
              </a:rPr>
              <a:pPr algn="r" eaLnBrk="1" hangingPunct="1"/>
              <a:t>2</a:t>
            </a:fld>
            <a:endParaRPr lang="en-US" altLang="en-US" sz="1200" b="0" i="0">
              <a:solidFill>
                <a:srgbClr val="000000"/>
              </a:solidFill>
              <a:latin typeface="Arial Black" pitchFamily="34" charset="0"/>
              <a:cs typeface="Arial" charset="0"/>
            </a:endParaRPr>
          </a:p>
        </p:txBody>
      </p:sp>
      <p:sp>
        <p:nvSpPr>
          <p:cNvPr id="410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0912F29A-692D-40CF-9CB7-DCA185E27B6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103" name="Rectangle 3"/>
          <p:cNvSpPr>
            <a:spLocks noGrp="1" noChangeArrowheads="1"/>
          </p:cNvSpPr>
          <p:nvPr>
            <p:ph type="body" idx="4294967295"/>
          </p:nvPr>
        </p:nvSpPr>
        <p:spPr>
          <a:xfrm>
            <a:off x="265471" y="471948"/>
            <a:ext cx="7927258" cy="4100052"/>
          </a:xfrm>
        </p:spPr>
        <p:txBody>
          <a:bodyPr>
            <a:normAutofit/>
          </a:bodyPr>
          <a:lstStyle/>
          <a:p>
            <a:pPr eaLnBrk="1" hangingPunct="1"/>
            <a:r>
              <a:rPr lang="tr-TR" altLang="en-US" sz="2200" dirty="0" smtClean="0">
                <a:solidFill>
                  <a:schemeClr val="tx1"/>
                </a:solidFill>
                <a:latin typeface="Calibri" pitchFamily="34" charset="0"/>
                <a:cs typeface="Calibri" pitchFamily="34" charset="0"/>
              </a:rPr>
              <a:t>Ortalamalar (Pisagoryen Ortalamalar)</a:t>
            </a:r>
          </a:p>
          <a:p>
            <a:pPr lvl="1" eaLnBrk="1" hangingPunct="1"/>
            <a:r>
              <a:rPr lang="tr-TR" altLang="en-US" sz="2200" dirty="0" smtClean="0">
                <a:solidFill>
                  <a:schemeClr val="tx1"/>
                </a:solidFill>
                <a:latin typeface="Calibri" pitchFamily="34" charset="0"/>
                <a:cs typeface="Calibri" pitchFamily="34" charset="0"/>
              </a:rPr>
              <a:t>Aritmetik Ortalama</a:t>
            </a:r>
          </a:p>
          <a:p>
            <a:pPr lvl="1" eaLnBrk="1" hangingPunct="1"/>
            <a:r>
              <a:rPr lang="tr-TR" altLang="en-US" sz="2200" dirty="0" smtClean="0">
                <a:solidFill>
                  <a:schemeClr val="tx1"/>
                </a:solidFill>
                <a:latin typeface="Calibri" pitchFamily="34" charset="0"/>
                <a:cs typeface="Calibri" pitchFamily="34" charset="0"/>
              </a:rPr>
              <a:t>Geometrik Ortalama</a:t>
            </a:r>
          </a:p>
          <a:p>
            <a:pPr lvl="1" eaLnBrk="1" hangingPunct="1"/>
            <a:r>
              <a:rPr lang="tr-TR" altLang="en-US" sz="2200" dirty="0" smtClean="0">
                <a:solidFill>
                  <a:schemeClr val="tx1"/>
                </a:solidFill>
                <a:latin typeface="Calibri" pitchFamily="34" charset="0"/>
                <a:cs typeface="Calibri" pitchFamily="34" charset="0"/>
              </a:rPr>
              <a:t>Harmonik/Armonik Ortalama</a:t>
            </a:r>
          </a:p>
          <a:p>
            <a:pPr lvl="1" eaLnBrk="1" hangingPunct="1"/>
            <a:r>
              <a:rPr lang="tr-TR" altLang="en-US" sz="2200" dirty="0" smtClean="0">
                <a:solidFill>
                  <a:schemeClr val="tx1"/>
                </a:solidFill>
                <a:latin typeface="Calibri" pitchFamily="34" charset="0"/>
                <a:cs typeface="Calibri" pitchFamily="34" charset="0"/>
              </a:rPr>
              <a:t>Ağırlıklı Ortalama</a:t>
            </a:r>
          </a:p>
          <a:p>
            <a:pPr eaLnBrk="1" hangingPunct="1"/>
            <a:r>
              <a:rPr lang="tr-TR" altLang="en-US" sz="2200" dirty="0" smtClean="0">
                <a:solidFill>
                  <a:schemeClr val="tx1"/>
                </a:solidFill>
                <a:latin typeface="Calibri" pitchFamily="34" charset="0"/>
                <a:cs typeface="Calibri" pitchFamily="34" charset="0"/>
              </a:rPr>
              <a:t>İstatistiksel Yer Ölçüleri</a:t>
            </a:r>
          </a:p>
          <a:p>
            <a:pPr lvl="1" eaLnBrk="1" hangingPunct="1"/>
            <a:r>
              <a:rPr lang="tr-TR" altLang="en-US" sz="2200" dirty="0" smtClean="0">
                <a:solidFill>
                  <a:schemeClr val="tx1"/>
                </a:solidFill>
                <a:latin typeface="Calibri" pitchFamily="34" charset="0"/>
                <a:cs typeface="Calibri" pitchFamily="34" charset="0"/>
              </a:rPr>
              <a:t>Mod</a:t>
            </a:r>
          </a:p>
          <a:p>
            <a:pPr lvl="1" eaLnBrk="1" hangingPunct="1"/>
            <a:r>
              <a:rPr lang="tr-TR" altLang="en-US" sz="2200" dirty="0" smtClean="0">
                <a:solidFill>
                  <a:schemeClr val="tx1"/>
                </a:solidFill>
                <a:latin typeface="Calibri" pitchFamily="34" charset="0"/>
                <a:cs typeface="Calibri" pitchFamily="34" charset="0"/>
              </a:rPr>
              <a:t>Medyan</a:t>
            </a:r>
          </a:p>
          <a:p>
            <a:pPr lvl="1" eaLnBrk="1" hangingPunct="1"/>
            <a:r>
              <a:rPr lang="tr-TR" altLang="en-US" sz="2200" dirty="0" err="1" smtClean="0">
                <a:solidFill>
                  <a:schemeClr val="tx1"/>
                </a:solidFill>
                <a:latin typeface="Calibri" pitchFamily="34" charset="0"/>
                <a:cs typeface="Calibri" pitchFamily="34" charset="0"/>
              </a:rPr>
              <a:t>Kantiller</a:t>
            </a:r>
            <a:endParaRPr lang="tr-TR" altLang="en-US" sz="2200" dirty="0" smtClean="0">
              <a:solidFill>
                <a:schemeClr val="tx1"/>
              </a:solidFill>
              <a:latin typeface="Calibri" pitchFamily="34" charset="0"/>
              <a:cs typeface="Calibri" pitchFamily="34" charset="0"/>
            </a:endParaRPr>
          </a:p>
          <a:p>
            <a:pPr eaLnBrk="1" hangingPunct="1"/>
            <a:endParaRPr lang="en-US" altLang="en-US" dirty="0" smtClean="0"/>
          </a:p>
        </p:txBody>
      </p:sp>
    </p:spTree>
    <p:extLst>
      <p:ext uri="{BB962C8B-B14F-4D97-AF65-F5344CB8AC3E}">
        <p14:creationId xmlns:p14="http://schemas.microsoft.com/office/powerpoint/2010/main" val="21428810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1D23331-6982-4766-82E1-799C96A84E58}" type="slidenum">
              <a:rPr lang="en-US" altLang="en-US" sz="1200" b="0" i="0">
                <a:solidFill>
                  <a:srgbClr val="000000"/>
                </a:solidFill>
                <a:latin typeface="Arial Black" pitchFamily="34" charset="0"/>
                <a:cs typeface="Arial" charset="0"/>
              </a:rPr>
              <a:pPr algn="r" eaLnBrk="1" hangingPunct="1"/>
              <a:t>3</a:t>
            </a:fld>
            <a:endParaRPr lang="en-US" altLang="en-US" sz="1200" b="0" i="0">
              <a:solidFill>
                <a:srgbClr val="000000"/>
              </a:solidFill>
              <a:latin typeface="Arial Black" pitchFamily="34" charset="0"/>
              <a:cs typeface="Arial" charset="0"/>
            </a:endParaRPr>
          </a:p>
        </p:txBody>
      </p:sp>
      <p:sp>
        <p:nvSpPr>
          <p:cNvPr id="512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E2FC6B2-5352-4B39-9E09-80CAAB76EE8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512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D63FF62-128A-4565-9BA3-F8E5C56A7593}" type="slidenum">
              <a:rPr lang="en-US" altLang="en-US" sz="1200" b="0" i="0">
                <a:solidFill>
                  <a:srgbClr val="000000"/>
                </a:solidFill>
                <a:latin typeface="Arial Black" pitchFamily="34" charset="0"/>
                <a:cs typeface="Arial" charset="0"/>
              </a:rPr>
              <a:pPr algn="r" eaLnBrk="1" hangingPunct="1"/>
              <a:t>3</a:t>
            </a:fld>
            <a:endParaRPr lang="en-US" altLang="en-US" sz="1200" b="0" i="0">
              <a:solidFill>
                <a:srgbClr val="000000"/>
              </a:solidFill>
              <a:latin typeface="Arial Black" pitchFamily="34" charset="0"/>
              <a:cs typeface="Arial" charset="0"/>
            </a:endParaRPr>
          </a:p>
        </p:txBody>
      </p:sp>
      <p:sp>
        <p:nvSpPr>
          <p:cNvPr id="512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B0F476C-26A7-4564-B983-7670AE2E8FA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Ortalama</a:t>
            </a:r>
            <a:endParaRPr lang="en-US" altLang="en-US" sz="2800" dirty="0" smtClean="0">
              <a:solidFill>
                <a:schemeClr val="tx1"/>
              </a:solidFill>
            </a:endParaRPr>
          </a:p>
        </p:txBody>
      </p:sp>
      <p:sp>
        <p:nvSpPr>
          <p:cNvPr id="4103" name="Rectangle 3"/>
          <p:cNvSpPr>
            <a:spLocks noGrp="1" noChangeArrowheads="1"/>
          </p:cNvSpPr>
          <p:nvPr>
            <p:ph type="body" idx="4294967295"/>
          </p:nvPr>
        </p:nvSpPr>
        <p:spPr>
          <a:xfrm>
            <a:off x="457199" y="1314451"/>
            <a:ext cx="8133735" cy="3070622"/>
          </a:xfrm>
        </p:spPr>
        <p:txBody>
          <a:bodyPr/>
          <a:lstStyle/>
          <a:p>
            <a:pPr marL="0" indent="0" algn="just" eaLnBrk="1" hangingPunct="1">
              <a:lnSpc>
                <a:spcPct val="150000"/>
              </a:lnSpc>
              <a:buFont typeface="Arial" charset="0"/>
              <a:buNone/>
              <a:defRPr/>
            </a:pPr>
            <a:r>
              <a:rPr lang="tr-TR" altLang="en-US" sz="2000" dirty="0">
                <a:solidFill>
                  <a:schemeClr val="tx1"/>
                </a:solidFill>
                <a:latin typeface="Calibri" pitchFamily="34" charset="0"/>
                <a:cs typeface="Calibri" pitchFamily="34" charset="0"/>
              </a:rPr>
              <a:t>O</a:t>
            </a:r>
            <a:r>
              <a:rPr lang="tr-TR" altLang="en-US" sz="2000" dirty="0" smtClean="0">
                <a:solidFill>
                  <a:schemeClr val="tx1"/>
                </a:solidFill>
                <a:latin typeface="Calibri" pitchFamily="34" charset="0"/>
                <a:cs typeface="Calibri" pitchFamily="34" charset="0"/>
              </a:rPr>
              <a:t>rtalama, bir sayı listesini temsil eden tek bir sayıdır. Farklı bağlamlarda farklı ortalama kavramları kullanılır. Genellikle "ortalama", aritmetik ortalamayı, sayıların toplamının kaç sayının ortalamasının bölündüğünü ifade eder. </a:t>
            </a:r>
          </a:p>
          <a:p>
            <a:pPr marL="0" indent="0" algn="just" eaLnBrk="1" hangingPunct="1">
              <a:lnSpc>
                <a:spcPct val="150000"/>
              </a:lnSpc>
              <a:buFont typeface="Arial" charset="0"/>
              <a:buNone/>
              <a:defRPr/>
            </a:pPr>
            <a:r>
              <a:rPr lang="tr-TR" altLang="en-US" sz="2000" dirty="0" smtClean="0">
                <a:solidFill>
                  <a:schemeClr val="tx1"/>
                </a:solidFill>
                <a:latin typeface="Calibri" pitchFamily="34" charset="0"/>
                <a:cs typeface="Calibri" pitchFamily="34" charset="0"/>
              </a:rPr>
              <a:t>İstatistikte; ortalama, medyan ve mod, merkezi eğilim ölçüleri olarak bilinir ve konuşma dilinde kullanımda bunlardan herhangi birine ortalama değer denilebilir.</a:t>
            </a:r>
          </a:p>
          <a:p>
            <a:pPr eaLnBrk="1" hangingPunct="1">
              <a:defRPr/>
            </a:pPr>
            <a:endParaRPr lang="en-US" altLang="en-US" dirty="0" smtClean="0"/>
          </a:p>
        </p:txBody>
      </p:sp>
    </p:spTree>
    <p:extLst>
      <p:ext uri="{BB962C8B-B14F-4D97-AF65-F5344CB8AC3E}">
        <p14:creationId xmlns:p14="http://schemas.microsoft.com/office/powerpoint/2010/main" val="3585209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4B9D875-3D44-4D57-B3CA-FBC72AC9BFD7}" type="slidenum">
              <a:rPr lang="en-US" altLang="en-US" sz="1200" b="0" i="0">
                <a:solidFill>
                  <a:srgbClr val="000000"/>
                </a:solidFill>
                <a:latin typeface="Arial Black" pitchFamily="34" charset="0"/>
                <a:cs typeface="Arial" charset="0"/>
              </a:rPr>
              <a:pPr algn="r" eaLnBrk="1" hangingPunct="1"/>
              <a:t>4</a:t>
            </a:fld>
            <a:endParaRPr lang="en-US" altLang="en-US" sz="1200" b="0" i="0">
              <a:solidFill>
                <a:srgbClr val="000000"/>
              </a:solidFill>
              <a:latin typeface="Arial Black" pitchFamily="34" charset="0"/>
              <a:cs typeface="Arial" charset="0"/>
            </a:endParaRPr>
          </a:p>
        </p:txBody>
      </p:sp>
      <p:sp>
        <p:nvSpPr>
          <p:cNvPr id="614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862D7C30-7B10-4413-9BDB-06B8ACD493A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614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7648398-6758-4E25-85F5-1242B2A20DC8}" type="slidenum">
              <a:rPr lang="en-US" altLang="en-US" sz="1200" b="0" i="0">
                <a:solidFill>
                  <a:srgbClr val="000000"/>
                </a:solidFill>
                <a:latin typeface="Arial Black" pitchFamily="34" charset="0"/>
                <a:cs typeface="Arial" charset="0"/>
              </a:rPr>
              <a:pPr algn="r" eaLnBrk="1" hangingPunct="1"/>
              <a:t>4</a:t>
            </a:fld>
            <a:endParaRPr lang="en-US" altLang="en-US" sz="1200" b="0" i="0">
              <a:solidFill>
                <a:srgbClr val="000000"/>
              </a:solidFill>
              <a:latin typeface="Arial Black" pitchFamily="34" charset="0"/>
              <a:cs typeface="Arial" charset="0"/>
            </a:endParaRPr>
          </a:p>
        </p:txBody>
      </p:sp>
      <p:sp>
        <p:nvSpPr>
          <p:cNvPr id="614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AAE3EF0-6422-4414-B1F3-5E16BAD3D67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Aritmetik Ortalama</a:t>
            </a:r>
            <a:endParaRPr lang="en-US" altLang="en-US" sz="2800" dirty="0" smtClean="0">
              <a:solidFill>
                <a:schemeClr val="tx1"/>
              </a:solidFill>
            </a:endParaRPr>
          </a:p>
        </p:txBody>
      </p:sp>
      <p:pic>
        <p:nvPicPr>
          <p:cNvPr id="61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28850"/>
            <a:ext cx="6597650" cy="903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2196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F0DB97D-56B2-422E-BBFB-750479F6640E}" type="slidenum">
              <a:rPr lang="en-US" altLang="en-US" sz="1200" b="0" i="0">
                <a:solidFill>
                  <a:srgbClr val="000000"/>
                </a:solidFill>
                <a:latin typeface="Arial Black" pitchFamily="34" charset="0"/>
                <a:cs typeface="Arial" charset="0"/>
              </a:rPr>
              <a:pPr algn="r" eaLnBrk="1" hangingPunct="1"/>
              <a:t>5</a:t>
            </a:fld>
            <a:endParaRPr lang="en-US" altLang="en-US" sz="1200" b="0" i="0">
              <a:solidFill>
                <a:srgbClr val="000000"/>
              </a:solidFill>
              <a:latin typeface="Arial Black" pitchFamily="34" charset="0"/>
              <a:cs typeface="Arial" charset="0"/>
            </a:endParaRPr>
          </a:p>
        </p:txBody>
      </p:sp>
      <p:sp>
        <p:nvSpPr>
          <p:cNvPr id="717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4F5CB8D-FFBC-4220-AE2F-DE5B21F2732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717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A3071D4-0B59-469C-A0FF-92064C02FF91}" type="slidenum">
              <a:rPr lang="en-US" altLang="en-US" sz="1200" b="0" i="0">
                <a:solidFill>
                  <a:srgbClr val="000000"/>
                </a:solidFill>
                <a:latin typeface="Arial Black" pitchFamily="34" charset="0"/>
                <a:cs typeface="Arial" charset="0"/>
              </a:rPr>
              <a:pPr algn="r" eaLnBrk="1" hangingPunct="1"/>
              <a:t>5</a:t>
            </a:fld>
            <a:endParaRPr lang="en-US" altLang="en-US" sz="1200" b="0" i="0">
              <a:solidFill>
                <a:srgbClr val="000000"/>
              </a:solidFill>
              <a:latin typeface="Arial Black" pitchFamily="34" charset="0"/>
              <a:cs typeface="Arial" charset="0"/>
            </a:endParaRPr>
          </a:p>
        </p:txBody>
      </p:sp>
      <p:sp>
        <p:nvSpPr>
          <p:cNvPr id="717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50FEF34-7C4F-4E01-BE1E-6CF31FE3267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Aritmetik Ortalama</a:t>
            </a:r>
            <a:endParaRPr lang="en-US" altLang="en-US" sz="2800" dirty="0" smtClean="0">
              <a:solidFill>
                <a:schemeClr val="tx1"/>
              </a:solidFill>
            </a:endParaRPr>
          </a:p>
        </p:txBody>
      </p:sp>
      <p:sp>
        <p:nvSpPr>
          <p:cNvPr id="7175" name="Rectangle 3"/>
          <p:cNvSpPr>
            <a:spLocks noGrp="1" noChangeArrowheads="1"/>
          </p:cNvSpPr>
          <p:nvPr>
            <p:ph type="body" idx="4294967295"/>
          </p:nvPr>
        </p:nvSpPr>
        <p:spPr>
          <a:xfrm>
            <a:off x="457200" y="1314451"/>
            <a:ext cx="8001000" cy="3070622"/>
          </a:xfrm>
        </p:spPr>
        <p:txBody>
          <a:bodyPr/>
          <a:lstStyle/>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Aritmetik ortalama, bir veri kümesinde merkezi eğilimin en yaygın kullanılan ve kolayca anlaşılan ölçümüdür. İstatistikte ortalama terimi, merkezi eğilim ölçülerinden herhangi birini ifade eder. Bir dizi gözlenen verinin aritmetik ortalaması, her bir gözlemin sayısal değerlerinin toplamının, toplam gözlem sayısına bölünmesiyle eşit olarak tanımlanır.</a:t>
            </a:r>
          </a:p>
        </p:txBody>
      </p:sp>
    </p:spTree>
    <p:extLst>
      <p:ext uri="{BB962C8B-B14F-4D97-AF65-F5344CB8AC3E}">
        <p14:creationId xmlns:p14="http://schemas.microsoft.com/office/powerpoint/2010/main" val="3274660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F793271-E592-4AC3-867C-AA2CACED32BD}" type="slidenum">
              <a:rPr lang="en-US" altLang="en-US" sz="1200" b="0" i="0">
                <a:solidFill>
                  <a:srgbClr val="000000"/>
                </a:solidFill>
                <a:latin typeface="Arial Black" pitchFamily="34" charset="0"/>
                <a:cs typeface="Arial" charset="0"/>
              </a:rPr>
              <a:pPr algn="r" eaLnBrk="1" hangingPunct="1"/>
              <a:t>6</a:t>
            </a:fld>
            <a:endParaRPr lang="en-US" altLang="en-US" sz="1200" b="0" i="0">
              <a:solidFill>
                <a:srgbClr val="000000"/>
              </a:solidFill>
              <a:latin typeface="Arial Black" pitchFamily="34" charset="0"/>
              <a:cs typeface="Arial" charset="0"/>
            </a:endParaRPr>
          </a:p>
        </p:txBody>
      </p:sp>
      <p:sp>
        <p:nvSpPr>
          <p:cNvPr id="819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DB6C846-207D-4171-ACD5-56522B87CCC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819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6F5A4D40-C2BD-42F7-B7F3-1486A698A09E}" type="slidenum">
              <a:rPr lang="en-US" altLang="en-US" sz="1200" b="0" i="0">
                <a:solidFill>
                  <a:srgbClr val="000000"/>
                </a:solidFill>
                <a:latin typeface="Arial Black" pitchFamily="34" charset="0"/>
                <a:cs typeface="Arial" charset="0"/>
              </a:rPr>
              <a:pPr algn="r" eaLnBrk="1" hangingPunct="1"/>
              <a:t>6</a:t>
            </a:fld>
            <a:endParaRPr lang="en-US" altLang="en-US" sz="1200" b="0" i="0">
              <a:solidFill>
                <a:srgbClr val="000000"/>
              </a:solidFill>
              <a:latin typeface="Arial Black" pitchFamily="34" charset="0"/>
              <a:cs typeface="Arial" charset="0"/>
            </a:endParaRPr>
          </a:p>
        </p:txBody>
      </p:sp>
      <p:sp>
        <p:nvSpPr>
          <p:cNvPr id="819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8194DBB-3FF3-483A-A794-7DD068CF8C5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Aritmetik Ortalama</a:t>
            </a:r>
            <a:endParaRPr lang="en-US" altLang="en-US" sz="2800" dirty="0" smtClean="0">
              <a:solidFill>
                <a:schemeClr val="tx1"/>
              </a:solidFill>
            </a:endParaRPr>
          </a:p>
        </p:txBody>
      </p:sp>
      <p:sp>
        <p:nvSpPr>
          <p:cNvPr id="8199" name="Rectangle 3"/>
          <p:cNvSpPr>
            <a:spLocks noGrp="1" noChangeArrowheads="1"/>
          </p:cNvSpPr>
          <p:nvPr>
            <p:ph type="body" idx="4294967295"/>
          </p:nvPr>
        </p:nvSpPr>
        <p:spPr>
          <a:xfrm>
            <a:off x="457199" y="1314451"/>
            <a:ext cx="8037871" cy="3070622"/>
          </a:xfrm>
        </p:spPr>
        <p:txBody>
          <a:bodyPr/>
          <a:lstStyle/>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Veri kümesi istatistiksel bir popülasyonsa (yani, sadece bunların bir alt kümesinden değil, olası her gözlemden oluşur), bu popülasyonun ortalaması popülasyon ortalaması olarak adlandırılır. </a:t>
            </a:r>
          </a:p>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Veri kümesi istatistiksel bir örnekse (popülasyonun bir alt kümesi), bu hesaplamadan kaynaklanan ortalamaya örneklem ortalaması denir.</a:t>
            </a:r>
          </a:p>
        </p:txBody>
      </p:sp>
    </p:spTree>
    <p:extLst>
      <p:ext uri="{BB962C8B-B14F-4D97-AF65-F5344CB8AC3E}">
        <p14:creationId xmlns:p14="http://schemas.microsoft.com/office/powerpoint/2010/main" val="3410471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57309A2-B8BA-49B7-AC10-64ED31766067}" type="slidenum">
              <a:rPr lang="en-US" altLang="en-US" sz="1200" b="0" i="0">
                <a:solidFill>
                  <a:srgbClr val="000000"/>
                </a:solidFill>
                <a:latin typeface="Arial Black" pitchFamily="34" charset="0"/>
                <a:cs typeface="Arial" charset="0"/>
              </a:rPr>
              <a:pPr algn="r" eaLnBrk="1" hangingPunct="1"/>
              <a:t>7</a:t>
            </a:fld>
            <a:endParaRPr lang="en-US" altLang="en-US" sz="1200" b="0" i="0">
              <a:solidFill>
                <a:srgbClr val="000000"/>
              </a:solidFill>
              <a:latin typeface="Arial Black" pitchFamily="34" charset="0"/>
              <a:cs typeface="Arial" charset="0"/>
            </a:endParaRPr>
          </a:p>
        </p:txBody>
      </p:sp>
      <p:sp>
        <p:nvSpPr>
          <p:cNvPr id="921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328DB73-82CA-4323-99A8-6C1FB589AF2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922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37930CA-FA1B-49DE-8891-46A3083202D3}" type="slidenum">
              <a:rPr lang="en-US" altLang="en-US" sz="1200" b="0" i="0">
                <a:solidFill>
                  <a:srgbClr val="000000"/>
                </a:solidFill>
                <a:latin typeface="Arial Black" pitchFamily="34" charset="0"/>
                <a:cs typeface="Arial" charset="0"/>
              </a:rPr>
              <a:pPr algn="r" eaLnBrk="1" hangingPunct="1"/>
              <a:t>7</a:t>
            </a:fld>
            <a:endParaRPr lang="en-US" altLang="en-US" sz="1200" b="0" i="0">
              <a:solidFill>
                <a:srgbClr val="000000"/>
              </a:solidFill>
              <a:latin typeface="Arial Black" pitchFamily="34" charset="0"/>
              <a:cs typeface="Arial" charset="0"/>
            </a:endParaRPr>
          </a:p>
        </p:txBody>
      </p:sp>
      <p:sp>
        <p:nvSpPr>
          <p:cNvPr id="922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6C9F126-17E0-487A-A810-611627E7E46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Aritmetik Ortalama</a:t>
            </a:r>
            <a:endParaRPr lang="en-US" altLang="en-US" sz="2800" dirty="0" smtClean="0">
              <a:solidFill>
                <a:schemeClr val="tx1"/>
              </a:solidFill>
            </a:endParaRPr>
          </a:p>
        </p:txBody>
      </p:sp>
      <p:sp>
        <p:nvSpPr>
          <p:cNvPr id="9223" name="Rectangle 3"/>
          <p:cNvSpPr>
            <a:spLocks noGrp="1" noChangeArrowheads="1"/>
          </p:cNvSpPr>
          <p:nvPr>
            <p:ph type="body" idx="4294967295"/>
          </p:nvPr>
        </p:nvSpPr>
        <p:spPr>
          <a:xfrm>
            <a:off x="346587" y="1314451"/>
            <a:ext cx="8214852" cy="3369468"/>
          </a:xfrm>
        </p:spPr>
        <p:txBody>
          <a:bodyPr>
            <a:normAutofit fontScale="92500" lnSpcReduction="20000"/>
          </a:bodyPr>
          <a:lstStyle/>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2 ve 8 gibi iki sayının genellikle basitçe ortalama olarak adlandırılan aritmetik ortalaması, 2 + 8 = A + A olacak şekilde A değeri bulunarak elde edilir. </a:t>
            </a:r>
          </a:p>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A=(2+8)/2 =5. </a:t>
            </a:r>
          </a:p>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2 ve 8'in sırasını değiştirmek, A için elde edilen sonuç değerini değiştirmez. Ortalama 5, minimum 2'den az veya maksimum 8'den fazla olamaz. </a:t>
            </a:r>
          </a:p>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2, 8 ve 11'e göre, aritmetik ortalama 2 + 8 + 11 = A + A + A denklemindeki A değerini çözerek bulunur. </a:t>
            </a:r>
          </a:p>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A = (2 + 8 + 11) / 3 = 7.</a:t>
            </a:r>
            <a:endParaRPr lang="en-US" altLang="en-US" sz="2000" dirty="0" smtClean="0"/>
          </a:p>
        </p:txBody>
      </p:sp>
    </p:spTree>
    <p:extLst>
      <p:ext uri="{BB962C8B-B14F-4D97-AF65-F5344CB8AC3E}">
        <p14:creationId xmlns:p14="http://schemas.microsoft.com/office/powerpoint/2010/main" val="2985474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C56340D-497A-415F-9727-E827FAE21E07}" type="slidenum">
              <a:rPr lang="en-US" altLang="en-US" sz="1200" b="0" i="0">
                <a:solidFill>
                  <a:srgbClr val="000000"/>
                </a:solidFill>
                <a:latin typeface="Arial Black" pitchFamily="34" charset="0"/>
                <a:cs typeface="Arial" charset="0"/>
              </a:rPr>
              <a:pPr algn="r" eaLnBrk="1" hangingPunct="1"/>
              <a:t>8</a:t>
            </a:fld>
            <a:endParaRPr lang="en-US" altLang="en-US" sz="1200" b="0" i="0">
              <a:solidFill>
                <a:srgbClr val="000000"/>
              </a:solidFill>
              <a:latin typeface="Arial Black" pitchFamily="34" charset="0"/>
              <a:cs typeface="Arial" charset="0"/>
            </a:endParaRPr>
          </a:p>
        </p:txBody>
      </p:sp>
      <p:sp>
        <p:nvSpPr>
          <p:cNvPr id="1024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1088EE0-23BB-46F6-91D4-61BAE7D6209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024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7F7D1CC-57F9-46BE-8118-20AF324A33B0}" type="slidenum">
              <a:rPr lang="en-US" altLang="en-US" sz="1200" b="0" i="0">
                <a:solidFill>
                  <a:srgbClr val="000000"/>
                </a:solidFill>
                <a:latin typeface="Arial Black" pitchFamily="34" charset="0"/>
                <a:cs typeface="Arial" charset="0"/>
              </a:rPr>
              <a:pPr algn="r" eaLnBrk="1" hangingPunct="1"/>
              <a:t>8</a:t>
            </a:fld>
            <a:endParaRPr lang="en-US" altLang="en-US" sz="1200" b="0" i="0">
              <a:solidFill>
                <a:srgbClr val="000000"/>
              </a:solidFill>
              <a:latin typeface="Arial Black" pitchFamily="34" charset="0"/>
              <a:cs typeface="Arial" charset="0"/>
            </a:endParaRPr>
          </a:p>
        </p:txBody>
      </p:sp>
      <p:sp>
        <p:nvSpPr>
          <p:cNvPr id="1024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EBF01EE-3894-45D3-B19A-98B2A5E0E64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Aritmetik Ortalama</a:t>
            </a:r>
            <a:endParaRPr lang="en-US" altLang="en-US" sz="2800" dirty="0" smtClean="0">
              <a:solidFill>
                <a:schemeClr val="tx1"/>
              </a:solidFill>
            </a:endParaRPr>
          </a:p>
        </p:txBody>
      </p:sp>
      <p:sp>
        <p:nvSpPr>
          <p:cNvPr id="10247" name="Rectangle 3"/>
          <p:cNvSpPr>
            <a:spLocks noGrp="1" noChangeArrowheads="1"/>
          </p:cNvSpPr>
          <p:nvPr>
            <p:ph type="body" idx="4294967295"/>
          </p:nvPr>
        </p:nvSpPr>
        <p:spPr>
          <a:xfrm>
            <a:off x="250723" y="1314451"/>
            <a:ext cx="8701547" cy="3205930"/>
          </a:xfrm>
        </p:spPr>
        <p:txBody>
          <a:bodyPr>
            <a:normAutofit/>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Aritmetik ortalama medyan ile karşılaştırılabilir. Medyan, değerlerin yarısından fazlasının medyandan daha büyük ve yarısından daha az olmayacağı şekilde tanımlanır. Verilerdeki öğeler aritmetik olarak artarsa, bir sıraya göre yerleştirildiğinde, medyan ve aritmetik ortalama eşittir. Örneğin, {1,2,3,4} veri örneğini ele alalım. Ortalama, medyan gibi 2.5'dir. </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Bununla birlikte, {1,2,4,8,16}, aritmetik olarak artacak şekilde düzenlenemeyen bir örneği ele aldığımızda, medyan ve aritmetik ortalama önemli ölçüde farklılık gösterebilir. Bu durumda, aritmetik ortalama 6.2 ve ortanca 4'tür. Genel olarak, ortalama değer örneklemdeki çoğu değerden önemli ölçüde değişebilir ve çoğundan daha büyük veya daha küçük olabilir.</a:t>
            </a:r>
            <a:endParaRPr lang="en-US" altLang="en-US" sz="2000" dirty="0" smtClean="0"/>
          </a:p>
        </p:txBody>
      </p:sp>
    </p:spTree>
    <p:extLst>
      <p:ext uri="{BB962C8B-B14F-4D97-AF65-F5344CB8AC3E}">
        <p14:creationId xmlns:p14="http://schemas.microsoft.com/office/powerpoint/2010/main" val="3327923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B37AEBB-D93D-429E-A319-C2A6AF7D7667}" type="slidenum">
              <a:rPr lang="en-US" altLang="en-US" sz="1200" b="0" i="0">
                <a:solidFill>
                  <a:srgbClr val="000000"/>
                </a:solidFill>
                <a:latin typeface="Arial Black" pitchFamily="34" charset="0"/>
                <a:cs typeface="Arial" charset="0"/>
              </a:rPr>
              <a:pPr algn="r" eaLnBrk="1" hangingPunct="1"/>
              <a:t>9</a:t>
            </a:fld>
            <a:endParaRPr lang="en-US" altLang="en-US" sz="1200" b="0" i="0">
              <a:solidFill>
                <a:srgbClr val="000000"/>
              </a:solidFill>
              <a:latin typeface="Arial Black" pitchFamily="34" charset="0"/>
              <a:cs typeface="Arial" charset="0"/>
            </a:endParaRPr>
          </a:p>
        </p:txBody>
      </p:sp>
      <p:sp>
        <p:nvSpPr>
          <p:cNvPr id="1126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DA18CDB-22B4-4F0E-A42F-C83A488C7BB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126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33520B5-31EC-44D8-8C6D-8FA2B83336BC}" type="slidenum">
              <a:rPr lang="en-US" altLang="en-US" sz="1200" b="0" i="0">
                <a:solidFill>
                  <a:srgbClr val="000000"/>
                </a:solidFill>
                <a:latin typeface="Arial Black" pitchFamily="34" charset="0"/>
                <a:cs typeface="Arial" charset="0"/>
              </a:rPr>
              <a:pPr algn="r" eaLnBrk="1" hangingPunct="1"/>
              <a:t>9</a:t>
            </a:fld>
            <a:endParaRPr lang="en-US" altLang="en-US" sz="1200" b="0" i="0">
              <a:solidFill>
                <a:srgbClr val="000000"/>
              </a:solidFill>
              <a:latin typeface="Arial Black" pitchFamily="34" charset="0"/>
              <a:cs typeface="Arial" charset="0"/>
            </a:endParaRPr>
          </a:p>
        </p:txBody>
      </p:sp>
      <p:sp>
        <p:nvSpPr>
          <p:cNvPr id="1126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36E7448-FA9A-4D93-84B1-24E6F8E65E6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Avantajları</a:t>
            </a:r>
            <a:endParaRPr lang="en-US" altLang="en-US" sz="2800" dirty="0" smtClean="0">
              <a:solidFill>
                <a:schemeClr val="tx1"/>
              </a:solidFill>
            </a:endParaRPr>
          </a:p>
        </p:txBody>
      </p:sp>
      <p:sp>
        <p:nvSpPr>
          <p:cNvPr id="11271" name="Rectangle 3"/>
          <p:cNvSpPr>
            <a:spLocks noGrp="1" noChangeArrowheads="1"/>
          </p:cNvSpPr>
          <p:nvPr>
            <p:ph type="body" idx="4294967295"/>
          </p:nvPr>
        </p:nvSpPr>
        <p:spPr>
          <a:xfrm>
            <a:off x="324465" y="943897"/>
            <a:ext cx="8487696" cy="3740022"/>
          </a:xfrm>
        </p:spPr>
        <p:txBody>
          <a:bodyPr>
            <a:normAutofit/>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1. Aritmetik ortalamayı bulmanın formülü basittir.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Medyanın aksine, değerin veri kümesindeki konumundan etkilenmez.</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2. Veri setinin her bir değerini dikkate alır.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3. Aritmetik ortalama bulmak oldukça basittir; daha az finans ve matematik becerisine sahip sıradan bir insan bile bunu hesaplayabilir.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4. Aynı zamanda, büyük sayı gruplarında bile yararlı sonuçlar sağlama eğiliminde olduğundan, merkezi eğilimin yararlı bir ölçüsüdür.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5. Ayrıca mod ve medyandan farklı olarak birçok cebirsel işleme tabi tutulabilir.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Örneğin, iki veya daha fazla serinin ortalaması, tek tek serilerin ortalamasından elde edilebilir.</a:t>
            </a:r>
            <a:endParaRPr lang="en-US" altLang="en-US" sz="2000" dirty="0" smtClean="0"/>
          </a:p>
        </p:txBody>
      </p:sp>
    </p:spTree>
    <p:extLst>
      <p:ext uri="{BB962C8B-B14F-4D97-AF65-F5344CB8AC3E}">
        <p14:creationId xmlns:p14="http://schemas.microsoft.com/office/powerpoint/2010/main" val="2797499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1A482AC-E16D-4504-9ABE-0ADB4B8CD948}" type="slidenum">
              <a:rPr lang="en-US" altLang="en-US" sz="1200" b="0" i="0">
                <a:solidFill>
                  <a:srgbClr val="000000"/>
                </a:solidFill>
                <a:latin typeface="Arial Black" pitchFamily="34" charset="0"/>
                <a:cs typeface="Arial" charset="0"/>
              </a:rPr>
              <a:pPr algn="r" eaLnBrk="1" hangingPunct="1"/>
              <a:t>10</a:t>
            </a:fld>
            <a:endParaRPr lang="en-US" altLang="en-US" sz="1200" b="0" i="0">
              <a:solidFill>
                <a:srgbClr val="000000"/>
              </a:solidFill>
              <a:latin typeface="Arial Black" pitchFamily="34" charset="0"/>
              <a:cs typeface="Arial" charset="0"/>
            </a:endParaRPr>
          </a:p>
        </p:txBody>
      </p:sp>
      <p:sp>
        <p:nvSpPr>
          <p:cNvPr id="1229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3DD8120-E836-401B-968F-B04BA519469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229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03AEDC0-BDA2-4888-82BE-024DF75B34D9}" type="slidenum">
              <a:rPr lang="en-US" altLang="en-US" sz="1200" b="0" i="0">
                <a:solidFill>
                  <a:srgbClr val="000000"/>
                </a:solidFill>
                <a:latin typeface="Arial Black" pitchFamily="34" charset="0"/>
                <a:cs typeface="Arial" charset="0"/>
              </a:rPr>
              <a:pPr algn="r" eaLnBrk="1" hangingPunct="1"/>
              <a:t>10</a:t>
            </a:fld>
            <a:endParaRPr lang="en-US" altLang="en-US" sz="1200" b="0" i="0">
              <a:solidFill>
                <a:srgbClr val="000000"/>
              </a:solidFill>
              <a:latin typeface="Arial Black" pitchFamily="34" charset="0"/>
              <a:cs typeface="Arial" charset="0"/>
            </a:endParaRPr>
          </a:p>
        </p:txBody>
      </p:sp>
      <p:sp>
        <p:nvSpPr>
          <p:cNvPr id="1229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CCB5CBA-F497-4159-B574-01BF18E70CA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Dezavantajları</a:t>
            </a:r>
            <a:endParaRPr lang="en-US" altLang="en-US" sz="2800" dirty="0" smtClean="0">
              <a:solidFill>
                <a:schemeClr val="tx1"/>
              </a:solidFill>
            </a:endParaRPr>
          </a:p>
        </p:txBody>
      </p:sp>
      <p:sp>
        <p:nvSpPr>
          <p:cNvPr id="12295" name="Rectangle 3"/>
          <p:cNvSpPr>
            <a:spLocks noGrp="1" noChangeArrowheads="1"/>
          </p:cNvSpPr>
          <p:nvPr>
            <p:ph type="body" idx="4294967295"/>
          </p:nvPr>
        </p:nvSpPr>
        <p:spPr>
          <a:xfrm>
            <a:off x="457199" y="1314450"/>
            <a:ext cx="8436077" cy="3176433"/>
          </a:xfrm>
        </p:spPr>
        <p:txBody>
          <a:bodyPr>
            <a:normAutofit/>
          </a:bodyPr>
          <a:lstStyle/>
          <a:p>
            <a:pPr marL="457200" indent="-457200" algn="just" eaLnBrk="1" hangingPunct="1">
              <a:buFont typeface="Arial" charset="0"/>
              <a:buAutoNum type="arabicPeriod"/>
            </a:pPr>
            <a:r>
              <a:rPr lang="tr-TR" altLang="en-US" sz="2000" dirty="0" smtClean="0">
                <a:solidFill>
                  <a:schemeClr val="tx1"/>
                </a:solidFill>
                <a:latin typeface="Calibri" pitchFamily="34" charset="0"/>
                <a:cs typeface="Calibri" pitchFamily="34" charset="0"/>
              </a:rPr>
              <a:t>Aritmetik ortalamanın en güçlü dezavantajı, veri setindeki uç değerlerden etkilenmesidir.</a:t>
            </a:r>
          </a:p>
          <a:p>
            <a:pPr marL="457200" indent="-457200" algn="just" eaLnBrk="1" hangingPunct="1">
              <a:buFont typeface="Arial" charset="0"/>
              <a:buAutoNum type="arabicPeriod"/>
            </a:pPr>
            <a:r>
              <a:rPr lang="tr-TR" altLang="en-US" sz="2000" dirty="0" smtClean="0">
                <a:solidFill>
                  <a:schemeClr val="tx1"/>
                </a:solidFill>
                <a:latin typeface="Calibri" pitchFamily="34" charset="0"/>
                <a:cs typeface="Calibri" pitchFamily="34" charset="0"/>
              </a:rPr>
              <a:t>Aritmetik ortalamayı inceleme yoluyla veya grafiksel olarak bulmak neredeyse imkansızdır.</a:t>
            </a:r>
          </a:p>
          <a:p>
            <a:pPr marL="457200" indent="-457200" algn="just" eaLnBrk="1" hangingPunct="1">
              <a:buFont typeface="Arial" charset="0"/>
              <a:buAutoNum type="arabicPeriod"/>
            </a:pPr>
            <a:r>
              <a:rPr lang="tr-TR" altLang="en-US" sz="2000" dirty="0" smtClean="0">
                <a:solidFill>
                  <a:schemeClr val="tx1"/>
                </a:solidFill>
                <a:latin typeface="Calibri" pitchFamily="34" charset="0"/>
                <a:cs typeface="Calibri" pitchFamily="34" charset="0"/>
              </a:rPr>
              <a:t>Dürüstlük, favori </a:t>
            </a:r>
            <a:r>
              <a:rPr lang="tr-TR" altLang="en-US" sz="2000" dirty="0" err="1" smtClean="0">
                <a:solidFill>
                  <a:schemeClr val="tx1"/>
                </a:solidFill>
                <a:latin typeface="Calibri" pitchFamily="34" charset="0"/>
                <a:cs typeface="Calibri" pitchFamily="34" charset="0"/>
              </a:rPr>
              <a:t>milkshake</a:t>
            </a:r>
            <a:r>
              <a:rPr lang="tr-TR" altLang="en-US" sz="2000" dirty="0" smtClean="0">
                <a:solidFill>
                  <a:schemeClr val="tx1"/>
                </a:solidFill>
                <a:latin typeface="Calibri" pitchFamily="34" charset="0"/>
                <a:cs typeface="Calibri" pitchFamily="34" charset="0"/>
              </a:rPr>
              <a:t> aroması, en popüler ürün vb. kalitatif veri türleri için kullanılamaz.</a:t>
            </a:r>
          </a:p>
          <a:p>
            <a:pPr marL="457200" indent="-457200" algn="just" eaLnBrk="1" hangingPunct="1">
              <a:buFont typeface="Arial" charset="0"/>
              <a:buAutoNum type="arabicPeriod"/>
            </a:pPr>
            <a:r>
              <a:rPr lang="tr-TR" altLang="en-US" sz="2000" dirty="0" smtClean="0">
                <a:solidFill>
                  <a:schemeClr val="tx1"/>
                </a:solidFill>
                <a:latin typeface="Calibri" pitchFamily="34" charset="0"/>
                <a:cs typeface="Calibri" pitchFamily="34" charset="0"/>
              </a:rPr>
              <a:t>Tek bir gözlem eksik veya kaybolmuşsa aritmetik ortalamayı bulamayız.</a:t>
            </a:r>
          </a:p>
        </p:txBody>
      </p:sp>
    </p:spTree>
    <p:extLst>
      <p:ext uri="{BB962C8B-B14F-4D97-AF65-F5344CB8AC3E}">
        <p14:creationId xmlns:p14="http://schemas.microsoft.com/office/powerpoint/2010/main" val="192835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0A5231C-45BB-46F3-89F9-858C7B13FC03}" type="slidenum">
              <a:rPr lang="en-US" altLang="en-US" sz="1200" b="0" i="0">
                <a:solidFill>
                  <a:srgbClr val="000000"/>
                </a:solidFill>
                <a:latin typeface="Arial Black" pitchFamily="34" charset="0"/>
                <a:cs typeface="Arial" charset="0"/>
              </a:rPr>
              <a:pPr algn="r" eaLnBrk="1" hangingPunct="1"/>
              <a:t>11</a:t>
            </a:fld>
            <a:endParaRPr lang="en-US" altLang="en-US" sz="1200" b="0" i="0">
              <a:solidFill>
                <a:srgbClr val="000000"/>
              </a:solidFill>
              <a:latin typeface="Arial Black" pitchFamily="34" charset="0"/>
              <a:cs typeface="Arial" charset="0"/>
            </a:endParaRPr>
          </a:p>
        </p:txBody>
      </p:sp>
      <p:sp>
        <p:nvSpPr>
          <p:cNvPr id="1331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60C99D5-9623-4131-9BCD-8D8DD5BA3FD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331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6F50A96-1948-4ECD-B37D-F113240122E5}" type="slidenum">
              <a:rPr lang="en-US" altLang="en-US" sz="1200" b="0" i="0">
                <a:solidFill>
                  <a:srgbClr val="000000"/>
                </a:solidFill>
                <a:latin typeface="Arial Black" pitchFamily="34" charset="0"/>
                <a:cs typeface="Arial" charset="0"/>
              </a:rPr>
              <a:pPr algn="r" eaLnBrk="1" hangingPunct="1"/>
              <a:t>11</a:t>
            </a:fld>
            <a:endParaRPr lang="en-US" altLang="en-US" sz="1200" b="0" i="0">
              <a:solidFill>
                <a:srgbClr val="000000"/>
              </a:solidFill>
              <a:latin typeface="Arial Black" pitchFamily="34" charset="0"/>
              <a:cs typeface="Arial" charset="0"/>
            </a:endParaRPr>
          </a:p>
        </p:txBody>
      </p:sp>
      <p:sp>
        <p:nvSpPr>
          <p:cNvPr id="1331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F91A405-1166-4DF1-B697-AB734064858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Aritmetik Ortalama</a:t>
            </a:r>
            <a:endParaRPr lang="en-US" altLang="en-US" sz="2800" dirty="0" smtClean="0">
              <a:solidFill>
                <a:schemeClr val="tx1"/>
              </a:solidFill>
            </a:endParaRPr>
          </a:p>
        </p:txBody>
      </p:sp>
      <p:sp>
        <p:nvSpPr>
          <p:cNvPr id="13319" name="Rectangle 3"/>
          <p:cNvSpPr>
            <a:spLocks noGrp="1" noChangeArrowheads="1"/>
          </p:cNvSpPr>
          <p:nvPr>
            <p:ph type="body" idx="4294967295"/>
          </p:nvPr>
        </p:nvSpPr>
        <p:spPr>
          <a:xfrm>
            <a:off x="628650" y="1028701"/>
            <a:ext cx="7918040" cy="2057384"/>
          </a:xfrm>
        </p:spPr>
        <p:txBody>
          <a:bodyPr>
            <a:normAutofit/>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Uygulama- 1. Sınıftaki kişilerin boylarının santimetre cinsinden aritmetik ortalamasını hesaplayın.</a:t>
            </a:r>
          </a:p>
          <a:p>
            <a:pPr marL="0" indent="0" algn="just" eaLnBrk="1" hangingPunct="1">
              <a:buFont typeface="Arial" charset="0"/>
              <a:buNone/>
            </a:pPr>
            <a:r>
              <a:rPr lang="tr-TR" sz="2000" dirty="0" smtClean="0">
                <a:solidFill>
                  <a:schemeClr val="tx1"/>
                </a:solidFill>
                <a:latin typeface="Calibri" pitchFamily="34" charset="0"/>
                <a:cs typeface="Calibri" pitchFamily="34" charset="0"/>
              </a:rPr>
              <a:t>2. 40 sayının ortalaması 38 olarak bulunmuştur. Daha sonra 56 sayısının 36 olarak yanlış okunduğu tespit edildi. Verilen sayıların doğru ortalamasını bulun.</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3. </a:t>
            </a:r>
            <a:r>
              <a:rPr lang="tr-TR" altLang="en-US" sz="2000" dirty="0">
                <a:latin typeface="Calibri" pitchFamily="34" charset="0"/>
                <a:cs typeface="Calibri" pitchFamily="34" charset="0"/>
              </a:rPr>
              <a:t> </a:t>
            </a:r>
            <a:r>
              <a:rPr lang="it-IT" altLang="en-US" sz="2000" dirty="0" smtClean="0">
                <a:solidFill>
                  <a:schemeClr val="tx1"/>
                </a:solidFill>
                <a:latin typeface="Calibri" pitchFamily="34" charset="0"/>
                <a:cs typeface="Calibri" pitchFamily="34" charset="0"/>
              </a:rPr>
              <a:t>2m + 3, m + 2, 3m + 4, 4m + 5'in ortalaması m + 2 ise, m'yi bulun.</a:t>
            </a:r>
            <a:endParaRPr lang="en-US" altLang="en-US" sz="2000" dirty="0" smtClean="0">
              <a:solidFill>
                <a:schemeClr val="tx1"/>
              </a:solidFill>
              <a:latin typeface="Calibri" pitchFamily="34" charset="0"/>
              <a:cs typeface="Calibri" pitchFamily="34" charset="0"/>
            </a:endParaRPr>
          </a:p>
        </p:txBody>
      </p:sp>
      <p:pic>
        <p:nvPicPr>
          <p:cNvPr id="13320" name="Picture 8"/>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590800" y="3086085"/>
            <a:ext cx="3878826" cy="1943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418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2361031-D1D3-41B3-A307-1F0C3E569FD3}" type="slidenum">
              <a:rPr lang="en-US" altLang="en-US" sz="1200" b="0" i="0">
                <a:solidFill>
                  <a:srgbClr val="000000"/>
                </a:solidFill>
                <a:latin typeface="Arial Black" pitchFamily="34" charset="0"/>
                <a:cs typeface="Arial" charset="0"/>
              </a:rPr>
              <a:pPr algn="r" eaLnBrk="1" hangingPunct="1"/>
              <a:t>12</a:t>
            </a:fld>
            <a:endParaRPr lang="en-US" altLang="en-US" sz="1200" b="0" i="0">
              <a:solidFill>
                <a:srgbClr val="000000"/>
              </a:solidFill>
              <a:latin typeface="Arial Black" pitchFamily="34" charset="0"/>
              <a:cs typeface="Arial" charset="0"/>
            </a:endParaRPr>
          </a:p>
        </p:txBody>
      </p:sp>
      <p:sp>
        <p:nvSpPr>
          <p:cNvPr id="1433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DF7C0C6-1242-419D-850D-E6C76AC0D7B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434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EFA5556-3DE8-4A69-ADD0-B6E34F4E83DA}" type="slidenum">
              <a:rPr lang="en-US" altLang="en-US" sz="1200" b="0" i="0">
                <a:solidFill>
                  <a:srgbClr val="000000"/>
                </a:solidFill>
                <a:latin typeface="Arial Black" pitchFamily="34" charset="0"/>
                <a:cs typeface="Arial" charset="0"/>
              </a:rPr>
              <a:pPr algn="r" eaLnBrk="1" hangingPunct="1"/>
              <a:t>12</a:t>
            </a:fld>
            <a:endParaRPr lang="en-US" altLang="en-US" sz="1200" b="0" i="0">
              <a:solidFill>
                <a:srgbClr val="000000"/>
              </a:solidFill>
              <a:latin typeface="Arial Black" pitchFamily="34" charset="0"/>
              <a:cs typeface="Arial" charset="0"/>
            </a:endParaRPr>
          </a:p>
        </p:txBody>
      </p:sp>
      <p:sp>
        <p:nvSpPr>
          <p:cNvPr id="1434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2A401E1-E3C3-45A1-80FF-A3E65E2B6C7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a:solidFill>
                  <a:schemeClr val="tx1"/>
                </a:solidFill>
              </a:rPr>
              <a:t>G</a:t>
            </a:r>
            <a:r>
              <a:rPr lang="tr-TR" altLang="en-US" sz="2800" dirty="0" smtClean="0">
                <a:solidFill>
                  <a:schemeClr val="tx1"/>
                </a:solidFill>
              </a:rPr>
              <a:t>eometrik Ortalama</a:t>
            </a:r>
            <a:endParaRPr lang="en-US" altLang="en-US" sz="2800" dirty="0" smtClean="0">
              <a:solidFill>
                <a:schemeClr val="tx1"/>
              </a:solidFill>
            </a:endParaRPr>
          </a:p>
        </p:txBody>
      </p:sp>
      <p:sp>
        <p:nvSpPr>
          <p:cNvPr id="14343" name="Rectangle 3"/>
          <p:cNvSpPr>
            <a:spLocks noGrp="1" noChangeArrowheads="1"/>
          </p:cNvSpPr>
          <p:nvPr>
            <p:ph type="body" idx="4294967295"/>
          </p:nvPr>
        </p:nvSpPr>
        <p:spPr>
          <a:xfrm>
            <a:off x="457200" y="1314451"/>
            <a:ext cx="8001000" cy="3070622"/>
          </a:xfrm>
        </p:spPr>
        <p:txBody>
          <a:bodyPr/>
          <a:lstStyle/>
          <a:p>
            <a:pPr marL="0" indent="0" algn="just" eaLnBrk="1" hangingPunct="1">
              <a:lnSpc>
                <a:spcPct val="150000"/>
              </a:lnSpc>
              <a:buFont typeface="Arial" charset="0"/>
              <a:buNone/>
            </a:pPr>
            <a:r>
              <a:rPr lang="tr-TR" altLang="en-US" sz="2000" dirty="0" smtClean="0">
                <a:solidFill>
                  <a:schemeClr val="tx1"/>
                </a:solidFill>
                <a:latin typeface="Calibri" pitchFamily="34" charset="0"/>
                <a:cs typeface="Calibri" pitchFamily="34" charset="0"/>
              </a:rPr>
              <a:t>Matematikte geometrik ortalama, değerlerin çarpımını (toplamlarını kullanan aritmetik ortalamanın aksine) kullanarak bir sayı kümesinin merkezi eğilimini veya tipik değerini gösteren bir ortalama veya ortalamadır. Geometrik ortalama, n sayının çarpımının n. kökü olarak tanımlanır.</a:t>
            </a:r>
            <a:endParaRPr lang="en-US" altLang="en-US" sz="2000" dirty="0" smtClean="0"/>
          </a:p>
        </p:txBody>
      </p:sp>
    </p:spTree>
    <p:extLst>
      <p:ext uri="{BB962C8B-B14F-4D97-AF65-F5344CB8AC3E}">
        <p14:creationId xmlns:p14="http://schemas.microsoft.com/office/powerpoint/2010/main" val="2162827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F68E6CB-B5FB-4997-B729-51655FC06F18}" type="slidenum">
              <a:rPr lang="en-US" altLang="en-US" sz="1200" b="0" i="0">
                <a:solidFill>
                  <a:srgbClr val="000000"/>
                </a:solidFill>
                <a:latin typeface="Arial Black" pitchFamily="34" charset="0"/>
                <a:cs typeface="Arial" charset="0"/>
              </a:rPr>
              <a:pPr algn="r" eaLnBrk="1" hangingPunct="1"/>
              <a:t>13</a:t>
            </a:fld>
            <a:endParaRPr lang="en-US" altLang="en-US" sz="1200" b="0" i="0">
              <a:solidFill>
                <a:srgbClr val="000000"/>
              </a:solidFill>
              <a:latin typeface="Arial Black" pitchFamily="34" charset="0"/>
              <a:cs typeface="Arial" charset="0"/>
            </a:endParaRPr>
          </a:p>
        </p:txBody>
      </p:sp>
      <p:sp>
        <p:nvSpPr>
          <p:cNvPr id="1536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BC794B3-D968-48E3-B64B-6CDF8D5433B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536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B134D28-25F5-4C9D-8BCA-28D067422B0C}" type="slidenum">
              <a:rPr lang="en-US" altLang="en-US" sz="1200" b="0" i="0">
                <a:solidFill>
                  <a:srgbClr val="000000"/>
                </a:solidFill>
                <a:latin typeface="Arial Black" pitchFamily="34" charset="0"/>
                <a:cs typeface="Arial" charset="0"/>
              </a:rPr>
              <a:pPr algn="r" eaLnBrk="1" hangingPunct="1"/>
              <a:t>13</a:t>
            </a:fld>
            <a:endParaRPr lang="en-US" altLang="en-US" sz="1200" b="0" i="0">
              <a:solidFill>
                <a:srgbClr val="000000"/>
              </a:solidFill>
              <a:latin typeface="Arial Black" pitchFamily="34" charset="0"/>
              <a:cs typeface="Arial" charset="0"/>
            </a:endParaRPr>
          </a:p>
        </p:txBody>
      </p:sp>
      <p:sp>
        <p:nvSpPr>
          <p:cNvPr id="1536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0C90F55-3D80-4367-B9DE-2F52C01BA6A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a:solidFill>
                  <a:schemeClr val="tx1"/>
                </a:solidFill>
              </a:rPr>
              <a:t>G</a:t>
            </a:r>
            <a:r>
              <a:rPr lang="tr-TR" altLang="en-US" sz="2800" dirty="0" smtClean="0">
                <a:solidFill>
                  <a:schemeClr val="tx1"/>
                </a:solidFill>
              </a:rPr>
              <a:t>eometrik Ortalama</a:t>
            </a:r>
            <a:endParaRPr lang="en-US" altLang="en-US" sz="2800" dirty="0" smtClean="0">
              <a:solidFill>
                <a:schemeClr val="tx1"/>
              </a:solidFill>
            </a:endParaRPr>
          </a:p>
        </p:txBody>
      </p:sp>
      <p:sp>
        <p:nvSpPr>
          <p:cNvPr id="15367" name="Rectangle 3"/>
          <p:cNvSpPr>
            <a:spLocks noGrp="1" noChangeArrowheads="1"/>
          </p:cNvSpPr>
          <p:nvPr>
            <p:ph type="body" idx="4294967295"/>
          </p:nvPr>
        </p:nvSpPr>
        <p:spPr>
          <a:xfrm>
            <a:off x="383459" y="995516"/>
            <a:ext cx="8354960" cy="3688403"/>
          </a:xfrm>
        </p:spPr>
        <p:txBody>
          <a:bodyPr>
            <a:normAutofit fontScale="92500" lnSpcReduction="10000"/>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Geometrik Ortalama, şeyleri çok farklı özelliklerle karşılaştırmak istediğimizde kullanışlıdır.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Örnek: yeni bir kamera satın almak istiyorsunuz. Bir kameranın zum değeri 200 ve incelemelerde 8 almakta,</a:t>
            </a:r>
            <a:r>
              <a:rPr lang="tr-TR" altLang="en-US" sz="2000" dirty="0">
                <a:latin typeface="Calibri" pitchFamily="34" charset="0"/>
                <a:cs typeface="Calibri" pitchFamily="34" charset="0"/>
              </a:rPr>
              <a:t> </a:t>
            </a:r>
            <a:r>
              <a:rPr lang="tr-TR" altLang="en-US" sz="2000" dirty="0" smtClean="0">
                <a:latin typeface="Calibri" pitchFamily="34" charset="0"/>
                <a:cs typeface="Calibri" pitchFamily="34" charset="0"/>
              </a:rPr>
              <a:t>d</a:t>
            </a:r>
            <a:r>
              <a:rPr lang="tr-TR" altLang="en-US" sz="2000" dirty="0" smtClean="0">
                <a:solidFill>
                  <a:schemeClr val="tx1"/>
                </a:solidFill>
                <a:latin typeface="Calibri" pitchFamily="34" charset="0"/>
                <a:cs typeface="Calibri" pitchFamily="34" charset="0"/>
              </a:rPr>
              <a:t>iğeri 250 yakınlaştırmaya sahip ve incelemelerde 6 almaktadır.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Normal aritmetik ortalama kullanılarak yapılan karşılaştırma (200 + 8) / 2 = 104 - (250 + 6) / 2 = 128 sonucunu verir. Yakınlaştırma o kadar büyük bir sayı ki kullanıcı oyu kaybolur.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Ancak iki kameranın geometrik </a:t>
            </a:r>
            <a:r>
              <a:rPr lang="tr-TR" altLang="en-US" sz="2000" dirty="0" smtClean="0">
                <a:latin typeface="Calibri" pitchFamily="34" charset="0"/>
                <a:cs typeface="Calibri" pitchFamily="34" charset="0"/>
              </a:rPr>
              <a:t>ortalaması</a:t>
            </a:r>
            <a:r>
              <a:rPr lang="tr-TR" altLang="en-US" sz="2000" dirty="0" smtClean="0">
                <a:solidFill>
                  <a:schemeClr val="tx1"/>
                </a:solidFill>
                <a:latin typeface="Calibri" pitchFamily="34" charset="0"/>
                <a:cs typeface="Calibri" pitchFamily="34" charset="0"/>
              </a:rPr>
              <a:t> şu şekildedir: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 (200 × 8) = 40     √ (250 × 6) = 38,7 ...</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Bu nedenle, yakınlaştırma 50 daha büyük olsa bile, 6'nın daha düşük kullanıcı oyu hala önemlidir.</a:t>
            </a:r>
          </a:p>
        </p:txBody>
      </p:sp>
    </p:spTree>
    <p:extLst>
      <p:ext uri="{BB962C8B-B14F-4D97-AF65-F5344CB8AC3E}">
        <p14:creationId xmlns:p14="http://schemas.microsoft.com/office/powerpoint/2010/main" val="2088572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FDCE949-7E54-4CC5-85B3-6C4830DFD3DB}" type="slidenum">
              <a:rPr lang="en-US" altLang="en-US" sz="1200" b="0" i="0">
                <a:solidFill>
                  <a:srgbClr val="000000"/>
                </a:solidFill>
                <a:latin typeface="Arial Black" pitchFamily="34" charset="0"/>
                <a:cs typeface="Arial" charset="0"/>
              </a:rPr>
              <a:pPr algn="r" eaLnBrk="1" hangingPunct="1"/>
              <a:t>14</a:t>
            </a:fld>
            <a:endParaRPr lang="en-US" altLang="en-US" sz="1200" b="0" i="0">
              <a:solidFill>
                <a:srgbClr val="000000"/>
              </a:solidFill>
              <a:latin typeface="Arial Black" pitchFamily="34" charset="0"/>
              <a:cs typeface="Arial" charset="0"/>
            </a:endParaRPr>
          </a:p>
        </p:txBody>
      </p:sp>
      <p:sp>
        <p:nvSpPr>
          <p:cNvPr id="1638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8576E59-B5BD-461C-A47D-B3D1C5EC6367}"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638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17A89FD3-75A8-42AF-BFE0-E907808F0A2E}" type="slidenum">
              <a:rPr lang="en-US" altLang="en-US" sz="1200" b="0" i="0">
                <a:solidFill>
                  <a:srgbClr val="000000"/>
                </a:solidFill>
                <a:latin typeface="Arial Black" pitchFamily="34" charset="0"/>
                <a:cs typeface="Arial" charset="0"/>
              </a:rPr>
              <a:pPr algn="r" eaLnBrk="1" hangingPunct="1"/>
              <a:t>14</a:t>
            </a:fld>
            <a:endParaRPr lang="en-US" altLang="en-US" sz="1200" b="0" i="0">
              <a:solidFill>
                <a:srgbClr val="000000"/>
              </a:solidFill>
              <a:latin typeface="Arial Black" pitchFamily="34" charset="0"/>
              <a:cs typeface="Arial" charset="0"/>
            </a:endParaRPr>
          </a:p>
        </p:txBody>
      </p:sp>
      <p:sp>
        <p:nvSpPr>
          <p:cNvPr id="1638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86E9D867-C769-4E2D-A6A0-FA30FAB1484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a:solidFill>
                  <a:schemeClr val="tx1"/>
                </a:solidFill>
              </a:rPr>
              <a:t>G</a:t>
            </a:r>
            <a:r>
              <a:rPr lang="tr-TR" altLang="en-US" sz="2800" dirty="0" smtClean="0">
                <a:solidFill>
                  <a:schemeClr val="tx1"/>
                </a:solidFill>
              </a:rPr>
              <a:t>eometrik Ortalama</a:t>
            </a:r>
            <a:endParaRPr lang="en-US" altLang="en-US" sz="2800" dirty="0" smtClean="0">
              <a:solidFill>
                <a:schemeClr val="tx1"/>
              </a:solidFill>
            </a:endParaRPr>
          </a:p>
        </p:txBody>
      </p:sp>
      <p:sp>
        <p:nvSpPr>
          <p:cNvPr id="16391" name="Rectangle 3"/>
          <p:cNvSpPr>
            <a:spLocks noGrp="1" noChangeArrowheads="1"/>
          </p:cNvSpPr>
          <p:nvPr>
            <p:ph type="body" idx="4294967295"/>
          </p:nvPr>
        </p:nvSpPr>
        <p:spPr>
          <a:xfrm>
            <a:off x="457200" y="1025013"/>
            <a:ext cx="8450826" cy="3658906"/>
          </a:xfrm>
        </p:spPr>
        <p:txBody>
          <a:bodyPr>
            <a:normAutofit/>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Geometrik ortalama yerine aritmetik bir ortalama kullanılsaydı, sayısal aralığı daha büyük olduğu için finansal performans daha fazla ağırlığa sahip olacaktır. Yani, finansal derecelendirmedeki küçük bir yüzde değişikliği (örneğin 80'den 90'a kadar) aritmetik ortalamada çevresel sürdürülebilirlikte büyük bir yüzde değişikliğinden (örneğin 2'den 5'e kadar) çok daha büyük bir fark yaratır. </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Geometrik ortalama kullanımı, farklı aralıklı değerleri normalleştirir, yani özelliklerin herhangi birinde belirli bir yüzde değişikliğinin geometrik ortalama üzerinde aynı etkiye sahip olduğu anlamına gelir. Bu nedenle, çevresel sürdürülebilirlikte 4'ten 4,8'e% 20'lik bir değişiklik, geometrik ortalama üzerinde, 60'tan 72'ye finansal performansta % 20'lik bir değişiklikle aynı etkiye sahiptir.</a:t>
            </a:r>
          </a:p>
        </p:txBody>
      </p:sp>
    </p:spTree>
    <p:extLst>
      <p:ext uri="{BB962C8B-B14F-4D97-AF65-F5344CB8AC3E}">
        <p14:creationId xmlns:p14="http://schemas.microsoft.com/office/powerpoint/2010/main" val="3201913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BB7F02C-7A1B-4BC1-95E0-580EAAF6935D}" type="slidenum">
              <a:rPr lang="en-US" altLang="en-US" sz="1200" b="0" i="0">
                <a:solidFill>
                  <a:srgbClr val="000000"/>
                </a:solidFill>
                <a:latin typeface="Arial Black" pitchFamily="34" charset="0"/>
                <a:cs typeface="Arial" charset="0"/>
              </a:rPr>
              <a:pPr algn="r" eaLnBrk="1" hangingPunct="1"/>
              <a:t>15</a:t>
            </a:fld>
            <a:endParaRPr lang="en-US" altLang="en-US" sz="1200" b="0" i="0">
              <a:solidFill>
                <a:srgbClr val="000000"/>
              </a:solidFill>
              <a:latin typeface="Arial Black" pitchFamily="34" charset="0"/>
              <a:cs typeface="Arial" charset="0"/>
            </a:endParaRPr>
          </a:p>
        </p:txBody>
      </p:sp>
      <p:sp>
        <p:nvSpPr>
          <p:cNvPr id="1741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0431EE34-3329-46B4-BE51-DC3D6567416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741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602BC63-441E-4EC0-B870-34169689923B}" type="slidenum">
              <a:rPr lang="en-US" altLang="en-US" sz="1200" b="0" i="0">
                <a:solidFill>
                  <a:srgbClr val="000000"/>
                </a:solidFill>
                <a:latin typeface="Arial Black" pitchFamily="34" charset="0"/>
                <a:cs typeface="Arial" charset="0"/>
              </a:rPr>
              <a:pPr algn="r" eaLnBrk="1" hangingPunct="1"/>
              <a:t>15</a:t>
            </a:fld>
            <a:endParaRPr lang="en-US" altLang="en-US" sz="1200" b="0" i="0">
              <a:solidFill>
                <a:srgbClr val="000000"/>
              </a:solidFill>
              <a:latin typeface="Arial Black" pitchFamily="34" charset="0"/>
              <a:cs typeface="Arial" charset="0"/>
            </a:endParaRPr>
          </a:p>
        </p:txBody>
      </p:sp>
      <p:sp>
        <p:nvSpPr>
          <p:cNvPr id="1741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4880898-7765-404D-B004-9681D31F9AF7}"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a:solidFill>
                  <a:schemeClr val="tx1"/>
                </a:solidFill>
              </a:rPr>
              <a:t>G</a:t>
            </a:r>
            <a:r>
              <a:rPr lang="tr-TR" altLang="en-US" sz="2800" dirty="0" smtClean="0">
                <a:solidFill>
                  <a:schemeClr val="tx1"/>
                </a:solidFill>
              </a:rPr>
              <a:t>eometrik Ortalama</a:t>
            </a:r>
            <a:endParaRPr lang="en-US" altLang="en-US" sz="2800" dirty="0" smtClean="0">
              <a:solidFill>
                <a:schemeClr val="tx1"/>
              </a:solidFill>
            </a:endParaRPr>
          </a:p>
        </p:txBody>
      </p:sp>
      <p:sp>
        <p:nvSpPr>
          <p:cNvPr id="17415"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Geometrik ortalama, oransal büyümeyi, hem üstel büyümeyi (sabit oransal büyüme) hem de değişen büyümeyi tanımlamak için aritmetik ortalamadan daha uygundur; iş dünyasında büyüme oranlarının geometrik ortalaması bileşik yıllık büyüme oranı (CAGR) olarak bilinir. Dönemler boyunca büyümenin geometrik ortalaması, aynı nihai miktarı verecek eşdeğer sabit büyüme oranını verir.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1571693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D9830B3-434A-46E4-AEA9-86D76D6EEC20}" type="slidenum">
              <a:rPr lang="en-US" altLang="en-US" sz="1200" b="0" i="0">
                <a:solidFill>
                  <a:srgbClr val="000000"/>
                </a:solidFill>
                <a:latin typeface="Arial Black" pitchFamily="34" charset="0"/>
                <a:cs typeface="Arial" charset="0"/>
              </a:rPr>
              <a:pPr algn="r" eaLnBrk="1" hangingPunct="1"/>
              <a:t>16</a:t>
            </a:fld>
            <a:endParaRPr lang="en-US" altLang="en-US" sz="1200" b="0" i="0">
              <a:solidFill>
                <a:srgbClr val="000000"/>
              </a:solidFill>
              <a:latin typeface="Arial Black" pitchFamily="34" charset="0"/>
              <a:cs typeface="Arial" charset="0"/>
            </a:endParaRPr>
          </a:p>
        </p:txBody>
      </p:sp>
      <p:sp>
        <p:nvSpPr>
          <p:cNvPr id="1843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C2B4A02-3B8C-4366-B12C-B68D4C51DC1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843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D78199A-DA99-4A2F-AAAB-139677B1FF93}" type="slidenum">
              <a:rPr lang="en-US" altLang="en-US" sz="1200" b="0" i="0">
                <a:solidFill>
                  <a:srgbClr val="000000"/>
                </a:solidFill>
                <a:latin typeface="Arial Black" pitchFamily="34" charset="0"/>
                <a:cs typeface="Arial" charset="0"/>
              </a:rPr>
              <a:pPr algn="r" eaLnBrk="1" hangingPunct="1"/>
              <a:t>16</a:t>
            </a:fld>
            <a:endParaRPr lang="en-US" altLang="en-US" sz="1200" b="0" i="0">
              <a:solidFill>
                <a:srgbClr val="000000"/>
              </a:solidFill>
              <a:latin typeface="Arial Black" pitchFamily="34" charset="0"/>
              <a:cs typeface="Arial" charset="0"/>
            </a:endParaRPr>
          </a:p>
        </p:txBody>
      </p:sp>
      <p:sp>
        <p:nvSpPr>
          <p:cNvPr id="1843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32416E5-8E8A-46FA-9D5B-AC3916F3B4FD}"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a:solidFill>
                  <a:schemeClr val="tx1"/>
                </a:solidFill>
              </a:rPr>
              <a:t>G</a:t>
            </a:r>
            <a:r>
              <a:rPr lang="tr-TR" altLang="en-US" sz="2800" dirty="0" smtClean="0">
                <a:solidFill>
                  <a:schemeClr val="tx1"/>
                </a:solidFill>
              </a:rPr>
              <a:t>eometrik Ortalama</a:t>
            </a:r>
            <a:endParaRPr lang="en-US" altLang="en-US" sz="2800" dirty="0" smtClean="0">
              <a:solidFill>
                <a:schemeClr val="tx1"/>
              </a:solidFill>
            </a:endParaRPr>
          </a:p>
        </p:txBody>
      </p:sp>
      <p:sp>
        <p:nvSpPr>
          <p:cNvPr id="18439"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Bir portakal ağacının bir yılda 100 portakal ve daha sonraki yıllarda 180, 210 ve 300 verdiğini varsayalım, bu nedenle büyüme her yıl için sırasıyla% 80,% 16.6666 ve% 42.8571'dir. Aritmetik ortalama kullanılarak% 46.5079 (doğrusal) ortalama büyüme hesaplanır (% 80 +% 16.6666 +% 42.8571, bu toplam 3'e bölünür). Bununla birlikte, 100 portakalla başlayıp her yıl% 46.5079 büyümesine izin verirsek, sonuç 300 değil 314 portakaldır, bu nedenle doğrusal ortalama yıllık büyümeyi aşmaktadır.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1076495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1E914A10-6E3A-4F11-BCA0-E273C17EBE42}" type="slidenum">
              <a:rPr lang="en-US" altLang="en-US" sz="1200" b="0" i="0">
                <a:solidFill>
                  <a:srgbClr val="000000"/>
                </a:solidFill>
                <a:latin typeface="Arial Black" pitchFamily="34" charset="0"/>
                <a:cs typeface="Arial" charset="0"/>
              </a:rPr>
              <a:pPr algn="r" eaLnBrk="1" hangingPunct="1"/>
              <a:t>17</a:t>
            </a:fld>
            <a:endParaRPr lang="en-US" altLang="en-US" sz="1200" b="0" i="0">
              <a:solidFill>
                <a:srgbClr val="000000"/>
              </a:solidFill>
              <a:latin typeface="Arial Black" pitchFamily="34" charset="0"/>
              <a:cs typeface="Arial" charset="0"/>
            </a:endParaRPr>
          </a:p>
        </p:txBody>
      </p:sp>
      <p:sp>
        <p:nvSpPr>
          <p:cNvPr id="1945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9BC5BC4-56D2-409C-9479-EFCE7F26F3E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946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563374C-B68E-4CB3-9912-5AA87B9BD6CC}" type="slidenum">
              <a:rPr lang="en-US" altLang="en-US" sz="1200" b="0" i="0">
                <a:solidFill>
                  <a:srgbClr val="000000"/>
                </a:solidFill>
                <a:latin typeface="Arial Black" pitchFamily="34" charset="0"/>
                <a:cs typeface="Arial" charset="0"/>
              </a:rPr>
              <a:pPr algn="r" eaLnBrk="1" hangingPunct="1"/>
              <a:t>17</a:t>
            </a:fld>
            <a:endParaRPr lang="en-US" altLang="en-US" sz="1200" b="0" i="0">
              <a:solidFill>
                <a:srgbClr val="000000"/>
              </a:solidFill>
              <a:latin typeface="Arial Black" pitchFamily="34" charset="0"/>
              <a:cs typeface="Arial" charset="0"/>
            </a:endParaRPr>
          </a:p>
        </p:txBody>
      </p:sp>
      <p:sp>
        <p:nvSpPr>
          <p:cNvPr id="1946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5A891D8-F90D-43AC-9E48-8766DB63FE4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a:solidFill>
                  <a:schemeClr val="tx1"/>
                </a:solidFill>
              </a:rPr>
              <a:t>G</a:t>
            </a:r>
            <a:r>
              <a:rPr lang="tr-TR" altLang="en-US" sz="2800" dirty="0" smtClean="0">
                <a:solidFill>
                  <a:schemeClr val="tx1"/>
                </a:solidFill>
              </a:rPr>
              <a:t>eometrik Ortalama</a:t>
            </a:r>
            <a:endParaRPr lang="en-US" altLang="en-US" sz="2800" dirty="0" smtClean="0">
              <a:solidFill>
                <a:schemeClr val="tx1"/>
              </a:solidFill>
            </a:endParaRPr>
          </a:p>
        </p:txBody>
      </p:sp>
      <p:sp>
        <p:nvSpPr>
          <p:cNvPr id="19463"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Bunun yerine geometrik ortalamayı kullanabiliriz. % 80 ile büyüme 1.80 ile çarpmaya karşılık gelir, bu nedenle 1.80, 1.166666 ve 1.428571 geometrik ortalamasını alırız, dolayısıyla yıllık "ortalama" büyüme% 44.2249'dur. 100 portakal ile başlayıp ve her yıl% 44.2249 ile sayı büyümesine izin verirsek, sonuç 300 portakal olur.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15616327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9A04ADA-5279-4806-AE87-4CABC3F51444}" type="slidenum">
              <a:rPr lang="en-US" altLang="en-US" sz="1200" b="0" i="0">
                <a:solidFill>
                  <a:srgbClr val="000000"/>
                </a:solidFill>
                <a:latin typeface="Arial Black" pitchFamily="34" charset="0"/>
                <a:cs typeface="Arial" charset="0"/>
              </a:rPr>
              <a:pPr algn="r" eaLnBrk="1" hangingPunct="1"/>
              <a:t>18</a:t>
            </a:fld>
            <a:endParaRPr lang="en-US" altLang="en-US" sz="1200" b="0" i="0">
              <a:solidFill>
                <a:srgbClr val="000000"/>
              </a:solidFill>
              <a:latin typeface="Arial Black" pitchFamily="34" charset="0"/>
              <a:cs typeface="Arial" charset="0"/>
            </a:endParaRPr>
          </a:p>
        </p:txBody>
      </p:sp>
      <p:sp>
        <p:nvSpPr>
          <p:cNvPr id="2048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DDB8AACE-7844-4E40-8E75-F8E9A505DD5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048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149CC74-4DE1-4DE1-B3F0-7D13E60E2280}" type="slidenum">
              <a:rPr lang="en-US" altLang="en-US" sz="1200" b="0" i="0">
                <a:solidFill>
                  <a:srgbClr val="000000"/>
                </a:solidFill>
                <a:latin typeface="Arial Black" pitchFamily="34" charset="0"/>
                <a:cs typeface="Arial" charset="0"/>
              </a:rPr>
              <a:pPr algn="r" eaLnBrk="1" hangingPunct="1"/>
              <a:t>18</a:t>
            </a:fld>
            <a:endParaRPr lang="en-US" altLang="en-US" sz="1200" b="0" i="0">
              <a:solidFill>
                <a:srgbClr val="000000"/>
              </a:solidFill>
              <a:latin typeface="Arial Black" pitchFamily="34" charset="0"/>
              <a:cs typeface="Arial" charset="0"/>
            </a:endParaRPr>
          </a:p>
        </p:txBody>
      </p:sp>
      <p:sp>
        <p:nvSpPr>
          <p:cNvPr id="2048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6F20A07-899E-434B-9A16-D6DE03CA547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Harmonik Ortalama</a:t>
            </a:r>
            <a:endParaRPr lang="en-US" altLang="en-US" sz="2800" dirty="0" smtClean="0">
              <a:solidFill>
                <a:schemeClr val="tx1"/>
              </a:solidFill>
            </a:endParaRPr>
          </a:p>
        </p:txBody>
      </p:sp>
      <p:sp>
        <p:nvSpPr>
          <p:cNvPr id="20487"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Matematikte, harmonik ortalama (bazen alt yüklenici ortalama olarak adlandırılır) birkaç ortalama türden biridir ve özellikle Pisagor araçlarından biridir. Tipik olarak, oranların ortalamasının istendiği durumlar için uygundur: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pic>
        <p:nvPicPr>
          <p:cNvPr id="204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6" y="2712244"/>
            <a:ext cx="8105775" cy="139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2501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122CA92-AC2D-4CDD-A9DE-F0AA935C1242}" type="slidenum">
              <a:rPr lang="en-US" altLang="en-US" sz="1200" b="0" i="0">
                <a:solidFill>
                  <a:srgbClr val="000000"/>
                </a:solidFill>
                <a:latin typeface="Arial Black" pitchFamily="34" charset="0"/>
                <a:cs typeface="Arial" charset="0"/>
              </a:rPr>
              <a:pPr algn="r" eaLnBrk="1" hangingPunct="1"/>
              <a:t>19</a:t>
            </a:fld>
            <a:endParaRPr lang="en-US" altLang="en-US" sz="1200" b="0" i="0">
              <a:solidFill>
                <a:srgbClr val="000000"/>
              </a:solidFill>
              <a:latin typeface="Arial Black" pitchFamily="34" charset="0"/>
              <a:cs typeface="Arial" charset="0"/>
            </a:endParaRPr>
          </a:p>
        </p:txBody>
      </p:sp>
      <p:sp>
        <p:nvSpPr>
          <p:cNvPr id="2150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88CBBD8-F92B-47DF-ABDD-E2289182FD5D}"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150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1E27F06-96EF-4BFA-869D-AB9C56057FE3}" type="slidenum">
              <a:rPr lang="en-US" altLang="en-US" sz="1200" b="0" i="0">
                <a:solidFill>
                  <a:srgbClr val="000000"/>
                </a:solidFill>
                <a:latin typeface="Arial Black" pitchFamily="34" charset="0"/>
                <a:cs typeface="Arial" charset="0"/>
              </a:rPr>
              <a:pPr algn="r" eaLnBrk="1" hangingPunct="1"/>
              <a:t>19</a:t>
            </a:fld>
            <a:endParaRPr lang="en-US" altLang="en-US" sz="1200" b="0" i="0">
              <a:solidFill>
                <a:srgbClr val="000000"/>
              </a:solidFill>
              <a:latin typeface="Arial Black" pitchFamily="34" charset="0"/>
              <a:cs typeface="Arial" charset="0"/>
            </a:endParaRPr>
          </a:p>
        </p:txBody>
      </p:sp>
      <p:sp>
        <p:nvSpPr>
          <p:cNvPr id="2150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4428DACA-A50E-41C0-A56C-B2406878D3C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Harmonik Ortalama</a:t>
            </a:r>
            <a:endParaRPr lang="en-US" altLang="en-US" sz="2800" dirty="0" smtClean="0">
              <a:solidFill>
                <a:schemeClr val="tx1"/>
              </a:solidFill>
            </a:endParaRPr>
          </a:p>
        </p:txBody>
      </p:sp>
      <p:sp>
        <p:nvSpPr>
          <p:cNvPr id="21511"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Anyela araba ile Söğütözü’nden Isparta’ya seyahat eder ve tüm mesafeyi 4 saatte kat eder. İlk saatte 50 km / saat, ikinci saatte 64 km / saat, üçüncü saatte 80 km / saat, dördüncü saatte 55 km hızla gidiyor. / hr. Sürücünün ortalama hızını bulun.</a:t>
            </a:r>
          </a:p>
        </p:txBody>
      </p:sp>
    </p:spTree>
    <p:extLst>
      <p:ext uri="{BB962C8B-B14F-4D97-AF65-F5344CB8AC3E}">
        <p14:creationId xmlns:p14="http://schemas.microsoft.com/office/powerpoint/2010/main" val="20582046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E77E7D8-11DD-4CB8-82CC-0CF1DFE64A0C}" type="slidenum">
              <a:rPr lang="en-US" altLang="en-US" sz="1200" b="0" i="0">
                <a:solidFill>
                  <a:srgbClr val="000000"/>
                </a:solidFill>
                <a:latin typeface="Arial Black" pitchFamily="34" charset="0"/>
                <a:cs typeface="Arial" charset="0"/>
              </a:rPr>
              <a:pPr algn="r" eaLnBrk="1" hangingPunct="1"/>
              <a:t>20</a:t>
            </a:fld>
            <a:endParaRPr lang="en-US" altLang="en-US" sz="1200" b="0" i="0">
              <a:solidFill>
                <a:srgbClr val="000000"/>
              </a:solidFill>
              <a:latin typeface="Arial Black" pitchFamily="34" charset="0"/>
              <a:cs typeface="Arial" charset="0"/>
            </a:endParaRPr>
          </a:p>
        </p:txBody>
      </p:sp>
      <p:sp>
        <p:nvSpPr>
          <p:cNvPr id="2253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7941BB7-65C1-41BF-B1CE-CCD0CB83607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253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8BE53BB-D95F-4672-BEE1-41931C04D73C}" type="slidenum">
              <a:rPr lang="en-US" altLang="en-US" sz="1200" b="0" i="0">
                <a:solidFill>
                  <a:srgbClr val="000000"/>
                </a:solidFill>
                <a:latin typeface="Arial Black" pitchFamily="34" charset="0"/>
                <a:cs typeface="Arial" charset="0"/>
              </a:rPr>
              <a:pPr algn="r" eaLnBrk="1" hangingPunct="1"/>
              <a:t>20</a:t>
            </a:fld>
            <a:endParaRPr lang="en-US" altLang="en-US" sz="1200" b="0" i="0">
              <a:solidFill>
                <a:srgbClr val="000000"/>
              </a:solidFill>
              <a:latin typeface="Arial Black" pitchFamily="34" charset="0"/>
              <a:cs typeface="Arial" charset="0"/>
            </a:endParaRPr>
          </a:p>
        </p:txBody>
      </p:sp>
      <p:sp>
        <p:nvSpPr>
          <p:cNvPr id="2253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E0FDF588-9EBA-4117-B791-42C5ACD75F0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Harmonik Ortalama</a:t>
            </a:r>
            <a:endParaRPr lang="en-US" altLang="en-US" sz="2800" dirty="0" smtClean="0">
              <a:solidFill>
                <a:schemeClr val="tx1"/>
              </a:solidFill>
            </a:endParaRPr>
          </a:p>
        </p:txBody>
      </p:sp>
      <p:sp>
        <p:nvSpPr>
          <p:cNvPr id="22535"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Anyela araba ile Söğütözü’nden Isparta’ya seyahat eder ve tüm mesafeyi 4 saatte kat eder. İlk saatte 50 km / saat, ikinci saatte 64 km / saat, üçüncü saatte 80 km / saat, dördüncü saatte 55 km hızla gidiyor. / hr. Sürücünün ortalama hızını bulun.</a:t>
            </a:r>
          </a:p>
        </p:txBody>
      </p:sp>
      <p:pic>
        <p:nvPicPr>
          <p:cNvPr id="225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638" y="2571750"/>
            <a:ext cx="6456362" cy="175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73561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A67F3EC-6416-4F7A-BBD7-9A1CAE274D0E}" type="slidenum">
              <a:rPr lang="en-US" altLang="en-US" sz="1200" b="0" i="0">
                <a:solidFill>
                  <a:srgbClr val="000000"/>
                </a:solidFill>
                <a:latin typeface="Arial Black" pitchFamily="34" charset="0"/>
                <a:cs typeface="Arial" charset="0"/>
              </a:rPr>
              <a:pPr algn="r" eaLnBrk="1" hangingPunct="1"/>
              <a:t>21</a:t>
            </a:fld>
            <a:endParaRPr lang="en-US" altLang="en-US" sz="1200" b="0" i="0">
              <a:solidFill>
                <a:srgbClr val="000000"/>
              </a:solidFill>
              <a:latin typeface="Arial Black" pitchFamily="34" charset="0"/>
              <a:cs typeface="Arial" charset="0"/>
            </a:endParaRPr>
          </a:p>
        </p:txBody>
      </p:sp>
      <p:sp>
        <p:nvSpPr>
          <p:cNvPr id="2355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31D102A-6D65-48FB-9B32-D367B0F23DA2}"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355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75F6A07-2A5A-4AC5-8C55-C3115C2DDE06}" type="slidenum">
              <a:rPr lang="en-US" altLang="en-US" sz="1200" b="0" i="0">
                <a:solidFill>
                  <a:srgbClr val="000000"/>
                </a:solidFill>
                <a:latin typeface="Arial Black" pitchFamily="34" charset="0"/>
                <a:cs typeface="Arial" charset="0"/>
              </a:rPr>
              <a:pPr algn="r" eaLnBrk="1" hangingPunct="1"/>
              <a:t>21</a:t>
            </a:fld>
            <a:endParaRPr lang="en-US" altLang="en-US" sz="1200" b="0" i="0">
              <a:solidFill>
                <a:srgbClr val="000000"/>
              </a:solidFill>
              <a:latin typeface="Arial Black" pitchFamily="34" charset="0"/>
              <a:cs typeface="Arial" charset="0"/>
            </a:endParaRPr>
          </a:p>
        </p:txBody>
      </p:sp>
      <p:sp>
        <p:nvSpPr>
          <p:cNvPr id="2355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0ACDB52-C4B6-44BF-A0F5-E15F6A576C1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Harmonik Ortalama</a:t>
            </a:r>
            <a:endParaRPr lang="en-US" altLang="en-US" sz="2800" dirty="0" smtClean="0">
              <a:solidFill>
                <a:schemeClr val="tx1"/>
              </a:solidFill>
            </a:endParaRPr>
          </a:p>
        </p:txBody>
      </p:sp>
      <p:sp>
        <p:nvSpPr>
          <p:cNvPr id="23559"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Herhangi bir üçgende, iç çemberin yarıçapı yüksekliklerin harmonik ortalamasının üçte biridir.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a ve b dik kenarlar ve hipotenüsten dik açıya h yüksekliği olan dik bir üçgende h², a² ve b²'nin harmonik ortalamasının yarısıdır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pic>
        <p:nvPicPr>
          <p:cNvPr id="2356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964" y="3121968"/>
            <a:ext cx="2968624" cy="1713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656" y="3045541"/>
            <a:ext cx="2481343" cy="178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9300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7AC4629-D9B2-4FF7-A0F5-FA30C0A26A7D}" type="slidenum">
              <a:rPr lang="en-US" altLang="en-US" sz="1200" b="0" i="0">
                <a:solidFill>
                  <a:srgbClr val="000000"/>
                </a:solidFill>
                <a:latin typeface="Arial Black" pitchFamily="34" charset="0"/>
                <a:cs typeface="Arial" charset="0"/>
              </a:rPr>
              <a:pPr algn="r" eaLnBrk="1" hangingPunct="1"/>
              <a:t>22</a:t>
            </a:fld>
            <a:endParaRPr lang="en-US" altLang="en-US" sz="1200" b="0" i="0">
              <a:solidFill>
                <a:srgbClr val="000000"/>
              </a:solidFill>
              <a:latin typeface="Arial Black" pitchFamily="34" charset="0"/>
              <a:cs typeface="Arial" charset="0"/>
            </a:endParaRPr>
          </a:p>
        </p:txBody>
      </p:sp>
      <p:sp>
        <p:nvSpPr>
          <p:cNvPr id="2457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430A25F-742B-4F94-AAF3-99AFC86D8BAF}"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458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EBEC6FA-7FDA-4357-A062-87206CCFCF13}" type="slidenum">
              <a:rPr lang="en-US" altLang="en-US" sz="1200" b="0" i="0">
                <a:solidFill>
                  <a:srgbClr val="000000"/>
                </a:solidFill>
                <a:latin typeface="Arial Black" pitchFamily="34" charset="0"/>
                <a:cs typeface="Arial" charset="0"/>
              </a:rPr>
              <a:pPr algn="r" eaLnBrk="1" hangingPunct="1"/>
              <a:t>22</a:t>
            </a:fld>
            <a:endParaRPr lang="en-US" altLang="en-US" sz="1200" b="0" i="0">
              <a:solidFill>
                <a:srgbClr val="000000"/>
              </a:solidFill>
              <a:latin typeface="Arial Black" pitchFamily="34" charset="0"/>
              <a:cs typeface="Arial" charset="0"/>
            </a:endParaRPr>
          </a:p>
        </p:txBody>
      </p:sp>
      <p:sp>
        <p:nvSpPr>
          <p:cNvPr id="2458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4406F3C3-EF31-4531-BD77-4F86B53B535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Ağırlıklı Ortalama</a:t>
            </a:r>
            <a:endParaRPr lang="en-US" altLang="en-US" sz="2800" dirty="0" smtClean="0">
              <a:solidFill>
                <a:schemeClr val="tx1"/>
              </a:solidFill>
            </a:endParaRPr>
          </a:p>
        </p:txBody>
      </p:sp>
      <p:sp>
        <p:nvSpPr>
          <p:cNvPr id="24583" name="Rectangle 3"/>
          <p:cNvSpPr>
            <a:spLocks noGrp="1" noChangeArrowheads="1"/>
          </p:cNvSpPr>
          <p:nvPr>
            <p:ph type="body" idx="4294967295"/>
          </p:nvPr>
        </p:nvSpPr>
        <p:spPr>
          <a:xfrm>
            <a:off x="457200" y="966019"/>
            <a:ext cx="8001000" cy="3419054"/>
          </a:xfrm>
        </p:spPr>
        <p:txBody>
          <a:bodyPr>
            <a:normAutofit lnSpcReduction="10000"/>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Ağırlıklı aritmetik ortalama, sıradan bir aritmetik ortalamaya (en yaygın ortalama türü) benzer, ancak son ortalamaya eşit katkıda bulunan veri noktalarının her biri yerine, bazı veri noktaları diğerlerinden daha fazla katkıda bulunur. Ağırlıklı ortalama kavramı tanımlayıcı istatistiklerde rol oynamaktadır ve ayrıca matematiğin diğer bazı alanlarında daha genel bir biçimde ortaya çıkmaktadır.</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Tüm ağırlıklar eşitse, ağırlıklı ortalama aritmetik ortalama ile aynıdır. Ağırlıklı araçlar genellikle aritmetik ortalamalara benzer şekilde davransa da, örneğin </a:t>
            </a:r>
            <a:r>
              <a:rPr lang="tr-TR" altLang="en-US" sz="2000" dirty="0" err="1" smtClean="0">
                <a:solidFill>
                  <a:schemeClr val="tx1"/>
                </a:solidFill>
                <a:latin typeface="Calibri" pitchFamily="34" charset="0"/>
                <a:cs typeface="Calibri" pitchFamily="34" charset="0"/>
              </a:rPr>
              <a:t>Simpson</a:t>
            </a:r>
            <a:r>
              <a:rPr lang="tr-TR" altLang="en-US" sz="2000" dirty="0" smtClean="0">
                <a:solidFill>
                  <a:schemeClr val="tx1"/>
                </a:solidFill>
                <a:latin typeface="Calibri" pitchFamily="34" charset="0"/>
                <a:cs typeface="Calibri" pitchFamily="34" charset="0"/>
              </a:rPr>
              <a:t> paradoksunda yakalandığı gibi birkaç sezgisel özelliğe sahiptirler.</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0236416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7AC4629-D9B2-4FF7-A0F5-FA30C0A26A7D}" type="slidenum">
              <a:rPr lang="en-US" altLang="en-US" sz="1200" b="0" i="0">
                <a:solidFill>
                  <a:srgbClr val="000000"/>
                </a:solidFill>
                <a:latin typeface="Arial Black" pitchFamily="34" charset="0"/>
                <a:cs typeface="Arial" charset="0"/>
              </a:rPr>
              <a:pPr algn="r" eaLnBrk="1" hangingPunct="1"/>
              <a:t>23</a:t>
            </a:fld>
            <a:endParaRPr lang="en-US" altLang="en-US" sz="1200" b="0" i="0">
              <a:solidFill>
                <a:srgbClr val="000000"/>
              </a:solidFill>
              <a:latin typeface="Arial Black" pitchFamily="34" charset="0"/>
              <a:cs typeface="Arial" charset="0"/>
            </a:endParaRPr>
          </a:p>
        </p:txBody>
      </p:sp>
      <p:sp>
        <p:nvSpPr>
          <p:cNvPr id="2457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430A25F-742B-4F94-AAF3-99AFC86D8BAF}"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458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EBEC6FA-7FDA-4357-A062-87206CCFCF13}" type="slidenum">
              <a:rPr lang="en-US" altLang="en-US" sz="1200" b="0" i="0">
                <a:solidFill>
                  <a:srgbClr val="000000"/>
                </a:solidFill>
                <a:latin typeface="Arial Black" pitchFamily="34" charset="0"/>
                <a:cs typeface="Arial" charset="0"/>
              </a:rPr>
              <a:pPr algn="r" eaLnBrk="1" hangingPunct="1"/>
              <a:t>23</a:t>
            </a:fld>
            <a:endParaRPr lang="en-US" altLang="en-US" sz="1200" b="0" i="0">
              <a:solidFill>
                <a:srgbClr val="000000"/>
              </a:solidFill>
              <a:latin typeface="Arial Black" pitchFamily="34" charset="0"/>
              <a:cs typeface="Arial" charset="0"/>
            </a:endParaRPr>
          </a:p>
        </p:txBody>
      </p:sp>
      <p:sp>
        <p:nvSpPr>
          <p:cNvPr id="2458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4406F3C3-EF31-4531-BD77-4F86B53B535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Ağırlıklı Ortalama</a:t>
            </a:r>
            <a:endParaRPr lang="en-US" altLang="en-US" sz="2800" dirty="0" smtClean="0">
              <a:solidFill>
                <a:schemeClr val="tx1"/>
              </a:solidFill>
            </a:endParaRPr>
          </a:p>
        </p:txBody>
      </p:sp>
      <p:sp>
        <p:nvSpPr>
          <p:cNvPr id="24583" name="Rectangle 3"/>
          <p:cNvSpPr>
            <a:spLocks noGrp="1" noChangeArrowheads="1"/>
          </p:cNvSpPr>
          <p:nvPr>
            <p:ph type="body" idx="4294967295"/>
          </p:nvPr>
        </p:nvSpPr>
        <p:spPr>
          <a:xfrm>
            <a:off x="457200" y="966019"/>
            <a:ext cx="8001000" cy="3419054"/>
          </a:xfrm>
        </p:spPr>
        <p:txBody>
          <a:bodyPr>
            <a:normAutofit/>
          </a:bodyPr>
          <a:lstStyle/>
          <a:p>
            <a:pPr marL="0" indent="0" algn="just">
              <a:buNone/>
            </a:pPr>
            <a:r>
              <a:rPr lang="tr-TR" sz="2000" dirty="0"/>
              <a:t>Detaylı </a:t>
            </a:r>
            <a:r>
              <a:rPr lang="tr-TR" sz="2000" dirty="0" smtClean="0"/>
              <a:t>olarak</a:t>
            </a:r>
            <a:r>
              <a:rPr lang="tr-TR" sz="2000" dirty="0"/>
              <a:t> ilk kez Edward H. </a:t>
            </a:r>
            <a:r>
              <a:rPr lang="tr-TR" sz="2000" dirty="0" err="1"/>
              <a:t>Simpson’ın</a:t>
            </a:r>
            <a:r>
              <a:rPr lang="tr-TR" sz="2000" dirty="0"/>
              <a:t> 1951 yılındaki “</a:t>
            </a:r>
            <a:r>
              <a:rPr lang="tr-TR" sz="2000" i="1" dirty="0"/>
              <a:t>The </a:t>
            </a:r>
            <a:r>
              <a:rPr lang="tr-TR" sz="2000" i="1" dirty="0" err="1"/>
              <a:t>interpretation</a:t>
            </a:r>
            <a:r>
              <a:rPr lang="tr-TR" sz="2000" i="1" dirty="0"/>
              <a:t> of </a:t>
            </a:r>
            <a:r>
              <a:rPr lang="tr-TR" sz="2000" i="1" dirty="0" err="1"/>
              <a:t>interaction</a:t>
            </a:r>
            <a:r>
              <a:rPr lang="tr-TR" sz="2000" i="1" dirty="0"/>
              <a:t> in </a:t>
            </a:r>
            <a:r>
              <a:rPr lang="tr-TR" sz="2000" i="1" dirty="0" err="1"/>
              <a:t>contingency</a:t>
            </a:r>
            <a:r>
              <a:rPr lang="tr-TR" sz="2000" i="1" dirty="0"/>
              <a:t> </a:t>
            </a:r>
            <a:r>
              <a:rPr lang="tr-TR" sz="2000" i="1" dirty="0" err="1"/>
              <a:t>tables</a:t>
            </a:r>
            <a:r>
              <a:rPr lang="tr-TR" sz="2000" dirty="0" smtClean="0"/>
              <a:t>”</a:t>
            </a:r>
            <a:r>
              <a:rPr lang="tr-TR" sz="2000" dirty="0"/>
              <a:t> başlıklı makalesinde dile getirdiği ve 1972 yılında </a:t>
            </a:r>
            <a:r>
              <a:rPr lang="tr-TR" sz="2000" dirty="0" err="1"/>
              <a:t>Colin</a:t>
            </a:r>
            <a:r>
              <a:rPr lang="tr-TR" sz="2000" dirty="0"/>
              <a:t> R. </a:t>
            </a:r>
            <a:r>
              <a:rPr lang="tr-TR" sz="2000" dirty="0" err="1"/>
              <a:t>Blyth</a:t>
            </a:r>
            <a:r>
              <a:rPr lang="tr-TR" sz="2000" dirty="0"/>
              <a:t> tarafından </a:t>
            </a:r>
            <a:r>
              <a:rPr lang="tr-TR" sz="2000" dirty="0" err="1"/>
              <a:t>Simpson</a:t>
            </a:r>
            <a:r>
              <a:rPr lang="tr-TR" sz="2000" dirty="0"/>
              <a:t> Paradoksu olarak adlandırılan bu olguya göre bir ana veri kümesi kullanılarak iki değişken arasındaki ilişki incelenirken elde edilen sonuç, ana veri kümesi bu ilişkiye etkisi olan karıştırıcı değişken kullanılarak alt gruplara ayrıldığında ilk elde edilen sonucun tersi yönünde bir sonuç verebilir</a:t>
            </a:r>
            <a:r>
              <a:rPr lang="tr-TR" sz="2000" dirty="0" smtClean="0"/>
              <a:t>. Diğer </a:t>
            </a:r>
            <a:r>
              <a:rPr lang="tr-TR" sz="2000" dirty="0"/>
              <a:t>bir deyişle bir veri kümesinden elde edilen sonuç, aynı veri kümesi alt gruplara ayrıldığında farklı </a:t>
            </a:r>
            <a:r>
              <a:rPr lang="tr-TR" sz="2000" dirty="0" smtClean="0"/>
              <a:t>olabilir.</a:t>
            </a: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459207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CA0F4D9-0465-4E80-91B3-22F067CC7BD5}" type="slidenum">
              <a:rPr lang="en-US" altLang="en-US" sz="1200" b="0" i="0">
                <a:solidFill>
                  <a:srgbClr val="000000"/>
                </a:solidFill>
                <a:latin typeface="Arial Black" pitchFamily="34" charset="0"/>
                <a:cs typeface="Arial" charset="0"/>
              </a:rPr>
              <a:pPr algn="r" eaLnBrk="1" hangingPunct="1"/>
              <a:t>24</a:t>
            </a:fld>
            <a:endParaRPr lang="en-US" altLang="en-US" sz="1200" b="0" i="0">
              <a:solidFill>
                <a:srgbClr val="000000"/>
              </a:solidFill>
              <a:latin typeface="Arial Black" pitchFamily="34" charset="0"/>
              <a:cs typeface="Arial" charset="0"/>
            </a:endParaRPr>
          </a:p>
        </p:txBody>
      </p:sp>
      <p:sp>
        <p:nvSpPr>
          <p:cNvPr id="2560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D38D024-8099-4A30-8D4C-B0F50549DC5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560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ECBD5E5-D668-4BF5-8F8C-783E915F2BDF}" type="slidenum">
              <a:rPr lang="en-US" altLang="en-US" sz="1200" b="0" i="0">
                <a:solidFill>
                  <a:srgbClr val="000000"/>
                </a:solidFill>
                <a:latin typeface="Arial Black" pitchFamily="34" charset="0"/>
                <a:cs typeface="Arial" charset="0"/>
              </a:rPr>
              <a:pPr algn="r" eaLnBrk="1" hangingPunct="1"/>
              <a:t>24</a:t>
            </a:fld>
            <a:endParaRPr lang="en-US" altLang="en-US" sz="1200" b="0" i="0">
              <a:solidFill>
                <a:srgbClr val="000000"/>
              </a:solidFill>
              <a:latin typeface="Arial Black" pitchFamily="34" charset="0"/>
              <a:cs typeface="Arial" charset="0"/>
            </a:endParaRPr>
          </a:p>
        </p:txBody>
      </p:sp>
      <p:sp>
        <p:nvSpPr>
          <p:cNvPr id="2560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F87B63E-9187-4F24-B38D-3D1523AF629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Ağırlıklı Ortalama</a:t>
            </a:r>
            <a:endParaRPr lang="en-US" altLang="en-US" sz="2800" dirty="0" smtClean="0">
              <a:solidFill>
                <a:schemeClr val="tx1"/>
              </a:solidFill>
            </a:endParaRPr>
          </a:p>
        </p:txBody>
      </p:sp>
      <p:sp>
        <p:nvSpPr>
          <p:cNvPr id="25607"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Biri 20 öğrencisi, diğeri 30 öğrencisi olan iki okul dersi verildiğinde, bir sınavda her sınıftaki notlar: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Sabah sınıfı = 62, 67, 71, 74, 76, 77, 78, 79, 79, 80, 80, 81, 81, 82, 83, 84, 86, 89, 93, 98</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Öğleden sonra sınıfı = 81, 82, 83, 84, 85, 86, 87, 87, 88, 88, 89, 89, 89, 90, 90, 90, 90, 91, 91, 91, 92, 92, 93, 93 , 94, 95, 96, 97, 98, 99</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7672534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846C871-250E-4695-8D52-8DFF86FACDC4}" type="slidenum">
              <a:rPr lang="en-US" altLang="en-US" sz="1200" b="0" i="0">
                <a:solidFill>
                  <a:srgbClr val="000000"/>
                </a:solidFill>
                <a:latin typeface="Arial Black" pitchFamily="34" charset="0"/>
                <a:cs typeface="Arial" charset="0"/>
              </a:rPr>
              <a:pPr algn="r" eaLnBrk="1" hangingPunct="1"/>
              <a:t>25</a:t>
            </a:fld>
            <a:endParaRPr lang="en-US" altLang="en-US" sz="1200" b="0" i="0">
              <a:solidFill>
                <a:srgbClr val="000000"/>
              </a:solidFill>
              <a:latin typeface="Arial Black" pitchFamily="34" charset="0"/>
              <a:cs typeface="Arial" charset="0"/>
            </a:endParaRPr>
          </a:p>
        </p:txBody>
      </p:sp>
      <p:sp>
        <p:nvSpPr>
          <p:cNvPr id="2662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DE4DE54-F4C2-4460-8669-1C1842DCB00E}"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662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E4A6E2A-9056-449C-BFD1-6E204A004816}" type="slidenum">
              <a:rPr lang="en-US" altLang="en-US" sz="1200" b="0" i="0">
                <a:solidFill>
                  <a:srgbClr val="000000"/>
                </a:solidFill>
                <a:latin typeface="Arial Black" pitchFamily="34" charset="0"/>
                <a:cs typeface="Arial" charset="0"/>
              </a:rPr>
              <a:pPr algn="r" eaLnBrk="1" hangingPunct="1"/>
              <a:t>25</a:t>
            </a:fld>
            <a:endParaRPr lang="en-US" altLang="en-US" sz="1200" b="0" i="0">
              <a:solidFill>
                <a:srgbClr val="000000"/>
              </a:solidFill>
              <a:latin typeface="Arial Black" pitchFamily="34" charset="0"/>
              <a:cs typeface="Arial" charset="0"/>
            </a:endParaRPr>
          </a:p>
        </p:txBody>
      </p:sp>
      <p:sp>
        <p:nvSpPr>
          <p:cNvPr id="2662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E7E87AFB-5F71-435B-81DE-EDA514F8A1C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Ağırlıklı Ortalama</a:t>
            </a:r>
            <a:endParaRPr lang="en-US" altLang="en-US" sz="2800" dirty="0" smtClean="0">
              <a:solidFill>
                <a:schemeClr val="tx1"/>
              </a:solidFill>
            </a:endParaRPr>
          </a:p>
        </p:txBody>
      </p:sp>
      <p:sp>
        <p:nvSpPr>
          <p:cNvPr id="26631" name="Rectangle 3"/>
          <p:cNvSpPr>
            <a:spLocks noGrp="1" noChangeArrowheads="1"/>
          </p:cNvSpPr>
          <p:nvPr>
            <p:ph type="body" idx="4294967295"/>
          </p:nvPr>
        </p:nvSpPr>
        <p:spPr>
          <a:xfrm>
            <a:off x="457200" y="1314451"/>
            <a:ext cx="8229600" cy="3369468"/>
          </a:xfrm>
        </p:spPr>
        <p:txBody>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Sabah sınıfı için ortalama 80 ve öğleden sonra sınıfının ortalaması 90'dır. 80 ve 90'ın ağırlıksız ortalaması 85'dir, bu nedenle iki aracın ağırlıksız ortalaması 85'tir. Ancak, bu, her sınıftaki öğrenci sayısı (20'ye karşı 30); dolayısıyla 85 değeri ortalama (öğrenci sınıfından bağımsız) öğrenci notunu yansıtmaz. Ortalama öğrenci notu, sınıflara bakılmaksızın tüm notların ortalaması alınarak elde edilebilir (tüm notları toplayın ve toplam öğrenci sayısına bölün).</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17893575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1229D5D7-551F-43D2-9710-9B4F2B61C290}" type="slidenum">
              <a:rPr lang="en-US" altLang="en-US" sz="1200" b="0" i="0">
                <a:solidFill>
                  <a:srgbClr val="000000"/>
                </a:solidFill>
                <a:latin typeface="Arial Black" pitchFamily="34" charset="0"/>
                <a:cs typeface="Arial" charset="0"/>
              </a:rPr>
              <a:pPr algn="r" eaLnBrk="1" hangingPunct="1"/>
              <a:t>26</a:t>
            </a:fld>
            <a:endParaRPr lang="en-US" altLang="en-US" sz="1200" b="0" i="0">
              <a:solidFill>
                <a:srgbClr val="000000"/>
              </a:solidFill>
              <a:latin typeface="Arial Black" pitchFamily="34" charset="0"/>
              <a:cs typeface="Arial" charset="0"/>
            </a:endParaRPr>
          </a:p>
        </p:txBody>
      </p:sp>
      <p:sp>
        <p:nvSpPr>
          <p:cNvPr id="2765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CBFF208-2A41-44AE-B48E-CCFD04E89AE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765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0AC5474-D60F-42CF-AB33-7848C5F63164}" type="slidenum">
              <a:rPr lang="en-US" altLang="en-US" sz="1200" b="0" i="0">
                <a:solidFill>
                  <a:srgbClr val="000000"/>
                </a:solidFill>
                <a:latin typeface="Arial Black" pitchFamily="34" charset="0"/>
                <a:cs typeface="Arial" charset="0"/>
              </a:rPr>
              <a:pPr algn="r" eaLnBrk="1" hangingPunct="1"/>
              <a:t>26</a:t>
            </a:fld>
            <a:endParaRPr lang="en-US" altLang="en-US" sz="1200" b="0" i="0">
              <a:solidFill>
                <a:srgbClr val="000000"/>
              </a:solidFill>
              <a:latin typeface="Arial Black" pitchFamily="34" charset="0"/>
              <a:cs typeface="Arial" charset="0"/>
            </a:endParaRPr>
          </a:p>
        </p:txBody>
      </p:sp>
      <p:sp>
        <p:nvSpPr>
          <p:cNvPr id="2765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DA5597FB-6AF5-432C-9C19-227B7D2D762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Ağırlıklı Ortalama</a:t>
            </a:r>
            <a:endParaRPr lang="en-US" altLang="en-US" sz="2800" dirty="0" smtClean="0">
              <a:solidFill>
                <a:schemeClr val="tx1"/>
              </a:solidFill>
            </a:endParaRPr>
          </a:p>
        </p:txBody>
      </p:sp>
      <p:sp>
        <p:nvSpPr>
          <p:cNvPr id="27655"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GANO hesaplaması</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Enflasyon hesaplaması</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7460155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7F3D051-98FE-4293-8D01-859DFFA4959D}" type="slidenum">
              <a:rPr lang="en-US" altLang="en-US" sz="1200" b="0" i="0">
                <a:solidFill>
                  <a:srgbClr val="000000"/>
                </a:solidFill>
                <a:latin typeface="Arial Black" pitchFamily="34" charset="0"/>
                <a:cs typeface="Arial" charset="0"/>
              </a:rPr>
              <a:pPr algn="r" eaLnBrk="1" hangingPunct="1"/>
              <a:t>27</a:t>
            </a:fld>
            <a:endParaRPr lang="en-US" altLang="en-US" sz="1200" b="0" i="0">
              <a:solidFill>
                <a:srgbClr val="000000"/>
              </a:solidFill>
              <a:latin typeface="Arial Black" pitchFamily="34" charset="0"/>
              <a:cs typeface="Arial" charset="0"/>
            </a:endParaRPr>
          </a:p>
        </p:txBody>
      </p:sp>
      <p:sp>
        <p:nvSpPr>
          <p:cNvPr id="2867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D33CBDA-C8DD-409D-82B9-905D5DAB4E7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867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7229F58-1169-4092-948C-349EEF98B20E}" type="slidenum">
              <a:rPr lang="en-US" altLang="en-US" sz="1200" b="0" i="0">
                <a:solidFill>
                  <a:srgbClr val="000000"/>
                </a:solidFill>
                <a:latin typeface="Arial Black" pitchFamily="34" charset="0"/>
                <a:cs typeface="Arial" charset="0"/>
              </a:rPr>
              <a:pPr algn="r" eaLnBrk="1" hangingPunct="1"/>
              <a:t>27</a:t>
            </a:fld>
            <a:endParaRPr lang="en-US" altLang="en-US" sz="1200" b="0" i="0">
              <a:solidFill>
                <a:srgbClr val="000000"/>
              </a:solidFill>
              <a:latin typeface="Arial Black" pitchFamily="34" charset="0"/>
              <a:cs typeface="Arial" charset="0"/>
            </a:endParaRPr>
          </a:p>
        </p:txBody>
      </p:sp>
      <p:sp>
        <p:nvSpPr>
          <p:cNvPr id="2867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6FBBCF3-988D-4754-9627-38251DA245D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Ağırlıklı Ortalama</a:t>
            </a:r>
            <a:endParaRPr lang="en-US" altLang="en-US" sz="2800" dirty="0" smtClean="0">
              <a:solidFill>
                <a:schemeClr val="tx1"/>
              </a:solidFill>
            </a:endParaRPr>
          </a:p>
        </p:txBody>
      </p:sp>
      <p:sp>
        <p:nvSpPr>
          <p:cNvPr id="28679" name="Rectangle 3"/>
          <p:cNvSpPr>
            <a:spLocks noGrp="1" noChangeArrowheads="1"/>
          </p:cNvSpPr>
          <p:nvPr>
            <p:ph type="body" idx="4294967295"/>
          </p:nvPr>
        </p:nvSpPr>
        <p:spPr>
          <a:xfrm>
            <a:off x="457199" y="1314450"/>
            <a:ext cx="8421329" cy="3371849"/>
          </a:xfrm>
        </p:spPr>
        <p:txBody>
          <a:bodyPr>
            <a:normAutofit fontScale="77500" lnSpcReduction="20000"/>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1-Gıda ve alkolsüz içecekler: % 23.29</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2-Alkollü içecekler ve tütün: % 4.23</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3-Giyim ve ayakkabı: % 7.24</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4-Konut: % 15.16</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5-Ev eşyası: % 8.33</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6-Sağlık: % 2.58</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7-Ulaştırma: % 16.78</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8-Haberleşme: % 3.69</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9-Eğlence ve kültür: % 3.29</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10-Eğitim: % 2.40</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11-Lokanta ve oteller: % 7.86</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12-Çeşitli mal ve hizmetler: % 5.15</a:t>
            </a:r>
          </a:p>
          <a:p>
            <a:pPr marL="0" indent="0" algn="just" eaLnBrk="1" hangingPunct="1">
              <a:buFont typeface="Arial" charset="0"/>
              <a:buNone/>
            </a:pPr>
            <a:r>
              <a:rPr lang="tr-TR" altLang="en-US" sz="2000" dirty="0" smtClean="0">
                <a:latin typeface="Calibri" pitchFamily="34" charset="0"/>
                <a:cs typeface="Calibri" pitchFamily="34" charset="0"/>
              </a:rPr>
              <a:t>Not: Oranlar örnektir ve her yıl ağırlıklar değişmektedir</a:t>
            </a:r>
            <a:endParaRPr lang="tr-TR" altLang="en-US" sz="20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20290889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FF16611-62F9-41EA-9CC5-AB94C0D563D9}" type="slidenum">
              <a:rPr lang="en-US" altLang="en-US" sz="1200" b="0" i="0">
                <a:solidFill>
                  <a:srgbClr val="000000"/>
                </a:solidFill>
                <a:latin typeface="Arial Black" pitchFamily="34" charset="0"/>
                <a:cs typeface="Arial" charset="0"/>
              </a:rPr>
              <a:pPr algn="r" eaLnBrk="1" hangingPunct="1"/>
              <a:t>28</a:t>
            </a:fld>
            <a:endParaRPr lang="en-US" altLang="en-US" sz="1200" b="0" i="0">
              <a:solidFill>
                <a:srgbClr val="000000"/>
              </a:solidFill>
              <a:latin typeface="Arial Black" pitchFamily="34" charset="0"/>
              <a:cs typeface="Arial" charset="0"/>
            </a:endParaRPr>
          </a:p>
        </p:txBody>
      </p:sp>
      <p:sp>
        <p:nvSpPr>
          <p:cNvPr id="2969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8C80AA7-6977-4A8E-9F3D-AB8475D24F1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970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630B560-B5E7-4500-86B2-29F099AD73A3}" type="slidenum">
              <a:rPr lang="en-US" altLang="en-US" sz="1200" b="0" i="0">
                <a:solidFill>
                  <a:srgbClr val="000000"/>
                </a:solidFill>
                <a:latin typeface="Arial Black" pitchFamily="34" charset="0"/>
                <a:cs typeface="Arial" charset="0"/>
              </a:rPr>
              <a:pPr algn="r" eaLnBrk="1" hangingPunct="1"/>
              <a:t>28</a:t>
            </a:fld>
            <a:endParaRPr lang="en-US" altLang="en-US" sz="1200" b="0" i="0">
              <a:solidFill>
                <a:srgbClr val="000000"/>
              </a:solidFill>
              <a:latin typeface="Arial Black" pitchFamily="34" charset="0"/>
              <a:cs typeface="Arial" charset="0"/>
            </a:endParaRPr>
          </a:p>
        </p:txBody>
      </p:sp>
      <p:sp>
        <p:nvSpPr>
          <p:cNvPr id="2970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09F2A23-1207-4F88-9F70-9C41697816B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Mod</a:t>
            </a:r>
            <a:endParaRPr lang="en-US" altLang="en-US" sz="2800" dirty="0" smtClean="0">
              <a:solidFill>
                <a:schemeClr val="tx1"/>
              </a:solidFill>
            </a:endParaRPr>
          </a:p>
        </p:txBody>
      </p:sp>
      <p:sp>
        <p:nvSpPr>
          <p:cNvPr id="29703" name="Rectangle 3"/>
          <p:cNvSpPr>
            <a:spLocks noGrp="1" noChangeArrowheads="1"/>
          </p:cNvSpPr>
          <p:nvPr>
            <p:ph type="body" idx="4294967295"/>
          </p:nvPr>
        </p:nvSpPr>
        <p:spPr>
          <a:xfrm>
            <a:off x="457200" y="1314451"/>
            <a:ext cx="8001000" cy="3070622"/>
          </a:xfrm>
        </p:spPr>
        <p:txBody>
          <a:bodyPr>
            <a:normAutofit fontScale="92500" lnSpcReduction="10000"/>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Listede en sık bulunan sayıya mod adı verilir. Örneğin, listenin modu (1, 2, 2, 3, 3, 3, 4) 3'tür. Diğer herhangi bir sayıdan daha sık ve daha sık görülen iki veya daha fazla sayı olabilir. Bu durumda, üzerinde mutabık kalınan mod tanımı yoktur. Bazı yazarlar hepsinin mod olduğunu söylerken bazıları mod olmadığını söylemektedir.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Bir örneklemin modu, seride en sık ortaya çıkan öğedir. Örneğin, örneklemin modu [1, 3, 6, 6, 6, 6, 7, 7, 12, 12, 17] 6'dır. Başka bir veri  seti verildiğinde [1, 1, 2, 4, 4] mod tek değildir - ikiden fazla mod içeren bir küme multimodal olarak tanımlanabilirken, veri kümesinin bimodal olduğu söylenebilir.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23894850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9EDCC52-E3EB-4B52-821A-50EBBE443859}" type="slidenum">
              <a:rPr lang="en-US" altLang="en-US" sz="1200" b="0" i="0">
                <a:solidFill>
                  <a:srgbClr val="000000"/>
                </a:solidFill>
                <a:latin typeface="Arial Black" pitchFamily="34" charset="0"/>
                <a:cs typeface="Arial" charset="0"/>
              </a:rPr>
              <a:pPr algn="r" eaLnBrk="1" hangingPunct="1"/>
              <a:t>29</a:t>
            </a:fld>
            <a:endParaRPr lang="en-US" altLang="en-US" sz="1200" b="0" i="0">
              <a:solidFill>
                <a:srgbClr val="000000"/>
              </a:solidFill>
              <a:latin typeface="Arial Black" pitchFamily="34" charset="0"/>
              <a:cs typeface="Arial" charset="0"/>
            </a:endParaRPr>
          </a:p>
        </p:txBody>
      </p:sp>
      <p:sp>
        <p:nvSpPr>
          <p:cNvPr id="3072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03A4EDA-F8EE-4CF1-9A7A-1E94D93B660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2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02B952A-BD2C-4424-8AE4-5F6356A45B58}" type="slidenum">
              <a:rPr lang="en-US" altLang="en-US" sz="1200" b="0" i="0">
                <a:solidFill>
                  <a:srgbClr val="000000"/>
                </a:solidFill>
                <a:latin typeface="Arial Black" pitchFamily="34" charset="0"/>
                <a:cs typeface="Arial" charset="0"/>
              </a:rPr>
              <a:pPr algn="r" eaLnBrk="1" hangingPunct="1"/>
              <a:t>29</a:t>
            </a:fld>
            <a:endParaRPr lang="en-US" altLang="en-US" sz="1200" b="0" i="0">
              <a:solidFill>
                <a:srgbClr val="000000"/>
              </a:solidFill>
              <a:latin typeface="Arial Black" pitchFamily="34" charset="0"/>
              <a:cs typeface="Arial" charset="0"/>
            </a:endParaRPr>
          </a:p>
        </p:txBody>
      </p:sp>
      <p:sp>
        <p:nvSpPr>
          <p:cNvPr id="3072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3719774-DD58-4C20-A826-C838FDCC826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Mod</a:t>
            </a:r>
            <a:endParaRPr lang="en-US" altLang="en-US" sz="2800" dirty="0" smtClean="0">
              <a:solidFill>
                <a:schemeClr val="tx1"/>
              </a:solidFill>
            </a:endParaRPr>
          </a:p>
        </p:txBody>
      </p:sp>
      <p:sp>
        <p:nvSpPr>
          <p:cNvPr id="30727"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Ortalama ve medyandan farklı olarak, mod kavramı "nominal veriler" için de anlamlıdır (yani, ortalama durumunda sayısal değerlerden, hatta medyan durumunda sıralı değerlerden oluşmaz). Örneğin, Koreli aile adlarından bir örnek alındığında, "Kim" in diğer adlardan daha sık ortaya çıktığı görülebilir. O zaman "Kim" örneklemin modu olurdu. </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Bir çoğunluğun zaferi belirlediği herhangi bir oylama sisteminde, tek bir mod değer galibiyeti belirlerken, multimodal bir sonuç bazı galibi belirleme prosedürlerinin gerçekleşmesini gerektirecektir.</a:t>
            </a:r>
          </a:p>
        </p:txBody>
      </p:sp>
    </p:spTree>
    <p:extLst>
      <p:ext uri="{BB962C8B-B14F-4D97-AF65-F5344CB8AC3E}">
        <p14:creationId xmlns:p14="http://schemas.microsoft.com/office/powerpoint/2010/main" val="27395607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36EA564-5B82-4A1C-9C1D-F12ACD298190}" type="slidenum">
              <a:rPr lang="en-US" altLang="en-US" sz="1200" b="0" i="0">
                <a:solidFill>
                  <a:srgbClr val="000000"/>
                </a:solidFill>
                <a:latin typeface="Arial Black" pitchFamily="34" charset="0"/>
                <a:cs typeface="Arial" charset="0"/>
              </a:rPr>
              <a:pPr algn="r" eaLnBrk="1" hangingPunct="1"/>
              <a:t>30</a:t>
            </a:fld>
            <a:endParaRPr lang="en-US" altLang="en-US" sz="1200" b="0" i="0">
              <a:solidFill>
                <a:srgbClr val="000000"/>
              </a:solidFill>
              <a:latin typeface="Arial Black" pitchFamily="34" charset="0"/>
              <a:cs typeface="Arial" charset="0"/>
            </a:endParaRPr>
          </a:p>
        </p:txBody>
      </p:sp>
      <p:sp>
        <p:nvSpPr>
          <p:cNvPr id="3174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CE226EB-B96A-4F2A-9616-EAE92D5928B2}"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174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3EA9482-79E8-48A4-9D93-D15F2F9B793A}" type="slidenum">
              <a:rPr lang="en-US" altLang="en-US" sz="1200" b="0" i="0">
                <a:solidFill>
                  <a:srgbClr val="000000"/>
                </a:solidFill>
                <a:latin typeface="Arial Black" pitchFamily="34" charset="0"/>
                <a:cs typeface="Arial" charset="0"/>
              </a:rPr>
              <a:pPr algn="r" eaLnBrk="1" hangingPunct="1"/>
              <a:t>30</a:t>
            </a:fld>
            <a:endParaRPr lang="en-US" altLang="en-US" sz="1200" b="0" i="0">
              <a:solidFill>
                <a:srgbClr val="000000"/>
              </a:solidFill>
              <a:latin typeface="Arial Black" pitchFamily="34" charset="0"/>
              <a:cs typeface="Arial" charset="0"/>
            </a:endParaRPr>
          </a:p>
        </p:txBody>
      </p:sp>
      <p:sp>
        <p:nvSpPr>
          <p:cNvPr id="3174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A2E9443-6771-4693-82CA-9DBBBDF92E5F}"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Medyan</a:t>
            </a:r>
            <a:endParaRPr lang="en-US" altLang="en-US" sz="2800" dirty="0" smtClean="0">
              <a:solidFill>
                <a:schemeClr val="tx1"/>
              </a:solidFill>
            </a:endParaRPr>
          </a:p>
        </p:txBody>
      </p:sp>
      <p:sp>
        <p:nvSpPr>
          <p:cNvPr id="31751"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İstatistik ve olasılık teorisinde, medyan, veri örneğinin, popülasyonun veya olasılık dağılımının üst yarısını alt yarısından ayıran değerdir. Bir veri seti için, "orta" değer olarak düşünülebilir. Örneğin, veri setinde [1, 3, 3, 6, 7, 8, 9], ortanca 6'dır, örnekteki dördüncü en büyük ve aynı zamanda dördüncü en küçük sayıdır. Sürekli bir olasılık dağılımı için, medyan, bir sayının eşit olarak üstüne veya altına düşme olasılığı olan değerdir.</a:t>
            </a:r>
          </a:p>
        </p:txBody>
      </p:sp>
    </p:spTree>
    <p:extLst>
      <p:ext uri="{BB962C8B-B14F-4D97-AF65-F5344CB8AC3E}">
        <p14:creationId xmlns:p14="http://schemas.microsoft.com/office/powerpoint/2010/main" val="34744336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4D0D4C8-13BA-4D86-8244-614CCA9FDAFA}" type="slidenum">
              <a:rPr lang="en-US" altLang="en-US" sz="1200" b="0" i="0">
                <a:solidFill>
                  <a:srgbClr val="000000"/>
                </a:solidFill>
                <a:latin typeface="Arial Black" pitchFamily="34" charset="0"/>
                <a:cs typeface="Arial" charset="0"/>
              </a:rPr>
              <a:pPr algn="r" eaLnBrk="1" hangingPunct="1"/>
              <a:t>31</a:t>
            </a:fld>
            <a:endParaRPr lang="en-US" altLang="en-US" sz="1200" b="0" i="0">
              <a:solidFill>
                <a:srgbClr val="000000"/>
              </a:solidFill>
              <a:latin typeface="Arial Black" pitchFamily="34" charset="0"/>
              <a:cs typeface="Arial" charset="0"/>
            </a:endParaRPr>
          </a:p>
        </p:txBody>
      </p:sp>
      <p:sp>
        <p:nvSpPr>
          <p:cNvPr id="3277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1320AFE-1CA5-4574-A71C-5C9908DFC99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277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A2C1C0D-6D7F-49D3-AAB6-D9308AC0A2C5}" type="slidenum">
              <a:rPr lang="en-US" altLang="en-US" sz="1200" b="0" i="0">
                <a:solidFill>
                  <a:srgbClr val="000000"/>
                </a:solidFill>
                <a:latin typeface="Arial Black" pitchFamily="34" charset="0"/>
                <a:cs typeface="Arial" charset="0"/>
              </a:rPr>
              <a:pPr algn="r" eaLnBrk="1" hangingPunct="1"/>
              <a:t>31</a:t>
            </a:fld>
            <a:endParaRPr lang="en-US" altLang="en-US" sz="1200" b="0" i="0">
              <a:solidFill>
                <a:srgbClr val="000000"/>
              </a:solidFill>
              <a:latin typeface="Arial Black" pitchFamily="34" charset="0"/>
              <a:cs typeface="Arial" charset="0"/>
            </a:endParaRPr>
          </a:p>
        </p:txBody>
      </p:sp>
      <p:sp>
        <p:nvSpPr>
          <p:cNvPr id="3277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6050B20-59D5-44E9-A01F-AE83D81273B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smtClean="0">
                <a:solidFill>
                  <a:schemeClr val="tx1"/>
                </a:solidFill>
              </a:rPr>
              <a:t>Medyan</a:t>
            </a:r>
            <a:endParaRPr lang="en-US" altLang="en-US" sz="2800" dirty="0" smtClean="0">
              <a:solidFill>
                <a:schemeClr val="tx1"/>
              </a:solidFill>
            </a:endParaRPr>
          </a:p>
        </p:txBody>
      </p:sp>
      <p:sp>
        <p:nvSpPr>
          <p:cNvPr id="32775"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Ortalamaya kıyasla verileri tanımlamada medyanın temel avantajı (genellikle basitçe "ortalama" olarak tanımlanır), çok büyük veya küçük değerler tarafından çok fazla eğilmemesidir ve bu nedenle "tipik" bir değer olarak örneklem hakkında daha iyi bir fikir verebilir. Örneğin, hanehalkı geliri veya varlıkları gibi, büyük ölçüde değişkenlik gösteren istatistikleri anlamada, ortalama, az sayıda aşırı yüksek veya düşük değerle çarpık olabilir. Örneğin, ortalama gelir, "tipik" bir gelirin ne olduğunu önermenin daha iyi bir yolu olabilir.</a:t>
            </a:r>
          </a:p>
        </p:txBody>
      </p:sp>
    </p:spTree>
    <p:extLst>
      <p:ext uri="{BB962C8B-B14F-4D97-AF65-F5344CB8AC3E}">
        <p14:creationId xmlns:p14="http://schemas.microsoft.com/office/powerpoint/2010/main" val="11644547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D69322C-ED3B-4C30-9AEA-0D48D803D5ED}" type="slidenum">
              <a:rPr lang="en-US" altLang="en-US" sz="1200" b="0" i="0">
                <a:solidFill>
                  <a:srgbClr val="000000"/>
                </a:solidFill>
                <a:latin typeface="Arial Black" pitchFamily="34" charset="0"/>
                <a:cs typeface="Arial" charset="0"/>
              </a:rPr>
              <a:pPr algn="r" eaLnBrk="1" hangingPunct="1"/>
              <a:t>32</a:t>
            </a:fld>
            <a:endParaRPr lang="en-US" altLang="en-US" sz="1200" b="0" i="0">
              <a:solidFill>
                <a:srgbClr val="000000"/>
              </a:solidFill>
              <a:latin typeface="Arial Black" pitchFamily="34" charset="0"/>
              <a:cs typeface="Arial" charset="0"/>
            </a:endParaRPr>
          </a:p>
        </p:txBody>
      </p:sp>
      <p:sp>
        <p:nvSpPr>
          <p:cNvPr id="3379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21CC729-CD1A-4E5A-8904-E48FE0374F9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379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5FF6E16-25B2-41AA-8401-D08C1E198B5A}" type="slidenum">
              <a:rPr lang="en-US" altLang="en-US" sz="1200" b="0" i="0">
                <a:solidFill>
                  <a:srgbClr val="000000"/>
                </a:solidFill>
                <a:latin typeface="Arial Black" pitchFamily="34" charset="0"/>
                <a:cs typeface="Arial" charset="0"/>
              </a:rPr>
              <a:pPr algn="r" eaLnBrk="1" hangingPunct="1"/>
              <a:t>32</a:t>
            </a:fld>
            <a:endParaRPr lang="en-US" altLang="en-US" sz="1200" b="0" i="0">
              <a:solidFill>
                <a:srgbClr val="000000"/>
              </a:solidFill>
              <a:latin typeface="Arial Black" pitchFamily="34" charset="0"/>
              <a:cs typeface="Arial" charset="0"/>
            </a:endParaRPr>
          </a:p>
        </p:txBody>
      </p:sp>
      <p:sp>
        <p:nvSpPr>
          <p:cNvPr id="3379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E457758-9A87-4449-9850-7F92C786A9B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3799"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İstatistiklerde ve olasılık miktarlarında, bir olasılık dağılımının aralığını eşit olasılıklarla sürekli aralıklara bölen veya bir örnekteki gözlemleri aynı şekilde bölen kesme noktalarıdır. Oluşturulan grup sayısından daha az kantil var. Böylece kartiller, bir veri kümesini dört eşit büyüklükteki gruba ayıracak üç kesme noktasıdır. Yaygın kantillerin özel isimleri vardır: örneğin kartil, desil (10 grup oluşturma: daha fazla bilgi için aşağıya bakın).</a:t>
            </a:r>
          </a:p>
        </p:txBody>
      </p:sp>
    </p:spTree>
    <p:extLst>
      <p:ext uri="{BB962C8B-B14F-4D97-AF65-F5344CB8AC3E}">
        <p14:creationId xmlns:p14="http://schemas.microsoft.com/office/powerpoint/2010/main" val="30243324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9D5263F-1009-4AA0-81A7-ED23536746CE}" type="slidenum">
              <a:rPr lang="en-US" altLang="en-US" sz="1200" b="0" i="0">
                <a:solidFill>
                  <a:srgbClr val="000000"/>
                </a:solidFill>
                <a:latin typeface="Arial Black" pitchFamily="34" charset="0"/>
                <a:cs typeface="Arial" charset="0"/>
              </a:rPr>
              <a:pPr algn="r" eaLnBrk="1" hangingPunct="1"/>
              <a:t>33</a:t>
            </a:fld>
            <a:endParaRPr lang="en-US" altLang="en-US" sz="1200" b="0" i="0">
              <a:solidFill>
                <a:srgbClr val="000000"/>
              </a:solidFill>
              <a:latin typeface="Arial Black" pitchFamily="34" charset="0"/>
              <a:cs typeface="Arial" charset="0"/>
            </a:endParaRPr>
          </a:p>
        </p:txBody>
      </p:sp>
      <p:sp>
        <p:nvSpPr>
          <p:cNvPr id="3481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A079C975-11DC-4EB8-A399-1B95DA3527F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482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2B2A3F2-AA55-42A5-ACB8-398B74BD26C5}" type="slidenum">
              <a:rPr lang="en-US" altLang="en-US" sz="1200" b="0" i="0">
                <a:solidFill>
                  <a:srgbClr val="000000"/>
                </a:solidFill>
                <a:latin typeface="Arial Black" pitchFamily="34" charset="0"/>
                <a:cs typeface="Arial" charset="0"/>
              </a:rPr>
              <a:pPr algn="r" eaLnBrk="1" hangingPunct="1"/>
              <a:t>33</a:t>
            </a:fld>
            <a:endParaRPr lang="en-US" altLang="en-US" sz="1200" b="0" i="0">
              <a:solidFill>
                <a:srgbClr val="000000"/>
              </a:solidFill>
              <a:latin typeface="Arial Black" pitchFamily="34" charset="0"/>
              <a:cs typeface="Arial" charset="0"/>
            </a:endParaRPr>
          </a:p>
        </p:txBody>
      </p:sp>
      <p:sp>
        <p:nvSpPr>
          <p:cNvPr id="3482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187AA5E-1AF3-47E0-9B3E-65FB1220073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4823"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İstatistiklerde ve olasılık miktarlarında, bir olasılık dağılımının aralığını eşit olasılıklarla sürekli aralıklara bölen veya bir örnekteki gözlemleri aynı şekilde bölen kesme noktalarıdır. Oluşturulan grup sayısından daha az kantil vardır. Böylece kartiller, bir veri kümesini dört eşit büyüklükteki gruba ayıracak üç kesme noktasıdır. Yaygın kantillerin özel isimleri vardır: örneğin kartil, desil</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2415418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99C8179-5D82-44BF-8DCF-7F8A1017809E}" type="slidenum">
              <a:rPr lang="en-US" altLang="en-US" sz="1200" b="0" i="0">
                <a:solidFill>
                  <a:srgbClr val="000000"/>
                </a:solidFill>
                <a:latin typeface="Arial Black" pitchFamily="34" charset="0"/>
                <a:cs typeface="Arial" charset="0"/>
              </a:rPr>
              <a:pPr algn="r" eaLnBrk="1" hangingPunct="1"/>
              <a:t>34</a:t>
            </a:fld>
            <a:endParaRPr lang="en-US" altLang="en-US" sz="1200" b="0" i="0">
              <a:solidFill>
                <a:srgbClr val="000000"/>
              </a:solidFill>
              <a:latin typeface="Arial Black" pitchFamily="34" charset="0"/>
              <a:cs typeface="Arial" charset="0"/>
            </a:endParaRPr>
          </a:p>
        </p:txBody>
      </p:sp>
      <p:sp>
        <p:nvSpPr>
          <p:cNvPr id="3584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2942B57-0C47-4343-BEDB-D011518CBEE2}"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584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D7837DE-C273-47FF-9811-49534B3EE880}" type="slidenum">
              <a:rPr lang="en-US" altLang="en-US" sz="1200" b="0" i="0">
                <a:solidFill>
                  <a:srgbClr val="000000"/>
                </a:solidFill>
                <a:latin typeface="Arial Black" pitchFamily="34" charset="0"/>
                <a:cs typeface="Arial" charset="0"/>
              </a:rPr>
              <a:pPr algn="r" eaLnBrk="1" hangingPunct="1"/>
              <a:t>34</a:t>
            </a:fld>
            <a:endParaRPr lang="en-US" altLang="en-US" sz="1200" b="0" i="0">
              <a:solidFill>
                <a:srgbClr val="000000"/>
              </a:solidFill>
              <a:latin typeface="Arial Black" pitchFamily="34" charset="0"/>
              <a:cs typeface="Arial" charset="0"/>
            </a:endParaRPr>
          </a:p>
        </p:txBody>
      </p:sp>
      <p:sp>
        <p:nvSpPr>
          <p:cNvPr id="3584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E10E21C-3129-44C6-A960-D6586ED1007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5847" name="Rectangle 3"/>
          <p:cNvSpPr>
            <a:spLocks noGrp="1" noChangeArrowheads="1"/>
          </p:cNvSpPr>
          <p:nvPr>
            <p:ph type="body" idx="4294967295"/>
          </p:nvPr>
        </p:nvSpPr>
        <p:spPr>
          <a:xfrm>
            <a:off x="457200" y="1314451"/>
            <a:ext cx="8001000" cy="3070622"/>
          </a:xfrm>
        </p:spPr>
        <p:txBody>
          <a:bodyPr>
            <a:normAutofit fontScale="92500" lnSpcReduction="10000"/>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Üç ana kartil  aşağıdaki gibidir: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İlk kartil (Q1), en küçük sayı (minimum) ile veri setinin medyanı arasındaki orta sayı olarak tanımlanır. Verilerin% 25'i bu noktanın altında olduğu için, aynı zamanda alt veya 25. ampirik kartil olarak da bilinir.</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İkinci çeyrek (Q2) bir veri setinin medyanıdır; dolayısıyla verilerin% 50'si bu noktanın altındadır.</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Üçüncü çeyrek (Q3), veri setinin medyan ve en yüksek değeri (maksimum) arasındaki orta değerdir. Verilerin% 75'i bu noktanın altında kaldığından, üst veya 75. ampirik kartil olarak bilinir. </a:t>
            </a:r>
          </a:p>
        </p:txBody>
      </p:sp>
    </p:spTree>
    <p:extLst>
      <p:ext uri="{BB962C8B-B14F-4D97-AF65-F5344CB8AC3E}">
        <p14:creationId xmlns:p14="http://schemas.microsoft.com/office/powerpoint/2010/main" val="41690049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D1678A4-E3B0-4669-9A5E-9C0F7CC06C9B}" type="slidenum">
              <a:rPr lang="en-US" altLang="en-US" sz="1200" b="0" i="0">
                <a:solidFill>
                  <a:srgbClr val="000000"/>
                </a:solidFill>
                <a:latin typeface="Arial Black" pitchFamily="34" charset="0"/>
                <a:cs typeface="Arial" charset="0"/>
              </a:rPr>
              <a:pPr algn="r" eaLnBrk="1" hangingPunct="1"/>
              <a:t>35</a:t>
            </a:fld>
            <a:endParaRPr lang="en-US" altLang="en-US" sz="1200" b="0" i="0">
              <a:solidFill>
                <a:srgbClr val="000000"/>
              </a:solidFill>
              <a:latin typeface="Arial Black" pitchFamily="34" charset="0"/>
              <a:cs typeface="Arial" charset="0"/>
            </a:endParaRPr>
          </a:p>
        </p:txBody>
      </p:sp>
      <p:sp>
        <p:nvSpPr>
          <p:cNvPr id="3686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59ED9C2-626C-4422-8282-A32074F47C2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686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0523CBE-97D2-4449-AB14-6BE41DABD8BC}" type="slidenum">
              <a:rPr lang="en-US" altLang="en-US" sz="1200" b="0" i="0">
                <a:solidFill>
                  <a:srgbClr val="000000"/>
                </a:solidFill>
                <a:latin typeface="Arial Black" pitchFamily="34" charset="0"/>
                <a:cs typeface="Arial" charset="0"/>
              </a:rPr>
              <a:pPr algn="r" eaLnBrk="1" hangingPunct="1"/>
              <a:t>35</a:t>
            </a:fld>
            <a:endParaRPr lang="en-US" altLang="en-US" sz="1200" b="0" i="0">
              <a:solidFill>
                <a:srgbClr val="000000"/>
              </a:solidFill>
              <a:latin typeface="Arial Black" pitchFamily="34" charset="0"/>
              <a:cs typeface="Arial" charset="0"/>
            </a:endParaRPr>
          </a:p>
        </p:txBody>
      </p:sp>
      <p:sp>
        <p:nvSpPr>
          <p:cNvPr id="3686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2BA0878-C565-4C93-9F02-7BD66DE94F0D}"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6871"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Minimum ve maksimum verinin yanı sıra (bunlar aynı zamanda çeyreklerdir), yukarıda açıklanan üç kartil, verilerin </a:t>
            </a:r>
            <a:r>
              <a:rPr lang="tr-TR" altLang="en-US" sz="2000" i="1" smtClean="0">
                <a:solidFill>
                  <a:schemeClr val="tx1"/>
                </a:solidFill>
                <a:latin typeface="Calibri" pitchFamily="34" charset="0"/>
                <a:cs typeface="Calibri" pitchFamily="34" charset="0"/>
              </a:rPr>
              <a:t>beş sayılı bir özetini </a:t>
            </a:r>
            <a:r>
              <a:rPr lang="tr-TR" altLang="en-US" sz="2000" smtClean="0">
                <a:solidFill>
                  <a:schemeClr val="tx1"/>
                </a:solidFill>
                <a:latin typeface="Calibri" pitchFamily="34" charset="0"/>
                <a:cs typeface="Calibri" pitchFamily="34" charset="0"/>
              </a:rPr>
              <a:t>sağlar. Bu özet, verilerin hem merkezi hem de yayılması hakkında bilgi sağladığı için istatistik açısından önemlidir. Alt ve üst kartilin bilinmesi, yayılmanın ne kadar büyük olduğu ve veri kümesinin bir tarafa doğru eğilip bükülmediği hakkında bilgi sağlar. Kartiller veri noktalarının sayısını eşit olarak böldüğünden, aralık kartiller arasında aynı değildir (yani Q3-Q2 ≠ Q2-Q1) ve bunun yerine kartiller arası aralık (IQR) olarak bilinir.</a:t>
            </a:r>
          </a:p>
        </p:txBody>
      </p:sp>
    </p:spTree>
    <p:extLst>
      <p:ext uri="{BB962C8B-B14F-4D97-AF65-F5344CB8AC3E}">
        <p14:creationId xmlns:p14="http://schemas.microsoft.com/office/powerpoint/2010/main" val="23976571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D7370E1-D6DF-4317-8A35-946ECDCBE93E}" type="slidenum">
              <a:rPr lang="en-US" altLang="en-US" sz="1200" b="0" i="0">
                <a:solidFill>
                  <a:srgbClr val="000000"/>
                </a:solidFill>
                <a:latin typeface="Arial Black" pitchFamily="34" charset="0"/>
                <a:cs typeface="Arial" charset="0"/>
              </a:rPr>
              <a:pPr algn="r" eaLnBrk="1" hangingPunct="1"/>
              <a:t>36</a:t>
            </a:fld>
            <a:endParaRPr lang="en-US" altLang="en-US" sz="1200" b="0" i="0">
              <a:solidFill>
                <a:srgbClr val="000000"/>
              </a:solidFill>
              <a:latin typeface="Arial Black" pitchFamily="34" charset="0"/>
              <a:cs typeface="Arial" charset="0"/>
            </a:endParaRPr>
          </a:p>
        </p:txBody>
      </p:sp>
      <p:sp>
        <p:nvSpPr>
          <p:cNvPr id="3789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4A8CB765-4B4C-45C7-836E-C77A6678FB4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789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9EBE147-108C-4BA6-A865-E92632478794}" type="slidenum">
              <a:rPr lang="en-US" altLang="en-US" sz="1200" b="0" i="0">
                <a:solidFill>
                  <a:srgbClr val="000000"/>
                </a:solidFill>
                <a:latin typeface="Arial Black" pitchFamily="34" charset="0"/>
                <a:cs typeface="Arial" charset="0"/>
              </a:rPr>
              <a:pPr algn="r" eaLnBrk="1" hangingPunct="1"/>
              <a:t>36</a:t>
            </a:fld>
            <a:endParaRPr lang="en-US" altLang="en-US" sz="1200" b="0" i="0">
              <a:solidFill>
                <a:srgbClr val="000000"/>
              </a:solidFill>
              <a:latin typeface="Arial Black" pitchFamily="34" charset="0"/>
              <a:cs typeface="Arial" charset="0"/>
            </a:endParaRPr>
          </a:p>
        </p:txBody>
      </p:sp>
      <p:sp>
        <p:nvSpPr>
          <p:cNvPr id="3789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EFF4EC7-5C3E-45AE-A5A1-4459119FDFCE}"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7895"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Beş sayılı özet, bir veri kümesi hakkında bilgi sağlayan bir dizi açıklayıcı istatistiktir. En önemli beş örnek santilden oluşur: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minimum değer (en küçük gözlem)</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alt çeyrek veya ilk çeyrek</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medyan (orta değer)</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üst çeyrek veya üçüncü çeyrek</a:t>
            </a: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maksimum değer (en büyük gözlem)</a:t>
            </a:r>
          </a:p>
        </p:txBody>
      </p:sp>
    </p:spTree>
    <p:extLst>
      <p:ext uri="{BB962C8B-B14F-4D97-AF65-F5344CB8AC3E}">
        <p14:creationId xmlns:p14="http://schemas.microsoft.com/office/powerpoint/2010/main" val="32632526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5CF02B8-40E0-4259-B72B-86D290AC2756}" type="slidenum">
              <a:rPr lang="en-US" altLang="en-US" sz="1200" b="0" i="0">
                <a:solidFill>
                  <a:srgbClr val="000000"/>
                </a:solidFill>
                <a:latin typeface="Arial Black" pitchFamily="34" charset="0"/>
                <a:cs typeface="Arial" charset="0"/>
              </a:rPr>
              <a:pPr algn="r" eaLnBrk="1" hangingPunct="1"/>
              <a:t>37</a:t>
            </a:fld>
            <a:endParaRPr lang="en-US" altLang="en-US" sz="1200" b="0" i="0">
              <a:solidFill>
                <a:srgbClr val="000000"/>
              </a:solidFill>
              <a:latin typeface="Arial Black" pitchFamily="34" charset="0"/>
              <a:cs typeface="Arial" charset="0"/>
            </a:endParaRPr>
          </a:p>
        </p:txBody>
      </p:sp>
      <p:sp>
        <p:nvSpPr>
          <p:cNvPr id="3891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D4A455B-55E1-4129-BC52-6791C418BC3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891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F29D61D-07D9-4171-A397-DE8E451E0D8D}" type="slidenum">
              <a:rPr lang="en-US" altLang="en-US" sz="1200" b="0" i="0">
                <a:solidFill>
                  <a:srgbClr val="000000"/>
                </a:solidFill>
                <a:latin typeface="Arial Black" pitchFamily="34" charset="0"/>
                <a:cs typeface="Arial" charset="0"/>
              </a:rPr>
              <a:pPr algn="r" eaLnBrk="1" hangingPunct="1"/>
              <a:t>37</a:t>
            </a:fld>
            <a:endParaRPr lang="en-US" altLang="en-US" sz="1200" b="0" i="0">
              <a:solidFill>
                <a:srgbClr val="000000"/>
              </a:solidFill>
              <a:latin typeface="Arial Black" pitchFamily="34" charset="0"/>
              <a:cs typeface="Arial" charset="0"/>
            </a:endParaRPr>
          </a:p>
        </p:txBody>
      </p:sp>
      <p:sp>
        <p:nvSpPr>
          <p:cNvPr id="3891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A1BB9EC-A439-43FB-9E36-E041486A8A6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2775" name="Rectangle 3"/>
          <p:cNvSpPr>
            <a:spLocks noGrp="1" noChangeArrowheads="1"/>
          </p:cNvSpPr>
          <p:nvPr>
            <p:ph type="body" idx="4294967295"/>
          </p:nvPr>
        </p:nvSpPr>
        <p:spPr>
          <a:xfrm>
            <a:off x="457200" y="1314451"/>
            <a:ext cx="8001000" cy="3070622"/>
          </a:xfrm>
        </p:spPr>
        <p:txBody>
          <a:bodyPr>
            <a:normAutofit lnSpcReduction="10000"/>
          </a:bodyPr>
          <a:lstStyle/>
          <a:p>
            <a:pPr marL="0" indent="0" algn="just" eaLnBrk="1" hangingPunct="1">
              <a:buFont typeface="Arial" charset="0"/>
              <a:buNone/>
              <a:defRPr/>
            </a:pPr>
            <a:r>
              <a:rPr lang="tr-TR" altLang="en-US" sz="2000" dirty="0" smtClean="0">
                <a:solidFill>
                  <a:schemeClr val="tx1"/>
                </a:solidFill>
                <a:latin typeface="Calibri" pitchFamily="34" charset="0"/>
                <a:cs typeface="Calibri" pitchFamily="34" charset="0"/>
              </a:rPr>
              <a:t>Aşağıdaki veri kümesi göz önüne alındığında, çeyrekler arası aralığın iki katı nedir?</a:t>
            </a:r>
          </a:p>
          <a:p>
            <a:pPr marL="0" indent="0" algn="just" eaLnBrk="1" hangingPunct="1">
              <a:buFont typeface="Arial" charset="0"/>
              <a:buNone/>
              <a:defRPr/>
            </a:pPr>
            <a:r>
              <a:rPr lang="tr-TR" altLang="en-US" sz="2000" dirty="0" smtClean="0">
                <a:solidFill>
                  <a:schemeClr val="tx1"/>
                </a:solidFill>
                <a:latin typeface="Calibri" pitchFamily="34" charset="0"/>
                <a:cs typeface="Calibri" pitchFamily="34" charset="0"/>
              </a:rPr>
              <a:t>25,32,49,21,37,43,27,45,31</a:t>
            </a:r>
          </a:p>
          <a:p>
            <a:pPr marL="0" indent="0" algn="just" eaLnBrk="1" hangingPunct="1">
              <a:buFont typeface="Arial" charset="0"/>
              <a:buNone/>
              <a:defRPr/>
            </a:pPr>
            <a:r>
              <a:rPr lang="tr-TR" altLang="en-US" sz="2000" dirty="0" smtClean="0">
                <a:solidFill>
                  <a:schemeClr val="tx1"/>
                </a:solidFill>
                <a:latin typeface="Calibri" pitchFamily="34" charset="0"/>
                <a:cs typeface="Calibri" pitchFamily="34" charset="0"/>
              </a:rPr>
              <a:t>Olası Cevaplar:</a:t>
            </a:r>
          </a:p>
          <a:p>
            <a:pPr marL="457200" indent="-457200" algn="just" eaLnBrk="1" hangingPunct="1">
              <a:buFont typeface="+mj-lt"/>
              <a:buAutoNum type="alphaUcPeriod"/>
              <a:defRPr/>
            </a:pPr>
            <a:r>
              <a:rPr lang="tr-TR" altLang="en-US" sz="2000" dirty="0" smtClean="0">
                <a:solidFill>
                  <a:schemeClr val="tx1"/>
                </a:solidFill>
                <a:latin typeface="Calibri" pitchFamily="34" charset="0"/>
                <a:cs typeface="Calibri" pitchFamily="34" charset="0"/>
              </a:rPr>
              <a:t>40</a:t>
            </a:r>
          </a:p>
          <a:p>
            <a:pPr marL="457200" indent="-457200" algn="just" eaLnBrk="1" hangingPunct="1">
              <a:buFont typeface="+mj-lt"/>
              <a:buAutoNum type="alphaUcPeriod"/>
              <a:defRPr/>
            </a:pPr>
            <a:r>
              <a:rPr lang="tr-TR" altLang="en-US" sz="2000" dirty="0" smtClean="0">
                <a:solidFill>
                  <a:schemeClr val="tx1"/>
                </a:solidFill>
                <a:latin typeface="Calibri" pitchFamily="34" charset="0"/>
                <a:cs typeface="Calibri" pitchFamily="34" charset="0"/>
              </a:rPr>
              <a:t>12</a:t>
            </a:r>
          </a:p>
          <a:p>
            <a:pPr marL="457200" indent="-457200" algn="just" eaLnBrk="1" hangingPunct="1">
              <a:buFont typeface="+mj-lt"/>
              <a:buAutoNum type="alphaUcPeriod"/>
              <a:defRPr/>
            </a:pPr>
            <a:r>
              <a:rPr lang="tr-TR" altLang="en-US" sz="2000" dirty="0" smtClean="0">
                <a:solidFill>
                  <a:schemeClr val="tx1"/>
                </a:solidFill>
                <a:latin typeface="Calibri" pitchFamily="34" charset="0"/>
                <a:cs typeface="Calibri" pitchFamily="34" charset="0"/>
              </a:rPr>
              <a:t>32</a:t>
            </a:r>
          </a:p>
          <a:p>
            <a:pPr marL="457200" indent="-457200" algn="just" eaLnBrk="1" hangingPunct="1">
              <a:buFont typeface="+mj-lt"/>
              <a:buAutoNum type="alphaUcPeriod"/>
              <a:defRPr/>
            </a:pPr>
            <a:r>
              <a:rPr lang="tr-TR" altLang="en-US" sz="2000" dirty="0" smtClean="0">
                <a:solidFill>
                  <a:schemeClr val="tx1"/>
                </a:solidFill>
                <a:latin typeface="Calibri" pitchFamily="34" charset="0"/>
                <a:cs typeface="Calibri" pitchFamily="34" charset="0"/>
              </a:rPr>
              <a:t>36</a:t>
            </a:r>
          </a:p>
          <a:p>
            <a:pPr marL="457200" indent="-457200" algn="just" eaLnBrk="1" hangingPunct="1">
              <a:buFont typeface="+mj-lt"/>
              <a:buAutoNum type="alphaUcPeriod"/>
              <a:defRPr/>
            </a:pPr>
            <a:r>
              <a:rPr lang="tr-TR" altLang="en-US" sz="2000" dirty="0" smtClean="0">
                <a:solidFill>
                  <a:schemeClr val="tx1"/>
                </a:solidFill>
                <a:latin typeface="Calibri" pitchFamily="34" charset="0"/>
                <a:cs typeface="Calibri" pitchFamily="34" charset="0"/>
              </a:rPr>
              <a:t>20</a:t>
            </a:r>
          </a:p>
        </p:txBody>
      </p:sp>
    </p:spTree>
    <p:extLst>
      <p:ext uri="{BB962C8B-B14F-4D97-AF65-F5344CB8AC3E}">
        <p14:creationId xmlns:p14="http://schemas.microsoft.com/office/powerpoint/2010/main" val="25197334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F364FC5-0033-46D7-8998-17E05A502284}" type="slidenum">
              <a:rPr lang="en-US" altLang="en-US" sz="1200" b="0" i="0">
                <a:solidFill>
                  <a:srgbClr val="000000"/>
                </a:solidFill>
                <a:latin typeface="Arial Black" pitchFamily="34" charset="0"/>
                <a:cs typeface="Arial" charset="0"/>
              </a:rPr>
              <a:pPr algn="r" eaLnBrk="1" hangingPunct="1"/>
              <a:t>38</a:t>
            </a:fld>
            <a:endParaRPr lang="en-US" altLang="en-US" sz="1200" b="0" i="0">
              <a:solidFill>
                <a:srgbClr val="000000"/>
              </a:solidFill>
              <a:latin typeface="Arial Black" pitchFamily="34" charset="0"/>
              <a:cs typeface="Arial" charset="0"/>
            </a:endParaRPr>
          </a:p>
        </p:txBody>
      </p:sp>
      <p:sp>
        <p:nvSpPr>
          <p:cNvPr id="3993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0CA361F-7291-401B-A626-87F0FCA2CAE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994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5957D03-7FF4-4BE7-A49F-B11A7BC43F57}" type="slidenum">
              <a:rPr lang="en-US" altLang="en-US" sz="1200" b="0" i="0">
                <a:solidFill>
                  <a:srgbClr val="000000"/>
                </a:solidFill>
                <a:latin typeface="Arial Black" pitchFamily="34" charset="0"/>
                <a:cs typeface="Arial" charset="0"/>
              </a:rPr>
              <a:pPr algn="r" eaLnBrk="1" hangingPunct="1"/>
              <a:t>38</a:t>
            </a:fld>
            <a:endParaRPr lang="en-US" altLang="en-US" sz="1200" b="0" i="0">
              <a:solidFill>
                <a:srgbClr val="000000"/>
              </a:solidFill>
              <a:latin typeface="Arial Black" pitchFamily="34" charset="0"/>
              <a:cs typeface="Arial" charset="0"/>
            </a:endParaRPr>
          </a:p>
        </p:txBody>
      </p:sp>
      <p:sp>
        <p:nvSpPr>
          <p:cNvPr id="3994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3142919-2417-4EE5-9516-D5FFFA33089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39943" name="Rectangle 3"/>
          <p:cNvSpPr>
            <a:spLocks noGrp="1" noChangeArrowheads="1"/>
          </p:cNvSpPr>
          <p:nvPr>
            <p:ph type="body" idx="4294967295"/>
          </p:nvPr>
        </p:nvSpPr>
        <p:spPr>
          <a:xfrm>
            <a:off x="346587" y="988142"/>
            <a:ext cx="8111613" cy="3396931"/>
          </a:xfrm>
        </p:spPr>
        <p:txBody>
          <a:bodyPr>
            <a:normAutofit/>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Çözüm:</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Öncelikle, verileri en küçüğünden en büyüğüne doğru sıraya koymamız gerekiyor.</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21,25,27,31,32,37,43,45,49</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Q2 = genel veri setinin medyanı</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Q1 = verilerin alt yarısının medyanı</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Q3 = verilerin üst yarısının medyanı</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37783965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376A221-A72B-4853-99DA-2EECE6F5F6D0}" type="slidenum">
              <a:rPr lang="en-US" altLang="en-US" sz="1200" b="0" i="0">
                <a:solidFill>
                  <a:srgbClr val="000000"/>
                </a:solidFill>
                <a:latin typeface="Arial Black" pitchFamily="34" charset="0"/>
                <a:cs typeface="Arial" charset="0"/>
              </a:rPr>
              <a:pPr algn="r" eaLnBrk="1" hangingPunct="1"/>
              <a:t>39</a:t>
            </a:fld>
            <a:endParaRPr lang="en-US" altLang="en-US" sz="1200" b="0" i="0">
              <a:solidFill>
                <a:srgbClr val="000000"/>
              </a:solidFill>
              <a:latin typeface="Arial Black" pitchFamily="34" charset="0"/>
              <a:cs typeface="Arial" charset="0"/>
            </a:endParaRPr>
          </a:p>
        </p:txBody>
      </p:sp>
      <p:sp>
        <p:nvSpPr>
          <p:cNvPr id="4096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F6115B2-F39C-4490-AC8B-DB39925BC5A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096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CEEA123-CF6D-4009-839F-E786DC58BB90}" type="slidenum">
              <a:rPr lang="en-US" altLang="en-US" sz="1200" b="0" i="0">
                <a:solidFill>
                  <a:srgbClr val="000000"/>
                </a:solidFill>
                <a:latin typeface="Arial Black" pitchFamily="34" charset="0"/>
                <a:cs typeface="Arial" charset="0"/>
              </a:rPr>
              <a:pPr algn="r" eaLnBrk="1" hangingPunct="1"/>
              <a:t>39</a:t>
            </a:fld>
            <a:endParaRPr lang="en-US" altLang="en-US" sz="1200" b="0" i="0">
              <a:solidFill>
                <a:srgbClr val="000000"/>
              </a:solidFill>
              <a:latin typeface="Arial Black" pitchFamily="34" charset="0"/>
              <a:cs typeface="Arial" charset="0"/>
            </a:endParaRPr>
          </a:p>
        </p:txBody>
      </p:sp>
      <p:sp>
        <p:nvSpPr>
          <p:cNvPr id="4096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4E640D4F-FA85-4FFF-BC3A-4BB806D40C5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40967" name="Rectangle 3"/>
          <p:cNvSpPr>
            <a:spLocks noGrp="1" noChangeArrowheads="1"/>
          </p:cNvSpPr>
          <p:nvPr>
            <p:ph type="body" idx="4294967295"/>
          </p:nvPr>
        </p:nvSpPr>
        <p:spPr>
          <a:xfrm>
            <a:off x="235974" y="1017639"/>
            <a:ext cx="8222226" cy="3367434"/>
          </a:xfrm>
        </p:spPr>
        <p:txBody>
          <a:bodyPr>
            <a:normAutofit/>
          </a:bodyPr>
          <a:lstStyle/>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Q2 = 32</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32, verilerin alt yarısı olarak 21,25,27,31 ve verilerin üst yarısı olarak 37,43,45,49 bırakılarak genel medyandır.</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Alt yarının medyanı iki değer arasında yer alır.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Q1 = (25 + 27)/2 = 26</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Üst yarının medyanı iki değer arasında yer alır.</a:t>
            </a:r>
          </a:p>
          <a:p>
            <a:pPr marL="0" indent="0" algn="just" eaLnBrk="1" hangingPunct="1">
              <a:buFont typeface="Arial" charset="0"/>
              <a:buNone/>
            </a:pPr>
            <a:r>
              <a:rPr lang="tr-TR" altLang="en-US" sz="2000" dirty="0" smtClean="0">
                <a:solidFill>
                  <a:schemeClr val="tx1"/>
                </a:solidFill>
                <a:latin typeface="Calibri" pitchFamily="34" charset="0"/>
                <a:cs typeface="Calibri" pitchFamily="34" charset="0"/>
              </a:rPr>
              <a:t>Q3 = (43 + 45)/2 = 44</a:t>
            </a: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21864911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FCD831E-D659-4C01-869D-8F98AF3CE899}" type="slidenum">
              <a:rPr lang="en-US" altLang="en-US" sz="1200" b="0" i="0">
                <a:solidFill>
                  <a:srgbClr val="000000"/>
                </a:solidFill>
                <a:latin typeface="Arial Black" pitchFamily="34" charset="0"/>
                <a:cs typeface="Arial" charset="0"/>
              </a:rPr>
              <a:pPr algn="r" eaLnBrk="1" hangingPunct="1"/>
              <a:t>40</a:t>
            </a:fld>
            <a:endParaRPr lang="en-US" altLang="en-US" sz="1200" b="0" i="0">
              <a:solidFill>
                <a:srgbClr val="000000"/>
              </a:solidFill>
              <a:latin typeface="Arial Black" pitchFamily="34" charset="0"/>
              <a:cs typeface="Arial" charset="0"/>
            </a:endParaRPr>
          </a:p>
        </p:txBody>
      </p:sp>
      <p:sp>
        <p:nvSpPr>
          <p:cNvPr id="4198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969B91D-F7B5-4438-93CD-AAF9FFFC7E9D}"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198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3AE555F-602A-4F61-BD74-03DE1500BA58}" type="slidenum">
              <a:rPr lang="en-US" altLang="en-US" sz="1200" b="0" i="0">
                <a:solidFill>
                  <a:srgbClr val="000000"/>
                </a:solidFill>
                <a:latin typeface="Arial Black" pitchFamily="34" charset="0"/>
                <a:cs typeface="Arial" charset="0"/>
              </a:rPr>
              <a:pPr algn="r" eaLnBrk="1" hangingPunct="1"/>
              <a:t>40</a:t>
            </a:fld>
            <a:endParaRPr lang="en-US" altLang="en-US" sz="1200" b="0" i="0">
              <a:solidFill>
                <a:srgbClr val="000000"/>
              </a:solidFill>
              <a:latin typeface="Arial Black" pitchFamily="34" charset="0"/>
              <a:cs typeface="Arial" charset="0"/>
            </a:endParaRPr>
          </a:p>
        </p:txBody>
      </p:sp>
      <p:sp>
        <p:nvSpPr>
          <p:cNvPr id="4198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D31B6AC-A468-4D99-B371-DA724291EF1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sp>
        <p:nvSpPr>
          <p:cNvPr id="41991" name="Rectangle 3"/>
          <p:cNvSpPr>
            <a:spLocks noGrp="1" noChangeArrowheads="1"/>
          </p:cNvSpPr>
          <p:nvPr>
            <p:ph type="body" idx="4294967295"/>
          </p:nvPr>
        </p:nvSpPr>
        <p:spPr>
          <a:xfrm>
            <a:off x="457200" y="1314451"/>
            <a:ext cx="8001000" cy="3070622"/>
          </a:xfrm>
        </p:spPr>
        <p:txBody>
          <a:bodyPr/>
          <a:lstStyle/>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Çeyrekler arası aralık, üçüncü ve ilk çeyrekler arasındaki farktır.</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Q3 − Q1 = 44−26 = 18</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Cevabı bulmak için 2 ile çarpın:</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r>
              <a:rPr lang="tr-TR" altLang="en-US" sz="2000" smtClean="0">
                <a:solidFill>
                  <a:schemeClr val="tx1"/>
                </a:solidFill>
                <a:latin typeface="Calibri" pitchFamily="34" charset="0"/>
                <a:cs typeface="Calibri" pitchFamily="34" charset="0"/>
              </a:rPr>
              <a:t>2 ∗ 18 = 36</a:t>
            </a: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a:p>
            <a:pPr marL="0" indent="0" algn="just" eaLnBrk="1" hangingPunct="1">
              <a:buFont typeface="Arial" charset="0"/>
              <a:buNone/>
            </a:pPr>
            <a:endParaRPr lang="tr-TR" altLang="en-US" sz="200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11301274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9862079-FB72-46C3-8FD5-004E8FBF3608}" type="slidenum">
              <a:rPr lang="en-US" altLang="en-US" sz="1200" b="0" i="0">
                <a:solidFill>
                  <a:srgbClr val="000000"/>
                </a:solidFill>
                <a:latin typeface="Arial Black" pitchFamily="34" charset="0"/>
                <a:cs typeface="Arial" charset="0"/>
              </a:rPr>
              <a:pPr algn="r" eaLnBrk="1" hangingPunct="1"/>
              <a:t>41</a:t>
            </a:fld>
            <a:endParaRPr lang="en-US" altLang="en-US" sz="1200" b="0" i="0">
              <a:solidFill>
                <a:srgbClr val="000000"/>
              </a:solidFill>
              <a:latin typeface="Arial Black" pitchFamily="34" charset="0"/>
              <a:cs typeface="Arial" charset="0"/>
            </a:endParaRPr>
          </a:p>
        </p:txBody>
      </p:sp>
      <p:sp>
        <p:nvSpPr>
          <p:cNvPr id="4301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9D80488-F86F-4DF9-B241-5B3C2FB76F0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301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3069199-4E4A-4F3D-9B75-6ADC3F984781}" type="slidenum">
              <a:rPr lang="en-US" altLang="en-US" sz="1200" b="0" i="0">
                <a:solidFill>
                  <a:srgbClr val="000000"/>
                </a:solidFill>
                <a:latin typeface="Arial Black" pitchFamily="34" charset="0"/>
                <a:cs typeface="Arial" charset="0"/>
              </a:rPr>
              <a:pPr algn="r" eaLnBrk="1" hangingPunct="1"/>
              <a:t>41</a:t>
            </a:fld>
            <a:endParaRPr lang="en-US" altLang="en-US" sz="1200" b="0" i="0">
              <a:solidFill>
                <a:srgbClr val="000000"/>
              </a:solidFill>
              <a:latin typeface="Arial Black" pitchFamily="34" charset="0"/>
              <a:cs typeface="Arial" charset="0"/>
            </a:endParaRPr>
          </a:p>
        </p:txBody>
      </p:sp>
      <p:sp>
        <p:nvSpPr>
          <p:cNvPr id="4301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8DE6CFEA-DF75-412D-932E-4B5B1B369D2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8" name="Rectangle 2"/>
          <p:cNvSpPr>
            <a:spLocks noGrp="1" noChangeArrowheads="1"/>
          </p:cNvSpPr>
          <p:nvPr>
            <p:ph type="title" idx="4294967295"/>
          </p:nvPr>
        </p:nvSpPr>
        <p:spPr>
          <a:xfrm>
            <a:off x="0" y="205979"/>
            <a:ext cx="8229600" cy="857250"/>
          </a:xfrm>
        </p:spPr>
        <p:txBody>
          <a:bodyPr/>
          <a:lstStyle/>
          <a:p>
            <a:pPr eaLnBrk="1" fontAlgn="auto" hangingPunct="1">
              <a:spcAft>
                <a:spcPts val="0"/>
              </a:spcAft>
              <a:defRPr/>
            </a:pPr>
            <a:r>
              <a:rPr lang="tr-TR" altLang="en-US" sz="2800" dirty="0" err="1" smtClean="0">
                <a:solidFill>
                  <a:schemeClr val="tx1"/>
                </a:solidFill>
              </a:rPr>
              <a:t>Kantil</a:t>
            </a:r>
            <a:endParaRPr lang="en-US" altLang="en-US" sz="2800" dirty="0" smtClean="0">
              <a:solidFill>
                <a:schemeClr val="tx1"/>
              </a:solidFill>
            </a:endParaRPr>
          </a:p>
        </p:txBody>
      </p:sp>
      <p:pic>
        <p:nvPicPr>
          <p:cNvPr id="430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439" y="1095375"/>
            <a:ext cx="8256587"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50763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2756</Words>
  <Application>Microsoft Office PowerPoint</Application>
  <PresentationFormat>Ekran Gösterisi (16:9)</PresentationFormat>
  <Paragraphs>333</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Office Theme</vt:lpstr>
      <vt:lpstr>İSTATİSTİK   3. Hafta  Merkezi Dağılım Ölçüleri</vt:lpstr>
      <vt:lpstr>PowerPoint Sunusu</vt:lpstr>
      <vt:lpstr>Ortalama</vt:lpstr>
      <vt:lpstr>Aritmetik Ortalama</vt:lpstr>
      <vt:lpstr>Aritmetik Ortalama</vt:lpstr>
      <vt:lpstr>Aritmetik Ortalama</vt:lpstr>
      <vt:lpstr>Aritmetik Ortalama</vt:lpstr>
      <vt:lpstr>Aritmetik Ortalama</vt:lpstr>
      <vt:lpstr>Avantajları</vt:lpstr>
      <vt:lpstr>Dezavantajları</vt:lpstr>
      <vt:lpstr>Aritmetik Ortalama</vt:lpstr>
      <vt:lpstr>Geometrik Ortalama</vt:lpstr>
      <vt:lpstr>Geometrik Ortalama</vt:lpstr>
      <vt:lpstr>Geometrik Ortalama</vt:lpstr>
      <vt:lpstr>Geometrik Ortalama</vt:lpstr>
      <vt:lpstr>Geometrik Ortalama</vt:lpstr>
      <vt:lpstr>Geometrik Ortalama</vt:lpstr>
      <vt:lpstr>Harmonik Ortalama</vt:lpstr>
      <vt:lpstr>Harmonik Ortalama</vt:lpstr>
      <vt:lpstr>Harmonik Ortalama</vt:lpstr>
      <vt:lpstr>Harmonik Ortalama</vt:lpstr>
      <vt:lpstr>Ağırlıklı Ortalama</vt:lpstr>
      <vt:lpstr>Ağırlıklı Ortalama</vt:lpstr>
      <vt:lpstr>Ağırlıklı Ortalama</vt:lpstr>
      <vt:lpstr>Ağırlıklı Ortalama</vt:lpstr>
      <vt:lpstr>Ağırlıklı Ortalama</vt:lpstr>
      <vt:lpstr>Ağırlıklı Ortalama</vt:lpstr>
      <vt:lpstr>Mod</vt:lpstr>
      <vt:lpstr>Mod</vt:lpstr>
      <vt:lpstr>Medyan</vt:lpstr>
      <vt:lpstr>Medyan</vt:lpstr>
      <vt:lpstr>Kantil</vt:lpstr>
      <vt:lpstr>Kantil</vt:lpstr>
      <vt:lpstr>Kantil</vt:lpstr>
      <vt:lpstr>Kantil</vt:lpstr>
      <vt:lpstr>Kantil</vt:lpstr>
      <vt:lpstr>Kantil</vt:lpstr>
      <vt:lpstr>Kantil</vt:lpstr>
      <vt:lpstr>Kantil</vt:lpstr>
      <vt:lpstr>Kantil</vt:lpstr>
      <vt:lpstr>Kantil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2023-07-17T19:25:35Z</dcterms:modified>
</cp:coreProperties>
</file>