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9F0"/>
    <a:srgbClr val="003635"/>
    <a:srgbClr val="5DD5FF"/>
    <a:srgbClr val="00217E"/>
    <a:srgbClr val="600000"/>
    <a:srgbClr val="FF8225"/>
    <a:srgbClr val="FF2549"/>
    <a:srgbClr val="FF0D97"/>
    <a:srgbClr val="0000CC"/>
    <a:srgbClr val="9EFF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9" d="100"/>
          <a:sy n="129" d="100"/>
        </p:scale>
        <p:origin x="-1104" y="-41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7/17/2023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1555" y="331839"/>
            <a:ext cx="7860890" cy="877529"/>
          </a:xfrm>
          <a:noFill/>
          <a:effectLst>
            <a:outerShdw blurRad="50800" dist="38100" dir="2700000" algn="tl" rotWithShape="0">
              <a:prstClr val="black">
                <a:alpha val="40000"/>
              </a:prstClr>
            </a:outerShdw>
          </a:effectLst>
        </p:spPr>
        <p:txBody>
          <a:bodyPr>
            <a:normAutofit/>
          </a:bodyPr>
          <a:lstStyle>
            <a:lvl1pPr algn="ctr">
              <a:defRPr sz="3600">
                <a:solidFill>
                  <a:schemeClr val="bg1"/>
                </a:solidFill>
              </a:defRPr>
            </a:lvl1pPr>
          </a:lstStyle>
          <a:p>
            <a:r>
              <a:rPr lang="en-US" dirty="0"/>
              <a:t>Click to edit </a:t>
            </a:r>
            <a:r>
              <a:rPr lang="en-US" dirty="0" smtClean="0"/>
              <a:t>Master </a:t>
            </a:r>
            <a:r>
              <a:rPr lang="en-US" dirty="0"/>
              <a:t>title style</a:t>
            </a:r>
          </a:p>
        </p:txBody>
      </p:sp>
      <p:sp>
        <p:nvSpPr>
          <p:cNvPr id="3" name="Subtitle 2"/>
          <p:cNvSpPr>
            <a:spLocks noGrp="1"/>
          </p:cNvSpPr>
          <p:nvPr>
            <p:ph type="subTitle" idx="1"/>
          </p:nvPr>
        </p:nvSpPr>
        <p:spPr>
          <a:xfrm>
            <a:off x="641556" y="1205685"/>
            <a:ext cx="7853515" cy="678426"/>
          </a:xfrm>
        </p:spPr>
        <p:txBody>
          <a:bodyPr>
            <a:normAutofit/>
          </a:bodyPr>
          <a:lstStyle>
            <a:lvl1pPr marL="0" indent="0" algn="ct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6693" y="991253"/>
            <a:ext cx="8259098" cy="763526"/>
          </a:xfrm>
        </p:spPr>
        <p:txBody>
          <a:bodyPr>
            <a:normAutofit/>
          </a:bodyPr>
          <a:lstStyle>
            <a:lvl1pPr algn="ctr">
              <a:defRPr sz="3600" baseline="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01445" y="1747684"/>
            <a:ext cx="8244349" cy="3001297"/>
          </a:xfrm>
        </p:spPr>
        <p:txBody>
          <a:bodyPr/>
          <a:lstStyle>
            <a:lvl1pPr algn="ctr">
              <a:defRPr sz="2800">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7863" y="399163"/>
            <a:ext cx="6498123" cy="725349"/>
          </a:xfrm>
        </p:spPr>
        <p:txBody>
          <a:bodyPr>
            <a:normAutofit/>
          </a:bodyPr>
          <a:lstStyle>
            <a:lvl1pPr algn="l">
              <a:defRPr sz="36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86697" y="1172496"/>
            <a:ext cx="6474543" cy="3508626"/>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0067" y="1053307"/>
            <a:ext cx="8093365" cy="763525"/>
          </a:xfrm>
        </p:spPr>
        <p:txBody>
          <a:bodyPr>
            <a:normAutofit/>
          </a:bodyPr>
          <a:lstStyle>
            <a:lvl1pPr algn="ctr">
              <a:defRPr sz="3600" baseline="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32499"/>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304896"/>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32499"/>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304896"/>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7/17/2023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71168" y="1388194"/>
            <a:ext cx="7772400" cy="2844594"/>
          </a:xfrm>
        </p:spPr>
        <p:txBody>
          <a:bodyPr>
            <a:noAutofit/>
          </a:bodyPr>
          <a:lstStyle/>
          <a:p>
            <a:pPr>
              <a:defRPr/>
            </a:pPr>
            <a:r>
              <a:rPr lang="tr-TR" sz="4000" b="1" u="sng" dirty="0" smtClean="0">
                <a:solidFill>
                  <a:schemeClr val="tx1"/>
                </a:solidFill>
                <a:effectLst>
                  <a:outerShdw blurRad="38100" dist="38100" dir="2700000" algn="tl">
                    <a:srgbClr val="C0C0C0"/>
                  </a:outerShdw>
                </a:effectLst>
                <a:latin typeface="Calibri" panose="020F0502020204030204" pitchFamily="34" charset="0"/>
              </a:rPr>
              <a:t>İSTATİSTİK </a:t>
            </a:r>
            <a:r>
              <a:rPr lang="tr-TR" sz="4000" dirty="0" smtClean="0">
                <a:solidFill>
                  <a:schemeClr val="tx1"/>
                </a:solidFill>
                <a:latin typeface="Calibri" panose="020F0502020204030204" pitchFamily="34" charset="0"/>
              </a:rPr>
              <a:t> </a:t>
            </a:r>
            <a:br>
              <a:rPr lang="tr-TR" sz="4000" dirty="0" smtClean="0">
                <a:solidFill>
                  <a:schemeClr val="tx1"/>
                </a:solidFill>
                <a:latin typeface="Calibri" panose="020F0502020204030204" pitchFamily="34" charset="0"/>
              </a:rPr>
            </a:br>
            <a:r>
              <a:rPr lang="tr-TR" sz="4000" dirty="0" smtClean="0">
                <a:solidFill>
                  <a:schemeClr val="tx1"/>
                </a:solidFill>
                <a:latin typeface="Calibri" panose="020F0502020204030204" pitchFamily="34" charset="0"/>
              </a:rPr>
              <a:t>2. </a:t>
            </a:r>
            <a:r>
              <a:rPr lang="tr-TR" sz="4000" dirty="0">
                <a:solidFill>
                  <a:schemeClr val="tx1"/>
                </a:solidFill>
                <a:latin typeface="Calibri" panose="020F0502020204030204" pitchFamily="34" charset="0"/>
              </a:rPr>
              <a:t>H</a:t>
            </a:r>
            <a:r>
              <a:rPr lang="tr-TR" sz="4000" dirty="0" smtClean="0">
                <a:solidFill>
                  <a:schemeClr val="tx1"/>
                </a:solidFill>
                <a:latin typeface="Calibri" panose="020F0502020204030204" pitchFamily="34" charset="0"/>
              </a:rPr>
              <a:t>afta</a:t>
            </a:r>
            <a:br>
              <a:rPr lang="tr-TR" sz="4000" dirty="0" smtClean="0">
                <a:solidFill>
                  <a:schemeClr val="tx1"/>
                </a:solidFill>
                <a:latin typeface="Calibri" panose="020F0502020204030204" pitchFamily="34" charset="0"/>
              </a:rPr>
            </a:br>
            <a:r>
              <a:rPr lang="tr-TR" sz="4000" dirty="0" smtClean="0">
                <a:solidFill>
                  <a:schemeClr val="tx1"/>
                </a:solidFill>
                <a:latin typeface="Calibri" panose="020F0502020204030204" pitchFamily="34" charset="0"/>
              </a:rPr>
              <a:t/>
            </a:r>
            <a:br>
              <a:rPr lang="tr-TR" sz="4000" dirty="0" smtClean="0">
                <a:solidFill>
                  <a:schemeClr val="tx1"/>
                </a:solidFill>
                <a:latin typeface="Calibri" panose="020F0502020204030204" pitchFamily="34" charset="0"/>
              </a:rPr>
            </a:br>
            <a:r>
              <a:rPr lang="tr-TR" altLang="en-US" sz="2800" dirty="0">
                <a:solidFill>
                  <a:schemeClr val="tx1"/>
                </a:solidFill>
              </a:rPr>
              <a:t>Verilerin Özetlenmesi ve Grafikle Gösterilmesi</a:t>
            </a:r>
            <a:endParaRPr lang="tr-TR" sz="4000" dirty="0" smtClean="0">
              <a:solidFill>
                <a:schemeClr val="tx1"/>
              </a:solidFill>
              <a:latin typeface="Calibri" panose="020F0502020204030204" pitchFamily="34" charset="0"/>
            </a:endParaRPr>
          </a:p>
        </p:txBody>
      </p:sp>
      <p:sp>
        <p:nvSpPr>
          <p:cNvPr id="3075" name="5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4033CEB-6368-41CA-829E-8147C19D3852}" type="slidenum">
              <a:rPr lang="tr-TR" altLang="en-US" b="0" i="0" smtClean="0"/>
              <a:pPr eaLnBrk="1" hangingPunct="1"/>
              <a:t>1</a:t>
            </a:fld>
            <a:endParaRPr lang="tr-TR" altLang="en-US" b="0" i="0" smtClean="0"/>
          </a:p>
        </p:txBody>
      </p:sp>
    </p:spTree>
    <p:extLst>
      <p:ext uri="{BB962C8B-B14F-4D97-AF65-F5344CB8AC3E}">
        <p14:creationId xmlns:p14="http://schemas.microsoft.com/office/powerpoint/2010/main" val="3977021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50521E6-CFD7-4F9F-B2DD-55C1B1FE99AE}" type="slidenum">
              <a:rPr lang="en-US" altLang="en-US" sz="1200" b="0" i="0">
                <a:solidFill>
                  <a:srgbClr val="000000"/>
                </a:solidFill>
                <a:latin typeface="Arial Black" pitchFamily="34" charset="0"/>
                <a:cs typeface="Arial" charset="0"/>
              </a:rPr>
              <a:pPr algn="r" eaLnBrk="1" hangingPunct="1"/>
              <a:t>2</a:t>
            </a:fld>
            <a:endParaRPr lang="en-US" altLang="en-US" sz="1200" b="0" i="0">
              <a:solidFill>
                <a:srgbClr val="000000"/>
              </a:solidFill>
              <a:latin typeface="Arial Black" pitchFamily="34" charset="0"/>
              <a:cs typeface="Arial" charset="0"/>
            </a:endParaRPr>
          </a:p>
        </p:txBody>
      </p:sp>
      <p:sp>
        <p:nvSpPr>
          <p:cNvPr id="409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C737694-33A6-4ED7-AAA4-CD82E652B315}"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410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143F548-D106-4FB8-98E2-C9976AADC8A2}" type="slidenum">
              <a:rPr lang="en-US" altLang="en-US" sz="1200" b="0" i="0">
                <a:solidFill>
                  <a:srgbClr val="000000"/>
                </a:solidFill>
                <a:latin typeface="Arial Black" pitchFamily="34" charset="0"/>
                <a:cs typeface="Arial" charset="0"/>
              </a:rPr>
              <a:pPr algn="r" eaLnBrk="1" hangingPunct="1"/>
              <a:t>2</a:t>
            </a:fld>
            <a:endParaRPr lang="en-US" altLang="en-US" sz="1200" b="0" i="0">
              <a:solidFill>
                <a:srgbClr val="000000"/>
              </a:solidFill>
              <a:latin typeface="Arial Black" pitchFamily="34" charset="0"/>
              <a:cs typeface="Arial" charset="0"/>
            </a:endParaRPr>
          </a:p>
        </p:txBody>
      </p:sp>
      <p:sp>
        <p:nvSpPr>
          <p:cNvPr id="410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507A523E-7BD1-45ED-9258-D4262F4D9E0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4103" name="Rectangle 3"/>
          <p:cNvSpPr>
            <a:spLocks noGrp="1" noChangeArrowheads="1"/>
          </p:cNvSpPr>
          <p:nvPr>
            <p:ph type="body" idx="4294967295"/>
          </p:nvPr>
        </p:nvSpPr>
        <p:spPr>
          <a:xfrm>
            <a:off x="272844" y="489269"/>
            <a:ext cx="8340213" cy="4119601"/>
          </a:xfrm>
        </p:spPr>
        <p:txBody>
          <a:bodyPr>
            <a:normAutofit fontScale="92500" lnSpcReduction="10000"/>
          </a:bodyPr>
          <a:lstStyle/>
          <a:p>
            <a:pPr eaLnBrk="1" hangingPunct="1"/>
            <a:r>
              <a:rPr lang="tr-TR" altLang="en-US" dirty="0" smtClean="0">
                <a:solidFill>
                  <a:schemeClr val="tx1"/>
                </a:solidFill>
                <a:latin typeface="Calibri" pitchFamily="34" charset="0"/>
                <a:cs typeface="Calibri" pitchFamily="34" charset="0"/>
              </a:rPr>
              <a:t>Frekans Dağılımları</a:t>
            </a:r>
          </a:p>
          <a:p>
            <a:pPr lvl="1" eaLnBrk="1" hangingPunct="1"/>
            <a:r>
              <a:rPr lang="tr-TR" altLang="en-US" dirty="0" smtClean="0">
                <a:solidFill>
                  <a:schemeClr val="tx1"/>
                </a:solidFill>
                <a:latin typeface="Calibri" pitchFamily="34" charset="0"/>
                <a:cs typeface="Calibri" pitchFamily="34" charset="0"/>
              </a:rPr>
              <a:t>Basit Frekans Dağılımı</a:t>
            </a:r>
          </a:p>
          <a:p>
            <a:pPr lvl="1" eaLnBrk="1" hangingPunct="1"/>
            <a:r>
              <a:rPr lang="tr-TR" altLang="en-US" dirty="0" smtClean="0">
                <a:solidFill>
                  <a:schemeClr val="tx1"/>
                </a:solidFill>
                <a:latin typeface="Calibri" pitchFamily="34" charset="0"/>
                <a:cs typeface="Calibri" pitchFamily="34" charset="0"/>
              </a:rPr>
              <a:t>Gruplandırılmış Frekans Dağılımı</a:t>
            </a:r>
          </a:p>
          <a:p>
            <a:pPr eaLnBrk="1" hangingPunct="1"/>
            <a:r>
              <a:rPr lang="tr-TR" altLang="en-US" dirty="0" smtClean="0">
                <a:solidFill>
                  <a:schemeClr val="tx1"/>
                </a:solidFill>
                <a:latin typeface="Calibri" pitchFamily="34" charset="0"/>
                <a:cs typeface="Calibri" pitchFamily="34" charset="0"/>
              </a:rPr>
              <a:t>Verilerin Grafikle Gösterilmesi</a:t>
            </a:r>
          </a:p>
          <a:p>
            <a:pPr lvl="1" eaLnBrk="1" hangingPunct="1"/>
            <a:r>
              <a:rPr lang="tr-TR" altLang="en-US" dirty="0" smtClean="0">
                <a:solidFill>
                  <a:schemeClr val="tx1"/>
                </a:solidFill>
                <a:latin typeface="Calibri" pitchFamily="34" charset="0"/>
                <a:cs typeface="Calibri" pitchFamily="34" charset="0"/>
              </a:rPr>
              <a:t>Bar Grafik</a:t>
            </a:r>
          </a:p>
          <a:p>
            <a:pPr lvl="1" eaLnBrk="1" hangingPunct="1"/>
            <a:r>
              <a:rPr lang="tr-TR" altLang="en-US" dirty="0" smtClean="0">
                <a:solidFill>
                  <a:schemeClr val="tx1"/>
                </a:solidFill>
                <a:latin typeface="Calibri" pitchFamily="34" charset="0"/>
                <a:cs typeface="Calibri" pitchFamily="34" charset="0"/>
              </a:rPr>
              <a:t>Histogram</a:t>
            </a:r>
          </a:p>
          <a:p>
            <a:pPr lvl="1" eaLnBrk="1" hangingPunct="1"/>
            <a:r>
              <a:rPr lang="tr-TR" altLang="en-US" dirty="0" smtClean="0">
                <a:solidFill>
                  <a:schemeClr val="tx1"/>
                </a:solidFill>
                <a:latin typeface="Calibri" pitchFamily="34" charset="0"/>
                <a:cs typeface="Calibri" pitchFamily="34" charset="0"/>
              </a:rPr>
              <a:t>Frekans Poligonu</a:t>
            </a:r>
          </a:p>
          <a:p>
            <a:pPr lvl="1" eaLnBrk="1" hangingPunct="1"/>
            <a:r>
              <a:rPr lang="tr-TR" altLang="en-US" dirty="0" smtClean="0">
                <a:solidFill>
                  <a:schemeClr val="tx1"/>
                </a:solidFill>
                <a:latin typeface="Calibri" pitchFamily="34" charset="0"/>
                <a:cs typeface="Calibri" pitchFamily="34" charset="0"/>
              </a:rPr>
              <a:t>Çizgi Grafiği</a:t>
            </a:r>
          </a:p>
          <a:p>
            <a:pPr lvl="1" eaLnBrk="1" hangingPunct="1"/>
            <a:r>
              <a:rPr lang="tr-TR" altLang="en-US" dirty="0" smtClean="0">
                <a:solidFill>
                  <a:schemeClr val="tx1"/>
                </a:solidFill>
                <a:latin typeface="Calibri" pitchFamily="34" charset="0"/>
                <a:cs typeface="Calibri" pitchFamily="34" charset="0"/>
              </a:rPr>
              <a:t>Pasta ya da Daire Grafiği</a:t>
            </a:r>
          </a:p>
          <a:p>
            <a:pPr eaLnBrk="1" hangingPunct="1"/>
            <a:endParaRPr lang="en-US" altLang="en-US" dirty="0" smtClean="0"/>
          </a:p>
        </p:txBody>
      </p:sp>
    </p:spTree>
    <p:extLst>
      <p:ext uri="{BB962C8B-B14F-4D97-AF65-F5344CB8AC3E}">
        <p14:creationId xmlns:p14="http://schemas.microsoft.com/office/powerpoint/2010/main" val="3172090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5359A0A9-1A68-490A-BD96-604B1F2ECDFF}" type="slidenum">
              <a:rPr lang="en-US" altLang="en-US" sz="1200" b="0" i="0">
                <a:solidFill>
                  <a:srgbClr val="000000"/>
                </a:solidFill>
                <a:latin typeface="Arial Black" pitchFamily="34" charset="0"/>
                <a:cs typeface="Arial" charset="0"/>
              </a:rPr>
              <a:pPr algn="r" eaLnBrk="1" hangingPunct="1"/>
              <a:t>3</a:t>
            </a:fld>
            <a:endParaRPr lang="en-US" altLang="en-US" sz="1200" b="0" i="0">
              <a:solidFill>
                <a:srgbClr val="000000"/>
              </a:solidFill>
              <a:latin typeface="Arial Black" pitchFamily="34" charset="0"/>
              <a:cs typeface="Arial" charset="0"/>
            </a:endParaRPr>
          </a:p>
        </p:txBody>
      </p:sp>
      <p:sp>
        <p:nvSpPr>
          <p:cNvPr id="512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4347CAC-D892-469F-8849-9ED92FBE404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512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A8EC406-C4CF-439C-871A-6B2F475D87A1}" type="slidenum">
              <a:rPr lang="en-US" altLang="en-US" sz="1200" b="0" i="0">
                <a:solidFill>
                  <a:srgbClr val="000000"/>
                </a:solidFill>
                <a:latin typeface="Arial Black" pitchFamily="34" charset="0"/>
                <a:cs typeface="Arial" charset="0"/>
              </a:rPr>
              <a:pPr algn="r" eaLnBrk="1" hangingPunct="1"/>
              <a:t>3</a:t>
            </a:fld>
            <a:endParaRPr lang="en-US" altLang="en-US" sz="1200" b="0" i="0">
              <a:solidFill>
                <a:srgbClr val="000000"/>
              </a:solidFill>
              <a:latin typeface="Arial Black" pitchFamily="34" charset="0"/>
              <a:cs typeface="Arial" charset="0"/>
            </a:endParaRPr>
          </a:p>
        </p:txBody>
      </p:sp>
      <p:sp>
        <p:nvSpPr>
          <p:cNvPr id="512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D6AAB451-B1C1-4BF4-A023-2EFDAE8041DD}"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4102" name="Rectangle 2"/>
          <p:cNvSpPr>
            <a:spLocks noGrp="1" noChangeArrowheads="1"/>
          </p:cNvSpPr>
          <p:nvPr>
            <p:ph type="title" idx="4294967295"/>
          </p:nvPr>
        </p:nvSpPr>
        <p:spPr>
          <a:xfrm>
            <a:off x="0" y="205979"/>
            <a:ext cx="8229600" cy="417909"/>
          </a:xfrm>
        </p:spPr>
        <p:txBody>
          <a:bodyPr>
            <a:normAutofit fontScale="90000"/>
          </a:bodyPr>
          <a:lstStyle/>
          <a:p>
            <a:pPr eaLnBrk="1" fontAlgn="auto" hangingPunct="1">
              <a:spcAft>
                <a:spcPts val="0"/>
              </a:spcAft>
              <a:defRPr/>
            </a:pPr>
            <a:r>
              <a:rPr lang="tr-TR" altLang="en-US" sz="3200" dirty="0" smtClean="0">
                <a:solidFill>
                  <a:schemeClr val="tx1"/>
                </a:solidFill>
              </a:rPr>
              <a:t>Frekans Dağılımları</a:t>
            </a:r>
          </a:p>
        </p:txBody>
      </p:sp>
      <p:sp>
        <p:nvSpPr>
          <p:cNvPr id="5127" name="Rectangle 3"/>
          <p:cNvSpPr>
            <a:spLocks noGrp="1" noChangeArrowheads="1"/>
          </p:cNvSpPr>
          <p:nvPr>
            <p:ph type="body" idx="4294967295"/>
          </p:nvPr>
        </p:nvSpPr>
        <p:spPr>
          <a:xfrm>
            <a:off x="1" y="844154"/>
            <a:ext cx="8686799" cy="3996928"/>
          </a:xfrm>
        </p:spPr>
        <p:txBody>
          <a:bodyPr>
            <a:normAutofit/>
          </a:bodyPr>
          <a:lstStyle/>
          <a:p>
            <a:pPr eaLnBrk="1" hangingPunct="1">
              <a:lnSpc>
                <a:spcPct val="150000"/>
              </a:lnSpc>
            </a:pPr>
            <a:r>
              <a:rPr lang="tr-TR" altLang="en-US" sz="2000" dirty="0" smtClean="0">
                <a:solidFill>
                  <a:schemeClr val="tx1"/>
                </a:solidFill>
                <a:latin typeface="Calibri" pitchFamily="34" charset="0"/>
                <a:cs typeface="Calibri" pitchFamily="34" charset="0"/>
              </a:rPr>
              <a:t>Gözlem ya da kayıt yoluyla elde edilen ve işlenmemiş, anlamlı hale getirilmemiş sayılar yığını “ham veri” olarak kabul edilir. </a:t>
            </a:r>
          </a:p>
          <a:p>
            <a:pPr eaLnBrk="1" hangingPunct="1">
              <a:lnSpc>
                <a:spcPct val="150000"/>
              </a:lnSpc>
            </a:pPr>
            <a:r>
              <a:rPr lang="tr-TR" altLang="en-US" sz="2000" dirty="0" smtClean="0">
                <a:solidFill>
                  <a:schemeClr val="tx1"/>
                </a:solidFill>
                <a:latin typeface="Calibri" pitchFamily="34" charset="0"/>
                <a:cs typeface="Calibri" pitchFamily="34" charset="0"/>
              </a:rPr>
              <a:t>Ham verilerin düzenlenmesinde, özetlenmesinde, anlamlı ve anlaşılır hale getirilmesinde en sık kullanılan yöntemlerden biri, bu verilerin frekans dağılımlarının verilmesidir. </a:t>
            </a:r>
          </a:p>
          <a:p>
            <a:pPr eaLnBrk="1" hangingPunct="1">
              <a:lnSpc>
                <a:spcPct val="150000"/>
              </a:lnSpc>
            </a:pPr>
            <a:r>
              <a:rPr lang="tr-TR" altLang="en-US" sz="2000" dirty="0" smtClean="0">
                <a:solidFill>
                  <a:schemeClr val="tx1"/>
                </a:solidFill>
                <a:latin typeface="Calibri" pitchFamily="34" charset="0"/>
                <a:cs typeface="Calibri" pitchFamily="34" charset="0"/>
              </a:rPr>
              <a:t>Frekans dağılımlarının verilmesi ile karışık halde bulunan puanlamalar derlenir, puanlar </a:t>
            </a:r>
            <a:r>
              <a:rPr lang="tr-TR" altLang="en-US" sz="2000" u="sng" dirty="0" smtClean="0">
                <a:solidFill>
                  <a:schemeClr val="tx1"/>
                </a:solidFill>
                <a:latin typeface="Calibri" pitchFamily="34" charset="0"/>
                <a:cs typeface="Calibri" pitchFamily="34" charset="0"/>
              </a:rPr>
              <a:t>yüksekten düşüğe </a:t>
            </a:r>
            <a:r>
              <a:rPr lang="tr-TR" altLang="en-US" sz="2000" dirty="0" smtClean="0">
                <a:solidFill>
                  <a:schemeClr val="tx1"/>
                </a:solidFill>
                <a:latin typeface="Calibri" pitchFamily="34" charset="0"/>
                <a:cs typeface="Calibri" pitchFamily="34" charset="0"/>
              </a:rPr>
              <a:t>ya da tersi biçimde sıralanabilir ve puanlar hakkında yorumlar yapılabilir. </a:t>
            </a:r>
          </a:p>
        </p:txBody>
      </p:sp>
    </p:spTree>
    <p:extLst>
      <p:ext uri="{BB962C8B-B14F-4D97-AF65-F5344CB8AC3E}">
        <p14:creationId xmlns:p14="http://schemas.microsoft.com/office/powerpoint/2010/main" val="1330582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BF20EB23-DA4F-44BC-80FE-0724E078BE7F}" type="slidenum">
              <a:rPr lang="en-US" altLang="en-US" sz="1200" b="0" i="0">
                <a:solidFill>
                  <a:srgbClr val="000000"/>
                </a:solidFill>
                <a:latin typeface="Arial Black" pitchFamily="34" charset="0"/>
                <a:cs typeface="Arial" charset="0"/>
              </a:rPr>
              <a:pPr algn="r" eaLnBrk="1" hangingPunct="1"/>
              <a:t>4</a:t>
            </a:fld>
            <a:endParaRPr lang="en-US" altLang="en-US" sz="1200" b="0" i="0">
              <a:solidFill>
                <a:srgbClr val="000000"/>
              </a:solidFill>
              <a:latin typeface="Arial Black" pitchFamily="34" charset="0"/>
              <a:cs typeface="Arial" charset="0"/>
            </a:endParaRPr>
          </a:p>
        </p:txBody>
      </p:sp>
      <p:sp>
        <p:nvSpPr>
          <p:cNvPr id="614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55BB576-407E-4649-9B88-9CE8EEC4705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614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76FB1F2-F5DF-47B5-A156-C0009B0B0EFB}" type="slidenum">
              <a:rPr lang="en-US" altLang="en-US" sz="1200" b="0" i="0">
                <a:solidFill>
                  <a:srgbClr val="000000"/>
                </a:solidFill>
                <a:latin typeface="Arial Black" pitchFamily="34" charset="0"/>
                <a:cs typeface="Arial" charset="0"/>
              </a:rPr>
              <a:pPr algn="r" eaLnBrk="1" hangingPunct="1"/>
              <a:t>4</a:t>
            </a:fld>
            <a:endParaRPr lang="en-US" altLang="en-US" sz="1200" b="0" i="0">
              <a:solidFill>
                <a:srgbClr val="000000"/>
              </a:solidFill>
              <a:latin typeface="Arial Black" pitchFamily="34" charset="0"/>
              <a:cs typeface="Arial" charset="0"/>
            </a:endParaRPr>
          </a:p>
        </p:txBody>
      </p:sp>
      <p:sp>
        <p:nvSpPr>
          <p:cNvPr id="614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FC6F391-9EED-4286-B18A-9709316A4CEF}"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9222" name="Rectangle 2"/>
          <p:cNvSpPr>
            <a:spLocks noGrp="1" noChangeArrowheads="1"/>
          </p:cNvSpPr>
          <p:nvPr>
            <p:ph type="title" idx="4294967295"/>
          </p:nvPr>
        </p:nvSpPr>
        <p:spPr>
          <a:xfrm>
            <a:off x="0" y="205979"/>
            <a:ext cx="8229600" cy="372665"/>
          </a:xfrm>
        </p:spPr>
        <p:txBody>
          <a:bodyPr>
            <a:normAutofit fontScale="90000"/>
          </a:bodyPr>
          <a:lstStyle/>
          <a:p>
            <a:pPr eaLnBrk="1" fontAlgn="auto" hangingPunct="1">
              <a:spcAft>
                <a:spcPts val="0"/>
              </a:spcAft>
              <a:defRPr/>
            </a:pPr>
            <a:r>
              <a:rPr lang="tr-TR" altLang="en-US" sz="3200" dirty="0"/>
              <a:t>Frekans Dağılımları</a:t>
            </a:r>
          </a:p>
        </p:txBody>
      </p:sp>
      <p:sp>
        <p:nvSpPr>
          <p:cNvPr id="6151" name="Rectangle 3"/>
          <p:cNvSpPr>
            <a:spLocks noGrp="1" noChangeArrowheads="1"/>
          </p:cNvSpPr>
          <p:nvPr>
            <p:ph type="body" idx="4294967295"/>
          </p:nvPr>
        </p:nvSpPr>
        <p:spPr>
          <a:xfrm>
            <a:off x="0" y="844153"/>
            <a:ext cx="8686800" cy="3556397"/>
          </a:xfrm>
        </p:spPr>
        <p:txBody>
          <a:bodyPr/>
          <a:lstStyle/>
          <a:p>
            <a:pPr eaLnBrk="1" hangingPunct="1"/>
            <a:r>
              <a:rPr lang="tr-TR" altLang="en-US" smtClean="0"/>
              <a:t>Ham Puanlar</a:t>
            </a:r>
          </a:p>
          <a:p>
            <a:pPr eaLnBrk="1" hangingPunct="1"/>
            <a:endParaRPr lang="tr-TR" altLang="en-US" smtClean="0"/>
          </a:p>
          <a:p>
            <a:pPr eaLnBrk="1" hangingPunct="1"/>
            <a:endParaRPr lang="tr-TR" altLang="en-US" smtClean="0"/>
          </a:p>
          <a:p>
            <a:pPr eaLnBrk="1" hangingPunct="1"/>
            <a:endParaRPr lang="tr-TR" altLang="en-US" smtClean="0"/>
          </a:p>
          <a:p>
            <a:pPr eaLnBrk="1" hangingPunct="1"/>
            <a:endParaRPr lang="tr-TR" altLang="en-US" smtClean="0"/>
          </a:p>
          <a:p>
            <a:pPr eaLnBrk="1" hangingPunct="1"/>
            <a:r>
              <a:rPr lang="tr-TR" altLang="en-US" smtClean="0"/>
              <a:t>Sıralanmış Puanlar</a:t>
            </a:r>
          </a:p>
        </p:txBody>
      </p:sp>
      <p:pic>
        <p:nvPicPr>
          <p:cNvPr id="6152" name="Picture 4" descr="DSCN2724"/>
          <p:cNvPicPr>
            <a:picLocks noChangeAspect="1" noChangeArrowheads="1"/>
          </p:cNvPicPr>
          <p:nvPr/>
        </p:nvPicPr>
        <p:blipFill>
          <a:blip r:embed="rId2" cstate="print">
            <a:lum bright="12000"/>
            <a:extLst>
              <a:ext uri="{28A0092B-C50C-407E-A947-70E740481C1C}">
                <a14:useLocalDpi xmlns:a14="http://schemas.microsoft.com/office/drawing/2010/main" val="0"/>
              </a:ext>
            </a:extLst>
          </a:blip>
          <a:srcRect/>
          <a:stretch>
            <a:fillRect/>
          </a:stretch>
        </p:blipFill>
        <p:spPr bwMode="auto">
          <a:xfrm>
            <a:off x="808038" y="1523924"/>
            <a:ext cx="7693025" cy="103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5" descr="DSCN2727"/>
          <p:cNvPicPr>
            <a:picLocks noChangeAspect="1" noChangeArrowheads="1"/>
          </p:cNvPicPr>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2143125" y="2782491"/>
            <a:ext cx="4725988" cy="209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01795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0DA6874-6B95-4ACF-B8C9-A44724B7C128}" type="slidenum">
              <a:rPr lang="en-US" altLang="en-US" sz="1200" b="0" i="0">
                <a:solidFill>
                  <a:srgbClr val="000000"/>
                </a:solidFill>
                <a:latin typeface="Arial Black" pitchFamily="34" charset="0"/>
                <a:cs typeface="Arial" charset="0"/>
              </a:rPr>
              <a:pPr algn="r" eaLnBrk="1" hangingPunct="1"/>
              <a:t>5</a:t>
            </a:fld>
            <a:endParaRPr lang="en-US" altLang="en-US" sz="1200" b="0" i="0">
              <a:solidFill>
                <a:srgbClr val="000000"/>
              </a:solidFill>
              <a:latin typeface="Arial Black" pitchFamily="34" charset="0"/>
              <a:cs typeface="Arial" charset="0"/>
            </a:endParaRPr>
          </a:p>
        </p:txBody>
      </p:sp>
      <p:sp>
        <p:nvSpPr>
          <p:cNvPr id="717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5EA8D33-4B39-4B50-A259-3E13BFBCB52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717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B673395-F105-46EB-BCF2-C128957794AA}" type="slidenum">
              <a:rPr lang="en-US" altLang="en-US" sz="1200" b="0" i="0">
                <a:solidFill>
                  <a:srgbClr val="000000"/>
                </a:solidFill>
                <a:latin typeface="Arial Black" pitchFamily="34" charset="0"/>
                <a:cs typeface="Arial" charset="0"/>
              </a:rPr>
              <a:pPr algn="r" eaLnBrk="1" hangingPunct="1"/>
              <a:t>5</a:t>
            </a:fld>
            <a:endParaRPr lang="en-US" altLang="en-US" sz="1200" b="0" i="0">
              <a:solidFill>
                <a:srgbClr val="000000"/>
              </a:solidFill>
              <a:latin typeface="Arial Black" pitchFamily="34" charset="0"/>
              <a:cs typeface="Arial" charset="0"/>
            </a:endParaRPr>
          </a:p>
        </p:txBody>
      </p:sp>
      <p:sp>
        <p:nvSpPr>
          <p:cNvPr id="717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B263DE1-8C4B-43C4-AACD-C61E0AE8CFA2}"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0246" name="Rectangle 2"/>
          <p:cNvSpPr>
            <a:spLocks noGrp="1" noChangeArrowheads="1"/>
          </p:cNvSpPr>
          <p:nvPr>
            <p:ph type="title" idx="4294967295"/>
          </p:nvPr>
        </p:nvSpPr>
        <p:spPr>
          <a:xfrm>
            <a:off x="0" y="398860"/>
            <a:ext cx="8229600" cy="282178"/>
          </a:xfrm>
        </p:spPr>
        <p:txBody>
          <a:bodyPr>
            <a:noAutofit/>
          </a:bodyPr>
          <a:lstStyle/>
          <a:p>
            <a:pPr eaLnBrk="1" fontAlgn="auto" hangingPunct="1">
              <a:spcAft>
                <a:spcPts val="0"/>
              </a:spcAft>
              <a:defRPr/>
            </a:pPr>
            <a:r>
              <a:rPr lang="tr-TR" altLang="en-US" sz="2800" dirty="0">
                <a:solidFill>
                  <a:schemeClr val="tx1"/>
                </a:solidFill>
              </a:rPr>
              <a:t>Basit Frekans Dağılımı</a:t>
            </a:r>
          </a:p>
        </p:txBody>
      </p:sp>
      <p:sp>
        <p:nvSpPr>
          <p:cNvPr id="7175" name="Rectangle 3"/>
          <p:cNvSpPr>
            <a:spLocks noGrp="1" noChangeArrowheads="1"/>
          </p:cNvSpPr>
          <p:nvPr>
            <p:ph type="body" idx="4294967295"/>
          </p:nvPr>
        </p:nvSpPr>
        <p:spPr>
          <a:xfrm>
            <a:off x="0" y="897732"/>
            <a:ext cx="5329238" cy="4104085"/>
          </a:xfrm>
        </p:spPr>
        <p:txBody>
          <a:bodyPr>
            <a:normAutofit/>
          </a:bodyPr>
          <a:lstStyle/>
          <a:p>
            <a:pPr eaLnBrk="1" hangingPunct="1">
              <a:lnSpc>
                <a:spcPct val="150000"/>
              </a:lnSpc>
            </a:pPr>
            <a:r>
              <a:rPr lang="tr-TR" altLang="en-US" sz="2000" dirty="0" smtClean="0">
                <a:solidFill>
                  <a:schemeClr val="tx1"/>
                </a:solidFill>
                <a:latin typeface="Calibri" pitchFamily="34" charset="0"/>
                <a:cs typeface="Calibri" pitchFamily="34" charset="0"/>
              </a:rPr>
              <a:t>Basit frekans dağılımı, her puan değerinin kaç sefer tekrarlandığını gösterir. Frekans “f” harfi ile gösterilir. </a:t>
            </a:r>
          </a:p>
          <a:p>
            <a:pPr eaLnBrk="1" hangingPunct="1">
              <a:lnSpc>
                <a:spcPct val="150000"/>
              </a:lnSpc>
            </a:pPr>
            <a:r>
              <a:rPr lang="tr-TR" altLang="en-US" sz="2000" dirty="0" smtClean="0">
                <a:solidFill>
                  <a:schemeClr val="tx1"/>
                </a:solidFill>
                <a:latin typeface="Calibri" pitchFamily="34" charset="0"/>
                <a:cs typeface="Calibri" pitchFamily="34" charset="0"/>
              </a:rPr>
              <a:t>Frekans tablosu hazırlanırken; tüm puanlar gösterilir. İstenirse öğrencilerin almadıkları diğer puanlar da verilebilir. </a:t>
            </a:r>
          </a:p>
          <a:p>
            <a:pPr eaLnBrk="1" hangingPunct="1">
              <a:lnSpc>
                <a:spcPct val="150000"/>
              </a:lnSpc>
            </a:pPr>
            <a:r>
              <a:rPr lang="tr-TR" altLang="en-US" sz="2000" dirty="0" smtClean="0">
                <a:solidFill>
                  <a:schemeClr val="tx1"/>
                </a:solidFill>
                <a:latin typeface="Calibri" pitchFamily="34" charset="0"/>
                <a:cs typeface="Calibri" pitchFamily="34" charset="0"/>
              </a:rPr>
              <a:t>Toplamalı frekans, frekans değerlerinin </a:t>
            </a:r>
            <a:r>
              <a:rPr lang="tr-TR" altLang="en-US" sz="2000" dirty="0" err="1" smtClean="0">
                <a:solidFill>
                  <a:schemeClr val="tx1"/>
                </a:solidFill>
                <a:latin typeface="Calibri" pitchFamily="34" charset="0"/>
                <a:cs typeface="Calibri" pitchFamily="34" charset="0"/>
              </a:rPr>
              <a:t>ard</a:t>
            </a:r>
            <a:r>
              <a:rPr lang="tr-TR" altLang="en-US" sz="2000" dirty="0" smtClean="0">
                <a:solidFill>
                  <a:schemeClr val="tx1"/>
                </a:solidFill>
                <a:latin typeface="Calibri" pitchFamily="34" charset="0"/>
                <a:cs typeface="Calibri" pitchFamily="34" charset="0"/>
              </a:rPr>
              <a:t> arda toplanması ile elde edilir. </a:t>
            </a:r>
          </a:p>
        </p:txBody>
      </p:sp>
      <p:pic>
        <p:nvPicPr>
          <p:cNvPr id="7176" name="Picture 4" descr="DSCN2723"/>
          <p:cNvPicPr>
            <a:picLocks noChangeAspect="1" noChangeArrowheads="1"/>
          </p:cNvPicPr>
          <p:nvPr/>
        </p:nvPicPr>
        <p:blipFill>
          <a:blip r:embed="rId2" cstate="print">
            <a:lum bright="12000"/>
            <a:extLst>
              <a:ext uri="{28A0092B-C50C-407E-A947-70E740481C1C}">
                <a14:useLocalDpi xmlns:a14="http://schemas.microsoft.com/office/drawing/2010/main" val="0"/>
              </a:ext>
            </a:extLst>
          </a:blip>
          <a:srcRect/>
          <a:stretch>
            <a:fillRect/>
          </a:stretch>
        </p:blipFill>
        <p:spPr bwMode="auto">
          <a:xfrm>
            <a:off x="6019801" y="726281"/>
            <a:ext cx="28733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9342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CB6813F-9E40-4D23-B91C-339A0BC84331}" type="slidenum">
              <a:rPr lang="en-US" altLang="en-US" sz="1200" b="0" i="0">
                <a:solidFill>
                  <a:srgbClr val="000000"/>
                </a:solidFill>
                <a:latin typeface="Arial Black" pitchFamily="34" charset="0"/>
                <a:cs typeface="Arial" charset="0"/>
              </a:rPr>
              <a:pPr algn="r" eaLnBrk="1" hangingPunct="1"/>
              <a:t>6</a:t>
            </a:fld>
            <a:endParaRPr lang="en-US" altLang="en-US" sz="1200" b="0" i="0">
              <a:solidFill>
                <a:srgbClr val="000000"/>
              </a:solidFill>
              <a:latin typeface="Arial Black" pitchFamily="34" charset="0"/>
              <a:cs typeface="Arial" charset="0"/>
            </a:endParaRPr>
          </a:p>
        </p:txBody>
      </p:sp>
      <p:sp>
        <p:nvSpPr>
          <p:cNvPr id="819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87E80FA-8451-4CE8-9CCC-BF386FC8C70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819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EAD0C53-7766-4887-AFF1-B4FA430C1143}" type="slidenum">
              <a:rPr lang="en-US" altLang="en-US" sz="1200" b="0" i="0">
                <a:solidFill>
                  <a:srgbClr val="000000"/>
                </a:solidFill>
                <a:latin typeface="Arial Black" pitchFamily="34" charset="0"/>
                <a:cs typeface="Arial" charset="0"/>
              </a:rPr>
              <a:pPr algn="r" eaLnBrk="1" hangingPunct="1"/>
              <a:t>6</a:t>
            </a:fld>
            <a:endParaRPr lang="en-US" altLang="en-US" sz="1200" b="0" i="0">
              <a:solidFill>
                <a:srgbClr val="000000"/>
              </a:solidFill>
              <a:latin typeface="Arial Black" pitchFamily="34" charset="0"/>
              <a:cs typeface="Arial" charset="0"/>
            </a:endParaRPr>
          </a:p>
        </p:txBody>
      </p:sp>
      <p:sp>
        <p:nvSpPr>
          <p:cNvPr id="8197"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D5A91722-8D06-4A5C-A33C-9A3165809474}"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2294" name="Rectangle 2"/>
          <p:cNvSpPr>
            <a:spLocks noGrp="1" noChangeArrowheads="1"/>
          </p:cNvSpPr>
          <p:nvPr>
            <p:ph type="title" idx="4294967295"/>
          </p:nvPr>
        </p:nvSpPr>
        <p:spPr>
          <a:xfrm>
            <a:off x="1" y="357188"/>
            <a:ext cx="8302625" cy="270272"/>
          </a:xfrm>
        </p:spPr>
        <p:txBody>
          <a:bodyPr>
            <a:normAutofit fontScale="90000"/>
          </a:bodyPr>
          <a:lstStyle/>
          <a:p>
            <a:pPr eaLnBrk="1" fontAlgn="auto" hangingPunct="1">
              <a:spcAft>
                <a:spcPts val="0"/>
              </a:spcAft>
              <a:defRPr/>
            </a:pPr>
            <a:r>
              <a:rPr lang="tr-TR" altLang="en-US" sz="3200" dirty="0">
                <a:solidFill>
                  <a:schemeClr val="tx1"/>
                </a:solidFill>
              </a:rPr>
              <a:t>Gruplandırılmış Frekans Dağılımı</a:t>
            </a:r>
          </a:p>
        </p:txBody>
      </p:sp>
      <p:sp>
        <p:nvSpPr>
          <p:cNvPr id="8199" name="Rectangle 3"/>
          <p:cNvSpPr>
            <a:spLocks noGrp="1" noChangeArrowheads="1"/>
          </p:cNvSpPr>
          <p:nvPr>
            <p:ph type="body" idx="4294967295"/>
          </p:nvPr>
        </p:nvSpPr>
        <p:spPr>
          <a:xfrm>
            <a:off x="5088194" y="936524"/>
            <a:ext cx="4055807" cy="3842646"/>
          </a:xfrm>
        </p:spPr>
        <p:txBody>
          <a:bodyPr>
            <a:noAutofit/>
          </a:bodyPr>
          <a:lstStyle/>
          <a:p>
            <a:pPr eaLnBrk="1" hangingPunct="1">
              <a:lnSpc>
                <a:spcPct val="150000"/>
              </a:lnSpc>
            </a:pPr>
            <a:r>
              <a:rPr lang="tr-TR" altLang="en-US" sz="2000" dirty="0" smtClean="0">
                <a:solidFill>
                  <a:schemeClr val="tx1"/>
                </a:solidFill>
                <a:latin typeface="Calibri" pitchFamily="34" charset="0"/>
                <a:cs typeface="Calibri" pitchFamily="34" charset="0"/>
              </a:rPr>
              <a:t>Gruplandırılmış frekans dağılımında, belirli puan kategorilerinin oluşturulması için puanlar arasındaki </a:t>
            </a:r>
            <a:r>
              <a:rPr lang="tr-TR" altLang="en-US" sz="2000" dirty="0" err="1" smtClean="0">
                <a:solidFill>
                  <a:schemeClr val="tx1"/>
                </a:solidFill>
                <a:latin typeface="Calibri" pitchFamily="34" charset="0"/>
                <a:cs typeface="Calibri" pitchFamily="34" charset="0"/>
              </a:rPr>
              <a:t>ranjlar</a:t>
            </a:r>
            <a:r>
              <a:rPr lang="tr-TR" altLang="en-US" sz="2000" dirty="0" smtClean="0">
                <a:solidFill>
                  <a:schemeClr val="tx1"/>
                </a:solidFill>
                <a:latin typeface="Calibri" pitchFamily="34" charset="0"/>
                <a:cs typeface="Calibri" pitchFamily="34" charset="0"/>
              </a:rPr>
              <a:t> ya da aralıklar dikkate alınır. </a:t>
            </a:r>
          </a:p>
          <a:p>
            <a:pPr eaLnBrk="1" hangingPunct="1">
              <a:lnSpc>
                <a:spcPct val="150000"/>
              </a:lnSpc>
            </a:pPr>
            <a:r>
              <a:rPr lang="tr-TR" altLang="en-US" sz="2000" dirty="0" smtClean="0">
                <a:solidFill>
                  <a:schemeClr val="tx1"/>
                </a:solidFill>
                <a:latin typeface="Calibri" pitchFamily="34" charset="0"/>
                <a:cs typeface="Calibri" pitchFamily="34" charset="0"/>
              </a:rPr>
              <a:t>Burada grup ya da kategorilerin aralığını gösteren “</a:t>
            </a:r>
            <a:r>
              <a:rPr lang="tr-TR" altLang="en-US" sz="2000" b="1" dirty="0" smtClean="0">
                <a:solidFill>
                  <a:schemeClr val="tx1"/>
                </a:solidFill>
                <a:latin typeface="Calibri" pitchFamily="34" charset="0"/>
                <a:cs typeface="Calibri" pitchFamily="34" charset="0"/>
              </a:rPr>
              <a:t>aralık katsayısı</a:t>
            </a:r>
            <a:r>
              <a:rPr lang="tr-TR" altLang="en-US" sz="2000" dirty="0" smtClean="0">
                <a:solidFill>
                  <a:schemeClr val="tx1"/>
                </a:solidFill>
                <a:latin typeface="Calibri" pitchFamily="34" charset="0"/>
                <a:cs typeface="Calibri" pitchFamily="34" charset="0"/>
              </a:rPr>
              <a:t>” </a:t>
            </a:r>
            <a:r>
              <a:rPr lang="tr-TR" altLang="en-US" sz="2000" dirty="0" err="1" smtClean="0">
                <a:solidFill>
                  <a:schemeClr val="tx1"/>
                </a:solidFill>
                <a:latin typeface="Calibri" pitchFamily="34" charset="0"/>
                <a:cs typeface="Calibri" pitchFamily="34" charset="0"/>
              </a:rPr>
              <a:t>nın</a:t>
            </a:r>
            <a:r>
              <a:rPr lang="tr-TR" altLang="en-US" sz="2000" dirty="0" smtClean="0">
                <a:solidFill>
                  <a:schemeClr val="tx1"/>
                </a:solidFill>
                <a:latin typeface="Calibri" pitchFamily="34" charset="0"/>
                <a:cs typeface="Calibri" pitchFamily="34" charset="0"/>
              </a:rPr>
              <a:t> </a:t>
            </a:r>
            <a:r>
              <a:rPr lang="tr-TR" altLang="en-US" sz="2000" dirty="0" smtClean="0">
                <a:solidFill>
                  <a:schemeClr val="tx1"/>
                </a:solidFill>
                <a:latin typeface="Calibri" pitchFamily="34" charset="0"/>
                <a:cs typeface="Calibri" pitchFamily="34" charset="0"/>
              </a:rPr>
              <a:t>bulunması önemlidir. </a:t>
            </a:r>
          </a:p>
        </p:txBody>
      </p:sp>
      <p:pic>
        <p:nvPicPr>
          <p:cNvPr id="8200" name="Picture 4" descr="DSCN2722"/>
          <p:cNvPicPr>
            <a:picLocks noChangeAspect="1" noChangeArrowheads="1"/>
          </p:cNvPicPr>
          <p:nvPr/>
        </p:nvPicPr>
        <p:blipFill>
          <a:blip r:embed="rId2" cstate="print">
            <a:lum bright="12000"/>
            <a:extLst>
              <a:ext uri="{28A0092B-C50C-407E-A947-70E740481C1C}">
                <a14:useLocalDpi xmlns:a14="http://schemas.microsoft.com/office/drawing/2010/main" val="0"/>
              </a:ext>
            </a:extLst>
          </a:blip>
          <a:srcRect/>
          <a:stretch>
            <a:fillRect/>
          </a:stretch>
        </p:blipFill>
        <p:spPr bwMode="auto">
          <a:xfrm>
            <a:off x="179388" y="1016794"/>
            <a:ext cx="466090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175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820DB05-43DB-4218-A09E-0B7D6607017A}" type="slidenum">
              <a:rPr lang="en-US" altLang="en-US" sz="1200" b="0" i="0">
                <a:solidFill>
                  <a:srgbClr val="000000"/>
                </a:solidFill>
                <a:latin typeface="Arial Black" pitchFamily="34" charset="0"/>
                <a:cs typeface="Arial" charset="0"/>
              </a:rPr>
              <a:pPr algn="r" eaLnBrk="1" hangingPunct="1"/>
              <a:t>7</a:t>
            </a:fld>
            <a:endParaRPr lang="en-US" altLang="en-US" sz="1200" b="0" i="0">
              <a:solidFill>
                <a:srgbClr val="000000"/>
              </a:solidFill>
              <a:latin typeface="Arial Black" pitchFamily="34" charset="0"/>
              <a:cs typeface="Arial" charset="0"/>
            </a:endParaRPr>
          </a:p>
        </p:txBody>
      </p:sp>
      <p:sp>
        <p:nvSpPr>
          <p:cNvPr id="921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CE5116E-C244-487D-BA8F-27F5AB6D943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922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34B62E1D-163E-4161-A4CD-BB13D58359C4}" type="slidenum">
              <a:rPr lang="tr-TR" altLang="en-US" sz="1200" b="0" i="0">
                <a:solidFill>
                  <a:srgbClr val="000000"/>
                </a:solidFill>
                <a:latin typeface="Arial Black" pitchFamily="34" charset="0"/>
                <a:cs typeface="Arial" charset="0"/>
              </a:rPr>
              <a:pPr algn="r" eaLnBrk="1" hangingPunct="1"/>
              <a:t>7</a:t>
            </a:fld>
            <a:endParaRPr lang="tr-TR" altLang="en-US" sz="1200" b="0" i="0">
              <a:solidFill>
                <a:srgbClr val="000000"/>
              </a:solidFill>
              <a:latin typeface="Arial Black" pitchFamily="34" charset="0"/>
              <a:cs typeface="Arial" charset="0"/>
            </a:endParaRPr>
          </a:p>
        </p:txBody>
      </p:sp>
      <p:sp>
        <p:nvSpPr>
          <p:cNvPr id="13317" name="Rectangle 2"/>
          <p:cNvSpPr>
            <a:spLocks noGrp="1" noChangeArrowheads="1"/>
          </p:cNvSpPr>
          <p:nvPr>
            <p:ph type="title" idx="4294967295"/>
          </p:nvPr>
        </p:nvSpPr>
        <p:spPr>
          <a:xfrm>
            <a:off x="0" y="307181"/>
            <a:ext cx="8229600" cy="372666"/>
          </a:xfrm>
        </p:spPr>
        <p:txBody>
          <a:bodyPr>
            <a:normAutofit fontScale="90000"/>
          </a:bodyPr>
          <a:lstStyle/>
          <a:p>
            <a:pPr eaLnBrk="1" fontAlgn="auto" hangingPunct="1">
              <a:spcAft>
                <a:spcPts val="0"/>
              </a:spcAft>
              <a:defRPr/>
            </a:pPr>
            <a:r>
              <a:rPr lang="tr-TR" altLang="en-US" sz="3200" dirty="0">
                <a:solidFill>
                  <a:schemeClr val="tx1"/>
                </a:solidFill>
              </a:rPr>
              <a:t>Gruplandırılmış Frekans Dağılımı</a:t>
            </a:r>
          </a:p>
        </p:txBody>
      </p:sp>
      <p:sp>
        <p:nvSpPr>
          <p:cNvPr id="9222" name="Rectangle 3"/>
          <p:cNvSpPr>
            <a:spLocks noGrp="1" noChangeArrowheads="1"/>
          </p:cNvSpPr>
          <p:nvPr>
            <p:ph type="body" idx="4294967295"/>
          </p:nvPr>
        </p:nvSpPr>
        <p:spPr>
          <a:xfrm>
            <a:off x="-1" y="907026"/>
            <a:ext cx="8863781" cy="3493524"/>
          </a:xfrm>
        </p:spPr>
        <p:txBody>
          <a:bodyPr>
            <a:normAutofit fontScale="77500" lnSpcReduction="20000"/>
          </a:bodyPr>
          <a:lstStyle/>
          <a:p>
            <a:pPr algn="just" eaLnBrk="1" hangingPunct="1">
              <a:lnSpc>
                <a:spcPct val="160000"/>
              </a:lnSpc>
            </a:pPr>
            <a:r>
              <a:rPr lang="tr-TR" altLang="en-US" dirty="0" smtClean="0">
                <a:solidFill>
                  <a:schemeClr val="tx1"/>
                </a:solidFill>
                <a:latin typeface="Calibri" pitchFamily="34" charset="0"/>
                <a:cs typeface="Calibri" pitchFamily="34" charset="0"/>
              </a:rPr>
              <a:t>Gruplandırılmış frekans dağılımını belirlemede aralık açıklığını bulmak için en yüksek ve en düşük puanlar arasındaki fark (</a:t>
            </a:r>
            <a:r>
              <a:rPr lang="tr-TR" altLang="en-US" dirty="0" err="1" smtClean="0">
                <a:solidFill>
                  <a:schemeClr val="tx1"/>
                </a:solidFill>
                <a:latin typeface="Calibri" pitchFamily="34" charset="0"/>
                <a:cs typeface="Calibri" pitchFamily="34" charset="0"/>
              </a:rPr>
              <a:t>ranj</a:t>
            </a:r>
            <a:r>
              <a:rPr lang="tr-TR" altLang="en-US" dirty="0" smtClean="0">
                <a:solidFill>
                  <a:schemeClr val="tx1"/>
                </a:solidFill>
                <a:latin typeface="Calibri" pitchFamily="34" charset="0"/>
                <a:cs typeface="Calibri" pitchFamily="34" charset="0"/>
              </a:rPr>
              <a:t>) belirlenir. Bu değer tahmini grup sayısına bölünür. Grup ya da kategori sayısı 5, 8, 10, 12 ya da 15 olarak alınabilir. </a:t>
            </a:r>
          </a:p>
          <a:p>
            <a:pPr algn="just" eaLnBrk="1" hangingPunct="1">
              <a:lnSpc>
                <a:spcPct val="160000"/>
              </a:lnSpc>
            </a:pPr>
            <a:r>
              <a:rPr lang="tr-TR" altLang="en-US" dirty="0" smtClean="0">
                <a:solidFill>
                  <a:schemeClr val="tx1"/>
                </a:solidFill>
                <a:latin typeface="Calibri" pitchFamily="34" charset="0"/>
                <a:cs typeface="Calibri" pitchFamily="34" charset="0"/>
              </a:rPr>
              <a:t>Az sayıda kategori oluşturma veri kaybına, çok sayıda kategori oluşturma ise işlemlerin güçleşmesine yol açabilir. </a:t>
            </a:r>
          </a:p>
        </p:txBody>
      </p:sp>
    </p:spTree>
    <p:extLst>
      <p:ext uri="{BB962C8B-B14F-4D97-AF65-F5344CB8AC3E}">
        <p14:creationId xmlns:p14="http://schemas.microsoft.com/office/powerpoint/2010/main" val="2809294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99E38D5-4200-4EB7-AAF2-8B89D955F1B9}" type="slidenum">
              <a:rPr lang="en-US" altLang="en-US" sz="1200" b="0" i="0">
                <a:solidFill>
                  <a:srgbClr val="000000"/>
                </a:solidFill>
                <a:latin typeface="Arial Black" pitchFamily="34" charset="0"/>
                <a:cs typeface="Arial" charset="0"/>
              </a:rPr>
              <a:pPr algn="r" eaLnBrk="1" hangingPunct="1"/>
              <a:t>8</a:t>
            </a:fld>
            <a:endParaRPr lang="en-US" altLang="en-US" sz="1200" b="0" i="0">
              <a:solidFill>
                <a:srgbClr val="000000"/>
              </a:solidFill>
              <a:latin typeface="Arial Black" pitchFamily="34" charset="0"/>
              <a:cs typeface="Arial" charset="0"/>
            </a:endParaRPr>
          </a:p>
        </p:txBody>
      </p:sp>
      <p:sp>
        <p:nvSpPr>
          <p:cNvPr id="1024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28D7BFB9-A8E1-4509-AA87-E036EB2A9FA4}"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024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6C29E645-67C3-4627-B5B0-989AA6CFE7F5}" type="slidenum">
              <a:rPr lang="en-US" altLang="en-US" sz="1200" b="0" i="0">
                <a:solidFill>
                  <a:srgbClr val="000000"/>
                </a:solidFill>
                <a:latin typeface="Arial Black" pitchFamily="34" charset="0"/>
                <a:cs typeface="Arial" charset="0"/>
              </a:rPr>
              <a:pPr algn="r" eaLnBrk="1" hangingPunct="1"/>
              <a:t>8</a:t>
            </a:fld>
            <a:endParaRPr lang="en-US" altLang="en-US" sz="1200" b="0" i="0">
              <a:solidFill>
                <a:srgbClr val="000000"/>
              </a:solidFill>
              <a:latin typeface="Arial Black" pitchFamily="34" charset="0"/>
              <a:cs typeface="Arial" charset="0"/>
            </a:endParaRPr>
          </a:p>
        </p:txBody>
      </p:sp>
      <p:sp>
        <p:nvSpPr>
          <p:cNvPr id="10245"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7B70D86-009F-4660-B76C-FAB00BCB24F2}"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pic>
        <p:nvPicPr>
          <p:cNvPr id="10246" name="Picture 4"/>
          <p:cNvPicPr>
            <a:picLocks noChangeAspect="1" noChangeArrowheads="1"/>
          </p:cNvPicPr>
          <p:nvPr/>
        </p:nvPicPr>
        <p:blipFill>
          <a:blip r:embed="rId2">
            <a:extLst>
              <a:ext uri="{28A0092B-C50C-407E-A947-70E740481C1C}">
                <a14:useLocalDpi xmlns:a14="http://schemas.microsoft.com/office/drawing/2010/main" val="0"/>
              </a:ext>
            </a:extLst>
          </a:blip>
          <a:srcRect l="28348" t="40834" r="26184" b="16646"/>
          <a:stretch>
            <a:fillRect/>
          </a:stretch>
        </p:blipFill>
        <p:spPr bwMode="auto">
          <a:xfrm>
            <a:off x="250826" y="498873"/>
            <a:ext cx="8569325" cy="401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3293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FCD183D-27D5-43FB-BEFB-DA1ABD5F487C}" type="slidenum">
              <a:rPr lang="en-US" altLang="en-US" sz="1200" b="0" i="0">
                <a:solidFill>
                  <a:srgbClr val="000000"/>
                </a:solidFill>
                <a:latin typeface="Arial Black" pitchFamily="34" charset="0"/>
                <a:cs typeface="Arial" charset="0"/>
              </a:rPr>
              <a:pPr algn="r" eaLnBrk="1" hangingPunct="1"/>
              <a:t>9</a:t>
            </a:fld>
            <a:endParaRPr lang="en-US" altLang="en-US" sz="1200" b="0" i="0">
              <a:solidFill>
                <a:srgbClr val="000000"/>
              </a:solidFill>
              <a:latin typeface="Arial Black" pitchFamily="34" charset="0"/>
              <a:cs typeface="Arial" charset="0"/>
            </a:endParaRPr>
          </a:p>
        </p:txBody>
      </p:sp>
      <p:sp>
        <p:nvSpPr>
          <p:cNvPr id="1126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7277ADC9-B0C4-4171-BD82-C726FC1E52C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126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31EB1C0-1B05-40CE-BE1B-F0D9C08DAE23}" type="slidenum">
              <a:rPr lang="en-US" altLang="en-US" sz="1200" b="0" i="0">
                <a:solidFill>
                  <a:srgbClr val="000000"/>
                </a:solidFill>
                <a:latin typeface="Arial Black" pitchFamily="34" charset="0"/>
                <a:cs typeface="Arial" charset="0"/>
              </a:rPr>
              <a:pPr algn="r" eaLnBrk="1" hangingPunct="1"/>
              <a:t>9</a:t>
            </a:fld>
            <a:endParaRPr lang="en-US" altLang="en-US" sz="1200" b="0" i="0">
              <a:solidFill>
                <a:srgbClr val="000000"/>
              </a:solidFill>
              <a:latin typeface="Arial Black" pitchFamily="34" charset="0"/>
              <a:cs typeface="Arial" charset="0"/>
            </a:endParaRPr>
          </a:p>
        </p:txBody>
      </p:sp>
      <p:sp>
        <p:nvSpPr>
          <p:cNvPr id="11269"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D8E1CC10-4C2B-436C-B758-5D26CDE4010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pic>
        <p:nvPicPr>
          <p:cNvPr id="11270" name="Picture 3"/>
          <p:cNvPicPr>
            <a:picLocks noChangeAspect="1" noChangeArrowheads="1"/>
          </p:cNvPicPr>
          <p:nvPr>
            <p:ph type="body" idx="4294967295"/>
          </p:nvPr>
        </p:nvPicPr>
        <p:blipFill>
          <a:blip r:embed="rId2">
            <a:extLst>
              <a:ext uri="{28A0092B-C50C-407E-A947-70E740481C1C}">
                <a14:useLocalDpi xmlns:a14="http://schemas.microsoft.com/office/drawing/2010/main" val="0"/>
              </a:ext>
            </a:extLst>
          </a:blip>
          <a:srcRect l="35127" t="37215" r="38618" b="27780"/>
          <a:stretch>
            <a:fillRect/>
          </a:stretch>
        </p:blipFill>
        <p:spPr>
          <a:xfrm>
            <a:off x="1755776" y="519112"/>
            <a:ext cx="7388225" cy="4063604"/>
          </a:xfrm>
        </p:spPr>
      </p:pic>
    </p:spTree>
    <p:extLst>
      <p:ext uri="{BB962C8B-B14F-4D97-AF65-F5344CB8AC3E}">
        <p14:creationId xmlns:p14="http://schemas.microsoft.com/office/powerpoint/2010/main" val="41020239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BC86408-6395-42FE-A12D-B3E451E4101F}" type="slidenum">
              <a:rPr lang="en-US" altLang="en-US" sz="1200" b="0" i="0">
                <a:solidFill>
                  <a:srgbClr val="000000"/>
                </a:solidFill>
                <a:latin typeface="Arial Black" pitchFamily="34" charset="0"/>
                <a:cs typeface="Arial" charset="0"/>
              </a:rPr>
              <a:pPr algn="r" eaLnBrk="1" hangingPunct="1"/>
              <a:t>10</a:t>
            </a:fld>
            <a:endParaRPr lang="en-US" altLang="en-US" sz="1200" b="0" i="0">
              <a:solidFill>
                <a:srgbClr val="000000"/>
              </a:solidFill>
              <a:latin typeface="Arial Black" pitchFamily="34" charset="0"/>
              <a:cs typeface="Arial" charset="0"/>
            </a:endParaRPr>
          </a:p>
        </p:txBody>
      </p:sp>
      <p:sp>
        <p:nvSpPr>
          <p:cNvPr id="1229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F8A48D00-85E5-4B68-A8AE-C1EA6E09A900}"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229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655C07B-969B-4EE5-B24B-8D0101DBDFB1}" type="slidenum">
              <a:rPr lang="en-US" altLang="en-US" sz="1200" b="0" i="0">
                <a:solidFill>
                  <a:srgbClr val="000000"/>
                </a:solidFill>
                <a:latin typeface="Arial Black" pitchFamily="34" charset="0"/>
                <a:cs typeface="Arial" charset="0"/>
              </a:rPr>
              <a:pPr algn="r" eaLnBrk="1" hangingPunct="1"/>
              <a:t>10</a:t>
            </a:fld>
            <a:endParaRPr lang="en-US" altLang="en-US" sz="1200" b="0" i="0">
              <a:solidFill>
                <a:srgbClr val="000000"/>
              </a:solidFill>
              <a:latin typeface="Arial Black" pitchFamily="34" charset="0"/>
              <a:cs typeface="Arial" charset="0"/>
            </a:endParaRPr>
          </a:p>
        </p:txBody>
      </p:sp>
      <p:sp>
        <p:nvSpPr>
          <p:cNvPr id="12293"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41EFE6B4-49E6-4439-B454-6B1270D9BCF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pic>
        <p:nvPicPr>
          <p:cNvPr id="12294" name="Picture 3"/>
          <p:cNvPicPr>
            <a:picLocks noChangeAspect="1" noChangeArrowheads="1"/>
          </p:cNvPicPr>
          <p:nvPr>
            <p:ph type="body" idx="4294967295"/>
          </p:nvPr>
        </p:nvPicPr>
        <p:blipFill>
          <a:blip r:embed="rId2">
            <a:extLst>
              <a:ext uri="{28A0092B-C50C-407E-A947-70E740481C1C}">
                <a14:useLocalDpi xmlns:a14="http://schemas.microsoft.com/office/drawing/2010/main" val="0"/>
              </a:ext>
            </a:extLst>
          </a:blip>
          <a:srcRect l="28125" t="43599" r="28125" b="23009"/>
          <a:stretch>
            <a:fillRect/>
          </a:stretch>
        </p:blipFill>
        <p:spPr>
          <a:xfrm>
            <a:off x="457200" y="685801"/>
            <a:ext cx="8351838" cy="3402806"/>
          </a:xfrm>
        </p:spPr>
      </p:pic>
    </p:spTree>
    <p:extLst>
      <p:ext uri="{BB962C8B-B14F-4D97-AF65-F5344CB8AC3E}">
        <p14:creationId xmlns:p14="http://schemas.microsoft.com/office/powerpoint/2010/main" val="2206146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E4E8C7F-96AB-4D51-8E98-6F18C20E67A8}" type="slidenum">
              <a:rPr lang="en-US" altLang="en-US" sz="1200" b="0" i="0">
                <a:solidFill>
                  <a:srgbClr val="000000"/>
                </a:solidFill>
                <a:latin typeface="Arial Black" pitchFamily="34" charset="0"/>
                <a:cs typeface="Arial" charset="0"/>
              </a:rPr>
              <a:pPr algn="r" eaLnBrk="1" hangingPunct="1"/>
              <a:t>11</a:t>
            </a:fld>
            <a:endParaRPr lang="en-US" altLang="en-US" sz="1200" b="0" i="0">
              <a:solidFill>
                <a:srgbClr val="000000"/>
              </a:solidFill>
              <a:latin typeface="Arial Black" pitchFamily="34" charset="0"/>
              <a:cs typeface="Arial" charset="0"/>
            </a:endParaRPr>
          </a:p>
        </p:txBody>
      </p:sp>
      <p:sp>
        <p:nvSpPr>
          <p:cNvPr id="1331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73CA0B1-1EBF-4380-820F-26842091F77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331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249EAF9-E332-4D6F-B08E-D6631FE1B53A}" type="slidenum">
              <a:rPr lang="tr-TR" altLang="en-US" sz="1200" b="0" i="0">
                <a:solidFill>
                  <a:srgbClr val="000000"/>
                </a:solidFill>
                <a:latin typeface="Arial Black" pitchFamily="34" charset="0"/>
                <a:cs typeface="Arial" charset="0"/>
              </a:rPr>
              <a:pPr algn="r" eaLnBrk="1" hangingPunct="1"/>
              <a:t>11</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169606" y="273844"/>
            <a:ext cx="8974394" cy="327422"/>
          </a:xfrm>
        </p:spPr>
        <p:txBody>
          <a:bodyPr>
            <a:noAutofit/>
          </a:bodyPr>
          <a:lstStyle/>
          <a:p>
            <a:pPr eaLnBrk="1" fontAlgn="auto" hangingPunct="1">
              <a:spcAft>
                <a:spcPts val="0"/>
              </a:spcAft>
              <a:defRPr/>
            </a:pPr>
            <a:r>
              <a:rPr lang="tr-TR" altLang="en-US" sz="2000" dirty="0" smtClean="0">
                <a:solidFill>
                  <a:schemeClr val="tx1"/>
                </a:solidFill>
              </a:rPr>
              <a:t>Frekans Bölünmelerinin Özelliklerine Göre Frekans Eğrileri</a:t>
            </a:r>
            <a:endParaRPr lang="tr-TR" altLang="en-US" sz="2000" dirty="0">
              <a:solidFill>
                <a:schemeClr val="tx1"/>
              </a:solidFill>
            </a:endParaRPr>
          </a:p>
        </p:txBody>
      </p:sp>
      <p:sp>
        <p:nvSpPr>
          <p:cNvPr id="13318" name="Rectangle 3"/>
          <p:cNvSpPr>
            <a:spLocks noGrp="1" noChangeArrowheads="1"/>
          </p:cNvSpPr>
          <p:nvPr>
            <p:ph type="body" idx="4294967295"/>
          </p:nvPr>
        </p:nvSpPr>
        <p:spPr>
          <a:xfrm>
            <a:off x="0" y="897731"/>
            <a:ext cx="8229600" cy="3833813"/>
          </a:xfrm>
        </p:spPr>
        <p:txBody>
          <a:bodyPr/>
          <a:lstStyle/>
          <a:p>
            <a:pPr marL="0" indent="0" algn="just" eaLnBrk="1" hangingPunct="1">
              <a:buFont typeface="Arial" charset="0"/>
              <a:buNone/>
            </a:pPr>
            <a:r>
              <a:rPr lang="tr-TR" altLang="en-US" smtClean="0"/>
              <a:t>.</a:t>
            </a:r>
          </a:p>
        </p:txBody>
      </p:sp>
      <p:pic>
        <p:nvPicPr>
          <p:cNvPr id="13319" name="Resi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24623" y="596504"/>
            <a:ext cx="4786560" cy="4444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1186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5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78AB27C-5B88-48D4-B9CB-897A3C2E18C4}" type="slidenum">
              <a:rPr lang="tr-TR" altLang="en-US" sz="1200" b="0" i="0">
                <a:solidFill>
                  <a:srgbClr val="000000"/>
                </a:solidFill>
                <a:latin typeface="Arial Black" pitchFamily="34" charset="0"/>
                <a:cs typeface="Arial" charset="0"/>
              </a:rPr>
              <a:pPr algn="r" eaLnBrk="1" hangingPunct="1"/>
              <a:t>12</a:t>
            </a:fld>
            <a:endParaRPr lang="tr-TR" altLang="en-US" sz="1200" b="0" i="0">
              <a:solidFill>
                <a:srgbClr val="000000"/>
              </a:solidFill>
              <a:latin typeface="Arial Black" pitchFamily="34" charset="0"/>
              <a:cs typeface="Arial" charset="0"/>
            </a:endParaRPr>
          </a:p>
        </p:txBody>
      </p:sp>
      <p:sp>
        <p:nvSpPr>
          <p:cNvPr id="14339" name="6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2095D54-A5A9-4D76-9E6E-0936A0446B9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4340" name="5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32CEBF1A-F746-4A12-8FF4-07831FDBD5A9}" type="slidenum">
              <a:rPr lang="tr-TR" altLang="en-US" sz="1200" b="0" i="0">
                <a:solidFill>
                  <a:srgbClr val="000000"/>
                </a:solidFill>
                <a:latin typeface="Arial Black" pitchFamily="34" charset="0"/>
                <a:cs typeface="Arial" charset="0"/>
              </a:rPr>
              <a:pPr algn="r" eaLnBrk="1" hangingPunct="1"/>
              <a:t>12</a:t>
            </a:fld>
            <a:endParaRPr lang="tr-TR" altLang="en-US" sz="1200" b="0" i="0">
              <a:solidFill>
                <a:srgbClr val="000000"/>
              </a:solidFill>
              <a:latin typeface="Arial Black" pitchFamily="34" charset="0"/>
              <a:cs typeface="Arial" charset="0"/>
            </a:endParaRPr>
          </a:p>
        </p:txBody>
      </p:sp>
      <p:sp>
        <p:nvSpPr>
          <p:cNvPr id="19461" name="Rectangle 2"/>
          <p:cNvSpPr>
            <a:spLocks noGrp="1" noChangeArrowheads="1"/>
          </p:cNvSpPr>
          <p:nvPr>
            <p:ph type="title" idx="4294967295"/>
          </p:nvPr>
        </p:nvSpPr>
        <p:spPr>
          <a:xfrm>
            <a:off x="0" y="342901"/>
            <a:ext cx="8229600" cy="392906"/>
          </a:xfrm>
        </p:spPr>
        <p:txBody>
          <a:bodyPr>
            <a:normAutofit fontScale="90000"/>
          </a:bodyPr>
          <a:lstStyle/>
          <a:p>
            <a:pPr eaLnBrk="1" fontAlgn="auto" hangingPunct="1">
              <a:spcAft>
                <a:spcPts val="0"/>
              </a:spcAft>
              <a:defRPr/>
            </a:pPr>
            <a:r>
              <a:rPr lang="tr-TR" altLang="en-US" sz="3200" b="1" dirty="0">
                <a:solidFill>
                  <a:schemeClr val="tx1"/>
                </a:solidFill>
              </a:rPr>
              <a:t>Bar Grafik</a:t>
            </a:r>
          </a:p>
        </p:txBody>
      </p:sp>
      <p:sp>
        <p:nvSpPr>
          <p:cNvPr id="14342" name="Rectangle 3"/>
          <p:cNvSpPr>
            <a:spLocks noGrp="1" noChangeArrowheads="1"/>
          </p:cNvSpPr>
          <p:nvPr>
            <p:ph type="body" sz="half" idx="4294967295"/>
          </p:nvPr>
        </p:nvSpPr>
        <p:spPr>
          <a:xfrm>
            <a:off x="1" y="897731"/>
            <a:ext cx="3333134" cy="3833813"/>
          </a:xfrm>
        </p:spPr>
        <p:txBody>
          <a:bodyPr>
            <a:normAutofit fontScale="85000" lnSpcReduction="20000"/>
          </a:bodyPr>
          <a:lstStyle/>
          <a:p>
            <a:pPr lvl="1" eaLnBrk="1" hangingPunct="1">
              <a:buFontTx/>
              <a:buChar char="•"/>
            </a:pPr>
            <a:endParaRPr lang="tr-TR" altLang="en-US" sz="2000" dirty="0" smtClean="0">
              <a:solidFill>
                <a:schemeClr val="accent2"/>
              </a:solidFill>
            </a:endParaRPr>
          </a:p>
          <a:p>
            <a:pPr lvl="1" algn="just" eaLnBrk="1" hangingPunct="1">
              <a:lnSpc>
                <a:spcPct val="160000"/>
              </a:lnSpc>
              <a:buFontTx/>
              <a:buNone/>
            </a:pPr>
            <a:r>
              <a:rPr lang="tr-TR" altLang="en-US" sz="2000" dirty="0" smtClean="0"/>
              <a:t>	</a:t>
            </a:r>
            <a:r>
              <a:rPr lang="tr-TR" altLang="en-US" sz="2000" dirty="0" smtClean="0">
                <a:solidFill>
                  <a:schemeClr val="tx1"/>
                </a:solidFill>
                <a:cs typeface="Calibri" pitchFamily="34" charset="0"/>
              </a:rPr>
              <a:t>İstatistiksel verileri açıklamak için en çok kullanılan grafik </a:t>
            </a:r>
            <a:r>
              <a:rPr lang="tr-TR" altLang="en-US" sz="2000" dirty="0" smtClean="0">
                <a:solidFill>
                  <a:schemeClr val="tx1"/>
                </a:solidFill>
                <a:cs typeface="Calibri" pitchFamily="34" charset="0"/>
              </a:rPr>
              <a:t>türüdür.</a:t>
            </a:r>
            <a:r>
              <a:rPr lang="tr-TR" altLang="en-US" sz="2000" dirty="0" smtClean="0">
                <a:solidFill>
                  <a:schemeClr val="tx1"/>
                </a:solidFill>
                <a:cs typeface="Calibri" pitchFamily="34" charset="0"/>
              </a:rPr>
              <a:t>	</a:t>
            </a:r>
          </a:p>
          <a:p>
            <a:pPr lvl="1" algn="just" eaLnBrk="1" hangingPunct="1">
              <a:lnSpc>
                <a:spcPct val="160000"/>
              </a:lnSpc>
              <a:buFontTx/>
              <a:buNone/>
            </a:pPr>
            <a:r>
              <a:rPr lang="tr-TR" altLang="en-US" sz="2000" dirty="0" smtClean="0">
                <a:solidFill>
                  <a:schemeClr val="tx1"/>
                </a:solidFill>
                <a:cs typeface="Calibri" pitchFamily="34" charset="0"/>
              </a:rPr>
              <a:t>	Bar diyagram, birbirini izleyen barların bir serisini gösterir. Barlar küçükten büyüğe ya da tersi biçimde sıralanır. </a:t>
            </a:r>
          </a:p>
        </p:txBody>
      </p:sp>
      <p:pic>
        <p:nvPicPr>
          <p:cNvPr id="1434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1" y="1257300"/>
            <a:ext cx="4924425" cy="2764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908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DCB89D54-2E94-4CED-87DB-591A29BBA3FC}" type="slidenum">
              <a:rPr lang="en-US" altLang="en-US" sz="1200" b="0" i="0">
                <a:solidFill>
                  <a:srgbClr val="000000"/>
                </a:solidFill>
                <a:latin typeface="Arial Black" pitchFamily="34" charset="0"/>
                <a:cs typeface="Arial" charset="0"/>
              </a:rPr>
              <a:pPr algn="r" eaLnBrk="1" hangingPunct="1"/>
              <a:t>13</a:t>
            </a:fld>
            <a:endParaRPr lang="en-US" altLang="en-US" sz="1200" b="0" i="0">
              <a:solidFill>
                <a:srgbClr val="000000"/>
              </a:solidFill>
              <a:latin typeface="Arial Black" pitchFamily="34" charset="0"/>
              <a:cs typeface="Arial" charset="0"/>
            </a:endParaRPr>
          </a:p>
        </p:txBody>
      </p:sp>
      <p:sp>
        <p:nvSpPr>
          <p:cNvPr id="1536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89143000-E57E-4F67-93BD-DCD66E4696F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536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0B438CE-645F-49EA-AC9B-3C016CA073B0}" type="slidenum">
              <a:rPr lang="tr-TR" altLang="en-US" sz="1200" b="0" i="0">
                <a:solidFill>
                  <a:srgbClr val="000000"/>
                </a:solidFill>
                <a:latin typeface="Arial Black" pitchFamily="34" charset="0"/>
                <a:cs typeface="Arial" charset="0"/>
              </a:rPr>
              <a:pPr algn="r" eaLnBrk="1" hangingPunct="1"/>
              <a:t>13</a:t>
            </a:fld>
            <a:endParaRPr lang="tr-TR" altLang="en-US" sz="1200" b="0" i="0">
              <a:solidFill>
                <a:srgbClr val="000000"/>
              </a:solidFill>
              <a:latin typeface="Arial Black" pitchFamily="34" charset="0"/>
              <a:cs typeface="Arial" charset="0"/>
            </a:endParaRPr>
          </a:p>
        </p:txBody>
      </p:sp>
      <p:sp>
        <p:nvSpPr>
          <p:cNvPr id="15365" name="Rectangle 7"/>
          <p:cNvSpPr>
            <a:spLocks noChangeArrowheads="1"/>
          </p:cNvSpPr>
          <p:nvPr/>
        </p:nvSpPr>
        <p:spPr bwMode="auto">
          <a:xfrm>
            <a:off x="0" y="357188"/>
            <a:ext cx="9144000" cy="239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lnSpc>
                <a:spcPct val="80000"/>
              </a:lnSpc>
              <a:spcBef>
                <a:spcPct val="20000"/>
              </a:spcBef>
              <a:buClr>
                <a:srgbClr val="333399"/>
              </a:buClr>
              <a:buSzPct val="80000"/>
              <a:buFont typeface="Wingdings" pitchFamily="2" charset="2"/>
              <a:buNone/>
            </a:pPr>
            <a:r>
              <a:rPr lang="tr-TR" altLang="en-US" sz="3200" b="0" i="0" dirty="0">
                <a:cs typeface="Arial" charset="0"/>
              </a:rPr>
              <a:t>Histogram</a:t>
            </a:r>
          </a:p>
          <a:p>
            <a:pPr lvl="1">
              <a:lnSpc>
                <a:spcPct val="150000"/>
              </a:lnSpc>
              <a:spcBef>
                <a:spcPct val="20000"/>
              </a:spcBef>
              <a:buClr>
                <a:srgbClr val="333399"/>
              </a:buClr>
              <a:buSzPct val="80000"/>
              <a:buFont typeface="Wingdings" pitchFamily="2" charset="2"/>
              <a:buNone/>
            </a:pPr>
            <a:r>
              <a:rPr lang="tr-TR" altLang="en-US" sz="2000" b="0" i="0" dirty="0">
                <a:solidFill>
                  <a:srgbClr val="000000"/>
                </a:solidFill>
                <a:latin typeface="Calibri" pitchFamily="34" charset="0"/>
                <a:cs typeface="Calibri" pitchFamily="34" charset="0"/>
              </a:rPr>
              <a:t>Histogram bar grafiğe benzer. Ancak, bar grafik kategorik ya da kesikli grup aralıklarıyla çizildiği halde, </a:t>
            </a:r>
            <a:r>
              <a:rPr lang="tr-TR" altLang="en-US" sz="2000" b="0" i="0" dirty="0" err="1">
                <a:solidFill>
                  <a:srgbClr val="000000"/>
                </a:solidFill>
                <a:latin typeface="Calibri" pitchFamily="34" charset="0"/>
                <a:cs typeface="Calibri" pitchFamily="34" charset="0"/>
              </a:rPr>
              <a:t>histogram</a:t>
            </a:r>
            <a:r>
              <a:rPr lang="tr-TR" altLang="en-US" sz="2000" b="0" i="0" dirty="0">
                <a:solidFill>
                  <a:srgbClr val="000000"/>
                </a:solidFill>
                <a:latin typeface="Calibri" pitchFamily="34" charset="0"/>
                <a:cs typeface="Calibri" pitchFamily="34" charset="0"/>
              </a:rPr>
              <a:t> sürekli grup aralıklarıyla çizilir. </a:t>
            </a:r>
            <a:r>
              <a:rPr lang="tr-TR" altLang="en-US" sz="2000" b="0" i="0" dirty="0" err="1">
                <a:solidFill>
                  <a:srgbClr val="000000"/>
                </a:solidFill>
                <a:latin typeface="Calibri" pitchFamily="34" charset="0"/>
                <a:cs typeface="Calibri" pitchFamily="34" charset="0"/>
              </a:rPr>
              <a:t>Histogramda</a:t>
            </a:r>
            <a:r>
              <a:rPr lang="tr-TR" altLang="en-US" sz="2000" b="0" i="0" dirty="0">
                <a:solidFill>
                  <a:srgbClr val="000000"/>
                </a:solidFill>
                <a:latin typeface="Calibri" pitchFamily="34" charset="0"/>
                <a:cs typeface="Calibri" pitchFamily="34" charset="0"/>
              </a:rPr>
              <a:t> dikey eksen her zaman sıfır değeriyle başlarken, yatay eksen sıfır ya da büyük bir değerden başlayabilir. </a:t>
            </a:r>
          </a:p>
        </p:txBody>
      </p:sp>
      <p:graphicFrame>
        <p:nvGraphicFramePr>
          <p:cNvPr id="2" name="Tablo 1"/>
          <p:cNvGraphicFramePr>
            <a:graphicFrameLocks noGrp="1"/>
          </p:cNvGraphicFramePr>
          <p:nvPr>
            <p:extLst>
              <p:ext uri="{D42A27DB-BD31-4B8C-83A1-F6EECF244321}">
                <p14:modId xmlns:p14="http://schemas.microsoft.com/office/powerpoint/2010/main" val="2974727961"/>
              </p:ext>
            </p:extLst>
          </p:nvPr>
        </p:nvGraphicFramePr>
        <p:xfrm>
          <a:off x="457200" y="2602374"/>
          <a:ext cx="8229600" cy="2255376"/>
        </p:xfrm>
        <a:graphic>
          <a:graphicData uri="http://schemas.openxmlformats.org/drawingml/2006/table">
            <a:tbl>
              <a:tblPr/>
              <a:tblGrid>
                <a:gridCol w="4114800"/>
                <a:gridCol w="4114800"/>
              </a:tblGrid>
              <a:tr h="274302">
                <a:tc>
                  <a:txBody>
                    <a:bodyPr/>
                    <a:lstStyle/>
                    <a:p>
                      <a:pPr algn="ctr"/>
                      <a:r>
                        <a:rPr lang="tr-TR" sz="1400" dirty="0" smtClean="0">
                          <a:effectLst/>
                        </a:rPr>
                        <a:t>Data</a:t>
                      </a:r>
                      <a:endParaRPr lang="tr-TR" sz="1400" dirty="0">
                        <a:effectLst/>
                      </a:endParaRP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tr-TR" sz="1400" dirty="0" smtClean="0">
                          <a:effectLst/>
                        </a:rPr>
                        <a:t>Frekans</a:t>
                      </a:r>
                      <a:endParaRPr lang="tr-TR" sz="1400" dirty="0">
                        <a:effectLst/>
                      </a:endParaRP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r>
              <a:tr h="274302">
                <a:tc>
                  <a:txBody>
                    <a:bodyPr/>
                    <a:lstStyle/>
                    <a:p>
                      <a:r>
                        <a:rPr lang="tr-TR" sz="1400">
                          <a:effectLst/>
                        </a:rPr>
                        <a:t>−3.5 to −2.51</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400">
                          <a:effectLst/>
                        </a:rPr>
                        <a:t>9</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74302">
                <a:tc>
                  <a:txBody>
                    <a:bodyPr/>
                    <a:lstStyle/>
                    <a:p>
                      <a:r>
                        <a:rPr lang="tr-TR" sz="1400">
                          <a:effectLst/>
                        </a:rPr>
                        <a:t>−2.5 to −1.51</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400">
                          <a:effectLst/>
                        </a:rPr>
                        <a:t>32</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74302">
                <a:tc>
                  <a:txBody>
                    <a:bodyPr/>
                    <a:lstStyle/>
                    <a:p>
                      <a:r>
                        <a:rPr lang="tr-TR" sz="1400">
                          <a:effectLst/>
                        </a:rPr>
                        <a:t>−1.5 to −0.51</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400">
                          <a:effectLst/>
                        </a:rPr>
                        <a:t>109</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74302">
                <a:tc>
                  <a:txBody>
                    <a:bodyPr/>
                    <a:lstStyle/>
                    <a:p>
                      <a:r>
                        <a:rPr lang="tr-TR" sz="1400">
                          <a:effectLst/>
                        </a:rPr>
                        <a:t>−0.5 to 0.49</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400">
                          <a:effectLst/>
                        </a:rPr>
                        <a:t>180</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74302">
                <a:tc>
                  <a:txBody>
                    <a:bodyPr/>
                    <a:lstStyle/>
                    <a:p>
                      <a:r>
                        <a:rPr lang="tr-TR" sz="1400">
                          <a:effectLst/>
                        </a:rPr>
                        <a:t>0.5 to 1.49</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400" dirty="0">
                          <a:effectLst/>
                        </a:rPr>
                        <a:t>132</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74302">
                <a:tc>
                  <a:txBody>
                    <a:bodyPr/>
                    <a:lstStyle/>
                    <a:p>
                      <a:r>
                        <a:rPr lang="tr-TR" sz="1400">
                          <a:effectLst/>
                        </a:rPr>
                        <a:t>1.5 to 2.49</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400">
                          <a:effectLst/>
                        </a:rPr>
                        <a:t>34</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274302">
                <a:tc>
                  <a:txBody>
                    <a:bodyPr/>
                    <a:lstStyle/>
                    <a:p>
                      <a:r>
                        <a:rPr lang="tr-TR" sz="1400">
                          <a:effectLst/>
                        </a:rPr>
                        <a:t>2.5 to 3.49</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tr-TR" sz="1400" dirty="0">
                          <a:effectLst/>
                        </a:rPr>
                        <a:t>4</a:t>
                      </a:r>
                    </a:p>
                  </a:txBody>
                  <a:tcPr marT="34281" marB="3428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3286203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A7AE684-1F2D-4D5C-A646-204D7AC84FCD}" type="slidenum">
              <a:rPr lang="en-US" altLang="en-US" sz="1200" b="0" i="0">
                <a:solidFill>
                  <a:srgbClr val="000000"/>
                </a:solidFill>
                <a:latin typeface="Arial Black" pitchFamily="34" charset="0"/>
                <a:cs typeface="Arial" charset="0"/>
              </a:rPr>
              <a:pPr algn="r" eaLnBrk="1" hangingPunct="1"/>
              <a:t>14</a:t>
            </a:fld>
            <a:endParaRPr lang="en-US" altLang="en-US" sz="1200" b="0" i="0">
              <a:solidFill>
                <a:srgbClr val="000000"/>
              </a:solidFill>
              <a:latin typeface="Arial Black" pitchFamily="34" charset="0"/>
              <a:cs typeface="Arial" charset="0"/>
            </a:endParaRPr>
          </a:p>
        </p:txBody>
      </p:sp>
      <p:sp>
        <p:nvSpPr>
          <p:cNvPr id="1638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81898E4-7340-4040-81D0-764EC40E7F00}"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638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5727746-5E5A-4019-9C60-0F4264D01FF0}" type="slidenum">
              <a:rPr lang="tr-TR" altLang="en-US" sz="1200" b="0" i="0">
                <a:solidFill>
                  <a:srgbClr val="000000"/>
                </a:solidFill>
                <a:latin typeface="Arial Black" pitchFamily="34" charset="0"/>
                <a:cs typeface="Arial" charset="0"/>
              </a:rPr>
              <a:pPr algn="r" eaLnBrk="1" hangingPunct="1"/>
              <a:t>14</a:t>
            </a:fld>
            <a:endParaRPr lang="tr-TR" altLang="en-US" sz="1200" b="0" i="0">
              <a:solidFill>
                <a:srgbClr val="000000"/>
              </a:solidFill>
              <a:latin typeface="Arial Black" pitchFamily="34" charset="0"/>
              <a:cs typeface="Arial" charset="0"/>
            </a:endParaRPr>
          </a:p>
        </p:txBody>
      </p:sp>
      <p:sp>
        <p:nvSpPr>
          <p:cNvPr id="16389" name="Rectangle 7"/>
          <p:cNvSpPr>
            <a:spLocks noChangeArrowheads="1"/>
          </p:cNvSpPr>
          <p:nvPr/>
        </p:nvSpPr>
        <p:spPr bwMode="auto">
          <a:xfrm>
            <a:off x="0" y="357188"/>
            <a:ext cx="9144000" cy="49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lgn="ctr">
              <a:lnSpc>
                <a:spcPct val="80000"/>
              </a:lnSpc>
              <a:spcBef>
                <a:spcPct val="20000"/>
              </a:spcBef>
              <a:buClr>
                <a:srgbClr val="333399"/>
              </a:buClr>
              <a:buSzPct val="80000"/>
              <a:buFont typeface="Wingdings" pitchFamily="2" charset="2"/>
              <a:buNone/>
            </a:pPr>
            <a:r>
              <a:rPr lang="tr-TR" altLang="en-US" sz="3200" b="0" i="0" dirty="0">
                <a:cs typeface="Arial" charset="0"/>
              </a:rPr>
              <a:t>Histogram</a:t>
            </a:r>
          </a:p>
        </p:txBody>
      </p:sp>
      <p:pic>
        <p:nvPicPr>
          <p:cNvPr id="163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358" y="855407"/>
            <a:ext cx="4643283" cy="4062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55027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4300E88B-0E2D-46FC-8A0E-66EF4B8BE9CC}" type="slidenum">
              <a:rPr lang="tr-TR" altLang="en-US" sz="1200" b="0" i="0">
                <a:solidFill>
                  <a:srgbClr val="000000"/>
                </a:solidFill>
                <a:latin typeface="Arial Black" pitchFamily="34" charset="0"/>
                <a:cs typeface="Arial" charset="0"/>
              </a:rPr>
              <a:pPr algn="r" eaLnBrk="1" hangingPunct="1"/>
              <a:t>15</a:t>
            </a:fld>
            <a:endParaRPr lang="tr-TR" altLang="en-US" sz="1200" b="0" i="0">
              <a:solidFill>
                <a:srgbClr val="000000"/>
              </a:solidFill>
              <a:latin typeface="Arial Black" pitchFamily="34" charset="0"/>
              <a:cs typeface="Arial" charset="0"/>
            </a:endParaRPr>
          </a:p>
        </p:txBody>
      </p:sp>
      <p:sp>
        <p:nvSpPr>
          <p:cNvPr id="17411" name="5 Veri Yer Tutucusu"/>
          <p:cNvSpPr txBox="1">
            <a:spLocks noGrp="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1DAE7D75-9B95-4D30-9B57-C32BD4C74F14}"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741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3EA2E9FF-21A2-4C9C-90D1-E173C06096BA}" type="slidenum">
              <a:rPr lang="tr-TR" altLang="en-US" sz="1200" b="0" i="0">
                <a:solidFill>
                  <a:srgbClr val="000000"/>
                </a:solidFill>
                <a:latin typeface="Arial Black" pitchFamily="34" charset="0"/>
                <a:cs typeface="Arial" charset="0"/>
              </a:rPr>
              <a:pPr algn="r" eaLnBrk="1" hangingPunct="1"/>
              <a:t>15</a:t>
            </a:fld>
            <a:endParaRPr lang="tr-TR" altLang="en-US" sz="1200" b="0" i="0">
              <a:solidFill>
                <a:srgbClr val="000000"/>
              </a:solidFill>
              <a:latin typeface="Arial Black" pitchFamily="34" charset="0"/>
              <a:cs typeface="Arial" charset="0"/>
            </a:endParaRPr>
          </a:p>
        </p:txBody>
      </p:sp>
      <p:sp>
        <p:nvSpPr>
          <p:cNvPr id="21509" name="Rectangle 2"/>
          <p:cNvSpPr>
            <a:spLocks noGrp="1" noChangeArrowheads="1"/>
          </p:cNvSpPr>
          <p:nvPr>
            <p:ph type="title" idx="4294967295"/>
          </p:nvPr>
        </p:nvSpPr>
        <p:spPr>
          <a:xfrm>
            <a:off x="914400" y="410767"/>
            <a:ext cx="8229600" cy="392906"/>
          </a:xfrm>
        </p:spPr>
        <p:txBody>
          <a:bodyPr>
            <a:normAutofit fontScale="90000"/>
          </a:bodyPr>
          <a:lstStyle/>
          <a:p>
            <a:pPr eaLnBrk="1" fontAlgn="auto" hangingPunct="1">
              <a:spcAft>
                <a:spcPts val="0"/>
              </a:spcAft>
              <a:defRPr/>
            </a:pPr>
            <a:r>
              <a:rPr lang="tr-TR" altLang="en-US" sz="3200" dirty="0">
                <a:solidFill>
                  <a:schemeClr val="tx1"/>
                </a:solidFill>
                <a:effectLst/>
              </a:rPr>
              <a:t>Frekans Poligonu</a:t>
            </a:r>
          </a:p>
        </p:txBody>
      </p:sp>
      <p:sp>
        <p:nvSpPr>
          <p:cNvPr id="17414" name="Text Box 66"/>
          <p:cNvSpPr txBox="1">
            <a:spLocks noChangeArrowheads="1"/>
          </p:cNvSpPr>
          <p:nvPr/>
        </p:nvSpPr>
        <p:spPr bwMode="auto">
          <a:xfrm>
            <a:off x="323851" y="789385"/>
            <a:ext cx="8208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spcBef>
                <a:spcPct val="50000"/>
              </a:spcBef>
            </a:pPr>
            <a:r>
              <a:rPr lang="tr-TR" altLang="en-US" b="0" i="0">
                <a:solidFill>
                  <a:srgbClr val="000000"/>
                </a:solidFill>
                <a:cs typeface="Arial" charset="0"/>
              </a:rPr>
              <a:t>Histogramda verilen puan aralıklarının orta noktalarının birleştirilmesiyle oluşur.</a:t>
            </a:r>
            <a:r>
              <a:rPr lang="tr-TR" altLang="en-US" sz="2400" b="0" i="0">
                <a:solidFill>
                  <a:srgbClr val="000000"/>
                </a:solidFill>
                <a:cs typeface="Arial" charset="0"/>
              </a:rPr>
              <a:t> </a:t>
            </a:r>
          </a:p>
        </p:txBody>
      </p:sp>
      <p:pic>
        <p:nvPicPr>
          <p:cNvPr id="1741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371600"/>
            <a:ext cx="6091238" cy="3101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64034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5E10F5F-A8C4-45A5-9362-38C02C0D525A}" type="slidenum">
              <a:rPr lang="en-US" altLang="en-US" sz="1200" b="0" i="0">
                <a:solidFill>
                  <a:srgbClr val="000000"/>
                </a:solidFill>
                <a:latin typeface="Arial Black" pitchFamily="34" charset="0"/>
                <a:cs typeface="Arial" charset="0"/>
              </a:rPr>
              <a:pPr algn="r" eaLnBrk="1" hangingPunct="1"/>
              <a:t>16</a:t>
            </a:fld>
            <a:endParaRPr lang="en-US" altLang="en-US" sz="1200" b="0" i="0">
              <a:solidFill>
                <a:srgbClr val="000000"/>
              </a:solidFill>
              <a:latin typeface="Arial Black" pitchFamily="34" charset="0"/>
              <a:cs typeface="Arial" charset="0"/>
            </a:endParaRPr>
          </a:p>
        </p:txBody>
      </p:sp>
      <p:sp>
        <p:nvSpPr>
          <p:cNvPr id="1843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836552DE-90E2-4C57-81A2-3C9029526CB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843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6740ACEF-8743-4566-B8BB-4602A3A9E899}" type="slidenum">
              <a:rPr lang="tr-TR" altLang="en-US" sz="1200" b="0" i="0">
                <a:solidFill>
                  <a:srgbClr val="000000"/>
                </a:solidFill>
                <a:latin typeface="Arial Black" pitchFamily="34" charset="0"/>
                <a:cs typeface="Arial" charset="0"/>
              </a:rPr>
              <a:pPr algn="r" eaLnBrk="1" hangingPunct="1"/>
              <a:t>16</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1100138" y="205978"/>
            <a:ext cx="8043862" cy="327422"/>
          </a:xfrm>
        </p:spPr>
        <p:txBody>
          <a:bodyPr>
            <a:normAutofit fontScale="90000"/>
          </a:bodyPr>
          <a:lstStyle/>
          <a:p>
            <a:pPr eaLnBrk="1" fontAlgn="auto" hangingPunct="1">
              <a:spcAft>
                <a:spcPts val="0"/>
              </a:spcAft>
              <a:defRPr/>
            </a:pPr>
            <a:r>
              <a:rPr lang="tr-TR" altLang="en-US" sz="3200" dirty="0">
                <a:solidFill>
                  <a:schemeClr val="tx1"/>
                </a:solidFill>
              </a:rPr>
              <a:t>Çizgi Grafiği</a:t>
            </a:r>
          </a:p>
        </p:txBody>
      </p:sp>
      <p:sp>
        <p:nvSpPr>
          <p:cNvPr id="18438" name="Rectangle 3"/>
          <p:cNvSpPr>
            <a:spLocks noGrp="1" noChangeArrowheads="1"/>
          </p:cNvSpPr>
          <p:nvPr>
            <p:ph type="body" idx="4294967295"/>
          </p:nvPr>
        </p:nvSpPr>
        <p:spPr>
          <a:xfrm>
            <a:off x="0" y="897731"/>
            <a:ext cx="8229600" cy="3833813"/>
          </a:xfrm>
        </p:spPr>
        <p:txBody>
          <a:bodyPr/>
          <a:lstStyle/>
          <a:p>
            <a:pPr eaLnBrk="1" hangingPunct="1">
              <a:buFontTx/>
              <a:buNone/>
            </a:pPr>
            <a:r>
              <a:rPr lang="tr-TR" altLang="en-US" sz="2000" dirty="0" smtClean="0">
                <a:solidFill>
                  <a:schemeClr val="accent2"/>
                </a:solidFill>
              </a:rPr>
              <a:t>	</a:t>
            </a:r>
            <a:r>
              <a:rPr lang="tr-TR" altLang="en-US" sz="2000" dirty="0" smtClean="0">
                <a:solidFill>
                  <a:schemeClr val="tx1"/>
                </a:solidFill>
                <a:latin typeface="Calibri" pitchFamily="34" charset="0"/>
                <a:cs typeface="Calibri" pitchFamily="34" charset="0"/>
              </a:rPr>
              <a:t>Frekans poligonunun iki ucu yatay eksene değmediği zaman çizgi grafiği oluşur. Çizgi grafiği sürekli verilere uygulanabilir. Puanlar ya da puan aralıkları yatay eksende, bunlara ait frekanslar dikey eksende yer alır.  </a:t>
            </a:r>
          </a:p>
        </p:txBody>
      </p:sp>
      <p:pic>
        <p:nvPicPr>
          <p:cNvPr id="1843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3814" y="2051231"/>
            <a:ext cx="4109831" cy="2806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28169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2F56D66-1AAD-4E85-9B47-D766B388D2BB}" type="slidenum">
              <a:rPr lang="en-US" altLang="en-US" sz="1200" b="0" i="0">
                <a:solidFill>
                  <a:srgbClr val="000000"/>
                </a:solidFill>
                <a:latin typeface="Arial Black" pitchFamily="34" charset="0"/>
                <a:cs typeface="Arial" charset="0"/>
              </a:rPr>
              <a:pPr algn="r" eaLnBrk="1" hangingPunct="1"/>
              <a:t>17</a:t>
            </a:fld>
            <a:endParaRPr lang="en-US" altLang="en-US" sz="1200" b="0" i="0">
              <a:solidFill>
                <a:srgbClr val="000000"/>
              </a:solidFill>
              <a:latin typeface="Arial Black" pitchFamily="34" charset="0"/>
              <a:cs typeface="Arial" charset="0"/>
            </a:endParaRPr>
          </a:p>
        </p:txBody>
      </p:sp>
      <p:sp>
        <p:nvSpPr>
          <p:cNvPr id="1945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FC608242-8DF7-4D1B-910F-C32E7A50E955}"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1946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7A783A2-2437-40EE-BEAD-AE1568F17DAC}" type="slidenum">
              <a:rPr lang="tr-TR" altLang="en-US" sz="1200" b="0" i="0">
                <a:solidFill>
                  <a:srgbClr val="000000"/>
                </a:solidFill>
                <a:latin typeface="Arial Black" pitchFamily="34" charset="0"/>
                <a:cs typeface="Arial" charset="0"/>
              </a:rPr>
              <a:pPr algn="r" eaLnBrk="1" hangingPunct="1"/>
              <a:t>17</a:t>
            </a:fld>
            <a:endParaRPr lang="tr-TR" altLang="en-US" sz="1200" b="0" i="0">
              <a:solidFill>
                <a:srgbClr val="000000"/>
              </a:solidFill>
              <a:latin typeface="Arial Black" pitchFamily="34" charset="0"/>
              <a:cs typeface="Arial" charset="0"/>
            </a:endParaRPr>
          </a:p>
        </p:txBody>
      </p:sp>
      <p:sp>
        <p:nvSpPr>
          <p:cNvPr id="24581" name="Rectangle 2"/>
          <p:cNvSpPr>
            <a:spLocks noGrp="1" noChangeArrowheads="1"/>
          </p:cNvSpPr>
          <p:nvPr>
            <p:ph type="title" idx="4294967295"/>
          </p:nvPr>
        </p:nvSpPr>
        <p:spPr>
          <a:xfrm>
            <a:off x="0" y="205979"/>
            <a:ext cx="8229600" cy="282178"/>
          </a:xfrm>
        </p:spPr>
        <p:txBody>
          <a:bodyPr>
            <a:normAutofit fontScale="90000"/>
          </a:bodyPr>
          <a:lstStyle/>
          <a:p>
            <a:pPr eaLnBrk="1" fontAlgn="auto" hangingPunct="1">
              <a:spcAft>
                <a:spcPts val="0"/>
              </a:spcAft>
              <a:defRPr/>
            </a:pPr>
            <a:r>
              <a:rPr lang="tr-TR" altLang="en-US" sz="3200" dirty="0">
                <a:solidFill>
                  <a:schemeClr val="tx1"/>
                </a:solidFill>
              </a:rPr>
              <a:t>Pasta ya da Daire Grafiği</a:t>
            </a:r>
          </a:p>
        </p:txBody>
      </p:sp>
      <p:sp>
        <p:nvSpPr>
          <p:cNvPr id="19462" name="Rectangle 3"/>
          <p:cNvSpPr>
            <a:spLocks noGrp="1" noChangeArrowheads="1"/>
          </p:cNvSpPr>
          <p:nvPr>
            <p:ph type="body" idx="4294967295"/>
          </p:nvPr>
        </p:nvSpPr>
        <p:spPr>
          <a:xfrm>
            <a:off x="0" y="789385"/>
            <a:ext cx="8229600" cy="3818334"/>
          </a:xfrm>
        </p:spPr>
        <p:txBody>
          <a:bodyPr/>
          <a:lstStyle/>
          <a:p>
            <a:pPr eaLnBrk="1" hangingPunct="1">
              <a:buFontTx/>
              <a:buNone/>
            </a:pPr>
            <a:r>
              <a:rPr lang="tr-TR" altLang="en-US" sz="2000" smtClean="0">
                <a:solidFill>
                  <a:schemeClr val="tx1"/>
                </a:solidFill>
                <a:latin typeface="Calibri" pitchFamily="34" charset="0"/>
                <a:cs typeface="Calibri" pitchFamily="34" charset="0"/>
              </a:rPr>
              <a:t>	Özellikle değişkenlerin yüzdelik değerlerini göstermede sıklıkla kullanılan bir grafik türüdür. </a:t>
            </a:r>
          </a:p>
          <a:p>
            <a:pPr eaLnBrk="1" hangingPunct="1"/>
            <a:endParaRPr lang="tr-TR" altLang="en-US" smtClean="0"/>
          </a:p>
        </p:txBody>
      </p:sp>
      <p:pic>
        <p:nvPicPr>
          <p:cNvPr id="1946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426" y="1428750"/>
            <a:ext cx="5895975" cy="298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1104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B34F958-D4C0-4CBD-AC87-0E0F6FADBBA0}" type="slidenum">
              <a:rPr lang="en-US" altLang="en-US" sz="1200" b="0" i="0">
                <a:solidFill>
                  <a:srgbClr val="000000"/>
                </a:solidFill>
                <a:latin typeface="Arial Black" pitchFamily="34" charset="0"/>
                <a:cs typeface="Arial" charset="0"/>
              </a:rPr>
              <a:pPr algn="r" eaLnBrk="1" hangingPunct="1"/>
              <a:t>18</a:t>
            </a:fld>
            <a:endParaRPr lang="en-US" altLang="en-US" sz="1200" b="0" i="0">
              <a:solidFill>
                <a:srgbClr val="000000"/>
              </a:solidFill>
              <a:latin typeface="Arial Black" pitchFamily="34" charset="0"/>
              <a:cs typeface="Arial" charset="0"/>
            </a:endParaRPr>
          </a:p>
        </p:txBody>
      </p:sp>
      <p:sp>
        <p:nvSpPr>
          <p:cNvPr id="2048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EAA0BED6-D589-4E78-8271-7439B6FD2224}"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048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F3C96BA-8123-4679-B851-FAB6F3A484A0}" type="slidenum">
              <a:rPr lang="tr-TR" altLang="en-US" sz="1200" b="0" i="0">
                <a:solidFill>
                  <a:srgbClr val="000000"/>
                </a:solidFill>
                <a:latin typeface="Arial Black" pitchFamily="34" charset="0"/>
                <a:cs typeface="Arial" charset="0"/>
              </a:rPr>
              <a:pPr algn="r" eaLnBrk="1" hangingPunct="1"/>
              <a:t>18</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154858" y="205978"/>
            <a:ext cx="8989142" cy="327422"/>
          </a:xfrm>
        </p:spPr>
        <p:txBody>
          <a:bodyPr>
            <a:normAutofit fontScale="90000"/>
          </a:bodyPr>
          <a:lstStyle/>
          <a:p>
            <a:pPr eaLnBrk="1" fontAlgn="auto" hangingPunct="1">
              <a:spcAft>
                <a:spcPts val="0"/>
              </a:spcAft>
              <a:defRPr/>
            </a:pPr>
            <a:r>
              <a:rPr lang="tr-TR" altLang="en-US" sz="3200" dirty="0" smtClean="0">
                <a:solidFill>
                  <a:schemeClr val="tx1"/>
                </a:solidFill>
                <a:latin typeface="Calibri" pitchFamily="34" charset="0"/>
                <a:cs typeface="Calibri" pitchFamily="34" charset="0"/>
              </a:rPr>
              <a:t>…..‘den Az Eğrisi - ….’den Fazla Eğrisi</a:t>
            </a:r>
            <a:endParaRPr lang="tr-TR" altLang="en-US" sz="3200" dirty="0">
              <a:solidFill>
                <a:schemeClr val="tx1"/>
              </a:solidFill>
              <a:latin typeface="Calibri" pitchFamily="34" charset="0"/>
              <a:cs typeface="Calibri" pitchFamily="34" charset="0"/>
            </a:endParaRPr>
          </a:p>
        </p:txBody>
      </p:sp>
      <p:sp>
        <p:nvSpPr>
          <p:cNvPr id="23558" name="Rectangle 3"/>
          <p:cNvSpPr>
            <a:spLocks noGrp="1" noChangeArrowheads="1"/>
          </p:cNvSpPr>
          <p:nvPr>
            <p:ph type="body" idx="4294967295"/>
          </p:nvPr>
        </p:nvSpPr>
        <p:spPr>
          <a:xfrm>
            <a:off x="353960" y="897731"/>
            <a:ext cx="8406581" cy="4131469"/>
          </a:xfrm>
        </p:spPr>
        <p:txBody>
          <a:bodyPr rtlCol="0">
            <a:noAutofit/>
          </a:bodyPr>
          <a:lstStyle/>
          <a:p>
            <a:pPr eaLnBrk="1" fontAlgn="auto" hangingPunct="1">
              <a:spcAft>
                <a:spcPts val="0"/>
              </a:spcAft>
              <a:buFontTx/>
              <a:buNone/>
              <a:defRPr/>
            </a:pPr>
            <a:r>
              <a:rPr lang="tr-TR" altLang="en-US" sz="2000" dirty="0">
                <a:solidFill>
                  <a:schemeClr val="tx1"/>
                </a:solidFill>
                <a:latin typeface="Calibri" pitchFamily="34" charset="0"/>
                <a:cs typeface="Calibri" pitchFamily="34" charset="0"/>
              </a:rPr>
              <a:t>	Birikimli serilerin grafikleri çizilirken sınıflar yatay, birikimli frekanslarsa dik eksende gösterilir</a:t>
            </a:r>
            <a:r>
              <a:rPr lang="tr-TR" altLang="en-US" sz="2000" dirty="0" smtClean="0">
                <a:solidFill>
                  <a:schemeClr val="tx1"/>
                </a:solidFill>
                <a:latin typeface="Calibri" pitchFamily="34" charset="0"/>
                <a:cs typeface="Calibri" pitchFamily="34" charset="0"/>
              </a:rPr>
              <a:t>.</a:t>
            </a:r>
            <a:endParaRPr lang="tr-TR" altLang="en-US" sz="2000" dirty="0">
              <a:solidFill>
                <a:schemeClr val="tx1"/>
              </a:solidFill>
              <a:latin typeface="Calibri" pitchFamily="34" charset="0"/>
              <a:cs typeface="Calibri" pitchFamily="34" charset="0"/>
            </a:endParaRPr>
          </a:p>
          <a:p>
            <a:pPr eaLnBrk="1" fontAlgn="auto" hangingPunct="1">
              <a:spcAft>
                <a:spcPts val="0"/>
              </a:spcAft>
              <a:buFontTx/>
              <a:buNone/>
              <a:defRPr/>
            </a:pPr>
            <a:r>
              <a:rPr lang="tr-TR" altLang="en-US" sz="2000" dirty="0">
                <a:solidFill>
                  <a:schemeClr val="tx1"/>
                </a:solidFill>
                <a:latin typeface="Calibri" pitchFamily="34" charset="0"/>
                <a:cs typeface="Calibri" pitchFamily="34" charset="0"/>
              </a:rPr>
              <a:t>-den az serilerinin grafikleri çizilirken, koordinat sisteminde sınıf üst sınırlarıyla ilgili sınıfa karşı gelen birikimli frekansların belirledikleri noktalar birleştirilerek grafik oluşturulur</a:t>
            </a:r>
            <a:r>
              <a:rPr lang="tr-TR" altLang="en-US" sz="2000" dirty="0" smtClean="0">
                <a:solidFill>
                  <a:schemeClr val="tx1"/>
                </a:solidFill>
                <a:latin typeface="Calibri" pitchFamily="34" charset="0"/>
                <a:cs typeface="Calibri" pitchFamily="34" charset="0"/>
              </a:rPr>
              <a:t>.</a:t>
            </a:r>
            <a:endParaRPr lang="tr-TR" altLang="en-US" sz="2000" dirty="0">
              <a:solidFill>
                <a:schemeClr val="tx1"/>
              </a:solidFill>
              <a:latin typeface="Calibri" pitchFamily="34" charset="0"/>
              <a:cs typeface="Calibri" pitchFamily="34" charset="0"/>
            </a:endParaRPr>
          </a:p>
          <a:p>
            <a:pPr eaLnBrk="1" fontAlgn="auto" hangingPunct="1">
              <a:spcAft>
                <a:spcPts val="0"/>
              </a:spcAft>
              <a:buFontTx/>
              <a:buNone/>
              <a:defRPr/>
            </a:pPr>
            <a:r>
              <a:rPr lang="tr-TR" altLang="en-US" sz="2000" dirty="0">
                <a:solidFill>
                  <a:schemeClr val="tx1"/>
                </a:solidFill>
                <a:latin typeface="Calibri" pitchFamily="34" charset="0"/>
                <a:cs typeface="Calibri" pitchFamily="34" charset="0"/>
              </a:rPr>
              <a:t>-den çok serilerinin grafikleri oluşturulurken, sınıf alt sınırlarıyla ilgili sınıfa karşı gelen birikimli frekansların belirledikleri noktalar birleştirilerek çizim tamamlanır</a:t>
            </a:r>
            <a:r>
              <a:rPr lang="tr-TR" altLang="en-US" sz="2000" dirty="0" smtClean="0">
                <a:solidFill>
                  <a:schemeClr val="tx1"/>
                </a:solidFill>
                <a:latin typeface="Calibri" pitchFamily="34" charset="0"/>
                <a:cs typeface="Calibri" pitchFamily="34" charset="0"/>
              </a:rPr>
              <a:t>.</a:t>
            </a:r>
            <a:endParaRPr lang="tr-TR" altLang="en-US" sz="2000" dirty="0">
              <a:solidFill>
                <a:schemeClr val="tx1"/>
              </a:solidFill>
              <a:latin typeface="Calibri" pitchFamily="34" charset="0"/>
              <a:cs typeface="Calibri" pitchFamily="34" charset="0"/>
            </a:endParaRPr>
          </a:p>
          <a:p>
            <a:pPr eaLnBrk="1" fontAlgn="auto" hangingPunct="1">
              <a:spcAft>
                <a:spcPts val="0"/>
              </a:spcAft>
              <a:buFontTx/>
              <a:buNone/>
              <a:defRPr/>
            </a:pPr>
            <a:r>
              <a:rPr lang="tr-TR" altLang="en-US" sz="2000" dirty="0">
                <a:solidFill>
                  <a:schemeClr val="tx1"/>
                </a:solidFill>
                <a:latin typeface="Calibri" pitchFamily="34" charset="0"/>
                <a:cs typeface="Calibri" pitchFamily="34" charset="0"/>
              </a:rPr>
              <a:t>-den az eğrisi ilk sınıfın frekansından başlayarak sürekli artan, -den çok eğrisi ise son sınıfın frekansına kadar sürekli azalan bir eğridir. Konuyla ilgili bir örnek aşağıda verilmiştir.</a:t>
            </a:r>
          </a:p>
          <a:p>
            <a:pPr eaLnBrk="1" fontAlgn="auto" hangingPunct="1">
              <a:spcAft>
                <a:spcPts val="0"/>
              </a:spcAft>
              <a:buFontTx/>
              <a:buNone/>
              <a:defRPr/>
            </a:pPr>
            <a:endParaRPr lang="tr-TR" altLang="en-US" sz="2000" dirty="0">
              <a:solidFill>
                <a:schemeClr val="tx1">
                  <a:lumMod val="50000"/>
                  <a:lumOff val="50000"/>
                </a:schemeClr>
              </a:solidFill>
            </a:endParaRPr>
          </a:p>
          <a:p>
            <a:pPr eaLnBrk="1" fontAlgn="auto" hangingPunct="1">
              <a:spcAft>
                <a:spcPts val="0"/>
              </a:spcAft>
              <a:buFontTx/>
              <a:buNone/>
              <a:defRPr/>
            </a:pPr>
            <a:endParaRPr lang="tr-TR" altLang="en-US" sz="2000" dirty="0">
              <a:solidFill>
                <a:schemeClr val="tx1">
                  <a:lumMod val="50000"/>
                  <a:lumOff val="50000"/>
                </a:schemeClr>
              </a:solidFill>
            </a:endParaRPr>
          </a:p>
        </p:txBody>
      </p:sp>
    </p:spTree>
    <p:extLst>
      <p:ext uri="{BB962C8B-B14F-4D97-AF65-F5344CB8AC3E}">
        <p14:creationId xmlns:p14="http://schemas.microsoft.com/office/powerpoint/2010/main" val="3838098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BC471829-F74D-4690-B30F-265192D7A9BE}" type="slidenum">
              <a:rPr lang="en-US" altLang="en-US" sz="1200" b="0" i="0">
                <a:solidFill>
                  <a:srgbClr val="000000"/>
                </a:solidFill>
                <a:latin typeface="Arial Black" pitchFamily="34" charset="0"/>
                <a:cs typeface="Arial" charset="0"/>
              </a:rPr>
              <a:pPr algn="r" eaLnBrk="1" hangingPunct="1"/>
              <a:t>19</a:t>
            </a:fld>
            <a:endParaRPr lang="en-US" altLang="en-US" sz="1200" b="0" i="0">
              <a:solidFill>
                <a:srgbClr val="000000"/>
              </a:solidFill>
              <a:latin typeface="Arial Black" pitchFamily="34" charset="0"/>
              <a:cs typeface="Arial" charset="0"/>
            </a:endParaRPr>
          </a:p>
        </p:txBody>
      </p:sp>
      <p:sp>
        <p:nvSpPr>
          <p:cNvPr id="2150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E9F7344F-B17C-47FB-BDCF-66EF6AFCD1A9}"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150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552CBBC-84CD-4CCF-BFB9-2F7272A8693F}" type="slidenum">
              <a:rPr lang="tr-TR" altLang="en-US" sz="1200" b="0" i="0">
                <a:solidFill>
                  <a:srgbClr val="000000"/>
                </a:solidFill>
                <a:latin typeface="Arial Black" pitchFamily="34" charset="0"/>
                <a:cs typeface="Arial" charset="0"/>
              </a:rPr>
              <a:pPr algn="r" eaLnBrk="1" hangingPunct="1"/>
              <a:t>19</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1100138" y="205978"/>
            <a:ext cx="8043862" cy="327422"/>
          </a:xfrm>
        </p:spPr>
        <p:txBody>
          <a:bodyPr>
            <a:normAutofit fontScale="90000"/>
          </a:bodyPr>
          <a:lstStyle/>
          <a:p>
            <a:pPr eaLnBrk="1" fontAlgn="auto" hangingPunct="1">
              <a:spcAft>
                <a:spcPts val="0"/>
              </a:spcAft>
              <a:defRPr/>
            </a:pPr>
            <a:r>
              <a:rPr lang="tr-TR" altLang="en-US" sz="2400" dirty="0" smtClean="0">
                <a:solidFill>
                  <a:schemeClr val="tx1"/>
                </a:solidFill>
              </a:rPr>
              <a:t>…..‘den Az Eğrisi - ….’den Fazla Eğrisi</a:t>
            </a:r>
            <a:endParaRPr lang="tr-TR" altLang="en-US" sz="2400" dirty="0">
              <a:solidFill>
                <a:schemeClr val="tx1"/>
              </a:solidFill>
            </a:endParaRPr>
          </a:p>
        </p:txBody>
      </p:sp>
      <p:sp>
        <p:nvSpPr>
          <p:cNvPr id="21510" name="Rectangle 3"/>
          <p:cNvSpPr>
            <a:spLocks noGrp="1" noChangeArrowheads="1"/>
          </p:cNvSpPr>
          <p:nvPr>
            <p:ph type="body" idx="4294967295"/>
          </p:nvPr>
        </p:nvSpPr>
        <p:spPr>
          <a:xfrm>
            <a:off x="0" y="897731"/>
            <a:ext cx="8229600" cy="3833813"/>
          </a:xfrm>
        </p:spPr>
        <p:txBody>
          <a:bodyPr/>
          <a:lstStyle/>
          <a:p>
            <a:pPr eaLnBrk="1" hangingPunct="1">
              <a:buFontTx/>
              <a:buNone/>
            </a:pPr>
            <a:r>
              <a:rPr lang="tr-TR" altLang="en-US" smtClean="0">
                <a:solidFill>
                  <a:schemeClr val="accent2"/>
                </a:solidFill>
              </a:rPr>
              <a:t>	</a:t>
            </a:r>
            <a:endParaRPr lang="tr-TR" altLang="en-US" smtClean="0"/>
          </a:p>
          <a:p>
            <a:pPr eaLnBrk="1" hangingPunct="1">
              <a:buFontTx/>
              <a:buNone/>
            </a:pPr>
            <a:endParaRPr lang="tr-TR" altLang="en-US" smtClean="0"/>
          </a:p>
        </p:txBody>
      </p:sp>
      <p:pic>
        <p:nvPicPr>
          <p:cNvPr id="21511" name="Picture 9" descr="less than more than ogive curve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1200150"/>
            <a:ext cx="5495925" cy="309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746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6374B89-5C5A-4FE2-A95D-DB837438994B}" type="slidenum">
              <a:rPr lang="en-US" altLang="en-US" sz="1200" b="0" i="0">
                <a:solidFill>
                  <a:srgbClr val="000000"/>
                </a:solidFill>
                <a:latin typeface="Arial Black" pitchFamily="34" charset="0"/>
                <a:cs typeface="Arial" charset="0"/>
              </a:rPr>
              <a:pPr algn="r" eaLnBrk="1" hangingPunct="1"/>
              <a:t>20</a:t>
            </a:fld>
            <a:endParaRPr lang="en-US" altLang="en-US" sz="1200" b="0" i="0">
              <a:solidFill>
                <a:srgbClr val="000000"/>
              </a:solidFill>
              <a:latin typeface="Arial Black" pitchFamily="34" charset="0"/>
              <a:cs typeface="Arial" charset="0"/>
            </a:endParaRPr>
          </a:p>
        </p:txBody>
      </p:sp>
      <p:sp>
        <p:nvSpPr>
          <p:cNvPr id="2253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795828F3-FC1E-4BE1-8160-FA6017E9795E}"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253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E02E3FE-AE99-458B-ADD1-C844DF7F1BD8}" type="slidenum">
              <a:rPr lang="tr-TR" altLang="en-US" sz="1200" b="0" i="0">
                <a:solidFill>
                  <a:srgbClr val="000000"/>
                </a:solidFill>
                <a:latin typeface="Arial Black" pitchFamily="34" charset="0"/>
                <a:cs typeface="Arial" charset="0"/>
              </a:rPr>
              <a:pPr algn="r" eaLnBrk="1" hangingPunct="1"/>
              <a:t>20</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642938" y="228601"/>
            <a:ext cx="8043862" cy="327422"/>
          </a:xfrm>
        </p:spPr>
        <p:txBody>
          <a:bodyPr>
            <a:normAutofit fontScale="90000"/>
          </a:bodyPr>
          <a:lstStyle/>
          <a:p>
            <a:pPr eaLnBrk="1" fontAlgn="auto" hangingPunct="1">
              <a:spcAft>
                <a:spcPts val="0"/>
              </a:spcAft>
              <a:defRPr/>
            </a:pPr>
            <a:r>
              <a:rPr lang="tr-TR" altLang="en-US" sz="2800" dirty="0" smtClean="0">
                <a:solidFill>
                  <a:schemeClr val="tx1"/>
                </a:solidFill>
                <a:latin typeface="Calibri" pitchFamily="34" charset="0"/>
                <a:cs typeface="Calibri" pitchFamily="34" charset="0"/>
              </a:rPr>
              <a:t>Gerçek Hayatta Ne İşimize Yarar?</a:t>
            </a:r>
            <a:endParaRPr lang="tr-TR" altLang="en-US" sz="2800" dirty="0">
              <a:solidFill>
                <a:schemeClr val="tx1"/>
              </a:solidFill>
              <a:latin typeface="Calibri" pitchFamily="34" charset="0"/>
              <a:cs typeface="Calibri" pitchFamily="34" charset="0"/>
            </a:endParaRPr>
          </a:p>
        </p:txBody>
      </p:sp>
      <p:sp>
        <p:nvSpPr>
          <p:cNvPr id="23558" name="Rectangle 3"/>
          <p:cNvSpPr>
            <a:spLocks noGrp="1" noChangeArrowheads="1"/>
          </p:cNvSpPr>
          <p:nvPr>
            <p:ph type="body" idx="4294967295"/>
          </p:nvPr>
        </p:nvSpPr>
        <p:spPr>
          <a:xfrm>
            <a:off x="0" y="897731"/>
            <a:ext cx="8915400" cy="4131469"/>
          </a:xfrm>
        </p:spPr>
        <p:txBody>
          <a:bodyPr rtlCol="0">
            <a:normAutofit fontScale="40000" lnSpcReduction="20000"/>
          </a:bodyPr>
          <a:lstStyle/>
          <a:p>
            <a:pPr indent="0" algn="just">
              <a:lnSpc>
                <a:spcPct val="170000"/>
              </a:lnSpc>
              <a:buNone/>
              <a:defRPr/>
            </a:pPr>
            <a:r>
              <a:rPr lang="tr-TR" altLang="en-US" sz="4000" dirty="0" err="1">
                <a:latin typeface="Calibri" pitchFamily="34" charset="0"/>
                <a:cs typeface="Calibri" pitchFamily="34" charset="0"/>
              </a:rPr>
              <a:t>Lorenz</a:t>
            </a:r>
            <a:r>
              <a:rPr lang="tr-TR" altLang="en-US" sz="4000" dirty="0">
                <a:latin typeface="Calibri" pitchFamily="34" charset="0"/>
                <a:cs typeface="Calibri" pitchFamily="34" charset="0"/>
              </a:rPr>
              <a:t> </a:t>
            </a:r>
            <a:r>
              <a:rPr lang="tr-TR" altLang="en-US" sz="4000" dirty="0">
                <a:latin typeface="Calibri" pitchFamily="34" charset="0"/>
                <a:cs typeface="Calibri" pitchFamily="34" charset="0"/>
              </a:rPr>
              <a:t>Eğrisi, ekonomide, çoğunlukla olasılık gelir dağılımının birikimli dağılım fonksiyonunu ifade eden bir grafiktir</a:t>
            </a:r>
            <a:r>
              <a:rPr lang="tr-TR" altLang="en-US" sz="4000" dirty="0">
                <a:latin typeface="Calibri" pitchFamily="34" charset="0"/>
                <a:cs typeface="Calibri" pitchFamily="34" charset="0"/>
              </a:rPr>
              <a:t>. </a:t>
            </a:r>
            <a:r>
              <a:rPr lang="tr-TR" altLang="en-US" sz="4000" dirty="0">
                <a:latin typeface="Calibri" pitchFamily="34" charset="0"/>
                <a:cs typeface="Calibri" pitchFamily="34" charset="0"/>
              </a:rPr>
              <a:t>Bu grafiğin her iki ekseninde de yüzde değer bulunur. 1905 yılında </a:t>
            </a:r>
            <a:r>
              <a:rPr lang="tr-TR" altLang="en-US" sz="4000" dirty="0" err="1">
                <a:latin typeface="Calibri" pitchFamily="34" charset="0"/>
                <a:cs typeface="Calibri" pitchFamily="34" charset="0"/>
              </a:rPr>
              <a:t>Max</a:t>
            </a:r>
            <a:r>
              <a:rPr lang="tr-TR" altLang="en-US" sz="4000" dirty="0">
                <a:latin typeface="Calibri" pitchFamily="34" charset="0"/>
                <a:cs typeface="Calibri" pitchFamily="34" charset="0"/>
              </a:rPr>
              <a:t> </a:t>
            </a:r>
            <a:r>
              <a:rPr lang="tr-TR" altLang="en-US" sz="4000" dirty="0" err="1">
                <a:latin typeface="Calibri" pitchFamily="34" charset="0"/>
                <a:cs typeface="Calibri" pitchFamily="34" charset="0"/>
              </a:rPr>
              <a:t>Otto</a:t>
            </a:r>
            <a:r>
              <a:rPr lang="tr-TR" altLang="en-US" sz="4000" dirty="0">
                <a:latin typeface="Calibri" pitchFamily="34" charset="0"/>
                <a:cs typeface="Calibri" pitchFamily="34" charset="0"/>
              </a:rPr>
              <a:t> Lorenz tarafından gelir dağılımının ifade edilmesi amacıyla geliştirilmiştir</a:t>
            </a:r>
            <a:r>
              <a:rPr lang="tr-TR" altLang="en-US" sz="4000" dirty="0">
                <a:latin typeface="Calibri" pitchFamily="34" charset="0"/>
                <a:cs typeface="Calibri" pitchFamily="34" charset="0"/>
              </a:rPr>
              <a:t>.</a:t>
            </a:r>
            <a:endParaRPr lang="tr-TR" altLang="en-US" sz="4000" dirty="0">
              <a:latin typeface="Calibri" pitchFamily="34" charset="0"/>
              <a:cs typeface="Calibri" pitchFamily="34" charset="0"/>
            </a:endParaRPr>
          </a:p>
          <a:p>
            <a:pPr indent="0" algn="just">
              <a:lnSpc>
                <a:spcPct val="170000"/>
              </a:lnSpc>
              <a:buNone/>
              <a:defRPr/>
            </a:pPr>
            <a:r>
              <a:rPr lang="tr-TR" altLang="en-US" sz="4000" dirty="0">
                <a:latin typeface="Calibri" pitchFamily="34" charset="0"/>
                <a:cs typeface="Calibri" pitchFamily="34" charset="0"/>
              </a:rPr>
              <a:t>Eğride x eksenindeki değerin y eksenindeki dağılımın yüzde kaçına sahip olduğu yine yüzde ile gösterilir</a:t>
            </a:r>
            <a:r>
              <a:rPr lang="tr-TR" altLang="en-US" sz="4000" dirty="0" smtClean="0">
                <a:solidFill>
                  <a:schemeClr val="tx1"/>
                </a:solidFill>
                <a:latin typeface="Calibri" pitchFamily="34" charset="0"/>
                <a:cs typeface="Calibri" pitchFamily="34" charset="0"/>
              </a:rPr>
              <a:t>.</a:t>
            </a:r>
            <a:endParaRPr lang="tr-TR" altLang="en-US" sz="4000" dirty="0">
              <a:solidFill>
                <a:schemeClr val="tx1"/>
              </a:solidFill>
              <a:latin typeface="Calibri" pitchFamily="34" charset="0"/>
              <a:cs typeface="Calibri" pitchFamily="34" charset="0"/>
            </a:endParaRPr>
          </a:p>
          <a:p>
            <a:pPr indent="0" algn="just" eaLnBrk="1" fontAlgn="auto" hangingPunct="1">
              <a:lnSpc>
                <a:spcPct val="170000"/>
              </a:lnSpc>
              <a:spcAft>
                <a:spcPts val="0"/>
              </a:spcAft>
              <a:buFontTx/>
              <a:buNone/>
              <a:defRPr/>
            </a:pPr>
            <a:r>
              <a:rPr lang="tr-TR" altLang="en-US" sz="4000" dirty="0">
                <a:solidFill>
                  <a:schemeClr val="tx1"/>
                </a:solidFill>
                <a:latin typeface="Calibri" pitchFamily="34" charset="0"/>
                <a:cs typeface="Calibri" pitchFamily="34" charset="0"/>
              </a:rPr>
              <a:t>Gelir dağılımı söz konusu olduğunda grafiği çaprazlamasına ikiye bölen doğru "tam eşitlik" durumunu ifade eder. Bu durumda ülkedeki hane halklarının %50'si gelirin %50'sine, %80'i %80'ine vb. sahiptir. Zaman içinde eğrinin tam eşitlik doğrusundan uzaklaşması, o ülke için gelir dağılımının bozulduğuna işaret eder.</a:t>
            </a:r>
          </a:p>
          <a:p>
            <a:pPr eaLnBrk="1" fontAlgn="auto" hangingPunct="1">
              <a:spcAft>
                <a:spcPts val="0"/>
              </a:spcAft>
              <a:buFontTx/>
              <a:buNone/>
              <a:defRPr/>
            </a:pPr>
            <a:endParaRPr lang="tr-TR" altLang="en-US" dirty="0">
              <a:solidFill>
                <a:schemeClr val="tx1">
                  <a:lumMod val="50000"/>
                  <a:lumOff val="50000"/>
                </a:schemeClr>
              </a:solidFill>
            </a:endParaRPr>
          </a:p>
        </p:txBody>
      </p:sp>
    </p:spTree>
    <p:extLst>
      <p:ext uri="{BB962C8B-B14F-4D97-AF65-F5344CB8AC3E}">
        <p14:creationId xmlns:p14="http://schemas.microsoft.com/office/powerpoint/2010/main" val="34734533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099167F-0480-4932-A99B-95A948AE5A40}" type="slidenum">
              <a:rPr lang="en-US" altLang="en-US" sz="1200" b="0" i="0">
                <a:solidFill>
                  <a:srgbClr val="000000"/>
                </a:solidFill>
                <a:latin typeface="Arial Black" pitchFamily="34" charset="0"/>
                <a:cs typeface="Arial" charset="0"/>
              </a:rPr>
              <a:pPr algn="r" eaLnBrk="1" hangingPunct="1"/>
              <a:t>21</a:t>
            </a:fld>
            <a:endParaRPr lang="en-US" altLang="en-US" sz="1200" b="0" i="0">
              <a:solidFill>
                <a:srgbClr val="000000"/>
              </a:solidFill>
              <a:latin typeface="Arial Black" pitchFamily="34" charset="0"/>
              <a:cs typeface="Arial" charset="0"/>
            </a:endParaRPr>
          </a:p>
        </p:txBody>
      </p:sp>
      <p:sp>
        <p:nvSpPr>
          <p:cNvPr id="2355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57607796-8D7B-4311-AEB9-9F552D342FD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355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3132F66-F19D-4969-89BF-CCE44DF5CEAD}" type="slidenum">
              <a:rPr lang="tr-TR" altLang="en-US" sz="1200" b="0" i="0">
                <a:solidFill>
                  <a:srgbClr val="000000"/>
                </a:solidFill>
                <a:latin typeface="Arial Black" pitchFamily="34" charset="0"/>
                <a:cs typeface="Arial" charset="0"/>
              </a:rPr>
              <a:pPr algn="r" eaLnBrk="1" hangingPunct="1"/>
              <a:t>21</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58994" y="205978"/>
            <a:ext cx="9085006" cy="327422"/>
          </a:xfrm>
        </p:spPr>
        <p:txBody>
          <a:bodyPr>
            <a:normAutofit fontScale="90000"/>
          </a:bodyPr>
          <a:lstStyle/>
          <a:p>
            <a:pPr eaLnBrk="1" fontAlgn="auto" hangingPunct="1">
              <a:spcAft>
                <a:spcPts val="0"/>
              </a:spcAft>
              <a:defRPr/>
            </a:pPr>
            <a:r>
              <a:rPr lang="tr-TR" altLang="en-US" sz="3200" dirty="0">
                <a:solidFill>
                  <a:schemeClr val="tx1"/>
                </a:solidFill>
              </a:rPr>
              <a:t>Lorenz Eğrisi</a:t>
            </a:r>
          </a:p>
        </p:txBody>
      </p:sp>
      <p:sp>
        <p:nvSpPr>
          <p:cNvPr id="23558" name="Rectangle 3"/>
          <p:cNvSpPr>
            <a:spLocks noGrp="1" noChangeArrowheads="1"/>
          </p:cNvSpPr>
          <p:nvPr>
            <p:ph type="body" idx="4294967295"/>
          </p:nvPr>
        </p:nvSpPr>
        <p:spPr>
          <a:xfrm>
            <a:off x="-1" y="897731"/>
            <a:ext cx="8738419" cy="3833813"/>
          </a:xfrm>
        </p:spPr>
        <p:txBody>
          <a:bodyPr>
            <a:normAutofit/>
          </a:bodyPr>
          <a:lstStyle/>
          <a:p>
            <a:pPr algn="just" eaLnBrk="1" hangingPunct="1">
              <a:lnSpc>
                <a:spcPct val="150000"/>
              </a:lnSpc>
              <a:buFontTx/>
              <a:buNone/>
            </a:pPr>
            <a:r>
              <a:rPr lang="tr-TR" altLang="en-US" sz="2000" dirty="0" smtClean="0">
                <a:solidFill>
                  <a:schemeClr val="accent2"/>
                </a:solidFill>
              </a:rPr>
              <a:t>	</a:t>
            </a:r>
            <a:r>
              <a:rPr lang="tr-TR" altLang="en-US" sz="2000" dirty="0" smtClean="0">
                <a:solidFill>
                  <a:schemeClr val="tx1"/>
                </a:solidFill>
                <a:cs typeface="Calibri" pitchFamily="34" charset="0"/>
              </a:rPr>
              <a:t>Dikey eksende milli gelirin birikimli yüzdeleri % 10’luk paylar halinde; yatay eksende ise nüfusun birikimli yüzdeleri % 10'luk dilimler halinde gösterilir. Bu iki eksenin karşılarına aynı uzunlukta tamamlayıcı eksenler çizilmesiyle oluşturulan karenin sol alt köşeden sağ üst köşeye olan köşegeni mutlak eşitlik doğrusunu ifade eder. Bu doğrudan sapmalar gelir dağılımındaki eşitsizliğin derecesini ortaya koyar.</a:t>
            </a:r>
          </a:p>
        </p:txBody>
      </p:sp>
    </p:spTree>
    <p:extLst>
      <p:ext uri="{BB962C8B-B14F-4D97-AF65-F5344CB8AC3E}">
        <p14:creationId xmlns:p14="http://schemas.microsoft.com/office/powerpoint/2010/main" val="28966641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5F9EB72C-0C3C-4816-A43A-03441D2067AA}" type="slidenum">
              <a:rPr lang="en-US" altLang="en-US" sz="1200" b="0" i="0">
                <a:solidFill>
                  <a:srgbClr val="000000"/>
                </a:solidFill>
                <a:latin typeface="Arial Black" pitchFamily="34" charset="0"/>
                <a:cs typeface="Arial" charset="0"/>
              </a:rPr>
              <a:pPr algn="r" eaLnBrk="1" hangingPunct="1"/>
              <a:t>22</a:t>
            </a:fld>
            <a:endParaRPr lang="en-US" altLang="en-US" sz="1200" b="0" i="0">
              <a:solidFill>
                <a:srgbClr val="000000"/>
              </a:solidFill>
              <a:latin typeface="Arial Black" pitchFamily="34" charset="0"/>
              <a:cs typeface="Arial" charset="0"/>
            </a:endParaRPr>
          </a:p>
        </p:txBody>
      </p:sp>
      <p:sp>
        <p:nvSpPr>
          <p:cNvPr id="2457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48B54D8-E4D4-4008-BAE9-BEB250F58DFA}"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458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82A2808-979D-4B1D-B15C-0C0B9B2BF696}" type="slidenum">
              <a:rPr lang="tr-TR" altLang="en-US" sz="1200" b="0" i="0">
                <a:solidFill>
                  <a:srgbClr val="000000"/>
                </a:solidFill>
                <a:latin typeface="Arial Black" pitchFamily="34" charset="0"/>
                <a:cs typeface="Arial" charset="0"/>
              </a:rPr>
              <a:pPr algn="r" eaLnBrk="1" hangingPunct="1"/>
              <a:t>22</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95865" y="205978"/>
            <a:ext cx="9048135" cy="327422"/>
          </a:xfrm>
        </p:spPr>
        <p:txBody>
          <a:bodyPr>
            <a:normAutofit fontScale="90000"/>
          </a:bodyPr>
          <a:lstStyle/>
          <a:p>
            <a:pPr eaLnBrk="1" fontAlgn="auto" hangingPunct="1">
              <a:spcAft>
                <a:spcPts val="0"/>
              </a:spcAft>
              <a:defRPr/>
            </a:pPr>
            <a:r>
              <a:rPr lang="tr-TR" altLang="en-US" sz="2400" dirty="0">
                <a:solidFill>
                  <a:schemeClr val="tx1"/>
                </a:solidFill>
              </a:rPr>
              <a:t>Lorenz Eğrisi</a:t>
            </a:r>
          </a:p>
        </p:txBody>
      </p:sp>
      <p:pic>
        <p:nvPicPr>
          <p:cNvPr id="24582" name="Picture 2" descr="https://upload.wikimedia.org/wikipedia/commons/thumb/5/59/Economics_Gini_coefficient2.svg/310px-Economics_Gini_coefficient2.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9" y="425860"/>
            <a:ext cx="5909187" cy="443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8226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991BFEB9-5C34-4A62-AD59-3ECB5CE6A716}" type="slidenum">
              <a:rPr lang="en-US" altLang="en-US" sz="1200" b="0" i="0">
                <a:solidFill>
                  <a:srgbClr val="000000"/>
                </a:solidFill>
                <a:latin typeface="Arial Black" pitchFamily="34" charset="0"/>
                <a:cs typeface="Arial" charset="0"/>
              </a:rPr>
              <a:pPr algn="r" eaLnBrk="1" hangingPunct="1"/>
              <a:t>23</a:t>
            </a:fld>
            <a:endParaRPr lang="en-US" altLang="en-US" sz="1200" b="0" i="0">
              <a:solidFill>
                <a:srgbClr val="000000"/>
              </a:solidFill>
              <a:latin typeface="Arial Black" pitchFamily="34" charset="0"/>
              <a:cs typeface="Arial" charset="0"/>
            </a:endParaRPr>
          </a:p>
        </p:txBody>
      </p:sp>
      <p:sp>
        <p:nvSpPr>
          <p:cNvPr id="2560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3A1770D1-31E5-4FBB-892D-F9A1F9D8492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560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FD1081DA-744E-458D-9273-FA32F309A49D}" type="slidenum">
              <a:rPr lang="tr-TR" altLang="en-US" sz="1200" b="0" i="0">
                <a:solidFill>
                  <a:srgbClr val="000000"/>
                </a:solidFill>
                <a:latin typeface="Arial Black" pitchFamily="34" charset="0"/>
                <a:cs typeface="Arial" charset="0"/>
              </a:rPr>
              <a:pPr algn="r" eaLnBrk="1" hangingPunct="1"/>
              <a:t>23</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199103" y="205978"/>
            <a:ext cx="8944897" cy="327422"/>
          </a:xfrm>
        </p:spPr>
        <p:txBody>
          <a:bodyPr>
            <a:normAutofit fontScale="90000"/>
          </a:bodyPr>
          <a:lstStyle/>
          <a:p>
            <a:pPr eaLnBrk="1" fontAlgn="auto" hangingPunct="1">
              <a:spcAft>
                <a:spcPts val="0"/>
              </a:spcAft>
              <a:defRPr/>
            </a:pPr>
            <a:r>
              <a:rPr lang="tr-TR" altLang="en-US" sz="3200" dirty="0" err="1" smtClean="0">
                <a:solidFill>
                  <a:schemeClr val="tx1"/>
                </a:solidFill>
              </a:rPr>
              <a:t>Gini</a:t>
            </a:r>
            <a:r>
              <a:rPr lang="tr-TR" altLang="en-US" sz="3200" dirty="0" smtClean="0">
                <a:solidFill>
                  <a:schemeClr val="tx1"/>
                </a:solidFill>
              </a:rPr>
              <a:t> Katsayısı</a:t>
            </a:r>
            <a:endParaRPr lang="tr-TR" altLang="en-US" sz="3200" dirty="0">
              <a:solidFill>
                <a:schemeClr val="tx1"/>
              </a:solidFill>
            </a:endParaRPr>
          </a:p>
        </p:txBody>
      </p:sp>
      <p:sp>
        <p:nvSpPr>
          <p:cNvPr id="25606" name="Rectangle 3"/>
          <p:cNvSpPr>
            <a:spLocks noGrp="1" noChangeArrowheads="1"/>
          </p:cNvSpPr>
          <p:nvPr>
            <p:ph type="body" idx="4294967295"/>
          </p:nvPr>
        </p:nvSpPr>
        <p:spPr>
          <a:xfrm>
            <a:off x="-1" y="897731"/>
            <a:ext cx="8738419" cy="3833813"/>
          </a:xfrm>
        </p:spPr>
        <p:txBody>
          <a:bodyPr>
            <a:normAutofit lnSpcReduction="10000"/>
          </a:bodyPr>
          <a:lstStyle/>
          <a:p>
            <a:pPr algn="just" eaLnBrk="1" hangingPunct="1">
              <a:lnSpc>
                <a:spcPct val="150000"/>
              </a:lnSpc>
              <a:buFont typeface="Arial" charset="0"/>
              <a:buNone/>
            </a:pPr>
            <a:r>
              <a:rPr lang="tr-TR" altLang="en-US" dirty="0" smtClean="0">
                <a:solidFill>
                  <a:schemeClr val="accent2"/>
                </a:solidFill>
              </a:rPr>
              <a:t>	</a:t>
            </a:r>
            <a:r>
              <a:rPr lang="tr-TR" altLang="en-US" sz="2000" dirty="0" err="1" smtClean="0">
                <a:solidFill>
                  <a:schemeClr val="tx1"/>
                </a:solidFill>
                <a:latin typeface="Calibri" pitchFamily="34" charset="0"/>
                <a:cs typeface="Calibri" pitchFamily="34" charset="0"/>
              </a:rPr>
              <a:t>Gini</a:t>
            </a:r>
            <a:r>
              <a:rPr lang="tr-TR" altLang="en-US" sz="2000" dirty="0" smtClean="0">
                <a:solidFill>
                  <a:schemeClr val="tx1"/>
                </a:solidFill>
                <a:latin typeface="Calibri" pitchFamily="34" charset="0"/>
                <a:cs typeface="Calibri" pitchFamily="34" charset="0"/>
              </a:rPr>
              <a:t> katsayısı, bir sıklık dağılımının eşitsizlik miktarı değerlerini ölçer (örneğin, gelir seviyeleri). </a:t>
            </a:r>
            <a:r>
              <a:rPr lang="tr-TR" altLang="en-US" sz="2000" dirty="0" err="1" smtClean="0">
                <a:solidFill>
                  <a:schemeClr val="tx1"/>
                </a:solidFill>
                <a:latin typeface="Calibri" pitchFamily="34" charset="0"/>
                <a:cs typeface="Calibri" pitchFamily="34" charset="0"/>
              </a:rPr>
              <a:t>Gini</a:t>
            </a:r>
            <a:r>
              <a:rPr lang="tr-TR" altLang="en-US" sz="2000" dirty="0" smtClean="0">
                <a:solidFill>
                  <a:schemeClr val="tx1"/>
                </a:solidFill>
                <a:latin typeface="Calibri" pitchFamily="34" charset="0"/>
                <a:cs typeface="Calibri" pitchFamily="34" charset="0"/>
              </a:rPr>
              <a:t> katsayısı, bir ülkede milli gelirin dağılımının eşit olup olmadığını ölçmeye yarayan bir katsayıdır. Katsayı 0 ile 1 arasında değerler alır ve yüksek değerler daha büyük eşitsizliğe tekabül ederler. Örneğin herkesin aynı gelire sahip olduğu bir toplumun </a:t>
            </a:r>
            <a:r>
              <a:rPr lang="tr-TR" altLang="en-US" sz="2000" dirty="0" err="1" smtClean="0">
                <a:solidFill>
                  <a:schemeClr val="tx1"/>
                </a:solidFill>
                <a:latin typeface="Calibri" pitchFamily="34" charset="0"/>
                <a:cs typeface="Calibri" pitchFamily="34" charset="0"/>
              </a:rPr>
              <a:t>Gini</a:t>
            </a:r>
            <a:r>
              <a:rPr lang="tr-TR" altLang="en-US" sz="2000" dirty="0" smtClean="0">
                <a:solidFill>
                  <a:schemeClr val="tx1"/>
                </a:solidFill>
                <a:latin typeface="Calibri" pitchFamily="34" charset="0"/>
                <a:cs typeface="Calibri" pitchFamily="34" charset="0"/>
              </a:rPr>
              <a:t> katsayısı 0 iken tüm gelirin bir kişide toplandığı (birden çok kişinin mensup olduğu) toplumun bu katsayısı 1'dir. </a:t>
            </a:r>
            <a:r>
              <a:rPr lang="tr-TR" altLang="en-US" sz="2000" dirty="0" err="1" smtClean="0">
                <a:solidFill>
                  <a:schemeClr val="tx1"/>
                </a:solidFill>
                <a:latin typeface="Calibri" pitchFamily="34" charset="0"/>
                <a:cs typeface="Calibri" pitchFamily="34" charset="0"/>
              </a:rPr>
              <a:t>Gini</a:t>
            </a:r>
            <a:r>
              <a:rPr lang="tr-TR" altLang="en-US" sz="2000" dirty="0" smtClean="0">
                <a:solidFill>
                  <a:schemeClr val="tx1"/>
                </a:solidFill>
                <a:latin typeface="Calibri" pitchFamily="34" charset="0"/>
                <a:cs typeface="Calibri" pitchFamily="34" charset="0"/>
              </a:rPr>
              <a:t> katsayısı </a:t>
            </a:r>
            <a:r>
              <a:rPr lang="tr-TR" altLang="en-US" sz="2000" dirty="0" err="1" smtClean="0">
                <a:solidFill>
                  <a:schemeClr val="tx1"/>
                </a:solidFill>
                <a:latin typeface="Calibri" pitchFamily="34" charset="0"/>
                <a:cs typeface="Calibri" pitchFamily="34" charset="0"/>
              </a:rPr>
              <a:t>Lorenz</a:t>
            </a:r>
            <a:r>
              <a:rPr lang="tr-TR" altLang="en-US" sz="2000" dirty="0" smtClean="0">
                <a:solidFill>
                  <a:schemeClr val="tx1"/>
                </a:solidFill>
                <a:latin typeface="Calibri" pitchFamily="34" charset="0"/>
                <a:cs typeface="Calibri" pitchFamily="34" charset="0"/>
              </a:rPr>
              <a:t> eğrisinin üstündeki alanın, 45 derecelik eşitlik doğrusunun altında kalan tüm alana bölünmesiyle bulunur.</a:t>
            </a:r>
          </a:p>
        </p:txBody>
      </p:sp>
    </p:spTree>
    <p:extLst>
      <p:ext uri="{BB962C8B-B14F-4D97-AF65-F5344CB8AC3E}">
        <p14:creationId xmlns:p14="http://schemas.microsoft.com/office/powerpoint/2010/main" val="21850325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D230C66-C2EF-4307-8A6B-A105CA8E6944}" type="slidenum">
              <a:rPr lang="en-US" altLang="en-US" sz="1200" b="0" i="0">
                <a:solidFill>
                  <a:srgbClr val="000000"/>
                </a:solidFill>
                <a:latin typeface="Arial Black" pitchFamily="34" charset="0"/>
                <a:cs typeface="Arial" charset="0"/>
              </a:rPr>
              <a:pPr algn="r" eaLnBrk="1" hangingPunct="1"/>
              <a:t>24</a:t>
            </a:fld>
            <a:endParaRPr lang="en-US" altLang="en-US" sz="1200" b="0" i="0">
              <a:solidFill>
                <a:srgbClr val="000000"/>
              </a:solidFill>
              <a:latin typeface="Arial Black" pitchFamily="34" charset="0"/>
              <a:cs typeface="Arial" charset="0"/>
            </a:endParaRPr>
          </a:p>
        </p:txBody>
      </p:sp>
      <p:sp>
        <p:nvSpPr>
          <p:cNvPr id="2662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C1CA47AF-250A-48F2-A733-026016B1E2E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662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1A2CBCAE-B1D0-42E6-A911-CB8C465B591E}" type="slidenum">
              <a:rPr lang="tr-TR" altLang="en-US" sz="1200" b="0" i="0">
                <a:solidFill>
                  <a:srgbClr val="000000"/>
                </a:solidFill>
                <a:latin typeface="Arial Black" pitchFamily="34" charset="0"/>
                <a:cs typeface="Arial" charset="0"/>
              </a:rPr>
              <a:pPr algn="r" eaLnBrk="1" hangingPunct="1"/>
              <a:t>24</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1100138" y="205978"/>
            <a:ext cx="8043862" cy="327422"/>
          </a:xfrm>
        </p:spPr>
        <p:txBody>
          <a:bodyPr>
            <a:normAutofit fontScale="90000"/>
          </a:bodyPr>
          <a:lstStyle/>
          <a:p>
            <a:pPr eaLnBrk="1" fontAlgn="auto" hangingPunct="1">
              <a:spcAft>
                <a:spcPts val="0"/>
              </a:spcAft>
              <a:defRPr/>
            </a:pPr>
            <a:r>
              <a:rPr lang="tr-TR" altLang="en-US" sz="2400" dirty="0">
                <a:solidFill>
                  <a:schemeClr val="tx1"/>
                </a:solidFill>
              </a:rPr>
              <a:t>Lorenz Eğrisi</a:t>
            </a:r>
          </a:p>
        </p:txBody>
      </p:sp>
      <p:sp>
        <p:nvSpPr>
          <p:cNvPr id="26630" name="Rectangle 3"/>
          <p:cNvSpPr>
            <a:spLocks noGrp="1" noChangeArrowheads="1"/>
          </p:cNvSpPr>
          <p:nvPr>
            <p:ph type="body" idx="4294967295"/>
          </p:nvPr>
        </p:nvSpPr>
        <p:spPr>
          <a:xfrm>
            <a:off x="0" y="897731"/>
            <a:ext cx="8229600" cy="3833813"/>
          </a:xfrm>
        </p:spPr>
        <p:txBody>
          <a:bodyPr/>
          <a:lstStyle/>
          <a:p>
            <a:pPr algn="just" eaLnBrk="1" hangingPunct="1">
              <a:buFontTx/>
              <a:buNone/>
            </a:pPr>
            <a:r>
              <a:rPr lang="tr-TR" altLang="en-US" smtClean="0"/>
              <a:t>.</a:t>
            </a:r>
          </a:p>
        </p:txBody>
      </p:sp>
      <p:pic>
        <p:nvPicPr>
          <p:cNvPr id="2663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914400"/>
            <a:ext cx="73152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9275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57ED5670-927D-4494-A1EF-7D542AFFE968}" type="slidenum">
              <a:rPr lang="en-US" altLang="en-US" sz="1200" b="0" i="0">
                <a:solidFill>
                  <a:srgbClr val="000000"/>
                </a:solidFill>
                <a:latin typeface="Arial Black" pitchFamily="34" charset="0"/>
                <a:cs typeface="Arial" charset="0"/>
              </a:rPr>
              <a:pPr algn="r" eaLnBrk="1" hangingPunct="1"/>
              <a:t>25</a:t>
            </a:fld>
            <a:endParaRPr lang="en-US" altLang="en-US" sz="1200" b="0" i="0">
              <a:solidFill>
                <a:srgbClr val="000000"/>
              </a:solidFill>
              <a:latin typeface="Arial Black" pitchFamily="34" charset="0"/>
              <a:cs typeface="Arial" charset="0"/>
            </a:endParaRPr>
          </a:p>
        </p:txBody>
      </p:sp>
      <p:sp>
        <p:nvSpPr>
          <p:cNvPr id="2765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345B57C5-C4B5-4A27-A114-93E3CB775B3B}"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765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320D8918-DF99-461D-BD2F-5CA6038BBAE3}" type="slidenum">
              <a:rPr lang="tr-TR" altLang="en-US" sz="1200" b="0" i="0">
                <a:solidFill>
                  <a:srgbClr val="000000"/>
                </a:solidFill>
                <a:latin typeface="Arial Black" pitchFamily="34" charset="0"/>
                <a:cs typeface="Arial" charset="0"/>
              </a:rPr>
              <a:pPr algn="r" eaLnBrk="1" hangingPunct="1"/>
              <a:t>25</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27654"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27655" name="Picture 2" descr="type of graphs - digital marketing over time line gra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5" y="571500"/>
            <a:ext cx="84772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6455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F23E6EC-9BE1-40C0-8D95-234F9B1C3C7A}" type="slidenum">
              <a:rPr lang="en-US" altLang="en-US" sz="1200" b="0" i="0">
                <a:solidFill>
                  <a:srgbClr val="000000"/>
                </a:solidFill>
                <a:latin typeface="Arial Black" pitchFamily="34" charset="0"/>
                <a:cs typeface="Arial" charset="0"/>
              </a:rPr>
              <a:pPr algn="r" eaLnBrk="1" hangingPunct="1"/>
              <a:t>26</a:t>
            </a:fld>
            <a:endParaRPr lang="en-US" altLang="en-US" sz="1200" b="0" i="0">
              <a:solidFill>
                <a:srgbClr val="000000"/>
              </a:solidFill>
              <a:latin typeface="Arial Black" pitchFamily="34" charset="0"/>
              <a:cs typeface="Arial" charset="0"/>
            </a:endParaRPr>
          </a:p>
        </p:txBody>
      </p:sp>
      <p:sp>
        <p:nvSpPr>
          <p:cNvPr id="2867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12E7292-CEA6-459A-9449-E8C1F66AAEFF}"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867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7CF778E-8400-4025-A737-9125CF15BE55}" type="slidenum">
              <a:rPr lang="tr-TR" altLang="en-US" sz="1200" b="0" i="0">
                <a:solidFill>
                  <a:srgbClr val="000000"/>
                </a:solidFill>
                <a:latin typeface="Arial Black" pitchFamily="34" charset="0"/>
                <a:cs typeface="Arial" charset="0"/>
              </a:rPr>
              <a:pPr algn="r" eaLnBrk="1" hangingPunct="1"/>
              <a:t>26</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28678"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28679" name="Picture 2" descr="types of graphs - social media platform usage bar gra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85800"/>
            <a:ext cx="8305800" cy="410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3362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BA44019-22AA-4578-9476-181A8B483F3E}" type="slidenum">
              <a:rPr lang="en-US" altLang="en-US" sz="1200" b="0" i="0">
                <a:solidFill>
                  <a:srgbClr val="000000"/>
                </a:solidFill>
                <a:latin typeface="Arial Black" pitchFamily="34" charset="0"/>
                <a:cs typeface="Arial" charset="0"/>
              </a:rPr>
              <a:pPr algn="r" eaLnBrk="1" hangingPunct="1"/>
              <a:t>27</a:t>
            </a:fld>
            <a:endParaRPr lang="en-US" altLang="en-US" sz="1200" b="0" i="0">
              <a:solidFill>
                <a:srgbClr val="000000"/>
              </a:solidFill>
              <a:latin typeface="Arial Black" pitchFamily="34" charset="0"/>
              <a:cs typeface="Arial" charset="0"/>
            </a:endParaRPr>
          </a:p>
        </p:txBody>
      </p:sp>
      <p:sp>
        <p:nvSpPr>
          <p:cNvPr id="2969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FF4DF3F2-C723-4232-9E75-B5625B61F997}"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2970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B7E6FA8F-5441-48A3-8BD2-1E11C2AC75B6}" type="slidenum">
              <a:rPr lang="tr-TR" altLang="en-US" sz="1200" b="0" i="0">
                <a:solidFill>
                  <a:srgbClr val="000000"/>
                </a:solidFill>
                <a:latin typeface="Arial Black" pitchFamily="34" charset="0"/>
                <a:cs typeface="Arial" charset="0"/>
              </a:rPr>
              <a:pPr algn="r" eaLnBrk="1" hangingPunct="1"/>
              <a:t>27</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29702"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29703" name="Picture 2" descr="types of graphs - most frequently used visuals pie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5" y="742950"/>
            <a:ext cx="8305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364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64B7CB5-EE4B-41C3-A219-F2971519FF52}" type="slidenum">
              <a:rPr lang="en-US" altLang="en-US" sz="1200" b="0" i="0">
                <a:solidFill>
                  <a:srgbClr val="000000"/>
                </a:solidFill>
                <a:latin typeface="Arial Black" pitchFamily="34" charset="0"/>
                <a:cs typeface="Arial" charset="0"/>
              </a:rPr>
              <a:pPr algn="r" eaLnBrk="1" hangingPunct="1"/>
              <a:t>28</a:t>
            </a:fld>
            <a:endParaRPr lang="en-US" altLang="en-US" sz="1200" b="0" i="0">
              <a:solidFill>
                <a:srgbClr val="000000"/>
              </a:solidFill>
              <a:latin typeface="Arial Black" pitchFamily="34" charset="0"/>
              <a:cs typeface="Arial" charset="0"/>
            </a:endParaRPr>
          </a:p>
        </p:txBody>
      </p:sp>
      <p:sp>
        <p:nvSpPr>
          <p:cNvPr id="3072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77027F5-D246-4AEE-8C54-929D63D81ED8}"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072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BCD76CD-19C7-447D-B73F-699C7576310F}" type="slidenum">
              <a:rPr lang="tr-TR" altLang="en-US" sz="1200" b="0" i="0">
                <a:solidFill>
                  <a:srgbClr val="000000"/>
                </a:solidFill>
                <a:latin typeface="Arial Black" pitchFamily="34" charset="0"/>
                <a:cs typeface="Arial" charset="0"/>
              </a:rPr>
              <a:pPr algn="r" eaLnBrk="1" hangingPunct="1"/>
              <a:t>28</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pic>
        <p:nvPicPr>
          <p:cNvPr id="30727" name="Picture 2" descr="Marketing-Population-Pyramids types of graphs and cha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957" y="588015"/>
            <a:ext cx="7538372" cy="416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2211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BA258F16-F312-4176-9DFE-4F0A9C303B23}" type="slidenum">
              <a:rPr lang="en-US" altLang="en-US" sz="1200" b="0" i="0">
                <a:solidFill>
                  <a:srgbClr val="000000"/>
                </a:solidFill>
                <a:latin typeface="Arial Black" pitchFamily="34" charset="0"/>
                <a:cs typeface="Arial" charset="0"/>
              </a:rPr>
              <a:pPr algn="r" eaLnBrk="1" hangingPunct="1"/>
              <a:t>29</a:t>
            </a:fld>
            <a:endParaRPr lang="en-US" altLang="en-US" sz="1200" b="0" i="0">
              <a:solidFill>
                <a:srgbClr val="000000"/>
              </a:solidFill>
              <a:latin typeface="Arial Black" pitchFamily="34" charset="0"/>
              <a:cs typeface="Arial" charset="0"/>
            </a:endParaRPr>
          </a:p>
        </p:txBody>
      </p:sp>
      <p:sp>
        <p:nvSpPr>
          <p:cNvPr id="3174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9F051EAA-95E9-4635-81C9-24D343A51F15}"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174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3769190C-566B-452F-BD13-351EF7735758}" type="slidenum">
              <a:rPr lang="tr-TR" altLang="en-US" sz="1200" b="0" i="0">
                <a:solidFill>
                  <a:srgbClr val="000000"/>
                </a:solidFill>
                <a:latin typeface="Arial Black" pitchFamily="34" charset="0"/>
                <a:cs typeface="Arial" charset="0"/>
              </a:rPr>
              <a:pPr algn="r" eaLnBrk="1" hangingPunct="1"/>
              <a:t>29</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31750"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31751" name="Picture 2" descr="Engineering-and-technology-Trellis-Plots types of graphs and cha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9873" y="448405"/>
            <a:ext cx="6260127" cy="469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3664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DDA96EA4-6AF3-4E85-A3BB-40F7619F1A98}" type="slidenum">
              <a:rPr lang="en-US" altLang="en-US" sz="1200" b="0" i="0">
                <a:solidFill>
                  <a:srgbClr val="000000"/>
                </a:solidFill>
                <a:latin typeface="Arial Black" pitchFamily="34" charset="0"/>
                <a:cs typeface="Arial" charset="0"/>
              </a:rPr>
              <a:pPr algn="r" eaLnBrk="1" hangingPunct="1"/>
              <a:t>30</a:t>
            </a:fld>
            <a:endParaRPr lang="en-US" altLang="en-US" sz="1200" b="0" i="0">
              <a:solidFill>
                <a:srgbClr val="000000"/>
              </a:solidFill>
              <a:latin typeface="Arial Black" pitchFamily="34" charset="0"/>
              <a:cs typeface="Arial" charset="0"/>
            </a:endParaRPr>
          </a:p>
        </p:txBody>
      </p:sp>
      <p:sp>
        <p:nvSpPr>
          <p:cNvPr id="3277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6F43C22B-F6D4-425E-9D78-F8035AA9FAB1}"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277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39BF3F6-FB88-41D7-BAE9-EAAEFF222268}" type="slidenum">
              <a:rPr lang="tr-TR" altLang="en-US" sz="1200" b="0" i="0">
                <a:solidFill>
                  <a:srgbClr val="000000"/>
                </a:solidFill>
                <a:latin typeface="Arial Black" pitchFamily="34" charset="0"/>
                <a:cs typeface="Arial" charset="0"/>
              </a:rPr>
              <a:pPr algn="r" eaLnBrk="1" hangingPunct="1"/>
              <a:t>30</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32774"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32775" name="Picture 2" descr="types of graphs - probability density function gra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78694"/>
            <a:ext cx="820420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51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764A2C4F-03A4-46E2-B319-90704019E421}" type="slidenum">
              <a:rPr lang="en-US" altLang="en-US" sz="1200" b="0" i="0">
                <a:solidFill>
                  <a:srgbClr val="000000"/>
                </a:solidFill>
                <a:latin typeface="Arial Black" pitchFamily="34" charset="0"/>
                <a:cs typeface="Arial" charset="0"/>
              </a:rPr>
              <a:pPr algn="r" eaLnBrk="1" hangingPunct="1"/>
              <a:t>31</a:t>
            </a:fld>
            <a:endParaRPr lang="en-US" altLang="en-US" sz="1200" b="0" i="0">
              <a:solidFill>
                <a:srgbClr val="000000"/>
              </a:solidFill>
              <a:latin typeface="Arial Black" pitchFamily="34" charset="0"/>
              <a:cs typeface="Arial" charset="0"/>
            </a:endParaRPr>
          </a:p>
        </p:txBody>
      </p:sp>
      <p:sp>
        <p:nvSpPr>
          <p:cNvPr id="3379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EB41B0BF-6F76-49A1-9A9E-9780B0C57082}"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379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A6E88E6B-4D3E-40E3-961E-6E3B1A3DD8F8}" type="slidenum">
              <a:rPr lang="tr-TR" altLang="en-US" sz="1200" b="0" i="0">
                <a:solidFill>
                  <a:srgbClr val="000000"/>
                </a:solidFill>
                <a:latin typeface="Arial Black" pitchFamily="34" charset="0"/>
                <a:cs typeface="Arial" charset="0"/>
              </a:rPr>
              <a:pPr algn="r" eaLnBrk="1" hangingPunct="1"/>
              <a:t>31</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33798"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33799" name="Picture 2" descr="History-Stacked-Area-Charts types of graphs and cha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58" y="588092"/>
            <a:ext cx="8859838"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6384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AA5E7BB-DE91-4D8F-A4B6-0693DB6FA9F9}" type="slidenum">
              <a:rPr lang="en-US" altLang="en-US" sz="1200" b="0" i="0">
                <a:solidFill>
                  <a:srgbClr val="000000"/>
                </a:solidFill>
                <a:latin typeface="Arial Black" pitchFamily="34" charset="0"/>
                <a:cs typeface="Arial" charset="0"/>
              </a:rPr>
              <a:pPr algn="r" eaLnBrk="1" hangingPunct="1"/>
              <a:t>32</a:t>
            </a:fld>
            <a:endParaRPr lang="en-US" altLang="en-US" sz="1200" b="0" i="0">
              <a:solidFill>
                <a:srgbClr val="000000"/>
              </a:solidFill>
              <a:latin typeface="Arial Black" pitchFamily="34" charset="0"/>
              <a:cs typeface="Arial" charset="0"/>
            </a:endParaRPr>
          </a:p>
        </p:txBody>
      </p:sp>
      <p:sp>
        <p:nvSpPr>
          <p:cNvPr id="34819"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291BAE7-2F31-42A0-B41E-DAD6E05E3676}"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4820"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27F4C4A1-3157-45BF-97C7-CBA251863BE7}" type="slidenum">
              <a:rPr lang="tr-TR" altLang="en-US" sz="1200" b="0" i="0">
                <a:solidFill>
                  <a:srgbClr val="000000"/>
                </a:solidFill>
                <a:latin typeface="Arial Black" pitchFamily="34" charset="0"/>
                <a:cs typeface="Arial" charset="0"/>
              </a:rPr>
              <a:pPr algn="r" eaLnBrk="1" hangingPunct="1"/>
              <a:t>32</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34822"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34823" name="Picture 2" descr="Political-Science-and-Sociology-Stacked-Area-Charts types of graphs and cha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504" y="530451"/>
            <a:ext cx="7556090" cy="4155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8624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1183129-D460-4E2C-BF08-F176D6C0E609}" type="slidenum">
              <a:rPr lang="en-US" altLang="en-US" sz="1200" b="0" i="0">
                <a:solidFill>
                  <a:srgbClr val="000000"/>
                </a:solidFill>
                <a:latin typeface="Arial Black" pitchFamily="34" charset="0"/>
                <a:cs typeface="Arial" charset="0"/>
              </a:rPr>
              <a:pPr algn="r" eaLnBrk="1" hangingPunct="1"/>
              <a:t>33</a:t>
            </a:fld>
            <a:endParaRPr lang="en-US" altLang="en-US" sz="1200" b="0" i="0">
              <a:solidFill>
                <a:srgbClr val="000000"/>
              </a:solidFill>
              <a:latin typeface="Arial Black" pitchFamily="34" charset="0"/>
              <a:cs typeface="Arial" charset="0"/>
            </a:endParaRPr>
          </a:p>
        </p:txBody>
      </p:sp>
      <p:sp>
        <p:nvSpPr>
          <p:cNvPr id="35843"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579016B-4664-4D86-9004-2FE8E9CBAA03}"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5844"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A15353D-5ECD-4F9D-9EA9-83FDA2806FA6}" type="slidenum">
              <a:rPr lang="tr-TR" altLang="en-US" sz="1200" b="0" i="0">
                <a:solidFill>
                  <a:srgbClr val="000000"/>
                </a:solidFill>
                <a:latin typeface="Arial Black" pitchFamily="34" charset="0"/>
                <a:cs typeface="Arial" charset="0"/>
              </a:rPr>
              <a:pPr algn="r" eaLnBrk="1" hangingPunct="1"/>
              <a:t>33</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35846"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35847" name="Picture 2" descr="Multi-level-Pie-Charts types of graphs and cha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394" y="548419"/>
            <a:ext cx="6948948" cy="43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5713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0392E440-40DB-458F-B44D-E24BAA3DB809}" type="slidenum">
              <a:rPr lang="en-US" altLang="en-US" sz="1200" b="0" i="0">
                <a:solidFill>
                  <a:srgbClr val="000000"/>
                </a:solidFill>
                <a:latin typeface="Arial Black" pitchFamily="34" charset="0"/>
                <a:cs typeface="Arial" charset="0"/>
              </a:rPr>
              <a:pPr algn="r" eaLnBrk="1" hangingPunct="1"/>
              <a:t>34</a:t>
            </a:fld>
            <a:endParaRPr lang="en-US" altLang="en-US" sz="1200" b="0" i="0">
              <a:solidFill>
                <a:srgbClr val="000000"/>
              </a:solidFill>
              <a:latin typeface="Arial Black" pitchFamily="34" charset="0"/>
              <a:cs typeface="Arial" charset="0"/>
            </a:endParaRPr>
          </a:p>
        </p:txBody>
      </p:sp>
      <p:sp>
        <p:nvSpPr>
          <p:cNvPr id="36867"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70F0523D-6029-45A8-8F31-B8049310B135}"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6868"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E0B62C19-E5BD-4812-8AFE-3DF34DED0E95}" type="slidenum">
              <a:rPr lang="tr-TR" altLang="en-US" sz="1200" b="0" i="0">
                <a:solidFill>
                  <a:srgbClr val="000000"/>
                </a:solidFill>
                <a:latin typeface="Arial Black" pitchFamily="34" charset="0"/>
                <a:cs typeface="Arial" charset="0"/>
              </a:rPr>
              <a:pPr algn="r" eaLnBrk="1" hangingPunct="1"/>
              <a:t>34</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36870"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36871" name="Picture 2" descr="Health-and-Wellness-Pictographs types of graphs and cha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652" y="556554"/>
            <a:ext cx="7667272" cy="418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0797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D41835B-2275-4E81-8F4E-3B51573D5969}" type="slidenum">
              <a:rPr lang="en-US" altLang="en-US" sz="1200" b="0" i="0">
                <a:solidFill>
                  <a:srgbClr val="000000"/>
                </a:solidFill>
                <a:latin typeface="Arial Black" pitchFamily="34" charset="0"/>
                <a:cs typeface="Arial" charset="0"/>
              </a:rPr>
              <a:pPr algn="r" eaLnBrk="1" hangingPunct="1"/>
              <a:t>35</a:t>
            </a:fld>
            <a:endParaRPr lang="en-US" altLang="en-US" sz="1200" b="0" i="0">
              <a:solidFill>
                <a:srgbClr val="000000"/>
              </a:solidFill>
              <a:latin typeface="Arial Black" pitchFamily="34" charset="0"/>
              <a:cs typeface="Arial" charset="0"/>
            </a:endParaRPr>
          </a:p>
        </p:txBody>
      </p:sp>
      <p:sp>
        <p:nvSpPr>
          <p:cNvPr id="37891"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87B5EFD5-1BC1-4832-8126-A027F054A21C}"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7892"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60779C4C-7F4A-4578-8AD3-995D73BD1298}" type="slidenum">
              <a:rPr lang="tr-TR" altLang="en-US" sz="1200" b="0" i="0">
                <a:solidFill>
                  <a:srgbClr val="000000"/>
                </a:solidFill>
                <a:latin typeface="Arial Black" pitchFamily="34" charset="0"/>
                <a:cs typeface="Arial" charset="0"/>
              </a:rPr>
              <a:pPr algn="r" eaLnBrk="1" hangingPunct="1"/>
              <a:t>35</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043863"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37894"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37895" name="Picture 2" descr="Health-and-Wellness-Scatter-Plots types of graphs and cha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408" y="569590"/>
            <a:ext cx="7874921" cy="4173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35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txBox="1">
            <a:spLocks noGrp="1" noChangeArrowheads="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8FE1D9C6-831C-4EFC-8123-3F10E5C0A0A9}" type="slidenum">
              <a:rPr lang="en-US" altLang="en-US" sz="1200" b="0" i="0">
                <a:solidFill>
                  <a:srgbClr val="000000"/>
                </a:solidFill>
                <a:latin typeface="Arial Black" pitchFamily="34" charset="0"/>
                <a:cs typeface="Arial" charset="0"/>
              </a:rPr>
              <a:pPr algn="r" eaLnBrk="1" hangingPunct="1"/>
              <a:t>36</a:t>
            </a:fld>
            <a:endParaRPr lang="en-US" altLang="en-US" sz="1200" b="0" i="0">
              <a:solidFill>
                <a:srgbClr val="000000"/>
              </a:solidFill>
              <a:latin typeface="Arial Black" pitchFamily="34" charset="0"/>
              <a:cs typeface="Arial" charset="0"/>
            </a:endParaRPr>
          </a:p>
        </p:txBody>
      </p:sp>
      <p:sp>
        <p:nvSpPr>
          <p:cNvPr id="38915" name="Rectangle 16"/>
          <p:cNvSpPr txBox="1">
            <a:spLocks noGrp="1" noChangeArrowheads="1"/>
          </p:cNvSpPr>
          <p:nvPr/>
        </p:nvSpPr>
        <p:spPr bwMode="auto">
          <a:xfrm>
            <a:off x="457200" y="4683919"/>
            <a:ext cx="2133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eaLnBrk="1" hangingPunct="1"/>
            <a:fld id="{B1F91159-B99F-40F8-ACF9-771641702EE5}" type="datetime1">
              <a:rPr lang="tr-TR" altLang="en-US" sz="1200" b="0" i="0">
                <a:solidFill>
                  <a:srgbClr val="000000"/>
                </a:solidFill>
                <a:cs typeface="Arial" charset="0"/>
              </a:rPr>
              <a:pPr eaLnBrk="1" hangingPunct="1"/>
              <a:t>17.07.2023</a:t>
            </a:fld>
            <a:endParaRPr lang="en-US" altLang="en-US" sz="1200" b="0" i="0">
              <a:solidFill>
                <a:srgbClr val="000000"/>
              </a:solidFill>
              <a:cs typeface="Arial" charset="0"/>
            </a:endParaRPr>
          </a:p>
        </p:txBody>
      </p:sp>
      <p:sp>
        <p:nvSpPr>
          <p:cNvPr id="38916" name="4 Slayt Numarası Yer Tutucusu"/>
          <p:cNvSpPr txBox="1">
            <a:spLocks noGrp="1"/>
          </p:cNvSpPr>
          <p:nvPr/>
        </p:nvSpPr>
        <p:spPr bwMode="auto">
          <a:xfrm>
            <a:off x="6553200" y="4686300"/>
            <a:ext cx="2133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i="1">
                <a:solidFill>
                  <a:schemeClr val="tx1"/>
                </a:solidFill>
                <a:latin typeface="Arial" charset="0"/>
              </a:defRPr>
            </a:lvl1pPr>
            <a:lvl2pPr marL="742950" indent="-285750">
              <a:defRPr b="1" i="1">
                <a:solidFill>
                  <a:schemeClr val="tx1"/>
                </a:solidFill>
                <a:latin typeface="Arial" charset="0"/>
              </a:defRPr>
            </a:lvl2pPr>
            <a:lvl3pPr marL="1143000" indent="-228600">
              <a:defRPr b="1" i="1">
                <a:solidFill>
                  <a:schemeClr val="tx1"/>
                </a:solidFill>
                <a:latin typeface="Arial" charset="0"/>
              </a:defRPr>
            </a:lvl3pPr>
            <a:lvl4pPr marL="1600200" indent="-228600">
              <a:defRPr b="1" i="1">
                <a:solidFill>
                  <a:schemeClr val="tx1"/>
                </a:solidFill>
                <a:latin typeface="Arial" charset="0"/>
              </a:defRPr>
            </a:lvl4pPr>
            <a:lvl5pPr marL="2057400" indent="-22860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r" eaLnBrk="1" hangingPunct="1"/>
            <a:fld id="{C60C820D-621A-43E2-BCFB-55681F37C771}" type="slidenum">
              <a:rPr lang="tr-TR" altLang="en-US" sz="1200" b="0" i="0">
                <a:solidFill>
                  <a:srgbClr val="000000"/>
                </a:solidFill>
                <a:latin typeface="Arial Black" pitchFamily="34" charset="0"/>
                <a:cs typeface="Arial" charset="0"/>
              </a:rPr>
              <a:pPr algn="r" eaLnBrk="1" hangingPunct="1"/>
              <a:t>36</a:t>
            </a:fld>
            <a:endParaRPr lang="tr-TR" altLang="en-US" sz="1200" b="0" i="0">
              <a:solidFill>
                <a:srgbClr val="000000"/>
              </a:solidFill>
              <a:latin typeface="Arial Black" pitchFamily="34" charset="0"/>
              <a:cs typeface="Arial" charset="0"/>
            </a:endParaRPr>
          </a:p>
        </p:txBody>
      </p:sp>
      <p:sp>
        <p:nvSpPr>
          <p:cNvPr id="23557" name="Rectangle 2"/>
          <p:cNvSpPr>
            <a:spLocks noGrp="1" noChangeArrowheads="1"/>
          </p:cNvSpPr>
          <p:nvPr>
            <p:ph type="title" idx="4294967295"/>
          </p:nvPr>
        </p:nvSpPr>
        <p:spPr>
          <a:xfrm>
            <a:off x="228601" y="171451"/>
            <a:ext cx="8915399" cy="327422"/>
          </a:xfrm>
        </p:spPr>
        <p:txBody>
          <a:bodyPr>
            <a:normAutofit fontScale="90000"/>
          </a:bodyPr>
          <a:lstStyle/>
          <a:p>
            <a:pPr eaLnBrk="1" fontAlgn="auto" hangingPunct="1">
              <a:spcAft>
                <a:spcPts val="0"/>
              </a:spcAft>
              <a:defRPr/>
            </a:pPr>
            <a:r>
              <a:rPr lang="tr-TR" altLang="en-US" sz="2400" dirty="0" smtClean="0">
                <a:solidFill>
                  <a:schemeClr val="tx1"/>
                </a:solidFill>
              </a:rPr>
              <a:t>Örnekler</a:t>
            </a:r>
            <a:endParaRPr lang="tr-TR" altLang="en-US" sz="2400" dirty="0">
              <a:solidFill>
                <a:schemeClr val="tx1"/>
              </a:solidFill>
            </a:endParaRPr>
          </a:p>
        </p:txBody>
      </p:sp>
      <p:sp>
        <p:nvSpPr>
          <p:cNvPr id="38918" name="Rectangle 3"/>
          <p:cNvSpPr>
            <a:spLocks noGrp="1" noChangeArrowheads="1"/>
          </p:cNvSpPr>
          <p:nvPr>
            <p:ph type="body" idx="4294967295"/>
          </p:nvPr>
        </p:nvSpPr>
        <p:spPr>
          <a:xfrm>
            <a:off x="609600" y="742950"/>
            <a:ext cx="8229600" cy="3833813"/>
          </a:xfrm>
        </p:spPr>
        <p:txBody>
          <a:bodyPr/>
          <a:lstStyle/>
          <a:p>
            <a:pPr algn="just" eaLnBrk="1" hangingPunct="1">
              <a:buFontTx/>
              <a:buNone/>
            </a:pPr>
            <a:r>
              <a:rPr lang="tr-TR" altLang="en-US" smtClean="0"/>
              <a:t>.</a:t>
            </a:r>
          </a:p>
        </p:txBody>
      </p:sp>
      <p:pic>
        <p:nvPicPr>
          <p:cNvPr id="38919" name="Picture 2" descr="Meteorology-and-Environment-Scatter-Line-Combo types of graphs and char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077" y="541865"/>
            <a:ext cx="6921910" cy="4499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1636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644</Words>
  <Application>Microsoft Office PowerPoint</Application>
  <PresentationFormat>Ekran Gösterisi (16:9)</PresentationFormat>
  <Paragraphs>217</Paragraphs>
  <Slides>36</Slides>
  <Notes>0</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Office Theme</vt:lpstr>
      <vt:lpstr>İSTATİSTİK   2. Hafta  Verilerin Özetlenmesi ve Grafikle Gösterilmesi</vt:lpstr>
      <vt:lpstr>PowerPoint Sunusu</vt:lpstr>
      <vt:lpstr>Frekans Dağılımları</vt:lpstr>
      <vt:lpstr>Frekans Dağılımları</vt:lpstr>
      <vt:lpstr>Basit Frekans Dağılımı</vt:lpstr>
      <vt:lpstr>Gruplandırılmış Frekans Dağılımı</vt:lpstr>
      <vt:lpstr>Gruplandırılmış Frekans Dağılımı</vt:lpstr>
      <vt:lpstr>PowerPoint Sunusu</vt:lpstr>
      <vt:lpstr>PowerPoint Sunusu</vt:lpstr>
      <vt:lpstr>PowerPoint Sunusu</vt:lpstr>
      <vt:lpstr>Frekans Bölünmelerinin Özelliklerine Göre Frekans Eğrileri</vt:lpstr>
      <vt:lpstr>Bar Grafik</vt:lpstr>
      <vt:lpstr>PowerPoint Sunusu</vt:lpstr>
      <vt:lpstr>PowerPoint Sunusu</vt:lpstr>
      <vt:lpstr>Frekans Poligonu</vt:lpstr>
      <vt:lpstr>Çizgi Grafiği</vt:lpstr>
      <vt:lpstr>Pasta ya da Daire Grafiği</vt:lpstr>
      <vt:lpstr>…..‘den Az Eğrisi - ….’den Fazla Eğrisi</vt:lpstr>
      <vt:lpstr>…..‘den Az Eğrisi - ….’den Fazla Eğrisi</vt:lpstr>
      <vt:lpstr>Gerçek Hayatta Ne İşimize Yarar?</vt:lpstr>
      <vt:lpstr>Lorenz Eğrisi</vt:lpstr>
      <vt:lpstr>Lorenz Eğrisi</vt:lpstr>
      <vt:lpstr>Gini Katsayısı</vt:lpstr>
      <vt:lpstr>Lorenz Eğrisi</vt:lpstr>
      <vt:lpstr>Örnekler</vt:lpstr>
      <vt:lpstr>Örnekler</vt:lpstr>
      <vt:lpstr>Örnekler</vt:lpstr>
      <vt:lpstr>Örnekler</vt:lpstr>
      <vt:lpstr>Örnekler</vt:lpstr>
      <vt:lpstr>Örnekler</vt:lpstr>
      <vt:lpstr>Örnekler</vt:lpstr>
      <vt:lpstr>Örnekler</vt:lpstr>
      <vt:lpstr>Örnekler</vt:lpstr>
      <vt:lpstr>Örnekler</vt:lpstr>
      <vt:lpstr>Örnekler</vt:lpstr>
      <vt:lpstr>Örnekler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2023-07-17T18:41:56Z</dcterms:modified>
</cp:coreProperties>
</file>