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34" r:id="rId2"/>
  </p:sldMasterIdLst>
  <p:notesMasterIdLst>
    <p:notesMasterId r:id="rId47"/>
  </p:notesMasterIdLst>
  <p:handoutMasterIdLst>
    <p:handoutMasterId r:id="rId48"/>
  </p:handoutMasterIdLst>
  <p:sldIdLst>
    <p:sldId id="900" r:id="rId3"/>
    <p:sldId id="524" r:id="rId4"/>
    <p:sldId id="1045" r:id="rId5"/>
    <p:sldId id="1046" r:id="rId6"/>
    <p:sldId id="1047" r:id="rId7"/>
    <p:sldId id="1048" r:id="rId8"/>
    <p:sldId id="526" r:id="rId9"/>
    <p:sldId id="1049" r:id="rId10"/>
    <p:sldId id="1050" r:id="rId11"/>
    <p:sldId id="1051" r:id="rId12"/>
    <p:sldId id="527" r:id="rId13"/>
    <p:sldId id="1052" r:id="rId14"/>
    <p:sldId id="1053" r:id="rId15"/>
    <p:sldId id="529" r:id="rId16"/>
    <p:sldId id="1054" r:id="rId17"/>
    <p:sldId id="1055" r:id="rId18"/>
    <p:sldId id="1056" r:id="rId19"/>
    <p:sldId id="1059" r:id="rId20"/>
    <p:sldId id="1057" r:id="rId21"/>
    <p:sldId id="1058" r:id="rId22"/>
    <p:sldId id="1060" r:id="rId23"/>
    <p:sldId id="1061" r:id="rId24"/>
    <p:sldId id="1062" r:id="rId25"/>
    <p:sldId id="1063" r:id="rId26"/>
    <p:sldId id="555" r:id="rId27"/>
    <p:sldId id="967" r:id="rId28"/>
    <p:sldId id="559" r:id="rId29"/>
    <p:sldId id="560" r:id="rId30"/>
    <p:sldId id="1002" r:id="rId31"/>
    <p:sldId id="968" r:id="rId32"/>
    <p:sldId id="1065" r:id="rId33"/>
    <p:sldId id="1066" r:id="rId34"/>
    <p:sldId id="1067" r:id="rId35"/>
    <p:sldId id="564" r:id="rId36"/>
    <p:sldId id="1041" r:id="rId37"/>
    <p:sldId id="1064" r:id="rId38"/>
    <p:sldId id="572" r:id="rId39"/>
    <p:sldId id="571" r:id="rId40"/>
    <p:sldId id="1068" r:id="rId41"/>
    <p:sldId id="582" r:id="rId42"/>
    <p:sldId id="585" r:id="rId43"/>
    <p:sldId id="1042" r:id="rId44"/>
    <p:sldId id="598" r:id="rId45"/>
    <p:sldId id="599" r:id="rId46"/>
  </p:sldIdLst>
  <p:sldSz cx="9144000" cy="6858000" type="screen4x3"/>
  <p:notesSz cx="6858000" cy="93122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a:srgbClr val="B44C96"/>
    <a:srgbClr val="FA9706"/>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00" autoAdjust="0"/>
    <p:restoredTop sz="94671" autoAdjust="0"/>
  </p:normalViewPr>
  <p:slideViewPr>
    <p:cSldViewPr>
      <p:cViewPr>
        <p:scale>
          <a:sx n="98" d="100"/>
          <a:sy n="98" d="100"/>
        </p:scale>
        <p:origin x="-2298" y="-396"/>
      </p:cViewPr>
      <p:guideLst>
        <p:guide orient="horz" pos="2160"/>
        <p:guide pos="2880"/>
      </p:guideLst>
    </p:cSldViewPr>
  </p:slideViewPr>
  <p:outlineViewPr>
    <p:cViewPr>
      <p:scale>
        <a:sx n="33" d="100"/>
        <a:sy n="33" d="100"/>
      </p:scale>
      <p:origin x="0" y="64026"/>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p>
        </p:txBody>
      </p:sp>
      <p:sp>
        <p:nvSpPr>
          <p:cNvPr id="49155"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p>
        </p:txBody>
      </p:sp>
      <p:sp>
        <p:nvSpPr>
          <p:cNvPr id="49156" name="Rectangle 4"/>
          <p:cNvSpPr>
            <a:spLocks noGrp="1" noChangeArrowheads="1"/>
          </p:cNvSpPr>
          <p:nvPr>
            <p:ph type="ftr" sz="quarter" idx="2"/>
          </p:nvPr>
        </p:nvSpPr>
        <p:spPr bwMode="auto">
          <a:xfrm>
            <a:off x="0"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p>
        </p:txBody>
      </p:sp>
      <p:sp>
        <p:nvSpPr>
          <p:cNvPr id="49157" name="Rectangle 5"/>
          <p:cNvSpPr>
            <a:spLocks noGrp="1" noChangeArrowheads="1"/>
          </p:cNvSpPr>
          <p:nvPr>
            <p:ph type="sldNum" sz="quarter" idx="3"/>
          </p:nvPr>
        </p:nvSpPr>
        <p:spPr bwMode="auto">
          <a:xfrm>
            <a:off x="3884613"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936C841C-CF21-445D-93BF-A689A8ED3100}" type="slidenum">
              <a:rPr lang="en-US"/>
              <a:pPr>
                <a:defRPr/>
              </a:pPr>
              <a:t>‹#›</a:t>
            </a:fld>
            <a:endParaRPr lang="en-US"/>
          </a:p>
        </p:txBody>
      </p:sp>
    </p:spTree>
    <p:extLst>
      <p:ext uri="{BB962C8B-B14F-4D97-AF65-F5344CB8AC3E}">
        <p14:creationId xmlns:p14="http://schemas.microsoft.com/office/powerpoint/2010/main" val="14639293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401E93F6-7693-45AE-9CDB-D2177BED5D03}" type="datetimeFigureOut">
              <a:rPr lang="en-CA" smtClean="0"/>
              <a:pPr/>
              <a:t>2023-07-22</a:t>
            </a:fld>
            <a:endParaRPr lang="en-CA"/>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22775"/>
            <a:ext cx="5486400" cy="41910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45550"/>
            <a:ext cx="2971800" cy="465138"/>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845550"/>
            <a:ext cx="2971800" cy="465138"/>
          </a:xfrm>
          <a:prstGeom prst="rect">
            <a:avLst/>
          </a:prstGeom>
        </p:spPr>
        <p:txBody>
          <a:bodyPr vert="horz" lIns="91440" tIns="45720" rIns="91440" bIns="45720" rtlCol="0" anchor="b"/>
          <a:lstStyle>
            <a:lvl1pPr algn="r">
              <a:defRPr sz="1200"/>
            </a:lvl1pPr>
          </a:lstStyle>
          <a:p>
            <a:fld id="{D1755694-39A5-4891-9EF0-4A753A72EAF0}" type="slidenum">
              <a:rPr lang="en-CA" smtClean="0"/>
              <a:pPr/>
              <a:t>‹#›</a:t>
            </a:fld>
            <a:endParaRPr lang="en-CA"/>
          </a:p>
        </p:txBody>
      </p:sp>
    </p:spTree>
    <p:extLst>
      <p:ext uri="{BB962C8B-B14F-4D97-AF65-F5344CB8AC3E}">
        <p14:creationId xmlns:p14="http://schemas.microsoft.com/office/powerpoint/2010/main" val="4072589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1AFA37F4-74C7-4AF6-A6E2-F8DF8D31EF02}"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6465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CBE62681-4CC1-479F-8742-D2971B8916C3}"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85344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B1088C4A-E5F8-46F4-B823-4E863B152781}"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91828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p>
            <a:pPr>
              <a:defRPr/>
            </a:pPr>
            <a:fld id="{68356FC8-185E-489C-8743-8645E2E61990}"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32628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pPr>
              <a:defRPr/>
            </a:pPr>
            <a:endParaRPr lang="en-US">
              <a:solidFill>
                <a:srgbClr val="FFFFFF"/>
              </a:solidFill>
            </a:endParaRPr>
          </a:p>
        </p:txBody>
      </p:sp>
      <p:sp>
        <p:nvSpPr>
          <p:cNvPr id="8" name="Footer Placeholder 7"/>
          <p:cNvSpPr>
            <a:spLocks noGrp="1"/>
          </p:cNvSpPr>
          <p:nvPr>
            <p:ph type="ftr" sz="quarter" idx="11"/>
          </p:nvPr>
        </p:nvSpPr>
        <p:spPr/>
        <p:txBody>
          <a:bodyPr/>
          <a:lstStyle/>
          <a:p>
            <a:pPr>
              <a:defRPr/>
            </a:pPr>
            <a:endParaRPr lang="en-US">
              <a:solidFill>
                <a:srgbClr val="FFFFFF"/>
              </a:solidFill>
            </a:endParaRPr>
          </a:p>
        </p:txBody>
      </p:sp>
      <p:sp>
        <p:nvSpPr>
          <p:cNvPr id="9" name="Slide Number Placeholder 8"/>
          <p:cNvSpPr>
            <a:spLocks noGrp="1"/>
          </p:cNvSpPr>
          <p:nvPr>
            <p:ph type="sldNum" sz="quarter" idx="12"/>
          </p:nvPr>
        </p:nvSpPr>
        <p:spPr/>
        <p:txBody>
          <a:bodyPr/>
          <a:lstStyle/>
          <a:p>
            <a:pPr>
              <a:defRPr/>
            </a:pPr>
            <a:fld id="{F85AF200-0ED7-49C2-BDBC-9BED8F12AF3D}"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42993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pPr>
              <a:defRPr/>
            </a:pPr>
            <a:endParaRPr lang="en-US">
              <a:solidFill>
                <a:srgbClr val="FFFFFF"/>
              </a:solidFill>
            </a:endParaRPr>
          </a:p>
        </p:txBody>
      </p:sp>
      <p:sp>
        <p:nvSpPr>
          <p:cNvPr id="4" name="Footer Placeholder 3"/>
          <p:cNvSpPr>
            <a:spLocks noGrp="1"/>
          </p:cNvSpPr>
          <p:nvPr>
            <p:ph type="ftr" sz="quarter" idx="11"/>
          </p:nvPr>
        </p:nvSpPr>
        <p:spPr/>
        <p:txBody>
          <a:bodyPr/>
          <a:lstStyle/>
          <a:p>
            <a:pPr>
              <a:defRPr/>
            </a:pPr>
            <a:endParaRPr lang="en-US">
              <a:solidFill>
                <a:srgbClr val="FFFFFF"/>
              </a:solidFill>
            </a:endParaRPr>
          </a:p>
        </p:txBody>
      </p:sp>
      <p:sp>
        <p:nvSpPr>
          <p:cNvPr id="5" name="Slide Number Placeholder 4"/>
          <p:cNvSpPr>
            <a:spLocks noGrp="1"/>
          </p:cNvSpPr>
          <p:nvPr>
            <p:ph type="sldNum" sz="quarter" idx="12"/>
          </p:nvPr>
        </p:nvSpPr>
        <p:spPr/>
        <p:txBody>
          <a:bodyPr/>
          <a:lstStyle/>
          <a:p>
            <a:pPr>
              <a:defRPr/>
            </a:pPr>
            <a:fld id="{17F202D8-722A-4E31-BACF-92F8F38E9CC1}"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36919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FFFFFF"/>
              </a:solidFill>
            </a:endParaRPr>
          </a:p>
        </p:txBody>
      </p:sp>
      <p:sp>
        <p:nvSpPr>
          <p:cNvPr id="3" name="Footer Placeholder 2"/>
          <p:cNvSpPr>
            <a:spLocks noGrp="1"/>
          </p:cNvSpPr>
          <p:nvPr>
            <p:ph type="ftr" sz="quarter" idx="11"/>
          </p:nvPr>
        </p:nvSpPr>
        <p:spPr/>
        <p:txBody>
          <a:bodyPr/>
          <a:lstStyle/>
          <a:p>
            <a:pPr>
              <a:defRPr/>
            </a:pPr>
            <a:endParaRPr lang="en-US">
              <a:solidFill>
                <a:srgbClr val="FFFFFF"/>
              </a:solidFill>
            </a:endParaRPr>
          </a:p>
        </p:txBody>
      </p:sp>
      <p:sp>
        <p:nvSpPr>
          <p:cNvPr id="4" name="Slide Number Placeholder 3"/>
          <p:cNvSpPr>
            <a:spLocks noGrp="1"/>
          </p:cNvSpPr>
          <p:nvPr>
            <p:ph type="sldNum" sz="quarter" idx="12"/>
          </p:nvPr>
        </p:nvSpPr>
        <p:spPr/>
        <p:txBody>
          <a:bodyPr/>
          <a:lstStyle/>
          <a:p>
            <a:pPr>
              <a:defRPr/>
            </a:pPr>
            <a:fld id="{F61DAE1E-64E1-401E-A991-FA86BF8E3AAC}"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07166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p>
            <a:pPr>
              <a:defRPr/>
            </a:pPr>
            <a:fld id="{2CA2FD24-F750-4F1C-AE5A-5C0746262D74}"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32909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FFFFFF"/>
              </a:solidFill>
            </a:endParaRPr>
          </a:p>
        </p:txBody>
      </p:sp>
      <p:sp>
        <p:nvSpPr>
          <p:cNvPr id="6" name="Footer Placeholder 5"/>
          <p:cNvSpPr>
            <a:spLocks noGrp="1"/>
          </p:cNvSpPr>
          <p:nvPr>
            <p:ph type="ftr" sz="quarter" idx="11"/>
          </p:nvPr>
        </p:nvSpPr>
        <p:spPr/>
        <p:txBody>
          <a:bodyPr/>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p>
            <a:pPr>
              <a:defRPr/>
            </a:pPr>
            <a:fld id="{5C0F5460-6C1F-404F-AADE-D378D562D65F}"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68096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0F9C4699-7DFD-4EFB-B080-590068857B02}"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57325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pPr>
              <a:defRPr/>
            </a:pPr>
            <a:endParaRPr lang="en-US">
              <a:solidFill>
                <a:srgbClr val="FFFFFF"/>
              </a:solidFill>
            </a:endParaRPr>
          </a:p>
        </p:txBody>
      </p:sp>
      <p:sp>
        <p:nvSpPr>
          <p:cNvPr id="5" name="Footer Placeholder 4"/>
          <p:cNvSpPr>
            <a:spLocks noGrp="1"/>
          </p:cNvSpPr>
          <p:nvPr>
            <p:ph type="ftr" sz="quarter" idx="11"/>
          </p:nvPr>
        </p:nvSpPr>
        <p:spPr/>
        <p:txBody>
          <a:bodyPr/>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p>
            <a:pPr>
              <a:defRPr/>
            </a:pPr>
            <a:fld id="{5F5944FD-377F-4C76-A9B0-DDAB37435553}"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98001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09EAE11-0A2F-434D-85C0-A108EA50491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0211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7DCD61-DDE8-4370-B1F7-B1C3E0D985B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90742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405ED9E-98C0-4422-B29F-A1C4A9DCB0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54941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B3AE6FC-EF53-46C3-BD8B-5E4F7F9D57B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83810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105618BC-4DE5-4F41-A18E-99DB08DBB1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39828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4A63EB2-8BDA-4AE6-8107-BCF3CF194C8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38450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19FBEFB-D611-4DFD-B901-AF851FBF97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25568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1077BD3-A3D7-4BAE-AF62-063D5C1FA75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19186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556E3FE-0983-4ACF-87D6-78CA09986B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7054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47D8097-5BEB-480C-B1D0-3B66F33741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62545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05C4B4E-4CB5-4BE8-ABC1-B18392C4E7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460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hangingPunct="0">
              <a:defRPr/>
            </a:pPr>
            <a:endParaRPr lang="en-US">
              <a:solidFill>
                <a:prstClr val="black">
                  <a:tint val="75000"/>
                </a:prstClr>
              </a:solidFill>
              <a:latin typeface="Tahoma"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hangingPunct="0">
              <a:defRPr/>
            </a:pPr>
            <a:endParaRPr lang="en-US">
              <a:solidFill>
                <a:prstClr val="black">
                  <a:tint val="75000"/>
                </a:prstClr>
              </a:solidFill>
              <a:latin typeface="Tahoma"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hangingPunct="0">
              <a:defRPr/>
            </a:pPr>
            <a:fld id="{7F72B672-4F4E-4E55-85D4-5F310D05683F}" type="slidenum">
              <a:rPr lang="en-US" smtClean="0">
                <a:solidFill>
                  <a:prstClr val="black">
                    <a:tint val="75000"/>
                  </a:prstClr>
                </a:solidFill>
                <a:latin typeface="Tahoma" pitchFamily="34" charset="0"/>
              </a:rPr>
              <a:pPr eaLnBrk="0" hangingPunct="0">
                <a:defRPr/>
              </a:pPr>
              <a:t>‹#›</a:t>
            </a:fld>
            <a:endParaRPr lang="en-US">
              <a:solidFill>
                <a:prstClr val="black">
                  <a:tint val="75000"/>
                </a:prstClr>
              </a:solidFill>
              <a:latin typeface="Tahoma" pitchFamily="34" charset="0"/>
            </a:endParaRPr>
          </a:p>
        </p:txBody>
      </p:sp>
    </p:spTree>
    <p:extLst>
      <p:ext uri="{BB962C8B-B14F-4D97-AF65-F5344CB8AC3E}">
        <p14:creationId xmlns:p14="http://schemas.microsoft.com/office/powerpoint/2010/main" val="49150524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3E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hangingPunct="0"/>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hangingPunct="0"/>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hangingPunct="0"/>
            <a:fld id="{983DFD9A-E3DC-4150-B03C-6533A62847F5}" type="slidenum">
              <a:rPr lang="en-US">
                <a:solidFill>
                  <a:srgbClr val="000000"/>
                </a:solidFill>
                <a:latin typeface="Times New Roman" pitchFamily="18" charset="0"/>
              </a:rPr>
              <a:pPr eaLnBrk="0" hangingPunct="0"/>
              <a:t>‹#›</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323521744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Yard" TargetMode="External"/><Relationship Id="rId13" Type="http://schemas.openxmlformats.org/officeDocument/2006/relationships/hyperlink" Target="https://en.wikipedia.org/wiki/Mile" TargetMode="External"/><Relationship Id="rId3" Type="http://schemas.openxmlformats.org/officeDocument/2006/relationships/hyperlink" Target="https://en.wikipedia.org/wiki/Thou_(length)" TargetMode="External"/><Relationship Id="rId7" Type="http://schemas.openxmlformats.org/officeDocument/2006/relationships/hyperlink" Target="https://en.wikipedia.org/wiki/Foot_(unit)" TargetMode="External"/><Relationship Id="rId12" Type="http://schemas.openxmlformats.org/officeDocument/2006/relationships/hyperlink" Target="https://en.wikipedia.org/wiki/Furlong" TargetMode="External"/><Relationship Id="rId2" Type="http://schemas.openxmlformats.org/officeDocument/2006/relationships/hyperlink" Target="https://en.wikipedia.org/wiki/Metres" TargetMode="External"/><Relationship Id="rId1" Type="http://schemas.openxmlformats.org/officeDocument/2006/relationships/slideLayout" Target="../slideLayouts/slideLayout2.xml"/><Relationship Id="rId6" Type="http://schemas.openxmlformats.org/officeDocument/2006/relationships/hyperlink" Target="https://en.wikipedia.org/wiki/Inch" TargetMode="External"/><Relationship Id="rId11" Type="http://schemas.openxmlformats.org/officeDocument/2006/relationships/hyperlink" Target="https://en.wikipedia.org/wiki/Cricket_pitch" TargetMode="External"/><Relationship Id="rId5" Type="http://schemas.openxmlformats.org/officeDocument/2006/relationships/hyperlink" Target="https://en.wikipedia.org/wiki/Barleycorn_(unit)" TargetMode="External"/><Relationship Id="rId10" Type="http://schemas.openxmlformats.org/officeDocument/2006/relationships/hyperlink" Target="https://en.wikipedia.org/wiki/Wicket" TargetMode="External"/><Relationship Id="rId4" Type="http://schemas.openxmlformats.org/officeDocument/2006/relationships/hyperlink" Target="https://en.wikipedia.org/wiki/Imperial_units#cite_note-jerrard-14" TargetMode="External"/><Relationship Id="rId9" Type="http://schemas.openxmlformats.org/officeDocument/2006/relationships/hyperlink" Target="https://en.wikipedia.org/wiki/Chain_(unit)" TargetMode="External"/><Relationship Id="rId14" Type="http://schemas.openxmlformats.org/officeDocument/2006/relationships/hyperlink" Target="https://en.wikipedia.org/wiki/League_(uni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n.wikipedia.org/wiki/Gill_(volume)" TargetMode="External"/><Relationship Id="rId2" Type="http://schemas.openxmlformats.org/officeDocument/2006/relationships/hyperlink" Target="https://en.wikipedia.org/wiki/Fluid_ounce" TargetMode="External"/><Relationship Id="rId1" Type="http://schemas.openxmlformats.org/officeDocument/2006/relationships/slideLayout" Target="../slideLayouts/slideLayout2.xml"/><Relationship Id="rId6" Type="http://schemas.openxmlformats.org/officeDocument/2006/relationships/hyperlink" Target="https://en.wikipedia.org/wiki/Gallon" TargetMode="External"/><Relationship Id="rId5" Type="http://schemas.openxmlformats.org/officeDocument/2006/relationships/hyperlink" Target="https://en.wikipedia.org/wiki/Quart" TargetMode="External"/><Relationship Id="rId4" Type="http://schemas.openxmlformats.org/officeDocument/2006/relationships/hyperlink" Target="https://en.wikipedia.org/wiki/Pint"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en.wikipedia.org/wiki/Hundredweight" TargetMode="External"/><Relationship Id="rId3" Type="http://schemas.openxmlformats.org/officeDocument/2006/relationships/hyperlink" Target="https://en.wikipedia.org/wiki/Dram_(unit)" TargetMode="External"/><Relationship Id="rId7" Type="http://schemas.openxmlformats.org/officeDocument/2006/relationships/hyperlink" Target="https://en.wikipedia.org/wiki/Quarter_(unit)" TargetMode="External"/><Relationship Id="rId2" Type="http://schemas.openxmlformats.org/officeDocument/2006/relationships/hyperlink" Target="https://en.wikipedia.org/wiki/Grain_(mass)" TargetMode="External"/><Relationship Id="rId1" Type="http://schemas.openxmlformats.org/officeDocument/2006/relationships/slideLayout" Target="../slideLayouts/slideLayout2.xml"/><Relationship Id="rId6" Type="http://schemas.openxmlformats.org/officeDocument/2006/relationships/hyperlink" Target="https://en.wikipedia.org/wiki/Stone_(Imperial_mass)" TargetMode="External"/><Relationship Id="rId5" Type="http://schemas.openxmlformats.org/officeDocument/2006/relationships/hyperlink" Target="https://en.wikipedia.org/wiki/Pound_(mass)" TargetMode="External"/><Relationship Id="rId4" Type="http://schemas.openxmlformats.org/officeDocument/2006/relationships/hyperlink" Target="https://en.wikipedia.org/wiki/Ounce" TargetMode="External"/><Relationship Id="rId9" Type="http://schemas.openxmlformats.org/officeDocument/2006/relationships/hyperlink" Target="https://en.wikipedia.org/wiki/Long_ton"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en.wikipedia.org/wiki/Newton_(unit)" TargetMode="External"/><Relationship Id="rId13" Type="http://schemas.openxmlformats.org/officeDocument/2006/relationships/hyperlink" Target="https://en.wikipedia.org/wiki/Stress_(physics)" TargetMode="External"/><Relationship Id="rId18" Type="http://schemas.openxmlformats.org/officeDocument/2006/relationships/hyperlink" Target="https://en.wikipedia.org/wiki/Watt" TargetMode="External"/><Relationship Id="rId26" Type="http://schemas.openxmlformats.org/officeDocument/2006/relationships/hyperlink" Target="https://en.wikipedia.org/wiki/Electrical_potential_difference" TargetMode="External"/><Relationship Id="rId3" Type="http://schemas.openxmlformats.org/officeDocument/2006/relationships/hyperlink" Target="https://en.wikipedia.org/wiki/Frequency" TargetMode="External"/><Relationship Id="rId21" Type="http://schemas.openxmlformats.org/officeDocument/2006/relationships/hyperlink" Target="https://en.wikipedia.org/wiki/Coulomb" TargetMode="External"/><Relationship Id="rId7" Type="http://schemas.openxmlformats.org/officeDocument/2006/relationships/hyperlink" Target="https://en.wikipedia.org/wiki/Solid_angle" TargetMode="External"/><Relationship Id="rId12" Type="http://schemas.openxmlformats.org/officeDocument/2006/relationships/hyperlink" Target="https://en.wikipedia.org/wiki/Pressure" TargetMode="External"/><Relationship Id="rId17" Type="http://schemas.openxmlformats.org/officeDocument/2006/relationships/hyperlink" Target="https://en.wikipedia.org/wiki/Heat" TargetMode="External"/><Relationship Id="rId25" Type="http://schemas.openxmlformats.org/officeDocument/2006/relationships/hyperlink" Target="https://en.wikipedia.org/wiki/Voltage" TargetMode="External"/><Relationship Id="rId33" Type="http://schemas.openxmlformats.org/officeDocument/2006/relationships/hyperlink" Target="https://en.wikipedia.org/wiki/Reactance_(electronics)" TargetMode="External"/><Relationship Id="rId2" Type="http://schemas.openxmlformats.org/officeDocument/2006/relationships/hyperlink" Target="https://en.wikipedia.org/wiki/Hertz" TargetMode="External"/><Relationship Id="rId16" Type="http://schemas.openxmlformats.org/officeDocument/2006/relationships/hyperlink" Target="https://en.wikipedia.org/wiki/Mechanical_work" TargetMode="External"/><Relationship Id="rId20" Type="http://schemas.openxmlformats.org/officeDocument/2006/relationships/hyperlink" Target="https://en.wikipedia.org/wiki/Radiant_flux" TargetMode="External"/><Relationship Id="rId29" Type="http://schemas.openxmlformats.org/officeDocument/2006/relationships/hyperlink" Target="https://en.wikipedia.org/wiki/Capacitance" TargetMode="External"/><Relationship Id="rId1" Type="http://schemas.openxmlformats.org/officeDocument/2006/relationships/slideLayout" Target="../slideLayouts/slideLayout2.xml"/><Relationship Id="rId6" Type="http://schemas.openxmlformats.org/officeDocument/2006/relationships/hyperlink" Target="https://en.wikipedia.org/wiki/Steradian" TargetMode="External"/><Relationship Id="rId11" Type="http://schemas.openxmlformats.org/officeDocument/2006/relationships/hyperlink" Target="https://en.wikipedia.org/wiki/Pascal_(unit)" TargetMode="External"/><Relationship Id="rId24" Type="http://schemas.openxmlformats.org/officeDocument/2006/relationships/hyperlink" Target="https://en.wikipedia.org/wiki/Volt" TargetMode="External"/><Relationship Id="rId32" Type="http://schemas.openxmlformats.org/officeDocument/2006/relationships/hyperlink" Target="https://en.wikipedia.org/wiki/Electrical_impedance" TargetMode="External"/><Relationship Id="rId5" Type="http://schemas.openxmlformats.org/officeDocument/2006/relationships/hyperlink" Target="https://en.wikipedia.org/wiki/Angle" TargetMode="External"/><Relationship Id="rId15" Type="http://schemas.openxmlformats.org/officeDocument/2006/relationships/hyperlink" Target="https://en.wikipedia.org/wiki/Energy" TargetMode="External"/><Relationship Id="rId23" Type="http://schemas.openxmlformats.org/officeDocument/2006/relationships/hyperlink" Target="https://en.wikipedia.org/wiki/Quantity_of_electricity" TargetMode="External"/><Relationship Id="rId28" Type="http://schemas.openxmlformats.org/officeDocument/2006/relationships/hyperlink" Target="https://en.wikipedia.org/wiki/Farad" TargetMode="External"/><Relationship Id="rId10" Type="http://schemas.openxmlformats.org/officeDocument/2006/relationships/hyperlink" Target="https://en.wikipedia.org/wiki/Weight" TargetMode="External"/><Relationship Id="rId19" Type="http://schemas.openxmlformats.org/officeDocument/2006/relationships/hyperlink" Target="https://en.wikipedia.org/wiki/Power_(physics)" TargetMode="External"/><Relationship Id="rId31" Type="http://schemas.openxmlformats.org/officeDocument/2006/relationships/hyperlink" Target="https://en.wikipedia.org/wiki/Electrical_resistance_and_conductance" TargetMode="External"/><Relationship Id="rId4" Type="http://schemas.openxmlformats.org/officeDocument/2006/relationships/hyperlink" Target="https://en.wikipedia.org/wiki/Radian" TargetMode="External"/><Relationship Id="rId9" Type="http://schemas.openxmlformats.org/officeDocument/2006/relationships/hyperlink" Target="https://en.wikipedia.org/wiki/Force" TargetMode="External"/><Relationship Id="rId14" Type="http://schemas.openxmlformats.org/officeDocument/2006/relationships/hyperlink" Target="https://en.wikipedia.org/wiki/Joule" TargetMode="External"/><Relationship Id="rId22" Type="http://schemas.openxmlformats.org/officeDocument/2006/relationships/hyperlink" Target="https://en.wikipedia.org/wiki/Electric_charge" TargetMode="External"/><Relationship Id="rId27" Type="http://schemas.openxmlformats.org/officeDocument/2006/relationships/hyperlink" Target="https://en.wikipedia.org/wiki/Electromotive_force" TargetMode="External"/><Relationship Id="rId30" Type="http://schemas.openxmlformats.org/officeDocument/2006/relationships/hyperlink" Target="https://en.wikipedia.org/wiki/Ohm_(unit)"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en.wikipedia.org/wiki/Magnetic_flux_density" TargetMode="External"/><Relationship Id="rId13" Type="http://schemas.openxmlformats.org/officeDocument/2006/relationships/hyperlink" Target="https://en.wikipedia.org/wiki/Absolute_zero" TargetMode="External"/><Relationship Id="rId18" Type="http://schemas.openxmlformats.org/officeDocument/2006/relationships/hyperlink" Target="https://en.wikipedia.org/wiki/Becquerel" TargetMode="External"/><Relationship Id="rId26" Type="http://schemas.openxmlformats.org/officeDocument/2006/relationships/hyperlink" Target="https://en.wikipedia.org/wiki/Catalytic_activity" TargetMode="External"/><Relationship Id="rId3" Type="http://schemas.openxmlformats.org/officeDocument/2006/relationships/hyperlink" Target="https://en.wikipedia.org/wiki/Electrical_conductance" TargetMode="External"/><Relationship Id="rId21" Type="http://schemas.openxmlformats.org/officeDocument/2006/relationships/hyperlink" Target="https://en.wikipedia.org/wiki/Absorbed_dose" TargetMode="External"/><Relationship Id="rId7" Type="http://schemas.openxmlformats.org/officeDocument/2006/relationships/hyperlink" Target="https://en.wikipedia.org/wiki/Magnetic_field" TargetMode="External"/><Relationship Id="rId12" Type="http://schemas.openxmlformats.org/officeDocument/2006/relationships/hyperlink" Target="https://en.wikipedia.org/wiki/Temperature" TargetMode="External"/><Relationship Id="rId17" Type="http://schemas.openxmlformats.org/officeDocument/2006/relationships/hyperlink" Target="https://en.wikipedia.org/wiki/Illuminance" TargetMode="External"/><Relationship Id="rId25" Type="http://schemas.openxmlformats.org/officeDocument/2006/relationships/hyperlink" Target="https://en.wikipedia.org/wiki/Katal" TargetMode="External"/><Relationship Id="rId2" Type="http://schemas.openxmlformats.org/officeDocument/2006/relationships/hyperlink" Target="https://en.wikipedia.org/wiki/Siemens_(unit)" TargetMode="External"/><Relationship Id="rId16" Type="http://schemas.openxmlformats.org/officeDocument/2006/relationships/hyperlink" Target="https://en.wikipedia.org/wiki/Lux" TargetMode="External"/><Relationship Id="rId20" Type="http://schemas.openxmlformats.org/officeDocument/2006/relationships/hyperlink" Target="https://en.wikipedia.org/wiki/Gray_(unit)" TargetMode="External"/><Relationship Id="rId1" Type="http://schemas.openxmlformats.org/officeDocument/2006/relationships/slideLayout" Target="../slideLayouts/slideLayout2.xml"/><Relationship Id="rId6" Type="http://schemas.openxmlformats.org/officeDocument/2006/relationships/hyperlink" Target="https://en.wikipedia.org/wiki/Tesla_(unit)" TargetMode="External"/><Relationship Id="rId11" Type="http://schemas.openxmlformats.org/officeDocument/2006/relationships/hyperlink" Target="https://en.wikipedia.org/wiki/Celsius" TargetMode="External"/><Relationship Id="rId24" Type="http://schemas.openxmlformats.org/officeDocument/2006/relationships/hyperlink" Target="https://en.wikipedia.org/wiki/Equivalent_dose" TargetMode="External"/><Relationship Id="rId5" Type="http://schemas.openxmlformats.org/officeDocument/2006/relationships/hyperlink" Target="https://en.wikipedia.org/wiki/Magnetic_flux" TargetMode="External"/><Relationship Id="rId15" Type="http://schemas.openxmlformats.org/officeDocument/2006/relationships/hyperlink" Target="https://en.wikipedia.org/wiki/Luminous_flux" TargetMode="External"/><Relationship Id="rId23" Type="http://schemas.openxmlformats.org/officeDocument/2006/relationships/hyperlink" Target="https://en.wikipedia.org/wiki/Sievert" TargetMode="External"/><Relationship Id="rId10" Type="http://schemas.openxmlformats.org/officeDocument/2006/relationships/hyperlink" Target="https://en.wikipedia.org/wiki/Inductance" TargetMode="External"/><Relationship Id="rId19" Type="http://schemas.openxmlformats.org/officeDocument/2006/relationships/hyperlink" Target="https://en.wikipedia.org/wiki/Radioactivity" TargetMode="External"/><Relationship Id="rId4" Type="http://schemas.openxmlformats.org/officeDocument/2006/relationships/hyperlink" Target="https://en.wikipedia.org/wiki/Weber_(unit)" TargetMode="External"/><Relationship Id="rId9" Type="http://schemas.openxmlformats.org/officeDocument/2006/relationships/hyperlink" Target="https://en.wikipedia.org/wiki/Henry_(unit)" TargetMode="External"/><Relationship Id="rId14" Type="http://schemas.openxmlformats.org/officeDocument/2006/relationships/hyperlink" Target="https://en.wikipedia.org/wiki/Lumen_(unit)" TargetMode="External"/><Relationship Id="rId22" Type="http://schemas.openxmlformats.org/officeDocument/2006/relationships/hyperlink" Target="https://en.wikipedia.org/wiki/Ionizing_radiation"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en.wikipedia.org/wiki/Hyperfine_structure" TargetMode="External"/><Relationship Id="rId2" Type="http://schemas.openxmlformats.org/officeDocument/2006/relationships/hyperlink" Target="https://en.wikipedia.org/wiki/Frequency" TargetMode="External"/><Relationship Id="rId1" Type="http://schemas.openxmlformats.org/officeDocument/2006/relationships/slideLayout" Target="../slideLayouts/slideLayout2.xml"/><Relationship Id="rId5" Type="http://schemas.openxmlformats.org/officeDocument/2006/relationships/hyperlink" Target="https://en.wikipedia.org/wiki/Absolute_zero" TargetMode="External"/><Relationship Id="rId4" Type="http://schemas.openxmlformats.org/officeDocument/2006/relationships/hyperlink" Target="https://en.wikipedia.org/wiki/Caesium-133"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 y="1295400"/>
            <a:ext cx="9144000" cy="1371600"/>
          </a:xfrm>
        </p:spPr>
        <p:txBody>
          <a:bodyPr/>
          <a:lstStyle/>
          <a:p>
            <a:pPr marL="0" indent="0">
              <a:buNone/>
            </a:pPr>
            <a:r>
              <a:rPr lang="en-CA" sz="5400" dirty="0" smtClean="0"/>
              <a:t>The Imperial vs. Metric System</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466289"/>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079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5897563"/>
          </a:xfrm>
        </p:spPr>
        <p:txBody>
          <a:bodyPr/>
          <a:lstStyle/>
          <a:p>
            <a:pPr algn="ctr" eaLnBrk="1" hangingPunct="1"/>
            <a:r>
              <a:rPr lang="en-US" sz="4000" b="1" dirty="0" smtClean="0"/>
              <a:t>The countries colored in red are the ones that use the imperial system.</a:t>
            </a:r>
          </a:p>
          <a:p>
            <a:pPr eaLnBrk="1" hangingPunct="1"/>
            <a:endParaRPr lang="en-US" dirty="0" smtClean="0"/>
          </a:p>
        </p:txBody>
      </p:sp>
      <p:pic>
        <p:nvPicPr>
          <p:cNvPr id="4474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8534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493" name="Text Box 5"/>
          <p:cNvSpPr txBox="1">
            <a:spLocks noChangeArrowheads="1"/>
          </p:cNvSpPr>
          <p:nvPr/>
        </p:nvSpPr>
        <p:spPr bwMode="auto">
          <a:xfrm>
            <a:off x="3352800" y="2057400"/>
            <a:ext cx="3657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800">
                <a:solidFill>
                  <a:schemeClr val="tx1"/>
                </a:solidFill>
                <a:latin typeface="Tahoma" pitchFamily="34" charset="0"/>
              </a:defRPr>
            </a:lvl1pPr>
            <a:lvl2pPr marL="742950" indent="-285750">
              <a:defRPr sz="8800">
                <a:solidFill>
                  <a:schemeClr val="tx1"/>
                </a:solidFill>
                <a:latin typeface="Tahoma" pitchFamily="34" charset="0"/>
              </a:defRPr>
            </a:lvl2pPr>
            <a:lvl3pPr marL="1143000" indent="-228600">
              <a:defRPr sz="8800">
                <a:solidFill>
                  <a:schemeClr val="tx1"/>
                </a:solidFill>
                <a:latin typeface="Tahoma" pitchFamily="34" charset="0"/>
              </a:defRPr>
            </a:lvl3pPr>
            <a:lvl4pPr marL="1600200" indent="-228600">
              <a:defRPr sz="8800">
                <a:solidFill>
                  <a:schemeClr val="tx1"/>
                </a:solidFill>
                <a:latin typeface="Tahoma" pitchFamily="34" charset="0"/>
              </a:defRPr>
            </a:lvl4pPr>
            <a:lvl5pPr marL="2057400" indent="-228600">
              <a:defRPr sz="8800">
                <a:solidFill>
                  <a:schemeClr val="tx1"/>
                </a:solidFill>
                <a:latin typeface="Tahoma" pitchFamily="34" charset="0"/>
              </a:defRPr>
            </a:lvl5pPr>
            <a:lvl6pPr marL="2514600" indent="-228600" eaLnBrk="0" fontAlgn="base" hangingPunct="0">
              <a:spcBef>
                <a:spcPct val="0"/>
              </a:spcBef>
              <a:spcAft>
                <a:spcPct val="0"/>
              </a:spcAft>
              <a:defRPr sz="8800">
                <a:solidFill>
                  <a:schemeClr val="tx1"/>
                </a:solidFill>
                <a:latin typeface="Tahoma" pitchFamily="34" charset="0"/>
              </a:defRPr>
            </a:lvl6pPr>
            <a:lvl7pPr marL="2971800" indent="-228600" eaLnBrk="0" fontAlgn="base" hangingPunct="0">
              <a:spcBef>
                <a:spcPct val="0"/>
              </a:spcBef>
              <a:spcAft>
                <a:spcPct val="0"/>
              </a:spcAft>
              <a:defRPr sz="8800">
                <a:solidFill>
                  <a:schemeClr val="tx1"/>
                </a:solidFill>
                <a:latin typeface="Tahoma" pitchFamily="34" charset="0"/>
              </a:defRPr>
            </a:lvl7pPr>
            <a:lvl8pPr marL="3429000" indent="-228600" eaLnBrk="0" fontAlgn="base" hangingPunct="0">
              <a:spcBef>
                <a:spcPct val="0"/>
              </a:spcBef>
              <a:spcAft>
                <a:spcPct val="0"/>
              </a:spcAft>
              <a:defRPr sz="8800">
                <a:solidFill>
                  <a:schemeClr val="tx1"/>
                </a:solidFill>
                <a:latin typeface="Tahoma" pitchFamily="34" charset="0"/>
              </a:defRPr>
            </a:lvl8pPr>
            <a:lvl9pPr marL="3886200" indent="-228600" eaLnBrk="0" fontAlgn="base" hangingPunct="0">
              <a:spcBef>
                <a:spcPct val="0"/>
              </a:spcBef>
              <a:spcAft>
                <a:spcPct val="0"/>
              </a:spcAft>
              <a:defRPr sz="8800">
                <a:solidFill>
                  <a:schemeClr val="tx1"/>
                </a:solidFill>
                <a:latin typeface="Tahoma" pitchFamily="34" charset="0"/>
              </a:defRPr>
            </a:lvl9pPr>
          </a:lstStyle>
          <a:p>
            <a:pPr eaLnBrk="0" hangingPunct="0">
              <a:spcBef>
                <a:spcPct val="50000"/>
              </a:spcBef>
            </a:pPr>
            <a:r>
              <a:rPr lang="en-US" sz="3200" dirty="0" smtClean="0">
                <a:solidFill>
                  <a:srgbClr val="000000"/>
                </a:solidFill>
              </a:rPr>
              <a:t>The United States</a:t>
            </a:r>
          </a:p>
        </p:txBody>
      </p:sp>
      <p:sp>
        <p:nvSpPr>
          <p:cNvPr id="447494" name="Line 6"/>
          <p:cNvSpPr>
            <a:spLocks noChangeShapeType="1"/>
          </p:cNvSpPr>
          <p:nvPr/>
        </p:nvSpPr>
        <p:spPr bwMode="auto">
          <a:xfrm flipH="1">
            <a:off x="2743200" y="2438400"/>
            <a:ext cx="685800" cy="30480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
        <p:nvSpPr>
          <p:cNvPr id="8" name="Text Box 5"/>
          <p:cNvSpPr txBox="1">
            <a:spLocks noChangeArrowheads="1"/>
          </p:cNvSpPr>
          <p:nvPr/>
        </p:nvSpPr>
        <p:spPr bwMode="auto">
          <a:xfrm>
            <a:off x="7036558" y="4419600"/>
            <a:ext cx="1447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800">
                <a:solidFill>
                  <a:schemeClr val="tx1"/>
                </a:solidFill>
                <a:latin typeface="Tahoma" pitchFamily="34" charset="0"/>
              </a:defRPr>
            </a:lvl1pPr>
            <a:lvl2pPr marL="742950" indent="-285750">
              <a:defRPr sz="8800">
                <a:solidFill>
                  <a:schemeClr val="tx1"/>
                </a:solidFill>
                <a:latin typeface="Tahoma" pitchFamily="34" charset="0"/>
              </a:defRPr>
            </a:lvl2pPr>
            <a:lvl3pPr marL="1143000" indent="-228600">
              <a:defRPr sz="8800">
                <a:solidFill>
                  <a:schemeClr val="tx1"/>
                </a:solidFill>
                <a:latin typeface="Tahoma" pitchFamily="34" charset="0"/>
              </a:defRPr>
            </a:lvl3pPr>
            <a:lvl4pPr marL="1600200" indent="-228600">
              <a:defRPr sz="8800">
                <a:solidFill>
                  <a:schemeClr val="tx1"/>
                </a:solidFill>
                <a:latin typeface="Tahoma" pitchFamily="34" charset="0"/>
              </a:defRPr>
            </a:lvl4pPr>
            <a:lvl5pPr marL="2057400" indent="-228600">
              <a:defRPr sz="8800">
                <a:solidFill>
                  <a:schemeClr val="tx1"/>
                </a:solidFill>
                <a:latin typeface="Tahoma" pitchFamily="34" charset="0"/>
              </a:defRPr>
            </a:lvl5pPr>
            <a:lvl6pPr marL="2514600" indent="-228600" eaLnBrk="0" fontAlgn="base" hangingPunct="0">
              <a:spcBef>
                <a:spcPct val="0"/>
              </a:spcBef>
              <a:spcAft>
                <a:spcPct val="0"/>
              </a:spcAft>
              <a:defRPr sz="8800">
                <a:solidFill>
                  <a:schemeClr val="tx1"/>
                </a:solidFill>
                <a:latin typeface="Tahoma" pitchFamily="34" charset="0"/>
              </a:defRPr>
            </a:lvl6pPr>
            <a:lvl7pPr marL="2971800" indent="-228600" eaLnBrk="0" fontAlgn="base" hangingPunct="0">
              <a:spcBef>
                <a:spcPct val="0"/>
              </a:spcBef>
              <a:spcAft>
                <a:spcPct val="0"/>
              </a:spcAft>
              <a:defRPr sz="8800">
                <a:solidFill>
                  <a:schemeClr val="tx1"/>
                </a:solidFill>
                <a:latin typeface="Tahoma" pitchFamily="34" charset="0"/>
              </a:defRPr>
            </a:lvl7pPr>
            <a:lvl8pPr marL="3429000" indent="-228600" eaLnBrk="0" fontAlgn="base" hangingPunct="0">
              <a:spcBef>
                <a:spcPct val="0"/>
              </a:spcBef>
              <a:spcAft>
                <a:spcPct val="0"/>
              </a:spcAft>
              <a:defRPr sz="8800">
                <a:solidFill>
                  <a:schemeClr val="tx1"/>
                </a:solidFill>
                <a:latin typeface="Tahoma" pitchFamily="34" charset="0"/>
              </a:defRPr>
            </a:lvl8pPr>
            <a:lvl9pPr marL="3886200" indent="-228600" eaLnBrk="0" fontAlgn="base" hangingPunct="0">
              <a:spcBef>
                <a:spcPct val="0"/>
              </a:spcBef>
              <a:spcAft>
                <a:spcPct val="0"/>
              </a:spcAft>
              <a:defRPr sz="8800">
                <a:solidFill>
                  <a:schemeClr val="tx1"/>
                </a:solidFill>
                <a:latin typeface="Tahoma" pitchFamily="34" charset="0"/>
              </a:defRPr>
            </a:lvl9pPr>
          </a:lstStyle>
          <a:p>
            <a:pPr eaLnBrk="0" hangingPunct="0">
              <a:spcBef>
                <a:spcPct val="50000"/>
              </a:spcBef>
            </a:pPr>
            <a:r>
              <a:rPr lang="en-US" sz="3200" dirty="0" smtClean="0">
                <a:solidFill>
                  <a:srgbClr val="000000"/>
                </a:solidFill>
              </a:rPr>
              <a:t>Burma</a:t>
            </a:r>
          </a:p>
        </p:txBody>
      </p:sp>
      <p:sp>
        <p:nvSpPr>
          <p:cNvPr id="9" name="Text Box 5"/>
          <p:cNvSpPr txBox="1">
            <a:spLocks noChangeArrowheads="1"/>
          </p:cNvSpPr>
          <p:nvPr/>
        </p:nvSpPr>
        <p:spPr bwMode="auto">
          <a:xfrm>
            <a:off x="2754573" y="4999038"/>
            <a:ext cx="1828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800">
                <a:solidFill>
                  <a:schemeClr val="tx1"/>
                </a:solidFill>
                <a:latin typeface="Tahoma" pitchFamily="34" charset="0"/>
              </a:defRPr>
            </a:lvl1pPr>
            <a:lvl2pPr marL="742950" indent="-285750">
              <a:defRPr sz="8800">
                <a:solidFill>
                  <a:schemeClr val="tx1"/>
                </a:solidFill>
                <a:latin typeface="Tahoma" pitchFamily="34" charset="0"/>
              </a:defRPr>
            </a:lvl2pPr>
            <a:lvl3pPr marL="1143000" indent="-228600">
              <a:defRPr sz="8800">
                <a:solidFill>
                  <a:schemeClr val="tx1"/>
                </a:solidFill>
                <a:latin typeface="Tahoma" pitchFamily="34" charset="0"/>
              </a:defRPr>
            </a:lvl3pPr>
            <a:lvl4pPr marL="1600200" indent="-228600">
              <a:defRPr sz="8800">
                <a:solidFill>
                  <a:schemeClr val="tx1"/>
                </a:solidFill>
                <a:latin typeface="Tahoma" pitchFamily="34" charset="0"/>
              </a:defRPr>
            </a:lvl4pPr>
            <a:lvl5pPr marL="2057400" indent="-228600">
              <a:defRPr sz="8800">
                <a:solidFill>
                  <a:schemeClr val="tx1"/>
                </a:solidFill>
                <a:latin typeface="Tahoma" pitchFamily="34" charset="0"/>
              </a:defRPr>
            </a:lvl5pPr>
            <a:lvl6pPr marL="2514600" indent="-228600" eaLnBrk="0" fontAlgn="base" hangingPunct="0">
              <a:spcBef>
                <a:spcPct val="0"/>
              </a:spcBef>
              <a:spcAft>
                <a:spcPct val="0"/>
              </a:spcAft>
              <a:defRPr sz="8800">
                <a:solidFill>
                  <a:schemeClr val="tx1"/>
                </a:solidFill>
                <a:latin typeface="Tahoma" pitchFamily="34" charset="0"/>
              </a:defRPr>
            </a:lvl6pPr>
            <a:lvl7pPr marL="2971800" indent="-228600" eaLnBrk="0" fontAlgn="base" hangingPunct="0">
              <a:spcBef>
                <a:spcPct val="0"/>
              </a:spcBef>
              <a:spcAft>
                <a:spcPct val="0"/>
              </a:spcAft>
              <a:defRPr sz="8800">
                <a:solidFill>
                  <a:schemeClr val="tx1"/>
                </a:solidFill>
                <a:latin typeface="Tahoma" pitchFamily="34" charset="0"/>
              </a:defRPr>
            </a:lvl7pPr>
            <a:lvl8pPr marL="3429000" indent="-228600" eaLnBrk="0" fontAlgn="base" hangingPunct="0">
              <a:spcBef>
                <a:spcPct val="0"/>
              </a:spcBef>
              <a:spcAft>
                <a:spcPct val="0"/>
              </a:spcAft>
              <a:defRPr sz="8800">
                <a:solidFill>
                  <a:schemeClr val="tx1"/>
                </a:solidFill>
                <a:latin typeface="Tahoma" pitchFamily="34" charset="0"/>
              </a:defRPr>
            </a:lvl8pPr>
            <a:lvl9pPr marL="3886200" indent="-228600" eaLnBrk="0" fontAlgn="base" hangingPunct="0">
              <a:spcBef>
                <a:spcPct val="0"/>
              </a:spcBef>
              <a:spcAft>
                <a:spcPct val="0"/>
              </a:spcAft>
              <a:defRPr sz="8800">
                <a:solidFill>
                  <a:schemeClr val="tx1"/>
                </a:solidFill>
                <a:latin typeface="Tahoma" pitchFamily="34" charset="0"/>
              </a:defRPr>
            </a:lvl9pPr>
          </a:lstStyle>
          <a:p>
            <a:pPr eaLnBrk="0" hangingPunct="0">
              <a:spcBef>
                <a:spcPct val="50000"/>
              </a:spcBef>
            </a:pPr>
            <a:r>
              <a:rPr lang="en-US" sz="3200" dirty="0" smtClean="0">
                <a:solidFill>
                  <a:srgbClr val="000000"/>
                </a:solidFill>
              </a:rPr>
              <a:t>Liberia</a:t>
            </a:r>
          </a:p>
        </p:txBody>
      </p:sp>
      <p:sp>
        <p:nvSpPr>
          <p:cNvPr id="10" name="Line 6"/>
          <p:cNvSpPr>
            <a:spLocks noChangeShapeType="1"/>
          </p:cNvSpPr>
          <p:nvPr/>
        </p:nvSpPr>
        <p:spPr bwMode="auto">
          <a:xfrm flipV="1">
            <a:off x="3429000" y="4375938"/>
            <a:ext cx="387824" cy="623100"/>
          </a:xfrm>
          <a:prstGeom prst="line">
            <a:avLst/>
          </a:prstGeom>
          <a:noFill/>
          <a:ln w="762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11" name="Line 6"/>
          <p:cNvSpPr>
            <a:spLocks noChangeShapeType="1"/>
          </p:cNvSpPr>
          <p:nvPr/>
        </p:nvSpPr>
        <p:spPr bwMode="auto">
          <a:xfrm flipH="1" flipV="1">
            <a:off x="6629399" y="3886200"/>
            <a:ext cx="601639" cy="518319"/>
          </a:xfrm>
          <a:prstGeom prst="line">
            <a:avLst/>
          </a:prstGeom>
          <a:noFill/>
          <a:ln w="762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12" name="Line 6"/>
          <p:cNvSpPr>
            <a:spLocks noChangeShapeType="1"/>
          </p:cNvSpPr>
          <p:nvPr/>
        </p:nvSpPr>
        <p:spPr bwMode="auto">
          <a:xfrm flipH="1">
            <a:off x="2552700" y="1766248"/>
            <a:ext cx="685800" cy="30480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13" name="Line 6"/>
          <p:cNvSpPr>
            <a:spLocks noChangeShapeType="1"/>
          </p:cNvSpPr>
          <p:nvPr/>
        </p:nvSpPr>
        <p:spPr bwMode="auto">
          <a:xfrm flipH="1" flipV="1">
            <a:off x="6682852" y="3954859"/>
            <a:ext cx="494732" cy="38100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14" name="Line 6"/>
          <p:cNvSpPr>
            <a:spLocks noChangeShapeType="1"/>
          </p:cNvSpPr>
          <p:nvPr/>
        </p:nvSpPr>
        <p:spPr bwMode="auto">
          <a:xfrm flipV="1">
            <a:off x="3759674" y="4366419"/>
            <a:ext cx="114300" cy="68580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15" name="Text Box 5"/>
          <p:cNvSpPr txBox="1">
            <a:spLocks noChangeArrowheads="1"/>
          </p:cNvSpPr>
          <p:nvPr/>
        </p:nvSpPr>
        <p:spPr bwMode="auto">
          <a:xfrm>
            <a:off x="3363602" y="1365368"/>
            <a:ext cx="42563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800">
                <a:solidFill>
                  <a:schemeClr val="tx1"/>
                </a:solidFill>
                <a:latin typeface="Tahoma" pitchFamily="34" charset="0"/>
              </a:defRPr>
            </a:lvl1pPr>
            <a:lvl2pPr marL="742950" indent="-285750">
              <a:defRPr sz="8800">
                <a:solidFill>
                  <a:schemeClr val="tx1"/>
                </a:solidFill>
                <a:latin typeface="Tahoma" pitchFamily="34" charset="0"/>
              </a:defRPr>
            </a:lvl2pPr>
            <a:lvl3pPr marL="1143000" indent="-228600">
              <a:defRPr sz="8800">
                <a:solidFill>
                  <a:schemeClr val="tx1"/>
                </a:solidFill>
                <a:latin typeface="Tahoma" pitchFamily="34" charset="0"/>
              </a:defRPr>
            </a:lvl3pPr>
            <a:lvl4pPr marL="1600200" indent="-228600">
              <a:defRPr sz="8800">
                <a:solidFill>
                  <a:schemeClr val="tx1"/>
                </a:solidFill>
                <a:latin typeface="Tahoma" pitchFamily="34" charset="0"/>
              </a:defRPr>
            </a:lvl4pPr>
            <a:lvl5pPr marL="2057400" indent="-228600">
              <a:defRPr sz="8800">
                <a:solidFill>
                  <a:schemeClr val="tx1"/>
                </a:solidFill>
                <a:latin typeface="Tahoma" pitchFamily="34" charset="0"/>
              </a:defRPr>
            </a:lvl5pPr>
            <a:lvl6pPr marL="2514600" indent="-228600" eaLnBrk="0" fontAlgn="base" hangingPunct="0">
              <a:spcBef>
                <a:spcPct val="0"/>
              </a:spcBef>
              <a:spcAft>
                <a:spcPct val="0"/>
              </a:spcAft>
              <a:defRPr sz="8800">
                <a:solidFill>
                  <a:schemeClr val="tx1"/>
                </a:solidFill>
                <a:latin typeface="Tahoma" pitchFamily="34" charset="0"/>
              </a:defRPr>
            </a:lvl6pPr>
            <a:lvl7pPr marL="2971800" indent="-228600" eaLnBrk="0" fontAlgn="base" hangingPunct="0">
              <a:spcBef>
                <a:spcPct val="0"/>
              </a:spcBef>
              <a:spcAft>
                <a:spcPct val="0"/>
              </a:spcAft>
              <a:defRPr sz="8800">
                <a:solidFill>
                  <a:schemeClr val="tx1"/>
                </a:solidFill>
                <a:latin typeface="Tahoma" pitchFamily="34" charset="0"/>
              </a:defRPr>
            </a:lvl7pPr>
            <a:lvl8pPr marL="3429000" indent="-228600" eaLnBrk="0" fontAlgn="base" hangingPunct="0">
              <a:spcBef>
                <a:spcPct val="0"/>
              </a:spcBef>
              <a:spcAft>
                <a:spcPct val="0"/>
              </a:spcAft>
              <a:defRPr sz="8800">
                <a:solidFill>
                  <a:schemeClr val="tx1"/>
                </a:solidFill>
                <a:latin typeface="Tahoma" pitchFamily="34" charset="0"/>
              </a:defRPr>
            </a:lvl8pPr>
            <a:lvl9pPr marL="3886200" indent="-228600" eaLnBrk="0" fontAlgn="base" hangingPunct="0">
              <a:spcBef>
                <a:spcPct val="0"/>
              </a:spcBef>
              <a:spcAft>
                <a:spcPct val="0"/>
              </a:spcAft>
              <a:defRPr sz="8800">
                <a:solidFill>
                  <a:schemeClr val="tx1"/>
                </a:solidFill>
                <a:latin typeface="Tahoma" pitchFamily="34" charset="0"/>
              </a:defRPr>
            </a:lvl9pPr>
          </a:lstStyle>
          <a:p>
            <a:pPr eaLnBrk="0" hangingPunct="0">
              <a:spcBef>
                <a:spcPct val="50000"/>
              </a:spcBef>
            </a:pPr>
            <a:r>
              <a:rPr lang="en-US" sz="3200" dirty="0" smtClean="0">
                <a:solidFill>
                  <a:srgbClr val="000000"/>
                </a:solidFill>
              </a:rPr>
              <a:t>Canada (sometimes)</a:t>
            </a:r>
          </a:p>
        </p:txBody>
      </p:sp>
    </p:spTree>
    <p:extLst>
      <p:ext uri="{BB962C8B-B14F-4D97-AF65-F5344CB8AC3E}">
        <p14:creationId xmlns:p14="http://schemas.microsoft.com/office/powerpoint/2010/main" val="1738836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fontScale="77500" lnSpcReduction="20000"/>
          </a:bodyPr>
          <a:lstStyle/>
          <a:p>
            <a:pPr marL="0" indent="0" algn="just">
              <a:buNone/>
            </a:pPr>
            <a:r>
              <a:rPr lang="en-GB" sz="4000" dirty="0"/>
              <a:t>The imperial system of units, imperial system or imperial units (also known as British </a:t>
            </a:r>
            <a:r>
              <a:rPr lang="en-GB" sz="4000" dirty="0" smtClean="0"/>
              <a:t>Imperial </a:t>
            </a:r>
            <a:r>
              <a:rPr lang="en-GB" sz="4000" dirty="0"/>
              <a:t>or Exchequer Standards of 1826) is the system of units first defined in the British Weights and Measures Act 1824 and continued to be developed through a series of Weights and Measures Acts and amendments. The imperial units replaced the Winchester Standards, which were in effect from 1588 to </a:t>
            </a:r>
            <a:r>
              <a:rPr lang="en-GB" sz="4000" dirty="0" smtClean="0"/>
              <a:t>1825</a:t>
            </a:r>
            <a:r>
              <a:rPr lang="tr-TR" sz="4000" dirty="0" smtClean="0"/>
              <a:t>.</a:t>
            </a:r>
          </a:p>
          <a:p>
            <a:pPr marL="0" indent="0" algn="just">
              <a:buNone/>
            </a:pPr>
            <a:endParaRPr lang="tr-TR" sz="4000" dirty="0" smtClean="0"/>
          </a:p>
          <a:p>
            <a:pPr marL="0" indent="0" algn="just">
              <a:buNone/>
            </a:pPr>
            <a:r>
              <a:rPr lang="en-GB" sz="4000" dirty="0" smtClean="0"/>
              <a:t> </a:t>
            </a:r>
            <a:r>
              <a:rPr lang="en-GB" sz="4000" dirty="0"/>
              <a:t>The system came into official use across the British Empire in 1826. By the late 20th century, most nations of the former empire had officially adopted the metric system as their main system of measurement, but imperial units are still used in the United Kingdom and some other countries formerly part of the British Empire.</a:t>
            </a:r>
            <a:endParaRPr lang="en-US" sz="40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1200891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graphicFrame>
        <p:nvGraphicFramePr>
          <p:cNvPr id="2" name="Tablo 1"/>
          <p:cNvGraphicFramePr>
            <a:graphicFrameLocks noGrp="1"/>
          </p:cNvGraphicFramePr>
          <p:nvPr>
            <p:extLst>
              <p:ext uri="{D42A27DB-BD31-4B8C-83A1-F6EECF244321}">
                <p14:modId xmlns:p14="http://schemas.microsoft.com/office/powerpoint/2010/main" val="1104638577"/>
              </p:ext>
            </p:extLst>
          </p:nvPr>
        </p:nvGraphicFramePr>
        <p:xfrm>
          <a:off x="152400" y="18393"/>
          <a:ext cx="8991600" cy="6667442"/>
        </p:xfrm>
        <a:graphic>
          <a:graphicData uri="http://schemas.openxmlformats.org/drawingml/2006/table">
            <a:tbl>
              <a:tblPr/>
              <a:tblGrid>
                <a:gridCol w="1768348"/>
                <a:gridCol w="1288796"/>
                <a:gridCol w="839216"/>
                <a:gridCol w="1273810"/>
                <a:gridCol w="3821430"/>
              </a:tblGrid>
              <a:tr h="555378">
                <a:tc>
                  <a:txBody>
                    <a:bodyPr/>
                    <a:lstStyle/>
                    <a:p>
                      <a:pPr algn="ctr"/>
                      <a:r>
                        <a:rPr lang="tr-TR" sz="2400" dirty="0" err="1" smtClean="0">
                          <a:effectLst/>
                        </a:rPr>
                        <a:t>Length</a:t>
                      </a:r>
                      <a:r>
                        <a:rPr lang="tr-TR" sz="2400" dirty="0" smtClean="0">
                          <a:effectLst/>
                        </a:rPr>
                        <a:t> </a:t>
                      </a:r>
                      <a:r>
                        <a:rPr lang="tr-TR" sz="2400" dirty="0" err="1" smtClean="0">
                          <a:effectLst/>
                        </a:rPr>
                        <a:t>Unit</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2400" dirty="0" err="1">
                          <a:effectLst/>
                        </a:rPr>
                        <a:t>Abbr</a:t>
                      </a:r>
                      <a:r>
                        <a:rPr lang="tr-TR" sz="2400" dirty="0" smtClean="0">
                          <a:effectLst/>
                        </a:rPr>
                        <a:t>.</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2400" dirty="0" err="1">
                          <a:effectLst/>
                        </a:rPr>
                        <a:t>Feet</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2400" u="none" strike="noStrike">
                          <a:solidFill>
                            <a:srgbClr val="0645AD"/>
                          </a:solidFill>
                          <a:effectLst/>
                          <a:hlinkClick r:id="rId2"/>
                        </a:rPr>
                        <a:t>Metres</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2400" dirty="0" err="1">
                          <a:effectLst/>
                        </a:rPr>
                        <a:t>Notes</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r>
              <a:tr h="349136">
                <a:tc>
                  <a:txBody>
                    <a:bodyPr/>
                    <a:lstStyle/>
                    <a:p>
                      <a:pPr algn="ctr"/>
                      <a:r>
                        <a:rPr lang="tr-TR" sz="2400" u="none" strike="noStrike">
                          <a:solidFill>
                            <a:srgbClr val="0645AD"/>
                          </a:solidFill>
                          <a:effectLst/>
                          <a:hlinkClick r:id="rId3" tooltip="Thou (length)"/>
                        </a:rPr>
                        <a:t>thou</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2400" dirty="0" err="1">
                          <a:effectLst/>
                        </a:rPr>
                        <a:t>th</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baseline="30000">
                          <a:effectLst/>
                        </a:rPr>
                        <a:t>1</a:t>
                      </a:r>
                      <a:r>
                        <a:rPr lang="tr-TR" sz="2400">
                          <a:effectLst/>
                        </a:rPr>
                        <a:t>⁄</a:t>
                      </a:r>
                      <a:r>
                        <a:rPr lang="tr-TR" sz="2400" baseline="-25000">
                          <a:effectLst/>
                        </a:rPr>
                        <a:t>12000</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dirty="0" smtClean="0">
                          <a:effectLst/>
                        </a:rPr>
                        <a:t>0.000025</a:t>
                      </a:r>
                      <a:endParaRPr lang="tr-TR" sz="20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400">
                          <a:effectLst/>
                        </a:rPr>
                        <a:t>Also known as </a:t>
                      </a:r>
                      <a:r>
                        <a:rPr lang="tr-TR" sz="2400" i="1">
                          <a:effectLst/>
                        </a:rPr>
                        <a:t>mil</a:t>
                      </a:r>
                      <a:r>
                        <a:rPr lang="tr-TR" sz="2400" b="0" i="0" u="none" strike="noStrike" baseline="30000">
                          <a:solidFill>
                            <a:srgbClr val="0645AD"/>
                          </a:solidFill>
                          <a:effectLst/>
                          <a:hlinkClick r:id="rId4"/>
                        </a:rPr>
                        <a:t>[14]</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49136">
                <a:tc>
                  <a:txBody>
                    <a:bodyPr/>
                    <a:lstStyle/>
                    <a:p>
                      <a:pPr algn="ctr"/>
                      <a:r>
                        <a:rPr lang="tr-TR" sz="2400" u="none" strike="noStrike">
                          <a:solidFill>
                            <a:srgbClr val="0645AD"/>
                          </a:solidFill>
                          <a:effectLst/>
                          <a:hlinkClick r:id="rId5" tooltip="Barleycorn (unit)"/>
                        </a:rPr>
                        <a:t>barleycorn</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2400" dirty="0" err="1" smtClean="0">
                          <a:effectLst/>
                        </a:rPr>
                        <a:t>Bc</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baseline="30000" dirty="0">
                          <a:effectLst/>
                        </a:rPr>
                        <a:t>1</a:t>
                      </a:r>
                      <a:r>
                        <a:rPr lang="tr-TR" sz="2400" dirty="0">
                          <a:effectLst/>
                        </a:rPr>
                        <a:t>⁄</a:t>
                      </a:r>
                      <a:r>
                        <a:rPr lang="tr-TR" sz="2400" baseline="-25000" dirty="0">
                          <a:effectLst/>
                        </a:rPr>
                        <a:t>36</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dirty="0" smtClean="0">
                          <a:effectLst/>
                        </a:rPr>
                        <a:t>0.008466</a:t>
                      </a:r>
                      <a:endParaRPr lang="tr-TR" sz="20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400" baseline="30000">
                          <a:effectLst/>
                        </a:rPr>
                        <a:t>1</a:t>
                      </a:r>
                      <a:r>
                        <a:rPr lang="tr-TR" sz="2400">
                          <a:effectLst/>
                        </a:rPr>
                        <a:t>⁄</a:t>
                      </a:r>
                      <a:r>
                        <a:rPr lang="tr-TR" sz="2400" baseline="-25000">
                          <a:effectLst/>
                        </a:rPr>
                        <a:t>3</a:t>
                      </a:r>
                      <a:r>
                        <a:rPr lang="tr-TR" sz="2400">
                          <a:effectLst/>
                        </a:rPr>
                        <a:t> in</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664354">
                <a:tc>
                  <a:txBody>
                    <a:bodyPr/>
                    <a:lstStyle/>
                    <a:p>
                      <a:pPr algn="ctr"/>
                      <a:r>
                        <a:rPr lang="tr-TR" sz="2400" u="none" strike="noStrike">
                          <a:solidFill>
                            <a:srgbClr val="0645AD"/>
                          </a:solidFill>
                          <a:effectLst/>
                          <a:hlinkClick r:id="rId6" tooltip="Inch"/>
                        </a:rPr>
                        <a:t>inch</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buFont typeface="Arial"/>
                        <a:buNone/>
                      </a:pPr>
                      <a:r>
                        <a:rPr lang="tr-TR" sz="2400" dirty="0">
                          <a:effectLst/>
                        </a:rPr>
                        <a:t>in</a:t>
                      </a:r>
                    </a:p>
                    <a:p>
                      <a:pPr algn="l">
                        <a:buFont typeface="Arial"/>
                        <a:buNone/>
                      </a:pP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baseline="30000" dirty="0">
                          <a:effectLst/>
                        </a:rPr>
                        <a:t>1</a:t>
                      </a:r>
                      <a:r>
                        <a:rPr lang="tr-TR" sz="2400" dirty="0">
                          <a:effectLst/>
                        </a:rPr>
                        <a:t>⁄</a:t>
                      </a:r>
                      <a:r>
                        <a:rPr lang="tr-TR" sz="2400" baseline="-25000" dirty="0">
                          <a:effectLst/>
                        </a:rPr>
                        <a:t>12</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dirty="0">
                          <a:effectLst/>
                        </a:rPr>
                        <a:t>0.0254</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400">
                          <a:effectLst/>
                        </a:rPr>
                        <a:t>1 metre ≈ 39.3701 in</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664354">
                <a:tc>
                  <a:txBody>
                    <a:bodyPr/>
                    <a:lstStyle/>
                    <a:p>
                      <a:pPr algn="ctr"/>
                      <a:r>
                        <a:rPr lang="tr-TR" sz="2400" u="none" strike="noStrike">
                          <a:solidFill>
                            <a:srgbClr val="0645AD"/>
                          </a:solidFill>
                          <a:effectLst/>
                          <a:hlinkClick r:id="rId7" tooltip="Foot (unit)"/>
                        </a:rPr>
                        <a:t>foot</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l">
                        <a:buFont typeface="Arial"/>
                        <a:buNone/>
                      </a:pPr>
                      <a:r>
                        <a:rPr lang="tr-TR" sz="2400" dirty="0" err="1">
                          <a:effectLst/>
                        </a:rPr>
                        <a:t>ft</a:t>
                      </a:r>
                      <a:endParaRPr lang="tr-TR" sz="2400" dirty="0">
                        <a:effectLst/>
                      </a:endParaRPr>
                    </a:p>
                    <a:p>
                      <a:pPr algn="l">
                        <a:buFont typeface="Arial"/>
                        <a:buNone/>
                      </a:pP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1</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dirty="0">
                          <a:effectLst/>
                        </a:rPr>
                        <a:t>0.3048</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676576">
                <a:tc>
                  <a:txBody>
                    <a:bodyPr/>
                    <a:lstStyle/>
                    <a:p>
                      <a:pPr algn="ctr"/>
                      <a:r>
                        <a:rPr lang="tr-TR" sz="2400" u="none" strike="noStrike">
                          <a:solidFill>
                            <a:srgbClr val="0645AD"/>
                          </a:solidFill>
                          <a:effectLst/>
                          <a:hlinkClick r:id="rId8" tooltip="Yard"/>
                        </a:rPr>
                        <a:t>yard</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2400">
                          <a:effectLst/>
                        </a:rPr>
                        <a:t>yd</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3</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dirty="0">
                          <a:effectLst/>
                        </a:rPr>
                        <a:t>0.9144</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400" dirty="0">
                          <a:effectLst/>
                        </a:rPr>
                        <a:t>Defined as exactly 0.9144 m </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294790">
                <a:tc>
                  <a:txBody>
                    <a:bodyPr/>
                    <a:lstStyle/>
                    <a:p>
                      <a:pPr algn="ctr"/>
                      <a:r>
                        <a:rPr lang="tr-TR" sz="2400" u="none" strike="noStrike" dirty="0" err="1">
                          <a:solidFill>
                            <a:srgbClr val="0645AD"/>
                          </a:solidFill>
                          <a:effectLst/>
                          <a:hlinkClick r:id="rId9" tooltip="Chain (unit)"/>
                        </a:rPr>
                        <a:t>chain</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2400">
                          <a:effectLst/>
                        </a:rPr>
                        <a:t>ch</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66</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dirty="0">
                          <a:effectLst/>
                        </a:rPr>
                        <a:t>20.1168</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400" dirty="0">
                          <a:effectLst/>
                        </a:rPr>
                        <a:t>100 links, 4 rods, or </a:t>
                      </a:r>
                      <a:r>
                        <a:rPr lang="en-GB" sz="2400" baseline="30000" dirty="0">
                          <a:effectLst/>
                        </a:rPr>
                        <a:t>1</a:t>
                      </a:r>
                      <a:r>
                        <a:rPr lang="en-GB" sz="2400" dirty="0">
                          <a:effectLst/>
                        </a:rPr>
                        <a:t>⁄</a:t>
                      </a:r>
                      <a:r>
                        <a:rPr lang="en-GB" sz="2400" baseline="-25000" dirty="0">
                          <a:effectLst/>
                        </a:rPr>
                        <a:t>10</a:t>
                      </a:r>
                      <a:r>
                        <a:rPr lang="en-GB" sz="2400" dirty="0">
                          <a:effectLst/>
                        </a:rPr>
                        <a:t> of a furlong. The distance between the two </a:t>
                      </a:r>
                      <a:r>
                        <a:rPr lang="en-GB" sz="2400" u="none" strike="noStrike" dirty="0">
                          <a:solidFill>
                            <a:srgbClr val="0645AD"/>
                          </a:solidFill>
                          <a:effectLst/>
                          <a:hlinkClick r:id="rId10" tooltip="Wicket"/>
                        </a:rPr>
                        <a:t>wickets</a:t>
                      </a:r>
                      <a:r>
                        <a:rPr lang="en-GB" sz="2400" dirty="0">
                          <a:effectLst/>
                        </a:rPr>
                        <a:t> on a </a:t>
                      </a:r>
                      <a:r>
                        <a:rPr lang="en-GB" sz="2400" u="none" strike="noStrike" dirty="0">
                          <a:solidFill>
                            <a:srgbClr val="0645AD"/>
                          </a:solidFill>
                          <a:effectLst/>
                          <a:hlinkClick r:id="rId11" tooltip="Cricket pitch"/>
                        </a:rPr>
                        <a:t>cricket pitch</a:t>
                      </a:r>
                      <a:r>
                        <a:rPr lang="en-GB" sz="2400" dirty="0">
                          <a:effectLst/>
                        </a:rPr>
                        <a:t>.</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49136">
                <a:tc>
                  <a:txBody>
                    <a:bodyPr/>
                    <a:lstStyle/>
                    <a:p>
                      <a:pPr algn="ctr"/>
                      <a:r>
                        <a:rPr lang="tr-TR" sz="2400" u="none" strike="noStrike">
                          <a:solidFill>
                            <a:srgbClr val="0645AD"/>
                          </a:solidFill>
                          <a:effectLst/>
                          <a:hlinkClick r:id="rId12" tooltip="Furlong"/>
                        </a:rPr>
                        <a:t>furlong</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2400">
                          <a:effectLst/>
                        </a:rPr>
                        <a:t>fur</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660</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a:effectLst/>
                        </a:rPr>
                        <a:t>201.168</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400" dirty="0">
                          <a:effectLst/>
                        </a:rPr>
                        <a:t>220 </a:t>
                      </a:r>
                      <a:r>
                        <a:rPr lang="tr-TR" sz="2400" dirty="0" err="1">
                          <a:effectLst/>
                        </a:rPr>
                        <a:t>yd</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49136">
                <a:tc>
                  <a:txBody>
                    <a:bodyPr/>
                    <a:lstStyle/>
                    <a:p>
                      <a:pPr algn="ctr"/>
                      <a:r>
                        <a:rPr lang="tr-TR" sz="2400" u="none" strike="noStrike">
                          <a:solidFill>
                            <a:srgbClr val="0645AD"/>
                          </a:solidFill>
                          <a:effectLst/>
                          <a:hlinkClick r:id="rId13" tooltip="Mile"/>
                        </a:rPr>
                        <a:t>mile</a:t>
                      </a:r>
                      <a:endParaRPr lang="tr-TR" sz="240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2400">
                          <a:effectLst/>
                        </a:rPr>
                        <a:t>mi</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5280</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a:effectLst/>
                        </a:rPr>
                        <a:t>1609.344</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400" dirty="0">
                          <a:effectLst/>
                        </a:rPr>
                        <a:t>1760 </a:t>
                      </a:r>
                      <a:r>
                        <a:rPr lang="en-GB" sz="2400" dirty="0" err="1">
                          <a:effectLst/>
                        </a:rPr>
                        <a:t>yd</a:t>
                      </a:r>
                      <a:r>
                        <a:rPr lang="en-GB" sz="2400" dirty="0">
                          <a:effectLst/>
                        </a:rPr>
                        <a:t> or 80 chains</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749410">
                <a:tc>
                  <a:txBody>
                    <a:bodyPr/>
                    <a:lstStyle/>
                    <a:p>
                      <a:pPr algn="ctr"/>
                      <a:r>
                        <a:rPr lang="tr-TR" sz="2400" u="none" strike="noStrike" dirty="0" err="1">
                          <a:solidFill>
                            <a:srgbClr val="0645AD"/>
                          </a:solidFill>
                          <a:effectLst/>
                          <a:hlinkClick r:id="rId14" tooltip="League (unit)"/>
                        </a:rPr>
                        <a:t>league</a:t>
                      </a:r>
                      <a:endParaRPr lang="tr-TR"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2400">
                          <a:effectLst/>
                        </a:rPr>
                        <a:t>lea</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15840</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000" dirty="0">
                          <a:effectLst/>
                        </a:rPr>
                        <a:t>4828.032</a:t>
                      </a: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endParaRPr lang="en-GB" sz="2400" dirty="0">
                        <a:effectLst/>
                      </a:endParaRPr>
                    </a:p>
                  </a:txBody>
                  <a:tcPr marL="39356" marR="39356" marT="19678" marB="19678">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1185048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fontScale="70000" lnSpcReduction="20000"/>
          </a:bodyPr>
          <a:lstStyle/>
          <a:p>
            <a:pPr marL="0" indent="0" algn="just">
              <a:buNone/>
            </a:pPr>
            <a:r>
              <a:rPr lang="en-GB" sz="4000" dirty="0"/>
              <a:t>A thousandth of an inch is a derived unit of length in a system of units using inches. Equal to 1⁄1000 of an inch, a thousandth is commonly called a thou /ˈ</a:t>
            </a:r>
            <a:r>
              <a:rPr lang="en-GB" sz="4000" dirty="0" err="1"/>
              <a:t>θaʊ</a:t>
            </a:r>
            <a:r>
              <a:rPr lang="en-GB" sz="4000" dirty="0"/>
              <a:t>/ (used for both singular and plural) or particularly in North America a mil (plural mils</a:t>
            </a:r>
            <a:r>
              <a:rPr lang="en-GB" sz="4000" dirty="0" smtClean="0"/>
              <a:t>).</a:t>
            </a:r>
            <a:endParaRPr lang="tr-TR" sz="4000" dirty="0" smtClean="0"/>
          </a:p>
          <a:p>
            <a:pPr marL="0" indent="0" algn="just">
              <a:buNone/>
            </a:pPr>
            <a:r>
              <a:rPr lang="en-GB" sz="4000" dirty="0"/>
              <a:t>The thou, or mil, is most commonly used in engineering and manufacturing in non-metric countries. For example, in specifying:</a:t>
            </a:r>
          </a:p>
          <a:p>
            <a:pPr marL="0" indent="0" algn="just">
              <a:buNone/>
            </a:pPr>
            <a:endParaRPr lang="en-GB" sz="4000" dirty="0"/>
          </a:p>
          <a:p>
            <a:pPr marL="0" indent="0" algn="just">
              <a:buNone/>
            </a:pPr>
            <a:r>
              <a:rPr lang="en-GB" sz="4000" dirty="0"/>
              <a:t>The thickness of items such as paper, film, foil, wires, paint coatings, latex gloves, plastic sheeting, and </a:t>
            </a:r>
            <a:r>
              <a:rPr lang="en-GB" sz="4000" dirty="0" err="1" smtClean="0"/>
              <a:t>fibers</a:t>
            </a:r>
            <a:r>
              <a:rPr lang="tr-TR" sz="4000" dirty="0" smtClean="0"/>
              <a:t>.</a:t>
            </a:r>
            <a:endParaRPr lang="en-GB" sz="4000" dirty="0"/>
          </a:p>
          <a:p>
            <a:pPr marL="0" indent="0" algn="just">
              <a:buNone/>
            </a:pPr>
            <a:r>
              <a:rPr lang="en-GB" sz="4000" dirty="0"/>
              <a:t>For example, most plastic ID cards are about 30 thou (0.76 mm) in thickness.</a:t>
            </a:r>
          </a:p>
          <a:p>
            <a:pPr marL="0" indent="0" algn="just">
              <a:buNone/>
            </a:pPr>
            <a:r>
              <a:rPr lang="en-GB" sz="4000" dirty="0"/>
              <a:t>Card stock thickness in the United States, where mils are also called points</a:t>
            </a:r>
            <a:r>
              <a:rPr lang="en-GB" sz="4000" dirty="0" smtClean="0"/>
              <a:t>.</a:t>
            </a:r>
            <a:endParaRPr lang="en-GB" sz="4000" dirty="0"/>
          </a:p>
          <a:p>
            <a:pPr marL="0" indent="0" algn="just">
              <a:buNone/>
            </a:pPr>
            <a:r>
              <a:rPr lang="en-GB" sz="4000" dirty="0"/>
              <a:t>Gauge (diameter) of strings in stringed </a:t>
            </a:r>
            <a:r>
              <a:rPr lang="en-GB" sz="4000" dirty="0" smtClean="0"/>
              <a:t>instruments</a:t>
            </a:r>
            <a:r>
              <a:rPr lang="tr-TR" sz="4000" dirty="0" smtClean="0"/>
              <a:t>.</a:t>
            </a:r>
            <a:endParaRPr lang="en-GB" sz="4000" dirty="0"/>
          </a:p>
          <a:p>
            <a:pPr marL="0" indent="0" algn="just">
              <a:buNone/>
            </a:pPr>
            <a:endParaRPr lang="en-US" sz="40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180315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fontScale="92500" lnSpcReduction="20000"/>
          </a:bodyPr>
          <a:lstStyle/>
          <a:p>
            <a:pPr marL="0" indent="0" algn="just">
              <a:buNone/>
            </a:pPr>
            <a:endParaRPr lang="en-GB" sz="4000" dirty="0"/>
          </a:p>
          <a:p>
            <a:pPr marL="0" indent="0" algn="just">
              <a:buNone/>
            </a:pPr>
            <a:endParaRPr lang="en-GB" sz="4000" dirty="0"/>
          </a:p>
          <a:p>
            <a:pPr marL="0" indent="0" algn="just">
              <a:buNone/>
            </a:pPr>
            <a:r>
              <a:rPr lang="en-GB" sz="4000" dirty="0"/>
              <a:t>The barleycorn is a former English unit of </a:t>
            </a:r>
            <a:r>
              <a:rPr lang="en-GB" sz="4000" dirty="0" smtClean="0"/>
              <a:t>length </a:t>
            </a:r>
            <a:r>
              <a:rPr lang="en-GB" sz="4000" dirty="0"/>
              <a:t>equal to 1⁄3 of an inch (i.e. about 8.47 mm). It is still used as the basis of shoe sizes in English-speaking countries</a:t>
            </a:r>
            <a:r>
              <a:rPr lang="en-GB" sz="4000" dirty="0" smtClean="0"/>
              <a:t>.</a:t>
            </a:r>
            <a:endParaRPr lang="tr-TR" sz="4000" dirty="0" smtClean="0"/>
          </a:p>
          <a:p>
            <a:pPr marL="0" indent="0" algn="just">
              <a:buNone/>
            </a:pPr>
            <a:endParaRPr lang="tr-TR" sz="4000" dirty="0"/>
          </a:p>
          <a:p>
            <a:pPr marL="0" indent="0" algn="just">
              <a:buNone/>
            </a:pPr>
            <a:r>
              <a:rPr lang="tr-TR" sz="4000" dirty="0" err="1" smtClean="0"/>
              <a:t>Inch</a:t>
            </a:r>
            <a:r>
              <a:rPr lang="en-GB" sz="4000" dirty="0" smtClean="0"/>
              <a:t> </a:t>
            </a:r>
            <a:r>
              <a:rPr lang="en-GB" sz="4000" dirty="0"/>
              <a:t>is equal to 1⁄36 yard or 1⁄12 of a foot. Derived from the Roman </a:t>
            </a:r>
            <a:r>
              <a:rPr lang="en-GB" sz="4000" dirty="0" err="1"/>
              <a:t>uncia</a:t>
            </a:r>
            <a:r>
              <a:rPr lang="en-GB" sz="4000" dirty="0"/>
              <a:t> ("twelfth"), the word inch is also sometimes used to translate similar units in other measurement systems, usually understood as deriving from the width of the human thumb. </a:t>
            </a:r>
            <a:endParaRPr lang="tr-TR" sz="4000" dirty="0" smtClean="0"/>
          </a:p>
          <a:p>
            <a:pPr marL="0" indent="0" algn="just">
              <a:buNone/>
            </a:pPr>
            <a:endParaRPr lang="en-US" sz="40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2932632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540" name="Picture 4"/>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1200" y="1066800"/>
            <a:ext cx="5146406"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9539" name="Rectangle 3"/>
          <p:cNvSpPr>
            <a:spLocks noGrp="1" noChangeArrowheads="1"/>
          </p:cNvSpPr>
          <p:nvPr>
            <p:ph idx="1"/>
          </p:nvPr>
        </p:nvSpPr>
        <p:spPr>
          <a:xfrm>
            <a:off x="457200" y="381000"/>
            <a:ext cx="8229600" cy="5745163"/>
          </a:xfrm>
        </p:spPr>
        <p:txBody>
          <a:bodyPr/>
          <a:lstStyle/>
          <a:p>
            <a:pPr lvl="1" eaLnBrk="1" hangingPunct="1"/>
            <a:r>
              <a:rPr lang="en-US" dirty="0" smtClean="0">
                <a:latin typeface="Arial Black" pitchFamily="34" charset="0"/>
              </a:rPr>
              <a:t>An inch </a:t>
            </a:r>
            <a:r>
              <a:rPr lang="en-US" dirty="0" smtClean="0">
                <a:latin typeface="Arial" pitchFamily="34" charset="0"/>
                <a:cs typeface="Arial" pitchFamily="34" charset="0"/>
              </a:rPr>
              <a:t>represents the width of a thumb.</a:t>
            </a:r>
          </a:p>
        </p:txBody>
      </p:sp>
      <p:sp>
        <p:nvSpPr>
          <p:cNvPr id="449541" name="Line 6"/>
          <p:cNvSpPr>
            <a:spLocks noChangeShapeType="1"/>
          </p:cNvSpPr>
          <p:nvPr/>
        </p:nvSpPr>
        <p:spPr bwMode="auto">
          <a:xfrm>
            <a:off x="5257800" y="2971800"/>
            <a:ext cx="1447800" cy="0"/>
          </a:xfrm>
          <a:prstGeom prst="line">
            <a:avLst/>
          </a:prstGeom>
          <a:noFill/>
          <a:ln w="76200">
            <a:solidFill>
              <a:srgbClr val="FFFF00"/>
            </a:solidFill>
            <a:round/>
            <a:headEnd/>
            <a:tailEn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Tree>
    <p:extLst>
      <p:ext uri="{BB962C8B-B14F-4D97-AF65-F5344CB8AC3E}">
        <p14:creationId xmlns:p14="http://schemas.microsoft.com/office/powerpoint/2010/main" val="2147244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Inches are commonly used to specify the diameter of vehicle wheel rims, and the corresponding inner diameter of tyres – the last number in a Car/Truck tire size such as 235/75 R16; the first two numbers give the width (normally expressed in millimetres for cars and light trucks) and aspect ratio of the tyre (height 75% of width in this example), the R Designates a Radial Ply Construction</a:t>
            </a:r>
            <a:r>
              <a:rPr lang="en-GB" sz="2400" dirty="0" smtClean="0"/>
              <a:t>.</a:t>
            </a:r>
            <a:endParaRPr lang="tr-TR" sz="2400" dirty="0" smtClean="0"/>
          </a:p>
          <a:p>
            <a:pPr marL="0" indent="0" algn="just">
              <a:buNone/>
            </a:pPr>
            <a:endParaRPr lang="en-GB" sz="4000" dirty="0"/>
          </a:p>
          <a:p>
            <a:pPr marL="0" indent="0" algn="just">
              <a:buNone/>
            </a:pPr>
            <a:endParaRPr lang="en-US" sz="40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048000"/>
            <a:ext cx="5581650" cy="3386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202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Since the International Yard and Pound Agreement of 1959, one foot is defined as 0.3048 meters exactly. In customary and imperial units, one foot comprises 12 inches and one yard comprises three feet.</a:t>
            </a:r>
          </a:p>
          <a:p>
            <a:pPr marL="0" indent="0" algn="just">
              <a:buNone/>
            </a:pPr>
            <a:endParaRPr lang="en-GB" sz="2400" dirty="0"/>
          </a:p>
          <a:p>
            <a:pPr marL="0" indent="0" algn="just">
              <a:buNone/>
            </a:pPr>
            <a:r>
              <a:rPr lang="en-GB" sz="2400" dirty="0"/>
              <a:t>Historically the "foot" was a part of many local systems of units, including the Greek, Roman, Chinese, French, and English systems. It varied in length from country to country, from city to city, and sometimes from trade to trade. Its length was usually between 250 mm and 335 mm and was generally, but not always, subdivided into 12 inches or 16 digits.</a:t>
            </a:r>
            <a:endParaRPr lang="en-GB" sz="4000" dirty="0"/>
          </a:p>
          <a:p>
            <a:pPr marL="0" indent="0" algn="just">
              <a:buNone/>
            </a:pPr>
            <a:endParaRPr lang="en-US" sz="40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044588"/>
            <a:ext cx="4038600" cy="2691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77223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 Since 1959 it is by international agreement standardized as exactly 0.9144 meters. 1,760 yards is equal to 1 mile</a:t>
            </a:r>
            <a:r>
              <a:rPr lang="en-GB" sz="2400" dirty="0" smtClean="0"/>
              <a:t>.</a:t>
            </a:r>
            <a:r>
              <a:rPr lang="tr-TR" sz="2400" dirty="0" smtClean="0"/>
              <a:t> </a:t>
            </a:r>
            <a:r>
              <a:rPr lang="en-GB" sz="2400" dirty="0"/>
              <a:t>The name derives from the Old English </a:t>
            </a:r>
            <a:r>
              <a:rPr lang="en-GB" sz="2400" dirty="0" err="1"/>
              <a:t>gerd</a:t>
            </a:r>
            <a:r>
              <a:rPr lang="en-GB" sz="2400" dirty="0"/>
              <a:t>, </a:t>
            </a:r>
            <a:r>
              <a:rPr lang="en-GB" sz="2400" dirty="0" err="1"/>
              <a:t>gyrd</a:t>
            </a:r>
            <a:r>
              <a:rPr lang="en-GB" sz="2400" dirty="0"/>
              <a:t> etc. which was used for branches, staves, and measuring rods</a:t>
            </a:r>
            <a:r>
              <a:rPr lang="en-GB" sz="2400" dirty="0" smtClean="0"/>
              <a:t>. </a:t>
            </a:r>
            <a:r>
              <a:rPr lang="en-GB" sz="2400" dirty="0"/>
              <a:t>It is first attested in the late-7th century laws of </a:t>
            </a:r>
            <a:r>
              <a:rPr lang="en-GB" sz="2400" dirty="0" err="1"/>
              <a:t>Ine</a:t>
            </a:r>
            <a:r>
              <a:rPr lang="en-GB" sz="2400" dirty="0"/>
              <a:t> of Wessex</a:t>
            </a:r>
            <a:r>
              <a:rPr lang="en-GB" sz="2400" dirty="0" smtClean="0"/>
              <a:t>, </a:t>
            </a:r>
            <a:r>
              <a:rPr lang="en-GB" sz="2400" dirty="0"/>
              <a:t>where the "yard of land" </a:t>
            </a:r>
            <a:r>
              <a:rPr lang="en-GB" sz="2400" dirty="0" err="1" smtClean="0"/>
              <a:t>mentione</a:t>
            </a:r>
            <a:r>
              <a:rPr lang="en-GB" sz="2400" dirty="0" smtClean="0"/>
              <a:t> </a:t>
            </a:r>
            <a:r>
              <a:rPr lang="en-GB" sz="2400" dirty="0"/>
              <a:t>is the </a:t>
            </a:r>
            <a:r>
              <a:rPr lang="en-GB" sz="2400" dirty="0" err="1"/>
              <a:t>yardland</a:t>
            </a:r>
            <a:r>
              <a:rPr lang="en-GB" sz="2400" dirty="0"/>
              <a:t>, an old English unit of tax assessment equal to 1⁄4 hide</a:t>
            </a:r>
            <a:r>
              <a:rPr lang="en-GB" sz="2400" dirty="0" smtClean="0"/>
              <a:t>.</a:t>
            </a:r>
            <a:endParaRPr lang="en-US" sz="40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945563"/>
            <a:ext cx="4557712" cy="368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0185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3" name="Rectangle 3"/>
          <p:cNvSpPr>
            <a:spLocks noGrp="1" noChangeArrowheads="1"/>
          </p:cNvSpPr>
          <p:nvPr>
            <p:ph idx="1"/>
          </p:nvPr>
        </p:nvSpPr>
        <p:spPr>
          <a:xfrm>
            <a:off x="457200" y="381000"/>
            <a:ext cx="8229600" cy="5745163"/>
          </a:xfrm>
        </p:spPr>
        <p:txBody>
          <a:bodyPr/>
          <a:lstStyle/>
          <a:p>
            <a:pPr algn="ctr" eaLnBrk="1" hangingPunct="1"/>
            <a:r>
              <a:rPr lang="en-US" dirty="0" smtClean="0">
                <a:latin typeface="Arial Black" pitchFamily="34" charset="0"/>
              </a:rPr>
              <a:t>The yard </a:t>
            </a:r>
            <a:r>
              <a:rPr lang="en-US" dirty="0" smtClean="0">
                <a:latin typeface="Arial Narrow" pitchFamily="34" charset="0"/>
              </a:rPr>
              <a:t>is the distance from the tip of the nose to the end of the middle finger of the outstretched hand.</a:t>
            </a:r>
          </a:p>
          <a:p>
            <a:pPr eaLnBrk="1" hangingPunct="1"/>
            <a:endParaRPr lang="en-US" dirty="0" smtClean="0"/>
          </a:p>
        </p:txBody>
      </p:sp>
      <p:pic>
        <p:nvPicPr>
          <p:cNvPr id="4505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81200"/>
            <a:ext cx="8610600" cy="449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50565" name="Line 5"/>
          <p:cNvSpPr>
            <a:spLocks noChangeShapeType="1"/>
          </p:cNvSpPr>
          <p:nvPr/>
        </p:nvSpPr>
        <p:spPr bwMode="auto">
          <a:xfrm>
            <a:off x="4648200" y="3429000"/>
            <a:ext cx="3886200" cy="0"/>
          </a:xfrm>
          <a:prstGeom prst="line">
            <a:avLst/>
          </a:prstGeom>
          <a:noFill/>
          <a:ln w="762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Tree>
    <p:extLst>
      <p:ext uri="{BB962C8B-B14F-4D97-AF65-F5344CB8AC3E}">
        <p14:creationId xmlns:p14="http://schemas.microsoft.com/office/powerpoint/2010/main" val="2085698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smtClean="0"/>
              <a:t>The chain is a unit of length equal to 66 feet (22 yards). It is subdivided into 100 links</a:t>
            </a:r>
            <a:r>
              <a:rPr lang="tr-TR" sz="2400" dirty="0" smtClean="0"/>
              <a:t> </a:t>
            </a:r>
            <a:r>
              <a:rPr lang="en-GB" sz="2400" dirty="0" smtClean="0"/>
              <a:t>or 4 rods. There are 10 chains in a furlong, and 80 chains in one statute mile.</a:t>
            </a:r>
            <a:r>
              <a:rPr lang="tr-TR" sz="2400" dirty="0" smtClean="0"/>
              <a:t> </a:t>
            </a:r>
            <a:r>
              <a:rPr lang="en-GB" sz="2400" dirty="0" smtClean="0"/>
              <a:t>In metric terms, it is 20.1168 m long</a:t>
            </a:r>
            <a:r>
              <a:rPr lang="tr-TR" sz="2400" dirty="0" smtClean="0"/>
              <a:t>.</a:t>
            </a:r>
            <a:r>
              <a:rPr lang="en-GB" sz="2400" dirty="0" smtClean="0"/>
              <a:t> </a:t>
            </a:r>
            <a:endParaRPr lang="tr-TR" sz="2400" dirty="0" smtClean="0"/>
          </a:p>
          <a:p>
            <a:pPr marL="0" indent="0" algn="just">
              <a:buNone/>
            </a:pPr>
            <a:endParaRPr lang="tr-TR" sz="2400" dirty="0" smtClean="0"/>
          </a:p>
          <a:p>
            <a:pPr marL="0" indent="0" algn="just">
              <a:buNone/>
            </a:pPr>
            <a:r>
              <a:rPr lang="en-GB" sz="2400" dirty="0" smtClean="0"/>
              <a:t>A furlong is a measure of distance in imperial units and U.S. customary units equal to one eighth of a mile, equivalent to 660 feet, 220 yards, 40 rods, 10 chains or approximately 201 metres.</a:t>
            </a:r>
            <a:endParaRPr lang="en-US" sz="2400" dirty="0" smtClean="0"/>
          </a:p>
          <a:p>
            <a:pPr marL="0" indent="0" algn="just">
              <a:buNone/>
            </a:pPr>
            <a:endParaRPr lang="tr-TR" sz="2400" dirty="0" smtClean="0"/>
          </a:p>
          <a:p>
            <a:pPr marL="0" indent="0" algn="just">
              <a:buNone/>
            </a:pPr>
            <a:r>
              <a:rPr lang="en-GB" sz="2400" dirty="0" smtClean="0"/>
              <a:t>The mile, sometimes the international mile to distinguish it from other miles, is the British imperial unit and the US customary unit, both systems are based on the older English unit of length equal to 5,280 feet, or 1,760 yards, and standardised as exactly 1,609.344 metres by international agreement in 1959.</a:t>
            </a:r>
            <a:endParaRPr lang="tr-TR" sz="2400" dirty="0" smtClean="0"/>
          </a:p>
          <a:p>
            <a:pPr marL="0" indent="0" algn="just">
              <a:buNone/>
            </a:pPr>
            <a:endParaRPr lang="tr-TR" sz="2400" dirty="0"/>
          </a:p>
          <a:p>
            <a:pPr marL="0" indent="0" algn="just">
              <a:buNone/>
            </a:pP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647452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The chain is a unit of length equal to 66 feet (22 yards). It is subdivided into 100 </a:t>
            </a:r>
            <a:r>
              <a:rPr lang="en-GB" sz="2400" dirty="0" smtClean="0"/>
              <a:t>links</a:t>
            </a:r>
            <a:r>
              <a:rPr lang="tr-TR" sz="2400" dirty="0" smtClean="0"/>
              <a:t> </a:t>
            </a:r>
            <a:r>
              <a:rPr lang="en-GB" sz="2400" dirty="0" smtClean="0"/>
              <a:t>or </a:t>
            </a:r>
            <a:r>
              <a:rPr lang="en-GB" sz="2400" dirty="0"/>
              <a:t>4 rods. There are 10 chains in a furlong, and 80 chains in one statute </a:t>
            </a:r>
            <a:r>
              <a:rPr lang="en-GB" sz="2400" dirty="0" smtClean="0"/>
              <a:t>mile.</a:t>
            </a:r>
            <a:r>
              <a:rPr lang="tr-TR" sz="2400" dirty="0" smtClean="0"/>
              <a:t> </a:t>
            </a:r>
            <a:r>
              <a:rPr lang="en-GB" sz="2400" dirty="0" smtClean="0"/>
              <a:t>In </a:t>
            </a:r>
            <a:r>
              <a:rPr lang="en-GB" sz="2400" dirty="0"/>
              <a:t>metric terms, it is 20.1168 m </a:t>
            </a:r>
            <a:r>
              <a:rPr lang="en-GB" sz="2400" dirty="0" smtClean="0"/>
              <a:t>long</a:t>
            </a:r>
            <a:r>
              <a:rPr lang="tr-TR" sz="2400" dirty="0" smtClean="0"/>
              <a:t>.</a:t>
            </a:r>
            <a:r>
              <a:rPr lang="en-GB" sz="2400" dirty="0"/>
              <a:t> </a:t>
            </a:r>
            <a:endParaRPr lang="tr-TR" sz="2400" dirty="0"/>
          </a:p>
          <a:p>
            <a:pPr marL="0" indent="0" algn="just">
              <a:buNone/>
            </a:pPr>
            <a:endParaRPr lang="tr-TR" sz="2400" dirty="0" smtClean="0"/>
          </a:p>
          <a:p>
            <a:pPr marL="0" indent="0" algn="just">
              <a:buNone/>
            </a:pPr>
            <a:r>
              <a:rPr lang="en-GB" sz="2400" dirty="0" smtClean="0"/>
              <a:t>A </a:t>
            </a:r>
            <a:r>
              <a:rPr lang="en-GB" sz="2400" dirty="0"/>
              <a:t>furlong is a measure of distance in imperial units and U.S. customary units equal to one eighth of a mile, equivalent to 660 feet, 220 yards, 40 rods, 10 chains or approximately 201 metres.</a:t>
            </a:r>
            <a:endParaRPr lang="en-US" sz="2400" dirty="0"/>
          </a:p>
          <a:p>
            <a:pPr marL="0" indent="0" algn="just">
              <a:buNone/>
            </a:pPr>
            <a:endParaRPr lang="tr-TR" sz="2400" dirty="0" smtClean="0"/>
          </a:p>
          <a:p>
            <a:pPr marL="0" indent="0" algn="just">
              <a:buNone/>
            </a:pPr>
            <a:r>
              <a:rPr lang="en-GB" sz="2400" dirty="0"/>
              <a:t>The mile, sometimes the international mile to distinguish it from other miles, is the British imperial unit and the US customary unit, both systems are based on the older English unit of length equal to 5,280 feet, or 1,760 yards, and standardised as exactly 1,609.344 metres by international agreement in 1959.</a:t>
            </a:r>
            <a:endParaRPr lang="tr-TR" sz="2400" dirty="0" smtClean="0"/>
          </a:p>
          <a:p>
            <a:pPr marL="0" indent="0" algn="just">
              <a:buNone/>
            </a:pPr>
            <a:endParaRPr lang="tr-TR" sz="2400" dirty="0"/>
          </a:p>
          <a:p>
            <a:pPr marL="0" indent="0" algn="just">
              <a:buNone/>
            </a:pP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39307155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9" name="Rectangle 3"/>
          <p:cNvSpPr>
            <a:spLocks noGrp="1" noChangeArrowheads="1"/>
          </p:cNvSpPr>
          <p:nvPr>
            <p:ph idx="1"/>
          </p:nvPr>
        </p:nvSpPr>
        <p:spPr>
          <a:xfrm>
            <a:off x="457200" y="228600"/>
            <a:ext cx="8229600" cy="5897563"/>
          </a:xfrm>
        </p:spPr>
        <p:txBody>
          <a:bodyPr/>
          <a:lstStyle/>
          <a:p>
            <a:pPr algn="ctr" eaLnBrk="1" hangingPunct="1"/>
            <a:r>
              <a:rPr lang="en-US" dirty="0" smtClean="0">
                <a:latin typeface="Arial Black" pitchFamily="34" charset="0"/>
              </a:rPr>
              <a:t>The mile </a:t>
            </a:r>
            <a:r>
              <a:rPr lang="en-US" dirty="0" smtClean="0">
                <a:latin typeface="Arial Narrow" pitchFamily="34" charset="0"/>
              </a:rPr>
              <a:t>is a Roman unit, originally defined to be the length of 2000 steps of a Roman legion.</a:t>
            </a:r>
          </a:p>
          <a:p>
            <a:pPr eaLnBrk="1" hangingPunct="1"/>
            <a:endParaRPr lang="en-US"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5124"/>
            <a:ext cx="9144000" cy="5492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8742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endParaRPr lang="tr-TR" sz="2400" dirty="0"/>
          </a:p>
          <a:p>
            <a:pPr marL="0" indent="0" algn="just">
              <a:buNone/>
            </a:pP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graphicFrame>
        <p:nvGraphicFramePr>
          <p:cNvPr id="2" name="Tablo 1"/>
          <p:cNvGraphicFramePr>
            <a:graphicFrameLocks noGrp="1"/>
          </p:cNvGraphicFramePr>
          <p:nvPr>
            <p:extLst>
              <p:ext uri="{D42A27DB-BD31-4B8C-83A1-F6EECF244321}">
                <p14:modId xmlns:p14="http://schemas.microsoft.com/office/powerpoint/2010/main" val="2163250909"/>
              </p:ext>
            </p:extLst>
          </p:nvPr>
        </p:nvGraphicFramePr>
        <p:xfrm>
          <a:off x="152399" y="2080101"/>
          <a:ext cx="8991598" cy="3017520"/>
        </p:xfrm>
        <a:graphic>
          <a:graphicData uri="http://schemas.openxmlformats.org/drawingml/2006/table">
            <a:tbl>
              <a:tblPr/>
              <a:tblGrid>
                <a:gridCol w="1284514"/>
                <a:gridCol w="1284514"/>
                <a:gridCol w="1284514"/>
                <a:gridCol w="1284514"/>
                <a:gridCol w="1284514"/>
                <a:gridCol w="1284514"/>
                <a:gridCol w="1284514"/>
              </a:tblGrid>
              <a:tr h="0">
                <a:tc>
                  <a:txBody>
                    <a:bodyPr/>
                    <a:lstStyle/>
                    <a:p>
                      <a:pPr algn="ctr"/>
                      <a:r>
                        <a:rPr lang="tr-TR">
                          <a:effectLst/>
                        </a:rPr>
                        <a:t>Unit</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a:effectLst/>
                        </a:rPr>
                        <a:t>Imperial</a:t>
                      </a:r>
                      <a:br>
                        <a:rPr lang="tr-TR">
                          <a:effectLst/>
                        </a:rPr>
                      </a:br>
                      <a:r>
                        <a:rPr lang="tr-TR">
                          <a:effectLst/>
                        </a:rPr>
                        <a:t>ounces</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a:effectLst/>
                        </a:rPr>
                        <a:t>Imperial</a:t>
                      </a:r>
                      <a:br>
                        <a:rPr lang="tr-TR">
                          <a:effectLst/>
                        </a:rPr>
                      </a:br>
                      <a:r>
                        <a:rPr lang="tr-TR">
                          <a:effectLst/>
                        </a:rPr>
                        <a:t>pints</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a:effectLst/>
                        </a:rPr>
                        <a:t>Millilitres</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a:effectLst/>
                        </a:rPr>
                        <a:t>Cubic inches</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a:effectLst/>
                        </a:rPr>
                        <a:t>US ounces</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a:effectLst/>
                        </a:rPr>
                        <a:t>US pints</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r>
              <a:tr h="0">
                <a:tc>
                  <a:txBody>
                    <a:bodyPr/>
                    <a:lstStyle/>
                    <a:p>
                      <a:pPr algn="ctr"/>
                      <a:r>
                        <a:rPr lang="tr-TR" i="1" u="none" strike="noStrike" dirty="0" err="1">
                          <a:solidFill>
                            <a:srgbClr val="0645AD"/>
                          </a:solidFill>
                          <a:effectLst/>
                          <a:hlinkClick r:id="rId2"/>
                        </a:rPr>
                        <a:t>fluid</a:t>
                      </a:r>
                      <a:r>
                        <a:rPr lang="tr-TR" i="1" u="none" strike="noStrike" dirty="0">
                          <a:solidFill>
                            <a:srgbClr val="0645AD"/>
                          </a:solidFill>
                          <a:effectLst/>
                          <a:hlinkClick r:id="rId2"/>
                        </a:rPr>
                        <a:t> </a:t>
                      </a:r>
                      <a:r>
                        <a:rPr lang="tr-TR" i="1" u="none" strike="noStrike" dirty="0" err="1">
                          <a:solidFill>
                            <a:srgbClr val="0645AD"/>
                          </a:solidFill>
                          <a:effectLst/>
                          <a:hlinkClick r:id="rId2"/>
                        </a:rPr>
                        <a:t>ounce</a:t>
                      </a:r>
                      <a:r>
                        <a:rPr lang="tr-TR" dirty="0">
                          <a:effectLst/>
                        </a:rPr>
                        <a:t> </a:t>
                      </a:r>
                      <a:endParaRPr lang="tr-TR" dirty="0" smtClean="0">
                        <a:effectLst/>
                      </a:endParaRPr>
                    </a:p>
                    <a:p>
                      <a:pPr algn="ctr"/>
                      <a:r>
                        <a:rPr lang="tr-TR" dirty="0" smtClean="0">
                          <a:effectLst/>
                        </a:rPr>
                        <a:t>(</a:t>
                      </a:r>
                      <a:r>
                        <a:rPr lang="tr-TR" dirty="0" err="1">
                          <a:effectLst/>
                        </a:rPr>
                        <a:t>fl</a:t>
                      </a:r>
                      <a:r>
                        <a:rPr lang="tr-TR" dirty="0">
                          <a:effectLst/>
                        </a:rPr>
                        <a:t> </a:t>
                      </a:r>
                      <a:r>
                        <a:rPr lang="tr-TR" dirty="0" err="1">
                          <a:effectLst/>
                        </a:rPr>
                        <a:t>oz</a:t>
                      </a:r>
                      <a:r>
                        <a:rPr lang="tr-TR" dirty="0">
                          <a:effectLst/>
                        </a:rPr>
                        <a:t>)</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baseline="30000">
                          <a:effectLst/>
                        </a:rPr>
                        <a:t>1</a:t>
                      </a:r>
                      <a:r>
                        <a:rPr lang="tr-TR">
                          <a:effectLst/>
                        </a:rPr>
                        <a:t>⁄</a:t>
                      </a:r>
                      <a:r>
                        <a:rPr lang="tr-TR" baseline="-25000">
                          <a:effectLst/>
                        </a:rPr>
                        <a:t>20</a:t>
                      </a:r>
                      <a:r>
                        <a:rPr lang="tr-TR">
                          <a:effectLst/>
                        </a:rPr>
                        <a:t>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28.4130625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1.7339</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0.96076</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0.060047</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pPr algn="ctr"/>
                      <a:r>
                        <a:rPr lang="tr-TR" i="1" u="none" strike="noStrike">
                          <a:solidFill>
                            <a:srgbClr val="0645AD"/>
                          </a:solidFill>
                          <a:effectLst/>
                          <a:hlinkClick r:id="rId3" tooltip="Yard"/>
                        </a:rPr>
                        <a:t>gill</a:t>
                      </a:r>
                      <a:r>
                        <a:rPr lang="tr-TR">
                          <a:effectLst/>
                        </a:rPr>
                        <a:t> (gi)</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5    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baseline="30000">
                          <a:effectLst/>
                        </a:rPr>
                        <a:t>1</a:t>
                      </a:r>
                      <a:r>
                        <a:rPr lang="tr-TR">
                          <a:effectLst/>
                        </a:rPr>
                        <a:t>⁄</a:t>
                      </a:r>
                      <a:r>
                        <a:rPr lang="tr-TR" baseline="-25000">
                          <a:effectLst/>
                        </a:rPr>
                        <a:t>4</a:t>
                      </a:r>
                      <a:r>
                        <a:rPr lang="tr-TR">
                          <a:effectLst/>
                        </a:rPr>
                        <a:t>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142.0653125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8.6694</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4.8038</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dirty="0">
                          <a:effectLst/>
                        </a:rPr>
                        <a:t>0.30024</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pPr algn="ctr"/>
                      <a:r>
                        <a:rPr lang="tr-TR" i="1" u="none" strike="noStrike">
                          <a:solidFill>
                            <a:srgbClr val="0645AD"/>
                          </a:solidFill>
                          <a:effectLst/>
                          <a:hlinkClick r:id="rId4" tooltip="Pint"/>
                        </a:rPr>
                        <a:t>pint</a:t>
                      </a:r>
                      <a:r>
                        <a:rPr lang="tr-TR">
                          <a:effectLst/>
                        </a:rPr>
                        <a:t> (pt)</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20    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568.26125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34.677</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19.215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1.2009</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pPr algn="ctr"/>
                      <a:r>
                        <a:rPr lang="tr-TR" i="1" u="none" strike="noStrike">
                          <a:solidFill>
                            <a:srgbClr val="0645AD"/>
                          </a:solidFill>
                          <a:effectLst/>
                          <a:hlinkClick r:id="rId5" tooltip="Quart"/>
                        </a:rPr>
                        <a:t>quart</a:t>
                      </a:r>
                      <a:r>
                        <a:rPr lang="tr-TR">
                          <a:effectLst/>
                        </a:rPr>
                        <a:t> (qt)</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40    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2    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1136.5225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69.355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38.430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2.4019</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pPr algn="ctr"/>
                      <a:r>
                        <a:rPr lang="tr-TR" i="1" u="none" strike="noStrike">
                          <a:solidFill>
                            <a:srgbClr val="0645AD"/>
                          </a:solidFill>
                          <a:effectLst/>
                          <a:hlinkClick r:id="rId6" tooltip="Gallon"/>
                        </a:rPr>
                        <a:t>gallon</a:t>
                      </a:r>
                      <a:r>
                        <a:rPr lang="tr-TR">
                          <a:effectLst/>
                        </a:rPr>
                        <a:t> (gal)</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160    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8    </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4546.09</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277.42</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a:effectLst/>
                        </a:rPr>
                        <a:t>153.72</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dirty="0">
                          <a:effectLst/>
                        </a:rPr>
                        <a:t>9.607</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2091466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A fluid ounce (abbreviated </a:t>
            </a:r>
            <a:r>
              <a:rPr lang="en-GB" sz="2400" dirty="0" err="1"/>
              <a:t>fl</a:t>
            </a:r>
            <a:r>
              <a:rPr lang="en-GB" sz="2400" dirty="0"/>
              <a:t> </a:t>
            </a:r>
            <a:r>
              <a:rPr lang="en-GB" sz="2400" dirty="0" err="1"/>
              <a:t>oz</a:t>
            </a:r>
            <a:r>
              <a:rPr lang="en-GB" sz="2400" dirty="0"/>
              <a:t>, fl. oz. or oz. fl., old forms ℥, </a:t>
            </a:r>
            <a:r>
              <a:rPr lang="en-GB" sz="2400" dirty="0" err="1"/>
              <a:t>fl</a:t>
            </a:r>
            <a:r>
              <a:rPr lang="en-GB" sz="2400" dirty="0"/>
              <a:t> ℥, f℥, ƒ ℥) is a unit of volume (also called capacity) typically used for measuring liquids. Various definitions have been used throughout history, but only two are still in common use: the British Imperial and the United States customary fluid ounce.</a:t>
            </a:r>
          </a:p>
          <a:p>
            <a:pPr marL="0" indent="0" algn="just">
              <a:buNone/>
            </a:pPr>
            <a:endParaRPr lang="en-GB" sz="2400" dirty="0"/>
          </a:p>
          <a:p>
            <a:pPr marL="0" indent="0" algn="just">
              <a:buNone/>
            </a:pPr>
            <a:r>
              <a:rPr lang="en-GB" sz="2400" dirty="0"/>
              <a:t>An imperial fluid ounce is 1⁄20 of an imperial pint, 1⁄160 of an imperial gallon or approximately 28.41 ml.</a:t>
            </a:r>
          </a:p>
          <a:p>
            <a:pPr marL="0" indent="0" algn="just">
              <a:buNone/>
            </a:pPr>
            <a:endParaRPr lang="en-GB" sz="2400" dirty="0"/>
          </a:p>
          <a:p>
            <a:pPr marL="0" indent="0" algn="just">
              <a:buNone/>
            </a:pPr>
            <a:r>
              <a:rPr lang="en-GB" sz="2400" dirty="0"/>
              <a:t>A US fluid ounce is 1⁄16 of a US fluid pint and 1⁄128 of a US liquid gallon or approximately 29.57 ml, making it about 4.08% larger than the imperial fluid ounce.</a:t>
            </a: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4641095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The gallon is a unit of measurement for volume and fluid capacity in both the US customary units and the British imperial systems of measurement. Three significantly different sizes are in current use:</a:t>
            </a:r>
          </a:p>
          <a:p>
            <a:pPr marL="0" indent="0" algn="just">
              <a:buNone/>
            </a:pPr>
            <a:endParaRPr lang="en-GB" sz="2400" dirty="0"/>
          </a:p>
          <a:p>
            <a:pPr marL="0" indent="0" algn="just">
              <a:buNone/>
            </a:pPr>
            <a:r>
              <a:rPr lang="en-GB" sz="2400" dirty="0"/>
              <a:t>the imperial gallon (imp gal), defined as 4.54609 litres, which is or was once used in the United Kingdom, Canada, and some Caribbean nations;</a:t>
            </a:r>
          </a:p>
          <a:p>
            <a:pPr marL="0" indent="0" algn="just">
              <a:buNone/>
            </a:pPr>
            <a:r>
              <a:rPr lang="en-GB" sz="2400" dirty="0"/>
              <a:t>the US gallon (US gal) defined as 231 cubic inches (exactly 3.785411784 litres), which is used in the US and some Latin American and Caribbean countries; and</a:t>
            </a:r>
          </a:p>
          <a:p>
            <a:pPr marL="0" indent="0" algn="just">
              <a:buNone/>
            </a:pPr>
            <a:r>
              <a:rPr lang="en-GB" sz="2400" dirty="0"/>
              <a:t>the US dry gallon ("</a:t>
            </a:r>
            <a:r>
              <a:rPr lang="en-GB" sz="2400" dirty="0" err="1"/>
              <a:t>usdrygal</a:t>
            </a:r>
            <a:r>
              <a:rPr lang="en-GB" sz="2400" dirty="0"/>
              <a:t>"), defined as 1⁄8 US bushel (exactly 4.40488377086 litres).</a:t>
            </a:r>
            <a:endParaRPr lang="tr-TR" sz="2400" dirty="0"/>
          </a:p>
          <a:p>
            <a:pPr marL="0" indent="0" algn="just">
              <a:buNone/>
            </a:pP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31474964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In the 19th and 20th centuries, the UK used three different systems for mass and weight.</a:t>
            </a:r>
          </a:p>
          <a:p>
            <a:pPr marL="0" indent="0" algn="just">
              <a:buNone/>
            </a:pPr>
            <a:endParaRPr lang="en-GB" sz="2400" dirty="0"/>
          </a:p>
          <a:p>
            <a:pPr algn="just"/>
            <a:r>
              <a:rPr lang="en-GB" sz="2400" dirty="0"/>
              <a:t>troy weight, used for precious metals;</a:t>
            </a:r>
          </a:p>
          <a:p>
            <a:pPr algn="just"/>
            <a:r>
              <a:rPr lang="en-GB" sz="2400" dirty="0"/>
              <a:t>avoirdupois weight, used for most other purposes; and</a:t>
            </a:r>
          </a:p>
          <a:p>
            <a:pPr algn="just"/>
            <a:r>
              <a:rPr lang="en-GB" sz="2400" dirty="0"/>
              <a:t>apothecaries' weight, now virtually unused since the metric system is used for all </a:t>
            </a:r>
            <a:r>
              <a:rPr lang="en-GB" sz="2400" dirty="0" smtClean="0"/>
              <a:t>scientific </a:t>
            </a:r>
            <a:r>
              <a:rPr lang="en-GB" sz="2400" dirty="0"/>
              <a:t>purposes</a:t>
            </a:r>
            <a:r>
              <a:rPr lang="en-GB" sz="2400" dirty="0" smtClean="0"/>
              <a:t>.</a:t>
            </a:r>
            <a:endParaRPr lang="tr-TR" sz="2400" dirty="0" smtClean="0"/>
          </a:p>
          <a:p>
            <a:pPr marL="0" indent="0" algn="just">
              <a:buNone/>
            </a:pPr>
            <a:r>
              <a:rPr lang="en-GB" sz="2400" dirty="0" smtClean="0"/>
              <a:t>The </a:t>
            </a:r>
            <a:r>
              <a:rPr lang="en-GB" sz="2400" dirty="0"/>
              <a:t>word avoirdupois is from Anglo-Norman French </a:t>
            </a:r>
            <a:r>
              <a:rPr lang="en-GB" sz="2400" dirty="0" err="1"/>
              <a:t>aveir</a:t>
            </a:r>
            <a:r>
              <a:rPr lang="en-GB" sz="2400" dirty="0"/>
              <a:t> de </a:t>
            </a:r>
            <a:r>
              <a:rPr lang="en-GB" sz="2400" dirty="0" err="1"/>
              <a:t>peis</a:t>
            </a:r>
            <a:r>
              <a:rPr lang="en-GB" sz="2400" dirty="0"/>
              <a:t> (later </a:t>
            </a:r>
            <a:r>
              <a:rPr lang="en-GB" sz="2400" dirty="0" err="1"/>
              <a:t>avoir</a:t>
            </a:r>
            <a:r>
              <a:rPr lang="en-GB" sz="2400" dirty="0"/>
              <a:t> du </a:t>
            </a:r>
            <a:r>
              <a:rPr lang="en-GB" sz="2400" dirty="0" err="1"/>
              <a:t>pois</a:t>
            </a:r>
            <a:r>
              <a:rPr lang="en-GB" sz="2400" dirty="0"/>
              <a:t>), literally "goods of weight" (Old French </a:t>
            </a:r>
            <a:r>
              <a:rPr lang="en-GB" sz="2400" dirty="0" err="1"/>
              <a:t>aveir</a:t>
            </a:r>
            <a:r>
              <a:rPr lang="en-GB" sz="2400" dirty="0"/>
              <a:t>, as verb meaning "to have" and as noun meaning "property, goods", comes from the Latin </a:t>
            </a:r>
            <a:r>
              <a:rPr lang="en-GB" sz="2400" dirty="0" err="1"/>
              <a:t>habere</a:t>
            </a:r>
            <a:r>
              <a:rPr lang="en-GB" sz="2400" dirty="0"/>
              <a:t>, "to have, to hold, to possess something"; de = "from"/"of", cf. Latin; </a:t>
            </a:r>
            <a:r>
              <a:rPr lang="en-GB" sz="2400" dirty="0" err="1"/>
              <a:t>peis</a:t>
            </a:r>
            <a:r>
              <a:rPr lang="en-GB" sz="2400" dirty="0"/>
              <a:t> = "weight", from Latin </a:t>
            </a:r>
            <a:r>
              <a:rPr lang="en-GB" sz="2400" dirty="0" err="1"/>
              <a:t>pensum</a:t>
            </a:r>
            <a:r>
              <a:rPr lang="en-GB" sz="2400" dirty="0" smtClean="0"/>
              <a:t>). </a:t>
            </a:r>
            <a:r>
              <a:rPr lang="en-GB" sz="2400" dirty="0"/>
              <a:t>This term originally referred to a class of merchandise: </a:t>
            </a:r>
            <a:r>
              <a:rPr lang="en-GB" sz="2400" dirty="0" err="1"/>
              <a:t>aveir</a:t>
            </a:r>
            <a:r>
              <a:rPr lang="en-GB" sz="2400" dirty="0"/>
              <a:t> de </a:t>
            </a:r>
            <a:r>
              <a:rPr lang="en-GB" sz="2400" dirty="0" err="1"/>
              <a:t>peis</a:t>
            </a:r>
            <a:r>
              <a:rPr lang="en-GB" sz="2400" dirty="0"/>
              <a:t>, "goods of weight", things that were sold in bulk and were weighed on large steelyards or balances.</a:t>
            </a: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5524886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1910728294"/>
              </p:ext>
            </p:extLst>
          </p:nvPr>
        </p:nvGraphicFramePr>
        <p:xfrm>
          <a:off x="533400" y="457200"/>
          <a:ext cx="8229600" cy="6278652"/>
        </p:xfrm>
        <a:graphic>
          <a:graphicData uri="http://schemas.openxmlformats.org/drawingml/2006/table">
            <a:tbl>
              <a:tblPr/>
              <a:tblGrid>
                <a:gridCol w="2057400"/>
                <a:gridCol w="2057400"/>
                <a:gridCol w="2057400"/>
                <a:gridCol w="2057400"/>
              </a:tblGrid>
              <a:tr h="55876">
                <a:tc>
                  <a:txBody>
                    <a:bodyPr/>
                    <a:lstStyle/>
                    <a:p>
                      <a:pPr algn="ctr"/>
                      <a:r>
                        <a:rPr lang="tr-TR" sz="2400">
                          <a:effectLst/>
                        </a:rPr>
                        <a:t>Unit</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2400">
                          <a:effectLst/>
                        </a:rPr>
                        <a:t>Pounds</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2400">
                          <a:effectLst/>
                        </a:rPr>
                        <a:t>Grams</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2400">
                          <a:effectLst/>
                        </a:rPr>
                        <a:t>Kilograms</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r>
              <a:tr h="97783">
                <a:tc>
                  <a:txBody>
                    <a:bodyPr/>
                    <a:lstStyle/>
                    <a:p>
                      <a:pPr algn="ctr"/>
                      <a:r>
                        <a:rPr lang="tr-TR" sz="2400" i="1" u="none" strike="noStrike">
                          <a:solidFill>
                            <a:srgbClr val="0645AD"/>
                          </a:solidFill>
                          <a:effectLst/>
                          <a:hlinkClick r:id="rId2" tooltip="Grain (mass)"/>
                        </a:rPr>
                        <a:t>grain</a:t>
                      </a:r>
                      <a:r>
                        <a:rPr lang="tr-TR" sz="2400">
                          <a:effectLst/>
                        </a:rPr>
                        <a:t> (gr)</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baseline="30000">
                          <a:effectLst/>
                        </a:rPr>
                        <a:t>1</a:t>
                      </a:r>
                      <a:r>
                        <a:rPr lang="tr-TR" sz="2400">
                          <a:effectLst/>
                        </a:rPr>
                        <a:t>⁄</a:t>
                      </a:r>
                      <a:r>
                        <a:rPr lang="tr-TR" sz="2400" baseline="-25000">
                          <a:effectLst/>
                        </a:rPr>
                        <a:t>7000</a:t>
                      </a: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0.06479891</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39690">
                <a:tc>
                  <a:txBody>
                    <a:bodyPr/>
                    <a:lstStyle/>
                    <a:p>
                      <a:pPr algn="ctr"/>
                      <a:r>
                        <a:rPr lang="tr-TR" sz="2400" i="1" u="none" strike="noStrike">
                          <a:solidFill>
                            <a:srgbClr val="0645AD"/>
                          </a:solidFill>
                          <a:effectLst/>
                          <a:hlinkClick r:id="rId3" tooltip="Dram (unit)"/>
                        </a:rPr>
                        <a:t>drachm</a:t>
                      </a:r>
                      <a:r>
                        <a:rPr lang="tr-TR" sz="2400">
                          <a:effectLst/>
                        </a:rPr>
                        <a:t> (dr)</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baseline="30000">
                          <a:effectLst/>
                        </a:rPr>
                        <a:t>1</a:t>
                      </a:r>
                      <a:r>
                        <a:rPr lang="tr-TR" sz="2400">
                          <a:effectLst/>
                        </a:rPr>
                        <a:t>⁄</a:t>
                      </a:r>
                      <a:r>
                        <a:rPr lang="tr-TR" sz="2400" baseline="-25000">
                          <a:effectLst/>
                        </a:rPr>
                        <a:t>256</a:t>
                      </a: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1.7718451953125</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39690">
                <a:tc>
                  <a:txBody>
                    <a:bodyPr/>
                    <a:lstStyle/>
                    <a:p>
                      <a:pPr algn="ctr"/>
                      <a:r>
                        <a:rPr lang="tr-TR" sz="2400" i="1" u="none" strike="noStrike">
                          <a:solidFill>
                            <a:srgbClr val="0645AD"/>
                          </a:solidFill>
                          <a:effectLst/>
                          <a:hlinkClick r:id="rId4" tooltip="Ounce"/>
                        </a:rPr>
                        <a:t>ounce</a:t>
                      </a:r>
                      <a:r>
                        <a:rPr lang="tr-TR" sz="2400">
                          <a:effectLst/>
                        </a:rPr>
                        <a:t> (oz)</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baseline="30000">
                          <a:effectLst/>
                        </a:rPr>
                        <a:t>1</a:t>
                      </a:r>
                      <a:r>
                        <a:rPr lang="tr-TR" sz="2400">
                          <a:effectLst/>
                        </a:rPr>
                        <a:t>⁄</a:t>
                      </a:r>
                      <a:r>
                        <a:rPr lang="tr-TR" sz="2400" baseline="-25000">
                          <a:effectLst/>
                        </a:rPr>
                        <a:t>16</a:t>
                      </a: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28.349523125</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23504">
                <a:tc>
                  <a:txBody>
                    <a:bodyPr/>
                    <a:lstStyle/>
                    <a:p>
                      <a:pPr algn="ctr"/>
                      <a:r>
                        <a:rPr lang="tr-TR" sz="2400" i="1" u="none" strike="noStrike">
                          <a:solidFill>
                            <a:srgbClr val="0645AD"/>
                          </a:solidFill>
                          <a:effectLst/>
                          <a:hlinkClick r:id="rId5" tooltip="Pound (mass)"/>
                        </a:rPr>
                        <a:t>pound</a:t>
                      </a:r>
                      <a:r>
                        <a:rPr lang="tr-TR" sz="2400">
                          <a:effectLst/>
                        </a:rPr>
                        <a:t> (lb)</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1</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453.59237</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0.45359237</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103553">
                <a:tc>
                  <a:txBody>
                    <a:bodyPr/>
                    <a:lstStyle/>
                    <a:p>
                      <a:pPr algn="ctr"/>
                      <a:r>
                        <a:rPr lang="tr-TR" sz="2400" i="1" u="none" strike="noStrike">
                          <a:solidFill>
                            <a:srgbClr val="0645AD"/>
                          </a:solidFill>
                          <a:effectLst/>
                          <a:hlinkClick r:id="rId6" tooltip="Stone (Imperial mass)"/>
                        </a:rPr>
                        <a:t>stone</a:t>
                      </a:r>
                      <a:r>
                        <a:rPr lang="tr-TR" sz="2400">
                          <a:effectLst/>
                        </a:rPr>
                        <a:t> (st)</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14</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6350.29318</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6.35029318</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019739">
                <a:tc>
                  <a:txBody>
                    <a:bodyPr/>
                    <a:lstStyle/>
                    <a:p>
                      <a:pPr algn="ctr"/>
                      <a:r>
                        <a:rPr lang="tr-TR" sz="2400" i="1" u="none" strike="noStrike">
                          <a:solidFill>
                            <a:srgbClr val="0645AD"/>
                          </a:solidFill>
                          <a:effectLst/>
                          <a:hlinkClick r:id="rId7" tooltip="Quarter (unit)"/>
                        </a:rPr>
                        <a:t>quarter</a:t>
                      </a:r>
                      <a:r>
                        <a:rPr lang="tr-TR" sz="2400">
                          <a:effectLst/>
                        </a:rPr>
                        <a:t> (qr or qtr)</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28</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12.70058636</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600668">
                <a:tc>
                  <a:txBody>
                    <a:bodyPr/>
                    <a:lstStyle/>
                    <a:p>
                      <a:pPr algn="ctr"/>
                      <a:r>
                        <a:rPr lang="tr-TR" sz="2400" i="1" u="none" strike="noStrike">
                          <a:solidFill>
                            <a:srgbClr val="0645AD"/>
                          </a:solidFill>
                          <a:effectLst/>
                          <a:hlinkClick r:id="rId8" tooltip="Hundredweight"/>
                        </a:rPr>
                        <a:t>hundredweight</a:t>
                      </a:r>
                      <a:r>
                        <a:rPr lang="tr-TR" sz="2400">
                          <a:effectLst/>
                        </a:rPr>
                        <a:t> (cwt)</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112</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50.80234544</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145460">
                <a:tc>
                  <a:txBody>
                    <a:bodyPr/>
                    <a:lstStyle/>
                    <a:p>
                      <a:pPr algn="ctr"/>
                      <a:r>
                        <a:rPr lang="tr-TR" sz="2400" i="1" u="none" strike="noStrike">
                          <a:solidFill>
                            <a:srgbClr val="0645AD"/>
                          </a:solidFill>
                          <a:effectLst/>
                          <a:hlinkClick r:id="rId9" tooltip="Long ton"/>
                        </a:rPr>
                        <a:t>ton</a:t>
                      </a:r>
                      <a:r>
                        <a:rPr lang="tr-TR" sz="2400">
                          <a:effectLst/>
                        </a:rPr>
                        <a:t> (t)</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a:effectLst/>
                        </a:rPr>
                        <a:t>2240</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endParaRPr lang="tr-TR" sz="2400">
                        <a:effectLst/>
                      </a:endParaRP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r"/>
                      <a:r>
                        <a:rPr lang="tr-TR" sz="2400" dirty="0">
                          <a:effectLst/>
                        </a:rPr>
                        <a:t>1016.0469088</a:t>
                      </a:r>
                    </a:p>
                  </a:txBody>
                  <a:tcPr marL="13969" marR="13969" marT="6985" marB="698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21645119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A grain is a unit of measurement of mass, and in the troy weight, avoirdupois, and Apothecaries' system, equal to exactly 64.79891 milligrams. It is nominally based upon the mass of a single ideal seed of a cereal. From the Bronze Age into the Renaissance the average masses of wheat and barley grains were part of the legal definitions of units of mass</a:t>
            </a:r>
            <a:r>
              <a:rPr lang="en-GB" sz="2400" dirty="0" smtClean="0"/>
              <a:t>.</a:t>
            </a:r>
            <a:endParaRPr lang="tr-TR" sz="2400" dirty="0" smtClean="0"/>
          </a:p>
          <a:p>
            <a:pPr marL="0" indent="0" algn="just">
              <a:buNone/>
            </a:pPr>
            <a:endParaRPr lang="tr-TR" sz="2400" dirty="0" smtClean="0"/>
          </a:p>
          <a:p>
            <a:pPr marL="0" indent="0" algn="just">
              <a:buNone/>
            </a:pPr>
            <a:endParaRPr lang="tr-TR" sz="2400" dirty="0"/>
          </a:p>
          <a:p>
            <a:pPr marL="0" indent="0" algn="just">
              <a:buNone/>
            </a:pPr>
            <a:endParaRPr lang="en-GB" sz="2400" dirty="0"/>
          </a:p>
          <a:p>
            <a:pPr marL="0" indent="0" algn="just">
              <a:buNone/>
            </a:pP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921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819400"/>
            <a:ext cx="6521302"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29538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The Attic Greek drachma was a weight of 6 </a:t>
            </a:r>
            <a:r>
              <a:rPr lang="en-GB" sz="2400" dirty="0" err="1"/>
              <a:t>obols</a:t>
            </a:r>
            <a:r>
              <a:rPr lang="en-GB" sz="2400" dirty="0"/>
              <a:t>, 1⁄100 Greek mina, or about 4.37 grams.</a:t>
            </a:r>
          </a:p>
          <a:p>
            <a:pPr marL="0" indent="0" algn="just">
              <a:buNone/>
            </a:pPr>
            <a:r>
              <a:rPr lang="en-GB" sz="2400" dirty="0"/>
              <a:t>The Roman drachma was a weight of 1⁄96 Roman pounds, or about 3.41 grams.</a:t>
            </a:r>
          </a:p>
          <a:p>
            <a:pPr marL="0" indent="0" algn="just">
              <a:buNone/>
            </a:pPr>
            <a:r>
              <a:rPr lang="en-GB" sz="2400" dirty="0"/>
              <a:t>A coin weighing one drachma is known as a </a:t>
            </a:r>
            <a:r>
              <a:rPr lang="en-GB" sz="2400" dirty="0" err="1"/>
              <a:t>stater</a:t>
            </a:r>
            <a:r>
              <a:rPr lang="en-GB" sz="2400" dirty="0"/>
              <a:t>, drachm, or drachma. The Ottoman </a:t>
            </a:r>
            <a:r>
              <a:rPr lang="en-GB" sz="2400" dirty="0" err="1"/>
              <a:t>dirhem</a:t>
            </a:r>
            <a:r>
              <a:rPr lang="en-GB" sz="2400" dirty="0"/>
              <a:t> was based on the </a:t>
            </a:r>
            <a:r>
              <a:rPr lang="en-GB" sz="2400" dirty="0" err="1"/>
              <a:t>Sassanian</a:t>
            </a:r>
            <a:r>
              <a:rPr lang="en-GB" sz="2400" dirty="0"/>
              <a:t> drachm, which was itself based on the Roman dram/drachm.</a:t>
            </a:r>
          </a:p>
          <a:p>
            <a:pPr marL="0" indent="0" algn="just">
              <a:buNone/>
            </a:pPr>
            <a:endParaRPr lang="tr-TR" sz="2400" dirty="0"/>
          </a:p>
          <a:p>
            <a:pPr marL="0" indent="0" algn="just">
              <a:buNone/>
            </a:pPr>
            <a:r>
              <a:rPr lang="en-GB" sz="2400" dirty="0" smtClean="0"/>
              <a:t>In </a:t>
            </a:r>
            <a:r>
              <a:rPr lang="en-GB" sz="2400" dirty="0"/>
              <a:t>the avoirdupois system, the dram is the mass of 1⁄256 pound or 1⁄16 ounce</a:t>
            </a:r>
            <a:r>
              <a:rPr lang="en-GB" sz="2400" dirty="0" smtClean="0"/>
              <a:t>. </a:t>
            </a:r>
            <a:r>
              <a:rPr lang="en-GB" sz="2400" dirty="0"/>
              <a:t>The dram weighs </a:t>
            </a:r>
            <a:r>
              <a:rPr lang="en-GB" sz="2400" dirty="0" smtClean="0"/>
              <a:t>exactly </a:t>
            </a:r>
            <a:r>
              <a:rPr lang="en-GB" sz="2400" dirty="0"/>
              <a:t>1.7718451953125 grams.</a:t>
            </a:r>
          </a:p>
          <a:p>
            <a:pPr marL="0" indent="0" algn="just">
              <a:buNone/>
            </a:pPr>
            <a:endParaRPr lang="tr-TR" sz="2400" dirty="0" smtClean="0"/>
          </a:p>
          <a:p>
            <a:pPr marL="0" indent="0" algn="just">
              <a:buNone/>
            </a:pPr>
            <a:r>
              <a:rPr lang="en-GB" sz="2400" dirty="0"/>
              <a:t>Dram is used informally to mean a small amount of spirituous liquor, especially Scotch whisky</a:t>
            </a:r>
            <a:r>
              <a:rPr lang="en-GB" sz="2400" dirty="0" smtClean="0"/>
              <a:t>. </a:t>
            </a:r>
            <a:r>
              <a:rPr lang="en-GB" sz="2400" dirty="0"/>
              <a:t>The unit is referenced by the phrase dram shop, the US legal term for an establishment that serves alcoholic beverages</a:t>
            </a: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767617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Besides the common ounce, several other ounces are in current use:</a:t>
            </a:r>
          </a:p>
          <a:p>
            <a:pPr marL="0" indent="0" algn="just">
              <a:buNone/>
            </a:pPr>
            <a:endParaRPr lang="en-GB" sz="2400" dirty="0"/>
          </a:p>
          <a:p>
            <a:pPr marL="0" indent="0" algn="just">
              <a:buNone/>
            </a:pPr>
            <a:r>
              <a:rPr lang="en-GB" sz="2400" dirty="0"/>
              <a:t>The troy ounce of 31.1034768 grams is used for the mass of precious metals such as gold, silver, platinum, palladium, rhodium, etc.</a:t>
            </a: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2972" y="2667000"/>
            <a:ext cx="5652890"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99643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The pound or pound-mass is a unit of mass used in the imperial, United States customary and other systems of measurement. Various definitions have been used; the most common today is the international avoirdupois pound, which is legally defined as exactly 0.45359237 kilograms, and which is divided into 16 avoirdupois ounces</a:t>
            </a:r>
            <a:r>
              <a:rPr lang="en-GB" sz="2400" dirty="0" smtClean="0"/>
              <a:t>.</a:t>
            </a:r>
            <a:endParaRPr lang="tr-TR" sz="2400" dirty="0" smtClean="0"/>
          </a:p>
          <a:p>
            <a:pPr marL="0" indent="0" algn="just">
              <a:buNone/>
            </a:pPr>
            <a:endParaRPr lang="tr-TR" sz="2400" dirty="0"/>
          </a:p>
          <a:p>
            <a:pPr marL="0" indent="0" algn="just">
              <a:buNone/>
            </a:pPr>
            <a:r>
              <a:rPr lang="en-GB" sz="2400" dirty="0"/>
              <a:t>The </a:t>
            </a:r>
            <a:r>
              <a:rPr lang="en-GB" sz="2400" dirty="0" err="1"/>
              <a:t>libra</a:t>
            </a:r>
            <a:r>
              <a:rPr lang="en-GB" sz="2400" dirty="0"/>
              <a:t> (Latin for "scales / balance") is an ancient Roman unit of mass that was equivalent to approximately 328.9 </a:t>
            </a:r>
            <a:r>
              <a:rPr lang="en-GB" sz="2400" dirty="0" smtClean="0"/>
              <a:t>grams.</a:t>
            </a:r>
            <a:r>
              <a:rPr lang="tr-TR" sz="2400" dirty="0" smtClean="0"/>
              <a:t> </a:t>
            </a:r>
            <a:r>
              <a:rPr lang="en-GB" sz="2400" dirty="0" smtClean="0"/>
              <a:t>It </a:t>
            </a:r>
            <a:r>
              <a:rPr lang="en-GB" sz="2400" dirty="0"/>
              <a:t>was divided into 12 </a:t>
            </a:r>
            <a:r>
              <a:rPr lang="en-GB" sz="2400" dirty="0" err="1"/>
              <a:t>unciae</a:t>
            </a:r>
            <a:r>
              <a:rPr lang="en-GB" sz="2400" dirty="0"/>
              <a:t> (singular: </a:t>
            </a:r>
            <a:r>
              <a:rPr lang="en-GB" sz="2400" dirty="0" err="1"/>
              <a:t>uncia</a:t>
            </a:r>
            <a:r>
              <a:rPr lang="en-GB" sz="2400" dirty="0"/>
              <a:t>), or ounces. The </a:t>
            </a:r>
            <a:r>
              <a:rPr lang="en-GB" sz="2400" dirty="0" err="1"/>
              <a:t>libra</a:t>
            </a:r>
            <a:r>
              <a:rPr lang="en-GB" sz="2400" dirty="0"/>
              <a:t> is the origin of the abbreviation for pound, "</a:t>
            </a:r>
            <a:r>
              <a:rPr lang="en-GB" sz="2400" dirty="0" err="1"/>
              <a:t>lb</a:t>
            </a:r>
            <a:r>
              <a:rPr lang="en-GB" sz="2400" dirty="0"/>
              <a:t>".</a:t>
            </a: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748686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The stone or stone weight (abbreviation: </a:t>
            </a:r>
            <a:r>
              <a:rPr lang="en-GB" sz="2400" dirty="0" err="1"/>
              <a:t>st</a:t>
            </a:r>
            <a:r>
              <a:rPr lang="en-GB" sz="2400" dirty="0" err="1" smtClean="0"/>
              <a:t>.</a:t>
            </a:r>
            <a:r>
              <a:rPr lang="en-GB" sz="2400" dirty="0" smtClean="0"/>
              <a:t>)</a:t>
            </a:r>
            <a:r>
              <a:rPr lang="tr-TR" sz="2400" dirty="0" smtClean="0"/>
              <a:t> </a:t>
            </a:r>
            <a:r>
              <a:rPr lang="en-GB" sz="2400" dirty="0" smtClean="0"/>
              <a:t>is </a:t>
            </a:r>
            <a:r>
              <a:rPr lang="en-GB" sz="2400" dirty="0"/>
              <a:t>an English and imperial unit of mass equal to 14 pounds (approximately 6.35 kg</a:t>
            </a:r>
            <a:r>
              <a:rPr lang="en-GB" sz="2400" dirty="0" smtClean="0"/>
              <a:t>). </a:t>
            </a:r>
            <a:r>
              <a:rPr lang="en-GB" sz="2400" dirty="0"/>
              <a:t>The stone continues in customary use in the United Kingdom and Ireland for body weight</a:t>
            </a:r>
            <a:r>
              <a:rPr lang="en-GB" sz="2400" dirty="0" smtClean="0"/>
              <a:t>.</a:t>
            </a:r>
            <a:endParaRPr lang="tr-TR" sz="2400" dirty="0" smtClean="0"/>
          </a:p>
          <a:p>
            <a:pPr marL="0" indent="0" algn="just">
              <a:buNone/>
            </a:pP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905000"/>
            <a:ext cx="3429000" cy="4573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950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5187" name="Rectangle 3"/>
          <p:cNvSpPr>
            <a:spLocks noGrp="1" noChangeArrowheads="1"/>
          </p:cNvSpPr>
          <p:nvPr>
            <p:ph idx="1"/>
          </p:nvPr>
        </p:nvSpPr>
        <p:spPr>
          <a:xfrm>
            <a:off x="7883" y="0"/>
            <a:ext cx="9144000" cy="1676400"/>
          </a:xfrm>
          <a:solidFill>
            <a:srgbClr val="FFFF00"/>
          </a:solidFill>
        </p:spPr>
        <p:txBody>
          <a:bodyPr>
            <a:noAutofit/>
          </a:bodyPr>
          <a:lstStyle/>
          <a:p>
            <a:pPr marL="0" indent="0" algn="ctr" eaLnBrk="1" hangingPunct="1">
              <a:buNone/>
              <a:defRPr/>
            </a:pPr>
            <a:r>
              <a:rPr lang="en-US" b="1" dirty="0" smtClean="0"/>
              <a:t>The International System </a:t>
            </a:r>
            <a:r>
              <a:rPr lang="en-US" b="1" i="1" dirty="0" smtClean="0"/>
              <a:t>(</a:t>
            </a:r>
            <a:r>
              <a:rPr lang="en-US" b="1" i="1" dirty="0" smtClean="0">
                <a:solidFill>
                  <a:srgbClr val="FF0000"/>
                </a:solidFill>
              </a:rPr>
              <a:t>System </a:t>
            </a:r>
            <a:r>
              <a:rPr lang="en-US" b="1" i="1" dirty="0" err="1" smtClean="0">
                <a:solidFill>
                  <a:srgbClr val="FF0000"/>
                </a:solidFill>
              </a:rPr>
              <a:t>Internationale</a:t>
            </a:r>
            <a:r>
              <a:rPr lang="en-US" b="1" i="1" dirty="0" smtClean="0">
                <a:solidFill>
                  <a:srgbClr val="FF0000"/>
                </a:solidFill>
              </a:rPr>
              <a:t> ‘unites</a:t>
            </a:r>
            <a:r>
              <a:rPr lang="en-US" b="1" dirty="0" smtClean="0"/>
              <a:t>) of Units (</a:t>
            </a:r>
            <a:r>
              <a:rPr lang="en-US" b="1" dirty="0" smtClean="0">
                <a:solidFill>
                  <a:srgbClr val="FF0000"/>
                </a:solidFill>
              </a:rPr>
              <a:t>SI</a:t>
            </a:r>
            <a:r>
              <a:rPr lang="en-US" b="1" dirty="0" smtClean="0"/>
              <a:t>) also known as </a:t>
            </a:r>
            <a:r>
              <a:rPr lang="en-US" b="1" dirty="0" smtClean="0">
                <a:solidFill>
                  <a:srgbClr val="FF0000"/>
                </a:solidFill>
              </a:rPr>
              <a:t>THE METRIC SYSTEM</a:t>
            </a:r>
            <a:r>
              <a:rPr lang="en-US" b="1" dirty="0" smtClean="0"/>
              <a:t>.</a:t>
            </a:r>
          </a:p>
          <a:p>
            <a:pPr eaLnBrk="1" hangingPunct="1">
              <a:buFont typeface="Wingdings" pitchFamily="2" charset="2"/>
              <a:buNone/>
              <a:defRPr/>
            </a:pPr>
            <a:endParaRPr lang="en-US" dirty="0" smtClean="0"/>
          </a:p>
          <a:p>
            <a:pPr eaLnBrk="1" hangingPunct="1">
              <a:defRPr/>
            </a:pPr>
            <a:endParaRPr lang="en-US" dirty="0" smtClean="0"/>
          </a:p>
          <a:p>
            <a:pPr eaLnBrk="1" hangingPunct="1">
              <a:buFont typeface="Wingdings" pitchFamily="2" charset="2"/>
              <a:buNone/>
              <a:defRPr/>
            </a:pPr>
            <a:endParaRPr lang="en-US" dirty="0" smtClean="0"/>
          </a:p>
        </p:txBody>
      </p:sp>
      <p:pic>
        <p:nvPicPr>
          <p:cNvPr id="489476" name="Picture 4"/>
          <p:cNvPicPr>
            <a:picLocks noChangeAspect="1" noChangeArrowheads="1"/>
          </p:cNvPicPr>
          <p:nvPr/>
        </p:nvPicPr>
        <p:blipFill>
          <a:blip r:embed="rId2" cstate="print"/>
          <a:srcRect/>
          <a:stretch>
            <a:fillRect/>
          </a:stretch>
        </p:blipFill>
        <p:spPr bwMode="auto">
          <a:xfrm>
            <a:off x="228600" y="1600200"/>
            <a:ext cx="8686800" cy="5243513"/>
          </a:xfrm>
          <a:prstGeom prst="rect">
            <a:avLst/>
          </a:prstGeom>
          <a:noFill/>
          <a:ln w="9525">
            <a:noFill/>
            <a:miter lim="800000"/>
            <a:headEnd/>
            <a:tailEnd/>
          </a:ln>
        </p:spPr>
      </p:pic>
      <p:sp>
        <p:nvSpPr>
          <p:cNvPr id="489477" name="Rectangle 8"/>
          <p:cNvSpPr>
            <a:spLocks noChangeArrowheads="1"/>
          </p:cNvSpPr>
          <p:nvPr/>
        </p:nvSpPr>
        <p:spPr bwMode="auto">
          <a:xfrm>
            <a:off x="5715000" y="6629400"/>
            <a:ext cx="3048000" cy="214313"/>
          </a:xfrm>
          <a:prstGeom prst="rect">
            <a:avLst/>
          </a:prstGeom>
          <a:noFill/>
          <a:ln w="9525" algn="ctr">
            <a:noFill/>
            <a:miter lim="800000"/>
            <a:headEnd/>
            <a:tailEnd/>
          </a:ln>
        </p:spPr>
        <p:txBody>
          <a:bodyPr>
            <a:spAutoFit/>
          </a:bodyPr>
          <a:lstStyle/>
          <a:p>
            <a:pPr algn="r" eaLnBrk="0" hangingPunct="0"/>
            <a:r>
              <a:rPr lang="en-US" sz="800" b="1">
                <a:solidFill>
                  <a:prstClr val="black"/>
                </a:solidFill>
                <a:latin typeface="Verdana" pitchFamily="34" charset="0"/>
              </a:rPr>
              <a:t>Copyright © 2010 Ryan P. Murphy</a:t>
            </a:r>
            <a:endParaRPr lang="en-US" sz="8800">
              <a:solidFill>
                <a:prstClr val="black"/>
              </a:solidFill>
              <a:latin typeface="Tahoma" pitchFamily="34" charset="0"/>
            </a:endParaRPr>
          </a:p>
        </p:txBody>
      </p:sp>
    </p:spTree>
    <p:extLst>
      <p:ext uri="{BB962C8B-B14F-4D97-AF65-F5344CB8AC3E}">
        <p14:creationId xmlns:p14="http://schemas.microsoft.com/office/powerpoint/2010/main" val="21798408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3" name="Rectangle 3"/>
          <p:cNvSpPr>
            <a:spLocks noGrp="1" noChangeArrowheads="1"/>
          </p:cNvSpPr>
          <p:nvPr>
            <p:ph idx="1"/>
          </p:nvPr>
        </p:nvSpPr>
        <p:spPr>
          <a:xfrm>
            <a:off x="0" y="1"/>
            <a:ext cx="9067800" cy="2209799"/>
          </a:xfrm>
          <a:solidFill>
            <a:srgbClr val="FFFF00"/>
          </a:solidFill>
        </p:spPr>
        <p:txBody>
          <a:bodyPr>
            <a:normAutofit lnSpcReduction="10000"/>
          </a:bodyPr>
          <a:lstStyle/>
          <a:p>
            <a:pPr marL="0" indent="0" eaLnBrk="1" hangingPunct="1">
              <a:buNone/>
            </a:pPr>
            <a:r>
              <a:rPr lang="en-US" dirty="0" smtClean="0">
                <a:latin typeface="Arial Black" pitchFamily="34" charset="0"/>
              </a:rPr>
              <a:t>      </a:t>
            </a:r>
            <a:r>
              <a:rPr lang="en-US" dirty="0" smtClean="0">
                <a:latin typeface="Arial Black" pitchFamily="34" charset="0"/>
                <a:cs typeface="Arial" pitchFamily="34" charset="0"/>
              </a:rPr>
              <a:t>The simplicity of the metric system </a:t>
            </a:r>
          </a:p>
          <a:p>
            <a:pPr marL="0" indent="0" eaLnBrk="1" hangingPunct="1">
              <a:buNone/>
            </a:pPr>
            <a:r>
              <a:rPr lang="en-US" dirty="0">
                <a:latin typeface="Arial Black" pitchFamily="34" charset="0"/>
                <a:cs typeface="Arial" pitchFamily="34" charset="0"/>
              </a:rPr>
              <a:t> </a:t>
            </a:r>
            <a:r>
              <a:rPr lang="en-US" dirty="0" smtClean="0">
                <a:latin typeface="Arial Black" pitchFamily="34" charset="0"/>
                <a:cs typeface="Arial" pitchFamily="34" charset="0"/>
              </a:rPr>
              <a:t>                              =</a:t>
            </a:r>
          </a:p>
          <a:p>
            <a:pPr marL="0" indent="0" algn="ctr" eaLnBrk="1" hangingPunct="1">
              <a:buNone/>
            </a:pPr>
            <a:r>
              <a:rPr lang="en-US" dirty="0" smtClean="0">
                <a:latin typeface="Berlin Sans FB Demi" pitchFamily="34" charset="0"/>
                <a:cs typeface="Arial" pitchFamily="34" charset="0"/>
              </a:rPr>
              <a:t>only one </a:t>
            </a:r>
            <a:r>
              <a:rPr lang="en-US" u="sng" dirty="0" smtClean="0">
                <a:latin typeface="Berlin Sans FB Demi" pitchFamily="34" charset="0"/>
                <a:cs typeface="Arial" pitchFamily="34" charset="0"/>
              </a:rPr>
              <a:t>unit of measurement </a:t>
            </a:r>
            <a:r>
              <a:rPr lang="en-US" dirty="0" smtClean="0">
                <a:latin typeface="Berlin Sans FB Demi" pitchFamily="34" charset="0"/>
                <a:cs typeface="Arial" pitchFamily="34" charset="0"/>
              </a:rPr>
              <a:t>for each type of quantity measured </a:t>
            </a:r>
          </a:p>
        </p:txBody>
      </p:sp>
      <p:sp>
        <p:nvSpPr>
          <p:cNvPr id="491525"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
        <p:nvSpPr>
          <p:cNvPr id="5" name="TextBox 4"/>
          <p:cNvSpPr txBox="1"/>
          <p:nvPr/>
        </p:nvSpPr>
        <p:spPr>
          <a:xfrm>
            <a:off x="5025788" y="1905000"/>
            <a:ext cx="2438400" cy="2646878"/>
          </a:xfrm>
          <a:prstGeom prst="rect">
            <a:avLst/>
          </a:prstGeom>
          <a:noFill/>
        </p:spPr>
        <p:txBody>
          <a:bodyPr wrap="square" rtlCol="0">
            <a:spAutoFit/>
          </a:bodyPr>
          <a:lstStyle/>
          <a:p>
            <a:pPr eaLnBrk="0" hangingPunct="0"/>
            <a:r>
              <a:rPr lang="en-CA" sz="16600" dirty="0" smtClean="0">
                <a:solidFill>
                  <a:srgbClr val="FF0000"/>
                </a:solidFill>
                <a:latin typeface="Stencil" pitchFamily="82" charset="0"/>
              </a:rPr>
              <a:t>SI</a:t>
            </a:r>
            <a:endParaRPr lang="en-CA" sz="8800" dirty="0">
              <a:solidFill>
                <a:srgbClr val="FF0000"/>
              </a:solidFill>
              <a:latin typeface="Stencil" pitchFamily="82" charset="0"/>
            </a:endParaRPr>
          </a:p>
        </p:txBody>
      </p:sp>
      <p:sp>
        <p:nvSpPr>
          <p:cNvPr id="6" name="Rectangle 3"/>
          <p:cNvSpPr txBox="1">
            <a:spLocks noChangeArrowheads="1"/>
          </p:cNvSpPr>
          <p:nvPr/>
        </p:nvSpPr>
        <p:spPr>
          <a:xfrm>
            <a:off x="0" y="2161639"/>
            <a:ext cx="8991600" cy="21336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latin typeface="Berlin Sans FB Demi" pitchFamily="34" charset="0"/>
                <a:cs typeface="Arial" pitchFamily="34" charset="0"/>
              </a:rPr>
              <a:t>For example:</a:t>
            </a:r>
          </a:p>
          <a:p>
            <a:pPr marL="0" indent="0">
              <a:buFont typeface="Arial" pitchFamily="34" charset="0"/>
              <a:buNone/>
            </a:pPr>
            <a:r>
              <a:rPr lang="en-US" b="1" dirty="0" smtClean="0">
                <a:latin typeface="Arial" pitchFamily="34" charset="0"/>
                <a:cs typeface="Arial" pitchFamily="34" charset="0"/>
              </a:rPr>
              <a:t>One</a:t>
            </a:r>
            <a:r>
              <a:rPr lang="en-US" dirty="0" smtClean="0">
                <a:latin typeface="Arial" pitchFamily="34" charset="0"/>
                <a:cs typeface="Arial" pitchFamily="34" charset="0"/>
              </a:rPr>
              <a:t> for length (meter)</a:t>
            </a:r>
          </a:p>
          <a:p>
            <a:pPr marL="0" indent="0">
              <a:buFont typeface="Arial" pitchFamily="34" charset="0"/>
              <a:buNone/>
            </a:pPr>
            <a:r>
              <a:rPr lang="en-US" b="1" dirty="0" smtClean="0">
                <a:latin typeface="Arial" pitchFamily="34" charset="0"/>
                <a:cs typeface="Arial" pitchFamily="34" charset="0"/>
              </a:rPr>
              <a:t>One</a:t>
            </a:r>
            <a:r>
              <a:rPr lang="en-US" dirty="0" smtClean="0">
                <a:latin typeface="Arial" pitchFamily="34" charset="0"/>
                <a:cs typeface="Arial" pitchFamily="34" charset="0"/>
              </a:rPr>
              <a:t> for mass (gram)</a:t>
            </a:r>
          </a:p>
          <a:p>
            <a:pPr marL="0" indent="0">
              <a:buFont typeface="Arial" pitchFamily="34" charset="0"/>
              <a:buNone/>
            </a:pPr>
            <a:r>
              <a:rPr lang="en-US" b="1" dirty="0" smtClean="0">
                <a:latin typeface="Arial" pitchFamily="34" charset="0"/>
                <a:cs typeface="Arial" pitchFamily="34" charset="0"/>
              </a:rPr>
              <a:t>One</a:t>
            </a:r>
            <a:r>
              <a:rPr lang="en-US" dirty="0" smtClean="0">
                <a:latin typeface="Arial" pitchFamily="34" charset="0"/>
                <a:cs typeface="Arial" pitchFamily="34" charset="0"/>
              </a:rPr>
              <a:t> for volume (liter)</a:t>
            </a:r>
          </a:p>
        </p:txBody>
      </p:sp>
    </p:spTree>
    <p:extLst>
      <p:ext uri="{BB962C8B-B14F-4D97-AF65-F5344CB8AC3E}">
        <p14:creationId xmlns:p14="http://schemas.microsoft.com/office/powerpoint/2010/main" val="131070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1523">
                                            <p:bg/>
                                          </p:spTgt>
                                        </p:tgtEl>
                                        <p:attrNameLst>
                                          <p:attrName>style.visibility</p:attrName>
                                        </p:attrNameLst>
                                      </p:cBhvr>
                                      <p:to>
                                        <p:strVal val="visible"/>
                                      </p:to>
                                    </p:set>
                                    <p:animEffect transition="in" filter="fade">
                                      <p:cBhvr>
                                        <p:cTn id="7" dur="500"/>
                                        <p:tgtEl>
                                          <p:spTgt spid="49152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91523">
                                            <p:txEl>
                                              <p:pRg st="0" end="0"/>
                                            </p:txEl>
                                          </p:spTgt>
                                        </p:tgtEl>
                                        <p:attrNameLst>
                                          <p:attrName>style.visibility</p:attrName>
                                        </p:attrNameLst>
                                      </p:cBhvr>
                                      <p:to>
                                        <p:strVal val="visible"/>
                                      </p:to>
                                    </p:set>
                                    <p:animEffect transition="in" filter="fade">
                                      <p:cBhvr>
                                        <p:cTn id="12" dur="500"/>
                                        <p:tgtEl>
                                          <p:spTgt spid="4915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91523">
                                            <p:txEl>
                                              <p:pRg st="1" end="1"/>
                                            </p:txEl>
                                          </p:spTgt>
                                        </p:tgtEl>
                                        <p:attrNameLst>
                                          <p:attrName>style.visibility</p:attrName>
                                        </p:attrNameLst>
                                      </p:cBhvr>
                                      <p:to>
                                        <p:strVal val="visible"/>
                                      </p:to>
                                    </p:set>
                                    <p:animEffect transition="in" filter="fade">
                                      <p:cBhvr>
                                        <p:cTn id="17" dur="500"/>
                                        <p:tgtEl>
                                          <p:spTgt spid="4915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91523">
                                            <p:txEl>
                                              <p:pRg st="2" end="2"/>
                                            </p:txEl>
                                          </p:spTgt>
                                        </p:tgtEl>
                                        <p:attrNameLst>
                                          <p:attrName>style.visibility</p:attrName>
                                        </p:attrNameLst>
                                      </p:cBhvr>
                                      <p:to>
                                        <p:strVal val="visible"/>
                                      </p:to>
                                    </p:set>
                                    <p:animEffect transition="in" filter="fade">
                                      <p:cBhvr>
                                        <p:cTn id="22" dur="500"/>
                                        <p:tgtEl>
                                          <p:spTgt spid="49152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23" grpId="0" uiExpand="1" build="p"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3" name="Rectangle 3"/>
          <p:cNvSpPr>
            <a:spLocks noGrp="1" noChangeArrowheads="1"/>
          </p:cNvSpPr>
          <p:nvPr>
            <p:ph idx="1"/>
          </p:nvPr>
        </p:nvSpPr>
        <p:spPr>
          <a:xfrm>
            <a:off x="-228600" y="0"/>
            <a:ext cx="9525000" cy="4724399"/>
          </a:xfrm>
        </p:spPr>
        <p:txBody>
          <a:bodyPr>
            <a:noAutofit/>
          </a:bodyPr>
          <a:lstStyle/>
          <a:p>
            <a:pPr marL="0" indent="0" algn="ctr" eaLnBrk="1" hangingPunct="1">
              <a:buNone/>
            </a:pPr>
            <a:r>
              <a:rPr lang="en-US" dirty="0" smtClean="0"/>
              <a:t>      </a:t>
            </a:r>
            <a:r>
              <a:rPr lang="en-US" sz="4400" b="1" dirty="0" smtClean="0">
                <a:latin typeface="Aharoni" pitchFamily="2" charset="-79"/>
                <a:cs typeface="Aharoni" pitchFamily="2" charset="-79"/>
              </a:rPr>
              <a:t>The measurements below are all the same. </a:t>
            </a:r>
          </a:p>
          <a:p>
            <a:pPr lvl="2" eaLnBrk="1" hangingPunct="1"/>
            <a:r>
              <a:rPr lang="en-US" sz="3600" b="1" dirty="0" smtClean="0">
                <a:solidFill>
                  <a:srgbClr val="FF0000"/>
                </a:solidFill>
                <a:latin typeface="Aharoni" pitchFamily="2" charset="-79"/>
                <a:cs typeface="Aharoni" pitchFamily="2" charset="-79"/>
              </a:rPr>
              <a:t>“</a:t>
            </a:r>
            <a:r>
              <a:rPr lang="en-US" sz="4000" b="1" dirty="0" smtClean="0">
                <a:solidFill>
                  <a:srgbClr val="FF0000"/>
                </a:solidFill>
                <a:latin typeface="Aharoni" pitchFamily="2" charset="-79"/>
                <a:cs typeface="Aharoni" pitchFamily="2" charset="-79"/>
              </a:rPr>
              <a:t>I am    1828.80 </a:t>
            </a:r>
            <a:r>
              <a:rPr lang="en-US" sz="4000" b="1" dirty="0" smtClean="0">
                <a:solidFill>
                  <a:srgbClr val="7030A0"/>
                </a:solidFill>
                <a:latin typeface="Aharoni" pitchFamily="2" charset="-79"/>
                <a:cs typeface="Aharoni" pitchFamily="2" charset="-79"/>
              </a:rPr>
              <a:t>mm</a:t>
            </a:r>
            <a:r>
              <a:rPr lang="en-US" sz="4000" b="1" dirty="0" smtClean="0">
                <a:solidFill>
                  <a:srgbClr val="FF0000"/>
                </a:solidFill>
                <a:latin typeface="Aharoni" pitchFamily="2" charset="-79"/>
                <a:cs typeface="Aharoni" pitchFamily="2" charset="-79"/>
              </a:rPr>
              <a:t> tall.”</a:t>
            </a:r>
          </a:p>
          <a:p>
            <a:pPr lvl="2" eaLnBrk="1" hangingPunct="1"/>
            <a:r>
              <a:rPr lang="en-US" sz="4000" b="1" dirty="0" smtClean="0">
                <a:solidFill>
                  <a:srgbClr val="FF0000"/>
                </a:solidFill>
                <a:latin typeface="Aharoni" pitchFamily="2" charset="-79"/>
                <a:cs typeface="Aharoni" pitchFamily="2" charset="-79"/>
              </a:rPr>
              <a:t>“I am      182.80 </a:t>
            </a:r>
            <a:r>
              <a:rPr lang="en-US" sz="4000" b="1" dirty="0" smtClean="0">
                <a:solidFill>
                  <a:srgbClr val="7030A0"/>
                </a:solidFill>
                <a:latin typeface="Aharoni" pitchFamily="2" charset="-79"/>
                <a:cs typeface="Aharoni" pitchFamily="2" charset="-79"/>
              </a:rPr>
              <a:t>cm</a:t>
            </a:r>
            <a:r>
              <a:rPr lang="en-US" sz="4000" b="1" dirty="0" smtClean="0">
                <a:solidFill>
                  <a:srgbClr val="FF0000"/>
                </a:solidFill>
                <a:latin typeface="Aharoni" pitchFamily="2" charset="-79"/>
                <a:cs typeface="Aharoni" pitchFamily="2" charset="-79"/>
              </a:rPr>
              <a:t> tall.”</a:t>
            </a:r>
          </a:p>
          <a:p>
            <a:pPr lvl="2" eaLnBrk="1" hangingPunct="1"/>
            <a:r>
              <a:rPr lang="en-US" sz="4000" b="1" dirty="0" smtClean="0">
                <a:solidFill>
                  <a:srgbClr val="FF0000"/>
                </a:solidFill>
                <a:latin typeface="Aharoni" pitchFamily="2" charset="-79"/>
                <a:cs typeface="Aharoni" pitchFamily="2" charset="-79"/>
              </a:rPr>
              <a:t>“I am          1.8280 </a:t>
            </a:r>
            <a:r>
              <a:rPr lang="en-US" sz="4000" b="1" dirty="0" smtClean="0">
                <a:solidFill>
                  <a:srgbClr val="7030A0"/>
                </a:solidFill>
                <a:latin typeface="Aharoni" pitchFamily="2" charset="-79"/>
                <a:cs typeface="Aharoni" pitchFamily="2" charset="-79"/>
              </a:rPr>
              <a:t>meters</a:t>
            </a:r>
            <a:r>
              <a:rPr lang="en-US" sz="4000" b="1" dirty="0" smtClean="0">
                <a:solidFill>
                  <a:srgbClr val="FF0000"/>
                </a:solidFill>
                <a:latin typeface="Aharoni" pitchFamily="2" charset="-79"/>
                <a:cs typeface="Aharoni" pitchFamily="2" charset="-79"/>
              </a:rPr>
              <a:t> tall.”</a:t>
            </a:r>
          </a:p>
          <a:p>
            <a:pPr lvl="2" eaLnBrk="1" hangingPunct="1"/>
            <a:r>
              <a:rPr lang="en-US" sz="4000" b="1" dirty="0" smtClean="0">
                <a:solidFill>
                  <a:srgbClr val="FF0000"/>
                </a:solidFill>
                <a:latin typeface="Aharoni" pitchFamily="2" charset="-79"/>
                <a:cs typeface="Aharoni" pitchFamily="2" charset="-79"/>
              </a:rPr>
              <a:t>“I am            .001828 </a:t>
            </a:r>
            <a:r>
              <a:rPr lang="en-US" sz="4000" b="1" dirty="0" smtClean="0">
                <a:solidFill>
                  <a:srgbClr val="7030A0"/>
                </a:solidFill>
                <a:latin typeface="Aharoni" pitchFamily="2" charset="-79"/>
                <a:cs typeface="Aharoni" pitchFamily="2" charset="-79"/>
              </a:rPr>
              <a:t>km</a:t>
            </a:r>
            <a:r>
              <a:rPr lang="en-US" sz="4000" b="1" dirty="0" smtClean="0">
                <a:solidFill>
                  <a:srgbClr val="FF0000"/>
                </a:solidFill>
                <a:latin typeface="Aharoni" pitchFamily="2" charset="-79"/>
                <a:cs typeface="Aharoni" pitchFamily="2" charset="-79"/>
              </a:rPr>
              <a:t> tall.”</a:t>
            </a:r>
          </a:p>
        </p:txBody>
      </p:sp>
      <p:pic>
        <p:nvPicPr>
          <p:cNvPr id="4915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52" y="4178770"/>
            <a:ext cx="8991600" cy="206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25"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47187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1523">
                                            <p:txEl>
                                              <p:pRg st="1" end="1"/>
                                            </p:txEl>
                                          </p:spTgt>
                                        </p:tgtEl>
                                        <p:attrNameLst>
                                          <p:attrName>style.visibility</p:attrName>
                                        </p:attrNameLst>
                                      </p:cBhvr>
                                      <p:to>
                                        <p:strVal val="visible"/>
                                      </p:to>
                                    </p:set>
                                    <p:animEffect transition="in" filter="fade">
                                      <p:cBhvr>
                                        <p:cTn id="7" dur="500"/>
                                        <p:tgtEl>
                                          <p:spTgt spid="4915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1523">
                                            <p:txEl>
                                              <p:pRg st="2" end="2"/>
                                            </p:txEl>
                                          </p:spTgt>
                                        </p:tgtEl>
                                        <p:attrNameLst>
                                          <p:attrName>style.visibility</p:attrName>
                                        </p:attrNameLst>
                                      </p:cBhvr>
                                      <p:to>
                                        <p:strVal val="visible"/>
                                      </p:to>
                                    </p:set>
                                    <p:animEffect transition="in" filter="fade">
                                      <p:cBhvr>
                                        <p:cTn id="12" dur="500"/>
                                        <p:tgtEl>
                                          <p:spTgt spid="4915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523">
                                            <p:txEl>
                                              <p:pRg st="3" end="3"/>
                                            </p:txEl>
                                          </p:spTgt>
                                        </p:tgtEl>
                                        <p:attrNameLst>
                                          <p:attrName>style.visibility</p:attrName>
                                        </p:attrNameLst>
                                      </p:cBhvr>
                                      <p:to>
                                        <p:strVal val="visible"/>
                                      </p:to>
                                    </p:set>
                                    <p:animEffect transition="in" filter="fade">
                                      <p:cBhvr>
                                        <p:cTn id="17" dur="500"/>
                                        <p:tgtEl>
                                          <p:spTgt spid="49152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91523">
                                            <p:txEl>
                                              <p:pRg st="4" end="4"/>
                                            </p:txEl>
                                          </p:spTgt>
                                        </p:tgtEl>
                                        <p:attrNameLst>
                                          <p:attrName>style.visibility</p:attrName>
                                        </p:attrNameLst>
                                      </p:cBhvr>
                                      <p:to>
                                        <p:strVal val="visible"/>
                                      </p:to>
                                    </p:set>
                                    <p:animEffect transition="in" filter="fade">
                                      <p:cBhvr>
                                        <p:cTn id="22" dur="500"/>
                                        <p:tgtEl>
                                          <p:spTgt spid="4915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idx="1"/>
          </p:nvPr>
        </p:nvSpPr>
        <p:spPr>
          <a:xfrm>
            <a:off x="152400" y="304800"/>
            <a:ext cx="8839200" cy="5821363"/>
          </a:xfrm>
        </p:spPr>
        <p:txBody>
          <a:bodyPr/>
          <a:lstStyle/>
          <a:p>
            <a:pPr algn="ctr" eaLnBrk="1" hangingPunct="1"/>
            <a:r>
              <a:rPr lang="en-US" dirty="0" smtClean="0">
                <a:latin typeface="Arial Black" pitchFamily="34" charset="0"/>
              </a:rPr>
              <a:t>You can measure the very small and the very large with the same unit. </a:t>
            </a:r>
            <a:r>
              <a:rPr lang="en-US" dirty="0" smtClean="0">
                <a:latin typeface="Arial Narrow" pitchFamily="34" charset="0"/>
              </a:rPr>
              <a:t>(Meter)</a:t>
            </a:r>
          </a:p>
          <a:p>
            <a:pPr lvl="1" eaLnBrk="1" hangingPunct="1"/>
            <a:r>
              <a:rPr lang="en-US" dirty="0" smtClean="0"/>
              <a:t>1,000,000 kilometers and 1 millimeter.</a:t>
            </a:r>
          </a:p>
          <a:p>
            <a:pPr lvl="1" eaLnBrk="1" hangingPunct="1"/>
            <a:endParaRPr lang="en-US" dirty="0" smtClean="0"/>
          </a:p>
        </p:txBody>
      </p:sp>
      <p:pic>
        <p:nvPicPr>
          <p:cNvPr id="49459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81200"/>
            <a:ext cx="8458200"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4597" name="Line 6"/>
          <p:cNvSpPr>
            <a:spLocks noChangeShapeType="1"/>
          </p:cNvSpPr>
          <p:nvPr/>
        </p:nvSpPr>
        <p:spPr bwMode="auto">
          <a:xfrm flipH="1">
            <a:off x="2133600" y="1828800"/>
            <a:ext cx="1905000" cy="457200"/>
          </a:xfrm>
          <a:prstGeom prst="line">
            <a:avLst/>
          </a:prstGeom>
          <a:noFill/>
          <a:ln w="762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494598" name="Line 7"/>
          <p:cNvSpPr>
            <a:spLocks noChangeShapeType="1"/>
          </p:cNvSpPr>
          <p:nvPr/>
        </p:nvSpPr>
        <p:spPr bwMode="auto">
          <a:xfrm>
            <a:off x="5029200" y="1828800"/>
            <a:ext cx="3200400" cy="4038600"/>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CA" sz="8800" smtClean="0">
              <a:solidFill>
                <a:srgbClr val="FFFFFF"/>
              </a:solidFill>
              <a:latin typeface="Tahoma" pitchFamily="34" charset="0"/>
            </a:endParaRPr>
          </a:p>
        </p:txBody>
      </p:sp>
      <p:sp>
        <p:nvSpPr>
          <p:cNvPr id="494599"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411589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4595">
                                            <p:txEl>
                                              <p:pRg st="0" end="0"/>
                                            </p:txEl>
                                          </p:spTgt>
                                        </p:tgtEl>
                                        <p:attrNameLst>
                                          <p:attrName>style.visibility</p:attrName>
                                        </p:attrNameLst>
                                      </p:cBhvr>
                                      <p:to>
                                        <p:strVal val="visible"/>
                                      </p:to>
                                    </p:set>
                                    <p:animEffect transition="in" filter="fade">
                                      <p:cBhvr>
                                        <p:cTn id="7" dur="500"/>
                                        <p:tgtEl>
                                          <p:spTgt spid="49459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4597"/>
                                        </p:tgtEl>
                                        <p:attrNameLst>
                                          <p:attrName>style.visibility</p:attrName>
                                        </p:attrNameLst>
                                      </p:cBhvr>
                                      <p:to>
                                        <p:strVal val="visible"/>
                                      </p:to>
                                    </p:set>
                                    <p:animEffect transition="in" filter="fade">
                                      <p:cBhvr>
                                        <p:cTn id="10" dur="500"/>
                                        <p:tgtEl>
                                          <p:spTgt spid="49459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4598"/>
                                        </p:tgtEl>
                                        <p:attrNameLst>
                                          <p:attrName>style.visibility</p:attrName>
                                        </p:attrNameLst>
                                      </p:cBhvr>
                                      <p:to>
                                        <p:strVal val="visible"/>
                                      </p:to>
                                    </p:set>
                                    <p:animEffect transition="in" filter="fade">
                                      <p:cBhvr>
                                        <p:cTn id="13" dur="500"/>
                                        <p:tgtEl>
                                          <p:spTgt spid="494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7" grpId="0" animBg="1"/>
      <p:bldP spid="49459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3" name="Rectangle 3"/>
          <p:cNvSpPr>
            <a:spLocks noGrp="1" noChangeArrowheads="1"/>
          </p:cNvSpPr>
          <p:nvPr>
            <p:ph idx="1"/>
          </p:nvPr>
        </p:nvSpPr>
        <p:spPr>
          <a:xfrm>
            <a:off x="0" y="2160775"/>
            <a:ext cx="9144000" cy="671763"/>
          </a:xfrm>
          <a:solidFill>
            <a:srgbClr val="FFFF00"/>
          </a:solidFill>
        </p:spPr>
        <p:txBody>
          <a:bodyPr>
            <a:normAutofit/>
          </a:bodyPr>
          <a:lstStyle/>
          <a:p>
            <a:pPr marL="0" indent="0" algn="ctr">
              <a:buNone/>
            </a:pPr>
            <a:r>
              <a:rPr lang="en-US" dirty="0">
                <a:latin typeface="Arial Black" pitchFamily="34" charset="0"/>
              </a:rPr>
              <a:t> </a:t>
            </a:r>
            <a:r>
              <a:rPr lang="en-US" dirty="0">
                <a:latin typeface="Arial Black" pitchFamily="34" charset="0"/>
                <a:cs typeface="Arial" pitchFamily="34" charset="0"/>
              </a:rPr>
              <a:t>Compare it with Imperial System</a:t>
            </a:r>
            <a:endParaRPr lang="en-US" dirty="0" smtClean="0">
              <a:latin typeface="Berlin Sans FB Demi" pitchFamily="34" charset="0"/>
              <a:cs typeface="Arial" pitchFamily="34" charset="0"/>
            </a:endParaRPr>
          </a:p>
        </p:txBody>
      </p:sp>
      <p:sp>
        <p:nvSpPr>
          <p:cNvPr id="491525"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
        <p:nvSpPr>
          <p:cNvPr id="5" name="TextBox 4"/>
          <p:cNvSpPr txBox="1"/>
          <p:nvPr/>
        </p:nvSpPr>
        <p:spPr>
          <a:xfrm>
            <a:off x="5025788" y="0"/>
            <a:ext cx="2438400" cy="2646878"/>
          </a:xfrm>
          <a:prstGeom prst="rect">
            <a:avLst/>
          </a:prstGeom>
          <a:noFill/>
        </p:spPr>
        <p:txBody>
          <a:bodyPr wrap="square" rtlCol="0">
            <a:spAutoFit/>
          </a:bodyPr>
          <a:lstStyle/>
          <a:p>
            <a:pPr eaLnBrk="0" hangingPunct="0"/>
            <a:r>
              <a:rPr lang="en-CA" sz="16600" dirty="0" smtClean="0">
                <a:solidFill>
                  <a:srgbClr val="FF0000"/>
                </a:solidFill>
                <a:latin typeface="Stencil" pitchFamily="82" charset="0"/>
              </a:rPr>
              <a:t>SI</a:t>
            </a:r>
            <a:endParaRPr lang="en-CA" sz="8800" dirty="0">
              <a:solidFill>
                <a:srgbClr val="FF0000"/>
              </a:solidFill>
              <a:latin typeface="Stencil" pitchFamily="82" charset="0"/>
            </a:endParaRPr>
          </a:p>
        </p:txBody>
      </p:sp>
      <p:sp>
        <p:nvSpPr>
          <p:cNvPr id="6" name="Rectangle 3"/>
          <p:cNvSpPr txBox="1">
            <a:spLocks noChangeArrowheads="1"/>
          </p:cNvSpPr>
          <p:nvPr/>
        </p:nvSpPr>
        <p:spPr>
          <a:xfrm>
            <a:off x="0" y="45568"/>
            <a:ext cx="8991600" cy="21336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latin typeface="Berlin Sans FB Demi" pitchFamily="34" charset="0"/>
                <a:cs typeface="Arial" pitchFamily="34" charset="0"/>
              </a:rPr>
              <a:t>For example:</a:t>
            </a:r>
          </a:p>
          <a:p>
            <a:pPr marL="0" indent="0">
              <a:buFont typeface="Arial" pitchFamily="34" charset="0"/>
              <a:buNone/>
            </a:pPr>
            <a:r>
              <a:rPr lang="en-US" b="1" dirty="0" smtClean="0">
                <a:latin typeface="Arial" pitchFamily="34" charset="0"/>
                <a:cs typeface="Arial" pitchFamily="34" charset="0"/>
              </a:rPr>
              <a:t>One</a:t>
            </a:r>
            <a:r>
              <a:rPr lang="en-US" dirty="0" smtClean="0">
                <a:latin typeface="Arial" pitchFamily="34" charset="0"/>
                <a:cs typeface="Arial" pitchFamily="34" charset="0"/>
              </a:rPr>
              <a:t> for length (meter)</a:t>
            </a:r>
          </a:p>
          <a:p>
            <a:pPr marL="0" indent="0">
              <a:buFont typeface="Arial" pitchFamily="34" charset="0"/>
              <a:buNone/>
            </a:pPr>
            <a:r>
              <a:rPr lang="en-US" b="1" dirty="0" smtClean="0">
                <a:latin typeface="Arial" pitchFamily="34" charset="0"/>
                <a:cs typeface="Arial" pitchFamily="34" charset="0"/>
              </a:rPr>
              <a:t>One</a:t>
            </a:r>
            <a:r>
              <a:rPr lang="en-US" dirty="0" smtClean="0">
                <a:latin typeface="Arial" pitchFamily="34" charset="0"/>
                <a:cs typeface="Arial" pitchFamily="34" charset="0"/>
              </a:rPr>
              <a:t> for mass (gram)</a:t>
            </a:r>
          </a:p>
          <a:p>
            <a:pPr marL="0" indent="0">
              <a:buFont typeface="Arial" pitchFamily="34" charset="0"/>
              <a:buNone/>
            </a:pPr>
            <a:r>
              <a:rPr lang="en-US" b="1" dirty="0" smtClean="0">
                <a:latin typeface="Arial" pitchFamily="34" charset="0"/>
                <a:cs typeface="Arial" pitchFamily="34" charset="0"/>
              </a:rPr>
              <a:t>One</a:t>
            </a:r>
            <a:r>
              <a:rPr lang="en-US" dirty="0" smtClean="0">
                <a:latin typeface="Arial" pitchFamily="34" charset="0"/>
                <a:cs typeface="Arial" pitchFamily="34" charset="0"/>
              </a:rPr>
              <a:t> for volume (liter)</a:t>
            </a:r>
          </a:p>
        </p:txBody>
      </p:sp>
      <p:sp>
        <p:nvSpPr>
          <p:cNvPr id="7" name="TextBox 6"/>
          <p:cNvSpPr txBox="1"/>
          <p:nvPr/>
        </p:nvSpPr>
        <p:spPr>
          <a:xfrm>
            <a:off x="1676400" y="2895600"/>
            <a:ext cx="6172200" cy="1569660"/>
          </a:xfrm>
          <a:prstGeom prst="rect">
            <a:avLst/>
          </a:prstGeom>
          <a:noFill/>
        </p:spPr>
        <p:txBody>
          <a:bodyPr wrap="square" rtlCol="0">
            <a:spAutoFit/>
          </a:bodyPr>
          <a:lstStyle/>
          <a:p>
            <a:pPr eaLnBrk="0" hangingPunct="0"/>
            <a:r>
              <a:rPr lang="en-CA" sz="9600" dirty="0" smtClean="0">
                <a:solidFill>
                  <a:srgbClr val="FF0000"/>
                </a:solidFill>
                <a:latin typeface="Stencil" pitchFamily="82" charset="0"/>
              </a:rPr>
              <a:t>Imperial</a:t>
            </a:r>
            <a:endParaRPr lang="en-CA" sz="8800" dirty="0">
              <a:solidFill>
                <a:srgbClr val="FF0000"/>
              </a:solidFill>
              <a:latin typeface="Stencil" pitchFamily="82" charset="0"/>
            </a:endParaRPr>
          </a:p>
        </p:txBody>
      </p:sp>
      <p:sp>
        <p:nvSpPr>
          <p:cNvPr id="8" name="Rectangle 3"/>
          <p:cNvSpPr txBox="1">
            <a:spLocks noChangeArrowheads="1"/>
          </p:cNvSpPr>
          <p:nvPr/>
        </p:nvSpPr>
        <p:spPr>
          <a:xfrm>
            <a:off x="0" y="4267200"/>
            <a:ext cx="9144000" cy="22098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dirty="0" smtClean="0">
                <a:solidFill>
                  <a:prstClr val="black"/>
                </a:solidFill>
                <a:latin typeface="Berlin Sans FB Demi" pitchFamily="34" charset="0"/>
                <a:cs typeface="Arial" pitchFamily="34" charset="0"/>
              </a:rPr>
              <a:t>For example:</a:t>
            </a:r>
          </a:p>
          <a:p>
            <a:pPr marL="0" indent="0">
              <a:buFont typeface="Arial" pitchFamily="34" charset="0"/>
              <a:buNone/>
            </a:pPr>
            <a:r>
              <a:rPr lang="en-US" sz="2800" dirty="0" smtClean="0">
                <a:solidFill>
                  <a:prstClr val="black"/>
                </a:solidFill>
                <a:latin typeface="Arial Black" pitchFamily="34" charset="0"/>
                <a:cs typeface="Arial" pitchFamily="34" charset="0"/>
              </a:rPr>
              <a:t>Length</a:t>
            </a:r>
            <a:r>
              <a:rPr lang="en-US" sz="2800" dirty="0" smtClean="0">
                <a:solidFill>
                  <a:prstClr val="black"/>
                </a:solidFill>
                <a:latin typeface="Arial" pitchFamily="34" charset="0"/>
                <a:cs typeface="Arial" pitchFamily="34" charset="0"/>
              </a:rPr>
              <a:t>: mile, yard, foot/feet, inch…</a:t>
            </a:r>
          </a:p>
          <a:p>
            <a:pPr marL="0" indent="0">
              <a:buFont typeface="Arial" pitchFamily="34" charset="0"/>
              <a:buNone/>
            </a:pPr>
            <a:r>
              <a:rPr lang="en-US" sz="2800" dirty="0" smtClean="0">
                <a:solidFill>
                  <a:prstClr val="black"/>
                </a:solidFill>
                <a:latin typeface="Arial Black" pitchFamily="34" charset="0"/>
                <a:cs typeface="Arial" pitchFamily="34" charset="0"/>
              </a:rPr>
              <a:t>Mass</a:t>
            </a:r>
            <a:r>
              <a:rPr lang="en-US" sz="2800" dirty="0" smtClean="0">
                <a:solidFill>
                  <a:prstClr val="black"/>
                </a:solidFill>
                <a:latin typeface="Arial" pitchFamily="34" charset="0"/>
                <a:cs typeface="Arial" pitchFamily="34" charset="0"/>
              </a:rPr>
              <a:t>: grain (</a:t>
            </a:r>
            <a:r>
              <a:rPr lang="en-US" sz="2800" dirty="0" smtClean="0">
                <a:solidFill>
                  <a:prstClr val="black"/>
                </a:solidFill>
                <a:latin typeface="Cambria Math"/>
                <a:ea typeface="Cambria Math"/>
                <a:cs typeface="Arial" pitchFamily="34" charset="0"/>
              </a:rPr>
              <a:t>≈0.65g), drachm (1.77 g), pound (453 g) etc…</a:t>
            </a:r>
            <a:endParaRPr lang="en-US" sz="2800" dirty="0" smtClean="0">
              <a:solidFill>
                <a:prstClr val="black"/>
              </a:solidFill>
              <a:latin typeface="Arial" pitchFamily="34" charset="0"/>
              <a:cs typeface="Arial" pitchFamily="34" charset="0"/>
            </a:endParaRPr>
          </a:p>
          <a:p>
            <a:pPr marL="0" indent="0">
              <a:buFont typeface="Arial" pitchFamily="34" charset="0"/>
              <a:buNone/>
            </a:pPr>
            <a:r>
              <a:rPr lang="en-US" sz="2800" dirty="0" smtClean="0">
                <a:solidFill>
                  <a:prstClr val="black"/>
                </a:solidFill>
                <a:latin typeface="Arial Black" pitchFamily="34" charset="0"/>
                <a:cs typeface="Arial" pitchFamily="34" charset="0"/>
              </a:rPr>
              <a:t>Volume</a:t>
            </a:r>
            <a:r>
              <a:rPr lang="en-US" sz="2800" dirty="0" smtClean="0">
                <a:solidFill>
                  <a:prstClr val="black"/>
                </a:solidFill>
                <a:latin typeface="Arial" pitchFamily="34" charset="0"/>
                <a:cs typeface="Arial" pitchFamily="34" charset="0"/>
              </a:rPr>
              <a:t>: ounce (0.028 L), gill (0.142 L), gallon (4.55 L)…</a:t>
            </a:r>
          </a:p>
        </p:txBody>
      </p:sp>
    </p:spTree>
    <p:extLst>
      <p:ext uri="{BB962C8B-B14F-4D97-AF65-F5344CB8AC3E}">
        <p14:creationId xmlns:p14="http://schemas.microsoft.com/office/powerpoint/2010/main" val="51347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5"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
        <p:nvSpPr>
          <p:cNvPr id="2" name="TextBox 1"/>
          <p:cNvSpPr txBox="1"/>
          <p:nvPr/>
        </p:nvSpPr>
        <p:spPr>
          <a:xfrm>
            <a:off x="1066800" y="146639"/>
            <a:ext cx="7231117" cy="1015663"/>
          </a:xfrm>
          <a:prstGeom prst="rect">
            <a:avLst/>
          </a:prstGeom>
          <a:noFill/>
        </p:spPr>
        <p:txBody>
          <a:bodyPr wrap="square" rtlCol="0">
            <a:spAutoFit/>
          </a:bodyPr>
          <a:lstStyle/>
          <a:p>
            <a:pPr eaLnBrk="0" hangingPunct="0"/>
            <a:r>
              <a:rPr lang="en-CA" sz="6000" dirty="0" smtClean="0">
                <a:solidFill>
                  <a:srgbClr val="FF0000"/>
                </a:solidFill>
                <a:latin typeface="Stencil" pitchFamily="82" charset="0"/>
              </a:rPr>
              <a:t>SI UNITS</a:t>
            </a:r>
            <a:endParaRPr lang="en-CA" sz="4000" dirty="0">
              <a:solidFill>
                <a:srgbClr val="FF0000"/>
              </a:solidFill>
              <a:latin typeface="Stencil" pitchFamily="82"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89722"/>
            <a:ext cx="5546834" cy="554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7137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5"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1816"/>
            <a:ext cx="8305800" cy="6534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3613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91525"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graphicFrame>
        <p:nvGraphicFramePr>
          <p:cNvPr id="2" name="Tablo 1"/>
          <p:cNvGraphicFramePr>
            <a:graphicFrameLocks noGrp="1"/>
          </p:cNvGraphicFramePr>
          <p:nvPr>
            <p:extLst>
              <p:ext uri="{D42A27DB-BD31-4B8C-83A1-F6EECF244321}">
                <p14:modId xmlns:p14="http://schemas.microsoft.com/office/powerpoint/2010/main" val="118666021"/>
              </p:ext>
            </p:extLst>
          </p:nvPr>
        </p:nvGraphicFramePr>
        <p:xfrm>
          <a:off x="533400" y="152402"/>
          <a:ext cx="8382000" cy="6439464"/>
        </p:xfrm>
        <a:graphic>
          <a:graphicData uri="http://schemas.openxmlformats.org/drawingml/2006/table">
            <a:tbl>
              <a:tblPr/>
              <a:tblGrid>
                <a:gridCol w="1066800"/>
                <a:gridCol w="1066800"/>
                <a:gridCol w="2895600"/>
                <a:gridCol w="1676400"/>
                <a:gridCol w="1676400"/>
              </a:tblGrid>
              <a:tr h="318608">
                <a:tc>
                  <a:txBody>
                    <a:bodyPr/>
                    <a:lstStyle/>
                    <a:p>
                      <a:r>
                        <a:rPr lang="tr-TR" sz="2000" u="none" strike="noStrike" dirty="0">
                          <a:solidFill>
                            <a:srgbClr val="0645AD"/>
                          </a:solidFill>
                          <a:effectLst/>
                          <a:hlinkClick r:id="rId2"/>
                        </a:rPr>
                        <a:t>hertz</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Hz</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3" tooltip="Frequency"/>
                        </a:rPr>
                        <a:t>frequency</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1/s</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s</a:t>
                      </a:r>
                      <a:r>
                        <a:rPr lang="tr-TR" sz="2000" baseline="30000">
                          <a:effectLst/>
                        </a:rPr>
                        <a:t>−1</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18608">
                <a:tc>
                  <a:txBody>
                    <a:bodyPr/>
                    <a:lstStyle/>
                    <a:p>
                      <a:r>
                        <a:rPr lang="tr-TR" sz="2000" u="none" strike="noStrike" dirty="0" err="1">
                          <a:solidFill>
                            <a:srgbClr val="0645AD"/>
                          </a:solidFill>
                          <a:effectLst/>
                          <a:hlinkClick r:id="rId4" tooltip="Power (physics)"/>
                        </a:rPr>
                        <a:t>radian</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rad</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5" tooltip="Angle"/>
                        </a:rPr>
                        <a:t>angle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m/m</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1</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18608">
                <a:tc>
                  <a:txBody>
                    <a:bodyPr/>
                    <a:lstStyle/>
                    <a:p>
                      <a:r>
                        <a:rPr lang="tr-TR" sz="2000" u="none" strike="noStrike">
                          <a:solidFill>
                            <a:srgbClr val="0645AD"/>
                          </a:solidFill>
                          <a:effectLst/>
                          <a:hlinkClick r:id="rId6" tooltip="Electrical resistance and conductance"/>
                        </a:rPr>
                        <a:t>steradian</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err="1">
                          <a:effectLst/>
                        </a:rPr>
                        <a:t>sr</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7" tooltip="Solid angle"/>
                        </a:rPr>
                        <a:t>solid angle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m</a:t>
                      </a:r>
                      <a:r>
                        <a:rPr lang="tr-TR" sz="2000" baseline="30000">
                          <a:effectLst/>
                        </a:rPr>
                        <a:t>2</a:t>
                      </a:r>
                      <a:r>
                        <a:rPr lang="tr-TR" sz="2000">
                          <a:effectLst/>
                        </a:rPr>
                        <a:t>/m</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1</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18608">
                <a:tc>
                  <a:txBody>
                    <a:bodyPr/>
                    <a:lstStyle/>
                    <a:p>
                      <a:r>
                        <a:rPr lang="tr-TR" sz="2000" u="none" strike="noStrike">
                          <a:solidFill>
                            <a:srgbClr val="0645AD"/>
                          </a:solidFill>
                          <a:effectLst/>
                          <a:hlinkClick r:id="rId8" tooltip="Newton (unit)"/>
                        </a:rPr>
                        <a:t>newton</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N</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9" tooltip="Force"/>
                        </a:rPr>
                        <a:t>force</a:t>
                      </a:r>
                      <a:r>
                        <a:rPr lang="tr-TR" sz="2000">
                          <a:effectLst/>
                        </a:rPr>
                        <a:t>, </a:t>
                      </a:r>
                      <a:r>
                        <a:rPr lang="tr-TR" sz="2000" u="none" strike="noStrike">
                          <a:solidFill>
                            <a:srgbClr val="0645AD"/>
                          </a:solidFill>
                          <a:effectLst/>
                          <a:hlinkClick r:id="rId10" tooltip="Weight"/>
                        </a:rPr>
                        <a:t>weight</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kg⋅m/s</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kg⋅m⋅s</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18608">
                <a:tc>
                  <a:txBody>
                    <a:bodyPr/>
                    <a:lstStyle/>
                    <a:p>
                      <a:r>
                        <a:rPr lang="tr-TR" sz="2000" u="none" strike="noStrike">
                          <a:solidFill>
                            <a:srgbClr val="0645AD"/>
                          </a:solidFill>
                          <a:effectLst/>
                          <a:hlinkClick r:id="rId11" tooltip="Pascal (unit)"/>
                        </a:rPr>
                        <a:t>pascal</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err="1">
                          <a:effectLst/>
                        </a:rPr>
                        <a:t>Pa</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12" tooltip="Pressure"/>
                        </a:rPr>
                        <a:t>pressure</a:t>
                      </a:r>
                      <a:r>
                        <a:rPr lang="tr-TR" sz="2000">
                          <a:effectLst/>
                        </a:rPr>
                        <a:t>, </a:t>
                      </a:r>
                      <a:r>
                        <a:rPr lang="tr-TR" sz="2000" u="none" strike="noStrike">
                          <a:solidFill>
                            <a:srgbClr val="0645AD"/>
                          </a:solidFill>
                          <a:effectLst/>
                          <a:hlinkClick r:id="rId13" tooltip="Stress (physics)"/>
                        </a:rPr>
                        <a:t>stress</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N/m</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a:t>
                      </a:r>
                      <a:r>
                        <a:rPr lang="tr-TR" sz="2000" baseline="30000">
                          <a:effectLst/>
                        </a:rPr>
                        <a:t>−1</a:t>
                      </a:r>
                      <a:r>
                        <a:rPr lang="tr-TR" sz="2000">
                          <a:effectLst/>
                        </a:rPr>
                        <a:t>⋅s</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57567">
                <a:tc>
                  <a:txBody>
                    <a:bodyPr/>
                    <a:lstStyle/>
                    <a:p>
                      <a:r>
                        <a:rPr lang="tr-TR" sz="2000" u="none" strike="noStrike">
                          <a:solidFill>
                            <a:srgbClr val="0645AD"/>
                          </a:solidFill>
                          <a:effectLst/>
                          <a:hlinkClick r:id="rId14" tooltip="Joule"/>
                        </a:rPr>
                        <a:t>joule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J</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15" tooltip="Energy"/>
                        </a:rPr>
                        <a:t>energy</a:t>
                      </a:r>
                      <a:r>
                        <a:rPr lang="tr-TR" sz="2000">
                          <a:effectLst/>
                        </a:rPr>
                        <a:t>, </a:t>
                      </a:r>
                      <a:r>
                        <a:rPr lang="tr-TR" sz="2000" u="none" strike="noStrike">
                          <a:solidFill>
                            <a:srgbClr val="0645AD"/>
                          </a:solidFill>
                          <a:effectLst/>
                          <a:hlinkClick r:id="rId16" tooltip="Mechanical work"/>
                        </a:rPr>
                        <a:t>work</a:t>
                      </a:r>
                      <a:r>
                        <a:rPr lang="tr-TR" sz="2000">
                          <a:effectLst/>
                        </a:rPr>
                        <a:t>, </a:t>
                      </a:r>
                      <a:r>
                        <a:rPr lang="tr-TR" sz="2000" u="none" strike="noStrike">
                          <a:solidFill>
                            <a:srgbClr val="0645AD"/>
                          </a:solidFill>
                          <a:effectLst/>
                          <a:hlinkClick r:id="rId17" tooltip="Heat"/>
                        </a:rPr>
                        <a:t>heat</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m⋅N, C⋅V, W⋅s</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a:t>
                      </a:r>
                      <a:r>
                        <a:rPr lang="tr-TR" sz="2000" baseline="30000">
                          <a:effectLst/>
                        </a:rPr>
                        <a:t>2</a:t>
                      </a:r>
                      <a:r>
                        <a:rPr lang="tr-TR" sz="2000">
                          <a:effectLst/>
                        </a:rPr>
                        <a:t>⋅s</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57567">
                <a:tc>
                  <a:txBody>
                    <a:bodyPr/>
                    <a:lstStyle/>
                    <a:p>
                      <a:r>
                        <a:rPr lang="tr-TR" sz="2000" u="none" strike="noStrike">
                          <a:solidFill>
                            <a:srgbClr val="0645AD"/>
                          </a:solidFill>
                          <a:effectLst/>
                          <a:hlinkClick r:id="rId18" tooltip="Watt"/>
                        </a:rPr>
                        <a:t>watt</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W</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dirty="0" err="1">
                          <a:solidFill>
                            <a:srgbClr val="0645AD"/>
                          </a:solidFill>
                          <a:effectLst/>
                          <a:hlinkClick r:id="rId19"/>
                        </a:rPr>
                        <a:t>power</a:t>
                      </a:r>
                      <a:r>
                        <a:rPr lang="tr-TR" sz="2000" dirty="0">
                          <a:effectLst/>
                        </a:rPr>
                        <a:t>, </a:t>
                      </a:r>
                      <a:r>
                        <a:rPr lang="tr-TR" sz="2000" u="none" strike="noStrike" dirty="0" err="1">
                          <a:solidFill>
                            <a:srgbClr val="0645AD"/>
                          </a:solidFill>
                          <a:effectLst/>
                          <a:hlinkClick r:id="rId20" tooltip="Radiant flux"/>
                        </a:rPr>
                        <a:t>radiant</a:t>
                      </a:r>
                      <a:r>
                        <a:rPr lang="tr-TR" sz="2000" u="none" strike="noStrike" dirty="0">
                          <a:solidFill>
                            <a:srgbClr val="0645AD"/>
                          </a:solidFill>
                          <a:effectLst/>
                          <a:hlinkClick r:id="rId20" tooltip="Radiant flux"/>
                        </a:rPr>
                        <a:t> </a:t>
                      </a:r>
                      <a:r>
                        <a:rPr lang="tr-TR" sz="2000" u="none" strike="noStrike" dirty="0" err="1">
                          <a:solidFill>
                            <a:srgbClr val="0645AD"/>
                          </a:solidFill>
                          <a:effectLst/>
                          <a:hlinkClick r:id="rId20" tooltip="Radiant flux"/>
                        </a:rPr>
                        <a:t>flux</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J/s, V⋅A</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a:t>
                      </a:r>
                      <a:r>
                        <a:rPr lang="tr-TR" sz="2000" baseline="30000">
                          <a:effectLst/>
                        </a:rPr>
                        <a:t>2</a:t>
                      </a:r>
                      <a:r>
                        <a:rPr lang="tr-TR" sz="2000">
                          <a:effectLst/>
                        </a:rPr>
                        <a:t>⋅s</a:t>
                      </a:r>
                      <a:r>
                        <a:rPr lang="tr-TR" sz="2000" baseline="30000">
                          <a:effectLst/>
                        </a:rPr>
                        <a:t>−3</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035481">
                <a:tc>
                  <a:txBody>
                    <a:bodyPr/>
                    <a:lstStyle/>
                    <a:p>
                      <a:r>
                        <a:rPr lang="tr-TR" sz="2000" u="none" strike="noStrike">
                          <a:solidFill>
                            <a:srgbClr val="0645AD"/>
                          </a:solidFill>
                          <a:effectLst/>
                          <a:hlinkClick r:id="rId21" tooltip="Coulomb"/>
                        </a:rPr>
                        <a:t>coulomb</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C</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000" u="none" strike="noStrike">
                          <a:solidFill>
                            <a:srgbClr val="0645AD"/>
                          </a:solidFill>
                          <a:effectLst/>
                          <a:hlinkClick r:id="rId22"/>
                        </a:rPr>
                        <a:t>electric charge</a:t>
                      </a:r>
                      <a:r>
                        <a:rPr lang="en-GB" sz="2000">
                          <a:effectLst/>
                        </a:rPr>
                        <a:t> or </a:t>
                      </a:r>
                      <a:r>
                        <a:rPr lang="en-GB" sz="2000" u="none" strike="noStrike">
                          <a:solidFill>
                            <a:srgbClr val="0645AD"/>
                          </a:solidFill>
                          <a:effectLst/>
                          <a:hlinkClick r:id="rId23" tooltip="Quantity of electricity"/>
                        </a:rPr>
                        <a:t>quantity of electricity</a:t>
                      </a:r>
                      <a:endParaRPr lang="en-GB"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err="1">
                          <a:effectLst/>
                        </a:rPr>
                        <a:t>s⋅A</a:t>
                      </a:r>
                      <a:r>
                        <a:rPr lang="tr-TR" sz="2000" dirty="0">
                          <a:effectLst/>
                        </a:rPr>
                        <a:t>, F⋅V</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s⋅A</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035481">
                <a:tc>
                  <a:txBody>
                    <a:bodyPr/>
                    <a:lstStyle/>
                    <a:p>
                      <a:r>
                        <a:rPr lang="tr-TR" sz="2000" u="none" strike="noStrike">
                          <a:solidFill>
                            <a:srgbClr val="0645AD"/>
                          </a:solidFill>
                          <a:effectLst/>
                          <a:hlinkClick r:id="rId24" tooltip="Volt"/>
                        </a:rPr>
                        <a:t>volt</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V</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25" tooltip="Voltage"/>
                        </a:rPr>
                        <a:t>voltage</a:t>
                      </a:r>
                      <a:r>
                        <a:rPr lang="tr-TR" sz="2000">
                          <a:effectLst/>
                        </a:rPr>
                        <a:t>, </a:t>
                      </a:r>
                      <a:r>
                        <a:rPr lang="tr-TR" sz="2000" u="none" strike="noStrike">
                          <a:solidFill>
                            <a:srgbClr val="0645AD"/>
                          </a:solidFill>
                          <a:effectLst/>
                          <a:hlinkClick r:id="rId26" tooltip="Electrical potential difference"/>
                        </a:rPr>
                        <a:t>electrical potential difference</a:t>
                      </a:r>
                      <a:r>
                        <a:rPr lang="tr-TR" sz="2000">
                          <a:effectLst/>
                        </a:rPr>
                        <a:t>, </a:t>
                      </a:r>
                      <a:r>
                        <a:rPr lang="tr-TR" sz="2000" u="none" strike="noStrike">
                          <a:solidFill>
                            <a:srgbClr val="0645AD"/>
                          </a:solidFill>
                          <a:effectLst/>
                          <a:hlinkClick r:id="rId27" tooltip="Luminous flux"/>
                        </a:rPr>
                        <a:t>electromotive force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W/A, J/C</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a:t>
                      </a:r>
                      <a:r>
                        <a:rPr lang="tr-TR" sz="2000" baseline="30000">
                          <a:effectLst/>
                        </a:rPr>
                        <a:t>2</a:t>
                      </a:r>
                      <a:r>
                        <a:rPr lang="tr-TR" sz="2000">
                          <a:effectLst/>
                        </a:rPr>
                        <a:t>⋅s</a:t>
                      </a:r>
                      <a:r>
                        <a:rPr lang="tr-TR" sz="2000" baseline="30000">
                          <a:effectLst/>
                        </a:rPr>
                        <a:t>−3</a:t>
                      </a:r>
                      <a:r>
                        <a:rPr lang="tr-TR" sz="2000">
                          <a:effectLst/>
                        </a:rPr>
                        <a:t>⋅A</a:t>
                      </a:r>
                      <a:r>
                        <a:rPr lang="tr-TR" sz="2000" baseline="30000">
                          <a:effectLst/>
                        </a:rPr>
                        <a:t>−1</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57567">
                <a:tc>
                  <a:txBody>
                    <a:bodyPr/>
                    <a:lstStyle/>
                    <a:p>
                      <a:r>
                        <a:rPr lang="tr-TR" sz="2000" u="none" strike="noStrike">
                          <a:solidFill>
                            <a:srgbClr val="0645AD"/>
                          </a:solidFill>
                          <a:effectLst/>
                          <a:hlinkClick r:id="rId28" tooltip="Farad"/>
                        </a:rPr>
                        <a:t>farad</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F</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29" tooltip="Capacitance"/>
                        </a:rPr>
                        <a:t>electrical capacitance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C/V, s/</a:t>
                      </a:r>
                      <a:r>
                        <a:rPr lang="el-GR" sz="2000" dirty="0">
                          <a:effectLst/>
                        </a:rPr>
                        <a:t>Ω</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a:t>
                      </a:r>
                      <a:r>
                        <a:rPr lang="tr-TR" sz="2000" baseline="30000">
                          <a:effectLst/>
                        </a:rPr>
                        <a:t>−1</a:t>
                      </a:r>
                      <a:r>
                        <a:rPr lang="tr-TR" sz="2000">
                          <a:effectLst/>
                        </a:rPr>
                        <a:t>⋅m</a:t>
                      </a:r>
                      <a:r>
                        <a:rPr lang="tr-TR" sz="2000" baseline="30000">
                          <a:effectLst/>
                        </a:rPr>
                        <a:t>−2</a:t>
                      </a:r>
                      <a:r>
                        <a:rPr lang="tr-TR" sz="2000">
                          <a:effectLst/>
                        </a:rPr>
                        <a:t>⋅s</a:t>
                      </a:r>
                      <a:r>
                        <a:rPr lang="tr-TR" sz="2000" baseline="30000">
                          <a:effectLst/>
                        </a:rPr>
                        <a:t>4</a:t>
                      </a:r>
                      <a:r>
                        <a:rPr lang="tr-TR" sz="2000">
                          <a:effectLst/>
                        </a:rPr>
                        <a:t>⋅A</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1035481">
                <a:tc>
                  <a:txBody>
                    <a:bodyPr/>
                    <a:lstStyle/>
                    <a:p>
                      <a:r>
                        <a:rPr lang="tr-TR" sz="2000" u="none" strike="noStrike">
                          <a:solidFill>
                            <a:srgbClr val="0645AD"/>
                          </a:solidFill>
                          <a:effectLst/>
                          <a:hlinkClick r:id="rId30" tooltip="Ohm (unit)"/>
                        </a:rPr>
                        <a:t>ohm</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l-GR" sz="2000">
                          <a:effectLst/>
                        </a:rPr>
                        <a:t>Ω</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31"/>
                        </a:rPr>
                        <a:t>electrical resistance</a:t>
                      </a:r>
                      <a:r>
                        <a:rPr lang="tr-TR" sz="2000">
                          <a:effectLst/>
                        </a:rPr>
                        <a:t>, </a:t>
                      </a:r>
                      <a:r>
                        <a:rPr lang="tr-TR" sz="2000" u="none" strike="noStrike">
                          <a:solidFill>
                            <a:srgbClr val="0645AD"/>
                          </a:solidFill>
                          <a:effectLst/>
                          <a:hlinkClick r:id="rId32" tooltip="Electrical impedance"/>
                        </a:rPr>
                        <a:t>impedance</a:t>
                      </a:r>
                      <a:r>
                        <a:rPr lang="tr-TR" sz="2000">
                          <a:effectLst/>
                        </a:rPr>
                        <a:t>, </a:t>
                      </a:r>
                      <a:r>
                        <a:rPr lang="tr-TR" sz="2000" u="none" strike="noStrike">
                          <a:solidFill>
                            <a:srgbClr val="0645AD"/>
                          </a:solidFill>
                          <a:effectLst/>
                          <a:hlinkClick r:id="rId33" tooltip="Reactance (electronics)"/>
                        </a:rPr>
                        <a:t>reactance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1/S, V/A</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kg⋅m</a:t>
                      </a:r>
                      <a:r>
                        <a:rPr lang="tr-TR" sz="2000" baseline="30000" dirty="0">
                          <a:effectLst/>
                        </a:rPr>
                        <a:t>2</a:t>
                      </a:r>
                      <a:r>
                        <a:rPr lang="tr-TR" sz="2000" dirty="0">
                          <a:effectLst/>
                        </a:rPr>
                        <a:t>⋅s</a:t>
                      </a:r>
                      <a:r>
                        <a:rPr lang="tr-TR" sz="2000" baseline="30000" dirty="0">
                          <a:effectLst/>
                        </a:rPr>
                        <a:t>−3</a:t>
                      </a:r>
                      <a:r>
                        <a:rPr lang="tr-TR" sz="2000" dirty="0">
                          <a:effectLst/>
                        </a:rPr>
                        <a:t>⋅A</a:t>
                      </a:r>
                      <a:r>
                        <a:rPr lang="tr-TR" sz="2000" baseline="30000" dirty="0">
                          <a:effectLst/>
                        </a:rPr>
                        <a:t>−2</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42117335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91525"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graphicFrame>
        <p:nvGraphicFramePr>
          <p:cNvPr id="2" name="Tablo 1"/>
          <p:cNvGraphicFramePr>
            <a:graphicFrameLocks noGrp="1"/>
          </p:cNvGraphicFramePr>
          <p:nvPr>
            <p:extLst>
              <p:ext uri="{D42A27DB-BD31-4B8C-83A1-F6EECF244321}">
                <p14:modId xmlns:p14="http://schemas.microsoft.com/office/powerpoint/2010/main" val="511433033"/>
              </p:ext>
            </p:extLst>
          </p:nvPr>
        </p:nvGraphicFramePr>
        <p:xfrm>
          <a:off x="0" y="152401"/>
          <a:ext cx="8991599" cy="6284243"/>
        </p:xfrm>
        <a:graphic>
          <a:graphicData uri="http://schemas.openxmlformats.org/drawingml/2006/table">
            <a:tbl>
              <a:tblPr/>
              <a:tblGrid>
                <a:gridCol w="1144385"/>
                <a:gridCol w="1144385"/>
                <a:gridCol w="3106189"/>
                <a:gridCol w="1798320"/>
                <a:gridCol w="1798320"/>
              </a:tblGrid>
              <a:tr h="241692">
                <a:tc>
                  <a:txBody>
                    <a:bodyPr/>
                    <a:lstStyle/>
                    <a:p>
                      <a:r>
                        <a:rPr lang="tr-TR" sz="2000" u="none" strike="noStrike" dirty="0" err="1">
                          <a:solidFill>
                            <a:srgbClr val="0645AD"/>
                          </a:solidFill>
                          <a:effectLst/>
                          <a:hlinkClick r:id="rId2" tooltip="Siemens (unit)"/>
                        </a:rPr>
                        <a:t>siemens</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S</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3" tooltip="Measurement"/>
                        </a:rPr>
                        <a:t>electrical conductance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l-GR" sz="2000">
                          <a:effectLst/>
                        </a:rPr>
                        <a:t>1/Ω, </a:t>
                      </a:r>
                      <a:r>
                        <a:rPr lang="tr-TR" sz="2000">
                          <a:effectLst/>
                        </a:rPr>
                        <a:t>A/V</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a:t>
                      </a:r>
                      <a:r>
                        <a:rPr lang="tr-TR" sz="2000" baseline="30000">
                          <a:effectLst/>
                        </a:rPr>
                        <a:t>−1</a:t>
                      </a:r>
                      <a:r>
                        <a:rPr lang="tr-TR" sz="2000">
                          <a:effectLst/>
                        </a:rPr>
                        <a:t>⋅m</a:t>
                      </a:r>
                      <a:r>
                        <a:rPr lang="tr-TR" sz="2000" baseline="30000">
                          <a:effectLst/>
                        </a:rPr>
                        <a:t>−2</a:t>
                      </a:r>
                      <a:r>
                        <a:rPr lang="tr-TR" sz="2000">
                          <a:effectLst/>
                        </a:rPr>
                        <a:t>⋅s</a:t>
                      </a:r>
                      <a:r>
                        <a:rPr lang="tr-TR" sz="2000" baseline="30000">
                          <a:effectLst/>
                        </a:rPr>
                        <a:t>3</a:t>
                      </a:r>
                      <a:r>
                        <a:rPr lang="tr-TR" sz="2000">
                          <a:effectLst/>
                        </a:rPr>
                        <a:t>⋅A</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41692">
                <a:tc>
                  <a:txBody>
                    <a:bodyPr/>
                    <a:lstStyle/>
                    <a:p>
                      <a:r>
                        <a:rPr lang="tr-TR" sz="2000" u="none" strike="noStrike" dirty="0" err="1">
                          <a:solidFill>
                            <a:srgbClr val="0645AD"/>
                          </a:solidFill>
                          <a:effectLst/>
                          <a:hlinkClick r:id="rId4" tooltip="Weber (unit)"/>
                        </a:rPr>
                        <a:t>weber</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err="1">
                          <a:effectLst/>
                        </a:rPr>
                        <a:t>Wb</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5" tooltip="Magnetic flux"/>
                        </a:rPr>
                        <a:t>magnetic flux</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J/A, T⋅m</a:t>
                      </a:r>
                      <a:r>
                        <a:rPr lang="tr-TR" sz="2000" baseline="30000">
                          <a:effectLst/>
                        </a:rPr>
                        <a:t>2</a:t>
                      </a:r>
                      <a:r>
                        <a:rPr lang="tr-TR" sz="2000">
                          <a:effectLst/>
                        </a:rPr>
                        <a:t>,V⋅s</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a:t>
                      </a:r>
                      <a:r>
                        <a:rPr lang="tr-TR" sz="2000" baseline="30000">
                          <a:effectLst/>
                        </a:rPr>
                        <a:t>2</a:t>
                      </a:r>
                      <a:r>
                        <a:rPr lang="tr-TR" sz="2000">
                          <a:effectLst/>
                        </a:rPr>
                        <a:t>⋅s</a:t>
                      </a:r>
                      <a:r>
                        <a:rPr lang="tr-TR" sz="2000" baseline="30000">
                          <a:effectLst/>
                        </a:rPr>
                        <a:t>−2</a:t>
                      </a:r>
                      <a:r>
                        <a:rPr lang="tr-TR" sz="2000">
                          <a:effectLst/>
                        </a:rPr>
                        <a:t>⋅A</a:t>
                      </a:r>
                      <a:r>
                        <a:rPr lang="tr-TR" sz="2000" baseline="30000">
                          <a:effectLst/>
                        </a:rPr>
                        <a:t>−1</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685387">
                <a:tc>
                  <a:txBody>
                    <a:bodyPr/>
                    <a:lstStyle/>
                    <a:p>
                      <a:r>
                        <a:rPr lang="tr-TR" sz="2000" u="none" strike="noStrike" dirty="0" err="1">
                          <a:solidFill>
                            <a:srgbClr val="0645AD"/>
                          </a:solidFill>
                          <a:effectLst/>
                          <a:hlinkClick r:id="rId6" tooltip="Tesla (unit)"/>
                        </a:rPr>
                        <a:t>tesla</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T</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000" u="none" strike="noStrike">
                          <a:solidFill>
                            <a:srgbClr val="0645AD"/>
                          </a:solidFill>
                          <a:effectLst/>
                          <a:hlinkClick r:id="rId7" tooltip="Magnetic field"/>
                        </a:rPr>
                        <a:t>magnetic induction</a:t>
                      </a:r>
                      <a:r>
                        <a:rPr lang="en-GB" sz="2000">
                          <a:effectLst/>
                        </a:rPr>
                        <a:t>, </a:t>
                      </a:r>
                      <a:r>
                        <a:rPr lang="en-GB" sz="2000" u="none" strike="noStrike">
                          <a:solidFill>
                            <a:srgbClr val="0645AD"/>
                          </a:solidFill>
                          <a:effectLst/>
                          <a:hlinkClick r:id="rId8" tooltip="Hertz"/>
                        </a:rPr>
                        <a:t>magnetic flux density</a:t>
                      </a:r>
                      <a:endParaRPr lang="en-GB"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pt-BR" sz="2000">
                          <a:effectLst/>
                        </a:rPr>
                        <a:t>V⋅s/m</a:t>
                      </a:r>
                      <a:r>
                        <a:rPr lang="pt-BR" sz="2000" baseline="30000">
                          <a:effectLst/>
                        </a:rPr>
                        <a:t>2</a:t>
                      </a:r>
                      <a:r>
                        <a:rPr lang="pt-BR" sz="2000">
                          <a:effectLst/>
                        </a:rPr>
                        <a:t>, Wb/m</a:t>
                      </a:r>
                      <a:r>
                        <a:rPr lang="pt-BR" sz="2000" baseline="30000">
                          <a:effectLst/>
                        </a:rPr>
                        <a:t>2</a:t>
                      </a:r>
                      <a:r>
                        <a:rPr lang="pt-BR" sz="2000">
                          <a:effectLst/>
                        </a:rPr>
                        <a:t>, N/(A⋅m)</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kg⋅s</a:t>
                      </a:r>
                      <a:r>
                        <a:rPr lang="tr-TR" sz="2000" baseline="30000">
                          <a:effectLst/>
                        </a:rPr>
                        <a:t>−2</a:t>
                      </a:r>
                      <a:r>
                        <a:rPr lang="tr-TR" sz="2000">
                          <a:effectLst/>
                        </a:rPr>
                        <a:t>⋅A</a:t>
                      </a:r>
                      <a:r>
                        <a:rPr lang="tr-TR" sz="2000" baseline="30000">
                          <a:effectLst/>
                        </a:rPr>
                        <a:t>−1</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41692">
                <a:tc>
                  <a:txBody>
                    <a:bodyPr/>
                    <a:lstStyle/>
                    <a:p>
                      <a:r>
                        <a:rPr lang="tr-TR" sz="2000" u="none" strike="noStrike">
                          <a:solidFill>
                            <a:srgbClr val="0645AD"/>
                          </a:solidFill>
                          <a:effectLst/>
                          <a:hlinkClick r:id="rId9" tooltip="Henry (unit)"/>
                        </a:rPr>
                        <a:t>henry</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H</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dirty="0" err="1">
                          <a:solidFill>
                            <a:srgbClr val="0645AD"/>
                          </a:solidFill>
                          <a:effectLst/>
                          <a:hlinkClick r:id="rId10" tooltip="Inductance"/>
                        </a:rPr>
                        <a:t>electrical</a:t>
                      </a:r>
                      <a:r>
                        <a:rPr lang="tr-TR" sz="2000" u="none" strike="noStrike" dirty="0">
                          <a:solidFill>
                            <a:srgbClr val="0645AD"/>
                          </a:solidFill>
                          <a:effectLst/>
                          <a:hlinkClick r:id="rId10" tooltip="Inductance"/>
                        </a:rPr>
                        <a:t> </a:t>
                      </a:r>
                      <a:r>
                        <a:rPr lang="tr-TR" sz="2000" u="none" strike="noStrike" dirty="0" err="1">
                          <a:solidFill>
                            <a:srgbClr val="0645AD"/>
                          </a:solidFill>
                          <a:effectLst/>
                          <a:hlinkClick r:id="rId10" tooltip="Inductance"/>
                        </a:rPr>
                        <a:t>inductance</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pt-BR" sz="2000">
                          <a:effectLst/>
                        </a:rPr>
                        <a:t>V⋅s/A, Ω⋅s, Wb/A</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kg⋅m</a:t>
                      </a:r>
                      <a:r>
                        <a:rPr lang="tr-TR" sz="2000" baseline="30000">
                          <a:effectLst/>
                        </a:rPr>
                        <a:t>2</a:t>
                      </a:r>
                      <a:r>
                        <a:rPr lang="tr-TR" sz="2000">
                          <a:effectLst/>
                        </a:rPr>
                        <a:t>⋅s</a:t>
                      </a:r>
                      <a:r>
                        <a:rPr lang="tr-TR" sz="2000" baseline="30000">
                          <a:effectLst/>
                        </a:rPr>
                        <a:t>−2</a:t>
                      </a:r>
                      <a:r>
                        <a:rPr lang="tr-TR" sz="2000">
                          <a:effectLst/>
                        </a:rPr>
                        <a:t>⋅A</a:t>
                      </a:r>
                      <a:r>
                        <a:rPr lang="tr-TR" sz="2000" baseline="30000">
                          <a:effectLst/>
                        </a:rPr>
                        <a:t>−2</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463539">
                <a:tc>
                  <a:txBody>
                    <a:bodyPr/>
                    <a:lstStyle/>
                    <a:p>
                      <a:r>
                        <a:rPr lang="tr-TR" sz="2000" u="none" strike="noStrike">
                          <a:solidFill>
                            <a:srgbClr val="0645AD"/>
                          </a:solidFill>
                          <a:effectLst/>
                          <a:hlinkClick r:id="rId11" tooltip="Celsius"/>
                        </a:rPr>
                        <a:t>degree Celsius</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°C</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dirty="0" err="1">
                          <a:solidFill>
                            <a:srgbClr val="0645AD"/>
                          </a:solidFill>
                          <a:effectLst/>
                          <a:hlinkClick r:id="rId12" tooltip="Temperature"/>
                        </a:rPr>
                        <a:t>temperature</a:t>
                      </a:r>
                      <a:r>
                        <a:rPr lang="tr-TR" sz="2000" dirty="0">
                          <a:effectLst/>
                        </a:rPr>
                        <a:t> </a:t>
                      </a:r>
                      <a:r>
                        <a:rPr lang="tr-TR" sz="2000" dirty="0" err="1">
                          <a:effectLst/>
                        </a:rPr>
                        <a:t>relative</a:t>
                      </a:r>
                      <a:r>
                        <a:rPr lang="tr-TR" sz="2000" dirty="0">
                          <a:effectLst/>
                        </a:rPr>
                        <a:t> </a:t>
                      </a:r>
                      <a:r>
                        <a:rPr lang="tr-TR" sz="2000" dirty="0" err="1">
                          <a:effectLst/>
                        </a:rPr>
                        <a:t>to</a:t>
                      </a:r>
                      <a:r>
                        <a:rPr lang="tr-TR" sz="2000" dirty="0">
                          <a:effectLst/>
                        </a:rPr>
                        <a:t> </a:t>
                      </a:r>
                      <a:r>
                        <a:rPr lang="tr-TR" sz="2000" u="none" strike="noStrike" dirty="0">
                          <a:solidFill>
                            <a:srgbClr val="0645AD"/>
                          </a:solidFill>
                          <a:effectLst/>
                          <a:hlinkClick r:id="rId13" tooltip="Absolute zero"/>
                        </a:rPr>
                        <a:t>273.15 K</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K</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405823">
                <a:tc>
                  <a:txBody>
                    <a:bodyPr/>
                    <a:lstStyle/>
                    <a:p>
                      <a:r>
                        <a:rPr lang="tr-TR" sz="2000" u="none" strike="noStrike">
                          <a:solidFill>
                            <a:srgbClr val="0645AD"/>
                          </a:solidFill>
                          <a:effectLst/>
                          <a:hlinkClick r:id="rId14" tooltip="Lumen (unit)"/>
                        </a:rPr>
                        <a:t>lumen</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lm</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15"/>
                        </a:rPr>
                        <a:t>luminous flux</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err="1">
                          <a:effectLst/>
                        </a:rPr>
                        <a:t>cd⋅sr</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cd</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405823">
                <a:tc>
                  <a:txBody>
                    <a:bodyPr/>
                    <a:lstStyle/>
                    <a:p>
                      <a:r>
                        <a:rPr lang="tr-TR" sz="2000" u="none" strike="noStrike">
                          <a:solidFill>
                            <a:srgbClr val="0645AD"/>
                          </a:solidFill>
                          <a:effectLst/>
                          <a:hlinkClick r:id="rId16" tooltip="Lux"/>
                        </a:rPr>
                        <a:t>lux</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lx</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17" tooltip="Illuminance"/>
                        </a:rPr>
                        <a:t>illuminance</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err="1">
                          <a:effectLst/>
                        </a:rPr>
                        <a:t>lm</a:t>
                      </a:r>
                      <a:r>
                        <a:rPr lang="tr-TR" sz="2000" dirty="0">
                          <a:effectLst/>
                        </a:rPr>
                        <a:t>/m</a:t>
                      </a:r>
                      <a:r>
                        <a:rPr lang="tr-TR" sz="2000" baseline="30000" dirty="0">
                          <a:effectLst/>
                        </a:rPr>
                        <a:t>2</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cd⋅m</a:t>
                      </a:r>
                      <a:r>
                        <a:rPr lang="tr-TR" sz="2000" baseline="30000" dirty="0">
                          <a:effectLst/>
                        </a:rPr>
                        <a:t>−2</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753671">
                <a:tc>
                  <a:txBody>
                    <a:bodyPr/>
                    <a:lstStyle/>
                    <a:p>
                      <a:r>
                        <a:rPr lang="tr-TR" sz="2000" u="none" strike="noStrike">
                          <a:solidFill>
                            <a:srgbClr val="0645AD"/>
                          </a:solidFill>
                          <a:effectLst/>
                          <a:hlinkClick r:id="rId18" tooltip="Becquerel"/>
                        </a:rPr>
                        <a:t>becquerel</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Bq</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000" u="none" strike="noStrike">
                          <a:solidFill>
                            <a:srgbClr val="0645AD"/>
                          </a:solidFill>
                          <a:effectLst/>
                          <a:hlinkClick r:id="rId19" tooltip="Radioactivity"/>
                        </a:rPr>
                        <a:t>radioactivity</a:t>
                      </a:r>
                      <a:r>
                        <a:rPr lang="en-GB" sz="2000">
                          <a:effectLst/>
                        </a:rPr>
                        <a:t> (decays per unit time)</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1/s</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s</a:t>
                      </a:r>
                      <a:r>
                        <a:rPr lang="tr-TR" sz="2000" baseline="30000" dirty="0">
                          <a:effectLst/>
                        </a:rPr>
                        <a:t>−1</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753671">
                <a:tc>
                  <a:txBody>
                    <a:bodyPr/>
                    <a:lstStyle/>
                    <a:p>
                      <a:r>
                        <a:rPr lang="tr-TR" sz="2000" u="none" strike="noStrike">
                          <a:solidFill>
                            <a:srgbClr val="0645AD"/>
                          </a:solidFill>
                          <a:effectLst/>
                          <a:hlinkClick r:id="rId20" tooltip="Gray (unit)"/>
                        </a:rPr>
                        <a:t>gray</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Gy</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000" u="none" strike="noStrike">
                          <a:solidFill>
                            <a:srgbClr val="0645AD"/>
                          </a:solidFill>
                          <a:effectLst/>
                          <a:hlinkClick r:id="rId21" tooltip="Absorbed dose"/>
                        </a:rPr>
                        <a:t>absorbed dose</a:t>
                      </a:r>
                      <a:r>
                        <a:rPr lang="en-GB" sz="2000">
                          <a:effectLst/>
                        </a:rPr>
                        <a:t> (of </a:t>
                      </a:r>
                      <a:r>
                        <a:rPr lang="en-GB" sz="2000" u="none" strike="noStrike">
                          <a:solidFill>
                            <a:srgbClr val="0645AD"/>
                          </a:solidFill>
                          <a:effectLst/>
                          <a:hlinkClick r:id="rId22" tooltip="Ionizing radiation"/>
                        </a:rPr>
                        <a:t>ionizing radiation</a:t>
                      </a:r>
                      <a:r>
                        <a:rPr lang="en-GB" sz="2000">
                          <a:effectLst/>
                        </a:rPr>
                        <a:t>)</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J/kg</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m</a:t>
                      </a:r>
                      <a:r>
                        <a:rPr lang="tr-TR" sz="2000" baseline="30000" dirty="0">
                          <a:effectLst/>
                        </a:rPr>
                        <a:t>2</a:t>
                      </a:r>
                      <a:r>
                        <a:rPr lang="tr-TR" sz="2000" dirty="0">
                          <a:effectLst/>
                        </a:rPr>
                        <a:t>⋅s</a:t>
                      </a:r>
                      <a:r>
                        <a:rPr lang="tr-TR" sz="2000" baseline="30000" dirty="0">
                          <a:effectLst/>
                        </a:rPr>
                        <a:t>−2</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463539">
                <a:tc>
                  <a:txBody>
                    <a:bodyPr/>
                    <a:lstStyle/>
                    <a:p>
                      <a:r>
                        <a:rPr lang="tr-TR" sz="2000" u="none" strike="noStrike">
                          <a:solidFill>
                            <a:srgbClr val="0645AD"/>
                          </a:solidFill>
                          <a:effectLst/>
                          <a:hlinkClick r:id="rId23" tooltip="Sievert"/>
                        </a:rPr>
                        <a:t>sievert</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Sv</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2000" u="none" strike="noStrike">
                          <a:solidFill>
                            <a:srgbClr val="0645AD"/>
                          </a:solidFill>
                          <a:effectLst/>
                          <a:hlinkClick r:id="rId24" tooltip="Equivalent dose"/>
                        </a:rPr>
                        <a:t>equivalent dose</a:t>
                      </a:r>
                      <a:r>
                        <a:rPr lang="en-GB" sz="2000">
                          <a:effectLst/>
                        </a:rPr>
                        <a:t> (of </a:t>
                      </a:r>
                      <a:r>
                        <a:rPr lang="en-GB" sz="2000" u="none" strike="noStrike">
                          <a:solidFill>
                            <a:srgbClr val="0645AD"/>
                          </a:solidFill>
                          <a:effectLst/>
                          <a:hlinkClick r:id="rId22" tooltip="Ionizing radiation"/>
                        </a:rPr>
                        <a:t>ionizing radiation</a:t>
                      </a:r>
                      <a:r>
                        <a:rPr lang="en-GB" sz="2000">
                          <a:effectLst/>
                        </a:rPr>
                        <a:t>)</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J/kg</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m</a:t>
                      </a:r>
                      <a:r>
                        <a:rPr lang="tr-TR" sz="2000" baseline="30000" dirty="0">
                          <a:effectLst/>
                        </a:rPr>
                        <a:t>2</a:t>
                      </a:r>
                      <a:r>
                        <a:rPr lang="tr-TR" sz="2000" dirty="0">
                          <a:effectLst/>
                        </a:rPr>
                        <a:t>⋅s</a:t>
                      </a:r>
                      <a:r>
                        <a:rPr lang="tr-TR" sz="2000" baseline="30000" dirty="0">
                          <a:effectLst/>
                        </a:rPr>
                        <a:t>−2</a:t>
                      </a:r>
                      <a:endParaRPr lang="tr-TR" sz="2000" dirty="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753671">
                <a:tc>
                  <a:txBody>
                    <a:bodyPr/>
                    <a:lstStyle/>
                    <a:p>
                      <a:r>
                        <a:rPr lang="tr-TR" sz="2000" u="none" strike="noStrike">
                          <a:solidFill>
                            <a:srgbClr val="0645AD"/>
                          </a:solidFill>
                          <a:effectLst/>
                          <a:hlinkClick r:id="rId25" tooltip="Katal"/>
                        </a:rPr>
                        <a:t>katal</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kat</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2000" u="none" strike="noStrike">
                          <a:solidFill>
                            <a:srgbClr val="0645AD"/>
                          </a:solidFill>
                          <a:effectLst/>
                          <a:hlinkClick r:id="rId26" tooltip="Catalytic activity"/>
                        </a:rPr>
                        <a:t>catalytic activity</a:t>
                      </a:r>
                      <a:endParaRPr lang="tr-TR" sz="2000">
                        <a:effectLst/>
                      </a:endParaRP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a:effectLst/>
                        </a:rPr>
                        <a:t>mol/s</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tr-TR" sz="2000" dirty="0">
                          <a:effectLst/>
                        </a:rPr>
                        <a:t>s</a:t>
                      </a:r>
                      <a:r>
                        <a:rPr lang="tr-TR" sz="2000" baseline="30000" dirty="0">
                          <a:effectLst/>
                        </a:rPr>
                        <a:t>−1</a:t>
                      </a:r>
                      <a:r>
                        <a:rPr lang="tr-TR" sz="2000" dirty="0">
                          <a:effectLst/>
                        </a:rPr>
                        <a:t>⋅mo</a:t>
                      </a:r>
                    </a:p>
                  </a:txBody>
                  <a:tcPr marL="27265" marR="27265" marT="13632" marB="13632"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25576339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4899" name="Rectangle 3"/>
          <p:cNvSpPr>
            <a:spLocks noGrp="1" noChangeArrowheads="1"/>
          </p:cNvSpPr>
          <p:nvPr>
            <p:ph idx="1"/>
          </p:nvPr>
        </p:nvSpPr>
        <p:spPr>
          <a:xfrm>
            <a:off x="152400" y="304800"/>
            <a:ext cx="8915400" cy="5821363"/>
          </a:xfrm>
        </p:spPr>
        <p:txBody>
          <a:bodyPr/>
          <a:lstStyle/>
          <a:p>
            <a:pPr algn="ctr" eaLnBrk="1" hangingPunct="1">
              <a:defRPr/>
            </a:pPr>
            <a:r>
              <a:rPr lang="en-US" sz="4800" dirty="0" smtClean="0">
                <a:latin typeface="Arial Black" pitchFamily="34" charset="0"/>
              </a:rPr>
              <a:t>Mass: </a:t>
            </a:r>
            <a:r>
              <a:rPr lang="en-US" sz="4800" dirty="0" smtClean="0"/>
              <a:t>The amount of matter in an object. </a:t>
            </a:r>
          </a:p>
          <a:p>
            <a:pPr eaLnBrk="1" hangingPunct="1">
              <a:defRPr/>
            </a:pPr>
            <a:endParaRPr lang="en-US" dirty="0" smtClean="0"/>
          </a:p>
        </p:txBody>
      </p:sp>
      <p:pic>
        <p:nvPicPr>
          <p:cNvPr id="67891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8534400" cy="4479925"/>
          </a:xfrm>
          <a:prstGeom prst="rect">
            <a:avLst/>
          </a:prstGeom>
          <a:noFill/>
          <a:ln w="762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678918"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4103307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idx="1"/>
          </p:nvPr>
        </p:nvSpPr>
        <p:spPr>
          <a:xfrm>
            <a:off x="0" y="1"/>
            <a:ext cx="9144000" cy="1752600"/>
          </a:xfrm>
        </p:spPr>
        <p:txBody>
          <a:bodyPr>
            <a:normAutofit/>
          </a:bodyPr>
          <a:lstStyle/>
          <a:p>
            <a:pPr marL="0" indent="0" algn="ctr" eaLnBrk="1" hangingPunct="1">
              <a:buNone/>
              <a:defRPr/>
            </a:pPr>
            <a:r>
              <a:rPr lang="en-US" sz="4800" b="1" dirty="0" smtClean="0">
                <a:solidFill>
                  <a:srgbClr val="FF0000"/>
                </a:solidFill>
                <a:latin typeface="Berlin Sans FB" pitchFamily="34" charset="0"/>
              </a:rPr>
              <a:t>THE BASE UNIT </a:t>
            </a:r>
            <a:r>
              <a:rPr lang="en-US" sz="4800" dirty="0" smtClean="0"/>
              <a:t>= </a:t>
            </a:r>
            <a:r>
              <a:rPr lang="en-US" sz="4800" b="1" dirty="0" smtClean="0">
                <a:solidFill>
                  <a:srgbClr val="0070C0"/>
                </a:solidFill>
              </a:rPr>
              <a:t>kilogram</a:t>
            </a:r>
          </a:p>
          <a:p>
            <a:pPr marL="0" indent="0" algn="ctr">
              <a:buNone/>
              <a:defRPr/>
            </a:pPr>
            <a:r>
              <a:rPr lang="en-US" sz="4800" b="1" dirty="0" smtClean="0">
                <a:solidFill>
                  <a:srgbClr val="FF0000"/>
                </a:solidFill>
                <a:latin typeface="Berlin Sans FB" pitchFamily="34" charset="0"/>
              </a:rPr>
              <a:t>SYMBOL </a:t>
            </a:r>
            <a:r>
              <a:rPr lang="en-US" sz="4800" dirty="0" smtClean="0"/>
              <a:t>= </a:t>
            </a:r>
            <a:r>
              <a:rPr lang="en-US" sz="4800" b="1" dirty="0" smtClean="0">
                <a:solidFill>
                  <a:srgbClr val="0070C0"/>
                </a:solidFill>
              </a:rPr>
              <a:t>kg</a:t>
            </a:r>
            <a:endParaRPr lang="en-US" sz="4800" b="1" dirty="0">
              <a:solidFill>
                <a:srgbClr val="0070C0"/>
              </a:solidFill>
            </a:endParaRPr>
          </a:p>
          <a:p>
            <a:pPr marL="0" indent="0" algn="ctr" eaLnBrk="1" hangingPunct="1">
              <a:buNone/>
              <a:defRPr/>
            </a:pPr>
            <a:endParaRPr lang="en-US" sz="4400" b="1" dirty="0" smtClean="0">
              <a:solidFill>
                <a:srgbClr val="0070C0"/>
              </a:solidFill>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75" y="2209800"/>
            <a:ext cx="6953250"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0700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tr-TR" sz="2400" dirty="0" smtClean="0"/>
              <a:t>T</a:t>
            </a:r>
            <a:r>
              <a:rPr lang="en-GB" sz="2400" dirty="0" smtClean="0"/>
              <a:t>he </a:t>
            </a:r>
            <a:r>
              <a:rPr lang="en-GB" sz="2400" dirty="0"/>
              <a:t>kilogram was originally defined in 1795 as the mass of one litre of water. This definition was simple yet difficult to use in practice</a:t>
            </a:r>
            <a:r>
              <a:rPr lang="en-GB" sz="2400" dirty="0" smtClean="0"/>
              <a:t>.</a:t>
            </a:r>
            <a:endParaRPr lang="tr-TR" sz="2400" dirty="0" smtClean="0"/>
          </a:p>
          <a:p>
            <a:pPr marL="0" indent="0" algn="just">
              <a:buNone/>
            </a:pPr>
            <a:endParaRPr lang="tr-TR" sz="2400" dirty="0"/>
          </a:p>
          <a:p>
            <a:pPr marL="0" indent="0" algn="just">
              <a:buNone/>
            </a:pPr>
            <a:r>
              <a:rPr lang="en-GB" sz="2400" dirty="0"/>
              <a:t>The kilogram is defined in terms of three fundamental physical constants: The speed of light c, a specific atomic transition frequency </a:t>
            </a:r>
            <a:r>
              <a:rPr lang="en-GB" sz="2400" dirty="0" err="1"/>
              <a:t>ΔνCs</a:t>
            </a:r>
            <a:r>
              <a:rPr lang="en-GB" sz="2400" dirty="0"/>
              <a:t>, and the Planck constant h. The formal definition is:</a:t>
            </a:r>
          </a:p>
          <a:p>
            <a:pPr marL="0" indent="0" algn="just">
              <a:buNone/>
            </a:pPr>
            <a:endParaRPr lang="en-GB" sz="2400" dirty="0"/>
          </a:p>
          <a:p>
            <a:pPr marL="0" indent="0" algn="just">
              <a:buNone/>
            </a:pPr>
            <a:r>
              <a:rPr lang="en-GB" sz="2400" dirty="0"/>
              <a:t>The kilogram, symbol kg, is the SI unit of mass. It is defined by taking the fixed numerical value of the Planck constant h to be 6.62607015×10−34 when expressed in the unit J⋅s, which is equal to kg⋅m2⋅s−1, where the metre and the second are defined in terms of c and </a:t>
            </a:r>
            <a:r>
              <a:rPr lang="en-GB" sz="2400" dirty="0" err="1"/>
              <a:t>ΔνCs</a:t>
            </a:r>
            <a:r>
              <a:rPr lang="en-GB" sz="2400" dirty="0" smtClean="0"/>
              <a:t>.</a:t>
            </a:r>
            <a:endParaRPr lang="en-GB" sz="2400" dirty="0"/>
          </a:p>
          <a:p>
            <a:pPr marL="0" indent="0" algn="just">
              <a:buNone/>
            </a:pPr>
            <a:r>
              <a:rPr lang="en-GB" sz="2400" dirty="0"/>
              <a:t>This definition makes the kilogram consistent with the older definitions: the mass remains within 30 ppm of the mass of one litre of water.</a:t>
            </a:r>
            <a:endParaRPr lang="tr-TR" sz="2400" dirty="0" smtClean="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33272512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6467" name="Rectangle 3"/>
          <p:cNvSpPr>
            <a:spLocks noGrp="1" noChangeArrowheads="1"/>
          </p:cNvSpPr>
          <p:nvPr>
            <p:ph idx="1"/>
          </p:nvPr>
        </p:nvSpPr>
        <p:spPr>
          <a:xfrm>
            <a:off x="0" y="304801"/>
            <a:ext cx="9144000" cy="1676400"/>
          </a:xfrm>
        </p:spPr>
        <p:txBody>
          <a:bodyPr>
            <a:normAutofit/>
          </a:bodyPr>
          <a:lstStyle/>
          <a:p>
            <a:pPr algn="ctr" eaLnBrk="1" hangingPunct="1">
              <a:defRPr/>
            </a:pPr>
            <a:r>
              <a:rPr lang="en-US" sz="4800" b="1" dirty="0" smtClean="0"/>
              <a:t>The degree of hotness or coldness of an object</a:t>
            </a:r>
          </a:p>
        </p:txBody>
      </p:sp>
      <p:pic>
        <p:nvPicPr>
          <p:cNvPr id="799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81200"/>
            <a:ext cx="8534400" cy="4648200"/>
          </a:xfrm>
          <a:prstGeom prst="rect">
            <a:avLst/>
          </a:prstGeom>
          <a:noFill/>
          <a:ln w="762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799749"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Tree>
    <p:extLst>
      <p:ext uri="{BB962C8B-B14F-4D97-AF65-F5344CB8AC3E}">
        <p14:creationId xmlns:p14="http://schemas.microsoft.com/office/powerpoint/2010/main" val="22242238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6467" name="Rectangle 3"/>
          <p:cNvSpPr>
            <a:spLocks noGrp="1" noChangeArrowheads="1"/>
          </p:cNvSpPr>
          <p:nvPr>
            <p:ph idx="1"/>
          </p:nvPr>
        </p:nvSpPr>
        <p:spPr>
          <a:xfrm>
            <a:off x="491359" y="21021"/>
            <a:ext cx="8229600" cy="1731579"/>
          </a:xfrm>
        </p:spPr>
        <p:txBody>
          <a:bodyPr>
            <a:noAutofit/>
          </a:bodyPr>
          <a:lstStyle/>
          <a:p>
            <a:pPr marL="0" indent="0" algn="ctr" eaLnBrk="1" hangingPunct="1">
              <a:buNone/>
              <a:defRPr/>
            </a:pPr>
            <a:r>
              <a:rPr lang="en-US" sz="4800" b="1" dirty="0" smtClean="0">
                <a:solidFill>
                  <a:srgbClr val="FF0000"/>
                </a:solidFill>
                <a:latin typeface="Berlin Sans FB" pitchFamily="34" charset="0"/>
              </a:rPr>
              <a:t>THE BASE UNIT </a:t>
            </a:r>
            <a:r>
              <a:rPr lang="en-US" sz="4800" dirty="0" smtClean="0"/>
              <a:t>= </a:t>
            </a:r>
            <a:r>
              <a:rPr lang="en-US" sz="4800" b="1" dirty="0" smtClean="0">
                <a:solidFill>
                  <a:srgbClr val="0070C0"/>
                </a:solidFill>
              </a:rPr>
              <a:t>kelvin</a:t>
            </a:r>
          </a:p>
          <a:p>
            <a:pPr marL="0" indent="0" algn="ctr">
              <a:buNone/>
              <a:defRPr/>
            </a:pPr>
            <a:r>
              <a:rPr lang="en-US" sz="4800" b="1" dirty="0" smtClean="0">
                <a:solidFill>
                  <a:srgbClr val="FF0000"/>
                </a:solidFill>
                <a:latin typeface="Berlin Sans FB" pitchFamily="34" charset="0"/>
              </a:rPr>
              <a:t>SYMBOL </a:t>
            </a:r>
            <a:r>
              <a:rPr lang="en-US" sz="4800" dirty="0" smtClean="0"/>
              <a:t>= </a:t>
            </a:r>
            <a:r>
              <a:rPr lang="en-US" sz="4800" b="1" dirty="0" smtClean="0">
                <a:solidFill>
                  <a:srgbClr val="0070C0"/>
                </a:solidFill>
              </a:rPr>
              <a:t>K</a:t>
            </a:r>
            <a:endParaRPr lang="en-US" sz="4800" b="1" dirty="0">
              <a:solidFill>
                <a:srgbClr val="0070C0"/>
              </a:solidFill>
            </a:endParaRPr>
          </a:p>
          <a:p>
            <a:pPr marL="0" indent="0" algn="ctr" eaLnBrk="1" hangingPunct="1">
              <a:buNone/>
              <a:defRPr/>
            </a:pPr>
            <a:endParaRPr lang="en-US" sz="4000" b="1" dirty="0" smtClean="0">
              <a:solidFill>
                <a:srgbClr val="0070C0"/>
              </a:solidFill>
            </a:endParaRPr>
          </a:p>
        </p:txBody>
      </p:sp>
      <p:sp>
        <p:nvSpPr>
          <p:cNvPr id="798726" name="Rectangle 9"/>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00"/>
            <a:ext cx="9067800" cy="4925575"/>
          </a:xfrm>
          <a:prstGeom prst="rect">
            <a:avLst/>
          </a:prstGeom>
          <a:noFill/>
          <a:ln w="762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7667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Grp="1" noChangeArrowheads="1"/>
          </p:cNvSpPr>
          <p:nvPr>
            <p:ph idx="1"/>
          </p:nvPr>
        </p:nvSpPr>
        <p:spPr>
          <a:xfrm>
            <a:off x="0" y="228600"/>
            <a:ext cx="9144000" cy="6629400"/>
          </a:xfrm>
        </p:spPr>
        <p:txBody>
          <a:bodyPr>
            <a:normAutofit/>
          </a:bodyPr>
          <a:lstStyle/>
          <a:p>
            <a:pPr marL="0" indent="0" algn="just">
              <a:buNone/>
            </a:pPr>
            <a:r>
              <a:rPr lang="en-GB" sz="2400" dirty="0"/>
              <a:t>The kelvin is the base unit of temperature in the International System of Units (SI), having the unit symbol K. It is named after the Belfast-born Glasgow University engineer and physicist William Thomson, 1st Baron Kelvin (1824–1907).</a:t>
            </a:r>
          </a:p>
          <a:p>
            <a:pPr marL="0" indent="0" algn="just">
              <a:buNone/>
            </a:pPr>
            <a:endParaRPr lang="en-GB" sz="2400" dirty="0"/>
          </a:p>
        </p:txBody>
      </p:sp>
      <p:sp>
        <p:nvSpPr>
          <p:cNvPr id="447495" name="Rectangle 10"/>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40776"/>
            <a:ext cx="6553200"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77141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9" name="Rectangle 8"/>
          <p:cNvSpPr>
            <a:spLocks noChangeArrowheads="1"/>
          </p:cNvSpPr>
          <p:nvPr/>
        </p:nvSpPr>
        <p:spPr bwMode="auto">
          <a:xfrm>
            <a:off x="5715000" y="6629400"/>
            <a:ext cx="3048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r" eaLnBrk="0" hangingPunct="0"/>
            <a:r>
              <a:rPr lang="en-US" sz="800" b="1" smtClean="0">
                <a:solidFill>
                  <a:srgbClr val="FFFFFF"/>
                </a:solidFill>
                <a:latin typeface="Verdana" pitchFamily="34" charset="0"/>
              </a:rPr>
              <a:t>Copyright © 2010 Ryan P. Murphy</a:t>
            </a:r>
            <a:endParaRPr lang="en-US" sz="8800" smtClean="0">
              <a:solidFill>
                <a:srgbClr val="FFFFFF"/>
              </a:solidFill>
              <a:latin typeface="Tahoma" pitchFamily="34" charset="0"/>
            </a:endParaRPr>
          </a:p>
        </p:txBody>
      </p:sp>
      <p:sp>
        <p:nvSpPr>
          <p:cNvPr id="6" name="Rectangle 3"/>
          <p:cNvSpPr txBox="1">
            <a:spLocks noChangeArrowheads="1"/>
          </p:cNvSpPr>
          <p:nvPr/>
        </p:nvSpPr>
        <p:spPr>
          <a:xfrm>
            <a:off x="381000" y="0"/>
            <a:ext cx="8229600" cy="2819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400" dirty="0">
                <a:solidFill>
                  <a:srgbClr val="FF0000"/>
                </a:solidFill>
                <a:latin typeface="Bodoni MT Black" pitchFamily="18" charset="0"/>
              </a:rPr>
              <a:t>The Metric (SI) System</a:t>
            </a:r>
          </a:p>
          <a:p>
            <a:pPr marL="0" indent="0" algn="ctr">
              <a:buFont typeface="Arial" pitchFamily="34" charset="0"/>
              <a:buNone/>
            </a:pPr>
            <a:r>
              <a:rPr lang="en-US" sz="6600" dirty="0" smtClean="0">
                <a:solidFill>
                  <a:prstClr val="black">
                    <a:lumMod val="95000"/>
                    <a:lumOff val="5000"/>
                  </a:prstClr>
                </a:solidFill>
                <a:latin typeface="Arial Black" pitchFamily="34" charset="0"/>
              </a:rPr>
              <a:t>TIME</a:t>
            </a:r>
            <a:endParaRPr lang="en-US" dirty="0">
              <a:solidFill>
                <a:prstClr val="black">
                  <a:lumMod val="95000"/>
                  <a:lumOff val="5000"/>
                </a:prstClr>
              </a:solidFill>
              <a:latin typeface="Arial" pitchFamily="34" charset="0"/>
              <a:cs typeface="Arial" pitchFamily="34" charset="0"/>
            </a:endParaRPr>
          </a:p>
        </p:txBody>
      </p:sp>
      <p:pic>
        <p:nvPicPr>
          <p:cNvPr id="2457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9133" y="2057400"/>
            <a:ext cx="7413333" cy="41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03881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9" name="Rectangle 3"/>
          <p:cNvSpPr>
            <a:spLocks noGrp="1" noChangeArrowheads="1"/>
          </p:cNvSpPr>
          <p:nvPr>
            <p:ph idx="1"/>
          </p:nvPr>
        </p:nvSpPr>
        <p:spPr>
          <a:xfrm>
            <a:off x="1" y="1"/>
            <a:ext cx="9134900" cy="2133600"/>
          </a:xfrm>
        </p:spPr>
        <p:txBody>
          <a:bodyPr>
            <a:noAutofit/>
          </a:bodyPr>
          <a:lstStyle/>
          <a:p>
            <a:pPr algn="ctr" eaLnBrk="1" hangingPunct="1"/>
            <a:r>
              <a:rPr lang="en-US" sz="3600" dirty="0" smtClean="0">
                <a:latin typeface="Arial Black" pitchFamily="34" charset="0"/>
              </a:rPr>
              <a:t>Remember</a:t>
            </a:r>
            <a:r>
              <a:rPr lang="en-US" sz="3600" dirty="0" smtClean="0"/>
              <a:t>: </a:t>
            </a:r>
            <a:r>
              <a:rPr lang="en-US" sz="3600" b="1" dirty="0" smtClean="0"/>
              <a:t>Time is </a:t>
            </a:r>
            <a:r>
              <a:rPr lang="en-US" sz="3600" b="1" u="sng" dirty="0" smtClean="0"/>
              <a:t>not the same everywhere</a:t>
            </a:r>
            <a:r>
              <a:rPr lang="en-US" sz="3600" b="1" dirty="0" smtClean="0"/>
              <a:t>.  Time </a:t>
            </a:r>
            <a:r>
              <a:rPr lang="en-US" sz="3600" b="1" u="sng" dirty="0" smtClean="0"/>
              <a:t>speeds up and slows down</a:t>
            </a:r>
            <a:r>
              <a:rPr lang="en-US" sz="3600" b="1" dirty="0" smtClean="0"/>
              <a:t>.  The faster you are going, the slower time travels.</a:t>
            </a:r>
          </a:p>
        </p:txBody>
      </p:sp>
      <p:pic>
        <p:nvPicPr>
          <p:cNvPr id="8284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9" y="2286000"/>
            <a:ext cx="9144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8177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idx="1"/>
          </p:nvPr>
        </p:nvSpPr>
        <p:spPr>
          <a:xfrm>
            <a:off x="65752" y="152400"/>
            <a:ext cx="8991600" cy="1752600"/>
          </a:xfrm>
          <a:ln>
            <a:solidFill>
              <a:schemeClr val="tx1"/>
            </a:solidFill>
          </a:ln>
        </p:spPr>
        <p:txBody>
          <a:bodyPr>
            <a:normAutofit/>
          </a:bodyPr>
          <a:lstStyle/>
          <a:p>
            <a:pPr marL="0" indent="0" algn="ctr" eaLnBrk="1" hangingPunct="1">
              <a:buNone/>
              <a:defRPr/>
            </a:pPr>
            <a:r>
              <a:rPr lang="en-US" sz="4800" b="1" dirty="0" smtClean="0">
                <a:solidFill>
                  <a:srgbClr val="FF0000"/>
                </a:solidFill>
                <a:latin typeface="Berlin Sans FB" pitchFamily="34" charset="0"/>
              </a:rPr>
              <a:t>THE BASE UNIT </a:t>
            </a:r>
            <a:r>
              <a:rPr lang="en-US" sz="4800" dirty="0" smtClean="0"/>
              <a:t>= </a:t>
            </a:r>
            <a:r>
              <a:rPr lang="en-US" sz="4800" b="1" dirty="0" smtClean="0">
                <a:solidFill>
                  <a:srgbClr val="0070C0"/>
                </a:solidFill>
              </a:rPr>
              <a:t>second</a:t>
            </a:r>
          </a:p>
          <a:p>
            <a:pPr marL="0" indent="0" algn="ctr">
              <a:buNone/>
              <a:defRPr/>
            </a:pPr>
            <a:r>
              <a:rPr lang="en-US" sz="4800" b="1" dirty="0" smtClean="0">
                <a:solidFill>
                  <a:srgbClr val="FF0000"/>
                </a:solidFill>
                <a:latin typeface="Berlin Sans FB" pitchFamily="34" charset="0"/>
              </a:rPr>
              <a:t>SYMBOL </a:t>
            </a:r>
            <a:r>
              <a:rPr lang="en-US" sz="4800" dirty="0" smtClean="0"/>
              <a:t>= </a:t>
            </a:r>
            <a:r>
              <a:rPr lang="en-US" sz="4800" b="1" dirty="0" smtClean="0">
                <a:solidFill>
                  <a:srgbClr val="0070C0"/>
                </a:solidFill>
              </a:rPr>
              <a:t>s</a:t>
            </a:r>
            <a:endParaRPr lang="en-US" sz="4800" b="1" dirty="0">
              <a:solidFill>
                <a:srgbClr val="0070C0"/>
              </a:solidFill>
            </a:endParaRPr>
          </a:p>
          <a:p>
            <a:pPr marL="0" indent="0" algn="ctr" eaLnBrk="1" hangingPunct="1">
              <a:buNone/>
              <a:defRPr/>
            </a:pPr>
            <a:endParaRPr lang="en-US" sz="4400" b="1" dirty="0" smtClean="0">
              <a:solidFill>
                <a:srgbClr val="0070C0"/>
              </a:solidFill>
            </a:endParaRPr>
          </a:p>
        </p:txBody>
      </p:sp>
      <p:sp>
        <p:nvSpPr>
          <p:cNvPr id="2" name="Dikdörtgen 1"/>
          <p:cNvSpPr/>
          <p:nvPr/>
        </p:nvSpPr>
        <p:spPr>
          <a:xfrm>
            <a:off x="304800" y="2133600"/>
            <a:ext cx="8458200" cy="3785652"/>
          </a:xfrm>
          <a:prstGeom prst="rect">
            <a:avLst/>
          </a:prstGeom>
        </p:spPr>
        <p:txBody>
          <a:bodyPr wrap="square">
            <a:spAutoFit/>
          </a:bodyPr>
          <a:lstStyle/>
          <a:p>
            <a:r>
              <a:rPr lang="tr-TR" sz="2400" dirty="0"/>
              <a:t>E</a:t>
            </a:r>
            <a:r>
              <a:rPr lang="en-GB" sz="2400" dirty="0" err="1" smtClean="0"/>
              <a:t>ven</a:t>
            </a:r>
            <a:r>
              <a:rPr lang="en-GB" sz="2400" dirty="0" smtClean="0"/>
              <a:t> </a:t>
            </a:r>
            <a:r>
              <a:rPr lang="en-GB" sz="2400" dirty="0"/>
              <a:t>the best mechanical, electric motorized and quartz crystal-based clocks develop discrepancies from environmental conditions. Far better for timekeeping is the natural and exact "vibration" in an energized atom. The frequency of vibration (i.e., radiation) is very specific depending on the type of atom and how it is </a:t>
            </a:r>
            <a:r>
              <a:rPr lang="en-GB" sz="2400" dirty="0" smtClean="0"/>
              <a:t>excited.</a:t>
            </a:r>
            <a:r>
              <a:rPr lang="tr-TR" sz="2400" baseline="30000" dirty="0"/>
              <a:t> </a:t>
            </a:r>
            <a:r>
              <a:rPr lang="en-GB" sz="2400" dirty="0" smtClean="0"/>
              <a:t>Since </a:t>
            </a:r>
            <a:r>
              <a:rPr lang="en-GB" sz="2400" dirty="0"/>
              <a:t>1967, the second has been defined as exactly "the duration of 9,192,631,770 </a:t>
            </a:r>
            <a:r>
              <a:rPr lang="en-GB" sz="2400" dirty="0">
                <a:hlinkClick r:id="rId2" tooltip="Frequency"/>
              </a:rPr>
              <a:t>periods</a:t>
            </a:r>
            <a:r>
              <a:rPr lang="en-GB" sz="2400" dirty="0"/>
              <a:t> of the radiation corresponding to the transition between the two </a:t>
            </a:r>
            <a:r>
              <a:rPr lang="en-GB" sz="2400" dirty="0">
                <a:hlinkClick r:id="rId3" tooltip="Hyperfine structure"/>
              </a:rPr>
              <a:t>hyperfine levels</a:t>
            </a:r>
            <a:r>
              <a:rPr lang="en-GB" sz="2400" dirty="0"/>
              <a:t> of the ground state of the </a:t>
            </a:r>
            <a:r>
              <a:rPr lang="en-GB" sz="2400" dirty="0">
                <a:hlinkClick r:id="rId4" tooltip="Caesium-133"/>
              </a:rPr>
              <a:t>caesium-133</a:t>
            </a:r>
            <a:r>
              <a:rPr lang="en-GB" sz="2400" dirty="0"/>
              <a:t> atom" (at a temperature of </a:t>
            </a:r>
            <a:r>
              <a:rPr lang="en-GB" sz="2400" dirty="0">
                <a:hlinkClick r:id="rId5" tooltip="Absolute zero"/>
              </a:rPr>
              <a:t>0 K</a:t>
            </a:r>
            <a:r>
              <a:rPr lang="en-GB" sz="2400" dirty="0"/>
              <a:t>). </a:t>
            </a:r>
            <a:endParaRPr lang="tr-TR" sz="2400" dirty="0"/>
          </a:p>
        </p:txBody>
      </p:sp>
    </p:spTree>
    <p:extLst>
      <p:ext uri="{BB962C8B-B14F-4D97-AF65-F5344CB8AC3E}">
        <p14:creationId xmlns:p14="http://schemas.microsoft.com/office/powerpoint/2010/main" val="42591412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7747" name="Rectangle 3"/>
          <p:cNvSpPr>
            <a:spLocks noGrp="1" noChangeArrowheads="1"/>
          </p:cNvSpPr>
          <p:nvPr>
            <p:ph idx="1"/>
          </p:nvPr>
        </p:nvSpPr>
        <p:spPr>
          <a:xfrm>
            <a:off x="0" y="31531"/>
            <a:ext cx="9296400" cy="882869"/>
          </a:xfrm>
        </p:spPr>
        <p:txBody>
          <a:bodyPr>
            <a:normAutofit fontScale="92500"/>
          </a:bodyPr>
          <a:lstStyle/>
          <a:p>
            <a:pPr marL="0" indent="0" algn="ctr" eaLnBrk="1" hangingPunct="1">
              <a:buNone/>
              <a:defRPr/>
            </a:pPr>
            <a:r>
              <a:rPr lang="en-US" sz="5400" b="1" dirty="0" smtClean="0">
                <a:solidFill>
                  <a:srgbClr val="FF0000"/>
                </a:solidFill>
              </a:rPr>
              <a:t>POWERS OF TEN </a:t>
            </a:r>
            <a:r>
              <a:rPr lang="en-US" sz="5400" b="1" dirty="0" smtClean="0"/>
              <a:t>HAVE </a:t>
            </a:r>
            <a:r>
              <a:rPr lang="en-US" sz="5400" b="1" dirty="0" smtClean="0">
                <a:solidFill>
                  <a:srgbClr val="00B0F0"/>
                </a:solidFill>
                <a:latin typeface="Britannic Bold" pitchFamily="34" charset="0"/>
                <a:cs typeface="Aharoni" pitchFamily="2" charset="-79"/>
              </a:rPr>
              <a:t>PREFIXES</a:t>
            </a:r>
            <a:endParaRPr lang="en-US" sz="5400" dirty="0" smtClean="0">
              <a:solidFill>
                <a:srgbClr val="00B0F0"/>
              </a:solidFill>
              <a:latin typeface="Britannic Bold" pitchFamily="34" charset="0"/>
              <a:cs typeface="Aharoni" pitchFamily="2" charset="-79"/>
            </a:endParaRPr>
          </a:p>
        </p:txBody>
      </p:sp>
      <p:pic>
        <p:nvPicPr>
          <p:cNvPr id="490500" name="Picture 4"/>
          <p:cNvPicPr>
            <a:picLocks noChangeAspect="1" noChangeArrowheads="1"/>
          </p:cNvPicPr>
          <p:nvPr/>
        </p:nvPicPr>
        <p:blipFill>
          <a:blip r:embed="rId2" cstate="print"/>
          <a:srcRect/>
          <a:stretch>
            <a:fillRect/>
          </a:stretch>
        </p:blipFill>
        <p:spPr bwMode="auto">
          <a:xfrm>
            <a:off x="0" y="914400"/>
            <a:ext cx="9144000" cy="5929312"/>
          </a:xfrm>
          <a:prstGeom prst="rect">
            <a:avLst/>
          </a:prstGeom>
          <a:noFill/>
          <a:ln w="76200">
            <a:solidFill>
              <a:schemeClr val="accent2"/>
            </a:solidFill>
            <a:miter lim="800000"/>
            <a:headEnd/>
            <a:tailEnd/>
          </a:ln>
        </p:spPr>
      </p:pic>
      <p:sp>
        <p:nvSpPr>
          <p:cNvPr id="490501" name="Rectangle 8"/>
          <p:cNvSpPr>
            <a:spLocks noChangeArrowheads="1"/>
          </p:cNvSpPr>
          <p:nvPr/>
        </p:nvSpPr>
        <p:spPr bwMode="auto">
          <a:xfrm>
            <a:off x="5715000" y="6629400"/>
            <a:ext cx="3048000" cy="214313"/>
          </a:xfrm>
          <a:prstGeom prst="rect">
            <a:avLst/>
          </a:prstGeom>
          <a:noFill/>
          <a:ln w="9525" algn="ctr">
            <a:noFill/>
            <a:miter lim="800000"/>
            <a:headEnd/>
            <a:tailEnd/>
          </a:ln>
        </p:spPr>
        <p:txBody>
          <a:bodyPr>
            <a:spAutoFit/>
          </a:bodyPr>
          <a:lstStyle/>
          <a:p>
            <a:pPr algn="r" eaLnBrk="0" hangingPunct="0"/>
            <a:r>
              <a:rPr lang="en-US" sz="800" b="1">
                <a:solidFill>
                  <a:prstClr val="black"/>
                </a:solidFill>
                <a:latin typeface="Verdana" pitchFamily="34" charset="0"/>
              </a:rPr>
              <a:t>Copyright © 2010 Ryan P. Murphy</a:t>
            </a:r>
            <a:endParaRPr lang="en-US" sz="8800">
              <a:solidFill>
                <a:prstClr val="black"/>
              </a:solidFill>
              <a:latin typeface="Tahoma" pitchFamily="34" charset="0"/>
            </a:endParaRPr>
          </a:p>
        </p:txBody>
      </p:sp>
    </p:spTree>
    <p:extLst>
      <p:ext uri="{BB962C8B-B14F-4D97-AF65-F5344CB8AC3E}">
        <p14:creationId xmlns:p14="http://schemas.microsoft.com/office/powerpoint/2010/main" val="2098056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3" name="Rectangle 3"/>
          <p:cNvSpPr>
            <a:spLocks noGrp="1" noChangeArrowheads="1"/>
          </p:cNvSpPr>
          <p:nvPr>
            <p:ph idx="1"/>
          </p:nvPr>
        </p:nvSpPr>
        <p:spPr>
          <a:xfrm>
            <a:off x="76200" y="0"/>
            <a:ext cx="9067800" cy="6126163"/>
          </a:xfrm>
        </p:spPr>
        <p:txBody>
          <a:bodyPr>
            <a:normAutofit/>
          </a:bodyPr>
          <a:lstStyle/>
          <a:p>
            <a:pPr algn="ctr" eaLnBrk="1" hangingPunct="1"/>
            <a:r>
              <a:rPr lang="en-US" sz="4000" b="1" dirty="0" smtClean="0"/>
              <a:t>On the very last page in your textbook!!</a:t>
            </a:r>
          </a:p>
          <a:p>
            <a:pPr marL="0" indent="0" algn="ctr" eaLnBrk="1" hangingPunct="1">
              <a:buNone/>
            </a:pPr>
            <a:r>
              <a:rPr lang="en-US" sz="5400" b="1" dirty="0" smtClean="0">
                <a:solidFill>
                  <a:srgbClr val="FF0000"/>
                </a:solidFill>
                <a:latin typeface="Berlin Sans FB Demi" pitchFamily="34" charset="0"/>
              </a:rPr>
              <a:t>YOU</a:t>
            </a:r>
            <a:r>
              <a:rPr lang="en-US" sz="5400" b="1" dirty="0" smtClean="0">
                <a:latin typeface="Berlin Sans FB Demi" pitchFamily="34" charset="0"/>
              </a:rPr>
              <a:t> </a:t>
            </a:r>
            <a:r>
              <a:rPr lang="en-US" sz="5400" b="1" dirty="0" smtClean="0">
                <a:solidFill>
                  <a:srgbClr val="00B0F0"/>
                </a:solidFill>
                <a:latin typeface="Berlin Sans FB Demi" pitchFamily="34" charset="0"/>
              </a:rPr>
              <a:t>MUST</a:t>
            </a:r>
            <a:r>
              <a:rPr lang="en-US" sz="5400" b="1" dirty="0" smtClean="0">
                <a:latin typeface="Berlin Sans FB Demi" pitchFamily="34" charset="0"/>
              </a:rPr>
              <a:t> </a:t>
            </a:r>
            <a:r>
              <a:rPr lang="en-US" sz="5400" b="1" dirty="0" smtClean="0">
                <a:solidFill>
                  <a:srgbClr val="FF0000"/>
                </a:solidFill>
                <a:latin typeface="Berlin Sans FB Demi" pitchFamily="34" charset="0"/>
              </a:rPr>
              <a:t>KNOW THEM!!!</a:t>
            </a:r>
          </a:p>
        </p:txBody>
      </p:sp>
      <p:pic>
        <p:nvPicPr>
          <p:cNvPr id="593924" name="Picture 5"/>
          <p:cNvPicPr>
            <a:picLocks noChangeAspect="1" noChangeArrowheads="1"/>
          </p:cNvPicPr>
          <p:nvPr/>
        </p:nvPicPr>
        <p:blipFill>
          <a:blip r:embed="rId2" cstate="print"/>
          <a:srcRect/>
          <a:stretch>
            <a:fillRect/>
          </a:stretch>
        </p:blipFill>
        <p:spPr bwMode="auto">
          <a:xfrm>
            <a:off x="228600" y="1981200"/>
            <a:ext cx="8686800" cy="4572000"/>
          </a:xfrm>
          <a:prstGeom prst="rect">
            <a:avLst/>
          </a:prstGeom>
          <a:noFill/>
          <a:ln w="9525">
            <a:noFill/>
            <a:miter lim="800000"/>
            <a:headEnd/>
            <a:tailEnd/>
          </a:ln>
        </p:spPr>
      </p:pic>
      <p:sp>
        <p:nvSpPr>
          <p:cNvPr id="593925" name="Rectangle 8"/>
          <p:cNvSpPr>
            <a:spLocks noChangeArrowheads="1"/>
          </p:cNvSpPr>
          <p:nvPr/>
        </p:nvSpPr>
        <p:spPr bwMode="auto">
          <a:xfrm>
            <a:off x="5715000" y="6629400"/>
            <a:ext cx="3048000" cy="214313"/>
          </a:xfrm>
          <a:prstGeom prst="rect">
            <a:avLst/>
          </a:prstGeom>
          <a:noFill/>
          <a:ln w="9525" algn="ctr">
            <a:noFill/>
            <a:miter lim="800000"/>
            <a:headEnd/>
            <a:tailEnd/>
          </a:ln>
        </p:spPr>
        <p:txBody>
          <a:bodyPr>
            <a:spAutoFit/>
          </a:bodyPr>
          <a:lstStyle/>
          <a:p>
            <a:pPr algn="r" eaLnBrk="0" hangingPunct="0"/>
            <a:r>
              <a:rPr lang="en-US" sz="800" b="1">
                <a:solidFill>
                  <a:prstClr val="black"/>
                </a:solidFill>
                <a:latin typeface="Verdana" pitchFamily="34" charset="0"/>
              </a:rPr>
              <a:t>Copyright © 2010 Ryan P. Murphy</a:t>
            </a:r>
            <a:endParaRPr lang="en-US" sz="8800">
              <a:solidFill>
                <a:prstClr val="black"/>
              </a:solidFill>
              <a:latin typeface="Tahoma" pitchFamily="34" charset="0"/>
            </a:endParaRPr>
          </a:p>
        </p:txBody>
      </p:sp>
    </p:spTree>
    <p:extLst>
      <p:ext uri="{BB962C8B-B14F-4D97-AF65-F5344CB8AC3E}">
        <p14:creationId xmlns:p14="http://schemas.microsoft.com/office/powerpoint/2010/main" val="1842622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3559</TotalTime>
  <Words>3138</Words>
  <Application>Microsoft Office PowerPoint</Application>
  <PresentationFormat>Ekran Gösterisi (4:3)</PresentationFormat>
  <Paragraphs>390</Paragraphs>
  <Slides>44</Slides>
  <Notes>0</Notes>
  <HiddenSlides>0</HiddenSlides>
  <MMClips>0</MMClips>
  <ScaleCrop>false</ScaleCrop>
  <HeadingPairs>
    <vt:vector size="4" baseType="variant">
      <vt:variant>
        <vt:lpstr>Tema</vt:lpstr>
      </vt:variant>
      <vt:variant>
        <vt:i4>2</vt:i4>
      </vt:variant>
      <vt:variant>
        <vt:lpstr>Slayt Başlıkları</vt:lpstr>
      </vt:variant>
      <vt:variant>
        <vt:i4>44</vt:i4>
      </vt:variant>
    </vt:vector>
  </HeadingPairs>
  <TitlesOfParts>
    <vt:vector size="46" baseType="lpstr">
      <vt:lpstr>Office Theme</vt:lpstr>
      <vt:lpstr>2_Default Design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Marnie</dc:creator>
  <cp:lastModifiedBy>WİN 10</cp:lastModifiedBy>
  <cp:revision>318</cp:revision>
  <dcterms:created xsi:type="dcterms:W3CDTF">2007-02-05T00:24:02Z</dcterms:created>
  <dcterms:modified xsi:type="dcterms:W3CDTF">2023-07-22T06:55:25Z</dcterms:modified>
</cp:coreProperties>
</file>