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664E"/>
    <a:srgbClr val="680E17"/>
    <a:srgbClr val="37287B"/>
    <a:srgbClr val="5146AF"/>
    <a:srgbClr val="DA5431"/>
    <a:srgbClr val="1A1A1A"/>
    <a:srgbClr val="FFD41D"/>
    <a:srgbClr val="FFE471"/>
    <a:srgbClr val="FDBC00"/>
    <a:srgbClr val="FFD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3" d="100"/>
          <a:sy n="103" d="100"/>
        </p:scale>
        <p:origin x="-426" y="6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3/7/2021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350110"/>
            <a:ext cx="8272947" cy="1527050"/>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57200" y="2877160"/>
            <a:ext cx="8229600" cy="880830"/>
          </a:xfrm>
        </p:spPr>
        <p:txBody>
          <a:bodyPr>
            <a:normAutofit/>
          </a:bodyPr>
          <a:lstStyle>
            <a:lvl1pPr marL="0" indent="0" algn="l">
              <a:buNone/>
              <a:defRPr sz="2800" b="0" i="0">
                <a:solidFill>
                  <a:srgbClr val="E0664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3011"/>
            <a:ext cx="8246070" cy="89984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0730" y="1350111"/>
            <a:ext cx="8246070" cy="3417152"/>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60824"/>
            <a:ext cx="6410827" cy="763525"/>
          </a:xfrm>
        </p:spPr>
        <p:txBody>
          <a:bodyPr>
            <a:normAutofit/>
          </a:bodyPr>
          <a:lstStyle>
            <a:lvl1pPr algn="l">
              <a:defRPr sz="3600">
                <a:solidFill>
                  <a:srgbClr val="E0664E"/>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57200" y="1323749"/>
            <a:ext cx="6393606" cy="3344113"/>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3/7/2021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1232" y="135155"/>
            <a:ext cx="8076896" cy="90286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641238"/>
            <a:ext cx="4040188" cy="479822"/>
          </a:xfrm>
        </p:spPr>
        <p:txBody>
          <a:bodyPr anchor="b"/>
          <a:lstStyle>
            <a:lvl1pPr marL="0" indent="0" algn="ctr">
              <a:buNone/>
              <a:defRPr sz="2400" b="1">
                <a:solidFill>
                  <a:srgbClr val="E0664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113635"/>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641238"/>
            <a:ext cx="4041775" cy="479822"/>
          </a:xfrm>
        </p:spPr>
        <p:txBody>
          <a:bodyPr anchor="b"/>
          <a:lstStyle>
            <a:lvl1pPr marL="0" indent="0" algn="ctr">
              <a:buNone/>
              <a:defRPr sz="2400" b="1">
                <a:solidFill>
                  <a:srgbClr val="E0664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113635"/>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3/7/2021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3/7/2021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3/7/2021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litcharts.com/literary-devices-and-terms/epizeuxi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n.wikipedia.org/wiki/Prosopopoeia"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err="1" smtClean="0"/>
              <a:t>Early</a:t>
            </a:r>
            <a:r>
              <a:rPr lang="tr-TR" dirty="0" smtClean="0"/>
              <a:t> Modern English</a:t>
            </a:r>
            <a:br>
              <a:rPr lang="tr-TR" dirty="0" smtClean="0"/>
            </a:br>
            <a:endParaRPr lang="en-US" dirty="0"/>
          </a:p>
        </p:txBody>
      </p:sp>
      <p:sp>
        <p:nvSpPr>
          <p:cNvPr id="5" name="Dikdörtgen 4"/>
          <p:cNvSpPr/>
          <p:nvPr/>
        </p:nvSpPr>
        <p:spPr>
          <a:xfrm>
            <a:off x="0" y="4098800"/>
            <a:ext cx="4572000" cy="369332"/>
          </a:xfrm>
          <a:prstGeom prst="rect">
            <a:avLst/>
          </a:prstGeom>
        </p:spPr>
        <p:txBody>
          <a:bodyPr>
            <a:spAutoFit/>
          </a:bodyPr>
          <a:lstStyle/>
          <a:p>
            <a:r>
              <a:rPr lang="tr-TR" dirty="0" smtClean="0"/>
              <a:t>Source: https</a:t>
            </a:r>
            <a:r>
              <a:rPr lang="tr-TR" dirty="0"/>
              <a:t>://</a:t>
            </a:r>
            <a:r>
              <a:rPr lang="tr-TR" dirty="0" smtClean="0"/>
              <a:t>public.oed.com</a:t>
            </a:r>
            <a:endParaRPr lang="tr-TR"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Boundaries of time and place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2400" dirty="0"/>
              <a:t>The early modern English period follows the Middle English period towards the end of the fifteenth century and coincides closely with the Tudor (1485–1603) and Stuart (1603-1714) dynasties. </a:t>
            </a:r>
            <a:endParaRPr lang="tr-TR" sz="2400" dirty="0" smtClean="0"/>
          </a:p>
          <a:p>
            <a:pPr marL="0" indent="0">
              <a:buNone/>
            </a:pPr>
            <a:r>
              <a:rPr lang="en-GB" sz="2400" dirty="0" smtClean="0"/>
              <a:t>The </a:t>
            </a:r>
            <a:r>
              <a:rPr lang="en-GB" sz="2400" dirty="0"/>
              <a:t>battle of Bosworth (1485) marked the end of the long period of civil war known as the Wars of the Roses and the establishment of the Tudor dynasty under Henry VII (1485–1509), which brought a greater degree of stable centralized government to England.</a:t>
            </a:r>
            <a:endParaRPr lang="en-US" sz="2400"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Boundaries of time and place</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The end of the period is marked by the religious and political settlement of the ‘Glorious Revolution’ (1688), the transition to the Augustan age during the reign of Queen Anne (1702–14), and the achievement of political unity within the British Isles through the Act of Union between England and Scotland (1707).</a:t>
            </a:r>
            <a:endParaRPr lang="en-US" sz="2400" dirty="0"/>
          </a:p>
        </p:txBody>
      </p:sp>
    </p:spTree>
    <p:extLst>
      <p:ext uri="{BB962C8B-B14F-4D97-AF65-F5344CB8AC3E}">
        <p14:creationId xmlns:p14="http://schemas.microsoft.com/office/powerpoint/2010/main" val="1583955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Boundaries of time and place</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The defining events of the sixteenth century were those of the Reformation, initiated under Henry VIII in the 1530s, which severed both religious and political links with Catholic Europe</a:t>
            </a:r>
            <a:r>
              <a:rPr lang="en-GB" sz="2400" dirty="0" smtClean="0"/>
              <a:t>.</a:t>
            </a:r>
            <a:endParaRPr lang="tr-TR" sz="2400" dirty="0" smtClean="0"/>
          </a:p>
          <a:p>
            <a:pPr marL="0" indent="0">
              <a:buNone/>
            </a:pPr>
            <a:r>
              <a:rPr lang="en-GB" sz="2400" dirty="0" smtClean="0"/>
              <a:t> </a:t>
            </a:r>
            <a:r>
              <a:rPr lang="en-GB" sz="2400" dirty="0"/>
              <a:t>During the seventeenth century the new science gradually achieved prominence, beginning with the writings of Francis Bacon (1561-1626) and issuing in the foundation of the Royal Society (chartered in 1662).</a:t>
            </a:r>
            <a:endParaRPr lang="en-US" sz="2400" dirty="0"/>
          </a:p>
        </p:txBody>
      </p:sp>
    </p:spTree>
    <p:extLst>
      <p:ext uri="{BB962C8B-B14F-4D97-AF65-F5344CB8AC3E}">
        <p14:creationId xmlns:p14="http://schemas.microsoft.com/office/powerpoint/2010/main" val="215152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Boundaries of time and place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2400" dirty="0"/>
              <a:t>At the start of our period English was spoken throughout England except in western Cornwall, where it was rapidly replacing Cornish.</a:t>
            </a:r>
          </a:p>
          <a:p>
            <a:pPr marL="0" indent="0">
              <a:buNone/>
            </a:pPr>
            <a:endParaRPr lang="en-GB" sz="2400" dirty="0"/>
          </a:p>
          <a:p>
            <a:pPr marL="0" indent="0">
              <a:buNone/>
            </a:pPr>
            <a:r>
              <a:rPr lang="tr-TR" sz="2400" dirty="0" smtClean="0"/>
              <a:t>«</a:t>
            </a:r>
            <a:r>
              <a:rPr lang="en-GB" sz="2400" i="1" dirty="0" smtClean="0"/>
              <a:t>The </a:t>
            </a:r>
            <a:r>
              <a:rPr lang="en-GB" sz="2400" i="1" dirty="0"/>
              <a:t>English </a:t>
            </a:r>
            <a:r>
              <a:rPr lang="en-GB" sz="2400" i="1" dirty="0" err="1"/>
              <a:t>speach</a:t>
            </a:r>
            <a:r>
              <a:rPr lang="en-GB" sz="2400" i="1" dirty="0"/>
              <a:t> doth still </a:t>
            </a:r>
            <a:r>
              <a:rPr lang="en-GB" sz="2400" i="1" dirty="0" err="1"/>
              <a:t>encroche</a:t>
            </a:r>
            <a:r>
              <a:rPr lang="en-GB" sz="2400" i="1" dirty="0"/>
              <a:t> </a:t>
            </a:r>
            <a:r>
              <a:rPr lang="en-GB" sz="2400" i="1" dirty="0" err="1"/>
              <a:t>vpon</a:t>
            </a:r>
            <a:r>
              <a:rPr lang="en-GB" sz="2400" i="1" dirty="0"/>
              <a:t> it [Cornish], and hath </a:t>
            </a:r>
            <a:r>
              <a:rPr lang="en-GB" sz="2400" i="1" dirty="0" err="1"/>
              <a:t>driuen</a:t>
            </a:r>
            <a:r>
              <a:rPr lang="en-GB" sz="2400" i="1" dirty="0"/>
              <a:t> the same into the </a:t>
            </a:r>
            <a:r>
              <a:rPr lang="en-GB" sz="2400" i="1" dirty="0" err="1"/>
              <a:t>vttermost</a:t>
            </a:r>
            <a:r>
              <a:rPr lang="en-GB" sz="2400" i="1" dirty="0"/>
              <a:t> skirts of the shire. Most of the Inhabitants can no word of Cornish; but very few are ignorant of the English</a:t>
            </a:r>
            <a:r>
              <a:rPr lang="en-GB" sz="2400" i="1" dirty="0" smtClean="0"/>
              <a:t>.</a:t>
            </a:r>
            <a:r>
              <a:rPr lang="tr-TR" sz="2400" i="1" dirty="0" smtClean="0"/>
              <a:t>»</a:t>
            </a:r>
          </a:p>
          <a:p>
            <a:pPr marL="0" indent="0">
              <a:buNone/>
            </a:pPr>
            <a:r>
              <a:rPr lang="en-GB" sz="2400" dirty="0" smtClean="0"/>
              <a:t>Richard </a:t>
            </a:r>
            <a:r>
              <a:rPr lang="en-GB" sz="2400" dirty="0"/>
              <a:t>Carew, The Survey of Cornwall (1602)</a:t>
            </a:r>
            <a:endParaRPr lang="en-US" sz="2400" dirty="0"/>
          </a:p>
        </p:txBody>
      </p:sp>
    </p:spTree>
    <p:extLst>
      <p:ext uri="{BB962C8B-B14F-4D97-AF65-F5344CB8AC3E}">
        <p14:creationId xmlns:p14="http://schemas.microsoft.com/office/powerpoint/2010/main" val="3596853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Variations in English</a:t>
            </a:r>
          </a:p>
        </p:txBody>
      </p:sp>
      <p:sp>
        <p:nvSpPr>
          <p:cNvPr id="3" name="Content Placeholder 2"/>
          <p:cNvSpPr>
            <a:spLocks noGrp="1"/>
          </p:cNvSpPr>
          <p:nvPr>
            <p:ph idx="1"/>
          </p:nvPr>
        </p:nvSpPr>
        <p:spPr/>
        <p:txBody>
          <a:bodyPr>
            <a:normAutofit/>
          </a:bodyPr>
          <a:lstStyle/>
          <a:p>
            <a:pPr marL="0" indent="0">
              <a:buNone/>
            </a:pPr>
            <a:r>
              <a:rPr lang="en-GB" sz="2400" dirty="0"/>
              <a:t>During the Middle English period numerous regional dialects existed in England and Scotland. Middle English manuscripts, even copies of the same work, differ linguistically from one another to a greater or lesser degree. In the later Middle Ages London gradually emerged as the seat of administration and the court. The speech of the capital acquired social prestige and written forms of it became usual in official documents and literature, though it could only loosely be called a ‘standard’. </a:t>
            </a:r>
            <a:endParaRPr lang="en-US" sz="2400" dirty="0"/>
          </a:p>
        </p:txBody>
      </p:sp>
    </p:spTree>
    <p:extLst>
      <p:ext uri="{BB962C8B-B14F-4D97-AF65-F5344CB8AC3E}">
        <p14:creationId xmlns:p14="http://schemas.microsoft.com/office/powerpoint/2010/main" val="4049282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Variations in English</a:t>
            </a:r>
          </a:p>
        </p:txBody>
      </p:sp>
      <p:sp>
        <p:nvSpPr>
          <p:cNvPr id="3" name="Content Placeholder 2"/>
          <p:cNvSpPr>
            <a:spLocks noGrp="1"/>
          </p:cNvSpPr>
          <p:nvPr>
            <p:ph idx="1"/>
          </p:nvPr>
        </p:nvSpPr>
        <p:spPr/>
        <p:txBody>
          <a:bodyPr>
            <a:normAutofit/>
          </a:bodyPr>
          <a:lstStyle/>
          <a:p>
            <a:pPr marL="0" indent="0">
              <a:buNone/>
            </a:pPr>
            <a:r>
              <a:rPr lang="en-GB" sz="2400" dirty="0"/>
              <a:t>Since printing was based in London this form of English was adopted by the early printers. But Caxton himself was acutely aware of variation and change within English.</a:t>
            </a:r>
          </a:p>
          <a:p>
            <a:pPr marL="0" indent="0">
              <a:buNone/>
            </a:pPr>
            <a:endParaRPr lang="en-GB" sz="2400" dirty="0"/>
          </a:p>
          <a:p>
            <a:pPr marL="0" indent="0">
              <a:buNone/>
            </a:pPr>
            <a:r>
              <a:rPr lang="tr-TR" sz="2400" i="1" dirty="0" smtClean="0"/>
              <a:t>«</a:t>
            </a:r>
            <a:r>
              <a:rPr lang="en-GB" sz="2400" i="1" dirty="0" err="1" smtClean="0"/>
              <a:t>Certaynly</a:t>
            </a:r>
            <a:r>
              <a:rPr lang="en-GB" sz="2400" i="1" dirty="0" smtClean="0"/>
              <a:t> </a:t>
            </a:r>
            <a:r>
              <a:rPr lang="en-GB" sz="2400" i="1" dirty="0"/>
              <a:t>our </a:t>
            </a:r>
            <a:r>
              <a:rPr lang="en-GB" sz="2400" i="1" dirty="0" err="1"/>
              <a:t>langage</a:t>
            </a:r>
            <a:r>
              <a:rPr lang="en-GB" sz="2400" i="1" dirty="0"/>
              <a:t> now </a:t>
            </a:r>
            <a:r>
              <a:rPr lang="en-GB" sz="2400" i="1" dirty="0" err="1"/>
              <a:t>vsed</a:t>
            </a:r>
            <a:r>
              <a:rPr lang="en-GB" sz="2400" i="1" dirty="0"/>
              <a:t> </a:t>
            </a:r>
            <a:r>
              <a:rPr lang="en-GB" sz="2400" i="1" dirty="0" err="1"/>
              <a:t>varyeth</a:t>
            </a:r>
            <a:r>
              <a:rPr lang="en-GB" sz="2400" i="1" dirty="0"/>
              <a:t> </a:t>
            </a:r>
            <a:r>
              <a:rPr lang="en-GB" sz="2400" i="1" dirty="0" err="1"/>
              <a:t>ferre</a:t>
            </a:r>
            <a:r>
              <a:rPr lang="en-GB" sz="2400" i="1" dirty="0"/>
              <a:t> from that which was </a:t>
            </a:r>
            <a:r>
              <a:rPr lang="en-GB" sz="2400" i="1" dirty="0" err="1"/>
              <a:t>vsed</a:t>
            </a:r>
            <a:r>
              <a:rPr lang="en-GB" sz="2400" i="1" dirty="0"/>
              <a:t> and spoken </a:t>
            </a:r>
            <a:r>
              <a:rPr lang="en-GB" sz="2400" i="1" dirty="0" err="1"/>
              <a:t>whan</a:t>
            </a:r>
            <a:r>
              <a:rPr lang="en-GB" sz="2400" i="1" dirty="0"/>
              <a:t> I was borne</a:t>
            </a:r>
            <a:r>
              <a:rPr lang="en-GB" sz="2400" i="1" dirty="0" smtClean="0"/>
              <a:t>.</a:t>
            </a:r>
            <a:r>
              <a:rPr lang="tr-TR" sz="2400" i="1" dirty="0" smtClean="0"/>
              <a:t>»</a:t>
            </a:r>
          </a:p>
          <a:p>
            <a:pPr marL="0" indent="0">
              <a:buNone/>
            </a:pPr>
            <a:r>
              <a:rPr lang="en-GB" sz="2400" dirty="0" smtClean="0"/>
              <a:t> </a:t>
            </a:r>
            <a:r>
              <a:rPr lang="en-GB" sz="2400" dirty="0"/>
              <a:t>William Caxton, Prologue to </a:t>
            </a:r>
            <a:r>
              <a:rPr lang="en-GB" sz="2400" dirty="0" err="1"/>
              <a:t>Eneydos</a:t>
            </a:r>
            <a:r>
              <a:rPr lang="en-GB" sz="2400" dirty="0"/>
              <a:t> (1490).</a:t>
            </a:r>
            <a:endParaRPr lang="en-US" sz="2400" dirty="0"/>
          </a:p>
        </p:txBody>
      </p:sp>
    </p:spTree>
    <p:extLst>
      <p:ext uri="{BB962C8B-B14F-4D97-AF65-F5344CB8AC3E}">
        <p14:creationId xmlns:p14="http://schemas.microsoft.com/office/powerpoint/2010/main" val="129388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Variations in English</a:t>
            </a:r>
          </a:p>
        </p:txBody>
      </p:sp>
      <p:sp>
        <p:nvSpPr>
          <p:cNvPr id="3" name="Content Placeholder 2"/>
          <p:cNvSpPr>
            <a:spLocks noGrp="1"/>
          </p:cNvSpPr>
          <p:nvPr>
            <p:ph idx="1"/>
          </p:nvPr>
        </p:nvSpPr>
        <p:spPr/>
        <p:txBody>
          <a:bodyPr>
            <a:normAutofit/>
          </a:bodyPr>
          <a:lstStyle/>
          <a:p>
            <a:pPr marL="0" indent="0">
              <a:buNone/>
            </a:pPr>
            <a:r>
              <a:rPr lang="en-GB" sz="2400" dirty="0"/>
              <a:t>Since printing was based in London this form of English was adopted by the early printers. But Caxton himself was acutely aware of variation and change within English.</a:t>
            </a:r>
          </a:p>
          <a:p>
            <a:pPr marL="0" indent="0">
              <a:buNone/>
            </a:pPr>
            <a:endParaRPr lang="en-GB" sz="2400" dirty="0"/>
          </a:p>
          <a:p>
            <a:pPr marL="0" indent="0">
              <a:buNone/>
            </a:pPr>
            <a:r>
              <a:rPr lang="tr-TR" sz="2400" i="1" dirty="0" smtClean="0"/>
              <a:t>«</a:t>
            </a:r>
            <a:r>
              <a:rPr lang="en-GB" sz="2400" i="1" dirty="0" err="1" smtClean="0"/>
              <a:t>Certaynly</a:t>
            </a:r>
            <a:r>
              <a:rPr lang="en-GB" sz="2400" i="1" dirty="0" smtClean="0"/>
              <a:t> </a:t>
            </a:r>
            <a:r>
              <a:rPr lang="en-GB" sz="2400" i="1" dirty="0"/>
              <a:t>our </a:t>
            </a:r>
            <a:r>
              <a:rPr lang="en-GB" sz="2400" i="1" dirty="0" err="1"/>
              <a:t>langage</a:t>
            </a:r>
            <a:r>
              <a:rPr lang="en-GB" sz="2400" i="1" dirty="0"/>
              <a:t> now </a:t>
            </a:r>
            <a:r>
              <a:rPr lang="en-GB" sz="2400" i="1" dirty="0" err="1"/>
              <a:t>vsed</a:t>
            </a:r>
            <a:r>
              <a:rPr lang="en-GB" sz="2400" i="1" dirty="0"/>
              <a:t> </a:t>
            </a:r>
            <a:r>
              <a:rPr lang="en-GB" sz="2400" i="1" dirty="0" err="1"/>
              <a:t>varyeth</a:t>
            </a:r>
            <a:r>
              <a:rPr lang="en-GB" sz="2400" i="1" dirty="0"/>
              <a:t> </a:t>
            </a:r>
            <a:r>
              <a:rPr lang="en-GB" sz="2400" i="1" dirty="0" err="1"/>
              <a:t>ferre</a:t>
            </a:r>
            <a:r>
              <a:rPr lang="en-GB" sz="2400" i="1" dirty="0"/>
              <a:t> from that which was </a:t>
            </a:r>
            <a:r>
              <a:rPr lang="en-GB" sz="2400" i="1" dirty="0" err="1"/>
              <a:t>vsed</a:t>
            </a:r>
            <a:r>
              <a:rPr lang="en-GB" sz="2400" i="1" dirty="0"/>
              <a:t> and spoken </a:t>
            </a:r>
            <a:r>
              <a:rPr lang="en-GB" sz="2400" i="1" dirty="0" err="1"/>
              <a:t>whan</a:t>
            </a:r>
            <a:r>
              <a:rPr lang="en-GB" sz="2400" i="1" dirty="0"/>
              <a:t> I was borne</a:t>
            </a:r>
            <a:r>
              <a:rPr lang="en-GB" sz="2400" i="1" dirty="0" smtClean="0"/>
              <a:t>.</a:t>
            </a:r>
            <a:r>
              <a:rPr lang="tr-TR" sz="2400" i="1" dirty="0" smtClean="0"/>
              <a:t>»</a:t>
            </a:r>
          </a:p>
          <a:p>
            <a:pPr marL="0" indent="0">
              <a:buNone/>
            </a:pPr>
            <a:r>
              <a:rPr lang="en-GB" sz="2400" dirty="0" smtClean="0"/>
              <a:t> </a:t>
            </a:r>
            <a:r>
              <a:rPr lang="en-GB" sz="2400" dirty="0"/>
              <a:t>William Caxton, Prologue to </a:t>
            </a:r>
            <a:r>
              <a:rPr lang="en-GB" sz="2400" dirty="0" err="1"/>
              <a:t>Eneydos</a:t>
            </a:r>
            <a:r>
              <a:rPr lang="en-GB" sz="2400" dirty="0"/>
              <a:t> (1490).</a:t>
            </a:r>
            <a:endParaRPr lang="en-US" sz="2400" dirty="0"/>
          </a:p>
        </p:txBody>
      </p:sp>
    </p:spTree>
    <p:extLst>
      <p:ext uri="{BB962C8B-B14F-4D97-AF65-F5344CB8AC3E}">
        <p14:creationId xmlns:p14="http://schemas.microsoft.com/office/powerpoint/2010/main" val="3174956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Variations in English</a:t>
            </a:r>
          </a:p>
        </p:txBody>
      </p:sp>
      <p:sp>
        <p:nvSpPr>
          <p:cNvPr id="3" name="Content Placeholder 2"/>
          <p:cNvSpPr>
            <a:spLocks noGrp="1"/>
          </p:cNvSpPr>
          <p:nvPr>
            <p:ph idx="1"/>
          </p:nvPr>
        </p:nvSpPr>
        <p:spPr/>
        <p:txBody>
          <a:bodyPr>
            <a:normAutofit/>
          </a:bodyPr>
          <a:lstStyle/>
          <a:p>
            <a:pPr marL="0" indent="0">
              <a:buNone/>
            </a:pPr>
            <a:r>
              <a:rPr lang="tr-TR" sz="2400" i="1" dirty="0" smtClean="0"/>
              <a:t>«</a:t>
            </a:r>
            <a:r>
              <a:rPr lang="en-GB" sz="2400" i="1" dirty="0" smtClean="0"/>
              <a:t>Pronouncing </a:t>
            </a:r>
            <a:r>
              <a:rPr lang="en-GB" sz="2400" i="1" dirty="0"/>
              <a:t>according as one would say at London I would eat more cheese if I had it, the Northern man </a:t>
            </a:r>
            <a:r>
              <a:rPr lang="en-GB" sz="2400" i="1" dirty="0" err="1"/>
              <a:t>saith</a:t>
            </a:r>
            <a:r>
              <a:rPr lang="en-GB" sz="2400" i="1" dirty="0"/>
              <a:t> Ay </a:t>
            </a:r>
            <a:r>
              <a:rPr lang="en-GB" sz="2400" i="1" dirty="0" err="1"/>
              <a:t>suld</a:t>
            </a:r>
            <a:r>
              <a:rPr lang="en-GB" sz="2400" i="1" dirty="0"/>
              <a:t> eat mare cheese gin ay </a:t>
            </a:r>
            <a:r>
              <a:rPr lang="en-GB" sz="2400" i="1" dirty="0" err="1"/>
              <a:t>hadet</a:t>
            </a:r>
            <a:r>
              <a:rPr lang="en-GB" sz="2400" i="1" dirty="0"/>
              <a:t>, and the </a:t>
            </a:r>
            <a:r>
              <a:rPr lang="en-GB" sz="2400" i="1" dirty="0" err="1"/>
              <a:t>Westerne</a:t>
            </a:r>
            <a:r>
              <a:rPr lang="en-GB" sz="2400" i="1" dirty="0"/>
              <a:t> man </a:t>
            </a:r>
            <a:r>
              <a:rPr lang="en-GB" sz="2400" i="1" dirty="0" err="1"/>
              <a:t>saith</a:t>
            </a:r>
            <a:r>
              <a:rPr lang="en-GB" sz="2400" i="1" dirty="0"/>
              <a:t> </a:t>
            </a:r>
            <a:r>
              <a:rPr lang="en-GB" sz="2400" i="1" dirty="0" err="1"/>
              <a:t>Chud</a:t>
            </a:r>
            <a:r>
              <a:rPr lang="en-GB" sz="2400" i="1" dirty="0"/>
              <a:t> eat more cheese an chad it</a:t>
            </a:r>
            <a:r>
              <a:rPr lang="en-GB" sz="2400" i="1" dirty="0" smtClean="0"/>
              <a:t>.</a:t>
            </a:r>
            <a:r>
              <a:rPr lang="tr-TR" sz="2400" i="1" dirty="0" smtClean="0"/>
              <a:t>»</a:t>
            </a:r>
            <a:r>
              <a:rPr lang="en-GB" sz="2400" i="1" dirty="0" smtClean="0"/>
              <a:t> </a:t>
            </a:r>
            <a:endParaRPr lang="tr-TR" sz="2400" i="1" dirty="0" smtClean="0"/>
          </a:p>
          <a:p>
            <a:pPr marL="0" indent="0">
              <a:buNone/>
            </a:pPr>
            <a:r>
              <a:rPr lang="en-GB" sz="2400" dirty="0" smtClean="0"/>
              <a:t>Richard </a:t>
            </a:r>
            <a:r>
              <a:rPr lang="en-GB" sz="2400" dirty="0" err="1"/>
              <a:t>Verstegan</a:t>
            </a:r>
            <a:r>
              <a:rPr lang="en-GB" sz="2400" dirty="0"/>
              <a:t>, A Restitution of Decayed Intelligence (1605).</a:t>
            </a:r>
            <a:endParaRPr lang="en-US" sz="2400" dirty="0"/>
          </a:p>
        </p:txBody>
      </p:sp>
    </p:spTree>
    <p:extLst>
      <p:ext uri="{BB962C8B-B14F-4D97-AF65-F5344CB8AC3E}">
        <p14:creationId xmlns:p14="http://schemas.microsoft.com/office/powerpoint/2010/main" val="34101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Variations in English</a:t>
            </a:r>
          </a:p>
        </p:txBody>
      </p:sp>
      <p:sp>
        <p:nvSpPr>
          <p:cNvPr id="3" name="Content Placeholder 2"/>
          <p:cNvSpPr>
            <a:spLocks noGrp="1"/>
          </p:cNvSpPr>
          <p:nvPr>
            <p:ph idx="1"/>
          </p:nvPr>
        </p:nvSpPr>
        <p:spPr/>
        <p:txBody>
          <a:bodyPr>
            <a:normAutofit fontScale="92500"/>
          </a:bodyPr>
          <a:lstStyle/>
          <a:p>
            <a:pPr marL="0" indent="0">
              <a:buNone/>
            </a:pPr>
            <a:r>
              <a:rPr lang="en-GB" sz="2400" i="1" dirty="0"/>
              <a:t>There was a stylized stage version of western speech, as, for example, used by Edgar when posing as a countryman in King Lear.</a:t>
            </a:r>
            <a:endParaRPr lang="tr-TR" sz="2400" i="1" dirty="0" smtClean="0"/>
          </a:p>
          <a:p>
            <a:pPr marL="0" indent="0">
              <a:buNone/>
            </a:pPr>
            <a:endParaRPr lang="tr-TR" sz="2400" i="1" dirty="0"/>
          </a:p>
          <a:p>
            <a:pPr marL="0" indent="0">
              <a:buNone/>
            </a:pPr>
            <a:r>
              <a:rPr lang="tr-TR" sz="2400" i="1" dirty="0" smtClean="0"/>
              <a:t>«</a:t>
            </a:r>
            <a:r>
              <a:rPr lang="en-GB" sz="2400" i="1" dirty="0" smtClean="0"/>
              <a:t>Good </a:t>
            </a:r>
            <a:r>
              <a:rPr lang="en-GB" sz="2400" i="1" dirty="0"/>
              <a:t>Gentleman </a:t>
            </a:r>
            <a:r>
              <a:rPr lang="en-GB" sz="2400" i="1" dirty="0" err="1"/>
              <a:t>goe</a:t>
            </a:r>
            <a:r>
              <a:rPr lang="en-GB" sz="2400" i="1" dirty="0"/>
              <a:t> your gate, let </a:t>
            </a:r>
            <a:r>
              <a:rPr lang="en-GB" sz="2400" i="1" dirty="0" err="1"/>
              <a:t>poore</a:t>
            </a:r>
            <a:r>
              <a:rPr lang="en-GB" sz="2400" i="1" dirty="0"/>
              <a:t> </a:t>
            </a:r>
            <a:r>
              <a:rPr lang="en-GB" sz="2400" i="1" dirty="0" err="1"/>
              <a:t>volke</a:t>
            </a:r>
            <a:r>
              <a:rPr lang="en-GB" sz="2400" i="1" dirty="0"/>
              <a:t> </a:t>
            </a:r>
            <a:r>
              <a:rPr lang="en-GB" sz="2400" i="1" dirty="0" err="1"/>
              <a:t>passe</a:t>
            </a:r>
            <a:r>
              <a:rPr lang="en-GB" sz="2400" i="1" dirty="0"/>
              <a:t>: and </a:t>
            </a:r>
            <a:r>
              <a:rPr lang="en-GB" sz="2400" i="1" dirty="0" err="1"/>
              <a:t>chud</a:t>
            </a:r>
            <a:r>
              <a:rPr lang="en-GB" sz="2400" i="1" dirty="0"/>
              <a:t> </a:t>
            </a:r>
            <a:r>
              <a:rPr lang="en-GB" sz="2400" i="1" dirty="0" err="1"/>
              <a:t>haue</a:t>
            </a:r>
            <a:r>
              <a:rPr lang="en-GB" sz="2400" i="1" dirty="0"/>
              <a:t> been </a:t>
            </a:r>
            <a:r>
              <a:rPr lang="en-GB" sz="2400" i="1" dirty="0" err="1"/>
              <a:t>zwaggar’d</a:t>
            </a:r>
            <a:r>
              <a:rPr lang="en-GB" sz="2400" i="1" dirty="0"/>
              <a:t> out of my life, it would not </a:t>
            </a:r>
            <a:r>
              <a:rPr lang="en-GB" sz="2400" i="1" dirty="0" err="1"/>
              <a:t>haue</a:t>
            </a:r>
            <a:r>
              <a:rPr lang="en-GB" sz="2400" i="1" dirty="0"/>
              <a:t> </a:t>
            </a:r>
            <a:r>
              <a:rPr lang="en-GB" sz="2400" i="1" dirty="0" err="1"/>
              <a:t>bene</a:t>
            </a:r>
            <a:r>
              <a:rPr lang="en-GB" sz="2400" i="1" dirty="0"/>
              <a:t> </a:t>
            </a:r>
            <a:r>
              <a:rPr lang="en-GB" sz="2400" i="1" dirty="0" err="1"/>
              <a:t>zo</a:t>
            </a:r>
            <a:r>
              <a:rPr lang="en-GB" sz="2400" i="1" dirty="0"/>
              <a:t> long by a </a:t>
            </a:r>
            <a:r>
              <a:rPr lang="en-GB" sz="2400" i="1" dirty="0" err="1"/>
              <a:t>vortnight</a:t>
            </a:r>
            <a:r>
              <a:rPr lang="en-GB" sz="2400" i="1" dirty="0"/>
              <a:t>: nay come not </a:t>
            </a:r>
            <a:r>
              <a:rPr lang="en-GB" sz="2400" i="1" dirty="0" err="1"/>
              <a:t>neere</a:t>
            </a:r>
            <a:r>
              <a:rPr lang="en-GB" sz="2400" i="1" dirty="0"/>
              <a:t> the </a:t>
            </a:r>
            <a:r>
              <a:rPr lang="en-GB" sz="2400" i="1" dirty="0" err="1"/>
              <a:t>olde</a:t>
            </a:r>
            <a:r>
              <a:rPr lang="en-GB" sz="2400" i="1" dirty="0"/>
              <a:t> man, </a:t>
            </a:r>
            <a:r>
              <a:rPr lang="en-GB" sz="2400" i="1" dirty="0" err="1"/>
              <a:t>keepe</a:t>
            </a:r>
            <a:r>
              <a:rPr lang="en-GB" sz="2400" i="1" dirty="0"/>
              <a:t> out </a:t>
            </a:r>
            <a:r>
              <a:rPr lang="en-GB" sz="2400" i="1" dirty="0" err="1"/>
              <a:t>cheuore</a:t>
            </a:r>
            <a:r>
              <a:rPr lang="en-GB" sz="2400" i="1" dirty="0"/>
              <a:t> ye, or </a:t>
            </a:r>
            <a:r>
              <a:rPr lang="en-GB" sz="2400" i="1" dirty="0" err="1"/>
              <a:t>ile</a:t>
            </a:r>
            <a:r>
              <a:rPr lang="en-GB" sz="2400" i="1" dirty="0"/>
              <a:t> try whether your </a:t>
            </a:r>
            <a:r>
              <a:rPr lang="en-GB" sz="2400" i="1" dirty="0" err="1"/>
              <a:t>costard</a:t>
            </a:r>
            <a:r>
              <a:rPr lang="en-GB" sz="2400" i="1" dirty="0"/>
              <a:t> or my bat be the harder, chill be </a:t>
            </a:r>
            <a:r>
              <a:rPr lang="en-GB" sz="2400" i="1" dirty="0" err="1"/>
              <a:t>plaine</a:t>
            </a:r>
            <a:r>
              <a:rPr lang="en-GB" sz="2400" i="1" dirty="0"/>
              <a:t> with </a:t>
            </a:r>
            <a:r>
              <a:rPr lang="en-GB" sz="2400" i="1" dirty="0" smtClean="0"/>
              <a:t>you.</a:t>
            </a:r>
            <a:r>
              <a:rPr lang="tr-TR" sz="2400" i="1" dirty="0" smtClean="0"/>
              <a:t>»</a:t>
            </a:r>
          </a:p>
          <a:p>
            <a:pPr marL="0" indent="0">
              <a:buNone/>
            </a:pPr>
            <a:r>
              <a:rPr lang="en-GB" sz="2400" i="1" dirty="0" smtClean="0"/>
              <a:t>Shakespeare</a:t>
            </a:r>
            <a:r>
              <a:rPr lang="en-GB" sz="2400" i="1" dirty="0"/>
              <a:t>, King Lear, IV. vi (2nd Quarto, 1619).</a:t>
            </a:r>
            <a:endParaRPr lang="en-US" sz="2400" dirty="0"/>
          </a:p>
        </p:txBody>
      </p:sp>
    </p:spTree>
    <p:extLst>
      <p:ext uri="{BB962C8B-B14F-4D97-AF65-F5344CB8AC3E}">
        <p14:creationId xmlns:p14="http://schemas.microsoft.com/office/powerpoint/2010/main" val="1587025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Attitudes to English</a:t>
            </a: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a:t>Early in the period, English was frequently compared unfavourably as a literary language with Latin. It was also initially seen as not possessing advantages over other European languages, as this dialogue shows</a:t>
            </a:r>
            <a:r>
              <a:rPr lang="en-GB" sz="2400" dirty="0" smtClean="0"/>
              <a:t>.</a:t>
            </a:r>
            <a:endParaRPr lang="tr-TR" sz="2400" dirty="0" smtClean="0"/>
          </a:p>
          <a:p>
            <a:pPr marL="0" indent="0">
              <a:buNone/>
            </a:pPr>
            <a:r>
              <a:rPr lang="tr-TR" sz="2400" i="1" dirty="0" smtClean="0"/>
              <a:t>«</a:t>
            </a:r>
            <a:r>
              <a:rPr lang="en-GB" sz="2400" i="1" dirty="0" smtClean="0"/>
              <a:t>What </a:t>
            </a:r>
            <a:r>
              <a:rPr lang="en-GB" sz="2400" i="1" dirty="0" err="1"/>
              <a:t>thinke</a:t>
            </a:r>
            <a:r>
              <a:rPr lang="en-GB" sz="2400" i="1" dirty="0"/>
              <a:t> you of this English, </a:t>
            </a:r>
            <a:r>
              <a:rPr lang="en-GB" sz="2400" i="1" dirty="0" err="1"/>
              <a:t>tel</a:t>
            </a:r>
            <a:r>
              <a:rPr lang="en-GB" sz="2400" i="1" dirty="0"/>
              <a:t> me I pray you.’ ‘It is a language that </a:t>
            </a:r>
            <a:r>
              <a:rPr lang="en-GB" sz="2400" i="1" dirty="0" err="1"/>
              <a:t>wyl</a:t>
            </a:r>
            <a:r>
              <a:rPr lang="en-GB" sz="2400" i="1" dirty="0"/>
              <a:t> do you good in England but </a:t>
            </a:r>
            <a:r>
              <a:rPr lang="en-GB" sz="2400" i="1" dirty="0" err="1"/>
              <a:t>passe</a:t>
            </a:r>
            <a:r>
              <a:rPr lang="en-GB" sz="2400" i="1" dirty="0"/>
              <a:t> Dover, it is </a:t>
            </a:r>
            <a:r>
              <a:rPr lang="en-GB" sz="2400" i="1" dirty="0" err="1"/>
              <a:t>woorth</a:t>
            </a:r>
            <a:r>
              <a:rPr lang="en-GB" sz="2400" i="1" dirty="0"/>
              <a:t> nothing.’ ‘Is it not used then in other </a:t>
            </a:r>
            <a:r>
              <a:rPr lang="en-GB" sz="2400" i="1" dirty="0" err="1"/>
              <a:t>countreyes</a:t>
            </a:r>
            <a:r>
              <a:rPr lang="en-GB" sz="2400" i="1" dirty="0"/>
              <a:t>?’ ‘No sir, with whom </a:t>
            </a:r>
            <a:r>
              <a:rPr lang="en-GB" sz="2400" i="1" dirty="0" err="1"/>
              <a:t>wyl</a:t>
            </a:r>
            <a:r>
              <a:rPr lang="en-GB" sz="2400" i="1" dirty="0"/>
              <a:t> you that they </a:t>
            </a:r>
            <a:r>
              <a:rPr lang="en-GB" sz="2400" i="1" dirty="0" err="1"/>
              <a:t>speake</a:t>
            </a:r>
            <a:r>
              <a:rPr lang="en-GB" sz="2400" i="1" dirty="0"/>
              <a:t>?’ ‘With English </a:t>
            </a:r>
            <a:r>
              <a:rPr lang="en-GB" sz="2400" i="1" dirty="0" err="1"/>
              <a:t>marchants</a:t>
            </a:r>
            <a:r>
              <a:rPr lang="en-GB" sz="2400" i="1" dirty="0"/>
              <a:t>.’ ‘English </a:t>
            </a:r>
            <a:r>
              <a:rPr lang="en-GB" sz="2400" i="1" dirty="0" err="1"/>
              <a:t>marchantes</a:t>
            </a:r>
            <a:r>
              <a:rPr lang="en-GB" sz="2400" i="1" dirty="0"/>
              <a:t>, when they are out of England, it </a:t>
            </a:r>
            <a:r>
              <a:rPr lang="en-GB" sz="2400" i="1" dirty="0" err="1"/>
              <a:t>liketh</a:t>
            </a:r>
            <a:r>
              <a:rPr lang="en-GB" sz="2400" i="1" dirty="0"/>
              <a:t> hem not, and they doo not </a:t>
            </a:r>
            <a:r>
              <a:rPr lang="en-GB" sz="2400" i="1" dirty="0" err="1"/>
              <a:t>speake</a:t>
            </a:r>
            <a:r>
              <a:rPr lang="en-GB" sz="2400" i="1" dirty="0"/>
              <a:t> it</a:t>
            </a:r>
            <a:r>
              <a:rPr lang="en-GB" sz="2400" i="1" dirty="0" smtClean="0"/>
              <a:t>.’</a:t>
            </a:r>
            <a:r>
              <a:rPr lang="tr-TR" sz="2400" i="1" dirty="0" smtClean="0"/>
              <a:t>»</a:t>
            </a:r>
          </a:p>
          <a:p>
            <a:pPr marL="0" indent="0">
              <a:buNone/>
            </a:pPr>
            <a:r>
              <a:rPr lang="en-GB" sz="2400" i="1" dirty="0" smtClean="0"/>
              <a:t> </a:t>
            </a:r>
            <a:r>
              <a:rPr lang="en-GB" sz="2400" i="1" dirty="0"/>
              <a:t>John Florio, Florio his </a:t>
            </a:r>
            <a:r>
              <a:rPr lang="en-GB" sz="2400" i="1" dirty="0" err="1"/>
              <a:t>firste</a:t>
            </a:r>
            <a:r>
              <a:rPr lang="en-GB" sz="2400" i="1" dirty="0"/>
              <a:t> </a:t>
            </a:r>
            <a:r>
              <a:rPr lang="en-GB" sz="2400" i="1" dirty="0" err="1"/>
              <a:t>fruites</a:t>
            </a:r>
            <a:r>
              <a:rPr lang="en-GB" sz="2400" i="1" dirty="0"/>
              <a:t> (1578), </a:t>
            </a:r>
            <a:r>
              <a:rPr lang="en-GB" sz="2400" i="1" dirty="0" err="1"/>
              <a:t>ch.</a:t>
            </a:r>
            <a:r>
              <a:rPr lang="en-GB" sz="2400" i="1" dirty="0"/>
              <a:t> 27.</a:t>
            </a:r>
            <a:endParaRPr lang="en-US" sz="2400" dirty="0"/>
          </a:p>
        </p:txBody>
      </p:sp>
    </p:spTree>
    <p:extLst>
      <p:ext uri="{BB962C8B-B14F-4D97-AF65-F5344CB8AC3E}">
        <p14:creationId xmlns:p14="http://schemas.microsoft.com/office/powerpoint/2010/main" val="197459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Attitudes to English</a:t>
            </a: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a:t>The inferiority of English was often explained in terms of the mixed origin of its vocabulary.</a:t>
            </a:r>
          </a:p>
          <a:p>
            <a:pPr marL="0" indent="0">
              <a:buNone/>
            </a:pPr>
            <a:endParaRPr lang="en-GB" sz="2400" dirty="0"/>
          </a:p>
          <a:p>
            <a:pPr marL="0" indent="0">
              <a:buNone/>
            </a:pPr>
            <a:r>
              <a:rPr lang="tr-TR" sz="2400" i="1" dirty="0" smtClean="0"/>
              <a:t>«</a:t>
            </a:r>
            <a:r>
              <a:rPr lang="en-GB" sz="2400" i="1" dirty="0" smtClean="0"/>
              <a:t>It </a:t>
            </a:r>
            <a:r>
              <a:rPr lang="en-GB" sz="2400" i="1" dirty="0"/>
              <a:t>is a language confused, </a:t>
            </a:r>
            <a:r>
              <a:rPr lang="en-GB" sz="2400" i="1" dirty="0" err="1"/>
              <a:t>bepeesed</a:t>
            </a:r>
            <a:r>
              <a:rPr lang="en-GB" sz="2400" i="1" dirty="0"/>
              <a:t> with many tongues: it </a:t>
            </a:r>
            <a:r>
              <a:rPr lang="en-GB" sz="2400" i="1" dirty="0" err="1"/>
              <a:t>taketh</a:t>
            </a:r>
            <a:r>
              <a:rPr lang="en-GB" sz="2400" i="1" dirty="0"/>
              <a:t> many words of the </a:t>
            </a:r>
            <a:r>
              <a:rPr lang="en-GB" sz="2400" i="1" dirty="0" err="1"/>
              <a:t>latine</a:t>
            </a:r>
            <a:r>
              <a:rPr lang="en-GB" sz="2400" i="1" dirty="0"/>
              <a:t>, and </a:t>
            </a:r>
            <a:r>
              <a:rPr lang="en-GB" sz="2400" i="1" dirty="0" err="1"/>
              <a:t>mo</a:t>
            </a:r>
            <a:r>
              <a:rPr lang="en-GB" sz="2400" i="1" dirty="0"/>
              <a:t> from the French, and </a:t>
            </a:r>
            <a:r>
              <a:rPr lang="en-GB" sz="2400" i="1" dirty="0" err="1"/>
              <a:t>mo</a:t>
            </a:r>
            <a:r>
              <a:rPr lang="en-GB" sz="2400" i="1" dirty="0"/>
              <a:t> from the Italian, and many </a:t>
            </a:r>
            <a:r>
              <a:rPr lang="en-GB" sz="2400" i="1" dirty="0" err="1"/>
              <a:t>mo</a:t>
            </a:r>
            <a:r>
              <a:rPr lang="en-GB" sz="2400" i="1" dirty="0"/>
              <a:t> from the </a:t>
            </a:r>
            <a:r>
              <a:rPr lang="en-GB" sz="2400" i="1" dirty="0" err="1"/>
              <a:t>Duitch</a:t>
            </a:r>
            <a:r>
              <a:rPr lang="en-GB" sz="2400" i="1" dirty="0"/>
              <a:t>, some also from the </a:t>
            </a:r>
            <a:r>
              <a:rPr lang="en-GB" sz="2400" i="1" dirty="0" err="1"/>
              <a:t>Greeke</a:t>
            </a:r>
            <a:r>
              <a:rPr lang="en-GB" sz="2400" i="1" dirty="0"/>
              <a:t>, and from the </a:t>
            </a:r>
            <a:r>
              <a:rPr lang="en-GB" sz="2400" i="1" dirty="0" err="1"/>
              <a:t>Britaine</a:t>
            </a:r>
            <a:r>
              <a:rPr lang="en-GB" sz="2400" i="1" dirty="0"/>
              <a:t>, so that if every language had his </a:t>
            </a:r>
            <a:r>
              <a:rPr lang="en-GB" sz="2400" i="1" dirty="0" err="1"/>
              <a:t>owne</a:t>
            </a:r>
            <a:r>
              <a:rPr lang="en-GB" sz="2400" i="1" dirty="0"/>
              <a:t> </a:t>
            </a:r>
            <a:r>
              <a:rPr lang="en-GB" sz="2400" i="1" dirty="0" err="1"/>
              <a:t>wordes</a:t>
            </a:r>
            <a:r>
              <a:rPr lang="en-GB" sz="2400" i="1" dirty="0"/>
              <a:t> </a:t>
            </a:r>
            <a:r>
              <a:rPr lang="en-GB" sz="2400" i="1" dirty="0" err="1"/>
              <a:t>againe</a:t>
            </a:r>
            <a:r>
              <a:rPr lang="en-GB" sz="2400" i="1" dirty="0"/>
              <a:t>, there </a:t>
            </a:r>
            <a:r>
              <a:rPr lang="en-GB" sz="2400" i="1" dirty="0" err="1"/>
              <a:t>woulde</a:t>
            </a:r>
            <a:r>
              <a:rPr lang="en-GB" sz="2400" i="1" dirty="0"/>
              <a:t> but a </a:t>
            </a:r>
            <a:r>
              <a:rPr lang="en-GB" sz="2400" i="1" dirty="0" err="1"/>
              <a:t>fewe</a:t>
            </a:r>
            <a:r>
              <a:rPr lang="en-GB" sz="2400" i="1" dirty="0"/>
              <a:t> </a:t>
            </a:r>
            <a:r>
              <a:rPr lang="en-GB" sz="2400" i="1" dirty="0" err="1"/>
              <a:t>remaine</a:t>
            </a:r>
            <a:r>
              <a:rPr lang="en-GB" sz="2400" i="1" dirty="0"/>
              <a:t> for English men, and yet every day they </a:t>
            </a:r>
            <a:r>
              <a:rPr lang="en-GB" sz="2400" i="1" dirty="0" err="1"/>
              <a:t>adde</a:t>
            </a:r>
            <a:r>
              <a:rPr lang="en-GB" sz="2400" i="1" dirty="0" smtClean="0"/>
              <a:t>.</a:t>
            </a:r>
            <a:r>
              <a:rPr lang="tr-TR" sz="2400" i="1" dirty="0" smtClean="0"/>
              <a:t>»</a:t>
            </a:r>
          </a:p>
          <a:p>
            <a:pPr marL="0" indent="0">
              <a:buNone/>
            </a:pPr>
            <a:r>
              <a:rPr lang="en-GB" sz="2400" dirty="0" smtClean="0"/>
              <a:t>Florio</a:t>
            </a:r>
            <a:r>
              <a:rPr lang="en-GB" sz="2400" dirty="0"/>
              <a:t>, Florio his </a:t>
            </a:r>
            <a:r>
              <a:rPr lang="en-GB" sz="2400" dirty="0" err="1"/>
              <a:t>firste</a:t>
            </a:r>
            <a:r>
              <a:rPr lang="en-GB" sz="2400" dirty="0"/>
              <a:t> </a:t>
            </a:r>
            <a:r>
              <a:rPr lang="en-GB" sz="2400" dirty="0" err="1"/>
              <a:t>fruites</a:t>
            </a:r>
            <a:r>
              <a:rPr lang="en-GB" sz="2400" dirty="0"/>
              <a:t>, </a:t>
            </a:r>
            <a:r>
              <a:rPr lang="en-GB" sz="2400" dirty="0" err="1"/>
              <a:t>ch.</a:t>
            </a:r>
            <a:r>
              <a:rPr lang="en-GB" sz="2400" dirty="0"/>
              <a:t> 27.</a:t>
            </a:r>
            <a:endParaRPr lang="en-US" sz="2400" dirty="0"/>
          </a:p>
        </p:txBody>
      </p:sp>
    </p:spTree>
    <p:extLst>
      <p:ext uri="{BB962C8B-B14F-4D97-AF65-F5344CB8AC3E}">
        <p14:creationId xmlns:p14="http://schemas.microsoft.com/office/powerpoint/2010/main" val="576157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Vocabulary expansion</a:t>
            </a:r>
          </a:p>
        </p:txBody>
      </p:sp>
      <p:sp>
        <p:nvSpPr>
          <p:cNvPr id="3" name="Content Placeholder 2"/>
          <p:cNvSpPr>
            <a:spLocks noGrp="1"/>
          </p:cNvSpPr>
          <p:nvPr>
            <p:ph idx="1"/>
          </p:nvPr>
        </p:nvSpPr>
        <p:spPr/>
        <p:txBody>
          <a:bodyPr>
            <a:normAutofit/>
          </a:bodyPr>
          <a:lstStyle/>
          <a:p>
            <a:pPr marL="0" indent="0">
              <a:buNone/>
            </a:pPr>
            <a:r>
              <a:rPr lang="en-GB" sz="2400" dirty="0"/>
              <a:t>The vocabulary of English expanded greatly during the early modern period. Writers were well aware of this and argued about it. Some were in favour of loanwords to express new concepts, especially from Latin. Others advocated the use of existing English words, or new compounds of them, for this purpose. Others advocated the revival of obsolete words and the adoption of regional dialect.</a:t>
            </a:r>
            <a:endParaRPr lang="en-US" sz="2400" dirty="0"/>
          </a:p>
        </p:txBody>
      </p:sp>
    </p:spTree>
    <p:extLst>
      <p:ext uri="{BB962C8B-B14F-4D97-AF65-F5344CB8AC3E}">
        <p14:creationId xmlns:p14="http://schemas.microsoft.com/office/powerpoint/2010/main" val="155583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‘Inkhorn’ versus purism</a:t>
            </a:r>
          </a:p>
        </p:txBody>
      </p:sp>
      <p:sp>
        <p:nvSpPr>
          <p:cNvPr id="3" name="Content Placeholder 2"/>
          <p:cNvSpPr>
            <a:spLocks noGrp="1"/>
          </p:cNvSpPr>
          <p:nvPr>
            <p:ph idx="1"/>
          </p:nvPr>
        </p:nvSpPr>
        <p:spPr/>
        <p:txBody>
          <a:bodyPr>
            <a:normAutofit fontScale="92500" lnSpcReduction="20000"/>
          </a:bodyPr>
          <a:lstStyle/>
          <a:p>
            <a:pPr marL="0" indent="0">
              <a:buNone/>
            </a:pPr>
            <a:r>
              <a:rPr lang="en-GB" sz="2400" dirty="0"/>
              <a:t>Many early modern writers criticized the use of Latinate expressions (usually loanwords from Latin, sometimes words modelled on Latin) in order to elevate the style of writing, especially in inappropriate contexts or for concepts which had ordinary English equivalents. These were known as inkhorn terms (an inkhorn being ‘a small portable vessel, originally made of horn, for holding writing-ink’). A notable critic was Thomas Wilson, writing on the important art of rhetoric.</a:t>
            </a:r>
          </a:p>
          <a:p>
            <a:pPr marL="0" indent="0">
              <a:buNone/>
            </a:pPr>
            <a:endParaRPr lang="en-GB" sz="2400" dirty="0"/>
          </a:p>
          <a:p>
            <a:pPr marL="0" indent="0">
              <a:buNone/>
            </a:pPr>
            <a:r>
              <a:rPr lang="tr-TR" sz="2400" i="1" dirty="0" smtClean="0"/>
              <a:t>«</a:t>
            </a:r>
            <a:r>
              <a:rPr lang="en-GB" sz="2400" i="1" dirty="0" smtClean="0"/>
              <a:t>This </a:t>
            </a:r>
            <a:r>
              <a:rPr lang="en-GB" sz="2400" i="1" dirty="0"/>
              <a:t>should first be learned, that we </a:t>
            </a:r>
            <a:r>
              <a:rPr lang="en-GB" sz="2400" i="1" dirty="0" err="1"/>
              <a:t>neuer</a:t>
            </a:r>
            <a:r>
              <a:rPr lang="en-GB" sz="2400" i="1" dirty="0"/>
              <a:t> affect any </a:t>
            </a:r>
            <a:r>
              <a:rPr lang="en-GB" sz="2400" i="1" dirty="0" err="1"/>
              <a:t>straunge</a:t>
            </a:r>
            <a:r>
              <a:rPr lang="en-GB" sz="2400" i="1" dirty="0"/>
              <a:t> </a:t>
            </a:r>
            <a:r>
              <a:rPr lang="en-GB" sz="2400" i="1" dirty="0" err="1"/>
              <a:t>ynkehorne</a:t>
            </a:r>
            <a:r>
              <a:rPr lang="en-GB" sz="2400" i="1" dirty="0"/>
              <a:t> </a:t>
            </a:r>
            <a:r>
              <a:rPr lang="en-GB" sz="2400" i="1" dirty="0" err="1"/>
              <a:t>termes</a:t>
            </a:r>
            <a:r>
              <a:rPr lang="en-GB" sz="2400" i="1" dirty="0"/>
              <a:t>, but so </a:t>
            </a:r>
            <a:r>
              <a:rPr lang="en-GB" sz="2400" i="1" dirty="0" err="1"/>
              <a:t>speake</a:t>
            </a:r>
            <a:r>
              <a:rPr lang="en-GB" sz="2400" i="1" dirty="0"/>
              <a:t> as is commonly </a:t>
            </a:r>
            <a:r>
              <a:rPr lang="en-GB" sz="2400" i="1" dirty="0" err="1"/>
              <a:t>receiued</a:t>
            </a:r>
            <a:r>
              <a:rPr lang="en-GB" sz="2400" i="1" dirty="0" smtClean="0"/>
              <a:t>.</a:t>
            </a:r>
            <a:r>
              <a:rPr lang="tr-TR" sz="2400" i="1" dirty="0" smtClean="0"/>
              <a:t>»</a:t>
            </a:r>
          </a:p>
          <a:p>
            <a:pPr marL="0" indent="0">
              <a:buNone/>
            </a:pPr>
            <a:r>
              <a:rPr lang="en-GB" sz="2400" dirty="0" smtClean="0"/>
              <a:t> </a:t>
            </a:r>
            <a:r>
              <a:rPr lang="en-GB" sz="2400" dirty="0"/>
              <a:t>Sir Thomas Wilson, The Arte of </a:t>
            </a:r>
            <a:r>
              <a:rPr lang="en-GB" sz="2400" dirty="0" err="1"/>
              <a:t>Rhetorique</a:t>
            </a:r>
            <a:r>
              <a:rPr lang="en-GB" sz="2400" dirty="0"/>
              <a:t> (1553).</a:t>
            </a:r>
            <a:endParaRPr lang="en-US" sz="2400" dirty="0"/>
          </a:p>
        </p:txBody>
      </p:sp>
    </p:spTree>
    <p:extLst>
      <p:ext uri="{BB962C8B-B14F-4D97-AF65-F5344CB8AC3E}">
        <p14:creationId xmlns:p14="http://schemas.microsoft.com/office/powerpoint/2010/main" val="797829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‘Inkhorn’ versus purism</a:t>
            </a:r>
          </a:p>
        </p:txBody>
      </p:sp>
      <p:sp>
        <p:nvSpPr>
          <p:cNvPr id="3" name="Content Placeholder 2"/>
          <p:cNvSpPr>
            <a:spLocks noGrp="1"/>
          </p:cNvSpPr>
          <p:nvPr>
            <p:ph idx="1"/>
          </p:nvPr>
        </p:nvSpPr>
        <p:spPr/>
        <p:txBody>
          <a:bodyPr>
            <a:normAutofit fontScale="92500"/>
          </a:bodyPr>
          <a:lstStyle/>
          <a:p>
            <a:pPr marL="0" indent="0">
              <a:buNone/>
            </a:pPr>
            <a:r>
              <a:rPr lang="en-GB" sz="2400" dirty="0"/>
              <a:t>By contrast the royal tutor Sir John </a:t>
            </a:r>
            <a:r>
              <a:rPr lang="en-GB" sz="2400" dirty="0" err="1"/>
              <a:t>Cheke</a:t>
            </a:r>
            <a:r>
              <a:rPr lang="en-GB" sz="2400" dirty="0"/>
              <a:t> translated part of the New Testament avoiding loanwords wherever possible. (This translation was not, however, published until 1843.) For example, he uses </a:t>
            </a:r>
            <a:r>
              <a:rPr lang="en-GB" sz="2400" dirty="0" err="1"/>
              <a:t>moond</a:t>
            </a:r>
            <a:r>
              <a:rPr lang="en-GB" sz="2400" dirty="0"/>
              <a:t> for ‘lunatic’, </a:t>
            </a:r>
            <a:r>
              <a:rPr lang="en-GB" sz="2400" dirty="0" err="1"/>
              <a:t>onwriting</a:t>
            </a:r>
            <a:r>
              <a:rPr lang="en-GB" sz="2400" dirty="0"/>
              <a:t> for ‘inscription’, and </a:t>
            </a:r>
            <a:r>
              <a:rPr lang="en-GB" sz="2400" dirty="0" err="1"/>
              <a:t>tabler</a:t>
            </a:r>
            <a:r>
              <a:rPr lang="en-GB" sz="2400" dirty="0"/>
              <a:t> for ‘banker’.</a:t>
            </a:r>
          </a:p>
          <a:p>
            <a:pPr marL="0" indent="0">
              <a:buNone/>
            </a:pPr>
            <a:endParaRPr lang="en-GB" sz="2400" dirty="0"/>
          </a:p>
          <a:p>
            <a:pPr marL="0" indent="0">
              <a:buNone/>
            </a:pPr>
            <a:r>
              <a:rPr lang="tr-TR" sz="2400" i="1" dirty="0" smtClean="0"/>
              <a:t>«</a:t>
            </a:r>
            <a:r>
              <a:rPr lang="en-GB" sz="2400" i="1" dirty="0" smtClean="0"/>
              <a:t>Our </a:t>
            </a:r>
            <a:r>
              <a:rPr lang="en-GB" sz="2400" i="1" dirty="0"/>
              <a:t>own </a:t>
            </a:r>
            <a:r>
              <a:rPr lang="en-GB" sz="2400" i="1" dirty="0" err="1"/>
              <a:t>tung</a:t>
            </a:r>
            <a:r>
              <a:rPr lang="en-GB" sz="2400" i="1" dirty="0"/>
              <a:t> </a:t>
            </a:r>
            <a:r>
              <a:rPr lang="en-GB" sz="2400" i="1" dirty="0" err="1"/>
              <a:t>shold</a:t>
            </a:r>
            <a:r>
              <a:rPr lang="en-GB" sz="2400" i="1" dirty="0"/>
              <a:t> be written </a:t>
            </a:r>
            <a:r>
              <a:rPr lang="en-GB" sz="2400" i="1" dirty="0" err="1"/>
              <a:t>cleane</a:t>
            </a:r>
            <a:r>
              <a:rPr lang="en-GB" sz="2400" i="1" dirty="0"/>
              <a:t> and pure, </a:t>
            </a:r>
            <a:r>
              <a:rPr lang="en-GB" sz="2400" i="1" dirty="0" err="1"/>
              <a:t>vnmixt</a:t>
            </a:r>
            <a:r>
              <a:rPr lang="en-GB" sz="2400" i="1" dirty="0"/>
              <a:t> and </a:t>
            </a:r>
            <a:r>
              <a:rPr lang="en-GB" sz="2400" i="1" dirty="0" err="1"/>
              <a:t>vnmangeled</a:t>
            </a:r>
            <a:r>
              <a:rPr lang="en-GB" sz="2400" i="1" dirty="0"/>
              <a:t> with </a:t>
            </a:r>
            <a:r>
              <a:rPr lang="en-GB" sz="2400" i="1" dirty="0" err="1"/>
              <a:t>borowing</a:t>
            </a:r>
            <a:r>
              <a:rPr lang="en-GB" sz="2400" i="1" dirty="0"/>
              <a:t> of other </a:t>
            </a:r>
            <a:r>
              <a:rPr lang="en-GB" sz="2400" i="1" dirty="0" err="1"/>
              <a:t>tunges</a:t>
            </a:r>
            <a:r>
              <a:rPr lang="en-GB" sz="2400" i="1" dirty="0" smtClean="0"/>
              <a:t>.</a:t>
            </a:r>
            <a:r>
              <a:rPr lang="tr-TR" sz="2400" i="1" dirty="0" smtClean="0"/>
              <a:t>»</a:t>
            </a:r>
          </a:p>
          <a:p>
            <a:pPr marL="0" indent="0">
              <a:buNone/>
            </a:pPr>
            <a:r>
              <a:rPr lang="en-GB" sz="2400" dirty="0" smtClean="0"/>
              <a:t>Sir </a:t>
            </a:r>
            <a:r>
              <a:rPr lang="en-GB" sz="2400" dirty="0"/>
              <a:t>John </a:t>
            </a:r>
            <a:r>
              <a:rPr lang="en-GB" sz="2400" dirty="0" err="1"/>
              <a:t>Cheke</a:t>
            </a:r>
            <a:r>
              <a:rPr lang="en-GB" sz="2400" dirty="0"/>
              <a:t>, in his letter to Thomas </a:t>
            </a:r>
            <a:r>
              <a:rPr lang="en-GB" sz="2400" dirty="0" err="1"/>
              <a:t>Hoby</a:t>
            </a:r>
            <a:r>
              <a:rPr lang="en-GB" sz="2400" dirty="0"/>
              <a:t>, printed at the end of </a:t>
            </a:r>
            <a:r>
              <a:rPr lang="en-GB" sz="2400" dirty="0" err="1"/>
              <a:t>Hoby’s</a:t>
            </a:r>
            <a:r>
              <a:rPr lang="en-GB" sz="2400" dirty="0"/>
              <a:t> translation of Castiglione’s Courtier (1561).</a:t>
            </a:r>
            <a:endParaRPr lang="en-US" sz="2400" dirty="0"/>
          </a:p>
        </p:txBody>
      </p:sp>
    </p:spTree>
    <p:extLst>
      <p:ext uri="{BB962C8B-B14F-4D97-AF65-F5344CB8AC3E}">
        <p14:creationId xmlns:p14="http://schemas.microsoft.com/office/powerpoint/2010/main" val="307143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fontScale="92500"/>
          </a:bodyPr>
          <a:lstStyle/>
          <a:p>
            <a:pPr marL="0" indent="0">
              <a:buNone/>
            </a:pPr>
            <a:r>
              <a:rPr lang="en-GB" sz="2400" dirty="0"/>
              <a:t>The poet Edmund Spenser was the leading proponent of the use of archaic and dialectal words, especially in The </a:t>
            </a:r>
            <a:r>
              <a:rPr lang="en-GB" sz="2400" dirty="0" err="1"/>
              <a:t>Shepheardes</a:t>
            </a:r>
            <a:r>
              <a:rPr lang="en-GB" sz="2400" dirty="0"/>
              <a:t> </a:t>
            </a:r>
            <a:r>
              <a:rPr lang="en-GB" sz="2400" dirty="0" err="1"/>
              <a:t>Calender</a:t>
            </a:r>
            <a:r>
              <a:rPr lang="en-GB" sz="2400" dirty="0"/>
              <a:t> (1579) and The Faerie </a:t>
            </a:r>
            <a:r>
              <a:rPr lang="en-GB" sz="2400" dirty="0" err="1"/>
              <a:t>Queene</a:t>
            </a:r>
            <a:r>
              <a:rPr lang="en-GB" sz="2400" dirty="0"/>
              <a:t> (1590). The former has a preface defending the practice, written by Spenser’s friend ‘E.K.’</a:t>
            </a:r>
          </a:p>
          <a:p>
            <a:pPr marL="0" indent="0">
              <a:buNone/>
            </a:pPr>
            <a:endParaRPr lang="en-GB" sz="2400" dirty="0"/>
          </a:p>
          <a:p>
            <a:pPr marL="0" indent="0">
              <a:buNone/>
            </a:pPr>
            <a:r>
              <a:rPr lang="tr-TR" sz="2400" i="1" dirty="0" smtClean="0"/>
              <a:t>«</a:t>
            </a:r>
            <a:r>
              <a:rPr lang="en-GB" sz="2400" i="1" dirty="0" smtClean="0"/>
              <a:t>And </a:t>
            </a:r>
            <a:r>
              <a:rPr lang="en-GB" sz="2400" i="1" dirty="0" err="1"/>
              <a:t>firste</a:t>
            </a:r>
            <a:r>
              <a:rPr lang="en-GB" sz="2400" i="1" dirty="0"/>
              <a:t> of the </a:t>
            </a:r>
            <a:r>
              <a:rPr lang="en-GB" sz="2400" i="1" dirty="0" err="1"/>
              <a:t>wordes</a:t>
            </a:r>
            <a:r>
              <a:rPr lang="en-GB" sz="2400" i="1" dirty="0"/>
              <a:t> to </a:t>
            </a:r>
            <a:r>
              <a:rPr lang="en-GB" sz="2400" i="1" dirty="0" err="1"/>
              <a:t>speake</a:t>
            </a:r>
            <a:r>
              <a:rPr lang="en-GB" sz="2400" i="1" dirty="0"/>
              <a:t>, I </a:t>
            </a:r>
            <a:r>
              <a:rPr lang="en-GB" sz="2400" i="1" dirty="0" err="1"/>
              <a:t>graunt</a:t>
            </a:r>
            <a:r>
              <a:rPr lang="en-GB" sz="2400" i="1" dirty="0"/>
              <a:t> that they be something hard, and of most men </a:t>
            </a:r>
            <a:r>
              <a:rPr lang="en-GB" sz="2400" i="1" dirty="0" err="1"/>
              <a:t>vnused</a:t>
            </a:r>
            <a:r>
              <a:rPr lang="en-GB" sz="2400" i="1" dirty="0"/>
              <a:t>, yet both English, and also </a:t>
            </a:r>
            <a:r>
              <a:rPr lang="en-GB" sz="2400" i="1" dirty="0" err="1"/>
              <a:t>vsed</a:t>
            </a:r>
            <a:r>
              <a:rPr lang="en-GB" sz="2400" i="1" dirty="0"/>
              <a:t> of most excellent </a:t>
            </a:r>
            <a:r>
              <a:rPr lang="en-GB" sz="2400" i="1" dirty="0" err="1"/>
              <a:t>Authours</a:t>
            </a:r>
            <a:r>
              <a:rPr lang="en-GB" sz="2400" i="1" dirty="0"/>
              <a:t> and most famous </a:t>
            </a:r>
            <a:r>
              <a:rPr lang="en-GB" sz="2400" i="1" dirty="0" err="1"/>
              <a:t>Poetes</a:t>
            </a:r>
            <a:r>
              <a:rPr lang="en-GB" sz="2400" i="1" dirty="0" smtClean="0"/>
              <a:t>.</a:t>
            </a:r>
            <a:r>
              <a:rPr lang="tr-TR" sz="2400" i="1" dirty="0" smtClean="0"/>
              <a:t>»</a:t>
            </a:r>
            <a:r>
              <a:rPr lang="en-GB" sz="2400" i="1" dirty="0" smtClean="0"/>
              <a:t> </a:t>
            </a:r>
            <a:endParaRPr lang="tr-TR" sz="2400" i="1" dirty="0" smtClean="0"/>
          </a:p>
          <a:p>
            <a:pPr marL="0" indent="0">
              <a:buNone/>
            </a:pPr>
            <a:r>
              <a:rPr lang="en-GB" sz="2400" dirty="0" smtClean="0"/>
              <a:t>‘</a:t>
            </a:r>
            <a:r>
              <a:rPr lang="en-GB" sz="2400" dirty="0"/>
              <a:t>E.K.’, preface to Edmund Spenser, The </a:t>
            </a:r>
            <a:r>
              <a:rPr lang="en-GB" sz="2400" dirty="0" err="1"/>
              <a:t>Shepheardes</a:t>
            </a:r>
            <a:r>
              <a:rPr lang="en-GB" sz="2400" dirty="0"/>
              <a:t> </a:t>
            </a:r>
            <a:r>
              <a:rPr lang="en-GB" sz="2400" dirty="0" err="1"/>
              <a:t>Calender</a:t>
            </a:r>
            <a:r>
              <a:rPr lang="en-GB" sz="2400" dirty="0"/>
              <a:t> (1579).</a:t>
            </a:r>
          </a:p>
        </p:txBody>
      </p:sp>
    </p:spTree>
    <p:extLst>
      <p:ext uri="{BB962C8B-B14F-4D97-AF65-F5344CB8AC3E}">
        <p14:creationId xmlns:p14="http://schemas.microsoft.com/office/powerpoint/2010/main" val="1430431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a:t>Examples of Spenser’s archaisms include </a:t>
            </a:r>
            <a:r>
              <a:rPr lang="en-GB" sz="2400" dirty="0" err="1"/>
              <a:t>nempt</a:t>
            </a:r>
            <a:r>
              <a:rPr lang="en-GB" sz="2400" dirty="0"/>
              <a:t> ‘named’ (</a:t>
            </a:r>
            <a:r>
              <a:rPr lang="en-GB" sz="2400" dirty="0" err="1"/>
              <a:t>nemn</a:t>
            </a:r>
            <a:r>
              <a:rPr lang="en-GB" sz="2400" dirty="0"/>
              <a:t> v.), prow adj. ‘worthy, valiant’, and </a:t>
            </a:r>
            <a:r>
              <a:rPr lang="en-GB" sz="2400" dirty="0" err="1"/>
              <a:t>queme</a:t>
            </a:r>
            <a:r>
              <a:rPr lang="en-GB" sz="2400" dirty="0"/>
              <a:t> ‘please’ (</a:t>
            </a:r>
            <a:r>
              <a:rPr lang="en-GB" sz="2400" dirty="0" err="1"/>
              <a:t>queem</a:t>
            </a:r>
            <a:r>
              <a:rPr lang="en-GB" sz="2400" dirty="0"/>
              <a:t> v.). A number of seventeenth-century poets imitated Spenser, although they did not always use his archaic and dialectal words correctly. </a:t>
            </a:r>
            <a:endParaRPr lang="tr-TR" sz="2400" dirty="0" smtClean="0"/>
          </a:p>
          <a:p>
            <a:pPr marL="0" indent="0">
              <a:buNone/>
            </a:pPr>
            <a:r>
              <a:rPr lang="en-GB" sz="2400" dirty="0" smtClean="0"/>
              <a:t>Even </a:t>
            </a:r>
            <a:r>
              <a:rPr lang="en-GB" sz="2400" dirty="0"/>
              <a:t>errors, however, played a part in the formation of poetic vocabulary: </a:t>
            </a:r>
            <a:r>
              <a:rPr lang="en-GB" sz="2400" dirty="0" err="1"/>
              <a:t>derrynge</a:t>
            </a:r>
            <a:r>
              <a:rPr lang="en-GB" sz="2400" dirty="0"/>
              <a:t> do (</a:t>
            </a:r>
            <a:r>
              <a:rPr lang="en-GB" sz="2400" dirty="0" err="1"/>
              <a:t>derring</a:t>
            </a:r>
            <a:r>
              <a:rPr lang="en-GB" sz="2400" dirty="0"/>
              <a:t> do n.) arose as a misprint for the verbal phrase </a:t>
            </a:r>
            <a:r>
              <a:rPr lang="en-GB" sz="2400" dirty="0" err="1"/>
              <a:t>dorryng</a:t>
            </a:r>
            <a:r>
              <a:rPr lang="en-GB" sz="2400" dirty="0"/>
              <a:t> do ‘daring to do’ in sixteenth-century editions of Lydgate’s History of Troy, which was then misunderstood by Spenser as a noun phrase, explained in the Glossary to the </a:t>
            </a:r>
            <a:r>
              <a:rPr lang="en-GB" sz="2400" dirty="0" err="1"/>
              <a:t>Shepheardes</a:t>
            </a:r>
            <a:r>
              <a:rPr lang="en-GB" sz="2400" dirty="0"/>
              <a:t> </a:t>
            </a:r>
            <a:r>
              <a:rPr lang="en-GB" sz="2400" dirty="0" err="1"/>
              <a:t>Calender</a:t>
            </a:r>
            <a:r>
              <a:rPr lang="en-GB" sz="2400" dirty="0"/>
              <a:t> as ‘manhood and </a:t>
            </a:r>
            <a:r>
              <a:rPr lang="en-GB" sz="2400" dirty="0" err="1"/>
              <a:t>chevalrie</a:t>
            </a:r>
            <a:r>
              <a:rPr lang="en-GB" sz="2400" dirty="0"/>
              <a:t>’.).</a:t>
            </a:r>
          </a:p>
        </p:txBody>
      </p:sp>
    </p:spTree>
    <p:extLst>
      <p:ext uri="{BB962C8B-B14F-4D97-AF65-F5344CB8AC3E}">
        <p14:creationId xmlns:p14="http://schemas.microsoft.com/office/powerpoint/2010/main" val="741724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a:bodyPr>
          <a:lstStyle/>
          <a:p>
            <a:pPr marL="0" indent="0">
              <a:buNone/>
            </a:pPr>
            <a:r>
              <a:rPr lang="en-GB" sz="2400" dirty="0"/>
              <a:t>An eloquent language was one which made use of the devices of classical rhetoric. Rhetoric, originally referring to the art of public speaking, had come to be applied to literature in general. It was a normal part of the study of Latin and was carried over by educated writers into their use of English. From the mid-sixteenth century onwards books on rhetoric began to appear in English, such as Thomas Wilson’s The Arte of </a:t>
            </a:r>
            <a:r>
              <a:rPr lang="en-GB" sz="2400" dirty="0" err="1"/>
              <a:t>Rhetorique</a:t>
            </a:r>
            <a:r>
              <a:rPr lang="en-GB" sz="2400" dirty="0"/>
              <a:t> (1553) referred to above. </a:t>
            </a:r>
          </a:p>
        </p:txBody>
      </p:sp>
    </p:spTree>
    <p:extLst>
      <p:ext uri="{BB962C8B-B14F-4D97-AF65-F5344CB8AC3E}">
        <p14:creationId xmlns:p14="http://schemas.microsoft.com/office/powerpoint/2010/main" val="3190729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a:t>he figures of rhetoric covered a wide range of literary devices and their presence in a work was noticed and praised. They would have been immediately spotted, for example, in Mark Antony’s speech in Shakespeare’s Julius Caesar, III. ii.</a:t>
            </a:r>
          </a:p>
          <a:p>
            <a:pPr marL="0" indent="0">
              <a:buNone/>
            </a:pPr>
            <a:endParaRPr lang="en-GB" sz="2400" dirty="0"/>
          </a:p>
          <a:p>
            <a:pPr marL="0" indent="0">
              <a:buNone/>
            </a:pPr>
            <a:r>
              <a:rPr lang="en-GB" sz="2400" i="1" dirty="0"/>
              <a:t>‘I am no Orator, as Brutus is; </a:t>
            </a:r>
            <a:r>
              <a:rPr lang="en-GB" sz="2400" i="1" dirty="0" err="1"/>
              <a:t>But..a</a:t>
            </a:r>
            <a:r>
              <a:rPr lang="en-GB" sz="2400" i="1" dirty="0"/>
              <a:t> </a:t>
            </a:r>
            <a:r>
              <a:rPr lang="en-GB" sz="2400" i="1" dirty="0" err="1"/>
              <a:t>plaine</a:t>
            </a:r>
            <a:r>
              <a:rPr lang="en-GB" sz="2400" i="1" dirty="0"/>
              <a:t> blunt man [</a:t>
            </a:r>
            <a:r>
              <a:rPr lang="en-GB" sz="2400" i="1" dirty="0" err="1"/>
              <a:t>topos</a:t>
            </a:r>
            <a:r>
              <a:rPr lang="en-GB" sz="2400" i="1" dirty="0"/>
              <a:t> of modesty]…I..</a:t>
            </a:r>
            <a:r>
              <a:rPr lang="en-GB" sz="2400" i="1" dirty="0" err="1"/>
              <a:t>Shew</a:t>
            </a:r>
            <a:r>
              <a:rPr lang="en-GB" sz="2400" i="1" dirty="0"/>
              <a:t> you sweet </a:t>
            </a:r>
            <a:r>
              <a:rPr lang="en-GB" sz="2400" i="1" dirty="0" err="1"/>
              <a:t>Cæsars</a:t>
            </a:r>
            <a:r>
              <a:rPr lang="en-GB" sz="2400" i="1" dirty="0"/>
              <a:t> wounds, poor </a:t>
            </a:r>
            <a:r>
              <a:rPr lang="en-GB" sz="2400" i="1" dirty="0" err="1"/>
              <a:t>poor</a:t>
            </a:r>
            <a:r>
              <a:rPr lang="en-GB" sz="2400" i="1" dirty="0"/>
              <a:t> [</a:t>
            </a:r>
            <a:r>
              <a:rPr lang="en-GB" sz="2400" i="1" dirty="0" err="1"/>
              <a:t>epizeuxis</a:t>
            </a:r>
            <a:r>
              <a:rPr lang="en-GB" sz="2400" i="1" dirty="0"/>
              <a:t>] </a:t>
            </a:r>
            <a:r>
              <a:rPr lang="en-GB" sz="2400" i="1" dirty="0" err="1"/>
              <a:t>dum</a:t>
            </a:r>
            <a:r>
              <a:rPr lang="en-GB" sz="2400" i="1" dirty="0"/>
              <a:t> mouths [oxymoron and metaphor] And bid them speak [</a:t>
            </a:r>
            <a:r>
              <a:rPr lang="en-GB" sz="2400" i="1" dirty="0" err="1"/>
              <a:t>prosopopoeia</a:t>
            </a:r>
            <a:r>
              <a:rPr lang="en-GB" sz="2400" i="1" dirty="0"/>
              <a:t>] for me: But were I Brutus, and Brutus Antony [</a:t>
            </a:r>
            <a:r>
              <a:rPr lang="en-GB" sz="2400" i="1" dirty="0" err="1"/>
              <a:t>synoeciosis</a:t>
            </a:r>
            <a:r>
              <a:rPr lang="en-GB" sz="2400" i="1" dirty="0"/>
              <a:t>]…’</a:t>
            </a:r>
          </a:p>
        </p:txBody>
      </p:sp>
    </p:spTree>
    <p:extLst>
      <p:ext uri="{BB962C8B-B14F-4D97-AF65-F5344CB8AC3E}">
        <p14:creationId xmlns:p14="http://schemas.microsoft.com/office/powerpoint/2010/main" val="1699674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fontScale="92500"/>
          </a:bodyPr>
          <a:lstStyle/>
          <a:p>
            <a:pPr marL="0" indent="0">
              <a:buNone/>
            </a:pPr>
            <a:r>
              <a:rPr lang="en-GB" sz="2400" dirty="0" err="1"/>
              <a:t>Epizeuxis</a:t>
            </a:r>
            <a:r>
              <a:rPr lang="en-GB" sz="2400" dirty="0"/>
              <a:t> is a figure of speech in which a word or phrase is repeated in immediate succession, with no intervening words. In the play Hamlet, when Hamlet responds to a question about what he's reading by saying "Words, words, words," that's an example of </a:t>
            </a:r>
            <a:r>
              <a:rPr lang="en-GB" sz="2400" dirty="0" err="1"/>
              <a:t>epizeuxis</a:t>
            </a:r>
            <a:r>
              <a:rPr lang="en-GB" sz="2400" dirty="0" smtClean="0"/>
              <a:t>.</a:t>
            </a:r>
            <a:r>
              <a:rPr lang="tr-TR" sz="2400" dirty="0"/>
              <a:t> </a:t>
            </a:r>
            <a:r>
              <a:rPr lang="tr-TR" sz="2400" i="1" dirty="0"/>
              <a:t>(</a:t>
            </a:r>
            <a:r>
              <a:rPr lang="tr-TR" sz="2400" i="1" dirty="0">
                <a:hlinkClick r:id="rId2"/>
              </a:rPr>
              <a:t>https://</a:t>
            </a:r>
            <a:r>
              <a:rPr lang="tr-TR" sz="2400" i="1" dirty="0" smtClean="0">
                <a:hlinkClick r:id="rId2"/>
              </a:rPr>
              <a:t>www.litcharts.com/literary-devices-and-terms/epizeuxis</a:t>
            </a:r>
            <a:r>
              <a:rPr lang="tr-TR" sz="2400" i="1" dirty="0" smtClean="0"/>
              <a:t>)</a:t>
            </a:r>
          </a:p>
          <a:p>
            <a:pPr marL="0" indent="0">
              <a:buNone/>
            </a:pPr>
            <a:r>
              <a:rPr lang="tr-TR" sz="2400" i="1" dirty="0" smtClean="0"/>
              <a:t>O</a:t>
            </a:r>
            <a:r>
              <a:rPr lang="en-GB" sz="2400" i="1" dirty="0" err="1" smtClean="0"/>
              <a:t>xymoron</a:t>
            </a:r>
            <a:r>
              <a:rPr lang="en-GB" sz="2400" i="1" dirty="0" smtClean="0"/>
              <a:t> </a:t>
            </a:r>
            <a:r>
              <a:rPr lang="en-GB" sz="2400" i="1" dirty="0"/>
              <a:t>is a figure of speech in which two words with opposing meanings are used together intentionally for effect while metaphor is </a:t>
            </a:r>
            <a:r>
              <a:rPr lang="en-GB" sz="2400" i="1" dirty="0" smtClean="0"/>
              <a:t> </a:t>
            </a:r>
            <a:r>
              <a:rPr lang="en-GB" sz="2400" i="1" dirty="0"/>
              <a:t>the use of a word or phrase to refer to something that it isn't, invoking a direct similarity between the word or phrase used and the thing ...</a:t>
            </a:r>
          </a:p>
        </p:txBody>
      </p:sp>
    </p:spTree>
    <p:extLst>
      <p:ext uri="{BB962C8B-B14F-4D97-AF65-F5344CB8AC3E}">
        <p14:creationId xmlns:p14="http://schemas.microsoft.com/office/powerpoint/2010/main" val="586850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Archaism and rhetoric</a:t>
            </a: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a:t>A </a:t>
            </a:r>
            <a:r>
              <a:rPr lang="en-GB" sz="2400" dirty="0" err="1"/>
              <a:t>prosopopoeia</a:t>
            </a:r>
            <a:r>
              <a:rPr lang="en-GB" sz="2400" dirty="0"/>
              <a:t> (Greek: π</a:t>
            </a:r>
            <a:r>
              <a:rPr lang="en-GB" sz="2400" dirty="0" err="1"/>
              <a:t>ροσω</a:t>
            </a:r>
            <a:r>
              <a:rPr lang="en-GB" sz="2400" dirty="0"/>
              <a:t>ποποιία, /prɒsoʊpoʊˈpiːə/) is a rhetorical device in which a speaker or writer communicates to the audience by speaking as another person or object. The term literally derives from the Greek roots </a:t>
            </a:r>
            <a:r>
              <a:rPr lang="en-GB" sz="2400" dirty="0" err="1"/>
              <a:t>prósopon</a:t>
            </a:r>
            <a:r>
              <a:rPr lang="en-GB" sz="2400" dirty="0"/>
              <a:t> "face, person", and </a:t>
            </a:r>
            <a:r>
              <a:rPr lang="en-GB" sz="2400" dirty="0" err="1"/>
              <a:t>poiéin</a:t>
            </a:r>
            <a:r>
              <a:rPr lang="en-GB" sz="2400" dirty="0"/>
              <a:t> "to make, to do;" it is also called personification</a:t>
            </a:r>
            <a:r>
              <a:rPr lang="en-GB" sz="2400" dirty="0" smtClean="0"/>
              <a:t>.</a:t>
            </a:r>
            <a:r>
              <a:rPr lang="tr-TR" sz="2400" dirty="0"/>
              <a:t> </a:t>
            </a:r>
            <a:r>
              <a:rPr lang="tr-TR" sz="2400" dirty="0" smtClean="0"/>
              <a:t>(</a:t>
            </a:r>
            <a:r>
              <a:rPr lang="tr-TR" sz="2400" dirty="0" smtClean="0">
                <a:hlinkClick r:id="rId2"/>
              </a:rPr>
              <a:t>https</a:t>
            </a:r>
            <a:r>
              <a:rPr lang="tr-TR" sz="2400" dirty="0">
                <a:hlinkClick r:id="rId2"/>
              </a:rPr>
              <a:t>://</a:t>
            </a:r>
            <a:r>
              <a:rPr lang="tr-TR" sz="2400" dirty="0" smtClean="0">
                <a:hlinkClick r:id="rId2"/>
              </a:rPr>
              <a:t>en.wikipedia.org/wiki/Prosopopoeia</a:t>
            </a:r>
            <a:r>
              <a:rPr lang="tr-TR" sz="2400" dirty="0" smtClean="0"/>
              <a:t>) </a:t>
            </a:r>
          </a:p>
          <a:p>
            <a:pPr marL="0" indent="0">
              <a:buNone/>
            </a:pPr>
            <a:r>
              <a:rPr lang="en-GB" sz="2400" dirty="0"/>
              <a:t>An older term, deriving from classical rhetoric, for the repetition of certain formulas in literature is </a:t>
            </a:r>
            <a:r>
              <a:rPr lang="en-GB" sz="2400" dirty="0" err="1"/>
              <a:t>topos</a:t>
            </a:r>
            <a:r>
              <a:rPr lang="en-GB" sz="2400" dirty="0"/>
              <a:t> (commonplace), such as for instance the 'modesty-</a:t>
            </a:r>
            <a:r>
              <a:rPr lang="en-GB" sz="2400" dirty="0" err="1"/>
              <a:t>topos</a:t>
            </a:r>
            <a:r>
              <a:rPr lang="en-GB" sz="2400" dirty="0"/>
              <a:t>', where the speaker or narrator claims to be incapable of doing his task well but promises to try his or her </a:t>
            </a:r>
            <a:r>
              <a:rPr lang="en-GB" sz="2400" dirty="0" smtClean="0"/>
              <a:t>best</a:t>
            </a:r>
            <a:r>
              <a:rPr lang="tr-TR" sz="2400" dirty="0" smtClean="0"/>
              <a:t>.</a:t>
            </a:r>
            <a:endParaRPr lang="tr-TR" sz="2400" dirty="0"/>
          </a:p>
          <a:p>
            <a:pPr marL="0" indent="0">
              <a:buNone/>
            </a:pPr>
            <a:endParaRPr lang="en-GB" sz="2400" i="1" dirty="0"/>
          </a:p>
        </p:txBody>
      </p:sp>
    </p:spTree>
    <p:extLst>
      <p:ext uri="{BB962C8B-B14F-4D97-AF65-F5344CB8AC3E}">
        <p14:creationId xmlns:p14="http://schemas.microsoft.com/office/powerpoint/2010/main" val="323760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fontScale="85000" lnSpcReduction="10000"/>
          </a:bodyPr>
          <a:lstStyle/>
          <a:p>
            <a:pPr marL="0" indent="0">
              <a:buNone/>
            </a:pPr>
            <a:r>
              <a:rPr lang="en-GB" sz="2400" dirty="0"/>
              <a:t>The classical languages, not being current spoken languages, do not change, and can therefore be described by a set of fixed grammatical rules. This was frequently regarded as the ideal condition of a language. From about 1660 there were proposals for an academy similar to the </a:t>
            </a:r>
            <a:r>
              <a:rPr lang="en-GB" sz="2400" dirty="0" err="1"/>
              <a:t>Académie</a:t>
            </a:r>
            <a:r>
              <a:rPr lang="en-GB" sz="2400" dirty="0"/>
              <a:t> </a:t>
            </a:r>
            <a:r>
              <a:rPr lang="en-GB" sz="2400" dirty="0" err="1"/>
              <a:t>Française</a:t>
            </a:r>
            <a:r>
              <a:rPr lang="en-GB" sz="2400" dirty="0"/>
              <a:t> which would regularize and purify the language: supporters included John Dryden and later Daniel Defoe and Jonathan Swift. Dryden’s Defence of the Epilogue (1672) marks the beginning of the tradition of criticizing supposed grammatical errors in English.</a:t>
            </a:r>
          </a:p>
          <a:p>
            <a:pPr marL="0" indent="0">
              <a:buNone/>
            </a:pPr>
            <a:endParaRPr lang="en-GB" sz="2400" dirty="0"/>
          </a:p>
          <a:p>
            <a:pPr marL="0" indent="0">
              <a:buNone/>
            </a:pPr>
            <a:r>
              <a:rPr lang="tr-TR" sz="2400" i="1" dirty="0" smtClean="0"/>
              <a:t>«</a:t>
            </a:r>
            <a:r>
              <a:rPr lang="en-GB" sz="2400" i="1" dirty="0" smtClean="0"/>
              <a:t>From </a:t>
            </a:r>
            <a:r>
              <a:rPr lang="en-GB" sz="2400" i="1" dirty="0" err="1"/>
              <a:t>Jonsons</a:t>
            </a:r>
            <a:r>
              <a:rPr lang="en-GB" sz="2400" i="1" dirty="0"/>
              <a:t> time to ours, it [English] has been in a continual declination</a:t>
            </a:r>
            <a:r>
              <a:rPr lang="en-GB" sz="2400" i="1" dirty="0" smtClean="0"/>
              <a:t>.</a:t>
            </a:r>
            <a:r>
              <a:rPr lang="tr-TR" sz="2400" i="1" dirty="0" smtClean="0"/>
              <a:t>»</a:t>
            </a:r>
          </a:p>
          <a:p>
            <a:pPr marL="0" indent="0">
              <a:buNone/>
            </a:pPr>
            <a:r>
              <a:rPr lang="en-GB" sz="2400" dirty="0" smtClean="0"/>
              <a:t>John </a:t>
            </a:r>
            <a:r>
              <a:rPr lang="en-GB" sz="2400" dirty="0"/>
              <a:t>Dryden Defence of the Epilogue (1672).</a:t>
            </a:r>
            <a:endParaRPr lang="en-GB" sz="2400" i="1" dirty="0"/>
          </a:p>
        </p:txBody>
      </p:sp>
    </p:spTree>
    <p:extLst>
      <p:ext uri="{BB962C8B-B14F-4D97-AF65-F5344CB8AC3E}">
        <p14:creationId xmlns:p14="http://schemas.microsoft.com/office/powerpoint/2010/main" val="3804113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a:bodyPr>
          <a:lstStyle/>
          <a:p>
            <a:pPr marL="0" indent="0">
              <a:buNone/>
            </a:pPr>
            <a:r>
              <a:rPr lang="en-GB" sz="2400" dirty="0"/>
              <a:t>Dryden criticizes Ben Jonson himself for such mistakes as placing a preposition at the end of a sentence and using the plural ones. This desire for regulation was to some extent met by the expansion of the number and coverage of dictionaries and by the development of English grammars, most of which, however, were modelled on grammars of Latin and had very little to say about sentence structure.</a:t>
            </a:r>
            <a:endParaRPr lang="en-GB" sz="2400" i="1" dirty="0"/>
          </a:p>
        </p:txBody>
      </p:sp>
    </p:spTree>
    <p:extLst>
      <p:ext uri="{BB962C8B-B14F-4D97-AF65-F5344CB8AC3E}">
        <p14:creationId xmlns:p14="http://schemas.microsoft.com/office/powerpoint/2010/main" val="556851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a:bodyPr>
          <a:lstStyle/>
          <a:p>
            <a:pPr marL="0" indent="0">
              <a:buNone/>
            </a:pPr>
            <a:r>
              <a:rPr lang="en-GB" sz="2400" dirty="0"/>
              <a:t>The Restoration period also saw the beginnings of criticism of affected vocabulary, focusing initially on the adoption of French expressions.</a:t>
            </a:r>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968266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a:bodyPr>
          <a:lstStyle/>
          <a:p>
            <a:pPr marL="0" indent="0">
              <a:buNone/>
            </a:pPr>
            <a:r>
              <a:rPr lang="en-GB" sz="2400" dirty="0"/>
              <a:t>But this by no means implies the rejection of all foreign loanwords: John Evelyn in his Letter to Sir Peter </a:t>
            </a:r>
            <a:r>
              <a:rPr lang="en-GB" sz="2400" dirty="0" err="1"/>
              <a:t>Wyche</a:t>
            </a:r>
            <a:r>
              <a:rPr lang="en-GB" sz="2400" dirty="0"/>
              <a:t> (20 June 1665; published in 1908) suggested for adoption a number of French and Italian words which ‘we have hardly any words that do so fully </a:t>
            </a:r>
            <a:r>
              <a:rPr lang="en-GB" sz="2400" dirty="0" err="1"/>
              <a:t>expresse</a:t>
            </a:r>
            <a:r>
              <a:rPr lang="en-GB" sz="2400" dirty="0"/>
              <a:t>’: a number of these did indeed become current at around this time, including bizarre, chicanery, concert, and naiveté.</a:t>
            </a:r>
          </a:p>
          <a:p>
            <a:pPr marL="0" indent="0">
              <a:buNone/>
            </a:pPr>
            <a:endParaRPr lang="en-GB" sz="2400" dirty="0"/>
          </a:p>
        </p:txBody>
      </p:sp>
    </p:spTree>
    <p:extLst>
      <p:ext uri="{BB962C8B-B14F-4D97-AF65-F5344CB8AC3E}">
        <p14:creationId xmlns:p14="http://schemas.microsoft.com/office/powerpoint/2010/main" val="2888256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a:bodyPr>
          <a:lstStyle/>
          <a:p>
            <a:pPr marL="0" indent="0">
              <a:buNone/>
            </a:pPr>
            <a:r>
              <a:rPr lang="en-GB" sz="2400" dirty="0"/>
              <a:t>A great number of words of French origin have entered the English language to the extent that many Latin words have come to the English language. According to different sources, 45% of all English words have a French origin</a:t>
            </a:r>
            <a:r>
              <a:rPr lang="en-GB" sz="2400" dirty="0" smtClean="0"/>
              <a:t>.[This </a:t>
            </a:r>
            <a:r>
              <a:rPr lang="en-GB" sz="2400" dirty="0"/>
              <a:t>suggests that 80,000 words should appear in this list; this list, however, only includes words imported directly from French, such as both joy and joyous, and does not include derivatives formed in English of words borrowed from French, including joyful, joyfulness, partisanship, and </a:t>
            </a:r>
            <a:r>
              <a:rPr lang="en-GB" sz="2400" dirty="0" smtClean="0"/>
              <a:t>parenthood</a:t>
            </a:r>
            <a:r>
              <a:rPr lang="tr-TR" sz="2400" dirty="0" smtClean="0"/>
              <a:t>.</a:t>
            </a:r>
            <a:endParaRPr lang="en-GB" sz="2400" dirty="0"/>
          </a:p>
        </p:txBody>
      </p:sp>
    </p:spTree>
    <p:extLst>
      <p:ext uri="{BB962C8B-B14F-4D97-AF65-F5344CB8AC3E}">
        <p14:creationId xmlns:p14="http://schemas.microsoft.com/office/powerpoint/2010/main" val="577827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Regulation and spelling reform</a:t>
            </a:r>
          </a:p>
        </p:txBody>
      </p:sp>
      <p:sp>
        <p:nvSpPr>
          <p:cNvPr id="3" name="Content Placeholder 2"/>
          <p:cNvSpPr>
            <a:spLocks noGrp="1"/>
          </p:cNvSpPr>
          <p:nvPr>
            <p:ph idx="1"/>
          </p:nvPr>
        </p:nvSpPr>
        <p:spPr/>
        <p:txBody>
          <a:bodyPr>
            <a:normAutofit/>
          </a:bodyPr>
          <a:lstStyle/>
          <a:p>
            <a:pPr marL="0" indent="0">
              <a:buNone/>
            </a:pPr>
            <a:r>
              <a:rPr lang="en-GB" sz="2400" dirty="0" smtClean="0"/>
              <a:t>It </a:t>
            </a:r>
            <a:r>
              <a:rPr lang="en-GB" sz="2400" dirty="0"/>
              <a:t>also excludes both combinations of words of French origin with words whose origin is a language other than French — e.g., ice cream, sunray, jellyfish, killjoy, lifeguard, and passageway— and English-made combinations of words of French origin — e.g., grapefruit (grape + fruit), layperson (lay + person), </a:t>
            </a:r>
            <a:r>
              <a:rPr lang="en-GB" sz="2400" dirty="0" err="1"/>
              <a:t>mailorder</a:t>
            </a:r>
            <a:r>
              <a:rPr lang="en-GB" sz="2400" dirty="0"/>
              <a:t>, magpie, marketplace, surrender, petticoat, and </a:t>
            </a:r>
            <a:r>
              <a:rPr lang="en-GB" sz="2400" dirty="0" smtClean="0"/>
              <a:t>straitjacket</a:t>
            </a:r>
            <a:r>
              <a:rPr lang="tr-TR" sz="2400" dirty="0" smtClean="0"/>
              <a:t>.</a:t>
            </a:r>
            <a:endParaRPr lang="en-GB" sz="2400" dirty="0"/>
          </a:p>
        </p:txBody>
      </p:sp>
    </p:spTree>
    <p:extLst>
      <p:ext uri="{BB962C8B-B14F-4D97-AF65-F5344CB8AC3E}">
        <p14:creationId xmlns:p14="http://schemas.microsoft.com/office/powerpoint/2010/main" val="1087972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2357</Words>
  <Application>Microsoft Office PowerPoint</Application>
  <PresentationFormat>Ekran Gösterisi (16:9)</PresentationFormat>
  <Paragraphs>91</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Office Theme</vt:lpstr>
      <vt:lpstr>Early Modern English </vt:lpstr>
      <vt:lpstr>Boundaries of time and place</vt:lpstr>
      <vt:lpstr>Boundaries of time and place</vt:lpstr>
      <vt:lpstr>Boundaries of time and place</vt:lpstr>
      <vt:lpstr>Boundaries of time and place</vt:lpstr>
      <vt:lpstr>Variations in English</vt:lpstr>
      <vt:lpstr>Variations in English</vt:lpstr>
      <vt:lpstr>Variations in English</vt:lpstr>
      <vt:lpstr>Variations in English</vt:lpstr>
      <vt:lpstr>Variations in English</vt:lpstr>
      <vt:lpstr>Attitudes to English</vt:lpstr>
      <vt:lpstr>Attitudes to English</vt:lpstr>
      <vt:lpstr>Vocabulary expansion</vt:lpstr>
      <vt:lpstr>‘Inkhorn’ versus purism</vt:lpstr>
      <vt:lpstr>‘Inkhorn’ versus purism</vt:lpstr>
      <vt:lpstr>Archaism and rhetoric</vt:lpstr>
      <vt:lpstr>Archaism and rhetoric</vt:lpstr>
      <vt:lpstr>Archaism and rhetoric</vt:lpstr>
      <vt:lpstr>Archaism and rhetoric</vt:lpstr>
      <vt:lpstr>Archaism and rhetoric</vt:lpstr>
      <vt:lpstr>Archaism and rhetoric</vt:lpstr>
      <vt:lpstr>Regulation and spelling reform</vt:lpstr>
      <vt:lpstr>Regulation and spelling reform</vt:lpstr>
      <vt:lpstr>Regulation and spelling reform</vt:lpstr>
      <vt:lpstr>Regulation and spelling reform</vt:lpstr>
      <vt:lpstr>Regulation and spelling reform</vt:lpstr>
      <vt:lpstr>Regulation and spelling reform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2021-03-07T08:24:13Z</dcterms:modified>
</cp:coreProperties>
</file>