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webextensions/webextension2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charts/chart1.xml" ContentType="application/vnd.openxmlformats-officedocument.drawingml.chart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3"/>
  </p:notesMasterIdLst>
  <p:sldIdLst>
    <p:sldId id="256" r:id="rId2"/>
    <p:sldId id="257" r:id="rId3"/>
    <p:sldId id="258" r:id="rId4"/>
    <p:sldId id="296" r:id="rId5"/>
    <p:sldId id="259" r:id="rId6"/>
    <p:sldId id="278" r:id="rId7"/>
    <p:sldId id="279" r:id="rId8"/>
    <p:sldId id="260" r:id="rId9"/>
    <p:sldId id="280" r:id="rId10"/>
    <p:sldId id="281" r:id="rId11"/>
    <p:sldId id="261" r:id="rId12"/>
    <p:sldId id="262" r:id="rId13"/>
    <p:sldId id="297" r:id="rId14"/>
    <p:sldId id="263" r:id="rId15"/>
    <p:sldId id="264" r:id="rId16"/>
    <p:sldId id="265" r:id="rId17"/>
    <p:sldId id="284" r:id="rId18"/>
    <p:sldId id="266" r:id="rId19"/>
    <p:sldId id="285" r:id="rId20"/>
    <p:sldId id="267" r:id="rId21"/>
    <p:sldId id="286" r:id="rId22"/>
    <p:sldId id="268" r:id="rId23"/>
    <p:sldId id="287" r:id="rId24"/>
    <p:sldId id="386" r:id="rId25"/>
    <p:sldId id="269" r:id="rId26"/>
    <p:sldId id="270" r:id="rId27"/>
    <p:sldId id="290" r:id="rId28"/>
    <p:sldId id="271" r:id="rId29"/>
    <p:sldId id="292" r:id="rId30"/>
    <p:sldId id="272" r:id="rId31"/>
    <p:sldId id="387" r:id="rId32"/>
    <p:sldId id="293" r:id="rId33"/>
    <p:sldId id="289" r:id="rId34"/>
    <p:sldId id="273" r:id="rId35"/>
    <p:sldId id="388" r:id="rId36"/>
    <p:sldId id="389" r:id="rId37"/>
    <p:sldId id="274" r:id="rId38"/>
    <p:sldId id="294" r:id="rId39"/>
    <p:sldId id="275" r:id="rId40"/>
    <p:sldId id="276" r:id="rId41"/>
    <p:sldId id="295" r:id="rId4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tr-TR"/>
  <c:roundedCorners val="1"/>
  <c:style val="2"/>
  <c:chart>
    <c:autoTitleDeleted val="1"/>
    <c:plotArea>
      <c:layout/>
      <c:lineChart>
        <c:grouping val="standard"/>
        <c:varyColors val="0"/>
        <c:ser>
          <c:idx val="0"/>
          <c:order val="0"/>
          <c:tx>
            <c:v>Daralma</c:v>
          </c:tx>
          <c:marker>
            <c:symbol val="none"/>
          </c:marker>
          <c:cat>
            <c:numRef>
              <c:f>'Chart Data'!$A$2:$A$7</c:f>
              <c:numCache>
                <c:formatCode>General</c:formatCode>
                <c:ptCount val="6"/>
                <c:pt idx="0">
                  <c:v>0</c:v>
                </c:pt>
                <c:pt idx="1">
                  <c:v>20</c:v>
                </c:pt>
                <c:pt idx="2">
                  <c:v>40</c:v>
                </c:pt>
                <c:pt idx="3">
                  <c:v>60</c:v>
                </c:pt>
                <c:pt idx="4">
                  <c:v>80</c:v>
                </c:pt>
                <c:pt idx="5">
                  <c:v>100</c:v>
                </c:pt>
              </c:numCache>
            </c:numRef>
          </c:cat>
          <c:val>
            <c:numRef>
              <c:f>'Chart Data'!$B$2:$B$7</c:f>
              <c:numCache>
                <c:formatCode>General</c:formatCode>
                <c:ptCount val="6"/>
                <c:pt idx="0">
                  <c:v>72</c:v>
                </c:pt>
                <c:pt idx="1">
                  <c:v>68</c:v>
                </c:pt>
                <c:pt idx="2">
                  <c:v>58</c:v>
                </c:pt>
                <c:pt idx="3">
                  <c:v>42</c:v>
                </c:pt>
                <c:pt idx="4">
                  <c:v>20</c:v>
                </c:pt>
                <c:pt idx="5">
                  <c:v>0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23E3-42B9-94EC-0324534D73DC}"/>
            </c:ext>
          </c:extLst>
        </c:ser>
        <c:ser>
          <c:idx val="1"/>
          <c:order val="1"/>
          <c:tx>
            <c:v>Mevcut kapasite</c:v>
          </c:tx>
          <c:marker>
            <c:symbol val="none"/>
          </c:marker>
          <c:cat>
            <c:numRef>
              <c:f>'Chart Data'!$C$2:$C$7</c:f>
              <c:numCache>
                <c:formatCode>General</c:formatCode>
                <c:ptCount val="6"/>
                <c:pt idx="0">
                  <c:v>0</c:v>
                </c:pt>
                <c:pt idx="1">
                  <c:v>20</c:v>
                </c:pt>
                <c:pt idx="2">
                  <c:v>40</c:v>
                </c:pt>
                <c:pt idx="3">
                  <c:v>60</c:v>
                </c:pt>
                <c:pt idx="4">
                  <c:v>80</c:v>
                </c:pt>
                <c:pt idx="5">
                  <c:v>100</c:v>
                </c:pt>
              </c:numCache>
            </c:numRef>
          </c:cat>
          <c:val>
            <c:numRef>
              <c:f>'Chart Data'!$D$2:$D$7</c:f>
              <c:numCache>
                <c:formatCode>General</c:formatCode>
                <c:ptCount val="6"/>
                <c:pt idx="0">
                  <c:v>100</c:v>
                </c:pt>
                <c:pt idx="1">
                  <c:v>98</c:v>
                </c:pt>
                <c:pt idx="2">
                  <c:v>90</c:v>
                </c:pt>
                <c:pt idx="3">
                  <c:v>72</c:v>
                </c:pt>
                <c:pt idx="4">
                  <c:v>45</c:v>
                </c:pt>
                <c:pt idx="5">
                  <c:v>0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1-23E3-42B9-94EC-0324534D73DC}"/>
            </c:ext>
          </c:extLst>
        </c:ser>
        <c:ser>
          <c:idx val="2"/>
          <c:order val="2"/>
          <c:tx>
            <c:v>Büyüme</c:v>
          </c:tx>
          <c:marker>
            <c:symbol val="none"/>
          </c:marker>
          <c:cat>
            <c:numRef>
              <c:f>'Chart Data'!$E$2:$E$7</c:f>
              <c:numCache>
                <c:formatCode>General</c:formatCode>
                <c:ptCount val="6"/>
                <c:pt idx="0">
                  <c:v>0</c:v>
                </c:pt>
                <c:pt idx="1">
                  <c:v>20</c:v>
                </c:pt>
                <c:pt idx="2">
                  <c:v>40</c:v>
                </c:pt>
                <c:pt idx="3">
                  <c:v>60</c:v>
                </c:pt>
                <c:pt idx="4">
                  <c:v>80</c:v>
                </c:pt>
                <c:pt idx="5">
                  <c:v>100</c:v>
                </c:pt>
              </c:numCache>
            </c:numRef>
          </c:cat>
          <c:val>
            <c:numRef>
              <c:f>'Chart Data'!$F$2:$F$7</c:f>
              <c:numCache>
                <c:formatCode>General</c:formatCode>
                <c:ptCount val="6"/>
                <c:pt idx="0">
                  <c:v>125</c:v>
                </c:pt>
                <c:pt idx="1">
                  <c:v>123</c:v>
                </c:pt>
                <c:pt idx="2">
                  <c:v>116</c:v>
                </c:pt>
                <c:pt idx="3">
                  <c:v>100</c:v>
                </c:pt>
                <c:pt idx="4">
                  <c:v>74</c:v>
                </c:pt>
                <c:pt idx="5">
                  <c:v>35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2-23E3-42B9-94EC-0324534D73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8650112"/>
        <c:axId val="48672768"/>
      </c:lineChart>
      <c:catAx>
        <c:axId val="48650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solidFill>
              <a:srgbClr val="D4D4D4"/>
            </a:solidFill>
            <a:prstDash val="solid"/>
          </a:ln>
        </c:spPr>
        <c:txPr>
          <a:bodyPr anchorCtr="1"/>
          <a:lstStyle/>
          <a:p>
            <a:pPr>
              <a:defRPr>
                <a:solidFill>
                  <a:srgbClr val="666666"/>
                </a:solidFill>
                <a:latin typeface="Aptos"/>
                <a:ea typeface="Aptos"/>
                <a:cs typeface="Aptos"/>
              </a:defRPr>
            </a:pPr>
            <a:endParaRPr lang="en-US"/>
          </a:p>
        </c:txPr>
        <c:crossAx val="48672768"/>
        <c:crosses val="autoZero"/>
        <c:auto val="1"/>
        <c:lblAlgn val="ctr"/>
        <c:lblOffset val="100"/>
        <c:noMultiLvlLbl val="1"/>
      </c:catAx>
      <c:valAx>
        <c:axId val="4867276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8650112"/>
        <c:crosses val="autoZero"/>
        <c:crossBetween val="between"/>
      </c:valAx>
    </c:plotArea>
    <c:legend>
      <c:legendPos val="b"/>
      <c:overlay val="0"/>
      <c:txPr>
        <a:bodyPr anchorCtr="1"/>
        <a:lstStyle/>
        <a:p>
          <a:pPr>
            <a:defRPr>
              <a:latin typeface="Aptos"/>
              <a:ea typeface="Aptos"/>
              <a:cs typeface="Aptos"/>
            </a:defRPr>
          </a:pPr>
          <a:endParaRPr lang="en-US"/>
        </a:p>
      </c:txPr>
    </c:legend>
    <c:plotVisOnly val="1"/>
    <c:dispBlanksAs val="zero"/>
    <c:showDLblsOverMax val="1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Kaynak: Genel Ekonomi Ders Notları Kitabı, Bölüm 1, s. 1-19.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Kaynak: Genel Ekonomi Ders Notları Kitabı, Bölüm 1, s. 1-19.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Kaynak: Genel Ekonomi Ders Notları Kitabı, Bölüm 1, s. 1-2.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9998A7-A6E1-637C-5C77-5D160DF373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E2E5372-0FDD-D3F3-55CD-4D12A73281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20254EF-F1F4-C643-3647-F3152BC3D1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Kaynak: Genel Ekonomi Ders Notları Kitabı, Bölüm 1, s. 1-2.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EF71CF-0B86-75C2-95E8-0E1A31EF1363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962147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Kaynak: Genel Ekonomi Ders Notları Kitabı, Bölüm 1, s. 1-2.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Kaynak: Genel Ekonomi Ders Notları Kitabı, Bölüm 1, s. 1-2.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Kaynak: Genel Ekonomi Ders Notları Kitabı, Bölüm 1, s. 1-2.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Kaynak: Genel Ekonomi Ders Notları Kitabı, Bölüm 1, s. 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Kaynak: Genel Ekonomi Ders Notları Kitabı, Bölüm 1, s. 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Kaynak: Genel Ekonomi Ders Notları Kitabı, Bölüm 1, s. 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Kaynak: Genel Ekonomi Ders Notları Kitabı, Bölüm 1, s. 2-3.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Kaynak: Genel Ekonomi Ders Notları Kitabı, Bölüm 1, s. 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9E1B65-8DC0-B305-29B2-4E2EF2BA64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2927E26-AE56-BB6B-190E-7A969A31B9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66FD8E5-C238-A9B9-44FF-87FA75A1D1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Kaynak: Genel Ekonomi Ders Notları Kitabı, Bölüm 1, s. 3.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517314-0301-4BD2-7EB6-077ADA53F0D2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481798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Kaynak: Genel Ekonomi Ders Notları Kitabı, Bölüm 1, s. 3-4.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Kaynak: Genel Ekonomi Ders Notları Kitabı, Bölüm 1, s. 4. Şekil 1.1 yeniden kullanılmıştır.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Kaynak: Genel Ekonomi Ders Notları Kitabı, Bölüm 1, s. 4-6.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Kaynak: Genel Ekonomi Ders Notları Kitabı, Bölüm 1, s. 5-6.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Kaynak: Genel Ekonomi Ders Notları Kitabı, Bölüm 1, s. 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Kaynak: Genel Ekonomi Ders Notları Kitabı, Bölüm 1, s. 6-7.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Kaynak: Genel Ekonomi Ders Notları Kitabı, Bölüm 1, s. 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Kaynak: Genel Ekonomi Ders Notları Kitabı, Bölüm 1, s. 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Kaynak: Genel Ekonomi Ders Notları Kitabı, Bölüm 1, s. 8-9.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Kaynak: Genel Ekonomi Ders Notları Kitabı, Bölüm 1, s. 8-9.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Kaynak: Genel Ekonomi Ders Notları Kitabı, Bölüm 1, s. 9-11.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Kaynak: Genel Ekonomi Ders Notları Kitabı, Bölüm 1, s. 9-11.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Kaynak: Genel Ekonomi Ders Notları Kitabı, Bölüm 1, s. 9-11.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Kaynak: Genel Ekonomi Ders Notları Kitabı, Bölüm 1, s. 12-13.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Kaynak: Genel Ekonomi Ders Notları Kitabı, Bölüm 1, s. 12-13.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Kaynak: Genel Ekonomi Ders Notları Kitabı, Bölüm 1, s. 13-15.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2140BF-DBC0-583A-C157-E5362CE374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D2251AE-9B40-5204-4627-33D2290216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B6300A6-BCDD-CA72-FF91-EB803CA086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Kaynak: Genel Ekonomi Ders Notları Kitabı, Bölüm 1, s. 13-15.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FE37D7-C6F5-71C6-BD75-6407556AA04B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8539773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Kaynak: Genel Ekonomi Ders Notları Kitabı, Bölüm 1, s. 13-15.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Kaynak: Genel Ekonomi Ders Notları Kitabı, Bölüm 1, s. 9-11.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Kaynak: Genel Ekonomi Ders Notları Kitabı, Bölüm 1, s. 16.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Kaynak: Genel Ekonomi Ders Notları Kitabı, Bölüm 1, s. 16-17.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Kaynak: Genel Ekonomi Ders Notları Kitabı, Bölüm 1, s. 16-17.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Kaynak: Genel Ekonomi Ders Notları Kitabı, Bölüm 1, s. 17-18.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Kaynak: Genel Ekonomi Ders Notları Kitabı, Bölüm 1, s. 18-19.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Kaynak: Genel Ekonomi Ders Notları Kitabı, Bölüm 1, s. 1-19.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E497FC-8386-4CB4-8D08-05377ADCF7BE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639530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Hera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en.wikipedia.org/wiki/Aphrodite" TargetMode="External"/><Relationship Id="rId4" Type="http://schemas.openxmlformats.org/officeDocument/2006/relationships/hyperlink" Target="https://en.wikipedia.org/wiki/Athena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ikdörtgen 10">
            <a:extLst>
              <a:ext uri="{FF2B5EF4-FFF2-40B4-BE49-F238E27FC236}">
                <a16:creationId xmlns:a16="http://schemas.microsoft.com/office/drawing/2014/main" id="{1E74A4A7-DD4A-47F0-9338-ECD6A29EE9F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209550" cy="6858000"/>
          </a:xfrm>
          <a:prstGeom prst="rect">
            <a:avLst/>
          </a:prstGeom>
          <a:solidFill>
            <a:srgbClr val="168C8C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5E572676-680D-4506-BFD9-9F9DCB9BC8C2}"/>
              </a:ext>
            </a:extLst>
          </p:cNvPr>
          <p:cNvSpPr>
            <a:spLocks noGrp="1"/>
          </p:cNvSpPr>
          <p:nvPr/>
        </p:nvSpPr>
        <p:spPr>
          <a:xfrm>
            <a:off x="8572500" y="0"/>
            <a:ext cx="3619500" cy="6858000"/>
          </a:xfrm>
          <a:prstGeom prst="rect">
            <a:avLst/>
          </a:prstGeom>
          <a:solidFill>
            <a:srgbClr val="EEF5F4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C0FD4144-0DA0-40D1-8EB5-D8AABCEFB755}"/>
              </a:ext>
            </a:extLst>
          </p:cNvPr>
          <p:cNvSpPr>
            <a:spLocks noGrp="1"/>
          </p:cNvSpPr>
          <p:nvPr/>
        </p:nvSpPr>
        <p:spPr>
          <a:xfrm>
            <a:off x="685800" y="704850"/>
            <a:ext cx="5314950" cy="723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00" b="1">
                <a:solidFill>
                  <a:srgbClr val="D9A441"/>
                </a:solidFill>
                <a:latin typeface="Aptos"/>
                <a:ea typeface="Aptos"/>
                <a:cs typeface="Aptos"/>
              </a:defRPr>
            </a:pPr>
            <a:r>
              <a:rPr sz="2400" b="1" dirty="0">
                <a:solidFill>
                  <a:srgbClr val="D9A441"/>
                </a:solidFill>
                <a:latin typeface="Aptos"/>
                <a:ea typeface="Aptos"/>
                <a:cs typeface="Aptos"/>
              </a:rPr>
              <a:t>GENEL EKONOMİ</a:t>
            </a:r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6D485003-A1E5-4C0C-ABB9-BCAFA40F9685}"/>
              </a:ext>
            </a:extLst>
          </p:cNvPr>
          <p:cNvSpPr>
            <a:spLocks noGrp="1"/>
          </p:cNvSpPr>
          <p:nvPr/>
        </p:nvSpPr>
        <p:spPr>
          <a:xfrm>
            <a:off x="685800" y="1428750"/>
            <a:ext cx="8705088" cy="1524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40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4000" b="1" dirty="0" err="1">
                <a:solidFill>
                  <a:srgbClr val="FFFFFF"/>
                </a:solidFill>
                <a:latin typeface="Aptos"/>
                <a:ea typeface="Aptos"/>
                <a:cs typeface="Aptos"/>
              </a:rPr>
              <a:t>Ekonominin</a:t>
            </a:r>
            <a:r>
              <a:rPr lang="en-GB" sz="4000" b="1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 </a:t>
            </a:r>
            <a:r>
              <a:rPr sz="4000" b="1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Temel </a:t>
            </a:r>
            <a:r>
              <a:rPr sz="4000" b="1" dirty="0" err="1">
                <a:solidFill>
                  <a:srgbClr val="FFFFFF"/>
                </a:solidFill>
                <a:latin typeface="Aptos"/>
                <a:ea typeface="Aptos"/>
                <a:cs typeface="Aptos"/>
              </a:rPr>
              <a:t>Kavramları</a:t>
            </a:r>
            <a:endParaRPr sz="4000" b="1" dirty="0">
              <a:solidFill>
                <a:srgbClr val="FFFFFF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FEE40456-786C-4E2A-8C5C-0A9C612D3C3B}"/>
              </a:ext>
            </a:extLst>
          </p:cNvPr>
          <p:cNvSpPr>
            <a:spLocks noGrp="1"/>
          </p:cNvSpPr>
          <p:nvPr/>
        </p:nvSpPr>
        <p:spPr>
          <a:xfrm>
            <a:off x="800100" y="2647950"/>
            <a:ext cx="6667500" cy="781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800" b="0">
                <a:solidFill>
                  <a:srgbClr val="D8E6EE"/>
                </a:solidFill>
                <a:latin typeface="Aptos"/>
                <a:ea typeface="Aptos"/>
                <a:cs typeface="Aptos"/>
              </a:defRPr>
            </a:pPr>
            <a:r>
              <a:rPr sz="1800" b="0" dirty="0">
                <a:solidFill>
                  <a:srgbClr val="D8E6EE"/>
                </a:solidFill>
                <a:latin typeface="Aptos"/>
                <a:ea typeface="Aptos"/>
                <a:cs typeface="Aptos"/>
              </a:rPr>
              <a:t>Ekonomi </a:t>
            </a:r>
            <a:r>
              <a:rPr sz="1800" b="0" dirty="0" err="1">
                <a:solidFill>
                  <a:srgbClr val="D8E6EE"/>
                </a:solidFill>
                <a:latin typeface="Aptos"/>
                <a:ea typeface="Aptos"/>
                <a:cs typeface="Aptos"/>
              </a:rPr>
              <a:t>nedir</a:t>
            </a:r>
            <a:r>
              <a:rPr sz="1800" b="0" dirty="0">
                <a:solidFill>
                  <a:srgbClr val="D8E6EE"/>
                </a:solidFill>
                <a:latin typeface="Aptos"/>
                <a:ea typeface="Aptos"/>
                <a:cs typeface="Aptos"/>
              </a:rPr>
              <a:t>, </a:t>
            </a:r>
            <a:r>
              <a:rPr sz="1800" b="0" dirty="0" err="1">
                <a:solidFill>
                  <a:srgbClr val="D8E6EE"/>
                </a:solidFill>
                <a:latin typeface="Aptos"/>
                <a:ea typeface="Aptos"/>
                <a:cs typeface="Aptos"/>
              </a:rPr>
              <a:t>nasıl</a:t>
            </a:r>
            <a:r>
              <a:rPr sz="1800" b="0" dirty="0">
                <a:solidFill>
                  <a:srgbClr val="D8E6EE"/>
                </a:solidFill>
                <a:latin typeface="Aptos"/>
                <a:ea typeface="Aptos"/>
                <a:cs typeface="Aptos"/>
              </a:rPr>
              <a:t> </a:t>
            </a:r>
            <a:r>
              <a:rPr sz="1800" b="0" dirty="0" err="1">
                <a:solidFill>
                  <a:srgbClr val="D8E6EE"/>
                </a:solidFill>
                <a:latin typeface="Aptos"/>
                <a:ea typeface="Aptos"/>
                <a:cs typeface="Aptos"/>
              </a:rPr>
              <a:t>düşünür</a:t>
            </a:r>
            <a:r>
              <a:rPr sz="1800" b="0" dirty="0">
                <a:solidFill>
                  <a:srgbClr val="D8E6EE"/>
                </a:solidFill>
                <a:latin typeface="Aptos"/>
                <a:ea typeface="Aptos"/>
                <a:cs typeface="Aptos"/>
              </a:rPr>
              <a:t> </a:t>
            </a:r>
            <a:r>
              <a:rPr sz="1800" b="0" dirty="0" err="1">
                <a:solidFill>
                  <a:srgbClr val="D8E6EE"/>
                </a:solidFill>
                <a:latin typeface="Aptos"/>
                <a:ea typeface="Aptos"/>
                <a:cs typeface="Aptos"/>
              </a:rPr>
              <a:t>ve</a:t>
            </a:r>
            <a:r>
              <a:rPr sz="1800" b="0" dirty="0">
                <a:solidFill>
                  <a:srgbClr val="D8E6EE"/>
                </a:solidFill>
                <a:latin typeface="Aptos"/>
                <a:ea typeface="Aptos"/>
                <a:cs typeface="Aptos"/>
              </a:rPr>
              <a:t> hangi </a:t>
            </a:r>
            <a:r>
              <a:rPr sz="1800" b="0" dirty="0" err="1">
                <a:solidFill>
                  <a:srgbClr val="D8E6EE"/>
                </a:solidFill>
                <a:latin typeface="Aptos"/>
                <a:ea typeface="Aptos"/>
                <a:cs typeface="Aptos"/>
              </a:rPr>
              <a:t>sorulara</a:t>
            </a:r>
            <a:r>
              <a:rPr sz="1800" b="0" dirty="0">
                <a:solidFill>
                  <a:srgbClr val="D8E6EE"/>
                </a:solidFill>
                <a:latin typeface="Aptos"/>
                <a:ea typeface="Aptos"/>
                <a:cs typeface="Aptos"/>
              </a:rPr>
              <a:t> </a:t>
            </a:r>
            <a:r>
              <a:rPr sz="1800" b="0" dirty="0" err="1">
                <a:solidFill>
                  <a:srgbClr val="D8E6EE"/>
                </a:solidFill>
                <a:latin typeface="Aptos"/>
                <a:ea typeface="Aptos"/>
                <a:cs typeface="Aptos"/>
              </a:rPr>
              <a:t>yanıt</a:t>
            </a:r>
            <a:r>
              <a:rPr sz="1800" b="0" dirty="0">
                <a:solidFill>
                  <a:srgbClr val="D8E6EE"/>
                </a:solidFill>
                <a:latin typeface="Aptos"/>
                <a:ea typeface="Aptos"/>
                <a:cs typeface="Aptos"/>
              </a:rPr>
              <a:t> arar?</a:t>
            </a:r>
          </a:p>
        </p:txBody>
      </p:sp>
      <p:sp>
        <p:nvSpPr>
          <p:cNvPr id="6" name="Dikdörtgen 5">
            <a:extLst>
              <a:ext uri="{FF2B5EF4-FFF2-40B4-BE49-F238E27FC236}">
                <a16:creationId xmlns:a16="http://schemas.microsoft.com/office/drawing/2014/main" id="{FFCD99D3-6DB4-4713-A70F-74620C06E630}"/>
              </a:ext>
            </a:extLst>
          </p:cNvPr>
          <p:cNvSpPr>
            <a:spLocks noGrp="1"/>
          </p:cNvSpPr>
          <p:nvPr/>
        </p:nvSpPr>
        <p:spPr>
          <a:xfrm>
            <a:off x="685800" y="5619750"/>
            <a:ext cx="209550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1">
                <a:solidFill>
                  <a:srgbClr val="D9A441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D9A441"/>
                </a:solidFill>
                <a:latin typeface="Aptos"/>
                <a:ea typeface="Aptos"/>
                <a:cs typeface="Aptos"/>
              </a:rPr>
              <a:t>BÖLÜM 1</a:t>
            </a:r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E2FA8932-7EAD-469E-8524-5D4525C7AA03}"/>
              </a:ext>
            </a:extLst>
          </p:cNvPr>
          <p:cNvSpPr>
            <a:spLocks noGrp="1"/>
          </p:cNvSpPr>
          <p:nvPr/>
        </p:nvSpPr>
        <p:spPr>
          <a:xfrm>
            <a:off x="9010650" y="1333500"/>
            <a:ext cx="2381250" cy="457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0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Kıtlık</a:t>
            </a: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7604061D-72FB-433B-AE37-198873CBD8A7}"/>
              </a:ext>
            </a:extLst>
          </p:cNvPr>
          <p:cNvSpPr>
            <a:spLocks noGrp="1"/>
          </p:cNvSpPr>
          <p:nvPr/>
        </p:nvSpPr>
        <p:spPr>
          <a:xfrm>
            <a:off x="9010650" y="2305050"/>
            <a:ext cx="2381250" cy="457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025" b="1">
                <a:solidFill>
                  <a:srgbClr val="168C8C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68C8C"/>
                </a:solidFill>
                <a:latin typeface="Aptos"/>
                <a:ea typeface="Aptos"/>
                <a:cs typeface="Aptos"/>
              </a:rPr>
              <a:t>Tercih</a:t>
            </a:r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DB2DEA3E-0F95-454A-AC7E-33C9379DD752}"/>
              </a:ext>
            </a:extLst>
          </p:cNvPr>
          <p:cNvSpPr>
            <a:spLocks noGrp="1"/>
          </p:cNvSpPr>
          <p:nvPr/>
        </p:nvSpPr>
        <p:spPr>
          <a:xfrm>
            <a:off x="9010650" y="3276600"/>
            <a:ext cx="2476500" cy="457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025" b="1">
                <a:solidFill>
                  <a:srgbClr val="D96C5F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D96C5F"/>
                </a:solidFill>
                <a:latin typeface="Aptos"/>
                <a:ea typeface="Aptos"/>
                <a:cs typeface="Aptos"/>
              </a:rPr>
              <a:t>Fırsat maliyeti</a:t>
            </a:r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5B72A1A6-CF55-4256-B6A5-9B09D4432A42}"/>
              </a:ext>
            </a:extLst>
          </p:cNvPr>
          <p:cNvSpPr>
            <a:spLocks noGrp="1"/>
          </p:cNvSpPr>
          <p:nvPr/>
        </p:nvSpPr>
        <p:spPr>
          <a:xfrm>
            <a:off x="9010650" y="4248150"/>
            <a:ext cx="2476500" cy="457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025" b="1">
                <a:solidFill>
                  <a:srgbClr val="D9A441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D9A441"/>
                </a:solidFill>
                <a:latin typeface="Aptos"/>
                <a:ea typeface="Aptos"/>
                <a:cs typeface="Aptos"/>
              </a:rPr>
              <a:t>Fayda ve değer</a:t>
            </a:r>
          </a:p>
        </p:txBody>
      </p:sp>
    </p:spTree>
    <p:extLst>
      <p:ext uri="{BB962C8B-B14F-4D97-AF65-F5344CB8AC3E}">
        <p14:creationId xmlns:p14="http://schemas.microsoft.com/office/powerpoint/2010/main" val="2726299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Dikdörtgen 20">
            <a:extLst>
              <a:ext uri="{FF2B5EF4-FFF2-40B4-BE49-F238E27FC236}">
                <a16:creationId xmlns:a16="http://schemas.microsoft.com/office/drawing/2014/main" id="{036EF7C7-D807-4845-9A40-B3FEDE1B397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33350"/>
          </a:xfrm>
          <a:prstGeom prst="rect">
            <a:avLst/>
          </a:prstGeom>
          <a:solidFill>
            <a:srgbClr val="168C8C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91D7B249-6813-4B28-B7FE-40B4AE609B08}"/>
              </a:ext>
            </a:extLst>
          </p:cNvPr>
          <p:cNvSpPr>
            <a:spLocks noGrp="1"/>
          </p:cNvSpPr>
          <p:nvPr/>
        </p:nvSpPr>
        <p:spPr>
          <a:xfrm>
            <a:off x="647700" y="266700"/>
            <a:ext cx="171450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7619"/>
          </a:bodyPr>
          <a:lstStyle/>
          <a:p>
            <a:pPr algn="l">
              <a:defRPr sz="1050" b="1">
                <a:solidFill>
                  <a:srgbClr val="168C8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168C8C"/>
                </a:solidFill>
                <a:latin typeface="Aptos"/>
                <a:ea typeface="Aptos"/>
                <a:cs typeface="Aptos"/>
              </a:rPr>
              <a:t>BÖLÜM 1</a:t>
            </a:r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8FDDEC6D-0985-4E53-8963-F581842A4A7A}"/>
              </a:ext>
            </a:extLst>
          </p:cNvPr>
          <p:cNvSpPr>
            <a:spLocks noGrp="1"/>
          </p:cNvSpPr>
          <p:nvPr/>
        </p:nvSpPr>
        <p:spPr>
          <a:xfrm>
            <a:off x="647700" y="552450"/>
            <a:ext cx="108966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550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Bölümün öğrenme hedefleri</a:t>
            </a:r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7C0D0D40-424A-406D-983E-0F5D8FB6C937}"/>
              </a:ext>
            </a:extLst>
          </p:cNvPr>
          <p:cNvSpPr>
            <a:spLocks noGrp="1"/>
          </p:cNvSpPr>
          <p:nvPr/>
        </p:nvSpPr>
        <p:spPr>
          <a:xfrm>
            <a:off x="647700" y="1257300"/>
            <a:ext cx="10896600" cy="19050"/>
          </a:xfrm>
          <a:prstGeom prst="rect">
            <a:avLst/>
          </a:prstGeom>
          <a:solidFill>
            <a:srgbClr val="D7E1E7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0A5B55B3-58F0-4F8F-94EB-BAB52F86E485}"/>
              </a:ext>
            </a:extLst>
          </p:cNvPr>
          <p:cNvSpPr>
            <a:spLocks noGrp="1"/>
          </p:cNvSpPr>
          <p:nvPr/>
        </p:nvSpPr>
        <p:spPr>
          <a:xfrm>
            <a:off x="10953750" y="6400800"/>
            <a:ext cx="59055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 lnSpcReduction="10000"/>
          </a:bodyPr>
          <a:lstStyle/>
          <a:p>
            <a:pPr algn="r">
              <a:defRPr sz="900" b="0">
                <a:solidFill>
                  <a:srgbClr val="5E7181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5E7181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6" name="Dikdörtgen 5">
            <a:extLst>
              <a:ext uri="{FF2B5EF4-FFF2-40B4-BE49-F238E27FC236}">
                <a16:creationId xmlns:a16="http://schemas.microsoft.com/office/drawing/2014/main" id="{44E1DA52-FD62-42F5-8C78-694294F997F9}"/>
              </a:ext>
            </a:extLst>
          </p:cNvPr>
          <p:cNvSpPr>
            <a:spLocks noGrp="1"/>
          </p:cNvSpPr>
          <p:nvPr/>
        </p:nvSpPr>
        <p:spPr>
          <a:xfrm>
            <a:off x="704850" y="1600200"/>
            <a:ext cx="6858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100" b="1">
                <a:solidFill>
                  <a:srgbClr val="168C8C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168C8C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3A25FAEB-6DBD-45B8-9D92-CAE89ECAC168}"/>
              </a:ext>
            </a:extLst>
          </p:cNvPr>
          <p:cNvSpPr>
            <a:spLocks noGrp="1"/>
          </p:cNvSpPr>
          <p:nvPr/>
        </p:nvSpPr>
        <p:spPr>
          <a:xfrm>
            <a:off x="1466850" y="1600200"/>
            <a:ext cx="93345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800" b="1">
                <a:solidFill>
                  <a:srgbClr val="243746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243746"/>
                </a:solidFill>
                <a:latin typeface="Aptos"/>
                <a:ea typeface="Aptos"/>
                <a:cs typeface="Aptos"/>
              </a:rPr>
              <a:t>Ekonomik düşünmenin temelini açıklamak</a:t>
            </a: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EA4A8A6A-B0D7-411D-A988-59BF4404E7BA}"/>
              </a:ext>
            </a:extLst>
          </p:cNvPr>
          <p:cNvSpPr>
            <a:spLocks noGrp="1"/>
          </p:cNvSpPr>
          <p:nvPr/>
        </p:nvSpPr>
        <p:spPr>
          <a:xfrm>
            <a:off x="1466850" y="2228850"/>
            <a:ext cx="9334500" cy="9525"/>
          </a:xfrm>
          <a:prstGeom prst="rect">
            <a:avLst/>
          </a:prstGeom>
          <a:solidFill>
            <a:srgbClr val="D7E1E7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C6459A04-AC2E-4D6B-825A-1D9272238727}"/>
              </a:ext>
            </a:extLst>
          </p:cNvPr>
          <p:cNvSpPr>
            <a:spLocks noGrp="1"/>
          </p:cNvSpPr>
          <p:nvPr/>
        </p:nvSpPr>
        <p:spPr>
          <a:xfrm>
            <a:off x="704850" y="2466975"/>
            <a:ext cx="6858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100" b="1">
                <a:solidFill>
                  <a:srgbClr val="168C8C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168C8C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00D5415D-12DD-496C-BBC6-89B755F397DF}"/>
              </a:ext>
            </a:extLst>
          </p:cNvPr>
          <p:cNvSpPr>
            <a:spLocks noGrp="1"/>
          </p:cNvSpPr>
          <p:nvPr/>
        </p:nvSpPr>
        <p:spPr>
          <a:xfrm>
            <a:off x="1466850" y="2466975"/>
            <a:ext cx="93345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800" b="0">
                <a:solidFill>
                  <a:srgbClr val="243746"/>
                </a:solidFill>
                <a:latin typeface="Aptos"/>
                <a:ea typeface="Aptos"/>
                <a:cs typeface="Aptos"/>
              </a:defRPr>
            </a:pPr>
            <a:r>
              <a:rPr sz="1800" b="0" dirty="0" err="1">
                <a:solidFill>
                  <a:srgbClr val="243746"/>
                </a:solidFill>
                <a:latin typeface="Aptos"/>
                <a:ea typeface="Aptos"/>
                <a:cs typeface="Aptos"/>
              </a:rPr>
              <a:t>Mikro</a:t>
            </a:r>
            <a:r>
              <a:rPr sz="1800" b="0" dirty="0">
                <a:solidFill>
                  <a:srgbClr val="243746"/>
                </a:solidFill>
                <a:latin typeface="Aptos"/>
                <a:ea typeface="Aptos"/>
                <a:cs typeface="Aptos"/>
              </a:rPr>
              <a:t> </a:t>
            </a:r>
            <a:r>
              <a:rPr sz="1800" b="0" dirty="0" err="1">
                <a:solidFill>
                  <a:srgbClr val="243746"/>
                </a:solidFill>
                <a:latin typeface="Aptos"/>
                <a:ea typeface="Aptos"/>
                <a:cs typeface="Aptos"/>
              </a:rPr>
              <a:t>ve</a:t>
            </a:r>
            <a:r>
              <a:rPr sz="1800" b="0" dirty="0">
                <a:solidFill>
                  <a:srgbClr val="243746"/>
                </a:solidFill>
                <a:latin typeface="Aptos"/>
                <a:ea typeface="Aptos"/>
                <a:cs typeface="Aptos"/>
              </a:rPr>
              <a:t> </a:t>
            </a:r>
            <a:r>
              <a:rPr sz="1800" b="0" dirty="0" err="1">
                <a:solidFill>
                  <a:srgbClr val="243746"/>
                </a:solidFill>
                <a:latin typeface="Aptos"/>
                <a:ea typeface="Aptos"/>
                <a:cs typeface="Aptos"/>
              </a:rPr>
              <a:t>makro</a:t>
            </a:r>
            <a:r>
              <a:rPr sz="1800" b="0" dirty="0">
                <a:solidFill>
                  <a:srgbClr val="243746"/>
                </a:solidFill>
                <a:latin typeface="Aptos"/>
                <a:ea typeface="Aptos"/>
                <a:cs typeface="Aptos"/>
              </a:rPr>
              <a:t> </a:t>
            </a:r>
            <a:r>
              <a:rPr sz="1800" b="0" dirty="0" err="1">
                <a:solidFill>
                  <a:srgbClr val="243746"/>
                </a:solidFill>
                <a:latin typeface="Aptos"/>
                <a:ea typeface="Aptos"/>
                <a:cs typeface="Aptos"/>
              </a:rPr>
              <a:t>analiz</a:t>
            </a:r>
            <a:r>
              <a:rPr sz="1800" b="0" dirty="0">
                <a:solidFill>
                  <a:srgbClr val="243746"/>
                </a:solidFill>
                <a:latin typeface="Aptos"/>
                <a:ea typeface="Aptos"/>
                <a:cs typeface="Aptos"/>
              </a:rPr>
              <a:t> </a:t>
            </a:r>
            <a:r>
              <a:rPr sz="1800" b="0" dirty="0" err="1">
                <a:solidFill>
                  <a:srgbClr val="243746"/>
                </a:solidFill>
                <a:latin typeface="Aptos"/>
                <a:ea typeface="Aptos"/>
                <a:cs typeface="Aptos"/>
              </a:rPr>
              <a:t>düzeylerini</a:t>
            </a:r>
            <a:r>
              <a:rPr sz="1800" b="0" dirty="0">
                <a:solidFill>
                  <a:srgbClr val="243746"/>
                </a:solidFill>
                <a:latin typeface="Aptos"/>
                <a:ea typeface="Aptos"/>
                <a:cs typeface="Aptos"/>
              </a:rPr>
              <a:t> </a:t>
            </a:r>
            <a:r>
              <a:rPr sz="1800" b="0" dirty="0" err="1">
                <a:solidFill>
                  <a:srgbClr val="243746"/>
                </a:solidFill>
                <a:latin typeface="Aptos"/>
                <a:ea typeface="Aptos"/>
                <a:cs typeface="Aptos"/>
              </a:rPr>
              <a:t>ayırmak</a:t>
            </a:r>
            <a:endParaRPr sz="1800" b="0" dirty="0">
              <a:solidFill>
                <a:srgbClr val="243746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1" name="Dikdörtgen 10">
            <a:extLst>
              <a:ext uri="{FF2B5EF4-FFF2-40B4-BE49-F238E27FC236}">
                <a16:creationId xmlns:a16="http://schemas.microsoft.com/office/drawing/2014/main" id="{AFB86AD2-2EC8-4C82-88B0-3917C3FDDB3E}"/>
              </a:ext>
            </a:extLst>
          </p:cNvPr>
          <p:cNvSpPr>
            <a:spLocks noGrp="1"/>
          </p:cNvSpPr>
          <p:nvPr/>
        </p:nvSpPr>
        <p:spPr>
          <a:xfrm>
            <a:off x="1466850" y="3095625"/>
            <a:ext cx="9334500" cy="9525"/>
          </a:xfrm>
          <a:prstGeom prst="rect">
            <a:avLst/>
          </a:prstGeom>
          <a:solidFill>
            <a:srgbClr val="D7E1E7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2" name="Dikdörtgen 11">
            <a:extLst>
              <a:ext uri="{FF2B5EF4-FFF2-40B4-BE49-F238E27FC236}">
                <a16:creationId xmlns:a16="http://schemas.microsoft.com/office/drawing/2014/main" id="{29B59E9A-EC71-4043-9067-2F8E9872E74B}"/>
              </a:ext>
            </a:extLst>
          </p:cNvPr>
          <p:cNvSpPr>
            <a:spLocks noGrp="1"/>
          </p:cNvSpPr>
          <p:nvPr/>
        </p:nvSpPr>
        <p:spPr>
          <a:xfrm>
            <a:off x="704850" y="3333750"/>
            <a:ext cx="6858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100" b="1">
                <a:solidFill>
                  <a:srgbClr val="168C8C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168C8C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3" name="Dikdörtgen 12">
            <a:extLst>
              <a:ext uri="{FF2B5EF4-FFF2-40B4-BE49-F238E27FC236}">
                <a16:creationId xmlns:a16="http://schemas.microsoft.com/office/drawing/2014/main" id="{BE4F235D-FCA6-4227-880E-ABDE7F2774A4}"/>
              </a:ext>
            </a:extLst>
          </p:cNvPr>
          <p:cNvSpPr>
            <a:spLocks noGrp="1"/>
          </p:cNvSpPr>
          <p:nvPr/>
        </p:nvSpPr>
        <p:spPr>
          <a:xfrm>
            <a:off x="1466850" y="3333750"/>
            <a:ext cx="93345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800" b="0">
                <a:solidFill>
                  <a:srgbClr val="243746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243746"/>
                </a:solidFill>
                <a:latin typeface="Aptos"/>
                <a:ea typeface="Aptos"/>
                <a:cs typeface="Aptos"/>
              </a:rPr>
              <a:t>Kıtlık, tercih ve fırsat maliyeti ilişkisini kurmak</a:t>
            </a:r>
          </a:p>
        </p:txBody>
      </p:sp>
      <p:sp>
        <p:nvSpPr>
          <p:cNvPr id="14" name="Dikdörtgen 13">
            <a:extLst>
              <a:ext uri="{FF2B5EF4-FFF2-40B4-BE49-F238E27FC236}">
                <a16:creationId xmlns:a16="http://schemas.microsoft.com/office/drawing/2014/main" id="{805AC2C7-B1E8-4376-B53F-94CACDC58AB5}"/>
              </a:ext>
            </a:extLst>
          </p:cNvPr>
          <p:cNvSpPr>
            <a:spLocks noGrp="1"/>
          </p:cNvSpPr>
          <p:nvPr/>
        </p:nvSpPr>
        <p:spPr>
          <a:xfrm>
            <a:off x="1466850" y="3962400"/>
            <a:ext cx="9334500" cy="9525"/>
          </a:xfrm>
          <a:prstGeom prst="rect">
            <a:avLst/>
          </a:prstGeom>
          <a:solidFill>
            <a:srgbClr val="D7E1E7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5" name="Dikdörtgen 14">
            <a:extLst>
              <a:ext uri="{FF2B5EF4-FFF2-40B4-BE49-F238E27FC236}">
                <a16:creationId xmlns:a16="http://schemas.microsoft.com/office/drawing/2014/main" id="{A9540608-A09E-4483-BABB-2D40B116D712}"/>
              </a:ext>
            </a:extLst>
          </p:cNvPr>
          <p:cNvSpPr>
            <a:spLocks noGrp="1"/>
          </p:cNvSpPr>
          <p:nvPr/>
        </p:nvSpPr>
        <p:spPr>
          <a:xfrm>
            <a:off x="704850" y="4200525"/>
            <a:ext cx="6858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100" b="1">
                <a:solidFill>
                  <a:srgbClr val="168C8C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168C8C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16" name="Dikdörtgen 15">
            <a:extLst>
              <a:ext uri="{FF2B5EF4-FFF2-40B4-BE49-F238E27FC236}">
                <a16:creationId xmlns:a16="http://schemas.microsoft.com/office/drawing/2014/main" id="{C996614E-C19C-4642-9200-33891EB79A2B}"/>
              </a:ext>
            </a:extLst>
          </p:cNvPr>
          <p:cNvSpPr>
            <a:spLocks noGrp="1"/>
          </p:cNvSpPr>
          <p:nvPr/>
        </p:nvSpPr>
        <p:spPr>
          <a:xfrm>
            <a:off x="1466850" y="4200525"/>
            <a:ext cx="93345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800" b="0">
                <a:solidFill>
                  <a:srgbClr val="243746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243746"/>
                </a:solidFill>
                <a:latin typeface="Aptos"/>
                <a:ea typeface="Aptos"/>
                <a:cs typeface="Aptos"/>
              </a:rPr>
              <a:t>Üretim olanakları eğrisini yorumlamak</a:t>
            </a:r>
          </a:p>
        </p:txBody>
      </p:sp>
      <p:sp>
        <p:nvSpPr>
          <p:cNvPr id="17" name="Dikdörtgen 16">
            <a:extLst>
              <a:ext uri="{FF2B5EF4-FFF2-40B4-BE49-F238E27FC236}">
                <a16:creationId xmlns:a16="http://schemas.microsoft.com/office/drawing/2014/main" id="{9B167438-76F4-40AF-B93A-AA7196BF1EEF}"/>
              </a:ext>
            </a:extLst>
          </p:cNvPr>
          <p:cNvSpPr>
            <a:spLocks noGrp="1"/>
          </p:cNvSpPr>
          <p:nvPr/>
        </p:nvSpPr>
        <p:spPr>
          <a:xfrm>
            <a:off x="1466850" y="4829175"/>
            <a:ext cx="9334500" cy="9525"/>
          </a:xfrm>
          <a:prstGeom prst="rect">
            <a:avLst/>
          </a:prstGeom>
          <a:solidFill>
            <a:srgbClr val="D7E1E7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8" name="Dikdörtgen 17">
            <a:extLst>
              <a:ext uri="{FF2B5EF4-FFF2-40B4-BE49-F238E27FC236}">
                <a16:creationId xmlns:a16="http://schemas.microsoft.com/office/drawing/2014/main" id="{475F339F-A689-4F9E-AC52-50D33BE76554}"/>
              </a:ext>
            </a:extLst>
          </p:cNvPr>
          <p:cNvSpPr>
            <a:spLocks noGrp="1"/>
          </p:cNvSpPr>
          <p:nvPr/>
        </p:nvSpPr>
        <p:spPr>
          <a:xfrm>
            <a:off x="704850" y="5067300"/>
            <a:ext cx="6858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100" b="1">
                <a:solidFill>
                  <a:srgbClr val="D9A441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D9A441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19" name="Dikdörtgen 18">
            <a:extLst>
              <a:ext uri="{FF2B5EF4-FFF2-40B4-BE49-F238E27FC236}">
                <a16:creationId xmlns:a16="http://schemas.microsoft.com/office/drawing/2014/main" id="{6D46CE5C-33EE-453A-B7CD-1BABA7B7BEF8}"/>
              </a:ext>
            </a:extLst>
          </p:cNvPr>
          <p:cNvSpPr>
            <a:spLocks noGrp="1"/>
          </p:cNvSpPr>
          <p:nvPr/>
        </p:nvSpPr>
        <p:spPr>
          <a:xfrm>
            <a:off x="1466850" y="5067300"/>
            <a:ext cx="93345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800" b="0">
                <a:solidFill>
                  <a:srgbClr val="243746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243746"/>
                </a:solidFill>
                <a:latin typeface="Aptos"/>
                <a:ea typeface="Aptos"/>
                <a:cs typeface="Aptos"/>
              </a:rPr>
              <a:t>Üstünlük, fayda ve değer kavramlarını karşılaştırmak</a:t>
            </a:r>
          </a:p>
        </p:txBody>
      </p:sp>
      <p:sp>
        <p:nvSpPr>
          <p:cNvPr id="20" name="Dikdörtgen 19">
            <a:extLst>
              <a:ext uri="{FF2B5EF4-FFF2-40B4-BE49-F238E27FC236}">
                <a16:creationId xmlns:a16="http://schemas.microsoft.com/office/drawing/2014/main" id="{3027558C-CAEB-43EE-9479-8B4F903BB387}"/>
              </a:ext>
            </a:extLst>
          </p:cNvPr>
          <p:cNvSpPr>
            <a:spLocks noGrp="1"/>
          </p:cNvSpPr>
          <p:nvPr/>
        </p:nvSpPr>
        <p:spPr>
          <a:xfrm>
            <a:off x="1466850" y="5695950"/>
            <a:ext cx="9334500" cy="9525"/>
          </a:xfrm>
          <a:prstGeom prst="rect">
            <a:avLst/>
          </a:prstGeom>
          <a:solidFill>
            <a:srgbClr val="D7E1E7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37303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Dikdörtgen 23">
            <a:extLst>
              <a:ext uri="{FF2B5EF4-FFF2-40B4-BE49-F238E27FC236}">
                <a16:creationId xmlns:a16="http://schemas.microsoft.com/office/drawing/2014/main" id="{351365B2-6913-40D1-8FF2-5D154E47F63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33350"/>
          </a:xfrm>
          <a:prstGeom prst="rect">
            <a:avLst/>
          </a:prstGeom>
          <a:solidFill>
            <a:srgbClr val="168C8C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65D8AA05-D49D-44D1-AD6A-DFB7C9BE5956}"/>
              </a:ext>
            </a:extLst>
          </p:cNvPr>
          <p:cNvSpPr>
            <a:spLocks noGrp="1"/>
          </p:cNvSpPr>
          <p:nvPr/>
        </p:nvSpPr>
        <p:spPr>
          <a:xfrm>
            <a:off x="647700" y="266700"/>
            <a:ext cx="171450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7619"/>
          </a:bodyPr>
          <a:lstStyle/>
          <a:p>
            <a:pPr algn="l">
              <a:defRPr sz="1050" b="1">
                <a:solidFill>
                  <a:srgbClr val="168C8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168C8C"/>
                </a:solidFill>
                <a:latin typeface="Aptos"/>
                <a:ea typeface="Aptos"/>
                <a:cs typeface="Aptos"/>
              </a:rPr>
              <a:t>BÖLÜM 1</a:t>
            </a:r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7D02BEC2-3FF5-40C9-82A5-EF465B5CC29E}"/>
              </a:ext>
            </a:extLst>
          </p:cNvPr>
          <p:cNvSpPr>
            <a:spLocks noGrp="1"/>
          </p:cNvSpPr>
          <p:nvPr/>
        </p:nvSpPr>
        <p:spPr>
          <a:xfrm>
            <a:off x="647700" y="552450"/>
            <a:ext cx="108966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550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Ekonomi bilimi ve bilimsel yöntem</a:t>
            </a:r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03676E8E-DE6C-4901-96D9-386D175E8025}"/>
              </a:ext>
            </a:extLst>
          </p:cNvPr>
          <p:cNvSpPr>
            <a:spLocks noGrp="1"/>
          </p:cNvSpPr>
          <p:nvPr/>
        </p:nvSpPr>
        <p:spPr>
          <a:xfrm>
            <a:off x="647700" y="1257300"/>
            <a:ext cx="10896600" cy="19050"/>
          </a:xfrm>
          <a:prstGeom prst="rect">
            <a:avLst/>
          </a:prstGeom>
          <a:solidFill>
            <a:srgbClr val="D7E1E7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124B7457-C7C8-41D9-869C-E08C35B5702C}"/>
              </a:ext>
            </a:extLst>
          </p:cNvPr>
          <p:cNvSpPr>
            <a:spLocks noGrp="1"/>
          </p:cNvSpPr>
          <p:nvPr/>
        </p:nvSpPr>
        <p:spPr>
          <a:xfrm>
            <a:off x="10953750" y="6400800"/>
            <a:ext cx="59055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 lnSpcReduction="10000"/>
          </a:bodyPr>
          <a:lstStyle/>
          <a:p>
            <a:pPr algn="r">
              <a:defRPr sz="900" b="0">
                <a:solidFill>
                  <a:srgbClr val="5E7181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5E7181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pic>
        <p:nvPicPr>
          <p:cNvPr id="26" name="Resim 25">
            <a:extLst>
              <a:ext uri="{FF2B5EF4-FFF2-40B4-BE49-F238E27FC236}">
                <a16:creationId xmlns:a16="http://schemas.microsoft.com/office/drawing/2014/main" id="{B4327783-BEF6-48B7-F308-69F67A3557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5242" y="1276350"/>
            <a:ext cx="7418266" cy="5266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5693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93CCC99-811D-A6D0-77D3-677B759DEB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Dikdörtgen 23">
            <a:extLst>
              <a:ext uri="{FF2B5EF4-FFF2-40B4-BE49-F238E27FC236}">
                <a16:creationId xmlns:a16="http://schemas.microsoft.com/office/drawing/2014/main" id="{85DDE56F-2473-C468-95ED-8076C8BC34D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33350"/>
          </a:xfrm>
          <a:prstGeom prst="rect">
            <a:avLst/>
          </a:prstGeom>
          <a:solidFill>
            <a:srgbClr val="168C8C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80BBD632-5357-6085-EE02-DA48953A815F}"/>
              </a:ext>
            </a:extLst>
          </p:cNvPr>
          <p:cNvSpPr>
            <a:spLocks noGrp="1"/>
          </p:cNvSpPr>
          <p:nvPr/>
        </p:nvSpPr>
        <p:spPr>
          <a:xfrm>
            <a:off x="647700" y="266700"/>
            <a:ext cx="171450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7619"/>
          </a:bodyPr>
          <a:lstStyle/>
          <a:p>
            <a:pPr algn="l">
              <a:defRPr sz="1050" b="1">
                <a:solidFill>
                  <a:srgbClr val="168C8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168C8C"/>
                </a:solidFill>
                <a:latin typeface="Aptos"/>
                <a:ea typeface="Aptos"/>
                <a:cs typeface="Aptos"/>
              </a:rPr>
              <a:t>BÖLÜM 1</a:t>
            </a:r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9C3AFC62-D8E1-AFA2-DB14-54779E9DF3E0}"/>
              </a:ext>
            </a:extLst>
          </p:cNvPr>
          <p:cNvSpPr>
            <a:spLocks noGrp="1"/>
          </p:cNvSpPr>
          <p:nvPr/>
        </p:nvSpPr>
        <p:spPr>
          <a:xfrm>
            <a:off x="647700" y="552450"/>
            <a:ext cx="108966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550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Ekonomi bilimi ve bilimsel yöntem</a:t>
            </a:r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4C431EDA-5D75-8EA4-7161-8A5DF20CC6A4}"/>
              </a:ext>
            </a:extLst>
          </p:cNvPr>
          <p:cNvSpPr>
            <a:spLocks noGrp="1"/>
          </p:cNvSpPr>
          <p:nvPr/>
        </p:nvSpPr>
        <p:spPr>
          <a:xfrm>
            <a:off x="647700" y="1257300"/>
            <a:ext cx="10896600" cy="19050"/>
          </a:xfrm>
          <a:prstGeom prst="rect">
            <a:avLst/>
          </a:prstGeom>
          <a:solidFill>
            <a:srgbClr val="D7E1E7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3E41DBA0-704C-804C-F0C2-0CCD423C45A8}"/>
              </a:ext>
            </a:extLst>
          </p:cNvPr>
          <p:cNvSpPr>
            <a:spLocks noGrp="1"/>
          </p:cNvSpPr>
          <p:nvPr/>
        </p:nvSpPr>
        <p:spPr>
          <a:xfrm>
            <a:off x="10953750" y="6400800"/>
            <a:ext cx="59055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 lnSpcReduction="10000"/>
          </a:bodyPr>
          <a:lstStyle/>
          <a:p>
            <a:pPr algn="r">
              <a:defRPr sz="900" b="0">
                <a:solidFill>
                  <a:srgbClr val="5E7181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5E7181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6" name="Dikdörtgen 5">
            <a:extLst>
              <a:ext uri="{FF2B5EF4-FFF2-40B4-BE49-F238E27FC236}">
                <a16:creationId xmlns:a16="http://schemas.microsoft.com/office/drawing/2014/main" id="{074D6423-0725-652D-14E1-BC5851BEEEFA}"/>
              </a:ext>
            </a:extLst>
          </p:cNvPr>
          <p:cNvSpPr>
            <a:spLocks noGrp="1"/>
          </p:cNvSpPr>
          <p:nvPr/>
        </p:nvSpPr>
        <p:spPr>
          <a:xfrm>
            <a:off x="685800" y="1485900"/>
            <a:ext cx="10572750" cy="590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875" b="1">
                <a:solidFill>
                  <a:srgbClr val="243746"/>
                </a:solidFill>
                <a:latin typeface="Aptos"/>
                <a:ea typeface="Aptos"/>
                <a:cs typeface="Aptos"/>
              </a:defRPr>
            </a:pPr>
            <a:r>
              <a:rPr sz="1875" b="1" dirty="0">
                <a:solidFill>
                  <a:srgbClr val="243746"/>
                </a:solidFill>
                <a:latin typeface="Aptos"/>
                <a:ea typeface="Aptos"/>
                <a:cs typeface="Aptos"/>
              </a:rPr>
              <a:t>Ekonomi, </a:t>
            </a:r>
            <a:r>
              <a:rPr sz="1875" b="1" dirty="0" err="1">
                <a:solidFill>
                  <a:srgbClr val="243746"/>
                </a:solidFill>
                <a:latin typeface="Aptos"/>
                <a:ea typeface="Aptos"/>
                <a:cs typeface="Aptos"/>
              </a:rPr>
              <a:t>sınırsız</a:t>
            </a:r>
            <a:r>
              <a:rPr sz="1875" b="1" dirty="0">
                <a:solidFill>
                  <a:srgbClr val="243746"/>
                </a:solidFill>
                <a:latin typeface="Aptos"/>
                <a:ea typeface="Aptos"/>
                <a:cs typeface="Aptos"/>
              </a:rPr>
              <a:t> </a:t>
            </a:r>
            <a:r>
              <a:rPr sz="1875" b="1" dirty="0" err="1">
                <a:solidFill>
                  <a:srgbClr val="243746"/>
                </a:solidFill>
                <a:latin typeface="Aptos"/>
                <a:ea typeface="Aptos"/>
                <a:cs typeface="Aptos"/>
              </a:rPr>
              <a:t>ihtiyaç</a:t>
            </a:r>
            <a:r>
              <a:rPr sz="1875" b="1" dirty="0">
                <a:solidFill>
                  <a:srgbClr val="243746"/>
                </a:solidFill>
                <a:latin typeface="Aptos"/>
                <a:ea typeface="Aptos"/>
                <a:cs typeface="Aptos"/>
              </a:rPr>
              <a:t> </a:t>
            </a:r>
            <a:r>
              <a:rPr sz="1875" b="1" dirty="0" err="1">
                <a:solidFill>
                  <a:srgbClr val="243746"/>
                </a:solidFill>
                <a:latin typeface="Aptos"/>
                <a:ea typeface="Aptos"/>
                <a:cs typeface="Aptos"/>
              </a:rPr>
              <a:t>ve</a:t>
            </a:r>
            <a:r>
              <a:rPr sz="1875" b="1" dirty="0">
                <a:solidFill>
                  <a:srgbClr val="243746"/>
                </a:solidFill>
                <a:latin typeface="Aptos"/>
                <a:ea typeface="Aptos"/>
                <a:cs typeface="Aptos"/>
              </a:rPr>
              <a:t> </a:t>
            </a:r>
            <a:r>
              <a:rPr sz="1875" b="1" dirty="0" err="1">
                <a:solidFill>
                  <a:srgbClr val="243746"/>
                </a:solidFill>
                <a:latin typeface="Aptos"/>
                <a:ea typeface="Aptos"/>
                <a:cs typeface="Aptos"/>
              </a:rPr>
              <a:t>isteklerin</a:t>
            </a:r>
            <a:r>
              <a:rPr sz="1875" b="1" dirty="0">
                <a:solidFill>
                  <a:srgbClr val="243746"/>
                </a:solidFill>
                <a:latin typeface="Aptos"/>
                <a:ea typeface="Aptos"/>
                <a:cs typeface="Aptos"/>
              </a:rPr>
              <a:t> </a:t>
            </a:r>
            <a:r>
              <a:rPr sz="1875" b="1" dirty="0" err="1">
                <a:solidFill>
                  <a:srgbClr val="243746"/>
                </a:solidFill>
                <a:latin typeface="Aptos"/>
                <a:ea typeface="Aptos"/>
                <a:cs typeface="Aptos"/>
              </a:rPr>
              <a:t>kıt</a:t>
            </a:r>
            <a:r>
              <a:rPr sz="1875" b="1" dirty="0">
                <a:solidFill>
                  <a:srgbClr val="243746"/>
                </a:solidFill>
                <a:latin typeface="Aptos"/>
                <a:ea typeface="Aptos"/>
                <a:cs typeface="Aptos"/>
              </a:rPr>
              <a:t> </a:t>
            </a:r>
            <a:r>
              <a:rPr sz="1875" b="1" dirty="0" err="1">
                <a:solidFill>
                  <a:srgbClr val="243746"/>
                </a:solidFill>
                <a:latin typeface="Aptos"/>
                <a:ea typeface="Aptos"/>
                <a:cs typeface="Aptos"/>
              </a:rPr>
              <a:t>kaynaklarla</a:t>
            </a:r>
            <a:r>
              <a:rPr sz="1875" b="1" dirty="0">
                <a:solidFill>
                  <a:srgbClr val="243746"/>
                </a:solidFill>
                <a:latin typeface="Aptos"/>
                <a:ea typeface="Aptos"/>
                <a:cs typeface="Aptos"/>
              </a:rPr>
              <a:t> </a:t>
            </a:r>
            <a:r>
              <a:rPr sz="1875" b="1" dirty="0" err="1">
                <a:solidFill>
                  <a:srgbClr val="243746"/>
                </a:solidFill>
                <a:latin typeface="Aptos"/>
                <a:ea typeface="Aptos"/>
                <a:cs typeface="Aptos"/>
              </a:rPr>
              <a:t>nasıl</a:t>
            </a:r>
            <a:r>
              <a:rPr sz="1875" b="1" dirty="0">
                <a:solidFill>
                  <a:srgbClr val="243746"/>
                </a:solidFill>
                <a:latin typeface="Aptos"/>
                <a:ea typeface="Aptos"/>
                <a:cs typeface="Aptos"/>
              </a:rPr>
              <a:t> </a:t>
            </a:r>
            <a:r>
              <a:rPr sz="1875" b="1" dirty="0" err="1">
                <a:solidFill>
                  <a:srgbClr val="243746"/>
                </a:solidFill>
                <a:latin typeface="Aptos"/>
                <a:ea typeface="Aptos"/>
                <a:cs typeface="Aptos"/>
              </a:rPr>
              <a:t>karşılanacağını</a:t>
            </a:r>
            <a:r>
              <a:rPr sz="1875" b="1" dirty="0">
                <a:solidFill>
                  <a:srgbClr val="243746"/>
                </a:solidFill>
                <a:latin typeface="Aptos"/>
                <a:ea typeface="Aptos"/>
                <a:cs typeface="Aptos"/>
              </a:rPr>
              <a:t> </a:t>
            </a:r>
            <a:r>
              <a:rPr sz="1875" b="1" dirty="0" err="1">
                <a:solidFill>
                  <a:srgbClr val="243746"/>
                </a:solidFill>
                <a:latin typeface="Aptos"/>
                <a:ea typeface="Aptos"/>
                <a:cs typeface="Aptos"/>
              </a:rPr>
              <a:t>inceler</a:t>
            </a:r>
            <a:r>
              <a:rPr sz="1875" b="1" dirty="0">
                <a:solidFill>
                  <a:srgbClr val="243746"/>
                </a:solidFill>
                <a:latin typeface="Aptos"/>
                <a:ea typeface="Aptos"/>
                <a:cs typeface="Aptos"/>
              </a:rPr>
              <a:t>.</a:t>
            </a: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6F4FD52E-53A2-855B-47F0-8EFB00ABCA28}"/>
              </a:ext>
            </a:extLst>
          </p:cNvPr>
          <p:cNvSpPr>
            <a:spLocks noGrp="1"/>
          </p:cNvSpPr>
          <p:nvPr/>
        </p:nvSpPr>
        <p:spPr>
          <a:xfrm>
            <a:off x="685800" y="2495550"/>
            <a:ext cx="2400300" cy="2381250"/>
          </a:xfrm>
          <a:prstGeom prst="roundRect">
            <a:avLst>
              <a:gd name="adj" fmla="val 6400"/>
            </a:avLst>
          </a:prstGeom>
          <a:solidFill>
            <a:srgbClr val="EEF5F4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9BFAE36C-F2FF-85BF-3351-25DFA8194577}"/>
              </a:ext>
            </a:extLst>
          </p:cNvPr>
          <p:cNvSpPr>
            <a:spLocks noGrp="1"/>
          </p:cNvSpPr>
          <p:nvPr/>
        </p:nvSpPr>
        <p:spPr>
          <a:xfrm>
            <a:off x="857250" y="2647950"/>
            <a:ext cx="43815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025" b="1">
                <a:solidFill>
                  <a:srgbClr val="168C8C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68C8C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2A581384-7F58-F990-2CD2-FD52E159D44C}"/>
              </a:ext>
            </a:extLst>
          </p:cNvPr>
          <p:cNvSpPr>
            <a:spLocks noGrp="1"/>
          </p:cNvSpPr>
          <p:nvPr/>
        </p:nvSpPr>
        <p:spPr>
          <a:xfrm>
            <a:off x="857250" y="3219450"/>
            <a:ext cx="200025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8611" lnSpcReduction="10000"/>
          </a:bodyPr>
          <a:lstStyle/>
          <a:p>
            <a:pPr algn="l">
              <a:defRPr sz="1800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Gözlem</a:t>
            </a:r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453593DC-25C2-61C0-4E18-A1082DCA17FB}"/>
              </a:ext>
            </a:extLst>
          </p:cNvPr>
          <p:cNvSpPr>
            <a:spLocks noGrp="1"/>
          </p:cNvSpPr>
          <p:nvPr/>
        </p:nvSpPr>
        <p:spPr>
          <a:xfrm>
            <a:off x="857250" y="3695700"/>
            <a:ext cx="2038350" cy="895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243746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43746"/>
                </a:solidFill>
                <a:latin typeface="Aptos"/>
                <a:ea typeface="Aptos"/>
                <a:cs typeface="Aptos"/>
              </a:rPr>
              <a:t>Gerçek yaşamda davranışlar ve sonuçlar incelenir.</a:t>
            </a: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C40B4859-281A-BDAC-8304-BD95932FF658}"/>
              </a:ext>
            </a:extLst>
          </p:cNvPr>
          <p:cNvSpPr>
            <a:spLocks noGrp="1"/>
          </p:cNvSpPr>
          <p:nvPr/>
        </p:nvSpPr>
        <p:spPr>
          <a:xfrm>
            <a:off x="3467100" y="2495550"/>
            <a:ext cx="2400300" cy="2381250"/>
          </a:xfrm>
          <a:prstGeom prst="roundRect">
            <a:avLst>
              <a:gd name="adj" fmla="val 6400"/>
            </a:avLst>
          </a:prstGeom>
          <a:solidFill>
            <a:srgbClr val="F6F0E4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2" name="Dikdörtgen 11">
            <a:extLst>
              <a:ext uri="{FF2B5EF4-FFF2-40B4-BE49-F238E27FC236}">
                <a16:creationId xmlns:a16="http://schemas.microsoft.com/office/drawing/2014/main" id="{DDCA8DBB-69E8-39D7-AFC6-5AECD0906413}"/>
              </a:ext>
            </a:extLst>
          </p:cNvPr>
          <p:cNvSpPr>
            <a:spLocks noGrp="1"/>
          </p:cNvSpPr>
          <p:nvPr/>
        </p:nvSpPr>
        <p:spPr>
          <a:xfrm>
            <a:off x="3638550" y="2647950"/>
            <a:ext cx="43815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025" b="1">
                <a:solidFill>
                  <a:srgbClr val="D96C5F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D96C5F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3" name="Dikdörtgen 12">
            <a:extLst>
              <a:ext uri="{FF2B5EF4-FFF2-40B4-BE49-F238E27FC236}">
                <a16:creationId xmlns:a16="http://schemas.microsoft.com/office/drawing/2014/main" id="{D36C25EB-875C-E827-B908-1B11E7CE0319}"/>
              </a:ext>
            </a:extLst>
          </p:cNvPr>
          <p:cNvSpPr>
            <a:spLocks noGrp="1"/>
          </p:cNvSpPr>
          <p:nvPr/>
        </p:nvSpPr>
        <p:spPr>
          <a:xfrm>
            <a:off x="3638550" y="3219450"/>
            <a:ext cx="200025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8611" lnSpcReduction="10000"/>
          </a:bodyPr>
          <a:lstStyle/>
          <a:p>
            <a:pPr algn="l">
              <a:defRPr sz="1800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Hipotez</a:t>
            </a:r>
          </a:p>
        </p:txBody>
      </p:sp>
      <p:sp>
        <p:nvSpPr>
          <p:cNvPr id="14" name="Dikdörtgen 13">
            <a:extLst>
              <a:ext uri="{FF2B5EF4-FFF2-40B4-BE49-F238E27FC236}">
                <a16:creationId xmlns:a16="http://schemas.microsoft.com/office/drawing/2014/main" id="{7E5630A7-D772-DFCD-3755-BA380F4E0E53}"/>
              </a:ext>
            </a:extLst>
          </p:cNvPr>
          <p:cNvSpPr>
            <a:spLocks noGrp="1"/>
          </p:cNvSpPr>
          <p:nvPr/>
        </p:nvSpPr>
        <p:spPr>
          <a:xfrm>
            <a:off x="3638550" y="3695700"/>
            <a:ext cx="2038350" cy="895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243746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43746"/>
                </a:solidFill>
                <a:latin typeface="Aptos"/>
                <a:ea typeface="Aptos"/>
                <a:cs typeface="Aptos"/>
              </a:rPr>
              <a:t>Neden-sonuç ilişkisine ilişkin sınanabilir açıklama kurulur.</a:t>
            </a:r>
          </a:p>
        </p:txBody>
      </p:sp>
      <p:sp>
        <p:nvSpPr>
          <p:cNvPr id="15" name="Dikdörtgen: Köşeleri Yuvarlatılmış 14">
            <a:extLst>
              <a:ext uri="{FF2B5EF4-FFF2-40B4-BE49-F238E27FC236}">
                <a16:creationId xmlns:a16="http://schemas.microsoft.com/office/drawing/2014/main" id="{78362486-4A48-8008-0230-0B1110BC0743}"/>
              </a:ext>
            </a:extLst>
          </p:cNvPr>
          <p:cNvSpPr>
            <a:spLocks noGrp="1"/>
          </p:cNvSpPr>
          <p:nvPr/>
        </p:nvSpPr>
        <p:spPr>
          <a:xfrm>
            <a:off x="6248400" y="2495550"/>
            <a:ext cx="2400300" cy="2381250"/>
          </a:xfrm>
          <a:prstGeom prst="roundRect">
            <a:avLst>
              <a:gd name="adj" fmla="val 6400"/>
            </a:avLst>
          </a:prstGeom>
          <a:solidFill>
            <a:srgbClr val="EEF5F4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6" name="Dikdörtgen 15">
            <a:extLst>
              <a:ext uri="{FF2B5EF4-FFF2-40B4-BE49-F238E27FC236}">
                <a16:creationId xmlns:a16="http://schemas.microsoft.com/office/drawing/2014/main" id="{CB2D1DE3-3B91-9DCB-65D6-3C8F8AFF2ED7}"/>
              </a:ext>
            </a:extLst>
          </p:cNvPr>
          <p:cNvSpPr>
            <a:spLocks noGrp="1"/>
          </p:cNvSpPr>
          <p:nvPr/>
        </p:nvSpPr>
        <p:spPr>
          <a:xfrm>
            <a:off x="6419850" y="2647950"/>
            <a:ext cx="43815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025" b="1">
                <a:solidFill>
                  <a:srgbClr val="168C8C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68C8C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17" name="Dikdörtgen 16">
            <a:extLst>
              <a:ext uri="{FF2B5EF4-FFF2-40B4-BE49-F238E27FC236}">
                <a16:creationId xmlns:a16="http://schemas.microsoft.com/office/drawing/2014/main" id="{0E1F4A83-34A8-3F4C-4C92-0B30BBECA786}"/>
              </a:ext>
            </a:extLst>
          </p:cNvPr>
          <p:cNvSpPr>
            <a:spLocks noGrp="1"/>
          </p:cNvSpPr>
          <p:nvPr/>
        </p:nvSpPr>
        <p:spPr>
          <a:xfrm>
            <a:off x="6419850" y="3219450"/>
            <a:ext cx="200025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8611" lnSpcReduction="10000"/>
          </a:bodyPr>
          <a:lstStyle/>
          <a:p>
            <a:pPr algn="l">
              <a:defRPr sz="1800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Test</a:t>
            </a:r>
          </a:p>
        </p:txBody>
      </p:sp>
      <p:sp>
        <p:nvSpPr>
          <p:cNvPr id="18" name="Dikdörtgen 17">
            <a:extLst>
              <a:ext uri="{FF2B5EF4-FFF2-40B4-BE49-F238E27FC236}">
                <a16:creationId xmlns:a16="http://schemas.microsoft.com/office/drawing/2014/main" id="{35486F8D-0755-6822-5535-CED3F4222763}"/>
              </a:ext>
            </a:extLst>
          </p:cNvPr>
          <p:cNvSpPr>
            <a:spLocks noGrp="1"/>
          </p:cNvSpPr>
          <p:nvPr/>
        </p:nvSpPr>
        <p:spPr>
          <a:xfrm>
            <a:off x="6419850" y="3695700"/>
            <a:ext cx="2038350" cy="895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243746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43746"/>
                </a:solidFill>
                <a:latin typeface="Aptos"/>
                <a:ea typeface="Aptos"/>
                <a:cs typeface="Aptos"/>
              </a:rPr>
              <a:t>Öngörüler veri ve olaylarla karşılaştırılır.</a:t>
            </a:r>
          </a:p>
        </p:txBody>
      </p:sp>
      <p:sp>
        <p:nvSpPr>
          <p:cNvPr id="19" name="Dikdörtgen: Köşeleri Yuvarlatılmış 18">
            <a:extLst>
              <a:ext uri="{FF2B5EF4-FFF2-40B4-BE49-F238E27FC236}">
                <a16:creationId xmlns:a16="http://schemas.microsoft.com/office/drawing/2014/main" id="{FB9E34B8-F3CC-6D63-6CC3-F588A42CE124}"/>
              </a:ext>
            </a:extLst>
          </p:cNvPr>
          <p:cNvSpPr>
            <a:spLocks noGrp="1"/>
          </p:cNvSpPr>
          <p:nvPr/>
        </p:nvSpPr>
        <p:spPr>
          <a:xfrm>
            <a:off x="9029700" y="2495550"/>
            <a:ext cx="2400300" cy="2381250"/>
          </a:xfrm>
          <a:prstGeom prst="roundRect">
            <a:avLst>
              <a:gd name="adj" fmla="val 6400"/>
            </a:avLst>
          </a:prstGeom>
          <a:solidFill>
            <a:srgbClr val="F6F0E4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" name="Dikdörtgen 19">
            <a:extLst>
              <a:ext uri="{FF2B5EF4-FFF2-40B4-BE49-F238E27FC236}">
                <a16:creationId xmlns:a16="http://schemas.microsoft.com/office/drawing/2014/main" id="{83108057-1A71-6660-6250-F09CFDAF9B2A}"/>
              </a:ext>
            </a:extLst>
          </p:cNvPr>
          <p:cNvSpPr>
            <a:spLocks noGrp="1"/>
          </p:cNvSpPr>
          <p:nvPr/>
        </p:nvSpPr>
        <p:spPr>
          <a:xfrm>
            <a:off x="9201150" y="2647950"/>
            <a:ext cx="43815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025" b="1">
                <a:solidFill>
                  <a:srgbClr val="D96C5F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D96C5F"/>
                </a:solidFill>
                <a:latin typeface="Aptos"/>
                <a:ea typeface="Aptos"/>
                <a:cs typeface="Aptos"/>
              </a:rPr>
              <a:t>4</a:t>
            </a:r>
          </a:p>
        </p:txBody>
      </p:sp>
      <p:sp>
        <p:nvSpPr>
          <p:cNvPr id="21" name="Dikdörtgen 20">
            <a:extLst>
              <a:ext uri="{FF2B5EF4-FFF2-40B4-BE49-F238E27FC236}">
                <a16:creationId xmlns:a16="http://schemas.microsoft.com/office/drawing/2014/main" id="{22B2EDA7-FDB6-6795-5410-7458864FCFE3}"/>
              </a:ext>
            </a:extLst>
          </p:cNvPr>
          <p:cNvSpPr>
            <a:spLocks noGrp="1"/>
          </p:cNvSpPr>
          <p:nvPr/>
        </p:nvSpPr>
        <p:spPr>
          <a:xfrm>
            <a:off x="9201150" y="3219450"/>
            <a:ext cx="200025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8611" lnSpcReduction="10000"/>
          </a:bodyPr>
          <a:lstStyle/>
          <a:p>
            <a:pPr algn="l">
              <a:defRPr sz="1800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Kuram</a:t>
            </a:r>
          </a:p>
        </p:txBody>
      </p:sp>
      <p:sp>
        <p:nvSpPr>
          <p:cNvPr id="22" name="Dikdörtgen 21">
            <a:extLst>
              <a:ext uri="{FF2B5EF4-FFF2-40B4-BE49-F238E27FC236}">
                <a16:creationId xmlns:a16="http://schemas.microsoft.com/office/drawing/2014/main" id="{B3735330-A7A2-BB81-20E4-225C67C82B8A}"/>
              </a:ext>
            </a:extLst>
          </p:cNvPr>
          <p:cNvSpPr>
            <a:spLocks noGrp="1"/>
          </p:cNvSpPr>
          <p:nvPr/>
        </p:nvSpPr>
        <p:spPr>
          <a:xfrm>
            <a:off x="9201150" y="3695700"/>
            <a:ext cx="2038350" cy="895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243746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43746"/>
                </a:solidFill>
                <a:latin typeface="Aptos"/>
                <a:ea typeface="Aptos"/>
                <a:cs typeface="Aptos"/>
              </a:rPr>
              <a:t>Tekrarlanan bulgular sistematik bir açıklama oluşturur.</a:t>
            </a:r>
          </a:p>
        </p:txBody>
      </p:sp>
      <p:sp>
        <p:nvSpPr>
          <p:cNvPr id="23" name="Dikdörtgen 22">
            <a:extLst>
              <a:ext uri="{FF2B5EF4-FFF2-40B4-BE49-F238E27FC236}">
                <a16:creationId xmlns:a16="http://schemas.microsoft.com/office/drawing/2014/main" id="{9442E15A-6A95-BE75-0929-795CD4E4F5FE}"/>
              </a:ext>
            </a:extLst>
          </p:cNvPr>
          <p:cNvSpPr>
            <a:spLocks noGrp="1"/>
          </p:cNvSpPr>
          <p:nvPr/>
        </p:nvSpPr>
        <p:spPr>
          <a:xfrm>
            <a:off x="685800" y="5372100"/>
            <a:ext cx="10572750" cy="495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575" b="0">
                <a:solidFill>
                  <a:srgbClr val="5E7181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5E7181"/>
                </a:solidFill>
                <a:latin typeface="Aptos"/>
                <a:ea typeface="Aptos"/>
                <a:cs typeface="Aptos"/>
              </a:rPr>
              <a:t>Ekonomik modeller, gerçekliği basitleştirerek açıklama ve öngörü üretir.</a:t>
            </a:r>
          </a:p>
        </p:txBody>
      </p:sp>
    </p:spTree>
    <p:extLst>
      <p:ext uri="{BB962C8B-B14F-4D97-AF65-F5344CB8AC3E}">
        <p14:creationId xmlns:p14="http://schemas.microsoft.com/office/powerpoint/2010/main" val="3558897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ikdörtgen 8">
            <a:extLst>
              <a:ext uri="{FF2B5EF4-FFF2-40B4-BE49-F238E27FC236}">
                <a16:creationId xmlns:a16="http://schemas.microsoft.com/office/drawing/2014/main" id="{F6B7CB42-0E77-4385-BC87-EF9D86704D6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33350"/>
          </a:xfrm>
          <a:prstGeom prst="rect">
            <a:avLst/>
          </a:prstGeom>
          <a:solidFill>
            <a:srgbClr val="168C8C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44872F47-F7DE-44EA-AD0E-49B53ACB75DB}"/>
              </a:ext>
            </a:extLst>
          </p:cNvPr>
          <p:cNvSpPr>
            <a:spLocks noGrp="1"/>
          </p:cNvSpPr>
          <p:nvPr/>
        </p:nvSpPr>
        <p:spPr>
          <a:xfrm>
            <a:off x="647700" y="266700"/>
            <a:ext cx="171450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7619"/>
          </a:bodyPr>
          <a:lstStyle/>
          <a:p>
            <a:pPr algn="l">
              <a:defRPr sz="1050" b="1">
                <a:solidFill>
                  <a:srgbClr val="168C8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168C8C"/>
                </a:solidFill>
                <a:latin typeface="Aptos"/>
                <a:ea typeface="Aptos"/>
                <a:cs typeface="Aptos"/>
              </a:rPr>
              <a:t>BÖLÜM 1</a:t>
            </a:r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142F3421-D642-421B-95F4-63E93995CFD1}"/>
              </a:ext>
            </a:extLst>
          </p:cNvPr>
          <p:cNvSpPr>
            <a:spLocks noGrp="1"/>
          </p:cNvSpPr>
          <p:nvPr/>
        </p:nvSpPr>
        <p:spPr>
          <a:xfrm>
            <a:off x="647700" y="552450"/>
            <a:ext cx="108966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550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Hipotez, teori ve yasa</a:t>
            </a:r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48EBDE9B-D434-4382-ABDE-434B064294AD}"/>
              </a:ext>
            </a:extLst>
          </p:cNvPr>
          <p:cNvSpPr>
            <a:spLocks noGrp="1"/>
          </p:cNvSpPr>
          <p:nvPr/>
        </p:nvSpPr>
        <p:spPr>
          <a:xfrm>
            <a:off x="647700" y="1257300"/>
            <a:ext cx="10896600" cy="19050"/>
          </a:xfrm>
          <a:prstGeom prst="rect">
            <a:avLst/>
          </a:prstGeom>
          <a:solidFill>
            <a:srgbClr val="D7E1E7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16904705-A420-4B24-98DA-7CB392732F8A}"/>
              </a:ext>
            </a:extLst>
          </p:cNvPr>
          <p:cNvSpPr>
            <a:spLocks noGrp="1"/>
          </p:cNvSpPr>
          <p:nvPr/>
        </p:nvSpPr>
        <p:spPr>
          <a:xfrm>
            <a:off x="10953750" y="6400800"/>
            <a:ext cx="59055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 lnSpcReduction="10000"/>
          </a:bodyPr>
          <a:lstStyle/>
          <a:p>
            <a:pPr algn="r">
              <a:defRPr sz="900" b="0">
                <a:solidFill>
                  <a:srgbClr val="5E7181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5E7181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graphicFrame>
        <p:nvGraphicFramePr>
          <p:cNvPr id="14" name="Tablo 13"/>
          <p:cNvGraphicFramePr/>
          <p:nvPr/>
        </p:nvGraphicFramePr>
        <p:xfrm>
          <a:off x="685800" y="1619250"/>
          <a:ext cx="10820400" cy="3143252"/>
        </p:xfrm>
        <a:graphic>
          <a:graphicData uri="http://schemas.openxmlformats.org/drawingml/2006/table">
            <a:tbl>
              <a:tblPr/>
              <a:tblGrid>
                <a:gridCol w="1714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62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33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09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85813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Kavram</a:t>
                      </a:r>
                    </a:p>
                  </a:txBody>
                  <a:tcPr marL="114300" marR="114300" marT="76200" marB="76200" anchor="ctr">
                    <a:solidFill>
                      <a:srgbClr val="1732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Temel işlev</a:t>
                      </a:r>
                    </a:p>
                  </a:txBody>
                  <a:tcPr marL="114300" marR="114300" marT="76200" marB="76200" anchor="ctr">
                    <a:solidFill>
                      <a:srgbClr val="1732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Bilimsel konum</a:t>
                      </a:r>
                    </a:p>
                  </a:txBody>
                  <a:tcPr marL="114300" marR="114300" marT="76200" marB="76200" anchor="ctr">
                    <a:solidFill>
                      <a:srgbClr val="1732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İktisattan örnek</a:t>
                      </a:r>
                    </a:p>
                  </a:txBody>
                  <a:tcPr marL="114300" marR="114300" marT="76200" marB="76200" anchor="ctr">
                    <a:solidFill>
                      <a:srgbClr val="1732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5813"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Hipotez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Sınanabilir açıklama önerir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Geçici, test edilmeye açık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Ocak Etkisi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5813"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Teori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Mekanizmanın nasıl işlediğini açıklar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Geniş kanıtla desteklenir, revize edilebilir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Stolper-Samuelson Teoremi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5813"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Yasa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Belirli koşullarda düzenli ilişkiyi tanımlar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Görece istikrarlı, koşullara bağlı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Engel Yasası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8DC6A745-0F01-4433-BDCB-76C5513AE5E8}"/>
              </a:ext>
            </a:extLst>
          </p:cNvPr>
          <p:cNvSpPr>
            <a:spLocks noGrp="1"/>
          </p:cNvSpPr>
          <p:nvPr/>
        </p:nvSpPr>
        <p:spPr>
          <a:xfrm>
            <a:off x="685800" y="5105400"/>
            <a:ext cx="10820400" cy="838200"/>
          </a:xfrm>
          <a:prstGeom prst="roundRect">
            <a:avLst>
              <a:gd name="adj" fmla="val 15909"/>
            </a:avLst>
          </a:prstGeom>
          <a:solidFill>
            <a:srgbClr val="F6F0E4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52CE28A1-FE6A-475C-B050-AC7695F67821}"/>
              </a:ext>
            </a:extLst>
          </p:cNvPr>
          <p:cNvSpPr>
            <a:spLocks noGrp="1"/>
          </p:cNvSpPr>
          <p:nvPr/>
        </p:nvSpPr>
        <p:spPr>
          <a:xfrm>
            <a:off x="895350" y="5219700"/>
            <a:ext cx="10382250" cy="590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57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Bir teori zamanla yasaya dönüşmez. Teori açıklama, yasa ise düzenli ilişkiyi tanımlama işlevi görür.</a:t>
            </a:r>
          </a:p>
        </p:txBody>
      </p:sp>
    </p:spTree>
    <p:extLst>
      <p:ext uri="{BB962C8B-B14F-4D97-AF65-F5344CB8AC3E}">
        <p14:creationId xmlns:p14="http://schemas.microsoft.com/office/powerpoint/2010/main" val="12046497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ikdörtgen 7">
            <a:extLst>
              <a:ext uri="{FF2B5EF4-FFF2-40B4-BE49-F238E27FC236}">
                <a16:creationId xmlns:a16="http://schemas.microsoft.com/office/drawing/2014/main" id="{BF6BE5F1-D8B5-4AFD-921E-1BEB3B0D759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33350"/>
          </a:xfrm>
          <a:prstGeom prst="rect">
            <a:avLst/>
          </a:prstGeom>
          <a:solidFill>
            <a:srgbClr val="168C8C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8E973E94-2ECE-4D8D-9D4A-58FABF8D5670}"/>
              </a:ext>
            </a:extLst>
          </p:cNvPr>
          <p:cNvSpPr>
            <a:spLocks noGrp="1"/>
          </p:cNvSpPr>
          <p:nvPr/>
        </p:nvSpPr>
        <p:spPr>
          <a:xfrm>
            <a:off x="647700" y="266700"/>
            <a:ext cx="171450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7619"/>
          </a:bodyPr>
          <a:lstStyle/>
          <a:p>
            <a:pPr algn="l">
              <a:defRPr sz="1050" b="1">
                <a:solidFill>
                  <a:srgbClr val="168C8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168C8C"/>
                </a:solidFill>
                <a:latin typeface="Aptos"/>
                <a:ea typeface="Aptos"/>
                <a:cs typeface="Aptos"/>
              </a:rPr>
              <a:t>AYRINTILI İNCELEME</a:t>
            </a:r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AC42950B-1F54-43E1-A538-1B4172167B86}"/>
              </a:ext>
            </a:extLst>
          </p:cNvPr>
          <p:cNvSpPr>
            <a:spLocks noGrp="1"/>
          </p:cNvSpPr>
          <p:nvPr/>
        </p:nvSpPr>
        <p:spPr>
          <a:xfrm>
            <a:off x="647700" y="552450"/>
            <a:ext cx="108966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550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Bir sosyal bilim olarak ekonomi</a:t>
            </a:r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3A5A3C0D-B350-492B-98A9-C98BDBB66323}"/>
              </a:ext>
            </a:extLst>
          </p:cNvPr>
          <p:cNvSpPr>
            <a:spLocks noGrp="1"/>
          </p:cNvSpPr>
          <p:nvPr/>
        </p:nvSpPr>
        <p:spPr>
          <a:xfrm>
            <a:off x="647700" y="1257300"/>
            <a:ext cx="10896600" cy="19050"/>
          </a:xfrm>
          <a:prstGeom prst="rect">
            <a:avLst/>
          </a:prstGeom>
          <a:solidFill>
            <a:srgbClr val="D7E1E7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EC9FAEF2-3B45-41BE-AE1D-802DE2490FCE}"/>
              </a:ext>
            </a:extLst>
          </p:cNvPr>
          <p:cNvSpPr>
            <a:spLocks noGrp="1"/>
          </p:cNvSpPr>
          <p:nvPr/>
        </p:nvSpPr>
        <p:spPr>
          <a:xfrm>
            <a:off x="10953750" y="6400800"/>
            <a:ext cx="59055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 lnSpcReduction="10000"/>
          </a:bodyPr>
          <a:lstStyle/>
          <a:p>
            <a:pPr algn="r">
              <a:defRPr sz="900" b="0">
                <a:solidFill>
                  <a:srgbClr val="5E7181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5E7181"/>
                </a:solidFill>
                <a:latin typeface="Aptos"/>
                <a:ea typeface="Aptos"/>
                <a:cs typeface="Aptos"/>
              </a:rPr>
              <a:t>23</a:t>
            </a:r>
          </a:p>
        </p:txBody>
      </p:sp>
      <p:sp>
        <p:nvSpPr>
          <p:cNvPr id="6" name="Dikdörtgen 5">
            <a:extLst>
              <a:ext uri="{FF2B5EF4-FFF2-40B4-BE49-F238E27FC236}">
                <a16:creationId xmlns:a16="http://schemas.microsoft.com/office/drawing/2014/main" id="{5D5DF324-5C02-4F27-818A-8839AF47C2AA}"/>
              </a:ext>
            </a:extLst>
          </p:cNvPr>
          <p:cNvSpPr>
            <a:spLocks noGrp="1"/>
          </p:cNvSpPr>
          <p:nvPr/>
        </p:nvSpPr>
        <p:spPr>
          <a:xfrm>
            <a:off x="685800" y="1504950"/>
            <a:ext cx="10820400" cy="685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950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950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Ekonomik olaylar, insan davranışları ve kurumlarla ilişkili olduğu için sonuçlar bağlama göre değişebilir.</a:t>
            </a:r>
          </a:p>
        </p:txBody>
      </p:sp>
      <p:graphicFrame>
        <p:nvGraphicFramePr>
          <p:cNvPr id="14" name="Tablo 13"/>
          <p:cNvGraphicFramePr/>
          <p:nvPr/>
        </p:nvGraphicFramePr>
        <p:xfrm>
          <a:off x="685800" y="2533650"/>
          <a:ext cx="10820400" cy="3143250"/>
        </p:xfrm>
        <a:graphic>
          <a:graphicData uri="http://schemas.openxmlformats.org/drawingml/2006/table">
            <a:tbl>
              <a:tblPr/>
              <a:tblGrid>
                <a:gridCol w="228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3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28650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Analiz unsuru</a:t>
                      </a:r>
                    </a:p>
                  </a:txBody>
                  <a:tcPr marL="114300" marR="114300" marT="76200" marB="76200" anchor="ctr">
                    <a:solidFill>
                      <a:srgbClr val="1732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Ekonomideki karşılığı</a:t>
                      </a:r>
                    </a:p>
                  </a:txBody>
                  <a:tcPr marL="114300" marR="114300" marT="76200" marB="76200" anchor="ctr">
                    <a:solidFill>
                      <a:srgbClr val="1732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Temel sınırlılık</a:t>
                      </a:r>
                    </a:p>
                  </a:txBody>
                  <a:tcPr marL="114300" marR="114300" marT="76200" marB="76200" anchor="ctr">
                    <a:solidFill>
                      <a:srgbClr val="1732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8650"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Gözlem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Fiyat, üretim, tüketim ve istihdam verileri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Veriler eksik veya gecikmeli olabilir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8650"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Model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Karmaşık ilişkilerin basitleştirilmiş temsili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Bütün gerçekliği aynı anda kapsamaz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8650"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Tahmin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Belirli varsayımlar altında beklenen sonuç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Davranış ve koşullar değişebilir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8650"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Sınama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Model öngörüsünün verilerle karşılaştırılması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Nedensellik kurmak güç olabilir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646880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ikdörtgen 8">
            <a:extLst>
              <a:ext uri="{FF2B5EF4-FFF2-40B4-BE49-F238E27FC236}">
                <a16:creationId xmlns:a16="http://schemas.microsoft.com/office/drawing/2014/main" id="{45DD75B5-1C72-4F7C-AFE2-34DAA9693FD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33350"/>
          </a:xfrm>
          <a:prstGeom prst="rect">
            <a:avLst/>
          </a:prstGeom>
          <a:solidFill>
            <a:srgbClr val="168C8C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94F4C102-D5B2-495C-80C3-F6F62AD70B58}"/>
              </a:ext>
            </a:extLst>
          </p:cNvPr>
          <p:cNvSpPr>
            <a:spLocks noGrp="1"/>
          </p:cNvSpPr>
          <p:nvPr/>
        </p:nvSpPr>
        <p:spPr>
          <a:xfrm>
            <a:off x="647700" y="266700"/>
            <a:ext cx="171450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7619"/>
          </a:bodyPr>
          <a:lstStyle/>
          <a:p>
            <a:pPr algn="l">
              <a:defRPr sz="1050" b="1">
                <a:solidFill>
                  <a:srgbClr val="168C8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168C8C"/>
                </a:solidFill>
                <a:latin typeface="Aptos"/>
                <a:ea typeface="Aptos"/>
                <a:cs typeface="Aptos"/>
              </a:rPr>
              <a:t>AYRINTILI İNCELEME</a:t>
            </a:r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E9C4C53D-D69E-4A84-9D61-B06C8D14A147}"/>
              </a:ext>
            </a:extLst>
          </p:cNvPr>
          <p:cNvSpPr>
            <a:spLocks noGrp="1"/>
          </p:cNvSpPr>
          <p:nvPr/>
        </p:nvSpPr>
        <p:spPr>
          <a:xfrm>
            <a:off x="647700" y="552450"/>
            <a:ext cx="108966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550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Ekonomik önermelerin bilimsel konumu</a:t>
            </a:r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0B30E3BD-8EE5-4E5D-9E13-C91091979615}"/>
              </a:ext>
            </a:extLst>
          </p:cNvPr>
          <p:cNvSpPr>
            <a:spLocks noGrp="1"/>
          </p:cNvSpPr>
          <p:nvPr/>
        </p:nvSpPr>
        <p:spPr>
          <a:xfrm>
            <a:off x="647700" y="1257300"/>
            <a:ext cx="10896600" cy="19050"/>
          </a:xfrm>
          <a:prstGeom prst="rect">
            <a:avLst/>
          </a:prstGeom>
          <a:solidFill>
            <a:srgbClr val="D7E1E7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E4F91437-5079-41D8-9721-2C8BE4B10075}"/>
              </a:ext>
            </a:extLst>
          </p:cNvPr>
          <p:cNvSpPr>
            <a:spLocks noGrp="1"/>
          </p:cNvSpPr>
          <p:nvPr/>
        </p:nvSpPr>
        <p:spPr>
          <a:xfrm>
            <a:off x="10953750" y="6400800"/>
            <a:ext cx="59055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 lnSpcReduction="10000"/>
          </a:bodyPr>
          <a:lstStyle/>
          <a:p>
            <a:pPr algn="r">
              <a:defRPr sz="900" b="0">
                <a:solidFill>
                  <a:srgbClr val="5E7181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5E7181"/>
                </a:solidFill>
                <a:latin typeface="Aptos"/>
                <a:ea typeface="Aptos"/>
                <a:cs typeface="Aptos"/>
              </a:rPr>
              <a:t>24</a:t>
            </a:r>
          </a:p>
        </p:txBody>
      </p:sp>
      <p:graphicFrame>
        <p:nvGraphicFramePr>
          <p:cNvPr id="14" name="Tablo 13"/>
          <p:cNvGraphicFramePr/>
          <p:nvPr/>
        </p:nvGraphicFramePr>
        <p:xfrm>
          <a:off x="685800" y="1657350"/>
          <a:ext cx="10820400" cy="2990852"/>
        </p:xfrm>
        <a:graphic>
          <a:graphicData uri="http://schemas.openxmlformats.org/drawingml/2006/table">
            <a:tbl>
              <a:tblPr/>
              <a:tblGrid>
                <a:gridCol w="4762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9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48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47713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Önerme</a:t>
                      </a:r>
                    </a:p>
                  </a:txBody>
                  <a:tcPr marL="114300" marR="114300" marT="76200" marB="76200" anchor="ctr">
                    <a:solidFill>
                      <a:srgbClr val="1732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Tür</a:t>
                      </a:r>
                    </a:p>
                  </a:txBody>
                  <a:tcPr marL="114300" marR="114300" marT="76200" marB="76200" anchor="ctr">
                    <a:solidFill>
                      <a:srgbClr val="1732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Gerekçe</a:t>
                      </a:r>
                    </a:p>
                  </a:txBody>
                  <a:tcPr marL="114300" marR="114300" marT="76200" marB="76200" anchor="ctr">
                    <a:solidFill>
                      <a:srgbClr val="1732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7713"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Faiz oranı yükselirse kredi talebi azalabilir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Hipotez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Veriyle sınanabilecek bir ilişki önerir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47713"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Ticaret, üretim faktörlerinin getirilerini etkiler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Teorik açıklama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Etkinin hangi mekanizmayla oluştuğunu açıklar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47713"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Gelir arttıkça gıdanın bütçedeki payı azalır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Engel Yasası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Çok farklı ülke ve dönemlerde düzenli gözlenir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320B8DCC-1FEF-4BE0-9740-7E84169924E1}"/>
              </a:ext>
            </a:extLst>
          </p:cNvPr>
          <p:cNvSpPr>
            <a:spLocks noGrp="1"/>
          </p:cNvSpPr>
          <p:nvPr/>
        </p:nvSpPr>
        <p:spPr>
          <a:xfrm>
            <a:off x="685800" y="5067300"/>
            <a:ext cx="10820400" cy="819150"/>
          </a:xfrm>
          <a:prstGeom prst="roundRect">
            <a:avLst>
              <a:gd name="adj" fmla="val 16279"/>
            </a:avLst>
          </a:prstGeom>
          <a:solidFill>
            <a:srgbClr val="EEF5F4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95FF8158-916F-4CC5-9334-5E8A55C4F36B}"/>
              </a:ext>
            </a:extLst>
          </p:cNvPr>
          <p:cNvSpPr>
            <a:spLocks noGrp="1"/>
          </p:cNvSpPr>
          <p:nvPr/>
        </p:nvSpPr>
        <p:spPr>
          <a:xfrm>
            <a:off x="914400" y="5181600"/>
            <a:ext cx="10363200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57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İktisattaki ilişkiler çoğunlukla belirli kurumlar, zaman dilimleri ve ceteris paribus koşulu altında geçerlidir.</a:t>
            </a:r>
          </a:p>
        </p:txBody>
      </p:sp>
    </p:spTree>
    <p:extLst>
      <p:ext uri="{BB962C8B-B14F-4D97-AF65-F5344CB8AC3E}">
        <p14:creationId xmlns:p14="http://schemas.microsoft.com/office/powerpoint/2010/main" val="9417468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Dikdörtgen 18">
            <a:extLst>
              <a:ext uri="{FF2B5EF4-FFF2-40B4-BE49-F238E27FC236}">
                <a16:creationId xmlns:a16="http://schemas.microsoft.com/office/drawing/2014/main" id="{A361CBCE-C2F1-4E13-9444-DE3A5A0F5D2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33350"/>
          </a:xfrm>
          <a:prstGeom prst="rect">
            <a:avLst/>
          </a:prstGeom>
          <a:solidFill>
            <a:srgbClr val="168C8C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EB0F3F44-4A91-4C15-964E-C014A88A9AF1}"/>
              </a:ext>
            </a:extLst>
          </p:cNvPr>
          <p:cNvSpPr>
            <a:spLocks noGrp="1"/>
          </p:cNvSpPr>
          <p:nvPr/>
        </p:nvSpPr>
        <p:spPr>
          <a:xfrm>
            <a:off x="647700" y="266700"/>
            <a:ext cx="171450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7619"/>
          </a:bodyPr>
          <a:lstStyle/>
          <a:p>
            <a:pPr algn="l">
              <a:defRPr sz="1050" b="1">
                <a:solidFill>
                  <a:srgbClr val="168C8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168C8C"/>
                </a:solidFill>
                <a:latin typeface="Aptos"/>
                <a:ea typeface="Aptos"/>
                <a:cs typeface="Aptos"/>
              </a:rPr>
              <a:t>BÖLÜM 1</a:t>
            </a:r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AF46780C-481B-4A26-829A-98DE5CA1B3F6}"/>
              </a:ext>
            </a:extLst>
          </p:cNvPr>
          <p:cNvSpPr>
            <a:spLocks noGrp="1"/>
          </p:cNvSpPr>
          <p:nvPr/>
        </p:nvSpPr>
        <p:spPr>
          <a:xfrm>
            <a:off x="647700" y="552450"/>
            <a:ext cx="108966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550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İktisadın temel varsayımları</a:t>
            </a:r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22F761A2-E471-4DE6-B784-0F156957C741}"/>
              </a:ext>
            </a:extLst>
          </p:cNvPr>
          <p:cNvSpPr>
            <a:spLocks noGrp="1"/>
          </p:cNvSpPr>
          <p:nvPr/>
        </p:nvSpPr>
        <p:spPr>
          <a:xfrm>
            <a:off x="647700" y="1257300"/>
            <a:ext cx="10896600" cy="19050"/>
          </a:xfrm>
          <a:prstGeom prst="rect">
            <a:avLst/>
          </a:prstGeom>
          <a:solidFill>
            <a:srgbClr val="D7E1E7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5DFC4CF7-0068-409C-B69F-7738CA124690}"/>
              </a:ext>
            </a:extLst>
          </p:cNvPr>
          <p:cNvSpPr>
            <a:spLocks noGrp="1"/>
          </p:cNvSpPr>
          <p:nvPr/>
        </p:nvSpPr>
        <p:spPr>
          <a:xfrm>
            <a:off x="10953750" y="6400800"/>
            <a:ext cx="59055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 lnSpcReduction="10000"/>
          </a:bodyPr>
          <a:lstStyle/>
          <a:p>
            <a:pPr algn="r">
              <a:defRPr sz="900" b="0">
                <a:solidFill>
                  <a:srgbClr val="5E7181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5E7181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DBF2EA0A-182A-4013-86F0-E79D402AFDE0}"/>
              </a:ext>
            </a:extLst>
          </p:cNvPr>
          <p:cNvSpPr>
            <a:spLocks noGrp="1"/>
          </p:cNvSpPr>
          <p:nvPr/>
        </p:nvSpPr>
        <p:spPr>
          <a:xfrm>
            <a:off x="685800" y="1638300"/>
            <a:ext cx="10820400" cy="1066800"/>
          </a:xfrm>
          <a:prstGeom prst="roundRect">
            <a:avLst>
              <a:gd name="adj" fmla="val 12500"/>
            </a:avLst>
          </a:prstGeom>
          <a:solidFill>
            <a:srgbClr val="EEF5F4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DE326809-7E96-4CF8-8699-E117EE1ACDE0}"/>
              </a:ext>
            </a:extLst>
          </p:cNvPr>
          <p:cNvSpPr>
            <a:spLocks noGrp="1"/>
          </p:cNvSpPr>
          <p:nvPr/>
        </p:nvSpPr>
        <p:spPr>
          <a:xfrm>
            <a:off x="876300" y="1809750"/>
            <a:ext cx="666750" cy="533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100" b="1">
                <a:solidFill>
                  <a:srgbClr val="168C8C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168C8C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8D57160D-E1EC-4298-ADB4-E57CA517B731}"/>
              </a:ext>
            </a:extLst>
          </p:cNvPr>
          <p:cNvSpPr>
            <a:spLocks noGrp="1"/>
          </p:cNvSpPr>
          <p:nvPr/>
        </p:nvSpPr>
        <p:spPr>
          <a:xfrm>
            <a:off x="1657350" y="1752600"/>
            <a:ext cx="30480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800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Devlet müdahalesi yok</a:t>
            </a:r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6E0FC3B6-5925-40C3-99B4-721A14B056EC}"/>
              </a:ext>
            </a:extLst>
          </p:cNvPr>
          <p:cNvSpPr>
            <a:spLocks noGrp="1"/>
          </p:cNvSpPr>
          <p:nvPr/>
        </p:nvSpPr>
        <p:spPr>
          <a:xfrm>
            <a:off x="1657350" y="2133600"/>
            <a:ext cx="923925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425" b="0">
                <a:solidFill>
                  <a:srgbClr val="243746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43746"/>
                </a:solidFill>
                <a:latin typeface="Aptos"/>
                <a:ea typeface="Aptos"/>
                <a:cs typeface="Aptos"/>
              </a:rPr>
              <a:t>Piyasa mekanizmasının kendi işleyişini gözlemlemek için kullanılan basitleştirme.</a:t>
            </a: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B1BB25FB-7EB6-430C-97A6-15899B19113E}"/>
              </a:ext>
            </a:extLst>
          </p:cNvPr>
          <p:cNvSpPr>
            <a:spLocks noGrp="1"/>
          </p:cNvSpPr>
          <p:nvPr/>
        </p:nvSpPr>
        <p:spPr>
          <a:xfrm>
            <a:off x="685800" y="2990850"/>
            <a:ext cx="10820400" cy="1066800"/>
          </a:xfrm>
          <a:prstGeom prst="roundRect">
            <a:avLst>
              <a:gd name="adj" fmla="val 12500"/>
            </a:avLst>
          </a:prstGeom>
          <a:solidFill>
            <a:srgbClr val="F6F0E4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1" name="Dikdörtgen 10">
            <a:extLst>
              <a:ext uri="{FF2B5EF4-FFF2-40B4-BE49-F238E27FC236}">
                <a16:creationId xmlns:a16="http://schemas.microsoft.com/office/drawing/2014/main" id="{3D3FEBF7-4AC3-4948-A784-34414D511D29}"/>
              </a:ext>
            </a:extLst>
          </p:cNvPr>
          <p:cNvSpPr>
            <a:spLocks noGrp="1"/>
          </p:cNvSpPr>
          <p:nvPr/>
        </p:nvSpPr>
        <p:spPr>
          <a:xfrm>
            <a:off x="876300" y="3162300"/>
            <a:ext cx="666750" cy="533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100" b="1">
                <a:solidFill>
                  <a:srgbClr val="D96C5F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D96C5F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Dikdörtgen 11">
            <a:extLst>
              <a:ext uri="{FF2B5EF4-FFF2-40B4-BE49-F238E27FC236}">
                <a16:creationId xmlns:a16="http://schemas.microsoft.com/office/drawing/2014/main" id="{CAC38741-4354-4249-BD3E-DCD75767E18C}"/>
              </a:ext>
            </a:extLst>
          </p:cNvPr>
          <p:cNvSpPr>
            <a:spLocks noGrp="1"/>
          </p:cNvSpPr>
          <p:nvPr/>
        </p:nvSpPr>
        <p:spPr>
          <a:xfrm>
            <a:off x="1657350" y="3105150"/>
            <a:ext cx="30480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800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Homo economicus</a:t>
            </a:r>
          </a:p>
        </p:txBody>
      </p:sp>
      <p:sp>
        <p:nvSpPr>
          <p:cNvPr id="13" name="Dikdörtgen 12">
            <a:extLst>
              <a:ext uri="{FF2B5EF4-FFF2-40B4-BE49-F238E27FC236}">
                <a16:creationId xmlns:a16="http://schemas.microsoft.com/office/drawing/2014/main" id="{208C32A1-8430-4D5E-95F2-FFBEF363E76F}"/>
              </a:ext>
            </a:extLst>
          </p:cNvPr>
          <p:cNvSpPr>
            <a:spLocks noGrp="1"/>
          </p:cNvSpPr>
          <p:nvPr/>
        </p:nvSpPr>
        <p:spPr>
          <a:xfrm>
            <a:off x="1657350" y="3486150"/>
            <a:ext cx="923925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425" b="0">
                <a:solidFill>
                  <a:srgbClr val="243746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43746"/>
                </a:solidFill>
                <a:latin typeface="Aptos"/>
                <a:ea typeface="Aptos"/>
                <a:cs typeface="Aptos"/>
              </a:rPr>
              <a:t>Bireyin mevcut bilgiyi tutarlı kullanarak kendi çıkarını artırmaya çalıştığı kabulü.</a:t>
            </a:r>
          </a:p>
        </p:txBody>
      </p:sp>
      <p:sp>
        <p:nvSpPr>
          <p:cNvPr id="14" name="Dikdörtgen: Köşeleri Yuvarlatılmış 13">
            <a:extLst>
              <a:ext uri="{FF2B5EF4-FFF2-40B4-BE49-F238E27FC236}">
                <a16:creationId xmlns:a16="http://schemas.microsoft.com/office/drawing/2014/main" id="{D89DC5E3-9652-4A57-B68A-5953E585CDDA}"/>
              </a:ext>
            </a:extLst>
          </p:cNvPr>
          <p:cNvSpPr>
            <a:spLocks noGrp="1"/>
          </p:cNvSpPr>
          <p:nvPr/>
        </p:nvSpPr>
        <p:spPr>
          <a:xfrm>
            <a:off x="685800" y="4400550"/>
            <a:ext cx="10820400" cy="1066800"/>
          </a:xfrm>
          <a:prstGeom prst="roundRect">
            <a:avLst>
              <a:gd name="adj" fmla="val 12500"/>
            </a:avLst>
          </a:prstGeom>
          <a:solidFill>
            <a:srgbClr val="EEF5F4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5" name="Dikdörtgen 14">
            <a:extLst>
              <a:ext uri="{FF2B5EF4-FFF2-40B4-BE49-F238E27FC236}">
                <a16:creationId xmlns:a16="http://schemas.microsoft.com/office/drawing/2014/main" id="{CD3DB490-CCAF-4984-BD92-8647934DADFF}"/>
              </a:ext>
            </a:extLst>
          </p:cNvPr>
          <p:cNvSpPr>
            <a:spLocks noGrp="1"/>
          </p:cNvSpPr>
          <p:nvPr/>
        </p:nvSpPr>
        <p:spPr>
          <a:xfrm>
            <a:off x="876300" y="4514850"/>
            <a:ext cx="666750" cy="533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100" b="1">
                <a:solidFill>
                  <a:srgbClr val="168C8C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168C8C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Dikdörtgen 15">
            <a:extLst>
              <a:ext uri="{FF2B5EF4-FFF2-40B4-BE49-F238E27FC236}">
                <a16:creationId xmlns:a16="http://schemas.microsoft.com/office/drawing/2014/main" id="{FAA3CB47-9E3C-4FEF-AB19-B3C524976AE8}"/>
              </a:ext>
            </a:extLst>
          </p:cNvPr>
          <p:cNvSpPr>
            <a:spLocks noGrp="1"/>
          </p:cNvSpPr>
          <p:nvPr/>
        </p:nvSpPr>
        <p:spPr>
          <a:xfrm>
            <a:off x="1657350" y="4457700"/>
            <a:ext cx="30480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800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Ceteris paribus</a:t>
            </a:r>
          </a:p>
        </p:txBody>
      </p:sp>
      <p:sp>
        <p:nvSpPr>
          <p:cNvPr id="17" name="Dikdörtgen 16">
            <a:extLst>
              <a:ext uri="{FF2B5EF4-FFF2-40B4-BE49-F238E27FC236}">
                <a16:creationId xmlns:a16="http://schemas.microsoft.com/office/drawing/2014/main" id="{82992AA8-5D33-43A8-99F1-E2CC2C884ED6}"/>
              </a:ext>
            </a:extLst>
          </p:cNvPr>
          <p:cNvSpPr>
            <a:spLocks noGrp="1"/>
          </p:cNvSpPr>
          <p:nvPr/>
        </p:nvSpPr>
        <p:spPr>
          <a:xfrm>
            <a:off x="1657350" y="4838700"/>
            <a:ext cx="9239250" cy="685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lnSpcReduction="10000"/>
          </a:bodyPr>
          <a:lstStyle/>
          <a:p>
            <a:pPr algn="l">
              <a:defRPr sz="1425" b="0">
                <a:solidFill>
                  <a:srgbClr val="243746"/>
                </a:solidFill>
                <a:latin typeface="Aptos"/>
                <a:ea typeface="Aptos"/>
                <a:cs typeface="Aptos"/>
              </a:defRPr>
            </a:pPr>
            <a:r>
              <a:rPr sz="1425" b="0" dirty="0">
                <a:solidFill>
                  <a:srgbClr val="243746"/>
                </a:solidFill>
                <a:latin typeface="Aptos"/>
                <a:ea typeface="Aptos"/>
                <a:cs typeface="Aptos"/>
              </a:rPr>
              <a:t>Bir </a:t>
            </a:r>
            <a:r>
              <a:rPr sz="1425" b="0" dirty="0" err="1">
                <a:solidFill>
                  <a:srgbClr val="243746"/>
                </a:solidFill>
                <a:latin typeface="Aptos"/>
                <a:ea typeface="Aptos"/>
                <a:cs typeface="Aptos"/>
              </a:rPr>
              <a:t>değişkenin</a:t>
            </a:r>
            <a:r>
              <a:rPr sz="1425" b="0" dirty="0">
                <a:solidFill>
                  <a:srgbClr val="243746"/>
                </a:solidFill>
                <a:latin typeface="Aptos"/>
                <a:ea typeface="Aptos"/>
                <a:cs typeface="Aptos"/>
              </a:rPr>
              <a:t> </a:t>
            </a:r>
            <a:r>
              <a:rPr sz="1425" b="0" dirty="0" err="1">
                <a:solidFill>
                  <a:srgbClr val="243746"/>
                </a:solidFill>
                <a:latin typeface="Aptos"/>
                <a:ea typeface="Aptos"/>
                <a:cs typeface="Aptos"/>
              </a:rPr>
              <a:t>etkisi</a:t>
            </a:r>
            <a:r>
              <a:rPr sz="1425" b="0" dirty="0">
                <a:solidFill>
                  <a:srgbClr val="243746"/>
                </a:solidFill>
                <a:latin typeface="Aptos"/>
                <a:ea typeface="Aptos"/>
                <a:cs typeface="Aptos"/>
              </a:rPr>
              <a:t> </a:t>
            </a:r>
            <a:r>
              <a:rPr sz="1425" b="0" dirty="0" err="1">
                <a:solidFill>
                  <a:srgbClr val="243746"/>
                </a:solidFill>
                <a:latin typeface="Aptos"/>
                <a:ea typeface="Aptos"/>
                <a:cs typeface="Aptos"/>
              </a:rPr>
              <a:t>incelenirken</a:t>
            </a:r>
            <a:r>
              <a:rPr sz="1425" b="0" dirty="0">
                <a:solidFill>
                  <a:srgbClr val="243746"/>
                </a:solidFill>
                <a:latin typeface="Aptos"/>
                <a:ea typeface="Aptos"/>
                <a:cs typeface="Aptos"/>
              </a:rPr>
              <a:t> </a:t>
            </a:r>
            <a:r>
              <a:rPr sz="1425" b="0" dirty="0" err="1">
                <a:solidFill>
                  <a:srgbClr val="243746"/>
                </a:solidFill>
                <a:latin typeface="Aptos"/>
                <a:ea typeface="Aptos"/>
                <a:cs typeface="Aptos"/>
              </a:rPr>
              <a:t>diğer</a:t>
            </a:r>
            <a:r>
              <a:rPr sz="1425" b="0" dirty="0">
                <a:solidFill>
                  <a:srgbClr val="243746"/>
                </a:solidFill>
                <a:latin typeface="Aptos"/>
                <a:ea typeface="Aptos"/>
                <a:cs typeface="Aptos"/>
              </a:rPr>
              <a:t> </a:t>
            </a:r>
            <a:r>
              <a:rPr sz="1425" b="0" dirty="0" err="1">
                <a:solidFill>
                  <a:srgbClr val="243746"/>
                </a:solidFill>
                <a:latin typeface="Aptos"/>
                <a:ea typeface="Aptos"/>
                <a:cs typeface="Aptos"/>
              </a:rPr>
              <a:t>koşulların</a:t>
            </a:r>
            <a:r>
              <a:rPr sz="1425" b="0" dirty="0">
                <a:solidFill>
                  <a:srgbClr val="243746"/>
                </a:solidFill>
                <a:latin typeface="Aptos"/>
                <a:ea typeface="Aptos"/>
                <a:cs typeface="Aptos"/>
              </a:rPr>
              <a:t> </a:t>
            </a:r>
            <a:r>
              <a:rPr sz="1425" b="0" dirty="0" err="1">
                <a:solidFill>
                  <a:srgbClr val="243746"/>
                </a:solidFill>
                <a:latin typeface="Aptos"/>
                <a:ea typeface="Aptos"/>
                <a:cs typeface="Aptos"/>
              </a:rPr>
              <a:t>sabit</a:t>
            </a:r>
            <a:r>
              <a:rPr sz="1425" b="0" dirty="0">
                <a:solidFill>
                  <a:srgbClr val="243746"/>
                </a:solidFill>
                <a:latin typeface="Aptos"/>
                <a:ea typeface="Aptos"/>
                <a:cs typeface="Aptos"/>
              </a:rPr>
              <a:t> </a:t>
            </a:r>
            <a:r>
              <a:rPr sz="1425" b="0" dirty="0" err="1">
                <a:solidFill>
                  <a:srgbClr val="243746"/>
                </a:solidFill>
                <a:latin typeface="Aptos"/>
                <a:ea typeface="Aptos"/>
                <a:cs typeface="Aptos"/>
              </a:rPr>
              <a:t>tutulması</a:t>
            </a:r>
            <a:r>
              <a:rPr sz="1425" b="0" dirty="0">
                <a:solidFill>
                  <a:srgbClr val="243746"/>
                </a:solidFill>
                <a:latin typeface="Aptos"/>
                <a:ea typeface="Aptos"/>
                <a:cs typeface="Aptos"/>
              </a:rPr>
              <a:t>.</a:t>
            </a:r>
            <a:endParaRPr lang="en-GB" sz="1425" b="0" dirty="0">
              <a:solidFill>
                <a:srgbClr val="243746"/>
              </a:solidFill>
              <a:latin typeface="Aptos"/>
              <a:ea typeface="Aptos"/>
              <a:cs typeface="Aptos"/>
            </a:endParaRPr>
          </a:p>
          <a:p>
            <a:pPr algn="l">
              <a:defRPr sz="1425" b="0">
                <a:solidFill>
                  <a:srgbClr val="243746"/>
                </a:solidFill>
                <a:latin typeface="Aptos"/>
                <a:ea typeface="Aptos"/>
                <a:cs typeface="Aptos"/>
              </a:defRPr>
            </a:pPr>
            <a:endParaRPr lang="en-GB" sz="1425" b="0" dirty="0">
              <a:solidFill>
                <a:srgbClr val="243746"/>
              </a:solidFill>
              <a:latin typeface="Aptos"/>
              <a:ea typeface="Aptos"/>
              <a:cs typeface="Aptos"/>
            </a:endParaRPr>
          </a:p>
          <a:p>
            <a:pPr>
              <a:defRPr sz="1425" b="0">
                <a:solidFill>
                  <a:srgbClr val="243746"/>
                </a:solidFill>
                <a:latin typeface="Aptos"/>
                <a:ea typeface="Aptos"/>
                <a:cs typeface="Aptos"/>
              </a:defRPr>
            </a:pPr>
            <a:r>
              <a:rPr lang="tr-TR" sz="1200" dirty="0">
                <a:solidFill>
                  <a:srgbClr val="243746"/>
                </a:solidFill>
                <a:latin typeface="Aptos"/>
              </a:rPr>
              <a:t>Latince </a:t>
            </a:r>
            <a:r>
              <a:rPr lang="tr-TR" sz="1200" dirty="0" err="1">
                <a:solidFill>
                  <a:srgbClr val="243746"/>
                </a:solidFill>
                <a:latin typeface="Aptos"/>
              </a:rPr>
              <a:t>cēterīs</a:t>
            </a:r>
            <a:r>
              <a:rPr lang="tr-TR" sz="1200" dirty="0">
                <a:solidFill>
                  <a:srgbClr val="243746"/>
                </a:solidFill>
                <a:latin typeface="Aptos"/>
              </a:rPr>
              <a:t>, </a:t>
            </a:r>
            <a:r>
              <a:rPr lang="tr-TR" sz="1200" dirty="0" err="1">
                <a:solidFill>
                  <a:srgbClr val="243746"/>
                </a:solidFill>
                <a:latin typeface="Aptos"/>
              </a:rPr>
              <a:t>cēterus'un</a:t>
            </a:r>
            <a:r>
              <a:rPr lang="tr-TR" sz="1200" dirty="0">
                <a:solidFill>
                  <a:srgbClr val="243746"/>
                </a:solidFill>
                <a:latin typeface="Aptos"/>
              </a:rPr>
              <a:t> (“öteki, geri kalan”) ablatif çoğulu, + </a:t>
            </a:r>
            <a:r>
              <a:rPr lang="tr-TR" sz="1200" dirty="0" err="1">
                <a:solidFill>
                  <a:srgbClr val="243746"/>
                </a:solidFill>
                <a:latin typeface="Aptos"/>
              </a:rPr>
              <a:t>pāribus</a:t>
            </a:r>
            <a:r>
              <a:rPr lang="tr-TR" sz="1200" dirty="0">
                <a:solidFill>
                  <a:srgbClr val="243746"/>
                </a:solidFill>
                <a:latin typeface="Aptos"/>
              </a:rPr>
              <a:t>, </a:t>
            </a:r>
            <a:r>
              <a:rPr lang="tr-TR" sz="1200" dirty="0" err="1">
                <a:solidFill>
                  <a:srgbClr val="243746"/>
                </a:solidFill>
                <a:latin typeface="Aptos"/>
              </a:rPr>
              <a:t>pār'ın</a:t>
            </a:r>
            <a:r>
              <a:rPr lang="tr-TR" sz="1200" dirty="0">
                <a:solidFill>
                  <a:srgbClr val="243746"/>
                </a:solidFill>
                <a:latin typeface="Aptos"/>
              </a:rPr>
              <a:t> (“eşit”) ablatif çoğul hali.</a:t>
            </a:r>
          </a:p>
          <a:p>
            <a:pPr algn="l">
              <a:defRPr sz="1425" b="0">
                <a:solidFill>
                  <a:srgbClr val="243746"/>
                </a:solidFill>
                <a:latin typeface="Aptos"/>
                <a:ea typeface="Aptos"/>
                <a:cs typeface="Aptos"/>
              </a:defRPr>
            </a:pPr>
            <a:endParaRPr sz="1425" b="0" dirty="0">
              <a:solidFill>
                <a:srgbClr val="243746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8" name="Dikdörtgen 17">
            <a:extLst>
              <a:ext uri="{FF2B5EF4-FFF2-40B4-BE49-F238E27FC236}">
                <a16:creationId xmlns:a16="http://schemas.microsoft.com/office/drawing/2014/main" id="{C4F64528-C40B-4450-BFCF-B21B4FD2FD6A}"/>
              </a:ext>
            </a:extLst>
          </p:cNvPr>
          <p:cNvSpPr>
            <a:spLocks noGrp="1"/>
          </p:cNvSpPr>
          <p:nvPr/>
        </p:nvSpPr>
        <p:spPr>
          <a:xfrm>
            <a:off x="723900" y="5905500"/>
            <a:ext cx="1047750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425" b="0">
                <a:solidFill>
                  <a:srgbClr val="5E7181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5E7181"/>
                </a:solidFill>
                <a:latin typeface="Aptos"/>
                <a:ea typeface="Aptos"/>
                <a:cs typeface="Aptos"/>
              </a:rPr>
              <a:t>Varsayımlar, gerçek dünyanın tamamını değil belirli bir ilişkiyi analiz etmeyi mümkün kılar.</a:t>
            </a:r>
          </a:p>
        </p:txBody>
      </p:sp>
    </p:spTree>
    <p:extLst>
      <p:ext uri="{BB962C8B-B14F-4D97-AF65-F5344CB8AC3E}">
        <p14:creationId xmlns:p14="http://schemas.microsoft.com/office/powerpoint/2010/main" val="19759648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ikdörtgen 7">
            <a:extLst>
              <a:ext uri="{FF2B5EF4-FFF2-40B4-BE49-F238E27FC236}">
                <a16:creationId xmlns:a16="http://schemas.microsoft.com/office/drawing/2014/main" id="{E28F33EF-E604-4D2D-97CC-D7CD0880B1F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33350"/>
          </a:xfrm>
          <a:prstGeom prst="rect">
            <a:avLst/>
          </a:prstGeom>
          <a:solidFill>
            <a:srgbClr val="168C8C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5DC1562B-4AEB-445A-9FF5-29C130F6B2EE}"/>
              </a:ext>
            </a:extLst>
          </p:cNvPr>
          <p:cNvSpPr>
            <a:spLocks noGrp="1"/>
          </p:cNvSpPr>
          <p:nvPr/>
        </p:nvSpPr>
        <p:spPr>
          <a:xfrm>
            <a:off x="647700" y="266700"/>
            <a:ext cx="171450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7619"/>
          </a:bodyPr>
          <a:lstStyle/>
          <a:p>
            <a:pPr algn="l">
              <a:defRPr sz="1050" b="1">
                <a:solidFill>
                  <a:srgbClr val="168C8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168C8C"/>
                </a:solidFill>
                <a:latin typeface="Aptos"/>
                <a:ea typeface="Aptos"/>
                <a:cs typeface="Aptos"/>
              </a:rPr>
              <a:t>AYRINTILI İNCELEME</a:t>
            </a:r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7BCD2FDD-46F1-46E0-B864-6499F2EB8DE7}"/>
              </a:ext>
            </a:extLst>
          </p:cNvPr>
          <p:cNvSpPr>
            <a:spLocks noGrp="1"/>
          </p:cNvSpPr>
          <p:nvPr/>
        </p:nvSpPr>
        <p:spPr>
          <a:xfrm>
            <a:off x="647700" y="552450"/>
            <a:ext cx="108966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550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Varsayımların işlevi ve sınırları</a:t>
            </a:r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F32092CF-2BC8-4512-9751-170EEA78DF2A}"/>
              </a:ext>
            </a:extLst>
          </p:cNvPr>
          <p:cNvSpPr>
            <a:spLocks noGrp="1"/>
          </p:cNvSpPr>
          <p:nvPr/>
        </p:nvSpPr>
        <p:spPr>
          <a:xfrm>
            <a:off x="647700" y="1257300"/>
            <a:ext cx="10896600" cy="19050"/>
          </a:xfrm>
          <a:prstGeom prst="rect">
            <a:avLst/>
          </a:prstGeom>
          <a:solidFill>
            <a:srgbClr val="D7E1E7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C870F829-91A1-43B5-8217-9A3AF8EE0637}"/>
              </a:ext>
            </a:extLst>
          </p:cNvPr>
          <p:cNvSpPr>
            <a:spLocks noGrp="1"/>
          </p:cNvSpPr>
          <p:nvPr/>
        </p:nvSpPr>
        <p:spPr>
          <a:xfrm>
            <a:off x="10953750" y="6400800"/>
            <a:ext cx="59055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 lnSpcReduction="10000"/>
          </a:bodyPr>
          <a:lstStyle/>
          <a:p>
            <a:pPr algn="r">
              <a:defRPr sz="900" b="0">
                <a:solidFill>
                  <a:srgbClr val="5E7181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5E7181"/>
                </a:solidFill>
                <a:latin typeface="Aptos"/>
                <a:ea typeface="Aptos"/>
                <a:cs typeface="Aptos"/>
              </a:rPr>
              <a:t>25</a:t>
            </a:r>
          </a:p>
        </p:txBody>
      </p:sp>
      <p:graphicFrame>
        <p:nvGraphicFramePr>
          <p:cNvPr id="13" name="Tablo 12"/>
          <p:cNvGraphicFramePr/>
          <p:nvPr/>
        </p:nvGraphicFramePr>
        <p:xfrm>
          <a:off x="685800" y="1657350"/>
          <a:ext cx="10820400" cy="3219452"/>
        </p:xfrm>
        <a:graphic>
          <a:graphicData uri="http://schemas.openxmlformats.org/drawingml/2006/table">
            <a:tbl>
              <a:tblPr/>
              <a:tblGrid>
                <a:gridCol w="2381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14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2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04863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Varsayım</a:t>
                      </a:r>
                    </a:p>
                  </a:txBody>
                  <a:tcPr marL="114300" marR="114300" marT="76200" marB="76200" anchor="ctr">
                    <a:solidFill>
                      <a:srgbClr val="1732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Analize katkısı</a:t>
                      </a:r>
                    </a:p>
                  </a:txBody>
                  <a:tcPr marL="114300" marR="114300" marT="76200" marB="76200" anchor="ctr">
                    <a:solidFill>
                      <a:srgbClr val="1732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Dikkat edilmesi gereken nokta</a:t>
                      </a:r>
                    </a:p>
                  </a:txBody>
                  <a:tcPr marL="114300" marR="114300" marT="76200" marB="76200" anchor="ctr">
                    <a:solidFill>
                      <a:srgbClr val="1732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4863"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Devlet müdahalesi yok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Piyasa mekanizmasının saf etkisini gösterir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Gerçek ekonomilerde vergi, düzenleme ve kamu harcaması vardır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4863"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Rasyonel birey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Tercihlerin tutarlı biçimde modellenmesini sağlar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Bilgi eksikliği ve bilişsel yanlılık kararları etkileyebilir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04863"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Ceteris paribus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Tek bir değişkenin etkisini ayırır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Gerçek yaşamda diğer değişkenler çoğu zaman birlikte değişir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Dikdörtgen 6">
            <a:extLst>
              <a:ext uri="{FF2B5EF4-FFF2-40B4-BE49-F238E27FC236}">
                <a16:creationId xmlns:a16="http://schemas.microsoft.com/office/drawing/2014/main" id="{506A3C0A-74D9-43A5-A561-098B22F03D66}"/>
              </a:ext>
            </a:extLst>
          </p:cNvPr>
          <p:cNvSpPr>
            <a:spLocks noGrp="1"/>
          </p:cNvSpPr>
          <p:nvPr/>
        </p:nvSpPr>
        <p:spPr>
          <a:xfrm>
            <a:off x="876300" y="5238750"/>
            <a:ext cx="10439400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575" b="1">
                <a:solidFill>
                  <a:srgbClr val="168C8C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168C8C"/>
                </a:solidFill>
                <a:latin typeface="Aptos"/>
                <a:ea typeface="Aptos"/>
                <a:cs typeface="Aptos"/>
              </a:rPr>
              <a:t>Modelin yararı, bütün ayrıntıları içermesinden değil, incelenen ilişkiyi anlaşılır kılmasından doğar.</a:t>
            </a:r>
          </a:p>
        </p:txBody>
      </p:sp>
    </p:spTree>
    <p:extLst>
      <p:ext uri="{BB962C8B-B14F-4D97-AF65-F5344CB8AC3E}">
        <p14:creationId xmlns:p14="http://schemas.microsoft.com/office/powerpoint/2010/main" val="16151135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Dikdörtgen 14">
            <a:extLst>
              <a:ext uri="{FF2B5EF4-FFF2-40B4-BE49-F238E27FC236}">
                <a16:creationId xmlns:a16="http://schemas.microsoft.com/office/drawing/2014/main" id="{D3FDAE30-C44D-4A24-8645-0459EA5C4D7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33350"/>
          </a:xfrm>
          <a:prstGeom prst="rect">
            <a:avLst/>
          </a:prstGeom>
          <a:solidFill>
            <a:srgbClr val="168C8C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99C2498B-A489-45CC-A8C0-41606DA5BBE9}"/>
              </a:ext>
            </a:extLst>
          </p:cNvPr>
          <p:cNvSpPr>
            <a:spLocks noGrp="1"/>
          </p:cNvSpPr>
          <p:nvPr/>
        </p:nvSpPr>
        <p:spPr>
          <a:xfrm>
            <a:off x="647700" y="266700"/>
            <a:ext cx="171450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7619"/>
          </a:bodyPr>
          <a:lstStyle/>
          <a:p>
            <a:pPr algn="l">
              <a:defRPr sz="1050" b="1">
                <a:solidFill>
                  <a:srgbClr val="168C8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168C8C"/>
                </a:solidFill>
                <a:latin typeface="Aptos"/>
                <a:ea typeface="Aptos"/>
                <a:cs typeface="Aptos"/>
              </a:rPr>
              <a:t>AYRINTILI İNCELEME</a:t>
            </a:r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D61A3A5D-431D-49DD-AC10-47B30006BBBE}"/>
              </a:ext>
            </a:extLst>
          </p:cNvPr>
          <p:cNvSpPr>
            <a:spLocks noGrp="1"/>
          </p:cNvSpPr>
          <p:nvPr/>
        </p:nvSpPr>
        <p:spPr>
          <a:xfrm>
            <a:off x="647700" y="552450"/>
            <a:ext cx="108966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550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Homo economicus ve davranışsal yaklaşım</a:t>
            </a:r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4BE9151B-DFF2-4847-801F-FCA5C0B89078}"/>
              </a:ext>
            </a:extLst>
          </p:cNvPr>
          <p:cNvSpPr>
            <a:spLocks noGrp="1"/>
          </p:cNvSpPr>
          <p:nvPr/>
        </p:nvSpPr>
        <p:spPr>
          <a:xfrm>
            <a:off x="647700" y="1257300"/>
            <a:ext cx="10896600" cy="19050"/>
          </a:xfrm>
          <a:prstGeom prst="rect">
            <a:avLst/>
          </a:prstGeom>
          <a:solidFill>
            <a:srgbClr val="D7E1E7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F2170920-D730-402F-BA10-29FE65A838AA}"/>
              </a:ext>
            </a:extLst>
          </p:cNvPr>
          <p:cNvSpPr>
            <a:spLocks noGrp="1"/>
          </p:cNvSpPr>
          <p:nvPr/>
        </p:nvSpPr>
        <p:spPr>
          <a:xfrm>
            <a:off x="10953750" y="6400800"/>
            <a:ext cx="59055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 lnSpcReduction="10000"/>
          </a:bodyPr>
          <a:lstStyle/>
          <a:p>
            <a:pPr algn="r">
              <a:defRPr sz="900" b="0">
                <a:solidFill>
                  <a:srgbClr val="5E7181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5E7181"/>
                </a:solidFill>
                <a:latin typeface="Aptos"/>
                <a:ea typeface="Aptos"/>
                <a:cs typeface="Aptos"/>
              </a:rPr>
              <a:t>26</a:t>
            </a: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EEF1D2D9-03C2-48AB-B6C3-00C49E233738}"/>
              </a:ext>
            </a:extLst>
          </p:cNvPr>
          <p:cNvSpPr>
            <a:spLocks noGrp="1"/>
          </p:cNvSpPr>
          <p:nvPr/>
        </p:nvSpPr>
        <p:spPr>
          <a:xfrm>
            <a:off x="685800" y="1638300"/>
            <a:ext cx="4953000" cy="3333750"/>
          </a:xfrm>
          <a:prstGeom prst="roundRect">
            <a:avLst>
              <a:gd name="adj" fmla="val 4571"/>
            </a:avLst>
          </a:prstGeom>
          <a:solidFill>
            <a:srgbClr val="EEF5F4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8C015CBB-B56E-45F9-AF8D-FE97CE984B0E}"/>
              </a:ext>
            </a:extLst>
          </p:cNvPr>
          <p:cNvSpPr>
            <a:spLocks noGrp="1"/>
          </p:cNvSpPr>
          <p:nvPr/>
        </p:nvSpPr>
        <p:spPr>
          <a:xfrm>
            <a:off x="914400" y="1866900"/>
            <a:ext cx="428625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714"/>
          </a:bodyPr>
          <a:lstStyle/>
          <a:p>
            <a:pPr algn="l">
              <a:defRPr sz="1050" b="1">
                <a:solidFill>
                  <a:srgbClr val="168C8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168C8C"/>
                </a:solidFill>
                <a:latin typeface="Aptos"/>
                <a:ea typeface="Aptos"/>
                <a:cs typeface="Aptos"/>
              </a:rPr>
              <a:t>GELENEKSEL YAKLAŞIM</a:t>
            </a: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B0DA59B9-CBAA-49E8-83B3-9CD50F1AD36E}"/>
              </a:ext>
            </a:extLst>
          </p:cNvPr>
          <p:cNvSpPr>
            <a:spLocks noGrp="1"/>
          </p:cNvSpPr>
          <p:nvPr/>
        </p:nvSpPr>
        <p:spPr>
          <a:xfrm>
            <a:off x="914400" y="2324100"/>
            <a:ext cx="4362450" cy="1143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725" b="1">
                <a:solidFill>
                  <a:srgbClr val="243746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243746"/>
                </a:solidFill>
                <a:latin typeface="Aptos"/>
                <a:ea typeface="Aptos"/>
                <a:cs typeface="Aptos"/>
              </a:rPr>
              <a:t>Birey seçenekleri karşılaştırır, tutarlı tercihler yapar ve kendi faydasını artırmaya çalışır.</a:t>
            </a:r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8DCE4CDF-5929-428A-B773-317D115FFD0D}"/>
              </a:ext>
            </a:extLst>
          </p:cNvPr>
          <p:cNvSpPr>
            <a:spLocks noGrp="1"/>
          </p:cNvSpPr>
          <p:nvPr/>
        </p:nvSpPr>
        <p:spPr>
          <a:xfrm>
            <a:off x="914400" y="3733800"/>
            <a:ext cx="4362450" cy="781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425" b="0">
                <a:solidFill>
                  <a:srgbClr val="5E7181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5E7181"/>
                </a:solidFill>
                <a:latin typeface="Aptos"/>
                <a:ea typeface="Aptos"/>
                <a:cs typeface="Aptos"/>
              </a:rPr>
              <a:t>Bu kabul, talep ve tüketici dengesi modellerini kurmayı kolaylaştırır.</a:t>
            </a: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A9601FBB-0158-4773-8AF3-477067D074E7}"/>
              </a:ext>
            </a:extLst>
          </p:cNvPr>
          <p:cNvSpPr>
            <a:spLocks noGrp="1"/>
          </p:cNvSpPr>
          <p:nvPr/>
        </p:nvSpPr>
        <p:spPr>
          <a:xfrm>
            <a:off x="6553200" y="1638300"/>
            <a:ext cx="4953000" cy="3333750"/>
          </a:xfrm>
          <a:prstGeom prst="roundRect">
            <a:avLst>
              <a:gd name="adj" fmla="val 4571"/>
            </a:avLst>
          </a:prstGeom>
          <a:solidFill>
            <a:srgbClr val="F6F0E4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1" name="Dikdörtgen 10">
            <a:extLst>
              <a:ext uri="{FF2B5EF4-FFF2-40B4-BE49-F238E27FC236}">
                <a16:creationId xmlns:a16="http://schemas.microsoft.com/office/drawing/2014/main" id="{641A0BAC-FB2D-4A7C-B410-9BED7EBD4312}"/>
              </a:ext>
            </a:extLst>
          </p:cNvPr>
          <p:cNvSpPr>
            <a:spLocks noGrp="1"/>
          </p:cNvSpPr>
          <p:nvPr/>
        </p:nvSpPr>
        <p:spPr>
          <a:xfrm>
            <a:off x="6781800" y="1866900"/>
            <a:ext cx="428625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714"/>
          </a:bodyPr>
          <a:lstStyle/>
          <a:p>
            <a:pPr algn="l">
              <a:defRPr sz="1050" b="1">
                <a:solidFill>
                  <a:srgbClr val="D96C5F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D96C5F"/>
                </a:solidFill>
                <a:latin typeface="Aptos"/>
                <a:ea typeface="Aptos"/>
                <a:cs typeface="Aptos"/>
              </a:rPr>
              <a:t>DAVRANIŞSAL YAKLAŞIM</a:t>
            </a:r>
          </a:p>
        </p:txBody>
      </p:sp>
      <p:sp>
        <p:nvSpPr>
          <p:cNvPr id="12" name="Dikdörtgen 11">
            <a:extLst>
              <a:ext uri="{FF2B5EF4-FFF2-40B4-BE49-F238E27FC236}">
                <a16:creationId xmlns:a16="http://schemas.microsoft.com/office/drawing/2014/main" id="{7FC7D8A6-F17A-4294-B16D-0B2BB181540B}"/>
              </a:ext>
            </a:extLst>
          </p:cNvPr>
          <p:cNvSpPr>
            <a:spLocks noGrp="1"/>
          </p:cNvSpPr>
          <p:nvPr/>
        </p:nvSpPr>
        <p:spPr>
          <a:xfrm>
            <a:off x="6781800" y="2324100"/>
            <a:ext cx="4362450" cy="1143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725" b="1">
                <a:solidFill>
                  <a:srgbClr val="243746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243746"/>
                </a:solidFill>
                <a:latin typeface="Aptos"/>
                <a:ea typeface="Aptos"/>
                <a:cs typeface="Aptos"/>
              </a:rPr>
              <a:t>Kararlar sınırlı bilgi, alışkanlık, çerçeveleme etkisi ve bilişsel yanlılıklardan etkilenebilir.</a:t>
            </a:r>
          </a:p>
        </p:txBody>
      </p:sp>
      <p:sp>
        <p:nvSpPr>
          <p:cNvPr id="13" name="Dikdörtgen 12">
            <a:extLst>
              <a:ext uri="{FF2B5EF4-FFF2-40B4-BE49-F238E27FC236}">
                <a16:creationId xmlns:a16="http://schemas.microsoft.com/office/drawing/2014/main" id="{2CA8FEED-A9F9-45D3-9322-411B4E1F0292}"/>
              </a:ext>
            </a:extLst>
          </p:cNvPr>
          <p:cNvSpPr>
            <a:spLocks noGrp="1"/>
          </p:cNvSpPr>
          <p:nvPr/>
        </p:nvSpPr>
        <p:spPr>
          <a:xfrm>
            <a:off x="6781800" y="3733800"/>
            <a:ext cx="4362450" cy="781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425" b="0">
                <a:solidFill>
                  <a:srgbClr val="5E7181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5E7181"/>
                </a:solidFill>
                <a:latin typeface="Aptos"/>
                <a:ea typeface="Aptos"/>
                <a:cs typeface="Aptos"/>
              </a:rPr>
              <a:t>Rasyonellik bir başlangıç varsayımıdır, her davranışın eksiksiz tanımı değildir.</a:t>
            </a:r>
          </a:p>
        </p:txBody>
      </p:sp>
      <p:sp>
        <p:nvSpPr>
          <p:cNvPr id="14" name="Dikdörtgen 13">
            <a:extLst>
              <a:ext uri="{FF2B5EF4-FFF2-40B4-BE49-F238E27FC236}">
                <a16:creationId xmlns:a16="http://schemas.microsoft.com/office/drawing/2014/main" id="{76410070-D7A0-40DE-8842-F64A2A5791C1}"/>
              </a:ext>
            </a:extLst>
          </p:cNvPr>
          <p:cNvSpPr>
            <a:spLocks noGrp="1"/>
          </p:cNvSpPr>
          <p:nvPr/>
        </p:nvSpPr>
        <p:spPr>
          <a:xfrm>
            <a:off x="876300" y="5372100"/>
            <a:ext cx="1043940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4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Örnek: Aynı indirim, “200 TL kazanç” veya “200 TL kaybı önleme” biçiminde sunulduğunda farklı algılanabilir.</a:t>
            </a:r>
          </a:p>
        </p:txBody>
      </p:sp>
    </p:spTree>
    <p:extLst>
      <p:ext uri="{BB962C8B-B14F-4D97-AF65-F5344CB8AC3E}">
        <p14:creationId xmlns:p14="http://schemas.microsoft.com/office/powerpoint/2010/main" val="13320970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ikdörtgen 7">
            <a:extLst>
              <a:ext uri="{FF2B5EF4-FFF2-40B4-BE49-F238E27FC236}">
                <a16:creationId xmlns:a16="http://schemas.microsoft.com/office/drawing/2014/main" id="{DAC17CC4-54A9-4295-BED1-6E74FD74C46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33350"/>
          </a:xfrm>
          <a:prstGeom prst="rect">
            <a:avLst/>
          </a:prstGeom>
          <a:solidFill>
            <a:srgbClr val="168C8C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D9388D6C-0075-4805-A56D-5F3AFFEDE13D}"/>
              </a:ext>
            </a:extLst>
          </p:cNvPr>
          <p:cNvSpPr>
            <a:spLocks noGrp="1"/>
          </p:cNvSpPr>
          <p:nvPr/>
        </p:nvSpPr>
        <p:spPr>
          <a:xfrm>
            <a:off x="647700" y="266700"/>
            <a:ext cx="171450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7619"/>
          </a:bodyPr>
          <a:lstStyle/>
          <a:p>
            <a:pPr algn="l">
              <a:defRPr sz="1050" b="1">
                <a:solidFill>
                  <a:srgbClr val="168C8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168C8C"/>
                </a:solidFill>
                <a:latin typeface="Aptos"/>
                <a:ea typeface="Aptos"/>
                <a:cs typeface="Aptos"/>
              </a:rPr>
              <a:t>BÖLÜM 1</a:t>
            </a:r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70A5E54E-E9CC-4101-8521-132CC0201A44}"/>
              </a:ext>
            </a:extLst>
          </p:cNvPr>
          <p:cNvSpPr>
            <a:spLocks noGrp="1"/>
          </p:cNvSpPr>
          <p:nvPr/>
        </p:nvSpPr>
        <p:spPr>
          <a:xfrm>
            <a:off x="647700" y="552450"/>
            <a:ext cx="108966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550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Mikroekonomi ve makroekonomi</a:t>
            </a:r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B307FDAA-5A73-4A7A-978B-A11FEA5105E0}"/>
              </a:ext>
            </a:extLst>
          </p:cNvPr>
          <p:cNvSpPr>
            <a:spLocks noGrp="1"/>
          </p:cNvSpPr>
          <p:nvPr/>
        </p:nvSpPr>
        <p:spPr>
          <a:xfrm>
            <a:off x="647700" y="1257300"/>
            <a:ext cx="10896600" cy="19050"/>
          </a:xfrm>
          <a:prstGeom prst="rect">
            <a:avLst/>
          </a:prstGeom>
          <a:solidFill>
            <a:srgbClr val="D7E1E7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F515A12A-BE58-43C1-BC4F-01E51DAD4A91}"/>
              </a:ext>
            </a:extLst>
          </p:cNvPr>
          <p:cNvSpPr>
            <a:spLocks noGrp="1"/>
          </p:cNvSpPr>
          <p:nvPr/>
        </p:nvSpPr>
        <p:spPr>
          <a:xfrm>
            <a:off x="10953750" y="6400800"/>
            <a:ext cx="59055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 lnSpcReduction="10000"/>
          </a:bodyPr>
          <a:lstStyle/>
          <a:p>
            <a:pPr algn="r">
              <a:defRPr sz="900" b="0">
                <a:solidFill>
                  <a:srgbClr val="5E7181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5E7181"/>
                </a:solidFill>
                <a:latin typeface="Aptos"/>
                <a:ea typeface="Aptos"/>
                <a:cs typeface="Aptos"/>
              </a:rPr>
              <a:t>06</a:t>
            </a:r>
          </a:p>
        </p:txBody>
      </p:sp>
      <p:graphicFrame>
        <p:nvGraphicFramePr>
          <p:cNvPr id="13" name="Tablo 12"/>
          <p:cNvGraphicFramePr/>
          <p:nvPr/>
        </p:nvGraphicFramePr>
        <p:xfrm>
          <a:off x="876300" y="1714500"/>
          <a:ext cx="10439400" cy="3333750"/>
        </p:xfrm>
        <a:graphic>
          <a:graphicData uri="http://schemas.openxmlformats.org/drawingml/2006/table">
            <a:tbl>
              <a:tblPr/>
              <a:tblGrid>
                <a:gridCol w="5219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19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66750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Mikroekonomi</a:t>
                      </a:r>
                    </a:p>
                  </a:txBody>
                  <a:tcPr marL="114300" marR="114300" marT="76200" marB="76200" anchor="ctr">
                    <a:solidFill>
                      <a:srgbClr val="1732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Makroekonomi</a:t>
                      </a:r>
                    </a:p>
                  </a:txBody>
                  <a:tcPr marL="114300" marR="114300" marT="76200" marB="76200" anchor="ctr">
                    <a:solidFill>
                      <a:srgbClr val="1732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6750"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Bireysel tüketici ve firma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Ekonominin bütünü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6750"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Tek bir piyasada fiyat ve miktar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Fiyatlar genel düzeyi ve enflasyon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6750"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Firma üretim ve fiyat kararı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Toplam istihdam ve işsizlik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6750"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Arz-talep dengesi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Büyüme ve ödemeler dengesi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Dikdörtgen 6">
            <a:extLst>
              <a:ext uri="{FF2B5EF4-FFF2-40B4-BE49-F238E27FC236}">
                <a16:creationId xmlns:a16="http://schemas.microsoft.com/office/drawing/2014/main" id="{0F5C65A0-611A-426C-A3CB-8336A272656B}"/>
              </a:ext>
            </a:extLst>
          </p:cNvPr>
          <p:cNvSpPr>
            <a:spLocks noGrp="1"/>
          </p:cNvSpPr>
          <p:nvPr/>
        </p:nvSpPr>
        <p:spPr>
          <a:xfrm>
            <a:off x="876300" y="5334000"/>
            <a:ext cx="10439400" cy="495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650" b="1">
                <a:solidFill>
                  <a:srgbClr val="168C8C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68C8C"/>
                </a:solidFill>
                <a:latin typeface="Aptos"/>
                <a:ea typeface="Aptos"/>
                <a:cs typeface="Aptos"/>
              </a:rPr>
              <a:t>Ölçek değişir, temel soru değişmez: kıt kaynaklar nasıl tahsis edilir?</a:t>
            </a:r>
          </a:p>
        </p:txBody>
      </p:sp>
    </p:spTree>
    <p:extLst>
      <p:ext uri="{BB962C8B-B14F-4D97-AF65-F5344CB8AC3E}">
        <p14:creationId xmlns:p14="http://schemas.microsoft.com/office/powerpoint/2010/main" val="21322006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Dikdörtgen 14">
            <a:extLst>
              <a:ext uri="{FF2B5EF4-FFF2-40B4-BE49-F238E27FC236}">
                <a16:creationId xmlns:a16="http://schemas.microsoft.com/office/drawing/2014/main" id="{61D83F09-A0A9-4A70-98EE-30AA7135C3E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33350"/>
          </a:xfrm>
          <a:prstGeom prst="rect">
            <a:avLst/>
          </a:prstGeom>
          <a:solidFill>
            <a:srgbClr val="168C8C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F019AE38-0566-4441-B7F3-A50B3DC6B336}"/>
              </a:ext>
            </a:extLst>
          </p:cNvPr>
          <p:cNvSpPr>
            <a:spLocks noGrp="1"/>
          </p:cNvSpPr>
          <p:nvPr/>
        </p:nvSpPr>
        <p:spPr>
          <a:xfrm>
            <a:off x="647700" y="266700"/>
            <a:ext cx="171450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7619"/>
          </a:bodyPr>
          <a:lstStyle/>
          <a:p>
            <a:pPr algn="l">
              <a:defRPr sz="1050" b="1">
                <a:solidFill>
                  <a:srgbClr val="168C8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168C8C"/>
                </a:solidFill>
                <a:latin typeface="Aptos"/>
                <a:ea typeface="Aptos"/>
                <a:cs typeface="Aptos"/>
              </a:rPr>
              <a:t>BÖLÜM 1</a:t>
            </a:r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FBD217FD-165A-4C2D-98AA-241EDED51C67}"/>
              </a:ext>
            </a:extLst>
          </p:cNvPr>
          <p:cNvSpPr>
            <a:spLocks noGrp="1"/>
          </p:cNvSpPr>
          <p:nvPr/>
        </p:nvSpPr>
        <p:spPr>
          <a:xfrm>
            <a:off x="647700" y="552450"/>
            <a:ext cx="108966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550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Pozitif ve normatif ekonomi</a:t>
            </a:r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6831FCAB-55CB-453E-A376-CBC5DED62C55}"/>
              </a:ext>
            </a:extLst>
          </p:cNvPr>
          <p:cNvSpPr>
            <a:spLocks noGrp="1"/>
          </p:cNvSpPr>
          <p:nvPr/>
        </p:nvSpPr>
        <p:spPr>
          <a:xfrm>
            <a:off x="647700" y="1257300"/>
            <a:ext cx="10896600" cy="19050"/>
          </a:xfrm>
          <a:prstGeom prst="rect">
            <a:avLst/>
          </a:prstGeom>
          <a:solidFill>
            <a:srgbClr val="D7E1E7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6E80360F-9215-4C2C-9521-E27F5EF83C3D}"/>
              </a:ext>
            </a:extLst>
          </p:cNvPr>
          <p:cNvSpPr>
            <a:spLocks noGrp="1"/>
          </p:cNvSpPr>
          <p:nvPr/>
        </p:nvSpPr>
        <p:spPr>
          <a:xfrm>
            <a:off x="10953750" y="6400800"/>
            <a:ext cx="59055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 lnSpcReduction="10000"/>
          </a:bodyPr>
          <a:lstStyle/>
          <a:p>
            <a:pPr algn="r">
              <a:defRPr sz="900" b="0">
                <a:solidFill>
                  <a:srgbClr val="5E7181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5E7181"/>
                </a:solidFill>
                <a:latin typeface="Aptos"/>
                <a:ea typeface="Aptos"/>
                <a:cs typeface="Aptos"/>
              </a:rPr>
              <a:t>07</a:t>
            </a: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B458524B-9B32-4B93-B34E-E54F1C685C2E}"/>
              </a:ext>
            </a:extLst>
          </p:cNvPr>
          <p:cNvSpPr>
            <a:spLocks noGrp="1"/>
          </p:cNvSpPr>
          <p:nvPr/>
        </p:nvSpPr>
        <p:spPr>
          <a:xfrm>
            <a:off x="685800" y="1619250"/>
            <a:ext cx="5143500" cy="2857500"/>
          </a:xfrm>
          <a:prstGeom prst="roundRect">
            <a:avLst>
              <a:gd name="adj" fmla="val 5333"/>
            </a:avLst>
          </a:prstGeom>
          <a:solidFill>
            <a:srgbClr val="EEF5F4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C0526601-2F7D-41EF-A2B1-6B251631196B}"/>
              </a:ext>
            </a:extLst>
          </p:cNvPr>
          <p:cNvSpPr>
            <a:spLocks noGrp="1"/>
          </p:cNvSpPr>
          <p:nvPr/>
        </p:nvSpPr>
        <p:spPr>
          <a:xfrm>
            <a:off x="914400" y="1828800"/>
            <a:ext cx="428625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714"/>
          </a:bodyPr>
          <a:lstStyle/>
          <a:p>
            <a:pPr algn="l">
              <a:defRPr sz="1050" b="1">
                <a:solidFill>
                  <a:srgbClr val="168C8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168C8C"/>
                </a:solidFill>
                <a:latin typeface="Aptos"/>
                <a:ea typeface="Aptos"/>
                <a:cs typeface="Aptos"/>
              </a:rPr>
              <a:t>POZITIF EKONOMI</a:t>
            </a: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95D0B496-0EFA-4526-82B9-FF27D4AAFEDF}"/>
              </a:ext>
            </a:extLst>
          </p:cNvPr>
          <p:cNvSpPr>
            <a:spLocks noGrp="1"/>
          </p:cNvSpPr>
          <p:nvPr/>
        </p:nvSpPr>
        <p:spPr>
          <a:xfrm>
            <a:off x="914400" y="2190750"/>
            <a:ext cx="4572000" cy="838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502"/>
          </a:bodyPr>
          <a:lstStyle/>
          <a:p>
            <a:pPr algn="l">
              <a:defRPr sz="1650" b="1">
                <a:solidFill>
                  <a:srgbClr val="243746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243746"/>
                </a:solidFill>
                <a:latin typeface="Aptos"/>
                <a:ea typeface="Aptos"/>
                <a:cs typeface="Aptos"/>
              </a:rPr>
              <a:t>Ekonomik olayların nasıl gerçekleştiğini test edilebilir neden-sonuç ilişkileriyle açıklar.</a:t>
            </a:r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A644E732-6174-41E2-B452-8BDD85A0C257}"/>
              </a:ext>
            </a:extLst>
          </p:cNvPr>
          <p:cNvSpPr>
            <a:spLocks noGrp="1"/>
          </p:cNvSpPr>
          <p:nvPr/>
        </p:nvSpPr>
        <p:spPr>
          <a:xfrm>
            <a:off x="914400" y="3257550"/>
            <a:ext cx="4552950" cy="857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425" b="0">
                <a:solidFill>
                  <a:srgbClr val="5E7181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5E7181"/>
                </a:solidFill>
                <a:latin typeface="Aptos"/>
                <a:ea typeface="Aptos"/>
                <a:cs typeface="Aptos"/>
              </a:rPr>
              <a:t>Örnek: Para arzındaki artış, diğer koşullar sabitken fiyatlar genel düzeyini yükseltebilir.</a:t>
            </a: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890350F0-36BF-4299-9E73-49EC76C46368}"/>
              </a:ext>
            </a:extLst>
          </p:cNvPr>
          <p:cNvSpPr>
            <a:spLocks noGrp="1"/>
          </p:cNvSpPr>
          <p:nvPr/>
        </p:nvSpPr>
        <p:spPr>
          <a:xfrm>
            <a:off x="6362700" y="1619250"/>
            <a:ext cx="5143500" cy="2857500"/>
          </a:xfrm>
          <a:prstGeom prst="roundRect">
            <a:avLst>
              <a:gd name="adj" fmla="val 5333"/>
            </a:avLst>
          </a:prstGeom>
          <a:solidFill>
            <a:srgbClr val="F6F0E4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1" name="Dikdörtgen 10">
            <a:extLst>
              <a:ext uri="{FF2B5EF4-FFF2-40B4-BE49-F238E27FC236}">
                <a16:creationId xmlns:a16="http://schemas.microsoft.com/office/drawing/2014/main" id="{7DACD343-3BA2-4A6A-9344-7074AAA23D3B}"/>
              </a:ext>
            </a:extLst>
          </p:cNvPr>
          <p:cNvSpPr>
            <a:spLocks noGrp="1"/>
          </p:cNvSpPr>
          <p:nvPr/>
        </p:nvSpPr>
        <p:spPr>
          <a:xfrm>
            <a:off x="6591300" y="1828800"/>
            <a:ext cx="428625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714"/>
          </a:bodyPr>
          <a:lstStyle/>
          <a:p>
            <a:pPr algn="l">
              <a:defRPr sz="1050" b="1">
                <a:solidFill>
                  <a:srgbClr val="D96C5F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D96C5F"/>
                </a:solidFill>
                <a:latin typeface="Aptos"/>
                <a:ea typeface="Aptos"/>
                <a:cs typeface="Aptos"/>
              </a:rPr>
              <a:t>NORMATIF EKONOMI</a:t>
            </a:r>
          </a:p>
        </p:txBody>
      </p:sp>
      <p:sp>
        <p:nvSpPr>
          <p:cNvPr id="12" name="Dikdörtgen 11">
            <a:extLst>
              <a:ext uri="{FF2B5EF4-FFF2-40B4-BE49-F238E27FC236}">
                <a16:creationId xmlns:a16="http://schemas.microsoft.com/office/drawing/2014/main" id="{D454EC62-565E-44BD-B75E-37081FDE48EB}"/>
              </a:ext>
            </a:extLst>
          </p:cNvPr>
          <p:cNvSpPr>
            <a:spLocks noGrp="1"/>
          </p:cNvSpPr>
          <p:nvPr/>
        </p:nvSpPr>
        <p:spPr>
          <a:xfrm>
            <a:off x="6591300" y="2190750"/>
            <a:ext cx="4572000" cy="838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650" b="1">
                <a:solidFill>
                  <a:srgbClr val="243746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243746"/>
                </a:solidFill>
                <a:latin typeface="Aptos"/>
                <a:ea typeface="Aptos"/>
                <a:cs typeface="Aptos"/>
              </a:rPr>
              <a:t>Ekonominin nasıl olması gerektiğine ilişkin değer yargıları ve politika tercihleri içerir.</a:t>
            </a:r>
          </a:p>
        </p:txBody>
      </p:sp>
      <p:sp>
        <p:nvSpPr>
          <p:cNvPr id="13" name="Dikdörtgen 12">
            <a:extLst>
              <a:ext uri="{FF2B5EF4-FFF2-40B4-BE49-F238E27FC236}">
                <a16:creationId xmlns:a16="http://schemas.microsoft.com/office/drawing/2014/main" id="{F2BEA79D-BCE7-4A59-A478-CC47D9A1D210}"/>
              </a:ext>
            </a:extLst>
          </p:cNvPr>
          <p:cNvSpPr>
            <a:spLocks noGrp="1"/>
          </p:cNvSpPr>
          <p:nvPr/>
        </p:nvSpPr>
        <p:spPr>
          <a:xfrm>
            <a:off x="6591300" y="3257550"/>
            <a:ext cx="4552950" cy="857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425" b="0">
                <a:solidFill>
                  <a:srgbClr val="5E7181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5E7181"/>
                </a:solidFill>
                <a:latin typeface="Aptos"/>
                <a:ea typeface="Aptos"/>
                <a:cs typeface="Aptos"/>
              </a:rPr>
              <a:t>Örnek: Kurumlar vergisi azaltılmalıdır.</a:t>
            </a:r>
          </a:p>
        </p:txBody>
      </p:sp>
      <p:sp>
        <p:nvSpPr>
          <p:cNvPr id="14" name="Dikdörtgen 13">
            <a:extLst>
              <a:ext uri="{FF2B5EF4-FFF2-40B4-BE49-F238E27FC236}">
                <a16:creationId xmlns:a16="http://schemas.microsoft.com/office/drawing/2014/main" id="{2C40C357-BDF6-4C7D-A94B-3CCB93446BA1}"/>
              </a:ext>
            </a:extLst>
          </p:cNvPr>
          <p:cNvSpPr>
            <a:spLocks noGrp="1"/>
          </p:cNvSpPr>
          <p:nvPr/>
        </p:nvSpPr>
        <p:spPr>
          <a:xfrm>
            <a:off x="876300" y="5029200"/>
            <a:ext cx="10382250" cy="590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650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Sınıf sorusu: “Asgari ücret artırılırsa istihdam azalır” ifadesi hangi gruptadır?</a:t>
            </a:r>
          </a:p>
        </p:txBody>
      </p:sp>
    </p:spTree>
    <p:extLst>
      <p:ext uri="{BB962C8B-B14F-4D97-AF65-F5344CB8AC3E}">
        <p14:creationId xmlns:p14="http://schemas.microsoft.com/office/powerpoint/2010/main" val="9700068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AA1FA81-2462-2BC9-D35C-09735863EC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Dikdörtgen 14">
            <a:extLst>
              <a:ext uri="{FF2B5EF4-FFF2-40B4-BE49-F238E27FC236}">
                <a16:creationId xmlns:a16="http://schemas.microsoft.com/office/drawing/2014/main" id="{6B407B1D-EDDE-7010-0BD1-473CC9E7863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33350"/>
          </a:xfrm>
          <a:prstGeom prst="rect">
            <a:avLst/>
          </a:prstGeom>
          <a:solidFill>
            <a:srgbClr val="168C8C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86C715D0-E1F4-A591-77CB-2A79545EBD2A}"/>
              </a:ext>
            </a:extLst>
          </p:cNvPr>
          <p:cNvSpPr>
            <a:spLocks noGrp="1"/>
          </p:cNvSpPr>
          <p:nvPr/>
        </p:nvSpPr>
        <p:spPr>
          <a:xfrm>
            <a:off x="647700" y="266700"/>
            <a:ext cx="171450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7619"/>
          </a:bodyPr>
          <a:lstStyle/>
          <a:p>
            <a:pPr algn="l">
              <a:defRPr sz="1050" b="1">
                <a:solidFill>
                  <a:srgbClr val="168C8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168C8C"/>
                </a:solidFill>
                <a:latin typeface="Aptos"/>
                <a:ea typeface="Aptos"/>
                <a:cs typeface="Aptos"/>
              </a:rPr>
              <a:t>BÖLÜM 1</a:t>
            </a:r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4483F8DA-7262-38DE-BC62-0D78183D3FA4}"/>
              </a:ext>
            </a:extLst>
          </p:cNvPr>
          <p:cNvSpPr>
            <a:spLocks noGrp="1"/>
          </p:cNvSpPr>
          <p:nvPr/>
        </p:nvSpPr>
        <p:spPr>
          <a:xfrm>
            <a:off x="647700" y="552450"/>
            <a:ext cx="108966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550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Pozitif ve normatif ekonomi</a:t>
            </a:r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00E74A00-9491-180E-4BC5-93F56A7F96F1}"/>
              </a:ext>
            </a:extLst>
          </p:cNvPr>
          <p:cNvSpPr>
            <a:spLocks noGrp="1"/>
          </p:cNvSpPr>
          <p:nvPr/>
        </p:nvSpPr>
        <p:spPr>
          <a:xfrm>
            <a:off x="647700" y="1257300"/>
            <a:ext cx="10896600" cy="19050"/>
          </a:xfrm>
          <a:prstGeom prst="rect">
            <a:avLst/>
          </a:prstGeom>
          <a:solidFill>
            <a:srgbClr val="D7E1E7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208BC48A-879B-CA2C-8AAD-AFC0AF68CD30}"/>
              </a:ext>
            </a:extLst>
          </p:cNvPr>
          <p:cNvSpPr>
            <a:spLocks noGrp="1"/>
          </p:cNvSpPr>
          <p:nvPr/>
        </p:nvSpPr>
        <p:spPr>
          <a:xfrm>
            <a:off x="10953750" y="6400800"/>
            <a:ext cx="59055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 lnSpcReduction="10000"/>
          </a:bodyPr>
          <a:lstStyle/>
          <a:p>
            <a:pPr algn="r">
              <a:defRPr sz="900" b="0">
                <a:solidFill>
                  <a:srgbClr val="5E7181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5E7181"/>
                </a:solidFill>
                <a:latin typeface="Aptos"/>
                <a:ea typeface="Aptos"/>
                <a:cs typeface="Aptos"/>
              </a:rPr>
              <a:t>07</a:t>
            </a:r>
          </a:p>
        </p:txBody>
      </p:sp>
      <p:sp>
        <p:nvSpPr>
          <p:cNvPr id="14" name="Dikdörtgen 13">
            <a:extLst>
              <a:ext uri="{FF2B5EF4-FFF2-40B4-BE49-F238E27FC236}">
                <a16:creationId xmlns:a16="http://schemas.microsoft.com/office/drawing/2014/main" id="{BBE2762E-B57D-91DE-F976-6C3E331DCB80}"/>
              </a:ext>
            </a:extLst>
          </p:cNvPr>
          <p:cNvSpPr>
            <a:spLocks noGrp="1"/>
          </p:cNvSpPr>
          <p:nvPr/>
        </p:nvSpPr>
        <p:spPr>
          <a:xfrm>
            <a:off x="647700" y="1965960"/>
            <a:ext cx="10382250" cy="2834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650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lang="tr-TR" sz="2000" b="1" dirty="0">
                <a:solidFill>
                  <a:srgbClr val="17324D"/>
                </a:solidFill>
                <a:latin typeface="Aptos"/>
              </a:rPr>
              <a:t>Kurumlar vergisi azaltılmalıdır çünkü adil değildir.</a:t>
            </a:r>
          </a:p>
          <a:p>
            <a:pPr algn="ctr">
              <a:defRPr sz="1650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endParaRPr lang="tr-TR" sz="2000" b="1" dirty="0">
              <a:solidFill>
                <a:srgbClr val="17324D"/>
              </a:solidFill>
              <a:latin typeface="Aptos"/>
            </a:endParaRPr>
          </a:p>
          <a:p>
            <a:pPr algn="ctr">
              <a:defRPr sz="1650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lang="tr-TR" sz="2000" b="1" dirty="0">
                <a:solidFill>
                  <a:srgbClr val="17324D"/>
                </a:solidFill>
                <a:latin typeface="Aptos"/>
              </a:rPr>
              <a:t>Şili’nin NAFTA üyeliği, Amerika’da şarap fiyatlarının düşmesine neden olur.</a:t>
            </a:r>
          </a:p>
          <a:p>
            <a:pPr algn="ctr">
              <a:defRPr sz="1650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endParaRPr lang="tr-TR" sz="2000" b="1" dirty="0">
              <a:solidFill>
                <a:srgbClr val="17324D"/>
              </a:solidFill>
              <a:latin typeface="Aptos"/>
            </a:endParaRPr>
          </a:p>
          <a:p>
            <a:pPr algn="ctr">
              <a:defRPr sz="1650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lang="tr-TR" sz="2000" b="1" dirty="0">
                <a:solidFill>
                  <a:srgbClr val="17324D"/>
                </a:solidFill>
                <a:latin typeface="Aptos"/>
              </a:rPr>
              <a:t>Venezuela’da yeni rejim, önceliklerini yeni okulların, yolların ve temel sağlık yatırımlarının yapılmasına vermelidir</a:t>
            </a:r>
            <a:r>
              <a:rPr lang="tr-TR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ctr">
              <a:defRPr sz="1650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endParaRPr sz="1650" b="1" dirty="0">
              <a:solidFill>
                <a:srgbClr val="17324D"/>
              </a:solidFill>
              <a:latin typeface="Aptos"/>
              <a:ea typeface="Aptos"/>
              <a:cs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8641554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Dikdörtgen 14">
            <a:extLst>
              <a:ext uri="{FF2B5EF4-FFF2-40B4-BE49-F238E27FC236}">
                <a16:creationId xmlns:a16="http://schemas.microsoft.com/office/drawing/2014/main" id="{31924B11-60C5-4B63-9A7E-B06B089FCF9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33350"/>
          </a:xfrm>
          <a:prstGeom prst="rect">
            <a:avLst/>
          </a:prstGeom>
          <a:solidFill>
            <a:srgbClr val="168C8C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F211753C-497E-43DB-8E42-425F8B542E05}"/>
              </a:ext>
            </a:extLst>
          </p:cNvPr>
          <p:cNvSpPr>
            <a:spLocks noGrp="1"/>
          </p:cNvSpPr>
          <p:nvPr/>
        </p:nvSpPr>
        <p:spPr>
          <a:xfrm>
            <a:off x="647700" y="266700"/>
            <a:ext cx="171450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7619"/>
          </a:bodyPr>
          <a:lstStyle/>
          <a:p>
            <a:pPr algn="l">
              <a:defRPr sz="1050" b="1">
                <a:solidFill>
                  <a:srgbClr val="168C8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168C8C"/>
                </a:solidFill>
                <a:latin typeface="Aptos"/>
                <a:ea typeface="Aptos"/>
                <a:cs typeface="Aptos"/>
              </a:rPr>
              <a:t>BÖLÜM 1</a:t>
            </a:r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CDE458D8-A043-470D-8F7B-E2B2852592EE}"/>
              </a:ext>
            </a:extLst>
          </p:cNvPr>
          <p:cNvSpPr>
            <a:spLocks noGrp="1"/>
          </p:cNvSpPr>
          <p:nvPr/>
        </p:nvSpPr>
        <p:spPr>
          <a:xfrm>
            <a:off x="647700" y="552450"/>
            <a:ext cx="108966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550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İhtiyaç kavramı</a:t>
            </a:r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BD455B9D-6549-4D4A-ADDA-F29BCFE3EAE9}"/>
              </a:ext>
            </a:extLst>
          </p:cNvPr>
          <p:cNvSpPr>
            <a:spLocks noGrp="1"/>
          </p:cNvSpPr>
          <p:nvPr/>
        </p:nvSpPr>
        <p:spPr>
          <a:xfrm>
            <a:off x="647700" y="1257300"/>
            <a:ext cx="10896600" cy="19050"/>
          </a:xfrm>
          <a:prstGeom prst="rect">
            <a:avLst/>
          </a:prstGeom>
          <a:solidFill>
            <a:srgbClr val="D7E1E7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838CD087-67FE-4C23-B5DD-BBE0D3F6108F}"/>
              </a:ext>
            </a:extLst>
          </p:cNvPr>
          <p:cNvSpPr>
            <a:spLocks noGrp="1"/>
          </p:cNvSpPr>
          <p:nvPr/>
        </p:nvSpPr>
        <p:spPr>
          <a:xfrm>
            <a:off x="10953750" y="6400800"/>
            <a:ext cx="59055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 lnSpcReduction="10000"/>
          </a:bodyPr>
          <a:lstStyle/>
          <a:p>
            <a:pPr algn="r">
              <a:defRPr sz="900" b="0">
                <a:solidFill>
                  <a:srgbClr val="5E7181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5E7181"/>
                </a:solidFill>
                <a:latin typeface="Aptos"/>
                <a:ea typeface="Aptos"/>
                <a:cs typeface="Aptos"/>
              </a:rPr>
              <a:t>08</a:t>
            </a:r>
          </a:p>
        </p:txBody>
      </p:sp>
      <p:sp>
        <p:nvSpPr>
          <p:cNvPr id="6" name="Dikdörtgen 5">
            <a:extLst>
              <a:ext uri="{FF2B5EF4-FFF2-40B4-BE49-F238E27FC236}">
                <a16:creationId xmlns:a16="http://schemas.microsoft.com/office/drawing/2014/main" id="{C230ECF4-3C48-45F0-8CEC-5CB98FB6E951}"/>
              </a:ext>
            </a:extLst>
          </p:cNvPr>
          <p:cNvSpPr>
            <a:spLocks noGrp="1"/>
          </p:cNvSpPr>
          <p:nvPr/>
        </p:nvSpPr>
        <p:spPr>
          <a:xfrm>
            <a:off x="685800" y="1524000"/>
            <a:ext cx="1066800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875" b="1">
                <a:solidFill>
                  <a:srgbClr val="243746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243746"/>
                </a:solidFill>
                <a:latin typeface="Aptos"/>
                <a:ea typeface="Aptos"/>
                <a:cs typeface="Aptos"/>
              </a:rPr>
              <a:t>İhtiyaç, yokluğunda rahatsızlık veya işlev kaybı yaratan, karşılandığında tatmin sağlayan unsurdur.</a:t>
            </a:r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6EBCA4FA-60D4-4606-8EEA-1AC598C7385B}"/>
              </a:ext>
            </a:extLst>
          </p:cNvPr>
          <p:cNvSpPr>
            <a:spLocks noGrp="1"/>
          </p:cNvSpPr>
          <p:nvPr/>
        </p:nvSpPr>
        <p:spPr>
          <a:xfrm>
            <a:off x="685800" y="2571750"/>
            <a:ext cx="504825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924" lnSpcReduction="10000"/>
          </a:bodyPr>
          <a:lstStyle/>
          <a:p>
            <a:pPr algn="l">
              <a:defRPr sz="1650" b="1">
                <a:solidFill>
                  <a:srgbClr val="168C8C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68C8C"/>
                </a:solidFill>
                <a:latin typeface="Aptos"/>
                <a:ea typeface="Aptos"/>
                <a:cs typeface="Aptos"/>
              </a:rPr>
              <a:t>Sınırsızlık</a:t>
            </a: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DBE7737C-A477-4944-BE68-5C7731953BAC}"/>
              </a:ext>
            </a:extLst>
          </p:cNvPr>
          <p:cNvSpPr>
            <a:spLocks noGrp="1"/>
          </p:cNvSpPr>
          <p:nvPr/>
        </p:nvSpPr>
        <p:spPr>
          <a:xfrm>
            <a:off x="685800" y="2990850"/>
            <a:ext cx="4953000" cy="609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425" b="0">
                <a:solidFill>
                  <a:srgbClr val="243746"/>
                </a:solidFill>
                <a:latin typeface="Aptos"/>
                <a:ea typeface="Aptos"/>
                <a:cs typeface="Aptos"/>
              </a:defRPr>
            </a:pPr>
            <a:r>
              <a:rPr lang="en-GB" sz="1425" b="0" dirty="0" err="1">
                <a:solidFill>
                  <a:srgbClr val="243746"/>
                </a:solidFill>
                <a:latin typeface="Aptos"/>
                <a:ea typeface="Aptos"/>
                <a:cs typeface="Aptos"/>
              </a:rPr>
              <a:t>İhtiyaçlar</a:t>
            </a:r>
            <a:r>
              <a:rPr lang="en-GB" sz="1425" b="0" dirty="0">
                <a:solidFill>
                  <a:srgbClr val="243746"/>
                </a:solidFill>
                <a:latin typeface="Aptos"/>
                <a:ea typeface="Aptos"/>
                <a:cs typeface="Aptos"/>
              </a:rPr>
              <a:t> </a:t>
            </a:r>
            <a:r>
              <a:rPr lang="en-GB" sz="1425" b="0" dirty="0" err="1">
                <a:solidFill>
                  <a:srgbClr val="243746"/>
                </a:solidFill>
                <a:latin typeface="Aptos"/>
                <a:ea typeface="Aptos"/>
                <a:cs typeface="Aptos"/>
              </a:rPr>
              <a:t>sonsuzdur</a:t>
            </a:r>
            <a:r>
              <a:rPr lang="en-GB" sz="1425" b="0" dirty="0">
                <a:solidFill>
                  <a:srgbClr val="243746"/>
                </a:solidFill>
                <a:latin typeface="Aptos"/>
                <a:ea typeface="Aptos"/>
                <a:cs typeface="Aptos"/>
              </a:rPr>
              <a:t>.</a:t>
            </a:r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2BDF78CF-4517-4319-ACE7-84E7DA1C039F}"/>
              </a:ext>
            </a:extLst>
          </p:cNvPr>
          <p:cNvSpPr>
            <a:spLocks noGrp="1"/>
          </p:cNvSpPr>
          <p:nvPr/>
        </p:nvSpPr>
        <p:spPr>
          <a:xfrm>
            <a:off x="6115050" y="2571750"/>
            <a:ext cx="504825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924" lnSpcReduction="10000"/>
          </a:bodyPr>
          <a:lstStyle/>
          <a:p>
            <a:pPr algn="l">
              <a:defRPr sz="1650" b="1">
                <a:solidFill>
                  <a:srgbClr val="168C8C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68C8C"/>
                </a:solidFill>
                <a:latin typeface="Aptos"/>
                <a:ea typeface="Aptos"/>
                <a:cs typeface="Aptos"/>
              </a:rPr>
              <a:t>Şiddet farkı</a:t>
            </a:r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15D1AAC2-878D-4506-BDD2-88FFC1F659F4}"/>
              </a:ext>
            </a:extLst>
          </p:cNvPr>
          <p:cNvSpPr>
            <a:spLocks noGrp="1"/>
          </p:cNvSpPr>
          <p:nvPr/>
        </p:nvSpPr>
        <p:spPr>
          <a:xfrm>
            <a:off x="6115050" y="2990850"/>
            <a:ext cx="4953000" cy="609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425" b="0">
                <a:solidFill>
                  <a:srgbClr val="243746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43746"/>
                </a:solidFill>
                <a:latin typeface="Aptos"/>
                <a:ea typeface="Aptos"/>
                <a:cs typeface="Aptos"/>
              </a:rPr>
              <a:t>Her ihtiyacın karşılanmaması aynı düzeyde rahatsızlık yaratmaz.</a:t>
            </a:r>
          </a:p>
        </p:txBody>
      </p:sp>
      <p:sp>
        <p:nvSpPr>
          <p:cNvPr id="11" name="Dikdörtgen 10">
            <a:extLst>
              <a:ext uri="{FF2B5EF4-FFF2-40B4-BE49-F238E27FC236}">
                <a16:creationId xmlns:a16="http://schemas.microsoft.com/office/drawing/2014/main" id="{19A7A59B-BE0E-41C8-BD27-2E76BDD24D17}"/>
              </a:ext>
            </a:extLst>
          </p:cNvPr>
          <p:cNvSpPr>
            <a:spLocks noGrp="1"/>
          </p:cNvSpPr>
          <p:nvPr/>
        </p:nvSpPr>
        <p:spPr>
          <a:xfrm>
            <a:off x="685800" y="4000500"/>
            <a:ext cx="504825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924" lnSpcReduction="10000"/>
          </a:bodyPr>
          <a:lstStyle/>
          <a:p>
            <a:pPr algn="l">
              <a:defRPr sz="1650" b="1">
                <a:solidFill>
                  <a:srgbClr val="D96C5F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D96C5F"/>
                </a:solidFill>
                <a:latin typeface="Aptos"/>
                <a:ea typeface="Aptos"/>
                <a:cs typeface="Aptos"/>
              </a:rPr>
              <a:t>Doyum</a:t>
            </a:r>
          </a:p>
        </p:txBody>
      </p:sp>
      <p:sp>
        <p:nvSpPr>
          <p:cNvPr id="12" name="Dikdörtgen 11">
            <a:extLst>
              <a:ext uri="{FF2B5EF4-FFF2-40B4-BE49-F238E27FC236}">
                <a16:creationId xmlns:a16="http://schemas.microsoft.com/office/drawing/2014/main" id="{D3D18A5B-2C20-49D1-831D-5BE63F804DDE}"/>
              </a:ext>
            </a:extLst>
          </p:cNvPr>
          <p:cNvSpPr>
            <a:spLocks noGrp="1"/>
          </p:cNvSpPr>
          <p:nvPr/>
        </p:nvSpPr>
        <p:spPr>
          <a:xfrm>
            <a:off x="685800" y="4419600"/>
            <a:ext cx="4953000" cy="609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425" b="0">
                <a:solidFill>
                  <a:srgbClr val="243746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43746"/>
                </a:solidFill>
                <a:latin typeface="Aptos"/>
                <a:ea typeface="Aptos"/>
                <a:cs typeface="Aptos"/>
              </a:rPr>
              <a:t>İhtiyaç karşılandıkça ek tatmin genellikle azalır.</a:t>
            </a:r>
          </a:p>
        </p:txBody>
      </p:sp>
      <p:sp>
        <p:nvSpPr>
          <p:cNvPr id="13" name="Dikdörtgen 12">
            <a:extLst>
              <a:ext uri="{FF2B5EF4-FFF2-40B4-BE49-F238E27FC236}">
                <a16:creationId xmlns:a16="http://schemas.microsoft.com/office/drawing/2014/main" id="{F1F855AC-7DB1-4A70-B8A9-A75ED539EBBA}"/>
              </a:ext>
            </a:extLst>
          </p:cNvPr>
          <p:cNvSpPr>
            <a:spLocks noGrp="1"/>
          </p:cNvSpPr>
          <p:nvPr/>
        </p:nvSpPr>
        <p:spPr>
          <a:xfrm>
            <a:off x="6115050" y="4000500"/>
            <a:ext cx="504825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924" lnSpcReduction="10000"/>
          </a:bodyPr>
          <a:lstStyle/>
          <a:p>
            <a:pPr algn="l">
              <a:defRPr sz="1650" b="1">
                <a:solidFill>
                  <a:srgbClr val="168C8C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68C8C"/>
                </a:solidFill>
                <a:latin typeface="Aptos"/>
                <a:ea typeface="Aptos"/>
                <a:cs typeface="Aptos"/>
              </a:rPr>
              <a:t>İkame</a:t>
            </a:r>
          </a:p>
        </p:txBody>
      </p:sp>
      <p:sp>
        <p:nvSpPr>
          <p:cNvPr id="14" name="Dikdörtgen 13">
            <a:extLst>
              <a:ext uri="{FF2B5EF4-FFF2-40B4-BE49-F238E27FC236}">
                <a16:creationId xmlns:a16="http://schemas.microsoft.com/office/drawing/2014/main" id="{7695D97B-533B-46AA-86B4-09821EC696C8}"/>
              </a:ext>
            </a:extLst>
          </p:cNvPr>
          <p:cNvSpPr>
            <a:spLocks noGrp="1"/>
          </p:cNvSpPr>
          <p:nvPr/>
        </p:nvSpPr>
        <p:spPr>
          <a:xfrm>
            <a:off x="6115050" y="4419600"/>
            <a:ext cx="4953000" cy="609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425" b="0">
                <a:solidFill>
                  <a:srgbClr val="243746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43746"/>
                </a:solidFill>
                <a:latin typeface="Aptos"/>
                <a:ea typeface="Aptos"/>
                <a:cs typeface="Aptos"/>
              </a:rPr>
              <a:t>Bir tatmin aracı, yakın bir başka araçla değiştirilebilir.</a:t>
            </a:r>
          </a:p>
        </p:txBody>
      </p:sp>
    </p:spTree>
    <p:extLst>
      <p:ext uri="{BB962C8B-B14F-4D97-AF65-F5344CB8AC3E}">
        <p14:creationId xmlns:p14="http://schemas.microsoft.com/office/powerpoint/2010/main" val="7703216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ikdörtgen 12">
            <a:extLst>
              <a:ext uri="{FF2B5EF4-FFF2-40B4-BE49-F238E27FC236}">
                <a16:creationId xmlns:a16="http://schemas.microsoft.com/office/drawing/2014/main" id="{1C251BA1-2132-4CD0-B660-9556889E287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33350"/>
          </a:xfrm>
          <a:prstGeom prst="rect">
            <a:avLst/>
          </a:prstGeom>
          <a:solidFill>
            <a:srgbClr val="168C8C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83CC0BE2-9E50-4A97-84DE-F03B9C3B8C38}"/>
              </a:ext>
            </a:extLst>
          </p:cNvPr>
          <p:cNvSpPr>
            <a:spLocks noGrp="1"/>
          </p:cNvSpPr>
          <p:nvPr/>
        </p:nvSpPr>
        <p:spPr>
          <a:xfrm>
            <a:off x="647700" y="266700"/>
            <a:ext cx="171450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7619"/>
          </a:bodyPr>
          <a:lstStyle/>
          <a:p>
            <a:pPr algn="l">
              <a:defRPr sz="1050" b="1">
                <a:solidFill>
                  <a:srgbClr val="168C8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168C8C"/>
                </a:solidFill>
                <a:latin typeface="Aptos"/>
                <a:ea typeface="Aptos"/>
                <a:cs typeface="Aptos"/>
              </a:rPr>
              <a:t>BÖLÜM 1</a:t>
            </a:r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53411F40-9FA5-4CC7-BEAC-117C8430FB18}"/>
              </a:ext>
            </a:extLst>
          </p:cNvPr>
          <p:cNvSpPr>
            <a:spLocks noGrp="1"/>
          </p:cNvSpPr>
          <p:nvPr/>
        </p:nvSpPr>
        <p:spPr>
          <a:xfrm>
            <a:off x="647700" y="552450"/>
            <a:ext cx="108966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550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Maslow’un ihtiyaçlar hiyerarşisi</a:t>
            </a:r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8C72D7A7-36B3-49B9-B189-25E3398A71DB}"/>
              </a:ext>
            </a:extLst>
          </p:cNvPr>
          <p:cNvSpPr>
            <a:spLocks noGrp="1"/>
          </p:cNvSpPr>
          <p:nvPr/>
        </p:nvSpPr>
        <p:spPr>
          <a:xfrm>
            <a:off x="647700" y="1257300"/>
            <a:ext cx="10896600" cy="19050"/>
          </a:xfrm>
          <a:prstGeom prst="rect">
            <a:avLst/>
          </a:prstGeom>
          <a:solidFill>
            <a:srgbClr val="D7E1E7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6F028C04-167A-4108-86E0-6BB5AAC70C11}"/>
              </a:ext>
            </a:extLst>
          </p:cNvPr>
          <p:cNvSpPr>
            <a:spLocks noGrp="1"/>
          </p:cNvSpPr>
          <p:nvPr/>
        </p:nvSpPr>
        <p:spPr>
          <a:xfrm>
            <a:off x="10953750" y="6400800"/>
            <a:ext cx="59055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 lnSpcReduction="10000"/>
          </a:bodyPr>
          <a:lstStyle/>
          <a:p>
            <a:pPr algn="r">
              <a:defRPr sz="900" b="0">
                <a:solidFill>
                  <a:srgbClr val="5E7181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5E7181"/>
                </a:solidFill>
                <a:latin typeface="Aptos"/>
                <a:ea typeface="Aptos"/>
                <a:cs typeface="Aptos"/>
              </a:rPr>
              <a:t>09</a:t>
            </a:r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4E175C0E-08FC-4FDC-BFCE-4EC7F62C29CC}"/>
              </a:ext>
            </a:extLst>
          </p:cNvPr>
          <p:cNvSpPr>
            <a:spLocks noGrp="1"/>
          </p:cNvSpPr>
          <p:nvPr/>
        </p:nvSpPr>
        <p:spPr>
          <a:xfrm>
            <a:off x="7924800" y="1790700"/>
            <a:ext cx="28575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1">
                <a:solidFill>
                  <a:srgbClr val="D96C5F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D96C5F"/>
                </a:solidFill>
                <a:latin typeface="Aptos"/>
                <a:ea typeface="Aptos"/>
                <a:cs typeface="Aptos"/>
              </a:rPr>
              <a:t>Temel düzey</a:t>
            </a:r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E97A9131-F63E-48D7-890A-FD0C612C981A}"/>
              </a:ext>
            </a:extLst>
          </p:cNvPr>
          <p:cNvSpPr>
            <a:spLocks noGrp="1"/>
          </p:cNvSpPr>
          <p:nvPr/>
        </p:nvSpPr>
        <p:spPr>
          <a:xfrm>
            <a:off x="7924800" y="3105150"/>
            <a:ext cx="28575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1">
                <a:solidFill>
                  <a:srgbClr val="168C8C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68C8C"/>
                </a:solidFill>
                <a:latin typeface="Aptos"/>
                <a:ea typeface="Aptos"/>
                <a:cs typeface="Aptos"/>
              </a:rPr>
              <a:t>Sosyal düzey</a:t>
            </a:r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A502E05D-3FA2-450C-B6D3-BA45C2B44A7D}"/>
              </a:ext>
            </a:extLst>
          </p:cNvPr>
          <p:cNvSpPr>
            <a:spLocks noGrp="1"/>
          </p:cNvSpPr>
          <p:nvPr/>
        </p:nvSpPr>
        <p:spPr>
          <a:xfrm>
            <a:off x="7924800" y="3448050"/>
            <a:ext cx="3048000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575" b="1">
                <a:solidFill>
                  <a:srgbClr val="243746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243746"/>
                </a:solidFill>
                <a:latin typeface="Aptos"/>
                <a:ea typeface="Aptos"/>
                <a:cs typeface="Aptos"/>
              </a:rPr>
              <a:t>Aidiyet, sevgi ve saygı</a:t>
            </a:r>
          </a:p>
        </p:txBody>
      </p:sp>
      <p:sp>
        <p:nvSpPr>
          <p:cNvPr id="11" name="Dikdörtgen 10">
            <a:extLst>
              <a:ext uri="{FF2B5EF4-FFF2-40B4-BE49-F238E27FC236}">
                <a16:creationId xmlns:a16="http://schemas.microsoft.com/office/drawing/2014/main" id="{B5E80072-E54D-4DB2-9CA8-139237FAEC70}"/>
              </a:ext>
            </a:extLst>
          </p:cNvPr>
          <p:cNvSpPr>
            <a:spLocks noGrp="1"/>
          </p:cNvSpPr>
          <p:nvPr/>
        </p:nvSpPr>
        <p:spPr>
          <a:xfrm>
            <a:off x="7924800" y="4419600"/>
            <a:ext cx="28575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1">
                <a:solidFill>
                  <a:srgbClr val="D9A441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D9A441"/>
                </a:solidFill>
                <a:latin typeface="Aptos"/>
                <a:ea typeface="Aptos"/>
                <a:cs typeface="Aptos"/>
              </a:rPr>
              <a:t>Gelişim düzeyi</a:t>
            </a:r>
          </a:p>
        </p:txBody>
      </p:sp>
      <p:sp>
        <p:nvSpPr>
          <p:cNvPr id="12" name="Dikdörtgen 11">
            <a:extLst>
              <a:ext uri="{FF2B5EF4-FFF2-40B4-BE49-F238E27FC236}">
                <a16:creationId xmlns:a16="http://schemas.microsoft.com/office/drawing/2014/main" id="{17383F6B-529A-4E1B-B45C-1158AB51FFFA}"/>
              </a:ext>
            </a:extLst>
          </p:cNvPr>
          <p:cNvSpPr>
            <a:spLocks noGrp="1"/>
          </p:cNvSpPr>
          <p:nvPr/>
        </p:nvSpPr>
        <p:spPr>
          <a:xfrm>
            <a:off x="7924800" y="4762500"/>
            <a:ext cx="3048000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575" b="1">
                <a:solidFill>
                  <a:srgbClr val="243746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243746"/>
                </a:solidFill>
                <a:latin typeface="Aptos"/>
                <a:ea typeface="Aptos"/>
                <a:cs typeface="Aptos"/>
              </a:rPr>
              <a:t>Kendini gerçekleştirme</a:t>
            </a:r>
          </a:p>
        </p:txBody>
      </p:sp>
      <p:pic>
        <p:nvPicPr>
          <p:cNvPr id="14" name="Resim 13">
            <a:extLst>
              <a:ext uri="{FF2B5EF4-FFF2-40B4-BE49-F238E27FC236}">
                <a16:creationId xmlns:a16="http://schemas.microsoft.com/office/drawing/2014/main" id="{ED787740-25B1-721F-91E8-A40F92BC49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9305" y="1324596"/>
            <a:ext cx="9492996" cy="5436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2253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ikdörtgen 8">
            <a:extLst>
              <a:ext uri="{FF2B5EF4-FFF2-40B4-BE49-F238E27FC236}">
                <a16:creationId xmlns:a16="http://schemas.microsoft.com/office/drawing/2014/main" id="{F001BA09-BC30-4178-B1F5-EC75212762F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33350"/>
          </a:xfrm>
          <a:prstGeom prst="rect">
            <a:avLst/>
          </a:prstGeom>
          <a:solidFill>
            <a:srgbClr val="168C8C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7DE56DA0-AF00-4744-BDA2-34D350C4B623}"/>
              </a:ext>
            </a:extLst>
          </p:cNvPr>
          <p:cNvSpPr>
            <a:spLocks noGrp="1"/>
          </p:cNvSpPr>
          <p:nvPr/>
        </p:nvSpPr>
        <p:spPr>
          <a:xfrm>
            <a:off x="647700" y="266700"/>
            <a:ext cx="171450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7619"/>
          </a:bodyPr>
          <a:lstStyle/>
          <a:p>
            <a:pPr algn="l">
              <a:defRPr sz="1050" b="1">
                <a:solidFill>
                  <a:srgbClr val="168C8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168C8C"/>
                </a:solidFill>
                <a:latin typeface="Aptos"/>
                <a:ea typeface="Aptos"/>
                <a:cs typeface="Aptos"/>
              </a:rPr>
              <a:t>BÖLÜM 1</a:t>
            </a:r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672092F7-E0A3-4B0F-9D65-A53D1783334B}"/>
              </a:ext>
            </a:extLst>
          </p:cNvPr>
          <p:cNvSpPr>
            <a:spLocks noGrp="1"/>
          </p:cNvSpPr>
          <p:nvPr/>
        </p:nvSpPr>
        <p:spPr>
          <a:xfrm>
            <a:off x="647700" y="552450"/>
            <a:ext cx="108966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550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İhtiyaçlar ve istekler</a:t>
            </a:r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5BA7E1F5-29F1-4011-868D-77655B5F4C54}"/>
              </a:ext>
            </a:extLst>
          </p:cNvPr>
          <p:cNvSpPr>
            <a:spLocks noGrp="1"/>
          </p:cNvSpPr>
          <p:nvPr/>
        </p:nvSpPr>
        <p:spPr>
          <a:xfrm>
            <a:off x="647700" y="1257300"/>
            <a:ext cx="10896600" cy="19050"/>
          </a:xfrm>
          <a:prstGeom prst="rect">
            <a:avLst/>
          </a:prstGeom>
          <a:solidFill>
            <a:srgbClr val="D7E1E7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11C3E807-9F36-401A-A8B3-1FF62DF2307F}"/>
              </a:ext>
            </a:extLst>
          </p:cNvPr>
          <p:cNvSpPr>
            <a:spLocks noGrp="1"/>
          </p:cNvSpPr>
          <p:nvPr/>
        </p:nvSpPr>
        <p:spPr>
          <a:xfrm>
            <a:off x="10953750" y="6400800"/>
            <a:ext cx="59055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 lnSpcReduction="10000"/>
          </a:bodyPr>
          <a:lstStyle/>
          <a:p>
            <a:pPr algn="r">
              <a:defRPr sz="900" b="0">
                <a:solidFill>
                  <a:srgbClr val="5E7181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5E7181"/>
                </a:solidFill>
                <a:latin typeface="Aptos"/>
                <a:ea typeface="Aptos"/>
                <a:cs typeface="Aptos"/>
              </a:rPr>
              <a:t>10</a:t>
            </a:r>
          </a:p>
        </p:txBody>
      </p:sp>
      <p:graphicFrame>
        <p:nvGraphicFramePr>
          <p:cNvPr id="14" name="Tablo 13"/>
          <p:cNvGraphicFramePr/>
          <p:nvPr/>
        </p:nvGraphicFramePr>
        <p:xfrm>
          <a:off x="685800" y="1619250"/>
          <a:ext cx="10820400" cy="3276600"/>
        </p:xfrm>
        <a:graphic>
          <a:graphicData uri="http://schemas.openxmlformats.org/drawingml/2006/table">
            <a:tbl>
              <a:tblPr/>
              <a:tblGrid>
                <a:gridCol w="1809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05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053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55320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Boyut</a:t>
                      </a:r>
                    </a:p>
                  </a:txBody>
                  <a:tcPr marL="114300" marR="114300" marT="76200" marB="76200" anchor="ctr">
                    <a:solidFill>
                      <a:srgbClr val="1732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İhtiyaç</a:t>
                      </a:r>
                    </a:p>
                  </a:txBody>
                  <a:tcPr marL="114300" marR="114300" marT="76200" marB="76200" anchor="ctr">
                    <a:solidFill>
                      <a:srgbClr val="1732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İstek</a:t>
                      </a:r>
                    </a:p>
                  </a:txBody>
                  <a:tcPr marL="114300" marR="114300" marT="76200" marB="76200" anchor="ctr">
                    <a:solidFill>
                      <a:srgbClr val="1732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5320"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Temel nitelik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Biyolojik ve psikolojik işlevsellik için gerekli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Yaşam kalitesi, konfor ve kişisel tatminle ilişkili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5320"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Belirleyiciler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Görece evrensel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Kültür, gelir, teknoloji ve kişisel tercihler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5320"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Zaman içindeki değişim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Temel yapısı daha istikrarlı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Toplumsal koşullarla ihtiyaç niteliği kazanabilir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5320"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Ekonomik rol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Zorunlu tüketimin temelini oluşturur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Yenilik, çeşitlenme ve büyümeyi destekler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97B9A609-F4D2-4375-BC89-186F585A7238}"/>
              </a:ext>
            </a:extLst>
          </p:cNvPr>
          <p:cNvSpPr>
            <a:spLocks noGrp="1"/>
          </p:cNvSpPr>
          <p:nvPr/>
        </p:nvSpPr>
        <p:spPr>
          <a:xfrm>
            <a:off x="685800" y="5219700"/>
            <a:ext cx="10820400" cy="685800"/>
          </a:xfrm>
          <a:prstGeom prst="roundRect">
            <a:avLst>
              <a:gd name="adj" fmla="val 19444"/>
            </a:avLst>
          </a:prstGeom>
          <a:solidFill>
            <a:srgbClr val="EEF5F4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55D7BD4B-853C-40E9-BDAA-CB21980B1874}"/>
              </a:ext>
            </a:extLst>
          </p:cNvPr>
          <p:cNvSpPr>
            <a:spLocks noGrp="1"/>
          </p:cNvSpPr>
          <p:nvPr/>
        </p:nvSpPr>
        <p:spPr>
          <a:xfrm>
            <a:off x="895350" y="5295900"/>
            <a:ext cx="10363200" cy="533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500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İnternet erişimi gibi bazı unsurlar, toplumsal koşullar değiştikçe istekten işlevsel ihtiyaca dönüşebilir.</a:t>
            </a:r>
          </a:p>
        </p:txBody>
      </p:sp>
    </p:spTree>
    <p:extLst>
      <p:ext uri="{BB962C8B-B14F-4D97-AF65-F5344CB8AC3E}">
        <p14:creationId xmlns:p14="http://schemas.microsoft.com/office/powerpoint/2010/main" val="11186189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ikdörtgen 8">
            <a:extLst>
              <a:ext uri="{FF2B5EF4-FFF2-40B4-BE49-F238E27FC236}">
                <a16:creationId xmlns:a16="http://schemas.microsoft.com/office/drawing/2014/main" id="{ED85D13A-958C-43A5-8BFD-6C01E08D36E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33350"/>
          </a:xfrm>
          <a:prstGeom prst="rect">
            <a:avLst/>
          </a:prstGeom>
          <a:solidFill>
            <a:srgbClr val="168C8C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81988E1D-F04B-410A-9F7C-1B240E3BCC7B}"/>
              </a:ext>
            </a:extLst>
          </p:cNvPr>
          <p:cNvSpPr>
            <a:spLocks noGrp="1"/>
          </p:cNvSpPr>
          <p:nvPr/>
        </p:nvSpPr>
        <p:spPr>
          <a:xfrm>
            <a:off x="647700" y="266700"/>
            <a:ext cx="171450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7619"/>
          </a:bodyPr>
          <a:lstStyle/>
          <a:p>
            <a:pPr algn="l">
              <a:defRPr sz="1050" b="1">
                <a:solidFill>
                  <a:srgbClr val="168C8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168C8C"/>
                </a:solidFill>
                <a:latin typeface="Aptos"/>
                <a:ea typeface="Aptos"/>
                <a:cs typeface="Aptos"/>
              </a:rPr>
              <a:t>AYRINTILI İNCELEME</a:t>
            </a:r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940E8EB4-954E-4C78-A086-41B3B2D1AE55}"/>
              </a:ext>
            </a:extLst>
          </p:cNvPr>
          <p:cNvSpPr>
            <a:spLocks noGrp="1"/>
          </p:cNvSpPr>
          <p:nvPr/>
        </p:nvSpPr>
        <p:spPr>
          <a:xfrm>
            <a:off x="647700" y="552450"/>
            <a:ext cx="108966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550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İsteklerin zorunluluğu tartışması</a:t>
            </a:r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724B83DA-1158-42C2-AA0D-932A3D8A6F9D}"/>
              </a:ext>
            </a:extLst>
          </p:cNvPr>
          <p:cNvSpPr>
            <a:spLocks noGrp="1"/>
          </p:cNvSpPr>
          <p:nvPr/>
        </p:nvSpPr>
        <p:spPr>
          <a:xfrm>
            <a:off x="647700" y="1257300"/>
            <a:ext cx="10896600" cy="19050"/>
          </a:xfrm>
          <a:prstGeom prst="rect">
            <a:avLst/>
          </a:prstGeom>
          <a:solidFill>
            <a:srgbClr val="D7E1E7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C9126219-052B-4515-A9CE-A590BC3B8E80}"/>
              </a:ext>
            </a:extLst>
          </p:cNvPr>
          <p:cNvSpPr>
            <a:spLocks noGrp="1"/>
          </p:cNvSpPr>
          <p:nvPr/>
        </p:nvSpPr>
        <p:spPr>
          <a:xfrm>
            <a:off x="10953750" y="6400800"/>
            <a:ext cx="59055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 lnSpcReduction="10000"/>
          </a:bodyPr>
          <a:lstStyle/>
          <a:p>
            <a:pPr algn="r">
              <a:defRPr sz="900" b="0">
                <a:solidFill>
                  <a:srgbClr val="5E7181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5E7181"/>
                </a:solidFill>
                <a:latin typeface="Aptos"/>
                <a:ea typeface="Aptos"/>
                <a:cs typeface="Aptos"/>
              </a:rPr>
              <a:t>29</a:t>
            </a:r>
          </a:p>
        </p:txBody>
      </p:sp>
      <p:graphicFrame>
        <p:nvGraphicFramePr>
          <p:cNvPr id="14" name="Tablo 13"/>
          <p:cNvGraphicFramePr/>
          <p:nvPr/>
        </p:nvGraphicFramePr>
        <p:xfrm>
          <a:off x="685800" y="1619250"/>
          <a:ext cx="10820400" cy="3429000"/>
        </p:xfrm>
        <a:graphic>
          <a:graphicData uri="http://schemas.openxmlformats.org/drawingml/2006/table">
            <a:tbl>
              <a:tblPr/>
              <a:tblGrid>
                <a:gridCol w="5410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10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Geleneksel ayrım</a:t>
                      </a:r>
                    </a:p>
                  </a:txBody>
                  <a:tcPr marL="114300" marR="114300" marT="76200" marB="76200" anchor="ctr">
                    <a:solidFill>
                      <a:srgbClr val="1732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İsteklerin güçlü rolünü savunan yaklaşım</a:t>
                      </a:r>
                    </a:p>
                  </a:txBody>
                  <a:tcPr marL="114300" marR="114300" marT="76200" marB="76200" anchor="ctr">
                    <a:solidFill>
                      <a:srgbClr val="1732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İhtiyaçlar yaşam ve temel işlevsellik için zorunludur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Aidiyet, özerklik ve anlam arayışı psikolojik iyilik için önemlidir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İstekler konfor ve kişisel tatmin sağlar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Bazı isteklerin karşılanmaması uzun süreli psikolojik zarar yaratabilir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İhtiyaçlar daha evrensel kabul edilir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İnternet ve eğitim gibi unsurlar zamanla işlevsel ihtiyaca dönüşebilir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Kıt kaynaklarda temel ihtiyaçlar önceliklidir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Yenilik ve ekonomik büyüme büyük ölçüde isteklerle beslenir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93AA36A3-D665-47DF-8ED8-0ECBC581F87D}"/>
              </a:ext>
            </a:extLst>
          </p:cNvPr>
          <p:cNvSpPr>
            <a:spLocks noGrp="1"/>
          </p:cNvSpPr>
          <p:nvPr/>
        </p:nvSpPr>
        <p:spPr>
          <a:xfrm>
            <a:off x="685800" y="5334000"/>
            <a:ext cx="10820400" cy="609600"/>
          </a:xfrm>
          <a:prstGeom prst="roundRect">
            <a:avLst>
              <a:gd name="adj" fmla="val 21875"/>
            </a:avLst>
          </a:prstGeom>
          <a:solidFill>
            <a:srgbClr val="F6F0E4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9FFE0732-E631-421C-917A-7FF0B6FA50F6}"/>
              </a:ext>
            </a:extLst>
          </p:cNvPr>
          <p:cNvSpPr>
            <a:spLocks noGrp="1"/>
          </p:cNvSpPr>
          <p:nvPr/>
        </p:nvSpPr>
        <p:spPr>
          <a:xfrm>
            <a:off x="895350" y="5391150"/>
            <a:ext cx="10401300" cy="495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500" b="1">
                <a:solidFill>
                  <a:srgbClr val="D96C5F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D96C5F"/>
                </a:solidFill>
                <a:latin typeface="Aptos"/>
                <a:ea typeface="Aptos"/>
                <a:cs typeface="Aptos"/>
              </a:rPr>
              <a:t>Sonuç, bağlama bağlıdır: biyolojik zorunluluk ile psikolojik ve toplumsal işlevsellik birlikte değerlendirilmelidir.</a:t>
            </a:r>
          </a:p>
        </p:txBody>
      </p:sp>
    </p:spTree>
    <p:extLst>
      <p:ext uri="{BB962C8B-B14F-4D97-AF65-F5344CB8AC3E}">
        <p14:creationId xmlns:p14="http://schemas.microsoft.com/office/powerpoint/2010/main" val="10668509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Dikdörtgen 19">
            <a:extLst>
              <a:ext uri="{FF2B5EF4-FFF2-40B4-BE49-F238E27FC236}">
                <a16:creationId xmlns:a16="http://schemas.microsoft.com/office/drawing/2014/main" id="{C50B8637-EEC7-4D17-86C6-9B050DCD02D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33350"/>
          </a:xfrm>
          <a:prstGeom prst="rect">
            <a:avLst/>
          </a:prstGeom>
          <a:solidFill>
            <a:srgbClr val="168C8C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9F7270B8-997E-4AD7-AF6D-1D307E28D3E7}"/>
              </a:ext>
            </a:extLst>
          </p:cNvPr>
          <p:cNvSpPr>
            <a:spLocks noGrp="1"/>
          </p:cNvSpPr>
          <p:nvPr/>
        </p:nvSpPr>
        <p:spPr>
          <a:xfrm>
            <a:off x="647700" y="266700"/>
            <a:ext cx="171450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7619"/>
          </a:bodyPr>
          <a:lstStyle/>
          <a:p>
            <a:pPr algn="l">
              <a:defRPr sz="1050" b="1">
                <a:solidFill>
                  <a:srgbClr val="168C8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168C8C"/>
                </a:solidFill>
                <a:latin typeface="Aptos"/>
                <a:ea typeface="Aptos"/>
                <a:cs typeface="Aptos"/>
              </a:rPr>
              <a:t>BÖLÜM 1</a:t>
            </a:r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E52F5134-D5F9-4B14-B38B-90E42DBD16D1}"/>
              </a:ext>
            </a:extLst>
          </p:cNvPr>
          <p:cNvSpPr>
            <a:spLocks noGrp="1"/>
          </p:cNvSpPr>
          <p:nvPr/>
        </p:nvSpPr>
        <p:spPr>
          <a:xfrm>
            <a:off x="647700" y="552450"/>
            <a:ext cx="108966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550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Kıtlık: ekonominin temel sorunu</a:t>
            </a:r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C0697DBF-0F29-4830-9A38-309E44BA6D56}"/>
              </a:ext>
            </a:extLst>
          </p:cNvPr>
          <p:cNvSpPr>
            <a:spLocks noGrp="1"/>
          </p:cNvSpPr>
          <p:nvPr/>
        </p:nvSpPr>
        <p:spPr>
          <a:xfrm>
            <a:off x="647700" y="1257300"/>
            <a:ext cx="10896600" cy="19050"/>
          </a:xfrm>
          <a:prstGeom prst="rect">
            <a:avLst/>
          </a:prstGeom>
          <a:solidFill>
            <a:srgbClr val="D7E1E7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2981738C-CE47-4014-BC65-5856070A9A3E}"/>
              </a:ext>
            </a:extLst>
          </p:cNvPr>
          <p:cNvSpPr>
            <a:spLocks noGrp="1"/>
          </p:cNvSpPr>
          <p:nvPr/>
        </p:nvSpPr>
        <p:spPr>
          <a:xfrm>
            <a:off x="10953750" y="6400800"/>
            <a:ext cx="59055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 lnSpcReduction="10000"/>
          </a:bodyPr>
          <a:lstStyle/>
          <a:p>
            <a:pPr algn="r">
              <a:defRPr sz="900" b="0">
                <a:solidFill>
                  <a:srgbClr val="5E7181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5E7181"/>
                </a:solidFill>
                <a:latin typeface="Aptos"/>
                <a:ea typeface="Aptos"/>
                <a:cs typeface="Aptos"/>
              </a:rPr>
              <a:t>11</a:t>
            </a:r>
          </a:p>
        </p:txBody>
      </p:sp>
      <p:sp>
        <p:nvSpPr>
          <p:cNvPr id="6" name="Dikdörtgen 5">
            <a:extLst>
              <a:ext uri="{FF2B5EF4-FFF2-40B4-BE49-F238E27FC236}">
                <a16:creationId xmlns:a16="http://schemas.microsoft.com/office/drawing/2014/main" id="{7FA4A9AF-4C85-4299-ACCB-31724368A645}"/>
              </a:ext>
            </a:extLst>
          </p:cNvPr>
          <p:cNvSpPr>
            <a:spLocks noGrp="1"/>
          </p:cNvSpPr>
          <p:nvPr/>
        </p:nvSpPr>
        <p:spPr>
          <a:xfrm>
            <a:off x="685800" y="1524000"/>
            <a:ext cx="10763250" cy="590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2250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Kaynaklar sınırlı, ihtiyaç ve istekler ise geniştir.</a:t>
            </a: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3D75D958-7F9E-41BB-8D09-00912A81989A}"/>
              </a:ext>
            </a:extLst>
          </p:cNvPr>
          <p:cNvSpPr>
            <a:spLocks noGrp="1"/>
          </p:cNvSpPr>
          <p:nvPr/>
        </p:nvSpPr>
        <p:spPr>
          <a:xfrm>
            <a:off x="685800" y="2571750"/>
            <a:ext cx="2381250" cy="2381250"/>
          </a:xfrm>
          <a:prstGeom prst="roundRect">
            <a:avLst>
              <a:gd name="adj" fmla="val 5600"/>
            </a:avLst>
          </a:prstGeom>
          <a:solidFill>
            <a:srgbClr val="EEF5F4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03CEF4F9-24EC-47E9-8786-69D4031937F8}"/>
              </a:ext>
            </a:extLst>
          </p:cNvPr>
          <p:cNvSpPr>
            <a:spLocks noGrp="1"/>
          </p:cNvSpPr>
          <p:nvPr/>
        </p:nvSpPr>
        <p:spPr>
          <a:xfrm>
            <a:off x="857250" y="2800350"/>
            <a:ext cx="203835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725" b="1">
                <a:solidFill>
                  <a:srgbClr val="168C8C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68C8C"/>
                </a:solidFill>
                <a:latin typeface="Aptos"/>
                <a:ea typeface="Aptos"/>
                <a:cs typeface="Aptos"/>
              </a:rPr>
              <a:t>Kaynaklar</a:t>
            </a:r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CA4D88D1-70B8-4A94-A76F-6CDF70E2869C}"/>
              </a:ext>
            </a:extLst>
          </p:cNvPr>
          <p:cNvSpPr>
            <a:spLocks noGrp="1"/>
          </p:cNvSpPr>
          <p:nvPr/>
        </p:nvSpPr>
        <p:spPr>
          <a:xfrm>
            <a:off x="857250" y="3352800"/>
            <a:ext cx="2038350" cy="1181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425" b="0">
                <a:solidFill>
                  <a:srgbClr val="243746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43746"/>
                </a:solidFill>
                <a:latin typeface="Aptos"/>
                <a:ea typeface="Aptos"/>
                <a:cs typeface="Aptos"/>
              </a:rPr>
              <a:t>Emek, doğal kaynak, sermaye ve teknoloji belirli bir dönemde sınırlıdır.</a:t>
            </a: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7FC8FB42-BCF2-4372-B620-1AEDAFDB75F3}"/>
              </a:ext>
            </a:extLst>
          </p:cNvPr>
          <p:cNvSpPr>
            <a:spLocks noGrp="1"/>
          </p:cNvSpPr>
          <p:nvPr/>
        </p:nvSpPr>
        <p:spPr>
          <a:xfrm>
            <a:off x="3409950" y="2571750"/>
            <a:ext cx="2381250" cy="2381250"/>
          </a:xfrm>
          <a:prstGeom prst="roundRect">
            <a:avLst>
              <a:gd name="adj" fmla="val 5600"/>
            </a:avLst>
          </a:prstGeom>
          <a:solidFill>
            <a:srgbClr val="F6F0E4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1" name="Dikdörtgen 10">
            <a:extLst>
              <a:ext uri="{FF2B5EF4-FFF2-40B4-BE49-F238E27FC236}">
                <a16:creationId xmlns:a16="http://schemas.microsoft.com/office/drawing/2014/main" id="{BF93E533-DE93-4B8E-8074-E3F2085F16B3}"/>
              </a:ext>
            </a:extLst>
          </p:cNvPr>
          <p:cNvSpPr>
            <a:spLocks noGrp="1"/>
          </p:cNvSpPr>
          <p:nvPr/>
        </p:nvSpPr>
        <p:spPr>
          <a:xfrm>
            <a:off x="3581400" y="2800350"/>
            <a:ext cx="203835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725" b="1">
                <a:solidFill>
                  <a:srgbClr val="D96C5F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D96C5F"/>
                </a:solidFill>
                <a:latin typeface="Aptos"/>
                <a:ea typeface="Aptos"/>
                <a:cs typeface="Aptos"/>
              </a:rPr>
              <a:t>Seçim</a:t>
            </a:r>
          </a:p>
        </p:txBody>
      </p:sp>
      <p:sp>
        <p:nvSpPr>
          <p:cNvPr id="12" name="Dikdörtgen 11">
            <a:extLst>
              <a:ext uri="{FF2B5EF4-FFF2-40B4-BE49-F238E27FC236}">
                <a16:creationId xmlns:a16="http://schemas.microsoft.com/office/drawing/2014/main" id="{14FB1CA1-3E09-4FD7-B1B3-EE0D15D6B318}"/>
              </a:ext>
            </a:extLst>
          </p:cNvPr>
          <p:cNvSpPr>
            <a:spLocks noGrp="1"/>
          </p:cNvSpPr>
          <p:nvPr/>
        </p:nvSpPr>
        <p:spPr>
          <a:xfrm>
            <a:off x="3581400" y="3352800"/>
            <a:ext cx="2038350" cy="1181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425" b="0">
                <a:solidFill>
                  <a:srgbClr val="243746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43746"/>
                </a:solidFill>
                <a:latin typeface="Aptos"/>
                <a:ea typeface="Aptos"/>
                <a:cs typeface="Aptos"/>
              </a:rPr>
              <a:t>Bireyler ve toplumlar bütün seçenekleri aynı anda gerçekleştiremez.</a:t>
            </a:r>
          </a:p>
        </p:txBody>
      </p:sp>
      <p:sp>
        <p:nvSpPr>
          <p:cNvPr id="13" name="Dikdörtgen: Köşeleri Yuvarlatılmış 12">
            <a:extLst>
              <a:ext uri="{FF2B5EF4-FFF2-40B4-BE49-F238E27FC236}">
                <a16:creationId xmlns:a16="http://schemas.microsoft.com/office/drawing/2014/main" id="{3B102EC3-B9D1-49DF-A976-14636A3A2E96}"/>
              </a:ext>
            </a:extLst>
          </p:cNvPr>
          <p:cNvSpPr>
            <a:spLocks noGrp="1"/>
          </p:cNvSpPr>
          <p:nvPr/>
        </p:nvSpPr>
        <p:spPr>
          <a:xfrm>
            <a:off x="6134100" y="2571750"/>
            <a:ext cx="2381250" cy="2381250"/>
          </a:xfrm>
          <a:prstGeom prst="roundRect">
            <a:avLst>
              <a:gd name="adj" fmla="val 5600"/>
            </a:avLst>
          </a:prstGeom>
          <a:solidFill>
            <a:srgbClr val="EEF5F4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4" name="Dikdörtgen 13">
            <a:extLst>
              <a:ext uri="{FF2B5EF4-FFF2-40B4-BE49-F238E27FC236}">
                <a16:creationId xmlns:a16="http://schemas.microsoft.com/office/drawing/2014/main" id="{BEBD9725-BB86-4145-B254-0FEA7DFD5C72}"/>
              </a:ext>
            </a:extLst>
          </p:cNvPr>
          <p:cNvSpPr>
            <a:spLocks noGrp="1"/>
          </p:cNvSpPr>
          <p:nvPr/>
        </p:nvSpPr>
        <p:spPr>
          <a:xfrm>
            <a:off x="6305550" y="2800350"/>
            <a:ext cx="203835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725" b="1">
                <a:solidFill>
                  <a:srgbClr val="168C8C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68C8C"/>
                </a:solidFill>
                <a:latin typeface="Aptos"/>
                <a:ea typeface="Aptos"/>
                <a:cs typeface="Aptos"/>
              </a:rPr>
              <a:t>Tahsis</a:t>
            </a:r>
          </a:p>
        </p:txBody>
      </p:sp>
      <p:sp>
        <p:nvSpPr>
          <p:cNvPr id="15" name="Dikdörtgen 14">
            <a:extLst>
              <a:ext uri="{FF2B5EF4-FFF2-40B4-BE49-F238E27FC236}">
                <a16:creationId xmlns:a16="http://schemas.microsoft.com/office/drawing/2014/main" id="{06A21AB8-5CD5-47DA-9125-A1AECA9CA18D}"/>
              </a:ext>
            </a:extLst>
          </p:cNvPr>
          <p:cNvSpPr>
            <a:spLocks noGrp="1"/>
          </p:cNvSpPr>
          <p:nvPr/>
        </p:nvSpPr>
        <p:spPr>
          <a:xfrm>
            <a:off x="6305550" y="3352800"/>
            <a:ext cx="2038350" cy="1181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425" b="0">
                <a:solidFill>
                  <a:srgbClr val="243746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43746"/>
                </a:solidFill>
                <a:latin typeface="Aptos"/>
                <a:ea typeface="Aptos"/>
                <a:cs typeface="Aptos"/>
              </a:rPr>
              <a:t>Kaynakların hangi mal ve hizmetlere ayrılacağı belirlenir.</a:t>
            </a:r>
          </a:p>
        </p:txBody>
      </p:sp>
      <p:sp>
        <p:nvSpPr>
          <p:cNvPr id="16" name="Dikdörtgen: Köşeleri Yuvarlatılmış 15">
            <a:extLst>
              <a:ext uri="{FF2B5EF4-FFF2-40B4-BE49-F238E27FC236}">
                <a16:creationId xmlns:a16="http://schemas.microsoft.com/office/drawing/2014/main" id="{70CC65CC-563B-46D2-8DF3-CA50B8FB75A3}"/>
              </a:ext>
            </a:extLst>
          </p:cNvPr>
          <p:cNvSpPr>
            <a:spLocks noGrp="1"/>
          </p:cNvSpPr>
          <p:nvPr/>
        </p:nvSpPr>
        <p:spPr>
          <a:xfrm>
            <a:off x="8858250" y="2571750"/>
            <a:ext cx="2381250" cy="2381250"/>
          </a:xfrm>
          <a:prstGeom prst="roundRect">
            <a:avLst>
              <a:gd name="adj" fmla="val 5600"/>
            </a:avLst>
          </a:prstGeom>
          <a:solidFill>
            <a:srgbClr val="F6F0E4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7" name="Dikdörtgen 16">
            <a:extLst>
              <a:ext uri="{FF2B5EF4-FFF2-40B4-BE49-F238E27FC236}">
                <a16:creationId xmlns:a16="http://schemas.microsoft.com/office/drawing/2014/main" id="{FCC0B05F-3DA1-46E8-96C8-14F0AACD66AE}"/>
              </a:ext>
            </a:extLst>
          </p:cNvPr>
          <p:cNvSpPr>
            <a:spLocks noGrp="1"/>
          </p:cNvSpPr>
          <p:nvPr/>
        </p:nvSpPr>
        <p:spPr>
          <a:xfrm>
            <a:off x="9029700" y="2800350"/>
            <a:ext cx="203835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725" b="1">
                <a:solidFill>
                  <a:srgbClr val="D96C5F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D96C5F"/>
                </a:solidFill>
                <a:latin typeface="Aptos"/>
                <a:ea typeface="Aptos"/>
                <a:cs typeface="Aptos"/>
              </a:rPr>
              <a:t>Fedakârlık</a:t>
            </a:r>
          </a:p>
        </p:txBody>
      </p:sp>
      <p:sp>
        <p:nvSpPr>
          <p:cNvPr id="18" name="Dikdörtgen 17">
            <a:extLst>
              <a:ext uri="{FF2B5EF4-FFF2-40B4-BE49-F238E27FC236}">
                <a16:creationId xmlns:a16="http://schemas.microsoft.com/office/drawing/2014/main" id="{69C55D03-0527-4FC6-84D6-CB082FEC724D}"/>
              </a:ext>
            </a:extLst>
          </p:cNvPr>
          <p:cNvSpPr>
            <a:spLocks noGrp="1"/>
          </p:cNvSpPr>
          <p:nvPr/>
        </p:nvSpPr>
        <p:spPr>
          <a:xfrm>
            <a:off x="9029700" y="3352800"/>
            <a:ext cx="2038350" cy="1181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425" b="0">
                <a:solidFill>
                  <a:srgbClr val="243746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43746"/>
                </a:solidFill>
                <a:latin typeface="Aptos"/>
                <a:ea typeface="Aptos"/>
                <a:cs typeface="Aptos"/>
              </a:rPr>
              <a:t>Her seçim, başka bir seçenekten vazgeçmeyi gerektirir.</a:t>
            </a:r>
          </a:p>
        </p:txBody>
      </p:sp>
      <p:sp>
        <p:nvSpPr>
          <p:cNvPr id="19" name="Dikdörtgen 18">
            <a:extLst>
              <a:ext uri="{FF2B5EF4-FFF2-40B4-BE49-F238E27FC236}">
                <a16:creationId xmlns:a16="http://schemas.microsoft.com/office/drawing/2014/main" id="{E84FFD00-6BF2-4074-ADE7-68F13DEF2EED}"/>
              </a:ext>
            </a:extLst>
          </p:cNvPr>
          <p:cNvSpPr>
            <a:spLocks noGrp="1"/>
          </p:cNvSpPr>
          <p:nvPr/>
        </p:nvSpPr>
        <p:spPr>
          <a:xfrm>
            <a:off x="685800" y="5391150"/>
            <a:ext cx="1082040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500" b="0">
                <a:solidFill>
                  <a:srgbClr val="5E7181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5E7181"/>
                </a:solidFill>
                <a:latin typeface="Aptos"/>
                <a:ea typeface="Aptos"/>
                <a:cs typeface="Aptos"/>
              </a:rPr>
              <a:t>Kıtlık geçici ürün yokluğundan farklıdır. İnsan tercihlerini sürekli biçimde etkileyen yapısal bir durumdur.</a:t>
            </a:r>
          </a:p>
        </p:txBody>
      </p:sp>
    </p:spTree>
    <p:extLst>
      <p:ext uri="{BB962C8B-B14F-4D97-AF65-F5344CB8AC3E}">
        <p14:creationId xmlns:p14="http://schemas.microsoft.com/office/powerpoint/2010/main" val="9543703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ikdörtgen 7">
            <a:extLst>
              <a:ext uri="{FF2B5EF4-FFF2-40B4-BE49-F238E27FC236}">
                <a16:creationId xmlns:a16="http://schemas.microsoft.com/office/drawing/2014/main" id="{A6DCF64B-1CC2-44D5-BE5C-05956AB3585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33350"/>
          </a:xfrm>
          <a:prstGeom prst="rect">
            <a:avLst/>
          </a:prstGeom>
          <a:solidFill>
            <a:srgbClr val="168C8C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8AEE02C3-FA44-4CC1-89EB-A2EAE771CE63}"/>
              </a:ext>
            </a:extLst>
          </p:cNvPr>
          <p:cNvSpPr>
            <a:spLocks noGrp="1"/>
          </p:cNvSpPr>
          <p:nvPr/>
        </p:nvSpPr>
        <p:spPr>
          <a:xfrm>
            <a:off x="647700" y="266700"/>
            <a:ext cx="171450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7619"/>
          </a:bodyPr>
          <a:lstStyle/>
          <a:p>
            <a:pPr algn="l">
              <a:defRPr sz="1050" b="1">
                <a:solidFill>
                  <a:srgbClr val="168C8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168C8C"/>
                </a:solidFill>
                <a:latin typeface="Aptos"/>
                <a:ea typeface="Aptos"/>
                <a:cs typeface="Aptos"/>
              </a:rPr>
              <a:t>AYRINTILI İNCELEME</a:t>
            </a:r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1292D34A-46E5-42DA-8186-ABD7AAF6AA43}"/>
              </a:ext>
            </a:extLst>
          </p:cNvPr>
          <p:cNvSpPr>
            <a:spLocks noGrp="1"/>
          </p:cNvSpPr>
          <p:nvPr/>
        </p:nvSpPr>
        <p:spPr>
          <a:xfrm>
            <a:off x="647700" y="552450"/>
            <a:ext cx="108966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550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Kıtlık ve geçici mal yokluğu</a:t>
            </a:r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FCA669E0-A3CC-4154-A0BB-EA83D0DA46A5}"/>
              </a:ext>
            </a:extLst>
          </p:cNvPr>
          <p:cNvSpPr>
            <a:spLocks noGrp="1"/>
          </p:cNvSpPr>
          <p:nvPr/>
        </p:nvSpPr>
        <p:spPr>
          <a:xfrm>
            <a:off x="647700" y="1257300"/>
            <a:ext cx="10896600" cy="19050"/>
          </a:xfrm>
          <a:prstGeom prst="rect">
            <a:avLst/>
          </a:prstGeom>
          <a:solidFill>
            <a:srgbClr val="D7E1E7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51989B95-3CD0-449B-9E06-6F804DB1CE1B}"/>
              </a:ext>
            </a:extLst>
          </p:cNvPr>
          <p:cNvSpPr>
            <a:spLocks noGrp="1"/>
          </p:cNvSpPr>
          <p:nvPr/>
        </p:nvSpPr>
        <p:spPr>
          <a:xfrm>
            <a:off x="10953750" y="6400800"/>
            <a:ext cx="59055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 lnSpcReduction="10000"/>
          </a:bodyPr>
          <a:lstStyle/>
          <a:p>
            <a:pPr algn="r">
              <a:defRPr sz="900" b="0">
                <a:solidFill>
                  <a:srgbClr val="5E7181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5E7181"/>
                </a:solidFill>
                <a:latin typeface="Aptos"/>
                <a:ea typeface="Aptos"/>
                <a:cs typeface="Aptos"/>
              </a:rPr>
              <a:t>30</a:t>
            </a:r>
          </a:p>
        </p:txBody>
      </p:sp>
      <p:graphicFrame>
        <p:nvGraphicFramePr>
          <p:cNvPr id="13" name="Tablo 12"/>
          <p:cNvGraphicFramePr/>
          <p:nvPr/>
        </p:nvGraphicFramePr>
        <p:xfrm>
          <a:off x="685800" y="1619250"/>
          <a:ext cx="10820400" cy="3429000"/>
        </p:xfrm>
        <a:graphic>
          <a:graphicData uri="http://schemas.openxmlformats.org/drawingml/2006/table">
            <a:tbl>
              <a:tblPr/>
              <a:tblGrid>
                <a:gridCol w="2000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10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100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Boyut</a:t>
                      </a:r>
                    </a:p>
                  </a:txBody>
                  <a:tcPr marL="114300" marR="114300" marT="76200" marB="76200" anchor="ctr">
                    <a:solidFill>
                      <a:srgbClr val="1732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Kıtlık</a:t>
                      </a:r>
                    </a:p>
                  </a:txBody>
                  <a:tcPr marL="114300" marR="114300" marT="76200" marB="76200" anchor="ctr">
                    <a:solidFill>
                      <a:srgbClr val="1732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Geçici mal yokluğu</a:t>
                      </a:r>
                    </a:p>
                  </a:txBody>
                  <a:tcPr marL="114300" marR="114300" marT="76200" marB="76200" anchor="ctr">
                    <a:solidFill>
                      <a:srgbClr val="1732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Nitelik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Ekonomik yaşamın sürekli ve yapısal gerçeği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Belirli bir malın belirli zamanda piyasada bulunmaması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Kapsam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Bütün kaynak tahsisi kararlarını etkiler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Tek bir ürün veya piyasa ile sınırlı olabilir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Neden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Kaynakların sınırlı, isteklerin geniş olması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Arz kesintisi, fiyat kontrolü, afet veya lojistik sorun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Sonuç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Tercih ve fırsat maliyeti doğurur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Kuyruk, karaborsa veya ertelenmiş talep yaratabilir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Dikdörtgen 6">
            <a:extLst>
              <a:ext uri="{FF2B5EF4-FFF2-40B4-BE49-F238E27FC236}">
                <a16:creationId xmlns:a16="http://schemas.microsoft.com/office/drawing/2014/main" id="{F267E904-F664-4151-943E-44C8C971F099}"/>
              </a:ext>
            </a:extLst>
          </p:cNvPr>
          <p:cNvSpPr>
            <a:spLocks noGrp="1"/>
          </p:cNvSpPr>
          <p:nvPr/>
        </p:nvSpPr>
        <p:spPr>
          <a:xfrm>
            <a:off x="876300" y="5372100"/>
            <a:ext cx="104394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500" b="1">
                <a:solidFill>
                  <a:srgbClr val="168C8C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68C8C"/>
                </a:solidFill>
                <a:latin typeface="Aptos"/>
                <a:ea typeface="Aptos"/>
                <a:cs typeface="Aptos"/>
              </a:rPr>
              <a:t>Bol bulunan hava serbest mal olabilir. Temiz hava ise kirlilik ve kullanım baskısı nedeniyle ekonomik bir kaynak niteliği kazanabilir.</a:t>
            </a:r>
          </a:p>
        </p:txBody>
      </p:sp>
    </p:spTree>
    <p:extLst>
      <p:ext uri="{BB962C8B-B14F-4D97-AF65-F5344CB8AC3E}">
        <p14:creationId xmlns:p14="http://schemas.microsoft.com/office/powerpoint/2010/main" val="15878570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ikdörtgen 12">
            <a:extLst>
              <a:ext uri="{FF2B5EF4-FFF2-40B4-BE49-F238E27FC236}">
                <a16:creationId xmlns:a16="http://schemas.microsoft.com/office/drawing/2014/main" id="{B60D025C-04B4-4F66-9188-B8548A26C30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33350"/>
          </a:xfrm>
          <a:prstGeom prst="rect">
            <a:avLst/>
          </a:prstGeom>
          <a:solidFill>
            <a:srgbClr val="168C8C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27DA1D5F-C481-4BBE-8BFA-7544C9E11266}"/>
              </a:ext>
            </a:extLst>
          </p:cNvPr>
          <p:cNvSpPr>
            <a:spLocks noGrp="1"/>
          </p:cNvSpPr>
          <p:nvPr/>
        </p:nvSpPr>
        <p:spPr>
          <a:xfrm>
            <a:off x="647700" y="266700"/>
            <a:ext cx="171450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7619"/>
          </a:bodyPr>
          <a:lstStyle/>
          <a:p>
            <a:pPr algn="l">
              <a:defRPr sz="1050" b="1">
                <a:solidFill>
                  <a:srgbClr val="168C8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168C8C"/>
                </a:solidFill>
                <a:latin typeface="Aptos"/>
                <a:ea typeface="Aptos"/>
                <a:cs typeface="Aptos"/>
              </a:rPr>
              <a:t>BÖLÜM 1</a:t>
            </a:r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37A87863-7BBB-4126-B24E-2B468EBD4646}"/>
              </a:ext>
            </a:extLst>
          </p:cNvPr>
          <p:cNvSpPr>
            <a:spLocks noGrp="1"/>
          </p:cNvSpPr>
          <p:nvPr/>
        </p:nvSpPr>
        <p:spPr>
          <a:xfrm>
            <a:off x="647700" y="552450"/>
            <a:ext cx="108966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550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Müştereklerin trajedisi</a:t>
            </a:r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304B9167-8167-48E1-AEA4-B2FC50CDC195}"/>
              </a:ext>
            </a:extLst>
          </p:cNvPr>
          <p:cNvSpPr>
            <a:spLocks noGrp="1"/>
          </p:cNvSpPr>
          <p:nvPr/>
        </p:nvSpPr>
        <p:spPr>
          <a:xfrm>
            <a:off x="647700" y="1257300"/>
            <a:ext cx="10896600" cy="19050"/>
          </a:xfrm>
          <a:prstGeom prst="rect">
            <a:avLst/>
          </a:prstGeom>
          <a:solidFill>
            <a:srgbClr val="D7E1E7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C6384193-F3AD-406F-BFEA-A4737D2BF4F7}"/>
              </a:ext>
            </a:extLst>
          </p:cNvPr>
          <p:cNvSpPr>
            <a:spLocks noGrp="1"/>
          </p:cNvSpPr>
          <p:nvPr/>
        </p:nvSpPr>
        <p:spPr>
          <a:xfrm>
            <a:off x="10953750" y="6400800"/>
            <a:ext cx="59055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 lnSpcReduction="10000"/>
          </a:bodyPr>
          <a:lstStyle/>
          <a:p>
            <a:pPr algn="r">
              <a:defRPr sz="900" b="0">
                <a:solidFill>
                  <a:srgbClr val="5E7181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5E7181"/>
                </a:solidFill>
                <a:latin typeface="Aptos"/>
                <a:ea typeface="Aptos"/>
                <a:cs typeface="Aptos"/>
              </a:rPr>
              <a:t>12</a:t>
            </a: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560FDCDE-9024-4497-A946-FCDD375BEE34}"/>
              </a:ext>
            </a:extLst>
          </p:cNvPr>
          <p:cNvSpPr>
            <a:spLocks noGrp="1"/>
          </p:cNvSpPr>
          <p:nvPr/>
        </p:nvSpPr>
        <p:spPr>
          <a:xfrm>
            <a:off x="685800" y="1562100"/>
            <a:ext cx="4629150" cy="4000500"/>
          </a:xfrm>
          <a:prstGeom prst="roundRect">
            <a:avLst>
              <a:gd name="adj" fmla="val 3810"/>
            </a:avLst>
          </a:prstGeom>
          <a:solidFill>
            <a:srgbClr val="EEF5F4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03AA00C7-B1D9-448A-A9AF-ABC3AF196DB3}"/>
              </a:ext>
            </a:extLst>
          </p:cNvPr>
          <p:cNvSpPr>
            <a:spLocks noGrp="1"/>
          </p:cNvSpPr>
          <p:nvPr/>
        </p:nvSpPr>
        <p:spPr>
          <a:xfrm>
            <a:off x="914400" y="1809750"/>
            <a:ext cx="409575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714"/>
          </a:bodyPr>
          <a:lstStyle/>
          <a:p>
            <a:pPr algn="l">
              <a:defRPr sz="1050" b="1">
                <a:solidFill>
                  <a:srgbClr val="168C8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168C8C"/>
                </a:solidFill>
                <a:latin typeface="Aptos"/>
                <a:ea typeface="Aptos"/>
                <a:cs typeface="Aptos"/>
              </a:rPr>
              <a:t>ORTAK KAYNAKLAR</a:t>
            </a: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F9D149FF-A8D0-43B1-9659-3678ECCB3359}"/>
              </a:ext>
            </a:extLst>
          </p:cNvPr>
          <p:cNvSpPr>
            <a:spLocks noGrp="1"/>
          </p:cNvSpPr>
          <p:nvPr/>
        </p:nvSpPr>
        <p:spPr>
          <a:xfrm>
            <a:off x="914400" y="2247900"/>
            <a:ext cx="3810000" cy="2381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0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Ortak otlaklar</a:t>
            </a:r>
          </a:p>
          <a:p>
            <a:pPr algn="l">
              <a:defRPr sz="20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Balık stokları</a:t>
            </a:r>
          </a:p>
          <a:p>
            <a:pPr algn="l">
              <a:defRPr sz="20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Temiz hava</a:t>
            </a:r>
          </a:p>
          <a:p>
            <a:pPr algn="l">
              <a:defRPr sz="20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Yer altı suları</a:t>
            </a:r>
          </a:p>
          <a:p>
            <a:pPr algn="l">
              <a:defRPr sz="20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Ormanlar</a:t>
            </a:r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78E3195F-6535-4523-A049-1034CFBD16B3}"/>
              </a:ext>
            </a:extLst>
          </p:cNvPr>
          <p:cNvSpPr>
            <a:spLocks noGrp="1"/>
          </p:cNvSpPr>
          <p:nvPr/>
        </p:nvSpPr>
        <p:spPr>
          <a:xfrm>
            <a:off x="5905500" y="1676400"/>
            <a:ext cx="4953000" cy="895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950" b="1">
                <a:solidFill>
                  <a:srgbClr val="243746"/>
                </a:solidFill>
                <a:latin typeface="Aptos"/>
                <a:ea typeface="Aptos"/>
                <a:cs typeface="Aptos"/>
              </a:defRPr>
            </a:pPr>
            <a:r>
              <a:rPr sz="1950" b="1">
                <a:solidFill>
                  <a:srgbClr val="243746"/>
                </a:solidFill>
                <a:latin typeface="Aptos"/>
                <a:ea typeface="Aptos"/>
                <a:cs typeface="Aptos"/>
              </a:rPr>
              <a:t>Bireysel kazanç kişiye aitken aşırı kullanımın maliyeti topluluğa yayılır.</a:t>
            </a:r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3316EE4C-76AF-428C-93E8-37FF763134EC}"/>
              </a:ext>
            </a:extLst>
          </p:cNvPr>
          <p:cNvSpPr>
            <a:spLocks noGrp="1"/>
          </p:cNvSpPr>
          <p:nvPr/>
        </p:nvSpPr>
        <p:spPr>
          <a:xfrm>
            <a:off x="5905500" y="2838450"/>
            <a:ext cx="4953000" cy="1657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575" b="0">
                <a:solidFill>
                  <a:srgbClr val="5E7181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5E7181"/>
                </a:solidFill>
                <a:latin typeface="Aptos"/>
                <a:ea typeface="Aptos"/>
                <a:cs typeface="Aptos"/>
              </a:rPr>
              <a:t>Garrett Hardin, sınırsız erişimin ortak kaynağı tüketebileceğini savundu. Elinor Ostrom ise yerel kuralların, denetimin ve ortak yönetimin sürdürülebilir sonuçlar yaratabileceğini gösterdi.</a:t>
            </a: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8C368B07-C488-431F-91AD-7A79E5199F03}"/>
              </a:ext>
            </a:extLst>
          </p:cNvPr>
          <p:cNvSpPr>
            <a:spLocks noGrp="1"/>
          </p:cNvSpPr>
          <p:nvPr/>
        </p:nvSpPr>
        <p:spPr>
          <a:xfrm>
            <a:off x="5905500" y="4819650"/>
            <a:ext cx="4953000" cy="742950"/>
          </a:xfrm>
          <a:prstGeom prst="roundRect">
            <a:avLst>
              <a:gd name="adj" fmla="val 17949"/>
            </a:avLst>
          </a:prstGeom>
          <a:solidFill>
            <a:srgbClr val="F6F0E4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2" name="Dikdörtgen 11">
            <a:extLst>
              <a:ext uri="{FF2B5EF4-FFF2-40B4-BE49-F238E27FC236}">
                <a16:creationId xmlns:a16="http://schemas.microsoft.com/office/drawing/2014/main" id="{84A70BAA-BF03-4FC0-8D38-2A008668365B}"/>
              </a:ext>
            </a:extLst>
          </p:cNvPr>
          <p:cNvSpPr>
            <a:spLocks noGrp="1"/>
          </p:cNvSpPr>
          <p:nvPr/>
        </p:nvSpPr>
        <p:spPr>
          <a:xfrm>
            <a:off x="6115050" y="4895850"/>
            <a:ext cx="4533900" cy="590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500" b="1">
                <a:solidFill>
                  <a:srgbClr val="D96C5F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D96C5F"/>
                </a:solidFill>
                <a:latin typeface="Aptos"/>
                <a:ea typeface="Aptos"/>
                <a:cs typeface="Aptos"/>
              </a:rPr>
              <a:t>Temel ikilem: bireysel rasyonalite, kolektif açıdan zararlı bir sonuç doğurabilir.</a:t>
            </a:r>
          </a:p>
        </p:txBody>
      </p:sp>
    </p:spTree>
    <p:extLst>
      <p:ext uri="{BB962C8B-B14F-4D97-AF65-F5344CB8AC3E}">
        <p14:creationId xmlns:p14="http://schemas.microsoft.com/office/powerpoint/2010/main" val="7976516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ikdörtgen 7">
            <a:extLst>
              <a:ext uri="{FF2B5EF4-FFF2-40B4-BE49-F238E27FC236}">
                <a16:creationId xmlns:a16="http://schemas.microsoft.com/office/drawing/2014/main" id="{E8CBDBDF-7F19-4764-98CC-4CCEC4C461E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33350"/>
          </a:xfrm>
          <a:prstGeom prst="rect">
            <a:avLst/>
          </a:prstGeom>
          <a:solidFill>
            <a:srgbClr val="168C8C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6E0D97CD-F0CC-46E4-BDBB-988DFD42573F}"/>
              </a:ext>
            </a:extLst>
          </p:cNvPr>
          <p:cNvSpPr>
            <a:spLocks noGrp="1"/>
          </p:cNvSpPr>
          <p:nvPr/>
        </p:nvSpPr>
        <p:spPr>
          <a:xfrm>
            <a:off x="647700" y="266700"/>
            <a:ext cx="171450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7619"/>
          </a:bodyPr>
          <a:lstStyle/>
          <a:p>
            <a:pPr algn="l">
              <a:defRPr sz="1050" b="1">
                <a:solidFill>
                  <a:srgbClr val="168C8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168C8C"/>
                </a:solidFill>
                <a:latin typeface="Aptos"/>
                <a:ea typeface="Aptos"/>
                <a:cs typeface="Aptos"/>
              </a:rPr>
              <a:t>AYRINTILI İNCELEME</a:t>
            </a:r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4ECE3AF0-FD90-4045-9A21-0C1CAD5BBB96}"/>
              </a:ext>
            </a:extLst>
          </p:cNvPr>
          <p:cNvSpPr>
            <a:spLocks noGrp="1"/>
          </p:cNvSpPr>
          <p:nvPr/>
        </p:nvSpPr>
        <p:spPr>
          <a:xfrm>
            <a:off x="647700" y="552450"/>
            <a:ext cx="108966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550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Müşterek kaynakların yönetimi</a:t>
            </a:r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C9FD65F8-85E3-4FD3-B8BE-9146E9841006}"/>
              </a:ext>
            </a:extLst>
          </p:cNvPr>
          <p:cNvSpPr>
            <a:spLocks noGrp="1"/>
          </p:cNvSpPr>
          <p:nvPr/>
        </p:nvSpPr>
        <p:spPr>
          <a:xfrm>
            <a:off x="647700" y="1257300"/>
            <a:ext cx="10896600" cy="19050"/>
          </a:xfrm>
          <a:prstGeom prst="rect">
            <a:avLst/>
          </a:prstGeom>
          <a:solidFill>
            <a:srgbClr val="D7E1E7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2C9D51AF-F423-4A59-877E-7FF4F9F94CD7}"/>
              </a:ext>
            </a:extLst>
          </p:cNvPr>
          <p:cNvSpPr>
            <a:spLocks noGrp="1"/>
          </p:cNvSpPr>
          <p:nvPr/>
        </p:nvSpPr>
        <p:spPr>
          <a:xfrm>
            <a:off x="10953750" y="6400800"/>
            <a:ext cx="59055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 lnSpcReduction="10000"/>
          </a:bodyPr>
          <a:lstStyle/>
          <a:p>
            <a:pPr algn="r">
              <a:defRPr sz="900" b="0">
                <a:solidFill>
                  <a:srgbClr val="5E7181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5E7181"/>
                </a:solidFill>
                <a:latin typeface="Aptos"/>
                <a:ea typeface="Aptos"/>
                <a:cs typeface="Aptos"/>
              </a:rPr>
              <a:t>31</a:t>
            </a:r>
          </a:p>
        </p:txBody>
      </p:sp>
      <p:graphicFrame>
        <p:nvGraphicFramePr>
          <p:cNvPr id="13" name="Tablo 12"/>
          <p:cNvGraphicFramePr/>
          <p:nvPr/>
        </p:nvGraphicFramePr>
        <p:xfrm>
          <a:off x="685800" y="1581150"/>
          <a:ext cx="10820400" cy="3714750"/>
        </p:xfrm>
        <a:graphic>
          <a:graphicData uri="http://schemas.openxmlformats.org/drawingml/2006/table">
            <a:tbl>
              <a:tblPr/>
              <a:tblGrid>
                <a:gridCol w="2381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62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76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42950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Yaklaşım</a:t>
                      </a:r>
                    </a:p>
                  </a:txBody>
                  <a:tcPr marL="114300" marR="114300" marT="76200" marB="76200" anchor="ctr">
                    <a:solidFill>
                      <a:srgbClr val="1732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İşleyiş</a:t>
                      </a:r>
                    </a:p>
                  </a:txBody>
                  <a:tcPr marL="114300" marR="114300" marT="76200" marB="76200" anchor="ctr">
                    <a:solidFill>
                      <a:srgbClr val="1732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Olası güçlük</a:t>
                      </a:r>
                    </a:p>
                  </a:txBody>
                  <a:tcPr marL="114300" marR="114300" marT="76200" marB="76200" anchor="ctr">
                    <a:solidFill>
                      <a:srgbClr val="1732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2950"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Mülkiyet hakkı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Kaynağın kullanım ve sorumluluk sınırlarını belirler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Erişim eşitsizliği yaratabilir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42950"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Kamu düzenlemesi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Kota, ruhsat, vergi veya yasaklarla kullanımı sınırlar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Denetim maliyeti ve bilgi eksikliği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42950"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Topluluk yönetimi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Yerel kurallar, izleme ve yaptırımlar kullanılır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Güven ve katılım gerektirir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42950"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Ekonomik teşvik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Kirlilik bedeli veya ticarete konu izinler uygulanır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Doğru fiyatı belirlemek güç olabilir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Dikdörtgen 6">
            <a:extLst>
              <a:ext uri="{FF2B5EF4-FFF2-40B4-BE49-F238E27FC236}">
                <a16:creationId xmlns:a16="http://schemas.microsoft.com/office/drawing/2014/main" id="{1A4C92A3-2EF4-4ACB-B98D-61AAD9F334FF}"/>
              </a:ext>
            </a:extLst>
          </p:cNvPr>
          <p:cNvSpPr>
            <a:spLocks noGrp="1"/>
          </p:cNvSpPr>
          <p:nvPr/>
        </p:nvSpPr>
        <p:spPr>
          <a:xfrm>
            <a:off x="876300" y="5581650"/>
            <a:ext cx="1043940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9308"/>
          </a:bodyPr>
          <a:lstStyle/>
          <a:p>
            <a:pPr algn="ctr">
              <a:defRPr sz="14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Ostrom’un katkısı, ortak kaynakların yalnızca özelleştirme veya merkezî devlet yönetimiyle korunabileceği düşüncesini genişletmiştir.</a:t>
            </a:r>
          </a:p>
        </p:txBody>
      </p:sp>
    </p:spTree>
    <p:extLst>
      <p:ext uri="{BB962C8B-B14F-4D97-AF65-F5344CB8AC3E}">
        <p14:creationId xmlns:p14="http://schemas.microsoft.com/office/powerpoint/2010/main" val="16107563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Dikdörtgen 13">
            <a:extLst>
              <a:ext uri="{FF2B5EF4-FFF2-40B4-BE49-F238E27FC236}">
                <a16:creationId xmlns:a16="http://schemas.microsoft.com/office/drawing/2014/main" id="{99CBA071-7682-48E0-BD15-7B347C005BC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33350"/>
          </a:xfrm>
          <a:prstGeom prst="rect">
            <a:avLst/>
          </a:prstGeom>
          <a:solidFill>
            <a:srgbClr val="168C8C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1FCB7018-ADC3-424D-AACB-574AA84D3F84}"/>
              </a:ext>
            </a:extLst>
          </p:cNvPr>
          <p:cNvSpPr>
            <a:spLocks noGrp="1"/>
          </p:cNvSpPr>
          <p:nvPr/>
        </p:nvSpPr>
        <p:spPr>
          <a:xfrm>
            <a:off x="647700" y="266700"/>
            <a:ext cx="171450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7619"/>
          </a:bodyPr>
          <a:lstStyle/>
          <a:p>
            <a:pPr algn="l">
              <a:defRPr sz="1050" b="1">
                <a:solidFill>
                  <a:srgbClr val="168C8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168C8C"/>
                </a:solidFill>
                <a:latin typeface="Aptos"/>
                <a:ea typeface="Aptos"/>
                <a:cs typeface="Aptos"/>
              </a:rPr>
              <a:t>BÖLÜM 1</a:t>
            </a:r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BA9A2887-388B-4B67-9F58-888D7B7A948E}"/>
              </a:ext>
            </a:extLst>
          </p:cNvPr>
          <p:cNvSpPr>
            <a:spLocks noGrp="1"/>
          </p:cNvSpPr>
          <p:nvPr/>
        </p:nvSpPr>
        <p:spPr>
          <a:xfrm>
            <a:off x="647700" y="552450"/>
            <a:ext cx="108966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550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Tercih ve fırsat maliyeti</a:t>
            </a:r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ADA1DE74-BBB0-482F-92EF-255CC47FCBA3}"/>
              </a:ext>
            </a:extLst>
          </p:cNvPr>
          <p:cNvSpPr>
            <a:spLocks noGrp="1"/>
          </p:cNvSpPr>
          <p:nvPr/>
        </p:nvSpPr>
        <p:spPr>
          <a:xfrm>
            <a:off x="647700" y="1257300"/>
            <a:ext cx="10896600" cy="19050"/>
          </a:xfrm>
          <a:prstGeom prst="rect">
            <a:avLst/>
          </a:prstGeom>
          <a:solidFill>
            <a:srgbClr val="D7E1E7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A898A57F-98A7-40BB-9217-607605D69B56}"/>
              </a:ext>
            </a:extLst>
          </p:cNvPr>
          <p:cNvSpPr>
            <a:spLocks noGrp="1"/>
          </p:cNvSpPr>
          <p:nvPr/>
        </p:nvSpPr>
        <p:spPr>
          <a:xfrm>
            <a:off x="10953750" y="6400800"/>
            <a:ext cx="59055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 lnSpcReduction="10000"/>
          </a:bodyPr>
          <a:lstStyle/>
          <a:p>
            <a:pPr algn="r">
              <a:defRPr sz="900" b="0">
                <a:solidFill>
                  <a:srgbClr val="5E7181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5E7181"/>
                </a:solidFill>
                <a:latin typeface="Aptos"/>
                <a:ea typeface="Aptos"/>
                <a:cs typeface="Aptos"/>
              </a:rPr>
              <a:t>13</a:t>
            </a:r>
          </a:p>
        </p:txBody>
      </p:sp>
      <p:sp>
        <p:nvSpPr>
          <p:cNvPr id="6" name="Dikdörtgen 5">
            <a:extLst>
              <a:ext uri="{FF2B5EF4-FFF2-40B4-BE49-F238E27FC236}">
                <a16:creationId xmlns:a16="http://schemas.microsoft.com/office/drawing/2014/main" id="{3B4AACCE-2DCC-4506-8CF2-8553E4C777A1}"/>
              </a:ext>
            </a:extLst>
          </p:cNvPr>
          <p:cNvSpPr>
            <a:spLocks noGrp="1"/>
          </p:cNvSpPr>
          <p:nvPr/>
        </p:nvSpPr>
        <p:spPr>
          <a:xfrm>
            <a:off x="685800" y="1524000"/>
            <a:ext cx="1082040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20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Fırsat maliyeti, bir seçim yapıldığında vazgeçilen en iyi alternatifin değeridir.</a:t>
            </a: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D82CFDE2-5B6B-41AB-9E80-091CA470C567}"/>
              </a:ext>
            </a:extLst>
          </p:cNvPr>
          <p:cNvSpPr>
            <a:spLocks noGrp="1"/>
          </p:cNvSpPr>
          <p:nvPr/>
        </p:nvSpPr>
        <p:spPr>
          <a:xfrm>
            <a:off x="971550" y="2571750"/>
            <a:ext cx="4191000" cy="2571750"/>
          </a:xfrm>
          <a:prstGeom prst="roundRect">
            <a:avLst>
              <a:gd name="adj" fmla="val 5926"/>
            </a:avLst>
          </a:prstGeom>
          <a:solidFill>
            <a:srgbClr val="EEF5F4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387D6B27-E7BA-4CBE-B310-4595A9479295}"/>
              </a:ext>
            </a:extLst>
          </p:cNvPr>
          <p:cNvSpPr>
            <a:spLocks noGrp="1"/>
          </p:cNvSpPr>
          <p:nvPr/>
        </p:nvSpPr>
        <p:spPr>
          <a:xfrm>
            <a:off x="1219200" y="2819400"/>
            <a:ext cx="36195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714"/>
          </a:bodyPr>
          <a:lstStyle/>
          <a:p>
            <a:pPr algn="l">
              <a:defRPr sz="1050" b="1">
                <a:solidFill>
                  <a:srgbClr val="168C8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168C8C"/>
                </a:solidFill>
                <a:latin typeface="Aptos"/>
                <a:ea typeface="Aptos"/>
                <a:cs typeface="Aptos"/>
              </a:rPr>
              <a:t>ÖRNEK</a:t>
            </a:r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C5348712-F024-49DD-9411-A282277171B9}"/>
              </a:ext>
            </a:extLst>
          </p:cNvPr>
          <p:cNvSpPr>
            <a:spLocks noGrp="1"/>
          </p:cNvSpPr>
          <p:nvPr/>
        </p:nvSpPr>
        <p:spPr>
          <a:xfrm>
            <a:off x="1219200" y="3276600"/>
            <a:ext cx="3638550" cy="1200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725" b="1">
                <a:solidFill>
                  <a:srgbClr val="243746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243746"/>
                </a:solidFill>
                <a:latin typeface="Aptos"/>
                <a:ea typeface="Aptos"/>
                <a:cs typeface="Aptos"/>
              </a:rPr>
              <a:t>Bir öğrenci iki saatini ders çalışmaya ayırırsa aynı sürede yapabileceği en değerli etkinlikten vazgeçer.</a:t>
            </a: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B88646A2-2D62-4ACF-9A97-EF7B17649D4D}"/>
              </a:ext>
            </a:extLst>
          </p:cNvPr>
          <p:cNvSpPr>
            <a:spLocks noGrp="1"/>
          </p:cNvSpPr>
          <p:nvPr/>
        </p:nvSpPr>
        <p:spPr>
          <a:xfrm>
            <a:off x="7029450" y="2571750"/>
            <a:ext cx="4191000" cy="2571750"/>
          </a:xfrm>
          <a:prstGeom prst="roundRect">
            <a:avLst>
              <a:gd name="adj" fmla="val 5926"/>
            </a:avLst>
          </a:prstGeom>
          <a:solidFill>
            <a:srgbClr val="F6F0E4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1" name="Dikdörtgen 10">
            <a:extLst>
              <a:ext uri="{FF2B5EF4-FFF2-40B4-BE49-F238E27FC236}">
                <a16:creationId xmlns:a16="http://schemas.microsoft.com/office/drawing/2014/main" id="{0DDA44AC-C355-4F32-A31C-D77FDDD12AA8}"/>
              </a:ext>
            </a:extLst>
          </p:cNvPr>
          <p:cNvSpPr>
            <a:spLocks noGrp="1"/>
          </p:cNvSpPr>
          <p:nvPr/>
        </p:nvSpPr>
        <p:spPr>
          <a:xfrm>
            <a:off x="7277100" y="2819400"/>
            <a:ext cx="36195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714"/>
          </a:bodyPr>
          <a:lstStyle/>
          <a:p>
            <a:pPr algn="l">
              <a:defRPr sz="1050" b="1">
                <a:solidFill>
                  <a:srgbClr val="D96C5F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D96C5F"/>
                </a:solidFill>
                <a:latin typeface="Aptos"/>
                <a:ea typeface="Aptos"/>
                <a:cs typeface="Aptos"/>
              </a:rPr>
              <a:t>KARAR ÖLÇÜTÜ</a:t>
            </a:r>
          </a:p>
        </p:txBody>
      </p:sp>
      <p:sp>
        <p:nvSpPr>
          <p:cNvPr id="12" name="Dikdörtgen 11">
            <a:extLst>
              <a:ext uri="{FF2B5EF4-FFF2-40B4-BE49-F238E27FC236}">
                <a16:creationId xmlns:a16="http://schemas.microsoft.com/office/drawing/2014/main" id="{8F8A2A9A-3F32-4098-85DC-999415A3B804}"/>
              </a:ext>
            </a:extLst>
          </p:cNvPr>
          <p:cNvSpPr>
            <a:spLocks noGrp="1"/>
          </p:cNvSpPr>
          <p:nvPr/>
        </p:nvSpPr>
        <p:spPr>
          <a:xfrm>
            <a:off x="7277100" y="3276600"/>
            <a:ext cx="3638550" cy="1200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725" b="1">
                <a:solidFill>
                  <a:srgbClr val="243746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243746"/>
                </a:solidFill>
                <a:latin typeface="Aptos"/>
                <a:ea typeface="Aptos"/>
                <a:cs typeface="Aptos"/>
              </a:rPr>
              <a:t>Bir faaliyetin marjinal faydası marjinal maliyetini aştığında faaliyeti artırmak rasyonel olabilir.</a:t>
            </a:r>
          </a:p>
        </p:txBody>
      </p:sp>
      <p:sp>
        <p:nvSpPr>
          <p:cNvPr id="13" name="Dikdörtgen 12">
            <a:extLst>
              <a:ext uri="{FF2B5EF4-FFF2-40B4-BE49-F238E27FC236}">
                <a16:creationId xmlns:a16="http://schemas.microsoft.com/office/drawing/2014/main" id="{934917D4-9A84-4931-8095-51D6395172F2}"/>
              </a:ext>
            </a:extLst>
          </p:cNvPr>
          <p:cNvSpPr>
            <a:spLocks noGrp="1"/>
          </p:cNvSpPr>
          <p:nvPr/>
        </p:nvSpPr>
        <p:spPr>
          <a:xfrm>
            <a:off x="685800" y="5562600"/>
            <a:ext cx="1082040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500" b="0">
                <a:solidFill>
                  <a:srgbClr val="5E7181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5E7181"/>
                </a:solidFill>
                <a:latin typeface="Aptos"/>
                <a:ea typeface="Aptos"/>
                <a:cs typeface="Aptos"/>
              </a:rPr>
              <a:t>Parasal ödeme bulunmasa bile zaman ve kaçırılan alternatifler maliyet yaratır.</a:t>
            </a:r>
          </a:p>
        </p:txBody>
      </p:sp>
    </p:spTree>
    <p:extLst>
      <p:ext uri="{BB962C8B-B14F-4D97-AF65-F5344CB8AC3E}">
        <p14:creationId xmlns:p14="http://schemas.microsoft.com/office/powerpoint/2010/main" val="10447557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ikdörtgen 9">
            <a:extLst>
              <a:ext uri="{FF2B5EF4-FFF2-40B4-BE49-F238E27FC236}">
                <a16:creationId xmlns:a16="http://schemas.microsoft.com/office/drawing/2014/main" id="{7D30DB25-0859-4F17-8A97-B7D76FAE5EB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33350"/>
          </a:xfrm>
          <a:prstGeom prst="rect">
            <a:avLst/>
          </a:prstGeom>
          <a:solidFill>
            <a:srgbClr val="168C8C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4EF16BFE-F86D-4E4C-A9D1-1D3F6D34DEDE}"/>
              </a:ext>
            </a:extLst>
          </p:cNvPr>
          <p:cNvSpPr>
            <a:spLocks noGrp="1"/>
          </p:cNvSpPr>
          <p:nvPr/>
        </p:nvSpPr>
        <p:spPr>
          <a:xfrm>
            <a:off x="647700" y="266700"/>
            <a:ext cx="171450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7619"/>
          </a:bodyPr>
          <a:lstStyle/>
          <a:p>
            <a:pPr algn="l">
              <a:defRPr sz="1050" b="1">
                <a:solidFill>
                  <a:srgbClr val="168C8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168C8C"/>
                </a:solidFill>
                <a:latin typeface="Aptos"/>
                <a:ea typeface="Aptos"/>
                <a:cs typeface="Aptos"/>
              </a:rPr>
              <a:t>AYRINTILI İNCELEME</a:t>
            </a:r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66DB7BA2-FF86-45B1-8E9C-9BEC1D6E3A92}"/>
              </a:ext>
            </a:extLst>
          </p:cNvPr>
          <p:cNvSpPr>
            <a:spLocks noGrp="1"/>
          </p:cNvSpPr>
          <p:nvPr/>
        </p:nvSpPr>
        <p:spPr>
          <a:xfrm>
            <a:off x="647700" y="552450"/>
            <a:ext cx="108966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550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Fırsat maliyeti: sayısal örnek</a:t>
            </a:r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91FEA845-3BB5-4556-9B06-3ED985F73EDE}"/>
              </a:ext>
            </a:extLst>
          </p:cNvPr>
          <p:cNvSpPr>
            <a:spLocks noGrp="1"/>
          </p:cNvSpPr>
          <p:nvPr/>
        </p:nvSpPr>
        <p:spPr>
          <a:xfrm>
            <a:off x="647700" y="1257300"/>
            <a:ext cx="10896600" cy="19050"/>
          </a:xfrm>
          <a:prstGeom prst="rect">
            <a:avLst/>
          </a:prstGeom>
          <a:solidFill>
            <a:srgbClr val="D7E1E7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C08C7EB6-1F2F-4476-BA37-06D8E818B3BC}"/>
              </a:ext>
            </a:extLst>
          </p:cNvPr>
          <p:cNvSpPr>
            <a:spLocks noGrp="1"/>
          </p:cNvSpPr>
          <p:nvPr/>
        </p:nvSpPr>
        <p:spPr>
          <a:xfrm>
            <a:off x="10953750" y="6400800"/>
            <a:ext cx="59055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 lnSpcReduction="10000"/>
          </a:bodyPr>
          <a:lstStyle/>
          <a:p>
            <a:pPr algn="r">
              <a:defRPr sz="900" b="0">
                <a:solidFill>
                  <a:srgbClr val="5E7181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5E7181"/>
                </a:solidFill>
                <a:latin typeface="Aptos"/>
                <a:ea typeface="Aptos"/>
                <a:cs typeface="Aptos"/>
              </a:rPr>
              <a:t>32</a:t>
            </a:r>
          </a:p>
        </p:txBody>
      </p:sp>
      <p:sp>
        <p:nvSpPr>
          <p:cNvPr id="6" name="Dikdörtgen 5">
            <a:extLst>
              <a:ext uri="{FF2B5EF4-FFF2-40B4-BE49-F238E27FC236}">
                <a16:creationId xmlns:a16="http://schemas.microsoft.com/office/drawing/2014/main" id="{31DBC3DF-3683-4A36-83B2-202630C1EA69}"/>
              </a:ext>
            </a:extLst>
          </p:cNvPr>
          <p:cNvSpPr>
            <a:spLocks noGrp="1"/>
          </p:cNvSpPr>
          <p:nvPr/>
        </p:nvSpPr>
        <p:spPr>
          <a:xfrm>
            <a:off x="685800" y="1485900"/>
            <a:ext cx="10820400" cy="495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800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Bir öğrenci pazar günü sekiz saatini üç farklı etkinlik arasında kullanacaktır.</a:t>
            </a:r>
          </a:p>
        </p:txBody>
      </p:sp>
      <p:graphicFrame>
        <p:nvGraphicFramePr>
          <p:cNvPr id="16" name="Tablo 15"/>
          <p:cNvGraphicFramePr/>
          <p:nvPr/>
        </p:nvGraphicFramePr>
        <p:xfrm>
          <a:off x="1524000" y="2286000"/>
          <a:ext cx="9144000" cy="2647952"/>
        </p:xfrm>
        <a:graphic>
          <a:graphicData uri="http://schemas.openxmlformats.org/drawingml/2006/table">
            <a:tbl>
              <a:tblPr/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61988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Seçenek</a:t>
                      </a:r>
                    </a:p>
                  </a:txBody>
                  <a:tcPr marL="114300" marR="114300" marT="76200" marB="76200" anchor="ctr">
                    <a:solidFill>
                      <a:srgbClr val="1732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Beklenen yarar</a:t>
                      </a:r>
                    </a:p>
                  </a:txBody>
                  <a:tcPr marL="114300" marR="114300" marT="76200" marB="76200" anchor="ctr">
                    <a:solidFill>
                      <a:srgbClr val="1732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Doğrudan maliyet</a:t>
                      </a:r>
                    </a:p>
                  </a:txBody>
                  <a:tcPr marL="114300" marR="114300" marT="76200" marB="76200" anchor="ctr">
                    <a:solidFill>
                      <a:srgbClr val="1732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1988"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Sınava hazırlanmak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Sınav başarısında artış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0 TL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1988"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Günlük işte çalışmak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1.200 TL gelir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100 TL ulaşım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1988"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Geziye katılmak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Dinlenme ve sosyal tatmin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750 TL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CE9D992E-3885-4E8F-B5ED-C6A6FCB61ED5}"/>
              </a:ext>
            </a:extLst>
          </p:cNvPr>
          <p:cNvSpPr>
            <a:spLocks noGrp="1"/>
          </p:cNvSpPr>
          <p:nvPr/>
        </p:nvSpPr>
        <p:spPr>
          <a:xfrm>
            <a:off x="1524000" y="5257800"/>
            <a:ext cx="9144000" cy="685800"/>
          </a:xfrm>
          <a:prstGeom prst="roundRect">
            <a:avLst>
              <a:gd name="adj" fmla="val 19444"/>
            </a:avLst>
          </a:prstGeom>
          <a:solidFill>
            <a:srgbClr val="EEF5F4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D3D38EB1-6D67-4018-8A86-67825BE817AA}"/>
              </a:ext>
            </a:extLst>
          </p:cNvPr>
          <p:cNvSpPr>
            <a:spLocks noGrp="1"/>
          </p:cNvSpPr>
          <p:nvPr/>
        </p:nvSpPr>
        <p:spPr>
          <a:xfrm>
            <a:off x="1752600" y="5334000"/>
            <a:ext cx="8686800" cy="533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6667" lnSpcReduction="10000"/>
          </a:bodyPr>
          <a:lstStyle/>
          <a:p>
            <a:pPr algn="ctr">
              <a:defRPr sz="1500" b="1">
                <a:solidFill>
                  <a:srgbClr val="168C8C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68C8C"/>
                </a:solidFill>
                <a:latin typeface="Aptos"/>
                <a:ea typeface="Aptos"/>
                <a:cs typeface="Aptos"/>
              </a:rPr>
              <a:t>Öğrenci sınava hazırlanmayı seçerse fırsat maliyeti, vazgeçilen seçenekler içindeki en değerli alternatifin net değeridir.</a:t>
            </a:r>
          </a:p>
        </p:txBody>
      </p:sp>
    </p:spTree>
    <p:extLst>
      <p:ext uri="{BB962C8B-B14F-4D97-AF65-F5344CB8AC3E}">
        <p14:creationId xmlns:p14="http://schemas.microsoft.com/office/powerpoint/2010/main" val="15432017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DD275A-E24D-C651-353C-CFD4750447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2">
            <a:extLst>
              <a:ext uri="{FF2B5EF4-FFF2-40B4-BE49-F238E27FC236}">
                <a16:creationId xmlns:a16="http://schemas.microsoft.com/office/drawing/2014/main" id="{B382B6AF-9BA5-E6C5-7AAA-068B4D74214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343400" y="84103"/>
            <a:ext cx="9616694" cy="680744"/>
          </a:xfrm>
        </p:spPr>
        <p:txBody>
          <a:bodyPr/>
          <a:lstStyle/>
          <a:p>
            <a:pPr>
              <a:defRPr/>
            </a:pPr>
            <a:r>
              <a:rPr lang="el-GR" sz="2800" b="1" dirty="0">
                <a:solidFill>
                  <a:srgbClr val="1C1C1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μῆλον τῆς Ἔριδος</a:t>
            </a:r>
            <a:endParaRPr lang="tr-TR" sz="2800" b="1" dirty="0">
              <a:solidFill>
                <a:srgbClr val="1C1C1C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67885FD4-53D3-FE75-FE1C-53C35C58E8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2988" y="730434"/>
            <a:ext cx="5526024" cy="5693710"/>
          </a:xfrm>
          <a:prstGeom prst="rect">
            <a:avLst/>
          </a:prstGeom>
        </p:spPr>
      </p:pic>
      <p:sp>
        <p:nvSpPr>
          <p:cNvPr id="6" name="Metin kutusu 5">
            <a:extLst>
              <a:ext uri="{FF2B5EF4-FFF2-40B4-BE49-F238E27FC236}">
                <a16:creationId xmlns:a16="http://schemas.microsoft.com/office/drawing/2014/main" id="{CC8F5856-0149-B872-05C6-7B4C2781FBC3}"/>
              </a:ext>
            </a:extLst>
          </p:cNvPr>
          <p:cNvSpPr txBox="1"/>
          <p:nvPr/>
        </p:nvSpPr>
        <p:spPr>
          <a:xfrm>
            <a:off x="2333244" y="6424144"/>
            <a:ext cx="75255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Judgement of Paris, fresco from Pompeii </a:t>
            </a:r>
            <a:r>
              <a:rPr lang="en-GB" dirty="0">
                <a:hlinkClick r:id="rId3" tooltip="Hera"/>
              </a:rPr>
              <a:t>Hera</a:t>
            </a:r>
            <a:r>
              <a:rPr lang="en-GB" dirty="0"/>
              <a:t>, </a:t>
            </a:r>
            <a:r>
              <a:rPr lang="en-GB" u="sng" dirty="0">
                <a:hlinkClick r:id="rId4"/>
              </a:rPr>
              <a:t>Athena</a:t>
            </a:r>
            <a:r>
              <a:rPr lang="tr-TR" u="sng" dirty="0"/>
              <a:t> ve </a:t>
            </a:r>
            <a:r>
              <a:rPr lang="en-GB" dirty="0"/>
              <a:t> </a:t>
            </a:r>
            <a:r>
              <a:rPr lang="en-GB" dirty="0">
                <a:hlinkClick r:id="rId5" tooltip="Aphrodite"/>
              </a:rPr>
              <a:t>Aphrodite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422160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Dikdörtgen 13">
            <a:extLst>
              <a:ext uri="{FF2B5EF4-FFF2-40B4-BE49-F238E27FC236}">
                <a16:creationId xmlns:a16="http://schemas.microsoft.com/office/drawing/2014/main" id="{BA8622BF-653A-4F92-A3E0-737D64B044A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33350"/>
          </a:xfrm>
          <a:prstGeom prst="rect">
            <a:avLst/>
          </a:prstGeom>
          <a:solidFill>
            <a:srgbClr val="168C8C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1F4292EC-0CF7-441D-A3C8-E27FAFFD2C84}"/>
              </a:ext>
            </a:extLst>
          </p:cNvPr>
          <p:cNvSpPr>
            <a:spLocks noGrp="1"/>
          </p:cNvSpPr>
          <p:nvPr/>
        </p:nvSpPr>
        <p:spPr>
          <a:xfrm>
            <a:off x="647700" y="266700"/>
            <a:ext cx="171450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7619"/>
          </a:bodyPr>
          <a:lstStyle/>
          <a:p>
            <a:pPr algn="l">
              <a:defRPr sz="1050" b="1">
                <a:solidFill>
                  <a:srgbClr val="168C8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168C8C"/>
                </a:solidFill>
                <a:latin typeface="Aptos"/>
                <a:ea typeface="Aptos"/>
                <a:cs typeface="Aptos"/>
              </a:rPr>
              <a:t>BÖLÜM 1</a:t>
            </a:r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E9C2CD1D-F8D1-4DF9-9849-E169FDE138E5}"/>
              </a:ext>
            </a:extLst>
          </p:cNvPr>
          <p:cNvSpPr>
            <a:spLocks noGrp="1"/>
          </p:cNvSpPr>
          <p:nvPr/>
        </p:nvSpPr>
        <p:spPr>
          <a:xfrm>
            <a:off x="647700" y="552450"/>
            <a:ext cx="108966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550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Üretim olanakları eğrisi</a:t>
            </a:r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5C8B0786-BAC6-4A15-AABA-9BB1FD0460E9}"/>
              </a:ext>
            </a:extLst>
          </p:cNvPr>
          <p:cNvSpPr>
            <a:spLocks noGrp="1"/>
          </p:cNvSpPr>
          <p:nvPr/>
        </p:nvSpPr>
        <p:spPr>
          <a:xfrm>
            <a:off x="647700" y="1257300"/>
            <a:ext cx="10896600" cy="19050"/>
          </a:xfrm>
          <a:prstGeom prst="rect">
            <a:avLst/>
          </a:prstGeom>
          <a:solidFill>
            <a:srgbClr val="D7E1E7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47107B8D-80BC-48C1-99D3-62803508D2B7}"/>
              </a:ext>
            </a:extLst>
          </p:cNvPr>
          <p:cNvSpPr>
            <a:spLocks noGrp="1"/>
          </p:cNvSpPr>
          <p:nvPr/>
        </p:nvSpPr>
        <p:spPr>
          <a:xfrm>
            <a:off x="10953750" y="6400800"/>
            <a:ext cx="59055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 lnSpcReduction="10000"/>
          </a:bodyPr>
          <a:lstStyle/>
          <a:p>
            <a:pPr algn="r">
              <a:defRPr sz="900" b="0">
                <a:solidFill>
                  <a:srgbClr val="5E7181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5E7181"/>
                </a:solidFill>
                <a:latin typeface="Aptos"/>
                <a:ea typeface="Aptos"/>
                <a:cs typeface="Aptos"/>
              </a:rPr>
              <a:t>14</a:t>
            </a:r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38F6015A-3A77-4337-9E86-1ABEF73CD062}"/>
              </a:ext>
            </a:extLst>
          </p:cNvPr>
          <p:cNvSpPr>
            <a:spLocks noGrp="1"/>
          </p:cNvSpPr>
          <p:nvPr/>
        </p:nvSpPr>
        <p:spPr>
          <a:xfrm>
            <a:off x="7810500" y="1657350"/>
            <a:ext cx="3333750" cy="1200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502"/>
          </a:bodyPr>
          <a:lstStyle/>
          <a:p>
            <a:pPr algn="l">
              <a:defRPr sz="1650" b="1">
                <a:solidFill>
                  <a:srgbClr val="243746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243746"/>
                </a:solidFill>
                <a:latin typeface="Aptos"/>
                <a:ea typeface="Aptos"/>
                <a:cs typeface="Aptos"/>
              </a:rPr>
              <a:t>Üretim olanakları eğrisi, mevcut kaynaklar ve teknolojiyle üretilebilecek en yüksek iki mal bileşimlerini gösterir.</a:t>
            </a: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115A2325-8CD3-42BE-81F7-CD776F54877D}"/>
              </a:ext>
            </a:extLst>
          </p:cNvPr>
          <p:cNvSpPr>
            <a:spLocks noGrp="1"/>
          </p:cNvSpPr>
          <p:nvPr/>
        </p:nvSpPr>
        <p:spPr>
          <a:xfrm>
            <a:off x="7810500" y="3143250"/>
            <a:ext cx="142875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4444" lnSpcReduction="10000"/>
          </a:bodyPr>
          <a:lstStyle/>
          <a:p>
            <a:pPr algn="l">
              <a:defRPr sz="1350" b="1">
                <a:solidFill>
                  <a:srgbClr val="168C8C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68C8C"/>
                </a:solidFill>
                <a:latin typeface="Aptos"/>
                <a:ea typeface="Aptos"/>
                <a:cs typeface="Aptos"/>
              </a:rPr>
              <a:t>Eğri üzeri</a:t>
            </a:r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11A382AF-2B5F-46E5-93F9-33BFB3E10A4F}"/>
              </a:ext>
            </a:extLst>
          </p:cNvPr>
          <p:cNvSpPr>
            <a:spLocks noGrp="1"/>
          </p:cNvSpPr>
          <p:nvPr/>
        </p:nvSpPr>
        <p:spPr>
          <a:xfrm>
            <a:off x="7810500" y="3448050"/>
            <a:ext cx="28575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500" lnSpcReduction="10000"/>
          </a:bodyPr>
          <a:lstStyle/>
          <a:p>
            <a:pPr algn="l">
              <a:defRPr sz="1500" b="0">
                <a:solidFill>
                  <a:srgbClr val="243746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43746"/>
                </a:solidFill>
                <a:latin typeface="Aptos"/>
                <a:ea typeface="Aptos"/>
                <a:cs typeface="Aptos"/>
              </a:rPr>
              <a:t>Etkin üretim</a:t>
            </a:r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C39CBF1D-9911-4A23-92E3-ABFFF9ECB686}"/>
              </a:ext>
            </a:extLst>
          </p:cNvPr>
          <p:cNvSpPr>
            <a:spLocks noGrp="1"/>
          </p:cNvSpPr>
          <p:nvPr/>
        </p:nvSpPr>
        <p:spPr>
          <a:xfrm>
            <a:off x="7810500" y="3943350"/>
            <a:ext cx="142875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4444" lnSpcReduction="10000"/>
          </a:bodyPr>
          <a:lstStyle/>
          <a:p>
            <a:pPr algn="l">
              <a:defRPr sz="1350" b="1">
                <a:solidFill>
                  <a:srgbClr val="D96C5F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D96C5F"/>
                </a:solidFill>
                <a:latin typeface="Aptos"/>
                <a:ea typeface="Aptos"/>
                <a:cs typeface="Aptos"/>
              </a:rPr>
              <a:t>Eğrinin içi</a:t>
            </a:r>
          </a:p>
        </p:txBody>
      </p:sp>
      <p:sp>
        <p:nvSpPr>
          <p:cNvPr id="11" name="Dikdörtgen 10">
            <a:extLst>
              <a:ext uri="{FF2B5EF4-FFF2-40B4-BE49-F238E27FC236}">
                <a16:creationId xmlns:a16="http://schemas.microsoft.com/office/drawing/2014/main" id="{2CF1E6E3-7E1B-4123-8783-809A4D45D310}"/>
              </a:ext>
            </a:extLst>
          </p:cNvPr>
          <p:cNvSpPr>
            <a:spLocks noGrp="1"/>
          </p:cNvSpPr>
          <p:nvPr/>
        </p:nvSpPr>
        <p:spPr>
          <a:xfrm>
            <a:off x="7810500" y="4248150"/>
            <a:ext cx="314325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500" b="0">
                <a:solidFill>
                  <a:srgbClr val="243746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43746"/>
                </a:solidFill>
                <a:latin typeface="Aptos"/>
                <a:ea typeface="Aptos"/>
                <a:cs typeface="Aptos"/>
              </a:rPr>
              <a:t>Atıl kaynak veya etkinsizlik</a:t>
            </a:r>
          </a:p>
        </p:txBody>
      </p:sp>
      <p:sp>
        <p:nvSpPr>
          <p:cNvPr id="12" name="Dikdörtgen 11">
            <a:extLst>
              <a:ext uri="{FF2B5EF4-FFF2-40B4-BE49-F238E27FC236}">
                <a16:creationId xmlns:a16="http://schemas.microsoft.com/office/drawing/2014/main" id="{A9DCA997-8AC9-4509-8D5C-30A4324EF0B6}"/>
              </a:ext>
            </a:extLst>
          </p:cNvPr>
          <p:cNvSpPr>
            <a:spLocks noGrp="1"/>
          </p:cNvSpPr>
          <p:nvPr/>
        </p:nvSpPr>
        <p:spPr>
          <a:xfrm>
            <a:off x="7810500" y="4914900"/>
            <a:ext cx="142875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4444" lnSpcReduction="10000"/>
          </a:bodyPr>
          <a:lstStyle/>
          <a:p>
            <a:pPr algn="l">
              <a:defRPr sz="1350" b="1">
                <a:solidFill>
                  <a:srgbClr val="D9A441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D9A441"/>
                </a:solidFill>
                <a:latin typeface="Aptos"/>
                <a:ea typeface="Aptos"/>
                <a:cs typeface="Aptos"/>
              </a:rPr>
              <a:t>Eğrinin dışı</a:t>
            </a:r>
          </a:p>
        </p:txBody>
      </p:sp>
      <p:sp>
        <p:nvSpPr>
          <p:cNvPr id="13" name="Dikdörtgen 12">
            <a:extLst>
              <a:ext uri="{FF2B5EF4-FFF2-40B4-BE49-F238E27FC236}">
                <a16:creationId xmlns:a16="http://schemas.microsoft.com/office/drawing/2014/main" id="{56D913A1-44AD-41EA-A6DC-700000A12832}"/>
              </a:ext>
            </a:extLst>
          </p:cNvPr>
          <p:cNvSpPr>
            <a:spLocks noGrp="1"/>
          </p:cNvSpPr>
          <p:nvPr/>
        </p:nvSpPr>
        <p:spPr>
          <a:xfrm>
            <a:off x="7810500" y="5219700"/>
            <a:ext cx="314325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500" b="0">
                <a:solidFill>
                  <a:srgbClr val="243746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43746"/>
                </a:solidFill>
                <a:latin typeface="Aptos"/>
                <a:ea typeface="Aptos"/>
                <a:cs typeface="Aptos"/>
              </a:rPr>
              <a:t>Mevcut koşullarda erişilemez</a:t>
            </a:r>
          </a:p>
        </p:txBody>
      </p:sp>
      <p:pic>
        <p:nvPicPr>
          <p:cNvPr id="15" name="Resim 14">
            <a:extLst>
              <a:ext uri="{FF2B5EF4-FFF2-40B4-BE49-F238E27FC236}">
                <a16:creationId xmlns:a16="http://schemas.microsoft.com/office/drawing/2014/main" id="{35B65D85-718B-82B0-57A1-90FB1D631A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0660" y="1542981"/>
            <a:ext cx="5021580" cy="5067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0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ikdörtgen 10">
            <a:extLst>
              <a:ext uri="{FF2B5EF4-FFF2-40B4-BE49-F238E27FC236}">
                <a16:creationId xmlns:a16="http://schemas.microsoft.com/office/drawing/2014/main" id="{81C0F1D0-951B-4F1B-BB0E-3D888002622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33350"/>
          </a:xfrm>
          <a:prstGeom prst="rect">
            <a:avLst/>
          </a:prstGeom>
          <a:solidFill>
            <a:srgbClr val="168C8C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0FB77E2E-AFF8-4611-B5AD-8A6971F187EB}"/>
              </a:ext>
            </a:extLst>
          </p:cNvPr>
          <p:cNvSpPr>
            <a:spLocks noGrp="1"/>
          </p:cNvSpPr>
          <p:nvPr/>
        </p:nvSpPr>
        <p:spPr>
          <a:xfrm>
            <a:off x="647700" y="266700"/>
            <a:ext cx="171450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7619"/>
          </a:bodyPr>
          <a:lstStyle/>
          <a:p>
            <a:pPr algn="l">
              <a:defRPr sz="1050" b="1">
                <a:solidFill>
                  <a:srgbClr val="168C8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168C8C"/>
                </a:solidFill>
                <a:latin typeface="Aptos"/>
                <a:ea typeface="Aptos"/>
                <a:cs typeface="Aptos"/>
              </a:rPr>
              <a:t>BÖLÜM 1</a:t>
            </a:r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D4527CBC-16AF-4A70-9994-2E1FACCF496F}"/>
              </a:ext>
            </a:extLst>
          </p:cNvPr>
          <p:cNvSpPr>
            <a:spLocks noGrp="1"/>
          </p:cNvSpPr>
          <p:nvPr/>
        </p:nvSpPr>
        <p:spPr>
          <a:xfrm>
            <a:off x="647700" y="552450"/>
            <a:ext cx="108966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550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Üretim kapasitesindeki değişimler</a:t>
            </a:r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701FC9D3-300D-462A-99D0-3817DBFA048C}"/>
              </a:ext>
            </a:extLst>
          </p:cNvPr>
          <p:cNvSpPr>
            <a:spLocks noGrp="1"/>
          </p:cNvSpPr>
          <p:nvPr/>
        </p:nvSpPr>
        <p:spPr>
          <a:xfrm>
            <a:off x="647700" y="1257300"/>
            <a:ext cx="10896600" cy="19050"/>
          </a:xfrm>
          <a:prstGeom prst="rect">
            <a:avLst/>
          </a:prstGeom>
          <a:solidFill>
            <a:srgbClr val="D7E1E7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993BCD1E-7E96-4C33-AC45-D27889156BB0}"/>
              </a:ext>
            </a:extLst>
          </p:cNvPr>
          <p:cNvSpPr>
            <a:spLocks noGrp="1"/>
          </p:cNvSpPr>
          <p:nvPr/>
        </p:nvSpPr>
        <p:spPr>
          <a:xfrm>
            <a:off x="10953750" y="6400800"/>
            <a:ext cx="59055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 lnSpcReduction="10000"/>
          </a:bodyPr>
          <a:lstStyle/>
          <a:p>
            <a:pPr algn="r">
              <a:defRPr sz="900" b="0">
                <a:solidFill>
                  <a:srgbClr val="5E7181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5E7181"/>
                </a:solidFill>
                <a:latin typeface="Aptos"/>
                <a:ea typeface="Aptos"/>
                <a:cs typeface="Aptos"/>
              </a:rPr>
              <a:t>15</a:t>
            </a:r>
          </a:p>
        </p:txBody>
      </p:sp>
      <p:graphicFrame>
        <p:nvGraphicFramePr>
          <p:cNvPr id="16" name="Chart"/>
          <p:cNvGraphicFramePr/>
          <p:nvPr/>
        </p:nvGraphicFramePr>
        <p:xfrm>
          <a:off x="685800" y="1619250"/>
          <a:ext cx="6858000" cy="4095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Dikdörtgen 6">
            <a:extLst>
              <a:ext uri="{FF2B5EF4-FFF2-40B4-BE49-F238E27FC236}">
                <a16:creationId xmlns:a16="http://schemas.microsoft.com/office/drawing/2014/main" id="{7417C04F-176A-4046-88AF-F96B7D48CCF6}"/>
              </a:ext>
            </a:extLst>
          </p:cNvPr>
          <p:cNvSpPr>
            <a:spLocks noGrp="1"/>
          </p:cNvSpPr>
          <p:nvPr/>
        </p:nvSpPr>
        <p:spPr>
          <a:xfrm>
            <a:off x="8096250" y="1809750"/>
            <a:ext cx="257175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924" lnSpcReduction="10000"/>
          </a:bodyPr>
          <a:lstStyle/>
          <a:p>
            <a:pPr algn="l">
              <a:defRPr sz="1650" b="1">
                <a:solidFill>
                  <a:srgbClr val="D9A44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D9A441"/>
                </a:solidFill>
                <a:latin typeface="Aptos"/>
                <a:ea typeface="Aptos"/>
                <a:cs typeface="Aptos"/>
              </a:rPr>
              <a:t>Dışa kayma</a:t>
            </a: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57A6DAFC-5A44-4EB4-9E42-DA8C28B5B823}"/>
              </a:ext>
            </a:extLst>
          </p:cNvPr>
          <p:cNvSpPr>
            <a:spLocks noGrp="1"/>
          </p:cNvSpPr>
          <p:nvPr/>
        </p:nvSpPr>
        <p:spPr>
          <a:xfrm>
            <a:off x="8096250" y="2228850"/>
            <a:ext cx="3143250" cy="1066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500" b="0">
                <a:solidFill>
                  <a:srgbClr val="243746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43746"/>
                </a:solidFill>
                <a:latin typeface="Aptos"/>
                <a:ea typeface="Aptos"/>
                <a:cs typeface="Aptos"/>
              </a:rPr>
              <a:t>Kaynak artışı, teknolojik ilerleme ve verimlilik artışı üretim kapasitesini genişletir.</a:t>
            </a:r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AA417329-47FC-4629-84B5-51FE0212C446}"/>
              </a:ext>
            </a:extLst>
          </p:cNvPr>
          <p:cNvSpPr>
            <a:spLocks noGrp="1"/>
          </p:cNvSpPr>
          <p:nvPr/>
        </p:nvSpPr>
        <p:spPr>
          <a:xfrm>
            <a:off x="8096250" y="3695700"/>
            <a:ext cx="257175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924" lnSpcReduction="10000"/>
          </a:bodyPr>
          <a:lstStyle/>
          <a:p>
            <a:pPr algn="l">
              <a:defRPr sz="1650" b="1">
                <a:solidFill>
                  <a:srgbClr val="D96C5F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D96C5F"/>
                </a:solidFill>
                <a:latin typeface="Aptos"/>
                <a:ea typeface="Aptos"/>
                <a:cs typeface="Aptos"/>
              </a:rPr>
              <a:t>İçe kayma</a:t>
            </a:r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2A9725A7-92D2-4D29-A82E-0F097FF99D26}"/>
              </a:ext>
            </a:extLst>
          </p:cNvPr>
          <p:cNvSpPr>
            <a:spLocks noGrp="1"/>
          </p:cNvSpPr>
          <p:nvPr/>
        </p:nvSpPr>
        <p:spPr>
          <a:xfrm>
            <a:off x="8096250" y="4114800"/>
            <a:ext cx="3143250" cy="990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500" b="0">
                <a:solidFill>
                  <a:srgbClr val="243746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43746"/>
                </a:solidFill>
                <a:latin typeface="Aptos"/>
                <a:ea typeface="Aptos"/>
                <a:cs typeface="Aptos"/>
              </a:rPr>
              <a:t>Savaş, doğal afet veya sermaye kaybı üretim kapasitesini daraltabilir.</a:t>
            </a:r>
          </a:p>
        </p:txBody>
      </p:sp>
    </p:spTree>
    <p:extLst>
      <p:ext uri="{BB962C8B-B14F-4D97-AF65-F5344CB8AC3E}">
        <p14:creationId xmlns:p14="http://schemas.microsoft.com/office/powerpoint/2010/main" val="1689460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ikdörtgen 10">
            <a:extLst>
              <a:ext uri="{FF2B5EF4-FFF2-40B4-BE49-F238E27FC236}">
                <a16:creationId xmlns:a16="http://schemas.microsoft.com/office/drawing/2014/main" id="{F4794E81-6C7A-447E-B658-1834FD46D35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33350"/>
          </a:xfrm>
          <a:prstGeom prst="rect">
            <a:avLst/>
          </a:prstGeom>
          <a:solidFill>
            <a:srgbClr val="168C8C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237269D0-C1A2-466B-B06D-12269F0FC593}"/>
              </a:ext>
            </a:extLst>
          </p:cNvPr>
          <p:cNvSpPr>
            <a:spLocks noGrp="1"/>
          </p:cNvSpPr>
          <p:nvPr/>
        </p:nvSpPr>
        <p:spPr>
          <a:xfrm>
            <a:off x="647700" y="266700"/>
            <a:ext cx="171450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7619"/>
          </a:bodyPr>
          <a:lstStyle/>
          <a:p>
            <a:pPr algn="l">
              <a:defRPr sz="1050" b="1">
                <a:solidFill>
                  <a:srgbClr val="168C8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168C8C"/>
                </a:solidFill>
                <a:latin typeface="Aptos"/>
                <a:ea typeface="Aptos"/>
                <a:cs typeface="Aptos"/>
              </a:rPr>
              <a:t>AYRINTILI İNCELEME</a:t>
            </a:r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E727C2D1-273B-4CA7-88A7-993B3DE9698E}"/>
              </a:ext>
            </a:extLst>
          </p:cNvPr>
          <p:cNvSpPr>
            <a:spLocks noGrp="1"/>
          </p:cNvSpPr>
          <p:nvPr/>
        </p:nvSpPr>
        <p:spPr>
          <a:xfrm>
            <a:off x="647700" y="552450"/>
            <a:ext cx="108966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550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Üretim olanakları ve artan fırsat maliyeti</a:t>
            </a:r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23CE339F-564D-40BF-84B5-B1C410790BE5}"/>
              </a:ext>
            </a:extLst>
          </p:cNvPr>
          <p:cNvSpPr>
            <a:spLocks noGrp="1"/>
          </p:cNvSpPr>
          <p:nvPr/>
        </p:nvSpPr>
        <p:spPr>
          <a:xfrm>
            <a:off x="647700" y="1257300"/>
            <a:ext cx="10896600" cy="19050"/>
          </a:xfrm>
          <a:prstGeom prst="rect">
            <a:avLst/>
          </a:prstGeom>
          <a:solidFill>
            <a:srgbClr val="D7E1E7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5C17AB32-F48B-4CB2-A4EB-5313BE09C864}"/>
              </a:ext>
            </a:extLst>
          </p:cNvPr>
          <p:cNvSpPr>
            <a:spLocks noGrp="1"/>
          </p:cNvSpPr>
          <p:nvPr/>
        </p:nvSpPr>
        <p:spPr>
          <a:xfrm>
            <a:off x="10953750" y="6400800"/>
            <a:ext cx="59055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 lnSpcReduction="10000"/>
          </a:bodyPr>
          <a:lstStyle/>
          <a:p>
            <a:pPr algn="r">
              <a:defRPr sz="900" b="0">
                <a:solidFill>
                  <a:srgbClr val="5E7181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5E7181"/>
                </a:solidFill>
                <a:latin typeface="Aptos"/>
                <a:ea typeface="Aptos"/>
                <a:cs typeface="Aptos"/>
              </a:rPr>
              <a:t>35</a:t>
            </a:r>
          </a:p>
        </p:txBody>
      </p:sp>
      <p:graphicFrame>
        <p:nvGraphicFramePr>
          <p:cNvPr id="16" name="Tablo 15"/>
          <p:cNvGraphicFramePr/>
          <p:nvPr/>
        </p:nvGraphicFramePr>
        <p:xfrm>
          <a:off x="685800" y="1524000"/>
          <a:ext cx="7239000" cy="4095749"/>
        </p:xfrm>
        <a:graphic>
          <a:graphicData uri="http://schemas.openxmlformats.org/drawingml/2006/table">
            <a:tbl>
              <a:tblPr/>
              <a:tblGrid>
                <a:gridCol w="15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28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28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57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85107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Üretim noktası</a:t>
                      </a:r>
                    </a:p>
                  </a:txBody>
                  <a:tcPr marL="114300" marR="114300" marT="76200" marB="76200" anchor="ctr">
                    <a:solidFill>
                      <a:srgbClr val="1732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Buğday</a:t>
                      </a:r>
                    </a:p>
                  </a:txBody>
                  <a:tcPr marL="114300" marR="114300" marT="76200" marB="76200" anchor="ctr">
                    <a:solidFill>
                      <a:srgbClr val="1732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Elbise</a:t>
                      </a:r>
                    </a:p>
                  </a:txBody>
                  <a:tcPr marL="114300" marR="114300" marT="76200" marB="76200" anchor="ctr">
                    <a:solidFill>
                      <a:srgbClr val="1732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10 elbiselik artışın buğday maliyeti</a:t>
                      </a:r>
                    </a:p>
                  </a:txBody>
                  <a:tcPr marL="114300" marR="114300" marT="76200" marB="76200" anchor="ctr">
                    <a:solidFill>
                      <a:srgbClr val="1732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5107"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A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100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0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-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5107"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B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95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10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5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5107"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C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85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20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10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5107"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D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68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30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17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5107"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E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42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40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26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85107"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F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0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50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42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Dikdörtgen 6">
            <a:extLst>
              <a:ext uri="{FF2B5EF4-FFF2-40B4-BE49-F238E27FC236}">
                <a16:creationId xmlns:a16="http://schemas.microsoft.com/office/drawing/2014/main" id="{1BFAB3A5-E56D-4AEB-8816-942152DAD122}"/>
              </a:ext>
            </a:extLst>
          </p:cNvPr>
          <p:cNvSpPr>
            <a:spLocks noGrp="1"/>
          </p:cNvSpPr>
          <p:nvPr/>
        </p:nvSpPr>
        <p:spPr>
          <a:xfrm>
            <a:off x="8343900" y="1809750"/>
            <a:ext cx="276225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4650" lnSpcReduction="10000"/>
          </a:bodyPr>
          <a:lstStyle/>
          <a:p>
            <a:pPr algn="l"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Kaynakların üretim alanlarına uygunluğu aynı değildir.</a:t>
            </a: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AE044F93-B42C-4E29-AC80-2A3F7972D291}"/>
              </a:ext>
            </a:extLst>
          </p:cNvPr>
          <p:cNvSpPr>
            <a:spLocks noGrp="1"/>
          </p:cNvSpPr>
          <p:nvPr/>
        </p:nvSpPr>
        <p:spPr>
          <a:xfrm>
            <a:off x="8343900" y="2762250"/>
            <a:ext cx="2857500" cy="1657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500" b="0">
                <a:solidFill>
                  <a:srgbClr val="243746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43746"/>
                </a:solidFill>
                <a:latin typeface="Aptos"/>
                <a:ea typeface="Aptos"/>
                <a:cs typeface="Aptos"/>
              </a:rPr>
              <a:t>Elbise üretimi arttıkça bu alana daha az uygun kaynaklar da kullanılır. Bu nedenle vazgeçilen buğday miktarı giderek yükselir.</a:t>
            </a: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DABE501A-02BC-4778-B127-6C11ABF32DFF}"/>
              </a:ext>
            </a:extLst>
          </p:cNvPr>
          <p:cNvSpPr>
            <a:spLocks noGrp="1"/>
          </p:cNvSpPr>
          <p:nvPr/>
        </p:nvSpPr>
        <p:spPr>
          <a:xfrm>
            <a:off x="8343900" y="4838700"/>
            <a:ext cx="2857500" cy="914400"/>
          </a:xfrm>
          <a:prstGeom prst="roundRect">
            <a:avLst>
              <a:gd name="adj" fmla="val 14583"/>
            </a:avLst>
          </a:prstGeom>
          <a:solidFill>
            <a:srgbClr val="F6F0E4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7DF5063F-0DF2-447C-B1E1-0A15CF0F3F34}"/>
              </a:ext>
            </a:extLst>
          </p:cNvPr>
          <p:cNvSpPr>
            <a:spLocks noGrp="1"/>
          </p:cNvSpPr>
          <p:nvPr/>
        </p:nvSpPr>
        <p:spPr>
          <a:xfrm>
            <a:off x="8515350" y="4933950"/>
            <a:ext cx="2514600" cy="723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722" lnSpcReduction="10000"/>
          </a:bodyPr>
          <a:lstStyle/>
          <a:p>
            <a:pPr algn="ctr">
              <a:defRPr sz="1500" b="1">
                <a:solidFill>
                  <a:srgbClr val="D96C5F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D96C5F"/>
                </a:solidFill>
                <a:latin typeface="Aptos"/>
                <a:ea typeface="Aptos"/>
                <a:cs typeface="Aptos"/>
              </a:rPr>
              <a:t>Eğrinin dışbükey biçimi artan fırsat maliyetini gösterir.</a:t>
            </a:r>
          </a:p>
        </p:txBody>
      </p:sp>
    </p:spTree>
    <p:extLst>
      <p:ext uri="{BB962C8B-B14F-4D97-AF65-F5344CB8AC3E}">
        <p14:creationId xmlns:p14="http://schemas.microsoft.com/office/powerpoint/2010/main" val="98683690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ikdörtgen 12">
            <a:extLst>
              <a:ext uri="{FF2B5EF4-FFF2-40B4-BE49-F238E27FC236}">
                <a16:creationId xmlns:a16="http://schemas.microsoft.com/office/drawing/2014/main" id="{FAC03164-0018-491C-951C-2D34418BCB0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33350"/>
          </a:xfrm>
          <a:prstGeom prst="rect">
            <a:avLst/>
          </a:prstGeom>
          <a:solidFill>
            <a:srgbClr val="168C8C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952AF4F9-9CF6-49D8-9709-122CA5B4B7B2}"/>
              </a:ext>
            </a:extLst>
          </p:cNvPr>
          <p:cNvSpPr>
            <a:spLocks noGrp="1"/>
          </p:cNvSpPr>
          <p:nvPr/>
        </p:nvSpPr>
        <p:spPr>
          <a:xfrm>
            <a:off x="647700" y="266700"/>
            <a:ext cx="171450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7619"/>
          </a:bodyPr>
          <a:lstStyle/>
          <a:p>
            <a:pPr algn="l">
              <a:defRPr sz="1050" b="1">
                <a:solidFill>
                  <a:srgbClr val="168C8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168C8C"/>
                </a:solidFill>
                <a:latin typeface="Aptos"/>
                <a:ea typeface="Aptos"/>
                <a:cs typeface="Aptos"/>
              </a:rPr>
              <a:t>BÖLÜM 1</a:t>
            </a:r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59BC1BA0-5A7E-49A8-A83C-178FE65B2B97}"/>
              </a:ext>
            </a:extLst>
          </p:cNvPr>
          <p:cNvSpPr>
            <a:spLocks noGrp="1"/>
          </p:cNvSpPr>
          <p:nvPr/>
        </p:nvSpPr>
        <p:spPr>
          <a:xfrm>
            <a:off x="647700" y="552450"/>
            <a:ext cx="108966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550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Mutlak üstünlük: Türkiye ve Almanya</a:t>
            </a:r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BE41BF2B-A8CB-49A3-8BC2-7C1455199928}"/>
              </a:ext>
            </a:extLst>
          </p:cNvPr>
          <p:cNvSpPr>
            <a:spLocks noGrp="1"/>
          </p:cNvSpPr>
          <p:nvPr/>
        </p:nvSpPr>
        <p:spPr>
          <a:xfrm>
            <a:off x="647700" y="1257300"/>
            <a:ext cx="10896600" cy="19050"/>
          </a:xfrm>
          <a:prstGeom prst="rect">
            <a:avLst/>
          </a:prstGeom>
          <a:solidFill>
            <a:srgbClr val="D7E1E7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5B552364-D982-4A9F-A839-DDC9C7922298}"/>
              </a:ext>
            </a:extLst>
          </p:cNvPr>
          <p:cNvSpPr>
            <a:spLocks noGrp="1"/>
          </p:cNvSpPr>
          <p:nvPr/>
        </p:nvSpPr>
        <p:spPr>
          <a:xfrm>
            <a:off x="10953750" y="6400800"/>
            <a:ext cx="59055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 lnSpcReduction="10000"/>
          </a:bodyPr>
          <a:lstStyle/>
          <a:p>
            <a:pPr algn="r">
              <a:defRPr sz="900" b="0">
                <a:solidFill>
                  <a:srgbClr val="5E7181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5E7181"/>
                </a:solidFill>
                <a:latin typeface="Aptos"/>
                <a:ea typeface="Aptos"/>
                <a:cs typeface="Aptos"/>
              </a:rPr>
              <a:t>16</a:t>
            </a:r>
          </a:p>
        </p:txBody>
      </p:sp>
      <p:graphicFrame>
        <p:nvGraphicFramePr>
          <p:cNvPr id="18" name="Tablo 17"/>
          <p:cNvGraphicFramePr/>
          <p:nvPr/>
        </p:nvGraphicFramePr>
        <p:xfrm>
          <a:off x="685800" y="1657350"/>
          <a:ext cx="6191250" cy="2114550"/>
        </p:xfrm>
        <a:graphic>
          <a:graphicData uri="http://schemas.openxmlformats.org/drawingml/2006/table">
            <a:tbl>
              <a:tblPr/>
              <a:tblGrid>
                <a:gridCol w="2000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95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95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04850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Ülke</a:t>
                      </a:r>
                    </a:p>
                  </a:txBody>
                  <a:tcPr marL="114300" marR="114300" marT="76200" marB="76200" anchor="ctr">
                    <a:solidFill>
                      <a:srgbClr val="1732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Tekstil (birim/işçi)</a:t>
                      </a:r>
                    </a:p>
                  </a:txBody>
                  <a:tcPr marL="114300" marR="114300" marT="76200" marB="76200" anchor="ctr">
                    <a:solidFill>
                      <a:srgbClr val="1732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Otomobil (birim/işçi)</a:t>
                      </a:r>
                    </a:p>
                  </a:txBody>
                  <a:tcPr marL="114300" marR="114300" marT="76200" marB="76200" anchor="ctr">
                    <a:solidFill>
                      <a:srgbClr val="1732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4850"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Türkiye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80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10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4850"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Almanya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40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20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" name="Dikdörtgen 6">
            <a:extLst>
              <a:ext uri="{FF2B5EF4-FFF2-40B4-BE49-F238E27FC236}">
                <a16:creationId xmlns:a16="http://schemas.microsoft.com/office/drawing/2014/main" id="{D7AA7ECC-558B-4F2E-850F-C5C44A8F13E3}"/>
              </a:ext>
            </a:extLst>
          </p:cNvPr>
          <p:cNvSpPr>
            <a:spLocks noGrp="1"/>
          </p:cNvSpPr>
          <p:nvPr/>
        </p:nvSpPr>
        <p:spPr>
          <a:xfrm>
            <a:off x="7543800" y="1733550"/>
            <a:ext cx="323850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8611" lnSpcReduction="10000"/>
          </a:bodyPr>
          <a:lstStyle/>
          <a:p>
            <a:pPr algn="l">
              <a:defRPr sz="1800" b="1">
                <a:solidFill>
                  <a:srgbClr val="168C8C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168C8C"/>
                </a:solidFill>
                <a:latin typeface="Aptos"/>
                <a:ea typeface="Aptos"/>
                <a:cs typeface="Aptos"/>
              </a:rPr>
              <a:t>Türkiye</a:t>
            </a: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03ADE7DB-1CAA-4105-9F41-B91D7481A325}"/>
              </a:ext>
            </a:extLst>
          </p:cNvPr>
          <p:cNvSpPr>
            <a:spLocks noGrp="1"/>
          </p:cNvSpPr>
          <p:nvPr/>
        </p:nvSpPr>
        <p:spPr>
          <a:xfrm>
            <a:off x="7543800" y="2133600"/>
            <a:ext cx="3429000" cy="857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500" b="0">
                <a:solidFill>
                  <a:srgbClr val="243746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43746"/>
                </a:solidFill>
                <a:latin typeface="Aptos"/>
                <a:ea typeface="Aptos"/>
                <a:cs typeface="Aptos"/>
              </a:rPr>
              <a:t>Tekstilde bir işçiyle daha fazla üretim yaptığı için mutlak üstünlüğe sahiptir.</a:t>
            </a:r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DC07095C-5BB1-43EE-9560-D1C77995C7FC}"/>
              </a:ext>
            </a:extLst>
          </p:cNvPr>
          <p:cNvSpPr>
            <a:spLocks noGrp="1"/>
          </p:cNvSpPr>
          <p:nvPr/>
        </p:nvSpPr>
        <p:spPr>
          <a:xfrm>
            <a:off x="7543800" y="3295650"/>
            <a:ext cx="323850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8611" lnSpcReduction="10000"/>
          </a:bodyPr>
          <a:lstStyle/>
          <a:p>
            <a:pPr algn="l">
              <a:defRPr sz="1800" b="1">
                <a:solidFill>
                  <a:srgbClr val="D96C5F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D96C5F"/>
                </a:solidFill>
                <a:latin typeface="Aptos"/>
                <a:ea typeface="Aptos"/>
                <a:cs typeface="Aptos"/>
              </a:rPr>
              <a:t>Almanya</a:t>
            </a:r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3B7BA8E1-542E-4AEE-AE5D-D12A7766A67D}"/>
              </a:ext>
            </a:extLst>
          </p:cNvPr>
          <p:cNvSpPr>
            <a:spLocks noGrp="1"/>
          </p:cNvSpPr>
          <p:nvPr/>
        </p:nvSpPr>
        <p:spPr>
          <a:xfrm>
            <a:off x="7543800" y="3695700"/>
            <a:ext cx="3429000" cy="857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500" b="0">
                <a:solidFill>
                  <a:srgbClr val="243746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43746"/>
                </a:solidFill>
                <a:latin typeface="Aptos"/>
                <a:ea typeface="Aptos"/>
                <a:cs typeface="Aptos"/>
              </a:rPr>
              <a:t>Otomobilde bir işçiyle daha fazla üretim yaptığı için mutlak üstünlüğe sahiptir.</a:t>
            </a: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BD2BE236-4ED6-4881-9C39-2C44A45569CE}"/>
              </a:ext>
            </a:extLst>
          </p:cNvPr>
          <p:cNvSpPr>
            <a:spLocks noGrp="1"/>
          </p:cNvSpPr>
          <p:nvPr/>
        </p:nvSpPr>
        <p:spPr>
          <a:xfrm>
            <a:off x="685800" y="4914900"/>
            <a:ext cx="10287000" cy="876300"/>
          </a:xfrm>
          <a:prstGeom prst="roundRect">
            <a:avLst>
              <a:gd name="adj" fmla="val 15217"/>
            </a:avLst>
          </a:prstGeom>
          <a:solidFill>
            <a:srgbClr val="EEF5F4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2" name="Dikdörtgen 11">
            <a:extLst>
              <a:ext uri="{FF2B5EF4-FFF2-40B4-BE49-F238E27FC236}">
                <a16:creationId xmlns:a16="http://schemas.microsoft.com/office/drawing/2014/main" id="{01AE82E6-1A10-45F1-BEDD-09C932673B0B}"/>
              </a:ext>
            </a:extLst>
          </p:cNvPr>
          <p:cNvSpPr>
            <a:spLocks noGrp="1"/>
          </p:cNvSpPr>
          <p:nvPr/>
        </p:nvSpPr>
        <p:spPr>
          <a:xfrm>
            <a:off x="914400" y="5048250"/>
            <a:ext cx="9829800" cy="609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650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Uzmanlaşma sonrası toplam üretim: tekstil 120’den 160’a, otomobil 30’dan 40’a yükselir.</a:t>
            </a:r>
          </a:p>
        </p:txBody>
      </p:sp>
    </p:spTree>
    <p:extLst>
      <p:ext uri="{BB962C8B-B14F-4D97-AF65-F5344CB8AC3E}">
        <p14:creationId xmlns:p14="http://schemas.microsoft.com/office/powerpoint/2010/main" val="31900934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ikdörtgen 10">
            <a:extLst>
              <a:ext uri="{FF2B5EF4-FFF2-40B4-BE49-F238E27FC236}">
                <a16:creationId xmlns:a16="http://schemas.microsoft.com/office/drawing/2014/main" id="{55F51A5C-19FC-455C-A9CA-C01E09D4735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33350"/>
          </a:xfrm>
          <a:prstGeom prst="rect">
            <a:avLst/>
          </a:prstGeom>
          <a:solidFill>
            <a:srgbClr val="168C8C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591DB3A2-33F3-4953-AC3E-6540390DA560}"/>
              </a:ext>
            </a:extLst>
          </p:cNvPr>
          <p:cNvSpPr>
            <a:spLocks noGrp="1"/>
          </p:cNvSpPr>
          <p:nvPr/>
        </p:nvSpPr>
        <p:spPr>
          <a:xfrm>
            <a:off x="647700" y="266700"/>
            <a:ext cx="171450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7619"/>
          </a:bodyPr>
          <a:lstStyle/>
          <a:p>
            <a:pPr algn="l">
              <a:defRPr sz="1050" b="1">
                <a:solidFill>
                  <a:srgbClr val="168C8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168C8C"/>
                </a:solidFill>
                <a:latin typeface="Aptos"/>
                <a:ea typeface="Aptos"/>
                <a:cs typeface="Aptos"/>
              </a:rPr>
              <a:t>AYRINTILI İNCELEME</a:t>
            </a:r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BFEBF53A-5073-48FC-A55F-411243098A92}"/>
              </a:ext>
            </a:extLst>
          </p:cNvPr>
          <p:cNvSpPr>
            <a:spLocks noGrp="1"/>
          </p:cNvSpPr>
          <p:nvPr/>
        </p:nvSpPr>
        <p:spPr>
          <a:xfrm>
            <a:off x="647700" y="552450"/>
            <a:ext cx="108966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550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Mutlak üstünlük: uzmanlaşma hesabı</a:t>
            </a:r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E58ABC59-CC2C-44FF-9668-D3F0B6E40509}"/>
              </a:ext>
            </a:extLst>
          </p:cNvPr>
          <p:cNvSpPr>
            <a:spLocks noGrp="1"/>
          </p:cNvSpPr>
          <p:nvPr/>
        </p:nvSpPr>
        <p:spPr>
          <a:xfrm>
            <a:off x="647700" y="1257300"/>
            <a:ext cx="10896600" cy="19050"/>
          </a:xfrm>
          <a:prstGeom prst="rect">
            <a:avLst/>
          </a:prstGeom>
          <a:solidFill>
            <a:srgbClr val="D7E1E7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50486CF7-DF97-453F-8A8F-42EDB128CA5D}"/>
              </a:ext>
            </a:extLst>
          </p:cNvPr>
          <p:cNvSpPr>
            <a:spLocks noGrp="1"/>
          </p:cNvSpPr>
          <p:nvPr/>
        </p:nvSpPr>
        <p:spPr>
          <a:xfrm>
            <a:off x="10953750" y="6400800"/>
            <a:ext cx="59055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 lnSpcReduction="10000"/>
          </a:bodyPr>
          <a:lstStyle/>
          <a:p>
            <a:pPr algn="r">
              <a:defRPr sz="900" b="0">
                <a:solidFill>
                  <a:srgbClr val="5E7181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5E7181"/>
                </a:solidFill>
                <a:latin typeface="Aptos"/>
                <a:ea typeface="Aptos"/>
                <a:cs typeface="Aptos"/>
              </a:rPr>
              <a:t>37</a:t>
            </a:r>
          </a:p>
        </p:txBody>
      </p:sp>
      <p:graphicFrame>
        <p:nvGraphicFramePr>
          <p:cNvPr id="16" name="Tablo 15"/>
          <p:cNvGraphicFramePr/>
          <p:nvPr/>
        </p:nvGraphicFramePr>
        <p:xfrm>
          <a:off x="685800" y="1638300"/>
          <a:ext cx="10820400" cy="2286000"/>
        </p:xfrm>
        <a:graphic>
          <a:graphicData uri="http://schemas.openxmlformats.org/drawingml/2006/table">
            <a:tbl>
              <a:tblPr/>
              <a:tblGrid>
                <a:gridCol w="2000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19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19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192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192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431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62000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Durum</a:t>
                      </a:r>
                    </a:p>
                  </a:txBody>
                  <a:tcPr marL="114300" marR="114300" marT="76200" marB="76200" anchor="ctr">
                    <a:solidFill>
                      <a:srgbClr val="1732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Türkiye tekstil</a:t>
                      </a:r>
                    </a:p>
                  </a:txBody>
                  <a:tcPr marL="114300" marR="114300" marT="76200" marB="76200" anchor="ctr">
                    <a:solidFill>
                      <a:srgbClr val="1732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Türkiye otomobil</a:t>
                      </a:r>
                    </a:p>
                  </a:txBody>
                  <a:tcPr marL="114300" marR="114300" marT="76200" marB="76200" anchor="ctr">
                    <a:solidFill>
                      <a:srgbClr val="1732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Almanya tekstil</a:t>
                      </a:r>
                    </a:p>
                  </a:txBody>
                  <a:tcPr marL="114300" marR="114300" marT="76200" marB="76200" anchor="ctr">
                    <a:solidFill>
                      <a:srgbClr val="1732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Almanya otomobil</a:t>
                      </a:r>
                    </a:p>
                  </a:txBody>
                  <a:tcPr marL="114300" marR="114300" marT="76200" marB="76200" anchor="ctr">
                    <a:solidFill>
                      <a:srgbClr val="1732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Dünya toplamı</a:t>
                      </a:r>
                    </a:p>
                  </a:txBody>
                  <a:tcPr marL="114300" marR="114300" marT="76200" marB="76200" anchor="ctr">
                    <a:solidFill>
                      <a:srgbClr val="1732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Uzmanlaşma öncesi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80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10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40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20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120 tekstil, 30 otomobil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Uzmanlaşma sonrası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160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0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0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40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160 tekstil, 40 otomobil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" name="Dikdörtgen 6">
            <a:extLst>
              <a:ext uri="{FF2B5EF4-FFF2-40B4-BE49-F238E27FC236}">
                <a16:creationId xmlns:a16="http://schemas.microsoft.com/office/drawing/2014/main" id="{D89F739E-98ED-4391-B759-33D81AE5E0AA}"/>
              </a:ext>
            </a:extLst>
          </p:cNvPr>
          <p:cNvSpPr>
            <a:spLocks noGrp="1"/>
          </p:cNvSpPr>
          <p:nvPr/>
        </p:nvSpPr>
        <p:spPr>
          <a:xfrm>
            <a:off x="876300" y="4324350"/>
            <a:ext cx="285750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5652"/>
          </a:bodyPr>
          <a:lstStyle/>
          <a:p>
            <a:pPr algn="l">
              <a:defRPr sz="1725" b="1">
                <a:solidFill>
                  <a:srgbClr val="168C8C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68C8C"/>
                </a:solidFill>
                <a:latin typeface="Aptos"/>
                <a:ea typeface="Aptos"/>
                <a:cs typeface="Aptos"/>
              </a:rPr>
              <a:t>Üretim değişimi</a:t>
            </a: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389D67A3-7287-4DDA-A9E4-3B71906E5425}"/>
              </a:ext>
            </a:extLst>
          </p:cNvPr>
          <p:cNvSpPr>
            <a:spLocks noGrp="1"/>
          </p:cNvSpPr>
          <p:nvPr/>
        </p:nvSpPr>
        <p:spPr>
          <a:xfrm>
            <a:off x="876300" y="4724400"/>
            <a:ext cx="4762500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575" b="1">
                <a:solidFill>
                  <a:srgbClr val="243746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243746"/>
                </a:solidFill>
                <a:latin typeface="Aptos"/>
                <a:ea typeface="Aptos"/>
                <a:cs typeface="Aptos"/>
              </a:rPr>
              <a:t>Tekstil üretimi 40 birim, otomobil üretimi 10 birim artar.</a:t>
            </a:r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ED55AD22-1907-4B73-B315-B04F14899DFE}"/>
              </a:ext>
            </a:extLst>
          </p:cNvPr>
          <p:cNvSpPr>
            <a:spLocks noGrp="1"/>
          </p:cNvSpPr>
          <p:nvPr/>
        </p:nvSpPr>
        <p:spPr>
          <a:xfrm>
            <a:off x="6553200" y="4324350"/>
            <a:ext cx="285750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5652"/>
          </a:bodyPr>
          <a:lstStyle/>
          <a:p>
            <a:pPr algn="l">
              <a:defRPr sz="1725" b="1">
                <a:solidFill>
                  <a:srgbClr val="D96C5F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D96C5F"/>
                </a:solidFill>
                <a:latin typeface="Aptos"/>
                <a:ea typeface="Aptos"/>
                <a:cs typeface="Aptos"/>
              </a:rPr>
              <a:t>Ticaretin rolü</a:t>
            </a:r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B01998AF-46C5-4C50-BE7B-93CDC3FBFA05}"/>
              </a:ext>
            </a:extLst>
          </p:cNvPr>
          <p:cNvSpPr>
            <a:spLocks noGrp="1"/>
          </p:cNvSpPr>
          <p:nvPr/>
        </p:nvSpPr>
        <p:spPr>
          <a:xfrm>
            <a:off x="6553200" y="4724400"/>
            <a:ext cx="4476750" cy="723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6879"/>
          </a:bodyPr>
          <a:lstStyle/>
          <a:p>
            <a:pPr algn="l">
              <a:defRPr sz="1575" b="1">
                <a:solidFill>
                  <a:srgbClr val="243746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243746"/>
                </a:solidFill>
                <a:latin typeface="Aptos"/>
                <a:ea typeface="Aptos"/>
                <a:cs typeface="Aptos"/>
              </a:rPr>
              <a:t>Ülkeler uzmanlaştıkları ürünlerin bir bölümünü değiş tokuş ederek iki mala da erişebilir.</a:t>
            </a:r>
          </a:p>
        </p:txBody>
      </p:sp>
    </p:spTree>
    <p:extLst>
      <p:ext uri="{BB962C8B-B14F-4D97-AF65-F5344CB8AC3E}">
        <p14:creationId xmlns:p14="http://schemas.microsoft.com/office/powerpoint/2010/main" val="165914756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ikdörtgen 9">
            <a:extLst>
              <a:ext uri="{FF2B5EF4-FFF2-40B4-BE49-F238E27FC236}">
                <a16:creationId xmlns:a16="http://schemas.microsoft.com/office/drawing/2014/main" id="{6944D116-F328-4D96-BD39-0A02FEB90BD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33350"/>
          </a:xfrm>
          <a:prstGeom prst="rect">
            <a:avLst/>
          </a:prstGeom>
          <a:solidFill>
            <a:srgbClr val="168C8C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BEB46C93-3C8F-426D-A627-7071375C0C7E}"/>
              </a:ext>
            </a:extLst>
          </p:cNvPr>
          <p:cNvSpPr>
            <a:spLocks noGrp="1"/>
          </p:cNvSpPr>
          <p:nvPr/>
        </p:nvSpPr>
        <p:spPr>
          <a:xfrm>
            <a:off x="647700" y="266700"/>
            <a:ext cx="171450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7619"/>
          </a:bodyPr>
          <a:lstStyle/>
          <a:p>
            <a:pPr algn="l">
              <a:defRPr sz="1050" b="1">
                <a:solidFill>
                  <a:srgbClr val="168C8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168C8C"/>
                </a:solidFill>
                <a:latin typeface="Aptos"/>
                <a:ea typeface="Aptos"/>
                <a:cs typeface="Aptos"/>
              </a:rPr>
              <a:t>BÖLÜM 1</a:t>
            </a:r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9D174264-6258-4BE1-BEA1-5435B4FD531D}"/>
              </a:ext>
            </a:extLst>
          </p:cNvPr>
          <p:cNvSpPr>
            <a:spLocks noGrp="1"/>
          </p:cNvSpPr>
          <p:nvPr/>
        </p:nvSpPr>
        <p:spPr>
          <a:xfrm>
            <a:off x="647700" y="552450"/>
            <a:ext cx="108966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550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Karşılaştırmalı üstünlük: fırsat maliyeti</a:t>
            </a:r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B03D06D3-267C-4BA5-9766-71DDB2EE9939}"/>
              </a:ext>
            </a:extLst>
          </p:cNvPr>
          <p:cNvSpPr>
            <a:spLocks noGrp="1"/>
          </p:cNvSpPr>
          <p:nvPr/>
        </p:nvSpPr>
        <p:spPr>
          <a:xfrm>
            <a:off x="647700" y="1257300"/>
            <a:ext cx="10896600" cy="19050"/>
          </a:xfrm>
          <a:prstGeom prst="rect">
            <a:avLst/>
          </a:prstGeom>
          <a:solidFill>
            <a:srgbClr val="D7E1E7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9D3D630E-4155-44CD-AC71-5FA5E79C5F3B}"/>
              </a:ext>
            </a:extLst>
          </p:cNvPr>
          <p:cNvSpPr>
            <a:spLocks noGrp="1"/>
          </p:cNvSpPr>
          <p:nvPr/>
        </p:nvSpPr>
        <p:spPr>
          <a:xfrm>
            <a:off x="10953750" y="6400800"/>
            <a:ext cx="59055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 lnSpcReduction="10000"/>
          </a:bodyPr>
          <a:lstStyle/>
          <a:p>
            <a:pPr algn="r">
              <a:defRPr sz="900" b="0">
                <a:solidFill>
                  <a:srgbClr val="5E7181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5E7181"/>
                </a:solidFill>
                <a:latin typeface="Aptos"/>
                <a:ea typeface="Aptos"/>
                <a:cs typeface="Aptos"/>
              </a:rPr>
              <a:t>17</a:t>
            </a:r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BD9D74C0-35B3-4DC8-AECD-78289CE947E2}"/>
              </a:ext>
            </a:extLst>
          </p:cNvPr>
          <p:cNvSpPr>
            <a:spLocks noGrp="1"/>
          </p:cNvSpPr>
          <p:nvPr/>
        </p:nvSpPr>
        <p:spPr>
          <a:xfrm>
            <a:off x="876300" y="3531245"/>
            <a:ext cx="10439400" cy="134555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800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lang="en-GB" sz="1800" b="1" dirty="0">
                <a:solidFill>
                  <a:srgbClr val="17324D"/>
                </a:solidFill>
                <a:latin typeface="Aptos"/>
                <a:ea typeface="Aptos"/>
                <a:cs typeface="Aptos"/>
              </a:rPr>
              <a:t>1. Hangi </a:t>
            </a:r>
            <a:r>
              <a:rPr lang="en-GB" sz="1800" b="1" dirty="0" err="1">
                <a:solidFill>
                  <a:srgbClr val="17324D"/>
                </a:solidFill>
                <a:latin typeface="Aptos"/>
                <a:ea typeface="Aptos"/>
                <a:cs typeface="Aptos"/>
              </a:rPr>
              <a:t>ülke</a:t>
            </a:r>
            <a:r>
              <a:rPr lang="en-GB" sz="1800" b="1" dirty="0">
                <a:solidFill>
                  <a:srgbClr val="17324D"/>
                </a:solidFill>
                <a:latin typeface="Aptos"/>
                <a:ea typeface="Aptos"/>
                <a:cs typeface="Aptos"/>
              </a:rPr>
              <a:t> hangi </a:t>
            </a:r>
            <a:r>
              <a:rPr lang="en-GB" sz="1800" b="1" dirty="0" err="1">
                <a:solidFill>
                  <a:srgbClr val="17324D"/>
                </a:solidFill>
                <a:latin typeface="Aptos"/>
                <a:ea typeface="Aptos"/>
                <a:cs typeface="Aptos"/>
              </a:rPr>
              <a:t>malda</a:t>
            </a:r>
            <a:r>
              <a:rPr lang="en-GB" sz="1800" b="1" dirty="0">
                <a:solidFill>
                  <a:srgbClr val="17324D"/>
                </a:solidFill>
                <a:latin typeface="Aptos"/>
                <a:ea typeface="Aptos"/>
                <a:cs typeface="Aptos"/>
              </a:rPr>
              <a:t> </a:t>
            </a:r>
            <a:r>
              <a:rPr lang="en-GB" sz="1800" b="1" dirty="0" err="1">
                <a:solidFill>
                  <a:srgbClr val="17324D"/>
                </a:solidFill>
                <a:latin typeface="Aptos"/>
                <a:ea typeface="Aptos"/>
                <a:cs typeface="Aptos"/>
              </a:rPr>
              <a:t>mutlak</a:t>
            </a:r>
            <a:r>
              <a:rPr lang="en-GB" sz="1800" b="1" dirty="0">
                <a:solidFill>
                  <a:srgbClr val="17324D"/>
                </a:solidFill>
                <a:latin typeface="Aptos"/>
                <a:ea typeface="Aptos"/>
                <a:cs typeface="Aptos"/>
              </a:rPr>
              <a:t> </a:t>
            </a:r>
            <a:r>
              <a:rPr lang="en-GB" sz="1800" b="1" dirty="0" err="1">
                <a:solidFill>
                  <a:srgbClr val="17324D"/>
                </a:solidFill>
                <a:latin typeface="Aptos"/>
                <a:ea typeface="Aptos"/>
                <a:cs typeface="Aptos"/>
              </a:rPr>
              <a:t>üstünlüğe</a:t>
            </a:r>
            <a:r>
              <a:rPr lang="en-GB" sz="1800" b="1" dirty="0">
                <a:solidFill>
                  <a:srgbClr val="17324D"/>
                </a:solidFill>
                <a:latin typeface="Aptos"/>
                <a:ea typeface="Aptos"/>
                <a:cs typeface="Aptos"/>
              </a:rPr>
              <a:t> </a:t>
            </a:r>
            <a:r>
              <a:rPr lang="en-GB" sz="1800" b="1" dirty="0" err="1">
                <a:solidFill>
                  <a:srgbClr val="17324D"/>
                </a:solidFill>
                <a:latin typeface="Aptos"/>
                <a:ea typeface="Aptos"/>
                <a:cs typeface="Aptos"/>
              </a:rPr>
              <a:t>sahiptir</a:t>
            </a:r>
            <a:r>
              <a:rPr lang="en-GB" sz="1800" b="1" dirty="0">
                <a:solidFill>
                  <a:srgbClr val="17324D"/>
                </a:solidFill>
                <a:latin typeface="Aptos"/>
                <a:ea typeface="Aptos"/>
                <a:cs typeface="Aptos"/>
              </a:rPr>
              <a:t>?</a:t>
            </a:r>
          </a:p>
          <a:p>
            <a:pPr algn="ctr">
              <a:defRPr sz="1800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lang="en-GB" sz="1800" b="1" dirty="0">
                <a:solidFill>
                  <a:srgbClr val="17324D"/>
                </a:solidFill>
                <a:latin typeface="Aptos"/>
                <a:ea typeface="Aptos"/>
                <a:cs typeface="Aptos"/>
              </a:rPr>
              <a:t>2. Her </a:t>
            </a:r>
            <a:r>
              <a:rPr lang="en-GB" sz="1800" b="1" dirty="0" err="1">
                <a:solidFill>
                  <a:srgbClr val="17324D"/>
                </a:solidFill>
                <a:latin typeface="Aptos"/>
                <a:ea typeface="Aptos"/>
                <a:cs typeface="Aptos"/>
              </a:rPr>
              <a:t>ülke</a:t>
            </a:r>
            <a:r>
              <a:rPr lang="en-GB" sz="1800" b="1" dirty="0">
                <a:solidFill>
                  <a:srgbClr val="17324D"/>
                </a:solidFill>
                <a:latin typeface="Aptos"/>
                <a:ea typeface="Aptos"/>
                <a:cs typeface="Aptos"/>
              </a:rPr>
              <a:t> </a:t>
            </a:r>
            <a:r>
              <a:rPr lang="en-GB" sz="1800" b="1" dirty="0" err="1">
                <a:solidFill>
                  <a:srgbClr val="17324D"/>
                </a:solidFill>
                <a:latin typeface="Aptos"/>
                <a:ea typeface="Aptos"/>
                <a:cs typeface="Aptos"/>
              </a:rPr>
              <a:t>için</a:t>
            </a:r>
            <a:r>
              <a:rPr lang="en-GB" sz="1800" b="1" dirty="0">
                <a:solidFill>
                  <a:srgbClr val="17324D"/>
                </a:solidFill>
                <a:latin typeface="Aptos"/>
                <a:ea typeface="Aptos"/>
                <a:cs typeface="Aptos"/>
              </a:rPr>
              <a:t> her </a:t>
            </a:r>
            <a:r>
              <a:rPr lang="en-GB" sz="1800" b="1" dirty="0" err="1">
                <a:solidFill>
                  <a:srgbClr val="17324D"/>
                </a:solidFill>
                <a:latin typeface="Aptos"/>
                <a:ea typeface="Aptos"/>
                <a:cs typeface="Aptos"/>
              </a:rPr>
              <a:t>iki</a:t>
            </a:r>
            <a:r>
              <a:rPr lang="en-GB" sz="1800" b="1" dirty="0">
                <a:solidFill>
                  <a:srgbClr val="17324D"/>
                </a:solidFill>
                <a:latin typeface="Aptos"/>
                <a:ea typeface="Aptos"/>
                <a:cs typeface="Aptos"/>
              </a:rPr>
              <a:t> </a:t>
            </a:r>
            <a:r>
              <a:rPr lang="en-GB" sz="1800" b="1" dirty="0" err="1">
                <a:solidFill>
                  <a:srgbClr val="17324D"/>
                </a:solidFill>
                <a:latin typeface="Aptos"/>
                <a:ea typeface="Aptos"/>
                <a:cs typeface="Aptos"/>
              </a:rPr>
              <a:t>malın</a:t>
            </a:r>
            <a:r>
              <a:rPr lang="en-GB" sz="1800" b="1" dirty="0">
                <a:solidFill>
                  <a:srgbClr val="17324D"/>
                </a:solidFill>
                <a:latin typeface="Aptos"/>
                <a:ea typeface="Aptos"/>
                <a:cs typeface="Aptos"/>
              </a:rPr>
              <a:t> </a:t>
            </a:r>
            <a:r>
              <a:rPr lang="en-GB" sz="1800" b="1" dirty="0" err="1">
                <a:solidFill>
                  <a:srgbClr val="17324D"/>
                </a:solidFill>
                <a:latin typeface="Aptos"/>
                <a:ea typeface="Aptos"/>
                <a:cs typeface="Aptos"/>
              </a:rPr>
              <a:t>fırsat</a:t>
            </a:r>
            <a:r>
              <a:rPr lang="en-GB" sz="1800" b="1" dirty="0">
                <a:solidFill>
                  <a:srgbClr val="17324D"/>
                </a:solidFill>
                <a:latin typeface="Aptos"/>
                <a:ea typeface="Aptos"/>
                <a:cs typeface="Aptos"/>
              </a:rPr>
              <a:t> </a:t>
            </a:r>
            <a:r>
              <a:rPr lang="en-GB" sz="1800" b="1" dirty="0" err="1">
                <a:solidFill>
                  <a:srgbClr val="17324D"/>
                </a:solidFill>
                <a:latin typeface="Aptos"/>
                <a:ea typeface="Aptos"/>
                <a:cs typeface="Aptos"/>
              </a:rPr>
              <a:t>maliyetini</a:t>
            </a:r>
            <a:r>
              <a:rPr lang="en-GB" sz="1800" b="1" dirty="0">
                <a:solidFill>
                  <a:srgbClr val="17324D"/>
                </a:solidFill>
                <a:latin typeface="Aptos"/>
                <a:ea typeface="Aptos"/>
                <a:cs typeface="Aptos"/>
              </a:rPr>
              <a:t> </a:t>
            </a:r>
            <a:r>
              <a:rPr lang="en-GB" sz="1800" b="1" dirty="0" err="1">
                <a:solidFill>
                  <a:srgbClr val="17324D"/>
                </a:solidFill>
                <a:latin typeface="Aptos"/>
                <a:ea typeface="Aptos"/>
                <a:cs typeface="Aptos"/>
              </a:rPr>
              <a:t>hesaplayınız</a:t>
            </a:r>
            <a:r>
              <a:rPr lang="en-GB" sz="1800" b="1" dirty="0">
                <a:solidFill>
                  <a:srgbClr val="17324D"/>
                </a:solidFill>
                <a:latin typeface="Aptos"/>
                <a:ea typeface="Aptos"/>
                <a:cs typeface="Aptos"/>
              </a:rPr>
              <a:t>.</a:t>
            </a:r>
          </a:p>
          <a:p>
            <a:pPr algn="ctr">
              <a:defRPr sz="1800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lang="en-GB" sz="1800" b="1" dirty="0">
                <a:solidFill>
                  <a:srgbClr val="17324D"/>
                </a:solidFill>
                <a:latin typeface="Aptos"/>
                <a:ea typeface="Aptos"/>
                <a:cs typeface="Aptos"/>
              </a:rPr>
              <a:t>3. Hangi </a:t>
            </a:r>
            <a:r>
              <a:rPr lang="en-GB" sz="1800" b="1" dirty="0" err="1">
                <a:solidFill>
                  <a:srgbClr val="17324D"/>
                </a:solidFill>
                <a:latin typeface="Aptos"/>
                <a:ea typeface="Aptos"/>
                <a:cs typeface="Aptos"/>
              </a:rPr>
              <a:t>ülke</a:t>
            </a:r>
            <a:r>
              <a:rPr lang="en-GB" sz="1800" b="1" dirty="0">
                <a:solidFill>
                  <a:srgbClr val="17324D"/>
                </a:solidFill>
                <a:latin typeface="Aptos"/>
                <a:ea typeface="Aptos"/>
                <a:cs typeface="Aptos"/>
              </a:rPr>
              <a:t> hangi </a:t>
            </a:r>
            <a:r>
              <a:rPr lang="en-GB" sz="1800" b="1" dirty="0" err="1">
                <a:solidFill>
                  <a:srgbClr val="17324D"/>
                </a:solidFill>
                <a:latin typeface="Aptos"/>
                <a:ea typeface="Aptos"/>
                <a:cs typeface="Aptos"/>
              </a:rPr>
              <a:t>malda</a:t>
            </a:r>
            <a:r>
              <a:rPr lang="en-GB" sz="1800" b="1" dirty="0">
                <a:solidFill>
                  <a:srgbClr val="17324D"/>
                </a:solidFill>
                <a:latin typeface="Aptos"/>
                <a:ea typeface="Aptos"/>
                <a:cs typeface="Aptos"/>
              </a:rPr>
              <a:t> </a:t>
            </a:r>
            <a:r>
              <a:rPr lang="en-GB" sz="1800" b="1" dirty="0" err="1">
                <a:solidFill>
                  <a:srgbClr val="17324D"/>
                </a:solidFill>
                <a:latin typeface="Aptos"/>
                <a:ea typeface="Aptos"/>
                <a:cs typeface="Aptos"/>
              </a:rPr>
              <a:t>karşılaştırmalı</a:t>
            </a:r>
            <a:r>
              <a:rPr lang="en-GB" sz="1800" b="1" dirty="0">
                <a:solidFill>
                  <a:srgbClr val="17324D"/>
                </a:solidFill>
                <a:latin typeface="Aptos"/>
                <a:ea typeface="Aptos"/>
                <a:cs typeface="Aptos"/>
              </a:rPr>
              <a:t> </a:t>
            </a:r>
            <a:r>
              <a:rPr lang="en-GB" sz="1800" b="1" dirty="0" err="1">
                <a:solidFill>
                  <a:srgbClr val="17324D"/>
                </a:solidFill>
                <a:latin typeface="Aptos"/>
                <a:ea typeface="Aptos"/>
                <a:cs typeface="Aptos"/>
              </a:rPr>
              <a:t>üstünlüğe</a:t>
            </a:r>
            <a:r>
              <a:rPr lang="en-GB" sz="1800" b="1" dirty="0">
                <a:solidFill>
                  <a:srgbClr val="17324D"/>
                </a:solidFill>
                <a:latin typeface="Aptos"/>
                <a:ea typeface="Aptos"/>
                <a:cs typeface="Aptos"/>
              </a:rPr>
              <a:t> </a:t>
            </a:r>
            <a:r>
              <a:rPr lang="en-GB" sz="1800" b="1" dirty="0" err="1">
                <a:solidFill>
                  <a:srgbClr val="17324D"/>
                </a:solidFill>
                <a:latin typeface="Aptos"/>
                <a:ea typeface="Aptos"/>
                <a:cs typeface="Aptos"/>
              </a:rPr>
              <a:t>sahiptir</a:t>
            </a:r>
            <a:r>
              <a:rPr lang="en-GB" sz="1800" b="1" dirty="0">
                <a:solidFill>
                  <a:srgbClr val="17324D"/>
                </a:solidFill>
                <a:latin typeface="Aptos"/>
                <a:ea typeface="Aptos"/>
                <a:cs typeface="Aptos"/>
              </a:rPr>
              <a:t>?</a:t>
            </a:r>
          </a:p>
          <a:p>
            <a:pPr algn="ctr">
              <a:defRPr sz="1800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lang="en-GB" sz="1800" b="1" dirty="0">
                <a:solidFill>
                  <a:srgbClr val="17324D"/>
                </a:solidFill>
                <a:latin typeface="Aptos"/>
                <a:ea typeface="Aptos"/>
                <a:cs typeface="Aptos"/>
              </a:rPr>
              <a:t>4. </a:t>
            </a:r>
            <a:r>
              <a:rPr lang="en-GB" sz="1800" b="1" dirty="0" err="1">
                <a:solidFill>
                  <a:srgbClr val="17324D"/>
                </a:solidFill>
                <a:latin typeface="Aptos"/>
                <a:ea typeface="Aptos"/>
                <a:cs typeface="Aptos"/>
              </a:rPr>
              <a:t>Uzmanlaşma</a:t>
            </a:r>
            <a:r>
              <a:rPr lang="en-GB" sz="1800" b="1" dirty="0">
                <a:solidFill>
                  <a:srgbClr val="17324D"/>
                </a:solidFill>
                <a:latin typeface="Aptos"/>
                <a:ea typeface="Aptos"/>
                <a:cs typeface="Aptos"/>
              </a:rPr>
              <a:t> </a:t>
            </a:r>
            <a:r>
              <a:rPr lang="en-GB" sz="1800" b="1" dirty="0" err="1">
                <a:solidFill>
                  <a:srgbClr val="17324D"/>
                </a:solidFill>
                <a:latin typeface="Aptos"/>
                <a:ea typeface="Aptos"/>
                <a:cs typeface="Aptos"/>
              </a:rPr>
              <a:t>sonucunda</a:t>
            </a:r>
            <a:r>
              <a:rPr lang="en-GB" sz="1800" b="1" dirty="0">
                <a:solidFill>
                  <a:srgbClr val="17324D"/>
                </a:solidFill>
                <a:latin typeface="Aptos"/>
                <a:ea typeface="Aptos"/>
                <a:cs typeface="Aptos"/>
              </a:rPr>
              <a:t> </a:t>
            </a:r>
            <a:r>
              <a:rPr lang="en-GB" sz="1800" b="1" dirty="0" err="1">
                <a:solidFill>
                  <a:srgbClr val="17324D"/>
                </a:solidFill>
                <a:latin typeface="Aptos"/>
                <a:ea typeface="Aptos"/>
                <a:cs typeface="Aptos"/>
              </a:rPr>
              <a:t>toplam</a:t>
            </a:r>
            <a:r>
              <a:rPr lang="en-GB" sz="1800" b="1" dirty="0">
                <a:solidFill>
                  <a:srgbClr val="17324D"/>
                </a:solidFill>
                <a:latin typeface="Aptos"/>
                <a:ea typeface="Aptos"/>
                <a:cs typeface="Aptos"/>
              </a:rPr>
              <a:t> </a:t>
            </a:r>
            <a:r>
              <a:rPr lang="en-GB" sz="1800" b="1" dirty="0" err="1">
                <a:solidFill>
                  <a:srgbClr val="17324D"/>
                </a:solidFill>
                <a:latin typeface="Aptos"/>
                <a:ea typeface="Aptos"/>
                <a:cs typeface="Aptos"/>
              </a:rPr>
              <a:t>üretim</a:t>
            </a:r>
            <a:r>
              <a:rPr lang="en-GB" sz="1800" b="1" dirty="0">
                <a:solidFill>
                  <a:srgbClr val="17324D"/>
                </a:solidFill>
                <a:latin typeface="Aptos"/>
                <a:ea typeface="Aptos"/>
                <a:cs typeface="Aptos"/>
              </a:rPr>
              <a:t> </a:t>
            </a:r>
            <a:r>
              <a:rPr lang="en-GB" sz="1800" b="1" dirty="0" err="1">
                <a:solidFill>
                  <a:srgbClr val="17324D"/>
                </a:solidFill>
                <a:latin typeface="Aptos"/>
                <a:ea typeface="Aptos"/>
                <a:cs typeface="Aptos"/>
              </a:rPr>
              <a:t>artışını</a:t>
            </a:r>
            <a:r>
              <a:rPr lang="en-GB" sz="1800" b="1" dirty="0">
                <a:solidFill>
                  <a:srgbClr val="17324D"/>
                </a:solidFill>
                <a:latin typeface="Aptos"/>
                <a:ea typeface="Aptos"/>
                <a:cs typeface="Aptos"/>
              </a:rPr>
              <a:t> </a:t>
            </a:r>
            <a:r>
              <a:rPr lang="en-GB" sz="1800" b="1" dirty="0" err="1">
                <a:solidFill>
                  <a:srgbClr val="17324D"/>
                </a:solidFill>
                <a:latin typeface="Aptos"/>
                <a:ea typeface="Aptos"/>
                <a:cs typeface="Aptos"/>
              </a:rPr>
              <a:t>gösteriniz</a:t>
            </a:r>
            <a:r>
              <a:rPr lang="en-GB" sz="1800" b="1" dirty="0">
                <a:solidFill>
                  <a:srgbClr val="17324D"/>
                </a:solidFill>
                <a:latin typeface="Aptos"/>
                <a:ea typeface="Aptos"/>
                <a:cs typeface="Aptos"/>
              </a:rPr>
              <a:t>.</a:t>
            </a:r>
            <a:endParaRPr sz="1800" b="1" dirty="0">
              <a:solidFill>
                <a:srgbClr val="17324D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4DA89F2D-44B6-462C-9715-94857CC00C6E}"/>
              </a:ext>
            </a:extLst>
          </p:cNvPr>
          <p:cNvSpPr>
            <a:spLocks noGrp="1"/>
          </p:cNvSpPr>
          <p:nvPr/>
        </p:nvSpPr>
        <p:spPr>
          <a:xfrm>
            <a:off x="876300" y="5143500"/>
            <a:ext cx="10439400" cy="685800"/>
          </a:xfrm>
          <a:prstGeom prst="roundRect">
            <a:avLst>
              <a:gd name="adj" fmla="val 19444"/>
            </a:avLst>
          </a:prstGeom>
          <a:solidFill>
            <a:srgbClr val="F6F0E4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20297895-49AD-4A15-9583-20D533E28C48}"/>
              </a:ext>
            </a:extLst>
          </p:cNvPr>
          <p:cNvSpPr>
            <a:spLocks noGrp="1"/>
          </p:cNvSpPr>
          <p:nvPr/>
        </p:nvSpPr>
        <p:spPr>
          <a:xfrm>
            <a:off x="1085850" y="5219700"/>
            <a:ext cx="10020300" cy="533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575" b="1">
                <a:solidFill>
                  <a:srgbClr val="D96C5F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D96C5F"/>
                </a:solidFill>
                <a:latin typeface="Aptos"/>
                <a:ea typeface="Aptos"/>
                <a:cs typeface="Aptos"/>
              </a:rPr>
              <a:t>Karşılaştırmalı üstünlük, mutlak üretim miktarına değil görece fırsat maliyetine dayanır.</a:t>
            </a:r>
          </a:p>
        </p:txBody>
      </p:sp>
      <p:pic>
        <p:nvPicPr>
          <p:cNvPr id="11" name="Resim 10">
            <a:extLst>
              <a:ext uri="{FF2B5EF4-FFF2-40B4-BE49-F238E27FC236}">
                <a16:creationId xmlns:a16="http://schemas.microsoft.com/office/drawing/2014/main" id="{4D6FACEE-9DBF-B100-981B-38BE07C997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6209" y="1825059"/>
            <a:ext cx="6241433" cy="1345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36111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E66BD1D-2213-667C-8BB9-3849096057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ikdörtgen 9">
            <a:extLst>
              <a:ext uri="{FF2B5EF4-FFF2-40B4-BE49-F238E27FC236}">
                <a16:creationId xmlns:a16="http://schemas.microsoft.com/office/drawing/2014/main" id="{F9DE6F30-E57C-277B-9CC5-48E40201A0C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33350"/>
          </a:xfrm>
          <a:prstGeom prst="rect">
            <a:avLst/>
          </a:prstGeom>
          <a:solidFill>
            <a:srgbClr val="168C8C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B1E8BA9D-4BCB-3AB9-B5AB-399FFB7559C4}"/>
              </a:ext>
            </a:extLst>
          </p:cNvPr>
          <p:cNvSpPr>
            <a:spLocks noGrp="1"/>
          </p:cNvSpPr>
          <p:nvPr/>
        </p:nvSpPr>
        <p:spPr>
          <a:xfrm>
            <a:off x="647700" y="266700"/>
            <a:ext cx="171450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7619"/>
          </a:bodyPr>
          <a:lstStyle/>
          <a:p>
            <a:pPr algn="l">
              <a:defRPr sz="1050" b="1">
                <a:solidFill>
                  <a:srgbClr val="168C8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168C8C"/>
                </a:solidFill>
                <a:latin typeface="Aptos"/>
                <a:ea typeface="Aptos"/>
                <a:cs typeface="Aptos"/>
              </a:rPr>
              <a:t>BÖLÜM 1</a:t>
            </a:r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69FBD7DC-AB74-0CE0-5A39-57AD1180151F}"/>
              </a:ext>
            </a:extLst>
          </p:cNvPr>
          <p:cNvSpPr>
            <a:spLocks noGrp="1"/>
          </p:cNvSpPr>
          <p:nvPr/>
        </p:nvSpPr>
        <p:spPr>
          <a:xfrm>
            <a:off x="647700" y="552450"/>
            <a:ext cx="108966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550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Karşılaştırmalı üstünlük: fırsat maliyeti</a:t>
            </a:r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5E19EA9C-55C5-86FF-F5CF-DDEC9222770E}"/>
              </a:ext>
            </a:extLst>
          </p:cNvPr>
          <p:cNvSpPr>
            <a:spLocks noGrp="1"/>
          </p:cNvSpPr>
          <p:nvPr/>
        </p:nvSpPr>
        <p:spPr>
          <a:xfrm>
            <a:off x="647700" y="1257300"/>
            <a:ext cx="10896600" cy="19050"/>
          </a:xfrm>
          <a:prstGeom prst="rect">
            <a:avLst/>
          </a:prstGeom>
          <a:solidFill>
            <a:srgbClr val="D7E1E7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E22FDAA3-E821-DE36-FBD4-025BF9888625}"/>
              </a:ext>
            </a:extLst>
          </p:cNvPr>
          <p:cNvSpPr>
            <a:spLocks noGrp="1"/>
          </p:cNvSpPr>
          <p:nvPr/>
        </p:nvSpPr>
        <p:spPr>
          <a:xfrm>
            <a:off x="10953750" y="6400800"/>
            <a:ext cx="59055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 lnSpcReduction="10000"/>
          </a:bodyPr>
          <a:lstStyle/>
          <a:p>
            <a:pPr algn="r">
              <a:defRPr sz="900" b="0">
                <a:solidFill>
                  <a:srgbClr val="5E7181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5E7181"/>
                </a:solidFill>
                <a:latin typeface="Aptos"/>
                <a:ea typeface="Aptos"/>
                <a:cs typeface="Aptos"/>
              </a:rPr>
              <a:t>17</a:t>
            </a:r>
          </a:p>
        </p:txBody>
      </p:sp>
      <p:graphicFrame>
        <p:nvGraphicFramePr>
          <p:cNvPr id="15" name="Tablo 14">
            <a:extLst>
              <a:ext uri="{FF2B5EF4-FFF2-40B4-BE49-F238E27FC236}">
                <a16:creationId xmlns:a16="http://schemas.microsoft.com/office/drawing/2014/main" id="{6FDCB115-2DDE-0726-48CB-0A6200930F63}"/>
              </a:ext>
            </a:extLst>
          </p:cNvPr>
          <p:cNvGraphicFramePr/>
          <p:nvPr/>
        </p:nvGraphicFramePr>
        <p:xfrm>
          <a:off x="685800" y="1619250"/>
          <a:ext cx="10820400" cy="2286000"/>
        </p:xfrm>
        <a:graphic>
          <a:graphicData uri="http://schemas.openxmlformats.org/drawingml/2006/table">
            <a:tbl>
              <a:tblPr/>
              <a:tblGrid>
                <a:gridCol w="1809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52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52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051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62000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Ülke</a:t>
                      </a:r>
                    </a:p>
                  </a:txBody>
                  <a:tcPr marL="114300" marR="114300" marT="76200" marB="76200" anchor="ctr">
                    <a:solidFill>
                      <a:srgbClr val="1732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1 ton buğdayın maliyeti</a:t>
                      </a:r>
                    </a:p>
                  </a:txBody>
                  <a:tcPr marL="114300" marR="114300" marT="76200" marB="76200" anchor="ctr">
                    <a:solidFill>
                      <a:srgbClr val="1732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1 top kumaşın maliyeti</a:t>
                      </a:r>
                    </a:p>
                  </a:txBody>
                  <a:tcPr marL="114300" marR="114300" marT="76200" marB="76200" anchor="ctr">
                    <a:solidFill>
                      <a:srgbClr val="1732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Uzmanlaşma</a:t>
                      </a:r>
                    </a:p>
                  </a:txBody>
                  <a:tcPr marL="114300" marR="114300" marT="76200" marB="76200" anchor="ctr">
                    <a:solidFill>
                      <a:srgbClr val="1732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ABD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0,5 top kumaş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2 ton buğday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Buğday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Meksika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2 top kumaş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0,5 ton buğday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Kumaş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" name="Dikdörtgen 6">
            <a:extLst>
              <a:ext uri="{FF2B5EF4-FFF2-40B4-BE49-F238E27FC236}">
                <a16:creationId xmlns:a16="http://schemas.microsoft.com/office/drawing/2014/main" id="{F7CE6814-22CB-5419-517F-B3481AD35F90}"/>
              </a:ext>
            </a:extLst>
          </p:cNvPr>
          <p:cNvSpPr>
            <a:spLocks noGrp="1"/>
          </p:cNvSpPr>
          <p:nvPr/>
        </p:nvSpPr>
        <p:spPr>
          <a:xfrm>
            <a:off x="876300" y="4324350"/>
            <a:ext cx="104394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800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ABD her iki malda da mutlak üstün olsa bile fırsat maliyeti farkı ticaret için temel oluşturur.</a:t>
            </a: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FD8D31BC-1303-730A-8AEB-77BAD8AF897A}"/>
              </a:ext>
            </a:extLst>
          </p:cNvPr>
          <p:cNvSpPr>
            <a:spLocks noGrp="1"/>
          </p:cNvSpPr>
          <p:nvPr/>
        </p:nvSpPr>
        <p:spPr>
          <a:xfrm>
            <a:off x="876300" y="5143500"/>
            <a:ext cx="10439400" cy="685800"/>
          </a:xfrm>
          <a:prstGeom prst="roundRect">
            <a:avLst>
              <a:gd name="adj" fmla="val 19444"/>
            </a:avLst>
          </a:prstGeom>
          <a:solidFill>
            <a:srgbClr val="F6F0E4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60D959E0-C6AE-AA71-1ECE-D32BBA62B533}"/>
              </a:ext>
            </a:extLst>
          </p:cNvPr>
          <p:cNvSpPr>
            <a:spLocks noGrp="1"/>
          </p:cNvSpPr>
          <p:nvPr/>
        </p:nvSpPr>
        <p:spPr>
          <a:xfrm>
            <a:off x="1085850" y="5219700"/>
            <a:ext cx="10020300" cy="533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575" b="1">
                <a:solidFill>
                  <a:srgbClr val="D96C5F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D96C5F"/>
                </a:solidFill>
                <a:latin typeface="Aptos"/>
                <a:ea typeface="Aptos"/>
                <a:cs typeface="Aptos"/>
              </a:rPr>
              <a:t>Karşılaştırmalı üstünlük, mutlak üretim miktarına değil görece fırsat maliyetine dayanır.</a:t>
            </a:r>
          </a:p>
        </p:txBody>
      </p:sp>
    </p:spTree>
    <p:extLst>
      <p:ext uri="{BB962C8B-B14F-4D97-AF65-F5344CB8AC3E}">
        <p14:creationId xmlns:p14="http://schemas.microsoft.com/office/powerpoint/2010/main" val="171580782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ikdörtgen 8">
            <a:extLst>
              <a:ext uri="{FF2B5EF4-FFF2-40B4-BE49-F238E27FC236}">
                <a16:creationId xmlns:a16="http://schemas.microsoft.com/office/drawing/2014/main" id="{7D5A9860-DC64-495E-AF6A-21A51373F10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33350"/>
          </a:xfrm>
          <a:prstGeom prst="rect">
            <a:avLst/>
          </a:prstGeom>
          <a:solidFill>
            <a:srgbClr val="168C8C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F5589395-2D86-4365-8C7B-B4B3389A72C1}"/>
              </a:ext>
            </a:extLst>
          </p:cNvPr>
          <p:cNvSpPr>
            <a:spLocks noGrp="1"/>
          </p:cNvSpPr>
          <p:nvPr/>
        </p:nvSpPr>
        <p:spPr>
          <a:xfrm>
            <a:off x="647700" y="266700"/>
            <a:ext cx="171450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7619"/>
          </a:bodyPr>
          <a:lstStyle/>
          <a:p>
            <a:pPr algn="l">
              <a:defRPr sz="1050" b="1">
                <a:solidFill>
                  <a:srgbClr val="168C8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168C8C"/>
                </a:solidFill>
                <a:latin typeface="Aptos"/>
                <a:ea typeface="Aptos"/>
                <a:cs typeface="Aptos"/>
              </a:rPr>
              <a:t>AYRINTILI İNCELEME</a:t>
            </a:r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79E57E5D-8F29-4F63-9849-134E8FB3971C}"/>
              </a:ext>
            </a:extLst>
          </p:cNvPr>
          <p:cNvSpPr>
            <a:spLocks noGrp="1"/>
          </p:cNvSpPr>
          <p:nvPr/>
        </p:nvSpPr>
        <p:spPr>
          <a:xfrm>
            <a:off x="647700" y="552450"/>
            <a:ext cx="108966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550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Karşılaştırmalı üstünlük: hesaplama</a:t>
            </a:r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86D0A7FD-E64D-476B-8461-72C7451FC476}"/>
              </a:ext>
            </a:extLst>
          </p:cNvPr>
          <p:cNvSpPr>
            <a:spLocks noGrp="1"/>
          </p:cNvSpPr>
          <p:nvPr/>
        </p:nvSpPr>
        <p:spPr>
          <a:xfrm>
            <a:off x="647700" y="1257300"/>
            <a:ext cx="10896600" cy="19050"/>
          </a:xfrm>
          <a:prstGeom prst="rect">
            <a:avLst/>
          </a:prstGeom>
          <a:solidFill>
            <a:srgbClr val="D7E1E7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3E9CDA98-F8EE-4576-AB66-FAF1DE6103D3}"/>
              </a:ext>
            </a:extLst>
          </p:cNvPr>
          <p:cNvSpPr>
            <a:spLocks noGrp="1"/>
          </p:cNvSpPr>
          <p:nvPr/>
        </p:nvSpPr>
        <p:spPr>
          <a:xfrm>
            <a:off x="10953750" y="6400800"/>
            <a:ext cx="59055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 lnSpcReduction="10000"/>
          </a:bodyPr>
          <a:lstStyle/>
          <a:p>
            <a:pPr algn="r">
              <a:defRPr sz="900" b="0">
                <a:solidFill>
                  <a:srgbClr val="5E7181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5E7181"/>
                </a:solidFill>
                <a:latin typeface="Aptos"/>
                <a:ea typeface="Aptos"/>
                <a:cs typeface="Aptos"/>
              </a:rPr>
              <a:t>38</a:t>
            </a:r>
          </a:p>
        </p:txBody>
      </p:sp>
      <p:graphicFrame>
        <p:nvGraphicFramePr>
          <p:cNvPr id="14" name="Tablo 13"/>
          <p:cNvGraphicFramePr/>
          <p:nvPr/>
        </p:nvGraphicFramePr>
        <p:xfrm>
          <a:off x="685800" y="1600200"/>
          <a:ext cx="10820400" cy="2381250"/>
        </p:xfrm>
        <a:graphic>
          <a:graphicData uri="http://schemas.openxmlformats.org/drawingml/2006/table">
            <a:tbl>
              <a:tblPr/>
              <a:tblGrid>
                <a:gridCol w="1714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76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76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76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93750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Ülke</a:t>
                      </a:r>
                    </a:p>
                  </a:txBody>
                  <a:tcPr marL="114300" marR="114300" marT="76200" marB="76200" anchor="ctr">
                    <a:solidFill>
                      <a:srgbClr val="1732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Üretim</a:t>
                      </a:r>
                    </a:p>
                  </a:txBody>
                  <a:tcPr marL="114300" marR="114300" marT="76200" marB="76200" anchor="ctr">
                    <a:solidFill>
                      <a:srgbClr val="1732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1 buğdayın fırsat maliyeti</a:t>
                      </a:r>
                    </a:p>
                  </a:txBody>
                  <a:tcPr marL="114300" marR="114300" marT="76200" marB="76200" anchor="ctr">
                    <a:solidFill>
                      <a:srgbClr val="1732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1 kumaşın fırsat maliyeti</a:t>
                      </a:r>
                    </a:p>
                  </a:txBody>
                  <a:tcPr marL="114300" marR="114300" marT="76200" marB="76200" anchor="ctr">
                    <a:solidFill>
                      <a:srgbClr val="1732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Üstünlük</a:t>
                      </a:r>
                    </a:p>
                  </a:txBody>
                  <a:tcPr marL="114300" marR="114300" marT="76200" marB="76200" anchor="ctr">
                    <a:solidFill>
                      <a:srgbClr val="1732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3750"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ABD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100 buğday veya 50 kumaş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50/100 = 0,5 kumaş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100/50 = 2 buğday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Buğday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3750"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Meksika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20 buğday veya 40 kumaş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40/20 = 2 kumaş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20/40 = 0,5 buğday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Kumaş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DF5710D8-917D-4FD1-A10A-C8534AF81940}"/>
              </a:ext>
            </a:extLst>
          </p:cNvPr>
          <p:cNvSpPr>
            <a:spLocks noGrp="1"/>
          </p:cNvSpPr>
          <p:nvPr/>
        </p:nvSpPr>
        <p:spPr>
          <a:xfrm>
            <a:off x="685800" y="4419600"/>
            <a:ext cx="10820400" cy="1181100"/>
          </a:xfrm>
          <a:prstGeom prst="roundRect">
            <a:avLst>
              <a:gd name="adj" fmla="val 11290"/>
            </a:avLst>
          </a:prstGeom>
          <a:solidFill>
            <a:srgbClr val="EEF5F4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6DC27132-F40D-4703-A161-29AEC93D8852}"/>
              </a:ext>
            </a:extLst>
          </p:cNvPr>
          <p:cNvSpPr>
            <a:spLocks noGrp="1"/>
          </p:cNvSpPr>
          <p:nvPr/>
        </p:nvSpPr>
        <p:spPr>
          <a:xfrm>
            <a:off x="933450" y="4552950"/>
            <a:ext cx="10325100" cy="895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57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ABD her iki üründe de daha yüksek mutlak üretime sahiptir. Buna rağmen Meksika’nın kumaştaki fırsat maliyeti daha düşüktür. Bu fark, Meksika’ya kumaşta karşılaştırmalı üstünlük kazandırır.</a:t>
            </a:r>
          </a:p>
        </p:txBody>
      </p:sp>
    </p:spTree>
    <p:extLst>
      <p:ext uri="{BB962C8B-B14F-4D97-AF65-F5344CB8AC3E}">
        <p14:creationId xmlns:p14="http://schemas.microsoft.com/office/powerpoint/2010/main" val="27382412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Dikdörtgen 25">
            <a:extLst>
              <a:ext uri="{FF2B5EF4-FFF2-40B4-BE49-F238E27FC236}">
                <a16:creationId xmlns:a16="http://schemas.microsoft.com/office/drawing/2014/main" id="{A0DD2FA3-23CC-4384-87A0-4F6A0FB7564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33350"/>
          </a:xfrm>
          <a:prstGeom prst="rect">
            <a:avLst/>
          </a:prstGeom>
          <a:solidFill>
            <a:srgbClr val="168C8C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04CCA824-43B4-401D-B2CF-D7EDA44B3F89}"/>
              </a:ext>
            </a:extLst>
          </p:cNvPr>
          <p:cNvSpPr>
            <a:spLocks noGrp="1"/>
          </p:cNvSpPr>
          <p:nvPr/>
        </p:nvSpPr>
        <p:spPr>
          <a:xfrm>
            <a:off x="647700" y="266700"/>
            <a:ext cx="171450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7619"/>
          </a:bodyPr>
          <a:lstStyle/>
          <a:p>
            <a:pPr algn="l">
              <a:defRPr sz="1050" b="1">
                <a:solidFill>
                  <a:srgbClr val="168C8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168C8C"/>
                </a:solidFill>
                <a:latin typeface="Aptos"/>
                <a:ea typeface="Aptos"/>
                <a:cs typeface="Aptos"/>
              </a:rPr>
              <a:t>AYRINTILI İNCELEME</a:t>
            </a:r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A86F0A16-F25D-455B-B904-117D3E26F425}"/>
              </a:ext>
            </a:extLst>
          </p:cNvPr>
          <p:cNvSpPr>
            <a:spLocks noGrp="1"/>
          </p:cNvSpPr>
          <p:nvPr/>
        </p:nvSpPr>
        <p:spPr>
          <a:xfrm>
            <a:off x="647700" y="552450"/>
            <a:ext cx="108966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550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Üretim olanakları modelinin varsayımları</a:t>
            </a:r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3C54E7C2-ABE4-47E9-BA9E-299FAF0D8341}"/>
              </a:ext>
            </a:extLst>
          </p:cNvPr>
          <p:cNvSpPr>
            <a:spLocks noGrp="1"/>
          </p:cNvSpPr>
          <p:nvPr/>
        </p:nvSpPr>
        <p:spPr>
          <a:xfrm>
            <a:off x="647700" y="1257300"/>
            <a:ext cx="10896600" cy="19050"/>
          </a:xfrm>
          <a:prstGeom prst="rect">
            <a:avLst/>
          </a:prstGeom>
          <a:solidFill>
            <a:srgbClr val="D7E1E7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4962D716-FFCA-4D47-A277-3092A4CA8CF7}"/>
              </a:ext>
            </a:extLst>
          </p:cNvPr>
          <p:cNvSpPr>
            <a:spLocks noGrp="1"/>
          </p:cNvSpPr>
          <p:nvPr/>
        </p:nvSpPr>
        <p:spPr>
          <a:xfrm>
            <a:off x="10953750" y="6400800"/>
            <a:ext cx="59055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 lnSpcReduction="10000"/>
          </a:bodyPr>
          <a:lstStyle/>
          <a:p>
            <a:pPr algn="r">
              <a:defRPr sz="900" b="0">
                <a:solidFill>
                  <a:srgbClr val="5E7181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5E7181"/>
                </a:solidFill>
                <a:latin typeface="Aptos"/>
                <a:ea typeface="Aptos"/>
                <a:cs typeface="Aptos"/>
              </a:rPr>
              <a:t>34</a:t>
            </a:r>
          </a:p>
        </p:txBody>
      </p:sp>
      <p:sp>
        <p:nvSpPr>
          <p:cNvPr id="6" name="Dikdörtgen 5">
            <a:extLst>
              <a:ext uri="{FF2B5EF4-FFF2-40B4-BE49-F238E27FC236}">
                <a16:creationId xmlns:a16="http://schemas.microsoft.com/office/drawing/2014/main" id="{C10A1633-9111-4E3F-B210-233559F7F0B4}"/>
              </a:ext>
            </a:extLst>
          </p:cNvPr>
          <p:cNvSpPr>
            <a:spLocks noGrp="1"/>
          </p:cNvSpPr>
          <p:nvPr/>
        </p:nvSpPr>
        <p:spPr>
          <a:xfrm>
            <a:off x="723900" y="1524000"/>
            <a:ext cx="57150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725" b="1">
                <a:solidFill>
                  <a:srgbClr val="168C8C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68C8C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C5EFD180-3F0B-4BD6-BE56-290D9DAF1FC8}"/>
              </a:ext>
            </a:extLst>
          </p:cNvPr>
          <p:cNvSpPr>
            <a:spLocks noGrp="1"/>
          </p:cNvSpPr>
          <p:nvPr/>
        </p:nvSpPr>
        <p:spPr>
          <a:xfrm>
            <a:off x="1466850" y="1524000"/>
            <a:ext cx="24765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57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İki mal</a:t>
            </a: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C1134ECC-6A14-4419-AAA4-69B90E81BF69}"/>
              </a:ext>
            </a:extLst>
          </p:cNvPr>
          <p:cNvSpPr>
            <a:spLocks noGrp="1"/>
          </p:cNvSpPr>
          <p:nvPr/>
        </p:nvSpPr>
        <p:spPr>
          <a:xfrm>
            <a:off x="4095750" y="1524000"/>
            <a:ext cx="6667500" cy="457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425" b="0">
                <a:solidFill>
                  <a:srgbClr val="243746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43746"/>
                </a:solidFill>
                <a:latin typeface="Aptos"/>
                <a:ea typeface="Aptos"/>
                <a:cs typeface="Aptos"/>
              </a:rPr>
              <a:t>Model yalnızca iki mal veya mal grubunu karşılaştırır.</a:t>
            </a:r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1AE45A48-022D-4F2F-94CB-778B523C078A}"/>
              </a:ext>
            </a:extLst>
          </p:cNvPr>
          <p:cNvSpPr>
            <a:spLocks noGrp="1"/>
          </p:cNvSpPr>
          <p:nvPr/>
        </p:nvSpPr>
        <p:spPr>
          <a:xfrm>
            <a:off x="1466850" y="2095500"/>
            <a:ext cx="9296400" cy="9525"/>
          </a:xfrm>
          <a:prstGeom prst="rect">
            <a:avLst/>
          </a:prstGeom>
          <a:solidFill>
            <a:srgbClr val="D7E1E7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C2807CAD-CC25-495F-9F84-C8746ADBD291}"/>
              </a:ext>
            </a:extLst>
          </p:cNvPr>
          <p:cNvSpPr>
            <a:spLocks noGrp="1"/>
          </p:cNvSpPr>
          <p:nvPr/>
        </p:nvSpPr>
        <p:spPr>
          <a:xfrm>
            <a:off x="723900" y="2381250"/>
            <a:ext cx="57150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725" b="1">
                <a:solidFill>
                  <a:srgbClr val="168C8C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68C8C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1" name="Dikdörtgen 10">
            <a:extLst>
              <a:ext uri="{FF2B5EF4-FFF2-40B4-BE49-F238E27FC236}">
                <a16:creationId xmlns:a16="http://schemas.microsoft.com/office/drawing/2014/main" id="{7170925E-7161-46A2-A487-2246E480255A}"/>
              </a:ext>
            </a:extLst>
          </p:cNvPr>
          <p:cNvSpPr>
            <a:spLocks noGrp="1"/>
          </p:cNvSpPr>
          <p:nvPr/>
        </p:nvSpPr>
        <p:spPr>
          <a:xfrm>
            <a:off x="1466850" y="2381250"/>
            <a:ext cx="24765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57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Sabit kaynak</a:t>
            </a:r>
          </a:p>
        </p:txBody>
      </p:sp>
      <p:sp>
        <p:nvSpPr>
          <p:cNvPr id="12" name="Dikdörtgen 11">
            <a:extLst>
              <a:ext uri="{FF2B5EF4-FFF2-40B4-BE49-F238E27FC236}">
                <a16:creationId xmlns:a16="http://schemas.microsoft.com/office/drawing/2014/main" id="{EB35A8E8-872B-4632-9BEE-7FB62C8EF006}"/>
              </a:ext>
            </a:extLst>
          </p:cNvPr>
          <p:cNvSpPr>
            <a:spLocks noGrp="1"/>
          </p:cNvSpPr>
          <p:nvPr/>
        </p:nvSpPr>
        <p:spPr>
          <a:xfrm>
            <a:off x="4095750" y="2381250"/>
            <a:ext cx="6667500" cy="457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425" b="0">
                <a:solidFill>
                  <a:srgbClr val="243746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43746"/>
                </a:solidFill>
                <a:latin typeface="Aptos"/>
                <a:ea typeface="Aptos"/>
                <a:cs typeface="Aptos"/>
              </a:rPr>
              <a:t>Emek, sermaye ve doğal kaynak miktarı dönem boyunca değişmez.</a:t>
            </a:r>
          </a:p>
        </p:txBody>
      </p:sp>
      <p:sp>
        <p:nvSpPr>
          <p:cNvPr id="13" name="Dikdörtgen 12">
            <a:extLst>
              <a:ext uri="{FF2B5EF4-FFF2-40B4-BE49-F238E27FC236}">
                <a16:creationId xmlns:a16="http://schemas.microsoft.com/office/drawing/2014/main" id="{8FB26487-3A4B-4D51-B7BE-4C0FDEFBC2DE}"/>
              </a:ext>
            </a:extLst>
          </p:cNvPr>
          <p:cNvSpPr>
            <a:spLocks noGrp="1"/>
          </p:cNvSpPr>
          <p:nvPr/>
        </p:nvSpPr>
        <p:spPr>
          <a:xfrm>
            <a:off x="1466850" y="2952750"/>
            <a:ext cx="9296400" cy="9525"/>
          </a:xfrm>
          <a:prstGeom prst="rect">
            <a:avLst/>
          </a:prstGeom>
          <a:solidFill>
            <a:srgbClr val="D7E1E7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4" name="Dikdörtgen 13">
            <a:extLst>
              <a:ext uri="{FF2B5EF4-FFF2-40B4-BE49-F238E27FC236}">
                <a16:creationId xmlns:a16="http://schemas.microsoft.com/office/drawing/2014/main" id="{79C56F60-CA18-41E3-B732-8F0A877FB6B8}"/>
              </a:ext>
            </a:extLst>
          </p:cNvPr>
          <p:cNvSpPr>
            <a:spLocks noGrp="1"/>
          </p:cNvSpPr>
          <p:nvPr/>
        </p:nvSpPr>
        <p:spPr>
          <a:xfrm>
            <a:off x="723900" y="3238500"/>
            <a:ext cx="57150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725" b="1">
                <a:solidFill>
                  <a:srgbClr val="168C8C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68C8C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5" name="Dikdörtgen 14">
            <a:extLst>
              <a:ext uri="{FF2B5EF4-FFF2-40B4-BE49-F238E27FC236}">
                <a16:creationId xmlns:a16="http://schemas.microsoft.com/office/drawing/2014/main" id="{50FC0897-E8E6-4529-BB10-C51CC574128F}"/>
              </a:ext>
            </a:extLst>
          </p:cNvPr>
          <p:cNvSpPr>
            <a:spLocks noGrp="1"/>
          </p:cNvSpPr>
          <p:nvPr/>
        </p:nvSpPr>
        <p:spPr>
          <a:xfrm>
            <a:off x="1466850" y="3238500"/>
            <a:ext cx="24765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57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Sabit teknoloji</a:t>
            </a:r>
          </a:p>
        </p:txBody>
      </p:sp>
      <p:sp>
        <p:nvSpPr>
          <p:cNvPr id="16" name="Dikdörtgen 15">
            <a:extLst>
              <a:ext uri="{FF2B5EF4-FFF2-40B4-BE49-F238E27FC236}">
                <a16:creationId xmlns:a16="http://schemas.microsoft.com/office/drawing/2014/main" id="{CE81B7F6-6028-4218-8ADF-40690505520B}"/>
              </a:ext>
            </a:extLst>
          </p:cNvPr>
          <p:cNvSpPr>
            <a:spLocks noGrp="1"/>
          </p:cNvSpPr>
          <p:nvPr/>
        </p:nvSpPr>
        <p:spPr>
          <a:xfrm>
            <a:off x="4095750" y="3238500"/>
            <a:ext cx="6667500" cy="457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425" b="0">
                <a:solidFill>
                  <a:srgbClr val="243746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43746"/>
                </a:solidFill>
                <a:latin typeface="Aptos"/>
                <a:ea typeface="Aptos"/>
                <a:cs typeface="Aptos"/>
              </a:rPr>
              <a:t>Üretim bilgisi ve yöntemleri analiz süresince aynı kalır.</a:t>
            </a:r>
          </a:p>
        </p:txBody>
      </p:sp>
      <p:sp>
        <p:nvSpPr>
          <p:cNvPr id="17" name="Dikdörtgen 16">
            <a:extLst>
              <a:ext uri="{FF2B5EF4-FFF2-40B4-BE49-F238E27FC236}">
                <a16:creationId xmlns:a16="http://schemas.microsoft.com/office/drawing/2014/main" id="{C9990FB6-C100-44D7-96C5-355C76E01D0A}"/>
              </a:ext>
            </a:extLst>
          </p:cNvPr>
          <p:cNvSpPr>
            <a:spLocks noGrp="1"/>
          </p:cNvSpPr>
          <p:nvPr/>
        </p:nvSpPr>
        <p:spPr>
          <a:xfrm>
            <a:off x="1466850" y="3810000"/>
            <a:ext cx="9296400" cy="9525"/>
          </a:xfrm>
          <a:prstGeom prst="rect">
            <a:avLst/>
          </a:prstGeom>
          <a:solidFill>
            <a:srgbClr val="D7E1E7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8" name="Dikdörtgen 17">
            <a:extLst>
              <a:ext uri="{FF2B5EF4-FFF2-40B4-BE49-F238E27FC236}">
                <a16:creationId xmlns:a16="http://schemas.microsoft.com/office/drawing/2014/main" id="{A4E934DC-FA2C-44CE-8B0D-7B8E24B79AA9}"/>
              </a:ext>
            </a:extLst>
          </p:cNvPr>
          <p:cNvSpPr>
            <a:spLocks noGrp="1"/>
          </p:cNvSpPr>
          <p:nvPr/>
        </p:nvSpPr>
        <p:spPr>
          <a:xfrm>
            <a:off x="723900" y="4095750"/>
            <a:ext cx="57150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725" b="1">
                <a:solidFill>
                  <a:srgbClr val="168C8C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68C8C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19" name="Dikdörtgen 18">
            <a:extLst>
              <a:ext uri="{FF2B5EF4-FFF2-40B4-BE49-F238E27FC236}">
                <a16:creationId xmlns:a16="http://schemas.microsoft.com/office/drawing/2014/main" id="{6934FBBA-43AB-4C5F-8422-5F42FD6017BD}"/>
              </a:ext>
            </a:extLst>
          </p:cNvPr>
          <p:cNvSpPr>
            <a:spLocks noGrp="1"/>
          </p:cNvSpPr>
          <p:nvPr/>
        </p:nvSpPr>
        <p:spPr>
          <a:xfrm>
            <a:off x="1466850" y="4095750"/>
            <a:ext cx="24765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57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Tam kullanım</a:t>
            </a:r>
          </a:p>
        </p:txBody>
      </p:sp>
      <p:sp>
        <p:nvSpPr>
          <p:cNvPr id="20" name="Dikdörtgen 19">
            <a:extLst>
              <a:ext uri="{FF2B5EF4-FFF2-40B4-BE49-F238E27FC236}">
                <a16:creationId xmlns:a16="http://schemas.microsoft.com/office/drawing/2014/main" id="{8CFFE4E4-E03B-473D-BD57-74D9731CAF6D}"/>
              </a:ext>
            </a:extLst>
          </p:cNvPr>
          <p:cNvSpPr>
            <a:spLocks noGrp="1"/>
          </p:cNvSpPr>
          <p:nvPr/>
        </p:nvSpPr>
        <p:spPr>
          <a:xfrm>
            <a:off x="4095750" y="4095750"/>
            <a:ext cx="6667500" cy="457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425" b="0">
                <a:solidFill>
                  <a:srgbClr val="243746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43746"/>
                </a:solidFill>
                <a:latin typeface="Aptos"/>
                <a:ea typeface="Aptos"/>
                <a:cs typeface="Aptos"/>
              </a:rPr>
              <a:t>Eğri üzerindeki noktalarda kaynaklar tam ve etkin kullanılır.</a:t>
            </a:r>
          </a:p>
        </p:txBody>
      </p:sp>
      <p:sp>
        <p:nvSpPr>
          <p:cNvPr id="21" name="Dikdörtgen 20">
            <a:extLst>
              <a:ext uri="{FF2B5EF4-FFF2-40B4-BE49-F238E27FC236}">
                <a16:creationId xmlns:a16="http://schemas.microsoft.com/office/drawing/2014/main" id="{8C507FC3-A4CE-4104-80A5-5E121CA07B15}"/>
              </a:ext>
            </a:extLst>
          </p:cNvPr>
          <p:cNvSpPr>
            <a:spLocks noGrp="1"/>
          </p:cNvSpPr>
          <p:nvPr/>
        </p:nvSpPr>
        <p:spPr>
          <a:xfrm>
            <a:off x="1466850" y="4667250"/>
            <a:ext cx="9296400" cy="9525"/>
          </a:xfrm>
          <a:prstGeom prst="rect">
            <a:avLst/>
          </a:prstGeom>
          <a:solidFill>
            <a:srgbClr val="D7E1E7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2" name="Dikdörtgen 21">
            <a:extLst>
              <a:ext uri="{FF2B5EF4-FFF2-40B4-BE49-F238E27FC236}">
                <a16:creationId xmlns:a16="http://schemas.microsoft.com/office/drawing/2014/main" id="{A5B70594-AC99-4CDA-969A-2639FAF34F87}"/>
              </a:ext>
            </a:extLst>
          </p:cNvPr>
          <p:cNvSpPr>
            <a:spLocks noGrp="1"/>
          </p:cNvSpPr>
          <p:nvPr/>
        </p:nvSpPr>
        <p:spPr>
          <a:xfrm>
            <a:off x="723900" y="4953000"/>
            <a:ext cx="57150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725" b="1">
                <a:solidFill>
                  <a:srgbClr val="D9A441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D9A441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23" name="Dikdörtgen 22">
            <a:extLst>
              <a:ext uri="{FF2B5EF4-FFF2-40B4-BE49-F238E27FC236}">
                <a16:creationId xmlns:a16="http://schemas.microsoft.com/office/drawing/2014/main" id="{36121407-C627-4C8A-8C0C-288CD3FF4DEB}"/>
              </a:ext>
            </a:extLst>
          </p:cNvPr>
          <p:cNvSpPr>
            <a:spLocks noGrp="1"/>
          </p:cNvSpPr>
          <p:nvPr/>
        </p:nvSpPr>
        <p:spPr>
          <a:xfrm>
            <a:off x="1466850" y="4953000"/>
            <a:ext cx="24765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57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Aktarılabilir kaynak</a:t>
            </a:r>
          </a:p>
        </p:txBody>
      </p:sp>
      <p:sp>
        <p:nvSpPr>
          <p:cNvPr id="24" name="Dikdörtgen 23">
            <a:extLst>
              <a:ext uri="{FF2B5EF4-FFF2-40B4-BE49-F238E27FC236}">
                <a16:creationId xmlns:a16="http://schemas.microsoft.com/office/drawing/2014/main" id="{0B375A58-5DE0-4D70-AF23-F89F034746C9}"/>
              </a:ext>
            </a:extLst>
          </p:cNvPr>
          <p:cNvSpPr>
            <a:spLocks noGrp="1"/>
          </p:cNvSpPr>
          <p:nvPr/>
        </p:nvSpPr>
        <p:spPr>
          <a:xfrm>
            <a:off x="4095750" y="4953000"/>
            <a:ext cx="6667500" cy="457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425" b="0">
                <a:solidFill>
                  <a:srgbClr val="243746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43746"/>
                </a:solidFill>
                <a:latin typeface="Aptos"/>
                <a:ea typeface="Aptos"/>
                <a:cs typeface="Aptos"/>
              </a:rPr>
              <a:t>Kaynaklar iki üretim alanı arasında belirli ölçüde kaydırılabilir.</a:t>
            </a:r>
          </a:p>
        </p:txBody>
      </p:sp>
      <p:sp>
        <p:nvSpPr>
          <p:cNvPr id="25" name="Dikdörtgen 24">
            <a:extLst>
              <a:ext uri="{FF2B5EF4-FFF2-40B4-BE49-F238E27FC236}">
                <a16:creationId xmlns:a16="http://schemas.microsoft.com/office/drawing/2014/main" id="{BF604A5A-3461-4A81-8AB6-5058EC2BEAB8}"/>
              </a:ext>
            </a:extLst>
          </p:cNvPr>
          <p:cNvSpPr>
            <a:spLocks noGrp="1"/>
          </p:cNvSpPr>
          <p:nvPr/>
        </p:nvSpPr>
        <p:spPr>
          <a:xfrm>
            <a:off x="1466850" y="5524500"/>
            <a:ext cx="9296400" cy="9525"/>
          </a:xfrm>
          <a:prstGeom prst="rect">
            <a:avLst/>
          </a:prstGeom>
          <a:solidFill>
            <a:srgbClr val="D7E1E7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05424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Dikdörtgen 22">
            <a:extLst>
              <a:ext uri="{FF2B5EF4-FFF2-40B4-BE49-F238E27FC236}">
                <a16:creationId xmlns:a16="http://schemas.microsoft.com/office/drawing/2014/main" id="{DF55E927-FA61-48A7-8A43-39AA15B9982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33350"/>
          </a:xfrm>
          <a:prstGeom prst="rect">
            <a:avLst/>
          </a:prstGeom>
          <a:solidFill>
            <a:srgbClr val="168C8C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3CB2A530-FB2B-4188-902F-8B7CC60DAEB2}"/>
              </a:ext>
            </a:extLst>
          </p:cNvPr>
          <p:cNvSpPr>
            <a:spLocks noGrp="1"/>
          </p:cNvSpPr>
          <p:nvPr/>
        </p:nvSpPr>
        <p:spPr>
          <a:xfrm>
            <a:off x="647700" y="266700"/>
            <a:ext cx="171450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7619"/>
          </a:bodyPr>
          <a:lstStyle/>
          <a:p>
            <a:pPr algn="l">
              <a:defRPr sz="1050" b="1">
                <a:solidFill>
                  <a:srgbClr val="168C8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168C8C"/>
                </a:solidFill>
                <a:latin typeface="Aptos"/>
                <a:ea typeface="Aptos"/>
                <a:cs typeface="Aptos"/>
              </a:rPr>
              <a:t>BÖLÜM 1</a:t>
            </a:r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CB73EAD8-D4C9-4856-9B37-D8D1808E588A}"/>
              </a:ext>
            </a:extLst>
          </p:cNvPr>
          <p:cNvSpPr>
            <a:spLocks noGrp="1"/>
          </p:cNvSpPr>
          <p:nvPr/>
        </p:nvSpPr>
        <p:spPr>
          <a:xfrm>
            <a:off x="647700" y="552450"/>
            <a:ext cx="108966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550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Fayda kavramı ve fayda türleri</a:t>
            </a:r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574AAD9D-146F-40B1-A957-8C6148A2E055}"/>
              </a:ext>
            </a:extLst>
          </p:cNvPr>
          <p:cNvSpPr>
            <a:spLocks noGrp="1"/>
          </p:cNvSpPr>
          <p:nvPr/>
        </p:nvSpPr>
        <p:spPr>
          <a:xfrm>
            <a:off x="647700" y="1257300"/>
            <a:ext cx="10896600" cy="19050"/>
          </a:xfrm>
          <a:prstGeom prst="rect">
            <a:avLst/>
          </a:prstGeom>
          <a:solidFill>
            <a:srgbClr val="D7E1E7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9F80A4AB-8784-4AEF-A85C-A607D5DE1E31}"/>
              </a:ext>
            </a:extLst>
          </p:cNvPr>
          <p:cNvSpPr>
            <a:spLocks noGrp="1"/>
          </p:cNvSpPr>
          <p:nvPr/>
        </p:nvSpPr>
        <p:spPr>
          <a:xfrm>
            <a:off x="10953750" y="6400800"/>
            <a:ext cx="59055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 lnSpcReduction="10000"/>
          </a:bodyPr>
          <a:lstStyle/>
          <a:p>
            <a:pPr algn="r">
              <a:defRPr sz="900" b="0">
                <a:solidFill>
                  <a:srgbClr val="5E7181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5E7181"/>
                </a:solidFill>
                <a:latin typeface="Aptos"/>
                <a:ea typeface="Aptos"/>
                <a:cs typeface="Aptos"/>
              </a:rPr>
              <a:t>18</a:t>
            </a:r>
          </a:p>
        </p:txBody>
      </p:sp>
      <p:sp>
        <p:nvSpPr>
          <p:cNvPr id="6" name="Dikdörtgen 5">
            <a:extLst>
              <a:ext uri="{FF2B5EF4-FFF2-40B4-BE49-F238E27FC236}">
                <a16:creationId xmlns:a16="http://schemas.microsoft.com/office/drawing/2014/main" id="{533E5708-E939-49A8-9554-C29B56BAD140}"/>
              </a:ext>
            </a:extLst>
          </p:cNvPr>
          <p:cNvSpPr>
            <a:spLocks noGrp="1"/>
          </p:cNvSpPr>
          <p:nvPr/>
        </p:nvSpPr>
        <p:spPr>
          <a:xfrm>
            <a:off x="685800" y="1504950"/>
            <a:ext cx="10820400" cy="590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87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Fayda, bir mal veya hizmetin bireyin ihtiyacını ya da isteğini karşılama derecesidir.</a:t>
            </a:r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2C0C2017-7A54-4558-9C2B-2FDF42F83924}"/>
              </a:ext>
            </a:extLst>
          </p:cNvPr>
          <p:cNvSpPr>
            <a:spLocks noGrp="1"/>
          </p:cNvSpPr>
          <p:nvPr/>
        </p:nvSpPr>
        <p:spPr>
          <a:xfrm>
            <a:off x="685800" y="2362200"/>
            <a:ext cx="219075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500" b="1">
                <a:solidFill>
                  <a:srgbClr val="168C8C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68C8C"/>
                </a:solidFill>
                <a:latin typeface="Aptos"/>
                <a:ea typeface="Aptos"/>
                <a:cs typeface="Aptos"/>
              </a:rPr>
              <a:t>Form faydası</a:t>
            </a: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0369DDFA-C530-4EFD-AE31-040BA3481232}"/>
              </a:ext>
            </a:extLst>
          </p:cNvPr>
          <p:cNvSpPr>
            <a:spLocks noGrp="1"/>
          </p:cNvSpPr>
          <p:nvPr/>
        </p:nvSpPr>
        <p:spPr>
          <a:xfrm>
            <a:off x="3009900" y="2362200"/>
            <a:ext cx="523875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425" b="0">
                <a:solidFill>
                  <a:srgbClr val="243746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43746"/>
                </a:solidFill>
                <a:latin typeface="Aptos"/>
                <a:ea typeface="Aptos"/>
                <a:cs typeface="Aptos"/>
              </a:rPr>
              <a:t>Girdinin tüketiciye uygun ürüne dönüşmesi</a:t>
            </a:r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4BCA3401-413E-420B-B3D8-DE4C7EED9B36}"/>
              </a:ext>
            </a:extLst>
          </p:cNvPr>
          <p:cNvSpPr>
            <a:spLocks noGrp="1"/>
          </p:cNvSpPr>
          <p:nvPr/>
        </p:nvSpPr>
        <p:spPr>
          <a:xfrm>
            <a:off x="8477250" y="2362200"/>
            <a:ext cx="266700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5E7181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E7181"/>
                </a:solidFill>
                <a:latin typeface="Aptos"/>
                <a:ea typeface="Aptos"/>
                <a:cs typeface="Aptos"/>
              </a:rPr>
              <a:t>Keresteden mobilya</a:t>
            </a:r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8F74C9AF-E130-472C-9781-6561DEE8CCA3}"/>
              </a:ext>
            </a:extLst>
          </p:cNvPr>
          <p:cNvSpPr>
            <a:spLocks noGrp="1"/>
          </p:cNvSpPr>
          <p:nvPr/>
        </p:nvSpPr>
        <p:spPr>
          <a:xfrm>
            <a:off x="685800" y="2914650"/>
            <a:ext cx="10458450" cy="9525"/>
          </a:xfrm>
          <a:prstGeom prst="rect">
            <a:avLst/>
          </a:prstGeom>
          <a:solidFill>
            <a:srgbClr val="D7E1E7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1" name="Dikdörtgen 10">
            <a:extLst>
              <a:ext uri="{FF2B5EF4-FFF2-40B4-BE49-F238E27FC236}">
                <a16:creationId xmlns:a16="http://schemas.microsoft.com/office/drawing/2014/main" id="{31328307-EA20-4E12-A8BA-153290C1A9D6}"/>
              </a:ext>
            </a:extLst>
          </p:cNvPr>
          <p:cNvSpPr>
            <a:spLocks noGrp="1"/>
          </p:cNvSpPr>
          <p:nvPr/>
        </p:nvSpPr>
        <p:spPr>
          <a:xfrm>
            <a:off x="685800" y="3181350"/>
            <a:ext cx="219075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500" b="1">
                <a:solidFill>
                  <a:srgbClr val="D96C5F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D96C5F"/>
                </a:solidFill>
                <a:latin typeface="Aptos"/>
                <a:ea typeface="Aptos"/>
                <a:cs typeface="Aptos"/>
              </a:rPr>
              <a:t>Yer faydası</a:t>
            </a:r>
          </a:p>
        </p:txBody>
      </p:sp>
      <p:sp>
        <p:nvSpPr>
          <p:cNvPr id="12" name="Dikdörtgen 11">
            <a:extLst>
              <a:ext uri="{FF2B5EF4-FFF2-40B4-BE49-F238E27FC236}">
                <a16:creationId xmlns:a16="http://schemas.microsoft.com/office/drawing/2014/main" id="{CAC02C53-BDEF-4DAC-85DB-7EC5C217BB6E}"/>
              </a:ext>
            </a:extLst>
          </p:cNvPr>
          <p:cNvSpPr>
            <a:spLocks noGrp="1"/>
          </p:cNvSpPr>
          <p:nvPr/>
        </p:nvSpPr>
        <p:spPr>
          <a:xfrm>
            <a:off x="3009900" y="3181350"/>
            <a:ext cx="523875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425" b="0">
                <a:solidFill>
                  <a:srgbClr val="243746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43746"/>
                </a:solidFill>
                <a:latin typeface="Aptos"/>
                <a:ea typeface="Aptos"/>
                <a:cs typeface="Aptos"/>
              </a:rPr>
              <a:t>Malın ihtiyaç duyulan yerde bulunması</a:t>
            </a:r>
          </a:p>
        </p:txBody>
      </p:sp>
      <p:sp>
        <p:nvSpPr>
          <p:cNvPr id="13" name="Dikdörtgen 12">
            <a:extLst>
              <a:ext uri="{FF2B5EF4-FFF2-40B4-BE49-F238E27FC236}">
                <a16:creationId xmlns:a16="http://schemas.microsoft.com/office/drawing/2014/main" id="{349A70DF-B887-4683-977B-988E49634648}"/>
              </a:ext>
            </a:extLst>
          </p:cNvPr>
          <p:cNvSpPr>
            <a:spLocks noGrp="1"/>
          </p:cNvSpPr>
          <p:nvPr/>
        </p:nvSpPr>
        <p:spPr>
          <a:xfrm>
            <a:off x="8477250" y="3181350"/>
            <a:ext cx="266700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5E7181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E7181"/>
                </a:solidFill>
                <a:latin typeface="Aptos"/>
                <a:ea typeface="Aptos"/>
                <a:cs typeface="Aptos"/>
              </a:rPr>
              <a:t>Ürünün markete taşınması</a:t>
            </a:r>
          </a:p>
        </p:txBody>
      </p:sp>
      <p:sp>
        <p:nvSpPr>
          <p:cNvPr id="14" name="Dikdörtgen 13">
            <a:extLst>
              <a:ext uri="{FF2B5EF4-FFF2-40B4-BE49-F238E27FC236}">
                <a16:creationId xmlns:a16="http://schemas.microsoft.com/office/drawing/2014/main" id="{6B5CA4F6-AE63-41A7-8E89-906586F8328C}"/>
              </a:ext>
            </a:extLst>
          </p:cNvPr>
          <p:cNvSpPr>
            <a:spLocks noGrp="1"/>
          </p:cNvSpPr>
          <p:nvPr/>
        </p:nvSpPr>
        <p:spPr>
          <a:xfrm>
            <a:off x="685800" y="3733800"/>
            <a:ext cx="10458450" cy="9525"/>
          </a:xfrm>
          <a:prstGeom prst="rect">
            <a:avLst/>
          </a:prstGeom>
          <a:solidFill>
            <a:srgbClr val="D7E1E7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5" name="Dikdörtgen 14">
            <a:extLst>
              <a:ext uri="{FF2B5EF4-FFF2-40B4-BE49-F238E27FC236}">
                <a16:creationId xmlns:a16="http://schemas.microsoft.com/office/drawing/2014/main" id="{A9F67372-89D5-4C60-A23A-ACCF499BEDD1}"/>
              </a:ext>
            </a:extLst>
          </p:cNvPr>
          <p:cNvSpPr>
            <a:spLocks noGrp="1"/>
          </p:cNvSpPr>
          <p:nvPr/>
        </p:nvSpPr>
        <p:spPr>
          <a:xfrm>
            <a:off x="685800" y="4000500"/>
            <a:ext cx="219075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500" b="1">
                <a:solidFill>
                  <a:srgbClr val="D9A44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D9A441"/>
                </a:solidFill>
                <a:latin typeface="Aptos"/>
                <a:ea typeface="Aptos"/>
                <a:cs typeface="Aptos"/>
              </a:rPr>
              <a:t>Zaman faydası</a:t>
            </a:r>
          </a:p>
        </p:txBody>
      </p:sp>
      <p:sp>
        <p:nvSpPr>
          <p:cNvPr id="16" name="Dikdörtgen 15">
            <a:extLst>
              <a:ext uri="{FF2B5EF4-FFF2-40B4-BE49-F238E27FC236}">
                <a16:creationId xmlns:a16="http://schemas.microsoft.com/office/drawing/2014/main" id="{C9F55079-A20B-4D2F-8BA3-0990C8FAF8F1}"/>
              </a:ext>
            </a:extLst>
          </p:cNvPr>
          <p:cNvSpPr>
            <a:spLocks noGrp="1"/>
          </p:cNvSpPr>
          <p:nvPr/>
        </p:nvSpPr>
        <p:spPr>
          <a:xfrm>
            <a:off x="3009900" y="4000500"/>
            <a:ext cx="523875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425" b="0">
                <a:solidFill>
                  <a:srgbClr val="243746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43746"/>
                </a:solidFill>
                <a:latin typeface="Aptos"/>
                <a:ea typeface="Aptos"/>
                <a:cs typeface="Aptos"/>
              </a:rPr>
              <a:t>Malın ihtiyaç duyulan zamanda sunulması</a:t>
            </a:r>
          </a:p>
        </p:txBody>
      </p:sp>
      <p:sp>
        <p:nvSpPr>
          <p:cNvPr id="17" name="Dikdörtgen 16">
            <a:extLst>
              <a:ext uri="{FF2B5EF4-FFF2-40B4-BE49-F238E27FC236}">
                <a16:creationId xmlns:a16="http://schemas.microsoft.com/office/drawing/2014/main" id="{9DB469B3-A0AB-4DA1-8F12-E20004F5D290}"/>
              </a:ext>
            </a:extLst>
          </p:cNvPr>
          <p:cNvSpPr>
            <a:spLocks noGrp="1"/>
          </p:cNvSpPr>
          <p:nvPr/>
        </p:nvSpPr>
        <p:spPr>
          <a:xfrm>
            <a:off x="8477250" y="4000500"/>
            <a:ext cx="266700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5E7181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E7181"/>
                </a:solidFill>
                <a:latin typeface="Aptos"/>
                <a:ea typeface="Aptos"/>
                <a:cs typeface="Aptos"/>
              </a:rPr>
              <a:t>7/24 açık eczane</a:t>
            </a:r>
          </a:p>
        </p:txBody>
      </p:sp>
      <p:sp>
        <p:nvSpPr>
          <p:cNvPr id="18" name="Dikdörtgen 17">
            <a:extLst>
              <a:ext uri="{FF2B5EF4-FFF2-40B4-BE49-F238E27FC236}">
                <a16:creationId xmlns:a16="http://schemas.microsoft.com/office/drawing/2014/main" id="{E176AEAF-7DCA-4A7C-BDBF-161B3DCD5FF7}"/>
              </a:ext>
            </a:extLst>
          </p:cNvPr>
          <p:cNvSpPr>
            <a:spLocks noGrp="1"/>
          </p:cNvSpPr>
          <p:nvPr/>
        </p:nvSpPr>
        <p:spPr>
          <a:xfrm>
            <a:off x="685800" y="4552950"/>
            <a:ext cx="10458450" cy="9525"/>
          </a:xfrm>
          <a:prstGeom prst="rect">
            <a:avLst/>
          </a:prstGeom>
          <a:solidFill>
            <a:srgbClr val="D7E1E7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9" name="Dikdörtgen 18">
            <a:extLst>
              <a:ext uri="{FF2B5EF4-FFF2-40B4-BE49-F238E27FC236}">
                <a16:creationId xmlns:a16="http://schemas.microsoft.com/office/drawing/2014/main" id="{41906D70-71B6-4D31-A14F-931B2EC0D6F6}"/>
              </a:ext>
            </a:extLst>
          </p:cNvPr>
          <p:cNvSpPr>
            <a:spLocks noGrp="1"/>
          </p:cNvSpPr>
          <p:nvPr/>
        </p:nvSpPr>
        <p:spPr>
          <a:xfrm>
            <a:off x="685800" y="4819650"/>
            <a:ext cx="219075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500" b="1">
                <a:solidFill>
                  <a:srgbClr val="4C956C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4C956C"/>
                </a:solidFill>
                <a:latin typeface="Aptos"/>
                <a:ea typeface="Aptos"/>
                <a:cs typeface="Aptos"/>
              </a:rPr>
              <a:t>Sahip olma faydası</a:t>
            </a:r>
          </a:p>
        </p:txBody>
      </p:sp>
      <p:sp>
        <p:nvSpPr>
          <p:cNvPr id="20" name="Dikdörtgen 19">
            <a:extLst>
              <a:ext uri="{FF2B5EF4-FFF2-40B4-BE49-F238E27FC236}">
                <a16:creationId xmlns:a16="http://schemas.microsoft.com/office/drawing/2014/main" id="{EA73D043-23CE-46B4-A5BC-CD355AC23895}"/>
              </a:ext>
            </a:extLst>
          </p:cNvPr>
          <p:cNvSpPr>
            <a:spLocks noGrp="1"/>
          </p:cNvSpPr>
          <p:nvPr/>
        </p:nvSpPr>
        <p:spPr>
          <a:xfrm>
            <a:off x="3009900" y="4819650"/>
            <a:ext cx="523875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425" b="0">
                <a:solidFill>
                  <a:srgbClr val="243746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43746"/>
                </a:solidFill>
                <a:latin typeface="Aptos"/>
                <a:ea typeface="Aptos"/>
                <a:cs typeface="Aptos"/>
              </a:rPr>
              <a:t>Kullanım ve tasarruf hakkının tüketiciye geçmesi</a:t>
            </a:r>
          </a:p>
        </p:txBody>
      </p:sp>
      <p:sp>
        <p:nvSpPr>
          <p:cNvPr id="21" name="Dikdörtgen 20">
            <a:extLst>
              <a:ext uri="{FF2B5EF4-FFF2-40B4-BE49-F238E27FC236}">
                <a16:creationId xmlns:a16="http://schemas.microsoft.com/office/drawing/2014/main" id="{AB80F2BD-5E65-42FA-9135-4D46B1314127}"/>
              </a:ext>
            </a:extLst>
          </p:cNvPr>
          <p:cNvSpPr>
            <a:spLocks noGrp="1"/>
          </p:cNvSpPr>
          <p:nvPr/>
        </p:nvSpPr>
        <p:spPr>
          <a:xfrm>
            <a:off x="8477250" y="4819650"/>
            <a:ext cx="266700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5E7181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E7181"/>
                </a:solidFill>
                <a:latin typeface="Aptos"/>
                <a:ea typeface="Aptos"/>
                <a:cs typeface="Aptos"/>
              </a:rPr>
              <a:t>Satın alma veya kiralama</a:t>
            </a:r>
          </a:p>
        </p:txBody>
      </p:sp>
      <p:sp>
        <p:nvSpPr>
          <p:cNvPr id="22" name="Dikdörtgen 21">
            <a:extLst>
              <a:ext uri="{FF2B5EF4-FFF2-40B4-BE49-F238E27FC236}">
                <a16:creationId xmlns:a16="http://schemas.microsoft.com/office/drawing/2014/main" id="{B617B5B2-4AD8-4B65-A8D7-E8174539D5A9}"/>
              </a:ext>
            </a:extLst>
          </p:cNvPr>
          <p:cNvSpPr>
            <a:spLocks noGrp="1"/>
          </p:cNvSpPr>
          <p:nvPr/>
        </p:nvSpPr>
        <p:spPr>
          <a:xfrm>
            <a:off x="685800" y="5372100"/>
            <a:ext cx="10458450" cy="9525"/>
          </a:xfrm>
          <a:prstGeom prst="rect">
            <a:avLst/>
          </a:prstGeom>
          <a:solidFill>
            <a:srgbClr val="D7E1E7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88277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2"/>
          <p:cNvSpPr>
            <a:spLocks noGrp="1" noChangeArrowheads="1"/>
          </p:cNvSpPr>
          <p:nvPr>
            <p:ph type="title"/>
          </p:nvPr>
        </p:nvSpPr>
        <p:spPr>
          <a:xfrm>
            <a:off x="2063750" y="0"/>
            <a:ext cx="8229600" cy="1125538"/>
          </a:xfrm>
        </p:spPr>
        <p:txBody>
          <a:bodyPr/>
          <a:lstStyle/>
          <a:p>
            <a:pPr>
              <a:defRPr/>
            </a:pPr>
            <a:r>
              <a:rPr lang="tr-TR" sz="2400" dirty="0">
                <a:solidFill>
                  <a:srgbClr val="1C1C1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Fayda</a:t>
            </a:r>
          </a:p>
        </p:txBody>
      </p:sp>
      <p:pic>
        <p:nvPicPr>
          <p:cNvPr id="2" name="Resim 1">
            <a:extLst>
              <a:ext uri="{FF2B5EF4-FFF2-40B4-BE49-F238E27FC236}">
                <a16:creationId xmlns:a16="http://schemas.microsoft.com/office/drawing/2014/main" id="{663160B7-14D3-CA7E-DDC8-19ADE2FBDE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9750" y="104776"/>
            <a:ext cx="8572500" cy="3324225"/>
          </a:xfrm>
          <a:prstGeom prst="rect">
            <a:avLst/>
          </a:prstGeom>
        </p:spPr>
      </p:pic>
      <p:pic>
        <p:nvPicPr>
          <p:cNvPr id="3" name="Resim 2">
            <a:extLst>
              <a:ext uri="{FF2B5EF4-FFF2-40B4-BE49-F238E27FC236}">
                <a16:creationId xmlns:a16="http://schemas.microsoft.com/office/drawing/2014/main" id="{1C6878E7-CF3E-CAEF-2E1D-9182B7867B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9750" y="3348498"/>
            <a:ext cx="8572500" cy="352425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405CC1-C6FE-AD70-CAC0-43E44756AD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>
            <a:extLst>
              <a:ext uri="{FF2B5EF4-FFF2-40B4-BE49-F238E27FC236}">
                <a16:creationId xmlns:a16="http://schemas.microsoft.com/office/drawing/2014/main" id="{D04E981F-375A-F3D9-CEE2-16828B94EC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0"/>
            <a:ext cx="8704162" cy="3581400"/>
          </a:xfrm>
          <a:prstGeom prst="rect">
            <a:avLst/>
          </a:prstGeo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977C9912-1A93-5450-CF96-E87432A114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800" y="3480604"/>
            <a:ext cx="8704162" cy="3377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85473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ikdörtgen 7">
            <a:extLst>
              <a:ext uri="{FF2B5EF4-FFF2-40B4-BE49-F238E27FC236}">
                <a16:creationId xmlns:a16="http://schemas.microsoft.com/office/drawing/2014/main" id="{EC252E10-0E77-4EB3-A33E-1DCDBD97563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33350"/>
          </a:xfrm>
          <a:prstGeom prst="rect">
            <a:avLst/>
          </a:prstGeom>
          <a:solidFill>
            <a:srgbClr val="168C8C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09EB921C-6C07-4ADF-A1C6-434B253C918E}"/>
              </a:ext>
            </a:extLst>
          </p:cNvPr>
          <p:cNvSpPr>
            <a:spLocks noGrp="1"/>
          </p:cNvSpPr>
          <p:nvPr/>
        </p:nvSpPr>
        <p:spPr>
          <a:xfrm>
            <a:off x="647700" y="266700"/>
            <a:ext cx="171450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7619"/>
          </a:bodyPr>
          <a:lstStyle/>
          <a:p>
            <a:pPr algn="l">
              <a:defRPr sz="1050" b="1">
                <a:solidFill>
                  <a:srgbClr val="168C8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168C8C"/>
                </a:solidFill>
                <a:latin typeface="Aptos"/>
                <a:ea typeface="Aptos"/>
                <a:cs typeface="Aptos"/>
              </a:rPr>
              <a:t>BÖLÜM 1</a:t>
            </a:r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A46AE254-E56B-4782-842B-E3E6997789A5}"/>
              </a:ext>
            </a:extLst>
          </p:cNvPr>
          <p:cNvSpPr>
            <a:spLocks noGrp="1"/>
          </p:cNvSpPr>
          <p:nvPr/>
        </p:nvSpPr>
        <p:spPr>
          <a:xfrm>
            <a:off x="647700" y="552450"/>
            <a:ext cx="108966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550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Kardinal ve ordinal fayda yaklaşımları</a:t>
            </a:r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7A6BBDE1-1397-4828-8A5D-AA12D78D4A0F}"/>
              </a:ext>
            </a:extLst>
          </p:cNvPr>
          <p:cNvSpPr>
            <a:spLocks noGrp="1"/>
          </p:cNvSpPr>
          <p:nvPr/>
        </p:nvSpPr>
        <p:spPr>
          <a:xfrm>
            <a:off x="647700" y="1257300"/>
            <a:ext cx="10896600" cy="19050"/>
          </a:xfrm>
          <a:prstGeom prst="rect">
            <a:avLst/>
          </a:prstGeom>
          <a:solidFill>
            <a:srgbClr val="D7E1E7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100CEE0D-9582-451F-9325-D78EE6D439A6}"/>
              </a:ext>
            </a:extLst>
          </p:cNvPr>
          <p:cNvSpPr>
            <a:spLocks noGrp="1"/>
          </p:cNvSpPr>
          <p:nvPr/>
        </p:nvSpPr>
        <p:spPr>
          <a:xfrm>
            <a:off x="10953750" y="6400800"/>
            <a:ext cx="59055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 lnSpcReduction="10000"/>
          </a:bodyPr>
          <a:lstStyle/>
          <a:p>
            <a:pPr algn="r">
              <a:defRPr sz="900" b="0">
                <a:solidFill>
                  <a:srgbClr val="5E7181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5E7181"/>
                </a:solidFill>
                <a:latin typeface="Aptos"/>
                <a:ea typeface="Aptos"/>
                <a:cs typeface="Aptos"/>
              </a:rPr>
              <a:t>19</a:t>
            </a:r>
          </a:p>
        </p:txBody>
      </p:sp>
      <p:graphicFrame>
        <p:nvGraphicFramePr>
          <p:cNvPr id="13" name="Tablo 12"/>
          <p:cNvGraphicFramePr/>
          <p:nvPr/>
        </p:nvGraphicFramePr>
        <p:xfrm>
          <a:off x="685800" y="1619250"/>
          <a:ext cx="10820400" cy="3276600"/>
        </p:xfrm>
        <a:graphic>
          <a:graphicData uri="http://schemas.openxmlformats.org/drawingml/2006/table">
            <a:tbl>
              <a:tblPr/>
              <a:tblGrid>
                <a:gridCol w="2000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10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100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55320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Boyut</a:t>
                      </a:r>
                    </a:p>
                  </a:txBody>
                  <a:tcPr marL="114300" marR="114300" marT="76200" marB="76200" anchor="ctr">
                    <a:solidFill>
                      <a:srgbClr val="1732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Kardinal yaklaşım</a:t>
                      </a:r>
                    </a:p>
                  </a:txBody>
                  <a:tcPr marL="114300" marR="114300" marT="76200" marB="76200" anchor="ctr">
                    <a:solidFill>
                      <a:srgbClr val="1732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Ordinal yaklaşım</a:t>
                      </a:r>
                    </a:p>
                  </a:txBody>
                  <a:tcPr marL="114300" marR="114300" marT="76200" marB="76200" anchor="ctr">
                    <a:solidFill>
                      <a:srgbClr val="1732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5320"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Faydanın niteliği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Sayısal olarak ölçülebilir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Tercih sırası kurulabilir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5320"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Temel araç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Marjinal fayda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Kayıtsızlık eğrileri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5320"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Tüketici dengesi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Harcanan para başına marjinal faydanın eşitlenmesi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Bütçe doğrusu ile en yüksek erişilebilir tercih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5320"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Günümüzdeki yeri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Talep teorisinin tarihsel temeli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Modern mikroekonominin yaygın yaklaşımı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Dikdörtgen 6">
            <a:extLst>
              <a:ext uri="{FF2B5EF4-FFF2-40B4-BE49-F238E27FC236}">
                <a16:creationId xmlns:a16="http://schemas.microsoft.com/office/drawing/2014/main" id="{844DDDA3-C91B-4718-9D9D-250079E10622}"/>
              </a:ext>
            </a:extLst>
          </p:cNvPr>
          <p:cNvSpPr>
            <a:spLocks noGrp="1"/>
          </p:cNvSpPr>
          <p:nvPr/>
        </p:nvSpPr>
        <p:spPr>
          <a:xfrm>
            <a:off x="876300" y="5219700"/>
            <a:ext cx="10439400" cy="609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575" b="1">
                <a:solidFill>
                  <a:srgbClr val="168C8C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168C8C"/>
                </a:solidFill>
                <a:latin typeface="Aptos"/>
                <a:ea typeface="Aptos"/>
                <a:cs typeface="Aptos"/>
              </a:rPr>
              <a:t>Azalan marjinal fayda: tüketim arttıkça her ek birimin sağladığı ilave tatmin genellikle azalır.</a:t>
            </a:r>
          </a:p>
        </p:txBody>
      </p:sp>
    </p:spTree>
    <p:extLst>
      <p:ext uri="{BB962C8B-B14F-4D97-AF65-F5344CB8AC3E}">
        <p14:creationId xmlns:p14="http://schemas.microsoft.com/office/powerpoint/2010/main" val="128247363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ikdörtgen 10">
            <a:extLst>
              <a:ext uri="{FF2B5EF4-FFF2-40B4-BE49-F238E27FC236}">
                <a16:creationId xmlns:a16="http://schemas.microsoft.com/office/drawing/2014/main" id="{8D1FAECE-2EE8-4391-87F3-4984A3538F4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33350"/>
          </a:xfrm>
          <a:prstGeom prst="rect">
            <a:avLst/>
          </a:prstGeom>
          <a:solidFill>
            <a:srgbClr val="168C8C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88FD3D3E-2670-4356-85F0-720D1418CF0F}"/>
              </a:ext>
            </a:extLst>
          </p:cNvPr>
          <p:cNvSpPr>
            <a:spLocks noGrp="1"/>
          </p:cNvSpPr>
          <p:nvPr/>
        </p:nvSpPr>
        <p:spPr>
          <a:xfrm>
            <a:off x="647700" y="266700"/>
            <a:ext cx="171450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7619"/>
          </a:bodyPr>
          <a:lstStyle/>
          <a:p>
            <a:pPr algn="l">
              <a:defRPr sz="1050" b="1">
                <a:solidFill>
                  <a:srgbClr val="168C8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168C8C"/>
                </a:solidFill>
                <a:latin typeface="Aptos"/>
                <a:ea typeface="Aptos"/>
                <a:cs typeface="Aptos"/>
              </a:rPr>
              <a:t>AYRINTILI İNCELEME</a:t>
            </a:r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D23B16C0-F6BD-4F5C-9D87-CE1B6E07012A}"/>
              </a:ext>
            </a:extLst>
          </p:cNvPr>
          <p:cNvSpPr>
            <a:spLocks noGrp="1"/>
          </p:cNvSpPr>
          <p:nvPr/>
        </p:nvSpPr>
        <p:spPr>
          <a:xfrm>
            <a:off x="647700" y="552450"/>
            <a:ext cx="108966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550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Azalan marjinal fayda: su tüketimi örneği</a:t>
            </a:r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0F6BC1F0-7B93-43CF-A4D4-94F88C311C66}"/>
              </a:ext>
            </a:extLst>
          </p:cNvPr>
          <p:cNvSpPr>
            <a:spLocks noGrp="1"/>
          </p:cNvSpPr>
          <p:nvPr/>
        </p:nvSpPr>
        <p:spPr>
          <a:xfrm>
            <a:off x="647700" y="1257300"/>
            <a:ext cx="10896600" cy="19050"/>
          </a:xfrm>
          <a:prstGeom prst="rect">
            <a:avLst/>
          </a:prstGeom>
          <a:solidFill>
            <a:srgbClr val="D7E1E7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D6AB8BA5-2E65-411C-B5B9-66EB75DB6445}"/>
              </a:ext>
            </a:extLst>
          </p:cNvPr>
          <p:cNvSpPr>
            <a:spLocks noGrp="1"/>
          </p:cNvSpPr>
          <p:nvPr/>
        </p:nvSpPr>
        <p:spPr>
          <a:xfrm>
            <a:off x="10953750" y="6400800"/>
            <a:ext cx="59055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 lnSpcReduction="10000"/>
          </a:bodyPr>
          <a:lstStyle/>
          <a:p>
            <a:pPr algn="r">
              <a:defRPr sz="900" b="0">
                <a:solidFill>
                  <a:srgbClr val="5E7181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5E7181"/>
                </a:solidFill>
                <a:latin typeface="Aptos"/>
                <a:ea typeface="Aptos"/>
                <a:cs typeface="Aptos"/>
              </a:rPr>
              <a:t>39</a:t>
            </a:r>
          </a:p>
        </p:txBody>
      </p:sp>
      <p:graphicFrame>
        <p:nvGraphicFramePr>
          <p:cNvPr id="16" name="Tablo 15"/>
          <p:cNvGraphicFramePr/>
          <p:nvPr/>
        </p:nvGraphicFramePr>
        <p:xfrm>
          <a:off x="1066800" y="1485900"/>
          <a:ext cx="6096000" cy="4229099"/>
        </p:xfrm>
        <a:graphic>
          <a:graphicData uri="http://schemas.openxmlformats.org/drawingml/2006/table">
            <a:tbl>
              <a:tblPr/>
              <a:tblGrid>
                <a:gridCol w="228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04157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Su miktarı (bardak)</a:t>
                      </a:r>
                    </a:p>
                  </a:txBody>
                  <a:tcPr marL="114300" marR="114300" marT="76200" marB="76200" anchor="ctr">
                    <a:solidFill>
                      <a:srgbClr val="1732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Toplam fayda</a:t>
                      </a:r>
                    </a:p>
                  </a:txBody>
                  <a:tcPr marL="114300" marR="114300" marT="76200" marB="76200" anchor="ctr">
                    <a:solidFill>
                      <a:srgbClr val="1732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Marjinal fayda</a:t>
                      </a:r>
                    </a:p>
                  </a:txBody>
                  <a:tcPr marL="114300" marR="114300" marT="76200" marB="76200" anchor="ctr">
                    <a:solidFill>
                      <a:srgbClr val="1732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4157"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1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30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30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4157"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2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52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22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4157"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3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68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16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4157"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4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78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10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4157"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5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82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4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04157"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6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80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-2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Dikdörtgen 6">
            <a:extLst>
              <a:ext uri="{FF2B5EF4-FFF2-40B4-BE49-F238E27FC236}">
                <a16:creationId xmlns:a16="http://schemas.microsoft.com/office/drawing/2014/main" id="{B4A6E9BE-DA8C-4E4E-9840-1F85BB61241D}"/>
              </a:ext>
            </a:extLst>
          </p:cNvPr>
          <p:cNvSpPr>
            <a:spLocks noGrp="1"/>
          </p:cNvSpPr>
          <p:nvPr/>
        </p:nvSpPr>
        <p:spPr>
          <a:xfrm>
            <a:off x="7753350" y="1752600"/>
            <a:ext cx="285750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924" lnSpcReduction="10000"/>
          </a:bodyPr>
          <a:lstStyle/>
          <a:p>
            <a:pPr algn="l">
              <a:defRPr sz="1650" b="1">
                <a:solidFill>
                  <a:srgbClr val="168C8C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68C8C"/>
                </a:solidFill>
                <a:latin typeface="Aptos"/>
                <a:ea typeface="Aptos"/>
                <a:cs typeface="Aptos"/>
              </a:rPr>
              <a:t>İlk bardak</a:t>
            </a: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F334DCEE-4217-4B9B-A0B2-67C5E0E62D88}"/>
              </a:ext>
            </a:extLst>
          </p:cNvPr>
          <p:cNvSpPr>
            <a:spLocks noGrp="1"/>
          </p:cNvSpPr>
          <p:nvPr/>
        </p:nvSpPr>
        <p:spPr>
          <a:xfrm>
            <a:off x="7753350" y="2133600"/>
            <a:ext cx="3143250" cy="781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500" b="0">
                <a:solidFill>
                  <a:srgbClr val="243746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43746"/>
                </a:solidFill>
                <a:latin typeface="Aptos"/>
                <a:ea typeface="Aptos"/>
                <a:cs typeface="Aptos"/>
              </a:rPr>
              <a:t>Şiddetli susuzluğu giderdiği için en yüksek ek tatmini sağlar.</a:t>
            </a:r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9E4669B7-FE4C-4461-98BC-B24190C047B8}"/>
              </a:ext>
            </a:extLst>
          </p:cNvPr>
          <p:cNvSpPr>
            <a:spLocks noGrp="1"/>
          </p:cNvSpPr>
          <p:nvPr/>
        </p:nvSpPr>
        <p:spPr>
          <a:xfrm>
            <a:off x="7753350" y="3409950"/>
            <a:ext cx="285750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924" lnSpcReduction="10000"/>
          </a:bodyPr>
          <a:lstStyle/>
          <a:p>
            <a:pPr algn="l">
              <a:defRPr sz="1650" b="1">
                <a:solidFill>
                  <a:srgbClr val="D96C5F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D96C5F"/>
                </a:solidFill>
                <a:latin typeface="Aptos"/>
                <a:ea typeface="Aptos"/>
                <a:cs typeface="Aptos"/>
              </a:rPr>
              <a:t>Doyum noktası</a:t>
            </a:r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4772C9EC-2FED-4A8D-B19C-03E3F756F02C}"/>
              </a:ext>
            </a:extLst>
          </p:cNvPr>
          <p:cNvSpPr>
            <a:spLocks noGrp="1"/>
          </p:cNvSpPr>
          <p:nvPr/>
        </p:nvSpPr>
        <p:spPr>
          <a:xfrm>
            <a:off x="7753350" y="3790950"/>
            <a:ext cx="3143250" cy="990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500" b="0">
                <a:solidFill>
                  <a:srgbClr val="243746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43746"/>
                </a:solidFill>
                <a:latin typeface="Aptos"/>
                <a:ea typeface="Aptos"/>
                <a:cs typeface="Aptos"/>
              </a:rPr>
              <a:t>Tüketim arttıkça ek tatmin azalır. Aşırı tüketim marjinal faydayı negatif yapabilir.</a:t>
            </a:r>
          </a:p>
        </p:txBody>
      </p:sp>
    </p:spTree>
    <p:extLst>
      <p:ext uri="{BB962C8B-B14F-4D97-AF65-F5344CB8AC3E}">
        <p14:creationId xmlns:p14="http://schemas.microsoft.com/office/powerpoint/2010/main" val="130248972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ikdörtgen 7">
            <a:extLst>
              <a:ext uri="{FF2B5EF4-FFF2-40B4-BE49-F238E27FC236}">
                <a16:creationId xmlns:a16="http://schemas.microsoft.com/office/drawing/2014/main" id="{96F11B9C-A4B2-4612-986A-45410985590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33350"/>
          </a:xfrm>
          <a:prstGeom prst="rect">
            <a:avLst/>
          </a:prstGeom>
          <a:solidFill>
            <a:srgbClr val="168C8C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71425BDC-40D1-4942-B55F-52E62602809D}"/>
              </a:ext>
            </a:extLst>
          </p:cNvPr>
          <p:cNvSpPr>
            <a:spLocks noGrp="1"/>
          </p:cNvSpPr>
          <p:nvPr/>
        </p:nvSpPr>
        <p:spPr>
          <a:xfrm>
            <a:off x="647700" y="266700"/>
            <a:ext cx="171450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7619"/>
          </a:bodyPr>
          <a:lstStyle/>
          <a:p>
            <a:pPr algn="l">
              <a:defRPr sz="1050" b="1">
                <a:solidFill>
                  <a:srgbClr val="168C8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168C8C"/>
                </a:solidFill>
                <a:latin typeface="Aptos"/>
                <a:ea typeface="Aptos"/>
                <a:cs typeface="Aptos"/>
              </a:rPr>
              <a:t>BÖLÜM 1</a:t>
            </a:r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86594750-55AE-4176-A7E0-76B5439D7FDD}"/>
              </a:ext>
            </a:extLst>
          </p:cNvPr>
          <p:cNvSpPr>
            <a:spLocks noGrp="1"/>
          </p:cNvSpPr>
          <p:nvPr/>
        </p:nvSpPr>
        <p:spPr>
          <a:xfrm>
            <a:off x="647700" y="552450"/>
            <a:ext cx="108966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550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Ekonomik değer</a:t>
            </a:r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978E6718-DC68-4F5F-9830-6F139F2EB06D}"/>
              </a:ext>
            </a:extLst>
          </p:cNvPr>
          <p:cNvSpPr>
            <a:spLocks noGrp="1"/>
          </p:cNvSpPr>
          <p:nvPr/>
        </p:nvSpPr>
        <p:spPr>
          <a:xfrm>
            <a:off x="647700" y="1257300"/>
            <a:ext cx="10896600" cy="19050"/>
          </a:xfrm>
          <a:prstGeom prst="rect">
            <a:avLst/>
          </a:prstGeom>
          <a:solidFill>
            <a:srgbClr val="D7E1E7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E714DFD2-5E1D-49A9-A785-56C2A668FA48}"/>
              </a:ext>
            </a:extLst>
          </p:cNvPr>
          <p:cNvSpPr>
            <a:spLocks noGrp="1"/>
          </p:cNvSpPr>
          <p:nvPr/>
        </p:nvSpPr>
        <p:spPr>
          <a:xfrm>
            <a:off x="10953750" y="6400800"/>
            <a:ext cx="59055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 lnSpcReduction="10000"/>
          </a:bodyPr>
          <a:lstStyle/>
          <a:p>
            <a:pPr algn="r">
              <a:defRPr sz="900" b="0">
                <a:solidFill>
                  <a:srgbClr val="5E7181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5E7181"/>
                </a:solidFill>
                <a:latin typeface="Aptos"/>
                <a:ea typeface="Aptos"/>
                <a:cs typeface="Aptos"/>
              </a:rPr>
              <a:t>20</a:t>
            </a:r>
          </a:p>
        </p:txBody>
      </p:sp>
      <p:sp>
        <p:nvSpPr>
          <p:cNvPr id="6" name="Dikdörtgen 5">
            <a:extLst>
              <a:ext uri="{FF2B5EF4-FFF2-40B4-BE49-F238E27FC236}">
                <a16:creationId xmlns:a16="http://schemas.microsoft.com/office/drawing/2014/main" id="{0A6528C5-B859-421A-8B93-923CBA15BA22}"/>
              </a:ext>
            </a:extLst>
          </p:cNvPr>
          <p:cNvSpPr>
            <a:spLocks noGrp="1"/>
          </p:cNvSpPr>
          <p:nvPr/>
        </p:nvSpPr>
        <p:spPr>
          <a:xfrm>
            <a:off x="685800" y="1504950"/>
            <a:ext cx="10820400" cy="742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87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Ekonomik değer, bir aktörün mal veya hizmet için ödemeye istekli ve muktedir olduğu en yüksek tutarla ilişkilidir.</a:t>
            </a:r>
          </a:p>
        </p:txBody>
      </p:sp>
      <p:graphicFrame>
        <p:nvGraphicFramePr>
          <p:cNvPr id="14" name="Tablo 13"/>
          <p:cNvGraphicFramePr/>
          <p:nvPr/>
        </p:nvGraphicFramePr>
        <p:xfrm>
          <a:off x="971550" y="2609850"/>
          <a:ext cx="10248900" cy="2933700"/>
        </p:xfrm>
        <a:graphic>
          <a:graphicData uri="http://schemas.openxmlformats.org/drawingml/2006/table">
            <a:tbl>
              <a:tblPr/>
              <a:tblGrid>
                <a:gridCol w="2571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62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14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86740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Yaklaşım</a:t>
                      </a:r>
                    </a:p>
                  </a:txBody>
                  <a:tcPr marL="114300" marR="114300" marT="76200" marB="76200" anchor="ctr">
                    <a:solidFill>
                      <a:srgbClr val="1732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Değerin kaynağı</a:t>
                      </a:r>
                    </a:p>
                  </a:txBody>
                  <a:tcPr marL="114300" marR="114300" marT="76200" marB="76200" anchor="ctr">
                    <a:solidFill>
                      <a:srgbClr val="1732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Öne çıkan isimler</a:t>
                      </a:r>
                    </a:p>
                  </a:txBody>
                  <a:tcPr marL="114300" marR="114300" marT="76200" marB="76200" anchor="ctr">
                    <a:solidFill>
                      <a:srgbClr val="1732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6740"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Klasik ve Marksist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Emek ve üretim maliyeti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Smith, Ricardo, Marx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6740"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Marjinalist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Öznel fayda ve kıtlık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Menger, Jevons, Walras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6740"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Neoklasik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Marjinal fayda ile piyasa dengesi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Modern mikroekonomi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6740"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Kurumsal ve davranışsal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Normlar, psikoloji ve kurumlar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243746"/>
                          </a:solidFill>
                          <a:latin typeface="Aptos"/>
                          <a:ea typeface="Aptos"/>
                          <a:cs typeface="Aptos"/>
                        </a:rPr>
                        <a:t>Çağdaş yaklaşımlar</a:t>
                      </a:r>
                    </a:p>
                  </a:txBody>
                  <a:tcPr marL="114300" marR="114300" marT="76200" marB="762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096765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Dikdörtgen 25">
            <a:extLst>
              <a:ext uri="{FF2B5EF4-FFF2-40B4-BE49-F238E27FC236}">
                <a16:creationId xmlns:a16="http://schemas.microsoft.com/office/drawing/2014/main" id="{4108E4CD-9F9B-4024-A9E3-E7E83E92F20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33350"/>
          </a:xfrm>
          <a:prstGeom prst="rect">
            <a:avLst/>
          </a:prstGeom>
          <a:solidFill>
            <a:srgbClr val="168C8C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95E9BD51-6DF0-4B80-8736-6D02B70B0E73}"/>
              </a:ext>
            </a:extLst>
          </p:cNvPr>
          <p:cNvSpPr>
            <a:spLocks noGrp="1"/>
          </p:cNvSpPr>
          <p:nvPr/>
        </p:nvSpPr>
        <p:spPr>
          <a:xfrm>
            <a:off x="647700" y="266700"/>
            <a:ext cx="171450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7619"/>
          </a:bodyPr>
          <a:lstStyle/>
          <a:p>
            <a:pPr algn="l">
              <a:defRPr sz="1050" b="1">
                <a:solidFill>
                  <a:srgbClr val="168C8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168C8C"/>
                </a:solidFill>
                <a:latin typeface="Aptos"/>
                <a:ea typeface="Aptos"/>
                <a:cs typeface="Aptos"/>
              </a:rPr>
              <a:t>BÖLÜM 1</a:t>
            </a:r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3CF1D541-CF93-41CE-9F1F-81C350FD1539}"/>
              </a:ext>
            </a:extLst>
          </p:cNvPr>
          <p:cNvSpPr>
            <a:spLocks noGrp="1"/>
          </p:cNvSpPr>
          <p:nvPr/>
        </p:nvSpPr>
        <p:spPr>
          <a:xfrm>
            <a:off x="647700" y="552450"/>
            <a:ext cx="108966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550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Bölüm özeti</a:t>
            </a:r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EEA4E1AB-EB4C-47D7-A829-CE40EDEC81EE}"/>
              </a:ext>
            </a:extLst>
          </p:cNvPr>
          <p:cNvSpPr>
            <a:spLocks noGrp="1"/>
          </p:cNvSpPr>
          <p:nvPr/>
        </p:nvSpPr>
        <p:spPr>
          <a:xfrm>
            <a:off x="647700" y="1257300"/>
            <a:ext cx="10896600" cy="19050"/>
          </a:xfrm>
          <a:prstGeom prst="rect">
            <a:avLst/>
          </a:prstGeom>
          <a:solidFill>
            <a:srgbClr val="D7E1E7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9BBA300D-148A-4E3E-ABDF-FE5A12376F4E}"/>
              </a:ext>
            </a:extLst>
          </p:cNvPr>
          <p:cNvSpPr>
            <a:spLocks noGrp="1"/>
          </p:cNvSpPr>
          <p:nvPr/>
        </p:nvSpPr>
        <p:spPr>
          <a:xfrm>
            <a:off x="10953750" y="6400800"/>
            <a:ext cx="59055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 lnSpcReduction="10000"/>
          </a:bodyPr>
          <a:lstStyle/>
          <a:p>
            <a:pPr algn="r">
              <a:defRPr sz="900" b="0">
                <a:solidFill>
                  <a:srgbClr val="5E7181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5E7181"/>
                </a:solidFill>
                <a:latin typeface="Aptos"/>
                <a:ea typeface="Aptos"/>
                <a:cs typeface="Aptos"/>
              </a:rPr>
              <a:t>21</a:t>
            </a:r>
          </a:p>
        </p:txBody>
      </p:sp>
      <p:sp>
        <p:nvSpPr>
          <p:cNvPr id="6" name="Dikdörtgen 5">
            <a:extLst>
              <a:ext uri="{FF2B5EF4-FFF2-40B4-BE49-F238E27FC236}">
                <a16:creationId xmlns:a16="http://schemas.microsoft.com/office/drawing/2014/main" id="{12F8863B-46A5-4D53-88FE-F7FD1C486328}"/>
              </a:ext>
            </a:extLst>
          </p:cNvPr>
          <p:cNvSpPr>
            <a:spLocks noGrp="1"/>
          </p:cNvSpPr>
          <p:nvPr/>
        </p:nvSpPr>
        <p:spPr>
          <a:xfrm>
            <a:off x="685800" y="1581150"/>
            <a:ext cx="495300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924" lnSpcReduction="10000"/>
          </a:bodyPr>
          <a:lstStyle/>
          <a:p>
            <a:pPr algn="l">
              <a:defRPr sz="1650" b="1">
                <a:solidFill>
                  <a:srgbClr val="168C8C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68C8C"/>
                </a:solidFill>
                <a:latin typeface="Aptos"/>
                <a:ea typeface="Aptos"/>
                <a:cs typeface="Aptos"/>
              </a:rPr>
              <a:t>Bilimsel yaklaşım</a:t>
            </a:r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FDC0D29D-E613-4174-94AB-DE3FA2AC1237}"/>
              </a:ext>
            </a:extLst>
          </p:cNvPr>
          <p:cNvSpPr>
            <a:spLocks noGrp="1"/>
          </p:cNvSpPr>
          <p:nvPr/>
        </p:nvSpPr>
        <p:spPr>
          <a:xfrm>
            <a:off x="685800" y="1962150"/>
            <a:ext cx="495300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575" b="0">
                <a:solidFill>
                  <a:srgbClr val="243746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243746"/>
                </a:solidFill>
                <a:latin typeface="Aptos"/>
                <a:ea typeface="Aptos"/>
                <a:cs typeface="Aptos"/>
              </a:rPr>
              <a:t>Gözlem, sınama ve açıklama</a:t>
            </a: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B7C6501B-B795-45EB-938D-AC570A24433F}"/>
              </a:ext>
            </a:extLst>
          </p:cNvPr>
          <p:cNvSpPr>
            <a:spLocks noGrp="1"/>
          </p:cNvSpPr>
          <p:nvPr/>
        </p:nvSpPr>
        <p:spPr>
          <a:xfrm>
            <a:off x="685800" y="2590800"/>
            <a:ext cx="4857750" cy="9525"/>
          </a:xfrm>
          <a:prstGeom prst="rect">
            <a:avLst/>
          </a:prstGeom>
          <a:solidFill>
            <a:srgbClr val="D7E1E7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DA25F14A-62E1-437D-8DD6-8504327CE6FA}"/>
              </a:ext>
            </a:extLst>
          </p:cNvPr>
          <p:cNvSpPr>
            <a:spLocks noGrp="1"/>
          </p:cNvSpPr>
          <p:nvPr/>
        </p:nvSpPr>
        <p:spPr>
          <a:xfrm>
            <a:off x="6115050" y="1581150"/>
            <a:ext cx="495300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924" lnSpcReduction="10000"/>
          </a:bodyPr>
          <a:lstStyle/>
          <a:p>
            <a:pPr algn="l">
              <a:defRPr sz="1650" b="1">
                <a:solidFill>
                  <a:srgbClr val="D96C5F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D96C5F"/>
                </a:solidFill>
                <a:latin typeface="Aptos"/>
                <a:ea typeface="Aptos"/>
                <a:cs typeface="Aptos"/>
              </a:rPr>
              <a:t>Analiz düzeyi</a:t>
            </a:r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257B846D-A1C5-45DB-A50B-E4E967001F97}"/>
              </a:ext>
            </a:extLst>
          </p:cNvPr>
          <p:cNvSpPr>
            <a:spLocks noGrp="1"/>
          </p:cNvSpPr>
          <p:nvPr/>
        </p:nvSpPr>
        <p:spPr>
          <a:xfrm>
            <a:off x="6115050" y="1962150"/>
            <a:ext cx="495300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575" b="0">
                <a:solidFill>
                  <a:srgbClr val="243746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243746"/>
                </a:solidFill>
                <a:latin typeface="Aptos"/>
                <a:ea typeface="Aptos"/>
                <a:cs typeface="Aptos"/>
              </a:rPr>
              <a:t>Mikroekonomi ve makroekonomi</a:t>
            </a:r>
          </a:p>
        </p:txBody>
      </p:sp>
      <p:sp>
        <p:nvSpPr>
          <p:cNvPr id="11" name="Dikdörtgen 10">
            <a:extLst>
              <a:ext uri="{FF2B5EF4-FFF2-40B4-BE49-F238E27FC236}">
                <a16:creationId xmlns:a16="http://schemas.microsoft.com/office/drawing/2014/main" id="{FE6F1DA9-0E7B-4F76-B602-3041913171CA}"/>
              </a:ext>
            </a:extLst>
          </p:cNvPr>
          <p:cNvSpPr>
            <a:spLocks noGrp="1"/>
          </p:cNvSpPr>
          <p:nvPr/>
        </p:nvSpPr>
        <p:spPr>
          <a:xfrm>
            <a:off x="6115050" y="2590800"/>
            <a:ext cx="4857750" cy="9525"/>
          </a:xfrm>
          <a:prstGeom prst="rect">
            <a:avLst/>
          </a:prstGeom>
          <a:solidFill>
            <a:srgbClr val="D7E1E7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2" name="Dikdörtgen 11">
            <a:extLst>
              <a:ext uri="{FF2B5EF4-FFF2-40B4-BE49-F238E27FC236}">
                <a16:creationId xmlns:a16="http://schemas.microsoft.com/office/drawing/2014/main" id="{EA927A1C-C77F-4BDE-A7A3-F147F2992AFB}"/>
              </a:ext>
            </a:extLst>
          </p:cNvPr>
          <p:cNvSpPr>
            <a:spLocks noGrp="1"/>
          </p:cNvSpPr>
          <p:nvPr/>
        </p:nvSpPr>
        <p:spPr>
          <a:xfrm>
            <a:off x="685800" y="2971800"/>
            <a:ext cx="495300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924" lnSpcReduction="10000"/>
          </a:bodyPr>
          <a:lstStyle/>
          <a:p>
            <a:pPr algn="l">
              <a:defRPr sz="1650" b="1">
                <a:solidFill>
                  <a:srgbClr val="168C8C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68C8C"/>
                </a:solidFill>
                <a:latin typeface="Aptos"/>
                <a:ea typeface="Aptos"/>
                <a:cs typeface="Aptos"/>
              </a:rPr>
              <a:t>İktisadi sorun</a:t>
            </a:r>
          </a:p>
        </p:txBody>
      </p:sp>
      <p:sp>
        <p:nvSpPr>
          <p:cNvPr id="13" name="Dikdörtgen 12">
            <a:extLst>
              <a:ext uri="{FF2B5EF4-FFF2-40B4-BE49-F238E27FC236}">
                <a16:creationId xmlns:a16="http://schemas.microsoft.com/office/drawing/2014/main" id="{91792182-3417-4DA1-BC44-5D6BA8152377}"/>
              </a:ext>
            </a:extLst>
          </p:cNvPr>
          <p:cNvSpPr>
            <a:spLocks noGrp="1"/>
          </p:cNvSpPr>
          <p:nvPr/>
        </p:nvSpPr>
        <p:spPr>
          <a:xfrm>
            <a:off x="685800" y="3352800"/>
            <a:ext cx="495300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575" b="0">
                <a:solidFill>
                  <a:srgbClr val="243746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243746"/>
                </a:solidFill>
                <a:latin typeface="Aptos"/>
                <a:ea typeface="Aptos"/>
                <a:cs typeface="Aptos"/>
              </a:rPr>
              <a:t>Kıtlık, tercih ve fırsat maliyeti</a:t>
            </a:r>
          </a:p>
        </p:txBody>
      </p:sp>
      <p:sp>
        <p:nvSpPr>
          <p:cNvPr id="14" name="Dikdörtgen 13">
            <a:extLst>
              <a:ext uri="{FF2B5EF4-FFF2-40B4-BE49-F238E27FC236}">
                <a16:creationId xmlns:a16="http://schemas.microsoft.com/office/drawing/2014/main" id="{A4083DD2-3926-46B6-92A1-1CA5490598F6}"/>
              </a:ext>
            </a:extLst>
          </p:cNvPr>
          <p:cNvSpPr>
            <a:spLocks noGrp="1"/>
          </p:cNvSpPr>
          <p:nvPr/>
        </p:nvSpPr>
        <p:spPr>
          <a:xfrm>
            <a:off x="685800" y="3981450"/>
            <a:ext cx="4857750" cy="9525"/>
          </a:xfrm>
          <a:prstGeom prst="rect">
            <a:avLst/>
          </a:prstGeom>
          <a:solidFill>
            <a:srgbClr val="D7E1E7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5" name="Dikdörtgen 14">
            <a:extLst>
              <a:ext uri="{FF2B5EF4-FFF2-40B4-BE49-F238E27FC236}">
                <a16:creationId xmlns:a16="http://schemas.microsoft.com/office/drawing/2014/main" id="{18F375E4-C4CD-4B0C-AEDE-6EF025E400EA}"/>
              </a:ext>
            </a:extLst>
          </p:cNvPr>
          <p:cNvSpPr>
            <a:spLocks noGrp="1"/>
          </p:cNvSpPr>
          <p:nvPr/>
        </p:nvSpPr>
        <p:spPr>
          <a:xfrm>
            <a:off x="6115050" y="2971800"/>
            <a:ext cx="495300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924" lnSpcReduction="10000"/>
          </a:bodyPr>
          <a:lstStyle/>
          <a:p>
            <a:pPr algn="l">
              <a:defRPr sz="1650" b="1">
                <a:solidFill>
                  <a:srgbClr val="D96C5F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D96C5F"/>
                </a:solidFill>
                <a:latin typeface="Aptos"/>
                <a:ea typeface="Aptos"/>
                <a:cs typeface="Aptos"/>
              </a:rPr>
              <a:t>Üretim kararı</a:t>
            </a:r>
          </a:p>
        </p:txBody>
      </p:sp>
      <p:sp>
        <p:nvSpPr>
          <p:cNvPr id="16" name="Dikdörtgen 15">
            <a:extLst>
              <a:ext uri="{FF2B5EF4-FFF2-40B4-BE49-F238E27FC236}">
                <a16:creationId xmlns:a16="http://schemas.microsoft.com/office/drawing/2014/main" id="{0117CA7F-C572-4E97-8CBC-05E3415DFF73}"/>
              </a:ext>
            </a:extLst>
          </p:cNvPr>
          <p:cNvSpPr>
            <a:spLocks noGrp="1"/>
          </p:cNvSpPr>
          <p:nvPr/>
        </p:nvSpPr>
        <p:spPr>
          <a:xfrm>
            <a:off x="6115050" y="3352800"/>
            <a:ext cx="495300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575" b="0">
                <a:solidFill>
                  <a:srgbClr val="243746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243746"/>
                </a:solidFill>
                <a:latin typeface="Aptos"/>
                <a:ea typeface="Aptos"/>
                <a:cs typeface="Aptos"/>
              </a:rPr>
              <a:t>Üretim olanakları ve etkinlik</a:t>
            </a:r>
          </a:p>
        </p:txBody>
      </p:sp>
      <p:sp>
        <p:nvSpPr>
          <p:cNvPr id="17" name="Dikdörtgen 16">
            <a:extLst>
              <a:ext uri="{FF2B5EF4-FFF2-40B4-BE49-F238E27FC236}">
                <a16:creationId xmlns:a16="http://schemas.microsoft.com/office/drawing/2014/main" id="{67F3ED67-F809-4301-9DE7-FDA1ACFC9E21}"/>
              </a:ext>
            </a:extLst>
          </p:cNvPr>
          <p:cNvSpPr>
            <a:spLocks noGrp="1"/>
          </p:cNvSpPr>
          <p:nvPr/>
        </p:nvSpPr>
        <p:spPr>
          <a:xfrm>
            <a:off x="6115050" y="3981450"/>
            <a:ext cx="4857750" cy="9525"/>
          </a:xfrm>
          <a:prstGeom prst="rect">
            <a:avLst/>
          </a:prstGeom>
          <a:solidFill>
            <a:srgbClr val="D7E1E7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8" name="Dikdörtgen 17">
            <a:extLst>
              <a:ext uri="{FF2B5EF4-FFF2-40B4-BE49-F238E27FC236}">
                <a16:creationId xmlns:a16="http://schemas.microsoft.com/office/drawing/2014/main" id="{A785CCC6-5B2A-4BE3-913F-0703A8FBE68B}"/>
              </a:ext>
            </a:extLst>
          </p:cNvPr>
          <p:cNvSpPr>
            <a:spLocks noGrp="1"/>
          </p:cNvSpPr>
          <p:nvPr/>
        </p:nvSpPr>
        <p:spPr>
          <a:xfrm>
            <a:off x="685800" y="4362450"/>
            <a:ext cx="495300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924" lnSpcReduction="10000"/>
          </a:bodyPr>
          <a:lstStyle/>
          <a:p>
            <a:pPr algn="l">
              <a:defRPr sz="1650" b="1">
                <a:solidFill>
                  <a:srgbClr val="168C8C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68C8C"/>
                </a:solidFill>
                <a:latin typeface="Aptos"/>
                <a:ea typeface="Aptos"/>
                <a:cs typeface="Aptos"/>
              </a:rPr>
              <a:t>Ticaret mantığı</a:t>
            </a:r>
          </a:p>
        </p:txBody>
      </p:sp>
      <p:sp>
        <p:nvSpPr>
          <p:cNvPr id="19" name="Dikdörtgen 18">
            <a:extLst>
              <a:ext uri="{FF2B5EF4-FFF2-40B4-BE49-F238E27FC236}">
                <a16:creationId xmlns:a16="http://schemas.microsoft.com/office/drawing/2014/main" id="{F43490FD-E1A2-4344-90B4-9881951A71B0}"/>
              </a:ext>
            </a:extLst>
          </p:cNvPr>
          <p:cNvSpPr>
            <a:spLocks noGrp="1"/>
          </p:cNvSpPr>
          <p:nvPr/>
        </p:nvSpPr>
        <p:spPr>
          <a:xfrm>
            <a:off x="685800" y="4743450"/>
            <a:ext cx="495300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575" b="0">
                <a:solidFill>
                  <a:srgbClr val="243746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243746"/>
                </a:solidFill>
                <a:latin typeface="Aptos"/>
                <a:ea typeface="Aptos"/>
                <a:cs typeface="Aptos"/>
              </a:rPr>
              <a:t>Mutlak ve karşılaştırmalı üstünlük</a:t>
            </a:r>
          </a:p>
        </p:txBody>
      </p:sp>
      <p:sp>
        <p:nvSpPr>
          <p:cNvPr id="20" name="Dikdörtgen 19">
            <a:extLst>
              <a:ext uri="{FF2B5EF4-FFF2-40B4-BE49-F238E27FC236}">
                <a16:creationId xmlns:a16="http://schemas.microsoft.com/office/drawing/2014/main" id="{0F63EFF8-972C-40CB-9E54-675A41C7BFE3}"/>
              </a:ext>
            </a:extLst>
          </p:cNvPr>
          <p:cNvSpPr>
            <a:spLocks noGrp="1"/>
          </p:cNvSpPr>
          <p:nvPr/>
        </p:nvSpPr>
        <p:spPr>
          <a:xfrm>
            <a:off x="685800" y="5372100"/>
            <a:ext cx="4857750" cy="9525"/>
          </a:xfrm>
          <a:prstGeom prst="rect">
            <a:avLst/>
          </a:prstGeom>
          <a:solidFill>
            <a:srgbClr val="D7E1E7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1" name="Dikdörtgen 20">
            <a:extLst>
              <a:ext uri="{FF2B5EF4-FFF2-40B4-BE49-F238E27FC236}">
                <a16:creationId xmlns:a16="http://schemas.microsoft.com/office/drawing/2014/main" id="{059995DE-0EFB-4B70-96E8-3D8EBFB87366}"/>
              </a:ext>
            </a:extLst>
          </p:cNvPr>
          <p:cNvSpPr>
            <a:spLocks noGrp="1"/>
          </p:cNvSpPr>
          <p:nvPr/>
        </p:nvSpPr>
        <p:spPr>
          <a:xfrm>
            <a:off x="6115050" y="4362450"/>
            <a:ext cx="495300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924" lnSpcReduction="10000"/>
          </a:bodyPr>
          <a:lstStyle/>
          <a:p>
            <a:pPr algn="l">
              <a:defRPr sz="1650" b="1">
                <a:solidFill>
                  <a:srgbClr val="D96C5F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D96C5F"/>
                </a:solidFill>
                <a:latin typeface="Aptos"/>
                <a:ea typeface="Aptos"/>
                <a:cs typeface="Aptos"/>
              </a:rPr>
              <a:t>Tüketici davranışı</a:t>
            </a:r>
          </a:p>
        </p:txBody>
      </p:sp>
      <p:sp>
        <p:nvSpPr>
          <p:cNvPr id="22" name="Dikdörtgen 21">
            <a:extLst>
              <a:ext uri="{FF2B5EF4-FFF2-40B4-BE49-F238E27FC236}">
                <a16:creationId xmlns:a16="http://schemas.microsoft.com/office/drawing/2014/main" id="{F8F5E780-4E79-4E8A-ACFE-06676BE1DDA2}"/>
              </a:ext>
            </a:extLst>
          </p:cNvPr>
          <p:cNvSpPr>
            <a:spLocks noGrp="1"/>
          </p:cNvSpPr>
          <p:nvPr/>
        </p:nvSpPr>
        <p:spPr>
          <a:xfrm>
            <a:off x="6115050" y="4743450"/>
            <a:ext cx="495300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575" b="0">
                <a:solidFill>
                  <a:srgbClr val="243746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243746"/>
                </a:solidFill>
                <a:latin typeface="Aptos"/>
                <a:ea typeface="Aptos"/>
                <a:cs typeface="Aptos"/>
              </a:rPr>
              <a:t>Fayda, tercih ve değer</a:t>
            </a:r>
          </a:p>
        </p:txBody>
      </p:sp>
      <p:sp>
        <p:nvSpPr>
          <p:cNvPr id="23" name="Dikdörtgen 22">
            <a:extLst>
              <a:ext uri="{FF2B5EF4-FFF2-40B4-BE49-F238E27FC236}">
                <a16:creationId xmlns:a16="http://schemas.microsoft.com/office/drawing/2014/main" id="{77D024FE-2582-4C7A-B829-0CD7AE531949}"/>
              </a:ext>
            </a:extLst>
          </p:cNvPr>
          <p:cNvSpPr>
            <a:spLocks noGrp="1"/>
          </p:cNvSpPr>
          <p:nvPr/>
        </p:nvSpPr>
        <p:spPr>
          <a:xfrm>
            <a:off x="6115050" y="5372100"/>
            <a:ext cx="4857750" cy="9525"/>
          </a:xfrm>
          <a:prstGeom prst="rect">
            <a:avLst/>
          </a:prstGeom>
          <a:solidFill>
            <a:srgbClr val="D7E1E7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4" name="Dikdörtgen: Köşeleri Yuvarlatılmış 23">
            <a:extLst>
              <a:ext uri="{FF2B5EF4-FFF2-40B4-BE49-F238E27FC236}">
                <a16:creationId xmlns:a16="http://schemas.microsoft.com/office/drawing/2014/main" id="{6DB616C8-915E-4ECF-8703-75B743651BB7}"/>
              </a:ext>
            </a:extLst>
          </p:cNvPr>
          <p:cNvSpPr>
            <a:spLocks noGrp="1"/>
          </p:cNvSpPr>
          <p:nvPr/>
        </p:nvSpPr>
        <p:spPr>
          <a:xfrm>
            <a:off x="685800" y="5772150"/>
            <a:ext cx="10287000" cy="438150"/>
          </a:xfrm>
          <a:prstGeom prst="roundRect">
            <a:avLst>
              <a:gd name="adj" fmla="val 26087"/>
            </a:avLst>
          </a:prstGeom>
          <a:solidFill>
            <a:srgbClr val="17324D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5" name="Dikdörtgen 24">
            <a:extLst>
              <a:ext uri="{FF2B5EF4-FFF2-40B4-BE49-F238E27FC236}">
                <a16:creationId xmlns:a16="http://schemas.microsoft.com/office/drawing/2014/main" id="{24FDA1B8-BE17-4D44-A0D7-5846B31A2F6B}"/>
              </a:ext>
            </a:extLst>
          </p:cNvPr>
          <p:cNvSpPr>
            <a:spLocks noGrp="1"/>
          </p:cNvSpPr>
          <p:nvPr/>
        </p:nvSpPr>
        <p:spPr>
          <a:xfrm>
            <a:off x="895350" y="5810250"/>
            <a:ext cx="986790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Ekonomik düşünme, kıt kaynaklar altında seçeneklerin fayda ve maliyetlerini karşılaştırmaktır.</a:t>
            </a:r>
          </a:p>
        </p:txBody>
      </p:sp>
    </p:spTree>
    <p:extLst>
      <p:ext uri="{BB962C8B-B14F-4D97-AF65-F5344CB8AC3E}">
        <p14:creationId xmlns:p14="http://schemas.microsoft.com/office/powerpoint/2010/main" val="159080456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Dikdörtgen 26">
            <a:extLst>
              <a:ext uri="{FF2B5EF4-FFF2-40B4-BE49-F238E27FC236}">
                <a16:creationId xmlns:a16="http://schemas.microsoft.com/office/drawing/2014/main" id="{169DDF63-26E9-4F65-9949-B9FB391BF65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33350"/>
          </a:xfrm>
          <a:prstGeom prst="rect">
            <a:avLst/>
          </a:prstGeom>
          <a:solidFill>
            <a:srgbClr val="168C8C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4B9B8AF1-B09E-4B90-9178-A1875F335DC1}"/>
              </a:ext>
            </a:extLst>
          </p:cNvPr>
          <p:cNvSpPr>
            <a:spLocks noGrp="1"/>
          </p:cNvSpPr>
          <p:nvPr/>
        </p:nvSpPr>
        <p:spPr>
          <a:xfrm>
            <a:off x="647700" y="266700"/>
            <a:ext cx="171450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7619"/>
          </a:bodyPr>
          <a:lstStyle/>
          <a:p>
            <a:pPr algn="l">
              <a:defRPr sz="1050" b="1">
                <a:solidFill>
                  <a:srgbClr val="168C8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168C8C"/>
                </a:solidFill>
                <a:latin typeface="Aptos"/>
                <a:ea typeface="Aptos"/>
                <a:cs typeface="Aptos"/>
              </a:rPr>
              <a:t>AYRINTILI İNCELEME</a:t>
            </a:r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4CE051F8-BC51-4347-B190-A335A0F63BE9}"/>
              </a:ext>
            </a:extLst>
          </p:cNvPr>
          <p:cNvSpPr>
            <a:spLocks noGrp="1"/>
          </p:cNvSpPr>
          <p:nvPr/>
        </p:nvSpPr>
        <p:spPr>
          <a:xfrm>
            <a:off x="647700" y="552450"/>
            <a:ext cx="108966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550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Bölüm sonu tartışma soruları</a:t>
            </a:r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4D29FD1D-BD48-48D4-8D51-10F3FF84EACC}"/>
              </a:ext>
            </a:extLst>
          </p:cNvPr>
          <p:cNvSpPr>
            <a:spLocks noGrp="1"/>
          </p:cNvSpPr>
          <p:nvPr/>
        </p:nvSpPr>
        <p:spPr>
          <a:xfrm>
            <a:off x="647700" y="1257300"/>
            <a:ext cx="10896600" cy="19050"/>
          </a:xfrm>
          <a:prstGeom prst="rect">
            <a:avLst/>
          </a:prstGeom>
          <a:solidFill>
            <a:srgbClr val="D7E1E7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9A937FB4-305B-4992-BAC6-8F4F8F092D56}"/>
              </a:ext>
            </a:extLst>
          </p:cNvPr>
          <p:cNvSpPr>
            <a:spLocks noGrp="1"/>
          </p:cNvSpPr>
          <p:nvPr/>
        </p:nvSpPr>
        <p:spPr>
          <a:xfrm>
            <a:off x="10953750" y="6400800"/>
            <a:ext cx="59055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 lnSpcReduction="10000"/>
          </a:bodyPr>
          <a:lstStyle/>
          <a:p>
            <a:pPr algn="r">
              <a:defRPr sz="900" b="0">
                <a:solidFill>
                  <a:srgbClr val="5E7181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5E7181"/>
                </a:solidFill>
                <a:latin typeface="Aptos"/>
                <a:ea typeface="Aptos"/>
                <a:cs typeface="Aptos"/>
              </a:rPr>
              <a:t>40</a:t>
            </a:r>
          </a:p>
        </p:txBody>
      </p:sp>
      <p:sp>
        <p:nvSpPr>
          <p:cNvPr id="6" name="Dikdörtgen 5">
            <a:extLst>
              <a:ext uri="{FF2B5EF4-FFF2-40B4-BE49-F238E27FC236}">
                <a16:creationId xmlns:a16="http://schemas.microsoft.com/office/drawing/2014/main" id="{AE718B41-FBE2-4C28-99A6-6B266BA24154}"/>
              </a:ext>
            </a:extLst>
          </p:cNvPr>
          <p:cNvSpPr>
            <a:spLocks noGrp="1"/>
          </p:cNvSpPr>
          <p:nvPr/>
        </p:nvSpPr>
        <p:spPr>
          <a:xfrm>
            <a:off x="704850" y="1447800"/>
            <a:ext cx="5334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500" b="1">
                <a:solidFill>
                  <a:srgbClr val="168C8C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68C8C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3E98BA74-F0FE-4953-A91A-AC57899C834C}"/>
              </a:ext>
            </a:extLst>
          </p:cNvPr>
          <p:cNvSpPr>
            <a:spLocks noGrp="1"/>
          </p:cNvSpPr>
          <p:nvPr/>
        </p:nvSpPr>
        <p:spPr>
          <a:xfrm>
            <a:off x="1352550" y="1447800"/>
            <a:ext cx="962025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425" b="1">
                <a:solidFill>
                  <a:srgbClr val="243746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243746"/>
                </a:solidFill>
                <a:latin typeface="Aptos"/>
                <a:ea typeface="Aptos"/>
                <a:cs typeface="Aptos"/>
              </a:rPr>
              <a:t>Ekonomik modeller neden varsayımlara ihtiyaç duyar?</a:t>
            </a: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B30FDE16-CC32-443C-86D9-F7EA429335B3}"/>
              </a:ext>
            </a:extLst>
          </p:cNvPr>
          <p:cNvSpPr>
            <a:spLocks noGrp="1"/>
          </p:cNvSpPr>
          <p:nvPr/>
        </p:nvSpPr>
        <p:spPr>
          <a:xfrm>
            <a:off x="1352550" y="1924050"/>
            <a:ext cx="9601200" cy="9525"/>
          </a:xfrm>
          <a:prstGeom prst="rect">
            <a:avLst/>
          </a:prstGeom>
          <a:solidFill>
            <a:srgbClr val="D7E1E7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66747332-3A13-4603-9889-D94CE62860BB}"/>
              </a:ext>
            </a:extLst>
          </p:cNvPr>
          <p:cNvSpPr>
            <a:spLocks noGrp="1"/>
          </p:cNvSpPr>
          <p:nvPr/>
        </p:nvSpPr>
        <p:spPr>
          <a:xfrm>
            <a:off x="704850" y="2114550"/>
            <a:ext cx="5334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500" b="1">
                <a:solidFill>
                  <a:srgbClr val="D96C5F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D96C5F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E0E35DB6-FC4B-4BAB-A80A-16C5947EF843}"/>
              </a:ext>
            </a:extLst>
          </p:cNvPr>
          <p:cNvSpPr>
            <a:spLocks noGrp="1"/>
          </p:cNvSpPr>
          <p:nvPr/>
        </p:nvSpPr>
        <p:spPr>
          <a:xfrm>
            <a:off x="1352550" y="2114550"/>
            <a:ext cx="962025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425" b="0">
                <a:solidFill>
                  <a:srgbClr val="243746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43746"/>
                </a:solidFill>
                <a:latin typeface="Aptos"/>
                <a:ea typeface="Aptos"/>
                <a:cs typeface="Aptos"/>
              </a:rPr>
              <a:t>Pozitif bir önerme hangi koşullarda yanlışlanabilir?</a:t>
            </a:r>
          </a:p>
        </p:txBody>
      </p:sp>
      <p:sp>
        <p:nvSpPr>
          <p:cNvPr id="11" name="Dikdörtgen 10">
            <a:extLst>
              <a:ext uri="{FF2B5EF4-FFF2-40B4-BE49-F238E27FC236}">
                <a16:creationId xmlns:a16="http://schemas.microsoft.com/office/drawing/2014/main" id="{E0704182-2EE8-4549-A4E2-6DF643965C6E}"/>
              </a:ext>
            </a:extLst>
          </p:cNvPr>
          <p:cNvSpPr>
            <a:spLocks noGrp="1"/>
          </p:cNvSpPr>
          <p:nvPr/>
        </p:nvSpPr>
        <p:spPr>
          <a:xfrm>
            <a:off x="1352550" y="2590800"/>
            <a:ext cx="9601200" cy="9525"/>
          </a:xfrm>
          <a:prstGeom prst="rect">
            <a:avLst/>
          </a:prstGeom>
          <a:solidFill>
            <a:srgbClr val="D7E1E7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2" name="Dikdörtgen 11">
            <a:extLst>
              <a:ext uri="{FF2B5EF4-FFF2-40B4-BE49-F238E27FC236}">
                <a16:creationId xmlns:a16="http://schemas.microsoft.com/office/drawing/2014/main" id="{923C5528-7CBF-4114-872C-C29F2A023C82}"/>
              </a:ext>
            </a:extLst>
          </p:cNvPr>
          <p:cNvSpPr>
            <a:spLocks noGrp="1"/>
          </p:cNvSpPr>
          <p:nvPr/>
        </p:nvSpPr>
        <p:spPr>
          <a:xfrm>
            <a:off x="704850" y="2781300"/>
            <a:ext cx="5334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500" b="1">
                <a:solidFill>
                  <a:srgbClr val="168C8C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68C8C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3" name="Dikdörtgen 12">
            <a:extLst>
              <a:ext uri="{FF2B5EF4-FFF2-40B4-BE49-F238E27FC236}">
                <a16:creationId xmlns:a16="http://schemas.microsoft.com/office/drawing/2014/main" id="{1F34871E-88CB-4BA3-8CA2-2FE45B5EAC8E}"/>
              </a:ext>
            </a:extLst>
          </p:cNvPr>
          <p:cNvSpPr>
            <a:spLocks noGrp="1"/>
          </p:cNvSpPr>
          <p:nvPr/>
        </p:nvSpPr>
        <p:spPr>
          <a:xfrm>
            <a:off x="1352550" y="2781300"/>
            <a:ext cx="962025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425" b="0">
                <a:solidFill>
                  <a:srgbClr val="243746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43746"/>
                </a:solidFill>
                <a:latin typeface="Aptos"/>
                <a:ea typeface="Aptos"/>
                <a:cs typeface="Aptos"/>
              </a:rPr>
              <a:t>İsteklerin ihtiyaç niteliği kazanmasına güncel bir örnek veriniz.</a:t>
            </a:r>
          </a:p>
        </p:txBody>
      </p:sp>
      <p:sp>
        <p:nvSpPr>
          <p:cNvPr id="14" name="Dikdörtgen 13">
            <a:extLst>
              <a:ext uri="{FF2B5EF4-FFF2-40B4-BE49-F238E27FC236}">
                <a16:creationId xmlns:a16="http://schemas.microsoft.com/office/drawing/2014/main" id="{DB5E92A9-C67A-480E-A158-A9DB3A29564C}"/>
              </a:ext>
            </a:extLst>
          </p:cNvPr>
          <p:cNvSpPr>
            <a:spLocks noGrp="1"/>
          </p:cNvSpPr>
          <p:nvPr/>
        </p:nvSpPr>
        <p:spPr>
          <a:xfrm>
            <a:off x="1352550" y="3257550"/>
            <a:ext cx="9601200" cy="9525"/>
          </a:xfrm>
          <a:prstGeom prst="rect">
            <a:avLst/>
          </a:prstGeom>
          <a:solidFill>
            <a:srgbClr val="D7E1E7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5" name="Dikdörtgen 14">
            <a:extLst>
              <a:ext uri="{FF2B5EF4-FFF2-40B4-BE49-F238E27FC236}">
                <a16:creationId xmlns:a16="http://schemas.microsoft.com/office/drawing/2014/main" id="{E46A3ACE-80FB-42ED-847B-AB60C4D69C2D}"/>
              </a:ext>
            </a:extLst>
          </p:cNvPr>
          <p:cNvSpPr>
            <a:spLocks noGrp="1"/>
          </p:cNvSpPr>
          <p:nvPr/>
        </p:nvSpPr>
        <p:spPr>
          <a:xfrm>
            <a:off x="704850" y="3448050"/>
            <a:ext cx="5334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500" b="1">
                <a:solidFill>
                  <a:srgbClr val="D96C5F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D96C5F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16" name="Dikdörtgen 15">
            <a:extLst>
              <a:ext uri="{FF2B5EF4-FFF2-40B4-BE49-F238E27FC236}">
                <a16:creationId xmlns:a16="http://schemas.microsoft.com/office/drawing/2014/main" id="{1C0E3259-DC34-4D20-8C6B-A3D6E1B43A01}"/>
              </a:ext>
            </a:extLst>
          </p:cNvPr>
          <p:cNvSpPr>
            <a:spLocks noGrp="1"/>
          </p:cNvSpPr>
          <p:nvPr/>
        </p:nvSpPr>
        <p:spPr>
          <a:xfrm>
            <a:off x="1352550" y="3448050"/>
            <a:ext cx="962025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425" b="0">
                <a:solidFill>
                  <a:srgbClr val="243746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43746"/>
                </a:solidFill>
                <a:latin typeface="Aptos"/>
                <a:ea typeface="Aptos"/>
                <a:cs typeface="Aptos"/>
              </a:rPr>
              <a:t>Müşterek kaynaklarda bireysel ve toplumsal çıkar neden çatışabilir?</a:t>
            </a:r>
          </a:p>
        </p:txBody>
      </p:sp>
      <p:sp>
        <p:nvSpPr>
          <p:cNvPr id="17" name="Dikdörtgen 16">
            <a:extLst>
              <a:ext uri="{FF2B5EF4-FFF2-40B4-BE49-F238E27FC236}">
                <a16:creationId xmlns:a16="http://schemas.microsoft.com/office/drawing/2014/main" id="{6E962538-BC05-4FED-B486-9AFD69F84339}"/>
              </a:ext>
            </a:extLst>
          </p:cNvPr>
          <p:cNvSpPr>
            <a:spLocks noGrp="1"/>
          </p:cNvSpPr>
          <p:nvPr/>
        </p:nvSpPr>
        <p:spPr>
          <a:xfrm>
            <a:off x="1352550" y="3924300"/>
            <a:ext cx="9601200" cy="9525"/>
          </a:xfrm>
          <a:prstGeom prst="rect">
            <a:avLst/>
          </a:prstGeom>
          <a:solidFill>
            <a:srgbClr val="D7E1E7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8" name="Dikdörtgen 17">
            <a:extLst>
              <a:ext uri="{FF2B5EF4-FFF2-40B4-BE49-F238E27FC236}">
                <a16:creationId xmlns:a16="http://schemas.microsoft.com/office/drawing/2014/main" id="{013C3ED8-56E7-4665-A8A5-7CBC0FF25504}"/>
              </a:ext>
            </a:extLst>
          </p:cNvPr>
          <p:cNvSpPr>
            <a:spLocks noGrp="1"/>
          </p:cNvSpPr>
          <p:nvPr/>
        </p:nvSpPr>
        <p:spPr>
          <a:xfrm>
            <a:off x="704850" y="4114800"/>
            <a:ext cx="5334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500" b="1">
                <a:solidFill>
                  <a:srgbClr val="168C8C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68C8C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19" name="Dikdörtgen 18">
            <a:extLst>
              <a:ext uri="{FF2B5EF4-FFF2-40B4-BE49-F238E27FC236}">
                <a16:creationId xmlns:a16="http://schemas.microsoft.com/office/drawing/2014/main" id="{B1C82D5A-B53B-45D9-A242-2A23F6C317A1}"/>
              </a:ext>
            </a:extLst>
          </p:cNvPr>
          <p:cNvSpPr>
            <a:spLocks noGrp="1"/>
          </p:cNvSpPr>
          <p:nvPr/>
        </p:nvSpPr>
        <p:spPr>
          <a:xfrm>
            <a:off x="1352550" y="4114800"/>
            <a:ext cx="962025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425" b="0">
                <a:solidFill>
                  <a:srgbClr val="243746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43746"/>
                </a:solidFill>
                <a:latin typeface="Aptos"/>
                <a:ea typeface="Aptos"/>
                <a:cs typeface="Aptos"/>
              </a:rPr>
              <a:t>Üretim olanakları eğrisinin dışa kaymasına yol açan iki gelişme belirtiniz.</a:t>
            </a:r>
          </a:p>
        </p:txBody>
      </p:sp>
      <p:sp>
        <p:nvSpPr>
          <p:cNvPr id="20" name="Dikdörtgen 19">
            <a:extLst>
              <a:ext uri="{FF2B5EF4-FFF2-40B4-BE49-F238E27FC236}">
                <a16:creationId xmlns:a16="http://schemas.microsoft.com/office/drawing/2014/main" id="{BE14E132-8220-46E8-95B9-A7258498A092}"/>
              </a:ext>
            </a:extLst>
          </p:cNvPr>
          <p:cNvSpPr>
            <a:spLocks noGrp="1"/>
          </p:cNvSpPr>
          <p:nvPr/>
        </p:nvSpPr>
        <p:spPr>
          <a:xfrm>
            <a:off x="1352550" y="4591050"/>
            <a:ext cx="9601200" cy="9525"/>
          </a:xfrm>
          <a:prstGeom prst="rect">
            <a:avLst/>
          </a:prstGeom>
          <a:solidFill>
            <a:srgbClr val="D7E1E7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1" name="Dikdörtgen 20">
            <a:extLst>
              <a:ext uri="{FF2B5EF4-FFF2-40B4-BE49-F238E27FC236}">
                <a16:creationId xmlns:a16="http://schemas.microsoft.com/office/drawing/2014/main" id="{057B9140-F7BB-4B48-B531-A9FB39C7ECD7}"/>
              </a:ext>
            </a:extLst>
          </p:cNvPr>
          <p:cNvSpPr>
            <a:spLocks noGrp="1"/>
          </p:cNvSpPr>
          <p:nvPr/>
        </p:nvSpPr>
        <p:spPr>
          <a:xfrm>
            <a:off x="704850" y="4781550"/>
            <a:ext cx="5334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500" b="1">
                <a:solidFill>
                  <a:srgbClr val="D96C5F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D96C5F"/>
                </a:solidFill>
                <a:latin typeface="Aptos"/>
                <a:ea typeface="Aptos"/>
                <a:cs typeface="Aptos"/>
              </a:rPr>
              <a:t>06</a:t>
            </a:r>
          </a:p>
        </p:txBody>
      </p:sp>
      <p:sp>
        <p:nvSpPr>
          <p:cNvPr id="22" name="Dikdörtgen 21">
            <a:extLst>
              <a:ext uri="{FF2B5EF4-FFF2-40B4-BE49-F238E27FC236}">
                <a16:creationId xmlns:a16="http://schemas.microsoft.com/office/drawing/2014/main" id="{EB4C822A-97F9-400E-8B1A-68EDA00C7BBE}"/>
              </a:ext>
            </a:extLst>
          </p:cNvPr>
          <p:cNvSpPr>
            <a:spLocks noGrp="1"/>
          </p:cNvSpPr>
          <p:nvPr/>
        </p:nvSpPr>
        <p:spPr>
          <a:xfrm>
            <a:off x="1352550" y="4781550"/>
            <a:ext cx="962025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425" b="0">
                <a:solidFill>
                  <a:srgbClr val="243746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43746"/>
                </a:solidFill>
                <a:latin typeface="Aptos"/>
                <a:ea typeface="Aptos"/>
                <a:cs typeface="Aptos"/>
              </a:rPr>
              <a:t>Mutlak üstünlük ile karşılaştırmalı üstünlük arasındaki farkı açıklayınız.</a:t>
            </a:r>
          </a:p>
        </p:txBody>
      </p:sp>
      <p:sp>
        <p:nvSpPr>
          <p:cNvPr id="23" name="Dikdörtgen 22">
            <a:extLst>
              <a:ext uri="{FF2B5EF4-FFF2-40B4-BE49-F238E27FC236}">
                <a16:creationId xmlns:a16="http://schemas.microsoft.com/office/drawing/2014/main" id="{8FBC4F7A-9E37-4B6E-AF14-83248E8684E9}"/>
              </a:ext>
            </a:extLst>
          </p:cNvPr>
          <p:cNvSpPr>
            <a:spLocks noGrp="1"/>
          </p:cNvSpPr>
          <p:nvPr/>
        </p:nvSpPr>
        <p:spPr>
          <a:xfrm>
            <a:off x="1352550" y="5257800"/>
            <a:ext cx="9601200" cy="9525"/>
          </a:xfrm>
          <a:prstGeom prst="rect">
            <a:avLst/>
          </a:prstGeom>
          <a:solidFill>
            <a:srgbClr val="D7E1E7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4" name="Dikdörtgen 23">
            <a:extLst>
              <a:ext uri="{FF2B5EF4-FFF2-40B4-BE49-F238E27FC236}">
                <a16:creationId xmlns:a16="http://schemas.microsoft.com/office/drawing/2014/main" id="{26D86E05-7E3B-464F-819F-E03EF57300D8}"/>
              </a:ext>
            </a:extLst>
          </p:cNvPr>
          <p:cNvSpPr>
            <a:spLocks noGrp="1"/>
          </p:cNvSpPr>
          <p:nvPr/>
        </p:nvSpPr>
        <p:spPr>
          <a:xfrm>
            <a:off x="704850" y="5448300"/>
            <a:ext cx="5334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500" b="1">
                <a:solidFill>
                  <a:srgbClr val="168C8C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68C8C"/>
                </a:solidFill>
                <a:latin typeface="Aptos"/>
                <a:ea typeface="Aptos"/>
                <a:cs typeface="Aptos"/>
              </a:rPr>
              <a:t>07</a:t>
            </a:r>
          </a:p>
        </p:txBody>
      </p:sp>
      <p:sp>
        <p:nvSpPr>
          <p:cNvPr id="25" name="Dikdörtgen 24">
            <a:extLst>
              <a:ext uri="{FF2B5EF4-FFF2-40B4-BE49-F238E27FC236}">
                <a16:creationId xmlns:a16="http://schemas.microsoft.com/office/drawing/2014/main" id="{BA59F93B-C1F6-4915-A1BC-2A691BF89A1D}"/>
              </a:ext>
            </a:extLst>
          </p:cNvPr>
          <p:cNvSpPr>
            <a:spLocks noGrp="1"/>
          </p:cNvSpPr>
          <p:nvPr/>
        </p:nvSpPr>
        <p:spPr>
          <a:xfrm>
            <a:off x="1352550" y="5448300"/>
            <a:ext cx="962025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425" b="0">
                <a:solidFill>
                  <a:srgbClr val="243746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43746"/>
                </a:solidFill>
                <a:latin typeface="Aptos"/>
                <a:ea typeface="Aptos"/>
                <a:cs typeface="Aptos"/>
              </a:rPr>
              <a:t>Azalan marjinal fayda tüketici talebini nasıl etkileyebilir?</a:t>
            </a:r>
          </a:p>
        </p:txBody>
      </p:sp>
      <p:sp>
        <p:nvSpPr>
          <p:cNvPr id="26" name="Dikdörtgen 25">
            <a:extLst>
              <a:ext uri="{FF2B5EF4-FFF2-40B4-BE49-F238E27FC236}">
                <a16:creationId xmlns:a16="http://schemas.microsoft.com/office/drawing/2014/main" id="{36817844-4206-469C-8B1B-82FE34C1B4A0}"/>
              </a:ext>
            </a:extLst>
          </p:cNvPr>
          <p:cNvSpPr>
            <a:spLocks noGrp="1"/>
          </p:cNvSpPr>
          <p:nvPr/>
        </p:nvSpPr>
        <p:spPr>
          <a:xfrm>
            <a:off x="1352550" y="5924550"/>
            <a:ext cx="9601200" cy="9525"/>
          </a:xfrm>
          <a:prstGeom prst="rect">
            <a:avLst/>
          </a:prstGeom>
          <a:solidFill>
            <a:srgbClr val="D7E1E7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0453516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webextensions/_rels/taskpanes.xml.rels><?xml version="1.0" encoding="UTF-8" standalone="yes"?>
<Relationships xmlns="http://schemas.openxmlformats.org/package/2006/relationships"><Relationship Id="rId2" Type="http://schemas.microsoft.com/office/2011/relationships/webextension" Target="webextension2.xml"/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1">
    <wetp:webextensionref xmlns:r="http://schemas.openxmlformats.org/officeDocument/2006/relationships" r:id="rId1"/>
  </wetp:taskpane>
  <wetp:taskpane dockstate="right" visibility="0" width="350" row="3">
    <wetp:webextensionref xmlns:r="http://schemas.openxmlformats.org/officeDocument/2006/relationships" r:id="rId2"/>
  </wetp:taskpane>
</wetp:taskpanes>
</file>

<file path=ppt/webextensions/webextension1.xml><?xml version="1.0" encoding="utf-8"?>
<we:webextension xmlns:we="http://schemas.microsoft.com/office/webextensions/webextension/2010/11" id="{D984831C-5F4C-41F2-A796-BA65F71A5E64}">
  <we:reference id="wa200005566" version="3.0.0.2" store="tr-TR" storeType="OMEX"/>
  <we:alternateReferences>
    <we:reference id="WA200005566" version="3.0.0.2" store="" storeType="OMEX"/>
  </we:alternateReferences>
  <we:properties/>
  <we:bindings/>
  <we:snapshot xmlns:r="http://schemas.openxmlformats.org/officeDocument/2006/relationships"/>
</we:webextension>
</file>

<file path=ppt/webextensions/webextension2.xml><?xml version="1.0" encoding="utf-8"?>
<we:webextension xmlns:we="http://schemas.microsoft.com/office/webextensions/webextension/2010/11" id="{8ADE431F-2F42-4BCE-B174-AC442D145305}">
  <we:reference id="wa200005669" version="2.0.0.0" store="tr-TR" storeType="OMEX"/>
  <we:alternateReferences>
    <we:reference id="WA200005669" version="2.0.0.0" store="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2952</Words>
  <Application>Microsoft Office PowerPoint</Application>
  <DocSecurity>0</DocSecurity>
  <PresentationFormat>Geniş ekran</PresentationFormat>
  <Paragraphs>622</Paragraphs>
  <Slides>41</Slides>
  <Notes>38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41</vt:i4>
      </vt:variant>
    </vt:vector>
  </HeadingPairs>
  <TitlesOfParts>
    <vt:vector size="46" baseType="lpstr">
      <vt:lpstr>Aptos</vt:lpstr>
      <vt:lpstr>Arial</vt:lpstr>
      <vt:lpstr>Calibri</vt:lpstr>
      <vt:lpstr>Tahoma</vt:lpstr>
      <vt:lpstr>ChatGPT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μῆλον τῆς Ἔριδος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Fayda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esra cakır</cp:lastModifiedBy>
  <cp:revision>2</cp:revision>
  <dcterms:created xsi:type="dcterms:W3CDTF">2026-09-17T04:45:28Z</dcterms:created>
  <dcterms:modified xsi:type="dcterms:W3CDTF">2026-09-17T11:39:17Z</dcterms:modified>
</cp:coreProperties>
</file>