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300" r:id="rId3"/>
    <p:sldId id="301" r:id="rId4"/>
    <p:sldId id="295" r:id="rId5"/>
    <p:sldId id="296" r:id="rId6"/>
    <p:sldId id="344" r:id="rId7"/>
    <p:sldId id="346" r:id="rId8"/>
    <p:sldId id="345" r:id="rId9"/>
    <p:sldId id="347" r:id="rId10"/>
    <p:sldId id="297" r:id="rId11"/>
    <p:sldId id="298" r:id="rId12"/>
    <p:sldId id="338" r:id="rId13"/>
    <p:sldId id="339" r:id="rId14"/>
    <p:sldId id="340" r:id="rId15"/>
    <p:sldId id="341" r:id="rId16"/>
    <p:sldId id="299" r:id="rId17"/>
    <p:sldId id="302" r:id="rId18"/>
    <p:sldId id="304" r:id="rId19"/>
    <p:sldId id="305" r:id="rId20"/>
    <p:sldId id="306" r:id="rId21"/>
    <p:sldId id="307" r:id="rId22"/>
    <p:sldId id="308" r:id="rId23"/>
    <p:sldId id="336" r:id="rId24"/>
    <p:sldId id="352" r:id="rId25"/>
    <p:sldId id="353" r:id="rId26"/>
    <p:sldId id="354" r:id="rId27"/>
    <p:sldId id="348" r:id="rId28"/>
    <p:sldId id="349" r:id="rId29"/>
    <p:sldId id="337" r:id="rId30"/>
    <p:sldId id="309" r:id="rId31"/>
    <p:sldId id="317" r:id="rId32"/>
    <p:sldId id="316" r:id="rId33"/>
    <p:sldId id="315" r:id="rId34"/>
    <p:sldId id="314" r:id="rId35"/>
    <p:sldId id="313" r:id="rId36"/>
    <p:sldId id="312" r:id="rId37"/>
    <p:sldId id="318" r:id="rId38"/>
    <p:sldId id="319" r:id="rId39"/>
    <p:sldId id="355" r:id="rId40"/>
    <p:sldId id="343" r:id="rId41"/>
    <p:sldId id="350" r:id="rId42"/>
    <p:sldId id="320" r:id="rId43"/>
    <p:sldId id="351"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335" r:id="rId59"/>
    <p:sldId id="266" r:id="rId6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2" d="100"/>
          <a:sy n="122" d="100"/>
        </p:scale>
        <p:origin x="1284" y="33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107678-D631-4192-A73F-A72DEE30238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A53E567-4059-43F0-829E-C3935135EA33}">
      <dgm:prSet/>
      <dgm:spPr/>
      <dgm:t>
        <a:bodyPr/>
        <a:lstStyle/>
        <a:p>
          <a:r>
            <a:rPr lang="tr-TR"/>
            <a:t>Konaklama Hizmetleri: Otel, motel, vb.</a:t>
          </a:r>
          <a:endParaRPr lang="en-US"/>
        </a:p>
      </dgm:t>
    </dgm:pt>
    <dgm:pt modelId="{73661F49-CA98-42AC-8120-6D6C8609FC8C}" type="parTrans" cxnId="{E5FFA61C-FF55-422F-AB4A-15AD18AEF5C2}">
      <dgm:prSet/>
      <dgm:spPr/>
      <dgm:t>
        <a:bodyPr/>
        <a:lstStyle/>
        <a:p>
          <a:endParaRPr lang="en-US"/>
        </a:p>
      </dgm:t>
    </dgm:pt>
    <dgm:pt modelId="{4380294F-28CF-406E-ACEA-AFACFE0987AF}" type="sibTrans" cxnId="{E5FFA61C-FF55-422F-AB4A-15AD18AEF5C2}">
      <dgm:prSet/>
      <dgm:spPr/>
      <dgm:t>
        <a:bodyPr/>
        <a:lstStyle/>
        <a:p>
          <a:endParaRPr lang="en-US"/>
        </a:p>
      </dgm:t>
    </dgm:pt>
    <dgm:pt modelId="{0BB4D9B8-692C-4F7B-A0F9-3AB67BF6A2FE}">
      <dgm:prSet/>
      <dgm:spPr/>
      <dgm:t>
        <a:bodyPr/>
        <a:lstStyle/>
        <a:p>
          <a:r>
            <a:rPr lang="tr-TR"/>
            <a:t>Eğlence Hizmetleri: Tiyatro, sinema, lunapark</a:t>
          </a:r>
          <a:endParaRPr lang="en-US"/>
        </a:p>
      </dgm:t>
    </dgm:pt>
    <dgm:pt modelId="{E74056DC-B270-466B-BE5B-4AE33DBCB60D}" type="parTrans" cxnId="{CB9B75F3-0463-4864-84BA-D73A8CB3D0F6}">
      <dgm:prSet/>
      <dgm:spPr/>
      <dgm:t>
        <a:bodyPr/>
        <a:lstStyle/>
        <a:p>
          <a:endParaRPr lang="en-US"/>
        </a:p>
      </dgm:t>
    </dgm:pt>
    <dgm:pt modelId="{E1BBB71F-4CE7-41A6-B972-8790171BF070}" type="sibTrans" cxnId="{CB9B75F3-0463-4864-84BA-D73A8CB3D0F6}">
      <dgm:prSet/>
      <dgm:spPr/>
      <dgm:t>
        <a:bodyPr/>
        <a:lstStyle/>
        <a:p>
          <a:endParaRPr lang="en-US"/>
        </a:p>
      </dgm:t>
    </dgm:pt>
    <dgm:pt modelId="{982FC889-2786-4991-B9F8-580FE7CD4589}">
      <dgm:prSet/>
      <dgm:spPr/>
      <dgm:t>
        <a:bodyPr/>
        <a:lstStyle/>
        <a:p>
          <a:r>
            <a:rPr lang="tr-TR"/>
            <a:t>Bakım Hizmetleri: Kuaför, kuru temizleme</a:t>
          </a:r>
          <a:endParaRPr lang="en-US"/>
        </a:p>
      </dgm:t>
    </dgm:pt>
    <dgm:pt modelId="{70E5CF7F-6B2A-4FE3-881E-A5A68F8F1219}" type="parTrans" cxnId="{7E38C372-8F24-4F64-82AF-F04766E71E8E}">
      <dgm:prSet/>
      <dgm:spPr/>
      <dgm:t>
        <a:bodyPr/>
        <a:lstStyle/>
        <a:p>
          <a:endParaRPr lang="en-US"/>
        </a:p>
      </dgm:t>
    </dgm:pt>
    <dgm:pt modelId="{9D890C55-34E4-487F-855E-ACE6DAD25864}" type="sibTrans" cxnId="{7E38C372-8F24-4F64-82AF-F04766E71E8E}">
      <dgm:prSet/>
      <dgm:spPr/>
      <dgm:t>
        <a:bodyPr/>
        <a:lstStyle/>
        <a:p>
          <a:endParaRPr lang="en-US"/>
        </a:p>
      </dgm:t>
    </dgm:pt>
    <dgm:pt modelId="{7EFAAF2E-CCCF-44C9-AAA2-A99D59BF7AA6}">
      <dgm:prSet/>
      <dgm:spPr/>
      <dgm:t>
        <a:bodyPr/>
        <a:lstStyle/>
        <a:p>
          <a:r>
            <a:rPr lang="tr-TR"/>
            <a:t>Sağlık Hizmetleri: Özel hastane</a:t>
          </a:r>
          <a:endParaRPr lang="en-US"/>
        </a:p>
      </dgm:t>
    </dgm:pt>
    <dgm:pt modelId="{B6E8DF89-4E99-44AB-B0C3-9BA3EE0BA259}" type="parTrans" cxnId="{DFB18D03-6465-43AD-A621-9A4E20778420}">
      <dgm:prSet/>
      <dgm:spPr/>
      <dgm:t>
        <a:bodyPr/>
        <a:lstStyle/>
        <a:p>
          <a:endParaRPr lang="en-US"/>
        </a:p>
      </dgm:t>
    </dgm:pt>
    <dgm:pt modelId="{7B97090C-E6C4-4835-85D6-013F995DDE16}" type="sibTrans" cxnId="{DFB18D03-6465-43AD-A621-9A4E20778420}">
      <dgm:prSet/>
      <dgm:spPr/>
      <dgm:t>
        <a:bodyPr/>
        <a:lstStyle/>
        <a:p>
          <a:endParaRPr lang="en-US"/>
        </a:p>
      </dgm:t>
    </dgm:pt>
    <dgm:pt modelId="{93F4AD17-55BC-4DDB-945B-AF308FFED519}">
      <dgm:prSet/>
      <dgm:spPr/>
      <dgm:t>
        <a:bodyPr/>
        <a:lstStyle/>
        <a:p>
          <a:r>
            <a:rPr lang="tr-TR"/>
            <a:t>Eğitim Hizmetleri: Özel okullar,</a:t>
          </a:r>
          <a:endParaRPr lang="en-US"/>
        </a:p>
      </dgm:t>
    </dgm:pt>
    <dgm:pt modelId="{8EEDCA83-E95F-44BC-8F0F-7FFBB904E470}" type="parTrans" cxnId="{2FB3DD32-35ED-441A-BECB-0EAE0AF2B32C}">
      <dgm:prSet/>
      <dgm:spPr/>
      <dgm:t>
        <a:bodyPr/>
        <a:lstStyle/>
        <a:p>
          <a:endParaRPr lang="en-US"/>
        </a:p>
      </dgm:t>
    </dgm:pt>
    <dgm:pt modelId="{332B0064-51E8-406A-BF75-FFF9C51B4E89}" type="sibTrans" cxnId="{2FB3DD32-35ED-441A-BECB-0EAE0AF2B32C}">
      <dgm:prSet/>
      <dgm:spPr/>
      <dgm:t>
        <a:bodyPr/>
        <a:lstStyle/>
        <a:p>
          <a:endParaRPr lang="en-US"/>
        </a:p>
      </dgm:t>
    </dgm:pt>
    <dgm:pt modelId="{83A18EBF-F1A9-4396-B687-FE633058CCD2}">
      <dgm:prSet/>
      <dgm:spPr/>
      <dgm:t>
        <a:bodyPr/>
        <a:lstStyle/>
        <a:p>
          <a:r>
            <a:rPr lang="tr-TR"/>
            <a:t>Danışmanlık Hizmetleri: Mali, dershane, hukuki danışmanlık</a:t>
          </a:r>
          <a:endParaRPr lang="en-US"/>
        </a:p>
      </dgm:t>
    </dgm:pt>
    <dgm:pt modelId="{CBEA5002-C43D-4DE2-8524-206C38F895D7}" type="parTrans" cxnId="{E687311C-7824-4B33-9B53-734B05FDFDFE}">
      <dgm:prSet/>
      <dgm:spPr/>
      <dgm:t>
        <a:bodyPr/>
        <a:lstStyle/>
        <a:p>
          <a:endParaRPr lang="en-US"/>
        </a:p>
      </dgm:t>
    </dgm:pt>
    <dgm:pt modelId="{9C5E0EE6-4DCF-4D5C-9A2C-D1A7CD151B6E}" type="sibTrans" cxnId="{E687311C-7824-4B33-9B53-734B05FDFDFE}">
      <dgm:prSet/>
      <dgm:spPr/>
      <dgm:t>
        <a:bodyPr/>
        <a:lstStyle/>
        <a:p>
          <a:endParaRPr lang="en-US"/>
        </a:p>
      </dgm:t>
    </dgm:pt>
    <dgm:pt modelId="{F0137FC9-05B5-4D68-8DEF-E245FEAE748B}">
      <dgm:prSet/>
      <dgm:spPr/>
      <dgm:t>
        <a:bodyPr/>
        <a:lstStyle/>
        <a:p>
          <a:r>
            <a:rPr lang="tr-TR"/>
            <a:t>Sigorta ve Finansal Hiz.: Sigorta, bankacılık</a:t>
          </a:r>
          <a:endParaRPr lang="en-US"/>
        </a:p>
      </dgm:t>
    </dgm:pt>
    <dgm:pt modelId="{16AD6D9E-3E2A-421E-AF45-824E334782B8}" type="parTrans" cxnId="{44B6EB2C-544C-48E9-8CC7-3980AB620F4B}">
      <dgm:prSet/>
      <dgm:spPr/>
      <dgm:t>
        <a:bodyPr/>
        <a:lstStyle/>
        <a:p>
          <a:endParaRPr lang="en-US"/>
        </a:p>
      </dgm:t>
    </dgm:pt>
    <dgm:pt modelId="{5BDE66D2-49BE-4ADE-AD3E-B37F76FFBD06}" type="sibTrans" cxnId="{44B6EB2C-544C-48E9-8CC7-3980AB620F4B}">
      <dgm:prSet/>
      <dgm:spPr/>
      <dgm:t>
        <a:bodyPr/>
        <a:lstStyle/>
        <a:p>
          <a:endParaRPr lang="en-US"/>
        </a:p>
      </dgm:t>
    </dgm:pt>
    <dgm:pt modelId="{45C0EEE3-88A9-4787-B06B-8A15E3859346}">
      <dgm:prSet/>
      <dgm:spPr/>
      <dgm:t>
        <a:bodyPr/>
        <a:lstStyle/>
        <a:p>
          <a:r>
            <a:rPr lang="tr-TR"/>
            <a:t>Taşıma ve İletişim Hiz.: Lojistik, yolcu taşımacılığı</a:t>
          </a:r>
          <a:endParaRPr lang="en-US"/>
        </a:p>
      </dgm:t>
    </dgm:pt>
    <dgm:pt modelId="{27FE80FF-097E-4A46-B75D-3E637238C229}" type="parTrans" cxnId="{5E8BD42F-C7AE-4121-9899-320CE7C09F54}">
      <dgm:prSet/>
      <dgm:spPr/>
      <dgm:t>
        <a:bodyPr/>
        <a:lstStyle/>
        <a:p>
          <a:endParaRPr lang="en-US"/>
        </a:p>
      </dgm:t>
    </dgm:pt>
    <dgm:pt modelId="{331DFEA8-2D95-4116-8156-701878052184}" type="sibTrans" cxnId="{5E8BD42F-C7AE-4121-9899-320CE7C09F54}">
      <dgm:prSet/>
      <dgm:spPr/>
      <dgm:t>
        <a:bodyPr/>
        <a:lstStyle/>
        <a:p>
          <a:endParaRPr lang="en-US"/>
        </a:p>
      </dgm:t>
    </dgm:pt>
    <dgm:pt modelId="{8BF06498-680A-4800-BB93-B243EAD476CC}" type="pres">
      <dgm:prSet presAssocID="{0A107678-D631-4192-A73F-A72DEE30238A}" presName="root" presStyleCnt="0">
        <dgm:presLayoutVars>
          <dgm:dir/>
          <dgm:resizeHandles val="exact"/>
        </dgm:presLayoutVars>
      </dgm:prSet>
      <dgm:spPr/>
    </dgm:pt>
    <dgm:pt modelId="{5BE8DBC8-59D6-4B42-B7D7-8B0F7B5EF75E}" type="pres">
      <dgm:prSet presAssocID="{0A107678-D631-4192-A73F-A72DEE30238A}" presName="container" presStyleCnt="0">
        <dgm:presLayoutVars>
          <dgm:dir/>
          <dgm:resizeHandles val="exact"/>
        </dgm:presLayoutVars>
      </dgm:prSet>
      <dgm:spPr/>
    </dgm:pt>
    <dgm:pt modelId="{9B4B3FEB-EBCE-4AB0-BC8A-80796FB83F56}" type="pres">
      <dgm:prSet presAssocID="{9A53E567-4059-43F0-829E-C3935135EA33}" presName="compNode" presStyleCnt="0"/>
      <dgm:spPr/>
    </dgm:pt>
    <dgm:pt modelId="{B4AAFA01-80C0-46D7-8672-3D8BD5413230}" type="pres">
      <dgm:prSet presAssocID="{9A53E567-4059-43F0-829E-C3935135EA33}" presName="iconBgRect" presStyleLbl="bgShp" presStyleIdx="0" presStyleCnt="8"/>
      <dgm:spPr/>
    </dgm:pt>
    <dgm:pt modelId="{3F58ADB3-07D8-4DB4-94B0-725404E21626}" type="pres">
      <dgm:prSet presAssocID="{9A53E567-4059-43F0-829E-C3935135EA33}"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Yatak"/>
        </a:ext>
      </dgm:extLst>
    </dgm:pt>
    <dgm:pt modelId="{145E4CB8-4F77-416D-AF95-468188B05B01}" type="pres">
      <dgm:prSet presAssocID="{9A53E567-4059-43F0-829E-C3935135EA33}" presName="spaceRect" presStyleCnt="0"/>
      <dgm:spPr/>
    </dgm:pt>
    <dgm:pt modelId="{A0811019-903E-40A4-B4A1-BB296B3DA04C}" type="pres">
      <dgm:prSet presAssocID="{9A53E567-4059-43F0-829E-C3935135EA33}" presName="textRect" presStyleLbl="revTx" presStyleIdx="0" presStyleCnt="8">
        <dgm:presLayoutVars>
          <dgm:chMax val="1"/>
          <dgm:chPref val="1"/>
        </dgm:presLayoutVars>
      </dgm:prSet>
      <dgm:spPr/>
    </dgm:pt>
    <dgm:pt modelId="{201E8AF5-E592-41FB-8437-E12C78E0B03E}" type="pres">
      <dgm:prSet presAssocID="{4380294F-28CF-406E-ACEA-AFACFE0987AF}" presName="sibTrans" presStyleLbl="sibTrans2D1" presStyleIdx="0" presStyleCnt="0"/>
      <dgm:spPr/>
    </dgm:pt>
    <dgm:pt modelId="{F79475F8-2515-4BA3-A548-1BE9A53A2385}" type="pres">
      <dgm:prSet presAssocID="{0BB4D9B8-692C-4F7B-A0F9-3AB67BF6A2FE}" presName="compNode" presStyleCnt="0"/>
      <dgm:spPr/>
    </dgm:pt>
    <dgm:pt modelId="{92BA6156-EBEA-4A02-8B3A-E4BC38A45DDB}" type="pres">
      <dgm:prSet presAssocID="{0BB4D9B8-692C-4F7B-A0F9-3AB67BF6A2FE}" presName="iconBgRect" presStyleLbl="bgShp" presStyleIdx="1" presStyleCnt="8"/>
      <dgm:spPr/>
    </dgm:pt>
    <dgm:pt modelId="{2D49063E-ECF3-4C04-B640-262ACF69096D}" type="pres">
      <dgm:prSet presAssocID="{0BB4D9B8-692C-4F7B-A0F9-3AB67BF6A2FE}"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87CCECD9-7C45-42B4-8DA9-6A2D0A89967D}" type="pres">
      <dgm:prSet presAssocID="{0BB4D9B8-692C-4F7B-A0F9-3AB67BF6A2FE}" presName="spaceRect" presStyleCnt="0"/>
      <dgm:spPr/>
    </dgm:pt>
    <dgm:pt modelId="{5318FADB-517D-4857-8AD0-C8EF054234C0}" type="pres">
      <dgm:prSet presAssocID="{0BB4D9B8-692C-4F7B-A0F9-3AB67BF6A2FE}" presName="textRect" presStyleLbl="revTx" presStyleIdx="1" presStyleCnt="8">
        <dgm:presLayoutVars>
          <dgm:chMax val="1"/>
          <dgm:chPref val="1"/>
        </dgm:presLayoutVars>
      </dgm:prSet>
      <dgm:spPr/>
    </dgm:pt>
    <dgm:pt modelId="{DEE952A4-4262-4535-B0CB-E223150A25DC}" type="pres">
      <dgm:prSet presAssocID="{E1BBB71F-4CE7-41A6-B972-8790171BF070}" presName="sibTrans" presStyleLbl="sibTrans2D1" presStyleIdx="0" presStyleCnt="0"/>
      <dgm:spPr/>
    </dgm:pt>
    <dgm:pt modelId="{6024C236-D17D-4622-9991-F996621C49A0}" type="pres">
      <dgm:prSet presAssocID="{982FC889-2786-4991-B9F8-580FE7CD4589}" presName="compNode" presStyleCnt="0"/>
      <dgm:spPr/>
    </dgm:pt>
    <dgm:pt modelId="{1692DC17-6E5F-45C8-A54A-35CBCF8C5CDC}" type="pres">
      <dgm:prSet presAssocID="{982FC889-2786-4991-B9F8-580FE7CD4589}" presName="iconBgRect" presStyleLbl="bgShp" presStyleIdx="2" presStyleCnt="8"/>
      <dgm:spPr/>
    </dgm:pt>
    <dgm:pt modelId="{075DB467-DBB2-4F89-80C4-F2F1C6F42D89}" type="pres">
      <dgm:prSet presAssocID="{982FC889-2786-4991-B9F8-580FE7CD4589}"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rak"/>
        </a:ext>
      </dgm:extLst>
    </dgm:pt>
    <dgm:pt modelId="{D57E0F21-979A-4A1A-BD2F-8502F1710166}" type="pres">
      <dgm:prSet presAssocID="{982FC889-2786-4991-B9F8-580FE7CD4589}" presName="spaceRect" presStyleCnt="0"/>
      <dgm:spPr/>
    </dgm:pt>
    <dgm:pt modelId="{93049969-3AD6-42C8-AA84-0D4016E9A151}" type="pres">
      <dgm:prSet presAssocID="{982FC889-2786-4991-B9F8-580FE7CD4589}" presName="textRect" presStyleLbl="revTx" presStyleIdx="2" presStyleCnt="8">
        <dgm:presLayoutVars>
          <dgm:chMax val="1"/>
          <dgm:chPref val="1"/>
        </dgm:presLayoutVars>
      </dgm:prSet>
      <dgm:spPr/>
    </dgm:pt>
    <dgm:pt modelId="{DEE08049-D07E-42A7-9A42-8964FCDFAA24}" type="pres">
      <dgm:prSet presAssocID="{9D890C55-34E4-487F-855E-ACE6DAD25864}" presName="sibTrans" presStyleLbl="sibTrans2D1" presStyleIdx="0" presStyleCnt="0"/>
      <dgm:spPr/>
    </dgm:pt>
    <dgm:pt modelId="{DC91202B-1BB3-4097-909A-DEEF095B97DC}" type="pres">
      <dgm:prSet presAssocID="{7EFAAF2E-CCCF-44C9-AAA2-A99D59BF7AA6}" presName="compNode" presStyleCnt="0"/>
      <dgm:spPr/>
    </dgm:pt>
    <dgm:pt modelId="{6999EA99-DDB0-4FEA-B54A-F4C66CA7B4BD}" type="pres">
      <dgm:prSet presAssocID="{7EFAAF2E-CCCF-44C9-AAA2-A99D59BF7AA6}" presName="iconBgRect" presStyleLbl="bgShp" presStyleIdx="3" presStyleCnt="8"/>
      <dgm:spPr/>
    </dgm:pt>
    <dgm:pt modelId="{CEE79C46-44E6-4B38-841D-0709CCA415EE}" type="pres">
      <dgm:prSet presAssocID="{7EFAAF2E-CCCF-44C9-AAA2-A99D59BF7AA6}"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etoskop"/>
        </a:ext>
      </dgm:extLst>
    </dgm:pt>
    <dgm:pt modelId="{52147F26-E177-4843-BF24-684AEACEFFD8}" type="pres">
      <dgm:prSet presAssocID="{7EFAAF2E-CCCF-44C9-AAA2-A99D59BF7AA6}" presName="spaceRect" presStyleCnt="0"/>
      <dgm:spPr/>
    </dgm:pt>
    <dgm:pt modelId="{666EAC3D-1459-487F-BE4E-F74A2093054D}" type="pres">
      <dgm:prSet presAssocID="{7EFAAF2E-CCCF-44C9-AAA2-A99D59BF7AA6}" presName="textRect" presStyleLbl="revTx" presStyleIdx="3" presStyleCnt="8">
        <dgm:presLayoutVars>
          <dgm:chMax val="1"/>
          <dgm:chPref val="1"/>
        </dgm:presLayoutVars>
      </dgm:prSet>
      <dgm:spPr/>
    </dgm:pt>
    <dgm:pt modelId="{D042273F-5659-40ED-A940-A4CFF391E750}" type="pres">
      <dgm:prSet presAssocID="{7B97090C-E6C4-4835-85D6-013F995DDE16}" presName="sibTrans" presStyleLbl="sibTrans2D1" presStyleIdx="0" presStyleCnt="0"/>
      <dgm:spPr/>
    </dgm:pt>
    <dgm:pt modelId="{19F31008-9C39-4470-B61E-591D20D49D1E}" type="pres">
      <dgm:prSet presAssocID="{93F4AD17-55BC-4DDB-945B-AF308FFED519}" presName="compNode" presStyleCnt="0"/>
      <dgm:spPr/>
    </dgm:pt>
    <dgm:pt modelId="{D50B5A19-D16F-4E2D-A899-E4A17038F430}" type="pres">
      <dgm:prSet presAssocID="{93F4AD17-55BC-4DDB-945B-AF308FFED519}" presName="iconBgRect" presStyleLbl="bgShp" presStyleIdx="4" presStyleCnt="8"/>
      <dgm:spPr/>
    </dgm:pt>
    <dgm:pt modelId="{AC8FA26F-372C-43FB-93F9-F8BE8C1AB203}" type="pres">
      <dgm:prSet presAssocID="{93F4AD17-55BC-4DDB-945B-AF308FFED519}"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kul binası"/>
        </a:ext>
      </dgm:extLst>
    </dgm:pt>
    <dgm:pt modelId="{59ABAE95-ECDF-482C-B383-CB2FDEDCF5E6}" type="pres">
      <dgm:prSet presAssocID="{93F4AD17-55BC-4DDB-945B-AF308FFED519}" presName="spaceRect" presStyleCnt="0"/>
      <dgm:spPr/>
    </dgm:pt>
    <dgm:pt modelId="{1D6D0D2E-4EDF-40AA-A2EF-CB85BF8407B8}" type="pres">
      <dgm:prSet presAssocID="{93F4AD17-55BC-4DDB-945B-AF308FFED519}" presName="textRect" presStyleLbl="revTx" presStyleIdx="4" presStyleCnt="8">
        <dgm:presLayoutVars>
          <dgm:chMax val="1"/>
          <dgm:chPref val="1"/>
        </dgm:presLayoutVars>
      </dgm:prSet>
      <dgm:spPr/>
    </dgm:pt>
    <dgm:pt modelId="{95EDBA1C-8723-4FFD-BF2D-FD79CC437A54}" type="pres">
      <dgm:prSet presAssocID="{332B0064-51E8-406A-BF75-FFF9C51B4E89}" presName="sibTrans" presStyleLbl="sibTrans2D1" presStyleIdx="0" presStyleCnt="0"/>
      <dgm:spPr/>
    </dgm:pt>
    <dgm:pt modelId="{E261362B-8B8C-47E1-9721-8DF107E16FA8}" type="pres">
      <dgm:prSet presAssocID="{83A18EBF-F1A9-4396-B687-FE633058CCD2}" presName="compNode" presStyleCnt="0"/>
      <dgm:spPr/>
    </dgm:pt>
    <dgm:pt modelId="{986FECB2-7AEF-41AE-A697-2FD3067EBA94}" type="pres">
      <dgm:prSet presAssocID="{83A18EBF-F1A9-4396-B687-FE633058CCD2}" presName="iconBgRect" presStyleLbl="bgShp" presStyleIdx="5" presStyleCnt="8"/>
      <dgm:spPr/>
    </dgm:pt>
    <dgm:pt modelId="{BBF50B9F-45CF-47DE-A5FE-D82B6D8C6AC0}" type="pres">
      <dgm:prSet presAssocID="{83A18EBF-F1A9-4396-B687-FE633058CCD2}"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okalaşma"/>
        </a:ext>
      </dgm:extLst>
    </dgm:pt>
    <dgm:pt modelId="{06A7C3F5-A308-4FC1-9E16-06A3BE6BE0A1}" type="pres">
      <dgm:prSet presAssocID="{83A18EBF-F1A9-4396-B687-FE633058CCD2}" presName="spaceRect" presStyleCnt="0"/>
      <dgm:spPr/>
    </dgm:pt>
    <dgm:pt modelId="{FA5CD9C9-209D-4194-A11F-EEA26DFCDD70}" type="pres">
      <dgm:prSet presAssocID="{83A18EBF-F1A9-4396-B687-FE633058CCD2}" presName="textRect" presStyleLbl="revTx" presStyleIdx="5" presStyleCnt="8">
        <dgm:presLayoutVars>
          <dgm:chMax val="1"/>
          <dgm:chPref val="1"/>
        </dgm:presLayoutVars>
      </dgm:prSet>
      <dgm:spPr/>
    </dgm:pt>
    <dgm:pt modelId="{A0072906-8BCC-45A9-8234-6F75A2D88DEE}" type="pres">
      <dgm:prSet presAssocID="{9C5E0EE6-4DCF-4D5C-9A2C-D1A7CD151B6E}" presName="sibTrans" presStyleLbl="sibTrans2D1" presStyleIdx="0" presStyleCnt="0"/>
      <dgm:spPr/>
    </dgm:pt>
    <dgm:pt modelId="{5116EAF0-D7E9-4DCC-8ADD-67C10FE0BBC8}" type="pres">
      <dgm:prSet presAssocID="{F0137FC9-05B5-4D68-8DEF-E245FEAE748B}" presName="compNode" presStyleCnt="0"/>
      <dgm:spPr/>
    </dgm:pt>
    <dgm:pt modelId="{9227CE17-8983-4320-8FAF-D5DACE1DEDE2}" type="pres">
      <dgm:prSet presAssocID="{F0137FC9-05B5-4D68-8DEF-E245FEAE748B}" presName="iconBgRect" presStyleLbl="bgShp" presStyleIdx="6" presStyleCnt="8"/>
      <dgm:spPr/>
    </dgm:pt>
    <dgm:pt modelId="{B029F177-7C7F-4C8E-8ED9-C814F804A1A3}" type="pres">
      <dgm:prSet presAssocID="{F0137FC9-05B5-4D68-8DEF-E245FEAE748B}"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Elektrikçi"/>
        </a:ext>
      </dgm:extLst>
    </dgm:pt>
    <dgm:pt modelId="{F540576E-2586-45BF-A281-D282D8D4CF59}" type="pres">
      <dgm:prSet presAssocID="{F0137FC9-05B5-4D68-8DEF-E245FEAE748B}" presName="spaceRect" presStyleCnt="0"/>
      <dgm:spPr/>
    </dgm:pt>
    <dgm:pt modelId="{12C4D757-1F30-46B4-B86A-2A8A24CA9016}" type="pres">
      <dgm:prSet presAssocID="{F0137FC9-05B5-4D68-8DEF-E245FEAE748B}" presName="textRect" presStyleLbl="revTx" presStyleIdx="6" presStyleCnt="8">
        <dgm:presLayoutVars>
          <dgm:chMax val="1"/>
          <dgm:chPref val="1"/>
        </dgm:presLayoutVars>
      </dgm:prSet>
      <dgm:spPr/>
    </dgm:pt>
    <dgm:pt modelId="{52BE7739-63D5-44C8-B816-3B860E9D4C3A}" type="pres">
      <dgm:prSet presAssocID="{5BDE66D2-49BE-4ADE-AD3E-B37F76FFBD06}" presName="sibTrans" presStyleLbl="sibTrans2D1" presStyleIdx="0" presStyleCnt="0"/>
      <dgm:spPr/>
    </dgm:pt>
    <dgm:pt modelId="{28B77A3B-069F-4EA2-B6E3-6CC89EBD1EAE}" type="pres">
      <dgm:prSet presAssocID="{45C0EEE3-88A9-4787-B06B-8A15E3859346}" presName="compNode" presStyleCnt="0"/>
      <dgm:spPr/>
    </dgm:pt>
    <dgm:pt modelId="{665FBE38-FF3D-47C6-9ED3-B2FB05BC4B67}" type="pres">
      <dgm:prSet presAssocID="{45C0EEE3-88A9-4787-B06B-8A15E3859346}" presName="iconBgRect" presStyleLbl="bgShp" presStyleIdx="7" presStyleCnt="8"/>
      <dgm:spPr/>
    </dgm:pt>
    <dgm:pt modelId="{257452CB-05C8-46F6-AFDC-04594AEC6500}" type="pres">
      <dgm:prSet presAssocID="{45C0EEE3-88A9-4787-B06B-8A15E3859346}"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Tug boat"/>
        </a:ext>
      </dgm:extLst>
    </dgm:pt>
    <dgm:pt modelId="{BDEFA78B-9BBB-40DA-B5EA-9DCB60B8607B}" type="pres">
      <dgm:prSet presAssocID="{45C0EEE3-88A9-4787-B06B-8A15E3859346}" presName="spaceRect" presStyleCnt="0"/>
      <dgm:spPr/>
    </dgm:pt>
    <dgm:pt modelId="{FEF449F2-4A6C-4772-97DD-176220CE2C78}" type="pres">
      <dgm:prSet presAssocID="{45C0EEE3-88A9-4787-B06B-8A15E3859346}" presName="textRect" presStyleLbl="revTx" presStyleIdx="7" presStyleCnt="8">
        <dgm:presLayoutVars>
          <dgm:chMax val="1"/>
          <dgm:chPref val="1"/>
        </dgm:presLayoutVars>
      </dgm:prSet>
      <dgm:spPr/>
    </dgm:pt>
  </dgm:ptLst>
  <dgm:cxnLst>
    <dgm:cxn modelId="{DFB18D03-6465-43AD-A621-9A4E20778420}" srcId="{0A107678-D631-4192-A73F-A72DEE30238A}" destId="{7EFAAF2E-CCCF-44C9-AAA2-A99D59BF7AA6}" srcOrd="3" destOrd="0" parTransId="{B6E8DF89-4E99-44AB-B0C3-9BA3EE0BA259}" sibTransId="{7B97090C-E6C4-4835-85D6-013F995DDE16}"/>
    <dgm:cxn modelId="{E687311C-7824-4B33-9B53-734B05FDFDFE}" srcId="{0A107678-D631-4192-A73F-A72DEE30238A}" destId="{83A18EBF-F1A9-4396-B687-FE633058CCD2}" srcOrd="5" destOrd="0" parTransId="{CBEA5002-C43D-4DE2-8524-206C38F895D7}" sibTransId="{9C5E0EE6-4DCF-4D5C-9A2C-D1A7CD151B6E}"/>
    <dgm:cxn modelId="{E5FFA61C-FF55-422F-AB4A-15AD18AEF5C2}" srcId="{0A107678-D631-4192-A73F-A72DEE30238A}" destId="{9A53E567-4059-43F0-829E-C3935135EA33}" srcOrd="0" destOrd="0" parTransId="{73661F49-CA98-42AC-8120-6D6C8609FC8C}" sibTransId="{4380294F-28CF-406E-ACEA-AFACFE0987AF}"/>
    <dgm:cxn modelId="{64CC3D21-BC02-4C10-B870-D85F793AE898}" type="presOf" srcId="{0A107678-D631-4192-A73F-A72DEE30238A}" destId="{8BF06498-680A-4800-BB93-B243EAD476CC}" srcOrd="0" destOrd="0" presId="urn:microsoft.com/office/officeart/2018/2/layout/IconCircleList"/>
    <dgm:cxn modelId="{44B6EB2C-544C-48E9-8CC7-3980AB620F4B}" srcId="{0A107678-D631-4192-A73F-A72DEE30238A}" destId="{F0137FC9-05B5-4D68-8DEF-E245FEAE748B}" srcOrd="6" destOrd="0" parTransId="{16AD6D9E-3E2A-421E-AF45-824E334782B8}" sibTransId="{5BDE66D2-49BE-4ADE-AD3E-B37F76FFBD06}"/>
    <dgm:cxn modelId="{5E8BD42F-C7AE-4121-9899-320CE7C09F54}" srcId="{0A107678-D631-4192-A73F-A72DEE30238A}" destId="{45C0EEE3-88A9-4787-B06B-8A15E3859346}" srcOrd="7" destOrd="0" parTransId="{27FE80FF-097E-4A46-B75D-3E637238C229}" sibTransId="{331DFEA8-2D95-4116-8156-701878052184}"/>
    <dgm:cxn modelId="{A9DA5E32-136C-45A1-A119-69B6E17B533B}" type="presOf" srcId="{7EFAAF2E-CCCF-44C9-AAA2-A99D59BF7AA6}" destId="{666EAC3D-1459-487F-BE4E-F74A2093054D}" srcOrd="0" destOrd="0" presId="urn:microsoft.com/office/officeart/2018/2/layout/IconCircleList"/>
    <dgm:cxn modelId="{2FB3DD32-35ED-441A-BECB-0EAE0AF2B32C}" srcId="{0A107678-D631-4192-A73F-A72DEE30238A}" destId="{93F4AD17-55BC-4DDB-945B-AF308FFED519}" srcOrd="4" destOrd="0" parTransId="{8EEDCA83-E95F-44BC-8F0F-7FFBB904E470}" sibTransId="{332B0064-51E8-406A-BF75-FFF9C51B4E89}"/>
    <dgm:cxn modelId="{8A80595F-8F89-49D7-92D9-2514771A98C1}" type="presOf" srcId="{93F4AD17-55BC-4DDB-945B-AF308FFED519}" destId="{1D6D0D2E-4EDF-40AA-A2EF-CB85BF8407B8}" srcOrd="0" destOrd="0" presId="urn:microsoft.com/office/officeart/2018/2/layout/IconCircleList"/>
    <dgm:cxn modelId="{9622F266-6F0F-4B72-9377-5A8EF80FEF6E}" type="presOf" srcId="{9C5E0EE6-4DCF-4D5C-9A2C-D1A7CD151B6E}" destId="{A0072906-8BCC-45A9-8234-6F75A2D88DEE}" srcOrd="0" destOrd="0" presId="urn:microsoft.com/office/officeart/2018/2/layout/IconCircleList"/>
    <dgm:cxn modelId="{8E0EDB47-7B98-4932-B0BE-6F985A861C36}" type="presOf" srcId="{9A53E567-4059-43F0-829E-C3935135EA33}" destId="{A0811019-903E-40A4-B4A1-BB296B3DA04C}" srcOrd="0" destOrd="0" presId="urn:microsoft.com/office/officeart/2018/2/layout/IconCircleList"/>
    <dgm:cxn modelId="{73E7E047-EEF3-47D1-84EC-21BA92E4DE52}" type="presOf" srcId="{9D890C55-34E4-487F-855E-ACE6DAD25864}" destId="{DEE08049-D07E-42A7-9A42-8964FCDFAA24}" srcOrd="0" destOrd="0" presId="urn:microsoft.com/office/officeart/2018/2/layout/IconCircleList"/>
    <dgm:cxn modelId="{86C92F6D-63F2-4DC7-9892-81D52984C149}" type="presOf" srcId="{7B97090C-E6C4-4835-85D6-013F995DDE16}" destId="{D042273F-5659-40ED-A940-A4CFF391E750}" srcOrd="0" destOrd="0" presId="urn:microsoft.com/office/officeart/2018/2/layout/IconCircleList"/>
    <dgm:cxn modelId="{7E38C372-8F24-4F64-82AF-F04766E71E8E}" srcId="{0A107678-D631-4192-A73F-A72DEE30238A}" destId="{982FC889-2786-4991-B9F8-580FE7CD4589}" srcOrd="2" destOrd="0" parTransId="{70E5CF7F-6B2A-4FE3-881E-A5A68F8F1219}" sibTransId="{9D890C55-34E4-487F-855E-ACE6DAD25864}"/>
    <dgm:cxn modelId="{07C11459-3670-4AC5-84E7-EB5013BE9C92}" type="presOf" srcId="{4380294F-28CF-406E-ACEA-AFACFE0987AF}" destId="{201E8AF5-E592-41FB-8437-E12C78E0B03E}" srcOrd="0" destOrd="0" presId="urn:microsoft.com/office/officeart/2018/2/layout/IconCircleList"/>
    <dgm:cxn modelId="{F060137A-2C3D-4260-95B2-57FCB867318B}" type="presOf" srcId="{E1BBB71F-4CE7-41A6-B972-8790171BF070}" destId="{DEE952A4-4262-4535-B0CB-E223150A25DC}" srcOrd="0" destOrd="0" presId="urn:microsoft.com/office/officeart/2018/2/layout/IconCircleList"/>
    <dgm:cxn modelId="{E478677C-16C3-4363-8D7E-4A1FD8B3913E}" type="presOf" srcId="{332B0064-51E8-406A-BF75-FFF9C51B4E89}" destId="{95EDBA1C-8723-4FFD-BF2D-FD79CC437A54}" srcOrd="0" destOrd="0" presId="urn:microsoft.com/office/officeart/2018/2/layout/IconCircleList"/>
    <dgm:cxn modelId="{C4FFC186-4D05-4893-806A-99D40209AF37}" type="presOf" srcId="{982FC889-2786-4991-B9F8-580FE7CD4589}" destId="{93049969-3AD6-42C8-AA84-0D4016E9A151}" srcOrd="0" destOrd="0" presId="urn:microsoft.com/office/officeart/2018/2/layout/IconCircleList"/>
    <dgm:cxn modelId="{CFD064DA-55FF-47CD-A8A9-07029011F2EB}" type="presOf" srcId="{83A18EBF-F1A9-4396-B687-FE633058CCD2}" destId="{FA5CD9C9-209D-4194-A11F-EEA26DFCDD70}" srcOrd="0" destOrd="0" presId="urn:microsoft.com/office/officeart/2018/2/layout/IconCircleList"/>
    <dgm:cxn modelId="{A825C5DE-C7E2-4F77-8904-59A5EEE657A2}" type="presOf" srcId="{0BB4D9B8-692C-4F7B-A0F9-3AB67BF6A2FE}" destId="{5318FADB-517D-4857-8AD0-C8EF054234C0}" srcOrd="0" destOrd="0" presId="urn:microsoft.com/office/officeart/2018/2/layout/IconCircleList"/>
    <dgm:cxn modelId="{102357E3-F81B-4097-B4B6-90C2166DC05C}" type="presOf" srcId="{45C0EEE3-88A9-4787-B06B-8A15E3859346}" destId="{FEF449F2-4A6C-4772-97DD-176220CE2C78}" srcOrd="0" destOrd="0" presId="urn:microsoft.com/office/officeart/2018/2/layout/IconCircleList"/>
    <dgm:cxn modelId="{C983FEE4-4636-4D5D-AEA9-70A5EC106657}" type="presOf" srcId="{5BDE66D2-49BE-4ADE-AD3E-B37F76FFBD06}" destId="{52BE7739-63D5-44C8-B816-3B860E9D4C3A}" srcOrd="0" destOrd="0" presId="urn:microsoft.com/office/officeart/2018/2/layout/IconCircleList"/>
    <dgm:cxn modelId="{CB9B75F3-0463-4864-84BA-D73A8CB3D0F6}" srcId="{0A107678-D631-4192-A73F-A72DEE30238A}" destId="{0BB4D9B8-692C-4F7B-A0F9-3AB67BF6A2FE}" srcOrd="1" destOrd="0" parTransId="{E74056DC-B270-466B-BE5B-4AE33DBCB60D}" sibTransId="{E1BBB71F-4CE7-41A6-B972-8790171BF070}"/>
    <dgm:cxn modelId="{007E9EF3-2350-4726-9F5C-A2CEE34A0324}" type="presOf" srcId="{F0137FC9-05B5-4D68-8DEF-E245FEAE748B}" destId="{12C4D757-1F30-46B4-B86A-2A8A24CA9016}" srcOrd="0" destOrd="0" presId="urn:microsoft.com/office/officeart/2018/2/layout/IconCircleList"/>
    <dgm:cxn modelId="{4858A602-9C12-4A4C-AC56-533D37B6C568}" type="presParOf" srcId="{8BF06498-680A-4800-BB93-B243EAD476CC}" destId="{5BE8DBC8-59D6-4B42-B7D7-8B0F7B5EF75E}" srcOrd="0" destOrd="0" presId="urn:microsoft.com/office/officeart/2018/2/layout/IconCircleList"/>
    <dgm:cxn modelId="{74A1CE39-E863-4081-BA7C-4A6998FF854A}" type="presParOf" srcId="{5BE8DBC8-59D6-4B42-B7D7-8B0F7B5EF75E}" destId="{9B4B3FEB-EBCE-4AB0-BC8A-80796FB83F56}" srcOrd="0" destOrd="0" presId="urn:microsoft.com/office/officeart/2018/2/layout/IconCircleList"/>
    <dgm:cxn modelId="{13F8B117-E85A-4E34-B55C-2B411A5BF0AC}" type="presParOf" srcId="{9B4B3FEB-EBCE-4AB0-BC8A-80796FB83F56}" destId="{B4AAFA01-80C0-46D7-8672-3D8BD5413230}" srcOrd="0" destOrd="0" presId="urn:microsoft.com/office/officeart/2018/2/layout/IconCircleList"/>
    <dgm:cxn modelId="{EB3557F3-9769-46BA-ADFF-52995D150E82}" type="presParOf" srcId="{9B4B3FEB-EBCE-4AB0-BC8A-80796FB83F56}" destId="{3F58ADB3-07D8-4DB4-94B0-725404E21626}" srcOrd="1" destOrd="0" presId="urn:microsoft.com/office/officeart/2018/2/layout/IconCircleList"/>
    <dgm:cxn modelId="{92A7A391-0162-48AD-BE54-AF4E3483D78C}" type="presParOf" srcId="{9B4B3FEB-EBCE-4AB0-BC8A-80796FB83F56}" destId="{145E4CB8-4F77-416D-AF95-468188B05B01}" srcOrd="2" destOrd="0" presId="urn:microsoft.com/office/officeart/2018/2/layout/IconCircleList"/>
    <dgm:cxn modelId="{10BD3FAA-C5CB-4109-81C8-373A55529656}" type="presParOf" srcId="{9B4B3FEB-EBCE-4AB0-BC8A-80796FB83F56}" destId="{A0811019-903E-40A4-B4A1-BB296B3DA04C}" srcOrd="3" destOrd="0" presId="urn:microsoft.com/office/officeart/2018/2/layout/IconCircleList"/>
    <dgm:cxn modelId="{EFAE812D-F6CD-4DD9-A26D-999A34FCBD1D}" type="presParOf" srcId="{5BE8DBC8-59D6-4B42-B7D7-8B0F7B5EF75E}" destId="{201E8AF5-E592-41FB-8437-E12C78E0B03E}" srcOrd="1" destOrd="0" presId="urn:microsoft.com/office/officeart/2018/2/layout/IconCircleList"/>
    <dgm:cxn modelId="{EE6E8A55-3987-49B1-98F0-7F906912EA6F}" type="presParOf" srcId="{5BE8DBC8-59D6-4B42-B7D7-8B0F7B5EF75E}" destId="{F79475F8-2515-4BA3-A548-1BE9A53A2385}" srcOrd="2" destOrd="0" presId="urn:microsoft.com/office/officeart/2018/2/layout/IconCircleList"/>
    <dgm:cxn modelId="{3BE9017E-ADE3-4505-96CA-CBEA9F713040}" type="presParOf" srcId="{F79475F8-2515-4BA3-A548-1BE9A53A2385}" destId="{92BA6156-EBEA-4A02-8B3A-E4BC38A45DDB}" srcOrd="0" destOrd="0" presId="urn:microsoft.com/office/officeart/2018/2/layout/IconCircleList"/>
    <dgm:cxn modelId="{EFFAFA7A-4252-4146-AEF6-27C1F17D637F}" type="presParOf" srcId="{F79475F8-2515-4BA3-A548-1BE9A53A2385}" destId="{2D49063E-ECF3-4C04-B640-262ACF69096D}" srcOrd="1" destOrd="0" presId="urn:microsoft.com/office/officeart/2018/2/layout/IconCircleList"/>
    <dgm:cxn modelId="{B0EFF4B9-F37F-4023-8E78-A2E704826E13}" type="presParOf" srcId="{F79475F8-2515-4BA3-A548-1BE9A53A2385}" destId="{87CCECD9-7C45-42B4-8DA9-6A2D0A89967D}" srcOrd="2" destOrd="0" presId="urn:microsoft.com/office/officeart/2018/2/layout/IconCircleList"/>
    <dgm:cxn modelId="{F26D3A43-A508-4228-BC32-9E1C30115672}" type="presParOf" srcId="{F79475F8-2515-4BA3-A548-1BE9A53A2385}" destId="{5318FADB-517D-4857-8AD0-C8EF054234C0}" srcOrd="3" destOrd="0" presId="urn:microsoft.com/office/officeart/2018/2/layout/IconCircleList"/>
    <dgm:cxn modelId="{689825F6-5D5B-40E1-A949-C2BEBCBDDCFE}" type="presParOf" srcId="{5BE8DBC8-59D6-4B42-B7D7-8B0F7B5EF75E}" destId="{DEE952A4-4262-4535-B0CB-E223150A25DC}" srcOrd="3" destOrd="0" presId="urn:microsoft.com/office/officeart/2018/2/layout/IconCircleList"/>
    <dgm:cxn modelId="{FA2797B5-10DD-4B2E-89AF-62E5562625C0}" type="presParOf" srcId="{5BE8DBC8-59D6-4B42-B7D7-8B0F7B5EF75E}" destId="{6024C236-D17D-4622-9991-F996621C49A0}" srcOrd="4" destOrd="0" presId="urn:microsoft.com/office/officeart/2018/2/layout/IconCircleList"/>
    <dgm:cxn modelId="{7314AB33-1FD1-477A-B5E4-35A8FC9FEDC4}" type="presParOf" srcId="{6024C236-D17D-4622-9991-F996621C49A0}" destId="{1692DC17-6E5F-45C8-A54A-35CBCF8C5CDC}" srcOrd="0" destOrd="0" presId="urn:microsoft.com/office/officeart/2018/2/layout/IconCircleList"/>
    <dgm:cxn modelId="{A30B7178-3762-4E6A-991E-C5332FC52637}" type="presParOf" srcId="{6024C236-D17D-4622-9991-F996621C49A0}" destId="{075DB467-DBB2-4F89-80C4-F2F1C6F42D89}" srcOrd="1" destOrd="0" presId="urn:microsoft.com/office/officeart/2018/2/layout/IconCircleList"/>
    <dgm:cxn modelId="{8B9E159B-0ED9-4FF5-8304-BD61E8BB1CB0}" type="presParOf" srcId="{6024C236-D17D-4622-9991-F996621C49A0}" destId="{D57E0F21-979A-4A1A-BD2F-8502F1710166}" srcOrd="2" destOrd="0" presId="urn:microsoft.com/office/officeart/2018/2/layout/IconCircleList"/>
    <dgm:cxn modelId="{072FB9EF-0FA2-4B86-9421-5453913808F7}" type="presParOf" srcId="{6024C236-D17D-4622-9991-F996621C49A0}" destId="{93049969-3AD6-42C8-AA84-0D4016E9A151}" srcOrd="3" destOrd="0" presId="urn:microsoft.com/office/officeart/2018/2/layout/IconCircleList"/>
    <dgm:cxn modelId="{746E1598-1D29-413D-BA6E-AC69AB3DD6EE}" type="presParOf" srcId="{5BE8DBC8-59D6-4B42-B7D7-8B0F7B5EF75E}" destId="{DEE08049-D07E-42A7-9A42-8964FCDFAA24}" srcOrd="5" destOrd="0" presId="urn:microsoft.com/office/officeart/2018/2/layout/IconCircleList"/>
    <dgm:cxn modelId="{2C905213-A824-4424-8BE3-257BD80B5274}" type="presParOf" srcId="{5BE8DBC8-59D6-4B42-B7D7-8B0F7B5EF75E}" destId="{DC91202B-1BB3-4097-909A-DEEF095B97DC}" srcOrd="6" destOrd="0" presId="urn:microsoft.com/office/officeart/2018/2/layout/IconCircleList"/>
    <dgm:cxn modelId="{E6560A4B-1AD6-4EC4-8BF4-62503F3C37A4}" type="presParOf" srcId="{DC91202B-1BB3-4097-909A-DEEF095B97DC}" destId="{6999EA99-DDB0-4FEA-B54A-F4C66CA7B4BD}" srcOrd="0" destOrd="0" presId="urn:microsoft.com/office/officeart/2018/2/layout/IconCircleList"/>
    <dgm:cxn modelId="{EF7A28C9-7D7F-413F-BB3A-4EF7EFACF051}" type="presParOf" srcId="{DC91202B-1BB3-4097-909A-DEEF095B97DC}" destId="{CEE79C46-44E6-4B38-841D-0709CCA415EE}" srcOrd="1" destOrd="0" presId="urn:microsoft.com/office/officeart/2018/2/layout/IconCircleList"/>
    <dgm:cxn modelId="{D4727A2E-961A-48B2-B431-C88F112ACC6F}" type="presParOf" srcId="{DC91202B-1BB3-4097-909A-DEEF095B97DC}" destId="{52147F26-E177-4843-BF24-684AEACEFFD8}" srcOrd="2" destOrd="0" presId="urn:microsoft.com/office/officeart/2018/2/layout/IconCircleList"/>
    <dgm:cxn modelId="{5799F420-A63C-4684-A6CF-512ABFAE56AA}" type="presParOf" srcId="{DC91202B-1BB3-4097-909A-DEEF095B97DC}" destId="{666EAC3D-1459-487F-BE4E-F74A2093054D}" srcOrd="3" destOrd="0" presId="urn:microsoft.com/office/officeart/2018/2/layout/IconCircleList"/>
    <dgm:cxn modelId="{EC6637AC-0A22-4BD9-AF12-27812BC07D77}" type="presParOf" srcId="{5BE8DBC8-59D6-4B42-B7D7-8B0F7B5EF75E}" destId="{D042273F-5659-40ED-A940-A4CFF391E750}" srcOrd="7" destOrd="0" presId="urn:microsoft.com/office/officeart/2018/2/layout/IconCircleList"/>
    <dgm:cxn modelId="{402D63EC-6967-492E-A520-F5C4AD7B0307}" type="presParOf" srcId="{5BE8DBC8-59D6-4B42-B7D7-8B0F7B5EF75E}" destId="{19F31008-9C39-4470-B61E-591D20D49D1E}" srcOrd="8" destOrd="0" presId="urn:microsoft.com/office/officeart/2018/2/layout/IconCircleList"/>
    <dgm:cxn modelId="{80DAF454-77EA-4297-A4ED-2B148B8A31F6}" type="presParOf" srcId="{19F31008-9C39-4470-B61E-591D20D49D1E}" destId="{D50B5A19-D16F-4E2D-A899-E4A17038F430}" srcOrd="0" destOrd="0" presId="urn:microsoft.com/office/officeart/2018/2/layout/IconCircleList"/>
    <dgm:cxn modelId="{19D83EA8-D099-43FB-A66A-5C983BD575D9}" type="presParOf" srcId="{19F31008-9C39-4470-B61E-591D20D49D1E}" destId="{AC8FA26F-372C-43FB-93F9-F8BE8C1AB203}" srcOrd="1" destOrd="0" presId="urn:microsoft.com/office/officeart/2018/2/layout/IconCircleList"/>
    <dgm:cxn modelId="{15CADCB4-FAC1-4650-856D-A9AD35798E9D}" type="presParOf" srcId="{19F31008-9C39-4470-B61E-591D20D49D1E}" destId="{59ABAE95-ECDF-482C-B383-CB2FDEDCF5E6}" srcOrd="2" destOrd="0" presId="urn:microsoft.com/office/officeart/2018/2/layout/IconCircleList"/>
    <dgm:cxn modelId="{45979C49-43B0-42A8-8469-B60943B01D77}" type="presParOf" srcId="{19F31008-9C39-4470-B61E-591D20D49D1E}" destId="{1D6D0D2E-4EDF-40AA-A2EF-CB85BF8407B8}" srcOrd="3" destOrd="0" presId="urn:microsoft.com/office/officeart/2018/2/layout/IconCircleList"/>
    <dgm:cxn modelId="{B0874796-B5F8-4B20-B0A2-0C42BFD9F007}" type="presParOf" srcId="{5BE8DBC8-59D6-4B42-B7D7-8B0F7B5EF75E}" destId="{95EDBA1C-8723-4FFD-BF2D-FD79CC437A54}" srcOrd="9" destOrd="0" presId="urn:microsoft.com/office/officeart/2018/2/layout/IconCircleList"/>
    <dgm:cxn modelId="{BD84B24F-936C-4CB6-AE0A-D4FF6F67938A}" type="presParOf" srcId="{5BE8DBC8-59D6-4B42-B7D7-8B0F7B5EF75E}" destId="{E261362B-8B8C-47E1-9721-8DF107E16FA8}" srcOrd="10" destOrd="0" presId="urn:microsoft.com/office/officeart/2018/2/layout/IconCircleList"/>
    <dgm:cxn modelId="{8F725B66-BFA1-471C-A5BB-02CF2A90EDDD}" type="presParOf" srcId="{E261362B-8B8C-47E1-9721-8DF107E16FA8}" destId="{986FECB2-7AEF-41AE-A697-2FD3067EBA94}" srcOrd="0" destOrd="0" presId="urn:microsoft.com/office/officeart/2018/2/layout/IconCircleList"/>
    <dgm:cxn modelId="{1851C51A-53EF-40BB-AC37-FA2AC36F705D}" type="presParOf" srcId="{E261362B-8B8C-47E1-9721-8DF107E16FA8}" destId="{BBF50B9F-45CF-47DE-A5FE-D82B6D8C6AC0}" srcOrd="1" destOrd="0" presId="urn:microsoft.com/office/officeart/2018/2/layout/IconCircleList"/>
    <dgm:cxn modelId="{E2E03767-E50A-48E6-9C00-2195A7BE953E}" type="presParOf" srcId="{E261362B-8B8C-47E1-9721-8DF107E16FA8}" destId="{06A7C3F5-A308-4FC1-9E16-06A3BE6BE0A1}" srcOrd="2" destOrd="0" presId="urn:microsoft.com/office/officeart/2018/2/layout/IconCircleList"/>
    <dgm:cxn modelId="{1AE3BD03-3649-484F-92F5-A67719665EE6}" type="presParOf" srcId="{E261362B-8B8C-47E1-9721-8DF107E16FA8}" destId="{FA5CD9C9-209D-4194-A11F-EEA26DFCDD70}" srcOrd="3" destOrd="0" presId="urn:microsoft.com/office/officeart/2018/2/layout/IconCircleList"/>
    <dgm:cxn modelId="{8EB350B6-8452-4051-BE7D-902949E1CB33}" type="presParOf" srcId="{5BE8DBC8-59D6-4B42-B7D7-8B0F7B5EF75E}" destId="{A0072906-8BCC-45A9-8234-6F75A2D88DEE}" srcOrd="11" destOrd="0" presId="urn:microsoft.com/office/officeart/2018/2/layout/IconCircleList"/>
    <dgm:cxn modelId="{C289FA32-A1C7-4E75-8218-CDC371639214}" type="presParOf" srcId="{5BE8DBC8-59D6-4B42-B7D7-8B0F7B5EF75E}" destId="{5116EAF0-D7E9-4DCC-8ADD-67C10FE0BBC8}" srcOrd="12" destOrd="0" presId="urn:microsoft.com/office/officeart/2018/2/layout/IconCircleList"/>
    <dgm:cxn modelId="{39F2AB87-A172-4D33-9567-55A705950834}" type="presParOf" srcId="{5116EAF0-D7E9-4DCC-8ADD-67C10FE0BBC8}" destId="{9227CE17-8983-4320-8FAF-D5DACE1DEDE2}" srcOrd="0" destOrd="0" presId="urn:microsoft.com/office/officeart/2018/2/layout/IconCircleList"/>
    <dgm:cxn modelId="{2C940D69-507D-45DF-868A-B570431AA42D}" type="presParOf" srcId="{5116EAF0-D7E9-4DCC-8ADD-67C10FE0BBC8}" destId="{B029F177-7C7F-4C8E-8ED9-C814F804A1A3}" srcOrd="1" destOrd="0" presId="urn:microsoft.com/office/officeart/2018/2/layout/IconCircleList"/>
    <dgm:cxn modelId="{9F09936F-241F-4BBB-845D-60A48127CC0B}" type="presParOf" srcId="{5116EAF0-D7E9-4DCC-8ADD-67C10FE0BBC8}" destId="{F540576E-2586-45BF-A281-D282D8D4CF59}" srcOrd="2" destOrd="0" presId="urn:microsoft.com/office/officeart/2018/2/layout/IconCircleList"/>
    <dgm:cxn modelId="{CF64F293-83AD-4779-91D5-3E8980F946D5}" type="presParOf" srcId="{5116EAF0-D7E9-4DCC-8ADD-67C10FE0BBC8}" destId="{12C4D757-1F30-46B4-B86A-2A8A24CA9016}" srcOrd="3" destOrd="0" presId="urn:microsoft.com/office/officeart/2018/2/layout/IconCircleList"/>
    <dgm:cxn modelId="{BA6993F6-B48E-4730-81CE-64C44535C234}" type="presParOf" srcId="{5BE8DBC8-59D6-4B42-B7D7-8B0F7B5EF75E}" destId="{52BE7739-63D5-44C8-B816-3B860E9D4C3A}" srcOrd="13" destOrd="0" presId="urn:microsoft.com/office/officeart/2018/2/layout/IconCircleList"/>
    <dgm:cxn modelId="{70A9415B-995B-4A62-AE9A-6EDC755BEA5B}" type="presParOf" srcId="{5BE8DBC8-59D6-4B42-B7D7-8B0F7B5EF75E}" destId="{28B77A3B-069F-4EA2-B6E3-6CC89EBD1EAE}" srcOrd="14" destOrd="0" presId="urn:microsoft.com/office/officeart/2018/2/layout/IconCircleList"/>
    <dgm:cxn modelId="{76740173-BA3C-4328-AB96-50452180D053}" type="presParOf" srcId="{28B77A3B-069F-4EA2-B6E3-6CC89EBD1EAE}" destId="{665FBE38-FF3D-47C6-9ED3-B2FB05BC4B67}" srcOrd="0" destOrd="0" presId="urn:microsoft.com/office/officeart/2018/2/layout/IconCircleList"/>
    <dgm:cxn modelId="{CEBF6B55-7FFE-48E5-8441-B66FD78C84FA}" type="presParOf" srcId="{28B77A3B-069F-4EA2-B6E3-6CC89EBD1EAE}" destId="{257452CB-05C8-46F6-AFDC-04594AEC6500}" srcOrd="1" destOrd="0" presId="urn:microsoft.com/office/officeart/2018/2/layout/IconCircleList"/>
    <dgm:cxn modelId="{CA0A1577-4492-410C-962B-E1532124135E}" type="presParOf" srcId="{28B77A3B-069F-4EA2-B6E3-6CC89EBD1EAE}" destId="{BDEFA78B-9BBB-40DA-B5EA-9DCB60B8607B}" srcOrd="2" destOrd="0" presId="urn:microsoft.com/office/officeart/2018/2/layout/IconCircleList"/>
    <dgm:cxn modelId="{6B2CCE21-BAC1-4340-9F40-EF03A5B36F1A}" type="presParOf" srcId="{28B77A3B-069F-4EA2-B6E3-6CC89EBD1EAE}" destId="{FEF449F2-4A6C-4772-97DD-176220CE2C7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AFA01-80C0-46D7-8672-3D8BD5413230}">
      <dsp:nvSpPr>
        <dsp:cNvPr id="0" name=""/>
        <dsp:cNvSpPr/>
      </dsp:nvSpPr>
      <dsp:spPr>
        <a:xfrm>
          <a:off x="165930" y="94593"/>
          <a:ext cx="654908" cy="6549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8ADB3-07D8-4DB4-94B0-725404E21626}">
      <dsp:nvSpPr>
        <dsp:cNvPr id="0" name=""/>
        <dsp:cNvSpPr/>
      </dsp:nvSpPr>
      <dsp:spPr>
        <a:xfrm>
          <a:off x="303461" y="232123"/>
          <a:ext cx="379847" cy="3798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0811019-903E-40A4-B4A1-BB296B3DA04C}">
      <dsp:nvSpPr>
        <dsp:cNvPr id="0" name=""/>
        <dsp:cNvSpPr/>
      </dsp:nvSpPr>
      <dsp:spPr>
        <a:xfrm>
          <a:off x="961176" y="94593"/>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Konaklama Hizmetleri: Otel, motel, vb.</a:t>
          </a:r>
          <a:endParaRPr lang="en-US" sz="1100" kern="1200"/>
        </a:p>
      </dsp:txBody>
      <dsp:txXfrm>
        <a:off x="961176" y="94593"/>
        <a:ext cx="1543713" cy="654908"/>
      </dsp:txXfrm>
    </dsp:sp>
    <dsp:sp modelId="{92BA6156-EBEA-4A02-8B3A-E4BC38A45DDB}">
      <dsp:nvSpPr>
        <dsp:cNvPr id="0" name=""/>
        <dsp:cNvSpPr/>
      </dsp:nvSpPr>
      <dsp:spPr>
        <a:xfrm>
          <a:off x="2773870" y="94593"/>
          <a:ext cx="654908" cy="65490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49063E-ECF3-4C04-B640-262ACF69096D}">
      <dsp:nvSpPr>
        <dsp:cNvPr id="0" name=""/>
        <dsp:cNvSpPr/>
      </dsp:nvSpPr>
      <dsp:spPr>
        <a:xfrm>
          <a:off x="2911401" y="232123"/>
          <a:ext cx="379847" cy="3798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18FADB-517D-4857-8AD0-C8EF054234C0}">
      <dsp:nvSpPr>
        <dsp:cNvPr id="0" name=""/>
        <dsp:cNvSpPr/>
      </dsp:nvSpPr>
      <dsp:spPr>
        <a:xfrm>
          <a:off x="3569116" y="94593"/>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Eğlence Hizmetleri: Tiyatro, sinema, lunapark</a:t>
          </a:r>
          <a:endParaRPr lang="en-US" sz="1100" kern="1200"/>
        </a:p>
      </dsp:txBody>
      <dsp:txXfrm>
        <a:off x="3569116" y="94593"/>
        <a:ext cx="1543713" cy="654908"/>
      </dsp:txXfrm>
    </dsp:sp>
    <dsp:sp modelId="{1692DC17-6E5F-45C8-A54A-35CBCF8C5CDC}">
      <dsp:nvSpPr>
        <dsp:cNvPr id="0" name=""/>
        <dsp:cNvSpPr/>
      </dsp:nvSpPr>
      <dsp:spPr>
        <a:xfrm>
          <a:off x="5381810" y="94593"/>
          <a:ext cx="654908" cy="65490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5DB467-DBB2-4F89-80C4-F2F1C6F42D89}">
      <dsp:nvSpPr>
        <dsp:cNvPr id="0" name=""/>
        <dsp:cNvSpPr/>
      </dsp:nvSpPr>
      <dsp:spPr>
        <a:xfrm>
          <a:off x="5519340" y="232123"/>
          <a:ext cx="379847" cy="3798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049969-3AD6-42C8-AA84-0D4016E9A151}">
      <dsp:nvSpPr>
        <dsp:cNvPr id="0" name=""/>
        <dsp:cNvSpPr/>
      </dsp:nvSpPr>
      <dsp:spPr>
        <a:xfrm>
          <a:off x="6177056" y="94593"/>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Bakım Hizmetleri: Kuaför, kuru temizleme</a:t>
          </a:r>
          <a:endParaRPr lang="en-US" sz="1100" kern="1200"/>
        </a:p>
      </dsp:txBody>
      <dsp:txXfrm>
        <a:off x="6177056" y="94593"/>
        <a:ext cx="1543713" cy="654908"/>
      </dsp:txXfrm>
    </dsp:sp>
    <dsp:sp modelId="{6999EA99-DDB0-4FEA-B54A-F4C66CA7B4BD}">
      <dsp:nvSpPr>
        <dsp:cNvPr id="0" name=""/>
        <dsp:cNvSpPr/>
      </dsp:nvSpPr>
      <dsp:spPr>
        <a:xfrm>
          <a:off x="165930" y="1304297"/>
          <a:ext cx="654908" cy="65490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E79C46-44E6-4B38-841D-0709CCA415EE}">
      <dsp:nvSpPr>
        <dsp:cNvPr id="0" name=""/>
        <dsp:cNvSpPr/>
      </dsp:nvSpPr>
      <dsp:spPr>
        <a:xfrm>
          <a:off x="303461" y="1441827"/>
          <a:ext cx="379847" cy="3798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6EAC3D-1459-487F-BE4E-F74A2093054D}">
      <dsp:nvSpPr>
        <dsp:cNvPr id="0" name=""/>
        <dsp:cNvSpPr/>
      </dsp:nvSpPr>
      <dsp:spPr>
        <a:xfrm>
          <a:off x="961176" y="1304297"/>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Sağlık Hizmetleri: Özel hastane</a:t>
          </a:r>
          <a:endParaRPr lang="en-US" sz="1100" kern="1200"/>
        </a:p>
      </dsp:txBody>
      <dsp:txXfrm>
        <a:off x="961176" y="1304297"/>
        <a:ext cx="1543713" cy="654908"/>
      </dsp:txXfrm>
    </dsp:sp>
    <dsp:sp modelId="{D50B5A19-D16F-4E2D-A899-E4A17038F430}">
      <dsp:nvSpPr>
        <dsp:cNvPr id="0" name=""/>
        <dsp:cNvSpPr/>
      </dsp:nvSpPr>
      <dsp:spPr>
        <a:xfrm>
          <a:off x="2773870" y="1304297"/>
          <a:ext cx="654908" cy="65490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8FA26F-372C-43FB-93F9-F8BE8C1AB203}">
      <dsp:nvSpPr>
        <dsp:cNvPr id="0" name=""/>
        <dsp:cNvSpPr/>
      </dsp:nvSpPr>
      <dsp:spPr>
        <a:xfrm>
          <a:off x="2911401" y="1441827"/>
          <a:ext cx="379847" cy="3798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6D0D2E-4EDF-40AA-A2EF-CB85BF8407B8}">
      <dsp:nvSpPr>
        <dsp:cNvPr id="0" name=""/>
        <dsp:cNvSpPr/>
      </dsp:nvSpPr>
      <dsp:spPr>
        <a:xfrm>
          <a:off x="3569116" y="1304297"/>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Eğitim Hizmetleri: Özel okullar,</a:t>
          </a:r>
          <a:endParaRPr lang="en-US" sz="1100" kern="1200"/>
        </a:p>
      </dsp:txBody>
      <dsp:txXfrm>
        <a:off x="3569116" y="1304297"/>
        <a:ext cx="1543713" cy="654908"/>
      </dsp:txXfrm>
    </dsp:sp>
    <dsp:sp modelId="{986FECB2-7AEF-41AE-A697-2FD3067EBA94}">
      <dsp:nvSpPr>
        <dsp:cNvPr id="0" name=""/>
        <dsp:cNvSpPr/>
      </dsp:nvSpPr>
      <dsp:spPr>
        <a:xfrm>
          <a:off x="5381810" y="1304297"/>
          <a:ext cx="654908" cy="6549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F50B9F-45CF-47DE-A5FE-D82B6D8C6AC0}">
      <dsp:nvSpPr>
        <dsp:cNvPr id="0" name=""/>
        <dsp:cNvSpPr/>
      </dsp:nvSpPr>
      <dsp:spPr>
        <a:xfrm>
          <a:off x="5519340" y="1441827"/>
          <a:ext cx="379847" cy="37984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5CD9C9-209D-4194-A11F-EEA26DFCDD70}">
      <dsp:nvSpPr>
        <dsp:cNvPr id="0" name=""/>
        <dsp:cNvSpPr/>
      </dsp:nvSpPr>
      <dsp:spPr>
        <a:xfrm>
          <a:off x="6177056" y="1304297"/>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Danışmanlık Hizmetleri: Mali, dershane, hukuki danışmanlık</a:t>
          </a:r>
          <a:endParaRPr lang="en-US" sz="1100" kern="1200"/>
        </a:p>
      </dsp:txBody>
      <dsp:txXfrm>
        <a:off x="6177056" y="1304297"/>
        <a:ext cx="1543713" cy="654908"/>
      </dsp:txXfrm>
    </dsp:sp>
    <dsp:sp modelId="{9227CE17-8983-4320-8FAF-D5DACE1DEDE2}">
      <dsp:nvSpPr>
        <dsp:cNvPr id="0" name=""/>
        <dsp:cNvSpPr/>
      </dsp:nvSpPr>
      <dsp:spPr>
        <a:xfrm>
          <a:off x="165930" y="2514001"/>
          <a:ext cx="654908" cy="65490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9F177-7C7F-4C8E-8ED9-C814F804A1A3}">
      <dsp:nvSpPr>
        <dsp:cNvPr id="0" name=""/>
        <dsp:cNvSpPr/>
      </dsp:nvSpPr>
      <dsp:spPr>
        <a:xfrm>
          <a:off x="303461" y="2651532"/>
          <a:ext cx="379847" cy="37984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C4D757-1F30-46B4-B86A-2A8A24CA9016}">
      <dsp:nvSpPr>
        <dsp:cNvPr id="0" name=""/>
        <dsp:cNvSpPr/>
      </dsp:nvSpPr>
      <dsp:spPr>
        <a:xfrm>
          <a:off x="961176" y="2514001"/>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Sigorta ve Finansal Hiz.: Sigorta, bankacılık</a:t>
          </a:r>
          <a:endParaRPr lang="en-US" sz="1100" kern="1200"/>
        </a:p>
      </dsp:txBody>
      <dsp:txXfrm>
        <a:off x="961176" y="2514001"/>
        <a:ext cx="1543713" cy="654908"/>
      </dsp:txXfrm>
    </dsp:sp>
    <dsp:sp modelId="{665FBE38-FF3D-47C6-9ED3-B2FB05BC4B67}">
      <dsp:nvSpPr>
        <dsp:cNvPr id="0" name=""/>
        <dsp:cNvSpPr/>
      </dsp:nvSpPr>
      <dsp:spPr>
        <a:xfrm>
          <a:off x="2773870" y="2514001"/>
          <a:ext cx="654908" cy="65490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7452CB-05C8-46F6-AFDC-04594AEC6500}">
      <dsp:nvSpPr>
        <dsp:cNvPr id="0" name=""/>
        <dsp:cNvSpPr/>
      </dsp:nvSpPr>
      <dsp:spPr>
        <a:xfrm>
          <a:off x="2911401" y="2651532"/>
          <a:ext cx="379847" cy="37984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F449F2-4A6C-4772-97DD-176220CE2C78}">
      <dsp:nvSpPr>
        <dsp:cNvPr id="0" name=""/>
        <dsp:cNvSpPr/>
      </dsp:nvSpPr>
      <dsp:spPr>
        <a:xfrm>
          <a:off x="3569116" y="2514001"/>
          <a:ext cx="1543713" cy="654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tr-TR" sz="1100" kern="1200"/>
            <a:t>Taşıma ve İletişim Hiz.: Lojistik, yolcu taşımacılığı</a:t>
          </a:r>
          <a:endParaRPr lang="en-US" sz="1100" kern="1200"/>
        </a:p>
      </dsp:txBody>
      <dsp:txXfrm>
        <a:off x="3569116" y="2514001"/>
        <a:ext cx="1543713" cy="654908"/>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pPr/>
              <a:t>2/18/2025</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pPr/>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2025-02-18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pPr/>
              <a:t>2025-02-18</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fortune.com/global500/search/"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kisi.deu.edu.tr/bayram.kahraman/Girisimcilik_2_Isletme_Turleri.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elgedeki grafik ve bir kalem">
            <a:extLst>
              <a:ext uri="{FF2B5EF4-FFF2-40B4-BE49-F238E27FC236}">
                <a16:creationId xmlns:a16="http://schemas.microsoft.com/office/drawing/2014/main" id="{91407E4C-0E32-A614-0981-B9B1CD579152}"/>
              </a:ext>
            </a:extLst>
          </p:cNvPr>
          <p:cNvPicPr>
            <a:picLocks noChangeAspect="1"/>
          </p:cNvPicPr>
          <p:nvPr/>
        </p:nvPicPr>
        <p:blipFill>
          <a:blip r:embed="rId2"/>
          <a:srcRect l="15628"/>
          <a:stretch/>
        </p:blipFill>
        <p:spPr>
          <a:xfrm>
            <a:off x="20" y="10"/>
            <a:ext cx="6501364" cy="5143490"/>
          </a:xfrm>
          <a:prstGeom prst="rect">
            <a:avLst/>
          </a:prstGeom>
        </p:spPr>
      </p:pic>
      <p:sp>
        <p:nvSpPr>
          <p:cNvPr id="12" name="Rectangle 11">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3739" y="0"/>
            <a:ext cx="6360260"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886450" y="841772"/>
            <a:ext cx="3017520" cy="2403100"/>
          </a:xfrm>
          <a:prstGeom prst="rect">
            <a:avLst/>
          </a:prstGeom>
        </p:spPr>
        <p:txBody>
          <a:bodyPr vert="horz" lIns="91440" tIns="45720" rIns="91440" bIns="45720" rtlCol="0" anchor="b">
            <a:normAutofit/>
          </a:bodyPr>
          <a:lstStyle/>
          <a:p>
            <a:pPr fontAlgn="auto" latinLnBrk="0">
              <a:lnSpc>
                <a:spcPct val="90000"/>
              </a:lnSpc>
              <a:spcBef>
                <a:spcPct val="0"/>
              </a:spcBef>
              <a:spcAft>
                <a:spcPts val="600"/>
              </a:spcAft>
              <a:defRPr/>
            </a:pPr>
            <a:r>
              <a:rPr lang="en-US" altLang="ko-KR" sz="3600" b="1">
                <a:latin typeface="+mj-lt"/>
                <a:ea typeface="+mj-ea"/>
                <a:cs typeface="+mj-cs"/>
              </a:rPr>
              <a:t>İşletme Türleri</a:t>
            </a:r>
            <a:endParaRPr kumimoji="0" lang="en-US" altLang="ko-KR" sz="3600" b="1">
              <a:latin typeface="+mj-lt"/>
              <a:ea typeface="+mj-ea"/>
              <a:cs typeface="+mj-cs"/>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97905"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8736"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İşletme Türleri</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457200" indent="-457200">
              <a:buAutoNum type="alphaUcPeriod"/>
            </a:pPr>
            <a:r>
              <a:rPr lang="tr-TR" altLang="ko-KR" sz="1700">
                <a:latin typeface="Arial" pitchFamily="34" charset="0"/>
                <a:cs typeface="Arial" pitchFamily="34" charset="0"/>
              </a:rPr>
              <a:t>Ekonomik Açıdan </a:t>
            </a:r>
          </a:p>
          <a:p>
            <a:pPr marL="457200" indent="-457200">
              <a:buAutoNum type="alphaUcPeriod"/>
            </a:pPr>
            <a:r>
              <a:rPr lang="tr-TR" altLang="ko-KR" sz="1700">
                <a:latin typeface="Arial" pitchFamily="34" charset="0"/>
                <a:cs typeface="Arial" pitchFamily="34" charset="0"/>
              </a:rPr>
              <a:t>Sermaye Sahipliği Açısından</a:t>
            </a:r>
          </a:p>
          <a:p>
            <a:pPr marL="457200" indent="-457200">
              <a:buAutoNum type="alphaUcPeriod"/>
            </a:pPr>
            <a:r>
              <a:rPr lang="tr-TR" altLang="ko-KR" sz="1700">
                <a:latin typeface="Arial" pitchFamily="34" charset="0"/>
                <a:cs typeface="Arial" pitchFamily="34" charset="0"/>
              </a:rPr>
              <a:t>Üretilen Mal ve Hizmet Türü Açısından</a:t>
            </a:r>
          </a:p>
          <a:p>
            <a:pPr marL="457200" indent="-457200">
              <a:buAutoNum type="alphaUcPeriod"/>
            </a:pPr>
            <a:r>
              <a:rPr lang="tr-TR" altLang="ko-KR" sz="1700">
                <a:latin typeface="Arial" pitchFamily="34" charset="0"/>
                <a:cs typeface="Arial" pitchFamily="34" charset="0"/>
              </a:rPr>
              <a:t>Ölçekleri Açısından</a:t>
            </a:r>
          </a:p>
          <a:p>
            <a:pPr marL="457200" indent="-457200">
              <a:buAutoNum type="alphaUcPeriod"/>
            </a:pPr>
            <a:r>
              <a:rPr lang="tr-TR" altLang="ko-KR" sz="1700">
                <a:latin typeface="Arial" pitchFamily="34" charset="0"/>
                <a:cs typeface="Arial" pitchFamily="34" charset="0"/>
              </a:rPr>
              <a:t>Dünya Ekonomisi Açısından</a:t>
            </a:r>
          </a:p>
          <a:p>
            <a:pPr marL="457200" indent="-457200">
              <a:buAutoNum type="alphaUcPeriod"/>
            </a:pPr>
            <a:r>
              <a:rPr lang="tr-TR" altLang="ko-KR" sz="1700">
                <a:latin typeface="Arial" pitchFamily="34" charset="0"/>
                <a:cs typeface="Arial" pitchFamily="34" charset="0"/>
              </a:rPr>
              <a:t>Ekonomik İşbirlikleri Açısından</a:t>
            </a:r>
          </a:p>
          <a:p>
            <a:pPr marL="457200" indent="-457200">
              <a:buAutoNum type="alphaUcPeriod"/>
            </a:pPr>
            <a:r>
              <a:rPr lang="tr-TR" altLang="ko-KR" sz="1700">
                <a:latin typeface="Arial" pitchFamily="34" charset="0"/>
                <a:cs typeface="Arial" pitchFamily="34" charset="0"/>
              </a:rPr>
              <a:t>Hukuki Açıdan</a:t>
            </a:r>
          </a:p>
          <a:p>
            <a:pPr marL="457200" indent="-457200">
              <a:buAutoNum type="alphaUcPeriod"/>
            </a:pPr>
            <a:endParaRPr lang="tr-TR" altLang="ko-KR" sz="1700">
              <a:latin typeface="Arial" pitchFamily="34" charset="0"/>
              <a:cs typeface="Arial" pitchFamily="34" charset="0"/>
            </a:endParaRPr>
          </a:p>
          <a:p>
            <a:pPr marL="457200" indent="-457200">
              <a:buAutoNum type="alphaUcPeriod"/>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712615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Fabrikalardan duman">
            <a:extLst>
              <a:ext uri="{FF2B5EF4-FFF2-40B4-BE49-F238E27FC236}">
                <a16:creationId xmlns:a16="http://schemas.microsoft.com/office/drawing/2014/main" id="{6E9C5FFB-5459-4D21-72C0-AA78646A1FCC}"/>
              </a:ext>
            </a:extLst>
          </p:cNvPr>
          <p:cNvPicPr>
            <a:picLocks noChangeAspect="1"/>
          </p:cNvPicPr>
          <p:nvPr/>
        </p:nvPicPr>
        <p:blipFill>
          <a:blip r:embed="rId2"/>
          <a:srcRect r="5884"/>
          <a:stretch/>
        </p:blipFill>
        <p:spPr>
          <a:xfrm>
            <a:off x="20" y="10"/>
            <a:ext cx="7252212"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a:normAutofit/>
          </a:bodyPr>
          <a:lstStyle/>
          <a:p>
            <a:pPr>
              <a:lnSpc>
                <a:spcPct val="90000"/>
              </a:lnSpc>
            </a:pPr>
            <a:r>
              <a:rPr lang="tr-TR" altLang="ko-KR" sz="3000"/>
              <a:t>Ekonomik Açıdan İşletme Türleri</a:t>
            </a:r>
            <a:endParaRPr lang="ko-KR" altLang="en-US" sz="3000"/>
          </a:p>
        </p:txBody>
      </p:sp>
      <p:sp>
        <p:nvSpPr>
          <p:cNvPr id="4" name="Content Placeholder 3"/>
          <p:cNvSpPr>
            <a:spLocks noGrp="1"/>
          </p:cNvSpPr>
          <p:nvPr>
            <p:ph idx="1"/>
          </p:nvPr>
        </p:nvSpPr>
        <p:spPr>
          <a:xfrm>
            <a:off x="5648707" y="1825650"/>
            <a:ext cx="2866642" cy="2807072"/>
          </a:xfrm>
        </p:spPr>
        <p:txBody>
          <a:bodyPr>
            <a:normAutofit/>
          </a:bodyPr>
          <a:lstStyle/>
          <a:p>
            <a:pPr marL="0" indent="0">
              <a:buNone/>
            </a:pPr>
            <a:r>
              <a:rPr lang="tr-TR" altLang="ko-KR" sz="1800" dirty="0">
                <a:latin typeface="Arial" pitchFamily="34" charset="0"/>
                <a:cs typeface="Arial" pitchFamily="34" charset="0"/>
              </a:rPr>
              <a:t>• Mal Üreten İşletmeler</a:t>
            </a:r>
          </a:p>
          <a:p>
            <a:pPr>
              <a:buFontTx/>
              <a:buChar char="-"/>
            </a:pPr>
            <a:r>
              <a:rPr lang="tr-TR" altLang="ko-KR" sz="1800" dirty="0">
                <a:latin typeface="Arial" pitchFamily="34" charset="0"/>
                <a:cs typeface="Arial" pitchFamily="34" charset="0"/>
              </a:rPr>
              <a:t>Dayanıklı Mal </a:t>
            </a:r>
          </a:p>
          <a:p>
            <a:pPr>
              <a:buFontTx/>
              <a:buChar char="-"/>
            </a:pPr>
            <a:r>
              <a:rPr lang="tr-TR" altLang="ko-KR" sz="1800" dirty="0">
                <a:latin typeface="Arial" pitchFamily="34" charset="0"/>
                <a:cs typeface="Arial" pitchFamily="34" charset="0"/>
              </a:rPr>
              <a:t>Dayanıksız Mal</a:t>
            </a:r>
          </a:p>
          <a:p>
            <a:pPr marL="0" indent="0">
              <a:buNone/>
            </a:pPr>
            <a:r>
              <a:rPr lang="tr-TR" altLang="ko-KR" sz="1800" dirty="0">
                <a:latin typeface="Arial" pitchFamily="34" charset="0"/>
                <a:cs typeface="Arial" pitchFamily="34" charset="0"/>
              </a:rPr>
              <a:t>• Ticaret  İşletmeleri</a:t>
            </a:r>
          </a:p>
          <a:p>
            <a:pPr marL="0" indent="0">
              <a:buNone/>
            </a:pPr>
            <a:r>
              <a:rPr lang="tr-TR" altLang="ko-KR" sz="1800" dirty="0">
                <a:latin typeface="Arial" pitchFamily="34" charset="0"/>
                <a:cs typeface="Arial" pitchFamily="34" charset="0"/>
              </a:rPr>
              <a:t>• Hizmet Üreten İşletmeler</a:t>
            </a:r>
          </a:p>
          <a:p>
            <a:pPr marL="457200" indent="-457200">
              <a:buAutoNum type="alphaUcPeriod"/>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1820397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1424700"/>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418041"/>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8650" y="190047"/>
            <a:ext cx="7886700" cy="954925"/>
          </a:xfrm>
        </p:spPr>
        <p:txBody>
          <a:bodyPr>
            <a:normAutofit/>
          </a:bodyPr>
          <a:lstStyle/>
          <a:p>
            <a:pPr>
              <a:lnSpc>
                <a:spcPct val="90000"/>
              </a:lnSpc>
            </a:pPr>
            <a:r>
              <a:rPr lang="tr-TR" altLang="ko-KR" sz="3000"/>
              <a:t>Sermaye Sahipliği Açısından İşletme Türleri</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3391"/>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628650" y="1858518"/>
            <a:ext cx="7886700" cy="2770632"/>
          </a:xfrm>
        </p:spPr>
        <p:txBody>
          <a:bodyPr>
            <a:normAutofit lnSpcReduction="10000"/>
          </a:bodyPr>
          <a:lstStyle/>
          <a:p>
            <a:pPr marL="0" indent="0">
              <a:buNone/>
            </a:pPr>
            <a:r>
              <a:rPr lang="tr-TR" sz="1700" dirty="0">
                <a:latin typeface="Arial" panose="020B0604020202020204" pitchFamily="34" charset="0"/>
                <a:cs typeface="Arial" panose="020B0604020202020204" pitchFamily="34" charset="0"/>
              </a:rPr>
              <a:t>• </a:t>
            </a:r>
            <a:r>
              <a:rPr lang="tr-TR" sz="2000" dirty="0">
                <a:latin typeface="Arial" panose="020B0604020202020204" pitchFamily="34" charset="0"/>
                <a:cs typeface="Arial" panose="020B0604020202020204" pitchFamily="34" charset="0"/>
              </a:rPr>
              <a:t>Özel İşletmeler </a:t>
            </a:r>
          </a:p>
          <a:p>
            <a:pPr marL="0" indent="0">
              <a:buNone/>
            </a:pPr>
            <a:r>
              <a:rPr lang="tr-TR" sz="2000" dirty="0">
                <a:latin typeface="Arial" panose="020B0604020202020204" pitchFamily="34" charset="0"/>
                <a:cs typeface="Arial" panose="020B0604020202020204" pitchFamily="34" charset="0"/>
              </a:rPr>
              <a:t> Genellikle sermayesinin tamamı veya    büyük bir bölümü özel kişilere ait olan işletmelerdir.</a:t>
            </a:r>
          </a:p>
          <a:p>
            <a:pPr marL="0" indent="0">
              <a:buNone/>
            </a:pPr>
            <a:r>
              <a:rPr lang="tr-TR" sz="2000" dirty="0">
                <a:latin typeface="Arial" panose="020B0604020202020204" pitchFamily="34" charset="0"/>
                <a:cs typeface="Arial" panose="020B0604020202020204" pitchFamily="34" charset="0"/>
              </a:rPr>
              <a:t> • Kamu İşletmeleri</a:t>
            </a:r>
          </a:p>
          <a:p>
            <a:pPr marL="0" indent="0">
              <a:buNone/>
            </a:pPr>
            <a:r>
              <a:rPr lang="tr-TR" sz="2000" dirty="0">
                <a:latin typeface="Arial" panose="020B0604020202020204" pitchFamily="34" charset="0"/>
                <a:cs typeface="Arial" panose="020B0604020202020204" pitchFamily="34" charset="0"/>
              </a:rPr>
              <a:t>Türk ekonomisinde "Kamu İktisadi Teşebbüsleri" ya da kısaca "KİT" ler olarak bilinen ve uzun süredir varlıklarını          sürdüren kamu işletmeleri önemli bir yer tutmaktadır.         Ülkemizdeki KİT ler, "Kamu İktisadı Kuruluşları (KİK)" ile     "İktisadi Devlet Teşekkülleri (IDT)" </a:t>
            </a:r>
            <a:r>
              <a:rPr lang="tr-TR" sz="2000" dirty="0" err="1">
                <a:latin typeface="Arial" panose="020B0604020202020204" pitchFamily="34" charset="0"/>
                <a:cs typeface="Arial" panose="020B0604020202020204" pitchFamily="34" charset="0"/>
              </a:rPr>
              <a:t>nin</a:t>
            </a:r>
            <a:r>
              <a:rPr lang="tr-TR" sz="2000" dirty="0">
                <a:latin typeface="Arial" panose="020B0604020202020204" pitchFamily="34" charset="0"/>
                <a:cs typeface="Arial" panose="020B0604020202020204" pitchFamily="34" charset="0"/>
              </a:rPr>
              <a:t> ortak adıdır. </a:t>
            </a:r>
          </a:p>
        </p:txBody>
      </p:sp>
    </p:spTree>
    <p:extLst>
      <p:ext uri="{BB962C8B-B14F-4D97-AF65-F5344CB8AC3E}">
        <p14:creationId xmlns:p14="http://schemas.microsoft.com/office/powerpoint/2010/main" val="2132389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2800"/>
              <a:t>Sermaye Sahipliği Açısından İşletme Türleri</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836676" y="1861457"/>
            <a:ext cx="7955280" cy="2771265"/>
          </a:xfrm>
        </p:spPr>
        <p:txBody>
          <a:bodyPr>
            <a:normAutofit fontScale="92500" lnSpcReduction="10000"/>
          </a:bodyPr>
          <a:lstStyle/>
          <a:p>
            <a:pPr marL="0" indent="0">
              <a:lnSpc>
                <a:spcPct val="90000"/>
              </a:lnSpc>
              <a:buNone/>
            </a:pPr>
            <a:r>
              <a:rPr lang="tr-TR" sz="2000" dirty="0">
                <a:latin typeface="Arial" panose="020B0604020202020204" pitchFamily="34" charset="0"/>
                <a:cs typeface="Arial" panose="020B0604020202020204" pitchFamily="34" charset="0"/>
              </a:rPr>
              <a:t>İktisadi Devlet Teşekkülleri, sermayelerinin tamamı dev­lete ait, iktisadi alanda tamamen ticari esaslara göre faaliyet gösteren kamu iktisadi teşebbüsleridir. </a:t>
            </a:r>
            <a:r>
              <a:rPr lang="tr-TR" sz="2000" dirty="0" err="1">
                <a:latin typeface="Arial" panose="020B0604020202020204" pitchFamily="34" charset="0"/>
                <a:cs typeface="Arial" panose="020B0604020202020204" pitchFamily="34" charset="0"/>
              </a:rPr>
              <a:t>İDT'leri</a:t>
            </a:r>
            <a:r>
              <a:rPr lang="tr-TR" sz="2000" dirty="0">
                <a:latin typeface="Arial" panose="020B0604020202020204" pitchFamily="34" charset="0"/>
                <a:cs typeface="Arial" panose="020B0604020202020204" pitchFamily="34" charset="0"/>
              </a:rPr>
              <a:t> ticari esaslara göre faaliyette bulunurlar ve bunlar için kârlılık önde gelir.</a:t>
            </a:r>
          </a:p>
          <a:p>
            <a:pPr marL="0" indent="0">
              <a:lnSpc>
                <a:spcPct val="90000"/>
              </a:lnSpc>
              <a:buNone/>
            </a:pPr>
            <a:endParaRPr lang="tr-TR" sz="2000" dirty="0">
              <a:latin typeface="Arial" panose="020B0604020202020204" pitchFamily="34" charset="0"/>
              <a:cs typeface="Arial" panose="020B0604020202020204" pitchFamily="34" charset="0"/>
            </a:endParaRPr>
          </a:p>
          <a:p>
            <a:pPr marL="0" indent="0">
              <a:lnSpc>
                <a:spcPct val="90000"/>
              </a:lnSpc>
              <a:buNone/>
            </a:pPr>
            <a:r>
              <a:rPr lang="tr-TR" sz="2000" dirty="0">
                <a:latin typeface="Arial" panose="020B0604020202020204" pitchFamily="34" charset="0"/>
                <a:cs typeface="Arial" panose="020B0604020202020204" pitchFamily="34" charset="0"/>
              </a:rPr>
              <a:t>Kamu iktisadi Kuruluşları (KİK ler), ise, sermayesinin       tamamı devlete ait olan ve tekel niteliğindeki mallar ile        temel mal ve hizmet üretmek ve pazarlamak üzere kurulan kamu iktisadi teşebbüsleridir. Bu kuruluşların asıl amacı,    kamu hizmeti yönü ağır ba­san faaliyetleri yürütmek ve       görevlerini yerine getirirken sosyal fay­da yaratmayı ön planda tutmaktır.</a:t>
            </a:r>
          </a:p>
          <a:p>
            <a:pPr marL="0" indent="0">
              <a:lnSpc>
                <a:spcPct val="90000"/>
              </a:lnSpc>
              <a:buNone/>
            </a:pPr>
            <a:endParaRPr lang="tr-TR"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8004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4A3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04" y="1059582"/>
            <a:ext cx="2579772" cy="2528146"/>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latinLnBrk="0">
              <a:lnSpc>
                <a:spcPct val="90000"/>
              </a:lnSpc>
            </a:pPr>
            <a:r>
              <a:rPr lang="en-US" altLang="ko-KR" sz="2000" kern="1200" dirty="0" err="1">
                <a:solidFill>
                  <a:srgbClr val="FFFFFF"/>
                </a:solidFill>
              </a:rPr>
              <a:t>Sermaye</a:t>
            </a:r>
            <a:r>
              <a:rPr lang="en-US" altLang="ko-KR" sz="2000" kern="1200" dirty="0">
                <a:solidFill>
                  <a:srgbClr val="FFFFFF"/>
                </a:solidFill>
              </a:rPr>
              <a:t> </a:t>
            </a:r>
            <a:r>
              <a:rPr lang="en-US" altLang="ko-KR" sz="2000" kern="1200" dirty="0" err="1">
                <a:solidFill>
                  <a:srgbClr val="FFFFFF"/>
                </a:solidFill>
              </a:rPr>
              <a:t>Sahipliği</a:t>
            </a:r>
            <a:r>
              <a:rPr lang="en-US" altLang="ko-KR" sz="2000" kern="1200" dirty="0">
                <a:solidFill>
                  <a:srgbClr val="FFFFFF"/>
                </a:solidFill>
              </a:rPr>
              <a:t> </a:t>
            </a:r>
            <a:r>
              <a:rPr lang="en-US" altLang="ko-KR" sz="2000" kern="1200" dirty="0" err="1">
                <a:solidFill>
                  <a:srgbClr val="FFFFFF"/>
                </a:solidFill>
              </a:rPr>
              <a:t>Açısından</a:t>
            </a:r>
            <a:r>
              <a:rPr lang="en-US" altLang="ko-KR" sz="2000" kern="1200" dirty="0">
                <a:solidFill>
                  <a:srgbClr val="FFFFFF"/>
                </a:solidFill>
              </a:rPr>
              <a:t> </a:t>
            </a:r>
            <a:r>
              <a:rPr lang="en-US" altLang="ko-KR" sz="2000" kern="1200" dirty="0" err="1">
                <a:solidFill>
                  <a:srgbClr val="FFFFFF"/>
                </a:solidFill>
              </a:rPr>
              <a:t>İşletme</a:t>
            </a:r>
            <a:r>
              <a:rPr lang="en-US" altLang="ko-KR" sz="2000" kern="1200" dirty="0">
                <a:solidFill>
                  <a:srgbClr val="FFFFFF"/>
                </a:solidFill>
              </a:rPr>
              <a:t> </a:t>
            </a:r>
            <a:r>
              <a:rPr lang="en-US" altLang="ko-KR" sz="2000" kern="1200" dirty="0" err="1">
                <a:solidFill>
                  <a:srgbClr val="FFFFFF"/>
                </a:solidFill>
              </a:rPr>
              <a:t>Türleri</a:t>
            </a:r>
            <a:endParaRPr lang="en-US" altLang="ko-KR" sz="2000" kern="1200" dirty="0">
              <a:solidFill>
                <a:srgbClr val="FFFFFF"/>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22028" y="267494"/>
            <a:ext cx="6204139" cy="480820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3149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482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 y="1347614"/>
            <a:ext cx="2411760" cy="2448272"/>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latinLnBrk="0">
              <a:lnSpc>
                <a:spcPct val="90000"/>
              </a:lnSpc>
            </a:pPr>
            <a:r>
              <a:rPr lang="en-US" altLang="ko-KR" sz="2000" dirty="0" err="1">
                <a:solidFill>
                  <a:srgbClr val="FFFFFF"/>
                </a:solidFill>
              </a:rPr>
              <a:t>Sermaye</a:t>
            </a:r>
            <a:r>
              <a:rPr lang="en-US" altLang="ko-KR" sz="2000" dirty="0">
                <a:solidFill>
                  <a:srgbClr val="FFFFFF"/>
                </a:solidFill>
              </a:rPr>
              <a:t> </a:t>
            </a:r>
            <a:r>
              <a:rPr lang="en-US" altLang="ko-KR" sz="2000" dirty="0" err="1">
                <a:solidFill>
                  <a:srgbClr val="FFFFFF"/>
                </a:solidFill>
              </a:rPr>
              <a:t>Sahipliği</a:t>
            </a:r>
            <a:r>
              <a:rPr lang="en-US" altLang="ko-KR" sz="2000" dirty="0">
                <a:solidFill>
                  <a:srgbClr val="FFFFFF"/>
                </a:solidFill>
              </a:rPr>
              <a:t> </a:t>
            </a:r>
            <a:r>
              <a:rPr lang="en-US" altLang="ko-KR" sz="2000" dirty="0" err="1">
                <a:solidFill>
                  <a:srgbClr val="FFFFFF"/>
                </a:solidFill>
              </a:rPr>
              <a:t>Açısından</a:t>
            </a:r>
            <a:r>
              <a:rPr lang="en-US" altLang="ko-KR" sz="2000" dirty="0">
                <a:solidFill>
                  <a:srgbClr val="FFFFFF"/>
                </a:solidFill>
              </a:rPr>
              <a:t> </a:t>
            </a:r>
            <a:r>
              <a:rPr lang="en-US" altLang="ko-KR" sz="2000" dirty="0" err="1">
                <a:solidFill>
                  <a:srgbClr val="FFFFFF"/>
                </a:solidFill>
              </a:rPr>
              <a:t>İşletme</a:t>
            </a:r>
            <a:r>
              <a:rPr lang="en-US" altLang="ko-KR" sz="2000" dirty="0">
                <a:solidFill>
                  <a:srgbClr val="FFFFFF"/>
                </a:solidFill>
              </a:rPr>
              <a:t> </a:t>
            </a:r>
            <a:r>
              <a:rPr lang="en-US" altLang="ko-KR" sz="2000" dirty="0" err="1">
                <a:solidFill>
                  <a:srgbClr val="FFFFFF"/>
                </a:solidFill>
              </a:rPr>
              <a:t>Türleri</a:t>
            </a:r>
            <a:endParaRPr lang="en-US" altLang="ko-KR" sz="2000" dirty="0">
              <a:solidFill>
                <a:srgbClr val="FFFFFF"/>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19485" y="1059582"/>
            <a:ext cx="6449355" cy="259586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4862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624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75606"/>
            <a:ext cx="2544325" cy="2312122"/>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latinLnBrk="0">
              <a:lnSpc>
                <a:spcPct val="90000"/>
              </a:lnSpc>
            </a:pPr>
            <a:r>
              <a:rPr lang="en-US" altLang="ko-KR" sz="2000" kern="1200" dirty="0" err="1">
                <a:solidFill>
                  <a:srgbClr val="FFFFFF"/>
                </a:solidFill>
              </a:rPr>
              <a:t>Sermaye</a:t>
            </a:r>
            <a:r>
              <a:rPr lang="en-US" altLang="ko-KR" sz="2000" kern="1200" dirty="0">
                <a:solidFill>
                  <a:srgbClr val="FFFFFF"/>
                </a:solidFill>
              </a:rPr>
              <a:t> </a:t>
            </a:r>
            <a:r>
              <a:rPr lang="en-US" altLang="ko-KR" sz="2000" kern="1200" dirty="0" err="1">
                <a:solidFill>
                  <a:srgbClr val="FFFFFF"/>
                </a:solidFill>
              </a:rPr>
              <a:t>Sahipliği</a:t>
            </a:r>
            <a:r>
              <a:rPr lang="en-US" altLang="ko-KR" sz="2000" kern="1200" dirty="0">
                <a:solidFill>
                  <a:srgbClr val="FFFFFF"/>
                </a:solidFill>
              </a:rPr>
              <a:t> </a:t>
            </a:r>
            <a:r>
              <a:rPr lang="en-US" altLang="ko-KR" sz="2000" kern="1200" dirty="0" err="1">
                <a:solidFill>
                  <a:srgbClr val="FFFFFF"/>
                </a:solidFill>
              </a:rPr>
              <a:t>Açısından</a:t>
            </a:r>
            <a:r>
              <a:rPr lang="en-US" altLang="ko-KR" sz="2000" kern="1200" dirty="0">
                <a:solidFill>
                  <a:srgbClr val="FFFFFF"/>
                </a:solidFill>
              </a:rPr>
              <a:t> </a:t>
            </a:r>
            <a:r>
              <a:rPr lang="en-US" altLang="ko-KR" sz="2000" kern="1200" dirty="0" err="1">
                <a:solidFill>
                  <a:srgbClr val="FFFFFF"/>
                </a:solidFill>
              </a:rPr>
              <a:t>İşletme</a:t>
            </a:r>
            <a:r>
              <a:rPr lang="en-US" altLang="ko-KR" sz="2000" kern="1200" dirty="0">
                <a:solidFill>
                  <a:srgbClr val="FFFFFF"/>
                </a:solidFill>
              </a:rPr>
              <a:t> </a:t>
            </a:r>
            <a:r>
              <a:rPr lang="en-US" altLang="ko-KR" sz="2000" kern="1200" dirty="0" err="1">
                <a:solidFill>
                  <a:srgbClr val="FFFFFF"/>
                </a:solidFill>
              </a:rPr>
              <a:t>Türleri</a:t>
            </a:r>
            <a:endParaRPr lang="en-US" altLang="ko-KR" sz="2000" kern="1200" dirty="0">
              <a:solidFill>
                <a:srgbClr val="FFFFFF"/>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68795" y="1843840"/>
            <a:ext cx="6475205" cy="137598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22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4F3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04" y="1554500"/>
            <a:ext cx="2064265" cy="2031956"/>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latinLnBrk="0">
              <a:lnSpc>
                <a:spcPct val="90000"/>
              </a:lnSpc>
            </a:pPr>
            <a:r>
              <a:rPr lang="en-US" altLang="ko-KR" sz="1900" kern="1200">
                <a:solidFill>
                  <a:srgbClr val="FFFFFF"/>
                </a:solidFill>
                <a:latin typeface="+mj-lt"/>
                <a:ea typeface="+mj-ea"/>
                <a:cs typeface="+mj-cs"/>
              </a:rPr>
              <a:t>Sermaye Sahipliği Açısından İşletme Türleri</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11760" y="627534"/>
            <a:ext cx="6697494" cy="336548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353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4166" cy="51435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51435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344" y="870966"/>
            <a:ext cx="2702052" cy="3394710"/>
          </a:xfrm>
        </p:spPr>
        <p:txBody>
          <a:bodyPr>
            <a:normAutofit/>
          </a:bodyPr>
          <a:lstStyle/>
          <a:p>
            <a:r>
              <a:rPr lang="tr-TR" altLang="ko-KR" sz="3000" dirty="0"/>
              <a:t>Sermaye Sahipliği Açısından İşletme Türleri</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26536"/>
            <a:ext cx="96012" cy="490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4211960" y="699516"/>
            <a:ext cx="4536504" cy="3744468"/>
          </a:xfrm>
        </p:spPr>
        <p:txBody>
          <a:bodyPr anchor="ctr">
            <a:normAutofit/>
          </a:bodyPr>
          <a:lstStyle/>
          <a:p>
            <a:pPr marL="0" indent="0">
              <a:buNone/>
            </a:pPr>
            <a:r>
              <a:rPr lang="tr-TR" sz="2800" dirty="0">
                <a:latin typeface="Arial" panose="020B0604020202020204" pitchFamily="34" charset="0"/>
                <a:cs typeface="Arial" panose="020B0604020202020204" pitchFamily="34" charset="0"/>
              </a:rPr>
              <a:t>• Karma İşletmeler (THY,  </a:t>
            </a:r>
          </a:p>
          <a:p>
            <a:pPr marL="0" indent="0">
              <a:buNone/>
            </a:pPr>
            <a:r>
              <a:rPr lang="tr-TR" sz="2800" dirty="0">
                <a:latin typeface="Arial" panose="020B0604020202020204" pitchFamily="34" charset="0"/>
                <a:cs typeface="Arial" panose="020B0604020202020204" pitchFamily="34" charset="0"/>
              </a:rPr>
              <a:t>Türkiye Cumhuriyet </a:t>
            </a:r>
          </a:p>
          <a:p>
            <a:pPr marL="0" indent="0">
              <a:buNone/>
            </a:pPr>
            <a:r>
              <a:rPr lang="tr-TR" sz="2800" dirty="0">
                <a:latin typeface="Arial" panose="020B0604020202020204" pitchFamily="34" charset="0"/>
                <a:cs typeface="Arial" panose="020B0604020202020204" pitchFamily="34" charset="0"/>
              </a:rPr>
              <a:t>Merkez  Bankası)</a:t>
            </a:r>
          </a:p>
          <a:p>
            <a:pPr marL="0" indent="0">
              <a:buNone/>
            </a:pPr>
            <a:endParaRPr lang="tr-TR" sz="2800" dirty="0">
              <a:latin typeface="Arial" panose="020B0604020202020204" pitchFamily="34" charset="0"/>
              <a:cs typeface="Arial" panose="020B0604020202020204" pitchFamily="34" charset="0"/>
            </a:endParaRPr>
          </a:p>
          <a:p>
            <a:pPr marL="0" indent="0">
              <a:buNone/>
            </a:pPr>
            <a:r>
              <a:rPr lang="tr-TR" sz="2800" dirty="0">
                <a:latin typeface="Arial" panose="020B0604020202020204" pitchFamily="34" charset="0"/>
                <a:cs typeface="Arial" panose="020B0604020202020204" pitchFamily="34" charset="0"/>
              </a:rPr>
              <a:t>• Yabancı Sermayeli </a:t>
            </a:r>
          </a:p>
          <a:p>
            <a:pPr marL="0" indent="0">
              <a:buNone/>
            </a:pPr>
            <a:r>
              <a:rPr lang="tr-TR" sz="2800" dirty="0">
                <a:latin typeface="Arial" panose="020B0604020202020204" pitchFamily="34" charset="0"/>
                <a:cs typeface="Arial" panose="020B0604020202020204" pitchFamily="34" charset="0"/>
              </a:rPr>
              <a:t>İşletmeler</a:t>
            </a:r>
          </a:p>
        </p:txBody>
      </p:sp>
    </p:spTree>
    <p:extLst>
      <p:ext uri="{BB962C8B-B14F-4D97-AF65-F5344CB8AC3E}">
        <p14:creationId xmlns:p14="http://schemas.microsoft.com/office/powerpoint/2010/main" val="318860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Üretilen Mal ve Hizmet Türü Açısından</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836676" y="1861457"/>
            <a:ext cx="7626096" cy="2771265"/>
          </a:xfrm>
        </p:spPr>
        <p:txBody>
          <a:bodyPr>
            <a:normAutofit/>
          </a:bodyPr>
          <a:lstStyle/>
          <a:p>
            <a:pPr marL="0" indent="0">
              <a:buNone/>
            </a:pPr>
            <a:r>
              <a:rPr lang="tr-TR" sz="2400" dirty="0">
                <a:latin typeface="Arial" panose="020B0604020202020204" pitchFamily="34" charset="0"/>
                <a:cs typeface="Arial" panose="020B0604020202020204" pitchFamily="34" charset="0"/>
              </a:rPr>
              <a:t>Endüstri İşletmeleri</a:t>
            </a:r>
          </a:p>
          <a:p>
            <a:pPr marL="0" indent="0">
              <a:buNone/>
            </a:pPr>
            <a:r>
              <a:rPr lang="tr-TR" sz="2400" dirty="0">
                <a:latin typeface="Arial" panose="020B0604020202020204" pitchFamily="34" charset="0"/>
                <a:cs typeface="Arial" panose="020B0604020202020204" pitchFamily="34" charset="0"/>
              </a:rPr>
              <a:t>Ticaret İşletmeleri</a:t>
            </a:r>
          </a:p>
          <a:p>
            <a:pPr marL="0" indent="0">
              <a:buNone/>
            </a:pPr>
            <a:r>
              <a:rPr lang="tr-TR" sz="2400" dirty="0">
                <a:latin typeface="Arial" panose="020B0604020202020204" pitchFamily="34" charset="0"/>
                <a:cs typeface="Arial" panose="020B0604020202020204" pitchFamily="34" charset="0"/>
              </a:rPr>
              <a:t>Hizmet İşletmeleri</a:t>
            </a:r>
          </a:p>
        </p:txBody>
      </p:sp>
    </p:spTree>
    <p:extLst>
      <p:ext uri="{BB962C8B-B14F-4D97-AF65-F5344CB8AC3E}">
        <p14:creationId xmlns:p14="http://schemas.microsoft.com/office/powerpoint/2010/main" val="2235062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60" y="-92546"/>
            <a:ext cx="3485178" cy="1218390"/>
          </a:xfrm>
        </p:spPr>
        <p:txBody>
          <a:bodyPr anchor="ctr">
            <a:normAutofit/>
          </a:bodyPr>
          <a:lstStyle/>
          <a:p>
            <a:r>
              <a:rPr lang="tr-TR" altLang="ko-KR" sz="3000" dirty="0"/>
              <a:t>Endüstri İşletmeleri</a:t>
            </a:r>
          </a:p>
        </p:txBody>
      </p:sp>
      <p:sp>
        <p:nvSpPr>
          <p:cNvPr id="3" name="İçerik Yer Tutucusu 2"/>
          <p:cNvSpPr>
            <a:spLocks noGrp="1"/>
          </p:cNvSpPr>
          <p:nvPr>
            <p:ph idx="1"/>
          </p:nvPr>
        </p:nvSpPr>
        <p:spPr>
          <a:xfrm>
            <a:off x="-5120" y="1275606"/>
            <a:ext cx="4505111" cy="3816424"/>
          </a:xfrm>
        </p:spPr>
        <p:txBody>
          <a:bodyPr anchor="ctr">
            <a:normAutofit/>
          </a:bodyPr>
          <a:lstStyle/>
          <a:p>
            <a:pPr marL="0" indent="0">
              <a:lnSpc>
                <a:spcPct val="90000"/>
              </a:lnSpc>
              <a:buNone/>
            </a:pPr>
            <a:r>
              <a:rPr lang="tr-TR" sz="1800" dirty="0">
                <a:latin typeface="Arial" panose="020B0604020202020204" pitchFamily="34" charset="0"/>
                <a:cs typeface="Arial" panose="020B0604020202020204" pitchFamily="34" charset="0"/>
              </a:rPr>
              <a:t>Genellikle fabrika, üretici firma veya imalathane vb. şekillerde gördüğümüz endüstri   işletmeleri; hammadde veya yarı mamul  maddeleri, diğer üretim faktörleri ile birlikte fiziksel veya kimyasal bir değişime uğratarak yeni bir mala dönüştüren işletmelerdir. Üretimin gelişmiş tekniklerle gerçekleştirildiği ve genellikle fabrikasyon sisteminin      uygulandığı bu işletmelerde endüstriyel    ürünler üretilmektedir.</a:t>
            </a:r>
          </a:p>
          <a:p>
            <a:pPr marL="0" indent="0">
              <a:lnSpc>
                <a:spcPct val="90000"/>
              </a:lnSpc>
              <a:buNone/>
            </a:pPr>
            <a:r>
              <a:rPr lang="tr-TR" sz="1800" dirty="0">
                <a:latin typeface="Arial" panose="020B0604020202020204" pitchFamily="34" charset="0"/>
                <a:cs typeface="Arial" panose="020B0604020202020204" pitchFamily="34" charset="0"/>
              </a:rPr>
              <a:t>Örnek olarak, otomobil, buzdolabı, şişe,    cam, mobilya, kağıt, tekstil, konfeksiyon vb. konularında faaliyet gösteren işletmeler  bu gruba girmektedir</a:t>
            </a:r>
          </a:p>
        </p:txBody>
      </p:sp>
      <p:pic>
        <p:nvPicPr>
          <p:cNvPr id="5" name="Picture 4" descr="Doğal gaz yakıtlı elektrik santrali">
            <a:extLst>
              <a:ext uri="{FF2B5EF4-FFF2-40B4-BE49-F238E27FC236}">
                <a16:creationId xmlns:a16="http://schemas.microsoft.com/office/drawing/2014/main" id="{FBBC9596-11A6-2865-B2E8-2D84C6A2BB90}"/>
              </a:ext>
            </a:extLst>
          </p:cNvPr>
          <p:cNvPicPr>
            <a:picLocks noChangeAspect="1"/>
          </p:cNvPicPr>
          <p:nvPr/>
        </p:nvPicPr>
        <p:blipFill>
          <a:blip r:embed="rId2"/>
          <a:srcRect l="9057" r="31543"/>
          <a:stretch/>
        </p:blipFill>
        <p:spPr>
          <a:xfrm>
            <a:off x="4572000" y="10"/>
            <a:ext cx="4577118" cy="5143490"/>
          </a:xfrm>
          <a:prstGeom prst="rect">
            <a:avLst/>
          </a:prstGeom>
        </p:spPr>
      </p:pic>
    </p:spTree>
    <p:extLst>
      <p:ext uri="{BB962C8B-B14F-4D97-AF65-F5344CB8AC3E}">
        <p14:creationId xmlns:p14="http://schemas.microsoft.com/office/powerpoint/2010/main" val="99718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r>
              <a:rPr lang="tr-TR" altLang="ko-KR" sz="2800" dirty="0"/>
              <a:t>Ticaret İşletmeleri</a:t>
            </a:r>
          </a:p>
        </p:txBody>
      </p:sp>
      <p:sp>
        <p:nvSpPr>
          <p:cNvPr id="3" name="İçerik Yer Tutucusu 2"/>
          <p:cNvSpPr>
            <a:spLocks noGrp="1"/>
          </p:cNvSpPr>
          <p:nvPr>
            <p:ph idx="1"/>
          </p:nvPr>
        </p:nvSpPr>
        <p:spPr>
          <a:xfrm>
            <a:off x="179512" y="1369218"/>
            <a:ext cx="4563274" cy="3578796"/>
          </a:xfrm>
        </p:spPr>
        <p:txBody>
          <a:bodyPr>
            <a:normAutofit/>
          </a:bodyPr>
          <a:lstStyle/>
          <a:p>
            <a:pPr marL="0" indent="0">
              <a:lnSpc>
                <a:spcPct val="90000"/>
              </a:lnSpc>
              <a:buNone/>
            </a:pPr>
            <a:r>
              <a:rPr lang="tr-TR" sz="1800" dirty="0">
                <a:latin typeface="Arial" panose="020B0604020202020204" pitchFamily="34" charset="0"/>
                <a:cs typeface="Arial" panose="020B0604020202020204" pitchFamily="34" charset="0"/>
              </a:rPr>
              <a:t>Genellikle ticaret sektöründe çalışan  ve    üretici işletmelerin  ürettikleri   mal ve        hizmetleri tüketicilere aktarmak üzere         toptancılık, yarı toptancılık ve  perakendecilik yapan işletmelerdir. Bu  işletmeler,        üretilmiş olan mal ve    hizmetleri herhangi bir kimyasal veya  fiziksel değişime uğratmaksızın ya da kısmen  bir değişime uğratarak pazarlanmasına veya tüketiciye iletilmesine aracı olurlar.</a:t>
            </a:r>
          </a:p>
          <a:p>
            <a:pPr marL="0" indent="0">
              <a:lnSpc>
                <a:spcPct val="90000"/>
              </a:lnSpc>
              <a:buNone/>
            </a:pPr>
            <a:r>
              <a:rPr lang="tr-TR" sz="1800" dirty="0">
                <a:latin typeface="Arial" panose="020B0604020202020204" pitchFamily="34" charset="0"/>
                <a:cs typeface="Arial" panose="020B0604020202020204" pitchFamily="34" charset="0"/>
              </a:rPr>
              <a:t>Örnek olarak gıda maddeleri, giyim,   halı, mobilya, vb. her çeşit malı satan  işletmeler bu grubu oluşturmaktadır.</a:t>
            </a:r>
          </a:p>
        </p:txBody>
      </p:sp>
      <p:pic>
        <p:nvPicPr>
          <p:cNvPr id="4" name="Resim 3">
            <a:extLst>
              <a:ext uri="{FF2B5EF4-FFF2-40B4-BE49-F238E27FC236}">
                <a16:creationId xmlns:a16="http://schemas.microsoft.com/office/drawing/2014/main" id="{469F9DCD-E6A5-DCA1-4A62-3BD785B93286}"/>
              </a:ext>
            </a:extLst>
          </p:cNvPr>
          <p:cNvPicPr>
            <a:picLocks noChangeAspect="1"/>
          </p:cNvPicPr>
          <p:nvPr/>
        </p:nvPicPr>
        <p:blipFill>
          <a:blip r:embed="rId2"/>
          <a:srcRect l="18534" r="11464" b="-2"/>
          <a:stretch/>
        </p:blipFill>
        <p:spPr>
          <a:xfrm>
            <a:off x="4887858" y="646706"/>
            <a:ext cx="3841678" cy="3841679"/>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1"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4696411" y="515866"/>
            <a:ext cx="4103360" cy="4103360"/>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6420" y="690843"/>
            <a:ext cx="593266" cy="5771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804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1424700"/>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418041"/>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8650" y="190047"/>
            <a:ext cx="7886700" cy="954925"/>
          </a:xfrm>
        </p:spPr>
        <p:txBody>
          <a:bodyPr>
            <a:normAutofit/>
          </a:bodyPr>
          <a:lstStyle/>
          <a:p>
            <a:r>
              <a:rPr lang="tr-TR" altLang="ko-KR" sz="3000"/>
              <a:t>Hizmet İşletmeleri</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3391"/>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628650" y="1858518"/>
            <a:ext cx="7886700" cy="2770632"/>
          </a:xfrm>
        </p:spPr>
        <p:txBody>
          <a:bodyPr>
            <a:normAutofit/>
          </a:bodyPr>
          <a:lstStyle/>
          <a:p>
            <a:pPr marL="0" indent="0">
              <a:buNone/>
            </a:pPr>
            <a:r>
              <a:rPr lang="tr-TR" sz="1700" dirty="0">
                <a:latin typeface="Arial" panose="020B0604020202020204" pitchFamily="34" charset="0"/>
                <a:cs typeface="Arial" panose="020B0604020202020204" pitchFamily="34" charset="0"/>
              </a:rPr>
              <a:t>Hizmet üretmek veya pazarlamak üzere faaliyette bulunan       işletmeler, hizmet işletmeleri olarak adlandırılmaktadır. Bu        işletmeler hizmet üretmek üzere      üretim faktörlerini bir araya   getirirler ve kar amacıyla kurulup işletilirler. Kar       amacıyla çalışan hizmet alanları ve ilgili alana yönelik örnekler şu şekilde           verilebilir:</a:t>
            </a:r>
          </a:p>
        </p:txBody>
      </p:sp>
    </p:spTree>
    <p:extLst>
      <p:ext uri="{BB962C8B-B14F-4D97-AF65-F5344CB8AC3E}">
        <p14:creationId xmlns:p14="http://schemas.microsoft.com/office/powerpoint/2010/main" val="365779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44897"/>
            <a:ext cx="7886700" cy="753445"/>
          </a:xfrm>
        </p:spPr>
        <p:txBody>
          <a:bodyPr>
            <a:normAutofit/>
          </a:bodyPr>
          <a:lstStyle/>
          <a:p>
            <a:pPr algn="ctr"/>
            <a:r>
              <a:rPr lang="tr-TR" altLang="ko-KR">
                <a:solidFill>
                  <a:srgbClr val="FFFFFF"/>
                </a:solidFill>
              </a:rPr>
              <a:t>Hizmet İşletmeleri</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190977"/>
            <a:ext cx="8274756" cy="3576285"/>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AB6FEF42-4611-393A-80CD-CE624764D0F4}"/>
              </a:ext>
            </a:extLst>
          </p:cNvPr>
          <p:cNvGraphicFramePr>
            <a:graphicFrameLocks noGrp="1"/>
          </p:cNvGraphicFramePr>
          <p:nvPr>
            <p:ph idx="1"/>
            <p:extLst>
              <p:ext uri="{D42A27DB-BD31-4B8C-83A1-F6EECF244321}">
                <p14:modId xmlns:p14="http://schemas.microsoft.com/office/powerpoint/2010/main" val="3459160742"/>
              </p:ext>
            </p:extLst>
          </p:nvPr>
        </p:nvGraphicFramePr>
        <p:xfrm>
          <a:off x="628650" y="1350683"/>
          <a:ext cx="7886700" cy="3263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64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4168866" cy="994173"/>
          </a:xfrm>
        </p:spPr>
        <p:txBody>
          <a:bodyPr>
            <a:normAutofit/>
          </a:bodyPr>
          <a:lstStyle/>
          <a:p>
            <a:pPr>
              <a:lnSpc>
                <a:spcPct val="90000"/>
              </a:lnSpc>
            </a:pPr>
            <a:r>
              <a:rPr lang="tr-TR" altLang="ko-KR" sz="3100"/>
              <a:t>Ölçekleri Açısından İşletme Türleri</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p:cNvSpPr>
            <a:spLocks noGrp="1"/>
          </p:cNvSpPr>
          <p:nvPr>
            <p:ph idx="1"/>
          </p:nvPr>
        </p:nvSpPr>
        <p:spPr>
          <a:xfrm>
            <a:off x="628650" y="1369218"/>
            <a:ext cx="4168866" cy="3263504"/>
          </a:xfrm>
        </p:spPr>
        <p:txBody>
          <a:bodyPr>
            <a:normAutofit/>
          </a:bodyPr>
          <a:lstStyle/>
          <a:p>
            <a:pPr marL="0" indent="0">
              <a:lnSpc>
                <a:spcPct val="90000"/>
              </a:lnSpc>
              <a:buNone/>
            </a:pPr>
            <a:r>
              <a:rPr lang="tr-TR" sz="1800">
                <a:latin typeface="Arial" panose="020B0604020202020204" pitchFamily="34" charset="0"/>
                <a:cs typeface="Arial" panose="020B0604020202020204" pitchFamily="34" charset="0"/>
              </a:rPr>
              <a:t>a. Cüce işletmeler</a:t>
            </a:r>
          </a:p>
          <a:p>
            <a:pPr marL="0" indent="0">
              <a:lnSpc>
                <a:spcPct val="90000"/>
              </a:lnSpc>
              <a:buNone/>
            </a:pPr>
            <a:r>
              <a:rPr lang="tr-TR" sz="1800">
                <a:latin typeface="Arial" panose="020B0604020202020204" pitchFamily="34" charset="0"/>
                <a:cs typeface="Arial" panose="020B0604020202020204" pitchFamily="34" charset="0"/>
              </a:rPr>
              <a:t>-Tek bir çalışanı bile tam gün çalıştıramayacak kadar küçük işletmelerdir.</a:t>
            </a:r>
          </a:p>
          <a:p>
            <a:pPr marL="0" indent="0">
              <a:lnSpc>
                <a:spcPct val="90000"/>
              </a:lnSpc>
              <a:buNone/>
            </a:pPr>
            <a:endParaRPr lang="tr-TR" sz="1800">
              <a:latin typeface="Arial" panose="020B0604020202020204" pitchFamily="34" charset="0"/>
              <a:cs typeface="Arial" panose="020B0604020202020204" pitchFamily="34" charset="0"/>
            </a:endParaRPr>
          </a:p>
          <a:p>
            <a:pPr marL="0" indent="0">
              <a:lnSpc>
                <a:spcPct val="90000"/>
              </a:lnSpc>
              <a:buNone/>
            </a:pPr>
            <a:r>
              <a:rPr lang="tr-TR" sz="1800">
                <a:latin typeface="Arial" panose="020B0604020202020204" pitchFamily="34" charset="0"/>
                <a:cs typeface="Arial" panose="020B0604020202020204" pitchFamily="34" charset="0"/>
              </a:rPr>
              <a:t>b. Küçük işletmeler (Mikro işletmeler)</a:t>
            </a:r>
          </a:p>
          <a:p>
            <a:pPr marL="0" indent="0">
              <a:lnSpc>
                <a:spcPct val="90000"/>
              </a:lnSpc>
              <a:buNone/>
            </a:pPr>
            <a:r>
              <a:rPr lang="tr-TR" sz="1800">
                <a:latin typeface="Arial" panose="020B0604020202020204" pitchFamily="34" charset="0"/>
                <a:cs typeface="Arial" panose="020B0604020202020204" pitchFamily="34" charset="0"/>
              </a:rPr>
              <a:t>-Personel sayısı 1-5 arasında değişen işletmelerdir.</a:t>
            </a:r>
          </a:p>
          <a:p>
            <a:pPr marL="0" indent="0">
              <a:lnSpc>
                <a:spcPct val="90000"/>
              </a:lnSpc>
              <a:buNone/>
            </a:pPr>
            <a:endParaRPr lang="tr-TR" sz="1800">
              <a:latin typeface="Arial" panose="020B0604020202020204" pitchFamily="34" charset="0"/>
              <a:cs typeface="Arial" panose="020B0604020202020204" pitchFamily="34" charset="0"/>
            </a:endParaRPr>
          </a:p>
          <a:p>
            <a:pPr marL="0" indent="0">
              <a:lnSpc>
                <a:spcPct val="90000"/>
              </a:lnSpc>
              <a:buNone/>
            </a:pPr>
            <a:r>
              <a:rPr lang="tr-TR" sz="1800">
                <a:latin typeface="Arial" panose="020B0604020202020204" pitchFamily="34" charset="0"/>
                <a:cs typeface="Arial" panose="020B0604020202020204" pitchFamily="34" charset="0"/>
              </a:rPr>
              <a:t>c. Orta büyüklükte işletmeler</a:t>
            </a:r>
          </a:p>
          <a:p>
            <a:pPr marL="0" indent="0">
              <a:lnSpc>
                <a:spcPct val="90000"/>
              </a:lnSpc>
              <a:buNone/>
            </a:pPr>
            <a:r>
              <a:rPr lang="tr-TR" sz="1800">
                <a:latin typeface="Arial" panose="020B0604020202020204" pitchFamily="34" charset="0"/>
                <a:cs typeface="Arial" panose="020B0604020202020204" pitchFamily="34" charset="0"/>
              </a:rPr>
              <a:t>-Personel sayısı 5-50 arasında değişen işletmelerdir.</a:t>
            </a:r>
          </a:p>
          <a:p>
            <a:pPr marL="0" indent="0">
              <a:lnSpc>
                <a:spcPct val="90000"/>
              </a:lnSpc>
              <a:buNone/>
            </a:pPr>
            <a:endParaRPr lang="tr-TR" sz="180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1968359"/>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84313" y="91389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99867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3084060"/>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3108841"/>
            <a:ext cx="3062574"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3722002"/>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76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4168866" cy="994173"/>
          </a:xfrm>
        </p:spPr>
        <p:txBody>
          <a:bodyPr>
            <a:normAutofit/>
          </a:bodyPr>
          <a:lstStyle/>
          <a:p>
            <a:pPr>
              <a:lnSpc>
                <a:spcPct val="90000"/>
              </a:lnSpc>
            </a:pPr>
            <a:r>
              <a:rPr lang="tr-TR" altLang="ko-KR" sz="3100"/>
              <a:t>Ölçekleri Açısından İşletme Türleri</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çerik Yer Tutucusu 2"/>
          <p:cNvSpPr>
            <a:spLocks noGrp="1"/>
          </p:cNvSpPr>
          <p:nvPr>
            <p:ph idx="1"/>
          </p:nvPr>
        </p:nvSpPr>
        <p:spPr>
          <a:xfrm>
            <a:off x="628650" y="1369218"/>
            <a:ext cx="4168866" cy="3263504"/>
          </a:xfrm>
        </p:spPr>
        <p:txBody>
          <a:bodyPr>
            <a:normAutofit/>
          </a:bodyPr>
          <a:lstStyle/>
          <a:p>
            <a:pPr marL="0" indent="0">
              <a:lnSpc>
                <a:spcPct val="90000"/>
              </a:lnSpc>
              <a:buNone/>
            </a:pPr>
            <a:r>
              <a:rPr lang="tr-TR" sz="2200">
                <a:latin typeface="Arial" panose="020B0604020202020204" pitchFamily="34" charset="0"/>
                <a:cs typeface="Arial" panose="020B0604020202020204" pitchFamily="34" charset="0"/>
              </a:rPr>
              <a:t>d. Büyük işletmeler</a:t>
            </a:r>
          </a:p>
          <a:p>
            <a:pPr marL="0" indent="0">
              <a:lnSpc>
                <a:spcPct val="90000"/>
              </a:lnSpc>
              <a:buNone/>
            </a:pPr>
            <a:r>
              <a:rPr lang="tr-TR" sz="2200">
                <a:latin typeface="Arial" panose="020B0604020202020204" pitchFamily="34" charset="0"/>
                <a:cs typeface="Arial" panose="020B0604020202020204" pitchFamily="34" charset="0"/>
              </a:rPr>
              <a:t>-Personel sayısı 50-2000 arasında değişen işletmelerdir.</a:t>
            </a:r>
          </a:p>
          <a:p>
            <a:pPr marL="0" indent="0">
              <a:lnSpc>
                <a:spcPct val="90000"/>
              </a:lnSpc>
              <a:buNone/>
            </a:pPr>
            <a:endParaRPr lang="tr-TR" sz="2200">
              <a:latin typeface="Arial" panose="020B0604020202020204" pitchFamily="34" charset="0"/>
              <a:cs typeface="Arial" panose="020B0604020202020204" pitchFamily="34" charset="0"/>
            </a:endParaRPr>
          </a:p>
          <a:p>
            <a:pPr marL="0" indent="0">
              <a:lnSpc>
                <a:spcPct val="90000"/>
              </a:lnSpc>
              <a:buNone/>
            </a:pPr>
            <a:r>
              <a:rPr lang="tr-TR" sz="2200">
                <a:latin typeface="Arial" panose="020B0604020202020204" pitchFamily="34" charset="0"/>
                <a:cs typeface="Arial" panose="020B0604020202020204" pitchFamily="34" charset="0"/>
              </a:rPr>
              <a:t>e. Çok büyük (dev) işletmeler</a:t>
            </a:r>
          </a:p>
          <a:p>
            <a:pPr marL="0" indent="0">
              <a:lnSpc>
                <a:spcPct val="90000"/>
              </a:lnSpc>
              <a:buNone/>
            </a:pPr>
            <a:r>
              <a:rPr lang="tr-TR" sz="2200">
                <a:latin typeface="Arial" panose="020B0604020202020204" pitchFamily="34" charset="0"/>
                <a:cs typeface="Arial" panose="020B0604020202020204" pitchFamily="34" charset="0"/>
              </a:rPr>
              <a:t>-Personel sayısı 2000'den fazla olan işletmelerdir.</a:t>
            </a:r>
          </a:p>
          <a:p>
            <a:pPr marL="0" indent="0">
              <a:lnSpc>
                <a:spcPct val="90000"/>
              </a:lnSpc>
              <a:buNone/>
            </a:pPr>
            <a:endParaRPr lang="tr-TR" sz="220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1968359"/>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84313" y="91389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99867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3084060"/>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3108841"/>
            <a:ext cx="3062574"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3722002"/>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2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562629"/>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1506" y="370810"/>
            <a:ext cx="7900987" cy="613052"/>
          </a:xfrm>
        </p:spPr>
        <p:txBody>
          <a:bodyPr vert="horz" lIns="91440" tIns="45720" rIns="91440" bIns="45720" rtlCol="0" anchor="b">
            <a:normAutofit/>
          </a:bodyPr>
          <a:lstStyle/>
          <a:p>
            <a:pPr algn="ctr" latinLnBrk="0">
              <a:lnSpc>
                <a:spcPct val="90000"/>
              </a:lnSpc>
            </a:pPr>
            <a:r>
              <a:rPr lang="en-US" altLang="ko-KR" sz="2700" kern="1200">
                <a:solidFill>
                  <a:schemeClr val="tx1"/>
                </a:solidFill>
                <a:latin typeface="+mj-lt"/>
                <a:ea typeface="+mj-ea"/>
                <a:cs typeface="+mj-cs"/>
              </a:rPr>
              <a:t>KOBİ Kavramı</a:t>
            </a:r>
          </a:p>
        </p:txBody>
      </p:sp>
      <p:pic>
        <p:nvPicPr>
          <p:cNvPr id="4" name="Resim 3">
            <a:extLst>
              <a:ext uri="{FF2B5EF4-FFF2-40B4-BE49-F238E27FC236}">
                <a16:creationId xmlns:a16="http://schemas.microsoft.com/office/drawing/2014/main" id="{DBC04374-0806-8BFF-7E64-968C6F1B3AD3}"/>
              </a:ext>
            </a:extLst>
          </p:cNvPr>
          <p:cNvPicPr>
            <a:picLocks noChangeAspect="1"/>
          </p:cNvPicPr>
          <p:nvPr/>
        </p:nvPicPr>
        <p:blipFill>
          <a:blip r:embed="rId2"/>
          <a:stretch>
            <a:fillRect/>
          </a:stretch>
        </p:blipFill>
        <p:spPr>
          <a:xfrm>
            <a:off x="542925" y="2208724"/>
            <a:ext cx="8058150" cy="2074973"/>
          </a:xfrm>
          <a:prstGeom prst="rect">
            <a:avLst/>
          </a:prstGeom>
        </p:spPr>
      </p:pic>
    </p:spTree>
    <p:extLst>
      <p:ext uri="{BB962C8B-B14F-4D97-AF65-F5344CB8AC3E}">
        <p14:creationId xmlns:p14="http://schemas.microsoft.com/office/powerpoint/2010/main" val="333228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5246" y="290197"/>
            <a:ext cx="7549592" cy="973836"/>
          </a:xfrm>
        </p:spPr>
        <p:txBody>
          <a:bodyPr anchor="b">
            <a:normAutofit/>
          </a:bodyPr>
          <a:lstStyle/>
          <a:p>
            <a:r>
              <a:rPr lang="tr-TR" altLang="ko-KR" sz="2800" dirty="0"/>
              <a:t>Dünya Ekonomisi Açısından</a:t>
            </a:r>
          </a:p>
        </p:txBody>
      </p:sp>
      <p:sp>
        <p:nvSpPr>
          <p:cNvPr id="23" name="Rectangle 1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499133"/>
            <a:ext cx="8590945" cy="5862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2309"/>
            <a:ext cx="8537521" cy="320099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p:cNvSpPr>
            <a:spLocks noGrp="1"/>
          </p:cNvSpPr>
          <p:nvPr>
            <p:ph idx="1"/>
          </p:nvPr>
        </p:nvSpPr>
        <p:spPr>
          <a:xfrm>
            <a:off x="595244" y="1949631"/>
            <a:ext cx="7433139" cy="1716002"/>
          </a:xfrm>
        </p:spPr>
        <p:txBody>
          <a:bodyPr anchor="ctr">
            <a:normAutofit/>
          </a:bodyPr>
          <a:lstStyle/>
          <a:p>
            <a:pPr marL="0" indent="0">
              <a:buNone/>
            </a:pPr>
            <a:r>
              <a:rPr lang="tr-TR" sz="2000" dirty="0">
                <a:latin typeface="Arial" panose="020B0604020202020204" pitchFamily="34" charset="0"/>
                <a:cs typeface="Arial" panose="020B0604020202020204" pitchFamily="34" charset="0"/>
              </a:rPr>
              <a:t>Ulusal İşletmeler;</a:t>
            </a:r>
          </a:p>
          <a:p>
            <a:pPr marL="0" indent="0">
              <a:buNone/>
            </a:pPr>
            <a:r>
              <a:rPr lang="tr-TR" sz="2000" dirty="0">
                <a:latin typeface="Arial" panose="020B0604020202020204" pitchFamily="34" charset="0"/>
                <a:cs typeface="Arial" panose="020B0604020202020204" pitchFamily="34" charset="0"/>
              </a:rPr>
              <a:t>Belirli bir ülke sınırları içinde kurulmuş ve sermayeleri o ülke      vatandaşlarına veya kamuya ait olan işletmelerdir.</a:t>
            </a:r>
          </a:p>
        </p:txBody>
      </p:sp>
      <p:pic>
        <p:nvPicPr>
          <p:cNvPr id="7" name="Resim 6">
            <a:extLst>
              <a:ext uri="{FF2B5EF4-FFF2-40B4-BE49-F238E27FC236}">
                <a16:creationId xmlns:a16="http://schemas.microsoft.com/office/drawing/2014/main" id="{F59EF887-576D-A16E-FF15-32F6C7C78782}"/>
              </a:ext>
            </a:extLst>
          </p:cNvPr>
          <p:cNvPicPr>
            <a:picLocks noChangeAspect="1"/>
          </p:cNvPicPr>
          <p:nvPr/>
        </p:nvPicPr>
        <p:blipFill>
          <a:blip r:embed="rId2"/>
          <a:stretch>
            <a:fillRect/>
          </a:stretch>
        </p:blipFill>
        <p:spPr>
          <a:xfrm>
            <a:off x="2640645" y="3955354"/>
            <a:ext cx="3862707" cy="984990"/>
          </a:xfrm>
          <a:prstGeom prst="rect">
            <a:avLst/>
          </a:prstGeom>
        </p:spPr>
      </p:pic>
      <p:sp>
        <p:nvSpPr>
          <p:cNvPr id="25" name="Rectangle 1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421030" y="1734770"/>
            <a:ext cx="586275"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6725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1" name="Rectangle 1844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90347" y="22338"/>
            <a:ext cx="3105011" cy="998129"/>
          </a:xfrm>
        </p:spPr>
        <p:txBody>
          <a:bodyPr>
            <a:normAutofit/>
          </a:bodyPr>
          <a:lstStyle/>
          <a:p>
            <a:pPr>
              <a:lnSpc>
                <a:spcPct val="90000"/>
              </a:lnSpc>
            </a:pPr>
            <a:r>
              <a:rPr lang="tr-TR" altLang="ko-KR" sz="2500" dirty="0"/>
              <a:t>Dünya Ekonomisi Açısından</a:t>
            </a: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1" b="633"/>
          <a:stretch/>
        </p:blipFill>
        <p:spPr bwMode="auto">
          <a:xfrm>
            <a:off x="20" y="10"/>
            <a:ext cx="5176278" cy="51434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İçerik Yer Tutucusu 2"/>
          <p:cNvSpPr>
            <a:spLocks noGrp="1"/>
          </p:cNvSpPr>
          <p:nvPr>
            <p:ph idx="1"/>
          </p:nvPr>
        </p:nvSpPr>
        <p:spPr>
          <a:xfrm>
            <a:off x="4860032" y="1020466"/>
            <a:ext cx="4176464" cy="3999555"/>
          </a:xfrm>
        </p:spPr>
        <p:txBody>
          <a:bodyPr vert="horz" lIns="91440" tIns="45720" rIns="91440" bIns="45720" rtlCol="0">
            <a:normAutofit/>
          </a:bodyPr>
          <a:lstStyle/>
          <a:p>
            <a:pPr marL="0" indent="0">
              <a:lnSpc>
                <a:spcPct val="90000"/>
              </a:lnSpc>
              <a:buNone/>
            </a:pPr>
            <a:r>
              <a:rPr lang="tr-TR" sz="1800" dirty="0">
                <a:latin typeface="Arial" panose="020B0604020202020204" pitchFamily="34" charset="0"/>
                <a:cs typeface="Arial" panose="020B0604020202020204" pitchFamily="34" charset="0"/>
              </a:rPr>
              <a:t>Uluslararası işletme; yabancı ülkelerde de faaliyette bulunan, sadece      ticaret yapmayıp taşımacılık,        haberleşme, finansal faaliyetler,   portföy yatırımı,    doğrudan yatırım vb.    uluslararası her türlü faaliyette bulunan işletmelerdir.         Uluslararası işletmeler sadece ülke içinde değil, ülke dışında da üretim, satış  yapan özel ya da kamu   işletmeleridir. </a:t>
            </a:r>
            <a:endParaRPr lang="en-US" sz="1800" dirty="0">
              <a:latin typeface="Arial" panose="020B0604020202020204" pitchFamily="34" charset="0"/>
              <a:ea typeface="맑은 고딕"/>
              <a:cs typeface="Arial" panose="020B0604020202020204" pitchFamily="34" charset="0"/>
            </a:endParaRPr>
          </a:p>
          <a:p>
            <a:pPr marL="0" indent="0">
              <a:lnSpc>
                <a:spcPct val="90000"/>
              </a:lnSpc>
              <a:buNone/>
            </a:pPr>
            <a:r>
              <a:rPr lang="tr-TR" sz="1800" dirty="0">
                <a:latin typeface="Arial" panose="020B0604020202020204" pitchFamily="34" charset="0"/>
                <a:cs typeface="Arial" panose="020B0604020202020204" pitchFamily="34" charset="0"/>
              </a:rPr>
              <a:t>Bununla birlikte dışarıda sınırlı yatırımları vardır. Uluslararası işletme, merkezi bir yönetimden yararlanarak, diğer ülke pazarlarına girmeye çalışmaktadır. </a:t>
            </a:r>
          </a:p>
          <a:p>
            <a:pPr marL="0" indent="0">
              <a:lnSpc>
                <a:spcPct val="90000"/>
              </a:lnSpc>
              <a:buNone/>
            </a:pPr>
            <a:r>
              <a:rPr lang="tr-TR" sz="1800" dirty="0">
                <a:latin typeface="Arial" panose="020B0604020202020204" pitchFamily="34" charset="0"/>
                <a:cs typeface="Arial" panose="020B0604020202020204" pitchFamily="34" charset="0"/>
              </a:rPr>
              <a:t>İşletme yönetimi, ana ülke vatandaşlarının elinde olan işletmelerdir. </a:t>
            </a:r>
          </a:p>
        </p:txBody>
      </p:sp>
    </p:spTree>
    <p:extLst>
      <p:ext uri="{BB962C8B-B14F-4D97-AF65-F5344CB8AC3E}">
        <p14:creationId xmlns:p14="http://schemas.microsoft.com/office/powerpoint/2010/main" val="1063336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12447"/>
            <a:ext cx="548639" cy="505095"/>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460465"/>
            <a:ext cx="8180615" cy="1420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607423"/>
            <a:ext cx="7457037" cy="1165860"/>
          </a:xfrm>
        </p:spPr>
        <p:txBody>
          <a:bodyPr anchor="ctr">
            <a:normAutofit/>
          </a:bodyPr>
          <a:lstStyle/>
          <a:p>
            <a:r>
              <a:rPr lang="tr-TR" altLang="ko-KR"/>
              <a:t>Dünya Ekonomisi Açısından</a:t>
            </a:r>
          </a:p>
        </p:txBody>
      </p:sp>
      <p:sp>
        <p:nvSpPr>
          <p:cNvPr id="3" name="İçerik Yer Tutucusu 2"/>
          <p:cNvSpPr>
            <a:spLocks noGrp="1"/>
          </p:cNvSpPr>
          <p:nvPr>
            <p:ph idx="1"/>
          </p:nvPr>
        </p:nvSpPr>
        <p:spPr>
          <a:xfrm>
            <a:off x="783771" y="1563640"/>
            <a:ext cx="7455989" cy="3384373"/>
          </a:xfrm>
        </p:spPr>
        <p:txBody>
          <a:bodyPr anchor="ctr">
            <a:normAutofit/>
          </a:bodyPr>
          <a:lstStyle/>
          <a:p>
            <a:pPr marL="0" indent="0">
              <a:lnSpc>
                <a:spcPct val="90000"/>
              </a:lnSpc>
              <a:buNone/>
            </a:pPr>
            <a:r>
              <a:rPr lang="tr-TR" sz="1700" b="1" dirty="0">
                <a:latin typeface="Arial" panose="020B0604020202020204" pitchFamily="34" charset="0"/>
                <a:cs typeface="Arial" panose="020B0604020202020204" pitchFamily="34" charset="0"/>
              </a:rPr>
              <a:t>Çokuluslu İşletmeler</a:t>
            </a:r>
          </a:p>
          <a:p>
            <a:pPr marL="0" indent="0">
              <a:lnSpc>
                <a:spcPct val="90000"/>
              </a:lnSpc>
              <a:buNone/>
            </a:pPr>
            <a:endParaRPr lang="tr-TR" sz="1700" dirty="0">
              <a:latin typeface="Arial" panose="020B0604020202020204" pitchFamily="34" charset="0"/>
              <a:cs typeface="Arial" panose="020B0604020202020204" pitchFamily="34" charset="0"/>
            </a:endParaRPr>
          </a:p>
          <a:p>
            <a:pPr marL="0" indent="0">
              <a:lnSpc>
                <a:spcPct val="90000"/>
              </a:lnSpc>
              <a:buNone/>
            </a:pPr>
            <a:r>
              <a:rPr lang="tr-TR" sz="1700" dirty="0">
                <a:latin typeface="Arial" panose="020B0604020202020204" pitchFamily="34" charset="0"/>
                <a:cs typeface="Arial" panose="020B0604020202020204" pitchFamily="34" charset="0"/>
              </a:rPr>
              <a:t>Merkezi genellikle gelişmiş bir ülkede bulunan bir ana     işletme ile, kontrolü altındaki diğer ülkelerdeki bağlı     işletmelere sahip olan; doğrudan yabancı yatırım, stratejik  işbirliği, uluslararası üretim, dağıtım, pazarlama                   konularında faaliyet gösteren, güçlü sermaye, teknoloji,     yönetim, ulaşım, haberleşme ağına sahip olan, temelde özel sermayeye, nadiren kamu         sermayesine dayanan,  kârını maksimize etmeye çalışan işletmelerdir. </a:t>
            </a:r>
          </a:p>
          <a:p>
            <a:pPr marL="0" indent="0">
              <a:lnSpc>
                <a:spcPct val="90000"/>
              </a:lnSpc>
              <a:buNone/>
            </a:pPr>
            <a:r>
              <a:rPr lang="tr-TR" sz="1700" dirty="0">
                <a:latin typeface="Arial" panose="020B0604020202020204" pitchFamily="34" charset="0"/>
                <a:cs typeface="Arial" panose="020B0604020202020204" pitchFamily="34" charset="0"/>
              </a:rPr>
              <a:t>Yabancı ülkelerde yatırım yapan asıl işletmeye “ana işletme”, yabancı          ülkede edinilen işletmeye ise, “yavru işletme” ya da “şube” adı verilmektedir.</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4863984"/>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972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Dünya Ekonomisi Açısından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Çokuluslu İşletmeler</a:t>
            </a:r>
          </a:p>
          <a:p>
            <a:pPr marL="0" indent="0" algn="just">
              <a:buNone/>
            </a:pPr>
            <a:endParaRPr lang="tr-TR" sz="2000" dirty="0">
              <a:latin typeface="Arial" panose="020B0604020202020204" pitchFamily="34" charset="0"/>
              <a:cs typeface="Arial" panose="020B0604020202020204" pitchFamily="34"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700" y="1203598"/>
            <a:ext cx="6923313"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1768674" y="4731990"/>
            <a:ext cx="4428520" cy="369332"/>
          </a:xfrm>
          <a:prstGeom prst="rect">
            <a:avLst/>
          </a:prstGeom>
        </p:spPr>
        <p:txBody>
          <a:bodyPr wrap="none">
            <a:spAutoFit/>
          </a:bodyPr>
          <a:lstStyle/>
          <a:p>
            <a:r>
              <a:rPr lang="tr-TR" dirty="0">
                <a:hlinkClick r:id="rId3"/>
              </a:rPr>
              <a:t>https://fortune.com/global500/search/</a:t>
            </a:r>
            <a:r>
              <a:rPr lang="tr-TR" dirty="0"/>
              <a:t>   </a:t>
            </a:r>
          </a:p>
        </p:txBody>
      </p:sp>
    </p:spTree>
    <p:extLst>
      <p:ext uri="{BB962C8B-B14F-4D97-AF65-F5344CB8AC3E}">
        <p14:creationId xmlns:p14="http://schemas.microsoft.com/office/powerpoint/2010/main" val="2011478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27216"/>
            <a:ext cx="8748464" cy="456302"/>
          </a:xfrm>
        </p:spPr>
        <p:txBody>
          <a:bodyPr>
            <a:normAutofit fontScale="90000"/>
          </a:bodyPr>
          <a:lstStyle/>
          <a:p>
            <a:r>
              <a:rPr lang="tr-TR" altLang="ko-KR" sz="2400" dirty="0" err="1">
                <a:solidFill>
                  <a:schemeClr val="tx1">
                    <a:lumMod val="75000"/>
                    <a:lumOff val="25000"/>
                  </a:schemeClr>
                </a:solidFill>
                <a:latin typeface="Arial"/>
                <a:ea typeface="맑은 고딕"/>
                <a:cs typeface="Arial"/>
              </a:rPr>
              <a:t>Fortune</a:t>
            </a:r>
            <a:r>
              <a:rPr lang="tr-TR" altLang="ko-KR" sz="2400" dirty="0">
                <a:solidFill>
                  <a:schemeClr val="tx1">
                    <a:lumMod val="75000"/>
                    <a:lumOff val="25000"/>
                  </a:schemeClr>
                </a:solidFill>
                <a:latin typeface="Arial"/>
                <a:ea typeface="맑은 고딕"/>
                <a:cs typeface="Arial"/>
              </a:rPr>
              <a:t> Global 500 (2024)</a:t>
            </a:r>
            <a:endParaRPr lang="tr-TR" altLang="ko-KR" sz="2400" dirty="0">
              <a:solidFill>
                <a:schemeClr val="tx1">
                  <a:lumMod val="75000"/>
                  <a:lumOff val="25000"/>
                </a:schemeClr>
              </a:solidFill>
              <a:ea typeface="맑은 고딕"/>
            </a:endParaRPr>
          </a:p>
        </p:txBody>
      </p:sp>
      <p:pic>
        <p:nvPicPr>
          <p:cNvPr id="4" name="Resim 3">
            <a:extLst>
              <a:ext uri="{FF2B5EF4-FFF2-40B4-BE49-F238E27FC236}">
                <a16:creationId xmlns:a16="http://schemas.microsoft.com/office/drawing/2014/main" id="{82BDE895-8718-BDDA-CF7F-97C1FCC9A82F}"/>
              </a:ext>
            </a:extLst>
          </p:cNvPr>
          <p:cNvPicPr>
            <a:picLocks noChangeAspect="1"/>
          </p:cNvPicPr>
          <p:nvPr/>
        </p:nvPicPr>
        <p:blipFill>
          <a:blip r:embed="rId2"/>
          <a:stretch>
            <a:fillRect/>
          </a:stretch>
        </p:blipFill>
        <p:spPr>
          <a:xfrm>
            <a:off x="395536" y="530899"/>
            <a:ext cx="8172400" cy="4506838"/>
          </a:xfrm>
          <a:prstGeom prst="rect">
            <a:avLst/>
          </a:prstGeom>
        </p:spPr>
      </p:pic>
      <p:sp>
        <p:nvSpPr>
          <p:cNvPr id="8" name="Dikdörtgen: Köşeleri Yuvarlatılmış 7">
            <a:extLst>
              <a:ext uri="{FF2B5EF4-FFF2-40B4-BE49-F238E27FC236}">
                <a16:creationId xmlns:a16="http://schemas.microsoft.com/office/drawing/2014/main" id="{63D002D6-A83C-BB1D-B37C-0A48B4067415}"/>
              </a:ext>
            </a:extLst>
          </p:cNvPr>
          <p:cNvSpPr/>
          <p:nvPr/>
        </p:nvSpPr>
        <p:spPr>
          <a:xfrm>
            <a:off x="2195736" y="483518"/>
            <a:ext cx="936104" cy="360040"/>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4725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5E09736E-1661-7A2B-1156-95D394D02869}"/>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D4980E56-2455-F349-0645-AB5D0E61281D}"/>
              </a:ext>
            </a:extLst>
          </p:cNvPr>
          <p:cNvPicPr>
            <a:picLocks noChangeAspect="1"/>
          </p:cNvPicPr>
          <p:nvPr/>
        </p:nvPicPr>
        <p:blipFill>
          <a:blip r:embed="rId2"/>
          <a:stretch>
            <a:fillRect/>
          </a:stretch>
        </p:blipFill>
        <p:spPr>
          <a:xfrm>
            <a:off x="1801420" y="0"/>
            <a:ext cx="5541160" cy="5143500"/>
          </a:xfrm>
          <a:prstGeom prst="rect">
            <a:avLst/>
          </a:prstGeom>
        </p:spPr>
      </p:pic>
      <p:sp>
        <p:nvSpPr>
          <p:cNvPr id="8" name="Dikdörtgen: Köşeleri Yuvarlatılmış 7">
            <a:extLst>
              <a:ext uri="{FF2B5EF4-FFF2-40B4-BE49-F238E27FC236}">
                <a16:creationId xmlns:a16="http://schemas.microsoft.com/office/drawing/2014/main" id="{1CF5A180-3A5D-66D2-9452-81837251F030}"/>
              </a:ext>
            </a:extLst>
          </p:cNvPr>
          <p:cNvSpPr/>
          <p:nvPr/>
        </p:nvSpPr>
        <p:spPr>
          <a:xfrm>
            <a:off x="5652120" y="0"/>
            <a:ext cx="792088" cy="41151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2482949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3402D4CB-9A1D-09A5-B7B2-54F14E6C8421}"/>
            </a:ext>
          </a:extLst>
        </p:cNvPr>
        <p:cNvGrpSpPr/>
        <p:nvPr/>
      </p:nvGrpSpPr>
      <p:grpSpPr>
        <a:xfrm>
          <a:off x="0" y="0"/>
          <a:ext cx="0" cy="0"/>
          <a:chOff x="0" y="0"/>
          <a:chExt cx="0" cy="0"/>
        </a:xfrm>
      </p:grpSpPr>
      <p:sp>
        <p:nvSpPr>
          <p:cNvPr id="8" name="Dikdörtgen: Köşeleri Yuvarlatılmış 7">
            <a:extLst>
              <a:ext uri="{FF2B5EF4-FFF2-40B4-BE49-F238E27FC236}">
                <a16:creationId xmlns:a16="http://schemas.microsoft.com/office/drawing/2014/main" id="{27241864-CA8C-4520-1E9A-D321024919D1}"/>
              </a:ext>
            </a:extLst>
          </p:cNvPr>
          <p:cNvSpPr/>
          <p:nvPr/>
        </p:nvSpPr>
        <p:spPr>
          <a:xfrm>
            <a:off x="5652120" y="0"/>
            <a:ext cx="792088" cy="41151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pic>
        <p:nvPicPr>
          <p:cNvPr id="3" name="Resim 2">
            <a:extLst>
              <a:ext uri="{FF2B5EF4-FFF2-40B4-BE49-F238E27FC236}">
                <a16:creationId xmlns:a16="http://schemas.microsoft.com/office/drawing/2014/main" id="{5A47A4AA-EEA4-3B84-D953-B85D584F8C47}"/>
              </a:ext>
            </a:extLst>
          </p:cNvPr>
          <p:cNvPicPr>
            <a:picLocks noChangeAspect="1"/>
          </p:cNvPicPr>
          <p:nvPr/>
        </p:nvPicPr>
        <p:blipFill>
          <a:blip r:embed="rId2"/>
          <a:stretch>
            <a:fillRect/>
          </a:stretch>
        </p:blipFill>
        <p:spPr>
          <a:xfrm>
            <a:off x="999008" y="0"/>
            <a:ext cx="7145983" cy="5143500"/>
          </a:xfrm>
          <a:prstGeom prst="rect">
            <a:avLst/>
          </a:prstGeom>
        </p:spPr>
      </p:pic>
    </p:spTree>
    <p:extLst>
      <p:ext uri="{BB962C8B-B14F-4D97-AF65-F5344CB8AC3E}">
        <p14:creationId xmlns:p14="http://schemas.microsoft.com/office/powerpoint/2010/main" val="1107235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6492A3E4-1C35-B021-9F26-45ACAD1F32CB}"/>
            </a:ext>
          </a:extLst>
        </p:cNvPr>
        <p:cNvGrpSpPr/>
        <p:nvPr/>
      </p:nvGrpSpPr>
      <p:grpSpPr>
        <a:xfrm>
          <a:off x="0" y="0"/>
          <a:ext cx="0" cy="0"/>
          <a:chOff x="0" y="0"/>
          <a:chExt cx="0" cy="0"/>
        </a:xfrm>
      </p:grpSpPr>
      <p:sp>
        <p:nvSpPr>
          <p:cNvPr id="8" name="Dikdörtgen: Köşeleri Yuvarlatılmış 7">
            <a:extLst>
              <a:ext uri="{FF2B5EF4-FFF2-40B4-BE49-F238E27FC236}">
                <a16:creationId xmlns:a16="http://schemas.microsoft.com/office/drawing/2014/main" id="{FEA02595-C19A-51BD-10C2-7B13F88836EF}"/>
              </a:ext>
            </a:extLst>
          </p:cNvPr>
          <p:cNvSpPr/>
          <p:nvPr/>
        </p:nvSpPr>
        <p:spPr>
          <a:xfrm>
            <a:off x="5652120" y="0"/>
            <a:ext cx="792088" cy="41151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pic>
        <p:nvPicPr>
          <p:cNvPr id="4" name="Resim 3">
            <a:extLst>
              <a:ext uri="{FF2B5EF4-FFF2-40B4-BE49-F238E27FC236}">
                <a16:creationId xmlns:a16="http://schemas.microsoft.com/office/drawing/2014/main" id="{FF897D56-215A-6D7F-8A60-61D6D95E57AC}"/>
              </a:ext>
            </a:extLst>
          </p:cNvPr>
          <p:cNvPicPr>
            <a:picLocks noChangeAspect="1"/>
          </p:cNvPicPr>
          <p:nvPr/>
        </p:nvPicPr>
        <p:blipFill>
          <a:blip r:embed="rId2"/>
          <a:stretch>
            <a:fillRect/>
          </a:stretch>
        </p:blipFill>
        <p:spPr>
          <a:xfrm>
            <a:off x="1662822" y="0"/>
            <a:ext cx="5818356" cy="5143500"/>
          </a:xfrm>
          <a:prstGeom prst="rect">
            <a:avLst/>
          </a:prstGeom>
        </p:spPr>
      </p:pic>
    </p:spTree>
    <p:extLst>
      <p:ext uri="{BB962C8B-B14F-4D97-AF65-F5344CB8AC3E}">
        <p14:creationId xmlns:p14="http://schemas.microsoft.com/office/powerpoint/2010/main" val="2578890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latin typeface="Arial"/>
                <a:ea typeface="맑은 고딕"/>
                <a:cs typeface="Arial"/>
              </a:rPr>
              <a:t>Fortune</a:t>
            </a:r>
            <a:r>
              <a:rPr lang="tr-TR" altLang="ko-KR" sz="2400" dirty="0">
                <a:solidFill>
                  <a:schemeClr val="tx1">
                    <a:lumMod val="75000"/>
                    <a:lumOff val="25000"/>
                  </a:schemeClr>
                </a:solidFill>
                <a:latin typeface="Arial"/>
                <a:ea typeface="맑은 고딕"/>
                <a:cs typeface="Arial"/>
              </a:rPr>
              <a:t> Global 500 2023</a:t>
            </a:r>
            <a:endParaRPr lang="tr-TR" altLang="ko-KR" sz="2400" dirty="0">
              <a:solidFill>
                <a:schemeClr val="tx1">
                  <a:lumMod val="75000"/>
                  <a:lumOff val="25000"/>
                </a:schemeClr>
              </a:solidFill>
              <a:ea typeface="맑은 고딕"/>
            </a:endParaRPr>
          </a:p>
        </p:txBody>
      </p:sp>
      <p:pic>
        <p:nvPicPr>
          <p:cNvPr id="3" name="Picture 2" descr="A screenshot of a company list&#10;&#10;Description automatically generated">
            <a:extLst>
              <a:ext uri="{FF2B5EF4-FFF2-40B4-BE49-F238E27FC236}">
                <a16:creationId xmlns:a16="http://schemas.microsoft.com/office/drawing/2014/main" id="{C78F08D0-9718-9097-6FFB-9CEB8DD65FAD}"/>
              </a:ext>
            </a:extLst>
          </p:cNvPr>
          <p:cNvPicPr>
            <a:picLocks noChangeAspect="1"/>
          </p:cNvPicPr>
          <p:nvPr/>
        </p:nvPicPr>
        <p:blipFill>
          <a:blip r:embed="rId2"/>
          <a:stretch>
            <a:fillRect/>
          </a:stretch>
        </p:blipFill>
        <p:spPr>
          <a:xfrm>
            <a:off x="1038225" y="835636"/>
            <a:ext cx="7067550" cy="4029075"/>
          </a:xfrm>
          <a:prstGeom prst="rect">
            <a:avLst/>
          </a:prstGeom>
        </p:spPr>
      </p:pic>
    </p:spTree>
    <p:extLst>
      <p:ext uri="{BB962C8B-B14F-4D97-AF65-F5344CB8AC3E}">
        <p14:creationId xmlns:p14="http://schemas.microsoft.com/office/powerpoint/2010/main" val="2342066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latin typeface="Arial"/>
                <a:ea typeface="맑은 고딕"/>
                <a:cs typeface="Arial"/>
              </a:rPr>
              <a:t>Fortune</a:t>
            </a:r>
            <a:r>
              <a:rPr lang="tr-TR" altLang="ko-KR" sz="2400" dirty="0">
                <a:solidFill>
                  <a:schemeClr val="tx1">
                    <a:lumMod val="75000"/>
                    <a:lumOff val="25000"/>
                  </a:schemeClr>
                </a:solidFill>
                <a:latin typeface="Arial"/>
                <a:ea typeface="맑은 고딕"/>
                <a:cs typeface="Arial"/>
              </a:rPr>
              <a:t> Global 500 2023</a:t>
            </a:r>
            <a:endParaRPr lang="tr-TR" altLang="ko-KR" sz="2400" dirty="0">
              <a:solidFill>
                <a:schemeClr val="tx1">
                  <a:lumMod val="75000"/>
                  <a:lumOff val="25000"/>
                </a:schemeClr>
              </a:solidFill>
              <a:ea typeface="맑은 고딕"/>
            </a:endParaRPr>
          </a:p>
        </p:txBody>
      </p:sp>
      <p:pic>
        <p:nvPicPr>
          <p:cNvPr id="4" name="Picture 3" descr="A group of flags with names&#10;&#10;Description automatically generated">
            <a:extLst>
              <a:ext uri="{FF2B5EF4-FFF2-40B4-BE49-F238E27FC236}">
                <a16:creationId xmlns:a16="http://schemas.microsoft.com/office/drawing/2014/main" id="{58693675-2D16-8686-703E-AD1D41C0F77C}"/>
              </a:ext>
            </a:extLst>
          </p:cNvPr>
          <p:cNvPicPr>
            <a:picLocks noChangeAspect="1"/>
          </p:cNvPicPr>
          <p:nvPr/>
        </p:nvPicPr>
        <p:blipFill>
          <a:blip r:embed="rId2"/>
          <a:stretch>
            <a:fillRect/>
          </a:stretch>
        </p:blipFill>
        <p:spPr>
          <a:xfrm>
            <a:off x="955431" y="1768353"/>
            <a:ext cx="7086600" cy="2486025"/>
          </a:xfrm>
          <a:prstGeom prst="rect">
            <a:avLst/>
          </a:prstGeom>
        </p:spPr>
      </p:pic>
      <p:pic>
        <p:nvPicPr>
          <p:cNvPr id="5" name="Picture 4" descr="A white rectangular object with a black border&#10;&#10;Description automatically generated">
            <a:extLst>
              <a:ext uri="{FF2B5EF4-FFF2-40B4-BE49-F238E27FC236}">
                <a16:creationId xmlns:a16="http://schemas.microsoft.com/office/drawing/2014/main" id="{1630B52A-FA14-5F45-5A68-D039DE28BA7F}"/>
              </a:ext>
            </a:extLst>
          </p:cNvPr>
          <p:cNvPicPr>
            <a:picLocks noChangeAspect="1"/>
          </p:cNvPicPr>
          <p:nvPr/>
        </p:nvPicPr>
        <p:blipFill>
          <a:blip r:embed="rId3"/>
          <a:stretch>
            <a:fillRect/>
          </a:stretch>
        </p:blipFill>
        <p:spPr>
          <a:xfrm>
            <a:off x="953233" y="1288439"/>
            <a:ext cx="7105650" cy="485775"/>
          </a:xfrm>
          <a:prstGeom prst="rect">
            <a:avLst/>
          </a:prstGeom>
        </p:spPr>
      </p:pic>
    </p:spTree>
    <p:extLst>
      <p:ext uri="{BB962C8B-B14F-4D97-AF65-F5344CB8AC3E}">
        <p14:creationId xmlns:p14="http://schemas.microsoft.com/office/powerpoint/2010/main" val="178787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Dünya Ekonomisi Açısından</a:t>
            </a:r>
          </a:p>
        </p:txBody>
      </p:sp>
      <p:graphicFrame>
        <p:nvGraphicFramePr>
          <p:cNvPr id="5" name="Tablo 4"/>
          <p:cNvGraphicFramePr>
            <a:graphicFrameLocks noGrp="1"/>
          </p:cNvGraphicFramePr>
          <p:nvPr>
            <p:extLst>
              <p:ext uri="{D42A27DB-BD31-4B8C-83A1-F6EECF244321}">
                <p14:modId xmlns:p14="http://schemas.microsoft.com/office/powerpoint/2010/main" val="1214529683"/>
              </p:ext>
            </p:extLst>
          </p:nvPr>
        </p:nvGraphicFramePr>
        <p:xfrm>
          <a:off x="1100787" y="1200151"/>
          <a:ext cx="6942426" cy="3394072"/>
        </p:xfrm>
        <a:graphic>
          <a:graphicData uri="http://schemas.openxmlformats.org/drawingml/2006/table">
            <a:tbl>
              <a:tblPr/>
              <a:tblGrid>
                <a:gridCol w="1094949">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4191293">
                  <a:extLst>
                    <a:ext uri="{9D8B030D-6E8A-4147-A177-3AD203B41FA5}">
                      <a16:colId xmlns:a16="http://schemas.microsoft.com/office/drawing/2014/main" val="20002"/>
                    </a:ext>
                  </a:extLst>
                </a:gridCol>
              </a:tblGrid>
              <a:tr h="308552">
                <a:tc>
                  <a:txBody>
                    <a:bodyPr/>
                    <a:lstStyle/>
                    <a:p>
                      <a:pPr algn="ctr"/>
                      <a:r>
                        <a:rPr lang="tr-TR" sz="1500" dirty="0">
                          <a:effectLst/>
                        </a:rPr>
                        <a:t>Sıra</a:t>
                      </a:r>
                    </a:p>
                  </a:txBody>
                  <a:tcPr marL="77138" marR="168740"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500" dirty="0">
                          <a:effectLst/>
                        </a:rPr>
                        <a:t>Ülke</a:t>
                      </a:r>
                    </a:p>
                  </a:txBody>
                  <a:tcPr marL="77138" marR="168740"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500" dirty="0">
                          <a:effectLst/>
                        </a:rPr>
                        <a:t>Şirket Sayısı</a:t>
                      </a:r>
                    </a:p>
                  </a:txBody>
                  <a:tcPr marL="77138" marR="168740"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0"/>
                  </a:ext>
                </a:extLst>
              </a:tr>
              <a:tr h="308552">
                <a:tc>
                  <a:txBody>
                    <a:bodyPr/>
                    <a:lstStyle/>
                    <a:p>
                      <a:pPr algn="l"/>
                      <a:r>
                        <a:rPr lang="tr-TR" sz="1500" b="0" dirty="0">
                          <a:effectLst/>
                        </a:rPr>
                        <a:t>1</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r>
                        <a:rPr lang="tr-TR" sz="1500" dirty="0">
                          <a:effectLst/>
                        </a:rPr>
                        <a:t> </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143</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308552">
                <a:tc>
                  <a:txBody>
                    <a:bodyPr/>
                    <a:lstStyle/>
                    <a:p>
                      <a:pPr algn="l"/>
                      <a:r>
                        <a:rPr lang="tr-TR" sz="1500" b="0" dirty="0">
                          <a:effectLst/>
                        </a:rPr>
                        <a:t>2</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dirty="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136</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308552">
                <a:tc>
                  <a:txBody>
                    <a:bodyPr/>
                    <a:lstStyle/>
                    <a:p>
                      <a:pPr algn="l"/>
                      <a:r>
                        <a:rPr lang="tr-TR" sz="1500" b="0" dirty="0">
                          <a:effectLst/>
                        </a:rPr>
                        <a:t>3</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41</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308552">
                <a:tc>
                  <a:txBody>
                    <a:bodyPr/>
                    <a:lstStyle/>
                    <a:p>
                      <a:pPr algn="l"/>
                      <a:r>
                        <a:rPr lang="tr-TR" sz="1500" b="0" dirty="0">
                          <a:effectLst/>
                        </a:rPr>
                        <a:t>4</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30</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r h="308552">
                <a:tc>
                  <a:txBody>
                    <a:bodyPr/>
                    <a:lstStyle/>
                    <a:p>
                      <a:pPr algn="l"/>
                      <a:r>
                        <a:rPr lang="tr-TR" sz="1500" b="0" dirty="0">
                          <a:effectLst/>
                        </a:rPr>
                        <a:t>5</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24</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5"/>
                  </a:ext>
                </a:extLst>
              </a:tr>
              <a:tr h="308552">
                <a:tc>
                  <a:txBody>
                    <a:bodyPr/>
                    <a:lstStyle/>
                    <a:p>
                      <a:pPr algn="l"/>
                      <a:r>
                        <a:rPr lang="tr-TR" sz="1500" b="0" dirty="0">
                          <a:effectLst/>
                        </a:rPr>
                        <a:t>6</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15</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6"/>
                  </a:ext>
                </a:extLst>
              </a:tr>
              <a:tr h="308552">
                <a:tc>
                  <a:txBody>
                    <a:bodyPr/>
                    <a:lstStyle/>
                    <a:p>
                      <a:pPr algn="l"/>
                      <a:r>
                        <a:rPr lang="tr-TR" sz="1500" b="0" dirty="0">
                          <a:effectLst/>
                        </a:rPr>
                        <a:t>7</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18</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7"/>
                  </a:ext>
                </a:extLst>
              </a:tr>
              <a:tr h="308552">
                <a:tc>
                  <a:txBody>
                    <a:bodyPr/>
                    <a:lstStyle/>
                    <a:p>
                      <a:pPr algn="l"/>
                      <a:r>
                        <a:rPr lang="tr-TR" sz="1500" b="0" dirty="0">
                          <a:effectLst/>
                        </a:rPr>
                        <a:t>8</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11</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8"/>
                  </a:ext>
                </a:extLst>
              </a:tr>
              <a:tr h="308552">
                <a:tc>
                  <a:txBody>
                    <a:bodyPr/>
                    <a:lstStyle/>
                    <a:p>
                      <a:pPr algn="l"/>
                      <a:r>
                        <a:rPr lang="tr-TR" sz="1500" b="0" dirty="0">
                          <a:effectLst/>
                        </a:rPr>
                        <a:t>9</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14</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9"/>
                  </a:ext>
                </a:extLst>
              </a:tr>
              <a:tr h="308552">
                <a:tc>
                  <a:txBody>
                    <a:bodyPr/>
                    <a:lstStyle/>
                    <a:p>
                      <a:pPr algn="l"/>
                      <a:r>
                        <a:rPr lang="tr-TR" sz="1500" b="0" dirty="0">
                          <a:effectLst/>
                        </a:rPr>
                        <a:t>10</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endParaRPr lang="tr-TR" sz="1500" dirty="0">
                        <a:effectLst/>
                      </a:endParaRP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500" dirty="0">
                          <a:effectLst/>
                        </a:rPr>
                        <a:t>10</a:t>
                      </a:r>
                    </a:p>
                  </a:txBody>
                  <a:tcPr marL="77138" marR="77138" marT="38569" marB="38569"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10"/>
                  </a:ext>
                </a:extLst>
              </a:tr>
            </a:tbl>
          </a:graphicData>
        </a:graphic>
      </p:graphicFrame>
      <p:pic>
        <p:nvPicPr>
          <p:cNvPr id="2050" name="Picture 2" descr="https://upload.wikimedia.org/wikipedia/commons/thumb/f/fa/Flag_of_the_People%27s_Republic_of_China.svg/23px-Flag_of_the_People%27s_Republic_of_Chin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1599654"/>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s://upload.wikimedia.org/wikipedia/en/thumb/a/a4/Flag_of_the_United_States.svg/23px-Flag_of_the_United_States.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192" y="1980456"/>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en/thumb/9/9e/Flag_of_Japan.svg/23px-Flag_of_Japan.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5" y="2211710"/>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s://upload.wikimedia.org/wikipedia/en/thumb/b/ba/Flag_of_Germany.svg/23px-Flag_of_Germany.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4371" y="2566417"/>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upload.wikimedia.org/wikipedia/en/thumb/c/c3/Flag_of_France.svg/23px-Flag_of_France.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4371" y="2866826"/>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s://upload.wikimedia.org/wikipedia/en/thumb/a/ae/Flag_of_the_United_Kingdom.svg/23px-Flag_of_the_United_Kingdom.sv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5814" y="3163044"/>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upload.wikimedia.org/wikipedia/commons/thumb/0/09/Flag_of_South_Korea.svg/23px-Flag_of_South_Korea.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8192" y="3435846"/>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s://upload.wikimedia.org/wikipedia/commons/thumb/f/f3/Flag_of_Switzerland.svg/16px-Flag_of_Switzerland.sv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2489" y="3790156"/>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upload.wikimedia.org/wikipedia/commons/thumb/d/d9/Flag_of_Canada_%28Pantone%29.svg/23px-Flag_of_Canada_%28Pantone%29.sv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192" y="4083918"/>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https://upload.wikimedia.org/wikipedia/commons/thumb/2/20/Flag_of_the_Netherlands.svg/23px-Flag_of_the_Netherlands.sv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28192" y="4395737"/>
            <a:ext cx="219075" cy="14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844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pPr>
              <a:lnSpc>
                <a:spcPct val="90000"/>
              </a:lnSpc>
            </a:pPr>
            <a:r>
              <a:rPr lang="tr-TR" altLang="ko-KR" sz="2600"/>
              <a:t>Ekonomik İşbirlikleri Açısından</a:t>
            </a:r>
          </a:p>
        </p:txBody>
      </p:sp>
      <p:sp>
        <p:nvSpPr>
          <p:cNvPr id="3" name="İçerik Yer Tutucusu 2"/>
          <p:cNvSpPr>
            <a:spLocks noGrp="1"/>
          </p:cNvSpPr>
          <p:nvPr>
            <p:ph idx="1"/>
          </p:nvPr>
        </p:nvSpPr>
        <p:spPr>
          <a:xfrm>
            <a:off x="35496" y="1743684"/>
            <a:ext cx="4392489" cy="3276338"/>
          </a:xfrm>
        </p:spPr>
        <p:txBody>
          <a:bodyPr anchor="ctr">
            <a:normAutofit/>
          </a:bodyPr>
          <a:lstStyle/>
          <a:p>
            <a:pPr marL="0" indent="0">
              <a:buNone/>
            </a:pPr>
            <a:r>
              <a:rPr lang="tr-TR" sz="1800" dirty="0">
                <a:latin typeface="Arial" panose="020B0604020202020204" pitchFamily="34" charset="0"/>
                <a:cs typeface="Arial" panose="020B0604020202020204" pitchFamily="34" charset="0"/>
              </a:rPr>
              <a:t>İşletmelerin aralarında yaptığı anlaşmalar sonucu ortaya    çıkan birleşme türleri     şunlardır;</a:t>
            </a:r>
          </a:p>
          <a:p>
            <a:pPr marL="0" indent="0">
              <a:buNone/>
            </a:pPr>
            <a:endParaRPr lang="tr-TR" sz="1800" dirty="0">
              <a:latin typeface="Arial" panose="020B0604020202020204" pitchFamily="34" charset="0"/>
              <a:cs typeface="Arial" panose="020B0604020202020204" pitchFamily="34" charset="0"/>
            </a:endParaRPr>
          </a:p>
          <a:p>
            <a:pPr marL="0" indent="0">
              <a:buNone/>
            </a:pPr>
            <a:r>
              <a:rPr lang="tr-TR" sz="1800" dirty="0">
                <a:latin typeface="Arial" panose="020B0604020202020204" pitchFamily="34" charset="0"/>
                <a:cs typeface="Arial" panose="020B0604020202020204" pitchFamily="34" charset="0"/>
              </a:rPr>
              <a:t>    Centilmenlik anlaşmaları</a:t>
            </a:r>
          </a:p>
          <a:p>
            <a:pPr marL="0" indent="0">
              <a:buNone/>
            </a:pPr>
            <a:r>
              <a:rPr lang="tr-TR" sz="1800" dirty="0">
                <a:latin typeface="Arial" panose="020B0604020202020204" pitchFamily="34" charset="0"/>
                <a:cs typeface="Arial" panose="020B0604020202020204" pitchFamily="34" charset="0"/>
              </a:rPr>
              <a:t>    Konsorsiyumlar</a:t>
            </a:r>
          </a:p>
          <a:p>
            <a:pPr marL="0" indent="0">
              <a:buNone/>
            </a:pPr>
            <a:r>
              <a:rPr lang="tr-TR" sz="1800" dirty="0">
                <a:latin typeface="Arial" panose="020B0604020202020204" pitchFamily="34" charset="0"/>
                <a:cs typeface="Arial" panose="020B0604020202020204" pitchFamily="34" charset="0"/>
              </a:rPr>
              <a:t>    Karteller</a:t>
            </a:r>
          </a:p>
          <a:p>
            <a:pPr marL="0" indent="0">
              <a:buNone/>
            </a:pPr>
            <a:r>
              <a:rPr lang="tr-TR" sz="1800" dirty="0">
                <a:latin typeface="Arial" panose="020B0604020202020204" pitchFamily="34" charset="0"/>
                <a:cs typeface="Arial" panose="020B0604020202020204" pitchFamily="34" charset="0"/>
              </a:rPr>
              <a:t>    Tröstler</a:t>
            </a:r>
          </a:p>
          <a:p>
            <a:pPr marL="0" indent="0">
              <a:buNone/>
            </a:pPr>
            <a:r>
              <a:rPr lang="tr-TR" sz="1800" dirty="0">
                <a:latin typeface="Arial" panose="020B0604020202020204" pitchFamily="34" charset="0"/>
                <a:cs typeface="Arial" panose="020B0604020202020204" pitchFamily="34" charset="0"/>
              </a:rPr>
              <a:t>    Holdingler</a:t>
            </a:r>
          </a:p>
          <a:p>
            <a:pPr marL="0" indent="0">
              <a:buNone/>
            </a:pPr>
            <a:r>
              <a:rPr lang="tr-TR" sz="1800" dirty="0">
                <a:latin typeface="Arial" panose="020B0604020202020204" pitchFamily="34" charset="0"/>
                <a:cs typeface="Arial" panose="020B0604020202020204" pitchFamily="34" charset="0"/>
              </a:rPr>
              <a:t>    Şirket Birleşmeleri (</a:t>
            </a:r>
            <a:r>
              <a:rPr lang="tr-TR" sz="1800" dirty="0" err="1">
                <a:latin typeface="Arial" panose="020B0604020202020204" pitchFamily="34" charset="0"/>
                <a:cs typeface="Arial" panose="020B0604020202020204" pitchFamily="34" charset="0"/>
              </a:rPr>
              <a:t>Merger</a:t>
            </a:r>
            <a:r>
              <a:rPr lang="tr-TR" sz="1800" dirty="0">
                <a:latin typeface="Arial" panose="020B0604020202020204" pitchFamily="34" charset="0"/>
                <a:cs typeface="Arial" panose="020B0604020202020204" pitchFamily="34" charset="0"/>
              </a:rPr>
              <a:t>)</a:t>
            </a:r>
          </a:p>
        </p:txBody>
      </p:sp>
      <p:pic>
        <p:nvPicPr>
          <p:cNvPr id="5" name="Picture 4" descr="Birbirlerinin ellerini tutan iki kişi">
            <a:extLst>
              <a:ext uri="{FF2B5EF4-FFF2-40B4-BE49-F238E27FC236}">
                <a16:creationId xmlns:a16="http://schemas.microsoft.com/office/drawing/2014/main" id="{F6A482B2-6AD1-DBF1-A4B2-E12A5A82B807}"/>
              </a:ext>
            </a:extLst>
          </p:cNvPr>
          <p:cNvPicPr>
            <a:picLocks noChangeAspect="1"/>
          </p:cNvPicPr>
          <p:nvPr/>
        </p:nvPicPr>
        <p:blipFill>
          <a:blip r:embed="rId2"/>
          <a:srcRect l="17246" r="23354"/>
          <a:stretch/>
        </p:blipFill>
        <p:spPr>
          <a:xfrm>
            <a:off x="4572000" y="10"/>
            <a:ext cx="4577118" cy="5143490"/>
          </a:xfrm>
          <a:prstGeom prst="rect">
            <a:avLst/>
          </a:prstGeom>
        </p:spPr>
      </p:pic>
    </p:spTree>
    <p:extLst>
      <p:ext uri="{BB962C8B-B14F-4D97-AF65-F5344CB8AC3E}">
        <p14:creationId xmlns:p14="http://schemas.microsoft.com/office/powerpoint/2010/main" val="1070511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sz="2400">
                <a:latin typeface="Arial" panose="020B0604020202020204" pitchFamily="34" charset="0"/>
                <a:cs typeface="Arial" panose="020B0604020202020204" pitchFamily="34" charset="0"/>
              </a:rPr>
              <a:t> Centilmenlik anlaşmaları</a:t>
            </a:r>
            <a:br>
              <a:rPr lang="tr-TR" sz="2400">
                <a:latin typeface="Arial" panose="020B0604020202020204" pitchFamily="34" charset="0"/>
                <a:cs typeface="Arial" panose="020B0604020202020204" pitchFamily="34" charset="0"/>
              </a:rPr>
            </a:br>
            <a:endParaRPr lang="tr-TR" altLang="ko-KR" sz="2400" dirty="0">
              <a:solidFill>
                <a:schemeClr val="tx1">
                  <a:lumMod val="75000"/>
                  <a:lumOff val="25000"/>
                </a:schemeClr>
              </a:solidFill>
            </a:endParaRP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a:latin typeface="Arial" panose="020B0604020202020204" pitchFamily="34" charset="0"/>
                <a:cs typeface="Arial" panose="020B0604020202020204" pitchFamily="34" charset="0"/>
              </a:rPr>
              <a:t>Centilmenlik anlaşmaları; yasal açıdan bağlayıcı olmayan , karşılıklı güven esasına dayanan, belirli amaçların gerçekleşmesi amacıyla yapılan yazılı veya sözlü anlaşmalardır. iki veya daha fazla işletme pazarlama, finansman   politikası  gibi alanlarda ortak hareket edeceklerine ilişkin  geçici veya sürekli olarak yapılan anlaşmalardır.</a:t>
            </a: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6068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Konsorsiyumlar</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endParaRPr lang="tr-TR" sz="2000" dirty="0">
              <a:latin typeface="Arial" panose="020B0604020202020204" pitchFamily="34" charset="0"/>
              <a:cs typeface="Arial" panose="020B0604020202020204" pitchFamily="34" charset="0"/>
            </a:endParaRPr>
          </a:p>
          <a:p>
            <a:pPr marL="0" indent="0" algn="just">
              <a:buNone/>
            </a:pPr>
            <a:r>
              <a:rPr lang="tr-TR" sz="2000" dirty="0">
                <a:latin typeface="Arial" panose="020B0604020202020204" pitchFamily="34" charset="0"/>
                <a:cs typeface="Arial" panose="020B0604020202020204" pitchFamily="34" charset="0"/>
              </a:rPr>
              <a:t>Konsorsiyum, iki veya daha fazla işletmenin ortak bir amacı gerçekleştirmek için gerekli olan finansman konusunda geçici olarak yaptıkları işbirliğidir. Projenin gerçekleşmesinden sonra yapılan bu işbirliği geçerliliğini kaybetmektedir. Elde edilen kar ise işletmeler arası bölüşülür.</a:t>
            </a:r>
          </a:p>
          <a:p>
            <a:pPr marL="0" indent="0" algn="just">
              <a:buNone/>
            </a:pPr>
            <a:endParaRPr lang="tr-TR" sz="2000" dirty="0">
              <a:latin typeface="Arial" panose="020B0604020202020204" pitchFamily="34" charset="0"/>
              <a:cs typeface="Arial" panose="020B0604020202020204" pitchFamily="34" charset="0"/>
            </a:endParaRPr>
          </a:p>
          <a:p>
            <a:pPr marL="0" indent="0" algn="just">
              <a:buNone/>
            </a:pPr>
            <a:endParaRPr lang="tr-TR" sz="2000" dirty="0">
              <a:latin typeface="Arial" panose="020B0604020202020204" pitchFamily="34" charset="0"/>
              <a:cs typeface="Arial" panose="020B0604020202020204" pitchFamily="34"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294509"/>
            <a:ext cx="2133550" cy="17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5005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Karteller</a:t>
            </a:r>
          </a:p>
        </p:txBody>
      </p:sp>
      <p:sp>
        <p:nvSpPr>
          <p:cNvPr id="3" name="İçerik Yer Tutucusu 2"/>
          <p:cNvSpPr>
            <a:spLocks noGrp="1"/>
          </p:cNvSpPr>
          <p:nvPr>
            <p:ph idx="1"/>
          </p:nvPr>
        </p:nvSpPr>
        <p:spPr>
          <a:xfrm>
            <a:off x="1835696" y="843558"/>
            <a:ext cx="6768752"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Serbest rekabetin hakim olduğu ülkelerde, aynı iş dalında zirai, sınai veya ticari faaliyette bulunan rakip firmaların,      rekabeti devam ettirmenin artık zararlı olmaya başladığı     noktada, ortak çıkarlarına ters rekabeti önlemek için            aralarında yaptıkları bir anlaşmadır. Şirketlerin hukuki         varlıklarını korumak şartıyla ekonomik faaliyetlerdeki          bağımsızlıklarını kaybetmeleridir.</a:t>
            </a:r>
          </a:p>
        </p:txBody>
      </p:sp>
    </p:spTree>
    <p:extLst>
      <p:ext uri="{BB962C8B-B14F-4D97-AF65-F5344CB8AC3E}">
        <p14:creationId xmlns:p14="http://schemas.microsoft.com/office/powerpoint/2010/main" val="2214430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Karteller</a:t>
            </a:r>
          </a:p>
        </p:txBody>
      </p:sp>
      <p:sp>
        <p:nvSpPr>
          <p:cNvPr id="3" name="İçerik Yer Tutucusu 2"/>
          <p:cNvSpPr>
            <a:spLocks noGrp="1"/>
          </p:cNvSpPr>
          <p:nvPr>
            <p:ph idx="1"/>
          </p:nvPr>
        </p:nvSpPr>
        <p:spPr>
          <a:xfrm>
            <a:off x="1547664" y="843558"/>
            <a:ext cx="7488832"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Karteller, “fiyat karteli”, “satış karteli” ve “kota karteli” biçimlerinde oluşurlar. </a:t>
            </a:r>
          </a:p>
          <a:p>
            <a:pPr marL="0" indent="0" algn="just">
              <a:buNone/>
            </a:pPr>
            <a:r>
              <a:rPr lang="tr-TR" sz="2000" dirty="0">
                <a:latin typeface="Arial" panose="020B0604020202020204" pitchFamily="34" charset="0"/>
                <a:cs typeface="Arial" panose="020B0604020202020204" pitchFamily="34" charset="0"/>
              </a:rPr>
              <a:t>Fiyat kartelinde fiyatların birlikte saptanması: </a:t>
            </a:r>
          </a:p>
          <a:p>
            <a:pPr marL="0" indent="0" algn="just">
              <a:buNone/>
            </a:pPr>
            <a:r>
              <a:rPr lang="tr-TR" sz="2000" dirty="0">
                <a:latin typeface="Arial" panose="020B0604020202020204" pitchFamily="34" charset="0"/>
                <a:cs typeface="Arial" panose="020B0604020202020204" pitchFamily="34" charset="0"/>
              </a:rPr>
              <a:t>Satış kartelinde, satış bölgelerinin paylaşılması: </a:t>
            </a:r>
          </a:p>
          <a:p>
            <a:pPr marL="0" indent="0" algn="just">
              <a:buNone/>
            </a:pPr>
            <a:r>
              <a:rPr lang="tr-TR" sz="2000" dirty="0">
                <a:latin typeface="Arial" panose="020B0604020202020204" pitchFamily="34" charset="0"/>
                <a:cs typeface="Arial" panose="020B0604020202020204" pitchFamily="34" charset="0"/>
              </a:rPr>
              <a:t>Kota kartelinde ise. her bir işletmenin önceden saptanan kontenjanları dahilinde üretimde bulunması veya piyasaya mal sürmesi söz konusudur.</a:t>
            </a:r>
          </a:p>
        </p:txBody>
      </p:sp>
    </p:spTree>
    <p:extLst>
      <p:ext uri="{BB962C8B-B14F-4D97-AF65-F5344CB8AC3E}">
        <p14:creationId xmlns:p14="http://schemas.microsoft.com/office/powerpoint/2010/main" val="1748114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Tröstler</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Birden fazla işletmenin ekonomik, hukuki ve teknik             bakımdan tek bir işletme olarak birleşmeleri ile ortaya çıkan iktisadi kuruluştur. İki veya daha çok işletmenin gerek yasal ve gerekse ekonomi bağımsızlıklarını kaybederek              anlaşmalar sonucu birleşerek oluşurlar. Tröstler 19. yy.      ABD’de ortaya çıkmış ve gelişmiştir. Tröstlerin piyasada     egemenlik kurması ve piyasayı etkilemesi o derece ileri bir düzeye varmıştır ki, sonuçta anti tröst yasalar ortaya            çıkmıştır. </a:t>
            </a:r>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4155926"/>
            <a:ext cx="965129" cy="875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4262610"/>
            <a:ext cx="1195111" cy="796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4178461"/>
            <a:ext cx="1321335" cy="88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2948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sz="2400" dirty="0">
                <a:latin typeface="Arial" panose="020B0604020202020204" pitchFamily="34" charset="0"/>
                <a:cs typeface="Arial" panose="020B0604020202020204" pitchFamily="34" charset="0"/>
              </a:rPr>
              <a:t>Holdingler</a:t>
            </a:r>
            <a:endParaRPr lang="tr-TR" altLang="ko-KR" sz="2400" dirty="0">
              <a:solidFill>
                <a:schemeClr val="tx1">
                  <a:lumMod val="75000"/>
                  <a:lumOff val="25000"/>
                </a:schemeClr>
              </a:solidFill>
            </a:endParaRP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endParaRPr lang="tr-TR" sz="2000" dirty="0">
              <a:latin typeface="Arial" panose="020B0604020202020204" pitchFamily="34" charset="0"/>
              <a:cs typeface="Arial" panose="020B0604020202020204" pitchFamily="34" charset="0"/>
            </a:endParaRPr>
          </a:p>
          <a:p>
            <a:pPr marL="0" indent="0" algn="just">
              <a:buNone/>
            </a:pPr>
            <a:r>
              <a:rPr lang="tr-TR" sz="2000" dirty="0">
                <a:latin typeface="Arial" panose="020B0604020202020204" pitchFamily="34" charset="0"/>
                <a:cs typeface="Arial" panose="020B0604020202020204" pitchFamily="34" charset="0"/>
              </a:rPr>
              <a:t>Bir kişinin, bir grup girişimcinin veya bir ailenin birçok         alanda faaliyet gösteren şirketleri olabilir. Fazla büyük        olmanın bir sonucu ise bu şirketlerin yönetimlerinin             zorlaşması ve ortak bir misyon etrafında idare edilme güçlüğüdür. Böyle bir durumda şirket sahipleri, bu şirketleri belli bir çatı altında toplamak isteyebilirler. Bunu da ya bir          holding kurarak ya da bir şirketler grubu oluşturarak gerçekleştirirler.</a:t>
            </a:r>
          </a:p>
          <a:p>
            <a:pPr marL="0" indent="0" algn="just">
              <a:buNone/>
            </a:pPr>
            <a:r>
              <a:rPr lang="tr-TR" sz="2000" dirty="0">
                <a:latin typeface="Arial" panose="020B0604020202020204" pitchFamily="34" charset="0"/>
                <a:cs typeface="Arial" panose="020B0604020202020204" pitchFamily="34" charset="0"/>
              </a:rPr>
              <a:t>Holding, bir şirketin başka şirketlerin hisse (pay) senetlerinin büyük bir bölümünü (% 50’den fazlasını) satın alarak       onların yönetim ve denetimini ele geçirmesiyle oluşan        şirketler grubudur.</a:t>
            </a:r>
          </a:p>
        </p:txBody>
      </p:sp>
    </p:spTree>
    <p:extLst>
      <p:ext uri="{BB962C8B-B14F-4D97-AF65-F5344CB8AC3E}">
        <p14:creationId xmlns:p14="http://schemas.microsoft.com/office/powerpoint/2010/main" val="495523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Birleşme Türleri</a:t>
            </a:r>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620" y="843558"/>
            <a:ext cx="730670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602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rPr>
              <a:t>Mergers</a:t>
            </a:r>
            <a:endParaRPr lang="tr-TR" altLang="ko-KR" sz="2400" dirty="0">
              <a:solidFill>
                <a:schemeClr val="tx1">
                  <a:lumMod val="75000"/>
                  <a:lumOff val="25000"/>
                </a:schemeClr>
              </a:solidFill>
            </a:endParaRPr>
          </a:p>
        </p:txBody>
      </p:sp>
      <p:pic>
        <p:nvPicPr>
          <p:cNvPr id="2355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987574"/>
            <a:ext cx="2088748" cy="1424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275606"/>
            <a:ext cx="2162745" cy="100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3147814"/>
            <a:ext cx="2112628" cy="1255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3900" y="3075806"/>
            <a:ext cx="2569497" cy="1781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6599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48E4F3-1E30-2F7A-CAF5-27A27FF2349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7" cy="5143500"/>
          </a:xfrm>
          <a:prstGeom prst="rect">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4B4817-111A-AF2D-2511-BC7CEB69A959}"/>
              </a:ext>
            </a:extLst>
          </p:cNvPr>
          <p:cNvSpPr>
            <a:spLocks noGrp="1"/>
          </p:cNvSpPr>
          <p:nvPr>
            <p:ph type="title"/>
          </p:nvPr>
        </p:nvSpPr>
        <p:spPr>
          <a:xfrm>
            <a:off x="480060" y="1555772"/>
            <a:ext cx="2064265" cy="2031956"/>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latinLnBrk="0">
              <a:lnSpc>
                <a:spcPct val="90000"/>
              </a:lnSpc>
            </a:pPr>
            <a:r>
              <a:rPr lang="en-US" altLang="ko-KR" sz="2000" kern="1200">
                <a:solidFill>
                  <a:srgbClr val="FFFFFF"/>
                </a:solidFill>
                <a:latin typeface="+mj-lt"/>
                <a:ea typeface="+mj-ea"/>
                <a:cs typeface="+mj-cs"/>
              </a:rPr>
              <a:t>Mergers</a:t>
            </a:r>
          </a:p>
        </p:txBody>
      </p:sp>
      <p:pic>
        <p:nvPicPr>
          <p:cNvPr id="4" name="Resim 3">
            <a:extLst>
              <a:ext uri="{FF2B5EF4-FFF2-40B4-BE49-F238E27FC236}">
                <a16:creationId xmlns:a16="http://schemas.microsoft.com/office/drawing/2014/main" id="{558C20D2-A1C7-97BF-BAC4-346A9CE805EE}"/>
              </a:ext>
            </a:extLst>
          </p:cNvPr>
          <p:cNvPicPr>
            <a:picLocks noChangeAspect="1"/>
          </p:cNvPicPr>
          <p:nvPr/>
        </p:nvPicPr>
        <p:blipFill>
          <a:blip r:embed="rId2"/>
          <a:stretch>
            <a:fillRect/>
          </a:stretch>
        </p:blipFill>
        <p:spPr>
          <a:xfrm>
            <a:off x="3274981" y="50594"/>
            <a:ext cx="4969427" cy="4969427"/>
          </a:xfrm>
          <a:prstGeom prst="rect">
            <a:avLst/>
          </a:prstGeom>
        </p:spPr>
      </p:pic>
    </p:spTree>
    <p:extLst>
      <p:ext uri="{BB962C8B-B14F-4D97-AF65-F5344CB8AC3E}">
        <p14:creationId xmlns:p14="http://schemas.microsoft.com/office/powerpoint/2010/main" val="252755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4B9A14A0-E676-3DE3-852E-BC9D07575FD9}"/>
              </a:ext>
            </a:extLst>
          </p:cNvPr>
          <p:cNvPicPr>
            <a:picLocks noChangeAspect="1"/>
          </p:cNvPicPr>
          <p:nvPr/>
        </p:nvPicPr>
        <p:blipFill>
          <a:blip r:embed="rId2"/>
          <a:stretch>
            <a:fillRect/>
          </a:stretch>
        </p:blipFill>
        <p:spPr>
          <a:xfrm>
            <a:off x="-47456" y="-1"/>
            <a:ext cx="4938008" cy="4931020"/>
          </a:xfrm>
          <a:prstGeom prst="rect">
            <a:avLst/>
          </a:prstGeom>
        </p:spPr>
      </p:pic>
      <p:pic>
        <p:nvPicPr>
          <p:cNvPr id="6" name="Picture 5" descr="A screenshot of a phone&#10;&#10;Description automatically generated">
            <a:extLst>
              <a:ext uri="{FF2B5EF4-FFF2-40B4-BE49-F238E27FC236}">
                <a16:creationId xmlns:a16="http://schemas.microsoft.com/office/drawing/2014/main" id="{0A3213B5-C013-BA6A-11D9-AE572C98D6B7}"/>
              </a:ext>
            </a:extLst>
          </p:cNvPr>
          <p:cNvPicPr>
            <a:picLocks noChangeAspect="1"/>
          </p:cNvPicPr>
          <p:nvPr/>
        </p:nvPicPr>
        <p:blipFill>
          <a:blip r:embed="rId3"/>
          <a:stretch>
            <a:fillRect/>
          </a:stretch>
        </p:blipFill>
        <p:spPr>
          <a:xfrm>
            <a:off x="4768735" y="600808"/>
            <a:ext cx="4303089" cy="3934558"/>
          </a:xfrm>
          <a:prstGeom prst="rect">
            <a:avLst/>
          </a:prstGeom>
        </p:spPr>
      </p:pic>
    </p:spTree>
    <p:extLst>
      <p:ext uri="{BB962C8B-B14F-4D97-AF65-F5344CB8AC3E}">
        <p14:creationId xmlns:p14="http://schemas.microsoft.com/office/powerpoint/2010/main" val="555754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rnational Interest in the Turkish M&amp;A Sector Remains Resilient">
            <a:extLst>
              <a:ext uri="{FF2B5EF4-FFF2-40B4-BE49-F238E27FC236}">
                <a16:creationId xmlns:a16="http://schemas.microsoft.com/office/drawing/2014/main" id="{C4DB3864-2DE9-56E9-5AB3-5F078E7450BD}"/>
              </a:ext>
            </a:extLst>
          </p:cNvPr>
          <p:cNvPicPr>
            <a:picLocks noChangeAspect="1"/>
          </p:cNvPicPr>
          <p:nvPr/>
        </p:nvPicPr>
        <p:blipFill>
          <a:blip r:embed="rId2"/>
          <a:stretch>
            <a:fillRect/>
          </a:stretch>
        </p:blipFill>
        <p:spPr>
          <a:xfrm>
            <a:off x="1639766" y="495737"/>
            <a:ext cx="7381139" cy="3749045"/>
          </a:xfrm>
          <a:prstGeom prst="rect">
            <a:avLst/>
          </a:prstGeom>
        </p:spPr>
      </p:pic>
    </p:spTree>
    <p:extLst>
      <p:ext uri="{BB962C8B-B14F-4D97-AF65-F5344CB8AC3E}">
        <p14:creationId xmlns:p14="http://schemas.microsoft.com/office/powerpoint/2010/main" val="922269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a:solidFill>
                  <a:schemeClr val="tx1">
                    <a:lumMod val="75000"/>
                    <a:lumOff val="25000"/>
                  </a:schemeClr>
                </a:solidFill>
              </a:rPr>
              <a:t>Hukuki Açıdan</a:t>
            </a:r>
            <a:endParaRPr lang="tr-TR" altLang="ko-KR" sz="2400" dirty="0">
              <a:solidFill>
                <a:schemeClr val="tx1">
                  <a:lumMod val="75000"/>
                  <a:lumOff val="25000"/>
                </a:schemeClr>
              </a:solidFill>
            </a:endParaRPr>
          </a:p>
        </p:txBody>
      </p:sp>
      <p:sp>
        <p:nvSpPr>
          <p:cNvPr id="3" name="İçerik Yer Tutucusu 2"/>
          <p:cNvSpPr>
            <a:spLocks noGrp="1"/>
          </p:cNvSpPr>
          <p:nvPr>
            <p:ph idx="1"/>
          </p:nvPr>
        </p:nvSpPr>
        <p:spPr>
          <a:xfrm>
            <a:off x="1835696" y="843558"/>
            <a:ext cx="6851104" cy="3816424"/>
          </a:xfrm>
        </p:spPr>
        <p:txBody>
          <a:bodyPr>
            <a:noAutofit/>
          </a:bodyPr>
          <a:lstStyle/>
          <a:p>
            <a:pPr marL="0" indent="0" algn="just">
              <a:buNone/>
            </a:pPr>
            <a:r>
              <a:rPr lang="tr-TR" sz="2000" dirty="0">
                <a:latin typeface="Arial" panose="020B0604020202020204" pitchFamily="34" charset="0"/>
                <a:cs typeface="Arial" panose="020B0604020202020204" pitchFamily="34" charset="0"/>
              </a:rPr>
              <a:t>Holdingler</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666750"/>
            <a:ext cx="5715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1564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pic>
        <p:nvPicPr>
          <p:cNvPr id="4" name="Picture 3" descr="Understanding the Different Types of Businesses (Sole Proprietorship,  Partnership, LLC, Corporation)">
            <a:extLst>
              <a:ext uri="{FF2B5EF4-FFF2-40B4-BE49-F238E27FC236}">
                <a16:creationId xmlns:a16="http://schemas.microsoft.com/office/drawing/2014/main" id="{89B3F174-880D-661D-F09D-7D16D17FD01B}"/>
              </a:ext>
            </a:extLst>
          </p:cNvPr>
          <p:cNvPicPr>
            <a:picLocks noChangeAspect="1"/>
          </p:cNvPicPr>
          <p:nvPr/>
        </p:nvPicPr>
        <p:blipFill>
          <a:blip r:embed="rId2"/>
          <a:stretch>
            <a:fillRect/>
          </a:stretch>
        </p:blipFill>
        <p:spPr>
          <a:xfrm>
            <a:off x="2549525" y="886980"/>
            <a:ext cx="5235574" cy="3909288"/>
          </a:xfrm>
          <a:prstGeom prst="rect">
            <a:avLst/>
          </a:prstGeom>
        </p:spPr>
      </p:pic>
    </p:spTree>
    <p:extLst>
      <p:ext uri="{BB962C8B-B14F-4D97-AF65-F5344CB8AC3E}">
        <p14:creationId xmlns:p14="http://schemas.microsoft.com/office/powerpoint/2010/main" val="3099378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1. Tek Kişi İşletmeleri: Tek kişi işletmeleri en basit, en eski  ve uygulamada en çok görülen işletme biçimidir. İşletmenin tek sahibi vardır. Bu nedenle işletme sahibi işletme                 faaliyetleri konusunda her türlü kararı alır, uygular ve          denetler. Ortaya çıkabilecek işletme riskleri tümüyle kendisine aittir. Kurulmaları ve sona ermeleri yasal açıdan kolaydır. Sermayelerinin yetersiz olması ve alacaklılara karşı           sınırsız sorumluluk üstlenmeleri, büyümelerine engeldir. </a:t>
            </a:r>
          </a:p>
        </p:txBody>
      </p:sp>
    </p:spTree>
    <p:extLst>
      <p:ext uri="{BB962C8B-B14F-4D97-AF65-F5344CB8AC3E}">
        <p14:creationId xmlns:p14="http://schemas.microsoft.com/office/powerpoint/2010/main" val="518595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Adi Şirketler: İki veya daha fazla kişinin ortak bir amacı      gerçekleştirmek için mal ve emeklerini ortaya koyarak        oluşturdukları şirket türüdür. Adi şirket sahibinden ayrı bir   varlığı olmayan şirketlerdir. En basit şirket modelidir.   </a:t>
            </a:r>
          </a:p>
          <a:p>
            <a:pPr marL="0" indent="0" algn="just">
              <a:buNone/>
            </a:pPr>
            <a:r>
              <a:rPr lang="tr-TR" sz="2000" dirty="0">
                <a:latin typeface="Arial" panose="020B0604020202020204" pitchFamily="34" charset="0"/>
                <a:cs typeface="Arial" panose="020B0604020202020204" pitchFamily="34" charset="0"/>
              </a:rPr>
              <a:t>Borçlar Kanununa tabi olan adi şirketlerin tüzel kişilikleri     bulunmamaktadır. Bu nedenle kendilerine ait mal varlıkları üzerinde ortaklarının müşterek mülkiyeti vardır. Şirketle ve şirketin malvarlığı ile ilgili hukuki eylem ve işlemlerde tüm  ortaklar birlikte hareket etmek zorundadırlar.</a:t>
            </a:r>
          </a:p>
        </p:txBody>
      </p:sp>
    </p:spTree>
    <p:extLst>
      <p:ext uri="{BB962C8B-B14F-4D97-AF65-F5344CB8AC3E}">
        <p14:creationId xmlns:p14="http://schemas.microsoft.com/office/powerpoint/2010/main" val="4270420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-Kuruluşu belirli bir şekle tabi tutulmamıştır.</a:t>
            </a:r>
          </a:p>
          <a:p>
            <a:pPr marL="0" indent="0" algn="just">
              <a:buNone/>
            </a:pPr>
            <a:r>
              <a:rPr lang="tr-TR" sz="2000" dirty="0">
                <a:latin typeface="Arial" panose="020B0604020202020204" pitchFamily="34" charset="0"/>
                <a:cs typeface="Arial" panose="020B0604020202020204" pitchFamily="34" charset="0"/>
              </a:rPr>
              <a:t>-Sözlü veya ispat güçlüğü bakımından yazılı sözleşme ile  kurulabilir. Sözleşme Notere onaylatılır. Sözleşmede aksi   belirlenmemişse Sermaye tutarı farklı olsa da ortakların kar ve zarar payları eşittir.</a:t>
            </a:r>
          </a:p>
          <a:p>
            <a:pPr marL="0" indent="0" algn="just">
              <a:buNone/>
            </a:pPr>
            <a:r>
              <a:rPr lang="tr-TR" sz="2000" dirty="0">
                <a:latin typeface="Arial" panose="020B0604020202020204" pitchFamily="34" charset="0"/>
                <a:cs typeface="Arial" panose="020B0604020202020204" pitchFamily="34" charset="0"/>
              </a:rPr>
              <a:t>- Kararlar ortakların oybirliği ile alınır.</a:t>
            </a:r>
          </a:p>
          <a:p>
            <a:pPr marL="0" indent="0" algn="just">
              <a:buNone/>
            </a:pPr>
            <a:r>
              <a:rPr lang="tr-TR" sz="2000" dirty="0">
                <a:latin typeface="Arial" panose="020B0604020202020204" pitchFamily="34" charset="0"/>
                <a:cs typeface="Arial" panose="020B0604020202020204" pitchFamily="34" charset="0"/>
              </a:rPr>
              <a:t>- Şirketin yönetimi ortakların tümüne aittir</a:t>
            </a:r>
          </a:p>
          <a:p>
            <a:pPr marL="0" indent="0" algn="just">
              <a:buNone/>
            </a:pPr>
            <a:r>
              <a:rPr lang="tr-TR" sz="2000" dirty="0">
                <a:latin typeface="Arial" panose="020B0604020202020204" pitchFamily="34" charset="0"/>
                <a:cs typeface="Arial" panose="020B0604020202020204" pitchFamily="34" charset="0"/>
              </a:rPr>
              <a:t>- Şirketin borçlarından dolayı ortaklar birlikte sorumludur.</a:t>
            </a:r>
          </a:p>
          <a:p>
            <a:pPr marL="0" indent="0" algn="just">
              <a:buNone/>
            </a:pPr>
            <a:r>
              <a:rPr lang="tr-TR" sz="2000" dirty="0">
                <a:latin typeface="Arial" panose="020B0604020202020204" pitchFamily="34" charset="0"/>
                <a:cs typeface="Arial" panose="020B0604020202020204" pitchFamily="34" charset="0"/>
              </a:rPr>
              <a:t>- Şirketin Ticaret Siciline tescil ve ilanı zorunlu değildir.</a:t>
            </a:r>
          </a:p>
        </p:txBody>
      </p:sp>
    </p:spTree>
    <p:extLst>
      <p:ext uri="{BB962C8B-B14F-4D97-AF65-F5344CB8AC3E}">
        <p14:creationId xmlns:p14="http://schemas.microsoft.com/office/powerpoint/2010/main" val="3624089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Şahıs Şirketleri: Tüzel kişiliğe sahip ve ortakların                sorumlulukları sınırsız olan şirket türleridir. Ortak ekonomik bir çıkar veya çıkarların gereği olarak sayısı belli kişilerin   kurdukları ve sorumlulukları kişisel olan ortaklıklara şahıs   şirketleri denir. Ortakların sayısı genelde azdır ve ortaklığın devri de oldukça zordur. Kişi şirketlerinde ortakların hepsi  uygun görmeden ortaklık payı başkalarına satılmaz veya   devredilemez. </a:t>
            </a:r>
          </a:p>
          <a:p>
            <a:pPr marL="0" indent="0" algn="just">
              <a:buNone/>
            </a:pPr>
            <a:r>
              <a:rPr lang="tr-TR" sz="2000" dirty="0">
                <a:latin typeface="Arial" panose="020B0604020202020204" pitchFamily="34" charset="0"/>
                <a:cs typeface="Arial" panose="020B0604020202020204" pitchFamily="34" charset="0"/>
              </a:rPr>
              <a:t>Ortaklar, gerçek kişilerdir ve şirket borçlarına karşı sınırsız  (bütün mal varlığı ile) sorumludurlar. Şahıs şirketleri </a:t>
            </a:r>
            <a:r>
              <a:rPr lang="tr-TR" sz="2000" dirty="0" err="1">
                <a:latin typeface="Arial" panose="020B0604020202020204" pitchFamily="34" charset="0"/>
                <a:cs typeface="Arial" panose="020B0604020202020204" pitchFamily="34" charset="0"/>
              </a:rPr>
              <a:t>TTK'ya</a:t>
            </a:r>
            <a:r>
              <a:rPr lang="tr-TR" sz="2000" dirty="0">
                <a:latin typeface="Arial" panose="020B0604020202020204" pitchFamily="34" charset="0"/>
                <a:cs typeface="Arial" panose="020B0604020202020204" pitchFamily="34" charset="0"/>
              </a:rPr>
              <a:t> göre 2’ye ayrılır. Kollektif şirket ve Komandit şirket. </a:t>
            </a:r>
          </a:p>
        </p:txBody>
      </p:sp>
    </p:spTree>
    <p:extLst>
      <p:ext uri="{BB962C8B-B14F-4D97-AF65-F5344CB8AC3E}">
        <p14:creationId xmlns:p14="http://schemas.microsoft.com/office/powerpoint/2010/main" val="30527963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Kollektif Şirketler: Bir ticari işletmeyi bir ticaret unvanı         altında işletmek amacıyla, gerçek kişiler arasında kurulan  ve ortaklarından hiçbirinin sorumluluğu, şirket alacaklarına karşı sınırlandırılmamış olan şirket türüdür. Türk Ticaret     Kanunu’na göre, ticari bir işletmeyi bir ticaret unvanı altında çalıştırmak amacıyla gerçek kişiler arasında kurulan,          ortakların her birinin şirket alacaklılarına karşı sınırsız        sorumlu olduğu ortaklıklara </a:t>
            </a:r>
            <a:r>
              <a:rPr lang="tr-TR" sz="2000" dirty="0" err="1">
                <a:latin typeface="Arial" panose="020B0604020202020204" pitchFamily="34" charset="0"/>
                <a:cs typeface="Arial" panose="020B0604020202020204" pitchFamily="34" charset="0"/>
              </a:rPr>
              <a:t>kollektif</a:t>
            </a:r>
            <a:r>
              <a:rPr lang="tr-TR" sz="2000" dirty="0">
                <a:latin typeface="Arial" panose="020B0604020202020204" pitchFamily="34" charset="0"/>
                <a:cs typeface="Arial" panose="020B0604020202020204" pitchFamily="34" charset="0"/>
              </a:rPr>
              <a:t> şirket denir. </a:t>
            </a:r>
          </a:p>
        </p:txBody>
      </p:sp>
    </p:spTree>
    <p:extLst>
      <p:ext uri="{BB962C8B-B14F-4D97-AF65-F5344CB8AC3E}">
        <p14:creationId xmlns:p14="http://schemas.microsoft.com/office/powerpoint/2010/main" val="833434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Şirketin yönetiminden her ortak sorumludur. Kuruluş           anlaşmasında aksine bir hüküm yoksa diğer ortakların        rızası olmadan ortaklıktan çıkılamaz. Aynı şekilde şirkete   yeni bir ortağın alınması için tüm ortakların rızası olmalıdır. Kolektif şirketlere yalnızca gerçek kişiler ortak olabilir.       Ortaklar, kâr veya zararı eşit olarak ya da daha önce          kuruluş anlaşmasında belirtilen oranlarda bölüşebilirler.</a:t>
            </a:r>
          </a:p>
        </p:txBody>
      </p:sp>
    </p:spTree>
    <p:extLst>
      <p:ext uri="{BB962C8B-B14F-4D97-AF65-F5344CB8AC3E}">
        <p14:creationId xmlns:p14="http://schemas.microsoft.com/office/powerpoint/2010/main" val="3883945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 Komandit Şirketler: Kolektif şirketin bir çeşidi olup,           ortaklardan bir veya birkaçının sorumluluğu sınırlı değildir. Diğer ortakların sorumlulukları, şirkete katıldıkları sermaye miktarı ile sınırlıdır. Sorumlulukları sınırsız olan ortaklara    "komandite ortak", sınırlı olanlar da "komanditer ortak"       denir. Komandite ortakların gerçek kişiler olması gereklidir. Komanditer ortaklar ise gerçek veya tüzel kişi olabilir.        </a:t>
            </a:r>
          </a:p>
          <a:p>
            <a:pPr marL="0" indent="0" algn="just">
              <a:buNone/>
            </a:pPr>
            <a:r>
              <a:rPr lang="tr-TR" sz="2000" dirty="0">
                <a:latin typeface="Arial" panose="020B0604020202020204" pitchFamily="34" charset="0"/>
                <a:cs typeface="Arial" panose="020B0604020202020204" pitchFamily="34" charset="0"/>
              </a:rPr>
              <a:t>Komandit şirketler komandite ortaklar tarafından yönetilirler. Komanditer ortaklar yılsonunda hesaplarını denetleyebilirler ve kârdan sermayeleri oranında pay alırlar. Ticaret         hayatında bu şirket türüne fazla rastlanmamaktadır.</a:t>
            </a:r>
          </a:p>
          <a:p>
            <a:pPr marL="0" indent="0" algn="just">
              <a:buNone/>
            </a:pP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3421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Komandite ortak: Sorumluluğu sınırsız ve zincirleme olan  ortaktır. Şirketin yönetimine seçilebilirler ve gerçek kişilerden oluşur. </a:t>
            </a:r>
          </a:p>
          <a:p>
            <a:pPr marL="0" indent="0" algn="just">
              <a:buNone/>
            </a:pPr>
            <a:r>
              <a:rPr lang="tr-TR" sz="2000" dirty="0">
                <a:latin typeface="Arial" panose="020B0604020202020204" pitchFamily="34" charset="0"/>
                <a:cs typeface="Arial" panose="020B0604020202020204" pitchFamily="34" charset="0"/>
              </a:rPr>
              <a:t>Komanditer ortak: Sorumluluğu şirketteki sermaye ile sınırlı olan ortaklardır. Şirketin yönetimine seçilemezler. Komanditer ortaklar gerçek ve tüzel kişiler olabilir.</a:t>
            </a:r>
          </a:p>
          <a:p>
            <a:pPr marL="0" indent="0" algn="just">
              <a:buNone/>
            </a:pP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87159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912768"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Sermaye Şirketleri: Sermaye şirketlerinde, ortakların sorumlulukları şirkete getirmeyi taahhüt ettikleri sermaye miktarıyla sınırlıdır. Bu tür şirketlerde ortaklardan birinin ayrılmasıyla ortaklık bozulmaz. Ortakların şirketteki ortaklık payları kişisel değildir. Bu paylar başkasına satılabilir veya devredilebilir.</a:t>
            </a:r>
          </a:p>
          <a:p>
            <a:pPr marL="0" indent="0" algn="just">
              <a:buNone/>
            </a:pPr>
            <a:endParaRPr lang="tr-TR" sz="2000" dirty="0">
              <a:latin typeface="Arial" panose="020B0604020202020204" pitchFamily="34" charset="0"/>
              <a:cs typeface="Arial" panose="020B0604020202020204" pitchFamily="34" charset="0"/>
            </a:endParaRPr>
          </a:p>
          <a:p>
            <a:pPr marL="0" indent="0" algn="just">
              <a:buNone/>
            </a:pPr>
            <a:r>
              <a:rPr lang="tr-TR" sz="2000" dirty="0">
                <a:latin typeface="Arial" panose="020B0604020202020204" pitchFamily="34" charset="0"/>
                <a:cs typeface="Arial" panose="020B0604020202020204" pitchFamily="34" charset="0"/>
              </a:rPr>
              <a:t>Sermaye şirketlerinin en önemli özelliklerinden biri de sermayeye ortak olmak ile şirketin yönetimiyle ilgilenmenin birbirinden ayrılmış olmasıdır. Ortakların ikinci planda kalmaları   ve asıl olanın şirkete getirilen sermaye olması nedeniyle bu tür ortaklıklara sermaye şirketleri denir. </a:t>
            </a:r>
          </a:p>
        </p:txBody>
      </p:sp>
    </p:spTree>
    <p:extLst>
      <p:ext uri="{BB962C8B-B14F-4D97-AF65-F5344CB8AC3E}">
        <p14:creationId xmlns:p14="http://schemas.microsoft.com/office/powerpoint/2010/main" val="11213282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 Anonim Şirketler: En az beş veya daha çok gerçek ya da   tüzel kişi tarafından kurulan ve paylara bölünmüş bir temel sermayesi, ekonomik amaç ve konusu bulunup,                 borçlarından ötürü yalnızca şirketin varlığı kadarıyla           sorumlu olan ortaklıklara anonim şirket denir. </a:t>
            </a:r>
          </a:p>
        </p:txBody>
      </p:sp>
    </p:spTree>
    <p:extLst>
      <p:ext uri="{BB962C8B-B14F-4D97-AF65-F5344CB8AC3E}">
        <p14:creationId xmlns:p14="http://schemas.microsoft.com/office/powerpoint/2010/main" val="1714371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 En önemli özellikleri şunlardır:</a:t>
            </a:r>
          </a:p>
          <a:p>
            <a:pPr marL="0" indent="0" algn="just">
              <a:buNone/>
            </a:pPr>
            <a:r>
              <a:rPr lang="tr-TR" sz="2000" dirty="0">
                <a:latin typeface="Arial" panose="020B0604020202020204" pitchFamily="34" charset="0"/>
                <a:cs typeface="Arial" panose="020B0604020202020204" pitchFamily="34" charset="0"/>
              </a:rPr>
              <a:t>- Ortak sayısı en az beş olmalıdır. Ortaklar gerçek veya      tüzel kişi olabilir.</a:t>
            </a:r>
          </a:p>
          <a:p>
            <a:pPr marL="0" indent="0" algn="just">
              <a:buNone/>
            </a:pPr>
            <a:r>
              <a:rPr lang="tr-TR" sz="2000" dirty="0">
                <a:latin typeface="Arial" panose="020B0604020202020204" pitchFamily="34" charset="0"/>
                <a:cs typeface="Arial" panose="020B0604020202020204" pitchFamily="34" charset="0"/>
              </a:rPr>
              <a:t>- Şirketin temel sermayesi belli olmalı ve bu miktarın en az tutarı 250.000- 500.000 TL olmalıdır.</a:t>
            </a:r>
          </a:p>
          <a:p>
            <a:pPr marL="0" indent="0" algn="just">
              <a:buNone/>
            </a:pPr>
            <a:r>
              <a:rPr lang="tr-TR" sz="2000" dirty="0">
                <a:latin typeface="Arial" panose="020B0604020202020204" pitchFamily="34" charset="0"/>
                <a:cs typeface="Arial" panose="020B0604020202020204" pitchFamily="34" charset="0"/>
              </a:rPr>
              <a:t>- Şirketin temel sermayesi eşit paylara bölünmüştür.</a:t>
            </a:r>
          </a:p>
          <a:p>
            <a:pPr marL="0" indent="0" algn="just">
              <a:buNone/>
            </a:pPr>
            <a:r>
              <a:rPr lang="tr-TR" sz="2000" dirty="0">
                <a:latin typeface="Arial" panose="020B0604020202020204" pitchFamily="34" charset="0"/>
                <a:cs typeface="Arial" panose="020B0604020202020204" pitchFamily="34" charset="0"/>
              </a:rPr>
              <a:t>- Şirketin ticari unvanı bulunmalı ve çalışma konusu belli    olmalıdır.</a:t>
            </a:r>
          </a:p>
          <a:p>
            <a:pPr marL="0" indent="0" algn="just">
              <a:buNone/>
            </a:pPr>
            <a:r>
              <a:rPr lang="tr-TR" sz="2000" dirty="0">
                <a:latin typeface="Arial" panose="020B0604020202020204" pitchFamily="34" charset="0"/>
                <a:cs typeface="Arial" panose="020B0604020202020204" pitchFamily="34" charset="0"/>
              </a:rPr>
              <a:t>- Şirketin üçüncü kişilere olan sorumluluğu şirketin varlığı    ile sınırlıdır.</a:t>
            </a:r>
          </a:p>
          <a:p>
            <a:pPr marL="0" indent="0" algn="just">
              <a:buNone/>
            </a:pPr>
            <a:r>
              <a:rPr lang="tr-TR" sz="2000" dirty="0">
                <a:latin typeface="Arial" panose="020B0604020202020204" pitchFamily="34" charset="0"/>
                <a:cs typeface="Arial" panose="020B0604020202020204" pitchFamily="34" charset="0"/>
              </a:rPr>
              <a:t>- Şirket ortaklarının üçüncü kişilere karşı finansal                sorumluluğu şirkete getirdikleri sermaye miktarıyla sınırlıdır.</a:t>
            </a:r>
          </a:p>
        </p:txBody>
      </p:sp>
    </p:spTree>
    <p:extLst>
      <p:ext uri="{BB962C8B-B14F-4D97-AF65-F5344CB8AC3E}">
        <p14:creationId xmlns:p14="http://schemas.microsoft.com/office/powerpoint/2010/main" val="29770957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843558"/>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 - Limited Şirketler: Ekonomik amaç ve konular için iki veya daha fazla gerçek ya da tüzel kişi tarafından bir ticaret       unvanı altında kurulmuş olup ortaklarının sorumluluğu        şirkete getirmeyi taahhüt ettikleri sermaye ile sınırlı ve         temel sermayesi belli olan şirketlere “ limited şirket " denir. </a:t>
            </a:r>
          </a:p>
        </p:txBody>
      </p:sp>
    </p:spTree>
    <p:extLst>
      <p:ext uri="{BB962C8B-B14F-4D97-AF65-F5344CB8AC3E}">
        <p14:creationId xmlns:p14="http://schemas.microsoft.com/office/powerpoint/2010/main" val="28407678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699542"/>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 En belirgin özelikleri şunlardır:</a:t>
            </a:r>
          </a:p>
          <a:p>
            <a:pPr marL="0" indent="0" algn="just">
              <a:buNone/>
            </a:pPr>
            <a:r>
              <a:rPr lang="tr-TR" sz="2000" dirty="0">
                <a:latin typeface="Arial" panose="020B0604020202020204" pitchFamily="34" charset="0"/>
                <a:cs typeface="Arial" panose="020B0604020202020204" pitchFamily="34" charset="0"/>
              </a:rPr>
              <a:t>- Ortak sayısı ikiden az elliden fazla olamaz.</a:t>
            </a:r>
          </a:p>
          <a:p>
            <a:pPr marL="0" indent="0" algn="just">
              <a:buNone/>
            </a:pPr>
            <a:r>
              <a:rPr lang="tr-TR" sz="2000" dirty="0">
                <a:latin typeface="Arial" panose="020B0604020202020204" pitchFamily="34" charset="0"/>
                <a:cs typeface="Arial" panose="020B0604020202020204" pitchFamily="34" charset="0"/>
              </a:rPr>
              <a:t>- Temel sermayesi en az 50.000 TL olmalıdır.</a:t>
            </a:r>
          </a:p>
          <a:p>
            <a:pPr marL="0" indent="0" algn="just">
              <a:buNone/>
            </a:pPr>
            <a:r>
              <a:rPr lang="tr-TR" sz="2000" dirty="0">
                <a:latin typeface="Arial" panose="020B0604020202020204" pitchFamily="34" charset="0"/>
                <a:cs typeface="Arial" panose="020B0604020202020204" pitchFamily="34" charset="0"/>
              </a:rPr>
              <a:t>- Bankacılık, sigortacılık ve borsa bankerliği ile                   uğraşamazlar.</a:t>
            </a:r>
          </a:p>
          <a:p>
            <a:pPr marL="0" indent="0" algn="just">
              <a:buNone/>
            </a:pPr>
            <a:r>
              <a:rPr lang="tr-TR" sz="2000" dirty="0">
                <a:latin typeface="Arial" panose="020B0604020202020204" pitchFamily="34" charset="0"/>
                <a:cs typeface="Arial" panose="020B0604020202020204" pitchFamily="34" charset="0"/>
              </a:rPr>
              <a:t>- Şirkete getirilen sermaye için hisse senedi çıkarılamaz.</a:t>
            </a:r>
          </a:p>
          <a:p>
            <a:pPr marL="0" indent="0" algn="just">
              <a:buNone/>
            </a:pPr>
            <a:r>
              <a:rPr lang="tr-TR" sz="2000" dirty="0">
                <a:latin typeface="Arial" panose="020B0604020202020204" pitchFamily="34" charset="0"/>
                <a:cs typeface="Arial" panose="020B0604020202020204" pitchFamily="34" charset="0"/>
              </a:rPr>
              <a:t>- Ortaklık payının tutarı ne olursa olsun, her ortağın bir payı bulunur.</a:t>
            </a:r>
          </a:p>
          <a:p>
            <a:pPr marL="0" indent="0" algn="just">
              <a:buNone/>
            </a:pPr>
            <a:r>
              <a:rPr lang="tr-TR" sz="2000" dirty="0">
                <a:latin typeface="Arial" panose="020B0604020202020204" pitchFamily="34" charset="0"/>
                <a:cs typeface="Arial" panose="020B0604020202020204" pitchFamily="34" charset="0"/>
              </a:rPr>
              <a:t>- Ortaklık payının devri, genelde diğer ortakların iznini        gerektirir.</a:t>
            </a:r>
          </a:p>
          <a:p>
            <a:pPr marL="0" indent="0" algn="just">
              <a:buNone/>
            </a:pPr>
            <a:r>
              <a:rPr lang="tr-TR" sz="2000" dirty="0">
                <a:latin typeface="Arial" panose="020B0604020202020204" pitchFamily="34" charset="0"/>
                <a:cs typeface="Arial" panose="020B0604020202020204" pitchFamily="34" charset="0"/>
              </a:rPr>
              <a:t>- Şirketin temel sermayesi, şirkete ilişkin zarf, kâğıt ve başka basılı evraklarda belirtilmiş olmalı ve şirket unvanının       "limited şirket" kelimesini taşıması şarttır..</a:t>
            </a:r>
          </a:p>
          <a:p>
            <a:pPr marL="0" indent="0" algn="just">
              <a:buNone/>
            </a:pP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92698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699542"/>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Sermayesi Paylara Bölünmüş Komandit Şirket: </a:t>
            </a:r>
          </a:p>
          <a:p>
            <a:pPr marL="0" indent="0" algn="just">
              <a:buNone/>
            </a:pPr>
            <a:r>
              <a:rPr lang="tr-TR" sz="2000" dirty="0">
                <a:latin typeface="Arial" panose="020B0604020202020204" pitchFamily="34" charset="0"/>
                <a:cs typeface="Arial" panose="020B0604020202020204" pitchFamily="34" charset="0"/>
              </a:rPr>
              <a:t>Sermayesi paylara bölünen ve ortaklarından bir veya         birkaçı, şirket alacaklarına karşı bir kollektif şirket, diğerleri bir anonim şirket ortağı gibi sorumlu olan şirkettir. Bu tür     şirkette kolektif şirket ortakları gibi sorumlu olan ortaklara   “komandite”, anonim şirket ortakları gibi sorumlu olanlara   “komanditer” ortak denir.</a:t>
            </a:r>
          </a:p>
        </p:txBody>
      </p:sp>
    </p:spTree>
    <p:extLst>
      <p:ext uri="{BB962C8B-B14F-4D97-AF65-F5344CB8AC3E}">
        <p14:creationId xmlns:p14="http://schemas.microsoft.com/office/powerpoint/2010/main" val="29279520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Hukuki Açıdan</a:t>
            </a:r>
          </a:p>
        </p:txBody>
      </p:sp>
      <p:sp>
        <p:nvSpPr>
          <p:cNvPr id="3" name="İçerik Yer Tutucusu 2"/>
          <p:cNvSpPr>
            <a:spLocks noGrp="1"/>
          </p:cNvSpPr>
          <p:nvPr>
            <p:ph idx="1"/>
          </p:nvPr>
        </p:nvSpPr>
        <p:spPr>
          <a:xfrm>
            <a:off x="1835696" y="699542"/>
            <a:ext cx="6851104" cy="3394472"/>
          </a:xfrm>
        </p:spPr>
        <p:txBody>
          <a:bodyPr>
            <a:noAutofit/>
          </a:bodyPr>
          <a:lstStyle/>
          <a:p>
            <a:pPr marL="0" indent="0" algn="just">
              <a:buNone/>
            </a:pPr>
            <a:r>
              <a:rPr lang="tr-TR" sz="2000" dirty="0">
                <a:latin typeface="Arial" panose="020B0604020202020204" pitchFamily="34" charset="0"/>
                <a:cs typeface="Arial" panose="020B0604020202020204" pitchFamily="34" charset="0"/>
              </a:rPr>
              <a:t>Kooperatifler: Kooperatif, insan ihtiyaçlarının karşılıklı         yardımlaşma yoluyla giderilmesini sağlamak ve ortakların  çıkarlarını korumak amacıyla oluşturulan ekonomik            kuruluştur. </a:t>
            </a:r>
          </a:p>
          <a:p>
            <a:pPr marL="0" indent="0" algn="just">
              <a:buNone/>
            </a:pPr>
            <a:r>
              <a:rPr lang="tr-TR" sz="2000" dirty="0">
                <a:latin typeface="Arial" panose="020B0604020202020204" pitchFamily="34" charset="0"/>
                <a:cs typeface="Arial" panose="020B0604020202020204" pitchFamily="34" charset="0"/>
              </a:rPr>
              <a:t>Kooperatifler kanununa göre kooperatif ise: Tüzel kişiliğe   sahip olmak üzere ortaklarının belirli ekonomik çıkarlarını  ve özellikle meslek ve geçimlerine ilişkin gereksinimlerini   karşılıklı yardım, dayanışma ve kefalet suretiyle sağlayıp   korumak amacıyla gerçek ve kamu tüzel kişileri ile özel       idareler, belediyeler, köyler, cemiyetler ve dernekler             tarafından kurulan değişir ortaklı ve değişir sermayeli         kuruluşlara "kooperatif" denir.</a:t>
            </a:r>
          </a:p>
        </p:txBody>
      </p:sp>
    </p:spTree>
    <p:extLst>
      <p:ext uri="{BB962C8B-B14F-4D97-AF65-F5344CB8AC3E}">
        <p14:creationId xmlns:p14="http://schemas.microsoft.com/office/powerpoint/2010/main" val="266607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Kaynak</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fontScale="85000" lnSpcReduction="20000"/>
          </a:bodyPr>
          <a:lstStyle/>
          <a:p>
            <a:pPr marL="0" indent="0" algn="just">
              <a:buNone/>
            </a:pPr>
            <a:r>
              <a:rPr lang="en-US" altLang="ko-KR" sz="2000" dirty="0">
                <a:solidFill>
                  <a:schemeClr val="tx1">
                    <a:lumMod val="50000"/>
                    <a:lumOff val="50000"/>
                  </a:schemeClr>
                </a:solidFill>
                <a:latin typeface="Arial" pitchFamily="34" charset="0"/>
                <a:cs typeface="Arial" pitchFamily="34" charset="0"/>
              </a:rPr>
              <a:t>"</a:t>
            </a:r>
            <a:r>
              <a:rPr lang="en-US" altLang="ko-KR" sz="2000" dirty="0" err="1">
                <a:solidFill>
                  <a:schemeClr val="tx1">
                    <a:lumMod val="50000"/>
                    <a:lumOff val="50000"/>
                  </a:schemeClr>
                </a:solidFill>
                <a:latin typeface="Arial" pitchFamily="34" charset="0"/>
                <a:cs typeface="Arial" pitchFamily="34" charset="0"/>
              </a:rPr>
              <a:t>Girişimci</a:t>
            </a:r>
            <a:r>
              <a:rPr lang="en-US" altLang="ko-KR" sz="2000" dirty="0">
                <a:solidFill>
                  <a:schemeClr val="tx1">
                    <a:lumMod val="50000"/>
                    <a:lumOff val="50000"/>
                  </a:schemeClr>
                </a:solidFill>
                <a:latin typeface="Arial" pitchFamily="34" charset="0"/>
                <a:cs typeface="Arial" pitchFamily="34" charset="0"/>
              </a:rPr>
              <a:t>" Güncel </a:t>
            </a:r>
            <a:r>
              <a:rPr lang="en-US" altLang="ko-KR" sz="2000" dirty="0" err="1">
                <a:solidFill>
                  <a:schemeClr val="tx1">
                    <a:lumMod val="50000"/>
                    <a:lumOff val="50000"/>
                  </a:schemeClr>
                </a:solidFill>
                <a:latin typeface="Arial" pitchFamily="34" charset="0"/>
                <a:cs typeface="Arial" pitchFamily="34" charset="0"/>
              </a:rPr>
              <a:t>Türkçe</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Sözlük</a:t>
            </a:r>
            <a:r>
              <a:rPr lang="en-US" altLang="ko-KR" sz="2000" dirty="0">
                <a:solidFill>
                  <a:schemeClr val="tx1">
                    <a:lumMod val="50000"/>
                    <a:lumOff val="50000"/>
                  </a:schemeClr>
                </a:solidFill>
                <a:latin typeface="Arial" pitchFamily="34" charset="0"/>
                <a:cs typeface="Arial" pitchFamily="34" charset="0"/>
              </a:rPr>
              <a:t>. Türk </a:t>
            </a:r>
            <a:r>
              <a:rPr lang="en-US" altLang="ko-KR" sz="2000" dirty="0" err="1">
                <a:solidFill>
                  <a:schemeClr val="tx1">
                    <a:lumMod val="50000"/>
                    <a:lumOff val="50000"/>
                  </a:schemeClr>
                </a:solidFill>
                <a:latin typeface="Arial" pitchFamily="34" charset="0"/>
                <a:cs typeface="Arial" pitchFamily="34" charset="0"/>
              </a:rPr>
              <a:t>Dil</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Kurumu</a:t>
            </a:r>
            <a:r>
              <a:rPr lang="en-US" altLang="ko-KR" sz="2000" dirty="0">
                <a:solidFill>
                  <a:schemeClr val="tx1">
                    <a:lumMod val="50000"/>
                    <a:lumOff val="50000"/>
                  </a:schemeClr>
                </a:solidFill>
                <a:latin typeface="Arial" pitchFamily="34" charset="0"/>
                <a:cs typeface="Arial" pitchFamily="34" charset="0"/>
              </a:rPr>
              <a:t>. Erişim tarihi: .29.03.2009</a:t>
            </a:r>
          </a:p>
          <a:p>
            <a:pPr marL="0" indent="0" algn="just">
              <a:buNone/>
            </a:pPr>
            <a:r>
              <a:rPr lang="en-US" altLang="ko-KR" sz="2000" dirty="0" err="1">
                <a:solidFill>
                  <a:schemeClr val="tx1">
                    <a:lumMod val="50000"/>
                    <a:lumOff val="50000"/>
                  </a:schemeClr>
                </a:solidFill>
                <a:latin typeface="Arial" pitchFamily="34" charset="0"/>
                <a:cs typeface="Arial" pitchFamily="34" charset="0"/>
              </a:rPr>
              <a:t>Karalar</a:t>
            </a:r>
            <a:r>
              <a:rPr lang="en-US" altLang="ko-KR" sz="2000" dirty="0">
                <a:solidFill>
                  <a:schemeClr val="tx1">
                    <a:lumMod val="50000"/>
                    <a:lumOff val="50000"/>
                  </a:schemeClr>
                </a:solidFill>
                <a:latin typeface="Arial" pitchFamily="34" charset="0"/>
                <a:cs typeface="Arial" pitchFamily="34" charset="0"/>
              </a:rPr>
              <a:t>, Rıdvan.(2001). </a:t>
            </a:r>
            <a:r>
              <a:rPr lang="en-US" altLang="ko-KR" sz="2000" dirty="0" err="1">
                <a:solidFill>
                  <a:schemeClr val="tx1">
                    <a:lumMod val="50000"/>
                    <a:lumOff val="50000"/>
                  </a:schemeClr>
                </a:solidFill>
                <a:latin typeface="Arial" pitchFamily="34" charset="0"/>
                <a:cs typeface="Arial" pitchFamily="34" charset="0"/>
              </a:rPr>
              <a:t>Genel</a:t>
            </a:r>
            <a:r>
              <a:rPr lang="en-US" altLang="ko-KR" sz="2000" dirty="0">
                <a:solidFill>
                  <a:schemeClr val="tx1">
                    <a:lumMod val="50000"/>
                    <a:lumOff val="50000"/>
                  </a:schemeClr>
                </a:solidFill>
                <a:latin typeface="Arial" pitchFamily="34" charset="0"/>
                <a:cs typeface="Arial" pitchFamily="34" charset="0"/>
              </a:rPr>
              <a:t> İşletme. Eskişehir: </a:t>
            </a:r>
            <a:r>
              <a:rPr lang="en-US" altLang="ko-KR" sz="2000" dirty="0" err="1">
                <a:solidFill>
                  <a:schemeClr val="tx1">
                    <a:lumMod val="50000"/>
                    <a:lumOff val="50000"/>
                  </a:schemeClr>
                </a:solidFill>
                <a:latin typeface="Arial" pitchFamily="34" charset="0"/>
                <a:cs typeface="Arial" pitchFamily="34" charset="0"/>
              </a:rPr>
              <a:t>Anadolu</a:t>
            </a:r>
            <a:r>
              <a:rPr lang="en-US" altLang="ko-KR" sz="2000" dirty="0">
                <a:solidFill>
                  <a:schemeClr val="tx1">
                    <a:lumMod val="50000"/>
                    <a:lumOff val="50000"/>
                  </a:schemeClr>
                </a:solidFill>
                <a:latin typeface="Arial" pitchFamily="34" charset="0"/>
                <a:cs typeface="Arial" pitchFamily="34" charset="0"/>
              </a:rPr>
              <a:t> Üniversitesi. s. 5. ISBN 975-06-0016-9 </a:t>
            </a:r>
            <a:endParaRPr lang="tr-TR" altLang="ko-KR" sz="2000" dirty="0">
              <a:solidFill>
                <a:schemeClr val="tx1">
                  <a:lumMod val="50000"/>
                  <a:lumOff val="50000"/>
                </a:schemeClr>
              </a:solidFill>
              <a:latin typeface="Arial" pitchFamily="34" charset="0"/>
              <a:cs typeface="Arial" pitchFamily="34" charset="0"/>
            </a:endParaRPr>
          </a:p>
          <a:p>
            <a:pPr marL="0" indent="0" algn="just">
              <a:buNone/>
            </a:pPr>
            <a:r>
              <a:rPr lang="tr-TR" altLang="ko-KR" sz="2000" dirty="0">
                <a:solidFill>
                  <a:schemeClr val="tx1">
                    <a:lumMod val="50000"/>
                    <a:lumOff val="50000"/>
                  </a:schemeClr>
                </a:solidFill>
                <a:latin typeface="Arial" pitchFamily="34" charset="0"/>
                <a:cs typeface="Arial" pitchFamily="34" charset="0"/>
              </a:rPr>
              <a:t>Kahraman, B., Girişimcilik</a:t>
            </a:r>
          </a:p>
          <a:p>
            <a:pPr marL="0" indent="0" algn="just">
              <a:buNone/>
            </a:pPr>
            <a:r>
              <a:rPr lang="en-US" altLang="ko-KR" sz="2000" dirty="0">
                <a:solidFill>
                  <a:schemeClr val="tx1">
                    <a:lumMod val="50000"/>
                    <a:lumOff val="50000"/>
                  </a:schemeClr>
                </a:solidFill>
                <a:latin typeface="Arial" pitchFamily="34" charset="0"/>
                <a:cs typeface="Arial" pitchFamily="34" charset="0"/>
                <a:hlinkClick r:id="rId2"/>
              </a:rPr>
              <a:t>http://kisi.deu.edu.tr//bayram.kahraman/Girisimcilik_2_Isletme_Turleri.pdf</a:t>
            </a:r>
            <a:r>
              <a:rPr lang="tr-TR" altLang="ko-KR" sz="2000" dirty="0">
                <a:solidFill>
                  <a:schemeClr val="tx1">
                    <a:lumMod val="50000"/>
                    <a:lumOff val="50000"/>
                  </a:schemeClr>
                </a:solidFill>
                <a:latin typeface="Arial" pitchFamily="34" charset="0"/>
                <a:cs typeface="Arial" pitchFamily="34" charset="0"/>
              </a:rPr>
              <a:t> </a:t>
            </a:r>
          </a:p>
          <a:p>
            <a:pPr marL="0" indent="0" algn="just">
              <a:buNone/>
            </a:pPr>
            <a:r>
              <a:rPr lang="en-US" altLang="ko-KR" sz="2000" dirty="0">
                <a:solidFill>
                  <a:schemeClr val="tx1">
                    <a:lumMod val="50000"/>
                    <a:lumOff val="50000"/>
                  </a:schemeClr>
                </a:solidFill>
                <a:latin typeface="Arial" pitchFamily="34" charset="0"/>
                <a:cs typeface="Arial" pitchFamily="34" charset="0"/>
              </a:rPr>
              <a:t>David Held vd., Global Transformations: Politics, Economics and Culture, Stanford University Press, Londra, 1999.</a:t>
            </a:r>
            <a:endParaRPr lang="tr-TR" altLang="ko-KR" sz="2000" dirty="0">
              <a:solidFill>
                <a:schemeClr val="tx1">
                  <a:lumMod val="50000"/>
                  <a:lumOff val="50000"/>
                </a:schemeClr>
              </a:solidFill>
              <a:latin typeface="Arial" pitchFamily="34" charset="0"/>
              <a:cs typeface="Arial" pitchFamily="34" charset="0"/>
            </a:endParaRPr>
          </a:p>
          <a:p>
            <a:pPr marL="0" indent="0" algn="just">
              <a:buNone/>
            </a:pP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Taslak</a:t>
            </a:r>
            <a:r>
              <a:rPr lang="en-US" altLang="ko-KR" sz="2000" dirty="0">
                <a:solidFill>
                  <a:schemeClr val="tx1">
                    <a:lumMod val="50000"/>
                    <a:lumOff val="50000"/>
                  </a:schemeClr>
                </a:solidFill>
                <a:latin typeface="Arial" pitchFamily="34" charset="0"/>
                <a:cs typeface="Arial" pitchFamily="34" charset="0"/>
              </a:rPr>
              <a:t>, S., Kara, M. (2009). İşletme </a:t>
            </a:r>
            <a:r>
              <a:rPr lang="en-US" altLang="ko-KR" sz="2000" dirty="0" err="1">
                <a:solidFill>
                  <a:schemeClr val="tx1">
                    <a:lumMod val="50000"/>
                    <a:lumOff val="50000"/>
                  </a:schemeClr>
                </a:solidFill>
                <a:latin typeface="Arial" pitchFamily="34" charset="0"/>
                <a:cs typeface="Arial" pitchFamily="34" charset="0"/>
              </a:rPr>
              <a:t>Bilimine</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Giriş</a:t>
            </a:r>
            <a:r>
              <a:rPr lang="en-US" altLang="ko-KR" sz="2000" dirty="0">
                <a:solidFill>
                  <a:schemeClr val="tx1">
                    <a:lumMod val="50000"/>
                    <a:lumOff val="50000"/>
                  </a:schemeClr>
                </a:solidFill>
                <a:latin typeface="Arial" pitchFamily="34" charset="0"/>
                <a:cs typeface="Arial" pitchFamily="34" charset="0"/>
              </a:rPr>
              <a:t>. Trabzon: </a:t>
            </a:r>
            <a:r>
              <a:rPr lang="en-US" altLang="ko-KR" sz="2000" dirty="0" err="1">
                <a:solidFill>
                  <a:schemeClr val="tx1">
                    <a:lumMod val="50000"/>
                    <a:lumOff val="50000"/>
                  </a:schemeClr>
                </a:solidFill>
                <a:latin typeface="Arial" pitchFamily="34" charset="0"/>
                <a:cs typeface="Arial" pitchFamily="34" charset="0"/>
              </a:rPr>
              <a:t>Murathan</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Yayıncılık</a:t>
            </a:r>
            <a:endParaRPr lang="en-US" altLang="ko-KR" sz="2000" dirty="0">
              <a:solidFill>
                <a:schemeClr val="tx1">
                  <a:lumMod val="50000"/>
                  <a:lumOff val="50000"/>
                </a:schemeClr>
              </a:solidFill>
              <a:latin typeface="Arial" pitchFamily="34" charset="0"/>
              <a:cs typeface="Arial" pitchFamily="34" charset="0"/>
            </a:endParaRPr>
          </a:p>
          <a:p>
            <a:pPr marL="0" indent="0" algn="just">
              <a:buNone/>
            </a:pPr>
            <a:r>
              <a:rPr lang="en-US" altLang="ko-KR" sz="2000" dirty="0" err="1">
                <a:solidFill>
                  <a:schemeClr val="tx1">
                    <a:lumMod val="50000"/>
                    <a:lumOff val="50000"/>
                  </a:schemeClr>
                </a:solidFill>
                <a:latin typeface="Arial" pitchFamily="34" charset="0"/>
                <a:cs typeface="Arial" pitchFamily="34" charset="0"/>
              </a:rPr>
              <a:t>Tutar</a:t>
            </a:r>
            <a:r>
              <a:rPr lang="en-US" altLang="ko-KR" sz="2000" dirty="0">
                <a:solidFill>
                  <a:schemeClr val="tx1">
                    <a:lumMod val="50000"/>
                    <a:lumOff val="50000"/>
                  </a:schemeClr>
                </a:solidFill>
                <a:latin typeface="Arial" pitchFamily="34" charset="0"/>
                <a:cs typeface="Arial" pitchFamily="34" charset="0"/>
              </a:rPr>
              <a:t>, H. (2013). </a:t>
            </a:r>
            <a:r>
              <a:rPr lang="en-US" altLang="ko-KR" sz="2000" dirty="0" err="1">
                <a:solidFill>
                  <a:schemeClr val="tx1">
                    <a:lumMod val="50000"/>
                    <a:lumOff val="50000"/>
                  </a:schemeClr>
                </a:solidFill>
                <a:latin typeface="Arial" pitchFamily="34" charset="0"/>
                <a:cs typeface="Arial" pitchFamily="34" charset="0"/>
              </a:rPr>
              <a:t>Meslek</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Yüksekokulları</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Programları</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için</a:t>
            </a:r>
            <a:r>
              <a:rPr lang="en-US" altLang="ko-KR" sz="2000" dirty="0">
                <a:solidFill>
                  <a:schemeClr val="tx1">
                    <a:lumMod val="50000"/>
                    <a:lumOff val="50000"/>
                  </a:schemeClr>
                </a:solidFill>
                <a:latin typeface="Arial" pitchFamily="34" charset="0"/>
                <a:cs typeface="Arial" pitchFamily="34" charset="0"/>
              </a:rPr>
              <a:t> İşletme Yönetimi. Ankara: </a:t>
            </a:r>
            <a:r>
              <a:rPr lang="en-US" altLang="ko-KR" sz="2000" dirty="0" err="1">
                <a:solidFill>
                  <a:schemeClr val="tx1">
                    <a:lumMod val="50000"/>
                    <a:lumOff val="50000"/>
                  </a:schemeClr>
                </a:solidFill>
                <a:latin typeface="Arial" pitchFamily="34" charset="0"/>
                <a:cs typeface="Arial" pitchFamily="34" charset="0"/>
              </a:rPr>
              <a:t>Seçkin</a:t>
            </a:r>
            <a:r>
              <a:rPr lang="en-US" altLang="ko-KR" sz="2000" dirty="0">
                <a:solidFill>
                  <a:schemeClr val="tx1">
                    <a:lumMod val="50000"/>
                    <a:lumOff val="50000"/>
                  </a:schemeClr>
                </a:solidFill>
                <a:latin typeface="Arial" pitchFamily="34" charset="0"/>
                <a:cs typeface="Arial" pitchFamily="34" charset="0"/>
              </a:rPr>
              <a:t> </a:t>
            </a:r>
            <a:r>
              <a:rPr lang="en-US" altLang="ko-KR" sz="2000" dirty="0" err="1">
                <a:solidFill>
                  <a:schemeClr val="tx1">
                    <a:lumMod val="50000"/>
                    <a:lumOff val="50000"/>
                  </a:schemeClr>
                </a:solidFill>
                <a:latin typeface="Arial" pitchFamily="34" charset="0"/>
                <a:cs typeface="Arial" pitchFamily="34" charset="0"/>
              </a:rPr>
              <a:t>Yayıncılık</a:t>
            </a:r>
            <a:r>
              <a:rPr lang="en-US" altLang="ko-KR" sz="2000" dirty="0">
                <a:solidFill>
                  <a:schemeClr val="tx1">
                    <a:lumMod val="50000"/>
                    <a:lumOff val="50000"/>
                  </a:schemeClr>
                </a:solidFill>
                <a:latin typeface="Arial" pitchFamily="34" charset="0"/>
                <a:cs typeface="Arial" pitchFamily="34" charset="0"/>
              </a:rPr>
              <a:t>﻿</a:t>
            </a:r>
            <a:endParaRPr lang="ko-KR" altLang="en-US"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1244541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1391</TotalTime>
  <Words>2473</Words>
  <Application>Microsoft Office PowerPoint</Application>
  <PresentationFormat>Ekran Gösterisi (16:9)</PresentationFormat>
  <Paragraphs>212</Paragraphs>
  <Slides>59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59</vt:i4>
      </vt:variant>
    </vt:vector>
  </HeadingPairs>
  <TitlesOfParts>
    <vt:vector size="63" baseType="lpstr">
      <vt:lpstr>맑은 고딕</vt:lpstr>
      <vt:lpstr>Arial</vt:lpstr>
      <vt:lpstr>Calibri</vt:lpstr>
      <vt:lpstr>Office Theme</vt:lpstr>
      <vt:lpstr>PowerPoint Sunusu</vt:lpstr>
      <vt:lpstr>İşletme Türleri</vt:lpstr>
      <vt:lpstr>Ekonomik Açıdan İşletme Türleri</vt:lpstr>
      <vt:lpstr>Sermaye Sahipliği Açısından İşletme Türleri</vt:lpstr>
      <vt:lpstr>Sermaye Sahipliği Açısından İşletme Türleri</vt:lpstr>
      <vt:lpstr>Sermaye Sahipliği Açısından İşletme Türleri</vt:lpstr>
      <vt:lpstr>Sermaye Sahipliği Açısından İşletme Türleri</vt:lpstr>
      <vt:lpstr>Sermaye Sahipliği Açısından İşletme Türleri</vt:lpstr>
      <vt:lpstr>Sermaye Sahipliği Açısından İşletme Türleri</vt:lpstr>
      <vt:lpstr>Sermaye Sahipliği Açısından İşletme Türleri</vt:lpstr>
      <vt:lpstr>Üretilen Mal ve Hizmet Türü Açısından</vt:lpstr>
      <vt:lpstr>Endüstri İşletmeleri</vt:lpstr>
      <vt:lpstr>Ticaret İşletmeleri</vt:lpstr>
      <vt:lpstr>Hizmet İşletmeleri</vt:lpstr>
      <vt:lpstr>Hizmet İşletmeleri</vt:lpstr>
      <vt:lpstr>Ölçekleri Açısından İşletme Türleri</vt:lpstr>
      <vt:lpstr>Ölçekleri Açısından İşletme Türleri</vt:lpstr>
      <vt:lpstr>KOBİ Kavramı</vt:lpstr>
      <vt:lpstr>Dünya Ekonomisi Açısından</vt:lpstr>
      <vt:lpstr>Dünya Ekonomisi Açısından</vt:lpstr>
      <vt:lpstr>Dünya Ekonomisi Açısından</vt:lpstr>
      <vt:lpstr>Dünya Ekonomisi Açısından</vt:lpstr>
      <vt:lpstr>Fortune Global 500 (2024)</vt:lpstr>
      <vt:lpstr>PowerPoint Sunusu</vt:lpstr>
      <vt:lpstr>PowerPoint Sunusu</vt:lpstr>
      <vt:lpstr>PowerPoint Sunusu</vt:lpstr>
      <vt:lpstr>Fortune Global 500 2023</vt:lpstr>
      <vt:lpstr>Fortune Global 500 2023</vt:lpstr>
      <vt:lpstr>Dünya Ekonomisi Açısından</vt:lpstr>
      <vt:lpstr>Ekonomik İşbirlikleri Açısından</vt:lpstr>
      <vt:lpstr> Centilmenlik anlaşmaları </vt:lpstr>
      <vt:lpstr>Konsorsiyumlar</vt:lpstr>
      <vt:lpstr>Karteller</vt:lpstr>
      <vt:lpstr>Karteller</vt:lpstr>
      <vt:lpstr>Tröstler</vt:lpstr>
      <vt:lpstr>Holdingler</vt:lpstr>
      <vt:lpstr>Birleşme Türleri</vt:lpstr>
      <vt:lpstr>Mergers</vt:lpstr>
      <vt:lpstr>Mergers</vt:lpstr>
      <vt:lpstr>PowerPoint Sunusu</vt:lpstr>
      <vt:lpstr>PowerPoint Sunusu</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Hukuki Açıdan</vt:lpstr>
      <vt:lpstr>Kaynak</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129</cp:revision>
  <dcterms:created xsi:type="dcterms:W3CDTF">2014-04-01T16:27:38Z</dcterms:created>
  <dcterms:modified xsi:type="dcterms:W3CDTF">2025-02-18T20:18:56Z</dcterms:modified>
</cp:coreProperties>
</file>