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3" r:id="rId3"/>
    <p:sldId id="264" r:id="rId4"/>
    <p:sldId id="313" r:id="rId5"/>
    <p:sldId id="311" r:id="rId6"/>
    <p:sldId id="270" r:id="rId7"/>
    <p:sldId id="271" r:id="rId8"/>
    <p:sldId id="273" r:id="rId9"/>
    <p:sldId id="274" r:id="rId10"/>
    <p:sldId id="315" r:id="rId11"/>
    <p:sldId id="316" r:id="rId12"/>
    <p:sldId id="317" r:id="rId13"/>
    <p:sldId id="314" r:id="rId14"/>
    <p:sldId id="319" r:id="rId15"/>
    <p:sldId id="320" r:id="rId16"/>
    <p:sldId id="262" r:id="rId17"/>
    <p:sldId id="265" r:id="rId18"/>
    <p:sldId id="267" r:id="rId19"/>
    <p:sldId id="321" r:id="rId20"/>
    <p:sldId id="322" r:id="rId21"/>
    <p:sldId id="275" r:id="rId22"/>
    <p:sldId id="277" r:id="rId23"/>
    <p:sldId id="278" r:id="rId24"/>
    <p:sldId id="282" r:id="rId25"/>
    <p:sldId id="283" r:id="rId26"/>
    <p:sldId id="284" r:id="rId27"/>
    <p:sldId id="279" r:id="rId28"/>
    <p:sldId id="280"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281" r:id="rId44"/>
    <p:sldId id="285" r:id="rId45"/>
    <p:sldId id="286" r:id="rId46"/>
    <p:sldId id="266" r:id="rId4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8" d="100"/>
          <a:sy n="128" d="100"/>
        </p:scale>
        <p:origin x="252" y="33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pPr/>
              <a:t>1/22/2025</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pPr/>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B8E1546C-86C9-425A-9F9B-C780AD799297}" type="slidenum">
              <a:rPr lang="en-US" smtClean="0"/>
              <a:pPr/>
              <a:t>7</a:t>
            </a:fld>
            <a:endParaRPr lang="en-US" dirty="0"/>
          </a:p>
        </p:txBody>
      </p:sp>
    </p:spTree>
    <p:extLst>
      <p:ext uri="{BB962C8B-B14F-4D97-AF65-F5344CB8AC3E}">
        <p14:creationId xmlns:p14="http://schemas.microsoft.com/office/powerpoint/2010/main" val="286840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2025-01-22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pPr/>
              <a:t>2025-01-22</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kisi.deu.edu.tr/bayram.kahraman/Girisimcilik_2_Isletme_Turleri.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800" y="2190750"/>
            <a:ext cx="5270276" cy="830997"/>
          </a:xfrm>
          <a:prstGeom prst="rect">
            <a:avLst/>
          </a:prstGeom>
          <a:noFill/>
        </p:spPr>
        <p:txBody>
          <a:bodyPr wrap="square">
            <a:spAutoFit/>
          </a:bodyPr>
          <a:lstStyle/>
          <a:p>
            <a:pPr algn="r" fontAlgn="auto">
              <a:spcBef>
                <a:spcPts val="0"/>
              </a:spcBef>
              <a:spcAft>
                <a:spcPts val="0"/>
              </a:spcAft>
              <a:defRPr/>
            </a:pPr>
            <a:r>
              <a:rPr lang="tr-TR" altLang="ko-KR" sz="2400" b="1" dirty="0">
                <a:solidFill>
                  <a:schemeClr val="tx1">
                    <a:lumMod val="75000"/>
                    <a:lumOff val="25000"/>
                  </a:schemeClr>
                </a:solidFill>
                <a:latin typeface="Arial" pitchFamily="34" charset="0"/>
                <a:cs typeface="Arial" pitchFamily="34" charset="0"/>
              </a:rPr>
              <a:t>1. Hafta: İşletme </a:t>
            </a:r>
            <a:r>
              <a:rPr lang="en-GB" altLang="ko-KR" sz="2400" b="1" dirty="0">
                <a:solidFill>
                  <a:schemeClr val="tx1">
                    <a:lumMod val="75000"/>
                    <a:lumOff val="25000"/>
                  </a:schemeClr>
                </a:solidFill>
                <a:latin typeface="Arial" pitchFamily="34" charset="0"/>
                <a:cs typeface="Arial" pitchFamily="34" charset="0"/>
              </a:rPr>
              <a:t>ve</a:t>
            </a:r>
            <a:endParaRPr lang="tr-TR" altLang="ko-KR" sz="2400" b="1" dirty="0">
              <a:solidFill>
                <a:schemeClr val="tx1">
                  <a:lumMod val="75000"/>
                  <a:lumOff val="25000"/>
                </a:schemeClr>
              </a:solidFill>
              <a:latin typeface="Arial" pitchFamily="34" charset="0"/>
              <a:cs typeface="Arial" pitchFamily="34" charset="0"/>
            </a:endParaRPr>
          </a:p>
          <a:p>
            <a:pPr marL="457200" indent="-457200" algn="r" fontAlgn="auto">
              <a:spcBef>
                <a:spcPts val="0"/>
              </a:spcBef>
              <a:spcAft>
                <a:spcPts val="0"/>
              </a:spcAft>
              <a:defRPr/>
            </a:pPr>
            <a:r>
              <a:rPr lang="en-GB" altLang="ko-KR" sz="2400" b="1" dirty="0">
                <a:solidFill>
                  <a:schemeClr val="tx1">
                    <a:lumMod val="75000"/>
                    <a:lumOff val="25000"/>
                  </a:schemeClr>
                </a:solidFill>
                <a:latin typeface="Arial" pitchFamily="34" charset="0"/>
                <a:cs typeface="Arial" pitchFamily="34" charset="0"/>
              </a:rPr>
              <a:t> </a:t>
            </a:r>
            <a:r>
              <a:rPr lang="tr-TR" altLang="ko-KR" sz="2400" b="1" dirty="0">
                <a:solidFill>
                  <a:schemeClr val="tx1">
                    <a:lumMod val="75000"/>
                    <a:lumOff val="25000"/>
                  </a:schemeClr>
                </a:solidFill>
                <a:latin typeface="Arial" pitchFamily="34" charset="0"/>
                <a:cs typeface="Arial" pitchFamily="34" charset="0"/>
              </a:rPr>
              <a:t>İşletme Çevresi</a:t>
            </a:r>
            <a:endParaRPr kumimoji="0" lang="en-US" altLang="ko-KR" sz="2400" b="1" dirty="0">
              <a:solidFill>
                <a:schemeClr val="tx1">
                  <a:lumMod val="75000"/>
                  <a:lumOff val="25000"/>
                </a:schemeClr>
              </a:solidFill>
              <a:latin typeface="Arial" pitchFamily="34" charset="0"/>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İşletme</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latin typeface="Arial" pitchFamily="34" charset="0"/>
                <a:cs typeface="Arial" pitchFamily="34" charset="0"/>
              </a:rPr>
              <a:t>En geniş tanımıyla işletme, insan ihtiyaçlarının karşılamak üzere bilgi, insan, teknoloji, finansal kaynak vb. güncel    üretim  faktörlerini  en  etkin  ve  verimli  bir  şekilde  kullanarak  öncelikle  uzun  dönemde  kâr,  süreklilik  ve  sosyal  sorumluluk  amaçlarını  yerine  getirmek,  ekonomik  mal  ve  hizmet üretmek için kurulmuş ekonomik birimlerdir.</a:t>
            </a:r>
            <a:endParaRPr lang="ko-KR" altLang="en-US" sz="2000" dirty="0">
              <a:latin typeface="Arial" pitchFamily="34" charset="0"/>
              <a:cs typeface="Arial"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4857" y="3670820"/>
            <a:ext cx="2960773" cy="109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9648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245269"/>
            <a:ext cx="2468166" cy="1715691"/>
          </a:xfrm>
        </p:spPr>
        <p:txBody>
          <a:bodyPr anchor="ctr">
            <a:normAutofit/>
          </a:bodyPr>
          <a:lstStyle/>
          <a:p>
            <a:r>
              <a:rPr lang="tr-TR" altLang="ko-KR" sz="2700" dirty="0"/>
              <a:t>İşletme</a:t>
            </a:r>
            <a:endParaRPr lang="ko-KR" altLang="en-US" sz="2700" dirty="0"/>
          </a:p>
        </p:txBody>
      </p:sp>
      <p:sp>
        <p:nvSpPr>
          <p:cNvPr id="4" name="Content Placeholder 3"/>
          <p:cNvSpPr>
            <a:spLocks noGrp="1"/>
          </p:cNvSpPr>
          <p:nvPr>
            <p:ph idx="1"/>
          </p:nvPr>
        </p:nvSpPr>
        <p:spPr>
          <a:xfrm>
            <a:off x="3167986" y="245269"/>
            <a:ext cx="5614060" cy="1715690"/>
          </a:xfrm>
        </p:spPr>
        <p:txBody>
          <a:bodyPr anchor="ctr">
            <a:normAutofit lnSpcReduction="10000"/>
          </a:bodyPr>
          <a:lstStyle/>
          <a:p>
            <a:pPr marL="0" indent="0">
              <a:buNone/>
            </a:pPr>
            <a:r>
              <a:rPr lang="tr-TR" altLang="ko-KR" sz="2000" dirty="0">
                <a:latin typeface="Arial" pitchFamily="34" charset="0"/>
                <a:cs typeface="Arial" pitchFamily="34" charset="0"/>
              </a:rPr>
              <a:t>İşletmelerin  bazı  temel  amaçları  vardır.   Bunlar;</a:t>
            </a:r>
          </a:p>
          <a:p>
            <a:r>
              <a:rPr lang="tr-TR" altLang="ko-KR" sz="2000" dirty="0">
                <a:latin typeface="Arial" pitchFamily="34" charset="0"/>
                <a:cs typeface="Arial" pitchFamily="34" charset="0"/>
              </a:rPr>
              <a:t>Kâr sağlama</a:t>
            </a:r>
          </a:p>
          <a:p>
            <a:r>
              <a:rPr lang="tr-TR" altLang="ko-KR" sz="2000" dirty="0">
                <a:latin typeface="Arial" pitchFamily="34" charset="0"/>
                <a:cs typeface="Arial" pitchFamily="34" charset="0"/>
              </a:rPr>
              <a:t>Sosyal sorumluluk üstlenme</a:t>
            </a:r>
          </a:p>
          <a:p>
            <a:pPr marL="0" indent="0">
              <a:buNone/>
            </a:pPr>
            <a:r>
              <a:rPr lang="tr-TR" altLang="ko-KR" sz="2000" dirty="0">
                <a:latin typeface="Arial" pitchFamily="34" charset="0"/>
                <a:cs typeface="Arial" pitchFamily="34" charset="0"/>
              </a:rPr>
              <a:t>•    Devamlılık sağlama</a:t>
            </a:r>
            <a:endParaRPr lang="ko-KR" altLang="en-US" sz="2000" dirty="0">
              <a:latin typeface="Arial" pitchFamily="34" charset="0"/>
              <a:cs typeface="Arial"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8713" r="-1" b="-1"/>
          <a:stretch/>
        </p:blipFill>
        <p:spPr bwMode="auto">
          <a:xfrm>
            <a:off x="-6876" y="2072363"/>
            <a:ext cx="9150876" cy="3069946"/>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673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F6100-3024-7C56-B4FF-2293CEC8E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21ABC-5CFE-C58E-92D3-EA3445E18750}"/>
              </a:ext>
            </a:extLst>
          </p:cNvPr>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İşletme</a:t>
            </a:r>
            <a:endParaRPr lang="ko-KR" altLang="en-US" sz="2400" dirty="0">
              <a:solidFill>
                <a:schemeClr val="tx1">
                  <a:lumMod val="75000"/>
                  <a:lumOff val="25000"/>
                </a:schemeClr>
              </a:solidFill>
            </a:endParaRPr>
          </a:p>
        </p:txBody>
      </p:sp>
      <p:sp>
        <p:nvSpPr>
          <p:cNvPr id="4" name="Content Placeholder 3">
            <a:extLst>
              <a:ext uri="{FF2B5EF4-FFF2-40B4-BE49-F238E27FC236}">
                <a16:creationId xmlns:a16="http://schemas.microsoft.com/office/drawing/2014/main" id="{D0FC263F-B57F-BB89-B05B-7E49E873A552}"/>
              </a:ext>
            </a:extLst>
          </p:cNvPr>
          <p:cNvSpPr>
            <a:spLocks noGrp="1"/>
          </p:cNvSpPr>
          <p:nvPr>
            <p:ph idx="1"/>
          </p:nvPr>
        </p:nvSpPr>
        <p:spPr>
          <a:xfrm>
            <a:off x="1763688" y="819150"/>
            <a:ext cx="6923112" cy="4038600"/>
          </a:xfrm>
        </p:spPr>
        <p:txBody>
          <a:bodyPr>
            <a:normAutofit lnSpcReduction="10000"/>
          </a:bodyPr>
          <a:lstStyle/>
          <a:p>
            <a:pPr marL="0" indent="0" algn="just">
              <a:buNone/>
            </a:pPr>
            <a:r>
              <a:rPr lang="tr-TR" sz="2000" noProof="0" dirty="0">
                <a:latin typeface="Arial" pitchFamily="34" charset="0"/>
                <a:cs typeface="Arial" pitchFamily="34" charset="0"/>
              </a:rPr>
              <a:t>Çoğu işletme, işletme sahiplerine bir getiri sağlamak için vardır ve kâr potansiyeli girişimcilik faaliyeti için temel bir         güdüdür. İşletmeler daha geniş bir toplumda kilit bir rol        oynamaktadır.   </a:t>
            </a:r>
          </a:p>
          <a:p>
            <a:pPr marL="0" indent="0" algn="just">
              <a:buNone/>
            </a:pPr>
            <a:r>
              <a:rPr lang="tr-TR" sz="2000" noProof="0" dirty="0">
                <a:latin typeface="Arial" pitchFamily="34" charset="0"/>
                <a:cs typeface="Arial" pitchFamily="34" charset="0"/>
              </a:rPr>
              <a:t>Özellikle de;</a:t>
            </a:r>
          </a:p>
          <a:p>
            <a:pPr algn="just"/>
            <a:r>
              <a:rPr lang="tr-TR" sz="2000" noProof="0" dirty="0">
                <a:latin typeface="Arial" pitchFamily="34" charset="0"/>
                <a:cs typeface="Arial" pitchFamily="34" charset="0"/>
              </a:rPr>
              <a:t>İstihdam yaratmak ve sürdürmek &amp; insanların becerilerini       geliştirmek</a:t>
            </a:r>
          </a:p>
          <a:p>
            <a:pPr algn="just"/>
            <a:r>
              <a:rPr lang="tr-TR" sz="2000" noProof="0" dirty="0">
                <a:latin typeface="Arial" pitchFamily="34" charset="0"/>
                <a:cs typeface="Arial" pitchFamily="34" charset="0"/>
              </a:rPr>
              <a:t>Araştırma ve geliştirme (AR-GE) ve yeni ürünler yoluyla            inovasyonu teşvik etmek</a:t>
            </a:r>
          </a:p>
          <a:p>
            <a:pPr algn="just"/>
            <a:r>
              <a:rPr lang="tr-TR" sz="2000" noProof="0" dirty="0">
                <a:latin typeface="Arial" pitchFamily="34" charset="0"/>
                <a:cs typeface="Arial" pitchFamily="34" charset="0"/>
              </a:rPr>
              <a:t>Ülkenin altyapısına katkıda bulunmak</a:t>
            </a:r>
          </a:p>
          <a:p>
            <a:pPr algn="just"/>
            <a:r>
              <a:rPr lang="tr-TR" sz="2000" noProof="0" dirty="0">
                <a:latin typeface="Arial" pitchFamily="34" charset="0"/>
                <a:cs typeface="Arial" pitchFamily="34" charset="0"/>
              </a:rPr>
              <a:t>Kazanılan karlar üzerinden vergi ödemek ve devlet        adına vergi toplamak</a:t>
            </a:r>
          </a:p>
          <a:p>
            <a:pPr algn="just"/>
            <a:r>
              <a:rPr lang="tr-TR" sz="2000" noProof="0" dirty="0">
                <a:latin typeface="Arial" pitchFamily="34" charset="0"/>
                <a:cs typeface="Arial" pitchFamily="34" charset="0"/>
              </a:rPr>
              <a:t>Yatırım getirisi sağlayarak zenginlik yaratmak</a:t>
            </a:r>
          </a:p>
        </p:txBody>
      </p:sp>
    </p:spTree>
    <p:extLst>
      <p:ext uri="{BB962C8B-B14F-4D97-AF65-F5344CB8AC3E}">
        <p14:creationId xmlns:p14="http://schemas.microsoft.com/office/powerpoint/2010/main" val="268839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Turistik İşletme Türleri</a:t>
            </a:r>
            <a:endParaRPr lang="ko-KR" altLang="en-US" sz="2400" dirty="0">
              <a:solidFill>
                <a:schemeClr val="tx1">
                  <a:lumMod val="75000"/>
                  <a:lumOff val="25000"/>
                </a:schemeClr>
              </a:solidFill>
            </a:endParaRPr>
          </a:p>
        </p:txBody>
      </p:sp>
      <p:pic>
        <p:nvPicPr>
          <p:cNvPr id="3" name="Resim 2">
            <a:extLst>
              <a:ext uri="{FF2B5EF4-FFF2-40B4-BE49-F238E27FC236}">
                <a16:creationId xmlns:a16="http://schemas.microsoft.com/office/drawing/2014/main" id="{083B4E41-6C94-44AA-8BE8-82A304F449A3}"/>
              </a:ext>
            </a:extLst>
          </p:cNvPr>
          <p:cNvPicPr>
            <a:picLocks noChangeAspect="1"/>
          </p:cNvPicPr>
          <p:nvPr/>
        </p:nvPicPr>
        <p:blipFill>
          <a:blip r:embed="rId2"/>
          <a:stretch>
            <a:fillRect/>
          </a:stretch>
        </p:blipFill>
        <p:spPr>
          <a:xfrm>
            <a:off x="2057400" y="876659"/>
            <a:ext cx="6410325" cy="3868820"/>
          </a:xfrm>
          <a:prstGeom prst="rect">
            <a:avLst/>
          </a:prstGeom>
        </p:spPr>
      </p:pic>
    </p:spTree>
    <p:extLst>
      <p:ext uri="{BB962C8B-B14F-4D97-AF65-F5344CB8AC3E}">
        <p14:creationId xmlns:p14="http://schemas.microsoft.com/office/powerpoint/2010/main" val="394673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4278"/>
            <a:ext cx="9143993" cy="12707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478321"/>
            <a:ext cx="7416372" cy="675098"/>
          </a:xfrm>
        </p:spPr>
        <p:txBody>
          <a:bodyPr anchor="t">
            <a:normAutofit/>
          </a:bodyPr>
          <a:lstStyle/>
          <a:p>
            <a:r>
              <a:rPr lang="tr-TR" altLang="ko-KR" sz="3000">
                <a:solidFill>
                  <a:schemeClr val="bg1"/>
                </a:solidFill>
              </a:rPr>
              <a:t>İhtiyaç</a:t>
            </a:r>
            <a:endParaRPr lang="ko-KR" altLang="en-US" sz="3000">
              <a:solidFill>
                <a:schemeClr val="bg1"/>
              </a:solidFill>
            </a:endParaRP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66480"/>
            <a:ext cx="9143992" cy="38770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1508068"/>
            <a:ext cx="342892" cy="342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866661" y="1663007"/>
            <a:ext cx="7410669" cy="2969714"/>
          </a:xfrm>
        </p:spPr>
        <p:txBody>
          <a:bodyPr>
            <a:normAutofit/>
          </a:bodyPr>
          <a:lstStyle/>
          <a:p>
            <a:pPr marL="0" indent="0">
              <a:buNone/>
            </a:pPr>
            <a:r>
              <a:rPr lang="tr-TR" altLang="ko-KR" sz="2000" dirty="0">
                <a:latin typeface="Arial" pitchFamily="34" charset="0"/>
                <a:cs typeface="Arial" pitchFamily="34" charset="0"/>
              </a:rPr>
              <a:t> İnsanlar, yaşamlarını sürdürebilmek ve mutlu bir yasam sürebilmek için çeşitli ihtiyaçlarını gidermek zorundadırlar. </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Bu nedenle ihtiyaç tatmin edildiğinde haz ve doyum, tatmin edilmediği zaman ise acı ve üzüntü veren bir duygudur.</a:t>
            </a:r>
            <a:endParaRPr lang="ko-KR" altLang="en-US" sz="2000" dirty="0">
              <a:latin typeface="Arial" pitchFamily="34" charset="0"/>
              <a:cs typeface="Arial" pitchFamily="34" charset="0"/>
            </a:endParaRPr>
          </a:p>
        </p:txBody>
      </p:sp>
    </p:spTree>
    <p:extLst>
      <p:ext uri="{BB962C8B-B14F-4D97-AF65-F5344CB8AC3E}">
        <p14:creationId xmlns:p14="http://schemas.microsoft.com/office/powerpoint/2010/main" val="3079340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solidFill>
                  <a:schemeClr val="tx1">
                    <a:lumMod val="50000"/>
                    <a:lumOff val="50000"/>
                  </a:schemeClr>
                </a:solidFill>
                <a:latin typeface="Arial" pitchFamily="34" charset="0"/>
                <a:cs typeface="Arial" pitchFamily="34" charset="0"/>
              </a:rPr>
              <a:t> </a:t>
            </a:r>
            <a:endParaRPr lang="ko-KR" altLang="en-US" sz="2000" dirty="0">
              <a:solidFill>
                <a:schemeClr val="tx1">
                  <a:lumMod val="50000"/>
                  <a:lumOff val="50000"/>
                </a:schemeClr>
              </a:solidFill>
              <a:latin typeface="Arial" pitchFamily="34" charset="0"/>
              <a:cs typeface="Arial" pitchFamily="34" charset="0"/>
            </a:endParaRPr>
          </a:p>
        </p:txBody>
      </p:sp>
      <p:pic>
        <p:nvPicPr>
          <p:cNvPr id="3" name="Resim 2">
            <a:extLst>
              <a:ext uri="{FF2B5EF4-FFF2-40B4-BE49-F238E27FC236}">
                <a16:creationId xmlns:a16="http://schemas.microsoft.com/office/drawing/2014/main" id="{B145B601-82B2-96E4-DAC3-97B752E86CFD}"/>
              </a:ext>
            </a:extLst>
          </p:cNvPr>
          <p:cNvPicPr>
            <a:picLocks noChangeAspect="1"/>
          </p:cNvPicPr>
          <p:nvPr/>
        </p:nvPicPr>
        <p:blipFill>
          <a:blip r:embed="rId3"/>
          <a:stretch>
            <a:fillRect/>
          </a:stretch>
        </p:blipFill>
        <p:spPr>
          <a:xfrm>
            <a:off x="1587993" y="0"/>
            <a:ext cx="7274501" cy="5143500"/>
          </a:xfrm>
          <a:prstGeom prst="rect">
            <a:avLst/>
          </a:prstGeom>
        </p:spPr>
      </p:pic>
    </p:spTree>
    <p:extLst>
      <p:ext uri="{BB962C8B-B14F-4D97-AF65-F5344CB8AC3E}">
        <p14:creationId xmlns:p14="http://schemas.microsoft.com/office/powerpoint/2010/main" val="1811484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4278"/>
            <a:ext cx="9143993" cy="12707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478321"/>
            <a:ext cx="7416372" cy="675098"/>
          </a:xfrm>
        </p:spPr>
        <p:txBody>
          <a:bodyPr anchor="t">
            <a:normAutofit/>
          </a:bodyPr>
          <a:lstStyle/>
          <a:p>
            <a:r>
              <a:rPr lang="tr-TR" altLang="ko-KR" sz="2800" dirty="0">
                <a:solidFill>
                  <a:schemeClr val="bg1"/>
                </a:solidFill>
              </a:rPr>
              <a:t>İhtiyaç / Fayda</a:t>
            </a:r>
            <a:endParaRPr lang="ko-KR" altLang="en-US" sz="2800" dirty="0">
              <a:solidFill>
                <a:schemeClr val="bg1"/>
              </a:solidFill>
            </a:endParaRP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66480"/>
            <a:ext cx="9143992" cy="38770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1508068"/>
            <a:ext cx="342892" cy="342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866661" y="1663007"/>
            <a:ext cx="7410669" cy="2969714"/>
          </a:xfrm>
        </p:spPr>
        <p:txBody>
          <a:bodyPr>
            <a:normAutofit/>
          </a:bodyPr>
          <a:lstStyle/>
          <a:p>
            <a:pPr marL="0" indent="0">
              <a:buNone/>
            </a:pPr>
            <a:r>
              <a:rPr lang="tr-TR" altLang="ko-KR" sz="2000" dirty="0">
                <a:latin typeface="Arial" pitchFamily="34" charset="0"/>
                <a:cs typeface="Arial" pitchFamily="34" charset="0"/>
              </a:rPr>
              <a:t>İhtiyaçlar, farkında olsalar da olmasalar da hedef pazarınızdaki insanların sahip olduğu eksikliklerdir. </a:t>
            </a:r>
          </a:p>
          <a:p>
            <a:pPr marL="0" indent="0">
              <a:buNone/>
            </a:pPr>
            <a:r>
              <a:rPr lang="tr-TR" altLang="ko-KR" sz="2000" dirty="0">
                <a:latin typeface="Arial" pitchFamily="34" charset="0"/>
                <a:cs typeface="Arial" pitchFamily="34" charset="0"/>
              </a:rPr>
              <a:t>Faydalar, insanların sahip olduğu eksiklikleri dolduracak bir ürün kullanmanın sonuçlarıdır. </a:t>
            </a:r>
          </a:p>
          <a:p>
            <a:pPr marL="0" indent="0">
              <a:buNone/>
            </a:pPr>
            <a:r>
              <a:rPr lang="tr-TR" altLang="ko-KR" sz="2000" dirty="0">
                <a:latin typeface="Arial" pitchFamily="34" charset="0"/>
                <a:cs typeface="Arial" pitchFamily="34" charset="0"/>
              </a:rPr>
              <a:t>Özellikler, kullanıcıların bu faydaları gerçekleştirmesini sağlayan bir ürünün yeterlilikleri veya özellikleridir.</a:t>
            </a:r>
            <a:endParaRPr lang="ko-KR" altLang="en-US" sz="2000" dirty="0">
              <a:latin typeface="Arial" pitchFamily="34" charset="0"/>
              <a:cs typeface="Arial" pitchFamily="34" charset="0"/>
            </a:endParaRPr>
          </a:p>
        </p:txBody>
      </p:sp>
    </p:spTree>
    <p:extLst>
      <p:ext uri="{BB962C8B-B14F-4D97-AF65-F5344CB8AC3E}">
        <p14:creationId xmlns:p14="http://schemas.microsoft.com/office/powerpoint/2010/main" val="1452582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9143993" cy="176900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478321"/>
            <a:ext cx="7416372" cy="1140283"/>
          </a:xfrm>
        </p:spPr>
        <p:txBody>
          <a:bodyPr anchor="ctr">
            <a:normAutofit/>
          </a:bodyPr>
          <a:lstStyle/>
          <a:p>
            <a:r>
              <a:rPr lang="tr-TR" altLang="ko-KR" sz="2800" dirty="0">
                <a:solidFill>
                  <a:schemeClr val="bg1"/>
                </a:solidFill>
              </a:rPr>
              <a:t>Fayda</a:t>
            </a: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9007"/>
            <a:ext cx="9143992" cy="34090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170272"/>
            <a:ext cx="342900" cy="342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866669" y="2325212"/>
            <a:ext cx="7417341" cy="2307509"/>
          </a:xfrm>
        </p:spPr>
        <p:txBody>
          <a:bodyPr>
            <a:normAutofit fontScale="92500" lnSpcReduction="20000"/>
          </a:bodyPr>
          <a:lstStyle/>
          <a:p>
            <a:pPr marL="0" indent="0">
              <a:buNone/>
            </a:pPr>
            <a:r>
              <a:rPr lang="tr-TR" altLang="ko-KR" sz="2000" dirty="0">
                <a:latin typeface="Arial" pitchFamily="34" charset="0"/>
                <a:cs typeface="Arial" pitchFamily="34" charset="0"/>
              </a:rPr>
              <a:t> Bir mal veya hizmetin insan ihtiyacını giderme hassası veya kalitesidir. Bir ihtiyacın tatmini bahis konusu olduğu için, iktisatta, ihtiyacı gideren bu mallar arasında sağlık ve moral yönünden bir ayırım gözetilmez.</a:t>
            </a:r>
          </a:p>
          <a:p>
            <a:pPr marL="0" indent="0">
              <a:buNone/>
            </a:pPr>
            <a:endParaRPr lang="tr-TR" altLang="ko-KR" sz="2000" dirty="0">
              <a:latin typeface="Arial" pitchFamily="34" charset="0"/>
              <a:cs typeface="Arial" pitchFamily="34" charset="0"/>
            </a:endParaRPr>
          </a:p>
          <a:p>
            <a:pPr marL="0" indent="0">
              <a:buNone/>
            </a:pPr>
            <a:r>
              <a:rPr lang="tr-TR" altLang="ko-KR" sz="2000" dirty="0">
                <a:latin typeface="Arial" pitchFamily="34" charset="0"/>
                <a:cs typeface="Arial" pitchFamily="34" charset="0"/>
              </a:rPr>
              <a:t> Diğer deyişle, açlığı gideren ekmek ve sağlık ihtiyacını karşılayan doktorun hizmeti ne kadar faydalı ise, insan sağlığına zararlı olduğu bilinen sigara da - bir arzuyu cevaplandırdığı için - aynı şekilde faydalı sayılır.</a:t>
            </a:r>
            <a:endParaRPr lang="ko-KR" altLang="en-US" sz="2000" dirty="0">
              <a:latin typeface="Arial" pitchFamily="34" charset="0"/>
              <a:cs typeface="Arial" pitchFamily="34" charset="0"/>
            </a:endParaRPr>
          </a:p>
        </p:txBody>
      </p:sp>
    </p:spTree>
    <p:extLst>
      <p:ext uri="{BB962C8B-B14F-4D97-AF65-F5344CB8AC3E}">
        <p14:creationId xmlns:p14="http://schemas.microsoft.com/office/powerpoint/2010/main" val="2104038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B814F4-A3FB-7143-5B32-4AC1897F117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51435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912400-B9AD-D0D7-BD83-DA7BA45581FB}"/>
              </a:ext>
            </a:extLst>
          </p:cNvPr>
          <p:cNvSpPr>
            <a:spLocks noGrp="1"/>
          </p:cNvSpPr>
          <p:nvPr>
            <p:ph type="title"/>
          </p:nvPr>
        </p:nvSpPr>
        <p:spPr>
          <a:xfrm>
            <a:off x="515125" y="865179"/>
            <a:ext cx="2400300" cy="3345872"/>
          </a:xfrm>
        </p:spPr>
        <p:txBody>
          <a:bodyPr>
            <a:normAutofit/>
          </a:bodyPr>
          <a:lstStyle/>
          <a:p>
            <a:r>
              <a:rPr lang="tr-TR" altLang="ko-KR" sz="2800" dirty="0">
                <a:solidFill>
                  <a:srgbClr val="FFFFFF"/>
                </a:solidFill>
              </a:rPr>
              <a:t>İhtiyaç ve İstek Nedir?</a:t>
            </a:r>
            <a:endParaRPr lang="ko-KR" altLang="en-US" sz="2800"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1841609"/>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3D50AC3B-9FEB-7F08-2178-C0706FB6DD19}"/>
              </a:ext>
            </a:extLst>
          </p:cNvPr>
          <p:cNvSpPr>
            <a:spLocks noGrp="1"/>
          </p:cNvSpPr>
          <p:nvPr>
            <p:ph idx="1"/>
          </p:nvPr>
        </p:nvSpPr>
        <p:spPr>
          <a:xfrm>
            <a:off x="3335481" y="443508"/>
            <a:ext cx="5179868" cy="4189214"/>
          </a:xfrm>
        </p:spPr>
        <p:txBody>
          <a:bodyPr anchor="ctr">
            <a:normAutofit/>
          </a:bodyPr>
          <a:lstStyle/>
          <a:p>
            <a:pPr marL="0" indent="0">
              <a:lnSpc>
                <a:spcPct val="90000"/>
              </a:lnSpc>
              <a:buNone/>
            </a:pPr>
            <a:r>
              <a:rPr lang="tr-TR" altLang="ko-KR" sz="1800">
                <a:latin typeface="Arial" pitchFamily="34" charset="0"/>
                <a:cs typeface="Arial" pitchFamily="34" charset="0"/>
              </a:rPr>
              <a:t>İnsan yaşamı, varoluşumuzun dokusunu oluşturan ihtiyaçlar ve isteklerin karşılıklı etkileşimiyle karmaşık bir şekilde örülmüştür. İhtiyaçlar, hayatta kalmak ve refah için temel gereklilikleri temsil eder ve yiyecek, su, barınak ve giyecek gibi temel unsurları kapsar. </a:t>
            </a:r>
          </a:p>
          <a:p>
            <a:pPr marL="0" indent="0">
              <a:lnSpc>
                <a:spcPct val="90000"/>
              </a:lnSpc>
              <a:buNone/>
            </a:pPr>
            <a:endParaRPr lang="tr-TR" altLang="ko-KR" sz="1800">
              <a:latin typeface="Arial" pitchFamily="34" charset="0"/>
              <a:cs typeface="Arial" pitchFamily="34" charset="0"/>
            </a:endParaRPr>
          </a:p>
          <a:p>
            <a:pPr marL="0" indent="0">
              <a:lnSpc>
                <a:spcPct val="90000"/>
              </a:lnSpc>
              <a:buNone/>
            </a:pPr>
            <a:r>
              <a:rPr lang="tr-TR" altLang="ko-KR" sz="1800">
                <a:latin typeface="Arial" pitchFamily="34" charset="0"/>
                <a:cs typeface="Arial" pitchFamily="34" charset="0"/>
              </a:rPr>
              <a:t>Bunlar kültürel sınırları aşan ve insan varlığının temelini oluşturan evrensel sabitlerdir. İhmal edilmeleri fiziksel sağlık ve genel istikrar için tehdit oluşturabileceğinden, İhtiyaçların ele alınması çok önemlidir. Öte yandan, istekler yaşamın gerekliliklerinin ötesine uzanır ve varoluşumuzun kalitesini artıran arzu ve tercihleri temsil eder.</a:t>
            </a:r>
            <a:endParaRPr lang="ko-KR" altLang="en-US" sz="1800">
              <a:latin typeface="Arial" pitchFamily="34" charset="0"/>
              <a:cs typeface="Arial" pitchFamily="34" charset="0"/>
            </a:endParaRPr>
          </a:p>
        </p:txBody>
      </p:sp>
    </p:spTree>
    <p:extLst>
      <p:ext uri="{BB962C8B-B14F-4D97-AF65-F5344CB8AC3E}">
        <p14:creationId xmlns:p14="http://schemas.microsoft.com/office/powerpoint/2010/main" val="126127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0625F9-86EC-9F16-01AA-323C364BF56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9335295-3361-8F14-43F8-721FF0A588B5}"/>
              </a:ext>
            </a:extLst>
          </p:cNvPr>
          <p:cNvSpPr>
            <a:spLocks noGrp="1"/>
          </p:cNvSpPr>
          <p:nvPr>
            <p:ph type="title"/>
          </p:nvPr>
        </p:nvSpPr>
        <p:spPr>
          <a:xfrm>
            <a:off x="628650" y="273843"/>
            <a:ext cx="7886700" cy="994173"/>
          </a:xfrm>
        </p:spPr>
        <p:txBody>
          <a:bodyPr>
            <a:normAutofit/>
          </a:bodyPr>
          <a:lstStyle/>
          <a:p>
            <a:r>
              <a:rPr lang="tr-TR" altLang="ko-KR" sz="2800" dirty="0"/>
              <a:t>İhtiyaçların Özellikleri</a:t>
            </a:r>
            <a:endParaRPr lang="ko-KR" altLang="en-US" sz="28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16783" y="1637417"/>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522D64B5-FA6E-BAEF-366F-08B8CE8D27A4}"/>
              </a:ext>
            </a:extLst>
          </p:cNvPr>
          <p:cNvSpPr>
            <a:spLocks noGrp="1"/>
          </p:cNvSpPr>
          <p:nvPr>
            <p:ph idx="1"/>
          </p:nvPr>
        </p:nvSpPr>
        <p:spPr>
          <a:xfrm>
            <a:off x="628650" y="1369218"/>
            <a:ext cx="7886700" cy="3263504"/>
          </a:xfrm>
        </p:spPr>
        <p:txBody>
          <a:bodyPr>
            <a:normAutofit lnSpcReduction="10000"/>
          </a:bodyPr>
          <a:lstStyle/>
          <a:p>
            <a:pPr marL="457200" indent="-457200">
              <a:lnSpc>
                <a:spcPct val="90000"/>
              </a:lnSpc>
              <a:buAutoNum type="arabicPeriod"/>
            </a:pPr>
            <a:r>
              <a:rPr lang="tr-TR" altLang="ko-KR" sz="1800" dirty="0">
                <a:latin typeface="Arial" pitchFamily="34" charset="0"/>
                <a:cs typeface="Arial" pitchFamily="34" charset="0"/>
              </a:rPr>
              <a:t>Temel Olma: İhtiyaçlar hayatta kalmak ve refah için temeldir. Gıda, su, barınma ve sağlık hizmetleri gibi temel insani gereksinimleri ele alırlar ve bunlar olmadan bireyler yaşamlarını sürdüremezler.</a:t>
            </a:r>
          </a:p>
          <a:p>
            <a:pPr marL="457200" indent="-457200">
              <a:lnSpc>
                <a:spcPct val="90000"/>
              </a:lnSpc>
              <a:buAutoNum type="arabicPeriod"/>
            </a:pPr>
            <a:r>
              <a:rPr lang="tr-TR" altLang="ko-KR" sz="1800" dirty="0">
                <a:latin typeface="Arial" pitchFamily="34" charset="0"/>
                <a:cs typeface="Arial" pitchFamily="34" charset="0"/>
              </a:rPr>
              <a:t>Evrensellik: Temel ihtiyaçlar kültürel, coğrafi veya sosyal farklılıkları aşarak tüm insanlar için ortaktır. Geçmişleri ne olursa olsun, insanlar ortak bir dizi temel gereksinimi paylaşırlar.</a:t>
            </a:r>
          </a:p>
          <a:p>
            <a:pPr marL="457200" indent="-457200">
              <a:lnSpc>
                <a:spcPct val="90000"/>
              </a:lnSpc>
              <a:buAutoNum type="arabicPeriod"/>
            </a:pPr>
            <a:r>
              <a:rPr lang="tr-TR" altLang="ko-KR" sz="1800" dirty="0">
                <a:latin typeface="Arial" pitchFamily="34" charset="0"/>
                <a:cs typeface="Arial" pitchFamily="34" charset="0"/>
              </a:rPr>
              <a:t>Öncelik: İhtiyaçlar isteklerden daha yüksek bir önceliğe sahiptir. Yaşamın sürdürülmesi ve temel düzeyde sağlık ve güvenliğin sağlanması için hayati önem taşıdıklarından, istekler ele alınmadan önce yerine getirilmelidirler</a:t>
            </a:r>
          </a:p>
          <a:p>
            <a:pPr marL="457200" indent="-457200">
              <a:lnSpc>
                <a:spcPct val="90000"/>
              </a:lnSpc>
              <a:buAutoNum type="arabicPeriod"/>
            </a:pPr>
            <a:r>
              <a:rPr lang="tr-TR" altLang="ko-KR" sz="1800" dirty="0">
                <a:latin typeface="Arial" pitchFamily="34" charset="0"/>
                <a:cs typeface="Arial" pitchFamily="34" charset="0"/>
              </a:rPr>
              <a:t>Sabitlik: İhtiyaçlar zaman içinde devam eder ve dış faktörlerden kolayca etkilenmez. İhtiyaçların temel doğası tutarlı kalır ve insan varlığı için istikrarlı bir temel sağlar.</a:t>
            </a:r>
            <a:endParaRPr lang="ko-KR" altLang="en-US" sz="1800" dirty="0">
              <a:latin typeface="Arial" pitchFamily="34" charset="0"/>
              <a:cs typeface="Arial" pitchFamily="34" charset="0"/>
            </a:endParaRPr>
          </a:p>
        </p:txBody>
      </p:sp>
    </p:spTree>
    <p:extLst>
      <p:ext uri="{BB962C8B-B14F-4D97-AF65-F5344CB8AC3E}">
        <p14:creationId xmlns:p14="http://schemas.microsoft.com/office/powerpoint/2010/main" val="2841122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D7CA4A-EEAA-BB01-262C-F5EF12C58F0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946B1A0-C329-5182-CA2E-0C52F73DE0A0}"/>
              </a:ext>
            </a:extLst>
          </p:cNvPr>
          <p:cNvSpPr>
            <a:spLocks noGrp="1"/>
          </p:cNvSpPr>
          <p:nvPr>
            <p:ph type="title"/>
          </p:nvPr>
        </p:nvSpPr>
        <p:spPr>
          <a:xfrm>
            <a:off x="628650" y="273843"/>
            <a:ext cx="7886700" cy="994173"/>
          </a:xfrm>
        </p:spPr>
        <p:txBody>
          <a:bodyPr>
            <a:normAutofit/>
          </a:bodyPr>
          <a:lstStyle/>
          <a:p>
            <a:r>
              <a:rPr lang="tr-TR" altLang="ko-KR" sz="2800" dirty="0"/>
              <a:t>İsteklerin Özellikleri</a:t>
            </a:r>
            <a:endParaRPr lang="ko-KR" altLang="en-US" sz="28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16783" y="1637417"/>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1F6148CD-B5F0-46F2-FFFF-FE07DA344041}"/>
              </a:ext>
            </a:extLst>
          </p:cNvPr>
          <p:cNvSpPr>
            <a:spLocks noGrp="1"/>
          </p:cNvSpPr>
          <p:nvPr>
            <p:ph idx="1"/>
          </p:nvPr>
        </p:nvSpPr>
        <p:spPr>
          <a:xfrm>
            <a:off x="628650" y="1369218"/>
            <a:ext cx="7886700" cy="3263504"/>
          </a:xfrm>
        </p:spPr>
        <p:txBody>
          <a:bodyPr>
            <a:normAutofit/>
          </a:bodyPr>
          <a:lstStyle/>
          <a:p>
            <a:pPr marL="457200" indent="-457200">
              <a:lnSpc>
                <a:spcPct val="90000"/>
              </a:lnSpc>
              <a:buAutoNum type="arabicPeriod"/>
            </a:pPr>
            <a:r>
              <a:rPr lang="tr-TR" altLang="ko-KR" sz="1800">
                <a:latin typeface="Arial" pitchFamily="34" charset="0"/>
                <a:cs typeface="Arial" pitchFamily="34" charset="0"/>
              </a:rPr>
              <a:t>Zorunlu değildir: İstekler, temel hayatta kalmanın ötesine geçen arzulardır. Kültürel, kişisel ve durumsal faktörler isteklerin çeşitliliğini etkileyerek onları öznel ve çeşitli hale getirir.</a:t>
            </a:r>
          </a:p>
          <a:p>
            <a:pPr marL="457200" indent="-457200">
              <a:lnSpc>
                <a:spcPct val="90000"/>
              </a:lnSpc>
              <a:buAutoNum type="arabicPeriod"/>
            </a:pPr>
            <a:r>
              <a:rPr lang="tr-TR" altLang="ko-KR" sz="1800">
                <a:latin typeface="Arial" pitchFamily="34" charset="0"/>
                <a:cs typeface="Arial" pitchFamily="34" charset="0"/>
              </a:rPr>
              <a:t>Çeşitlidir: İstekler bireyler ve toplumlar arasında önemli farklılıklar gösterebilir. Kültürel, kişisel ve durumsal faktörler isteklerin çeşitliliğini etkileyerek onları öznel ve çeşitli hale getirir.</a:t>
            </a:r>
          </a:p>
          <a:p>
            <a:pPr marL="457200" indent="-457200">
              <a:lnSpc>
                <a:spcPct val="90000"/>
              </a:lnSpc>
              <a:buAutoNum type="arabicPeriod"/>
            </a:pPr>
            <a:r>
              <a:rPr lang="tr-TR" altLang="ko-KR" sz="1800">
                <a:latin typeface="Arial" pitchFamily="34" charset="0"/>
                <a:cs typeface="Arial" pitchFamily="34" charset="0"/>
              </a:rPr>
              <a:t>Trendlerden Etkilenir: İstekler genellikle mevcut trendlerden, modadan ve toplumsal normlardan etkilenir. İnsan arzularının dinamik doğasını yansıtan dış faktörlere bağlı olarak hızla değişebilirler.</a:t>
            </a:r>
          </a:p>
          <a:p>
            <a:pPr marL="457200" indent="-457200">
              <a:lnSpc>
                <a:spcPct val="90000"/>
              </a:lnSpc>
              <a:buAutoNum type="arabicPeriod"/>
            </a:pPr>
            <a:r>
              <a:rPr lang="tr-TR" altLang="ko-KR" sz="1800">
                <a:latin typeface="Arial" pitchFamily="34" charset="0"/>
                <a:cs typeface="Arial" pitchFamily="34" charset="0"/>
              </a:rPr>
              <a:t>Özneldir: İsteklerin algılanması özneldir ve kişiden kişiye değişir. Bir bireyin istek olarak gördüğü şey bir başkası için bir gereklilik olabilir, bu da istekleri son derece bireyselleştirir.</a:t>
            </a:r>
            <a:endParaRPr lang="ko-KR" altLang="en-US" sz="1800">
              <a:latin typeface="Arial" pitchFamily="34" charset="0"/>
              <a:cs typeface="Arial" pitchFamily="34" charset="0"/>
            </a:endParaRPr>
          </a:p>
        </p:txBody>
      </p:sp>
    </p:spTree>
    <p:extLst>
      <p:ext uri="{BB962C8B-B14F-4D97-AF65-F5344CB8AC3E}">
        <p14:creationId xmlns:p14="http://schemas.microsoft.com/office/powerpoint/2010/main" val="63045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84E5E4-1845-541C-F24D-ECE5E5E4778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DAF3A0-0A7F-7A20-B253-182EE6E67CFF}"/>
              </a:ext>
            </a:extLst>
          </p:cNvPr>
          <p:cNvSpPr>
            <a:spLocks noGrp="1"/>
          </p:cNvSpPr>
          <p:nvPr>
            <p:ph type="title"/>
          </p:nvPr>
        </p:nvSpPr>
        <p:spPr>
          <a:xfrm>
            <a:off x="628650" y="273843"/>
            <a:ext cx="7886700" cy="994173"/>
          </a:xfrm>
        </p:spPr>
        <p:txBody>
          <a:bodyPr>
            <a:normAutofit/>
          </a:bodyPr>
          <a:lstStyle/>
          <a:p>
            <a:r>
              <a:rPr lang="tr-TR" altLang="ko-KR" sz="2800" dirty="0"/>
              <a:t>Tercih ve Fırsat Maliyeti</a:t>
            </a:r>
            <a:endParaRPr lang="ko-KR" altLang="en-US" sz="28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16783" y="1637417"/>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6AB15BBB-02A9-EF27-3BFA-300A93877298}"/>
              </a:ext>
            </a:extLst>
          </p:cNvPr>
          <p:cNvSpPr>
            <a:spLocks noGrp="1"/>
          </p:cNvSpPr>
          <p:nvPr>
            <p:ph idx="1"/>
          </p:nvPr>
        </p:nvSpPr>
        <p:spPr>
          <a:xfrm>
            <a:off x="628650" y="1369218"/>
            <a:ext cx="7886700" cy="3263504"/>
          </a:xfrm>
        </p:spPr>
        <p:txBody>
          <a:bodyPr>
            <a:normAutofit/>
          </a:bodyPr>
          <a:lstStyle/>
          <a:p>
            <a:pPr marL="0" indent="0">
              <a:lnSpc>
                <a:spcPct val="90000"/>
              </a:lnSpc>
              <a:buNone/>
            </a:pPr>
            <a:r>
              <a:rPr lang="tr-TR" altLang="ko-KR" sz="2500" dirty="0">
                <a:latin typeface="Arial" pitchFamily="34" charset="0"/>
                <a:cs typeface="Arial" pitchFamily="34" charset="0"/>
              </a:rPr>
              <a:t> </a:t>
            </a:r>
            <a:r>
              <a:rPr lang="tr-TR" altLang="ko-KR" sz="2000" dirty="0">
                <a:latin typeface="Arial" pitchFamily="34" charset="0"/>
                <a:cs typeface="Arial" pitchFamily="34" charset="0"/>
              </a:rPr>
              <a:t>Beğendiğimiz bir şeyi elde etmek istediğimizde ya da bir şey yapmak istediğimizde, alternatif başka bir şeye sahip olmaktan ya da başka bir şeyi yapmaktan vazgeçmemiz gerekir. </a:t>
            </a:r>
          </a:p>
          <a:p>
            <a:pPr marL="0" indent="0">
              <a:lnSpc>
                <a:spcPct val="90000"/>
              </a:lnSpc>
              <a:buNone/>
            </a:pPr>
            <a:endParaRPr lang="tr-TR" altLang="ko-KR" sz="2000" dirty="0">
              <a:latin typeface="Arial" pitchFamily="34" charset="0"/>
              <a:cs typeface="Arial" pitchFamily="34" charset="0"/>
            </a:endParaRPr>
          </a:p>
          <a:p>
            <a:pPr marL="0" indent="0">
              <a:lnSpc>
                <a:spcPct val="90000"/>
              </a:lnSpc>
              <a:buNone/>
            </a:pPr>
            <a:r>
              <a:rPr lang="tr-TR" altLang="ko-KR" sz="2000" dirty="0">
                <a:latin typeface="Arial" pitchFamily="34" charset="0"/>
                <a:cs typeface="Arial" pitchFamily="34" charset="0"/>
              </a:rPr>
              <a:t>Belirli bir tercih ya da davranış için vazgeçmek zorunda kaldığımız en değerli alternatif bu seçimin ya da davranışın fırsat maliyetidir. Alternatif maliyet olarak da adlandırılan fırsat maliyeti, kısaca bir kararı uygularken vazgeçilen karar şeklinde tanımlayabiliriz.</a:t>
            </a:r>
            <a:endParaRPr lang="ko-KR" altLang="en-US" sz="2000" dirty="0">
              <a:latin typeface="Arial" pitchFamily="34" charset="0"/>
              <a:cs typeface="Arial" pitchFamily="34" charset="0"/>
            </a:endParaRPr>
          </a:p>
        </p:txBody>
      </p:sp>
    </p:spTree>
    <p:extLst>
      <p:ext uri="{BB962C8B-B14F-4D97-AF65-F5344CB8AC3E}">
        <p14:creationId xmlns:p14="http://schemas.microsoft.com/office/powerpoint/2010/main" val="3987332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8BB6E7-E9FE-1C65-AEA7-8A0DA3C50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ED08BF-D60D-E816-04D8-CCFE87912C37}"/>
              </a:ext>
            </a:extLst>
          </p:cNvPr>
          <p:cNvSpPr>
            <a:spLocks noGrp="1"/>
          </p:cNvSpPr>
          <p:nvPr>
            <p:ph type="title"/>
          </p:nvPr>
        </p:nvSpPr>
        <p:spPr>
          <a:xfrm>
            <a:off x="360759" y="2814636"/>
            <a:ext cx="2468166" cy="1839516"/>
          </a:xfrm>
        </p:spPr>
        <p:txBody>
          <a:bodyPr anchor="ctr">
            <a:normAutofit/>
          </a:bodyPr>
          <a:lstStyle/>
          <a:p>
            <a:r>
              <a:rPr lang="tr-TR" altLang="ko-KR" sz="2700"/>
              <a:t>Rekabet</a:t>
            </a:r>
            <a:endParaRPr lang="ko-KR" altLang="en-US" sz="2700"/>
          </a:p>
        </p:txBody>
      </p:sp>
      <p:pic>
        <p:nvPicPr>
          <p:cNvPr id="3" name="Resim 2">
            <a:extLst>
              <a:ext uri="{FF2B5EF4-FFF2-40B4-BE49-F238E27FC236}">
                <a16:creationId xmlns:a16="http://schemas.microsoft.com/office/drawing/2014/main" id="{332724FE-702B-A695-1AB9-D3F6BE12910D}"/>
              </a:ext>
            </a:extLst>
          </p:cNvPr>
          <p:cNvPicPr>
            <a:picLocks noChangeAspect="1"/>
          </p:cNvPicPr>
          <p:nvPr/>
        </p:nvPicPr>
        <p:blipFill>
          <a:blip r:embed="rId2"/>
          <a:srcRect t="18818" b="23211"/>
          <a:stretch/>
        </p:blipFill>
        <p:spPr>
          <a:xfrm>
            <a:off x="20" y="10"/>
            <a:ext cx="9143980" cy="2782949"/>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a:extLst>
              <a:ext uri="{FF2B5EF4-FFF2-40B4-BE49-F238E27FC236}">
                <a16:creationId xmlns:a16="http://schemas.microsoft.com/office/drawing/2014/main" id="{EFD9A6F6-292E-D33B-851D-7515898BB056}"/>
              </a:ext>
            </a:extLst>
          </p:cNvPr>
          <p:cNvSpPr>
            <a:spLocks noGrp="1"/>
          </p:cNvSpPr>
          <p:nvPr>
            <p:ph idx="1"/>
          </p:nvPr>
        </p:nvSpPr>
        <p:spPr>
          <a:xfrm>
            <a:off x="3167986" y="2814637"/>
            <a:ext cx="5614060" cy="1839515"/>
          </a:xfrm>
        </p:spPr>
        <p:txBody>
          <a:bodyPr anchor="ctr">
            <a:normAutofit/>
          </a:bodyPr>
          <a:lstStyle/>
          <a:p>
            <a:pPr marL="0" indent="0">
              <a:buNone/>
            </a:pPr>
            <a:r>
              <a:rPr lang="tr-TR" sz="1800" noProof="0" dirty="0">
                <a:latin typeface="Arial" pitchFamily="34" charset="0"/>
                <a:cs typeface="Arial" pitchFamily="34" charset="0"/>
              </a:rPr>
              <a:t> Ticarette rekabet, benzer ürünler satan ve/veya aynı hedef kitleyi hedefleyen şirketler arasında daha fazla satış yapmak, geliri artırmak ve diğerlerine kıyasla daha fazla pazar payı elde etmek için yapılan mücadele veya yarıştır.</a:t>
            </a:r>
          </a:p>
        </p:txBody>
      </p:sp>
    </p:spTree>
    <p:extLst>
      <p:ext uri="{BB962C8B-B14F-4D97-AF65-F5344CB8AC3E}">
        <p14:creationId xmlns:p14="http://schemas.microsoft.com/office/powerpoint/2010/main" val="101174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40EC43-7BA4-441A-C096-D6E19E46E95B}"/>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473511" y="367870"/>
            <a:ext cx="2240924"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282508-8856-0728-E86F-3E6D65AEB09C}"/>
              </a:ext>
            </a:extLst>
          </p:cNvPr>
          <p:cNvSpPr>
            <a:spLocks noGrp="1"/>
          </p:cNvSpPr>
          <p:nvPr>
            <p:ph type="title"/>
          </p:nvPr>
        </p:nvSpPr>
        <p:spPr>
          <a:xfrm>
            <a:off x="4421221" y="359619"/>
            <a:ext cx="4094129" cy="994173"/>
          </a:xfrm>
        </p:spPr>
        <p:txBody>
          <a:bodyPr>
            <a:normAutofit/>
          </a:bodyPr>
          <a:lstStyle/>
          <a:p>
            <a:r>
              <a:rPr lang="tr-TR" altLang="ko-KR" sz="2800" dirty="0"/>
              <a:t>Rekabet Türleri</a:t>
            </a:r>
            <a:endParaRPr lang="ko-KR" altLang="en-US" sz="2800" dirty="0"/>
          </a:p>
        </p:txBody>
      </p:sp>
      <p:sp>
        <p:nvSpPr>
          <p:cNvPr id="21" name="Freeform: Shape 2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14800"/>
            <a:ext cx="2004647" cy="10287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Resim 4">
            <a:extLst>
              <a:ext uri="{FF2B5EF4-FFF2-40B4-BE49-F238E27FC236}">
                <a16:creationId xmlns:a16="http://schemas.microsoft.com/office/drawing/2014/main" id="{0E7E0157-D95B-CF7A-1B97-9419F82E63D8}"/>
              </a:ext>
            </a:extLst>
          </p:cNvPr>
          <p:cNvPicPr>
            <a:picLocks noChangeAspect="1"/>
          </p:cNvPicPr>
          <p:nvPr/>
        </p:nvPicPr>
        <p:blipFill>
          <a:blip r:embed="rId2"/>
          <a:stretch>
            <a:fillRect/>
          </a:stretch>
        </p:blipFill>
        <p:spPr>
          <a:xfrm>
            <a:off x="527386" y="1007699"/>
            <a:ext cx="3583036" cy="300079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 name="Content Placeholder 3">
            <a:extLst>
              <a:ext uri="{FF2B5EF4-FFF2-40B4-BE49-F238E27FC236}">
                <a16:creationId xmlns:a16="http://schemas.microsoft.com/office/drawing/2014/main" id="{109E6A0D-B7FA-553E-3BE8-D7CB73037E1F}"/>
              </a:ext>
            </a:extLst>
          </p:cNvPr>
          <p:cNvSpPr>
            <a:spLocks noGrp="1"/>
          </p:cNvSpPr>
          <p:nvPr>
            <p:ph idx="1"/>
          </p:nvPr>
        </p:nvSpPr>
        <p:spPr>
          <a:xfrm>
            <a:off x="4421221" y="1488332"/>
            <a:ext cx="4570379" cy="3445618"/>
          </a:xfrm>
        </p:spPr>
        <p:txBody>
          <a:bodyPr>
            <a:normAutofit/>
          </a:bodyPr>
          <a:lstStyle/>
          <a:p>
            <a:pPr marL="0" indent="0">
              <a:lnSpc>
                <a:spcPct val="90000"/>
              </a:lnSpc>
              <a:buNone/>
            </a:pPr>
            <a:r>
              <a:rPr lang="tr-TR" sz="1800" noProof="0" dirty="0">
                <a:latin typeface="Arial" pitchFamily="34" charset="0"/>
                <a:cs typeface="Arial" pitchFamily="34" charset="0"/>
              </a:rPr>
              <a:t> Doğrudan rakipler, aynı hedef kitleye aynı ürün veya hizmetleri satan markalar veya   işletmelerdir. </a:t>
            </a:r>
          </a:p>
          <a:p>
            <a:pPr marL="0" indent="0">
              <a:lnSpc>
                <a:spcPct val="90000"/>
              </a:lnSpc>
              <a:buNone/>
            </a:pPr>
            <a:r>
              <a:rPr lang="tr-TR" sz="1800" noProof="0" dirty="0">
                <a:latin typeface="Arial" pitchFamily="34" charset="0"/>
                <a:cs typeface="Arial" pitchFamily="34" charset="0"/>
              </a:rPr>
              <a:t>Dolaylı rakipler ise aynı olmayan ancak     aynı tüketici ihtiyaçlarını karşılayan ürün    veya hizmetler sunar.  Dolaylı rakiplere      harika bir örnek olarak iki farklı tarzda         restoran verilebilir. </a:t>
            </a:r>
          </a:p>
          <a:p>
            <a:pPr marL="0" indent="0">
              <a:lnSpc>
                <a:spcPct val="90000"/>
              </a:lnSpc>
              <a:buNone/>
            </a:pPr>
            <a:r>
              <a:rPr lang="tr-TR" sz="1800" noProof="0" dirty="0">
                <a:latin typeface="Arial" pitchFamily="34" charset="0"/>
                <a:cs typeface="Arial" pitchFamily="34" charset="0"/>
              </a:rPr>
              <a:t>İkame rakipler, hedef kitlelerinin                  ihtiyaçlarını daha iyi karşılayan yeni ürün   veya hizmetler üreterek mevcut kuruluşların yerini tamamen alma </a:t>
            </a:r>
            <a:r>
              <a:rPr lang="tr-TR" sz="1800" dirty="0">
                <a:latin typeface="Arial" pitchFamily="34" charset="0"/>
                <a:cs typeface="Arial" pitchFamily="34" charset="0"/>
              </a:rPr>
              <a:t> </a:t>
            </a:r>
            <a:r>
              <a:rPr lang="tr-TR" sz="1800" noProof="0" dirty="0">
                <a:latin typeface="Arial" pitchFamily="34" charset="0"/>
                <a:cs typeface="Arial" pitchFamily="34" charset="0"/>
              </a:rPr>
              <a:t>yeteneğine sahip marka ve işletmelerdir.</a:t>
            </a:r>
          </a:p>
        </p:txBody>
      </p:sp>
    </p:spTree>
    <p:extLst>
      <p:ext uri="{BB962C8B-B14F-4D97-AF65-F5344CB8AC3E}">
        <p14:creationId xmlns:p14="http://schemas.microsoft.com/office/powerpoint/2010/main" val="494323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Ekonomik Döngü</a:t>
            </a:r>
            <a:endParaRPr lang="ko-KR" altLang="en-US" sz="2400" dirty="0">
              <a:solidFill>
                <a:schemeClr val="tx1">
                  <a:lumMod val="75000"/>
                  <a:lumOff val="25000"/>
                </a:schemeClr>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627534"/>
            <a:ext cx="5423522" cy="4071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57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Girişimci</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“Entrepreneur” terimi 1800'lerin başında Fransız ekonomi filozofu Jean-Baptiste Say tarafından ortaya atılmıştır. Girişimci, yeni bir iş kuran, risklerin çoğunu üstlenen ve ödüllerin çoğundan yararlanan bir bireydir. Girişimci genellikle bir yenilikçi, yeni fikirlerin, malların, hizmetlerin ve iş veya prosedürlerin kaynağı olarak görülür.</a:t>
            </a:r>
          </a:p>
          <a:p>
            <a:pPr marL="0" indent="0">
              <a:buNone/>
            </a:pPr>
            <a:r>
              <a:rPr lang="tr-TR" altLang="ko-KR" sz="1700">
                <a:latin typeface="Arial" pitchFamily="34" charset="0"/>
                <a:cs typeface="Arial" pitchFamily="34" charset="0"/>
              </a:rPr>
              <a:t>Girişimciler, ihtiyaçları öngörmek ve iyi yeni fikirleri pazara sunmak için gerekli beceri ve inisiyatifi kullanarak her kapitalist ekonomide kilit bir rol oynarlar. Bir girişimin risklerini üstlenerek başarılı olduğunu kanıtlayan girişimciler, kâr ve sürekli büyüme fırsatlarıyla ödüllendirilir. Başarısız olanlar ise mali kayıplarla karşı karşıya kalır ve piyasadan çıkabilirler.</a:t>
            </a:r>
          </a:p>
        </p:txBody>
      </p:sp>
    </p:spTree>
    <p:extLst>
      <p:ext uri="{BB962C8B-B14F-4D97-AF65-F5344CB8AC3E}">
        <p14:creationId xmlns:p14="http://schemas.microsoft.com/office/powerpoint/2010/main" val="2225009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473511" y="367870"/>
            <a:ext cx="2240924"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4421221" y="359619"/>
            <a:ext cx="4094129" cy="994173"/>
          </a:xfrm>
        </p:spPr>
        <p:txBody>
          <a:bodyPr>
            <a:normAutofit/>
          </a:bodyPr>
          <a:lstStyle/>
          <a:p>
            <a:pPr>
              <a:lnSpc>
                <a:spcPct val="90000"/>
              </a:lnSpc>
            </a:pPr>
            <a:r>
              <a:rPr lang="tr-TR" altLang="ko-KR" sz="3100"/>
              <a:t>Girişimcinin Özellikleri</a:t>
            </a:r>
            <a:endParaRPr lang="ko-KR" altLang="en-US" sz="3100"/>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14800"/>
            <a:ext cx="2004647" cy="10287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Top 5 Takeaways On The Importance of Entrepreneurship - DCID"/>
          <p:cNvPicPr>
            <a:picLocks noChangeAspect="1" noChangeArrowheads="1"/>
          </p:cNvPicPr>
          <p:nvPr/>
        </p:nvPicPr>
        <p:blipFill>
          <a:blip r:embed="rId2" cstate="print"/>
          <a:stretch>
            <a:fillRect/>
          </a:stretch>
        </p:blipFill>
        <p:spPr bwMode="auto">
          <a:xfrm>
            <a:off x="527386" y="1388397"/>
            <a:ext cx="3583036" cy="223939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4" name="Content Placeholder 3"/>
          <p:cNvSpPr>
            <a:spLocks noGrp="1"/>
          </p:cNvSpPr>
          <p:nvPr>
            <p:ph idx="1"/>
          </p:nvPr>
        </p:nvSpPr>
        <p:spPr>
          <a:xfrm>
            <a:off x="4421221" y="1488332"/>
            <a:ext cx="4094129" cy="3144390"/>
          </a:xfrm>
        </p:spPr>
        <p:txBody>
          <a:bodyPr>
            <a:normAutofit/>
          </a:bodyPr>
          <a:lstStyle/>
          <a:p>
            <a:pPr>
              <a:lnSpc>
                <a:spcPct val="90000"/>
              </a:lnSpc>
            </a:pPr>
            <a:r>
              <a:rPr lang="tr-TR" altLang="ko-KR" sz="1800" dirty="0">
                <a:latin typeface="Arial" pitchFamily="34" charset="0"/>
                <a:cs typeface="Arial" pitchFamily="34" charset="0"/>
              </a:rPr>
              <a:t>Motivasyon ve Tutku</a:t>
            </a:r>
          </a:p>
          <a:p>
            <a:pPr>
              <a:lnSpc>
                <a:spcPct val="90000"/>
              </a:lnSpc>
            </a:pPr>
            <a:r>
              <a:rPr lang="tr-TR" altLang="ko-KR" sz="1800" dirty="0">
                <a:latin typeface="Arial" pitchFamily="34" charset="0"/>
                <a:cs typeface="Arial" pitchFamily="34" charset="0"/>
              </a:rPr>
              <a:t>Sabır</a:t>
            </a:r>
          </a:p>
          <a:p>
            <a:pPr>
              <a:lnSpc>
                <a:spcPct val="90000"/>
              </a:lnSpc>
            </a:pPr>
            <a:r>
              <a:rPr lang="tr-TR" altLang="ko-KR" sz="1800" dirty="0">
                <a:latin typeface="Arial" pitchFamily="34" charset="0"/>
                <a:cs typeface="Arial" pitchFamily="34" charset="0"/>
              </a:rPr>
              <a:t>Çok Yönlülük</a:t>
            </a:r>
          </a:p>
          <a:p>
            <a:pPr>
              <a:lnSpc>
                <a:spcPct val="90000"/>
              </a:lnSpc>
            </a:pPr>
            <a:r>
              <a:rPr lang="tr-TR" altLang="ko-KR" sz="1800" dirty="0">
                <a:latin typeface="Arial" pitchFamily="34" charset="0"/>
                <a:cs typeface="Arial" pitchFamily="34" charset="0"/>
              </a:rPr>
              <a:t>Esneklik ve Açık Görüşlülük</a:t>
            </a:r>
          </a:p>
          <a:p>
            <a:pPr>
              <a:lnSpc>
                <a:spcPct val="90000"/>
              </a:lnSpc>
            </a:pPr>
            <a:r>
              <a:rPr lang="tr-TR" altLang="ko-KR" sz="1800" dirty="0">
                <a:latin typeface="Arial" pitchFamily="34" charset="0"/>
                <a:cs typeface="Arial" pitchFamily="34" charset="0"/>
              </a:rPr>
              <a:t>Yenilikçi ve Yaratıcı Olma</a:t>
            </a:r>
          </a:p>
          <a:p>
            <a:pPr>
              <a:lnSpc>
                <a:spcPct val="90000"/>
              </a:lnSpc>
            </a:pPr>
            <a:r>
              <a:rPr lang="tr-TR" altLang="ko-KR" sz="1800" dirty="0">
                <a:latin typeface="Arial" pitchFamily="34" charset="0"/>
                <a:cs typeface="Arial" pitchFamily="34" charset="0"/>
              </a:rPr>
              <a:t>Risk Alma Toleransı</a:t>
            </a:r>
          </a:p>
          <a:p>
            <a:pPr>
              <a:lnSpc>
                <a:spcPct val="90000"/>
              </a:lnSpc>
            </a:pPr>
            <a:r>
              <a:rPr lang="tr-TR" altLang="ko-KR" sz="1800" dirty="0">
                <a:latin typeface="Arial" pitchFamily="34" charset="0"/>
                <a:cs typeface="Arial" pitchFamily="34" charset="0"/>
              </a:rPr>
              <a:t>Vizyon Sahibi Olma</a:t>
            </a:r>
          </a:p>
          <a:p>
            <a:pPr>
              <a:lnSpc>
                <a:spcPct val="90000"/>
              </a:lnSpc>
            </a:pPr>
            <a:r>
              <a:rPr lang="tr-TR" altLang="ko-KR" sz="1800" dirty="0">
                <a:latin typeface="Arial" pitchFamily="34" charset="0"/>
                <a:cs typeface="Arial" pitchFamily="34" charset="0"/>
              </a:rPr>
              <a:t>Kararlılık</a:t>
            </a:r>
          </a:p>
          <a:p>
            <a:pPr>
              <a:lnSpc>
                <a:spcPct val="90000"/>
              </a:lnSpc>
            </a:pPr>
            <a:r>
              <a:rPr lang="tr-TR" altLang="ko-KR" sz="1800" dirty="0">
                <a:latin typeface="Arial" pitchFamily="34" charset="0"/>
                <a:cs typeface="Arial" pitchFamily="34" charset="0"/>
              </a:rPr>
              <a:t>Sürekli Öğrenme Eğilimi (Yılmama)</a:t>
            </a:r>
          </a:p>
        </p:txBody>
      </p:sp>
    </p:spTree>
    <p:extLst>
      <p:ext uri="{BB962C8B-B14F-4D97-AF65-F5344CB8AC3E}">
        <p14:creationId xmlns:p14="http://schemas.microsoft.com/office/powerpoint/2010/main" val="4127421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8EE103-B594-3D1B-0342-1C58126CF3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796CD9-382C-A73C-93A6-3DCDC733A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1C180F82-D07B-E5A1-5304-D7E365938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473511" y="367870"/>
            <a:ext cx="2240924"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22FEA8-A21F-2770-716D-2FD7FF9D3DE7}"/>
              </a:ext>
            </a:extLst>
          </p:cNvPr>
          <p:cNvSpPr>
            <a:spLocks noGrp="1"/>
          </p:cNvSpPr>
          <p:nvPr>
            <p:ph type="title"/>
          </p:nvPr>
        </p:nvSpPr>
        <p:spPr>
          <a:xfrm>
            <a:off x="4421221" y="359619"/>
            <a:ext cx="4189379" cy="994173"/>
          </a:xfrm>
        </p:spPr>
        <p:txBody>
          <a:bodyPr>
            <a:normAutofit/>
          </a:bodyPr>
          <a:lstStyle/>
          <a:p>
            <a:pPr>
              <a:lnSpc>
                <a:spcPct val="90000"/>
              </a:lnSpc>
            </a:pPr>
            <a:r>
              <a:rPr lang="tr-TR" altLang="ko-KR" sz="3100" dirty="0"/>
              <a:t>Girişimci vs. Yönetici</a:t>
            </a:r>
            <a:endParaRPr lang="ko-KR" altLang="en-US" sz="3100" dirty="0"/>
          </a:p>
        </p:txBody>
      </p:sp>
      <p:sp>
        <p:nvSpPr>
          <p:cNvPr id="14" name="Freeform: Shape 13">
            <a:extLst>
              <a:ext uri="{FF2B5EF4-FFF2-40B4-BE49-F238E27FC236}">
                <a16:creationId xmlns:a16="http://schemas.microsoft.com/office/drawing/2014/main" id="{70E4D5B9-2B4E-DBDD-46C5-ACF0F742D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14800"/>
            <a:ext cx="2004647" cy="10287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Top 5 Takeaways On The Importance of Entrepreneurship - DCID">
            <a:extLst>
              <a:ext uri="{FF2B5EF4-FFF2-40B4-BE49-F238E27FC236}">
                <a16:creationId xmlns:a16="http://schemas.microsoft.com/office/drawing/2014/main" id="{09ADF156-A16F-0223-58E7-67B2119747D9}"/>
              </a:ext>
            </a:extLst>
          </p:cNvPr>
          <p:cNvPicPr>
            <a:picLocks noChangeAspect="1" noChangeArrowheads="1"/>
          </p:cNvPicPr>
          <p:nvPr/>
        </p:nvPicPr>
        <p:blipFill>
          <a:blip r:embed="rId2" cstate="print"/>
          <a:stretch>
            <a:fillRect/>
          </a:stretch>
        </p:blipFill>
        <p:spPr bwMode="auto">
          <a:xfrm>
            <a:off x="1079024" y="37788"/>
            <a:ext cx="2749214" cy="164622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4" name="Content Placeholder 3">
            <a:extLst>
              <a:ext uri="{FF2B5EF4-FFF2-40B4-BE49-F238E27FC236}">
                <a16:creationId xmlns:a16="http://schemas.microsoft.com/office/drawing/2014/main" id="{1B4C3084-92A2-BD46-89BD-9954BA268D8A}"/>
              </a:ext>
            </a:extLst>
          </p:cNvPr>
          <p:cNvSpPr>
            <a:spLocks noGrp="1"/>
          </p:cNvSpPr>
          <p:nvPr>
            <p:ph idx="1"/>
          </p:nvPr>
        </p:nvSpPr>
        <p:spPr>
          <a:xfrm>
            <a:off x="376150" y="1841562"/>
            <a:ext cx="8134351" cy="3144390"/>
          </a:xfrm>
        </p:spPr>
        <p:txBody>
          <a:bodyPr>
            <a:normAutofit/>
          </a:bodyPr>
          <a:lstStyle/>
          <a:p>
            <a:pPr>
              <a:lnSpc>
                <a:spcPct val="90000"/>
              </a:lnSpc>
            </a:pPr>
            <a:r>
              <a:rPr lang="tr-TR" altLang="ko-KR" sz="1800" dirty="0">
                <a:latin typeface="Arial" pitchFamily="34" charset="0"/>
                <a:cs typeface="Arial" pitchFamily="34" charset="0"/>
              </a:rPr>
              <a:t>Girişimci, bir iş fikrinin peşinden gitmek için risk alabilecek beceri, fikir ve cesarete sahip kişidir. Yönetici ise bir kuruluşun işlevlerini ve operasyonlarını yöneten kişidir. Bir girişimci ve bir yönetici arasındaki önemli fark, bir kuruluştaki rolleridir.</a:t>
            </a:r>
          </a:p>
          <a:p>
            <a:pPr>
              <a:lnSpc>
                <a:spcPct val="90000"/>
              </a:lnSpc>
            </a:pPr>
            <a:r>
              <a:rPr lang="tr-TR" altLang="ko-KR" sz="1800" dirty="0">
                <a:latin typeface="Arial" pitchFamily="34" charset="0"/>
                <a:cs typeface="Arial" pitchFamily="34" charset="0"/>
              </a:rPr>
              <a:t>Bir girişimci bir şirketin sahibiyken, bir yönetici şirket çalışanıdır. Girişimci, işletme için finansal riskler alan bir risk alıcıdır. Bir yönetici risk almaz ve işletmenin statükosunu korumaya çalışır.</a:t>
            </a:r>
          </a:p>
        </p:txBody>
      </p:sp>
    </p:spTree>
    <p:extLst>
      <p:ext uri="{BB962C8B-B14F-4D97-AF65-F5344CB8AC3E}">
        <p14:creationId xmlns:p14="http://schemas.microsoft.com/office/powerpoint/2010/main" val="439137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C7CA0E-7C00-DF5A-8A5B-5C50450EF79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254F52-9BA8-4991-B5D1-25CE86AC3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AA4BCF86-02C8-ED10-03AD-42803E72D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473511" y="367870"/>
            <a:ext cx="2240924"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E18B46-1698-F3C2-C95A-6608C7D6E0FF}"/>
              </a:ext>
            </a:extLst>
          </p:cNvPr>
          <p:cNvSpPr>
            <a:spLocks noGrp="1"/>
          </p:cNvSpPr>
          <p:nvPr>
            <p:ph type="title"/>
          </p:nvPr>
        </p:nvSpPr>
        <p:spPr>
          <a:xfrm>
            <a:off x="4421221" y="359619"/>
            <a:ext cx="4189379" cy="994173"/>
          </a:xfrm>
        </p:spPr>
        <p:txBody>
          <a:bodyPr>
            <a:normAutofit/>
          </a:bodyPr>
          <a:lstStyle/>
          <a:p>
            <a:pPr>
              <a:lnSpc>
                <a:spcPct val="90000"/>
              </a:lnSpc>
            </a:pPr>
            <a:r>
              <a:rPr lang="tr-TR" altLang="ko-KR" sz="3100" dirty="0"/>
              <a:t>Girişimci vs. Yönetici</a:t>
            </a:r>
            <a:endParaRPr lang="ko-KR" altLang="en-US" sz="3100" dirty="0"/>
          </a:p>
        </p:txBody>
      </p:sp>
      <p:sp>
        <p:nvSpPr>
          <p:cNvPr id="14" name="Freeform: Shape 13">
            <a:extLst>
              <a:ext uri="{FF2B5EF4-FFF2-40B4-BE49-F238E27FC236}">
                <a16:creationId xmlns:a16="http://schemas.microsoft.com/office/drawing/2014/main" id="{907AEB9C-11B2-72F8-0AE9-B1268C1EE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114800"/>
            <a:ext cx="2004647" cy="10287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Top 5 Takeaways On The Importance of Entrepreneurship - DCID">
            <a:extLst>
              <a:ext uri="{FF2B5EF4-FFF2-40B4-BE49-F238E27FC236}">
                <a16:creationId xmlns:a16="http://schemas.microsoft.com/office/drawing/2014/main" id="{1C2EC19C-8C43-315E-F0B6-1FAAA8B8065B}"/>
              </a:ext>
            </a:extLst>
          </p:cNvPr>
          <p:cNvPicPr>
            <a:picLocks noChangeAspect="1" noChangeArrowheads="1"/>
          </p:cNvPicPr>
          <p:nvPr/>
        </p:nvPicPr>
        <p:blipFill>
          <a:blip r:embed="rId2" cstate="print"/>
          <a:stretch>
            <a:fillRect/>
          </a:stretch>
        </p:blipFill>
        <p:spPr bwMode="auto">
          <a:xfrm>
            <a:off x="1079024" y="37788"/>
            <a:ext cx="2749214" cy="164622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4" name="Content Placeholder 3">
            <a:extLst>
              <a:ext uri="{FF2B5EF4-FFF2-40B4-BE49-F238E27FC236}">
                <a16:creationId xmlns:a16="http://schemas.microsoft.com/office/drawing/2014/main" id="{D714B4CE-5716-C7E6-180B-D9D4837180F9}"/>
              </a:ext>
            </a:extLst>
          </p:cNvPr>
          <p:cNvSpPr>
            <a:spLocks noGrp="1"/>
          </p:cNvSpPr>
          <p:nvPr>
            <p:ph idx="1"/>
          </p:nvPr>
        </p:nvSpPr>
        <p:spPr>
          <a:xfrm>
            <a:off x="376150" y="1841562"/>
            <a:ext cx="8134351" cy="3144390"/>
          </a:xfrm>
        </p:spPr>
        <p:txBody>
          <a:bodyPr>
            <a:normAutofit/>
          </a:bodyPr>
          <a:lstStyle/>
          <a:p>
            <a:pPr>
              <a:lnSpc>
                <a:spcPct val="90000"/>
              </a:lnSpc>
            </a:pPr>
            <a:r>
              <a:rPr lang="tr-TR" altLang="ko-KR" sz="1800" dirty="0">
                <a:latin typeface="Arial" pitchFamily="34" charset="0"/>
                <a:cs typeface="Arial" pitchFamily="34" charset="0"/>
              </a:rPr>
              <a:t>Girişimci, bir iş fikrinin peşinden gitmek için risk alabilecek beceri, fikir ve cesarete sahip kişidir. Yönetici ise bir kuruluşun işlevlerini ve operasyonlarını yöneten kişidir. Bir girişimci ve bir yönetici arasındaki önemli fark, bir kuruluştaki rolleridir.</a:t>
            </a:r>
          </a:p>
          <a:p>
            <a:pPr>
              <a:lnSpc>
                <a:spcPct val="90000"/>
              </a:lnSpc>
            </a:pPr>
            <a:r>
              <a:rPr lang="tr-TR" altLang="ko-KR" sz="1800" dirty="0">
                <a:latin typeface="Arial" pitchFamily="34" charset="0"/>
                <a:cs typeface="Arial" pitchFamily="34" charset="0"/>
              </a:rPr>
              <a:t>Bir girişimci bir şirketin sahibiyken, bir yönetici şirket çalışanıdır. Girişimci, işletme için finansal riskler alan bir risk alıcıdır. Bir yönetici risk almaz ve işletmenin statükosunu korumaya çalışır.</a:t>
            </a:r>
          </a:p>
        </p:txBody>
      </p:sp>
    </p:spTree>
    <p:extLst>
      <p:ext uri="{BB962C8B-B14F-4D97-AF65-F5344CB8AC3E}">
        <p14:creationId xmlns:p14="http://schemas.microsoft.com/office/powerpoint/2010/main" val="372951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İşletmelerin Fonksiyonları</a:t>
            </a:r>
            <a:endParaRPr lang="ko-KR" altLang="en-US" sz="300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a:extLst>
              <a:ext uri="{FF2B5EF4-FFF2-40B4-BE49-F238E27FC236}">
                <a16:creationId xmlns:a16="http://schemas.microsoft.com/office/drawing/2014/main" id="{2DD378F5-4BA9-D4FC-A25A-D4E1B3BFB188}"/>
              </a:ext>
            </a:extLst>
          </p:cNvPr>
          <p:cNvSpPr>
            <a:spLocks noGrp="1"/>
          </p:cNvSpPr>
          <p:nvPr>
            <p:ph idx="1"/>
          </p:nvPr>
        </p:nvSpPr>
        <p:spPr>
          <a:xfrm>
            <a:off x="836676" y="1861457"/>
            <a:ext cx="7626096" cy="3072493"/>
          </a:xfrm>
        </p:spPr>
        <p:txBody>
          <a:bodyPr>
            <a:normAutofit lnSpcReduction="10000"/>
          </a:bodyPr>
          <a:lstStyle/>
          <a:p>
            <a:pPr>
              <a:lnSpc>
                <a:spcPct val="90000"/>
              </a:lnSpc>
            </a:pPr>
            <a:r>
              <a:rPr lang="tr-TR" sz="1900" noProof="0" dirty="0">
                <a:latin typeface="Arial" pitchFamily="34" charset="0"/>
                <a:cs typeface="Arial" pitchFamily="34" charset="0"/>
              </a:rPr>
              <a:t>Yönetim</a:t>
            </a:r>
          </a:p>
          <a:p>
            <a:pPr>
              <a:lnSpc>
                <a:spcPct val="90000"/>
              </a:lnSpc>
            </a:pPr>
            <a:r>
              <a:rPr lang="tr-TR" sz="1900" noProof="0" dirty="0">
                <a:latin typeface="Arial" pitchFamily="34" charset="0"/>
                <a:cs typeface="Arial" pitchFamily="34" charset="0"/>
              </a:rPr>
              <a:t>Satın Alma</a:t>
            </a:r>
          </a:p>
          <a:p>
            <a:pPr>
              <a:lnSpc>
                <a:spcPct val="90000"/>
              </a:lnSpc>
            </a:pPr>
            <a:r>
              <a:rPr lang="tr-TR" sz="1900" noProof="0" dirty="0">
                <a:latin typeface="Arial" pitchFamily="34" charset="0"/>
                <a:cs typeface="Arial" pitchFamily="34" charset="0"/>
              </a:rPr>
              <a:t>Üretim</a:t>
            </a:r>
          </a:p>
          <a:p>
            <a:pPr>
              <a:lnSpc>
                <a:spcPct val="90000"/>
              </a:lnSpc>
            </a:pPr>
            <a:r>
              <a:rPr lang="tr-TR" sz="1900" noProof="0" dirty="0">
                <a:latin typeface="Arial" pitchFamily="34" charset="0"/>
                <a:cs typeface="Arial" pitchFamily="34" charset="0"/>
              </a:rPr>
              <a:t>Pazarlama</a:t>
            </a:r>
          </a:p>
          <a:p>
            <a:pPr>
              <a:lnSpc>
                <a:spcPct val="90000"/>
              </a:lnSpc>
            </a:pPr>
            <a:r>
              <a:rPr lang="tr-TR" sz="1900" noProof="0" dirty="0">
                <a:latin typeface="Arial" pitchFamily="34" charset="0"/>
                <a:cs typeface="Arial" pitchFamily="34" charset="0"/>
              </a:rPr>
              <a:t>Finans</a:t>
            </a:r>
          </a:p>
          <a:p>
            <a:pPr>
              <a:lnSpc>
                <a:spcPct val="90000"/>
              </a:lnSpc>
            </a:pPr>
            <a:r>
              <a:rPr lang="tr-TR" sz="1900" noProof="0" dirty="0">
                <a:latin typeface="Arial" pitchFamily="34" charset="0"/>
                <a:cs typeface="Arial" pitchFamily="34" charset="0"/>
              </a:rPr>
              <a:t>İnsan Kaynakları</a:t>
            </a:r>
          </a:p>
          <a:p>
            <a:pPr>
              <a:lnSpc>
                <a:spcPct val="90000"/>
              </a:lnSpc>
            </a:pPr>
            <a:r>
              <a:rPr lang="tr-TR" sz="1900" noProof="0" dirty="0">
                <a:latin typeface="Arial" pitchFamily="34" charset="0"/>
                <a:cs typeface="Arial" pitchFamily="34" charset="0"/>
              </a:rPr>
              <a:t>Muhasebe</a:t>
            </a:r>
          </a:p>
          <a:p>
            <a:pPr>
              <a:lnSpc>
                <a:spcPct val="90000"/>
              </a:lnSpc>
            </a:pPr>
            <a:r>
              <a:rPr lang="tr-TR" sz="1900" noProof="0" dirty="0">
                <a:latin typeface="Arial" pitchFamily="34" charset="0"/>
                <a:cs typeface="Arial" pitchFamily="34" charset="0"/>
              </a:rPr>
              <a:t>Ar- </a:t>
            </a:r>
            <a:r>
              <a:rPr lang="tr-TR" sz="1900" noProof="0" dirty="0" err="1">
                <a:latin typeface="Arial" pitchFamily="34" charset="0"/>
                <a:cs typeface="Arial" pitchFamily="34" charset="0"/>
              </a:rPr>
              <a:t>Ge</a:t>
            </a:r>
            <a:endParaRPr lang="tr-TR" sz="1900" noProof="0" dirty="0">
              <a:latin typeface="Arial" pitchFamily="34" charset="0"/>
              <a:cs typeface="Arial" pitchFamily="34" charset="0"/>
            </a:endParaRPr>
          </a:p>
          <a:p>
            <a:pPr>
              <a:lnSpc>
                <a:spcPct val="90000"/>
              </a:lnSpc>
            </a:pPr>
            <a:r>
              <a:rPr lang="tr-TR" sz="1900" noProof="0" dirty="0">
                <a:latin typeface="Arial" pitchFamily="34" charset="0"/>
                <a:cs typeface="Arial" pitchFamily="34" charset="0"/>
              </a:rPr>
              <a:t>Halkla İlişkiler</a:t>
            </a:r>
          </a:p>
          <a:p>
            <a:pPr>
              <a:lnSpc>
                <a:spcPct val="90000"/>
              </a:lnSpc>
            </a:pPr>
            <a:r>
              <a:rPr lang="tr-TR" sz="1900" dirty="0">
                <a:latin typeface="Arial" pitchFamily="34" charset="0"/>
                <a:cs typeface="Arial" pitchFamily="34" charset="0"/>
              </a:rPr>
              <a:t>Teknoloji Adaptasyonu</a:t>
            </a:r>
            <a:endParaRPr lang="tr-TR" sz="1900" noProof="0" dirty="0">
              <a:latin typeface="Arial" pitchFamily="34" charset="0"/>
              <a:cs typeface="Arial" pitchFamily="34" charset="0"/>
            </a:endParaRPr>
          </a:p>
          <a:p>
            <a:pPr>
              <a:lnSpc>
                <a:spcPct val="90000"/>
              </a:lnSpc>
            </a:pPr>
            <a:endParaRPr lang="en-GB" sz="1600" dirty="0"/>
          </a:p>
        </p:txBody>
      </p:sp>
    </p:spTree>
    <p:extLst>
      <p:ext uri="{BB962C8B-B14F-4D97-AF65-F5344CB8AC3E}">
        <p14:creationId xmlns:p14="http://schemas.microsoft.com/office/powerpoint/2010/main" val="2648462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İşletme Çevresi</a:t>
            </a:r>
            <a:endParaRPr lang="ko-KR" altLang="en-US" sz="2400" dirty="0">
              <a:solidFill>
                <a:schemeClr val="tx1">
                  <a:lumMod val="75000"/>
                  <a:lumOff val="25000"/>
                </a:schemeClr>
              </a:solidFill>
            </a:endParaRPr>
          </a:p>
        </p:txBody>
      </p:sp>
      <p:pic>
        <p:nvPicPr>
          <p:cNvPr id="9" name="Resim 8">
            <a:extLst>
              <a:ext uri="{FF2B5EF4-FFF2-40B4-BE49-F238E27FC236}">
                <a16:creationId xmlns:a16="http://schemas.microsoft.com/office/drawing/2014/main" id="{07620764-DD42-54D5-513D-57D37FFE7376}"/>
              </a:ext>
            </a:extLst>
          </p:cNvPr>
          <p:cNvPicPr>
            <a:picLocks noChangeAspect="1"/>
          </p:cNvPicPr>
          <p:nvPr/>
        </p:nvPicPr>
        <p:blipFill>
          <a:blip r:embed="rId2"/>
          <a:stretch>
            <a:fillRect/>
          </a:stretch>
        </p:blipFill>
        <p:spPr>
          <a:xfrm>
            <a:off x="2178327" y="819150"/>
            <a:ext cx="6335009" cy="4201111"/>
          </a:xfrm>
          <a:prstGeom prst="rect">
            <a:avLst/>
          </a:prstGeom>
        </p:spPr>
      </p:pic>
    </p:spTree>
    <p:extLst>
      <p:ext uri="{BB962C8B-B14F-4D97-AF65-F5344CB8AC3E}">
        <p14:creationId xmlns:p14="http://schemas.microsoft.com/office/powerpoint/2010/main" val="2971724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Mikro (Yakın)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r>
              <a:rPr lang="tr-TR" altLang="ko-KR" sz="2000" dirty="0">
                <a:latin typeface="Arial" pitchFamily="34" charset="0"/>
                <a:cs typeface="Arial" pitchFamily="34" charset="0"/>
              </a:rPr>
              <a:t>Rakipler </a:t>
            </a:r>
          </a:p>
          <a:p>
            <a:r>
              <a:rPr lang="tr-TR" altLang="ko-KR" sz="2000" dirty="0">
                <a:latin typeface="Arial" pitchFamily="34" charset="0"/>
                <a:cs typeface="Arial" pitchFamily="34" charset="0"/>
              </a:rPr>
              <a:t>Müşteriler </a:t>
            </a:r>
          </a:p>
          <a:p>
            <a:r>
              <a:rPr lang="tr-TR" altLang="ko-KR" sz="2000" dirty="0">
                <a:latin typeface="Arial" pitchFamily="34" charset="0"/>
                <a:cs typeface="Arial" pitchFamily="34" charset="0"/>
              </a:rPr>
              <a:t>Tedarikçiler </a:t>
            </a:r>
          </a:p>
          <a:p>
            <a:r>
              <a:rPr lang="tr-TR" altLang="ko-KR" sz="2000" dirty="0">
                <a:latin typeface="Arial" pitchFamily="34" charset="0"/>
                <a:cs typeface="Arial" pitchFamily="34" charset="0"/>
              </a:rPr>
              <a:t>Hissedarlar </a:t>
            </a:r>
          </a:p>
          <a:p>
            <a:r>
              <a:rPr lang="tr-TR" altLang="ko-KR" sz="2000" dirty="0">
                <a:latin typeface="Arial" pitchFamily="34" charset="0"/>
                <a:cs typeface="Arial" pitchFamily="34" charset="0"/>
              </a:rPr>
              <a:t>Aracılar </a:t>
            </a:r>
          </a:p>
          <a:p>
            <a:r>
              <a:rPr lang="tr-TR" altLang="ko-KR" sz="2000" dirty="0">
                <a:latin typeface="Arial" pitchFamily="34" charset="0"/>
                <a:cs typeface="Arial" pitchFamily="34" charset="0"/>
              </a:rPr>
              <a:t>Yöneticiler ve Çalışanlar </a:t>
            </a:r>
          </a:p>
        </p:txBody>
      </p:sp>
    </p:spTree>
    <p:extLst>
      <p:ext uri="{BB962C8B-B14F-4D97-AF65-F5344CB8AC3E}">
        <p14:creationId xmlns:p14="http://schemas.microsoft.com/office/powerpoint/2010/main" val="4120988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Mikro (Yakın) Çevre</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b="1" dirty="0">
                <a:latin typeface="Arial" pitchFamily="34" charset="0"/>
                <a:cs typeface="Arial" pitchFamily="34" charset="0"/>
              </a:rPr>
              <a:t>Tüketiciler</a:t>
            </a:r>
            <a:r>
              <a:rPr lang="tr-TR" altLang="ko-KR" sz="2000" dirty="0">
                <a:latin typeface="Arial" pitchFamily="34" charset="0"/>
                <a:cs typeface="Arial" pitchFamily="34" charset="0"/>
              </a:rPr>
              <a:t>: Pazar, bir mal veya hizmeti satın almak isteyen ve satın alma gücü bulunan tüm kişi, grup ve örgütleri ifade eder. Pazar türleri tüketici pazarları, kullanıcı pazarları ve uluslar arası pazarlar olmak üzere üç grupta toplanır. Tüm bu pazarlarda yer alan mal veya hizmetlerini tüketen kişi veya gruplardan oluşan tüketicilerin özellikleri analiz edilmelidir ve tüm değişme ve gelişmeler sürekli gözden geçirilmelidir.</a:t>
            </a:r>
          </a:p>
        </p:txBody>
      </p:sp>
    </p:spTree>
    <p:extLst>
      <p:ext uri="{BB962C8B-B14F-4D97-AF65-F5344CB8AC3E}">
        <p14:creationId xmlns:p14="http://schemas.microsoft.com/office/powerpoint/2010/main" val="424811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Mikro (Yakın) Çevre</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b="1" dirty="0">
                <a:latin typeface="Arial" pitchFamily="34" charset="0"/>
                <a:cs typeface="Arial" pitchFamily="34" charset="0"/>
              </a:rPr>
              <a:t>Rakipler: </a:t>
            </a:r>
            <a:r>
              <a:rPr lang="tr-TR" altLang="ko-KR" sz="2000" dirty="0">
                <a:latin typeface="Arial" pitchFamily="34" charset="0"/>
                <a:cs typeface="Arial" pitchFamily="34" charset="0"/>
              </a:rPr>
              <a:t>Genel olarak rakiplerin analizi yapılırken aşağıdaki unsurlar göz önünde bulundurulur:</a:t>
            </a:r>
          </a:p>
          <a:p>
            <a:pPr algn="just"/>
            <a:r>
              <a:rPr lang="tr-TR" altLang="ko-KR" sz="2000" dirty="0">
                <a:latin typeface="Arial" pitchFamily="34" charset="0"/>
                <a:cs typeface="Arial" pitchFamily="34" charset="0"/>
              </a:rPr>
              <a:t>Rekabet yapısı ve rakiplerin analizi</a:t>
            </a:r>
          </a:p>
          <a:p>
            <a:pPr algn="just"/>
            <a:r>
              <a:rPr lang="tr-TR" altLang="ko-KR" sz="2000" dirty="0">
                <a:latin typeface="Arial" pitchFamily="34" charset="0"/>
                <a:cs typeface="Arial" pitchFamily="34" charset="0"/>
              </a:rPr>
              <a:t>Rekabet üstünlüğü</a:t>
            </a:r>
          </a:p>
          <a:p>
            <a:pPr algn="just"/>
            <a:r>
              <a:rPr lang="tr-TR" altLang="ko-KR" sz="2000" dirty="0">
                <a:latin typeface="Arial" pitchFamily="34" charset="0"/>
                <a:cs typeface="Arial" pitchFamily="34" charset="0"/>
              </a:rPr>
              <a:t>Stratejik gruplar</a:t>
            </a:r>
          </a:p>
          <a:p>
            <a:pPr algn="just"/>
            <a:r>
              <a:rPr lang="tr-TR" altLang="ko-KR" sz="2000" dirty="0">
                <a:latin typeface="Arial" pitchFamily="34" charset="0"/>
                <a:cs typeface="Arial" pitchFamily="34" charset="0"/>
              </a:rPr>
              <a:t>Pazar payı</a:t>
            </a:r>
          </a:p>
          <a:p>
            <a:pPr algn="just"/>
            <a:r>
              <a:rPr lang="tr-TR" altLang="ko-KR" sz="2000" dirty="0">
                <a:latin typeface="Arial" pitchFamily="34" charset="0"/>
                <a:cs typeface="Arial" pitchFamily="34" charset="0"/>
              </a:rPr>
              <a:t>Piyasaya giriş ve çıkış engelleri </a:t>
            </a:r>
          </a:p>
          <a:p>
            <a:pPr marL="0" indent="0" algn="just">
              <a:buNone/>
            </a:pPr>
            <a:r>
              <a:rPr lang="tr-TR" altLang="ko-KR" sz="2000" b="1" dirty="0">
                <a:latin typeface="Arial" pitchFamily="34" charset="0"/>
                <a:cs typeface="Arial" pitchFamily="34" charset="0"/>
              </a:rPr>
              <a:t>Satıcılar: </a:t>
            </a:r>
            <a:r>
              <a:rPr lang="tr-TR" altLang="ko-KR" sz="2000" dirty="0">
                <a:latin typeface="Arial" pitchFamily="34" charset="0"/>
                <a:cs typeface="Arial" pitchFamily="34" charset="0"/>
              </a:rPr>
              <a:t>İşletmeye hammadde, yarı mamul, enerji gibi her türlü girdiyi temin eden kişi veya örgütlerdir. </a:t>
            </a:r>
          </a:p>
        </p:txBody>
      </p:sp>
    </p:spTree>
    <p:extLst>
      <p:ext uri="{BB962C8B-B14F-4D97-AF65-F5344CB8AC3E}">
        <p14:creationId xmlns:p14="http://schemas.microsoft.com/office/powerpoint/2010/main" val="1334994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Mikro (Yakın) Çevre</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b="1" dirty="0">
                <a:latin typeface="Arial" pitchFamily="34" charset="0"/>
                <a:cs typeface="Arial" pitchFamily="34" charset="0"/>
              </a:rPr>
              <a:t>Finansal Kuruluşlar: </a:t>
            </a:r>
            <a:r>
              <a:rPr lang="tr-TR" altLang="ko-KR" sz="2000" dirty="0">
                <a:latin typeface="Arial" pitchFamily="34" charset="0"/>
                <a:cs typeface="Arial" pitchFamily="34" charset="0"/>
              </a:rPr>
              <a:t>Bankalardan alınacak krediler, borç sermayeler ve ticari borçlanmalar, işletmenin ihtiyaç duyduğu zaman müracaat edebileceği fon kaynaklarındandır. </a:t>
            </a:r>
          </a:p>
          <a:p>
            <a:pPr marL="0" indent="0" algn="just">
              <a:buNone/>
            </a:pPr>
            <a:endParaRPr lang="tr-TR" altLang="ko-KR" sz="2000" b="1" dirty="0">
              <a:latin typeface="Arial" pitchFamily="34" charset="0"/>
              <a:cs typeface="Arial" pitchFamily="34" charset="0"/>
            </a:endParaRPr>
          </a:p>
          <a:p>
            <a:pPr marL="0" indent="0" algn="just">
              <a:buNone/>
            </a:pPr>
            <a:r>
              <a:rPr lang="tr-TR" altLang="ko-KR" sz="2000" b="1" dirty="0">
                <a:latin typeface="Arial" pitchFamily="34" charset="0"/>
                <a:cs typeface="Arial" pitchFamily="34" charset="0"/>
              </a:rPr>
              <a:t>Sendikalar: </a:t>
            </a:r>
            <a:r>
              <a:rPr lang="tr-TR" altLang="ko-KR" sz="2000" dirty="0">
                <a:latin typeface="Arial" pitchFamily="34" charset="0"/>
                <a:cs typeface="Arial" pitchFamily="34" charset="0"/>
              </a:rPr>
              <a:t>İşçilerin ekonomik ve diğer şartlarını iyileştirmek amacıyla kurulmuş, üyeliği ve üyeler arası dayanışmayı esas alan kurumlardır. </a:t>
            </a:r>
          </a:p>
        </p:txBody>
      </p:sp>
    </p:spTree>
    <p:extLst>
      <p:ext uri="{BB962C8B-B14F-4D97-AF65-F5344CB8AC3E}">
        <p14:creationId xmlns:p14="http://schemas.microsoft.com/office/powerpoint/2010/main" val="1531848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Makro (Uzak) Çevre</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algn="just"/>
            <a:r>
              <a:rPr lang="tr-TR" altLang="ko-KR" sz="2000" dirty="0">
                <a:latin typeface="Arial" pitchFamily="34" charset="0"/>
                <a:cs typeface="Arial" pitchFamily="34" charset="0"/>
              </a:rPr>
              <a:t>Politik Çevre/Yasal Çevre</a:t>
            </a:r>
          </a:p>
          <a:p>
            <a:pPr algn="just"/>
            <a:r>
              <a:rPr lang="tr-TR" altLang="ko-KR" sz="2000" dirty="0">
                <a:latin typeface="Arial" pitchFamily="34" charset="0"/>
                <a:cs typeface="Arial" pitchFamily="34" charset="0"/>
              </a:rPr>
              <a:t>Ekonomik Çevre</a:t>
            </a:r>
          </a:p>
          <a:p>
            <a:pPr algn="just"/>
            <a:r>
              <a:rPr lang="tr-TR" altLang="ko-KR" sz="2000" dirty="0">
                <a:latin typeface="Arial" pitchFamily="34" charset="0"/>
                <a:cs typeface="Arial" pitchFamily="34" charset="0"/>
              </a:rPr>
              <a:t>Sosyal/ Kültürel Çevre</a:t>
            </a:r>
          </a:p>
          <a:p>
            <a:pPr algn="just"/>
            <a:r>
              <a:rPr lang="tr-TR" altLang="ko-KR" sz="2000" dirty="0">
                <a:latin typeface="Arial" pitchFamily="34" charset="0"/>
                <a:cs typeface="Arial" pitchFamily="34" charset="0"/>
              </a:rPr>
              <a:t>Teknolojik Çevre</a:t>
            </a:r>
          </a:p>
          <a:p>
            <a:pPr algn="just"/>
            <a:r>
              <a:rPr lang="tr-TR" altLang="ko-KR" sz="2000" dirty="0">
                <a:latin typeface="Arial" pitchFamily="34" charset="0"/>
                <a:cs typeface="Arial" pitchFamily="34" charset="0"/>
              </a:rPr>
              <a:t>Doğal Çevre</a:t>
            </a:r>
          </a:p>
          <a:p>
            <a:pPr algn="just"/>
            <a:r>
              <a:rPr lang="tr-TR" altLang="ko-KR" sz="2000" dirty="0">
                <a:latin typeface="Arial" pitchFamily="34" charset="0"/>
                <a:cs typeface="Arial" pitchFamily="34" charset="0"/>
              </a:rPr>
              <a:t>Demografik Çevre</a:t>
            </a:r>
          </a:p>
        </p:txBody>
      </p:sp>
    </p:spTree>
    <p:extLst>
      <p:ext uri="{BB962C8B-B14F-4D97-AF65-F5344CB8AC3E}">
        <p14:creationId xmlns:p14="http://schemas.microsoft.com/office/powerpoint/2010/main" val="4225766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Rectangle 133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3982"/>
          <a:stretch/>
        </p:blipFill>
        <p:spPr bwMode="auto">
          <a:xfrm>
            <a:off x="114310" y="64762"/>
            <a:ext cx="8915380" cy="50139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787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Sosyo-kültürel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Sosyo-kültürel çevre bireylerin tutum ve davranışlarından yaşam tarzlarına, aile yapılarından değerlerine, tüketim kalıplarından boş zamanlarını değerlendirme alışkanlıklarına kadar çok geniş bir ölçekte pazardaki tüketicilerin yaşamlarını ve davranışlarını yönlendiren faktörleri içerir.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Bu değerler toplumdan topluma değişebilmekte, farklılık gösterebilmektedir.</a:t>
            </a:r>
          </a:p>
        </p:txBody>
      </p:sp>
    </p:spTree>
    <p:extLst>
      <p:ext uri="{BB962C8B-B14F-4D97-AF65-F5344CB8AC3E}">
        <p14:creationId xmlns:p14="http://schemas.microsoft.com/office/powerpoint/2010/main" val="3391505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Sosyo-kültürel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Sosyo-kültürel faktörler de hayata dair her şeyde olduğu gibi zamanla değişim gösterebilir. Bu değişim diğer çevresel faktörlerdeki değişime oranla daha yavaş gerçekleşir. </a:t>
            </a:r>
          </a:p>
          <a:p>
            <a:pPr marL="0" indent="0">
              <a:buNone/>
            </a:pPr>
            <a:r>
              <a:rPr lang="tr-TR" altLang="ko-KR" sz="1700">
                <a:latin typeface="Arial" pitchFamily="34" charset="0"/>
                <a:cs typeface="Arial" pitchFamily="34" charset="0"/>
              </a:rPr>
              <a:t>Sosyo-kültürel faktörlerdeki değişim, zamanla tüketicilerin yaşam tarzlarında ve satın alma davranışlarında da yeni bir takım trendlerin doğmasına neden olur. </a:t>
            </a:r>
          </a:p>
        </p:txBody>
      </p:sp>
    </p:spTree>
    <p:extLst>
      <p:ext uri="{BB962C8B-B14F-4D97-AF65-F5344CB8AC3E}">
        <p14:creationId xmlns:p14="http://schemas.microsoft.com/office/powerpoint/2010/main" val="2548755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Demografik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Demografi; yoğunluk, yaş, cinsiyet, ırk, uğraş, yerleşim ve büyüklük gibi istatistikler açısından insan nüfusunun çalışılmasıdır.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Bu bağlamda, bir ülkenin, bölgenin, pazar bölüm veya bölümlerinin nüfus yoğunluğu, yaşı, cinsiyeti, medeni durumu, eğitim düzeyi, meslek dağılımı, doğum ve ölüm oranları, evlenme ve boşanma oranları gibi etmenler demografik faktörleri oluşturmaktadır. </a:t>
            </a:r>
          </a:p>
        </p:txBody>
      </p:sp>
    </p:spTree>
    <p:extLst>
      <p:ext uri="{BB962C8B-B14F-4D97-AF65-F5344CB8AC3E}">
        <p14:creationId xmlns:p14="http://schemas.microsoft.com/office/powerpoint/2010/main" val="1541677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Demografik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Nüfusun miktarı, yaş, cinsiyet, coğrafi ve benzeri dağılım özellikleri mal ve hizmetlerin talebiyle sıkı sıkıya bağlantılıdır. Dolayısı ile demografik faktörlere ilişkin pazarlama yöneticilerinin doğru bilgiler edinebilmesi kritik öneme sahiptir.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Nüfusun coğrafi dağılımı; nüfus artış hızı, eğitim yapısı toplumdan topluma farklılık gösterebildiği gibi aynı toplumun farklı bölgelerinde de değişiklik gösterebilmektedir.</a:t>
            </a:r>
          </a:p>
        </p:txBody>
      </p:sp>
    </p:spTree>
    <p:extLst>
      <p:ext uri="{BB962C8B-B14F-4D97-AF65-F5344CB8AC3E}">
        <p14:creationId xmlns:p14="http://schemas.microsoft.com/office/powerpoint/2010/main" val="4184856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Ekonomik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Ekonomik faktörler, ülkedeki ekonominin durgunluk dönemi, gelişme dönemi veya kriz döneminde olup olmamasıyla ilgidir.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Ekonominin içinde bulunduğu dönem, tüketicinin satın alma gücünü ve harcama kalıplarını etkilemektedir. Tüketicide meydana gelen bu değişim, doğrudan işletmelerin pazarlama programları üzerinde de etkili olmaktadır. </a:t>
            </a:r>
          </a:p>
        </p:txBody>
      </p:sp>
    </p:spTree>
    <p:extLst>
      <p:ext uri="{BB962C8B-B14F-4D97-AF65-F5344CB8AC3E}">
        <p14:creationId xmlns:p14="http://schemas.microsoft.com/office/powerpoint/2010/main" val="3494571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Ekonomik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Ekonomik çevre faktörleri tüketicilerin satın alma davranışları üzerinde belirleyiciliği en yüksek faktörler arasında değerlendirilebilir.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Çünkü tüketicilerin hangi ürün ve hizmete gelirinden ne kadar pay ayırabileceğini etkileyen en önemli faktörler, sahip olduğu gelir düzeyi, bu gelir düzeyinden harcayabileceği oran ile ürün ve hizmetlerin fiyatlarıdır</a:t>
            </a:r>
          </a:p>
        </p:txBody>
      </p:sp>
    </p:spTree>
    <p:extLst>
      <p:ext uri="{BB962C8B-B14F-4D97-AF65-F5344CB8AC3E}">
        <p14:creationId xmlns:p14="http://schemas.microsoft.com/office/powerpoint/2010/main" val="2680008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Teknolojik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lnSpc>
                <a:spcPct val="90000"/>
              </a:lnSpc>
              <a:buNone/>
            </a:pPr>
            <a:r>
              <a:rPr lang="tr-TR" altLang="ko-KR" sz="1700">
                <a:latin typeface="Arial" pitchFamily="34" charset="0"/>
                <a:cs typeface="Arial" pitchFamily="34" charset="0"/>
              </a:rPr>
              <a:t>Teknoloji işletmeleri üç yoldan etkileyebilmektedir </a:t>
            </a:r>
          </a:p>
          <a:p>
            <a:pPr marL="0" indent="0">
              <a:lnSpc>
                <a:spcPct val="90000"/>
              </a:lnSpc>
              <a:buNone/>
            </a:pPr>
            <a:r>
              <a:rPr lang="tr-TR" altLang="ko-KR" sz="1700">
                <a:latin typeface="Arial" pitchFamily="34" charset="0"/>
                <a:cs typeface="Arial" pitchFamily="34" charset="0"/>
              </a:rPr>
              <a:t>• Tamamen yeni endüstriler ortaya koyarak (Örneğin: daha önce olmayan lazerlerin ortaya çıkışı) </a:t>
            </a:r>
          </a:p>
          <a:p>
            <a:pPr marL="0" indent="0">
              <a:lnSpc>
                <a:spcPct val="90000"/>
              </a:lnSpc>
              <a:buNone/>
            </a:pPr>
            <a:r>
              <a:rPr lang="tr-TR" altLang="ko-KR" sz="1700">
                <a:latin typeface="Arial" pitchFamily="34" charset="0"/>
                <a:cs typeface="Arial" pitchFamily="34" charset="0"/>
              </a:rPr>
              <a:t>• Var olan endüstrileri radikal bir şekilde değiştirerek ya da ortadan kaldırarak (Örneğin: Bilgisayarın ortaya çıkması ile daktiloların üretimlerinin bir anda kesilmesi ve daktiloların işlevselliğini kaybetmesi) </a:t>
            </a:r>
          </a:p>
          <a:p>
            <a:pPr marL="0" indent="0">
              <a:lnSpc>
                <a:spcPct val="90000"/>
              </a:lnSpc>
              <a:buNone/>
            </a:pPr>
            <a:r>
              <a:rPr lang="tr-TR" altLang="ko-KR" sz="1700">
                <a:latin typeface="Arial" pitchFamily="34" charset="0"/>
                <a:cs typeface="Arial" pitchFamily="34" charset="0"/>
              </a:rPr>
              <a:t>• Yeni teknoloji ile ilgili olmayan pazar ya da endüstrileri teşvik ederek (Örneğin Mikro dalga ışınlarının kullanımı ile mikro dalga fırınların üretilmesi ve normalde bu konuda ilgisi olmayan ev kadınlarının da bu yeni ürün ile konuya dâhil olması)</a:t>
            </a:r>
          </a:p>
        </p:txBody>
      </p:sp>
    </p:spTree>
    <p:extLst>
      <p:ext uri="{BB962C8B-B14F-4D97-AF65-F5344CB8AC3E}">
        <p14:creationId xmlns:p14="http://schemas.microsoft.com/office/powerpoint/2010/main" val="2525205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Politik-Yasal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İşletmelerin faaliyette bulundukları ülkelerin, merkezi ve yerel resmi makamları ile bu makamlara bağlı kuruluşların siyasi otoritelerini sağladıkları ve kullandıkları, idari sistemler ve siyasi unsurlardan meydana gelen platform politik çevreyi oluşturmaktadır.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Ülkede yer alan ve bağlayıcılığı bulunan hukuk kuralları ise yasal çevreyi oluşturmaktadır. İşletmelerin faaliyet gösterdikleri ulusal ve uluslararası pazarlarla ilişkili politik gelişmeler ve yasal düzenlemeler hiç şüphesiz ki işletmelerin bütün ticari faaliyetlerine önemli etkiler yapmaktadır.</a:t>
            </a:r>
          </a:p>
        </p:txBody>
      </p:sp>
    </p:spTree>
    <p:extLst>
      <p:ext uri="{BB962C8B-B14F-4D97-AF65-F5344CB8AC3E}">
        <p14:creationId xmlns:p14="http://schemas.microsoft.com/office/powerpoint/2010/main" val="2922308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Politik-Yasal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700">
                <a:latin typeface="Arial" pitchFamily="34" charset="0"/>
                <a:cs typeface="Arial" pitchFamily="34" charset="0"/>
              </a:rPr>
              <a:t>İşletmelerin faaliyette bulundukları ülkelerin, merkezi ve yerel resmi makamları ile bu makamlara bağlı kuruluşların siyasi otoritelerini sağladıkları ve kullandıkları, idari sistemler ve siyasi unsurlardan meydana gelen platform politik çevreyi oluşturmaktadır.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Ülkede yer alan ve bağlayıcılığı bulunan hukuk kuralları ise yasal çevreyi oluşturmaktadır. İşletmelerin faaliyet gösterdikleri ulusal ve uluslararası pazarlarla ilişkili politik gelişmeler ve yasal düzenlemeler hiç şüphesiz ki işletmelerin bütün ticari faaliyetlerine önemli etkiler yapmaktadır.</a:t>
            </a:r>
          </a:p>
        </p:txBody>
      </p:sp>
    </p:spTree>
    <p:extLst>
      <p:ext uri="{BB962C8B-B14F-4D97-AF65-F5344CB8AC3E}">
        <p14:creationId xmlns:p14="http://schemas.microsoft.com/office/powerpoint/2010/main" val="1539798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Politik-Yasal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a:bodyPr>
          <a:lstStyle/>
          <a:p>
            <a:pPr marL="0" indent="0">
              <a:buNone/>
            </a:pPr>
            <a:r>
              <a:rPr lang="tr-TR" altLang="ko-KR" sz="1600">
                <a:latin typeface="Arial" pitchFamily="34" charset="0"/>
                <a:cs typeface="Arial" pitchFamily="34" charset="0"/>
              </a:rPr>
              <a:t>Örneğin aşağıdaki ürünlerin reklamının ülkemizde yapılması tamamen yasaktır.</a:t>
            </a:r>
          </a:p>
          <a:p>
            <a:pPr marL="0" indent="0">
              <a:buNone/>
            </a:pPr>
            <a:endParaRPr lang="tr-TR" altLang="ko-KR" sz="1600">
              <a:latin typeface="Arial" pitchFamily="34" charset="0"/>
              <a:cs typeface="Arial" pitchFamily="34" charset="0"/>
            </a:endParaRPr>
          </a:p>
          <a:p>
            <a:r>
              <a:rPr lang="tr-TR" altLang="ko-KR" sz="1600">
                <a:latin typeface="Arial" pitchFamily="34" charset="0"/>
                <a:cs typeface="Arial" pitchFamily="34" charset="0"/>
              </a:rPr>
              <a:t>alkollü içecekler (ve bunların kullanımıyla ilgili her türlü faaliyet);</a:t>
            </a:r>
          </a:p>
          <a:p>
            <a:r>
              <a:rPr lang="tr-TR" altLang="ko-KR" sz="1600">
                <a:latin typeface="Arial" pitchFamily="34" charset="0"/>
                <a:cs typeface="Arial" pitchFamily="34" charset="0"/>
              </a:rPr>
              <a:t>tütün ürünleri, bunların kullanımıyla ilgili her türlü ürün;</a:t>
            </a:r>
          </a:p>
          <a:p>
            <a:r>
              <a:rPr lang="tr-TR" altLang="ko-KR" sz="1600">
                <a:latin typeface="Arial" pitchFamily="34" charset="0"/>
                <a:cs typeface="Arial" pitchFamily="34" charset="0"/>
              </a:rPr>
              <a:t>uyuşturucular ya da herhangi aktivite kolaylaştırıcı ve uyarıcı maddeler;</a:t>
            </a:r>
          </a:p>
          <a:p>
            <a:r>
              <a:rPr lang="tr-TR" altLang="ko-KR" sz="1600">
                <a:latin typeface="Arial" pitchFamily="34" charset="0"/>
                <a:cs typeface="Arial" pitchFamily="34" charset="0"/>
              </a:rPr>
              <a:t>hastaneler, eczaneler ve doktorlar da dahil olmak üzere tıbbi ilaçlar ve hizmetler;</a:t>
            </a:r>
          </a:p>
          <a:p>
            <a:r>
              <a:rPr lang="tr-TR" altLang="ko-KR" sz="1600">
                <a:latin typeface="Arial" pitchFamily="34" charset="0"/>
                <a:cs typeface="Arial" pitchFamily="34" charset="0"/>
              </a:rPr>
              <a:t>silahlar;</a:t>
            </a:r>
          </a:p>
          <a:p>
            <a:r>
              <a:rPr lang="tr-TR" altLang="ko-KR" sz="1600">
                <a:latin typeface="Arial" pitchFamily="34" charset="0"/>
                <a:cs typeface="Arial" pitchFamily="34" charset="0"/>
              </a:rPr>
              <a:t>medyumların, astrologların, kahinlerin (falcılar vb.) hizmetleri;</a:t>
            </a:r>
          </a:p>
          <a:p>
            <a:pPr marL="0" indent="0">
              <a:buNone/>
            </a:pPr>
            <a:endParaRPr lang="tr-TR" altLang="ko-KR" sz="1600">
              <a:latin typeface="Arial" pitchFamily="34" charset="0"/>
              <a:cs typeface="Arial" pitchFamily="34" charset="0"/>
            </a:endParaRPr>
          </a:p>
        </p:txBody>
      </p:sp>
    </p:spTree>
    <p:extLst>
      <p:ext uri="{BB962C8B-B14F-4D97-AF65-F5344CB8AC3E}">
        <p14:creationId xmlns:p14="http://schemas.microsoft.com/office/powerpoint/2010/main" val="1521251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a:t>Politik-Yasal  Çevre</a:t>
            </a:r>
            <a:endParaRPr lang="ko-KR" altLang="en-US" sz="300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3072493"/>
          </a:xfrm>
        </p:spPr>
        <p:txBody>
          <a:bodyPr>
            <a:normAutofit fontScale="92500"/>
          </a:bodyPr>
          <a:lstStyle/>
          <a:p>
            <a:pPr>
              <a:lnSpc>
                <a:spcPct val="90000"/>
              </a:lnSpc>
            </a:pPr>
            <a:r>
              <a:rPr lang="tr-TR" altLang="ko-KR" sz="1800" dirty="0">
                <a:latin typeface="Arial" pitchFamily="34" charset="0"/>
                <a:cs typeface="Arial" pitchFamily="34" charset="0"/>
              </a:rPr>
              <a:t>çöpçatanlık (bir eş bulmak için randevu ayarlama hizmetleri, evlilik aracılığı yapmak vb.);</a:t>
            </a:r>
          </a:p>
          <a:p>
            <a:pPr>
              <a:lnSpc>
                <a:spcPct val="90000"/>
              </a:lnSpc>
            </a:pPr>
            <a:r>
              <a:rPr lang="tr-TR" altLang="ko-KR" sz="1800" dirty="0">
                <a:latin typeface="Arial" pitchFamily="34" charset="0"/>
                <a:cs typeface="Arial" pitchFamily="34" charset="0"/>
              </a:rPr>
              <a:t>kumar oynama, kumarhaneler, online kumarhaneler ve kumar oynama organizasyonuna ve düzenlemesine yardımcı tüm ürün/hizmetler de dâhil; kumar oynamak için yardımcı ürünler ve ilgili bağlantılı kaynaklar</a:t>
            </a:r>
          </a:p>
          <a:p>
            <a:pPr>
              <a:lnSpc>
                <a:spcPct val="90000"/>
              </a:lnSpc>
            </a:pPr>
            <a:r>
              <a:rPr lang="tr-TR" altLang="ko-KR" sz="1800" dirty="0">
                <a:latin typeface="Arial" pitchFamily="34" charset="0"/>
                <a:cs typeface="Arial" pitchFamily="34" charset="0"/>
              </a:rPr>
              <a:t>pornografi (ve bu gibi içeriğe sahip kaynaklar);</a:t>
            </a:r>
          </a:p>
          <a:p>
            <a:pPr>
              <a:lnSpc>
                <a:spcPct val="90000"/>
              </a:lnSpc>
            </a:pPr>
            <a:r>
              <a:rPr lang="tr-TR" altLang="ko-KR" sz="1800" dirty="0">
                <a:latin typeface="Arial" pitchFamily="34" charset="0"/>
                <a:cs typeface="Arial" pitchFamily="34" charset="0"/>
              </a:rPr>
              <a:t>fuhuş ve seks hizmetleri;</a:t>
            </a:r>
          </a:p>
          <a:p>
            <a:pPr>
              <a:lnSpc>
                <a:spcPct val="90000"/>
              </a:lnSpc>
            </a:pPr>
            <a:r>
              <a:rPr lang="tr-TR" altLang="ko-KR" sz="1800" dirty="0">
                <a:latin typeface="Arial" pitchFamily="34" charset="0"/>
                <a:cs typeface="Arial" pitchFamily="34" charset="0"/>
              </a:rPr>
              <a:t>kürtaj ve ilgili tüm hizmetler;</a:t>
            </a:r>
          </a:p>
          <a:p>
            <a:pPr>
              <a:lnSpc>
                <a:spcPct val="90000"/>
              </a:lnSpc>
            </a:pPr>
            <a:r>
              <a:rPr lang="tr-TR" altLang="ko-KR" sz="1800" dirty="0">
                <a:latin typeface="Arial" pitchFamily="34" charset="0"/>
                <a:cs typeface="Arial" pitchFamily="34" charset="0"/>
              </a:rPr>
              <a:t>hukuk ve denetim hizmetleri ve bu hizmetlerin tedarikçileri;</a:t>
            </a:r>
          </a:p>
          <a:p>
            <a:pPr>
              <a:lnSpc>
                <a:spcPct val="90000"/>
              </a:lnSpc>
            </a:pPr>
            <a:r>
              <a:rPr lang="tr-TR" altLang="ko-KR" sz="1800" dirty="0">
                <a:latin typeface="Arial" pitchFamily="34" charset="0"/>
                <a:cs typeface="Arial" pitchFamily="34" charset="0"/>
              </a:rPr>
              <a:t>vergi danışmanlığı, hukuki danışmanlık, tıbbi danışmanlık;</a:t>
            </a:r>
          </a:p>
          <a:p>
            <a:pPr>
              <a:lnSpc>
                <a:spcPct val="90000"/>
              </a:lnSpc>
            </a:pPr>
            <a:r>
              <a:rPr lang="tr-TR" altLang="ko-KR" sz="1800" dirty="0">
                <a:latin typeface="Arial" pitchFamily="34" charset="0"/>
                <a:cs typeface="Arial" pitchFamily="34" charset="0"/>
              </a:rPr>
              <a:t>masaj;</a:t>
            </a:r>
          </a:p>
          <a:p>
            <a:pPr marL="0" indent="0">
              <a:lnSpc>
                <a:spcPct val="90000"/>
              </a:lnSpc>
              <a:buNone/>
            </a:pPr>
            <a:endParaRPr lang="tr-TR" altLang="ko-KR" sz="1400" dirty="0">
              <a:latin typeface="Arial" pitchFamily="34" charset="0"/>
              <a:cs typeface="Arial" pitchFamily="34" charset="0"/>
            </a:endParaRPr>
          </a:p>
          <a:p>
            <a:pPr marL="0" indent="0">
              <a:lnSpc>
                <a:spcPct val="90000"/>
              </a:lnSpc>
              <a:buNone/>
            </a:pPr>
            <a:endParaRPr lang="tr-TR" altLang="ko-KR" sz="1400" dirty="0">
              <a:latin typeface="Arial" pitchFamily="34" charset="0"/>
              <a:cs typeface="Arial" pitchFamily="34" charset="0"/>
            </a:endParaRPr>
          </a:p>
        </p:txBody>
      </p:sp>
    </p:spTree>
    <p:extLst>
      <p:ext uri="{BB962C8B-B14F-4D97-AF65-F5344CB8AC3E}">
        <p14:creationId xmlns:p14="http://schemas.microsoft.com/office/powerpoint/2010/main" val="3352436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1514104"/>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6676" y="411480"/>
            <a:ext cx="7626096" cy="884682"/>
          </a:xfrm>
        </p:spPr>
        <p:txBody>
          <a:bodyPr>
            <a:normAutofit/>
          </a:bodyPr>
          <a:lstStyle/>
          <a:p>
            <a:r>
              <a:rPr lang="tr-TR" altLang="ko-KR" sz="3000" dirty="0"/>
              <a:t>Politik-Yasal  Çevre</a:t>
            </a:r>
            <a:endParaRPr lang="ko-KR" altLang="en-US" sz="3000" dirty="0"/>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569214"/>
            <a:ext cx="96012"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idx="1"/>
          </p:nvPr>
        </p:nvSpPr>
        <p:spPr>
          <a:xfrm>
            <a:off x="836676" y="1861457"/>
            <a:ext cx="7626096" cy="2771265"/>
          </a:xfrm>
        </p:spPr>
        <p:txBody>
          <a:bodyPr>
            <a:normAutofit lnSpcReduction="10000"/>
          </a:bodyPr>
          <a:lstStyle/>
          <a:p>
            <a:r>
              <a:rPr lang="tr-TR" altLang="ko-KR" sz="1800" dirty="0">
                <a:latin typeface="Arial" pitchFamily="34" charset="0"/>
                <a:cs typeface="Arial" pitchFamily="34" charset="0"/>
              </a:rPr>
              <a:t>striptizcilik ve striptiz kulüpleri;</a:t>
            </a:r>
          </a:p>
          <a:p>
            <a:r>
              <a:rPr lang="tr-TR" altLang="ko-KR" sz="1800" dirty="0">
                <a:latin typeface="Arial" pitchFamily="34" charset="0"/>
                <a:cs typeface="Arial" pitchFamily="34" charset="0"/>
              </a:rPr>
              <a:t>hızlı/ani kilo verme ve bununla ilgili tüm hizmet ve ürünler;</a:t>
            </a:r>
          </a:p>
          <a:p>
            <a:r>
              <a:rPr lang="tr-TR" altLang="ko-KR" sz="1800" dirty="0" err="1">
                <a:latin typeface="Arial" pitchFamily="34" charset="0"/>
                <a:cs typeface="Arial" pitchFamily="34" charset="0"/>
              </a:rPr>
              <a:t>hackerların</a:t>
            </a:r>
            <a:r>
              <a:rPr lang="tr-TR" altLang="ko-KR" sz="1800" dirty="0">
                <a:latin typeface="Arial" pitchFamily="34" charset="0"/>
                <a:cs typeface="Arial" pitchFamily="34" charset="0"/>
              </a:rPr>
              <a:t> verdiği hizmetler;</a:t>
            </a:r>
          </a:p>
          <a:p>
            <a:r>
              <a:rPr lang="tr-TR" altLang="ko-KR" sz="1800" dirty="0">
                <a:latin typeface="Arial" pitchFamily="34" charset="0"/>
                <a:cs typeface="Arial" pitchFamily="34" charset="0"/>
              </a:rPr>
              <a:t>fikri mülkiyeti koruma sistemlerini hile ile dolanmak için, telefon görüşmelerini dinlemek için verilen hizmet ve ürünler ve benzer sistemler;</a:t>
            </a:r>
          </a:p>
          <a:p>
            <a:r>
              <a:rPr lang="tr-TR" altLang="ko-KR" sz="1800" dirty="0">
                <a:latin typeface="Arial" pitchFamily="34" charset="0"/>
                <a:cs typeface="Arial" pitchFamily="34" charset="0"/>
              </a:rPr>
              <a:t>gizli reklamcılık;</a:t>
            </a:r>
          </a:p>
          <a:p>
            <a:r>
              <a:rPr lang="tr-TR" altLang="ko-KR" sz="1800" dirty="0">
                <a:latin typeface="Arial" pitchFamily="34" charset="0"/>
                <a:cs typeface="Arial" pitchFamily="34" charset="0"/>
              </a:rPr>
              <a:t>piyangolar ve spor bahisleri;</a:t>
            </a:r>
          </a:p>
          <a:p>
            <a:r>
              <a:rPr lang="tr-TR" altLang="ko-KR" sz="1800" dirty="0">
                <a:latin typeface="Arial" pitchFamily="34" charset="0"/>
                <a:cs typeface="Arial" pitchFamily="34" charset="0"/>
              </a:rPr>
              <a:t>Yetişkinler için ürünler (erotik ve cinsel).</a:t>
            </a:r>
          </a:p>
          <a:p>
            <a:pPr marL="0" indent="0">
              <a:buNone/>
            </a:pPr>
            <a:endParaRPr lang="tr-TR" altLang="ko-KR" sz="1700" dirty="0">
              <a:latin typeface="Arial" pitchFamily="34" charset="0"/>
              <a:cs typeface="Arial" pitchFamily="34" charset="0"/>
            </a:endParaRPr>
          </a:p>
          <a:p>
            <a:pPr marL="0" indent="0">
              <a:buNone/>
            </a:pPr>
            <a:endParaRPr lang="tr-TR" altLang="ko-KR" sz="1700" dirty="0">
              <a:latin typeface="Arial" pitchFamily="34" charset="0"/>
              <a:cs typeface="Arial" pitchFamily="34" charset="0"/>
            </a:endParaRPr>
          </a:p>
        </p:txBody>
      </p:sp>
    </p:spTree>
    <p:extLst>
      <p:ext uri="{BB962C8B-B14F-4D97-AF65-F5344CB8AC3E}">
        <p14:creationId xmlns:p14="http://schemas.microsoft.com/office/powerpoint/2010/main" val="3137964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Ekolojik  Çevre</a:t>
            </a:r>
            <a:endParaRPr lang="ko-KR" altLang="en-US" sz="3000"/>
          </a:p>
        </p:txBody>
      </p:sp>
      <p:sp>
        <p:nvSpPr>
          <p:cNvPr id="4" name="Content Placeholder 3"/>
          <p:cNvSpPr>
            <a:spLocks noGrp="1"/>
          </p:cNvSpPr>
          <p:nvPr>
            <p:ph idx="1"/>
          </p:nvPr>
        </p:nvSpPr>
        <p:spPr>
          <a:xfrm>
            <a:off x="228601" y="1714500"/>
            <a:ext cx="4191000" cy="3371850"/>
          </a:xfrm>
        </p:spPr>
        <p:txBody>
          <a:bodyPr anchor="ctr">
            <a:normAutofit/>
          </a:bodyPr>
          <a:lstStyle/>
          <a:p>
            <a:pPr marL="0" indent="0">
              <a:lnSpc>
                <a:spcPct val="90000"/>
              </a:lnSpc>
              <a:buNone/>
            </a:pPr>
            <a:r>
              <a:rPr lang="tr-TR" altLang="ko-KR" sz="1700" dirty="0">
                <a:latin typeface="Arial" pitchFamily="34" charset="0"/>
                <a:cs typeface="Arial" pitchFamily="34" charset="0"/>
              </a:rPr>
              <a:t>İşletme tarafından girdi olarak ihtiyaç duyulan ya da işletmenin faaliyetlerinden etkilenen doğal kaynaklar ekolojik çevreyi oluştururlar. </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Bir başka deyişle ekolojik faktörler, bir pazarın bulunduğu coğrafik özellikleri, iklimi, doğal kaynakları vb. özellikleri kapsamaktadır. Sonuç olarak bir yıl boyunca çok sıcak olan bir Afrika ülkesinde kazak satışının yapılamayacağı çok açıktır.</a:t>
            </a:r>
          </a:p>
          <a:p>
            <a:pPr marL="0" indent="0">
              <a:lnSpc>
                <a:spcPct val="90000"/>
              </a:lnSpc>
              <a:buNone/>
            </a:pPr>
            <a:endParaRPr lang="tr-TR" altLang="ko-KR" sz="1500" dirty="0">
              <a:latin typeface="Arial" pitchFamily="34" charset="0"/>
              <a:cs typeface="Arial" pitchFamily="34" charset="0"/>
            </a:endParaRPr>
          </a:p>
        </p:txBody>
      </p:sp>
      <p:pic>
        <p:nvPicPr>
          <p:cNvPr id="6" name="Picture 5" descr="SOIL 'de büyüyen küçük bitki">
            <a:extLst>
              <a:ext uri="{FF2B5EF4-FFF2-40B4-BE49-F238E27FC236}">
                <a16:creationId xmlns:a16="http://schemas.microsoft.com/office/drawing/2014/main" id="{60691291-28D9-525E-F4DB-12A121CC0936}"/>
              </a:ext>
            </a:extLst>
          </p:cNvPr>
          <p:cNvPicPr>
            <a:picLocks noChangeAspect="1"/>
          </p:cNvPicPr>
          <p:nvPr/>
        </p:nvPicPr>
        <p:blipFill>
          <a:blip r:embed="rId2"/>
          <a:srcRect l="17217" r="23383"/>
          <a:stretch/>
        </p:blipFill>
        <p:spPr>
          <a:xfrm>
            <a:off x="4572000" y="10"/>
            <a:ext cx="4577118" cy="5143490"/>
          </a:xfrm>
          <a:prstGeom prst="rect">
            <a:avLst/>
          </a:prstGeom>
        </p:spPr>
      </p:pic>
    </p:spTree>
    <p:extLst>
      <p:ext uri="{BB962C8B-B14F-4D97-AF65-F5344CB8AC3E}">
        <p14:creationId xmlns:p14="http://schemas.microsoft.com/office/powerpoint/2010/main" val="275763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Ekolojik  Çevre</a:t>
            </a:r>
            <a:endParaRPr lang="ko-KR" altLang="en-US" sz="3000"/>
          </a:p>
        </p:txBody>
      </p:sp>
      <p:sp>
        <p:nvSpPr>
          <p:cNvPr id="4" name="Content Placeholder 3"/>
          <p:cNvSpPr>
            <a:spLocks noGrp="1"/>
          </p:cNvSpPr>
          <p:nvPr>
            <p:ph idx="1"/>
          </p:nvPr>
        </p:nvSpPr>
        <p:spPr>
          <a:xfrm>
            <a:off x="76200" y="1657350"/>
            <a:ext cx="4419599" cy="3352800"/>
          </a:xfrm>
        </p:spPr>
        <p:txBody>
          <a:bodyPr anchor="ctr">
            <a:normAutofit lnSpcReduction="10000"/>
          </a:bodyPr>
          <a:lstStyle/>
          <a:p>
            <a:pPr marL="0" indent="0">
              <a:lnSpc>
                <a:spcPct val="90000"/>
              </a:lnSpc>
              <a:buNone/>
            </a:pPr>
            <a:r>
              <a:rPr lang="tr-TR" altLang="ko-KR" sz="1600" dirty="0">
                <a:latin typeface="Arial" pitchFamily="34" charset="0"/>
                <a:cs typeface="Arial" pitchFamily="34" charset="0"/>
              </a:rPr>
              <a:t>Dünyada son yıllarda yaşanan küresel ısınma, su kaynaklarının azalması, çevre kirliliğinin artması ve enerji kaynaklarının azalması gibi ekolojik gelişmeler insan yaşamını önemli ölçüde etkilemektedir. Bu etkiler çoğu zaman bir tehdit olarak karşımıza çıkmaktadır. Bu tehditler insanlar için olduğu kadar işletmeler için de önemli sıkıntıları beraberinde getirmektedir. </a:t>
            </a:r>
          </a:p>
          <a:p>
            <a:pPr marL="0" indent="0">
              <a:lnSpc>
                <a:spcPct val="90000"/>
              </a:lnSpc>
              <a:buNone/>
            </a:pPr>
            <a:endParaRPr lang="tr-TR" altLang="ko-KR" sz="1600" dirty="0">
              <a:latin typeface="Arial" pitchFamily="34" charset="0"/>
              <a:cs typeface="Arial" pitchFamily="34" charset="0"/>
            </a:endParaRPr>
          </a:p>
          <a:p>
            <a:pPr marL="0" indent="0">
              <a:lnSpc>
                <a:spcPct val="90000"/>
              </a:lnSpc>
              <a:buNone/>
            </a:pPr>
            <a:r>
              <a:rPr lang="tr-TR" altLang="ko-KR" sz="1600" dirty="0">
                <a:latin typeface="Arial" pitchFamily="34" charset="0"/>
                <a:cs typeface="Arial" pitchFamily="34" charset="0"/>
              </a:rPr>
              <a:t>Hızla artan çevre kirlenmesi ve doğal kaynakların tükenmesi sorunu karşısında, işletme ve pazarlama yönetimlerinin makro çevre faktörlerinden ekolojik faktörler konusuna daha fazla önem vermeleri gerekliliği ortaya çıkmıştır.</a:t>
            </a:r>
          </a:p>
        </p:txBody>
      </p:sp>
      <p:pic>
        <p:nvPicPr>
          <p:cNvPr id="6" name="Picture 5" descr="Suda dalga deseni">
            <a:extLst>
              <a:ext uri="{FF2B5EF4-FFF2-40B4-BE49-F238E27FC236}">
                <a16:creationId xmlns:a16="http://schemas.microsoft.com/office/drawing/2014/main" id="{00181907-1B0D-2127-AB03-1007F7C9C07C}"/>
              </a:ext>
            </a:extLst>
          </p:cNvPr>
          <p:cNvPicPr>
            <a:picLocks noChangeAspect="1"/>
          </p:cNvPicPr>
          <p:nvPr/>
        </p:nvPicPr>
        <p:blipFill>
          <a:blip r:embed="rId2"/>
          <a:srcRect l="17886" r="23827" b="2"/>
          <a:stretch/>
        </p:blipFill>
        <p:spPr>
          <a:xfrm>
            <a:off x="4572000" y="10"/>
            <a:ext cx="4577118" cy="5143490"/>
          </a:xfrm>
          <a:prstGeom prst="rect">
            <a:avLst/>
          </a:prstGeom>
        </p:spPr>
      </p:pic>
    </p:spTree>
    <p:extLst>
      <p:ext uri="{BB962C8B-B14F-4D97-AF65-F5344CB8AC3E}">
        <p14:creationId xmlns:p14="http://schemas.microsoft.com/office/powerpoint/2010/main" val="1238140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Uluslararası Çevre</a:t>
            </a:r>
            <a:endParaRPr lang="ko-KR" altLang="en-US" sz="3000"/>
          </a:p>
        </p:txBody>
      </p:sp>
      <p:sp>
        <p:nvSpPr>
          <p:cNvPr id="4" name="Content Placeholder 3"/>
          <p:cNvSpPr>
            <a:spLocks noGrp="1"/>
          </p:cNvSpPr>
          <p:nvPr>
            <p:ph idx="1"/>
          </p:nvPr>
        </p:nvSpPr>
        <p:spPr>
          <a:xfrm>
            <a:off x="228601" y="1809750"/>
            <a:ext cx="3827930" cy="2957511"/>
          </a:xfrm>
        </p:spPr>
        <p:txBody>
          <a:bodyPr anchor="ctr">
            <a:normAutofit/>
          </a:bodyPr>
          <a:lstStyle/>
          <a:p>
            <a:pPr marL="0" indent="0">
              <a:buNone/>
            </a:pPr>
            <a:r>
              <a:rPr lang="tr-TR" altLang="ko-KR" sz="1800">
                <a:latin typeface="Arial" pitchFamily="34" charset="0"/>
                <a:cs typeface="Arial" pitchFamily="34" charset="0"/>
              </a:rPr>
              <a:t>Uluslararası çevre küreselleşmenin bir sonucu olarak büyük önem kazanmıştır. Dış genel çevreyi oluşturan tüm unsurlar uluslararası çevredeki oluşumlar ve değişimler açısından incelenmeli ve değerlendirilmelidir. Küreselleşme dört farklı dönüşüm üzerinden karakterize edilebilir. </a:t>
            </a:r>
            <a:endParaRPr lang="tr-TR" altLang="ko-KR" sz="1800" dirty="0">
              <a:latin typeface="Arial" pitchFamily="34" charset="0"/>
              <a:cs typeface="Arial" pitchFamily="34" charset="0"/>
            </a:endParaRPr>
          </a:p>
        </p:txBody>
      </p:sp>
      <p:pic>
        <p:nvPicPr>
          <p:cNvPr id="6" name="Picture 5" descr="Dünya fotoğrafı">
            <a:extLst>
              <a:ext uri="{FF2B5EF4-FFF2-40B4-BE49-F238E27FC236}">
                <a16:creationId xmlns:a16="http://schemas.microsoft.com/office/drawing/2014/main" id="{5413A2E0-BD64-BDF1-4F77-0D2935E7150D}"/>
              </a:ext>
            </a:extLst>
          </p:cNvPr>
          <p:cNvPicPr>
            <a:picLocks noChangeAspect="1"/>
          </p:cNvPicPr>
          <p:nvPr/>
        </p:nvPicPr>
        <p:blipFill>
          <a:blip r:embed="rId2"/>
          <a:srcRect l="22204" r="27740"/>
          <a:stretch/>
        </p:blipFill>
        <p:spPr>
          <a:xfrm>
            <a:off x="4572000" y="10"/>
            <a:ext cx="4577118" cy="5143490"/>
          </a:xfrm>
          <a:prstGeom prst="rect">
            <a:avLst/>
          </a:prstGeom>
        </p:spPr>
      </p:pic>
    </p:spTree>
    <p:extLst>
      <p:ext uri="{BB962C8B-B14F-4D97-AF65-F5344CB8AC3E}">
        <p14:creationId xmlns:p14="http://schemas.microsoft.com/office/powerpoint/2010/main" val="3008718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r>
              <a:rPr lang="tr-TR" altLang="ko-KR" sz="2800" dirty="0"/>
              <a:t>Uluslararası Çevre</a:t>
            </a:r>
            <a:endParaRPr lang="ko-KR" altLang="en-US" sz="2800" dirty="0"/>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447038"/>
            <a:ext cx="7886700" cy="3188970"/>
          </a:xfrm>
        </p:spPr>
        <p:txBody>
          <a:bodyPr>
            <a:normAutofit/>
          </a:bodyPr>
          <a:lstStyle/>
          <a:p>
            <a:pPr marL="0" indent="0">
              <a:buNone/>
            </a:pPr>
            <a:r>
              <a:rPr lang="tr-TR" altLang="ko-KR" sz="1700">
                <a:latin typeface="Arial" pitchFamily="34" charset="0"/>
                <a:cs typeface="Arial" pitchFamily="34" charset="0"/>
              </a:rPr>
              <a:t>Bunlar; </a:t>
            </a:r>
          </a:p>
          <a:p>
            <a:pPr marL="0" indent="0">
              <a:buNone/>
            </a:pPr>
            <a:r>
              <a:rPr lang="tr-TR" altLang="ko-KR" sz="1700">
                <a:latin typeface="Arial" pitchFamily="34" charset="0"/>
                <a:cs typeface="Arial" pitchFamily="34" charset="0"/>
              </a:rPr>
              <a:t>a. Sosyal, siyasal ve ekonomik faaliyetlerin siyasi sınırları aşarak uluslararası bölgelere ve kıtalara yayılması</a:t>
            </a:r>
          </a:p>
          <a:p>
            <a:pPr marL="0" indent="0">
              <a:buNone/>
            </a:pPr>
            <a:r>
              <a:rPr lang="tr-TR" altLang="ko-KR" sz="1700">
                <a:latin typeface="Arial" pitchFamily="34" charset="0"/>
                <a:cs typeface="Arial" pitchFamily="34" charset="0"/>
              </a:rPr>
              <a:t>b. Ticaret, finans, yatırım vb. alanlarda birbirine bağımlılığın yaygınlaşması</a:t>
            </a:r>
          </a:p>
          <a:p>
            <a:pPr marL="0" indent="0">
              <a:buNone/>
            </a:pPr>
            <a:r>
              <a:rPr lang="tr-TR" altLang="ko-KR" sz="1700">
                <a:latin typeface="Arial" pitchFamily="34" charset="0"/>
                <a:cs typeface="Arial" pitchFamily="34" charset="0"/>
              </a:rPr>
              <a:t>c. Fikirlerin, bilginin, kapitalin, emtianın ve insanların ve dolayısıyla işgücünün dolaşımının iletişim teknolojileri ve ulaşım imkânlarının artması ile daha kolay hale gelmesi</a:t>
            </a:r>
          </a:p>
          <a:p>
            <a:pPr marL="0" indent="0">
              <a:buNone/>
            </a:pPr>
            <a:r>
              <a:rPr lang="tr-TR" altLang="ko-KR" sz="1700">
                <a:latin typeface="Arial" pitchFamily="34" charset="0"/>
                <a:cs typeface="Arial" pitchFamily="34" charset="0"/>
              </a:rPr>
              <a:t>d. Dünyanın herhangi bir yerinde gerçekleşen olayın etki alanının küresel ölçekte olması</a:t>
            </a:r>
          </a:p>
        </p:txBody>
      </p:sp>
    </p:spTree>
    <p:extLst>
      <p:ext uri="{BB962C8B-B14F-4D97-AF65-F5344CB8AC3E}">
        <p14:creationId xmlns:p14="http://schemas.microsoft.com/office/powerpoint/2010/main" val="386762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12447"/>
            <a:ext cx="548639" cy="505095"/>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460465"/>
            <a:ext cx="8180615" cy="1420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607423"/>
            <a:ext cx="7457037" cy="1165860"/>
          </a:xfrm>
        </p:spPr>
        <p:txBody>
          <a:bodyPr anchor="ctr">
            <a:normAutofit/>
          </a:bodyPr>
          <a:lstStyle/>
          <a:p>
            <a:pPr>
              <a:lnSpc>
                <a:spcPct val="90000"/>
              </a:lnSpc>
            </a:pPr>
            <a:r>
              <a:rPr lang="tr-TR" altLang="ko-KR" sz="2800" dirty="0"/>
              <a:t>Bölgesel Ticaret ve İşbirliği Anlaşmaları:</a:t>
            </a:r>
            <a:endParaRPr lang="ko-KR" altLang="en-US" sz="2800" dirty="0"/>
          </a:p>
        </p:txBody>
      </p:sp>
      <p:sp>
        <p:nvSpPr>
          <p:cNvPr id="4" name="Content Placeholder 3"/>
          <p:cNvSpPr>
            <a:spLocks noGrp="1"/>
          </p:cNvSpPr>
          <p:nvPr>
            <p:ph idx="1"/>
          </p:nvPr>
        </p:nvSpPr>
        <p:spPr>
          <a:xfrm>
            <a:off x="783771" y="1881052"/>
            <a:ext cx="7455989" cy="2982931"/>
          </a:xfrm>
        </p:spPr>
        <p:txBody>
          <a:bodyPr anchor="ctr">
            <a:normAutofit fontScale="92500" lnSpcReduction="10000"/>
          </a:bodyPr>
          <a:lstStyle/>
          <a:p>
            <a:pPr marL="0" indent="0">
              <a:lnSpc>
                <a:spcPct val="90000"/>
              </a:lnSpc>
              <a:buNone/>
            </a:pPr>
            <a:r>
              <a:rPr lang="tr-TR" altLang="ko-KR" sz="1800" dirty="0">
                <a:latin typeface="Arial" pitchFamily="34" charset="0"/>
                <a:cs typeface="Arial" pitchFamily="34" charset="0"/>
              </a:rPr>
              <a:t>Avrupa Birliği (EU-</a:t>
            </a:r>
            <a:r>
              <a:rPr lang="tr-TR" altLang="ko-KR" sz="1800" dirty="0" err="1">
                <a:latin typeface="Arial" pitchFamily="34" charset="0"/>
                <a:cs typeface="Arial" pitchFamily="34" charset="0"/>
              </a:rPr>
              <a:t>European</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Union</a:t>
            </a:r>
            <a:r>
              <a:rPr lang="tr-TR" altLang="ko-KR" sz="1800" dirty="0">
                <a:latin typeface="Arial" pitchFamily="34" charset="0"/>
                <a:cs typeface="Arial" pitchFamily="34" charset="0"/>
              </a:rPr>
              <a:t>): Bütün üye ülkeler arasındaki ticari engeller kalktığı gibi, birlikteki ülkeler ortak para birimi olan “</a:t>
            </a:r>
            <a:r>
              <a:rPr lang="tr-TR" altLang="ko-KR" sz="1800" dirty="0" err="1">
                <a:latin typeface="Arial" pitchFamily="34" charset="0"/>
                <a:cs typeface="Arial" pitchFamily="34" charset="0"/>
              </a:rPr>
              <a:t>euro”ya</a:t>
            </a:r>
            <a:r>
              <a:rPr lang="tr-TR" altLang="ko-KR" sz="1800" dirty="0">
                <a:latin typeface="Arial" pitchFamily="34" charset="0"/>
                <a:cs typeface="Arial" pitchFamily="34" charset="0"/>
              </a:rPr>
              <a:t> geçmişlerdir. </a:t>
            </a:r>
          </a:p>
          <a:p>
            <a:pPr marL="0" indent="0">
              <a:lnSpc>
                <a:spcPct val="90000"/>
              </a:lnSpc>
              <a:buNone/>
            </a:pPr>
            <a:endParaRPr lang="tr-TR" altLang="ko-KR" sz="1800" dirty="0">
              <a:latin typeface="Arial" pitchFamily="34" charset="0"/>
              <a:cs typeface="Arial" pitchFamily="34" charset="0"/>
            </a:endParaRPr>
          </a:p>
          <a:p>
            <a:pPr marL="0" indent="0">
              <a:lnSpc>
                <a:spcPct val="90000"/>
              </a:lnSpc>
              <a:buNone/>
            </a:pPr>
            <a:r>
              <a:rPr lang="tr-TR" altLang="ko-KR" sz="1800" dirty="0">
                <a:latin typeface="Arial" pitchFamily="34" charset="0"/>
                <a:cs typeface="Arial" pitchFamily="34" charset="0"/>
              </a:rPr>
              <a:t> NAFTA (North </a:t>
            </a:r>
            <a:r>
              <a:rPr lang="tr-TR" altLang="ko-KR" sz="1800" dirty="0" err="1">
                <a:latin typeface="Arial" pitchFamily="34" charset="0"/>
                <a:cs typeface="Arial" pitchFamily="34" charset="0"/>
              </a:rPr>
              <a:t>American</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Free</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Trade</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Agreement</a:t>
            </a:r>
            <a:r>
              <a:rPr lang="tr-TR" altLang="ko-KR" sz="1800" dirty="0">
                <a:latin typeface="Arial" pitchFamily="34" charset="0"/>
                <a:cs typeface="Arial" pitchFamily="34" charset="0"/>
              </a:rPr>
              <a:t>): ABD, Kanada ve Meksika arasında yapılan Kuzey Amerika Serbest Ticaret Anlaşması’dır. Bu ülkeler arasındaki tüm ticari engelleri kaldırmış ve çok büyük bir Kuzey Amerika pazarı oluşturmuştur.</a:t>
            </a:r>
          </a:p>
          <a:p>
            <a:pPr marL="0" indent="0">
              <a:lnSpc>
                <a:spcPct val="90000"/>
              </a:lnSpc>
              <a:buNone/>
            </a:pPr>
            <a:endParaRPr lang="tr-TR" altLang="ko-KR" sz="1800" dirty="0">
              <a:latin typeface="Arial" pitchFamily="34" charset="0"/>
              <a:cs typeface="Arial" pitchFamily="34" charset="0"/>
            </a:endParaRPr>
          </a:p>
          <a:p>
            <a:pPr marL="0" indent="0">
              <a:lnSpc>
                <a:spcPct val="90000"/>
              </a:lnSpc>
              <a:buNone/>
            </a:pPr>
            <a:r>
              <a:rPr lang="tr-TR" altLang="ko-KR" sz="1800" dirty="0">
                <a:latin typeface="Arial" pitchFamily="34" charset="0"/>
                <a:cs typeface="Arial" pitchFamily="34" charset="0"/>
              </a:rPr>
              <a:t>ASEAN (</a:t>
            </a:r>
            <a:r>
              <a:rPr lang="tr-TR" altLang="ko-KR" sz="1800" dirty="0" err="1">
                <a:latin typeface="Arial" pitchFamily="34" charset="0"/>
                <a:cs typeface="Arial" pitchFamily="34" charset="0"/>
              </a:rPr>
              <a:t>Association</a:t>
            </a:r>
            <a:r>
              <a:rPr lang="tr-TR" altLang="ko-KR" sz="1800" dirty="0">
                <a:latin typeface="Arial" pitchFamily="34" charset="0"/>
                <a:cs typeface="Arial" pitchFamily="34" charset="0"/>
              </a:rPr>
              <a:t> of </a:t>
            </a:r>
            <a:r>
              <a:rPr lang="tr-TR" altLang="ko-KR" sz="1800" dirty="0" err="1">
                <a:latin typeface="Arial" pitchFamily="34" charset="0"/>
                <a:cs typeface="Arial" pitchFamily="34" charset="0"/>
              </a:rPr>
              <a:t>Southeast</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Asian</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Nation</a:t>
            </a:r>
            <a:r>
              <a:rPr lang="tr-TR" altLang="ko-KR" sz="1800" dirty="0">
                <a:latin typeface="Arial" pitchFamily="34" charset="0"/>
                <a:cs typeface="Arial" pitchFamily="34" charset="0"/>
              </a:rPr>
              <a:t>): </a:t>
            </a:r>
            <a:r>
              <a:rPr lang="tr-TR" altLang="ko-KR" sz="1800" dirty="0" err="1">
                <a:latin typeface="Arial" pitchFamily="34" charset="0"/>
                <a:cs typeface="Arial" pitchFamily="34" charset="0"/>
              </a:rPr>
              <a:t>Bankok’ta</a:t>
            </a:r>
            <a:r>
              <a:rPr lang="tr-TR" altLang="ko-KR" sz="1800" dirty="0">
                <a:latin typeface="Arial" pitchFamily="34" charset="0"/>
                <a:cs typeface="Arial" pitchFamily="34" charset="0"/>
              </a:rPr>
              <a:t> Filipinler, Malezya, Tayland, Endonezya ve Singapur’un kurduğu uluslar arası bir örgüttür. </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4863984"/>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021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r>
              <a:rPr lang="tr-TR" altLang="ko-KR" sz="4100"/>
              <a:t>Kaynak</a:t>
            </a:r>
            <a:endParaRPr lang="ko-KR" altLang="en-US" sz="4100"/>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447038"/>
            <a:ext cx="7886700" cy="3188970"/>
          </a:xfrm>
        </p:spPr>
        <p:txBody>
          <a:bodyPr>
            <a:normAutofit/>
          </a:bodyPr>
          <a:lstStyle/>
          <a:p>
            <a:pPr marL="0" indent="0">
              <a:buNone/>
            </a:pPr>
            <a:r>
              <a:rPr lang="en-US" altLang="ko-KR" sz="1700">
                <a:latin typeface="Arial" pitchFamily="34" charset="0"/>
                <a:cs typeface="Arial" pitchFamily="34" charset="0"/>
              </a:rPr>
              <a:t>"Girişimci" Güncel Türkçe Sözlük. Türk Dil Kurumu. Erişim tarihi: .29.03.2009</a:t>
            </a:r>
          </a:p>
          <a:p>
            <a:pPr marL="0" indent="0">
              <a:buNone/>
            </a:pPr>
            <a:r>
              <a:rPr lang="en-US" altLang="ko-KR" sz="1700">
                <a:latin typeface="Arial" pitchFamily="34" charset="0"/>
                <a:cs typeface="Arial" pitchFamily="34" charset="0"/>
              </a:rPr>
              <a:t>Karalar, Rıdvan.(2001). Genel İşletme. Eskişehir: Anadolu Üniversitesi. s. 5. ISBN 975-06-0016-9 </a:t>
            </a: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Kahraman, B., Girişimcilik</a:t>
            </a:r>
          </a:p>
          <a:p>
            <a:pPr marL="0" indent="0">
              <a:buNone/>
            </a:pPr>
            <a:r>
              <a:rPr lang="en-US" altLang="ko-KR" sz="1700">
                <a:latin typeface="Arial" pitchFamily="34" charset="0"/>
                <a:cs typeface="Arial" pitchFamily="34" charset="0"/>
                <a:hlinkClick r:id="rId2"/>
              </a:rPr>
              <a:t>http://kisi.deu.edu.tr//bayram.kahraman/Girisimcilik_2_Isletme_Turleri.pdf</a:t>
            </a:r>
            <a:r>
              <a:rPr lang="tr-TR" altLang="ko-KR" sz="1700">
                <a:latin typeface="Arial" pitchFamily="34" charset="0"/>
                <a:cs typeface="Arial" pitchFamily="34" charset="0"/>
              </a:rPr>
              <a:t> </a:t>
            </a:r>
          </a:p>
          <a:p>
            <a:pPr marL="0" indent="0">
              <a:buNone/>
            </a:pPr>
            <a:r>
              <a:rPr lang="en-US" altLang="ko-KR" sz="1700">
                <a:latin typeface="Arial" pitchFamily="34" charset="0"/>
                <a:cs typeface="Arial" pitchFamily="34" charset="0"/>
              </a:rPr>
              <a:t>David Held vd., Global Transformations: Politics, Economics and Culture, Stanford University Press, Londra, 1999.</a:t>
            </a:r>
            <a:endParaRPr lang="tr-TR" altLang="ko-KR" sz="1700">
              <a:latin typeface="Arial" pitchFamily="34" charset="0"/>
              <a:cs typeface="Arial" pitchFamily="34" charset="0"/>
            </a:endParaRPr>
          </a:p>
          <a:p>
            <a:pPr marL="0" indent="0">
              <a:buNone/>
            </a:pPr>
            <a:r>
              <a:rPr lang="en-US" altLang="ko-KR" sz="1700">
                <a:latin typeface="Arial" pitchFamily="34" charset="0"/>
                <a:cs typeface="Arial" pitchFamily="34" charset="0"/>
              </a:rPr>
              <a:t> Taslak, S., Kara, M. (2009). İşletme Bilimine Giriş. Trabzon: Murathan Yayıncılık</a:t>
            </a:r>
          </a:p>
          <a:p>
            <a:pPr marL="0" indent="0">
              <a:buNone/>
            </a:pPr>
            <a:r>
              <a:rPr lang="en-US" altLang="ko-KR" sz="1700">
                <a:latin typeface="Arial" pitchFamily="34" charset="0"/>
                <a:cs typeface="Arial" pitchFamily="34" charset="0"/>
              </a:rPr>
              <a:t>Tutar, H. (2013). Meslek Yüksekokulları Programları için İşletme Yönetimi. Ankara: Seçkin Yayıncılık﻿</a:t>
            </a:r>
            <a:endParaRPr lang="ko-KR" altLang="en-US" sz="1700">
              <a:latin typeface="Arial" pitchFamily="34" charset="0"/>
              <a:cs typeface="Arial" pitchFamily="34" charset="0"/>
            </a:endParaRPr>
          </a:p>
        </p:txBody>
      </p:sp>
    </p:spTree>
    <p:extLst>
      <p:ext uri="{BB962C8B-B14F-4D97-AF65-F5344CB8AC3E}">
        <p14:creationId xmlns:p14="http://schemas.microsoft.com/office/powerpoint/2010/main" val="1244541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1671</TotalTime>
  <Words>2562</Words>
  <Application>Microsoft Office PowerPoint</Application>
  <PresentationFormat>Ekran Gösterisi (16:9)</PresentationFormat>
  <Paragraphs>208</Paragraphs>
  <Slides>46</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46</vt:i4>
      </vt:variant>
    </vt:vector>
  </HeadingPairs>
  <TitlesOfParts>
    <vt:vector size="50" baseType="lpstr">
      <vt:lpstr>맑은 고딕</vt:lpstr>
      <vt:lpstr>Arial</vt:lpstr>
      <vt:lpstr>Calibri</vt:lpstr>
      <vt:lpstr>Office Theme</vt:lpstr>
      <vt:lpstr>PowerPoint Sunusu</vt:lpstr>
      <vt:lpstr>İşletme</vt:lpstr>
      <vt:lpstr>İşletme</vt:lpstr>
      <vt:lpstr>İşletme</vt:lpstr>
      <vt:lpstr>Turistik İşletme Türleri</vt:lpstr>
      <vt:lpstr>İhtiyaç</vt:lpstr>
      <vt:lpstr>PowerPoint Sunusu</vt:lpstr>
      <vt:lpstr>İhtiyaç / Fayda</vt:lpstr>
      <vt:lpstr>Fayda</vt:lpstr>
      <vt:lpstr>İhtiyaç ve İstek Nedir?</vt:lpstr>
      <vt:lpstr>İhtiyaçların Özellikleri</vt:lpstr>
      <vt:lpstr>İsteklerin Özellikleri</vt:lpstr>
      <vt:lpstr>Tercih ve Fırsat Maliyeti</vt:lpstr>
      <vt:lpstr>Rekabet</vt:lpstr>
      <vt:lpstr>Rekabet Türleri</vt:lpstr>
      <vt:lpstr>Ekonomik Döngü</vt:lpstr>
      <vt:lpstr>Girişimci</vt:lpstr>
      <vt:lpstr>Girişimcinin Özellikleri</vt:lpstr>
      <vt:lpstr>Girişimci vs. Yönetici</vt:lpstr>
      <vt:lpstr>Girişimci vs. Yönetici</vt:lpstr>
      <vt:lpstr>İşletmelerin Fonksiyonları</vt:lpstr>
      <vt:lpstr>İşletme Çevresi</vt:lpstr>
      <vt:lpstr>Mikro (Yakın) Çevre</vt:lpstr>
      <vt:lpstr>Mikro (Yakın) Çevre</vt:lpstr>
      <vt:lpstr>Mikro (Yakın) Çevre</vt:lpstr>
      <vt:lpstr>Mikro (Yakın) Çevre</vt:lpstr>
      <vt:lpstr>Makro (Uzak) Çevre</vt:lpstr>
      <vt:lpstr>PowerPoint Sunusu</vt:lpstr>
      <vt:lpstr>Sosyo-kültürel Çevre</vt:lpstr>
      <vt:lpstr>Sosyo-kültürel Çevre</vt:lpstr>
      <vt:lpstr>Demografik Çevre</vt:lpstr>
      <vt:lpstr>Demografik Çevre</vt:lpstr>
      <vt:lpstr>Ekonomik Çevre</vt:lpstr>
      <vt:lpstr>Ekonomik Çevre</vt:lpstr>
      <vt:lpstr>Teknolojik  Çevre</vt:lpstr>
      <vt:lpstr>Politik-Yasal  Çevre</vt:lpstr>
      <vt:lpstr>Politik-Yasal  Çevre</vt:lpstr>
      <vt:lpstr>Politik-Yasal  Çevre</vt:lpstr>
      <vt:lpstr>Politik-Yasal  Çevre</vt:lpstr>
      <vt:lpstr>Politik-Yasal  Çevre</vt:lpstr>
      <vt:lpstr>Ekolojik  Çevre</vt:lpstr>
      <vt:lpstr>Ekolojik  Çevre</vt:lpstr>
      <vt:lpstr>Uluslararası Çevre</vt:lpstr>
      <vt:lpstr>Uluslararası Çevre</vt:lpstr>
      <vt:lpstr>Bölgesel Ticaret ve İşbirliği Anlaşmaları:</vt:lpstr>
      <vt:lpstr>Kaynak</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65</cp:revision>
  <dcterms:created xsi:type="dcterms:W3CDTF">2014-04-01T16:27:38Z</dcterms:created>
  <dcterms:modified xsi:type="dcterms:W3CDTF">2025-01-22T20:01:50Z</dcterms:modified>
</cp:coreProperties>
</file>