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78"/>
  </p:notesMasterIdLst>
  <p:handoutMasterIdLst>
    <p:handoutMasterId r:id="rId79"/>
  </p:handoutMasterIdLst>
  <p:sldIdLst>
    <p:sldId id="314" r:id="rId2"/>
    <p:sldId id="316" r:id="rId3"/>
    <p:sldId id="317" r:id="rId4"/>
    <p:sldId id="318" r:id="rId5"/>
    <p:sldId id="319" r:id="rId6"/>
    <p:sldId id="320" r:id="rId7"/>
    <p:sldId id="368" r:id="rId8"/>
    <p:sldId id="321" r:id="rId9"/>
    <p:sldId id="322" r:id="rId10"/>
    <p:sldId id="323" r:id="rId11"/>
    <p:sldId id="324" r:id="rId12"/>
    <p:sldId id="325" r:id="rId13"/>
    <p:sldId id="328" r:id="rId14"/>
    <p:sldId id="387" r:id="rId15"/>
    <p:sldId id="329" r:id="rId16"/>
    <p:sldId id="371" r:id="rId17"/>
    <p:sldId id="330" r:id="rId18"/>
    <p:sldId id="331" r:id="rId19"/>
    <p:sldId id="372" r:id="rId20"/>
    <p:sldId id="373" r:id="rId21"/>
    <p:sldId id="332" r:id="rId22"/>
    <p:sldId id="333" r:id="rId23"/>
    <p:sldId id="334" r:id="rId24"/>
    <p:sldId id="335" r:id="rId25"/>
    <p:sldId id="388" r:id="rId26"/>
    <p:sldId id="389" r:id="rId27"/>
    <p:sldId id="390" r:id="rId28"/>
    <p:sldId id="336" r:id="rId29"/>
    <p:sldId id="337" r:id="rId30"/>
    <p:sldId id="377" r:id="rId31"/>
    <p:sldId id="338" r:id="rId32"/>
    <p:sldId id="375" r:id="rId33"/>
    <p:sldId id="376" r:id="rId34"/>
    <p:sldId id="374" r:id="rId35"/>
    <p:sldId id="384" r:id="rId36"/>
    <p:sldId id="391" r:id="rId37"/>
    <p:sldId id="385" r:id="rId38"/>
    <p:sldId id="392" r:id="rId39"/>
    <p:sldId id="393" r:id="rId40"/>
    <p:sldId id="394" r:id="rId41"/>
    <p:sldId id="339" r:id="rId42"/>
    <p:sldId id="340" r:id="rId43"/>
    <p:sldId id="341" r:id="rId44"/>
    <p:sldId id="342" r:id="rId45"/>
    <p:sldId id="395" r:id="rId46"/>
    <p:sldId id="343" r:id="rId47"/>
    <p:sldId id="396" r:id="rId48"/>
    <p:sldId id="345" r:id="rId49"/>
    <p:sldId id="346" r:id="rId50"/>
    <p:sldId id="347" r:id="rId51"/>
    <p:sldId id="378" r:id="rId52"/>
    <p:sldId id="348" r:id="rId53"/>
    <p:sldId id="349" r:id="rId54"/>
    <p:sldId id="350" r:id="rId55"/>
    <p:sldId id="397" r:id="rId56"/>
    <p:sldId id="398" r:id="rId57"/>
    <p:sldId id="351" r:id="rId58"/>
    <p:sldId id="352" r:id="rId59"/>
    <p:sldId id="353" r:id="rId60"/>
    <p:sldId id="379" r:id="rId61"/>
    <p:sldId id="382" r:id="rId62"/>
    <p:sldId id="356" r:id="rId63"/>
    <p:sldId id="386" r:id="rId64"/>
    <p:sldId id="399" r:id="rId65"/>
    <p:sldId id="400" r:id="rId66"/>
    <p:sldId id="357" r:id="rId67"/>
    <p:sldId id="358" r:id="rId68"/>
    <p:sldId id="359" r:id="rId69"/>
    <p:sldId id="360" r:id="rId70"/>
    <p:sldId id="361" r:id="rId71"/>
    <p:sldId id="362" r:id="rId72"/>
    <p:sldId id="363" r:id="rId73"/>
    <p:sldId id="364" r:id="rId74"/>
    <p:sldId id="365" r:id="rId75"/>
    <p:sldId id="366" r:id="rId76"/>
    <p:sldId id="367" r:id="rId7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02" d="100"/>
          <a:sy n="102" d="100"/>
        </p:scale>
        <p:origin x="984"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27.01.2025</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27.01.2025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2FCF25-C1FD-3796-B250-30D8096C6C7D}"/>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54A7A4A8-7854-85FE-C7EE-1540DAA65D1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FF1A036-5CD6-0EFA-BFA4-C2B9D7CF4D7C}"/>
              </a:ext>
            </a:extLst>
          </p:cNvPr>
          <p:cNvSpPr>
            <a:spLocks noGrp="1"/>
          </p:cNvSpPr>
          <p:nvPr>
            <p:ph type="dt" sz="half" idx="10"/>
          </p:nvPr>
        </p:nvSpPr>
        <p:spPr/>
        <p:txBody>
          <a:bodyPr/>
          <a:lstStyle/>
          <a:p>
            <a:endParaRPr lang="tr-TR" altLang="tr-TR"/>
          </a:p>
        </p:txBody>
      </p:sp>
      <p:sp>
        <p:nvSpPr>
          <p:cNvPr id="5" name="Alt Bilgi Yer Tutucusu 4">
            <a:extLst>
              <a:ext uri="{FF2B5EF4-FFF2-40B4-BE49-F238E27FC236}">
                <a16:creationId xmlns:a16="http://schemas.microsoft.com/office/drawing/2014/main" id="{BFE834E4-0A5C-ACD6-1169-CBA2916D96EF}"/>
              </a:ext>
            </a:extLst>
          </p:cNvPr>
          <p:cNvSpPr>
            <a:spLocks noGrp="1"/>
          </p:cNvSpPr>
          <p:nvPr>
            <p:ph type="ftr" sz="quarter" idx="11"/>
          </p:nvPr>
        </p:nvSpPr>
        <p:spPr/>
        <p:txBody>
          <a:bodyPr/>
          <a:lstStyle/>
          <a:p>
            <a:endParaRPr lang="tr-TR" altLang="tr-TR"/>
          </a:p>
        </p:txBody>
      </p:sp>
      <p:sp>
        <p:nvSpPr>
          <p:cNvPr id="6" name="Slayt Numarası Yer Tutucusu 5">
            <a:extLst>
              <a:ext uri="{FF2B5EF4-FFF2-40B4-BE49-F238E27FC236}">
                <a16:creationId xmlns:a16="http://schemas.microsoft.com/office/drawing/2014/main" id="{69AD76E2-2903-5C07-987E-1C02BDCE13C5}"/>
              </a:ext>
            </a:extLst>
          </p:cNvPr>
          <p:cNvSpPr>
            <a:spLocks noGrp="1"/>
          </p:cNvSpPr>
          <p:nvPr>
            <p:ph type="sldNum" sz="quarter" idx="12"/>
          </p:nvPr>
        </p:nvSpPr>
        <p:spPr/>
        <p:txBody>
          <a:bodyPr/>
          <a:lstStyle/>
          <a:p>
            <a:fld id="{7CAA2947-FA5D-453E-83C0-691EA497C3A3}" type="slidenum">
              <a:rPr lang="tr-TR" altLang="tr-TR" smtClean="0"/>
              <a:pPr/>
              <a:t>‹#›</a:t>
            </a:fld>
            <a:endParaRPr lang="tr-TR" altLang="tr-TR"/>
          </a:p>
        </p:txBody>
      </p:sp>
    </p:spTree>
    <p:extLst>
      <p:ext uri="{BB962C8B-B14F-4D97-AF65-F5344CB8AC3E}">
        <p14:creationId xmlns:p14="http://schemas.microsoft.com/office/powerpoint/2010/main" val="2033794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84B64-E325-B39F-53DB-80CF67B244F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64A2F34-281B-2F84-9527-92C760BB10C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D546E9C-FFEF-E437-5081-806A2812AEC2}"/>
              </a:ext>
            </a:extLst>
          </p:cNvPr>
          <p:cNvSpPr>
            <a:spLocks noGrp="1"/>
          </p:cNvSpPr>
          <p:nvPr>
            <p:ph type="dt" sz="half" idx="10"/>
          </p:nvPr>
        </p:nvSpPr>
        <p:spPr/>
        <p:txBody>
          <a:bodyPr/>
          <a:lstStyle/>
          <a:p>
            <a:endParaRPr lang="tr-TR" altLang="tr-TR"/>
          </a:p>
        </p:txBody>
      </p:sp>
      <p:sp>
        <p:nvSpPr>
          <p:cNvPr id="5" name="Alt Bilgi Yer Tutucusu 4">
            <a:extLst>
              <a:ext uri="{FF2B5EF4-FFF2-40B4-BE49-F238E27FC236}">
                <a16:creationId xmlns:a16="http://schemas.microsoft.com/office/drawing/2014/main" id="{9E0A2FBF-E856-6059-A16E-7A1DA7CB6856}"/>
              </a:ext>
            </a:extLst>
          </p:cNvPr>
          <p:cNvSpPr>
            <a:spLocks noGrp="1"/>
          </p:cNvSpPr>
          <p:nvPr>
            <p:ph type="ftr" sz="quarter" idx="11"/>
          </p:nvPr>
        </p:nvSpPr>
        <p:spPr/>
        <p:txBody>
          <a:bodyPr/>
          <a:lstStyle/>
          <a:p>
            <a:endParaRPr lang="tr-TR" altLang="tr-TR"/>
          </a:p>
        </p:txBody>
      </p:sp>
      <p:sp>
        <p:nvSpPr>
          <p:cNvPr id="6" name="Slayt Numarası Yer Tutucusu 5">
            <a:extLst>
              <a:ext uri="{FF2B5EF4-FFF2-40B4-BE49-F238E27FC236}">
                <a16:creationId xmlns:a16="http://schemas.microsoft.com/office/drawing/2014/main" id="{11B83F7E-5E42-C093-68B8-59C31A18673C}"/>
              </a:ext>
            </a:extLst>
          </p:cNvPr>
          <p:cNvSpPr>
            <a:spLocks noGrp="1"/>
          </p:cNvSpPr>
          <p:nvPr>
            <p:ph type="sldNum" sz="quarter" idx="12"/>
          </p:nvPr>
        </p:nvSpPr>
        <p:spPr/>
        <p:txBody>
          <a:bodyPr/>
          <a:lstStyle/>
          <a:p>
            <a:fld id="{5FDAFA7B-F565-4E90-89BF-5854C230462A}" type="slidenum">
              <a:rPr lang="tr-TR" altLang="tr-TR" smtClean="0"/>
              <a:pPr/>
              <a:t>‹#›</a:t>
            </a:fld>
            <a:endParaRPr lang="tr-TR" altLang="tr-TR"/>
          </a:p>
        </p:txBody>
      </p:sp>
    </p:spTree>
    <p:extLst>
      <p:ext uri="{BB962C8B-B14F-4D97-AF65-F5344CB8AC3E}">
        <p14:creationId xmlns:p14="http://schemas.microsoft.com/office/powerpoint/2010/main" val="227034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79EFC7-6026-590B-61EF-D1FDC654BF3A}"/>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A4DC62E-7F1F-76E4-3B71-D4C89D266810}"/>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136F318-1657-45A3-914F-A3205DBA68E6}"/>
              </a:ext>
            </a:extLst>
          </p:cNvPr>
          <p:cNvSpPr>
            <a:spLocks noGrp="1"/>
          </p:cNvSpPr>
          <p:nvPr>
            <p:ph type="dt" sz="half" idx="10"/>
          </p:nvPr>
        </p:nvSpPr>
        <p:spPr/>
        <p:txBody>
          <a:bodyPr/>
          <a:lstStyle/>
          <a:p>
            <a:endParaRPr lang="tr-TR" altLang="tr-TR"/>
          </a:p>
        </p:txBody>
      </p:sp>
      <p:sp>
        <p:nvSpPr>
          <p:cNvPr id="5" name="Alt Bilgi Yer Tutucusu 4">
            <a:extLst>
              <a:ext uri="{FF2B5EF4-FFF2-40B4-BE49-F238E27FC236}">
                <a16:creationId xmlns:a16="http://schemas.microsoft.com/office/drawing/2014/main" id="{7EB1B27F-0ABA-48AD-49CD-46B0D325074E}"/>
              </a:ext>
            </a:extLst>
          </p:cNvPr>
          <p:cNvSpPr>
            <a:spLocks noGrp="1"/>
          </p:cNvSpPr>
          <p:nvPr>
            <p:ph type="ftr" sz="quarter" idx="11"/>
          </p:nvPr>
        </p:nvSpPr>
        <p:spPr/>
        <p:txBody>
          <a:bodyPr/>
          <a:lstStyle/>
          <a:p>
            <a:endParaRPr lang="tr-TR" altLang="tr-TR"/>
          </a:p>
        </p:txBody>
      </p:sp>
      <p:sp>
        <p:nvSpPr>
          <p:cNvPr id="6" name="Slayt Numarası Yer Tutucusu 5">
            <a:extLst>
              <a:ext uri="{FF2B5EF4-FFF2-40B4-BE49-F238E27FC236}">
                <a16:creationId xmlns:a16="http://schemas.microsoft.com/office/drawing/2014/main" id="{986AB241-D5A8-0609-F02E-9B69836AF055}"/>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2606445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A2B151-B565-605A-A1BD-209020C5DAD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C52E111-2BC6-58A9-C41C-9AEA59E9270E}"/>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E50309D-11C2-2614-730F-B9510EDA16D0}"/>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578FBB5-5CA0-089C-4F58-EB3C59D22E83}"/>
              </a:ext>
            </a:extLst>
          </p:cNvPr>
          <p:cNvSpPr>
            <a:spLocks noGrp="1"/>
          </p:cNvSpPr>
          <p:nvPr>
            <p:ph type="dt" sz="half" idx="10"/>
          </p:nvPr>
        </p:nvSpPr>
        <p:spPr/>
        <p:txBody>
          <a:bodyPr/>
          <a:lstStyle/>
          <a:p>
            <a:endParaRPr lang="tr-TR" altLang="tr-TR"/>
          </a:p>
        </p:txBody>
      </p:sp>
      <p:sp>
        <p:nvSpPr>
          <p:cNvPr id="6" name="Alt Bilgi Yer Tutucusu 5">
            <a:extLst>
              <a:ext uri="{FF2B5EF4-FFF2-40B4-BE49-F238E27FC236}">
                <a16:creationId xmlns:a16="http://schemas.microsoft.com/office/drawing/2014/main" id="{B9D53BB2-D1E9-CED6-7465-E3D1FF332415}"/>
              </a:ext>
            </a:extLst>
          </p:cNvPr>
          <p:cNvSpPr>
            <a:spLocks noGrp="1"/>
          </p:cNvSpPr>
          <p:nvPr>
            <p:ph type="ftr" sz="quarter" idx="11"/>
          </p:nvPr>
        </p:nvSpPr>
        <p:spPr/>
        <p:txBody>
          <a:bodyPr/>
          <a:lstStyle/>
          <a:p>
            <a:endParaRPr lang="tr-TR" altLang="tr-TR"/>
          </a:p>
        </p:txBody>
      </p:sp>
      <p:sp>
        <p:nvSpPr>
          <p:cNvPr id="7" name="Slayt Numarası Yer Tutucusu 6">
            <a:extLst>
              <a:ext uri="{FF2B5EF4-FFF2-40B4-BE49-F238E27FC236}">
                <a16:creationId xmlns:a16="http://schemas.microsoft.com/office/drawing/2014/main" id="{56E8ED2A-0C41-E7B5-90D0-6D71480AAD4C}"/>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30444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B91A51-7153-3BC0-A606-67E0F9EA3349}"/>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7E286BC-29E3-E247-D3BF-487C2B318A3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73F5EF1-2CEA-49F2-1D64-D6DEC2DFBDF2}"/>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AB7D7C7-6421-5BD3-45CF-F9631023A97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7AE2B07-BF57-B07F-C224-DBF93991FDCC}"/>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F071367B-A818-FAB4-B73F-D76B5A3B16FF}"/>
              </a:ext>
            </a:extLst>
          </p:cNvPr>
          <p:cNvSpPr>
            <a:spLocks noGrp="1"/>
          </p:cNvSpPr>
          <p:nvPr>
            <p:ph type="dt" sz="half" idx="10"/>
          </p:nvPr>
        </p:nvSpPr>
        <p:spPr/>
        <p:txBody>
          <a:bodyPr/>
          <a:lstStyle/>
          <a:p>
            <a:endParaRPr lang="tr-TR" altLang="tr-TR"/>
          </a:p>
        </p:txBody>
      </p:sp>
      <p:sp>
        <p:nvSpPr>
          <p:cNvPr id="8" name="Alt Bilgi Yer Tutucusu 7">
            <a:extLst>
              <a:ext uri="{FF2B5EF4-FFF2-40B4-BE49-F238E27FC236}">
                <a16:creationId xmlns:a16="http://schemas.microsoft.com/office/drawing/2014/main" id="{DC54F85D-5524-28AC-42DA-0344341ABD63}"/>
              </a:ext>
            </a:extLst>
          </p:cNvPr>
          <p:cNvSpPr>
            <a:spLocks noGrp="1"/>
          </p:cNvSpPr>
          <p:nvPr>
            <p:ph type="ftr" sz="quarter" idx="11"/>
          </p:nvPr>
        </p:nvSpPr>
        <p:spPr/>
        <p:txBody>
          <a:bodyPr/>
          <a:lstStyle/>
          <a:p>
            <a:endParaRPr lang="tr-TR" altLang="tr-TR"/>
          </a:p>
        </p:txBody>
      </p:sp>
      <p:sp>
        <p:nvSpPr>
          <p:cNvPr id="9" name="Slayt Numarası Yer Tutucusu 8">
            <a:extLst>
              <a:ext uri="{FF2B5EF4-FFF2-40B4-BE49-F238E27FC236}">
                <a16:creationId xmlns:a16="http://schemas.microsoft.com/office/drawing/2014/main" id="{E3D1F752-40F2-475B-5297-ACB86E3BEDE8}"/>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18651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C14B96-466C-3830-CCD9-101766E2BA5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42B17AC-EF4B-0D7E-B8E4-E669D69F0C53}"/>
              </a:ext>
            </a:extLst>
          </p:cNvPr>
          <p:cNvSpPr>
            <a:spLocks noGrp="1"/>
          </p:cNvSpPr>
          <p:nvPr>
            <p:ph type="dt" sz="half" idx="10"/>
          </p:nvPr>
        </p:nvSpPr>
        <p:spPr/>
        <p:txBody>
          <a:bodyPr/>
          <a:lstStyle/>
          <a:p>
            <a:endParaRPr lang="tr-TR" altLang="tr-TR"/>
          </a:p>
        </p:txBody>
      </p:sp>
      <p:sp>
        <p:nvSpPr>
          <p:cNvPr id="4" name="Alt Bilgi Yer Tutucusu 3">
            <a:extLst>
              <a:ext uri="{FF2B5EF4-FFF2-40B4-BE49-F238E27FC236}">
                <a16:creationId xmlns:a16="http://schemas.microsoft.com/office/drawing/2014/main" id="{440C986C-3C14-2682-5B40-E2BA80E1E524}"/>
              </a:ext>
            </a:extLst>
          </p:cNvPr>
          <p:cNvSpPr>
            <a:spLocks noGrp="1"/>
          </p:cNvSpPr>
          <p:nvPr>
            <p:ph type="ftr" sz="quarter" idx="11"/>
          </p:nvPr>
        </p:nvSpPr>
        <p:spPr/>
        <p:txBody>
          <a:bodyPr/>
          <a:lstStyle/>
          <a:p>
            <a:endParaRPr lang="tr-TR" altLang="tr-TR"/>
          </a:p>
        </p:txBody>
      </p:sp>
      <p:sp>
        <p:nvSpPr>
          <p:cNvPr id="5" name="Slayt Numarası Yer Tutucusu 4">
            <a:extLst>
              <a:ext uri="{FF2B5EF4-FFF2-40B4-BE49-F238E27FC236}">
                <a16:creationId xmlns:a16="http://schemas.microsoft.com/office/drawing/2014/main" id="{839FDAAB-C0B1-38F6-86DB-035C97E3EEB9}"/>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1184740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57701C2-9C21-4474-2248-BCF9598F618D}"/>
              </a:ext>
            </a:extLst>
          </p:cNvPr>
          <p:cNvSpPr>
            <a:spLocks noGrp="1"/>
          </p:cNvSpPr>
          <p:nvPr>
            <p:ph type="dt" sz="half" idx="10"/>
          </p:nvPr>
        </p:nvSpPr>
        <p:spPr/>
        <p:txBody>
          <a:bodyPr/>
          <a:lstStyle/>
          <a:p>
            <a:endParaRPr lang="tr-TR" altLang="tr-TR"/>
          </a:p>
        </p:txBody>
      </p:sp>
      <p:sp>
        <p:nvSpPr>
          <p:cNvPr id="3" name="Alt Bilgi Yer Tutucusu 2">
            <a:extLst>
              <a:ext uri="{FF2B5EF4-FFF2-40B4-BE49-F238E27FC236}">
                <a16:creationId xmlns:a16="http://schemas.microsoft.com/office/drawing/2014/main" id="{603A5CC2-0F5C-3311-D0A3-B0C6B34A1B39}"/>
              </a:ext>
            </a:extLst>
          </p:cNvPr>
          <p:cNvSpPr>
            <a:spLocks noGrp="1"/>
          </p:cNvSpPr>
          <p:nvPr>
            <p:ph type="ftr" sz="quarter" idx="11"/>
          </p:nvPr>
        </p:nvSpPr>
        <p:spPr/>
        <p:txBody>
          <a:bodyPr/>
          <a:lstStyle/>
          <a:p>
            <a:endParaRPr lang="tr-TR" altLang="tr-TR"/>
          </a:p>
        </p:txBody>
      </p:sp>
      <p:sp>
        <p:nvSpPr>
          <p:cNvPr id="4" name="Slayt Numarası Yer Tutucusu 3">
            <a:extLst>
              <a:ext uri="{FF2B5EF4-FFF2-40B4-BE49-F238E27FC236}">
                <a16:creationId xmlns:a16="http://schemas.microsoft.com/office/drawing/2014/main" id="{29723BF2-9778-2623-7037-B90045E0599B}"/>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2117599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187173-B49E-0AFB-056A-72A63F0E3AAC}"/>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59450DDE-11A2-13C9-83E0-28FB38BFFB1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751877C-3507-250B-64C0-72D12A15267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39AAADE-5239-BDAC-9F56-E4757D634FAC}"/>
              </a:ext>
            </a:extLst>
          </p:cNvPr>
          <p:cNvSpPr>
            <a:spLocks noGrp="1"/>
          </p:cNvSpPr>
          <p:nvPr>
            <p:ph type="dt" sz="half" idx="10"/>
          </p:nvPr>
        </p:nvSpPr>
        <p:spPr/>
        <p:txBody>
          <a:bodyPr/>
          <a:lstStyle/>
          <a:p>
            <a:endParaRPr lang="tr-TR" altLang="tr-TR"/>
          </a:p>
        </p:txBody>
      </p:sp>
      <p:sp>
        <p:nvSpPr>
          <p:cNvPr id="6" name="Alt Bilgi Yer Tutucusu 5">
            <a:extLst>
              <a:ext uri="{FF2B5EF4-FFF2-40B4-BE49-F238E27FC236}">
                <a16:creationId xmlns:a16="http://schemas.microsoft.com/office/drawing/2014/main" id="{1D5E8F2A-65AE-E256-590B-0F877D0BF2EE}"/>
              </a:ext>
            </a:extLst>
          </p:cNvPr>
          <p:cNvSpPr>
            <a:spLocks noGrp="1"/>
          </p:cNvSpPr>
          <p:nvPr>
            <p:ph type="ftr" sz="quarter" idx="11"/>
          </p:nvPr>
        </p:nvSpPr>
        <p:spPr/>
        <p:txBody>
          <a:bodyPr/>
          <a:lstStyle/>
          <a:p>
            <a:endParaRPr lang="tr-TR" altLang="tr-TR"/>
          </a:p>
        </p:txBody>
      </p:sp>
      <p:sp>
        <p:nvSpPr>
          <p:cNvPr id="7" name="Slayt Numarası Yer Tutucusu 6">
            <a:extLst>
              <a:ext uri="{FF2B5EF4-FFF2-40B4-BE49-F238E27FC236}">
                <a16:creationId xmlns:a16="http://schemas.microsoft.com/office/drawing/2014/main" id="{A8C37237-C8D9-A9F9-4260-AC962FB53A9A}"/>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504061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CA2E81-B68D-B855-6FDE-8FC57E09BCF6}"/>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614F2DD-9058-4E42-7B45-70497700595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615834CE-5B3D-81D3-D326-3131D821330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4F903F7-59A2-7FE1-D5B8-81037481B147}"/>
              </a:ext>
            </a:extLst>
          </p:cNvPr>
          <p:cNvSpPr>
            <a:spLocks noGrp="1"/>
          </p:cNvSpPr>
          <p:nvPr>
            <p:ph type="dt" sz="half" idx="10"/>
          </p:nvPr>
        </p:nvSpPr>
        <p:spPr/>
        <p:txBody>
          <a:bodyPr/>
          <a:lstStyle/>
          <a:p>
            <a:endParaRPr lang="tr-TR" altLang="tr-TR"/>
          </a:p>
        </p:txBody>
      </p:sp>
      <p:sp>
        <p:nvSpPr>
          <p:cNvPr id="6" name="Alt Bilgi Yer Tutucusu 5">
            <a:extLst>
              <a:ext uri="{FF2B5EF4-FFF2-40B4-BE49-F238E27FC236}">
                <a16:creationId xmlns:a16="http://schemas.microsoft.com/office/drawing/2014/main" id="{FC1F8044-274A-6546-A74D-0DF993BED669}"/>
              </a:ext>
            </a:extLst>
          </p:cNvPr>
          <p:cNvSpPr>
            <a:spLocks noGrp="1"/>
          </p:cNvSpPr>
          <p:nvPr>
            <p:ph type="ftr" sz="quarter" idx="11"/>
          </p:nvPr>
        </p:nvSpPr>
        <p:spPr/>
        <p:txBody>
          <a:bodyPr/>
          <a:lstStyle/>
          <a:p>
            <a:endParaRPr lang="tr-TR" altLang="tr-TR"/>
          </a:p>
        </p:txBody>
      </p:sp>
      <p:sp>
        <p:nvSpPr>
          <p:cNvPr id="7" name="Slayt Numarası Yer Tutucusu 6">
            <a:extLst>
              <a:ext uri="{FF2B5EF4-FFF2-40B4-BE49-F238E27FC236}">
                <a16:creationId xmlns:a16="http://schemas.microsoft.com/office/drawing/2014/main" id="{ADDA97C8-B894-25A9-6356-F747CA332E93}"/>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2982003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A5D549-34F8-6D80-849F-D33507ACDFA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A026DB3-9787-866F-BDFC-A67D8068504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FD62477-E054-4C1D-D9B5-BD9D62F7698B}"/>
              </a:ext>
            </a:extLst>
          </p:cNvPr>
          <p:cNvSpPr>
            <a:spLocks noGrp="1"/>
          </p:cNvSpPr>
          <p:nvPr>
            <p:ph type="dt" sz="half" idx="10"/>
          </p:nvPr>
        </p:nvSpPr>
        <p:spPr/>
        <p:txBody>
          <a:bodyPr/>
          <a:lstStyle/>
          <a:p>
            <a:endParaRPr lang="tr-TR" altLang="tr-TR"/>
          </a:p>
        </p:txBody>
      </p:sp>
      <p:sp>
        <p:nvSpPr>
          <p:cNvPr id="5" name="Alt Bilgi Yer Tutucusu 4">
            <a:extLst>
              <a:ext uri="{FF2B5EF4-FFF2-40B4-BE49-F238E27FC236}">
                <a16:creationId xmlns:a16="http://schemas.microsoft.com/office/drawing/2014/main" id="{CA85F239-DE2F-9414-CFE7-A68E3E81A7D5}"/>
              </a:ext>
            </a:extLst>
          </p:cNvPr>
          <p:cNvSpPr>
            <a:spLocks noGrp="1"/>
          </p:cNvSpPr>
          <p:nvPr>
            <p:ph type="ftr" sz="quarter" idx="11"/>
          </p:nvPr>
        </p:nvSpPr>
        <p:spPr/>
        <p:txBody>
          <a:bodyPr/>
          <a:lstStyle/>
          <a:p>
            <a:endParaRPr lang="tr-TR" altLang="tr-TR"/>
          </a:p>
        </p:txBody>
      </p:sp>
      <p:sp>
        <p:nvSpPr>
          <p:cNvPr id="6" name="Slayt Numarası Yer Tutucusu 5">
            <a:extLst>
              <a:ext uri="{FF2B5EF4-FFF2-40B4-BE49-F238E27FC236}">
                <a16:creationId xmlns:a16="http://schemas.microsoft.com/office/drawing/2014/main" id="{CF67384A-FAF7-BA1B-7FFB-0020A0ACFE08}"/>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295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2B8E600-50B4-5F6F-51E5-8079464BF96F}"/>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AAB853D-D853-60FC-AC96-8F32BE5F7BE6}"/>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4BE2FF7-E096-6D4A-5CC0-6175B48A280C}"/>
              </a:ext>
            </a:extLst>
          </p:cNvPr>
          <p:cNvSpPr>
            <a:spLocks noGrp="1"/>
          </p:cNvSpPr>
          <p:nvPr>
            <p:ph type="dt" sz="half" idx="10"/>
          </p:nvPr>
        </p:nvSpPr>
        <p:spPr/>
        <p:txBody>
          <a:bodyPr/>
          <a:lstStyle/>
          <a:p>
            <a:endParaRPr lang="tr-TR" altLang="tr-TR"/>
          </a:p>
        </p:txBody>
      </p:sp>
      <p:sp>
        <p:nvSpPr>
          <p:cNvPr id="5" name="Alt Bilgi Yer Tutucusu 4">
            <a:extLst>
              <a:ext uri="{FF2B5EF4-FFF2-40B4-BE49-F238E27FC236}">
                <a16:creationId xmlns:a16="http://schemas.microsoft.com/office/drawing/2014/main" id="{51F94A1F-D3E8-58DA-A4B7-7FB3145F4C6B}"/>
              </a:ext>
            </a:extLst>
          </p:cNvPr>
          <p:cNvSpPr>
            <a:spLocks noGrp="1"/>
          </p:cNvSpPr>
          <p:nvPr>
            <p:ph type="ftr" sz="quarter" idx="11"/>
          </p:nvPr>
        </p:nvSpPr>
        <p:spPr/>
        <p:txBody>
          <a:bodyPr/>
          <a:lstStyle/>
          <a:p>
            <a:endParaRPr lang="tr-TR" altLang="tr-TR"/>
          </a:p>
        </p:txBody>
      </p:sp>
      <p:sp>
        <p:nvSpPr>
          <p:cNvPr id="6" name="Slayt Numarası Yer Tutucusu 5">
            <a:extLst>
              <a:ext uri="{FF2B5EF4-FFF2-40B4-BE49-F238E27FC236}">
                <a16:creationId xmlns:a16="http://schemas.microsoft.com/office/drawing/2014/main" id="{D124C4E2-562C-2029-ED58-02CE35B70CA4}"/>
              </a:ext>
            </a:extLst>
          </p:cNvPr>
          <p:cNvSpPr>
            <a:spLocks noGrp="1"/>
          </p:cNvSpPr>
          <p:nvPr>
            <p:ph type="sldNum" sz="quarter" idx="12"/>
          </p:nvPr>
        </p:nvSpPr>
        <p:spPr/>
        <p:txBody>
          <a:body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68743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52B5B22-94F7-2416-A22C-08BB8766989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52C8A95-E484-687B-E115-142265497D9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C08DCBA-EC59-BE6B-1809-9CE2F68E8AD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endParaRPr lang="tr-TR" altLang="tr-TR"/>
          </a:p>
        </p:txBody>
      </p:sp>
      <p:sp>
        <p:nvSpPr>
          <p:cNvPr id="5" name="Alt Bilgi Yer Tutucusu 4">
            <a:extLst>
              <a:ext uri="{FF2B5EF4-FFF2-40B4-BE49-F238E27FC236}">
                <a16:creationId xmlns:a16="http://schemas.microsoft.com/office/drawing/2014/main" id="{2C209A90-0EC5-5F5F-4C07-5CFBEE7274E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tr-TR" altLang="tr-TR"/>
          </a:p>
        </p:txBody>
      </p:sp>
      <p:sp>
        <p:nvSpPr>
          <p:cNvPr id="6" name="Slayt Numarası Yer Tutucusu 5">
            <a:extLst>
              <a:ext uri="{FF2B5EF4-FFF2-40B4-BE49-F238E27FC236}">
                <a16:creationId xmlns:a16="http://schemas.microsoft.com/office/drawing/2014/main" id="{216B23EF-BEF9-D39F-2944-FC0BD556DE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4C2AD343-42BE-4C0D-8C43-9BE1CB1E29F7}" type="slidenum">
              <a:rPr lang="tr-TR" altLang="tr-TR" smtClean="0"/>
              <a:pPr/>
              <a:t>‹#›</a:t>
            </a:fld>
            <a:endParaRPr lang="tr-TR" altLang="tr-TR"/>
          </a:p>
        </p:txBody>
      </p:sp>
    </p:spTree>
    <p:extLst>
      <p:ext uri="{BB962C8B-B14F-4D97-AF65-F5344CB8AC3E}">
        <p14:creationId xmlns:p14="http://schemas.microsoft.com/office/powerpoint/2010/main" val="3921060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debis.deu.edu.tr/userweb/dilek.seymen/dosyalar/odeme%20yontemleri.pdf"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603504" y="5116529"/>
            <a:ext cx="7944130" cy="10006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90000"/>
              </a:lnSpc>
              <a:spcBef>
                <a:spcPct val="0"/>
              </a:spcBef>
              <a:spcAft>
                <a:spcPts val="600"/>
              </a:spcAft>
            </a:pPr>
            <a:r>
              <a:rPr lang="en-US" altLang="tr-TR" sz="1800" dirty="0" err="1">
                <a:solidFill>
                  <a:schemeClr val="tx2"/>
                </a:solidFill>
                <a:latin typeface="+mj-lt"/>
                <a:ea typeface="+mj-ea"/>
                <a:cs typeface="+mj-cs"/>
              </a:rPr>
              <a:t>Öğr</a:t>
            </a:r>
            <a:r>
              <a:rPr lang="en-US" altLang="tr-TR" sz="1800" dirty="0">
                <a:solidFill>
                  <a:schemeClr val="tx2"/>
                </a:solidFill>
                <a:latin typeface="+mj-lt"/>
                <a:ea typeface="+mj-ea"/>
                <a:cs typeface="+mj-cs"/>
              </a:rPr>
              <a:t>. </a:t>
            </a:r>
            <a:r>
              <a:rPr lang="en-US" altLang="tr-TR" sz="1800" dirty="0" err="1">
                <a:solidFill>
                  <a:schemeClr val="tx2"/>
                </a:solidFill>
                <a:latin typeface="+mj-lt"/>
                <a:ea typeface="+mj-ea"/>
                <a:cs typeface="+mj-cs"/>
              </a:rPr>
              <a:t>Gör</a:t>
            </a:r>
            <a:r>
              <a:rPr lang="en-US" altLang="tr-TR" sz="1800" dirty="0">
                <a:solidFill>
                  <a:schemeClr val="tx2"/>
                </a:solidFill>
                <a:latin typeface="+mj-lt"/>
                <a:ea typeface="+mj-ea"/>
                <a:cs typeface="+mj-cs"/>
              </a:rPr>
              <a:t>. </a:t>
            </a:r>
            <a:r>
              <a:rPr lang="en-US" altLang="tr-TR" sz="1800" dirty="0" err="1">
                <a:solidFill>
                  <a:schemeClr val="tx2"/>
                </a:solidFill>
                <a:latin typeface="+mj-lt"/>
                <a:ea typeface="+mj-ea"/>
                <a:cs typeface="+mj-cs"/>
              </a:rPr>
              <a:t>Yaşar</a:t>
            </a:r>
            <a:r>
              <a:rPr lang="en-US" altLang="tr-TR" sz="1800" dirty="0">
                <a:solidFill>
                  <a:schemeClr val="tx2"/>
                </a:solidFill>
                <a:latin typeface="+mj-lt"/>
                <a:ea typeface="+mj-ea"/>
                <a:cs typeface="+mj-cs"/>
              </a:rPr>
              <a:t> GÜLTEKİN</a:t>
            </a:r>
          </a:p>
        </p:txBody>
      </p:sp>
      <p:pic>
        <p:nvPicPr>
          <p:cNvPr id="2" name="Resim 1">
            <a:extLst>
              <a:ext uri="{FF2B5EF4-FFF2-40B4-BE49-F238E27FC236}">
                <a16:creationId xmlns:a16="http://schemas.microsoft.com/office/drawing/2014/main" id="{0D7365D9-63B4-3586-3E71-6201E46BD427}"/>
              </a:ext>
            </a:extLst>
          </p:cNvPr>
          <p:cNvPicPr>
            <a:picLocks noChangeAspect="1"/>
          </p:cNvPicPr>
          <p:nvPr/>
        </p:nvPicPr>
        <p:blipFill>
          <a:blip r:embed="rId2"/>
          <a:srcRect b="19035"/>
          <a:stretch/>
        </p:blipFill>
        <p:spPr>
          <a:xfrm>
            <a:off x="20" y="10"/>
            <a:ext cx="9143980" cy="4201449"/>
          </a:xfrm>
          <a:prstGeom prst="rect">
            <a:avLst/>
          </a:prstGeom>
        </p:spPr>
      </p:pic>
      <p:grpSp>
        <p:nvGrpSpPr>
          <p:cNvPr id="4120" name="Group 4119">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4121" name="Freeform: Shape 4120">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4122" name="Freeform: Shape 4121">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4123" name="Freeform: Shape 4122">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4124" name="Freeform: Shape 4123">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603504" y="4580785"/>
            <a:ext cx="7062673" cy="484374"/>
          </a:xfrm>
        </p:spPr>
        <p:txBody>
          <a:bodyPr vert="horz" lIns="91440" tIns="45720" rIns="91440" bIns="45720" rtlCol="0" anchor="b">
            <a:normAutofit/>
          </a:bodyPr>
          <a:lstStyle/>
          <a:p>
            <a:pPr algn="l" defTabSz="914400">
              <a:spcBef>
                <a:spcPts val="1000"/>
              </a:spcBef>
            </a:pPr>
            <a:r>
              <a:rPr lang="en-US" altLang="tr-TR" sz="2400" b="1" dirty="0">
                <a:solidFill>
                  <a:schemeClr val="tx2"/>
                </a:solidFill>
              </a:rPr>
              <a:t>DIŞ TİCARET VE KÜRESELLEŞME</a:t>
            </a:r>
          </a:p>
        </p:txBody>
      </p:sp>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nternational Trade - Definition, Example, Advantages">
            <a:extLst>
              <a:ext uri="{FF2B5EF4-FFF2-40B4-BE49-F238E27FC236}">
                <a16:creationId xmlns:a16="http://schemas.microsoft.com/office/drawing/2014/main" id="{026B27A9-31F8-4FE3-81A1-F36512B299F4}"/>
              </a:ext>
            </a:extLst>
          </p:cNvPr>
          <p:cNvPicPr>
            <a:picLocks noChangeAspect="1"/>
          </p:cNvPicPr>
          <p:nvPr/>
        </p:nvPicPr>
        <p:blipFill>
          <a:blip r:embed="rId2"/>
          <a:srcRect t="17831" r="1" b="5934"/>
          <a:stretch/>
        </p:blipFill>
        <p:spPr>
          <a:xfrm>
            <a:off x="20" y="10"/>
            <a:ext cx="9171076"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p:cNvSpPr>
            <a:spLocks noGrp="1"/>
          </p:cNvSpPr>
          <p:nvPr>
            <p:ph type="title"/>
          </p:nvPr>
        </p:nvSpPr>
        <p:spPr>
          <a:xfrm>
            <a:off x="603504" y="4551037"/>
            <a:ext cx="3766336" cy="1509931"/>
          </a:xfrm>
        </p:spPr>
        <p:txBody>
          <a:bodyPr>
            <a:normAutofit/>
          </a:bodyPr>
          <a:lstStyle/>
          <a:p>
            <a:r>
              <a:rPr lang="tr-TR" altLang="ko-KR" sz="2800" b="1" dirty="0">
                <a:solidFill>
                  <a:schemeClr val="tx2"/>
                </a:solidFill>
              </a:rPr>
              <a:t>Dış Ticaret</a:t>
            </a:r>
            <a:endParaRPr lang="ko-KR" altLang="en-US" sz="2800" b="1" dirty="0">
              <a:solidFill>
                <a:schemeClr val="tx2"/>
              </a:solidFill>
            </a:endParaRPr>
          </a:p>
        </p:txBody>
      </p:sp>
      <p:sp>
        <p:nvSpPr>
          <p:cNvPr id="4" name="Content Placeholder 3"/>
          <p:cNvSpPr>
            <a:spLocks noGrp="1"/>
          </p:cNvSpPr>
          <p:nvPr>
            <p:ph idx="1"/>
          </p:nvPr>
        </p:nvSpPr>
        <p:spPr>
          <a:xfrm>
            <a:off x="3851920" y="4551037"/>
            <a:ext cx="4695573" cy="1509935"/>
          </a:xfrm>
        </p:spPr>
        <p:txBody>
          <a:bodyPr anchor="ctr">
            <a:normAutofit/>
          </a:bodyPr>
          <a:lstStyle/>
          <a:p>
            <a:pPr marL="0" indent="0">
              <a:buNone/>
            </a:pPr>
            <a:r>
              <a:rPr lang="tr-TR" altLang="ko-KR" sz="2000" dirty="0">
                <a:solidFill>
                  <a:schemeClr val="tx2"/>
                </a:solidFill>
                <a:latin typeface="Arial" pitchFamily="34" charset="0"/>
                <a:cs typeface="Arial" pitchFamily="34" charset="0"/>
              </a:rPr>
              <a:t>Bir ülkenin sınırları dışında diğer ülkelerle uluslararası ticaret kurallarına göre yapılan ticarettir.</a:t>
            </a:r>
          </a:p>
        </p:txBody>
      </p:sp>
    </p:spTree>
    <p:extLst>
      <p:ext uri="{BB962C8B-B14F-4D97-AF65-F5344CB8AC3E}">
        <p14:creationId xmlns:p14="http://schemas.microsoft.com/office/powerpoint/2010/main" val="273910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1143486"/>
            <a:ext cx="3200400" cy="1437406"/>
          </a:xfrm>
        </p:spPr>
        <p:txBody>
          <a:bodyPr anchor="t">
            <a:normAutofit/>
          </a:bodyPr>
          <a:lstStyle/>
          <a:p>
            <a:r>
              <a:rPr lang="tr-TR" altLang="ko-KR" sz="2800"/>
              <a:t>Dış Ticaretin Nedenleri</a:t>
            </a:r>
            <a:endParaRPr lang="ko-KR" altLang="en-US" sz="2800"/>
          </a:p>
        </p:txBody>
      </p:sp>
      <p:cxnSp>
        <p:nvCxnSpPr>
          <p:cNvPr id="3123" name="Straight Connector 3122">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2771800" y="188639"/>
            <a:ext cx="6264696" cy="2808311"/>
          </a:xfrm>
        </p:spPr>
        <p:txBody>
          <a:bodyPr>
            <a:noAutofit/>
          </a:bodyPr>
          <a:lstStyle/>
          <a:p>
            <a:pPr marL="0" indent="0">
              <a:buNone/>
            </a:pPr>
            <a:r>
              <a:rPr lang="tr-TR" altLang="ko-KR" sz="2000" dirty="0">
                <a:latin typeface="Arial" pitchFamily="34" charset="0"/>
                <a:cs typeface="Arial" pitchFamily="34" charset="0"/>
              </a:rPr>
              <a:t>Doğal kaynakların dengesiz dağılımı</a:t>
            </a:r>
          </a:p>
          <a:p>
            <a:pPr marL="0" indent="0">
              <a:buNone/>
            </a:pPr>
            <a:r>
              <a:rPr lang="tr-TR" altLang="ko-KR" sz="2000" dirty="0">
                <a:latin typeface="Arial" pitchFamily="34" charset="0"/>
                <a:cs typeface="Arial" pitchFamily="34" charset="0"/>
              </a:rPr>
              <a:t>İşletmelerin büyüme isteği</a:t>
            </a:r>
          </a:p>
          <a:p>
            <a:pPr marL="0" indent="0">
              <a:buNone/>
            </a:pPr>
            <a:r>
              <a:rPr lang="tr-TR" altLang="ko-KR" sz="2000" dirty="0">
                <a:latin typeface="Arial" pitchFamily="34" charset="0"/>
                <a:cs typeface="Arial" pitchFamily="34" charset="0"/>
              </a:rPr>
              <a:t>Toplumsal yaşam düzeyinin yükselmesi</a:t>
            </a:r>
          </a:p>
          <a:p>
            <a:pPr marL="0" indent="0">
              <a:buNone/>
            </a:pPr>
            <a:r>
              <a:rPr lang="tr-TR" altLang="ko-KR" sz="2000" dirty="0">
                <a:latin typeface="Arial" pitchFamily="34" charset="0"/>
                <a:cs typeface="Arial" pitchFamily="34" charset="0"/>
              </a:rPr>
              <a:t>İklim koşulları</a:t>
            </a:r>
          </a:p>
          <a:p>
            <a:pPr marL="0" indent="0">
              <a:buNone/>
            </a:pPr>
            <a:r>
              <a:rPr lang="tr-TR" altLang="ko-KR" sz="2000" dirty="0">
                <a:latin typeface="Arial" pitchFamily="34" charset="0"/>
                <a:cs typeface="Arial" pitchFamily="34" charset="0"/>
              </a:rPr>
              <a:t>Uluslar arası ödemeler ve kambiyo sisteminin geliştirilmesi </a:t>
            </a:r>
            <a:endParaRPr lang="en-GB" altLang="ko-KR" sz="2000" dirty="0">
              <a:latin typeface="Arial" pitchFamily="34" charset="0"/>
              <a:cs typeface="Arial" pitchFamily="34" charset="0"/>
            </a:endParaRPr>
          </a:p>
          <a:p>
            <a:pPr marL="0" indent="0">
              <a:buNone/>
            </a:pPr>
            <a:endParaRPr lang="en-GB" altLang="ko-KR" sz="2000" dirty="0">
              <a:latin typeface="Arial" pitchFamily="34" charset="0"/>
              <a:cs typeface="Arial"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6357" r="1269" b="1"/>
          <a:stretch/>
        </p:blipFill>
        <p:spPr bwMode="auto">
          <a:xfrm>
            <a:off x="20" y="3195484"/>
            <a:ext cx="9143980" cy="366251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7298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1143486"/>
            <a:ext cx="3200400" cy="1437406"/>
          </a:xfrm>
        </p:spPr>
        <p:txBody>
          <a:bodyPr anchor="t">
            <a:normAutofit/>
          </a:bodyPr>
          <a:lstStyle/>
          <a:p>
            <a:r>
              <a:rPr lang="tr-TR" altLang="ko-KR" sz="2800" dirty="0"/>
              <a:t>İthalat</a:t>
            </a:r>
            <a:endParaRPr lang="ko-KR" altLang="en-US" sz="2800" dirty="0"/>
          </a:p>
        </p:txBody>
      </p:sp>
      <p:cxnSp>
        <p:nvCxnSpPr>
          <p:cNvPr id="9" name="Straight Connector 8">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542575" y="871146"/>
            <a:ext cx="5435313" cy="2227886"/>
          </a:xfrm>
        </p:spPr>
        <p:txBody>
          <a:bodyPr>
            <a:normAutofit/>
          </a:bodyPr>
          <a:lstStyle/>
          <a:p>
            <a:pPr marL="0" indent="0">
              <a:buNone/>
            </a:pPr>
            <a:r>
              <a:rPr lang="tr-TR" altLang="ko-KR" sz="2000" dirty="0">
                <a:latin typeface="Arial" pitchFamily="34" charset="0"/>
                <a:cs typeface="Arial" pitchFamily="34" charset="0"/>
              </a:rPr>
              <a:t> Mal ve hizmetlerin ülke dışından vergileri ödenerek veya ödenmeksizin geçici veya kesin olarak yurda sokulması işlemine  denir.</a:t>
            </a:r>
          </a:p>
        </p:txBody>
      </p:sp>
      <p:pic>
        <p:nvPicPr>
          <p:cNvPr id="3" name="Picture 2" descr="Python] Useful tips when importing modules in Python - Parkito's on the way">
            <a:extLst>
              <a:ext uri="{FF2B5EF4-FFF2-40B4-BE49-F238E27FC236}">
                <a16:creationId xmlns:a16="http://schemas.microsoft.com/office/drawing/2014/main" id="{9763A838-B33B-78DB-4464-87BD1F8DF342}"/>
              </a:ext>
            </a:extLst>
          </p:cNvPr>
          <p:cNvPicPr>
            <a:picLocks noChangeAspect="1"/>
          </p:cNvPicPr>
          <p:nvPr/>
        </p:nvPicPr>
        <p:blipFill>
          <a:blip r:embed="rId2"/>
          <a:srcRect l="759" r="3218" b="2"/>
          <a:stretch/>
        </p:blipFill>
        <p:spPr>
          <a:xfrm>
            <a:off x="20" y="3195484"/>
            <a:ext cx="9143980" cy="3662515"/>
          </a:xfrm>
          <a:prstGeom prst="rect">
            <a:avLst/>
          </a:prstGeom>
        </p:spPr>
      </p:pic>
    </p:spTree>
    <p:extLst>
      <p:ext uri="{BB962C8B-B14F-4D97-AF65-F5344CB8AC3E}">
        <p14:creationId xmlns:p14="http://schemas.microsoft.com/office/powerpoint/2010/main" val="1360523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xport Services | Floor &amp; Decor">
            <a:extLst>
              <a:ext uri="{FF2B5EF4-FFF2-40B4-BE49-F238E27FC236}">
                <a16:creationId xmlns:a16="http://schemas.microsoft.com/office/drawing/2014/main" id="{BDE2142D-CC7F-D66E-82F5-413EC109E5D2}"/>
              </a:ext>
            </a:extLst>
          </p:cNvPr>
          <p:cNvPicPr>
            <a:picLocks noChangeAspect="1"/>
          </p:cNvPicPr>
          <p:nvPr/>
        </p:nvPicPr>
        <p:blipFill>
          <a:blip r:embed="rId2"/>
          <a:srcRect l="3709" r="1" b="1"/>
          <a:stretch/>
        </p:blipFill>
        <p:spPr>
          <a:xfrm>
            <a:off x="20" y="10"/>
            <a:ext cx="9171076" cy="4666928"/>
          </a:xfrm>
          <a:prstGeom prst="rect">
            <a:avLst/>
          </a:prstGeom>
        </p:spPr>
      </p:pic>
      <p:grpSp>
        <p:nvGrpSpPr>
          <p:cNvPr id="11" name="Group 10">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12" name="Freeform: Shape 11">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5" name="Freeform: Shape 14">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p:cNvSpPr>
            <a:spLocks noGrp="1"/>
          </p:cNvSpPr>
          <p:nvPr>
            <p:ph type="title"/>
          </p:nvPr>
        </p:nvSpPr>
        <p:spPr>
          <a:xfrm>
            <a:off x="603504" y="4551037"/>
            <a:ext cx="3766336" cy="1509931"/>
          </a:xfrm>
        </p:spPr>
        <p:txBody>
          <a:bodyPr>
            <a:normAutofit/>
          </a:bodyPr>
          <a:lstStyle/>
          <a:p>
            <a:r>
              <a:rPr lang="tr-TR" altLang="ko-KR" sz="3100" dirty="0">
                <a:solidFill>
                  <a:schemeClr val="tx2"/>
                </a:solidFill>
              </a:rPr>
              <a:t>İhracat</a:t>
            </a:r>
            <a:endParaRPr lang="ko-KR" altLang="en-US" sz="3100" dirty="0">
              <a:solidFill>
                <a:schemeClr val="tx2"/>
              </a:solidFill>
            </a:endParaRPr>
          </a:p>
        </p:txBody>
      </p:sp>
      <p:sp>
        <p:nvSpPr>
          <p:cNvPr id="4" name="Content Placeholder 3"/>
          <p:cNvSpPr>
            <a:spLocks noGrp="1"/>
          </p:cNvSpPr>
          <p:nvPr>
            <p:ph idx="1"/>
          </p:nvPr>
        </p:nvSpPr>
        <p:spPr>
          <a:xfrm>
            <a:off x="3203848" y="4005064"/>
            <a:ext cx="5832648" cy="2664295"/>
          </a:xfrm>
        </p:spPr>
        <p:txBody>
          <a:bodyPr anchor="ctr">
            <a:normAutofit/>
          </a:bodyPr>
          <a:lstStyle/>
          <a:p>
            <a:pPr marL="0" indent="0">
              <a:buNone/>
            </a:pPr>
            <a:r>
              <a:rPr lang="tr-TR" altLang="ko-KR" sz="1400" dirty="0">
                <a:solidFill>
                  <a:schemeClr val="tx2"/>
                </a:solidFill>
                <a:latin typeface="Arial" pitchFamily="34" charset="0"/>
                <a:cs typeface="Arial" pitchFamily="34" charset="0"/>
              </a:rPr>
              <a:t> </a:t>
            </a:r>
            <a:r>
              <a:rPr lang="tr-TR" altLang="ko-KR" sz="2000" dirty="0">
                <a:solidFill>
                  <a:schemeClr val="tx2"/>
                </a:solidFill>
                <a:latin typeface="Arial" pitchFamily="34" charset="0"/>
                <a:cs typeface="Arial" pitchFamily="34" charset="0"/>
              </a:rPr>
              <a:t>İhracat, kişi ve kuruluşlarca üretilen mal ve hizmetlerin yurtdışına satılmasıdır. İhracat kısaca dış satım demektir. </a:t>
            </a:r>
            <a:endParaRPr lang="en-GB" altLang="ko-KR" sz="2000" dirty="0">
              <a:solidFill>
                <a:schemeClr val="tx2"/>
              </a:solidFill>
              <a:latin typeface="Arial" pitchFamily="34" charset="0"/>
              <a:cs typeface="Arial" pitchFamily="34" charset="0"/>
            </a:endParaRPr>
          </a:p>
          <a:p>
            <a:pPr marL="0" indent="0">
              <a:buNone/>
            </a:pPr>
            <a:endParaRPr lang="en-GB" altLang="ko-KR" sz="2000" dirty="0">
              <a:solidFill>
                <a:schemeClr val="tx2"/>
              </a:solidFill>
              <a:latin typeface="Arial" pitchFamily="34" charset="0"/>
              <a:cs typeface="Arial" pitchFamily="34" charset="0"/>
            </a:endParaRPr>
          </a:p>
          <a:p>
            <a:pPr marL="0" indent="0">
              <a:buNone/>
            </a:pPr>
            <a:r>
              <a:rPr lang="tr-TR" altLang="ko-KR" sz="2000" dirty="0">
                <a:solidFill>
                  <a:schemeClr val="tx2"/>
                </a:solidFill>
                <a:latin typeface="Arial" pitchFamily="34" charset="0"/>
                <a:cs typeface="Arial" pitchFamily="34" charset="0"/>
              </a:rPr>
              <a:t>İhracat en geniş anlamıyla, bir ülke sınırları içerisinde serbest dolaşımda bulunan malların ve hizmetlerin başka ülkelere satılmasıdır.</a:t>
            </a:r>
          </a:p>
        </p:txBody>
      </p:sp>
    </p:spTree>
    <p:extLst>
      <p:ext uri="{BB962C8B-B14F-4D97-AF65-F5344CB8AC3E}">
        <p14:creationId xmlns:p14="http://schemas.microsoft.com/office/powerpoint/2010/main" val="862766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63688" y="1508787"/>
            <a:ext cx="6923112" cy="4525963"/>
          </a:xfrm>
        </p:spPr>
        <p:txBody>
          <a:bodyPr>
            <a:normAutofit/>
          </a:bodyPr>
          <a:lstStyle/>
          <a:p>
            <a:pPr marL="0" indent="0" algn="just">
              <a:buNone/>
            </a:pPr>
            <a:r>
              <a:rPr lang="tr-TR" altLang="ko-KR" sz="2000" dirty="0">
                <a:solidFill>
                  <a:schemeClr val="tx1">
                    <a:lumMod val="50000"/>
                    <a:lumOff val="50000"/>
                  </a:schemeClr>
                </a:solidFill>
                <a:latin typeface="Arial" pitchFamily="34" charset="0"/>
                <a:cs typeface="Arial" pitchFamily="34" charset="0"/>
              </a:rPr>
              <a:t> </a:t>
            </a:r>
          </a:p>
        </p:txBody>
      </p:sp>
      <p:pic>
        <p:nvPicPr>
          <p:cNvPr id="2" name="Resim 1">
            <a:extLst>
              <a:ext uri="{FF2B5EF4-FFF2-40B4-BE49-F238E27FC236}">
                <a16:creationId xmlns:a16="http://schemas.microsoft.com/office/drawing/2014/main" id="{186738B5-941E-7833-6AB7-5BBD8337E260}"/>
              </a:ext>
            </a:extLst>
          </p:cNvPr>
          <p:cNvPicPr>
            <a:picLocks noChangeAspect="1"/>
          </p:cNvPicPr>
          <p:nvPr/>
        </p:nvPicPr>
        <p:blipFill>
          <a:blip r:embed="rId2"/>
          <a:stretch>
            <a:fillRect/>
          </a:stretch>
        </p:blipFill>
        <p:spPr>
          <a:xfrm>
            <a:off x="0" y="855464"/>
            <a:ext cx="9144000" cy="5147072"/>
          </a:xfrm>
          <a:prstGeom prst="rect">
            <a:avLst/>
          </a:prstGeom>
        </p:spPr>
      </p:pic>
    </p:spTree>
    <p:extLst>
      <p:ext uri="{BB962C8B-B14F-4D97-AF65-F5344CB8AC3E}">
        <p14:creationId xmlns:p14="http://schemas.microsoft.com/office/powerpoint/2010/main" val="256084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341300" y="2767106"/>
            <a:ext cx="2574516" cy="3071906"/>
          </a:xfrm>
        </p:spPr>
        <p:txBody>
          <a:bodyPr vert="horz" lIns="91440" tIns="45720" rIns="91440" bIns="45720" rtlCol="0" anchor="t">
            <a:normAutofit/>
          </a:bodyPr>
          <a:lstStyle/>
          <a:p>
            <a:pPr defTabSz="914400"/>
            <a:r>
              <a:rPr lang="en-US" altLang="ko-KR" sz="2800" kern="1200" dirty="0" err="1">
                <a:solidFill>
                  <a:srgbClr val="FFFFFF"/>
                </a:solidFill>
                <a:latin typeface="+mj-lt"/>
                <a:ea typeface="+mj-ea"/>
                <a:cs typeface="+mj-cs"/>
              </a:rPr>
              <a:t>Dış</a:t>
            </a:r>
            <a:r>
              <a:rPr lang="en-US" altLang="ko-KR" sz="2800" kern="1200" dirty="0">
                <a:solidFill>
                  <a:srgbClr val="FFFFFF"/>
                </a:solidFill>
                <a:latin typeface="+mj-lt"/>
                <a:ea typeface="+mj-ea"/>
                <a:cs typeface="+mj-cs"/>
              </a:rPr>
              <a:t> Ticaret </a:t>
            </a:r>
            <a:r>
              <a:rPr lang="en-US" altLang="ko-KR" sz="2800" kern="1200" dirty="0" err="1">
                <a:solidFill>
                  <a:srgbClr val="FFFFFF"/>
                </a:solidFill>
                <a:latin typeface="+mj-lt"/>
                <a:ea typeface="+mj-ea"/>
                <a:cs typeface="+mj-cs"/>
              </a:rPr>
              <a:t>Açığı</a:t>
            </a:r>
            <a:endParaRPr lang="en-US" altLang="ko-KR" sz="2800" kern="1200" dirty="0">
              <a:solidFill>
                <a:srgbClr val="FFFFFF"/>
              </a:solidFill>
              <a:latin typeface="+mj-lt"/>
              <a:ea typeface="+mj-ea"/>
              <a:cs typeface="+mj-cs"/>
            </a:endParaRPr>
          </a:p>
        </p:txBody>
      </p:sp>
      <p:sp>
        <p:nvSpPr>
          <p:cNvPr id="4" name="Content Placeholder 3"/>
          <p:cNvSpPr>
            <a:spLocks noGrp="1"/>
          </p:cNvSpPr>
          <p:nvPr>
            <p:ph idx="1"/>
          </p:nvPr>
        </p:nvSpPr>
        <p:spPr>
          <a:xfrm>
            <a:off x="495031" y="806824"/>
            <a:ext cx="2189804" cy="1494117"/>
          </a:xfrm>
        </p:spPr>
        <p:txBody>
          <a:bodyPr vert="horz" lIns="91440" tIns="45720" rIns="91440" bIns="45720" rtlCol="0" anchor="b">
            <a:normAutofit/>
          </a:bodyPr>
          <a:lstStyle/>
          <a:p>
            <a:pPr marL="0" indent="0" defTabSz="914400">
              <a:spcBef>
                <a:spcPts val="1000"/>
              </a:spcBef>
              <a:buNone/>
            </a:pPr>
            <a:r>
              <a:rPr lang="en-US" altLang="ko-KR" sz="1700" kern="1200">
                <a:solidFill>
                  <a:srgbClr val="FFFFFF"/>
                </a:solidFill>
                <a:latin typeface="+mn-lt"/>
                <a:ea typeface="+mn-ea"/>
                <a:cs typeface="+mn-cs"/>
              </a:rPr>
              <a:t> </a:t>
            </a:r>
          </a:p>
        </p:txBody>
      </p:sp>
      <p:pic>
        <p:nvPicPr>
          <p:cNvPr id="6" name="Resim 5">
            <a:extLst>
              <a:ext uri="{FF2B5EF4-FFF2-40B4-BE49-F238E27FC236}">
                <a16:creationId xmlns:a16="http://schemas.microsoft.com/office/drawing/2014/main" id="{81DC8F2D-4E43-7A6C-6B7E-3C95B23115D7}"/>
              </a:ext>
            </a:extLst>
          </p:cNvPr>
          <p:cNvPicPr>
            <a:picLocks noChangeAspect="1"/>
          </p:cNvPicPr>
          <p:nvPr/>
        </p:nvPicPr>
        <p:blipFill>
          <a:blip r:embed="rId2"/>
          <a:stretch>
            <a:fillRect/>
          </a:stretch>
        </p:blipFill>
        <p:spPr>
          <a:xfrm>
            <a:off x="3139614" y="1196751"/>
            <a:ext cx="5896881" cy="4466887"/>
          </a:xfrm>
          <a:prstGeom prst="rect">
            <a:avLst/>
          </a:prstGeom>
        </p:spPr>
      </p:pic>
    </p:spTree>
    <p:extLst>
      <p:ext uri="{BB962C8B-B14F-4D97-AF65-F5344CB8AC3E}">
        <p14:creationId xmlns:p14="http://schemas.microsoft.com/office/powerpoint/2010/main" val="160362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tr-TR" altLang="ko-KR" sz="2800" dirty="0">
                <a:solidFill>
                  <a:srgbClr val="FFFFFF"/>
                </a:solidFill>
              </a:rPr>
              <a:t>Ödemeler Dengesi</a:t>
            </a:r>
            <a:endParaRPr lang="ko-KR" altLang="en-US" sz="2800" dirty="0">
              <a:solidFill>
                <a:srgbClr val="FFFFFF"/>
              </a:solidFill>
            </a:endParaRPr>
          </a:p>
        </p:txBody>
      </p:sp>
      <p:sp>
        <p:nvSpPr>
          <p:cNvPr id="4" name="Content Placeholder 3"/>
          <p:cNvSpPr>
            <a:spLocks noGrp="1"/>
          </p:cNvSpPr>
          <p:nvPr>
            <p:ph idx="1"/>
          </p:nvPr>
        </p:nvSpPr>
        <p:spPr>
          <a:xfrm>
            <a:off x="3203848" y="476672"/>
            <a:ext cx="5760640" cy="5718855"/>
          </a:xfrm>
        </p:spPr>
        <p:txBody>
          <a:bodyPr anchor="ctr">
            <a:normAutofit/>
          </a:bodyPr>
          <a:lstStyle/>
          <a:p>
            <a:pPr marL="0" indent="0">
              <a:buNone/>
            </a:pPr>
            <a:r>
              <a:rPr lang="tr-TR" altLang="ko-KR" sz="1700" dirty="0">
                <a:latin typeface="Arial" pitchFamily="34" charset="0"/>
                <a:cs typeface="Arial" pitchFamily="34" charset="0"/>
              </a:rPr>
              <a:t> </a:t>
            </a:r>
            <a:r>
              <a:rPr lang="tr-TR" altLang="ko-KR" sz="2000" dirty="0">
                <a:latin typeface="Arial" pitchFamily="34" charset="0"/>
                <a:cs typeface="Arial" pitchFamily="34" charset="0"/>
              </a:rPr>
              <a:t>Ödemeler dengesi, geniş anlamıyla, bir ekonomide yerleşik kişilerin diğer ekonomilerde yerleşik kişiler (yurtdışında yerleşikler) ile belli bir dönem içinde yapmış oldukları ekonomik işlemlerin sistematik kayıtlarını elde etmek üzere hazırlanan istatistiki bir rapordur. </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Ödemeler Dengesi istatistiklerinin toplanmasına ilişkin uluslararası standartlar, Uluslararası Para Fonunun (IMF) üye ülkelerine yol gösterici olarak hazırladığı Ödemeler Dengesi ve Uluslararası Yatırım Pozisyonu El Kitabı’nda yer almaktadır. Bu doküman, aynı zamanda ödemeler dengesi istatistiklerini ülkeler bazında karşılaştırmaya da olanak tanır.</a:t>
            </a:r>
          </a:p>
        </p:txBody>
      </p:sp>
    </p:spTree>
    <p:extLst>
      <p:ext uri="{BB962C8B-B14F-4D97-AF65-F5344CB8AC3E}">
        <p14:creationId xmlns:p14="http://schemas.microsoft.com/office/powerpoint/2010/main" val="3934262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784" y="248038"/>
            <a:ext cx="5297791" cy="1159200"/>
          </a:xfrm>
        </p:spPr>
        <p:txBody>
          <a:bodyPr vert="horz" lIns="91440" tIns="45720" rIns="91440" bIns="45720" rtlCol="0" anchor="ctr">
            <a:normAutofit/>
          </a:bodyPr>
          <a:lstStyle/>
          <a:p>
            <a:pPr defTabSz="914400"/>
            <a:r>
              <a:rPr lang="en-US" altLang="ko-KR" sz="2800" kern="1200" dirty="0">
                <a:solidFill>
                  <a:srgbClr val="FFFFFF"/>
                </a:solidFill>
                <a:latin typeface="+mj-lt"/>
                <a:ea typeface="+mj-ea"/>
                <a:cs typeface="+mj-cs"/>
              </a:rPr>
              <a:t>Cari </a:t>
            </a:r>
            <a:r>
              <a:rPr lang="en-US" altLang="ko-KR" sz="2800" kern="1200" dirty="0" err="1">
                <a:solidFill>
                  <a:srgbClr val="FFFFFF"/>
                </a:solidFill>
                <a:latin typeface="+mj-lt"/>
                <a:ea typeface="+mj-ea"/>
                <a:cs typeface="+mj-cs"/>
              </a:rPr>
              <a:t>İşlemler</a:t>
            </a:r>
            <a:r>
              <a:rPr lang="en-US" altLang="ko-KR" sz="2800" kern="1200" dirty="0">
                <a:solidFill>
                  <a:srgbClr val="FFFFFF"/>
                </a:solidFill>
                <a:latin typeface="+mj-lt"/>
                <a:ea typeface="+mj-ea"/>
                <a:cs typeface="+mj-cs"/>
              </a:rPr>
              <a:t> </a:t>
            </a:r>
            <a:r>
              <a:rPr lang="en-US" altLang="ko-KR" sz="2800" kern="1200" dirty="0" err="1">
                <a:solidFill>
                  <a:srgbClr val="FFFFFF"/>
                </a:solidFill>
                <a:latin typeface="+mj-lt"/>
                <a:ea typeface="+mj-ea"/>
                <a:cs typeface="+mj-cs"/>
              </a:rPr>
              <a:t>Dengesi</a:t>
            </a:r>
            <a:endParaRPr lang="en-US" altLang="ko-KR" sz="2800" kern="1200" dirty="0">
              <a:solidFill>
                <a:srgbClr val="FFFFFF"/>
              </a:solidFill>
              <a:latin typeface="+mj-lt"/>
              <a:ea typeface="+mj-ea"/>
              <a:cs typeface="+mj-cs"/>
            </a:endParaRPr>
          </a:p>
        </p:txBody>
      </p:sp>
      <p:pic>
        <p:nvPicPr>
          <p:cNvPr id="4" name="Resim 3">
            <a:extLst>
              <a:ext uri="{FF2B5EF4-FFF2-40B4-BE49-F238E27FC236}">
                <a16:creationId xmlns:a16="http://schemas.microsoft.com/office/drawing/2014/main" id="{F41518FB-6A64-5575-E5FB-F5703995207A}"/>
              </a:ext>
            </a:extLst>
          </p:cNvPr>
          <p:cNvPicPr>
            <a:picLocks noChangeAspect="1"/>
          </p:cNvPicPr>
          <p:nvPr/>
        </p:nvPicPr>
        <p:blipFill>
          <a:blip r:embed="rId2"/>
          <a:stretch>
            <a:fillRect/>
          </a:stretch>
        </p:blipFill>
        <p:spPr>
          <a:xfrm>
            <a:off x="-5187" y="2060849"/>
            <a:ext cx="9143999" cy="4229099"/>
          </a:xfrm>
          <a:prstGeom prst="rect">
            <a:avLst/>
          </a:prstGeom>
        </p:spPr>
      </p:pic>
    </p:spTree>
    <p:extLst>
      <p:ext uri="{BB962C8B-B14F-4D97-AF65-F5344CB8AC3E}">
        <p14:creationId xmlns:p14="http://schemas.microsoft.com/office/powerpoint/2010/main" val="2696722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tr-TR" altLang="ko-KR" sz="3100"/>
              <a:t>Döviz</a:t>
            </a:r>
            <a:endParaRPr lang="ko-KR" altLang="en-US" sz="310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b="11301"/>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2648145" y="3752849"/>
            <a:ext cx="5976014" cy="2844502"/>
          </a:xfrm>
        </p:spPr>
        <p:txBody>
          <a:bodyPr anchor="ctr">
            <a:normAutofit/>
          </a:bodyPr>
          <a:lstStyle/>
          <a:p>
            <a:pPr marL="0" indent="0">
              <a:buNone/>
            </a:pPr>
            <a:r>
              <a:rPr lang="tr-TR" altLang="ko-KR" sz="2000" dirty="0">
                <a:latin typeface="Arial" pitchFamily="34" charset="0"/>
                <a:cs typeface="Arial" pitchFamily="34" charset="0"/>
              </a:rPr>
              <a:t> En genel ifadesiyle, yabancı ülke paralarına veya para yerine geçen her türlü ödeme araçlarına döviz (</a:t>
            </a:r>
            <a:r>
              <a:rPr lang="tr-TR" altLang="ko-KR" sz="2000" dirty="0" err="1">
                <a:latin typeface="Arial" pitchFamily="34" charset="0"/>
                <a:cs typeface="Arial" pitchFamily="34" charset="0"/>
              </a:rPr>
              <a:t>foreign</a:t>
            </a:r>
            <a:r>
              <a:rPr lang="tr-TR" altLang="ko-KR" sz="2000" dirty="0">
                <a:latin typeface="Arial" pitchFamily="34" charset="0"/>
                <a:cs typeface="Arial" pitchFamily="34" charset="0"/>
              </a:rPr>
              <a:t> </a:t>
            </a:r>
            <a:r>
              <a:rPr lang="tr-TR" altLang="ko-KR" sz="2000" dirty="0" err="1">
                <a:latin typeface="Arial" pitchFamily="34" charset="0"/>
                <a:cs typeface="Arial" pitchFamily="34" charset="0"/>
              </a:rPr>
              <a:t>exchange</a:t>
            </a:r>
            <a:r>
              <a:rPr lang="tr-TR" altLang="ko-KR" sz="2000" dirty="0">
                <a:latin typeface="Arial" pitchFamily="34" charset="0"/>
                <a:cs typeface="Arial" pitchFamily="34" charset="0"/>
              </a:rPr>
              <a:t>) denir. </a:t>
            </a:r>
          </a:p>
          <a:p>
            <a:pPr marL="0" indent="0">
              <a:buNone/>
            </a:pPr>
            <a:r>
              <a:rPr lang="tr-TR" altLang="ko-KR" sz="2000" dirty="0">
                <a:latin typeface="Arial" pitchFamily="34" charset="0"/>
                <a:cs typeface="Arial" pitchFamily="34" charset="0"/>
              </a:rPr>
              <a:t>Yabancı ulusal paralar nakit biçiminde olabileceği gibi banka havaleleri, ödeme emirleri, döviz poliçeleri, mevduat sertifikaları veya seyahat çekleri vs. biçiminde de olabilirler. Bunların likiditesi de oldukça yüksektir. </a:t>
            </a:r>
          </a:p>
        </p:txBody>
      </p:sp>
    </p:spTree>
    <p:extLst>
      <p:ext uri="{BB962C8B-B14F-4D97-AF65-F5344CB8AC3E}">
        <p14:creationId xmlns:p14="http://schemas.microsoft.com/office/powerpoint/2010/main" val="1508851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tr-TR" altLang="ko-KR" sz="3100" dirty="0"/>
              <a:t>Döviz</a:t>
            </a:r>
            <a:endParaRPr lang="ko-KR" altLang="en-US" sz="31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t="5449" b="7595"/>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3167986" y="3752850"/>
            <a:ext cx="5614060" cy="2452687"/>
          </a:xfrm>
        </p:spPr>
        <p:txBody>
          <a:bodyPr anchor="ctr">
            <a:normAutofit/>
          </a:bodyPr>
          <a:lstStyle/>
          <a:p>
            <a:pPr marL="0" indent="0">
              <a:buNone/>
            </a:pPr>
            <a:r>
              <a:rPr lang="tr-TR" altLang="ko-KR" sz="2000" dirty="0">
                <a:latin typeface="Arial" pitchFamily="34" charset="0"/>
                <a:cs typeface="Arial" pitchFamily="34" charset="0"/>
              </a:rPr>
              <a:t>Özetle döviz piyasalarında, bu iki tip ödeme aracı arasında bir ayırım yapılır:</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Doğrudan nakit şeklinde olanlara efektif; nakde dönüştürülebilen araçlar biçiminde olanlara da döviz denmektedir.</a:t>
            </a:r>
          </a:p>
        </p:txBody>
      </p:sp>
    </p:spTree>
    <p:extLst>
      <p:ext uri="{BB962C8B-B14F-4D97-AF65-F5344CB8AC3E}">
        <p14:creationId xmlns:p14="http://schemas.microsoft.com/office/powerpoint/2010/main" val="118913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tr-TR" altLang="ko-KR" sz="3100" dirty="0"/>
              <a:t>Döviz</a:t>
            </a:r>
            <a:endParaRPr lang="ko-KR" altLang="en-US" sz="3100" dirty="0"/>
          </a:p>
        </p:txBody>
      </p:sp>
      <p:pic>
        <p:nvPicPr>
          <p:cNvPr id="6" name="Picture 5" descr="Dünya Haritası paıns 'den oluşmuştur">
            <a:extLst>
              <a:ext uri="{FF2B5EF4-FFF2-40B4-BE49-F238E27FC236}">
                <a16:creationId xmlns:a16="http://schemas.microsoft.com/office/drawing/2014/main" id="{D4A01317-87A7-A7A6-0E93-D785DB5BB269}"/>
              </a:ext>
            </a:extLst>
          </p:cNvPr>
          <p:cNvPicPr>
            <a:picLocks noChangeAspect="1"/>
          </p:cNvPicPr>
          <p:nvPr/>
        </p:nvPicPr>
        <p:blipFill>
          <a:blip r:embed="rId2"/>
          <a:srcRect t="16618" b="29095"/>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p:cNvSpPr>
            <a:spLocks noGrp="1"/>
          </p:cNvSpPr>
          <p:nvPr>
            <p:ph idx="1"/>
          </p:nvPr>
        </p:nvSpPr>
        <p:spPr>
          <a:xfrm>
            <a:off x="2339752" y="3752850"/>
            <a:ext cx="6442294" cy="2988518"/>
          </a:xfrm>
        </p:spPr>
        <p:txBody>
          <a:bodyPr anchor="ctr">
            <a:normAutofit lnSpcReduction="10000"/>
          </a:bodyPr>
          <a:lstStyle/>
          <a:p>
            <a:pPr marL="0" indent="0">
              <a:buNone/>
            </a:pPr>
            <a:r>
              <a:rPr lang="tr-TR" altLang="ko-KR" sz="2000" dirty="0">
                <a:latin typeface="Arial" pitchFamily="34" charset="0"/>
                <a:cs typeface="Arial" pitchFamily="34" charset="0"/>
              </a:rPr>
              <a:t>En genel ifadesiyle, yabancı paraların fiyatına döviz kuru veya döviz fiyatı denir. Bir başka deyişle, döviz kuru, bir ulusal para ile yabancı para arasındaki değişim oranıdır.</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Bir ülke parasının diğer ülke parası cinsinden fiyatına iki taraflı nominal döviz kuru (bilateral nominal </a:t>
            </a:r>
            <a:r>
              <a:rPr lang="tr-TR" altLang="ko-KR" sz="2000" dirty="0" err="1">
                <a:latin typeface="Arial" pitchFamily="34" charset="0"/>
                <a:cs typeface="Arial" pitchFamily="34" charset="0"/>
              </a:rPr>
              <a:t>exchange</a:t>
            </a:r>
            <a:r>
              <a:rPr lang="tr-TR" altLang="ko-KR" sz="2000" dirty="0">
                <a:latin typeface="Arial" pitchFamily="34" charset="0"/>
                <a:cs typeface="Arial" pitchFamily="34" charset="0"/>
              </a:rPr>
              <a:t> rate) denir. </a:t>
            </a:r>
          </a:p>
          <a:p>
            <a:pPr marL="0" indent="0">
              <a:buNone/>
            </a:pPr>
            <a:r>
              <a:rPr lang="tr-TR" altLang="ko-KR" sz="2000" dirty="0">
                <a:latin typeface="Arial" pitchFamily="34" charset="0"/>
                <a:cs typeface="Arial" pitchFamily="34" charset="0"/>
              </a:rPr>
              <a:t>		- iki taraflı günlük döviz kuru</a:t>
            </a:r>
          </a:p>
          <a:p>
            <a:pPr marL="0" indent="0">
              <a:buNone/>
            </a:pPr>
            <a:r>
              <a:rPr lang="tr-TR" altLang="ko-KR" sz="2000" dirty="0">
                <a:latin typeface="Arial" pitchFamily="34" charset="0"/>
                <a:cs typeface="Arial" pitchFamily="34" charset="0"/>
              </a:rPr>
              <a:t>		- iki taraflı vadeli döviz kuru</a:t>
            </a:r>
          </a:p>
        </p:txBody>
      </p:sp>
    </p:spTree>
    <p:extLst>
      <p:ext uri="{BB962C8B-B14F-4D97-AF65-F5344CB8AC3E}">
        <p14:creationId xmlns:p14="http://schemas.microsoft.com/office/powerpoint/2010/main" val="2216350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Freeform: Shape 615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609600"/>
            <a:ext cx="2804505" cy="1330839"/>
          </a:xfrm>
        </p:spPr>
        <p:txBody>
          <a:bodyPr>
            <a:normAutofit/>
          </a:bodyPr>
          <a:lstStyle/>
          <a:p>
            <a:r>
              <a:rPr lang="tr-TR" altLang="ko-KR"/>
              <a:t>Arbitraj</a:t>
            </a:r>
            <a:endParaRPr lang="ko-KR" altLang="en-US"/>
          </a:p>
        </p:txBody>
      </p:sp>
      <p:sp>
        <p:nvSpPr>
          <p:cNvPr id="4" name="Content Placeholder 3"/>
          <p:cNvSpPr>
            <a:spLocks noGrp="1"/>
          </p:cNvSpPr>
          <p:nvPr>
            <p:ph idx="1"/>
          </p:nvPr>
        </p:nvSpPr>
        <p:spPr>
          <a:xfrm>
            <a:off x="179512" y="1940439"/>
            <a:ext cx="4176464" cy="4872937"/>
          </a:xfrm>
        </p:spPr>
        <p:txBody>
          <a:bodyPr>
            <a:normAutofit/>
          </a:bodyPr>
          <a:lstStyle/>
          <a:p>
            <a:pPr marL="0" indent="0">
              <a:buNone/>
            </a:pPr>
            <a:r>
              <a:rPr lang="tr-TR" altLang="ko-KR" sz="2200" dirty="0">
                <a:latin typeface="Arial" pitchFamily="34" charset="0"/>
                <a:cs typeface="Arial" pitchFamily="34" charset="0"/>
              </a:rPr>
              <a:t>Arbitraj, genel olarak, döviz, menkul değer, ticari mal veya üretim faktörü gibi bir ekonomik varlığın aynı andaki fiyat farklılıklarından kar sağlamak üzere eşanlı olarak alınıp satılması veya satılıp alınması biçimindeki işlemlerdir.</a:t>
            </a:r>
          </a:p>
          <a:p>
            <a:pPr marL="0" indent="0">
              <a:buNone/>
            </a:pPr>
            <a:r>
              <a:rPr lang="tr-TR" altLang="ko-KR" sz="2200" dirty="0">
                <a:latin typeface="Arial" pitchFamily="34" charset="0"/>
                <a:cs typeface="Arial" pitchFamily="34" charset="0"/>
              </a:rPr>
              <a:t>Dövizin aynı anda değişik piyasalardaki kur farklılıklarından kazanç elde edilmesidir. </a:t>
            </a:r>
          </a:p>
          <a:p>
            <a:pPr marL="0" indent="0">
              <a:buNone/>
            </a:pPr>
            <a:endParaRPr lang="tr-TR" altLang="ko-KR" sz="1600" dirty="0">
              <a:latin typeface="Arial" pitchFamily="34" charset="0"/>
              <a:cs typeface="Arial" pitchFamily="34" charset="0"/>
            </a:endParaRPr>
          </a:p>
          <a:p>
            <a:pPr marL="0" indent="0">
              <a:buNone/>
            </a:pPr>
            <a:r>
              <a:rPr lang="tr-TR" altLang="ko-KR" sz="1600" dirty="0">
                <a:latin typeface="Arial" pitchFamily="34" charset="0"/>
                <a:cs typeface="Arial" pitchFamily="34" charset="0"/>
              </a:rPr>
              <a:t>	</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084092" y="1830916"/>
            <a:ext cx="4616356" cy="32199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5806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DDAA72-F87E-50EF-290A-EDEC66E131A2}"/>
            </a:ext>
          </a:extLst>
        </p:cNvPr>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9407A8FE-E35B-4450-ACA5-99036793F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Freeform: Shape 6152">
            <a:extLst>
              <a:ext uri="{FF2B5EF4-FFF2-40B4-BE49-F238E27FC236}">
                <a16:creationId xmlns:a16="http://schemas.microsoft.com/office/drawing/2014/main" id="{3F2B3CE1-A28D-76D2-FE23-304A1DD47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E0D53E8-64E3-1E0B-0B56-8374C2E42306}"/>
              </a:ext>
            </a:extLst>
          </p:cNvPr>
          <p:cNvSpPr>
            <a:spLocks noGrp="1"/>
          </p:cNvSpPr>
          <p:nvPr>
            <p:ph type="title"/>
          </p:nvPr>
        </p:nvSpPr>
        <p:spPr>
          <a:xfrm>
            <a:off x="628650" y="609600"/>
            <a:ext cx="2804505" cy="1330839"/>
          </a:xfrm>
        </p:spPr>
        <p:txBody>
          <a:bodyPr>
            <a:normAutofit/>
          </a:bodyPr>
          <a:lstStyle/>
          <a:p>
            <a:r>
              <a:rPr lang="tr-TR" altLang="ko-KR"/>
              <a:t>Arbitraj</a:t>
            </a:r>
            <a:endParaRPr lang="ko-KR" altLang="en-US"/>
          </a:p>
        </p:txBody>
      </p:sp>
      <p:pic>
        <p:nvPicPr>
          <p:cNvPr id="3" name="Resim 2">
            <a:extLst>
              <a:ext uri="{FF2B5EF4-FFF2-40B4-BE49-F238E27FC236}">
                <a16:creationId xmlns:a16="http://schemas.microsoft.com/office/drawing/2014/main" id="{685D2E90-1FEE-D399-BB1B-AB2D33E27F78}"/>
              </a:ext>
            </a:extLst>
          </p:cNvPr>
          <p:cNvPicPr>
            <a:picLocks noChangeAspect="1"/>
          </p:cNvPicPr>
          <p:nvPr/>
        </p:nvPicPr>
        <p:blipFill>
          <a:blip r:embed="rId2"/>
          <a:stretch>
            <a:fillRect/>
          </a:stretch>
        </p:blipFill>
        <p:spPr>
          <a:xfrm>
            <a:off x="0" y="120015"/>
            <a:ext cx="9144000" cy="6617970"/>
          </a:xfrm>
          <a:prstGeom prst="rect">
            <a:avLst/>
          </a:prstGeom>
        </p:spPr>
      </p:pic>
    </p:spTree>
    <p:extLst>
      <p:ext uri="{BB962C8B-B14F-4D97-AF65-F5344CB8AC3E}">
        <p14:creationId xmlns:p14="http://schemas.microsoft.com/office/powerpoint/2010/main" val="3575137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7" y="548640"/>
            <a:ext cx="7157553" cy="1188720"/>
          </a:xfrm>
        </p:spPr>
        <p:txBody>
          <a:bodyPr>
            <a:normAutofit/>
          </a:bodyPr>
          <a:lstStyle/>
          <a:p>
            <a:r>
              <a:rPr lang="tr-TR" altLang="ko-KR">
                <a:solidFill>
                  <a:schemeClr val="tx1">
                    <a:lumMod val="85000"/>
                    <a:lumOff val="15000"/>
                  </a:schemeClr>
                </a:solidFill>
              </a:rPr>
              <a:t>Arbitraj</a:t>
            </a:r>
            <a:endParaRPr lang="ko-KR" altLang="en-US">
              <a:solidFill>
                <a:schemeClr val="tx1">
                  <a:lumMod val="85000"/>
                  <a:lumOff val="15000"/>
                </a:schemeClr>
              </a:solidFill>
            </a:endParaRPr>
          </a:p>
        </p:txBody>
      </p:sp>
      <p:sp>
        <p:nvSpPr>
          <p:cNvPr id="4" name="Content Placeholder 3"/>
          <p:cNvSpPr>
            <a:spLocks noGrp="1"/>
          </p:cNvSpPr>
          <p:nvPr>
            <p:ph idx="1"/>
          </p:nvPr>
        </p:nvSpPr>
        <p:spPr>
          <a:xfrm>
            <a:off x="323528" y="2431765"/>
            <a:ext cx="8640960" cy="3877595"/>
          </a:xfrm>
        </p:spPr>
        <p:txBody>
          <a:bodyPr anchor="ctr">
            <a:normAutofit lnSpcReduction="10000"/>
          </a:bodyPr>
          <a:lstStyle/>
          <a:p>
            <a:pPr marL="0" indent="0">
              <a:buNone/>
            </a:pPr>
            <a:r>
              <a:rPr lang="tr-TR" altLang="ko-KR" sz="2200" dirty="0">
                <a:solidFill>
                  <a:schemeClr val="tx1">
                    <a:lumMod val="85000"/>
                    <a:lumOff val="15000"/>
                  </a:schemeClr>
                </a:solidFill>
                <a:latin typeface="Arial" pitchFamily="34" charset="0"/>
                <a:cs typeface="Arial" pitchFamily="34" charset="0"/>
              </a:rPr>
              <a:t>Parayı ucuz olduğu piyasadan alıp pahalı olduğu piyasada satarak kar elde edilebilir. Buna yer arbitrajı (coğrafi arbitraj-iki noktalı arbitraj) denir. İki döviz kurunun içerdiği kur, yani çapraz döviz kurları üzerinden yapılan arbitraja ise üçlü arbitraj (üç noktalı arbitraj) adı verilir.</a:t>
            </a:r>
          </a:p>
          <a:p>
            <a:pPr marL="0" indent="0">
              <a:buNone/>
            </a:pPr>
            <a:endParaRPr lang="tr-TR" altLang="ko-KR" sz="2200" dirty="0">
              <a:solidFill>
                <a:schemeClr val="tx1">
                  <a:lumMod val="85000"/>
                  <a:lumOff val="15000"/>
                </a:schemeClr>
              </a:solidFill>
              <a:latin typeface="Arial" pitchFamily="34" charset="0"/>
              <a:cs typeface="Arial" pitchFamily="34" charset="0"/>
            </a:endParaRPr>
          </a:p>
          <a:p>
            <a:pPr marL="0" indent="0">
              <a:buNone/>
            </a:pPr>
            <a:r>
              <a:rPr lang="tr-TR" altLang="ko-KR" sz="2200" dirty="0">
                <a:solidFill>
                  <a:schemeClr val="tx1">
                    <a:lumMod val="85000"/>
                    <a:lumOff val="15000"/>
                  </a:schemeClr>
                </a:solidFill>
                <a:latin typeface="Arial" pitchFamily="34" charset="0"/>
                <a:cs typeface="Arial" pitchFamily="34" charset="0"/>
              </a:rPr>
              <a:t>Kur marjlarının olduğu, yani alış ve satış marjlarının sıfırdan farklı olduğu bir ortamdaki arbitraja ise alış ve satış marjları ile arbitraj denir. </a:t>
            </a:r>
          </a:p>
          <a:p>
            <a:pPr marL="0" indent="0">
              <a:buNone/>
            </a:pPr>
            <a:endParaRPr lang="tr-TR" altLang="ko-KR" sz="1600" dirty="0">
              <a:solidFill>
                <a:schemeClr val="tx1">
                  <a:lumMod val="85000"/>
                  <a:lumOff val="15000"/>
                </a:schemeClr>
              </a:solidFill>
              <a:latin typeface="Arial" pitchFamily="34" charset="0"/>
              <a:cs typeface="Arial" pitchFamily="34" charset="0"/>
            </a:endParaRPr>
          </a:p>
          <a:p>
            <a:pPr marL="0" indent="0">
              <a:buNone/>
            </a:pPr>
            <a:endParaRPr lang="tr-TR" altLang="ko-KR" sz="1600" dirty="0">
              <a:solidFill>
                <a:schemeClr val="tx1">
                  <a:lumMod val="85000"/>
                  <a:lumOff val="15000"/>
                </a:schemeClr>
              </a:solidFill>
              <a:latin typeface="Arial" pitchFamily="34" charset="0"/>
              <a:cs typeface="Arial" pitchFamily="34" charset="0"/>
            </a:endParaRPr>
          </a:p>
          <a:p>
            <a:pPr marL="0" indent="0">
              <a:buNone/>
            </a:pPr>
            <a:r>
              <a:rPr lang="tr-TR" altLang="ko-KR" sz="1600" dirty="0">
                <a:solidFill>
                  <a:schemeClr val="tx1">
                    <a:lumMod val="85000"/>
                    <a:lumOff val="15000"/>
                  </a:schemeClr>
                </a:solidFill>
                <a:latin typeface="Arial" pitchFamily="34" charset="0"/>
                <a:cs typeface="Arial" pitchFamily="34" charset="0"/>
              </a:rPr>
              <a:t>	</a:t>
            </a:r>
          </a:p>
        </p:txBody>
      </p:sp>
      <p:sp>
        <p:nvSpPr>
          <p:cNvPr id="13" name="Freeform: Shape 1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315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6288"/>
            <a:ext cx="8676456" cy="1143000"/>
          </a:xfrm>
        </p:spPr>
        <p:txBody>
          <a:bodyPr>
            <a:normAutofit/>
          </a:bodyPr>
          <a:lstStyle/>
          <a:p>
            <a:r>
              <a:rPr lang="tr-TR" altLang="ko-KR" sz="2400" dirty="0">
                <a:solidFill>
                  <a:schemeClr val="tx1">
                    <a:lumMod val="75000"/>
                    <a:lumOff val="25000"/>
                  </a:schemeClr>
                </a:solidFill>
              </a:rPr>
              <a:t>Arbitraj</a:t>
            </a:r>
            <a:endParaRPr lang="ko-KR" altLang="en-US" sz="2400" dirty="0">
              <a:solidFill>
                <a:schemeClr val="tx1">
                  <a:lumMod val="75000"/>
                  <a:lumOff val="25000"/>
                </a:scheme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4300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5857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2" name="Rectangle 6151">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365125"/>
            <a:ext cx="4045020" cy="1325563"/>
          </a:xfrm>
        </p:spPr>
        <p:txBody>
          <a:bodyPr>
            <a:normAutofit/>
          </a:bodyPr>
          <a:lstStyle/>
          <a:p>
            <a:r>
              <a:rPr lang="tr-TR" altLang="ko-KR"/>
              <a:t>Spekülasyon</a:t>
            </a:r>
            <a:endParaRPr lang="ko-KR" altLang="en-US"/>
          </a:p>
        </p:txBody>
      </p:sp>
      <p:sp>
        <p:nvSpPr>
          <p:cNvPr id="6154" name="Freeform: Shape 6153">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1"/>
            <a:ext cx="866357"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825625"/>
            <a:ext cx="4045020" cy="4351338"/>
          </a:xfrm>
        </p:spPr>
        <p:txBody>
          <a:bodyPr>
            <a:normAutofit/>
          </a:bodyPr>
          <a:lstStyle/>
          <a:p>
            <a:pPr marL="0" indent="0">
              <a:buNone/>
            </a:pPr>
            <a:r>
              <a:rPr lang="tr-TR" altLang="ko-KR">
                <a:latin typeface="Arial"/>
                <a:cs typeface="Arial"/>
              </a:rPr>
              <a:t>Döviz kurundaki olası bir olumsuz değişmenin yol açtığı kayba döviz kuru riski; döviz kuru riskinin, döviz kurunda beklenen bir değişmeden kar elde etmek amacıyla, üstlenilmesine spekülasyon denir. </a:t>
            </a:r>
            <a:endParaRPr lang="tr-TR" altLang="ko-KR">
              <a:latin typeface="Arial" pitchFamily="34" charset="0"/>
              <a:cs typeface="Arial" pitchFamily="34" charset="0"/>
            </a:endParaRPr>
          </a:p>
          <a:p>
            <a:pPr marL="0" indent="0">
              <a:buNone/>
            </a:pPr>
            <a:endParaRPr lang="tr-TR" altLang="ko-KR">
              <a:latin typeface="Arial" pitchFamily="34" charset="0"/>
              <a:cs typeface="Arial" pitchFamily="34" charset="0"/>
            </a:endParaRPr>
          </a:p>
          <a:p>
            <a:pPr marL="0" indent="0">
              <a:buNone/>
            </a:pPr>
            <a:endParaRPr lang="tr-TR" altLang="ko-KR">
              <a:latin typeface="Arial" pitchFamily="34" charset="0"/>
              <a:cs typeface="Arial" pitchFamily="34" charset="0"/>
            </a:endParaRPr>
          </a:p>
          <a:p>
            <a:pPr marL="0" indent="0">
              <a:buNone/>
            </a:pPr>
            <a:r>
              <a:rPr lang="tr-TR" altLang="ko-KR">
                <a:latin typeface="Arial" pitchFamily="34" charset="0"/>
                <a:cs typeface="Arial" pitchFamily="34" charset="0"/>
              </a:rPr>
              <a:t>	</a:t>
            </a:r>
          </a:p>
        </p:txBody>
      </p:sp>
      <p:sp>
        <p:nvSpPr>
          <p:cNvPr id="6156" name="Oval 6155">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3423959"/>
            <a:ext cx="405617"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5388" y="2415678"/>
            <a:ext cx="2835788" cy="1382666"/>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8" name="Freeform: Shape 6157">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1"/>
            <a:ext cx="1550211"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6160" name="Straight Connector 6159">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6162" name="Freeform: Shape 6161">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5166682"/>
            <a:ext cx="1376793"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6164" name="Freeform: Shape 6163">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6033795"/>
            <a:ext cx="1493298"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166" name="Freeform: Shape 6165">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5519196"/>
            <a:ext cx="1005228"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 name="AutoShape 2" descr="Spekülasyon Manipulasyon – Güven BORÇ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2392796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tr-TR" altLang="ko-KR" sz="3100" dirty="0"/>
              <a:t>Manipülasyon</a:t>
            </a:r>
            <a:endParaRPr lang="ko-KR" altLang="en-US" sz="31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14571" b="11648"/>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2915816" y="3752850"/>
            <a:ext cx="6120680" cy="2988518"/>
          </a:xfrm>
        </p:spPr>
        <p:txBody>
          <a:bodyPr anchor="ctr">
            <a:normAutofit fontScale="92500" lnSpcReduction="20000"/>
          </a:bodyPr>
          <a:lstStyle/>
          <a:p>
            <a:pPr marL="0" indent="0">
              <a:buNone/>
            </a:pPr>
            <a:r>
              <a:rPr lang="tr-TR" altLang="ko-KR" sz="2200" dirty="0">
                <a:latin typeface="Arial" pitchFamily="34" charset="0"/>
                <a:cs typeface="Arial" pitchFamily="34" charset="0"/>
              </a:rPr>
              <a:t>Menkul kıymet piyasalarında arz ve talebin karşı karşıya gelerek fiyatları belirlemesine olan işleyişin kasıtlı olarak, bilerek engellenme durumudur. Finans terimi olarak kullanılan manipülasyonla spekülasyon terimli sıklıkla karıştırılmaktadır. </a:t>
            </a:r>
          </a:p>
          <a:p>
            <a:pPr marL="0" indent="0">
              <a:buNone/>
            </a:pPr>
            <a:endParaRPr lang="tr-TR" altLang="ko-KR" sz="2200" dirty="0">
              <a:latin typeface="Arial" pitchFamily="34" charset="0"/>
              <a:cs typeface="Arial" pitchFamily="34" charset="0"/>
            </a:endParaRPr>
          </a:p>
          <a:p>
            <a:pPr marL="0" indent="0">
              <a:buNone/>
            </a:pPr>
            <a:r>
              <a:rPr lang="tr-TR" altLang="ko-KR" sz="2200" dirty="0">
                <a:latin typeface="Arial" pitchFamily="34" charset="0"/>
                <a:cs typeface="Arial" pitchFamily="34" charset="0"/>
              </a:rPr>
              <a:t>Manipülasyon ile spekülasyon aynı anlamlara gelmemektedir. Sermaye Piyasası Kurulu yani SPK mevzuatına göre manipülasyon yapmak suçtur, ancak spekülasyon yapmak serbesttir.</a:t>
            </a:r>
          </a:p>
          <a:p>
            <a:pPr marL="0" indent="0">
              <a:buNone/>
            </a:pPr>
            <a:endParaRPr lang="tr-TR" altLang="ko-KR" sz="1500" dirty="0">
              <a:latin typeface="Arial" pitchFamily="34" charset="0"/>
              <a:cs typeface="Arial" pitchFamily="34" charset="0"/>
            </a:endParaRPr>
          </a:p>
          <a:p>
            <a:pPr marL="0" indent="0">
              <a:buNone/>
            </a:pPr>
            <a:r>
              <a:rPr lang="tr-TR" altLang="ko-KR" sz="1500" dirty="0">
                <a:latin typeface="Arial" pitchFamily="34" charset="0"/>
                <a:cs typeface="Arial" pitchFamily="34" charset="0"/>
              </a:rPr>
              <a:t>	</a:t>
            </a:r>
          </a:p>
        </p:txBody>
      </p:sp>
    </p:spTree>
    <p:extLst>
      <p:ext uri="{BB962C8B-B14F-4D97-AF65-F5344CB8AC3E}">
        <p14:creationId xmlns:p14="http://schemas.microsoft.com/office/powerpoint/2010/main" val="3850641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Spekülasyon </a:t>
            </a:r>
            <a:r>
              <a:rPr lang="tr-TR" altLang="ko-KR" err="1"/>
              <a:t>vs</a:t>
            </a:r>
            <a:r>
              <a:rPr lang="tr-TR" altLang="ko-KR"/>
              <a:t> Manipülasyon</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a:latin typeface="Arial" pitchFamily="34" charset="0"/>
                <a:cs typeface="Arial" pitchFamily="34" charset="0"/>
              </a:rPr>
              <a:t>Öncelikle finans piyasalarında manipülasyon yapmak suçtur ancak spekülasyon yapmak suç teşkil etmez.</a:t>
            </a:r>
          </a:p>
          <a:p>
            <a:pPr marL="0" indent="0">
              <a:buNone/>
            </a:pPr>
            <a:r>
              <a:rPr lang="tr-TR" altLang="ko-KR">
                <a:latin typeface="Arial" pitchFamily="34" charset="0"/>
                <a:cs typeface="Arial" pitchFamily="34" charset="0"/>
              </a:rPr>
              <a:t>Spekülasyon gelecekte oluşması tahmin edilen fiyat hareketlerinden kar elde etmeye çalışmaktır. Oluşması beklenen fiyat gerçekleşene kadar da sadece bir beklenti olmaktan öteye gitmez. Bu nedenle de spekülatif yatırımlar yüksek risk barındırır. Dolayısıyla bu yolla çok büyük karlar sağlanabildiği gibi büyük zararlar oluşabilir.</a:t>
            </a:r>
          </a:p>
          <a:p>
            <a:pPr marL="0" indent="0">
              <a:buNone/>
            </a:pPr>
            <a:r>
              <a:rPr lang="tr-TR" altLang="ko-KR">
                <a:latin typeface="Arial" pitchFamily="34" charset="0"/>
                <a:cs typeface="Arial" pitchFamily="34" charset="0"/>
              </a:rPr>
              <a:t>	</a:t>
            </a:r>
          </a:p>
        </p:txBody>
      </p:sp>
    </p:spTree>
    <p:extLst>
      <p:ext uri="{BB962C8B-B14F-4D97-AF65-F5344CB8AC3E}">
        <p14:creationId xmlns:p14="http://schemas.microsoft.com/office/powerpoint/2010/main" val="3993475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Spekülasyon </a:t>
            </a:r>
            <a:r>
              <a:rPr lang="tr-TR" altLang="ko-KR" err="1"/>
              <a:t>vs</a:t>
            </a:r>
            <a:r>
              <a:rPr lang="tr-TR" altLang="ko-KR"/>
              <a:t> Manipülasyon</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dirty="0">
                <a:latin typeface="Arial" pitchFamily="34" charset="0"/>
                <a:cs typeface="Arial" pitchFamily="34" charset="0"/>
              </a:rPr>
              <a:t>Manipülasyon ise piyasadaki fiyat hareketlerine suni olarak ve çeşitli tekniklerle müdahale etmek amacıyla yapılır. Manipülatörlerin amacı yatırımcıları, gerçek dışı haberlerle ve söylentilerle yanıltarak menkul kıymetlerin fiyatlarının istenilen yönde hareket etmesini sağlamak ve kar bu yolla elde etmektir.</a:t>
            </a:r>
          </a:p>
          <a:p>
            <a:pPr marL="0" indent="0">
              <a:buNone/>
            </a:pPr>
            <a:r>
              <a:rPr lang="tr-TR" altLang="ko-KR" dirty="0">
                <a:latin typeface="Arial" pitchFamily="34" charset="0"/>
                <a:cs typeface="Arial" pitchFamily="34" charset="0"/>
              </a:rPr>
              <a:t>Piyasa dolandırıcılığı olarak da tanımlanan bu tür girişimler ve işlemler bütün gelişmiş finans piyasalarında suç sayılmaktadır. Türkiye’de ise SPK mevzuatına göre manipülatif işlemlere karışanlar 2 yıldan 5 yıla kadar hapis cezası ile cezalandırılırlar.</a:t>
            </a:r>
          </a:p>
          <a:p>
            <a:pPr marL="0" indent="0">
              <a:buNone/>
            </a:pPr>
            <a:r>
              <a:rPr lang="tr-TR" altLang="ko-KR" dirty="0">
                <a:latin typeface="Arial" pitchFamily="34" charset="0"/>
                <a:cs typeface="Arial" pitchFamily="34" charset="0"/>
              </a:rPr>
              <a:t>	</a:t>
            </a:r>
          </a:p>
        </p:txBody>
      </p:sp>
    </p:spTree>
    <p:extLst>
      <p:ext uri="{BB962C8B-B14F-4D97-AF65-F5344CB8AC3E}">
        <p14:creationId xmlns:p14="http://schemas.microsoft.com/office/powerpoint/2010/main" val="1649808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tr-TR" altLang="ko-KR" sz="3100" dirty="0"/>
              <a:t>Dış Ticarette Ödeme Yöntemleri</a:t>
            </a:r>
            <a:endParaRPr lang="ko-KR" altLang="en-US" sz="3100" dirty="0"/>
          </a:p>
        </p:txBody>
      </p:sp>
      <p:pic>
        <p:nvPicPr>
          <p:cNvPr id="6" name="Picture 5" descr="Beyaz hesap makinesi">
            <a:extLst>
              <a:ext uri="{FF2B5EF4-FFF2-40B4-BE49-F238E27FC236}">
                <a16:creationId xmlns:a16="http://schemas.microsoft.com/office/drawing/2014/main" id="{978BF7A4-D139-31A3-968C-4531F52B2A78}"/>
              </a:ext>
            </a:extLst>
          </p:cNvPr>
          <p:cNvPicPr>
            <a:picLocks noChangeAspect="1"/>
          </p:cNvPicPr>
          <p:nvPr/>
        </p:nvPicPr>
        <p:blipFill>
          <a:blip r:embed="rId2"/>
          <a:srcRect t="11108" b="28098"/>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p:cNvSpPr>
            <a:spLocks noGrp="1"/>
          </p:cNvSpPr>
          <p:nvPr>
            <p:ph idx="1"/>
          </p:nvPr>
        </p:nvSpPr>
        <p:spPr>
          <a:xfrm>
            <a:off x="3167986" y="3752850"/>
            <a:ext cx="5614060" cy="2844502"/>
          </a:xfrm>
        </p:spPr>
        <p:txBody>
          <a:bodyPr anchor="ctr">
            <a:normAutofit lnSpcReduction="10000"/>
          </a:bodyPr>
          <a:lstStyle/>
          <a:p>
            <a:r>
              <a:rPr lang="tr-TR" altLang="ko-KR" sz="2400" dirty="0">
                <a:latin typeface="Arial" pitchFamily="34" charset="0"/>
                <a:cs typeface="Arial" pitchFamily="34" charset="0"/>
              </a:rPr>
              <a:t>Peşin Ödeme</a:t>
            </a:r>
          </a:p>
          <a:p>
            <a:r>
              <a:rPr lang="tr-TR" altLang="ko-KR" sz="2400" dirty="0">
                <a:latin typeface="Arial" pitchFamily="34" charset="0"/>
                <a:cs typeface="Arial" pitchFamily="34" charset="0"/>
              </a:rPr>
              <a:t>Açık Hesap Yöntemi</a:t>
            </a:r>
          </a:p>
          <a:p>
            <a:r>
              <a:rPr lang="tr-TR" altLang="ko-KR" sz="2400" dirty="0">
                <a:latin typeface="Arial" pitchFamily="34" charset="0"/>
                <a:cs typeface="Arial" pitchFamily="34" charset="0"/>
              </a:rPr>
              <a:t>Konsinyasyon</a:t>
            </a:r>
          </a:p>
          <a:p>
            <a:r>
              <a:rPr lang="tr-TR" altLang="ko-KR" sz="2400" dirty="0">
                <a:latin typeface="Arial" pitchFamily="34" charset="0"/>
                <a:cs typeface="Arial" pitchFamily="34" charset="0"/>
              </a:rPr>
              <a:t>Mal Mukabili Ödeme</a:t>
            </a:r>
          </a:p>
          <a:p>
            <a:r>
              <a:rPr lang="tr-TR" altLang="ko-KR" sz="2400" dirty="0">
                <a:latin typeface="Arial" pitchFamily="34" charset="0"/>
                <a:cs typeface="Arial" pitchFamily="34" charset="0"/>
              </a:rPr>
              <a:t>Vesaik Mukabili Ödeme</a:t>
            </a:r>
          </a:p>
          <a:p>
            <a:r>
              <a:rPr lang="tr-TR" altLang="ko-KR" sz="2400" dirty="0">
                <a:latin typeface="Arial" pitchFamily="34" charset="0"/>
                <a:cs typeface="Arial" pitchFamily="34" charset="0"/>
              </a:rPr>
              <a:t>Akreditif</a:t>
            </a:r>
          </a:p>
          <a:p>
            <a:pPr marL="0" indent="0">
              <a:buNone/>
            </a:pPr>
            <a:r>
              <a:rPr lang="tr-TR" altLang="ko-KR" sz="1600" dirty="0">
                <a:latin typeface="Arial" pitchFamily="34" charset="0"/>
                <a:cs typeface="Arial" pitchFamily="34" charset="0"/>
              </a:rPr>
              <a:t>	</a:t>
            </a:r>
          </a:p>
        </p:txBody>
      </p:sp>
    </p:spTree>
    <p:extLst>
      <p:ext uri="{BB962C8B-B14F-4D97-AF65-F5344CB8AC3E}">
        <p14:creationId xmlns:p14="http://schemas.microsoft.com/office/powerpoint/2010/main" val="3180935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6759279" cy="1209200"/>
          </a:xfrm>
        </p:spPr>
        <p:txBody>
          <a:bodyPr>
            <a:normAutofit/>
          </a:bodyPr>
          <a:lstStyle/>
          <a:p>
            <a:r>
              <a:rPr lang="en-GB" altLang="ko-KR" sz="2400" dirty="0" err="1">
                <a:latin typeface="+mn-lt"/>
              </a:rPr>
              <a:t>Peşin</a:t>
            </a:r>
            <a:r>
              <a:rPr lang="en-GB" altLang="ko-KR" sz="2400" dirty="0">
                <a:latin typeface="+mn-lt"/>
              </a:rPr>
              <a:t> </a:t>
            </a:r>
            <a:r>
              <a:rPr lang="en-GB" altLang="ko-KR" sz="2400" dirty="0" err="1">
                <a:latin typeface="+mn-lt"/>
              </a:rPr>
              <a:t>Ödeme</a:t>
            </a:r>
            <a:r>
              <a:rPr lang="en-GB" altLang="ko-KR" sz="2400" dirty="0">
                <a:latin typeface="+mn-lt"/>
              </a:rPr>
              <a:t> </a:t>
            </a:r>
            <a:br>
              <a:rPr lang="tr-TR" altLang="ko-KR" sz="2400" dirty="0">
                <a:latin typeface="+mn-lt"/>
              </a:rPr>
            </a:br>
            <a:r>
              <a:rPr lang="en-GB" altLang="ko-KR" sz="2400" dirty="0">
                <a:latin typeface="+mn-lt"/>
              </a:rPr>
              <a:t>(cash in advance- cash before delivery)</a:t>
            </a:r>
          </a:p>
        </p:txBody>
      </p:sp>
      <p:sp>
        <p:nvSpPr>
          <p:cNvPr id="4" name="Content Placeholder 3"/>
          <p:cNvSpPr>
            <a:spLocks noGrp="1"/>
          </p:cNvSpPr>
          <p:nvPr>
            <p:ph idx="1"/>
          </p:nvPr>
        </p:nvSpPr>
        <p:spPr>
          <a:xfrm>
            <a:off x="37616" y="1685872"/>
            <a:ext cx="6408712" cy="4369409"/>
          </a:xfrm>
        </p:spPr>
        <p:txBody>
          <a:bodyPr anchor="ctr">
            <a:normAutofit/>
          </a:bodyPr>
          <a:lstStyle/>
          <a:p>
            <a:pPr marL="0" indent="0">
              <a:buNone/>
            </a:pPr>
            <a:r>
              <a:rPr lang="tr-TR" altLang="ko-KR" dirty="0">
                <a:latin typeface="Arial" pitchFamily="34" charset="0"/>
                <a:cs typeface="Arial" pitchFamily="34" charset="0"/>
              </a:rPr>
              <a:t>İthalatçının malı henüz teslim almadan mal bedelini ödemesidir. </a:t>
            </a:r>
          </a:p>
          <a:p>
            <a:pPr marL="0" indent="0">
              <a:buNone/>
            </a:pPr>
            <a:r>
              <a:rPr lang="tr-TR" altLang="ko-KR" dirty="0">
                <a:latin typeface="Arial" pitchFamily="34" charset="0"/>
                <a:cs typeface="Arial" pitchFamily="34" charset="0"/>
              </a:rPr>
              <a:t>Genellikle birbirini çok iyi tanıyan alıcı ve satıcılar arasında gerçekleşir. </a:t>
            </a:r>
          </a:p>
          <a:p>
            <a:pPr marL="0" indent="0">
              <a:buNone/>
            </a:pPr>
            <a:r>
              <a:rPr lang="tr-TR" altLang="ko-KR" dirty="0">
                <a:latin typeface="Arial" pitchFamily="34" charset="0"/>
                <a:cs typeface="Arial" pitchFamily="34" charset="0"/>
              </a:rPr>
              <a:t>İhracatçı açısından en uygun ödeme yöntemidir. </a:t>
            </a:r>
          </a:p>
          <a:p>
            <a:pPr marL="0" indent="0">
              <a:buNone/>
            </a:pPr>
            <a:r>
              <a:rPr lang="tr-TR" altLang="ko-KR" dirty="0">
                <a:latin typeface="Arial" pitchFamily="34" charset="0"/>
                <a:cs typeface="Arial" pitchFamily="34" charset="0"/>
              </a:rPr>
              <a:t>Satıcının riski yoktur. Risk alıcı (ithalatçı) üzerindedir.	</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raphic 7" descr="Kullanıcı">
            <a:extLst>
              <a:ext uri="{FF2B5EF4-FFF2-40B4-BE49-F238E27FC236}">
                <a16:creationId xmlns:a16="http://schemas.microsoft.com/office/drawing/2014/main" id="{5B197637-7703-E58A-B585-0BAD7B3B27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2168274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en-GB" altLang="ko-KR" sz="3100"/>
              <a:t>Açık Hesap Yöntemi (open account)</a:t>
            </a:r>
          </a:p>
        </p:txBody>
      </p:sp>
      <p:pic>
        <p:nvPicPr>
          <p:cNvPr id="6" name="Picture 5" descr="Üstte kalem olan takvim sayfası">
            <a:extLst>
              <a:ext uri="{FF2B5EF4-FFF2-40B4-BE49-F238E27FC236}">
                <a16:creationId xmlns:a16="http://schemas.microsoft.com/office/drawing/2014/main" id="{359461F5-1337-F0D4-5390-383ADFF70AEB}"/>
              </a:ext>
            </a:extLst>
          </p:cNvPr>
          <p:cNvPicPr>
            <a:picLocks noChangeAspect="1"/>
          </p:cNvPicPr>
          <p:nvPr/>
        </p:nvPicPr>
        <p:blipFill>
          <a:blip r:embed="rId2"/>
          <a:srcRect t="35710" b="3496"/>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p:cNvSpPr>
            <a:spLocks noGrp="1"/>
          </p:cNvSpPr>
          <p:nvPr>
            <p:ph idx="1"/>
          </p:nvPr>
        </p:nvSpPr>
        <p:spPr>
          <a:xfrm>
            <a:off x="3167986" y="3752850"/>
            <a:ext cx="5868510" cy="2916510"/>
          </a:xfrm>
        </p:spPr>
        <p:txBody>
          <a:bodyPr anchor="ctr">
            <a:normAutofit lnSpcReduction="10000"/>
          </a:bodyPr>
          <a:lstStyle/>
          <a:p>
            <a:pPr marL="0" indent="0">
              <a:buNone/>
            </a:pPr>
            <a:r>
              <a:rPr lang="tr-TR" altLang="ko-KR" sz="2000" dirty="0">
                <a:latin typeface="Arial" pitchFamily="34" charset="0"/>
                <a:cs typeface="Arial" pitchFamily="34" charset="0"/>
              </a:rPr>
              <a:t>Açık hesap(cari hesap) yöntemi peşin ödeme yönteminin tersidir. </a:t>
            </a:r>
          </a:p>
          <a:p>
            <a:pPr marL="0" indent="0">
              <a:buNone/>
            </a:pPr>
            <a:r>
              <a:rPr lang="tr-TR" altLang="ko-KR" sz="2000" dirty="0">
                <a:latin typeface="Arial" pitchFamily="34" charset="0"/>
                <a:cs typeface="Arial" pitchFamily="34" charset="0"/>
              </a:rPr>
              <a:t>İhracatçı malını, bedelini almaksızın peşinen gönderir. Mal bedelinin ne zaman ödeneceği belirsizdir.</a:t>
            </a:r>
          </a:p>
          <a:p>
            <a:pPr marL="0" indent="0">
              <a:buNone/>
            </a:pPr>
            <a:r>
              <a:rPr lang="tr-TR" altLang="ko-KR" sz="2000" dirty="0">
                <a:latin typeface="Arial" pitchFamily="34" charset="0"/>
                <a:cs typeface="Arial" pitchFamily="34" charset="0"/>
              </a:rPr>
              <a:t>İthalatçı açısından en ideal yöntemdir.</a:t>
            </a:r>
          </a:p>
          <a:p>
            <a:pPr marL="0" indent="0">
              <a:buNone/>
            </a:pPr>
            <a:r>
              <a:rPr lang="tr-TR" altLang="ko-KR" sz="2000" dirty="0">
                <a:latin typeface="Arial" pitchFamily="34" charset="0"/>
                <a:cs typeface="Arial" pitchFamily="34" charset="0"/>
              </a:rPr>
              <a:t>İthalatçı bazen malları iç piyasasında sattıktan sonra malın bedelini yollayabilir.</a:t>
            </a:r>
          </a:p>
          <a:p>
            <a:pPr marL="0" indent="0">
              <a:buNone/>
            </a:pPr>
            <a:r>
              <a:rPr lang="tr-TR" altLang="ko-KR" sz="2000" dirty="0">
                <a:latin typeface="Arial" pitchFamily="34" charset="0"/>
                <a:cs typeface="Arial" pitchFamily="34" charset="0"/>
              </a:rPr>
              <a:t>Satıcının riski sınırsızdır, alıcının riski yoktur.	</a:t>
            </a:r>
          </a:p>
        </p:txBody>
      </p:sp>
    </p:spTree>
    <p:extLst>
      <p:ext uri="{BB962C8B-B14F-4D97-AF65-F5344CB8AC3E}">
        <p14:creationId xmlns:p14="http://schemas.microsoft.com/office/powerpoint/2010/main" val="2106568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tr-TR" altLang="ko-KR">
                <a:solidFill>
                  <a:srgbClr val="FFFFFF"/>
                </a:solidFill>
              </a:rPr>
              <a:t>Dış Ticarette Ödeme Yöntemleri</a:t>
            </a:r>
            <a:endParaRPr lang="ko-KR" altLang="en-US">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3335481" y="591344"/>
            <a:ext cx="5179868" cy="5585619"/>
          </a:xfrm>
        </p:spPr>
        <p:txBody>
          <a:bodyPr anchor="ctr">
            <a:normAutofit/>
          </a:bodyPr>
          <a:lstStyle/>
          <a:p>
            <a:pPr marL="0" indent="0">
              <a:buNone/>
            </a:pPr>
            <a:r>
              <a:rPr lang="tr-TR" altLang="ko-KR" b="1" dirty="0">
                <a:latin typeface="Arial" pitchFamily="34" charset="0"/>
                <a:cs typeface="Arial" pitchFamily="34" charset="0"/>
              </a:rPr>
              <a:t>Konsinyasyon (</a:t>
            </a:r>
            <a:r>
              <a:rPr lang="tr-TR" altLang="ko-KR" b="1" dirty="0" err="1">
                <a:latin typeface="Arial" pitchFamily="34" charset="0"/>
                <a:cs typeface="Arial" pitchFamily="34" charset="0"/>
              </a:rPr>
              <a:t>consignments</a:t>
            </a:r>
            <a:r>
              <a:rPr lang="tr-TR" altLang="ko-KR" b="1" dirty="0">
                <a:latin typeface="Arial" pitchFamily="34" charset="0"/>
                <a:cs typeface="Arial" pitchFamily="34" charset="0"/>
              </a:rPr>
              <a:t>)</a:t>
            </a:r>
          </a:p>
          <a:p>
            <a:pPr marL="0" indent="0">
              <a:buNone/>
            </a:pPr>
            <a:r>
              <a:rPr lang="tr-TR" altLang="ko-KR" dirty="0">
                <a:latin typeface="Arial" pitchFamily="34" charset="0"/>
                <a:cs typeface="Arial" pitchFamily="34" charset="0"/>
              </a:rPr>
              <a:t>İleri bir tarihte satılmak üzere dış alıcılara komisyonculara ya da dış ülkelerdeki şube ve temsilciliklere emaneten mal gönderilmesidir. </a:t>
            </a:r>
          </a:p>
          <a:p>
            <a:pPr marL="0" indent="0">
              <a:buNone/>
            </a:pPr>
            <a:r>
              <a:rPr lang="tr-TR" altLang="ko-KR" dirty="0">
                <a:latin typeface="Arial" pitchFamily="34" charset="0"/>
                <a:cs typeface="Arial" pitchFamily="34" charset="0"/>
              </a:rPr>
              <a:t>Satılmak üzere gönderilen malları teslim alan ilgili kişi veya kuruluşlar malı rayiç değerinden satarlar komisyon vb. giderleri satış gelirinden düşerek kalan tutarı yetkili banka aracılığı ile döviz cinsinden ihracatçıya yollarlar.	</a:t>
            </a:r>
          </a:p>
        </p:txBody>
      </p:sp>
    </p:spTree>
    <p:extLst>
      <p:ext uri="{BB962C8B-B14F-4D97-AF65-F5344CB8AC3E}">
        <p14:creationId xmlns:p14="http://schemas.microsoft.com/office/powerpoint/2010/main" val="2600693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8DCEC3-7DA6-67F6-ADD1-69EA66BB105E}"/>
            </a:ext>
          </a:extLst>
        </p:cNvPr>
        <p:cNvGrpSpPr/>
        <p:nvPr/>
      </p:nvGrpSpPr>
      <p:grpSpPr>
        <a:xfrm>
          <a:off x="0" y="0"/>
          <a:ext cx="0" cy="0"/>
          <a:chOff x="0" y="0"/>
          <a:chExt cx="0" cy="0"/>
        </a:xfrm>
      </p:grpSpPr>
      <p:sp useBgFill="1">
        <p:nvSpPr>
          <p:cNvPr id="25" name="Rectangle 17">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1">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451511-03EE-BDC3-778D-96F4751EB95F}"/>
              </a:ext>
            </a:extLst>
          </p:cNvPr>
          <p:cNvSpPr>
            <a:spLocks noGrp="1"/>
          </p:cNvSpPr>
          <p:nvPr>
            <p:ph type="title"/>
          </p:nvPr>
        </p:nvSpPr>
        <p:spPr>
          <a:xfrm>
            <a:off x="524785" y="5490971"/>
            <a:ext cx="5221554" cy="1159200"/>
          </a:xfrm>
        </p:spPr>
        <p:txBody>
          <a:bodyPr vert="horz" lIns="91440" tIns="45720" rIns="91440" bIns="45720" rtlCol="0" anchor="ctr">
            <a:normAutofit/>
          </a:bodyPr>
          <a:lstStyle/>
          <a:p>
            <a:pPr defTabSz="914400"/>
            <a:r>
              <a:rPr lang="tr-TR" altLang="ko-KR" sz="3500" kern="1200" dirty="0">
                <a:solidFill>
                  <a:srgbClr val="FFFFFF"/>
                </a:solidFill>
                <a:latin typeface="+mj-lt"/>
                <a:ea typeface="+mj-ea"/>
                <a:cs typeface="+mj-cs"/>
              </a:rPr>
              <a:t>Konsinyasyon</a:t>
            </a:r>
            <a:endParaRPr lang="en-US" altLang="ko-KR" sz="3500" kern="1200" dirty="0">
              <a:solidFill>
                <a:srgbClr val="FFFFFF"/>
              </a:solidFill>
              <a:latin typeface="+mj-lt"/>
              <a:ea typeface="+mj-ea"/>
              <a:cs typeface="+mj-cs"/>
            </a:endParaRPr>
          </a:p>
        </p:txBody>
      </p:sp>
      <p:pic>
        <p:nvPicPr>
          <p:cNvPr id="6" name="Resim 5">
            <a:extLst>
              <a:ext uri="{FF2B5EF4-FFF2-40B4-BE49-F238E27FC236}">
                <a16:creationId xmlns:a16="http://schemas.microsoft.com/office/drawing/2014/main" id="{11CFFCA4-ACB1-5462-9CDF-B43538E7D422}"/>
              </a:ext>
            </a:extLst>
          </p:cNvPr>
          <p:cNvPicPr>
            <a:picLocks noChangeAspect="1"/>
          </p:cNvPicPr>
          <p:nvPr/>
        </p:nvPicPr>
        <p:blipFill>
          <a:blip r:embed="rId2"/>
          <a:stretch>
            <a:fillRect/>
          </a:stretch>
        </p:blipFill>
        <p:spPr>
          <a:xfrm>
            <a:off x="840803" y="390832"/>
            <a:ext cx="7531857" cy="4519114"/>
          </a:xfrm>
          <a:prstGeom prst="rect">
            <a:avLst/>
          </a:prstGeom>
        </p:spPr>
      </p:pic>
    </p:spTree>
    <p:extLst>
      <p:ext uri="{BB962C8B-B14F-4D97-AF65-F5344CB8AC3E}">
        <p14:creationId xmlns:p14="http://schemas.microsoft.com/office/powerpoint/2010/main" val="2682793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EF451C-5E4B-1280-181C-4B2062F85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90B90-4F30-627B-E526-ADB47D9F80E3}"/>
              </a:ext>
            </a:extLst>
          </p:cNvPr>
          <p:cNvSpPr>
            <a:spLocks noGrp="1"/>
          </p:cNvSpPr>
          <p:nvPr>
            <p:ph type="title"/>
          </p:nvPr>
        </p:nvSpPr>
        <p:spPr>
          <a:xfrm>
            <a:off x="360759" y="3752849"/>
            <a:ext cx="2468166" cy="2452687"/>
          </a:xfrm>
        </p:spPr>
        <p:txBody>
          <a:bodyPr anchor="ctr">
            <a:normAutofit/>
          </a:bodyPr>
          <a:lstStyle/>
          <a:p>
            <a:r>
              <a:rPr lang="tr-TR" altLang="ko-KR" sz="3100" dirty="0"/>
              <a:t>Örnek</a:t>
            </a:r>
            <a:br>
              <a:rPr lang="tr-TR" altLang="ko-KR" sz="3100" dirty="0"/>
            </a:br>
            <a:r>
              <a:rPr lang="tr-TR" altLang="ko-KR" sz="3100" dirty="0"/>
              <a:t>Sanat Galerileri</a:t>
            </a:r>
            <a:br>
              <a:rPr lang="tr-TR" altLang="ko-KR" sz="3100" dirty="0"/>
            </a:br>
            <a:endParaRPr lang="ko-KR" altLang="en-US" sz="3100" dirty="0"/>
          </a:p>
        </p:txBody>
      </p:sp>
      <p:pic>
        <p:nvPicPr>
          <p:cNvPr id="3" name="Resim 2">
            <a:extLst>
              <a:ext uri="{FF2B5EF4-FFF2-40B4-BE49-F238E27FC236}">
                <a16:creationId xmlns:a16="http://schemas.microsoft.com/office/drawing/2014/main" id="{4BA48004-4852-5948-C69A-5BC96422CE0D}"/>
              </a:ext>
            </a:extLst>
          </p:cNvPr>
          <p:cNvPicPr>
            <a:picLocks noChangeAspect="1"/>
          </p:cNvPicPr>
          <p:nvPr/>
        </p:nvPicPr>
        <p:blipFill>
          <a:blip r:embed="rId2"/>
          <a:srcRect t="11049" b="16810"/>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a:extLst>
              <a:ext uri="{FF2B5EF4-FFF2-40B4-BE49-F238E27FC236}">
                <a16:creationId xmlns:a16="http://schemas.microsoft.com/office/drawing/2014/main" id="{7381993A-5A8C-DE58-3BD6-E6CAB2C6317C}"/>
              </a:ext>
            </a:extLst>
          </p:cNvPr>
          <p:cNvSpPr>
            <a:spLocks noGrp="1"/>
          </p:cNvSpPr>
          <p:nvPr>
            <p:ph idx="1"/>
          </p:nvPr>
        </p:nvSpPr>
        <p:spPr>
          <a:xfrm>
            <a:off x="3167986" y="3752850"/>
            <a:ext cx="5614060" cy="2452687"/>
          </a:xfrm>
        </p:spPr>
        <p:txBody>
          <a:bodyPr anchor="ctr">
            <a:normAutofit/>
          </a:bodyPr>
          <a:lstStyle/>
          <a:p>
            <a:pPr marL="0" indent="0">
              <a:buNone/>
            </a:pPr>
            <a:r>
              <a:rPr lang="tr-TR" altLang="ko-KR" sz="2000" dirty="0">
                <a:latin typeface="Arial" pitchFamily="34" charset="0"/>
                <a:cs typeface="Arial" pitchFamily="34" charset="0"/>
              </a:rPr>
              <a:t>Sanat galerileri klasik konsinye iş örnekleridir. Sanatçılar (göndericiler) sanat eserlerini galerilere (alıcılar) emanet eder. </a:t>
            </a:r>
          </a:p>
          <a:p>
            <a:pPr marL="0" indent="0">
              <a:buNone/>
            </a:pPr>
            <a:r>
              <a:rPr lang="tr-TR" altLang="ko-KR" sz="2000" dirty="0">
                <a:latin typeface="Arial" pitchFamily="34" charset="0"/>
                <a:cs typeface="Arial" pitchFamily="34" charset="0"/>
              </a:rPr>
              <a:t>Galeriler eserleri sergiler, pazarlama ve satışla ilgilenir ve her satıştan bir komisyon alır. Sanatçı, satılana kadar eserinin mülkiyetini elinde tutar.</a:t>
            </a:r>
          </a:p>
        </p:txBody>
      </p:sp>
    </p:spTree>
    <p:extLst>
      <p:ext uri="{BB962C8B-B14F-4D97-AF65-F5344CB8AC3E}">
        <p14:creationId xmlns:p14="http://schemas.microsoft.com/office/powerpoint/2010/main" val="1486641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3E2D9A-2788-F436-44D5-A973ACD205E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Resim 8">
            <a:extLst>
              <a:ext uri="{FF2B5EF4-FFF2-40B4-BE49-F238E27FC236}">
                <a16:creationId xmlns:a16="http://schemas.microsoft.com/office/drawing/2014/main" id="{EB1C4739-6DCD-6994-E6B0-6B4719DDD95A}"/>
              </a:ext>
            </a:extLst>
          </p:cNvPr>
          <p:cNvPicPr>
            <a:picLocks noChangeAspect="1"/>
          </p:cNvPicPr>
          <p:nvPr/>
        </p:nvPicPr>
        <p:blipFill>
          <a:blip r:embed="rId2"/>
          <a:srcRect l="14230" r="13424" b="1"/>
          <a:stretch/>
        </p:blipFill>
        <p:spPr>
          <a:xfrm>
            <a:off x="20" y="1282"/>
            <a:ext cx="9143980" cy="6856718"/>
          </a:xfrm>
          <a:prstGeom prst="rect">
            <a:avLst/>
          </a:prstGeom>
        </p:spPr>
      </p:pic>
    </p:spTree>
    <p:extLst>
      <p:ext uri="{BB962C8B-B14F-4D97-AF65-F5344CB8AC3E}">
        <p14:creationId xmlns:p14="http://schemas.microsoft.com/office/powerpoint/2010/main" val="2281069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762001"/>
            <a:ext cx="4000647" cy="1708242"/>
          </a:xfrm>
        </p:spPr>
        <p:txBody>
          <a:bodyPr anchor="ctr">
            <a:normAutofit/>
          </a:bodyPr>
          <a:lstStyle/>
          <a:p>
            <a:r>
              <a:rPr lang="en-GB" altLang="ko-KR" sz="3500"/>
              <a:t>Mal Mukabili Ödeme (cash against goods)</a:t>
            </a:r>
          </a:p>
        </p:txBody>
      </p:sp>
      <p:sp>
        <p:nvSpPr>
          <p:cNvPr id="4" name="Content Placeholder 3"/>
          <p:cNvSpPr>
            <a:spLocks noGrp="1"/>
          </p:cNvSpPr>
          <p:nvPr>
            <p:ph idx="1"/>
          </p:nvPr>
        </p:nvSpPr>
        <p:spPr>
          <a:xfrm>
            <a:off x="571350" y="2470244"/>
            <a:ext cx="4000647" cy="3769835"/>
          </a:xfrm>
        </p:spPr>
        <p:txBody>
          <a:bodyPr anchor="ctr">
            <a:normAutofit/>
          </a:bodyPr>
          <a:lstStyle/>
          <a:p>
            <a:pPr marL="0" indent="0">
              <a:buNone/>
            </a:pPr>
            <a:r>
              <a:rPr lang="tr-TR" altLang="ko-KR" sz="2000" dirty="0">
                <a:latin typeface="Arial" pitchFamily="34" charset="0"/>
                <a:cs typeface="Arial" pitchFamily="34" charset="0"/>
              </a:rPr>
              <a:t>İhraç edilen malın bedelinin malın ithalatçı tarafından teslim alınmasından sonra ödendiği ödeme şeklidir. </a:t>
            </a:r>
          </a:p>
          <a:p>
            <a:pPr marL="0" indent="0">
              <a:buNone/>
            </a:pPr>
            <a:r>
              <a:rPr lang="tr-TR" altLang="ko-KR" sz="2000" dirty="0">
                <a:latin typeface="Arial" pitchFamily="34" charset="0"/>
                <a:cs typeface="Arial" pitchFamily="34" charset="0"/>
              </a:rPr>
              <a:t>İhracatçı malını sevk ettikten sonra, sevkiyata ilişkin vesaiki doğrudan veya bedelsiz teslim edilmek kaydıyla bir banka aracılığı ile ithalatçıya gönderir.</a:t>
            </a:r>
          </a:p>
        </p:txBody>
      </p:sp>
      <p:pic>
        <p:nvPicPr>
          <p:cNvPr id="6" name="Picture 5" descr="Depoda raflardaki kutular">
            <a:extLst>
              <a:ext uri="{FF2B5EF4-FFF2-40B4-BE49-F238E27FC236}">
                <a16:creationId xmlns:a16="http://schemas.microsoft.com/office/drawing/2014/main" id="{F16E56CE-FDC6-695C-0BED-44CA11037A95}"/>
              </a:ext>
            </a:extLst>
          </p:cNvPr>
          <p:cNvPicPr>
            <a:picLocks noChangeAspect="1"/>
          </p:cNvPicPr>
          <p:nvPr/>
        </p:nvPicPr>
        <p:blipFill>
          <a:blip r:embed="rId2"/>
          <a:srcRect l="35258" r="25865" b="-1"/>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656065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Rectangle 820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3" name="Rectangle 820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5" name="Rectangle 820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784" y="248038"/>
            <a:ext cx="5297791" cy="1159200"/>
          </a:xfrm>
        </p:spPr>
        <p:txBody>
          <a:bodyPr vert="horz" lIns="91440" tIns="45720" rIns="91440" bIns="45720" rtlCol="0" anchor="ctr">
            <a:normAutofit/>
          </a:bodyPr>
          <a:lstStyle/>
          <a:p>
            <a:pPr defTabSz="914400"/>
            <a:r>
              <a:rPr lang="en-US" altLang="ko-KR" sz="3500" kern="1200">
                <a:solidFill>
                  <a:srgbClr val="FFFFFF"/>
                </a:solidFill>
                <a:latin typeface="+mj-lt"/>
                <a:ea typeface="+mj-ea"/>
                <a:cs typeface="+mj-cs"/>
              </a:rPr>
              <a:t>Vesaik Mukabili Ödeme (cash against documents)</a:t>
            </a:r>
          </a:p>
        </p:txBody>
      </p:sp>
      <p:sp>
        <p:nvSpPr>
          <p:cNvPr id="4" name="Content Placeholder 3"/>
          <p:cNvSpPr>
            <a:spLocks noGrp="1"/>
          </p:cNvSpPr>
          <p:nvPr>
            <p:ph idx="1"/>
          </p:nvPr>
        </p:nvSpPr>
        <p:spPr>
          <a:xfrm>
            <a:off x="6429374" y="390832"/>
            <a:ext cx="2425189" cy="873612"/>
          </a:xfrm>
        </p:spPr>
        <p:txBody>
          <a:bodyPr vert="horz" lIns="91440" tIns="45720" rIns="91440" bIns="45720" rtlCol="0" anchor="ctr">
            <a:normAutofit/>
          </a:bodyPr>
          <a:lstStyle/>
          <a:p>
            <a:pPr marL="0" indent="0" defTabSz="914400">
              <a:spcBef>
                <a:spcPts val="1000"/>
              </a:spcBef>
              <a:buNone/>
            </a:pPr>
            <a:r>
              <a:rPr lang="en-US" altLang="ko-KR" sz="1700" kern="1200">
                <a:solidFill>
                  <a:srgbClr val="FFFFFF"/>
                </a:solidFill>
                <a:latin typeface="+mn-lt"/>
                <a:ea typeface="+mn-ea"/>
                <a:cs typeface="+mn-cs"/>
              </a:rPr>
              <a:t>	</a:t>
            </a:r>
          </a:p>
        </p:txBody>
      </p:sp>
      <p:pic>
        <p:nvPicPr>
          <p:cNvPr id="8194" name="Picture 2" descr="Documentary collection - definition, main actors, how it works, SWIFT  messages | Paiemento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4168" y="2047218"/>
            <a:ext cx="8495662" cy="4290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409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637762"/>
            <a:ext cx="7416372" cy="900131"/>
          </a:xfrm>
        </p:spPr>
        <p:txBody>
          <a:bodyPr anchor="t">
            <a:normAutofit/>
          </a:bodyPr>
          <a:lstStyle/>
          <a:p>
            <a:r>
              <a:rPr lang="en-GB" altLang="ko-KR" sz="2700">
                <a:solidFill>
                  <a:schemeClr val="bg1"/>
                </a:solidFill>
              </a:rPr>
              <a:t>Vesaik Mukabili Ödeme (cash against documents)</a:t>
            </a: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866661" y="2217343"/>
            <a:ext cx="7410669" cy="3959619"/>
          </a:xfrm>
        </p:spPr>
        <p:txBody>
          <a:bodyPr>
            <a:normAutofit/>
          </a:bodyPr>
          <a:lstStyle/>
          <a:p>
            <a:pPr marL="0" indent="0">
              <a:buNone/>
            </a:pPr>
            <a:endParaRPr lang="tr-TR" altLang="ko-KR">
              <a:latin typeface="Arial" pitchFamily="34" charset="0"/>
              <a:cs typeface="Arial" pitchFamily="34" charset="0"/>
            </a:endParaRPr>
          </a:p>
          <a:p>
            <a:pPr marL="0" indent="0">
              <a:buNone/>
            </a:pPr>
            <a:r>
              <a:rPr lang="tr-TR" altLang="ko-KR">
                <a:latin typeface="Arial" pitchFamily="34" charset="0"/>
                <a:cs typeface="Arial" pitchFamily="34" charset="0"/>
              </a:rPr>
              <a:t>Vesaik mukabili ödeme, ihracatçının malları yükleyip, malın mülkiyetini temsil eden vesaiki banka üzerinden, vesaik bedelinin tahsil edilmesi şartıyla ithalatçının bankasına gönderildiği ve vesaikin ithalatçıya teslim edilebilmesinin vesaik bedelinin ödenmesine bağlı olduğu ödeme şeklidir.</a:t>
            </a:r>
          </a:p>
        </p:txBody>
      </p:sp>
    </p:spTree>
    <p:extLst>
      <p:ext uri="{BB962C8B-B14F-4D97-AF65-F5344CB8AC3E}">
        <p14:creationId xmlns:p14="http://schemas.microsoft.com/office/powerpoint/2010/main" val="3966506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Rectangle 9226">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9" name="Rectangle 9228">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785" y="5490971"/>
            <a:ext cx="5221554" cy="1159200"/>
          </a:xfrm>
        </p:spPr>
        <p:txBody>
          <a:bodyPr vert="horz" lIns="91440" tIns="45720" rIns="91440" bIns="45720" rtlCol="0" anchor="ctr">
            <a:normAutofit/>
          </a:bodyPr>
          <a:lstStyle/>
          <a:p>
            <a:pPr defTabSz="914400"/>
            <a:r>
              <a:rPr lang="en-US" altLang="ko-KR" sz="3500" kern="1200" dirty="0">
                <a:solidFill>
                  <a:srgbClr val="FFFFFF"/>
                </a:solidFill>
                <a:latin typeface="+mj-lt"/>
                <a:ea typeface="+mj-ea"/>
                <a:cs typeface="+mj-cs"/>
              </a:rPr>
              <a:t>Akreditif (Letter of Credit)</a:t>
            </a:r>
          </a:p>
        </p:txBody>
      </p:sp>
      <p:sp>
        <p:nvSpPr>
          <p:cNvPr id="4" name="Content Placeholder 3"/>
          <p:cNvSpPr>
            <a:spLocks noGrp="1"/>
          </p:cNvSpPr>
          <p:nvPr>
            <p:ph idx="1"/>
          </p:nvPr>
        </p:nvSpPr>
        <p:spPr>
          <a:xfrm>
            <a:off x="6342391" y="5633765"/>
            <a:ext cx="2556416" cy="873612"/>
          </a:xfrm>
        </p:spPr>
        <p:txBody>
          <a:bodyPr vert="horz" lIns="91440" tIns="45720" rIns="91440" bIns="45720" rtlCol="0" anchor="ctr">
            <a:normAutofit/>
          </a:bodyPr>
          <a:lstStyle/>
          <a:p>
            <a:pPr marL="0" indent="0" defTabSz="914400">
              <a:spcBef>
                <a:spcPts val="1000"/>
              </a:spcBef>
              <a:buNone/>
            </a:pPr>
            <a:r>
              <a:rPr lang="en-US" altLang="ko-KR" sz="1700" kern="1200">
                <a:solidFill>
                  <a:srgbClr val="FFFFFF"/>
                </a:solidFill>
                <a:latin typeface="+mn-lt"/>
                <a:ea typeface="+mn-ea"/>
                <a:cs typeface="+mn-cs"/>
              </a:rPr>
              <a:t>	</a:t>
            </a:r>
          </a:p>
        </p:txBody>
      </p:sp>
      <p:pic>
        <p:nvPicPr>
          <p:cNvPr id="9218" name="Picture 2" descr="Letters of Credit: How they work and the need for change - Contou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92412" y="390832"/>
            <a:ext cx="6628640" cy="4519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733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1417" y="1138036"/>
            <a:ext cx="4083287" cy="1402470"/>
          </a:xfrm>
        </p:spPr>
        <p:txBody>
          <a:bodyPr vert="horz" lIns="91440" tIns="45720" rIns="91440" bIns="45720" rtlCol="0" anchor="t">
            <a:normAutofit/>
          </a:bodyPr>
          <a:lstStyle/>
          <a:p>
            <a:pPr defTabSz="914400"/>
            <a:r>
              <a:rPr lang="en-US" altLang="ko-KR" sz="2800" dirty="0"/>
              <a:t>Akreditif (Letter of Credit)</a:t>
            </a:r>
          </a:p>
        </p:txBody>
      </p:sp>
      <p:pic>
        <p:nvPicPr>
          <p:cNvPr id="5" name="Picture 4" descr="Kalem, imza çizgisinin üstüne yerleştirildi">
            <a:extLst>
              <a:ext uri="{FF2B5EF4-FFF2-40B4-BE49-F238E27FC236}">
                <a16:creationId xmlns:a16="http://schemas.microsoft.com/office/drawing/2014/main" id="{17D305C9-EE35-02F1-B05D-694400EDE8A6}"/>
              </a:ext>
            </a:extLst>
          </p:cNvPr>
          <p:cNvPicPr>
            <a:picLocks noChangeAspect="1"/>
          </p:cNvPicPr>
          <p:nvPr/>
        </p:nvPicPr>
        <p:blipFill>
          <a:blip r:embed="rId2"/>
          <a:srcRect l="56146" r="6251" b="-1"/>
          <a:stretch/>
        </p:blipFill>
        <p:spPr>
          <a:xfrm>
            <a:off x="20" y="10"/>
            <a:ext cx="3863363"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Dikdörtgen 2"/>
          <p:cNvSpPr/>
          <p:nvPr/>
        </p:nvSpPr>
        <p:spPr>
          <a:xfrm>
            <a:off x="4139952" y="1772816"/>
            <a:ext cx="4824535" cy="4896544"/>
          </a:xfrm>
          <a:prstGeom prst="rect">
            <a:avLst/>
          </a:prstGeom>
        </p:spPr>
        <p:txBody>
          <a:bodyPr vert="horz" lIns="91440" tIns="45720" rIns="91440" bIns="45720" rtlCol="0">
            <a:normAutofit fontScale="92500"/>
          </a:bodyPr>
          <a:lstStyle/>
          <a:p>
            <a:pPr>
              <a:lnSpc>
                <a:spcPct val="90000"/>
              </a:lnSpc>
              <a:spcAft>
                <a:spcPts val="600"/>
              </a:spcAft>
            </a:pPr>
            <a:r>
              <a:rPr lang="tr-TR" sz="2400" noProof="0" dirty="0"/>
              <a:t>Alıcı ve satıcının birbirini tanımadığı, karşılıklı ilk kez ticaret yaptığı durumlarda tercih edilen bir ödeme yöntemi olan akreditif, tarafların birbirlerine olan yükümlülüklerini bankalar aracılığı ile resmileştirdiği kredi belgesidir.</a:t>
            </a:r>
          </a:p>
          <a:p>
            <a:pPr>
              <a:lnSpc>
                <a:spcPct val="90000"/>
              </a:lnSpc>
              <a:spcAft>
                <a:spcPts val="600"/>
              </a:spcAft>
            </a:pPr>
            <a:endParaRPr lang="tr-TR" sz="2400" noProof="0" dirty="0"/>
          </a:p>
          <a:p>
            <a:pPr>
              <a:lnSpc>
                <a:spcPct val="90000"/>
              </a:lnSpc>
              <a:spcAft>
                <a:spcPts val="600"/>
              </a:spcAft>
            </a:pPr>
            <a:r>
              <a:rPr lang="tr-TR" sz="2400" noProof="0" dirty="0"/>
              <a:t> “Kredi mektubu” olarak Türkçeye çevrilebilecek olan “</a:t>
            </a:r>
            <a:r>
              <a:rPr lang="tr-TR" sz="2400" noProof="0" dirty="0" err="1"/>
              <a:t>Letter</a:t>
            </a:r>
            <a:r>
              <a:rPr lang="tr-TR" sz="2400" noProof="0" dirty="0"/>
              <a:t> of </a:t>
            </a:r>
            <a:r>
              <a:rPr lang="tr-TR" sz="2400" noProof="0" dirty="0" err="1"/>
              <a:t>Credit</a:t>
            </a:r>
            <a:r>
              <a:rPr lang="tr-TR" sz="2400" noProof="0" dirty="0"/>
              <a:t>” işlemleri kredi limiti gerektirir. Büyük miktarlarda ödemelerin söz konusu olduğu veya uzun vadeli işlemlerde de tercih edilen akreditifler, peşin veya vadeli olarak açılabilir.</a:t>
            </a:r>
          </a:p>
        </p:txBody>
      </p:sp>
    </p:spTree>
    <p:extLst>
      <p:ext uri="{BB962C8B-B14F-4D97-AF65-F5344CB8AC3E}">
        <p14:creationId xmlns:p14="http://schemas.microsoft.com/office/powerpoint/2010/main" val="3748207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DABCE0FB-ADDD-4B37-A958-519663E8E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1F8A981E-6C01-464B-9B2A-810AFEC27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041" y="496052"/>
            <a:ext cx="7900416" cy="707606"/>
          </a:xfrm>
        </p:spPr>
        <p:txBody>
          <a:bodyPr vert="horz" lIns="91440" tIns="45720" rIns="91440" bIns="45720" rtlCol="0" anchor="b">
            <a:noAutofit/>
          </a:bodyPr>
          <a:lstStyle/>
          <a:p>
            <a:pPr defTabSz="914400"/>
            <a:r>
              <a:rPr lang="en-US" altLang="ko-KR" sz="3200" b="1" kern="1200" dirty="0">
                <a:solidFill>
                  <a:schemeClr val="tx2"/>
                </a:solidFill>
                <a:latin typeface="+mj-lt"/>
                <a:ea typeface="+mj-ea"/>
                <a:cs typeface="+mj-cs"/>
              </a:rPr>
              <a:t>Akreditif (Letter of Credit)</a:t>
            </a:r>
          </a:p>
        </p:txBody>
      </p:sp>
      <p:cxnSp>
        <p:nvCxnSpPr>
          <p:cNvPr id="20" name="Straight Connector 11">
            <a:extLst>
              <a:ext uri="{FF2B5EF4-FFF2-40B4-BE49-F238E27FC236}">
                <a16:creationId xmlns:a16="http://schemas.microsoft.com/office/drawing/2014/main" id="{18710E47-0781-4953-BBDA-8EF627A731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9426" y="246028"/>
            <a:ext cx="191621"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ikdörtgen 2"/>
          <p:cNvSpPr/>
          <p:nvPr/>
        </p:nvSpPr>
        <p:spPr>
          <a:xfrm>
            <a:off x="548640" y="1628800"/>
            <a:ext cx="7886700" cy="4482885"/>
          </a:xfrm>
          <a:prstGeom prst="rect">
            <a:avLst/>
          </a:prstGeom>
        </p:spPr>
        <p:txBody>
          <a:bodyPr vert="horz" lIns="91440" tIns="45720" rIns="91440" bIns="45720" rtlCol="0" anchor="t">
            <a:normAutofit/>
          </a:bodyPr>
          <a:lstStyle/>
          <a:p>
            <a:pPr>
              <a:lnSpc>
                <a:spcPct val="90000"/>
              </a:lnSpc>
              <a:spcAft>
                <a:spcPts val="600"/>
              </a:spcAft>
            </a:pPr>
            <a:r>
              <a:rPr lang="tr-TR" sz="2000" noProof="0" dirty="0">
                <a:solidFill>
                  <a:schemeClr val="tx2"/>
                </a:solidFill>
              </a:rPr>
              <a:t>Dış ticaret işlemleri, ithalatçı ve ihracatçı açısından bazı riskler taşır. Akreditifli işlemler, her iki tarafın taşıdığı riskleri kendi lehlerine minimuma indirdiği yöntemdir. Açılan akreditif metninde ithalatçı, ihracatçıya hangi belgeleri ne zamana kadar ibraz etmesi halinde ödeme yapacağını bildirir.</a:t>
            </a:r>
          </a:p>
          <a:p>
            <a:pPr>
              <a:lnSpc>
                <a:spcPct val="90000"/>
              </a:lnSpc>
              <a:spcAft>
                <a:spcPts val="600"/>
              </a:spcAft>
            </a:pPr>
            <a:endParaRPr lang="tr-TR" sz="2000" noProof="0" dirty="0">
              <a:solidFill>
                <a:schemeClr val="tx2"/>
              </a:solidFill>
            </a:endParaRPr>
          </a:p>
          <a:p>
            <a:pPr>
              <a:lnSpc>
                <a:spcPct val="90000"/>
              </a:lnSpc>
              <a:spcAft>
                <a:spcPts val="600"/>
              </a:spcAft>
            </a:pPr>
            <a:r>
              <a:rPr lang="tr-TR" sz="2000" noProof="0" dirty="0">
                <a:solidFill>
                  <a:schemeClr val="tx2"/>
                </a:solidFill>
              </a:rPr>
              <a:t> Bunun karşılığında ise ihracatçı, yüklemeyi istenen koşullarda ve belirtilen tarihe kadar yaptığı takdirde ödemesini alacağını bilir. İthalatçı ise istediği koşullarda ve kalitedeki malın gecikmeksizin yükleneceğinden emin olur.</a:t>
            </a:r>
          </a:p>
        </p:txBody>
      </p:sp>
      <p:cxnSp>
        <p:nvCxnSpPr>
          <p:cNvPr id="14" name="Straight Connector 13">
            <a:extLst>
              <a:ext uri="{FF2B5EF4-FFF2-40B4-BE49-F238E27FC236}">
                <a16:creationId xmlns:a16="http://schemas.microsoft.com/office/drawing/2014/main" id="{125D265C-1D38-4B36-8572-366ED6A607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30330" y="6522756"/>
            <a:ext cx="8037891"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50C536A3-D654-4FB9-BB50-B236B87BBF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44791" y="6400800"/>
            <a:ext cx="338328" cy="240175"/>
            <a:chOff x="4089400" y="933450"/>
            <a:chExt cx="338328" cy="341938"/>
          </a:xfrm>
        </p:grpSpPr>
        <p:cxnSp>
          <p:nvCxnSpPr>
            <p:cNvPr id="17" name="Straight Connector 16">
              <a:extLst>
                <a:ext uri="{FF2B5EF4-FFF2-40B4-BE49-F238E27FC236}">
                  <a16:creationId xmlns:a16="http://schemas.microsoft.com/office/drawing/2014/main" id="{941ACF7F-B3F4-4E4E-AECF-076FA5AB68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A76DEDF-ED9E-43F5-BD8F-87A9A7A069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1418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6DBF50F6-DD88-4D9F-B7D3-79B989980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916BBDC2-6929-469E-B7C4-A03E77BF94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5434228"/>
            <a:ext cx="7980565" cy="775845"/>
          </a:xfrm>
        </p:spPr>
        <p:txBody>
          <a:bodyPr vert="horz" lIns="91440" tIns="45720" rIns="91440" bIns="45720" rtlCol="0" anchor="ctr">
            <a:normAutofit/>
          </a:bodyPr>
          <a:lstStyle/>
          <a:p>
            <a:pPr defTabSz="914400"/>
            <a:r>
              <a:rPr lang="en-US" altLang="ko-KR" sz="3500" kern="1200">
                <a:solidFill>
                  <a:schemeClr val="tx2"/>
                </a:solidFill>
                <a:latin typeface="+mj-lt"/>
                <a:ea typeface="+mj-ea"/>
                <a:cs typeface="+mj-cs"/>
              </a:rPr>
              <a:t>Dış Ticarette Ödeme Yöntemleri</a:t>
            </a:r>
          </a:p>
        </p:txBody>
      </p:sp>
      <p:sp>
        <p:nvSpPr>
          <p:cNvPr id="4" name="Content Placeholder 3"/>
          <p:cNvSpPr>
            <a:spLocks noGrp="1"/>
          </p:cNvSpPr>
          <p:nvPr>
            <p:ph idx="1"/>
          </p:nvPr>
        </p:nvSpPr>
        <p:spPr>
          <a:xfrm>
            <a:off x="603504" y="4980231"/>
            <a:ext cx="6872817" cy="450447"/>
          </a:xfrm>
        </p:spPr>
        <p:txBody>
          <a:bodyPr vert="horz" lIns="91440" tIns="45720" rIns="91440" bIns="45720" rtlCol="0" anchor="ctr">
            <a:normAutofit/>
          </a:bodyPr>
          <a:lstStyle/>
          <a:p>
            <a:pPr marL="0" indent="0" defTabSz="914400">
              <a:spcBef>
                <a:spcPts val="1000"/>
              </a:spcBef>
              <a:buNone/>
            </a:pPr>
            <a:r>
              <a:rPr lang="en-US" altLang="ko-KR" sz="1700" kern="1200">
                <a:solidFill>
                  <a:schemeClr val="tx2"/>
                </a:solidFill>
                <a:latin typeface="+mn-lt"/>
                <a:ea typeface="+mn-ea"/>
                <a:cs typeface="+mn-cs"/>
              </a:rPr>
              <a:t>	</a:t>
            </a:r>
          </a:p>
        </p:txBody>
      </p:sp>
      <p:grpSp>
        <p:nvGrpSpPr>
          <p:cNvPr id="6155" name="Group 6154">
            <a:extLst>
              <a:ext uri="{FF2B5EF4-FFF2-40B4-BE49-F238E27FC236}">
                <a16:creationId xmlns:a16="http://schemas.microsoft.com/office/drawing/2014/main" id="{C344E6B5-C9F5-4338-9E33-003B123731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446669" y="442100"/>
            <a:ext cx="2514948" cy="1630750"/>
            <a:chOff x="-305" y="-4155"/>
            <a:chExt cx="2514948" cy="2174333"/>
          </a:xfrm>
        </p:grpSpPr>
        <p:sp>
          <p:nvSpPr>
            <p:cNvPr id="6156" name="Freeform: Shape 6155">
              <a:extLst>
                <a:ext uri="{FF2B5EF4-FFF2-40B4-BE49-F238E27FC236}">
                  <a16:creationId xmlns:a16="http://schemas.microsoft.com/office/drawing/2014/main" id="{C90B0F8D-9E81-4DE8-95D5-1A26E9390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Freeform: Shape 6156">
              <a:extLst>
                <a:ext uri="{FF2B5EF4-FFF2-40B4-BE49-F238E27FC236}">
                  <a16:creationId xmlns:a16="http://schemas.microsoft.com/office/drawing/2014/main" id="{830BA43A-83E9-4C67-92A6-F247FB370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8" name="Freeform: Shape 6157">
              <a:extLst>
                <a:ext uri="{FF2B5EF4-FFF2-40B4-BE49-F238E27FC236}">
                  <a16:creationId xmlns:a16="http://schemas.microsoft.com/office/drawing/2014/main" id="{92F3A0CC-EBFE-405D-B0C0-27DE361ED5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6159" name="Freeform: Shape 6158">
              <a:extLst>
                <a:ext uri="{FF2B5EF4-FFF2-40B4-BE49-F238E27FC236}">
                  <a16:creationId xmlns:a16="http://schemas.microsoft.com/office/drawing/2014/main" id="{DF2E853E-B55A-4FFD-B90E-6FB4F31BD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3536" y="901885"/>
            <a:ext cx="7916928" cy="267196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61" name="Group 6160">
            <a:extLst>
              <a:ext uri="{FF2B5EF4-FFF2-40B4-BE49-F238E27FC236}">
                <a16:creationId xmlns:a16="http://schemas.microsoft.com/office/drawing/2014/main" id="{FDFEDBF7-8E2C-46B8-9095-AE1D77E217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847914" y="4560733"/>
            <a:ext cx="2296085" cy="2297266"/>
            <a:chOff x="-305" y="-1"/>
            <a:chExt cx="3832880" cy="2876136"/>
          </a:xfrm>
        </p:grpSpPr>
        <p:sp>
          <p:nvSpPr>
            <p:cNvPr id="6162" name="Freeform: Shape 6161">
              <a:extLst>
                <a:ext uri="{FF2B5EF4-FFF2-40B4-BE49-F238E27FC236}">
                  <a16:creationId xmlns:a16="http://schemas.microsoft.com/office/drawing/2014/main" id="{60202872-FBB0-4F11-BC49-9FB400B212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3" name="Freeform: Shape 6162">
              <a:extLst>
                <a:ext uri="{FF2B5EF4-FFF2-40B4-BE49-F238E27FC236}">
                  <a16:creationId xmlns:a16="http://schemas.microsoft.com/office/drawing/2014/main" id="{0DEB2F40-D411-4D44-9638-AE0342C7F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64" name="Freeform: Shape 6163">
              <a:extLst>
                <a:ext uri="{FF2B5EF4-FFF2-40B4-BE49-F238E27FC236}">
                  <a16:creationId xmlns:a16="http://schemas.microsoft.com/office/drawing/2014/main" id="{507F7D91-A991-4196-AF73-327E04B562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65" name="Freeform: Shape 6164">
              <a:extLst>
                <a:ext uri="{FF2B5EF4-FFF2-40B4-BE49-F238E27FC236}">
                  <a16:creationId xmlns:a16="http://schemas.microsoft.com/office/drawing/2014/main" id="{178739A9-E67C-40E5-9468-0A68AEC54E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68524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249" name="Arc 10248">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4421221" y="479493"/>
            <a:ext cx="4094129" cy="1325563"/>
          </a:xfrm>
        </p:spPr>
        <p:txBody>
          <a:bodyPr vert="horz" lIns="91440" tIns="45720" rIns="91440" bIns="45720" rtlCol="0" anchor="ctr">
            <a:normAutofit/>
          </a:bodyPr>
          <a:lstStyle/>
          <a:p>
            <a:pPr defTabSz="914400"/>
            <a:r>
              <a:rPr lang="en-US" altLang="ko-KR" sz="4400" kern="1200">
                <a:solidFill>
                  <a:schemeClr val="tx1"/>
                </a:solidFill>
                <a:latin typeface="+mj-lt"/>
                <a:ea typeface="+mj-ea"/>
                <a:cs typeface="+mj-cs"/>
              </a:rPr>
              <a:t>SWIFT</a:t>
            </a:r>
          </a:p>
        </p:txBody>
      </p:sp>
      <p:sp>
        <p:nvSpPr>
          <p:cNvPr id="10251" name="Freeform: Shape 10250">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702" y="2503138"/>
            <a:ext cx="4139326" cy="167565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4110422" y="1700808"/>
            <a:ext cx="4926073" cy="4992399"/>
          </a:xfrm>
          <a:prstGeom prst="rect">
            <a:avLst/>
          </a:prstGeom>
        </p:spPr>
        <p:txBody>
          <a:bodyPr vert="horz" lIns="91440" tIns="45720" rIns="91440" bIns="45720" rtlCol="0">
            <a:normAutofit/>
          </a:bodyPr>
          <a:lstStyle/>
          <a:p>
            <a:pPr>
              <a:lnSpc>
                <a:spcPct val="90000"/>
              </a:lnSpc>
              <a:spcAft>
                <a:spcPts val="600"/>
              </a:spcAft>
            </a:pPr>
            <a:r>
              <a:rPr lang="tr-TR" sz="2000" noProof="0" dirty="0" err="1"/>
              <a:t>Society</a:t>
            </a:r>
            <a:r>
              <a:rPr lang="tr-TR" sz="2000" noProof="0" dirty="0"/>
              <a:t> </a:t>
            </a:r>
            <a:r>
              <a:rPr lang="tr-TR" sz="2000" noProof="0" dirty="0" err="1"/>
              <a:t>for</a:t>
            </a:r>
            <a:r>
              <a:rPr lang="tr-TR" sz="2000" noProof="0" dirty="0"/>
              <a:t> </a:t>
            </a:r>
            <a:r>
              <a:rPr lang="tr-TR" sz="2000" noProof="0" dirty="0" err="1"/>
              <a:t>Worldwide</a:t>
            </a:r>
            <a:r>
              <a:rPr lang="tr-TR" sz="2000" noProof="0" dirty="0"/>
              <a:t> </a:t>
            </a:r>
            <a:r>
              <a:rPr lang="tr-TR" sz="2000" noProof="0" dirty="0" err="1"/>
              <a:t>Interbank</a:t>
            </a:r>
            <a:r>
              <a:rPr lang="tr-TR" sz="2000" noProof="0" dirty="0"/>
              <a:t> Financial </a:t>
            </a:r>
            <a:r>
              <a:rPr lang="tr-TR" sz="2000" noProof="0" dirty="0" err="1"/>
              <a:t>Telecommunication</a:t>
            </a:r>
            <a:r>
              <a:rPr lang="tr-TR" sz="2000" noProof="0" dirty="0"/>
              <a:t> (SWIFT), yasal olarak S.W.I.F.T. SC, dünya çapındaki bankalar arasında finansal işlemlerin ve ödemelerin yürütülmesine ilişkin hizmetler sağlayan Belçikalı bir kooperatif topluluğudur. </a:t>
            </a:r>
          </a:p>
          <a:p>
            <a:pPr>
              <a:lnSpc>
                <a:spcPct val="90000"/>
              </a:lnSpc>
              <a:spcAft>
                <a:spcPts val="600"/>
              </a:spcAft>
            </a:pPr>
            <a:endParaRPr lang="tr-TR" sz="2000" noProof="0" dirty="0"/>
          </a:p>
          <a:p>
            <a:pPr>
              <a:lnSpc>
                <a:spcPct val="90000"/>
              </a:lnSpc>
              <a:spcAft>
                <a:spcPts val="600"/>
              </a:spcAft>
            </a:pPr>
            <a:r>
              <a:rPr lang="tr-TR" sz="2000" noProof="0" dirty="0"/>
              <a:t>Başlıca işlevi, uluslararası ödemelerin başlatıldığı ana mesajlaşma ağı olarak hizmet etmektir. Ayrıca finansal kurumlara, çoğunlukla kendi tescilli "</a:t>
            </a:r>
            <a:r>
              <a:rPr lang="tr-TR" sz="2000" noProof="0" dirty="0" err="1"/>
              <a:t>SWIFTNet"inde</a:t>
            </a:r>
            <a:r>
              <a:rPr lang="tr-TR" sz="2000" noProof="0" dirty="0"/>
              <a:t> kullanılmak üzere yazılım ve hizmetler satar ve halk arasında "SWIFT kodları" olarak bilinen ISO 9362 İş Tanımlayıcı Kodlarını (</a:t>
            </a:r>
            <a:r>
              <a:rPr lang="tr-TR" sz="2000" noProof="0" dirty="0" err="1"/>
              <a:t>BIC'ler</a:t>
            </a:r>
            <a:r>
              <a:rPr lang="tr-TR" sz="2000" noProof="0" dirty="0"/>
              <a:t>) atar.</a:t>
            </a:r>
          </a:p>
        </p:txBody>
      </p:sp>
    </p:spTree>
    <p:extLst>
      <p:ext uri="{BB962C8B-B14F-4D97-AF65-F5344CB8AC3E}">
        <p14:creationId xmlns:p14="http://schemas.microsoft.com/office/powerpoint/2010/main" val="2801897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3DEC2E-FE70-0067-8B33-4090444DD1E8}"/>
            </a:ext>
          </a:extLst>
        </p:cNvPr>
        <p:cNvGrpSpPr/>
        <p:nvPr/>
      </p:nvGrpSpPr>
      <p:grpSpPr>
        <a:xfrm>
          <a:off x="0" y="0"/>
          <a:ext cx="0" cy="0"/>
          <a:chOff x="0" y="0"/>
          <a:chExt cx="0" cy="0"/>
        </a:xfrm>
      </p:grpSpPr>
      <p:sp>
        <p:nvSpPr>
          <p:cNvPr id="1025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FFCF9E-DC91-A8D0-E175-CB1621B5A496}"/>
              </a:ext>
            </a:extLst>
          </p:cNvPr>
          <p:cNvSpPr>
            <a:spLocks noGrp="1"/>
          </p:cNvSpPr>
          <p:nvPr>
            <p:ph type="title"/>
          </p:nvPr>
        </p:nvSpPr>
        <p:spPr>
          <a:xfrm>
            <a:off x="771525" y="1967266"/>
            <a:ext cx="1971675" cy="2547257"/>
          </a:xfrm>
          <a:noFill/>
        </p:spPr>
        <p:txBody>
          <a:bodyPr vert="horz" lIns="91440" tIns="45720" rIns="91440" bIns="45720" rtlCol="0" anchor="ctr">
            <a:normAutofit/>
          </a:bodyPr>
          <a:lstStyle/>
          <a:p>
            <a:pPr algn="ctr" defTabSz="914400"/>
            <a:r>
              <a:rPr lang="en-US" altLang="ko-KR" sz="3100" kern="1200">
                <a:solidFill>
                  <a:srgbClr val="FFFFFF"/>
                </a:solidFill>
                <a:latin typeface="+mj-lt"/>
                <a:ea typeface="+mj-ea"/>
                <a:cs typeface="+mj-cs"/>
              </a:rPr>
              <a:t>SWIFT</a:t>
            </a:r>
          </a:p>
        </p:txBody>
      </p:sp>
      <p:pic>
        <p:nvPicPr>
          <p:cNvPr id="4" name="Resim 3">
            <a:extLst>
              <a:ext uri="{FF2B5EF4-FFF2-40B4-BE49-F238E27FC236}">
                <a16:creationId xmlns:a16="http://schemas.microsoft.com/office/drawing/2014/main" id="{C4743C0A-61B1-D966-2FDB-BFD6D6F83EFC}"/>
              </a:ext>
            </a:extLst>
          </p:cNvPr>
          <p:cNvPicPr>
            <a:picLocks noChangeAspect="1"/>
          </p:cNvPicPr>
          <p:nvPr/>
        </p:nvPicPr>
        <p:blipFill>
          <a:blip r:embed="rId2"/>
          <a:stretch>
            <a:fillRect/>
          </a:stretch>
        </p:blipFill>
        <p:spPr>
          <a:xfrm>
            <a:off x="3582987" y="885073"/>
            <a:ext cx="5085525" cy="5085525"/>
          </a:xfrm>
          <a:prstGeom prst="rect">
            <a:avLst/>
          </a:prstGeom>
        </p:spPr>
      </p:pic>
    </p:spTree>
    <p:extLst>
      <p:ext uri="{BB962C8B-B14F-4D97-AF65-F5344CB8AC3E}">
        <p14:creationId xmlns:p14="http://schemas.microsoft.com/office/powerpoint/2010/main" val="2090041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82" name="Rectangle 11281">
            <a:extLst>
              <a:ext uri="{FF2B5EF4-FFF2-40B4-BE49-F238E27FC236}">
                <a16:creationId xmlns:a16="http://schemas.microsoft.com/office/drawing/2014/main" id="{D4E68339-1B90-44F9-BCC4-4600A6E240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aşlık 3">
            <a:extLst>
              <a:ext uri="{FF2B5EF4-FFF2-40B4-BE49-F238E27FC236}">
                <a16:creationId xmlns:a16="http://schemas.microsoft.com/office/drawing/2014/main" id="{34666966-2579-5875-0EA0-4C1D7BD42F29}"/>
              </a:ext>
            </a:extLst>
          </p:cNvPr>
          <p:cNvSpPr>
            <a:spLocks noGrp="1"/>
          </p:cNvSpPr>
          <p:nvPr>
            <p:ph type="title"/>
          </p:nvPr>
        </p:nvSpPr>
        <p:spPr>
          <a:xfrm>
            <a:off x="214372" y="1700808"/>
            <a:ext cx="8712968" cy="3692822"/>
          </a:xfrm>
        </p:spPr>
        <p:txBody>
          <a:bodyPr vert="horz" lIns="91440" tIns="45720" rIns="91440" bIns="45720" rtlCol="0" anchor="b">
            <a:normAutofit/>
          </a:bodyPr>
          <a:lstStyle/>
          <a:p>
            <a:pPr defTabSz="914400"/>
            <a:r>
              <a:rPr lang="tr-TR" sz="2000" kern="1200" noProof="0" dirty="0">
                <a:solidFill>
                  <a:schemeClr val="tx1"/>
                </a:solidFill>
                <a:latin typeface="+mj-lt"/>
                <a:ea typeface="+mj-ea"/>
                <a:cs typeface="+mj-cs"/>
              </a:rPr>
              <a:t>Sınır Ötesi Bankalararası Ödeme Sistemi (CIPS), sınır ötesi </a:t>
            </a:r>
            <a:r>
              <a:rPr lang="tr-TR" sz="2000" kern="1200" noProof="0" dirty="0" err="1">
                <a:solidFill>
                  <a:schemeClr val="tx1"/>
                </a:solidFill>
                <a:latin typeface="+mj-lt"/>
                <a:ea typeface="+mj-ea"/>
                <a:cs typeface="+mj-cs"/>
              </a:rPr>
              <a:t>renminbi</a:t>
            </a:r>
            <a:r>
              <a:rPr lang="tr-TR" sz="2000" kern="1200" noProof="0" dirty="0">
                <a:solidFill>
                  <a:schemeClr val="tx1"/>
                </a:solidFill>
                <a:latin typeface="+mj-lt"/>
                <a:ea typeface="+mj-ea"/>
                <a:cs typeface="+mj-cs"/>
              </a:rPr>
              <a:t> (RMB) ödemeleri ve ticaretinde katılımcıları için takas ve mutabakat hizmetleri sunan bir Çin ödeme sistemidir. CIPS, Çin Halk Bankası tarafından desteklenmektedir ve Çin'in para biriminin kullanımını </a:t>
            </a:r>
            <a:r>
              <a:rPr lang="tr-TR" sz="2000" kern="1200" noProof="0" dirty="0" err="1">
                <a:solidFill>
                  <a:schemeClr val="tx1"/>
                </a:solidFill>
                <a:latin typeface="+mj-lt"/>
                <a:ea typeface="+mj-ea"/>
                <a:cs typeface="+mj-cs"/>
              </a:rPr>
              <a:t>uluslararasılaştırmaya</a:t>
            </a:r>
            <a:r>
              <a:rPr lang="tr-TR" sz="2000" kern="1200" noProof="0" dirty="0">
                <a:solidFill>
                  <a:schemeClr val="tx1"/>
                </a:solidFill>
                <a:latin typeface="+mj-lt"/>
                <a:ea typeface="+mj-ea"/>
                <a:cs typeface="+mj-cs"/>
              </a:rPr>
              <a:t> yönelik bir politika çabasının parçası olarak 2015 yılında başlatılmıştır.</a:t>
            </a:r>
            <a:br>
              <a:rPr lang="tr-TR" sz="2000" kern="1200" noProof="0" dirty="0">
                <a:solidFill>
                  <a:schemeClr val="tx1"/>
                </a:solidFill>
                <a:latin typeface="+mj-lt"/>
                <a:ea typeface="+mj-ea"/>
                <a:cs typeface="+mj-cs"/>
              </a:rPr>
            </a:br>
            <a:br>
              <a:rPr lang="tr-TR" sz="2000" kern="1200" noProof="0" dirty="0">
                <a:solidFill>
                  <a:schemeClr val="tx1"/>
                </a:solidFill>
                <a:latin typeface="+mj-lt"/>
                <a:ea typeface="+mj-ea"/>
                <a:cs typeface="+mj-cs"/>
              </a:rPr>
            </a:br>
            <a:r>
              <a:rPr lang="tr-TR" sz="2000" kern="1200" noProof="0" dirty="0">
                <a:solidFill>
                  <a:schemeClr val="tx1"/>
                </a:solidFill>
                <a:latin typeface="+mj-lt"/>
                <a:ea typeface="+mj-ea"/>
                <a:cs typeface="+mj-cs"/>
              </a:rPr>
              <a:t>CIPS 2022 yılında yaklaşık 96,7 trilyon </a:t>
            </a:r>
            <a:r>
              <a:rPr lang="tr-TR" sz="2000" kern="1200" noProof="0" dirty="0" err="1">
                <a:solidFill>
                  <a:schemeClr val="tx1"/>
                </a:solidFill>
                <a:latin typeface="+mj-lt"/>
                <a:ea typeface="+mj-ea"/>
                <a:cs typeface="+mj-cs"/>
              </a:rPr>
              <a:t>yuan</a:t>
            </a:r>
            <a:r>
              <a:rPr lang="tr-TR" sz="2000" kern="1200" noProof="0" dirty="0">
                <a:solidFill>
                  <a:schemeClr val="tx1"/>
                </a:solidFill>
                <a:latin typeface="+mj-lt"/>
                <a:ea typeface="+mj-ea"/>
                <a:cs typeface="+mj-cs"/>
              </a:rPr>
              <a:t> (14,03 trilyon $) işlem gerçekleştirmiş ve 109 ülke ve bölgedeki yaklaşık 1427 finans kurumu sisteme bağlanmıştır.2023 yılında CIPS, bir önceki yıla göre sırasıyla yüzde 50,29 ve yüzde 27,27 artışla toplam 123,06 trilyon RMB (17,09 trilyon $) tutarında 6,6133 milyon işlem gerçekleştirmiştir. Sistem günlük bazda toplam 482,602 milyar RMB (67,028 milyar $) tutarında 25.900 işlem gerçekleştirmiştir.</a:t>
            </a:r>
          </a:p>
        </p:txBody>
      </p:sp>
      <p:pic>
        <p:nvPicPr>
          <p:cNvPr id="5" name="Resim 4">
            <a:extLst>
              <a:ext uri="{FF2B5EF4-FFF2-40B4-BE49-F238E27FC236}">
                <a16:creationId xmlns:a16="http://schemas.microsoft.com/office/drawing/2014/main" id="{4A61BA6E-2F48-A5C6-FC6B-09E4CE5C091E}"/>
              </a:ext>
            </a:extLst>
          </p:cNvPr>
          <p:cNvPicPr>
            <a:picLocks noChangeAspect="1"/>
          </p:cNvPicPr>
          <p:nvPr/>
        </p:nvPicPr>
        <p:blipFill>
          <a:blip r:embed="rId2"/>
          <a:stretch>
            <a:fillRect/>
          </a:stretch>
        </p:blipFill>
        <p:spPr>
          <a:xfrm>
            <a:off x="4168552" y="630221"/>
            <a:ext cx="806895" cy="268965"/>
          </a:xfrm>
          <a:prstGeom prst="rect">
            <a:avLst/>
          </a:prstGeom>
        </p:spPr>
      </p:pic>
    </p:spTree>
    <p:extLst>
      <p:ext uri="{BB962C8B-B14F-4D97-AF65-F5344CB8AC3E}">
        <p14:creationId xmlns:p14="http://schemas.microsoft.com/office/powerpoint/2010/main" val="2514507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3C70A4-98F4-8FBF-4C38-FE10D6B7A590}"/>
            </a:ext>
          </a:extLst>
        </p:cNvPr>
        <p:cNvGrpSpPr/>
        <p:nvPr/>
      </p:nvGrpSpPr>
      <p:grpSpPr>
        <a:xfrm>
          <a:off x="0" y="0"/>
          <a:ext cx="0" cy="0"/>
          <a:chOff x="0" y="0"/>
          <a:chExt cx="0" cy="0"/>
        </a:xfrm>
      </p:grpSpPr>
      <p:sp useBgFill="1">
        <p:nvSpPr>
          <p:cNvPr id="11282" name="Rectangle 11281">
            <a:extLst>
              <a:ext uri="{FF2B5EF4-FFF2-40B4-BE49-F238E27FC236}">
                <a16:creationId xmlns:a16="http://schemas.microsoft.com/office/drawing/2014/main" id="{CD178A26-5738-BCAB-AAF5-FDD674176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aşlık 3">
            <a:extLst>
              <a:ext uri="{FF2B5EF4-FFF2-40B4-BE49-F238E27FC236}">
                <a16:creationId xmlns:a16="http://schemas.microsoft.com/office/drawing/2014/main" id="{3C1B0420-9EA7-37AE-2DF0-57519122E0FF}"/>
              </a:ext>
            </a:extLst>
          </p:cNvPr>
          <p:cNvSpPr>
            <a:spLocks noGrp="1"/>
          </p:cNvSpPr>
          <p:nvPr>
            <p:ph type="title"/>
          </p:nvPr>
        </p:nvSpPr>
        <p:spPr>
          <a:xfrm>
            <a:off x="214372" y="1700808"/>
            <a:ext cx="8712968" cy="3692822"/>
          </a:xfrm>
        </p:spPr>
        <p:txBody>
          <a:bodyPr vert="horz" lIns="91440" tIns="45720" rIns="91440" bIns="45720" rtlCol="0" anchor="b">
            <a:normAutofit/>
          </a:bodyPr>
          <a:lstStyle/>
          <a:p>
            <a:pPr defTabSz="914400"/>
            <a:r>
              <a:rPr lang="tr-TR" sz="2000" kern="1200" noProof="0" dirty="0">
                <a:solidFill>
                  <a:schemeClr val="tx1"/>
                </a:solidFill>
                <a:latin typeface="+mj-lt"/>
                <a:ea typeface="+mj-ea"/>
                <a:cs typeface="+mj-cs"/>
              </a:rPr>
              <a:t>Tek Avro Ödeme Alanı (SEPA), avro cinsinden banka transferlerinin basitleştirilmesi için Avrupa Birliği'nin bir ödeme entegrasyon girişimidir. 2020 itibariyle </a:t>
            </a:r>
            <a:r>
              <a:rPr lang="tr-TR" sz="2000" kern="1200" noProof="0" dirty="0" err="1">
                <a:solidFill>
                  <a:schemeClr val="tx1"/>
                </a:solidFill>
                <a:latin typeface="+mj-lt"/>
                <a:ea typeface="+mj-ea"/>
                <a:cs typeface="+mj-cs"/>
              </a:rPr>
              <a:t>SEPA'da</a:t>
            </a:r>
            <a:r>
              <a:rPr lang="tr-TR" sz="2000" kern="1200" noProof="0" dirty="0">
                <a:solidFill>
                  <a:schemeClr val="tx1"/>
                </a:solidFill>
                <a:latin typeface="+mj-lt"/>
                <a:ea typeface="+mj-ea"/>
                <a:cs typeface="+mj-cs"/>
              </a:rPr>
              <a:t> Avrupa Birliği'nin 27 üye ülkesi, Avrupa Serbest Ticaret Birliği'nin dört üye ülkesi (İzlanda, Lihtenştayn, Norveç ve İsviçre) ve Birleşik Krallık'tan oluşan 36 üye bulunmaktadır. Bazı mikro devletler teknik projelere katılmaktadır: Andorra, Monako, San Marino ve Vatikan Şehri.</a:t>
            </a:r>
            <a:br>
              <a:rPr lang="tr-TR" sz="2000" kern="1200" noProof="0" dirty="0">
                <a:solidFill>
                  <a:schemeClr val="tx1"/>
                </a:solidFill>
                <a:latin typeface="+mj-lt"/>
                <a:ea typeface="+mj-ea"/>
                <a:cs typeface="+mj-cs"/>
              </a:rPr>
            </a:br>
            <a:br>
              <a:rPr lang="tr-TR" sz="2000" kern="1200" noProof="0" dirty="0">
                <a:solidFill>
                  <a:schemeClr val="tx1"/>
                </a:solidFill>
                <a:latin typeface="+mj-lt"/>
                <a:ea typeface="+mj-ea"/>
                <a:cs typeface="+mj-cs"/>
              </a:rPr>
            </a:br>
            <a:r>
              <a:rPr lang="tr-TR" sz="2000" kern="1200" noProof="0" dirty="0">
                <a:solidFill>
                  <a:schemeClr val="tx1"/>
                </a:solidFill>
                <a:latin typeface="+mj-lt"/>
                <a:ea typeface="+mj-ea"/>
                <a:cs typeface="+mj-cs"/>
              </a:rPr>
              <a:t>SEPA ağırlıklı olarak normal banka transferlerini kapsar. Cep telefonu veya akıllı kart ödeme sistemleri gibi ek isteğe bağlı özelliklere veya hizmetlere sahip ödeme yöntemleri doğrudan kapsanmamaktadır. Bununla birlikte, anında SEPA ödeme planı, akıllı cihazlarda da ödeme ürünlerini kolaylaştırmaktadır.</a:t>
            </a:r>
          </a:p>
        </p:txBody>
      </p:sp>
      <p:pic>
        <p:nvPicPr>
          <p:cNvPr id="2" name="Resim 1">
            <a:extLst>
              <a:ext uri="{FF2B5EF4-FFF2-40B4-BE49-F238E27FC236}">
                <a16:creationId xmlns:a16="http://schemas.microsoft.com/office/drawing/2014/main" id="{45FBE23B-4B6F-D46C-4D1D-5B78DB22F2DE}"/>
              </a:ext>
            </a:extLst>
          </p:cNvPr>
          <p:cNvPicPr>
            <a:picLocks noChangeAspect="1"/>
          </p:cNvPicPr>
          <p:nvPr/>
        </p:nvPicPr>
        <p:blipFill>
          <a:blip r:embed="rId2"/>
          <a:stretch>
            <a:fillRect/>
          </a:stretch>
        </p:blipFill>
        <p:spPr>
          <a:xfrm>
            <a:off x="3618356" y="436067"/>
            <a:ext cx="1905000" cy="828675"/>
          </a:xfrm>
          <a:prstGeom prst="rect">
            <a:avLst/>
          </a:prstGeom>
        </p:spPr>
      </p:pic>
    </p:spTree>
    <p:extLst>
      <p:ext uri="{BB962C8B-B14F-4D97-AF65-F5344CB8AC3E}">
        <p14:creationId xmlns:p14="http://schemas.microsoft.com/office/powerpoint/2010/main" val="2175980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1B5B61-CC34-5D9F-E186-BF7225E38F47}"/>
            </a:ext>
          </a:extLst>
        </p:cNvPr>
        <p:cNvGrpSpPr/>
        <p:nvPr/>
      </p:nvGrpSpPr>
      <p:grpSpPr>
        <a:xfrm>
          <a:off x="0" y="0"/>
          <a:ext cx="0" cy="0"/>
          <a:chOff x="0" y="0"/>
          <a:chExt cx="0" cy="0"/>
        </a:xfrm>
      </p:grpSpPr>
      <p:sp useBgFill="1">
        <p:nvSpPr>
          <p:cNvPr id="11282" name="Rectangle 11281">
            <a:extLst>
              <a:ext uri="{FF2B5EF4-FFF2-40B4-BE49-F238E27FC236}">
                <a16:creationId xmlns:a16="http://schemas.microsoft.com/office/drawing/2014/main" id="{001F4BD8-AEC8-C7EC-4203-BC6E2D354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aşlık 3">
            <a:extLst>
              <a:ext uri="{FF2B5EF4-FFF2-40B4-BE49-F238E27FC236}">
                <a16:creationId xmlns:a16="http://schemas.microsoft.com/office/drawing/2014/main" id="{2CDCD29C-79AC-90C2-343F-4E7098E2D1C0}"/>
              </a:ext>
            </a:extLst>
          </p:cNvPr>
          <p:cNvSpPr>
            <a:spLocks noGrp="1"/>
          </p:cNvSpPr>
          <p:nvPr>
            <p:ph type="title"/>
          </p:nvPr>
        </p:nvSpPr>
        <p:spPr>
          <a:xfrm>
            <a:off x="214372" y="1700808"/>
            <a:ext cx="8712968" cy="3692822"/>
          </a:xfrm>
        </p:spPr>
        <p:txBody>
          <a:bodyPr vert="horz" lIns="91440" tIns="45720" rIns="91440" bIns="45720" rtlCol="0" anchor="b">
            <a:normAutofit/>
          </a:bodyPr>
          <a:lstStyle/>
          <a:p>
            <a:pPr defTabSz="914400"/>
            <a:r>
              <a:rPr lang="tr-TR" sz="2000" kern="1200" noProof="0" dirty="0">
                <a:solidFill>
                  <a:schemeClr val="tx1"/>
                </a:solidFill>
                <a:latin typeface="+mj-lt"/>
                <a:ea typeface="+mj-ea"/>
                <a:cs typeface="+mj-cs"/>
              </a:rPr>
              <a:t>Proje, BRICS üyesi devletlerin kendi yerel para birimleriyle ödeme almak ve yapmak için geliştirdikleri ortak bir girişimdir. Girişim 2018 yılında BRICS İş Konseyi tarafından başlatılmıştır. BRICS </a:t>
            </a:r>
            <a:r>
              <a:rPr lang="tr-TR" sz="2000" kern="1200" noProof="0" dirty="0" err="1">
                <a:solidFill>
                  <a:schemeClr val="tx1"/>
                </a:solidFill>
                <a:latin typeface="+mj-lt"/>
                <a:ea typeface="+mj-ea"/>
                <a:cs typeface="+mj-cs"/>
              </a:rPr>
              <a:t>PAY'i</a:t>
            </a:r>
            <a:r>
              <a:rPr lang="tr-TR" sz="2000" kern="1200" noProof="0" dirty="0">
                <a:solidFill>
                  <a:schemeClr val="tx1"/>
                </a:solidFill>
                <a:latin typeface="+mj-lt"/>
                <a:ea typeface="+mj-ea"/>
                <a:cs typeface="+mj-cs"/>
              </a:rPr>
              <a:t> ortaklaşa yürüten ekip, </a:t>
            </a:r>
            <a:r>
              <a:rPr lang="tr-TR" sz="2000" kern="1200" noProof="0" dirty="0" err="1">
                <a:solidFill>
                  <a:schemeClr val="tx1"/>
                </a:solidFill>
                <a:latin typeface="+mj-lt"/>
                <a:ea typeface="+mj-ea"/>
                <a:cs typeface="+mj-cs"/>
              </a:rPr>
              <a:t>BRICS'in</a:t>
            </a:r>
            <a:r>
              <a:rPr lang="tr-TR" sz="2000" kern="1200" noProof="0" dirty="0">
                <a:solidFill>
                  <a:schemeClr val="tx1"/>
                </a:solidFill>
                <a:latin typeface="+mj-lt"/>
                <a:ea typeface="+mj-ea"/>
                <a:cs typeface="+mj-cs"/>
              </a:rPr>
              <a:t> dört kurucu ülkesinin yanı sıra Güney Afrika'dan finans, bankacılık teknolojisi uzmanlarından oluşmaktadır. </a:t>
            </a:r>
            <a:br>
              <a:rPr lang="tr-TR" sz="2000" kern="1200" noProof="0" dirty="0">
                <a:solidFill>
                  <a:schemeClr val="tx1"/>
                </a:solidFill>
                <a:latin typeface="+mj-lt"/>
                <a:ea typeface="+mj-ea"/>
                <a:cs typeface="+mj-cs"/>
              </a:rPr>
            </a:br>
            <a:br>
              <a:rPr lang="tr-TR" sz="2000" kern="1200" noProof="0" dirty="0">
                <a:solidFill>
                  <a:schemeClr val="tx1"/>
                </a:solidFill>
                <a:latin typeface="+mj-lt"/>
                <a:ea typeface="+mj-ea"/>
                <a:cs typeface="+mj-cs"/>
              </a:rPr>
            </a:br>
            <a:r>
              <a:rPr lang="tr-TR" sz="2000" kern="1200" noProof="0" dirty="0">
                <a:solidFill>
                  <a:schemeClr val="tx1"/>
                </a:solidFill>
                <a:latin typeface="+mj-lt"/>
                <a:ea typeface="+mj-ea"/>
                <a:cs typeface="+mj-cs"/>
              </a:rPr>
              <a:t>BRICS </a:t>
            </a:r>
            <a:r>
              <a:rPr lang="tr-TR" sz="2000" kern="1200" noProof="0" dirty="0" err="1">
                <a:solidFill>
                  <a:schemeClr val="tx1"/>
                </a:solidFill>
                <a:latin typeface="+mj-lt"/>
                <a:ea typeface="+mj-ea"/>
                <a:cs typeface="+mj-cs"/>
              </a:rPr>
              <a:t>PAY'in</a:t>
            </a:r>
            <a:r>
              <a:rPr lang="tr-TR" sz="2000" kern="1200" noProof="0" dirty="0">
                <a:solidFill>
                  <a:schemeClr val="tx1"/>
                </a:solidFill>
                <a:latin typeface="+mj-lt"/>
                <a:ea typeface="+mj-ea"/>
                <a:cs typeface="+mj-cs"/>
              </a:rPr>
              <a:t> amacı uluslararası ödemeleri daha güvenli, şeffaf, daha az maliyetli ve karmaşık hale getirerek hızla genişleyen BRICS üyeleri arasında uluslararası işbirliğini teşvik etmektir.</a:t>
            </a:r>
            <a:br>
              <a:rPr lang="tr-TR" sz="2000" kern="1200" noProof="0" dirty="0">
                <a:solidFill>
                  <a:schemeClr val="tx1"/>
                </a:solidFill>
                <a:latin typeface="+mj-lt"/>
                <a:ea typeface="+mj-ea"/>
                <a:cs typeface="+mj-cs"/>
              </a:rPr>
            </a:br>
            <a:br>
              <a:rPr lang="tr-TR" sz="2000" kern="1200" noProof="0" dirty="0">
                <a:solidFill>
                  <a:schemeClr val="tx1"/>
                </a:solidFill>
                <a:latin typeface="+mj-lt"/>
                <a:ea typeface="+mj-ea"/>
                <a:cs typeface="+mj-cs"/>
              </a:rPr>
            </a:br>
            <a:r>
              <a:rPr lang="tr-TR" sz="2000" kern="1200" noProof="0" dirty="0">
                <a:solidFill>
                  <a:schemeClr val="tx1"/>
                </a:solidFill>
                <a:latin typeface="+mj-lt"/>
                <a:ea typeface="+mj-ea"/>
                <a:cs typeface="+mj-cs"/>
              </a:rPr>
              <a:t>Çin, 23 Ekim 2024 tarihinde BRICS </a:t>
            </a:r>
            <a:r>
              <a:rPr lang="tr-TR" sz="2000" kern="1200" noProof="0" dirty="0" err="1">
                <a:solidFill>
                  <a:schemeClr val="tx1"/>
                </a:solidFill>
                <a:latin typeface="+mj-lt"/>
                <a:ea typeface="+mj-ea"/>
                <a:cs typeface="+mj-cs"/>
              </a:rPr>
              <a:t>PAY'e</a:t>
            </a:r>
            <a:r>
              <a:rPr lang="tr-TR" sz="2000" kern="1200" noProof="0" dirty="0">
                <a:solidFill>
                  <a:schemeClr val="tx1"/>
                </a:solidFill>
                <a:latin typeface="+mj-lt"/>
                <a:ea typeface="+mj-ea"/>
                <a:cs typeface="+mj-cs"/>
              </a:rPr>
              <a:t> tam destek vermiştir.</a:t>
            </a:r>
          </a:p>
        </p:txBody>
      </p:sp>
      <p:pic>
        <p:nvPicPr>
          <p:cNvPr id="3" name="Resim 2">
            <a:extLst>
              <a:ext uri="{FF2B5EF4-FFF2-40B4-BE49-F238E27FC236}">
                <a16:creationId xmlns:a16="http://schemas.microsoft.com/office/drawing/2014/main" id="{58FD59B2-5B7C-A15C-75BA-CBD0FBD4350F}"/>
              </a:ext>
            </a:extLst>
          </p:cNvPr>
          <p:cNvPicPr>
            <a:picLocks noChangeAspect="1"/>
          </p:cNvPicPr>
          <p:nvPr/>
        </p:nvPicPr>
        <p:blipFill>
          <a:blip r:embed="rId2"/>
          <a:stretch>
            <a:fillRect/>
          </a:stretch>
        </p:blipFill>
        <p:spPr>
          <a:xfrm>
            <a:off x="3618356" y="404664"/>
            <a:ext cx="1905000" cy="1571625"/>
          </a:xfrm>
          <a:prstGeom prst="rect">
            <a:avLst/>
          </a:prstGeom>
        </p:spPr>
      </p:pic>
    </p:spTree>
    <p:extLst>
      <p:ext uri="{BB962C8B-B14F-4D97-AF65-F5344CB8AC3E}">
        <p14:creationId xmlns:p14="http://schemas.microsoft.com/office/powerpoint/2010/main" val="1732997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1A2047-6EEB-FDF6-70DB-B78928701093}"/>
            </a:ext>
          </a:extLst>
        </p:cNvPr>
        <p:cNvGrpSpPr/>
        <p:nvPr/>
      </p:nvGrpSpPr>
      <p:grpSpPr>
        <a:xfrm>
          <a:off x="0" y="0"/>
          <a:ext cx="0" cy="0"/>
          <a:chOff x="0" y="0"/>
          <a:chExt cx="0" cy="0"/>
        </a:xfrm>
      </p:grpSpPr>
      <p:sp useBgFill="1">
        <p:nvSpPr>
          <p:cNvPr id="11282" name="Rectangle 11281">
            <a:extLst>
              <a:ext uri="{FF2B5EF4-FFF2-40B4-BE49-F238E27FC236}">
                <a16:creationId xmlns:a16="http://schemas.microsoft.com/office/drawing/2014/main" id="{BFCA9B2D-744A-3135-28D1-563B20EDE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B592AB5F-CE7B-272B-F120-97F25DEFF7DF}"/>
              </a:ext>
            </a:extLst>
          </p:cNvPr>
          <p:cNvPicPr>
            <a:picLocks noChangeAspect="1"/>
          </p:cNvPicPr>
          <p:nvPr/>
        </p:nvPicPr>
        <p:blipFill>
          <a:blip r:embed="rId2"/>
          <a:stretch>
            <a:fillRect/>
          </a:stretch>
        </p:blipFill>
        <p:spPr>
          <a:xfrm>
            <a:off x="-324545" y="476672"/>
            <a:ext cx="9144000" cy="4643438"/>
          </a:xfrm>
          <a:prstGeom prst="rect">
            <a:avLst/>
          </a:prstGeom>
        </p:spPr>
      </p:pic>
      <p:pic>
        <p:nvPicPr>
          <p:cNvPr id="7" name="Resim 6">
            <a:extLst>
              <a:ext uri="{FF2B5EF4-FFF2-40B4-BE49-F238E27FC236}">
                <a16:creationId xmlns:a16="http://schemas.microsoft.com/office/drawing/2014/main" id="{1E2EA60D-8ECB-1DE9-B979-BEE357E6C2CB}"/>
              </a:ext>
            </a:extLst>
          </p:cNvPr>
          <p:cNvPicPr>
            <a:picLocks noChangeAspect="1"/>
          </p:cNvPicPr>
          <p:nvPr/>
        </p:nvPicPr>
        <p:blipFill>
          <a:blip r:embed="rId3"/>
          <a:stretch>
            <a:fillRect/>
          </a:stretch>
        </p:blipFill>
        <p:spPr>
          <a:xfrm>
            <a:off x="2483768" y="5120110"/>
            <a:ext cx="3528392" cy="1396655"/>
          </a:xfrm>
          <a:prstGeom prst="rect">
            <a:avLst/>
          </a:prstGeom>
        </p:spPr>
      </p:pic>
      <p:pic>
        <p:nvPicPr>
          <p:cNvPr id="8" name="Resim 7">
            <a:extLst>
              <a:ext uri="{FF2B5EF4-FFF2-40B4-BE49-F238E27FC236}">
                <a16:creationId xmlns:a16="http://schemas.microsoft.com/office/drawing/2014/main" id="{B097EACE-40A1-0CFE-3DCE-BA132786D1E7}"/>
              </a:ext>
            </a:extLst>
          </p:cNvPr>
          <p:cNvPicPr>
            <a:picLocks noChangeAspect="1"/>
          </p:cNvPicPr>
          <p:nvPr/>
        </p:nvPicPr>
        <p:blipFill>
          <a:blip r:embed="rId4"/>
          <a:stretch>
            <a:fillRect/>
          </a:stretch>
        </p:blipFill>
        <p:spPr>
          <a:xfrm>
            <a:off x="107504" y="4941168"/>
            <a:ext cx="1222632" cy="1772816"/>
          </a:xfrm>
          <a:prstGeom prst="rect">
            <a:avLst/>
          </a:prstGeom>
        </p:spPr>
      </p:pic>
    </p:spTree>
    <p:extLst>
      <p:ext uri="{BB962C8B-B14F-4D97-AF65-F5344CB8AC3E}">
        <p14:creationId xmlns:p14="http://schemas.microsoft.com/office/powerpoint/2010/main" val="3413743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ir teslim, bir ambarın içinde bir paket taşıma">
            <a:extLst>
              <a:ext uri="{FF2B5EF4-FFF2-40B4-BE49-F238E27FC236}">
                <a16:creationId xmlns:a16="http://schemas.microsoft.com/office/drawing/2014/main" id="{856C178A-EEF4-3CE7-0DC5-A627736001E2}"/>
              </a:ext>
            </a:extLst>
          </p:cNvPr>
          <p:cNvPicPr>
            <a:picLocks noChangeAspect="1"/>
          </p:cNvPicPr>
          <p:nvPr/>
        </p:nvPicPr>
        <p:blipFill>
          <a:blip r:embed="rId2"/>
          <a:srcRect l="33221" r="29322"/>
          <a:stretch/>
        </p:blipFill>
        <p:spPr>
          <a:xfrm>
            <a:off x="4577270" y="10"/>
            <a:ext cx="4566728" cy="6857990"/>
          </a:xfrm>
          <a:prstGeom prst="rect">
            <a:avLst/>
          </a:prstGeom>
        </p:spPr>
      </p:pic>
      <p:sp useBgFill="1">
        <p:nvSpPr>
          <p:cNvPr id="12"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328512"/>
            <a:ext cx="3583791" cy="1628970"/>
          </a:xfrm>
        </p:spPr>
        <p:txBody>
          <a:bodyPr anchor="ctr">
            <a:normAutofit/>
          </a:bodyPr>
          <a:lstStyle/>
          <a:p>
            <a:r>
              <a:rPr lang="tr-TR" altLang="ko-KR" sz="3500"/>
              <a:t>Dış Ticarette Teslim Şekilleri</a:t>
            </a:r>
            <a:endParaRPr lang="ko-KR" altLang="en-US" sz="3500"/>
          </a:p>
        </p:txBody>
      </p:sp>
      <p:sp>
        <p:nvSpPr>
          <p:cNvPr id="4" name="Content Placeholder 3"/>
          <p:cNvSpPr>
            <a:spLocks noGrp="1"/>
          </p:cNvSpPr>
          <p:nvPr>
            <p:ph idx="1"/>
          </p:nvPr>
        </p:nvSpPr>
        <p:spPr>
          <a:xfrm>
            <a:off x="0" y="1574561"/>
            <a:ext cx="4283968" cy="5589239"/>
          </a:xfrm>
        </p:spPr>
        <p:txBody>
          <a:bodyPr anchor="ctr">
            <a:normAutofit/>
          </a:bodyPr>
          <a:lstStyle/>
          <a:p>
            <a:pPr marL="0" indent="0">
              <a:buNone/>
            </a:pPr>
            <a:r>
              <a:rPr lang="tr-TR" altLang="ko-KR" sz="1800" b="1" dirty="0">
                <a:latin typeface="Arial" pitchFamily="34" charset="0"/>
                <a:cs typeface="Arial" pitchFamily="34" charset="0"/>
              </a:rPr>
              <a:t>EXW (</a:t>
            </a:r>
            <a:r>
              <a:rPr lang="tr-TR" altLang="ko-KR" sz="1800" b="1" dirty="0" err="1">
                <a:latin typeface="Arial" pitchFamily="34" charset="0"/>
                <a:cs typeface="Arial" pitchFamily="34" charset="0"/>
              </a:rPr>
              <a:t>Ex</a:t>
            </a:r>
            <a:r>
              <a:rPr lang="tr-TR" altLang="ko-KR" sz="1800" b="1" dirty="0">
                <a:latin typeface="Arial" pitchFamily="34" charset="0"/>
                <a:cs typeface="Arial" pitchFamily="34" charset="0"/>
              </a:rPr>
              <a:t> </a:t>
            </a:r>
            <a:r>
              <a:rPr lang="tr-TR" altLang="ko-KR" sz="1800" b="1" dirty="0" err="1">
                <a:latin typeface="Arial" pitchFamily="34" charset="0"/>
                <a:cs typeface="Arial" pitchFamily="34" charset="0"/>
              </a:rPr>
              <a:t>Work</a:t>
            </a:r>
            <a:r>
              <a:rPr lang="tr-TR" altLang="ko-KR" sz="1800" b="1" dirty="0">
                <a:latin typeface="Arial" pitchFamily="34" charset="0"/>
                <a:cs typeface="Arial" pitchFamily="34" charset="0"/>
              </a:rPr>
              <a:t>: Ticari İşletmede Teslim)</a:t>
            </a:r>
          </a:p>
          <a:p>
            <a:pPr marL="0" indent="0">
              <a:buNone/>
            </a:pPr>
            <a:endParaRPr lang="tr-TR" altLang="ko-KR" sz="1800" b="1" dirty="0">
              <a:latin typeface="Arial" pitchFamily="34" charset="0"/>
              <a:cs typeface="Arial" pitchFamily="34" charset="0"/>
            </a:endParaRPr>
          </a:p>
          <a:p>
            <a:pPr marL="0" indent="0">
              <a:buNone/>
            </a:pPr>
            <a:r>
              <a:rPr lang="tr-TR" altLang="ko-KR" sz="1800" dirty="0">
                <a:latin typeface="Arial" pitchFamily="34" charset="0"/>
                <a:cs typeface="Arial" pitchFamily="34" charset="0"/>
              </a:rPr>
              <a:t>Bu  teslim şeklinde  satıcı malları,  sözleşmede  belirtilen  tarihte  alıcıya  veya  onun emrine  teslim  etmek  üzere işletmesinde hazır  bulundurur. Alıcı malları işletmeden  teslim alarak ihracı için gerekli belgeleri hazırlar gümrük işlemlerini tamamlayarak malları kendi ülkesine ithal eder. Malların işletmede teslim edilmesinden itibaren malla ilgili bütün masraf ve risk ile diğer yükümlülükler alıcı tarafından karşılanır. Örneğin, sözleşmede “EXW, RNA Tekstil AŞ, Ankara, TURKEY” şeklinde yer alan ibare; satıcının Ankara’daki fabrikasında malları, satıcıya teslim etmesiyle sorumluluğunun biteceği anlamına gelir.	</a:t>
            </a:r>
          </a:p>
        </p:txBody>
      </p:sp>
    </p:spTree>
    <p:extLst>
      <p:ext uri="{BB962C8B-B14F-4D97-AF65-F5344CB8AC3E}">
        <p14:creationId xmlns:p14="http://schemas.microsoft.com/office/powerpoint/2010/main" val="17161458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tr-TR" altLang="ko-KR" sz="3500"/>
              <a:t>Dış Ticarette Teslim Şekilleri</a:t>
            </a:r>
            <a:endParaRPr lang="ko-KR" altLang="en-US" sz="3500"/>
          </a:p>
        </p:txBody>
      </p:sp>
      <p:sp>
        <p:nvSpPr>
          <p:cNvPr id="4" name="Content Placeholder 3"/>
          <p:cNvSpPr>
            <a:spLocks noGrp="1"/>
          </p:cNvSpPr>
          <p:nvPr>
            <p:ph idx="1"/>
          </p:nvPr>
        </p:nvSpPr>
        <p:spPr>
          <a:xfrm>
            <a:off x="395536" y="1974716"/>
            <a:ext cx="4248472" cy="4883284"/>
          </a:xfrm>
        </p:spPr>
        <p:txBody>
          <a:bodyPr anchor="ctr">
            <a:normAutofit/>
          </a:bodyPr>
          <a:lstStyle/>
          <a:p>
            <a:pPr marL="0" indent="0">
              <a:buNone/>
            </a:pPr>
            <a:r>
              <a:rPr lang="en-US" altLang="ko-KR" sz="2000" b="1" dirty="0">
                <a:latin typeface="Arial" pitchFamily="34" charset="0"/>
                <a:cs typeface="Arial" pitchFamily="34" charset="0"/>
              </a:rPr>
              <a:t>FOB (Free On Board:</a:t>
            </a:r>
            <a:r>
              <a:rPr lang="tr-TR" altLang="ko-KR" sz="2000" b="1" dirty="0">
                <a:latin typeface="Arial" pitchFamily="34" charset="0"/>
                <a:cs typeface="Arial" pitchFamily="34" charset="0"/>
              </a:rPr>
              <a:t> </a:t>
            </a:r>
            <a:r>
              <a:rPr lang="en-US" altLang="ko-KR" sz="2000" b="1" dirty="0">
                <a:latin typeface="Arial" pitchFamily="34" charset="0"/>
                <a:cs typeface="Arial" pitchFamily="34" charset="0"/>
              </a:rPr>
              <a:t>Gemi </a:t>
            </a:r>
            <a:r>
              <a:rPr lang="en-US" altLang="ko-KR" sz="2000" b="1" dirty="0" err="1">
                <a:latin typeface="Arial" pitchFamily="34" charset="0"/>
                <a:cs typeface="Arial" pitchFamily="34" charset="0"/>
              </a:rPr>
              <a:t>Bordasında</a:t>
            </a:r>
            <a:r>
              <a:rPr lang="en-US" altLang="ko-KR" sz="2000" b="1" dirty="0">
                <a:latin typeface="Arial" pitchFamily="34" charset="0"/>
                <a:cs typeface="Arial" pitchFamily="34" charset="0"/>
              </a:rPr>
              <a:t> </a:t>
            </a:r>
            <a:r>
              <a:rPr lang="en-US" altLang="ko-KR" sz="2000" b="1" dirty="0" err="1">
                <a:latin typeface="Arial" pitchFamily="34" charset="0"/>
                <a:cs typeface="Arial" pitchFamily="34" charset="0"/>
              </a:rPr>
              <a:t>Teslim</a:t>
            </a:r>
            <a:r>
              <a:rPr lang="tr-TR" altLang="ko-KR" sz="2000" b="1" dirty="0">
                <a:latin typeface="Arial" pitchFamily="34" charset="0"/>
                <a:cs typeface="Arial" pitchFamily="34" charset="0"/>
              </a:rPr>
              <a:t>)</a:t>
            </a:r>
          </a:p>
          <a:p>
            <a:pPr marL="0" indent="0">
              <a:buNone/>
            </a:pPr>
            <a:endParaRPr lang="tr-TR" altLang="ko-KR" sz="2000" b="1" dirty="0">
              <a:latin typeface="Arial" pitchFamily="34" charset="0"/>
              <a:cs typeface="Arial" pitchFamily="34" charset="0"/>
            </a:endParaRPr>
          </a:p>
          <a:p>
            <a:pPr marL="0" indent="0">
              <a:buNone/>
            </a:pPr>
            <a:r>
              <a:rPr lang="tr-TR" altLang="ko-KR" sz="2000" dirty="0">
                <a:latin typeface="Arial" pitchFamily="34" charset="0"/>
                <a:cs typeface="Arial" pitchFamily="34" charset="0"/>
              </a:rPr>
              <a:t>Bu  teslim şeklinde  satıcı,  ihracat  için  gerekli  tüm  belgeleri  hazırlayıp,  gümrük işlemlerini  tamamladıktan  sonra, malları belirtilen  tarih  ve  yerde,  alıcı tarafından  temin edilen gemiye yükler. Mallar geminin küpeştesine (güvertesine) geçtikten sonra satıcı malı teslim etmiş sayılır. Bundan sonra meydana gelebilecek her türlü hasar, kayıp ve masraflar alıcının sorumluluğundadır.</a:t>
            </a:r>
          </a:p>
        </p:txBody>
      </p:sp>
      <p:pic>
        <p:nvPicPr>
          <p:cNvPr id="6" name="Picture 5" descr="Aerial top view container ship">
            <a:extLst>
              <a:ext uri="{FF2B5EF4-FFF2-40B4-BE49-F238E27FC236}">
                <a16:creationId xmlns:a16="http://schemas.microsoft.com/office/drawing/2014/main" id="{59631459-ECCC-0842-7B4C-FB79D30514B3}"/>
              </a:ext>
            </a:extLst>
          </p:cNvPr>
          <p:cNvPicPr>
            <a:picLocks noChangeAspect="1"/>
          </p:cNvPicPr>
          <p:nvPr/>
        </p:nvPicPr>
        <p:blipFill>
          <a:blip r:embed="rId2"/>
          <a:srcRect l="12576" r="49882"/>
          <a:stretch/>
        </p:blipFill>
        <p:spPr>
          <a:xfrm>
            <a:off x="4572000" y="1"/>
            <a:ext cx="4577118" cy="6858000"/>
          </a:xfrm>
          <a:prstGeom prst="rect">
            <a:avLst/>
          </a:prstGeom>
        </p:spPr>
      </p:pic>
    </p:spTree>
    <p:extLst>
      <p:ext uri="{BB962C8B-B14F-4D97-AF65-F5344CB8AC3E}">
        <p14:creationId xmlns:p14="http://schemas.microsoft.com/office/powerpoint/2010/main" val="450625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tr-TR" altLang="ko-KR" sz="3100"/>
              <a:t>Dış Ticarette Teslim Şekilleri</a:t>
            </a:r>
            <a:endParaRPr lang="ko-KR" altLang="en-US" sz="3100"/>
          </a:p>
        </p:txBody>
      </p:sp>
      <p:pic>
        <p:nvPicPr>
          <p:cNvPr id="3" name="Resim 2">
            <a:extLst>
              <a:ext uri="{FF2B5EF4-FFF2-40B4-BE49-F238E27FC236}">
                <a16:creationId xmlns:a16="http://schemas.microsoft.com/office/drawing/2014/main" id="{FAC7952A-868D-DF32-9646-FFF551100ED5}"/>
              </a:ext>
            </a:extLst>
          </p:cNvPr>
          <p:cNvPicPr>
            <a:picLocks noChangeAspect="1"/>
          </p:cNvPicPr>
          <p:nvPr/>
        </p:nvPicPr>
        <p:blipFill>
          <a:blip r:embed="rId2"/>
          <a:srcRect r="3275" b="-2"/>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p:cNvSpPr>
            <a:spLocks noGrp="1"/>
          </p:cNvSpPr>
          <p:nvPr>
            <p:ph idx="1"/>
          </p:nvPr>
        </p:nvSpPr>
        <p:spPr>
          <a:xfrm>
            <a:off x="3167986" y="3752850"/>
            <a:ext cx="5976014" cy="2916510"/>
          </a:xfrm>
        </p:spPr>
        <p:txBody>
          <a:bodyPr anchor="ctr">
            <a:normAutofit lnSpcReduction="10000"/>
          </a:bodyPr>
          <a:lstStyle/>
          <a:p>
            <a:pPr marL="0" indent="0">
              <a:buNone/>
            </a:pPr>
            <a:r>
              <a:rPr lang="tr-TR" altLang="ko-KR" sz="2000" b="1" dirty="0">
                <a:latin typeface="Arial" pitchFamily="34" charset="0"/>
                <a:cs typeface="Arial" pitchFamily="34" charset="0"/>
              </a:rPr>
              <a:t>CFR (</a:t>
            </a:r>
            <a:r>
              <a:rPr lang="tr-TR" altLang="ko-KR" sz="2000" b="1" dirty="0" err="1">
                <a:latin typeface="Arial" pitchFamily="34" charset="0"/>
                <a:cs typeface="Arial" pitchFamily="34" charset="0"/>
              </a:rPr>
              <a:t>Cost</a:t>
            </a:r>
            <a:r>
              <a:rPr lang="tr-TR" altLang="ko-KR" sz="2000" b="1" dirty="0">
                <a:latin typeface="Arial" pitchFamily="34" charset="0"/>
                <a:cs typeface="Arial" pitchFamily="34" charset="0"/>
              </a:rPr>
              <a:t> </a:t>
            </a:r>
            <a:r>
              <a:rPr lang="tr-TR" altLang="ko-KR" sz="2000" b="1" dirty="0" err="1">
                <a:latin typeface="Arial" pitchFamily="34" charset="0"/>
                <a:cs typeface="Arial" pitchFamily="34" charset="0"/>
              </a:rPr>
              <a:t>And</a:t>
            </a:r>
            <a:r>
              <a:rPr lang="tr-TR" altLang="ko-KR" sz="2000" b="1" dirty="0">
                <a:latin typeface="Arial" pitchFamily="34" charset="0"/>
                <a:cs typeface="Arial" pitchFamily="34" charset="0"/>
              </a:rPr>
              <a:t> </a:t>
            </a:r>
            <a:r>
              <a:rPr lang="tr-TR" altLang="ko-KR" sz="2000" b="1" dirty="0" err="1">
                <a:latin typeface="Arial" pitchFamily="34" charset="0"/>
                <a:cs typeface="Arial" pitchFamily="34" charset="0"/>
              </a:rPr>
              <a:t>Freight</a:t>
            </a:r>
            <a:r>
              <a:rPr lang="tr-TR" altLang="ko-KR" sz="2000" b="1" dirty="0">
                <a:latin typeface="Arial" pitchFamily="34" charset="0"/>
                <a:cs typeface="Arial" pitchFamily="34" charset="0"/>
              </a:rPr>
              <a:t>: Mal Bedeli ve Navlun)</a:t>
            </a:r>
          </a:p>
          <a:p>
            <a:pPr marL="0" indent="0">
              <a:buNone/>
            </a:pPr>
            <a:endParaRPr lang="tr-TR" altLang="ko-KR" sz="2000" b="1" dirty="0">
              <a:latin typeface="Arial" pitchFamily="34" charset="0"/>
              <a:cs typeface="Arial" pitchFamily="34" charset="0"/>
            </a:endParaRPr>
          </a:p>
          <a:p>
            <a:pPr marL="0" indent="0">
              <a:buNone/>
            </a:pPr>
            <a:r>
              <a:rPr lang="tr-TR" altLang="ko-KR" sz="2000" dirty="0">
                <a:latin typeface="Arial" pitchFamily="34" charset="0"/>
                <a:cs typeface="Arial" pitchFamily="34" charset="0"/>
              </a:rPr>
              <a:t>CFR   teslim şeklinde,   satıcı malları yüklenecek   limana   kadar   getirir.   Gümrük işlemlerini  yapar,  geminin  taşıma  ücretini  öder  ve  malları gemiye  yükler.  Mallar  gemiye yüklendikten  sonra navlun  dışındaki  tüm  masraf  ve  riskler  alıcıya  ait  olur.  Burada  dikkat edilmesi  gereken  husus,  malların  varış limanına  kadar  ulaştırılması için  ödenen  nakliye(navlun)  ücretlerini satıcının ödeyeceğidir.</a:t>
            </a:r>
          </a:p>
        </p:txBody>
      </p:sp>
    </p:spTree>
    <p:extLst>
      <p:ext uri="{BB962C8B-B14F-4D97-AF65-F5344CB8AC3E}">
        <p14:creationId xmlns:p14="http://schemas.microsoft.com/office/powerpoint/2010/main" val="928308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tr-TR" altLang="ko-KR" sz="3500">
                <a:solidFill>
                  <a:srgbClr val="FFFFFF"/>
                </a:solidFill>
              </a:rPr>
              <a:t>Dış Ticarette Teslim Şekilleri</a:t>
            </a:r>
            <a:endParaRPr lang="ko-KR" altLang="en-US" sz="3500">
              <a:solidFill>
                <a:srgbClr val="FFFFFF"/>
              </a:solidFill>
            </a:endParaRPr>
          </a:p>
        </p:txBody>
      </p:sp>
      <p:sp>
        <p:nvSpPr>
          <p:cNvPr id="4" name="Content Placeholder 3"/>
          <p:cNvSpPr>
            <a:spLocks noGrp="1"/>
          </p:cNvSpPr>
          <p:nvPr>
            <p:ph idx="1"/>
          </p:nvPr>
        </p:nvSpPr>
        <p:spPr>
          <a:xfrm>
            <a:off x="3607694" y="649480"/>
            <a:ext cx="4916510" cy="5546047"/>
          </a:xfrm>
        </p:spPr>
        <p:txBody>
          <a:bodyPr anchor="ctr">
            <a:normAutofit lnSpcReduction="10000"/>
          </a:bodyPr>
          <a:lstStyle/>
          <a:p>
            <a:pPr marL="0" indent="0">
              <a:buNone/>
            </a:pPr>
            <a:r>
              <a:rPr lang="tr-TR" altLang="ko-KR" sz="2000" b="1" dirty="0">
                <a:latin typeface="Arial" pitchFamily="34" charset="0"/>
                <a:cs typeface="Arial" pitchFamily="34" charset="0"/>
              </a:rPr>
              <a:t>CIF (</a:t>
            </a:r>
            <a:r>
              <a:rPr lang="tr-TR" altLang="ko-KR" sz="2000" b="1" dirty="0" err="1">
                <a:latin typeface="Arial" pitchFamily="34" charset="0"/>
                <a:cs typeface="Arial" pitchFamily="34" charset="0"/>
              </a:rPr>
              <a:t>Cost</a:t>
            </a:r>
            <a:r>
              <a:rPr lang="tr-TR" altLang="ko-KR" sz="2000" b="1" dirty="0">
                <a:latin typeface="Arial" pitchFamily="34" charset="0"/>
                <a:cs typeface="Arial" pitchFamily="34" charset="0"/>
              </a:rPr>
              <a:t>, </a:t>
            </a:r>
            <a:r>
              <a:rPr lang="tr-TR" altLang="ko-KR" sz="2000" b="1" dirty="0" err="1">
                <a:latin typeface="Arial" pitchFamily="34" charset="0"/>
                <a:cs typeface="Arial" pitchFamily="34" charset="0"/>
              </a:rPr>
              <a:t>Insurance</a:t>
            </a:r>
            <a:r>
              <a:rPr lang="tr-TR" altLang="ko-KR" sz="2000" b="1" dirty="0">
                <a:latin typeface="Arial" pitchFamily="34" charset="0"/>
                <a:cs typeface="Arial" pitchFamily="34" charset="0"/>
              </a:rPr>
              <a:t> </a:t>
            </a:r>
            <a:r>
              <a:rPr lang="tr-TR" altLang="ko-KR" sz="2000" b="1" dirty="0" err="1">
                <a:latin typeface="Arial" pitchFamily="34" charset="0"/>
                <a:cs typeface="Arial" pitchFamily="34" charset="0"/>
              </a:rPr>
              <a:t>and</a:t>
            </a:r>
            <a:r>
              <a:rPr lang="tr-TR" altLang="ko-KR" sz="2000" b="1" dirty="0">
                <a:latin typeface="Arial" pitchFamily="34" charset="0"/>
                <a:cs typeface="Arial" pitchFamily="34" charset="0"/>
              </a:rPr>
              <a:t> </a:t>
            </a:r>
            <a:r>
              <a:rPr lang="tr-TR" altLang="ko-KR" sz="2000" b="1" dirty="0" err="1">
                <a:latin typeface="Arial" pitchFamily="34" charset="0"/>
                <a:cs typeface="Arial" pitchFamily="34" charset="0"/>
              </a:rPr>
              <a:t>Freight</a:t>
            </a:r>
            <a:endParaRPr lang="tr-TR" altLang="ko-KR" sz="2000" b="1" dirty="0">
              <a:latin typeface="Arial" pitchFamily="34" charset="0"/>
              <a:cs typeface="Arial" pitchFamily="34" charset="0"/>
            </a:endParaRPr>
          </a:p>
          <a:p>
            <a:pPr marL="0" indent="0">
              <a:buNone/>
            </a:pPr>
            <a:r>
              <a:rPr lang="tr-TR" altLang="ko-KR" sz="2000" b="1" dirty="0">
                <a:latin typeface="Arial" pitchFamily="34" charset="0"/>
                <a:cs typeface="Arial" pitchFamily="34" charset="0"/>
              </a:rPr>
              <a:t>Mal Bedeli, Sigorta ve Taşıma)</a:t>
            </a:r>
          </a:p>
          <a:p>
            <a:pPr marL="0" indent="0">
              <a:buNone/>
            </a:pPr>
            <a:endParaRPr lang="tr-TR" altLang="ko-KR" sz="2000" b="1" dirty="0">
              <a:latin typeface="Arial" pitchFamily="34" charset="0"/>
              <a:cs typeface="Arial" pitchFamily="34" charset="0"/>
            </a:endParaRPr>
          </a:p>
          <a:p>
            <a:pPr marL="0" indent="0">
              <a:buNone/>
            </a:pPr>
            <a:r>
              <a:rPr lang="tr-TR" altLang="ko-KR" sz="2000" dirty="0">
                <a:latin typeface="Arial" pitchFamily="34" charset="0"/>
                <a:cs typeface="Arial" pitchFamily="34" charset="0"/>
              </a:rPr>
              <a:t>Bu  teslim şeklinde,  satıcı ihraç  edeceği  malları,  gümrük  işlemlerini  tamamlamış, asgari  teminat  sağlayan  bir  sigorta  yaptırmış olarak  yükleme  limanına  getirir  ve  gemiye yükler.  Bu  teslim şeklinde  satıcı ayrıca  malın  varış limanına  kadar  olan  navlun  (taşıma ücreti)  ücretini  de  öder.  Malın  satıcı tarafından  varış limanına  kadar  olan  taşıma  ücreti ödenerek,  gemiye  yükletilmesinden  sonra  ortaya  çıkacak  tüm  masraflar  ve  riskler  alıcıya aittir. Bu   teslim şeklini   diğerlerinden   ayıran   özellik,   malın   satıcı tarafından   yolculuk esnasında  doğabilecek  hasarlara  karşılık  sigorta  ettirilmesinin  zorunlu  olmasıdır. </a:t>
            </a:r>
          </a:p>
        </p:txBody>
      </p:sp>
    </p:spTree>
    <p:extLst>
      <p:ext uri="{BB962C8B-B14F-4D97-AF65-F5344CB8AC3E}">
        <p14:creationId xmlns:p14="http://schemas.microsoft.com/office/powerpoint/2010/main" val="1178822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8A1D16-4A3E-2460-55D3-EFA5C743C4D5}"/>
            </a:ext>
          </a:extLst>
        </p:cNvPr>
        <p:cNvGrpSpPr/>
        <p:nvPr/>
      </p:nvGrpSpPr>
      <p:grpSpPr>
        <a:xfrm>
          <a:off x="0" y="0"/>
          <a:ext cx="0" cy="0"/>
          <a:chOff x="0" y="0"/>
          <a:chExt cx="0" cy="0"/>
        </a:xfrm>
      </p:grpSpPr>
      <p:sp>
        <p:nvSpPr>
          <p:cNvPr id="30" name="Rectangle 2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Resim 7">
            <a:extLst>
              <a:ext uri="{FF2B5EF4-FFF2-40B4-BE49-F238E27FC236}">
                <a16:creationId xmlns:a16="http://schemas.microsoft.com/office/drawing/2014/main" id="{2245FFB7-4867-194C-BD8F-F09A61D8943D}"/>
              </a:ext>
            </a:extLst>
          </p:cNvPr>
          <p:cNvPicPr>
            <a:picLocks noChangeAspect="1"/>
          </p:cNvPicPr>
          <p:nvPr/>
        </p:nvPicPr>
        <p:blipFill>
          <a:blip r:embed="rId2"/>
          <a:srcRect t="6267"/>
          <a:stretch/>
        </p:blipFill>
        <p:spPr>
          <a:xfrm>
            <a:off x="20" y="1282"/>
            <a:ext cx="9143980" cy="6856718"/>
          </a:xfrm>
          <a:prstGeom prst="rect">
            <a:avLst/>
          </a:prstGeom>
        </p:spPr>
      </p:pic>
    </p:spTree>
    <p:extLst>
      <p:ext uri="{BB962C8B-B14F-4D97-AF65-F5344CB8AC3E}">
        <p14:creationId xmlns:p14="http://schemas.microsoft.com/office/powerpoint/2010/main" val="31956700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tr-TR" altLang="ko-KR" sz="3500"/>
              <a:t>Dış Ticarette Gerekli Belgeler</a:t>
            </a:r>
            <a:endParaRPr lang="ko-KR" altLang="en-US" sz="3500"/>
          </a:p>
        </p:txBody>
      </p:sp>
      <p:sp>
        <p:nvSpPr>
          <p:cNvPr id="4" name="Content Placeholder 3"/>
          <p:cNvSpPr>
            <a:spLocks noGrp="1"/>
          </p:cNvSpPr>
          <p:nvPr>
            <p:ph idx="1"/>
          </p:nvPr>
        </p:nvSpPr>
        <p:spPr>
          <a:xfrm>
            <a:off x="179512" y="1700808"/>
            <a:ext cx="4248471" cy="5112568"/>
          </a:xfrm>
        </p:spPr>
        <p:txBody>
          <a:bodyPr anchor="ctr">
            <a:normAutofit/>
          </a:bodyPr>
          <a:lstStyle/>
          <a:p>
            <a:pPr marL="0" indent="0">
              <a:buNone/>
            </a:pPr>
            <a:r>
              <a:rPr lang="tr-TR" altLang="ko-KR" sz="1800" dirty="0">
                <a:latin typeface="Arial" pitchFamily="34" charset="0"/>
                <a:cs typeface="Arial" pitchFamily="34" charset="0"/>
              </a:rPr>
              <a:t>Dış ticaret işlemlerinde kullanılan belgelerin belirli bir sistematik içerisinde, anlaşılır bir şekilde açıklanabilmesi için bu belgeler 5 ayrı grupta incelenir. Bunlar; </a:t>
            </a:r>
          </a:p>
          <a:p>
            <a:pPr marL="0" indent="0">
              <a:buNone/>
            </a:pPr>
            <a:endParaRPr lang="tr-TR" altLang="ko-KR" sz="1800" dirty="0">
              <a:latin typeface="Arial" pitchFamily="34" charset="0"/>
              <a:cs typeface="Arial" pitchFamily="34" charset="0"/>
            </a:endParaRPr>
          </a:p>
          <a:p>
            <a:pPr marL="0" indent="0">
              <a:buNone/>
            </a:pPr>
            <a:r>
              <a:rPr lang="tr-TR" altLang="ko-KR" sz="1800" dirty="0">
                <a:latin typeface="Arial" pitchFamily="34" charset="0"/>
                <a:cs typeface="Arial" pitchFamily="34" charset="0"/>
              </a:rPr>
              <a:t>1. Ticari Belgeler (Commercial </a:t>
            </a:r>
            <a:r>
              <a:rPr lang="tr-TR" altLang="ko-KR" sz="1800" dirty="0" err="1">
                <a:latin typeface="Arial" pitchFamily="34" charset="0"/>
                <a:cs typeface="Arial" pitchFamily="34" charset="0"/>
              </a:rPr>
              <a:t>Documents</a:t>
            </a:r>
            <a:r>
              <a:rPr lang="tr-TR" altLang="ko-KR" sz="1800" dirty="0">
                <a:latin typeface="Arial" pitchFamily="34" charset="0"/>
                <a:cs typeface="Arial" pitchFamily="34" charset="0"/>
              </a:rPr>
              <a:t>) : Faturalar, çeki listesi, koli listesi, imalatçı analiz belgesi, kontrol-gözetim belgesi, gemi ölçü raporu. </a:t>
            </a:r>
          </a:p>
          <a:p>
            <a:pPr marL="0" indent="0">
              <a:buNone/>
            </a:pPr>
            <a:endParaRPr lang="tr-TR" altLang="ko-KR" sz="1800" dirty="0">
              <a:latin typeface="Arial" pitchFamily="34" charset="0"/>
              <a:cs typeface="Arial" pitchFamily="34" charset="0"/>
            </a:endParaRPr>
          </a:p>
          <a:p>
            <a:pPr marL="0" indent="0">
              <a:buNone/>
            </a:pPr>
            <a:r>
              <a:rPr lang="tr-TR" altLang="ko-KR" sz="1800" dirty="0">
                <a:latin typeface="Arial" pitchFamily="34" charset="0"/>
                <a:cs typeface="Arial" pitchFamily="34" charset="0"/>
              </a:rPr>
              <a:t>2. Resmi Belgeler (</a:t>
            </a:r>
            <a:r>
              <a:rPr lang="tr-TR" altLang="ko-KR" sz="1800" dirty="0" err="1">
                <a:latin typeface="Arial" pitchFamily="34" charset="0"/>
                <a:cs typeface="Arial" pitchFamily="34" charset="0"/>
              </a:rPr>
              <a:t>Official</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Documents</a:t>
            </a:r>
            <a:r>
              <a:rPr lang="tr-TR" altLang="ko-KR" sz="1800" dirty="0">
                <a:latin typeface="Arial" pitchFamily="34" charset="0"/>
                <a:cs typeface="Arial" pitchFamily="34" charset="0"/>
              </a:rPr>
              <a:t>): Dolaşım belgeleri, menşe şahadetnamesi, kontrol belgeleri, konsolosluk faturası, uygunluk belgesi, sağlık sertifikası, veteriner sertifikası, helal belgesi, koşer belgesi, radyasyon belgesi, boykot/kara liste sertifikası,</a:t>
            </a:r>
          </a:p>
        </p:txBody>
      </p:sp>
      <p:pic>
        <p:nvPicPr>
          <p:cNvPr id="6" name="Picture 5" descr="Kağıt şefleri">
            <a:extLst>
              <a:ext uri="{FF2B5EF4-FFF2-40B4-BE49-F238E27FC236}">
                <a16:creationId xmlns:a16="http://schemas.microsoft.com/office/drawing/2014/main" id="{49681A38-50C1-D73B-408E-BEF19C0A3EE2}"/>
              </a:ext>
            </a:extLst>
          </p:cNvPr>
          <p:cNvPicPr>
            <a:picLocks noChangeAspect="1"/>
          </p:cNvPicPr>
          <p:nvPr/>
        </p:nvPicPr>
        <p:blipFill>
          <a:blip r:embed="rId2"/>
          <a:srcRect l="37257" r="18193" b="-2"/>
          <a:stretch/>
        </p:blipFill>
        <p:spPr>
          <a:xfrm>
            <a:off x="4572000" y="1"/>
            <a:ext cx="4577118" cy="6858000"/>
          </a:xfrm>
          <a:prstGeom prst="rect">
            <a:avLst/>
          </a:prstGeom>
        </p:spPr>
      </p:pic>
    </p:spTree>
    <p:extLst>
      <p:ext uri="{BB962C8B-B14F-4D97-AF65-F5344CB8AC3E}">
        <p14:creationId xmlns:p14="http://schemas.microsoft.com/office/powerpoint/2010/main" val="2111895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21D5F7-7CFD-EA2E-4FCE-B92F0233257F}"/>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2701C373-E8C4-D066-D182-75664661DC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6114DD7-635B-D12B-2662-3822BF5F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4C4F9E-6862-C17B-3DFB-8C01A3705C77}"/>
              </a:ext>
            </a:extLst>
          </p:cNvPr>
          <p:cNvSpPr>
            <a:spLocks noGrp="1"/>
          </p:cNvSpPr>
          <p:nvPr>
            <p:ph type="title"/>
          </p:nvPr>
        </p:nvSpPr>
        <p:spPr>
          <a:xfrm>
            <a:off x="571352" y="350196"/>
            <a:ext cx="3485178" cy="1624520"/>
          </a:xfrm>
        </p:spPr>
        <p:txBody>
          <a:bodyPr anchor="ctr">
            <a:normAutofit/>
          </a:bodyPr>
          <a:lstStyle/>
          <a:p>
            <a:r>
              <a:rPr lang="tr-TR" altLang="ko-KR" sz="3500"/>
              <a:t>Dış Ticarette Gerekli Belgeler</a:t>
            </a:r>
            <a:endParaRPr lang="ko-KR" altLang="en-US" sz="3500"/>
          </a:p>
        </p:txBody>
      </p:sp>
      <p:sp>
        <p:nvSpPr>
          <p:cNvPr id="4" name="Content Placeholder 3">
            <a:extLst>
              <a:ext uri="{FF2B5EF4-FFF2-40B4-BE49-F238E27FC236}">
                <a16:creationId xmlns:a16="http://schemas.microsoft.com/office/drawing/2014/main" id="{41DE356B-F258-7B76-8FB1-700B2219B6CD}"/>
              </a:ext>
            </a:extLst>
          </p:cNvPr>
          <p:cNvSpPr>
            <a:spLocks noGrp="1"/>
          </p:cNvSpPr>
          <p:nvPr>
            <p:ph idx="1"/>
          </p:nvPr>
        </p:nvSpPr>
        <p:spPr>
          <a:xfrm>
            <a:off x="179512" y="1700808"/>
            <a:ext cx="4248471" cy="5112568"/>
          </a:xfrm>
        </p:spPr>
        <p:txBody>
          <a:bodyPr anchor="ctr">
            <a:normAutofit/>
          </a:bodyPr>
          <a:lstStyle/>
          <a:p>
            <a:pPr marL="0" indent="0">
              <a:buNone/>
            </a:pPr>
            <a:r>
              <a:rPr lang="tr-TR" altLang="ko-KR" sz="1800" dirty="0">
                <a:latin typeface="Arial" pitchFamily="34" charset="0"/>
                <a:cs typeface="Arial" pitchFamily="34" charset="0"/>
              </a:rPr>
              <a:t>3. Taşıma Belgeleri (Transport </a:t>
            </a:r>
            <a:r>
              <a:rPr lang="tr-TR" altLang="ko-KR" sz="1800" dirty="0" err="1">
                <a:latin typeface="Arial" pitchFamily="34" charset="0"/>
                <a:cs typeface="Arial" pitchFamily="34" charset="0"/>
              </a:rPr>
              <a:t>Documents</a:t>
            </a:r>
            <a:r>
              <a:rPr lang="tr-TR" altLang="ko-KR" sz="1800" dirty="0">
                <a:latin typeface="Arial" pitchFamily="34" charset="0"/>
                <a:cs typeface="Arial" pitchFamily="34" charset="0"/>
              </a:rPr>
              <a:t>): Deniz konşimentosu, Özellikli konşimentolar, diğer konşimentolar. </a:t>
            </a:r>
          </a:p>
          <a:p>
            <a:pPr marL="0" indent="0">
              <a:buNone/>
            </a:pPr>
            <a:endParaRPr lang="tr-TR" altLang="ko-KR" sz="1800" dirty="0">
              <a:latin typeface="Arial" pitchFamily="34" charset="0"/>
              <a:cs typeface="Arial" pitchFamily="34" charset="0"/>
            </a:endParaRPr>
          </a:p>
          <a:p>
            <a:pPr marL="0" indent="0">
              <a:buNone/>
            </a:pPr>
            <a:r>
              <a:rPr lang="tr-TR" altLang="ko-KR" sz="1800" dirty="0">
                <a:latin typeface="Arial" pitchFamily="34" charset="0"/>
                <a:cs typeface="Arial" pitchFamily="34" charset="0"/>
              </a:rPr>
              <a:t>4. Sigorta Belgeleri (</a:t>
            </a:r>
            <a:r>
              <a:rPr lang="tr-TR" altLang="ko-KR" sz="1800" dirty="0" err="1">
                <a:latin typeface="Arial" pitchFamily="34" charset="0"/>
                <a:cs typeface="Arial" pitchFamily="34" charset="0"/>
              </a:rPr>
              <a:t>Insurance</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Documents</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Flotan</a:t>
            </a:r>
            <a:r>
              <a:rPr lang="tr-TR" altLang="ko-KR" sz="1800" dirty="0">
                <a:latin typeface="Arial" pitchFamily="34" charset="0"/>
                <a:cs typeface="Arial" pitchFamily="34" charset="0"/>
              </a:rPr>
              <a:t> (geçici) sigorta poliçesi, sigorta mektubu, sigorta poliçesi, sigorta sertifikası.</a:t>
            </a:r>
          </a:p>
          <a:p>
            <a:pPr marL="0" indent="0">
              <a:buNone/>
            </a:pPr>
            <a:endParaRPr lang="tr-TR" altLang="ko-KR" sz="1800" dirty="0">
              <a:latin typeface="Arial" pitchFamily="34" charset="0"/>
              <a:cs typeface="Arial" pitchFamily="34" charset="0"/>
            </a:endParaRPr>
          </a:p>
          <a:p>
            <a:pPr marL="0" indent="0">
              <a:buNone/>
            </a:pPr>
            <a:r>
              <a:rPr lang="tr-TR" altLang="ko-KR" sz="1800" dirty="0">
                <a:latin typeface="Arial" pitchFamily="34" charset="0"/>
                <a:cs typeface="Arial" pitchFamily="34" charset="0"/>
              </a:rPr>
              <a:t>5.Finansman Belgeleri (Financial </a:t>
            </a:r>
            <a:r>
              <a:rPr lang="tr-TR" altLang="ko-KR" sz="1800" dirty="0" err="1">
                <a:latin typeface="Arial" pitchFamily="34" charset="0"/>
                <a:cs typeface="Arial" pitchFamily="34" charset="0"/>
              </a:rPr>
              <a:t>Documents</a:t>
            </a:r>
            <a:r>
              <a:rPr lang="tr-TR" altLang="ko-KR" sz="1800" dirty="0">
                <a:latin typeface="Arial" pitchFamily="34" charset="0"/>
                <a:cs typeface="Arial" pitchFamily="34" charset="0"/>
              </a:rPr>
              <a:t>): Poliçe, bono, rehin senedi, antrepo makbuzu, teslim emri, kontrol ve numune alma yetki belgesi. </a:t>
            </a:r>
          </a:p>
        </p:txBody>
      </p:sp>
      <p:pic>
        <p:nvPicPr>
          <p:cNvPr id="6" name="Picture 5" descr="Kağıt şefleri">
            <a:extLst>
              <a:ext uri="{FF2B5EF4-FFF2-40B4-BE49-F238E27FC236}">
                <a16:creationId xmlns:a16="http://schemas.microsoft.com/office/drawing/2014/main" id="{BB251323-2011-6EA3-E5B4-2E791D109347}"/>
              </a:ext>
            </a:extLst>
          </p:cNvPr>
          <p:cNvPicPr>
            <a:picLocks noChangeAspect="1"/>
          </p:cNvPicPr>
          <p:nvPr/>
        </p:nvPicPr>
        <p:blipFill>
          <a:blip r:embed="rId2"/>
          <a:srcRect l="37257" r="18193" b="-2"/>
          <a:stretch/>
        </p:blipFill>
        <p:spPr>
          <a:xfrm>
            <a:off x="4572000" y="1"/>
            <a:ext cx="4577118" cy="6858000"/>
          </a:xfrm>
          <a:prstGeom prst="rect">
            <a:avLst/>
          </a:prstGeom>
        </p:spPr>
      </p:pic>
    </p:spTree>
    <p:extLst>
      <p:ext uri="{BB962C8B-B14F-4D97-AF65-F5344CB8AC3E}">
        <p14:creationId xmlns:p14="http://schemas.microsoft.com/office/powerpoint/2010/main" val="1009694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184805"/>
            <a:ext cx="7886700" cy="1505883"/>
          </a:xfrm>
        </p:spPr>
        <p:txBody>
          <a:bodyPr vert="horz" lIns="91440" tIns="45720" rIns="91440" bIns="45720" rtlCol="0" anchor="ctr">
            <a:normAutofit/>
          </a:bodyPr>
          <a:lstStyle/>
          <a:p>
            <a:pPr defTabSz="914400"/>
            <a:r>
              <a:rPr lang="en-US" altLang="ko-KR" sz="3200" kern="1200" dirty="0" err="1">
                <a:solidFill>
                  <a:schemeClr val="tx1"/>
                </a:solidFill>
                <a:latin typeface="+mj-lt"/>
                <a:ea typeface="+mj-ea"/>
                <a:cs typeface="+mj-cs"/>
              </a:rPr>
              <a:t>Uluslararası</a:t>
            </a:r>
            <a:r>
              <a:rPr lang="en-US" altLang="ko-KR" sz="3200" kern="1200" dirty="0">
                <a:solidFill>
                  <a:schemeClr val="tx1"/>
                </a:solidFill>
                <a:latin typeface="+mj-lt"/>
                <a:ea typeface="+mj-ea"/>
                <a:cs typeface="+mj-cs"/>
              </a:rPr>
              <a:t> </a:t>
            </a:r>
            <a:r>
              <a:rPr lang="en-US" altLang="ko-KR" sz="3200" kern="1200" dirty="0" err="1">
                <a:solidFill>
                  <a:schemeClr val="tx1"/>
                </a:solidFill>
                <a:latin typeface="+mj-lt"/>
                <a:ea typeface="+mj-ea"/>
                <a:cs typeface="+mj-cs"/>
              </a:rPr>
              <a:t>Pazarlara</a:t>
            </a:r>
            <a:r>
              <a:rPr lang="en-US" altLang="ko-KR" sz="3200" kern="1200" dirty="0">
                <a:solidFill>
                  <a:schemeClr val="tx1"/>
                </a:solidFill>
                <a:latin typeface="+mj-lt"/>
                <a:ea typeface="+mj-ea"/>
                <a:cs typeface="+mj-cs"/>
              </a:rPr>
              <a:t> Giriş</a:t>
            </a:r>
          </a:p>
        </p:txBody>
      </p:sp>
      <p:pic>
        <p:nvPicPr>
          <p:cNvPr id="4" name="Resim 3">
            <a:extLst>
              <a:ext uri="{FF2B5EF4-FFF2-40B4-BE49-F238E27FC236}">
                <a16:creationId xmlns:a16="http://schemas.microsoft.com/office/drawing/2014/main" id="{D2351E1F-B7D6-242E-EECA-0DE0ADD980C7}"/>
              </a:ext>
            </a:extLst>
          </p:cNvPr>
          <p:cNvPicPr>
            <a:picLocks noChangeAspect="1"/>
          </p:cNvPicPr>
          <p:nvPr/>
        </p:nvPicPr>
        <p:blipFill>
          <a:blip r:embed="rId2"/>
          <a:stretch>
            <a:fillRect/>
          </a:stretch>
        </p:blipFill>
        <p:spPr>
          <a:xfrm>
            <a:off x="93174" y="522231"/>
            <a:ext cx="9048304" cy="5813537"/>
          </a:xfrm>
          <a:prstGeom prst="rect">
            <a:avLst/>
          </a:prstGeom>
        </p:spPr>
      </p:pic>
    </p:spTree>
    <p:extLst>
      <p:ext uri="{BB962C8B-B14F-4D97-AF65-F5344CB8AC3E}">
        <p14:creationId xmlns:p14="http://schemas.microsoft.com/office/powerpoint/2010/main" val="168878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tr-TR" altLang="ko-KR" sz="3500"/>
              <a:t>Uluslararası Pazarlara Giriş</a:t>
            </a:r>
            <a:endParaRPr lang="ko-KR" altLang="en-US" sz="3500"/>
          </a:p>
        </p:txBody>
      </p:sp>
      <p:sp>
        <p:nvSpPr>
          <p:cNvPr id="4" name="Content Placeholder 3"/>
          <p:cNvSpPr>
            <a:spLocks noGrp="1"/>
          </p:cNvSpPr>
          <p:nvPr>
            <p:ph idx="1"/>
          </p:nvPr>
        </p:nvSpPr>
        <p:spPr>
          <a:xfrm>
            <a:off x="571351" y="2743200"/>
            <a:ext cx="3485179" cy="3613149"/>
          </a:xfrm>
        </p:spPr>
        <p:txBody>
          <a:bodyPr anchor="ctr">
            <a:normAutofit/>
          </a:bodyPr>
          <a:lstStyle/>
          <a:p>
            <a:pPr marL="0" indent="0">
              <a:buNone/>
            </a:pPr>
            <a:r>
              <a:rPr lang="tr-TR" altLang="ko-KR" sz="2400" dirty="0">
                <a:latin typeface="Arial" pitchFamily="34" charset="0"/>
                <a:cs typeface="Arial" pitchFamily="34" charset="0"/>
              </a:rPr>
              <a:t>1. İhracat</a:t>
            </a:r>
          </a:p>
          <a:p>
            <a:pPr marL="0" indent="0">
              <a:buNone/>
            </a:pPr>
            <a:r>
              <a:rPr lang="tr-TR" altLang="ko-KR" sz="2400" dirty="0">
                <a:latin typeface="Arial" pitchFamily="34" charset="0"/>
                <a:cs typeface="Arial" pitchFamily="34" charset="0"/>
              </a:rPr>
              <a:t>– Dolaylı ihracat</a:t>
            </a:r>
          </a:p>
          <a:p>
            <a:pPr marL="0" indent="0">
              <a:buNone/>
            </a:pPr>
            <a:r>
              <a:rPr lang="tr-TR" altLang="ko-KR" sz="2400" dirty="0">
                <a:latin typeface="Arial" pitchFamily="34" charset="0"/>
                <a:cs typeface="Arial" pitchFamily="34" charset="0"/>
              </a:rPr>
              <a:t>– Dolaysız ihracat</a:t>
            </a:r>
          </a:p>
          <a:p>
            <a:pPr marL="0" indent="0">
              <a:buNone/>
            </a:pPr>
            <a:r>
              <a:rPr lang="tr-TR" altLang="ko-KR" sz="2400" dirty="0">
                <a:latin typeface="Arial" pitchFamily="34" charset="0"/>
                <a:cs typeface="Arial" pitchFamily="34" charset="0"/>
              </a:rPr>
              <a:t>2. Lisans verme</a:t>
            </a:r>
          </a:p>
          <a:p>
            <a:pPr marL="0" indent="0">
              <a:buNone/>
            </a:pPr>
            <a:r>
              <a:rPr lang="tr-TR" altLang="ko-KR" sz="2400" dirty="0">
                <a:latin typeface="Arial" pitchFamily="34" charset="0"/>
                <a:cs typeface="Arial" pitchFamily="34" charset="0"/>
              </a:rPr>
              <a:t>3. Ortak girişimde bulunma</a:t>
            </a:r>
          </a:p>
          <a:p>
            <a:pPr marL="0" indent="0">
              <a:buNone/>
            </a:pPr>
            <a:r>
              <a:rPr lang="tr-TR" altLang="ko-KR" sz="2400" dirty="0">
                <a:latin typeface="Arial" pitchFamily="34" charset="0"/>
                <a:cs typeface="Arial" pitchFamily="34" charset="0"/>
              </a:rPr>
              <a:t>4. Doğrudan dış ülkelerde yatırım yapma</a:t>
            </a:r>
          </a:p>
        </p:txBody>
      </p:sp>
      <p:pic>
        <p:nvPicPr>
          <p:cNvPr id="6" name="Picture 5" descr="Forklift, Bahçe sırasında bir kabı">
            <a:extLst>
              <a:ext uri="{FF2B5EF4-FFF2-40B4-BE49-F238E27FC236}">
                <a16:creationId xmlns:a16="http://schemas.microsoft.com/office/drawing/2014/main" id="{20CDF16F-4FE6-5A90-C1A2-E8AF5B6C3767}"/>
              </a:ext>
            </a:extLst>
          </p:cNvPr>
          <p:cNvPicPr>
            <a:picLocks noChangeAspect="1"/>
          </p:cNvPicPr>
          <p:nvPr/>
        </p:nvPicPr>
        <p:blipFill>
          <a:blip r:embed="rId2"/>
          <a:srcRect l="18578" r="36871" b="-2"/>
          <a:stretch/>
        </p:blipFill>
        <p:spPr>
          <a:xfrm>
            <a:off x="4572000" y="1"/>
            <a:ext cx="4577118" cy="6858000"/>
          </a:xfrm>
          <a:prstGeom prst="rect">
            <a:avLst/>
          </a:prstGeom>
        </p:spPr>
      </p:pic>
    </p:spTree>
    <p:extLst>
      <p:ext uri="{BB962C8B-B14F-4D97-AF65-F5344CB8AC3E}">
        <p14:creationId xmlns:p14="http://schemas.microsoft.com/office/powerpoint/2010/main" val="3083034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DA41600-D797-C8A0-24D8-1536DC15136A}"/>
              </a:ext>
            </a:extLst>
          </p:cNvPr>
          <p:cNvPicPr>
            <a:picLocks noChangeAspect="1"/>
          </p:cNvPicPr>
          <p:nvPr/>
        </p:nvPicPr>
        <p:blipFill>
          <a:blip r:embed="rId2"/>
          <a:srcRect l="23806" r="17028"/>
          <a:stretch/>
        </p:blipFill>
        <p:spPr>
          <a:xfrm>
            <a:off x="20" y="-2"/>
            <a:ext cx="4057627" cy="6858002"/>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86487" y="405685"/>
            <a:ext cx="4098726" cy="1559301"/>
          </a:xfrm>
        </p:spPr>
        <p:txBody>
          <a:bodyPr>
            <a:normAutofit/>
          </a:bodyPr>
          <a:lstStyle/>
          <a:p>
            <a:r>
              <a:rPr lang="tr-TR" altLang="ko-KR" sz="3500"/>
              <a:t>Uluslararası Pazarlara Giriş</a:t>
            </a:r>
            <a:endParaRPr lang="ko-KR" altLang="en-US" sz="3500"/>
          </a:p>
        </p:txBody>
      </p:sp>
      <p:sp>
        <p:nvSpPr>
          <p:cNvPr id="4" name="Content Placeholder 3"/>
          <p:cNvSpPr>
            <a:spLocks noGrp="1"/>
          </p:cNvSpPr>
          <p:nvPr>
            <p:ph idx="1"/>
          </p:nvPr>
        </p:nvSpPr>
        <p:spPr>
          <a:xfrm>
            <a:off x="4586487" y="1916832"/>
            <a:ext cx="4557493" cy="4752528"/>
          </a:xfrm>
        </p:spPr>
        <p:txBody>
          <a:bodyPr anchor="ctr">
            <a:normAutofit fontScale="92500" lnSpcReduction="10000"/>
          </a:bodyPr>
          <a:lstStyle/>
          <a:p>
            <a:pPr marL="0" indent="0">
              <a:buNone/>
            </a:pPr>
            <a:r>
              <a:rPr lang="tr-TR" altLang="ko-KR" sz="2000" dirty="0">
                <a:latin typeface="Arial" pitchFamily="34" charset="0"/>
                <a:cs typeface="Arial" pitchFamily="34" charset="0"/>
              </a:rPr>
              <a:t>Yurt dışındaki işletmeye lisans veren (lisansör) mağaza bir üretim sürecini, markayı, patenti veya teknik bilgiyi belirli bir bedel karşılığı sağlar. Lisansı satın alan mağaza (lisansiye) böylelikle bir üretim tekniğini ya da tanınmış bir markayı araştırma geliştirme masraflarına katlanmaksızın elde etmiş olur. </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Lisans verme yoluyla üretim faaliyetlerine başlamanın lisansı veren mağaza için bazı avantaj ve dezavantajları vardır. Avantajlarının başında; dış pazarlara düşük maliyetle girebilmesidir. Bu yöntemle dış pazarlara girmek için fazla çaba gerekmez. En büyük dezavantajı, lisansı alan mağazanın gelecekte rakip olmasıdır. </a:t>
            </a:r>
          </a:p>
        </p:txBody>
      </p:sp>
    </p:spTree>
    <p:extLst>
      <p:ext uri="{BB962C8B-B14F-4D97-AF65-F5344CB8AC3E}">
        <p14:creationId xmlns:p14="http://schemas.microsoft.com/office/powerpoint/2010/main" val="984169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tr-TR" altLang="ko-KR">
                <a:solidFill>
                  <a:srgbClr val="FFFFFF"/>
                </a:solidFill>
              </a:rPr>
              <a:t>Uluslararası Pazarlara Giriş</a:t>
            </a:r>
            <a:endParaRPr lang="ko-KR" altLang="en-US">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3335481" y="591344"/>
            <a:ext cx="5179868" cy="5585619"/>
          </a:xfrm>
        </p:spPr>
        <p:txBody>
          <a:bodyPr anchor="ctr">
            <a:normAutofit/>
          </a:bodyPr>
          <a:lstStyle/>
          <a:p>
            <a:pPr marL="0" indent="0">
              <a:buNone/>
            </a:pPr>
            <a:r>
              <a:rPr lang="tr-TR" altLang="ko-KR" dirty="0">
                <a:latin typeface="Arial" pitchFamily="34" charset="0"/>
                <a:cs typeface="Arial" pitchFamily="34" charset="0"/>
              </a:rPr>
              <a:t>Lisanslama, bir şirketin başka bir şirketin ürünlerini belirli koşullar altında ve belirli bir ödeme karşılığında üretmesine izin verdiği iki şirket arasındaki bir sözleşme veya anlaşma olarak tanımlanabilir.</a:t>
            </a:r>
          </a:p>
          <a:p>
            <a:pPr marL="0" indent="0">
              <a:buNone/>
            </a:pPr>
            <a:endParaRPr lang="tr-TR" altLang="ko-KR" dirty="0">
              <a:latin typeface="Arial" pitchFamily="34" charset="0"/>
              <a:cs typeface="Arial" pitchFamily="34" charset="0"/>
            </a:endParaRPr>
          </a:p>
          <a:p>
            <a:pPr marL="0" indent="0">
              <a:buNone/>
            </a:pPr>
            <a:r>
              <a:rPr lang="tr-TR" altLang="ko-KR" dirty="0">
                <a:latin typeface="Arial" pitchFamily="34" charset="0"/>
                <a:cs typeface="Arial" pitchFamily="34" charset="0"/>
              </a:rPr>
              <a:t>Lisansın diğer bir tanımı, iki şirket arasında, bir şirketin sahibinin, diğer şirketin malını önceden belirlenmiş belirli parametreler altında kullanmasına izin verdiği bir anlaşma veya sözleşme olarak ifade edilebilir. Özellikler, gayrimenkul mülkiyeti, kişisel mülkler veya ticari markalar, patentler ve telif hakları gibi fikri mülkiyetler olabilir.</a:t>
            </a:r>
          </a:p>
        </p:txBody>
      </p:sp>
    </p:spTree>
    <p:extLst>
      <p:ext uri="{BB962C8B-B14F-4D97-AF65-F5344CB8AC3E}">
        <p14:creationId xmlns:p14="http://schemas.microsoft.com/office/powerpoint/2010/main" val="3021792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3200" b="1" dirty="0">
                <a:solidFill>
                  <a:schemeClr val="tx1">
                    <a:lumMod val="75000"/>
                    <a:lumOff val="25000"/>
                  </a:schemeClr>
                </a:solidFill>
              </a:rPr>
              <a:t>Lisanslama</a:t>
            </a:r>
            <a:endParaRPr lang="ko-KR" altLang="en-US" sz="3200" b="1" dirty="0">
              <a:solidFill>
                <a:schemeClr val="tx1">
                  <a:lumMod val="75000"/>
                  <a:lumOff val="25000"/>
                </a:schemeClr>
              </a:solidFill>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124743"/>
            <a:ext cx="4464496" cy="2511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296" y="764704"/>
            <a:ext cx="4050704" cy="5063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4045221"/>
            <a:ext cx="4642883" cy="240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647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591344"/>
            <a:ext cx="2400300" cy="5585619"/>
          </a:xfrm>
        </p:spPr>
        <p:txBody>
          <a:bodyPr>
            <a:normAutofit/>
          </a:bodyPr>
          <a:lstStyle/>
          <a:p>
            <a:r>
              <a:rPr lang="tr-TR" altLang="ko-KR" dirty="0">
                <a:solidFill>
                  <a:srgbClr val="FFFFFF"/>
                </a:solidFill>
              </a:rPr>
              <a:t>Franchising</a:t>
            </a:r>
            <a:endParaRPr lang="ko-KR" altLang="en-US"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3335481" y="591344"/>
            <a:ext cx="5179868" cy="5585619"/>
          </a:xfrm>
        </p:spPr>
        <p:txBody>
          <a:bodyPr anchor="ctr">
            <a:normAutofit/>
          </a:bodyPr>
          <a:lstStyle/>
          <a:p>
            <a:pPr marL="0" indent="0">
              <a:buNone/>
            </a:pPr>
            <a:r>
              <a:rPr lang="tr-TR" altLang="ko-KR" dirty="0">
                <a:latin typeface="Arial" pitchFamily="34" charset="0"/>
                <a:cs typeface="Arial" pitchFamily="34" charset="0"/>
              </a:rPr>
              <a:t> Lisans anlaşmalarından çok az farklı olan ve dış pazarlara girmek için kullanılan bir başka yöntem ise, ‘</a:t>
            </a:r>
            <a:r>
              <a:rPr lang="tr-TR" altLang="ko-KR" dirty="0" err="1">
                <a:latin typeface="Arial" pitchFamily="34" charset="0"/>
                <a:cs typeface="Arial" pitchFamily="34" charset="0"/>
              </a:rPr>
              <a:t>franchising</a:t>
            </a:r>
            <a:r>
              <a:rPr lang="tr-TR" altLang="ko-KR" dirty="0">
                <a:latin typeface="Arial" pitchFamily="34" charset="0"/>
                <a:cs typeface="Arial" pitchFamily="34" charset="0"/>
              </a:rPr>
              <a:t>’ imtiyazlı lisans anlaşmasıdır. Franchising bir pazarlama ya da dağıtım kanalı şekli olarak ana işletmeden bir diğer işletmeye belirli ayrıcalıkların belirli bir zaman dilimi içinde ve belirli bir iş kolunda kullanım hakkının verilmesidir. Franchising sisteminde ana mağaza marka adını ve gerekli temel malzemeleri sağlar, eğitimi verir, mal veya hizmet için kalite garantisi alır.</a:t>
            </a:r>
          </a:p>
        </p:txBody>
      </p:sp>
    </p:spTree>
    <p:extLst>
      <p:ext uri="{BB962C8B-B14F-4D97-AF65-F5344CB8AC3E}">
        <p14:creationId xmlns:p14="http://schemas.microsoft.com/office/powerpoint/2010/main" val="3295148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9" name="Rectangle 1024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1" name="Rectangle 1025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3" name="Rectangle 1025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5" name="Freeform: Shape 1025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495030" y="2767106"/>
            <a:ext cx="2160621" cy="3071906"/>
          </a:xfrm>
        </p:spPr>
        <p:txBody>
          <a:bodyPr vert="horz" lIns="91440" tIns="45720" rIns="91440" bIns="45720" rtlCol="0" anchor="t">
            <a:normAutofit/>
          </a:bodyPr>
          <a:lstStyle/>
          <a:p>
            <a:pPr defTabSz="914400"/>
            <a:r>
              <a:rPr lang="tr-TR" altLang="ko-KR" sz="3200" dirty="0">
                <a:solidFill>
                  <a:srgbClr val="FFFFFF"/>
                </a:solidFill>
              </a:rPr>
              <a:t>Franchising</a:t>
            </a:r>
            <a:endParaRPr lang="en-US" altLang="ko-KR" sz="3200" kern="1200" dirty="0">
              <a:solidFill>
                <a:srgbClr val="FFFFFF"/>
              </a:solidFill>
              <a:latin typeface="+mj-lt"/>
              <a:ea typeface="+mj-ea"/>
              <a:cs typeface="+mj-cs"/>
            </a:endParaRPr>
          </a:p>
        </p:txBody>
      </p:sp>
      <p:sp>
        <p:nvSpPr>
          <p:cNvPr id="4" name="Content Placeholder 3"/>
          <p:cNvSpPr>
            <a:spLocks noGrp="1"/>
          </p:cNvSpPr>
          <p:nvPr>
            <p:ph idx="1"/>
          </p:nvPr>
        </p:nvSpPr>
        <p:spPr>
          <a:xfrm>
            <a:off x="495031" y="806824"/>
            <a:ext cx="2189804" cy="1494117"/>
          </a:xfrm>
        </p:spPr>
        <p:txBody>
          <a:bodyPr vert="horz" lIns="91440" tIns="45720" rIns="91440" bIns="45720" rtlCol="0" anchor="b">
            <a:normAutofit/>
          </a:bodyPr>
          <a:lstStyle/>
          <a:p>
            <a:pPr marL="0" indent="0" defTabSz="914400">
              <a:spcBef>
                <a:spcPts val="1000"/>
              </a:spcBef>
              <a:buNone/>
            </a:pPr>
            <a:r>
              <a:rPr lang="en-US" altLang="ko-KR" sz="1700" kern="1200" dirty="0">
                <a:solidFill>
                  <a:srgbClr val="FFFFFF"/>
                </a:solidFill>
                <a:latin typeface="+mn-lt"/>
                <a:ea typeface="+mn-ea"/>
                <a:cs typeface="+mn-cs"/>
              </a:rPr>
              <a:t>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76821" y="1417081"/>
            <a:ext cx="5419311" cy="402383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93552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C341D0-34EE-79E9-B9CE-D5932B66951F}"/>
            </a:ext>
          </a:extLst>
        </p:cNvPr>
        <p:cNvGrpSpPr/>
        <p:nvPr/>
      </p:nvGrpSpPr>
      <p:grpSpPr>
        <a:xfrm>
          <a:off x="0" y="0"/>
          <a:ext cx="0" cy="0"/>
          <a:chOff x="0" y="0"/>
          <a:chExt cx="0" cy="0"/>
        </a:xfrm>
      </p:grpSpPr>
      <p:sp useBgFill="1">
        <p:nvSpPr>
          <p:cNvPr id="10260" name="Rectangle 10259">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2" name="Rectangle 10261">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4" name="Rectangle 10263">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6" name="Rectangle 10265">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7E333B-29A2-E881-E880-0982522769B5}"/>
              </a:ext>
            </a:extLst>
          </p:cNvPr>
          <p:cNvSpPr>
            <a:spLocks noGrp="1"/>
          </p:cNvSpPr>
          <p:nvPr>
            <p:ph type="title"/>
          </p:nvPr>
        </p:nvSpPr>
        <p:spPr>
          <a:xfrm>
            <a:off x="524785" y="5490971"/>
            <a:ext cx="5221554" cy="1159200"/>
          </a:xfrm>
        </p:spPr>
        <p:txBody>
          <a:bodyPr vert="horz" lIns="91440" tIns="45720" rIns="91440" bIns="45720" rtlCol="0" anchor="ctr">
            <a:normAutofit/>
          </a:bodyPr>
          <a:lstStyle/>
          <a:p>
            <a:pPr defTabSz="914400"/>
            <a:r>
              <a:rPr lang="en-US" altLang="ko-KR" sz="3500" kern="1200">
                <a:solidFill>
                  <a:srgbClr val="FFFFFF"/>
                </a:solidFill>
                <a:latin typeface="+mj-lt"/>
                <a:ea typeface="+mj-ea"/>
                <a:cs typeface="+mj-cs"/>
              </a:rPr>
              <a:t>Franchising</a:t>
            </a:r>
          </a:p>
        </p:txBody>
      </p:sp>
      <p:sp>
        <p:nvSpPr>
          <p:cNvPr id="4" name="Content Placeholder 3">
            <a:extLst>
              <a:ext uri="{FF2B5EF4-FFF2-40B4-BE49-F238E27FC236}">
                <a16:creationId xmlns:a16="http://schemas.microsoft.com/office/drawing/2014/main" id="{5F69EA00-7000-FAAC-B192-35E4FC92E764}"/>
              </a:ext>
            </a:extLst>
          </p:cNvPr>
          <p:cNvSpPr>
            <a:spLocks noGrp="1"/>
          </p:cNvSpPr>
          <p:nvPr>
            <p:ph idx="1"/>
          </p:nvPr>
        </p:nvSpPr>
        <p:spPr>
          <a:xfrm>
            <a:off x="6342391" y="5633765"/>
            <a:ext cx="2556416" cy="873612"/>
          </a:xfrm>
        </p:spPr>
        <p:txBody>
          <a:bodyPr vert="horz" lIns="91440" tIns="45720" rIns="91440" bIns="45720" rtlCol="0" anchor="ctr">
            <a:normAutofit/>
          </a:bodyPr>
          <a:lstStyle/>
          <a:p>
            <a:pPr marL="0" indent="0" defTabSz="914400">
              <a:spcBef>
                <a:spcPts val="1000"/>
              </a:spcBef>
              <a:buNone/>
            </a:pPr>
            <a:r>
              <a:rPr lang="en-US" altLang="ko-KR" sz="1700" kern="1200" dirty="0">
                <a:solidFill>
                  <a:srgbClr val="FFFFFF"/>
                </a:solidFill>
                <a:latin typeface="+mn-lt"/>
                <a:ea typeface="+mn-ea"/>
                <a:cs typeface="+mn-cs"/>
              </a:rPr>
              <a:t> </a:t>
            </a:r>
          </a:p>
        </p:txBody>
      </p:sp>
      <p:pic>
        <p:nvPicPr>
          <p:cNvPr id="3" name="Resim 2">
            <a:extLst>
              <a:ext uri="{FF2B5EF4-FFF2-40B4-BE49-F238E27FC236}">
                <a16:creationId xmlns:a16="http://schemas.microsoft.com/office/drawing/2014/main" id="{961DBEE3-9E7D-0ECF-8337-81FD04F0F857}"/>
              </a:ext>
            </a:extLst>
          </p:cNvPr>
          <p:cNvPicPr>
            <a:picLocks noChangeAspect="1"/>
          </p:cNvPicPr>
          <p:nvPr/>
        </p:nvPicPr>
        <p:blipFill>
          <a:blip r:embed="rId2"/>
          <a:stretch>
            <a:fillRect/>
          </a:stretch>
        </p:blipFill>
        <p:spPr>
          <a:xfrm>
            <a:off x="1271592" y="390832"/>
            <a:ext cx="6670280" cy="4519114"/>
          </a:xfrm>
          <a:prstGeom prst="rect">
            <a:avLst/>
          </a:prstGeom>
        </p:spPr>
      </p:pic>
    </p:spTree>
    <p:extLst>
      <p:ext uri="{BB962C8B-B14F-4D97-AF65-F5344CB8AC3E}">
        <p14:creationId xmlns:p14="http://schemas.microsoft.com/office/powerpoint/2010/main" val="132354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451895-94F9-D718-E6C8-68D880609A21}"/>
            </a:ext>
          </a:extLst>
        </p:cNvPr>
        <p:cNvGrpSpPr/>
        <p:nvPr/>
      </p:nvGrpSpPr>
      <p:grpSpPr>
        <a:xfrm>
          <a:off x="0" y="0"/>
          <a:ext cx="0" cy="0"/>
          <a:chOff x="0" y="0"/>
          <a:chExt cx="0" cy="0"/>
        </a:xfrm>
      </p:grpSpPr>
      <p:sp useBgFill="1">
        <p:nvSpPr>
          <p:cNvPr id="10260" name="Rectangle 10259">
            <a:extLst>
              <a:ext uri="{FF2B5EF4-FFF2-40B4-BE49-F238E27FC236}">
                <a16:creationId xmlns:a16="http://schemas.microsoft.com/office/drawing/2014/main" id="{A91D74C3-ED89-6EC7-8227-F79C9228E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2" name="Rectangle 10261">
            <a:extLst>
              <a:ext uri="{FF2B5EF4-FFF2-40B4-BE49-F238E27FC236}">
                <a16:creationId xmlns:a16="http://schemas.microsoft.com/office/drawing/2014/main" id="{5B97C992-9990-9E5F-9947-91DAF60ED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4" name="Rectangle 10263">
            <a:extLst>
              <a:ext uri="{FF2B5EF4-FFF2-40B4-BE49-F238E27FC236}">
                <a16:creationId xmlns:a16="http://schemas.microsoft.com/office/drawing/2014/main" id="{CD00A1A6-9030-D2A3-6E2B-345212F2C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6" name="Rectangle 10265">
            <a:extLst>
              <a:ext uri="{FF2B5EF4-FFF2-40B4-BE49-F238E27FC236}">
                <a16:creationId xmlns:a16="http://schemas.microsoft.com/office/drawing/2014/main" id="{A3551670-87FA-8FC0-76B8-222C2829E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49A9FC-7BD9-F8A1-E24E-A53529A73344}"/>
              </a:ext>
            </a:extLst>
          </p:cNvPr>
          <p:cNvSpPr>
            <a:spLocks noGrp="1"/>
          </p:cNvSpPr>
          <p:nvPr>
            <p:ph type="title"/>
          </p:nvPr>
        </p:nvSpPr>
        <p:spPr>
          <a:xfrm>
            <a:off x="524785" y="5490971"/>
            <a:ext cx="5221554" cy="1159200"/>
          </a:xfrm>
        </p:spPr>
        <p:txBody>
          <a:bodyPr vert="horz" lIns="91440" tIns="45720" rIns="91440" bIns="45720" rtlCol="0" anchor="ctr">
            <a:normAutofit/>
          </a:bodyPr>
          <a:lstStyle/>
          <a:p>
            <a:pPr defTabSz="914400"/>
            <a:r>
              <a:rPr lang="en-US" altLang="ko-KR" sz="3500" kern="1200">
                <a:solidFill>
                  <a:srgbClr val="FFFFFF"/>
                </a:solidFill>
                <a:latin typeface="+mj-lt"/>
                <a:ea typeface="+mj-ea"/>
                <a:cs typeface="+mj-cs"/>
              </a:rPr>
              <a:t>Franchising</a:t>
            </a:r>
          </a:p>
        </p:txBody>
      </p:sp>
      <p:sp>
        <p:nvSpPr>
          <p:cNvPr id="4" name="Content Placeholder 3">
            <a:extLst>
              <a:ext uri="{FF2B5EF4-FFF2-40B4-BE49-F238E27FC236}">
                <a16:creationId xmlns:a16="http://schemas.microsoft.com/office/drawing/2014/main" id="{8F2637BE-8702-1845-6DE9-4D6249B51ACE}"/>
              </a:ext>
            </a:extLst>
          </p:cNvPr>
          <p:cNvSpPr>
            <a:spLocks noGrp="1"/>
          </p:cNvSpPr>
          <p:nvPr>
            <p:ph idx="1"/>
          </p:nvPr>
        </p:nvSpPr>
        <p:spPr>
          <a:xfrm>
            <a:off x="6342391" y="5633765"/>
            <a:ext cx="2556416" cy="873612"/>
          </a:xfrm>
        </p:spPr>
        <p:txBody>
          <a:bodyPr vert="horz" lIns="91440" tIns="45720" rIns="91440" bIns="45720" rtlCol="0" anchor="ctr">
            <a:normAutofit/>
          </a:bodyPr>
          <a:lstStyle/>
          <a:p>
            <a:pPr marL="0" indent="0" defTabSz="914400">
              <a:spcBef>
                <a:spcPts val="1000"/>
              </a:spcBef>
              <a:buNone/>
            </a:pPr>
            <a:r>
              <a:rPr lang="en-US" altLang="ko-KR" sz="1700" kern="1200" dirty="0">
                <a:solidFill>
                  <a:srgbClr val="FFFFFF"/>
                </a:solidFill>
                <a:latin typeface="+mn-lt"/>
                <a:ea typeface="+mn-ea"/>
                <a:cs typeface="+mn-cs"/>
              </a:rPr>
              <a:t> </a:t>
            </a:r>
          </a:p>
        </p:txBody>
      </p:sp>
      <p:pic>
        <p:nvPicPr>
          <p:cNvPr id="5" name="Resim 4">
            <a:extLst>
              <a:ext uri="{FF2B5EF4-FFF2-40B4-BE49-F238E27FC236}">
                <a16:creationId xmlns:a16="http://schemas.microsoft.com/office/drawing/2014/main" id="{BEE875E6-FE90-D844-E89F-2A389C5F5418}"/>
              </a:ext>
            </a:extLst>
          </p:cNvPr>
          <p:cNvPicPr>
            <a:picLocks noChangeAspect="1"/>
          </p:cNvPicPr>
          <p:nvPr/>
        </p:nvPicPr>
        <p:blipFill>
          <a:blip r:embed="rId2"/>
          <a:stretch>
            <a:fillRect/>
          </a:stretch>
        </p:blipFill>
        <p:spPr>
          <a:xfrm>
            <a:off x="-17355" y="476672"/>
            <a:ext cx="9143997" cy="3713297"/>
          </a:xfrm>
          <a:prstGeom prst="rect">
            <a:avLst/>
          </a:prstGeom>
        </p:spPr>
      </p:pic>
    </p:spTree>
    <p:extLst>
      <p:ext uri="{BB962C8B-B14F-4D97-AF65-F5344CB8AC3E}">
        <p14:creationId xmlns:p14="http://schemas.microsoft.com/office/powerpoint/2010/main" val="3412364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tr-TR" altLang="ko-KR" sz="3500" dirty="0">
                <a:solidFill>
                  <a:srgbClr val="FFFFFF"/>
                </a:solidFill>
              </a:rPr>
              <a:t>Stratejik Birleşmeler</a:t>
            </a:r>
            <a:endParaRPr lang="ko-KR" altLang="en-US" sz="3500" dirty="0">
              <a:solidFill>
                <a:srgbClr val="FFFFFF"/>
              </a:solidFill>
            </a:endParaRPr>
          </a:p>
        </p:txBody>
      </p:sp>
      <p:sp>
        <p:nvSpPr>
          <p:cNvPr id="4" name="Content Placeholder 3"/>
          <p:cNvSpPr>
            <a:spLocks noGrp="1"/>
          </p:cNvSpPr>
          <p:nvPr>
            <p:ph idx="1"/>
          </p:nvPr>
        </p:nvSpPr>
        <p:spPr>
          <a:xfrm>
            <a:off x="536899" y="2060848"/>
            <a:ext cx="8070202" cy="3919115"/>
          </a:xfrm>
        </p:spPr>
        <p:txBody>
          <a:bodyPr anchor="ctr">
            <a:normAutofit/>
          </a:bodyPr>
          <a:lstStyle/>
          <a:p>
            <a:pPr marL="0" indent="0">
              <a:buNone/>
            </a:pPr>
            <a:r>
              <a:rPr lang="tr-TR" altLang="ko-KR" sz="2000" dirty="0">
                <a:latin typeface="Arial" pitchFamily="34" charset="0"/>
                <a:cs typeface="Arial" pitchFamily="34" charset="0"/>
              </a:rPr>
              <a:t>Stratejik birleşmeler, ortak girişimlerin özel bir türüdür. Artan rekabet, yatırım yapma riskinin gittikçe artması gibi nedenler ortak amaca sahip iki ya da daha fazla mağazanın biçimsel ya da biçimsel olmayan anlaşma ve stratejik birleşmeler yoluyla büyüme yolunu seçmesidir. </a:t>
            </a:r>
          </a:p>
          <a:p>
            <a:pPr marL="0" indent="0">
              <a:buNone/>
            </a:pPr>
            <a:r>
              <a:rPr lang="tr-TR" altLang="ko-KR" sz="2000" dirty="0">
                <a:latin typeface="Arial" pitchFamily="34" charset="0"/>
                <a:cs typeface="Arial" pitchFamily="34" charset="0"/>
              </a:rPr>
              <a:t>Örneğin, Motorola firması Japonya piyasasında daha fazla pay sahibi olabilmek için, çip tasarımlarını ve üretim tesislerini Toshiba firması ile paylaşmaktadır. Bir başka amaç da üretim ve araştırma-geliştirme çabalarında karşılaşılan riski azaltmaktır.</a:t>
            </a:r>
          </a:p>
        </p:txBody>
      </p:sp>
    </p:spTree>
    <p:extLst>
      <p:ext uri="{BB962C8B-B14F-4D97-AF65-F5344CB8AC3E}">
        <p14:creationId xmlns:p14="http://schemas.microsoft.com/office/powerpoint/2010/main" val="3077684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2617" y="962166"/>
            <a:ext cx="2327856" cy="4421876"/>
          </a:xfrm>
        </p:spPr>
        <p:txBody>
          <a:bodyPr anchor="t">
            <a:normAutofit/>
          </a:bodyPr>
          <a:lstStyle/>
          <a:p>
            <a:pPr algn="r"/>
            <a:r>
              <a:rPr lang="tr-TR" altLang="ko-KR" sz="3500"/>
              <a:t>Yönetim Sözleşmesi</a:t>
            </a:r>
            <a:endParaRPr lang="ko-KR" altLang="en-US" sz="3500"/>
          </a:p>
        </p:txBody>
      </p:sp>
      <p:sp>
        <p:nvSpPr>
          <p:cNvPr id="4" name="Content Placeholder 3"/>
          <p:cNvSpPr>
            <a:spLocks noGrp="1"/>
          </p:cNvSpPr>
          <p:nvPr>
            <p:ph idx="1"/>
          </p:nvPr>
        </p:nvSpPr>
        <p:spPr>
          <a:xfrm>
            <a:off x="3066696" y="962167"/>
            <a:ext cx="5969800" cy="4743174"/>
          </a:xfrm>
        </p:spPr>
        <p:txBody>
          <a:bodyPr anchor="t">
            <a:normAutofit/>
          </a:bodyPr>
          <a:lstStyle/>
          <a:p>
            <a:pPr marL="0" indent="0">
              <a:buNone/>
            </a:pPr>
            <a:r>
              <a:rPr lang="tr-TR" altLang="ko-KR" sz="2000" dirty="0">
                <a:latin typeface="Arial" pitchFamily="34" charset="0"/>
                <a:cs typeface="Arial" pitchFamily="34" charset="0"/>
              </a:rPr>
              <a:t>Yönetim Sözleşmesi, uluslararası bir işletmenin yabancı bir işletme ile o işletmenin faaliyetinin tamamını veya bir bölümünü yönetmek üzere karşılıklı yaptıkları anlaşma olarak tanımlanabilir.</a:t>
            </a:r>
          </a:p>
        </p:txBody>
      </p:sp>
      <p:sp>
        <p:nvSpPr>
          <p:cNvPr id="11" name="Rectangle 1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a:extLst>
              <a:ext uri="{FF2B5EF4-FFF2-40B4-BE49-F238E27FC236}">
                <a16:creationId xmlns:a16="http://schemas.microsoft.com/office/drawing/2014/main" id="{D2A66EC1-10A6-841A-21B6-06A63F2C7550}"/>
              </a:ext>
            </a:extLst>
          </p:cNvPr>
          <p:cNvPicPr>
            <a:picLocks noChangeAspect="1"/>
          </p:cNvPicPr>
          <p:nvPr/>
        </p:nvPicPr>
        <p:blipFill>
          <a:blip r:embed="rId2"/>
          <a:stretch>
            <a:fillRect/>
          </a:stretch>
        </p:blipFill>
        <p:spPr>
          <a:xfrm>
            <a:off x="0" y="2340530"/>
            <a:ext cx="9144000" cy="3071813"/>
          </a:xfrm>
          <a:prstGeom prst="rect">
            <a:avLst/>
          </a:prstGeom>
        </p:spPr>
      </p:pic>
    </p:spTree>
    <p:extLst>
      <p:ext uri="{BB962C8B-B14F-4D97-AF65-F5344CB8AC3E}">
        <p14:creationId xmlns:p14="http://schemas.microsoft.com/office/powerpoint/2010/main" val="2951748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637762"/>
            <a:ext cx="7416372" cy="900131"/>
          </a:xfrm>
        </p:spPr>
        <p:txBody>
          <a:bodyPr anchor="t">
            <a:normAutofit/>
          </a:bodyPr>
          <a:lstStyle/>
          <a:p>
            <a:r>
              <a:rPr lang="tr-TR" altLang="ko-KR" sz="3500" dirty="0">
                <a:solidFill>
                  <a:schemeClr val="bg1"/>
                </a:solidFill>
              </a:rPr>
              <a:t>Doğrudan Yatırım</a:t>
            </a: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866661" y="2217343"/>
            <a:ext cx="7410669" cy="3959619"/>
          </a:xfrm>
        </p:spPr>
        <p:txBody>
          <a:bodyPr>
            <a:normAutofit/>
          </a:bodyPr>
          <a:lstStyle/>
          <a:p>
            <a:pPr marL="0" indent="0">
              <a:buNone/>
            </a:pPr>
            <a:r>
              <a:rPr lang="tr-TR" altLang="ko-KR" dirty="0">
                <a:latin typeface="Arial" pitchFamily="34" charset="0"/>
                <a:cs typeface="Arial" pitchFamily="34" charset="0"/>
              </a:rPr>
              <a:t>Dış pazarlara girmede bir başka yol dış kaynaklı montaj veya üretim tesisleri kurmak için doğrudan yatırım yapmaktır. Mağaza girdiği bir dış pazarda deneyim kazanmışsa ve o pazar yeterince büyükse, o ülkede üretim tesisleri kurmaya yönelebilir.</a:t>
            </a:r>
          </a:p>
        </p:txBody>
      </p:sp>
    </p:spTree>
    <p:extLst>
      <p:ext uri="{BB962C8B-B14F-4D97-AF65-F5344CB8AC3E}">
        <p14:creationId xmlns:p14="http://schemas.microsoft.com/office/powerpoint/2010/main" val="25396834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27">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1">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3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785" y="5490971"/>
            <a:ext cx="5221554" cy="1159200"/>
          </a:xfrm>
        </p:spPr>
        <p:txBody>
          <a:bodyPr vert="horz" lIns="91440" tIns="45720" rIns="91440" bIns="45720" rtlCol="0" anchor="ctr">
            <a:normAutofit/>
          </a:bodyPr>
          <a:lstStyle/>
          <a:p>
            <a:pPr defTabSz="914400"/>
            <a:r>
              <a:rPr lang="en-US" altLang="ko-KR" sz="3500" kern="1200">
                <a:solidFill>
                  <a:srgbClr val="FFFFFF"/>
                </a:solidFill>
                <a:latin typeface="+mj-lt"/>
                <a:ea typeface="+mj-ea"/>
                <a:cs typeface="+mj-cs"/>
              </a:rPr>
              <a:t>Uluslararası Doğrudan Yatırım</a:t>
            </a:r>
          </a:p>
        </p:txBody>
      </p:sp>
      <p:pic>
        <p:nvPicPr>
          <p:cNvPr id="4" name="Resim 3">
            <a:extLst>
              <a:ext uri="{FF2B5EF4-FFF2-40B4-BE49-F238E27FC236}">
                <a16:creationId xmlns:a16="http://schemas.microsoft.com/office/drawing/2014/main" id="{FCE30E0C-DCE6-020B-1EFB-6224705CFC31}"/>
              </a:ext>
            </a:extLst>
          </p:cNvPr>
          <p:cNvPicPr>
            <a:picLocks noChangeAspect="1"/>
          </p:cNvPicPr>
          <p:nvPr/>
        </p:nvPicPr>
        <p:blipFill>
          <a:blip r:embed="rId2"/>
          <a:stretch>
            <a:fillRect/>
          </a:stretch>
        </p:blipFill>
        <p:spPr>
          <a:xfrm>
            <a:off x="123634" y="1484784"/>
            <a:ext cx="8912861" cy="2317343"/>
          </a:xfrm>
          <a:prstGeom prst="rect">
            <a:avLst/>
          </a:prstGeom>
        </p:spPr>
      </p:pic>
    </p:spTree>
    <p:extLst>
      <p:ext uri="{BB962C8B-B14F-4D97-AF65-F5344CB8AC3E}">
        <p14:creationId xmlns:p14="http://schemas.microsoft.com/office/powerpoint/2010/main" val="20619483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6288"/>
            <a:ext cx="8604448" cy="1143000"/>
          </a:xfrm>
        </p:spPr>
        <p:txBody>
          <a:bodyPr>
            <a:normAutofit/>
          </a:bodyPr>
          <a:lstStyle/>
          <a:p>
            <a:r>
              <a:rPr lang="tr-TR" altLang="ko-KR" sz="2800" dirty="0">
                <a:solidFill>
                  <a:schemeClr val="tx1">
                    <a:lumMod val="75000"/>
                    <a:lumOff val="25000"/>
                  </a:schemeClr>
                </a:solidFill>
              </a:rPr>
              <a:t>Uluslararası Doğrudan Yatırım</a:t>
            </a:r>
            <a:endParaRPr lang="ko-KR" altLang="en-US" sz="2800" dirty="0">
              <a:solidFill>
                <a:schemeClr val="tx1">
                  <a:lumMod val="75000"/>
                  <a:lumOff val="25000"/>
                </a:schemeClr>
              </a:solidFill>
            </a:endParaRPr>
          </a:p>
        </p:txBody>
      </p:sp>
      <p:pic>
        <p:nvPicPr>
          <p:cNvPr id="4" name="Resim 3">
            <a:extLst>
              <a:ext uri="{FF2B5EF4-FFF2-40B4-BE49-F238E27FC236}">
                <a16:creationId xmlns:a16="http://schemas.microsoft.com/office/drawing/2014/main" id="{A10EE100-F631-EF62-CA1A-790A32FC8083}"/>
              </a:ext>
            </a:extLst>
          </p:cNvPr>
          <p:cNvPicPr>
            <a:picLocks noChangeAspect="1"/>
          </p:cNvPicPr>
          <p:nvPr/>
        </p:nvPicPr>
        <p:blipFill>
          <a:blip r:embed="rId2"/>
          <a:stretch>
            <a:fillRect/>
          </a:stretch>
        </p:blipFill>
        <p:spPr>
          <a:xfrm>
            <a:off x="0" y="1475035"/>
            <a:ext cx="9144000" cy="3907930"/>
          </a:xfrm>
          <a:prstGeom prst="rect">
            <a:avLst/>
          </a:prstGeom>
        </p:spPr>
      </p:pic>
    </p:spTree>
    <p:extLst>
      <p:ext uri="{BB962C8B-B14F-4D97-AF65-F5344CB8AC3E}">
        <p14:creationId xmlns:p14="http://schemas.microsoft.com/office/powerpoint/2010/main" val="32435643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2400" dirty="0">
                <a:solidFill>
                  <a:schemeClr val="tx1">
                    <a:lumMod val="75000"/>
                    <a:lumOff val="25000"/>
                  </a:schemeClr>
                </a:solidFill>
              </a:rPr>
              <a:t>Uluslararası Pazarlara Giriş</a:t>
            </a:r>
            <a:endParaRPr lang="ko-KR" altLang="en-US" sz="2400" dirty="0">
              <a:solidFill>
                <a:schemeClr val="tx1">
                  <a:lumMod val="75000"/>
                  <a:lumOff val="25000"/>
                </a:schemeClr>
              </a:solidFill>
            </a:endParaRPr>
          </a:p>
        </p:txBody>
      </p:sp>
      <p:pic>
        <p:nvPicPr>
          <p:cNvPr id="3" name="Resim 2">
            <a:extLst>
              <a:ext uri="{FF2B5EF4-FFF2-40B4-BE49-F238E27FC236}">
                <a16:creationId xmlns:a16="http://schemas.microsoft.com/office/drawing/2014/main" id="{8749ADB5-B1BA-5483-225C-376698CC57CF}"/>
              </a:ext>
            </a:extLst>
          </p:cNvPr>
          <p:cNvPicPr>
            <a:picLocks noChangeAspect="1"/>
          </p:cNvPicPr>
          <p:nvPr/>
        </p:nvPicPr>
        <p:blipFill>
          <a:blip r:embed="rId2"/>
          <a:stretch>
            <a:fillRect/>
          </a:stretch>
        </p:blipFill>
        <p:spPr>
          <a:xfrm>
            <a:off x="0" y="393687"/>
            <a:ext cx="9144000" cy="6070626"/>
          </a:xfrm>
          <a:prstGeom prst="rect">
            <a:avLst/>
          </a:prstGeom>
        </p:spPr>
      </p:pic>
    </p:spTree>
    <p:extLst>
      <p:ext uri="{BB962C8B-B14F-4D97-AF65-F5344CB8AC3E}">
        <p14:creationId xmlns:p14="http://schemas.microsoft.com/office/powerpoint/2010/main" val="80484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2400" dirty="0">
                <a:solidFill>
                  <a:schemeClr val="tx1">
                    <a:lumMod val="75000"/>
                    <a:lumOff val="25000"/>
                  </a:schemeClr>
                </a:solidFill>
              </a:rPr>
              <a:t>Uluslararası Pazarlara Giriş</a:t>
            </a:r>
            <a:endParaRPr lang="ko-KR" altLang="en-US" sz="2400" dirty="0">
              <a:solidFill>
                <a:schemeClr val="tx1">
                  <a:lumMod val="75000"/>
                  <a:lumOff val="25000"/>
                </a:schemeClr>
              </a:solidFill>
            </a:endParaRPr>
          </a:p>
        </p:txBody>
      </p:sp>
      <p:pic>
        <p:nvPicPr>
          <p:cNvPr id="3" name="Picture 2" descr="A graph with different colored lines&#10;&#10;Description automatically generated">
            <a:extLst>
              <a:ext uri="{FF2B5EF4-FFF2-40B4-BE49-F238E27FC236}">
                <a16:creationId xmlns:a16="http://schemas.microsoft.com/office/drawing/2014/main" id="{5428DD3C-AA00-61F8-86E2-59D2A44F7FA8}"/>
              </a:ext>
            </a:extLst>
          </p:cNvPr>
          <p:cNvPicPr>
            <a:picLocks noChangeAspect="1"/>
          </p:cNvPicPr>
          <p:nvPr/>
        </p:nvPicPr>
        <p:blipFill>
          <a:blip r:embed="rId2"/>
          <a:stretch>
            <a:fillRect/>
          </a:stretch>
        </p:blipFill>
        <p:spPr>
          <a:xfrm>
            <a:off x="1043608" y="36288"/>
            <a:ext cx="6912768" cy="6821366"/>
          </a:xfrm>
          <a:prstGeom prst="rect">
            <a:avLst/>
          </a:prstGeom>
        </p:spPr>
      </p:pic>
    </p:spTree>
    <p:extLst>
      <p:ext uri="{BB962C8B-B14F-4D97-AF65-F5344CB8AC3E}">
        <p14:creationId xmlns:p14="http://schemas.microsoft.com/office/powerpoint/2010/main" val="35941135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EA01-A2A4-7D36-C283-DE015AC98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5406C-FBC1-9CC1-8700-57DF3DAF0B82}"/>
              </a:ext>
            </a:extLst>
          </p:cNvPr>
          <p:cNvSpPr>
            <a:spLocks noGrp="1"/>
          </p:cNvSpPr>
          <p:nvPr>
            <p:ph type="title"/>
          </p:nvPr>
        </p:nvSpPr>
        <p:spPr>
          <a:xfrm>
            <a:off x="1547664" y="36288"/>
            <a:ext cx="7596336" cy="1143000"/>
          </a:xfrm>
        </p:spPr>
        <p:txBody>
          <a:bodyPr>
            <a:normAutofit/>
          </a:bodyPr>
          <a:lstStyle/>
          <a:p>
            <a:r>
              <a:rPr lang="tr-TR" altLang="ko-KR" sz="2800" dirty="0">
                <a:solidFill>
                  <a:schemeClr val="tx1">
                    <a:lumMod val="75000"/>
                    <a:lumOff val="25000"/>
                  </a:schemeClr>
                </a:solidFill>
              </a:rPr>
              <a:t>En Çok Yatırım Alan Ülkeler</a:t>
            </a:r>
            <a:endParaRPr lang="ko-KR" altLang="en-US" sz="2800" dirty="0">
              <a:solidFill>
                <a:schemeClr val="tx1">
                  <a:lumMod val="75000"/>
                  <a:lumOff val="25000"/>
                </a:schemeClr>
              </a:solidFill>
            </a:endParaRPr>
          </a:p>
        </p:txBody>
      </p:sp>
      <p:pic>
        <p:nvPicPr>
          <p:cNvPr id="4" name="Resim 3">
            <a:extLst>
              <a:ext uri="{FF2B5EF4-FFF2-40B4-BE49-F238E27FC236}">
                <a16:creationId xmlns:a16="http://schemas.microsoft.com/office/drawing/2014/main" id="{272AC6C3-FD0C-EE06-CF6C-B98DDC17099F}"/>
              </a:ext>
            </a:extLst>
          </p:cNvPr>
          <p:cNvPicPr>
            <a:picLocks noChangeAspect="1"/>
          </p:cNvPicPr>
          <p:nvPr/>
        </p:nvPicPr>
        <p:blipFill>
          <a:blip r:embed="rId2"/>
          <a:stretch>
            <a:fillRect/>
          </a:stretch>
        </p:blipFill>
        <p:spPr>
          <a:xfrm>
            <a:off x="107504" y="1423706"/>
            <a:ext cx="8928992" cy="4386355"/>
          </a:xfrm>
          <a:prstGeom prst="rect">
            <a:avLst/>
          </a:prstGeom>
        </p:spPr>
      </p:pic>
    </p:spTree>
    <p:extLst>
      <p:ext uri="{BB962C8B-B14F-4D97-AF65-F5344CB8AC3E}">
        <p14:creationId xmlns:p14="http://schemas.microsoft.com/office/powerpoint/2010/main" val="41409296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DAB2-D100-B8D9-B216-3F348BA48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603F4-75B8-63DD-20E3-C4CCD9073043}"/>
              </a:ext>
            </a:extLst>
          </p:cNvPr>
          <p:cNvSpPr>
            <a:spLocks noGrp="1"/>
          </p:cNvSpPr>
          <p:nvPr>
            <p:ph type="title"/>
          </p:nvPr>
        </p:nvSpPr>
        <p:spPr>
          <a:xfrm>
            <a:off x="1547664" y="36288"/>
            <a:ext cx="7596336" cy="1143000"/>
          </a:xfrm>
        </p:spPr>
        <p:txBody>
          <a:bodyPr>
            <a:normAutofit/>
          </a:bodyPr>
          <a:lstStyle/>
          <a:p>
            <a:r>
              <a:rPr lang="tr-TR" altLang="ko-KR" sz="2800" dirty="0">
                <a:solidFill>
                  <a:schemeClr val="tx1">
                    <a:lumMod val="75000"/>
                    <a:lumOff val="25000"/>
                  </a:schemeClr>
                </a:solidFill>
              </a:rPr>
              <a:t>En Çok Yatırım Yapan Ülkeler</a:t>
            </a:r>
            <a:endParaRPr lang="ko-KR" altLang="en-US" sz="2800" dirty="0">
              <a:solidFill>
                <a:schemeClr val="tx1">
                  <a:lumMod val="75000"/>
                  <a:lumOff val="25000"/>
                </a:schemeClr>
              </a:solidFill>
            </a:endParaRPr>
          </a:p>
        </p:txBody>
      </p:sp>
      <p:pic>
        <p:nvPicPr>
          <p:cNvPr id="3" name="Resim 2">
            <a:extLst>
              <a:ext uri="{FF2B5EF4-FFF2-40B4-BE49-F238E27FC236}">
                <a16:creationId xmlns:a16="http://schemas.microsoft.com/office/drawing/2014/main" id="{F4692A5F-E849-E2FC-102E-BB0A9FE07EA1}"/>
              </a:ext>
            </a:extLst>
          </p:cNvPr>
          <p:cNvPicPr>
            <a:picLocks noChangeAspect="1"/>
          </p:cNvPicPr>
          <p:nvPr/>
        </p:nvPicPr>
        <p:blipFill>
          <a:blip r:embed="rId2"/>
          <a:stretch>
            <a:fillRect/>
          </a:stretch>
        </p:blipFill>
        <p:spPr>
          <a:xfrm>
            <a:off x="140330" y="1485628"/>
            <a:ext cx="9009329" cy="4391644"/>
          </a:xfrm>
          <a:prstGeom prst="rect">
            <a:avLst/>
          </a:prstGeom>
        </p:spPr>
      </p:pic>
    </p:spTree>
    <p:extLst>
      <p:ext uri="{BB962C8B-B14F-4D97-AF65-F5344CB8AC3E}">
        <p14:creationId xmlns:p14="http://schemas.microsoft.com/office/powerpoint/2010/main" val="1687295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504" y="1052736"/>
            <a:ext cx="2327856" cy="4421876"/>
          </a:xfrm>
        </p:spPr>
        <p:txBody>
          <a:bodyPr anchor="t">
            <a:normAutofit/>
          </a:bodyPr>
          <a:lstStyle/>
          <a:p>
            <a:pPr algn="r"/>
            <a:r>
              <a:rPr lang="tr-TR" altLang="ko-KR" sz="3500" dirty="0"/>
              <a:t>Uluslararası Pazarlara Giriş Engelleri</a:t>
            </a:r>
            <a:endParaRPr lang="ko-KR" altLang="en-US" sz="3500" dirty="0"/>
          </a:p>
        </p:txBody>
      </p:sp>
      <p:sp>
        <p:nvSpPr>
          <p:cNvPr id="4" name="Content Placeholder 3"/>
          <p:cNvSpPr>
            <a:spLocks noGrp="1"/>
          </p:cNvSpPr>
          <p:nvPr>
            <p:ph idx="1"/>
          </p:nvPr>
        </p:nvSpPr>
        <p:spPr>
          <a:xfrm>
            <a:off x="3066696" y="962166"/>
            <a:ext cx="6077302" cy="5275145"/>
          </a:xfrm>
        </p:spPr>
        <p:txBody>
          <a:bodyPr anchor="t">
            <a:normAutofit/>
          </a:bodyPr>
          <a:lstStyle/>
          <a:p>
            <a:pPr marL="0" indent="0">
              <a:buNone/>
            </a:pPr>
            <a:r>
              <a:rPr lang="tr-TR" altLang="ko-KR" sz="2400" dirty="0">
                <a:latin typeface="Arial" pitchFamily="34" charset="0"/>
                <a:cs typeface="Arial" pitchFamily="34" charset="0"/>
              </a:rPr>
              <a:t>Mal, hizmet ve girdilerin önündeki en önemli engel tarife ve tarife dışı engellerdir. Tarife en yalın tanımı ile ürünün ülkeye girişi esnasında uygulanan  vergidir. İthal  edilen  ürünlerin  maliyetini  arttırır  ve  devletlere  önemli gelirler   sağlar.   </a:t>
            </a:r>
          </a:p>
          <a:p>
            <a:pPr marL="0" indent="0">
              <a:buNone/>
            </a:pPr>
            <a:r>
              <a:rPr lang="tr-TR" altLang="ko-KR" sz="2400" dirty="0">
                <a:latin typeface="Arial" pitchFamily="34" charset="0"/>
                <a:cs typeface="Arial" pitchFamily="34" charset="0"/>
              </a:rPr>
              <a:t>Tarife   dışlı   engeller   ise,   uluslararası   ticareti   vergi   haricinde kısıtlayan  uygulamalardır.  Bazı  örnekleri  ise,  ithalat  kotaları,  teknik  sınırlamalar, ambargo,    damping    karşıtı    önlemler,    lisanslar,    gümrük    işlemlerinin    aşırı bürokrasiye  tabi  olması,  munzam  gümrük  vergisi,  menşe  kurallar  ve  yerel  girdi kullanma  mecburiyetleridir. </a:t>
            </a:r>
          </a:p>
        </p:txBody>
      </p:sp>
      <p:sp>
        <p:nvSpPr>
          <p:cNvPr id="11" name="Rectangle 1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2336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tr-TR" altLang="ko-KR" dirty="0">
                <a:solidFill>
                  <a:srgbClr val="FFFFFF"/>
                </a:solidFill>
              </a:rPr>
              <a:t>İthalat ve İhracat Lisansları</a:t>
            </a:r>
            <a:endParaRPr lang="ko-KR" altLang="en-US"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3335481" y="591344"/>
            <a:ext cx="5179868" cy="5585619"/>
          </a:xfrm>
        </p:spPr>
        <p:txBody>
          <a:bodyPr anchor="ctr">
            <a:normAutofit/>
          </a:bodyPr>
          <a:lstStyle/>
          <a:p>
            <a:pPr marL="0" indent="0">
              <a:buNone/>
            </a:pPr>
            <a:r>
              <a:rPr lang="tr-TR" altLang="ko-KR" dirty="0">
                <a:latin typeface="Arial" pitchFamily="34" charset="0"/>
                <a:cs typeface="Arial" pitchFamily="34" charset="0"/>
              </a:rPr>
              <a:t>Ticaret  önünde  tarife  dışı  engel  olarak  ifade  edilebilecek  ilk  uygulama </a:t>
            </a:r>
            <a:r>
              <a:rPr lang="tr-TR" altLang="ko-KR" b="1" dirty="0">
                <a:latin typeface="Arial" pitchFamily="34" charset="0"/>
                <a:cs typeface="Arial" pitchFamily="34" charset="0"/>
              </a:rPr>
              <a:t>ithalat  ve  ihracat  lisanslarıdır</a:t>
            </a:r>
            <a:r>
              <a:rPr lang="tr-TR" altLang="ko-KR" dirty="0">
                <a:latin typeface="Arial" pitchFamily="34" charset="0"/>
                <a:cs typeface="Arial" pitchFamily="34" charset="0"/>
              </a:rPr>
              <a:t>.  Nerdeyse  dünyanın  tamamında  kabul  gören  bir uygulamadır. Uygulanan lisanslama sistemi, ithalat ve ihracatı yapılacak ürünlerin lisansa  konu  olan  ve  hükümet  tarafından  resmi  olarak  belirlenen  listede  yer almasıdır. </a:t>
            </a:r>
          </a:p>
        </p:txBody>
      </p:sp>
    </p:spTree>
    <p:extLst>
      <p:ext uri="{BB962C8B-B14F-4D97-AF65-F5344CB8AC3E}">
        <p14:creationId xmlns:p14="http://schemas.microsoft.com/office/powerpoint/2010/main" val="16881091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Kota</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a:latin typeface="Arial" pitchFamily="34" charset="0"/>
                <a:cs typeface="Arial" pitchFamily="34" charset="0"/>
              </a:rPr>
              <a:t>Belirli   ürünlerin   ithalat   ve   ihracatına   ilişkin   lisanslama   faaliyeti   ile yakından  ilgili  olan  diğer  bir  tarife  dışı  engel  ise  adı  geçen  listede  yer  alan ürünlere  </a:t>
            </a:r>
            <a:r>
              <a:rPr lang="tr-TR" altLang="ko-KR" b="1">
                <a:latin typeface="Arial" pitchFamily="34" charset="0"/>
                <a:cs typeface="Arial" pitchFamily="34" charset="0"/>
              </a:rPr>
              <a:t>kota  uygulamasıdır</a:t>
            </a:r>
            <a:r>
              <a:rPr lang="tr-TR" altLang="ko-KR">
                <a:latin typeface="Arial" pitchFamily="34" charset="0"/>
                <a:cs typeface="Arial" pitchFamily="34" charset="0"/>
              </a:rPr>
              <a:t>.  Kota  ithalatı  ya  da  ihracatı  yapılacak  belirli  bir ürüne,  belirli  bir  süre  boyunca  uygulanan  miktar  ya  da  değer  kısıtlamasıdır. Kotalar  seneliktir,  belirli  ülkelere  veya  dönemsel olarak  uygulanabilir. </a:t>
            </a:r>
          </a:p>
        </p:txBody>
      </p:sp>
    </p:spTree>
    <p:extLst>
      <p:ext uri="{BB962C8B-B14F-4D97-AF65-F5344CB8AC3E}">
        <p14:creationId xmlns:p14="http://schemas.microsoft.com/office/powerpoint/2010/main" val="38296860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Gönüllü İhracat Kısıtlaması</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a:latin typeface="Arial" pitchFamily="34" charset="0"/>
                <a:cs typeface="Arial" pitchFamily="34" charset="0"/>
              </a:rPr>
              <a:t>Tarife  dışı  engellerden  bir  diğeri  ise,  kota  benzeri  olan,  </a:t>
            </a:r>
            <a:r>
              <a:rPr lang="tr-TR" altLang="ko-KR" b="1">
                <a:latin typeface="Arial" pitchFamily="34" charset="0"/>
                <a:cs typeface="Arial" pitchFamily="34" charset="0"/>
              </a:rPr>
              <a:t>gönüllü  ihracat kısıtlamasıdır</a:t>
            </a:r>
            <a:r>
              <a:rPr lang="tr-TR" altLang="ko-KR">
                <a:latin typeface="Arial" pitchFamily="34" charset="0"/>
                <a:cs typeface="Arial" pitchFamily="34" charset="0"/>
              </a:rPr>
              <a:t>.   Burada   amaç,   ithalatçı   ülkenin   belirli   bir   nedensellik   ve gereksinimler çerçevesinde ihracat yapmak isteyen işletmeleri engellemesidir. Bu işlem    belirli    bir    miktar    sınırlaması    olarak    yapılabileceği    gibi,    gümrük merkezlerinde  ithal  ürünlerin  maliyetini  arttırıcı tedbirler  almak  gibi  de  olabilir;</a:t>
            </a:r>
          </a:p>
        </p:txBody>
      </p:sp>
    </p:spTree>
    <p:extLst>
      <p:ext uri="{BB962C8B-B14F-4D97-AF65-F5344CB8AC3E}">
        <p14:creationId xmlns:p14="http://schemas.microsoft.com/office/powerpoint/2010/main" val="22044011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Menşe Ülke Uygulaması</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dirty="0">
                <a:latin typeface="Arial" pitchFamily="34" charset="0"/>
                <a:cs typeface="Arial" pitchFamily="34" charset="0"/>
              </a:rPr>
              <a:t>Menşe  ülke  uygulaması  bu  kapsamda  göz  önüne  alınabilecek  diğer  bir önlemdir.  Menşe  ülke  ölçütü  ürünün  hangi  ülkede  yapıldığını  tespit  etmek  için kullanılır.  Menşe  ülke  uygulaması  hem  belirli  ülkeler  arasında  özellikle  politik amaçlı  sınıflama  yapılması,  hem  de  istatistiksel  açıdan  ülkeler  veya  bölgeler anlamında    ticari    rakamların    sağlıklı    tutulabilmesini    sağlar. </a:t>
            </a:r>
          </a:p>
        </p:txBody>
      </p:sp>
    </p:spTree>
    <p:extLst>
      <p:ext uri="{BB962C8B-B14F-4D97-AF65-F5344CB8AC3E}">
        <p14:creationId xmlns:p14="http://schemas.microsoft.com/office/powerpoint/2010/main" val="23845970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Teknik Sınırlamalar</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dirty="0">
                <a:latin typeface="Arial" pitchFamily="34" charset="0"/>
                <a:cs typeface="Arial" pitchFamily="34" charset="0"/>
              </a:rPr>
              <a:t>Teknik  standartlar  ve  sınırlamalar  ise  diğer  önemli  engellerdir.  Ancak, ülkeden  ülkeye  değişir.  Teknik  standartlar  ve  sınırlamaların  ülkeden  ülkeye değişmesi  uluslararası  ticaret  ile  uğraşan  işletmeleri  zor  durumda  bırakır;  çünkü, çeşitli  teknik  standartlar  ve  sertifikalar  talep  edilmesi,  hem  tasarım  ve  üretimi zorlaştırır, hem de maliyetlerin artmasına neden olur.</a:t>
            </a:r>
          </a:p>
        </p:txBody>
      </p:sp>
    </p:spTree>
    <p:extLst>
      <p:ext uri="{BB962C8B-B14F-4D97-AF65-F5344CB8AC3E}">
        <p14:creationId xmlns:p14="http://schemas.microsoft.com/office/powerpoint/2010/main" val="11977868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Bürokratik Engeller</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a:latin typeface="Arial" pitchFamily="34" charset="0"/>
                <a:cs typeface="Arial" pitchFamily="34" charset="0"/>
              </a:rPr>
              <a:t>Tarife dışı engeller arasında diğer önemli bir tanesi ise, ispat etmesi en zor ve uygulaması en kolay olanlardan biri olan yönetimsel ve bürokratik engellerdir. Bu  tarz  engeller  ithal  ürünlerin  gümrük  işlemlerinin  uzamasına  ve  ürünlerin gereğinden fazla depolarda beklemesine neden olur. </a:t>
            </a:r>
          </a:p>
        </p:txBody>
      </p:sp>
    </p:spTree>
    <p:extLst>
      <p:ext uri="{BB962C8B-B14F-4D97-AF65-F5344CB8AC3E}">
        <p14:creationId xmlns:p14="http://schemas.microsoft.com/office/powerpoint/2010/main" val="2080279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6288"/>
            <a:ext cx="7596336" cy="1143000"/>
          </a:xfrm>
        </p:spPr>
        <p:txBody>
          <a:bodyPr>
            <a:normAutofit/>
          </a:bodyPr>
          <a:lstStyle/>
          <a:p>
            <a:r>
              <a:rPr lang="tr-TR" altLang="ko-KR" sz="2800" dirty="0">
                <a:solidFill>
                  <a:schemeClr val="tx1">
                    <a:lumMod val="75000"/>
                    <a:lumOff val="25000"/>
                  </a:schemeClr>
                </a:solidFill>
              </a:rPr>
              <a:t>Uluslararası Entegrasyonlar</a:t>
            </a:r>
            <a:endParaRPr lang="ko-KR" altLang="en-US" sz="2800" dirty="0">
              <a:solidFill>
                <a:schemeClr val="tx1">
                  <a:lumMod val="75000"/>
                  <a:lumOff val="25000"/>
                </a:schemeClr>
              </a:solidFill>
            </a:endParaRPr>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3039433427"/>
              </p:ext>
            </p:extLst>
          </p:nvPr>
        </p:nvGraphicFramePr>
        <p:xfrm>
          <a:off x="683567" y="1220755"/>
          <a:ext cx="7776865" cy="4366399"/>
        </p:xfrm>
        <a:graphic>
          <a:graphicData uri="http://schemas.openxmlformats.org/drawingml/2006/table">
            <a:tbl>
              <a:tblPr firstRow="1" firstCol="1" bandRow="1">
                <a:tableStyleId>{00A15C55-8517-42AA-B614-E9B94910E393}</a:tableStyleId>
              </a:tblPr>
              <a:tblGrid>
                <a:gridCol w="3911594">
                  <a:extLst>
                    <a:ext uri="{9D8B030D-6E8A-4147-A177-3AD203B41FA5}">
                      <a16:colId xmlns:a16="http://schemas.microsoft.com/office/drawing/2014/main" val="20000"/>
                    </a:ext>
                  </a:extLst>
                </a:gridCol>
                <a:gridCol w="3865271">
                  <a:extLst>
                    <a:ext uri="{9D8B030D-6E8A-4147-A177-3AD203B41FA5}">
                      <a16:colId xmlns:a16="http://schemas.microsoft.com/office/drawing/2014/main" val="20001"/>
                    </a:ext>
                  </a:extLst>
                </a:gridCol>
              </a:tblGrid>
              <a:tr h="497579">
                <a:tc>
                  <a:txBody>
                    <a:bodyPr/>
                    <a:lstStyle/>
                    <a:p>
                      <a:pPr marL="0" marR="0" algn="ctr">
                        <a:lnSpc>
                          <a:spcPct val="150000"/>
                        </a:lnSpc>
                        <a:spcBef>
                          <a:spcPts val="0"/>
                        </a:spcBef>
                        <a:spcAft>
                          <a:spcPts val="0"/>
                        </a:spcAft>
                      </a:pPr>
                      <a:r>
                        <a:rPr lang="tr-TR" sz="1600" dirty="0">
                          <a:effectLst/>
                        </a:rPr>
                        <a:t>Statik Etkiler</a:t>
                      </a:r>
                      <a:endParaRPr lang="en-US" sz="1500" dirty="0">
                        <a:effectLst/>
                        <a:latin typeface="Calibri"/>
                        <a:ea typeface="Calibri"/>
                        <a:cs typeface="Times New Roman"/>
                      </a:endParaRPr>
                    </a:p>
                  </a:txBody>
                  <a:tcPr marL="68580" marR="68580" marT="0" marB="0" anchor="ctr"/>
                </a:tc>
                <a:tc>
                  <a:txBody>
                    <a:bodyPr/>
                    <a:lstStyle/>
                    <a:p>
                      <a:pPr marL="0" marR="0" algn="ctr">
                        <a:lnSpc>
                          <a:spcPct val="150000"/>
                        </a:lnSpc>
                        <a:spcBef>
                          <a:spcPts val="0"/>
                        </a:spcBef>
                        <a:spcAft>
                          <a:spcPts val="0"/>
                        </a:spcAft>
                      </a:pPr>
                      <a:r>
                        <a:rPr lang="tr-TR" sz="1600">
                          <a:effectLst/>
                        </a:rPr>
                        <a:t>Dinamik Etkiler</a:t>
                      </a:r>
                      <a:endParaRPr lang="en-US" sz="1500">
                        <a:effectLst/>
                        <a:latin typeface="Calibri"/>
                        <a:ea typeface="Calibri"/>
                        <a:cs typeface="Times New Roman"/>
                      </a:endParaRPr>
                    </a:p>
                  </a:txBody>
                  <a:tcPr marL="68580" marR="68580" marT="0" marB="0" anchor="ctr"/>
                </a:tc>
                <a:extLst>
                  <a:ext uri="{0D108BD9-81ED-4DB2-BD59-A6C34878D82A}">
                    <a16:rowId xmlns:a16="http://schemas.microsoft.com/office/drawing/2014/main" val="10000"/>
                  </a:ext>
                </a:extLst>
              </a:tr>
              <a:tr h="3868820">
                <a:tc>
                  <a:txBody>
                    <a:bodyPr/>
                    <a:lstStyle/>
                    <a:p>
                      <a:pPr marL="457200" marR="0" algn="just">
                        <a:lnSpc>
                          <a:spcPct val="115000"/>
                        </a:lnSpc>
                        <a:spcBef>
                          <a:spcPts val="0"/>
                        </a:spcBef>
                        <a:spcAft>
                          <a:spcPts val="0"/>
                        </a:spcAft>
                      </a:pPr>
                      <a:r>
                        <a:rPr lang="tr-TR" sz="1600" dirty="0">
                          <a:effectLst/>
                        </a:rPr>
                        <a:t> </a:t>
                      </a:r>
                      <a:endParaRPr lang="en-US" sz="1500" dirty="0">
                        <a:effectLst/>
                      </a:endParaRPr>
                    </a:p>
                    <a:p>
                      <a:pPr marL="342900" marR="0" lvl="0" indent="-342900" algn="just">
                        <a:lnSpc>
                          <a:spcPct val="150000"/>
                        </a:lnSpc>
                        <a:spcBef>
                          <a:spcPts val="0"/>
                        </a:spcBef>
                        <a:spcAft>
                          <a:spcPts val="0"/>
                        </a:spcAft>
                        <a:buFont typeface="SymbolMT"/>
                        <a:buChar char="•"/>
                      </a:pPr>
                      <a:r>
                        <a:rPr lang="tr-TR" sz="1600" b="0" dirty="0">
                          <a:effectLst/>
                        </a:rPr>
                        <a:t>Ticaret yaratıcı etki (Entegrasyon          dâhilindeki bir ülkeden daha az maliyetle ithalat yapabilme)</a:t>
                      </a:r>
                      <a:endParaRPr lang="en-US" sz="1500" b="0" dirty="0">
                        <a:effectLst/>
                      </a:endParaRPr>
                    </a:p>
                    <a:p>
                      <a:pPr marL="342900" marR="0" lvl="0" indent="-342900" algn="just">
                        <a:lnSpc>
                          <a:spcPct val="150000"/>
                        </a:lnSpc>
                        <a:spcBef>
                          <a:spcPts val="0"/>
                        </a:spcBef>
                        <a:spcAft>
                          <a:spcPts val="0"/>
                        </a:spcAft>
                        <a:buFont typeface="SymbolMT"/>
                        <a:buChar char="•"/>
                      </a:pPr>
                      <a:r>
                        <a:rPr lang="tr-TR" sz="1600" b="0" dirty="0">
                          <a:effectLst/>
                        </a:rPr>
                        <a:t>Ticaret saptırıcı etki (Entegrasyon         dâhilindeki bir ülkeden daha yüksek     maliyetle ithalat yapma zorunluluğu)</a:t>
                      </a:r>
                      <a:endParaRPr lang="en-US" sz="1500" b="0" dirty="0">
                        <a:effectLst/>
                        <a:latin typeface="Calibri"/>
                        <a:ea typeface="Times New Roman"/>
                        <a:cs typeface="Times New Roman"/>
                      </a:endParaRPr>
                    </a:p>
                  </a:txBody>
                  <a:tcPr marL="68580" marR="68580" marT="0" marB="0"/>
                </a:tc>
                <a:tc>
                  <a:txBody>
                    <a:bodyPr/>
                    <a:lstStyle/>
                    <a:p>
                      <a:pPr marL="0" marR="0" algn="just">
                        <a:lnSpc>
                          <a:spcPct val="150000"/>
                        </a:lnSpc>
                        <a:spcBef>
                          <a:spcPts val="0"/>
                        </a:spcBef>
                        <a:spcAft>
                          <a:spcPts val="0"/>
                        </a:spcAft>
                      </a:pPr>
                      <a:r>
                        <a:rPr lang="tr-TR" sz="1600" dirty="0">
                          <a:effectLst/>
                        </a:rPr>
                        <a:t> </a:t>
                      </a:r>
                      <a:endParaRPr lang="en-US" sz="1500" dirty="0">
                        <a:effectLst/>
                      </a:endParaRPr>
                    </a:p>
                    <a:p>
                      <a:pPr marL="342900" marR="0" lvl="0" indent="-342900" algn="just">
                        <a:lnSpc>
                          <a:spcPct val="150000"/>
                        </a:lnSpc>
                        <a:spcBef>
                          <a:spcPts val="0"/>
                        </a:spcBef>
                        <a:spcAft>
                          <a:spcPts val="0"/>
                        </a:spcAft>
                        <a:buFont typeface="SymbolMT"/>
                        <a:buChar char="•"/>
                      </a:pPr>
                      <a:r>
                        <a:rPr lang="tr-TR" sz="1600" dirty="0">
                          <a:effectLst/>
                        </a:rPr>
                        <a:t>Rekabetin artması</a:t>
                      </a:r>
                      <a:endParaRPr lang="en-US" sz="1500" dirty="0">
                        <a:effectLst/>
                      </a:endParaRPr>
                    </a:p>
                    <a:p>
                      <a:pPr marL="342900" marR="0" lvl="0" indent="-342900" algn="just">
                        <a:lnSpc>
                          <a:spcPct val="150000"/>
                        </a:lnSpc>
                        <a:spcBef>
                          <a:spcPts val="0"/>
                        </a:spcBef>
                        <a:spcAft>
                          <a:spcPts val="0"/>
                        </a:spcAft>
                        <a:buFont typeface="SymbolMT"/>
                        <a:buChar char="•"/>
                      </a:pPr>
                      <a:r>
                        <a:rPr lang="tr-TR" sz="1600" dirty="0">
                          <a:effectLst/>
                        </a:rPr>
                        <a:t>Pazarın genişlemesi sonucu ölçek           ekonomisinden faydalanma</a:t>
                      </a:r>
                      <a:endParaRPr lang="en-US" sz="1500" dirty="0">
                        <a:effectLst/>
                      </a:endParaRPr>
                    </a:p>
                    <a:p>
                      <a:pPr marL="342900" marR="0" lvl="0" indent="-342900" algn="just">
                        <a:lnSpc>
                          <a:spcPct val="150000"/>
                        </a:lnSpc>
                        <a:spcBef>
                          <a:spcPts val="0"/>
                        </a:spcBef>
                        <a:spcAft>
                          <a:spcPts val="0"/>
                        </a:spcAft>
                        <a:buFont typeface="SymbolMT"/>
                        <a:buChar char="•"/>
                      </a:pPr>
                      <a:r>
                        <a:rPr lang="tr-TR" sz="1600" dirty="0">
                          <a:effectLst/>
                        </a:rPr>
                        <a:t>Rekabet ve genişleyen pazar sonucu       yatırımların artması</a:t>
                      </a:r>
                      <a:endParaRPr lang="en-US" sz="1500" dirty="0">
                        <a:effectLst/>
                      </a:endParaRPr>
                    </a:p>
                    <a:p>
                      <a:pPr marL="342900" marR="0" lvl="0" indent="-342900" algn="just">
                        <a:lnSpc>
                          <a:spcPct val="150000"/>
                        </a:lnSpc>
                        <a:spcBef>
                          <a:spcPts val="0"/>
                        </a:spcBef>
                        <a:spcAft>
                          <a:spcPts val="0"/>
                        </a:spcAft>
                        <a:buFont typeface="SymbolMT"/>
                        <a:buChar char="•"/>
                      </a:pPr>
                      <a:r>
                        <a:rPr lang="tr-TR" sz="1600" dirty="0">
                          <a:effectLst/>
                        </a:rPr>
                        <a:t>Dışsal ekonomilerin oluşması</a:t>
                      </a:r>
                      <a:endParaRPr lang="en-US" sz="1500" dirty="0">
                        <a:effectLst/>
                      </a:endParaRPr>
                    </a:p>
                    <a:p>
                      <a:pPr marL="342900" marR="0" lvl="0" indent="-342900" algn="just">
                        <a:lnSpc>
                          <a:spcPct val="150000"/>
                        </a:lnSpc>
                        <a:spcBef>
                          <a:spcPts val="0"/>
                        </a:spcBef>
                        <a:spcAft>
                          <a:spcPts val="0"/>
                        </a:spcAft>
                        <a:buFont typeface="SymbolMT"/>
                        <a:buChar char="•"/>
                      </a:pPr>
                      <a:r>
                        <a:rPr lang="tr-TR" sz="1600" dirty="0">
                          <a:effectLst/>
                        </a:rPr>
                        <a:t>Kaynak etkinliğinin sağlanması</a:t>
                      </a:r>
                      <a:endParaRPr lang="en-US" sz="1500" dirty="0">
                        <a:effectLst/>
                      </a:endParaRPr>
                    </a:p>
                    <a:p>
                      <a:pPr marL="342900" marR="0" lvl="0" indent="-342900" algn="just">
                        <a:lnSpc>
                          <a:spcPct val="150000"/>
                        </a:lnSpc>
                        <a:spcBef>
                          <a:spcPts val="0"/>
                        </a:spcBef>
                        <a:spcAft>
                          <a:spcPts val="0"/>
                        </a:spcAft>
                        <a:buFont typeface="SymbolMT"/>
                        <a:buChar char="•"/>
                      </a:pPr>
                      <a:r>
                        <a:rPr lang="tr-TR" sz="1600" dirty="0">
                          <a:effectLst/>
                        </a:rPr>
                        <a:t>Döviz tasarrufu yaratması</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038839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99" y="36288"/>
            <a:ext cx="9018501" cy="1143000"/>
          </a:xfrm>
        </p:spPr>
        <p:txBody>
          <a:bodyPr>
            <a:normAutofit/>
          </a:bodyPr>
          <a:lstStyle/>
          <a:p>
            <a:r>
              <a:rPr lang="tr-TR" altLang="ko-KR" sz="2800" dirty="0">
                <a:solidFill>
                  <a:schemeClr val="tx1">
                    <a:lumMod val="75000"/>
                    <a:lumOff val="25000"/>
                  </a:schemeClr>
                </a:solidFill>
              </a:rPr>
              <a:t>Uluslararası Entegrasyonlar</a:t>
            </a:r>
            <a:endParaRPr lang="ko-KR" altLang="en-US" sz="2800" dirty="0">
              <a:solidFill>
                <a:schemeClr val="tx1">
                  <a:lumMod val="75000"/>
                  <a:lumOff val="25000"/>
                </a:schemeClr>
              </a:solidFill>
            </a:endParaRPr>
          </a:p>
        </p:txBody>
      </p:sp>
      <p:pic>
        <p:nvPicPr>
          <p:cNvPr id="5120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8064896" cy="568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48035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Kaynakça</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sz="1600">
                <a:latin typeface="Arial"/>
                <a:cs typeface="Arial"/>
              </a:rPr>
              <a:t>Seyidoğlu, Halil, Uluslararası Finans, Güzem Can Yayınları No:19, 4. Baskı, İstanbul, 2003.</a:t>
            </a:r>
          </a:p>
          <a:p>
            <a:pPr marL="0" indent="0">
              <a:buNone/>
            </a:pPr>
            <a:r>
              <a:rPr lang="tr-TR" altLang="ko-KR" sz="1600">
                <a:latin typeface="Arial"/>
                <a:cs typeface="Arial"/>
              </a:rPr>
              <a:t>Seyidoğlu, Halil, Uluslararası İktisat: Teori Politika ve Uygulama, Güzem Can Yayınları No: 20, 15.Baskı, İstanbul, 2003.</a:t>
            </a:r>
          </a:p>
          <a:p>
            <a:pPr marL="0" indent="0">
              <a:buNone/>
            </a:pPr>
            <a:r>
              <a:rPr lang="tr-TR" altLang="ko-KR" sz="1600">
                <a:latin typeface="Arial"/>
                <a:cs typeface="Arial"/>
              </a:rPr>
              <a:t>Ünsal, Erdal, </a:t>
            </a:r>
            <a:r>
              <a:rPr lang="tr-TR" altLang="ko-KR" sz="1600" err="1">
                <a:latin typeface="Arial"/>
                <a:cs typeface="Arial"/>
              </a:rPr>
              <a:t>Uluslarararası</a:t>
            </a:r>
            <a:r>
              <a:rPr lang="tr-TR" altLang="ko-KR" sz="1600">
                <a:latin typeface="Arial"/>
                <a:cs typeface="Arial"/>
              </a:rPr>
              <a:t> İktisat, İmaj Yayınevi, Ankara, 2005. </a:t>
            </a:r>
          </a:p>
          <a:p>
            <a:pPr marL="0" indent="0">
              <a:buNone/>
            </a:pPr>
            <a:r>
              <a:rPr lang="tr-TR" altLang="ko-KR" sz="1600">
                <a:latin typeface="Arial"/>
                <a:cs typeface="Arial"/>
              </a:rPr>
              <a:t>Veri Kaynağı: TCMB, www.tcmb.gov.tr, </a:t>
            </a:r>
            <a:endParaRPr lang="tr-TR" altLang="ko-KR" sz="1600">
              <a:latin typeface="Arial" pitchFamily="34" charset="0"/>
              <a:cs typeface="Arial" pitchFamily="34" charset="0"/>
            </a:endParaRPr>
          </a:p>
          <a:p>
            <a:pPr marL="0" indent="0">
              <a:buNone/>
            </a:pPr>
            <a:r>
              <a:rPr lang="tr-TR" altLang="ko-KR" sz="1600">
                <a:latin typeface="Arial"/>
                <a:cs typeface="Arial"/>
              </a:rPr>
              <a:t>Seymen, D.  Dış Ticarette Ödeme Yöntemleri </a:t>
            </a:r>
            <a:endParaRPr lang="tr-TR" altLang="ko-KR" sz="1600">
              <a:latin typeface="Arial" pitchFamily="34" charset="0"/>
              <a:cs typeface="Arial" pitchFamily="34" charset="0"/>
            </a:endParaRPr>
          </a:p>
          <a:p>
            <a:pPr marL="0" indent="0">
              <a:buNone/>
            </a:pPr>
            <a:r>
              <a:rPr lang="tr-TR" altLang="ko-KR" sz="1600">
                <a:latin typeface="Arial"/>
                <a:cs typeface="Arial"/>
              </a:rPr>
              <a:t> </a:t>
            </a:r>
            <a:r>
              <a:rPr lang="tr-TR" altLang="ko-KR" sz="1600">
                <a:latin typeface="Arial"/>
                <a:cs typeface="Arial"/>
                <a:hlinkClick r:id="rId2"/>
              </a:rPr>
              <a:t>http://debis.deu.edu.tr/userweb//dilek.seymen/dosyalar/odeme%20yontemleri.pdf</a:t>
            </a:r>
            <a:endParaRPr lang="tr-TR" altLang="ko-KR" sz="1600">
              <a:latin typeface="Arial"/>
              <a:cs typeface="Arial"/>
            </a:endParaRPr>
          </a:p>
          <a:p>
            <a:pPr marL="0" indent="0">
              <a:buNone/>
            </a:pPr>
            <a:r>
              <a:rPr lang="tr-TR" altLang="ko-KR" sz="1600">
                <a:latin typeface="Arial"/>
                <a:cs typeface="Arial"/>
              </a:rPr>
              <a:t>Dış Ticarette Teslim Şekilleri – </a:t>
            </a:r>
            <a:r>
              <a:rPr lang="tr-TR" altLang="ko-KR" sz="1600" err="1">
                <a:latin typeface="Arial"/>
                <a:cs typeface="Arial"/>
              </a:rPr>
              <a:t>Megep</a:t>
            </a:r>
            <a:endParaRPr lang="tr-TR" altLang="ko-KR" sz="1600" err="1">
              <a:latin typeface="Arial" pitchFamily="34" charset="0"/>
              <a:cs typeface="Arial" pitchFamily="34" charset="0"/>
            </a:endParaRPr>
          </a:p>
          <a:p>
            <a:pPr marL="0" indent="0">
              <a:buNone/>
            </a:pPr>
            <a:r>
              <a:rPr lang="tr-TR" altLang="ko-KR" sz="1600">
                <a:latin typeface="Arial"/>
                <a:cs typeface="Arial"/>
              </a:rPr>
              <a:t>Birden, M. Dış Ticaret Enstitüsü Working Paper Series Tartışma Metinleri WPS No/96/2017-05 Uluslararası Pazarlara Giriş Süreci Ve Stratejileri</a:t>
            </a:r>
          </a:p>
          <a:p>
            <a:pPr marL="0" indent="0">
              <a:buNone/>
            </a:pPr>
            <a:r>
              <a:rPr lang="tr-TR" altLang="ko-KR" sz="1600">
                <a:latin typeface="Arial" pitchFamily="34" charset="0"/>
                <a:cs typeface="Arial" pitchFamily="34" charset="0"/>
              </a:rPr>
              <a:t>	</a:t>
            </a:r>
          </a:p>
        </p:txBody>
      </p:sp>
    </p:spTree>
    <p:extLst>
      <p:ext uri="{BB962C8B-B14F-4D97-AF65-F5344CB8AC3E}">
        <p14:creationId xmlns:p14="http://schemas.microsoft.com/office/powerpoint/2010/main" val="33735031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a:t>Kaynakça</a:t>
            </a:r>
            <a:endParaRPr lang="ko-KR" alt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825625"/>
            <a:ext cx="7886700" cy="4351338"/>
          </a:xfrm>
        </p:spPr>
        <p:txBody>
          <a:bodyPr>
            <a:normAutofit/>
          </a:bodyPr>
          <a:lstStyle/>
          <a:p>
            <a:pPr marL="0" indent="0">
              <a:buNone/>
            </a:pPr>
            <a:r>
              <a:rPr lang="tr-TR" altLang="ko-KR">
                <a:latin typeface="Arial"/>
                <a:cs typeface="Arial"/>
              </a:rPr>
              <a:t>Ticaret Bakanlığı Uluslararası Doğrudan Yatırım İstatistikleri</a:t>
            </a:r>
          </a:p>
          <a:p>
            <a:pPr marL="0" indent="0">
              <a:buNone/>
            </a:pPr>
            <a:r>
              <a:rPr lang="tr-TR" altLang="ko-KR">
                <a:latin typeface="Arial"/>
                <a:cs typeface="Arial"/>
              </a:rPr>
              <a:t>Uluslararası Yatırımcılar Derneği 2017 Yıl Sonu Raporu</a:t>
            </a:r>
            <a:endParaRPr lang="tr-TR" altLang="ko-KR">
              <a:latin typeface="Arial" pitchFamily="34" charset="0"/>
              <a:cs typeface="Arial" pitchFamily="34" charset="0"/>
            </a:endParaRPr>
          </a:p>
          <a:p>
            <a:pPr marL="0" indent="0">
              <a:buNone/>
            </a:pPr>
            <a:r>
              <a:rPr lang="tr-TR" altLang="ko-KR">
                <a:latin typeface="Arial"/>
                <a:cs typeface="Arial"/>
              </a:rPr>
              <a:t>Ekonomi Bakanlığı Uluslararası Doğrudan Yatırımlar 2016 Yılı Raporu</a:t>
            </a:r>
            <a:endParaRPr lang="tr-TR" altLang="ko-KR">
              <a:latin typeface="Arial" pitchFamily="34" charset="0"/>
              <a:cs typeface="Arial" pitchFamily="34" charset="0"/>
            </a:endParaRPr>
          </a:p>
          <a:p>
            <a:pPr marL="0" indent="0">
              <a:buNone/>
            </a:pPr>
            <a:r>
              <a:rPr lang="tr-TR" altLang="ko-KR">
                <a:latin typeface="Arial"/>
                <a:cs typeface="Arial"/>
              </a:rPr>
              <a:t>World Bank </a:t>
            </a:r>
            <a:r>
              <a:rPr lang="tr-TR" altLang="ko-KR" err="1">
                <a:latin typeface="Arial"/>
                <a:cs typeface="Arial"/>
              </a:rPr>
              <a:t>Foreign</a:t>
            </a:r>
            <a:r>
              <a:rPr lang="tr-TR" altLang="ko-KR">
                <a:latin typeface="Arial"/>
                <a:cs typeface="Arial"/>
              </a:rPr>
              <a:t> Direct </a:t>
            </a:r>
            <a:r>
              <a:rPr lang="tr-TR" altLang="ko-KR" err="1">
                <a:latin typeface="Arial"/>
                <a:cs typeface="Arial"/>
              </a:rPr>
              <a:t>Investment</a:t>
            </a:r>
            <a:r>
              <a:rPr lang="tr-TR" altLang="ko-KR">
                <a:latin typeface="Arial"/>
                <a:cs typeface="Arial"/>
              </a:rPr>
              <a:t> Tablosu</a:t>
            </a:r>
          </a:p>
          <a:p>
            <a:pPr marL="0" indent="0">
              <a:buNone/>
            </a:pPr>
            <a:r>
              <a:rPr lang="tr-TR" altLang="ko-KR">
                <a:latin typeface="Arial"/>
                <a:cs typeface="Arial"/>
              </a:rPr>
              <a:t>Gökmen, Aytaç. "TARİFE VE TARİFE DIŞI ENGELLER: ULUSLARARASI TİCARET UYGULAMALARI, AYIRT EDİCİ ÖZELLİKLER VE TÜRKİYE." Ekonomi Bilimleri Dergisi 5.1: 16-28.</a:t>
            </a:r>
          </a:p>
          <a:p>
            <a:pPr marL="0" indent="0">
              <a:buNone/>
            </a:pPr>
            <a:r>
              <a:rPr lang="tr-TR" altLang="ko-KR">
                <a:latin typeface="Arial" pitchFamily="34" charset="0"/>
                <a:cs typeface="Arial" pitchFamily="34" charset="0"/>
              </a:rPr>
              <a:t>Hakan M. Yalçınkaya, “Avrupa Birliği ve Gümrük Birliği Sürecinde Türk Sanayiinin Rekabet Gücü” Yönetim ve Ekonomi Dergisi, Celal Bayar Üniversitesi İ.İ.B.F. Yayınları, Yıl:1997, Sayı:3, 1997.</a:t>
            </a:r>
          </a:p>
        </p:txBody>
      </p:sp>
    </p:spTree>
    <p:extLst>
      <p:ext uri="{BB962C8B-B14F-4D97-AF65-F5344CB8AC3E}">
        <p14:creationId xmlns:p14="http://schemas.microsoft.com/office/powerpoint/2010/main" val="94578956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696</TotalTime>
  <Words>3349</Words>
  <Application>Microsoft Office PowerPoint</Application>
  <PresentationFormat>Ekran Gösterisi (4:3)</PresentationFormat>
  <Paragraphs>238</Paragraphs>
  <Slides>76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76</vt:i4>
      </vt:variant>
    </vt:vector>
  </HeadingPairs>
  <TitlesOfParts>
    <vt:vector size="82" baseType="lpstr">
      <vt:lpstr>Aptos</vt:lpstr>
      <vt:lpstr>Aptos Display</vt:lpstr>
      <vt:lpstr>Arial</vt:lpstr>
      <vt:lpstr>Calibri</vt:lpstr>
      <vt:lpstr>SymbolMT</vt:lpstr>
      <vt:lpstr>Office Teması</vt:lpstr>
      <vt:lpstr>PowerPoint Sunusu</vt:lpstr>
      <vt:lpstr>Dış Ticaret</vt:lpstr>
      <vt:lpstr>Dış Ticaretin Nedenleri</vt:lpstr>
      <vt:lpstr>İthalat</vt:lpstr>
      <vt:lpstr>İhracat</vt:lpstr>
      <vt:lpstr>PowerPoint Sunusu</vt:lpstr>
      <vt:lpstr>Dış Ticaret Açığı</vt:lpstr>
      <vt:lpstr>Ödemeler Dengesi</vt:lpstr>
      <vt:lpstr>Cari İşlemler Dengesi</vt:lpstr>
      <vt:lpstr>Döviz</vt:lpstr>
      <vt:lpstr>Döviz</vt:lpstr>
      <vt:lpstr>Döviz</vt:lpstr>
      <vt:lpstr>Arbitraj</vt:lpstr>
      <vt:lpstr>Arbitraj</vt:lpstr>
      <vt:lpstr>Arbitraj</vt:lpstr>
      <vt:lpstr>Arbitraj</vt:lpstr>
      <vt:lpstr>Spekülasyon</vt:lpstr>
      <vt:lpstr>Manipülasyon</vt:lpstr>
      <vt:lpstr>Spekülasyon vs Manipülasyon</vt:lpstr>
      <vt:lpstr>Spekülasyon vs Manipülasyon</vt:lpstr>
      <vt:lpstr>Dış Ticarette Ödeme Yöntemleri</vt:lpstr>
      <vt:lpstr>Peşin Ödeme  (cash in advance- cash before delivery)</vt:lpstr>
      <vt:lpstr>Açık Hesap Yöntemi (open account)</vt:lpstr>
      <vt:lpstr>Dış Ticarette Ödeme Yöntemleri</vt:lpstr>
      <vt:lpstr>Konsinyasyon</vt:lpstr>
      <vt:lpstr>Örnek Sanat Galerileri </vt:lpstr>
      <vt:lpstr>PowerPoint Sunusu</vt:lpstr>
      <vt:lpstr>Mal Mukabili Ödeme (cash against goods)</vt:lpstr>
      <vt:lpstr>Vesaik Mukabili Ödeme (cash against documents)</vt:lpstr>
      <vt:lpstr>Vesaik Mukabili Ödeme (cash against documents)</vt:lpstr>
      <vt:lpstr>Akreditif (Letter of Credit)</vt:lpstr>
      <vt:lpstr>Akreditif (Letter of Credit)</vt:lpstr>
      <vt:lpstr>Akreditif (Letter of Credit)</vt:lpstr>
      <vt:lpstr>Dış Ticarette Ödeme Yöntemleri</vt:lpstr>
      <vt:lpstr>SWIFT</vt:lpstr>
      <vt:lpstr>SWIFT</vt:lpstr>
      <vt:lpstr>Sınır Ötesi Bankalararası Ödeme Sistemi (CIPS), sınır ötesi renminbi (RMB) ödemeleri ve ticaretinde katılımcıları için takas ve mutabakat hizmetleri sunan bir Çin ödeme sistemidir. CIPS, Çin Halk Bankası tarafından desteklenmektedir ve Çin'in para biriminin kullanımını uluslararasılaştırmaya yönelik bir politika çabasının parçası olarak 2015 yılında başlatılmıştır.  CIPS 2022 yılında yaklaşık 96,7 trilyon yuan (14,03 trilyon $) işlem gerçekleştirmiş ve 109 ülke ve bölgedeki yaklaşık 1427 finans kurumu sisteme bağlanmıştır.2023 yılında CIPS, bir önceki yıla göre sırasıyla yüzde 50,29 ve yüzde 27,27 artışla toplam 123,06 trilyon RMB (17,09 trilyon $) tutarında 6,6133 milyon işlem gerçekleştirmiştir. Sistem günlük bazda toplam 482,602 milyar RMB (67,028 milyar $) tutarında 25.900 işlem gerçekleştirmiştir.</vt:lpstr>
      <vt:lpstr>Tek Avro Ödeme Alanı (SEPA), avro cinsinden banka transferlerinin basitleştirilmesi için Avrupa Birliği'nin bir ödeme entegrasyon girişimidir. 2020 itibariyle SEPA'da Avrupa Birliği'nin 27 üye ülkesi, Avrupa Serbest Ticaret Birliği'nin dört üye ülkesi (İzlanda, Lihtenştayn, Norveç ve İsviçre) ve Birleşik Krallık'tan oluşan 36 üye bulunmaktadır. Bazı mikro devletler teknik projelere katılmaktadır: Andorra, Monako, San Marino ve Vatikan Şehri.  SEPA ağırlıklı olarak normal banka transferlerini kapsar. Cep telefonu veya akıllı kart ödeme sistemleri gibi ek isteğe bağlı özelliklere veya hizmetlere sahip ödeme yöntemleri doğrudan kapsanmamaktadır. Bununla birlikte, anında SEPA ödeme planı, akıllı cihazlarda da ödeme ürünlerini kolaylaştırmaktadır.</vt:lpstr>
      <vt:lpstr>Proje, BRICS üyesi devletlerin kendi yerel para birimleriyle ödeme almak ve yapmak için geliştirdikleri ortak bir girişimdir. Girişim 2018 yılında BRICS İş Konseyi tarafından başlatılmıştır. BRICS PAY'i ortaklaşa yürüten ekip, BRICS'in dört kurucu ülkesinin yanı sıra Güney Afrika'dan finans, bankacılık teknolojisi uzmanlarından oluşmaktadır.   BRICS PAY'in amacı uluslararası ödemeleri daha güvenli, şeffaf, daha az maliyetli ve karmaşık hale getirerek hızla genişleyen BRICS üyeleri arasında uluslararası işbirliğini teşvik etmektir.  Çin, 23 Ekim 2024 tarihinde BRICS PAY'e tam destek vermiştir.</vt:lpstr>
      <vt:lpstr>PowerPoint Sunusu</vt:lpstr>
      <vt:lpstr>Dış Ticarette Teslim Şekilleri</vt:lpstr>
      <vt:lpstr>Dış Ticarette Teslim Şekilleri</vt:lpstr>
      <vt:lpstr>Dış Ticarette Teslim Şekilleri</vt:lpstr>
      <vt:lpstr>Dış Ticarette Teslim Şekilleri</vt:lpstr>
      <vt:lpstr>PowerPoint Sunusu</vt:lpstr>
      <vt:lpstr>Dış Ticarette Gerekli Belgeler</vt:lpstr>
      <vt:lpstr>Dış Ticarette Gerekli Belgeler</vt:lpstr>
      <vt:lpstr>Uluslararası Pazarlara Giriş</vt:lpstr>
      <vt:lpstr>Uluslararası Pazarlara Giriş</vt:lpstr>
      <vt:lpstr>Uluslararası Pazarlara Giriş</vt:lpstr>
      <vt:lpstr>Uluslararası Pazarlara Giriş</vt:lpstr>
      <vt:lpstr>Lisanslama</vt:lpstr>
      <vt:lpstr>Franchising</vt:lpstr>
      <vt:lpstr>Franchising</vt:lpstr>
      <vt:lpstr>Franchising</vt:lpstr>
      <vt:lpstr>Franchising</vt:lpstr>
      <vt:lpstr>Stratejik Birleşmeler</vt:lpstr>
      <vt:lpstr>Yönetim Sözleşmesi</vt:lpstr>
      <vt:lpstr>Doğrudan Yatırım</vt:lpstr>
      <vt:lpstr>Uluslararası Doğrudan Yatırım</vt:lpstr>
      <vt:lpstr>Uluslararası Doğrudan Yatırım</vt:lpstr>
      <vt:lpstr>Uluslararası Pazarlara Giriş</vt:lpstr>
      <vt:lpstr>Uluslararası Pazarlara Giriş</vt:lpstr>
      <vt:lpstr>En Çok Yatırım Alan Ülkeler</vt:lpstr>
      <vt:lpstr>En Çok Yatırım Yapan Ülkeler</vt:lpstr>
      <vt:lpstr>Uluslararası Pazarlara Giriş Engelleri</vt:lpstr>
      <vt:lpstr>İthalat ve İhracat Lisansları</vt:lpstr>
      <vt:lpstr>Kota</vt:lpstr>
      <vt:lpstr>Gönüllü İhracat Kısıtlaması</vt:lpstr>
      <vt:lpstr>Menşe Ülke Uygulaması</vt:lpstr>
      <vt:lpstr>Teknik Sınırlamalar</vt:lpstr>
      <vt:lpstr>Bürokratik Engeller</vt:lpstr>
      <vt:lpstr>Uluslararası Entegrasyonlar</vt:lpstr>
      <vt:lpstr>Uluslararası Entegrasyonlar</vt:lpstr>
      <vt:lpstr>Kaynakça</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112</cp:revision>
  <cp:lastPrinted>1601-01-01T00:00:00Z</cp:lastPrinted>
  <dcterms:created xsi:type="dcterms:W3CDTF">2020-01-12T16:37:33Z</dcterms:created>
  <dcterms:modified xsi:type="dcterms:W3CDTF">2025-01-27T09:26:09Z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