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6" r:id="rId2"/>
    <p:sldId id="368" r:id="rId3"/>
    <p:sldId id="284" r:id="rId4"/>
    <p:sldId id="285" r:id="rId5"/>
    <p:sldId id="289" r:id="rId6"/>
    <p:sldId id="369" r:id="rId7"/>
    <p:sldId id="308" r:id="rId8"/>
    <p:sldId id="309" r:id="rId9"/>
    <p:sldId id="288" r:id="rId10"/>
    <p:sldId id="258" r:id="rId11"/>
    <p:sldId id="259" r:id="rId12"/>
    <p:sldId id="260" r:id="rId13"/>
    <p:sldId id="321" r:id="rId14"/>
    <p:sldId id="370" r:id="rId15"/>
    <p:sldId id="257" r:id="rId16"/>
    <p:sldId id="261" r:id="rId17"/>
    <p:sldId id="262" r:id="rId18"/>
    <p:sldId id="263" r:id="rId19"/>
    <p:sldId id="265" r:id="rId20"/>
    <p:sldId id="305" r:id="rId21"/>
    <p:sldId id="268" r:id="rId22"/>
    <p:sldId id="269" r:id="rId23"/>
    <p:sldId id="297" r:id="rId24"/>
    <p:sldId id="298" r:id="rId25"/>
    <p:sldId id="299" r:id="rId26"/>
    <p:sldId id="300" r:id="rId27"/>
    <p:sldId id="270" r:id="rId28"/>
    <p:sldId id="301" r:id="rId29"/>
    <p:sldId id="302" r:id="rId30"/>
    <p:sldId id="371" r:id="rId31"/>
    <p:sldId id="372" r:id="rId32"/>
    <p:sldId id="373" r:id="rId33"/>
    <p:sldId id="374" r:id="rId34"/>
    <p:sldId id="323" r:id="rId35"/>
    <p:sldId id="324" r:id="rId36"/>
    <p:sldId id="322" r:id="rId37"/>
    <p:sldId id="272" r:id="rId38"/>
    <p:sldId id="274" r:id="rId39"/>
    <p:sldId id="275" r:id="rId40"/>
    <p:sldId id="276" r:id="rId41"/>
    <p:sldId id="306" r:id="rId42"/>
    <p:sldId id="277" r:id="rId43"/>
    <p:sldId id="307" r:id="rId44"/>
    <p:sldId id="278" r:id="rId45"/>
    <p:sldId id="279" r:id="rId46"/>
    <p:sldId id="282" r:id="rId47"/>
    <p:sldId id="283" r:id="rId48"/>
    <p:sldId id="290" r:id="rId49"/>
    <p:sldId id="291" r:id="rId50"/>
    <p:sldId id="375" r:id="rId51"/>
    <p:sldId id="292" r:id="rId52"/>
    <p:sldId id="376" r:id="rId53"/>
    <p:sldId id="377" r:id="rId54"/>
    <p:sldId id="311" r:id="rId55"/>
    <p:sldId id="293" r:id="rId56"/>
    <p:sldId id="310" r:id="rId57"/>
    <p:sldId id="312" r:id="rId58"/>
    <p:sldId id="378" r:id="rId59"/>
    <p:sldId id="379" r:id="rId60"/>
    <p:sldId id="313" r:id="rId61"/>
    <p:sldId id="314" r:id="rId62"/>
    <p:sldId id="316" r:id="rId63"/>
    <p:sldId id="317" r:id="rId64"/>
    <p:sldId id="318" r:id="rId65"/>
    <p:sldId id="380" r:id="rId66"/>
    <p:sldId id="319" r:id="rId67"/>
    <p:sldId id="296" r:id="rId68"/>
    <p:sldId id="320" r:id="rId6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23" autoAdjust="0"/>
    <p:restoredTop sz="94652" autoAdjust="0"/>
  </p:normalViewPr>
  <p:slideViewPr>
    <p:cSldViewPr>
      <p:cViewPr varScale="1">
        <p:scale>
          <a:sx n="105" d="100"/>
          <a:sy n="105" d="100"/>
        </p:scale>
        <p:origin x="16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CB7DC06-5EAE-48D1-98E2-01F35B08A449}" type="datetimeFigureOut">
              <a:rPr lang="tr-TR"/>
              <a:pPr>
                <a:defRPr/>
              </a:pPr>
              <a:t>1.09.2024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E0878C7-EA09-4997-A6FA-7EFEE66B5077}" type="slidenum">
              <a:rPr lang="tr-TR"/>
              <a:pPr>
                <a:defRPr/>
              </a:pPr>
              <a:t>‹#›</a:t>
            </a:fld>
            <a:endParaRPr lang="tr-TR"/>
          </a:p>
        </p:txBody>
      </p:sp>
    </p:spTree>
    <p:extLst>
      <p:ext uri="{BB962C8B-B14F-4D97-AF65-F5344CB8AC3E}">
        <p14:creationId xmlns:p14="http://schemas.microsoft.com/office/powerpoint/2010/main" val="9638154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632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6324"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B494F4-ACB9-4808-9B03-EE1B3C94443E}" type="slidenum">
              <a:rPr lang="tr-TR" smtClean="0"/>
              <a:pPr/>
              <a:t>3</a:t>
            </a:fld>
            <a:endParaRPr lang="tr-TR"/>
          </a:p>
        </p:txBody>
      </p:sp>
    </p:spTree>
    <p:extLst>
      <p:ext uri="{BB962C8B-B14F-4D97-AF65-F5344CB8AC3E}">
        <p14:creationId xmlns:p14="http://schemas.microsoft.com/office/powerpoint/2010/main" val="3357318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734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7348"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896A5A-40C2-441D-AC3B-262BC7F85793}" type="slidenum">
              <a:rPr lang="tr-TR" smtClean="0"/>
              <a:pPr/>
              <a:t>4</a:t>
            </a:fld>
            <a:endParaRPr lang="tr-TR"/>
          </a:p>
        </p:txBody>
      </p:sp>
    </p:spTree>
    <p:extLst>
      <p:ext uri="{BB962C8B-B14F-4D97-AF65-F5344CB8AC3E}">
        <p14:creationId xmlns:p14="http://schemas.microsoft.com/office/powerpoint/2010/main" val="3483447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1443"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1444"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779533-BD95-40A5-8239-A20524B917BE}" type="slidenum">
              <a:rPr lang="tr-TR" smtClean="0"/>
              <a:pPr/>
              <a:t>5</a:t>
            </a:fld>
            <a:endParaRPr lang="tr-TR"/>
          </a:p>
        </p:txBody>
      </p:sp>
    </p:spTree>
    <p:extLst>
      <p:ext uri="{BB962C8B-B14F-4D97-AF65-F5344CB8AC3E}">
        <p14:creationId xmlns:p14="http://schemas.microsoft.com/office/powerpoint/2010/main" val="3139630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734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7348"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896A5A-40C2-441D-AC3B-262BC7F85793}" type="slidenum">
              <a:rPr lang="tr-TR" smtClean="0"/>
              <a:pPr/>
              <a:t>7</a:t>
            </a:fld>
            <a:endParaRPr lang="tr-TR"/>
          </a:p>
        </p:txBody>
      </p:sp>
    </p:spTree>
    <p:extLst>
      <p:ext uri="{BB962C8B-B14F-4D97-AF65-F5344CB8AC3E}">
        <p14:creationId xmlns:p14="http://schemas.microsoft.com/office/powerpoint/2010/main" val="1908203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734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7348"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896A5A-40C2-441D-AC3B-262BC7F85793}" type="slidenum">
              <a:rPr lang="tr-TR" smtClean="0"/>
              <a:pPr/>
              <a:t>8</a:t>
            </a:fld>
            <a:endParaRPr lang="tr-TR"/>
          </a:p>
        </p:txBody>
      </p:sp>
    </p:spTree>
    <p:extLst>
      <p:ext uri="{BB962C8B-B14F-4D97-AF65-F5344CB8AC3E}">
        <p14:creationId xmlns:p14="http://schemas.microsoft.com/office/powerpoint/2010/main" val="381730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041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042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71E6C7-2199-45BF-8912-4E28614C38FD}" type="slidenum">
              <a:rPr lang="tr-TR" smtClean="0"/>
              <a:pPr/>
              <a:t>9</a:t>
            </a:fld>
            <a:endParaRPr lang="tr-TR"/>
          </a:p>
        </p:txBody>
      </p:sp>
    </p:spTree>
    <p:extLst>
      <p:ext uri="{BB962C8B-B14F-4D97-AF65-F5344CB8AC3E}">
        <p14:creationId xmlns:p14="http://schemas.microsoft.com/office/powerpoint/2010/main" val="2401909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427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4276"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6B0D59-BA7A-42ED-95B8-5A75EA3BA1F0}" type="slidenum">
              <a:rPr lang="tr-TR" smtClean="0"/>
              <a:pPr/>
              <a:t>46</a:t>
            </a:fld>
            <a:endParaRPr 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5529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5530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351407-8B57-4CE6-9919-BEBE094130E8}" type="slidenum">
              <a:rPr lang="tr-TR" smtClean="0"/>
              <a:pPr/>
              <a:t>47</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2467"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2468"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DABDD0A-D950-4925-86A7-2EC9145278DC}" type="slidenum">
              <a:rPr lang="tr-TR" smtClean="0"/>
              <a:pPr/>
              <a:t>48</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349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3492"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85F0A5-2C8F-4B05-A7C3-FDF75CC6E7D5}" type="slidenum">
              <a:rPr lang="tr-TR" smtClean="0"/>
              <a:pPr/>
              <a:t>49</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349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3492"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85F0A5-2C8F-4B05-A7C3-FDF75CC6E7D5}" type="slidenum">
              <a:rPr lang="tr-TR" smtClean="0"/>
              <a:pPr/>
              <a:t>50</a:t>
            </a:fld>
            <a:endParaRPr lang="tr-TR"/>
          </a:p>
        </p:txBody>
      </p:sp>
    </p:spTree>
    <p:extLst>
      <p:ext uri="{BB962C8B-B14F-4D97-AF65-F5344CB8AC3E}">
        <p14:creationId xmlns:p14="http://schemas.microsoft.com/office/powerpoint/2010/main" val="3591800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451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4516"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846DD4-B7CB-43D2-A99C-792F551E9439}" type="slidenum">
              <a:rPr lang="tr-TR" smtClean="0"/>
              <a:pPr/>
              <a:t>51</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451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4516"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846DD4-B7CB-43D2-A99C-792F551E9439}" type="slidenum">
              <a:rPr lang="tr-TR" smtClean="0"/>
              <a:pPr/>
              <a:t>52</a:t>
            </a:fld>
            <a:endParaRPr lang="tr-TR"/>
          </a:p>
        </p:txBody>
      </p:sp>
    </p:spTree>
    <p:extLst>
      <p:ext uri="{BB962C8B-B14F-4D97-AF65-F5344CB8AC3E}">
        <p14:creationId xmlns:p14="http://schemas.microsoft.com/office/powerpoint/2010/main" val="3225902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451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4516"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846DD4-B7CB-43D2-A99C-792F551E9439}" type="slidenum">
              <a:rPr lang="tr-TR" smtClean="0"/>
              <a:pPr/>
              <a:t>53</a:t>
            </a:fld>
            <a:endParaRPr lang="tr-TR"/>
          </a:p>
        </p:txBody>
      </p:sp>
    </p:spTree>
    <p:extLst>
      <p:ext uri="{BB962C8B-B14F-4D97-AF65-F5344CB8AC3E}">
        <p14:creationId xmlns:p14="http://schemas.microsoft.com/office/powerpoint/2010/main" val="3337219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4515"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4516"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846DD4-B7CB-43D2-A99C-792F551E9439}" type="slidenum">
              <a:rPr lang="tr-TR" smtClean="0"/>
              <a:pPr/>
              <a:t>54</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55</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56</a:t>
            </a:fld>
            <a:endParaRPr 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57</a:t>
            </a:fld>
            <a:endParaRPr 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58</a:t>
            </a:fld>
            <a:endParaRPr lang="tr-TR"/>
          </a:p>
        </p:txBody>
      </p:sp>
    </p:spTree>
    <p:extLst>
      <p:ext uri="{BB962C8B-B14F-4D97-AF65-F5344CB8AC3E}">
        <p14:creationId xmlns:p14="http://schemas.microsoft.com/office/powerpoint/2010/main" val="553591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59</a:t>
            </a:fld>
            <a:endParaRPr lang="tr-TR"/>
          </a:p>
        </p:txBody>
      </p:sp>
    </p:spTree>
    <p:extLst>
      <p:ext uri="{BB962C8B-B14F-4D97-AF65-F5344CB8AC3E}">
        <p14:creationId xmlns:p14="http://schemas.microsoft.com/office/powerpoint/2010/main" val="750904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60</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61</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62</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63</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64</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65</a:t>
            </a:fld>
            <a:endParaRPr lang="tr-TR"/>
          </a:p>
        </p:txBody>
      </p:sp>
    </p:spTree>
    <p:extLst>
      <p:ext uri="{BB962C8B-B14F-4D97-AF65-F5344CB8AC3E}">
        <p14:creationId xmlns:p14="http://schemas.microsoft.com/office/powerpoint/2010/main" val="2837250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5539"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5540"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B68FA4-B376-42A8-BAFD-8B604BFD18FD}" type="slidenum">
              <a:rPr lang="tr-TR" smtClean="0"/>
              <a:pPr/>
              <a:t>66</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861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8612"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483168-ACA4-46E5-AEE0-FA84D57342C3}" type="slidenum">
              <a:rPr lang="tr-TR" smtClean="0"/>
              <a:pPr/>
              <a:t>67</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ayt Görüntüsü Yer Tutucusu 1"/>
          <p:cNvSpPr>
            <a:spLocks noGrp="1" noRot="1" noChangeAspect="1" noTextEdit="1"/>
          </p:cNvSpPr>
          <p:nvPr>
            <p:ph type="sldImg"/>
          </p:nvPr>
        </p:nvSpPr>
        <p:spPr bwMode="auto">
          <a:noFill/>
          <a:ln>
            <a:solidFill>
              <a:srgbClr val="000000"/>
            </a:solidFill>
            <a:miter lim="800000"/>
            <a:headEnd/>
            <a:tailEnd/>
          </a:ln>
        </p:spPr>
      </p:sp>
      <p:sp>
        <p:nvSpPr>
          <p:cNvPr id="68611"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a:p>
        </p:txBody>
      </p:sp>
      <p:sp>
        <p:nvSpPr>
          <p:cNvPr id="68612" name="Slayt Numarası Yer Tutucus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483168-ACA4-46E5-AEE0-FA84D57342C3}" type="slidenum">
              <a:rPr lang="tr-TR" smtClean="0"/>
              <a:pPr/>
              <a:t>68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1A49D2AE-24C0-425C-8012-CBD231816B75}"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D2E497FC-8386-4CB4-8D08-05377ADCF7BE}"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E63A36DF-90E5-44FF-9277-3721156EB390}"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939BF959-848F-4BFE-BF07-529247F246A5}"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2E96E558-F089-40D3-9259-925F8B6DE53C}"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79E413F4-A996-44FB-A542-3297B28655D4}"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30675F55-A47A-4590-84D3-0E7CC3B22571}"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28BF90EB-3D9D-41BB-9212-625459173CFE}"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D6E38A04-E42E-4ADC-9303-B3BA5F78CFE3}"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9C2505EC-B517-48D1-AB9A-FB086EE3EEF0}"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601DCB62-67B6-4251-B669-68B716970D98}"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a:defRPr/>
            </a:pPr>
            <a:fld id="{5D9A2A4E-1090-46DB-BAD0-BD1AA6EAB1BC}"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31"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5365750" cy="576262"/>
          </a:xfrm>
          <a:prstGeom prst="rect">
            <a:avLst/>
          </a:prstGeom>
          <a:noFill/>
          <a:ln w="9525">
            <a:noFill/>
            <a:miter lim="800000"/>
            <a:headEnd/>
            <a:tailEnd/>
          </a:ln>
          <a:effectLst/>
        </p:spPr>
        <p:txBody>
          <a:bodyPr/>
          <a:lstStyle/>
          <a:p>
            <a:pPr>
              <a:lnSpc>
                <a:spcPct val="90000"/>
              </a:lnSpc>
              <a:spcBef>
                <a:spcPct val="20000"/>
              </a:spcBef>
            </a:pPr>
            <a:r>
              <a:rPr lang="tr-TR" sz="4800" b="1">
                <a:solidFill>
                  <a:srgbClr val="1C1C1C"/>
                </a:solidFill>
              </a:rPr>
              <a:t>Genel Ekonomi </a:t>
            </a:r>
            <a:endParaRPr lang="es-ES" sz="4800" b="1">
              <a:solidFill>
                <a:srgbClr val="1C1C1C"/>
              </a:solidFill>
            </a:endParaRPr>
          </a:p>
        </p:txBody>
      </p:sp>
      <p:sp>
        <p:nvSpPr>
          <p:cNvPr id="3075" name="Rectangle 177"/>
          <p:cNvSpPr>
            <a:spLocks noChangeArrowheads="1"/>
          </p:cNvSpPr>
          <p:nvPr/>
        </p:nvSpPr>
        <p:spPr bwMode="auto">
          <a:xfrm>
            <a:off x="468312" y="5373688"/>
            <a:ext cx="5932487" cy="798512"/>
          </a:xfrm>
          <a:prstGeom prst="rect">
            <a:avLst/>
          </a:prstGeom>
          <a:noFill/>
          <a:ln w="9525">
            <a:noFill/>
            <a:miter lim="800000"/>
            <a:headEnd/>
            <a:tailEnd/>
          </a:ln>
          <a:effectLst/>
        </p:spPr>
        <p:txBody>
          <a:bodyPr/>
          <a:lstStyle/>
          <a:p>
            <a:pPr>
              <a:lnSpc>
                <a:spcPct val="90000"/>
              </a:lnSpc>
              <a:spcBef>
                <a:spcPct val="20000"/>
              </a:spcBef>
            </a:pPr>
            <a:r>
              <a:rPr lang="tr-TR" sz="3200" b="1" dirty="0">
                <a:solidFill>
                  <a:schemeClr val="bg1"/>
                </a:solidFill>
              </a:rPr>
              <a:t>Temel Kavramlar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rPr>
              <a:t>Ekonomi Nedir?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8"/>
            <a:ext cx="8645123"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6139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itchFamily="34" charset="0"/>
                <a:cs typeface="Tahoma" pitchFamily="34" charset="0"/>
              </a:rPr>
              <a:t>İktisat Bilimi ve Yöntemi</a:t>
            </a:r>
            <a:endParaRPr lang="tr-TR" sz="2400" dirty="0">
              <a:solidFill>
                <a:srgbClr val="1C1C1C"/>
              </a:solidFill>
              <a:effectLst/>
            </a:endParaRPr>
          </a:p>
        </p:txBody>
      </p:sp>
      <p:sp>
        <p:nvSpPr>
          <p:cNvPr id="38915" name="Rectangle 3"/>
          <p:cNvSpPr>
            <a:spLocks noGrp="1" noChangeArrowheads="1"/>
          </p:cNvSpPr>
          <p:nvPr>
            <p:ph idx="1"/>
          </p:nvPr>
        </p:nvSpPr>
        <p:spPr>
          <a:xfrm>
            <a:off x="457200" y="1268413"/>
            <a:ext cx="8229600" cy="3875099"/>
          </a:xfrm>
        </p:spPr>
        <p:txBody>
          <a:bodyPr/>
          <a:lstStyle/>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Bilimin amacı evrensel geçerli yasalar bulmaktır. Tüm doğal bilimler ve diğer sosyal bilimlerde olduğu gibi, iktisat bilimi de yöntem olarak bilimsel yöntem kullanır. Burada dört aşamadan oluşan bir süreç izlenir. </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Sürecin birinci aşamasında, gerçek yaşamla ilgili gözlemler yapılır. Gerçek dünyada davranışlar ve sonuçlara bakılır.</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Bu gözlemleri kullanarak, neden-sonuç ilişkilerine bir açıklama getirilir   (hipotez).</a:t>
            </a:r>
          </a:p>
          <a:p>
            <a:pPr marL="0" indent="0" eaLnBrk="1" hangingPunct="1">
              <a:buFont typeface="Arial" charset="0"/>
              <a:buNone/>
            </a:pPr>
            <a:endParaRPr lang="tr-TR" dirty="0">
              <a:solidFill>
                <a:schemeClr val="tx1"/>
              </a:solidFill>
            </a:endParaRPr>
          </a:p>
        </p:txBody>
      </p:sp>
      <p:pic>
        <p:nvPicPr>
          <p:cNvPr id="2" name="Resim 1">
            <a:extLst>
              <a:ext uri="{FF2B5EF4-FFF2-40B4-BE49-F238E27FC236}">
                <a16:creationId xmlns:a16="http://schemas.microsoft.com/office/drawing/2014/main" id="{76BB9A54-EA96-8365-124F-57D55DD822E2}"/>
              </a:ext>
            </a:extLst>
          </p:cNvPr>
          <p:cNvPicPr>
            <a:picLocks noChangeAspect="1"/>
          </p:cNvPicPr>
          <p:nvPr/>
        </p:nvPicPr>
        <p:blipFill>
          <a:blip r:embed="rId3"/>
          <a:stretch>
            <a:fillRect/>
          </a:stretch>
        </p:blipFill>
        <p:spPr>
          <a:xfrm>
            <a:off x="2667000" y="3581400"/>
            <a:ext cx="3276600" cy="3062132"/>
          </a:xfrm>
          <a:prstGeom prst="rect">
            <a:avLst/>
          </a:prstGeom>
        </p:spPr>
      </p:pic>
    </p:spTree>
    <p:extLst>
      <p:ext uri="{BB962C8B-B14F-4D97-AF65-F5344CB8AC3E}">
        <p14:creationId xmlns:p14="http://schemas.microsoft.com/office/powerpoint/2010/main" val="4103929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itchFamily="34" charset="0"/>
                <a:cs typeface="Tahoma" pitchFamily="34" charset="0"/>
              </a:rPr>
              <a:t>İktisat Bilimi ve Yöntemi</a:t>
            </a:r>
            <a:endParaRPr lang="tr-TR" sz="2400" dirty="0">
              <a:solidFill>
                <a:srgbClr val="1C1C1C"/>
              </a:solidFill>
              <a:effectLst/>
            </a:endParaRPr>
          </a:p>
        </p:txBody>
      </p:sp>
      <p:sp>
        <p:nvSpPr>
          <p:cNvPr id="39939" name="Rectangle 3"/>
          <p:cNvSpPr>
            <a:spLocks noGrp="1" noChangeArrowheads="1"/>
          </p:cNvSpPr>
          <p:nvPr>
            <p:ph idx="1"/>
          </p:nvPr>
        </p:nvSpPr>
        <p:spPr>
          <a:xfrm>
            <a:off x="457200" y="1268413"/>
            <a:ext cx="8229600" cy="4968875"/>
          </a:xfrm>
        </p:spPr>
        <p:txBody>
          <a:bodyPr/>
          <a:lstStyle/>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Bu açıklamanın ne kadar geçerli olduğunu belirlemek için, formüle edilen açıklama, belli olayların sonuçları ile bu olaylara ilişkin hipotezden kestirilen (hipoteze dayanılarak elde edilen) sonuçlar karşılaştırılarak teste tabi tutulur. </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Hipotez gerçeklerle sürekli olarak teste tabi tutulur ve eğer hipotezin geçerli olduğu yönünde bulgular elde edilirse, hipotez bir teoriye dönüştürülür. </a:t>
            </a:r>
          </a:p>
        </p:txBody>
      </p:sp>
    </p:spTree>
    <p:extLst>
      <p:ext uri="{BB962C8B-B14F-4D97-AF65-F5344CB8AC3E}">
        <p14:creationId xmlns:p14="http://schemas.microsoft.com/office/powerpoint/2010/main" val="67498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Temel Varsayımlar</a:t>
            </a:r>
          </a:p>
        </p:txBody>
      </p:sp>
      <p:sp>
        <p:nvSpPr>
          <p:cNvPr id="44035" name="Rectangle 3"/>
          <p:cNvSpPr>
            <a:spLocks noGrp="1" noChangeArrowheads="1"/>
          </p:cNvSpPr>
          <p:nvPr>
            <p:ph idx="1"/>
          </p:nvPr>
        </p:nvSpPr>
        <p:spPr>
          <a:xfrm>
            <a:off x="468313" y="1339850"/>
            <a:ext cx="8229600" cy="4968875"/>
          </a:xfrm>
        </p:spPr>
        <p:txBody>
          <a:bodyPr/>
          <a:lstStyle/>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Devlet Müdahalesi Bulunmadığı Varsayımı</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İnsanların Rasyonel Davrandığı Varsayımı</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Diğer Koşulların Değişmediği Varsayımı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Ceteris</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Paribus</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0" indent="0" eaLnBrk="1" hangingPunct="1">
              <a:buFont typeface="Arial" charset="0"/>
              <a:buNone/>
            </a:pPr>
            <a:endParaRPr lang="tr-TR"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1200" dirty="0">
                <a:solidFill>
                  <a:schemeClr val="tx1"/>
                </a:solidFill>
                <a:latin typeface="Tahoma" panose="020B0604030504040204" pitchFamily="34" charset="0"/>
                <a:ea typeface="Tahoma" panose="020B0604030504040204" pitchFamily="34" charset="0"/>
                <a:cs typeface="Tahoma" panose="020B0604030504040204" pitchFamily="34" charset="0"/>
              </a:rPr>
              <a:t>Latince </a:t>
            </a:r>
            <a:r>
              <a:rPr lang="tr-TR" sz="1200" dirty="0" err="1">
                <a:solidFill>
                  <a:schemeClr val="tx1"/>
                </a:solidFill>
                <a:latin typeface="Tahoma" panose="020B0604030504040204" pitchFamily="34" charset="0"/>
                <a:ea typeface="Tahoma" panose="020B0604030504040204" pitchFamily="34" charset="0"/>
                <a:cs typeface="Tahoma" panose="020B0604030504040204" pitchFamily="34" charset="0"/>
              </a:rPr>
              <a:t>cēterīs</a:t>
            </a:r>
            <a:r>
              <a:rPr lang="tr-TR" sz="1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1200" dirty="0" err="1">
                <a:solidFill>
                  <a:schemeClr val="tx1"/>
                </a:solidFill>
                <a:latin typeface="Tahoma" panose="020B0604030504040204" pitchFamily="34" charset="0"/>
                <a:ea typeface="Tahoma" panose="020B0604030504040204" pitchFamily="34" charset="0"/>
                <a:cs typeface="Tahoma" panose="020B0604030504040204" pitchFamily="34" charset="0"/>
              </a:rPr>
              <a:t>cēterus'un</a:t>
            </a:r>
            <a:r>
              <a:rPr lang="tr-TR" sz="1200" dirty="0">
                <a:solidFill>
                  <a:schemeClr val="tx1"/>
                </a:solidFill>
                <a:latin typeface="Tahoma" panose="020B0604030504040204" pitchFamily="34" charset="0"/>
                <a:ea typeface="Tahoma" panose="020B0604030504040204" pitchFamily="34" charset="0"/>
                <a:cs typeface="Tahoma" panose="020B0604030504040204" pitchFamily="34" charset="0"/>
              </a:rPr>
              <a:t> (“öteki, geri kalan”) ablatif çoğulu, + </a:t>
            </a:r>
            <a:r>
              <a:rPr lang="tr-TR" sz="1200" dirty="0" err="1">
                <a:solidFill>
                  <a:schemeClr val="tx1"/>
                </a:solidFill>
                <a:latin typeface="Tahoma" panose="020B0604030504040204" pitchFamily="34" charset="0"/>
                <a:ea typeface="Tahoma" panose="020B0604030504040204" pitchFamily="34" charset="0"/>
                <a:cs typeface="Tahoma" panose="020B0604030504040204" pitchFamily="34" charset="0"/>
              </a:rPr>
              <a:t>pāribus</a:t>
            </a:r>
            <a:r>
              <a:rPr lang="tr-TR" sz="1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1200" dirty="0" err="1">
                <a:solidFill>
                  <a:schemeClr val="tx1"/>
                </a:solidFill>
                <a:latin typeface="Tahoma" panose="020B0604030504040204" pitchFamily="34" charset="0"/>
                <a:ea typeface="Tahoma" panose="020B0604030504040204" pitchFamily="34" charset="0"/>
                <a:cs typeface="Tahoma" panose="020B0604030504040204" pitchFamily="34" charset="0"/>
              </a:rPr>
              <a:t>pār'ın</a:t>
            </a:r>
            <a:r>
              <a:rPr lang="tr-TR" sz="1200" dirty="0">
                <a:solidFill>
                  <a:schemeClr val="tx1"/>
                </a:solidFill>
                <a:latin typeface="Tahoma" panose="020B0604030504040204" pitchFamily="34" charset="0"/>
                <a:ea typeface="Tahoma" panose="020B0604030504040204" pitchFamily="34" charset="0"/>
                <a:cs typeface="Tahoma" panose="020B0604030504040204" pitchFamily="34" charset="0"/>
              </a:rPr>
              <a:t> (“eşit”) ablatif çoğul hali.</a:t>
            </a:r>
          </a:p>
        </p:txBody>
      </p:sp>
      <p:pic>
        <p:nvPicPr>
          <p:cNvPr id="44036" name="Picture 2"/>
          <p:cNvPicPr>
            <a:picLocks noChangeAspect="1" noChangeArrowheads="1"/>
          </p:cNvPicPr>
          <p:nvPr/>
        </p:nvPicPr>
        <p:blipFill>
          <a:blip r:embed="rId3"/>
          <a:srcRect/>
          <a:stretch>
            <a:fillRect/>
          </a:stretch>
        </p:blipFill>
        <p:spPr bwMode="auto">
          <a:xfrm>
            <a:off x="6096000" y="1347787"/>
            <a:ext cx="2527300" cy="1157288"/>
          </a:xfrm>
          <a:prstGeom prst="rect">
            <a:avLst/>
          </a:prstGeom>
          <a:noFill/>
          <a:ln w="9525">
            <a:noFill/>
            <a:miter lim="800000"/>
            <a:headEnd/>
            <a:tailEnd/>
          </a:ln>
          <a:effectLst/>
        </p:spPr>
      </p:pic>
      <p:pic>
        <p:nvPicPr>
          <p:cNvPr id="3" name="Resim 2">
            <a:extLst>
              <a:ext uri="{FF2B5EF4-FFF2-40B4-BE49-F238E27FC236}">
                <a16:creationId xmlns:a16="http://schemas.microsoft.com/office/drawing/2014/main" id="{97BB5788-0AA3-E537-3CF7-0BFA9F47769C}"/>
              </a:ext>
            </a:extLst>
          </p:cNvPr>
          <p:cNvPicPr>
            <a:picLocks noChangeAspect="1"/>
          </p:cNvPicPr>
          <p:nvPr/>
        </p:nvPicPr>
        <p:blipFill>
          <a:blip r:embed="rId4"/>
          <a:stretch>
            <a:fillRect/>
          </a:stretch>
        </p:blipFill>
        <p:spPr>
          <a:xfrm>
            <a:off x="2895600" y="4098617"/>
            <a:ext cx="3010320" cy="2210108"/>
          </a:xfrm>
          <a:prstGeom prst="rect">
            <a:avLst/>
          </a:prstGeom>
        </p:spPr>
      </p:pic>
    </p:spTree>
    <p:extLst>
      <p:ext uri="{BB962C8B-B14F-4D97-AF65-F5344CB8AC3E}">
        <p14:creationId xmlns:p14="http://schemas.microsoft.com/office/powerpoint/2010/main" val="139968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dirty="0">
                <a:solidFill>
                  <a:srgbClr val="1C1C1C"/>
                </a:solidFill>
                <a:effectLst/>
              </a:rPr>
              <a:t>Mikro vs. Makro</a:t>
            </a:r>
          </a:p>
        </p:txBody>
      </p:sp>
      <p:sp>
        <p:nvSpPr>
          <p:cNvPr id="4099" name="Rectangle 3"/>
          <p:cNvSpPr>
            <a:spLocks noGrp="1" noChangeArrowheads="1"/>
          </p:cNvSpPr>
          <p:nvPr>
            <p:ph idx="1"/>
          </p:nvPr>
        </p:nvSpPr>
        <p:spPr>
          <a:xfrm>
            <a:off x="539552" y="1268760"/>
            <a:ext cx="8352928" cy="4968875"/>
          </a:xfrm>
        </p:spPr>
        <p:txBody>
          <a:bodyPr/>
          <a:lstStyle/>
          <a:p>
            <a:pPr marL="0" indent="0" algn="just" eaLnBrk="1" hangingPunct="1">
              <a:spcBef>
                <a:spcPct val="50000"/>
              </a:spcBef>
              <a:buNone/>
            </a:pPr>
            <a:r>
              <a:rPr lang="tr-TR" altLang="tr-TR" sz="2000" dirty="0">
                <a:solidFill>
                  <a:schemeClr val="tx1"/>
                </a:solidFill>
                <a:latin typeface="Tahoma" pitchFamily="34" charset="0"/>
                <a:ea typeface="Tahoma" pitchFamily="34" charset="0"/>
                <a:cs typeface="Tahoma" pitchFamily="34" charset="0"/>
              </a:rPr>
              <a:t>Mikroekonomi, bireysel aracılar ve pazarlar, bunların etkileşimleri ve etkileşimlerin sonuçları dahil olmak üzere ekonomide temel unsurlar olarak görülenleri analiz eden bir alandır. Bireysel aracılar, örneğin hane halklarını, firmaları, alıcıları ve satıcıları içerebilir. </a:t>
            </a:r>
          </a:p>
          <a:p>
            <a:pPr marL="0" indent="0" algn="just" eaLnBrk="1" hangingPunct="1">
              <a:spcBef>
                <a:spcPct val="50000"/>
              </a:spcBef>
              <a:buNone/>
            </a:pPr>
            <a:r>
              <a:rPr lang="tr-TR" altLang="tr-TR" sz="2000" dirty="0">
                <a:solidFill>
                  <a:schemeClr val="tx1"/>
                </a:solidFill>
                <a:latin typeface="Tahoma" pitchFamily="34" charset="0"/>
                <a:ea typeface="Tahoma" pitchFamily="34" charset="0"/>
                <a:cs typeface="Tahoma" pitchFamily="34" charset="0"/>
              </a:rPr>
              <a:t>Makroekonomi, ekonomiyi üretim, tüketim, tasarruf ve yatırımın etkileşim içinde olduğu bir sistem olarak ve onu etkileyen faktörleri analiz eder: emek, sermaye ve toprak kaynaklarının kullanımı, döviz enflasyonu, ekonomik büyüme ve bu unsurlar üzerinde etkisi olan kamu politikaları, vb.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4437112"/>
            <a:ext cx="3004592" cy="2356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073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Pozitif ve Normatif Ekonomi</a:t>
            </a:r>
            <a:endPar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Pozitif İktisat, iktisadi olaylar ve davranışlar, nedir-ne olmaktadır, nasıl olmaktadır bakış açısıyla incelenir. Bir başka deyişle, pozitif iktisatta iktisadi olaylar ve davranışlar açıklanır ve dolayısıyla da para arzı artınca fiyatlar artar, kamu harcamaları artınca işsizlik azalır gibi genel sonuçlara ulaşılır. Pozitif iktisadın ulaştığı sonuçları test etmek ve eğer gerekiyorsa bilimsel düzeyde reddetmek mümkündür. Ancak normatif iktisadın değer yargılarının ürünü olan sonuçları test edilemez ve bilimsel düzeyde reddedilemez.</a:t>
            </a:r>
          </a:p>
          <a:p>
            <a:pPr marL="0" indent="0" eaLnBrk="1" hangingPunct="1">
              <a:buFont typeface="Arial" charset="0"/>
              <a:buNone/>
            </a:pPr>
            <a:endParaRPr lang="tr-TR" dirty="0">
              <a:solidFill>
                <a:schemeClr val="tx1"/>
              </a:solidFill>
              <a:latin typeface="Calibri" pitchFamily="34" charset="0"/>
              <a:cs typeface="Calibri" pitchFamily="34" charset="0"/>
            </a:endParaRPr>
          </a:p>
        </p:txBody>
      </p:sp>
      <p:pic>
        <p:nvPicPr>
          <p:cNvPr id="2" name="Resim 1">
            <a:extLst>
              <a:ext uri="{FF2B5EF4-FFF2-40B4-BE49-F238E27FC236}">
                <a16:creationId xmlns:a16="http://schemas.microsoft.com/office/drawing/2014/main" id="{403E48B8-0892-EC04-3A36-CDE49B4AE7BD}"/>
              </a:ext>
            </a:extLst>
          </p:cNvPr>
          <p:cNvPicPr>
            <a:picLocks noChangeAspect="1"/>
          </p:cNvPicPr>
          <p:nvPr/>
        </p:nvPicPr>
        <p:blipFill>
          <a:blip r:embed="rId3"/>
          <a:stretch>
            <a:fillRect/>
          </a:stretch>
        </p:blipFill>
        <p:spPr>
          <a:xfrm>
            <a:off x="2971800" y="4122738"/>
            <a:ext cx="2858558" cy="2114550"/>
          </a:xfrm>
          <a:prstGeom prst="rect">
            <a:avLst/>
          </a:prstGeom>
        </p:spPr>
      </p:pic>
    </p:spTree>
    <p:extLst>
      <p:ext uri="{BB962C8B-B14F-4D97-AF65-F5344CB8AC3E}">
        <p14:creationId xmlns:p14="http://schemas.microsoft.com/office/powerpoint/2010/main" val="2600903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Pozitif ve Normatif Ekonomi</a:t>
            </a:r>
            <a:endPar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Normatif iktisat, ekonominin gerçekte olduğu gibi ekonomik refahı iyileştirme politikaları önerir. İdeal bir modele veya standarda ilişkin ya da bir şeyi yapmanın doğru ya da normal yolu olarak kabul edilen şeye dayanan normatif araçları içerir.Ekonomik adalet ile ilgili değeri (normatif yargıları) veya kamu politikasının ekonomik sonucunun veya amaçlarının ne olması gerektiğini ifade eden bir ekonomi parçasıdır.</a:t>
            </a:r>
          </a:p>
        </p:txBody>
      </p:sp>
      <p:pic>
        <p:nvPicPr>
          <p:cNvPr id="2" name="Resim 1">
            <a:extLst>
              <a:ext uri="{FF2B5EF4-FFF2-40B4-BE49-F238E27FC236}">
                <a16:creationId xmlns:a16="http://schemas.microsoft.com/office/drawing/2014/main" id="{FE0B42B0-011E-0FD2-2B69-DFF37C484CB7}"/>
              </a:ext>
            </a:extLst>
          </p:cNvPr>
          <p:cNvPicPr>
            <a:picLocks noChangeAspect="1"/>
          </p:cNvPicPr>
          <p:nvPr/>
        </p:nvPicPr>
        <p:blipFill>
          <a:blip r:embed="rId3"/>
          <a:stretch>
            <a:fillRect/>
          </a:stretch>
        </p:blipFill>
        <p:spPr>
          <a:xfrm>
            <a:off x="3207543" y="4361515"/>
            <a:ext cx="2728913" cy="2018648"/>
          </a:xfrm>
          <a:prstGeom prst="rect">
            <a:avLst/>
          </a:prstGeom>
        </p:spPr>
      </p:pic>
    </p:spTree>
    <p:extLst>
      <p:ext uri="{BB962C8B-B14F-4D97-AF65-F5344CB8AC3E}">
        <p14:creationId xmlns:p14="http://schemas.microsoft.com/office/powerpoint/2010/main" val="752595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Pozitif vs Normatif</a:t>
            </a:r>
          </a:p>
        </p:txBody>
      </p:sp>
      <p:sp>
        <p:nvSpPr>
          <p:cNvPr id="43011" name="Rectangle 3"/>
          <p:cNvSpPr>
            <a:spLocks noGrp="1" noChangeArrowheads="1"/>
          </p:cNvSpPr>
          <p:nvPr>
            <p:ph idx="1"/>
          </p:nvPr>
        </p:nvSpPr>
        <p:spPr>
          <a:xfrm>
            <a:off x="457200" y="1268413"/>
            <a:ext cx="8229600" cy="4968875"/>
          </a:xfrm>
        </p:spPr>
        <p:txBody>
          <a:bodyPr/>
          <a:lstStyle/>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Kurumlar vergisi azaltılmalıdır çünkü adil değildir.</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Şili’nin NAFTA üyeliği, Amerika’da şarap fiyatlarının düşmesine neden olur.</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Venezuela’da yeni rejim, önceliklerini yeni okulların, yolların ve temel sağlık yatırımlarının yapılmasına vermelidir.</a:t>
            </a:r>
          </a:p>
        </p:txBody>
      </p:sp>
    </p:spTree>
    <p:extLst>
      <p:ext uri="{BB962C8B-B14F-4D97-AF65-F5344CB8AC3E}">
        <p14:creationId xmlns:p14="http://schemas.microsoft.com/office/powerpoint/2010/main" val="232766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br>
              <a:rPr lang="tr-TR" sz="2800" dirty="0">
                <a:solidFill>
                  <a:srgbClr val="1C1C1C"/>
                </a:solidFill>
              </a:rPr>
            </a:br>
            <a:r>
              <a:rPr lang="tr-TR" sz="2800" dirty="0">
                <a:solidFill>
                  <a:srgbClr val="1C1C1C"/>
                </a:solidFill>
              </a:rPr>
              <a:t>İhtiyaç</a:t>
            </a:r>
          </a:p>
        </p:txBody>
      </p:sp>
      <p:sp>
        <p:nvSpPr>
          <p:cNvPr id="5123" name="Rectangle 3"/>
          <p:cNvSpPr>
            <a:spLocks noGrp="1" noChangeArrowheads="1"/>
          </p:cNvSpPr>
          <p:nvPr>
            <p:ph idx="1"/>
          </p:nvPr>
        </p:nvSpPr>
        <p:spPr>
          <a:xfrm>
            <a:off x="570230" y="944562"/>
            <a:ext cx="8229600" cy="4968875"/>
          </a:xfrm>
        </p:spPr>
        <p:txBody>
          <a:bodyPr/>
          <a:lstStyle/>
          <a:p>
            <a:pPr eaLnBrk="1" hangingPunct="1"/>
            <a:endParaRPr lang="tr-TR" dirty="0">
              <a:solidFill>
                <a:schemeClr val="bg1"/>
              </a:solidFill>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İnsanoğlu, yaşamını biyolojik ve sosyal olarak yüksek standartlarda sürdürmek amacıyla sürekli bir çaba içerisindedir. </a:t>
            </a:r>
          </a:p>
          <a:p>
            <a:pPr algn="just" eaLnBrk="1" hangingPunct="1"/>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takım unsurların yokluğu, insana açlık, susama, üşüme gibi çeşitli derecelerde rahatsızlıklar yaşatabilir; hatta yaşamını yitirmesine neden olabilir.</a:t>
            </a:r>
          </a:p>
          <a:p>
            <a:pPr algn="just" eaLnBrk="1" hangingPunct="1"/>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Yokluklarında insana üzüntü ve acı veren, varlıklarında  ise hoşnutluk ve sevinç duyguları yaratan bu unsurlara ihtiyaç denir.</a:t>
            </a:r>
          </a:p>
          <a:p>
            <a:pPr eaLnBrk="1" hangingPunct="1"/>
            <a:endParaRPr lang="tr-TR" dirty="0">
              <a:solidFill>
                <a:schemeClr val="tx1"/>
              </a:solidFill>
            </a:endParaRPr>
          </a:p>
        </p:txBody>
      </p:sp>
      <p:pic>
        <p:nvPicPr>
          <p:cNvPr id="3" name="Resim 2">
            <a:extLst>
              <a:ext uri="{FF2B5EF4-FFF2-40B4-BE49-F238E27FC236}">
                <a16:creationId xmlns:a16="http://schemas.microsoft.com/office/drawing/2014/main" id="{FBB4DF71-816B-D584-FD9D-97DA11DA9AB7}"/>
              </a:ext>
            </a:extLst>
          </p:cNvPr>
          <p:cNvPicPr>
            <a:picLocks noChangeAspect="1"/>
          </p:cNvPicPr>
          <p:nvPr/>
        </p:nvPicPr>
        <p:blipFill>
          <a:blip r:embed="rId2"/>
          <a:stretch>
            <a:fillRect/>
          </a:stretch>
        </p:blipFill>
        <p:spPr>
          <a:xfrm>
            <a:off x="2895600" y="5050420"/>
            <a:ext cx="3352800" cy="12458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800" dirty="0">
                <a:solidFill>
                  <a:srgbClr val="1C1C1C"/>
                </a:solidFill>
                <a:effectLst/>
                <a:latin typeface="Tahoma" panose="020B0604030504040204" pitchFamily="34" charset="0"/>
                <a:ea typeface="Tahoma" panose="020B0604030504040204" pitchFamily="34" charset="0"/>
                <a:cs typeface="Tahoma" panose="020B0604030504040204" pitchFamily="34" charset="0"/>
              </a:rPr>
              <a:t>İhtiyaç</a:t>
            </a:r>
          </a:p>
        </p:txBody>
      </p:sp>
      <p:sp>
        <p:nvSpPr>
          <p:cNvPr id="199683" name="Rectangle 3"/>
          <p:cNvSpPr>
            <a:spLocks noGrp="1" noChangeArrowheads="1"/>
          </p:cNvSpPr>
          <p:nvPr>
            <p:ph idx="1"/>
          </p:nvPr>
        </p:nvSpPr>
        <p:spPr>
          <a:xfrm>
            <a:off x="0" y="1268413"/>
            <a:ext cx="8991600" cy="5284787"/>
          </a:xfrm>
        </p:spPr>
        <p:txBody>
          <a:bodyPr>
            <a:normAutofit/>
          </a:bodyPr>
          <a:lstStyle/>
          <a:p>
            <a:pPr algn="just" eaLnBrk="1" hangingPunct="1"/>
            <a:endParaRPr lang="tr-TR" sz="2000" dirty="0">
              <a:solidFill>
                <a:schemeClr val="bg1"/>
              </a:solidFill>
            </a:endParaRPr>
          </a:p>
          <a:p>
            <a:pPr marL="45720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İhtiyaçlar sonsuzdur.</a:t>
            </a:r>
          </a:p>
          <a:p>
            <a:pPr marL="45720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5720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İhtiyaçların şiddet dereceleri farklıdır. Her ihtiyaç tatmin edilmediği zaman aynı acıyı vermez. </a:t>
            </a:r>
          </a:p>
          <a:p>
            <a:pPr marL="45720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5720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İhtiyaçlar tatmin edildikçe bunlara duyulan istek azalır. Örneğin, çok susayan bir insan ilk bardağı içtiğinde ihtiyacını karşıladığından büyük bir rahatlama hisseder. (Azalan marjinal fayda)</a:t>
            </a:r>
          </a:p>
          <a:p>
            <a:pPr marL="45720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5720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İhtiyaçların bir özelliği de ikame edilebilir olmalarıdır. Bu özellik, giderilemeyen bir ihtiyacın yerine ona yakın bir başka tatmin aracının kullanılmasıdır.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268413"/>
            <a:ext cx="8229600" cy="4968875"/>
          </a:xfrm>
        </p:spPr>
        <p:txBody>
          <a:bodyPr/>
          <a:lstStyle/>
          <a:p>
            <a:pPr eaLnBrk="1" hangingPunct="1"/>
            <a:endParaRPr lang="tr-TR" dirty="0">
              <a:solidFill>
                <a:schemeClr val="bg1"/>
              </a:solidFill>
            </a:endParaRPr>
          </a:p>
          <a:p>
            <a:pPr eaLnBrk="1" hangingPunct="1"/>
            <a:endParaRPr lang="tr-TR" dirty="0">
              <a:solidFill>
                <a:schemeClr val="tx1"/>
              </a:solidFill>
            </a:endParaRPr>
          </a:p>
        </p:txBody>
      </p:sp>
      <p:pic>
        <p:nvPicPr>
          <p:cNvPr id="2" name="Resim 1">
            <a:extLst>
              <a:ext uri="{FF2B5EF4-FFF2-40B4-BE49-F238E27FC236}">
                <a16:creationId xmlns:a16="http://schemas.microsoft.com/office/drawing/2014/main" id="{D1DEF311-3518-E2C8-CCFE-6880D18DB1E9}"/>
              </a:ext>
            </a:extLst>
          </p:cNvPr>
          <p:cNvPicPr>
            <a:picLocks noChangeAspect="1"/>
          </p:cNvPicPr>
          <p:nvPr/>
        </p:nvPicPr>
        <p:blipFill>
          <a:blip r:embed="rId2"/>
          <a:stretch>
            <a:fillRect/>
          </a:stretch>
        </p:blipFill>
        <p:spPr>
          <a:xfrm>
            <a:off x="0" y="457200"/>
            <a:ext cx="9144000" cy="52363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latin typeface="Calibri" pitchFamily="34" charset="0"/>
                <a:cs typeface="Calibri" pitchFamily="34" charset="0"/>
              </a:rPr>
              <a:t>Maslow İhtiyaçlar Hiyerarşisi</a:t>
            </a:r>
          </a:p>
        </p:txBody>
      </p:sp>
      <p:sp>
        <p:nvSpPr>
          <p:cNvPr id="7171" name="Rectangle 3"/>
          <p:cNvSpPr>
            <a:spLocks noGrp="1" noChangeArrowheads="1"/>
          </p:cNvSpPr>
          <p:nvPr>
            <p:ph idx="1"/>
          </p:nvPr>
        </p:nvSpPr>
        <p:spPr>
          <a:xfrm>
            <a:off x="457200" y="1268413"/>
            <a:ext cx="8229600" cy="4968875"/>
          </a:xfrm>
        </p:spPr>
        <p:txBody>
          <a:bodyPr/>
          <a:lstStyle/>
          <a:p>
            <a:pPr eaLnBrk="1" hangingPunct="1"/>
            <a:endParaRPr lang="tr-TR" dirty="0">
              <a:solidFill>
                <a:schemeClr val="bg1"/>
              </a:solidFill>
            </a:endParaRPr>
          </a:p>
          <a:p>
            <a:pPr eaLnBrk="1" hangingPunct="1"/>
            <a:endParaRPr lang="tr-TR" dirty="0">
              <a:solidFill>
                <a:schemeClr val="tx1"/>
              </a:solidFill>
            </a:endParaRPr>
          </a:p>
        </p:txBody>
      </p:sp>
      <p:graphicFrame>
        <p:nvGraphicFramePr>
          <p:cNvPr id="2" name="Tablo 1"/>
          <p:cNvGraphicFramePr>
            <a:graphicFrameLocks noGrp="1"/>
          </p:cNvGraphicFramePr>
          <p:nvPr>
            <p:extLst>
              <p:ext uri="{D42A27DB-BD31-4B8C-83A1-F6EECF244321}">
                <p14:modId xmlns:p14="http://schemas.microsoft.com/office/powerpoint/2010/main" val="3190999477"/>
              </p:ext>
            </p:extLst>
          </p:nvPr>
        </p:nvGraphicFramePr>
        <p:xfrm>
          <a:off x="251520" y="260648"/>
          <a:ext cx="8712967" cy="6412331"/>
        </p:xfrm>
        <a:graphic>
          <a:graphicData uri="http://schemas.openxmlformats.org/drawingml/2006/table">
            <a:tbl>
              <a:tblPr firstRow="1" bandRow="1">
                <a:tableStyleId>{5C22544A-7EE6-4342-B048-85BDC9FD1C3A}</a:tableStyleId>
              </a:tblPr>
              <a:tblGrid>
                <a:gridCol w="1624451">
                  <a:extLst>
                    <a:ext uri="{9D8B030D-6E8A-4147-A177-3AD203B41FA5}">
                      <a16:colId xmlns:a16="http://schemas.microsoft.com/office/drawing/2014/main" val="20000"/>
                    </a:ext>
                  </a:extLst>
                </a:gridCol>
                <a:gridCol w="5144301">
                  <a:extLst>
                    <a:ext uri="{9D8B030D-6E8A-4147-A177-3AD203B41FA5}">
                      <a16:colId xmlns:a16="http://schemas.microsoft.com/office/drawing/2014/main" val="20001"/>
                    </a:ext>
                  </a:extLst>
                </a:gridCol>
                <a:gridCol w="1944215">
                  <a:extLst>
                    <a:ext uri="{9D8B030D-6E8A-4147-A177-3AD203B41FA5}">
                      <a16:colId xmlns:a16="http://schemas.microsoft.com/office/drawing/2014/main" val="20002"/>
                    </a:ext>
                  </a:extLst>
                </a:gridCol>
              </a:tblGrid>
              <a:tr h="488685">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İhtiyaç</a:t>
                      </a:r>
                    </a:p>
                  </a:txBody>
                  <a:tcPr/>
                </a:tc>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Alt Bileşenler</a:t>
                      </a:r>
                    </a:p>
                  </a:txBody>
                  <a:tcPr/>
                </a:tc>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Yokluk Durumunda</a:t>
                      </a:r>
                    </a:p>
                  </a:txBody>
                  <a:tcPr/>
                </a:tc>
                <a:extLst>
                  <a:ext uri="{0D108BD9-81ED-4DB2-BD59-A6C34878D82A}">
                    <a16:rowId xmlns:a16="http://schemas.microsoft.com/office/drawing/2014/main" val="10000"/>
                  </a:ext>
                </a:extLst>
              </a:tr>
              <a:tr h="1208570">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Fizyolojik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Gıda</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Su</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Üreme</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Barınma</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Uyku</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fiziksel hastalık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istifleme davranışı</a:t>
                      </a:r>
                    </a:p>
                  </a:txBody>
                  <a:tcPr/>
                </a:tc>
                <a:extLst>
                  <a:ext uri="{0D108BD9-81ED-4DB2-BD59-A6C34878D82A}">
                    <a16:rowId xmlns:a16="http://schemas.microsoft.com/office/drawing/2014/main" val="10001"/>
                  </a:ext>
                </a:extLst>
              </a:tr>
              <a:tr h="985938">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Güvenlik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güvenli bir ortamda yaşamak veya çalışmak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istikrarlı ve yeterli bir gelir kaynağına sahip olmak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suç veya istismardan korunmuş hissetmek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ciddi bir hastalığı olmayan iyi bir fiziksel sağlıkta olmak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Kaygı bozukluğu</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psikolojik travma</a:t>
                      </a:r>
                    </a:p>
                  </a:txBody>
                  <a:tcPr/>
                </a:tc>
                <a:extLst>
                  <a:ext uri="{0D108BD9-81ED-4DB2-BD59-A6C34878D82A}">
                    <a16:rowId xmlns:a16="http://schemas.microsoft.com/office/drawing/2014/main" val="10002"/>
                  </a:ext>
                </a:extLst>
              </a:tr>
              <a:tr h="985938">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Ait olma ve Sevgi</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arkadaş edinmek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sevmek ve</a:t>
                      </a:r>
                      <a:r>
                        <a:rPr lang="tr-TR" sz="1400" baseline="0" dirty="0">
                          <a:latin typeface="Tahoma" panose="020B0604030504040204" pitchFamily="34" charset="0"/>
                          <a:ea typeface="Tahoma" panose="020B0604030504040204" pitchFamily="34" charset="0"/>
                          <a:cs typeface="Tahoma" panose="020B0604030504040204" pitchFamily="34" charset="0"/>
                        </a:rPr>
                        <a:t> sevilmek</a:t>
                      </a:r>
                      <a:endParaRPr lang="tr-TR" sz="14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duygusal yakınlık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sevdikleriniz tarafından kabul edildiğini hissetmek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Yalnızlık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anti sosyal davranış</a:t>
                      </a:r>
                    </a:p>
                  </a:txBody>
                  <a:tcPr/>
                </a:tc>
                <a:extLst>
                  <a:ext uri="{0D108BD9-81ED-4DB2-BD59-A6C34878D82A}">
                    <a16:rowId xmlns:a16="http://schemas.microsoft.com/office/drawing/2014/main" val="10003"/>
                  </a:ext>
                </a:extLst>
              </a:tr>
              <a:tr h="1431201">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Saygı</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öz değer, ki bu bir kişi değere sahip olduğunu hissettiği zamandır</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becerikli veya bilgili hissetmeyi içeren yeterlilik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saygı duyulmaya değer bir duygu olan haysiyet</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Bu bağlamda, bir kişinin kendi başına bir şeyler yapabileceğini hissetmesi anlamına gelen bağımsızlık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değersiz hissetmek görünmez veya takdir edilmemiş hissetmek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düşük özgüven</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depresyon</a:t>
                      </a:r>
                    </a:p>
                  </a:txBody>
                  <a:tcPr/>
                </a:tc>
                <a:extLst>
                  <a:ext uri="{0D108BD9-81ED-4DB2-BD59-A6C34878D82A}">
                    <a16:rowId xmlns:a16="http://schemas.microsoft.com/office/drawing/2014/main" val="10004"/>
                  </a:ext>
                </a:extLst>
              </a:tr>
              <a:tr h="1092355">
                <a:tc>
                  <a:txBody>
                    <a:bodyPr/>
                    <a:lstStyle/>
                    <a:p>
                      <a:r>
                        <a:rPr lang="tr-TR" sz="1400" dirty="0">
                          <a:latin typeface="Tahoma" panose="020B0604030504040204" pitchFamily="34" charset="0"/>
                          <a:ea typeface="Tahoma" panose="020B0604030504040204" pitchFamily="34" charset="0"/>
                          <a:cs typeface="Tahoma" panose="020B0604030504040204" pitchFamily="34" charset="0"/>
                        </a:rPr>
                        <a:t>Kendini</a:t>
                      </a:r>
                      <a:r>
                        <a:rPr lang="tr-TR" sz="1400" baseline="0" dirty="0">
                          <a:latin typeface="Tahoma" panose="020B0604030504040204" pitchFamily="34" charset="0"/>
                          <a:ea typeface="Tahoma" panose="020B0604030504040204" pitchFamily="34" charset="0"/>
                          <a:cs typeface="Tahoma" panose="020B0604030504040204" pitchFamily="34" charset="0"/>
                        </a:rPr>
                        <a:t> Gerçekleştirme</a:t>
                      </a:r>
                      <a:endParaRPr lang="tr-TR" sz="14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gerçekçi bir gerçeklik algısı</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kusurların kabulü</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hedeflere ulaşmada esneklik ve otonomi</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özerklik ve sorumluluk</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Yaratıcılık</a:t>
                      </a:r>
                    </a:p>
                  </a:txBody>
                  <a:tcPr/>
                </a:tc>
                <a:tc>
                  <a:txBody>
                    <a:bodyPr/>
                    <a:lstStyle/>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Can sıkıntısı</a:t>
                      </a:r>
                    </a:p>
                    <a:p>
                      <a:pPr marL="285750" indent="-285750">
                        <a:buFont typeface="Arial" pitchFamily="34" charset="0"/>
                        <a:buChar char="•"/>
                      </a:pPr>
                      <a:r>
                        <a:rPr lang="tr-TR" sz="1400" dirty="0">
                          <a:latin typeface="Tahoma" panose="020B0604030504040204" pitchFamily="34" charset="0"/>
                          <a:ea typeface="Tahoma" panose="020B0604030504040204" pitchFamily="34" charset="0"/>
                          <a:cs typeface="Tahoma" panose="020B0604030504040204" pitchFamily="34" charset="0"/>
                        </a:rPr>
                        <a:t> hayatta anlam eksikliği</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59043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685800"/>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İhtiyaç vs. İstek</a:t>
            </a:r>
          </a:p>
        </p:txBody>
      </p:sp>
      <p:pic>
        <p:nvPicPr>
          <p:cNvPr id="4" name="Resim 3">
            <a:extLst>
              <a:ext uri="{FF2B5EF4-FFF2-40B4-BE49-F238E27FC236}">
                <a16:creationId xmlns:a16="http://schemas.microsoft.com/office/drawing/2014/main" id="{58470780-16A6-C243-ABED-1F88BD5C2241}"/>
              </a:ext>
            </a:extLst>
          </p:cNvPr>
          <p:cNvPicPr>
            <a:picLocks noChangeAspect="1"/>
          </p:cNvPicPr>
          <p:nvPr/>
        </p:nvPicPr>
        <p:blipFill>
          <a:blip r:embed="rId2"/>
          <a:stretch>
            <a:fillRect/>
          </a:stretch>
        </p:blipFill>
        <p:spPr>
          <a:xfrm>
            <a:off x="1752600" y="761999"/>
            <a:ext cx="6019800" cy="6027957"/>
          </a:xfrm>
          <a:prstGeom prst="rect">
            <a:avLst/>
          </a:prstGeom>
          <a:ln>
            <a:noFill/>
          </a:ln>
          <a:effectLst>
            <a:softEdge rad="112500"/>
          </a:effectLst>
        </p:spPr>
      </p:pic>
    </p:spTree>
    <p:extLst>
      <p:ext uri="{BB962C8B-B14F-4D97-AF65-F5344CB8AC3E}">
        <p14:creationId xmlns:p14="http://schemas.microsoft.com/office/powerpoint/2010/main" val="2464391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Kıtlık</a:t>
            </a:r>
          </a:p>
        </p:txBody>
      </p:sp>
      <p:sp>
        <p:nvSpPr>
          <p:cNvPr id="4099" name="Rectangle 3"/>
          <p:cNvSpPr>
            <a:spLocks noGrp="1" noChangeArrowheads="1"/>
          </p:cNvSpPr>
          <p:nvPr>
            <p:ph idx="1"/>
          </p:nvPr>
        </p:nvSpPr>
        <p:spPr>
          <a:xfrm>
            <a:off x="457200" y="1268413"/>
            <a:ext cx="8229600" cy="2589215"/>
          </a:xfrm>
        </p:spPr>
        <p:txBody>
          <a:bodyPr/>
          <a:lstStyle/>
          <a:p>
            <a:pPr eaLnBrk="1" hangingPunct="1"/>
            <a:endParaRPr lang="tr-TR" dirty="0">
              <a:solidFill>
                <a:schemeClr val="bg1"/>
              </a:solidFill>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İnsanların yaşamlarına devam etmek için belli başlı ihtiyaçlarını gidermeleri gerekir. Bu ihtiyaçları karşılamak için mal ve hizmet tüketimi gerçekleştirirler. Tüketilecek mal ve hizmetlerin üretimi ise sınırlıdır. Bunun sebebi üretim kaynaklarının sınırlı olmasıdır. </a:t>
            </a:r>
          </a:p>
          <a:p>
            <a:pPr algn="just" eaLnBrk="1" hangingPunct="1"/>
            <a:endParaRPr lang="tr-TR" dirty="0">
              <a:solidFill>
                <a:schemeClr val="tx1"/>
              </a:solidFill>
              <a:latin typeface="Calibri" pitchFamily="34" charset="0"/>
              <a:cs typeface="Calibri" pitchFamily="34" charset="0"/>
            </a:endParaRPr>
          </a:p>
        </p:txBody>
      </p:sp>
      <p:pic>
        <p:nvPicPr>
          <p:cNvPr id="3" name="Resim 2">
            <a:extLst>
              <a:ext uri="{FF2B5EF4-FFF2-40B4-BE49-F238E27FC236}">
                <a16:creationId xmlns:a16="http://schemas.microsoft.com/office/drawing/2014/main" id="{B41E6CEF-254D-8B69-04EF-FDE3EFA749AC}"/>
              </a:ext>
            </a:extLst>
          </p:cNvPr>
          <p:cNvPicPr>
            <a:picLocks noChangeAspect="1"/>
          </p:cNvPicPr>
          <p:nvPr/>
        </p:nvPicPr>
        <p:blipFill>
          <a:blip r:embed="rId2"/>
          <a:stretch>
            <a:fillRect/>
          </a:stretch>
        </p:blipFill>
        <p:spPr>
          <a:xfrm>
            <a:off x="2971800" y="3124200"/>
            <a:ext cx="3200400" cy="34004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Kıtlık</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Ekonomik bir kavram olarak kıtlık, "en iyi teknik bilginin her ekonomik maldan yalnızca sınırlı maksimum miktarda üretmek için kullanabileceği yalnızca sınırlı miktarda insan ve insan dışı kaynağın var olduğu şeklindeki yaşamın temel gerçeğine atıfta bulunur." </a:t>
            </a:r>
          </a:p>
          <a:p>
            <a:pPr algn="just" eaLnBrk="1" hangingPunct="1"/>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Kıtlık koşulları olmasaydı ve "her maldan sonsuz miktarda üretilebilseydi ya da insan ihtiyaçları tam olarak karşılanabilseydi... ekonomik mallar, yani nispeten kıt olan mallar olmazdı..." Kıtlık piyasada veya müşterekler tarafından talep edilebilecek bir metanın sınırlı bulunması durumudur.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Tercih Sorunu</a:t>
            </a:r>
          </a:p>
        </p:txBody>
      </p:sp>
      <p:sp>
        <p:nvSpPr>
          <p:cNvPr id="199683" name="Rectangle 3"/>
          <p:cNvSpPr>
            <a:spLocks noGrp="1" noChangeArrowheads="1"/>
          </p:cNvSpPr>
          <p:nvPr>
            <p:ph idx="1"/>
          </p:nvPr>
        </p:nvSpPr>
        <p:spPr>
          <a:xfrm>
            <a:off x="152400" y="1268413"/>
            <a:ext cx="8534400" cy="4968875"/>
          </a:xfrm>
        </p:spPr>
        <p:txBody>
          <a:bodyPr>
            <a:normAutofit/>
          </a:bodyPr>
          <a:lstStyle/>
          <a:p>
            <a:pPr algn="just" eaLnBrk="1" hangingPunct="1"/>
            <a:endParaRPr lang="tr-TR" dirty="0">
              <a:solidFill>
                <a:schemeClr val="bg1"/>
              </a:solidFill>
              <a:latin typeface="Calibri" pitchFamily="34" charset="0"/>
              <a:cs typeface="Calibri" pitchFamily="34" charset="0"/>
            </a:endParaRPr>
          </a:p>
          <a:p>
            <a:pPr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Kıtlık sorunu bir başka sorunu yaratmaktadır</a:t>
            </a:r>
            <a:r>
              <a:rPr lang="en-GB" sz="2000" dirty="0">
                <a:solidFill>
                  <a:schemeClr val="tx1"/>
                </a:solidFill>
                <a:latin typeface="Tahoma" panose="020B0604030504040204" pitchFamily="34" charset="0"/>
                <a:ea typeface="Tahoma" panose="020B0604030504040204" pitchFamily="34" charset="0"/>
                <a:cs typeface="Tahoma" panose="020B0604030504040204" pitchFamily="34" charset="0"/>
              </a:rPr>
              <a:t>:</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tercih sorunu. Kıtlık sorunuyla karşılaşan ekonomik birimler tercih yapmak durumundadır. Çünkü her ekonomik birim her istediğine sahip olamamaktadır. Mevcut seçenekler arasında seçim yapmak gerekmektedir.</a:t>
            </a:r>
          </a:p>
          <a:p>
            <a:pPr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Öyle ki bazı iktisatçılar, iktisadı tercih bilimi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science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of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choice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olarak adlandırırlar. </a:t>
            </a:r>
          </a:p>
        </p:txBody>
      </p:sp>
      <p:pic>
        <p:nvPicPr>
          <p:cNvPr id="9220" name="Picture 2"/>
          <p:cNvPicPr>
            <a:picLocks noChangeAspect="1" noChangeArrowheads="1"/>
          </p:cNvPicPr>
          <p:nvPr/>
        </p:nvPicPr>
        <p:blipFill>
          <a:blip r:embed="rId2"/>
          <a:srcRect/>
          <a:stretch>
            <a:fillRect/>
          </a:stretch>
        </p:blipFill>
        <p:spPr bwMode="auto">
          <a:xfrm>
            <a:off x="2571736" y="4572008"/>
            <a:ext cx="3976688" cy="187166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Tercih Sorunu</a:t>
            </a:r>
            <a:endParaRPr lang="tr-TR" sz="2400" dirty="0">
              <a:solidFill>
                <a:srgbClr val="1C1C1C"/>
              </a:solidFill>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eaLnBrk="1" hangingPunct="1"/>
            <a:endParaRPr lang="tr-TR" dirty="0">
              <a:solidFill>
                <a:schemeClr val="bg1"/>
              </a:solidFill>
            </a:endParaRPr>
          </a:p>
          <a:p>
            <a:pPr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Tercih yapmak fayda ve maliyetle ilgilidir. Var olan seçenekler içinde daha fazla sahip olmanın faydası ile daha az sahip olmanın maliyeti arasındaki dengedir. </a:t>
            </a:r>
          </a:p>
        </p:txBody>
      </p:sp>
      <p:pic>
        <p:nvPicPr>
          <p:cNvPr id="3" name="Resim 2">
            <a:extLst>
              <a:ext uri="{FF2B5EF4-FFF2-40B4-BE49-F238E27FC236}">
                <a16:creationId xmlns:a16="http://schemas.microsoft.com/office/drawing/2014/main" id="{7F3C3801-579E-CFFB-E864-F4DD1F52EB56}"/>
              </a:ext>
            </a:extLst>
          </p:cNvPr>
          <p:cNvPicPr>
            <a:picLocks noChangeAspect="1"/>
          </p:cNvPicPr>
          <p:nvPr/>
        </p:nvPicPr>
        <p:blipFill>
          <a:blip r:embed="rId2"/>
          <a:stretch>
            <a:fillRect/>
          </a:stretch>
        </p:blipFill>
        <p:spPr>
          <a:xfrm>
            <a:off x="1563256" y="3276600"/>
            <a:ext cx="6182588" cy="27245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Fırsat Maliyeti</a:t>
            </a: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Mikroekonomik teoride, belirli bir faaliyet seçeneğinin fırsat maliyeti, daha yüksek bir değer veya fayda getirisi sunan alternatif bir faaliyette bulunmaya kıyasla, o faaliyette bulunmanın katlanacağı değer veya fayda kaybıdır (maliyet). </a:t>
            </a:r>
          </a:p>
          <a:p>
            <a:pPr algn="just" eaLnBrk="1" hangingPunct="1"/>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Fırsat maliyeti ne kadar küçükse, karşılaştırmalı üstünlük o kadar büyük olur. Örneğin, bir araba satın alıp sadece seyahat için kullanırsanız onu kiralayamazsınız, kiralarsanız seyahat için kullanamazsınız. Daha basit olarak, bir şey için başka bir şeyden vazgeçmeniz anlamına gelir.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Fırsat Maliyeti</a:t>
            </a:r>
            <a:endParaRPr lang="tr-TR" sz="2400" b="1" dirty="0">
              <a:solidFill>
                <a:srgbClr val="1C1C1C"/>
              </a:solidFill>
              <a:latin typeface="Calibri" pitchFamily="34" charset="0"/>
              <a:cs typeface="Calibri"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Temel denklem biçiminde, fırsat maliyeti şu şekilde tanımlanabilir: </a:t>
            </a: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"Fırsat maliyeti = (en iyi vazgeçilen seçeneğin getirisi) - (seçilmiş seçeneğin getirisi).“</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Bir doktorun veya bir avukatın ( aksi takdirde, bu süre zarfında fazla mesai yapmayı seçerlerse saatte 100 dolar kazanabilecek olan kişi), kendi çimini biçmesinin fırsat maliyeti asgari ücretli bir çalışandan (ABD'de saatte 7,25 dolar kazanabilir) daha yüksek olacaktır, bu da çimlerini onlar için biçecek başka birini işe alma olasılığını artıracaktır.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6D771F9E-1BDB-BA64-8794-EC3676B82B1E}"/>
              </a:ext>
            </a:extLst>
          </p:cNvPr>
          <p:cNvPicPr>
            <a:picLocks noChangeAspect="1"/>
          </p:cNvPicPr>
          <p:nvPr/>
        </p:nvPicPr>
        <p:blipFill>
          <a:blip r:embed="rId2"/>
          <a:stretch>
            <a:fillRect/>
          </a:stretch>
        </p:blipFill>
        <p:spPr>
          <a:xfrm>
            <a:off x="1143000" y="223745"/>
            <a:ext cx="6406148" cy="2908581"/>
          </a:xfrm>
          <a:prstGeom prst="rect">
            <a:avLst/>
          </a:prstGeom>
        </p:spPr>
      </p:pic>
      <p:pic>
        <p:nvPicPr>
          <p:cNvPr id="7" name="Resim 6">
            <a:extLst>
              <a:ext uri="{FF2B5EF4-FFF2-40B4-BE49-F238E27FC236}">
                <a16:creationId xmlns:a16="http://schemas.microsoft.com/office/drawing/2014/main" id="{C28BF210-C1E9-EAAF-F2CC-BDD1B94FB663}"/>
              </a:ext>
            </a:extLst>
          </p:cNvPr>
          <p:cNvPicPr>
            <a:picLocks noChangeAspect="1"/>
          </p:cNvPicPr>
          <p:nvPr/>
        </p:nvPicPr>
        <p:blipFill>
          <a:blip r:embed="rId3"/>
          <a:stretch>
            <a:fillRect/>
          </a:stretch>
        </p:blipFill>
        <p:spPr>
          <a:xfrm>
            <a:off x="1143000" y="3123182"/>
            <a:ext cx="3667058" cy="369414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hangingPunct="1"/>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Mutlak Üstünlük Teorisi /Adam Smith</a:t>
            </a:r>
          </a:p>
        </p:txBody>
      </p:sp>
      <p:sp>
        <p:nvSpPr>
          <p:cNvPr id="199683" name="Rectangle 3"/>
          <p:cNvSpPr>
            <a:spLocks noGrp="1" noChangeArrowheads="1"/>
          </p:cNvSpPr>
          <p:nvPr>
            <p:ph idx="1"/>
          </p:nvPr>
        </p:nvSpPr>
        <p:spPr>
          <a:xfrm>
            <a:off x="457200" y="1268413"/>
            <a:ext cx="8229600" cy="4968875"/>
          </a:xfrm>
        </p:spPr>
        <p:txBody>
          <a:bodyPr>
            <a:normAutofit/>
          </a:bodyPr>
          <a:lstStyle/>
          <a:p>
            <a:pPr eaLnBrk="1" hangingPunct="1"/>
            <a:endParaRPr lang="tr-TR" dirty="0">
              <a:solidFill>
                <a:schemeClr val="bg1"/>
              </a:solidFill>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Ekonomide mutlak üstünlük ilkesi, bir tarafın (birey, firma veya ülke) bir mal veya hizmeti rakiplerinden daha verimli üretebilme yeteneğidir. İskoç iktisatçı Adam Smith, mutlak üstünlük ilkesini ilk kez 1776'da emeği tek girdi olarak kullanarak uluslararası ticaret bağlamında tanımladı. Mutlak üstünlük, emek üretkenliğinin basit bir karşılaştırmasıyla belirlendiğinden, bir tarafın hiçbir şeyde mutlak üstünlüğe sahip olmaması mümkündür.</a:t>
            </a:r>
          </a:p>
        </p:txBody>
      </p:sp>
      <p:pic>
        <p:nvPicPr>
          <p:cNvPr id="2" name="Resim 1">
            <a:extLst>
              <a:ext uri="{FF2B5EF4-FFF2-40B4-BE49-F238E27FC236}">
                <a16:creationId xmlns:a16="http://schemas.microsoft.com/office/drawing/2014/main" id="{FFDCEB20-447F-14F3-157B-2BEF523FC5AF}"/>
              </a:ext>
            </a:extLst>
          </p:cNvPr>
          <p:cNvPicPr>
            <a:picLocks noChangeAspect="1"/>
          </p:cNvPicPr>
          <p:nvPr/>
        </p:nvPicPr>
        <p:blipFill>
          <a:blip r:embed="rId2"/>
          <a:stretch>
            <a:fillRect/>
          </a:stretch>
        </p:blipFill>
        <p:spPr>
          <a:xfrm>
            <a:off x="2559050" y="4377689"/>
            <a:ext cx="4191000" cy="242379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Mutlak Üstünlük Teorisi /Adam Smith</a:t>
            </a:r>
            <a:endPar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6387"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Mutlak avantaj kavramı genellikle Adam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Smith'e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merkantilist fikirlere karşı çıktığı 1776 tarihli Ulusların Zenginliği adlı yayını için atfedilir.  </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Smith, merkantilizmi takip ederek tüm ulusların aynı anda zengin olmasının imkansız olduğunu savunmaktadır, çünkü bir ulusun ihracatı başka bir ulusun ithalatıdır ve bunun yerine, tüm ulusların, serbest ticaret yapmaları ve mutlak avantajlarına göre uzmanlaşmaları halinde aynı anda kazanç elde edeceklerini belirtmiştir.  Smith ayrıca, ulusların zenginliğinin altın rezervlerinden ziyade vatandaşları için mevcut olan mal ve hizmetlere bağlı olduğunu savunmuştur.</a:t>
            </a:r>
          </a:p>
        </p:txBody>
      </p:sp>
      <p:pic>
        <p:nvPicPr>
          <p:cNvPr id="3" name="Resim 2">
            <a:extLst>
              <a:ext uri="{FF2B5EF4-FFF2-40B4-BE49-F238E27FC236}">
                <a16:creationId xmlns:a16="http://schemas.microsoft.com/office/drawing/2014/main" id="{71FE5FD4-ECB1-29D8-EB50-EEE5120A4BDA}"/>
              </a:ext>
            </a:extLst>
          </p:cNvPr>
          <p:cNvPicPr>
            <a:picLocks noChangeAspect="1"/>
          </p:cNvPicPr>
          <p:nvPr/>
        </p:nvPicPr>
        <p:blipFill>
          <a:blip r:embed="rId2"/>
          <a:stretch>
            <a:fillRect/>
          </a:stretch>
        </p:blipFill>
        <p:spPr>
          <a:xfrm>
            <a:off x="2514600" y="2209800"/>
            <a:ext cx="3529584" cy="210142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Mutlak Üstünlük Teorisi /Adam Smith</a:t>
            </a:r>
            <a:endPar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3847057866"/>
              </p:ext>
            </p:extLst>
          </p:nvPr>
        </p:nvGraphicFramePr>
        <p:xfrm>
          <a:off x="539750" y="1412875"/>
          <a:ext cx="8229600" cy="1463676"/>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65919">
                <a:tc gridSpan="3">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Bir birim için gerekli çalışma saati</a:t>
                      </a:r>
                      <a:endParaRPr lang="en-GB" sz="1800" dirty="0">
                        <a:effectLst/>
                        <a:latin typeface="Tahoma" panose="020B0604030504040204" pitchFamily="34" charset="0"/>
                        <a:ea typeface="Tahoma" panose="020B0604030504040204" pitchFamily="34" charset="0"/>
                        <a:cs typeface="Tahoma" panose="020B0604030504040204" pitchFamily="34" charset="0"/>
                      </a:endParaRP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65919">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Ülke</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Kumaş</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Kakao</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1"/>
                  </a:ext>
                </a:extLst>
              </a:tr>
              <a:tr h="365919">
                <a:tc>
                  <a:txBody>
                    <a:bodyPr/>
                    <a:lstStyle/>
                    <a:p>
                      <a:pPr algn="ctr"/>
                      <a:r>
                        <a:rPr lang="tr-TR" sz="1800" b="0" dirty="0">
                          <a:effectLst/>
                          <a:latin typeface="Tahoma" panose="020B0604030504040204" pitchFamily="34" charset="0"/>
                          <a:ea typeface="Tahoma" panose="020B0604030504040204" pitchFamily="34" charset="0"/>
                          <a:cs typeface="Tahoma" panose="020B0604030504040204" pitchFamily="34" charset="0"/>
                        </a:rPr>
                        <a:t>Birleşik Krallık</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80</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800">
                          <a:effectLst/>
                          <a:latin typeface="Tahoma" panose="020B0604030504040204" pitchFamily="34" charset="0"/>
                          <a:ea typeface="Tahoma" panose="020B0604030504040204" pitchFamily="34" charset="0"/>
                          <a:cs typeface="Tahoma" panose="020B0604030504040204" pitchFamily="34" charset="0"/>
                        </a:rPr>
                        <a:t>100</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365919">
                <a:tc>
                  <a:txBody>
                    <a:bodyPr/>
                    <a:lstStyle/>
                    <a:p>
                      <a:pPr algn="ctr"/>
                      <a:r>
                        <a:rPr lang="tr-TR" sz="1800" b="0" dirty="0">
                          <a:effectLst/>
                          <a:latin typeface="Tahoma" panose="020B0604030504040204" pitchFamily="34" charset="0"/>
                          <a:ea typeface="Tahoma" panose="020B0604030504040204" pitchFamily="34" charset="0"/>
                          <a:cs typeface="Tahoma" panose="020B0604030504040204" pitchFamily="34" charset="0"/>
                        </a:rPr>
                        <a:t>Portekiz</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120</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90</a:t>
                      </a:r>
                    </a:p>
                  </a:txBody>
                  <a:tcPr marT="45740" marB="4574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bl>
          </a:graphicData>
        </a:graphic>
      </p:graphicFrame>
      <p:graphicFrame>
        <p:nvGraphicFramePr>
          <p:cNvPr id="3" name="Tablo 2"/>
          <p:cNvGraphicFramePr>
            <a:graphicFrameLocks noGrp="1"/>
          </p:cNvGraphicFramePr>
          <p:nvPr>
            <p:extLst>
              <p:ext uri="{D42A27DB-BD31-4B8C-83A1-F6EECF244321}">
                <p14:modId xmlns:p14="http://schemas.microsoft.com/office/powerpoint/2010/main" val="4242917460"/>
              </p:ext>
            </p:extLst>
          </p:nvPr>
        </p:nvGraphicFramePr>
        <p:xfrm>
          <a:off x="457200" y="3132138"/>
          <a:ext cx="8229600" cy="14628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65522">
                <a:tc gridSpan="3">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Uzmanlaşma</a:t>
                      </a:r>
                      <a:r>
                        <a:rPr lang="tr-TR" sz="1800" b="1" baseline="0" dirty="0">
                          <a:effectLst/>
                          <a:latin typeface="Tahoma" panose="020B0604030504040204" pitchFamily="34" charset="0"/>
                          <a:ea typeface="Tahoma" panose="020B0604030504040204" pitchFamily="34" charset="0"/>
                          <a:cs typeface="Tahoma" panose="020B0604030504040204" pitchFamily="34" charset="0"/>
                        </a:rPr>
                        <a:t> Sonrası</a:t>
                      </a:r>
                      <a:endParaRPr lang="en-GB" sz="1800" dirty="0">
                        <a:effectLst/>
                        <a:latin typeface="Tahoma" panose="020B0604030504040204" pitchFamily="34" charset="0"/>
                        <a:ea typeface="Tahoma" panose="020B0604030504040204" pitchFamily="34" charset="0"/>
                        <a:cs typeface="Tahoma" panose="020B0604030504040204" pitchFamily="34" charset="0"/>
                      </a:endParaRP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65522">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Ülke</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Kumaş</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800" b="1" dirty="0">
                          <a:effectLst/>
                          <a:latin typeface="Tahoma" panose="020B0604030504040204" pitchFamily="34" charset="0"/>
                          <a:ea typeface="Tahoma" panose="020B0604030504040204" pitchFamily="34" charset="0"/>
                          <a:cs typeface="Tahoma" panose="020B0604030504040204" pitchFamily="34" charset="0"/>
                        </a:rPr>
                        <a:t>Kakao</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10001"/>
                  </a:ext>
                </a:extLst>
              </a:tr>
              <a:tr h="365522">
                <a:tc>
                  <a:txBody>
                    <a:bodyPr/>
                    <a:lstStyle/>
                    <a:p>
                      <a:pPr algn="ctr"/>
                      <a:r>
                        <a:rPr lang="tr-TR" sz="1800" b="0" dirty="0">
                          <a:effectLst/>
                          <a:latin typeface="Tahoma" panose="020B0604030504040204" pitchFamily="34" charset="0"/>
                          <a:ea typeface="Tahoma" panose="020B0604030504040204" pitchFamily="34" charset="0"/>
                          <a:cs typeface="Tahoma" panose="020B0604030504040204" pitchFamily="34" charset="0"/>
                        </a:rPr>
                        <a:t>Birleşik Krallık</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80 + 100</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0</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365522">
                <a:tc>
                  <a:txBody>
                    <a:bodyPr/>
                    <a:lstStyle/>
                    <a:p>
                      <a:pPr algn="ctr"/>
                      <a:r>
                        <a:rPr lang="tr-TR" sz="1800" b="0" dirty="0">
                          <a:effectLst/>
                          <a:latin typeface="Tahoma" panose="020B0604030504040204" pitchFamily="34" charset="0"/>
                          <a:ea typeface="Tahoma" panose="020B0604030504040204" pitchFamily="34" charset="0"/>
                          <a:cs typeface="Tahoma" panose="020B0604030504040204" pitchFamily="34" charset="0"/>
                        </a:rPr>
                        <a:t>Portekiz</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r>
                        <a:rPr lang="tr-TR" sz="1800">
                          <a:effectLst/>
                          <a:latin typeface="Tahoma" panose="020B0604030504040204" pitchFamily="34" charset="0"/>
                          <a:ea typeface="Tahoma" panose="020B0604030504040204" pitchFamily="34" charset="0"/>
                          <a:cs typeface="Tahoma" panose="020B0604030504040204" pitchFamily="34" charset="0"/>
                        </a:rPr>
                        <a:t>0</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800" dirty="0">
                          <a:effectLst/>
                          <a:latin typeface="Tahoma" panose="020B0604030504040204" pitchFamily="34" charset="0"/>
                          <a:ea typeface="Tahoma" panose="020B0604030504040204" pitchFamily="34" charset="0"/>
                          <a:cs typeface="Tahoma" panose="020B0604030504040204" pitchFamily="34" charset="0"/>
                        </a:rPr>
                        <a:t>90 + 120</a:t>
                      </a:r>
                    </a:p>
                  </a:txBody>
                  <a:tcPr marT="45690" marB="45690"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Mutlak Üstünlük Teorisi /Adam Smith</a:t>
            </a:r>
            <a:endParaRPr lang="tr-TR" sz="28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8435" name="Rectangle 3"/>
          <p:cNvSpPr>
            <a:spLocks noGrp="1" noChangeArrowheads="1"/>
          </p:cNvSpPr>
          <p:nvPr>
            <p:ph idx="1"/>
          </p:nvPr>
        </p:nvSpPr>
        <p:spPr>
          <a:xfrm>
            <a:off x="457200" y="1268413"/>
            <a:ext cx="8229600" cy="4968875"/>
          </a:xfrm>
        </p:spPr>
        <p:txBody>
          <a:bodyPr/>
          <a:lstStyle/>
          <a:p>
            <a:pPr eaLnBrk="1" hangingPunct="1"/>
            <a:endParaRPr lang="tr-TR" sz="2000" dirty="0">
              <a:solidFill>
                <a:schemeClr val="tx1"/>
              </a:solidFill>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İki ülke mutlak avantaja sahip oldukları malı üretmede uzmanlaşırsa ve malın bir kısmını birbirleriyle değiş tokuş ederlerse, her iki ülke de her malın yokluğunda sahip olacağından daha fazlasını elde edebilir.  </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Ticaretin yokluğunda, her ülke bir birim kumaş ve bir birim kakao, yani toplamda 2 birim kumaş ve 2 birim kakao üretmektedir. </a:t>
            </a:r>
          </a:p>
        </p:txBody>
      </p:sp>
      <p:pic>
        <p:nvPicPr>
          <p:cNvPr id="18437" name="Picture 5" descr="Absolute advantage"/>
          <p:cNvPicPr>
            <a:picLocks noChangeAspect="1" noChangeArrowheads="1"/>
          </p:cNvPicPr>
          <p:nvPr/>
        </p:nvPicPr>
        <p:blipFill>
          <a:blip r:embed="rId2"/>
          <a:srcRect/>
          <a:stretch>
            <a:fillRect/>
          </a:stretch>
        </p:blipFill>
        <p:spPr bwMode="auto">
          <a:xfrm>
            <a:off x="3428992" y="4071942"/>
            <a:ext cx="2819400" cy="239077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Mutlak Üstünlük Teorisi /Adam Smith</a:t>
            </a:r>
            <a:endPar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459" name="Rectangle 3"/>
          <p:cNvSpPr>
            <a:spLocks noGrp="1" noChangeArrowheads="1"/>
          </p:cNvSpPr>
          <p:nvPr>
            <p:ph idx="1"/>
          </p:nvPr>
        </p:nvSpPr>
        <p:spPr>
          <a:xfrm>
            <a:off x="457200" y="1268413"/>
            <a:ext cx="8229600" cy="4968875"/>
          </a:xfrm>
        </p:spPr>
        <p:txBody>
          <a:bodyPr/>
          <a:lstStyle/>
          <a:p>
            <a:pPr eaLnBrk="1" hangingPunct="1"/>
            <a:endParaRPr lang="tr-TR" sz="2000" dirty="0">
              <a:solidFill>
                <a:schemeClr val="tx1"/>
              </a:solidFill>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Burada, İngiltere tüm emeğini (80 + 100) mutlak avantaja sahip olduğu kumaş üretimi için adarsa, İngiltere (80 + 100) ÷ 80 = 2.25 birim kumaş üretir. Öte yandan, Portekiz tüm emeğini (90 + 120) kakao üretimi için adarsa, Portekiz (90 + 120) ÷ 90 = 2.33 ... birim kakao üretir. </a:t>
            </a:r>
          </a:p>
          <a:p>
            <a:pPr algn="just" eaLnBrk="1" hangingPunct="1"/>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Bu durumda birleşik toplam üretim 2.25 birim kumaş ve 2.33 birim şaraptır ki bu, ihtisaslaşmamış her bir ürünün toplam üretiminden daha fazladır. Serbest ticaret varsayıldığında, bu her iki ülke için her iki mal için daha ucuz fiyatlara yol açacaktır.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hangingPunct="1"/>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eaLnBrk="1" hangingPunct="1"/>
            <a:endParaRPr lang="tr-TR" dirty="0">
              <a:solidFill>
                <a:schemeClr val="bg1"/>
              </a:solidFill>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Karşılaştırmalı üstünlük yasası, bir ülkenin, serbest ticaret altında, karşılaştırmalı üstünlüğe sahip olduğu bir maldan nasıl daha fazla üretip daha az tüketeceğini açıklar.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Ekonomik bir modelde, aracılar belirli bir malı daha düşük bir nispi fırsat maliyetiyle üretebiliyorlarsa, belirli bir malı üretmede diğerlerine göre karşılaştırmalı bir avantaja sahiptirler.  </a:t>
            </a:r>
          </a:p>
        </p:txBody>
      </p:sp>
      <p:pic>
        <p:nvPicPr>
          <p:cNvPr id="3" name="Resim 2">
            <a:extLst>
              <a:ext uri="{FF2B5EF4-FFF2-40B4-BE49-F238E27FC236}">
                <a16:creationId xmlns:a16="http://schemas.microsoft.com/office/drawing/2014/main" id="{B7975A79-6DE9-C66D-7AB0-0A393CF276B2}"/>
              </a:ext>
            </a:extLst>
          </p:cNvPr>
          <p:cNvPicPr>
            <a:picLocks noChangeAspect="1"/>
          </p:cNvPicPr>
          <p:nvPr/>
        </p:nvPicPr>
        <p:blipFill>
          <a:blip r:embed="rId2"/>
          <a:stretch>
            <a:fillRect/>
          </a:stretch>
        </p:blipFill>
        <p:spPr>
          <a:xfrm>
            <a:off x="2748591" y="4191000"/>
            <a:ext cx="3646817" cy="22691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eaLnBrk="1" hangingPunct="1"/>
            <a:endParaRPr lang="tr-TR" dirty="0">
              <a:solidFill>
                <a:schemeClr val="bg1"/>
              </a:solidFill>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Karşılaştırmalı üstünlük, faktör donanımları veya teknolojik ilerlemelerindeki farklılıklardan kaynaklanan, bireyler, firmalar veya uluslar için ticaretten elde edilen iş kazançlarının ekonomik gerçekliğini tanımlar. </a:t>
            </a: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Üretimin parasal maliyetleri ve hatta üretimin kaynak maliyetleri (çıktı birimi başına ihtiyaç duyulan emek) karşılaştırılmamalıdır. Bunun yerine, ülkeler arasında mal üretmenin fırsat maliyetlerini karşılaştırmak gerekir.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algn="just" eaLnBrk="1" hangingPunct="1"/>
            <a:endParaRPr lang="tr-TR" sz="2800" dirty="0">
              <a:solidFill>
                <a:schemeClr val="bg1"/>
              </a:solidFill>
              <a:latin typeface="Calibri" pitchFamily="34" charset="0"/>
              <a:cs typeface="Calibri"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İki ülkenin üretim olasılıkları aşağıda gösterilmiştir. Başka bir deyişle, verilen kaynaklarla her bir demir cevheri ve otomobilden üretebilecekleri maksimum miktar nedir? Çin en fazla 80 demir cevheri VEYA 100 araba üretebilir. Avustralya en fazla 70 demir cevheri VEYA 50 araba üretebilir.</a:t>
            </a:r>
            <a:endParaRPr lang="tr-TR" sz="2000" dirty="0">
              <a:solidFill>
                <a:schemeClr val="tx1"/>
              </a:solidFill>
            </a:endParaRPr>
          </a:p>
          <a:p>
            <a:pPr eaLnBrk="1" hangingPunct="1">
              <a:buFont typeface="Arial" charset="0"/>
              <a:buNone/>
            </a:pPr>
            <a:endParaRPr lang="tr-TR" sz="2000" dirty="0">
              <a:solidFill>
                <a:schemeClr val="tx1"/>
              </a:solidFill>
            </a:endParaRPr>
          </a:p>
        </p:txBody>
      </p:sp>
      <p:pic>
        <p:nvPicPr>
          <p:cNvPr id="4" name="Resim 3">
            <a:extLst>
              <a:ext uri="{FF2B5EF4-FFF2-40B4-BE49-F238E27FC236}">
                <a16:creationId xmlns:a16="http://schemas.microsoft.com/office/drawing/2014/main" id="{4A825B75-309F-C50A-F174-677B3EA9CDCD}"/>
              </a:ext>
            </a:extLst>
          </p:cNvPr>
          <p:cNvPicPr>
            <a:picLocks noChangeAspect="1"/>
          </p:cNvPicPr>
          <p:nvPr/>
        </p:nvPicPr>
        <p:blipFill>
          <a:blip r:embed="rId2"/>
          <a:stretch>
            <a:fillRect/>
          </a:stretch>
        </p:blipFill>
        <p:spPr>
          <a:xfrm>
            <a:off x="685257" y="3455600"/>
            <a:ext cx="7773485" cy="2781688"/>
          </a:xfrm>
          <a:prstGeom prst="rect">
            <a:avLst/>
          </a:prstGeom>
        </p:spPr>
      </p:pic>
      <p:sp>
        <p:nvSpPr>
          <p:cNvPr id="5" name="Metin kutusu 4">
            <a:extLst>
              <a:ext uri="{FF2B5EF4-FFF2-40B4-BE49-F238E27FC236}">
                <a16:creationId xmlns:a16="http://schemas.microsoft.com/office/drawing/2014/main" id="{76F0B876-ABE5-F5C4-AF63-FCCA0AF3AA3E}"/>
              </a:ext>
            </a:extLst>
          </p:cNvPr>
          <p:cNvSpPr txBox="1"/>
          <p:nvPr/>
        </p:nvSpPr>
        <p:spPr>
          <a:xfrm>
            <a:off x="3048000" y="6346635"/>
            <a:ext cx="4267200" cy="276999"/>
          </a:xfrm>
          <a:prstGeom prst="rect">
            <a:avLst/>
          </a:prstGeom>
          <a:noFill/>
        </p:spPr>
        <p:txBody>
          <a:bodyPr wrap="square" rtlCol="0">
            <a:spAutoFit/>
          </a:bodyPr>
          <a:lstStyle/>
          <a:p>
            <a:r>
              <a:rPr lang="tr-TR" sz="1200" dirty="0"/>
              <a:t>Kaynak: https://www.elucidate.org.au</a:t>
            </a:r>
            <a:endParaRPr lang="en-GB"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algn="just" eaLnBrk="1" hangingPunct="1"/>
            <a:endParaRPr lang="tr-TR" sz="2800" dirty="0">
              <a:solidFill>
                <a:schemeClr val="bg1"/>
              </a:solidFill>
              <a:latin typeface="Calibri" pitchFamily="34" charset="0"/>
              <a:cs typeface="Calibri" pitchFamily="34" charset="0"/>
            </a:endParaRPr>
          </a:p>
          <a:p>
            <a:pPr marL="0" indent="0" algn="just" eaLnBrk="1" hangingPunct="1">
              <a:buFont typeface="Arial" charset="0"/>
              <a:buNone/>
            </a:pPr>
            <a:r>
              <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rPr>
              <a:t>Adım 1: Her Ülkenin Her Bir Malının Fırsat Maliyetini Hesaplayın.</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Karşılaştırmalı üstünlük bağlamında fırsat maliyeti, bir mal üretilirken diğer malın kaybının ne olduğudur. Bu örnekte, ilave bir demir cevheri birimi üretirken otomobil üretiminin maliyeti veya kaybı nedir veya tam tersi</a:t>
            </a:r>
            <a:endParaRPr lang="tr-TR" sz="2000" dirty="0">
              <a:solidFill>
                <a:schemeClr val="tx1"/>
              </a:solidFill>
            </a:endParaRPr>
          </a:p>
        </p:txBody>
      </p:sp>
      <p:pic>
        <p:nvPicPr>
          <p:cNvPr id="3" name="Resim 2">
            <a:extLst>
              <a:ext uri="{FF2B5EF4-FFF2-40B4-BE49-F238E27FC236}">
                <a16:creationId xmlns:a16="http://schemas.microsoft.com/office/drawing/2014/main" id="{CC1CD8CF-EE6D-FAFD-EC40-5ACB514F67CA}"/>
              </a:ext>
            </a:extLst>
          </p:cNvPr>
          <p:cNvPicPr>
            <a:picLocks noChangeAspect="1"/>
          </p:cNvPicPr>
          <p:nvPr/>
        </p:nvPicPr>
        <p:blipFill>
          <a:blip r:embed="rId2"/>
          <a:stretch>
            <a:fillRect/>
          </a:stretch>
        </p:blipFill>
        <p:spPr>
          <a:xfrm>
            <a:off x="1752600" y="3752850"/>
            <a:ext cx="6006064" cy="2456039"/>
          </a:xfrm>
          <a:prstGeom prst="rect">
            <a:avLst/>
          </a:prstGeom>
        </p:spPr>
      </p:pic>
      <p:sp>
        <p:nvSpPr>
          <p:cNvPr id="5" name="Metin kutusu 4">
            <a:extLst>
              <a:ext uri="{FF2B5EF4-FFF2-40B4-BE49-F238E27FC236}">
                <a16:creationId xmlns:a16="http://schemas.microsoft.com/office/drawing/2014/main" id="{8298D9EE-9595-0F62-E2EA-43D076DA0EA8}"/>
              </a:ext>
            </a:extLst>
          </p:cNvPr>
          <p:cNvSpPr txBox="1"/>
          <p:nvPr/>
        </p:nvSpPr>
        <p:spPr>
          <a:xfrm>
            <a:off x="3048000" y="6346635"/>
            <a:ext cx="4267200" cy="276999"/>
          </a:xfrm>
          <a:prstGeom prst="rect">
            <a:avLst/>
          </a:prstGeom>
          <a:noFill/>
        </p:spPr>
        <p:txBody>
          <a:bodyPr wrap="square" rtlCol="0">
            <a:spAutoFit/>
          </a:bodyPr>
          <a:lstStyle/>
          <a:p>
            <a:r>
              <a:rPr lang="tr-TR" sz="1200" dirty="0"/>
              <a:t>Kaynak: https://www.elucidate.org.au</a:t>
            </a:r>
            <a:endParaRPr lang="en-GB" sz="1200" dirty="0"/>
          </a:p>
        </p:txBody>
      </p:sp>
    </p:spTree>
    <p:extLst>
      <p:ext uri="{BB962C8B-B14F-4D97-AF65-F5344CB8AC3E}">
        <p14:creationId xmlns:p14="http://schemas.microsoft.com/office/powerpoint/2010/main" val="2429275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algn="just" eaLnBrk="1" hangingPunct="1"/>
            <a:endParaRPr lang="tr-TR" sz="2800" dirty="0">
              <a:solidFill>
                <a:schemeClr val="bg1"/>
              </a:solidFill>
              <a:latin typeface="Calibri" pitchFamily="34" charset="0"/>
              <a:cs typeface="Calibri" pitchFamily="34" charset="0"/>
            </a:endParaRPr>
          </a:p>
          <a:p>
            <a:pPr marL="0" indent="0" algn="just" eaLnBrk="1" hangingPunct="1">
              <a:buFont typeface="Arial" charset="0"/>
              <a:buNone/>
            </a:pPr>
            <a:r>
              <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rPr>
              <a:t>Adım 1: Her Ülkenin Her Bir Malının Fırsat Maliyetini Hesaplayın.</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Karşılaştırmalı üstünlük bağlamında fırsat maliyeti, bir mal üretilirken diğer malın kaybının ne olduğudur. Bu örnekte, ilave bir demir cevheri birimi üretirken otomobil üretiminin maliyeti veya kaybı nedir veya tam tersi</a:t>
            </a:r>
            <a:endParaRPr lang="tr-TR" sz="2000" dirty="0">
              <a:solidFill>
                <a:schemeClr val="tx1"/>
              </a:solidFill>
            </a:endParaRPr>
          </a:p>
        </p:txBody>
      </p:sp>
      <p:pic>
        <p:nvPicPr>
          <p:cNvPr id="4" name="Resim 3">
            <a:extLst>
              <a:ext uri="{FF2B5EF4-FFF2-40B4-BE49-F238E27FC236}">
                <a16:creationId xmlns:a16="http://schemas.microsoft.com/office/drawing/2014/main" id="{7E08648E-C53A-F4AA-AC70-60AF754DFD20}"/>
              </a:ext>
            </a:extLst>
          </p:cNvPr>
          <p:cNvPicPr>
            <a:picLocks noChangeAspect="1"/>
          </p:cNvPicPr>
          <p:nvPr/>
        </p:nvPicPr>
        <p:blipFill>
          <a:blip r:embed="rId2"/>
          <a:stretch>
            <a:fillRect/>
          </a:stretch>
        </p:blipFill>
        <p:spPr>
          <a:xfrm>
            <a:off x="1676400" y="3733800"/>
            <a:ext cx="6645099" cy="2777538"/>
          </a:xfrm>
          <a:prstGeom prst="rect">
            <a:avLst/>
          </a:prstGeom>
        </p:spPr>
      </p:pic>
      <p:sp>
        <p:nvSpPr>
          <p:cNvPr id="5" name="Metin kutusu 4">
            <a:extLst>
              <a:ext uri="{FF2B5EF4-FFF2-40B4-BE49-F238E27FC236}">
                <a16:creationId xmlns:a16="http://schemas.microsoft.com/office/drawing/2014/main" id="{66700D4B-BF8D-9782-0AEE-AD2A76226F27}"/>
              </a:ext>
            </a:extLst>
          </p:cNvPr>
          <p:cNvSpPr txBox="1"/>
          <p:nvPr/>
        </p:nvSpPr>
        <p:spPr>
          <a:xfrm>
            <a:off x="2971800" y="6511338"/>
            <a:ext cx="4267200" cy="276999"/>
          </a:xfrm>
          <a:prstGeom prst="rect">
            <a:avLst/>
          </a:prstGeom>
          <a:noFill/>
        </p:spPr>
        <p:txBody>
          <a:bodyPr wrap="square" rtlCol="0">
            <a:spAutoFit/>
          </a:bodyPr>
          <a:lstStyle/>
          <a:p>
            <a:r>
              <a:rPr lang="tr-TR" sz="1200" dirty="0"/>
              <a:t>Kaynak: https://www.elucidate.org.au</a:t>
            </a:r>
            <a:endParaRPr lang="en-GB" sz="1200" dirty="0"/>
          </a:p>
        </p:txBody>
      </p:sp>
    </p:spTree>
    <p:extLst>
      <p:ext uri="{BB962C8B-B14F-4D97-AF65-F5344CB8AC3E}">
        <p14:creationId xmlns:p14="http://schemas.microsoft.com/office/powerpoint/2010/main" val="3374652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önceki adımda, her birinden bir birim üretmenin fırsat maliyetini vermiştik.</a:t>
            </a:r>
            <a:endParaRPr lang="tr-TR"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3" name="Resim 2">
            <a:extLst>
              <a:ext uri="{FF2B5EF4-FFF2-40B4-BE49-F238E27FC236}">
                <a16:creationId xmlns:a16="http://schemas.microsoft.com/office/drawing/2014/main" id="{52B79D2E-1CEC-136B-69B0-434C04231701}"/>
              </a:ext>
            </a:extLst>
          </p:cNvPr>
          <p:cNvPicPr>
            <a:picLocks noChangeAspect="1"/>
          </p:cNvPicPr>
          <p:nvPr/>
        </p:nvPicPr>
        <p:blipFill>
          <a:blip r:embed="rId2"/>
          <a:stretch>
            <a:fillRect/>
          </a:stretch>
        </p:blipFill>
        <p:spPr>
          <a:xfrm>
            <a:off x="990600" y="2667000"/>
            <a:ext cx="7186472" cy="2946971"/>
          </a:xfrm>
          <a:prstGeom prst="rect">
            <a:avLst/>
          </a:prstGeom>
        </p:spPr>
      </p:pic>
      <p:sp>
        <p:nvSpPr>
          <p:cNvPr id="5" name="Metin kutusu 4">
            <a:extLst>
              <a:ext uri="{FF2B5EF4-FFF2-40B4-BE49-F238E27FC236}">
                <a16:creationId xmlns:a16="http://schemas.microsoft.com/office/drawing/2014/main" id="{39D45C49-6A00-199F-A2B0-D2656E14212E}"/>
              </a:ext>
            </a:extLst>
          </p:cNvPr>
          <p:cNvSpPr txBox="1"/>
          <p:nvPr/>
        </p:nvSpPr>
        <p:spPr>
          <a:xfrm>
            <a:off x="2743200" y="6241663"/>
            <a:ext cx="4267200" cy="276999"/>
          </a:xfrm>
          <a:prstGeom prst="rect">
            <a:avLst/>
          </a:prstGeom>
          <a:noFill/>
        </p:spPr>
        <p:txBody>
          <a:bodyPr wrap="square" rtlCol="0">
            <a:spAutoFit/>
          </a:bodyPr>
          <a:lstStyle/>
          <a:p>
            <a:r>
              <a:rPr lang="tr-TR" sz="1200" dirty="0"/>
              <a:t>Kaynak: https://www.elucidate.org.au</a:t>
            </a:r>
            <a:endParaRPr lang="en-GB" sz="1200" dirty="0"/>
          </a:p>
        </p:txBody>
      </p:sp>
    </p:spTree>
    <p:extLst>
      <p:ext uri="{BB962C8B-B14F-4D97-AF65-F5344CB8AC3E}">
        <p14:creationId xmlns:p14="http://schemas.microsoft.com/office/powerpoint/2010/main" val="2442398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David</a:t>
            </a: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tr-TR" sz="240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önceki adımda, her birinden bir birim üretmenin fırsat maliyetini vermiştik.</a:t>
            </a:r>
            <a:endParaRPr lang="tr-TR"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4" name="Resim 3">
            <a:extLst>
              <a:ext uri="{FF2B5EF4-FFF2-40B4-BE49-F238E27FC236}">
                <a16:creationId xmlns:a16="http://schemas.microsoft.com/office/drawing/2014/main" id="{2FDBA0E1-C8FD-7E7F-8B84-ADC73C441A01}"/>
              </a:ext>
            </a:extLst>
          </p:cNvPr>
          <p:cNvPicPr>
            <a:picLocks noChangeAspect="1"/>
          </p:cNvPicPr>
          <p:nvPr/>
        </p:nvPicPr>
        <p:blipFill>
          <a:blip r:embed="rId2"/>
          <a:stretch>
            <a:fillRect/>
          </a:stretch>
        </p:blipFill>
        <p:spPr>
          <a:xfrm>
            <a:off x="815439" y="2398267"/>
            <a:ext cx="7678222" cy="3191320"/>
          </a:xfrm>
          <a:prstGeom prst="rect">
            <a:avLst/>
          </a:prstGeom>
        </p:spPr>
      </p:pic>
      <p:sp>
        <p:nvSpPr>
          <p:cNvPr id="5" name="Metin kutusu 4">
            <a:extLst>
              <a:ext uri="{FF2B5EF4-FFF2-40B4-BE49-F238E27FC236}">
                <a16:creationId xmlns:a16="http://schemas.microsoft.com/office/drawing/2014/main" id="{467445ED-0DA6-3A8F-2562-3DB49F43A3BF}"/>
              </a:ext>
            </a:extLst>
          </p:cNvPr>
          <p:cNvSpPr txBox="1"/>
          <p:nvPr/>
        </p:nvSpPr>
        <p:spPr>
          <a:xfrm>
            <a:off x="2667000" y="6284139"/>
            <a:ext cx="4267200" cy="276999"/>
          </a:xfrm>
          <a:prstGeom prst="rect">
            <a:avLst/>
          </a:prstGeom>
          <a:noFill/>
        </p:spPr>
        <p:txBody>
          <a:bodyPr wrap="square" rtlCol="0">
            <a:spAutoFit/>
          </a:bodyPr>
          <a:lstStyle/>
          <a:p>
            <a:r>
              <a:rPr lang="tr-TR" sz="1200" dirty="0"/>
              <a:t>Kaynak: https://www.elucidate.org.au</a:t>
            </a:r>
            <a:endParaRPr lang="en-GB" sz="1200" dirty="0"/>
          </a:p>
        </p:txBody>
      </p:sp>
    </p:spTree>
    <p:extLst>
      <p:ext uri="{BB962C8B-B14F-4D97-AF65-F5344CB8AC3E}">
        <p14:creationId xmlns:p14="http://schemas.microsoft.com/office/powerpoint/2010/main" val="1757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/Eleştiriler</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lnSpc>
                <a:spcPct val="90000"/>
              </a:lnSpc>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Neden dünyada ülkeler arasında serbest ticaret yok? Serbest ticaret varken neden bazı ülkeler diğerlerinin aleyhine fakir kalıyor? Belki de karşılaştırmalı üstünlük önerildiği gibi işlemiyordur. Bunun pek çok nedeni olabilir, ancak en etkili olanı ekonomistlerin rant arayışı olarak adlandırdığı bir durumdur. </a:t>
            </a: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Rant arayışı, bir grup kendi çıkarlarını korumak için örgütlenip hükümete baskı yaptığında ortaya çıkar.</a:t>
            </a:r>
            <a:r>
              <a:rPr lang="en-GB"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Örneğin, Amerikan ayakkabı üreticileri serbest ticaret argümanını anlıyor ve kabul ediyorlar ama aynı zamanda kendi dar çıkarlarının daha ucuz yabancı ayakkabılardan olumsuz etkileneceğini de biliyorlar. </a:t>
            </a:r>
          </a:p>
          <a:p>
            <a:pPr eaLnBrk="1" hangingPunct="1">
              <a:lnSpc>
                <a:spcPct val="90000"/>
              </a:lnSpc>
              <a:buFont typeface="Arial" charset="0"/>
              <a:buNone/>
            </a:pPr>
            <a:endParaRPr lang="tr-TR" sz="2000" dirty="0">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/David 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381000" y="1600200"/>
            <a:ext cx="8229600" cy="4968875"/>
          </a:xfrm>
        </p:spPr>
        <p:txBody>
          <a:bodyPr>
            <a:normAutofit/>
          </a:bodyPr>
          <a:lstStyle/>
          <a:p>
            <a:pPr marL="0" indent="0" algn="just" eaLnBrk="1" hangingPunct="1">
              <a:lnSpc>
                <a:spcPct val="90000"/>
              </a:lnSpc>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İşçiler ayakkabı üretiminden bilgisayar üretimine geçerek en verimli hale gelecek olsalar bile, ayakkabı endüstrisindeki hiç kimse işini kaybetmek ya da kısa vadede karlarının düştüğünü görmek istemez.Bu arzu, ayakkabıcıları, örneğin ürünleri için özel vergi indirimleri ve/veya yabancı ayakkabılara ekstra vergiler (hatta tamamen yasaklar) için lobi yapmaya yönlendirir. </a:t>
            </a:r>
            <a:endParaRPr lang="en-GB"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Her ne kadar uzun vadede Amerikalı işçiler bu tür korumacı taktiklerle nispeten daha az üretken ve Amerikalı tüketiciler de nispeten daha fakir hale gelecek olsalar da, Amerikan işlerini kurtarmak ve zamanın geleneksel Amerikan zanaatını korumak için yapılan lobi faaliyetlerinin sayısı oldukça fazladır.</a:t>
            </a: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Resim 1">
            <a:extLst>
              <a:ext uri="{FF2B5EF4-FFF2-40B4-BE49-F238E27FC236}">
                <a16:creationId xmlns:a16="http://schemas.microsoft.com/office/drawing/2014/main" id="{B35B30C1-E08B-D732-FB8B-3D02DB9DFAB7}"/>
              </a:ext>
            </a:extLst>
          </p:cNvPr>
          <p:cNvPicPr>
            <a:picLocks noChangeAspect="1"/>
          </p:cNvPicPr>
          <p:nvPr/>
        </p:nvPicPr>
        <p:blipFill>
          <a:blip r:embed="rId2"/>
          <a:stretch>
            <a:fillRect/>
          </a:stretch>
        </p:blipFill>
        <p:spPr>
          <a:xfrm>
            <a:off x="3321050" y="5078031"/>
            <a:ext cx="2667000" cy="150018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Karşılaştırmalı Üstünlük Teorisi /David Ricardo</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sp>
        <p:nvSpPr>
          <p:cNvPr id="199683" name="Rectangle 3"/>
          <p:cNvSpPr>
            <a:spLocks noGrp="1" noChangeArrowheads="1"/>
          </p:cNvSpPr>
          <p:nvPr>
            <p:ph idx="1"/>
          </p:nvPr>
        </p:nvSpPr>
        <p:spPr>
          <a:xfrm>
            <a:off x="457200" y="1268413"/>
            <a:ext cx="8229600" cy="4968875"/>
          </a:xfrm>
        </p:spPr>
        <p:txBody>
          <a:bodyPr>
            <a:normAutofit/>
          </a:bodyPr>
          <a:lstStyle/>
          <a:p>
            <a:pPr marL="0" indent="0" algn="just" eaLnBrk="1" hangingPunct="1">
              <a:lnSpc>
                <a:spcPct val="90000"/>
              </a:lnSpc>
              <a:buNone/>
            </a:pPr>
            <a:endPar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b="1" dirty="0">
                <a:solidFill>
                  <a:srgbClr val="002060"/>
                </a:solidFill>
                <a:latin typeface="Tahoma" panose="020B0604030504040204" pitchFamily="34" charset="0"/>
                <a:ea typeface="Tahoma" panose="020B0604030504040204" pitchFamily="34" charset="0"/>
                <a:cs typeface="Tahoma" panose="020B0604030504040204" pitchFamily="34" charset="0"/>
              </a:rPr>
              <a:t>Artıları</a:t>
            </a:r>
            <a:endParaRPr lang="en-GB" sz="20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rPr>
              <a:t>Daha Yüksek Verimlilik</a:t>
            </a:r>
            <a:endParaRPr lang="en-GB" sz="20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rPr>
              <a:t>İyileştirilmiş kar marjları</a:t>
            </a:r>
            <a:endParaRPr lang="en-GB" sz="20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rPr>
              <a:t>Devlet korumacılığına olan ihtiyacı azaltır</a:t>
            </a:r>
            <a:endParaRPr lang="en-GB" sz="20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endPar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endPar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b="1" dirty="0">
                <a:solidFill>
                  <a:srgbClr val="C00000"/>
                </a:solidFill>
                <a:latin typeface="Tahoma" panose="020B0604030504040204" pitchFamily="34" charset="0"/>
                <a:ea typeface="Tahoma" panose="020B0604030504040204" pitchFamily="34" charset="0"/>
                <a:cs typeface="Tahoma" panose="020B0604030504040204" pitchFamily="34" charset="0"/>
              </a:rPr>
              <a:t>Eksiler</a:t>
            </a:r>
            <a:endParaRPr lang="en-GB" sz="2000"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Gelişmekte olan ülkeler göreceli olarak dezavantajlı durumda kalabilir</a:t>
            </a:r>
            <a:endParaRPr lang="en-GB" sz="20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Başka yerlerde adil olmayan veya kötü çalışma koşullarını teşvik edebilir</a:t>
            </a:r>
            <a:endParaRPr lang="en-GB" sz="20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Kaynakların tükenmesine yol açabilir</a:t>
            </a:r>
            <a:endParaRPr lang="en-GB" sz="20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Aşırı uzmanlaşma riski</a:t>
            </a:r>
            <a:endParaRPr lang="en-GB" sz="20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lnSpc>
                <a:spcPct val="90000"/>
              </a:lnSpc>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Rant arayışını teşvik edebilir</a:t>
            </a:r>
          </a:p>
          <a:p>
            <a:pPr eaLnBrk="1" hangingPunct="1">
              <a:lnSpc>
                <a:spcPct val="90000"/>
              </a:lnSpc>
              <a:buFont typeface="Arial" charset="0"/>
              <a:buNone/>
            </a:pPr>
            <a:endParaRPr lang="tr-TR" sz="2000"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Fayda</a:t>
            </a:r>
          </a:p>
        </p:txBody>
      </p:sp>
      <p:sp>
        <p:nvSpPr>
          <p:cNvPr id="199683" name="Rectangle 3"/>
          <p:cNvSpPr>
            <a:spLocks noGrp="1" noChangeArrowheads="1"/>
          </p:cNvSpPr>
          <p:nvPr>
            <p:ph idx="1"/>
          </p:nvPr>
        </p:nvSpPr>
        <p:spPr>
          <a:xfrm>
            <a:off x="457200" y="1268413"/>
            <a:ext cx="8229600" cy="4968875"/>
          </a:xfrm>
        </p:spPr>
        <p:txBody>
          <a:bodyPr>
            <a:normAutofit/>
          </a:bodyPr>
          <a:lstStyle/>
          <a:p>
            <a:pPr marL="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Fayda, bir kişinin bir malın tüketiminden elde ettiği doyumdur. Örneğin, susuzluk bir ihtiyaç ve su da bu ihtiyacı tatmin ettiği için faydaya sahiptir. Bir mal veya hizmetin faydası, o mal veya hizmetin bir ihtiyacı giderme seviyesidir. </a:t>
            </a:r>
          </a:p>
          <a:p>
            <a:pPr marL="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ihtiyacın tatmini bahis konusu olduğu için, iktisatta, ihtiyacı gideren bu mallar arasında sağlık ve moral yönünden bir ayırım gözetilmez. Diğer deyişle, açlığı gideren ekmek ve sağlık ihtiyacını karşılayan doktorun hizmeti ne kadar faydalı ise, insan sağlığına zararlı olduğu bilinen sigara da - bir arzuyu cevaplandırdığı için - aynı şekilde faydalı sayılır.</a:t>
            </a:r>
          </a:p>
          <a:p>
            <a:pPr algn="just" eaLnBrk="1" hangingPunct="1">
              <a:buFont typeface="Arial" charset="0"/>
              <a:buNone/>
            </a:pPr>
            <a:endParaRPr lang="tr-TR" dirty="0">
              <a:solidFill>
                <a:schemeClr val="tx1"/>
              </a:solidFill>
              <a:latin typeface="Tahoma" pitchFamily="34" charset="0"/>
              <a:cs typeface="Tahoma" pitchFamily="34" charset="0"/>
            </a:endParaRPr>
          </a:p>
        </p:txBody>
      </p:sp>
      <p:pic>
        <p:nvPicPr>
          <p:cNvPr id="2" name="Resim 1">
            <a:extLst>
              <a:ext uri="{FF2B5EF4-FFF2-40B4-BE49-F238E27FC236}">
                <a16:creationId xmlns:a16="http://schemas.microsoft.com/office/drawing/2014/main" id="{6DFAAC33-C924-6637-B570-62D319F66F93}"/>
              </a:ext>
            </a:extLst>
          </p:cNvPr>
          <p:cNvPicPr>
            <a:picLocks noChangeAspect="1"/>
          </p:cNvPicPr>
          <p:nvPr/>
        </p:nvPicPr>
        <p:blipFill>
          <a:blip r:embed="rId2"/>
          <a:stretch>
            <a:fillRect/>
          </a:stretch>
        </p:blipFill>
        <p:spPr>
          <a:xfrm>
            <a:off x="3200400" y="4876800"/>
            <a:ext cx="2286000" cy="11969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Fayda</a:t>
            </a:r>
            <a:endParaRPr lang="tr-TR" sz="2400" dirty="0">
              <a:solidFill>
                <a:srgbClr val="1C1C1C"/>
              </a:solidFill>
              <a:latin typeface="Tahoma" panose="020B0604030504040204" pitchFamily="34" charset="0"/>
              <a:ea typeface="Tahoma" panose="020B0604030504040204" pitchFamily="34" charset="0"/>
              <a:cs typeface="Tahoma" panose="020B0604030504040204" pitchFamily="34" charset="0"/>
            </a:endParaRPr>
          </a:p>
        </p:txBody>
      </p:sp>
      <p:pic>
        <p:nvPicPr>
          <p:cNvPr id="5" name="Resim 4">
            <a:extLst>
              <a:ext uri="{FF2B5EF4-FFF2-40B4-BE49-F238E27FC236}">
                <a16:creationId xmlns:a16="http://schemas.microsoft.com/office/drawing/2014/main" id="{08712045-A2F3-D235-700B-3B541DFF8DE5}"/>
              </a:ext>
            </a:extLst>
          </p:cNvPr>
          <p:cNvPicPr>
            <a:picLocks noChangeAspect="1"/>
          </p:cNvPicPr>
          <p:nvPr/>
        </p:nvPicPr>
        <p:blipFill>
          <a:blip r:embed="rId2"/>
          <a:stretch>
            <a:fillRect/>
          </a:stretch>
        </p:blipFill>
        <p:spPr>
          <a:xfrm>
            <a:off x="648776" y="1804275"/>
            <a:ext cx="8096190" cy="324945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Fayda Yaklaşımları</a:t>
            </a:r>
          </a:p>
        </p:txBody>
      </p:sp>
      <p:graphicFrame>
        <p:nvGraphicFramePr>
          <p:cNvPr id="5" name="4 Tablo"/>
          <p:cNvGraphicFramePr>
            <a:graphicFrameLocks noGrp="1"/>
          </p:cNvGraphicFramePr>
          <p:nvPr>
            <p:extLst>
              <p:ext uri="{D42A27DB-BD31-4B8C-83A1-F6EECF244321}">
                <p14:modId xmlns:p14="http://schemas.microsoft.com/office/powerpoint/2010/main" val="2187628362"/>
              </p:ext>
            </p:extLst>
          </p:nvPr>
        </p:nvGraphicFramePr>
        <p:xfrm>
          <a:off x="725459" y="1371600"/>
          <a:ext cx="7858181" cy="4607888"/>
        </p:xfrm>
        <a:graphic>
          <a:graphicData uri="http://schemas.openxmlformats.org/drawingml/2006/table">
            <a:tbl>
              <a:tblPr firstRow="1" bandRow="1">
                <a:tableStyleId>{5C22544A-7EE6-4342-B048-85BDC9FD1C3A}</a:tableStyleId>
              </a:tblPr>
              <a:tblGrid>
                <a:gridCol w="1143009">
                  <a:extLst>
                    <a:ext uri="{9D8B030D-6E8A-4147-A177-3AD203B41FA5}">
                      <a16:colId xmlns:a16="http://schemas.microsoft.com/office/drawing/2014/main" val="20000"/>
                    </a:ext>
                  </a:extLst>
                </a:gridCol>
                <a:gridCol w="3286148">
                  <a:extLst>
                    <a:ext uri="{9D8B030D-6E8A-4147-A177-3AD203B41FA5}">
                      <a16:colId xmlns:a16="http://schemas.microsoft.com/office/drawing/2014/main" val="20001"/>
                    </a:ext>
                  </a:extLst>
                </a:gridCol>
                <a:gridCol w="3429024">
                  <a:extLst>
                    <a:ext uri="{9D8B030D-6E8A-4147-A177-3AD203B41FA5}">
                      <a16:colId xmlns:a16="http://schemas.microsoft.com/office/drawing/2014/main" val="20002"/>
                    </a:ext>
                  </a:extLst>
                </a:gridCol>
              </a:tblGrid>
              <a:tr h="557612">
                <a:tc>
                  <a:txBody>
                    <a:bodyPr/>
                    <a:lstStyle/>
                    <a:p>
                      <a:endParaRPr lang="tr-T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Kardinal Fayda</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Ordinal</a:t>
                      </a:r>
                      <a:r>
                        <a:rPr lang="tr-TR" sz="1600" baseline="0" dirty="0">
                          <a:latin typeface="Tahoma" panose="020B0604030504040204" pitchFamily="34" charset="0"/>
                          <a:ea typeface="Tahoma" panose="020B0604030504040204" pitchFamily="34" charset="0"/>
                          <a:cs typeface="Tahoma" panose="020B0604030504040204" pitchFamily="34" charset="0"/>
                        </a:rPr>
                        <a:t> Fayda</a:t>
                      </a:r>
                      <a:endParaRPr lang="tr-TR" sz="1600" dirty="0">
                        <a:latin typeface="Tahoma" panose="020B0604030504040204" pitchFamily="34" charset="0"/>
                        <a:ea typeface="Tahoma" panose="020B0604030504040204" pitchFamily="34" charset="0"/>
                        <a:cs typeface="Tahoma" panose="020B0604030504040204" pitchFamily="34" charset="0"/>
                      </a:endParaRPr>
                    </a:p>
                  </a:txBody>
                  <a:tcPr/>
                </a:tc>
                <a:extLst>
                  <a:ext uri="{0D108BD9-81ED-4DB2-BD59-A6C34878D82A}">
                    <a16:rowId xmlns:a16="http://schemas.microsoft.com/office/drawing/2014/main" val="10000"/>
                  </a:ext>
                </a:extLst>
              </a:tr>
              <a:tr h="557612">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Tanım</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Herhangi bir mal veya hizmeti tükettikten sonraki memnuniyet düzeyinin sayılabilir sayılarla ölçeklenebileceğini açıklar.</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Herhangi bir mal veya hizmeti tükettikten sonraki memnuniyet düzeyinin rakamlarla ölçülemeyeceğini açıklar. Ancak bunlar tercih sırasına göre düzenlenebilir.</a:t>
                      </a:r>
                    </a:p>
                  </a:txBody>
                  <a:tcPr/>
                </a:tc>
                <a:extLst>
                  <a:ext uri="{0D108BD9-81ED-4DB2-BD59-A6C34878D82A}">
                    <a16:rowId xmlns:a16="http://schemas.microsoft.com/office/drawing/2014/main" val="10001"/>
                  </a:ext>
                </a:extLst>
              </a:tr>
              <a:tr h="557612">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Örnek</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Pizza, </a:t>
                      </a:r>
                      <a:r>
                        <a:rPr lang="tr-TR" sz="1600" dirty="0" err="1">
                          <a:latin typeface="Tahoma" panose="020B0604030504040204" pitchFamily="34" charset="0"/>
                          <a:ea typeface="Tahoma" panose="020B0604030504040204" pitchFamily="34" charset="0"/>
                          <a:cs typeface="Tahoma" panose="020B0604030504040204" pitchFamily="34" charset="0"/>
                        </a:rPr>
                        <a:t>Gronoye’ye</a:t>
                      </a:r>
                      <a:r>
                        <a:rPr lang="tr-TR" sz="1600" dirty="0">
                          <a:latin typeface="Tahoma" panose="020B0604030504040204" pitchFamily="34" charset="0"/>
                          <a:ea typeface="Tahoma" panose="020B0604030504040204" pitchFamily="34" charset="0"/>
                          <a:cs typeface="Tahoma" panose="020B0604030504040204" pitchFamily="34" charset="0"/>
                        </a:rPr>
                        <a:t> 60 fayda sağlarken, burger ona sadece 40 fayda sağlar.</a:t>
                      </a:r>
                    </a:p>
                  </a:txBody>
                  <a:tcPr/>
                </a:tc>
                <a:tc>
                  <a:txBody>
                    <a:bodyPr/>
                    <a:lstStyle/>
                    <a:p>
                      <a:r>
                        <a:rPr lang="tr-TR" sz="1600" dirty="0" err="1">
                          <a:latin typeface="Tahoma" panose="020B0604030504040204" pitchFamily="34" charset="0"/>
                          <a:ea typeface="Tahoma" panose="020B0604030504040204" pitchFamily="34" charset="0"/>
                          <a:cs typeface="Tahoma" panose="020B0604030504040204" pitchFamily="34" charset="0"/>
                        </a:rPr>
                        <a:t>Gronoye</a:t>
                      </a:r>
                      <a:r>
                        <a:rPr lang="tr-TR" sz="1600" dirty="0">
                          <a:latin typeface="Tahoma" panose="020B0604030504040204" pitchFamily="34" charset="0"/>
                          <a:ea typeface="Tahoma" panose="020B0604030504040204" pitchFamily="34" charset="0"/>
                          <a:cs typeface="Tahoma" panose="020B0604030504040204" pitchFamily="34" charset="0"/>
                        </a:rPr>
                        <a:t>, bir burgere kıyasla pizzadan daha fazla tatmin oluyor.</a:t>
                      </a:r>
                    </a:p>
                  </a:txBody>
                  <a:tcPr/>
                </a:tc>
                <a:extLst>
                  <a:ext uri="{0D108BD9-81ED-4DB2-BD59-A6C34878D82A}">
                    <a16:rowId xmlns:a16="http://schemas.microsoft.com/office/drawing/2014/main" val="10002"/>
                  </a:ext>
                </a:extLst>
              </a:tr>
              <a:tr h="557612">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Ölçüm</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Fayda, </a:t>
                      </a:r>
                      <a:r>
                        <a:rPr lang="tr-TR" sz="1600" dirty="0" err="1">
                          <a:latin typeface="Tahoma" panose="020B0604030504040204" pitchFamily="34" charset="0"/>
                          <a:ea typeface="Tahoma" panose="020B0604030504040204" pitchFamily="34" charset="0"/>
                          <a:cs typeface="Tahoma" panose="020B0604030504040204" pitchFamily="34" charset="0"/>
                        </a:rPr>
                        <a:t>util</a:t>
                      </a:r>
                      <a:r>
                        <a:rPr lang="tr-TR" sz="1600" dirty="0">
                          <a:latin typeface="Tahoma" panose="020B0604030504040204" pitchFamily="34" charset="0"/>
                          <a:ea typeface="Tahoma" panose="020B0604030504040204" pitchFamily="34" charset="0"/>
                          <a:cs typeface="Tahoma" panose="020B0604030504040204" pitchFamily="34" charset="0"/>
                        </a:rPr>
                        <a:t> ile ölçülür.</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Fayda, memnuniyete göre sıralanır.</a:t>
                      </a:r>
                    </a:p>
                  </a:txBody>
                  <a:tcPr/>
                </a:tc>
                <a:extLst>
                  <a:ext uri="{0D108BD9-81ED-4DB2-BD59-A6C34878D82A}">
                    <a16:rowId xmlns:a16="http://schemas.microsoft.com/office/drawing/2014/main" val="10003"/>
                  </a:ext>
                </a:extLst>
              </a:tr>
              <a:tr h="557612">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Uygulama</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Daha az pratiktir.</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Daha pratik ve mantıklı.</a:t>
                      </a:r>
                    </a:p>
                  </a:txBody>
                  <a:tcPr/>
                </a:tc>
                <a:extLst>
                  <a:ext uri="{0D108BD9-81ED-4DB2-BD59-A6C34878D82A}">
                    <a16:rowId xmlns:a16="http://schemas.microsoft.com/office/drawing/2014/main" val="10004"/>
                  </a:ext>
                </a:extLst>
              </a:tr>
              <a:tr h="557612">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Diğer</a:t>
                      </a:r>
                      <a:r>
                        <a:rPr lang="tr-TR" sz="1600" baseline="0" dirty="0">
                          <a:latin typeface="Tahoma" panose="020B0604030504040204" pitchFamily="34" charset="0"/>
                          <a:ea typeface="Tahoma" panose="020B0604030504040204" pitchFamily="34" charset="0"/>
                          <a:cs typeface="Tahoma" panose="020B0604030504040204" pitchFamily="34" charset="0"/>
                        </a:rPr>
                        <a:t> Adı</a:t>
                      </a:r>
                      <a:endParaRPr lang="tr-T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Fayda Analizi</a:t>
                      </a:r>
                    </a:p>
                  </a:txBody>
                  <a:tcPr/>
                </a:tc>
                <a:tc>
                  <a:txBody>
                    <a:bodyPr/>
                    <a:lstStyle/>
                    <a:p>
                      <a:r>
                        <a:rPr lang="tr-TR" sz="1600" dirty="0">
                          <a:latin typeface="Tahoma" panose="020B0604030504040204" pitchFamily="34" charset="0"/>
                          <a:ea typeface="Tahoma" panose="020B0604030504040204" pitchFamily="34" charset="0"/>
                          <a:cs typeface="Tahoma" panose="020B0604030504040204" pitchFamily="34" charset="0"/>
                        </a:rPr>
                        <a:t>Kayıtsızlık Eğrisi Analizi</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Değer</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Ekonomide, ekonomik değer, bir mal veya hizmetin bir ekonomik ajana sağladığı faydanın bir ölçüsüdür. Genellikle para birimlerine göre ölçülür ve bu nedenle yorum, "belirli bir aktörün mal veya hizmet için ödemeye istekli olduğu ve ödeyebileceği maksimum para miktarı nedir" şeklindedir. Rakip iktisat teorisi okulları (ekolleri) arasında farklı değer teorileri tartışılmaktadır.</a:t>
            </a:r>
          </a:p>
        </p:txBody>
      </p:sp>
      <p:pic>
        <p:nvPicPr>
          <p:cNvPr id="3" name="Resim 2">
            <a:extLst>
              <a:ext uri="{FF2B5EF4-FFF2-40B4-BE49-F238E27FC236}">
                <a16:creationId xmlns:a16="http://schemas.microsoft.com/office/drawing/2014/main" id="{6D526D3F-4D82-FA2A-A0F4-7800A4F1783B}"/>
              </a:ext>
            </a:extLst>
          </p:cNvPr>
          <p:cNvPicPr>
            <a:picLocks noChangeAspect="1"/>
          </p:cNvPicPr>
          <p:nvPr/>
        </p:nvPicPr>
        <p:blipFill>
          <a:blip r:embed="rId2"/>
          <a:stretch>
            <a:fillRect/>
          </a:stretch>
        </p:blipFill>
        <p:spPr>
          <a:xfrm>
            <a:off x="2438400" y="3810000"/>
            <a:ext cx="3872294" cy="222335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Değer</a:t>
            </a:r>
            <a:endParaRPr lang="tr-TR" sz="3200" dirty="0">
              <a:solidFill>
                <a:srgbClr val="1C1C1C"/>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Ekonomik değer, piyasa fiyatı ile aynı değildir. Bir tüketici bir malı satın almaya istekliyse, müşterinin mala piyasa fiyatından daha yüksek bir değer verdiği anlamına gelir. Tüketici için değer ile piyasa fiyatı arasındaki farka "tüketici rantı" denir. </a:t>
            </a:r>
          </a:p>
        </p:txBody>
      </p:sp>
      <p:pic>
        <p:nvPicPr>
          <p:cNvPr id="3" name="Resim 2">
            <a:extLst>
              <a:ext uri="{FF2B5EF4-FFF2-40B4-BE49-F238E27FC236}">
                <a16:creationId xmlns:a16="http://schemas.microsoft.com/office/drawing/2014/main" id="{813526F1-D279-8BD0-0726-E26D2B3ADF09}"/>
              </a:ext>
            </a:extLst>
          </p:cNvPr>
          <p:cNvPicPr>
            <a:picLocks noChangeAspect="1"/>
          </p:cNvPicPr>
          <p:nvPr/>
        </p:nvPicPr>
        <p:blipFill>
          <a:blip r:embed="rId2"/>
          <a:stretch>
            <a:fillRect/>
          </a:stretch>
        </p:blipFill>
        <p:spPr>
          <a:xfrm>
            <a:off x="2168178" y="3150737"/>
            <a:ext cx="4972744" cy="322942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Fiyat</a:t>
            </a:r>
            <a:r>
              <a:rPr lang="tr-TR" sz="3200" b="1" dirty="0">
                <a:solidFill>
                  <a:srgbClr val="1C1C1C"/>
                </a:solidFill>
                <a:effectLst/>
                <a:latin typeface="Calibri" pitchFamily="34" charset="0"/>
                <a:cs typeface="Calibri" pitchFamily="34" charset="0"/>
              </a:rPr>
              <a:t> </a:t>
            </a:r>
          </a:p>
        </p:txBody>
      </p:sp>
      <p:sp>
        <p:nvSpPr>
          <p:cNvPr id="31747" name="Rectangle 3"/>
          <p:cNvSpPr>
            <a:spLocks noGrp="1" noChangeArrowheads="1"/>
          </p:cNvSpPr>
          <p:nvPr>
            <p:ph idx="1"/>
          </p:nvPr>
        </p:nvSpPr>
        <p:spPr>
          <a:xfrm>
            <a:off x="457200" y="12684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Gerçek yaşamda bir malı elde etmek için karşılığında mutlaka bir mal vermeyiz. Yani, her zaman malları mallarla değiştirmek zorunda kalmayız. Bunun için para kullanırız ve bütün malların değerini para ile ifade ederiz. Mal ve hizmetin standart para birimi cinsinden ölçülen değeri fiyat olarak tanımlanır. </a:t>
            </a:r>
          </a:p>
          <a:p>
            <a:pPr eaLnBrk="1" hangingPunct="1"/>
            <a:endParaRPr lang="tr-TR" dirty="0">
              <a:solidFill>
                <a:schemeClr val="bg1"/>
              </a:solidFill>
            </a:endParaRPr>
          </a:p>
        </p:txBody>
      </p:sp>
      <p:pic>
        <p:nvPicPr>
          <p:cNvPr id="31748" name="Picture 2"/>
          <p:cNvPicPr>
            <a:picLocks noChangeAspect="1" noChangeArrowheads="1"/>
          </p:cNvPicPr>
          <p:nvPr/>
        </p:nvPicPr>
        <p:blipFill>
          <a:blip r:embed="rId2"/>
          <a:srcRect/>
          <a:stretch>
            <a:fillRect/>
          </a:stretch>
        </p:blipFill>
        <p:spPr bwMode="auto">
          <a:xfrm>
            <a:off x="2790031" y="3422904"/>
            <a:ext cx="3563937" cy="1558925"/>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Değer/Fiyat/Maliyet/Eder (Bedel)</a:t>
            </a:r>
          </a:p>
        </p:txBody>
      </p:sp>
      <p:pic>
        <p:nvPicPr>
          <p:cNvPr id="93186" name="Picture 2" descr="C:\Users\Windows 7\Desktop\3-Table1-1.png"/>
          <p:cNvPicPr>
            <a:picLocks noGrp="1" noChangeAspect="1" noChangeArrowheads="1"/>
          </p:cNvPicPr>
          <p:nvPr>
            <p:ph idx="1"/>
          </p:nvPr>
        </p:nvPicPr>
        <p:blipFill>
          <a:blip r:embed="rId2"/>
          <a:srcRect/>
          <a:stretch>
            <a:fillRect/>
          </a:stretch>
        </p:blipFill>
        <p:spPr bwMode="auto">
          <a:xfrm>
            <a:off x="1401561" y="1268413"/>
            <a:ext cx="6340878" cy="4968875"/>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Üretim</a:t>
            </a:r>
            <a:endParaRPr lang="tr-TR" sz="3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2771" name="Rectangle 3"/>
          <p:cNvSpPr>
            <a:spLocks noGrp="1" noChangeArrowheads="1"/>
          </p:cNvSpPr>
          <p:nvPr>
            <p:ph idx="1"/>
          </p:nvPr>
        </p:nvSpPr>
        <p:spPr>
          <a:xfrm>
            <a:off x="395288" y="1230313"/>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Üretim, tüketim (çıktı) için bir şeyler yapmak için çeşitli maddi girdileri ve maddi olmayan girdileri (planlar, bilgi) birleştirme sürecidir. Değeri olan ve bireylerin faydasına katkıda bulunan bir çıktı, mal veya hizmet yaratma eylemidir. Ekonominin üretime odaklanan alanına, ekonominin tüketim (veya tüketici) teorisi ile iç içe olan üretim teorisi denir.</a:t>
            </a:r>
          </a:p>
        </p:txBody>
      </p:sp>
      <p:pic>
        <p:nvPicPr>
          <p:cNvPr id="32776" name="Picture 8" descr="Importance &amp; Functions of Production Management - Great Learning"/>
          <p:cNvPicPr>
            <a:picLocks noChangeAspect="1" noChangeArrowheads="1"/>
          </p:cNvPicPr>
          <p:nvPr/>
        </p:nvPicPr>
        <p:blipFill>
          <a:blip r:embed="rId2" cstate="print"/>
          <a:srcRect/>
          <a:stretch>
            <a:fillRect/>
          </a:stretch>
        </p:blipFill>
        <p:spPr bwMode="auto">
          <a:xfrm>
            <a:off x="1447800" y="3124200"/>
            <a:ext cx="5400000" cy="2700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Üretim Faktörleri</a:t>
            </a:r>
          </a:p>
        </p:txBody>
      </p:sp>
      <p:sp>
        <p:nvSpPr>
          <p:cNvPr id="33795" name="Rectangle 3"/>
          <p:cNvSpPr>
            <a:spLocks noGrp="1" noChangeArrowheads="1"/>
          </p:cNvSpPr>
          <p:nvPr>
            <p:ph idx="1"/>
          </p:nvPr>
        </p:nvSpPr>
        <p:spPr>
          <a:xfrm>
            <a:off x="571472" y="1214423"/>
            <a:ext cx="8229600" cy="2500330"/>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Ekonomide, üretim faktörleri, kaynaklar veya girdiler, üretim sürecinde çıktı, yani bitmiş mal ve hizmetler üretmek için kullanılan şeydir. Çeşitli girdilerin kullanılan miktarları, üretim fonksiyonu adı verilen ilişkiye göre çıktı miktarını belirler. Dört temel kaynak veya üretim faktörü vardır: toprak, emek, sermaye ve girişimci (veya girişim).</a:t>
            </a:r>
          </a:p>
        </p:txBody>
      </p:sp>
      <p:sp>
        <p:nvSpPr>
          <p:cNvPr id="33799" name="AutoShape 7" descr="Education resources for teachers, schools &amp; students | EzyEduc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3801" name="AutoShape 9" descr="Education resources for teachers, schools &amp; students | EzyEduc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 name="Picture 10" descr="C:\Users\Windows 7\Desktop\factors.jpg"/>
          <p:cNvPicPr>
            <a:picLocks noChangeAspect="1" noChangeArrowheads="1"/>
          </p:cNvPicPr>
          <p:nvPr/>
        </p:nvPicPr>
        <p:blipFill>
          <a:blip r:embed="rId2" cstate="print"/>
          <a:srcRect/>
          <a:stretch>
            <a:fillRect/>
          </a:stretch>
        </p:blipFill>
        <p:spPr bwMode="auto">
          <a:xfrm>
            <a:off x="1143000" y="3429000"/>
            <a:ext cx="7200000" cy="2064084"/>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Piyasalar </a:t>
            </a:r>
          </a:p>
        </p:txBody>
      </p:sp>
      <p:sp>
        <p:nvSpPr>
          <p:cNvPr id="199683" name="Rectangle 3"/>
          <p:cNvSpPr>
            <a:spLocks noGrp="1" noChangeArrowheads="1"/>
          </p:cNvSpPr>
          <p:nvPr>
            <p:ph idx="1"/>
          </p:nvPr>
        </p:nvSpPr>
        <p:spPr>
          <a:xfrm>
            <a:off x="457200" y="1268413"/>
            <a:ext cx="8229600" cy="4968875"/>
          </a:xfrm>
        </p:spPr>
        <p:txBody>
          <a:bodyPr>
            <a:noAutofit/>
          </a:bodyPr>
          <a:lstStyle/>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Piyasa, alıcı ve satıcıların karşılaştıkları; mal dolaşımının gerçekleştirildiği yerdir. Piyasalar, iktisadi açıdan gerçek piyasa, mali piyasa olmak üzere ikiye ayrılır:</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Gerçek piyasalar</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Üretilmiş mal ve hizmetler ile bu mal ve hizmetlerin üretiminde kullanılan üretim faktörlerinin karşılaştıkları piyasalardır.</a:t>
            </a:r>
          </a:p>
          <a:p>
            <a:pPr marL="0" indent="0"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Mali piyasalar</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Ticari işletmelerin, yatırım için gerekli mali ihtiyaçlarının, karşılaştığı piyasalardır. Fon arz edenler, fon talep edenler, fon akımlarını düzenleyen kurumlar, bu akımı sağlayan araçlar ile bunları düzenleyen hukuki ve idari kurallardan oluşur.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Mali Piyasalar</a:t>
            </a:r>
          </a:p>
        </p:txBody>
      </p:sp>
      <p:sp>
        <p:nvSpPr>
          <p:cNvPr id="37891" name="Rectangle 3"/>
          <p:cNvSpPr>
            <a:spLocks noGrp="1" noChangeArrowheads="1"/>
          </p:cNvSpPr>
          <p:nvPr>
            <p:ph idx="1"/>
          </p:nvPr>
        </p:nvSpPr>
        <p:spPr>
          <a:xfrm>
            <a:off x="457200" y="1268413"/>
            <a:ext cx="8229600" cy="4968875"/>
          </a:xfrm>
        </p:spPr>
        <p:txBody>
          <a:bodyPr/>
          <a:lstStyle/>
          <a:p>
            <a:pPr marL="0" indent="0" eaLnBrk="1" hangingPunct="1">
              <a:buFont typeface="Arial" charset="0"/>
              <a:buNone/>
            </a:pPr>
            <a:r>
              <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rPr>
              <a:t>Para piyasası</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Kısa vadeli fonların karşılaştığı piyasalardır. Araçları; para, döviz, altın, kambiyo senetleri (poliçe, bono, çek) ile bir yıla kadar vadeli senetlerdir.</a:t>
            </a:r>
          </a:p>
          <a:p>
            <a:pPr marL="0" indent="0" eaLnBrk="1" hangingPunct="1">
              <a:buFont typeface="Arial" charset="0"/>
              <a:buNone/>
            </a:pPr>
            <a:endPar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eaLnBrk="1" hangingPunct="1">
              <a:buFont typeface="Arial" charset="0"/>
              <a:buNone/>
            </a:pPr>
            <a:r>
              <a:rPr lang="tr-TR" sz="2000" dirty="0">
                <a:solidFill>
                  <a:srgbClr val="002060"/>
                </a:solidFill>
                <a:latin typeface="Tahoma" panose="020B0604030504040204" pitchFamily="34" charset="0"/>
                <a:ea typeface="Tahoma" panose="020B0604030504040204" pitchFamily="34" charset="0"/>
                <a:cs typeface="Tahoma" panose="020B0604030504040204" pitchFamily="34" charset="0"/>
              </a:rPr>
              <a:t>Sermaye piyasası</a:t>
            </a:r>
          </a:p>
          <a:p>
            <a:pPr marL="0" indent="0"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Uzun ve orta vadeli fon akışının karşılaştığı piyasalardır. Araçları; hisse senedi, tahvil gibi menkul kıymetlerdir.</a:t>
            </a:r>
          </a:p>
        </p:txBody>
      </p:sp>
      <p:pic>
        <p:nvPicPr>
          <p:cNvPr id="37892" name="Picture 2"/>
          <p:cNvPicPr>
            <a:picLocks noChangeAspect="1" noChangeArrowheads="1"/>
          </p:cNvPicPr>
          <p:nvPr/>
        </p:nvPicPr>
        <p:blipFill>
          <a:blip r:embed="rId3" cstate="print"/>
          <a:srcRect/>
          <a:stretch>
            <a:fillRect/>
          </a:stretch>
        </p:blipFill>
        <p:spPr bwMode="auto">
          <a:xfrm>
            <a:off x="2857488" y="4500570"/>
            <a:ext cx="2928958" cy="1800255"/>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Ekonomik Sistemler</a:t>
            </a:r>
          </a:p>
        </p:txBody>
      </p:sp>
      <p:sp>
        <p:nvSpPr>
          <p:cNvPr id="45059"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ekonomik sistem veya ekonomik düzen, bir toplum veya belirli bir coğrafi alan içinde mal ve hizmetlerin üretim, kaynak tahsisi ve dağıtımı sistemidir. Belirli bir topluluğun ekonomik yapısını oluşturan çeşitli kurum, kuruluş, kuruluş, karar verme süreçleri ve tüketim kalıplarının birleşimini içerir.</a:t>
            </a:r>
          </a:p>
        </p:txBody>
      </p:sp>
      <p:pic>
        <p:nvPicPr>
          <p:cNvPr id="45060" name="Picture 2"/>
          <p:cNvPicPr>
            <a:picLocks noChangeAspect="1" noChangeArrowheads="1"/>
          </p:cNvPicPr>
          <p:nvPr/>
        </p:nvPicPr>
        <p:blipFill>
          <a:blip r:embed="rId3"/>
          <a:srcRect/>
          <a:stretch>
            <a:fillRect/>
          </a:stretch>
        </p:blipFill>
        <p:spPr bwMode="auto">
          <a:xfrm>
            <a:off x="1285852" y="3571876"/>
            <a:ext cx="6429420" cy="2756028"/>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Kapitalist Sistem</a:t>
            </a:r>
          </a:p>
        </p:txBody>
      </p:sp>
      <p:sp>
        <p:nvSpPr>
          <p:cNvPr id="46083"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rgbClr val="C00000"/>
                </a:solidFill>
                <a:latin typeface="Tahoma" panose="020B0604030504040204" pitchFamily="34" charset="0"/>
                <a:ea typeface="Tahoma" panose="020B0604030504040204" pitchFamily="34" charset="0"/>
                <a:cs typeface="Tahoma" panose="020B0604030504040204" pitchFamily="34" charset="0"/>
              </a:rPr>
              <a:t>Özel mülkiyet, piyasa mekanizması, merkeziyetçi olmayan karar alma yapısı ve maddi teşvikler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üzerinde yükselmektedir. Kapitalist sistemde üretim faktörleri özel kişilere aittir. Piyasa mekanizmasına göre üretim faktörleri faktör piyasalarında üretilen mal ve hizmetler ise ürün piyasalarında özgürce alınıp satılırlar. </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Faktör piyasalarında üretim faktörlerinin ürün piyasalarında da mal ve hizmetlerin fiyatları arz ve talep çerçevesinde belirlenir.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Kapitalist Sistem</a:t>
            </a:r>
          </a:p>
        </p:txBody>
      </p:sp>
      <p:sp>
        <p:nvSpPr>
          <p:cNvPr id="46083"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Kâr, özel mülkiyet kavramıyla yakından ilişkilidir. Tanım gereği, bir birey ancak bu alışverişin kendisine manevi ya da maddi bir fayda sağlayacağına inandığında gönüllü bir özel mülkiyet alışverişine girer. Bu tür işlemlerde, her iki taraf da işlemden ekstra öznel değer ya da kar elde eder.</a:t>
            </a: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Kâr güdüsü ya da ticari faaliyetlerden kâr elde etme arzusu kapitalizmin itici gücüdür. İşletmelerin pazar payı elde etmek amacıyla belirli bir malın düşük maliyetli üreticisi olmak için rekabet ettiği rekabetçi bir ortam yaratır. Eğer farklı türde bir mal üretmek daha kârlıysa, o zaman bir işletme ürün değiştirmeye teşvik edilir.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Gönüllü ticaret, kapitalist bir sistemde faaliyeti yönlendiren bir diğer ilgili mekanizmadır. Kaynak sahipleri tüketiciler için birbirleriyle rekabet eder, tüketiciler de mal ve hizmetler için diğer tüketicilerle rekabet eder.</a:t>
            </a:r>
          </a:p>
        </p:txBody>
      </p:sp>
    </p:spTree>
    <p:extLst>
      <p:ext uri="{BB962C8B-B14F-4D97-AF65-F5344CB8AC3E}">
        <p14:creationId xmlns:p14="http://schemas.microsoft.com/office/powerpoint/2010/main" val="2342400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Sosyalist Sistem</a:t>
            </a:r>
          </a:p>
        </p:txBody>
      </p:sp>
      <p:sp>
        <p:nvSpPr>
          <p:cNvPr id="47107"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Marksist sistem olarak da bilinen sosyalist sistem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devlet mülkiyeti, merkezi planlama, merkeziyetçi karar alma yapısı ve maddi/manevi teşvikler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üzerinde yükselir. Sermaye ve doğal kaynaklar devletin elindedir. Bunların üretimde kullanımları ise merkeziyetçi planlama anlayışı ile gerçekleştirilir. Üretilecek mal ve hizmetler tüketici tercihlerine göre değil, devlet yöneticilerinin tercihlerine göre gerçekleştirilir.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Sosyalist Sistem</a:t>
            </a:r>
          </a:p>
        </p:txBody>
      </p:sp>
      <p:sp>
        <p:nvSpPr>
          <p:cNvPr id="47107"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Karl Marx ve Friedrich Engels, sosyalizmin, kapitalizmin üretici güçlerin ve teknolojinin gelişiminden kaynaklanan artan iç çelişkiler nedeniyle kendisini eskimiş ve sürdürülemez hale getirmesiyle tarihsel bir zorunluluktan doğacağını savunmuşlardır. Üretici güçlerdeki bu ilerlemeler, kapitalizmin eski toplumsal üretim ilişkileriyle birleşerek çelişkiler yaratacak ve işçi sınıfı bilincine yol açacaktı.</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Marx ve Engels, ücret ya da maaşla geçinenlerin (en geniş Marksist anlamda işçi sınıfı) bilinçlerinin ücretli kölelik koşulları tarafından şekillendirileceği ve bunun da özgürlüklerini ya da kurtuluşlarını kapitalistlerin üretim araçlarının mülkiyetini ve dolayısıyla bu ekonomik düzeni koruyan devleti yıkarak arama eğilimine yol açacağı görüşünü savunmuşlardır.</a:t>
            </a:r>
          </a:p>
        </p:txBody>
      </p:sp>
    </p:spTree>
    <p:extLst>
      <p:ext uri="{BB962C8B-B14F-4D97-AF65-F5344CB8AC3E}">
        <p14:creationId xmlns:p14="http://schemas.microsoft.com/office/powerpoint/2010/main" val="533383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Sosyalist Sistem</a:t>
            </a:r>
          </a:p>
        </p:txBody>
      </p:sp>
      <p:sp>
        <p:nvSpPr>
          <p:cNvPr id="47107"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Marx ve Engels sosyalizm ve komünizm terimlerini birbirlerinin yerine kullanmışlardır, ancak daha sonraki pek çok Marksist sosyalizmi kapitalizmin yerini alacak ve komünizmden önce gelecek belirli bir tarihsel aşama olarak tanımlamıştır.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Sosyalizmin temel özelliği (özellikle 1871 Paris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Komünü'nden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sonra Marx ve Engels tarafından tasarlandığı şekliyle) proletaryanın, işçiler tarafından kendi çıkarları doğrultusunda kurulacak bir işçi devleti aracılığıyla üretim araçlarını kontrol etmesidir.</a:t>
            </a:r>
          </a:p>
        </p:txBody>
      </p:sp>
    </p:spTree>
    <p:extLst>
      <p:ext uri="{BB962C8B-B14F-4D97-AF65-F5344CB8AC3E}">
        <p14:creationId xmlns:p14="http://schemas.microsoft.com/office/powerpoint/2010/main" val="3279685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Komünist Sistem</a:t>
            </a:r>
          </a:p>
        </p:txBody>
      </p:sp>
      <p:sp>
        <p:nvSpPr>
          <p:cNvPr id="47107"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Ortodoks Marksistlere göre sosyalizm,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“herkesten yeteneğine göre, herkese katkısına göre” </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ilkesine dayanan komünizmin alt aşamasıdır; üst aşama komünizm ise </a:t>
            </a:r>
            <a:r>
              <a:rPr lang="tr-TR" sz="2000" dirty="0">
                <a:solidFill>
                  <a:srgbClr val="FF0000"/>
                </a:solidFill>
                <a:latin typeface="Tahoma" panose="020B0604030504040204" pitchFamily="34" charset="0"/>
                <a:ea typeface="Tahoma" panose="020B0604030504040204" pitchFamily="34" charset="0"/>
                <a:cs typeface="Tahoma" panose="020B0604030504040204" pitchFamily="34" charset="0"/>
              </a:rPr>
              <a:t>“herkesten yeteneğine göre, herkese ihtiyacına göre”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ilkesine dayanır; üst aşama ancak sosyalist aşama ekonomik verimliliği daha da geliştirdikten ve üretimin otomasyonu mal ve hizmetlerin aşırı bolluğuna yol açtıktan sonra mümkün olur. </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Marx, kapitalizmin ortaya çıkardığı maddi üretici güçlerin (sanayi ve ticarette) kooperatif bir topluma zemin hazırladığını, çünkü üretimin meta yaratmak için işçi sınıfının kitlesel toplumsal, kolektif bir faaliyeti haline geldiğini, ancak özel mülkiyete (üretim ilişkileri veya mülkiyet ilişkileri) sahip olduğunu savunmuştur. Büyük fabrikalardaki kolektif çaba ile özel mülkiyet arasındaki bu çatışma, işçi sınıfında günlük deneyimlerindeki kolektif çabalarla orantılı bir kolektif mülkiyet kurma yönünde bilinçli bir arzu doğuracaktır.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Karma Sistem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Kapitalist ve sosyalist sistemlerin  bazı özellikleri bir arada bulunur. Mülkiyetin bir kısmı devletin elinde diğer bir kısmı ise özel sektörün elindedir. Piyasa ekonomisinin yanı sıra kamu için emredici, özel sektör içinse özendirici bir ekonomik planlama söz konusudur. Kararlar kısmen piyasa tarafından kısmen de devlet tarafından alınır.</a:t>
            </a:r>
          </a:p>
          <a:p>
            <a:pPr marL="0" indent="0" algn="just" eaLnBrk="1" hangingPunct="1">
              <a:buFont typeface="Arial" charset="0"/>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Font typeface="Arial" charset="0"/>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Karma ekonomik sistemde, özel sektör ve kamu sektörü bir arada var olur. Özel sektörün sermaye kullanımına karar verebilmesi ve kâr peşinde koşabilmesi için belirli bir düzeyde ekonomik özgürlük vardır. Aynı zamanda hükümetin bazı ekonomik faaliyetlere ve endüstrilere müdahale etmesine izin verir. Kamu mallarının sağlanması ve vergi toplanması yoluyla hükümet daha fazla sosyal refah yaratabilir.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err="1">
                <a:solidFill>
                  <a:schemeClr val="tx1"/>
                </a:solidFill>
                <a:latin typeface="Tahoma" pitchFamily="34" charset="0"/>
                <a:cs typeface="Tahoma" pitchFamily="34" charset="0"/>
              </a:rPr>
              <a:t>Dirijizm</a:t>
            </a:r>
            <a:endParaRPr lang="tr-TR" sz="2400" dirty="0">
              <a:solidFill>
                <a:schemeClr val="tx1"/>
              </a:solidFill>
              <a:latin typeface="Tahoma" pitchFamily="34" charset="0"/>
              <a:cs typeface="Tahoma" pitchFamily="34" charset="0"/>
            </a:endParaRP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Dirijizm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(Fransızca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diriger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‘yönetmek'), devletin kapitalist piyasa ekonomisi üzerinde salt düzenleyici müdahaleci bir role karşıt olarak güçlü bir yönlendirici rol oynadığı ekonomik bir doktrindir.</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Bir ekonomik doktrin olarak,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dirigism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laissez-faire'in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tersidir ve iddia edilen üretken verimsizlikleri ve piyasa başarısızlıklarını engellemede devlet müdahalesinin olumlu rolünü vurgular.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Dirigiste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politikaları genellikle gösterge niteliğindeki planlamayı, devlet tarafından yönlendirilen yatırımı ve piyasa varlıklarını devletin ekonomik hedeflerini gerçekleştirmeye teşvik etmek için piyasa araçlarının (vergiler ve sübvansiyonlar) kullanımını içerir.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Japon Modeli</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"Ekonomik mucize" yıllarında Japon ekonomisinin ayırt edici özellikleri şunları içeriyordu: imalatçıların, tedarikçilerin, distribütörlerin ve bankaların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keiretsu</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adı verilen sıkı sıkıya bağlı gruplarda işbirliği; güçlü işletme birlikleri ve ş</a:t>
            </a:r>
            <a:r>
              <a:rPr lang="en-GB" sz="2000" dirty="0">
                <a:solidFill>
                  <a:schemeClr val="tx1"/>
                </a:solidFill>
                <a:latin typeface="Tahoma" panose="020B0604030504040204" pitchFamily="34" charset="0"/>
                <a:ea typeface="Tahoma" panose="020B0604030504040204" pitchFamily="34" charset="0"/>
                <a:cs typeface="Tahoma" panose="020B0604030504040204" pitchFamily="34" charset="0"/>
              </a:rPr>
              <a:t>o</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nto</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devlet bürokratlarıyla iyi ilişkiler ve büyük şirketlerde ve yüksek oranda sendikalı mavi yakalı fabrikalarda ömür boyu istihdam garantisi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shūshin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koyō</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Japon Modeli</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Japonya Merkez Bankası'nın şehir bankalarına kredi verdiği, onların da sanayi holdinglerine kredi verdiği 'aşırı borçlanma' (bugün de devam eden bir uygulama) uygulamasının ortaya çıkmasına yol açmıştır. O dönemde Japonya'da sermaye sıkıntısı yaşandığından, sanayi holdingleri geri ödeme kapasitelerinin ötesinde, çoğu zaman net değerlerinin ötesinde borçlanmış, bu da şehir bankalarının Japonya Merkez Bankası'ndan aşırı borçlanmasına neden olmuştur. Bu durum, ulusal Japonya Merkez Bankası'na bağımlı yerel bankalar üzerinde tam kontrol sağlamıştır.</a:t>
            </a:r>
          </a:p>
        </p:txBody>
      </p:sp>
    </p:spTree>
    <p:extLst>
      <p:ext uri="{BB962C8B-B14F-4D97-AF65-F5344CB8AC3E}">
        <p14:creationId xmlns:p14="http://schemas.microsoft.com/office/powerpoint/2010/main" val="16194340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effectLst/>
                <a:latin typeface="Tahoma" pitchFamily="34" charset="0"/>
                <a:cs typeface="Tahoma" pitchFamily="34" charset="0"/>
              </a:rPr>
              <a:t>Japon Modeli</a:t>
            </a:r>
          </a:p>
        </p:txBody>
      </p:sp>
      <p:sp>
        <p:nvSpPr>
          <p:cNvPr id="48131" name="Rectangle 3"/>
          <p:cNvSpPr>
            <a:spLocks noGrp="1" noChangeArrowheads="1"/>
          </p:cNvSpPr>
          <p:nvPr>
            <p:ph idx="1"/>
          </p:nvPr>
        </p:nvSpPr>
        <p:spPr>
          <a:xfrm>
            <a:off x="168571" y="1339850"/>
            <a:ext cx="4327229" cy="5289550"/>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Aşırı borçlanma sistemi, hükümetin tekelcilik karşıtı yasaları gevşetmesiyle birleşince,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keiretsu</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adı verilen holding gruplarının yeniden ortaya çıkmasına yol açtı.</a:t>
            </a:r>
          </a:p>
          <a:p>
            <a:pPr marL="0" indent="0" algn="just" eaLnBrk="1" hangingPunct="1">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Keiretsu</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holdinglerinin başarısının temelinde, cömertçe kredi veren ve çeşitli sektörlerdeki çapraz hisse sahipliklerini resmileştiren şehir bankaları yatıyordu. </a:t>
            </a:r>
          </a:p>
          <a:p>
            <a:pPr marL="0" indent="0" algn="just" eaLnBrk="1" hangingPunct="1">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Keiretsu</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hem yatay hem de dikey entegrasyonu teşvik ederek yabancı şirketleri Japon endüstrilerinden dışlamıştır. </a:t>
            </a:r>
          </a:p>
        </p:txBody>
      </p:sp>
      <p:pic>
        <p:nvPicPr>
          <p:cNvPr id="2" name="Resim 1">
            <a:extLst>
              <a:ext uri="{FF2B5EF4-FFF2-40B4-BE49-F238E27FC236}">
                <a16:creationId xmlns:a16="http://schemas.microsoft.com/office/drawing/2014/main" id="{9635C40D-2820-145D-FCA9-FE401BD65F0C}"/>
              </a:ext>
            </a:extLst>
          </p:cNvPr>
          <p:cNvPicPr>
            <a:picLocks noChangeAspect="1"/>
          </p:cNvPicPr>
          <p:nvPr/>
        </p:nvPicPr>
        <p:blipFill>
          <a:blip r:embed="rId3"/>
          <a:stretch>
            <a:fillRect/>
          </a:stretch>
        </p:blipFill>
        <p:spPr>
          <a:xfrm>
            <a:off x="4876800" y="1151509"/>
            <a:ext cx="4098629" cy="5181600"/>
          </a:xfrm>
          <a:prstGeom prst="rect">
            <a:avLst/>
          </a:prstGeom>
        </p:spPr>
      </p:pic>
    </p:spTree>
    <p:extLst>
      <p:ext uri="{BB962C8B-B14F-4D97-AF65-F5344CB8AC3E}">
        <p14:creationId xmlns:p14="http://schemas.microsoft.com/office/powerpoint/2010/main" val="11614449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Kuzey Avrupa Modeli</a:t>
            </a:r>
          </a:p>
        </p:txBody>
      </p:sp>
      <p:sp>
        <p:nvSpPr>
          <p:cNvPr id="48131" name="Rectangle 3"/>
          <p:cNvSpPr>
            <a:spLocks noGrp="1" noChangeArrowheads="1"/>
          </p:cNvSpPr>
          <p:nvPr>
            <p:ph idx="1"/>
          </p:nvPr>
        </p:nvSpPr>
        <p:spPr>
          <a:xfrm>
            <a:off x="228601" y="1219200"/>
            <a:ext cx="3962400" cy="508952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İskandinav modeli, İskandinav ülkelerinde (Danimarka, Finlandiya, İzlanda, Norveç ve İsveç) ortak olan ekonomik ve sosyal politikaların yanı sıra tipik kültürel uygulamaları içerir. </a:t>
            </a: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Bu, sosyal korporatizmin ekonomik temellerine dayanan kapsamlı bir refah devleti ve çok seviyeli toplu pazarlık, iş gücünün yüksek bir yüzdesinin (sağlık, eğitim ve kamu kurumları gibi alanlarda iş gücünün yaklaşık %30'u) sendikalı olduğu ve nüfusun önemli bir yüzdesinin kamu sektörü tarafından istihdam edildiği bir modeli içerir.</a:t>
            </a:r>
          </a:p>
        </p:txBody>
      </p:sp>
      <p:pic>
        <p:nvPicPr>
          <p:cNvPr id="2" name="Resim 1">
            <a:extLst>
              <a:ext uri="{FF2B5EF4-FFF2-40B4-BE49-F238E27FC236}">
                <a16:creationId xmlns:a16="http://schemas.microsoft.com/office/drawing/2014/main" id="{B256F79A-F920-2E89-7376-9570EDDB5B62}"/>
              </a:ext>
            </a:extLst>
          </p:cNvPr>
          <p:cNvPicPr>
            <a:picLocks noChangeAspect="1"/>
          </p:cNvPicPr>
          <p:nvPr/>
        </p:nvPicPr>
        <p:blipFill>
          <a:blip r:embed="rId3"/>
          <a:stretch>
            <a:fillRect/>
          </a:stretch>
        </p:blipFill>
        <p:spPr>
          <a:xfrm>
            <a:off x="4343400" y="1219200"/>
            <a:ext cx="4800600" cy="48006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Korporatizm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Korporatizm, toplumun tarım, emek, askeri, iş, bilim veya lonca dernekleri gibi şirket grupları tarafından ortak çıkarları temelinde örgütlenmesini savunan kolektivist bir siyasi ideolojidir. Terim, Latince corpus veya "vücut" kelimesinden türetilmiştir. Bir vücudun organları bireysel olarak genel sağlığına ve işlevselliğine katkıda bulunurken, bölümlerinin her biri belirlenmiş işlevini verimli bir şekilde yerine getirdiğinde, toplumun uyumlu işleyişin zirvesine ulaşacağı hipotezi, korporatist teorinin merkezinde yer alır</a:t>
            </a:r>
            <a:r>
              <a:rPr lang="tr-TR" dirty="0">
                <a:solidFill>
                  <a:schemeClr val="tx1"/>
                </a:solidFill>
                <a:latin typeface="Calibri" pitchFamily="34" charset="0"/>
                <a:cs typeface="Calibri" pitchFamily="34" charset="0"/>
              </a:rPr>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err="1">
                <a:solidFill>
                  <a:schemeClr val="tx1"/>
                </a:solidFill>
                <a:latin typeface="Tahoma" pitchFamily="34" charset="0"/>
                <a:cs typeface="Tahoma" pitchFamily="34" charset="0"/>
              </a:rPr>
              <a:t>Anarko</a:t>
            </a:r>
            <a:r>
              <a:rPr lang="tr-TR" sz="2400" dirty="0">
                <a:solidFill>
                  <a:schemeClr val="tx1"/>
                </a:solidFill>
                <a:latin typeface="Tahoma" pitchFamily="34" charset="0"/>
                <a:cs typeface="Tahoma" pitchFamily="34" charset="0"/>
              </a:rPr>
              <a:t> Kapitalizm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Anarko-kapitalizm (ya da halk dilinde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ancap</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merkezi devletleri devletsiz toplumlar lehine ortadan kaldırmayı amaçlayan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liberter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bir siyaset felsefesi ve ekonomik teoridir. Özel aracılar tarafından uygulanan özel mülkiyet sistemlerini, saldırmazlık ilkesini, serbest piyasaları ve kavramı, benliğin bir parçası olarak özel mülkiyetin kontrolünü içerecek şekilde genişleten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liberteryen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yorumunu içerir. </a:t>
            </a:r>
          </a:p>
        </p:txBody>
      </p:sp>
      <p:pic>
        <p:nvPicPr>
          <p:cNvPr id="2" name="Resim 1">
            <a:extLst>
              <a:ext uri="{FF2B5EF4-FFF2-40B4-BE49-F238E27FC236}">
                <a16:creationId xmlns:a16="http://schemas.microsoft.com/office/drawing/2014/main" id="{0FE5D496-0C77-2199-F6FE-34593E3EA966}"/>
              </a:ext>
            </a:extLst>
          </p:cNvPr>
          <p:cNvPicPr>
            <a:picLocks noChangeAspect="1"/>
          </p:cNvPicPr>
          <p:nvPr/>
        </p:nvPicPr>
        <p:blipFill>
          <a:blip r:embed="rId3"/>
          <a:stretch>
            <a:fillRect/>
          </a:stretch>
        </p:blipFill>
        <p:spPr>
          <a:xfrm>
            <a:off x="2819400" y="3733800"/>
            <a:ext cx="3257550" cy="21717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err="1">
                <a:solidFill>
                  <a:schemeClr val="tx1"/>
                </a:solidFill>
                <a:latin typeface="Tahoma" pitchFamily="34" charset="0"/>
                <a:cs typeface="Tahoma" pitchFamily="34" charset="0"/>
              </a:rPr>
              <a:t>Anarko</a:t>
            </a:r>
            <a:r>
              <a:rPr lang="tr-TR" sz="2400" dirty="0">
                <a:solidFill>
                  <a:schemeClr val="tx1"/>
                </a:solidFill>
                <a:latin typeface="Tahoma" pitchFamily="34" charset="0"/>
                <a:cs typeface="Tahoma" pitchFamily="34" charset="0"/>
              </a:rPr>
              <a:t> Kapitalizm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Devletin yokluğunda, anarko-kapitalistler, toplumun sözleşmeye dayalı olarak kendi kendini düzenleme ve gönüllü bir toplum olarak tanımladıkları serbest piyasaya katılım yoluyla medenileşme eğiliminde olduğunu savunurlar. </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Teorik bir anarko-kapitalist toplumda, özel mülkiyet sistemi hala var olacak ve bir piyasada rekabetçi bir şekilde faaliyet gösterecek ve mahkemelerin ve polisin rollerini yerine getiren müşteriler tarafından seçilen özel savunma kurumları ve/veya sigorta şirketleri tarafından uygulanacaktır.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Liberteryenizm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Ankapların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hepsi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liberteryendir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ancak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liberteryenlerin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hepsi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Ankap</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değildir.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Anarko</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-kapitalizmde devletin tamamen yokluğuna ve mülkiyet haklarının tamamen uygulanmasına rastlarız. Piyasa tamamen serbesttir ve tüm etkileşimler gönüllü olarak yapılır.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Ankaplar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rgbClr val="FF0000"/>
                </a:solidFill>
                <a:latin typeface="Tahoma" panose="020B0604030504040204" pitchFamily="34" charset="0"/>
                <a:ea typeface="Tahoma" panose="020B0604030504040204" pitchFamily="34" charset="0"/>
                <a:cs typeface="Tahoma" panose="020B0604030504040204" pitchFamily="34" charset="0"/>
              </a:rPr>
              <a:t>minarşistlerin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yeterince ileri gitmediğini çünkü devletin hala var olduğunu ve vatandaşları üzerinde hala güç ve şiddet kullandığını söyleyecektir. Hepsi olmasa da pek çok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ankap</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oy kullanımına da karşıdır çünkü çoğunluğun kendi değerlerini her bir vatandaşa dayatmasının bir şiddet eylemi olduğuna inanırlar, bu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ankaplar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genellikle devleti bastırmak için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agorizm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dediğimiz şeyi kullanırlar. </a:t>
            </a:r>
          </a:p>
          <a:p>
            <a:pPr marL="0" indent="0" algn="just" eaLnBrk="1" hangingPunct="1">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eaLnBrk="1" hangingPunct="1">
              <a:buNone/>
            </a:pPr>
            <a:r>
              <a:rPr lang="tr-TR" sz="1100" dirty="0" err="1">
                <a:solidFill>
                  <a:srgbClr val="FF0000"/>
                </a:solidFill>
                <a:latin typeface="Tahoma" panose="020B0604030504040204" pitchFamily="34" charset="0"/>
                <a:ea typeface="Tahoma" panose="020B0604030504040204" pitchFamily="34" charset="0"/>
                <a:cs typeface="Tahoma" panose="020B0604030504040204" pitchFamily="34" charset="0"/>
              </a:rPr>
              <a:t>Minarşizm</a:t>
            </a:r>
            <a:r>
              <a:rPr lang="tr-TR" sz="11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tr-TR" sz="1100" dirty="0" err="1">
                <a:solidFill>
                  <a:srgbClr val="FF0000"/>
                </a:solidFill>
                <a:latin typeface="Tahoma" panose="020B0604030504040204" pitchFamily="34" charset="0"/>
                <a:ea typeface="Tahoma" panose="020B0604030504040204" pitchFamily="34" charset="0"/>
                <a:cs typeface="Tahoma" panose="020B0604030504040204" pitchFamily="34" charset="0"/>
              </a:rPr>
              <a:t>liberteryen</a:t>
            </a:r>
            <a:r>
              <a:rPr lang="tr-TR" sz="1100" dirty="0">
                <a:solidFill>
                  <a:srgbClr val="FF0000"/>
                </a:solidFill>
                <a:latin typeface="Tahoma" panose="020B0604030504040204" pitchFamily="34" charset="0"/>
                <a:ea typeface="Tahoma" panose="020B0604030504040204" pitchFamily="34" charset="0"/>
                <a:cs typeface="Tahoma" panose="020B0604030504040204" pitchFamily="34" charset="0"/>
              </a:rPr>
              <a:t> değerler ve ilkelerden hareket etmekle birlikte, devletin ahlaken meşru olduğu veya özgürlüklerin korunması için gerekli olduğu sonucuna ulaşan, ancak her türlü devletin değil, sadece minimal bir devletin meşru olduğunu ileri süren anlayışı tanımlamada kullanılmaktadır.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Liberteryenizm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Agorizm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kısaca ekonomi karşıtlığıdır;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bitcoin</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insanları el altından çalıştırma ve kayıt dışı yaşama gibi şeylerden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oluşur.yenizm</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(Fransızcadan: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libertaire</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liberter</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Latinceden: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libertas</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"özgürlük"), özgürlüğü temel bir değer olarak destekleyen bir siyaset felsefesidir. Liberteryenler, özerkliği ve siyasi özgürlüğü en üst düzeye çıkarmaya ve devletin bireysel özgürlükleri ihlal etmesini en aza indirmeye çalışırlar; özgür örgütlenmeyi, seçme özgürlüğünü, bireyciliği ve gönüllü birlikteliği vurgular.</a:t>
            </a:r>
          </a:p>
        </p:txBody>
      </p:sp>
    </p:spTree>
    <p:extLst>
      <p:ext uri="{BB962C8B-B14F-4D97-AF65-F5344CB8AC3E}">
        <p14:creationId xmlns:p14="http://schemas.microsoft.com/office/powerpoint/2010/main" val="42627852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marL="0" indent="0" eaLnBrk="1" hangingPunct="1"/>
            <a:r>
              <a:rPr lang="tr-TR" sz="2400" dirty="0">
                <a:solidFill>
                  <a:schemeClr val="tx1"/>
                </a:solidFill>
                <a:latin typeface="Tahoma" pitchFamily="34" charset="0"/>
                <a:cs typeface="Tahoma" pitchFamily="34" charset="0"/>
              </a:rPr>
              <a:t>Liberteryenizm</a:t>
            </a:r>
          </a:p>
        </p:txBody>
      </p:sp>
      <p:sp>
        <p:nvSpPr>
          <p:cNvPr id="48131" name="Rectangle 3"/>
          <p:cNvSpPr>
            <a:spLocks noGrp="1" noChangeArrowheads="1"/>
          </p:cNvSpPr>
          <p:nvPr>
            <p:ph idx="1"/>
          </p:nvPr>
        </p:nvSpPr>
        <p:spPr>
          <a:xfrm>
            <a:off x="468313" y="1339850"/>
            <a:ext cx="8229600" cy="4968875"/>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Liberteryenizm, yol gösterici norm olarak negatif özgürlük fikrini savunan siyasi akımdır. Liberteryenler otonomi ve seçme özgürlüğünü maksimize etmeye çalışır; politik özgürlük, gönüllü iş birliği ve bireysel karar önceliğini vurgular, bu doğrultuda da devletin minimize edilmesi ya da ortadan kaldırılması gerektiğini savunur. Kavramın popüler kullanımı devletin minimize edilmesi şeklindedir.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a:solidFill>
                  <a:srgbClr val="1C1C1C"/>
                </a:solidFill>
                <a:effectLst/>
                <a:latin typeface="Tahoma" panose="020B0604030504040204" pitchFamily="34" charset="0"/>
                <a:ea typeface="Tahoma" panose="020B0604030504040204" pitchFamily="34" charset="0"/>
                <a:cs typeface="Tahoma" panose="020B0604030504040204" pitchFamily="34" charset="0"/>
              </a:rPr>
              <a:t>Negatif Özgürlük</a:t>
            </a:r>
          </a:p>
        </p:txBody>
      </p:sp>
      <p:sp>
        <p:nvSpPr>
          <p:cNvPr id="51203" name="Rectangle 3"/>
          <p:cNvSpPr>
            <a:spLocks noGrp="1" noChangeArrowheads="1"/>
          </p:cNvSpPr>
          <p:nvPr>
            <p:ph idx="1"/>
          </p:nvPr>
        </p:nvSpPr>
        <p:spPr>
          <a:xfrm>
            <a:off x="468313" y="1339850"/>
            <a:ext cx="8229600" cy="4968875"/>
          </a:xfrm>
        </p:spPr>
        <p:txBody>
          <a:bodyPr/>
          <a:lstStyle/>
          <a:p>
            <a:pPr marL="0" indent="0" algn="just">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Felsefi olarak </a:t>
            </a:r>
            <a:r>
              <a:rPr lang="tr-TR" sz="2000" b="1" dirty="0">
                <a:solidFill>
                  <a:schemeClr val="tx1"/>
                </a:solidFill>
                <a:latin typeface="Tahoma" panose="020B0604030504040204" pitchFamily="34" charset="0"/>
                <a:ea typeface="Tahoma" panose="020B0604030504040204" pitchFamily="34" charset="0"/>
                <a:cs typeface="Tahoma" panose="020B0604030504040204" pitchFamily="34" charset="0"/>
              </a:rPr>
              <a:t>negatif özgürlük</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kavramı, bireyin başkalarının otoritesine maruz kalmadan özgür olması anlamına gelir. Bu negatif anlayışta, kişinin, etkinliğini kimse tarafından karışılmadan özgürce gerçekleştirebileceği düşünülür. Örneğin Thomas Hobbes'a göre, "özgür bir adam… iradesi dahilindeki yapacaklarına mani olunmayan kişidir."</a:t>
            </a:r>
          </a:p>
          <a:p>
            <a:pPr marL="0" indent="0" algn="just">
              <a:buNone/>
            </a:pP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Negatif özgürlük ile pozitif özgürlük arasındaki fark, </a:t>
            </a:r>
            <a:r>
              <a:rPr lang="tr-TR" sz="2000" dirty="0" err="1">
                <a:solidFill>
                  <a:schemeClr val="tx1"/>
                </a:solidFill>
                <a:latin typeface="Tahoma" panose="020B0604030504040204" pitchFamily="34" charset="0"/>
                <a:ea typeface="Tahoma" panose="020B0604030504040204" pitchFamily="34" charset="0"/>
                <a:cs typeface="Tahoma" panose="020B0604030504040204" pitchFamily="34" charset="0"/>
              </a:rPr>
              <a:t>Isaiah</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Berlin tarafından, "</a:t>
            </a:r>
            <a:r>
              <a:rPr lang="tr-TR" sz="2000" i="1" dirty="0">
                <a:solidFill>
                  <a:schemeClr val="tx1"/>
                </a:solidFill>
                <a:latin typeface="Tahoma" panose="020B0604030504040204" pitchFamily="34" charset="0"/>
                <a:ea typeface="Tahoma" panose="020B0604030504040204" pitchFamily="34" charset="0"/>
                <a:cs typeface="Tahoma" panose="020B0604030504040204" pitchFamily="34" charset="0"/>
              </a:rPr>
              <a:t>Two </a:t>
            </a:r>
            <a:r>
              <a:rPr lang="tr-TR" sz="2000" i="1" dirty="0" err="1">
                <a:solidFill>
                  <a:schemeClr val="tx1"/>
                </a:solidFill>
                <a:latin typeface="Tahoma" panose="020B0604030504040204" pitchFamily="34" charset="0"/>
                <a:ea typeface="Tahoma" panose="020B0604030504040204" pitchFamily="34" charset="0"/>
                <a:cs typeface="Tahoma" panose="020B0604030504040204" pitchFamily="34" charset="0"/>
              </a:rPr>
              <a:t>Concepts</a:t>
            </a:r>
            <a:r>
              <a:rPr lang="tr-TR" sz="2000" i="1" dirty="0">
                <a:solidFill>
                  <a:schemeClr val="tx1"/>
                </a:solidFill>
                <a:latin typeface="Tahoma" panose="020B0604030504040204" pitchFamily="34" charset="0"/>
                <a:ea typeface="Tahoma" panose="020B0604030504040204" pitchFamily="34" charset="0"/>
                <a:cs typeface="Tahoma" panose="020B0604030504040204" pitchFamily="34" charset="0"/>
              </a:rPr>
              <a:t> of </a:t>
            </a:r>
            <a:r>
              <a:rPr lang="tr-TR" sz="2000" i="1" dirty="0" err="1">
                <a:solidFill>
                  <a:schemeClr val="tx1"/>
                </a:solidFill>
                <a:latin typeface="Tahoma" panose="020B0604030504040204" pitchFamily="34" charset="0"/>
                <a:ea typeface="Tahoma" panose="020B0604030504040204" pitchFamily="34" charset="0"/>
                <a:cs typeface="Tahoma" panose="020B0604030504040204" pitchFamily="34" charset="0"/>
              </a:rPr>
              <a:t>Liberty</a:t>
            </a: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 isimli konferansında belirtilmiştir. Berlin’e göre, bu fark politik gelenekte iyice yerleşmiştir: negatif özgürlük kavramı, en belirgin olarak İngiliz politik filozoflarıyla (örneğin, Locke, Hobbes ve Smith) ilişkilidir; bunun karşılığında pozitif özgürlük kavramı ise, Hegel, Rousseau, Herder gibi kıtasal Avrupa düşünürlerinin felsefelerinde görülür.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Negatif Özgürlük</a:t>
            </a:r>
            <a:endParaRPr lang="tr-TR" sz="3200" dirty="0">
              <a:solidFill>
                <a:srgbClr val="1C1C1C"/>
              </a:solidFill>
            </a:endParaRPr>
          </a:p>
        </p:txBody>
      </p:sp>
      <p:sp>
        <p:nvSpPr>
          <p:cNvPr id="51203" name="Rectangle 3"/>
          <p:cNvSpPr>
            <a:spLocks noGrp="1" noChangeArrowheads="1"/>
          </p:cNvSpPr>
          <p:nvPr>
            <p:ph idx="1"/>
          </p:nvPr>
        </p:nvSpPr>
        <p:spPr>
          <a:xfrm>
            <a:off x="468313" y="1339851"/>
            <a:ext cx="8229600" cy="2012950"/>
          </a:xfrm>
        </p:spPr>
        <p:txBody>
          <a:bodyPr/>
          <a:lstStyle/>
          <a:p>
            <a:pPr marL="0" indent="0" algn="just" eaLnBrk="1" hangingPunct="1">
              <a:buNone/>
            </a:pPr>
            <a:r>
              <a:rPr lang="tr-TR" sz="2000" dirty="0">
                <a:solidFill>
                  <a:schemeClr val="tx1"/>
                </a:solidFill>
                <a:latin typeface="Tahoma" panose="020B0604030504040204" pitchFamily="34" charset="0"/>
                <a:ea typeface="Tahoma" panose="020B0604030504040204" pitchFamily="34" charset="0"/>
                <a:cs typeface="Tahoma" panose="020B0604030504040204" pitchFamily="34" charset="0"/>
              </a:rPr>
              <a:t>Hobbes'a göre, "özgür bir insan, gücü ve zekası ile yapabileceği şeylerde, istediğini yapmaktan kendini alıkoymayan kişidir". Hobbes'a göre bu engeller, toplum sözleşmesi sivil toplumu kurduktan sonra çıkarılan egemen yasalardan oluşuyordu, çünkü özgürlük “yasanın sessizliğine” bağlıydı. </a:t>
            </a:r>
          </a:p>
          <a:p>
            <a:pPr marL="0" indent="0" algn="just" eaLnBrk="1" hangingPunct="1">
              <a:buNone/>
            </a:pPr>
            <a:endParaRPr lang="tr-TR" dirty="0">
              <a:solidFill>
                <a:schemeClr val="tx1"/>
              </a:solidFill>
              <a:latin typeface="Calibri" pitchFamily="34" charset="0"/>
              <a:cs typeface="Calibri" pitchFamily="34" charset="0"/>
            </a:endParaRPr>
          </a:p>
        </p:txBody>
      </p:sp>
      <p:pic>
        <p:nvPicPr>
          <p:cNvPr id="2" name="Resim 1">
            <a:extLst>
              <a:ext uri="{FF2B5EF4-FFF2-40B4-BE49-F238E27FC236}">
                <a16:creationId xmlns:a16="http://schemas.microsoft.com/office/drawing/2014/main" id="{E956FB2A-F05C-A986-F09A-F9941C16A648}"/>
              </a:ext>
            </a:extLst>
          </p:cNvPr>
          <p:cNvPicPr>
            <a:picLocks noChangeAspect="1"/>
          </p:cNvPicPr>
          <p:nvPr/>
        </p:nvPicPr>
        <p:blipFill>
          <a:blip r:embed="rId3"/>
          <a:stretch>
            <a:fillRect/>
          </a:stretch>
        </p:blipFill>
        <p:spPr>
          <a:xfrm>
            <a:off x="2209800" y="3733800"/>
            <a:ext cx="4178159" cy="2324101"/>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7FE3C0A-B7C8-4814-9DF6-1E159DF3F710}">
  <we:reference id="wa200005566" version="3.0.0.2" store="tr-TR"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Executive</Template>
  <TotalTime>7180</TotalTime>
  <Words>4470</Words>
  <Application>Microsoft Office PowerPoint</Application>
  <PresentationFormat>Ekran Gösterisi (4:3)</PresentationFormat>
  <Paragraphs>356</Paragraphs>
  <Slides>68</Slides>
  <Notes>29</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68</vt:i4>
      </vt:variant>
    </vt:vector>
  </HeadingPairs>
  <TitlesOfParts>
    <vt:vector size="75" baseType="lpstr">
      <vt:lpstr>Arial</vt:lpstr>
      <vt:lpstr>Calibri</vt:lpstr>
      <vt:lpstr>Century Gothic</vt:lpstr>
      <vt:lpstr>Courier New</vt:lpstr>
      <vt:lpstr>Palatino Linotype</vt:lpstr>
      <vt:lpstr>Tahoma</vt:lpstr>
      <vt:lpstr>Üst Düzey</vt:lpstr>
      <vt:lpstr>PowerPoint Sunusu</vt:lpstr>
      <vt:lpstr>Ekonomi Nedir?</vt:lpstr>
      <vt:lpstr>İktisat Bilimi ve Yöntemi</vt:lpstr>
      <vt:lpstr>İktisat Bilimi ve Yöntemi</vt:lpstr>
      <vt:lpstr>Temel Varsayımlar</vt:lpstr>
      <vt:lpstr>Mikro vs. Makro</vt:lpstr>
      <vt:lpstr>Pozitif ve Normatif Ekonomi</vt:lpstr>
      <vt:lpstr>Pozitif ve Normatif Ekonomi</vt:lpstr>
      <vt:lpstr>Pozitif vs Normatif</vt:lpstr>
      <vt:lpstr> İhtiyaç</vt:lpstr>
      <vt:lpstr>İhtiyaç</vt:lpstr>
      <vt:lpstr>PowerPoint Sunusu</vt:lpstr>
      <vt:lpstr>Maslow İhtiyaçlar Hiyerarşisi</vt:lpstr>
      <vt:lpstr>İhtiyaç vs. İstek</vt:lpstr>
      <vt:lpstr>Kıtlık</vt:lpstr>
      <vt:lpstr>Kıtlık</vt:lpstr>
      <vt:lpstr>Tercih Sorunu</vt:lpstr>
      <vt:lpstr>Tercih Sorunu</vt:lpstr>
      <vt:lpstr>Fırsat Maliyeti</vt:lpstr>
      <vt:lpstr>Fırsat Maliyeti</vt:lpstr>
      <vt:lpstr>PowerPoint Sunusu</vt:lpstr>
      <vt:lpstr>Mutlak Üstünlük Teorisi /Adam Smith</vt:lpstr>
      <vt:lpstr>Mutlak Üstünlük Teorisi /Adam Smith</vt:lpstr>
      <vt:lpstr>Mutlak Üstünlük Teorisi /Adam Smith</vt:lpstr>
      <vt:lpstr>Mutlak Üstünlük Teorisi /Adam Smith</vt:lpstr>
      <vt:lpstr>Mutlak Üstünlük Teorisi /Adam Smith</vt:lpstr>
      <vt:lpstr>Karşılaştırmalı Üstünlük Teorisi /David Ricardo</vt:lpstr>
      <vt:lpstr>Karşılaştırmalı Üstünlük Teorisi /David Ricardo</vt:lpstr>
      <vt:lpstr>Karşılaştırmalı Üstünlük Teorisi /David Ricardo</vt:lpstr>
      <vt:lpstr>Karşılaştırmalı Üstünlük Teorisi /David Ricardo</vt:lpstr>
      <vt:lpstr>Karşılaştırmalı Üstünlük Teorisi /David Ricardo</vt:lpstr>
      <vt:lpstr>Karşılaştırmalı Üstünlük Teorisi /David Ricardo</vt:lpstr>
      <vt:lpstr>Karşılaştırmalı Üstünlük Teorisi /David Ricardo</vt:lpstr>
      <vt:lpstr>Karşılaştırmalı Üstünlük Teorisi /Eleştiriler</vt:lpstr>
      <vt:lpstr>Karşılaştırmalı Üstünlük Teorisi /David Ricardo</vt:lpstr>
      <vt:lpstr>Karşılaştırmalı Üstünlük Teorisi /David Ricardo</vt:lpstr>
      <vt:lpstr>Fayda</vt:lpstr>
      <vt:lpstr>Fayda</vt:lpstr>
      <vt:lpstr>Fayda Yaklaşımları</vt:lpstr>
      <vt:lpstr>Değer</vt:lpstr>
      <vt:lpstr>Değer</vt:lpstr>
      <vt:lpstr>Fiyat </vt:lpstr>
      <vt:lpstr>Değer/Fiyat/Maliyet/Eder (Bedel)</vt:lpstr>
      <vt:lpstr>Üretim</vt:lpstr>
      <vt:lpstr>Üretim Faktörleri</vt:lpstr>
      <vt:lpstr>Piyasalar </vt:lpstr>
      <vt:lpstr>Mali Piyasalar</vt:lpstr>
      <vt:lpstr>Ekonomik Sistemler</vt:lpstr>
      <vt:lpstr>Kapitalist Sistem</vt:lpstr>
      <vt:lpstr>Kapitalist Sistem</vt:lpstr>
      <vt:lpstr>Sosyalist Sistem</vt:lpstr>
      <vt:lpstr>Sosyalist Sistem</vt:lpstr>
      <vt:lpstr>Sosyalist Sistem</vt:lpstr>
      <vt:lpstr>Komünist Sistem</vt:lpstr>
      <vt:lpstr>Karma Sistem</vt:lpstr>
      <vt:lpstr>Dirijizm</vt:lpstr>
      <vt:lpstr>Japon Modeli</vt:lpstr>
      <vt:lpstr>Japon Modeli</vt:lpstr>
      <vt:lpstr>Japon Modeli</vt:lpstr>
      <vt:lpstr>Kuzey Avrupa Modeli</vt:lpstr>
      <vt:lpstr>Korporatizm</vt:lpstr>
      <vt:lpstr>Anarko Kapitalizm</vt:lpstr>
      <vt:lpstr>Anarko Kapitalizm</vt:lpstr>
      <vt:lpstr>Liberteryenizm</vt:lpstr>
      <vt:lpstr>Liberteryenizm</vt:lpstr>
      <vt:lpstr>Liberteryenizm</vt:lpstr>
      <vt:lpstr>Negatif Özgürlük</vt:lpstr>
      <vt:lpstr>Negatif Özgürlük</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esra cakır</cp:lastModifiedBy>
  <cp:revision>853</cp:revision>
  <dcterms:created xsi:type="dcterms:W3CDTF">2010-05-23T14:28:12Z</dcterms:created>
  <dcterms:modified xsi:type="dcterms:W3CDTF">2024-09-01T11:41:49Z</dcterms:modified>
</cp:coreProperties>
</file>