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302" r:id="rId3"/>
    <p:sldId id="257" r:id="rId4"/>
    <p:sldId id="258" r:id="rId5"/>
    <p:sldId id="305" r:id="rId6"/>
    <p:sldId id="306" r:id="rId7"/>
    <p:sldId id="297" r:id="rId8"/>
    <p:sldId id="299" r:id="rId9"/>
    <p:sldId id="298" r:id="rId10"/>
    <p:sldId id="312" r:id="rId11"/>
    <p:sldId id="260" r:id="rId12"/>
    <p:sldId id="262" r:id="rId13"/>
    <p:sldId id="263" r:id="rId14"/>
    <p:sldId id="264" r:id="rId15"/>
    <p:sldId id="265" r:id="rId16"/>
    <p:sldId id="266" r:id="rId17"/>
    <p:sldId id="261" r:id="rId18"/>
    <p:sldId id="268" r:id="rId19"/>
    <p:sldId id="293" r:id="rId20"/>
    <p:sldId id="271" r:id="rId21"/>
    <p:sldId id="307" r:id="rId22"/>
    <p:sldId id="294" r:id="rId23"/>
    <p:sldId id="295" r:id="rId24"/>
    <p:sldId id="296" r:id="rId25"/>
    <p:sldId id="267" r:id="rId26"/>
    <p:sldId id="313" r:id="rId27"/>
    <p:sldId id="301" r:id="rId28"/>
    <p:sldId id="309" r:id="rId29"/>
    <p:sldId id="317" r:id="rId30"/>
    <p:sldId id="272" r:id="rId31"/>
    <p:sldId id="314" r:id="rId32"/>
    <p:sldId id="315" r:id="rId33"/>
    <p:sldId id="316" r:id="rId34"/>
    <p:sldId id="318" r:id="rId3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2C16"/>
    <a:srgbClr val="0C788E"/>
    <a:srgbClr val="006666"/>
    <a:srgbClr val="0099CC"/>
    <a:srgbClr val="1C1C1C"/>
    <a:srgbClr val="800000"/>
    <a:srgbClr val="CCFF99"/>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23" autoAdjust="0"/>
    <p:restoredTop sz="94652" autoAdjust="0"/>
  </p:normalViewPr>
  <p:slideViewPr>
    <p:cSldViewPr>
      <p:cViewPr varScale="1">
        <p:scale>
          <a:sx n="105" d="100"/>
          <a:sy n="105" d="100"/>
        </p:scale>
        <p:origin x="1698" y="3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0BB6683-AE23-4817-A7D0-8941977F742B}" type="datetimeFigureOut">
              <a:rPr lang="tr-TR"/>
              <a:pPr>
                <a:defRPr/>
              </a:pPr>
              <a:t>4.09.2024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3822463-20C0-44FC-A6B3-7FF58808F7AB}" type="slidenum">
              <a:rPr lang="tr-TR"/>
              <a:pPr>
                <a:defRPr/>
              </a:pPr>
              <a:t>‹#›</a:t>
            </a:fld>
            <a:endParaRPr lang="tr-TR"/>
          </a:p>
        </p:txBody>
      </p:sp>
    </p:spTree>
    <p:extLst>
      <p:ext uri="{BB962C8B-B14F-4D97-AF65-F5344CB8AC3E}">
        <p14:creationId xmlns:p14="http://schemas.microsoft.com/office/powerpoint/2010/main" val="16845329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DC86312-192E-4131-B8B1-3B380EC0A819}" type="slidenum">
              <a:rPr lang="en-GB" smtClean="0">
                <a:latin typeface="Times New Roman" pitchFamily="18" charset="0"/>
              </a:rPr>
              <a:pPr/>
              <a:t>12</a:t>
            </a:fld>
            <a:endParaRPr lang="en-GB">
              <a:latin typeface="Times New Roman" pitchFamily="18" charset="0"/>
            </a:endParaRPr>
          </a:p>
        </p:txBody>
      </p:sp>
      <p:sp>
        <p:nvSpPr>
          <p:cNvPr id="44035"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44036"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1930A3A-A4F8-4643-9E25-5926F295E57E}" type="slidenum">
              <a:rPr lang="en-GB" smtClean="0">
                <a:latin typeface="Times New Roman" pitchFamily="18" charset="0"/>
              </a:rPr>
              <a:pPr/>
              <a:t>13</a:t>
            </a:fld>
            <a:endParaRPr lang="en-GB">
              <a:latin typeface="Times New Roman" pitchFamily="18" charset="0"/>
            </a:endParaRPr>
          </a:p>
        </p:txBody>
      </p:sp>
      <p:sp>
        <p:nvSpPr>
          <p:cNvPr id="45059"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45060"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97BBE42-88B8-41A4-9240-100FEB957DFD}" type="slidenum">
              <a:rPr lang="en-GB" smtClean="0">
                <a:latin typeface="Times New Roman" pitchFamily="18" charset="0"/>
              </a:rPr>
              <a:pPr/>
              <a:t>14</a:t>
            </a:fld>
            <a:endParaRPr lang="en-GB">
              <a:latin typeface="Times New Roman" pitchFamily="18" charset="0"/>
            </a:endParaRPr>
          </a:p>
        </p:txBody>
      </p:sp>
      <p:sp>
        <p:nvSpPr>
          <p:cNvPr id="46083"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46084"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51AB78F-1020-4094-9450-09499AE35F6C}" type="slidenum">
              <a:rPr lang="en-GB" smtClean="0">
                <a:latin typeface="Times New Roman" pitchFamily="18" charset="0"/>
              </a:rPr>
              <a:pPr/>
              <a:t>15</a:t>
            </a:fld>
            <a:endParaRPr lang="en-GB">
              <a:latin typeface="Times New Roman" pitchFamily="18" charset="0"/>
            </a:endParaRPr>
          </a:p>
        </p:txBody>
      </p:sp>
      <p:sp>
        <p:nvSpPr>
          <p:cNvPr id="47107"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47108"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42B1C95-3808-4865-ADC3-C9EFFE0C747D}" type="slidenum">
              <a:rPr lang="en-GB" smtClean="0">
                <a:latin typeface="Times New Roman" pitchFamily="18" charset="0"/>
              </a:rPr>
              <a:pPr/>
              <a:t>16</a:t>
            </a:fld>
            <a:endParaRPr lang="en-GB">
              <a:latin typeface="Times New Roman" pitchFamily="18" charset="0"/>
            </a:endParaRPr>
          </a:p>
        </p:txBody>
      </p:sp>
      <p:sp>
        <p:nvSpPr>
          <p:cNvPr id="48131"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48132"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9132121A-9F5F-4CB7-B3BF-AD77AC7EE34C}"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32000626-9A44-4A4B-A7DA-B23F41BCB7F9}"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59993438-BEDA-4523-A8D4-CD5B4A42F40B}"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9BBD2AED-D5F3-49A4-8C29-BC1D47F00AD0}"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56DE907F-2AD6-4F25-9C17-DE4B2FC960B0}"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CCD9217C-6DF9-4F23-A8E9-D9750446FEEB}"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D4B9109B-DFCF-470A-8F97-286554B4DB50}"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5E5E348B-13A5-49F5-A1F7-75CD7C22D564}"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AC374ED2-8A23-43C6-9C8E-55A797CBBF37}"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072F409F-DEA0-407F-A7A2-CF7AC21B1328}"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CF384922-EADB-426F-AAF9-8A2A070383DB}"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pPr>
              <a:defRPr/>
            </a:pPr>
            <a:fld id="{9F8081D2-E8E3-473B-875E-5E78DE2D6611}"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53"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ideo" Target="https://www.youtube.com/embed/kJzSzGbfc0k?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173"/>
          <p:cNvSpPr>
            <a:spLocks noChangeArrowheads="1"/>
          </p:cNvSpPr>
          <p:nvPr/>
        </p:nvSpPr>
        <p:spPr bwMode="auto">
          <a:xfrm>
            <a:off x="468313" y="4652963"/>
            <a:ext cx="8280400" cy="576262"/>
          </a:xfrm>
          <a:prstGeom prst="rect">
            <a:avLst/>
          </a:prstGeom>
          <a:noFill/>
          <a:ln w="9525">
            <a:noFill/>
            <a:miter lim="800000"/>
            <a:headEnd/>
            <a:tailEnd/>
          </a:ln>
          <a:effectLst/>
        </p:spPr>
        <p:txBody>
          <a:bodyPr/>
          <a:lstStyle/>
          <a:p>
            <a:pPr>
              <a:lnSpc>
                <a:spcPct val="90000"/>
              </a:lnSpc>
              <a:spcBef>
                <a:spcPct val="20000"/>
              </a:spcBef>
            </a:pPr>
            <a:r>
              <a:rPr lang="tr-TR" sz="4800" b="1" dirty="0">
                <a:solidFill>
                  <a:srgbClr val="1C1C1C"/>
                </a:solidFill>
              </a:rPr>
              <a:t>Genel Ekonomi-</a:t>
            </a:r>
          </a:p>
          <a:p>
            <a:pPr>
              <a:lnSpc>
                <a:spcPct val="90000"/>
              </a:lnSpc>
              <a:spcBef>
                <a:spcPct val="20000"/>
              </a:spcBef>
            </a:pPr>
            <a:r>
              <a:rPr lang="tr-TR" sz="4800" b="1" dirty="0">
                <a:solidFill>
                  <a:srgbClr val="1C1C1C"/>
                </a:solidFill>
              </a:rPr>
              <a:t>Talep </a:t>
            </a:r>
            <a:endParaRPr lang="es-ES" sz="4800" b="1" dirty="0">
              <a:solidFill>
                <a:srgbClr val="1C1C1C"/>
              </a:solidFill>
            </a:endParaRPr>
          </a:p>
        </p:txBody>
      </p:sp>
      <p:sp>
        <p:nvSpPr>
          <p:cNvPr id="4099" name="Rectangle 177"/>
          <p:cNvSpPr>
            <a:spLocks noChangeArrowheads="1"/>
          </p:cNvSpPr>
          <p:nvPr/>
        </p:nvSpPr>
        <p:spPr bwMode="auto">
          <a:xfrm>
            <a:off x="468313" y="5373688"/>
            <a:ext cx="5365750" cy="576262"/>
          </a:xfrm>
          <a:prstGeom prst="rect">
            <a:avLst/>
          </a:prstGeom>
          <a:noFill/>
          <a:ln w="9525">
            <a:noFill/>
            <a:miter lim="800000"/>
            <a:headEnd/>
            <a:tailEnd/>
          </a:ln>
          <a:effectLst/>
        </p:spPr>
        <p:txBody>
          <a:bodyPr/>
          <a:lstStyle/>
          <a:p>
            <a:pPr>
              <a:lnSpc>
                <a:spcPct val="90000"/>
              </a:lnSpc>
              <a:spcBef>
                <a:spcPct val="20000"/>
              </a:spcBef>
            </a:pPr>
            <a:endParaRPr lang="tr-TR"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Talep </a:t>
            </a:r>
          </a:p>
        </p:txBody>
      </p:sp>
      <p:sp>
        <p:nvSpPr>
          <p:cNvPr id="5123" name="Rectangle 3"/>
          <p:cNvSpPr>
            <a:spLocks noGrp="1" noChangeArrowheads="1"/>
          </p:cNvSpPr>
          <p:nvPr>
            <p:ph idx="1"/>
          </p:nvPr>
        </p:nvSpPr>
        <p:spPr>
          <a:xfrm>
            <a:off x="457200" y="1268413"/>
            <a:ext cx="8229600" cy="4968875"/>
          </a:xfrm>
        </p:spPr>
        <p:txBody>
          <a:bodyPr/>
          <a:lstStyle/>
          <a:p>
            <a:pPr marL="400050" lvl="1" indent="0" algn="just" eaLnBrk="1" hangingPunct="1">
              <a:spcBef>
                <a:spcPct val="50000"/>
              </a:spcBef>
              <a:buNone/>
            </a:pPr>
            <a:endPar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400050" lvl="1" indent="0" algn="just" eaLnBrk="1" hangingPunct="1">
              <a:spcBef>
                <a:spcPct val="50000"/>
              </a:spcBef>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Belirli bir zamanda, belirli bir piyasada bireysel bir tüketicinin belirli bir malın değişik fiyat seviyelerinde almak istediği mal miktarına bireysel talep denir. Bireysel talebin efektif olabilmesi için, tüketicinin satın alma gücüne sahip olması gerekir. Satın alma gücü tarafından desteklenmemiş olan istekler, iktisadi anlamda talep </a:t>
            </a:r>
            <a:r>
              <a:rPr lang="tr-TR" altLang="tr-TR" sz="1800" u="sng" dirty="0">
                <a:solidFill>
                  <a:schemeClr val="tx1"/>
                </a:solidFill>
                <a:latin typeface="Tahoma" panose="020B0604030504040204" pitchFamily="34" charset="0"/>
                <a:ea typeface="Tahoma" panose="020B0604030504040204" pitchFamily="34" charset="0"/>
                <a:cs typeface="Tahoma" panose="020B0604030504040204" pitchFamily="34" charset="0"/>
              </a:rPr>
              <a:t>değildir.</a:t>
            </a:r>
          </a:p>
        </p:txBody>
      </p:sp>
      <p:sp>
        <p:nvSpPr>
          <p:cNvPr id="2" name="AutoShape 2" descr="Demand: How It Works Plus Economic Determinants and the Demand Curv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05724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Talep Yasası </a:t>
            </a:r>
          </a:p>
        </p:txBody>
      </p:sp>
      <p:sp>
        <p:nvSpPr>
          <p:cNvPr id="5123" name="Rectangle 3"/>
          <p:cNvSpPr>
            <a:spLocks noGrp="1" noChangeArrowheads="1"/>
          </p:cNvSpPr>
          <p:nvPr>
            <p:ph idx="1"/>
          </p:nvPr>
        </p:nvSpPr>
        <p:spPr>
          <a:xfrm>
            <a:off x="457200" y="1268413"/>
            <a:ext cx="8229600" cy="4968875"/>
          </a:xfrm>
        </p:spPr>
        <p:txBody>
          <a:bodyPr/>
          <a:lstStyle/>
          <a:p>
            <a:pPr marL="0" indent="0" algn="just" eaLnBrk="1" hangingPunct="1">
              <a:spcBef>
                <a:spcPct val="50000"/>
              </a:spcBef>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Ekonomide talep eğrisi, fiyat ile tüketicilerin satın almak istedikleri miktar arasındaki ilişkinin grafiksel temsilidir. Eğri, talep edilen miktar arttıkça bir mal veya hizmetin fiyatının nasıl değiştiğini gösterir. Eğri üzerindeki her nokta, bir miktar tüketici talebi ve buna karşılık gelen piyasa fiyatıdır. Grafik, fiyat yükselirse insanların bir şeyden daha az satın alacağını ve bunun tersini belirten talep yasasını göstermektedir. </a:t>
            </a:r>
            <a:endParaRPr lang="tr-TR" altLang="tr-TR" sz="1800" u="sng"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Resim 1">
            <a:extLst>
              <a:ext uri="{FF2B5EF4-FFF2-40B4-BE49-F238E27FC236}">
                <a16:creationId xmlns:a16="http://schemas.microsoft.com/office/drawing/2014/main" id="{44387FF7-304A-D060-70A4-B069B34F0A5A}"/>
              </a:ext>
            </a:extLst>
          </p:cNvPr>
          <p:cNvPicPr>
            <a:picLocks noChangeAspect="1"/>
          </p:cNvPicPr>
          <p:nvPr/>
        </p:nvPicPr>
        <p:blipFill>
          <a:blip r:embed="rId2"/>
          <a:stretch>
            <a:fillRect/>
          </a:stretch>
        </p:blipFill>
        <p:spPr>
          <a:xfrm>
            <a:off x="2714625" y="3573016"/>
            <a:ext cx="3714750" cy="18764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Talep Fonksiyonu </a:t>
            </a:r>
          </a:p>
        </p:txBody>
      </p:sp>
      <p:sp>
        <p:nvSpPr>
          <p:cNvPr id="4099" name="Rectangle 3"/>
          <p:cNvSpPr>
            <a:spLocks noGrp="1" noChangeArrowheads="1"/>
          </p:cNvSpPr>
          <p:nvPr>
            <p:ph idx="1"/>
          </p:nvPr>
        </p:nvSpPr>
        <p:spPr>
          <a:xfrm>
            <a:off x="457200" y="1268413"/>
            <a:ext cx="8229600" cy="4968875"/>
          </a:xfrm>
        </p:spPr>
        <p:txBody>
          <a:bodyPr/>
          <a:lstStyle/>
          <a:p>
            <a:pPr marL="0" indent="0" eaLnBrk="1" hangingPunct="1">
              <a:spcBef>
                <a:spcPct val="50000"/>
              </a:spcBef>
              <a:buNone/>
            </a:pPr>
            <a:r>
              <a:rPr lang="tr-TR" altLang="tr-TR" dirty="0">
                <a:solidFill>
                  <a:schemeClr val="tx1"/>
                </a:solidFill>
                <a:latin typeface="Calibri" pitchFamily="34" charset="0"/>
                <a:cs typeface="Calibri" pitchFamily="34" charset="0"/>
              </a:rPr>
              <a:t>D</a:t>
            </a:r>
            <a:r>
              <a:rPr lang="tr-TR" altLang="tr-TR" baseline="-25000" dirty="0">
                <a:solidFill>
                  <a:schemeClr val="tx1"/>
                </a:solidFill>
                <a:latin typeface="Calibri" pitchFamily="34" charset="0"/>
                <a:cs typeface="Calibri" pitchFamily="34" charset="0"/>
              </a:rPr>
              <a:t>a</a:t>
            </a:r>
            <a:r>
              <a:rPr lang="tr-TR" altLang="tr-TR" dirty="0">
                <a:solidFill>
                  <a:schemeClr val="tx1"/>
                </a:solidFill>
                <a:latin typeface="Calibri" pitchFamily="34" charset="0"/>
                <a:cs typeface="Calibri" pitchFamily="34" charset="0"/>
              </a:rPr>
              <a:t> = f ( P</a:t>
            </a:r>
            <a:r>
              <a:rPr lang="tr-TR" altLang="tr-TR" baseline="-25000" dirty="0">
                <a:solidFill>
                  <a:schemeClr val="tx1"/>
                </a:solidFill>
                <a:latin typeface="Calibri" pitchFamily="34" charset="0"/>
                <a:cs typeface="Calibri" pitchFamily="34" charset="0"/>
              </a:rPr>
              <a:t>a</a:t>
            </a:r>
            <a:r>
              <a:rPr lang="tr-TR" altLang="tr-TR" dirty="0">
                <a:solidFill>
                  <a:schemeClr val="tx1"/>
                </a:solidFill>
                <a:latin typeface="Calibri" pitchFamily="34" charset="0"/>
                <a:cs typeface="Calibri" pitchFamily="34" charset="0"/>
              </a:rPr>
              <a:t>, P</a:t>
            </a:r>
            <a:r>
              <a:rPr lang="tr-TR" altLang="tr-TR" baseline="-25000" dirty="0">
                <a:solidFill>
                  <a:schemeClr val="tx1"/>
                </a:solidFill>
                <a:latin typeface="Calibri" pitchFamily="34" charset="0"/>
                <a:cs typeface="Calibri" pitchFamily="34" charset="0"/>
              </a:rPr>
              <a:t>s</a:t>
            </a:r>
            <a:r>
              <a:rPr lang="tr-TR" altLang="tr-TR" dirty="0">
                <a:solidFill>
                  <a:schemeClr val="tx1"/>
                </a:solidFill>
                <a:latin typeface="Calibri" pitchFamily="34" charset="0"/>
                <a:cs typeface="Calibri" pitchFamily="34" charset="0"/>
              </a:rPr>
              <a:t>, P</a:t>
            </a:r>
            <a:r>
              <a:rPr lang="tr-TR" altLang="tr-TR" baseline="-25000" dirty="0">
                <a:solidFill>
                  <a:schemeClr val="tx1"/>
                </a:solidFill>
                <a:latin typeface="Calibri" pitchFamily="34" charset="0"/>
                <a:cs typeface="Calibri" pitchFamily="34" charset="0"/>
              </a:rPr>
              <a:t>c</a:t>
            </a:r>
            <a:r>
              <a:rPr lang="tr-TR" altLang="tr-TR" dirty="0">
                <a:solidFill>
                  <a:schemeClr val="tx1"/>
                </a:solidFill>
                <a:latin typeface="Calibri" pitchFamily="34" charset="0"/>
                <a:cs typeface="Calibri" pitchFamily="34" charset="0"/>
              </a:rPr>
              <a:t>, Y, T ) </a:t>
            </a:r>
          </a:p>
          <a:p>
            <a:pPr eaLnBrk="1" hangingPunct="1">
              <a:spcBef>
                <a:spcPct val="50000"/>
              </a:spcBef>
              <a:buFont typeface="Arial" charset="0"/>
              <a:buNone/>
            </a:pPr>
            <a:r>
              <a:rPr lang="tr-TR" altLang="tr-TR" dirty="0">
                <a:solidFill>
                  <a:schemeClr val="tx1"/>
                </a:solidFill>
                <a:latin typeface="Calibri" pitchFamily="34" charset="0"/>
                <a:cs typeface="Calibri" pitchFamily="34" charset="0"/>
              </a:rPr>
              <a:t>D</a:t>
            </a:r>
            <a:r>
              <a:rPr lang="tr-TR" altLang="tr-TR" baseline="-25000" dirty="0">
                <a:solidFill>
                  <a:schemeClr val="tx1"/>
                </a:solidFill>
                <a:latin typeface="Calibri" pitchFamily="34" charset="0"/>
                <a:cs typeface="Calibri" pitchFamily="34" charset="0"/>
              </a:rPr>
              <a:t>a</a:t>
            </a:r>
            <a:r>
              <a:rPr lang="tr-TR" altLang="tr-TR" dirty="0">
                <a:solidFill>
                  <a:schemeClr val="tx1"/>
                </a:solidFill>
                <a:latin typeface="Calibri" pitchFamily="34" charset="0"/>
                <a:cs typeface="Calibri" pitchFamily="34" charset="0"/>
              </a:rPr>
              <a:t> = Talep edilen a malının miktarı,</a:t>
            </a:r>
          </a:p>
          <a:p>
            <a:pPr eaLnBrk="1" hangingPunct="1">
              <a:spcBef>
                <a:spcPct val="50000"/>
              </a:spcBef>
              <a:buFont typeface="Arial" charset="0"/>
              <a:buNone/>
            </a:pPr>
            <a:r>
              <a:rPr lang="tr-TR" altLang="tr-TR" dirty="0">
                <a:solidFill>
                  <a:schemeClr val="tx1"/>
                </a:solidFill>
                <a:latin typeface="Calibri" pitchFamily="34" charset="0"/>
                <a:cs typeface="Calibri" pitchFamily="34" charset="0"/>
              </a:rPr>
              <a:t>P</a:t>
            </a:r>
            <a:r>
              <a:rPr lang="tr-TR" altLang="tr-TR" baseline="-25000" dirty="0">
                <a:solidFill>
                  <a:schemeClr val="tx1"/>
                </a:solidFill>
                <a:latin typeface="Calibri" pitchFamily="34" charset="0"/>
                <a:cs typeface="Calibri" pitchFamily="34" charset="0"/>
              </a:rPr>
              <a:t>a</a:t>
            </a:r>
            <a:r>
              <a:rPr lang="tr-TR" altLang="tr-TR" dirty="0">
                <a:solidFill>
                  <a:schemeClr val="tx1"/>
                </a:solidFill>
                <a:latin typeface="Calibri" pitchFamily="34" charset="0"/>
                <a:cs typeface="Calibri" pitchFamily="34" charset="0"/>
              </a:rPr>
              <a:t> = a malının fiyatı, </a:t>
            </a:r>
          </a:p>
          <a:p>
            <a:pPr eaLnBrk="1" hangingPunct="1">
              <a:spcBef>
                <a:spcPct val="50000"/>
              </a:spcBef>
              <a:buFont typeface="Arial" charset="0"/>
              <a:buNone/>
            </a:pPr>
            <a:r>
              <a:rPr lang="tr-TR" altLang="tr-TR" dirty="0">
                <a:solidFill>
                  <a:schemeClr val="tx1"/>
                </a:solidFill>
                <a:latin typeface="Calibri" pitchFamily="34" charset="0"/>
                <a:cs typeface="Calibri" pitchFamily="34" charset="0"/>
              </a:rPr>
              <a:t>P</a:t>
            </a:r>
            <a:r>
              <a:rPr lang="tr-TR" altLang="tr-TR" baseline="-25000" dirty="0">
                <a:solidFill>
                  <a:schemeClr val="tx1"/>
                </a:solidFill>
                <a:latin typeface="Calibri" pitchFamily="34" charset="0"/>
                <a:cs typeface="Calibri" pitchFamily="34" charset="0"/>
              </a:rPr>
              <a:t>s</a:t>
            </a:r>
            <a:r>
              <a:rPr lang="tr-TR" altLang="tr-TR" dirty="0">
                <a:solidFill>
                  <a:schemeClr val="tx1"/>
                </a:solidFill>
                <a:latin typeface="Calibri" pitchFamily="34" charset="0"/>
                <a:cs typeface="Calibri" pitchFamily="34" charset="0"/>
              </a:rPr>
              <a:t> = İkame mallarının fiyatı, </a:t>
            </a:r>
          </a:p>
          <a:p>
            <a:pPr eaLnBrk="1" hangingPunct="1">
              <a:spcBef>
                <a:spcPct val="50000"/>
              </a:spcBef>
              <a:buFont typeface="Arial" charset="0"/>
              <a:buNone/>
            </a:pPr>
            <a:r>
              <a:rPr lang="tr-TR" altLang="tr-TR" dirty="0">
                <a:solidFill>
                  <a:schemeClr val="tx1"/>
                </a:solidFill>
                <a:latin typeface="Calibri" pitchFamily="34" charset="0"/>
                <a:cs typeface="Calibri" pitchFamily="34" charset="0"/>
              </a:rPr>
              <a:t>P</a:t>
            </a:r>
            <a:r>
              <a:rPr lang="tr-TR" altLang="tr-TR" baseline="-25000" dirty="0">
                <a:solidFill>
                  <a:schemeClr val="tx1"/>
                </a:solidFill>
                <a:latin typeface="Calibri" pitchFamily="34" charset="0"/>
                <a:cs typeface="Calibri" pitchFamily="34" charset="0"/>
              </a:rPr>
              <a:t>c</a:t>
            </a:r>
            <a:r>
              <a:rPr lang="tr-TR" altLang="tr-TR" dirty="0">
                <a:solidFill>
                  <a:schemeClr val="tx1"/>
                </a:solidFill>
                <a:latin typeface="Calibri" pitchFamily="34" charset="0"/>
                <a:cs typeface="Calibri" pitchFamily="34" charset="0"/>
              </a:rPr>
              <a:t> = Tamamlayıcı malların fiyatı, </a:t>
            </a:r>
          </a:p>
          <a:p>
            <a:pPr eaLnBrk="1" hangingPunct="1">
              <a:spcBef>
                <a:spcPct val="50000"/>
              </a:spcBef>
              <a:buFont typeface="Arial" charset="0"/>
              <a:buNone/>
            </a:pPr>
            <a:r>
              <a:rPr lang="tr-TR" altLang="tr-TR" dirty="0">
                <a:solidFill>
                  <a:schemeClr val="tx1"/>
                </a:solidFill>
                <a:latin typeface="Calibri" pitchFamily="34" charset="0"/>
                <a:cs typeface="Calibri" pitchFamily="34" charset="0"/>
              </a:rPr>
              <a:t>Y  = Tüketicinin belirli bir zamandaki geliri, </a:t>
            </a:r>
          </a:p>
          <a:p>
            <a:pPr eaLnBrk="1" hangingPunct="1">
              <a:spcBef>
                <a:spcPct val="50000"/>
              </a:spcBef>
              <a:buFont typeface="Arial" charset="0"/>
              <a:buNone/>
            </a:pPr>
            <a:r>
              <a:rPr lang="tr-TR" altLang="tr-TR" dirty="0">
                <a:solidFill>
                  <a:schemeClr val="tx1"/>
                </a:solidFill>
                <a:latin typeface="Calibri" pitchFamily="34" charset="0"/>
                <a:cs typeface="Calibri" pitchFamily="34" charset="0"/>
              </a:rPr>
              <a:t>T  = Tüketicinin belirli bir zamandaki zevkleri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Calibri" pitchFamily="34" charset="0"/>
                <a:cs typeface="Calibri" pitchFamily="34" charset="0"/>
              </a:rPr>
              <a:t>Talep Eğrisi Grafiği </a:t>
            </a:r>
          </a:p>
        </p:txBody>
      </p:sp>
      <p:sp>
        <p:nvSpPr>
          <p:cNvPr id="4099" name="Rectangle 3"/>
          <p:cNvSpPr>
            <a:spLocks noGrp="1" noChangeArrowheads="1"/>
          </p:cNvSpPr>
          <p:nvPr>
            <p:ph idx="1"/>
          </p:nvPr>
        </p:nvSpPr>
        <p:spPr>
          <a:xfrm>
            <a:off x="457200" y="1268413"/>
            <a:ext cx="8229600" cy="5232421"/>
          </a:xfrm>
        </p:spPr>
        <p:txBody>
          <a:bodyPr/>
          <a:lstStyle/>
          <a:p>
            <a:pPr marL="0" indent="0" algn="just" eaLnBrk="1" hangingPunct="1">
              <a:spcBef>
                <a:spcPts val="3600"/>
              </a:spcBef>
              <a:spcAft>
                <a:spcPts val="0"/>
              </a:spcAft>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Talep eğrisi, bir malın fiyatı ile talebi arasında ters orantılı bir ilişki olduğunu belirten talep yasası nedeniyle tipik olarak aşağı doğru eğimlidir.Talep eğrileri genellikle düz çizgiler olarak çizilir, burada a ve b parametrelerdir:</a:t>
            </a:r>
            <a:endParaRPr lang="en-US" sz="1800" dirty="0">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50000"/>
              </a:spcBef>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b&lt;0 olduğu durumda Q=a+bP </a:t>
            </a:r>
          </a:p>
          <a:p>
            <a:pPr eaLnBrk="1" hangingPunct="1">
              <a:spcBef>
                <a:spcPct val="50000"/>
              </a:spcBef>
              <a:buNone/>
            </a:pPr>
            <a:endParaRPr lang="tr-TR" altLang="tr-TR" dirty="0">
              <a:solidFill>
                <a:schemeClr val="tx1"/>
              </a:solidFill>
              <a:latin typeface="Calibri" pitchFamily="34" charset="0"/>
              <a:cs typeface="Calibri" pitchFamily="34" charset="0"/>
            </a:endParaRPr>
          </a:p>
        </p:txBody>
      </p:sp>
      <p:sp>
        <p:nvSpPr>
          <p:cNvPr id="90114" name="AutoShape 2" descr="{\displaystyle Q=a+bP{\text{ where }}b&lt;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90116" name="AutoShape 4" descr="{\displaystyle Q=a+bP{\text{ where }}b&lt;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573016"/>
            <a:ext cx="4127500"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Talep Eğrisi Grafiği </a:t>
            </a:r>
          </a:p>
        </p:txBody>
      </p:sp>
      <p:sp>
        <p:nvSpPr>
          <p:cNvPr id="4099" name="Rectangle 3"/>
          <p:cNvSpPr>
            <a:spLocks noGrp="1" noChangeArrowheads="1"/>
          </p:cNvSpPr>
          <p:nvPr>
            <p:ph idx="1"/>
          </p:nvPr>
        </p:nvSpPr>
        <p:spPr>
          <a:xfrm>
            <a:off x="457200" y="1268413"/>
            <a:ext cx="8229600" cy="5232421"/>
          </a:xfrm>
        </p:spPr>
        <p:txBody>
          <a:bodyPr/>
          <a:lstStyle/>
          <a:p>
            <a:pPr indent="0" algn="just" eaLnBrk="1" hangingPunct="1">
              <a:spcBef>
                <a:spcPts val="3600"/>
              </a:spcBef>
              <a:spcAft>
                <a:spcPts val="0"/>
              </a:spcAft>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 sabiti, talebi etkileyen fiyat dışındaki tüm faktörlerin etkilerini içerir. Örneğin, gelir değişecek olsaydı, değişikliğin etkisi "a" değerindeki bir değişiklikle temsil edilecek ve grafiksel olarak talep eğrisinin kayması olarak yansıtılacaktır. b sabiti talep eğrisinin eğimidir ve malın fiyatının talep edilen miktarı nasıl etkilediğini gösterir.</a:t>
            </a:r>
            <a:endParaRPr lang="en-US" sz="1800" dirty="0">
              <a:latin typeface="Tahoma" panose="020B0604030504040204" pitchFamily="34" charset="0"/>
              <a:ea typeface="Tahoma" panose="020B0604030504040204" pitchFamily="34" charset="0"/>
              <a:cs typeface="Tahoma" panose="020B0604030504040204" pitchFamily="34" charset="0"/>
            </a:endParaRPr>
          </a:p>
          <a:p>
            <a:pPr eaLnBrk="1" hangingPunct="1">
              <a:spcBef>
                <a:spcPct val="50000"/>
              </a:spcBef>
              <a:buNone/>
            </a:pPr>
            <a:endParaRPr lang="tr-TR" altLang="tr-TR" dirty="0">
              <a:solidFill>
                <a:schemeClr val="tx1"/>
              </a:solidFill>
              <a:latin typeface="Calibri" pitchFamily="34" charset="0"/>
              <a:cs typeface="Calibri" pitchFamily="34" charset="0"/>
            </a:endParaRPr>
          </a:p>
        </p:txBody>
      </p:sp>
      <p:sp>
        <p:nvSpPr>
          <p:cNvPr id="90114" name="AutoShape 2" descr="{\displaystyle Q=a+bP{\text{ where }}b&lt;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90116" name="AutoShape 4" descr="{\displaystyle Q=a+bP{\text{ where }}b&lt;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3501008"/>
            <a:ext cx="2880000"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8436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İkame Mal</a:t>
            </a:r>
          </a:p>
        </p:txBody>
      </p:sp>
      <p:sp>
        <p:nvSpPr>
          <p:cNvPr id="4099" name="Rectangle 3"/>
          <p:cNvSpPr>
            <a:spLocks noGrp="1" noChangeArrowheads="1"/>
          </p:cNvSpPr>
          <p:nvPr>
            <p:ph idx="1"/>
          </p:nvPr>
        </p:nvSpPr>
        <p:spPr>
          <a:xfrm>
            <a:off x="457200" y="1268413"/>
            <a:ext cx="8229600" cy="3017843"/>
          </a:xfrm>
        </p:spPr>
        <p:txBody>
          <a:bodyPr/>
          <a:lstStyle/>
          <a:p>
            <a:pPr marL="0" indent="0" algn="just" eaLnBrk="1" hangingPunct="1">
              <a:spcBef>
                <a:spcPct val="50000"/>
              </a:spcBef>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Mikroekonomide, ürünler tüketiciler tarafından aynı amaç için kullanılabiliyorsa, iki mal ikamedir. Yani, bir tüketici her iki malı benzer veya karşılaştırılabilir olarak algılar, böylece bir maldan daha fazlasına sahip olmak, tüketicinin diğer maldan daha azını arzulamasına neden olur. Tamamlayıcı mallar ve bağımsız malların aksine ikame mallar, değişen ekonomik koşullar nedeniyle kullanımda birbirinin yerine geçebilir.</a:t>
            </a:r>
          </a:p>
        </p:txBody>
      </p:sp>
      <p:pic>
        <p:nvPicPr>
          <p:cNvPr id="72706" name="Picture 2" descr="Substitutes: перевод на русский, синонимы, антонимы, произношение, примеры  предложений, транскрипция, значение, словосочетания"/>
          <p:cNvPicPr>
            <a:picLocks noChangeAspect="1" noChangeArrowheads="1"/>
          </p:cNvPicPr>
          <p:nvPr/>
        </p:nvPicPr>
        <p:blipFill>
          <a:blip r:embed="rId2"/>
          <a:srcRect/>
          <a:stretch>
            <a:fillRect/>
          </a:stretch>
        </p:blipFill>
        <p:spPr bwMode="auto">
          <a:xfrm>
            <a:off x="3500430" y="4143380"/>
            <a:ext cx="2143125" cy="214312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İkame Mal</a:t>
            </a:r>
          </a:p>
        </p:txBody>
      </p:sp>
      <p:sp>
        <p:nvSpPr>
          <p:cNvPr id="4099" name="Rectangle 3"/>
          <p:cNvSpPr>
            <a:spLocks noGrp="1" noChangeArrowheads="1"/>
          </p:cNvSpPr>
          <p:nvPr>
            <p:ph idx="1"/>
          </p:nvPr>
        </p:nvSpPr>
        <p:spPr>
          <a:xfrm>
            <a:off x="457200" y="1268413"/>
            <a:ext cx="8229600" cy="5589587"/>
          </a:xfrm>
        </p:spPr>
        <p:txBody>
          <a:bodyPr/>
          <a:lstStyle/>
          <a:p>
            <a:pPr algn="just" eaLnBrk="1" hangingPunct="1">
              <a:spcBef>
                <a:spcPct val="50000"/>
              </a:spcBef>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İktisat teorisi, üç koşulun geçerli olması durumunda iki malın yakın ikame olduğunu tanımlar:</a:t>
            </a:r>
          </a:p>
          <a:p>
            <a:pPr algn="just" eaLnBrk="1" hangingPunct="1">
              <a:spcBef>
                <a:spcPct val="50000"/>
              </a:spcBef>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ürünlerin aynı veya benzer performans özelliklerine sahip olması</a:t>
            </a:r>
          </a:p>
          <a:p>
            <a:pPr algn="just" eaLnBrk="1" hangingPunct="1">
              <a:spcBef>
                <a:spcPct val="50000"/>
              </a:spcBef>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ürünlerin aynı veya benzer kullanım koşullarına sahip olması ve</a:t>
            </a:r>
          </a:p>
          <a:p>
            <a:pPr algn="just" eaLnBrk="1" hangingPunct="1">
              <a:spcBef>
                <a:spcPct val="50000"/>
              </a:spcBef>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ürünlerin aynı coğrafi bölgede satılması </a:t>
            </a:r>
          </a:p>
          <a:p>
            <a:pPr algn="just" eaLnBrk="1" hangingPunct="1">
              <a:spcBef>
                <a:spcPct val="50000"/>
              </a:spcBef>
            </a:pPr>
            <a:endPar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50000"/>
              </a:spcBef>
            </a:pPr>
            <a:endPar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Resim 1">
            <a:extLst>
              <a:ext uri="{FF2B5EF4-FFF2-40B4-BE49-F238E27FC236}">
                <a16:creationId xmlns:a16="http://schemas.microsoft.com/office/drawing/2014/main" id="{997C3977-5D45-1361-DA91-95727B2C49E5}"/>
              </a:ext>
            </a:extLst>
          </p:cNvPr>
          <p:cNvPicPr>
            <a:picLocks noChangeAspect="1"/>
          </p:cNvPicPr>
          <p:nvPr/>
        </p:nvPicPr>
        <p:blipFill>
          <a:blip r:embed="rId2"/>
          <a:stretch>
            <a:fillRect/>
          </a:stretch>
        </p:blipFill>
        <p:spPr>
          <a:xfrm>
            <a:off x="2771801" y="3767510"/>
            <a:ext cx="3484068" cy="198462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Tamamlayıcı Mal</a:t>
            </a:r>
          </a:p>
        </p:txBody>
      </p:sp>
      <p:sp>
        <p:nvSpPr>
          <p:cNvPr id="4099" name="Rectangle 3"/>
          <p:cNvSpPr>
            <a:spLocks noGrp="1" noChangeArrowheads="1"/>
          </p:cNvSpPr>
          <p:nvPr>
            <p:ph idx="1"/>
          </p:nvPr>
        </p:nvSpPr>
        <p:spPr>
          <a:xfrm>
            <a:off x="457200" y="1268413"/>
            <a:ext cx="8229600" cy="3017843"/>
          </a:xfrm>
        </p:spPr>
        <p:txBody>
          <a:bodyPr/>
          <a:lstStyle/>
          <a:p>
            <a:pPr marL="0" indent="0" algn="just" eaLnBrk="1" hangingPunct="1">
              <a:spcBef>
                <a:spcPct val="50000"/>
              </a:spcBef>
              <a:buNone/>
            </a:pPr>
            <a:r>
              <a:rPr lang="tr-TR" alt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Tamamlayıcı mal, kullanımı doğrudan başka bir bağlantılı veya ilişkili malla veya eşleştirilmiş bir malla doğrudan ilgili olandır, yani iki malın birbirini tamamlayıcı olduğunu söyleyebiliriz. A malının kullanımı, ilgili başka bir B malının kullanımını geliştirdiğinde veya gerektirdiğinde veya daha basit bir ifadeyle, A malının kullanımı B malının kullanımına olan talebi yönlendirir.</a:t>
            </a:r>
          </a:p>
        </p:txBody>
      </p:sp>
      <p:pic>
        <p:nvPicPr>
          <p:cNvPr id="2" name="Resim 1">
            <a:extLst>
              <a:ext uri="{FF2B5EF4-FFF2-40B4-BE49-F238E27FC236}">
                <a16:creationId xmlns:a16="http://schemas.microsoft.com/office/drawing/2014/main" id="{279797D6-3F18-5543-5017-E0EF03FD3026}"/>
              </a:ext>
            </a:extLst>
          </p:cNvPr>
          <p:cNvPicPr>
            <a:picLocks noChangeAspect="1"/>
          </p:cNvPicPr>
          <p:nvPr/>
        </p:nvPicPr>
        <p:blipFill>
          <a:blip r:embed="rId2"/>
          <a:stretch>
            <a:fillRect/>
          </a:stretch>
        </p:blipFill>
        <p:spPr>
          <a:xfrm>
            <a:off x="2267744" y="3611813"/>
            <a:ext cx="4448349" cy="197777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alt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Firmalar tamamlayıcı mallardan nasıl yararlanır?</a:t>
            </a:r>
            <a:endParaRPr lang="tr-TR" sz="2400" b="1"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099" name="Rectangle 3"/>
          <p:cNvSpPr>
            <a:spLocks noGrp="1" noChangeArrowheads="1"/>
          </p:cNvSpPr>
          <p:nvPr>
            <p:ph idx="1"/>
          </p:nvPr>
        </p:nvSpPr>
        <p:spPr>
          <a:xfrm>
            <a:off x="457200" y="1268413"/>
            <a:ext cx="8229600" cy="3017843"/>
          </a:xfrm>
        </p:spPr>
        <p:txBody>
          <a:bodyPr/>
          <a:lstStyle/>
          <a:p>
            <a:pPr marL="0" indent="0" algn="just" eaLnBrk="1" hangingPunct="1">
              <a:spcBef>
                <a:spcPct val="50000"/>
              </a:spcBef>
              <a:buNone/>
            </a:pPr>
            <a:r>
              <a:rPr lang="tr-TR" alt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İlgili satışları artırmak. </a:t>
            </a:r>
          </a:p>
          <a:p>
            <a:pPr marL="0" indent="0" algn="just" eaLnBrk="1" hangingPunct="1">
              <a:spcBef>
                <a:spcPct val="50000"/>
              </a:spcBef>
              <a:buNone/>
            </a:pPr>
            <a:r>
              <a:rPr lang="tr-TR" alt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Süpermarketler birbiriyle ilişkili gıda maddelerini birbirine yakın yerleştirirler. Örneğin, makarnanın yanında pahalı makarna soslarının bulunması gibi. Firma, olası ilgili tamamlayıcı ürünleri önererek genel satışları artırmayı ummaktadır.</a:t>
            </a:r>
          </a:p>
          <a:p>
            <a:pPr marL="0" indent="0" algn="just" eaLnBrk="1" hangingPunct="1">
              <a:spcBef>
                <a:spcPct val="50000"/>
              </a:spcBef>
              <a:buNone/>
            </a:pPr>
            <a:endParaRPr lang="tr-TR" alt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spcBef>
                <a:spcPct val="50000"/>
              </a:spcBef>
              <a:buNone/>
            </a:pPr>
            <a:r>
              <a:rPr lang="tr-TR" alt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İlgili satışlar yapmak için sadık tüketiciler kazanmak.</a:t>
            </a:r>
          </a:p>
          <a:p>
            <a:pPr marL="0" indent="0" algn="just" eaLnBrk="1" hangingPunct="1">
              <a:spcBef>
                <a:spcPct val="50000"/>
              </a:spcBef>
              <a:buNone/>
            </a:pPr>
            <a:r>
              <a:rPr lang="tr-TR" alt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Bir firmanın uygulayabileceği bir başka strateji de, tüketicilerin 'temel ürünü' satın almaları halinde ilgili (ve karlı) ek ürünlerin satışlarını artırabileceklerini bilerek, düşük bir fiyata temel bir ürün sunmaktır. Örneğin, </a:t>
            </a:r>
            <a:r>
              <a:rPr lang="tr-TR" alt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PlayStation</a:t>
            </a:r>
            <a:r>
              <a:rPr lang="tr-TR" alt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firmasının sahipleri </a:t>
            </a:r>
            <a:r>
              <a:rPr lang="tr-TR" alt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PlayStation'ın</a:t>
            </a:r>
            <a:r>
              <a:rPr lang="tr-TR" alt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kendi fiyatını düşürmek için bir teşvike sahiptir. Bunu yaparlarsa, lisanslı oyun satışlarını artıracaklarını ve gelirdeki bu artışın daha düşük bir fiyattan elde edilen gelirdeki düşüşü telafi edeceğini bilirler.</a:t>
            </a:r>
          </a:p>
        </p:txBody>
      </p:sp>
    </p:spTree>
    <p:extLst>
      <p:ext uri="{BB962C8B-B14F-4D97-AF65-F5344CB8AC3E}">
        <p14:creationId xmlns:p14="http://schemas.microsoft.com/office/powerpoint/2010/main" val="2524235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Talep Grafiği </a:t>
            </a:r>
          </a:p>
        </p:txBody>
      </p:sp>
      <p:graphicFrame>
        <p:nvGraphicFramePr>
          <p:cNvPr id="7171" name="İçerik Yer Tutucusu 1"/>
          <p:cNvGraphicFramePr>
            <a:graphicFrameLocks noGrp="1"/>
          </p:cNvGraphicFramePr>
          <p:nvPr>
            <p:ph idx="1"/>
            <p:extLst>
              <p:ext uri="{D42A27DB-BD31-4B8C-83A1-F6EECF244321}">
                <p14:modId xmlns:p14="http://schemas.microsoft.com/office/powerpoint/2010/main" val="2868790939"/>
              </p:ext>
            </p:extLst>
          </p:nvPr>
        </p:nvGraphicFramePr>
        <p:xfrm>
          <a:off x="457200" y="1340768"/>
          <a:ext cx="8229600" cy="4751734"/>
        </p:xfrm>
        <a:graphic>
          <a:graphicData uri="http://schemas.openxmlformats.org/presentationml/2006/ole">
            <mc:AlternateContent xmlns:mc="http://schemas.openxmlformats.org/markup-compatibility/2006">
              <mc:Choice xmlns:v="urn:schemas-microsoft-com:vml" Requires="v">
                <p:oleObj name="Document" r:id="rId2" imgW="8303698" imgH="4853033" progId="Word.Document.8">
                  <p:embed/>
                </p:oleObj>
              </mc:Choice>
              <mc:Fallback>
                <p:oleObj name="Document" r:id="rId2" imgW="8303698" imgH="4853033" progId="Word.Document.8">
                  <p:embed/>
                  <p:pic>
                    <p:nvPicPr>
                      <p:cNvPr id="7171" name="İçerik Yer Tutucusu 1"/>
                      <p:cNvPicPr>
                        <a:picLocks noGrp="1" noChangeArrowheads="1"/>
                      </p:cNvPicPr>
                      <p:nvPr/>
                    </p:nvPicPr>
                    <p:blipFill>
                      <a:blip r:embed="rId3"/>
                      <a:srcRect r="62122" b="58426"/>
                      <a:stretch>
                        <a:fillRect/>
                      </a:stretch>
                    </p:blipFill>
                    <p:spPr bwMode="auto">
                      <a:xfrm>
                        <a:off x="457200" y="1340768"/>
                        <a:ext cx="8229600" cy="4751734"/>
                      </a:xfrm>
                      <a:prstGeom prst="rect">
                        <a:avLst/>
                      </a:prstGeom>
                      <a:solidFill>
                        <a:srgbClr val="2C395E"/>
                      </a:solidFill>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084263" y="633413"/>
            <a:ext cx="7010400" cy="5334000"/>
          </a:xfrm>
          <a:prstGeom prst="rect">
            <a:avLst/>
          </a:prstGeom>
          <a:noFill/>
          <a:ln w="9525">
            <a:noFill/>
            <a:miter lim="800000"/>
            <a:headEnd/>
            <a:tailEnd/>
          </a:ln>
          <a:effectLst/>
        </p:spPr>
        <p:txBody>
          <a:bodyPr wrap="none" anchor="ctr"/>
          <a:lstStyle/>
          <a:p>
            <a:endParaRPr lang="tr-TR"/>
          </a:p>
        </p:txBody>
      </p:sp>
      <p:graphicFrame>
        <p:nvGraphicFramePr>
          <p:cNvPr id="8195" name="Object 3"/>
          <p:cNvGraphicFramePr>
            <a:graphicFrameLocks/>
          </p:cNvGraphicFramePr>
          <p:nvPr/>
        </p:nvGraphicFramePr>
        <p:xfrm>
          <a:off x="552450" y="300038"/>
          <a:ext cx="7850188" cy="6405562"/>
        </p:xfrm>
        <a:graphic>
          <a:graphicData uri="http://schemas.openxmlformats.org/presentationml/2006/ole">
            <mc:AlternateContent xmlns:mc="http://schemas.openxmlformats.org/markup-compatibility/2006">
              <mc:Choice xmlns:v="urn:schemas-microsoft-com:vml" Requires="v">
                <p:oleObj r:id="rId3" imgW="7846232" imgH="6407451" progId="Excel.Chart.8">
                  <p:embed/>
                </p:oleObj>
              </mc:Choice>
              <mc:Fallback>
                <p:oleObj r:id="rId3" imgW="7846232" imgH="6407451" progId="Excel.Chart.8">
                  <p:embed/>
                  <p:pic>
                    <p:nvPicPr>
                      <p:cNvPr id="8195"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300038"/>
                        <a:ext cx="7850188" cy="6405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6" name="Rectangle 6"/>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8197" name="Rectangle 7"/>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8198" name="Line 8"/>
          <p:cNvSpPr>
            <a:spLocks noChangeShapeType="1"/>
          </p:cNvSpPr>
          <p:nvPr/>
        </p:nvSpPr>
        <p:spPr bwMode="auto">
          <a:xfrm flipH="1" flipV="1">
            <a:off x="1851025" y="1004888"/>
            <a:ext cx="136525" cy="169862"/>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8199" name="Line 9"/>
          <p:cNvSpPr>
            <a:spLocks noChangeShapeType="1"/>
          </p:cNvSpPr>
          <p:nvPr/>
        </p:nvSpPr>
        <p:spPr bwMode="auto">
          <a:xfrm>
            <a:off x="7148513" y="4976813"/>
            <a:ext cx="230187" cy="127000"/>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8200" name="Rectangle 10"/>
          <p:cNvSpPr>
            <a:spLocks noChangeArrowheads="1"/>
          </p:cNvSpPr>
          <p:nvPr/>
        </p:nvSpPr>
        <p:spPr bwMode="auto">
          <a:xfrm>
            <a:off x="3873500" y="6459538"/>
            <a:ext cx="1481138"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Miktar</a:t>
            </a:r>
            <a:r>
              <a:rPr lang="en-GB" sz="2000"/>
              <a:t> (ton)</a:t>
            </a:r>
          </a:p>
        </p:txBody>
      </p:sp>
      <p:sp>
        <p:nvSpPr>
          <p:cNvPr id="8201" name="Rectangle 11"/>
          <p:cNvSpPr>
            <a:spLocks noChangeArrowheads="1"/>
          </p:cNvSpPr>
          <p:nvPr/>
        </p:nvSpPr>
        <p:spPr bwMode="auto">
          <a:xfrm rot="-5400000">
            <a:off x="-457994" y="2866232"/>
            <a:ext cx="1624013"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Fiyat (TL/kg)</a:t>
            </a:r>
            <a:endParaRPr lang="en-GB" sz="2000"/>
          </a:p>
        </p:txBody>
      </p:sp>
      <p:sp>
        <p:nvSpPr>
          <p:cNvPr id="8202" name="Rectangle 12"/>
          <p:cNvSpPr>
            <a:spLocks noChangeArrowheads="1"/>
          </p:cNvSpPr>
          <p:nvPr/>
        </p:nvSpPr>
        <p:spPr bwMode="auto">
          <a:xfrm>
            <a:off x="5883275" y="690563"/>
            <a:ext cx="996950" cy="1136650"/>
          </a:xfrm>
          <a:prstGeom prst="rect">
            <a:avLst/>
          </a:prstGeom>
          <a:noFill/>
          <a:ln w="9525">
            <a:noFill/>
            <a:miter lim="800000"/>
            <a:headEnd/>
            <a:tailEnd/>
          </a:ln>
          <a:effectLst/>
        </p:spPr>
        <p:txBody>
          <a:bodyPr wrap="none" lIns="92075" tIns="46038" rIns="92075" bIns="46038">
            <a:spAutoFit/>
          </a:bodyPr>
          <a:lstStyle/>
          <a:p>
            <a:pPr algn="ctr" defTabSz="762000"/>
            <a:r>
              <a:rPr lang="tr-TR" b="1"/>
              <a:t>Fiyat</a:t>
            </a:r>
            <a:endParaRPr lang="en-GB" sz="2000" b="1"/>
          </a:p>
          <a:p>
            <a:pPr algn="ctr" defTabSz="762000"/>
            <a:r>
              <a:rPr lang="en-GB" sz="2000">
                <a:solidFill>
                  <a:schemeClr val="bg1"/>
                </a:solidFill>
              </a:rPr>
              <a:t>(</a:t>
            </a:r>
            <a:r>
              <a:rPr lang="tr-TR" sz="2000">
                <a:solidFill>
                  <a:schemeClr val="bg1"/>
                </a:solidFill>
              </a:rPr>
              <a:t>TL/</a:t>
            </a:r>
            <a:r>
              <a:rPr lang="en-GB" sz="2000">
                <a:solidFill>
                  <a:schemeClr val="bg1"/>
                </a:solidFill>
              </a:rPr>
              <a:t>kg)</a:t>
            </a:r>
            <a:endParaRPr lang="en-GB" sz="2000" b="1">
              <a:solidFill>
                <a:schemeClr val="bg1"/>
              </a:solidFill>
            </a:endParaRPr>
          </a:p>
          <a:p>
            <a:pPr algn="ctr" defTabSz="762000">
              <a:lnSpc>
                <a:spcPct val="160000"/>
              </a:lnSpc>
            </a:pPr>
            <a:r>
              <a:rPr lang="en-GB" sz="2000" b="1"/>
              <a:t>20 </a:t>
            </a:r>
          </a:p>
        </p:txBody>
      </p:sp>
      <p:sp>
        <p:nvSpPr>
          <p:cNvPr id="8203" name="Rectangle 13"/>
          <p:cNvSpPr>
            <a:spLocks noChangeArrowheads="1"/>
          </p:cNvSpPr>
          <p:nvPr/>
        </p:nvSpPr>
        <p:spPr bwMode="auto">
          <a:xfrm>
            <a:off x="7305675" y="666750"/>
            <a:ext cx="1584325" cy="1058863"/>
          </a:xfrm>
          <a:prstGeom prst="rect">
            <a:avLst/>
          </a:prstGeom>
          <a:noFill/>
          <a:ln w="9525">
            <a:noFill/>
            <a:miter lim="800000"/>
            <a:headEnd/>
            <a:tailEnd/>
          </a:ln>
          <a:effectLst/>
        </p:spPr>
        <p:txBody>
          <a:bodyPr wrap="none" lIns="92075" tIns="46038" rIns="92075" bIns="46038">
            <a:spAutoFit/>
          </a:bodyPr>
          <a:lstStyle/>
          <a:p>
            <a:pPr algn="ctr" defTabSz="762000">
              <a:lnSpc>
                <a:spcPct val="110000"/>
              </a:lnSpc>
            </a:pPr>
            <a:r>
              <a:rPr lang="tr-TR" b="1"/>
              <a:t>Piyasa talebi</a:t>
            </a:r>
            <a:endParaRPr lang="en-GB" b="1"/>
          </a:p>
          <a:p>
            <a:pPr algn="ctr" defTabSz="762000"/>
            <a:r>
              <a:rPr lang="en-GB"/>
              <a:t>(ton)</a:t>
            </a:r>
          </a:p>
          <a:p>
            <a:pPr algn="ctr" defTabSz="762000">
              <a:lnSpc>
                <a:spcPct val="160000"/>
              </a:lnSpc>
            </a:pPr>
            <a:r>
              <a:rPr lang="en-GB" b="1"/>
              <a:t>700</a:t>
            </a:r>
          </a:p>
        </p:txBody>
      </p:sp>
      <p:sp>
        <p:nvSpPr>
          <p:cNvPr id="8204" name="Rectangle 14"/>
          <p:cNvSpPr>
            <a:spLocks noChangeArrowheads="1"/>
          </p:cNvSpPr>
          <p:nvPr/>
        </p:nvSpPr>
        <p:spPr bwMode="auto">
          <a:xfrm>
            <a:off x="5153025" y="1276350"/>
            <a:ext cx="371475" cy="544513"/>
          </a:xfrm>
          <a:prstGeom prst="rect">
            <a:avLst/>
          </a:prstGeom>
          <a:noFill/>
          <a:ln w="9525">
            <a:noFill/>
            <a:miter lim="800000"/>
            <a:headEnd/>
            <a:tailEnd/>
          </a:ln>
          <a:effectLst/>
        </p:spPr>
        <p:txBody>
          <a:bodyPr wrap="none" lIns="92075" tIns="46038" rIns="92075" bIns="46038">
            <a:spAutoFit/>
          </a:bodyPr>
          <a:lstStyle/>
          <a:p>
            <a:pPr algn="ctr" defTabSz="762000">
              <a:lnSpc>
                <a:spcPct val="170000"/>
              </a:lnSpc>
            </a:pPr>
            <a:r>
              <a:rPr lang="en-GB" sz="2000" b="1"/>
              <a:t>A</a:t>
            </a:r>
          </a:p>
        </p:txBody>
      </p:sp>
      <p:sp>
        <p:nvSpPr>
          <p:cNvPr id="8205" name="Line 15"/>
          <p:cNvSpPr>
            <a:spLocks noChangeShapeType="1"/>
          </p:cNvSpPr>
          <p:nvPr/>
        </p:nvSpPr>
        <p:spPr bwMode="auto">
          <a:xfrm>
            <a:off x="4572000" y="1276350"/>
            <a:ext cx="4081463" cy="0"/>
          </a:xfrm>
          <a:prstGeom prst="line">
            <a:avLst/>
          </a:prstGeom>
          <a:noFill/>
          <a:ln w="12700">
            <a:solidFill>
              <a:schemeClr val="hlink"/>
            </a:solidFill>
            <a:round/>
            <a:headEnd type="none" w="sm" len="sm"/>
            <a:tailEnd type="none" w="sm" len="sm"/>
          </a:ln>
          <a:effectLst/>
        </p:spPr>
        <p:txBody>
          <a:bodyPr wrap="none" anchor="ctr"/>
          <a:lstStyle/>
          <a:p>
            <a:endParaRPr lang="tr-TR"/>
          </a:p>
        </p:txBody>
      </p:sp>
      <p:sp>
        <p:nvSpPr>
          <p:cNvPr id="8206" name="Rectangle 16"/>
          <p:cNvSpPr>
            <a:spLocks noChangeArrowheads="1"/>
          </p:cNvSpPr>
          <p:nvPr/>
        </p:nvSpPr>
        <p:spPr bwMode="auto">
          <a:xfrm>
            <a:off x="4881563" y="688975"/>
            <a:ext cx="855662"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Nokta</a:t>
            </a:r>
            <a:endParaRPr lang="en-GB" sz="2000"/>
          </a:p>
        </p:txBody>
      </p:sp>
      <p:sp>
        <p:nvSpPr>
          <p:cNvPr id="8207" name="Rectangle 17"/>
          <p:cNvSpPr>
            <a:spLocks noChangeArrowheads="1"/>
          </p:cNvSpPr>
          <p:nvPr/>
        </p:nvSpPr>
        <p:spPr bwMode="auto">
          <a:xfrm>
            <a:off x="7075488" y="4532313"/>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A</a:t>
            </a:r>
          </a:p>
        </p:txBody>
      </p:sp>
      <p:sp>
        <p:nvSpPr>
          <p:cNvPr id="8208" name="Line 22"/>
          <p:cNvSpPr>
            <a:spLocks noChangeShapeType="1"/>
          </p:cNvSpPr>
          <p:nvPr/>
        </p:nvSpPr>
        <p:spPr bwMode="auto">
          <a:xfrm>
            <a:off x="9142413" y="6284913"/>
            <a:ext cx="0" cy="17462"/>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8209" name="Line 23"/>
          <p:cNvSpPr>
            <a:spLocks noChangeShapeType="1"/>
          </p:cNvSpPr>
          <p:nvPr/>
        </p:nvSpPr>
        <p:spPr bwMode="auto">
          <a:xfrm flipH="1">
            <a:off x="685800" y="5032375"/>
            <a:ext cx="6072188" cy="0"/>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8210" name="Line 31"/>
          <p:cNvSpPr>
            <a:spLocks noChangeShapeType="1"/>
          </p:cNvSpPr>
          <p:nvPr/>
        </p:nvSpPr>
        <p:spPr bwMode="auto">
          <a:xfrm flipV="1">
            <a:off x="7191375" y="5045075"/>
            <a:ext cx="0" cy="917575"/>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8211" name="Oval 36"/>
          <p:cNvSpPr>
            <a:spLocks noChangeArrowheads="1"/>
          </p:cNvSpPr>
          <p:nvPr/>
        </p:nvSpPr>
        <p:spPr bwMode="auto">
          <a:xfrm>
            <a:off x="7126288" y="4946650"/>
            <a:ext cx="111125" cy="111125"/>
          </a:xfrm>
          <a:prstGeom prst="ellipse">
            <a:avLst/>
          </a:prstGeom>
          <a:noFill/>
          <a:ln w="25400">
            <a:solidFill>
              <a:schemeClr val="bg2"/>
            </a:solidFill>
            <a:round/>
            <a:headEnd/>
            <a:tailEnd/>
          </a:ln>
          <a:effectLst/>
        </p:spPr>
        <p:txBody>
          <a:bodyPr wrap="none" anchor="ctr"/>
          <a:lstStyle/>
          <a:p>
            <a:endParaRPr lang="tr-TR"/>
          </a:p>
        </p:txBody>
      </p:sp>
      <p:sp>
        <p:nvSpPr>
          <p:cNvPr id="8212" name="Rectangle 37"/>
          <p:cNvSpPr>
            <a:spLocks noChangeArrowheads="1"/>
          </p:cNvSpPr>
          <p:nvPr/>
        </p:nvSpPr>
        <p:spPr bwMode="auto">
          <a:xfrm>
            <a:off x="6996113" y="5080000"/>
            <a:ext cx="915987" cy="427038"/>
          </a:xfrm>
          <a:prstGeom prst="rect">
            <a:avLst/>
          </a:prstGeom>
          <a:noFill/>
          <a:ln w="9525">
            <a:noFill/>
            <a:miter lim="800000"/>
            <a:headEnd/>
            <a:tailEnd/>
          </a:ln>
          <a:effectLst/>
        </p:spPr>
        <p:txBody>
          <a:bodyPr wrap="none" lIns="92075" tIns="46038" rIns="92075" bIns="46038">
            <a:spAutoFit/>
          </a:bodyPr>
          <a:lstStyle/>
          <a:p>
            <a:pPr algn="ctr" defTabSz="762000"/>
            <a:r>
              <a:rPr lang="tr-TR" sz="2200" b="1">
                <a:solidFill>
                  <a:schemeClr val="bg1"/>
                </a:solidFill>
              </a:rPr>
              <a:t>Talep</a:t>
            </a:r>
            <a:endParaRPr lang="en-GB" sz="2200" b="1">
              <a:solidFill>
                <a:schemeClr val="bg1"/>
              </a:solidFill>
            </a:endParaRPr>
          </a:p>
        </p:txBody>
      </p:sp>
    </p:spTree>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ChangeArrowheads="1"/>
          </p:cNvSpPr>
          <p:nvPr/>
        </p:nvSpPr>
        <p:spPr bwMode="auto">
          <a:xfrm>
            <a:off x="1084263" y="633413"/>
            <a:ext cx="7010400" cy="5334000"/>
          </a:xfrm>
          <a:prstGeom prst="rect">
            <a:avLst/>
          </a:prstGeom>
          <a:noFill/>
          <a:ln w="9525">
            <a:noFill/>
            <a:miter lim="800000"/>
            <a:headEnd/>
            <a:tailEnd/>
          </a:ln>
          <a:effectLst/>
        </p:spPr>
        <p:txBody>
          <a:bodyPr wrap="none" anchor="ctr"/>
          <a:lstStyle/>
          <a:p>
            <a:endParaRPr lang="tr-TR"/>
          </a:p>
        </p:txBody>
      </p:sp>
      <p:graphicFrame>
        <p:nvGraphicFramePr>
          <p:cNvPr id="9219" name="Object 1027"/>
          <p:cNvGraphicFramePr>
            <a:graphicFrameLocks/>
          </p:cNvGraphicFramePr>
          <p:nvPr/>
        </p:nvGraphicFramePr>
        <p:xfrm>
          <a:off x="552450" y="252413"/>
          <a:ext cx="7850188" cy="6405562"/>
        </p:xfrm>
        <a:graphic>
          <a:graphicData uri="http://schemas.openxmlformats.org/presentationml/2006/ole">
            <mc:AlternateContent xmlns:mc="http://schemas.openxmlformats.org/markup-compatibility/2006">
              <mc:Choice xmlns:v="urn:schemas-microsoft-com:vml" Requires="v">
                <p:oleObj r:id="rId3" imgW="7846232" imgH="6407451" progId="Excel.Chart.8">
                  <p:embed/>
                </p:oleObj>
              </mc:Choice>
              <mc:Fallback>
                <p:oleObj r:id="rId3" imgW="7846232" imgH="6407451" progId="Excel.Chart.8">
                  <p:embed/>
                  <p:pic>
                    <p:nvPicPr>
                      <p:cNvPr id="9219" name="Object 10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252413"/>
                        <a:ext cx="7850188" cy="6405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0" name="Line 1028"/>
          <p:cNvSpPr>
            <a:spLocks noChangeShapeType="1"/>
          </p:cNvSpPr>
          <p:nvPr/>
        </p:nvSpPr>
        <p:spPr bwMode="auto">
          <a:xfrm flipV="1">
            <a:off x="5438775" y="4057650"/>
            <a:ext cx="0" cy="190500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9221" name="AutoShape 1029"/>
          <p:cNvSpPr>
            <a:spLocks noChangeArrowheads="1"/>
          </p:cNvSpPr>
          <p:nvPr/>
        </p:nvSpPr>
        <p:spPr bwMode="auto">
          <a:xfrm>
            <a:off x="4849813" y="579438"/>
            <a:ext cx="4286250" cy="1763712"/>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9222" name="Rectangle 1030"/>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9223" name="Rectangle 1031"/>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9224" name="Line 1032"/>
          <p:cNvSpPr>
            <a:spLocks noChangeShapeType="1"/>
          </p:cNvSpPr>
          <p:nvPr/>
        </p:nvSpPr>
        <p:spPr bwMode="auto">
          <a:xfrm flipH="1" flipV="1">
            <a:off x="1851025" y="1004888"/>
            <a:ext cx="136525" cy="169862"/>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9225" name="Line 1033"/>
          <p:cNvSpPr>
            <a:spLocks noChangeShapeType="1"/>
          </p:cNvSpPr>
          <p:nvPr/>
        </p:nvSpPr>
        <p:spPr bwMode="auto">
          <a:xfrm>
            <a:off x="7148513" y="4976813"/>
            <a:ext cx="230187" cy="127000"/>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9226" name="Rectangle 1034"/>
          <p:cNvSpPr>
            <a:spLocks noChangeArrowheads="1"/>
          </p:cNvSpPr>
          <p:nvPr/>
        </p:nvSpPr>
        <p:spPr bwMode="auto">
          <a:xfrm>
            <a:off x="3873500" y="6459538"/>
            <a:ext cx="1481138"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Miktar</a:t>
            </a:r>
            <a:r>
              <a:rPr lang="en-GB" sz="2000"/>
              <a:t> (ton)</a:t>
            </a:r>
          </a:p>
        </p:txBody>
      </p:sp>
      <p:sp>
        <p:nvSpPr>
          <p:cNvPr id="9227" name="Rectangle 1035"/>
          <p:cNvSpPr>
            <a:spLocks noChangeArrowheads="1"/>
          </p:cNvSpPr>
          <p:nvPr/>
        </p:nvSpPr>
        <p:spPr bwMode="auto">
          <a:xfrm rot="-5400000">
            <a:off x="-457994" y="2866232"/>
            <a:ext cx="1624013"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Fiyat (TL/kg)</a:t>
            </a:r>
            <a:endParaRPr lang="en-GB" sz="2000"/>
          </a:p>
        </p:txBody>
      </p:sp>
      <p:sp>
        <p:nvSpPr>
          <p:cNvPr id="9228" name="Rectangle 1036"/>
          <p:cNvSpPr>
            <a:spLocks noChangeArrowheads="1"/>
          </p:cNvSpPr>
          <p:nvPr/>
        </p:nvSpPr>
        <p:spPr bwMode="auto">
          <a:xfrm>
            <a:off x="5883275" y="690563"/>
            <a:ext cx="996950" cy="1570037"/>
          </a:xfrm>
          <a:prstGeom prst="rect">
            <a:avLst/>
          </a:prstGeom>
          <a:noFill/>
          <a:ln w="9525">
            <a:noFill/>
            <a:miter lim="800000"/>
            <a:headEnd/>
            <a:tailEnd/>
          </a:ln>
          <a:effectLst/>
        </p:spPr>
        <p:txBody>
          <a:bodyPr wrap="none" lIns="92075" tIns="46038" rIns="92075" bIns="46038">
            <a:spAutoFit/>
          </a:bodyPr>
          <a:lstStyle/>
          <a:p>
            <a:pPr algn="ctr" defTabSz="762000"/>
            <a:r>
              <a:rPr lang="tr-TR" sz="2000" b="1"/>
              <a:t>Fiyat</a:t>
            </a:r>
            <a:endParaRPr lang="en-GB" sz="2000" b="1"/>
          </a:p>
          <a:p>
            <a:pPr algn="ctr" defTabSz="762000"/>
            <a:r>
              <a:rPr lang="en-GB" sz="2000"/>
              <a:t>(</a:t>
            </a:r>
            <a:r>
              <a:rPr lang="tr-TR" sz="2000"/>
              <a:t>TL/</a:t>
            </a:r>
            <a:r>
              <a:rPr lang="en-GB" sz="2000"/>
              <a:t>kg)</a:t>
            </a:r>
            <a:endParaRPr lang="en-GB" sz="2000" b="1"/>
          </a:p>
          <a:p>
            <a:pPr algn="ctr" defTabSz="762000">
              <a:lnSpc>
                <a:spcPct val="160000"/>
              </a:lnSpc>
            </a:pPr>
            <a:r>
              <a:rPr lang="en-GB" sz="2000"/>
              <a:t>20</a:t>
            </a:r>
          </a:p>
          <a:p>
            <a:pPr algn="ctr" defTabSz="762000">
              <a:lnSpc>
                <a:spcPct val="120000"/>
              </a:lnSpc>
            </a:pPr>
            <a:r>
              <a:rPr lang="en-GB" sz="2000"/>
              <a:t>40 </a:t>
            </a:r>
          </a:p>
        </p:txBody>
      </p:sp>
      <p:sp>
        <p:nvSpPr>
          <p:cNvPr id="9229" name="Rectangle 1037"/>
          <p:cNvSpPr>
            <a:spLocks noChangeArrowheads="1"/>
          </p:cNvSpPr>
          <p:nvPr/>
        </p:nvSpPr>
        <p:spPr bwMode="auto">
          <a:xfrm>
            <a:off x="7229475" y="666750"/>
            <a:ext cx="1736725" cy="1601788"/>
          </a:xfrm>
          <a:prstGeom prst="rect">
            <a:avLst/>
          </a:prstGeom>
          <a:noFill/>
          <a:ln w="9525">
            <a:noFill/>
            <a:miter lim="800000"/>
            <a:headEnd/>
            <a:tailEnd/>
          </a:ln>
          <a:effectLst/>
        </p:spPr>
        <p:txBody>
          <a:bodyPr wrap="none" lIns="92075" tIns="46038" rIns="92075" bIns="46038">
            <a:spAutoFit/>
          </a:bodyPr>
          <a:lstStyle/>
          <a:p>
            <a:pPr algn="ctr" defTabSz="762000">
              <a:lnSpc>
                <a:spcPct val="110000"/>
              </a:lnSpc>
            </a:pPr>
            <a:r>
              <a:rPr lang="tr-TR" sz="2000" b="1"/>
              <a:t>Piyasa talebi</a:t>
            </a:r>
            <a:endParaRPr lang="en-GB" sz="2000" b="1"/>
          </a:p>
          <a:p>
            <a:pPr algn="ctr" defTabSz="762000"/>
            <a:r>
              <a:rPr lang="en-GB" sz="2000"/>
              <a:t>(ton)</a:t>
            </a:r>
          </a:p>
          <a:p>
            <a:pPr algn="ctr" defTabSz="762000">
              <a:lnSpc>
                <a:spcPct val="160000"/>
              </a:lnSpc>
            </a:pPr>
            <a:r>
              <a:rPr lang="en-GB" sz="2000"/>
              <a:t>700</a:t>
            </a:r>
          </a:p>
          <a:p>
            <a:pPr algn="ctr" defTabSz="762000">
              <a:lnSpc>
                <a:spcPct val="120000"/>
              </a:lnSpc>
            </a:pPr>
            <a:r>
              <a:rPr lang="en-GB" sz="2000"/>
              <a:t>500</a:t>
            </a:r>
          </a:p>
        </p:txBody>
      </p:sp>
      <p:sp>
        <p:nvSpPr>
          <p:cNvPr id="9230" name="Rectangle 1038"/>
          <p:cNvSpPr>
            <a:spLocks noChangeArrowheads="1"/>
          </p:cNvSpPr>
          <p:nvPr/>
        </p:nvSpPr>
        <p:spPr bwMode="auto">
          <a:xfrm>
            <a:off x="5153025" y="1276350"/>
            <a:ext cx="371475" cy="985838"/>
          </a:xfrm>
          <a:prstGeom prst="rect">
            <a:avLst/>
          </a:prstGeom>
          <a:noFill/>
          <a:ln w="9525">
            <a:noFill/>
            <a:miter lim="800000"/>
            <a:headEnd/>
            <a:tailEnd/>
          </a:ln>
          <a:effectLst/>
        </p:spPr>
        <p:txBody>
          <a:bodyPr wrap="none" lIns="92075" tIns="46038" rIns="92075" bIns="46038">
            <a:spAutoFit/>
          </a:bodyPr>
          <a:lstStyle/>
          <a:p>
            <a:pPr algn="ctr" defTabSz="762000">
              <a:lnSpc>
                <a:spcPct val="170000"/>
              </a:lnSpc>
            </a:pPr>
            <a:r>
              <a:rPr lang="en-GB" sz="2000" b="1"/>
              <a:t>A</a:t>
            </a:r>
          </a:p>
          <a:p>
            <a:pPr algn="ctr" defTabSz="762000">
              <a:lnSpc>
                <a:spcPct val="120000"/>
              </a:lnSpc>
            </a:pPr>
            <a:r>
              <a:rPr lang="en-GB" sz="2000" b="1"/>
              <a:t>B</a:t>
            </a:r>
          </a:p>
        </p:txBody>
      </p:sp>
      <p:sp>
        <p:nvSpPr>
          <p:cNvPr id="9231" name="Line 1039"/>
          <p:cNvSpPr>
            <a:spLocks noChangeShapeType="1"/>
          </p:cNvSpPr>
          <p:nvPr/>
        </p:nvSpPr>
        <p:spPr bwMode="auto">
          <a:xfrm>
            <a:off x="4997450" y="1389063"/>
            <a:ext cx="4081463" cy="0"/>
          </a:xfrm>
          <a:prstGeom prst="line">
            <a:avLst/>
          </a:prstGeom>
          <a:noFill/>
          <a:ln w="12700">
            <a:solidFill>
              <a:schemeClr val="hlink"/>
            </a:solidFill>
            <a:round/>
            <a:headEnd type="none" w="sm" len="sm"/>
            <a:tailEnd type="none" w="sm" len="sm"/>
          </a:ln>
          <a:effectLst/>
        </p:spPr>
        <p:txBody>
          <a:bodyPr wrap="none" anchor="ctr"/>
          <a:lstStyle/>
          <a:p>
            <a:endParaRPr lang="tr-TR"/>
          </a:p>
        </p:txBody>
      </p:sp>
      <p:sp>
        <p:nvSpPr>
          <p:cNvPr id="9232" name="Rectangle 1040"/>
          <p:cNvSpPr>
            <a:spLocks noChangeArrowheads="1"/>
          </p:cNvSpPr>
          <p:nvPr/>
        </p:nvSpPr>
        <p:spPr bwMode="auto">
          <a:xfrm>
            <a:off x="4859338" y="688975"/>
            <a:ext cx="900112"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b="1"/>
              <a:t>Nokta</a:t>
            </a:r>
            <a:endParaRPr lang="en-GB" sz="2000" b="1"/>
          </a:p>
        </p:txBody>
      </p:sp>
      <p:sp>
        <p:nvSpPr>
          <p:cNvPr id="9233" name="Rectangle 1041"/>
          <p:cNvSpPr>
            <a:spLocks noChangeArrowheads="1"/>
          </p:cNvSpPr>
          <p:nvPr/>
        </p:nvSpPr>
        <p:spPr bwMode="auto">
          <a:xfrm>
            <a:off x="7075488" y="4532313"/>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A</a:t>
            </a:r>
          </a:p>
        </p:txBody>
      </p:sp>
      <p:sp>
        <p:nvSpPr>
          <p:cNvPr id="9234" name="Rectangle 1042"/>
          <p:cNvSpPr>
            <a:spLocks noChangeArrowheads="1"/>
          </p:cNvSpPr>
          <p:nvPr/>
        </p:nvSpPr>
        <p:spPr bwMode="auto">
          <a:xfrm>
            <a:off x="5357813" y="3613150"/>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B</a:t>
            </a:r>
          </a:p>
        </p:txBody>
      </p:sp>
      <p:sp>
        <p:nvSpPr>
          <p:cNvPr id="9235" name="Line 1043"/>
          <p:cNvSpPr>
            <a:spLocks noChangeShapeType="1"/>
          </p:cNvSpPr>
          <p:nvPr/>
        </p:nvSpPr>
        <p:spPr bwMode="auto">
          <a:xfrm>
            <a:off x="9142413" y="6284913"/>
            <a:ext cx="0" cy="17462"/>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9236" name="Line 1044"/>
          <p:cNvSpPr>
            <a:spLocks noChangeShapeType="1"/>
          </p:cNvSpPr>
          <p:nvPr/>
        </p:nvSpPr>
        <p:spPr bwMode="auto">
          <a:xfrm flipH="1">
            <a:off x="1068388" y="5010150"/>
            <a:ext cx="6072187" cy="0"/>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9237" name="Line 1045"/>
          <p:cNvSpPr>
            <a:spLocks noChangeShapeType="1"/>
          </p:cNvSpPr>
          <p:nvPr/>
        </p:nvSpPr>
        <p:spPr bwMode="auto">
          <a:xfrm>
            <a:off x="1068388" y="4041775"/>
            <a:ext cx="4303712" cy="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9238" name="Line 1046"/>
          <p:cNvSpPr>
            <a:spLocks noChangeShapeType="1"/>
          </p:cNvSpPr>
          <p:nvPr/>
        </p:nvSpPr>
        <p:spPr bwMode="auto">
          <a:xfrm flipV="1">
            <a:off x="7191375" y="5045075"/>
            <a:ext cx="0" cy="917575"/>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9239" name="Oval 1047"/>
          <p:cNvSpPr>
            <a:spLocks noChangeArrowheads="1"/>
          </p:cNvSpPr>
          <p:nvPr/>
        </p:nvSpPr>
        <p:spPr bwMode="auto">
          <a:xfrm>
            <a:off x="5381625" y="397668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9240" name="Oval 1048"/>
          <p:cNvSpPr>
            <a:spLocks noChangeArrowheads="1"/>
          </p:cNvSpPr>
          <p:nvPr/>
        </p:nvSpPr>
        <p:spPr bwMode="auto">
          <a:xfrm>
            <a:off x="7126288" y="4946650"/>
            <a:ext cx="111125" cy="111125"/>
          </a:xfrm>
          <a:prstGeom prst="ellipse">
            <a:avLst/>
          </a:prstGeom>
          <a:noFill/>
          <a:ln w="25400">
            <a:solidFill>
              <a:schemeClr val="bg2"/>
            </a:solidFill>
            <a:round/>
            <a:headEnd/>
            <a:tailEnd/>
          </a:ln>
          <a:effectLst/>
        </p:spPr>
        <p:txBody>
          <a:bodyPr wrap="none" anchor="ctr"/>
          <a:lstStyle/>
          <a:p>
            <a:endParaRPr lang="tr-TR"/>
          </a:p>
        </p:txBody>
      </p:sp>
      <p:sp>
        <p:nvSpPr>
          <p:cNvPr id="9241" name="Rectangle 1049"/>
          <p:cNvSpPr>
            <a:spLocks noChangeArrowheads="1"/>
          </p:cNvSpPr>
          <p:nvPr/>
        </p:nvSpPr>
        <p:spPr bwMode="auto">
          <a:xfrm>
            <a:off x="6996113" y="5080000"/>
            <a:ext cx="915987" cy="427038"/>
          </a:xfrm>
          <a:prstGeom prst="rect">
            <a:avLst/>
          </a:prstGeom>
          <a:noFill/>
          <a:ln w="9525">
            <a:noFill/>
            <a:miter lim="800000"/>
            <a:headEnd/>
            <a:tailEnd/>
          </a:ln>
          <a:effectLst/>
        </p:spPr>
        <p:txBody>
          <a:bodyPr wrap="none" lIns="92075" tIns="46038" rIns="92075" bIns="46038">
            <a:spAutoFit/>
          </a:bodyPr>
          <a:lstStyle/>
          <a:p>
            <a:pPr algn="ctr" defTabSz="762000"/>
            <a:r>
              <a:rPr lang="tr-TR" sz="2200" b="1">
                <a:solidFill>
                  <a:schemeClr val="bg1"/>
                </a:solidFill>
              </a:rPr>
              <a:t>Talep</a:t>
            </a:r>
            <a:endParaRPr lang="en-GB" sz="2200" b="1">
              <a:solidFill>
                <a:schemeClr val="bg1"/>
              </a:solidFill>
            </a:endParaRPr>
          </a:p>
        </p:txBody>
      </p:sp>
    </p:spTree>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084263" y="633413"/>
            <a:ext cx="7010400" cy="5334000"/>
          </a:xfrm>
          <a:prstGeom prst="rect">
            <a:avLst/>
          </a:prstGeom>
          <a:noFill/>
          <a:ln w="9525">
            <a:noFill/>
            <a:miter lim="800000"/>
            <a:headEnd/>
            <a:tailEnd/>
          </a:ln>
          <a:effectLst/>
        </p:spPr>
        <p:txBody>
          <a:bodyPr wrap="none" anchor="ctr"/>
          <a:lstStyle/>
          <a:p>
            <a:endParaRPr lang="tr-TR"/>
          </a:p>
        </p:txBody>
      </p:sp>
      <p:graphicFrame>
        <p:nvGraphicFramePr>
          <p:cNvPr id="10243" name="Object 3"/>
          <p:cNvGraphicFramePr>
            <a:graphicFrameLocks/>
          </p:cNvGraphicFramePr>
          <p:nvPr/>
        </p:nvGraphicFramePr>
        <p:xfrm>
          <a:off x="487363" y="279400"/>
          <a:ext cx="7850187" cy="6405563"/>
        </p:xfrm>
        <a:graphic>
          <a:graphicData uri="http://schemas.openxmlformats.org/presentationml/2006/ole">
            <mc:AlternateContent xmlns:mc="http://schemas.openxmlformats.org/markup-compatibility/2006">
              <mc:Choice xmlns:v="urn:schemas-microsoft-com:vml" Requires="v">
                <p:oleObj r:id="rId3" imgW="7852329" imgH="6407451" progId="Excel.Chart.8">
                  <p:embed/>
                </p:oleObj>
              </mc:Choice>
              <mc:Fallback>
                <p:oleObj r:id="rId3" imgW="7852329" imgH="6407451" progId="Excel.Chart.8">
                  <p:embed/>
                  <p:pic>
                    <p:nvPicPr>
                      <p:cNvPr id="10243"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363" y="279400"/>
                        <a:ext cx="7850187" cy="640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4" name="Line 4"/>
          <p:cNvSpPr>
            <a:spLocks noChangeShapeType="1"/>
          </p:cNvSpPr>
          <p:nvPr/>
        </p:nvSpPr>
        <p:spPr bwMode="auto">
          <a:xfrm flipV="1">
            <a:off x="5438775" y="4057650"/>
            <a:ext cx="0" cy="190500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0245" name="AutoShape 5"/>
          <p:cNvSpPr>
            <a:spLocks noChangeArrowheads="1"/>
          </p:cNvSpPr>
          <p:nvPr/>
        </p:nvSpPr>
        <p:spPr bwMode="auto">
          <a:xfrm>
            <a:off x="4849813" y="579438"/>
            <a:ext cx="4286250" cy="2170112"/>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10246" name="Rectangle 6"/>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10247" name="Rectangle 7"/>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10248" name="Line 8"/>
          <p:cNvSpPr>
            <a:spLocks noChangeShapeType="1"/>
          </p:cNvSpPr>
          <p:nvPr/>
        </p:nvSpPr>
        <p:spPr bwMode="auto">
          <a:xfrm flipH="1" flipV="1">
            <a:off x="1851025" y="1004888"/>
            <a:ext cx="136525" cy="169862"/>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10249" name="Line 9"/>
          <p:cNvSpPr>
            <a:spLocks noChangeShapeType="1"/>
          </p:cNvSpPr>
          <p:nvPr/>
        </p:nvSpPr>
        <p:spPr bwMode="auto">
          <a:xfrm>
            <a:off x="7148513" y="4976813"/>
            <a:ext cx="230187" cy="127000"/>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10250" name="Rectangle 10"/>
          <p:cNvSpPr>
            <a:spLocks noChangeArrowheads="1"/>
          </p:cNvSpPr>
          <p:nvPr/>
        </p:nvSpPr>
        <p:spPr bwMode="auto">
          <a:xfrm>
            <a:off x="3873500" y="6459538"/>
            <a:ext cx="1481138"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Miktar</a:t>
            </a:r>
            <a:r>
              <a:rPr lang="en-GB" sz="2000"/>
              <a:t> (ton)</a:t>
            </a:r>
          </a:p>
        </p:txBody>
      </p:sp>
      <p:sp>
        <p:nvSpPr>
          <p:cNvPr id="10251" name="Rectangle 11"/>
          <p:cNvSpPr>
            <a:spLocks noChangeArrowheads="1"/>
          </p:cNvSpPr>
          <p:nvPr/>
        </p:nvSpPr>
        <p:spPr bwMode="auto">
          <a:xfrm rot="-5400000">
            <a:off x="-457994" y="2866232"/>
            <a:ext cx="1624013"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Fiyat (TL/kg)</a:t>
            </a:r>
            <a:endParaRPr lang="en-GB" sz="2000"/>
          </a:p>
        </p:txBody>
      </p:sp>
      <p:sp>
        <p:nvSpPr>
          <p:cNvPr id="10252" name="Rectangle 12"/>
          <p:cNvSpPr>
            <a:spLocks noChangeArrowheads="1"/>
          </p:cNvSpPr>
          <p:nvPr/>
        </p:nvSpPr>
        <p:spPr bwMode="auto">
          <a:xfrm>
            <a:off x="5883275" y="690563"/>
            <a:ext cx="996950" cy="1939925"/>
          </a:xfrm>
          <a:prstGeom prst="rect">
            <a:avLst/>
          </a:prstGeom>
          <a:noFill/>
          <a:ln w="9525">
            <a:noFill/>
            <a:miter lim="800000"/>
            <a:headEnd/>
            <a:tailEnd/>
          </a:ln>
          <a:effectLst/>
        </p:spPr>
        <p:txBody>
          <a:bodyPr wrap="none" lIns="92075" tIns="46038" rIns="92075" bIns="46038">
            <a:spAutoFit/>
          </a:bodyPr>
          <a:lstStyle/>
          <a:p>
            <a:pPr algn="ctr" defTabSz="762000"/>
            <a:r>
              <a:rPr lang="tr-TR" sz="2000" b="1"/>
              <a:t>Fiyat</a:t>
            </a:r>
            <a:endParaRPr lang="en-GB" sz="2000" b="1"/>
          </a:p>
          <a:p>
            <a:pPr algn="ctr" defTabSz="762000"/>
            <a:r>
              <a:rPr lang="en-GB" sz="2000"/>
              <a:t>(</a:t>
            </a:r>
            <a:r>
              <a:rPr lang="tr-TR" sz="2000"/>
              <a:t>TL/</a:t>
            </a:r>
            <a:r>
              <a:rPr lang="en-GB" sz="2000"/>
              <a:t>kg)</a:t>
            </a:r>
            <a:endParaRPr lang="en-GB" sz="2000" b="1"/>
          </a:p>
          <a:p>
            <a:pPr algn="ctr" defTabSz="762000">
              <a:lnSpc>
                <a:spcPct val="160000"/>
              </a:lnSpc>
            </a:pPr>
            <a:r>
              <a:rPr lang="en-GB" sz="2000"/>
              <a:t>20</a:t>
            </a:r>
          </a:p>
          <a:p>
            <a:pPr algn="ctr" defTabSz="762000">
              <a:lnSpc>
                <a:spcPct val="120000"/>
              </a:lnSpc>
            </a:pPr>
            <a:r>
              <a:rPr lang="en-GB" sz="2000"/>
              <a:t>40</a:t>
            </a:r>
          </a:p>
          <a:p>
            <a:pPr algn="ctr" defTabSz="762000">
              <a:lnSpc>
                <a:spcPct val="120000"/>
              </a:lnSpc>
            </a:pPr>
            <a:r>
              <a:rPr lang="en-GB" sz="2000"/>
              <a:t>  60</a:t>
            </a:r>
            <a:r>
              <a:rPr lang="en-GB" sz="2000">
                <a:solidFill>
                  <a:schemeClr val="bg1"/>
                </a:solidFill>
              </a:rPr>
              <a:t>  </a:t>
            </a:r>
          </a:p>
        </p:txBody>
      </p:sp>
      <p:sp>
        <p:nvSpPr>
          <p:cNvPr id="10253" name="Rectangle 13"/>
          <p:cNvSpPr>
            <a:spLocks noChangeArrowheads="1"/>
          </p:cNvSpPr>
          <p:nvPr/>
        </p:nvSpPr>
        <p:spPr bwMode="auto">
          <a:xfrm>
            <a:off x="7229475" y="666750"/>
            <a:ext cx="1736725" cy="1970088"/>
          </a:xfrm>
          <a:prstGeom prst="rect">
            <a:avLst/>
          </a:prstGeom>
          <a:noFill/>
          <a:ln w="9525">
            <a:noFill/>
            <a:miter lim="800000"/>
            <a:headEnd/>
            <a:tailEnd/>
          </a:ln>
          <a:effectLst/>
        </p:spPr>
        <p:txBody>
          <a:bodyPr wrap="none" lIns="92075" tIns="46038" rIns="92075" bIns="46038">
            <a:spAutoFit/>
          </a:bodyPr>
          <a:lstStyle/>
          <a:p>
            <a:pPr algn="ctr" defTabSz="762000">
              <a:lnSpc>
                <a:spcPct val="110000"/>
              </a:lnSpc>
            </a:pPr>
            <a:r>
              <a:rPr lang="tr-TR" sz="2000" b="1"/>
              <a:t>Piyasa talebi</a:t>
            </a:r>
            <a:endParaRPr lang="en-GB" sz="2000" b="1"/>
          </a:p>
          <a:p>
            <a:pPr algn="ctr" defTabSz="762000"/>
            <a:r>
              <a:rPr lang="en-GB" sz="2000"/>
              <a:t>(ton)</a:t>
            </a:r>
          </a:p>
          <a:p>
            <a:pPr algn="ctr" defTabSz="762000">
              <a:lnSpc>
                <a:spcPct val="160000"/>
              </a:lnSpc>
            </a:pPr>
            <a:r>
              <a:rPr lang="en-GB" sz="2000"/>
              <a:t>700</a:t>
            </a:r>
          </a:p>
          <a:p>
            <a:pPr algn="ctr" defTabSz="762000">
              <a:lnSpc>
                <a:spcPct val="120000"/>
              </a:lnSpc>
            </a:pPr>
            <a:r>
              <a:rPr lang="en-GB" sz="2000"/>
              <a:t>500</a:t>
            </a:r>
          </a:p>
          <a:p>
            <a:pPr algn="ctr" defTabSz="762000">
              <a:lnSpc>
                <a:spcPct val="120000"/>
              </a:lnSpc>
            </a:pPr>
            <a:r>
              <a:rPr lang="en-GB" sz="2000"/>
              <a:t>350</a:t>
            </a:r>
          </a:p>
        </p:txBody>
      </p:sp>
      <p:sp>
        <p:nvSpPr>
          <p:cNvPr id="10254" name="Rectangle 14"/>
          <p:cNvSpPr>
            <a:spLocks noChangeArrowheads="1"/>
          </p:cNvSpPr>
          <p:nvPr/>
        </p:nvSpPr>
        <p:spPr bwMode="auto">
          <a:xfrm>
            <a:off x="5153025" y="1276350"/>
            <a:ext cx="371475" cy="1354138"/>
          </a:xfrm>
          <a:prstGeom prst="rect">
            <a:avLst/>
          </a:prstGeom>
          <a:noFill/>
          <a:ln w="9525">
            <a:noFill/>
            <a:miter lim="800000"/>
            <a:headEnd/>
            <a:tailEnd/>
          </a:ln>
          <a:effectLst/>
        </p:spPr>
        <p:txBody>
          <a:bodyPr wrap="none" lIns="92075" tIns="46038" rIns="92075" bIns="46038">
            <a:spAutoFit/>
          </a:bodyPr>
          <a:lstStyle/>
          <a:p>
            <a:pPr algn="ctr" defTabSz="762000">
              <a:lnSpc>
                <a:spcPct val="170000"/>
              </a:lnSpc>
            </a:pPr>
            <a:r>
              <a:rPr lang="en-GB" sz="2000" b="1"/>
              <a:t>A</a:t>
            </a:r>
          </a:p>
          <a:p>
            <a:pPr algn="ctr" defTabSz="762000">
              <a:lnSpc>
                <a:spcPct val="120000"/>
              </a:lnSpc>
            </a:pPr>
            <a:r>
              <a:rPr lang="en-GB" sz="2000" b="1"/>
              <a:t>B</a:t>
            </a:r>
          </a:p>
          <a:p>
            <a:pPr algn="ctr" defTabSz="762000">
              <a:lnSpc>
                <a:spcPct val="120000"/>
              </a:lnSpc>
            </a:pPr>
            <a:r>
              <a:rPr lang="en-GB" sz="2000" b="1"/>
              <a:t>C</a:t>
            </a:r>
          </a:p>
        </p:txBody>
      </p:sp>
      <p:sp>
        <p:nvSpPr>
          <p:cNvPr id="10255" name="Line 15"/>
          <p:cNvSpPr>
            <a:spLocks noChangeShapeType="1"/>
          </p:cNvSpPr>
          <p:nvPr/>
        </p:nvSpPr>
        <p:spPr bwMode="auto">
          <a:xfrm>
            <a:off x="4997450" y="1389063"/>
            <a:ext cx="4081463" cy="0"/>
          </a:xfrm>
          <a:prstGeom prst="line">
            <a:avLst/>
          </a:prstGeom>
          <a:noFill/>
          <a:ln w="12700">
            <a:solidFill>
              <a:schemeClr val="hlink"/>
            </a:solidFill>
            <a:round/>
            <a:headEnd type="none" w="sm" len="sm"/>
            <a:tailEnd type="none" w="sm" len="sm"/>
          </a:ln>
          <a:effectLst/>
        </p:spPr>
        <p:txBody>
          <a:bodyPr wrap="none" anchor="ctr"/>
          <a:lstStyle/>
          <a:p>
            <a:endParaRPr lang="tr-TR"/>
          </a:p>
        </p:txBody>
      </p:sp>
      <p:sp>
        <p:nvSpPr>
          <p:cNvPr id="10256" name="Rectangle 16"/>
          <p:cNvSpPr>
            <a:spLocks noChangeArrowheads="1"/>
          </p:cNvSpPr>
          <p:nvPr/>
        </p:nvSpPr>
        <p:spPr bwMode="auto">
          <a:xfrm>
            <a:off x="4859338" y="688975"/>
            <a:ext cx="900112"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b="1"/>
              <a:t>Nokta</a:t>
            </a:r>
            <a:endParaRPr lang="en-GB" sz="2000" b="1"/>
          </a:p>
        </p:txBody>
      </p:sp>
      <p:sp>
        <p:nvSpPr>
          <p:cNvPr id="10257" name="Rectangle 17"/>
          <p:cNvSpPr>
            <a:spLocks noChangeArrowheads="1"/>
          </p:cNvSpPr>
          <p:nvPr/>
        </p:nvSpPr>
        <p:spPr bwMode="auto">
          <a:xfrm>
            <a:off x="7075488" y="4532313"/>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A</a:t>
            </a:r>
          </a:p>
        </p:txBody>
      </p:sp>
      <p:sp>
        <p:nvSpPr>
          <p:cNvPr id="10258" name="Rectangle 18"/>
          <p:cNvSpPr>
            <a:spLocks noChangeArrowheads="1"/>
          </p:cNvSpPr>
          <p:nvPr/>
        </p:nvSpPr>
        <p:spPr bwMode="auto">
          <a:xfrm>
            <a:off x="5357813" y="3613150"/>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B</a:t>
            </a:r>
          </a:p>
        </p:txBody>
      </p:sp>
      <p:sp>
        <p:nvSpPr>
          <p:cNvPr id="10259" name="Rectangle 19"/>
          <p:cNvSpPr>
            <a:spLocks noChangeArrowheads="1"/>
          </p:cNvSpPr>
          <p:nvPr/>
        </p:nvSpPr>
        <p:spPr bwMode="auto">
          <a:xfrm>
            <a:off x="4062413" y="2644775"/>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C</a:t>
            </a:r>
          </a:p>
        </p:txBody>
      </p:sp>
      <p:sp>
        <p:nvSpPr>
          <p:cNvPr id="10260" name="Line 20"/>
          <p:cNvSpPr>
            <a:spLocks noChangeShapeType="1"/>
          </p:cNvSpPr>
          <p:nvPr/>
        </p:nvSpPr>
        <p:spPr bwMode="auto">
          <a:xfrm>
            <a:off x="9142413" y="6284913"/>
            <a:ext cx="0" cy="17462"/>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0261" name="Line 21"/>
          <p:cNvSpPr>
            <a:spLocks noChangeShapeType="1"/>
          </p:cNvSpPr>
          <p:nvPr/>
        </p:nvSpPr>
        <p:spPr bwMode="auto">
          <a:xfrm flipH="1">
            <a:off x="1068388" y="5010150"/>
            <a:ext cx="6072187" cy="0"/>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10262" name="Line 22"/>
          <p:cNvSpPr>
            <a:spLocks noChangeShapeType="1"/>
          </p:cNvSpPr>
          <p:nvPr/>
        </p:nvSpPr>
        <p:spPr bwMode="auto">
          <a:xfrm>
            <a:off x="1068388" y="4041775"/>
            <a:ext cx="4303712" cy="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0263" name="Line 23"/>
          <p:cNvSpPr>
            <a:spLocks noChangeShapeType="1"/>
          </p:cNvSpPr>
          <p:nvPr/>
        </p:nvSpPr>
        <p:spPr bwMode="auto">
          <a:xfrm>
            <a:off x="1068388" y="3071813"/>
            <a:ext cx="3027362" cy="0"/>
          </a:xfrm>
          <a:prstGeom prst="line">
            <a:avLst/>
          </a:prstGeom>
          <a:noFill/>
          <a:ln w="12700">
            <a:solidFill>
              <a:schemeClr val="accent1"/>
            </a:solidFill>
            <a:prstDash val="dash"/>
            <a:round/>
            <a:headEnd type="none" w="sm" len="sm"/>
            <a:tailEnd type="none" w="sm" len="sm"/>
          </a:ln>
          <a:effectLst/>
        </p:spPr>
        <p:txBody>
          <a:bodyPr wrap="none" anchor="ctr"/>
          <a:lstStyle/>
          <a:p>
            <a:endParaRPr lang="tr-TR"/>
          </a:p>
        </p:txBody>
      </p:sp>
      <p:sp>
        <p:nvSpPr>
          <p:cNvPr id="10264" name="Line 24"/>
          <p:cNvSpPr>
            <a:spLocks noChangeShapeType="1"/>
          </p:cNvSpPr>
          <p:nvPr/>
        </p:nvSpPr>
        <p:spPr bwMode="auto">
          <a:xfrm>
            <a:off x="4129088" y="3122613"/>
            <a:ext cx="0" cy="2822575"/>
          </a:xfrm>
          <a:prstGeom prst="line">
            <a:avLst/>
          </a:prstGeom>
          <a:noFill/>
          <a:ln w="12700">
            <a:solidFill>
              <a:schemeClr val="accent1"/>
            </a:solidFill>
            <a:prstDash val="dash"/>
            <a:round/>
            <a:headEnd type="none" w="sm" len="sm"/>
            <a:tailEnd type="none" w="sm" len="sm"/>
          </a:ln>
          <a:effectLst/>
        </p:spPr>
        <p:txBody>
          <a:bodyPr wrap="none" anchor="ctr"/>
          <a:lstStyle/>
          <a:p>
            <a:endParaRPr lang="tr-TR"/>
          </a:p>
        </p:txBody>
      </p:sp>
      <p:sp>
        <p:nvSpPr>
          <p:cNvPr id="10265" name="Line 25"/>
          <p:cNvSpPr>
            <a:spLocks noChangeShapeType="1"/>
          </p:cNvSpPr>
          <p:nvPr/>
        </p:nvSpPr>
        <p:spPr bwMode="auto">
          <a:xfrm flipV="1">
            <a:off x="7191375" y="5045075"/>
            <a:ext cx="0" cy="917575"/>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10266" name="Oval 26"/>
          <p:cNvSpPr>
            <a:spLocks noChangeArrowheads="1"/>
          </p:cNvSpPr>
          <p:nvPr/>
        </p:nvSpPr>
        <p:spPr bwMode="auto">
          <a:xfrm>
            <a:off x="4081463" y="302418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0267" name="Oval 27"/>
          <p:cNvSpPr>
            <a:spLocks noChangeArrowheads="1"/>
          </p:cNvSpPr>
          <p:nvPr/>
        </p:nvSpPr>
        <p:spPr bwMode="auto">
          <a:xfrm>
            <a:off x="5381625" y="397668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0268" name="Oval 28"/>
          <p:cNvSpPr>
            <a:spLocks noChangeArrowheads="1"/>
          </p:cNvSpPr>
          <p:nvPr/>
        </p:nvSpPr>
        <p:spPr bwMode="auto">
          <a:xfrm>
            <a:off x="7126288" y="4946650"/>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0269" name="Rectangle 29"/>
          <p:cNvSpPr>
            <a:spLocks noChangeArrowheads="1"/>
          </p:cNvSpPr>
          <p:nvPr/>
        </p:nvSpPr>
        <p:spPr bwMode="auto">
          <a:xfrm>
            <a:off x="6996113" y="5080000"/>
            <a:ext cx="915987" cy="427038"/>
          </a:xfrm>
          <a:prstGeom prst="rect">
            <a:avLst/>
          </a:prstGeom>
          <a:noFill/>
          <a:ln w="9525">
            <a:noFill/>
            <a:miter lim="800000"/>
            <a:headEnd/>
            <a:tailEnd/>
          </a:ln>
          <a:effectLst/>
        </p:spPr>
        <p:txBody>
          <a:bodyPr wrap="none" lIns="92075" tIns="46038" rIns="92075" bIns="46038">
            <a:spAutoFit/>
          </a:bodyPr>
          <a:lstStyle/>
          <a:p>
            <a:pPr algn="ctr" defTabSz="762000"/>
            <a:r>
              <a:rPr lang="tr-TR" sz="2200" b="1">
                <a:solidFill>
                  <a:schemeClr val="bg1"/>
                </a:solidFill>
              </a:rPr>
              <a:t>Talep</a:t>
            </a:r>
            <a:endParaRPr lang="en-GB" sz="2200" b="1">
              <a:solidFill>
                <a:schemeClr val="bg1"/>
              </a:solidFill>
            </a:endParaRPr>
          </a:p>
        </p:txBody>
      </p:sp>
    </p:spTree>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ChangeArrowheads="1"/>
          </p:cNvSpPr>
          <p:nvPr/>
        </p:nvSpPr>
        <p:spPr bwMode="auto">
          <a:xfrm>
            <a:off x="1084263" y="633413"/>
            <a:ext cx="7010400" cy="5334000"/>
          </a:xfrm>
          <a:prstGeom prst="rect">
            <a:avLst/>
          </a:prstGeom>
          <a:noFill/>
          <a:ln w="9525">
            <a:noFill/>
            <a:miter lim="800000"/>
            <a:headEnd/>
            <a:tailEnd/>
          </a:ln>
          <a:effectLst/>
        </p:spPr>
        <p:txBody>
          <a:bodyPr wrap="none" anchor="ctr"/>
          <a:lstStyle/>
          <a:p>
            <a:endParaRPr lang="tr-TR"/>
          </a:p>
        </p:txBody>
      </p:sp>
      <p:graphicFrame>
        <p:nvGraphicFramePr>
          <p:cNvPr id="11267" name="Object 1027"/>
          <p:cNvGraphicFramePr>
            <a:graphicFrameLocks/>
          </p:cNvGraphicFramePr>
          <p:nvPr/>
        </p:nvGraphicFramePr>
        <p:xfrm>
          <a:off x="487363" y="279400"/>
          <a:ext cx="7850187" cy="6405563"/>
        </p:xfrm>
        <a:graphic>
          <a:graphicData uri="http://schemas.openxmlformats.org/presentationml/2006/ole">
            <mc:AlternateContent xmlns:mc="http://schemas.openxmlformats.org/markup-compatibility/2006">
              <mc:Choice xmlns:v="urn:schemas-microsoft-com:vml" Requires="v">
                <p:oleObj r:id="rId3" imgW="7852329" imgH="6407451" progId="Excel.Chart.8">
                  <p:embed/>
                </p:oleObj>
              </mc:Choice>
              <mc:Fallback>
                <p:oleObj r:id="rId3" imgW="7852329" imgH="6407451" progId="Excel.Chart.8">
                  <p:embed/>
                  <p:pic>
                    <p:nvPicPr>
                      <p:cNvPr id="11267" name="Object 10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363" y="279400"/>
                        <a:ext cx="7850187" cy="640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68" name="Line 1028"/>
          <p:cNvSpPr>
            <a:spLocks noChangeShapeType="1"/>
          </p:cNvSpPr>
          <p:nvPr/>
        </p:nvSpPr>
        <p:spPr bwMode="auto">
          <a:xfrm flipV="1">
            <a:off x="5438775" y="4057650"/>
            <a:ext cx="0" cy="190500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1269" name="AutoShape 1029"/>
          <p:cNvSpPr>
            <a:spLocks noChangeArrowheads="1"/>
          </p:cNvSpPr>
          <p:nvPr/>
        </p:nvSpPr>
        <p:spPr bwMode="auto">
          <a:xfrm>
            <a:off x="4849813" y="579438"/>
            <a:ext cx="4286250" cy="2525712"/>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11270" name="Rectangle 1030"/>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11271" name="Rectangle 1031"/>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11272" name="Line 1032"/>
          <p:cNvSpPr>
            <a:spLocks noChangeShapeType="1"/>
          </p:cNvSpPr>
          <p:nvPr/>
        </p:nvSpPr>
        <p:spPr bwMode="auto">
          <a:xfrm flipH="1" flipV="1">
            <a:off x="1851025" y="1004888"/>
            <a:ext cx="136525" cy="169862"/>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11273" name="Line 1033"/>
          <p:cNvSpPr>
            <a:spLocks noChangeShapeType="1"/>
          </p:cNvSpPr>
          <p:nvPr/>
        </p:nvSpPr>
        <p:spPr bwMode="auto">
          <a:xfrm>
            <a:off x="7148513" y="4976813"/>
            <a:ext cx="230187" cy="127000"/>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11274" name="Rectangle 1034"/>
          <p:cNvSpPr>
            <a:spLocks noChangeArrowheads="1"/>
          </p:cNvSpPr>
          <p:nvPr/>
        </p:nvSpPr>
        <p:spPr bwMode="auto">
          <a:xfrm>
            <a:off x="3873500" y="6459538"/>
            <a:ext cx="1481138"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Miktar</a:t>
            </a:r>
            <a:r>
              <a:rPr lang="en-GB" sz="2000"/>
              <a:t> (ton)</a:t>
            </a:r>
          </a:p>
        </p:txBody>
      </p:sp>
      <p:sp>
        <p:nvSpPr>
          <p:cNvPr id="11275" name="Rectangle 1035"/>
          <p:cNvSpPr>
            <a:spLocks noChangeArrowheads="1"/>
          </p:cNvSpPr>
          <p:nvPr/>
        </p:nvSpPr>
        <p:spPr bwMode="auto">
          <a:xfrm rot="-5400000">
            <a:off x="-457993" y="2864644"/>
            <a:ext cx="1624012"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Fiyat (TL/kg)</a:t>
            </a:r>
            <a:endParaRPr lang="en-GB" sz="2000"/>
          </a:p>
        </p:txBody>
      </p:sp>
      <p:sp>
        <p:nvSpPr>
          <p:cNvPr id="11276" name="Rectangle 1036"/>
          <p:cNvSpPr>
            <a:spLocks noChangeArrowheads="1"/>
          </p:cNvSpPr>
          <p:nvPr/>
        </p:nvSpPr>
        <p:spPr bwMode="auto">
          <a:xfrm>
            <a:off x="5888038" y="690563"/>
            <a:ext cx="987425" cy="2284412"/>
          </a:xfrm>
          <a:prstGeom prst="rect">
            <a:avLst/>
          </a:prstGeom>
          <a:noFill/>
          <a:ln w="9525">
            <a:noFill/>
            <a:miter lim="800000"/>
            <a:headEnd/>
            <a:tailEnd/>
          </a:ln>
          <a:effectLst/>
        </p:spPr>
        <p:txBody>
          <a:bodyPr wrap="none" lIns="92075" tIns="46038" rIns="92075" bIns="46038">
            <a:spAutoFit/>
          </a:bodyPr>
          <a:lstStyle/>
          <a:p>
            <a:pPr algn="ctr" defTabSz="762000"/>
            <a:r>
              <a:rPr lang="tr-TR" sz="2000" b="1"/>
              <a:t>Fiyat</a:t>
            </a:r>
            <a:endParaRPr lang="en-GB" sz="2000" b="1"/>
          </a:p>
          <a:p>
            <a:pPr algn="ctr" defTabSz="762000"/>
            <a:r>
              <a:rPr lang="en-GB" sz="2000"/>
              <a:t>(</a:t>
            </a:r>
            <a:r>
              <a:rPr lang="tr-TR" sz="2000"/>
              <a:t>TL/</a:t>
            </a:r>
            <a:r>
              <a:rPr lang="en-GB" sz="2000"/>
              <a:t>kg)</a:t>
            </a:r>
            <a:endParaRPr lang="en-GB" sz="2000" b="1"/>
          </a:p>
          <a:p>
            <a:pPr algn="ctr" defTabSz="762000">
              <a:lnSpc>
                <a:spcPct val="160000"/>
              </a:lnSpc>
            </a:pPr>
            <a:r>
              <a:rPr lang="en-GB" sz="2000" b="1"/>
              <a:t>20</a:t>
            </a:r>
          </a:p>
          <a:p>
            <a:pPr algn="ctr" defTabSz="762000">
              <a:lnSpc>
                <a:spcPct val="120000"/>
              </a:lnSpc>
            </a:pPr>
            <a:r>
              <a:rPr lang="en-GB" sz="2000" b="1"/>
              <a:t>40</a:t>
            </a:r>
          </a:p>
          <a:p>
            <a:pPr algn="ctr" defTabSz="762000">
              <a:lnSpc>
                <a:spcPct val="120000"/>
              </a:lnSpc>
            </a:pPr>
            <a:r>
              <a:rPr lang="en-GB" sz="2000" b="1"/>
              <a:t>  60  </a:t>
            </a:r>
          </a:p>
          <a:p>
            <a:pPr algn="ctr" defTabSz="762000">
              <a:lnSpc>
                <a:spcPct val="120000"/>
              </a:lnSpc>
            </a:pPr>
            <a:r>
              <a:rPr lang="en-GB" sz="2000" b="1"/>
              <a:t>  80  </a:t>
            </a:r>
          </a:p>
        </p:txBody>
      </p:sp>
      <p:sp>
        <p:nvSpPr>
          <p:cNvPr id="11277" name="Rectangle 1037"/>
          <p:cNvSpPr>
            <a:spLocks noChangeArrowheads="1"/>
          </p:cNvSpPr>
          <p:nvPr/>
        </p:nvSpPr>
        <p:spPr bwMode="auto">
          <a:xfrm>
            <a:off x="7229475" y="666750"/>
            <a:ext cx="1736725" cy="2339975"/>
          </a:xfrm>
          <a:prstGeom prst="rect">
            <a:avLst/>
          </a:prstGeom>
          <a:noFill/>
          <a:ln w="9525">
            <a:noFill/>
            <a:miter lim="800000"/>
            <a:headEnd/>
            <a:tailEnd/>
          </a:ln>
          <a:effectLst/>
        </p:spPr>
        <p:txBody>
          <a:bodyPr wrap="none" lIns="92075" tIns="46038" rIns="92075" bIns="46038">
            <a:spAutoFit/>
          </a:bodyPr>
          <a:lstStyle/>
          <a:p>
            <a:pPr algn="ctr" defTabSz="762000">
              <a:lnSpc>
                <a:spcPct val="110000"/>
              </a:lnSpc>
            </a:pPr>
            <a:r>
              <a:rPr lang="tr-TR" sz="2000" b="1"/>
              <a:t>Piyasa talebi</a:t>
            </a:r>
            <a:endParaRPr lang="en-GB" sz="2000" b="1"/>
          </a:p>
          <a:p>
            <a:pPr algn="ctr" defTabSz="762000"/>
            <a:r>
              <a:rPr lang="en-GB" sz="2000"/>
              <a:t>(ton)</a:t>
            </a:r>
          </a:p>
          <a:p>
            <a:pPr algn="ctr" defTabSz="762000">
              <a:lnSpc>
                <a:spcPct val="160000"/>
              </a:lnSpc>
            </a:pPr>
            <a:r>
              <a:rPr lang="en-GB" sz="2000" b="1"/>
              <a:t>700</a:t>
            </a:r>
          </a:p>
          <a:p>
            <a:pPr algn="ctr" defTabSz="762000">
              <a:lnSpc>
                <a:spcPct val="120000"/>
              </a:lnSpc>
            </a:pPr>
            <a:r>
              <a:rPr lang="en-GB" sz="2000" b="1"/>
              <a:t>500</a:t>
            </a:r>
          </a:p>
          <a:p>
            <a:pPr algn="ctr" defTabSz="762000">
              <a:lnSpc>
                <a:spcPct val="120000"/>
              </a:lnSpc>
            </a:pPr>
            <a:r>
              <a:rPr lang="en-GB" sz="2000" b="1"/>
              <a:t>350</a:t>
            </a:r>
          </a:p>
          <a:p>
            <a:pPr algn="ctr" defTabSz="762000">
              <a:lnSpc>
                <a:spcPct val="120000"/>
              </a:lnSpc>
            </a:pPr>
            <a:r>
              <a:rPr lang="en-GB" sz="2000" b="1"/>
              <a:t>200</a:t>
            </a:r>
          </a:p>
        </p:txBody>
      </p:sp>
      <p:sp>
        <p:nvSpPr>
          <p:cNvPr id="11278" name="Rectangle 1038"/>
          <p:cNvSpPr>
            <a:spLocks noChangeArrowheads="1"/>
          </p:cNvSpPr>
          <p:nvPr/>
        </p:nvSpPr>
        <p:spPr bwMode="auto">
          <a:xfrm>
            <a:off x="5153025" y="1276350"/>
            <a:ext cx="371475" cy="1724025"/>
          </a:xfrm>
          <a:prstGeom prst="rect">
            <a:avLst/>
          </a:prstGeom>
          <a:noFill/>
          <a:ln w="9525">
            <a:noFill/>
            <a:miter lim="800000"/>
            <a:headEnd/>
            <a:tailEnd/>
          </a:ln>
          <a:effectLst/>
        </p:spPr>
        <p:txBody>
          <a:bodyPr wrap="none" lIns="92075" tIns="46038" rIns="92075" bIns="46038">
            <a:spAutoFit/>
          </a:bodyPr>
          <a:lstStyle/>
          <a:p>
            <a:pPr algn="ctr" defTabSz="762000">
              <a:lnSpc>
                <a:spcPct val="170000"/>
              </a:lnSpc>
            </a:pPr>
            <a:r>
              <a:rPr lang="en-GB" sz="2000" b="1"/>
              <a:t>A</a:t>
            </a:r>
          </a:p>
          <a:p>
            <a:pPr algn="ctr" defTabSz="762000">
              <a:lnSpc>
                <a:spcPct val="120000"/>
              </a:lnSpc>
            </a:pPr>
            <a:r>
              <a:rPr lang="en-GB" sz="2000" b="1"/>
              <a:t>B</a:t>
            </a:r>
          </a:p>
          <a:p>
            <a:pPr algn="ctr" defTabSz="762000">
              <a:lnSpc>
                <a:spcPct val="120000"/>
              </a:lnSpc>
            </a:pPr>
            <a:r>
              <a:rPr lang="en-GB" sz="2000" b="1"/>
              <a:t>C</a:t>
            </a:r>
          </a:p>
          <a:p>
            <a:pPr algn="ctr" defTabSz="762000">
              <a:lnSpc>
                <a:spcPct val="120000"/>
              </a:lnSpc>
            </a:pPr>
            <a:r>
              <a:rPr lang="en-GB" sz="2000" b="1"/>
              <a:t>D</a:t>
            </a:r>
          </a:p>
        </p:txBody>
      </p:sp>
      <p:sp>
        <p:nvSpPr>
          <p:cNvPr id="11279" name="Line 1039"/>
          <p:cNvSpPr>
            <a:spLocks noChangeShapeType="1"/>
          </p:cNvSpPr>
          <p:nvPr/>
        </p:nvSpPr>
        <p:spPr bwMode="auto">
          <a:xfrm>
            <a:off x="4997450" y="1389063"/>
            <a:ext cx="4081463" cy="0"/>
          </a:xfrm>
          <a:prstGeom prst="line">
            <a:avLst/>
          </a:prstGeom>
          <a:noFill/>
          <a:ln w="12700">
            <a:solidFill>
              <a:schemeClr val="hlink"/>
            </a:solidFill>
            <a:round/>
            <a:headEnd type="none" w="sm" len="sm"/>
            <a:tailEnd type="none" w="sm" len="sm"/>
          </a:ln>
          <a:effectLst/>
        </p:spPr>
        <p:txBody>
          <a:bodyPr wrap="none" anchor="ctr"/>
          <a:lstStyle/>
          <a:p>
            <a:endParaRPr lang="tr-TR"/>
          </a:p>
        </p:txBody>
      </p:sp>
      <p:sp>
        <p:nvSpPr>
          <p:cNvPr id="11280" name="Rectangle 1040"/>
          <p:cNvSpPr>
            <a:spLocks noChangeArrowheads="1"/>
          </p:cNvSpPr>
          <p:nvPr/>
        </p:nvSpPr>
        <p:spPr bwMode="auto">
          <a:xfrm>
            <a:off x="4859338" y="688975"/>
            <a:ext cx="900112"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b="1"/>
              <a:t>Nokta</a:t>
            </a:r>
            <a:endParaRPr lang="en-GB" sz="2000" b="1"/>
          </a:p>
        </p:txBody>
      </p:sp>
      <p:sp>
        <p:nvSpPr>
          <p:cNvPr id="11281" name="Rectangle 1041"/>
          <p:cNvSpPr>
            <a:spLocks noChangeArrowheads="1"/>
          </p:cNvSpPr>
          <p:nvPr/>
        </p:nvSpPr>
        <p:spPr bwMode="auto">
          <a:xfrm>
            <a:off x="7075488" y="4532313"/>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A</a:t>
            </a:r>
          </a:p>
        </p:txBody>
      </p:sp>
      <p:sp>
        <p:nvSpPr>
          <p:cNvPr id="11282" name="Rectangle 1042"/>
          <p:cNvSpPr>
            <a:spLocks noChangeArrowheads="1"/>
          </p:cNvSpPr>
          <p:nvPr/>
        </p:nvSpPr>
        <p:spPr bwMode="auto">
          <a:xfrm>
            <a:off x="5357813" y="3613150"/>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B</a:t>
            </a:r>
          </a:p>
        </p:txBody>
      </p:sp>
      <p:sp>
        <p:nvSpPr>
          <p:cNvPr id="11283" name="Rectangle 1043"/>
          <p:cNvSpPr>
            <a:spLocks noChangeArrowheads="1"/>
          </p:cNvSpPr>
          <p:nvPr/>
        </p:nvSpPr>
        <p:spPr bwMode="auto">
          <a:xfrm>
            <a:off x="4062413" y="2644775"/>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C</a:t>
            </a:r>
          </a:p>
        </p:txBody>
      </p:sp>
      <p:sp>
        <p:nvSpPr>
          <p:cNvPr id="11284" name="Rectangle 1044"/>
          <p:cNvSpPr>
            <a:spLocks noChangeArrowheads="1"/>
          </p:cNvSpPr>
          <p:nvPr/>
        </p:nvSpPr>
        <p:spPr bwMode="auto">
          <a:xfrm>
            <a:off x="2736850" y="1692275"/>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D</a:t>
            </a:r>
          </a:p>
        </p:txBody>
      </p:sp>
      <p:sp>
        <p:nvSpPr>
          <p:cNvPr id="11285" name="Line 1045"/>
          <p:cNvSpPr>
            <a:spLocks noChangeShapeType="1"/>
          </p:cNvSpPr>
          <p:nvPr/>
        </p:nvSpPr>
        <p:spPr bwMode="auto">
          <a:xfrm>
            <a:off x="9142413" y="6284913"/>
            <a:ext cx="0" cy="17462"/>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1286" name="Line 1046"/>
          <p:cNvSpPr>
            <a:spLocks noChangeShapeType="1"/>
          </p:cNvSpPr>
          <p:nvPr/>
        </p:nvSpPr>
        <p:spPr bwMode="auto">
          <a:xfrm flipH="1">
            <a:off x="1068388" y="5010150"/>
            <a:ext cx="6072187" cy="0"/>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11287" name="Line 1047"/>
          <p:cNvSpPr>
            <a:spLocks noChangeShapeType="1"/>
          </p:cNvSpPr>
          <p:nvPr/>
        </p:nvSpPr>
        <p:spPr bwMode="auto">
          <a:xfrm>
            <a:off x="1068388" y="4041775"/>
            <a:ext cx="4303712" cy="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1288" name="Line 1048"/>
          <p:cNvSpPr>
            <a:spLocks noChangeShapeType="1"/>
          </p:cNvSpPr>
          <p:nvPr/>
        </p:nvSpPr>
        <p:spPr bwMode="auto">
          <a:xfrm>
            <a:off x="1068388" y="3071813"/>
            <a:ext cx="3027362" cy="0"/>
          </a:xfrm>
          <a:prstGeom prst="line">
            <a:avLst/>
          </a:prstGeom>
          <a:noFill/>
          <a:ln w="12700">
            <a:solidFill>
              <a:schemeClr val="accent1"/>
            </a:solidFill>
            <a:prstDash val="dash"/>
            <a:round/>
            <a:headEnd type="none" w="sm" len="sm"/>
            <a:tailEnd type="none" w="sm" len="sm"/>
          </a:ln>
          <a:effectLst/>
        </p:spPr>
        <p:txBody>
          <a:bodyPr wrap="none" anchor="ctr"/>
          <a:lstStyle/>
          <a:p>
            <a:endParaRPr lang="tr-TR"/>
          </a:p>
        </p:txBody>
      </p:sp>
      <p:sp>
        <p:nvSpPr>
          <p:cNvPr id="11289" name="Line 1049"/>
          <p:cNvSpPr>
            <a:spLocks noChangeShapeType="1"/>
          </p:cNvSpPr>
          <p:nvPr/>
        </p:nvSpPr>
        <p:spPr bwMode="auto">
          <a:xfrm>
            <a:off x="4129088" y="3122613"/>
            <a:ext cx="0" cy="2822575"/>
          </a:xfrm>
          <a:prstGeom prst="line">
            <a:avLst/>
          </a:prstGeom>
          <a:noFill/>
          <a:ln w="12700">
            <a:solidFill>
              <a:schemeClr val="accent1"/>
            </a:solidFill>
            <a:prstDash val="dash"/>
            <a:round/>
            <a:headEnd type="none" w="sm" len="sm"/>
            <a:tailEnd type="none" w="sm" len="sm"/>
          </a:ln>
          <a:effectLst/>
        </p:spPr>
        <p:txBody>
          <a:bodyPr wrap="none" anchor="ctr"/>
          <a:lstStyle/>
          <a:p>
            <a:endParaRPr lang="tr-TR"/>
          </a:p>
        </p:txBody>
      </p:sp>
      <p:sp>
        <p:nvSpPr>
          <p:cNvPr id="11290" name="Line 1050"/>
          <p:cNvSpPr>
            <a:spLocks noChangeShapeType="1"/>
          </p:cNvSpPr>
          <p:nvPr/>
        </p:nvSpPr>
        <p:spPr bwMode="auto">
          <a:xfrm>
            <a:off x="1068388" y="2103438"/>
            <a:ext cx="1717675" cy="0"/>
          </a:xfrm>
          <a:prstGeom prst="line">
            <a:avLst/>
          </a:prstGeom>
          <a:noFill/>
          <a:ln w="12700">
            <a:solidFill>
              <a:schemeClr val="hlink"/>
            </a:solidFill>
            <a:prstDash val="dash"/>
            <a:round/>
            <a:headEnd type="none" w="sm" len="sm"/>
            <a:tailEnd type="none" w="sm" len="sm"/>
          </a:ln>
          <a:effectLst/>
        </p:spPr>
        <p:txBody>
          <a:bodyPr wrap="none" anchor="ctr"/>
          <a:lstStyle/>
          <a:p>
            <a:endParaRPr lang="tr-TR"/>
          </a:p>
        </p:txBody>
      </p:sp>
      <p:sp>
        <p:nvSpPr>
          <p:cNvPr id="11291" name="Line 1051"/>
          <p:cNvSpPr>
            <a:spLocks noChangeShapeType="1"/>
          </p:cNvSpPr>
          <p:nvPr/>
        </p:nvSpPr>
        <p:spPr bwMode="auto">
          <a:xfrm flipV="1">
            <a:off x="2820988" y="2170113"/>
            <a:ext cx="0" cy="3792537"/>
          </a:xfrm>
          <a:prstGeom prst="line">
            <a:avLst/>
          </a:prstGeom>
          <a:noFill/>
          <a:ln w="12700">
            <a:solidFill>
              <a:schemeClr val="hlink"/>
            </a:solidFill>
            <a:prstDash val="dash"/>
            <a:round/>
            <a:headEnd type="none" w="sm" len="sm"/>
            <a:tailEnd type="none" w="sm" len="sm"/>
          </a:ln>
          <a:effectLst/>
        </p:spPr>
        <p:txBody>
          <a:bodyPr wrap="none" anchor="ctr"/>
          <a:lstStyle/>
          <a:p>
            <a:endParaRPr lang="tr-TR"/>
          </a:p>
        </p:txBody>
      </p:sp>
      <p:sp>
        <p:nvSpPr>
          <p:cNvPr id="11292" name="Line 1052"/>
          <p:cNvSpPr>
            <a:spLocks noChangeShapeType="1"/>
          </p:cNvSpPr>
          <p:nvPr/>
        </p:nvSpPr>
        <p:spPr bwMode="auto">
          <a:xfrm flipV="1">
            <a:off x="7191375" y="5045075"/>
            <a:ext cx="0" cy="917575"/>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11293" name="Oval 1053"/>
          <p:cNvSpPr>
            <a:spLocks noChangeArrowheads="1"/>
          </p:cNvSpPr>
          <p:nvPr/>
        </p:nvSpPr>
        <p:spPr bwMode="auto">
          <a:xfrm>
            <a:off x="2763838" y="204628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1294" name="Oval 1054"/>
          <p:cNvSpPr>
            <a:spLocks noChangeArrowheads="1"/>
          </p:cNvSpPr>
          <p:nvPr/>
        </p:nvSpPr>
        <p:spPr bwMode="auto">
          <a:xfrm>
            <a:off x="4081463" y="302418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1295" name="Oval 1055"/>
          <p:cNvSpPr>
            <a:spLocks noChangeArrowheads="1"/>
          </p:cNvSpPr>
          <p:nvPr/>
        </p:nvSpPr>
        <p:spPr bwMode="auto">
          <a:xfrm>
            <a:off x="5381625" y="397668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1296" name="Oval 1056"/>
          <p:cNvSpPr>
            <a:spLocks noChangeArrowheads="1"/>
          </p:cNvSpPr>
          <p:nvPr/>
        </p:nvSpPr>
        <p:spPr bwMode="auto">
          <a:xfrm>
            <a:off x="7126288" y="4946650"/>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1297" name="Rectangle 1057"/>
          <p:cNvSpPr>
            <a:spLocks noChangeArrowheads="1"/>
          </p:cNvSpPr>
          <p:nvPr/>
        </p:nvSpPr>
        <p:spPr bwMode="auto">
          <a:xfrm>
            <a:off x="6996113" y="5080000"/>
            <a:ext cx="915987" cy="427038"/>
          </a:xfrm>
          <a:prstGeom prst="rect">
            <a:avLst/>
          </a:prstGeom>
          <a:noFill/>
          <a:ln w="9525">
            <a:noFill/>
            <a:miter lim="800000"/>
            <a:headEnd/>
            <a:tailEnd/>
          </a:ln>
          <a:effectLst/>
        </p:spPr>
        <p:txBody>
          <a:bodyPr wrap="none" lIns="92075" tIns="46038" rIns="92075" bIns="46038">
            <a:spAutoFit/>
          </a:bodyPr>
          <a:lstStyle/>
          <a:p>
            <a:pPr algn="ctr" defTabSz="762000"/>
            <a:r>
              <a:rPr lang="tr-TR" sz="2200" b="1">
                <a:solidFill>
                  <a:schemeClr val="bg1"/>
                </a:solidFill>
              </a:rPr>
              <a:t>Talep</a:t>
            </a:r>
            <a:endParaRPr lang="en-GB" sz="2200" b="1">
              <a:solidFill>
                <a:schemeClr val="bg1"/>
              </a:solidFill>
            </a:endParaRPr>
          </a:p>
        </p:txBody>
      </p:sp>
    </p:spTree>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092200" y="635000"/>
            <a:ext cx="7010400" cy="5334000"/>
          </a:xfrm>
          <a:prstGeom prst="rect">
            <a:avLst/>
          </a:prstGeom>
          <a:noFill/>
          <a:ln w="9525">
            <a:noFill/>
            <a:miter lim="800000"/>
            <a:headEnd/>
            <a:tailEnd/>
          </a:ln>
          <a:effectLst/>
        </p:spPr>
        <p:txBody>
          <a:bodyPr wrap="none" anchor="ctr"/>
          <a:lstStyle/>
          <a:p>
            <a:endParaRPr lang="tr-TR"/>
          </a:p>
        </p:txBody>
      </p:sp>
      <p:graphicFrame>
        <p:nvGraphicFramePr>
          <p:cNvPr id="12291" name="Object 3"/>
          <p:cNvGraphicFramePr>
            <a:graphicFrameLocks/>
          </p:cNvGraphicFramePr>
          <p:nvPr/>
        </p:nvGraphicFramePr>
        <p:xfrm>
          <a:off x="495300" y="280988"/>
          <a:ext cx="7850188" cy="6405562"/>
        </p:xfrm>
        <a:graphic>
          <a:graphicData uri="http://schemas.openxmlformats.org/presentationml/2006/ole">
            <mc:AlternateContent xmlns:mc="http://schemas.openxmlformats.org/markup-compatibility/2006">
              <mc:Choice xmlns:v="urn:schemas-microsoft-com:vml" Requires="v">
                <p:oleObj r:id="rId3" imgW="7852329" imgH="6407451" progId="Excel.Chart.8">
                  <p:embed/>
                </p:oleObj>
              </mc:Choice>
              <mc:Fallback>
                <p:oleObj r:id="rId3" imgW="7852329" imgH="6407451" progId="Excel.Chart.8">
                  <p:embed/>
                  <p:pic>
                    <p:nvPicPr>
                      <p:cNvPr id="12291"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 y="280988"/>
                        <a:ext cx="7850188" cy="6405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92" name="Line 4"/>
          <p:cNvSpPr>
            <a:spLocks noChangeShapeType="1"/>
          </p:cNvSpPr>
          <p:nvPr/>
        </p:nvSpPr>
        <p:spPr bwMode="auto">
          <a:xfrm flipV="1">
            <a:off x="5446713" y="4059238"/>
            <a:ext cx="0" cy="190500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2293" name="AutoShape 5"/>
          <p:cNvSpPr>
            <a:spLocks noChangeArrowheads="1"/>
          </p:cNvSpPr>
          <p:nvPr/>
        </p:nvSpPr>
        <p:spPr bwMode="auto">
          <a:xfrm>
            <a:off x="4857750" y="581025"/>
            <a:ext cx="4286250" cy="2792413"/>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12294" name="Rectangle 6"/>
          <p:cNvSpPr>
            <a:spLocks noChangeArrowheads="1"/>
          </p:cNvSpPr>
          <p:nvPr/>
        </p:nvSpPr>
        <p:spPr bwMode="auto">
          <a:xfrm>
            <a:off x="693738" y="6249988"/>
            <a:ext cx="1905000" cy="457200"/>
          </a:xfrm>
          <a:prstGeom prst="rect">
            <a:avLst/>
          </a:prstGeom>
          <a:noFill/>
          <a:ln w="9525">
            <a:noFill/>
            <a:miter lim="800000"/>
            <a:headEnd/>
            <a:tailEnd/>
          </a:ln>
          <a:effectLst/>
        </p:spPr>
        <p:txBody>
          <a:bodyPr wrap="none" anchor="ctr"/>
          <a:lstStyle/>
          <a:p>
            <a:endParaRPr lang="tr-TR"/>
          </a:p>
        </p:txBody>
      </p:sp>
      <p:sp>
        <p:nvSpPr>
          <p:cNvPr id="12295" name="Rectangle 7"/>
          <p:cNvSpPr>
            <a:spLocks noChangeArrowheads="1"/>
          </p:cNvSpPr>
          <p:nvPr/>
        </p:nvSpPr>
        <p:spPr bwMode="auto">
          <a:xfrm>
            <a:off x="3132138" y="6249988"/>
            <a:ext cx="2895600" cy="457200"/>
          </a:xfrm>
          <a:prstGeom prst="rect">
            <a:avLst/>
          </a:prstGeom>
          <a:noFill/>
          <a:ln w="9525">
            <a:noFill/>
            <a:miter lim="800000"/>
            <a:headEnd/>
            <a:tailEnd/>
          </a:ln>
          <a:effectLst/>
        </p:spPr>
        <p:txBody>
          <a:bodyPr wrap="none" anchor="ctr"/>
          <a:lstStyle/>
          <a:p>
            <a:endParaRPr lang="tr-TR"/>
          </a:p>
        </p:txBody>
      </p:sp>
      <p:sp>
        <p:nvSpPr>
          <p:cNvPr id="12296" name="Line 8"/>
          <p:cNvSpPr>
            <a:spLocks noChangeShapeType="1"/>
          </p:cNvSpPr>
          <p:nvPr/>
        </p:nvSpPr>
        <p:spPr bwMode="auto">
          <a:xfrm flipH="1" flipV="1">
            <a:off x="1858963" y="1006475"/>
            <a:ext cx="136525" cy="169863"/>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12297" name="Line 9"/>
          <p:cNvSpPr>
            <a:spLocks noChangeShapeType="1"/>
          </p:cNvSpPr>
          <p:nvPr/>
        </p:nvSpPr>
        <p:spPr bwMode="auto">
          <a:xfrm>
            <a:off x="7156450" y="4978400"/>
            <a:ext cx="230188" cy="127000"/>
          </a:xfrm>
          <a:prstGeom prst="line">
            <a:avLst/>
          </a:prstGeom>
          <a:noFill/>
          <a:ln w="50800">
            <a:solidFill>
              <a:srgbClr val="FF9999"/>
            </a:solidFill>
            <a:round/>
            <a:headEnd type="none" w="sm" len="sm"/>
            <a:tailEnd type="none" w="sm" len="sm"/>
          </a:ln>
          <a:effectLst/>
        </p:spPr>
        <p:txBody>
          <a:bodyPr wrap="none" anchor="ctr"/>
          <a:lstStyle/>
          <a:p>
            <a:endParaRPr lang="tr-TR"/>
          </a:p>
        </p:txBody>
      </p:sp>
      <p:sp>
        <p:nvSpPr>
          <p:cNvPr id="12298" name="Rectangle 10"/>
          <p:cNvSpPr>
            <a:spLocks noChangeArrowheads="1"/>
          </p:cNvSpPr>
          <p:nvPr/>
        </p:nvSpPr>
        <p:spPr bwMode="auto">
          <a:xfrm>
            <a:off x="3881438" y="6461125"/>
            <a:ext cx="1481137"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Miktar</a:t>
            </a:r>
            <a:r>
              <a:rPr lang="en-GB" sz="2000"/>
              <a:t> (ton)</a:t>
            </a:r>
          </a:p>
        </p:txBody>
      </p:sp>
      <p:sp>
        <p:nvSpPr>
          <p:cNvPr id="12299" name="Rectangle 11"/>
          <p:cNvSpPr>
            <a:spLocks noChangeArrowheads="1"/>
          </p:cNvSpPr>
          <p:nvPr/>
        </p:nvSpPr>
        <p:spPr bwMode="auto">
          <a:xfrm rot="-5400000">
            <a:off x="-450056" y="2864644"/>
            <a:ext cx="1624012"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a:t>Fiyat (TL/kg)</a:t>
            </a:r>
            <a:endParaRPr lang="en-GB" sz="2000"/>
          </a:p>
        </p:txBody>
      </p:sp>
      <p:sp>
        <p:nvSpPr>
          <p:cNvPr id="12300" name="Rectangle 12"/>
          <p:cNvSpPr>
            <a:spLocks noChangeArrowheads="1"/>
          </p:cNvSpPr>
          <p:nvPr/>
        </p:nvSpPr>
        <p:spPr bwMode="auto">
          <a:xfrm>
            <a:off x="5883275" y="692150"/>
            <a:ext cx="1012825" cy="2678113"/>
          </a:xfrm>
          <a:prstGeom prst="rect">
            <a:avLst/>
          </a:prstGeom>
          <a:noFill/>
          <a:ln w="9525">
            <a:noFill/>
            <a:miter lim="800000"/>
            <a:headEnd/>
            <a:tailEnd/>
          </a:ln>
          <a:effectLst/>
        </p:spPr>
        <p:txBody>
          <a:bodyPr wrap="none" lIns="92075" tIns="46038" rIns="92075" bIns="46038">
            <a:spAutoFit/>
          </a:bodyPr>
          <a:lstStyle/>
          <a:p>
            <a:pPr algn="ctr" defTabSz="762000"/>
            <a:r>
              <a:rPr lang="tr-TR" sz="2000" b="1"/>
              <a:t>Fiyat</a:t>
            </a:r>
            <a:endParaRPr lang="en-GB" sz="2000" b="1"/>
          </a:p>
          <a:p>
            <a:pPr algn="ctr" defTabSz="762000"/>
            <a:r>
              <a:rPr lang="en-GB" sz="2000"/>
              <a:t>(</a:t>
            </a:r>
            <a:r>
              <a:rPr lang="tr-TR" sz="2000"/>
              <a:t>TL/</a:t>
            </a:r>
            <a:r>
              <a:rPr lang="en-GB" sz="2000"/>
              <a:t>kg)</a:t>
            </a:r>
            <a:endParaRPr lang="en-GB" sz="2000" b="1"/>
          </a:p>
          <a:p>
            <a:pPr algn="ctr" defTabSz="762000">
              <a:lnSpc>
                <a:spcPct val="160000"/>
              </a:lnSpc>
            </a:pPr>
            <a:r>
              <a:rPr lang="en-GB" sz="2000" b="1"/>
              <a:t>20</a:t>
            </a:r>
          </a:p>
          <a:p>
            <a:pPr algn="ctr" defTabSz="762000">
              <a:lnSpc>
                <a:spcPct val="120000"/>
              </a:lnSpc>
            </a:pPr>
            <a:r>
              <a:rPr lang="en-GB" sz="2000" b="1"/>
              <a:t>40</a:t>
            </a:r>
          </a:p>
          <a:p>
            <a:pPr algn="ctr" defTabSz="762000">
              <a:lnSpc>
                <a:spcPct val="120000"/>
              </a:lnSpc>
            </a:pPr>
            <a:r>
              <a:rPr lang="en-GB" sz="2000" b="1"/>
              <a:t>  60  </a:t>
            </a:r>
          </a:p>
          <a:p>
            <a:pPr algn="ctr" defTabSz="762000">
              <a:lnSpc>
                <a:spcPct val="120000"/>
              </a:lnSpc>
            </a:pPr>
            <a:r>
              <a:rPr lang="en-GB" sz="2000" b="1"/>
              <a:t>  80  </a:t>
            </a:r>
          </a:p>
          <a:p>
            <a:pPr algn="ctr" defTabSz="762000">
              <a:lnSpc>
                <a:spcPct val="120000"/>
              </a:lnSpc>
            </a:pPr>
            <a:r>
              <a:rPr lang="en-GB" sz="2000" b="1"/>
              <a:t>100  </a:t>
            </a:r>
          </a:p>
        </p:txBody>
      </p:sp>
      <p:sp>
        <p:nvSpPr>
          <p:cNvPr id="12301" name="Rectangle 13"/>
          <p:cNvSpPr>
            <a:spLocks noChangeArrowheads="1"/>
          </p:cNvSpPr>
          <p:nvPr/>
        </p:nvSpPr>
        <p:spPr bwMode="auto">
          <a:xfrm>
            <a:off x="7245350" y="668338"/>
            <a:ext cx="1720850" cy="2649537"/>
          </a:xfrm>
          <a:prstGeom prst="rect">
            <a:avLst/>
          </a:prstGeom>
          <a:noFill/>
          <a:ln w="9525">
            <a:noFill/>
            <a:miter lim="800000"/>
            <a:headEnd/>
            <a:tailEnd/>
          </a:ln>
          <a:effectLst/>
        </p:spPr>
        <p:txBody>
          <a:bodyPr wrap="none" lIns="92075" tIns="46038" rIns="92075" bIns="46038">
            <a:spAutoFit/>
          </a:bodyPr>
          <a:lstStyle/>
          <a:p>
            <a:pPr algn="ctr" defTabSz="762000">
              <a:lnSpc>
                <a:spcPct val="110000"/>
              </a:lnSpc>
            </a:pPr>
            <a:r>
              <a:rPr lang="tr-TR" sz="2000" b="1"/>
              <a:t>Piyasa talebi</a:t>
            </a:r>
            <a:endParaRPr lang="en-GB" sz="2000" b="1"/>
          </a:p>
          <a:p>
            <a:pPr algn="ctr" defTabSz="762000"/>
            <a:r>
              <a:rPr lang="en-GB" sz="2000"/>
              <a:t>(ton)</a:t>
            </a:r>
          </a:p>
          <a:p>
            <a:pPr algn="ctr" defTabSz="762000">
              <a:lnSpc>
                <a:spcPct val="160000"/>
              </a:lnSpc>
            </a:pPr>
            <a:r>
              <a:rPr lang="en-GB" sz="2000" b="1"/>
              <a:t>700</a:t>
            </a:r>
          </a:p>
          <a:p>
            <a:pPr algn="ctr" defTabSz="762000">
              <a:lnSpc>
                <a:spcPct val="120000"/>
              </a:lnSpc>
            </a:pPr>
            <a:r>
              <a:rPr lang="en-GB" sz="2000" b="1"/>
              <a:t>500</a:t>
            </a:r>
          </a:p>
          <a:p>
            <a:pPr algn="ctr" defTabSz="762000">
              <a:lnSpc>
                <a:spcPct val="120000"/>
              </a:lnSpc>
            </a:pPr>
            <a:r>
              <a:rPr lang="en-GB" sz="2000" b="1"/>
              <a:t>350</a:t>
            </a:r>
          </a:p>
          <a:p>
            <a:pPr algn="ctr" defTabSz="762000">
              <a:lnSpc>
                <a:spcPct val="120000"/>
              </a:lnSpc>
            </a:pPr>
            <a:r>
              <a:rPr lang="en-GB" sz="2000" b="1"/>
              <a:t>200</a:t>
            </a:r>
          </a:p>
          <a:p>
            <a:pPr algn="ctr" defTabSz="762000">
              <a:lnSpc>
                <a:spcPct val="110000"/>
              </a:lnSpc>
            </a:pPr>
            <a:r>
              <a:rPr lang="en-GB" sz="2000" b="1"/>
              <a:t>100</a:t>
            </a:r>
          </a:p>
        </p:txBody>
      </p:sp>
      <p:sp>
        <p:nvSpPr>
          <p:cNvPr id="12302" name="Rectangle 14"/>
          <p:cNvSpPr>
            <a:spLocks noChangeArrowheads="1"/>
          </p:cNvSpPr>
          <p:nvPr/>
        </p:nvSpPr>
        <p:spPr bwMode="auto">
          <a:xfrm>
            <a:off x="5162550" y="1277938"/>
            <a:ext cx="368300" cy="2070100"/>
          </a:xfrm>
          <a:prstGeom prst="rect">
            <a:avLst/>
          </a:prstGeom>
          <a:noFill/>
          <a:ln w="9525">
            <a:noFill/>
            <a:miter lim="800000"/>
            <a:headEnd/>
            <a:tailEnd/>
          </a:ln>
          <a:effectLst/>
        </p:spPr>
        <p:txBody>
          <a:bodyPr wrap="none" lIns="92075" tIns="46038" rIns="92075" bIns="46038">
            <a:spAutoFit/>
          </a:bodyPr>
          <a:lstStyle/>
          <a:p>
            <a:pPr algn="ctr" defTabSz="762000">
              <a:lnSpc>
                <a:spcPct val="170000"/>
              </a:lnSpc>
            </a:pPr>
            <a:r>
              <a:rPr lang="en-GB" sz="2000" b="1"/>
              <a:t>A</a:t>
            </a:r>
          </a:p>
          <a:p>
            <a:pPr algn="ctr" defTabSz="762000">
              <a:lnSpc>
                <a:spcPct val="120000"/>
              </a:lnSpc>
            </a:pPr>
            <a:r>
              <a:rPr lang="en-GB" sz="2000" b="1"/>
              <a:t>B</a:t>
            </a:r>
          </a:p>
          <a:p>
            <a:pPr algn="ctr" defTabSz="762000">
              <a:lnSpc>
                <a:spcPct val="120000"/>
              </a:lnSpc>
            </a:pPr>
            <a:r>
              <a:rPr lang="en-GB" sz="2000" b="1"/>
              <a:t>C</a:t>
            </a:r>
          </a:p>
          <a:p>
            <a:pPr algn="ctr" defTabSz="762000">
              <a:lnSpc>
                <a:spcPct val="120000"/>
              </a:lnSpc>
            </a:pPr>
            <a:r>
              <a:rPr lang="en-GB" sz="2000" b="1"/>
              <a:t>D</a:t>
            </a:r>
          </a:p>
          <a:p>
            <a:pPr algn="ctr" defTabSz="762000">
              <a:lnSpc>
                <a:spcPct val="120000"/>
              </a:lnSpc>
            </a:pPr>
            <a:r>
              <a:rPr lang="en-GB" sz="2000" b="1"/>
              <a:t>E</a:t>
            </a:r>
          </a:p>
        </p:txBody>
      </p:sp>
      <p:sp>
        <p:nvSpPr>
          <p:cNvPr id="12303" name="Line 15"/>
          <p:cNvSpPr>
            <a:spLocks noChangeShapeType="1"/>
          </p:cNvSpPr>
          <p:nvPr/>
        </p:nvSpPr>
        <p:spPr bwMode="auto">
          <a:xfrm>
            <a:off x="5005388" y="1390650"/>
            <a:ext cx="4081462" cy="0"/>
          </a:xfrm>
          <a:prstGeom prst="line">
            <a:avLst/>
          </a:prstGeom>
          <a:noFill/>
          <a:ln w="12700">
            <a:solidFill>
              <a:schemeClr val="hlink"/>
            </a:solidFill>
            <a:round/>
            <a:headEnd type="none" w="sm" len="sm"/>
            <a:tailEnd type="none" w="sm" len="sm"/>
          </a:ln>
          <a:effectLst/>
        </p:spPr>
        <p:txBody>
          <a:bodyPr wrap="none" anchor="ctr"/>
          <a:lstStyle/>
          <a:p>
            <a:endParaRPr lang="tr-TR"/>
          </a:p>
        </p:txBody>
      </p:sp>
      <p:sp>
        <p:nvSpPr>
          <p:cNvPr id="12304" name="Rectangle 16"/>
          <p:cNvSpPr>
            <a:spLocks noChangeArrowheads="1"/>
          </p:cNvSpPr>
          <p:nvPr/>
        </p:nvSpPr>
        <p:spPr bwMode="auto">
          <a:xfrm>
            <a:off x="4867275" y="690563"/>
            <a:ext cx="900113" cy="400050"/>
          </a:xfrm>
          <a:prstGeom prst="rect">
            <a:avLst/>
          </a:prstGeom>
          <a:noFill/>
          <a:ln w="9525">
            <a:noFill/>
            <a:miter lim="800000"/>
            <a:headEnd/>
            <a:tailEnd/>
          </a:ln>
          <a:effectLst/>
        </p:spPr>
        <p:txBody>
          <a:bodyPr wrap="none" lIns="92075" tIns="46038" rIns="92075" bIns="46038">
            <a:spAutoFit/>
          </a:bodyPr>
          <a:lstStyle/>
          <a:p>
            <a:pPr algn="ctr" defTabSz="762000"/>
            <a:r>
              <a:rPr lang="tr-TR" sz="2000" b="1"/>
              <a:t>Nokta</a:t>
            </a:r>
            <a:endParaRPr lang="en-GB" sz="2000" b="1"/>
          </a:p>
        </p:txBody>
      </p:sp>
      <p:sp>
        <p:nvSpPr>
          <p:cNvPr id="12305" name="Rectangle 17"/>
          <p:cNvSpPr>
            <a:spLocks noChangeArrowheads="1"/>
          </p:cNvSpPr>
          <p:nvPr/>
        </p:nvSpPr>
        <p:spPr bwMode="auto">
          <a:xfrm>
            <a:off x="7083425" y="4533900"/>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A</a:t>
            </a:r>
          </a:p>
        </p:txBody>
      </p:sp>
      <p:sp>
        <p:nvSpPr>
          <p:cNvPr id="12306" name="Rectangle 18"/>
          <p:cNvSpPr>
            <a:spLocks noChangeArrowheads="1"/>
          </p:cNvSpPr>
          <p:nvPr/>
        </p:nvSpPr>
        <p:spPr bwMode="auto">
          <a:xfrm>
            <a:off x="5365750" y="3614738"/>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B</a:t>
            </a:r>
          </a:p>
        </p:txBody>
      </p:sp>
      <p:sp>
        <p:nvSpPr>
          <p:cNvPr id="12307" name="Rectangle 19"/>
          <p:cNvSpPr>
            <a:spLocks noChangeArrowheads="1"/>
          </p:cNvSpPr>
          <p:nvPr/>
        </p:nvSpPr>
        <p:spPr bwMode="auto">
          <a:xfrm>
            <a:off x="4070350" y="2646363"/>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C</a:t>
            </a:r>
          </a:p>
        </p:txBody>
      </p:sp>
      <p:sp>
        <p:nvSpPr>
          <p:cNvPr id="12308" name="Rectangle 20"/>
          <p:cNvSpPr>
            <a:spLocks noChangeArrowheads="1"/>
          </p:cNvSpPr>
          <p:nvPr/>
        </p:nvSpPr>
        <p:spPr bwMode="auto">
          <a:xfrm>
            <a:off x="2744788" y="1693863"/>
            <a:ext cx="371475"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D</a:t>
            </a:r>
          </a:p>
        </p:txBody>
      </p:sp>
      <p:sp>
        <p:nvSpPr>
          <p:cNvPr id="251925" name="Rectangle 21"/>
          <p:cNvSpPr>
            <a:spLocks noChangeArrowheads="1"/>
          </p:cNvSpPr>
          <p:nvPr/>
        </p:nvSpPr>
        <p:spPr bwMode="auto">
          <a:xfrm>
            <a:off x="1936750" y="741363"/>
            <a:ext cx="357188" cy="400050"/>
          </a:xfrm>
          <a:prstGeom prst="rect">
            <a:avLst/>
          </a:prstGeom>
          <a:noFill/>
          <a:ln w="9525">
            <a:noFill/>
            <a:miter lim="800000"/>
            <a:headEnd/>
            <a:tailEnd/>
          </a:ln>
          <a:effectLst/>
        </p:spPr>
        <p:txBody>
          <a:bodyPr wrap="none" lIns="92075" tIns="46038" rIns="92075" bIns="46038">
            <a:spAutoFit/>
          </a:bodyPr>
          <a:lstStyle/>
          <a:p>
            <a:pPr algn="ctr" defTabSz="762000"/>
            <a:r>
              <a:rPr lang="en-GB" sz="2000" b="1"/>
              <a:t>E</a:t>
            </a:r>
          </a:p>
        </p:txBody>
      </p:sp>
      <p:sp>
        <p:nvSpPr>
          <p:cNvPr id="12310" name="Line 22"/>
          <p:cNvSpPr>
            <a:spLocks noChangeShapeType="1"/>
          </p:cNvSpPr>
          <p:nvPr/>
        </p:nvSpPr>
        <p:spPr bwMode="auto">
          <a:xfrm>
            <a:off x="9150350" y="6286500"/>
            <a:ext cx="0" cy="17463"/>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2311" name="Line 23"/>
          <p:cNvSpPr>
            <a:spLocks noChangeShapeType="1"/>
          </p:cNvSpPr>
          <p:nvPr/>
        </p:nvSpPr>
        <p:spPr bwMode="auto">
          <a:xfrm flipH="1">
            <a:off x="1076325" y="5011738"/>
            <a:ext cx="6072188" cy="0"/>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12312" name="Line 24"/>
          <p:cNvSpPr>
            <a:spLocks noChangeShapeType="1"/>
          </p:cNvSpPr>
          <p:nvPr/>
        </p:nvSpPr>
        <p:spPr bwMode="auto">
          <a:xfrm>
            <a:off x="1076325" y="4043363"/>
            <a:ext cx="4303713" cy="0"/>
          </a:xfrm>
          <a:prstGeom prst="line">
            <a:avLst/>
          </a:prstGeom>
          <a:noFill/>
          <a:ln w="12700">
            <a:solidFill>
              <a:schemeClr val="tx2"/>
            </a:solidFill>
            <a:prstDash val="dash"/>
            <a:round/>
            <a:headEnd type="none" w="sm" len="sm"/>
            <a:tailEnd type="none" w="sm" len="sm"/>
          </a:ln>
          <a:effectLst/>
        </p:spPr>
        <p:txBody>
          <a:bodyPr wrap="none" anchor="ctr"/>
          <a:lstStyle/>
          <a:p>
            <a:endParaRPr lang="tr-TR"/>
          </a:p>
        </p:txBody>
      </p:sp>
      <p:sp>
        <p:nvSpPr>
          <p:cNvPr id="12313" name="Line 25"/>
          <p:cNvSpPr>
            <a:spLocks noChangeShapeType="1"/>
          </p:cNvSpPr>
          <p:nvPr/>
        </p:nvSpPr>
        <p:spPr bwMode="auto">
          <a:xfrm>
            <a:off x="1076325" y="3073400"/>
            <a:ext cx="3027363" cy="0"/>
          </a:xfrm>
          <a:prstGeom prst="line">
            <a:avLst/>
          </a:prstGeom>
          <a:noFill/>
          <a:ln w="12700">
            <a:solidFill>
              <a:schemeClr val="accent1"/>
            </a:solidFill>
            <a:prstDash val="dash"/>
            <a:round/>
            <a:headEnd type="none" w="sm" len="sm"/>
            <a:tailEnd type="none" w="sm" len="sm"/>
          </a:ln>
          <a:effectLst/>
        </p:spPr>
        <p:txBody>
          <a:bodyPr wrap="none" anchor="ctr"/>
          <a:lstStyle/>
          <a:p>
            <a:endParaRPr lang="tr-TR"/>
          </a:p>
        </p:txBody>
      </p:sp>
      <p:sp>
        <p:nvSpPr>
          <p:cNvPr id="12314" name="Line 26"/>
          <p:cNvSpPr>
            <a:spLocks noChangeShapeType="1"/>
          </p:cNvSpPr>
          <p:nvPr/>
        </p:nvSpPr>
        <p:spPr bwMode="auto">
          <a:xfrm>
            <a:off x="4137025" y="3124200"/>
            <a:ext cx="0" cy="2822575"/>
          </a:xfrm>
          <a:prstGeom prst="line">
            <a:avLst/>
          </a:prstGeom>
          <a:noFill/>
          <a:ln w="12700">
            <a:solidFill>
              <a:schemeClr val="accent1"/>
            </a:solidFill>
            <a:prstDash val="dash"/>
            <a:round/>
            <a:headEnd type="none" w="sm" len="sm"/>
            <a:tailEnd type="none" w="sm" len="sm"/>
          </a:ln>
          <a:effectLst/>
        </p:spPr>
        <p:txBody>
          <a:bodyPr wrap="none" anchor="ctr"/>
          <a:lstStyle/>
          <a:p>
            <a:endParaRPr lang="tr-TR"/>
          </a:p>
        </p:txBody>
      </p:sp>
      <p:sp>
        <p:nvSpPr>
          <p:cNvPr id="12315" name="Line 27"/>
          <p:cNvSpPr>
            <a:spLocks noChangeShapeType="1"/>
          </p:cNvSpPr>
          <p:nvPr/>
        </p:nvSpPr>
        <p:spPr bwMode="auto">
          <a:xfrm>
            <a:off x="1076325" y="2105025"/>
            <a:ext cx="1717675" cy="0"/>
          </a:xfrm>
          <a:prstGeom prst="line">
            <a:avLst/>
          </a:prstGeom>
          <a:noFill/>
          <a:ln w="12700">
            <a:solidFill>
              <a:schemeClr val="hlink"/>
            </a:solidFill>
            <a:prstDash val="dash"/>
            <a:round/>
            <a:headEnd type="none" w="sm" len="sm"/>
            <a:tailEnd type="none" w="sm" len="sm"/>
          </a:ln>
          <a:effectLst/>
        </p:spPr>
        <p:txBody>
          <a:bodyPr wrap="none" anchor="ctr"/>
          <a:lstStyle/>
          <a:p>
            <a:endParaRPr lang="tr-TR"/>
          </a:p>
        </p:txBody>
      </p:sp>
      <p:sp>
        <p:nvSpPr>
          <p:cNvPr id="12316" name="Line 28"/>
          <p:cNvSpPr>
            <a:spLocks noChangeShapeType="1"/>
          </p:cNvSpPr>
          <p:nvPr/>
        </p:nvSpPr>
        <p:spPr bwMode="auto">
          <a:xfrm flipV="1">
            <a:off x="2828925" y="2171700"/>
            <a:ext cx="0" cy="3792538"/>
          </a:xfrm>
          <a:prstGeom prst="line">
            <a:avLst/>
          </a:prstGeom>
          <a:noFill/>
          <a:ln w="12700">
            <a:solidFill>
              <a:schemeClr val="hlink"/>
            </a:solidFill>
            <a:prstDash val="dash"/>
            <a:round/>
            <a:headEnd type="none" w="sm" len="sm"/>
            <a:tailEnd type="none" w="sm" len="sm"/>
          </a:ln>
          <a:effectLst/>
        </p:spPr>
        <p:txBody>
          <a:bodyPr wrap="none" anchor="ctr"/>
          <a:lstStyle/>
          <a:p>
            <a:endParaRPr lang="tr-TR"/>
          </a:p>
        </p:txBody>
      </p:sp>
      <p:sp>
        <p:nvSpPr>
          <p:cNvPr id="12317" name="Line 29"/>
          <p:cNvSpPr>
            <a:spLocks noChangeShapeType="1"/>
          </p:cNvSpPr>
          <p:nvPr/>
        </p:nvSpPr>
        <p:spPr bwMode="auto">
          <a:xfrm>
            <a:off x="1076325" y="1135063"/>
            <a:ext cx="850900" cy="0"/>
          </a:xfrm>
          <a:prstGeom prst="line">
            <a:avLst/>
          </a:prstGeom>
          <a:noFill/>
          <a:ln w="12700">
            <a:solidFill>
              <a:schemeClr val="accent2"/>
            </a:solidFill>
            <a:prstDash val="dash"/>
            <a:round/>
            <a:headEnd type="none" w="sm" len="sm"/>
            <a:tailEnd type="none" w="sm" len="sm"/>
          </a:ln>
          <a:effectLst/>
        </p:spPr>
        <p:txBody>
          <a:bodyPr wrap="none" anchor="ctr"/>
          <a:lstStyle/>
          <a:p>
            <a:endParaRPr lang="tr-TR"/>
          </a:p>
        </p:txBody>
      </p:sp>
      <p:sp>
        <p:nvSpPr>
          <p:cNvPr id="12318" name="Line 30"/>
          <p:cNvSpPr>
            <a:spLocks noChangeShapeType="1"/>
          </p:cNvSpPr>
          <p:nvPr/>
        </p:nvSpPr>
        <p:spPr bwMode="auto">
          <a:xfrm flipV="1">
            <a:off x="1960563" y="1168400"/>
            <a:ext cx="0" cy="4760913"/>
          </a:xfrm>
          <a:prstGeom prst="line">
            <a:avLst/>
          </a:prstGeom>
          <a:noFill/>
          <a:ln w="12700">
            <a:solidFill>
              <a:schemeClr val="accent2"/>
            </a:solidFill>
            <a:prstDash val="dash"/>
            <a:round/>
            <a:headEnd type="none" w="sm" len="sm"/>
            <a:tailEnd type="none" w="sm" len="sm"/>
          </a:ln>
          <a:effectLst/>
        </p:spPr>
        <p:txBody>
          <a:bodyPr wrap="none" anchor="ctr"/>
          <a:lstStyle/>
          <a:p>
            <a:endParaRPr lang="tr-TR"/>
          </a:p>
        </p:txBody>
      </p:sp>
      <p:sp>
        <p:nvSpPr>
          <p:cNvPr id="12319" name="Line 31"/>
          <p:cNvSpPr>
            <a:spLocks noChangeShapeType="1"/>
          </p:cNvSpPr>
          <p:nvPr/>
        </p:nvSpPr>
        <p:spPr bwMode="auto">
          <a:xfrm flipV="1">
            <a:off x="7199313" y="5046663"/>
            <a:ext cx="0" cy="917575"/>
          </a:xfrm>
          <a:prstGeom prst="line">
            <a:avLst/>
          </a:prstGeom>
          <a:noFill/>
          <a:ln w="12700">
            <a:solidFill>
              <a:schemeClr val="folHlink"/>
            </a:solidFill>
            <a:prstDash val="dash"/>
            <a:round/>
            <a:headEnd type="none" w="sm" len="sm"/>
            <a:tailEnd type="none" w="sm" len="sm"/>
          </a:ln>
          <a:effectLst/>
        </p:spPr>
        <p:txBody>
          <a:bodyPr wrap="none" anchor="ctr"/>
          <a:lstStyle/>
          <a:p>
            <a:endParaRPr lang="tr-TR"/>
          </a:p>
        </p:txBody>
      </p:sp>
      <p:sp>
        <p:nvSpPr>
          <p:cNvPr id="12320" name="Oval 32"/>
          <p:cNvSpPr>
            <a:spLocks noChangeArrowheads="1"/>
          </p:cNvSpPr>
          <p:nvPr/>
        </p:nvSpPr>
        <p:spPr bwMode="auto">
          <a:xfrm>
            <a:off x="1905000" y="108743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2321" name="Oval 33"/>
          <p:cNvSpPr>
            <a:spLocks noChangeArrowheads="1"/>
          </p:cNvSpPr>
          <p:nvPr/>
        </p:nvSpPr>
        <p:spPr bwMode="auto">
          <a:xfrm>
            <a:off x="2771775" y="2047875"/>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2322" name="Oval 34"/>
          <p:cNvSpPr>
            <a:spLocks noChangeArrowheads="1"/>
          </p:cNvSpPr>
          <p:nvPr/>
        </p:nvSpPr>
        <p:spPr bwMode="auto">
          <a:xfrm>
            <a:off x="4089400" y="3025775"/>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2323" name="Oval 35"/>
          <p:cNvSpPr>
            <a:spLocks noChangeArrowheads="1"/>
          </p:cNvSpPr>
          <p:nvPr/>
        </p:nvSpPr>
        <p:spPr bwMode="auto">
          <a:xfrm>
            <a:off x="5389563" y="3978275"/>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2324" name="Oval 36"/>
          <p:cNvSpPr>
            <a:spLocks noChangeArrowheads="1"/>
          </p:cNvSpPr>
          <p:nvPr/>
        </p:nvSpPr>
        <p:spPr bwMode="auto">
          <a:xfrm>
            <a:off x="7134225" y="4948238"/>
            <a:ext cx="111125" cy="111125"/>
          </a:xfrm>
          <a:prstGeom prst="ellipse">
            <a:avLst/>
          </a:prstGeom>
          <a:noFill/>
          <a:ln w="25400">
            <a:solidFill>
              <a:schemeClr val="bg2"/>
            </a:solidFill>
            <a:round/>
            <a:headEnd/>
            <a:tailEnd/>
          </a:ln>
          <a:effectLst/>
        </p:spPr>
        <p:txBody>
          <a:bodyPr wrap="none" anchor="ctr"/>
          <a:lstStyle/>
          <a:p>
            <a:endParaRPr lang="tr-TR"/>
          </a:p>
        </p:txBody>
      </p:sp>
      <p:sp>
        <p:nvSpPr>
          <p:cNvPr id="12325" name="Rectangle 37"/>
          <p:cNvSpPr>
            <a:spLocks noChangeArrowheads="1"/>
          </p:cNvSpPr>
          <p:nvPr/>
        </p:nvSpPr>
        <p:spPr bwMode="auto">
          <a:xfrm>
            <a:off x="7004050" y="5081588"/>
            <a:ext cx="915988" cy="427037"/>
          </a:xfrm>
          <a:prstGeom prst="rect">
            <a:avLst/>
          </a:prstGeom>
          <a:noFill/>
          <a:ln w="9525">
            <a:noFill/>
            <a:miter lim="800000"/>
            <a:headEnd/>
            <a:tailEnd/>
          </a:ln>
          <a:effectLst/>
        </p:spPr>
        <p:txBody>
          <a:bodyPr wrap="none" lIns="92075" tIns="46038" rIns="92075" bIns="46038">
            <a:spAutoFit/>
          </a:bodyPr>
          <a:lstStyle/>
          <a:p>
            <a:pPr algn="ctr" defTabSz="762000"/>
            <a:r>
              <a:rPr lang="tr-TR" sz="2200" b="1">
                <a:solidFill>
                  <a:schemeClr val="bg1"/>
                </a:solidFill>
              </a:rPr>
              <a:t>Talep</a:t>
            </a:r>
            <a:endParaRPr lang="en-GB" sz="2200" b="1">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51925"/>
                                        </p:tgtEl>
                                        <p:attrNameLst>
                                          <p:attrName>style.visibility</p:attrName>
                                        </p:attrNameLst>
                                      </p:cBhvr>
                                      <p:to>
                                        <p:strVal val="visible"/>
                                      </p:to>
                                    </p:set>
                                    <p:anim calcmode="lin" valueType="num">
                                      <p:cBhvr>
                                        <p:cTn id="7" dur="1000" fill="hold"/>
                                        <p:tgtEl>
                                          <p:spTgt spid="251925"/>
                                        </p:tgtEl>
                                        <p:attrNameLst>
                                          <p:attrName>ppt_w</p:attrName>
                                        </p:attrNameLst>
                                      </p:cBhvr>
                                      <p:tavLst>
                                        <p:tav tm="0">
                                          <p:val>
                                            <p:fltVal val="0"/>
                                          </p:val>
                                        </p:tav>
                                        <p:tav tm="100000">
                                          <p:val>
                                            <p:strVal val="#ppt_w"/>
                                          </p:val>
                                        </p:tav>
                                      </p:tavLst>
                                    </p:anim>
                                    <p:anim calcmode="lin" valueType="num">
                                      <p:cBhvr>
                                        <p:cTn id="8" dur="1000" fill="hold"/>
                                        <p:tgtEl>
                                          <p:spTgt spid="251925"/>
                                        </p:tgtEl>
                                        <p:attrNameLst>
                                          <p:attrName>ppt_h</p:attrName>
                                        </p:attrNameLst>
                                      </p:cBhvr>
                                      <p:tavLst>
                                        <p:tav tm="0">
                                          <p:val>
                                            <p:fltVal val="0"/>
                                          </p:val>
                                        </p:tav>
                                        <p:tav tm="100000">
                                          <p:val>
                                            <p:strVal val="#ppt_h"/>
                                          </p:val>
                                        </p:tav>
                                      </p:tavLst>
                                    </p:anim>
                                    <p:anim calcmode="lin" valueType="num">
                                      <p:cBhvr>
                                        <p:cTn id="9" dur="1000" fill="hold"/>
                                        <p:tgtEl>
                                          <p:spTgt spid="25192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5192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2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Piyasa Talep Eğrisi</a:t>
            </a:r>
          </a:p>
        </p:txBody>
      </p:sp>
      <p:sp>
        <p:nvSpPr>
          <p:cNvPr id="13318" name="AutoShape 6" descr="Market Demand Curve Schedule, Equation &amp; Examples | How to Find Market  Demand - Video &amp; Lesson Transcript | Study.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3319" name="Picture 7" descr="C:\Users\Windows 7\Desktop\market_demand_graph.png"/>
          <p:cNvPicPr>
            <a:picLocks noChangeAspect="1" noChangeArrowheads="1"/>
          </p:cNvPicPr>
          <p:nvPr/>
        </p:nvPicPr>
        <p:blipFill>
          <a:blip r:embed="rId2"/>
          <a:srcRect/>
          <a:stretch>
            <a:fillRect/>
          </a:stretch>
        </p:blipFill>
        <p:spPr bwMode="auto">
          <a:xfrm>
            <a:off x="1500166" y="1214422"/>
            <a:ext cx="6500858" cy="5173599"/>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Talep Yasası </a:t>
            </a:r>
          </a:p>
        </p:txBody>
      </p:sp>
      <p:sp>
        <p:nvSpPr>
          <p:cNvPr id="14339" name="İçerik Yer Tutucusu 4"/>
          <p:cNvSpPr>
            <a:spLocks noGrp="1"/>
          </p:cNvSpPr>
          <p:nvPr>
            <p:ph idx="1"/>
          </p:nvPr>
        </p:nvSpPr>
        <p:spPr>
          <a:xfrm>
            <a:off x="457200" y="1600201"/>
            <a:ext cx="8229600" cy="1828800"/>
          </a:xfrm>
        </p:spPr>
        <p:txBody>
          <a:bodyPr/>
          <a:lstStyle/>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Talep yasası, diğer faktörlerin sabit olduğu durumda (</a:t>
            </a:r>
            <a:r>
              <a:rPr lang="tr-TR" sz="1800" dirty="0" err="1">
                <a:solidFill>
                  <a:schemeClr val="tx1"/>
                </a:solidFill>
                <a:latin typeface="Tahoma" panose="020B0604030504040204" pitchFamily="34" charset="0"/>
                <a:ea typeface="Tahoma" panose="020B0604030504040204" pitchFamily="34" charset="0"/>
                <a:cs typeface="Tahoma" panose="020B0604030504040204" pitchFamily="34" charset="0"/>
              </a:rPr>
              <a:t>ceteris</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1800" dirty="0" err="1">
                <a:solidFill>
                  <a:schemeClr val="tx1"/>
                </a:solidFill>
                <a:latin typeface="Tahoma" panose="020B0604030504040204" pitchFamily="34" charset="0"/>
                <a:ea typeface="Tahoma" panose="020B0604030504040204" pitchFamily="34" charset="0"/>
                <a:cs typeface="Tahoma" panose="020B0604030504040204" pitchFamily="34" charset="0"/>
              </a:rPr>
              <a:t>paribus</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herhangi bir mal ve hizmetin fiyat ve talep miktarının birbiriyle ters orantılı olduğunu belirtir. Bir ürünün fiyatı arttığında, aynı ürüne olan talep düşecektir.</a:t>
            </a:r>
            <a:endParaRPr lang="tr-TR" sz="1800" dirty="0">
              <a:latin typeface="Tahoma" panose="020B0604030504040204" pitchFamily="34" charset="0"/>
              <a:ea typeface="Tahoma" panose="020B0604030504040204" pitchFamily="34" charset="0"/>
              <a:cs typeface="Tahoma" panose="020B0604030504040204" pitchFamily="34" charset="0"/>
            </a:endParaRPr>
          </a:p>
        </p:txBody>
      </p:sp>
      <p:sp>
        <p:nvSpPr>
          <p:cNvPr id="14341" name="AutoShape 5" descr="Law of Demand - Definition, Explanation - Economics Hel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4343" name="Picture 7" descr="Law of Demand | What is the Law of Demand? - Fincash"/>
          <p:cNvPicPr>
            <a:picLocks noChangeAspect="1" noChangeArrowheads="1"/>
          </p:cNvPicPr>
          <p:nvPr/>
        </p:nvPicPr>
        <p:blipFill>
          <a:blip r:embed="rId2"/>
          <a:srcRect/>
          <a:stretch>
            <a:fillRect/>
          </a:stretch>
        </p:blipFill>
        <p:spPr bwMode="auto">
          <a:xfrm>
            <a:off x="2786050" y="3436628"/>
            <a:ext cx="3786214" cy="3187573"/>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Talebi Etkileyen Faktörler</a:t>
            </a:r>
          </a:p>
        </p:txBody>
      </p:sp>
      <p:sp>
        <p:nvSpPr>
          <p:cNvPr id="5" name="İçerik Yer Tutucusu 4"/>
          <p:cNvSpPr>
            <a:spLocks noGrp="1"/>
          </p:cNvSpPr>
          <p:nvPr>
            <p:ph idx="1"/>
          </p:nvPr>
        </p:nvSpPr>
        <p:spPr/>
        <p:txBody>
          <a:bodyPr/>
          <a:lstStyle/>
          <a:p>
            <a:pPr marL="0" indent="0" eaLnBrk="1" hangingPunct="1">
              <a:buFont typeface="Arial" charset="0"/>
              <a:buNone/>
            </a:pPr>
            <a:r>
              <a:rPr lang="tr-TR" sz="1800" dirty="0">
                <a:solidFill>
                  <a:srgbClr val="FF0000"/>
                </a:solidFill>
                <a:latin typeface="Tahoma" panose="020B0604030504040204" pitchFamily="34" charset="0"/>
                <a:ea typeface="Tahoma" panose="020B0604030504040204" pitchFamily="34" charset="0"/>
                <a:cs typeface="Tahoma" panose="020B0604030504040204" pitchFamily="34" charset="0"/>
              </a:rPr>
              <a:t>1-Tüketici geliri, </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farklı mallar için talep eğrisini farklı yönlerde kaydırır.</a:t>
            </a:r>
          </a:p>
          <a:p>
            <a:pPr marL="0" indent="0"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a. Normal mallar için, gelir arttığında talep artar ve talep eğrisi SAĞA kayar. –vice versa- Donut buna bir örnektir.</a:t>
            </a:r>
          </a:p>
          <a:p>
            <a:pPr marL="0" indent="0"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b. Düşük mallar için, gelir arttığında talep azalır ve talep eğrisi SOLA kayar. –vice versa- Buna örnek ekmektir.</a:t>
            </a:r>
          </a:p>
          <a:p>
            <a:pPr marL="0" indent="0" eaLnBrk="1" hangingPunct="1"/>
            <a:endParaRPr lang="tr-TR" dirty="0">
              <a:solidFill>
                <a:schemeClr val="tx1"/>
              </a:solidFill>
            </a:endParaRPr>
          </a:p>
        </p:txBody>
      </p:sp>
      <p:pic>
        <p:nvPicPr>
          <p:cNvPr id="3" name="Resim 2">
            <a:extLst>
              <a:ext uri="{FF2B5EF4-FFF2-40B4-BE49-F238E27FC236}">
                <a16:creationId xmlns:a16="http://schemas.microsoft.com/office/drawing/2014/main" id="{CB331F2D-E31F-83E2-E922-640E820F0D96}"/>
              </a:ext>
            </a:extLst>
          </p:cNvPr>
          <p:cNvPicPr>
            <a:picLocks noChangeAspect="1"/>
          </p:cNvPicPr>
          <p:nvPr/>
        </p:nvPicPr>
        <p:blipFill>
          <a:blip r:embed="rId2"/>
          <a:stretch>
            <a:fillRect/>
          </a:stretch>
        </p:blipFill>
        <p:spPr>
          <a:xfrm>
            <a:off x="2627784" y="3347935"/>
            <a:ext cx="3641775" cy="351006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Talebi Etkileyen Faktörler</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5" name="İçerik Yer Tutucusu 4"/>
          <p:cNvSpPr>
            <a:spLocks noGrp="1"/>
          </p:cNvSpPr>
          <p:nvPr>
            <p:ph idx="1"/>
          </p:nvPr>
        </p:nvSpPr>
        <p:spPr/>
        <p:txBody>
          <a:bodyPr/>
          <a:lstStyle/>
          <a:p>
            <a:pPr marL="0" indent="0"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Bir malın talebi, bütün mal fiyatları ve tüketicinin zevkleri sabitken, tüketicinin gelirine bağlı olarak değişme gösterebilir. Burada üç ihtimal vardır.</a:t>
            </a:r>
          </a:p>
          <a:p>
            <a:pPr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1-  Gelir artışı talebi artırır</a:t>
            </a:r>
          </a:p>
          <a:p>
            <a:pPr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2-  Gelir artışı talebi önce artırır, sonra etkilemez;</a:t>
            </a:r>
          </a:p>
          <a:p>
            <a:pPr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3-  Gelir artışı talebi önce artırır; belirli bir noktadan sonra azaltır.</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165853"/>
            <a:ext cx="2808312" cy="2573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Talebi Etkileyen Faktörler</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5" name="İçerik Yer Tutucusu 4"/>
          <p:cNvSpPr>
            <a:spLocks noGrp="1"/>
          </p:cNvSpPr>
          <p:nvPr>
            <p:ph idx="1"/>
          </p:nvPr>
        </p:nvSpPr>
        <p:spPr/>
        <p:txBody>
          <a:bodyPr/>
          <a:lstStyle/>
          <a:p>
            <a:pPr marL="0" indent="0"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Tüketicinin geliri artınca bazı malların talebi artar ama gelir artışı devam edince talep azalır. Bunlara </a:t>
            </a:r>
            <a:r>
              <a:rPr lang="tr-TR" sz="1800" dirty="0" err="1">
                <a:solidFill>
                  <a:schemeClr val="tx1"/>
                </a:solidFill>
                <a:latin typeface="Tahoma" panose="020B0604030504040204" pitchFamily="34" charset="0"/>
                <a:ea typeface="Tahoma" panose="020B0604030504040204" pitchFamily="34" charset="0"/>
                <a:cs typeface="Tahoma" panose="020B0604030504040204" pitchFamily="34" charset="0"/>
              </a:rPr>
              <a:t>inferior</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mallar veya fakir mallar denir.</a:t>
            </a:r>
          </a:p>
          <a:p>
            <a:pPr marL="0" indent="0"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Engel eğrisi, gelir ile tüketilen bir malın miktarı arasındaki ilişkinin grafiksel bir gösterimidir. Belirli bir ürüne yönelik talebin gelir esnekliği hakkında değerli bilgiler sunar. Farklı gelir seviyelerini x eksenine ve tüketilen malın karşılık gelen miktarını y eksenine yerleştirerek, her ürün için benzersiz bir Engel eğrisi oluşturulabilir.</a:t>
            </a:r>
          </a:p>
          <a:p>
            <a:pPr eaLnBrk="1" hangingPunct="1"/>
            <a:endParaRPr lang="tr-TR" dirty="0">
              <a:solidFill>
                <a:schemeClr val="tx1"/>
              </a:solidFill>
              <a:latin typeface="Calibri" pitchFamily="34" charset="0"/>
              <a:cs typeface="Calibri" pitchFamily="34" charset="0"/>
            </a:endParaRPr>
          </a:p>
          <a:p>
            <a:pPr eaLnBrk="1" hangingPunct="1">
              <a:buFont typeface="Arial" charset="0"/>
              <a:buNone/>
            </a:pPr>
            <a:endParaRPr lang="tr-TR" dirty="0">
              <a:solidFill>
                <a:schemeClr val="tx1"/>
              </a:solidFill>
              <a:latin typeface="Calibri" pitchFamily="34" charset="0"/>
              <a:cs typeface="Calibri" pitchFamily="34" charset="0"/>
            </a:endParaRPr>
          </a:p>
        </p:txBody>
      </p:sp>
      <p:pic>
        <p:nvPicPr>
          <p:cNvPr id="2" name="Resim 1">
            <a:extLst>
              <a:ext uri="{FF2B5EF4-FFF2-40B4-BE49-F238E27FC236}">
                <a16:creationId xmlns:a16="http://schemas.microsoft.com/office/drawing/2014/main" id="{BEA0E800-99BB-536A-C3ED-615623F484C9}"/>
              </a:ext>
            </a:extLst>
          </p:cNvPr>
          <p:cNvPicPr>
            <a:picLocks noChangeAspect="1"/>
          </p:cNvPicPr>
          <p:nvPr/>
        </p:nvPicPr>
        <p:blipFill>
          <a:blip r:embed="rId2"/>
          <a:stretch>
            <a:fillRect/>
          </a:stretch>
        </p:blipFill>
        <p:spPr>
          <a:xfrm>
            <a:off x="2843808" y="3962740"/>
            <a:ext cx="3096344" cy="2638085"/>
          </a:xfrm>
          <a:prstGeom prst="rect">
            <a:avLst/>
          </a:prstGeom>
        </p:spPr>
      </p:pic>
    </p:spTree>
    <p:extLst>
      <p:ext uri="{BB962C8B-B14F-4D97-AF65-F5344CB8AC3E}">
        <p14:creationId xmlns:p14="http://schemas.microsoft.com/office/powerpoint/2010/main" val="43339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Talebi Etkileyen Faktörler</a:t>
            </a:r>
            <a:endParaRPr lang="tr-TR" sz="3200" dirty="0">
              <a:solidFill>
                <a:srgbClr val="1C1C1C"/>
              </a:solidFill>
            </a:endParaRPr>
          </a:p>
        </p:txBody>
      </p:sp>
      <p:sp>
        <p:nvSpPr>
          <p:cNvPr id="5" name="İçerik Yer Tutucusu 4"/>
          <p:cNvSpPr>
            <a:spLocks noGrp="1"/>
          </p:cNvSpPr>
          <p:nvPr>
            <p:ph idx="1"/>
          </p:nvPr>
        </p:nvSpPr>
        <p:spPr/>
        <p:txBody>
          <a:bodyPr/>
          <a:lstStyle/>
          <a:p>
            <a:pPr marL="0" indent="0" eaLnBrk="1" hangingPunct="1">
              <a:buFont typeface="Arial" charset="0"/>
              <a:buNone/>
            </a:pPr>
            <a:r>
              <a:rPr lang="tr-TR" sz="1800" dirty="0">
                <a:solidFill>
                  <a:srgbClr val="FF0000"/>
                </a:solidFill>
                <a:latin typeface="Tahoma" panose="020B0604030504040204" pitchFamily="34" charset="0"/>
                <a:ea typeface="Tahoma" panose="020B0604030504040204" pitchFamily="34" charset="0"/>
                <a:cs typeface="Tahoma" panose="020B0604030504040204" pitchFamily="34" charset="0"/>
              </a:rPr>
              <a:t>2-İlişkili malların fiyatları,</a:t>
            </a:r>
          </a:p>
          <a:p>
            <a:pPr marL="0" indent="0" eaLnBrk="1" hangingPunct="1">
              <a:buFont typeface="Arial" charset="0"/>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a. Tamamlayıcı malların fiyatları arttığında talep azalır ve talep eğrisi SOLA kayar. Çünkü tamamlayıcı mal asıl malı kullanmak için gereklidir. Dolayısıyla asıl malın kullanım maliyeti artar ve talep edilen miktar düşer.-vice versa- Buna örnek, PC’ler ile kullanılan monitörlerin fiyatları arttığında PC’lere olan talebin azalması gösterilebilir.</a:t>
            </a:r>
          </a:p>
          <a:p>
            <a:pPr marL="0" indent="0" eaLnBrk="1" hangingPunct="1">
              <a:buFont typeface="Arial" charset="0"/>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b. İkame malların fiyatları arttığında söz konusu mala olan talep artar ve talep eğrisi SAĞA kayar. –vice versa- Apple markalı cep telefonlarındaki fiyatların artması ile Xiaomi markalı cep telefonlarına olan talebin artması buna bir örnektir.</a:t>
            </a:r>
          </a:p>
          <a:p>
            <a:pPr marL="0" indent="0" eaLnBrk="1" hangingPunct="1"/>
            <a:endParaRPr lang="tr-TR" dirty="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Talebi Etkileyen Faktörler</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5" name="İçerik Yer Tutucusu 4"/>
          <p:cNvSpPr>
            <a:spLocks noGrp="1"/>
          </p:cNvSpPr>
          <p:nvPr>
            <p:ph idx="1"/>
          </p:nvPr>
        </p:nvSpPr>
        <p:spPr>
          <a:xfrm>
            <a:off x="457200" y="1600201"/>
            <a:ext cx="8229600" cy="2043114"/>
          </a:xfrm>
        </p:spPr>
        <p:txBody>
          <a:bodyPr/>
          <a:lstStyle/>
          <a:p>
            <a:pPr marL="0" indent="0" algn="just"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3- </a:t>
            </a:r>
            <a:r>
              <a:rPr lang="tr-TR" sz="1800" dirty="0">
                <a:solidFill>
                  <a:srgbClr val="FF0000"/>
                </a:solidFill>
                <a:latin typeface="Tahoma" panose="020B0604030504040204" pitchFamily="34" charset="0"/>
                <a:ea typeface="Tahoma" panose="020B0604030504040204" pitchFamily="34" charset="0"/>
                <a:cs typeface="Tahoma" panose="020B0604030504040204" pitchFamily="34" charset="0"/>
              </a:rPr>
              <a:t>Zevk ve tercihlerdeki </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değişmeler, duruma göre talep eğrisini sağa ya da sola kaydırabilir.  Örneğin, moda. Moda  hangi yönde hareket ederse tercihler o yönde değişir. Moda olduğunu düşündüğünüz giysileri daha çok ve daha pahalıya satın alırsınız. Eğriyi de sağa kaydırmış olursunuz. –vice </a:t>
            </a:r>
            <a:r>
              <a:rPr lang="tr-TR" sz="1800" dirty="0" err="1">
                <a:solidFill>
                  <a:schemeClr val="tx1"/>
                </a:solidFill>
                <a:latin typeface="Tahoma" panose="020B0604030504040204" pitchFamily="34" charset="0"/>
                <a:ea typeface="Tahoma" panose="020B0604030504040204" pitchFamily="34" charset="0"/>
                <a:cs typeface="Tahoma" panose="020B0604030504040204" pitchFamily="34" charset="0"/>
              </a:rPr>
              <a:t>versa</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0" indent="0" eaLnBrk="1" hangingPunct="1"/>
            <a:endParaRPr lang="tr-TR" dirty="0">
              <a:solidFill>
                <a:schemeClr val="tx1"/>
              </a:solidFill>
            </a:endParaRPr>
          </a:p>
        </p:txBody>
      </p:sp>
      <p:pic>
        <p:nvPicPr>
          <p:cNvPr id="2" name="Resim 1">
            <a:extLst>
              <a:ext uri="{FF2B5EF4-FFF2-40B4-BE49-F238E27FC236}">
                <a16:creationId xmlns:a16="http://schemas.microsoft.com/office/drawing/2014/main" id="{ABC655E7-580C-D01D-C303-E972839741AC}"/>
              </a:ext>
            </a:extLst>
          </p:cNvPr>
          <p:cNvPicPr>
            <a:picLocks noChangeAspect="1"/>
          </p:cNvPicPr>
          <p:nvPr/>
        </p:nvPicPr>
        <p:blipFill>
          <a:blip r:embed="rId2"/>
          <a:stretch>
            <a:fillRect/>
          </a:stretch>
        </p:blipFill>
        <p:spPr>
          <a:xfrm>
            <a:off x="1259632" y="3068960"/>
            <a:ext cx="2678904" cy="3214685"/>
          </a:xfrm>
          <a:prstGeom prst="rect">
            <a:avLst/>
          </a:prstGeom>
        </p:spPr>
      </p:pic>
      <p:pic>
        <p:nvPicPr>
          <p:cNvPr id="3" name="Resim 2">
            <a:extLst>
              <a:ext uri="{FF2B5EF4-FFF2-40B4-BE49-F238E27FC236}">
                <a16:creationId xmlns:a16="http://schemas.microsoft.com/office/drawing/2014/main" id="{A9534F87-EC5E-6E1F-701B-E5CE2FDAAEB5}"/>
              </a:ext>
            </a:extLst>
          </p:cNvPr>
          <p:cNvPicPr>
            <a:picLocks noChangeAspect="1"/>
          </p:cNvPicPr>
          <p:nvPr/>
        </p:nvPicPr>
        <p:blipFill>
          <a:blip r:embed="rId3"/>
          <a:stretch>
            <a:fillRect/>
          </a:stretch>
        </p:blipFill>
        <p:spPr>
          <a:xfrm>
            <a:off x="4355976" y="3068959"/>
            <a:ext cx="2678904" cy="321468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Talebi Etkileyen Faktörler</a:t>
            </a:r>
            <a:endParaRPr lang="tr-TR" sz="3200" dirty="0">
              <a:solidFill>
                <a:srgbClr val="1C1C1C"/>
              </a:solidFill>
            </a:endParaRPr>
          </a:p>
        </p:txBody>
      </p:sp>
      <p:sp>
        <p:nvSpPr>
          <p:cNvPr id="5" name="İçerik Yer Tutucusu 4"/>
          <p:cNvSpPr>
            <a:spLocks noGrp="1"/>
          </p:cNvSpPr>
          <p:nvPr>
            <p:ph idx="1"/>
          </p:nvPr>
        </p:nvSpPr>
        <p:spPr/>
        <p:txBody>
          <a:bodyPr/>
          <a:lstStyle/>
          <a:p>
            <a:pPr marL="0" indent="0" algn="just"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4- </a:t>
            </a:r>
            <a:r>
              <a:rPr lang="tr-TR" sz="1800" dirty="0">
                <a:solidFill>
                  <a:srgbClr val="FF0000"/>
                </a:solidFill>
                <a:latin typeface="Tahoma" panose="020B0604030504040204" pitchFamily="34" charset="0"/>
                <a:ea typeface="Tahoma" panose="020B0604030504040204" pitchFamily="34" charset="0"/>
                <a:cs typeface="Tahoma" panose="020B0604030504040204" pitchFamily="34" charset="0"/>
              </a:rPr>
              <a:t>Tüketici beklentileri, </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talep eğrisini duruma göre her iki yönde de kaydırır. Örneğin, ben  doların gelecekte TL’ye göre yükseleceğini düşündüğümde ihtiyaç duyacağımı düşündüğüm bilgisayar parçalarını alırım. Benim gibi kişilerin toplamı aynı durumda eğriyi sağa kaydırır. –vice </a:t>
            </a:r>
            <a:r>
              <a:rPr lang="tr-TR" sz="1800" dirty="0" err="1">
                <a:solidFill>
                  <a:schemeClr val="tx1"/>
                </a:solidFill>
                <a:latin typeface="Tahoma" panose="020B0604030504040204" pitchFamily="34" charset="0"/>
                <a:ea typeface="Tahoma" panose="020B0604030504040204" pitchFamily="34" charset="0"/>
                <a:cs typeface="Tahoma" panose="020B0604030504040204" pitchFamily="34" charset="0"/>
              </a:rPr>
              <a:t>versa</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0" indent="0" algn="just" eaLnBrk="1" hangingPunct="1">
              <a:buFont typeface="Arial" charset="0"/>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5- </a:t>
            </a:r>
            <a:r>
              <a:rPr lang="tr-TR" sz="1800" dirty="0">
                <a:solidFill>
                  <a:srgbClr val="FF0000"/>
                </a:solidFill>
                <a:latin typeface="Tahoma" panose="020B0604030504040204" pitchFamily="34" charset="0"/>
                <a:ea typeface="Tahoma" panose="020B0604030504040204" pitchFamily="34" charset="0"/>
                <a:cs typeface="Tahoma" panose="020B0604030504040204" pitchFamily="34" charset="0"/>
              </a:rPr>
              <a:t>Tüketici sayısının </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artması eğriyi sağa kaydırır. –vice </a:t>
            </a:r>
            <a:r>
              <a:rPr lang="tr-TR" sz="1800" dirty="0" err="1">
                <a:solidFill>
                  <a:schemeClr val="tx1"/>
                </a:solidFill>
                <a:latin typeface="Tahoma" panose="020B0604030504040204" pitchFamily="34" charset="0"/>
                <a:ea typeface="Tahoma" panose="020B0604030504040204" pitchFamily="34" charset="0"/>
                <a:cs typeface="Tahoma" panose="020B0604030504040204" pitchFamily="34" charset="0"/>
              </a:rPr>
              <a:t>versa</a:t>
            </a: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marL="0" indent="0" eaLnBrk="1" hangingPunct="1"/>
            <a:endParaRPr lang="tr-TR"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Veblen Malları</a:t>
            </a:r>
            <a:endParaRPr lang="tr-TR" sz="2400" b="1"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459" name="İçerik Yer Tutucusu 4"/>
          <p:cNvSpPr>
            <a:spLocks noGrp="1"/>
          </p:cNvSpPr>
          <p:nvPr>
            <p:ph idx="1"/>
          </p:nvPr>
        </p:nvSpPr>
        <p:spPr>
          <a:xfrm>
            <a:off x="-3290" y="1285860"/>
            <a:ext cx="8590048" cy="2428892"/>
          </a:xfrm>
        </p:spPr>
        <p:txBody>
          <a:bodyPr/>
          <a:lstStyle/>
          <a:p>
            <a:pPr indent="0" algn="just" eaLnBrk="1" hangingPunct="1">
              <a:spcBef>
                <a:spcPts val="1400"/>
              </a:spcBef>
              <a:spcAft>
                <a:spcPts val="0"/>
              </a:spcAft>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 Temel ilke, fiyat arttıkça insanların daha fazla satın almasıdır. Bunun nedeni, insanlar daha pahalıysa daha kaliteli olması gerektiğini düşünmeleridir. Bu, bazı tasarımcı kıyafetleri vb. için mümkündür. Bir Veblen malında talep eğrisi, talebin Giffen malları gibi yukarı doğru eğimli olması yerine sağa kayar.</a:t>
            </a:r>
            <a:endParaRPr lang="en-US"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just" eaLnBrk="1" hangingPunct="1">
              <a:buNone/>
            </a:pPr>
            <a:endParaRPr lang="tr-TR" dirty="0">
              <a:solidFill>
                <a:schemeClr val="tx1"/>
              </a:solidFill>
              <a:latin typeface="Calibri" pitchFamily="34" charset="0"/>
              <a:cs typeface="Calibri" pitchFamily="34" charset="0"/>
            </a:endParaRPr>
          </a:p>
          <a:p>
            <a:pPr algn="just" eaLnBrk="1" hangingPunct="1">
              <a:buNone/>
            </a:pPr>
            <a:endParaRPr lang="tr-TR" dirty="0"/>
          </a:p>
        </p:txBody>
      </p:sp>
      <p:pic>
        <p:nvPicPr>
          <p:cNvPr id="19468" name="Picture 12" descr="veblen good"/>
          <p:cNvPicPr>
            <a:picLocks noChangeAspect="1" noChangeArrowheads="1"/>
          </p:cNvPicPr>
          <p:nvPr/>
        </p:nvPicPr>
        <p:blipFill>
          <a:blip r:embed="rId2"/>
          <a:srcRect/>
          <a:stretch>
            <a:fillRect/>
          </a:stretch>
        </p:blipFill>
        <p:spPr bwMode="auto">
          <a:xfrm>
            <a:off x="4696483" y="3390464"/>
            <a:ext cx="3591076" cy="3143248"/>
          </a:xfrm>
          <a:prstGeom prst="rect">
            <a:avLst/>
          </a:prstGeom>
          <a:noFill/>
        </p:spPr>
      </p:pic>
      <p:pic>
        <p:nvPicPr>
          <p:cNvPr id="4" name="Picture 3" descr="A green boot with rhinestones&#10;&#10;Description automatically generated">
            <a:extLst>
              <a:ext uri="{FF2B5EF4-FFF2-40B4-BE49-F238E27FC236}">
                <a16:creationId xmlns:a16="http://schemas.microsoft.com/office/drawing/2014/main" id="{47ED71DE-B59D-1111-6416-41A06385A053}"/>
              </a:ext>
            </a:extLst>
          </p:cNvPr>
          <p:cNvPicPr>
            <a:picLocks noChangeAspect="1"/>
          </p:cNvPicPr>
          <p:nvPr/>
        </p:nvPicPr>
        <p:blipFill>
          <a:blip r:embed="rId3"/>
          <a:stretch>
            <a:fillRect/>
          </a:stretch>
        </p:blipFill>
        <p:spPr>
          <a:xfrm>
            <a:off x="3794" y="3712604"/>
            <a:ext cx="1642886" cy="2193068"/>
          </a:xfrm>
          <a:prstGeom prst="rect">
            <a:avLst/>
          </a:prstGeom>
        </p:spPr>
      </p:pic>
      <p:sp>
        <p:nvSpPr>
          <p:cNvPr id="5" name="TextBox 4">
            <a:extLst>
              <a:ext uri="{FF2B5EF4-FFF2-40B4-BE49-F238E27FC236}">
                <a16:creationId xmlns:a16="http://schemas.microsoft.com/office/drawing/2014/main" id="{959C30ED-0C19-AE29-3558-D15EC5872ECE}"/>
              </a:ext>
            </a:extLst>
          </p:cNvPr>
          <p:cNvSpPr txBox="1"/>
          <p:nvPr/>
        </p:nvSpPr>
        <p:spPr>
          <a:xfrm>
            <a:off x="455303" y="5985335"/>
            <a:ext cx="165995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Arial"/>
                <a:cs typeface="Arial"/>
              </a:rPr>
              <a:t>Philippe Plein                        </a:t>
            </a:r>
            <a:endParaRPr lang="en-US" sz="1000" dirty="0"/>
          </a:p>
        </p:txBody>
      </p:sp>
      <p:pic>
        <p:nvPicPr>
          <p:cNvPr id="6" name="Picture 5" descr="A person wearing a necklace&#10;&#10;Description automatically generated">
            <a:extLst>
              <a:ext uri="{FF2B5EF4-FFF2-40B4-BE49-F238E27FC236}">
                <a16:creationId xmlns:a16="http://schemas.microsoft.com/office/drawing/2014/main" id="{430F12C4-A257-6FEF-9420-D9DF0BDE05D4}"/>
              </a:ext>
            </a:extLst>
          </p:cNvPr>
          <p:cNvPicPr>
            <a:picLocks noChangeAspect="1"/>
          </p:cNvPicPr>
          <p:nvPr/>
        </p:nvPicPr>
        <p:blipFill>
          <a:blip r:embed="rId4"/>
          <a:stretch>
            <a:fillRect/>
          </a:stretch>
        </p:blipFill>
        <p:spPr>
          <a:xfrm>
            <a:off x="1312790" y="3761975"/>
            <a:ext cx="1595456" cy="2113296"/>
          </a:xfrm>
          <a:prstGeom prst="rect">
            <a:avLst/>
          </a:prstGeom>
        </p:spPr>
      </p:pic>
      <p:sp>
        <p:nvSpPr>
          <p:cNvPr id="7" name="TextBox 6">
            <a:extLst>
              <a:ext uri="{FF2B5EF4-FFF2-40B4-BE49-F238E27FC236}">
                <a16:creationId xmlns:a16="http://schemas.microsoft.com/office/drawing/2014/main" id="{B724ED50-400A-63D9-97B7-AAC8F54546FC}"/>
              </a:ext>
            </a:extLst>
          </p:cNvPr>
          <p:cNvSpPr txBox="1"/>
          <p:nvPr/>
        </p:nvSpPr>
        <p:spPr>
          <a:xfrm>
            <a:off x="3443228" y="5909451"/>
            <a:ext cx="1659958"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Arial"/>
                <a:cs typeface="Arial"/>
              </a:rPr>
              <a:t>Supreme x LV</a:t>
            </a:r>
            <a:endParaRPr lang="en-US" dirty="0"/>
          </a:p>
        </p:txBody>
      </p:sp>
      <p:sp>
        <p:nvSpPr>
          <p:cNvPr id="8" name="TextBox 7">
            <a:extLst>
              <a:ext uri="{FF2B5EF4-FFF2-40B4-BE49-F238E27FC236}">
                <a16:creationId xmlns:a16="http://schemas.microsoft.com/office/drawing/2014/main" id="{D6E8700C-7047-3D46-45B2-1267FA21470D}"/>
              </a:ext>
            </a:extLst>
          </p:cNvPr>
          <p:cNvSpPr txBox="1"/>
          <p:nvPr/>
        </p:nvSpPr>
        <p:spPr>
          <a:xfrm>
            <a:off x="1878124" y="5985335"/>
            <a:ext cx="1659958"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Arial"/>
                <a:cs typeface="Arial"/>
              </a:rPr>
              <a:t>Jil Sander</a:t>
            </a:r>
            <a:endParaRPr lang="en-US" sz="1000" dirty="0"/>
          </a:p>
        </p:txBody>
      </p:sp>
      <p:pic>
        <p:nvPicPr>
          <p:cNvPr id="10" name="Picture 9" descr="A red bag with white text&#10;&#10;Description automatically generated">
            <a:extLst>
              <a:ext uri="{FF2B5EF4-FFF2-40B4-BE49-F238E27FC236}">
                <a16:creationId xmlns:a16="http://schemas.microsoft.com/office/drawing/2014/main" id="{AEFD0879-9FEC-5DBF-8F81-F154ED7997E8}"/>
              </a:ext>
            </a:extLst>
          </p:cNvPr>
          <p:cNvPicPr>
            <a:picLocks noChangeAspect="1"/>
          </p:cNvPicPr>
          <p:nvPr/>
        </p:nvPicPr>
        <p:blipFill>
          <a:blip r:embed="rId5"/>
          <a:stretch>
            <a:fillRect/>
          </a:stretch>
        </p:blipFill>
        <p:spPr>
          <a:xfrm>
            <a:off x="3058118" y="3761974"/>
            <a:ext cx="1595458" cy="216072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Veblen Malları</a:t>
            </a:r>
            <a:endParaRPr lang="tr-TR" sz="2400" b="1" dirty="0">
              <a:solidFill>
                <a:srgbClr val="1C1C1C"/>
              </a:solidFill>
              <a:effectLst/>
              <a:latin typeface="Calibri" pitchFamily="34" charset="0"/>
              <a:cs typeface="Calibri" pitchFamily="34" charset="0"/>
            </a:endParaRPr>
          </a:p>
        </p:txBody>
      </p:sp>
      <p:sp>
        <p:nvSpPr>
          <p:cNvPr id="19459" name="İçerik Yer Tutucusu 4"/>
          <p:cNvSpPr>
            <a:spLocks noGrp="1"/>
          </p:cNvSpPr>
          <p:nvPr>
            <p:ph idx="1"/>
          </p:nvPr>
        </p:nvSpPr>
        <p:spPr>
          <a:xfrm>
            <a:off x="357158" y="1285860"/>
            <a:ext cx="8229600" cy="2428892"/>
          </a:xfrm>
        </p:spPr>
        <p:txBody>
          <a:bodyPr/>
          <a:lstStyle/>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Veblen malları, zor bulunan ve tanımlanması oldukça zor olan Giffen mallarının aksine oldukça yaygındır. Tasarım mücevherler, pahalı saatler, yatlar ve lüks arabalar gibi "seçkin" olarak pazarlanan veya pahalı olduğu izlenimi veren çok pahalı ürünler Veblen malları olarak sınıflandırılabilir.</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Veblen malları genellikle varlıklı bireyleri hedef alır, lüks ile eş anlamlı olan çok güçlü bir marka kimliğine sahiptir ve sıradan mağazalardan ziyade lüks butiklerde satılma olasılığı çok daha yüksektir. Tüm niyet ve amaçlar için, bir Veblen malı, nüfusun çoğunluğunun satın almayacağı veya alamayacağı lüks bir üründür.</a:t>
            </a:r>
          </a:p>
          <a:p>
            <a:pPr algn="just" eaLnBrk="1" hangingPunct="1">
              <a:buNone/>
            </a:pPr>
            <a:endParaRPr lang="tr-TR" dirty="0"/>
          </a:p>
        </p:txBody>
      </p:sp>
      <p:pic>
        <p:nvPicPr>
          <p:cNvPr id="2" name="Resim 1">
            <a:extLst>
              <a:ext uri="{FF2B5EF4-FFF2-40B4-BE49-F238E27FC236}">
                <a16:creationId xmlns:a16="http://schemas.microsoft.com/office/drawing/2014/main" id="{9C052EE1-2944-8E29-B7EC-8E12ED7B34B9}"/>
              </a:ext>
            </a:extLst>
          </p:cNvPr>
          <p:cNvPicPr>
            <a:picLocks noChangeAspect="1"/>
          </p:cNvPicPr>
          <p:nvPr/>
        </p:nvPicPr>
        <p:blipFill>
          <a:blip r:embed="rId2"/>
          <a:stretch>
            <a:fillRect/>
          </a:stretch>
        </p:blipFill>
        <p:spPr>
          <a:xfrm>
            <a:off x="2065982" y="4293096"/>
            <a:ext cx="5012035" cy="2145151"/>
          </a:xfrm>
          <a:prstGeom prst="rect">
            <a:avLst/>
          </a:prstGeom>
        </p:spPr>
      </p:pic>
    </p:spTree>
    <p:extLst>
      <p:ext uri="{BB962C8B-B14F-4D97-AF65-F5344CB8AC3E}">
        <p14:creationId xmlns:p14="http://schemas.microsoft.com/office/powerpoint/2010/main" val="2508426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Giffen Malları</a:t>
            </a:r>
            <a:endParaRPr lang="tr-TR" b="1"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459" name="İçerik Yer Tutucusu 4"/>
          <p:cNvSpPr>
            <a:spLocks noGrp="1"/>
          </p:cNvSpPr>
          <p:nvPr>
            <p:ph idx="1"/>
          </p:nvPr>
        </p:nvSpPr>
        <p:spPr>
          <a:xfrm>
            <a:off x="357158" y="1285860"/>
            <a:ext cx="8229600" cy="2071702"/>
          </a:xfrm>
        </p:spPr>
        <p:txBody>
          <a:bodyPr/>
          <a:lstStyle/>
          <a:p>
            <a:pPr indent="0" algn="just" eaLnBrk="1" hangingPunct="1">
              <a:spcBef>
                <a:spcPts val="1400"/>
              </a:spcBef>
              <a:spcAft>
                <a:spcPts val="0"/>
              </a:spcAft>
              <a:buNone/>
            </a:pPr>
            <a:r>
              <a:rPr lang="tr-TR" dirty="0">
                <a:solidFill>
                  <a:schemeClr val="tx1"/>
                </a:solidFill>
                <a:latin typeface="Calibri"/>
                <a:ea typeface="Calibri"/>
                <a:cs typeface="Calibri"/>
              </a:rPr>
              <a:t>Giffen malları, fiyatları yükselse bile talebi artan ürünlerdir. Öncelikle belirli ürün kategorilerinde alternatiflerin olmaması nedeniyle oluşur. Bu nedenle maliyetler ne kadar yükselirse yükselsin insanlar bu ürünleri almaya devam etmelidir. Öte yandan, düşük gelir veya ekonomik gerilemeler, fiyatlandırmayı değil, düşük kaliteli mallara olan talebi yönlendirir.</a:t>
            </a:r>
            <a:endParaRPr lang="en-US" dirty="0">
              <a:solidFill>
                <a:schemeClr val="tx1"/>
              </a:solidFill>
              <a:latin typeface="Calibri"/>
              <a:ea typeface="Calibri"/>
              <a:cs typeface="Calibri"/>
            </a:endParaRPr>
          </a:p>
          <a:p>
            <a:pPr algn="just" eaLnBrk="1" hangingPunct="1">
              <a:buNone/>
            </a:pPr>
            <a:endParaRPr lang="tr-TR" dirty="0">
              <a:solidFill>
                <a:schemeClr val="tx1"/>
              </a:solidFill>
              <a:latin typeface="Calibri" pitchFamily="34" charset="0"/>
              <a:cs typeface="Calibri" pitchFamily="34" charset="0"/>
            </a:endParaRPr>
          </a:p>
          <a:p>
            <a:pPr algn="just" eaLnBrk="1" hangingPunct="1">
              <a:buNone/>
            </a:pPr>
            <a:endParaRPr lang="tr-TR" dirty="0"/>
          </a:p>
        </p:txBody>
      </p:sp>
      <p:pic>
        <p:nvPicPr>
          <p:cNvPr id="89090" name="Picture 2" descr="giffen-good"/>
          <p:cNvPicPr>
            <a:picLocks noChangeAspect="1" noChangeArrowheads="1"/>
          </p:cNvPicPr>
          <p:nvPr/>
        </p:nvPicPr>
        <p:blipFill>
          <a:blip r:embed="rId2"/>
          <a:srcRect/>
          <a:stretch>
            <a:fillRect/>
          </a:stretch>
        </p:blipFill>
        <p:spPr bwMode="auto">
          <a:xfrm>
            <a:off x="3059832" y="4077072"/>
            <a:ext cx="3641674" cy="234888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kumimoji="0" lang="tr-TR"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Giffen Malları</a:t>
            </a:r>
            <a:endParaRPr lang="tr-TR" sz="3200" b="1" dirty="0">
              <a:solidFill>
                <a:srgbClr val="1C1C1C"/>
              </a:solidFill>
              <a:effectLst/>
              <a:latin typeface="Calibri" pitchFamily="34" charset="0"/>
              <a:cs typeface="Calibri" pitchFamily="34" charset="0"/>
            </a:endParaRPr>
          </a:p>
        </p:txBody>
      </p:sp>
      <p:sp>
        <p:nvSpPr>
          <p:cNvPr id="19459" name="İçerik Yer Tutucusu 4"/>
          <p:cNvSpPr>
            <a:spLocks noGrp="1"/>
          </p:cNvSpPr>
          <p:nvPr>
            <p:ph idx="1"/>
          </p:nvPr>
        </p:nvSpPr>
        <p:spPr>
          <a:xfrm>
            <a:off x="357158" y="1285860"/>
            <a:ext cx="8229600" cy="2071702"/>
          </a:xfrm>
        </p:spPr>
        <p:txBody>
          <a:bodyPr/>
          <a:lstStyle/>
          <a:p>
            <a:pPr indent="0" algn="just" eaLnBrk="1" hangingPunct="1">
              <a:spcBef>
                <a:spcPts val="1400"/>
              </a:spcBef>
              <a:spcAft>
                <a:spcPts val="0"/>
              </a:spcAft>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Başka bir deyişle, gelir seviyesinin Giffen mallarının satışı üzerinde hiçbir etkisi yoktur, dolayısıyla talep ve tedarik zinciri üzerinde hiçbir etkisi yoktur. Bu kategoriye giren ürünlerden bazıları şunlardır:</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just" eaLnBrk="1" hangingPunct="1">
              <a:buNone/>
            </a:pPr>
            <a:endParaRPr lang="tr-TR" dirty="0">
              <a:solidFill>
                <a:schemeClr val="tx1"/>
              </a:solidFill>
              <a:latin typeface="Calibri" pitchFamily="34" charset="0"/>
              <a:cs typeface="Calibri" pitchFamily="34" charset="0"/>
            </a:endParaRPr>
          </a:p>
          <a:p>
            <a:pPr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Pirinç</a:t>
            </a:r>
          </a:p>
          <a:p>
            <a:pPr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Süt</a:t>
            </a:r>
          </a:p>
          <a:p>
            <a:pPr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Ekmek vb.</a:t>
            </a:r>
          </a:p>
          <a:p>
            <a:pPr algn="just" eaLnBrk="1" hangingPunct="1">
              <a:buNone/>
            </a:pPr>
            <a:endParaRPr lang="tr-TR" dirty="0">
              <a:solidFill>
                <a:schemeClr val="tx1"/>
              </a:solidFill>
              <a:latin typeface="Calibri" pitchFamily="34" charset="0"/>
              <a:cs typeface="Calibri" pitchFamily="34" charset="0"/>
            </a:endParaRPr>
          </a:p>
          <a:p>
            <a:pPr algn="just" eaLnBrk="1" hangingPunct="1">
              <a:buNone/>
            </a:pPr>
            <a:endParaRPr lang="tr-TR" dirty="0"/>
          </a:p>
        </p:txBody>
      </p:sp>
      <p:pic>
        <p:nvPicPr>
          <p:cNvPr id="89090" name="Picture 2" descr="giffen-good"/>
          <p:cNvPicPr>
            <a:picLocks noChangeAspect="1" noChangeArrowheads="1"/>
          </p:cNvPicPr>
          <p:nvPr/>
        </p:nvPicPr>
        <p:blipFill>
          <a:blip r:embed="rId2"/>
          <a:srcRect/>
          <a:stretch>
            <a:fillRect/>
          </a:stretch>
        </p:blipFill>
        <p:spPr bwMode="auto">
          <a:xfrm>
            <a:off x="2987824" y="2780928"/>
            <a:ext cx="4981358" cy="3212976"/>
          </a:xfrm>
          <a:prstGeom prst="rect">
            <a:avLst/>
          </a:prstGeom>
          <a:noFill/>
        </p:spPr>
      </p:pic>
    </p:spTree>
    <p:extLst>
      <p:ext uri="{BB962C8B-B14F-4D97-AF65-F5344CB8AC3E}">
        <p14:creationId xmlns:p14="http://schemas.microsoft.com/office/powerpoint/2010/main" val="2923488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Veblen vs. Giffen</a:t>
            </a:r>
          </a:p>
        </p:txBody>
      </p:sp>
      <p:sp>
        <p:nvSpPr>
          <p:cNvPr id="19459" name="İçerik Yer Tutucusu 4"/>
          <p:cNvSpPr>
            <a:spLocks noGrp="1"/>
          </p:cNvSpPr>
          <p:nvPr>
            <p:ph idx="1"/>
          </p:nvPr>
        </p:nvSpPr>
        <p:spPr>
          <a:xfrm>
            <a:off x="357158" y="1285860"/>
            <a:ext cx="8229600" cy="2071702"/>
          </a:xfrm>
        </p:spPr>
        <p:txBody>
          <a:bodyPr/>
          <a:lstStyle/>
          <a:p>
            <a:pPr algn="just">
              <a:buNone/>
            </a:pPr>
            <a:endParaRPr lang="tr-TR" dirty="0">
              <a:solidFill>
                <a:schemeClr val="tx1"/>
              </a:solidFill>
              <a:latin typeface="Calibri" pitchFamily="34" charset="0"/>
              <a:cs typeface="Calibri" pitchFamily="34" charset="0"/>
            </a:endParaRPr>
          </a:p>
          <a:p>
            <a:pPr algn="just" eaLnBrk="1" hangingPunct="1">
              <a:buNone/>
            </a:pPr>
            <a:endParaRPr lang="tr-TR" dirty="0">
              <a:solidFill>
                <a:schemeClr val="tx1"/>
              </a:solidFill>
              <a:latin typeface="Calibri" pitchFamily="34" charset="0"/>
              <a:cs typeface="Calibri" pitchFamily="34" charset="0"/>
            </a:endParaRPr>
          </a:p>
          <a:p>
            <a:pPr algn="just" eaLnBrk="1" hangingPunct="1">
              <a:buNone/>
            </a:pPr>
            <a:endParaRPr lang="tr-TR" dirty="0"/>
          </a:p>
        </p:txBody>
      </p:sp>
      <p:pic>
        <p:nvPicPr>
          <p:cNvPr id="2" name="Resim 1">
            <a:extLst>
              <a:ext uri="{FF2B5EF4-FFF2-40B4-BE49-F238E27FC236}">
                <a16:creationId xmlns:a16="http://schemas.microsoft.com/office/drawing/2014/main" id="{633CE577-6F1C-D918-32DB-B2B9F3DDDED3}"/>
              </a:ext>
            </a:extLst>
          </p:cNvPr>
          <p:cNvPicPr>
            <a:picLocks noChangeAspect="1"/>
          </p:cNvPicPr>
          <p:nvPr/>
        </p:nvPicPr>
        <p:blipFill>
          <a:blip r:embed="rId2"/>
          <a:stretch>
            <a:fillRect/>
          </a:stretch>
        </p:blipFill>
        <p:spPr>
          <a:xfrm>
            <a:off x="0" y="1193242"/>
            <a:ext cx="9144000" cy="4471516"/>
          </a:xfrm>
          <a:prstGeom prst="rect">
            <a:avLst/>
          </a:prstGeom>
        </p:spPr>
      </p:pic>
    </p:spTree>
    <p:extLst>
      <p:ext uri="{BB962C8B-B14F-4D97-AF65-F5344CB8AC3E}">
        <p14:creationId xmlns:p14="http://schemas.microsoft.com/office/powerpoint/2010/main" val="253405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Paradoks Nedir?</a:t>
            </a:r>
          </a:p>
        </p:txBody>
      </p:sp>
      <p:sp>
        <p:nvSpPr>
          <p:cNvPr id="23555" name="İçerik Yer Tutucusu 4"/>
          <p:cNvSpPr>
            <a:spLocks noGrp="1"/>
          </p:cNvSpPr>
          <p:nvPr>
            <p:ph idx="1"/>
          </p:nvPr>
        </p:nvSpPr>
        <p:spPr>
          <a:xfrm>
            <a:off x="457200" y="1052736"/>
            <a:ext cx="8229600" cy="5073427"/>
          </a:xfrm>
        </p:spPr>
        <p:txBody>
          <a:bodyPr/>
          <a:lstStyle/>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Paradoks, görünüşte doğru olan bir ifade veya ifadeler topluluğunun bir çelişki oluşturması veya sezgiye karşı bir sonuç oluşturmasıdır. Çoğunlukla, çelişkili görünen sonuç veya sonuçların aslında çelişkili tarafları vardır.</a:t>
            </a:r>
          </a:p>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Epimenides paradoksu mantıktaki bir sorundur. Bu sorun Giritli filozof Knossoslu Epimenides'in ardından adlandırılmıştır. Filozof şöyle demiştir: </a:t>
            </a:r>
            <a:r>
              <a:rPr lang="el-GR" sz="2000" dirty="0">
                <a:solidFill>
                  <a:schemeClr val="tx1"/>
                </a:solidFill>
                <a:latin typeface="Tahoma" panose="020B0604030504040204" pitchFamily="34" charset="0"/>
                <a:ea typeface="Tahoma" panose="020B0604030504040204" pitchFamily="34" charset="0"/>
                <a:cs typeface="Tahoma" panose="020B0604030504040204" pitchFamily="34" charset="0"/>
              </a:rPr>
              <a:t>Κρῆτες ἀεί ψεύσται,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Giritliler, her zaman yalancıdır". </a:t>
            </a:r>
          </a:p>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Titus</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1:12</a:t>
            </a:r>
          </a:p>
          <a:p>
            <a:pPr marL="0" indent="0" eaLnBrk="1" hangingPunct="1">
              <a:buFont typeface="Arial" charset="0"/>
              <a:buNone/>
            </a:pPr>
            <a:endParaRPr lang="tr-TR" dirty="0">
              <a:solidFill>
                <a:schemeClr val="tx1"/>
              </a:solidFill>
            </a:endParaRPr>
          </a:p>
        </p:txBody>
      </p:sp>
      <p:pic>
        <p:nvPicPr>
          <p:cNvPr id="23556" name="Picture 2"/>
          <p:cNvPicPr>
            <a:picLocks noChangeAspect="1" noChangeArrowheads="1"/>
          </p:cNvPicPr>
          <p:nvPr/>
        </p:nvPicPr>
        <p:blipFill>
          <a:blip r:embed="rId2"/>
          <a:srcRect/>
          <a:stretch>
            <a:fillRect/>
          </a:stretch>
        </p:blipFill>
        <p:spPr bwMode="auto">
          <a:xfrm>
            <a:off x="3383868" y="2276872"/>
            <a:ext cx="2376264" cy="1584176"/>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Paradoks Türleri</a:t>
            </a:r>
          </a:p>
        </p:txBody>
      </p:sp>
      <p:sp>
        <p:nvSpPr>
          <p:cNvPr id="23555" name="İçerik Yer Tutucusu 4"/>
          <p:cNvSpPr>
            <a:spLocks noGrp="1"/>
          </p:cNvSpPr>
          <p:nvPr>
            <p:ph idx="1"/>
          </p:nvPr>
        </p:nvSpPr>
        <p:spPr>
          <a:xfrm>
            <a:off x="457200" y="1052736"/>
            <a:ext cx="8229600" cy="5073427"/>
          </a:xfrm>
        </p:spPr>
        <p:txBody>
          <a:bodyPr/>
          <a:lstStyle/>
          <a:p>
            <a:pPr marL="0" indent="0" eaLnBrk="1" hangingPunct="1">
              <a:buNone/>
            </a:pPr>
            <a:r>
              <a:rPr lang="tr-TR" sz="1800" b="1" dirty="0">
                <a:solidFill>
                  <a:schemeClr val="tx1"/>
                </a:solidFill>
                <a:latin typeface="Tahoma" panose="020B0604030504040204" pitchFamily="34" charset="0"/>
                <a:ea typeface="Tahoma" panose="020B0604030504040204" pitchFamily="34" charset="0"/>
                <a:cs typeface="Tahoma" panose="020B0604030504040204" pitchFamily="34" charset="0"/>
              </a:rPr>
              <a:t>Kendine Referans</a:t>
            </a:r>
          </a:p>
          <a:p>
            <a:pPr marL="0" indent="0"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Buna bir örnek, yalancı paradoksunun bir biçimi olan "Bu ifade yanlıştır" ifadesidir. İfade kendisine atıfta bulunmaktadır. Kendine referansın bir başka örneği de berber paradoksunda berberin kendini tıraş edip etmediği sorusudur. Bir başka örnek de "Bu sorunun cevabı 'Hayır' mıdır?" sorusudur. </a:t>
            </a:r>
          </a:p>
          <a:p>
            <a:pPr marL="0" indent="0"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5339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Paradoks Türleri</a:t>
            </a:r>
          </a:p>
        </p:txBody>
      </p:sp>
      <p:sp>
        <p:nvSpPr>
          <p:cNvPr id="23555" name="İçerik Yer Tutucusu 4"/>
          <p:cNvSpPr>
            <a:spLocks noGrp="1"/>
          </p:cNvSpPr>
          <p:nvPr>
            <p:ph idx="1"/>
          </p:nvPr>
        </p:nvSpPr>
        <p:spPr>
          <a:xfrm>
            <a:off x="457200" y="1052736"/>
            <a:ext cx="8229600" cy="5073427"/>
          </a:xfrm>
        </p:spPr>
        <p:txBody>
          <a:bodyPr/>
          <a:lstStyle/>
          <a:p>
            <a:pPr marL="0" indent="0"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Çelişki</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"Bu ifade yanlıştır"; ifade aynı anda hem yanlış hem de doğru olamaz. Bir başka çelişki örneği de cinle konuşan bir adamın dileklerinin gerçekleşmemesini dilemesidir. Bu kendi içinde çelişir çünkü eğer cin adamın dileğini yerine getirirse adam dileğini yerine getirmemiş olur ve eğer cin adamın dileğini yerine getirmeyi reddederse adam gerçekten de dileğini yerine getirmiş olur, dolayısıyla adamın dileğini yerine getirmek ya da getirmemek bir çelişkiye yol açmadan mümkün değildir.</a:t>
            </a:r>
          </a:p>
        </p:txBody>
      </p:sp>
    </p:spTree>
    <p:extLst>
      <p:ext uri="{BB962C8B-B14F-4D97-AF65-F5344CB8AC3E}">
        <p14:creationId xmlns:p14="http://schemas.microsoft.com/office/powerpoint/2010/main" val="1884450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Paradoks Türleri</a:t>
            </a:r>
          </a:p>
        </p:txBody>
      </p:sp>
      <p:sp>
        <p:nvSpPr>
          <p:cNvPr id="23555" name="İçerik Yer Tutucusu 4"/>
          <p:cNvSpPr>
            <a:spLocks noGrp="1"/>
          </p:cNvSpPr>
          <p:nvPr>
            <p:ph idx="1"/>
          </p:nvPr>
        </p:nvSpPr>
        <p:spPr>
          <a:xfrm>
            <a:off x="457200" y="1052736"/>
            <a:ext cx="8229600" cy="5073427"/>
          </a:xfrm>
        </p:spPr>
        <p:txBody>
          <a:bodyPr/>
          <a:lstStyle/>
          <a:p>
            <a:pPr marL="0" indent="0" eaLnBrk="1" hangingPunct="1">
              <a:buNone/>
            </a:pPr>
            <a:endParaRPr lang="tr-TR" b="1" dirty="0">
              <a:solidFill>
                <a:schemeClr val="tx1"/>
              </a:solidFill>
              <a:latin typeface="Calibri" pitchFamily="34" charset="0"/>
              <a:cs typeface="Calibri" pitchFamily="34" charset="0"/>
            </a:endParaRPr>
          </a:p>
          <a:p>
            <a:pPr marL="0" indent="0" eaLnBrk="1" hangingPunct="1">
              <a:buNone/>
            </a:pPr>
            <a:r>
              <a:rPr lang="tr-TR" sz="2000" b="1" dirty="0">
                <a:solidFill>
                  <a:schemeClr val="tx1"/>
                </a:solidFill>
                <a:latin typeface="Tahoma" panose="020B0604030504040204" pitchFamily="34" charset="0"/>
                <a:ea typeface="Tahoma" panose="020B0604030504040204" pitchFamily="34" charset="0"/>
                <a:cs typeface="Tahoma" panose="020B0604030504040204" pitchFamily="34" charset="0"/>
              </a:rPr>
              <a:t>Kısır Döngüsellik ya da Sonsuz Gerileme</a:t>
            </a:r>
          </a:p>
          <a:p>
            <a:pPr marL="0" indent="0"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Kısır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döngüselliğin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örneği  aşağıdaki ifade grubudur:</a:t>
            </a:r>
          </a:p>
          <a:p>
            <a:pPr marL="0" indent="0"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"Aşağıdaki cümle doğrudur.</a:t>
            </a:r>
          </a:p>
          <a:p>
            <a:pPr marL="0" indent="0"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önceki cümle yanlıştır."</a:t>
            </a:r>
          </a:p>
        </p:txBody>
      </p:sp>
    </p:spTree>
    <p:extLst>
      <p:ext uri="{BB962C8B-B14F-4D97-AF65-F5344CB8AC3E}">
        <p14:creationId xmlns:p14="http://schemas.microsoft.com/office/powerpoint/2010/main" val="1530162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Paradoks Türleri</a:t>
            </a:r>
          </a:p>
        </p:txBody>
      </p:sp>
      <p:pic>
        <p:nvPicPr>
          <p:cNvPr id="4" name="Çevrimiçi Medya 3" title="What Is A Paradox?">
            <a:hlinkClick r:id="" action="ppaction://media"/>
            <a:extLst>
              <a:ext uri="{FF2B5EF4-FFF2-40B4-BE49-F238E27FC236}">
                <a16:creationId xmlns:a16="http://schemas.microsoft.com/office/drawing/2014/main" id="{35D2A60F-F9BA-325D-25FD-C2D6D3553104}"/>
              </a:ext>
            </a:extLst>
          </p:cNvPr>
          <p:cNvPicPr>
            <a:picLocks noRot="1" noChangeAspect="1"/>
          </p:cNvPicPr>
          <p:nvPr>
            <a:videoFile r:link="rId1"/>
          </p:nvPr>
        </p:nvPicPr>
        <p:blipFill>
          <a:blip r:embed="rId3"/>
          <a:stretch>
            <a:fillRect/>
          </a:stretch>
        </p:blipFill>
        <p:spPr>
          <a:xfrm>
            <a:off x="0" y="1268760"/>
            <a:ext cx="9144000" cy="5165725"/>
          </a:xfrm>
          <a:prstGeom prst="rect">
            <a:avLst/>
          </a:prstGeom>
        </p:spPr>
      </p:pic>
    </p:spTree>
    <p:extLst>
      <p:ext uri="{BB962C8B-B14F-4D97-AF65-F5344CB8AC3E}">
        <p14:creationId xmlns:p14="http://schemas.microsoft.com/office/powerpoint/2010/main" val="352812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6541</TotalTime>
  <Words>1687</Words>
  <Application>Microsoft Office PowerPoint</Application>
  <PresentationFormat>Ekran Gösterisi (4:3)</PresentationFormat>
  <Paragraphs>213</Paragraphs>
  <Slides>34</Slides>
  <Notes>5</Notes>
  <HiddenSlides>0</HiddenSlides>
  <MMClips>1</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2</vt:i4>
      </vt:variant>
      <vt:variant>
        <vt:lpstr>Slayt Başlıkları</vt:lpstr>
      </vt:variant>
      <vt:variant>
        <vt:i4>34</vt:i4>
      </vt:variant>
    </vt:vector>
  </HeadingPairs>
  <TitlesOfParts>
    <vt:vector size="44" baseType="lpstr">
      <vt:lpstr>Arial</vt:lpstr>
      <vt:lpstr>Calibri</vt:lpstr>
      <vt:lpstr>Century Gothic</vt:lpstr>
      <vt:lpstr>Courier New</vt:lpstr>
      <vt:lpstr>Palatino Linotype</vt:lpstr>
      <vt:lpstr>Tahoma</vt:lpstr>
      <vt:lpstr>Times New Roman</vt:lpstr>
      <vt:lpstr>Üst Düzey</vt:lpstr>
      <vt:lpstr>Document</vt:lpstr>
      <vt:lpstr>Microsoft Excel Chart</vt:lpstr>
      <vt:lpstr>PowerPoint Sunusu</vt:lpstr>
      <vt:lpstr>Talep </vt:lpstr>
      <vt:lpstr>Talep Yasası </vt:lpstr>
      <vt:lpstr>Talep Fonksiyonu </vt:lpstr>
      <vt:lpstr>Talep Eğrisi Grafiği </vt:lpstr>
      <vt:lpstr>Talep Eğrisi Grafiği </vt:lpstr>
      <vt:lpstr>İkame Mal</vt:lpstr>
      <vt:lpstr>İkame Mal</vt:lpstr>
      <vt:lpstr>Tamamlayıcı Mal</vt:lpstr>
      <vt:lpstr>Firmalar tamamlayıcı mallardan nasıl yararlanır?</vt:lpstr>
      <vt:lpstr>Talep Grafiği </vt:lpstr>
      <vt:lpstr>PowerPoint Sunusu</vt:lpstr>
      <vt:lpstr>PowerPoint Sunusu</vt:lpstr>
      <vt:lpstr>PowerPoint Sunusu</vt:lpstr>
      <vt:lpstr>PowerPoint Sunusu</vt:lpstr>
      <vt:lpstr>PowerPoint Sunusu</vt:lpstr>
      <vt:lpstr>Piyasa Talep Eğrisi</vt:lpstr>
      <vt:lpstr>Talep Yasası </vt:lpstr>
      <vt:lpstr>Talebi Etkileyen Faktörler</vt:lpstr>
      <vt:lpstr>Talebi Etkileyen Faktörler</vt:lpstr>
      <vt:lpstr>Talebi Etkileyen Faktörler</vt:lpstr>
      <vt:lpstr>Talebi Etkileyen Faktörler</vt:lpstr>
      <vt:lpstr>Talebi Etkileyen Faktörler</vt:lpstr>
      <vt:lpstr>Talebi Etkileyen Faktörler</vt:lpstr>
      <vt:lpstr>Veblen Malları</vt:lpstr>
      <vt:lpstr>Veblen Malları</vt:lpstr>
      <vt:lpstr>Giffen Malları</vt:lpstr>
      <vt:lpstr>Giffen Malları</vt:lpstr>
      <vt:lpstr>Veblen vs. Giffen</vt:lpstr>
      <vt:lpstr>Paradoks Nedir?</vt:lpstr>
      <vt:lpstr>Paradoks Türleri</vt:lpstr>
      <vt:lpstr>Paradoks Türleri</vt:lpstr>
      <vt:lpstr>Paradoks Türleri</vt:lpstr>
      <vt:lpstr>Paradoks Türleri</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esra cakır</cp:lastModifiedBy>
  <cp:revision>894</cp:revision>
  <dcterms:created xsi:type="dcterms:W3CDTF">2010-05-23T14:28:12Z</dcterms:created>
  <dcterms:modified xsi:type="dcterms:W3CDTF">2024-09-04T17:45:32Z</dcterms:modified>
</cp:coreProperties>
</file>