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56" r:id="rId2"/>
    <p:sldId id="293" r:id="rId3"/>
    <p:sldId id="294" r:id="rId4"/>
    <p:sldId id="340" r:id="rId5"/>
    <p:sldId id="343" r:id="rId6"/>
    <p:sldId id="345" r:id="rId7"/>
    <p:sldId id="346" r:id="rId8"/>
    <p:sldId id="347" r:id="rId9"/>
    <p:sldId id="344" r:id="rId10"/>
    <p:sldId id="326" r:id="rId11"/>
    <p:sldId id="327" r:id="rId12"/>
    <p:sldId id="328" r:id="rId13"/>
    <p:sldId id="331" r:id="rId14"/>
    <p:sldId id="301" r:id="rId15"/>
    <p:sldId id="298" r:id="rId16"/>
    <p:sldId id="337" r:id="rId17"/>
    <p:sldId id="338" r:id="rId18"/>
    <p:sldId id="336" r:id="rId19"/>
    <p:sldId id="333" r:id="rId20"/>
    <p:sldId id="348" r:id="rId21"/>
    <p:sldId id="334" r:id="rId22"/>
    <p:sldId id="335" r:id="rId23"/>
    <p:sldId id="349" r:id="rId24"/>
    <p:sldId id="329" r:id="rId25"/>
    <p:sldId id="330" r:id="rId26"/>
    <p:sldId id="302" r:id="rId27"/>
    <p:sldId id="303" r:id="rId28"/>
    <p:sldId id="304" r:id="rId29"/>
    <p:sldId id="305" r:id="rId30"/>
    <p:sldId id="350" r:id="rId31"/>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422C16"/>
    <a:srgbClr val="0C788E"/>
    <a:srgbClr val="006666"/>
    <a:srgbClr val="0099CC"/>
    <a:srgbClr val="1C1C1C"/>
    <a:srgbClr val="800000"/>
    <a:srgbClr val="CCFF99"/>
    <a:srgbClr val="CCFF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0BE6CE-0E1C-4D17-8F30-A4C575150F53}" v="28" dt="2023-11-02T18:50:07.4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7323" autoAdjust="0"/>
    <p:restoredTop sz="94652" autoAdjust="0"/>
  </p:normalViewPr>
  <p:slideViewPr>
    <p:cSldViewPr>
      <p:cViewPr>
        <p:scale>
          <a:sx n="78" d="100"/>
          <a:sy n="78" d="100"/>
        </p:scale>
        <p:origin x="-107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6E513BAC-B0DA-4567-AE15-005E939D3B1D}" type="datetimeFigureOut">
              <a:rPr lang="tr-TR"/>
              <a:pPr>
                <a:defRPr/>
              </a:pPr>
              <a:t>05.09.2024</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noProof="0"/>
              <a:t>Asıl metin stillerini düzenlemek için tıklatın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89DE9535-A59D-49C6-894F-1FA2E783D8F7}" type="slidenum">
              <a:rPr lang="tr-TR"/>
              <a:pPr>
                <a:defRPr/>
              </a:pPr>
              <a:t>‹#›</a:t>
            </a:fld>
            <a:endParaRPr lang="tr-TR"/>
          </a:p>
        </p:txBody>
      </p:sp>
    </p:spTree>
    <p:extLst>
      <p:ext uri="{BB962C8B-B14F-4D97-AF65-F5344CB8AC3E}">
        <p14:creationId xmlns:p14="http://schemas.microsoft.com/office/powerpoint/2010/main" xmlns="" val="13406927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pPr>
              <a:defRPr/>
            </a:pPr>
            <a:fld id="{89DE9535-A59D-49C6-894F-1FA2E783D8F7}" type="slidenum">
              <a:rPr lang="tr-TR" smtClean="0"/>
              <a:pPr>
                <a:defRPr/>
              </a:pPr>
              <a:t>2</a:t>
            </a:fld>
            <a:endParaRPr lang="tr-TR"/>
          </a:p>
        </p:txBody>
      </p:sp>
    </p:spTree>
    <p:extLst>
      <p:ext uri="{BB962C8B-B14F-4D97-AF65-F5344CB8AC3E}">
        <p14:creationId xmlns:p14="http://schemas.microsoft.com/office/powerpoint/2010/main" xmlns="" val="1838792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29699" name="2 Not Yer Tutucusu"/>
          <p:cNvSpPr>
            <a:spLocks noGrp="1"/>
          </p:cNvSpPr>
          <p:nvPr>
            <p:ph type="body" idx="1"/>
          </p:nvPr>
        </p:nvSpPr>
        <p:spPr bwMode="auto">
          <a:noFill/>
        </p:spPr>
        <p:txBody>
          <a:bodyPr wrap="square" numCol="1" anchor="t" anchorCtr="0" compatLnSpc="1">
            <a:prstTxWarp prst="textNoShape">
              <a:avLst/>
            </a:prstTxWarp>
          </a:bodyPr>
          <a:lstStyle/>
          <a:p>
            <a:endParaRPr lang="tr-TR"/>
          </a:p>
        </p:txBody>
      </p:sp>
      <p:sp>
        <p:nvSpPr>
          <p:cNvPr id="29700"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A87B6ED-745A-427B-BD25-675126E631BC}" type="slidenum">
              <a:rPr lang="en-US" smtClean="0"/>
              <a:pPr/>
              <a:t>11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0723" name="2 Not Yer Tutucusu"/>
          <p:cNvSpPr>
            <a:spLocks noGrp="1"/>
          </p:cNvSpPr>
          <p:nvPr>
            <p:ph type="body" idx="1"/>
          </p:nvPr>
        </p:nvSpPr>
        <p:spPr bwMode="auto">
          <a:noFill/>
        </p:spPr>
        <p:txBody>
          <a:bodyPr wrap="square" numCol="1" anchor="t" anchorCtr="0" compatLnSpc="1">
            <a:prstTxWarp prst="textNoShape">
              <a:avLst/>
            </a:prstTxWarp>
          </a:bodyPr>
          <a:lstStyle/>
          <a:p>
            <a:endParaRPr lang="tr-TR"/>
          </a:p>
        </p:txBody>
      </p:sp>
      <p:sp>
        <p:nvSpPr>
          <p:cNvPr id="30724"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56A0579-0B30-41C5-B1DB-80E08DBB9EF4}"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lstStyle>
            <a:lvl1pPr>
              <a:lnSpc>
                <a:spcPct val="100000"/>
              </a:lnSpc>
              <a:defRPr sz="8000"/>
            </a:lvl1pPr>
          </a:lstStyle>
          <a:p>
            <a:r>
              <a:rPr lang="tr-TR"/>
              <a:t>Asıl başlık stili için tıklatın</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endParaRPr lang="en-US" dirty="0"/>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6C2CB89A-111A-495A-A078-0A083A9433F2}" type="slidenum">
              <a:rPr lang="es-ES"/>
              <a:pPr>
                <a:defRPr/>
              </a:pPr>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AE202286-77CA-4A4D-99DF-158C74DE1AB5}" type="slidenum">
              <a:rPr lang="es-ES"/>
              <a:pPr>
                <a:defRPr/>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4" name="Oval 8"/>
          <p:cNvSpPr/>
          <p:nvPr/>
        </p:nvSpPr>
        <p:spPr>
          <a:xfrm>
            <a:off x="4495800"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Oval 9"/>
          <p:cNvSpPr/>
          <p:nvPr/>
        </p:nvSpPr>
        <p:spPr>
          <a:xfrm>
            <a:off x="4695825"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Oval 10"/>
          <p:cNvSpPr/>
          <p:nvPr/>
        </p:nvSpPr>
        <p:spPr>
          <a:xfrm>
            <a:off x="4297363" y="3924300"/>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22313" y="1371600"/>
            <a:ext cx="7772400" cy="2505075"/>
          </a:xfrm>
        </p:spPr>
        <p:txBody>
          <a:bodyPr/>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tr-TR"/>
              <a:t>Asıl başlık stili için tıklatın</a:t>
            </a:r>
            <a:endParaRPr lang="en-US" dirty="0"/>
          </a:p>
        </p:txBody>
      </p:sp>
      <p:sp>
        <p:nvSpPr>
          <p:cNvPr id="3" name="Text Placeholder 2"/>
          <p:cNvSpPr>
            <a:spLocks noGrp="1"/>
          </p:cNvSpPr>
          <p:nvPr>
            <p:ph type="body" idx="1"/>
          </p:nvPr>
        </p:nvSpPr>
        <p:spPr>
          <a:xfrm>
            <a:off x="722313" y="4068763"/>
            <a:ext cx="7772400" cy="1131887"/>
          </a:xfrm>
        </p:spPr>
        <p:txBody>
          <a:bodyP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7" name="Date Placeholder 3"/>
          <p:cNvSpPr>
            <a:spLocks noGrp="1"/>
          </p:cNvSpPr>
          <p:nvPr>
            <p:ph type="dt" sz="half" idx="10"/>
          </p:nvPr>
        </p:nvSpPr>
        <p:spPr/>
        <p:txBody>
          <a:bodyPr/>
          <a:lstStyle>
            <a:lvl1pPr>
              <a:defRPr/>
            </a:lvl1pPr>
          </a:lstStyle>
          <a:p>
            <a:pPr>
              <a:defRPr/>
            </a:pPr>
            <a:endParaRPr lang="es-ES"/>
          </a:p>
        </p:txBody>
      </p:sp>
      <p:sp>
        <p:nvSpPr>
          <p:cNvPr id="8" name="Footer Placeholder 4"/>
          <p:cNvSpPr>
            <a:spLocks noGrp="1"/>
          </p:cNvSpPr>
          <p:nvPr>
            <p:ph type="ftr" sz="quarter" idx="11"/>
          </p:nvPr>
        </p:nvSpPr>
        <p:spPr/>
        <p:txBody>
          <a:bodyPr/>
          <a:lstStyle>
            <a:lvl1pPr>
              <a:defRPr/>
            </a:lvl1pPr>
          </a:lstStyle>
          <a:p>
            <a:pPr>
              <a:defRPr/>
            </a:pPr>
            <a:endParaRPr lang="es-ES"/>
          </a:p>
        </p:txBody>
      </p:sp>
      <p:sp>
        <p:nvSpPr>
          <p:cNvPr id="9" name="Slide Number Placeholder 5"/>
          <p:cNvSpPr>
            <a:spLocks noGrp="1"/>
          </p:cNvSpPr>
          <p:nvPr>
            <p:ph type="sldNum" sz="quarter" idx="12"/>
          </p:nvPr>
        </p:nvSpPr>
        <p:spPr/>
        <p:txBody>
          <a:bodyPr/>
          <a:lstStyle>
            <a:lvl1pPr>
              <a:defRPr/>
            </a:lvl1pPr>
          </a:lstStyle>
          <a:p>
            <a:pPr>
              <a:defRPr/>
            </a:pPr>
            <a:fld id="{9101E465-4AAC-4971-B13A-500EB9C047EA}" type="slidenum">
              <a:rPr lang="es-ES"/>
              <a:pPr>
                <a:defRPr/>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9" name="Content Placeholder 8"/>
          <p:cNvSpPr>
            <a:spLocks noGrp="1"/>
          </p:cNvSpPr>
          <p:nvPr>
            <p:ph sz="quarter" idx="13"/>
          </p:nvPr>
        </p:nvSpPr>
        <p:spPr>
          <a:xfrm>
            <a:off x="365760" y="1600200"/>
            <a:ext cx="4041648" cy="452628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Date Placeholder 3"/>
          <p:cNvSpPr>
            <a:spLocks noGrp="1"/>
          </p:cNvSpPr>
          <p:nvPr>
            <p:ph type="dt" sz="half" idx="14"/>
          </p:nvPr>
        </p:nvSpPr>
        <p:spPr/>
        <p:txBody>
          <a:bodyPr/>
          <a:lstStyle>
            <a:lvl1pPr>
              <a:defRPr/>
            </a:lvl1pPr>
          </a:lstStyle>
          <a:p>
            <a:pPr>
              <a:defRPr/>
            </a:pPr>
            <a:endParaRPr lang="es-ES"/>
          </a:p>
        </p:txBody>
      </p:sp>
      <p:sp>
        <p:nvSpPr>
          <p:cNvPr id="6" name="Footer Placeholder 4"/>
          <p:cNvSpPr>
            <a:spLocks noGrp="1"/>
          </p:cNvSpPr>
          <p:nvPr>
            <p:ph type="ftr" sz="quarter" idx="15"/>
          </p:nvPr>
        </p:nvSpPr>
        <p:spPr/>
        <p:txBody>
          <a:bodyPr/>
          <a:lstStyle>
            <a:lvl1pPr>
              <a:defRPr/>
            </a:lvl1pPr>
          </a:lstStyle>
          <a:p>
            <a:pPr>
              <a:defRPr/>
            </a:pPr>
            <a:endParaRPr lang="es-ES"/>
          </a:p>
        </p:txBody>
      </p:sp>
      <p:sp>
        <p:nvSpPr>
          <p:cNvPr id="7" name="Slide Number Placeholder 5"/>
          <p:cNvSpPr>
            <a:spLocks noGrp="1"/>
          </p:cNvSpPr>
          <p:nvPr>
            <p:ph type="sldNum" sz="quarter" idx="16"/>
          </p:nvPr>
        </p:nvSpPr>
        <p:spPr/>
        <p:txBody>
          <a:bodyPr/>
          <a:lstStyle>
            <a:lvl1pPr>
              <a:defRPr/>
            </a:lvl1pPr>
          </a:lstStyle>
          <a:p>
            <a:pPr>
              <a:defRPr/>
            </a:pPr>
            <a:fld id="{12116E5E-E34A-40F4-A32A-4726B5A371E9}" type="slidenum">
              <a:rPr lang="es-ES"/>
              <a:pPr>
                <a:defRPr/>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11" name="Content Placeholder 10"/>
          <p:cNvSpPr>
            <a:spLocks noGrp="1"/>
          </p:cNvSpPr>
          <p:nvPr>
            <p:ph sz="quarter" idx="13"/>
          </p:nvPr>
        </p:nvSpPr>
        <p:spPr>
          <a:xfrm>
            <a:off x="457200" y="2212848"/>
            <a:ext cx="4041648" cy="3913632"/>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3"/>
          <p:cNvSpPr>
            <a:spLocks noGrp="1"/>
          </p:cNvSpPr>
          <p:nvPr>
            <p:ph type="dt" sz="half" idx="15"/>
          </p:nvPr>
        </p:nvSpPr>
        <p:spPr/>
        <p:txBody>
          <a:bodyPr/>
          <a:lstStyle>
            <a:lvl1pPr>
              <a:defRPr/>
            </a:lvl1pPr>
          </a:lstStyle>
          <a:p>
            <a:pPr>
              <a:defRPr/>
            </a:pPr>
            <a:endParaRPr lang="es-ES"/>
          </a:p>
        </p:txBody>
      </p:sp>
      <p:sp>
        <p:nvSpPr>
          <p:cNvPr id="8" name="Footer Placeholder 4"/>
          <p:cNvSpPr>
            <a:spLocks noGrp="1"/>
          </p:cNvSpPr>
          <p:nvPr>
            <p:ph type="ftr" sz="quarter" idx="16"/>
          </p:nvPr>
        </p:nvSpPr>
        <p:spPr/>
        <p:txBody>
          <a:bodyPr/>
          <a:lstStyle>
            <a:lvl1pPr>
              <a:defRPr/>
            </a:lvl1pPr>
          </a:lstStyle>
          <a:p>
            <a:pPr>
              <a:defRPr/>
            </a:pPr>
            <a:endParaRPr lang="es-ES"/>
          </a:p>
        </p:txBody>
      </p:sp>
      <p:sp>
        <p:nvSpPr>
          <p:cNvPr id="9" name="Slide Number Placeholder 5"/>
          <p:cNvSpPr>
            <a:spLocks noGrp="1"/>
          </p:cNvSpPr>
          <p:nvPr>
            <p:ph type="sldNum" sz="quarter" idx="17"/>
          </p:nvPr>
        </p:nvSpPr>
        <p:spPr/>
        <p:txBody>
          <a:bodyPr/>
          <a:lstStyle>
            <a:lvl1pPr>
              <a:defRPr/>
            </a:lvl1pPr>
          </a:lstStyle>
          <a:p>
            <a:pPr>
              <a:defRPr/>
            </a:pPr>
            <a:fld id="{DCFAC651-BD55-4F7B-A119-9EFB1DB90144}" type="slidenum">
              <a:rPr lang="es-ES"/>
              <a:pPr>
                <a:defRPr/>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3"/>
          <p:cNvSpPr>
            <a:spLocks noGrp="1"/>
          </p:cNvSpPr>
          <p:nvPr>
            <p:ph type="dt" sz="half" idx="10"/>
          </p:nvPr>
        </p:nvSpPr>
        <p:spPr/>
        <p:txBody>
          <a:bodyPr/>
          <a:lstStyle>
            <a:lvl1pPr>
              <a:defRPr/>
            </a:lvl1pPr>
          </a:lstStyle>
          <a:p>
            <a:pPr>
              <a:defRPr/>
            </a:pPr>
            <a:endParaRPr lang="es-ES"/>
          </a:p>
        </p:txBody>
      </p:sp>
      <p:sp>
        <p:nvSpPr>
          <p:cNvPr id="4" name="Footer Placeholder 4"/>
          <p:cNvSpPr>
            <a:spLocks noGrp="1"/>
          </p:cNvSpPr>
          <p:nvPr>
            <p:ph type="ftr" sz="quarter" idx="11"/>
          </p:nvPr>
        </p:nvSpPr>
        <p:spPr/>
        <p:txBody>
          <a:bodyPr/>
          <a:lstStyle>
            <a:lvl1pPr>
              <a:defRPr/>
            </a:lvl1pPr>
          </a:lstStyle>
          <a:p>
            <a:pPr>
              <a:defRPr/>
            </a:pPr>
            <a:endParaRPr lang="es-ES"/>
          </a:p>
        </p:txBody>
      </p:sp>
      <p:sp>
        <p:nvSpPr>
          <p:cNvPr id="5" name="Slide Number Placeholder 5"/>
          <p:cNvSpPr>
            <a:spLocks noGrp="1"/>
          </p:cNvSpPr>
          <p:nvPr>
            <p:ph type="sldNum" sz="quarter" idx="12"/>
          </p:nvPr>
        </p:nvSpPr>
        <p:spPr/>
        <p:txBody>
          <a:bodyPr/>
          <a:lstStyle>
            <a:lvl1pPr>
              <a:defRPr/>
            </a:lvl1pPr>
          </a:lstStyle>
          <a:p>
            <a:pPr>
              <a:defRPr/>
            </a:pPr>
            <a:fld id="{2148CE5A-46E0-4C28-96F0-77F09931E9A6}" type="slidenum">
              <a:rPr lang="es-ES"/>
              <a:pPr>
                <a:defRPr/>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s-ES"/>
          </a:p>
        </p:txBody>
      </p:sp>
      <p:sp>
        <p:nvSpPr>
          <p:cNvPr id="3" name="Footer Placeholder 4"/>
          <p:cNvSpPr>
            <a:spLocks noGrp="1"/>
          </p:cNvSpPr>
          <p:nvPr>
            <p:ph type="ftr" sz="quarter" idx="11"/>
          </p:nvPr>
        </p:nvSpPr>
        <p:spPr/>
        <p:txBody>
          <a:bodyPr/>
          <a:lstStyle>
            <a:lvl1pPr>
              <a:defRPr/>
            </a:lvl1pPr>
          </a:lstStyle>
          <a:p>
            <a:pPr>
              <a:defRPr/>
            </a:pPr>
            <a:endParaRPr lang="es-ES"/>
          </a:p>
        </p:txBody>
      </p:sp>
      <p:sp>
        <p:nvSpPr>
          <p:cNvPr id="4" name="Slide Number Placeholder 5"/>
          <p:cNvSpPr>
            <a:spLocks noGrp="1"/>
          </p:cNvSpPr>
          <p:nvPr>
            <p:ph type="sldNum" sz="quarter" idx="12"/>
          </p:nvPr>
        </p:nvSpPr>
        <p:spPr/>
        <p:txBody>
          <a:bodyPr/>
          <a:lstStyle>
            <a:lvl1pPr>
              <a:defRPr/>
            </a:lvl1pPr>
          </a:lstStyle>
          <a:p>
            <a:pPr>
              <a:defRPr/>
            </a:pPr>
            <a:fld id="{229897AC-7A77-4E24-853A-EEF636F1AD59}" type="slidenum">
              <a:rPr lang="es-ES"/>
              <a:pPr>
                <a:defRPr/>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lstStyle>
            <a:lvl1pPr algn="ctr">
              <a:lnSpc>
                <a:spcPct val="100000"/>
              </a:lnSpc>
              <a:defRPr sz="2800" b="0">
                <a:effectLst>
                  <a:outerShdw blurRad="50800" dist="25400" dir="5400000" algn="t" rotWithShape="0">
                    <a:prstClr val="black">
                      <a:alpha val="25000"/>
                    </a:prstClr>
                  </a:outerShdw>
                </a:effectLst>
              </a:defRPr>
            </a:lvl1pPr>
          </a:lstStyle>
          <a:p>
            <a:r>
              <a:rPr lang="tr-TR"/>
              <a:t>Asıl başlık stili için tıklatın</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3"/>
          <p:cNvSpPr>
            <a:spLocks noGrp="1"/>
          </p:cNvSpPr>
          <p:nvPr>
            <p:ph type="dt" sz="half" idx="10"/>
          </p:nvPr>
        </p:nvSpPr>
        <p:spPr/>
        <p:txBody>
          <a:bodyPr/>
          <a:lstStyle>
            <a:lvl1pPr>
              <a:defRPr/>
            </a:lvl1pPr>
          </a:lstStyle>
          <a:p>
            <a:pPr>
              <a:defRPr/>
            </a:pPr>
            <a:endParaRPr lang="es-ES"/>
          </a:p>
        </p:txBody>
      </p:sp>
      <p:sp>
        <p:nvSpPr>
          <p:cNvPr id="6" name="Footer Placeholder 4"/>
          <p:cNvSpPr>
            <a:spLocks noGrp="1"/>
          </p:cNvSpPr>
          <p:nvPr>
            <p:ph type="ftr" sz="quarter" idx="11"/>
          </p:nvPr>
        </p:nvSpPr>
        <p:spPr/>
        <p:txBody>
          <a:bodyPr/>
          <a:lstStyle>
            <a:lvl1pPr>
              <a:defRPr/>
            </a:lvl1pPr>
          </a:lstStyle>
          <a:p>
            <a:pPr>
              <a:defRPr/>
            </a:pPr>
            <a:endParaRPr lang="es-ES"/>
          </a:p>
        </p:txBody>
      </p:sp>
      <p:sp>
        <p:nvSpPr>
          <p:cNvPr id="7" name="Slide Number Placeholder 5"/>
          <p:cNvSpPr>
            <a:spLocks noGrp="1"/>
          </p:cNvSpPr>
          <p:nvPr>
            <p:ph type="sldNum" sz="quarter" idx="12"/>
          </p:nvPr>
        </p:nvSpPr>
        <p:spPr/>
        <p:txBody>
          <a:bodyPr/>
          <a:lstStyle>
            <a:lvl1pPr>
              <a:defRPr/>
            </a:lvl1pPr>
          </a:lstStyle>
          <a:p>
            <a:pPr>
              <a:defRPr/>
            </a:pPr>
            <a:fld id="{792E0B53-A1C8-4B4C-9CA0-BAC9563478F1}" type="slidenum">
              <a:rPr lang="es-ES"/>
              <a:pPr>
                <a:defRPr/>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lstStyle>
            <a:lvl1pPr algn="ctr">
              <a:lnSpc>
                <a:spcPct val="100000"/>
              </a:lnSpc>
              <a:defRPr sz="2800" b="0"/>
            </a:lvl1pPr>
          </a:lstStyle>
          <a:p>
            <a:r>
              <a:rPr lang="tr-TR"/>
              <a:t>Asıl başlık stili için tıklatın</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rtlCol="0">
            <a:norm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a:t>Resim eklemek için simgeyi tıklatın</a:t>
            </a:r>
            <a:endParaRPr lang="en-US" noProof="0"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3"/>
          <p:cNvSpPr>
            <a:spLocks noGrp="1"/>
          </p:cNvSpPr>
          <p:nvPr>
            <p:ph type="dt" sz="half" idx="10"/>
          </p:nvPr>
        </p:nvSpPr>
        <p:spPr/>
        <p:txBody>
          <a:bodyPr/>
          <a:lstStyle>
            <a:lvl1pPr>
              <a:defRPr/>
            </a:lvl1pPr>
          </a:lstStyle>
          <a:p>
            <a:pPr>
              <a:defRPr/>
            </a:pPr>
            <a:endParaRPr lang="es-ES"/>
          </a:p>
        </p:txBody>
      </p:sp>
      <p:sp>
        <p:nvSpPr>
          <p:cNvPr id="6" name="Footer Placeholder 4"/>
          <p:cNvSpPr>
            <a:spLocks noGrp="1"/>
          </p:cNvSpPr>
          <p:nvPr>
            <p:ph type="ftr" sz="quarter" idx="11"/>
          </p:nvPr>
        </p:nvSpPr>
        <p:spPr/>
        <p:txBody>
          <a:bodyPr/>
          <a:lstStyle>
            <a:lvl1pPr>
              <a:defRPr/>
            </a:lvl1pPr>
          </a:lstStyle>
          <a:p>
            <a:pPr>
              <a:defRPr/>
            </a:pPr>
            <a:endParaRPr lang="es-ES"/>
          </a:p>
        </p:txBody>
      </p:sp>
      <p:sp>
        <p:nvSpPr>
          <p:cNvPr id="7" name="Slide Number Placeholder 5"/>
          <p:cNvSpPr>
            <a:spLocks noGrp="1"/>
          </p:cNvSpPr>
          <p:nvPr>
            <p:ph type="sldNum" sz="quarter" idx="12"/>
          </p:nvPr>
        </p:nvSpPr>
        <p:spPr/>
        <p:txBody>
          <a:bodyPr/>
          <a:lstStyle>
            <a:lvl1pPr>
              <a:defRPr/>
            </a:lvl1pPr>
          </a:lstStyle>
          <a:p>
            <a:pPr>
              <a:defRPr/>
            </a:pPr>
            <a:fld id="{2F1386BA-07C3-438D-BF05-D309D925AC66}" type="slidenum">
              <a:rPr lang="es-ES"/>
              <a:pPr>
                <a:defRPr/>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EE0CD477-7A2B-463D-90E3-D0F9E653FE7D}" type="slidenum">
              <a:rPr lang="es-ES"/>
              <a:pPr>
                <a:defRPr/>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BA2D662B-EBC8-4DD9-A24E-0605B3766D13}" type="slidenum">
              <a:rPr lang="es-ES"/>
              <a:pPr>
                <a:defRPr/>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tr-TR" dirty="0"/>
              <a:t>Asıl başlık stili için tıklatın</a:t>
            </a:r>
            <a:endParaRPr lang="en-US" dirty="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Date Placeholder 3"/>
          <p:cNvSpPr>
            <a:spLocks noGrp="1"/>
          </p:cNvSpPr>
          <p:nvPr>
            <p:ph type="dt" sz="half" idx="2"/>
          </p:nvPr>
        </p:nvSpPr>
        <p:spPr>
          <a:xfrm>
            <a:off x="6362700"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pPr>
              <a:defRPr/>
            </a:pPr>
            <a:endParaRPr lang="es-ES"/>
          </a:p>
        </p:txBody>
      </p:sp>
      <p:sp>
        <p:nvSpPr>
          <p:cNvPr id="5" name="Footer Placeholder 4"/>
          <p:cNvSpPr>
            <a:spLocks noGrp="1"/>
          </p:cNvSpPr>
          <p:nvPr>
            <p:ph type="ftr" sz="quarter" idx="3"/>
          </p:nvPr>
        </p:nvSpPr>
        <p:spPr>
          <a:xfrm>
            <a:off x="658813"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pPr>
              <a:defRPr/>
            </a:pPr>
            <a:endParaRPr lang="es-ES"/>
          </a:p>
        </p:txBody>
      </p:sp>
      <p:sp>
        <p:nvSpPr>
          <p:cNvPr id="6" name="Slide Number Placeholder 5"/>
          <p:cNvSpPr>
            <a:spLocks noGrp="1"/>
          </p:cNvSpPr>
          <p:nvPr>
            <p:ph type="sldNum" sz="quarter" idx="4"/>
          </p:nvPr>
        </p:nvSpPr>
        <p:spPr>
          <a:xfrm>
            <a:off x="8543925"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pPr>
              <a:defRPr/>
            </a:pPr>
            <a:fld id="{06CB2F94-5577-4238-98D3-EBA312FA06B1}" type="slidenum">
              <a:rPr lang="es-ES"/>
              <a:pPr>
                <a:defRPr/>
              </a:pPr>
              <a:t>‹#›</a:t>
            </a:fld>
            <a:endParaRPr lang="es-ES"/>
          </a:p>
        </p:txBody>
      </p:sp>
      <p:sp>
        <p:nvSpPr>
          <p:cNvPr id="7" name="Oval 6"/>
          <p:cNvSpPr/>
          <p:nvPr/>
        </p:nvSpPr>
        <p:spPr>
          <a:xfrm>
            <a:off x="8458200" y="6499225"/>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p:cNvSpPr/>
          <p:nvPr/>
        </p:nvSpPr>
        <p:spPr>
          <a:xfrm>
            <a:off x="569913" y="6499225"/>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9"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ctr" rtl="0" eaLnBrk="0" fontAlgn="base" hangingPunct="0">
        <a:lnSpc>
          <a:spcPts val="5800"/>
        </a:lnSpc>
        <a:spcBef>
          <a:spcPct val="0"/>
        </a:spcBef>
        <a:spcAft>
          <a:spcPct val="0"/>
        </a:spcAft>
        <a:defRPr sz="2400" kern="1200">
          <a:solidFill>
            <a:schemeClr val="tx2"/>
          </a:solidFill>
          <a:effectLst/>
          <a:latin typeface="Tahoma" pitchFamily="34" charset="0"/>
          <a:ea typeface="Tahoma" pitchFamily="34" charset="0"/>
          <a:cs typeface="Tahoma" pitchFamily="34" charset="0"/>
        </a:defRPr>
      </a:lvl1pPr>
      <a:lvl2pPr algn="ctr" rtl="0" eaLnBrk="0" fontAlgn="base" hangingPunct="0">
        <a:lnSpc>
          <a:spcPts val="5800"/>
        </a:lnSpc>
        <a:spcBef>
          <a:spcPct val="0"/>
        </a:spcBef>
        <a:spcAft>
          <a:spcPct val="0"/>
        </a:spcAft>
        <a:defRPr sz="5400">
          <a:solidFill>
            <a:schemeClr val="tx2"/>
          </a:solidFill>
          <a:latin typeface="Palatino Linotype" pitchFamily="18" charset="0"/>
        </a:defRPr>
      </a:lvl2pPr>
      <a:lvl3pPr algn="ctr" rtl="0" eaLnBrk="0" fontAlgn="base" hangingPunct="0">
        <a:lnSpc>
          <a:spcPts val="5800"/>
        </a:lnSpc>
        <a:spcBef>
          <a:spcPct val="0"/>
        </a:spcBef>
        <a:spcAft>
          <a:spcPct val="0"/>
        </a:spcAft>
        <a:defRPr sz="5400">
          <a:solidFill>
            <a:schemeClr val="tx2"/>
          </a:solidFill>
          <a:latin typeface="Palatino Linotype" pitchFamily="18" charset="0"/>
        </a:defRPr>
      </a:lvl3pPr>
      <a:lvl4pPr algn="ctr" rtl="0" eaLnBrk="0" fontAlgn="base" hangingPunct="0">
        <a:lnSpc>
          <a:spcPts val="5800"/>
        </a:lnSpc>
        <a:spcBef>
          <a:spcPct val="0"/>
        </a:spcBef>
        <a:spcAft>
          <a:spcPct val="0"/>
        </a:spcAft>
        <a:defRPr sz="5400">
          <a:solidFill>
            <a:schemeClr val="tx2"/>
          </a:solidFill>
          <a:latin typeface="Palatino Linotype" pitchFamily="18" charset="0"/>
        </a:defRPr>
      </a:lvl4pPr>
      <a:lvl5pPr algn="ctr" rtl="0" eaLnBrk="0" fontAlgn="base" hangingPunct="0">
        <a:lnSpc>
          <a:spcPts val="5800"/>
        </a:lnSpc>
        <a:spcBef>
          <a:spcPct val="0"/>
        </a:spcBef>
        <a:spcAft>
          <a:spcPct val="0"/>
        </a:spcAft>
        <a:defRPr sz="5400">
          <a:solidFill>
            <a:schemeClr val="tx2"/>
          </a:solidFill>
          <a:latin typeface="Palatino Linotype" pitchFamily="18" charset="0"/>
        </a:defRPr>
      </a:lvl5pPr>
      <a:lvl6pPr marL="457200" algn="ctr" rtl="0" fontAlgn="base">
        <a:lnSpc>
          <a:spcPts val="5800"/>
        </a:lnSpc>
        <a:spcBef>
          <a:spcPct val="0"/>
        </a:spcBef>
        <a:spcAft>
          <a:spcPct val="0"/>
        </a:spcAft>
        <a:defRPr sz="5400">
          <a:solidFill>
            <a:schemeClr val="tx2"/>
          </a:solidFill>
          <a:latin typeface="Palatino Linotype" pitchFamily="18" charset="0"/>
        </a:defRPr>
      </a:lvl6pPr>
      <a:lvl7pPr marL="914400" algn="ctr" rtl="0" fontAlgn="base">
        <a:lnSpc>
          <a:spcPts val="5800"/>
        </a:lnSpc>
        <a:spcBef>
          <a:spcPct val="0"/>
        </a:spcBef>
        <a:spcAft>
          <a:spcPct val="0"/>
        </a:spcAft>
        <a:defRPr sz="5400">
          <a:solidFill>
            <a:schemeClr val="tx2"/>
          </a:solidFill>
          <a:latin typeface="Palatino Linotype" pitchFamily="18" charset="0"/>
        </a:defRPr>
      </a:lvl7pPr>
      <a:lvl8pPr marL="1371600" algn="ctr" rtl="0" fontAlgn="base">
        <a:lnSpc>
          <a:spcPts val="5800"/>
        </a:lnSpc>
        <a:spcBef>
          <a:spcPct val="0"/>
        </a:spcBef>
        <a:spcAft>
          <a:spcPct val="0"/>
        </a:spcAft>
        <a:defRPr sz="5400">
          <a:solidFill>
            <a:schemeClr val="tx2"/>
          </a:solidFill>
          <a:latin typeface="Palatino Linotype" pitchFamily="18" charset="0"/>
        </a:defRPr>
      </a:lvl8pPr>
      <a:lvl9pPr marL="1828800" algn="ctr" rtl="0" fontAlgn="base">
        <a:lnSpc>
          <a:spcPts val="5800"/>
        </a:lnSpc>
        <a:spcBef>
          <a:spcPct val="0"/>
        </a:spcBef>
        <a:spcAft>
          <a:spcPct val="0"/>
        </a:spcAft>
        <a:defRPr sz="5400">
          <a:solidFill>
            <a:schemeClr val="tx2"/>
          </a:solidFill>
          <a:latin typeface="Palatino Linotype" pitchFamily="18" charset="0"/>
        </a:defRPr>
      </a:lvl9pPr>
    </p:titleStyle>
    <p:bodyStyle>
      <a:lvl1pPr marL="342900" indent="-342900" algn="l" rtl="0" eaLnBrk="0" fontAlgn="base" hangingPunct="0">
        <a:spcBef>
          <a:spcPct val="20000"/>
        </a:spcBef>
        <a:spcAft>
          <a:spcPct val="0"/>
        </a:spcAft>
        <a:buFont typeface="Arial" charset="0"/>
        <a:buChar char="•"/>
        <a:defRPr sz="2000" kern="1200">
          <a:solidFill>
            <a:srgbClr val="7F7F7F"/>
          </a:solidFill>
          <a:latin typeface="Tahoma" pitchFamily="34" charset="0"/>
          <a:ea typeface="Tahoma" pitchFamily="34" charset="0"/>
          <a:cs typeface="Tahoma" pitchFamily="34" charset="0"/>
        </a:defRPr>
      </a:lvl1pPr>
      <a:lvl2pPr marL="742950" indent="-28575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2pPr>
      <a:lvl3pPr marL="11430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3pPr>
      <a:lvl4pPr marL="1600200" indent="-22860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4pPr>
      <a:lvl5pPr marL="20574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73"/>
          <p:cNvSpPr>
            <a:spLocks noChangeArrowheads="1"/>
          </p:cNvSpPr>
          <p:nvPr/>
        </p:nvSpPr>
        <p:spPr bwMode="auto">
          <a:xfrm>
            <a:off x="468313" y="4652963"/>
            <a:ext cx="8280400" cy="576262"/>
          </a:xfrm>
          <a:prstGeom prst="rect">
            <a:avLst/>
          </a:prstGeom>
          <a:noFill/>
          <a:ln w="9525">
            <a:noFill/>
            <a:miter lim="800000"/>
            <a:headEnd/>
            <a:tailEnd/>
          </a:ln>
          <a:effectLst/>
        </p:spPr>
        <p:txBody>
          <a:bodyPr/>
          <a:lstStyle/>
          <a:p>
            <a:pPr>
              <a:lnSpc>
                <a:spcPct val="90000"/>
              </a:lnSpc>
              <a:spcBef>
                <a:spcPct val="20000"/>
              </a:spcBef>
            </a:pPr>
            <a:r>
              <a:rPr lang="tr-TR" sz="4400" dirty="0">
                <a:solidFill>
                  <a:srgbClr val="1C1C1C"/>
                </a:solidFill>
                <a:latin typeface="Tahoma" pitchFamily="34" charset="0"/>
                <a:ea typeface="Tahoma" pitchFamily="34" charset="0"/>
                <a:cs typeface="Tahoma" pitchFamily="34" charset="0"/>
              </a:rPr>
              <a:t>Genel Ekonomi</a:t>
            </a:r>
            <a:endParaRPr lang="en-GB" sz="4400" dirty="0">
              <a:solidFill>
                <a:srgbClr val="1C1C1C"/>
              </a:solidFill>
              <a:latin typeface="Tahoma" pitchFamily="34" charset="0"/>
              <a:ea typeface="Tahoma" pitchFamily="34" charset="0"/>
              <a:cs typeface="Tahoma" pitchFamily="34" charset="0"/>
            </a:endParaRPr>
          </a:p>
          <a:p>
            <a:pPr>
              <a:lnSpc>
                <a:spcPct val="90000"/>
              </a:lnSpc>
              <a:spcBef>
                <a:spcPct val="20000"/>
              </a:spcBef>
            </a:pPr>
            <a:r>
              <a:rPr lang="tr-TR" sz="3200" dirty="0" smtClean="0">
                <a:solidFill>
                  <a:srgbClr val="1C1C1C"/>
                </a:solidFill>
                <a:latin typeface="Tahoma" pitchFamily="34" charset="0"/>
                <a:ea typeface="Tahoma" pitchFamily="34" charset="0"/>
                <a:cs typeface="Tahoma" pitchFamily="34" charset="0"/>
              </a:rPr>
              <a:t>Piyasa Dengesi </a:t>
            </a:r>
            <a:endParaRPr lang="tr-TR" sz="3200" dirty="0">
              <a:solidFill>
                <a:srgbClr val="1C1C1C"/>
              </a:solidFill>
              <a:latin typeface="Tahoma" pitchFamily="34" charset="0"/>
              <a:ea typeface="Tahoma" pitchFamily="34" charset="0"/>
              <a:cs typeface="Tahoma" pitchFamily="34" charset="0"/>
            </a:endParaRPr>
          </a:p>
        </p:txBody>
      </p:sp>
      <p:sp>
        <p:nvSpPr>
          <p:cNvPr id="3075" name="Rectangle 177"/>
          <p:cNvSpPr>
            <a:spLocks noChangeArrowheads="1"/>
          </p:cNvSpPr>
          <p:nvPr/>
        </p:nvSpPr>
        <p:spPr bwMode="auto">
          <a:xfrm>
            <a:off x="468313" y="5373688"/>
            <a:ext cx="5365750" cy="576262"/>
          </a:xfrm>
          <a:prstGeom prst="rect">
            <a:avLst/>
          </a:prstGeom>
          <a:noFill/>
          <a:ln w="9525">
            <a:noFill/>
            <a:miter lim="800000"/>
            <a:headEnd/>
            <a:tailEnd/>
          </a:ln>
          <a:effectLst/>
        </p:spPr>
        <p:txBody>
          <a:bodyPr/>
          <a:lstStyle/>
          <a:p>
            <a:pPr>
              <a:lnSpc>
                <a:spcPct val="90000"/>
              </a:lnSpc>
              <a:spcBef>
                <a:spcPct val="20000"/>
              </a:spcBef>
            </a:pPr>
            <a:endParaRPr lang="tr-TR" b="1">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dirty="0">
                <a:solidFill>
                  <a:srgbClr val="1C1C1C"/>
                </a:solidFill>
                <a:effectLst/>
              </a:rPr>
              <a:t/>
            </a:r>
            <a:br>
              <a:rPr lang="tr-TR" dirty="0">
                <a:solidFill>
                  <a:srgbClr val="1C1C1C"/>
                </a:solidFill>
                <a:effectLst/>
              </a:rPr>
            </a:br>
            <a:r>
              <a:rPr lang="tr-TR" dirty="0">
                <a:solidFill>
                  <a:srgbClr val="1C1C1C"/>
                </a:solidFill>
                <a:effectLst/>
              </a:rPr>
              <a:t/>
            </a:r>
            <a:br>
              <a:rPr lang="tr-TR" dirty="0">
                <a:solidFill>
                  <a:srgbClr val="1C1C1C"/>
                </a:solidFill>
                <a:effectLst/>
              </a:rPr>
            </a:br>
            <a:r>
              <a:rPr lang="tr-TR" dirty="0">
                <a:solidFill>
                  <a:srgbClr val="1C1C1C"/>
                </a:solidFill>
                <a:effectLst/>
              </a:rPr>
              <a:t>Piyasa Dengesi</a:t>
            </a:r>
          </a:p>
        </p:txBody>
      </p:sp>
      <p:sp>
        <p:nvSpPr>
          <p:cNvPr id="45059" name="İçerik Yer Tutucusu 4"/>
          <p:cNvSpPr>
            <a:spLocks noGrp="1"/>
          </p:cNvSpPr>
          <p:nvPr>
            <p:ph idx="1"/>
          </p:nvPr>
        </p:nvSpPr>
        <p:spPr>
          <a:xfrm>
            <a:off x="457200" y="1295400"/>
            <a:ext cx="8229600" cy="4525962"/>
          </a:xfrm>
        </p:spPr>
        <p:txBody>
          <a:bodyPr/>
          <a:lstStyle/>
          <a:p>
            <a:pPr marL="0" indent="0" algn="just" eaLnBrk="1" hangingPunct="1">
              <a:buNone/>
            </a:pPr>
            <a:r>
              <a:rPr lang="tr-TR" sz="2000" dirty="0">
                <a:solidFill>
                  <a:schemeClr val="tx1"/>
                </a:solidFill>
                <a:latin typeface="Tahoma" pitchFamily="34" charset="0"/>
                <a:ea typeface="Tahoma" pitchFamily="34" charset="0"/>
                <a:cs typeface="Tahoma" pitchFamily="34" charset="0"/>
              </a:rPr>
              <a:t>Ekonomide ekonomik denge, arz ve talep gibi ekonomik güçlerin dengelendiği ve dış etkilerin yokluğunda ekonomik değişkenlerin (denge) değerlerinin değişmeyeceği bir durumdur. Örneğin, standart metin tam rekabette, talep edilen miktar ile arz edilen miktarın eşit olduğu noktada denge oluşur.</a:t>
            </a:r>
          </a:p>
        </p:txBody>
      </p:sp>
      <p:pic>
        <p:nvPicPr>
          <p:cNvPr id="33794" name="Picture 2" descr="Market Equilibrium | E B F 200: Introduction to Energy and Earth Sciences  Economics"/>
          <p:cNvPicPr>
            <a:picLocks noChangeAspect="1" noChangeArrowheads="1"/>
          </p:cNvPicPr>
          <p:nvPr/>
        </p:nvPicPr>
        <p:blipFill>
          <a:blip r:embed="rId3"/>
          <a:srcRect/>
          <a:stretch>
            <a:fillRect/>
          </a:stretch>
        </p:blipFill>
        <p:spPr bwMode="auto">
          <a:xfrm>
            <a:off x="2667000" y="3429000"/>
            <a:ext cx="3626659" cy="31242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dirty="0">
                <a:solidFill>
                  <a:srgbClr val="1C1C1C"/>
                </a:solidFill>
                <a:effectLst/>
              </a:rPr>
              <a:t/>
            </a:r>
            <a:br>
              <a:rPr lang="tr-TR" dirty="0">
                <a:solidFill>
                  <a:srgbClr val="1C1C1C"/>
                </a:solidFill>
                <a:effectLst/>
              </a:rPr>
            </a:br>
            <a:r>
              <a:rPr lang="tr-TR" dirty="0">
                <a:solidFill>
                  <a:srgbClr val="1C1C1C"/>
                </a:solidFill>
                <a:effectLst/>
              </a:rPr>
              <a:t/>
            </a:r>
            <a:br>
              <a:rPr lang="tr-TR" dirty="0">
                <a:solidFill>
                  <a:srgbClr val="1C1C1C"/>
                </a:solidFill>
                <a:effectLst/>
              </a:rPr>
            </a:br>
            <a:r>
              <a:rPr lang="tr-TR" dirty="0">
                <a:solidFill>
                  <a:srgbClr val="1C1C1C"/>
                </a:solidFill>
                <a:effectLst/>
              </a:rPr>
              <a:t>Piyasa Dengesi</a:t>
            </a:r>
            <a:endParaRPr lang="tr-TR" dirty="0">
              <a:solidFill>
                <a:srgbClr val="1C1C1C"/>
              </a:solidFill>
            </a:endParaRPr>
          </a:p>
        </p:txBody>
      </p:sp>
      <p:sp>
        <p:nvSpPr>
          <p:cNvPr id="5123" name="İçerik Yer Tutucusu 4"/>
          <p:cNvSpPr>
            <a:spLocks noGrp="1"/>
          </p:cNvSpPr>
          <p:nvPr>
            <p:ph idx="1"/>
          </p:nvPr>
        </p:nvSpPr>
        <p:spPr>
          <a:xfrm>
            <a:off x="395288" y="1700213"/>
            <a:ext cx="8229600" cy="4525962"/>
          </a:xfrm>
        </p:spPr>
        <p:txBody>
          <a:bodyPr/>
          <a:lstStyle/>
          <a:p>
            <a:pPr marL="0" indent="0" algn="just" eaLnBrk="1" hangingPunct="1">
              <a:buNone/>
            </a:pPr>
            <a:r>
              <a:rPr lang="tr-TR" dirty="0">
                <a:solidFill>
                  <a:schemeClr val="tx1"/>
                </a:solidFill>
              </a:rPr>
              <a:t>Bu durumda piyasa dengesi, alıcıların aradığı mal veya hizmet miktarının satıcılar tarafından üretilen mal veya hizmet miktarına eşit olacağı şekilde rekabet yoluyla bir piyasa fiyatının kurulduğu bir durumdur. </a:t>
            </a:r>
            <a:endParaRPr lang="en-GB" dirty="0">
              <a:solidFill>
                <a:schemeClr val="tx1"/>
              </a:solidFill>
            </a:endParaRPr>
          </a:p>
          <a:p>
            <a:pPr marL="0" indent="0" algn="just" eaLnBrk="1" hangingPunct="1">
              <a:buNone/>
            </a:pPr>
            <a:r>
              <a:rPr lang="tr-TR" dirty="0">
                <a:solidFill>
                  <a:schemeClr val="tx1"/>
                </a:solidFill>
              </a:rPr>
              <a:t>Bu fiyata genellikle rekabetçi fiyat veya piyasa takas fiyatı denir ve talep veya arz değişmedikçe değişme eğiliminde olmaz ve miktara "rekabetçi miktar" veya piyasa takas miktarı denir. Ancak ekonomide denge kavramı aynı zamanda bir Nash dengesi biçimini aldığı kusurlu rekabetçi piyasalar için de geçerlidir.</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627784" y="5229200"/>
            <a:ext cx="3995539" cy="12576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dirty="0">
                <a:solidFill>
                  <a:srgbClr val="1C1C1C"/>
                </a:solidFill>
                <a:effectLst/>
              </a:rPr>
              <a:t/>
            </a:r>
            <a:br>
              <a:rPr lang="tr-TR" dirty="0">
                <a:solidFill>
                  <a:srgbClr val="1C1C1C"/>
                </a:solidFill>
                <a:effectLst/>
              </a:rPr>
            </a:br>
            <a:r>
              <a:rPr lang="tr-TR" dirty="0">
                <a:solidFill>
                  <a:srgbClr val="1C1C1C"/>
                </a:solidFill>
                <a:effectLst/>
              </a:rPr>
              <a:t/>
            </a:r>
            <a:br>
              <a:rPr lang="tr-TR" dirty="0">
                <a:solidFill>
                  <a:srgbClr val="1C1C1C"/>
                </a:solidFill>
                <a:effectLst/>
              </a:rPr>
            </a:br>
            <a:r>
              <a:rPr lang="en-GB" dirty="0">
                <a:solidFill>
                  <a:srgbClr val="1C1C1C"/>
                </a:solidFill>
                <a:effectLst/>
              </a:rPr>
              <a:t>Nash</a:t>
            </a:r>
            <a:r>
              <a:rPr lang="tr-TR" dirty="0">
                <a:solidFill>
                  <a:srgbClr val="1C1C1C"/>
                </a:solidFill>
                <a:effectLst/>
              </a:rPr>
              <a:t> Dengesi</a:t>
            </a:r>
            <a:endParaRPr lang="tr-TR" dirty="0">
              <a:solidFill>
                <a:srgbClr val="1C1C1C"/>
              </a:solidFill>
            </a:endParaRPr>
          </a:p>
        </p:txBody>
      </p:sp>
      <p:sp>
        <p:nvSpPr>
          <p:cNvPr id="5123" name="İçerik Yer Tutucusu 4"/>
          <p:cNvSpPr>
            <a:spLocks noGrp="1"/>
          </p:cNvSpPr>
          <p:nvPr>
            <p:ph idx="1"/>
          </p:nvPr>
        </p:nvSpPr>
        <p:spPr>
          <a:xfrm>
            <a:off x="395288" y="1700213"/>
            <a:ext cx="8229600" cy="4525962"/>
          </a:xfrm>
        </p:spPr>
        <p:txBody>
          <a:bodyPr/>
          <a:lstStyle/>
          <a:p>
            <a:pPr marL="0" indent="0" algn="just" eaLnBrk="1" hangingPunct="1">
              <a:buNone/>
            </a:pPr>
            <a:r>
              <a:rPr lang="tr-TR" dirty="0">
                <a:solidFill>
                  <a:schemeClr val="tx1"/>
                </a:solidFill>
              </a:rPr>
              <a:t>Oyun Teorisi'nin en önemli araçlarından biri olan Nash dengesi, oyuncuların belli özellikler taşıyan strateji seçimlerine verilen isimdir.</a:t>
            </a:r>
          </a:p>
          <a:p>
            <a:pPr marL="0" indent="0" algn="just" eaLnBrk="1" hangingPunct="1">
              <a:buNone/>
            </a:pPr>
            <a:endParaRPr lang="tr-TR" dirty="0">
              <a:solidFill>
                <a:schemeClr val="tx1"/>
              </a:solidFill>
            </a:endParaRPr>
          </a:p>
          <a:p>
            <a:pPr marL="0" indent="0" algn="just" eaLnBrk="1" hangingPunct="1">
              <a:buNone/>
            </a:pPr>
            <a:r>
              <a:rPr lang="tr-TR" dirty="0">
                <a:solidFill>
                  <a:schemeClr val="tx1"/>
                </a:solidFill>
              </a:rPr>
              <a:t>Her oyuncu, oyun içinde </a:t>
            </a:r>
            <a:r>
              <a:rPr lang="en-GB" dirty="0" smtClean="0">
                <a:solidFill>
                  <a:schemeClr val="tx1"/>
                </a:solidFill>
              </a:rPr>
              <a:t>olas</a:t>
            </a:r>
            <a:r>
              <a:rPr lang="tr-TR" dirty="0" smtClean="0">
                <a:solidFill>
                  <a:schemeClr val="tx1"/>
                </a:solidFill>
              </a:rPr>
              <a:t>ı</a:t>
            </a:r>
            <a:r>
              <a:rPr lang="tr-TR" dirty="0" smtClean="0">
                <a:solidFill>
                  <a:schemeClr val="tx1"/>
                </a:solidFill>
              </a:rPr>
              <a:t> </a:t>
            </a:r>
            <a:r>
              <a:rPr lang="tr-TR" dirty="0">
                <a:solidFill>
                  <a:schemeClr val="tx1"/>
                </a:solidFill>
              </a:rPr>
              <a:t>olan </a:t>
            </a:r>
            <a:r>
              <a:rPr lang="tr-TR" dirty="0" smtClean="0">
                <a:solidFill>
                  <a:schemeClr val="tx1"/>
                </a:solidFill>
              </a:rPr>
              <a:t>hamle</a:t>
            </a:r>
            <a:r>
              <a:rPr lang="tr-TR" dirty="0" smtClean="0">
                <a:solidFill>
                  <a:schemeClr val="tx1"/>
                </a:solidFill>
              </a:rPr>
              <a:t>lerden </a:t>
            </a:r>
            <a:r>
              <a:rPr lang="tr-TR" dirty="0">
                <a:solidFill>
                  <a:schemeClr val="tx1"/>
                </a:solidFill>
              </a:rPr>
              <a:t>birini seçmiş olsun, ve tüm oyuncuların böyle bir seçim yaptığını düşünelim. Bir oyuncu için seçilmiş eylem, diğer oyuncuların seçtikleri eylem gözetildiğinde oynanabilecek (getiri anlamında) en iyi </a:t>
            </a:r>
            <a:r>
              <a:rPr lang="tr-TR" dirty="0" smtClean="0">
                <a:solidFill>
                  <a:schemeClr val="tx1"/>
                </a:solidFill>
              </a:rPr>
              <a:t>hamle</a:t>
            </a:r>
            <a:r>
              <a:rPr lang="tr-TR" dirty="0" smtClean="0">
                <a:solidFill>
                  <a:schemeClr val="tx1"/>
                </a:solidFill>
              </a:rPr>
              <a:t> </a:t>
            </a:r>
            <a:r>
              <a:rPr lang="tr-TR" dirty="0">
                <a:solidFill>
                  <a:schemeClr val="tx1"/>
                </a:solidFill>
              </a:rPr>
              <a:t>ise, ve bu durum diğer tüm oyuncular için de geçerliyse, bu durumun bir Nash Dengesi oluşturduğundan söz edilebilir</a:t>
            </a:r>
            <a:r>
              <a:rPr lang="tr-TR" dirty="0">
                <a:solidFill>
                  <a:schemeClr val="tx1"/>
                </a:solidFill>
                <a:latin typeface="Calibri" pitchFamily="34" charset="0"/>
                <a:cs typeface="Calibri" pitchFamily="34" charset="0"/>
              </a:rPr>
              <a:t>.</a:t>
            </a:r>
            <a:endParaRPr lang="en-GB" dirty="0">
              <a:solidFill>
                <a:schemeClr val="tx1"/>
              </a:solidFill>
              <a:latin typeface="Calibri" pitchFamily="34" charset="0"/>
              <a:cs typeface="Calibri"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dirty="0">
                <a:solidFill>
                  <a:srgbClr val="1C1C1C"/>
                </a:solidFill>
                <a:effectLst/>
              </a:rPr>
              <a:t/>
            </a:r>
            <a:br>
              <a:rPr lang="tr-TR" dirty="0">
                <a:solidFill>
                  <a:srgbClr val="1C1C1C"/>
                </a:solidFill>
                <a:effectLst/>
              </a:rPr>
            </a:br>
            <a:r>
              <a:rPr lang="tr-TR" dirty="0">
                <a:solidFill>
                  <a:srgbClr val="1C1C1C"/>
                </a:solidFill>
                <a:effectLst/>
              </a:rPr>
              <a:t/>
            </a:r>
            <a:br>
              <a:rPr lang="tr-TR" dirty="0">
                <a:solidFill>
                  <a:srgbClr val="1C1C1C"/>
                </a:solidFill>
                <a:effectLst/>
              </a:rPr>
            </a:br>
            <a:r>
              <a:rPr lang="en-GB" dirty="0">
                <a:solidFill>
                  <a:srgbClr val="1C1C1C"/>
                </a:solidFill>
                <a:effectLst/>
              </a:rPr>
              <a:t>Nash</a:t>
            </a:r>
            <a:r>
              <a:rPr lang="tr-TR" dirty="0">
                <a:solidFill>
                  <a:srgbClr val="1C1C1C"/>
                </a:solidFill>
                <a:effectLst/>
              </a:rPr>
              <a:t> Dengesi</a:t>
            </a:r>
            <a:endParaRPr lang="tr-TR" dirty="0">
              <a:solidFill>
                <a:srgbClr val="1C1C1C"/>
              </a:solidFill>
            </a:endParaRPr>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323528" y="1700808"/>
            <a:ext cx="8548136" cy="26906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62546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dirty="0" smtClean="0">
                <a:solidFill>
                  <a:srgbClr val="1C1C1C"/>
                </a:solidFill>
              </a:rPr>
              <a:t/>
            </a:r>
            <a:br>
              <a:rPr lang="tr-TR" dirty="0" smtClean="0">
                <a:solidFill>
                  <a:srgbClr val="1C1C1C"/>
                </a:solidFill>
              </a:rPr>
            </a:br>
            <a:r>
              <a:rPr lang="tr-TR" dirty="0" smtClean="0">
                <a:solidFill>
                  <a:srgbClr val="1C1C1C"/>
                </a:solidFill>
              </a:rPr>
              <a:t/>
            </a:r>
            <a:br>
              <a:rPr lang="tr-TR" dirty="0" smtClean="0">
                <a:solidFill>
                  <a:srgbClr val="1C1C1C"/>
                </a:solidFill>
              </a:rPr>
            </a:br>
            <a:r>
              <a:rPr lang="en-GB" dirty="0" smtClean="0">
                <a:solidFill>
                  <a:srgbClr val="1C1C1C"/>
                </a:solidFill>
              </a:rPr>
              <a:t>Nash</a:t>
            </a:r>
            <a:r>
              <a:rPr lang="tr-TR" dirty="0" smtClean="0">
                <a:solidFill>
                  <a:srgbClr val="1C1C1C"/>
                </a:solidFill>
              </a:rPr>
              <a:t> Dengesi</a:t>
            </a:r>
            <a:endParaRPr lang="tr-TR" dirty="0">
              <a:solidFill>
                <a:srgbClr val="1C1C1C"/>
              </a:solidFill>
            </a:endParaRPr>
          </a:p>
        </p:txBody>
      </p:sp>
      <p:sp>
        <p:nvSpPr>
          <p:cNvPr id="5123" name="İçerik Yer Tutucusu 4"/>
          <p:cNvSpPr>
            <a:spLocks noGrp="1"/>
          </p:cNvSpPr>
          <p:nvPr>
            <p:ph idx="1"/>
          </p:nvPr>
        </p:nvSpPr>
        <p:spPr>
          <a:xfrm>
            <a:off x="395288" y="1700213"/>
            <a:ext cx="8229600" cy="4525962"/>
          </a:xfrm>
        </p:spPr>
        <p:txBody>
          <a:bodyPr/>
          <a:lstStyle/>
          <a:p>
            <a:pPr marL="0" indent="0" algn="just">
              <a:buNone/>
            </a:pPr>
            <a:r>
              <a:rPr lang="tr-TR" dirty="0" smtClean="0">
                <a:solidFill>
                  <a:schemeClr val="tx1"/>
                </a:solidFill>
              </a:rPr>
              <a:t>Bu oyunda A firması için baskın bir strateji vardır, yani reklam yapmak. Bunun nedeni, tüm sütunlarda oyuncu için maksimum kazancın son satırda gerçekleşmesidir. </a:t>
            </a:r>
          </a:p>
          <a:p>
            <a:pPr marL="0" indent="0" algn="just">
              <a:buNone/>
            </a:pPr>
            <a:r>
              <a:rPr lang="tr-TR" dirty="0" smtClean="0">
                <a:solidFill>
                  <a:schemeClr val="tx1"/>
                </a:solidFill>
              </a:rPr>
              <a:t>B firmasının baskın (dominant) bir stratejisi yoktur çünkü maksimum kazancı aynı sütunda gerçekleşmez. A Firması reklam bütçesini azalttığında, B Firmasının maksimum kazancı da bunu takip ettiğinde ortaya çıkar. Benzer şekilde, A Firması reklam bütçesini değiştirmediğinde, B Firması reklamlarını keserek en iyisini yapar. Ancak Firma A reklam harcamalarını artırırsa, Firma </a:t>
            </a:r>
            <a:r>
              <a:rPr lang="tr-TR" dirty="0" err="1" smtClean="0">
                <a:solidFill>
                  <a:schemeClr val="tx1"/>
                </a:solidFill>
              </a:rPr>
              <a:t>B'nin</a:t>
            </a:r>
            <a:r>
              <a:rPr lang="tr-TR" dirty="0" smtClean="0">
                <a:solidFill>
                  <a:schemeClr val="tx1"/>
                </a:solidFill>
              </a:rPr>
              <a:t> en iyi stratejisi mevcut reklam bütçesini değiştirmemektir.</a:t>
            </a:r>
            <a:endParaRPr lang="tr-TR" dirty="0">
              <a:solidFill>
                <a:schemeClr val="tx1"/>
              </a:solidFill>
            </a:endParaRPr>
          </a:p>
        </p:txBody>
      </p:sp>
    </p:spTree>
    <p:extLst>
      <p:ext uri="{BB962C8B-B14F-4D97-AF65-F5344CB8AC3E}">
        <p14:creationId xmlns:p14="http://schemas.microsoft.com/office/powerpoint/2010/main" xmlns="" val="3221078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b="1" dirty="0">
                <a:solidFill>
                  <a:srgbClr val="1C1C1C"/>
                </a:solidFill>
                <a:effectLst/>
                <a:latin typeface="Calibri" pitchFamily="34" charset="0"/>
                <a:cs typeface="Calibri" pitchFamily="34" charset="0"/>
              </a:rPr>
              <a:t/>
            </a:r>
            <a:br>
              <a:rPr lang="tr-TR" sz="3200" b="1" dirty="0">
                <a:solidFill>
                  <a:srgbClr val="1C1C1C"/>
                </a:solidFill>
                <a:effectLst/>
                <a:latin typeface="Calibri" pitchFamily="34" charset="0"/>
                <a:cs typeface="Calibri" pitchFamily="34" charset="0"/>
              </a:rPr>
            </a:br>
            <a:r>
              <a:rPr lang="tr-TR" sz="3200" b="1" dirty="0">
                <a:solidFill>
                  <a:srgbClr val="1C1C1C"/>
                </a:solidFill>
                <a:effectLst/>
                <a:latin typeface="Calibri" pitchFamily="34" charset="0"/>
                <a:cs typeface="Calibri" pitchFamily="34" charset="0"/>
              </a:rPr>
              <a:t/>
            </a:r>
            <a:br>
              <a:rPr lang="tr-TR" sz="3200" b="1" dirty="0">
                <a:solidFill>
                  <a:srgbClr val="1C1C1C"/>
                </a:solidFill>
                <a:effectLst/>
                <a:latin typeface="Calibri" pitchFamily="34" charset="0"/>
                <a:cs typeface="Calibri" pitchFamily="34" charset="0"/>
              </a:rPr>
            </a:br>
            <a:r>
              <a:rPr lang="en-GB" sz="3200" b="1" dirty="0">
                <a:solidFill>
                  <a:srgbClr val="1C1C1C"/>
                </a:solidFill>
                <a:effectLst/>
                <a:latin typeface="Calibri" pitchFamily="34" charset="0"/>
                <a:cs typeface="Calibri" pitchFamily="34" charset="0"/>
              </a:rPr>
              <a:t>Nash</a:t>
            </a:r>
            <a:r>
              <a:rPr lang="tr-TR" sz="3200" b="1" dirty="0">
                <a:solidFill>
                  <a:srgbClr val="1C1C1C"/>
                </a:solidFill>
                <a:effectLst/>
                <a:latin typeface="Calibri" pitchFamily="34" charset="0"/>
                <a:cs typeface="Calibri" pitchFamily="34" charset="0"/>
              </a:rPr>
              <a:t> Dengesi</a:t>
            </a:r>
            <a:endParaRPr lang="tr-TR" sz="3200" dirty="0">
              <a:solidFill>
                <a:srgbClr val="1C1C1C"/>
              </a:solidFill>
            </a:endParaRPr>
          </a:p>
        </p:txBody>
      </p:sp>
      <p:sp>
        <p:nvSpPr>
          <p:cNvPr id="5123" name="İçerik Yer Tutucusu 4"/>
          <p:cNvSpPr>
            <a:spLocks noGrp="1"/>
          </p:cNvSpPr>
          <p:nvPr>
            <p:ph idx="1"/>
          </p:nvPr>
        </p:nvSpPr>
        <p:spPr>
          <a:xfrm>
            <a:off x="395288" y="1700213"/>
            <a:ext cx="8229600" cy="4525962"/>
          </a:xfrm>
        </p:spPr>
        <p:txBody>
          <a:bodyPr/>
          <a:lstStyle/>
          <a:p>
            <a:pPr marL="0" indent="0" algn="just">
              <a:buNone/>
            </a:pPr>
            <a:r>
              <a:rPr lang="tr-TR" dirty="0" smtClean="0">
                <a:solidFill>
                  <a:schemeClr val="tx1"/>
                </a:solidFill>
              </a:rPr>
              <a:t>B Firması için de hükmedilen (</a:t>
            </a:r>
            <a:r>
              <a:rPr lang="tr-TR" dirty="0" err="1" smtClean="0">
                <a:solidFill>
                  <a:schemeClr val="tx1"/>
                </a:solidFill>
              </a:rPr>
              <a:t>dominated</a:t>
            </a:r>
            <a:r>
              <a:rPr lang="tr-TR" dirty="0" smtClean="0">
                <a:solidFill>
                  <a:schemeClr val="tx1"/>
                </a:solidFill>
              </a:rPr>
              <a:t>) bir strateji yoktur çünkü kazancının her zaman en kötü olduğu bir sütun yoktur. Yukarıda tartışılan kuralları kullanarak, Nash dengesinin son satırda, yani A Firmasının baskın stratejisinde var olması gerektiğini biliyoruz. Başka bir deyişle, bu oyunda Nash dengesi A Firması reklam yaptığında ortaya çıkacaktır. Bu gerçeği göz önünde bulundurarak, son satırda B Firması için maksimum kazancı hangi hücrenin verdiğini bulmamız gerekir. Bu, B Firmasının reklam bütçesini değiştirmemesini temsil eden ikinci sütundur.</a:t>
            </a:r>
            <a:endParaRPr lang="tr-TR" dirty="0">
              <a:solidFill>
                <a:schemeClr val="tx1"/>
              </a:solidFill>
            </a:endParaRPr>
          </a:p>
        </p:txBody>
      </p:sp>
    </p:spTree>
    <p:extLst>
      <p:ext uri="{BB962C8B-B14F-4D97-AF65-F5344CB8AC3E}">
        <p14:creationId xmlns:p14="http://schemas.microsoft.com/office/powerpoint/2010/main" xmlns="" val="3544816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dirty="0">
                <a:solidFill>
                  <a:srgbClr val="1C1C1C"/>
                </a:solidFill>
                <a:effectLst/>
              </a:rPr>
              <a:t/>
            </a:r>
            <a:br>
              <a:rPr lang="tr-TR" dirty="0">
                <a:solidFill>
                  <a:srgbClr val="1C1C1C"/>
                </a:solidFill>
                <a:effectLst/>
              </a:rPr>
            </a:br>
            <a:r>
              <a:rPr lang="tr-TR" dirty="0">
                <a:solidFill>
                  <a:srgbClr val="1C1C1C"/>
                </a:solidFill>
                <a:effectLst/>
              </a:rPr>
              <a:t/>
            </a:r>
            <a:br>
              <a:rPr lang="tr-TR" dirty="0">
                <a:solidFill>
                  <a:srgbClr val="1C1C1C"/>
                </a:solidFill>
                <a:effectLst/>
              </a:rPr>
            </a:br>
            <a:r>
              <a:rPr lang="en-GB" dirty="0">
                <a:solidFill>
                  <a:srgbClr val="1C1C1C"/>
                </a:solidFill>
                <a:effectLst/>
              </a:rPr>
              <a:t>Nash</a:t>
            </a:r>
            <a:r>
              <a:rPr lang="tr-TR" dirty="0">
                <a:solidFill>
                  <a:srgbClr val="1C1C1C"/>
                </a:solidFill>
                <a:effectLst/>
              </a:rPr>
              <a:t> Dengesi</a:t>
            </a:r>
            <a:endParaRPr lang="tr-TR" dirty="0">
              <a:solidFill>
                <a:srgbClr val="1C1C1C"/>
              </a:solidFill>
            </a:endParaRPr>
          </a:p>
        </p:txBody>
      </p:sp>
      <p:sp>
        <p:nvSpPr>
          <p:cNvPr id="5123" name="İçerik Yer Tutucusu 4"/>
          <p:cNvSpPr>
            <a:spLocks noGrp="1"/>
          </p:cNvSpPr>
          <p:nvPr>
            <p:ph idx="1"/>
          </p:nvPr>
        </p:nvSpPr>
        <p:spPr>
          <a:xfrm>
            <a:off x="395288" y="1700213"/>
            <a:ext cx="8229600" cy="4525962"/>
          </a:xfrm>
        </p:spPr>
        <p:txBody>
          <a:bodyPr/>
          <a:lstStyle/>
          <a:p>
            <a:pPr marL="0" indent="0" algn="just">
              <a:buNone/>
            </a:pPr>
            <a:r>
              <a:rPr lang="tr-TR" dirty="0" smtClean="0">
                <a:solidFill>
                  <a:schemeClr val="tx1"/>
                </a:solidFill>
              </a:rPr>
              <a:t>Satır 3 ve Sütun 2 dolayısıyla bir Nash dengesini göstermektedir çünkü:</a:t>
            </a:r>
          </a:p>
          <a:p>
            <a:pPr marL="0" indent="0" algn="just">
              <a:buNone/>
            </a:pPr>
            <a:endParaRPr lang="tr-TR" dirty="0" smtClean="0">
              <a:solidFill>
                <a:schemeClr val="tx1"/>
              </a:solidFill>
            </a:endParaRPr>
          </a:p>
          <a:p>
            <a:pPr marL="0" indent="0" algn="just">
              <a:buNone/>
            </a:pPr>
            <a:r>
              <a:rPr lang="tr-TR" dirty="0" smtClean="0">
                <a:solidFill>
                  <a:schemeClr val="tx1"/>
                </a:solidFill>
              </a:rPr>
              <a:t>A firmasının stratejisini değiştirmek için hiçbir teşviki yoktur çünkü reklamı artırmak baskın stratejisidir. </a:t>
            </a:r>
          </a:p>
          <a:p>
            <a:pPr marL="0" indent="0" algn="just">
              <a:buNone/>
            </a:pPr>
            <a:endParaRPr lang="tr-TR" dirty="0" smtClean="0">
              <a:solidFill>
                <a:schemeClr val="tx1"/>
              </a:solidFill>
            </a:endParaRPr>
          </a:p>
          <a:p>
            <a:pPr marL="0" indent="0" algn="just">
              <a:buNone/>
            </a:pPr>
            <a:r>
              <a:rPr lang="tr-TR" dirty="0" smtClean="0">
                <a:solidFill>
                  <a:schemeClr val="tx1"/>
                </a:solidFill>
              </a:rPr>
              <a:t>A Firması her durumda reklam vereceğinden, B Firmasının en iyi tepkisi bütçesini değiştirmemektir çünkü bu ona maksimum kazancı sağlar. B Firması reklam bütçesini azaltır ya da artırırsa, kazancı her durumda 20 milyon dolara düşecektir ki bu 50 milyon dolardan daha kötüdür.</a:t>
            </a:r>
            <a:endParaRPr lang="tr-TR" dirty="0">
              <a:solidFill>
                <a:schemeClr val="tx1"/>
              </a:solidFill>
            </a:endParaRPr>
          </a:p>
        </p:txBody>
      </p:sp>
    </p:spTree>
    <p:extLst>
      <p:ext uri="{BB962C8B-B14F-4D97-AF65-F5344CB8AC3E}">
        <p14:creationId xmlns:p14="http://schemas.microsoft.com/office/powerpoint/2010/main" xmlns="" val="1598828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b="1" dirty="0">
                <a:solidFill>
                  <a:srgbClr val="1C1C1C"/>
                </a:solidFill>
                <a:effectLst/>
                <a:latin typeface="Calibri" pitchFamily="34" charset="0"/>
                <a:cs typeface="Calibri" pitchFamily="34" charset="0"/>
              </a:rPr>
              <a:t/>
            </a:r>
            <a:br>
              <a:rPr lang="tr-TR" sz="3200" b="1" dirty="0">
                <a:solidFill>
                  <a:srgbClr val="1C1C1C"/>
                </a:solidFill>
                <a:effectLst/>
                <a:latin typeface="Calibri" pitchFamily="34" charset="0"/>
                <a:cs typeface="Calibri" pitchFamily="34" charset="0"/>
              </a:rPr>
            </a:br>
            <a:r>
              <a:rPr lang="tr-TR" sz="3200" b="1" dirty="0">
                <a:solidFill>
                  <a:srgbClr val="1C1C1C"/>
                </a:solidFill>
                <a:effectLst/>
                <a:latin typeface="Calibri" pitchFamily="34" charset="0"/>
                <a:cs typeface="Calibri" pitchFamily="34" charset="0"/>
              </a:rPr>
              <a:t/>
            </a:r>
            <a:br>
              <a:rPr lang="tr-TR" sz="3200" b="1" dirty="0">
                <a:solidFill>
                  <a:srgbClr val="1C1C1C"/>
                </a:solidFill>
                <a:effectLst/>
                <a:latin typeface="Calibri" pitchFamily="34" charset="0"/>
                <a:cs typeface="Calibri" pitchFamily="34" charset="0"/>
              </a:rPr>
            </a:br>
            <a:r>
              <a:rPr lang="en-GB" sz="3200" b="1" dirty="0">
                <a:solidFill>
                  <a:srgbClr val="1C1C1C"/>
                </a:solidFill>
                <a:effectLst/>
                <a:latin typeface="Calibri" pitchFamily="34" charset="0"/>
                <a:cs typeface="Calibri" pitchFamily="34" charset="0"/>
              </a:rPr>
              <a:t>Nash</a:t>
            </a:r>
            <a:r>
              <a:rPr lang="tr-TR" sz="3200" b="1" dirty="0">
                <a:solidFill>
                  <a:srgbClr val="1C1C1C"/>
                </a:solidFill>
                <a:effectLst/>
                <a:latin typeface="Calibri" pitchFamily="34" charset="0"/>
                <a:cs typeface="Calibri" pitchFamily="34" charset="0"/>
              </a:rPr>
              <a:t> Dengesi</a:t>
            </a:r>
            <a:endParaRPr lang="tr-TR" sz="3200" dirty="0">
              <a:solidFill>
                <a:srgbClr val="1C1C1C"/>
              </a:solidFill>
            </a:endParaRPr>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323528" y="1700808"/>
            <a:ext cx="8548136" cy="26906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8995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00063" y="571500"/>
            <a:ext cx="8143875" cy="4770537"/>
          </a:xfrm>
          <a:prstGeom prst="rect">
            <a:avLst/>
          </a:prstGeom>
        </p:spPr>
        <p:txBody>
          <a:bodyPr>
            <a:spAutoFit/>
          </a:bodyPr>
          <a:lstStyle/>
          <a:p>
            <a:pPr>
              <a:buFontTx/>
              <a:buChar char="-"/>
            </a:pPr>
            <a:endParaRPr lang="tr-TR" sz="2400" dirty="0">
              <a:latin typeface="Calibri" pitchFamily="34" charset="0"/>
              <a:cs typeface="Calibri" pitchFamily="34" charset="0"/>
            </a:endParaRPr>
          </a:p>
          <a:p>
            <a:pPr>
              <a:buFontTx/>
              <a:buChar char="-"/>
            </a:pPr>
            <a:endParaRPr lang="tr-TR" sz="2000" dirty="0">
              <a:latin typeface="Tahoma" pitchFamily="34" charset="0"/>
              <a:ea typeface="Tahoma" pitchFamily="34" charset="0"/>
              <a:cs typeface="Tahoma" pitchFamily="34" charset="0"/>
            </a:endParaRPr>
          </a:p>
          <a:p>
            <a:pPr>
              <a:buFontTx/>
              <a:buChar char="-"/>
            </a:pPr>
            <a:r>
              <a:rPr lang="tr-TR" sz="2000" dirty="0">
                <a:latin typeface="Tahoma" pitchFamily="34" charset="0"/>
                <a:ea typeface="Tahoma" pitchFamily="34" charset="0"/>
                <a:cs typeface="Tahoma" pitchFamily="34" charset="0"/>
              </a:rPr>
              <a:t> Piyasa dengesi; “denge fiyatı” ve “denge miktarı” </a:t>
            </a:r>
            <a:r>
              <a:rPr lang="tr-TR" sz="2000" dirty="0" err="1">
                <a:latin typeface="Tahoma" pitchFamily="34" charset="0"/>
                <a:ea typeface="Tahoma" pitchFamily="34" charset="0"/>
                <a:cs typeface="Tahoma" pitchFamily="34" charset="0"/>
              </a:rPr>
              <a:t>nın</a:t>
            </a:r>
            <a:r>
              <a:rPr lang="tr-TR" sz="2000" dirty="0">
                <a:latin typeface="Tahoma" pitchFamily="34" charset="0"/>
                <a:ea typeface="Tahoma" pitchFamily="34" charset="0"/>
                <a:cs typeface="Tahoma" pitchFamily="34" charset="0"/>
              </a:rPr>
              <a:t> oluştuğu noktadır. </a:t>
            </a:r>
            <a:endParaRPr lang="tr-TR" sz="2000" dirty="0" smtClean="0">
              <a:latin typeface="Tahoma" pitchFamily="34" charset="0"/>
              <a:ea typeface="Tahoma" pitchFamily="34" charset="0"/>
              <a:cs typeface="Tahoma" pitchFamily="34" charset="0"/>
            </a:endParaRPr>
          </a:p>
          <a:p>
            <a:pPr>
              <a:buFontTx/>
              <a:buChar char="-"/>
            </a:pPr>
            <a:endParaRPr lang="tr-TR" sz="2000" dirty="0" smtClean="0">
              <a:latin typeface="Tahoma" pitchFamily="34" charset="0"/>
              <a:ea typeface="Tahoma" pitchFamily="34" charset="0"/>
              <a:cs typeface="Tahoma" pitchFamily="34" charset="0"/>
            </a:endParaRPr>
          </a:p>
          <a:p>
            <a:pPr>
              <a:buFontTx/>
              <a:buChar char="-"/>
            </a:pPr>
            <a:endParaRPr lang="tr-TR" sz="2000" dirty="0">
              <a:latin typeface="Tahoma" pitchFamily="34" charset="0"/>
              <a:ea typeface="Tahoma" pitchFamily="34" charset="0"/>
              <a:cs typeface="Tahoma" pitchFamily="34" charset="0"/>
            </a:endParaRPr>
          </a:p>
          <a:p>
            <a:pPr>
              <a:buFontTx/>
              <a:buChar char="-"/>
            </a:pPr>
            <a:r>
              <a:rPr lang="tr-TR" sz="2000" dirty="0">
                <a:latin typeface="Tahoma" pitchFamily="34" charset="0"/>
                <a:ea typeface="Tahoma" pitchFamily="34" charset="0"/>
                <a:cs typeface="Tahoma" pitchFamily="34" charset="0"/>
              </a:rPr>
              <a:t> Talep ve arz tablolarını bir araya getirelim:</a:t>
            </a:r>
          </a:p>
          <a:p>
            <a:endParaRPr lang="tr-TR" sz="2000" dirty="0" smtClean="0">
              <a:latin typeface="Tahoma" pitchFamily="34" charset="0"/>
              <a:ea typeface="Tahoma" pitchFamily="34" charset="0"/>
              <a:cs typeface="Tahoma" pitchFamily="34" charset="0"/>
            </a:endParaRPr>
          </a:p>
          <a:p>
            <a:endParaRPr lang="tr-TR" sz="2000" dirty="0">
              <a:latin typeface="Tahoma" pitchFamily="34" charset="0"/>
              <a:ea typeface="Tahoma" pitchFamily="34" charset="0"/>
              <a:cs typeface="Tahoma" pitchFamily="34" charset="0"/>
            </a:endParaRPr>
          </a:p>
          <a:p>
            <a:r>
              <a:rPr lang="tr-TR" sz="2000" u="sng" dirty="0">
                <a:latin typeface="Tahoma" pitchFamily="34" charset="0"/>
                <a:ea typeface="Tahoma" pitchFamily="34" charset="0"/>
                <a:cs typeface="Tahoma" pitchFamily="34" charset="0"/>
              </a:rPr>
              <a:t>Fiyat (P)</a:t>
            </a:r>
            <a:r>
              <a:rPr lang="tr-TR" sz="2000" dirty="0">
                <a:latin typeface="Tahoma" pitchFamily="34" charset="0"/>
                <a:ea typeface="Tahoma" pitchFamily="34" charset="0"/>
                <a:cs typeface="Tahoma" pitchFamily="34" charset="0"/>
              </a:rPr>
              <a:t>    </a:t>
            </a:r>
            <a:r>
              <a:rPr lang="tr-TR" sz="2000" u="sng" dirty="0" err="1">
                <a:latin typeface="Tahoma" pitchFamily="34" charset="0"/>
                <a:ea typeface="Tahoma" pitchFamily="34" charset="0"/>
                <a:cs typeface="Tahoma" pitchFamily="34" charset="0"/>
              </a:rPr>
              <a:t>Qd</a:t>
            </a:r>
            <a:r>
              <a:rPr lang="tr-TR" sz="2000" dirty="0">
                <a:latin typeface="Tahoma" pitchFamily="34" charset="0"/>
                <a:ea typeface="Tahoma" pitchFamily="34" charset="0"/>
                <a:cs typeface="Tahoma" pitchFamily="34" charset="0"/>
              </a:rPr>
              <a:t>     </a:t>
            </a:r>
            <a:r>
              <a:rPr lang="tr-TR" sz="2000" u="sng" dirty="0">
                <a:latin typeface="Tahoma" pitchFamily="34" charset="0"/>
                <a:ea typeface="Tahoma" pitchFamily="34" charset="0"/>
                <a:cs typeface="Tahoma" pitchFamily="34" charset="0"/>
              </a:rPr>
              <a:t> </a:t>
            </a:r>
            <a:r>
              <a:rPr lang="tr-TR" sz="2000" u="sng" dirty="0" err="1">
                <a:latin typeface="Tahoma" pitchFamily="34" charset="0"/>
                <a:ea typeface="Tahoma" pitchFamily="34" charset="0"/>
                <a:cs typeface="Tahoma" pitchFamily="34" charset="0"/>
              </a:rPr>
              <a:t>Qs</a:t>
            </a:r>
            <a:r>
              <a:rPr lang="tr-TR" sz="2000" dirty="0">
                <a:latin typeface="Tahoma" pitchFamily="34" charset="0"/>
                <a:ea typeface="Tahoma" pitchFamily="34" charset="0"/>
                <a:cs typeface="Tahoma" pitchFamily="34" charset="0"/>
              </a:rPr>
              <a:t>    </a:t>
            </a:r>
            <a:r>
              <a:rPr lang="tr-TR" sz="2000" u="sng" dirty="0">
                <a:latin typeface="Tahoma" pitchFamily="34" charset="0"/>
                <a:ea typeface="Tahoma" pitchFamily="34" charset="0"/>
                <a:cs typeface="Tahoma" pitchFamily="34" charset="0"/>
              </a:rPr>
              <a:t>Piyasa Durumu</a:t>
            </a:r>
            <a:r>
              <a:rPr lang="tr-TR" sz="2000" dirty="0">
                <a:latin typeface="Tahoma" pitchFamily="34" charset="0"/>
                <a:ea typeface="Tahoma" pitchFamily="34" charset="0"/>
                <a:cs typeface="Tahoma" pitchFamily="34" charset="0"/>
              </a:rPr>
              <a:t>   </a:t>
            </a:r>
            <a:r>
              <a:rPr lang="tr-TR" sz="2000" u="sng" dirty="0">
                <a:latin typeface="Tahoma" pitchFamily="34" charset="0"/>
                <a:ea typeface="Tahoma" pitchFamily="34" charset="0"/>
                <a:cs typeface="Tahoma" pitchFamily="34" charset="0"/>
              </a:rPr>
              <a:t>Fiyata Baskı</a:t>
            </a:r>
          </a:p>
          <a:p>
            <a:r>
              <a:rPr lang="tr-TR" sz="2000" dirty="0">
                <a:latin typeface="Tahoma" pitchFamily="34" charset="0"/>
                <a:ea typeface="Tahoma" pitchFamily="34" charset="0"/>
                <a:cs typeface="Tahoma" pitchFamily="34" charset="0"/>
              </a:rPr>
              <a:t>     50          9      18      </a:t>
            </a:r>
            <a:r>
              <a:rPr lang="tr-TR" sz="2000" dirty="0" smtClean="0">
                <a:latin typeface="Tahoma" pitchFamily="34" charset="0"/>
                <a:ea typeface="Tahoma" pitchFamily="34" charset="0"/>
                <a:cs typeface="Tahoma" pitchFamily="34" charset="0"/>
              </a:rPr>
              <a:t>Arz </a:t>
            </a:r>
            <a:r>
              <a:rPr lang="tr-TR" sz="2000" dirty="0">
                <a:latin typeface="Tahoma" pitchFamily="34" charset="0"/>
                <a:ea typeface="Tahoma" pitchFamily="34" charset="0"/>
                <a:cs typeface="Tahoma" pitchFamily="34" charset="0"/>
              </a:rPr>
              <a:t>fazlası      </a:t>
            </a:r>
            <a:r>
              <a:rPr lang="tr-TR" sz="2000" dirty="0" smtClean="0">
                <a:latin typeface="Tahoma" pitchFamily="34" charset="0"/>
                <a:ea typeface="Tahoma" pitchFamily="34" charset="0"/>
                <a:cs typeface="Tahoma" pitchFamily="34" charset="0"/>
              </a:rPr>
              <a:t> Aşağı </a:t>
            </a:r>
            <a:r>
              <a:rPr lang="tr-TR" sz="2000" dirty="0">
                <a:latin typeface="Tahoma" pitchFamily="34" charset="0"/>
                <a:ea typeface="Tahoma" pitchFamily="34" charset="0"/>
                <a:cs typeface="Tahoma" pitchFamily="34" charset="0"/>
              </a:rPr>
              <a:t>doğru</a:t>
            </a:r>
          </a:p>
          <a:p>
            <a:r>
              <a:rPr lang="tr-TR" sz="2000" dirty="0">
                <a:latin typeface="Tahoma" pitchFamily="34" charset="0"/>
                <a:ea typeface="Tahoma" pitchFamily="34" charset="0"/>
                <a:cs typeface="Tahoma" pitchFamily="34" charset="0"/>
              </a:rPr>
              <a:t>     40         10     16      </a:t>
            </a:r>
            <a:r>
              <a:rPr lang="tr-TR" sz="2000" dirty="0" smtClean="0">
                <a:latin typeface="Tahoma" pitchFamily="34" charset="0"/>
                <a:ea typeface="Tahoma" pitchFamily="34" charset="0"/>
                <a:cs typeface="Tahoma" pitchFamily="34" charset="0"/>
              </a:rPr>
              <a:t>Arz </a:t>
            </a:r>
            <a:r>
              <a:rPr lang="tr-TR" sz="2000" dirty="0">
                <a:latin typeface="Tahoma" pitchFamily="34" charset="0"/>
                <a:ea typeface="Tahoma" pitchFamily="34" charset="0"/>
                <a:cs typeface="Tahoma" pitchFamily="34" charset="0"/>
              </a:rPr>
              <a:t>fazlası       Aşağı doğru</a:t>
            </a:r>
          </a:p>
          <a:p>
            <a:r>
              <a:rPr lang="tr-TR" sz="2000" dirty="0">
                <a:latin typeface="Tahoma" pitchFamily="34" charset="0"/>
                <a:ea typeface="Tahoma" pitchFamily="34" charset="0"/>
                <a:cs typeface="Tahoma" pitchFamily="34" charset="0"/>
              </a:rPr>
              <a:t>     30         12     12      </a:t>
            </a:r>
            <a:r>
              <a:rPr lang="tr-TR" sz="2000" dirty="0" smtClean="0">
                <a:latin typeface="Tahoma" pitchFamily="34" charset="0"/>
                <a:ea typeface="Tahoma" pitchFamily="34" charset="0"/>
                <a:cs typeface="Tahoma" pitchFamily="34" charset="0"/>
              </a:rPr>
              <a:t>Denge              </a:t>
            </a:r>
            <a:r>
              <a:rPr lang="tr-TR" sz="2000" dirty="0">
                <a:latin typeface="Tahoma" pitchFamily="34" charset="0"/>
                <a:ea typeface="Tahoma" pitchFamily="34" charset="0"/>
                <a:cs typeface="Tahoma" pitchFamily="34" charset="0"/>
              </a:rPr>
              <a:t>Baskı yok</a:t>
            </a:r>
          </a:p>
          <a:p>
            <a:r>
              <a:rPr lang="tr-TR" sz="2000" dirty="0">
                <a:latin typeface="Tahoma" pitchFamily="34" charset="0"/>
                <a:ea typeface="Tahoma" pitchFamily="34" charset="0"/>
                <a:cs typeface="Tahoma" pitchFamily="34" charset="0"/>
              </a:rPr>
              <a:t>     20         15      7       Talep fazlası    Yukarı doğru</a:t>
            </a:r>
          </a:p>
          <a:p>
            <a:r>
              <a:rPr lang="tr-TR" sz="2000" dirty="0">
                <a:latin typeface="Tahoma" pitchFamily="34" charset="0"/>
                <a:ea typeface="Tahoma" pitchFamily="34" charset="0"/>
                <a:cs typeface="Tahoma" pitchFamily="34" charset="0"/>
              </a:rPr>
              <a:t>     10         20      2       Talep fazlası    Yukarı doğru</a:t>
            </a:r>
          </a:p>
        </p:txBody>
      </p:sp>
      <p:sp>
        <p:nvSpPr>
          <p:cNvPr id="3" name="Rectangle 2"/>
          <p:cNvSpPr txBox="1">
            <a:spLocks noChangeArrowheads="1"/>
          </p:cNvSpPr>
          <p:nvPr/>
        </p:nvSpPr>
        <p:spPr>
          <a:xfrm>
            <a:off x="539750" y="0"/>
            <a:ext cx="8229600" cy="1125538"/>
          </a:xfrm>
          <a:prstGeom prst="rect">
            <a:avLst/>
          </a:prstGeom>
        </p:spPr>
        <p:txBody>
          <a:bodyPr/>
          <a:lstStyle/>
          <a:p>
            <a:pPr marL="0" marR="0" lvl="0" indent="0" algn="ctr" defTabSz="914400" rtl="0" eaLnBrk="1" fontAlgn="auto" latinLnBrk="0" hangingPunct="1">
              <a:lnSpc>
                <a:spcPts val="5800"/>
              </a:lnSpc>
              <a:spcBef>
                <a:spcPct val="0"/>
              </a:spcBef>
              <a:spcAft>
                <a:spcPts val="0"/>
              </a:spcAft>
              <a:buClrTx/>
              <a:buSzTx/>
              <a:buFontTx/>
              <a:buNone/>
              <a:tabLst/>
              <a:defRPr/>
            </a:pPr>
            <a:r>
              <a:rPr kumimoji="0" lang="tr-TR" sz="2400" i="0" u="none" strike="noStrike" kern="1200" cap="none" spc="0" normalizeH="0" baseline="0" noProof="0" dirty="0">
                <a:ln>
                  <a:noFill/>
                </a:ln>
                <a:solidFill>
                  <a:srgbClr val="1C1C1C"/>
                </a:solidFill>
                <a:effectLst/>
                <a:uLnTx/>
                <a:uFillTx/>
                <a:latin typeface="Tahoma" pitchFamily="34" charset="0"/>
                <a:ea typeface="Tahoma" pitchFamily="34" charset="0"/>
                <a:cs typeface="Tahoma" pitchFamily="34" charset="0"/>
              </a:rPr>
              <a:t>Piyasa Dengesi</a:t>
            </a:r>
            <a:endParaRPr kumimoji="0" lang="tr-TR" sz="2400" i="0" u="none" strike="noStrike" kern="1200" cap="none" spc="0" normalizeH="0" baseline="0" noProof="0" dirty="0">
              <a:ln>
                <a:noFill/>
              </a:ln>
              <a:solidFill>
                <a:srgbClr val="1C1C1C"/>
              </a:solidFill>
              <a:effectLst>
                <a:outerShdw blurRad="63500" dist="38100" dir="5400000" algn="t" rotWithShape="0">
                  <a:prstClr val="black">
                    <a:alpha val="25000"/>
                  </a:prstClr>
                </a:outerShdw>
              </a:effectLst>
              <a:uLnTx/>
              <a:uFillTx/>
              <a:latin typeface="Tahoma" pitchFamily="34" charset="0"/>
              <a:ea typeface="Tahoma" pitchFamily="34" charset="0"/>
              <a:cs typeface="Tahoma"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Market Equilibrium, Shifts and Role of Elasticity"/>
          <p:cNvPicPr>
            <a:picLocks noChangeAspect="1" noChangeArrowheads="1"/>
          </p:cNvPicPr>
          <p:nvPr/>
        </p:nvPicPr>
        <p:blipFill>
          <a:blip r:embed="rId3"/>
          <a:srcRect/>
          <a:stretch>
            <a:fillRect/>
          </a:stretch>
        </p:blipFill>
        <p:spPr bwMode="auto">
          <a:xfrm>
            <a:off x="990600" y="533400"/>
            <a:ext cx="6819900" cy="5943601"/>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Dikdörtgen"/>
          <p:cNvSpPr>
            <a:spLocks noChangeArrowheads="1"/>
          </p:cNvSpPr>
          <p:nvPr/>
        </p:nvSpPr>
        <p:spPr bwMode="auto">
          <a:xfrm>
            <a:off x="533400" y="990600"/>
            <a:ext cx="8320980" cy="2923877"/>
          </a:xfrm>
          <a:prstGeom prst="rect">
            <a:avLst/>
          </a:prstGeom>
          <a:noFill/>
          <a:ln w="9525">
            <a:noFill/>
            <a:miter lim="800000"/>
            <a:headEnd/>
            <a:tailEnd/>
          </a:ln>
        </p:spPr>
        <p:txBody>
          <a:bodyPr wrap="square">
            <a:spAutoFit/>
          </a:bodyPr>
          <a:lstStyle/>
          <a:p>
            <a:r>
              <a:rPr lang="tr-TR" sz="2000" dirty="0">
                <a:latin typeface="Tahoma" pitchFamily="34" charset="0"/>
                <a:ea typeface="Tahoma" pitchFamily="34" charset="0"/>
                <a:cs typeface="Tahoma" pitchFamily="34" charset="0"/>
              </a:rPr>
              <a:t>Piyasada arz fazlası “artık” anlamına gelir.</a:t>
            </a:r>
          </a:p>
          <a:p>
            <a:pPr>
              <a:buFontTx/>
              <a:buChar char="-"/>
            </a:pPr>
            <a:endParaRPr lang="tr-TR" sz="2000" dirty="0">
              <a:latin typeface="Tahoma" pitchFamily="34" charset="0"/>
              <a:ea typeface="Tahoma" pitchFamily="34" charset="0"/>
              <a:cs typeface="Tahoma" pitchFamily="34" charset="0"/>
            </a:endParaRPr>
          </a:p>
          <a:p>
            <a:r>
              <a:rPr lang="tr-TR" sz="2000" dirty="0">
                <a:latin typeface="Tahoma" pitchFamily="34" charset="0"/>
                <a:ea typeface="Tahoma" pitchFamily="34" charset="0"/>
                <a:cs typeface="Tahoma" pitchFamily="34" charset="0"/>
              </a:rPr>
              <a:t>Piyasada talep fazlası “kıtlık” anlamına gelir. “Kıtlık” fiyatların yükselmesine yol açar.</a:t>
            </a:r>
          </a:p>
          <a:p>
            <a:endParaRPr lang="tr-TR" sz="2000" dirty="0">
              <a:latin typeface="Tahoma" pitchFamily="34" charset="0"/>
              <a:ea typeface="Tahoma" pitchFamily="34" charset="0"/>
              <a:cs typeface="Tahoma" pitchFamily="34" charset="0"/>
            </a:endParaRPr>
          </a:p>
          <a:p>
            <a:r>
              <a:rPr lang="tr-TR" sz="2000" dirty="0">
                <a:latin typeface="Tahoma" pitchFamily="34" charset="0"/>
                <a:ea typeface="Tahoma" pitchFamily="34" charset="0"/>
                <a:cs typeface="Tahoma" pitchFamily="34" charset="0"/>
              </a:rPr>
              <a:t>Arz ve talebin kesiştiği yerde “Denge fiyatı” ve “Denge miktarı” belirlenir. </a:t>
            </a:r>
          </a:p>
          <a:p>
            <a:pPr marL="342900" indent="-342900">
              <a:buFontTx/>
              <a:buChar char="-"/>
            </a:pPr>
            <a:endParaRPr lang="tr-TR" sz="2000" dirty="0">
              <a:latin typeface="Tahoma" pitchFamily="34" charset="0"/>
              <a:ea typeface="Tahoma" pitchFamily="34" charset="0"/>
              <a:cs typeface="Tahoma" pitchFamily="34" charset="0"/>
            </a:endParaRPr>
          </a:p>
          <a:p>
            <a:r>
              <a:rPr lang="tr-TR" sz="2000" dirty="0">
                <a:latin typeface="Tahoma" pitchFamily="34" charset="0"/>
                <a:ea typeface="Tahoma" pitchFamily="34" charset="0"/>
                <a:cs typeface="Tahoma" pitchFamily="34" charset="0"/>
              </a:rPr>
              <a:t>Yani; arz ve talebi birbirine eşitleyen fiyat düzeyine “Denge Fiyatı” denir.</a:t>
            </a:r>
          </a:p>
          <a:p>
            <a:pPr>
              <a:buFontTx/>
              <a:buChar char="-"/>
            </a:pPr>
            <a:endParaRPr lang="tr-TR" sz="2400" dirty="0">
              <a:latin typeface="Calibri" pitchFamily="34" charset="0"/>
              <a:cs typeface="Calibri" pitchFamily="34" charset="0"/>
            </a:endParaRPr>
          </a:p>
        </p:txBody>
      </p:sp>
      <p:sp>
        <p:nvSpPr>
          <p:cNvPr id="3" name="Rectangle 2"/>
          <p:cNvSpPr txBox="1">
            <a:spLocks noChangeArrowheads="1"/>
          </p:cNvSpPr>
          <p:nvPr/>
        </p:nvSpPr>
        <p:spPr>
          <a:xfrm>
            <a:off x="539750" y="0"/>
            <a:ext cx="8229600" cy="1125538"/>
          </a:xfrm>
          <a:prstGeom prst="rect">
            <a:avLst/>
          </a:prstGeom>
        </p:spPr>
        <p:txBody>
          <a:bodyPr/>
          <a:lstStyle/>
          <a:p>
            <a:pPr marL="0" marR="0" lvl="0" indent="0" algn="ctr" defTabSz="914400" rtl="0" eaLnBrk="1" fontAlgn="auto" latinLnBrk="0" hangingPunct="1">
              <a:lnSpc>
                <a:spcPts val="5800"/>
              </a:lnSpc>
              <a:spcBef>
                <a:spcPct val="0"/>
              </a:spcBef>
              <a:spcAft>
                <a:spcPts val="0"/>
              </a:spcAft>
              <a:buClrTx/>
              <a:buSzTx/>
              <a:buFontTx/>
              <a:buNone/>
              <a:tabLst/>
              <a:defRPr/>
            </a:pPr>
            <a:r>
              <a:rPr kumimoji="0" lang="tr-TR" sz="2400" i="0" u="none" strike="noStrike" kern="1200" cap="none" spc="0" normalizeH="0" baseline="0" noProof="0" dirty="0">
                <a:ln>
                  <a:noFill/>
                </a:ln>
                <a:solidFill>
                  <a:srgbClr val="1C1C1C"/>
                </a:solidFill>
                <a:effectLst/>
                <a:uLnTx/>
                <a:uFillTx/>
                <a:latin typeface="Tahoma" pitchFamily="34" charset="0"/>
                <a:ea typeface="Tahoma" pitchFamily="34" charset="0"/>
                <a:cs typeface="Tahoma" pitchFamily="34" charset="0"/>
              </a:rPr>
              <a:t>Piyasa Dengesi</a:t>
            </a:r>
            <a:endParaRPr kumimoji="0" lang="tr-TR" sz="2400" i="0" u="none" strike="noStrike" kern="1200" cap="none" spc="0" normalizeH="0" baseline="0" noProof="0" dirty="0">
              <a:ln>
                <a:noFill/>
              </a:ln>
              <a:solidFill>
                <a:srgbClr val="1C1C1C"/>
              </a:solidFill>
              <a:effectLst>
                <a:outerShdw blurRad="63500" dist="38100" dir="5400000" algn="t" rotWithShape="0">
                  <a:prstClr val="black">
                    <a:alpha val="25000"/>
                  </a:prstClr>
                </a:outerShdw>
              </a:effectLst>
              <a:uLnTx/>
              <a:uFillTx/>
              <a:latin typeface="Tahoma" pitchFamily="34" charset="0"/>
              <a:ea typeface="Tahoma" pitchFamily="34" charset="0"/>
              <a:cs typeface="Tahoma" pitchFamily="34" charset="0"/>
            </a:endParaRPr>
          </a:p>
        </p:txBody>
      </p:sp>
      <p:pic>
        <p:nvPicPr>
          <p:cNvPr id="4" name="Picture 2" descr="Market Equilibrium, Shifts and Role of Elasticity"/>
          <p:cNvPicPr>
            <a:picLocks noChangeAspect="1" noChangeArrowheads="1"/>
          </p:cNvPicPr>
          <p:nvPr/>
        </p:nvPicPr>
        <p:blipFill>
          <a:blip r:embed="rId3"/>
          <a:srcRect/>
          <a:stretch>
            <a:fillRect/>
          </a:stretch>
        </p:blipFill>
        <p:spPr bwMode="auto">
          <a:xfrm>
            <a:off x="2819400" y="3735928"/>
            <a:ext cx="3276600" cy="2855585"/>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Dikdörtgen"/>
          <p:cNvSpPr>
            <a:spLocks noChangeArrowheads="1"/>
          </p:cNvSpPr>
          <p:nvPr/>
        </p:nvSpPr>
        <p:spPr bwMode="auto">
          <a:xfrm>
            <a:off x="571472" y="1357298"/>
            <a:ext cx="7858125" cy="2554545"/>
          </a:xfrm>
          <a:prstGeom prst="rect">
            <a:avLst/>
          </a:prstGeom>
          <a:noFill/>
          <a:ln w="9525">
            <a:noFill/>
            <a:miter lim="800000"/>
            <a:headEnd/>
            <a:tailEnd/>
          </a:ln>
        </p:spPr>
        <p:txBody>
          <a:bodyPr>
            <a:spAutoFit/>
          </a:bodyPr>
          <a:lstStyle/>
          <a:p>
            <a:pPr>
              <a:buFontTx/>
              <a:buChar char="-"/>
            </a:pPr>
            <a:r>
              <a:rPr lang="tr-TR" sz="2000" dirty="0">
                <a:latin typeface="Tahoma" pitchFamily="34" charset="0"/>
                <a:ea typeface="Tahoma" pitchFamily="34" charset="0"/>
                <a:cs typeface="Tahoma" pitchFamily="34" charset="0"/>
              </a:rPr>
              <a:t> Denge fiyatında gerçekleşen işlem hacmine “Denge miktarı” denir. </a:t>
            </a:r>
          </a:p>
          <a:p>
            <a:pPr>
              <a:buFontTx/>
              <a:buChar char="-"/>
            </a:pPr>
            <a:endParaRPr lang="tr-TR" sz="2000" dirty="0">
              <a:latin typeface="Tahoma" pitchFamily="34" charset="0"/>
              <a:ea typeface="Tahoma" pitchFamily="34" charset="0"/>
              <a:cs typeface="Tahoma" pitchFamily="34" charset="0"/>
            </a:endParaRPr>
          </a:p>
          <a:p>
            <a:pPr>
              <a:buFontTx/>
              <a:buChar char="-"/>
            </a:pPr>
            <a:r>
              <a:rPr lang="tr-TR" sz="2000" dirty="0">
                <a:latin typeface="Tahoma" pitchFamily="34" charset="0"/>
                <a:ea typeface="Tahoma" pitchFamily="34" charset="0"/>
                <a:cs typeface="Tahoma" pitchFamily="34" charset="0"/>
              </a:rPr>
              <a:t> Denge noktasında üreticilerin satmak istediği miktar ile tüketicilerin satın almak istediği miktar birbirine eşittir.</a:t>
            </a:r>
          </a:p>
          <a:p>
            <a:pPr>
              <a:buFontTx/>
              <a:buChar char="-"/>
            </a:pPr>
            <a:endParaRPr lang="tr-TR" sz="2000" dirty="0">
              <a:latin typeface="Tahoma" pitchFamily="34" charset="0"/>
              <a:ea typeface="Tahoma" pitchFamily="34" charset="0"/>
              <a:cs typeface="Tahoma" pitchFamily="34" charset="0"/>
            </a:endParaRPr>
          </a:p>
          <a:p>
            <a:pPr>
              <a:buFontTx/>
              <a:buChar char="-"/>
            </a:pPr>
            <a:r>
              <a:rPr lang="tr-TR" sz="2000" dirty="0">
                <a:latin typeface="Tahoma" pitchFamily="34" charset="0"/>
                <a:ea typeface="Tahoma" pitchFamily="34" charset="0"/>
                <a:cs typeface="Tahoma" pitchFamily="34" charset="0"/>
              </a:rPr>
              <a:t> Denge fiyatı dışındaki herhangi bir fiyat düzeyinde piyasa güçleri (arz ve talep), fiyat ve miktarı denge değerlerine getirecek bir hareket içinde olurlar.</a:t>
            </a:r>
          </a:p>
        </p:txBody>
      </p:sp>
      <p:sp>
        <p:nvSpPr>
          <p:cNvPr id="3" name="Rectangle 2"/>
          <p:cNvSpPr txBox="1">
            <a:spLocks noChangeArrowheads="1"/>
          </p:cNvSpPr>
          <p:nvPr/>
        </p:nvSpPr>
        <p:spPr>
          <a:xfrm>
            <a:off x="539750" y="0"/>
            <a:ext cx="8229600" cy="1125538"/>
          </a:xfrm>
          <a:prstGeom prst="rect">
            <a:avLst/>
          </a:prstGeom>
        </p:spPr>
        <p:txBody>
          <a:bodyPr/>
          <a:lstStyle/>
          <a:p>
            <a:pPr marL="0" marR="0" lvl="0" indent="0" algn="ctr" defTabSz="914400" rtl="0" eaLnBrk="1" fontAlgn="auto" latinLnBrk="0" hangingPunct="1">
              <a:lnSpc>
                <a:spcPts val="5800"/>
              </a:lnSpc>
              <a:spcBef>
                <a:spcPct val="0"/>
              </a:spcBef>
              <a:spcAft>
                <a:spcPts val="0"/>
              </a:spcAft>
              <a:buClrTx/>
              <a:buSzTx/>
              <a:buFontTx/>
              <a:buNone/>
              <a:tabLst/>
              <a:defRPr/>
            </a:pPr>
            <a:r>
              <a:rPr kumimoji="0" lang="tr-TR" sz="3200" b="1" i="0" u="none" strike="noStrike" kern="1200" cap="none" spc="0" normalizeH="0" baseline="0" noProof="0" dirty="0">
                <a:ln>
                  <a:noFill/>
                </a:ln>
                <a:solidFill>
                  <a:srgbClr val="1C1C1C"/>
                </a:solidFill>
                <a:effectLst/>
                <a:uLnTx/>
                <a:uFillTx/>
                <a:latin typeface="Calibri" pitchFamily="34" charset="0"/>
                <a:ea typeface="+mj-ea"/>
                <a:cs typeface="Calibri" pitchFamily="34" charset="0"/>
              </a:rPr>
              <a:t>Piyasa Dengesi</a:t>
            </a:r>
            <a:endParaRPr kumimoji="0" lang="tr-TR" sz="3200" b="0" i="0" u="none" strike="noStrike" kern="1200" cap="none" spc="0" normalizeH="0" baseline="0" noProof="0" dirty="0">
              <a:ln>
                <a:noFill/>
              </a:ln>
              <a:solidFill>
                <a:srgbClr val="1C1C1C"/>
              </a:solidFill>
              <a:effectLst>
                <a:outerShdw blurRad="63500" dist="38100" dir="5400000" algn="t" rotWithShape="0">
                  <a:prstClr val="black">
                    <a:alpha val="25000"/>
                  </a:prstClr>
                </a:outerShdw>
              </a:effectLst>
              <a:uLnTx/>
              <a:uFillTx/>
              <a:latin typeface="+mn-lt"/>
              <a:ea typeface="+mj-ea"/>
              <a:cs typeface="+mj-cs"/>
            </a:endParaRPr>
          </a:p>
        </p:txBody>
      </p:sp>
      <p:pic>
        <p:nvPicPr>
          <p:cNvPr id="4" name="Picture 2" descr="Market Equilibrium, Shifts and Role of Elasticity"/>
          <p:cNvPicPr>
            <a:picLocks noChangeAspect="1" noChangeArrowheads="1"/>
          </p:cNvPicPr>
          <p:nvPr/>
        </p:nvPicPr>
        <p:blipFill>
          <a:blip r:embed="rId2"/>
          <a:srcRect/>
          <a:stretch>
            <a:fillRect/>
          </a:stretch>
        </p:blipFill>
        <p:spPr bwMode="auto">
          <a:xfrm>
            <a:off x="2895600" y="3733800"/>
            <a:ext cx="3276600" cy="2855585"/>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dirty="0">
                <a:solidFill>
                  <a:srgbClr val="1C1C1C"/>
                </a:solidFill>
                <a:effectLst/>
              </a:rPr>
              <a:t/>
            </a:r>
            <a:br>
              <a:rPr lang="tr-TR" dirty="0">
                <a:solidFill>
                  <a:srgbClr val="1C1C1C"/>
                </a:solidFill>
                <a:effectLst/>
              </a:rPr>
            </a:br>
            <a:r>
              <a:rPr lang="tr-TR" dirty="0">
                <a:solidFill>
                  <a:srgbClr val="1C1C1C"/>
                </a:solidFill>
                <a:effectLst/>
              </a:rPr>
              <a:t/>
            </a:r>
            <a:br>
              <a:rPr lang="tr-TR" dirty="0">
                <a:solidFill>
                  <a:srgbClr val="1C1C1C"/>
                </a:solidFill>
                <a:effectLst/>
              </a:rPr>
            </a:br>
            <a:r>
              <a:rPr lang="tr-TR" dirty="0">
                <a:solidFill>
                  <a:srgbClr val="1C1C1C"/>
                </a:solidFill>
                <a:effectLst/>
              </a:rPr>
              <a:t>Piyasa Dengesi</a:t>
            </a:r>
          </a:p>
        </p:txBody>
      </p:sp>
      <p:sp>
        <p:nvSpPr>
          <p:cNvPr id="54275" name="İçerik Yer Tutucusu 5"/>
          <p:cNvSpPr>
            <a:spLocks noGrp="1"/>
          </p:cNvSpPr>
          <p:nvPr>
            <p:ph idx="1"/>
          </p:nvPr>
        </p:nvSpPr>
        <p:spPr/>
        <p:txBody>
          <a:bodyPr/>
          <a:lstStyle/>
          <a:p>
            <a:pPr marL="0" indent="0" algn="just">
              <a:buNone/>
            </a:pPr>
            <a:r>
              <a:rPr lang="tr-TR" dirty="0">
                <a:solidFill>
                  <a:schemeClr val="tx1"/>
                </a:solidFill>
              </a:rPr>
              <a:t>Düzenlenmemiş piyasa sisteminde, piyasa güçleri denge fiyat ve miktarını belirler. Denge koşulları etkiliyken, mevcut durumdan kimse memnun olmayabilir. Siyasetçiler alıcı ve satıcıların piyasa fiyatından memnun olmadıklarını düşündükleri zaman piyasaya müdahale ederler. Sonuç olarak hükümet taban yada tavan fiyat uygulamasına gider .</a:t>
            </a:r>
          </a:p>
          <a:p>
            <a:pPr>
              <a:buFont typeface="Arial" charset="0"/>
              <a:buNone/>
            </a:pPr>
            <a:r>
              <a:rPr lang="tr-TR" dirty="0">
                <a:solidFill>
                  <a:schemeClr val="tx1"/>
                </a:solidFill>
                <a:latin typeface="Calibri" pitchFamily="34" charset="0"/>
                <a:cs typeface="Calibri" pitchFamily="34" charset="0"/>
              </a:rPr>
              <a:t>	</a:t>
            </a:r>
          </a:p>
        </p:txBody>
      </p:sp>
      <p:sp>
        <p:nvSpPr>
          <p:cNvPr id="16386" name="AutoShape 2" descr="What Is a Price Floor and a Price Ceiling in Economic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16388" name="AutoShape 4" descr="The Pros and Cons of Government Intervention in Price Control -  FasterCapit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16390" name="AutoShape 6" descr="The Pros and Cons of Government Intervention in Price Control -  FasterCapit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dirty="0">
                <a:solidFill>
                  <a:srgbClr val="1C1C1C"/>
                </a:solidFill>
                <a:effectLst/>
              </a:rPr>
              <a:t>Taban Fiyat</a:t>
            </a:r>
          </a:p>
        </p:txBody>
      </p:sp>
      <p:sp>
        <p:nvSpPr>
          <p:cNvPr id="12291" name="İçerik Yer Tutucusu 5"/>
          <p:cNvSpPr>
            <a:spLocks noGrp="1"/>
          </p:cNvSpPr>
          <p:nvPr>
            <p:ph idx="1"/>
          </p:nvPr>
        </p:nvSpPr>
        <p:spPr/>
        <p:txBody>
          <a:bodyPr/>
          <a:lstStyle/>
          <a:p>
            <a:pPr marL="0" indent="0" algn="just">
              <a:buNone/>
            </a:pPr>
            <a:r>
              <a:rPr lang="tr-TR" dirty="0">
                <a:solidFill>
                  <a:schemeClr val="tx1"/>
                </a:solidFill>
              </a:rPr>
              <a:t>Taban fiyat, devletin mal ve hizmet arz edenleri korumak için, piyasada işlem görülecek asgari fiyatı belirlemesidir. Bu uygulama sonucu devlet bir mal veya hizmet için asgari ya da taban fiyat belirlemektedir. </a:t>
            </a:r>
          </a:p>
          <a:p>
            <a:pPr marL="0" indent="0" algn="just">
              <a:buNone/>
            </a:pPr>
            <a:r>
              <a:rPr lang="tr-TR" dirty="0">
                <a:solidFill>
                  <a:schemeClr val="tx1"/>
                </a:solidFill>
              </a:rPr>
              <a:t>Bu fiyat düzeyinin altındaki bir fiyattan piyasada işlem gerçekleşmez. Taban fiyat uygulamasında amaç mal ve hizmet arz edenleri (üreticileri) korumaktır. Örneğin, asgari ücret ödemesi ile düşük gelirliler korunurken, destekleme alımlarıyla çitçilerin korunması amaçlanmaktadır.</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819400" y="4343400"/>
            <a:ext cx="2999944"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dirty="0">
                <a:solidFill>
                  <a:srgbClr val="1C1C1C"/>
                </a:solidFill>
                <a:effectLst/>
              </a:rPr>
              <a:t>Tavan Fiyat</a:t>
            </a:r>
          </a:p>
        </p:txBody>
      </p:sp>
      <p:sp>
        <p:nvSpPr>
          <p:cNvPr id="54275" name="İçerik Yer Tutucusu 5"/>
          <p:cNvSpPr>
            <a:spLocks noGrp="1"/>
          </p:cNvSpPr>
          <p:nvPr>
            <p:ph idx="1"/>
          </p:nvPr>
        </p:nvSpPr>
        <p:spPr/>
        <p:txBody>
          <a:bodyPr/>
          <a:lstStyle/>
          <a:p>
            <a:pPr marL="0" indent="0">
              <a:buNone/>
            </a:pPr>
            <a:r>
              <a:rPr lang="tr-TR" dirty="0" smtClean="0">
                <a:solidFill>
                  <a:schemeClr val="tx1"/>
                </a:solidFill>
              </a:rPr>
              <a:t>Tavan </a:t>
            </a:r>
            <a:r>
              <a:rPr lang="tr-TR" dirty="0">
                <a:solidFill>
                  <a:schemeClr val="tx1"/>
                </a:solidFill>
              </a:rPr>
              <a:t>fiyat uygulamasında, bir malın satılabileceği maksimum fiyat, taban fiyat uygulamasında ise, bir malın satılabileceği minimum fiyat yasal olarak belirlenir</a:t>
            </a:r>
            <a:r>
              <a:rPr lang="tr-TR" dirty="0" smtClean="0">
                <a:solidFill>
                  <a:schemeClr val="tx1"/>
                </a:solidFill>
              </a:rPr>
              <a:t>.</a:t>
            </a:r>
          </a:p>
          <a:p>
            <a:pPr marL="0" indent="0">
              <a:buNone/>
            </a:pPr>
            <a:endParaRPr lang="tr-TR" dirty="0">
              <a:solidFill>
                <a:schemeClr val="tx1"/>
              </a:solidFill>
            </a:endParaRPr>
          </a:p>
          <a:p>
            <a:pPr marL="0" indent="0">
              <a:buNone/>
            </a:pPr>
            <a:r>
              <a:rPr lang="tr-TR" dirty="0" smtClean="0">
                <a:solidFill>
                  <a:schemeClr val="tx1"/>
                </a:solidFill>
              </a:rPr>
              <a:t>Hükümet </a:t>
            </a:r>
            <a:r>
              <a:rPr lang="tr-TR" dirty="0">
                <a:solidFill>
                  <a:schemeClr val="tx1"/>
                </a:solidFill>
              </a:rPr>
              <a:t>tavan fiyat uygulamasına gittiğinde bunun iki muhtemel sonucu vardır: </a:t>
            </a:r>
            <a:endParaRPr lang="tr-TR" dirty="0" smtClean="0">
              <a:solidFill>
                <a:schemeClr val="tx1"/>
              </a:solidFill>
            </a:endParaRPr>
          </a:p>
          <a:p>
            <a:pPr marL="0" indent="0">
              <a:buNone/>
            </a:pPr>
            <a:endParaRPr lang="tr-TR" dirty="0">
              <a:solidFill>
                <a:schemeClr val="tx1"/>
              </a:solidFill>
            </a:endParaRPr>
          </a:p>
          <a:p>
            <a:pPr marL="0" indent="0">
              <a:buNone/>
            </a:pPr>
            <a:r>
              <a:rPr lang="tr-TR" dirty="0">
                <a:solidFill>
                  <a:schemeClr val="tx1"/>
                </a:solidFill>
              </a:rPr>
              <a:t>1. Tavan fiyatı, denge fiyatının üzerinde belirlenirse etkili değildir (yasaklayıcı değildir).</a:t>
            </a:r>
          </a:p>
          <a:p>
            <a:pPr marL="0" indent="0">
              <a:buNone/>
            </a:pPr>
            <a:r>
              <a:rPr lang="tr-TR" dirty="0">
                <a:solidFill>
                  <a:schemeClr val="tx1"/>
                </a:solidFill>
              </a:rPr>
              <a:t>2. Tavan fiyatı, denge fiyatının altında belirlenirse etkilidir (yasaklayıcıdır) ancak talep fazlasına (arz yetersizliği) neden olur.</a:t>
            </a:r>
          </a:p>
          <a:p>
            <a:endParaRPr lang="tr-TR" dirty="0">
              <a:solidFill>
                <a:schemeClr val="tx1"/>
              </a:solidFill>
              <a:latin typeface="Palatino Linotype"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dirty="0">
                <a:solidFill>
                  <a:srgbClr val="1C1C1C"/>
                </a:solidFill>
                <a:effectLst/>
              </a:rPr>
              <a:t>Tavan Fiyat</a:t>
            </a:r>
          </a:p>
        </p:txBody>
      </p:sp>
      <p:sp>
        <p:nvSpPr>
          <p:cNvPr id="13315" name="İçerik Yer Tutucusu 5"/>
          <p:cNvSpPr>
            <a:spLocks noGrp="1"/>
          </p:cNvSpPr>
          <p:nvPr>
            <p:ph idx="1"/>
          </p:nvPr>
        </p:nvSpPr>
        <p:spPr/>
        <p:txBody>
          <a:bodyPr/>
          <a:lstStyle/>
          <a:p>
            <a:pPr marL="0" indent="0" algn="just">
              <a:buNone/>
            </a:pPr>
            <a:r>
              <a:rPr lang="tr-TR" dirty="0" smtClean="0">
                <a:solidFill>
                  <a:schemeClr val="tx1"/>
                </a:solidFill>
              </a:rPr>
              <a:t>Devlet </a:t>
            </a:r>
            <a:r>
              <a:rPr lang="tr-TR" dirty="0">
                <a:solidFill>
                  <a:schemeClr val="tx1"/>
                </a:solidFill>
              </a:rPr>
              <a:t>bazı piyasalara müdahale ederek bazı mal ve hizmetlerin satılabileceği maksimum fiyatları belirler. Bir mal veya hizmet için devletçe belirlenen maksimum fiyata tavan fiyat denir. Mal veya hizmet en çok o fiyattan satılabilir. Belirlenen tavan fiyat üzerinde satılması yasaktır, suçtur. </a:t>
            </a:r>
          </a:p>
          <a:p>
            <a:pPr marL="0" indent="0" algn="just">
              <a:buNone/>
            </a:pPr>
            <a:r>
              <a:rPr lang="tr-TR" dirty="0">
                <a:solidFill>
                  <a:schemeClr val="tx1"/>
                </a:solidFill>
              </a:rPr>
              <a:t>Tavan fiyat genellikle savaş ve kıtlık yıllarında bazı malların arzının az, dolayısıyla piyasa denge fiyatlarının yüksek olduğu durumlarda tüketicileri korumak amacıyla konur ve piyasa denge fiyatının altında olur. </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667000" y="4343400"/>
            <a:ext cx="3217912" cy="21496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dirty="0">
                <a:solidFill>
                  <a:srgbClr val="1C1C1C"/>
                </a:solidFill>
                <a:effectLst/>
              </a:rPr>
              <a:t>Tavan Fiyat</a:t>
            </a:r>
          </a:p>
        </p:txBody>
      </p:sp>
      <p:sp>
        <p:nvSpPr>
          <p:cNvPr id="15363" name="İçerik Yer Tutucusu 5"/>
          <p:cNvSpPr>
            <a:spLocks noGrp="1"/>
          </p:cNvSpPr>
          <p:nvPr>
            <p:ph idx="1"/>
          </p:nvPr>
        </p:nvSpPr>
        <p:spPr/>
        <p:txBody>
          <a:bodyPr/>
          <a:lstStyle/>
          <a:p>
            <a:pPr marL="0" indent="0" algn="just">
              <a:buNone/>
            </a:pPr>
            <a:r>
              <a:rPr lang="tr-TR" dirty="0">
                <a:solidFill>
                  <a:schemeClr val="tx1"/>
                </a:solidFill>
              </a:rPr>
              <a:t>Tavan fiyat uygulamasıyla devlet uygulanacak en yüksek fiyatı belirler. Amaç, denge fiyatını yüksek bulan tüketicileri desteklemektir. Eğer uygulanması gereken maksimum fiyat, denge fiyatının altında belirlenmişse bir takım sorunlarla karşılaşılır. Bu sorunlardan ilki firmaların fiyatı düşük bulmalarından dolayı üretimi kısmaları ve bu mala ilişkin kıtlık ya da talep fazlası yaşanmasıdır</a:t>
            </a:r>
            <a:r>
              <a:rPr lang="tr-TR" dirty="0" smtClean="0">
                <a:solidFill>
                  <a:schemeClr val="tx1"/>
                </a:solidFill>
              </a:rPr>
              <a:t>.</a:t>
            </a:r>
          </a:p>
          <a:p>
            <a:pPr marL="0" indent="0" algn="just">
              <a:buNone/>
            </a:pPr>
            <a:endParaRPr lang="tr-TR" dirty="0">
              <a:solidFill>
                <a:schemeClr val="tx1"/>
              </a:solidFill>
            </a:endParaRPr>
          </a:p>
          <a:p>
            <a:pPr marL="0" indent="0" algn="just"/>
            <a:r>
              <a:rPr lang="tr-TR" dirty="0">
                <a:solidFill>
                  <a:schemeClr val="tx1"/>
                </a:solidFill>
              </a:rPr>
              <a:t>Tayınlama (Rationing)</a:t>
            </a:r>
          </a:p>
          <a:p>
            <a:pPr marL="0" indent="0" algn="just"/>
            <a:r>
              <a:rPr lang="tr-TR" dirty="0">
                <a:solidFill>
                  <a:schemeClr val="tx1"/>
                </a:solidFill>
              </a:rPr>
              <a:t>Stokçuluk</a:t>
            </a:r>
          </a:p>
          <a:p>
            <a:pPr marL="0" indent="0" algn="just"/>
            <a:r>
              <a:rPr lang="tr-TR" dirty="0">
                <a:solidFill>
                  <a:schemeClr val="tx1"/>
                </a:solidFill>
              </a:rPr>
              <a:t>Karaborsa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b="1" dirty="0">
                <a:solidFill>
                  <a:srgbClr val="1C1C1C"/>
                </a:solidFill>
                <a:effectLst/>
                <a:latin typeface="Calibri" pitchFamily="34" charset="0"/>
                <a:cs typeface="Calibri" pitchFamily="34" charset="0"/>
              </a:rPr>
              <a:t>Tayınlama</a:t>
            </a:r>
          </a:p>
        </p:txBody>
      </p:sp>
      <p:sp>
        <p:nvSpPr>
          <p:cNvPr id="16387" name="İçerik Yer Tutucusu 5"/>
          <p:cNvSpPr>
            <a:spLocks noGrp="1"/>
          </p:cNvSpPr>
          <p:nvPr>
            <p:ph idx="1"/>
          </p:nvPr>
        </p:nvSpPr>
        <p:spPr/>
        <p:txBody>
          <a:bodyPr/>
          <a:lstStyle/>
          <a:p>
            <a:pPr marL="0" indent="0" algn="just">
              <a:buNone/>
            </a:pPr>
            <a:r>
              <a:rPr lang="tr-TR" dirty="0">
                <a:solidFill>
                  <a:schemeClr val="tx1"/>
                </a:solidFill>
              </a:rPr>
              <a:t>Tayınlama, özellikle savaş, kıtlık, bunalım gibi olağanüstü dönemlerde talebi kısmak için uygulanan bir yöntemdir. Herhangi bir malın talebi böyle bir dönemde birden genişlediğinden, fiyat da hızla yükselecektir. </a:t>
            </a:r>
          </a:p>
          <a:p>
            <a:pPr marL="0" indent="0" algn="just"/>
            <a:endParaRPr lang="tr-TR" dirty="0">
              <a:solidFill>
                <a:schemeClr val="tx1"/>
              </a:solidFill>
            </a:endParaRPr>
          </a:p>
          <a:p>
            <a:pPr marL="0" indent="0" algn="just">
              <a:buNone/>
            </a:pPr>
            <a:r>
              <a:rPr lang="tr-TR" dirty="0">
                <a:solidFill>
                  <a:schemeClr val="tx1"/>
                </a:solidFill>
              </a:rPr>
              <a:t>Kamu otoritesi kısa sürede arzı artırarak, fiyat yükselmesini önleme olanağını bulamıyorsa tayınlama yöntemine başvurmak zorunda kalacaktır. Tayınlamanın en basit şekli, talebi, arz imkanlarına intibak edecek düzeye kadar kısmak için kişi, aile veya daha geniş grupların her biri için belli bir tüketim miktarını belirlemektir.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b="1" dirty="0">
                <a:solidFill>
                  <a:srgbClr val="1C1C1C"/>
                </a:solidFill>
                <a:effectLst/>
                <a:latin typeface="Calibri" pitchFamily="34" charset="0"/>
                <a:cs typeface="Calibri" pitchFamily="34" charset="0"/>
              </a:rPr>
              <a:t>Tayınlama</a:t>
            </a:r>
          </a:p>
        </p:txBody>
      </p:sp>
      <p:pic>
        <p:nvPicPr>
          <p:cNvPr id="5" name="Picture 2" descr="State of Oregon: World War II - Rationing: A Necessary But Hated Sacrifice"/>
          <p:cNvPicPr>
            <a:picLocks noChangeAspect="1" noChangeArrowheads="1"/>
          </p:cNvPicPr>
          <p:nvPr/>
        </p:nvPicPr>
        <p:blipFill>
          <a:blip r:embed="rId2"/>
          <a:srcRect/>
          <a:stretch>
            <a:fillRect/>
          </a:stretch>
        </p:blipFill>
        <p:spPr bwMode="auto">
          <a:xfrm>
            <a:off x="838200" y="1447800"/>
            <a:ext cx="7173862" cy="51054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dirty="0">
                <a:solidFill>
                  <a:srgbClr val="1C1C1C"/>
                </a:solidFill>
                <a:effectLst/>
              </a:rPr>
              <a:t>Karaborsa</a:t>
            </a:r>
          </a:p>
        </p:txBody>
      </p:sp>
      <p:sp>
        <p:nvSpPr>
          <p:cNvPr id="54275" name="İçerik Yer Tutucusu 5"/>
          <p:cNvSpPr>
            <a:spLocks noGrp="1"/>
          </p:cNvSpPr>
          <p:nvPr>
            <p:ph idx="1"/>
          </p:nvPr>
        </p:nvSpPr>
        <p:spPr/>
        <p:txBody>
          <a:bodyPr/>
          <a:lstStyle/>
          <a:p>
            <a:pPr marL="0" indent="0" algn="just">
              <a:buNone/>
            </a:pPr>
            <a:r>
              <a:rPr lang="tr-TR" dirty="0">
                <a:solidFill>
                  <a:schemeClr val="tx1"/>
                </a:solidFill>
              </a:rPr>
              <a:t>İktisadi malların veya dövizin, kıtlık nedeniyle yasa - dışı olarak hükümetin belirlemiş olduğu fiyattan daha yüksek fiyatlarla satılması olayı. </a:t>
            </a:r>
          </a:p>
          <a:p>
            <a:pPr marL="0" indent="0" algn="just">
              <a:buNone/>
            </a:pPr>
            <a:r>
              <a:rPr lang="tr-TR" dirty="0">
                <a:solidFill>
                  <a:schemeClr val="tx1"/>
                </a:solidFill>
              </a:rPr>
              <a:t>Karaborsa bir tür arz ve talep etkilerine göre işleyen piyasa türüdür. Ancak karaborsa alış ve satışları hükümet tarafından yasaklanmıştır. Dolayısıyla bu tür işlemleri yapanlara cezai önlemler uygulanması öngörülür. Karaborsanın ortaya çıkış nedeni, söz konusu malın (dövizin) kıt oluşudur</a:t>
            </a:r>
            <a:r>
              <a:rPr lang="tr-TR" dirty="0">
                <a:solidFill>
                  <a:schemeClr val="tx1"/>
                </a:solidFill>
                <a:latin typeface="Calibri" pitchFamily="34" charset="0"/>
                <a:cs typeface="Calibri" pitchFamily="34" charset="0"/>
              </a:rPr>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3200" b="1" dirty="0">
                <a:solidFill>
                  <a:srgbClr val="1C1C1C"/>
                </a:solidFill>
                <a:effectLst/>
                <a:latin typeface="Calibri" pitchFamily="34" charset="0"/>
                <a:cs typeface="Calibri" pitchFamily="34" charset="0"/>
              </a:rPr>
              <a:t>Karaborsa</a:t>
            </a:r>
          </a:p>
        </p:txBody>
      </p:sp>
      <p:sp>
        <p:nvSpPr>
          <p:cNvPr id="18435" name="İçerik Yer Tutucusu 5"/>
          <p:cNvSpPr>
            <a:spLocks noGrp="1"/>
          </p:cNvSpPr>
          <p:nvPr>
            <p:ph idx="1"/>
          </p:nvPr>
        </p:nvSpPr>
        <p:spPr>
          <a:xfrm>
            <a:off x="611188" y="1628775"/>
            <a:ext cx="8229600" cy="4525963"/>
          </a:xfrm>
        </p:spPr>
        <p:txBody>
          <a:bodyPr/>
          <a:lstStyle/>
          <a:p>
            <a:pPr marL="0" indent="0" algn="just">
              <a:buNone/>
            </a:pPr>
            <a:r>
              <a:rPr lang="tr-TR" dirty="0">
                <a:solidFill>
                  <a:schemeClr val="tx1"/>
                </a:solidFill>
              </a:rPr>
              <a:t>Diğer bir deyişle, arzının talebini karşılamaya yeterli olmamasıdır. Bunlar örneğin zorunlu tüketim veya temel sanayi ham maddeleri olabilir. Bu durumda hükümet söz konusu malların fiyatlarını belirleyerek fiyatlarda istikrar sağlamaya, bu malların üretici veya tüketicilerini korumaya çalışabilir. Ancak aşırı bir talep daima yüksek fiyatların oluşmasına ve karaborsacılığın türemesine ortam hazırlar.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AutoShape 2" descr="How the Black Market Is Saving Two Countries from Their Government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51204" name="Picture 4" descr="C:\Users\Windows 7\Desktop\the-five-markets.png"/>
          <p:cNvPicPr>
            <a:picLocks noChangeAspect="1" noChangeArrowheads="1"/>
          </p:cNvPicPr>
          <p:nvPr/>
        </p:nvPicPr>
        <p:blipFill>
          <a:blip r:embed="rId2"/>
          <a:srcRect/>
          <a:stretch>
            <a:fillRect/>
          </a:stretch>
        </p:blipFill>
        <p:spPr bwMode="auto">
          <a:xfrm>
            <a:off x="314325" y="1952625"/>
            <a:ext cx="8513763" cy="295275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Düz Ok Bağlayıcısı"/>
          <p:cNvCxnSpPr/>
          <p:nvPr/>
        </p:nvCxnSpPr>
        <p:spPr>
          <a:xfrm rot="5400000" flipH="1" flipV="1">
            <a:off x="-1106487" y="3463925"/>
            <a:ext cx="3643312"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4 Düz Ok Bağlayıcısı"/>
          <p:cNvCxnSpPr/>
          <p:nvPr/>
        </p:nvCxnSpPr>
        <p:spPr>
          <a:xfrm>
            <a:off x="714375" y="5286375"/>
            <a:ext cx="3357563"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6 Düz Bağlayıcı"/>
          <p:cNvCxnSpPr/>
          <p:nvPr/>
        </p:nvCxnSpPr>
        <p:spPr>
          <a:xfrm flipV="1">
            <a:off x="1000125" y="2857500"/>
            <a:ext cx="2857500" cy="185737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 name="8 Düz Bağlayıcı"/>
          <p:cNvCxnSpPr/>
          <p:nvPr/>
        </p:nvCxnSpPr>
        <p:spPr>
          <a:xfrm rot="16200000" flipH="1">
            <a:off x="1107281" y="2893219"/>
            <a:ext cx="2071688" cy="200025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 name="10 Düz Bağlayıcı"/>
          <p:cNvCxnSpPr/>
          <p:nvPr/>
        </p:nvCxnSpPr>
        <p:spPr>
          <a:xfrm rot="16200000" flipH="1">
            <a:off x="1964532" y="2393156"/>
            <a:ext cx="2000250" cy="192881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511" name="12 Metin kutusu"/>
          <p:cNvSpPr txBox="1">
            <a:spLocks noChangeArrowheads="1"/>
          </p:cNvSpPr>
          <p:nvPr/>
        </p:nvSpPr>
        <p:spPr bwMode="auto">
          <a:xfrm>
            <a:off x="428625" y="5214938"/>
            <a:ext cx="357188" cy="400050"/>
          </a:xfrm>
          <a:prstGeom prst="rect">
            <a:avLst/>
          </a:prstGeom>
          <a:noFill/>
          <a:ln w="9525">
            <a:noFill/>
            <a:miter lim="800000"/>
            <a:headEnd/>
            <a:tailEnd/>
          </a:ln>
        </p:spPr>
        <p:txBody>
          <a:bodyPr>
            <a:spAutoFit/>
          </a:bodyPr>
          <a:lstStyle/>
          <a:p>
            <a:r>
              <a:rPr lang="tr-TR" sz="2000"/>
              <a:t>0</a:t>
            </a:r>
          </a:p>
        </p:txBody>
      </p:sp>
      <p:sp>
        <p:nvSpPr>
          <p:cNvPr id="21512" name="13 Metin kutusu"/>
          <p:cNvSpPr txBox="1">
            <a:spLocks noChangeArrowheads="1"/>
          </p:cNvSpPr>
          <p:nvPr/>
        </p:nvSpPr>
        <p:spPr bwMode="auto">
          <a:xfrm>
            <a:off x="500063" y="1285875"/>
            <a:ext cx="500062" cy="400050"/>
          </a:xfrm>
          <a:prstGeom prst="rect">
            <a:avLst/>
          </a:prstGeom>
          <a:noFill/>
          <a:ln w="9525">
            <a:noFill/>
            <a:miter lim="800000"/>
            <a:headEnd/>
            <a:tailEnd/>
          </a:ln>
        </p:spPr>
        <p:txBody>
          <a:bodyPr>
            <a:spAutoFit/>
          </a:bodyPr>
          <a:lstStyle/>
          <a:p>
            <a:r>
              <a:rPr lang="tr-TR" sz="2000"/>
              <a:t>P</a:t>
            </a:r>
          </a:p>
        </p:txBody>
      </p:sp>
      <p:sp>
        <p:nvSpPr>
          <p:cNvPr id="21513" name="14 Metin kutusu"/>
          <p:cNvSpPr txBox="1">
            <a:spLocks noChangeArrowheads="1"/>
          </p:cNvSpPr>
          <p:nvPr/>
        </p:nvSpPr>
        <p:spPr bwMode="auto">
          <a:xfrm>
            <a:off x="4000500" y="5000625"/>
            <a:ext cx="428625" cy="400050"/>
          </a:xfrm>
          <a:prstGeom prst="rect">
            <a:avLst/>
          </a:prstGeom>
          <a:noFill/>
          <a:ln w="9525">
            <a:noFill/>
            <a:miter lim="800000"/>
            <a:headEnd/>
            <a:tailEnd/>
          </a:ln>
        </p:spPr>
        <p:txBody>
          <a:bodyPr>
            <a:spAutoFit/>
          </a:bodyPr>
          <a:lstStyle/>
          <a:p>
            <a:r>
              <a:rPr lang="tr-TR" sz="2000"/>
              <a:t>Q</a:t>
            </a:r>
          </a:p>
        </p:txBody>
      </p:sp>
      <p:sp>
        <p:nvSpPr>
          <p:cNvPr id="21514" name="15 Metin kutusu"/>
          <p:cNvSpPr txBox="1">
            <a:spLocks noChangeArrowheads="1"/>
          </p:cNvSpPr>
          <p:nvPr/>
        </p:nvSpPr>
        <p:spPr bwMode="auto">
          <a:xfrm>
            <a:off x="3714750" y="2428875"/>
            <a:ext cx="357188" cy="400050"/>
          </a:xfrm>
          <a:prstGeom prst="rect">
            <a:avLst/>
          </a:prstGeom>
          <a:noFill/>
          <a:ln w="9525">
            <a:noFill/>
            <a:miter lim="800000"/>
            <a:headEnd/>
            <a:tailEnd/>
          </a:ln>
        </p:spPr>
        <p:txBody>
          <a:bodyPr>
            <a:spAutoFit/>
          </a:bodyPr>
          <a:lstStyle/>
          <a:p>
            <a:r>
              <a:rPr lang="tr-TR" sz="2000" dirty="0"/>
              <a:t>S</a:t>
            </a:r>
          </a:p>
        </p:txBody>
      </p:sp>
      <p:sp>
        <p:nvSpPr>
          <p:cNvPr id="21515" name="16 Metin kutusu"/>
          <p:cNvSpPr txBox="1">
            <a:spLocks noChangeArrowheads="1"/>
          </p:cNvSpPr>
          <p:nvPr/>
        </p:nvSpPr>
        <p:spPr bwMode="auto">
          <a:xfrm>
            <a:off x="1071563" y="2500313"/>
            <a:ext cx="428625" cy="400050"/>
          </a:xfrm>
          <a:prstGeom prst="rect">
            <a:avLst/>
          </a:prstGeom>
          <a:noFill/>
          <a:ln w="9525">
            <a:noFill/>
            <a:miter lim="800000"/>
            <a:headEnd/>
            <a:tailEnd/>
          </a:ln>
        </p:spPr>
        <p:txBody>
          <a:bodyPr>
            <a:spAutoFit/>
          </a:bodyPr>
          <a:lstStyle/>
          <a:p>
            <a:r>
              <a:rPr lang="tr-TR" sz="2000" dirty="0"/>
              <a:t>D</a:t>
            </a:r>
          </a:p>
        </p:txBody>
      </p:sp>
      <p:sp>
        <p:nvSpPr>
          <p:cNvPr id="21516" name="17 Metin kutusu"/>
          <p:cNvSpPr txBox="1">
            <a:spLocks noChangeArrowheads="1"/>
          </p:cNvSpPr>
          <p:nvPr/>
        </p:nvSpPr>
        <p:spPr bwMode="auto">
          <a:xfrm>
            <a:off x="2000250" y="2071688"/>
            <a:ext cx="571500" cy="400050"/>
          </a:xfrm>
          <a:prstGeom prst="rect">
            <a:avLst/>
          </a:prstGeom>
          <a:noFill/>
          <a:ln w="9525">
            <a:noFill/>
            <a:miter lim="800000"/>
            <a:headEnd/>
            <a:tailEnd/>
          </a:ln>
        </p:spPr>
        <p:txBody>
          <a:bodyPr>
            <a:spAutoFit/>
          </a:bodyPr>
          <a:lstStyle/>
          <a:p>
            <a:r>
              <a:rPr lang="tr-TR" sz="2000" dirty="0"/>
              <a:t>D</a:t>
            </a:r>
            <a:r>
              <a:rPr lang="tr-TR" sz="2000" baseline="30000" dirty="0"/>
              <a:t>1</a:t>
            </a:r>
            <a:endParaRPr lang="tr-TR" sz="2000" dirty="0"/>
          </a:p>
        </p:txBody>
      </p:sp>
      <p:sp>
        <p:nvSpPr>
          <p:cNvPr id="21517" name="18 Metin kutusu"/>
          <p:cNvSpPr txBox="1">
            <a:spLocks noChangeArrowheads="1"/>
          </p:cNvSpPr>
          <p:nvPr/>
        </p:nvSpPr>
        <p:spPr bwMode="auto">
          <a:xfrm>
            <a:off x="2786063" y="2857500"/>
            <a:ext cx="714375" cy="400050"/>
          </a:xfrm>
          <a:prstGeom prst="rect">
            <a:avLst/>
          </a:prstGeom>
          <a:noFill/>
          <a:ln w="9525">
            <a:noFill/>
            <a:miter lim="800000"/>
            <a:headEnd/>
            <a:tailEnd/>
          </a:ln>
        </p:spPr>
        <p:txBody>
          <a:bodyPr>
            <a:spAutoFit/>
          </a:bodyPr>
          <a:lstStyle/>
          <a:p>
            <a:r>
              <a:rPr lang="tr-TR" sz="2000"/>
              <a:t>E</a:t>
            </a:r>
            <a:r>
              <a:rPr lang="tr-TR" sz="2000" baseline="-25000"/>
              <a:t>2</a:t>
            </a:r>
            <a:endParaRPr lang="tr-TR" sz="2000"/>
          </a:p>
        </p:txBody>
      </p:sp>
      <p:sp>
        <p:nvSpPr>
          <p:cNvPr id="21518" name="19 Metin kutusu"/>
          <p:cNvSpPr txBox="1">
            <a:spLocks noChangeArrowheads="1"/>
          </p:cNvSpPr>
          <p:nvPr/>
        </p:nvSpPr>
        <p:spPr bwMode="auto">
          <a:xfrm>
            <a:off x="1928813" y="3429000"/>
            <a:ext cx="714375" cy="400050"/>
          </a:xfrm>
          <a:prstGeom prst="rect">
            <a:avLst/>
          </a:prstGeom>
          <a:noFill/>
          <a:ln w="9525">
            <a:noFill/>
            <a:miter lim="800000"/>
            <a:headEnd/>
            <a:tailEnd/>
          </a:ln>
        </p:spPr>
        <p:txBody>
          <a:bodyPr>
            <a:spAutoFit/>
          </a:bodyPr>
          <a:lstStyle/>
          <a:p>
            <a:r>
              <a:rPr lang="tr-TR" sz="2000"/>
              <a:t>E</a:t>
            </a:r>
            <a:r>
              <a:rPr lang="tr-TR" sz="2000" baseline="-25000"/>
              <a:t>1</a:t>
            </a:r>
            <a:endParaRPr lang="tr-TR" sz="2000"/>
          </a:p>
        </p:txBody>
      </p:sp>
      <p:cxnSp>
        <p:nvCxnSpPr>
          <p:cNvPr id="22" name="21 Düz Ok Bağlayıcısı"/>
          <p:cNvCxnSpPr/>
          <p:nvPr/>
        </p:nvCxnSpPr>
        <p:spPr>
          <a:xfrm flipV="1">
            <a:off x="1785938" y="2928938"/>
            <a:ext cx="642937" cy="42862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23 Düz Ok Bağlayıcısı"/>
          <p:cNvCxnSpPr/>
          <p:nvPr/>
        </p:nvCxnSpPr>
        <p:spPr>
          <a:xfrm flipV="1">
            <a:off x="3071813" y="4214813"/>
            <a:ext cx="571500" cy="42862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25 Düz Bağlayıcı"/>
          <p:cNvCxnSpPr/>
          <p:nvPr/>
        </p:nvCxnSpPr>
        <p:spPr>
          <a:xfrm rot="10800000">
            <a:off x="714375" y="4000500"/>
            <a:ext cx="1500188"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27 Düz Bağlayıcı"/>
          <p:cNvCxnSpPr/>
          <p:nvPr/>
        </p:nvCxnSpPr>
        <p:spPr>
          <a:xfrm rot="5400000">
            <a:off x="1570831" y="4644232"/>
            <a:ext cx="128746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29 Düz Bağlayıcı"/>
          <p:cNvCxnSpPr/>
          <p:nvPr/>
        </p:nvCxnSpPr>
        <p:spPr>
          <a:xfrm rot="10800000">
            <a:off x="714375" y="3429000"/>
            <a:ext cx="2357438"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33 Düz Bağlayıcı"/>
          <p:cNvCxnSpPr/>
          <p:nvPr/>
        </p:nvCxnSpPr>
        <p:spPr>
          <a:xfrm rot="5400000">
            <a:off x="2070893" y="4358482"/>
            <a:ext cx="185896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525" name="39 Metin kutusu"/>
          <p:cNvSpPr txBox="1">
            <a:spLocks noChangeArrowheads="1"/>
          </p:cNvSpPr>
          <p:nvPr/>
        </p:nvSpPr>
        <p:spPr bwMode="auto">
          <a:xfrm>
            <a:off x="285750" y="3643313"/>
            <a:ext cx="1662113" cy="400050"/>
          </a:xfrm>
          <a:prstGeom prst="rect">
            <a:avLst/>
          </a:prstGeom>
          <a:noFill/>
          <a:ln w="9525">
            <a:noFill/>
            <a:miter lim="800000"/>
            <a:headEnd/>
            <a:tailEnd/>
          </a:ln>
        </p:spPr>
        <p:txBody>
          <a:bodyPr>
            <a:spAutoFit/>
          </a:bodyPr>
          <a:lstStyle/>
          <a:p>
            <a:r>
              <a:rPr lang="tr-TR" sz="2000"/>
              <a:t>P</a:t>
            </a:r>
            <a:r>
              <a:rPr lang="tr-TR" sz="2000" baseline="-25000"/>
              <a:t>1</a:t>
            </a:r>
            <a:endParaRPr lang="tr-TR" sz="2000"/>
          </a:p>
        </p:txBody>
      </p:sp>
      <p:sp>
        <p:nvSpPr>
          <p:cNvPr id="21526" name="40 Metin kutusu"/>
          <p:cNvSpPr txBox="1">
            <a:spLocks noChangeArrowheads="1"/>
          </p:cNvSpPr>
          <p:nvPr/>
        </p:nvSpPr>
        <p:spPr bwMode="auto">
          <a:xfrm>
            <a:off x="285750" y="3071813"/>
            <a:ext cx="714375" cy="400050"/>
          </a:xfrm>
          <a:prstGeom prst="rect">
            <a:avLst/>
          </a:prstGeom>
          <a:noFill/>
          <a:ln w="9525">
            <a:noFill/>
            <a:miter lim="800000"/>
            <a:headEnd/>
            <a:tailEnd/>
          </a:ln>
        </p:spPr>
        <p:txBody>
          <a:bodyPr>
            <a:spAutoFit/>
          </a:bodyPr>
          <a:lstStyle/>
          <a:p>
            <a:r>
              <a:rPr lang="tr-TR" sz="2000"/>
              <a:t>P</a:t>
            </a:r>
            <a:r>
              <a:rPr lang="tr-TR" sz="2000" baseline="-25000"/>
              <a:t>2</a:t>
            </a:r>
            <a:endParaRPr lang="tr-TR" sz="2000"/>
          </a:p>
        </p:txBody>
      </p:sp>
      <p:sp>
        <p:nvSpPr>
          <p:cNvPr id="21527" name="41 Metin kutusu"/>
          <p:cNvSpPr txBox="1">
            <a:spLocks noChangeArrowheads="1"/>
          </p:cNvSpPr>
          <p:nvPr/>
        </p:nvSpPr>
        <p:spPr bwMode="auto">
          <a:xfrm>
            <a:off x="1928813" y="5143500"/>
            <a:ext cx="500062" cy="400050"/>
          </a:xfrm>
          <a:prstGeom prst="rect">
            <a:avLst/>
          </a:prstGeom>
          <a:noFill/>
          <a:ln w="9525">
            <a:noFill/>
            <a:miter lim="800000"/>
            <a:headEnd/>
            <a:tailEnd/>
          </a:ln>
        </p:spPr>
        <p:txBody>
          <a:bodyPr>
            <a:spAutoFit/>
          </a:bodyPr>
          <a:lstStyle/>
          <a:p>
            <a:r>
              <a:rPr lang="tr-TR" sz="2000"/>
              <a:t>q</a:t>
            </a:r>
            <a:r>
              <a:rPr lang="tr-TR" sz="2000" baseline="-25000"/>
              <a:t>1</a:t>
            </a:r>
            <a:endParaRPr lang="tr-TR" sz="2000"/>
          </a:p>
        </p:txBody>
      </p:sp>
      <p:sp>
        <p:nvSpPr>
          <p:cNvPr id="21528" name="42 Metin kutusu"/>
          <p:cNvSpPr txBox="1">
            <a:spLocks noChangeArrowheads="1"/>
          </p:cNvSpPr>
          <p:nvPr/>
        </p:nvSpPr>
        <p:spPr bwMode="auto">
          <a:xfrm>
            <a:off x="2786063" y="5143500"/>
            <a:ext cx="500062" cy="400050"/>
          </a:xfrm>
          <a:prstGeom prst="rect">
            <a:avLst/>
          </a:prstGeom>
          <a:noFill/>
          <a:ln w="9525">
            <a:noFill/>
            <a:miter lim="800000"/>
            <a:headEnd/>
            <a:tailEnd/>
          </a:ln>
        </p:spPr>
        <p:txBody>
          <a:bodyPr>
            <a:spAutoFit/>
          </a:bodyPr>
          <a:lstStyle/>
          <a:p>
            <a:r>
              <a:rPr lang="tr-TR" sz="2000"/>
              <a:t>q</a:t>
            </a:r>
            <a:r>
              <a:rPr lang="tr-TR" sz="2000" baseline="-25000"/>
              <a:t>2</a:t>
            </a:r>
            <a:endParaRPr lang="tr-TR" sz="2000"/>
          </a:p>
        </p:txBody>
      </p:sp>
      <p:sp>
        <p:nvSpPr>
          <p:cNvPr id="21529" name="24 Dikdörtgen"/>
          <p:cNvSpPr>
            <a:spLocks noChangeArrowheads="1"/>
          </p:cNvSpPr>
          <p:nvPr/>
        </p:nvSpPr>
        <p:spPr bwMode="auto">
          <a:xfrm>
            <a:off x="571500" y="357188"/>
            <a:ext cx="8215313" cy="461665"/>
          </a:xfrm>
          <a:prstGeom prst="rect">
            <a:avLst/>
          </a:prstGeom>
          <a:noFill/>
          <a:ln w="9525">
            <a:noFill/>
            <a:miter lim="800000"/>
            <a:headEnd/>
            <a:tailEnd/>
          </a:ln>
        </p:spPr>
        <p:txBody>
          <a:bodyPr>
            <a:spAutoFit/>
          </a:bodyPr>
          <a:lstStyle/>
          <a:p>
            <a:pPr algn="ctr"/>
            <a:r>
              <a:rPr lang="tr-TR" sz="2400" dirty="0">
                <a:latin typeface="Tahoma" pitchFamily="34" charset="0"/>
                <a:ea typeface="Tahoma" pitchFamily="34" charset="0"/>
                <a:cs typeface="Tahoma" pitchFamily="34" charset="0"/>
              </a:rPr>
              <a:t>Piyasa Dengesinin Değişmesi</a:t>
            </a:r>
          </a:p>
        </p:txBody>
      </p:sp>
      <p:cxnSp>
        <p:nvCxnSpPr>
          <p:cNvPr id="49" name="48 Düz Ok Bağlayıcısı"/>
          <p:cNvCxnSpPr/>
          <p:nvPr/>
        </p:nvCxnSpPr>
        <p:spPr>
          <a:xfrm rot="5400000" flipH="1" flipV="1">
            <a:off x="3107532" y="3464719"/>
            <a:ext cx="3644900" cy="158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50 Düz Ok Bağlayıcısı"/>
          <p:cNvCxnSpPr/>
          <p:nvPr/>
        </p:nvCxnSpPr>
        <p:spPr>
          <a:xfrm>
            <a:off x="4929188" y="5286375"/>
            <a:ext cx="3571875"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52 Düz Bağlayıcı"/>
          <p:cNvCxnSpPr/>
          <p:nvPr/>
        </p:nvCxnSpPr>
        <p:spPr>
          <a:xfrm flipV="1">
            <a:off x="5357813" y="2928938"/>
            <a:ext cx="2786062" cy="164306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5" name="54 Düz Bağlayıcı"/>
          <p:cNvCxnSpPr/>
          <p:nvPr/>
        </p:nvCxnSpPr>
        <p:spPr>
          <a:xfrm>
            <a:off x="5357813" y="2786063"/>
            <a:ext cx="2071687" cy="200025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7" name="56 Düz Bağlayıcı"/>
          <p:cNvCxnSpPr/>
          <p:nvPr/>
        </p:nvCxnSpPr>
        <p:spPr>
          <a:xfrm rot="16200000" flipH="1">
            <a:off x="6143625" y="2286000"/>
            <a:ext cx="1928813" cy="192881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9" name="58 Düz Bağlayıcı"/>
          <p:cNvCxnSpPr/>
          <p:nvPr/>
        </p:nvCxnSpPr>
        <p:spPr>
          <a:xfrm rot="10800000">
            <a:off x="4929188" y="3429000"/>
            <a:ext cx="2357437" cy="1588"/>
          </a:xfrm>
          <a:prstGeom prst="line">
            <a:avLst/>
          </a:prstGeom>
        </p:spPr>
        <p:style>
          <a:lnRef idx="1">
            <a:schemeClr val="dk1"/>
          </a:lnRef>
          <a:fillRef idx="0">
            <a:schemeClr val="dk1"/>
          </a:fillRef>
          <a:effectRef idx="0">
            <a:schemeClr val="dk1"/>
          </a:effectRef>
          <a:fontRef idx="minor">
            <a:schemeClr val="tx1"/>
          </a:fontRef>
        </p:style>
      </p:cxnSp>
      <p:cxnSp>
        <p:nvCxnSpPr>
          <p:cNvPr id="61" name="60 Düz Bağlayıcı"/>
          <p:cNvCxnSpPr/>
          <p:nvPr/>
        </p:nvCxnSpPr>
        <p:spPr>
          <a:xfrm rot="5400000">
            <a:off x="6358731" y="4358482"/>
            <a:ext cx="1857375" cy="1588"/>
          </a:xfrm>
          <a:prstGeom prst="line">
            <a:avLst/>
          </a:prstGeom>
        </p:spPr>
        <p:style>
          <a:lnRef idx="1">
            <a:schemeClr val="dk1"/>
          </a:lnRef>
          <a:fillRef idx="0">
            <a:schemeClr val="dk1"/>
          </a:fillRef>
          <a:effectRef idx="0">
            <a:schemeClr val="dk1"/>
          </a:effectRef>
          <a:fontRef idx="minor">
            <a:schemeClr val="tx1"/>
          </a:fontRef>
        </p:style>
      </p:cxnSp>
      <p:cxnSp>
        <p:nvCxnSpPr>
          <p:cNvPr id="63" name="62 Düz Bağlayıcı"/>
          <p:cNvCxnSpPr/>
          <p:nvPr/>
        </p:nvCxnSpPr>
        <p:spPr>
          <a:xfrm rot="10800000">
            <a:off x="4929188" y="3929063"/>
            <a:ext cx="1571625" cy="1587"/>
          </a:xfrm>
          <a:prstGeom prst="line">
            <a:avLst/>
          </a:prstGeom>
        </p:spPr>
        <p:style>
          <a:lnRef idx="1">
            <a:schemeClr val="dk1"/>
          </a:lnRef>
          <a:fillRef idx="0">
            <a:schemeClr val="dk1"/>
          </a:fillRef>
          <a:effectRef idx="0">
            <a:schemeClr val="dk1"/>
          </a:effectRef>
          <a:fontRef idx="minor">
            <a:schemeClr val="tx1"/>
          </a:fontRef>
        </p:style>
      </p:cxnSp>
      <p:cxnSp>
        <p:nvCxnSpPr>
          <p:cNvPr id="65" name="64 Düz Bağlayıcı"/>
          <p:cNvCxnSpPr/>
          <p:nvPr/>
        </p:nvCxnSpPr>
        <p:spPr>
          <a:xfrm rot="5400000">
            <a:off x="5822950" y="4608513"/>
            <a:ext cx="1357313" cy="1587"/>
          </a:xfrm>
          <a:prstGeom prst="line">
            <a:avLst/>
          </a:prstGeom>
        </p:spPr>
        <p:style>
          <a:lnRef idx="1">
            <a:schemeClr val="dk1"/>
          </a:lnRef>
          <a:fillRef idx="0">
            <a:schemeClr val="dk1"/>
          </a:fillRef>
          <a:effectRef idx="0">
            <a:schemeClr val="dk1"/>
          </a:effectRef>
          <a:fontRef idx="minor">
            <a:schemeClr val="tx1"/>
          </a:fontRef>
        </p:style>
      </p:cxnSp>
      <p:sp>
        <p:nvSpPr>
          <p:cNvPr id="21539" name="65 Dikdörtgen"/>
          <p:cNvSpPr>
            <a:spLocks noChangeArrowheads="1"/>
          </p:cNvSpPr>
          <p:nvPr/>
        </p:nvSpPr>
        <p:spPr bwMode="auto">
          <a:xfrm>
            <a:off x="4572000" y="5143500"/>
            <a:ext cx="357188" cy="400050"/>
          </a:xfrm>
          <a:prstGeom prst="rect">
            <a:avLst/>
          </a:prstGeom>
          <a:noFill/>
          <a:ln w="9525">
            <a:noFill/>
            <a:miter lim="800000"/>
            <a:headEnd/>
            <a:tailEnd/>
          </a:ln>
        </p:spPr>
        <p:txBody>
          <a:bodyPr>
            <a:spAutoFit/>
          </a:bodyPr>
          <a:lstStyle/>
          <a:p>
            <a:r>
              <a:rPr lang="tr-TR" sz="2000"/>
              <a:t>0</a:t>
            </a:r>
          </a:p>
        </p:txBody>
      </p:sp>
      <p:sp>
        <p:nvSpPr>
          <p:cNvPr id="21540" name="66 Metin kutusu"/>
          <p:cNvSpPr txBox="1">
            <a:spLocks noChangeArrowheads="1"/>
          </p:cNvSpPr>
          <p:nvPr/>
        </p:nvSpPr>
        <p:spPr bwMode="auto">
          <a:xfrm>
            <a:off x="4572000" y="1357313"/>
            <a:ext cx="357188" cy="400050"/>
          </a:xfrm>
          <a:prstGeom prst="rect">
            <a:avLst/>
          </a:prstGeom>
          <a:noFill/>
          <a:ln w="9525">
            <a:noFill/>
            <a:miter lim="800000"/>
            <a:headEnd/>
            <a:tailEnd/>
          </a:ln>
        </p:spPr>
        <p:txBody>
          <a:bodyPr>
            <a:spAutoFit/>
          </a:bodyPr>
          <a:lstStyle/>
          <a:p>
            <a:r>
              <a:rPr lang="tr-TR" sz="2000"/>
              <a:t>P</a:t>
            </a:r>
          </a:p>
        </p:txBody>
      </p:sp>
      <p:sp>
        <p:nvSpPr>
          <p:cNvPr id="21541" name="67 Metin kutusu"/>
          <p:cNvSpPr txBox="1">
            <a:spLocks noChangeArrowheads="1"/>
          </p:cNvSpPr>
          <p:nvPr/>
        </p:nvSpPr>
        <p:spPr bwMode="auto">
          <a:xfrm>
            <a:off x="8429625" y="4929188"/>
            <a:ext cx="428625" cy="400050"/>
          </a:xfrm>
          <a:prstGeom prst="rect">
            <a:avLst/>
          </a:prstGeom>
          <a:noFill/>
          <a:ln w="9525">
            <a:noFill/>
            <a:miter lim="800000"/>
            <a:headEnd/>
            <a:tailEnd/>
          </a:ln>
        </p:spPr>
        <p:txBody>
          <a:bodyPr>
            <a:spAutoFit/>
          </a:bodyPr>
          <a:lstStyle/>
          <a:p>
            <a:r>
              <a:rPr lang="tr-TR" sz="2000"/>
              <a:t>Q</a:t>
            </a:r>
          </a:p>
        </p:txBody>
      </p:sp>
      <p:sp>
        <p:nvSpPr>
          <p:cNvPr id="21542" name="68 Metin kutusu"/>
          <p:cNvSpPr txBox="1">
            <a:spLocks noChangeArrowheads="1"/>
          </p:cNvSpPr>
          <p:nvPr/>
        </p:nvSpPr>
        <p:spPr bwMode="auto">
          <a:xfrm>
            <a:off x="8215313" y="2571750"/>
            <a:ext cx="142875" cy="400050"/>
          </a:xfrm>
          <a:prstGeom prst="rect">
            <a:avLst/>
          </a:prstGeom>
          <a:noFill/>
          <a:ln w="9525">
            <a:noFill/>
            <a:miter lim="800000"/>
            <a:headEnd/>
            <a:tailEnd/>
          </a:ln>
        </p:spPr>
        <p:txBody>
          <a:bodyPr>
            <a:spAutoFit/>
          </a:bodyPr>
          <a:lstStyle/>
          <a:p>
            <a:r>
              <a:rPr lang="tr-TR" sz="2000" dirty="0"/>
              <a:t>S</a:t>
            </a:r>
          </a:p>
        </p:txBody>
      </p:sp>
      <p:sp>
        <p:nvSpPr>
          <p:cNvPr id="21543" name="69 Metin kutusu"/>
          <p:cNvSpPr txBox="1">
            <a:spLocks noChangeArrowheads="1"/>
          </p:cNvSpPr>
          <p:nvPr/>
        </p:nvSpPr>
        <p:spPr bwMode="auto">
          <a:xfrm>
            <a:off x="5214938" y="2357438"/>
            <a:ext cx="654050" cy="400050"/>
          </a:xfrm>
          <a:prstGeom prst="rect">
            <a:avLst/>
          </a:prstGeom>
          <a:noFill/>
          <a:ln w="9525">
            <a:noFill/>
            <a:miter lim="800000"/>
            <a:headEnd/>
            <a:tailEnd/>
          </a:ln>
        </p:spPr>
        <p:txBody>
          <a:bodyPr>
            <a:spAutoFit/>
          </a:bodyPr>
          <a:lstStyle/>
          <a:p>
            <a:r>
              <a:rPr lang="tr-TR" sz="2000" dirty="0"/>
              <a:t>D</a:t>
            </a:r>
            <a:r>
              <a:rPr lang="tr-TR" sz="2000" baseline="30000" dirty="0"/>
              <a:t>1</a:t>
            </a:r>
            <a:endParaRPr lang="tr-TR" sz="2000" dirty="0"/>
          </a:p>
        </p:txBody>
      </p:sp>
      <p:sp>
        <p:nvSpPr>
          <p:cNvPr id="21544" name="70 Metin kutusu"/>
          <p:cNvSpPr txBox="1">
            <a:spLocks noChangeArrowheads="1"/>
          </p:cNvSpPr>
          <p:nvPr/>
        </p:nvSpPr>
        <p:spPr bwMode="auto">
          <a:xfrm>
            <a:off x="6072188" y="2000250"/>
            <a:ext cx="620712" cy="400050"/>
          </a:xfrm>
          <a:prstGeom prst="rect">
            <a:avLst/>
          </a:prstGeom>
          <a:noFill/>
          <a:ln w="9525">
            <a:noFill/>
            <a:miter lim="800000"/>
            <a:headEnd/>
            <a:tailEnd/>
          </a:ln>
        </p:spPr>
        <p:txBody>
          <a:bodyPr>
            <a:spAutoFit/>
          </a:bodyPr>
          <a:lstStyle/>
          <a:p>
            <a:r>
              <a:rPr lang="tr-TR" sz="2000" dirty="0"/>
              <a:t>D</a:t>
            </a:r>
          </a:p>
        </p:txBody>
      </p:sp>
      <p:sp>
        <p:nvSpPr>
          <p:cNvPr id="21545" name="71 Metin kutusu"/>
          <p:cNvSpPr txBox="1">
            <a:spLocks noChangeArrowheads="1"/>
          </p:cNvSpPr>
          <p:nvPr/>
        </p:nvSpPr>
        <p:spPr bwMode="auto">
          <a:xfrm>
            <a:off x="7072313" y="2928938"/>
            <a:ext cx="654050" cy="400050"/>
          </a:xfrm>
          <a:prstGeom prst="rect">
            <a:avLst/>
          </a:prstGeom>
          <a:noFill/>
          <a:ln w="9525">
            <a:noFill/>
            <a:miter lim="800000"/>
            <a:headEnd/>
            <a:tailEnd/>
          </a:ln>
        </p:spPr>
        <p:txBody>
          <a:bodyPr>
            <a:spAutoFit/>
          </a:bodyPr>
          <a:lstStyle/>
          <a:p>
            <a:r>
              <a:rPr lang="tr-TR" sz="2000"/>
              <a:t>E</a:t>
            </a:r>
            <a:r>
              <a:rPr lang="tr-TR" sz="2000" baseline="-25000"/>
              <a:t>1</a:t>
            </a:r>
            <a:endParaRPr lang="tr-TR" sz="2000"/>
          </a:p>
        </p:txBody>
      </p:sp>
      <p:sp>
        <p:nvSpPr>
          <p:cNvPr id="21546" name="72 Metin kutusu"/>
          <p:cNvSpPr txBox="1">
            <a:spLocks noChangeArrowheads="1"/>
          </p:cNvSpPr>
          <p:nvPr/>
        </p:nvSpPr>
        <p:spPr bwMode="auto">
          <a:xfrm>
            <a:off x="6357938" y="3357563"/>
            <a:ext cx="582612" cy="400050"/>
          </a:xfrm>
          <a:prstGeom prst="rect">
            <a:avLst/>
          </a:prstGeom>
          <a:noFill/>
          <a:ln w="9525">
            <a:noFill/>
            <a:miter lim="800000"/>
            <a:headEnd/>
            <a:tailEnd/>
          </a:ln>
        </p:spPr>
        <p:txBody>
          <a:bodyPr>
            <a:spAutoFit/>
          </a:bodyPr>
          <a:lstStyle/>
          <a:p>
            <a:r>
              <a:rPr lang="tr-TR" sz="2000"/>
              <a:t>E</a:t>
            </a:r>
            <a:r>
              <a:rPr lang="tr-TR" sz="2000" baseline="-25000"/>
              <a:t>2</a:t>
            </a:r>
            <a:endParaRPr lang="tr-TR" sz="2000"/>
          </a:p>
        </p:txBody>
      </p:sp>
      <p:cxnSp>
        <p:nvCxnSpPr>
          <p:cNvPr id="75" name="74 Düz Ok Bağlayıcısı"/>
          <p:cNvCxnSpPr/>
          <p:nvPr/>
        </p:nvCxnSpPr>
        <p:spPr>
          <a:xfrm rot="10800000" flipV="1">
            <a:off x="5857875" y="2643188"/>
            <a:ext cx="428625" cy="35718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7" name="76 Düz Ok Bağlayıcısı"/>
          <p:cNvCxnSpPr/>
          <p:nvPr/>
        </p:nvCxnSpPr>
        <p:spPr>
          <a:xfrm rot="10800000" flipV="1">
            <a:off x="7358063" y="4214813"/>
            <a:ext cx="428625" cy="35718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1549" name="78 Metin kutusu"/>
          <p:cNvSpPr txBox="1">
            <a:spLocks noChangeArrowheads="1"/>
          </p:cNvSpPr>
          <p:nvPr/>
        </p:nvSpPr>
        <p:spPr bwMode="auto">
          <a:xfrm>
            <a:off x="4572000" y="3071813"/>
            <a:ext cx="447675" cy="400050"/>
          </a:xfrm>
          <a:prstGeom prst="rect">
            <a:avLst/>
          </a:prstGeom>
          <a:noFill/>
          <a:ln w="9525">
            <a:noFill/>
            <a:miter lim="800000"/>
            <a:headEnd/>
            <a:tailEnd/>
          </a:ln>
        </p:spPr>
        <p:txBody>
          <a:bodyPr>
            <a:spAutoFit/>
          </a:bodyPr>
          <a:lstStyle/>
          <a:p>
            <a:r>
              <a:rPr lang="tr-TR" sz="2000"/>
              <a:t>P</a:t>
            </a:r>
            <a:r>
              <a:rPr lang="tr-TR" sz="2000" baseline="-25000"/>
              <a:t>1</a:t>
            </a:r>
            <a:endParaRPr lang="tr-TR" sz="2000"/>
          </a:p>
        </p:txBody>
      </p:sp>
      <p:sp>
        <p:nvSpPr>
          <p:cNvPr id="21550" name="79 Metin kutusu"/>
          <p:cNvSpPr txBox="1">
            <a:spLocks noChangeArrowheads="1"/>
          </p:cNvSpPr>
          <p:nvPr/>
        </p:nvSpPr>
        <p:spPr bwMode="auto">
          <a:xfrm>
            <a:off x="4572000" y="3643313"/>
            <a:ext cx="519113" cy="400050"/>
          </a:xfrm>
          <a:prstGeom prst="rect">
            <a:avLst/>
          </a:prstGeom>
          <a:noFill/>
          <a:ln w="9525">
            <a:noFill/>
            <a:miter lim="800000"/>
            <a:headEnd/>
            <a:tailEnd/>
          </a:ln>
        </p:spPr>
        <p:txBody>
          <a:bodyPr>
            <a:spAutoFit/>
          </a:bodyPr>
          <a:lstStyle/>
          <a:p>
            <a:r>
              <a:rPr lang="tr-TR" sz="2000"/>
              <a:t>P</a:t>
            </a:r>
            <a:r>
              <a:rPr lang="tr-TR" sz="2000" baseline="-25000"/>
              <a:t>2</a:t>
            </a:r>
            <a:endParaRPr lang="tr-TR" sz="2000"/>
          </a:p>
        </p:txBody>
      </p:sp>
      <p:sp>
        <p:nvSpPr>
          <p:cNvPr id="21551" name="80 Metin kutusu"/>
          <p:cNvSpPr txBox="1">
            <a:spLocks noChangeArrowheads="1"/>
          </p:cNvSpPr>
          <p:nvPr/>
        </p:nvSpPr>
        <p:spPr bwMode="auto">
          <a:xfrm>
            <a:off x="6286500" y="5143500"/>
            <a:ext cx="665163" cy="400050"/>
          </a:xfrm>
          <a:prstGeom prst="rect">
            <a:avLst/>
          </a:prstGeom>
          <a:noFill/>
          <a:ln w="9525">
            <a:noFill/>
            <a:miter lim="800000"/>
            <a:headEnd/>
            <a:tailEnd/>
          </a:ln>
        </p:spPr>
        <p:txBody>
          <a:bodyPr>
            <a:spAutoFit/>
          </a:bodyPr>
          <a:lstStyle/>
          <a:p>
            <a:r>
              <a:rPr lang="tr-TR" sz="2000"/>
              <a:t>q</a:t>
            </a:r>
            <a:r>
              <a:rPr lang="tr-TR" sz="2000" baseline="-25000"/>
              <a:t>2</a:t>
            </a:r>
            <a:endParaRPr lang="tr-TR" sz="2000"/>
          </a:p>
        </p:txBody>
      </p:sp>
      <p:sp>
        <p:nvSpPr>
          <p:cNvPr id="21552" name="81 Metin kutusu"/>
          <p:cNvSpPr txBox="1">
            <a:spLocks noChangeArrowheads="1"/>
          </p:cNvSpPr>
          <p:nvPr/>
        </p:nvSpPr>
        <p:spPr bwMode="auto">
          <a:xfrm>
            <a:off x="7143750" y="5143500"/>
            <a:ext cx="593725" cy="400050"/>
          </a:xfrm>
          <a:prstGeom prst="rect">
            <a:avLst/>
          </a:prstGeom>
          <a:noFill/>
          <a:ln w="9525">
            <a:noFill/>
            <a:miter lim="800000"/>
            <a:headEnd/>
            <a:tailEnd/>
          </a:ln>
        </p:spPr>
        <p:txBody>
          <a:bodyPr>
            <a:spAutoFit/>
          </a:bodyPr>
          <a:lstStyle/>
          <a:p>
            <a:r>
              <a:rPr lang="tr-TR" sz="2000"/>
              <a:t>q</a:t>
            </a:r>
            <a:r>
              <a:rPr lang="tr-TR" sz="2000" baseline="-25000"/>
              <a:t>1</a:t>
            </a:r>
            <a:endParaRPr lang="tr-TR" sz="2000"/>
          </a:p>
        </p:txBody>
      </p:sp>
      <p:sp>
        <p:nvSpPr>
          <p:cNvPr id="21553" name="82 Metin kutusu"/>
          <p:cNvSpPr txBox="1">
            <a:spLocks noChangeArrowheads="1"/>
          </p:cNvSpPr>
          <p:nvPr/>
        </p:nvSpPr>
        <p:spPr bwMode="auto">
          <a:xfrm>
            <a:off x="1714500" y="1500188"/>
            <a:ext cx="2428875" cy="400050"/>
          </a:xfrm>
          <a:prstGeom prst="rect">
            <a:avLst/>
          </a:prstGeom>
          <a:noFill/>
          <a:ln w="9525">
            <a:noFill/>
            <a:miter lim="800000"/>
            <a:headEnd/>
            <a:tailEnd/>
          </a:ln>
        </p:spPr>
        <p:txBody>
          <a:bodyPr>
            <a:spAutoFit/>
          </a:bodyPr>
          <a:lstStyle/>
          <a:p>
            <a:r>
              <a:rPr lang="tr-TR" sz="2000"/>
              <a:t>Sağa kayma</a:t>
            </a:r>
          </a:p>
        </p:txBody>
      </p:sp>
      <p:sp>
        <p:nvSpPr>
          <p:cNvPr id="21554" name="83 Metin kutusu"/>
          <p:cNvSpPr txBox="1">
            <a:spLocks noChangeArrowheads="1"/>
          </p:cNvSpPr>
          <p:nvPr/>
        </p:nvSpPr>
        <p:spPr bwMode="auto">
          <a:xfrm>
            <a:off x="6072188" y="1500188"/>
            <a:ext cx="2286000" cy="400050"/>
          </a:xfrm>
          <a:prstGeom prst="rect">
            <a:avLst/>
          </a:prstGeom>
          <a:noFill/>
          <a:ln w="9525">
            <a:noFill/>
            <a:miter lim="800000"/>
            <a:headEnd/>
            <a:tailEnd/>
          </a:ln>
        </p:spPr>
        <p:txBody>
          <a:bodyPr>
            <a:spAutoFit/>
          </a:bodyPr>
          <a:lstStyle/>
          <a:p>
            <a:r>
              <a:rPr lang="tr-TR" sz="2000"/>
              <a:t>Sola kayma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Düz Ok Bağlayıcısı"/>
          <p:cNvCxnSpPr/>
          <p:nvPr/>
        </p:nvCxnSpPr>
        <p:spPr>
          <a:xfrm rot="5400000" flipH="1" flipV="1">
            <a:off x="-1108869" y="3536157"/>
            <a:ext cx="3502025"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5 Düz Ok Bağlayıcısı"/>
          <p:cNvCxnSpPr/>
          <p:nvPr/>
        </p:nvCxnSpPr>
        <p:spPr>
          <a:xfrm>
            <a:off x="642938" y="5286375"/>
            <a:ext cx="3571875"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7 Düz Ok Bağlayıcısı"/>
          <p:cNvCxnSpPr/>
          <p:nvPr/>
        </p:nvCxnSpPr>
        <p:spPr>
          <a:xfrm rot="5400000" flipH="1" flipV="1">
            <a:off x="2928938" y="3571875"/>
            <a:ext cx="3430588" cy="158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9 Düz Ok Bağlayıcısı"/>
          <p:cNvCxnSpPr/>
          <p:nvPr/>
        </p:nvCxnSpPr>
        <p:spPr>
          <a:xfrm>
            <a:off x="4643438" y="5286375"/>
            <a:ext cx="3786187"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14 Düz Bağlayıcı"/>
          <p:cNvCxnSpPr/>
          <p:nvPr/>
        </p:nvCxnSpPr>
        <p:spPr>
          <a:xfrm>
            <a:off x="1000125" y="2928938"/>
            <a:ext cx="2714625" cy="192881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7" name="16 Düz Bağlayıcı"/>
          <p:cNvCxnSpPr/>
          <p:nvPr/>
        </p:nvCxnSpPr>
        <p:spPr>
          <a:xfrm flipV="1">
            <a:off x="928688" y="2786063"/>
            <a:ext cx="2571750" cy="121443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 name="18 Düz Bağlayıcı"/>
          <p:cNvCxnSpPr/>
          <p:nvPr/>
        </p:nvCxnSpPr>
        <p:spPr>
          <a:xfrm flipV="1">
            <a:off x="1357313" y="3500438"/>
            <a:ext cx="2571750" cy="11430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1" name="20 Düz Ok Bağlayıcısı"/>
          <p:cNvCxnSpPr/>
          <p:nvPr/>
        </p:nvCxnSpPr>
        <p:spPr>
          <a:xfrm rot="16200000" flipH="1">
            <a:off x="3000375" y="3286126"/>
            <a:ext cx="428625" cy="2857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22 Düz Ok Bağlayıcısı"/>
          <p:cNvCxnSpPr/>
          <p:nvPr/>
        </p:nvCxnSpPr>
        <p:spPr>
          <a:xfrm rot="16200000" flipH="1">
            <a:off x="1250156" y="4107657"/>
            <a:ext cx="357187" cy="2857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24 Düz Bağlayıcı"/>
          <p:cNvCxnSpPr/>
          <p:nvPr/>
        </p:nvCxnSpPr>
        <p:spPr>
          <a:xfrm rot="10800000">
            <a:off x="642938" y="3571875"/>
            <a:ext cx="1285875"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27 Düz Bağlayıcı"/>
          <p:cNvCxnSpPr/>
          <p:nvPr/>
        </p:nvCxnSpPr>
        <p:spPr>
          <a:xfrm rot="5400000">
            <a:off x="1070769" y="4429919"/>
            <a:ext cx="17145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29 Düz Bağlayıcı"/>
          <p:cNvCxnSpPr/>
          <p:nvPr/>
        </p:nvCxnSpPr>
        <p:spPr>
          <a:xfrm rot="10800000">
            <a:off x="642938" y="4071938"/>
            <a:ext cx="1928812"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33 Düz Bağlayıcı"/>
          <p:cNvCxnSpPr/>
          <p:nvPr/>
        </p:nvCxnSpPr>
        <p:spPr>
          <a:xfrm rot="5400000">
            <a:off x="2035175" y="4679950"/>
            <a:ext cx="1214438" cy="1588"/>
          </a:xfrm>
          <a:prstGeom prst="line">
            <a:avLst/>
          </a:prstGeom>
        </p:spPr>
        <p:style>
          <a:lnRef idx="1">
            <a:schemeClr val="accent1"/>
          </a:lnRef>
          <a:fillRef idx="0">
            <a:schemeClr val="accent1"/>
          </a:fillRef>
          <a:effectRef idx="0">
            <a:schemeClr val="accent1"/>
          </a:effectRef>
          <a:fontRef idx="minor">
            <a:schemeClr val="tx1"/>
          </a:fontRef>
        </p:style>
      </p:cxnSp>
      <p:sp>
        <p:nvSpPr>
          <p:cNvPr id="22544" name="34 Metin kutusu"/>
          <p:cNvSpPr txBox="1">
            <a:spLocks noChangeArrowheads="1"/>
          </p:cNvSpPr>
          <p:nvPr/>
        </p:nvSpPr>
        <p:spPr bwMode="auto">
          <a:xfrm>
            <a:off x="1000125" y="2571750"/>
            <a:ext cx="549275" cy="400050"/>
          </a:xfrm>
          <a:prstGeom prst="rect">
            <a:avLst/>
          </a:prstGeom>
          <a:noFill/>
          <a:ln w="9525">
            <a:noFill/>
            <a:miter lim="800000"/>
            <a:headEnd/>
            <a:tailEnd/>
          </a:ln>
        </p:spPr>
        <p:txBody>
          <a:bodyPr>
            <a:spAutoFit/>
          </a:bodyPr>
          <a:lstStyle/>
          <a:p>
            <a:r>
              <a:rPr lang="tr-TR" sz="2000" dirty="0"/>
              <a:t>D</a:t>
            </a:r>
          </a:p>
        </p:txBody>
      </p:sp>
      <p:sp>
        <p:nvSpPr>
          <p:cNvPr id="22545" name="35 Metin kutusu"/>
          <p:cNvSpPr txBox="1">
            <a:spLocks noChangeArrowheads="1"/>
          </p:cNvSpPr>
          <p:nvPr/>
        </p:nvSpPr>
        <p:spPr bwMode="auto">
          <a:xfrm>
            <a:off x="3500438" y="2500313"/>
            <a:ext cx="504825" cy="400050"/>
          </a:xfrm>
          <a:prstGeom prst="rect">
            <a:avLst/>
          </a:prstGeom>
          <a:noFill/>
          <a:ln w="9525">
            <a:noFill/>
            <a:miter lim="800000"/>
            <a:headEnd/>
            <a:tailEnd/>
          </a:ln>
        </p:spPr>
        <p:txBody>
          <a:bodyPr>
            <a:spAutoFit/>
          </a:bodyPr>
          <a:lstStyle/>
          <a:p>
            <a:r>
              <a:rPr lang="tr-TR" sz="2000" dirty="0"/>
              <a:t>S</a:t>
            </a:r>
          </a:p>
        </p:txBody>
      </p:sp>
      <p:sp>
        <p:nvSpPr>
          <p:cNvPr id="22546" name="36 Metin kutusu"/>
          <p:cNvSpPr txBox="1">
            <a:spLocks noChangeArrowheads="1"/>
          </p:cNvSpPr>
          <p:nvPr/>
        </p:nvSpPr>
        <p:spPr bwMode="auto">
          <a:xfrm>
            <a:off x="3857625" y="3214688"/>
            <a:ext cx="823913" cy="400050"/>
          </a:xfrm>
          <a:prstGeom prst="rect">
            <a:avLst/>
          </a:prstGeom>
          <a:noFill/>
          <a:ln w="9525">
            <a:noFill/>
            <a:miter lim="800000"/>
            <a:headEnd/>
            <a:tailEnd/>
          </a:ln>
        </p:spPr>
        <p:txBody>
          <a:bodyPr>
            <a:spAutoFit/>
          </a:bodyPr>
          <a:lstStyle/>
          <a:p>
            <a:r>
              <a:rPr lang="tr-TR" sz="2000" dirty="0"/>
              <a:t>S</a:t>
            </a:r>
            <a:r>
              <a:rPr lang="tr-TR" sz="2000" baseline="30000" dirty="0"/>
              <a:t>1</a:t>
            </a:r>
            <a:endParaRPr lang="tr-TR" sz="2000" dirty="0"/>
          </a:p>
        </p:txBody>
      </p:sp>
      <p:sp>
        <p:nvSpPr>
          <p:cNvPr id="22547" name="38 Metin kutusu"/>
          <p:cNvSpPr txBox="1">
            <a:spLocks noChangeArrowheads="1"/>
          </p:cNvSpPr>
          <p:nvPr/>
        </p:nvSpPr>
        <p:spPr bwMode="auto">
          <a:xfrm>
            <a:off x="357188" y="5214938"/>
            <a:ext cx="411162" cy="400050"/>
          </a:xfrm>
          <a:prstGeom prst="rect">
            <a:avLst/>
          </a:prstGeom>
          <a:noFill/>
          <a:ln w="9525">
            <a:noFill/>
            <a:miter lim="800000"/>
            <a:headEnd/>
            <a:tailEnd/>
          </a:ln>
        </p:spPr>
        <p:txBody>
          <a:bodyPr>
            <a:spAutoFit/>
          </a:bodyPr>
          <a:lstStyle/>
          <a:p>
            <a:r>
              <a:rPr lang="tr-TR" sz="2000"/>
              <a:t>0</a:t>
            </a:r>
          </a:p>
        </p:txBody>
      </p:sp>
      <p:sp>
        <p:nvSpPr>
          <p:cNvPr id="22548" name="39 Metin kutusu"/>
          <p:cNvSpPr txBox="1">
            <a:spLocks noChangeArrowheads="1"/>
          </p:cNvSpPr>
          <p:nvPr/>
        </p:nvSpPr>
        <p:spPr bwMode="auto">
          <a:xfrm>
            <a:off x="4429125" y="5214938"/>
            <a:ext cx="339725" cy="400050"/>
          </a:xfrm>
          <a:prstGeom prst="rect">
            <a:avLst/>
          </a:prstGeom>
          <a:noFill/>
          <a:ln w="9525">
            <a:noFill/>
            <a:miter lim="800000"/>
            <a:headEnd/>
            <a:tailEnd/>
          </a:ln>
        </p:spPr>
        <p:txBody>
          <a:bodyPr>
            <a:spAutoFit/>
          </a:bodyPr>
          <a:lstStyle/>
          <a:p>
            <a:r>
              <a:rPr lang="tr-TR" sz="2000"/>
              <a:t>0</a:t>
            </a:r>
          </a:p>
        </p:txBody>
      </p:sp>
      <p:sp>
        <p:nvSpPr>
          <p:cNvPr id="22549" name="40 Metin kutusu"/>
          <p:cNvSpPr txBox="1">
            <a:spLocks noChangeArrowheads="1"/>
          </p:cNvSpPr>
          <p:nvPr/>
        </p:nvSpPr>
        <p:spPr bwMode="auto">
          <a:xfrm>
            <a:off x="357188" y="1428750"/>
            <a:ext cx="355600" cy="400050"/>
          </a:xfrm>
          <a:prstGeom prst="rect">
            <a:avLst/>
          </a:prstGeom>
          <a:noFill/>
          <a:ln w="9525">
            <a:noFill/>
            <a:miter lim="800000"/>
            <a:headEnd/>
            <a:tailEnd/>
          </a:ln>
        </p:spPr>
        <p:txBody>
          <a:bodyPr wrap="none">
            <a:spAutoFit/>
          </a:bodyPr>
          <a:lstStyle/>
          <a:p>
            <a:r>
              <a:rPr lang="tr-TR" sz="2000"/>
              <a:t>P</a:t>
            </a:r>
          </a:p>
        </p:txBody>
      </p:sp>
      <p:sp>
        <p:nvSpPr>
          <p:cNvPr id="22550" name="41 Metin kutusu"/>
          <p:cNvSpPr txBox="1">
            <a:spLocks noChangeArrowheads="1"/>
          </p:cNvSpPr>
          <p:nvPr/>
        </p:nvSpPr>
        <p:spPr bwMode="auto">
          <a:xfrm>
            <a:off x="4357688" y="1643063"/>
            <a:ext cx="355600" cy="400050"/>
          </a:xfrm>
          <a:prstGeom prst="rect">
            <a:avLst/>
          </a:prstGeom>
          <a:noFill/>
          <a:ln w="9525">
            <a:noFill/>
            <a:miter lim="800000"/>
            <a:headEnd/>
            <a:tailEnd/>
          </a:ln>
        </p:spPr>
        <p:txBody>
          <a:bodyPr wrap="none">
            <a:spAutoFit/>
          </a:bodyPr>
          <a:lstStyle/>
          <a:p>
            <a:r>
              <a:rPr lang="tr-TR" sz="2000"/>
              <a:t>P</a:t>
            </a:r>
          </a:p>
        </p:txBody>
      </p:sp>
      <p:sp>
        <p:nvSpPr>
          <p:cNvPr id="22551" name="42 Metin kutusu"/>
          <p:cNvSpPr txBox="1">
            <a:spLocks noChangeArrowheads="1"/>
          </p:cNvSpPr>
          <p:nvPr/>
        </p:nvSpPr>
        <p:spPr bwMode="auto">
          <a:xfrm>
            <a:off x="4143375" y="4929188"/>
            <a:ext cx="320675" cy="400050"/>
          </a:xfrm>
          <a:prstGeom prst="rect">
            <a:avLst/>
          </a:prstGeom>
          <a:noFill/>
          <a:ln w="9525">
            <a:noFill/>
            <a:miter lim="800000"/>
            <a:headEnd/>
            <a:tailEnd/>
          </a:ln>
        </p:spPr>
        <p:txBody>
          <a:bodyPr>
            <a:spAutoFit/>
          </a:bodyPr>
          <a:lstStyle/>
          <a:p>
            <a:r>
              <a:rPr lang="tr-TR" sz="2000"/>
              <a:t>Q</a:t>
            </a:r>
          </a:p>
        </p:txBody>
      </p:sp>
      <p:sp>
        <p:nvSpPr>
          <p:cNvPr id="22552" name="43 Metin kutusu"/>
          <p:cNvSpPr txBox="1">
            <a:spLocks noChangeArrowheads="1"/>
          </p:cNvSpPr>
          <p:nvPr/>
        </p:nvSpPr>
        <p:spPr bwMode="auto">
          <a:xfrm>
            <a:off x="8429625" y="4929188"/>
            <a:ext cx="606425" cy="400050"/>
          </a:xfrm>
          <a:prstGeom prst="rect">
            <a:avLst/>
          </a:prstGeom>
          <a:noFill/>
          <a:ln w="9525">
            <a:noFill/>
            <a:miter lim="800000"/>
            <a:headEnd/>
            <a:tailEnd/>
          </a:ln>
        </p:spPr>
        <p:txBody>
          <a:bodyPr>
            <a:spAutoFit/>
          </a:bodyPr>
          <a:lstStyle/>
          <a:p>
            <a:r>
              <a:rPr lang="tr-TR" sz="2000"/>
              <a:t>Q</a:t>
            </a:r>
          </a:p>
        </p:txBody>
      </p:sp>
      <p:sp>
        <p:nvSpPr>
          <p:cNvPr id="22553" name="44 Metin kutusu"/>
          <p:cNvSpPr txBox="1">
            <a:spLocks noChangeArrowheads="1"/>
          </p:cNvSpPr>
          <p:nvPr/>
        </p:nvSpPr>
        <p:spPr bwMode="auto">
          <a:xfrm>
            <a:off x="1714500" y="3000375"/>
            <a:ext cx="654050" cy="400050"/>
          </a:xfrm>
          <a:prstGeom prst="rect">
            <a:avLst/>
          </a:prstGeom>
          <a:noFill/>
          <a:ln w="9525">
            <a:noFill/>
            <a:miter lim="800000"/>
            <a:headEnd/>
            <a:tailEnd/>
          </a:ln>
        </p:spPr>
        <p:txBody>
          <a:bodyPr>
            <a:spAutoFit/>
          </a:bodyPr>
          <a:lstStyle/>
          <a:p>
            <a:r>
              <a:rPr lang="tr-TR" sz="2000"/>
              <a:t>E</a:t>
            </a:r>
            <a:r>
              <a:rPr lang="tr-TR" sz="2000" baseline="-25000"/>
              <a:t>1</a:t>
            </a:r>
            <a:endParaRPr lang="tr-TR" sz="2000"/>
          </a:p>
        </p:txBody>
      </p:sp>
      <p:sp>
        <p:nvSpPr>
          <p:cNvPr id="22554" name="45 Metin kutusu"/>
          <p:cNvSpPr txBox="1">
            <a:spLocks noChangeArrowheads="1"/>
          </p:cNvSpPr>
          <p:nvPr/>
        </p:nvSpPr>
        <p:spPr bwMode="auto">
          <a:xfrm>
            <a:off x="2428875" y="3643313"/>
            <a:ext cx="654050" cy="400050"/>
          </a:xfrm>
          <a:prstGeom prst="rect">
            <a:avLst/>
          </a:prstGeom>
          <a:noFill/>
          <a:ln w="9525">
            <a:noFill/>
            <a:miter lim="800000"/>
            <a:headEnd/>
            <a:tailEnd/>
          </a:ln>
        </p:spPr>
        <p:txBody>
          <a:bodyPr>
            <a:spAutoFit/>
          </a:bodyPr>
          <a:lstStyle/>
          <a:p>
            <a:r>
              <a:rPr lang="tr-TR" sz="2000"/>
              <a:t>E</a:t>
            </a:r>
            <a:r>
              <a:rPr lang="tr-TR" sz="2000" baseline="-25000"/>
              <a:t>2</a:t>
            </a:r>
            <a:endParaRPr lang="tr-TR" sz="2000"/>
          </a:p>
        </p:txBody>
      </p:sp>
      <p:sp>
        <p:nvSpPr>
          <p:cNvPr id="22555" name="46 Metin kutusu"/>
          <p:cNvSpPr txBox="1">
            <a:spLocks noChangeArrowheads="1"/>
          </p:cNvSpPr>
          <p:nvPr/>
        </p:nvSpPr>
        <p:spPr bwMode="auto">
          <a:xfrm>
            <a:off x="285750" y="3286125"/>
            <a:ext cx="571500" cy="400050"/>
          </a:xfrm>
          <a:prstGeom prst="rect">
            <a:avLst/>
          </a:prstGeom>
          <a:noFill/>
          <a:ln w="9525">
            <a:noFill/>
            <a:miter lim="800000"/>
            <a:headEnd/>
            <a:tailEnd/>
          </a:ln>
        </p:spPr>
        <p:txBody>
          <a:bodyPr>
            <a:spAutoFit/>
          </a:bodyPr>
          <a:lstStyle/>
          <a:p>
            <a:r>
              <a:rPr lang="tr-TR" sz="2000"/>
              <a:t>P</a:t>
            </a:r>
            <a:r>
              <a:rPr lang="tr-TR" sz="2000" baseline="-25000"/>
              <a:t>1</a:t>
            </a:r>
            <a:endParaRPr lang="tr-TR" sz="2000"/>
          </a:p>
        </p:txBody>
      </p:sp>
      <p:sp>
        <p:nvSpPr>
          <p:cNvPr id="22556" name="47 Metin kutusu"/>
          <p:cNvSpPr txBox="1">
            <a:spLocks noChangeArrowheads="1"/>
          </p:cNvSpPr>
          <p:nvPr/>
        </p:nvSpPr>
        <p:spPr bwMode="auto">
          <a:xfrm>
            <a:off x="285750" y="3786188"/>
            <a:ext cx="590550" cy="400050"/>
          </a:xfrm>
          <a:prstGeom prst="rect">
            <a:avLst/>
          </a:prstGeom>
          <a:noFill/>
          <a:ln w="9525">
            <a:noFill/>
            <a:miter lim="800000"/>
            <a:headEnd/>
            <a:tailEnd/>
          </a:ln>
        </p:spPr>
        <p:txBody>
          <a:bodyPr>
            <a:spAutoFit/>
          </a:bodyPr>
          <a:lstStyle/>
          <a:p>
            <a:r>
              <a:rPr lang="tr-TR" sz="2000"/>
              <a:t>P</a:t>
            </a:r>
            <a:r>
              <a:rPr lang="tr-TR" sz="2000" baseline="-25000"/>
              <a:t>2</a:t>
            </a:r>
            <a:endParaRPr lang="tr-TR" sz="2000"/>
          </a:p>
        </p:txBody>
      </p:sp>
      <p:sp>
        <p:nvSpPr>
          <p:cNvPr id="22557" name="48 Metin kutusu"/>
          <p:cNvSpPr txBox="1">
            <a:spLocks noChangeArrowheads="1"/>
          </p:cNvSpPr>
          <p:nvPr/>
        </p:nvSpPr>
        <p:spPr bwMode="auto">
          <a:xfrm>
            <a:off x="1643063" y="5214938"/>
            <a:ext cx="736600" cy="400050"/>
          </a:xfrm>
          <a:prstGeom prst="rect">
            <a:avLst/>
          </a:prstGeom>
          <a:noFill/>
          <a:ln w="9525">
            <a:noFill/>
            <a:miter lim="800000"/>
            <a:headEnd/>
            <a:tailEnd/>
          </a:ln>
        </p:spPr>
        <p:txBody>
          <a:bodyPr>
            <a:spAutoFit/>
          </a:bodyPr>
          <a:lstStyle/>
          <a:p>
            <a:r>
              <a:rPr lang="tr-TR" sz="2000"/>
              <a:t>q</a:t>
            </a:r>
            <a:r>
              <a:rPr lang="tr-TR" sz="2000" baseline="-25000"/>
              <a:t>1</a:t>
            </a:r>
            <a:endParaRPr lang="tr-TR" sz="2000"/>
          </a:p>
        </p:txBody>
      </p:sp>
      <p:sp>
        <p:nvSpPr>
          <p:cNvPr id="22558" name="49 Metin kutusu"/>
          <p:cNvSpPr txBox="1">
            <a:spLocks noChangeArrowheads="1"/>
          </p:cNvSpPr>
          <p:nvPr/>
        </p:nvSpPr>
        <p:spPr bwMode="auto">
          <a:xfrm>
            <a:off x="2500313" y="5214938"/>
            <a:ext cx="593725" cy="400050"/>
          </a:xfrm>
          <a:prstGeom prst="rect">
            <a:avLst/>
          </a:prstGeom>
          <a:noFill/>
          <a:ln w="9525">
            <a:noFill/>
            <a:miter lim="800000"/>
            <a:headEnd/>
            <a:tailEnd/>
          </a:ln>
        </p:spPr>
        <p:txBody>
          <a:bodyPr>
            <a:spAutoFit/>
          </a:bodyPr>
          <a:lstStyle/>
          <a:p>
            <a:r>
              <a:rPr lang="tr-TR" sz="2000"/>
              <a:t>q</a:t>
            </a:r>
            <a:r>
              <a:rPr lang="tr-TR" sz="2000" baseline="-25000"/>
              <a:t>2</a:t>
            </a:r>
            <a:endParaRPr lang="tr-TR" sz="2000"/>
          </a:p>
        </p:txBody>
      </p:sp>
      <p:cxnSp>
        <p:nvCxnSpPr>
          <p:cNvPr id="52" name="51 Düz Bağlayıcı"/>
          <p:cNvCxnSpPr/>
          <p:nvPr/>
        </p:nvCxnSpPr>
        <p:spPr>
          <a:xfrm>
            <a:off x="4786313" y="3000375"/>
            <a:ext cx="3143250" cy="192881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53 Düz Bağlayıcı"/>
          <p:cNvCxnSpPr/>
          <p:nvPr/>
        </p:nvCxnSpPr>
        <p:spPr>
          <a:xfrm flipV="1">
            <a:off x="4786313" y="2786063"/>
            <a:ext cx="2357437" cy="11430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6" name="55 Düz Bağlayıcı"/>
          <p:cNvCxnSpPr/>
          <p:nvPr/>
        </p:nvCxnSpPr>
        <p:spPr>
          <a:xfrm flipV="1">
            <a:off x="5286375" y="3500438"/>
            <a:ext cx="2286000" cy="11430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8" name="57 Düz Bağlayıcı"/>
          <p:cNvCxnSpPr/>
          <p:nvPr/>
        </p:nvCxnSpPr>
        <p:spPr>
          <a:xfrm rot="10800000" flipV="1">
            <a:off x="4643438" y="3500438"/>
            <a:ext cx="92868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61 Düz Bağlayıcı"/>
          <p:cNvCxnSpPr/>
          <p:nvPr/>
        </p:nvCxnSpPr>
        <p:spPr>
          <a:xfrm rot="5400000">
            <a:off x="4751388" y="4394200"/>
            <a:ext cx="1785938"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66 Düz Bağlayıcı"/>
          <p:cNvCxnSpPr/>
          <p:nvPr/>
        </p:nvCxnSpPr>
        <p:spPr>
          <a:xfrm rot="10800000">
            <a:off x="4643438" y="4071938"/>
            <a:ext cx="1857375"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68 Düz Bağlayıcı"/>
          <p:cNvCxnSpPr/>
          <p:nvPr/>
        </p:nvCxnSpPr>
        <p:spPr>
          <a:xfrm rot="5400000">
            <a:off x="5894388" y="4679950"/>
            <a:ext cx="1214438"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70 Düz Ok Bağlayıcısı"/>
          <p:cNvCxnSpPr/>
          <p:nvPr/>
        </p:nvCxnSpPr>
        <p:spPr>
          <a:xfrm rot="16200000" flipV="1">
            <a:off x="6750844" y="3178969"/>
            <a:ext cx="428625" cy="35718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3" name="72 Düz Ok Bağlayıcısı"/>
          <p:cNvCxnSpPr/>
          <p:nvPr/>
        </p:nvCxnSpPr>
        <p:spPr>
          <a:xfrm rot="16200000" flipV="1">
            <a:off x="5107781" y="3964782"/>
            <a:ext cx="428625" cy="3571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2568" name="73 Metin kutusu"/>
          <p:cNvSpPr txBox="1">
            <a:spLocks noChangeArrowheads="1"/>
          </p:cNvSpPr>
          <p:nvPr/>
        </p:nvSpPr>
        <p:spPr bwMode="auto">
          <a:xfrm>
            <a:off x="6286500" y="3571875"/>
            <a:ext cx="654050" cy="400050"/>
          </a:xfrm>
          <a:prstGeom prst="rect">
            <a:avLst/>
          </a:prstGeom>
          <a:noFill/>
          <a:ln w="9525">
            <a:noFill/>
            <a:miter lim="800000"/>
            <a:headEnd/>
            <a:tailEnd/>
          </a:ln>
        </p:spPr>
        <p:txBody>
          <a:bodyPr>
            <a:spAutoFit/>
          </a:bodyPr>
          <a:lstStyle/>
          <a:p>
            <a:r>
              <a:rPr lang="tr-TR" sz="2000"/>
              <a:t>E</a:t>
            </a:r>
            <a:r>
              <a:rPr lang="tr-TR" sz="2000" baseline="-25000"/>
              <a:t>1</a:t>
            </a:r>
            <a:endParaRPr lang="tr-TR" sz="2000"/>
          </a:p>
        </p:txBody>
      </p:sp>
      <p:sp>
        <p:nvSpPr>
          <p:cNvPr id="22569" name="74 Metin kutusu"/>
          <p:cNvSpPr txBox="1">
            <a:spLocks noChangeArrowheads="1"/>
          </p:cNvSpPr>
          <p:nvPr/>
        </p:nvSpPr>
        <p:spPr bwMode="auto">
          <a:xfrm>
            <a:off x="5429250" y="3000375"/>
            <a:ext cx="654050" cy="400050"/>
          </a:xfrm>
          <a:prstGeom prst="rect">
            <a:avLst/>
          </a:prstGeom>
          <a:noFill/>
          <a:ln w="9525">
            <a:noFill/>
            <a:miter lim="800000"/>
            <a:headEnd/>
            <a:tailEnd/>
          </a:ln>
        </p:spPr>
        <p:txBody>
          <a:bodyPr>
            <a:spAutoFit/>
          </a:bodyPr>
          <a:lstStyle/>
          <a:p>
            <a:r>
              <a:rPr lang="tr-TR" sz="2000"/>
              <a:t>E</a:t>
            </a:r>
            <a:r>
              <a:rPr lang="tr-TR" sz="2000" baseline="-25000"/>
              <a:t>2</a:t>
            </a:r>
            <a:endParaRPr lang="tr-TR" sz="2000"/>
          </a:p>
        </p:txBody>
      </p:sp>
      <p:sp>
        <p:nvSpPr>
          <p:cNvPr id="22570" name="75 Metin kutusu"/>
          <p:cNvSpPr txBox="1">
            <a:spLocks noChangeArrowheads="1"/>
          </p:cNvSpPr>
          <p:nvPr/>
        </p:nvSpPr>
        <p:spPr bwMode="auto">
          <a:xfrm>
            <a:off x="4714875" y="2571750"/>
            <a:ext cx="549275" cy="400050"/>
          </a:xfrm>
          <a:prstGeom prst="rect">
            <a:avLst/>
          </a:prstGeom>
          <a:noFill/>
          <a:ln w="9525">
            <a:noFill/>
            <a:miter lim="800000"/>
            <a:headEnd/>
            <a:tailEnd/>
          </a:ln>
        </p:spPr>
        <p:txBody>
          <a:bodyPr>
            <a:spAutoFit/>
          </a:bodyPr>
          <a:lstStyle/>
          <a:p>
            <a:r>
              <a:rPr lang="tr-TR" sz="2000" dirty="0"/>
              <a:t>D</a:t>
            </a:r>
          </a:p>
        </p:txBody>
      </p:sp>
      <p:sp>
        <p:nvSpPr>
          <p:cNvPr id="22571" name="76 Metin kutusu"/>
          <p:cNvSpPr txBox="1">
            <a:spLocks noChangeArrowheads="1"/>
          </p:cNvSpPr>
          <p:nvPr/>
        </p:nvSpPr>
        <p:spPr bwMode="auto">
          <a:xfrm>
            <a:off x="7572375" y="3143250"/>
            <a:ext cx="576263" cy="400050"/>
          </a:xfrm>
          <a:prstGeom prst="rect">
            <a:avLst/>
          </a:prstGeom>
          <a:noFill/>
          <a:ln w="9525">
            <a:noFill/>
            <a:miter lim="800000"/>
            <a:headEnd/>
            <a:tailEnd/>
          </a:ln>
        </p:spPr>
        <p:txBody>
          <a:bodyPr>
            <a:spAutoFit/>
          </a:bodyPr>
          <a:lstStyle/>
          <a:p>
            <a:r>
              <a:rPr lang="tr-TR" sz="2000" dirty="0"/>
              <a:t>S</a:t>
            </a:r>
          </a:p>
        </p:txBody>
      </p:sp>
      <p:sp>
        <p:nvSpPr>
          <p:cNvPr id="22572" name="77 Metin kutusu"/>
          <p:cNvSpPr txBox="1">
            <a:spLocks noChangeArrowheads="1"/>
          </p:cNvSpPr>
          <p:nvPr/>
        </p:nvSpPr>
        <p:spPr bwMode="auto">
          <a:xfrm>
            <a:off x="7072313" y="2428875"/>
            <a:ext cx="609600" cy="400050"/>
          </a:xfrm>
          <a:prstGeom prst="rect">
            <a:avLst/>
          </a:prstGeom>
          <a:noFill/>
          <a:ln w="9525">
            <a:noFill/>
            <a:miter lim="800000"/>
            <a:headEnd/>
            <a:tailEnd/>
          </a:ln>
        </p:spPr>
        <p:txBody>
          <a:bodyPr>
            <a:spAutoFit/>
          </a:bodyPr>
          <a:lstStyle/>
          <a:p>
            <a:r>
              <a:rPr lang="tr-TR" sz="2000" dirty="0"/>
              <a:t>S</a:t>
            </a:r>
            <a:r>
              <a:rPr lang="tr-TR" sz="2000" baseline="30000" dirty="0"/>
              <a:t>1</a:t>
            </a:r>
            <a:endParaRPr lang="tr-TR" sz="2000" dirty="0"/>
          </a:p>
        </p:txBody>
      </p:sp>
      <p:sp>
        <p:nvSpPr>
          <p:cNvPr id="22573" name="78 Metin kutusu"/>
          <p:cNvSpPr txBox="1">
            <a:spLocks noChangeArrowheads="1"/>
          </p:cNvSpPr>
          <p:nvPr/>
        </p:nvSpPr>
        <p:spPr bwMode="auto">
          <a:xfrm>
            <a:off x="4286250" y="3286125"/>
            <a:ext cx="519113" cy="400050"/>
          </a:xfrm>
          <a:prstGeom prst="rect">
            <a:avLst/>
          </a:prstGeom>
          <a:noFill/>
          <a:ln w="9525">
            <a:noFill/>
            <a:miter lim="800000"/>
            <a:headEnd/>
            <a:tailEnd/>
          </a:ln>
        </p:spPr>
        <p:txBody>
          <a:bodyPr>
            <a:spAutoFit/>
          </a:bodyPr>
          <a:lstStyle/>
          <a:p>
            <a:r>
              <a:rPr lang="tr-TR" sz="2000"/>
              <a:t>P</a:t>
            </a:r>
            <a:r>
              <a:rPr lang="tr-TR" sz="2000" baseline="-25000"/>
              <a:t>2</a:t>
            </a:r>
            <a:endParaRPr lang="tr-TR" sz="2000"/>
          </a:p>
        </p:txBody>
      </p:sp>
      <p:sp>
        <p:nvSpPr>
          <p:cNvPr id="22574" name="79 Metin kutusu"/>
          <p:cNvSpPr txBox="1">
            <a:spLocks noChangeArrowheads="1"/>
          </p:cNvSpPr>
          <p:nvPr/>
        </p:nvSpPr>
        <p:spPr bwMode="auto">
          <a:xfrm>
            <a:off x="4214813" y="3714750"/>
            <a:ext cx="661987" cy="400050"/>
          </a:xfrm>
          <a:prstGeom prst="rect">
            <a:avLst/>
          </a:prstGeom>
          <a:noFill/>
          <a:ln w="9525">
            <a:noFill/>
            <a:miter lim="800000"/>
            <a:headEnd/>
            <a:tailEnd/>
          </a:ln>
        </p:spPr>
        <p:txBody>
          <a:bodyPr>
            <a:spAutoFit/>
          </a:bodyPr>
          <a:lstStyle/>
          <a:p>
            <a:r>
              <a:rPr lang="tr-TR" sz="2000"/>
              <a:t>P</a:t>
            </a:r>
            <a:r>
              <a:rPr lang="tr-TR" sz="2000" baseline="-25000"/>
              <a:t>1</a:t>
            </a:r>
            <a:endParaRPr lang="tr-TR" sz="2000"/>
          </a:p>
        </p:txBody>
      </p:sp>
      <p:sp>
        <p:nvSpPr>
          <p:cNvPr id="22575" name="80 Metin kutusu"/>
          <p:cNvSpPr txBox="1">
            <a:spLocks noChangeArrowheads="1"/>
          </p:cNvSpPr>
          <p:nvPr/>
        </p:nvSpPr>
        <p:spPr bwMode="auto">
          <a:xfrm>
            <a:off x="6357938" y="5143500"/>
            <a:ext cx="665162" cy="400050"/>
          </a:xfrm>
          <a:prstGeom prst="rect">
            <a:avLst/>
          </a:prstGeom>
          <a:noFill/>
          <a:ln w="9525">
            <a:noFill/>
            <a:miter lim="800000"/>
            <a:headEnd/>
            <a:tailEnd/>
          </a:ln>
        </p:spPr>
        <p:txBody>
          <a:bodyPr>
            <a:spAutoFit/>
          </a:bodyPr>
          <a:lstStyle/>
          <a:p>
            <a:r>
              <a:rPr lang="tr-TR" sz="2000"/>
              <a:t>q</a:t>
            </a:r>
            <a:r>
              <a:rPr lang="tr-TR" sz="2000" baseline="-25000"/>
              <a:t>1</a:t>
            </a:r>
            <a:endParaRPr lang="tr-TR" sz="2000"/>
          </a:p>
        </p:txBody>
      </p:sp>
      <p:sp>
        <p:nvSpPr>
          <p:cNvPr id="22576" name="81 Metin kutusu"/>
          <p:cNvSpPr txBox="1">
            <a:spLocks noChangeArrowheads="1"/>
          </p:cNvSpPr>
          <p:nvPr/>
        </p:nvSpPr>
        <p:spPr bwMode="auto">
          <a:xfrm>
            <a:off x="5500688" y="5143500"/>
            <a:ext cx="593725" cy="400050"/>
          </a:xfrm>
          <a:prstGeom prst="rect">
            <a:avLst/>
          </a:prstGeom>
          <a:noFill/>
          <a:ln w="9525">
            <a:noFill/>
            <a:miter lim="800000"/>
            <a:headEnd/>
            <a:tailEnd/>
          </a:ln>
        </p:spPr>
        <p:txBody>
          <a:bodyPr>
            <a:spAutoFit/>
          </a:bodyPr>
          <a:lstStyle/>
          <a:p>
            <a:r>
              <a:rPr lang="tr-TR" sz="2000"/>
              <a:t>q</a:t>
            </a:r>
            <a:r>
              <a:rPr lang="tr-TR" sz="2000" baseline="-25000"/>
              <a:t>2</a:t>
            </a:r>
            <a:endParaRPr lang="tr-TR" sz="2000"/>
          </a:p>
        </p:txBody>
      </p:sp>
      <p:sp>
        <p:nvSpPr>
          <p:cNvPr id="22577" name="82 Metin kutusu"/>
          <p:cNvSpPr txBox="1">
            <a:spLocks noChangeArrowheads="1"/>
          </p:cNvSpPr>
          <p:nvPr/>
        </p:nvSpPr>
        <p:spPr bwMode="auto">
          <a:xfrm>
            <a:off x="1285875" y="1928813"/>
            <a:ext cx="3055938" cy="400050"/>
          </a:xfrm>
          <a:prstGeom prst="rect">
            <a:avLst/>
          </a:prstGeom>
          <a:noFill/>
          <a:ln w="9525">
            <a:noFill/>
            <a:miter lim="800000"/>
            <a:headEnd/>
            <a:tailEnd/>
          </a:ln>
        </p:spPr>
        <p:txBody>
          <a:bodyPr>
            <a:spAutoFit/>
          </a:bodyPr>
          <a:lstStyle/>
          <a:p>
            <a:r>
              <a:rPr lang="tr-TR" sz="2000"/>
              <a:t>Sağa kayma</a:t>
            </a:r>
          </a:p>
        </p:txBody>
      </p:sp>
      <p:sp>
        <p:nvSpPr>
          <p:cNvPr id="22578" name="83 Metin kutusu"/>
          <p:cNvSpPr txBox="1">
            <a:spLocks noChangeArrowheads="1"/>
          </p:cNvSpPr>
          <p:nvPr/>
        </p:nvSpPr>
        <p:spPr bwMode="auto">
          <a:xfrm>
            <a:off x="5072063" y="1928813"/>
            <a:ext cx="3198812" cy="400050"/>
          </a:xfrm>
          <a:prstGeom prst="rect">
            <a:avLst/>
          </a:prstGeom>
          <a:noFill/>
          <a:ln w="9525">
            <a:noFill/>
            <a:miter lim="800000"/>
            <a:headEnd/>
            <a:tailEnd/>
          </a:ln>
        </p:spPr>
        <p:txBody>
          <a:bodyPr>
            <a:spAutoFit/>
          </a:bodyPr>
          <a:lstStyle/>
          <a:p>
            <a:r>
              <a:rPr lang="tr-TR" sz="2000"/>
              <a:t>Sola kayma</a:t>
            </a:r>
          </a:p>
        </p:txBody>
      </p:sp>
      <p:sp>
        <p:nvSpPr>
          <p:cNvPr id="51" name="24 Dikdörtgen"/>
          <p:cNvSpPr>
            <a:spLocks noChangeArrowheads="1"/>
          </p:cNvSpPr>
          <p:nvPr/>
        </p:nvSpPr>
        <p:spPr bwMode="auto">
          <a:xfrm>
            <a:off x="571500" y="357188"/>
            <a:ext cx="8215313" cy="461665"/>
          </a:xfrm>
          <a:prstGeom prst="rect">
            <a:avLst/>
          </a:prstGeom>
          <a:noFill/>
          <a:ln w="9525">
            <a:noFill/>
            <a:miter lim="800000"/>
            <a:headEnd/>
            <a:tailEnd/>
          </a:ln>
        </p:spPr>
        <p:txBody>
          <a:bodyPr>
            <a:spAutoFit/>
          </a:bodyPr>
          <a:lstStyle/>
          <a:p>
            <a:pPr algn="ctr"/>
            <a:r>
              <a:rPr lang="tr-TR" sz="2400" dirty="0">
                <a:latin typeface="Tahoma" pitchFamily="34" charset="0"/>
                <a:ea typeface="Tahoma" pitchFamily="34" charset="0"/>
                <a:cs typeface="Tahoma" pitchFamily="34" charset="0"/>
              </a:rPr>
              <a:t>Piyasa Dengesinin Değişmesi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dirty="0">
                <a:solidFill>
                  <a:srgbClr val="1C1C1C"/>
                </a:solidFill>
                <a:effectLst/>
              </a:rPr>
              <a:t/>
            </a:r>
            <a:br>
              <a:rPr lang="tr-TR" dirty="0">
                <a:solidFill>
                  <a:srgbClr val="1C1C1C"/>
                </a:solidFill>
                <a:effectLst/>
              </a:rPr>
            </a:br>
            <a:r>
              <a:rPr lang="tr-TR" dirty="0">
                <a:solidFill>
                  <a:srgbClr val="1C1C1C"/>
                </a:solidFill>
                <a:effectLst/>
              </a:rPr>
              <a:t/>
            </a:r>
            <a:br>
              <a:rPr lang="tr-TR" dirty="0">
                <a:solidFill>
                  <a:srgbClr val="1C1C1C"/>
                </a:solidFill>
                <a:effectLst/>
              </a:rPr>
            </a:br>
            <a:r>
              <a:rPr lang="tr-TR" dirty="0">
                <a:solidFill>
                  <a:srgbClr val="1C1C1C"/>
                </a:solidFill>
                <a:effectLst/>
              </a:rPr>
              <a:t>Piyasa Dengesi Oluşmaması</a:t>
            </a:r>
          </a:p>
        </p:txBody>
      </p:sp>
      <p:sp>
        <p:nvSpPr>
          <p:cNvPr id="6" name="İçerik Yer Tutucusu 5"/>
          <p:cNvSpPr>
            <a:spLocks noGrp="1"/>
          </p:cNvSpPr>
          <p:nvPr>
            <p:ph idx="1"/>
          </p:nvPr>
        </p:nvSpPr>
        <p:spPr>
          <a:xfrm>
            <a:off x="611188" y="1142985"/>
            <a:ext cx="8229600" cy="5011754"/>
          </a:xfrm>
        </p:spPr>
        <p:txBody>
          <a:bodyPr/>
          <a:lstStyle/>
          <a:p>
            <a:pPr marL="0" indent="0" algn="just">
              <a:buNone/>
            </a:pPr>
            <a:endParaRPr lang="tr-TR" dirty="0" smtClean="0">
              <a:solidFill>
                <a:schemeClr val="tx1"/>
              </a:solidFill>
            </a:endParaRPr>
          </a:p>
          <a:p>
            <a:pPr marL="0" indent="0" algn="just">
              <a:buNone/>
            </a:pPr>
            <a:r>
              <a:rPr lang="tr-TR" dirty="0" smtClean="0">
                <a:solidFill>
                  <a:schemeClr val="tx1"/>
                </a:solidFill>
              </a:rPr>
              <a:t>Dengesizlik</a:t>
            </a:r>
            <a:r>
              <a:rPr lang="tr-TR" dirty="0">
                <a:solidFill>
                  <a:schemeClr val="tx1"/>
                </a:solidFill>
              </a:rPr>
              <a:t>, dengede olmayan bir piyasayı karakterize eder. Dengesizlik çok kısa süreli veya uzun bir süre boyunca meydana gelebilir. Tipik olarak finansal piyasalarda bu ya asla gerçekleşmez ya da sadece anlık olarak gerçekleşir, çünkü ticaret sürekli olarak gerçekleşir ve finansal varlıkların fiyatları arz ve talebi dengelemek için her ticarette anında ayarlanabilir. </a:t>
            </a:r>
          </a:p>
          <a:p>
            <a:pPr marL="0" indent="0" algn="just">
              <a:buNone/>
            </a:pPr>
            <a:endParaRPr lang="tr-TR" dirty="0" smtClean="0">
              <a:solidFill>
                <a:schemeClr val="tx1"/>
              </a:solidFill>
            </a:endParaRPr>
          </a:p>
          <a:p>
            <a:pPr marL="0" indent="0" algn="just">
              <a:buNone/>
            </a:pPr>
            <a:endParaRPr lang="tr-TR" dirty="0" smtClean="0">
              <a:solidFill>
                <a:schemeClr val="tx1"/>
              </a:solidFill>
            </a:endParaRPr>
          </a:p>
          <a:p>
            <a:pPr marL="0" indent="0" algn="just">
              <a:buNone/>
            </a:pPr>
            <a:r>
              <a:rPr lang="tr-TR" dirty="0" smtClean="0">
                <a:solidFill>
                  <a:schemeClr val="tx1"/>
                </a:solidFill>
              </a:rPr>
              <a:t>Diğer </a:t>
            </a:r>
            <a:r>
              <a:rPr lang="tr-TR" dirty="0">
                <a:solidFill>
                  <a:schemeClr val="tx1"/>
                </a:solidFill>
              </a:rPr>
              <a:t>uçta, birçok ekonomist, emek piyasalarını uzun süreler boyunca bir dengesizlik, özellikle de arz fazlası durumu olarak görmektedir. Mal piyasaları arada bir yerdedir: bazı malların fiyatları, menü maliyetleri, uzun vadeli sözleşmeler ve diğer engeller nedeniyle uyum sağlamada yavaş olsa da, süresiz olarak dengesizlik seviyelerinde kalmaz.</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dirty="0">
                <a:solidFill>
                  <a:srgbClr val="1C1C1C"/>
                </a:solidFill>
                <a:effectLst/>
              </a:rPr>
              <a:t/>
            </a:r>
            <a:br>
              <a:rPr lang="tr-TR" dirty="0">
                <a:solidFill>
                  <a:srgbClr val="1C1C1C"/>
                </a:solidFill>
                <a:effectLst/>
              </a:rPr>
            </a:br>
            <a:r>
              <a:rPr lang="tr-TR" dirty="0">
                <a:solidFill>
                  <a:srgbClr val="1C1C1C"/>
                </a:solidFill>
                <a:effectLst/>
              </a:rPr>
              <a:t/>
            </a:r>
            <a:br>
              <a:rPr lang="tr-TR" dirty="0">
                <a:solidFill>
                  <a:srgbClr val="1C1C1C"/>
                </a:solidFill>
                <a:effectLst/>
              </a:rPr>
            </a:br>
            <a:r>
              <a:rPr lang="tr-TR" dirty="0">
                <a:solidFill>
                  <a:srgbClr val="1C1C1C"/>
                </a:solidFill>
                <a:effectLst/>
              </a:rPr>
              <a:t>Piyasa Dengesi Oluşmaması</a:t>
            </a:r>
            <a:endParaRPr lang="tr-TR" dirty="0">
              <a:solidFill>
                <a:srgbClr val="1C1C1C"/>
              </a:solidFill>
            </a:endParaRPr>
          </a:p>
        </p:txBody>
      </p:sp>
      <p:pic>
        <p:nvPicPr>
          <p:cNvPr id="24579" name="Picture 2"/>
          <p:cNvPicPr>
            <a:picLocks noGrp="1" noChangeAspect="1" noChangeArrowheads="1"/>
          </p:cNvPicPr>
          <p:nvPr>
            <p:ph idx="1"/>
          </p:nvPr>
        </p:nvPicPr>
        <p:blipFill>
          <a:blip r:embed="rId2"/>
          <a:srcRect/>
          <a:stretch>
            <a:fillRect/>
          </a:stretch>
        </p:blipFill>
        <p:spPr>
          <a:xfrm>
            <a:off x="827088" y="1263650"/>
            <a:ext cx="7561262" cy="4595813"/>
          </a:xfr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914400"/>
          </a:xfrm>
        </p:spPr>
        <p:txBody>
          <a:bodyPr/>
          <a:lstStyle/>
          <a:p>
            <a:pPr eaLnBrk="1" fontAlgn="auto" hangingPunct="1">
              <a:spcAft>
                <a:spcPts val="0"/>
              </a:spcAft>
              <a:defRPr/>
            </a:pPr>
            <a:r>
              <a:rPr lang="tr-TR" dirty="0">
                <a:solidFill>
                  <a:srgbClr val="1C1C1C"/>
                </a:solidFill>
                <a:effectLst/>
              </a:rPr>
              <a:t>Vergi Etkisi</a:t>
            </a:r>
          </a:p>
        </p:txBody>
      </p:sp>
      <p:pic>
        <p:nvPicPr>
          <p:cNvPr id="3074" name="Picture 2" descr="https://blogger.googleusercontent.com/img/b/R29vZ2xl/AVvXsEj5RY6zNNhGzF94PC97pMisVrEROp9GSRKc9YpsmkGa22KtKIqWFXU0RBZ7uo-2ZmxgcaNkjtMJbHr3cbmjZYHafys4x0E-kilk07Ez6Mw_3o9hMJVOuZRPIfLucgF04Gu4wGzUfPs7bbsp/s1600/1.JPG"/>
          <p:cNvPicPr>
            <a:picLocks noChangeAspect="1" noChangeArrowheads="1"/>
          </p:cNvPicPr>
          <p:nvPr/>
        </p:nvPicPr>
        <p:blipFill>
          <a:blip r:embed="rId2"/>
          <a:srcRect/>
          <a:stretch>
            <a:fillRect/>
          </a:stretch>
        </p:blipFill>
        <p:spPr bwMode="auto">
          <a:xfrm>
            <a:off x="762000" y="990600"/>
            <a:ext cx="7620000" cy="57150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dirty="0" smtClean="0">
                <a:solidFill>
                  <a:srgbClr val="1C1C1C"/>
                </a:solidFill>
              </a:rPr>
              <a:t>Vergi Etkisi</a:t>
            </a:r>
            <a:endParaRPr lang="tr-TR" b="1" dirty="0">
              <a:solidFill>
                <a:srgbClr val="1C1C1C"/>
              </a:solidFill>
              <a:effectLst/>
              <a:latin typeface="Calibri" pitchFamily="34" charset="0"/>
              <a:cs typeface="Calibri" pitchFamily="34" charset="0"/>
            </a:endParaRPr>
          </a:p>
        </p:txBody>
      </p:sp>
      <p:sp>
        <p:nvSpPr>
          <p:cNvPr id="26627" name="İçerik Yer Tutucusu 1"/>
          <p:cNvSpPr>
            <a:spLocks noGrp="1"/>
          </p:cNvSpPr>
          <p:nvPr>
            <p:ph idx="1"/>
          </p:nvPr>
        </p:nvSpPr>
        <p:spPr/>
        <p:txBody>
          <a:bodyPr/>
          <a:lstStyle/>
          <a:p>
            <a:pPr marL="0" indent="0" algn="just">
              <a:buNone/>
            </a:pPr>
            <a:r>
              <a:rPr lang="tr-TR" dirty="0" smtClean="0">
                <a:solidFill>
                  <a:schemeClr val="tx1"/>
                </a:solidFill>
              </a:rPr>
              <a:t>Böylece orijinal talep eğrisi D1'in orijinal arz eğrisi S1'i </a:t>
            </a:r>
            <a:r>
              <a:rPr lang="tr-TR" dirty="0" err="1" smtClean="0">
                <a:solidFill>
                  <a:schemeClr val="tx1"/>
                </a:solidFill>
              </a:rPr>
              <a:t>M'de</a:t>
            </a:r>
            <a:r>
              <a:rPr lang="tr-TR" dirty="0" smtClean="0">
                <a:solidFill>
                  <a:schemeClr val="tx1"/>
                </a:solidFill>
              </a:rPr>
              <a:t> kestiğini görebiliriz. Dolayısıyla M denge noktasıdır ve denge miktarı QA ile yansıtılır ve denge fiyatı </a:t>
            </a:r>
            <a:r>
              <a:rPr lang="tr-TR" dirty="0" err="1" smtClean="0">
                <a:solidFill>
                  <a:schemeClr val="tx1"/>
                </a:solidFill>
              </a:rPr>
              <a:t>PA'dadır</a:t>
            </a:r>
            <a:r>
              <a:rPr lang="tr-TR" dirty="0" smtClean="0">
                <a:solidFill>
                  <a:schemeClr val="tx1"/>
                </a:solidFill>
              </a:rPr>
              <a:t>. </a:t>
            </a:r>
            <a:endParaRPr lang="tr-TR" dirty="0" smtClean="0">
              <a:solidFill>
                <a:schemeClr val="tx1"/>
              </a:solidFill>
            </a:endParaRPr>
          </a:p>
          <a:p>
            <a:pPr marL="0" indent="0" algn="just">
              <a:buNone/>
            </a:pPr>
            <a:endParaRPr lang="tr-TR" dirty="0" smtClean="0">
              <a:solidFill>
                <a:schemeClr val="tx1"/>
              </a:solidFill>
            </a:endParaRPr>
          </a:p>
          <a:p>
            <a:pPr marL="0" indent="0" algn="just">
              <a:buNone/>
            </a:pPr>
            <a:r>
              <a:rPr lang="tr-TR" dirty="0" smtClean="0">
                <a:solidFill>
                  <a:schemeClr val="tx1"/>
                </a:solidFill>
              </a:rPr>
              <a:t>Şimdi </a:t>
            </a:r>
            <a:r>
              <a:rPr lang="tr-TR" dirty="0" smtClean="0">
                <a:solidFill>
                  <a:schemeClr val="tx1"/>
                </a:solidFill>
              </a:rPr>
              <a:t>de verginin uygulandığı durumu ele alalım. Arz eğrisi konumunu değiştirir ve sola doğru hareket ederek bize yeni arz eğrisi olarak S2'yi verir. Burada talep eğrisini değiştirmeyelim ve olduğu gibi tutalım. Arz kayması denge noktasını da kendisiyle birlikte M1'e götürür. Diğer bir deyişle arz kayması denge noktasının </a:t>
            </a:r>
            <a:r>
              <a:rPr lang="tr-TR" dirty="0" err="1" smtClean="0">
                <a:solidFill>
                  <a:schemeClr val="tx1"/>
                </a:solidFill>
              </a:rPr>
              <a:t>M'den</a:t>
            </a:r>
            <a:r>
              <a:rPr lang="tr-TR" dirty="0" smtClean="0">
                <a:solidFill>
                  <a:schemeClr val="tx1"/>
                </a:solidFill>
              </a:rPr>
              <a:t> M1'e değişmesine </a:t>
            </a:r>
            <a:r>
              <a:rPr lang="tr-TR" dirty="0" smtClean="0">
                <a:solidFill>
                  <a:schemeClr val="tx1"/>
                </a:solidFill>
              </a:rPr>
              <a:t>neden olur. </a:t>
            </a:r>
            <a:endParaRPr lang="tr-TR" dirty="0">
              <a:solidFill>
                <a:schemeClr val="tx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dirty="0" smtClean="0">
                <a:solidFill>
                  <a:srgbClr val="1C1C1C"/>
                </a:solidFill>
              </a:rPr>
              <a:t>Vergi Etkisi</a:t>
            </a:r>
            <a:endParaRPr lang="tr-TR" b="1" dirty="0">
              <a:solidFill>
                <a:srgbClr val="1C1C1C"/>
              </a:solidFill>
              <a:effectLst/>
              <a:latin typeface="Calibri" pitchFamily="34" charset="0"/>
              <a:cs typeface="Calibri" pitchFamily="34" charset="0"/>
            </a:endParaRPr>
          </a:p>
        </p:txBody>
      </p:sp>
      <p:sp>
        <p:nvSpPr>
          <p:cNvPr id="26627" name="İçerik Yer Tutucusu 1"/>
          <p:cNvSpPr>
            <a:spLocks noGrp="1"/>
          </p:cNvSpPr>
          <p:nvPr>
            <p:ph idx="1"/>
          </p:nvPr>
        </p:nvSpPr>
        <p:spPr/>
        <p:txBody>
          <a:bodyPr/>
          <a:lstStyle/>
          <a:p>
            <a:pPr marL="0" indent="0" algn="just">
              <a:buNone/>
            </a:pPr>
            <a:r>
              <a:rPr lang="tr-TR" dirty="0" smtClean="0">
                <a:solidFill>
                  <a:schemeClr val="tx1"/>
                </a:solidFill>
              </a:rPr>
              <a:t>S1 ve S2 arz eğrileri arasındaki bölge vergidir. Artık denge miktarı QB ve PB denge fiyatıdır.Böylece fiyat </a:t>
            </a:r>
            <a:r>
              <a:rPr lang="tr-TR" dirty="0" err="1" smtClean="0">
                <a:solidFill>
                  <a:schemeClr val="tx1"/>
                </a:solidFill>
              </a:rPr>
              <a:t>PA'dan</a:t>
            </a:r>
            <a:r>
              <a:rPr lang="tr-TR" dirty="0" smtClean="0">
                <a:solidFill>
                  <a:schemeClr val="tx1"/>
                </a:solidFill>
              </a:rPr>
              <a:t> </a:t>
            </a:r>
            <a:r>
              <a:rPr lang="tr-TR" dirty="0" err="1" smtClean="0">
                <a:solidFill>
                  <a:schemeClr val="tx1"/>
                </a:solidFill>
              </a:rPr>
              <a:t>PB'ye</a:t>
            </a:r>
            <a:r>
              <a:rPr lang="tr-TR" dirty="0" smtClean="0">
                <a:solidFill>
                  <a:schemeClr val="tx1"/>
                </a:solidFill>
              </a:rPr>
              <a:t> doğru yukarı doğru hareket eder ve denge miktarı </a:t>
            </a:r>
            <a:r>
              <a:rPr lang="tr-TR" dirty="0" err="1" smtClean="0">
                <a:solidFill>
                  <a:schemeClr val="tx1"/>
                </a:solidFill>
              </a:rPr>
              <a:t>QA'dan</a:t>
            </a:r>
            <a:r>
              <a:rPr lang="tr-TR" dirty="0" smtClean="0">
                <a:solidFill>
                  <a:schemeClr val="tx1"/>
                </a:solidFill>
              </a:rPr>
              <a:t> </a:t>
            </a:r>
            <a:r>
              <a:rPr lang="tr-TR" dirty="0" err="1" smtClean="0">
                <a:solidFill>
                  <a:schemeClr val="tx1"/>
                </a:solidFill>
              </a:rPr>
              <a:t>QB'ye</a:t>
            </a:r>
            <a:r>
              <a:rPr lang="tr-TR" dirty="0" smtClean="0">
                <a:solidFill>
                  <a:schemeClr val="tx1"/>
                </a:solidFill>
              </a:rPr>
              <a:t> doğru içeri doğru hareket eder.Şimdi verginin fiyat ve miktarı nasıl etkilediğini görelim. Diyagram, vergi sonrası denge fiyatında bir artış ve denge miktarında bir düşüş olduğunu açıkça göstermektedir. </a:t>
            </a:r>
            <a:endParaRPr lang="tr-TR" dirty="0" smtClean="0">
              <a:solidFill>
                <a:schemeClr val="tx1"/>
              </a:solidFill>
            </a:endParaRPr>
          </a:p>
          <a:p>
            <a:pPr marL="0" indent="0" algn="just">
              <a:buNone/>
            </a:pPr>
            <a:endParaRPr lang="tr-TR" dirty="0" smtClean="0">
              <a:solidFill>
                <a:schemeClr val="tx1"/>
              </a:solidFill>
            </a:endParaRPr>
          </a:p>
          <a:p>
            <a:pPr marL="0" indent="0" algn="just">
              <a:buNone/>
            </a:pPr>
            <a:r>
              <a:rPr lang="tr-TR" dirty="0" smtClean="0">
                <a:solidFill>
                  <a:schemeClr val="tx1"/>
                </a:solidFill>
              </a:rPr>
              <a:t>Bu </a:t>
            </a:r>
            <a:r>
              <a:rPr lang="tr-TR" dirty="0" smtClean="0">
                <a:solidFill>
                  <a:schemeClr val="tx1"/>
                </a:solidFill>
              </a:rPr>
              <a:t>durumda </a:t>
            </a:r>
            <a:r>
              <a:rPr lang="tr-TR" dirty="0" err="1" smtClean="0">
                <a:solidFill>
                  <a:schemeClr val="tx1"/>
                </a:solidFill>
              </a:rPr>
              <a:t>PA'dan</a:t>
            </a:r>
            <a:r>
              <a:rPr lang="tr-TR" dirty="0" smtClean="0">
                <a:solidFill>
                  <a:schemeClr val="tx1"/>
                </a:solidFill>
              </a:rPr>
              <a:t> PC'ye doğru gösterilen bir vergimiz var. Bu durumda vergi nasıl karşılanır? </a:t>
            </a:r>
            <a:endParaRPr lang="tr-TR" dirty="0" smtClean="0">
              <a:solidFill>
                <a:schemeClr val="tx1"/>
              </a:solidFill>
            </a:endParaRPr>
          </a:p>
          <a:p>
            <a:pPr marL="0" indent="0" algn="just">
              <a:buNone/>
            </a:pPr>
            <a:r>
              <a:rPr lang="tr-TR" dirty="0" smtClean="0">
                <a:solidFill>
                  <a:schemeClr val="tx1"/>
                </a:solidFill>
              </a:rPr>
              <a:t>PA-PB </a:t>
            </a:r>
            <a:r>
              <a:rPr lang="tr-TR" dirty="0" smtClean="0">
                <a:solidFill>
                  <a:schemeClr val="tx1"/>
                </a:solidFill>
              </a:rPr>
              <a:t>tüketicilerin yükünü ya da tüketicilerin vergi payını, </a:t>
            </a:r>
            <a:endParaRPr lang="tr-TR" dirty="0" smtClean="0">
              <a:solidFill>
                <a:schemeClr val="tx1"/>
              </a:solidFill>
            </a:endParaRPr>
          </a:p>
          <a:p>
            <a:pPr marL="0" indent="0" algn="just">
              <a:buNone/>
            </a:pPr>
            <a:r>
              <a:rPr lang="tr-TR" dirty="0" smtClean="0">
                <a:solidFill>
                  <a:schemeClr val="tx1"/>
                </a:solidFill>
              </a:rPr>
              <a:t>PB-PC </a:t>
            </a:r>
            <a:r>
              <a:rPr lang="tr-TR" dirty="0" smtClean="0">
                <a:solidFill>
                  <a:schemeClr val="tx1"/>
                </a:solidFill>
              </a:rPr>
              <a:t>ise üreticilerin vergi yükünü göstermektedir.</a:t>
            </a:r>
            <a:endParaRPr lang="tr-TR" dirty="0">
              <a:solidFill>
                <a:schemeClr val="tx1"/>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Üst Düzey">
  <a:themeElements>
    <a:clrScheme name="Üst Düzey">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Üst Düzey">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Üst Düze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6768</TotalTime>
  <Words>1510</Words>
  <Application>Microsoft Office PowerPoint</Application>
  <PresentationFormat>Ekran Gösterisi (4:3)</PresentationFormat>
  <Paragraphs>160</Paragraphs>
  <Slides>30</Slides>
  <Notes>3</Notes>
  <HiddenSlides>0</HiddenSlides>
  <MMClips>0</MMClips>
  <ScaleCrop>false</ScaleCrop>
  <HeadingPairs>
    <vt:vector size="4" baseType="variant">
      <vt:variant>
        <vt:lpstr>Tema</vt:lpstr>
      </vt:variant>
      <vt:variant>
        <vt:i4>1</vt:i4>
      </vt:variant>
      <vt:variant>
        <vt:lpstr>Slayt Başlıkları</vt:lpstr>
      </vt:variant>
      <vt:variant>
        <vt:i4>30</vt:i4>
      </vt:variant>
    </vt:vector>
  </HeadingPairs>
  <TitlesOfParts>
    <vt:vector size="31" baseType="lpstr">
      <vt:lpstr>Üst Düzey</vt:lpstr>
      <vt:lpstr>Slayt 1</vt:lpstr>
      <vt:lpstr>  Piyasa Dengesi</vt:lpstr>
      <vt:lpstr>  Piyasa Dengesi</vt:lpstr>
      <vt:lpstr>  Nash Dengesi</vt:lpstr>
      <vt:lpstr>  Nash Dengesi</vt:lpstr>
      <vt:lpstr>  Nash Dengesi</vt:lpstr>
      <vt:lpstr>  Nash Dengesi</vt:lpstr>
      <vt:lpstr>  Nash Dengesi</vt:lpstr>
      <vt:lpstr>  Nash Dengesi</vt:lpstr>
      <vt:lpstr>Slayt 10</vt:lpstr>
      <vt:lpstr>Slayt 11</vt:lpstr>
      <vt:lpstr>Slayt 12</vt:lpstr>
      <vt:lpstr>Slayt 13</vt:lpstr>
      <vt:lpstr>  Piyasa Dengesi</vt:lpstr>
      <vt:lpstr>Taban Fiyat</vt:lpstr>
      <vt:lpstr>Tavan Fiyat</vt:lpstr>
      <vt:lpstr>Tavan Fiyat</vt:lpstr>
      <vt:lpstr>Tavan Fiyat</vt:lpstr>
      <vt:lpstr>Tayınlama</vt:lpstr>
      <vt:lpstr>Tayınlama</vt:lpstr>
      <vt:lpstr>Karaborsa</vt:lpstr>
      <vt:lpstr>Karaborsa</vt:lpstr>
      <vt:lpstr>Slayt 23</vt:lpstr>
      <vt:lpstr>Slayt 24</vt:lpstr>
      <vt:lpstr>Slayt 25</vt:lpstr>
      <vt:lpstr>  Piyasa Dengesi Oluşmaması</vt:lpstr>
      <vt:lpstr>  Piyasa Dengesi Oluşmaması</vt:lpstr>
      <vt:lpstr>Vergi Etkisi</vt:lpstr>
      <vt:lpstr>Vergi Etkisi</vt:lpstr>
      <vt:lpstr>Vergi Etkisi</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Windows 7</cp:lastModifiedBy>
  <cp:revision>866</cp:revision>
  <dcterms:created xsi:type="dcterms:W3CDTF">2010-05-23T14:28:12Z</dcterms:created>
  <dcterms:modified xsi:type="dcterms:W3CDTF">2024-09-05T08:19:22Z</dcterms:modified>
</cp:coreProperties>
</file>