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7"/>
  </p:notesMasterIdLst>
  <p:sldIdLst>
    <p:sldId id="256" r:id="rId2"/>
    <p:sldId id="258" r:id="rId3"/>
    <p:sldId id="259" r:id="rId4"/>
    <p:sldId id="260" r:id="rId5"/>
    <p:sldId id="266" r:id="rId6"/>
    <p:sldId id="300" r:id="rId7"/>
    <p:sldId id="301" r:id="rId8"/>
    <p:sldId id="302" r:id="rId9"/>
    <p:sldId id="261" r:id="rId10"/>
    <p:sldId id="262" r:id="rId11"/>
    <p:sldId id="263" r:id="rId12"/>
    <p:sldId id="315" r:id="rId13"/>
    <p:sldId id="316" r:id="rId14"/>
    <p:sldId id="264" r:id="rId15"/>
    <p:sldId id="265" r:id="rId16"/>
    <p:sldId id="267" r:id="rId17"/>
    <p:sldId id="270" r:id="rId18"/>
    <p:sldId id="303" r:id="rId19"/>
    <p:sldId id="317" r:id="rId20"/>
    <p:sldId id="318" r:id="rId21"/>
    <p:sldId id="304" r:id="rId22"/>
    <p:sldId id="305" r:id="rId23"/>
    <p:sldId id="306" r:id="rId24"/>
    <p:sldId id="307" r:id="rId25"/>
    <p:sldId id="308" r:id="rId26"/>
    <p:sldId id="309" r:id="rId27"/>
    <p:sldId id="310" r:id="rId28"/>
    <p:sldId id="274" r:id="rId29"/>
    <p:sldId id="275" r:id="rId30"/>
    <p:sldId id="319" r:id="rId31"/>
    <p:sldId id="269" r:id="rId32"/>
    <p:sldId id="276" r:id="rId33"/>
    <p:sldId id="277" r:id="rId34"/>
    <p:sldId id="278" r:id="rId35"/>
    <p:sldId id="279" r:id="rId36"/>
    <p:sldId id="280" r:id="rId37"/>
    <p:sldId id="281" r:id="rId38"/>
    <p:sldId id="284" r:id="rId39"/>
    <p:sldId id="282" r:id="rId40"/>
    <p:sldId id="283" r:id="rId41"/>
    <p:sldId id="285" r:id="rId42"/>
    <p:sldId id="287" r:id="rId43"/>
    <p:sldId id="288" r:id="rId44"/>
    <p:sldId id="320" r:id="rId45"/>
    <p:sldId id="289" r:id="rId46"/>
    <p:sldId id="290" r:id="rId47"/>
    <p:sldId id="291" r:id="rId48"/>
    <p:sldId id="321" r:id="rId49"/>
    <p:sldId id="322" r:id="rId50"/>
    <p:sldId id="292" r:id="rId51"/>
    <p:sldId id="293" r:id="rId52"/>
    <p:sldId id="297" r:id="rId53"/>
    <p:sldId id="298" r:id="rId54"/>
    <p:sldId id="299" r:id="rId55"/>
    <p:sldId id="295" r:id="rId56"/>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422C16"/>
    <a:srgbClr val="0C788E"/>
    <a:srgbClr val="006666"/>
    <a:srgbClr val="0099CC"/>
    <a:srgbClr val="1C1C1C"/>
    <a:srgbClr val="800000"/>
    <a:srgbClr val="CCFF99"/>
    <a:srgbClr val="CCFF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323" autoAdjust="0"/>
    <p:restoredTop sz="94652" autoAdjust="0"/>
  </p:normalViewPr>
  <p:slideViewPr>
    <p:cSldViewPr>
      <p:cViewPr>
        <p:scale>
          <a:sx n="78" d="100"/>
          <a:sy n="78" d="100"/>
        </p:scale>
        <p:origin x="-107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C51AA7AA-B468-4F14-B026-BE4FADB9E1FE}" type="datetimeFigureOut">
              <a:rPr lang="tr-TR"/>
              <a:pPr>
                <a:defRPr/>
              </a:pPr>
              <a:t>06.09.2024</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smtClean="0"/>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38849E8F-DE03-4757-94EA-F6EED9869278}" type="slidenum">
              <a:rPr lang="tr-TR"/>
              <a:pPr>
                <a:defRPr/>
              </a:pPr>
              <a:t>‹#›</a:t>
            </a:fld>
            <a:endParaRPr 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lstStyle>
            <a:lvl1pPr>
              <a:lnSpc>
                <a:spcPct val="100000"/>
              </a:lnSpc>
              <a:defRPr sz="8000"/>
            </a:lvl1pPr>
          </a:lstStyle>
          <a:p>
            <a:r>
              <a:rPr lang="tr-TR" smtClean="0"/>
              <a:t>Asıl başlık stili için tıklatın</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8D80EF70-3C87-4FBA-80AD-7F75DD9A06F6}" type="slidenum">
              <a:rPr lang="es-ES"/>
              <a:pPr>
                <a:defRPr/>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smtClean="0"/>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75DF38B1-1616-4A21-BAB1-489A6D0B0EA9}" type="slidenum">
              <a:rPr lang="es-ES"/>
              <a:pPr>
                <a:defRPr/>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4" name="Oval 8"/>
          <p:cNvSpPr/>
          <p:nvPr/>
        </p:nvSpPr>
        <p:spPr>
          <a:xfrm>
            <a:off x="4495800"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Oval 9"/>
          <p:cNvSpPr/>
          <p:nvPr/>
        </p:nvSpPr>
        <p:spPr>
          <a:xfrm>
            <a:off x="4695825"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Oval 10"/>
          <p:cNvSpPr/>
          <p:nvPr/>
        </p:nvSpPr>
        <p:spPr>
          <a:xfrm>
            <a:off x="4297363" y="3924300"/>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22313" y="1371600"/>
            <a:ext cx="7772400" cy="2505075"/>
          </a:xfrm>
        </p:spPr>
        <p:txBody>
          <a:bodyPr/>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722313" y="4068763"/>
            <a:ext cx="7772400" cy="11318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7" name="Date Placeholder 3"/>
          <p:cNvSpPr>
            <a:spLocks noGrp="1"/>
          </p:cNvSpPr>
          <p:nvPr>
            <p:ph type="dt" sz="half" idx="10"/>
          </p:nvPr>
        </p:nvSpPr>
        <p:spPr/>
        <p:txBody>
          <a:bodyPr/>
          <a:lstStyle>
            <a:lvl1pPr>
              <a:defRPr/>
            </a:lvl1pPr>
          </a:lstStyle>
          <a:p>
            <a:pPr>
              <a:defRPr/>
            </a:pPr>
            <a:endParaRPr lang="es-ES"/>
          </a:p>
        </p:txBody>
      </p:sp>
      <p:sp>
        <p:nvSpPr>
          <p:cNvPr id="8" name="Footer Placeholder 4"/>
          <p:cNvSpPr>
            <a:spLocks noGrp="1"/>
          </p:cNvSpPr>
          <p:nvPr>
            <p:ph type="ftr" sz="quarter" idx="11"/>
          </p:nvPr>
        </p:nvSpPr>
        <p:spPr/>
        <p:txBody>
          <a:bodyPr/>
          <a:lstStyle>
            <a:lvl1pPr>
              <a:defRPr/>
            </a:lvl1pPr>
          </a:lstStyle>
          <a:p>
            <a:pPr>
              <a:defRPr/>
            </a:pPr>
            <a:endParaRPr lang="es-ES"/>
          </a:p>
        </p:txBody>
      </p:sp>
      <p:sp>
        <p:nvSpPr>
          <p:cNvPr id="9" name="Slide Number Placeholder 5"/>
          <p:cNvSpPr>
            <a:spLocks noGrp="1"/>
          </p:cNvSpPr>
          <p:nvPr>
            <p:ph type="sldNum" sz="quarter" idx="12"/>
          </p:nvPr>
        </p:nvSpPr>
        <p:spPr/>
        <p:txBody>
          <a:bodyPr/>
          <a:lstStyle>
            <a:lvl1pPr>
              <a:defRPr/>
            </a:lvl1pPr>
          </a:lstStyle>
          <a:p>
            <a:pPr>
              <a:defRPr/>
            </a:pPr>
            <a:fld id="{4D5D22A6-31EF-49CF-A710-73A4A6F8330B}" type="slidenum">
              <a:rPr lang="es-ES"/>
              <a:pPr>
                <a:defRPr/>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smtClean="0"/>
          </a:p>
        </p:txBody>
      </p:sp>
      <p:sp>
        <p:nvSpPr>
          <p:cNvPr id="9" name="Content Placeholder 8"/>
          <p:cNvSpPr>
            <a:spLocks noGrp="1"/>
          </p:cNvSpPr>
          <p:nvPr>
            <p:ph sz="quarter" idx="13"/>
          </p:nvPr>
        </p:nvSpPr>
        <p:spPr>
          <a:xfrm>
            <a:off x="365760" y="1600200"/>
            <a:ext cx="4041648" cy="452628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Date Placeholder 3"/>
          <p:cNvSpPr>
            <a:spLocks noGrp="1"/>
          </p:cNvSpPr>
          <p:nvPr>
            <p:ph type="dt" sz="half" idx="14"/>
          </p:nvPr>
        </p:nvSpPr>
        <p:spPr/>
        <p:txBody>
          <a:bodyPr/>
          <a:lstStyle>
            <a:lvl1pPr>
              <a:defRPr/>
            </a:lvl1pPr>
          </a:lstStyle>
          <a:p>
            <a:pPr>
              <a:defRPr/>
            </a:pPr>
            <a:endParaRPr lang="es-ES"/>
          </a:p>
        </p:txBody>
      </p:sp>
      <p:sp>
        <p:nvSpPr>
          <p:cNvPr id="6" name="Footer Placeholder 4"/>
          <p:cNvSpPr>
            <a:spLocks noGrp="1"/>
          </p:cNvSpPr>
          <p:nvPr>
            <p:ph type="ftr" sz="quarter" idx="15"/>
          </p:nvPr>
        </p:nvSpPr>
        <p:spPr/>
        <p:txBody>
          <a:bodyPr/>
          <a:lstStyle>
            <a:lvl1pPr>
              <a:defRPr/>
            </a:lvl1pPr>
          </a:lstStyle>
          <a:p>
            <a:pPr>
              <a:defRPr/>
            </a:pPr>
            <a:endParaRPr lang="es-ES"/>
          </a:p>
        </p:txBody>
      </p:sp>
      <p:sp>
        <p:nvSpPr>
          <p:cNvPr id="7" name="Slide Number Placeholder 5"/>
          <p:cNvSpPr>
            <a:spLocks noGrp="1"/>
          </p:cNvSpPr>
          <p:nvPr>
            <p:ph type="sldNum" sz="quarter" idx="16"/>
          </p:nvPr>
        </p:nvSpPr>
        <p:spPr/>
        <p:txBody>
          <a:bodyPr/>
          <a:lstStyle>
            <a:lvl1pPr>
              <a:defRPr/>
            </a:lvl1pPr>
          </a:lstStyle>
          <a:p>
            <a:pPr>
              <a:defRPr/>
            </a:pPr>
            <a:fld id="{264035AB-1E32-42C3-B566-EA34F26A165A}" type="slidenum">
              <a:rPr lang="es-ES"/>
              <a:pPr>
                <a:defRPr/>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1" name="Content Placeholder 10"/>
          <p:cNvSpPr>
            <a:spLocks noGrp="1"/>
          </p:cNvSpPr>
          <p:nvPr>
            <p:ph sz="quarter" idx="13"/>
          </p:nvPr>
        </p:nvSpPr>
        <p:spPr>
          <a:xfrm>
            <a:off x="457200" y="2212848"/>
            <a:ext cx="4041648" cy="391363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3"/>
          <p:cNvSpPr>
            <a:spLocks noGrp="1"/>
          </p:cNvSpPr>
          <p:nvPr>
            <p:ph type="dt" sz="half" idx="15"/>
          </p:nvPr>
        </p:nvSpPr>
        <p:spPr/>
        <p:txBody>
          <a:bodyPr/>
          <a:lstStyle>
            <a:lvl1pPr>
              <a:defRPr/>
            </a:lvl1pPr>
          </a:lstStyle>
          <a:p>
            <a:pPr>
              <a:defRPr/>
            </a:pPr>
            <a:endParaRPr lang="es-ES"/>
          </a:p>
        </p:txBody>
      </p:sp>
      <p:sp>
        <p:nvSpPr>
          <p:cNvPr id="8" name="Footer Placeholder 4"/>
          <p:cNvSpPr>
            <a:spLocks noGrp="1"/>
          </p:cNvSpPr>
          <p:nvPr>
            <p:ph type="ftr" sz="quarter" idx="16"/>
          </p:nvPr>
        </p:nvSpPr>
        <p:spPr/>
        <p:txBody>
          <a:bodyPr/>
          <a:lstStyle>
            <a:lvl1pPr>
              <a:defRPr/>
            </a:lvl1pPr>
          </a:lstStyle>
          <a:p>
            <a:pPr>
              <a:defRPr/>
            </a:pPr>
            <a:endParaRPr lang="es-ES"/>
          </a:p>
        </p:txBody>
      </p:sp>
      <p:sp>
        <p:nvSpPr>
          <p:cNvPr id="9" name="Slide Number Placeholder 5"/>
          <p:cNvSpPr>
            <a:spLocks noGrp="1"/>
          </p:cNvSpPr>
          <p:nvPr>
            <p:ph type="sldNum" sz="quarter" idx="17"/>
          </p:nvPr>
        </p:nvSpPr>
        <p:spPr/>
        <p:txBody>
          <a:bodyPr/>
          <a:lstStyle>
            <a:lvl1pPr>
              <a:defRPr/>
            </a:lvl1pPr>
          </a:lstStyle>
          <a:p>
            <a:pPr>
              <a:defRPr/>
            </a:pPr>
            <a:fld id="{768CD96F-5BF7-4DEA-884D-5FC04EACF46D}" type="slidenum">
              <a:rPr lang="es-ES"/>
              <a:pPr>
                <a:defRPr/>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3"/>
          <p:cNvSpPr>
            <a:spLocks noGrp="1"/>
          </p:cNvSpPr>
          <p:nvPr>
            <p:ph type="dt" sz="half" idx="10"/>
          </p:nvPr>
        </p:nvSpPr>
        <p:spPr/>
        <p:txBody>
          <a:bodyPr/>
          <a:lstStyle>
            <a:lvl1pPr>
              <a:defRPr/>
            </a:lvl1pPr>
          </a:lstStyle>
          <a:p>
            <a:pPr>
              <a:defRPr/>
            </a:pPr>
            <a:endParaRPr lang="es-ES"/>
          </a:p>
        </p:txBody>
      </p:sp>
      <p:sp>
        <p:nvSpPr>
          <p:cNvPr id="4" name="Footer Placeholder 4"/>
          <p:cNvSpPr>
            <a:spLocks noGrp="1"/>
          </p:cNvSpPr>
          <p:nvPr>
            <p:ph type="ftr" sz="quarter" idx="11"/>
          </p:nvPr>
        </p:nvSpPr>
        <p:spPr/>
        <p:txBody>
          <a:bodyPr/>
          <a:lstStyle>
            <a:lvl1pPr>
              <a:defRPr/>
            </a:lvl1pPr>
          </a:lstStyle>
          <a:p>
            <a:pPr>
              <a:defRPr/>
            </a:pPr>
            <a:endParaRPr lang="es-ES"/>
          </a:p>
        </p:txBody>
      </p:sp>
      <p:sp>
        <p:nvSpPr>
          <p:cNvPr id="5" name="Slide Number Placeholder 5"/>
          <p:cNvSpPr>
            <a:spLocks noGrp="1"/>
          </p:cNvSpPr>
          <p:nvPr>
            <p:ph type="sldNum" sz="quarter" idx="12"/>
          </p:nvPr>
        </p:nvSpPr>
        <p:spPr/>
        <p:txBody>
          <a:bodyPr/>
          <a:lstStyle>
            <a:lvl1pPr>
              <a:defRPr/>
            </a:lvl1pPr>
          </a:lstStyle>
          <a:p>
            <a:pPr>
              <a:defRPr/>
            </a:pPr>
            <a:fld id="{58EA1148-9868-43EF-8484-5A063DDDC973}" type="slidenum">
              <a:rPr lang="es-ES"/>
              <a:pPr>
                <a:defRPr/>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s-ES"/>
          </a:p>
        </p:txBody>
      </p:sp>
      <p:sp>
        <p:nvSpPr>
          <p:cNvPr id="3" name="Footer Placeholder 4"/>
          <p:cNvSpPr>
            <a:spLocks noGrp="1"/>
          </p:cNvSpPr>
          <p:nvPr>
            <p:ph type="ftr" sz="quarter" idx="11"/>
          </p:nvPr>
        </p:nvSpPr>
        <p:spPr/>
        <p:txBody>
          <a:bodyPr/>
          <a:lstStyle>
            <a:lvl1pPr>
              <a:defRPr/>
            </a:lvl1pPr>
          </a:lstStyle>
          <a:p>
            <a:pPr>
              <a:defRPr/>
            </a:pPr>
            <a:endParaRPr lang="es-ES"/>
          </a:p>
        </p:txBody>
      </p:sp>
      <p:sp>
        <p:nvSpPr>
          <p:cNvPr id="4" name="Slide Number Placeholder 5"/>
          <p:cNvSpPr>
            <a:spLocks noGrp="1"/>
          </p:cNvSpPr>
          <p:nvPr>
            <p:ph type="sldNum" sz="quarter" idx="12"/>
          </p:nvPr>
        </p:nvSpPr>
        <p:spPr/>
        <p:txBody>
          <a:bodyPr/>
          <a:lstStyle>
            <a:lvl1pPr>
              <a:defRPr/>
            </a:lvl1pPr>
          </a:lstStyle>
          <a:p>
            <a:pPr>
              <a:defRPr/>
            </a:pPr>
            <a:fld id="{F2036A94-9606-462A-9DCF-F78EA99DF46B}" type="slidenum">
              <a:rPr lang="es-ES"/>
              <a:pPr>
                <a:defRPr/>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lstStyle>
            <a:lvl1pPr algn="ctr">
              <a:lnSpc>
                <a:spcPct val="100000"/>
              </a:lnSpc>
              <a:defRPr sz="2800" b="0">
                <a:effectLst>
                  <a:outerShdw blurRad="50800" dist="25400" dir="5400000" algn="t" rotWithShape="0">
                    <a:prstClr val="black">
                      <a:alpha val="25000"/>
                    </a:prstClr>
                  </a:outerShdw>
                </a:effectLst>
              </a:defRPr>
            </a:lvl1pPr>
          </a:lstStyle>
          <a:p>
            <a:r>
              <a:rPr lang="tr-TR" smtClean="0"/>
              <a:t>Asıl başlık stili için tıklatın</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endParaRPr lang="es-ES"/>
          </a:p>
        </p:txBody>
      </p:sp>
      <p:sp>
        <p:nvSpPr>
          <p:cNvPr id="6" name="Footer Placeholder 4"/>
          <p:cNvSpPr>
            <a:spLocks noGrp="1"/>
          </p:cNvSpPr>
          <p:nvPr>
            <p:ph type="ftr" sz="quarter" idx="11"/>
          </p:nvPr>
        </p:nvSpPr>
        <p:spPr/>
        <p:txBody>
          <a:bodyPr/>
          <a:lstStyle>
            <a:lvl1pPr>
              <a:defRPr/>
            </a:lvl1pPr>
          </a:lstStyle>
          <a:p>
            <a:pPr>
              <a:defRPr/>
            </a:pPr>
            <a:endParaRPr lang="es-ES"/>
          </a:p>
        </p:txBody>
      </p:sp>
      <p:sp>
        <p:nvSpPr>
          <p:cNvPr id="7" name="Slide Number Placeholder 5"/>
          <p:cNvSpPr>
            <a:spLocks noGrp="1"/>
          </p:cNvSpPr>
          <p:nvPr>
            <p:ph type="sldNum" sz="quarter" idx="12"/>
          </p:nvPr>
        </p:nvSpPr>
        <p:spPr/>
        <p:txBody>
          <a:bodyPr/>
          <a:lstStyle>
            <a:lvl1pPr>
              <a:defRPr/>
            </a:lvl1pPr>
          </a:lstStyle>
          <a:p>
            <a:pPr>
              <a:defRPr/>
            </a:pPr>
            <a:fld id="{36988CCA-09E3-4CC7-9952-C5C0F448940C}" type="slidenum">
              <a:rPr lang="es-ES"/>
              <a:pPr>
                <a:defRPr/>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lstStyle>
            <a:lvl1pPr algn="ctr">
              <a:lnSpc>
                <a:spcPct val="100000"/>
              </a:lnSpc>
              <a:defRPr sz="28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smtClean="0"/>
              <a:t>Resim eklemek için simgeyi tıklatın</a:t>
            </a:r>
            <a:endParaRPr lang="en-US" noProof="0"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endParaRPr lang="es-ES"/>
          </a:p>
        </p:txBody>
      </p:sp>
      <p:sp>
        <p:nvSpPr>
          <p:cNvPr id="6" name="Footer Placeholder 4"/>
          <p:cNvSpPr>
            <a:spLocks noGrp="1"/>
          </p:cNvSpPr>
          <p:nvPr>
            <p:ph type="ftr" sz="quarter" idx="11"/>
          </p:nvPr>
        </p:nvSpPr>
        <p:spPr/>
        <p:txBody>
          <a:bodyPr/>
          <a:lstStyle>
            <a:lvl1pPr>
              <a:defRPr/>
            </a:lvl1pPr>
          </a:lstStyle>
          <a:p>
            <a:pPr>
              <a:defRPr/>
            </a:pPr>
            <a:endParaRPr lang="es-ES"/>
          </a:p>
        </p:txBody>
      </p:sp>
      <p:sp>
        <p:nvSpPr>
          <p:cNvPr id="7" name="Slide Number Placeholder 5"/>
          <p:cNvSpPr>
            <a:spLocks noGrp="1"/>
          </p:cNvSpPr>
          <p:nvPr>
            <p:ph type="sldNum" sz="quarter" idx="12"/>
          </p:nvPr>
        </p:nvSpPr>
        <p:spPr/>
        <p:txBody>
          <a:bodyPr/>
          <a:lstStyle>
            <a:lvl1pPr>
              <a:defRPr/>
            </a:lvl1pPr>
          </a:lstStyle>
          <a:p>
            <a:pPr>
              <a:defRPr/>
            </a:pPr>
            <a:fld id="{E47ADF83-80BA-4920-B40B-C249CAB16071}" type="slidenum">
              <a:rPr lang="es-ES"/>
              <a:pPr>
                <a:defRPr/>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E750A521-6C8D-4B2D-B29D-B8F1CA326085}" type="slidenum">
              <a:rPr lang="es-ES"/>
              <a:pPr>
                <a:defRPr/>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EBE2448F-6A8A-4A84-80AF-7A649F144BB7}" type="slidenum">
              <a:rPr lang="es-ES"/>
              <a:pPr>
                <a:defRPr/>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tr-TR" smtClean="0"/>
              <a:t>Asıl başlık stili için tıklatın</a:t>
            </a:r>
            <a:endParaRPr lang="en-US" dirty="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smtClean="0"/>
          </a:p>
        </p:txBody>
      </p:sp>
      <p:sp>
        <p:nvSpPr>
          <p:cNvPr id="4" name="Date Placeholder 3"/>
          <p:cNvSpPr>
            <a:spLocks noGrp="1"/>
          </p:cNvSpPr>
          <p:nvPr>
            <p:ph type="dt" sz="half" idx="2"/>
          </p:nvPr>
        </p:nvSpPr>
        <p:spPr>
          <a:xfrm>
            <a:off x="6362700"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cs typeface="Arial" charset="0"/>
              </a:defRPr>
            </a:lvl1pPr>
          </a:lstStyle>
          <a:p>
            <a:pPr>
              <a:defRPr/>
            </a:pPr>
            <a:endParaRPr lang="es-ES"/>
          </a:p>
        </p:txBody>
      </p:sp>
      <p:sp>
        <p:nvSpPr>
          <p:cNvPr id="5" name="Footer Placeholder 4"/>
          <p:cNvSpPr>
            <a:spLocks noGrp="1"/>
          </p:cNvSpPr>
          <p:nvPr>
            <p:ph type="ftr" sz="quarter" idx="3"/>
          </p:nvPr>
        </p:nvSpPr>
        <p:spPr>
          <a:xfrm>
            <a:off x="658813"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cs typeface="Arial" charset="0"/>
              </a:defRPr>
            </a:lvl1pPr>
          </a:lstStyle>
          <a:p>
            <a:pPr>
              <a:defRPr/>
            </a:pPr>
            <a:endParaRPr lang="es-ES"/>
          </a:p>
        </p:txBody>
      </p:sp>
      <p:sp>
        <p:nvSpPr>
          <p:cNvPr id="6" name="Slide Number Placeholder 5"/>
          <p:cNvSpPr>
            <a:spLocks noGrp="1"/>
          </p:cNvSpPr>
          <p:nvPr>
            <p:ph type="sldNum" sz="quarter" idx="4"/>
          </p:nvPr>
        </p:nvSpPr>
        <p:spPr>
          <a:xfrm>
            <a:off x="8543925"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cs typeface="Arial" charset="0"/>
              </a:defRPr>
            </a:lvl1pPr>
          </a:lstStyle>
          <a:p>
            <a:pPr>
              <a:defRPr/>
            </a:pPr>
            <a:fld id="{5B5754FA-0088-415D-AA0C-26F2032C10C6}" type="slidenum">
              <a:rPr lang="es-ES"/>
              <a:pPr>
                <a:defRPr/>
              </a:pPr>
              <a:t>‹#›</a:t>
            </a:fld>
            <a:endParaRPr lang="es-ES"/>
          </a:p>
        </p:txBody>
      </p:sp>
      <p:sp>
        <p:nvSpPr>
          <p:cNvPr id="7" name="Oval 6"/>
          <p:cNvSpPr/>
          <p:nvPr/>
        </p:nvSpPr>
        <p:spPr>
          <a:xfrm>
            <a:off x="8458200" y="6499225"/>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p:cNvSpPr/>
          <p:nvPr/>
        </p:nvSpPr>
        <p:spPr>
          <a:xfrm>
            <a:off x="569913" y="6499225"/>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807"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Lst>
  <p:txStyles>
    <p:titleStyle>
      <a:lvl1pPr algn="ctr" rtl="0" eaLnBrk="0" fontAlgn="base" hangingPunct="0">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0" eaLnBrk="0" fontAlgn="base" hangingPunct="0">
        <a:lnSpc>
          <a:spcPts val="5800"/>
        </a:lnSpc>
        <a:spcBef>
          <a:spcPct val="0"/>
        </a:spcBef>
        <a:spcAft>
          <a:spcPct val="0"/>
        </a:spcAft>
        <a:defRPr sz="5400">
          <a:solidFill>
            <a:schemeClr val="tx2"/>
          </a:solidFill>
          <a:latin typeface="Palatino Linotype" pitchFamily="18" charset="0"/>
        </a:defRPr>
      </a:lvl2pPr>
      <a:lvl3pPr algn="ctr" rtl="0" eaLnBrk="0" fontAlgn="base" hangingPunct="0">
        <a:lnSpc>
          <a:spcPts val="5800"/>
        </a:lnSpc>
        <a:spcBef>
          <a:spcPct val="0"/>
        </a:spcBef>
        <a:spcAft>
          <a:spcPct val="0"/>
        </a:spcAft>
        <a:defRPr sz="5400">
          <a:solidFill>
            <a:schemeClr val="tx2"/>
          </a:solidFill>
          <a:latin typeface="Palatino Linotype" pitchFamily="18" charset="0"/>
        </a:defRPr>
      </a:lvl3pPr>
      <a:lvl4pPr algn="ctr" rtl="0" eaLnBrk="0" fontAlgn="base" hangingPunct="0">
        <a:lnSpc>
          <a:spcPts val="5800"/>
        </a:lnSpc>
        <a:spcBef>
          <a:spcPct val="0"/>
        </a:spcBef>
        <a:spcAft>
          <a:spcPct val="0"/>
        </a:spcAft>
        <a:defRPr sz="5400">
          <a:solidFill>
            <a:schemeClr val="tx2"/>
          </a:solidFill>
          <a:latin typeface="Palatino Linotype" pitchFamily="18" charset="0"/>
        </a:defRPr>
      </a:lvl4pPr>
      <a:lvl5pPr algn="ctr" rtl="0" eaLnBrk="0" fontAlgn="base" hangingPunct="0">
        <a:lnSpc>
          <a:spcPts val="5800"/>
        </a:lnSpc>
        <a:spcBef>
          <a:spcPct val="0"/>
        </a:spcBef>
        <a:spcAft>
          <a:spcPct val="0"/>
        </a:spcAft>
        <a:defRPr sz="5400">
          <a:solidFill>
            <a:schemeClr val="tx2"/>
          </a:solidFill>
          <a:latin typeface="Palatino Linotype" pitchFamily="18" charset="0"/>
        </a:defRPr>
      </a:lvl5pPr>
      <a:lvl6pPr marL="457200" algn="ctr" rtl="0" fontAlgn="base">
        <a:lnSpc>
          <a:spcPts val="5800"/>
        </a:lnSpc>
        <a:spcBef>
          <a:spcPct val="0"/>
        </a:spcBef>
        <a:spcAft>
          <a:spcPct val="0"/>
        </a:spcAft>
        <a:defRPr sz="5400">
          <a:solidFill>
            <a:schemeClr val="tx2"/>
          </a:solidFill>
          <a:latin typeface="Palatino Linotype" pitchFamily="18" charset="0"/>
        </a:defRPr>
      </a:lvl6pPr>
      <a:lvl7pPr marL="914400" algn="ctr" rtl="0" fontAlgn="base">
        <a:lnSpc>
          <a:spcPts val="5800"/>
        </a:lnSpc>
        <a:spcBef>
          <a:spcPct val="0"/>
        </a:spcBef>
        <a:spcAft>
          <a:spcPct val="0"/>
        </a:spcAft>
        <a:defRPr sz="5400">
          <a:solidFill>
            <a:schemeClr val="tx2"/>
          </a:solidFill>
          <a:latin typeface="Palatino Linotype" pitchFamily="18" charset="0"/>
        </a:defRPr>
      </a:lvl7pPr>
      <a:lvl8pPr marL="1371600" algn="ctr" rtl="0" fontAlgn="base">
        <a:lnSpc>
          <a:spcPts val="5800"/>
        </a:lnSpc>
        <a:spcBef>
          <a:spcPct val="0"/>
        </a:spcBef>
        <a:spcAft>
          <a:spcPct val="0"/>
        </a:spcAft>
        <a:defRPr sz="5400">
          <a:solidFill>
            <a:schemeClr val="tx2"/>
          </a:solidFill>
          <a:latin typeface="Palatino Linotype" pitchFamily="18" charset="0"/>
        </a:defRPr>
      </a:lvl8pPr>
      <a:lvl9pPr marL="1828800" algn="ctr" rtl="0" fontAlgn="base">
        <a:lnSpc>
          <a:spcPts val="5800"/>
        </a:lnSpc>
        <a:spcBef>
          <a:spcPct val="0"/>
        </a:spcBef>
        <a:spcAft>
          <a:spcPct val="0"/>
        </a:spcAft>
        <a:defRPr sz="5400">
          <a:solidFill>
            <a:schemeClr val="tx2"/>
          </a:solidFill>
          <a:latin typeface="Palatino Linotype" pitchFamily="18" charset="0"/>
        </a:defRPr>
      </a:lvl9pPr>
    </p:titleStyle>
    <p:bodyStyle>
      <a:lvl1pPr marL="342900" indent="-342900" algn="l" rtl="0" eaLnBrk="0" fontAlgn="base" hangingPunct="0">
        <a:spcBef>
          <a:spcPct val="20000"/>
        </a:spcBef>
        <a:spcAft>
          <a:spcPct val="0"/>
        </a:spcAft>
        <a:buFont typeface="Arial" charset="0"/>
        <a:buChar char="•"/>
        <a:defRPr sz="2400" kern="1200">
          <a:solidFill>
            <a:srgbClr val="7F7F7F"/>
          </a:solidFill>
          <a:latin typeface="+mj-lt"/>
          <a:ea typeface="+mn-ea"/>
          <a:cs typeface="+mn-cs"/>
        </a:defRPr>
      </a:lvl1pPr>
      <a:lvl2pPr marL="742950" indent="-28575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2pPr>
      <a:lvl3pPr marL="11430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3pPr>
      <a:lvl4pPr marL="1600200" indent="-22860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4pPr>
      <a:lvl5pPr marL="20574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s://www.tcmb.gov.tr/wps/wcm/connect/tr/tcmb+tr/main+menu/istatistikler/bankacilik+verileri/zorunlu+karsiliklar/zorunlu+karsilik+oranlari"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73"/>
          <p:cNvSpPr>
            <a:spLocks noChangeArrowheads="1"/>
          </p:cNvSpPr>
          <p:nvPr/>
        </p:nvSpPr>
        <p:spPr bwMode="auto">
          <a:xfrm>
            <a:off x="468313" y="4652963"/>
            <a:ext cx="8280400" cy="576262"/>
          </a:xfrm>
          <a:prstGeom prst="rect">
            <a:avLst/>
          </a:prstGeom>
          <a:noFill/>
          <a:ln w="9525">
            <a:noFill/>
            <a:miter lim="800000"/>
            <a:headEnd/>
            <a:tailEnd/>
          </a:ln>
          <a:effectLst/>
        </p:spPr>
        <p:txBody>
          <a:bodyPr/>
          <a:lstStyle/>
          <a:p>
            <a:pPr>
              <a:lnSpc>
                <a:spcPct val="90000"/>
              </a:lnSpc>
              <a:spcBef>
                <a:spcPct val="20000"/>
              </a:spcBef>
            </a:pPr>
            <a:r>
              <a:rPr lang="tr-TR" sz="4000" dirty="0">
                <a:solidFill>
                  <a:srgbClr val="1C1C1C"/>
                </a:solidFill>
                <a:latin typeface="Tahoma" pitchFamily="34" charset="0"/>
                <a:ea typeface="Tahoma" pitchFamily="34" charset="0"/>
                <a:cs typeface="Tahoma" pitchFamily="34" charset="0"/>
              </a:rPr>
              <a:t>Genel Ekonomi </a:t>
            </a:r>
          </a:p>
          <a:p>
            <a:pPr>
              <a:lnSpc>
                <a:spcPct val="90000"/>
              </a:lnSpc>
              <a:spcBef>
                <a:spcPct val="20000"/>
              </a:spcBef>
            </a:pPr>
            <a:r>
              <a:rPr lang="tr-TR" sz="3600" dirty="0">
                <a:solidFill>
                  <a:srgbClr val="1C1C1C"/>
                </a:solidFill>
                <a:latin typeface="Tahoma" pitchFamily="34" charset="0"/>
                <a:ea typeface="Tahoma" pitchFamily="34" charset="0"/>
                <a:cs typeface="Tahoma" pitchFamily="34" charset="0"/>
              </a:rPr>
              <a:t>Makro Ekonomi</a:t>
            </a:r>
            <a:endParaRPr lang="es-ES" sz="3600" dirty="0">
              <a:solidFill>
                <a:srgbClr val="1C1C1C"/>
              </a:solidFill>
              <a:latin typeface="Tahoma" pitchFamily="34" charset="0"/>
              <a:ea typeface="Tahoma" pitchFamily="34" charset="0"/>
              <a:cs typeface="Tahoma" pitchFamily="34" charset="0"/>
            </a:endParaRPr>
          </a:p>
        </p:txBody>
      </p:sp>
      <p:sp>
        <p:nvSpPr>
          <p:cNvPr id="3075" name="Rectangle 177"/>
          <p:cNvSpPr>
            <a:spLocks noChangeArrowheads="1"/>
          </p:cNvSpPr>
          <p:nvPr/>
        </p:nvSpPr>
        <p:spPr bwMode="auto">
          <a:xfrm>
            <a:off x="468313" y="5373688"/>
            <a:ext cx="5365750" cy="576262"/>
          </a:xfrm>
          <a:prstGeom prst="rect">
            <a:avLst/>
          </a:prstGeom>
          <a:noFill/>
          <a:ln w="9525">
            <a:noFill/>
            <a:miter lim="800000"/>
            <a:headEnd/>
            <a:tailEnd/>
          </a:ln>
          <a:effectLst/>
        </p:spPr>
        <p:txBody>
          <a:bodyPr/>
          <a:lstStyle/>
          <a:p>
            <a:pPr>
              <a:lnSpc>
                <a:spcPct val="90000"/>
              </a:lnSpc>
              <a:spcBef>
                <a:spcPct val="20000"/>
              </a:spcBef>
            </a:pPr>
            <a:endParaRPr lang="tr-TR" b="1">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Makroekonomi</a:t>
            </a:r>
          </a:p>
        </p:txBody>
      </p:sp>
      <p:sp>
        <p:nvSpPr>
          <p:cNvPr id="409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İnsanların sınırsız tüketim isteklerinin sınırlı (kıt) kaynaklarla sınırsız ihtiyaçlarının en iyi nasıl tatmin edileceğini inceleyen bir bilim dalı olan ekonomi, genellikle, mikroekonomi ve makroekonomi olarak ikiye ayrılıp incelenir.</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“Mikro” küçük, “makro” büyük demek olup, mikroekonomide küçük ekonomik birimler (hane halkı, firmalar, piyasalar); makroekonomide ise ekonominin bütünü ana unsurlarıyla ele alınıp incelenir.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Makroekonomi</a:t>
            </a:r>
          </a:p>
        </p:txBody>
      </p:sp>
      <p:sp>
        <p:nvSpPr>
          <p:cNvPr id="512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Makroekonomi toplam gelir, toplam tüketim, toplam tasarruf, toplam yatırım ve fiyatlar genel düzeyi gibi makro değişkenlerin nelerden etkilendiğini ve ekonomide tam istihdam, fiyat istikrarı ve ekonomik büyüme gibi temel hedeflerin nasıl elde edilebileceklerini inceler. </a:t>
            </a:r>
          </a:p>
        </p:txBody>
      </p:sp>
      <p:sp>
        <p:nvSpPr>
          <p:cNvPr id="5125" name="AutoShape 5" descr="What is Macroeconomics? Definition and Mean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5127" name="AutoShape 7" descr="Image explaning the core concepts covered by macroeconomic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5128" name="Picture 8"/>
          <p:cNvPicPr>
            <a:picLocks noChangeAspect="1" noChangeArrowheads="1"/>
          </p:cNvPicPr>
          <p:nvPr/>
        </p:nvPicPr>
        <p:blipFill>
          <a:blip r:embed="rId2"/>
          <a:srcRect/>
          <a:stretch>
            <a:fillRect/>
          </a:stretch>
        </p:blipFill>
        <p:spPr bwMode="auto">
          <a:xfrm>
            <a:off x="2428860" y="3286124"/>
            <a:ext cx="4643470" cy="2628006"/>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Makroekonomi</a:t>
            </a:r>
          </a:p>
        </p:txBody>
      </p:sp>
      <p:sp>
        <p:nvSpPr>
          <p:cNvPr id="614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Ekonomik gelişmeler herkesi yakından ilgilendirir : İşçi, memur ve emekliler enflâsyonun satın alma güçlerini düşürmesinden, çalışanlar ekonomik daralmanın getireceği işsizlikten, ihracatçılar döviz kurlarındaki düşüşten endişe ederler. </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Firmalar enflâsyon, resesyon ve dış rekabetin kârlarını nasıl etkileyeceğiyle ilgilenirler. İster üretici, ister tüketici olsun, toplumun tüm kesimleri, büyümenin nimetlerinden daha yüksek bir pay almak ister.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John Locke</a:t>
            </a:r>
          </a:p>
        </p:txBody>
      </p:sp>
      <p:sp>
        <p:nvSpPr>
          <p:cNvPr id="717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John Locke (29 Ağustos 1632 - 28 Ekim 1704), yaygın olarak Aydınlanma düşünürlerinin en etkililerinden biri olarak kabul edilen ve yaygın olarak "Liberalizmin Babası" olarak bilinen bir İngiliz filozof ve doktordu. </a:t>
            </a:r>
          </a:p>
          <a:p>
            <a:pPr marL="0" indent="0" algn="just" eaLnBrk="1" fontAlgn="ctr" hangingPunct="1">
              <a:spcBef>
                <a:spcPct val="0"/>
              </a:spcBef>
              <a:buSzPts val="3200"/>
              <a:buFont typeface="Arial" charset="0"/>
              <a:buNone/>
            </a:pPr>
            <a:r>
              <a:rPr lang="tr-TR" sz="2000" dirty="0" err="1" smtClean="0">
                <a:solidFill>
                  <a:srgbClr val="000000"/>
                </a:solidFill>
                <a:latin typeface="Tahoma" pitchFamily="34" charset="0"/>
                <a:ea typeface="Tahoma" pitchFamily="34" charset="0"/>
                <a:cs typeface="Tahoma" pitchFamily="34" charset="0"/>
              </a:rPr>
              <a:t>Sir</a:t>
            </a:r>
            <a:r>
              <a:rPr lang="tr-TR" sz="2000" dirty="0" smtClean="0">
                <a:solidFill>
                  <a:srgbClr val="000000"/>
                </a:solidFill>
                <a:latin typeface="Tahoma" pitchFamily="34" charset="0"/>
                <a:ea typeface="Tahoma" pitchFamily="34" charset="0"/>
                <a:cs typeface="Tahoma" pitchFamily="34" charset="0"/>
              </a:rPr>
              <a:t> Francis Bacon geleneğini takip eden ilk İngiliz ampiristlerinden biri olarak kabul edilen Locke, sosyal sözleşme teorisi için Bacon </a:t>
            </a:r>
            <a:r>
              <a:rPr lang="en-GB" sz="2000" dirty="0" err="1" smtClean="0">
                <a:solidFill>
                  <a:srgbClr val="000000"/>
                </a:solidFill>
                <a:latin typeface="Tahoma" pitchFamily="34" charset="0"/>
                <a:ea typeface="Tahoma" pitchFamily="34" charset="0"/>
                <a:cs typeface="Tahoma" pitchFamily="34" charset="0"/>
              </a:rPr>
              <a:t>ile</a:t>
            </a:r>
            <a:r>
              <a:rPr lang="en-GB" sz="2000" dirty="0" smtClean="0">
                <a:solidFill>
                  <a:srgbClr val="000000"/>
                </a:solidFill>
                <a:latin typeface="Tahoma" pitchFamily="34" charset="0"/>
                <a:ea typeface="Tahoma" pitchFamily="34" charset="0"/>
                <a:cs typeface="Tahoma" pitchFamily="34" charset="0"/>
              </a:rPr>
              <a:t> </a:t>
            </a:r>
            <a:r>
              <a:rPr lang="tr-TR" sz="2000" dirty="0" smtClean="0">
                <a:solidFill>
                  <a:srgbClr val="000000"/>
                </a:solidFill>
                <a:latin typeface="Tahoma" pitchFamily="34" charset="0"/>
                <a:ea typeface="Tahoma" pitchFamily="34" charset="0"/>
                <a:cs typeface="Tahoma" pitchFamily="34" charset="0"/>
              </a:rPr>
              <a:t>eşit derecede önemlidir. Yazıları </a:t>
            </a:r>
            <a:r>
              <a:rPr lang="tr-TR" sz="2000" dirty="0" err="1" smtClean="0">
                <a:solidFill>
                  <a:srgbClr val="000000"/>
                </a:solidFill>
                <a:latin typeface="Tahoma" pitchFamily="34" charset="0"/>
                <a:ea typeface="Tahoma" pitchFamily="34" charset="0"/>
                <a:cs typeface="Tahoma" pitchFamily="34" charset="0"/>
              </a:rPr>
              <a:t>Voltaire</a:t>
            </a:r>
            <a:r>
              <a:rPr lang="tr-TR" sz="2000" dirty="0" smtClean="0">
                <a:solidFill>
                  <a:srgbClr val="000000"/>
                </a:solidFill>
                <a:latin typeface="Tahoma" pitchFamily="34" charset="0"/>
                <a:ea typeface="Tahoma" pitchFamily="34" charset="0"/>
                <a:cs typeface="Tahoma" pitchFamily="34" charset="0"/>
              </a:rPr>
              <a:t> ve Jean-</a:t>
            </a:r>
            <a:r>
              <a:rPr lang="tr-TR" sz="2000" dirty="0" err="1" smtClean="0">
                <a:solidFill>
                  <a:srgbClr val="000000"/>
                </a:solidFill>
                <a:latin typeface="Tahoma" pitchFamily="34" charset="0"/>
                <a:ea typeface="Tahoma" pitchFamily="34" charset="0"/>
                <a:cs typeface="Tahoma" pitchFamily="34" charset="0"/>
              </a:rPr>
              <a:t>Jacques</a:t>
            </a:r>
            <a:r>
              <a:rPr lang="tr-TR" sz="2000" dirty="0" smtClean="0">
                <a:solidFill>
                  <a:srgbClr val="000000"/>
                </a:solidFill>
                <a:latin typeface="Tahoma" pitchFamily="34" charset="0"/>
                <a:ea typeface="Tahoma" pitchFamily="34" charset="0"/>
                <a:cs typeface="Tahoma" pitchFamily="34" charset="0"/>
              </a:rPr>
              <a:t> Rousseau'yu ve birçok İskoç Aydınlanma düşünürünü ve Amerikan Devrimcilerini etkiledi. Klasik cumhuriyetçiliğe ve liberal teoriye katkıları Amerika Birleşik Devletleri Bağımsızlık Bildirgesi'nde yansıtılmaktadır.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Ampirizm</a:t>
            </a:r>
          </a:p>
        </p:txBody>
      </p:sp>
      <p:sp>
        <p:nvSpPr>
          <p:cNvPr id="819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Felsefede ampirizm, bilginin yalnızca veya öncelikle duyusal deneyimden geldiğini belirten bir teoridir. Akılcılık ve şüphecilikle birlikte epistemolojinin çeşitli görüşlerinden biridir. Ampirizm, fikirlerin oluşumunda doğuştan gelen fikirler veya geleneklerden ziyade ampirik kanıtların rolünü vurgular.</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Tarihsel olarak, ampirizm, insan zihninin doğumda "boş" olduğu ve düşüncelerini yalnızca deneyim yoluyla geliştirdiği "boş levha" kavramıyla (</a:t>
            </a:r>
            <a:r>
              <a:rPr lang="tr-TR" sz="2000" dirty="0" err="1" smtClean="0">
                <a:solidFill>
                  <a:srgbClr val="000000"/>
                </a:solidFill>
                <a:latin typeface="Tahoma" pitchFamily="34" charset="0"/>
                <a:ea typeface="Tahoma" pitchFamily="34" charset="0"/>
                <a:cs typeface="Tahoma" pitchFamily="34" charset="0"/>
              </a:rPr>
              <a:t>tabula</a:t>
            </a:r>
            <a:r>
              <a:rPr lang="tr-TR" sz="2000" dirty="0" smtClean="0">
                <a:solidFill>
                  <a:srgbClr val="000000"/>
                </a:solidFill>
                <a:latin typeface="Tahoma" pitchFamily="34" charset="0"/>
                <a:ea typeface="Tahoma" pitchFamily="34" charset="0"/>
                <a:cs typeface="Tahoma" pitchFamily="34" charset="0"/>
              </a:rPr>
              <a:t> </a:t>
            </a:r>
            <a:r>
              <a:rPr lang="tr-TR" sz="2000" dirty="0" err="1" smtClean="0">
                <a:solidFill>
                  <a:srgbClr val="000000"/>
                </a:solidFill>
                <a:latin typeface="Tahoma" pitchFamily="34" charset="0"/>
                <a:ea typeface="Tahoma" pitchFamily="34" charset="0"/>
                <a:cs typeface="Tahoma" pitchFamily="34" charset="0"/>
              </a:rPr>
              <a:t>rasa</a:t>
            </a:r>
            <a:r>
              <a:rPr lang="tr-TR" sz="2000" dirty="0" smtClean="0">
                <a:solidFill>
                  <a:srgbClr val="000000"/>
                </a:solidFill>
                <a:latin typeface="Tahoma" pitchFamily="34" charset="0"/>
                <a:ea typeface="Tahoma" pitchFamily="34" charset="0"/>
                <a:cs typeface="Tahoma" pitchFamily="34" charset="0"/>
              </a:rPr>
              <a:t>) ilişkilendirilmektedir.</a:t>
            </a:r>
          </a:p>
        </p:txBody>
      </p:sp>
      <p:pic>
        <p:nvPicPr>
          <p:cNvPr id="8198" name="Picture 6" descr="An Ultimate Guide to Epistemology | PhD Centre"/>
          <p:cNvPicPr>
            <a:picLocks noChangeAspect="1" noChangeArrowheads="1"/>
          </p:cNvPicPr>
          <p:nvPr/>
        </p:nvPicPr>
        <p:blipFill>
          <a:blip r:embed="rId2"/>
          <a:srcRect/>
          <a:stretch>
            <a:fillRect/>
          </a:stretch>
        </p:blipFill>
        <p:spPr bwMode="auto">
          <a:xfrm>
            <a:off x="1785918" y="4214818"/>
            <a:ext cx="5715006" cy="2286003"/>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John Locke</a:t>
            </a:r>
          </a:p>
        </p:txBody>
      </p:sp>
      <p:sp>
        <p:nvSpPr>
          <p:cNvPr id="921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err="1" smtClean="0">
                <a:solidFill>
                  <a:srgbClr val="000000"/>
                </a:solidFill>
                <a:latin typeface="Tahoma" pitchFamily="34" charset="0"/>
                <a:ea typeface="Tahoma" pitchFamily="34" charset="0"/>
                <a:cs typeface="Tahoma" pitchFamily="34" charset="0"/>
              </a:rPr>
              <a:t>Locke'un</a:t>
            </a:r>
            <a:r>
              <a:rPr lang="tr-TR" sz="2000" dirty="0" smtClean="0">
                <a:solidFill>
                  <a:srgbClr val="000000"/>
                </a:solidFill>
                <a:latin typeface="Tahoma" pitchFamily="34" charset="0"/>
                <a:ea typeface="Tahoma" pitchFamily="34" charset="0"/>
                <a:cs typeface="Tahoma" pitchFamily="34" charset="0"/>
              </a:rPr>
              <a:t> genel değer ve fiyat teorisi, 1691'de bir parlamento üyesine yazdığı ve Faizin Düşüşü ve Paranın Değerinin Yükseltilmesinin Sonuçları Üzerine Bazı Düşünceler başlıklı bir mektupta ortaya konan bir arz-talep teorisidir.</a:t>
            </a:r>
            <a:endParaRPr lang="en-GB"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endParaRPr lang="en-GB"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 İçinde, arzı miktar, talebi ise rant olarak ifade eder: "Herhangi bir metanın fiyatı, alıcı ve satıcıların sayısı oranında yükselir veya düşer" ve "[malların] fiyatını düzenleyen... miktarları rantlarıyla orantılıdır."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John Locke</a:t>
            </a:r>
          </a:p>
        </p:txBody>
      </p:sp>
      <p:sp>
        <p:nvSpPr>
          <p:cNvPr id="1024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Locke, paranın iki işlevini birbirinden ayırır: değeri ölçmek için bir araç olarak ve mallar üzerinde hak iddia etmek için bir rehin olarak. </a:t>
            </a:r>
            <a:endParaRPr lang="en-GB"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endParaRPr lang="en-GB"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Kağıt paranın aksine gümüş ve altının uluslararası işlemler için uygun para birimi olduğuna inanmaktadır. Gümüş ve altının tüm insanlık tarafından eşit değerde muamele gördüğünü ve bu nedenle herkes tarafından bir rehin olarak kabul edilebileceğini, oysa kağıt paranın değeri yalnızca onu ihraç eden hükümet altında geçerli olduğunu söylemektedir.</a:t>
            </a: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Adam Smith</a:t>
            </a:r>
          </a:p>
        </p:txBody>
      </p:sp>
      <p:sp>
        <p:nvSpPr>
          <p:cNvPr id="1126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Bir sosyal bilim olarak ekonominin ortaya</a:t>
            </a:r>
            <a:r>
              <a:rPr lang="en-GB" sz="2000" dirty="0" smtClean="0">
                <a:solidFill>
                  <a:srgbClr val="000000"/>
                </a:solidFill>
                <a:latin typeface="Tahoma" pitchFamily="34" charset="0"/>
                <a:ea typeface="Tahoma" pitchFamily="34" charset="0"/>
                <a:cs typeface="Tahoma" pitchFamily="34" charset="0"/>
              </a:rPr>
              <a:t> </a:t>
            </a:r>
            <a:r>
              <a:rPr lang="tr-TR" sz="2000" dirty="0" smtClean="0">
                <a:solidFill>
                  <a:srgbClr val="000000"/>
                </a:solidFill>
                <a:latin typeface="Tahoma" pitchFamily="34" charset="0"/>
                <a:ea typeface="Tahoma" pitchFamily="34" charset="0"/>
                <a:cs typeface="Tahoma" pitchFamily="34" charset="0"/>
              </a:rPr>
              <a:t>çıkması 18. yüzyılda ilk defa İngiltere’de başlayıp sonra diğer Avrupa ülkelerine ve Amerika’ya yayılan Sanayi Devrimi yıllarına ve özellikle de İskoçyalı felsefe profesörü Adam </a:t>
            </a:r>
            <a:r>
              <a:rPr lang="tr-TR" sz="2000" dirty="0" err="1" smtClean="0">
                <a:solidFill>
                  <a:srgbClr val="000000"/>
                </a:solidFill>
                <a:latin typeface="Tahoma" pitchFamily="34" charset="0"/>
                <a:ea typeface="Tahoma" pitchFamily="34" charset="0"/>
                <a:cs typeface="Tahoma" pitchFamily="34" charset="0"/>
              </a:rPr>
              <a:t>Smith'in</a:t>
            </a:r>
            <a:r>
              <a:rPr lang="tr-TR" sz="2000" dirty="0" smtClean="0">
                <a:solidFill>
                  <a:srgbClr val="000000"/>
                </a:solidFill>
                <a:latin typeface="Tahoma" pitchFamily="34" charset="0"/>
                <a:ea typeface="Tahoma" pitchFamily="34" charset="0"/>
                <a:cs typeface="Tahoma" pitchFamily="34" charset="0"/>
              </a:rPr>
              <a:t> (1723 – 1790) kısa adı Ulusların Zenginliği (</a:t>
            </a:r>
            <a:r>
              <a:rPr lang="tr-TR" sz="2000" dirty="0" err="1" smtClean="0">
                <a:solidFill>
                  <a:srgbClr val="000000"/>
                </a:solidFill>
                <a:latin typeface="Tahoma" pitchFamily="34" charset="0"/>
                <a:ea typeface="Tahoma" pitchFamily="34" charset="0"/>
                <a:cs typeface="Tahoma" pitchFamily="34" charset="0"/>
              </a:rPr>
              <a:t>The</a:t>
            </a:r>
            <a:r>
              <a:rPr lang="tr-TR" sz="2000" dirty="0" smtClean="0">
                <a:solidFill>
                  <a:srgbClr val="000000"/>
                </a:solidFill>
                <a:latin typeface="Tahoma" pitchFamily="34" charset="0"/>
                <a:ea typeface="Tahoma" pitchFamily="34" charset="0"/>
                <a:cs typeface="Tahoma" pitchFamily="34" charset="0"/>
              </a:rPr>
              <a:t> </a:t>
            </a:r>
            <a:r>
              <a:rPr lang="tr-TR" sz="2000" dirty="0" err="1" smtClean="0">
                <a:solidFill>
                  <a:srgbClr val="000000"/>
                </a:solidFill>
                <a:latin typeface="Tahoma" pitchFamily="34" charset="0"/>
                <a:ea typeface="Tahoma" pitchFamily="34" charset="0"/>
                <a:cs typeface="Tahoma" pitchFamily="34" charset="0"/>
              </a:rPr>
              <a:t>Wealth</a:t>
            </a:r>
            <a:r>
              <a:rPr lang="tr-TR" sz="2000" dirty="0" smtClean="0">
                <a:solidFill>
                  <a:srgbClr val="000000"/>
                </a:solidFill>
                <a:latin typeface="Tahoma" pitchFamily="34" charset="0"/>
                <a:ea typeface="Tahoma" pitchFamily="34" charset="0"/>
                <a:cs typeface="Tahoma" pitchFamily="34" charset="0"/>
              </a:rPr>
              <a:t> of </a:t>
            </a:r>
            <a:r>
              <a:rPr lang="tr-TR" sz="2000" dirty="0" err="1" smtClean="0">
                <a:solidFill>
                  <a:srgbClr val="000000"/>
                </a:solidFill>
                <a:latin typeface="Tahoma" pitchFamily="34" charset="0"/>
                <a:ea typeface="Tahoma" pitchFamily="34" charset="0"/>
                <a:cs typeface="Tahoma" pitchFamily="34" charset="0"/>
              </a:rPr>
              <a:t>Nations</a:t>
            </a:r>
            <a:r>
              <a:rPr lang="tr-TR" sz="2000" dirty="0" smtClean="0">
                <a:solidFill>
                  <a:srgbClr val="000000"/>
                </a:solidFill>
                <a:latin typeface="Tahoma" pitchFamily="34" charset="0"/>
                <a:ea typeface="Tahoma" pitchFamily="34" charset="0"/>
                <a:cs typeface="Tahoma" pitchFamily="34" charset="0"/>
              </a:rPr>
              <a:t>) olan kitabının yayınlandığı 1776 yılına kadar gider</a:t>
            </a:r>
            <a:r>
              <a:rPr lang="tr-TR" dirty="0" smtClean="0">
                <a:solidFill>
                  <a:srgbClr val="000000"/>
                </a:solidFill>
                <a:latin typeface="Calibri" pitchFamily="34" charset="0"/>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Adam Smith</a:t>
            </a:r>
          </a:p>
        </p:txBody>
      </p:sp>
      <p:sp>
        <p:nvSpPr>
          <p:cNvPr id="1229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 1776'da piyasa çıktığında, İngiltere ve Amerika'da serbest ticaret anlayışı yaygınlaşmaktaydı; ve kitap ekonomik başarı için büyük külçe rezervlerinin önemli olduğunu savunduğu teori olan merkantilizme karşı klasik bir bildirge haline geldi. Bu dönemde Amerika'nın içinde bulunduğu, kurtuluş savaşı sonrasında ortaya çıkan fakirlik ve sıkıntılı koşullar, bu anlayışı doğurmuştur. </a:t>
            </a:r>
          </a:p>
        </p:txBody>
      </p:sp>
      <p:pic>
        <p:nvPicPr>
          <p:cNvPr id="12292" name="Picture 2"/>
          <p:cNvPicPr>
            <a:picLocks noChangeAspect="1" noChangeArrowheads="1"/>
          </p:cNvPicPr>
          <p:nvPr/>
        </p:nvPicPr>
        <p:blipFill>
          <a:blip r:embed="rId2"/>
          <a:srcRect/>
          <a:stretch>
            <a:fillRect/>
          </a:stretch>
        </p:blipFill>
        <p:spPr bwMode="auto">
          <a:xfrm>
            <a:off x="3708400" y="3573463"/>
            <a:ext cx="1908175" cy="2835275"/>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Thomas Robert Malthus</a:t>
            </a:r>
          </a:p>
        </p:txBody>
      </p:sp>
      <p:sp>
        <p:nvSpPr>
          <p:cNvPr id="1331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Uygun şartlarda herhangi bir kısıtlayıcı faktör (salgın vb.) yoksa popülasyon geometrik dizi biçiminde artar (2, 4, 8, 16, 32, 64, …), oysa besin maddeleri aritmetik dizi biçiminde artar (1, 2, 3, 4, 5, 6, …). Doğada aradaki bu fark, popülasyonda bazı bireylerin ölümlerine neden olur ve bir denge sağlanır.</a:t>
            </a:r>
          </a:p>
        </p:txBody>
      </p:sp>
      <p:pic>
        <p:nvPicPr>
          <p:cNvPr id="13316" name="Picture 2"/>
          <p:cNvPicPr>
            <a:picLocks noChangeAspect="1" noChangeArrowheads="1"/>
          </p:cNvPicPr>
          <p:nvPr/>
        </p:nvPicPr>
        <p:blipFill>
          <a:blip r:embed="rId2"/>
          <a:srcRect/>
          <a:stretch>
            <a:fillRect/>
          </a:stretch>
        </p:blipFill>
        <p:spPr bwMode="auto">
          <a:xfrm>
            <a:off x="3322638" y="3716338"/>
            <a:ext cx="2041525" cy="2678112"/>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Thomas Robert Malthus</a:t>
            </a:r>
          </a:p>
        </p:txBody>
      </p:sp>
      <p:sp>
        <p:nvSpPr>
          <p:cNvPr id="1331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None/>
            </a:pPr>
            <a:r>
              <a:rPr lang="tr-TR" sz="2000" dirty="0" smtClean="0">
                <a:solidFill>
                  <a:srgbClr val="000000"/>
                </a:solidFill>
                <a:latin typeface="Tahoma" pitchFamily="34" charset="0"/>
                <a:ea typeface="Tahoma" pitchFamily="34" charset="0"/>
                <a:cs typeface="Tahoma" pitchFamily="34" charset="0"/>
              </a:rPr>
              <a:t>Malthus, 1798 tarihli Nüfus İlkesi Üzerine Bir Deneme adlı kitabında, bir ulusun gıda üretimindeki artışın nüfusun refahını artırdığını, ancak bu iyileşmenin geçici olduğunu, çünkü nüfus artışına yol açtığını ve bunun da kişi başına düşen orijinal üretim seviyesini geri getirdiğini gözlemlemiştir. </a:t>
            </a:r>
          </a:p>
          <a:p>
            <a:pPr marL="0" indent="0" algn="just" eaLnBrk="1" fontAlgn="ctr" hangingPunct="1">
              <a:spcBef>
                <a:spcPct val="0"/>
              </a:spcBef>
              <a:buSzPts val="320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None/>
            </a:pPr>
            <a:r>
              <a:rPr lang="tr-TR" sz="2000" dirty="0" smtClean="0">
                <a:solidFill>
                  <a:srgbClr val="000000"/>
                </a:solidFill>
                <a:latin typeface="Tahoma" pitchFamily="34" charset="0"/>
                <a:ea typeface="Tahoma" pitchFamily="34" charset="0"/>
                <a:cs typeface="Tahoma" pitchFamily="34" charset="0"/>
              </a:rPr>
              <a:t>Başka bir deyişle, insanlar bolluğu yüksek bir yaşam standardı sağlamak yerine nüfus artışı için kullanma eğilimindeydi; bu görüş ve duruş “Malthus tuzağı” ya da “Malthus hortlağı” olarak bilinmektedir.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Thomas Robert Malthus</a:t>
            </a:r>
          </a:p>
        </p:txBody>
      </p:sp>
      <p:sp>
        <p:nvSpPr>
          <p:cNvPr id="1331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None/>
            </a:pPr>
            <a:r>
              <a:rPr lang="tr-TR" sz="2000" dirty="0" smtClean="0">
                <a:solidFill>
                  <a:srgbClr val="000000"/>
                </a:solidFill>
                <a:latin typeface="Tahoma" pitchFamily="34" charset="0"/>
                <a:ea typeface="Tahoma" pitchFamily="34" charset="0"/>
                <a:cs typeface="Tahoma" pitchFamily="34" charset="0"/>
              </a:rPr>
              <a:t>Nüfuslar, alt sınıf sıkıntı, yokluk ve savaş, kıtlık ve hastalıklara karşı daha duyarlı hale gelene kadar artma eğilimindeydi; bu bazen Malthusçu felaket olarak adlandırılan kötümser bir görüştü. Malthus, 18. yüzyıl Avrupa'sında toplumu gelişmekte ve prensipte mükemmelleşebilir olarak gören popüler görüşe karşı yazmıştır.</a:t>
            </a:r>
          </a:p>
          <a:p>
            <a:pPr marL="0" indent="0" algn="just" eaLnBrk="1" fontAlgn="ctr" hangingPunct="1">
              <a:spcBef>
                <a:spcPct val="0"/>
              </a:spcBef>
              <a:buSzPts val="320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None/>
            </a:pPr>
            <a:r>
              <a:rPr lang="tr-TR" sz="2000" dirty="0" smtClean="0">
                <a:solidFill>
                  <a:srgbClr val="000000"/>
                </a:solidFill>
                <a:latin typeface="Tahoma" pitchFamily="34" charset="0"/>
                <a:ea typeface="Tahoma" pitchFamily="34" charset="0"/>
                <a:cs typeface="Tahoma" pitchFamily="34" charset="0"/>
              </a:rPr>
              <a:t>Malthus, koşullar ne zaman iyileşirse iyileşsin nüfus artışının kaçınılmaz olduğunu, dolayısıyla ütopik bir topluma doğru gerçek ilerlemeyi engellediğini düşünüyordu: “Nüfusun gücü, yeryüzünün insan için geçim kaynağı üretme gücünden sonsuza kadar daha fazladır.”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Thomas Robert Malthus</a:t>
            </a:r>
            <a:endParaRPr lang="tr-TR" sz="2400" dirty="0" smtClean="0">
              <a:solidFill>
                <a:srgbClr val="1C1C1C"/>
              </a:solidFill>
            </a:endParaRPr>
          </a:p>
        </p:txBody>
      </p:sp>
      <p:sp>
        <p:nvSpPr>
          <p:cNvPr id="1433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Bu düşünceleri nedeniyle Malthus geç evlenmek, az sayıda çocuk sahibi olmak vb. hareketlerin teşvik edilmesi gerektiğini düşünüyordu. Yine </a:t>
            </a:r>
            <a:r>
              <a:rPr lang="tr-TR" sz="2000" dirty="0" err="1" smtClean="0">
                <a:solidFill>
                  <a:srgbClr val="000000"/>
                </a:solidFill>
                <a:latin typeface="Tahoma" pitchFamily="34" charset="0"/>
                <a:ea typeface="Tahoma" pitchFamily="34" charset="0"/>
                <a:cs typeface="Tahoma" pitchFamily="34" charset="0"/>
              </a:rPr>
              <a:t>Malthus’a</a:t>
            </a:r>
            <a:r>
              <a:rPr lang="tr-TR" sz="2000" dirty="0" smtClean="0">
                <a:solidFill>
                  <a:srgbClr val="000000"/>
                </a:solidFill>
                <a:latin typeface="Tahoma" pitchFamily="34" charset="0"/>
                <a:ea typeface="Tahoma" pitchFamily="34" charset="0"/>
                <a:cs typeface="Tahoma" pitchFamily="34" charset="0"/>
              </a:rPr>
              <a:t> göre toplumsal sefaletin en büyük nedeni alt sınıflardı ve bu yüzden bu tür bir nüfus planlaması üst sınıflardan ziyade alt sınıflara uygulanmalıydı.</a:t>
            </a:r>
          </a:p>
        </p:txBody>
      </p:sp>
      <p:pic>
        <p:nvPicPr>
          <p:cNvPr id="14340" name="Picture 2"/>
          <p:cNvPicPr>
            <a:picLocks noChangeAspect="1" noChangeArrowheads="1"/>
          </p:cNvPicPr>
          <p:nvPr/>
        </p:nvPicPr>
        <p:blipFill>
          <a:blip r:embed="rId2"/>
          <a:srcRect/>
          <a:stretch>
            <a:fillRect/>
          </a:stretch>
        </p:blipFill>
        <p:spPr bwMode="auto">
          <a:xfrm>
            <a:off x="3322638" y="3716338"/>
            <a:ext cx="2041525" cy="2678112"/>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David Hume</a:t>
            </a:r>
          </a:p>
        </p:txBody>
      </p:sp>
      <p:sp>
        <p:nvSpPr>
          <p:cNvPr id="1536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err="1" smtClean="0">
                <a:solidFill>
                  <a:srgbClr val="000000"/>
                </a:solidFill>
                <a:latin typeface="Tahoma" pitchFamily="34" charset="0"/>
                <a:ea typeface="Tahoma" pitchFamily="34" charset="0"/>
                <a:cs typeface="Tahoma" pitchFamily="34" charset="0"/>
              </a:rPr>
              <a:t>Hume</a:t>
            </a:r>
            <a:r>
              <a:rPr lang="tr-TR" sz="2000" dirty="0" smtClean="0">
                <a:solidFill>
                  <a:srgbClr val="000000"/>
                </a:solidFill>
                <a:latin typeface="Tahoma" pitchFamily="34" charset="0"/>
                <a:ea typeface="Tahoma" pitchFamily="34" charset="0"/>
                <a:cs typeface="Tahoma" pitchFamily="34" charset="0"/>
              </a:rPr>
              <a:t> özel mülkün doğal bir hak olmadığını düşünmektedir. </a:t>
            </a:r>
            <a:r>
              <a:rPr lang="tr-TR" sz="2000" dirty="0" err="1" smtClean="0">
                <a:solidFill>
                  <a:srgbClr val="000000"/>
                </a:solidFill>
                <a:latin typeface="Tahoma" pitchFamily="34" charset="0"/>
                <a:ea typeface="Tahoma" pitchFamily="34" charset="0"/>
                <a:cs typeface="Tahoma" pitchFamily="34" charset="0"/>
              </a:rPr>
              <a:t>Hume</a:t>
            </a:r>
            <a:r>
              <a:rPr lang="tr-TR" sz="2000" dirty="0" smtClean="0">
                <a:solidFill>
                  <a:srgbClr val="000000"/>
                </a:solidFill>
                <a:latin typeface="Tahoma" pitchFamily="34" charset="0"/>
                <a:ea typeface="Tahoma" pitchFamily="34" charset="0"/>
                <a:cs typeface="Tahoma" pitchFamily="34" charset="0"/>
              </a:rPr>
              <a:t> bunun kaynaklar sınırlı olduğu için ancak doğru olduğunu savunmaktaydı. Tüm mallar sınırsız ve serbest bir şekilde temin edilebilirse, özel mülkün haksız olacağını söylemiştir. </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err="1" smtClean="0">
                <a:solidFill>
                  <a:srgbClr val="000000"/>
                </a:solidFill>
                <a:latin typeface="Tahoma" pitchFamily="34" charset="0"/>
                <a:ea typeface="Tahoma" pitchFamily="34" charset="0"/>
                <a:cs typeface="Tahoma" pitchFamily="34" charset="0"/>
              </a:rPr>
              <a:t>Hume</a:t>
            </a:r>
            <a:r>
              <a:rPr lang="tr-TR" sz="2000" dirty="0" smtClean="0">
                <a:solidFill>
                  <a:srgbClr val="000000"/>
                </a:solidFill>
                <a:latin typeface="Tahoma" pitchFamily="34" charset="0"/>
                <a:ea typeface="Tahoma" pitchFamily="34" charset="0"/>
                <a:cs typeface="Tahoma" pitchFamily="34" charset="0"/>
              </a:rPr>
              <a:t> aynı zamanda eşitsiz bir mülk dağılımına inanıyordu, çünkü mükemmel bir eşitlik, tasarruf ve endüstri fikirlerini mahvederdi. Mükemmel eşitlik böylece yoksulluğa yol açacaktır.</a:t>
            </a:r>
          </a:p>
        </p:txBody>
      </p:sp>
      <p:pic>
        <p:nvPicPr>
          <p:cNvPr id="15364" name="Picture 2"/>
          <p:cNvPicPr>
            <a:picLocks noChangeAspect="1" noChangeArrowheads="1"/>
          </p:cNvPicPr>
          <p:nvPr/>
        </p:nvPicPr>
        <p:blipFill>
          <a:blip r:embed="rId2"/>
          <a:srcRect/>
          <a:stretch>
            <a:fillRect/>
          </a:stretch>
        </p:blipFill>
        <p:spPr bwMode="auto">
          <a:xfrm>
            <a:off x="4000496" y="4214818"/>
            <a:ext cx="1476378" cy="1899159"/>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Ayrı Bir Disiplin</a:t>
            </a:r>
          </a:p>
        </p:txBody>
      </p:sp>
      <p:sp>
        <p:nvSpPr>
          <p:cNvPr id="1331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defRPr/>
            </a:pPr>
            <a:r>
              <a:rPr lang="tr-TR" sz="2000" dirty="0" smtClean="0">
                <a:solidFill>
                  <a:srgbClr val="000000"/>
                </a:solidFill>
                <a:latin typeface="Tahoma" pitchFamily="34" charset="0"/>
                <a:ea typeface="Tahoma" pitchFamily="34" charset="0"/>
                <a:cs typeface="Tahoma" pitchFamily="34" charset="0"/>
              </a:rPr>
              <a:t>Makroekonomi 20. Yüzyıl'da ayrı bir disiplin olarak algılanmıştır. Bu alanın gelişmesinde üç olay özellikle önemlidir. </a:t>
            </a:r>
          </a:p>
          <a:p>
            <a:pPr marL="0" indent="0" algn="just" eaLnBrk="1" fontAlgn="ctr" hangingPunct="1">
              <a:spcBef>
                <a:spcPct val="0"/>
              </a:spcBef>
              <a:buSzPts val="3200"/>
              <a:buFont typeface="Arial" charset="0"/>
              <a:buNone/>
              <a:defRPr/>
            </a:pPr>
            <a:endParaRPr lang="tr-TR" sz="2000" dirty="0" smtClean="0">
              <a:solidFill>
                <a:srgbClr val="000000"/>
              </a:solidFill>
              <a:latin typeface="Tahoma" pitchFamily="34" charset="0"/>
              <a:ea typeface="Tahoma" pitchFamily="34" charset="0"/>
              <a:cs typeface="Tahoma" pitchFamily="34" charset="0"/>
            </a:endParaRPr>
          </a:p>
          <a:p>
            <a:pPr algn="just" eaLnBrk="1" fontAlgn="ctr" hangingPunct="1">
              <a:spcBef>
                <a:spcPts val="1200"/>
              </a:spcBef>
              <a:buSzPts val="3200"/>
              <a:defRPr/>
            </a:pPr>
            <a:r>
              <a:rPr lang="tr-TR" sz="2000" dirty="0" smtClean="0">
                <a:solidFill>
                  <a:srgbClr val="000000"/>
                </a:solidFill>
                <a:latin typeface="Tahoma" pitchFamily="34" charset="0"/>
                <a:ea typeface="Tahoma" pitchFamily="34" charset="0"/>
                <a:cs typeface="Tahoma" pitchFamily="34" charset="0"/>
              </a:rPr>
              <a:t>Birincisi, ekonomi istatistikçilerinin, makroekonomik araştırmaların bilimsel temelini oluşturan verileri toplamaya ve sistematikleştirmeye başlamalarıdır. </a:t>
            </a:r>
          </a:p>
          <a:p>
            <a:pPr algn="just" eaLnBrk="1" fontAlgn="ctr" hangingPunct="1">
              <a:spcBef>
                <a:spcPts val="1200"/>
              </a:spcBef>
              <a:buSzPts val="3200"/>
              <a:defRPr/>
            </a:pPr>
            <a:r>
              <a:rPr lang="tr-TR" sz="2000" dirty="0" smtClean="0">
                <a:solidFill>
                  <a:srgbClr val="000000"/>
                </a:solidFill>
                <a:latin typeface="Tahoma" pitchFamily="34" charset="0"/>
                <a:ea typeface="Tahoma" pitchFamily="34" charset="0"/>
                <a:cs typeface="Tahoma" pitchFamily="34" charset="0"/>
              </a:rPr>
              <a:t>İkincisi, ekonomik dalgalanmaların tekrarlanan ekonomik olgular suretinde tespit edilmiş olmasıdır. </a:t>
            </a:r>
          </a:p>
          <a:p>
            <a:pPr algn="just" eaLnBrk="1" fontAlgn="ctr" hangingPunct="1">
              <a:spcBef>
                <a:spcPts val="1200"/>
              </a:spcBef>
              <a:buSzPts val="3200"/>
              <a:defRPr/>
            </a:pPr>
            <a:r>
              <a:rPr lang="tr-TR" sz="2000" dirty="0" smtClean="0">
                <a:solidFill>
                  <a:srgbClr val="000000"/>
                </a:solidFill>
                <a:latin typeface="Tahoma" pitchFamily="34" charset="0"/>
                <a:ea typeface="Tahoma" pitchFamily="34" charset="0"/>
                <a:cs typeface="Tahoma" pitchFamily="34" charset="0"/>
              </a:rPr>
              <a:t>Üçüncüsü ve adeta bir katalizör işlevi gören olay Büyük Buhran olmuştur.  </a:t>
            </a:r>
          </a:p>
          <a:p>
            <a:pPr marL="0" indent="0" algn="just" eaLnBrk="1" fontAlgn="ctr" hangingPunct="1">
              <a:spcBef>
                <a:spcPct val="0"/>
              </a:spcBef>
              <a:buSzPts val="3200"/>
              <a:buFont typeface="Arial" charset="0"/>
              <a:buNone/>
              <a:defRPr/>
            </a:pPr>
            <a:endParaRPr lang="tr-TR" dirty="0" smtClean="0">
              <a:solidFill>
                <a:srgbClr val="000000"/>
              </a:solidFill>
              <a:latin typeface="Calibri"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Büyük Buhran</a:t>
            </a:r>
          </a:p>
        </p:txBody>
      </p:sp>
      <p:sp>
        <p:nvSpPr>
          <p:cNvPr id="1741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Büyük Buhran, 1929 ile 1939 arasında, Amerika Birleşik Devletleri'nde hisse senedi fiyatlarındaki büyük düşüşün ardından başlayan, dünya çapında şiddetli bir ekonomik bunalımdı. Ekonomik çöküntü 4 Eylül 1929 civarında başladı ve 29 Ekim 1929'daki borsa çöküşü olan Kara Salı günü dünya çapında tanındı.  </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Büyük Buhran, 20. yüzyılın en uzun, en derin ve en yaygın depresyonuydu ve yoğun bir küresel ekonomik bunalımın örneği olarak düzenli olarak kullanılmaktadır.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Büyük Buhran- ABD İşsizlik Oranları</a:t>
            </a:r>
          </a:p>
        </p:txBody>
      </p:sp>
      <p:pic>
        <p:nvPicPr>
          <p:cNvPr id="18435" name="Picture 2"/>
          <p:cNvPicPr>
            <a:picLocks noGrp="1" noChangeAspect="1" noChangeArrowheads="1"/>
          </p:cNvPicPr>
          <p:nvPr>
            <p:ph idx="1"/>
          </p:nvPr>
        </p:nvPicPr>
        <p:blipFill>
          <a:blip r:embed="rId2"/>
          <a:srcRect/>
          <a:stretch>
            <a:fillRect/>
          </a:stretch>
        </p:blipFill>
        <p:spPr>
          <a:xfrm>
            <a:off x="1150938" y="1600200"/>
            <a:ext cx="6842125" cy="4525963"/>
          </a:xfr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Arka Plan</a:t>
            </a:r>
          </a:p>
        </p:txBody>
      </p:sp>
      <p:sp>
        <p:nvSpPr>
          <p:cNvPr id="2662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Birincisi; Amerika’daki şirketlerin mali güçleriydi. 1870'li yıllarda ABD'de irili ufaklı pek çok şirket varken I. Dünya Savaşı’nın getirdiği zorluklar karşısında küçük şirketler birleşmek zorunda kalmış ve savaş sonrasında tekeller oluşturmuşlardır. </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Öyle ki 1929 yılına gelindiğinde Amerikan ekonomisinin %50’si üzerinde söz sahibi olan holding sayısı 200 kadardı. Bu da tek bir holdingin bile iflasının ekonomiyi sarsmaya yeteceğini gösteriyordu.</a:t>
            </a: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Arka Plan</a:t>
            </a:r>
          </a:p>
        </p:txBody>
      </p:sp>
      <p:sp>
        <p:nvSpPr>
          <p:cNvPr id="2765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İkinci bir sebep de bankaların kötü yapılanmış olmasıydı. Bankaların sermaye esaslarını, rezerv ve kredi oranlarını belirleyen yasalar yoktu. Örneğin şirketlerin mali tablolarının güvenilirliğini sağlayan yasalar yoktu. </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None/>
            </a:pPr>
            <a:r>
              <a:rPr lang="tr-TR" sz="2000" dirty="0" smtClean="0">
                <a:solidFill>
                  <a:srgbClr val="000000"/>
                </a:solidFill>
                <a:latin typeface="Tahoma" pitchFamily="34" charset="0"/>
                <a:ea typeface="Tahoma" pitchFamily="34" charset="0"/>
                <a:cs typeface="Tahoma" pitchFamily="34" charset="0"/>
              </a:rPr>
              <a:t>Bunun yanında I. Dünya Savaşı sonrası Almanya ve İngiltere’den istediği tazminatların altın olarak ödenmesini talep ediyordu. Ancak yeryüzündeki altın </a:t>
            </a:r>
            <a:r>
              <a:rPr lang="tr-TR" sz="2000" dirty="0" err="1" smtClean="0">
                <a:solidFill>
                  <a:srgbClr val="000000"/>
                </a:solidFill>
                <a:latin typeface="Tahoma" pitchFamily="34" charset="0"/>
                <a:ea typeface="Tahoma" pitchFamily="34" charset="0"/>
                <a:cs typeface="Tahoma" pitchFamily="34" charset="0"/>
              </a:rPr>
              <a:t>stoğu</a:t>
            </a:r>
            <a:r>
              <a:rPr lang="tr-TR" sz="2000" dirty="0" smtClean="0">
                <a:solidFill>
                  <a:srgbClr val="000000"/>
                </a:solidFill>
                <a:latin typeface="Tahoma" pitchFamily="34" charset="0"/>
                <a:ea typeface="Tahoma" pitchFamily="34" charset="0"/>
                <a:cs typeface="Tahoma" pitchFamily="34" charset="0"/>
              </a:rPr>
              <a:t> yetersizdi ve var olan </a:t>
            </a:r>
            <a:r>
              <a:rPr lang="tr-TR" sz="2000" dirty="0" err="1" smtClean="0">
                <a:solidFill>
                  <a:srgbClr val="000000"/>
                </a:solidFill>
                <a:latin typeface="Tahoma" pitchFamily="34" charset="0"/>
                <a:ea typeface="Tahoma" pitchFamily="34" charset="0"/>
                <a:cs typeface="Tahoma" pitchFamily="34" charset="0"/>
              </a:rPr>
              <a:t>stoğu</a:t>
            </a:r>
            <a:r>
              <a:rPr lang="tr-TR" sz="2000" dirty="0" smtClean="0">
                <a:solidFill>
                  <a:srgbClr val="000000"/>
                </a:solidFill>
                <a:latin typeface="Tahoma" pitchFamily="34" charset="0"/>
                <a:ea typeface="Tahoma" pitchFamily="34" charset="0"/>
                <a:cs typeface="Tahoma" pitchFamily="34" charset="0"/>
              </a:rPr>
              <a:t> da zaten Amerika kontrol ediyordu. Bu sebeple de bahsedilen tazminatların ve kredilerin mal ve hizmet olarak ödenmesi denendi ancak bu da ABD'nin kendi mal ve hizmet sektörünü vurdu. Son çare olarak gümrük duvarları koyma yoluna gidildi ancak bu da yalnızca dış ticareti küçülttü. Sonuçta Amerika hesapsızca vermiş olduğu kredileri geri alamadı.</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Büyük Buhran</a:t>
            </a:r>
          </a:p>
        </p:txBody>
      </p:sp>
      <p:sp>
        <p:nvSpPr>
          <p:cNvPr id="1945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Büyük Buhran'ın iki klasik rekabet eden ekonomik teorisi, </a:t>
            </a:r>
            <a:r>
              <a:rPr lang="tr-TR" sz="2000" dirty="0" smtClean="0">
                <a:solidFill>
                  <a:srgbClr val="FF0000"/>
                </a:solidFill>
                <a:latin typeface="Tahoma" pitchFamily="34" charset="0"/>
                <a:ea typeface="Tahoma" pitchFamily="34" charset="0"/>
                <a:cs typeface="Tahoma" pitchFamily="34" charset="0"/>
              </a:rPr>
              <a:t>Keynesyen (talep odaklı) ve Monetarist </a:t>
            </a:r>
            <a:r>
              <a:rPr lang="tr-TR" sz="2000" dirty="0" smtClean="0">
                <a:solidFill>
                  <a:srgbClr val="000000"/>
                </a:solidFill>
                <a:latin typeface="Tahoma" pitchFamily="34" charset="0"/>
                <a:ea typeface="Tahoma" pitchFamily="34" charset="0"/>
                <a:cs typeface="Tahoma" pitchFamily="34" charset="0"/>
              </a:rPr>
              <a:t>açıklamadır. </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Talep odaklı teoriler arasındaki fikir birliği, büyük ölçekli bir güven kaybının tüketim ve yatırım harcamalarında ani bir düşüşe yol açtığıdır. Panik ve deflasyon başladığında, birçok insan piyasalardan uzak durarak daha fazla kayıptan kaçınabileceklerine inanıyordu. Fiyatlar düştükçe ve belirli bir miktar para giderek daha fazla mal satın aldıkça, para tutmak karlı hale geldi, bu da talepteki düşüşü şiddetlendirdi.</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Monetaristler, Büyük Buhran'ın sıradan bir durgunluk olarak başladığına inanırlar, ancak para arzının daralması ekonomik durumu büyük ölçüde kötüleştirdi ve durgunluğun Büyük Buhran'a neden olduğu görüşünü savunurlar.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Monetarist Açıklama</a:t>
            </a:r>
          </a:p>
        </p:txBody>
      </p:sp>
      <p:sp>
        <p:nvSpPr>
          <p:cNvPr id="2048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Monetarist açıklama Amerikalı ekonomistler </a:t>
            </a:r>
            <a:r>
              <a:rPr lang="tr-TR" sz="2000" dirty="0" err="1" smtClean="0">
                <a:solidFill>
                  <a:srgbClr val="000000"/>
                </a:solidFill>
                <a:latin typeface="Tahoma" pitchFamily="34" charset="0"/>
                <a:ea typeface="Tahoma" pitchFamily="34" charset="0"/>
                <a:cs typeface="Tahoma" pitchFamily="34" charset="0"/>
              </a:rPr>
              <a:t>Milton</a:t>
            </a:r>
            <a:r>
              <a:rPr lang="tr-TR" sz="2000" dirty="0" smtClean="0">
                <a:solidFill>
                  <a:srgbClr val="000000"/>
                </a:solidFill>
                <a:latin typeface="Tahoma" pitchFamily="34" charset="0"/>
                <a:ea typeface="Tahoma" pitchFamily="34" charset="0"/>
                <a:cs typeface="Tahoma" pitchFamily="34" charset="0"/>
              </a:rPr>
              <a:t> </a:t>
            </a:r>
            <a:r>
              <a:rPr lang="tr-TR" sz="2000" dirty="0" err="1" smtClean="0">
                <a:solidFill>
                  <a:srgbClr val="000000"/>
                </a:solidFill>
                <a:latin typeface="Tahoma" pitchFamily="34" charset="0"/>
                <a:ea typeface="Tahoma" pitchFamily="34" charset="0"/>
                <a:cs typeface="Tahoma" pitchFamily="34" charset="0"/>
              </a:rPr>
              <a:t>Friedman</a:t>
            </a:r>
            <a:r>
              <a:rPr lang="tr-TR" sz="2000" dirty="0" smtClean="0">
                <a:solidFill>
                  <a:srgbClr val="000000"/>
                </a:solidFill>
                <a:latin typeface="Tahoma" pitchFamily="34" charset="0"/>
                <a:ea typeface="Tahoma" pitchFamily="34" charset="0"/>
                <a:cs typeface="Tahoma" pitchFamily="34" charset="0"/>
              </a:rPr>
              <a:t> ve </a:t>
            </a:r>
            <a:r>
              <a:rPr lang="tr-TR" sz="2000" dirty="0" err="1" smtClean="0">
                <a:solidFill>
                  <a:srgbClr val="000000"/>
                </a:solidFill>
                <a:latin typeface="Tahoma" pitchFamily="34" charset="0"/>
                <a:ea typeface="Tahoma" pitchFamily="34" charset="0"/>
                <a:cs typeface="Tahoma" pitchFamily="34" charset="0"/>
              </a:rPr>
              <a:t>Anna</a:t>
            </a:r>
            <a:r>
              <a:rPr lang="tr-TR" sz="2000" dirty="0" smtClean="0">
                <a:solidFill>
                  <a:srgbClr val="000000"/>
                </a:solidFill>
                <a:latin typeface="Tahoma" pitchFamily="34" charset="0"/>
                <a:ea typeface="Tahoma" pitchFamily="34" charset="0"/>
                <a:cs typeface="Tahoma" pitchFamily="34" charset="0"/>
              </a:rPr>
              <a:t> J. </a:t>
            </a:r>
            <a:r>
              <a:rPr lang="tr-TR" sz="2000" dirty="0" err="1" smtClean="0">
                <a:solidFill>
                  <a:srgbClr val="000000"/>
                </a:solidFill>
                <a:latin typeface="Tahoma" pitchFamily="34" charset="0"/>
                <a:ea typeface="Tahoma" pitchFamily="34" charset="0"/>
                <a:cs typeface="Tahoma" pitchFamily="34" charset="0"/>
              </a:rPr>
              <a:t>Schwartz</a:t>
            </a:r>
            <a:r>
              <a:rPr lang="tr-TR" sz="2000" dirty="0" smtClean="0">
                <a:solidFill>
                  <a:srgbClr val="000000"/>
                </a:solidFill>
                <a:latin typeface="Tahoma" pitchFamily="34" charset="0"/>
                <a:ea typeface="Tahoma" pitchFamily="34" charset="0"/>
                <a:cs typeface="Tahoma" pitchFamily="34" charset="0"/>
              </a:rPr>
              <a:t> tarafından </a:t>
            </a:r>
            <a:r>
              <a:rPr lang="tr-TR" sz="2000" dirty="0" err="1" smtClean="0">
                <a:solidFill>
                  <a:srgbClr val="000000"/>
                </a:solidFill>
                <a:latin typeface="Tahoma" pitchFamily="34" charset="0"/>
                <a:ea typeface="Tahoma" pitchFamily="34" charset="0"/>
                <a:cs typeface="Tahoma" pitchFamily="34" charset="0"/>
              </a:rPr>
              <a:t>yapılmııştır</a:t>
            </a:r>
            <a:r>
              <a:rPr lang="tr-TR" sz="2000" dirty="0" smtClean="0">
                <a:solidFill>
                  <a:srgbClr val="000000"/>
                </a:solidFill>
                <a:latin typeface="Tahoma" pitchFamily="34" charset="0"/>
                <a:ea typeface="Tahoma" pitchFamily="34" charset="0"/>
                <a:cs typeface="Tahoma" pitchFamily="34" charset="0"/>
              </a:rPr>
              <a:t>. Büyük Buhran'ın, tüm bankaların üçte birinin yok olmasına neden olan bankacılık krizi, banka hissedarlarının servetinin azalması ve daha da önemlisi "Büyük Daralma" olarak adlandırdıkları %35'lik parasal daralmadan kaynaklandığını savundular. Bu, %33'lük bir fiyat düşüşüne (deflasyon) neden olmuştur.</a:t>
            </a:r>
          </a:p>
          <a:p>
            <a:pPr marL="0" indent="0" algn="just" eaLnBrk="1" fontAlgn="ctr" hangingPunct="1">
              <a:spcBef>
                <a:spcPct val="0"/>
              </a:spcBef>
              <a:buSzPts val="3200"/>
              <a:buFont typeface="Arial" charset="0"/>
              <a:buNone/>
            </a:pPr>
            <a:r>
              <a:rPr lang="tr-TR" dirty="0" smtClean="0">
                <a:solidFill>
                  <a:srgbClr val="000000"/>
                </a:solidFill>
                <a:latin typeface="Calibri" pitchFamily="34" charset="0"/>
              </a:rPr>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Monetarist Açıklama</a:t>
            </a:r>
          </a:p>
        </p:txBody>
      </p:sp>
      <p:sp>
        <p:nvSpPr>
          <p:cNvPr id="2150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Faiz oranlarını düşürmeyerek, para tabanını artırmayarak ve çökmesini önlemek için bankacılık sistemine likidite enjekte etmeyen Federal Rezerv, normal bir durgunluğun Büyük Buhran'a dönüşümünü pasif bir şekilde izledi. </a:t>
            </a:r>
            <a:r>
              <a:rPr lang="tr-TR" sz="2000" dirty="0" err="1" smtClean="0">
                <a:solidFill>
                  <a:srgbClr val="000000"/>
                </a:solidFill>
                <a:latin typeface="Tahoma" pitchFamily="34" charset="0"/>
                <a:ea typeface="Tahoma" pitchFamily="34" charset="0"/>
                <a:cs typeface="Tahoma" pitchFamily="34" charset="0"/>
              </a:rPr>
              <a:t>Friedman</a:t>
            </a:r>
            <a:r>
              <a:rPr lang="tr-TR" sz="2000" dirty="0" smtClean="0">
                <a:solidFill>
                  <a:srgbClr val="000000"/>
                </a:solidFill>
                <a:latin typeface="Tahoma" pitchFamily="34" charset="0"/>
                <a:ea typeface="Tahoma" pitchFamily="34" charset="0"/>
                <a:cs typeface="Tahoma" pitchFamily="34" charset="0"/>
              </a:rPr>
              <a:t> ve </a:t>
            </a:r>
            <a:r>
              <a:rPr lang="tr-TR" sz="2000" dirty="0" err="1" smtClean="0">
                <a:solidFill>
                  <a:srgbClr val="000000"/>
                </a:solidFill>
                <a:latin typeface="Tahoma" pitchFamily="34" charset="0"/>
                <a:ea typeface="Tahoma" pitchFamily="34" charset="0"/>
                <a:cs typeface="Tahoma" pitchFamily="34" charset="0"/>
              </a:rPr>
              <a:t>Schwartz</a:t>
            </a:r>
            <a:r>
              <a:rPr lang="tr-TR" sz="2000" dirty="0" smtClean="0">
                <a:solidFill>
                  <a:srgbClr val="000000"/>
                </a:solidFill>
                <a:latin typeface="Tahoma" pitchFamily="34" charset="0"/>
                <a:ea typeface="Tahoma" pitchFamily="34" charset="0"/>
                <a:cs typeface="Tahoma" pitchFamily="34" charset="0"/>
              </a:rPr>
              <a:t>, Federal Rezerv agresif bir eylemde bulunmuş olsaydı, borsa çöküşüyle başlayan ekonomideki aşağı yönlü dönüşün yalnızca sıradan bir durgunluk olacağını savunmaktadır.</a:t>
            </a:r>
          </a:p>
          <a:p>
            <a:pPr marL="0" indent="0" algn="just" eaLnBrk="1" fontAlgn="ctr" hangingPunct="1">
              <a:spcBef>
                <a:spcPct val="0"/>
              </a:spcBef>
              <a:buSzPts val="3200"/>
              <a:buFont typeface="Arial" charset="0"/>
              <a:buNone/>
            </a:pPr>
            <a:r>
              <a:rPr lang="tr-TR" dirty="0" smtClean="0">
                <a:solidFill>
                  <a:srgbClr val="000000"/>
                </a:solidFill>
                <a:latin typeface="Calibri" pitchFamily="34" charset="0"/>
              </a:rPr>
              <a:t> </a:t>
            </a:r>
          </a:p>
        </p:txBody>
      </p:sp>
      <p:pic>
        <p:nvPicPr>
          <p:cNvPr id="21511" name="Picture 7" descr="Decoding the Structure of the Federal Reserve System 🏦 for FOREXCOM:XAUUSD  by VasilyTrader — TradingView"/>
          <p:cNvPicPr>
            <a:picLocks noChangeAspect="1" noChangeArrowheads="1"/>
          </p:cNvPicPr>
          <p:nvPr/>
        </p:nvPicPr>
        <p:blipFill>
          <a:blip r:embed="rId2" cstate="print"/>
          <a:srcRect/>
          <a:stretch>
            <a:fillRect/>
          </a:stretch>
        </p:blipFill>
        <p:spPr bwMode="auto">
          <a:xfrm>
            <a:off x="2143108" y="3357562"/>
            <a:ext cx="5072098" cy="2742435"/>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Keynesyen Açıklama</a:t>
            </a:r>
          </a:p>
        </p:txBody>
      </p:sp>
      <p:sp>
        <p:nvSpPr>
          <p:cNvPr id="2253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İngiliz iktisatçı John </a:t>
            </a:r>
            <a:r>
              <a:rPr lang="tr-TR" sz="2000" dirty="0" err="1" smtClean="0">
                <a:solidFill>
                  <a:srgbClr val="000000"/>
                </a:solidFill>
                <a:latin typeface="Tahoma" pitchFamily="34" charset="0"/>
                <a:ea typeface="Tahoma" pitchFamily="34" charset="0"/>
                <a:cs typeface="Tahoma" pitchFamily="34" charset="0"/>
              </a:rPr>
              <a:t>Maynard</a:t>
            </a:r>
            <a:r>
              <a:rPr lang="tr-TR" sz="2000" dirty="0" smtClean="0">
                <a:solidFill>
                  <a:srgbClr val="000000"/>
                </a:solidFill>
                <a:latin typeface="Tahoma" pitchFamily="34" charset="0"/>
                <a:ea typeface="Tahoma" pitchFamily="34" charset="0"/>
                <a:cs typeface="Tahoma" pitchFamily="34" charset="0"/>
              </a:rPr>
              <a:t> Keynes, İstihdam, Faiz ve Paranın Genel Teorisi'nde, ekonomideki toplam harcamaların azalmasının, gelirde büyük bir düşüşe ve ortalamanın oldukça altında olan istihdama katkıda bulunduğunu savunmaktadır. Böyle bir durumda ekonomi, düşük ekonomik aktivite ve yüksek işsizlik seviyelerinde dengeye ulaşır.</a:t>
            </a: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Keynesyen Açıklama</a:t>
            </a:r>
          </a:p>
        </p:txBody>
      </p:sp>
      <p:sp>
        <p:nvSpPr>
          <p:cNvPr id="2355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Keynes'in temel fikri basitti: Özel sektör üretimi normal seviyede tutmak ve ekonomiyi resesyondan çıkarmak için yeterli yatırım yapmayacağından, insanları tam istihdamda tutmak için, ekonomi yavaşlarken hükümetler açık vermek zorundadır. Keynesyen ekonomistler, ekonomik kriz zamanlarında hükümetleri, hükümet harcamalarını artırarak veya vergileri azaltarak boşluğu doldurmaya çağırmışlardır.</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Buhran devam ederken, Franklin D. Roosevelt ABD ekonomisini yeniden canlandırmak için imar işleri, çiftlik sübvansiyonları ve diğer araçları denmiş, ancak bütçeyi dengelemeye çalışmaktan asla tamamen vazgeçmemiştir. Keynesyenlere göre, bu ekonomiyi iyileştirmiş, ancak Roosevelt, II. Dünya Savaşı'nın başlangıcına kadar ekonomiyi durgunluktan çıkarmak için asla yeterli harcama yapmamıştır. </a:t>
            </a: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TFE /Para Arzı Grafiği</a:t>
            </a:r>
          </a:p>
        </p:txBody>
      </p:sp>
      <p:pic>
        <p:nvPicPr>
          <p:cNvPr id="24579" name="Picture 2"/>
          <p:cNvPicPr>
            <a:picLocks noGrp="1" noChangeAspect="1" noChangeArrowheads="1"/>
          </p:cNvPicPr>
          <p:nvPr>
            <p:ph idx="1"/>
          </p:nvPr>
        </p:nvPicPr>
        <p:blipFill>
          <a:blip r:embed="rId2"/>
          <a:srcRect/>
          <a:stretch>
            <a:fillRect/>
          </a:stretch>
        </p:blipFill>
        <p:spPr>
          <a:xfrm>
            <a:off x="395288" y="1628775"/>
            <a:ext cx="8143875" cy="3887788"/>
          </a:xfr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1928-1942 Önemli Olaylar</a:t>
            </a:r>
          </a:p>
        </p:txBody>
      </p:sp>
      <p:pic>
        <p:nvPicPr>
          <p:cNvPr id="25603" name="Picture 2"/>
          <p:cNvPicPr>
            <a:picLocks noGrp="1" noChangeAspect="1" noChangeArrowheads="1"/>
          </p:cNvPicPr>
          <p:nvPr>
            <p:ph idx="1"/>
          </p:nvPr>
        </p:nvPicPr>
        <p:blipFill>
          <a:blip r:embed="rId2"/>
          <a:srcRect/>
          <a:stretch>
            <a:fillRect/>
          </a:stretch>
        </p:blipFill>
        <p:spPr>
          <a:xfrm>
            <a:off x="1406525" y="1600200"/>
            <a:ext cx="6330950" cy="4525963"/>
          </a:xfr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Türkiye’nin Politikası</a:t>
            </a:r>
          </a:p>
        </p:txBody>
      </p:sp>
      <p:sp>
        <p:nvSpPr>
          <p:cNvPr id="2969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Kliring, ülkeler arasındaki iki yanlı ticaret anlaşmalarının temelde malla ödemeyi öngören bir türü. Kliringde anlaşmalı ülkeler arasında ithalat ve ihracat işlemleri döviz kullanılmadan mahsup ve takas yoluyla ve kliring kurumları aracılığıyla gerçekleştirilir. Kliring kurumları merkez bankası ya da kliring ofisidir.</a:t>
            </a: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p:txBody>
      </p:sp>
      <p:sp>
        <p:nvSpPr>
          <p:cNvPr id="29701" name="AutoShape 5" descr="Kliring nedir? - Son Haberle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Türkiye’nin Politikası</a:t>
            </a:r>
          </a:p>
        </p:txBody>
      </p:sp>
      <p:sp>
        <p:nvSpPr>
          <p:cNvPr id="3072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Kliring anlaşması imzalayan ülkelerde ithalatçılar ithal ettikleri malların bedelini kendi ülkelerinde ulusal paralarıyla öderler. Bu paralar anlaşmalı ülkeye ihracatta bulunmuş kişilere alacaklarının ödenmesinde kullanılır. Böylece dövizle ödeme yapma zorunluluğu ortadan kalkar. Kliring uygulaması daha çok mallarını serbest dövizle satamayan ülkelerin başvurduğu bir yoldur ve çoğu durumda bir ülkenin dış ticaretini gittikçe bağımlı kıldığı için tercih edilmez.</a:t>
            </a: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Türkiye’nin Politikası</a:t>
            </a:r>
          </a:p>
        </p:txBody>
      </p:sp>
      <p:sp>
        <p:nvSpPr>
          <p:cNvPr id="3072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None/>
            </a:pPr>
            <a:r>
              <a:rPr lang="tr-TR" sz="2000" dirty="0" smtClean="0">
                <a:solidFill>
                  <a:srgbClr val="000000"/>
                </a:solidFill>
                <a:latin typeface="Tahoma" pitchFamily="34" charset="0"/>
                <a:ea typeface="Tahoma" pitchFamily="34" charset="0"/>
                <a:cs typeface="Tahoma" pitchFamily="34" charset="0"/>
              </a:rPr>
              <a:t>1933 yılında Almanya ile yapılan ticaret ve tediye anlaşmalarıyla Kliring usulü kabul edilmiştir. Bunu daha sonra İngiltere, Finlandiya, İsveç, Yugoslavya, Avusturya, </a:t>
            </a:r>
            <a:r>
              <a:rPr lang="tr-TR" sz="2000" dirty="0" err="1" smtClean="0">
                <a:solidFill>
                  <a:srgbClr val="000000"/>
                </a:solidFill>
                <a:latin typeface="Tahoma" pitchFamily="34" charset="0"/>
                <a:ea typeface="Tahoma" pitchFamily="34" charset="0"/>
                <a:cs typeface="Tahoma" pitchFamily="34" charset="0"/>
              </a:rPr>
              <a:t>Estonya</a:t>
            </a:r>
            <a:r>
              <a:rPr lang="tr-TR" sz="2000" dirty="0" smtClean="0">
                <a:solidFill>
                  <a:srgbClr val="000000"/>
                </a:solidFill>
                <a:latin typeface="Tahoma" pitchFamily="34" charset="0"/>
                <a:ea typeface="Tahoma" pitchFamily="34" charset="0"/>
                <a:cs typeface="Tahoma" pitchFamily="34" charset="0"/>
              </a:rPr>
              <a:t>, İtalya, Fransa ve diğer bazı ülkelerle yapılan anlaşmalar takip etmiştir.</a:t>
            </a:r>
          </a:p>
          <a:p>
            <a:pPr marL="0" indent="0" algn="just" eaLnBrk="1" fontAlgn="ctr" hangingPunct="1">
              <a:spcBef>
                <a:spcPct val="0"/>
              </a:spcBef>
              <a:buSzPts val="320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None/>
            </a:pPr>
            <a:r>
              <a:rPr lang="tr-TR" sz="2000" dirty="0" smtClean="0">
                <a:solidFill>
                  <a:srgbClr val="000000"/>
                </a:solidFill>
                <a:latin typeface="Tahoma" pitchFamily="34" charset="0"/>
                <a:ea typeface="Tahoma" pitchFamily="34" charset="0"/>
                <a:cs typeface="Tahoma" pitchFamily="34" charset="0"/>
              </a:rPr>
              <a:t>Doksanlı yılların ilk yarısına kadar geçerli olan dış ticaret mevzuatında Kliring yöntemiyle dış ticaret önemli bir yere sahip olmuştur. Başta Sovyetler Birliği olmak üzere Polonya, Çekoslovakya ve Doğu Almanya ile özellikle ülkemizde bir takım sanayi tesislerinin kurulması, tevsii, modernizasyonu ile ülkemizde üretilmeyen yatırım mallarının teminine yönelik olmak üzere bu ülkelerle uzun yıllar Kliring esasına göre ticaret yapılmıştır.</a:t>
            </a: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John Maynard Keynes</a:t>
            </a:r>
          </a:p>
        </p:txBody>
      </p:sp>
      <p:sp>
        <p:nvSpPr>
          <p:cNvPr id="3174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1883-1946 yılları arasında yaşayan ünlü İngiliz ekonomist John </a:t>
            </a:r>
            <a:r>
              <a:rPr lang="tr-TR" sz="2000" dirty="0" err="1" smtClean="0">
                <a:solidFill>
                  <a:srgbClr val="000000"/>
                </a:solidFill>
                <a:latin typeface="Tahoma" pitchFamily="34" charset="0"/>
                <a:ea typeface="Tahoma" pitchFamily="34" charset="0"/>
                <a:cs typeface="Tahoma" pitchFamily="34" charset="0"/>
              </a:rPr>
              <a:t>Maynard</a:t>
            </a:r>
            <a:r>
              <a:rPr lang="tr-TR" sz="2000" dirty="0" smtClean="0">
                <a:solidFill>
                  <a:srgbClr val="000000"/>
                </a:solidFill>
                <a:latin typeface="Tahoma" pitchFamily="34" charset="0"/>
                <a:ea typeface="Tahoma" pitchFamily="34" charset="0"/>
                <a:cs typeface="Tahoma" pitchFamily="34" charset="0"/>
              </a:rPr>
              <a:t> Keynes, Büyük Buhranı açıklayan ve devletin belli politikalarla ekonomik çöküntülerin üstesinden gelebileceğini iddia eden yeni bir teorik çerçeve ortaya koyarak modern makroekonominin öncülüğünü yapmıştır.</a:t>
            </a: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John Maynard Keynes</a:t>
            </a:r>
          </a:p>
        </p:txBody>
      </p:sp>
      <p:sp>
        <p:nvSpPr>
          <p:cNvPr id="3277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Keynes'in ekonomik dalgalanmalara ilişkin temel düşünceleri, 1936 yılında yayımladığı "istihdam, Faiz ve Paranın Genel Teorisi" adlı eserinde yer almaktadır. Keynes, Uluslararası Para Fonu'nun kurulmasında ve 2. Dünya Savaşı sonrası uluslararası para sisteminin oluşumunda bu kitabındaki düşüncelerinin dışında önemli katkılar yapmıştır. </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Keynes'in temel tezi, piyasa ekonomilerinin her zaman kendilerini düzeltecek bir mekanizmaya sahip olmadığı, yani düşük işsizlik ve yüksek üretim düzeylerini her zaman garanti edemeyeceği biçimindedir.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err="1" smtClean="0">
                <a:solidFill>
                  <a:srgbClr val="1C1C1C"/>
                </a:solidFill>
                <a:effectLst/>
                <a:latin typeface="Tahoma" pitchFamily="34" charset="0"/>
                <a:ea typeface="Tahoma" pitchFamily="34" charset="0"/>
                <a:cs typeface="Tahoma" pitchFamily="34" charset="0"/>
              </a:rPr>
              <a:t>Milton</a:t>
            </a:r>
            <a:r>
              <a:rPr lang="tr-TR" sz="2400" dirty="0" smtClean="0">
                <a:solidFill>
                  <a:srgbClr val="1C1C1C"/>
                </a:solidFill>
                <a:effectLst/>
                <a:latin typeface="Tahoma" pitchFamily="34" charset="0"/>
                <a:ea typeface="Tahoma" pitchFamily="34" charset="0"/>
                <a:cs typeface="Tahoma" pitchFamily="34" charset="0"/>
              </a:rPr>
              <a:t> </a:t>
            </a:r>
            <a:r>
              <a:rPr lang="tr-TR" sz="2400" dirty="0" err="1" smtClean="0">
                <a:solidFill>
                  <a:srgbClr val="1C1C1C"/>
                </a:solidFill>
                <a:effectLst/>
                <a:latin typeface="Tahoma" pitchFamily="34" charset="0"/>
                <a:ea typeface="Tahoma" pitchFamily="34" charset="0"/>
                <a:cs typeface="Tahoma" pitchFamily="34" charset="0"/>
              </a:rPr>
              <a:t>Friedman</a:t>
            </a:r>
            <a:r>
              <a:rPr lang="tr-TR" sz="2400" dirty="0" smtClean="0">
                <a:solidFill>
                  <a:srgbClr val="1C1C1C"/>
                </a:solidFill>
                <a:effectLst/>
                <a:latin typeface="Tahoma" pitchFamily="34" charset="0"/>
                <a:ea typeface="Tahoma" pitchFamily="34" charset="0"/>
                <a:cs typeface="Tahoma" pitchFamily="34" charset="0"/>
              </a:rPr>
              <a:t> ve Monetarizm</a:t>
            </a:r>
          </a:p>
        </p:txBody>
      </p:sp>
      <p:sp>
        <p:nvSpPr>
          <p:cNvPr id="3379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err="1" smtClean="0">
                <a:solidFill>
                  <a:srgbClr val="000000"/>
                </a:solidFill>
                <a:latin typeface="Tahoma" pitchFamily="34" charset="0"/>
                <a:ea typeface="Tahoma" pitchFamily="34" charset="0"/>
                <a:cs typeface="Tahoma" pitchFamily="34" charset="0"/>
              </a:rPr>
              <a:t>Milton</a:t>
            </a:r>
            <a:r>
              <a:rPr lang="tr-TR" sz="2000" dirty="0" smtClean="0">
                <a:solidFill>
                  <a:srgbClr val="000000"/>
                </a:solidFill>
                <a:latin typeface="Tahoma" pitchFamily="34" charset="0"/>
                <a:ea typeface="Tahoma" pitchFamily="34" charset="0"/>
                <a:cs typeface="Tahoma" pitchFamily="34" charset="0"/>
              </a:rPr>
              <a:t> </a:t>
            </a:r>
            <a:r>
              <a:rPr lang="tr-TR" sz="2000" dirty="0" err="1" smtClean="0">
                <a:solidFill>
                  <a:srgbClr val="000000"/>
                </a:solidFill>
                <a:latin typeface="Tahoma" pitchFamily="34" charset="0"/>
                <a:ea typeface="Tahoma" pitchFamily="34" charset="0"/>
                <a:cs typeface="Tahoma" pitchFamily="34" charset="0"/>
              </a:rPr>
              <a:t>Friedman</a:t>
            </a:r>
            <a:r>
              <a:rPr lang="tr-TR" sz="2000" dirty="0" smtClean="0">
                <a:solidFill>
                  <a:srgbClr val="000000"/>
                </a:solidFill>
                <a:latin typeface="Tahoma" pitchFamily="34" charset="0"/>
                <a:ea typeface="Tahoma" pitchFamily="34" charset="0"/>
                <a:cs typeface="Tahoma" pitchFamily="34" charset="0"/>
              </a:rPr>
              <a:t>, Monetarizmin oluşumunda en önemli isimdir. 1976 yılında "Paranın Miktar Teorisi Üzerine Çalışmalar" adlı kitabında Monetarizmin temel ilkelerini ortaya koymuştur. Amerika'daki Devlet okullarında öğrencilere ücretsiz öğle yemeği verilmesi tartışmaları sırasında söylediği "</a:t>
            </a:r>
            <a:r>
              <a:rPr lang="tr-TR" sz="2000" dirty="0" err="1" smtClean="0">
                <a:solidFill>
                  <a:srgbClr val="000000"/>
                </a:solidFill>
                <a:latin typeface="Tahoma" pitchFamily="34" charset="0"/>
                <a:ea typeface="Tahoma" pitchFamily="34" charset="0"/>
                <a:cs typeface="Tahoma" pitchFamily="34" charset="0"/>
              </a:rPr>
              <a:t>There</a:t>
            </a:r>
            <a:r>
              <a:rPr lang="tr-TR" sz="2000" dirty="0" smtClean="0">
                <a:solidFill>
                  <a:srgbClr val="000000"/>
                </a:solidFill>
                <a:latin typeface="Tahoma" pitchFamily="34" charset="0"/>
                <a:ea typeface="Tahoma" pitchFamily="34" charset="0"/>
                <a:cs typeface="Tahoma" pitchFamily="34" charset="0"/>
              </a:rPr>
              <a:t> is no </a:t>
            </a:r>
            <a:r>
              <a:rPr lang="tr-TR" sz="2000" dirty="0" err="1" smtClean="0">
                <a:solidFill>
                  <a:srgbClr val="000000"/>
                </a:solidFill>
                <a:latin typeface="Tahoma" pitchFamily="34" charset="0"/>
                <a:ea typeface="Tahoma" pitchFamily="34" charset="0"/>
                <a:cs typeface="Tahoma" pitchFamily="34" charset="0"/>
              </a:rPr>
              <a:t>such</a:t>
            </a:r>
            <a:r>
              <a:rPr lang="tr-TR" sz="2000" dirty="0" smtClean="0">
                <a:solidFill>
                  <a:srgbClr val="000000"/>
                </a:solidFill>
                <a:latin typeface="Tahoma" pitchFamily="34" charset="0"/>
                <a:ea typeface="Tahoma" pitchFamily="34" charset="0"/>
                <a:cs typeface="Tahoma" pitchFamily="34" charset="0"/>
              </a:rPr>
              <a:t> </a:t>
            </a:r>
            <a:r>
              <a:rPr lang="tr-TR" sz="2000" dirty="0" err="1" smtClean="0">
                <a:solidFill>
                  <a:srgbClr val="000000"/>
                </a:solidFill>
                <a:latin typeface="Tahoma" pitchFamily="34" charset="0"/>
                <a:ea typeface="Tahoma" pitchFamily="34" charset="0"/>
                <a:cs typeface="Tahoma" pitchFamily="34" charset="0"/>
              </a:rPr>
              <a:t>thing</a:t>
            </a:r>
            <a:r>
              <a:rPr lang="tr-TR" sz="2000" dirty="0" smtClean="0">
                <a:solidFill>
                  <a:srgbClr val="000000"/>
                </a:solidFill>
                <a:latin typeface="Tahoma" pitchFamily="34" charset="0"/>
                <a:ea typeface="Tahoma" pitchFamily="34" charset="0"/>
                <a:cs typeface="Tahoma" pitchFamily="34" charset="0"/>
              </a:rPr>
              <a:t> as a </a:t>
            </a:r>
            <a:r>
              <a:rPr lang="tr-TR" sz="2000" dirty="0" err="1" smtClean="0">
                <a:solidFill>
                  <a:srgbClr val="000000"/>
                </a:solidFill>
                <a:latin typeface="Tahoma" pitchFamily="34" charset="0"/>
                <a:ea typeface="Tahoma" pitchFamily="34" charset="0"/>
                <a:cs typeface="Tahoma" pitchFamily="34" charset="0"/>
              </a:rPr>
              <a:t>Free</a:t>
            </a:r>
            <a:r>
              <a:rPr lang="tr-TR" sz="2000" dirty="0" smtClean="0">
                <a:solidFill>
                  <a:srgbClr val="000000"/>
                </a:solidFill>
                <a:latin typeface="Tahoma" pitchFamily="34" charset="0"/>
                <a:ea typeface="Tahoma" pitchFamily="34" charset="0"/>
                <a:cs typeface="Tahoma" pitchFamily="34" charset="0"/>
              </a:rPr>
              <a:t> </a:t>
            </a:r>
            <a:r>
              <a:rPr lang="tr-TR" sz="2000" dirty="0" err="1" smtClean="0">
                <a:solidFill>
                  <a:srgbClr val="000000"/>
                </a:solidFill>
                <a:latin typeface="Tahoma" pitchFamily="34" charset="0"/>
                <a:ea typeface="Tahoma" pitchFamily="34" charset="0"/>
                <a:cs typeface="Tahoma" pitchFamily="34" charset="0"/>
              </a:rPr>
              <a:t>Lunch</a:t>
            </a:r>
            <a:r>
              <a:rPr lang="tr-TR" sz="2000" dirty="0" smtClean="0">
                <a:solidFill>
                  <a:srgbClr val="000000"/>
                </a:solidFill>
                <a:latin typeface="Tahoma" pitchFamily="34" charset="0"/>
                <a:ea typeface="Tahoma" pitchFamily="34" charset="0"/>
                <a:cs typeface="Tahoma" pitchFamily="34" charset="0"/>
              </a:rPr>
              <a:t>" (Bedava öğle yemeği diye bir şey yoktur) sözü monetarist ekonomiye inananların ana tartışma ekseni olmuştur.</a:t>
            </a:r>
          </a:p>
        </p:txBody>
      </p:sp>
      <p:pic>
        <p:nvPicPr>
          <p:cNvPr id="33796" name="Picture 2"/>
          <p:cNvPicPr>
            <a:picLocks noChangeAspect="1" noChangeArrowheads="1"/>
          </p:cNvPicPr>
          <p:nvPr/>
        </p:nvPicPr>
        <p:blipFill>
          <a:blip r:embed="rId2"/>
          <a:srcRect/>
          <a:stretch>
            <a:fillRect/>
          </a:stretch>
        </p:blipFill>
        <p:spPr bwMode="auto">
          <a:xfrm>
            <a:off x="3276600" y="4221163"/>
            <a:ext cx="1804988" cy="2249487"/>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err="1" smtClean="0">
                <a:solidFill>
                  <a:srgbClr val="1C1C1C"/>
                </a:solidFill>
                <a:effectLst/>
                <a:latin typeface="Tahoma" pitchFamily="34" charset="0"/>
                <a:ea typeface="Tahoma" pitchFamily="34" charset="0"/>
                <a:cs typeface="Tahoma" pitchFamily="34" charset="0"/>
              </a:rPr>
              <a:t>Milton Friedman ve Monetarizm</a:t>
            </a:r>
          </a:p>
        </p:txBody>
      </p:sp>
      <p:sp>
        <p:nvSpPr>
          <p:cNvPr id="3481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Monetarizm, esasen çağdaş iktisadi sorunlardan biri olan enflasyon konusu üzerinedir ve enflasyonun temel nedeni olarak para arzının hükümetlerce gereksiz yere ve aşırı ölçüde artırılmasını belirtmektedir. Monetaristlere göre, ekonomideki istikrarsızlıkların birçoğu parasal kökenlidir. </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Bu nedenle para politikasının iktisadi sorunlara karşı, diğer iktisat politikası araçlarından daha etkili olduğunu düşünmektedirler. Bu görüşlerini özetle " Enflasyon her zaman ve her yerde parasal bir olgudur" sözüyle ifade ederler.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Köken: Miktar Teorisi</a:t>
            </a:r>
          </a:p>
        </p:txBody>
      </p:sp>
      <p:sp>
        <p:nvSpPr>
          <p:cNvPr id="3584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Teoriye göre, paranın değeri ekonomideki para miktarına bağlıdır. Nasıl bol olan malın değeri azalır, kıt olan malın değeri artarsa, aynı kural para içinde geçerlidir. Ekonomideki para miktarı (para arzı) arttıkça, satın alınan mal ve hizmet miktarının sabit kalması halinde, fiyatlar yükselecek yani paranın değeri düşecektir.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err="1" smtClean="0">
                <a:solidFill>
                  <a:srgbClr val="1C1C1C"/>
                </a:solidFill>
                <a:effectLst/>
                <a:latin typeface="Tahoma" pitchFamily="34" charset="0"/>
                <a:ea typeface="Tahoma" pitchFamily="34" charset="0"/>
                <a:cs typeface="Tahoma" pitchFamily="34" charset="0"/>
              </a:rPr>
              <a:t>Neo-Klasik Düşünce</a:t>
            </a:r>
          </a:p>
        </p:txBody>
      </p:sp>
      <p:sp>
        <p:nvSpPr>
          <p:cNvPr id="3686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Keynesyen düşünceye karşı monetaristlerce başlatılan karşı atak 1970'li yılların başlarında, Robert </a:t>
            </a:r>
            <a:r>
              <a:rPr lang="tr-TR" sz="2000" dirty="0" err="1" smtClean="0">
                <a:solidFill>
                  <a:srgbClr val="000000"/>
                </a:solidFill>
                <a:latin typeface="Tahoma" pitchFamily="34" charset="0"/>
                <a:ea typeface="Tahoma" pitchFamily="34" charset="0"/>
                <a:cs typeface="Tahoma" pitchFamily="34" charset="0"/>
              </a:rPr>
              <a:t>Lucas</a:t>
            </a:r>
            <a:r>
              <a:rPr lang="tr-TR" sz="2000" dirty="0" smtClean="0">
                <a:solidFill>
                  <a:srgbClr val="000000"/>
                </a:solidFill>
                <a:latin typeface="Tahoma" pitchFamily="34" charset="0"/>
                <a:ea typeface="Tahoma" pitchFamily="34" charset="0"/>
                <a:cs typeface="Tahoma" pitchFamily="34" charset="0"/>
              </a:rPr>
              <a:t>, Thomas </a:t>
            </a:r>
            <a:r>
              <a:rPr lang="tr-TR" sz="2000" dirty="0" err="1" smtClean="0">
                <a:solidFill>
                  <a:srgbClr val="000000"/>
                </a:solidFill>
                <a:latin typeface="Tahoma" pitchFamily="34" charset="0"/>
                <a:ea typeface="Tahoma" pitchFamily="34" charset="0"/>
                <a:cs typeface="Tahoma" pitchFamily="34" charset="0"/>
              </a:rPr>
              <a:t>Sargent</a:t>
            </a:r>
            <a:r>
              <a:rPr lang="tr-TR" sz="2000" dirty="0" smtClean="0">
                <a:solidFill>
                  <a:srgbClr val="000000"/>
                </a:solidFill>
                <a:latin typeface="Tahoma" pitchFamily="34" charset="0"/>
                <a:ea typeface="Tahoma" pitchFamily="34" charset="0"/>
                <a:cs typeface="Tahoma" pitchFamily="34" charset="0"/>
              </a:rPr>
              <a:t>, </a:t>
            </a:r>
            <a:r>
              <a:rPr lang="tr-TR" sz="2000" dirty="0" err="1" smtClean="0">
                <a:solidFill>
                  <a:srgbClr val="000000"/>
                </a:solidFill>
                <a:latin typeface="Tahoma" pitchFamily="34" charset="0"/>
                <a:ea typeface="Tahoma" pitchFamily="34" charset="0"/>
                <a:cs typeface="Tahoma" pitchFamily="34" charset="0"/>
              </a:rPr>
              <a:t>Neil</a:t>
            </a:r>
            <a:r>
              <a:rPr lang="tr-TR" sz="2000" dirty="0" smtClean="0">
                <a:solidFill>
                  <a:srgbClr val="000000"/>
                </a:solidFill>
                <a:latin typeface="Tahoma" pitchFamily="34" charset="0"/>
                <a:ea typeface="Tahoma" pitchFamily="34" charset="0"/>
                <a:cs typeface="Tahoma" pitchFamily="34" charset="0"/>
              </a:rPr>
              <a:t> </a:t>
            </a:r>
            <a:r>
              <a:rPr lang="tr-TR" sz="2000" dirty="0" err="1" smtClean="0">
                <a:solidFill>
                  <a:srgbClr val="000000"/>
                </a:solidFill>
                <a:latin typeface="Tahoma" pitchFamily="34" charset="0"/>
                <a:ea typeface="Tahoma" pitchFamily="34" charset="0"/>
                <a:cs typeface="Tahoma" pitchFamily="34" charset="0"/>
              </a:rPr>
              <a:t>Wallace</a:t>
            </a:r>
            <a:r>
              <a:rPr lang="tr-TR" sz="2000" dirty="0" smtClean="0">
                <a:solidFill>
                  <a:srgbClr val="000000"/>
                </a:solidFill>
                <a:latin typeface="Tahoma" pitchFamily="34" charset="0"/>
                <a:ea typeface="Tahoma" pitchFamily="34" charset="0"/>
                <a:cs typeface="Tahoma" pitchFamily="34" charset="0"/>
              </a:rPr>
              <a:t> ve Robert </a:t>
            </a:r>
            <a:r>
              <a:rPr lang="tr-TR" sz="2000" dirty="0" err="1" smtClean="0">
                <a:solidFill>
                  <a:srgbClr val="000000"/>
                </a:solidFill>
                <a:latin typeface="Tahoma" pitchFamily="34" charset="0"/>
                <a:ea typeface="Tahoma" pitchFamily="34" charset="0"/>
                <a:cs typeface="Tahoma" pitchFamily="34" charset="0"/>
              </a:rPr>
              <a:t>Barro</a:t>
            </a:r>
            <a:r>
              <a:rPr lang="tr-TR" sz="2000" dirty="0" smtClean="0">
                <a:solidFill>
                  <a:srgbClr val="000000"/>
                </a:solidFill>
                <a:latin typeface="Tahoma" pitchFamily="34" charset="0"/>
                <a:ea typeface="Tahoma" pitchFamily="34" charset="0"/>
                <a:cs typeface="Tahoma" pitchFamily="34" charset="0"/>
              </a:rPr>
              <a:t> gibi ekonomistlerin öncülüğünde </a:t>
            </a:r>
            <a:r>
              <a:rPr lang="tr-TR" sz="2000" dirty="0" err="1" smtClean="0">
                <a:solidFill>
                  <a:srgbClr val="000000"/>
                </a:solidFill>
                <a:latin typeface="Tahoma" pitchFamily="34" charset="0"/>
                <a:ea typeface="Tahoma" pitchFamily="34" charset="0"/>
                <a:cs typeface="Tahoma" pitchFamily="34" charset="0"/>
              </a:rPr>
              <a:t>neo</a:t>
            </a:r>
            <a:r>
              <a:rPr lang="tr-TR" sz="2000" dirty="0" smtClean="0">
                <a:solidFill>
                  <a:srgbClr val="000000"/>
                </a:solidFill>
                <a:latin typeface="Tahoma" pitchFamily="34" charset="0"/>
                <a:ea typeface="Tahoma" pitchFamily="34" charset="0"/>
                <a:cs typeface="Tahoma" pitchFamily="34" charset="0"/>
              </a:rPr>
              <a:t> klasik </a:t>
            </a:r>
            <a:r>
              <a:rPr lang="tr-TR" sz="2000" dirty="0" err="1" smtClean="0">
                <a:solidFill>
                  <a:srgbClr val="000000"/>
                </a:solidFill>
                <a:latin typeface="Tahoma" pitchFamily="34" charset="0"/>
                <a:ea typeface="Tahoma" pitchFamily="34" charset="0"/>
                <a:cs typeface="Tahoma" pitchFamily="34" charset="0"/>
              </a:rPr>
              <a:t>makroekonomistler</a:t>
            </a:r>
            <a:r>
              <a:rPr lang="tr-TR" sz="2000" dirty="0" smtClean="0">
                <a:solidFill>
                  <a:srgbClr val="000000"/>
                </a:solidFill>
                <a:latin typeface="Tahoma" pitchFamily="34" charset="0"/>
                <a:ea typeface="Tahoma" pitchFamily="34" charset="0"/>
                <a:cs typeface="Tahoma" pitchFamily="34" charset="0"/>
              </a:rPr>
              <a:t> tarafından sürdürülmüştür.</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 Bu ekonomistler piyasa ekonomilerinin kendi kendilerini düzelttiğini iddia etmişlerdir. Bu teorinin taraftarları, John F. </a:t>
            </a:r>
            <a:r>
              <a:rPr lang="tr-TR" sz="2000" dirty="0" err="1" smtClean="0">
                <a:solidFill>
                  <a:srgbClr val="000000"/>
                </a:solidFill>
                <a:latin typeface="Tahoma" pitchFamily="34" charset="0"/>
                <a:ea typeface="Tahoma" pitchFamily="34" charset="0"/>
                <a:cs typeface="Tahoma" pitchFamily="34" charset="0"/>
              </a:rPr>
              <a:t>Muth</a:t>
            </a:r>
            <a:r>
              <a:rPr lang="tr-TR" sz="2000" dirty="0" smtClean="0">
                <a:solidFill>
                  <a:srgbClr val="000000"/>
                </a:solidFill>
                <a:latin typeface="Tahoma" pitchFamily="34" charset="0"/>
                <a:ea typeface="Tahoma" pitchFamily="34" charset="0"/>
                <a:cs typeface="Tahoma" pitchFamily="34" charset="0"/>
              </a:rPr>
              <a:t> tarafından ortaya atılan rasyonel beklentiler kavramını makroekonomik analizlerde kullanarak geliştirmişlerdir.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err="1" smtClean="0">
                <a:solidFill>
                  <a:srgbClr val="1C1C1C"/>
                </a:solidFill>
                <a:effectLst/>
                <a:latin typeface="Tahoma" pitchFamily="34" charset="0"/>
                <a:ea typeface="Tahoma" pitchFamily="34" charset="0"/>
                <a:cs typeface="Tahoma" pitchFamily="34" charset="0"/>
              </a:rPr>
              <a:t>Rasyonel Beklentiler Hipotezi</a:t>
            </a:r>
          </a:p>
        </p:txBody>
      </p:sp>
      <p:sp>
        <p:nvSpPr>
          <p:cNvPr id="3789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Rasyonel beklentiler hipotezine göre; ekonomik karar birimleri bir değişkenin gelecekte alacağı değerle ilgili bir tahmin yaparken, bu değişkenin değerini etkileyeceğini tahmin ettikleri faktörlerin tamamı ile ilgili elde mevcut bulunan bütün enformasyonu (bilgiyi) en etkin şekilde kullanır. </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Bir başka ifade ile, gelecekle ilgili rasyonel beklentiler, ekonomik karar birimlerinin fayda maksimizasyonu ilkeleri ile uyumlu olarak rasyonel (akılcı) bir şekilde oluşturulur.</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err="1" smtClean="0">
                <a:solidFill>
                  <a:srgbClr val="FF0000"/>
                </a:solidFill>
                <a:latin typeface="Tahoma" pitchFamily="34" charset="0"/>
                <a:ea typeface="Tahoma" pitchFamily="34" charset="0"/>
                <a:cs typeface="Tahoma" pitchFamily="34" charset="0"/>
              </a:rPr>
              <a:t>Long</a:t>
            </a:r>
            <a:r>
              <a:rPr lang="tr-TR" sz="2000" dirty="0" smtClean="0">
                <a:solidFill>
                  <a:srgbClr val="FF0000"/>
                </a:solidFill>
                <a:latin typeface="Tahoma" pitchFamily="34" charset="0"/>
                <a:ea typeface="Tahoma" pitchFamily="34" charset="0"/>
                <a:cs typeface="Tahoma" pitchFamily="34" charset="0"/>
              </a:rPr>
              <a:t> </a:t>
            </a:r>
            <a:r>
              <a:rPr lang="tr-TR" sz="2000" dirty="0" err="1" smtClean="0">
                <a:solidFill>
                  <a:srgbClr val="FF0000"/>
                </a:solidFill>
                <a:latin typeface="Tahoma" pitchFamily="34" charset="0"/>
                <a:ea typeface="Tahoma" pitchFamily="34" charset="0"/>
                <a:cs typeface="Tahoma" pitchFamily="34" charset="0"/>
              </a:rPr>
              <a:t>Term</a:t>
            </a:r>
            <a:endParaRPr lang="tr-TR" sz="2000" dirty="0" smtClean="0">
              <a:solidFill>
                <a:srgbClr val="FF0000"/>
              </a:solidFill>
              <a:latin typeface="Tahoma" pitchFamily="34" charset="0"/>
              <a:ea typeface="Tahoma" pitchFamily="34" charset="0"/>
              <a:cs typeface="Tahoma"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err="1" smtClean="0">
                <a:solidFill>
                  <a:srgbClr val="1C1C1C"/>
                </a:solidFill>
                <a:effectLst/>
                <a:latin typeface="Tahoma" pitchFamily="34" charset="0"/>
                <a:ea typeface="Tahoma" pitchFamily="34" charset="0"/>
                <a:cs typeface="Tahoma" pitchFamily="34" charset="0"/>
              </a:rPr>
              <a:t>Adaptif Beklentiler Hipotezi</a:t>
            </a:r>
          </a:p>
        </p:txBody>
      </p:sp>
      <p:sp>
        <p:nvSpPr>
          <p:cNvPr id="3891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err="1" smtClean="0">
                <a:solidFill>
                  <a:srgbClr val="000000"/>
                </a:solidFill>
                <a:latin typeface="Tahoma" pitchFamily="34" charset="0"/>
                <a:ea typeface="Tahoma" pitchFamily="34" charset="0"/>
                <a:cs typeface="Tahoma" pitchFamily="34" charset="0"/>
              </a:rPr>
              <a:t>Adaptif</a:t>
            </a:r>
            <a:r>
              <a:rPr lang="tr-TR" sz="2000" dirty="0" smtClean="0">
                <a:solidFill>
                  <a:srgbClr val="000000"/>
                </a:solidFill>
                <a:latin typeface="Tahoma" pitchFamily="34" charset="0"/>
                <a:ea typeface="Tahoma" pitchFamily="34" charset="0"/>
                <a:cs typeface="Tahoma" pitchFamily="34" charset="0"/>
              </a:rPr>
              <a:t> beklentiler diğer bir ifadeyle "Uyarlayıcı bekleyişler", ekonomik birimlerin(hane-halkı, firmalar, devlet) gelecekle ilgili beklentilerini, geçmişe bakarak şekillendirmesidir. Bu teori ilk defa 1956 yılında Amerikalı iktisatçı </a:t>
            </a:r>
            <a:r>
              <a:rPr lang="tr-TR" sz="2000" dirty="0" err="1" smtClean="0">
                <a:solidFill>
                  <a:srgbClr val="000000"/>
                </a:solidFill>
                <a:latin typeface="Tahoma" pitchFamily="34" charset="0"/>
                <a:ea typeface="Tahoma" pitchFamily="34" charset="0"/>
                <a:cs typeface="Tahoma" pitchFamily="34" charset="0"/>
              </a:rPr>
              <a:t>Phillip</a:t>
            </a:r>
            <a:r>
              <a:rPr lang="tr-TR" sz="2000" dirty="0" smtClean="0">
                <a:solidFill>
                  <a:srgbClr val="000000"/>
                </a:solidFill>
                <a:latin typeface="Tahoma" pitchFamily="34" charset="0"/>
                <a:ea typeface="Tahoma" pitchFamily="34" charset="0"/>
                <a:cs typeface="Tahoma" pitchFamily="34" charset="0"/>
              </a:rPr>
              <a:t> D. </a:t>
            </a:r>
            <a:r>
              <a:rPr lang="tr-TR" sz="2000" dirty="0" err="1" smtClean="0">
                <a:solidFill>
                  <a:srgbClr val="000000"/>
                </a:solidFill>
                <a:latin typeface="Tahoma" pitchFamily="34" charset="0"/>
                <a:ea typeface="Tahoma" pitchFamily="34" charset="0"/>
                <a:cs typeface="Tahoma" pitchFamily="34" charset="0"/>
              </a:rPr>
              <a:t>Cagan</a:t>
            </a:r>
            <a:r>
              <a:rPr lang="tr-TR" sz="2000" dirty="0" smtClean="0">
                <a:solidFill>
                  <a:srgbClr val="000000"/>
                </a:solidFill>
                <a:latin typeface="Tahoma" pitchFamily="34" charset="0"/>
                <a:ea typeface="Tahoma" pitchFamily="34" charset="0"/>
                <a:cs typeface="Tahoma" pitchFamily="34" charset="0"/>
              </a:rPr>
              <a:t> tarafından geliştirilmiştir.</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err="1" smtClean="0">
                <a:solidFill>
                  <a:srgbClr val="000000"/>
                </a:solidFill>
                <a:latin typeface="Tahoma" pitchFamily="34" charset="0"/>
                <a:ea typeface="Tahoma" pitchFamily="34" charset="0"/>
                <a:cs typeface="Tahoma" pitchFamily="34" charset="0"/>
              </a:rPr>
              <a:t>Adaptif</a:t>
            </a:r>
            <a:r>
              <a:rPr lang="tr-TR" sz="2000" dirty="0" smtClean="0">
                <a:solidFill>
                  <a:srgbClr val="000000"/>
                </a:solidFill>
                <a:latin typeface="Tahoma" pitchFamily="34" charset="0"/>
                <a:ea typeface="Tahoma" pitchFamily="34" charset="0"/>
                <a:cs typeface="Tahoma" pitchFamily="34" charset="0"/>
              </a:rPr>
              <a:t> beklentiler teorisi, ekonomik birimlerin geçen dönemki beklentileri ile gerçekleşen değer arasındaki farka bakması ve buna yönelik beklentilerini geleceğe uyarlamasıdır. John </a:t>
            </a:r>
            <a:r>
              <a:rPr lang="tr-TR" sz="2000" dirty="0" err="1" smtClean="0">
                <a:solidFill>
                  <a:srgbClr val="000000"/>
                </a:solidFill>
                <a:latin typeface="Tahoma" pitchFamily="34" charset="0"/>
                <a:ea typeface="Tahoma" pitchFamily="34" charset="0"/>
                <a:cs typeface="Tahoma" pitchFamily="34" charset="0"/>
              </a:rPr>
              <a:t>Muth'un</a:t>
            </a:r>
            <a:r>
              <a:rPr lang="tr-TR" sz="2000" dirty="0" smtClean="0">
                <a:solidFill>
                  <a:srgbClr val="000000"/>
                </a:solidFill>
                <a:latin typeface="Tahoma" pitchFamily="34" charset="0"/>
                <a:ea typeface="Tahoma" pitchFamily="34" charset="0"/>
                <a:cs typeface="Tahoma" pitchFamily="34" charset="0"/>
              </a:rPr>
              <a:t> geliştirdiği Rasyonel Beklentiler Hipotezi'nde kararlar ileriye dönük alınmaktayken, </a:t>
            </a:r>
            <a:r>
              <a:rPr lang="tr-TR" sz="2000" dirty="0" err="1" smtClean="0">
                <a:solidFill>
                  <a:srgbClr val="000000"/>
                </a:solidFill>
                <a:latin typeface="Tahoma" pitchFamily="34" charset="0"/>
                <a:ea typeface="Tahoma" pitchFamily="34" charset="0"/>
                <a:cs typeface="Tahoma" pitchFamily="34" charset="0"/>
              </a:rPr>
              <a:t>adaptif</a:t>
            </a:r>
            <a:r>
              <a:rPr lang="tr-TR" sz="2000" dirty="0" smtClean="0">
                <a:solidFill>
                  <a:srgbClr val="000000"/>
                </a:solidFill>
                <a:latin typeface="Tahoma" pitchFamily="34" charset="0"/>
                <a:ea typeface="Tahoma" pitchFamily="34" charset="0"/>
                <a:cs typeface="Tahoma" pitchFamily="34" charset="0"/>
              </a:rPr>
              <a:t> beklentilerde ise geriye dönük bir yaklaşım vardır. </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err="1" smtClean="0">
                <a:solidFill>
                  <a:srgbClr val="FF0000"/>
                </a:solidFill>
                <a:latin typeface="Tahoma" pitchFamily="34" charset="0"/>
                <a:ea typeface="Tahoma" pitchFamily="34" charset="0"/>
                <a:cs typeface="Tahoma" pitchFamily="34" charset="0"/>
              </a:rPr>
              <a:t>Short</a:t>
            </a:r>
            <a:r>
              <a:rPr lang="tr-TR" sz="2000" dirty="0" smtClean="0">
                <a:solidFill>
                  <a:srgbClr val="FF0000"/>
                </a:solidFill>
                <a:latin typeface="Tahoma" pitchFamily="34" charset="0"/>
                <a:ea typeface="Tahoma" pitchFamily="34" charset="0"/>
                <a:cs typeface="Tahoma" pitchFamily="34" charset="0"/>
              </a:rPr>
              <a:t> </a:t>
            </a:r>
            <a:r>
              <a:rPr lang="tr-TR" sz="2000" dirty="0" err="1" smtClean="0">
                <a:solidFill>
                  <a:srgbClr val="FF0000"/>
                </a:solidFill>
                <a:latin typeface="Tahoma" pitchFamily="34" charset="0"/>
                <a:ea typeface="Tahoma" pitchFamily="34" charset="0"/>
                <a:cs typeface="Tahoma" pitchFamily="34" charset="0"/>
              </a:rPr>
              <a:t>Term</a:t>
            </a:r>
            <a:endParaRPr lang="tr-TR" sz="2000" dirty="0" smtClean="0">
              <a:solidFill>
                <a:srgbClr val="FF0000"/>
              </a:solidFill>
              <a:latin typeface="Tahoma" pitchFamily="34" charset="0"/>
              <a:ea typeface="Tahoma" pitchFamily="34" charset="0"/>
              <a:cs typeface="Tahoma"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err="1" smtClean="0">
                <a:solidFill>
                  <a:srgbClr val="1C1C1C"/>
                </a:solidFill>
                <a:effectLst/>
                <a:latin typeface="Tahoma" pitchFamily="34" charset="0"/>
                <a:ea typeface="Tahoma" pitchFamily="34" charset="0"/>
                <a:cs typeface="Tahoma" pitchFamily="34" charset="0"/>
              </a:rPr>
              <a:t>Arz Yönlü Ekonomi</a:t>
            </a:r>
          </a:p>
        </p:txBody>
      </p:sp>
      <p:sp>
        <p:nvSpPr>
          <p:cNvPr id="3993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1970'lerde gelişmiş ekonomilerde verimlilik artışı ve ekonomik büyümedeki yavaşlama, bu soruna çözüm bulmak amacına yönelen ve oldukça farklı görüşleri olan, Robert L. </a:t>
            </a:r>
            <a:r>
              <a:rPr lang="tr-TR" sz="2000" dirty="0" err="1" smtClean="0">
                <a:solidFill>
                  <a:srgbClr val="000000"/>
                </a:solidFill>
                <a:latin typeface="Tahoma" pitchFamily="34" charset="0"/>
                <a:ea typeface="Tahoma" pitchFamily="34" charset="0"/>
                <a:cs typeface="Tahoma" pitchFamily="34" charset="0"/>
              </a:rPr>
              <a:t>Bartley</a:t>
            </a:r>
            <a:r>
              <a:rPr lang="tr-TR" sz="2000" dirty="0" smtClean="0">
                <a:solidFill>
                  <a:srgbClr val="000000"/>
                </a:solidFill>
                <a:latin typeface="Tahoma" pitchFamily="34" charset="0"/>
                <a:ea typeface="Tahoma" pitchFamily="34" charset="0"/>
                <a:cs typeface="Tahoma" pitchFamily="34" charset="0"/>
              </a:rPr>
              <a:t> ve Arthur </a:t>
            </a:r>
            <a:r>
              <a:rPr lang="tr-TR" sz="2000" dirty="0" err="1" smtClean="0">
                <a:solidFill>
                  <a:srgbClr val="000000"/>
                </a:solidFill>
                <a:latin typeface="Tahoma" pitchFamily="34" charset="0"/>
                <a:ea typeface="Tahoma" pitchFamily="34" charset="0"/>
                <a:cs typeface="Tahoma" pitchFamily="34" charset="0"/>
              </a:rPr>
              <a:t>Laffer</a:t>
            </a:r>
            <a:r>
              <a:rPr lang="tr-TR" sz="2000" dirty="0" smtClean="0">
                <a:solidFill>
                  <a:srgbClr val="000000"/>
                </a:solidFill>
                <a:latin typeface="Tahoma" pitchFamily="34" charset="0"/>
                <a:ea typeface="Tahoma" pitchFamily="34" charset="0"/>
                <a:cs typeface="Tahoma" pitchFamily="34" charset="0"/>
              </a:rPr>
              <a:t> gibi ekonomistlerce geliştirilen arz yönlü ekonomi yaklaşımını ön plana çıkartmıştır. </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ABD'de 1980'lerde Reagan yönetimi döneminde etkili olduğu için </a:t>
            </a:r>
            <a:r>
              <a:rPr lang="tr-TR" sz="2000" dirty="0" err="1" smtClean="0">
                <a:solidFill>
                  <a:srgbClr val="000000"/>
                </a:solidFill>
                <a:latin typeface="Tahoma" pitchFamily="34" charset="0"/>
                <a:ea typeface="Tahoma" pitchFamily="34" charset="0"/>
                <a:cs typeface="Tahoma" pitchFamily="34" charset="0"/>
              </a:rPr>
              <a:t>Reaganomics</a:t>
            </a:r>
            <a:r>
              <a:rPr lang="tr-TR" sz="2000" dirty="0" smtClean="0">
                <a:solidFill>
                  <a:srgbClr val="000000"/>
                </a:solidFill>
                <a:latin typeface="Tahoma" pitchFamily="34" charset="0"/>
                <a:ea typeface="Tahoma" pitchFamily="34" charset="0"/>
                <a:cs typeface="Tahoma" pitchFamily="34" charset="0"/>
              </a:rPr>
              <a:t> olarak da adlandırılan arz yönlü ekonomide, vergilemenin piyasalardaki itici güçler üzerindeki etkisine büyük önem verilir. Vergi oranlarının düşürülmesinin ekonomiyi canlandıracağı, milli geliri ve vergi gelirlerini artıracağı ve enflasyonu azaltacağı iddia edilir.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err="1" smtClean="0">
                <a:solidFill>
                  <a:srgbClr val="1C1C1C"/>
                </a:solidFill>
                <a:effectLst/>
                <a:latin typeface="Tahoma" pitchFamily="34" charset="0"/>
                <a:ea typeface="Tahoma" pitchFamily="34" charset="0"/>
                <a:cs typeface="Tahoma" pitchFamily="34" charset="0"/>
              </a:rPr>
              <a:t>Makroekonomide Bazı Temel Kavramlar</a:t>
            </a:r>
          </a:p>
        </p:txBody>
      </p:sp>
      <p:sp>
        <p:nvSpPr>
          <p:cNvPr id="4096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a:p>
            <a:pPr marL="0" indent="0" algn="just" eaLnBrk="1" fontAlgn="ctr" hangingPunct="1">
              <a:spcBef>
                <a:spcPct val="0"/>
              </a:spcBef>
              <a:buSzPts val="3200"/>
              <a:buFont typeface="Arial" charset="0"/>
              <a:buNone/>
            </a:pPr>
            <a:r>
              <a:rPr lang="tr-TR" sz="2000" dirty="0" smtClean="0">
                <a:solidFill>
                  <a:srgbClr val="FF0000"/>
                </a:solidFill>
                <a:latin typeface="Tahoma" pitchFamily="34" charset="0"/>
                <a:ea typeface="Tahoma" pitchFamily="34" charset="0"/>
                <a:cs typeface="Tahoma" pitchFamily="34" charset="0"/>
              </a:rPr>
              <a:t>Gelir ve İstihdam Düzeyi</a:t>
            </a:r>
          </a:p>
          <a:p>
            <a:pPr marL="0" indent="0" algn="just" eaLnBrk="1" fontAlgn="ctr" hangingPunct="1">
              <a:spcBef>
                <a:spcPct val="0"/>
              </a:spcBef>
              <a:buSzPts val="3200"/>
              <a:buFont typeface="Arial" charset="0"/>
              <a:buNone/>
            </a:pPr>
            <a:endParaRPr lang="tr-TR" sz="2000" dirty="0" smtClean="0">
              <a:solidFill>
                <a:srgbClr val="FF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smtClean="0">
                <a:solidFill>
                  <a:srgbClr val="FF0000"/>
                </a:solidFill>
                <a:latin typeface="Tahoma" pitchFamily="34" charset="0"/>
                <a:ea typeface="Tahoma" pitchFamily="34" charset="0"/>
                <a:cs typeface="Tahoma" pitchFamily="34" charset="0"/>
              </a:rPr>
              <a:t>Fiyat Düzeyinin İstikrarı</a:t>
            </a:r>
          </a:p>
          <a:p>
            <a:pPr marL="0" indent="0" algn="just" eaLnBrk="1" fontAlgn="ctr" hangingPunct="1">
              <a:spcBef>
                <a:spcPct val="0"/>
              </a:spcBef>
              <a:buSzPts val="3200"/>
              <a:buFont typeface="Arial" charset="0"/>
              <a:buNone/>
            </a:pPr>
            <a:endParaRPr lang="tr-TR" sz="2000" dirty="0" smtClean="0">
              <a:solidFill>
                <a:srgbClr val="FF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smtClean="0">
                <a:solidFill>
                  <a:srgbClr val="FF0000"/>
                </a:solidFill>
                <a:latin typeface="Tahoma" pitchFamily="34" charset="0"/>
                <a:ea typeface="Tahoma" pitchFamily="34" charset="0"/>
                <a:cs typeface="Tahoma" pitchFamily="34" charset="0"/>
              </a:rPr>
              <a:t>Ekonomik Büyüme</a:t>
            </a:r>
          </a:p>
          <a:p>
            <a:pPr marL="0" indent="0" algn="just" eaLnBrk="1" fontAlgn="ctr" hangingPunct="1">
              <a:spcBef>
                <a:spcPct val="0"/>
              </a:spcBef>
              <a:buSzPts val="3200"/>
              <a:buFont typeface="Arial" charset="0"/>
              <a:buNone/>
            </a:pPr>
            <a:endParaRPr lang="tr-TR" sz="2000" dirty="0" smtClean="0">
              <a:solidFill>
                <a:srgbClr val="FF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smtClean="0">
                <a:solidFill>
                  <a:srgbClr val="FF0000"/>
                </a:solidFill>
                <a:latin typeface="Tahoma" pitchFamily="34" charset="0"/>
                <a:ea typeface="Tahoma" pitchFamily="34" charset="0"/>
                <a:cs typeface="Tahoma" pitchFamily="34" charset="0"/>
              </a:rPr>
              <a:t>Dış Açıklar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err="1" smtClean="0">
                <a:solidFill>
                  <a:srgbClr val="1C1C1C"/>
                </a:solidFill>
                <a:effectLst/>
                <a:latin typeface="Tahoma" pitchFamily="34" charset="0"/>
                <a:ea typeface="Tahoma" pitchFamily="34" charset="0"/>
                <a:cs typeface="Tahoma" pitchFamily="34" charset="0"/>
              </a:rPr>
              <a:t>Gelir ve İstihdam Düzeyi</a:t>
            </a:r>
          </a:p>
        </p:txBody>
      </p:sp>
      <p:sp>
        <p:nvSpPr>
          <p:cNvPr id="4198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Bir ekonomide, belli bir dönemde üretilen nihai mal ve hizmetlerin değerine gayrisafi milli hasıla, (GSMH) denir. İstihdam düzeyinin belirlenmesi, gelir düzeyinin belirlenmesi şeklinde ele alınabilir. </a:t>
            </a: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p:txBody>
      </p:sp>
      <p:pic>
        <p:nvPicPr>
          <p:cNvPr id="41988" name="Picture 6"/>
          <p:cNvPicPr>
            <a:picLocks noChangeAspect="1" noChangeArrowheads="1"/>
          </p:cNvPicPr>
          <p:nvPr/>
        </p:nvPicPr>
        <p:blipFill>
          <a:blip r:embed="rId2"/>
          <a:srcRect/>
          <a:stretch>
            <a:fillRect/>
          </a:stretch>
        </p:blipFill>
        <p:spPr bwMode="auto">
          <a:xfrm>
            <a:off x="1643042" y="2431087"/>
            <a:ext cx="5786478" cy="4192007"/>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785794"/>
          </a:xfrm>
        </p:spPr>
        <p:txBody>
          <a:bodyPr/>
          <a:lstStyle/>
          <a:p>
            <a:pPr eaLnBrk="1" fontAlgn="auto" hangingPunct="1">
              <a:spcAft>
                <a:spcPts val="0"/>
              </a:spcAft>
              <a:defRPr/>
            </a:pPr>
            <a:r>
              <a:rPr lang="tr-TR" sz="2400" dirty="0" err="1" smtClean="0">
                <a:solidFill>
                  <a:srgbClr val="1C1C1C"/>
                </a:solidFill>
                <a:effectLst/>
                <a:latin typeface="Tahoma" pitchFamily="34" charset="0"/>
                <a:ea typeface="Tahoma" pitchFamily="34" charset="0"/>
                <a:cs typeface="Tahoma" pitchFamily="34" charset="0"/>
              </a:rPr>
              <a:t>Kişi Başına Düşen Milli Gelir</a:t>
            </a:r>
          </a:p>
        </p:txBody>
      </p:sp>
      <p:pic>
        <p:nvPicPr>
          <p:cNvPr id="43012" name="Picture 5"/>
          <p:cNvPicPr>
            <a:picLocks noChangeAspect="1" noChangeArrowheads="1"/>
          </p:cNvPicPr>
          <p:nvPr/>
        </p:nvPicPr>
        <p:blipFill>
          <a:blip r:embed="rId2"/>
          <a:srcRect/>
          <a:stretch>
            <a:fillRect/>
          </a:stretch>
        </p:blipFill>
        <p:spPr bwMode="auto">
          <a:xfrm>
            <a:off x="1357290" y="785794"/>
            <a:ext cx="6157913" cy="5589588"/>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err="1" smtClean="0">
                <a:solidFill>
                  <a:srgbClr val="1C1C1C"/>
                </a:solidFill>
                <a:effectLst/>
                <a:latin typeface="Tahoma" pitchFamily="34" charset="0"/>
                <a:ea typeface="Tahoma" pitchFamily="34" charset="0"/>
                <a:cs typeface="Tahoma" pitchFamily="34" charset="0"/>
              </a:rPr>
              <a:t>Fiyat Düzeyinin İstikrarı</a:t>
            </a:r>
          </a:p>
        </p:txBody>
      </p:sp>
      <p:sp>
        <p:nvSpPr>
          <p:cNvPr id="4403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mtClean="0">
                <a:solidFill>
                  <a:srgbClr val="000000"/>
                </a:solidFill>
                <a:latin typeface="Calibri" pitchFamily="34" charset="0"/>
              </a:rPr>
              <a:t>Hem fiyat düzeyinin düşmesi (deflasyon), hem de yükselmesi (enflasyon) şeklinde ortaya çıkabilir. </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 </a:t>
            </a: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p:txBody>
      </p:sp>
      <p:pic>
        <p:nvPicPr>
          <p:cNvPr id="44036" name="Picture 2"/>
          <p:cNvPicPr>
            <a:picLocks noChangeAspect="1" noChangeArrowheads="1"/>
          </p:cNvPicPr>
          <p:nvPr/>
        </p:nvPicPr>
        <p:blipFill>
          <a:blip r:embed="rId2"/>
          <a:srcRect/>
          <a:stretch>
            <a:fillRect/>
          </a:stretch>
        </p:blipFill>
        <p:spPr bwMode="auto">
          <a:xfrm>
            <a:off x="539750" y="1989138"/>
            <a:ext cx="7867650" cy="3343275"/>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err="1" smtClean="0">
                <a:solidFill>
                  <a:srgbClr val="1C1C1C"/>
                </a:solidFill>
                <a:effectLst/>
                <a:latin typeface="Tahoma" pitchFamily="34" charset="0"/>
                <a:ea typeface="Tahoma" pitchFamily="34" charset="0"/>
                <a:cs typeface="Tahoma" pitchFamily="34" charset="0"/>
              </a:rPr>
              <a:t>Fiyat Düzeyinin İstikrarı</a:t>
            </a:r>
          </a:p>
        </p:txBody>
      </p:sp>
      <p:sp>
        <p:nvSpPr>
          <p:cNvPr id="87042" name="AutoShape 2" descr="https://s44650.pcdn.co/wp-content/uploads/2024/04/IMF-inflation-map-2024-1024x648.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87044" name="Picture 4"/>
          <p:cNvPicPr>
            <a:picLocks noChangeAspect="1" noChangeArrowheads="1"/>
          </p:cNvPicPr>
          <p:nvPr/>
        </p:nvPicPr>
        <p:blipFill>
          <a:blip r:embed="rId2"/>
          <a:srcRect/>
          <a:stretch>
            <a:fillRect/>
          </a:stretch>
        </p:blipFill>
        <p:spPr bwMode="auto">
          <a:xfrm>
            <a:off x="428596" y="1000108"/>
            <a:ext cx="8215370" cy="5642026"/>
          </a:xfrm>
          <a:prstGeom prst="rect">
            <a:avLst/>
          </a:prstGeom>
          <a:noFill/>
          <a:ln w="9525">
            <a:noFill/>
            <a:miter lim="800000"/>
            <a:headEnd/>
            <a:tailEnd/>
          </a:ln>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err="1" smtClean="0">
                <a:solidFill>
                  <a:srgbClr val="1C1C1C"/>
                </a:solidFill>
                <a:effectLst/>
                <a:latin typeface="Tahoma" pitchFamily="34" charset="0"/>
                <a:ea typeface="Tahoma" pitchFamily="34" charset="0"/>
                <a:cs typeface="Tahoma" pitchFamily="34" charset="0"/>
              </a:rPr>
              <a:t>Fiyat Düzeyinin İstikrarı</a:t>
            </a:r>
          </a:p>
        </p:txBody>
      </p:sp>
      <p:pic>
        <p:nvPicPr>
          <p:cNvPr id="45060" name="Picture 4"/>
          <p:cNvPicPr>
            <a:picLocks noChangeAspect="1" noChangeArrowheads="1"/>
          </p:cNvPicPr>
          <p:nvPr/>
        </p:nvPicPr>
        <p:blipFill>
          <a:blip r:embed="rId2"/>
          <a:srcRect/>
          <a:stretch>
            <a:fillRect/>
          </a:stretch>
        </p:blipFill>
        <p:spPr bwMode="auto">
          <a:xfrm>
            <a:off x="120140" y="1714488"/>
            <a:ext cx="9023860" cy="4386469"/>
          </a:xfrm>
          <a:prstGeom prst="rect">
            <a:avLst/>
          </a:prstGeom>
          <a:noFill/>
          <a:ln w="9525">
            <a:noFill/>
            <a:miter lim="800000"/>
            <a:headEnd/>
            <a:tailEnd/>
          </a:ln>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err="1" smtClean="0">
                <a:solidFill>
                  <a:srgbClr val="1C1C1C"/>
                </a:solidFill>
                <a:effectLst/>
                <a:latin typeface="Tahoma" pitchFamily="34" charset="0"/>
                <a:ea typeface="Tahoma" pitchFamily="34" charset="0"/>
                <a:cs typeface="Tahoma" pitchFamily="34" charset="0"/>
              </a:rPr>
              <a:t>Fiyat Düzeyinin İstikrarı</a:t>
            </a:r>
          </a:p>
        </p:txBody>
      </p:sp>
      <p:sp>
        <p:nvSpPr>
          <p:cNvPr id="4608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Deflasyon, enflasyon oranı% 0'ın altına düştüğünde gerçekleşir (negatif enflasyon oranı). Enflasyon, zaman içindeki para biriminin değerini düşürür, ancak deflasyon onu arttırır. Bu, aynı miktarda para birimiyle eskisinden daha fazla mal ve hizmet satın alınmasını sağlar. </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Deflasyon, enflasyonun daha düşük bir orana düştüğü, ancak yine de pozitif olduğu zaman enflasyonun yavaşlaması olan enflasyondaki düşüşten, </a:t>
            </a:r>
            <a:r>
              <a:rPr lang="tr-TR" sz="2000" dirty="0" err="1" smtClean="0">
                <a:solidFill>
                  <a:srgbClr val="000000"/>
                </a:solidFill>
                <a:latin typeface="Tahoma" pitchFamily="34" charset="0"/>
                <a:ea typeface="Tahoma" pitchFamily="34" charset="0"/>
                <a:cs typeface="Tahoma" pitchFamily="34" charset="0"/>
              </a:rPr>
              <a:t>dezenflasyondan</a:t>
            </a:r>
            <a:r>
              <a:rPr lang="tr-TR" sz="2000" dirty="0" smtClean="0">
                <a:solidFill>
                  <a:srgbClr val="000000"/>
                </a:solidFill>
                <a:latin typeface="Tahoma" pitchFamily="34" charset="0"/>
                <a:ea typeface="Tahoma" pitchFamily="34" charset="0"/>
                <a:cs typeface="Tahoma" pitchFamily="34" charset="0"/>
              </a:rPr>
              <a:t> farklıdır</a:t>
            </a:r>
            <a:r>
              <a:rPr lang="tr-TR" dirty="0" smtClean="0">
                <a:solidFill>
                  <a:srgbClr val="000000"/>
                </a:solidFill>
                <a:latin typeface="Calibri" pitchFamily="34" charset="0"/>
              </a:rPr>
              <a:t>. </a:t>
            </a:r>
          </a:p>
          <a:p>
            <a:pPr marL="0" indent="0" algn="just" eaLnBrk="1" fontAlgn="ctr" hangingPunct="1">
              <a:spcBef>
                <a:spcPct val="0"/>
              </a:spcBef>
              <a:buSzPts val="3200"/>
              <a:buFont typeface="Arial" charset="0"/>
              <a:buNone/>
            </a:pPr>
            <a:r>
              <a:rPr lang="tr-TR" dirty="0" smtClean="0">
                <a:solidFill>
                  <a:srgbClr val="000000"/>
                </a:solidFill>
                <a:latin typeface="Calibri" pitchFamily="34" charset="0"/>
              </a:rPr>
              <a:t> </a:t>
            </a: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Ekonomik Büyüme</a:t>
            </a:r>
          </a:p>
        </p:txBody>
      </p:sp>
      <p:sp>
        <p:nvSpPr>
          <p:cNvPr id="4813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mtClean="0">
                <a:solidFill>
                  <a:srgbClr val="000000"/>
                </a:solidFill>
                <a:latin typeface="Calibri" pitchFamily="34" charset="0"/>
              </a:rPr>
              <a:t>Ekonominin büyüme hızı, reel GSMH'nın yıllık artış hızıdır. </a:t>
            </a:r>
          </a:p>
          <a:p>
            <a:pPr marL="0" indent="0" algn="just" eaLnBrk="1" fontAlgn="ctr" hangingPunct="1">
              <a:spcBef>
                <a:spcPct val="0"/>
              </a:spcBef>
              <a:buSzPts val="3200"/>
              <a:buFont typeface="Arial" charset="0"/>
              <a:buNone/>
            </a:pPr>
            <a:r>
              <a:rPr lang="tr-TR" smtClean="0">
                <a:solidFill>
                  <a:srgbClr val="000000"/>
                </a:solidFill>
                <a:latin typeface="Calibri" pitchFamily="34" charset="0"/>
              </a:rPr>
              <a:t> </a:t>
            </a: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smtClean="0">
              <a:solidFill>
                <a:srgbClr val="000000"/>
              </a:solidFill>
              <a:latin typeface="Calibri" pitchFamily="34" charset="0"/>
            </a:endParaRPr>
          </a:p>
        </p:txBody>
      </p:sp>
      <p:pic>
        <p:nvPicPr>
          <p:cNvPr id="48132" name="Picture 2" descr="http://www.yillaragore.com/wp-content/uploads/2020/01/gayri-safi-milli-hasila-artis-yuzdeleri.png"/>
          <p:cNvPicPr>
            <a:picLocks noChangeAspect="1" noChangeArrowheads="1"/>
          </p:cNvPicPr>
          <p:nvPr/>
        </p:nvPicPr>
        <p:blipFill>
          <a:blip r:embed="rId2"/>
          <a:srcRect/>
          <a:stretch>
            <a:fillRect/>
          </a:stretch>
        </p:blipFill>
        <p:spPr bwMode="auto">
          <a:xfrm>
            <a:off x="468313" y="1989138"/>
            <a:ext cx="8328025" cy="3816350"/>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Ekonomik Büyüme</a:t>
            </a:r>
          </a:p>
        </p:txBody>
      </p:sp>
      <p:sp>
        <p:nvSpPr>
          <p:cNvPr id="48131" name="Rectangle 3"/>
          <p:cNvSpPr>
            <a:spLocks noGrp="1" noChangeArrowheads="1"/>
          </p:cNvSpPr>
          <p:nvPr>
            <p:ph idx="1"/>
          </p:nvPr>
        </p:nvSpPr>
        <p:spPr>
          <a:xfrm>
            <a:off x="457200" y="1268413"/>
            <a:ext cx="8229600" cy="4968875"/>
          </a:xfrm>
        </p:spPr>
        <p:txBody>
          <a:bodyPr/>
          <a:lstStyle/>
          <a:p>
            <a:pPr marL="0" indent="0" algn="just" eaLnBrk="1" fontAlgn="ctr" hangingPunct="1">
              <a:spcBef>
                <a:spcPts val="1200"/>
              </a:spcBef>
              <a:buSzPts val="3200"/>
              <a:buNone/>
            </a:pPr>
            <a:r>
              <a:rPr lang="tr-TR" sz="2000" dirty="0" smtClean="0">
                <a:solidFill>
                  <a:srgbClr val="000000"/>
                </a:solidFill>
                <a:latin typeface="Tahoma" pitchFamily="34" charset="0"/>
                <a:ea typeface="Tahoma" pitchFamily="34" charset="0"/>
                <a:cs typeface="Tahoma" pitchFamily="34" charset="0"/>
              </a:rPr>
              <a:t>Ekonomistler ekonomik performansı ölçmek için birçok gösterge kullanabilir.Bu göstergeler 10 kategoriye ayrılmaktadır:</a:t>
            </a:r>
          </a:p>
          <a:p>
            <a:pPr marL="0" indent="0" algn="just" eaLnBrk="1" fontAlgn="ctr" hangingPunct="1">
              <a:spcBef>
                <a:spcPts val="1200"/>
              </a:spcBef>
              <a:buSzPts val="3200"/>
              <a:buNone/>
            </a:pPr>
            <a:r>
              <a:rPr lang="tr-TR" sz="2000" dirty="0" smtClean="0">
                <a:solidFill>
                  <a:srgbClr val="FF0000"/>
                </a:solidFill>
                <a:latin typeface="Tahoma" pitchFamily="34" charset="0"/>
                <a:ea typeface="Tahoma" pitchFamily="34" charset="0"/>
                <a:cs typeface="Tahoma" pitchFamily="34" charset="0"/>
              </a:rPr>
              <a:t>Gayri Safi Yurtiçi Hasıla göstergeleri: </a:t>
            </a:r>
            <a:r>
              <a:rPr lang="tr-TR" sz="2000" dirty="0" smtClean="0">
                <a:solidFill>
                  <a:srgbClr val="000000"/>
                </a:solidFill>
                <a:latin typeface="Tahoma" pitchFamily="34" charset="0"/>
                <a:ea typeface="Tahoma" pitchFamily="34" charset="0"/>
                <a:cs typeface="Tahoma" pitchFamily="34" charset="0"/>
              </a:rPr>
              <a:t>Ekonominin ne kadar üretim yaptığını ölçer.</a:t>
            </a:r>
          </a:p>
          <a:p>
            <a:pPr marL="0" indent="0" algn="just" eaLnBrk="1" fontAlgn="ctr" hangingPunct="1">
              <a:spcBef>
                <a:spcPts val="1200"/>
              </a:spcBef>
              <a:buSzPts val="3200"/>
              <a:buNone/>
            </a:pPr>
            <a:r>
              <a:rPr lang="tr-TR" sz="2000" dirty="0" smtClean="0">
                <a:solidFill>
                  <a:srgbClr val="FF0000"/>
                </a:solidFill>
                <a:latin typeface="Tahoma" pitchFamily="34" charset="0"/>
                <a:ea typeface="Tahoma" pitchFamily="34" charset="0"/>
                <a:cs typeface="Tahoma" pitchFamily="34" charset="0"/>
              </a:rPr>
              <a:t>Tüketici Harcama göstergeleri: </a:t>
            </a:r>
            <a:r>
              <a:rPr lang="tr-TR" sz="2000" dirty="0" smtClean="0">
                <a:solidFill>
                  <a:srgbClr val="000000"/>
                </a:solidFill>
                <a:latin typeface="Tahoma" pitchFamily="34" charset="0"/>
                <a:ea typeface="Tahoma" pitchFamily="34" charset="0"/>
                <a:cs typeface="Tahoma" pitchFamily="34" charset="0"/>
              </a:rPr>
              <a:t>Tüketicilerin ekonomiye ne kadar sermaye aktardığını ölçer.</a:t>
            </a:r>
          </a:p>
          <a:p>
            <a:pPr marL="0" indent="0" algn="just" eaLnBrk="1" fontAlgn="ctr" hangingPunct="1">
              <a:spcBef>
                <a:spcPts val="1200"/>
              </a:spcBef>
              <a:buSzPts val="3200"/>
              <a:buNone/>
            </a:pPr>
            <a:r>
              <a:rPr lang="tr-TR" sz="2000" dirty="0" smtClean="0">
                <a:solidFill>
                  <a:srgbClr val="FF0000"/>
                </a:solidFill>
                <a:latin typeface="Tahoma" pitchFamily="34" charset="0"/>
                <a:ea typeface="Tahoma" pitchFamily="34" charset="0"/>
                <a:cs typeface="Tahoma" pitchFamily="34" charset="0"/>
              </a:rPr>
              <a:t>Gelir ve Tasarruf göstergeleri: </a:t>
            </a:r>
            <a:r>
              <a:rPr lang="tr-TR" sz="2000" dirty="0" smtClean="0">
                <a:solidFill>
                  <a:srgbClr val="000000"/>
                </a:solidFill>
                <a:latin typeface="Tahoma" pitchFamily="34" charset="0"/>
                <a:ea typeface="Tahoma" pitchFamily="34" charset="0"/>
                <a:cs typeface="Tahoma" pitchFamily="34" charset="0"/>
              </a:rPr>
              <a:t>Tüketicilerin ne kadar kazandığını ve tasarruf ettiğini ölçer.</a:t>
            </a:r>
          </a:p>
          <a:p>
            <a:pPr marL="0" indent="0" algn="just" eaLnBrk="1" fontAlgn="ctr" hangingPunct="1">
              <a:spcBef>
                <a:spcPts val="1200"/>
              </a:spcBef>
              <a:buSzPts val="3200"/>
              <a:buNone/>
            </a:pPr>
            <a:r>
              <a:rPr lang="tr-TR" sz="2000" dirty="0" smtClean="0">
                <a:solidFill>
                  <a:srgbClr val="FF0000"/>
                </a:solidFill>
                <a:latin typeface="Tahoma" pitchFamily="34" charset="0"/>
                <a:ea typeface="Tahoma" pitchFamily="34" charset="0"/>
                <a:cs typeface="Tahoma" pitchFamily="34" charset="0"/>
              </a:rPr>
              <a:t>Endüstri Performans göstergeleri: </a:t>
            </a:r>
            <a:r>
              <a:rPr lang="tr-TR" sz="2000" dirty="0" err="1" smtClean="0">
                <a:solidFill>
                  <a:srgbClr val="000000"/>
                </a:solidFill>
                <a:latin typeface="Tahoma" pitchFamily="34" charset="0"/>
                <a:ea typeface="Tahoma" pitchFamily="34" charset="0"/>
                <a:cs typeface="Tahoma" pitchFamily="34" charset="0"/>
              </a:rPr>
              <a:t>GSYİH'yi</a:t>
            </a:r>
            <a:r>
              <a:rPr lang="tr-TR" sz="2000" dirty="0" smtClean="0">
                <a:solidFill>
                  <a:srgbClr val="000000"/>
                </a:solidFill>
                <a:latin typeface="Tahoma" pitchFamily="34" charset="0"/>
                <a:ea typeface="Tahoma" pitchFamily="34" charset="0"/>
                <a:cs typeface="Tahoma" pitchFamily="34" charset="0"/>
              </a:rPr>
              <a:t> sektöre göre ölçer.</a:t>
            </a:r>
          </a:p>
          <a:p>
            <a:pPr marL="0" indent="0" algn="just" eaLnBrk="1" fontAlgn="ctr" hangingPunct="1">
              <a:spcBef>
                <a:spcPts val="1200"/>
              </a:spcBef>
              <a:buSzPts val="3200"/>
              <a:buNone/>
            </a:pPr>
            <a:r>
              <a:rPr lang="tr-TR" sz="2000" dirty="0" smtClean="0">
                <a:solidFill>
                  <a:srgbClr val="FF0000"/>
                </a:solidFill>
                <a:latin typeface="Tahoma" pitchFamily="34" charset="0"/>
                <a:ea typeface="Tahoma" pitchFamily="34" charset="0"/>
                <a:cs typeface="Tahoma" pitchFamily="34" charset="0"/>
              </a:rPr>
              <a:t>Uluslararası Ticaret ve Yatırım göstergeleri: </a:t>
            </a:r>
            <a:r>
              <a:rPr lang="tr-TR" sz="2000" dirty="0" smtClean="0">
                <a:solidFill>
                  <a:srgbClr val="000000"/>
                </a:solidFill>
                <a:latin typeface="Tahoma" pitchFamily="34" charset="0"/>
                <a:ea typeface="Tahoma" pitchFamily="34" charset="0"/>
                <a:cs typeface="Tahoma" pitchFamily="34" charset="0"/>
              </a:rPr>
              <a:t>Ticaret ortakları arasındaki ödemeler dengesini, ne kadar ticaret yapıldığını ve ne kadar uluslararası yatırım yapıldığını gösterir.</a:t>
            </a: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Ekonomik Büyüme</a:t>
            </a:r>
          </a:p>
        </p:txBody>
      </p:sp>
      <p:sp>
        <p:nvSpPr>
          <p:cNvPr id="48131" name="Rectangle 3"/>
          <p:cNvSpPr>
            <a:spLocks noGrp="1" noChangeArrowheads="1"/>
          </p:cNvSpPr>
          <p:nvPr>
            <p:ph idx="1"/>
          </p:nvPr>
        </p:nvSpPr>
        <p:spPr>
          <a:xfrm>
            <a:off x="457200" y="1268413"/>
            <a:ext cx="8229600" cy="4968875"/>
          </a:xfrm>
        </p:spPr>
        <p:txBody>
          <a:bodyPr/>
          <a:lstStyle/>
          <a:p>
            <a:pPr marL="0" indent="0" algn="just" eaLnBrk="1" fontAlgn="ctr" hangingPunct="1">
              <a:spcBef>
                <a:spcPts val="1200"/>
              </a:spcBef>
              <a:buSzPts val="3200"/>
              <a:buNone/>
            </a:pPr>
            <a:r>
              <a:rPr lang="tr-TR" sz="2000" dirty="0" smtClean="0">
                <a:solidFill>
                  <a:srgbClr val="FF0000"/>
                </a:solidFill>
                <a:latin typeface="Tahoma" pitchFamily="34" charset="0"/>
                <a:ea typeface="Tahoma" pitchFamily="34" charset="0"/>
                <a:cs typeface="Tahoma" pitchFamily="34" charset="0"/>
              </a:rPr>
              <a:t>Fiyatlar ve Enflasyon göstergeleri: </a:t>
            </a:r>
            <a:r>
              <a:rPr lang="tr-TR" sz="2000" dirty="0" smtClean="0">
                <a:solidFill>
                  <a:srgbClr val="000000"/>
                </a:solidFill>
                <a:latin typeface="Tahoma" pitchFamily="34" charset="0"/>
                <a:ea typeface="Tahoma" pitchFamily="34" charset="0"/>
                <a:cs typeface="Tahoma" pitchFamily="34" charset="0"/>
              </a:rPr>
              <a:t>Mal ve hizmetler için ödenen fiyatlardaki dalgalanmaları ve para biriminin satın alma gücündeki değişiklikleri gösterir.</a:t>
            </a:r>
          </a:p>
          <a:p>
            <a:pPr marL="0" indent="0" algn="just" eaLnBrk="1" fontAlgn="ctr" hangingPunct="1">
              <a:spcBef>
                <a:spcPts val="1200"/>
              </a:spcBef>
              <a:buSzPts val="3200"/>
              <a:buNone/>
            </a:pPr>
            <a:r>
              <a:rPr lang="tr-TR" sz="2000" dirty="0" smtClean="0">
                <a:solidFill>
                  <a:srgbClr val="FF0000"/>
                </a:solidFill>
                <a:latin typeface="Tahoma" pitchFamily="34" charset="0"/>
                <a:ea typeface="Tahoma" pitchFamily="34" charset="0"/>
                <a:cs typeface="Tahoma" pitchFamily="34" charset="0"/>
              </a:rPr>
              <a:t>Sabit Varlıklara Yatırım göstergeleri: </a:t>
            </a:r>
            <a:r>
              <a:rPr lang="tr-TR" sz="2000" dirty="0" smtClean="0">
                <a:solidFill>
                  <a:srgbClr val="000000"/>
                </a:solidFill>
                <a:latin typeface="Tahoma" pitchFamily="34" charset="0"/>
                <a:ea typeface="Tahoma" pitchFamily="34" charset="0"/>
                <a:cs typeface="Tahoma" pitchFamily="34" charset="0"/>
              </a:rPr>
              <a:t>Sabit varlıklara ne kadar sermaye bağlandığını gösterir.</a:t>
            </a:r>
          </a:p>
          <a:p>
            <a:pPr marL="0" indent="0" algn="just" eaLnBrk="1" fontAlgn="ctr" hangingPunct="1">
              <a:spcBef>
                <a:spcPts val="1200"/>
              </a:spcBef>
              <a:buSzPts val="3200"/>
              <a:buNone/>
            </a:pPr>
            <a:r>
              <a:rPr lang="tr-TR" sz="2000" dirty="0" smtClean="0">
                <a:solidFill>
                  <a:srgbClr val="FF0000"/>
                </a:solidFill>
                <a:latin typeface="Tahoma" pitchFamily="34" charset="0"/>
                <a:ea typeface="Tahoma" pitchFamily="34" charset="0"/>
                <a:cs typeface="Tahoma" pitchFamily="34" charset="0"/>
              </a:rPr>
              <a:t>İstihdam göstergeleri</a:t>
            </a:r>
            <a:r>
              <a:rPr lang="tr-TR" sz="2000" dirty="0" smtClean="0">
                <a:solidFill>
                  <a:srgbClr val="000000"/>
                </a:solidFill>
                <a:latin typeface="Tahoma" pitchFamily="34" charset="0"/>
                <a:ea typeface="Tahoma" pitchFamily="34" charset="0"/>
                <a:cs typeface="Tahoma" pitchFamily="34" charset="0"/>
              </a:rPr>
              <a:t>: Sektör, eyalet, ilçe ve diğer alanlara göre istihdamı gösterir.</a:t>
            </a:r>
          </a:p>
          <a:p>
            <a:pPr marL="0" indent="0" algn="just" eaLnBrk="1" fontAlgn="ctr" hangingPunct="1">
              <a:spcBef>
                <a:spcPts val="1200"/>
              </a:spcBef>
              <a:buSzPts val="3200"/>
              <a:buNone/>
            </a:pPr>
            <a:r>
              <a:rPr lang="tr-TR" sz="2000" dirty="0" smtClean="0">
                <a:solidFill>
                  <a:srgbClr val="000000"/>
                </a:solidFill>
                <a:latin typeface="Tahoma" pitchFamily="34" charset="0"/>
                <a:ea typeface="Tahoma" pitchFamily="34" charset="0"/>
                <a:cs typeface="Tahoma" pitchFamily="34" charset="0"/>
              </a:rPr>
              <a:t>Hükümet göstergeleri</a:t>
            </a:r>
            <a:r>
              <a:rPr lang="tr-TR" sz="2000" dirty="0" smtClean="0">
                <a:solidFill>
                  <a:srgbClr val="FF0000"/>
                </a:solidFill>
                <a:latin typeface="Tahoma" pitchFamily="34" charset="0"/>
                <a:ea typeface="Tahoma" pitchFamily="34" charset="0"/>
                <a:cs typeface="Tahoma" pitchFamily="34" charset="0"/>
              </a:rPr>
              <a:t>: Hükümetin ne kadar harcadığını ve ne kadar vergi </a:t>
            </a:r>
            <a:r>
              <a:rPr lang="tr-TR" sz="2000" dirty="0" smtClean="0">
                <a:solidFill>
                  <a:srgbClr val="000000"/>
                </a:solidFill>
                <a:latin typeface="Tahoma" pitchFamily="34" charset="0"/>
                <a:ea typeface="Tahoma" pitchFamily="34" charset="0"/>
                <a:cs typeface="Tahoma" pitchFamily="34" charset="0"/>
              </a:rPr>
              <a:t>topladığını gösterir.</a:t>
            </a:r>
          </a:p>
          <a:p>
            <a:pPr marL="0" indent="0" algn="just" eaLnBrk="1" fontAlgn="ctr" hangingPunct="1">
              <a:spcBef>
                <a:spcPts val="1200"/>
              </a:spcBef>
              <a:buSzPts val="3200"/>
              <a:buNone/>
            </a:pPr>
            <a:r>
              <a:rPr lang="tr-TR" sz="2000" dirty="0" smtClean="0">
                <a:solidFill>
                  <a:srgbClr val="FF0000"/>
                </a:solidFill>
                <a:latin typeface="Tahoma" pitchFamily="34" charset="0"/>
                <a:ea typeface="Tahoma" pitchFamily="34" charset="0"/>
                <a:cs typeface="Tahoma" pitchFamily="34" charset="0"/>
              </a:rPr>
              <a:t>Özel göstergeler: </a:t>
            </a:r>
            <a:r>
              <a:rPr lang="tr-TR" sz="2000" dirty="0" smtClean="0">
                <a:solidFill>
                  <a:srgbClr val="000000"/>
                </a:solidFill>
                <a:latin typeface="Tahoma" pitchFamily="34" charset="0"/>
                <a:ea typeface="Tahoma" pitchFamily="34" charset="0"/>
                <a:cs typeface="Tahoma" pitchFamily="34" charset="0"/>
              </a:rPr>
              <a:t>Kişisel gelir dağılımı, küresel değer zincirleri, sağlık harcamaları, küçük işletmelerin refahı ve daha fazlası gibi diğer tüm ekonomik göstergeler dahil edilmelidir. </a:t>
            </a: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Dış Açıklar</a:t>
            </a:r>
          </a:p>
        </p:txBody>
      </p:sp>
      <p:sp>
        <p:nvSpPr>
          <p:cNvPr id="49155"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Ödemeler bilançosu: Bir ülkenin dış dünyayla ekonomik ilişkilerinin döviz gelir ve gider kalemleri şeklinde gösterildiği tablo olup bunun en önemli kalemi dış ticarettir.  </a:t>
            </a: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p:txBody>
      </p:sp>
      <p:sp>
        <p:nvSpPr>
          <p:cNvPr id="49157" name="AutoShape 5" descr="Balance of Payments: Definition, Components, Defici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49159" name="AutoShape 7" descr="Split image showing a person surrounded by receipts and wrapped packages and a person on a pile of money with workers carrying wrapped packages out a doorway. Text reads: (left) Balance of payment deficit. The country imports more goods, services, and capital than it exports. It must borrow from other countries to pay for its imports. In the short-term, this fuels economic growth. In the long-term, it will have to go into debt to pay for consumption. (right) Balance of payments surplus. The country exports more than it import. Country provides enough capital to pay for all domestic production. A surplus boosts economic growth in the short-term. In the long run, it becomes too dependent on export-driven growt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49160" name="Picture 8"/>
          <p:cNvPicPr>
            <a:picLocks noChangeAspect="1" noChangeArrowheads="1"/>
          </p:cNvPicPr>
          <p:nvPr/>
        </p:nvPicPr>
        <p:blipFill>
          <a:blip r:embed="rId2"/>
          <a:srcRect/>
          <a:stretch>
            <a:fillRect/>
          </a:stretch>
        </p:blipFill>
        <p:spPr bwMode="auto">
          <a:xfrm>
            <a:off x="1500166" y="2428868"/>
            <a:ext cx="5934075" cy="4133850"/>
          </a:xfrm>
          <a:prstGeom prst="rect">
            <a:avLst/>
          </a:prstGeom>
          <a:noFill/>
          <a:ln w="9525">
            <a:noFill/>
            <a:miter lim="800000"/>
            <a:headEnd/>
            <a:tailEnd/>
          </a:ln>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Ekonomi Politikası</a:t>
            </a:r>
          </a:p>
        </p:txBody>
      </p:sp>
      <p:sp>
        <p:nvSpPr>
          <p:cNvPr id="5017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Makul bir büyüme hızı sağlamak, fiyat düzeyinin istikrarını sağlamak, istihdam düzeyini artırmak, gelir ve servet dağılımında adaleti temin etmek, bölgeler arası kalkınmışlık farklarını gidermek, ödemeler bilançosu dengesini sağlamak gibi hedeflere ulaşılmaya çalışılır.</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None/>
            </a:pPr>
            <a:r>
              <a:rPr lang="tr-TR" sz="2000" dirty="0" smtClean="0">
                <a:solidFill>
                  <a:srgbClr val="FF0000"/>
                </a:solidFill>
                <a:latin typeface="Tahoma" pitchFamily="34" charset="0"/>
                <a:ea typeface="Tahoma" pitchFamily="34" charset="0"/>
                <a:cs typeface="Tahoma" pitchFamily="34" charset="0"/>
              </a:rPr>
              <a:t>Para Politikası: </a:t>
            </a:r>
            <a:r>
              <a:rPr lang="tr-TR" sz="2000" dirty="0" smtClean="0">
                <a:solidFill>
                  <a:srgbClr val="000000"/>
                </a:solidFill>
                <a:latin typeface="Tahoma" pitchFamily="34" charset="0"/>
                <a:ea typeface="Tahoma" pitchFamily="34" charset="0"/>
                <a:cs typeface="Tahoma" pitchFamily="34" charset="0"/>
              </a:rPr>
              <a:t>Merkez bankasınca yürütülür. Araçları emisyon, açık piyasa işlemleri, reeskont oranı mevduat karşılık oranları ve bankacılık sistemi üzerinde doğrudan kontroller ve faiz oranlarının etkilenmesi olarak sıralanabilir.</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Ekonomi Politikası</a:t>
            </a:r>
          </a:p>
        </p:txBody>
      </p:sp>
      <p:sp>
        <p:nvSpPr>
          <p:cNvPr id="52227"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None/>
            </a:pPr>
            <a:r>
              <a:rPr lang="tr-TR" sz="2000" dirty="0" smtClean="0">
                <a:solidFill>
                  <a:srgbClr val="000000"/>
                </a:solidFill>
                <a:latin typeface="Tahoma" pitchFamily="34" charset="0"/>
                <a:ea typeface="Tahoma" pitchFamily="34" charset="0"/>
                <a:cs typeface="Tahoma" pitchFamily="34" charset="0"/>
              </a:rPr>
              <a:t>Reeskont; </a:t>
            </a:r>
            <a:r>
              <a:rPr lang="tr-TR" sz="2000" dirty="0" err="1" smtClean="0">
                <a:solidFill>
                  <a:srgbClr val="000000"/>
                </a:solidFill>
                <a:latin typeface="Tahoma" pitchFamily="34" charset="0"/>
                <a:ea typeface="Tahoma" pitchFamily="34" charset="0"/>
                <a:cs typeface="Tahoma" pitchFamily="34" charset="0"/>
              </a:rPr>
              <a:t>iskonto</a:t>
            </a:r>
            <a:r>
              <a:rPr lang="tr-TR" sz="2000" dirty="0" smtClean="0">
                <a:solidFill>
                  <a:srgbClr val="000000"/>
                </a:solidFill>
                <a:latin typeface="Tahoma" pitchFamily="34" charset="0"/>
                <a:ea typeface="Tahoma" pitchFamily="34" charset="0"/>
                <a:cs typeface="Tahoma" pitchFamily="34" charset="0"/>
              </a:rPr>
              <a:t> edilmiş, diğer bir deyişle bir bedel karşılığı el değiştirmiş (</a:t>
            </a:r>
            <a:r>
              <a:rPr lang="tr-TR" sz="2000" dirty="0" err="1" smtClean="0">
                <a:solidFill>
                  <a:srgbClr val="000000"/>
                </a:solidFill>
                <a:latin typeface="Tahoma" pitchFamily="34" charset="0"/>
                <a:ea typeface="Tahoma" pitchFamily="34" charset="0"/>
                <a:cs typeface="Tahoma" pitchFamily="34" charset="0"/>
              </a:rPr>
              <a:t>iskonto</a:t>
            </a:r>
            <a:r>
              <a:rPr lang="tr-TR" sz="2000" dirty="0" smtClean="0">
                <a:solidFill>
                  <a:srgbClr val="000000"/>
                </a:solidFill>
                <a:latin typeface="Tahoma" pitchFamily="34" charset="0"/>
                <a:ea typeface="Tahoma" pitchFamily="34" charset="0"/>
                <a:cs typeface="Tahoma" pitchFamily="34" charset="0"/>
              </a:rPr>
              <a:t>) olan kıymetlerin, bir bedel karşılığında yeniden el değiştirmesini (</a:t>
            </a:r>
            <a:r>
              <a:rPr lang="tr-TR" sz="2000" dirty="0" err="1" smtClean="0">
                <a:solidFill>
                  <a:srgbClr val="000000"/>
                </a:solidFill>
                <a:latin typeface="Tahoma" pitchFamily="34" charset="0"/>
                <a:ea typeface="Tahoma" pitchFamily="34" charset="0"/>
                <a:cs typeface="Tahoma" pitchFamily="34" charset="0"/>
              </a:rPr>
              <a:t>reiskonto</a:t>
            </a:r>
            <a:r>
              <a:rPr lang="tr-TR" sz="2000" dirty="0" smtClean="0">
                <a:solidFill>
                  <a:srgbClr val="000000"/>
                </a:solidFill>
                <a:latin typeface="Tahoma" pitchFamily="34" charset="0"/>
                <a:ea typeface="Tahoma" pitchFamily="34" charset="0"/>
                <a:cs typeface="Tahoma" pitchFamily="34" charset="0"/>
              </a:rPr>
              <a:t>) ifade eder. </a:t>
            </a:r>
          </a:p>
          <a:p>
            <a:pPr marL="0" indent="0" algn="just" eaLnBrk="1" fontAlgn="ctr" hangingPunct="1">
              <a:spcBef>
                <a:spcPct val="0"/>
              </a:spcBef>
              <a:buSzPts val="320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None/>
            </a:pPr>
            <a:r>
              <a:rPr lang="tr-TR" sz="2000" dirty="0" smtClean="0">
                <a:solidFill>
                  <a:srgbClr val="000000"/>
                </a:solidFill>
                <a:latin typeface="Tahoma" pitchFamily="34" charset="0"/>
                <a:ea typeface="Tahoma" pitchFamily="34" charset="0"/>
                <a:cs typeface="Tahoma" pitchFamily="34" charset="0"/>
              </a:rPr>
              <a:t>Reeskont ve avans işlemleri, Merkez Bankası Kanunu’nun 45. maddesine göre düzenlenmiştir.</a:t>
            </a:r>
          </a:p>
          <a:p>
            <a:pPr marL="0" indent="0" algn="just" eaLnBrk="1" fontAlgn="ctr" hangingPunct="1">
              <a:spcBef>
                <a:spcPct val="0"/>
              </a:spcBef>
              <a:buSzPts val="320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None/>
            </a:pPr>
            <a:r>
              <a:rPr lang="tr-TR" sz="2000" dirty="0" smtClean="0">
                <a:solidFill>
                  <a:srgbClr val="000000"/>
                </a:solidFill>
                <a:latin typeface="Tahoma" pitchFamily="34" charset="0"/>
                <a:ea typeface="Tahoma" pitchFamily="34" charset="0"/>
                <a:cs typeface="Tahoma" pitchFamily="34" charset="0"/>
              </a:rPr>
              <a:t>Merkez Bankası, bankacılık kesiminin geçici likidite ihtiyaçlarının karşılanması için, bankalar tarafından verilecek ticari senet ve vesikaları reeskonta kabul edebilir. Türkiye’de reeskont işlemindeki tüm koşul ve kurallar, Merkez Bankası tarafından belirlenir. </a:t>
            </a: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Ekonomi Politikası</a:t>
            </a:r>
          </a:p>
        </p:txBody>
      </p:sp>
      <p:sp>
        <p:nvSpPr>
          <p:cNvPr id="53251"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rPr>
              <a:t>Zorunlu karşılıklar bir para politikası aracıdır. Merkez Bankası, 2010 yılının son çeyreğinden itibaren uygulamaya başladığı yeni strateji çerçevesinde, söz konusu dönemde enflasyon görünümünün olumlu seyretmesinin de sağladığı imkân dâhilinde, makro finansal risklerin azaltılabilmesine yönelik politikalar geliştirmiştir.</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smtClean="0">
                <a:solidFill>
                  <a:srgbClr val="000000"/>
                </a:solidFill>
                <a:latin typeface="Tahoma" pitchFamily="34" charset="0"/>
                <a:ea typeface="Tahoma" pitchFamily="34" charset="0"/>
                <a:cs typeface="Tahoma" pitchFamily="34" charset="0"/>
                <a:hlinkClick r:id="rId2"/>
              </a:rPr>
              <a:t>Güncel Oranlar</a:t>
            </a: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Ekonomi Politikası</a:t>
            </a:r>
          </a:p>
        </p:txBody>
      </p:sp>
      <p:sp>
        <p:nvSpPr>
          <p:cNvPr id="55299"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None/>
            </a:pPr>
            <a:r>
              <a:rPr lang="tr-TR" sz="2000" dirty="0" smtClean="0">
                <a:solidFill>
                  <a:srgbClr val="000000"/>
                </a:solidFill>
                <a:latin typeface="Tahoma" pitchFamily="34" charset="0"/>
                <a:ea typeface="Tahoma" pitchFamily="34" charset="0"/>
                <a:cs typeface="Tahoma" pitchFamily="34" charset="0"/>
              </a:rPr>
              <a:t>Açık Piyasa İşlemleri Merkez Bankası'nın dolaşımdaki para miktarını kontrol edebilmek amacıyla hazine bonosu, tahvil ve hisse senedi alım satımına gitmesidir. Merkez Bankası'nın amacı, banka rezervleri ile oynayarak para arzını etkilemektir.</a:t>
            </a:r>
          </a:p>
          <a:p>
            <a:pPr marL="0" indent="0" algn="just" eaLnBrk="1" fontAlgn="ctr" hangingPunct="1">
              <a:spcBef>
                <a:spcPct val="0"/>
              </a:spcBef>
              <a:buSzPts val="320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None/>
            </a:pPr>
            <a:r>
              <a:rPr lang="tr-TR" sz="2000" dirty="0" smtClean="0">
                <a:solidFill>
                  <a:srgbClr val="000000"/>
                </a:solidFill>
                <a:latin typeface="Tahoma" pitchFamily="34" charset="0"/>
                <a:ea typeface="Tahoma" pitchFamily="34" charset="0"/>
                <a:cs typeface="Tahoma" pitchFamily="34" charset="0"/>
              </a:rPr>
              <a:t>Gösterge faiz, vadesine iki yıl kalmış, üç veya altı ayda bir kupon ödemesi olan devlet tahvilleri arasında en çok işlem gören (veya son üç işlem günü içinde en çok işlem gören) devlet tahvilinin faizidir. Tanımdan da anlaşılacağı gibi gösterge faiz olarak kabul edilen belirli bir tahvil bulunmamaktadır.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539750" y="0"/>
            <a:ext cx="8229600" cy="1125538"/>
          </a:xfrm>
        </p:spPr>
        <p:txBody>
          <a:bodyPr/>
          <a:lstStyle/>
          <a:p>
            <a:pPr eaLnBrk="1" fontAlgn="auto" hangingPunct="1">
              <a:spcAft>
                <a:spcPts val="0"/>
              </a:spcAft>
              <a:defRPr/>
            </a:pPr>
            <a:r>
              <a:rPr lang="tr-TR" sz="2400" dirty="0" smtClean="0">
                <a:solidFill>
                  <a:srgbClr val="1C1C1C"/>
                </a:solidFill>
                <a:effectLst/>
                <a:latin typeface="Tahoma" pitchFamily="34" charset="0"/>
                <a:ea typeface="Tahoma" pitchFamily="34" charset="0"/>
                <a:cs typeface="Tahoma" pitchFamily="34" charset="0"/>
              </a:rPr>
              <a:t>Ekonomi Politikası</a:t>
            </a:r>
          </a:p>
        </p:txBody>
      </p:sp>
      <p:sp>
        <p:nvSpPr>
          <p:cNvPr id="56323" name="Rectangle 3"/>
          <p:cNvSpPr>
            <a:spLocks noGrp="1" noChangeArrowheads="1"/>
          </p:cNvSpPr>
          <p:nvPr>
            <p:ph idx="1"/>
          </p:nvPr>
        </p:nvSpPr>
        <p:spPr>
          <a:xfrm>
            <a:off x="457200" y="1268413"/>
            <a:ext cx="8229600" cy="4968875"/>
          </a:xfrm>
        </p:spPr>
        <p:txBody>
          <a:bodyPr/>
          <a:lstStyle/>
          <a:p>
            <a:pPr marL="0" indent="0" algn="just" eaLnBrk="1" fontAlgn="ctr" hangingPunct="1">
              <a:spcBef>
                <a:spcPct val="0"/>
              </a:spcBef>
              <a:buSzPts val="3200"/>
              <a:buFont typeface="Arial" charset="0"/>
              <a:buNone/>
            </a:pPr>
            <a:r>
              <a:rPr lang="tr-TR" sz="2000" dirty="0" smtClean="0">
                <a:solidFill>
                  <a:srgbClr val="FF0000"/>
                </a:solidFill>
                <a:latin typeface="Tahoma" pitchFamily="34" charset="0"/>
                <a:ea typeface="Tahoma" pitchFamily="34" charset="0"/>
                <a:cs typeface="Tahoma" pitchFamily="34" charset="0"/>
              </a:rPr>
              <a:t>Maliye Politikası: </a:t>
            </a:r>
            <a:r>
              <a:rPr lang="tr-TR" sz="2000" dirty="0" smtClean="0">
                <a:solidFill>
                  <a:srgbClr val="000000"/>
                </a:solidFill>
                <a:latin typeface="Tahoma" pitchFamily="34" charset="0"/>
                <a:ea typeface="Tahoma" pitchFamily="34" charset="0"/>
                <a:cs typeface="Tahoma" pitchFamily="34" charset="0"/>
              </a:rPr>
              <a:t>Devletin vergiler, kamu harcamaları ve borçlanma yoluyla ekonomiyi idare etmesidir. Maliye politikası, parlamentonun denetiminde hükümet eliyle yürütülür. </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r>
              <a:rPr lang="tr-TR" sz="2000" dirty="0" smtClean="0">
                <a:solidFill>
                  <a:srgbClr val="FF0000"/>
                </a:solidFill>
                <a:latin typeface="Tahoma" pitchFamily="34" charset="0"/>
                <a:ea typeface="Tahoma" pitchFamily="34" charset="0"/>
                <a:cs typeface="Tahoma" pitchFamily="34" charset="0"/>
              </a:rPr>
              <a:t>Dış Ekonomi Politikası: </a:t>
            </a:r>
            <a:r>
              <a:rPr lang="tr-TR" sz="2000" dirty="0" smtClean="0">
                <a:solidFill>
                  <a:srgbClr val="000000"/>
                </a:solidFill>
                <a:latin typeface="Tahoma" pitchFamily="34" charset="0"/>
                <a:ea typeface="Tahoma" pitchFamily="34" charset="0"/>
                <a:cs typeface="Tahoma" pitchFamily="34" charset="0"/>
              </a:rPr>
              <a:t>Dış dünyayla yürütülen ekonomik ilişkileri düzenlemeye yönelik politikalardır. Araçları ise ticaret politikası (gümrük tarifeleri, kotalar, ihracat teşvikleri...), yabancı sermayeye yönelik düzenlemeler ve döviz piyasalarına müdahaledir.</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None/>
            </a:pPr>
            <a:r>
              <a:rPr lang="tr-TR" sz="2000" dirty="0" smtClean="0">
                <a:solidFill>
                  <a:srgbClr val="FF0000"/>
                </a:solidFill>
                <a:latin typeface="Tahoma" pitchFamily="34" charset="0"/>
                <a:ea typeface="Tahoma" pitchFamily="34" charset="0"/>
                <a:cs typeface="Tahoma" pitchFamily="34" charset="0"/>
              </a:rPr>
              <a:t>Gelir Politikası: </a:t>
            </a:r>
            <a:r>
              <a:rPr lang="tr-TR" sz="2000" dirty="0" smtClean="0">
                <a:solidFill>
                  <a:srgbClr val="000000"/>
                </a:solidFill>
                <a:latin typeface="Tahoma" pitchFamily="34" charset="0"/>
                <a:ea typeface="Tahoma" pitchFamily="34" charset="0"/>
                <a:cs typeface="Tahoma" pitchFamily="34" charset="0"/>
              </a:rPr>
              <a:t>Ücretler ve fiyatlar üzerindeki doğrudan kontrollerdir. Bu politika, enflasyona karşı uygulanabilecek en uç politikadır. </a:t>
            </a:r>
          </a:p>
          <a:p>
            <a:pPr marL="0" indent="0" algn="just" eaLnBrk="1" fontAlgn="ctr" hangingPunct="1">
              <a:spcBef>
                <a:spcPct val="0"/>
              </a:spcBef>
              <a:buSzPts val="3200"/>
              <a:buFont typeface="Arial" charset="0"/>
              <a:buNone/>
            </a:pPr>
            <a:endParaRPr lang="tr-TR" sz="2000" dirty="0" smtClean="0">
              <a:solidFill>
                <a:srgbClr val="000000"/>
              </a:solidFill>
              <a:latin typeface="Tahoma" pitchFamily="34" charset="0"/>
              <a:ea typeface="Tahoma" pitchFamily="34" charset="0"/>
              <a:cs typeface="Tahoma" pitchFamily="34" charset="0"/>
            </a:endParaRP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a:p>
            <a:pPr marL="0" indent="0" algn="just" eaLnBrk="1" fontAlgn="ctr" hangingPunct="1">
              <a:spcBef>
                <a:spcPct val="0"/>
              </a:spcBef>
              <a:buSzPts val="3200"/>
              <a:buFont typeface="Arial" charset="0"/>
              <a:buNone/>
            </a:pPr>
            <a:endParaRPr lang="tr-TR" dirty="0" smtClean="0">
              <a:solidFill>
                <a:srgbClr val="000000"/>
              </a:solidFill>
              <a:latin typeface="Calibri"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Üst Düzey">
  <a:themeElements>
    <a:clrScheme name="Üst Düzey">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Üst Düzey">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Üst Düze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7028</TotalTime>
  <Words>3264</Words>
  <Application>Microsoft Office PowerPoint</Application>
  <PresentationFormat>Ekran Gösterisi (4:3)</PresentationFormat>
  <Paragraphs>198</Paragraphs>
  <Slides>55</Slides>
  <Notes>0</Notes>
  <HiddenSlides>0</HiddenSlides>
  <MMClips>0</MMClips>
  <ScaleCrop>false</ScaleCrop>
  <HeadingPairs>
    <vt:vector size="4" baseType="variant">
      <vt:variant>
        <vt:lpstr>Tema</vt:lpstr>
      </vt:variant>
      <vt:variant>
        <vt:i4>1</vt:i4>
      </vt:variant>
      <vt:variant>
        <vt:lpstr>Slayt Başlıkları</vt:lpstr>
      </vt:variant>
      <vt:variant>
        <vt:i4>55</vt:i4>
      </vt:variant>
    </vt:vector>
  </HeadingPairs>
  <TitlesOfParts>
    <vt:vector size="56" baseType="lpstr">
      <vt:lpstr>Üst Düzey</vt:lpstr>
      <vt:lpstr>Slayt 1</vt:lpstr>
      <vt:lpstr>Makroekonomi</vt:lpstr>
      <vt:lpstr>Makroekonomi</vt:lpstr>
      <vt:lpstr>Makroekonomi</vt:lpstr>
      <vt:lpstr>John Locke</vt:lpstr>
      <vt:lpstr>Ampirizm</vt:lpstr>
      <vt:lpstr>John Locke</vt:lpstr>
      <vt:lpstr>John Locke</vt:lpstr>
      <vt:lpstr>Adam Smith</vt:lpstr>
      <vt:lpstr>Adam Smith</vt:lpstr>
      <vt:lpstr>Thomas Robert Malthus</vt:lpstr>
      <vt:lpstr>Thomas Robert Malthus</vt:lpstr>
      <vt:lpstr>Thomas Robert Malthus</vt:lpstr>
      <vt:lpstr>Thomas Robert Malthus</vt:lpstr>
      <vt:lpstr>David Hume</vt:lpstr>
      <vt:lpstr>Ayrı Bir Disiplin</vt:lpstr>
      <vt:lpstr>Büyük Buhran</vt:lpstr>
      <vt:lpstr>Büyük Buhran- ABD İşsizlik Oranları</vt:lpstr>
      <vt:lpstr>Arka Plan</vt:lpstr>
      <vt:lpstr>Arka Plan</vt:lpstr>
      <vt:lpstr>Büyük Buhran</vt:lpstr>
      <vt:lpstr>Monetarist Açıklama</vt:lpstr>
      <vt:lpstr>Monetarist Açıklama</vt:lpstr>
      <vt:lpstr>Keynesyen Açıklama</vt:lpstr>
      <vt:lpstr>Keynesyen Açıklama</vt:lpstr>
      <vt:lpstr>TFE /Para Arzı Grafiği</vt:lpstr>
      <vt:lpstr>1928-1942 Önemli Olaylar</vt:lpstr>
      <vt:lpstr>Türkiye’nin Politikası</vt:lpstr>
      <vt:lpstr>Türkiye’nin Politikası</vt:lpstr>
      <vt:lpstr>Türkiye’nin Politikası</vt:lpstr>
      <vt:lpstr>John Maynard Keynes</vt:lpstr>
      <vt:lpstr>John Maynard Keynes</vt:lpstr>
      <vt:lpstr>Milton Friedman ve Monetarizm</vt:lpstr>
      <vt:lpstr>Milton Friedman ve Monetarizm</vt:lpstr>
      <vt:lpstr>Köken: Miktar Teorisi</vt:lpstr>
      <vt:lpstr>Neo-Klasik Düşünce</vt:lpstr>
      <vt:lpstr>Rasyonel Beklentiler Hipotezi</vt:lpstr>
      <vt:lpstr>Adaptif Beklentiler Hipotezi</vt:lpstr>
      <vt:lpstr>Arz Yönlü Ekonomi</vt:lpstr>
      <vt:lpstr>Makroekonomide Bazı Temel Kavramlar</vt:lpstr>
      <vt:lpstr>Gelir ve İstihdam Düzeyi</vt:lpstr>
      <vt:lpstr>Kişi Başına Düşen Milli Gelir</vt:lpstr>
      <vt:lpstr>Fiyat Düzeyinin İstikrarı</vt:lpstr>
      <vt:lpstr>Fiyat Düzeyinin İstikrarı</vt:lpstr>
      <vt:lpstr>Fiyat Düzeyinin İstikrarı</vt:lpstr>
      <vt:lpstr>Fiyat Düzeyinin İstikrarı</vt:lpstr>
      <vt:lpstr>Ekonomik Büyüme</vt:lpstr>
      <vt:lpstr>Ekonomik Büyüme</vt:lpstr>
      <vt:lpstr>Ekonomik Büyüme</vt:lpstr>
      <vt:lpstr>Dış Açıklar</vt:lpstr>
      <vt:lpstr>Ekonomi Politikası</vt:lpstr>
      <vt:lpstr>Ekonomi Politikası</vt:lpstr>
      <vt:lpstr>Ekonomi Politikası</vt:lpstr>
      <vt:lpstr>Ekonomi Politikası</vt:lpstr>
      <vt:lpstr>Ekonomi Politikası</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Windows 7</cp:lastModifiedBy>
  <cp:revision>889</cp:revision>
  <dcterms:created xsi:type="dcterms:W3CDTF">2010-05-23T14:28:12Z</dcterms:created>
  <dcterms:modified xsi:type="dcterms:W3CDTF">2024-09-06T08:38:42Z</dcterms:modified>
</cp:coreProperties>
</file>