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6"/>
  </p:notesMasterIdLst>
  <p:sldIdLst>
    <p:sldId id="256" r:id="rId2"/>
    <p:sldId id="258" r:id="rId3"/>
    <p:sldId id="259" r:id="rId4"/>
    <p:sldId id="308" r:id="rId5"/>
    <p:sldId id="260" r:id="rId6"/>
    <p:sldId id="261" r:id="rId7"/>
    <p:sldId id="262" r:id="rId8"/>
    <p:sldId id="263" r:id="rId9"/>
    <p:sldId id="266" r:id="rId10"/>
    <p:sldId id="310" r:id="rId11"/>
    <p:sldId id="309" r:id="rId12"/>
    <p:sldId id="267" r:id="rId13"/>
    <p:sldId id="264" r:id="rId14"/>
    <p:sldId id="271" r:id="rId15"/>
    <p:sldId id="270" r:id="rId16"/>
    <p:sldId id="265" r:id="rId17"/>
    <p:sldId id="268" r:id="rId18"/>
    <p:sldId id="272" r:id="rId19"/>
    <p:sldId id="273" r:id="rId20"/>
    <p:sldId id="301" r:id="rId21"/>
    <p:sldId id="311" r:id="rId22"/>
    <p:sldId id="314" r:id="rId23"/>
    <p:sldId id="313" r:id="rId24"/>
    <p:sldId id="317" r:id="rId25"/>
    <p:sldId id="318" r:id="rId26"/>
    <p:sldId id="319" r:id="rId27"/>
    <p:sldId id="321" r:id="rId28"/>
    <p:sldId id="322" r:id="rId29"/>
    <p:sldId id="302" r:id="rId30"/>
    <p:sldId id="303" r:id="rId31"/>
    <p:sldId id="304" r:id="rId32"/>
    <p:sldId id="307" r:id="rId33"/>
    <p:sldId id="305" r:id="rId34"/>
    <p:sldId id="312" r:id="rId35"/>
  </p:sldIdLst>
  <p:sldSz cx="9144000" cy="6858000" type="screen4x3"/>
  <p:notesSz cx="6858000" cy="9144000"/>
  <p:defaultTextStyle>
    <a:defPPr>
      <a:defRPr lang="es-E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22C16"/>
    <a:srgbClr val="0C788E"/>
    <a:srgbClr val="006666"/>
    <a:srgbClr val="0099CC"/>
    <a:srgbClr val="1C1C1C"/>
    <a:srgbClr val="800000"/>
    <a:srgbClr val="CCFF99"/>
    <a:srgbClr val="CCFF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323" autoAdjust="0"/>
    <p:restoredTop sz="94652" autoAdjust="0"/>
  </p:normalViewPr>
  <p:slideViewPr>
    <p:cSldViewPr>
      <p:cViewPr varScale="1">
        <p:scale>
          <a:sx n="105" d="100"/>
          <a:sy n="105" d="100"/>
        </p:scale>
        <p:origin x="1698" y="9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Üstbilgi Yer Tutucusu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atin typeface="Arial" charset="0"/>
                <a:cs typeface="Arial" charset="0"/>
              </a:defRPr>
            </a:lvl1pPr>
          </a:lstStyle>
          <a:p>
            <a:pPr>
              <a:defRPr/>
            </a:pPr>
            <a:endParaRPr lang="tr-TR"/>
          </a:p>
        </p:txBody>
      </p:sp>
      <p:sp>
        <p:nvSpPr>
          <p:cNvPr id="3" name="Veri Yer Tutucusu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atin typeface="Arial" charset="0"/>
                <a:cs typeface="Arial" charset="0"/>
              </a:defRPr>
            </a:lvl1pPr>
          </a:lstStyle>
          <a:p>
            <a:pPr>
              <a:defRPr/>
            </a:pPr>
            <a:fld id="{E53F19BE-7A64-4D1D-90F8-DB2AA098F41E}" type="datetimeFigureOut">
              <a:rPr lang="tr-TR"/>
              <a:pPr>
                <a:defRPr/>
              </a:pPr>
              <a:t>5.09.2024</a:t>
            </a:fld>
            <a:endParaRPr lang="tr-TR"/>
          </a:p>
        </p:txBody>
      </p:sp>
      <p:sp>
        <p:nvSpPr>
          <p:cNvPr id="4" name="Slayt Görüntüsü Yer Tutucusu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tr-TR" noProof="0"/>
          </a:p>
        </p:txBody>
      </p:sp>
      <p:sp>
        <p:nvSpPr>
          <p:cNvPr id="5" name="Not Yer Tutucusu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tr-TR" noProof="0"/>
              <a:t>Asıl metin stillerini düzenlemek için tıklatın</a:t>
            </a:r>
          </a:p>
          <a:p>
            <a:pPr lvl="1"/>
            <a:r>
              <a:rPr lang="tr-TR" noProof="0"/>
              <a:t>İkinci düzey</a:t>
            </a:r>
          </a:p>
          <a:p>
            <a:pPr lvl="2"/>
            <a:r>
              <a:rPr lang="tr-TR" noProof="0"/>
              <a:t>Üçüncü düzey</a:t>
            </a:r>
          </a:p>
          <a:p>
            <a:pPr lvl="3"/>
            <a:r>
              <a:rPr lang="tr-TR" noProof="0"/>
              <a:t>Dördüncü düzey</a:t>
            </a:r>
          </a:p>
          <a:p>
            <a:pPr lvl="4"/>
            <a:r>
              <a:rPr lang="tr-TR" noProof="0"/>
              <a:t>Beşinci düzey</a:t>
            </a:r>
          </a:p>
        </p:txBody>
      </p:sp>
      <p:sp>
        <p:nvSpPr>
          <p:cNvPr id="6" name="Altbilgi Yer Tutucusu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atin typeface="Arial" charset="0"/>
                <a:cs typeface="Arial" charset="0"/>
              </a:defRPr>
            </a:lvl1pPr>
          </a:lstStyle>
          <a:p>
            <a:pPr>
              <a:defRPr/>
            </a:pPr>
            <a:endParaRPr lang="tr-TR"/>
          </a:p>
        </p:txBody>
      </p:sp>
      <p:sp>
        <p:nvSpPr>
          <p:cNvPr id="7" name="Slayt Numarası Yer Tutucusu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atin typeface="Arial" charset="0"/>
                <a:cs typeface="Arial" charset="0"/>
              </a:defRPr>
            </a:lvl1pPr>
          </a:lstStyle>
          <a:p>
            <a:pPr>
              <a:defRPr/>
            </a:pPr>
            <a:fld id="{2161E6A1-CFCA-4B74-8DF8-57BBFF06F331}" type="slidenum">
              <a:rPr lang="tr-TR"/>
              <a:pPr>
                <a:defRPr/>
              </a:pPr>
              <a:t>‹#›</a:t>
            </a:fld>
            <a:endParaRPr lang="tr-TR"/>
          </a:p>
        </p:txBody>
      </p:sp>
    </p:spTree>
    <p:extLst>
      <p:ext uri="{BB962C8B-B14F-4D97-AF65-F5344CB8AC3E}">
        <p14:creationId xmlns:p14="http://schemas.microsoft.com/office/powerpoint/2010/main" val="3885379870"/>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Title 1"/>
          <p:cNvSpPr>
            <a:spLocks noGrp="1"/>
          </p:cNvSpPr>
          <p:nvPr>
            <p:ph type="ctrTitle"/>
          </p:nvPr>
        </p:nvSpPr>
        <p:spPr>
          <a:xfrm>
            <a:off x="685800" y="609601"/>
            <a:ext cx="7772400" cy="4267200"/>
          </a:xfrm>
        </p:spPr>
        <p:txBody>
          <a:bodyPr/>
          <a:lstStyle>
            <a:lvl1pPr>
              <a:lnSpc>
                <a:spcPct val="100000"/>
              </a:lnSpc>
              <a:defRPr sz="8000"/>
            </a:lvl1pPr>
          </a:lstStyle>
          <a:p>
            <a:r>
              <a:rPr lang="tr-TR"/>
              <a:t>Asıl başlık stili için tıklatın</a:t>
            </a:r>
            <a:endParaRPr lang="en-US" dirty="0"/>
          </a:p>
        </p:txBody>
      </p:sp>
      <p:sp>
        <p:nvSpPr>
          <p:cNvPr id="3" name="Subtitle 2"/>
          <p:cNvSpPr>
            <a:spLocks noGrp="1"/>
          </p:cNvSpPr>
          <p:nvPr>
            <p:ph type="subTitle" idx="1"/>
          </p:nvPr>
        </p:nvSpPr>
        <p:spPr>
          <a:xfrm>
            <a:off x="1371600" y="4953000"/>
            <a:ext cx="6400800" cy="1219200"/>
          </a:xfrm>
        </p:spPr>
        <p:txBody>
          <a:bodyPr>
            <a:normAutofit/>
          </a:bodyPr>
          <a:lstStyle>
            <a:lvl1pPr marL="0" indent="0" algn="ctr">
              <a:buNone/>
              <a:defRPr sz="24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a:t>Asıl alt başlık stilini düzenlemek için tıklatın</a:t>
            </a:r>
            <a:endParaRPr lang="en-US" dirty="0"/>
          </a:p>
        </p:txBody>
      </p:sp>
      <p:sp>
        <p:nvSpPr>
          <p:cNvPr id="4" name="Date Placeholder 3"/>
          <p:cNvSpPr>
            <a:spLocks noGrp="1"/>
          </p:cNvSpPr>
          <p:nvPr>
            <p:ph type="dt" sz="half" idx="10"/>
          </p:nvPr>
        </p:nvSpPr>
        <p:spPr/>
        <p:txBody>
          <a:bodyPr/>
          <a:lstStyle>
            <a:lvl1pPr>
              <a:defRPr/>
            </a:lvl1pPr>
          </a:lstStyle>
          <a:p>
            <a:pPr>
              <a:defRPr/>
            </a:pPr>
            <a:endParaRPr lang="es-ES"/>
          </a:p>
        </p:txBody>
      </p:sp>
      <p:sp>
        <p:nvSpPr>
          <p:cNvPr id="5" name="Footer Placeholder 4"/>
          <p:cNvSpPr>
            <a:spLocks noGrp="1"/>
          </p:cNvSpPr>
          <p:nvPr>
            <p:ph type="ftr" sz="quarter" idx="11"/>
          </p:nvPr>
        </p:nvSpPr>
        <p:spPr/>
        <p:txBody>
          <a:bodyPr/>
          <a:lstStyle>
            <a:lvl1pPr>
              <a:defRPr/>
            </a:lvl1pPr>
          </a:lstStyle>
          <a:p>
            <a:pPr>
              <a:defRPr/>
            </a:pPr>
            <a:endParaRPr lang="es-ES"/>
          </a:p>
        </p:txBody>
      </p:sp>
      <p:sp>
        <p:nvSpPr>
          <p:cNvPr id="6" name="Slide Number Placeholder 5"/>
          <p:cNvSpPr>
            <a:spLocks noGrp="1"/>
          </p:cNvSpPr>
          <p:nvPr>
            <p:ph type="sldNum" sz="quarter" idx="12"/>
          </p:nvPr>
        </p:nvSpPr>
        <p:spPr/>
        <p:txBody>
          <a:bodyPr/>
          <a:lstStyle>
            <a:lvl1pPr>
              <a:defRPr/>
            </a:lvl1pPr>
          </a:lstStyle>
          <a:p>
            <a:pPr>
              <a:defRPr/>
            </a:pPr>
            <a:fld id="{F6A8428D-0861-472B-BC59-1AEDE4393464}" type="slidenum">
              <a:rPr lang="es-ES"/>
              <a:pPr>
                <a:defRPr/>
              </a:pPr>
              <a:t>‹#›</a:t>
            </a:fld>
            <a:endParaRPr lang="es-E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 için tıklatın</a:t>
            </a:r>
            <a:endParaRPr lang="en-US" dirty="0"/>
          </a:p>
        </p:txBody>
      </p:sp>
      <p:sp>
        <p:nvSpPr>
          <p:cNvPr id="3" name="Content Placeholder 2"/>
          <p:cNvSpPr>
            <a:spLocks noGrp="1"/>
          </p:cNvSpPr>
          <p:nvPr>
            <p:ph idx="1"/>
          </p:nvPr>
        </p:nvSpPr>
        <p:spPr/>
        <p:txBody>
          <a:bodyPr/>
          <a:lstStyle>
            <a:lvl5pPr>
              <a:defRPr/>
            </a:lvl5pPr>
            <a:lvl6pPr>
              <a:defRPr/>
            </a:lvl6pPr>
            <a:lvl7pPr>
              <a:defRPr/>
            </a:lvl7pPr>
            <a:lvl8pPr>
              <a:defRPr/>
            </a:lvl8pPr>
            <a:lvl9pPr>
              <a:buFont typeface="Arial" pitchFamily="34" charset="0"/>
              <a:buChar char="•"/>
              <a:defRPr/>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lvl1pPr>
              <a:defRPr/>
            </a:lvl1pPr>
          </a:lstStyle>
          <a:p>
            <a:pPr>
              <a:defRPr/>
            </a:pPr>
            <a:endParaRPr lang="es-ES"/>
          </a:p>
        </p:txBody>
      </p:sp>
      <p:sp>
        <p:nvSpPr>
          <p:cNvPr id="5" name="Footer Placeholder 4"/>
          <p:cNvSpPr>
            <a:spLocks noGrp="1"/>
          </p:cNvSpPr>
          <p:nvPr>
            <p:ph type="ftr" sz="quarter" idx="11"/>
          </p:nvPr>
        </p:nvSpPr>
        <p:spPr/>
        <p:txBody>
          <a:bodyPr/>
          <a:lstStyle>
            <a:lvl1pPr>
              <a:defRPr/>
            </a:lvl1pPr>
          </a:lstStyle>
          <a:p>
            <a:pPr>
              <a:defRPr/>
            </a:pPr>
            <a:endParaRPr lang="es-ES"/>
          </a:p>
        </p:txBody>
      </p:sp>
      <p:sp>
        <p:nvSpPr>
          <p:cNvPr id="6" name="Slide Number Placeholder 5"/>
          <p:cNvSpPr>
            <a:spLocks noGrp="1"/>
          </p:cNvSpPr>
          <p:nvPr>
            <p:ph type="sldNum" sz="quarter" idx="12"/>
          </p:nvPr>
        </p:nvSpPr>
        <p:spPr/>
        <p:txBody>
          <a:bodyPr/>
          <a:lstStyle>
            <a:lvl1pPr>
              <a:defRPr/>
            </a:lvl1pPr>
          </a:lstStyle>
          <a:p>
            <a:pPr>
              <a:defRPr/>
            </a:pPr>
            <a:fld id="{A3AD9275-0213-4701-8DE7-86BE036F6D8D}" type="slidenum">
              <a:rPr lang="es-ES"/>
              <a:pPr>
                <a:defRPr/>
              </a:pPr>
              <a:t>‹#›</a:t>
            </a:fld>
            <a:endParaRPr lang="es-E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4" name="Oval 8"/>
          <p:cNvSpPr/>
          <p:nvPr/>
        </p:nvSpPr>
        <p:spPr>
          <a:xfrm>
            <a:off x="4495800" y="3924300"/>
            <a:ext cx="84138" cy="84138"/>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5" name="Oval 9"/>
          <p:cNvSpPr/>
          <p:nvPr/>
        </p:nvSpPr>
        <p:spPr>
          <a:xfrm>
            <a:off x="4695825" y="3924300"/>
            <a:ext cx="84138" cy="84138"/>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6" name="Oval 10"/>
          <p:cNvSpPr/>
          <p:nvPr/>
        </p:nvSpPr>
        <p:spPr>
          <a:xfrm>
            <a:off x="4297363" y="3924300"/>
            <a:ext cx="84137" cy="84138"/>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 name="Title 1"/>
          <p:cNvSpPr>
            <a:spLocks noGrp="1"/>
          </p:cNvSpPr>
          <p:nvPr>
            <p:ph type="title"/>
          </p:nvPr>
        </p:nvSpPr>
        <p:spPr>
          <a:xfrm>
            <a:off x="722313" y="1371600"/>
            <a:ext cx="7772400" cy="2505075"/>
          </a:xfrm>
        </p:spPr>
        <p:txBody>
          <a:bodyPr/>
          <a:lstStyle>
            <a:lvl1pPr algn="ctr" defTabSz="914400" rtl="0" eaLnBrk="1" latinLnBrk="0" hangingPunct="1">
              <a:lnSpc>
                <a:spcPct val="100000"/>
              </a:lnSpc>
              <a:spcBef>
                <a:spcPct val="0"/>
              </a:spcBef>
              <a:buNone/>
              <a:defRPr lang="en-US" sz="4800" kern="1200" dirty="0" smtClean="0">
                <a:solidFill>
                  <a:schemeClr val="tx2"/>
                </a:solidFill>
                <a:effectLst>
                  <a:outerShdw blurRad="63500" dist="38100" dir="5400000" algn="t" rotWithShape="0">
                    <a:prstClr val="black">
                      <a:alpha val="25000"/>
                    </a:prstClr>
                  </a:outerShdw>
                </a:effectLst>
                <a:latin typeface="+mn-lt"/>
                <a:ea typeface="+mj-ea"/>
                <a:cs typeface="+mj-cs"/>
              </a:defRPr>
            </a:lvl1pPr>
          </a:lstStyle>
          <a:p>
            <a:r>
              <a:rPr lang="tr-TR"/>
              <a:t>Asıl başlık stili için tıklatın</a:t>
            </a:r>
            <a:endParaRPr lang="en-US" dirty="0"/>
          </a:p>
        </p:txBody>
      </p:sp>
      <p:sp>
        <p:nvSpPr>
          <p:cNvPr id="3" name="Text Placeholder 2"/>
          <p:cNvSpPr>
            <a:spLocks noGrp="1"/>
          </p:cNvSpPr>
          <p:nvPr>
            <p:ph type="body" idx="1"/>
          </p:nvPr>
        </p:nvSpPr>
        <p:spPr>
          <a:xfrm>
            <a:off x="722313" y="4068763"/>
            <a:ext cx="7772400" cy="1131887"/>
          </a:xfrm>
        </p:spPr>
        <p:txBody>
          <a:bodyPr/>
          <a:lstStyle>
            <a:lvl1pPr marL="0" indent="0" algn="ctr">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düzenlemek için tıklatın</a:t>
            </a:r>
          </a:p>
        </p:txBody>
      </p:sp>
      <p:sp>
        <p:nvSpPr>
          <p:cNvPr id="7" name="Date Placeholder 3"/>
          <p:cNvSpPr>
            <a:spLocks noGrp="1"/>
          </p:cNvSpPr>
          <p:nvPr>
            <p:ph type="dt" sz="half" idx="10"/>
          </p:nvPr>
        </p:nvSpPr>
        <p:spPr/>
        <p:txBody>
          <a:bodyPr/>
          <a:lstStyle>
            <a:lvl1pPr>
              <a:defRPr/>
            </a:lvl1pPr>
          </a:lstStyle>
          <a:p>
            <a:pPr>
              <a:defRPr/>
            </a:pPr>
            <a:endParaRPr lang="es-ES"/>
          </a:p>
        </p:txBody>
      </p:sp>
      <p:sp>
        <p:nvSpPr>
          <p:cNvPr id="8" name="Footer Placeholder 4"/>
          <p:cNvSpPr>
            <a:spLocks noGrp="1"/>
          </p:cNvSpPr>
          <p:nvPr>
            <p:ph type="ftr" sz="quarter" idx="11"/>
          </p:nvPr>
        </p:nvSpPr>
        <p:spPr/>
        <p:txBody>
          <a:bodyPr/>
          <a:lstStyle>
            <a:lvl1pPr>
              <a:defRPr/>
            </a:lvl1pPr>
          </a:lstStyle>
          <a:p>
            <a:pPr>
              <a:defRPr/>
            </a:pPr>
            <a:endParaRPr lang="es-ES"/>
          </a:p>
        </p:txBody>
      </p:sp>
      <p:sp>
        <p:nvSpPr>
          <p:cNvPr id="9" name="Slide Number Placeholder 5"/>
          <p:cNvSpPr>
            <a:spLocks noGrp="1"/>
          </p:cNvSpPr>
          <p:nvPr>
            <p:ph type="sldNum" sz="quarter" idx="12"/>
          </p:nvPr>
        </p:nvSpPr>
        <p:spPr/>
        <p:txBody>
          <a:bodyPr/>
          <a:lstStyle>
            <a:lvl1pPr>
              <a:defRPr/>
            </a:lvl1pPr>
          </a:lstStyle>
          <a:p>
            <a:pPr>
              <a:defRPr/>
            </a:pPr>
            <a:fld id="{CCEEB3AC-BE8A-4C9E-91A0-61B9593BFD16}" type="slidenum">
              <a:rPr lang="es-ES"/>
              <a:pPr>
                <a:defRPr/>
              </a:pPr>
              <a:t>‹#›</a:t>
            </a:fld>
            <a:endParaRPr lang="es-E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 için tıklatın</a:t>
            </a:r>
            <a:endParaRPr lang="en-US"/>
          </a:p>
        </p:txBody>
      </p:sp>
      <p:sp>
        <p:nvSpPr>
          <p:cNvPr id="4" name="Content Placeholder 3"/>
          <p:cNvSpPr>
            <a:spLocks noGrp="1"/>
          </p:cNvSpPr>
          <p:nvPr>
            <p:ph sz="half" idx="2"/>
          </p:nvPr>
        </p:nvSpPr>
        <p:spPr>
          <a:xfrm>
            <a:off x="4648200" y="1600200"/>
            <a:ext cx="4038600" cy="4525963"/>
          </a:xfrm>
        </p:spPr>
        <p:txBody>
          <a:bodyPr/>
          <a:lstStyle>
            <a:lvl1pPr>
              <a:defRPr sz="2400"/>
            </a:lvl1pPr>
            <a:lvl2pPr>
              <a:defRPr sz="1600"/>
            </a:lvl2pPr>
            <a:lvl3pPr>
              <a:defRPr sz="1600"/>
            </a:lvl3pPr>
            <a:lvl4pPr>
              <a:defRPr sz="1600"/>
            </a:lvl4pPr>
            <a:lvl5pPr>
              <a:defRPr sz="1600"/>
            </a:lvl5pPr>
            <a:lvl6pPr>
              <a:defRPr sz="1600"/>
            </a:lvl6pPr>
            <a:lvl7pPr>
              <a:defRPr sz="1600"/>
            </a:lvl7pPr>
            <a:lvl8pPr>
              <a:defRPr sz="1600"/>
            </a:lvl8pPr>
            <a:lvl9pPr>
              <a:defRPr sz="16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9" name="Content Placeholder 8"/>
          <p:cNvSpPr>
            <a:spLocks noGrp="1"/>
          </p:cNvSpPr>
          <p:nvPr>
            <p:ph sz="quarter" idx="13"/>
          </p:nvPr>
        </p:nvSpPr>
        <p:spPr>
          <a:xfrm>
            <a:off x="365760" y="1600200"/>
            <a:ext cx="4041648" cy="4526280"/>
          </a:xfrm>
        </p:spPr>
        <p:txBody>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endParaRPr lang="en-US"/>
          </a:p>
        </p:txBody>
      </p:sp>
      <p:sp>
        <p:nvSpPr>
          <p:cNvPr id="5" name="Date Placeholder 3"/>
          <p:cNvSpPr>
            <a:spLocks noGrp="1"/>
          </p:cNvSpPr>
          <p:nvPr>
            <p:ph type="dt" sz="half" idx="14"/>
          </p:nvPr>
        </p:nvSpPr>
        <p:spPr/>
        <p:txBody>
          <a:bodyPr/>
          <a:lstStyle>
            <a:lvl1pPr>
              <a:defRPr/>
            </a:lvl1pPr>
          </a:lstStyle>
          <a:p>
            <a:pPr>
              <a:defRPr/>
            </a:pPr>
            <a:endParaRPr lang="es-ES"/>
          </a:p>
        </p:txBody>
      </p:sp>
      <p:sp>
        <p:nvSpPr>
          <p:cNvPr id="6" name="Footer Placeholder 4"/>
          <p:cNvSpPr>
            <a:spLocks noGrp="1"/>
          </p:cNvSpPr>
          <p:nvPr>
            <p:ph type="ftr" sz="quarter" idx="15"/>
          </p:nvPr>
        </p:nvSpPr>
        <p:spPr/>
        <p:txBody>
          <a:bodyPr/>
          <a:lstStyle>
            <a:lvl1pPr>
              <a:defRPr/>
            </a:lvl1pPr>
          </a:lstStyle>
          <a:p>
            <a:pPr>
              <a:defRPr/>
            </a:pPr>
            <a:endParaRPr lang="es-ES"/>
          </a:p>
        </p:txBody>
      </p:sp>
      <p:sp>
        <p:nvSpPr>
          <p:cNvPr id="7" name="Slide Number Placeholder 5"/>
          <p:cNvSpPr>
            <a:spLocks noGrp="1"/>
          </p:cNvSpPr>
          <p:nvPr>
            <p:ph type="sldNum" sz="quarter" idx="16"/>
          </p:nvPr>
        </p:nvSpPr>
        <p:spPr/>
        <p:txBody>
          <a:bodyPr/>
          <a:lstStyle>
            <a:lvl1pPr>
              <a:defRPr/>
            </a:lvl1pPr>
          </a:lstStyle>
          <a:p>
            <a:pPr>
              <a:defRPr/>
            </a:pPr>
            <a:fld id="{57379143-4368-4147-9827-4B043F1AE570}" type="slidenum">
              <a:rPr lang="es-ES"/>
              <a:pPr>
                <a:defRPr/>
              </a:pPr>
              <a:t>‹#›</a:t>
            </a:fld>
            <a:endParaRPr lang="es-E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tr-TR"/>
              <a:t>Asıl başlık stili için tıklatın</a:t>
            </a:r>
            <a:endParaRPr lang="en-US"/>
          </a:p>
        </p:txBody>
      </p:sp>
      <p:sp>
        <p:nvSpPr>
          <p:cNvPr id="3" name="Text Placeholder 2"/>
          <p:cNvSpPr>
            <a:spLocks noGrp="1"/>
          </p:cNvSpPr>
          <p:nvPr>
            <p:ph type="body" idx="1"/>
          </p:nvPr>
        </p:nvSpPr>
        <p:spPr>
          <a:xfrm>
            <a:off x="457200" y="1600200"/>
            <a:ext cx="4040188" cy="609600"/>
          </a:xfrm>
        </p:spPr>
        <p:txBody>
          <a:bodyPr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tıklatın</a:t>
            </a:r>
          </a:p>
        </p:txBody>
      </p:sp>
      <p:sp>
        <p:nvSpPr>
          <p:cNvPr id="5" name="Text Placeholder 4"/>
          <p:cNvSpPr>
            <a:spLocks noGrp="1"/>
          </p:cNvSpPr>
          <p:nvPr>
            <p:ph type="body" sz="quarter" idx="3"/>
          </p:nvPr>
        </p:nvSpPr>
        <p:spPr>
          <a:xfrm>
            <a:off x="4648200" y="1600200"/>
            <a:ext cx="4041775" cy="609600"/>
          </a:xfrm>
        </p:spPr>
        <p:txBody>
          <a:bodyPr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tıklatın</a:t>
            </a:r>
          </a:p>
        </p:txBody>
      </p:sp>
      <p:sp>
        <p:nvSpPr>
          <p:cNvPr id="11" name="Content Placeholder 10"/>
          <p:cNvSpPr>
            <a:spLocks noGrp="1"/>
          </p:cNvSpPr>
          <p:nvPr>
            <p:ph sz="quarter" idx="13"/>
          </p:nvPr>
        </p:nvSpPr>
        <p:spPr>
          <a:xfrm>
            <a:off x="457200" y="2212848"/>
            <a:ext cx="4041648" cy="3913632"/>
          </a:xfrm>
        </p:spPr>
        <p:txBody>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13" name="Content Placeholder 12"/>
          <p:cNvSpPr>
            <a:spLocks noGrp="1"/>
          </p:cNvSpPr>
          <p:nvPr>
            <p:ph sz="quarter" idx="14"/>
          </p:nvPr>
        </p:nvSpPr>
        <p:spPr>
          <a:xfrm>
            <a:off x="4672584" y="2212848"/>
            <a:ext cx="4041648" cy="3913187"/>
          </a:xfrm>
        </p:spPr>
        <p:txBody>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7" name="Date Placeholder 3"/>
          <p:cNvSpPr>
            <a:spLocks noGrp="1"/>
          </p:cNvSpPr>
          <p:nvPr>
            <p:ph type="dt" sz="half" idx="15"/>
          </p:nvPr>
        </p:nvSpPr>
        <p:spPr/>
        <p:txBody>
          <a:bodyPr/>
          <a:lstStyle>
            <a:lvl1pPr>
              <a:defRPr/>
            </a:lvl1pPr>
          </a:lstStyle>
          <a:p>
            <a:pPr>
              <a:defRPr/>
            </a:pPr>
            <a:endParaRPr lang="es-ES"/>
          </a:p>
        </p:txBody>
      </p:sp>
      <p:sp>
        <p:nvSpPr>
          <p:cNvPr id="8" name="Footer Placeholder 4"/>
          <p:cNvSpPr>
            <a:spLocks noGrp="1"/>
          </p:cNvSpPr>
          <p:nvPr>
            <p:ph type="ftr" sz="quarter" idx="16"/>
          </p:nvPr>
        </p:nvSpPr>
        <p:spPr/>
        <p:txBody>
          <a:bodyPr/>
          <a:lstStyle>
            <a:lvl1pPr>
              <a:defRPr/>
            </a:lvl1pPr>
          </a:lstStyle>
          <a:p>
            <a:pPr>
              <a:defRPr/>
            </a:pPr>
            <a:endParaRPr lang="es-ES"/>
          </a:p>
        </p:txBody>
      </p:sp>
      <p:sp>
        <p:nvSpPr>
          <p:cNvPr id="9" name="Slide Number Placeholder 5"/>
          <p:cNvSpPr>
            <a:spLocks noGrp="1"/>
          </p:cNvSpPr>
          <p:nvPr>
            <p:ph type="sldNum" sz="quarter" idx="17"/>
          </p:nvPr>
        </p:nvSpPr>
        <p:spPr/>
        <p:txBody>
          <a:bodyPr/>
          <a:lstStyle>
            <a:lvl1pPr>
              <a:defRPr/>
            </a:lvl1pPr>
          </a:lstStyle>
          <a:p>
            <a:pPr>
              <a:defRPr/>
            </a:pPr>
            <a:fld id="{ACD1289B-AF2E-4016-A306-C8D4C3AF145B}" type="slidenum">
              <a:rPr lang="es-ES"/>
              <a:pPr>
                <a:defRPr/>
              </a:pPr>
              <a:t>‹#›</a:t>
            </a:fld>
            <a:endParaRPr lang="es-E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 için tıklatın</a:t>
            </a:r>
            <a:endParaRPr lang="en-US" dirty="0"/>
          </a:p>
        </p:txBody>
      </p:sp>
      <p:sp>
        <p:nvSpPr>
          <p:cNvPr id="3" name="Date Placeholder 3"/>
          <p:cNvSpPr>
            <a:spLocks noGrp="1"/>
          </p:cNvSpPr>
          <p:nvPr>
            <p:ph type="dt" sz="half" idx="10"/>
          </p:nvPr>
        </p:nvSpPr>
        <p:spPr/>
        <p:txBody>
          <a:bodyPr/>
          <a:lstStyle>
            <a:lvl1pPr>
              <a:defRPr/>
            </a:lvl1pPr>
          </a:lstStyle>
          <a:p>
            <a:pPr>
              <a:defRPr/>
            </a:pPr>
            <a:endParaRPr lang="es-ES"/>
          </a:p>
        </p:txBody>
      </p:sp>
      <p:sp>
        <p:nvSpPr>
          <p:cNvPr id="4" name="Footer Placeholder 4"/>
          <p:cNvSpPr>
            <a:spLocks noGrp="1"/>
          </p:cNvSpPr>
          <p:nvPr>
            <p:ph type="ftr" sz="quarter" idx="11"/>
          </p:nvPr>
        </p:nvSpPr>
        <p:spPr/>
        <p:txBody>
          <a:bodyPr/>
          <a:lstStyle>
            <a:lvl1pPr>
              <a:defRPr/>
            </a:lvl1pPr>
          </a:lstStyle>
          <a:p>
            <a:pPr>
              <a:defRPr/>
            </a:pPr>
            <a:endParaRPr lang="es-ES"/>
          </a:p>
        </p:txBody>
      </p:sp>
      <p:sp>
        <p:nvSpPr>
          <p:cNvPr id="5" name="Slide Number Placeholder 5"/>
          <p:cNvSpPr>
            <a:spLocks noGrp="1"/>
          </p:cNvSpPr>
          <p:nvPr>
            <p:ph type="sldNum" sz="quarter" idx="12"/>
          </p:nvPr>
        </p:nvSpPr>
        <p:spPr/>
        <p:txBody>
          <a:bodyPr/>
          <a:lstStyle>
            <a:lvl1pPr>
              <a:defRPr/>
            </a:lvl1pPr>
          </a:lstStyle>
          <a:p>
            <a:pPr>
              <a:defRPr/>
            </a:pPr>
            <a:fld id="{8E45DB72-81BF-4293-8CBE-3BC0764BD843}" type="slidenum">
              <a:rPr lang="es-ES"/>
              <a:pPr>
                <a:defRPr/>
              </a:pPr>
              <a:t>‹#›</a:t>
            </a:fld>
            <a:endParaRPr lang="es-E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endParaRPr lang="es-ES"/>
          </a:p>
        </p:txBody>
      </p:sp>
      <p:sp>
        <p:nvSpPr>
          <p:cNvPr id="3" name="Footer Placeholder 4"/>
          <p:cNvSpPr>
            <a:spLocks noGrp="1"/>
          </p:cNvSpPr>
          <p:nvPr>
            <p:ph type="ftr" sz="quarter" idx="11"/>
          </p:nvPr>
        </p:nvSpPr>
        <p:spPr/>
        <p:txBody>
          <a:bodyPr/>
          <a:lstStyle>
            <a:lvl1pPr>
              <a:defRPr/>
            </a:lvl1pPr>
          </a:lstStyle>
          <a:p>
            <a:pPr>
              <a:defRPr/>
            </a:pPr>
            <a:endParaRPr lang="es-ES"/>
          </a:p>
        </p:txBody>
      </p:sp>
      <p:sp>
        <p:nvSpPr>
          <p:cNvPr id="4" name="Slide Number Placeholder 5"/>
          <p:cNvSpPr>
            <a:spLocks noGrp="1"/>
          </p:cNvSpPr>
          <p:nvPr>
            <p:ph type="sldNum" sz="quarter" idx="12"/>
          </p:nvPr>
        </p:nvSpPr>
        <p:spPr/>
        <p:txBody>
          <a:bodyPr/>
          <a:lstStyle>
            <a:lvl1pPr>
              <a:defRPr/>
            </a:lvl1pPr>
          </a:lstStyle>
          <a:p>
            <a:pPr>
              <a:defRPr/>
            </a:pPr>
            <a:fld id="{6C55FEE8-1432-45AD-9B2E-22DFEC1B257F}" type="slidenum">
              <a:rPr lang="es-ES"/>
              <a:pPr>
                <a:defRPr/>
              </a:pPr>
              <a:t>‹#›</a:t>
            </a:fld>
            <a:endParaRPr lang="es-E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Title 1"/>
          <p:cNvSpPr>
            <a:spLocks noGrp="1"/>
          </p:cNvSpPr>
          <p:nvPr>
            <p:ph type="title"/>
          </p:nvPr>
        </p:nvSpPr>
        <p:spPr>
          <a:xfrm>
            <a:off x="5907087" y="266700"/>
            <a:ext cx="3008313" cy="2095500"/>
          </a:xfrm>
        </p:spPr>
        <p:txBody>
          <a:bodyPr/>
          <a:lstStyle>
            <a:lvl1pPr algn="ctr">
              <a:lnSpc>
                <a:spcPct val="100000"/>
              </a:lnSpc>
              <a:defRPr sz="2800" b="0">
                <a:effectLst>
                  <a:outerShdw blurRad="50800" dist="25400" dir="5400000" algn="t" rotWithShape="0">
                    <a:prstClr val="black">
                      <a:alpha val="25000"/>
                    </a:prstClr>
                  </a:outerShdw>
                </a:effectLst>
              </a:defRPr>
            </a:lvl1pPr>
          </a:lstStyle>
          <a:p>
            <a:r>
              <a:rPr lang="tr-TR"/>
              <a:t>Asıl başlık stili için tıklatın</a:t>
            </a:r>
            <a:endParaRPr lang="en-US" dirty="0"/>
          </a:p>
        </p:txBody>
      </p:sp>
      <p:sp>
        <p:nvSpPr>
          <p:cNvPr id="3" name="Content Placeholder 2"/>
          <p:cNvSpPr>
            <a:spLocks noGrp="1"/>
          </p:cNvSpPr>
          <p:nvPr>
            <p:ph idx="1"/>
          </p:nvPr>
        </p:nvSpPr>
        <p:spPr>
          <a:xfrm>
            <a:off x="719137" y="273050"/>
            <a:ext cx="4995863"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Text Placeholder 3"/>
          <p:cNvSpPr>
            <a:spLocks noGrp="1"/>
          </p:cNvSpPr>
          <p:nvPr>
            <p:ph type="body" sz="half" idx="2"/>
          </p:nvPr>
        </p:nvSpPr>
        <p:spPr>
          <a:xfrm>
            <a:off x="5907087" y="2438400"/>
            <a:ext cx="3008313" cy="3687763"/>
          </a:xfrm>
        </p:spPr>
        <p:txBody>
          <a:bodyPr>
            <a:normAutofit/>
          </a:bodyPr>
          <a:lstStyle>
            <a:lvl1pPr marL="0" indent="0" algn="ctr">
              <a:lnSpc>
                <a:spcPct val="125000"/>
              </a:lnSpc>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düzenlemek için tıklatın</a:t>
            </a:r>
          </a:p>
        </p:txBody>
      </p:sp>
      <p:sp>
        <p:nvSpPr>
          <p:cNvPr id="5" name="Date Placeholder 3"/>
          <p:cNvSpPr>
            <a:spLocks noGrp="1"/>
          </p:cNvSpPr>
          <p:nvPr>
            <p:ph type="dt" sz="half" idx="10"/>
          </p:nvPr>
        </p:nvSpPr>
        <p:spPr/>
        <p:txBody>
          <a:bodyPr/>
          <a:lstStyle>
            <a:lvl1pPr>
              <a:defRPr/>
            </a:lvl1pPr>
          </a:lstStyle>
          <a:p>
            <a:pPr>
              <a:defRPr/>
            </a:pPr>
            <a:endParaRPr lang="es-ES"/>
          </a:p>
        </p:txBody>
      </p:sp>
      <p:sp>
        <p:nvSpPr>
          <p:cNvPr id="6" name="Footer Placeholder 4"/>
          <p:cNvSpPr>
            <a:spLocks noGrp="1"/>
          </p:cNvSpPr>
          <p:nvPr>
            <p:ph type="ftr" sz="quarter" idx="11"/>
          </p:nvPr>
        </p:nvSpPr>
        <p:spPr/>
        <p:txBody>
          <a:bodyPr/>
          <a:lstStyle>
            <a:lvl1pPr>
              <a:defRPr/>
            </a:lvl1pPr>
          </a:lstStyle>
          <a:p>
            <a:pPr>
              <a:defRPr/>
            </a:pPr>
            <a:endParaRPr lang="es-ES"/>
          </a:p>
        </p:txBody>
      </p:sp>
      <p:sp>
        <p:nvSpPr>
          <p:cNvPr id="7" name="Slide Number Placeholder 5"/>
          <p:cNvSpPr>
            <a:spLocks noGrp="1"/>
          </p:cNvSpPr>
          <p:nvPr>
            <p:ph type="sldNum" sz="quarter" idx="12"/>
          </p:nvPr>
        </p:nvSpPr>
        <p:spPr/>
        <p:txBody>
          <a:bodyPr/>
          <a:lstStyle>
            <a:lvl1pPr>
              <a:defRPr/>
            </a:lvl1pPr>
          </a:lstStyle>
          <a:p>
            <a:pPr>
              <a:defRPr/>
            </a:pPr>
            <a:fld id="{9AF2AD8B-FD59-404E-8681-E5D7B58BA577}" type="slidenum">
              <a:rPr lang="es-ES"/>
              <a:pPr>
                <a:defRPr/>
              </a:pPr>
              <a:t>‹#›</a:t>
            </a:fld>
            <a:endParaRPr lang="es-E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Title 1"/>
          <p:cNvSpPr>
            <a:spLocks noGrp="1"/>
          </p:cNvSpPr>
          <p:nvPr>
            <p:ph type="title"/>
          </p:nvPr>
        </p:nvSpPr>
        <p:spPr>
          <a:xfrm>
            <a:off x="1679576" y="228600"/>
            <a:ext cx="5711824" cy="895350"/>
          </a:xfrm>
        </p:spPr>
        <p:txBody>
          <a:bodyPr/>
          <a:lstStyle>
            <a:lvl1pPr algn="ctr">
              <a:lnSpc>
                <a:spcPct val="100000"/>
              </a:lnSpc>
              <a:defRPr sz="2800" b="0"/>
            </a:lvl1pPr>
          </a:lstStyle>
          <a:p>
            <a:r>
              <a:rPr lang="tr-TR"/>
              <a:t>Asıl başlık stili için tıklatın</a:t>
            </a:r>
            <a:endParaRPr lang="en-US" dirty="0"/>
          </a:p>
        </p:txBody>
      </p:sp>
      <p:sp>
        <p:nvSpPr>
          <p:cNvPr id="3" name="Picture Placeholder 2"/>
          <p:cNvSpPr>
            <a:spLocks noGrp="1"/>
          </p:cNvSpPr>
          <p:nvPr>
            <p:ph type="pic" idx="1"/>
          </p:nvPr>
        </p:nvSpPr>
        <p:spPr>
          <a:xfrm>
            <a:off x="1508126" y="1143000"/>
            <a:ext cx="6054724" cy="4541044"/>
          </a:xfrm>
          <a:ln w="76200">
            <a:solidFill>
              <a:schemeClr val="bg1"/>
            </a:solidFill>
          </a:ln>
          <a:effectLst>
            <a:outerShdw blurRad="88900" dist="50800" dir="5400000" algn="ctr" rotWithShape="0">
              <a:srgbClr val="000000">
                <a:alpha val="25000"/>
              </a:srgbClr>
            </a:outerShdw>
          </a:effectLst>
        </p:spPr>
        <p:txBody>
          <a:bodyPr rtlCol="0">
            <a:normAutofit/>
          </a:bodyPr>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tr-TR" noProof="0"/>
              <a:t>Resim eklemek için simgeyi tıklatın</a:t>
            </a:r>
            <a:endParaRPr lang="en-US" noProof="0" dirty="0"/>
          </a:p>
        </p:txBody>
      </p:sp>
      <p:sp>
        <p:nvSpPr>
          <p:cNvPr id="4" name="Text Placeholder 3"/>
          <p:cNvSpPr>
            <a:spLocks noGrp="1"/>
          </p:cNvSpPr>
          <p:nvPr>
            <p:ph type="body" sz="half" idx="2"/>
          </p:nvPr>
        </p:nvSpPr>
        <p:spPr>
          <a:xfrm>
            <a:off x="1679576" y="5810250"/>
            <a:ext cx="5711824" cy="5334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düzenlemek için tıklatın</a:t>
            </a:r>
          </a:p>
        </p:txBody>
      </p:sp>
      <p:sp>
        <p:nvSpPr>
          <p:cNvPr id="5" name="Date Placeholder 3"/>
          <p:cNvSpPr>
            <a:spLocks noGrp="1"/>
          </p:cNvSpPr>
          <p:nvPr>
            <p:ph type="dt" sz="half" idx="10"/>
          </p:nvPr>
        </p:nvSpPr>
        <p:spPr/>
        <p:txBody>
          <a:bodyPr/>
          <a:lstStyle>
            <a:lvl1pPr>
              <a:defRPr/>
            </a:lvl1pPr>
          </a:lstStyle>
          <a:p>
            <a:pPr>
              <a:defRPr/>
            </a:pPr>
            <a:endParaRPr lang="es-ES"/>
          </a:p>
        </p:txBody>
      </p:sp>
      <p:sp>
        <p:nvSpPr>
          <p:cNvPr id="6" name="Footer Placeholder 4"/>
          <p:cNvSpPr>
            <a:spLocks noGrp="1"/>
          </p:cNvSpPr>
          <p:nvPr>
            <p:ph type="ftr" sz="quarter" idx="11"/>
          </p:nvPr>
        </p:nvSpPr>
        <p:spPr/>
        <p:txBody>
          <a:bodyPr/>
          <a:lstStyle>
            <a:lvl1pPr>
              <a:defRPr/>
            </a:lvl1pPr>
          </a:lstStyle>
          <a:p>
            <a:pPr>
              <a:defRPr/>
            </a:pPr>
            <a:endParaRPr lang="es-ES"/>
          </a:p>
        </p:txBody>
      </p:sp>
      <p:sp>
        <p:nvSpPr>
          <p:cNvPr id="7" name="Slide Number Placeholder 5"/>
          <p:cNvSpPr>
            <a:spLocks noGrp="1"/>
          </p:cNvSpPr>
          <p:nvPr>
            <p:ph type="sldNum" sz="quarter" idx="12"/>
          </p:nvPr>
        </p:nvSpPr>
        <p:spPr/>
        <p:txBody>
          <a:bodyPr/>
          <a:lstStyle>
            <a:lvl1pPr>
              <a:defRPr/>
            </a:lvl1pPr>
          </a:lstStyle>
          <a:p>
            <a:pPr>
              <a:defRPr/>
            </a:pPr>
            <a:fld id="{F8086317-A083-4301-B7FF-FA8F33AA9D7C}" type="slidenum">
              <a:rPr lang="es-ES"/>
              <a:pPr>
                <a:defRPr/>
              </a:pPr>
              <a:t>‹#›</a:t>
            </a:fld>
            <a:endParaRPr lang="es-E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 için tıklatın</a:t>
            </a:r>
            <a:endParaRPr lang="en-US" dirty="0"/>
          </a:p>
        </p:txBody>
      </p:sp>
      <p:sp>
        <p:nvSpPr>
          <p:cNvPr id="3" name="Vertical Text Placeholder 2"/>
          <p:cNvSpPr>
            <a:spLocks noGrp="1"/>
          </p:cNvSpPr>
          <p:nvPr>
            <p:ph type="body" orient="vert" idx="1"/>
          </p:nvPr>
        </p:nvSpPr>
        <p:spPr/>
        <p:txBody>
          <a:bodyPr vert="eaVert"/>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endParaRPr lang="en-US"/>
          </a:p>
        </p:txBody>
      </p:sp>
      <p:sp>
        <p:nvSpPr>
          <p:cNvPr id="4" name="Date Placeholder 3"/>
          <p:cNvSpPr>
            <a:spLocks noGrp="1"/>
          </p:cNvSpPr>
          <p:nvPr>
            <p:ph type="dt" sz="half" idx="10"/>
          </p:nvPr>
        </p:nvSpPr>
        <p:spPr/>
        <p:txBody>
          <a:bodyPr/>
          <a:lstStyle>
            <a:lvl1pPr>
              <a:defRPr/>
            </a:lvl1pPr>
          </a:lstStyle>
          <a:p>
            <a:pPr>
              <a:defRPr/>
            </a:pPr>
            <a:endParaRPr lang="es-ES"/>
          </a:p>
        </p:txBody>
      </p:sp>
      <p:sp>
        <p:nvSpPr>
          <p:cNvPr id="5" name="Footer Placeholder 4"/>
          <p:cNvSpPr>
            <a:spLocks noGrp="1"/>
          </p:cNvSpPr>
          <p:nvPr>
            <p:ph type="ftr" sz="quarter" idx="11"/>
          </p:nvPr>
        </p:nvSpPr>
        <p:spPr/>
        <p:txBody>
          <a:bodyPr/>
          <a:lstStyle>
            <a:lvl1pPr>
              <a:defRPr/>
            </a:lvl1pPr>
          </a:lstStyle>
          <a:p>
            <a:pPr>
              <a:defRPr/>
            </a:pPr>
            <a:endParaRPr lang="es-ES"/>
          </a:p>
        </p:txBody>
      </p:sp>
      <p:sp>
        <p:nvSpPr>
          <p:cNvPr id="6" name="Slide Number Placeholder 5"/>
          <p:cNvSpPr>
            <a:spLocks noGrp="1"/>
          </p:cNvSpPr>
          <p:nvPr>
            <p:ph type="sldNum" sz="quarter" idx="12"/>
          </p:nvPr>
        </p:nvSpPr>
        <p:spPr/>
        <p:txBody>
          <a:bodyPr/>
          <a:lstStyle>
            <a:lvl1pPr>
              <a:defRPr/>
            </a:lvl1pPr>
          </a:lstStyle>
          <a:p>
            <a:pPr>
              <a:defRPr/>
            </a:pPr>
            <a:fld id="{93849142-F76B-411B-AC7E-46DB2671BDB6}" type="slidenum">
              <a:rPr lang="es-ES"/>
              <a:pPr>
                <a:defRPr/>
              </a:pPr>
              <a:t>‹#›</a:t>
            </a:fld>
            <a:endParaRPr lang="es-E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tr-TR"/>
              <a:t>Asıl başlık stili için tıklatın</a:t>
            </a:r>
            <a:endParaRPr lang="en-US" dirty="0"/>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endParaRPr lang="en-US"/>
          </a:p>
        </p:txBody>
      </p:sp>
      <p:sp>
        <p:nvSpPr>
          <p:cNvPr id="4" name="Date Placeholder 3"/>
          <p:cNvSpPr>
            <a:spLocks noGrp="1"/>
          </p:cNvSpPr>
          <p:nvPr>
            <p:ph type="dt" sz="half" idx="10"/>
          </p:nvPr>
        </p:nvSpPr>
        <p:spPr/>
        <p:txBody>
          <a:bodyPr/>
          <a:lstStyle>
            <a:lvl1pPr>
              <a:defRPr/>
            </a:lvl1pPr>
          </a:lstStyle>
          <a:p>
            <a:pPr>
              <a:defRPr/>
            </a:pPr>
            <a:endParaRPr lang="es-ES"/>
          </a:p>
        </p:txBody>
      </p:sp>
      <p:sp>
        <p:nvSpPr>
          <p:cNvPr id="5" name="Footer Placeholder 4"/>
          <p:cNvSpPr>
            <a:spLocks noGrp="1"/>
          </p:cNvSpPr>
          <p:nvPr>
            <p:ph type="ftr" sz="quarter" idx="11"/>
          </p:nvPr>
        </p:nvSpPr>
        <p:spPr/>
        <p:txBody>
          <a:bodyPr/>
          <a:lstStyle>
            <a:lvl1pPr>
              <a:defRPr/>
            </a:lvl1pPr>
          </a:lstStyle>
          <a:p>
            <a:pPr>
              <a:defRPr/>
            </a:pPr>
            <a:endParaRPr lang="es-ES"/>
          </a:p>
        </p:txBody>
      </p:sp>
      <p:sp>
        <p:nvSpPr>
          <p:cNvPr id="6" name="Slide Number Placeholder 5"/>
          <p:cNvSpPr>
            <a:spLocks noGrp="1"/>
          </p:cNvSpPr>
          <p:nvPr>
            <p:ph type="sldNum" sz="quarter" idx="12"/>
          </p:nvPr>
        </p:nvSpPr>
        <p:spPr/>
        <p:txBody>
          <a:bodyPr/>
          <a:lstStyle>
            <a:lvl1pPr>
              <a:defRPr/>
            </a:lvl1pPr>
          </a:lstStyle>
          <a:p>
            <a:pPr>
              <a:defRPr/>
            </a:pPr>
            <a:fld id="{CDDEE7FA-C78C-4E11-8237-5F59CD74BB92}" type="slidenum">
              <a:rPr lang="es-ES"/>
              <a:pPr>
                <a:defRPr/>
              </a:pPr>
              <a:t>‹#›</a:t>
            </a:fld>
            <a:endParaRPr lang="es-E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0"/>
            <a:ext cx="8229600" cy="1600200"/>
          </a:xfrm>
          <a:prstGeom prst="rect">
            <a:avLst/>
          </a:prstGeom>
        </p:spPr>
        <p:txBody>
          <a:bodyPr vert="horz" lIns="91440" tIns="45720" rIns="91440" bIns="45720" rtlCol="0" anchor="b">
            <a:noAutofit/>
          </a:bodyPr>
          <a:lstStyle/>
          <a:p>
            <a:r>
              <a:rPr lang="tr-TR" dirty="0"/>
              <a:t>Asıl başlık stili için tıklatın</a:t>
            </a:r>
            <a:endParaRPr lang="en-US" dirty="0"/>
          </a:p>
        </p:txBody>
      </p:sp>
      <p:sp>
        <p:nvSpPr>
          <p:cNvPr id="1027" name="Text Placeholder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tr-TR" altLang="en-US" dirty="0"/>
              <a:t>Asıl metin stillerini düzenlemek için tıklatın</a:t>
            </a:r>
          </a:p>
          <a:p>
            <a:pPr lvl="1"/>
            <a:r>
              <a:rPr lang="tr-TR" altLang="en-US" dirty="0"/>
              <a:t>İkinci düzey</a:t>
            </a:r>
          </a:p>
          <a:p>
            <a:pPr lvl="2"/>
            <a:r>
              <a:rPr lang="tr-TR" altLang="en-US" dirty="0"/>
              <a:t>Üçüncü düzey</a:t>
            </a:r>
          </a:p>
          <a:p>
            <a:pPr lvl="3"/>
            <a:r>
              <a:rPr lang="tr-TR" altLang="en-US" dirty="0"/>
              <a:t>Dördüncü düzey</a:t>
            </a:r>
          </a:p>
          <a:p>
            <a:pPr lvl="4"/>
            <a:r>
              <a:rPr lang="tr-TR" altLang="en-US" dirty="0"/>
              <a:t>Beşinci düzey</a:t>
            </a:r>
            <a:endParaRPr lang="en-US" altLang="en-US" dirty="0"/>
          </a:p>
        </p:txBody>
      </p:sp>
      <p:sp>
        <p:nvSpPr>
          <p:cNvPr id="4" name="Date Placeholder 3"/>
          <p:cNvSpPr>
            <a:spLocks noGrp="1"/>
          </p:cNvSpPr>
          <p:nvPr>
            <p:ph type="dt" sz="half" idx="2"/>
          </p:nvPr>
        </p:nvSpPr>
        <p:spPr>
          <a:xfrm>
            <a:off x="6362700" y="6356350"/>
            <a:ext cx="2085975" cy="365125"/>
          </a:xfrm>
          <a:prstGeom prst="rect">
            <a:avLst/>
          </a:prstGeom>
        </p:spPr>
        <p:txBody>
          <a:bodyPr vert="horz" lIns="91440" tIns="45720" rIns="45720" bIns="45720" rtlCol="0" anchor="ctr"/>
          <a:lstStyle>
            <a:lvl1pPr algn="r">
              <a:defRPr sz="1200">
                <a:solidFill>
                  <a:schemeClr val="tx1">
                    <a:lumMod val="65000"/>
                    <a:lumOff val="35000"/>
                  </a:schemeClr>
                </a:solidFill>
                <a:latin typeface="Century Gothic" pitchFamily="34" charset="0"/>
                <a:cs typeface="Arial" charset="0"/>
              </a:defRPr>
            </a:lvl1pPr>
          </a:lstStyle>
          <a:p>
            <a:pPr>
              <a:defRPr/>
            </a:pPr>
            <a:endParaRPr lang="es-ES"/>
          </a:p>
        </p:txBody>
      </p:sp>
      <p:sp>
        <p:nvSpPr>
          <p:cNvPr id="5" name="Footer Placeholder 4"/>
          <p:cNvSpPr>
            <a:spLocks noGrp="1"/>
          </p:cNvSpPr>
          <p:nvPr>
            <p:ph type="ftr" sz="quarter" idx="3"/>
          </p:nvPr>
        </p:nvSpPr>
        <p:spPr>
          <a:xfrm>
            <a:off x="658813" y="6356350"/>
            <a:ext cx="2847975" cy="365125"/>
          </a:xfrm>
          <a:prstGeom prst="rect">
            <a:avLst/>
          </a:prstGeom>
        </p:spPr>
        <p:txBody>
          <a:bodyPr vert="horz" lIns="45720" tIns="45720" rIns="91440" bIns="45720" rtlCol="0" anchor="ctr"/>
          <a:lstStyle>
            <a:lvl1pPr algn="l">
              <a:defRPr sz="1200">
                <a:solidFill>
                  <a:schemeClr val="tx1">
                    <a:lumMod val="65000"/>
                    <a:lumOff val="35000"/>
                  </a:schemeClr>
                </a:solidFill>
                <a:latin typeface="Century Gothic" pitchFamily="34" charset="0"/>
                <a:cs typeface="Arial" charset="0"/>
              </a:defRPr>
            </a:lvl1pPr>
          </a:lstStyle>
          <a:p>
            <a:pPr>
              <a:defRPr/>
            </a:pPr>
            <a:endParaRPr lang="es-ES"/>
          </a:p>
        </p:txBody>
      </p:sp>
      <p:sp>
        <p:nvSpPr>
          <p:cNvPr id="6" name="Slide Number Placeholder 5"/>
          <p:cNvSpPr>
            <a:spLocks noGrp="1"/>
          </p:cNvSpPr>
          <p:nvPr>
            <p:ph type="sldNum" sz="quarter" idx="4"/>
          </p:nvPr>
        </p:nvSpPr>
        <p:spPr>
          <a:xfrm>
            <a:off x="8543925" y="6356350"/>
            <a:ext cx="561975" cy="365125"/>
          </a:xfrm>
          <a:prstGeom prst="rect">
            <a:avLst/>
          </a:prstGeom>
        </p:spPr>
        <p:txBody>
          <a:bodyPr vert="horz" lIns="27432" tIns="45720" rIns="45720" bIns="45720" rtlCol="0" anchor="ctr"/>
          <a:lstStyle>
            <a:lvl1pPr algn="l">
              <a:defRPr sz="1200">
                <a:solidFill>
                  <a:schemeClr val="tx1">
                    <a:lumMod val="65000"/>
                    <a:lumOff val="35000"/>
                  </a:schemeClr>
                </a:solidFill>
                <a:latin typeface="Century Gothic" pitchFamily="34" charset="0"/>
                <a:cs typeface="Arial" charset="0"/>
              </a:defRPr>
            </a:lvl1pPr>
          </a:lstStyle>
          <a:p>
            <a:pPr>
              <a:defRPr/>
            </a:pPr>
            <a:fld id="{40CC1C4E-1B99-49CD-943F-1549F3FB96F5}" type="slidenum">
              <a:rPr lang="es-ES"/>
              <a:pPr>
                <a:defRPr/>
              </a:pPr>
              <a:t>‹#›</a:t>
            </a:fld>
            <a:endParaRPr lang="es-ES"/>
          </a:p>
        </p:txBody>
      </p:sp>
      <p:sp>
        <p:nvSpPr>
          <p:cNvPr id="7" name="Oval 6"/>
          <p:cNvSpPr/>
          <p:nvPr/>
        </p:nvSpPr>
        <p:spPr>
          <a:xfrm>
            <a:off x="8458200" y="6499225"/>
            <a:ext cx="84138" cy="84138"/>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8" name="Oval 7"/>
          <p:cNvSpPr/>
          <p:nvPr/>
        </p:nvSpPr>
        <p:spPr>
          <a:xfrm>
            <a:off x="569913" y="6499225"/>
            <a:ext cx="84137" cy="84138"/>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Tree>
  </p:cSld>
  <p:clrMap bg1="lt1" tx1="dk1" bg2="lt2" tx2="dk2" accent1="accent1" accent2="accent2" accent3="accent3" accent4="accent4" accent5="accent5" accent6="accent6" hlink="hlink" folHlink="folHlink"/>
  <p:sldLayoutIdLst>
    <p:sldLayoutId id="2147483797" r:id="rId1"/>
    <p:sldLayoutId id="2147483798" r:id="rId2"/>
    <p:sldLayoutId id="2147483807" r:id="rId3"/>
    <p:sldLayoutId id="2147483799" r:id="rId4"/>
    <p:sldLayoutId id="2147483800" r:id="rId5"/>
    <p:sldLayoutId id="2147483801" r:id="rId6"/>
    <p:sldLayoutId id="2147483802" r:id="rId7"/>
    <p:sldLayoutId id="2147483803" r:id="rId8"/>
    <p:sldLayoutId id="2147483804" r:id="rId9"/>
    <p:sldLayoutId id="2147483805" r:id="rId10"/>
    <p:sldLayoutId id="2147483806" r:id="rId11"/>
  </p:sldLayoutIdLst>
  <p:txStyles>
    <p:titleStyle>
      <a:lvl1pPr algn="ctr" rtl="0" eaLnBrk="0" fontAlgn="base" hangingPunct="0">
        <a:lnSpc>
          <a:spcPts val="5800"/>
        </a:lnSpc>
        <a:spcBef>
          <a:spcPct val="0"/>
        </a:spcBef>
        <a:spcAft>
          <a:spcPct val="0"/>
        </a:spcAft>
        <a:defRPr sz="5400" b="1" kern="1200">
          <a:solidFill>
            <a:schemeClr val="tx2"/>
          </a:solidFill>
          <a:effectLst/>
          <a:latin typeface="Calibri" pitchFamily="34" charset="0"/>
          <a:ea typeface="+mj-ea"/>
          <a:cs typeface="Calibri" pitchFamily="34" charset="0"/>
        </a:defRPr>
      </a:lvl1pPr>
      <a:lvl2pPr algn="ctr" rtl="0" eaLnBrk="0" fontAlgn="base" hangingPunct="0">
        <a:lnSpc>
          <a:spcPts val="5800"/>
        </a:lnSpc>
        <a:spcBef>
          <a:spcPct val="0"/>
        </a:spcBef>
        <a:spcAft>
          <a:spcPct val="0"/>
        </a:spcAft>
        <a:defRPr sz="5400">
          <a:solidFill>
            <a:schemeClr val="tx2"/>
          </a:solidFill>
          <a:latin typeface="Palatino Linotype" pitchFamily="18" charset="0"/>
        </a:defRPr>
      </a:lvl2pPr>
      <a:lvl3pPr algn="ctr" rtl="0" eaLnBrk="0" fontAlgn="base" hangingPunct="0">
        <a:lnSpc>
          <a:spcPts val="5800"/>
        </a:lnSpc>
        <a:spcBef>
          <a:spcPct val="0"/>
        </a:spcBef>
        <a:spcAft>
          <a:spcPct val="0"/>
        </a:spcAft>
        <a:defRPr sz="5400">
          <a:solidFill>
            <a:schemeClr val="tx2"/>
          </a:solidFill>
          <a:latin typeface="Palatino Linotype" pitchFamily="18" charset="0"/>
        </a:defRPr>
      </a:lvl3pPr>
      <a:lvl4pPr algn="ctr" rtl="0" eaLnBrk="0" fontAlgn="base" hangingPunct="0">
        <a:lnSpc>
          <a:spcPts val="5800"/>
        </a:lnSpc>
        <a:spcBef>
          <a:spcPct val="0"/>
        </a:spcBef>
        <a:spcAft>
          <a:spcPct val="0"/>
        </a:spcAft>
        <a:defRPr sz="5400">
          <a:solidFill>
            <a:schemeClr val="tx2"/>
          </a:solidFill>
          <a:latin typeface="Palatino Linotype" pitchFamily="18" charset="0"/>
        </a:defRPr>
      </a:lvl4pPr>
      <a:lvl5pPr algn="ctr" rtl="0" eaLnBrk="0" fontAlgn="base" hangingPunct="0">
        <a:lnSpc>
          <a:spcPts val="5800"/>
        </a:lnSpc>
        <a:spcBef>
          <a:spcPct val="0"/>
        </a:spcBef>
        <a:spcAft>
          <a:spcPct val="0"/>
        </a:spcAft>
        <a:defRPr sz="5400">
          <a:solidFill>
            <a:schemeClr val="tx2"/>
          </a:solidFill>
          <a:latin typeface="Palatino Linotype" pitchFamily="18" charset="0"/>
        </a:defRPr>
      </a:lvl5pPr>
      <a:lvl6pPr marL="457200" algn="ctr" rtl="0" fontAlgn="base">
        <a:lnSpc>
          <a:spcPts val="5800"/>
        </a:lnSpc>
        <a:spcBef>
          <a:spcPct val="0"/>
        </a:spcBef>
        <a:spcAft>
          <a:spcPct val="0"/>
        </a:spcAft>
        <a:defRPr sz="5400">
          <a:solidFill>
            <a:schemeClr val="tx2"/>
          </a:solidFill>
          <a:latin typeface="Palatino Linotype" pitchFamily="18" charset="0"/>
        </a:defRPr>
      </a:lvl6pPr>
      <a:lvl7pPr marL="914400" algn="ctr" rtl="0" fontAlgn="base">
        <a:lnSpc>
          <a:spcPts val="5800"/>
        </a:lnSpc>
        <a:spcBef>
          <a:spcPct val="0"/>
        </a:spcBef>
        <a:spcAft>
          <a:spcPct val="0"/>
        </a:spcAft>
        <a:defRPr sz="5400">
          <a:solidFill>
            <a:schemeClr val="tx2"/>
          </a:solidFill>
          <a:latin typeface="Palatino Linotype" pitchFamily="18" charset="0"/>
        </a:defRPr>
      </a:lvl7pPr>
      <a:lvl8pPr marL="1371600" algn="ctr" rtl="0" fontAlgn="base">
        <a:lnSpc>
          <a:spcPts val="5800"/>
        </a:lnSpc>
        <a:spcBef>
          <a:spcPct val="0"/>
        </a:spcBef>
        <a:spcAft>
          <a:spcPct val="0"/>
        </a:spcAft>
        <a:defRPr sz="5400">
          <a:solidFill>
            <a:schemeClr val="tx2"/>
          </a:solidFill>
          <a:latin typeface="Palatino Linotype" pitchFamily="18" charset="0"/>
        </a:defRPr>
      </a:lvl8pPr>
      <a:lvl9pPr marL="1828800" algn="ctr" rtl="0" fontAlgn="base">
        <a:lnSpc>
          <a:spcPts val="5800"/>
        </a:lnSpc>
        <a:spcBef>
          <a:spcPct val="0"/>
        </a:spcBef>
        <a:spcAft>
          <a:spcPct val="0"/>
        </a:spcAft>
        <a:defRPr sz="5400">
          <a:solidFill>
            <a:schemeClr val="tx2"/>
          </a:solidFill>
          <a:latin typeface="Palatino Linotype" pitchFamily="18" charset="0"/>
        </a:defRPr>
      </a:lvl9pPr>
    </p:titleStyle>
    <p:bodyStyle>
      <a:lvl1pPr marL="342900" indent="-342900" algn="l" rtl="0" eaLnBrk="0" fontAlgn="base" hangingPunct="0">
        <a:spcBef>
          <a:spcPct val="20000"/>
        </a:spcBef>
        <a:spcAft>
          <a:spcPct val="0"/>
        </a:spcAft>
        <a:buFont typeface="Arial" charset="0"/>
        <a:buChar char="•"/>
        <a:defRPr sz="2400" kern="1200">
          <a:solidFill>
            <a:schemeClr val="tx1"/>
          </a:solidFill>
          <a:latin typeface="Calibri" pitchFamily="34" charset="0"/>
          <a:ea typeface="+mn-ea"/>
          <a:cs typeface="Calibri" pitchFamily="34" charset="0"/>
        </a:defRPr>
      </a:lvl1pPr>
      <a:lvl2pPr marL="742950" indent="-285750" algn="l" rtl="0" eaLnBrk="0" fontAlgn="base" hangingPunct="0">
        <a:spcBef>
          <a:spcPct val="20000"/>
        </a:spcBef>
        <a:spcAft>
          <a:spcPct val="0"/>
        </a:spcAft>
        <a:buFont typeface="Courier New" pitchFamily="49" charset="0"/>
        <a:buChar char="o"/>
        <a:defRPr sz="1600" kern="1200">
          <a:solidFill>
            <a:schemeClr val="tx1"/>
          </a:solidFill>
          <a:latin typeface="Calibri" pitchFamily="34" charset="0"/>
          <a:ea typeface="+mn-ea"/>
          <a:cs typeface="Calibri" pitchFamily="34" charset="0"/>
        </a:defRPr>
      </a:lvl2pPr>
      <a:lvl3pPr marL="1143000" indent="-228600" algn="l" rtl="0" eaLnBrk="0" fontAlgn="base" hangingPunct="0">
        <a:spcBef>
          <a:spcPct val="20000"/>
        </a:spcBef>
        <a:spcAft>
          <a:spcPct val="0"/>
        </a:spcAft>
        <a:buFont typeface="Arial" charset="0"/>
        <a:buChar char="•"/>
        <a:defRPr sz="1600" kern="1200">
          <a:solidFill>
            <a:schemeClr val="tx1"/>
          </a:solidFill>
          <a:latin typeface="Calibri" pitchFamily="34" charset="0"/>
          <a:ea typeface="+mn-ea"/>
          <a:cs typeface="Calibri" pitchFamily="34" charset="0"/>
        </a:defRPr>
      </a:lvl3pPr>
      <a:lvl4pPr marL="1600200" indent="-228600" algn="l" rtl="0" eaLnBrk="0" fontAlgn="base" hangingPunct="0">
        <a:spcBef>
          <a:spcPct val="20000"/>
        </a:spcBef>
        <a:spcAft>
          <a:spcPct val="0"/>
        </a:spcAft>
        <a:buFont typeface="Courier New" pitchFamily="49" charset="0"/>
        <a:buChar char="o"/>
        <a:defRPr sz="1600" kern="1200">
          <a:solidFill>
            <a:schemeClr val="tx1"/>
          </a:solidFill>
          <a:latin typeface="Calibri" pitchFamily="34" charset="0"/>
          <a:ea typeface="+mn-ea"/>
          <a:cs typeface="Calibri" pitchFamily="34" charset="0"/>
        </a:defRPr>
      </a:lvl4pPr>
      <a:lvl5pPr marL="2057400" indent="-228600" algn="l" rtl="0" eaLnBrk="0" fontAlgn="base" hangingPunct="0">
        <a:spcBef>
          <a:spcPct val="20000"/>
        </a:spcBef>
        <a:spcAft>
          <a:spcPct val="0"/>
        </a:spcAft>
        <a:buFont typeface="Arial" charset="0"/>
        <a:buChar char="•"/>
        <a:defRPr sz="1600" kern="1200">
          <a:solidFill>
            <a:schemeClr val="tx1"/>
          </a:solidFill>
          <a:latin typeface="Calibri" pitchFamily="34" charset="0"/>
          <a:ea typeface="+mn-ea"/>
          <a:cs typeface="Calibri" pitchFamily="34" charset="0"/>
        </a:defRPr>
      </a:lvl5pPr>
      <a:lvl6pPr marL="25146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6pPr>
      <a:lvl7pPr marL="29718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7pPr>
      <a:lvl8pPr marL="34290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8pPr>
      <a:lvl9pPr marL="38862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3074" name="Rectangle 173"/>
          <p:cNvSpPr>
            <a:spLocks noChangeArrowheads="1"/>
          </p:cNvSpPr>
          <p:nvPr/>
        </p:nvSpPr>
        <p:spPr bwMode="auto">
          <a:xfrm>
            <a:off x="468313" y="4652962"/>
            <a:ext cx="8280400" cy="1276367"/>
          </a:xfrm>
          <a:prstGeom prst="rect">
            <a:avLst/>
          </a:prstGeom>
          <a:noFill/>
          <a:ln w="9525">
            <a:noFill/>
            <a:miter lim="800000"/>
            <a:headEnd/>
            <a:tailEnd/>
          </a:ln>
          <a:effectLst/>
        </p:spPr>
        <p:txBody>
          <a:bodyPr/>
          <a:lstStyle/>
          <a:p>
            <a:pPr>
              <a:lnSpc>
                <a:spcPct val="90000"/>
              </a:lnSpc>
              <a:spcBef>
                <a:spcPct val="20000"/>
              </a:spcBef>
            </a:pPr>
            <a:r>
              <a:rPr lang="tr-TR" altLang="en-US" sz="3200" b="1" dirty="0">
                <a:solidFill>
                  <a:srgbClr val="1C1C1C"/>
                </a:solidFill>
              </a:rPr>
              <a:t>Genel Ekonomi </a:t>
            </a:r>
          </a:p>
          <a:p>
            <a:pPr>
              <a:lnSpc>
                <a:spcPct val="90000"/>
              </a:lnSpc>
              <a:spcBef>
                <a:spcPct val="20000"/>
              </a:spcBef>
            </a:pPr>
            <a:r>
              <a:rPr lang="tr-TR" altLang="en-US" sz="3200" b="1" dirty="0">
                <a:solidFill>
                  <a:srgbClr val="1C1C1C"/>
                </a:solidFill>
              </a:rPr>
              <a:t>Değer ve Fayda </a:t>
            </a:r>
            <a:endParaRPr lang="es-ES" altLang="en-US" sz="3200" b="1" dirty="0">
              <a:solidFill>
                <a:srgbClr val="1C1C1C"/>
              </a:solidFill>
            </a:endParaRPr>
          </a:p>
        </p:txBody>
      </p:sp>
      <p:sp>
        <p:nvSpPr>
          <p:cNvPr id="3075" name="Rectangle 177"/>
          <p:cNvSpPr>
            <a:spLocks noChangeArrowheads="1"/>
          </p:cNvSpPr>
          <p:nvPr/>
        </p:nvSpPr>
        <p:spPr bwMode="auto">
          <a:xfrm>
            <a:off x="468313" y="5373688"/>
            <a:ext cx="5365750" cy="576262"/>
          </a:xfrm>
          <a:prstGeom prst="rect">
            <a:avLst/>
          </a:prstGeom>
          <a:noFill/>
          <a:ln w="9525">
            <a:noFill/>
            <a:miter lim="800000"/>
            <a:headEnd/>
            <a:tailEnd/>
          </a:ln>
          <a:effectLst/>
        </p:spPr>
        <p:txBody>
          <a:bodyPr/>
          <a:lstStyle/>
          <a:p>
            <a:pPr>
              <a:lnSpc>
                <a:spcPct val="90000"/>
              </a:lnSpc>
              <a:spcBef>
                <a:spcPct val="20000"/>
              </a:spcBef>
            </a:pPr>
            <a:endParaRPr lang="tr-TR" altLang="en-US" b="1">
              <a:solidFill>
                <a:schemeClr val="bg1"/>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2"/>
          <p:cNvSpPr>
            <a:spLocks noGrp="1" noChangeArrowheads="1"/>
          </p:cNvSpPr>
          <p:nvPr>
            <p:ph type="title"/>
          </p:nvPr>
        </p:nvSpPr>
        <p:spPr>
          <a:xfrm>
            <a:off x="539750" y="0"/>
            <a:ext cx="8229600" cy="1125538"/>
          </a:xfrm>
        </p:spPr>
        <p:txBody>
          <a:bodyPr/>
          <a:lstStyle/>
          <a:p>
            <a:pPr eaLnBrk="1" fontAlgn="auto" hangingPunct="1">
              <a:spcAft>
                <a:spcPts val="0"/>
              </a:spcAft>
              <a:defRPr/>
            </a:pPr>
            <a:r>
              <a:rPr lang="tr-TR" sz="2400" b="0" dirty="0">
                <a:solidFill>
                  <a:srgbClr val="1C1C1C"/>
                </a:solidFill>
                <a:latin typeface="Tahoma" panose="020B0604030504040204" pitchFamily="34" charset="0"/>
                <a:ea typeface="Tahoma" panose="020B0604030504040204" pitchFamily="34" charset="0"/>
                <a:cs typeface="Tahoma" panose="020B0604030504040204" pitchFamily="34" charset="0"/>
              </a:rPr>
              <a:t>Değer Nedir?</a:t>
            </a:r>
          </a:p>
        </p:txBody>
      </p:sp>
      <p:sp>
        <p:nvSpPr>
          <p:cNvPr id="4099" name="Rectangle 3"/>
          <p:cNvSpPr>
            <a:spLocks noGrp="1" noChangeArrowheads="1"/>
          </p:cNvSpPr>
          <p:nvPr>
            <p:ph idx="1"/>
          </p:nvPr>
        </p:nvSpPr>
        <p:spPr>
          <a:xfrm>
            <a:off x="457200" y="1268413"/>
            <a:ext cx="8229600" cy="4968875"/>
          </a:xfrm>
        </p:spPr>
        <p:txBody>
          <a:bodyPr/>
          <a:lstStyle/>
          <a:p>
            <a:pPr marL="347472" indent="-347472" eaLnBrk="1" fontAlgn="ctr" hangingPunct="1">
              <a:spcBef>
                <a:spcPts val="0"/>
              </a:spcBef>
              <a:spcAft>
                <a:spcPts val="0"/>
              </a:spcAft>
              <a:buSzPts val="3200"/>
              <a:buNone/>
              <a:defRPr/>
            </a:pPr>
            <a:r>
              <a:rPr lang="tr-TR" sz="2000" i="1" dirty="0">
                <a:solidFill>
                  <a:srgbClr val="000000"/>
                </a:solidFill>
                <a:latin typeface="Tahoma" panose="020B0604030504040204" pitchFamily="34" charset="0"/>
                <a:ea typeface="Tahoma" panose="020B0604030504040204" pitchFamily="34" charset="0"/>
                <a:cs typeface="Tahoma" panose="020B0604030504040204" pitchFamily="34" charset="0"/>
              </a:rPr>
              <a:t>isim</a:t>
            </a:r>
            <a:r>
              <a:rPr lang="tr-TR" sz="2000" dirty="0">
                <a:solidFill>
                  <a:srgbClr val="000000"/>
                </a:solidFill>
                <a:latin typeface="Tahoma" panose="020B0604030504040204" pitchFamily="34" charset="0"/>
                <a:ea typeface="Tahoma" panose="020B0604030504040204" pitchFamily="34" charset="0"/>
                <a:cs typeface="Tahoma" panose="020B0604030504040204" pitchFamily="34" charset="0"/>
              </a:rPr>
              <a:t> Bir şeyin önemini belirlemeye yarayan soyut ölçü, bir şeyin değdiği karşılık, kıymet</a:t>
            </a:r>
            <a:endParaRPr lang="tr-TR" sz="2000" dirty="0">
              <a:latin typeface="Tahoma" panose="020B0604030504040204" pitchFamily="34" charset="0"/>
              <a:ea typeface="Tahoma" panose="020B0604030504040204" pitchFamily="34" charset="0"/>
              <a:cs typeface="Tahoma" panose="020B0604030504040204" pitchFamily="34" charset="0"/>
            </a:endParaRPr>
          </a:p>
          <a:p>
            <a:pPr marL="0" indent="0" eaLnBrk="1" fontAlgn="ctr" hangingPunct="1">
              <a:spcBef>
                <a:spcPts val="0"/>
              </a:spcBef>
              <a:spcAft>
                <a:spcPts val="0"/>
              </a:spcAft>
              <a:buNone/>
              <a:defRPr/>
            </a:pPr>
            <a:br>
              <a:rPr lang="tr-TR" sz="2000" dirty="0">
                <a:solidFill>
                  <a:srgbClr val="000000"/>
                </a:solidFill>
                <a:latin typeface="Calibri" pitchFamily="34" charset="0"/>
                <a:cs typeface="Calibri" pitchFamily="34" charset="0"/>
              </a:rPr>
            </a:br>
            <a:endParaRPr lang="tr-TR" sz="2000" dirty="0">
              <a:latin typeface="Calibri" pitchFamily="34" charset="0"/>
              <a:cs typeface="Calibri" pitchFamily="34" charset="0"/>
            </a:endParaRPr>
          </a:p>
        </p:txBody>
      </p:sp>
      <p:pic>
        <p:nvPicPr>
          <p:cNvPr id="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15081" y="2276872"/>
            <a:ext cx="2740205" cy="38042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2"/>
          <p:cNvSpPr>
            <a:spLocks noGrp="1" noChangeArrowheads="1"/>
          </p:cNvSpPr>
          <p:nvPr>
            <p:ph type="title"/>
          </p:nvPr>
        </p:nvSpPr>
        <p:spPr>
          <a:xfrm>
            <a:off x="539750" y="0"/>
            <a:ext cx="8229600" cy="1125538"/>
          </a:xfrm>
        </p:spPr>
        <p:txBody>
          <a:bodyPr/>
          <a:lstStyle/>
          <a:p>
            <a:pPr eaLnBrk="1" fontAlgn="auto" hangingPunct="1">
              <a:spcAft>
                <a:spcPts val="0"/>
              </a:spcAft>
              <a:defRPr/>
            </a:pPr>
            <a:r>
              <a:rPr lang="tr-TR" sz="2400" b="0" dirty="0">
                <a:solidFill>
                  <a:srgbClr val="1C1C1C"/>
                </a:solidFill>
                <a:effectLst/>
                <a:latin typeface="Tahoma" panose="020B0604030504040204" pitchFamily="34" charset="0"/>
                <a:ea typeface="Tahoma" panose="020B0604030504040204" pitchFamily="34" charset="0"/>
                <a:cs typeface="Tahoma" panose="020B0604030504040204" pitchFamily="34" charset="0"/>
              </a:rPr>
              <a:t>Değerin Kaynağı</a:t>
            </a:r>
          </a:p>
        </p:txBody>
      </p:sp>
      <p:sp>
        <p:nvSpPr>
          <p:cNvPr id="4099" name="Rectangle 3"/>
          <p:cNvSpPr>
            <a:spLocks noGrp="1" noChangeArrowheads="1"/>
          </p:cNvSpPr>
          <p:nvPr>
            <p:ph idx="1"/>
          </p:nvPr>
        </p:nvSpPr>
        <p:spPr>
          <a:xfrm>
            <a:off x="457200" y="1268413"/>
            <a:ext cx="8229600" cy="4968875"/>
          </a:xfrm>
        </p:spPr>
        <p:txBody>
          <a:bodyPr/>
          <a:lstStyle/>
          <a:p>
            <a:pPr marL="0" indent="0" algn="just" eaLnBrk="1" hangingPunct="1">
              <a:lnSpc>
                <a:spcPct val="90000"/>
              </a:lnSpc>
              <a:spcBef>
                <a:spcPts val="1000"/>
              </a:spcBef>
              <a:buNone/>
              <a:defRPr/>
            </a:pPr>
            <a:r>
              <a:rPr lang="tr-TR" altLang="en-US" sz="2000" dirty="0">
                <a:solidFill>
                  <a:srgbClr val="000000"/>
                </a:solidFill>
                <a:latin typeface="Tahoma" panose="020B0604030504040204" pitchFamily="34" charset="0"/>
                <a:ea typeface="Tahoma" panose="020B0604030504040204" pitchFamily="34" charset="0"/>
                <a:cs typeface="Tahoma" panose="020B0604030504040204" pitchFamily="34" charset="0"/>
              </a:rPr>
              <a:t>Adam Smith'ten ve onun öncülleri olarak kabul edilen fizyokratlardan çok daha önce bazı filozoflar ‘değer’ ile ‘emek’ arasındaki ilişkiye değinmiştir.</a:t>
            </a:r>
          </a:p>
          <a:p>
            <a:pPr marL="0" indent="0" algn="just" eaLnBrk="1" hangingPunct="1">
              <a:lnSpc>
                <a:spcPct val="90000"/>
              </a:lnSpc>
              <a:spcBef>
                <a:spcPts val="1000"/>
              </a:spcBef>
              <a:buNone/>
              <a:defRPr/>
            </a:pPr>
            <a:endParaRPr lang="tr-TR" altLang="en-US" sz="2000" dirty="0">
              <a:solidFill>
                <a:srgbClr val="000000"/>
              </a:solidFill>
              <a:latin typeface="Tahoma" panose="020B0604030504040204" pitchFamily="34" charset="0"/>
              <a:ea typeface="Tahoma" panose="020B0604030504040204" pitchFamily="34" charset="0"/>
              <a:cs typeface="Tahoma" panose="020B0604030504040204" pitchFamily="34" charset="0"/>
            </a:endParaRPr>
          </a:p>
          <a:p>
            <a:pPr marL="0" indent="0" algn="just" eaLnBrk="1" hangingPunct="1">
              <a:lnSpc>
                <a:spcPct val="90000"/>
              </a:lnSpc>
              <a:spcBef>
                <a:spcPts val="1000"/>
              </a:spcBef>
              <a:buNone/>
              <a:defRPr/>
            </a:pPr>
            <a:r>
              <a:rPr lang="tr-TR" altLang="en-US" sz="2000" dirty="0" err="1">
                <a:solidFill>
                  <a:srgbClr val="000000"/>
                </a:solidFill>
                <a:latin typeface="Tahoma" panose="020B0604030504040204" pitchFamily="34" charset="0"/>
                <a:ea typeface="Tahoma" panose="020B0604030504040204" pitchFamily="34" charset="0"/>
                <a:cs typeface="Tahoma" panose="020B0604030504040204" pitchFamily="34" charset="0"/>
              </a:rPr>
              <a:t>Ovidius</a:t>
            </a:r>
            <a:r>
              <a:rPr lang="tr-TR" altLang="en-US" sz="2000" dirty="0">
                <a:solidFill>
                  <a:srgbClr val="000000"/>
                </a:solidFill>
                <a:latin typeface="Tahoma" panose="020B0604030504040204" pitchFamily="34" charset="0"/>
                <a:ea typeface="Tahoma" panose="020B0604030504040204" pitchFamily="34" charset="0"/>
                <a:cs typeface="Tahoma" panose="020B0604030504040204" pitchFamily="34" charset="0"/>
              </a:rPr>
              <a:t> ‘her şeyin değeri zorluğundadır’ sözü üzerinden emek unsurunu ‘değerin kaynağı’ olarak göstermiştir.</a:t>
            </a:r>
          </a:p>
          <a:p>
            <a:pPr marL="0" indent="0" eaLnBrk="1" fontAlgn="ctr" hangingPunct="1">
              <a:spcBef>
                <a:spcPts val="0"/>
              </a:spcBef>
              <a:spcAft>
                <a:spcPts val="0"/>
              </a:spcAft>
              <a:buSzPts val="3200"/>
              <a:buFont typeface="Arial" charset="0"/>
              <a:buNone/>
              <a:defRPr/>
            </a:pPr>
            <a:endParaRPr lang="tr-TR" sz="1400" dirty="0">
              <a:latin typeface="Arial"/>
            </a:endParaRPr>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59398" y="3782546"/>
            <a:ext cx="2025203" cy="16919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2"/>
          <p:cNvSpPr>
            <a:spLocks noGrp="1" noChangeArrowheads="1"/>
          </p:cNvSpPr>
          <p:nvPr>
            <p:ph type="title"/>
          </p:nvPr>
        </p:nvSpPr>
        <p:spPr>
          <a:xfrm>
            <a:off x="539750" y="0"/>
            <a:ext cx="8229600" cy="1125538"/>
          </a:xfrm>
        </p:spPr>
        <p:txBody>
          <a:bodyPr/>
          <a:lstStyle/>
          <a:p>
            <a:pPr eaLnBrk="1" fontAlgn="auto" hangingPunct="1">
              <a:spcAft>
                <a:spcPts val="0"/>
              </a:spcAft>
              <a:defRPr/>
            </a:pPr>
            <a:r>
              <a:rPr lang="tr-TR" sz="2400" b="0" dirty="0">
                <a:solidFill>
                  <a:srgbClr val="1C1C1C"/>
                </a:solidFill>
                <a:effectLst/>
                <a:latin typeface="Tahoma" panose="020B0604030504040204" pitchFamily="34" charset="0"/>
                <a:ea typeface="Tahoma" panose="020B0604030504040204" pitchFamily="34" charset="0"/>
                <a:cs typeface="Tahoma" panose="020B0604030504040204" pitchFamily="34" charset="0"/>
              </a:rPr>
              <a:t>Değerin Kaynağı</a:t>
            </a:r>
          </a:p>
        </p:txBody>
      </p:sp>
      <p:sp>
        <p:nvSpPr>
          <p:cNvPr id="4099" name="Rectangle 3"/>
          <p:cNvSpPr>
            <a:spLocks noGrp="1" noChangeArrowheads="1"/>
          </p:cNvSpPr>
          <p:nvPr>
            <p:ph idx="1"/>
          </p:nvPr>
        </p:nvSpPr>
        <p:spPr>
          <a:xfrm>
            <a:off x="457200" y="1268413"/>
            <a:ext cx="8229600" cy="4968875"/>
          </a:xfrm>
        </p:spPr>
        <p:txBody>
          <a:bodyPr/>
          <a:lstStyle/>
          <a:p>
            <a:pPr marL="0" indent="0" algn="just" eaLnBrk="1" hangingPunct="1">
              <a:lnSpc>
                <a:spcPct val="90000"/>
              </a:lnSpc>
              <a:spcBef>
                <a:spcPts val="1000"/>
              </a:spcBef>
              <a:buNone/>
              <a:defRPr/>
            </a:pPr>
            <a:r>
              <a:rPr lang="tr-TR" sz="2000" dirty="0">
                <a:latin typeface="Tahoma" panose="020B0604030504040204" pitchFamily="34" charset="0"/>
                <a:ea typeface="Tahoma" panose="020B0604030504040204" pitchFamily="34" charset="0"/>
                <a:cs typeface="Tahoma" panose="020B0604030504040204" pitchFamily="34" charset="0"/>
              </a:rPr>
              <a:t>Değerin iki yönü vardır: mal ve hizmet kullanıcıları için kullanım değeri (Gebrauchswert) ve bu tüccarlar için değişim (Tauschwert). </a:t>
            </a:r>
          </a:p>
          <a:p>
            <a:pPr marL="0" indent="0" algn="just" eaLnBrk="1" hangingPunct="1">
              <a:lnSpc>
                <a:spcPct val="90000"/>
              </a:lnSpc>
              <a:spcBef>
                <a:spcPts val="1000"/>
              </a:spcBef>
              <a:buNone/>
              <a:defRPr/>
            </a:pPr>
            <a:r>
              <a:rPr lang="tr-TR" sz="2000" dirty="0">
                <a:latin typeface="Tahoma" panose="020B0604030504040204" pitchFamily="34" charset="0"/>
                <a:ea typeface="Tahoma" panose="020B0604030504040204" pitchFamily="34" charset="0"/>
                <a:cs typeface="Tahoma" panose="020B0604030504040204" pitchFamily="34" charset="0"/>
              </a:rPr>
              <a:t>Kısacası, kullanımdaki değer açısından birbirinden farklı olan farklı tipte ürünler alınıp satılmaktadır ve eşdeğer değişim anlamında, sadece değişim değeri açısından asimile edilmişlerse işlem görmektedirler. </a:t>
            </a:r>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99792" y="4005064"/>
            <a:ext cx="4464496" cy="223929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2"/>
          <p:cNvSpPr>
            <a:spLocks noGrp="1" noChangeArrowheads="1"/>
          </p:cNvSpPr>
          <p:nvPr>
            <p:ph type="title"/>
          </p:nvPr>
        </p:nvSpPr>
        <p:spPr>
          <a:xfrm>
            <a:off x="539750" y="0"/>
            <a:ext cx="8229600" cy="1125538"/>
          </a:xfrm>
        </p:spPr>
        <p:txBody>
          <a:bodyPr/>
          <a:lstStyle/>
          <a:p>
            <a:pPr eaLnBrk="1" fontAlgn="auto" hangingPunct="1">
              <a:spcAft>
                <a:spcPts val="0"/>
              </a:spcAft>
              <a:defRPr/>
            </a:pPr>
            <a:r>
              <a:rPr lang="tr-TR" sz="2400" b="0" dirty="0">
                <a:solidFill>
                  <a:srgbClr val="1C1C1C"/>
                </a:solidFill>
                <a:latin typeface="Tahoma" panose="020B0604030504040204" pitchFamily="34" charset="0"/>
                <a:ea typeface="Tahoma" panose="020B0604030504040204" pitchFamily="34" charset="0"/>
                <a:cs typeface="Tahoma" panose="020B0604030504040204" pitchFamily="34" charset="0"/>
              </a:rPr>
              <a:t>Değerin Kaynağı</a:t>
            </a:r>
          </a:p>
        </p:txBody>
      </p:sp>
      <p:sp>
        <p:nvSpPr>
          <p:cNvPr id="4099" name="Rectangle 3"/>
          <p:cNvSpPr>
            <a:spLocks noGrp="1" noChangeArrowheads="1"/>
          </p:cNvSpPr>
          <p:nvPr>
            <p:ph idx="1"/>
          </p:nvPr>
        </p:nvSpPr>
        <p:spPr>
          <a:xfrm>
            <a:off x="457200" y="1268413"/>
            <a:ext cx="8229600" cy="4968875"/>
          </a:xfrm>
        </p:spPr>
        <p:txBody>
          <a:bodyPr/>
          <a:lstStyle/>
          <a:p>
            <a:pPr marL="228600" indent="-228600" algn="just" eaLnBrk="1" hangingPunct="1">
              <a:lnSpc>
                <a:spcPct val="90000"/>
              </a:lnSpc>
              <a:spcBef>
                <a:spcPts val="1000"/>
              </a:spcBef>
              <a:buNone/>
              <a:defRPr/>
            </a:pPr>
            <a:r>
              <a:rPr lang="tr-TR" altLang="en-US" sz="2000" dirty="0">
                <a:solidFill>
                  <a:srgbClr val="FF0000"/>
                </a:solidFill>
                <a:latin typeface="Tahoma" panose="020B0604030504040204" pitchFamily="34" charset="0"/>
                <a:ea typeface="Tahoma" panose="020B0604030504040204" pitchFamily="34" charset="0"/>
                <a:cs typeface="Tahoma" panose="020B0604030504040204" pitchFamily="34" charset="0"/>
              </a:rPr>
              <a:t>Adam Smith </a:t>
            </a:r>
            <a:r>
              <a:rPr lang="tr-TR" altLang="en-US" sz="2000" dirty="0">
                <a:solidFill>
                  <a:srgbClr val="000000"/>
                </a:solidFill>
                <a:latin typeface="Tahoma" panose="020B0604030504040204" pitchFamily="34" charset="0"/>
                <a:ea typeface="Tahoma" panose="020B0604030504040204" pitchFamily="34" charset="0"/>
                <a:cs typeface="Tahoma" panose="020B0604030504040204" pitchFamily="34" charset="0"/>
              </a:rPr>
              <a:t>&gt;&gt;&gt; değerin kaynağı  </a:t>
            </a:r>
          </a:p>
          <a:p>
            <a:pPr marL="228600" indent="-228600" algn="just" eaLnBrk="1" hangingPunct="1">
              <a:lnSpc>
                <a:spcPct val="90000"/>
              </a:lnSpc>
              <a:spcBef>
                <a:spcPts val="1000"/>
              </a:spcBef>
              <a:buNone/>
              <a:defRPr/>
            </a:pPr>
            <a:r>
              <a:rPr lang="tr-TR" altLang="en-US" sz="2000" dirty="0">
                <a:solidFill>
                  <a:srgbClr val="000000"/>
                </a:solidFill>
                <a:latin typeface="Tahoma" panose="020B0604030504040204" pitchFamily="34" charset="0"/>
                <a:ea typeface="Tahoma" panose="020B0604030504040204" pitchFamily="34" charset="0"/>
                <a:cs typeface="Tahoma" panose="020B0604030504040204" pitchFamily="34" charset="0"/>
              </a:rPr>
              <a:t>&gt;&gt;&gt;&gt; Emek = Asli üretim faktörü</a:t>
            </a:r>
          </a:p>
          <a:p>
            <a:pPr marL="228600" indent="-228600" algn="just" eaLnBrk="1" hangingPunct="1">
              <a:lnSpc>
                <a:spcPct val="90000"/>
              </a:lnSpc>
              <a:spcBef>
                <a:spcPts val="1000"/>
              </a:spcBef>
              <a:buNone/>
              <a:defRPr/>
            </a:pPr>
            <a:r>
              <a:rPr lang="tr-TR" altLang="en-US" sz="2000" dirty="0">
                <a:solidFill>
                  <a:srgbClr val="000000"/>
                </a:solidFill>
                <a:latin typeface="Tahoma" panose="020B0604030504040204" pitchFamily="34" charset="0"/>
                <a:ea typeface="Tahoma" panose="020B0604030504040204" pitchFamily="34" charset="0"/>
                <a:cs typeface="Tahoma" panose="020B0604030504040204" pitchFamily="34" charset="0"/>
              </a:rPr>
              <a:t>          Sermaye= Tali üretim faktörü</a:t>
            </a:r>
          </a:p>
          <a:p>
            <a:pPr marL="228600" indent="-228600" algn="just" eaLnBrk="1" hangingPunct="1">
              <a:lnSpc>
                <a:spcPct val="90000"/>
              </a:lnSpc>
              <a:spcBef>
                <a:spcPts val="1000"/>
              </a:spcBef>
              <a:buNone/>
              <a:defRPr/>
            </a:pPr>
            <a:endParaRPr lang="tr-TR" altLang="en-US" sz="2000" dirty="0">
              <a:solidFill>
                <a:srgbClr val="000000"/>
              </a:solidFill>
              <a:latin typeface="Tahoma" panose="020B0604030504040204" pitchFamily="34" charset="0"/>
              <a:ea typeface="Tahoma" panose="020B0604030504040204" pitchFamily="34" charset="0"/>
              <a:cs typeface="Tahoma" panose="020B0604030504040204" pitchFamily="34" charset="0"/>
            </a:endParaRPr>
          </a:p>
          <a:p>
            <a:pPr marL="228600" indent="-228600" algn="just" eaLnBrk="1" hangingPunct="1">
              <a:lnSpc>
                <a:spcPct val="90000"/>
              </a:lnSpc>
              <a:spcBef>
                <a:spcPts val="1000"/>
              </a:spcBef>
              <a:buNone/>
              <a:defRPr/>
            </a:pPr>
            <a:r>
              <a:rPr lang="tr-TR" altLang="en-US" sz="2000" dirty="0">
                <a:solidFill>
                  <a:srgbClr val="FF0000"/>
                </a:solidFill>
                <a:latin typeface="Tahoma" panose="020B0604030504040204" pitchFamily="34" charset="0"/>
                <a:ea typeface="Tahoma" panose="020B0604030504040204" pitchFamily="34" charset="0"/>
                <a:cs typeface="Tahoma" panose="020B0604030504040204" pitchFamily="34" charset="0"/>
              </a:rPr>
              <a:t>David Ricardo </a:t>
            </a:r>
          </a:p>
          <a:p>
            <a:pPr marL="0" indent="0" algn="just" eaLnBrk="1" hangingPunct="1">
              <a:lnSpc>
                <a:spcPct val="90000"/>
              </a:lnSpc>
              <a:spcBef>
                <a:spcPts val="1000"/>
              </a:spcBef>
              <a:buFont typeface="Arial" charset="0"/>
              <a:buNone/>
              <a:defRPr/>
            </a:pPr>
            <a:r>
              <a:rPr lang="tr-TR" altLang="en-US" sz="2000" dirty="0">
                <a:solidFill>
                  <a:srgbClr val="000000"/>
                </a:solidFill>
                <a:latin typeface="Tahoma" panose="020B0604030504040204" pitchFamily="34" charset="0"/>
                <a:ea typeface="Tahoma" panose="020B0604030504040204" pitchFamily="34" charset="0"/>
                <a:cs typeface="Tahoma" panose="020B0604030504040204" pitchFamily="34" charset="0"/>
              </a:rPr>
              <a:t> «Herhangi bir malın değerini o malın üretiminde harcanmış olan emek belirler.»</a:t>
            </a:r>
          </a:p>
          <a:p>
            <a:pPr marL="0" indent="0" algn="just" eaLnBrk="1" hangingPunct="1">
              <a:lnSpc>
                <a:spcPct val="90000"/>
              </a:lnSpc>
              <a:spcBef>
                <a:spcPts val="1000"/>
              </a:spcBef>
              <a:buFont typeface="Arial" charset="0"/>
              <a:buNone/>
              <a:defRPr/>
            </a:pPr>
            <a:endParaRPr lang="tr-TR" altLang="en-US" sz="3000" b="1" dirty="0">
              <a:solidFill>
                <a:srgbClr val="000000"/>
              </a:solidFill>
              <a:latin typeface="Calibri"/>
            </a:endParaRPr>
          </a:p>
          <a:p>
            <a:pPr marL="0" indent="0" eaLnBrk="1" fontAlgn="ctr" hangingPunct="1">
              <a:spcBef>
                <a:spcPts val="0"/>
              </a:spcBef>
              <a:spcAft>
                <a:spcPts val="0"/>
              </a:spcAft>
              <a:buSzPts val="3200"/>
              <a:buFont typeface="Arial" charset="0"/>
              <a:buNone/>
              <a:defRPr/>
            </a:pPr>
            <a:endParaRPr lang="tr-TR" sz="1400" dirty="0">
              <a:latin typeface="Arial"/>
            </a:endParaRPr>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74975" y="4538599"/>
            <a:ext cx="3194050" cy="2127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2"/>
          <p:cNvSpPr>
            <a:spLocks noGrp="1" noChangeArrowheads="1"/>
          </p:cNvSpPr>
          <p:nvPr>
            <p:ph type="title"/>
          </p:nvPr>
        </p:nvSpPr>
        <p:spPr>
          <a:xfrm>
            <a:off x="539750" y="0"/>
            <a:ext cx="8229600" cy="1125538"/>
          </a:xfrm>
        </p:spPr>
        <p:txBody>
          <a:bodyPr/>
          <a:lstStyle/>
          <a:p>
            <a:pPr eaLnBrk="1" fontAlgn="auto" hangingPunct="1">
              <a:spcAft>
                <a:spcPts val="0"/>
              </a:spcAft>
              <a:defRPr/>
            </a:pPr>
            <a:r>
              <a:rPr lang="tr-TR" sz="2400" b="0" dirty="0">
                <a:solidFill>
                  <a:srgbClr val="1C1C1C"/>
                </a:solidFill>
                <a:latin typeface="Tahoma" panose="020B0604030504040204" pitchFamily="34" charset="0"/>
                <a:ea typeface="Tahoma" panose="020B0604030504040204" pitchFamily="34" charset="0"/>
                <a:cs typeface="Tahoma" panose="020B0604030504040204" pitchFamily="34" charset="0"/>
              </a:rPr>
              <a:t>Değerin Kaynağı</a:t>
            </a:r>
          </a:p>
        </p:txBody>
      </p:sp>
      <p:sp>
        <p:nvSpPr>
          <p:cNvPr id="4099" name="Rectangle 3"/>
          <p:cNvSpPr>
            <a:spLocks noGrp="1" noChangeArrowheads="1"/>
          </p:cNvSpPr>
          <p:nvPr>
            <p:ph idx="1"/>
          </p:nvPr>
        </p:nvSpPr>
        <p:spPr>
          <a:xfrm>
            <a:off x="457200" y="1268413"/>
            <a:ext cx="8229600" cy="4968875"/>
          </a:xfrm>
        </p:spPr>
        <p:txBody>
          <a:bodyPr/>
          <a:lstStyle/>
          <a:p>
            <a:pPr marL="0" indent="0" algn="just" eaLnBrk="1" hangingPunct="1">
              <a:lnSpc>
                <a:spcPct val="90000"/>
              </a:lnSpc>
              <a:spcBef>
                <a:spcPts val="600"/>
              </a:spcBef>
              <a:buNone/>
              <a:defRPr/>
            </a:pPr>
            <a:r>
              <a:rPr lang="tr-TR" altLang="en-US" sz="2000" dirty="0">
                <a:solidFill>
                  <a:srgbClr val="FF0000"/>
                </a:solidFill>
                <a:latin typeface="Tahoma" panose="020B0604030504040204" pitchFamily="34" charset="0"/>
                <a:ea typeface="Tahoma" panose="020B0604030504040204" pitchFamily="34" charset="0"/>
                <a:cs typeface="Tahoma" panose="020B0604030504040204" pitchFamily="34" charset="0"/>
              </a:rPr>
              <a:t>Karl Marx</a:t>
            </a:r>
          </a:p>
          <a:p>
            <a:pPr marL="0" indent="0" algn="just" eaLnBrk="1" hangingPunct="1">
              <a:lnSpc>
                <a:spcPct val="90000"/>
              </a:lnSpc>
              <a:spcBef>
                <a:spcPts val="600"/>
              </a:spcBef>
              <a:buNone/>
              <a:defRPr/>
            </a:pPr>
            <a:r>
              <a:rPr lang="tr-TR" altLang="en-US" sz="2000" dirty="0">
                <a:solidFill>
                  <a:srgbClr val="000000"/>
                </a:solidFill>
                <a:latin typeface="Tahoma" panose="020B0604030504040204" pitchFamily="34" charset="0"/>
                <a:ea typeface="Tahoma" panose="020B0604030504040204" pitchFamily="34" charset="0"/>
                <a:cs typeface="Tahoma" panose="020B0604030504040204" pitchFamily="34" charset="0"/>
              </a:rPr>
              <a:t>Elde edilen gelir- Oluşturulan değer = Katma Değer </a:t>
            </a:r>
          </a:p>
          <a:p>
            <a:pPr marL="0" indent="0" algn="just" eaLnBrk="1" hangingPunct="1">
              <a:lnSpc>
                <a:spcPct val="90000"/>
              </a:lnSpc>
              <a:spcBef>
                <a:spcPts val="600"/>
              </a:spcBef>
              <a:buNone/>
              <a:defRPr/>
            </a:pPr>
            <a:r>
              <a:rPr lang="tr-TR" altLang="en-US" sz="2000" dirty="0">
                <a:solidFill>
                  <a:srgbClr val="000000"/>
                </a:solidFill>
                <a:latin typeface="Tahoma" panose="020B0604030504040204" pitchFamily="34" charset="0"/>
                <a:ea typeface="Tahoma" panose="020B0604030504040204" pitchFamily="34" charset="0"/>
                <a:cs typeface="Tahoma" panose="020B0604030504040204" pitchFamily="34" charset="0"/>
              </a:rPr>
              <a:t>Emek cinsinden üretim maliyeti</a:t>
            </a:r>
          </a:p>
          <a:p>
            <a:pPr marL="0" indent="0" algn="just" eaLnBrk="1" hangingPunct="1">
              <a:lnSpc>
                <a:spcPct val="90000"/>
              </a:lnSpc>
              <a:spcBef>
                <a:spcPts val="600"/>
              </a:spcBef>
              <a:defRPr/>
            </a:pPr>
            <a:endParaRPr lang="tr-TR" altLang="en-US" sz="2000" dirty="0">
              <a:solidFill>
                <a:srgbClr val="000000"/>
              </a:solidFill>
              <a:latin typeface="Tahoma" panose="020B0604030504040204" pitchFamily="34" charset="0"/>
              <a:ea typeface="Tahoma" panose="020B0604030504040204" pitchFamily="34" charset="0"/>
              <a:cs typeface="Tahoma" panose="020B0604030504040204" pitchFamily="34" charset="0"/>
            </a:endParaRPr>
          </a:p>
          <a:p>
            <a:pPr marL="0" indent="0" algn="just" eaLnBrk="1" hangingPunct="1">
              <a:lnSpc>
                <a:spcPct val="90000"/>
              </a:lnSpc>
              <a:spcBef>
                <a:spcPts val="600"/>
              </a:spcBef>
              <a:buNone/>
              <a:defRPr/>
            </a:pPr>
            <a:r>
              <a:rPr lang="tr-TR" altLang="en-US" sz="2000" dirty="0">
                <a:solidFill>
                  <a:srgbClr val="FF0000"/>
                </a:solidFill>
                <a:latin typeface="Tahoma" panose="020B0604030504040204" pitchFamily="34" charset="0"/>
                <a:ea typeface="Tahoma" panose="020B0604030504040204" pitchFamily="34" charset="0"/>
                <a:cs typeface="Tahoma" panose="020B0604030504040204" pitchFamily="34" charset="0"/>
              </a:rPr>
              <a:t>Neo-klasikler</a:t>
            </a:r>
            <a:r>
              <a:rPr lang="tr-TR" altLang="en-US" sz="2000" dirty="0">
                <a:solidFill>
                  <a:srgbClr val="000000"/>
                </a:solidFill>
                <a:latin typeface="Tahoma" panose="020B0604030504040204" pitchFamily="34" charset="0"/>
                <a:ea typeface="Tahoma" panose="020B0604030504040204" pitchFamily="34" charset="0"/>
                <a:cs typeface="Tahoma" panose="020B0604030504040204" pitchFamily="34" charset="0"/>
              </a:rPr>
              <a:t>e (Bentham, Say, </a:t>
            </a:r>
            <a:r>
              <a:rPr lang="tr-TR" altLang="en-US" sz="2000" dirty="0" err="1">
                <a:solidFill>
                  <a:srgbClr val="000000"/>
                </a:solidFill>
                <a:latin typeface="Tahoma" panose="020B0604030504040204" pitchFamily="34" charset="0"/>
                <a:ea typeface="Tahoma" panose="020B0604030504040204" pitchFamily="34" charset="0"/>
                <a:cs typeface="Tahoma" panose="020B0604030504040204" pitchFamily="34" charset="0"/>
              </a:rPr>
              <a:t>Jevons</a:t>
            </a:r>
            <a:r>
              <a:rPr lang="tr-TR" altLang="en-US" sz="2000" dirty="0">
                <a:solidFill>
                  <a:srgbClr val="000000"/>
                </a:solidFill>
                <a:latin typeface="Tahoma" panose="020B0604030504040204" pitchFamily="34" charset="0"/>
                <a:ea typeface="Tahoma" panose="020B0604030504040204" pitchFamily="34" charset="0"/>
                <a:cs typeface="Tahoma" panose="020B0604030504040204" pitchFamily="34" charset="0"/>
              </a:rPr>
              <a:t>, Walras, </a:t>
            </a:r>
            <a:r>
              <a:rPr lang="tr-TR" altLang="en-US" sz="2000" dirty="0" err="1">
                <a:solidFill>
                  <a:srgbClr val="000000"/>
                </a:solidFill>
                <a:latin typeface="Tahoma" panose="020B0604030504040204" pitchFamily="34" charset="0"/>
                <a:ea typeface="Tahoma" panose="020B0604030504040204" pitchFamily="34" charset="0"/>
                <a:cs typeface="Tahoma" panose="020B0604030504040204" pitchFamily="34" charset="0"/>
              </a:rPr>
              <a:t>Menger</a:t>
            </a:r>
            <a:r>
              <a:rPr lang="tr-TR" altLang="en-US" sz="2000" dirty="0">
                <a:solidFill>
                  <a:srgbClr val="000000"/>
                </a:solidFill>
                <a:latin typeface="Tahoma" panose="020B0604030504040204" pitchFamily="34" charset="0"/>
                <a:ea typeface="Tahoma" panose="020B0604030504040204" pitchFamily="34" charset="0"/>
                <a:cs typeface="Tahoma" panose="020B0604030504040204" pitchFamily="34" charset="0"/>
              </a:rPr>
              <a:t>) göre değerin kaynağı faydadır.</a:t>
            </a:r>
          </a:p>
          <a:p>
            <a:pPr marL="0" indent="0" algn="just" eaLnBrk="1" hangingPunct="1">
              <a:lnSpc>
                <a:spcPct val="90000"/>
              </a:lnSpc>
              <a:spcBef>
                <a:spcPts val="1000"/>
              </a:spcBef>
              <a:buFont typeface="Arial" charset="0"/>
              <a:buNone/>
              <a:defRPr/>
            </a:pPr>
            <a:endParaRPr lang="tr-TR" altLang="en-US" sz="3000" b="1" dirty="0">
              <a:solidFill>
                <a:srgbClr val="000000"/>
              </a:solidFill>
              <a:latin typeface="Calibri"/>
            </a:endParaRPr>
          </a:p>
          <a:p>
            <a:pPr marL="0" indent="0" eaLnBrk="1" fontAlgn="ctr" hangingPunct="1">
              <a:spcBef>
                <a:spcPts val="0"/>
              </a:spcBef>
              <a:spcAft>
                <a:spcPts val="0"/>
              </a:spcAft>
              <a:buSzPts val="3200"/>
              <a:buFont typeface="Arial" charset="0"/>
              <a:buNone/>
              <a:defRPr/>
            </a:pPr>
            <a:endParaRPr lang="tr-TR" sz="1400" dirty="0">
              <a:latin typeface="Arial"/>
            </a:endParaRPr>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38337" y="4221088"/>
            <a:ext cx="5267325" cy="2381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2"/>
          <p:cNvSpPr>
            <a:spLocks noGrp="1" noChangeArrowheads="1"/>
          </p:cNvSpPr>
          <p:nvPr>
            <p:ph type="title"/>
          </p:nvPr>
        </p:nvSpPr>
        <p:spPr>
          <a:xfrm>
            <a:off x="539750" y="0"/>
            <a:ext cx="8229600" cy="1125538"/>
          </a:xfrm>
        </p:spPr>
        <p:txBody>
          <a:bodyPr/>
          <a:lstStyle/>
          <a:p>
            <a:pPr eaLnBrk="1" fontAlgn="auto" hangingPunct="1">
              <a:spcAft>
                <a:spcPts val="0"/>
              </a:spcAft>
              <a:defRPr/>
            </a:pPr>
            <a:r>
              <a:rPr lang="tr-TR" sz="2400" b="0" dirty="0">
                <a:solidFill>
                  <a:srgbClr val="1C1C1C"/>
                </a:solidFill>
                <a:latin typeface="Tahoma" panose="020B0604030504040204" pitchFamily="34" charset="0"/>
                <a:ea typeface="Tahoma" panose="020B0604030504040204" pitchFamily="34" charset="0"/>
                <a:cs typeface="Tahoma" panose="020B0604030504040204" pitchFamily="34" charset="0"/>
              </a:rPr>
              <a:t>Değerin Kaynağı</a:t>
            </a:r>
          </a:p>
        </p:txBody>
      </p:sp>
      <p:sp>
        <p:nvSpPr>
          <p:cNvPr id="4099" name="Rectangle 3"/>
          <p:cNvSpPr>
            <a:spLocks noGrp="1" noChangeArrowheads="1"/>
          </p:cNvSpPr>
          <p:nvPr>
            <p:ph idx="1"/>
          </p:nvPr>
        </p:nvSpPr>
        <p:spPr>
          <a:xfrm>
            <a:off x="457200" y="1268413"/>
            <a:ext cx="8229600" cy="4968875"/>
          </a:xfrm>
        </p:spPr>
        <p:txBody>
          <a:bodyPr/>
          <a:lstStyle/>
          <a:p>
            <a:pPr marL="0" indent="0" algn="just" eaLnBrk="1" hangingPunct="1">
              <a:lnSpc>
                <a:spcPct val="90000"/>
              </a:lnSpc>
              <a:spcBef>
                <a:spcPts val="1000"/>
              </a:spcBef>
              <a:buNone/>
              <a:defRPr/>
            </a:pPr>
            <a:r>
              <a:rPr lang="tr-TR" altLang="en-US" sz="2000" dirty="0">
                <a:solidFill>
                  <a:srgbClr val="FF0000"/>
                </a:solidFill>
                <a:latin typeface="Tahoma" panose="020B0604030504040204" pitchFamily="34" charset="0"/>
                <a:ea typeface="Tahoma" panose="020B0604030504040204" pitchFamily="34" charset="0"/>
                <a:cs typeface="Tahoma" panose="020B0604030504040204" pitchFamily="34" charset="0"/>
              </a:rPr>
              <a:t>Emek Değer Teorisi: </a:t>
            </a:r>
            <a:r>
              <a:rPr lang="tr-TR" altLang="en-US" sz="2000" dirty="0">
                <a:solidFill>
                  <a:srgbClr val="000000"/>
                </a:solidFill>
                <a:latin typeface="Tahoma" panose="020B0604030504040204" pitchFamily="34" charset="0"/>
                <a:ea typeface="Tahoma" panose="020B0604030504040204" pitchFamily="34" charset="0"/>
                <a:cs typeface="Tahoma" panose="020B0604030504040204" pitchFamily="34" charset="0"/>
              </a:rPr>
              <a:t>Klasik ekonomistler, değerin kaynağını üretim maliyetlerinde aramışlardır. A. Smith ve D. Ricardo, değeri  emek-değer  teorisiyle  açıklamaya  çalışmışlardır. </a:t>
            </a:r>
          </a:p>
          <a:p>
            <a:pPr marL="228600" indent="-228600" algn="just" eaLnBrk="1" hangingPunct="1">
              <a:lnSpc>
                <a:spcPct val="90000"/>
              </a:lnSpc>
              <a:spcBef>
                <a:spcPts val="1000"/>
              </a:spcBef>
              <a:defRPr/>
            </a:pPr>
            <a:endParaRPr lang="tr-TR" altLang="en-US" sz="2000" dirty="0">
              <a:solidFill>
                <a:srgbClr val="000000"/>
              </a:solidFill>
              <a:latin typeface="Tahoma" panose="020B0604030504040204" pitchFamily="34" charset="0"/>
              <a:ea typeface="Tahoma" panose="020B0604030504040204" pitchFamily="34" charset="0"/>
              <a:cs typeface="Tahoma" panose="020B0604030504040204" pitchFamily="34" charset="0"/>
            </a:endParaRPr>
          </a:p>
          <a:p>
            <a:pPr marL="0" indent="0" algn="just" eaLnBrk="1" hangingPunct="1">
              <a:lnSpc>
                <a:spcPct val="90000"/>
              </a:lnSpc>
              <a:spcBef>
                <a:spcPts val="1000"/>
              </a:spcBef>
              <a:buNone/>
              <a:defRPr/>
            </a:pPr>
            <a:r>
              <a:rPr lang="tr-TR" altLang="en-US" sz="2000" dirty="0">
                <a:solidFill>
                  <a:srgbClr val="FF0000"/>
                </a:solidFill>
                <a:latin typeface="Tahoma" panose="020B0604030504040204" pitchFamily="34" charset="0"/>
                <a:ea typeface="Tahoma" panose="020B0604030504040204" pitchFamily="34" charset="0"/>
                <a:cs typeface="Tahoma" panose="020B0604030504040204" pitchFamily="34" charset="0"/>
              </a:rPr>
              <a:t>Fayda Değer Teorisi: </a:t>
            </a:r>
            <a:r>
              <a:rPr lang="tr-TR" altLang="en-US" sz="2000" dirty="0">
                <a:solidFill>
                  <a:srgbClr val="000000"/>
                </a:solidFill>
                <a:latin typeface="Tahoma" panose="020B0604030504040204" pitchFamily="34" charset="0"/>
                <a:ea typeface="Tahoma" panose="020B0604030504040204" pitchFamily="34" charset="0"/>
                <a:cs typeface="Tahoma" panose="020B0604030504040204" pitchFamily="34" charset="0"/>
              </a:rPr>
              <a:t>19.  </a:t>
            </a:r>
            <a:r>
              <a:rPr lang="tr-TR" altLang="en-US" sz="2000" dirty="0" err="1">
                <a:solidFill>
                  <a:srgbClr val="000000"/>
                </a:solidFill>
                <a:latin typeface="Tahoma" panose="020B0604030504040204" pitchFamily="34" charset="0"/>
                <a:ea typeface="Tahoma" panose="020B0604030504040204" pitchFamily="34" charset="0"/>
                <a:cs typeface="Tahoma" panose="020B0604030504040204" pitchFamily="34" charset="0"/>
              </a:rPr>
              <a:t>yy’ın</a:t>
            </a:r>
            <a:r>
              <a:rPr lang="tr-TR" altLang="en-US" sz="2000" dirty="0">
                <a:solidFill>
                  <a:srgbClr val="000000"/>
                </a:solidFill>
                <a:latin typeface="Tahoma" panose="020B0604030504040204" pitchFamily="34" charset="0"/>
                <a:ea typeface="Tahoma" panose="020B0604030504040204" pitchFamily="34" charset="0"/>
                <a:cs typeface="Tahoma" panose="020B0604030504040204" pitchFamily="34" charset="0"/>
              </a:rPr>
              <a:t>  sonlarına  doğru,  başlarını  </a:t>
            </a:r>
            <a:r>
              <a:rPr lang="tr-TR" altLang="en-US" sz="2000" dirty="0" err="1">
                <a:solidFill>
                  <a:srgbClr val="000000"/>
                </a:solidFill>
                <a:latin typeface="Tahoma" panose="020B0604030504040204" pitchFamily="34" charset="0"/>
                <a:ea typeface="Tahoma" panose="020B0604030504040204" pitchFamily="34" charset="0"/>
                <a:cs typeface="Tahoma" panose="020B0604030504040204" pitchFamily="34" charset="0"/>
              </a:rPr>
              <a:t>Jevons</a:t>
            </a:r>
            <a:r>
              <a:rPr lang="tr-TR" altLang="en-US" sz="2000" dirty="0">
                <a:solidFill>
                  <a:srgbClr val="000000"/>
                </a:solidFill>
                <a:latin typeface="Tahoma" panose="020B0604030504040204" pitchFamily="34" charset="0"/>
                <a:ea typeface="Tahoma" panose="020B0604030504040204" pitchFamily="34" charset="0"/>
                <a:cs typeface="Tahoma" panose="020B0604030504040204" pitchFamily="34" charset="0"/>
              </a:rPr>
              <a:t>,  Walras  ve  </a:t>
            </a:r>
            <a:r>
              <a:rPr lang="tr-TR" altLang="en-US" sz="2000" dirty="0" err="1">
                <a:solidFill>
                  <a:srgbClr val="000000"/>
                </a:solidFill>
                <a:latin typeface="Tahoma" panose="020B0604030504040204" pitchFamily="34" charset="0"/>
                <a:ea typeface="Tahoma" panose="020B0604030504040204" pitchFamily="34" charset="0"/>
                <a:cs typeface="Tahoma" panose="020B0604030504040204" pitchFamily="34" charset="0"/>
              </a:rPr>
              <a:t>Menger’in</a:t>
            </a:r>
            <a:r>
              <a:rPr lang="tr-TR" altLang="en-US" sz="2000" dirty="0">
                <a:solidFill>
                  <a:srgbClr val="000000"/>
                </a:solidFill>
                <a:latin typeface="Tahoma" panose="020B0604030504040204" pitchFamily="34" charset="0"/>
                <a:ea typeface="Tahoma" panose="020B0604030504040204" pitchFamily="34" charset="0"/>
                <a:cs typeface="Tahoma" panose="020B0604030504040204" pitchFamily="34" charset="0"/>
              </a:rPr>
              <a:t>  çektiği  </a:t>
            </a:r>
            <a:r>
              <a:rPr lang="tr-TR" altLang="en-US" sz="2000" dirty="0" err="1">
                <a:solidFill>
                  <a:srgbClr val="000000"/>
                </a:solidFill>
                <a:latin typeface="Tahoma" panose="020B0604030504040204" pitchFamily="34" charset="0"/>
                <a:ea typeface="Tahoma" panose="020B0604030504040204" pitchFamily="34" charset="0"/>
                <a:cs typeface="Tahoma" panose="020B0604030504040204" pitchFamily="34" charset="0"/>
              </a:rPr>
              <a:t>neo</a:t>
            </a:r>
            <a:r>
              <a:rPr lang="tr-TR" altLang="en-US" sz="2000" dirty="0">
                <a:solidFill>
                  <a:srgbClr val="000000"/>
                </a:solidFill>
                <a:latin typeface="Tahoma" panose="020B0604030504040204" pitchFamily="34" charset="0"/>
                <a:ea typeface="Tahoma" panose="020B0604030504040204" pitchFamily="34" charset="0"/>
                <a:cs typeface="Tahoma" panose="020B0604030504040204" pitchFamily="34" charset="0"/>
              </a:rPr>
              <a:t>-klasikler  olarak adlandırılan  bir  grup  ekonomist,  fiyatın  kullanım  değeri  ya  da  “fayda”  tarafından  belirlendiğini tartışmaya başladılar.</a:t>
            </a:r>
          </a:p>
          <a:p>
            <a:pPr marL="0" indent="0" algn="just" eaLnBrk="1" hangingPunct="1">
              <a:lnSpc>
                <a:spcPct val="90000"/>
              </a:lnSpc>
              <a:spcBef>
                <a:spcPts val="1000"/>
              </a:spcBef>
              <a:buFont typeface="Arial" charset="0"/>
              <a:buNone/>
              <a:defRPr/>
            </a:pPr>
            <a:endParaRPr lang="tr-TR" altLang="en-US" sz="3000" b="1" dirty="0">
              <a:solidFill>
                <a:srgbClr val="000000"/>
              </a:solidFill>
              <a:latin typeface="Calibri"/>
            </a:endParaRPr>
          </a:p>
          <a:p>
            <a:pPr marL="0" indent="0" eaLnBrk="1" fontAlgn="ctr" hangingPunct="1">
              <a:spcBef>
                <a:spcPts val="0"/>
              </a:spcBef>
              <a:spcAft>
                <a:spcPts val="0"/>
              </a:spcAft>
              <a:buSzPts val="3200"/>
              <a:buFont typeface="Arial" charset="0"/>
              <a:buNone/>
              <a:defRPr/>
            </a:pPr>
            <a:endParaRPr lang="tr-TR" sz="1400" dirty="0">
              <a:latin typeface="Arial"/>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2"/>
          <p:cNvSpPr>
            <a:spLocks noGrp="1" noChangeArrowheads="1"/>
          </p:cNvSpPr>
          <p:nvPr>
            <p:ph type="title"/>
          </p:nvPr>
        </p:nvSpPr>
        <p:spPr>
          <a:xfrm>
            <a:off x="539750" y="0"/>
            <a:ext cx="8229600" cy="1125538"/>
          </a:xfrm>
        </p:spPr>
        <p:txBody>
          <a:bodyPr/>
          <a:lstStyle/>
          <a:p>
            <a:pPr eaLnBrk="1" fontAlgn="auto" hangingPunct="1">
              <a:spcAft>
                <a:spcPts val="0"/>
              </a:spcAft>
              <a:defRPr/>
            </a:pPr>
            <a:r>
              <a:rPr lang="tr-TR" sz="2400" b="0" dirty="0">
                <a:solidFill>
                  <a:srgbClr val="1C1C1C"/>
                </a:solidFill>
                <a:latin typeface="Tahoma" panose="020B0604030504040204" pitchFamily="34" charset="0"/>
                <a:ea typeface="Tahoma" panose="020B0604030504040204" pitchFamily="34" charset="0"/>
                <a:cs typeface="Tahoma" panose="020B0604030504040204" pitchFamily="34" charset="0"/>
              </a:rPr>
              <a:t>Değerin Kaynağı</a:t>
            </a:r>
          </a:p>
        </p:txBody>
      </p:sp>
      <p:sp>
        <p:nvSpPr>
          <p:cNvPr id="4099" name="Rectangle 3"/>
          <p:cNvSpPr>
            <a:spLocks noGrp="1" noChangeArrowheads="1"/>
          </p:cNvSpPr>
          <p:nvPr>
            <p:ph idx="1"/>
          </p:nvPr>
        </p:nvSpPr>
        <p:spPr>
          <a:xfrm>
            <a:off x="457200" y="1268413"/>
            <a:ext cx="8229600" cy="4968875"/>
          </a:xfrm>
        </p:spPr>
        <p:txBody>
          <a:bodyPr/>
          <a:lstStyle/>
          <a:p>
            <a:pPr marL="0" indent="0" algn="just" eaLnBrk="1" hangingPunct="1">
              <a:lnSpc>
                <a:spcPct val="90000"/>
              </a:lnSpc>
              <a:spcBef>
                <a:spcPts val="1000"/>
              </a:spcBef>
              <a:buNone/>
              <a:defRPr/>
            </a:pPr>
            <a:r>
              <a:rPr lang="tr-TR" altLang="en-US" sz="2000" dirty="0">
                <a:solidFill>
                  <a:srgbClr val="000000"/>
                </a:solidFill>
                <a:latin typeface="Tahoma" panose="020B0604030504040204" pitchFamily="34" charset="0"/>
                <a:ea typeface="Tahoma" panose="020B0604030504040204" pitchFamily="34" charset="0"/>
                <a:cs typeface="Tahoma" panose="020B0604030504040204" pitchFamily="34" charset="0"/>
              </a:rPr>
              <a:t>Değer paradoksu: bazı durumlarda daha düşük faydaya sahip mallar daha yüksek faydaya sahip mallardan daha yüksek fiyata sahip olmaktadır.   </a:t>
            </a:r>
          </a:p>
          <a:p>
            <a:pPr marL="0" indent="0" algn="just" eaLnBrk="1" hangingPunct="1">
              <a:lnSpc>
                <a:spcPct val="90000"/>
              </a:lnSpc>
              <a:spcBef>
                <a:spcPts val="1000"/>
              </a:spcBef>
              <a:buNone/>
              <a:defRPr/>
            </a:pPr>
            <a:r>
              <a:rPr lang="tr-TR" altLang="en-US" sz="2000" dirty="0">
                <a:solidFill>
                  <a:srgbClr val="000000"/>
                </a:solidFill>
                <a:latin typeface="Tahoma" panose="020B0604030504040204" pitchFamily="34" charset="0"/>
                <a:ea typeface="Tahoma" panose="020B0604030504040204" pitchFamily="34" charset="0"/>
                <a:cs typeface="Tahoma" panose="020B0604030504040204" pitchFamily="34" charset="0"/>
              </a:rPr>
              <a:t>Elmas-su örneği </a:t>
            </a:r>
          </a:p>
          <a:p>
            <a:pPr marL="0" indent="0" algn="just" eaLnBrk="1" hangingPunct="1">
              <a:lnSpc>
                <a:spcPct val="90000"/>
              </a:lnSpc>
              <a:spcBef>
                <a:spcPts val="1000"/>
              </a:spcBef>
              <a:buFont typeface="Arial" charset="0"/>
              <a:buNone/>
              <a:defRPr/>
            </a:pPr>
            <a:endParaRPr lang="tr-TR" altLang="en-US" sz="3000" b="1" dirty="0">
              <a:solidFill>
                <a:srgbClr val="000000"/>
              </a:solidFill>
              <a:latin typeface="Calibri"/>
            </a:endParaRPr>
          </a:p>
          <a:p>
            <a:pPr marL="0" indent="0" eaLnBrk="1" fontAlgn="ctr" hangingPunct="1">
              <a:spcBef>
                <a:spcPts val="0"/>
              </a:spcBef>
              <a:spcAft>
                <a:spcPts val="0"/>
              </a:spcAft>
              <a:buSzPts val="3200"/>
              <a:buFont typeface="Arial" charset="0"/>
              <a:buNone/>
              <a:defRPr/>
            </a:pPr>
            <a:endParaRPr lang="tr-TR" sz="1400" dirty="0">
              <a:latin typeface="Arial"/>
            </a:endParaRPr>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31640" y="3161896"/>
            <a:ext cx="6334100" cy="327350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2"/>
          <p:cNvSpPr>
            <a:spLocks noGrp="1" noChangeArrowheads="1"/>
          </p:cNvSpPr>
          <p:nvPr>
            <p:ph type="title"/>
          </p:nvPr>
        </p:nvSpPr>
        <p:spPr>
          <a:xfrm>
            <a:off x="539750" y="0"/>
            <a:ext cx="8229600" cy="1125538"/>
          </a:xfrm>
        </p:spPr>
        <p:txBody>
          <a:bodyPr/>
          <a:lstStyle/>
          <a:p>
            <a:pPr eaLnBrk="1" fontAlgn="auto" hangingPunct="1">
              <a:spcAft>
                <a:spcPts val="0"/>
              </a:spcAft>
              <a:defRPr/>
            </a:pPr>
            <a:r>
              <a:rPr lang="tr-TR" sz="2400" b="0" dirty="0">
                <a:solidFill>
                  <a:srgbClr val="1C1C1C"/>
                </a:solidFill>
                <a:latin typeface="Tahoma" panose="020B0604030504040204" pitchFamily="34" charset="0"/>
                <a:ea typeface="Tahoma" panose="020B0604030504040204" pitchFamily="34" charset="0"/>
                <a:cs typeface="Tahoma" panose="020B0604030504040204" pitchFamily="34" charset="0"/>
              </a:rPr>
              <a:t>Fiyat vs Değer</a:t>
            </a:r>
          </a:p>
        </p:txBody>
      </p:sp>
      <p:sp>
        <p:nvSpPr>
          <p:cNvPr id="4099" name="Rectangle 3"/>
          <p:cNvSpPr>
            <a:spLocks noGrp="1" noChangeArrowheads="1"/>
          </p:cNvSpPr>
          <p:nvPr>
            <p:ph idx="1"/>
          </p:nvPr>
        </p:nvSpPr>
        <p:spPr>
          <a:xfrm>
            <a:off x="457200" y="1268413"/>
            <a:ext cx="8229600" cy="4968875"/>
          </a:xfrm>
        </p:spPr>
        <p:txBody>
          <a:bodyPr/>
          <a:lstStyle/>
          <a:p>
            <a:pPr marL="0" indent="0" algn="just" eaLnBrk="1" hangingPunct="1">
              <a:lnSpc>
                <a:spcPct val="90000"/>
              </a:lnSpc>
              <a:spcBef>
                <a:spcPts val="1000"/>
              </a:spcBef>
              <a:buNone/>
              <a:defRPr/>
            </a:pPr>
            <a:r>
              <a:rPr lang="tr-TR" altLang="en-US" sz="2000" dirty="0">
                <a:solidFill>
                  <a:srgbClr val="000000"/>
                </a:solidFill>
                <a:latin typeface="Tahoma" panose="020B0604030504040204" pitchFamily="34" charset="0"/>
                <a:ea typeface="Tahoma" panose="020B0604030504040204" pitchFamily="34" charset="0"/>
                <a:cs typeface="Tahoma" panose="020B0604030504040204" pitchFamily="34" charset="0"/>
              </a:rPr>
              <a:t>Fiyat ve değer arasındaki en önemli ayrım, fiyatın keyfi ve değerin temel olmasıdır. Örneğin, altın külçelerini 5$'a satan bir kişiyi düşünün. Bu altın külçelerinin fiyatı bu örnekte 5 dolardır. Bu fiyat satıcı tarafından yalnızca kendisi tarafından bilinen nedenlerle seçilen keyfi bir miktardır. Ancak bu altın külçelerinin fiyatı 5$ olmasına rağmen değerleri çok daha fazladır.</a:t>
            </a:r>
            <a:endParaRPr lang="tr-TR" altLang="en-US" sz="2000" b="1" dirty="0">
              <a:solidFill>
                <a:srgbClr val="000000"/>
              </a:solidFill>
              <a:latin typeface="Tahoma" panose="020B0604030504040204" pitchFamily="34" charset="0"/>
              <a:ea typeface="Tahoma" panose="020B0604030504040204" pitchFamily="34" charset="0"/>
              <a:cs typeface="Tahoma" panose="020B0604030504040204" pitchFamily="34" charset="0"/>
            </a:endParaRPr>
          </a:p>
          <a:p>
            <a:pPr marL="0" indent="0" eaLnBrk="1" fontAlgn="ctr" hangingPunct="1">
              <a:spcBef>
                <a:spcPts val="0"/>
              </a:spcBef>
              <a:spcAft>
                <a:spcPts val="0"/>
              </a:spcAft>
              <a:buSzPts val="3200"/>
              <a:buFont typeface="Arial" charset="0"/>
              <a:buNone/>
              <a:defRPr/>
            </a:pPr>
            <a:endParaRPr lang="tr-TR" dirty="0">
              <a:latin typeface="Arial"/>
            </a:endParaRPr>
          </a:p>
        </p:txBody>
      </p:sp>
      <p:pic>
        <p:nvPicPr>
          <p:cNvPr id="6146" name="Picture 2" descr="500g Gold Bar Cast Bullion Fine Gold The Royal Mint"/>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131840" y="3501008"/>
            <a:ext cx="3096344" cy="3096344"/>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2"/>
          <p:cNvSpPr>
            <a:spLocks noGrp="1" noChangeArrowheads="1"/>
          </p:cNvSpPr>
          <p:nvPr>
            <p:ph type="title"/>
          </p:nvPr>
        </p:nvSpPr>
        <p:spPr>
          <a:xfrm>
            <a:off x="539750" y="0"/>
            <a:ext cx="8229600" cy="1125538"/>
          </a:xfrm>
        </p:spPr>
        <p:txBody>
          <a:bodyPr/>
          <a:lstStyle/>
          <a:p>
            <a:pPr eaLnBrk="1" fontAlgn="auto" hangingPunct="1">
              <a:spcAft>
                <a:spcPts val="0"/>
              </a:spcAft>
              <a:defRPr/>
            </a:pPr>
            <a:r>
              <a:rPr lang="tr-TR" sz="2400" b="0" dirty="0">
                <a:solidFill>
                  <a:srgbClr val="1C1C1C"/>
                </a:solidFill>
                <a:latin typeface="Tahoma" panose="020B0604030504040204" pitchFamily="34" charset="0"/>
                <a:ea typeface="Tahoma" panose="020B0604030504040204" pitchFamily="34" charset="0"/>
                <a:cs typeface="Tahoma" panose="020B0604030504040204" pitchFamily="34" charset="0"/>
              </a:rPr>
              <a:t>Fiyat vs Değer</a:t>
            </a:r>
          </a:p>
        </p:txBody>
      </p:sp>
      <p:sp>
        <p:nvSpPr>
          <p:cNvPr id="4099" name="Rectangle 3"/>
          <p:cNvSpPr>
            <a:spLocks noGrp="1" noChangeArrowheads="1"/>
          </p:cNvSpPr>
          <p:nvPr>
            <p:ph idx="1"/>
          </p:nvPr>
        </p:nvSpPr>
        <p:spPr>
          <a:xfrm>
            <a:off x="457200" y="1268413"/>
            <a:ext cx="8229600" cy="4968875"/>
          </a:xfrm>
        </p:spPr>
        <p:txBody>
          <a:bodyPr/>
          <a:lstStyle/>
          <a:p>
            <a:pPr marL="0" indent="0" algn="just" eaLnBrk="1" hangingPunct="1">
              <a:lnSpc>
                <a:spcPct val="90000"/>
              </a:lnSpc>
              <a:spcBef>
                <a:spcPts val="1000"/>
              </a:spcBef>
              <a:buNone/>
              <a:defRPr/>
            </a:pPr>
            <a:r>
              <a:rPr lang="tr-TR" altLang="en-US" sz="2000" dirty="0">
                <a:solidFill>
                  <a:srgbClr val="000000"/>
                </a:solidFill>
                <a:latin typeface="Tahoma" panose="020B0604030504040204" pitchFamily="34" charset="0"/>
                <a:ea typeface="Tahoma" panose="020B0604030504040204" pitchFamily="34" charset="0"/>
                <a:cs typeface="Tahoma" panose="020B0604030504040204" pitchFamily="34" charset="0"/>
              </a:rPr>
              <a:t>Bu durum aslında bütün piyasalarda gerçekleşmektedir. Örnekler 5 dolarlık altın kadar hemen fark edilebilir olmayabilir. Bir hisse senedinin fiyatı, çok fazla sayıda faktör bir  tarafından belirlenir. Bu faktörlerin çoğu, korku ve açgözlülük, piyasa eğilimleri ve çok uzaktan ilişkili olaylar gibi insan özellikleri ve duyguları tarafından yönlendirilir ve bu olaylar ile hisse senedi fiyatı arasındaki korelasyonu çözmeye çalışmak oldukça zordur. </a:t>
            </a:r>
          </a:p>
          <a:p>
            <a:pPr marL="0" indent="0" algn="just" eaLnBrk="1" hangingPunct="1">
              <a:lnSpc>
                <a:spcPct val="90000"/>
              </a:lnSpc>
              <a:spcBef>
                <a:spcPts val="1000"/>
              </a:spcBef>
              <a:buNone/>
              <a:defRPr/>
            </a:pPr>
            <a:r>
              <a:rPr lang="tr-TR" altLang="en-US" sz="2000" dirty="0">
                <a:solidFill>
                  <a:srgbClr val="000000"/>
                </a:solidFill>
                <a:latin typeface="Tahoma" panose="020B0604030504040204" pitchFamily="34" charset="0"/>
                <a:ea typeface="Tahoma" panose="020B0604030504040204" pitchFamily="34" charset="0"/>
                <a:cs typeface="Tahoma" panose="020B0604030504040204" pitchFamily="34" charset="0"/>
              </a:rPr>
              <a:t>Bütün bunlar, bir hisse senedinin fiyatını bazen büyük ölçüde etkileyebilir ve hatta etkiler, ancak nadiren değerini önemli ölçüde etkiler.</a:t>
            </a:r>
          </a:p>
          <a:p>
            <a:pPr marL="0" indent="0" algn="just" eaLnBrk="1" hangingPunct="1">
              <a:lnSpc>
                <a:spcPct val="90000"/>
              </a:lnSpc>
              <a:spcBef>
                <a:spcPts val="1000"/>
              </a:spcBef>
              <a:buNone/>
              <a:defRPr/>
            </a:pPr>
            <a:endParaRPr lang="tr-TR" sz="2000" dirty="0">
              <a:solidFill>
                <a:srgbClr val="000000"/>
              </a:solidFill>
              <a:latin typeface="Tahoma" panose="020B0604030504040204" pitchFamily="34" charset="0"/>
              <a:ea typeface="Tahoma" panose="020B0604030504040204" pitchFamily="34" charset="0"/>
              <a:cs typeface="Tahoma" panose="020B0604030504040204" pitchFamily="34" charset="0"/>
            </a:endParaRPr>
          </a:p>
          <a:p>
            <a:pPr marL="0" indent="0" algn="ctr" eaLnBrk="1" hangingPunct="1">
              <a:lnSpc>
                <a:spcPct val="90000"/>
              </a:lnSpc>
              <a:spcBef>
                <a:spcPts val="1000"/>
              </a:spcBef>
              <a:buNone/>
              <a:defRPr/>
            </a:pPr>
            <a:r>
              <a:rPr lang="tr-TR" sz="2000" dirty="0">
                <a:solidFill>
                  <a:srgbClr val="FF0000"/>
                </a:solidFill>
                <a:latin typeface="Tahoma" panose="020B0604030504040204" pitchFamily="34" charset="0"/>
                <a:ea typeface="Tahoma" panose="020B0604030504040204" pitchFamily="34" charset="0"/>
                <a:cs typeface="Tahoma" panose="020B0604030504040204" pitchFamily="34" charset="0"/>
              </a:rPr>
              <a:t>Değerin altında al-----------  Değerin üstünde sat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2"/>
          <p:cNvSpPr>
            <a:spLocks noGrp="1" noChangeArrowheads="1"/>
          </p:cNvSpPr>
          <p:nvPr>
            <p:ph type="title"/>
          </p:nvPr>
        </p:nvSpPr>
        <p:spPr>
          <a:xfrm>
            <a:off x="539750" y="0"/>
            <a:ext cx="8229600" cy="1125538"/>
          </a:xfrm>
        </p:spPr>
        <p:txBody>
          <a:bodyPr/>
          <a:lstStyle/>
          <a:p>
            <a:pPr eaLnBrk="1" fontAlgn="auto" hangingPunct="1">
              <a:spcAft>
                <a:spcPts val="0"/>
              </a:spcAft>
              <a:defRPr/>
            </a:pPr>
            <a:r>
              <a:rPr lang="tr-TR" sz="2400" b="0" dirty="0">
                <a:solidFill>
                  <a:srgbClr val="1C1C1C"/>
                </a:solidFill>
                <a:latin typeface="Tahoma" panose="020B0604030504040204" pitchFamily="34" charset="0"/>
                <a:ea typeface="Tahoma" panose="020B0604030504040204" pitchFamily="34" charset="0"/>
                <a:cs typeface="Tahoma" panose="020B0604030504040204" pitchFamily="34" charset="0"/>
              </a:rPr>
              <a:t>Fiyat vs Değer</a:t>
            </a:r>
          </a:p>
        </p:txBody>
      </p:sp>
      <p:sp>
        <p:nvSpPr>
          <p:cNvPr id="4099" name="Rectangle 3"/>
          <p:cNvSpPr>
            <a:spLocks noGrp="1" noChangeArrowheads="1"/>
          </p:cNvSpPr>
          <p:nvPr>
            <p:ph idx="1"/>
          </p:nvPr>
        </p:nvSpPr>
        <p:spPr>
          <a:xfrm>
            <a:off x="323528" y="1268413"/>
            <a:ext cx="8363272" cy="4968875"/>
          </a:xfrm>
        </p:spPr>
        <p:txBody>
          <a:bodyPr/>
          <a:lstStyle/>
          <a:p>
            <a:pPr marL="228600" indent="-228600" algn="just" eaLnBrk="1" hangingPunct="1">
              <a:lnSpc>
                <a:spcPct val="90000"/>
              </a:lnSpc>
              <a:spcBef>
                <a:spcPts val="1000"/>
              </a:spcBef>
              <a:buNone/>
              <a:defRPr/>
            </a:pPr>
            <a:r>
              <a:rPr lang="tr-TR" altLang="en-US" sz="2000" dirty="0">
                <a:solidFill>
                  <a:srgbClr val="000000"/>
                </a:solidFill>
                <a:latin typeface="Tahoma" panose="020B0604030504040204" pitchFamily="34" charset="0"/>
                <a:ea typeface="Tahoma" panose="020B0604030504040204" pitchFamily="34" charset="0"/>
                <a:cs typeface="Tahoma" panose="020B0604030504040204" pitchFamily="34" charset="0"/>
              </a:rPr>
              <a:t>Fiyatın değerden farklılaşmasına yol açan başlıca etkenler şunlar olabilir :</a:t>
            </a:r>
          </a:p>
          <a:p>
            <a:pPr marL="228600" indent="-228600" algn="just" eaLnBrk="1" hangingPunct="1">
              <a:lnSpc>
                <a:spcPct val="90000"/>
              </a:lnSpc>
              <a:spcBef>
                <a:spcPts val="1000"/>
              </a:spcBef>
              <a:buNone/>
              <a:defRPr/>
            </a:pPr>
            <a:endParaRPr lang="tr-TR" altLang="en-US" sz="2000" dirty="0">
              <a:solidFill>
                <a:srgbClr val="000000"/>
              </a:solidFill>
              <a:latin typeface="Tahoma" panose="020B0604030504040204" pitchFamily="34" charset="0"/>
              <a:ea typeface="Tahoma" panose="020B0604030504040204" pitchFamily="34" charset="0"/>
              <a:cs typeface="Tahoma" panose="020B0604030504040204" pitchFamily="34" charset="0"/>
            </a:endParaRPr>
          </a:p>
          <a:p>
            <a:pPr marL="228600" indent="-228600" algn="just" eaLnBrk="1" hangingPunct="1">
              <a:lnSpc>
                <a:spcPct val="150000"/>
              </a:lnSpc>
              <a:spcBef>
                <a:spcPts val="1000"/>
              </a:spcBef>
              <a:defRPr/>
            </a:pPr>
            <a:r>
              <a:rPr lang="tr-TR" altLang="en-US" sz="2000" dirty="0">
                <a:solidFill>
                  <a:srgbClr val="FF0000"/>
                </a:solidFill>
                <a:latin typeface="Tahoma" panose="020B0604030504040204" pitchFamily="34" charset="0"/>
                <a:ea typeface="Tahoma" panose="020B0604030504040204" pitchFamily="34" charset="0"/>
                <a:cs typeface="Tahoma" panose="020B0604030504040204" pitchFamily="34" charset="0"/>
              </a:rPr>
              <a:t>Eksik bilginin ve ekonomide belirsizliğin olması,</a:t>
            </a:r>
          </a:p>
          <a:p>
            <a:pPr marL="228600" indent="-228600" algn="just" eaLnBrk="1" hangingPunct="1">
              <a:lnSpc>
                <a:spcPct val="150000"/>
              </a:lnSpc>
              <a:spcBef>
                <a:spcPts val="1000"/>
              </a:spcBef>
              <a:defRPr/>
            </a:pPr>
            <a:r>
              <a:rPr lang="tr-TR" altLang="en-US" sz="2000" dirty="0">
                <a:solidFill>
                  <a:srgbClr val="FF0000"/>
                </a:solidFill>
                <a:latin typeface="Tahoma" panose="020B0604030504040204" pitchFamily="34" charset="0"/>
                <a:ea typeface="Tahoma" panose="020B0604030504040204" pitchFamily="34" charset="0"/>
                <a:cs typeface="Tahoma" panose="020B0604030504040204" pitchFamily="34" charset="0"/>
              </a:rPr>
              <a:t>Alıcı sayısının az olması,</a:t>
            </a:r>
          </a:p>
          <a:p>
            <a:pPr marL="228600" indent="-228600" algn="just" eaLnBrk="1" hangingPunct="1">
              <a:lnSpc>
                <a:spcPct val="150000"/>
              </a:lnSpc>
              <a:spcBef>
                <a:spcPts val="1000"/>
              </a:spcBef>
              <a:defRPr/>
            </a:pPr>
            <a:r>
              <a:rPr lang="tr-TR" altLang="en-US" sz="2000" dirty="0">
                <a:solidFill>
                  <a:srgbClr val="FF0000"/>
                </a:solidFill>
                <a:latin typeface="Tahoma" panose="020B0604030504040204" pitchFamily="34" charset="0"/>
                <a:ea typeface="Tahoma" panose="020B0604030504040204" pitchFamily="34" charset="0"/>
                <a:cs typeface="Tahoma" panose="020B0604030504040204" pitchFamily="34" charset="0"/>
              </a:rPr>
              <a:t>Tarafların rasyonel hareket etmemesi,</a:t>
            </a:r>
          </a:p>
          <a:p>
            <a:pPr marL="228600" indent="-228600" algn="just" eaLnBrk="1" hangingPunct="1">
              <a:lnSpc>
                <a:spcPct val="150000"/>
              </a:lnSpc>
              <a:spcBef>
                <a:spcPts val="1000"/>
              </a:spcBef>
              <a:defRPr/>
            </a:pPr>
            <a:r>
              <a:rPr lang="tr-TR" altLang="en-US" sz="2000" dirty="0">
                <a:solidFill>
                  <a:srgbClr val="FF0000"/>
                </a:solidFill>
                <a:latin typeface="Tahoma" panose="020B0604030504040204" pitchFamily="34" charset="0"/>
                <a:ea typeface="Tahoma" panose="020B0604030504040204" pitchFamily="34" charset="0"/>
                <a:cs typeface="Tahoma" panose="020B0604030504040204" pitchFamily="34" charset="0"/>
              </a:rPr>
              <a:t>Satışta pazarlığın olmaması,</a:t>
            </a:r>
          </a:p>
          <a:p>
            <a:pPr marL="228600" indent="-228600" algn="just" eaLnBrk="1" hangingPunct="1">
              <a:lnSpc>
                <a:spcPct val="150000"/>
              </a:lnSpc>
              <a:spcBef>
                <a:spcPts val="1000"/>
              </a:spcBef>
              <a:defRPr/>
            </a:pPr>
            <a:r>
              <a:rPr lang="tr-TR" altLang="en-US" sz="2000" dirty="0">
                <a:solidFill>
                  <a:srgbClr val="FF0000"/>
                </a:solidFill>
                <a:latin typeface="Tahoma" panose="020B0604030504040204" pitchFamily="34" charset="0"/>
                <a:ea typeface="Tahoma" panose="020B0604030504040204" pitchFamily="34" charset="0"/>
                <a:cs typeface="Tahoma" panose="020B0604030504040204" pitchFamily="34" charset="0"/>
              </a:rPr>
              <a:t>Satılan ürünün ünü ve büyüklüğü,</a:t>
            </a:r>
          </a:p>
          <a:p>
            <a:pPr marL="228600" indent="-228600" algn="just" eaLnBrk="1" hangingPunct="1">
              <a:lnSpc>
                <a:spcPct val="90000"/>
              </a:lnSpc>
              <a:spcBef>
                <a:spcPts val="1000"/>
              </a:spcBef>
              <a:defRPr/>
            </a:pPr>
            <a:endParaRPr lang="tr-TR" altLang="en-US" sz="3000" b="1" dirty="0">
              <a:solidFill>
                <a:srgbClr val="000000"/>
              </a:solidFill>
              <a:latin typeface="Calibri"/>
            </a:endParaRPr>
          </a:p>
          <a:p>
            <a:pPr marL="0" indent="0" algn="just" eaLnBrk="1" hangingPunct="1">
              <a:lnSpc>
                <a:spcPct val="90000"/>
              </a:lnSpc>
              <a:spcBef>
                <a:spcPts val="1000"/>
              </a:spcBef>
              <a:buFont typeface="Arial" charset="0"/>
              <a:buNone/>
              <a:defRPr/>
            </a:pPr>
            <a:endParaRPr lang="tr-TR" altLang="en-US" sz="3000" b="1" dirty="0">
              <a:solidFill>
                <a:srgbClr val="000000"/>
              </a:solidFill>
              <a:latin typeface="Calibri"/>
            </a:endParaRPr>
          </a:p>
          <a:p>
            <a:pPr marL="0" indent="0" eaLnBrk="1" fontAlgn="ctr" hangingPunct="1">
              <a:spcBef>
                <a:spcPts val="0"/>
              </a:spcBef>
              <a:spcAft>
                <a:spcPts val="0"/>
              </a:spcAft>
              <a:buSzPts val="3200"/>
              <a:buFont typeface="Arial" charset="0"/>
              <a:buNone/>
              <a:defRPr/>
            </a:pPr>
            <a:endParaRPr lang="tr-TR" sz="1400" dirty="0">
              <a:latin typeface="Arial"/>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2"/>
          <p:cNvSpPr>
            <a:spLocks noGrp="1" noChangeArrowheads="1"/>
          </p:cNvSpPr>
          <p:nvPr>
            <p:ph type="title"/>
          </p:nvPr>
        </p:nvSpPr>
        <p:spPr>
          <a:xfrm>
            <a:off x="539750" y="0"/>
            <a:ext cx="8229600" cy="1125538"/>
          </a:xfrm>
        </p:spPr>
        <p:txBody>
          <a:bodyPr/>
          <a:lstStyle/>
          <a:p>
            <a:pPr eaLnBrk="1" fontAlgn="auto" hangingPunct="1">
              <a:spcAft>
                <a:spcPts val="0"/>
              </a:spcAft>
              <a:defRPr/>
            </a:pPr>
            <a:r>
              <a:rPr kumimoji="0" lang="tr-TR" sz="2400" b="0" i="0" u="none" strike="noStrike" kern="1200" cap="none" spc="0" normalizeH="0" baseline="0" noProof="0" dirty="0">
                <a:ln>
                  <a:noFill/>
                </a:ln>
                <a:solidFill>
                  <a:srgbClr val="1C1C1C"/>
                </a:solidFill>
                <a:effectLst/>
                <a:uLnTx/>
                <a:uFillTx/>
                <a:latin typeface="Tahoma" panose="020B0604030504040204" pitchFamily="34" charset="0"/>
                <a:ea typeface="Tahoma" panose="020B0604030504040204" pitchFamily="34" charset="0"/>
                <a:cs typeface="Tahoma" panose="020B0604030504040204" pitchFamily="34" charset="0"/>
              </a:rPr>
              <a:t>Fiyat </a:t>
            </a:r>
            <a:r>
              <a:rPr kumimoji="0" lang="tr-TR" sz="2400" b="0" i="0" u="none" strike="noStrike" kern="1200" cap="none" spc="0" normalizeH="0" baseline="0" noProof="0" dirty="0" err="1">
                <a:ln>
                  <a:noFill/>
                </a:ln>
                <a:solidFill>
                  <a:srgbClr val="1C1C1C"/>
                </a:solidFill>
                <a:effectLst/>
                <a:uLnTx/>
                <a:uFillTx/>
                <a:latin typeface="Tahoma" panose="020B0604030504040204" pitchFamily="34" charset="0"/>
                <a:ea typeface="Tahoma" panose="020B0604030504040204" pitchFamily="34" charset="0"/>
                <a:cs typeface="Tahoma" panose="020B0604030504040204" pitchFamily="34" charset="0"/>
              </a:rPr>
              <a:t>vs</a:t>
            </a:r>
            <a:r>
              <a:rPr kumimoji="0" lang="tr-TR" sz="2400" b="0" i="0" u="none" strike="noStrike" kern="1200" cap="none" spc="0" normalizeH="0" baseline="0" noProof="0" dirty="0">
                <a:ln>
                  <a:noFill/>
                </a:ln>
                <a:solidFill>
                  <a:srgbClr val="1C1C1C"/>
                </a:solidFill>
                <a:effectLst/>
                <a:uLnTx/>
                <a:uFillTx/>
                <a:latin typeface="Tahoma" panose="020B0604030504040204" pitchFamily="34" charset="0"/>
                <a:ea typeface="Tahoma" panose="020B0604030504040204" pitchFamily="34" charset="0"/>
                <a:cs typeface="Tahoma" panose="020B0604030504040204" pitchFamily="34" charset="0"/>
              </a:rPr>
              <a:t> Değer</a:t>
            </a:r>
            <a:endParaRPr lang="tr-TR" sz="3200" dirty="0">
              <a:solidFill>
                <a:srgbClr val="1C1C1C"/>
              </a:solidFill>
            </a:endParaRPr>
          </a:p>
        </p:txBody>
      </p:sp>
      <p:sp>
        <p:nvSpPr>
          <p:cNvPr id="4099" name="Rectangle 3"/>
          <p:cNvSpPr>
            <a:spLocks noGrp="1" noChangeArrowheads="1"/>
          </p:cNvSpPr>
          <p:nvPr>
            <p:ph idx="1"/>
          </p:nvPr>
        </p:nvSpPr>
        <p:spPr>
          <a:xfrm>
            <a:off x="457200" y="1268413"/>
            <a:ext cx="8229600" cy="4968875"/>
          </a:xfrm>
        </p:spPr>
        <p:txBody>
          <a:bodyPr/>
          <a:lstStyle/>
          <a:p>
            <a:pPr marL="228600" indent="-228600" algn="just" eaLnBrk="1" hangingPunct="1">
              <a:lnSpc>
                <a:spcPct val="150000"/>
              </a:lnSpc>
              <a:spcBef>
                <a:spcPts val="1000"/>
              </a:spcBef>
              <a:defRPr/>
            </a:pPr>
            <a:r>
              <a:rPr lang="tr-TR" altLang="en-US" sz="2000" dirty="0">
                <a:solidFill>
                  <a:srgbClr val="FF0000"/>
                </a:solidFill>
                <a:latin typeface="Tahoma" panose="020B0604030504040204" pitchFamily="34" charset="0"/>
                <a:ea typeface="Tahoma" panose="020B0604030504040204" pitchFamily="34" charset="0"/>
                <a:cs typeface="Tahoma" panose="020B0604030504040204" pitchFamily="34" charset="0"/>
              </a:rPr>
              <a:t> Çeşitli hükümet politikaları ve sınırlamaları,</a:t>
            </a:r>
          </a:p>
          <a:p>
            <a:pPr marL="228600" indent="-228600" algn="just" eaLnBrk="1" hangingPunct="1">
              <a:lnSpc>
                <a:spcPct val="150000"/>
              </a:lnSpc>
              <a:spcBef>
                <a:spcPts val="1000"/>
              </a:spcBef>
              <a:defRPr/>
            </a:pPr>
            <a:r>
              <a:rPr lang="tr-TR" altLang="en-US" sz="2000" dirty="0">
                <a:solidFill>
                  <a:srgbClr val="FF0000"/>
                </a:solidFill>
                <a:latin typeface="Tahoma" panose="020B0604030504040204" pitchFamily="34" charset="0"/>
                <a:ea typeface="Tahoma" panose="020B0604030504040204" pitchFamily="34" charset="0"/>
                <a:cs typeface="Tahoma" panose="020B0604030504040204" pitchFamily="34" charset="0"/>
              </a:rPr>
              <a:t> Alıcının  piyasada  tekel  konumuna  geçmek  istemesi  nedeniyle  mal  ya  da  hizmete değerinden fazla fiyat biçmesi,</a:t>
            </a:r>
          </a:p>
          <a:p>
            <a:pPr marL="228600" indent="-228600" algn="just" eaLnBrk="1" hangingPunct="1">
              <a:lnSpc>
                <a:spcPct val="150000"/>
              </a:lnSpc>
              <a:spcBef>
                <a:spcPts val="1000"/>
              </a:spcBef>
              <a:defRPr/>
            </a:pPr>
            <a:r>
              <a:rPr lang="tr-TR" altLang="en-US" sz="2000" dirty="0">
                <a:solidFill>
                  <a:srgbClr val="FF0000"/>
                </a:solidFill>
                <a:latin typeface="Tahoma" panose="020B0604030504040204" pitchFamily="34" charset="0"/>
                <a:ea typeface="Tahoma" panose="020B0604030504040204" pitchFamily="34" charset="0"/>
                <a:cs typeface="Tahoma" panose="020B0604030504040204" pitchFamily="34" charset="0"/>
              </a:rPr>
              <a:t> Ekonomik, siyasi, sosyal ve kültürel farklılıklar ve bu faktörlerin </a:t>
            </a:r>
            <a:r>
              <a:rPr lang="tr-TR" altLang="en-US" sz="2000" dirty="0" err="1">
                <a:solidFill>
                  <a:srgbClr val="FF0000"/>
                </a:solidFill>
                <a:latin typeface="Tahoma" panose="020B0604030504040204" pitchFamily="34" charset="0"/>
                <a:ea typeface="Tahoma" panose="020B0604030504040204" pitchFamily="34" charset="0"/>
                <a:cs typeface="Tahoma" panose="020B0604030504040204" pitchFamily="34" charset="0"/>
              </a:rPr>
              <a:t>konjonktürel</a:t>
            </a:r>
            <a:r>
              <a:rPr lang="tr-TR" altLang="en-US" sz="2000" dirty="0">
                <a:solidFill>
                  <a:srgbClr val="FF0000"/>
                </a:solidFill>
                <a:latin typeface="Tahoma" panose="020B0604030504040204" pitchFamily="34" charset="0"/>
                <a:ea typeface="Tahoma" panose="020B0604030504040204" pitchFamily="34" charset="0"/>
                <a:cs typeface="Tahoma" panose="020B0604030504040204" pitchFamily="34" charset="0"/>
              </a:rPr>
              <a:t> durumu,</a:t>
            </a:r>
          </a:p>
          <a:p>
            <a:pPr marL="228600" indent="-228600" algn="just" eaLnBrk="1" hangingPunct="1">
              <a:lnSpc>
                <a:spcPct val="150000"/>
              </a:lnSpc>
              <a:spcBef>
                <a:spcPts val="1000"/>
              </a:spcBef>
              <a:defRPr/>
            </a:pPr>
            <a:r>
              <a:rPr lang="tr-TR" altLang="en-US" sz="2000" dirty="0">
                <a:solidFill>
                  <a:srgbClr val="FF0000"/>
                </a:solidFill>
                <a:latin typeface="Tahoma" panose="020B0604030504040204" pitchFamily="34" charset="0"/>
                <a:ea typeface="Tahoma" panose="020B0604030504040204" pitchFamily="34" charset="0"/>
                <a:cs typeface="Tahoma" panose="020B0604030504040204" pitchFamily="34" charset="0"/>
              </a:rPr>
              <a:t> Kısa sürede satış yapmak amacıyla fiyatın değerin altında belirlenmesi</a:t>
            </a:r>
          </a:p>
          <a:p>
            <a:pPr marL="228600" indent="-228600" algn="just" eaLnBrk="1" hangingPunct="1">
              <a:lnSpc>
                <a:spcPct val="90000"/>
              </a:lnSpc>
              <a:spcBef>
                <a:spcPts val="1000"/>
              </a:spcBef>
              <a:defRPr/>
            </a:pPr>
            <a:endParaRPr lang="tr-TR" altLang="en-US" sz="3000" b="1" dirty="0">
              <a:solidFill>
                <a:srgbClr val="000000"/>
              </a:solidFill>
              <a:latin typeface="Calibri"/>
            </a:endParaRPr>
          </a:p>
          <a:p>
            <a:pPr marL="0" indent="0" algn="just" eaLnBrk="1" hangingPunct="1">
              <a:lnSpc>
                <a:spcPct val="90000"/>
              </a:lnSpc>
              <a:spcBef>
                <a:spcPts val="1000"/>
              </a:spcBef>
              <a:buFont typeface="Arial" charset="0"/>
              <a:buNone/>
              <a:defRPr/>
            </a:pPr>
            <a:endParaRPr lang="tr-TR" altLang="en-US" sz="3000" b="1" dirty="0">
              <a:solidFill>
                <a:srgbClr val="000000"/>
              </a:solidFill>
              <a:latin typeface="Calibri"/>
            </a:endParaRPr>
          </a:p>
          <a:p>
            <a:pPr marL="0" indent="0" eaLnBrk="1" fontAlgn="ctr" hangingPunct="1">
              <a:spcBef>
                <a:spcPts val="0"/>
              </a:spcBef>
              <a:spcAft>
                <a:spcPts val="0"/>
              </a:spcAft>
              <a:buSzPts val="3200"/>
              <a:buFont typeface="Arial" charset="0"/>
              <a:buNone/>
              <a:defRPr/>
            </a:pPr>
            <a:endParaRPr lang="tr-TR" sz="1400" dirty="0">
              <a:latin typeface="Arial"/>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2"/>
          <p:cNvSpPr>
            <a:spLocks noGrp="1" noChangeArrowheads="1"/>
          </p:cNvSpPr>
          <p:nvPr>
            <p:ph type="title"/>
          </p:nvPr>
        </p:nvSpPr>
        <p:spPr>
          <a:xfrm>
            <a:off x="539750" y="0"/>
            <a:ext cx="8229600" cy="1125538"/>
          </a:xfrm>
        </p:spPr>
        <p:txBody>
          <a:bodyPr/>
          <a:lstStyle/>
          <a:p>
            <a:pPr eaLnBrk="1" fontAlgn="auto" hangingPunct="1">
              <a:spcAft>
                <a:spcPts val="0"/>
              </a:spcAft>
              <a:defRPr/>
            </a:pPr>
            <a:r>
              <a:rPr lang="tr-TR" sz="2400" b="0" dirty="0">
                <a:solidFill>
                  <a:srgbClr val="1C1C1C"/>
                </a:solidFill>
                <a:latin typeface="Tahoma" panose="020B0604030504040204" pitchFamily="34" charset="0"/>
                <a:ea typeface="Tahoma" panose="020B0604030504040204" pitchFamily="34" charset="0"/>
                <a:cs typeface="Tahoma" panose="020B0604030504040204" pitchFamily="34" charset="0"/>
              </a:rPr>
              <a:t>Fayda</a:t>
            </a:r>
          </a:p>
        </p:txBody>
      </p:sp>
      <p:sp>
        <p:nvSpPr>
          <p:cNvPr id="4099" name="Rectangle 3"/>
          <p:cNvSpPr>
            <a:spLocks noGrp="1" noChangeArrowheads="1"/>
          </p:cNvSpPr>
          <p:nvPr>
            <p:ph idx="1"/>
          </p:nvPr>
        </p:nvSpPr>
        <p:spPr>
          <a:xfrm>
            <a:off x="457200" y="1268413"/>
            <a:ext cx="8229600" cy="1303331"/>
          </a:xfrm>
        </p:spPr>
        <p:txBody>
          <a:bodyPr/>
          <a:lstStyle/>
          <a:p>
            <a:pPr marL="0" indent="0" algn="just" eaLnBrk="1" hangingPunct="1">
              <a:spcBef>
                <a:spcPts val="1000"/>
              </a:spcBef>
              <a:buNone/>
              <a:defRPr/>
            </a:pPr>
            <a:r>
              <a:rPr lang="tr-TR" altLang="en-US" sz="2000" dirty="0">
                <a:solidFill>
                  <a:srgbClr val="000000"/>
                </a:solidFill>
                <a:latin typeface="Tahoma" panose="020B0604030504040204" pitchFamily="34" charset="0"/>
                <a:ea typeface="Tahoma" panose="020B0604030504040204" pitchFamily="34" charset="0"/>
                <a:cs typeface="Tahoma" panose="020B0604030504040204" pitchFamily="34" charset="0"/>
              </a:rPr>
              <a:t>Malların ve hizmetlerin insan ihtiyaçlarını karşılama özelliğine denir. Bir tüketici bir malı kullandığında ondan fayda elde eder. Bir malı satın alan tüketici aslında o malın faydasını satın alır. Bu fayda kıtlıkla birlikte o malın değerini belirler.</a:t>
            </a:r>
          </a:p>
          <a:p>
            <a:pPr marL="228600" indent="-228600" algn="just" eaLnBrk="1" hangingPunct="1">
              <a:lnSpc>
                <a:spcPct val="90000"/>
              </a:lnSpc>
              <a:spcBef>
                <a:spcPts val="1000"/>
              </a:spcBef>
              <a:defRPr/>
            </a:pPr>
            <a:endParaRPr lang="tr-TR" altLang="en-US" sz="3000" b="1" dirty="0">
              <a:solidFill>
                <a:srgbClr val="000000"/>
              </a:solidFill>
              <a:latin typeface="Calibri"/>
            </a:endParaRPr>
          </a:p>
          <a:p>
            <a:pPr marL="228600" indent="-228600" algn="just" eaLnBrk="1" hangingPunct="1">
              <a:lnSpc>
                <a:spcPct val="90000"/>
              </a:lnSpc>
              <a:spcBef>
                <a:spcPts val="1000"/>
              </a:spcBef>
              <a:defRPr/>
            </a:pPr>
            <a:endParaRPr lang="tr-TR" altLang="en-US" sz="3000" b="1" dirty="0">
              <a:solidFill>
                <a:srgbClr val="000000"/>
              </a:solidFill>
              <a:latin typeface="Calibri"/>
            </a:endParaRPr>
          </a:p>
          <a:p>
            <a:pPr marL="0" indent="0" algn="just" eaLnBrk="1" hangingPunct="1">
              <a:lnSpc>
                <a:spcPct val="90000"/>
              </a:lnSpc>
              <a:spcBef>
                <a:spcPts val="1000"/>
              </a:spcBef>
              <a:buFont typeface="Arial" charset="0"/>
              <a:buNone/>
              <a:defRPr/>
            </a:pPr>
            <a:endParaRPr lang="tr-TR" altLang="en-US" sz="3000" b="1" dirty="0">
              <a:solidFill>
                <a:srgbClr val="000000"/>
              </a:solidFill>
              <a:latin typeface="Calibri"/>
            </a:endParaRPr>
          </a:p>
          <a:p>
            <a:pPr marL="0" indent="0" eaLnBrk="1" fontAlgn="ctr" hangingPunct="1">
              <a:spcBef>
                <a:spcPts val="0"/>
              </a:spcBef>
              <a:spcAft>
                <a:spcPts val="0"/>
              </a:spcAft>
              <a:buSzPts val="3200"/>
              <a:buFont typeface="Arial" charset="0"/>
              <a:buNone/>
              <a:defRPr/>
            </a:pPr>
            <a:endParaRPr lang="tr-TR" sz="1400" dirty="0">
              <a:latin typeface="Arial"/>
            </a:endParaRPr>
          </a:p>
        </p:txBody>
      </p:sp>
      <p:sp>
        <p:nvSpPr>
          <p:cNvPr id="12293" name="AutoShape 5" descr="Utility Definition"/>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tr-TR"/>
          </a:p>
        </p:txBody>
      </p:sp>
      <p:sp>
        <p:nvSpPr>
          <p:cNvPr id="12295" name="AutoShape 7" descr="Utility Definition"/>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tr-TR"/>
          </a:p>
        </p:txBody>
      </p:sp>
      <p:sp>
        <p:nvSpPr>
          <p:cNvPr id="12297" name="AutoShape 9" descr="Economic Utility Definition - 6 types Of Utility &amp; Marginal Utility"/>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tr-TR"/>
          </a:p>
        </p:txBody>
      </p:sp>
      <p:pic>
        <p:nvPicPr>
          <p:cNvPr id="7170"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618989" y="3789040"/>
            <a:ext cx="4071121" cy="27216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2"/>
          <p:cNvSpPr>
            <a:spLocks noGrp="1" noChangeArrowheads="1"/>
          </p:cNvSpPr>
          <p:nvPr>
            <p:ph type="title"/>
          </p:nvPr>
        </p:nvSpPr>
        <p:spPr>
          <a:xfrm>
            <a:off x="539750" y="0"/>
            <a:ext cx="8229600" cy="1125538"/>
          </a:xfrm>
        </p:spPr>
        <p:txBody>
          <a:bodyPr/>
          <a:lstStyle/>
          <a:p>
            <a:pPr eaLnBrk="1" fontAlgn="auto" hangingPunct="1">
              <a:spcAft>
                <a:spcPts val="0"/>
              </a:spcAft>
              <a:defRPr/>
            </a:pPr>
            <a:r>
              <a:rPr kumimoji="0" lang="tr-TR" sz="2400" b="0" i="0" u="none" strike="noStrike" kern="1200" cap="none" spc="0" normalizeH="0" baseline="0" noProof="0" dirty="0">
                <a:ln>
                  <a:noFill/>
                </a:ln>
                <a:solidFill>
                  <a:srgbClr val="1C1C1C"/>
                </a:solidFill>
                <a:effectLst/>
                <a:uLnTx/>
                <a:uFillTx/>
                <a:latin typeface="Tahoma" panose="020B0604030504040204" pitchFamily="34" charset="0"/>
                <a:ea typeface="Tahoma" panose="020B0604030504040204" pitchFamily="34" charset="0"/>
                <a:cs typeface="Tahoma" panose="020B0604030504040204" pitchFamily="34" charset="0"/>
              </a:rPr>
              <a:t>Fayda</a:t>
            </a:r>
            <a:endParaRPr lang="tr-TR" sz="3200" dirty="0">
              <a:solidFill>
                <a:srgbClr val="1C1C1C"/>
              </a:solidFill>
            </a:endParaRPr>
          </a:p>
        </p:txBody>
      </p:sp>
      <p:sp>
        <p:nvSpPr>
          <p:cNvPr id="4099" name="Rectangle 3"/>
          <p:cNvSpPr>
            <a:spLocks noGrp="1" noChangeArrowheads="1"/>
          </p:cNvSpPr>
          <p:nvPr>
            <p:ph idx="1"/>
          </p:nvPr>
        </p:nvSpPr>
        <p:spPr>
          <a:xfrm>
            <a:off x="457200" y="1268413"/>
            <a:ext cx="8229600" cy="2160587"/>
          </a:xfrm>
        </p:spPr>
        <p:txBody>
          <a:bodyPr/>
          <a:lstStyle/>
          <a:p>
            <a:pPr marL="0" indent="0" algn="just" eaLnBrk="1" hangingPunct="1">
              <a:lnSpc>
                <a:spcPct val="90000"/>
              </a:lnSpc>
              <a:spcBef>
                <a:spcPts val="1000"/>
              </a:spcBef>
              <a:buNone/>
              <a:defRPr/>
            </a:pPr>
            <a:r>
              <a:rPr lang="tr-TR" altLang="en-US" dirty="0">
                <a:solidFill>
                  <a:srgbClr val="FF0000"/>
                </a:solidFill>
                <a:latin typeface="Calibri"/>
              </a:rPr>
              <a:t>TOPLAM FAYDA: </a:t>
            </a:r>
            <a:r>
              <a:rPr lang="tr-TR" altLang="en-US" dirty="0">
                <a:solidFill>
                  <a:srgbClr val="000000"/>
                </a:solidFill>
                <a:latin typeface="Calibri"/>
              </a:rPr>
              <a:t>Bir  malın tüketilmesi sonucu elde edilen tatmindir. </a:t>
            </a:r>
          </a:p>
          <a:p>
            <a:pPr marL="228600" indent="-228600" algn="just" eaLnBrk="1" hangingPunct="1">
              <a:lnSpc>
                <a:spcPct val="90000"/>
              </a:lnSpc>
              <a:spcBef>
                <a:spcPts val="1000"/>
              </a:spcBef>
              <a:defRPr/>
            </a:pPr>
            <a:endParaRPr lang="tr-TR" altLang="en-US" dirty="0">
              <a:solidFill>
                <a:srgbClr val="000000"/>
              </a:solidFill>
              <a:latin typeface="Calibri"/>
            </a:endParaRPr>
          </a:p>
          <a:p>
            <a:pPr marL="0" indent="0" algn="just" eaLnBrk="1" hangingPunct="1">
              <a:lnSpc>
                <a:spcPct val="90000"/>
              </a:lnSpc>
              <a:spcBef>
                <a:spcPts val="1000"/>
              </a:spcBef>
              <a:buNone/>
              <a:defRPr/>
            </a:pPr>
            <a:r>
              <a:rPr lang="tr-TR" altLang="en-US" dirty="0">
                <a:solidFill>
                  <a:srgbClr val="FF0000"/>
                </a:solidFill>
                <a:latin typeface="Calibri"/>
              </a:rPr>
              <a:t>MARJİNAL FAYDA: </a:t>
            </a:r>
            <a:r>
              <a:rPr lang="tr-TR" altLang="en-US" dirty="0">
                <a:solidFill>
                  <a:srgbClr val="000000"/>
                </a:solidFill>
                <a:latin typeface="Calibri"/>
              </a:rPr>
              <a:t>Tüketilen mal miktarının bir birim değiştirilmesiyle toplam faydada meydana gelen değişmedir.</a:t>
            </a:r>
          </a:p>
          <a:p>
            <a:pPr marL="228600" indent="-228600" algn="just" eaLnBrk="1" hangingPunct="1">
              <a:lnSpc>
                <a:spcPct val="90000"/>
              </a:lnSpc>
              <a:spcBef>
                <a:spcPts val="1000"/>
              </a:spcBef>
              <a:defRPr/>
            </a:pPr>
            <a:endParaRPr lang="tr-TR" altLang="en-US" sz="3000" b="1" dirty="0">
              <a:solidFill>
                <a:srgbClr val="000000"/>
              </a:solidFill>
              <a:latin typeface="Calibri"/>
            </a:endParaRPr>
          </a:p>
          <a:p>
            <a:pPr marL="228600" indent="-228600" algn="just" eaLnBrk="1" hangingPunct="1">
              <a:lnSpc>
                <a:spcPct val="90000"/>
              </a:lnSpc>
              <a:spcBef>
                <a:spcPts val="1000"/>
              </a:spcBef>
              <a:defRPr/>
            </a:pPr>
            <a:endParaRPr lang="tr-TR" altLang="en-US" sz="3000" b="1" dirty="0">
              <a:solidFill>
                <a:srgbClr val="000000"/>
              </a:solidFill>
              <a:latin typeface="Calibri"/>
            </a:endParaRPr>
          </a:p>
          <a:p>
            <a:pPr marL="0" indent="0" algn="just" eaLnBrk="1" hangingPunct="1">
              <a:lnSpc>
                <a:spcPct val="90000"/>
              </a:lnSpc>
              <a:spcBef>
                <a:spcPts val="1000"/>
              </a:spcBef>
              <a:buFont typeface="Arial" charset="0"/>
              <a:buNone/>
              <a:defRPr/>
            </a:pPr>
            <a:endParaRPr lang="tr-TR" altLang="en-US" sz="3000" b="1" dirty="0">
              <a:solidFill>
                <a:srgbClr val="000000"/>
              </a:solidFill>
              <a:latin typeface="Calibri"/>
            </a:endParaRPr>
          </a:p>
          <a:p>
            <a:pPr marL="0" indent="0" eaLnBrk="1" fontAlgn="ctr" hangingPunct="1">
              <a:spcBef>
                <a:spcPts val="0"/>
              </a:spcBef>
              <a:spcAft>
                <a:spcPts val="0"/>
              </a:spcAft>
              <a:buSzPts val="3200"/>
              <a:buFont typeface="Arial" charset="0"/>
              <a:buNone/>
              <a:defRPr/>
            </a:pPr>
            <a:endParaRPr lang="tr-TR" sz="1400" dirty="0">
              <a:latin typeface="Arial"/>
            </a:endParaRPr>
          </a:p>
        </p:txBody>
      </p:sp>
      <p:sp>
        <p:nvSpPr>
          <p:cNvPr id="13317" name="AutoShape 5" descr="Difference Between Total and Marginal Utility (with Comparison Chart) - Key  Difference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tr-TR"/>
          </a:p>
        </p:txBody>
      </p:sp>
      <p:pic>
        <p:nvPicPr>
          <p:cNvPr id="13319" name="Picture 7" descr="Graphical Representation of Marginal Utility and Total Utility"/>
          <p:cNvPicPr>
            <a:picLocks noChangeAspect="1" noChangeArrowheads="1"/>
          </p:cNvPicPr>
          <p:nvPr/>
        </p:nvPicPr>
        <p:blipFill>
          <a:blip r:embed="rId2"/>
          <a:srcRect/>
          <a:stretch>
            <a:fillRect/>
          </a:stretch>
        </p:blipFill>
        <p:spPr bwMode="auto">
          <a:xfrm>
            <a:off x="2428860" y="3429000"/>
            <a:ext cx="3810000" cy="3171826"/>
          </a:xfrm>
          <a:prstGeom prst="rect">
            <a:avLst/>
          </a:prstGeom>
          <a:noFill/>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2"/>
          <p:cNvSpPr>
            <a:spLocks noGrp="1" noChangeArrowheads="1"/>
          </p:cNvSpPr>
          <p:nvPr>
            <p:ph type="title"/>
          </p:nvPr>
        </p:nvSpPr>
        <p:spPr>
          <a:xfrm>
            <a:off x="539750" y="0"/>
            <a:ext cx="8229600" cy="1125538"/>
          </a:xfrm>
        </p:spPr>
        <p:txBody>
          <a:bodyPr/>
          <a:lstStyle/>
          <a:p>
            <a:pPr eaLnBrk="1" fontAlgn="auto" hangingPunct="1">
              <a:spcAft>
                <a:spcPts val="0"/>
              </a:spcAft>
              <a:defRPr/>
            </a:pPr>
            <a:r>
              <a:rPr lang="tr-TR" sz="2400" b="0" dirty="0">
                <a:solidFill>
                  <a:srgbClr val="1C1C1C"/>
                </a:solidFill>
                <a:latin typeface="Tahoma" panose="020B0604030504040204" pitchFamily="34" charset="0"/>
                <a:ea typeface="Tahoma" panose="020B0604030504040204" pitchFamily="34" charset="0"/>
                <a:cs typeface="Tahoma" panose="020B0604030504040204" pitchFamily="34" charset="0"/>
              </a:rPr>
              <a:t>Faydacı Yaklaşımlar</a:t>
            </a:r>
          </a:p>
        </p:txBody>
      </p:sp>
      <p:sp>
        <p:nvSpPr>
          <p:cNvPr id="4099" name="Rectangle 3"/>
          <p:cNvSpPr>
            <a:spLocks noGrp="1" noChangeArrowheads="1"/>
          </p:cNvSpPr>
          <p:nvPr>
            <p:ph idx="1"/>
          </p:nvPr>
        </p:nvSpPr>
        <p:spPr>
          <a:xfrm>
            <a:off x="457200" y="1268413"/>
            <a:ext cx="8229600" cy="2517777"/>
          </a:xfrm>
        </p:spPr>
        <p:txBody>
          <a:bodyPr/>
          <a:lstStyle/>
          <a:p>
            <a:pPr marL="0" indent="0" algn="just" eaLnBrk="1" hangingPunct="1">
              <a:lnSpc>
                <a:spcPct val="90000"/>
              </a:lnSpc>
              <a:spcBef>
                <a:spcPts val="1000"/>
              </a:spcBef>
              <a:buFont typeface="Arial" charset="0"/>
              <a:buNone/>
              <a:defRPr/>
            </a:pPr>
            <a:r>
              <a:rPr lang="tr-TR" altLang="en-US" sz="2000" dirty="0">
                <a:solidFill>
                  <a:srgbClr val="FF0000"/>
                </a:solidFill>
                <a:latin typeface="Tahoma" panose="020B0604030504040204" pitchFamily="34" charset="0"/>
                <a:ea typeface="Tahoma" panose="020B0604030504040204" pitchFamily="34" charset="0"/>
                <a:cs typeface="Tahoma" panose="020B0604030504040204" pitchFamily="34" charset="0"/>
              </a:rPr>
              <a:t>Kardinalist Yaklaşım</a:t>
            </a:r>
          </a:p>
          <a:p>
            <a:pPr marL="228600" indent="-228600" algn="just" eaLnBrk="1" hangingPunct="1">
              <a:lnSpc>
                <a:spcPct val="90000"/>
              </a:lnSpc>
              <a:spcBef>
                <a:spcPts val="1000"/>
              </a:spcBef>
              <a:defRPr/>
            </a:pPr>
            <a:r>
              <a:rPr lang="tr-TR" altLang="en-US" sz="2000" dirty="0">
                <a:solidFill>
                  <a:srgbClr val="000000"/>
                </a:solidFill>
                <a:latin typeface="Tahoma" panose="020B0604030504040204" pitchFamily="34" charset="0"/>
                <a:ea typeface="Tahoma" panose="020B0604030504040204" pitchFamily="34" charset="0"/>
                <a:cs typeface="Tahoma" panose="020B0604030504040204" pitchFamily="34" charset="0"/>
              </a:rPr>
              <a:t>Fayda ölçülebilir, birimi utildir.</a:t>
            </a:r>
          </a:p>
          <a:p>
            <a:pPr marL="228600" indent="-228600" algn="just" eaLnBrk="1" hangingPunct="1">
              <a:lnSpc>
                <a:spcPct val="90000"/>
              </a:lnSpc>
              <a:spcBef>
                <a:spcPts val="1000"/>
              </a:spcBef>
              <a:defRPr/>
            </a:pPr>
            <a:r>
              <a:rPr lang="tr-TR" altLang="en-US" sz="2000" dirty="0">
                <a:solidFill>
                  <a:srgbClr val="000000"/>
                </a:solidFill>
                <a:latin typeface="Tahoma" panose="020B0604030504040204" pitchFamily="34" charset="0"/>
                <a:ea typeface="Tahoma" panose="020B0604030504040204" pitchFamily="34" charset="0"/>
                <a:cs typeface="Tahoma" panose="020B0604030504040204" pitchFamily="34" charset="0"/>
              </a:rPr>
              <a:t>Bir malın sağladığı fayda diğer malın sağlayacağı faydayı etkilemez.</a:t>
            </a:r>
          </a:p>
          <a:p>
            <a:pPr marL="228600" indent="-228600" algn="just" eaLnBrk="1" hangingPunct="1">
              <a:lnSpc>
                <a:spcPct val="90000"/>
              </a:lnSpc>
              <a:spcBef>
                <a:spcPts val="1000"/>
              </a:spcBef>
              <a:defRPr/>
            </a:pPr>
            <a:r>
              <a:rPr lang="tr-TR" altLang="en-US" sz="2000" dirty="0">
                <a:solidFill>
                  <a:srgbClr val="000000"/>
                </a:solidFill>
                <a:latin typeface="Tahoma" panose="020B0604030504040204" pitchFamily="34" charset="0"/>
                <a:ea typeface="Tahoma" panose="020B0604030504040204" pitchFamily="34" charset="0"/>
                <a:cs typeface="Tahoma" panose="020B0604030504040204" pitchFamily="34" charset="0"/>
              </a:rPr>
              <a:t>Her birey belli bir malı belirli bir miktar tükettiğinde aynı faydayı elde eder.</a:t>
            </a:r>
          </a:p>
          <a:p>
            <a:pPr marL="228600" indent="-228600" algn="just" eaLnBrk="1" hangingPunct="1">
              <a:lnSpc>
                <a:spcPct val="90000"/>
              </a:lnSpc>
              <a:spcBef>
                <a:spcPts val="1000"/>
              </a:spcBef>
              <a:defRPr/>
            </a:pPr>
            <a:endParaRPr lang="tr-TR" altLang="en-US" sz="3000" b="1" dirty="0">
              <a:solidFill>
                <a:srgbClr val="000000"/>
              </a:solidFill>
              <a:latin typeface="Calibri"/>
            </a:endParaRPr>
          </a:p>
          <a:p>
            <a:pPr marL="0" indent="0" algn="just" eaLnBrk="1" hangingPunct="1">
              <a:lnSpc>
                <a:spcPct val="90000"/>
              </a:lnSpc>
              <a:spcBef>
                <a:spcPts val="1000"/>
              </a:spcBef>
              <a:buFont typeface="Arial" charset="0"/>
              <a:buNone/>
              <a:defRPr/>
            </a:pPr>
            <a:endParaRPr lang="tr-TR" altLang="en-US" sz="3000" b="1" dirty="0">
              <a:solidFill>
                <a:srgbClr val="000000"/>
              </a:solidFill>
              <a:latin typeface="Calibri"/>
            </a:endParaRPr>
          </a:p>
          <a:p>
            <a:pPr marL="0" indent="0" eaLnBrk="1" fontAlgn="ctr" hangingPunct="1">
              <a:spcBef>
                <a:spcPts val="0"/>
              </a:spcBef>
              <a:spcAft>
                <a:spcPts val="0"/>
              </a:spcAft>
              <a:buSzPts val="3200"/>
              <a:buFont typeface="Arial" charset="0"/>
              <a:buNone/>
              <a:defRPr/>
            </a:pPr>
            <a:endParaRPr lang="tr-TR" sz="1400" dirty="0">
              <a:latin typeface="Arial"/>
            </a:endParaRPr>
          </a:p>
        </p:txBody>
      </p:sp>
      <p:pic>
        <p:nvPicPr>
          <p:cNvPr id="14341" name="Picture 5" descr="Cardinal Utility vs. Ordinal Utility – Diffzi"/>
          <p:cNvPicPr>
            <a:picLocks noChangeAspect="1" noChangeArrowheads="1"/>
          </p:cNvPicPr>
          <p:nvPr/>
        </p:nvPicPr>
        <p:blipFill>
          <a:blip r:embed="rId2"/>
          <a:srcRect/>
          <a:stretch>
            <a:fillRect/>
          </a:stretch>
        </p:blipFill>
        <p:spPr bwMode="auto">
          <a:xfrm>
            <a:off x="2051720" y="3463264"/>
            <a:ext cx="5467352" cy="2733677"/>
          </a:xfrm>
          <a:prstGeom prst="rect">
            <a:avLst/>
          </a:prstGeom>
          <a:noFill/>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2"/>
          <p:cNvSpPr>
            <a:spLocks noGrp="1" noChangeArrowheads="1"/>
          </p:cNvSpPr>
          <p:nvPr>
            <p:ph type="title"/>
          </p:nvPr>
        </p:nvSpPr>
        <p:spPr>
          <a:xfrm>
            <a:off x="539750" y="0"/>
            <a:ext cx="8229600" cy="1125538"/>
          </a:xfrm>
        </p:spPr>
        <p:txBody>
          <a:bodyPr/>
          <a:lstStyle/>
          <a:p>
            <a:pPr eaLnBrk="1" fontAlgn="auto" hangingPunct="1">
              <a:spcAft>
                <a:spcPts val="0"/>
              </a:spcAft>
              <a:defRPr/>
            </a:pPr>
            <a:r>
              <a:rPr lang="tr-TR" sz="2400" b="0" dirty="0">
                <a:solidFill>
                  <a:srgbClr val="1C1C1C"/>
                </a:solidFill>
                <a:latin typeface="Tahoma" panose="020B0604030504040204" pitchFamily="34" charset="0"/>
                <a:ea typeface="Tahoma" panose="020B0604030504040204" pitchFamily="34" charset="0"/>
                <a:cs typeface="Tahoma" panose="020B0604030504040204" pitchFamily="34" charset="0"/>
              </a:rPr>
              <a:t>Faydacı Yaklaşımlar</a:t>
            </a:r>
          </a:p>
        </p:txBody>
      </p:sp>
      <p:sp>
        <p:nvSpPr>
          <p:cNvPr id="4099" name="Rectangle 3"/>
          <p:cNvSpPr>
            <a:spLocks noGrp="1" noChangeArrowheads="1"/>
          </p:cNvSpPr>
          <p:nvPr>
            <p:ph idx="1"/>
          </p:nvPr>
        </p:nvSpPr>
        <p:spPr>
          <a:xfrm>
            <a:off x="457200" y="1268413"/>
            <a:ext cx="8229600" cy="4968875"/>
          </a:xfrm>
        </p:spPr>
        <p:txBody>
          <a:bodyPr/>
          <a:lstStyle/>
          <a:p>
            <a:pPr marL="228600" indent="-228600" algn="just" eaLnBrk="1" hangingPunct="1">
              <a:lnSpc>
                <a:spcPct val="90000"/>
              </a:lnSpc>
              <a:spcBef>
                <a:spcPts val="1000"/>
              </a:spcBef>
              <a:buNone/>
              <a:defRPr/>
            </a:pPr>
            <a:r>
              <a:rPr lang="tr-TR" altLang="en-US" sz="2000" dirty="0">
                <a:solidFill>
                  <a:srgbClr val="FF0000"/>
                </a:solidFill>
                <a:latin typeface="Tahoma" panose="020B0604030504040204" pitchFamily="34" charset="0"/>
                <a:ea typeface="Tahoma" panose="020B0604030504040204" pitchFamily="34" charset="0"/>
                <a:cs typeface="Tahoma" panose="020B0604030504040204" pitchFamily="34" charset="0"/>
              </a:rPr>
              <a:t>Ordinalist Yaklaşım</a:t>
            </a:r>
          </a:p>
          <a:p>
            <a:pPr marL="0" indent="0" algn="just" eaLnBrk="1" hangingPunct="1">
              <a:lnSpc>
                <a:spcPct val="90000"/>
              </a:lnSpc>
              <a:spcBef>
                <a:spcPts val="1000"/>
              </a:spcBef>
              <a:buNone/>
              <a:defRPr/>
            </a:pPr>
            <a:r>
              <a:rPr lang="tr-TR" altLang="en-US" sz="2000" dirty="0">
                <a:solidFill>
                  <a:srgbClr val="000000"/>
                </a:solidFill>
                <a:latin typeface="Tahoma" panose="020B0604030504040204" pitchFamily="34" charset="0"/>
                <a:ea typeface="Tahoma" panose="020B0604030504040204" pitchFamily="34" charset="0"/>
                <a:cs typeface="Tahoma" panose="020B0604030504040204" pitchFamily="34" charset="0"/>
              </a:rPr>
              <a:t>Ordinal Fayda Teorisi, faydanın ölçülemeyeceği prensibine dayanır. Buna göre, fayda yalnızca kıyaslanabilir. Bir birim A malının sağlamış olduğu fayda bir değer alınarak ölçülemez. Bu kişiden kişiye değiştiği gibi yer ve zamana göre de değişir. Bu noktada kişi A malından sağladığı faydayı, diğer mallardan sağlayacağı faydayla kıyaslayarak karara varır. Bu durum farksızlık analizi (kayıtsızlık analizi) ile açıklanır.</a:t>
            </a:r>
          </a:p>
          <a:p>
            <a:pPr marL="228600" indent="-228600" algn="just" eaLnBrk="1" hangingPunct="1">
              <a:lnSpc>
                <a:spcPct val="90000"/>
              </a:lnSpc>
              <a:spcBef>
                <a:spcPts val="1000"/>
              </a:spcBef>
              <a:defRPr/>
            </a:pPr>
            <a:endParaRPr lang="tr-TR" altLang="en-US" sz="3000" b="1" dirty="0">
              <a:solidFill>
                <a:srgbClr val="000000"/>
              </a:solidFill>
              <a:latin typeface="Calibri"/>
            </a:endParaRPr>
          </a:p>
          <a:p>
            <a:pPr marL="0" indent="0" algn="just" eaLnBrk="1" hangingPunct="1">
              <a:lnSpc>
                <a:spcPct val="90000"/>
              </a:lnSpc>
              <a:spcBef>
                <a:spcPts val="1000"/>
              </a:spcBef>
              <a:buFont typeface="Arial" charset="0"/>
              <a:buNone/>
              <a:defRPr/>
            </a:pPr>
            <a:endParaRPr lang="tr-TR" altLang="en-US" sz="3000" b="1" dirty="0">
              <a:solidFill>
                <a:srgbClr val="000000"/>
              </a:solidFill>
              <a:latin typeface="Calibri"/>
            </a:endParaRPr>
          </a:p>
          <a:p>
            <a:pPr marL="0" indent="0" eaLnBrk="1" fontAlgn="ctr" hangingPunct="1">
              <a:spcBef>
                <a:spcPts val="0"/>
              </a:spcBef>
              <a:spcAft>
                <a:spcPts val="0"/>
              </a:spcAft>
              <a:buSzPts val="3200"/>
              <a:buFont typeface="Arial" charset="0"/>
              <a:buNone/>
              <a:defRPr/>
            </a:pPr>
            <a:endParaRPr lang="tr-TR" sz="1400" dirty="0">
              <a:latin typeface="Arial"/>
            </a:endParaRPr>
          </a:p>
        </p:txBody>
      </p:sp>
      <p:pic>
        <p:nvPicPr>
          <p:cNvPr id="81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67744" y="4205819"/>
            <a:ext cx="5184576" cy="25885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2"/>
          <p:cNvSpPr>
            <a:spLocks noGrp="1" noChangeArrowheads="1"/>
          </p:cNvSpPr>
          <p:nvPr>
            <p:ph type="title"/>
          </p:nvPr>
        </p:nvSpPr>
        <p:spPr>
          <a:xfrm>
            <a:off x="539750" y="0"/>
            <a:ext cx="8229600" cy="1125538"/>
          </a:xfrm>
        </p:spPr>
        <p:txBody>
          <a:bodyPr/>
          <a:lstStyle/>
          <a:p>
            <a:pPr eaLnBrk="1" fontAlgn="auto" hangingPunct="1">
              <a:spcAft>
                <a:spcPts val="0"/>
              </a:spcAft>
              <a:defRPr/>
            </a:pPr>
            <a:r>
              <a:rPr lang="tr-TR" sz="2400" b="0" dirty="0">
                <a:solidFill>
                  <a:srgbClr val="1C1C1C"/>
                </a:solidFill>
                <a:latin typeface="Tahoma" panose="020B0604030504040204" pitchFamily="34" charset="0"/>
                <a:ea typeface="Tahoma" panose="020B0604030504040204" pitchFamily="34" charset="0"/>
                <a:cs typeface="Tahoma" panose="020B0604030504040204" pitchFamily="34" charset="0"/>
              </a:rPr>
              <a:t>Maksimum Fayda</a:t>
            </a:r>
          </a:p>
        </p:txBody>
      </p:sp>
      <p:sp>
        <p:nvSpPr>
          <p:cNvPr id="4099" name="Rectangle 3"/>
          <p:cNvSpPr>
            <a:spLocks noGrp="1" noChangeArrowheads="1"/>
          </p:cNvSpPr>
          <p:nvPr>
            <p:ph idx="1"/>
          </p:nvPr>
        </p:nvSpPr>
        <p:spPr>
          <a:xfrm>
            <a:off x="457200" y="1268413"/>
            <a:ext cx="8229600" cy="4968875"/>
          </a:xfrm>
        </p:spPr>
        <p:txBody>
          <a:bodyPr/>
          <a:lstStyle/>
          <a:p>
            <a:pPr marL="0" indent="0" algn="just" eaLnBrk="1" hangingPunct="1">
              <a:lnSpc>
                <a:spcPct val="90000"/>
              </a:lnSpc>
              <a:spcBef>
                <a:spcPts val="1000"/>
              </a:spcBef>
              <a:buNone/>
              <a:defRPr/>
            </a:pPr>
            <a:endParaRPr lang="tr-TR" altLang="en-US" sz="2000" dirty="0">
              <a:solidFill>
                <a:srgbClr val="000000"/>
              </a:solidFill>
              <a:latin typeface="Tahoma" panose="020B0604030504040204" pitchFamily="34" charset="0"/>
              <a:ea typeface="Tahoma" panose="020B0604030504040204" pitchFamily="34" charset="0"/>
              <a:cs typeface="Tahoma" panose="020B0604030504040204" pitchFamily="34" charset="0"/>
            </a:endParaRPr>
          </a:p>
          <a:p>
            <a:pPr marL="0" indent="0" algn="just" eaLnBrk="1" hangingPunct="1">
              <a:lnSpc>
                <a:spcPct val="90000"/>
              </a:lnSpc>
              <a:spcBef>
                <a:spcPts val="1000"/>
              </a:spcBef>
              <a:buNone/>
              <a:defRPr/>
            </a:pPr>
            <a:r>
              <a:rPr lang="tr-TR" altLang="en-US" sz="2000" dirty="0">
                <a:solidFill>
                  <a:srgbClr val="000000"/>
                </a:solidFill>
                <a:latin typeface="Tahoma" panose="020B0604030504040204" pitchFamily="34" charset="0"/>
                <a:ea typeface="Tahoma" panose="020B0604030504040204" pitchFamily="34" charset="0"/>
                <a:cs typeface="Tahoma" panose="020B0604030504040204" pitchFamily="34" charset="0"/>
              </a:rPr>
              <a:t>Tüketici belirli geliri ile hangi mal ve hizmetlerden ne kadar satın alacağına karar verirken kendisine en yüksek toplam faydayı sağlayacak mal demetini seçmeye çalışmaktadır. Bu durumun sağlanması halinde' tüketici dengededir.</a:t>
            </a:r>
          </a:p>
          <a:p>
            <a:pPr marL="228600" indent="-228600" algn="just" eaLnBrk="1" hangingPunct="1">
              <a:lnSpc>
                <a:spcPct val="90000"/>
              </a:lnSpc>
              <a:spcBef>
                <a:spcPts val="1000"/>
              </a:spcBef>
              <a:defRPr/>
            </a:pPr>
            <a:endParaRPr lang="tr-TR" altLang="en-US" sz="3000" b="1" dirty="0">
              <a:solidFill>
                <a:srgbClr val="000000"/>
              </a:solidFill>
              <a:latin typeface="Calibri"/>
            </a:endParaRPr>
          </a:p>
          <a:p>
            <a:pPr marL="0" indent="0" algn="just" eaLnBrk="1" hangingPunct="1">
              <a:lnSpc>
                <a:spcPct val="90000"/>
              </a:lnSpc>
              <a:spcBef>
                <a:spcPts val="1000"/>
              </a:spcBef>
              <a:buFont typeface="Arial" charset="0"/>
              <a:buNone/>
              <a:defRPr/>
            </a:pPr>
            <a:endParaRPr lang="tr-TR" altLang="en-US" sz="3000" b="1" dirty="0">
              <a:solidFill>
                <a:srgbClr val="000000"/>
              </a:solidFill>
              <a:latin typeface="Calibri"/>
            </a:endParaRPr>
          </a:p>
          <a:p>
            <a:pPr marL="0" indent="0" eaLnBrk="1" fontAlgn="ctr" hangingPunct="1">
              <a:spcBef>
                <a:spcPts val="0"/>
              </a:spcBef>
              <a:spcAft>
                <a:spcPts val="0"/>
              </a:spcAft>
              <a:buSzPts val="3200"/>
              <a:buFont typeface="Arial" charset="0"/>
              <a:buNone/>
              <a:defRPr/>
            </a:pPr>
            <a:endParaRPr lang="tr-TR" sz="1400" dirty="0">
              <a:latin typeface="Arial"/>
            </a:endParaRPr>
          </a:p>
        </p:txBody>
      </p:sp>
      <p:pic>
        <p:nvPicPr>
          <p:cNvPr id="921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31840" y="3429000"/>
            <a:ext cx="3721596" cy="24872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2"/>
          <p:cNvSpPr>
            <a:spLocks noGrp="1" noChangeArrowheads="1"/>
          </p:cNvSpPr>
          <p:nvPr>
            <p:ph type="title"/>
          </p:nvPr>
        </p:nvSpPr>
        <p:spPr>
          <a:xfrm>
            <a:off x="539750" y="0"/>
            <a:ext cx="8229600" cy="1125538"/>
          </a:xfrm>
        </p:spPr>
        <p:txBody>
          <a:bodyPr/>
          <a:lstStyle/>
          <a:p>
            <a:pPr eaLnBrk="1" fontAlgn="auto" hangingPunct="1">
              <a:spcAft>
                <a:spcPts val="0"/>
              </a:spcAft>
              <a:defRPr/>
            </a:pPr>
            <a:r>
              <a:rPr lang="tr-TR" sz="2400" b="0" dirty="0">
                <a:solidFill>
                  <a:srgbClr val="1C1C1C"/>
                </a:solidFill>
                <a:latin typeface="Tahoma" panose="020B0604030504040204" pitchFamily="34" charset="0"/>
                <a:ea typeface="Tahoma" panose="020B0604030504040204" pitchFamily="34" charset="0"/>
                <a:cs typeface="Tahoma" panose="020B0604030504040204" pitchFamily="34" charset="0"/>
              </a:rPr>
              <a:t>Azalan Marjinal Fayda Teorisi</a:t>
            </a:r>
          </a:p>
        </p:txBody>
      </p:sp>
      <p:sp>
        <p:nvSpPr>
          <p:cNvPr id="4099" name="Rectangle 3"/>
          <p:cNvSpPr>
            <a:spLocks noGrp="1" noChangeArrowheads="1"/>
          </p:cNvSpPr>
          <p:nvPr>
            <p:ph idx="1"/>
          </p:nvPr>
        </p:nvSpPr>
        <p:spPr>
          <a:xfrm>
            <a:off x="457200" y="1268413"/>
            <a:ext cx="8229600" cy="4968875"/>
          </a:xfrm>
        </p:spPr>
        <p:txBody>
          <a:bodyPr/>
          <a:lstStyle/>
          <a:p>
            <a:pPr marL="0" indent="0" algn="just" eaLnBrk="1" hangingPunct="1">
              <a:lnSpc>
                <a:spcPct val="90000"/>
              </a:lnSpc>
              <a:spcBef>
                <a:spcPts val="1000"/>
              </a:spcBef>
              <a:buNone/>
              <a:defRPr/>
            </a:pPr>
            <a:r>
              <a:rPr lang="tr-TR" altLang="en-US" sz="2000" dirty="0">
                <a:solidFill>
                  <a:srgbClr val="000000"/>
                </a:solidFill>
                <a:latin typeface="Tahoma" panose="020B0604030504040204" pitchFamily="34" charset="0"/>
                <a:ea typeface="Tahoma" panose="020B0604030504040204" pitchFamily="34" charset="0"/>
                <a:cs typeface="Tahoma" panose="020B0604030504040204" pitchFamily="34" charset="0"/>
              </a:rPr>
              <a:t>Tüketici bir maldan tüketimini devamlı artırırsa sağlayacağı toplam fayda, tüketilen mal miktarı ile birlikte artmaya başlar. Tüketicinin tatminini maksimum hale getirdiği noktada toplam fayda eğrisi de maksimum olur ve azalmaya başlar. Marjinal fayda ise başlangıçtan itibaren giderek azalır ve doyma noktasında sıfır olur. Daha sonra negatif değer kazanır.</a:t>
            </a:r>
          </a:p>
          <a:p>
            <a:pPr marL="0" indent="0" algn="just" eaLnBrk="1" hangingPunct="1">
              <a:lnSpc>
                <a:spcPct val="90000"/>
              </a:lnSpc>
              <a:spcBef>
                <a:spcPts val="1000"/>
              </a:spcBef>
              <a:buFont typeface="Arial" charset="0"/>
              <a:buNone/>
              <a:defRPr/>
            </a:pPr>
            <a:endParaRPr lang="tr-TR" altLang="en-US" sz="3000" b="1" dirty="0">
              <a:solidFill>
                <a:srgbClr val="000000"/>
              </a:solidFill>
              <a:latin typeface="Calibri"/>
            </a:endParaRPr>
          </a:p>
          <a:p>
            <a:pPr marL="0" indent="0" eaLnBrk="1" fontAlgn="ctr" hangingPunct="1">
              <a:spcBef>
                <a:spcPts val="0"/>
              </a:spcBef>
              <a:spcAft>
                <a:spcPts val="0"/>
              </a:spcAft>
              <a:buSzPts val="3200"/>
              <a:buFont typeface="Arial" charset="0"/>
              <a:buNone/>
              <a:defRPr/>
            </a:pPr>
            <a:endParaRPr lang="tr-TR" sz="1400" dirty="0">
              <a:latin typeface="Arial"/>
            </a:endParaRPr>
          </a:p>
        </p:txBody>
      </p:sp>
      <p:pic>
        <p:nvPicPr>
          <p:cNvPr id="1024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80202" y="3717032"/>
            <a:ext cx="3719513" cy="24876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2"/>
          <p:cNvSpPr>
            <a:spLocks noGrp="1" noChangeArrowheads="1"/>
          </p:cNvSpPr>
          <p:nvPr>
            <p:ph type="title"/>
          </p:nvPr>
        </p:nvSpPr>
        <p:spPr>
          <a:xfrm>
            <a:off x="539750" y="0"/>
            <a:ext cx="8229600" cy="1125538"/>
          </a:xfrm>
        </p:spPr>
        <p:txBody>
          <a:bodyPr/>
          <a:lstStyle/>
          <a:p>
            <a:pPr eaLnBrk="1" fontAlgn="auto" hangingPunct="1">
              <a:spcAft>
                <a:spcPts val="0"/>
              </a:spcAft>
              <a:defRPr/>
            </a:pPr>
            <a:r>
              <a:rPr kumimoji="0" lang="tr-TR" sz="2400" b="0" i="0" u="none" strike="noStrike" kern="1200" cap="none" spc="0" normalizeH="0" baseline="0" noProof="0" dirty="0">
                <a:ln>
                  <a:noFill/>
                </a:ln>
                <a:solidFill>
                  <a:srgbClr val="1C1C1C"/>
                </a:solidFill>
                <a:effectLst/>
                <a:uLnTx/>
                <a:uFillTx/>
                <a:latin typeface="Tahoma" panose="020B0604030504040204" pitchFamily="34" charset="0"/>
                <a:ea typeface="Tahoma" panose="020B0604030504040204" pitchFamily="34" charset="0"/>
                <a:cs typeface="Tahoma" panose="020B0604030504040204" pitchFamily="34" charset="0"/>
              </a:rPr>
              <a:t>Azalan Marjinal Fayda Teorisi</a:t>
            </a:r>
            <a:endParaRPr lang="tr-TR" sz="3200" dirty="0">
              <a:solidFill>
                <a:srgbClr val="1C1C1C"/>
              </a:solidFill>
            </a:endParaRPr>
          </a:p>
        </p:txBody>
      </p:sp>
      <p:sp>
        <p:nvSpPr>
          <p:cNvPr id="19459" name="Rectangle 3"/>
          <p:cNvSpPr>
            <a:spLocks noGrp="1" noChangeArrowheads="1"/>
          </p:cNvSpPr>
          <p:nvPr>
            <p:ph idx="1"/>
          </p:nvPr>
        </p:nvSpPr>
        <p:spPr>
          <a:xfrm>
            <a:off x="457200" y="1268413"/>
            <a:ext cx="8229600" cy="4968875"/>
          </a:xfrm>
        </p:spPr>
        <p:txBody>
          <a:bodyPr/>
          <a:lstStyle/>
          <a:p>
            <a:pPr marL="0" indent="0" algn="just" eaLnBrk="1" hangingPunct="1">
              <a:lnSpc>
                <a:spcPct val="90000"/>
              </a:lnSpc>
              <a:spcBef>
                <a:spcPts val="1000"/>
              </a:spcBef>
              <a:buFont typeface="Arial" charset="0"/>
              <a:buNone/>
            </a:pPr>
            <a:endParaRPr lang="tr-TR" altLang="en-US" sz="3000" b="1" dirty="0">
              <a:solidFill>
                <a:srgbClr val="000000"/>
              </a:solidFill>
              <a:latin typeface="Calibri" pitchFamily="34" charset="0"/>
            </a:endParaRPr>
          </a:p>
          <a:p>
            <a:pPr marL="0" indent="0" eaLnBrk="1" fontAlgn="ctr" hangingPunct="1">
              <a:spcBef>
                <a:spcPct val="0"/>
              </a:spcBef>
              <a:buSzPts val="3200"/>
              <a:buFont typeface="Arial" charset="0"/>
              <a:buNone/>
            </a:pPr>
            <a:endParaRPr lang="tr-TR" altLang="en-US" sz="1400" dirty="0">
              <a:latin typeface="Arial" charset="0"/>
            </a:endParaRPr>
          </a:p>
        </p:txBody>
      </p:sp>
      <p:pic>
        <p:nvPicPr>
          <p:cNvPr id="19460" name="Picture 2"/>
          <p:cNvPicPr>
            <a:picLocks noChangeAspect="1" noChangeArrowheads="1"/>
          </p:cNvPicPr>
          <p:nvPr/>
        </p:nvPicPr>
        <p:blipFill>
          <a:blip r:embed="rId2"/>
          <a:srcRect/>
          <a:stretch>
            <a:fillRect/>
          </a:stretch>
        </p:blipFill>
        <p:spPr bwMode="auto">
          <a:xfrm>
            <a:off x="1692275" y="1352550"/>
            <a:ext cx="4994275" cy="4905375"/>
          </a:xfrm>
          <a:prstGeom prst="rect">
            <a:avLst/>
          </a:prstGeom>
          <a:noFill/>
          <a:ln w="9525">
            <a:noFill/>
            <a:miter lim="800000"/>
            <a:headEnd/>
            <a:tailEnd/>
          </a:ln>
          <a:effectLst/>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2"/>
          <p:cNvSpPr>
            <a:spLocks noGrp="1" noChangeArrowheads="1"/>
          </p:cNvSpPr>
          <p:nvPr>
            <p:ph type="title"/>
          </p:nvPr>
        </p:nvSpPr>
        <p:spPr>
          <a:xfrm>
            <a:off x="539750" y="0"/>
            <a:ext cx="8229600" cy="1125538"/>
          </a:xfrm>
        </p:spPr>
        <p:txBody>
          <a:bodyPr/>
          <a:lstStyle/>
          <a:p>
            <a:pPr eaLnBrk="1" fontAlgn="auto" hangingPunct="1">
              <a:spcAft>
                <a:spcPts val="0"/>
              </a:spcAft>
              <a:defRPr/>
            </a:pPr>
            <a:r>
              <a:rPr lang="tr-TR" sz="2400" b="0" dirty="0">
                <a:solidFill>
                  <a:srgbClr val="FF0000"/>
                </a:solidFill>
                <a:latin typeface="Tahoma" panose="020B0604030504040204" pitchFamily="34" charset="0"/>
                <a:ea typeface="Tahoma" panose="020B0604030504040204" pitchFamily="34" charset="0"/>
                <a:cs typeface="Tahoma" panose="020B0604030504040204" pitchFamily="34" charset="0"/>
              </a:rPr>
              <a:t>Fayda Maksimizasyonu </a:t>
            </a:r>
          </a:p>
        </p:txBody>
      </p:sp>
      <p:sp>
        <p:nvSpPr>
          <p:cNvPr id="4099" name="Rectangle 3"/>
          <p:cNvSpPr>
            <a:spLocks noGrp="1" noChangeArrowheads="1"/>
          </p:cNvSpPr>
          <p:nvPr>
            <p:ph idx="1"/>
          </p:nvPr>
        </p:nvSpPr>
        <p:spPr>
          <a:xfrm>
            <a:off x="457200" y="1268413"/>
            <a:ext cx="8229600" cy="4968875"/>
          </a:xfrm>
        </p:spPr>
        <p:txBody>
          <a:bodyPr/>
          <a:lstStyle/>
          <a:p>
            <a:pPr marL="0" indent="0" algn="just" eaLnBrk="1" hangingPunct="1">
              <a:lnSpc>
                <a:spcPct val="90000"/>
              </a:lnSpc>
              <a:spcBef>
                <a:spcPts val="1000"/>
              </a:spcBef>
              <a:buNone/>
              <a:defRPr/>
            </a:pPr>
            <a:r>
              <a:rPr lang="tr-TR" altLang="en-US" sz="2000" dirty="0">
                <a:solidFill>
                  <a:srgbClr val="000000"/>
                </a:solidFill>
                <a:latin typeface="Tahoma" panose="020B0604030504040204" pitchFamily="34" charset="0"/>
                <a:ea typeface="Tahoma" panose="020B0604030504040204" pitchFamily="34" charset="0"/>
                <a:cs typeface="Tahoma" panose="020B0604030504040204" pitchFamily="34" charset="0"/>
              </a:rPr>
              <a:t>Fayda maksimizasyonu, ilk olarak faydacı filozoflar </a:t>
            </a:r>
            <a:r>
              <a:rPr lang="tr-TR" altLang="en-US" sz="2000" dirty="0" err="1">
                <a:solidFill>
                  <a:srgbClr val="000000"/>
                </a:solidFill>
                <a:latin typeface="Tahoma" panose="020B0604030504040204" pitchFamily="34" charset="0"/>
                <a:ea typeface="Tahoma" panose="020B0604030504040204" pitchFamily="34" charset="0"/>
                <a:cs typeface="Tahoma" panose="020B0604030504040204" pitchFamily="34" charset="0"/>
              </a:rPr>
              <a:t>Jeremy</a:t>
            </a:r>
            <a:r>
              <a:rPr lang="tr-TR" altLang="en-US" sz="2000" dirty="0">
                <a:solidFill>
                  <a:srgbClr val="000000"/>
                </a:solidFill>
                <a:latin typeface="Tahoma" panose="020B0604030504040204" pitchFamily="34" charset="0"/>
                <a:ea typeface="Tahoma" panose="020B0604030504040204" pitchFamily="34" charset="0"/>
                <a:cs typeface="Tahoma" panose="020B0604030504040204" pitchFamily="34" charset="0"/>
              </a:rPr>
              <a:t> </a:t>
            </a:r>
            <a:r>
              <a:rPr lang="tr-TR" altLang="en-US" sz="2000" dirty="0" err="1">
                <a:solidFill>
                  <a:srgbClr val="000000"/>
                </a:solidFill>
                <a:latin typeface="Tahoma" panose="020B0604030504040204" pitchFamily="34" charset="0"/>
                <a:ea typeface="Tahoma" panose="020B0604030504040204" pitchFamily="34" charset="0"/>
                <a:cs typeface="Tahoma" panose="020B0604030504040204" pitchFamily="34" charset="0"/>
              </a:rPr>
              <a:t>Bentham</a:t>
            </a:r>
            <a:r>
              <a:rPr lang="tr-TR" altLang="en-US" sz="2000" dirty="0">
                <a:solidFill>
                  <a:srgbClr val="000000"/>
                </a:solidFill>
                <a:latin typeface="Tahoma" panose="020B0604030504040204" pitchFamily="34" charset="0"/>
                <a:ea typeface="Tahoma" panose="020B0604030504040204" pitchFamily="34" charset="0"/>
                <a:cs typeface="Tahoma" panose="020B0604030504040204" pitchFamily="34" charset="0"/>
              </a:rPr>
              <a:t> ve John </a:t>
            </a:r>
            <a:r>
              <a:rPr lang="tr-TR" altLang="en-US" sz="2000" dirty="0" err="1">
                <a:solidFill>
                  <a:srgbClr val="000000"/>
                </a:solidFill>
                <a:latin typeface="Tahoma" panose="020B0604030504040204" pitchFamily="34" charset="0"/>
                <a:ea typeface="Tahoma" panose="020B0604030504040204" pitchFamily="34" charset="0"/>
                <a:cs typeface="Tahoma" panose="020B0604030504040204" pitchFamily="34" charset="0"/>
              </a:rPr>
              <a:t>Stuart</a:t>
            </a:r>
            <a:r>
              <a:rPr lang="tr-TR" altLang="en-US" sz="2000" dirty="0">
                <a:solidFill>
                  <a:srgbClr val="000000"/>
                </a:solidFill>
                <a:latin typeface="Tahoma" panose="020B0604030504040204" pitchFamily="34" charset="0"/>
                <a:ea typeface="Tahoma" panose="020B0604030504040204" pitchFamily="34" charset="0"/>
                <a:cs typeface="Tahoma" panose="020B0604030504040204" pitchFamily="34" charset="0"/>
              </a:rPr>
              <a:t> </a:t>
            </a:r>
            <a:r>
              <a:rPr lang="tr-TR" altLang="en-US" sz="2000" dirty="0" err="1">
                <a:solidFill>
                  <a:srgbClr val="000000"/>
                </a:solidFill>
                <a:latin typeface="Tahoma" panose="020B0604030504040204" pitchFamily="34" charset="0"/>
                <a:ea typeface="Tahoma" panose="020B0604030504040204" pitchFamily="34" charset="0"/>
                <a:cs typeface="Tahoma" panose="020B0604030504040204" pitchFamily="34" charset="0"/>
              </a:rPr>
              <a:t>Mill</a:t>
            </a:r>
            <a:r>
              <a:rPr lang="tr-TR" altLang="en-US" sz="2000" dirty="0">
                <a:solidFill>
                  <a:srgbClr val="000000"/>
                </a:solidFill>
                <a:latin typeface="Tahoma" panose="020B0604030504040204" pitchFamily="34" charset="0"/>
                <a:ea typeface="Tahoma" panose="020B0604030504040204" pitchFamily="34" charset="0"/>
                <a:cs typeface="Tahoma" panose="020B0604030504040204" pitchFamily="34" charset="0"/>
              </a:rPr>
              <a:t> tarafından geliştirilmiştir. Mikroekonomide, fayda maksimizasyonu problemi tüketicilerin karşılaştığı problemdir: "Faydamı maksimize etmek için paramı nasıl harcamalıyım?" </a:t>
            </a:r>
          </a:p>
          <a:p>
            <a:pPr marL="0" indent="0" algn="just" eaLnBrk="1" hangingPunct="1">
              <a:lnSpc>
                <a:spcPct val="90000"/>
              </a:lnSpc>
              <a:spcBef>
                <a:spcPts val="1000"/>
              </a:spcBef>
              <a:buNone/>
              <a:defRPr/>
            </a:pPr>
            <a:endParaRPr lang="tr-TR" altLang="en-US" sz="2000" dirty="0">
              <a:solidFill>
                <a:srgbClr val="000000"/>
              </a:solidFill>
              <a:latin typeface="Tahoma" panose="020B0604030504040204" pitchFamily="34" charset="0"/>
              <a:ea typeface="Tahoma" panose="020B0604030504040204" pitchFamily="34" charset="0"/>
              <a:cs typeface="Tahoma" panose="020B0604030504040204" pitchFamily="34" charset="0"/>
            </a:endParaRPr>
          </a:p>
          <a:p>
            <a:pPr marL="0" indent="0" algn="just" eaLnBrk="1" hangingPunct="1">
              <a:lnSpc>
                <a:spcPct val="90000"/>
              </a:lnSpc>
              <a:spcBef>
                <a:spcPts val="1000"/>
              </a:spcBef>
              <a:buNone/>
              <a:defRPr/>
            </a:pPr>
            <a:r>
              <a:rPr lang="tr-TR" altLang="en-US" sz="2000" dirty="0">
                <a:solidFill>
                  <a:srgbClr val="000000"/>
                </a:solidFill>
                <a:latin typeface="Tahoma" panose="020B0604030504040204" pitchFamily="34" charset="0"/>
                <a:ea typeface="Tahoma" panose="020B0604030504040204" pitchFamily="34" charset="0"/>
                <a:cs typeface="Tahoma" panose="020B0604030504040204" pitchFamily="34" charset="0"/>
              </a:rPr>
              <a:t>Bir tür optimal karar problemidir. Toplam harcama (gelir), malların fiyatları ve tercihleri ​​üzerindeki bir kısıtlamayı hesaba katarak mevcut her bir mal veya hizmetten ne kadar tüketileceğini seçmekten oluşur.</a:t>
            </a:r>
            <a:endParaRPr lang="tr-TR" sz="1200" dirty="0">
              <a:latin typeface="Tahoma" panose="020B0604030504040204" pitchFamily="34" charset="0"/>
              <a:ea typeface="Tahoma" panose="020B0604030504040204" pitchFamily="34" charset="0"/>
              <a:cs typeface="Tahoma" panose="020B0604030504040204" pitchFamily="34" charset="0"/>
            </a:endParaRPr>
          </a:p>
        </p:txBody>
      </p:sp>
      <p:pic>
        <p:nvPicPr>
          <p:cNvPr id="2" name="Resim 1">
            <a:extLst>
              <a:ext uri="{FF2B5EF4-FFF2-40B4-BE49-F238E27FC236}">
                <a16:creationId xmlns:a16="http://schemas.microsoft.com/office/drawing/2014/main" id="{AF6B57CA-9C3E-2E34-D846-04B7471B3B2B}"/>
              </a:ext>
            </a:extLst>
          </p:cNvPr>
          <p:cNvPicPr>
            <a:picLocks noChangeAspect="1"/>
          </p:cNvPicPr>
          <p:nvPr/>
        </p:nvPicPr>
        <p:blipFill>
          <a:blip r:embed="rId2"/>
          <a:stretch>
            <a:fillRect/>
          </a:stretch>
        </p:blipFill>
        <p:spPr>
          <a:xfrm>
            <a:off x="2627784" y="4005064"/>
            <a:ext cx="3312368" cy="2573206"/>
          </a:xfrm>
          <a:prstGeom prst="rect">
            <a:avLst/>
          </a:prstGeom>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2"/>
          <p:cNvSpPr>
            <a:spLocks noGrp="1" noChangeArrowheads="1"/>
          </p:cNvSpPr>
          <p:nvPr>
            <p:ph type="title"/>
          </p:nvPr>
        </p:nvSpPr>
        <p:spPr>
          <a:xfrm>
            <a:off x="539750" y="0"/>
            <a:ext cx="8229600" cy="1125538"/>
          </a:xfrm>
        </p:spPr>
        <p:txBody>
          <a:bodyPr/>
          <a:lstStyle/>
          <a:p>
            <a:pPr eaLnBrk="1" fontAlgn="auto" hangingPunct="1">
              <a:spcAft>
                <a:spcPts val="0"/>
              </a:spcAft>
              <a:defRPr/>
            </a:pPr>
            <a:r>
              <a:rPr lang="tr-TR" sz="2400" b="0" dirty="0">
                <a:solidFill>
                  <a:srgbClr val="FF0000"/>
                </a:solidFill>
                <a:latin typeface="Tahoma" panose="020B0604030504040204" pitchFamily="34" charset="0"/>
                <a:ea typeface="Tahoma" panose="020B0604030504040204" pitchFamily="34" charset="0"/>
                <a:cs typeface="Tahoma" panose="020B0604030504040204" pitchFamily="34" charset="0"/>
              </a:rPr>
              <a:t>Fayda Maksimizasyonu </a:t>
            </a:r>
          </a:p>
        </p:txBody>
      </p:sp>
      <p:sp>
        <p:nvSpPr>
          <p:cNvPr id="4099" name="Rectangle 3"/>
          <p:cNvSpPr>
            <a:spLocks noGrp="1" noChangeArrowheads="1"/>
          </p:cNvSpPr>
          <p:nvPr>
            <p:ph idx="1"/>
          </p:nvPr>
        </p:nvSpPr>
        <p:spPr>
          <a:xfrm>
            <a:off x="457200" y="1268413"/>
            <a:ext cx="8229600" cy="4968875"/>
          </a:xfrm>
        </p:spPr>
        <p:txBody>
          <a:bodyPr/>
          <a:lstStyle/>
          <a:p>
            <a:pPr marL="0" indent="0" algn="just" eaLnBrk="1" hangingPunct="1">
              <a:lnSpc>
                <a:spcPct val="90000"/>
              </a:lnSpc>
              <a:spcBef>
                <a:spcPts val="1000"/>
              </a:spcBef>
              <a:buNone/>
              <a:defRPr/>
            </a:pPr>
            <a:r>
              <a:rPr lang="tr-TR" altLang="en-US" sz="2000" dirty="0">
                <a:solidFill>
                  <a:srgbClr val="000000"/>
                </a:solidFill>
                <a:latin typeface="Tahoma" panose="020B0604030504040204" pitchFamily="34" charset="0"/>
                <a:ea typeface="Tahoma" panose="020B0604030504040204" pitchFamily="34" charset="0"/>
                <a:cs typeface="Tahoma" panose="020B0604030504040204" pitchFamily="34" charset="0"/>
              </a:rPr>
              <a:t>Fayda maksimizasyonu, tüketicilerin gelirlerini nasıl tahsis etmeye karar verdiğini gösterdiği için tüketici teorisinde önemli bir kavramdır. Tüketiciler rasyonel olduklarından, kendileri için en fazla faydayı elde etmeye çalışırlar. </a:t>
            </a:r>
          </a:p>
          <a:p>
            <a:pPr marL="0" indent="0" algn="just" eaLnBrk="1" hangingPunct="1">
              <a:lnSpc>
                <a:spcPct val="90000"/>
              </a:lnSpc>
              <a:spcBef>
                <a:spcPts val="1000"/>
              </a:spcBef>
              <a:buNone/>
              <a:defRPr/>
            </a:pPr>
            <a:endParaRPr lang="tr-TR" altLang="en-US" sz="2000" dirty="0">
              <a:solidFill>
                <a:srgbClr val="000000"/>
              </a:solidFill>
              <a:latin typeface="Tahoma" panose="020B0604030504040204" pitchFamily="34" charset="0"/>
              <a:ea typeface="Tahoma" panose="020B0604030504040204" pitchFamily="34" charset="0"/>
              <a:cs typeface="Tahoma" panose="020B0604030504040204" pitchFamily="34" charset="0"/>
            </a:endParaRPr>
          </a:p>
          <a:p>
            <a:pPr marL="0" indent="0" algn="just" eaLnBrk="1" hangingPunct="1">
              <a:lnSpc>
                <a:spcPct val="90000"/>
              </a:lnSpc>
              <a:spcBef>
                <a:spcPts val="1000"/>
              </a:spcBef>
              <a:buNone/>
              <a:defRPr/>
            </a:pPr>
            <a:r>
              <a:rPr lang="tr-TR" altLang="en-US" sz="2000" dirty="0">
                <a:solidFill>
                  <a:srgbClr val="000000"/>
                </a:solidFill>
                <a:latin typeface="Tahoma" panose="020B0604030504040204" pitchFamily="34" charset="0"/>
                <a:ea typeface="Tahoma" panose="020B0604030504040204" pitchFamily="34" charset="0"/>
                <a:cs typeface="Tahoma" panose="020B0604030504040204" pitchFamily="34" charset="0"/>
              </a:rPr>
              <a:t>Bununla birlikte, sınırlı rasyonellik ve diğer önyargılar nedeniyle, tüketiciler bazen faydalarını maksimize etmeyen paketler seçerler. Tüketicinin fayda maksimizasyon paketi de belirlenmemiştir ve bireysel mal tercihlerine, fiyat değişikliklerine ve gelirdeki artış veya azalışlara bağlı olarak zaman içinde değişebilir.</a:t>
            </a:r>
            <a:endParaRPr lang="tr-TR" sz="1200" dirty="0">
              <a:latin typeface="Tahoma" panose="020B0604030504040204" pitchFamily="34" charset="0"/>
              <a:ea typeface="Tahoma" panose="020B0604030504040204" pitchFamily="34" charset="0"/>
              <a:cs typeface="Tahoma" panose="020B0604030504040204" pitchFamily="34" charset="0"/>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2"/>
          <p:cNvSpPr>
            <a:spLocks noGrp="1" noChangeArrowheads="1"/>
          </p:cNvSpPr>
          <p:nvPr>
            <p:ph type="title"/>
          </p:nvPr>
        </p:nvSpPr>
        <p:spPr>
          <a:xfrm>
            <a:off x="539750" y="0"/>
            <a:ext cx="8229600" cy="1125538"/>
          </a:xfrm>
        </p:spPr>
        <p:txBody>
          <a:bodyPr/>
          <a:lstStyle/>
          <a:p>
            <a:pPr eaLnBrk="1" fontAlgn="auto" hangingPunct="1">
              <a:spcAft>
                <a:spcPts val="0"/>
              </a:spcAft>
              <a:defRPr/>
            </a:pPr>
            <a:r>
              <a:rPr lang="tr-TR" sz="2400" b="0" dirty="0">
                <a:solidFill>
                  <a:srgbClr val="FF0000"/>
                </a:solidFill>
                <a:latin typeface="Tahoma" panose="020B0604030504040204" pitchFamily="34" charset="0"/>
                <a:ea typeface="Tahoma" panose="020B0604030504040204" pitchFamily="34" charset="0"/>
                <a:cs typeface="Tahoma" panose="020B0604030504040204" pitchFamily="34" charset="0"/>
              </a:rPr>
              <a:t>Walras Yasası</a:t>
            </a:r>
          </a:p>
        </p:txBody>
      </p:sp>
      <p:sp>
        <p:nvSpPr>
          <p:cNvPr id="4099" name="Rectangle 3"/>
          <p:cNvSpPr>
            <a:spLocks noGrp="1" noChangeArrowheads="1"/>
          </p:cNvSpPr>
          <p:nvPr>
            <p:ph idx="1"/>
          </p:nvPr>
        </p:nvSpPr>
        <p:spPr>
          <a:xfrm>
            <a:off x="500034" y="1357298"/>
            <a:ext cx="8229600" cy="4968875"/>
          </a:xfrm>
        </p:spPr>
        <p:txBody>
          <a:bodyPr/>
          <a:lstStyle/>
          <a:p>
            <a:pPr marL="0" indent="0" algn="just" eaLnBrk="1" hangingPunct="1">
              <a:lnSpc>
                <a:spcPct val="90000"/>
              </a:lnSpc>
              <a:spcBef>
                <a:spcPts val="1000"/>
              </a:spcBef>
              <a:buNone/>
              <a:defRPr/>
            </a:pPr>
            <a:r>
              <a:rPr lang="tr-TR" altLang="en-US" sz="2000" dirty="0">
                <a:solidFill>
                  <a:srgbClr val="000000"/>
                </a:solidFill>
                <a:latin typeface="Tahoma" panose="020B0604030504040204" pitchFamily="34" charset="0"/>
                <a:ea typeface="Tahoma" panose="020B0604030504040204" pitchFamily="34" charset="0"/>
                <a:cs typeface="Tahoma" panose="020B0604030504040204" pitchFamily="34" charset="0"/>
              </a:rPr>
              <a:t>Walras yasası, bir tüketici tercihlerinin tam, monoton ve geçişli olması durumunda optimal talebin bütçe doğrusu üzerinde olacağını belirtir. </a:t>
            </a:r>
          </a:p>
          <a:p>
            <a:pPr marL="0" indent="0" algn="just" eaLnBrk="1" hangingPunct="1">
              <a:lnSpc>
                <a:spcPct val="90000"/>
              </a:lnSpc>
              <a:spcBef>
                <a:spcPts val="1000"/>
              </a:spcBef>
              <a:buNone/>
              <a:defRPr/>
            </a:pPr>
            <a:r>
              <a:rPr lang="tr-TR" altLang="en-US" sz="2000" dirty="0">
                <a:solidFill>
                  <a:srgbClr val="000000"/>
                </a:solidFill>
                <a:latin typeface="Tahoma" panose="020B0604030504040204" pitchFamily="34" charset="0"/>
                <a:ea typeface="Tahoma" panose="020B0604030504040204" pitchFamily="34" charset="0"/>
                <a:cs typeface="Tahoma" panose="020B0604030504040204" pitchFamily="34" charset="0"/>
              </a:rPr>
              <a:t>Tercihlerin eksiksizliği, tüketim setindeki tüm paketlerin tüketici tarafından karşılaştırılabileceğini gösterir. </a:t>
            </a:r>
          </a:p>
          <a:p>
            <a:pPr marL="0" indent="0" algn="just" eaLnBrk="1" hangingPunct="1">
              <a:lnSpc>
                <a:spcPct val="90000"/>
              </a:lnSpc>
              <a:spcBef>
                <a:spcPts val="1000"/>
              </a:spcBef>
              <a:buNone/>
              <a:defRPr/>
            </a:pPr>
            <a:r>
              <a:rPr lang="tr-TR" altLang="en-US" sz="2000" dirty="0">
                <a:solidFill>
                  <a:srgbClr val="000000"/>
                </a:solidFill>
                <a:latin typeface="Tahoma" panose="020B0604030504040204" pitchFamily="34" charset="0"/>
                <a:ea typeface="Tahoma" panose="020B0604030504040204" pitchFamily="34" charset="0"/>
                <a:cs typeface="Tahoma" panose="020B0604030504040204" pitchFamily="34" charset="0"/>
              </a:rPr>
              <a:t>Geçişlilik, bireylerin tercihlerinin paketler arasında tutarlı olduğunu belirtir.</a:t>
            </a:r>
          </a:p>
          <a:p>
            <a:pPr marL="0" indent="0" algn="just" eaLnBrk="1" hangingPunct="1">
              <a:lnSpc>
                <a:spcPct val="90000"/>
              </a:lnSpc>
              <a:spcBef>
                <a:spcPts val="1000"/>
              </a:spcBef>
              <a:buNone/>
              <a:defRPr/>
            </a:pPr>
            <a:r>
              <a:rPr lang="tr-TR" sz="2000" dirty="0">
                <a:latin typeface="Tahoma" panose="020B0604030504040204" pitchFamily="34" charset="0"/>
                <a:ea typeface="Tahoma" panose="020B0604030504040204" pitchFamily="34" charset="0"/>
                <a:cs typeface="Tahoma" panose="020B0604030504040204" pitchFamily="34" charset="0"/>
              </a:rPr>
              <a:t>Bir tercih ilişkisinin monoton olması için, her iki malın miktarını artırmak, tüketiciyi kesinlikle daha iyi duruma getirmeli (faydalarını artırmalı) ve bir malın miktarını, diğer miktarı sabit tutarak artırmak, tüketiciyi daha kötü hale getirmemelidir (aynı fayda).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2"/>
          <p:cNvSpPr>
            <a:spLocks noGrp="1" noChangeArrowheads="1"/>
          </p:cNvSpPr>
          <p:nvPr>
            <p:ph type="title"/>
          </p:nvPr>
        </p:nvSpPr>
        <p:spPr>
          <a:xfrm>
            <a:off x="539750" y="0"/>
            <a:ext cx="8229600" cy="1125538"/>
          </a:xfrm>
        </p:spPr>
        <p:txBody>
          <a:bodyPr/>
          <a:lstStyle/>
          <a:p>
            <a:pPr eaLnBrk="1" fontAlgn="auto" hangingPunct="1">
              <a:spcAft>
                <a:spcPts val="0"/>
              </a:spcAft>
              <a:defRPr/>
            </a:pPr>
            <a:r>
              <a:rPr lang="tr-TR" sz="2400" b="0" dirty="0">
                <a:solidFill>
                  <a:srgbClr val="FF0000"/>
                </a:solidFill>
                <a:latin typeface="Tahoma" panose="020B0604030504040204" pitchFamily="34" charset="0"/>
                <a:ea typeface="Tahoma" panose="020B0604030504040204" pitchFamily="34" charset="0"/>
                <a:cs typeface="Tahoma" panose="020B0604030504040204" pitchFamily="34" charset="0"/>
              </a:rPr>
              <a:t>Paranın Karşılığını Alma</a:t>
            </a:r>
          </a:p>
        </p:txBody>
      </p:sp>
      <p:sp>
        <p:nvSpPr>
          <p:cNvPr id="4099" name="Rectangle 3"/>
          <p:cNvSpPr>
            <a:spLocks noGrp="1" noChangeArrowheads="1"/>
          </p:cNvSpPr>
          <p:nvPr>
            <p:ph idx="1"/>
          </p:nvPr>
        </p:nvSpPr>
        <p:spPr>
          <a:xfrm>
            <a:off x="500034" y="1357299"/>
            <a:ext cx="8229600" cy="2500330"/>
          </a:xfrm>
        </p:spPr>
        <p:txBody>
          <a:bodyPr/>
          <a:lstStyle/>
          <a:p>
            <a:pPr marL="0" indent="0" algn="just" eaLnBrk="1" hangingPunct="1">
              <a:lnSpc>
                <a:spcPct val="90000"/>
              </a:lnSpc>
              <a:spcBef>
                <a:spcPts val="1000"/>
              </a:spcBef>
              <a:buNone/>
              <a:defRPr/>
            </a:pPr>
            <a:r>
              <a:rPr lang="tr-TR" altLang="en-US" sz="2000" dirty="0">
                <a:solidFill>
                  <a:srgbClr val="000000"/>
                </a:solidFill>
                <a:latin typeface="Tahoma" panose="020B0604030504040204" pitchFamily="34" charset="0"/>
                <a:ea typeface="Tahoma" panose="020B0604030504040204" pitchFamily="34" charset="0"/>
                <a:cs typeface="Tahoma" panose="020B0604030504040204" pitchFamily="34" charset="0"/>
              </a:rPr>
              <a:t>Paranın karşılığı, fayda maksimizasyonunda ana kavramdır ve parasının karşılığını en iyi şekilde almak isteyen tüketiciden oluşur. Walras kanunu sağlanmışsa, tüketicinin optimal çözümü bütçe doğrusu ile optimal kayıtsızlık eğrisinin kesiştiği noktadadır, buna teğet koşulu denir. </a:t>
            </a:r>
          </a:p>
          <a:p>
            <a:pPr marL="0" indent="0" algn="just" eaLnBrk="1" hangingPunct="1">
              <a:lnSpc>
                <a:spcPct val="90000"/>
              </a:lnSpc>
              <a:spcBef>
                <a:spcPts val="1000"/>
              </a:spcBef>
              <a:buNone/>
              <a:defRPr/>
            </a:pPr>
            <a:r>
              <a:rPr lang="tr-TR" altLang="en-US" sz="2000" dirty="0">
                <a:solidFill>
                  <a:srgbClr val="000000"/>
                </a:solidFill>
                <a:latin typeface="Tahoma" panose="020B0604030504040204" pitchFamily="34" charset="0"/>
                <a:ea typeface="Tahoma" panose="020B0604030504040204" pitchFamily="34" charset="0"/>
                <a:cs typeface="Tahoma" panose="020B0604030504040204" pitchFamily="34" charset="0"/>
              </a:rPr>
              <a:t>Bu noktayı bulmak için, marjinal faydaları bulmak için fayda fonksiyonunu x ve y'ye göre farklarını alın ve ardından malların ilgili fiyatlarına bölün.</a:t>
            </a:r>
            <a:endParaRPr lang="tr-TR" sz="2000" dirty="0">
              <a:latin typeface="Tahoma" panose="020B0604030504040204" pitchFamily="34" charset="0"/>
              <a:ea typeface="Tahoma" panose="020B0604030504040204" pitchFamily="34" charset="0"/>
              <a:cs typeface="Tahoma" panose="020B0604030504040204" pitchFamily="34" charset="0"/>
            </a:endParaRPr>
          </a:p>
        </p:txBody>
      </p:sp>
      <p:sp>
        <p:nvSpPr>
          <p:cNvPr id="56322" name="AutoShape 2" descr="{\displaystyle MU_{x}/p_{x}=MU_{y}/p_{y}}"/>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tr-TR"/>
          </a:p>
        </p:txBody>
      </p:sp>
      <p:sp>
        <p:nvSpPr>
          <p:cNvPr id="56324" name="AutoShape 4" descr="Utility Maximization and Demand"/>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tr-TR"/>
          </a:p>
        </p:txBody>
      </p:sp>
      <p:pic>
        <p:nvPicPr>
          <p:cNvPr id="56326" name="Picture 6" descr="https://saylordotorg.github.io/text_principles-of-economics-v2.0/section_10/3920c4854239603e60bd523ca763ff07.jpg"/>
          <p:cNvPicPr>
            <a:picLocks noChangeAspect="1" noChangeArrowheads="1"/>
          </p:cNvPicPr>
          <p:nvPr/>
        </p:nvPicPr>
        <p:blipFill>
          <a:blip r:embed="rId2"/>
          <a:srcRect/>
          <a:stretch>
            <a:fillRect/>
          </a:stretch>
        </p:blipFill>
        <p:spPr bwMode="auto">
          <a:xfrm>
            <a:off x="1428728" y="3929066"/>
            <a:ext cx="6572296" cy="2421792"/>
          </a:xfrm>
          <a:prstGeom prst="rect">
            <a:avLst/>
          </a:prstGeom>
          <a:noFill/>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2"/>
          <p:cNvSpPr>
            <a:spLocks noGrp="1" noChangeArrowheads="1"/>
          </p:cNvSpPr>
          <p:nvPr>
            <p:ph type="title"/>
          </p:nvPr>
        </p:nvSpPr>
        <p:spPr>
          <a:xfrm>
            <a:off x="539750" y="0"/>
            <a:ext cx="8229600" cy="1125538"/>
          </a:xfrm>
        </p:spPr>
        <p:txBody>
          <a:bodyPr/>
          <a:lstStyle/>
          <a:p>
            <a:pPr eaLnBrk="1" fontAlgn="auto" hangingPunct="1">
              <a:spcAft>
                <a:spcPts val="0"/>
              </a:spcAft>
              <a:defRPr/>
            </a:pPr>
            <a:r>
              <a:rPr lang="tr-TR" sz="2400" b="0" dirty="0">
                <a:solidFill>
                  <a:srgbClr val="FF0000"/>
                </a:solidFill>
                <a:latin typeface="Tahoma" panose="020B0604030504040204" pitchFamily="34" charset="0"/>
                <a:ea typeface="Tahoma" panose="020B0604030504040204" pitchFamily="34" charset="0"/>
                <a:cs typeface="Tahoma" panose="020B0604030504040204" pitchFamily="34" charset="0"/>
              </a:rPr>
              <a:t>Kayıtsızlık Eğrileri</a:t>
            </a:r>
          </a:p>
        </p:txBody>
      </p:sp>
      <p:sp>
        <p:nvSpPr>
          <p:cNvPr id="27651" name="Rectangle 3"/>
          <p:cNvSpPr>
            <a:spLocks noGrp="1" noChangeArrowheads="1"/>
          </p:cNvSpPr>
          <p:nvPr>
            <p:ph idx="1"/>
          </p:nvPr>
        </p:nvSpPr>
        <p:spPr>
          <a:xfrm>
            <a:off x="457200" y="1268413"/>
            <a:ext cx="8229600" cy="4968875"/>
          </a:xfrm>
        </p:spPr>
        <p:txBody>
          <a:bodyPr/>
          <a:lstStyle/>
          <a:p>
            <a:pPr marL="0" indent="0" algn="just" eaLnBrk="1" hangingPunct="1">
              <a:lnSpc>
                <a:spcPct val="90000"/>
              </a:lnSpc>
              <a:spcBef>
                <a:spcPts val="1000"/>
              </a:spcBef>
              <a:buNone/>
            </a:pPr>
            <a:r>
              <a:rPr lang="tr-TR" altLang="en-US" sz="2000" dirty="0">
                <a:solidFill>
                  <a:srgbClr val="000000"/>
                </a:solidFill>
                <a:latin typeface="Tahoma" panose="020B0604030504040204" pitchFamily="34" charset="0"/>
                <a:ea typeface="Tahoma" panose="020B0604030504040204" pitchFamily="34" charset="0"/>
                <a:cs typeface="Tahoma" panose="020B0604030504040204" pitchFamily="34" charset="0"/>
              </a:rPr>
              <a:t>Kayıtsızlık eğrileri ve bütçe kısıtlamaları, talebin daha derinlemesine analiz edilmesini sağlar. Modelleme amacıyla iki ürüne bakacağız. </a:t>
            </a:r>
          </a:p>
          <a:p>
            <a:pPr marL="0" indent="0" algn="just" eaLnBrk="1" hangingPunct="1">
              <a:lnSpc>
                <a:spcPct val="90000"/>
              </a:lnSpc>
              <a:spcBef>
                <a:spcPts val="1000"/>
              </a:spcBef>
              <a:buNone/>
            </a:pPr>
            <a:r>
              <a:rPr lang="tr-TR" altLang="en-US" sz="2000" dirty="0">
                <a:solidFill>
                  <a:srgbClr val="000000"/>
                </a:solidFill>
                <a:latin typeface="Tahoma" panose="020B0604030504040204" pitchFamily="34" charset="0"/>
                <a:ea typeface="Tahoma" panose="020B0604030504040204" pitchFamily="34" charset="0"/>
                <a:cs typeface="Tahoma" panose="020B0604030504040204" pitchFamily="34" charset="0"/>
              </a:rPr>
              <a:t>Bir kayıtsızlık eğrisi, malların fiyatından bağımsız olarak, aynı düzeyde fayda sağlayan iki malın farklı kombinasyonlarını gösterir. Azalan marjinal fayda yasası nedeniyle, iki mal arasındaki farksızlık eğrisi orijine göre dışbükeydir. </a:t>
            </a:r>
          </a:p>
        </p:txBody>
      </p:sp>
    </p:spTree>
    <p:extLst>
      <p:ext uri="{BB962C8B-B14F-4D97-AF65-F5344CB8AC3E}">
        <p14:creationId xmlns:p14="http://schemas.microsoft.com/office/powerpoint/2010/main" val="91742899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2"/>
          <p:cNvSpPr>
            <a:spLocks noGrp="1" noChangeArrowheads="1"/>
          </p:cNvSpPr>
          <p:nvPr>
            <p:ph type="title"/>
          </p:nvPr>
        </p:nvSpPr>
        <p:spPr>
          <a:xfrm>
            <a:off x="539750" y="0"/>
            <a:ext cx="8229600" cy="1125538"/>
          </a:xfrm>
        </p:spPr>
        <p:txBody>
          <a:bodyPr/>
          <a:lstStyle/>
          <a:p>
            <a:pPr eaLnBrk="1" fontAlgn="auto" hangingPunct="1">
              <a:spcAft>
                <a:spcPts val="0"/>
              </a:spcAft>
              <a:defRPr/>
            </a:pPr>
            <a:r>
              <a:rPr lang="tr-TR" sz="2400" b="0" dirty="0">
                <a:solidFill>
                  <a:srgbClr val="FF0000"/>
                </a:solidFill>
                <a:latin typeface="Tahoma" panose="020B0604030504040204" pitchFamily="34" charset="0"/>
                <a:ea typeface="Tahoma" panose="020B0604030504040204" pitchFamily="34" charset="0"/>
                <a:cs typeface="Tahoma" panose="020B0604030504040204" pitchFamily="34" charset="0"/>
              </a:rPr>
              <a:t>Kayıtsızlık Eğrileri</a:t>
            </a:r>
          </a:p>
        </p:txBody>
      </p:sp>
      <p:sp>
        <p:nvSpPr>
          <p:cNvPr id="27651" name="Rectangle 3"/>
          <p:cNvSpPr>
            <a:spLocks noGrp="1" noChangeArrowheads="1"/>
          </p:cNvSpPr>
          <p:nvPr>
            <p:ph idx="1"/>
          </p:nvPr>
        </p:nvSpPr>
        <p:spPr>
          <a:xfrm>
            <a:off x="457200" y="1268413"/>
            <a:ext cx="8229600" cy="4968875"/>
          </a:xfrm>
        </p:spPr>
        <p:txBody>
          <a:bodyPr/>
          <a:lstStyle/>
          <a:p>
            <a:pPr marL="0" indent="0" algn="just" eaLnBrk="1" hangingPunct="1">
              <a:lnSpc>
                <a:spcPct val="90000"/>
              </a:lnSpc>
              <a:spcBef>
                <a:spcPts val="1000"/>
              </a:spcBef>
              <a:buNone/>
            </a:pPr>
            <a:r>
              <a:rPr lang="tr-TR" altLang="en-US" sz="2000" dirty="0">
                <a:solidFill>
                  <a:srgbClr val="000000"/>
                </a:solidFill>
                <a:latin typeface="Tahoma" panose="020B0604030504040204" pitchFamily="34" charset="0"/>
                <a:ea typeface="Tahoma" panose="020B0604030504040204" pitchFamily="34" charset="0"/>
                <a:cs typeface="Tahoma" panose="020B0604030504040204" pitchFamily="34" charset="0"/>
              </a:rPr>
              <a:t>Kayıtsızlık eğrisi (A, B ve C) üzerinde bulunan iki malın (pizza ve milkshake) tüm kombinasyonları, Fayda = 100 diyelim, aynı fayda düzeyini verir. D daha yüksek bir fayda düzeyi gösterir. </a:t>
            </a:r>
          </a:p>
          <a:p>
            <a:pPr marL="0" indent="0" algn="just" eaLnBrk="1" hangingPunct="1">
              <a:lnSpc>
                <a:spcPct val="90000"/>
              </a:lnSpc>
              <a:spcBef>
                <a:spcPts val="1000"/>
              </a:spcBef>
              <a:buNone/>
            </a:pPr>
            <a:r>
              <a:rPr lang="tr-TR" altLang="en-US" sz="2000" dirty="0">
                <a:solidFill>
                  <a:srgbClr val="000000"/>
                </a:solidFill>
                <a:latin typeface="Tahoma" panose="020B0604030504040204" pitchFamily="34" charset="0"/>
                <a:ea typeface="Tahoma" panose="020B0604030504040204" pitchFamily="34" charset="0"/>
                <a:cs typeface="Tahoma" panose="020B0604030504040204" pitchFamily="34" charset="0"/>
              </a:rPr>
              <a:t>Daha az ürüne sahip olmak daha düşük bir fayda düzeyi sağlar (E kombinasyonu).</a:t>
            </a:r>
            <a:endParaRPr lang="tr-TR" altLang="en-US" dirty="0">
              <a:solidFill>
                <a:srgbClr val="000000"/>
              </a:solidFill>
              <a:latin typeface="Tahoma" panose="020B0604030504040204" pitchFamily="34" charset="0"/>
              <a:ea typeface="Tahoma" panose="020B0604030504040204" pitchFamily="34" charset="0"/>
              <a:cs typeface="Tahoma" panose="020B0604030504040204" pitchFamily="34" charset="0"/>
            </a:endParaRPr>
          </a:p>
        </p:txBody>
      </p:sp>
      <p:pic>
        <p:nvPicPr>
          <p:cNvPr id="1126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55776" y="3140968"/>
            <a:ext cx="4200128" cy="31500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87203604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2"/>
          <p:cNvSpPr>
            <a:spLocks noGrp="1" noChangeArrowheads="1"/>
          </p:cNvSpPr>
          <p:nvPr>
            <p:ph type="title"/>
          </p:nvPr>
        </p:nvSpPr>
        <p:spPr>
          <a:xfrm>
            <a:off x="539750" y="0"/>
            <a:ext cx="8229600" cy="1125538"/>
          </a:xfrm>
        </p:spPr>
        <p:txBody>
          <a:bodyPr/>
          <a:lstStyle/>
          <a:p>
            <a:pPr eaLnBrk="1" fontAlgn="auto" hangingPunct="1">
              <a:spcAft>
                <a:spcPts val="0"/>
              </a:spcAft>
              <a:defRPr/>
            </a:pPr>
            <a:r>
              <a:rPr lang="tr-TR" sz="2400" b="0" dirty="0">
                <a:solidFill>
                  <a:srgbClr val="FF0000"/>
                </a:solidFill>
                <a:latin typeface="Tahoma" panose="020B0604030504040204" pitchFamily="34" charset="0"/>
                <a:ea typeface="Tahoma" panose="020B0604030504040204" pitchFamily="34" charset="0"/>
                <a:cs typeface="Tahoma" panose="020B0604030504040204" pitchFamily="34" charset="0"/>
              </a:rPr>
              <a:t>Kayıtsızlık Eğrileri</a:t>
            </a:r>
          </a:p>
        </p:txBody>
      </p:sp>
      <p:pic>
        <p:nvPicPr>
          <p:cNvPr id="12290"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524000" y="1466850"/>
            <a:ext cx="6096000" cy="457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42671918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2"/>
          <p:cNvSpPr>
            <a:spLocks noGrp="1" noChangeArrowheads="1"/>
          </p:cNvSpPr>
          <p:nvPr>
            <p:ph type="title"/>
          </p:nvPr>
        </p:nvSpPr>
        <p:spPr>
          <a:xfrm>
            <a:off x="539750" y="0"/>
            <a:ext cx="8229600" cy="1125538"/>
          </a:xfrm>
        </p:spPr>
        <p:txBody>
          <a:bodyPr/>
          <a:lstStyle/>
          <a:p>
            <a:pPr eaLnBrk="1" fontAlgn="auto" hangingPunct="1">
              <a:spcAft>
                <a:spcPts val="0"/>
              </a:spcAft>
              <a:defRPr/>
            </a:pPr>
            <a:r>
              <a:rPr lang="tr-TR" sz="2400" b="0" dirty="0">
                <a:solidFill>
                  <a:srgbClr val="FF0000"/>
                </a:solidFill>
                <a:latin typeface="Tahoma" panose="020B0604030504040204" pitchFamily="34" charset="0"/>
                <a:ea typeface="Tahoma" panose="020B0604030504040204" pitchFamily="34" charset="0"/>
                <a:cs typeface="Tahoma" panose="020B0604030504040204" pitchFamily="34" charset="0"/>
              </a:rPr>
              <a:t>Bütçe Kısıtı</a:t>
            </a:r>
          </a:p>
        </p:txBody>
      </p:sp>
      <p:sp>
        <p:nvSpPr>
          <p:cNvPr id="27651" name="Rectangle 3"/>
          <p:cNvSpPr>
            <a:spLocks noGrp="1" noChangeArrowheads="1"/>
          </p:cNvSpPr>
          <p:nvPr>
            <p:ph idx="1"/>
          </p:nvPr>
        </p:nvSpPr>
        <p:spPr>
          <a:xfrm>
            <a:off x="457200" y="1268413"/>
            <a:ext cx="8229600" cy="4968875"/>
          </a:xfrm>
        </p:spPr>
        <p:txBody>
          <a:bodyPr/>
          <a:lstStyle/>
          <a:p>
            <a:pPr marL="0" indent="0" algn="just" eaLnBrk="1" hangingPunct="1">
              <a:lnSpc>
                <a:spcPct val="90000"/>
              </a:lnSpc>
              <a:spcBef>
                <a:spcPts val="1000"/>
              </a:spcBef>
              <a:buNone/>
            </a:pPr>
            <a:r>
              <a:rPr lang="tr-TR" altLang="en-US" sz="2000" dirty="0">
                <a:solidFill>
                  <a:srgbClr val="000000"/>
                </a:solidFill>
                <a:latin typeface="Tahoma" panose="020B0604030504040204" pitchFamily="34" charset="0"/>
                <a:ea typeface="Tahoma" panose="020B0604030504040204" pitchFamily="34" charset="0"/>
                <a:cs typeface="Tahoma" panose="020B0604030504040204" pitchFamily="34" charset="0"/>
              </a:rPr>
              <a:t>Bütçe kısıtı, tüketicinin geliri ve iki malın fiyatları göz önüne alındığında satın alınabilecek iki malın kombinasyonlarını gösterir. Bütçe kısıtının kesişme noktaları, gelirin malın fiyatına bölünmesiyle hesaplanır. Örneğin, tüketicinin harcayacak 8$'ı varsa ve pizzanın fiyatı 2$ ve milkshake 1$ ise, tüketici dört pizza (8$/2$) veya sekiz milkshake (8$/1$) satın alabilir. Bütçe kısıtı üzerinde veya altında olan iki malın herhangi bir kombinasyonu satın alınabilirken, dışarıdakiler (orjinden daha uzak olanlar) satın alınamaz.</a:t>
            </a:r>
          </a:p>
          <a:p>
            <a:pPr marL="228600" indent="-228600" algn="just" eaLnBrk="1" hangingPunct="1">
              <a:lnSpc>
                <a:spcPct val="90000"/>
              </a:lnSpc>
              <a:spcBef>
                <a:spcPts val="1000"/>
              </a:spcBef>
            </a:pPr>
            <a:endParaRPr lang="tr-TR" altLang="en-US" sz="2000" dirty="0">
              <a:solidFill>
                <a:srgbClr val="000000"/>
              </a:solidFill>
              <a:latin typeface="Tahoma" panose="020B0604030504040204" pitchFamily="34" charset="0"/>
              <a:ea typeface="Tahoma" panose="020B0604030504040204" pitchFamily="34" charset="0"/>
              <a:cs typeface="Tahoma" panose="020B0604030504040204" pitchFamily="34" charset="0"/>
            </a:endParaRPr>
          </a:p>
          <a:p>
            <a:pPr marL="0" indent="0" algn="just" eaLnBrk="1" hangingPunct="1">
              <a:lnSpc>
                <a:spcPct val="90000"/>
              </a:lnSpc>
              <a:spcBef>
                <a:spcPts val="1000"/>
              </a:spcBef>
              <a:buNone/>
            </a:pPr>
            <a:r>
              <a:rPr lang="tr-TR" altLang="en-US" sz="2000" dirty="0">
                <a:solidFill>
                  <a:srgbClr val="000000"/>
                </a:solidFill>
                <a:latin typeface="Tahoma" panose="020B0604030504040204" pitchFamily="34" charset="0"/>
                <a:ea typeface="Tahoma" panose="020B0604030504040204" pitchFamily="34" charset="0"/>
                <a:cs typeface="Tahoma" panose="020B0604030504040204" pitchFamily="34" charset="0"/>
              </a:rPr>
              <a:t>Daha büyük bir gelir, bütçe kısıtının sağa doğru paralel bir kaymasına neden olurken, gelirdeki bir azalma sola paralel bir kaymaya neden olacaktır.</a:t>
            </a:r>
          </a:p>
        </p:txBody>
      </p:sp>
    </p:spTree>
    <p:extLst>
      <p:ext uri="{BB962C8B-B14F-4D97-AF65-F5344CB8AC3E}">
        <p14:creationId xmlns:p14="http://schemas.microsoft.com/office/powerpoint/2010/main" val="300659301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2"/>
          <p:cNvSpPr>
            <a:spLocks noGrp="1" noChangeArrowheads="1"/>
          </p:cNvSpPr>
          <p:nvPr>
            <p:ph type="title"/>
          </p:nvPr>
        </p:nvSpPr>
        <p:spPr>
          <a:xfrm>
            <a:off x="539750" y="0"/>
            <a:ext cx="8229600" cy="1125538"/>
          </a:xfrm>
        </p:spPr>
        <p:txBody>
          <a:bodyPr/>
          <a:lstStyle/>
          <a:p>
            <a:pPr eaLnBrk="1" fontAlgn="auto" hangingPunct="1">
              <a:spcAft>
                <a:spcPts val="0"/>
              </a:spcAft>
              <a:defRPr/>
            </a:pPr>
            <a:r>
              <a:rPr lang="tr-TR" sz="2400" b="0" dirty="0">
                <a:solidFill>
                  <a:srgbClr val="FF0000"/>
                </a:solidFill>
                <a:latin typeface="Tahoma" panose="020B0604030504040204" pitchFamily="34" charset="0"/>
                <a:ea typeface="Tahoma" panose="020B0604030504040204" pitchFamily="34" charset="0"/>
                <a:cs typeface="Tahoma" panose="020B0604030504040204" pitchFamily="34" charset="0"/>
              </a:rPr>
              <a:t>Bütçe Kısıtı</a:t>
            </a:r>
          </a:p>
        </p:txBody>
      </p:sp>
      <p:pic>
        <p:nvPicPr>
          <p:cNvPr id="13314"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524000" y="1466850"/>
            <a:ext cx="6096000" cy="457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39099145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2"/>
          <p:cNvSpPr>
            <a:spLocks noGrp="1" noChangeArrowheads="1"/>
          </p:cNvSpPr>
          <p:nvPr>
            <p:ph type="title"/>
          </p:nvPr>
        </p:nvSpPr>
        <p:spPr>
          <a:xfrm>
            <a:off x="539750" y="0"/>
            <a:ext cx="8229600" cy="1125538"/>
          </a:xfrm>
        </p:spPr>
        <p:txBody>
          <a:bodyPr/>
          <a:lstStyle/>
          <a:p>
            <a:pPr eaLnBrk="1" fontAlgn="auto" hangingPunct="1">
              <a:spcAft>
                <a:spcPts val="0"/>
              </a:spcAft>
              <a:defRPr/>
            </a:pPr>
            <a:r>
              <a:rPr lang="tr-TR" sz="2400" b="0" dirty="0">
                <a:solidFill>
                  <a:srgbClr val="FF0000"/>
                </a:solidFill>
                <a:latin typeface="Tahoma" panose="020B0604030504040204" pitchFamily="34" charset="0"/>
                <a:ea typeface="Tahoma" panose="020B0604030504040204" pitchFamily="34" charset="0"/>
                <a:cs typeface="Tahoma" panose="020B0604030504040204" pitchFamily="34" charset="0"/>
              </a:rPr>
              <a:t>Fayda Maksimizasyonu </a:t>
            </a:r>
          </a:p>
        </p:txBody>
      </p:sp>
      <p:sp>
        <p:nvSpPr>
          <p:cNvPr id="4099" name="Rectangle 3"/>
          <p:cNvSpPr>
            <a:spLocks noGrp="1" noChangeArrowheads="1"/>
          </p:cNvSpPr>
          <p:nvPr>
            <p:ph idx="1"/>
          </p:nvPr>
        </p:nvSpPr>
        <p:spPr>
          <a:xfrm>
            <a:off x="457200" y="1268413"/>
            <a:ext cx="8229600" cy="4968875"/>
          </a:xfrm>
        </p:spPr>
        <p:txBody>
          <a:bodyPr/>
          <a:lstStyle/>
          <a:p>
            <a:pPr marL="228600" indent="-228600" algn="just" eaLnBrk="1" hangingPunct="1">
              <a:lnSpc>
                <a:spcPct val="90000"/>
              </a:lnSpc>
              <a:spcBef>
                <a:spcPts val="1000"/>
              </a:spcBef>
              <a:buNone/>
              <a:defRPr/>
            </a:pPr>
            <a:r>
              <a:rPr lang="tr-TR" altLang="en-US" dirty="0">
                <a:solidFill>
                  <a:srgbClr val="000000"/>
                </a:solidFill>
                <a:latin typeface="Calibri"/>
              </a:rPr>
              <a:t>Çoğu insan, faydayı maksimize eden seçim kombinasyonlarına adım adım yaklaşır. Bu adım adım yaklaşım, marjinal fayda açısından ölçülen, bir maldan daha az ve diğerinden daha fazla tüketmenin ödünleşimlerine bakmaya dayanmaktadır. Bu adım adım yaklaşımı, “paranın karşılığını en yüksek oranda alma” ilkesi olarak düşünebilirsiniz. Örneğin, José'nin tüm parasını tişörtlere harcamayı düşünmeye başladığını ve Şekil 1'de gösterildiği gibi dört tişörte karşılık gelen ve film içermeyen P noktasını seçmeye başladığını varsayalım.</a:t>
            </a:r>
          </a:p>
          <a:p>
            <a:pPr marL="228600" indent="-228600" algn="just" eaLnBrk="1" hangingPunct="1">
              <a:lnSpc>
                <a:spcPct val="90000"/>
              </a:lnSpc>
              <a:spcBef>
                <a:spcPts val="1000"/>
              </a:spcBef>
              <a:buNone/>
              <a:defRPr/>
            </a:pPr>
            <a:endParaRPr lang="tr-TR" altLang="en-US" dirty="0">
              <a:solidFill>
                <a:srgbClr val="000000"/>
              </a:solidFill>
              <a:latin typeface="Calibri"/>
            </a:endParaRPr>
          </a:p>
          <a:p>
            <a:pPr marL="0" indent="0" eaLnBrk="1" fontAlgn="ctr" hangingPunct="1">
              <a:spcBef>
                <a:spcPts val="0"/>
              </a:spcBef>
              <a:spcAft>
                <a:spcPts val="0"/>
              </a:spcAft>
              <a:buSzPts val="3200"/>
              <a:buNone/>
              <a:defRPr/>
            </a:pPr>
            <a:r>
              <a:rPr lang="tr-TR" sz="1400" dirty="0">
                <a:latin typeface="Arial"/>
              </a:rPr>
              <a:t>(Anahtar: Tişörtler 14 Dolar, filmler 7 Dolar ve </a:t>
            </a:r>
            <a:r>
              <a:rPr lang="tr-TR" sz="1400" dirty="0" err="1">
                <a:latin typeface="Arial"/>
              </a:rPr>
              <a:t>Jose'nin</a:t>
            </a:r>
            <a:r>
              <a:rPr lang="tr-TR" sz="1400" dirty="0">
                <a:latin typeface="Arial"/>
              </a:rPr>
              <a:t> geliri 56 Dolar).</a:t>
            </a:r>
          </a:p>
          <a:p>
            <a:pPr marL="0" indent="0" eaLnBrk="1" fontAlgn="ctr" hangingPunct="1">
              <a:spcBef>
                <a:spcPts val="0"/>
              </a:spcBef>
              <a:spcAft>
                <a:spcPts val="0"/>
              </a:spcAft>
              <a:buSzPts val="3200"/>
              <a:buFont typeface="Arial" charset="0"/>
              <a:buNone/>
              <a:defRPr/>
            </a:pPr>
            <a:endParaRPr lang="tr-TR" sz="1400" dirty="0">
              <a:latin typeface="Arial"/>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2"/>
          <p:cNvSpPr>
            <a:spLocks noGrp="1" noChangeArrowheads="1"/>
          </p:cNvSpPr>
          <p:nvPr>
            <p:ph type="title"/>
          </p:nvPr>
        </p:nvSpPr>
        <p:spPr>
          <a:xfrm>
            <a:off x="539750" y="0"/>
            <a:ext cx="8229600" cy="1125538"/>
          </a:xfrm>
        </p:spPr>
        <p:txBody>
          <a:bodyPr/>
          <a:lstStyle/>
          <a:p>
            <a:pPr eaLnBrk="1" fontAlgn="auto" hangingPunct="1">
              <a:spcAft>
                <a:spcPts val="0"/>
              </a:spcAft>
              <a:defRPr/>
            </a:pPr>
            <a:r>
              <a:rPr lang="tr-TR" sz="2400" b="0" dirty="0">
                <a:solidFill>
                  <a:srgbClr val="FF0000"/>
                </a:solidFill>
                <a:latin typeface="Tahoma" panose="020B0604030504040204" pitchFamily="34" charset="0"/>
                <a:ea typeface="Tahoma" panose="020B0604030504040204" pitchFamily="34" charset="0"/>
                <a:cs typeface="Tahoma" panose="020B0604030504040204" pitchFamily="34" charset="0"/>
              </a:rPr>
              <a:t>Fayda Maksimizasyonu </a:t>
            </a:r>
          </a:p>
        </p:txBody>
      </p:sp>
      <p:sp>
        <p:nvSpPr>
          <p:cNvPr id="4099" name="Rectangle 3"/>
          <p:cNvSpPr>
            <a:spLocks noGrp="1" noChangeArrowheads="1"/>
          </p:cNvSpPr>
          <p:nvPr>
            <p:ph idx="1"/>
          </p:nvPr>
        </p:nvSpPr>
        <p:spPr>
          <a:xfrm>
            <a:off x="457200" y="1268413"/>
            <a:ext cx="8229600" cy="4968875"/>
          </a:xfrm>
        </p:spPr>
        <p:txBody>
          <a:bodyPr/>
          <a:lstStyle/>
          <a:p>
            <a:pPr marL="228600" indent="-228600" algn="just" eaLnBrk="1" hangingPunct="1">
              <a:lnSpc>
                <a:spcPct val="90000"/>
              </a:lnSpc>
              <a:spcBef>
                <a:spcPts val="1000"/>
              </a:spcBef>
              <a:defRPr/>
            </a:pPr>
            <a:r>
              <a:rPr lang="tr-TR" altLang="en-US" sz="2800" dirty="0">
                <a:solidFill>
                  <a:srgbClr val="000000"/>
                </a:solidFill>
                <a:latin typeface="Calibri"/>
              </a:rPr>
              <a:t>.</a:t>
            </a:r>
          </a:p>
          <a:p>
            <a:pPr marL="0" indent="0" eaLnBrk="1" fontAlgn="ctr" hangingPunct="1">
              <a:spcBef>
                <a:spcPts val="0"/>
              </a:spcBef>
              <a:spcAft>
                <a:spcPts val="0"/>
              </a:spcAft>
              <a:buSzPts val="3200"/>
              <a:buFont typeface="Arial" charset="0"/>
              <a:buNone/>
              <a:defRPr/>
            </a:pPr>
            <a:endParaRPr lang="tr-TR" sz="1400" dirty="0">
              <a:latin typeface="Arial"/>
            </a:endParaRPr>
          </a:p>
        </p:txBody>
      </p:sp>
      <p:pic>
        <p:nvPicPr>
          <p:cNvPr id="23556" name="Picture 2"/>
          <p:cNvPicPr>
            <a:picLocks noChangeAspect="1" noChangeArrowheads="1"/>
          </p:cNvPicPr>
          <p:nvPr/>
        </p:nvPicPr>
        <p:blipFill>
          <a:blip r:embed="rId2"/>
          <a:srcRect/>
          <a:stretch>
            <a:fillRect/>
          </a:stretch>
        </p:blipFill>
        <p:spPr bwMode="auto">
          <a:xfrm>
            <a:off x="971550" y="1484313"/>
            <a:ext cx="7297738" cy="3743325"/>
          </a:xfrm>
          <a:prstGeom prst="rect">
            <a:avLst/>
          </a:prstGeom>
          <a:noFill/>
          <a:ln w="9525">
            <a:noFill/>
            <a:miter lim="800000"/>
            <a:headEnd/>
            <a:tailEnd/>
          </a:ln>
          <a:effectLst/>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2"/>
          <p:cNvSpPr>
            <a:spLocks noGrp="1" noChangeArrowheads="1"/>
          </p:cNvSpPr>
          <p:nvPr>
            <p:ph type="title"/>
          </p:nvPr>
        </p:nvSpPr>
        <p:spPr>
          <a:xfrm>
            <a:off x="539750" y="0"/>
            <a:ext cx="8229600" cy="1125538"/>
          </a:xfrm>
        </p:spPr>
        <p:txBody>
          <a:bodyPr/>
          <a:lstStyle/>
          <a:p>
            <a:pPr eaLnBrk="1" fontAlgn="auto" hangingPunct="1">
              <a:spcAft>
                <a:spcPts val="0"/>
              </a:spcAft>
              <a:defRPr/>
            </a:pPr>
            <a:r>
              <a:rPr lang="tr-TR" sz="2400" b="0" dirty="0">
                <a:solidFill>
                  <a:srgbClr val="FF0000"/>
                </a:solidFill>
                <a:latin typeface="Tahoma" panose="020B0604030504040204" pitchFamily="34" charset="0"/>
                <a:ea typeface="Tahoma" panose="020B0604030504040204" pitchFamily="34" charset="0"/>
                <a:cs typeface="Tahoma" panose="020B0604030504040204" pitchFamily="34" charset="0"/>
              </a:rPr>
              <a:t>Fayda Maksimizasyonu </a:t>
            </a:r>
          </a:p>
        </p:txBody>
      </p:sp>
      <p:sp>
        <p:nvSpPr>
          <p:cNvPr id="25603" name="Rectangle 3"/>
          <p:cNvSpPr>
            <a:spLocks noGrp="1" noChangeArrowheads="1"/>
          </p:cNvSpPr>
          <p:nvPr>
            <p:ph idx="1"/>
          </p:nvPr>
        </p:nvSpPr>
        <p:spPr>
          <a:xfrm>
            <a:off x="457200" y="1268413"/>
            <a:ext cx="8229600" cy="4968875"/>
          </a:xfrm>
        </p:spPr>
        <p:txBody>
          <a:bodyPr/>
          <a:lstStyle/>
          <a:p>
            <a:pPr marL="0" indent="0" algn="just" eaLnBrk="1" hangingPunct="1">
              <a:lnSpc>
                <a:spcPct val="90000"/>
              </a:lnSpc>
              <a:spcBef>
                <a:spcPts val="1000"/>
              </a:spcBef>
              <a:buNone/>
            </a:pPr>
            <a:r>
              <a:rPr lang="tr-TR" altLang="en-US" dirty="0">
                <a:solidFill>
                  <a:srgbClr val="000000"/>
                </a:solidFill>
                <a:latin typeface="Calibri" pitchFamily="34" charset="0"/>
              </a:rPr>
              <a:t>José bu başlangıç ​​noktasını rastgele seçer; bir yerden başlamak zorundadır. Ardından, kendisine en az marjinal fayda sağlayan son tişörtü bırakmayı ve bunun yerine biriktirdiği parayı iki film satın almak için kullanmayı düşünür. Tablo 2, José'nin vermesi gereken kararları adım adım göstermektedir.</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2"/>
          <p:cNvSpPr>
            <a:spLocks noGrp="1" noChangeArrowheads="1"/>
          </p:cNvSpPr>
          <p:nvPr>
            <p:ph type="title"/>
          </p:nvPr>
        </p:nvSpPr>
        <p:spPr>
          <a:xfrm>
            <a:off x="539750" y="0"/>
            <a:ext cx="8229600" cy="1125538"/>
          </a:xfrm>
        </p:spPr>
        <p:txBody>
          <a:bodyPr/>
          <a:lstStyle/>
          <a:p>
            <a:pPr eaLnBrk="1" fontAlgn="auto" hangingPunct="1">
              <a:spcAft>
                <a:spcPts val="0"/>
              </a:spcAft>
              <a:defRPr/>
            </a:pPr>
            <a:r>
              <a:rPr lang="tr-TR" sz="2400" b="0" dirty="0">
                <a:solidFill>
                  <a:srgbClr val="FF0000"/>
                </a:solidFill>
                <a:latin typeface="Tahoma" panose="020B0604030504040204" pitchFamily="34" charset="0"/>
                <a:ea typeface="Tahoma" panose="020B0604030504040204" pitchFamily="34" charset="0"/>
                <a:cs typeface="Tahoma" panose="020B0604030504040204" pitchFamily="34" charset="0"/>
              </a:rPr>
              <a:t>Fayda Maksimizasyonu </a:t>
            </a:r>
          </a:p>
        </p:txBody>
      </p:sp>
      <p:pic>
        <p:nvPicPr>
          <p:cNvPr id="24579" name="Picture 2"/>
          <p:cNvPicPr>
            <a:picLocks noChangeAspect="1" noChangeArrowheads="1"/>
          </p:cNvPicPr>
          <p:nvPr/>
        </p:nvPicPr>
        <p:blipFill>
          <a:blip r:embed="rId2"/>
          <a:srcRect/>
          <a:stretch>
            <a:fillRect/>
          </a:stretch>
        </p:blipFill>
        <p:spPr bwMode="auto">
          <a:xfrm>
            <a:off x="195263" y="1843088"/>
            <a:ext cx="8753475" cy="3171825"/>
          </a:xfrm>
          <a:prstGeom prst="rect">
            <a:avLst/>
          </a:prstGeom>
          <a:noFill/>
          <a:ln w="9525">
            <a:noFill/>
            <a:miter lim="800000"/>
            <a:headEnd/>
            <a:tailEnd/>
          </a:ln>
          <a:effectLst/>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2"/>
          <p:cNvSpPr>
            <a:spLocks noGrp="1" noChangeArrowheads="1"/>
          </p:cNvSpPr>
          <p:nvPr>
            <p:ph type="title"/>
          </p:nvPr>
        </p:nvSpPr>
        <p:spPr>
          <a:xfrm>
            <a:off x="539750" y="0"/>
            <a:ext cx="8229600" cy="1125538"/>
          </a:xfrm>
        </p:spPr>
        <p:txBody>
          <a:bodyPr/>
          <a:lstStyle/>
          <a:p>
            <a:pPr eaLnBrk="1" fontAlgn="auto" hangingPunct="1">
              <a:spcAft>
                <a:spcPts val="0"/>
              </a:spcAft>
              <a:defRPr/>
            </a:pPr>
            <a:r>
              <a:rPr lang="tr-TR" sz="2400" b="0" dirty="0">
                <a:solidFill>
                  <a:srgbClr val="FF0000"/>
                </a:solidFill>
                <a:latin typeface="Tahoma" panose="020B0604030504040204" pitchFamily="34" charset="0"/>
                <a:ea typeface="Tahoma" panose="020B0604030504040204" pitchFamily="34" charset="0"/>
                <a:cs typeface="Tahoma" panose="020B0604030504040204" pitchFamily="34" charset="0"/>
              </a:rPr>
              <a:t>Fayda Maksimizasyonu </a:t>
            </a:r>
          </a:p>
        </p:txBody>
      </p:sp>
      <p:sp>
        <p:nvSpPr>
          <p:cNvPr id="26627" name="Rectangle 3"/>
          <p:cNvSpPr>
            <a:spLocks noGrp="1" noChangeArrowheads="1"/>
          </p:cNvSpPr>
          <p:nvPr>
            <p:ph idx="1"/>
          </p:nvPr>
        </p:nvSpPr>
        <p:spPr>
          <a:xfrm>
            <a:off x="457200" y="1268413"/>
            <a:ext cx="8229600" cy="4968875"/>
          </a:xfrm>
        </p:spPr>
        <p:txBody>
          <a:bodyPr/>
          <a:lstStyle/>
          <a:p>
            <a:pPr marL="0" indent="0" algn="just" eaLnBrk="1" hangingPunct="1">
              <a:lnSpc>
                <a:spcPct val="90000"/>
              </a:lnSpc>
              <a:spcBef>
                <a:spcPts val="1000"/>
              </a:spcBef>
              <a:buNone/>
            </a:pPr>
            <a:r>
              <a:rPr lang="tr-TR" altLang="en-US" sz="2000" dirty="0">
                <a:solidFill>
                  <a:srgbClr val="000000"/>
                </a:solidFill>
                <a:latin typeface="Tahoma" panose="020B0604030504040204" pitchFamily="34" charset="0"/>
                <a:ea typeface="Tahoma" panose="020B0604030504040204" pitchFamily="34" charset="0"/>
                <a:cs typeface="Tahoma" panose="020B0604030504040204" pitchFamily="34" charset="0"/>
              </a:rPr>
              <a:t>José, kaç tane T-</a:t>
            </a:r>
            <a:r>
              <a:rPr lang="tr-TR" altLang="en-US" sz="2000" dirty="0" err="1">
                <a:solidFill>
                  <a:srgbClr val="000000"/>
                </a:solidFill>
                <a:latin typeface="Tahoma" panose="020B0604030504040204" pitchFamily="34" charset="0"/>
                <a:ea typeface="Tahoma" panose="020B0604030504040204" pitchFamily="34" charset="0"/>
                <a:cs typeface="Tahoma" panose="020B0604030504040204" pitchFamily="34" charset="0"/>
              </a:rPr>
              <a:t>shirt</a:t>
            </a:r>
            <a:r>
              <a:rPr lang="tr-TR" altLang="en-US" sz="2000" dirty="0">
                <a:solidFill>
                  <a:srgbClr val="000000"/>
                </a:solidFill>
                <a:latin typeface="Tahoma" panose="020B0604030504040204" pitchFamily="34" charset="0"/>
                <a:ea typeface="Tahoma" panose="020B0604030504040204" pitchFamily="34" charset="0"/>
                <a:cs typeface="Tahoma" panose="020B0604030504040204" pitchFamily="34" charset="0"/>
              </a:rPr>
              <a:t> ve film satın alacağına karar vermek için aşağıdaki düşünce sürecini (</a:t>
            </a:r>
            <a:r>
              <a:rPr lang="tr-TR" altLang="en-US" sz="2000" dirty="0" err="1">
                <a:solidFill>
                  <a:srgbClr val="000000"/>
                </a:solidFill>
                <a:latin typeface="Tahoma" panose="020B0604030504040204" pitchFamily="34" charset="0"/>
                <a:ea typeface="Tahoma" panose="020B0604030504040204" pitchFamily="34" charset="0"/>
                <a:cs typeface="Tahoma" panose="020B0604030504040204" pitchFamily="34" charset="0"/>
              </a:rPr>
              <a:t>utils</a:t>
            </a:r>
            <a:r>
              <a:rPr lang="tr-TR" altLang="en-US" sz="2000" dirty="0">
                <a:solidFill>
                  <a:srgbClr val="000000"/>
                </a:solidFill>
                <a:latin typeface="Tahoma" panose="020B0604030504040204" pitchFamily="34" charset="0"/>
                <a:ea typeface="Tahoma" panose="020B0604030504040204" pitchFamily="34" charset="0"/>
                <a:cs typeface="Tahoma" panose="020B0604030504040204" pitchFamily="34" charset="0"/>
              </a:rPr>
              <a:t> içinde düşündüyse) kullanabilir:</a:t>
            </a:r>
          </a:p>
          <a:p>
            <a:pPr marL="0" indent="0" algn="just" eaLnBrk="1" hangingPunct="1">
              <a:lnSpc>
                <a:spcPct val="90000"/>
              </a:lnSpc>
              <a:spcBef>
                <a:spcPts val="1000"/>
              </a:spcBef>
              <a:buNone/>
            </a:pPr>
            <a:endParaRPr lang="tr-TR" altLang="en-US" sz="2000" dirty="0">
              <a:solidFill>
                <a:srgbClr val="000000"/>
              </a:solidFill>
              <a:latin typeface="Tahoma" panose="020B0604030504040204" pitchFamily="34" charset="0"/>
              <a:ea typeface="Tahoma" panose="020B0604030504040204" pitchFamily="34" charset="0"/>
              <a:cs typeface="Tahoma" panose="020B0604030504040204" pitchFamily="34" charset="0"/>
            </a:endParaRPr>
          </a:p>
          <a:p>
            <a:pPr marL="0" indent="0" algn="just" eaLnBrk="1" hangingPunct="1">
              <a:lnSpc>
                <a:spcPct val="90000"/>
              </a:lnSpc>
              <a:spcBef>
                <a:spcPts val="1000"/>
              </a:spcBef>
              <a:buNone/>
            </a:pPr>
            <a:r>
              <a:rPr lang="tr-TR" altLang="en-US" sz="2000" dirty="0">
                <a:solidFill>
                  <a:srgbClr val="002060"/>
                </a:solidFill>
                <a:latin typeface="Tahoma" panose="020B0604030504040204" pitchFamily="34" charset="0"/>
                <a:ea typeface="Tahoma" panose="020B0604030504040204" pitchFamily="34" charset="0"/>
                <a:cs typeface="Tahoma" panose="020B0604030504040204" pitchFamily="34" charset="0"/>
              </a:rPr>
              <a:t>Adım 1. </a:t>
            </a:r>
            <a:r>
              <a:rPr lang="tr-TR" altLang="en-US" sz="2000" dirty="0">
                <a:solidFill>
                  <a:srgbClr val="000000"/>
                </a:solidFill>
                <a:latin typeface="Tahoma" panose="020B0604030504040204" pitchFamily="34" charset="0"/>
                <a:ea typeface="Tahoma" panose="020B0604030504040204" pitchFamily="34" charset="0"/>
                <a:cs typeface="Tahoma" panose="020B0604030504040204" pitchFamily="34" charset="0"/>
              </a:rPr>
              <a:t>Tablo 2’den José, dördüncü tişörtün marjinal faydasının 18 olduğunu görebilir. José dördüncü tişörtten vazgeçerse, o zaman 18 </a:t>
            </a:r>
            <a:r>
              <a:rPr lang="tr-TR" altLang="en-US" sz="2000" dirty="0" err="1">
                <a:solidFill>
                  <a:srgbClr val="000000"/>
                </a:solidFill>
                <a:latin typeface="Tahoma" panose="020B0604030504040204" pitchFamily="34" charset="0"/>
                <a:ea typeface="Tahoma" panose="020B0604030504040204" pitchFamily="34" charset="0"/>
                <a:cs typeface="Tahoma" panose="020B0604030504040204" pitchFamily="34" charset="0"/>
              </a:rPr>
              <a:t>util</a:t>
            </a:r>
            <a:r>
              <a:rPr lang="tr-TR" altLang="en-US" sz="2000" dirty="0">
                <a:solidFill>
                  <a:srgbClr val="000000"/>
                </a:solidFill>
                <a:latin typeface="Tahoma" panose="020B0604030504040204" pitchFamily="34" charset="0"/>
                <a:ea typeface="Tahoma" panose="020B0604030504040204" pitchFamily="34" charset="0"/>
                <a:cs typeface="Tahoma" panose="020B0604030504040204" pitchFamily="34" charset="0"/>
              </a:rPr>
              <a:t> kaybeder.</a:t>
            </a:r>
          </a:p>
          <a:p>
            <a:pPr marL="0" indent="0" algn="just" eaLnBrk="1" hangingPunct="1">
              <a:lnSpc>
                <a:spcPct val="90000"/>
              </a:lnSpc>
              <a:spcBef>
                <a:spcPts val="1000"/>
              </a:spcBef>
              <a:buNone/>
            </a:pPr>
            <a:endParaRPr lang="tr-TR" altLang="en-US" sz="2000" dirty="0">
              <a:solidFill>
                <a:srgbClr val="000000"/>
              </a:solidFill>
              <a:latin typeface="Tahoma" panose="020B0604030504040204" pitchFamily="34" charset="0"/>
              <a:ea typeface="Tahoma" panose="020B0604030504040204" pitchFamily="34" charset="0"/>
              <a:cs typeface="Tahoma" panose="020B0604030504040204" pitchFamily="34" charset="0"/>
            </a:endParaRPr>
          </a:p>
          <a:p>
            <a:pPr marL="0" indent="0" algn="just" eaLnBrk="1" hangingPunct="1">
              <a:lnSpc>
                <a:spcPct val="90000"/>
              </a:lnSpc>
              <a:spcBef>
                <a:spcPts val="1000"/>
              </a:spcBef>
              <a:buNone/>
            </a:pPr>
            <a:r>
              <a:rPr lang="tr-TR" altLang="en-US" sz="2000" dirty="0">
                <a:solidFill>
                  <a:srgbClr val="002060"/>
                </a:solidFill>
                <a:latin typeface="Tahoma" panose="020B0604030504040204" pitchFamily="34" charset="0"/>
                <a:ea typeface="Tahoma" panose="020B0604030504040204" pitchFamily="34" charset="0"/>
                <a:cs typeface="Tahoma" panose="020B0604030504040204" pitchFamily="34" charset="0"/>
              </a:rPr>
              <a:t>Adım 2. </a:t>
            </a:r>
            <a:r>
              <a:rPr lang="tr-TR" altLang="en-US" sz="2000" dirty="0">
                <a:solidFill>
                  <a:srgbClr val="000000"/>
                </a:solidFill>
                <a:latin typeface="Tahoma" panose="020B0604030504040204" pitchFamily="34" charset="0"/>
                <a:ea typeface="Tahoma" panose="020B0604030504040204" pitchFamily="34" charset="0"/>
                <a:cs typeface="Tahoma" panose="020B0604030504040204" pitchFamily="34" charset="0"/>
              </a:rPr>
              <a:t>Ancak dördüncü tişörtü bırakmak 14$ (bir tişörtün fiyatı) serbest bırakır ve José'nin ilk iki filmi (her biri 7$'dan) satın almasına izin verir.</a:t>
            </a:r>
          </a:p>
          <a:p>
            <a:pPr marL="228600" indent="-228600" algn="just" eaLnBrk="1" hangingPunct="1">
              <a:lnSpc>
                <a:spcPct val="90000"/>
              </a:lnSpc>
              <a:spcBef>
                <a:spcPts val="1000"/>
              </a:spcBef>
            </a:pPr>
            <a:endParaRPr lang="tr-TR" altLang="en-US" sz="2800" dirty="0">
              <a:solidFill>
                <a:srgbClr val="000000"/>
              </a:solidFill>
              <a:latin typeface="Calibri" pitchFamily="34" charset="0"/>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2"/>
          <p:cNvSpPr>
            <a:spLocks noGrp="1" noChangeArrowheads="1"/>
          </p:cNvSpPr>
          <p:nvPr>
            <p:ph type="title"/>
          </p:nvPr>
        </p:nvSpPr>
        <p:spPr>
          <a:xfrm>
            <a:off x="539750" y="0"/>
            <a:ext cx="8229600" cy="1125538"/>
          </a:xfrm>
        </p:spPr>
        <p:txBody>
          <a:bodyPr/>
          <a:lstStyle/>
          <a:p>
            <a:pPr eaLnBrk="1" fontAlgn="auto" hangingPunct="1">
              <a:spcAft>
                <a:spcPts val="0"/>
              </a:spcAft>
              <a:defRPr/>
            </a:pPr>
            <a:r>
              <a:rPr lang="tr-TR" sz="2400" b="0" dirty="0">
                <a:solidFill>
                  <a:srgbClr val="FF0000"/>
                </a:solidFill>
                <a:latin typeface="Tahoma" panose="020B0604030504040204" pitchFamily="34" charset="0"/>
                <a:ea typeface="Tahoma" panose="020B0604030504040204" pitchFamily="34" charset="0"/>
                <a:cs typeface="Tahoma" panose="020B0604030504040204" pitchFamily="34" charset="0"/>
              </a:rPr>
              <a:t>Fayda Maksimizasyonu </a:t>
            </a:r>
          </a:p>
        </p:txBody>
      </p:sp>
      <p:sp>
        <p:nvSpPr>
          <p:cNvPr id="27651" name="Rectangle 3"/>
          <p:cNvSpPr>
            <a:spLocks noGrp="1" noChangeArrowheads="1"/>
          </p:cNvSpPr>
          <p:nvPr>
            <p:ph idx="1"/>
          </p:nvPr>
        </p:nvSpPr>
        <p:spPr>
          <a:xfrm>
            <a:off x="457200" y="1268413"/>
            <a:ext cx="8229600" cy="4968875"/>
          </a:xfrm>
        </p:spPr>
        <p:txBody>
          <a:bodyPr/>
          <a:lstStyle/>
          <a:p>
            <a:pPr marL="0" indent="0" algn="just" eaLnBrk="1" hangingPunct="1">
              <a:lnSpc>
                <a:spcPct val="90000"/>
              </a:lnSpc>
              <a:spcBef>
                <a:spcPts val="1000"/>
              </a:spcBef>
              <a:buNone/>
            </a:pPr>
            <a:r>
              <a:rPr lang="tr-TR" altLang="en-US" sz="2000" dirty="0">
                <a:solidFill>
                  <a:srgbClr val="002060"/>
                </a:solidFill>
                <a:latin typeface="Tahoma" panose="020B0604030504040204" pitchFamily="34" charset="0"/>
                <a:ea typeface="Tahoma" panose="020B0604030504040204" pitchFamily="34" charset="0"/>
                <a:cs typeface="Tahoma" panose="020B0604030504040204" pitchFamily="34" charset="0"/>
              </a:rPr>
              <a:t>Adım 3. </a:t>
            </a:r>
            <a:r>
              <a:rPr lang="tr-TR" altLang="en-US" sz="2000" dirty="0">
                <a:solidFill>
                  <a:srgbClr val="000000"/>
                </a:solidFill>
                <a:latin typeface="Tahoma" panose="020B0604030504040204" pitchFamily="34" charset="0"/>
                <a:ea typeface="Tahoma" panose="020B0604030504040204" pitchFamily="34" charset="0"/>
                <a:cs typeface="Tahoma" panose="020B0604030504040204" pitchFamily="34" charset="0"/>
              </a:rPr>
              <a:t>José, ilk filmin marjinal faydasının 16 ve ikinci filmin marjinal faydasının 15 olduğunu biliyor. Böylece, José P noktasından Q noktasına hareket ederse, 18 faydadan vazgeçiyor (tişörtten) , ancak 31 </a:t>
            </a:r>
            <a:r>
              <a:rPr lang="tr-TR" altLang="en-US" sz="2000" dirty="0" err="1">
                <a:solidFill>
                  <a:srgbClr val="000000"/>
                </a:solidFill>
                <a:latin typeface="Tahoma" panose="020B0604030504040204" pitchFamily="34" charset="0"/>
                <a:ea typeface="Tahoma" panose="020B0604030504040204" pitchFamily="34" charset="0"/>
                <a:cs typeface="Tahoma" panose="020B0604030504040204" pitchFamily="34" charset="0"/>
              </a:rPr>
              <a:t>util</a:t>
            </a:r>
            <a:r>
              <a:rPr lang="tr-TR" altLang="en-US" sz="2000" dirty="0">
                <a:solidFill>
                  <a:srgbClr val="000000"/>
                </a:solidFill>
                <a:latin typeface="Tahoma" panose="020B0604030504040204" pitchFamily="34" charset="0"/>
                <a:ea typeface="Tahoma" panose="020B0604030504040204" pitchFamily="34" charset="0"/>
                <a:cs typeface="Tahoma" panose="020B0604030504040204" pitchFamily="34" charset="0"/>
              </a:rPr>
              <a:t> (filmlerden) kazanır.</a:t>
            </a:r>
          </a:p>
          <a:p>
            <a:pPr marL="0" indent="0" algn="just" eaLnBrk="1" hangingPunct="1">
              <a:lnSpc>
                <a:spcPct val="90000"/>
              </a:lnSpc>
              <a:spcBef>
                <a:spcPts val="1000"/>
              </a:spcBef>
              <a:buNone/>
            </a:pPr>
            <a:r>
              <a:rPr lang="tr-TR" altLang="en-US" sz="2000" dirty="0">
                <a:solidFill>
                  <a:srgbClr val="002060"/>
                </a:solidFill>
                <a:latin typeface="Tahoma" panose="020B0604030504040204" pitchFamily="34" charset="0"/>
                <a:ea typeface="Tahoma" panose="020B0604030504040204" pitchFamily="34" charset="0"/>
                <a:cs typeface="Tahoma" panose="020B0604030504040204" pitchFamily="34" charset="0"/>
              </a:rPr>
              <a:t>Adım 4. </a:t>
            </a:r>
            <a:r>
              <a:rPr lang="tr-TR" altLang="en-US" sz="2000" dirty="0">
                <a:solidFill>
                  <a:srgbClr val="000000"/>
                </a:solidFill>
                <a:latin typeface="Tahoma" panose="020B0604030504040204" pitchFamily="34" charset="0"/>
                <a:ea typeface="Tahoma" panose="020B0604030504040204" pitchFamily="34" charset="0"/>
                <a:cs typeface="Tahoma" panose="020B0604030504040204" pitchFamily="34" charset="0"/>
              </a:rPr>
              <a:t>31 </a:t>
            </a:r>
            <a:r>
              <a:rPr lang="tr-TR" altLang="en-US" sz="2000" dirty="0" err="1">
                <a:solidFill>
                  <a:srgbClr val="000000"/>
                </a:solidFill>
                <a:latin typeface="Tahoma" panose="020B0604030504040204" pitchFamily="34" charset="0"/>
                <a:ea typeface="Tahoma" panose="020B0604030504040204" pitchFamily="34" charset="0"/>
                <a:cs typeface="Tahoma" panose="020B0604030504040204" pitchFamily="34" charset="0"/>
              </a:rPr>
              <a:t>util</a:t>
            </a:r>
            <a:r>
              <a:rPr lang="tr-TR" altLang="en-US" sz="2000" dirty="0">
                <a:solidFill>
                  <a:srgbClr val="000000"/>
                </a:solidFill>
                <a:latin typeface="Tahoma" panose="020B0604030504040204" pitchFamily="34" charset="0"/>
                <a:ea typeface="Tahoma" panose="020B0604030504040204" pitchFamily="34" charset="0"/>
                <a:cs typeface="Tahoma" panose="020B0604030504040204" pitchFamily="34" charset="0"/>
              </a:rPr>
              <a:t> kazanmak ve 18 </a:t>
            </a:r>
            <a:r>
              <a:rPr lang="tr-TR" altLang="en-US" sz="2000" dirty="0" err="1">
                <a:solidFill>
                  <a:srgbClr val="000000"/>
                </a:solidFill>
                <a:latin typeface="Tahoma" panose="020B0604030504040204" pitchFamily="34" charset="0"/>
                <a:ea typeface="Tahoma" panose="020B0604030504040204" pitchFamily="34" charset="0"/>
                <a:cs typeface="Tahoma" panose="020B0604030504040204" pitchFamily="34" charset="0"/>
              </a:rPr>
              <a:t>utils</a:t>
            </a:r>
            <a:r>
              <a:rPr lang="tr-TR" altLang="en-US" sz="2000" dirty="0">
                <a:solidFill>
                  <a:srgbClr val="000000"/>
                </a:solidFill>
                <a:latin typeface="Tahoma" panose="020B0604030504040204" pitchFamily="34" charset="0"/>
                <a:ea typeface="Tahoma" panose="020B0604030504040204" pitchFamily="34" charset="0"/>
                <a:cs typeface="Tahoma" panose="020B0604030504040204" pitchFamily="34" charset="0"/>
              </a:rPr>
              <a:t> kaybetmek 13 net kazançtır. Bu, </a:t>
            </a:r>
            <a:r>
              <a:rPr lang="tr-TR" altLang="en-US" sz="2000" dirty="0" err="1">
                <a:solidFill>
                  <a:srgbClr val="000000"/>
                </a:solidFill>
                <a:latin typeface="Tahoma" panose="020B0604030504040204" pitchFamily="34" charset="0"/>
                <a:ea typeface="Tahoma" panose="020B0604030504040204" pitchFamily="34" charset="0"/>
                <a:cs typeface="Tahoma" panose="020B0604030504040204" pitchFamily="34" charset="0"/>
              </a:rPr>
              <a:t>Q'daki</a:t>
            </a:r>
            <a:r>
              <a:rPr lang="tr-TR" altLang="en-US" sz="2000" dirty="0">
                <a:solidFill>
                  <a:srgbClr val="000000"/>
                </a:solidFill>
                <a:latin typeface="Tahoma" panose="020B0604030504040204" pitchFamily="34" charset="0"/>
                <a:ea typeface="Tahoma" panose="020B0604030504040204" pitchFamily="34" charset="0"/>
                <a:cs typeface="Tahoma" panose="020B0604030504040204" pitchFamily="34" charset="0"/>
              </a:rPr>
              <a:t> toplam faydanın (Tablo 1'deki son sütuna göre 94), </a:t>
            </a:r>
            <a:r>
              <a:rPr lang="tr-TR" altLang="en-US" sz="2000" dirty="0" err="1">
                <a:solidFill>
                  <a:srgbClr val="000000"/>
                </a:solidFill>
                <a:latin typeface="Tahoma" panose="020B0604030504040204" pitchFamily="34" charset="0"/>
                <a:ea typeface="Tahoma" panose="020B0604030504040204" pitchFamily="34" charset="0"/>
                <a:cs typeface="Tahoma" panose="020B0604030504040204" pitchFamily="34" charset="0"/>
              </a:rPr>
              <a:t>P'deki</a:t>
            </a:r>
            <a:r>
              <a:rPr lang="tr-TR" altLang="en-US" sz="2000" dirty="0">
                <a:solidFill>
                  <a:srgbClr val="000000"/>
                </a:solidFill>
                <a:latin typeface="Tahoma" panose="020B0604030504040204" pitchFamily="34" charset="0"/>
                <a:ea typeface="Tahoma" panose="020B0604030504040204" pitchFamily="34" charset="0"/>
                <a:cs typeface="Tahoma" panose="020B0604030504040204" pitchFamily="34" charset="0"/>
              </a:rPr>
              <a:t> toplam faydadan 13 daha fazla olduğunu söylemenin başka bir yoludur. (81).</a:t>
            </a:r>
          </a:p>
          <a:p>
            <a:pPr marL="0" indent="0" algn="just" eaLnBrk="1" hangingPunct="1">
              <a:lnSpc>
                <a:spcPct val="90000"/>
              </a:lnSpc>
              <a:spcBef>
                <a:spcPts val="1000"/>
              </a:spcBef>
              <a:buNone/>
            </a:pPr>
            <a:r>
              <a:rPr lang="tr-TR" altLang="en-US" sz="2000" dirty="0">
                <a:solidFill>
                  <a:srgbClr val="002060"/>
                </a:solidFill>
                <a:latin typeface="Tahoma" panose="020B0604030504040204" pitchFamily="34" charset="0"/>
                <a:ea typeface="Tahoma" panose="020B0604030504040204" pitchFamily="34" charset="0"/>
                <a:cs typeface="Tahoma" panose="020B0604030504040204" pitchFamily="34" charset="0"/>
              </a:rPr>
              <a:t>Adım 5. </a:t>
            </a:r>
            <a:r>
              <a:rPr lang="tr-TR" altLang="en-US" sz="2000" dirty="0">
                <a:solidFill>
                  <a:srgbClr val="000000"/>
                </a:solidFill>
                <a:latin typeface="Tahoma" panose="020B0604030504040204" pitchFamily="34" charset="0"/>
                <a:ea typeface="Tahoma" panose="020B0604030504040204" pitchFamily="34" charset="0"/>
                <a:cs typeface="Tahoma" panose="020B0604030504040204" pitchFamily="34" charset="0"/>
              </a:rPr>
              <a:t>Yani José için, iki film satın almak için dördüncü tişörtten vazgeçmek mantıklıdır.</a:t>
            </a:r>
          </a:p>
          <a:p>
            <a:pPr marL="228600" indent="-228600" algn="just" eaLnBrk="1" hangingPunct="1">
              <a:lnSpc>
                <a:spcPct val="90000"/>
              </a:lnSpc>
              <a:spcBef>
                <a:spcPts val="1000"/>
              </a:spcBef>
            </a:pPr>
            <a:endParaRPr lang="tr-TR" altLang="en-US" sz="2800" dirty="0">
              <a:solidFill>
                <a:srgbClr val="000000"/>
              </a:solidFill>
              <a:latin typeface="Calibri" pitchFamily="34" charset="0"/>
            </a:endParaRPr>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Üst Düzey">
  <a:themeElements>
    <a:clrScheme name="Üst Düzey">
      <a:dk1>
        <a:sysClr val="windowText" lastClr="000000"/>
      </a:dk1>
      <a:lt1>
        <a:sysClr val="window" lastClr="FFFFFF"/>
      </a:lt1>
      <a:dk2>
        <a:srgbClr val="2F5897"/>
      </a:dk2>
      <a:lt2>
        <a:srgbClr val="E4E9EF"/>
      </a:lt2>
      <a:accent1>
        <a:srgbClr val="6076B4"/>
      </a:accent1>
      <a:accent2>
        <a:srgbClr val="9C5252"/>
      </a:accent2>
      <a:accent3>
        <a:srgbClr val="E68422"/>
      </a:accent3>
      <a:accent4>
        <a:srgbClr val="846648"/>
      </a:accent4>
      <a:accent5>
        <a:srgbClr val="63891F"/>
      </a:accent5>
      <a:accent6>
        <a:srgbClr val="758085"/>
      </a:accent6>
      <a:hlink>
        <a:srgbClr val="3399FF"/>
      </a:hlink>
      <a:folHlink>
        <a:srgbClr val="B2B2B2"/>
      </a:folHlink>
    </a:clrScheme>
    <a:fontScheme name="Üst Düzey">
      <a:majorFont>
        <a:latin typeface="Century Gothic"/>
        <a:ea typeface=""/>
        <a:cs typeface=""/>
        <a:font script="Jpan" typeface="HGｺﾞｼｯｸM"/>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Palatino Linotype"/>
        <a:ea typeface=""/>
        <a:cs typeface=""/>
        <a:font script="Jpan" typeface="HGS明朝E"/>
        <a:font script="Hang" typeface="맑은 고딕"/>
        <a:font script="Hans" typeface="宋体"/>
        <a:font script="Hant" typeface="新細明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Üst Düzey">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8575" cap="flat" cmpd="sng" algn="ctr">
          <a:solidFill>
            <a:schemeClr val="phClr"/>
          </a:solidFill>
          <a:prstDash val="solid"/>
        </a:ln>
        <a:ln w="508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50000">
              <a:schemeClr val="phClr">
                <a:tint val="80000"/>
                <a:satMod val="250000"/>
              </a:schemeClr>
            </a:gs>
            <a:gs pos="76000">
              <a:schemeClr val="phClr">
                <a:tint val="90000"/>
                <a:shade val="90000"/>
                <a:satMod val="200000"/>
              </a:schemeClr>
            </a:gs>
            <a:gs pos="92000">
              <a:schemeClr val="phClr">
                <a:tint val="90000"/>
                <a:shade val="70000"/>
                <a:satMod val="250000"/>
              </a:schemeClr>
            </a:gs>
          </a:gsLst>
          <a:path path="circle">
            <a:fillToRect l="50000" t="50000" r="50000" b="50000"/>
          </a:path>
        </a:gradFill>
        <a:blipFill>
          <a:blip xmlns:r="http://schemas.openxmlformats.org/officeDocument/2006/relationships" r:embed="rId1">
            <a:duotone>
              <a:schemeClr val="phClr">
                <a:tint val="95000"/>
              </a:schemeClr>
              <a:schemeClr val="phClr">
                <a:shade val="9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Executive</Template>
  <TotalTime>6751</TotalTime>
  <Words>1678</Words>
  <Application>Microsoft Office PowerPoint</Application>
  <PresentationFormat>Ekran Gösterisi (4:3)</PresentationFormat>
  <Paragraphs>128</Paragraphs>
  <Slides>34</Slides>
  <Notes>0</Notes>
  <HiddenSlides>0</HiddenSlides>
  <MMClips>0</MMClips>
  <ScaleCrop>false</ScaleCrop>
  <HeadingPairs>
    <vt:vector size="6" baseType="variant">
      <vt:variant>
        <vt:lpstr>Kullanılan Yazı Tipleri</vt:lpstr>
      </vt:variant>
      <vt:variant>
        <vt:i4>6</vt:i4>
      </vt:variant>
      <vt:variant>
        <vt:lpstr>Tema</vt:lpstr>
      </vt:variant>
      <vt:variant>
        <vt:i4>1</vt:i4>
      </vt:variant>
      <vt:variant>
        <vt:lpstr>Slayt Başlıkları</vt:lpstr>
      </vt:variant>
      <vt:variant>
        <vt:i4>34</vt:i4>
      </vt:variant>
    </vt:vector>
  </HeadingPairs>
  <TitlesOfParts>
    <vt:vector size="41" baseType="lpstr">
      <vt:lpstr>Arial</vt:lpstr>
      <vt:lpstr>Calibri</vt:lpstr>
      <vt:lpstr>Century Gothic</vt:lpstr>
      <vt:lpstr>Courier New</vt:lpstr>
      <vt:lpstr>Palatino Linotype</vt:lpstr>
      <vt:lpstr>Tahoma</vt:lpstr>
      <vt:lpstr>Üst Düzey</vt:lpstr>
      <vt:lpstr>PowerPoint Sunusu</vt:lpstr>
      <vt:lpstr>Değer Nedir?</vt:lpstr>
      <vt:lpstr>Değerin Kaynağı</vt:lpstr>
      <vt:lpstr>Değerin Kaynağı</vt:lpstr>
      <vt:lpstr>Değerin Kaynağı</vt:lpstr>
      <vt:lpstr>Değerin Kaynağı</vt:lpstr>
      <vt:lpstr>Değerin Kaynağı</vt:lpstr>
      <vt:lpstr>Değerin Kaynağı</vt:lpstr>
      <vt:lpstr>Fiyat vs Değer</vt:lpstr>
      <vt:lpstr>Fiyat vs Değer</vt:lpstr>
      <vt:lpstr>Fiyat vs Değer</vt:lpstr>
      <vt:lpstr>Fiyat vs Değer</vt:lpstr>
      <vt:lpstr>Fayda</vt:lpstr>
      <vt:lpstr>Fayda</vt:lpstr>
      <vt:lpstr>Faydacı Yaklaşımlar</vt:lpstr>
      <vt:lpstr>Faydacı Yaklaşımlar</vt:lpstr>
      <vt:lpstr>Maksimum Fayda</vt:lpstr>
      <vt:lpstr>Azalan Marjinal Fayda Teorisi</vt:lpstr>
      <vt:lpstr>Azalan Marjinal Fayda Teorisi</vt:lpstr>
      <vt:lpstr>Fayda Maksimizasyonu </vt:lpstr>
      <vt:lpstr>Fayda Maksimizasyonu </vt:lpstr>
      <vt:lpstr>Walras Yasası</vt:lpstr>
      <vt:lpstr>Paranın Karşılığını Alma</vt:lpstr>
      <vt:lpstr>Kayıtsızlık Eğrileri</vt:lpstr>
      <vt:lpstr>Kayıtsızlık Eğrileri</vt:lpstr>
      <vt:lpstr>Kayıtsızlık Eğrileri</vt:lpstr>
      <vt:lpstr>Bütçe Kısıtı</vt:lpstr>
      <vt:lpstr>Bütçe Kısıtı</vt:lpstr>
      <vt:lpstr>Fayda Maksimizasyonu </vt:lpstr>
      <vt:lpstr>Fayda Maksimizasyonu </vt:lpstr>
      <vt:lpstr>Fayda Maksimizasyonu </vt:lpstr>
      <vt:lpstr>Fayda Maksimizasyonu </vt:lpstr>
      <vt:lpstr>Fayda Maksimizasyonu </vt:lpstr>
      <vt:lpstr>Fayda Maksimizasyonu </vt:lpstr>
    </vt:vector>
  </TitlesOfParts>
  <Company>Toshiba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Diapositiva 1</dc:title>
  <dc:creator>Mariajose</dc:creator>
  <cp:lastModifiedBy>esra cakır</cp:lastModifiedBy>
  <cp:revision>869</cp:revision>
  <dcterms:created xsi:type="dcterms:W3CDTF">2010-05-23T14:28:12Z</dcterms:created>
  <dcterms:modified xsi:type="dcterms:W3CDTF">2024-09-05T18:59:18Z</dcterms:modified>
</cp:coreProperties>
</file>