
<file path=[Content_Types].xml><?xml version="1.0" encoding="utf-8"?>
<Types xmlns="http://schemas.openxmlformats.org/package/2006/content-types">
  <Default Extension="bin" ContentType="application/vnd.openxmlformats-officedocument.oleObject"/>
  <Default Extension="doc" ContentType="application/msword"/>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274" r:id="rId3"/>
    <p:sldId id="296" r:id="rId4"/>
    <p:sldId id="293" r:id="rId5"/>
    <p:sldId id="298" r:id="rId6"/>
    <p:sldId id="297" r:id="rId7"/>
    <p:sldId id="278" r:id="rId8"/>
    <p:sldId id="280" r:id="rId9"/>
    <p:sldId id="281" r:id="rId10"/>
    <p:sldId id="282" r:id="rId11"/>
    <p:sldId id="283" r:id="rId12"/>
    <p:sldId id="284" r:id="rId13"/>
    <p:sldId id="285" r:id="rId14"/>
    <p:sldId id="289" r:id="rId15"/>
    <p:sldId id="290" r:id="rId16"/>
    <p:sldId id="291" r:id="rId17"/>
    <p:sldId id="292" r:id="rId18"/>
    <p:sldId id="294" r:id="rId19"/>
    <p:sldId id="299" r:id="rId20"/>
    <p:sldId id="295" r:id="rId21"/>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2C16"/>
    <a:srgbClr val="0C788E"/>
    <a:srgbClr val="006666"/>
    <a:srgbClr val="0099CC"/>
    <a:srgbClr val="1C1C1C"/>
    <a:srgbClr val="800000"/>
    <a:srgbClr val="CCFF99"/>
    <a:srgbClr val="CC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23" autoAdjust="0"/>
    <p:restoredTop sz="94652" autoAdjust="0"/>
  </p:normalViewPr>
  <p:slideViewPr>
    <p:cSldViewPr>
      <p:cViewPr varScale="1">
        <p:scale>
          <a:sx n="105" d="100"/>
          <a:sy n="105" d="100"/>
        </p:scale>
        <p:origin x="169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5CDE551A-8DC1-4F77-8175-C9281C495603}" type="datetimeFigureOut">
              <a:rPr lang="tr-TR"/>
              <a:pPr>
                <a:defRPr/>
              </a:pPr>
              <a:t>4.09.2024</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tr-TR" noProof="0"/>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noProof="0"/>
              <a:t>Asıl metin stillerini düzenlemek için tıklatın</a:t>
            </a:r>
          </a:p>
          <a:p>
            <a:pPr lvl="1"/>
            <a:r>
              <a:rPr lang="tr-TR" noProof="0"/>
              <a:t>İkinci düzey</a:t>
            </a:r>
          </a:p>
          <a:p>
            <a:pPr lvl="2"/>
            <a:r>
              <a:rPr lang="tr-TR" noProof="0"/>
              <a:t>Üçüncü düzey</a:t>
            </a:r>
          </a:p>
          <a:p>
            <a:pPr lvl="3"/>
            <a:r>
              <a:rPr lang="tr-TR" noProof="0"/>
              <a:t>Dördüncü düzey</a:t>
            </a:r>
          </a:p>
          <a:p>
            <a:pPr lvl="4"/>
            <a:r>
              <a:rPr lang="tr-TR" noProof="0"/>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58F01BE7-AE46-49FE-AD2E-22C47C0F6699}" type="slidenum">
              <a:rPr lang="tr-TR"/>
              <a:pPr>
                <a:defRPr/>
              </a:pPr>
              <a:t>‹#›</a:t>
            </a:fld>
            <a:endParaRPr lang="tr-TR"/>
          </a:p>
        </p:txBody>
      </p:sp>
    </p:spTree>
    <p:extLst>
      <p:ext uri="{BB962C8B-B14F-4D97-AF65-F5344CB8AC3E}">
        <p14:creationId xmlns:p14="http://schemas.microsoft.com/office/powerpoint/2010/main" val="259747865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9B819F65-3373-45F9-B35C-DCCDEA923AD5}" type="slidenum">
              <a:rPr lang="en-GB" smtClean="0">
                <a:latin typeface="Times New Roman" pitchFamily="18" charset="0"/>
              </a:rPr>
              <a:pPr/>
              <a:t>8</a:t>
            </a:fld>
            <a:endParaRPr lang="en-GB">
              <a:latin typeface="Times New Roman" pitchFamily="18" charset="0"/>
            </a:endParaRPr>
          </a:p>
        </p:txBody>
      </p:sp>
      <p:sp>
        <p:nvSpPr>
          <p:cNvPr id="51203" name="Rectangle 2"/>
          <p:cNvSpPr>
            <a:spLocks noGrp="1" noChangeArrowheads="1"/>
          </p:cNvSpPr>
          <p:nvPr>
            <p:ph type="body" idx="1"/>
          </p:nvPr>
        </p:nvSpPr>
        <p:spPr bwMode="auto">
          <a:xfrm>
            <a:off x="914400" y="4343400"/>
            <a:ext cx="5029200" cy="4114800"/>
          </a:xfrm>
          <a:noFill/>
        </p:spPr>
        <p:txBody>
          <a:bodyPr wrap="square" lIns="92075" tIns="46038" rIns="92075" bIns="46038" numCol="1" anchor="t" anchorCtr="0" compatLnSpc="1">
            <a:prstTxWarp prst="textNoShape">
              <a:avLst/>
            </a:prstTxWarp>
          </a:bodyPr>
          <a:lstStyle/>
          <a:p>
            <a:pPr eaLnBrk="1" hangingPunct="1"/>
            <a:endParaRPr lang="tr-TR"/>
          </a:p>
        </p:txBody>
      </p:sp>
      <p:sp>
        <p:nvSpPr>
          <p:cNvPr id="51204" name="Rectangle 3"/>
          <p:cNvSpPr>
            <a:spLocks noGrp="1" noRot="1" noChangeAspect="1" noChangeArrowheads="1" noTextEdit="1"/>
          </p:cNvSpPr>
          <p:nvPr>
            <p:ph type="sldImg"/>
          </p:nvPr>
        </p:nvSpPr>
        <p:spPr bwMode="auto">
          <a:xfrm>
            <a:off x="1152525" y="692150"/>
            <a:ext cx="4554538" cy="3416300"/>
          </a:xfrm>
          <a:noFill/>
          <a:ln cap="flat">
            <a:solidFill>
              <a:schemeClr val="tx1"/>
            </a:solidFill>
            <a:miter lim="800000"/>
            <a:headEnd/>
            <a:tailEnd/>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246B16E3-53D0-4C45-A09E-21A547D1A14C}" type="slidenum">
              <a:rPr lang="en-GB" smtClean="0">
                <a:latin typeface="Times New Roman" pitchFamily="18" charset="0"/>
              </a:rPr>
              <a:pPr/>
              <a:t>9</a:t>
            </a:fld>
            <a:endParaRPr lang="en-GB">
              <a:latin typeface="Times New Roman" pitchFamily="18" charset="0"/>
            </a:endParaRPr>
          </a:p>
        </p:txBody>
      </p:sp>
      <p:sp>
        <p:nvSpPr>
          <p:cNvPr id="52227" name="Rectangle 2"/>
          <p:cNvSpPr>
            <a:spLocks noGrp="1" noChangeArrowheads="1"/>
          </p:cNvSpPr>
          <p:nvPr>
            <p:ph type="body" idx="1"/>
          </p:nvPr>
        </p:nvSpPr>
        <p:spPr bwMode="auto">
          <a:xfrm>
            <a:off x="914400" y="4343400"/>
            <a:ext cx="5029200" cy="4114800"/>
          </a:xfrm>
          <a:noFill/>
        </p:spPr>
        <p:txBody>
          <a:bodyPr wrap="square" lIns="92075" tIns="46038" rIns="92075" bIns="46038" numCol="1" anchor="t" anchorCtr="0" compatLnSpc="1">
            <a:prstTxWarp prst="textNoShape">
              <a:avLst/>
            </a:prstTxWarp>
          </a:bodyPr>
          <a:lstStyle/>
          <a:p>
            <a:pPr eaLnBrk="1" hangingPunct="1"/>
            <a:endParaRPr lang="tr-TR"/>
          </a:p>
        </p:txBody>
      </p:sp>
      <p:sp>
        <p:nvSpPr>
          <p:cNvPr id="52228" name="Rectangle 3"/>
          <p:cNvSpPr>
            <a:spLocks noGrp="1" noRot="1" noChangeAspect="1" noChangeArrowheads="1" noTextEdit="1"/>
          </p:cNvSpPr>
          <p:nvPr>
            <p:ph type="sldImg"/>
          </p:nvPr>
        </p:nvSpPr>
        <p:spPr bwMode="auto">
          <a:noFill/>
          <a:ln cap="flat">
            <a:solidFill>
              <a:schemeClr val="tx1"/>
            </a:solidFill>
            <a:miter lim="800000"/>
            <a:headEnd/>
            <a:tailEnd/>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43FBE4A0-3D75-41AE-8B00-D11BE45A628F}" type="slidenum">
              <a:rPr lang="en-GB" smtClean="0">
                <a:latin typeface="Times New Roman" pitchFamily="18" charset="0"/>
              </a:rPr>
              <a:pPr/>
              <a:t>10</a:t>
            </a:fld>
            <a:endParaRPr lang="en-GB">
              <a:latin typeface="Times New Roman" pitchFamily="18" charset="0"/>
            </a:endParaRPr>
          </a:p>
        </p:txBody>
      </p:sp>
      <p:sp>
        <p:nvSpPr>
          <p:cNvPr id="53251" name="Rectangle 2"/>
          <p:cNvSpPr>
            <a:spLocks noGrp="1" noChangeArrowheads="1"/>
          </p:cNvSpPr>
          <p:nvPr>
            <p:ph type="body" idx="1"/>
          </p:nvPr>
        </p:nvSpPr>
        <p:spPr bwMode="auto">
          <a:xfrm>
            <a:off x="914400" y="4343400"/>
            <a:ext cx="5029200" cy="4114800"/>
          </a:xfrm>
          <a:noFill/>
        </p:spPr>
        <p:txBody>
          <a:bodyPr wrap="square" lIns="92075" tIns="46038" rIns="92075" bIns="46038" numCol="1" anchor="t" anchorCtr="0" compatLnSpc="1">
            <a:prstTxWarp prst="textNoShape">
              <a:avLst/>
            </a:prstTxWarp>
          </a:bodyPr>
          <a:lstStyle/>
          <a:p>
            <a:pPr eaLnBrk="1" hangingPunct="1"/>
            <a:endParaRPr lang="tr-TR"/>
          </a:p>
        </p:txBody>
      </p:sp>
      <p:sp>
        <p:nvSpPr>
          <p:cNvPr id="53252" name="Rectangle 3"/>
          <p:cNvSpPr>
            <a:spLocks noGrp="1" noRot="1" noChangeAspect="1" noChangeArrowheads="1" noTextEdit="1"/>
          </p:cNvSpPr>
          <p:nvPr>
            <p:ph type="sldImg"/>
          </p:nvPr>
        </p:nvSpPr>
        <p:spPr bwMode="auto">
          <a:noFill/>
          <a:ln cap="flat">
            <a:solidFill>
              <a:schemeClr val="tx1"/>
            </a:solidFill>
            <a:miter lim="800000"/>
            <a:headEnd/>
            <a:tailEnd/>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D17F2D3E-84E1-4589-94C2-F410A013FE4A}" type="slidenum">
              <a:rPr lang="en-GB" smtClean="0">
                <a:latin typeface="Times New Roman" pitchFamily="18" charset="0"/>
              </a:rPr>
              <a:pPr/>
              <a:t>11</a:t>
            </a:fld>
            <a:endParaRPr lang="en-GB">
              <a:latin typeface="Times New Roman" pitchFamily="18" charset="0"/>
            </a:endParaRPr>
          </a:p>
        </p:txBody>
      </p:sp>
      <p:sp>
        <p:nvSpPr>
          <p:cNvPr id="54275" name="Rectangle 2"/>
          <p:cNvSpPr>
            <a:spLocks noGrp="1" noChangeArrowheads="1"/>
          </p:cNvSpPr>
          <p:nvPr>
            <p:ph type="body" idx="1"/>
          </p:nvPr>
        </p:nvSpPr>
        <p:spPr bwMode="auto">
          <a:xfrm>
            <a:off x="914400" y="4343400"/>
            <a:ext cx="5029200" cy="4114800"/>
          </a:xfrm>
          <a:noFill/>
        </p:spPr>
        <p:txBody>
          <a:bodyPr wrap="square" lIns="92075" tIns="46038" rIns="92075" bIns="46038" numCol="1" anchor="t" anchorCtr="0" compatLnSpc="1">
            <a:prstTxWarp prst="textNoShape">
              <a:avLst/>
            </a:prstTxWarp>
          </a:bodyPr>
          <a:lstStyle/>
          <a:p>
            <a:pPr eaLnBrk="1" hangingPunct="1"/>
            <a:endParaRPr lang="tr-TR"/>
          </a:p>
        </p:txBody>
      </p:sp>
      <p:sp>
        <p:nvSpPr>
          <p:cNvPr id="54276" name="Rectangle 3"/>
          <p:cNvSpPr>
            <a:spLocks noGrp="1" noRot="1" noChangeAspect="1" noChangeArrowheads="1" noTextEdit="1"/>
          </p:cNvSpPr>
          <p:nvPr>
            <p:ph type="sldImg"/>
          </p:nvPr>
        </p:nvSpPr>
        <p:spPr bwMode="auto">
          <a:noFill/>
          <a:ln cap="flat">
            <a:solidFill>
              <a:schemeClr val="tx1"/>
            </a:solidFill>
            <a:miter lim="800000"/>
            <a:headEnd/>
            <a:tailEnd/>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F142B93-83DA-4C7E-9BDC-15AFBDEAAE64}" type="slidenum">
              <a:rPr lang="en-GB" smtClean="0">
                <a:latin typeface="Times New Roman" pitchFamily="18" charset="0"/>
              </a:rPr>
              <a:pPr/>
              <a:t>12</a:t>
            </a:fld>
            <a:endParaRPr lang="en-GB">
              <a:latin typeface="Times New Roman" pitchFamily="18" charset="0"/>
            </a:endParaRPr>
          </a:p>
        </p:txBody>
      </p:sp>
      <p:sp>
        <p:nvSpPr>
          <p:cNvPr id="55299" name="Rectangle 2"/>
          <p:cNvSpPr>
            <a:spLocks noGrp="1" noChangeArrowheads="1"/>
          </p:cNvSpPr>
          <p:nvPr>
            <p:ph type="body" idx="1"/>
          </p:nvPr>
        </p:nvSpPr>
        <p:spPr bwMode="auto">
          <a:xfrm>
            <a:off x="914400" y="4343400"/>
            <a:ext cx="5029200" cy="4114800"/>
          </a:xfrm>
          <a:noFill/>
        </p:spPr>
        <p:txBody>
          <a:bodyPr wrap="square" lIns="92075" tIns="46038" rIns="92075" bIns="46038" numCol="1" anchor="t" anchorCtr="0" compatLnSpc="1">
            <a:prstTxWarp prst="textNoShape">
              <a:avLst/>
            </a:prstTxWarp>
          </a:bodyPr>
          <a:lstStyle/>
          <a:p>
            <a:pPr eaLnBrk="1" hangingPunct="1"/>
            <a:endParaRPr lang="tr-TR"/>
          </a:p>
        </p:txBody>
      </p:sp>
      <p:sp>
        <p:nvSpPr>
          <p:cNvPr id="55300" name="Rectangle 3"/>
          <p:cNvSpPr>
            <a:spLocks noGrp="1" noRot="1" noChangeAspect="1" noChangeArrowheads="1" noTextEdit="1"/>
          </p:cNvSpPr>
          <p:nvPr>
            <p:ph type="sldImg"/>
          </p:nvPr>
        </p:nvSpPr>
        <p:spPr bwMode="auto">
          <a:noFill/>
          <a:ln cap="flat">
            <a:solidFill>
              <a:schemeClr val="tx1"/>
            </a:solidFill>
            <a:miter lim="800000"/>
            <a:headEnd/>
            <a:tailEnd/>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C28FC8D6-51D1-4901-AFEA-243BE2F9C210}" type="slidenum">
              <a:rPr lang="en-GB" smtClean="0">
                <a:latin typeface="Times New Roman" pitchFamily="18" charset="0"/>
              </a:rPr>
              <a:pPr/>
              <a:t>13</a:t>
            </a:fld>
            <a:endParaRPr lang="en-GB">
              <a:latin typeface="Times New Roman" pitchFamily="18" charset="0"/>
            </a:endParaRPr>
          </a:p>
        </p:txBody>
      </p:sp>
      <p:sp>
        <p:nvSpPr>
          <p:cNvPr id="56323" name="Rectangle 2"/>
          <p:cNvSpPr>
            <a:spLocks noGrp="1" noChangeArrowheads="1"/>
          </p:cNvSpPr>
          <p:nvPr>
            <p:ph type="body" idx="1"/>
          </p:nvPr>
        </p:nvSpPr>
        <p:spPr bwMode="auto">
          <a:xfrm>
            <a:off x="914400" y="4343400"/>
            <a:ext cx="5029200" cy="4114800"/>
          </a:xfrm>
          <a:noFill/>
        </p:spPr>
        <p:txBody>
          <a:bodyPr wrap="square" lIns="92075" tIns="46038" rIns="92075" bIns="46038" numCol="1" anchor="t" anchorCtr="0" compatLnSpc="1">
            <a:prstTxWarp prst="textNoShape">
              <a:avLst/>
            </a:prstTxWarp>
          </a:bodyPr>
          <a:lstStyle/>
          <a:p>
            <a:pPr eaLnBrk="1" hangingPunct="1"/>
            <a:endParaRPr lang="tr-TR"/>
          </a:p>
        </p:txBody>
      </p:sp>
      <p:sp>
        <p:nvSpPr>
          <p:cNvPr id="56324" name="Rectangle 3"/>
          <p:cNvSpPr>
            <a:spLocks noGrp="1" noRot="1" noChangeAspect="1" noChangeArrowheads="1" noTextEdit="1"/>
          </p:cNvSpPr>
          <p:nvPr>
            <p:ph type="sldImg"/>
          </p:nvPr>
        </p:nvSpPr>
        <p:spPr bwMode="auto">
          <a:noFill/>
          <a:ln cap="flat">
            <a:solidFill>
              <a:schemeClr val="tx1"/>
            </a:solidFill>
            <a:miter lim="800000"/>
            <a:headEnd/>
            <a:tailEnd/>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lstStyle>
            <a:lvl1pPr>
              <a:lnSpc>
                <a:spcPct val="100000"/>
              </a:lnSpc>
              <a:defRPr sz="8000"/>
            </a:lvl1pPr>
          </a:lstStyle>
          <a:p>
            <a:r>
              <a:rPr lang="tr-TR"/>
              <a:t>Asıl başlık stili için tıklatın</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endParaRPr lang="en-US" dirty="0"/>
          </a:p>
        </p:txBody>
      </p:sp>
      <p:sp>
        <p:nvSpPr>
          <p:cNvPr id="4" name="Date Placeholder 3"/>
          <p:cNvSpPr>
            <a:spLocks noGrp="1"/>
          </p:cNvSpPr>
          <p:nvPr>
            <p:ph type="dt" sz="half" idx="10"/>
          </p:nvPr>
        </p:nvSpPr>
        <p:spPr/>
        <p:txBody>
          <a:bodyPr/>
          <a:lstStyle>
            <a:lvl1pPr>
              <a:defRPr/>
            </a:lvl1pPr>
          </a:lstStyle>
          <a:p>
            <a:pPr>
              <a:defRPr/>
            </a:pPr>
            <a:endParaRPr lang="es-ES"/>
          </a:p>
        </p:txBody>
      </p:sp>
      <p:sp>
        <p:nvSpPr>
          <p:cNvPr id="5" name="Footer Placeholder 4"/>
          <p:cNvSpPr>
            <a:spLocks noGrp="1"/>
          </p:cNvSpPr>
          <p:nvPr>
            <p:ph type="ftr" sz="quarter" idx="11"/>
          </p:nvPr>
        </p:nvSpPr>
        <p:spPr/>
        <p:txBody>
          <a:bodyPr/>
          <a:lstStyle>
            <a:lvl1pPr>
              <a:defRPr/>
            </a:lvl1pPr>
          </a:lstStyle>
          <a:p>
            <a:pPr>
              <a:defRPr/>
            </a:pPr>
            <a:endParaRPr lang="es-ES"/>
          </a:p>
        </p:txBody>
      </p:sp>
      <p:sp>
        <p:nvSpPr>
          <p:cNvPr id="6" name="Slide Number Placeholder 5"/>
          <p:cNvSpPr>
            <a:spLocks noGrp="1"/>
          </p:cNvSpPr>
          <p:nvPr>
            <p:ph type="sldNum" sz="quarter" idx="12"/>
          </p:nvPr>
        </p:nvSpPr>
        <p:spPr/>
        <p:txBody>
          <a:bodyPr/>
          <a:lstStyle>
            <a:lvl1pPr>
              <a:defRPr/>
            </a:lvl1pPr>
          </a:lstStyle>
          <a:p>
            <a:pPr>
              <a:defRPr/>
            </a:pPr>
            <a:fld id="{BC7FDD71-C607-42E9-9D4D-960F1936714A}" type="slidenum">
              <a:rPr lang="es-ES"/>
              <a:pPr>
                <a:defRPr/>
              </a:pPr>
              <a:t>‹#›</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lvl1pPr>
              <a:defRPr/>
            </a:lvl1pPr>
          </a:lstStyle>
          <a:p>
            <a:pPr>
              <a:defRPr/>
            </a:pPr>
            <a:endParaRPr lang="es-ES"/>
          </a:p>
        </p:txBody>
      </p:sp>
      <p:sp>
        <p:nvSpPr>
          <p:cNvPr id="5" name="Footer Placeholder 4"/>
          <p:cNvSpPr>
            <a:spLocks noGrp="1"/>
          </p:cNvSpPr>
          <p:nvPr>
            <p:ph type="ftr" sz="quarter" idx="11"/>
          </p:nvPr>
        </p:nvSpPr>
        <p:spPr/>
        <p:txBody>
          <a:bodyPr/>
          <a:lstStyle>
            <a:lvl1pPr>
              <a:defRPr/>
            </a:lvl1pPr>
          </a:lstStyle>
          <a:p>
            <a:pPr>
              <a:defRPr/>
            </a:pPr>
            <a:endParaRPr lang="es-ES"/>
          </a:p>
        </p:txBody>
      </p:sp>
      <p:sp>
        <p:nvSpPr>
          <p:cNvPr id="6" name="Slide Number Placeholder 5"/>
          <p:cNvSpPr>
            <a:spLocks noGrp="1"/>
          </p:cNvSpPr>
          <p:nvPr>
            <p:ph type="sldNum" sz="quarter" idx="12"/>
          </p:nvPr>
        </p:nvSpPr>
        <p:spPr/>
        <p:txBody>
          <a:bodyPr/>
          <a:lstStyle>
            <a:lvl1pPr>
              <a:defRPr/>
            </a:lvl1pPr>
          </a:lstStyle>
          <a:p>
            <a:pPr>
              <a:defRPr/>
            </a:pPr>
            <a:fld id="{E692898C-56CA-4490-A894-AB89F0582FF2}" type="slidenum">
              <a:rPr lang="es-ES"/>
              <a:pPr>
                <a:defRPr/>
              </a:pPr>
              <a:t>‹#›</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4" name="Oval 8"/>
          <p:cNvSpPr/>
          <p:nvPr/>
        </p:nvSpPr>
        <p:spPr>
          <a:xfrm>
            <a:off x="4495800" y="3924300"/>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Oval 9"/>
          <p:cNvSpPr/>
          <p:nvPr/>
        </p:nvSpPr>
        <p:spPr>
          <a:xfrm>
            <a:off x="4695825" y="3924300"/>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Oval 10"/>
          <p:cNvSpPr/>
          <p:nvPr/>
        </p:nvSpPr>
        <p:spPr>
          <a:xfrm>
            <a:off x="4297363" y="3924300"/>
            <a:ext cx="84137"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722313" y="1371600"/>
            <a:ext cx="7772400" cy="2505075"/>
          </a:xfrm>
        </p:spPr>
        <p:txBody>
          <a:bodyPr/>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tr-TR"/>
              <a:t>Asıl başlık stili için tıklatın</a:t>
            </a:r>
            <a:endParaRPr lang="en-US" dirty="0"/>
          </a:p>
        </p:txBody>
      </p:sp>
      <p:sp>
        <p:nvSpPr>
          <p:cNvPr id="3" name="Text Placeholder 2"/>
          <p:cNvSpPr>
            <a:spLocks noGrp="1"/>
          </p:cNvSpPr>
          <p:nvPr>
            <p:ph type="body" idx="1"/>
          </p:nvPr>
        </p:nvSpPr>
        <p:spPr>
          <a:xfrm>
            <a:off x="722313" y="4068763"/>
            <a:ext cx="7772400" cy="1131887"/>
          </a:xfrm>
        </p:spPr>
        <p:txBody>
          <a:bodyPr/>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7" name="Date Placeholder 3"/>
          <p:cNvSpPr>
            <a:spLocks noGrp="1"/>
          </p:cNvSpPr>
          <p:nvPr>
            <p:ph type="dt" sz="half" idx="10"/>
          </p:nvPr>
        </p:nvSpPr>
        <p:spPr/>
        <p:txBody>
          <a:bodyPr/>
          <a:lstStyle>
            <a:lvl1pPr>
              <a:defRPr/>
            </a:lvl1pPr>
          </a:lstStyle>
          <a:p>
            <a:pPr>
              <a:defRPr/>
            </a:pPr>
            <a:endParaRPr lang="es-ES"/>
          </a:p>
        </p:txBody>
      </p:sp>
      <p:sp>
        <p:nvSpPr>
          <p:cNvPr id="8" name="Footer Placeholder 4"/>
          <p:cNvSpPr>
            <a:spLocks noGrp="1"/>
          </p:cNvSpPr>
          <p:nvPr>
            <p:ph type="ftr" sz="quarter" idx="11"/>
          </p:nvPr>
        </p:nvSpPr>
        <p:spPr/>
        <p:txBody>
          <a:bodyPr/>
          <a:lstStyle>
            <a:lvl1pPr>
              <a:defRPr/>
            </a:lvl1pPr>
          </a:lstStyle>
          <a:p>
            <a:pPr>
              <a:defRPr/>
            </a:pPr>
            <a:endParaRPr lang="es-ES"/>
          </a:p>
        </p:txBody>
      </p:sp>
      <p:sp>
        <p:nvSpPr>
          <p:cNvPr id="9" name="Slide Number Placeholder 5"/>
          <p:cNvSpPr>
            <a:spLocks noGrp="1"/>
          </p:cNvSpPr>
          <p:nvPr>
            <p:ph type="sldNum" sz="quarter" idx="12"/>
          </p:nvPr>
        </p:nvSpPr>
        <p:spPr/>
        <p:txBody>
          <a:bodyPr/>
          <a:lstStyle>
            <a:lvl1pPr>
              <a:defRPr/>
            </a:lvl1pPr>
          </a:lstStyle>
          <a:p>
            <a:pPr>
              <a:defRPr/>
            </a:pPr>
            <a:fld id="{B02F9B5D-4A94-45EA-BB41-A04740AD6C18}" type="slidenum">
              <a:rPr lang="es-ES"/>
              <a:pPr>
                <a:defRPr/>
              </a:pPr>
              <a:t>‹#›</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9" name="Content Placeholder 8"/>
          <p:cNvSpPr>
            <a:spLocks noGrp="1"/>
          </p:cNvSpPr>
          <p:nvPr>
            <p:ph sz="quarter" idx="13"/>
          </p:nvPr>
        </p:nvSpPr>
        <p:spPr>
          <a:xfrm>
            <a:off x="365760" y="1600200"/>
            <a:ext cx="4041648" cy="452628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Date Placeholder 3"/>
          <p:cNvSpPr>
            <a:spLocks noGrp="1"/>
          </p:cNvSpPr>
          <p:nvPr>
            <p:ph type="dt" sz="half" idx="14"/>
          </p:nvPr>
        </p:nvSpPr>
        <p:spPr/>
        <p:txBody>
          <a:bodyPr/>
          <a:lstStyle>
            <a:lvl1pPr>
              <a:defRPr/>
            </a:lvl1pPr>
          </a:lstStyle>
          <a:p>
            <a:pPr>
              <a:defRPr/>
            </a:pPr>
            <a:endParaRPr lang="es-ES"/>
          </a:p>
        </p:txBody>
      </p:sp>
      <p:sp>
        <p:nvSpPr>
          <p:cNvPr id="6" name="Footer Placeholder 4"/>
          <p:cNvSpPr>
            <a:spLocks noGrp="1"/>
          </p:cNvSpPr>
          <p:nvPr>
            <p:ph type="ftr" sz="quarter" idx="15"/>
          </p:nvPr>
        </p:nvSpPr>
        <p:spPr/>
        <p:txBody>
          <a:bodyPr/>
          <a:lstStyle>
            <a:lvl1pPr>
              <a:defRPr/>
            </a:lvl1pPr>
          </a:lstStyle>
          <a:p>
            <a:pPr>
              <a:defRPr/>
            </a:pPr>
            <a:endParaRPr lang="es-ES"/>
          </a:p>
        </p:txBody>
      </p:sp>
      <p:sp>
        <p:nvSpPr>
          <p:cNvPr id="7" name="Slide Number Placeholder 5"/>
          <p:cNvSpPr>
            <a:spLocks noGrp="1"/>
          </p:cNvSpPr>
          <p:nvPr>
            <p:ph type="sldNum" sz="quarter" idx="16"/>
          </p:nvPr>
        </p:nvSpPr>
        <p:spPr/>
        <p:txBody>
          <a:bodyPr/>
          <a:lstStyle>
            <a:lvl1pPr>
              <a:defRPr/>
            </a:lvl1pPr>
          </a:lstStyle>
          <a:p>
            <a:pPr>
              <a:defRPr/>
            </a:pPr>
            <a:fld id="{EF2DB3FB-3A15-49D8-AF7C-D84F0795605F}" type="slidenum">
              <a:rPr lang="es-ES"/>
              <a:pPr>
                <a:defRPr/>
              </a:pPr>
              <a:t>‹#›</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tıklatın</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11" name="Content Placeholder 10"/>
          <p:cNvSpPr>
            <a:spLocks noGrp="1"/>
          </p:cNvSpPr>
          <p:nvPr>
            <p:ph sz="quarter" idx="13"/>
          </p:nvPr>
        </p:nvSpPr>
        <p:spPr>
          <a:xfrm>
            <a:off x="457200" y="2212848"/>
            <a:ext cx="4041648" cy="3913632"/>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3"/>
          <p:cNvSpPr>
            <a:spLocks noGrp="1"/>
          </p:cNvSpPr>
          <p:nvPr>
            <p:ph type="dt" sz="half" idx="15"/>
          </p:nvPr>
        </p:nvSpPr>
        <p:spPr/>
        <p:txBody>
          <a:bodyPr/>
          <a:lstStyle>
            <a:lvl1pPr>
              <a:defRPr/>
            </a:lvl1pPr>
          </a:lstStyle>
          <a:p>
            <a:pPr>
              <a:defRPr/>
            </a:pPr>
            <a:endParaRPr lang="es-ES"/>
          </a:p>
        </p:txBody>
      </p:sp>
      <p:sp>
        <p:nvSpPr>
          <p:cNvPr id="8" name="Footer Placeholder 4"/>
          <p:cNvSpPr>
            <a:spLocks noGrp="1"/>
          </p:cNvSpPr>
          <p:nvPr>
            <p:ph type="ftr" sz="quarter" idx="16"/>
          </p:nvPr>
        </p:nvSpPr>
        <p:spPr/>
        <p:txBody>
          <a:bodyPr/>
          <a:lstStyle>
            <a:lvl1pPr>
              <a:defRPr/>
            </a:lvl1pPr>
          </a:lstStyle>
          <a:p>
            <a:pPr>
              <a:defRPr/>
            </a:pPr>
            <a:endParaRPr lang="es-ES"/>
          </a:p>
        </p:txBody>
      </p:sp>
      <p:sp>
        <p:nvSpPr>
          <p:cNvPr id="9" name="Slide Number Placeholder 5"/>
          <p:cNvSpPr>
            <a:spLocks noGrp="1"/>
          </p:cNvSpPr>
          <p:nvPr>
            <p:ph type="sldNum" sz="quarter" idx="17"/>
          </p:nvPr>
        </p:nvSpPr>
        <p:spPr/>
        <p:txBody>
          <a:bodyPr/>
          <a:lstStyle>
            <a:lvl1pPr>
              <a:defRPr/>
            </a:lvl1pPr>
          </a:lstStyle>
          <a:p>
            <a:pPr>
              <a:defRPr/>
            </a:pPr>
            <a:fld id="{21013D06-5063-4DE2-A650-E5FC8C1AF899}" type="slidenum">
              <a:rPr lang="es-ES"/>
              <a:pPr>
                <a:defRPr/>
              </a:pPr>
              <a:t>‹#›</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Date Placeholder 3"/>
          <p:cNvSpPr>
            <a:spLocks noGrp="1"/>
          </p:cNvSpPr>
          <p:nvPr>
            <p:ph type="dt" sz="half" idx="10"/>
          </p:nvPr>
        </p:nvSpPr>
        <p:spPr/>
        <p:txBody>
          <a:bodyPr/>
          <a:lstStyle>
            <a:lvl1pPr>
              <a:defRPr/>
            </a:lvl1pPr>
          </a:lstStyle>
          <a:p>
            <a:pPr>
              <a:defRPr/>
            </a:pPr>
            <a:endParaRPr lang="es-ES"/>
          </a:p>
        </p:txBody>
      </p:sp>
      <p:sp>
        <p:nvSpPr>
          <p:cNvPr id="4" name="Footer Placeholder 4"/>
          <p:cNvSpPr>
            <a:spLocks noGrp="1"/>
          </p:cNvSpPr>
          <p:nvPr>
            <p:ph type="ftr" sz="quarter" idx="11"/>
          </p:nvPr>
        </p:nvSpPr>
        <p:spPr/>
        <p:txBody>
          <a:bodyPr/>
          <a:lstStyle>
            <a:lvl1pPr>
              <a:defRPr/>
            </a:lvl1pPr>
          </a:lstStyle>
          <a:p>
            <a:pPr>
              <a:defRPr/>
            </a:pPr>
            <a:endParaRPr lang="es-ES"/>
          </a:p>
        </p:txBody>
      </p:sp>
      <p:sp>
        <p:nvSpPr>
          <p:cNvPr id="5" name="Slide Number Placeholder 5"/>
          <p:cNvSpPr>
            <a:spLocks noGrp="1"/>
          </p:cNvSpPr>
          <p:nvPr>
            <p:ph type="sldNum" sz="quarter" idx="12"/>
          </p:nvPr>
        </p:nvSpPr>
        <p:spPr/>
        <p:txBody>
          <a:bodyPr/>
          <a:lstStyle>
            <a:lvl1pPr>
              <a:defRPr/>
            </a:lvl1pPr>
          </a:lstStyle>
          <a:p>
            <a:pPr>
              <a:defRPr/>
            </a:pPr>
            <a:fld id="{A374FA43-E06C-4075-A741-BD45F04F545D}" type="slidenum">
              <a:rPr lang="es-ES"/>
              <a:pPr>
                <a:defRPr/>
              </a:pPr>
              <a:t>‹#›</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s-ES"/>
          </a:p>
        </p:txBody>
      </p:sp>
      <p:sp>
        <p:nvSpPr>
          <p:cNvPr id="3" name="Footer Placeholder 4"/>
          <p:cNvSpPr>
            <a:spLocks noGrp="1"/>
          </p:cNvSpPr>
          <p:nvPr>
            <p:ph type="ftr" sz="quarter" idx="11"/>
          </p:nvPr>
        </p:nvSpPr>
        <p:spPr/>
        <p:txBody>
          <a:bodyPr/>
          <a:lstStyle>
            <a:lvl1pPr>
              <a:defRPr/>
            </a:lvl1pPr>
          </a:lstStyle>
          <a:p>
            <a:pPr>
              <a:defRPr/>
            </a:pPr>
            <a:endParaRPr lang="es-ES"/>
          </a:p>
        </p:txBody>
      </p:sp>
      <p:sp>
        <p:nvSpPr>
          <p:cNvPr id="4" name="Slide Number Placeholder 5"/>
          <p:cNvSpPr>
            <a:spLocks noGrp="1"/>
          </p:cNvSpPr>
          <p:nvPr>
            <p:ph type="sldNum" sz="quarter" idx="12"/>
          </p:nvPr>
        </p:nvSpPr>
        <p:spPr/>
        <p:txBody>
          <a:bodyPr/>
          <a:lstStyle>
            <a:lvl1pPr>
              <a:defRPr/>
            </a:lvl1pPr>
          </a:lstStyle>
          <a:p>
            <a:pPr>
              <a:defRPr/>
            </a:pPr>
            <a:fld id="{9B823AFA-D0C8-438E-8AE9-50B30E931757}" type="slidenum">
              <a:rPr lang="es-ES"/>
              <a:pPr>
                <a:defRPr/>
              </a:pPr>
              <a:t>‹#›</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lstStyle>
            <a:lvl1pPr algn="ctr">
              <a:lnSpc>
                <a:spcPct val="100000"/>
              </a:lnSpc>
              <a:defRPr sz="2800" b="0">
                <a:effectLst>
                  <a:outerShdw blurRad="50800" dist="25400" dir="5400000" algn="t" rotWithShape="0">
                    <a:prstClr val="black">
                      <a:alpha val="25000"/>
                    </a:prstClr>
                  </a:outerShdw>
                </a:effectLst>
              </a:defRPr>
            </a:lvl1pPr>
          </a:lstStyle>
          <a:p>
            <a:r>
              <a:rPr lang="tr-TR"/>
              <a:t>Asıl başlık stili için tıklatın</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Date Placeholder 3"/>
          <p:cNvSpPr>
            <a:spLocks noGrp="1"/>
          </p:cNvSpPr>
          <p:nvPr>
            <p:ph type="dt" sz="half" idx="10"/>
          </p:nvPr>
        </p:nvSpPr>
        <p:spPr/>
        <p:txBody>
          <a:bodyPr/>
          <a:lstStyle>
            <a:lvl1pPr>
              <a:defRPr/>
            </a:lvl1pPr>
          </a:lstStyle>
          <a:p>
            <a:pPr>
              <a:defRPr/>
            </a:pPr>
            <a:endParaRPr lang="es-ES"/>
          </a:p>
        </p:txBody>
      </p:sp>
      <p:sp>
        <p:nvSpPr>
          <p:cNvPr id="6" name="Footer Placeholder 4"/>
          <p:cNvSpPr>
            <a:spLocks noGrp="1"/>
          </p:cNvSpPr>
          <p:nvPr>
            <p:ph type="ftr" sz="quarter" idx="11"/>
          </p:nvPr>
        </p:nvSpPr>
        <p:spPr/>
        <p:txBody>
          <a:bodyPr/>
          <a:lstStyle>
            <a:lvl1pPr>
              <a:defRPr/>
            </a:lvl1pPr>
          </a:lstStyle>
          <a:p>
            <a:pPr>
              <a:defRPr/>
            </a:pPr>
            <a:endParaRPr lang="es-ES"/>
          </a:p>
        </p:txBody>
      </p:sp>
      <p:sp>
        <p:nvSpPr>
          <p:cNvPr id="7" name="Slide Number Placeholder 5"/>
          <p:cNvSpPr>
            <a:spLocks noGrp="1"/>
          </p:cNvSpPr>
          <p:nvPr>
            <p:ph type="sldNum" sz="quarter" idx="12"/>
          </p:nvPr>
        </p:nvSpPr>
        <p:spPr/>
        <p:txBody>
          <a:bodyPr/>
          <a:lstStyle>
            <a:lvl1pPr>
              <a:defRPr/>
            </a:lvl1pPr>
          </a:lstStyle>
          <a:p>
            <a:pPr>
              <a:defRPr/>
            </a:pPr>
            <a:fld id="{91E84CED-D2D2-4A55-8CDB-FF77FA7F4F5E}" type="slidenum">
              <a:rPr lang="es-ES"/>
              <a:pPr>
                <a:defRPr/>
              </a:pPr>
              <a:t>‹#›</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lstStyle>
            <a:lvl1pPr algn="ctr">
              <a:lnSpc>
                <a:spcPct val="100000"/>
              </a:lnSpc>
              <a:defRPr sz="2800" b="0"/>
            </a:lvl1pPr>
          </a:lstStyle>
          <a:p>
            <a:r>
              <a:rPr lang="tr-TR"/>
              <a:t>Asıl başlık stili için tıklatın</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rtlCol="0">
            <a:norm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tr-TR" noProof="0"/>
              <a:t>Resim eklemek için simgeyi tıklatın</a:t>
            </a:r>
            <a:endParaRPr lang="en-US" noProof="0"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Date Placeholder 3"/>
          <p:cNvSpPr>
            <a:spLocks noGrp="1"/>
          </p:cNvSpPr>
          <p:nvPr>
            <p:ph type="dt" sz="half" idx="10"/>
          </p:nvPr>
        </p:nvSpPr>
        <p:spPr/>
        <p:txBody>
          <a:bodyPr/>
          <a:lstStyle>
            <a:lvl1pPr>
              <a:defRPr/>
            </a:lvl1pPr>
          </a:lstStyle>
          <a:p>
            <a:pPr>
              <a:defRPr/>
            </a:pPr>
            <a:endParaRPr lang="es-ES"/>
          </a:p>
        </p:txBody>
      </p:sp>
      <p:sp>
        <p:nvSpPr>
          <p:cNvPr id="6" name="Footer Placeholder 4"/>
          <p:cNvSpPr>
            <a:spLocks noGrp="1"/>
          </p:cNvSpPr>
          <p:nvPr>
            <p:ph type="ftr" sz="quarter" idx="11"/>
          </p:nvPr>
        </p:nvSpPr>
        <p:spPr/>
        <p:txBody>
          <a:bodyPr/>
          <a:lstStyle>
            <a:lvl1pPr>
              <a:defRPr/>
            </a:lvl1pPr>
          </a:lstStyle>
          <a:p>
            <a:pPr>
              <a:defRPr/>
            </a:pPr>
            <a:endParaRPr lang="es-ES"/>
          </a:p>
        </p:txBody>
      </p:sp>
      <p:sp>
        <p:nvSpPr>
          <p:cNvPr id="7" name="Slide Number Placeholder 5"/>
          <p:cNvSpPr>
            <a:spLocks noGrp="1"/>
          </p:cNvSpPr>
          <p:nvPr>
            <p:ph type="sldNum" sz="quarter" idx="12"/>
          </p:nvPr>
        </p:nvSpPr>
        <p:spPr/>
        <p:txBody>
          <a:bodyPr/>
          <a:lstStyle>
            <a:lvl1pPr>
              <a:defRPr/>
            </a:lvl1pPr>
          </a:lstStyle>
          <a:p>
            <a:pPr>
              <a:defRPr/>
            </a:pPr>
            <a:fld id="{7E97A5F0-7FAF-4B36-A11F-5512EE7194AB}" type="slidenum">
              <a:rPr lang="es-ES"/>
              <a:pPr>
                <a:defRPr/>
              </a:pPr>
              <a:t>‹#›</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lvl1pPr>
              <a:defRPr/>
            </a:lvl1pPr>
          </a:lstStyle>
          <a:p>
            <a:pPr>
              <a:defRPr/>
            </a:pPr>
            <a:endParaRPr lang="es-ES"/>
          </a:p>
        </p:txBody>
      </p:sp>
      <p:sp>
        <p:nvSpPr>
          <p:cNvPr id="5" name="Footer Placeholder 4"/>
          <p:cNvSpPr>
            <a:spLocks noGrp="1"/>
          </p:cNvSpPr>
          <p:nvPr>
            <p:ph type="ftr" sz="quarter" idx="11"/>
          </p:nvPr>
        </p:nvSpPr>
        <p:spPr/>
        <p:txBody>
          <a:bodyPr/>
          <a:lstStyle>
            <a:lvl1pPr>
              <a:defRPr/>
            </a:lvl1pPr>
          </a:lstStyle>
          <a:p>
            <a:pPr>
              <a:defRPr/>
            </a:pPr>
            <a:endParaRPr lang="es-ES"/>
          </a:p>
        </p:txBody>
      </p:sp>
      <p:sp>
        <p:nvSpPr>
          <p:cNvPr id="6" name="Slide Number Placeholder 5"/>
          <p:cNvSpPr>
            <a:spLocks noGrp="1"/>
          </p:cNvSpPr>
          <p:nvPr>
            <p:ph type="sldNum" sz="quarter" idx="12"/>
          </p:nvPr>
        </p:nvSpPr>
        <p:spPr/>
        <p:txBody>
          <a:bodyPr/>
          <a:lstStyle>
            <a:lvl1pPr>
              <a:defRPr/>
            </a:lvl1pPr>
          </a:lstStyle>
          <a:p>
            <a:pPr>
              <a:defRPr/>
            </a:pPr>
            <a:fld id="{B4EF04B9-7574-4839-834D-42B0C0D96DD4}" type="slidenum">
              <a:rPr lang="es-ES"/>
              <a:pPr>
                <a:defRPr/>
              </a:pPr>
              <a:t>‹#›</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a:t>Asıl başlık stili için tıklatın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lvl1pPr>
              <a:defRPr/>
            </a:lvl1pPr>
          </a:lstStyle>
          <a:p>
            <a:pPr>
              <a:defRPr/>
            </a:pPr>
            <a:endParaRPr lang="es-ES"/>
          </a:p>
        </p:txBody>
      </p:sp>
      <p:sp>
        <p:nvSpPr>
          <p:cNvPr id="5" name="Footer Placeholder 4"/>
          <p:cNvSpPr>
            <a:spLocks noGrp="1"/>
          </p:cNvSpPr>
          <p:nvPr>
            <p:ph type="ftr" sz="quarter" idx="11"/>
          </p:nvPr>
        </p:nvSpPr>
        <p:spPr/>
        <p:txBody>
          <a:bodyPr/>
          <a:lstStyle>
            <a:lvl1pPr>
              <a:defRPr/>
            </a:lvl1pPr>
          </a:lstStyle>
          <a:p>
            <a:pPr>
              <a:defRPr/>
            </a:pPr>
            <a:endParaRPr lang="es-ES"/>
          </a:p>
        </p:txBody>
      </p:sp>
      <p:sp>
        <p:nvSpPr>
          <p:cNvPr id="6" name="Slide Number Placeholder 5"/>
          <p:cNvSpPr>
            <a:spLocks noGrp="1"/>
          </p:cNvSpPr>
          <p:nvPr>
            <p:ph type="sldNum" sz="quarter" idx="12"/>
          </p:nvPr>
        </p:nvSpPr>
        <p:spPr/>
        <p:txBody>
          <a:bodyPr/>
          <a:lstStyle>
            <a:lvl1pPr>
              <a:defRPr/>
            </a:lvl1pPr>
          </a:lstStyle>
          <a:p>
            <a:pPr>
              <a:defRPr/>
            </a:pPr>
            <a:fld id="{4AB4DA04-8EC9-47AF-973E-35814796C15E}" type="slidenum">
              <a:rPr lang="es-ES"/>
              <a:pPr>
                <a:defRPr/>
              </a:pPr>
              <a:t>‹#›</a:t>
            </a:fld>
            <a:endParaRPr lang="es-E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Başlık ve Tablo">
    <p:spTree>
      <p:nvGrpSpPr>
        <p:cNvPr id="1" name=""/>
        <p:cNvGrpSpPr/>
        <p:nvPr/>
      </p:nvGrpSpPr>
      <p:grpSpPr>
        <a:xfrm>
          <a:off x="0" y="0"/>
          <a:ext cx="0" cy="0"/>
          <a:chOff x="0" y="0"/>
          <a:chExt cx="0" cy="0"/>
        </a:xfrm>
      </p:grpSpPr>
      <p:sp>
        <p:nvSpPr>
          <p:cNvPr id="2" name="Başlık 1"/>
          <p:cNvSpPr>
            <a:spLocks noGrp="1"/>
          </p:cNvSpPr>
          <p:nvPr>
            <p:ph type="title"/>
          </p:nvPr>
        </p:nvSpPr>
        <p:spPr>
          <a:xfrm>
            <a:off x="1173163" y="457200"/>
            <a:ext cx="7772400" cy="1143000"/>
          </a:xfrm>
        </p:spPr>
        <p:txBody>
          <a:bodyPr/>
          <a:lstStyle/>
          <a:p>
            <a:r>
              <a:rPr lang="tr-TR"/>
              <a:t>Asıl başlık stili için tıklatın</a:t>
            </a:r>
          </a:p>
        </p:txBody>
      </p:sp>
      <p:sp>
        <p:nvSpPr>
          <p:cNvPr id="3" name="Tablo Yer Tutucusu 2"/>
          <p:cNvSpPr>
            <a:spLocks noGrp="1"/>
          </p:cNvSpPr>
          <p:nvPr>
            <p:ph type="tbl" idx="1"/>
          </p:nvPr>
        </p:nvSpPr>
        <p:spPr>
          <a:xfrm>
            <a:off x="1173163" y="1981200"/>
            <a:ext cx="7772400" cy="4114800"/>
          </a:xfrm>
        </p:spPr>
        <p:txBody>
          <a:bodyPr/>
          <a:lstStyle/>
          <a:p>
            <a:pPr lvl="0"/>
            <a:endParaRPr lang="tr-TR" noProof="0"/>
          </a:p>
        </p:txBody>
      </p:sp>
      <p:sp>
        <p:nvSpPr>
          <p:cNvPr id="4" name="Rectangle 27"/>
          <p:cNvSpPr>
            <a:spLocks noGrp="1" noChangeArrowheads="1"/>
          </p:cNvSpPr>
          <p:nvPr>
            <p:ph type="dt" sz="half" idx="10"/>
          </p:nvPr>
        </p:nvSpPr>
        <p:spPr/>
        <p:txBody>
          <a:bodyPr/>
          <a:lstStyle>
            <a:lvl1pPr>
              <a:defRPr/>
            </a:lvl1pPr>
          </a:lstStyle>
          <a:p>
            <a:pPr>
              <a:defRPr/>
            </a:pPr>
            <a:endParaRPr lang="tr-TR"/>
          </a:p>
        </p:txBody>
      </p:sp>
      <p:sp>
        <p:nvSpPr>
          <p:cNvPr id="5" name="Rectangle 28"/>
          <p:cNvSpPr>
            <a:spLocks noGrp="1" noChangeArrowheads="1"/>
          </p:cNvSpPr>
          <p:nvPr>
            <p:ph type="ftr" sz="quarter" idx="11"/>
          </p:nvPr>
        </p:nvSpPr>
        <p:spPr/>
        <p:txBody>
          <a:bodyPr/>
          <a:lstStyle>
            <a:lvl1pPr>
              <a:defRPr/>
            </a:lvl1pPr>
          </a:lstStyle>
          <a:p>
            <a:pPr>
              <a:defRPr/>
            </a:pPr>
            <a:endParaRPr lang="tr-TR"/>
          </a:p>
        </p:txBody>
      </p:sp>
      <p:sp>
        <p:nvSpPr>
          <p:cNvPr id="6" name="Rectangle 29"/>
          <p:cNvSpPr>
            <a:spLocks noGrp="1" noChangeArrowheads="1"/>
          </p:cNvSpPr>
          <p:nvPr>
            <p:ph type="sldNum" sz="quarter" idx="12"/>
          </p:nvPr>
        </p:nvSpPr>
        <p:spPr/>
        <p:txBody>
          <a:bodyPr/>
          <a:lstStyle>
            <a:lvl1pPr>
              <a:defRPr/>
            </a:lvl1pPr>
          </a:lstStyle>
          <a:p>
            <a:pPr>
              <a:defRPr/>
            </a:pPr>
            <a:fld id="{72680DBE-FC0B-474B-985F-2A9F06F59336}" type="slidenum">
              <a:rPr lang="tr-TR"/>
              <a:pPr>
                <a:defRPr/>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tr-TR"/>
              <a:t>Asıl başlık stili için tıklatın</a:t>
            </a:r>
            <a:endParaRPr lang="en-US" dirty="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2"/>
          </p:nvPr>
        </p:nvSpPr>
        <p:spPr>
          <a:xfrm>
            <a:off x="6362700"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pPr>
              <a:defRPr/>
            </a:pPr>
            <a:endParaRPr lang="es-ES"/>
          </a:p>
        </p:txBody>
      </p:sp>
      <p:sp>
        <p:nvSpPr>
          <p:cNvPr id="5" name="Footer Placeholder 4"/>
          <p:cNvSpPr>
            <a:spLocks noGrp="1"/>
          </p:cNvSpPr>
          <p:nvPr>
            <p:ph type="ftr" sz="quarter" idx="3"/>
          </p:nvPr>
        </p:nvSpPr>
        <p:spPr>
          <a:xfrm>
            <a:off x="658813"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pPr>
              <a:defRPr/>
            </a:pPr>
            <a:endParaRPr lang="es-ES"/>
          </a:p>
        </p:txBody>
      </p:sp>
      <p:sp>
        <p:nvSpPr>
          <p:cNvPr id="6" name="Slide Number Placeholder 5"/>
          <p:cNvSpPr>
            <a:spLocks noGrp="1"/>
          </p:cNvSpPr>
          <p:nvPr>
            <p:ph type="sldNum" sz="quarter" idx="4"/>
          </p:nvPr>
        </p:nvSpPr>
        <p:spPr>
          <a:xfrm>
            <a:off x="8543925"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pPr>
              <a:defRPr/>
            </a:pPr>
            <a:fld id="{68630BCE-111D-4030-84D1-B9B73B80F53B}" type="slidenum">
              <a:rPr lang="es-ES"/>
              <a:pPr>
                <a:defRPr/>
              </a:pPr>
              <a:t>‹#›</a:t>
            </a:fld>
            <a:endParaRPr lang="es-ES"/>
          </a:p>
        </p:txBody>
      </p:sp>
      <p:sp>
        <p:nvSpPr>
          <p:cNvPr id="7" name="Oval 6"/>
          <p:cNvSpPr/>
          <p:nvPr/>
        </p:nvSpPr>
        <p:spPr>
          <a:xfrm>
            <a:off x="8458200" y="6499225"/>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Oval 7"/>
          <p:cNvSpPr/>
          <p:nvPr/>
        </p:nvSpPr>
        <p:spPr>
          <a:xfrm>
            <a:off x="569913" y="6499225"/>
            <a:ext cx="84137"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 bg1="lt1" tx1="dk1" bg2="lt2" tx2="dk2" accent1="accent1" accent2="accent2" accent3="accent3" accent4="accent4" accent5="accent5" accent6="accent6" hlink="hlink" folHlink="folHlink"/>
  <p:sldLayoutIdLst>
    <p:sldLayoutId id="2147483743" r:id="rId1"/>
    <p:sldLayoutId id="2147483744" r:id="rId2"/>
    <p:sldLayoutId id="2147483753"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4" r:id="rId12"/>
  </p:sldLayoutIdLst>
  <p:txStyles>
    <p:titleStyle>
      <a:lvl1pPr algn="ctr" rtl="0" eaLnBrk="0" fontAlgn="base" hangingPunct="0">
        <a:lnSpc>
          <a:spcPts val="5800"/>
        </a:lnSpc>
        <a:spcBef>
          <a:spcPct val="0"/>
        </a:spcBef>
        <a:spcAft>
          <a:spcPct val="0"/>
        </a:spcAft>
        <a:defRPr sz="5400" kern="1200">
          <a:solidFill>
            <a:schemeClr val="tx2"/>
          </a:solidFill>
          <a:effectLst>
            <a:outerShdw blurRad="63500" dist="38100" dir="5400000" algn="t" rotWithShape="0">
              <a:prstClr val="black">
                <a:alpha val="25000"/>
              </a:prstClr>
            </a:outerShdw>
          </a:effectLst>
          <a:latin typeface="+mn-lt"/>
          <a:ea typeface="+mj-ea"/>
          <a:cs typeface="+mj-cs"/>
        </a:defRPr>
      </a:lvl1pPr>
      <a:lvl2pPr algn="ctr" rtl="0" eaLnBrk="0" fontAlgn="base" hangingPunct="0">
        <a:lnSpc>
          <a:spcPts val="5800"/>
        </a:lnSpc>
        <a:spcBef>
          <a:spcPct val="0"/>
        </a:spcBef>
        <a:spcAft>
          <a:spcPct val="0"/>
        </a:spcAft>
        <a:defRPr sz="5400">
          <a:solidFill>
            <a:schemeClr val="tx2"/>
          </a:solidFill>
          <a:latin typeface="Palatino Linotype" pitchFamily="18" charset="0"/>
        </a:defRPr>
      </a:lvl2pPr>
      <a:lvl3pPr algn="ctr" rtl="0" eaLnBrk="0" fontAlgn="base" hangingPunct="0">
        <a:lnSpc>
          <a:spcPts val="5800"/>
        </a:lnSpc>
        <a:spcBef>
          <a:spcPct val="0"/>
        </a:spcBef>
        <a:spcAft>
          <a:spcPct val="0"/>
        </a:spcAft>
        <a:defRPr sz="5400">
          <a:solidFill>
            <a:schemeClr val="tx2"/>
          </a:solidFill>
          <a:latin typeface="Palatino Linotype" pitchFamily="18" charset="0"/>
        </a:defRPr>
      </a:lvl3pPr>
      <a:lvl4pPr algn="ctr" rtl="0" eaLnBrk="0" fontAlgn="base" hangingPunct="0">
        <a:lnSpc>
          <a:spcPts val="5800"/>
        </a:lnSpc>
        <a:spcBef>
          <a:spcPct val="0"/>
        </a:spcBef>
        <a:spcAft>
          <a:spcPct val="0"/>
        </a:spcAft>
        <a:defRPr sz="5400">
          <a:solidFill>
            <a:schemeClr val="tx2"/>
          </a:solidFill>
          <a:latin typeface="Palatino Linotype" pitchFamily="18" charset="0"/>
        </a:defRPr>
      </a:lvl4pPr>
      <a:lvl5pPr algn="ctr" rtl="0" eaLnBrk="0" fontAlgn="base" hangingPunct="0">
        <a:lnSpc>
          <a:spcPts val="5800"/>
        </a:lnSpc>
        <a:spcBef>
          <a:spcPct val="0"/>
        </a:spcBef>
        <a:spcAft>
          <a:spcPct val="0"/>
        </a:spcAft>
        <a:defRPr sz="5400">
          <a:solidFill>
            <a:schemeClr val="tx2"/>
          </a:solidFill>
          <a:latin typeface="Palatino Linotype" pitchFamily="18" charset="0"/>
        </a:defRPr>
      </a:lvl5pPr>
      <a:lvl6pPr marL="457200" algn="ctr" rtl="0" fontAlgn="base">
        <a:lnSpc>
          <a:spcPts val="5800"/>
        </a:lnSpc>
        <a:spcBef>
          <a:spcPct val="0"/>
        </a:spcBef>
        <a:spcAft>
          <a:spcPct val="0"/>
        </a:spcAft>
        <a:defRPr sz="5400">
          <a:solidFill>
            <a:schemeClr val="tx2"/>
          </a:solidFill>
          <a:latin typeface="Palatino Linotype" pitchFamily="18" charset="0"/>
        </a:defRPr>
      </a:lvl6pPr>
      <a:lvl7pPr marL="914400" algn="ctr" rtl="0" fontAlgn="base">
        <a:lnSpc>
          <a:spcPts val="5800"/>
        </a:lnSpc>
        <a:spcBef>
          <a:spcPct val="0"/>
        </a:spcBef>
        <a:spcAft>
          <a:spcPct val="0"/>
        </a:spcAft>
        <a:defRPr sz="5400">
          <a:solidFill>
            <a:schemeClr val="tx2"/>
          </a:solidFill>
          <a:latin typeface="Palatino Linotype" pitchFamily="18" charset="0"/>
        </a:defRPr>
      </a:lvl7pPr>
      <a:lvl8pPr marL="1371600" algn="ctr" rtl="0" fontAlgn="base">
        <a:lnSpc>
          <a:spcPts val="5800"/>
        </a:lnSpc>
        <a:spcBef>
          <a:spcPct val="0"/>
        </a:spcBef>
        <a:spcAft>
          <a:spcPct val="0"/>
        </a:spcAft>
        <a:defRPr sz="5400">
          <a:solidFill>
            <a:schemeClr val="tx2"/>
          </a:solidFill>
          <a:latin typeface="Palatino Linotype" pitchFamily="18" charset="0"/>
        </a:defRPr>
      </a:lvl8pPr>
      <a:lvl9pPr marL="1828800" algn="ctr" rtl="0" fontAlgn="base">
        <a:lnSpc>
          <a:spcPts val="5800"/>
        </a:lnSpc>
        <a:spcBef>
          <a:spcPct val="0"/>
        </a:spcBef>
        <a:spcAft>
          <a:spcPct val="0"/>
        </a:spcAft>
        <a:defRPr sz="5400">
          <a:solidFill>
            <a:schemeClr val="tx2"/>
          </a:solidFill>
          <a:latin typeface="Palatino Linotype" pitchFamily="18" charset="0"/>
        </a:defRPr>
      </a:lvl9pPr>
    </p:titleStyle>
    <p:bodyStyle>
      <a:lvl1pPr marL="342900" indent="-342900" algn="l" rtl="0" eaLnBrk="0" fontAlgn="base" hangingPunct="0">
        <a:spcBef>
          <a:spcPct val="20000"/>
        </a:spcBef>
        <a:spcAft>
          <a:spcPct val="0"/>
        </a:spcAft>
        <a:buFont typeface="Arial" charset="0"/>
        <a:buChar char="•"/>
        <a:defRPr sz="2400" kern="1200">
          <a:solidFill>
            <a:srgbClr val="7F7F7F"/>
          </a:solidFill>
          <a:latin typeface="+mj-lt"/>
          <a:ea typeface="+mn-ea"/>
          <a:cs typeface="+mn-cs"/>
        </a:defRPr>
      </a:lvl1pPr>
      <a:lvl2pPr marL="742950" indent="-285750" algn="l" rtl="0" eaLnBrk="0" fontAlgn="base" hangingPunct="0">
        <a:spcBef>
          <a:spcPct val="20000"/>
        </a:spcBef>
        <a:spcAft>
          <a:spcPct val="0"/>
        </a:spcAft>
        <a:buFont typeface="Courier New" pitchFamily="49" charset="0"/>
        <a:buChar char="o"/>
        <a:defRPr sz="1600" kern="1200">
          <a:solidFill>
            <a:srgbClr val="7F7F7F"/>
          </a:solidFill>
          <a:latin typeface="+mj-lt"/>
          <a:ea typeface="+mn-ea"/>
          <a:cs typeface="+mn-cs"/>
        </a:defRPr>
      </a:lvl2pPr>
      <a:lvl3pPr marL="1143000" indent="-228600" algn="l" rtl="0" eaLnBrk="0" fontAlgn="base" hangingPunct="0">
        <a:spcBef>
          <a:spcPct val="20000"/>
        </a:spcBef>
        <a:spcAft>
          <a:spcPct val="0"/>
        </a:spcAft>
        <a:buFont typeface="Arial" charset="0"/>
        <a:buChar char="•"/>
        <a:defRPr sz="1600" kern="1200">
          <a:solidFill>
            <a:srgbClr val="7F7F7F"/>
          </a:solidFill>
          <a:latin typeface="+mj-lt"/>
          <a:ea typeface="+mn-ea"/>
          <a:cs typeface="+mn-cs"/>
        </a:defRPr>
      </a:lvl3pPr>
      <a:lvl4pPr marL="1600200" indent="-228600" algn="l" rtl="0" eaLnBrk="0" fontAlgn="base" hangingPunct="0">
        <a:spcBef>
          <a:spcPct val="20000"/>
        </a:spcBef>
        <a:spcAft>
          <a:spcPct val="0"/>
        </a:spcAft>
        <a:buFont typeface="Courier New" pitchFamily="49" charset="0"/>
        <a:buChar char="o"/>
        <a:defRPr sz="1600" kern="1200">
          <a:solidFill>
            <a:srgbClr val="7F7F7F"/>
          </a:solidFill>
          <a:latin typeface="+mj-lt"/>
          <a:ea typeface="+mn-ea"/>
          <a:cs typeface="+mn-cs"/>
        </a:defRPr>
      </a:lvl4pPr>
      <a:lvl5pPr marL="2057400" indent="-228600" algn="l" rtl="0" eaLnBrk="0" fontAlgn="base" hangingPunct="0">
        <a:spcBef>
          <a:spcPct val="20000"/>
        </a:spcBef>
        <a:spcAft>
          <a:spcPct val="0"/>
        </a:spcAft>
        <a:buFont typeface="Arial" charset="0"/>
        <a:buChar char="•"/>
        <a:defRPr sz="1600" kern="1200">
          <a:solidFill>
            <a:srgbClr val="7F7F7F"/>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Microsoft_Word_97_-_2003_Document.doc"/><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7.e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098" name="Rectangle 173"/>
          <p:cNvSpPr>
            <a:spLocks noChangeArrowheads="1"/>
          </p:cNvSpPr>
          <p:nvPr/>
        </p:nvSpPr>
        <p:spPr bwMode="auto">
          <a:xfrm>
            <a:off x="468313" y="4652963"/>
            <a:ext cx="8280400" cy="576262"/>
          </a:xfrm>
          <a:prstGeom prst="rect">
            <a:avLst/>
          </a:prstGeom>
          <a:noFill/>
          <a:ln w="9525">
            <a:noFill/>
            <a:miter lim="800000"/>
            <a:headEnd/>
            <a:tailEnd/>
          </a:ln>
          <a:effectLst/>
        </p:spPr>
        <p:txBody>
          <a:bodyPr/>
          <a:lstStyle/>
          <a:p>
            <a:pPr>
              <a:lnSpc>
                <a:spcPct val="90000"/>
              </a:lnSpc>
              <a:spcBef>
                <a:spcPct val="20000"/>
              </a:spcBef>
            </a:pPr>
            <a:r>
              <a:rPr lang="tr-TR" sz="4800" b="1" dirty="0">
                <a:solidFill>
                  <a:srgbClr val="1C1C1C"/>
                </a:solidFill>
              </a:rPr>
              <a:t>Genel Ekonomi </a:t>
            </a:r>
          </a:p>
          <a:p>
            <a:pPr>
              <a:lnSpc>
                <a:spcPct val="90000"/>
              </a:lnSpc>
              <a:spcBef>
                <a:spcPct val="20000"/>
              </a:spcBef>
            </a:pPr>
            <a:r>
              <a:rPr lang="tr-TR" sz="4800" b="1" dirty="0">
                <a:solidFill>
                  <a:srgbClr val="1C1C1C"/>
                </a:solidFill>
              </a:rPr>
              <a:t>Arz </a:t>
            </a:r>
            <a:endParaRPr lang="es-ES" sz="4800" b="1" dirty="0">
              <a:solidFill>
                <a:srgbClr val="1C1C1C"/>
              </a:solidFill>
            </a:endParaRPr>
          </a:p>
        </p:txBody>
      </p:sp>
      <p:sp>
        <p:nvSpPr>
          <p:cNvPr id="4099" name="Rectangle 177"/>
          <p:cNvSpPr>
            <a:spLocks noChangeArrowheads="1"/>
          </p:cNvSpPr>
          <p:nvPr/>
        </p:nvSpPr>
        <p:spPr bwMode="auto">
          <a:xfrm>
            <a:off x="468313" y="5373688"/>
            <a:ext cx="5365750" cy="576262"/>
          </a:xfrm>
          <a:prstGeom prst="rect">
            <a:avLst/>
          </a:prstGeom>
          <a:noFill/>
          <a:ln w="9525">
            <a:noFill/>
            <a:miter lim="800000"/>
            <a:headEnd/>
            <a:tailEnd/>
          </a:ln>
          <a:effectLst/>
        </p:spPr>
        <p:txBody>
          <a:bodyPr/>
          <a:lstStyle/>
          <a:p>
            <a:pPr>
              <a:lnSpc>
                <a:spcPct val="90000"/>
              </a:lnSpc>
              <a:spcBef>
                <a:spcPct val="20000"/>
              </a:spcBef>
            </a:pPr>
            <a:endParaRPr lang="tr-TR" b="1">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Arz</a:t>
            </a:r>
            <a:endParaRPr lang="tr-TR" sz="3200" dirty="0">
              <a:solidFill>
                <a:srgbClr val="1C1C1C"/>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27651" name="İçerik Yer Tutucusu 4"/>
          <p:cNvSpPr>
            <a:spLocks noGrp="1"/>
          </p:cNvSpPr>
          <p:nvPr>
            <p:ph idx="1"/>
          </p:nvPr>
        </p:nvSpPr>
        <p:spPr>
          <a:xfrm>
            <a:off x="457200" y="1126650"/>
            <a:ext cx="8229600" cy="4525963"/>
          </a:xfrm>
        </p:spPr>
        <p:txBody>
          <a:bodyPr/>
          <a:lstStyle/>
          <a:p>
            <a:pPr marL="0" indent="0" algn="just" eaLnBrk="1" hangingPunct="1">
              <a:buNone/>
            </a:pPr>
            <a:endParaRPr lang="tr-TR" sz="18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None/>
            </a:pPr>
            <a:r>
              <a:rPr 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Arz, tüketim için piyasaya sunulan belirli bir malın toplam miktarını tanımlayan temel ekonomik kavramdır.</a:t>
            </a:r>
          </a:p>
          <a:p>
            <a:pPr marL="0" indent="0" algn="just" eaLnBrk="1" hangingPunct="1">
              <a:buNone/>
            </a:pPr>
            <a:endParaRPr lang="tr-TR" sz="18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None/>
            </a:pPr>
            <a:r>
              <a:rPr 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Arz, talep ile büyük ölçüde ilişkilidir ve bu iki kavram, piyasadaki malların mevcudiyetini ve satıldıkları fiyatları tanımlayan piyasa dengesini oluşturmak için iç içe geçmiştir.</a:t>
            </a:r>
          </a:p>
          <a:p>
            <a:pPr marL="0" indent="0" algn="just" eaLnBrk="1" hangingPunct="1">
              <a:buNone/>
            </a:pPr>
            <a:endParaRPr lang="tr-TR" sz="18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None/>
            </a:pPr>
            <a:r>
              <a:rPr 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Arz grafiksel olarak gösterilir ve arz eğrisi yukarı doğru eğimli bir çizgi olarak gösterilerek fiyat ve miktar arasındaki ilişkiyi haritalandırır.</a:t>
            </a:r>
          </a:p>
          <a:p>
            <a:pPr marL="0" indent="0" algn="just" eaLnBrk="1" hangingPunct="1">
              <a:buNone/>
            </a:pPr>
            <a:endParaRPr lang="tr-TR" sz="18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None/>
            </a:pPr>
            <a:r>
              <a:rPr 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Arz, piyasa talebi, maliyet kısıtlamaları, tüketici tercihleri ve hükümet politikası tarafından belirlenir.</a:t>
            </a:r>
          </a:p>
          <a:p>
            <a:pPr marL="0" indent="0" algn="just" eaLnBrk="1" hangingPunct="1">
              <a:buNone/>
            </a:pPr>
            <a:endParaRPr lang="tr-TR" sz="18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None/>
            </a:pPr>
            <a:r>
              <a:rPr 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Arz genellikle kısa vadeli ve uzun vadeli arz olarak ikiye ayrılır, ancak başka arz türleri de vardır.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Arz</a:t>
            </a:r>
            <a:endParaRPr lang="tr-TR" sz="3200" dirty="0">
              <a:solidFill>
                <a:srgbClr val="1C1C1C"/>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27651" name="İçerik Yer Tutucusu 4"/>
          <p:cNvSpPr>
            <a:spLocks noGrp="1"/>
          </p:cNvSpPr>
          <p:nvPr>
            <p:ph idx="1"/>
          </p:nvPr>
        </p:nvSpPr>
        <p:spPr>
          <a:xfrm>
            <a:off x="428596" y="1142984"/>
            <a:ext cx="8229600" cy="4525963"/>
          </a:xfrm>
        </p:spPr>
        <p:txBody>
          <a:bodyPr/>
          <a:lstStyle/>
          <a:p>
            <a:pPr marL="0" indent="0" algn="just" eaLnBrk="1" hangingPunct="1">
              <a:buNone/>
            </a:pPr>
            <a:endParaRPr lang="tr-TR" sz="18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None/>
            </a:pPr>
            <a:r>
              <a:rPr 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Ekonomide arz, firmaların, üreticilerin, işçilerin, finansal varlık sağlayıcılarının veya diğer ekonomik aktörlerin piyasaya veya bir bireye sağlamaya istekli oldukları ve sağlayabilecekleri bir kaynağın miktarıdır. </a:t>
            </a:r>
          </a:p>
          <a:p>
            <a:pPr marL="0" indent="0" algn="just" eaLnBrk="1" hangingPunct="1">
              <a:buNone/>
            </a:pPr>
            <a:endParaRPr lang="tr-TR" sz="18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None/>
            </a:pPr>
            <a:r>
              <a:rPr 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Arz, üretilen mallar, işgücü, hammadde ya da diğer kıt veya değerli nesneler olabilir. Arz genellikle grafiksel olarak bir arz eğrisi şeklinde çizilir; dikey eksende birim başına fiyat, yatay eksende ise fiyatın bir fonksiyonu olarak arz edilen miktar yer alır. </a:t>
            </a:r>
          </a:p>
          <a:p>
            <a:pPr marL="0" indent="0" algn="just" eaLnBrk="1" hangingPunct="1">
              <a:buNone/>
            </a:pPr>
            <a:endParaRPr lang="tr-TR" sz="18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None/>
            </a:pPr>
            <a:r>
              <a:rPr lang="tr-TR" sz="1800" dirty="0">
                <a:solidFill>
                  <a:schemeClr val="tx1"/>
                </a:solidFill>
                <a:latin typeface="Tahoma" panose="020B0604030504040204" pitchFamily="34" charset="0"/>
                <a:ea typeface="Tahoma" panose="020B0604030504040204" pitchFamily="34" charset="0"/>
                <a:cs typeface="Tahoma" panose="020B0604030504040204" pitchFamily="34" charset="0"/>
              </a:rPr>
              <a:t>Bağımlı değişken ile bağımsız değişkenin olağan konumunun bu şekilde tersine çevrilmesi talihsiz ancak standart bir gelenektir.</a:t>
            </a:r>
          </a:p>
        </p:txBody>
      </p:sp>
      <p:pic>
        <p:nvPicPr>
          <p:cNvPr id="2" name="Resim 1">
            <a:extLst>
              <a:ext uri="{FF2B5EF4-FFF2-40B4-BE49-F238E27FC236}">
                <a16:creationId xmlns:a16="http://schemas.microsoft.com/office/drawing/2014/main" id="{76A591E6-1CE8-7B8D-47AB-557844F0A5F0}"/>
              </a:ext>
            </a:extLst>
          </p:cNvPr>
          <p:cNvPicPr>
            <a:picLocks noChangeAspect="1"/>
          </p:cNvPicPr>
          <p:nvPr/>
        </p:nvPicPr>
        <p:blipFill>
          <a:blip r:embed="rId2"/>
          <a:stretch>
            <a:fillRect/>
          </a:stretch>
        </p:blipFill>
        <p:spPr>
          <a:xfrm>
            <a:off x="3347864" y="4941168"/>
            <a:ext cx="2448272" cy="1816460"/>
          </a:xfrm>
          <a:prstGeom prst="rect">
            <a:avLst/>
          </a:prstGeom>
        </p:spPr>
      </p:pic>
    </p:spTree>
    <p:extLst>
      <p:ext uri="{BB962C8B-B14F-4D97-AF65-F5344CB8AC3E}">
        <p14:creationId xmlns:p14="http://schemas.microsoft.com/office/powerpoint/2010/main" val="1138954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İşgücü Arzı</a:t>
            </a:r>
          </a:p>
        </p:txBody>
      </p:sp>
      <p:sp>
        <p:nvSpPr>
          <p:cNvPr id="27651" name="İçerik Yer Tutucusu 4"/>
          <p:cNvSpPr>
            <a:spLocks noGrp="1"/>
          </p:cNvSpPr>
          <p:nvPr>
            <p:ph idx="1"/>
          </p:nvPr>
        </p:nvSpPr>
        <p:spPr>
          <a:xfrm>
            <a:off x="428596" y="1142984"/>
            <a:ext cx="8229600" cy="4525963"/>
          </a:xfrm>
        </p:spPr>
        <p:txBody>
          <a:bodyPr/>
          <a:lstStyle/>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Mal piyasasında arz, diğer tüm faktörler sabit tutulduğunda, üreticilerin çeşitli fiyatlarda satmaya hazır oldukları birim zaman başına ürün miktarıdır. İşgücü piyasasında, emek arzı, bireylerin ücret oranının bir fonksiyonu olarak çalışarak geçirmek istedikleri haftalık, aylık veya yıllık süre miktarıdır.</a:t>
            </a:r>
            <a:endParaRPr lang="en-GB"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pic>
        <p:nvPicPr>
          <p:cNvPr id="2" name="Resim 1">
            <a:extLst>
              <a:ext uri="{FF2B5EF4-FFF2-40B4-BE49-F238E27FC236}">
                <a16:creationId xmlns:a16="http://schemas.microsoft.com/office/drawing/2014/main" id="{47A44E5B-04E6-0B58-79B1-3A260EBBCB1D}"/>
              </a:ext>
            </a:extLst>
          </p:cNvPr>
          <p:cNvPicPr>
            <a:picLocks noChangeAspect="1"/>
          </p:cNvPicPr>
          <p:nvPr/>
        </p:nvPicPr>
        <p:blipFill>
          <a:blip r:embed="rId2"/>
          <a:stretch>
            <a:fillRect/>
          </a:stretch>
        </p:blipFill>
        <p:spPr>
          <a:xfrm>
            <a:off x="3347864" y="3145777"/>
            <a:ext cx="3168352" cy="30192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Para Arzı</a:t>
            </a:r>
            <a:endParaRPr lang="tr-TR" sz="3200" dirty="0">
              <a:solidFill>
                <a:srgbClr val="1C1C1C"/>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27651" name="İçerik Yer Tutucusu 4"/>
          <p:cNvSpPr>
            <a:spLocks noGrp="1"/>
          </p:cNvSpPr>
          <p:nvPr>
            <p:ph idx="1"/>
          </p:nvPr>
        </p:nvSpPr>
        <p:spPr>
          <a:xfrm>
            <a:off x="428596" y="1142984"/>
            <a:ext cx="8229600" cy="4525963"/>
          </a:xfrm>
        </p:spPr>
        <p:txBody>
          <a:bodyPr/>
          <a:lstStyle/>
          <a:p>
            <a:pPr marL="0" indent="0" algn="just" eaLnBrk="1" hangingPunct="1">
              <a:buNone/>
            </a:pPr>
            <a:endParaRPr lang="tr-TR" sz="2000" dirty="0">
              <a:solidFill>
                <a:schemeClr val="tx1"/>
              </a:solidFill>
              <a:latin typeface="Calibri" pitchFamily="34" charset="0"/>
              <a:cs typeface="Calibri" pitchFamily="34" charset="0"/>
            </a:endParaRPr>
          </a:p>
          <a:p>
            <a:pPr marL="0" indent="0" algn="just" eaLnBrk="1" hangingPunct="1">
              <a:buNone/>
            </a:pPr>
            <a:r>
              <a:rPr lang="tr-TR" sz="2000" dirty="0">
                <a:solidFill>
                  <a:schemeClr val="tx1"/>
                </a:solidFill>
                <a:latin typeface="Calibri" pitchFamily="34" charset="0"/>
                <a:cs typeface="Calibri" pitchFamily="34" charset="0"/>
              </a:rPr>
              <a:t>Finansal piyasalarda para arzı, bir ülkenin para otoritesi tarafından belirlenen veya etkilenen para piyasasında bulunan yüksek likit varlıkların miktarıdır. Bu, hangi tür para arzının tartışıldığına bağlı olarak değişebilir. </a:t>
            </a:r>
          </a:p>
          <a:p>
            <a:pPr marL="0" indent="0" algn="just" eaLnBrk="1" hangingPunct="1">
              <a:buNone/>
            </a:pPr>
            <a:r>
              <a:rPr lang="tr-TR" sz="2000" dirty="0">
                <a:solidFill>
                  <a:schemeClr val="tx1"/>
                </a:solidFill>
                <a:latin typeface="Calibri" pitchFamily="34" charset="0"/>
                <a:cs typeface="Calibri" pitchFamily="34" charset="0"/>
              </a:rPr>
              <a:t>Örneğin M1 genellikle, neredeyse anında para birimine dönüştürülebilen dar para, madeni para, nakit ve diğer para eşdeğerlerini ifade etmek için kullanılır. </a:t>
            </a:r>
          </a:p>
          <a:p>
            <a:pPr marL="0" indent="0" algn="just" eaLnBrk="1" hangingPunct="1">
              <a:buNone/>
            </a:pPr>
            <a:r>
              <a:rPr lang="tr-TR" sz="2000" dirty="0">
                <a:solidFill>
                  <a:schemeClr val="tx1"/>
                </a:solidFill>
                <a:latin typeface="Calibri" pitchFamily="34" charset="0"/>
                <a:cs typeface="Calibri" pitchFamily="34" charset="0"/>
              </a:rPr>
              <a:t>Buna karşılık M2, M1'in tamamını içerir, ancak aynı zamanda kısa vadeli mevduatları ve belirli piyasa fonları türlerini de içerir.</a:t>
            </a:r>
          </a:p>
        </p:txBody>
      </p:sp>
      <p:pic>
        <p:nvPicPr>
          <p:cNvPr id="3" name="Resim 2">
            <a:extLst>
              <a:ext uri="{FF2B5EF4-FFF2-40B4-BE49-F238E27FC236}">
                <a16:creationId xmlns:a16="http://schemas.microsoft.com/office/drawing/2014/main" id="{718B0953-7EC7-B49C-134D-33790CABC8B8}"/>
              </a:ext>
            </a:extLst>
          </p:cNvPr>
          <p:cNvPicPr>
            <a:picLocks noChangeAspect="1"/>
          </p:cNvPicPr>
          <p:nvPr/>
        </p:nvPicPr>
        <p:blipFill>
          <a:blip r:embed="rId2"/>
          <a:stretch>
            <a:fillRect/>
          </a:stretch>
        </p:blipFill>
        <p:spPr>
          <a:xfrm>
            <a:off x="3142382" y="3861048"/>
            <a:ext cx="3024336" cy="2896441"/>
          </a:xfrm>
          <a:prstGeom prst="rect">
            <a:avLst/>
          </a:prstGeom>
        </p:spPr>
      </p:pic>
    </p:spTree>
    <p:extLst>
      <p:ext uri="{BB962C8B-B14F-4D97-AF65-F5344CB8AC3E}">
        <p14:creationId xmlns:p14="http://schemas.microsoft.com/office/powerpoint/2010/main" val="16159169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Teknoloji ve Arz</a:t>
            </a:r>
          </a:p>
        </p:txBody>
      </p:sp>
      <p:sp>
        <p:nvSpPr>
          <p:cNvPr id="27651" name="İçerik Yer Tutucusu 4"/>
          <p:cNvSpPr>
            <a:spLocks noGrp="1"/>
          </p:cNvSpPr>
          <p:nvPr>
            <p:ph idx="1"/>
          </p:nvPr>
        </p:nvSpPr>
        <p:spPr>
          <a:xfrm>
            <a:off x="428596" y="1142984"/>
            <a:ext cx="8229600" cy="4525963"/>
          </a:xfrm>
        </p:spPr>
        <p:txBody>
          <a:bodyPr/>
          <a:lstStyle/>
          <a:p>
            <a:pPr marL="0" indent="0" algn="just" eaLnBrk="1" hangingPunct="1">
              <a:buNone/>
            </a:pPr>
            <a:r>
              <a:rPr lang="tr-TR" sz="2000" dirty="0">
                <a:solidFill>
                  <a:schemeClr val="tx1"/>
                </a:solidFill>
                <a:latin typeface="Calibri" pitchFamily="34" charset="0"/>
                <a:cs typeface="Calibri" pitchFamily="34" charset="0"/>
              </a:rPr>
              <a:t>Arz edilen malın üretim koşulları, teknolojik bir ilerleme arz edilen malın kalitesini artırdığında veya teknolojik bir ilerlemenin bir malı modası geçmiş veya daha az talep edilir hale getirmesi gibi yıkıcı bir yenilik olduğunda da önemlidir. Hükümet düzenlemeleri de arzı etkileyebilir; petrolün çıkarılmasına ilişkin çevre yasalarının söz konusu petrolün arzını etkilediğini düşünebilirsiniz.</a:t>
            </a:r>
          </a:p>
        </p:txBody>
      </p:sp>
      <p:pic>
        <p:nvPicPr>
          <p:cNvPr id="2" name="Resim 1">
            <a:extLst>
              <a:ext uri="{FF2B5EF4-FFF2-40B4-BE49-F238E27FC236}">
                <a16:creationId xmlns:a16="http://schemas.microsoft.com/office/drawing/2014/main" id="{77D6AEF0-A2C9-07DF-3F45-4F219B3E306B}"/>
              </a:ext>
            </a:extLst>
          </p:cNvPr>
          <p:cNvPicPr>
            <a:picLocks noChangeAspect="1"/>
          </p:cNvPicPr>
          <p:nvPr/>
        </p:nvPicPr>
        <p:blipFill>
          <a:blip r:embed="rId2"/>
          <a:stretch>
            <a:fillRect/>
          </a:stretch>
        </p:blipFill>
        <p:spPr>
          <a:xfrm>
            <a:off x="2934915" y="3212976"/>
            <a:ext cx="3439269" cy="2850772"/>
          </a:xfrm>
          <a:prstGeom prst="rect">
            <a:avLst/>
          </a:prstGeom>
        </p:spPr>
      </p:pic>
    </p:spTree>
    <p:extLst>
      <p:ext uri="{BB962C8B-B14F-4D97-AF65-F5344CB8AC3E}">
        <p14:creationId xmlns:p14="http://schemas.microsoft.com/office/powerpoint/2010/main" val="13187164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Arz</a:t>
            </a:r>
            <a:endParaRPr lang="tr-TR" sz="3200" dirty="0">
              <a:solidFill>
                <a:srgbClr val="1C1C1C"/>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28675" name="İçerik Yer Tutucusu 4"/>
          <p:cNvSpPr>
            <a:spLocks noGrp="1"/>
          </p:cNvSpPr>
          <p:nvPr>
            <p:ph idx="1"/>
          </p:nvPr>
        </p:nvSpPr>
        <p:spPr/>
        <p:txBody>
          <a:bodyPr/>
          <a:lstStyle/>
          <a:p>
            <a:pPr marL="0" indent="0" algn="just" eaLnBrk="1" hangingPunct="1">
              <a:buFont typeface="Arial" charset="0"/>
              <a:buNone/>
            </a:pPr>
            <a:endParaRPr lang="tr-TR" dirty="0">
              <a:solidFill>
                <a:schemeClr val="tx1"/>
              </a:solidFill>
              <a:latin typeface="Calibri" pitchFamily="34" charset="0"/>
              <a:cs typeface="Calibri" pitchFamily="34" charset="0"/>
            </a:endParaRPr>
          </a:p>
          <a:p>
            <a:pPr marL="0" indent="0" algn="just"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Bir malın üretimi ve piyasaya arzı farklı etkiler altındadır. Arzla bu değişik faktörler arasındaki matematiksel ilişkiye arz fonksiyonu denir. </a:t>
            </a:r>
          </a:p>
          <a:p>
            <a:pPr marL="0" indent="0" algn="just" eaLnBrk="1" hangingPunct="1">
              <a:buFont typeface="Arial" charset="0"/>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Bir malın arzı; </a:t>
            </a:r>
          </a:p>
          <a:p>
            <a:pPr marL="0" indent="0" algn="just"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O malın fiyatının(</a:t>
            </a: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P</a:t>
            </a:r>
            <a:r>
              <a:rPr lang="tr-TR" sz="2000" baseline="-25000" dirty="0" err="1">
                <a:solidFill>
                  <a:schemeClr val="tx1"/>
                </a:solidFill>
                <a:latin typeface="Tahoma" panose="020B0604030504040204" pitchFamily="34" charset="0"/>
                <a:ea typeface="Tahoma" panose="020B0604030504040204" pitchFamily="34" charset="0"/>
                <a:cs typeface="Tahoma" panose="020B0604030504040204" pitchFamily="34" charset="0"/>
              </a:rPr>
              <a:t>a</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a:t>
            </a:r>
          </a:p>
          <a:p>
            <a:pPr marL="0" indent="0" algn="just"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diğer bütün malların fiyatlarının (P</a:t>
            </a:r>
            <a:r>
              <a:rPr lang="tr-TR" sz="2000" baseline="-25000" dirty="0">
                <a:solidFill>
                  <a:schemeClr val="tx1"/>
                </a:solidFill>
                <a:latin typeface="Tahoma" panose="020B0604030504040204" pitchFamily="34" charset="0"/>
                <a:ea typeface="Tahoma" panose="020B0604030504040204" pitchFamily="34" charset="0"/>
                <a:cs typeface="Tahoma" panose="020B0604030504040204" pitchFamily="34" charset="0"/>
              </a:rPr>
              <a:t>1</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a:t>
            </a: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P</a:t>
            </a:r>
            <a:r>
              <a:rPr lang="tr-TR" sz="2000" baseline="-25000" dirty="0" err="1">
                <a:solidFill>
                  <a:schemeClr val="tx1"/>
                </a:solidFill>
                <a:latin typeface="Tahoma" panose="020B0604030504040204" pitchFamily="34" charset="0"/>
                <a:ea typeface="Tahoma" panose="020B0604030504040204" pitchFamily="34" charset="0"/>
                <a:cs typeface="Tahoma" panose="020B0604030504040204" pitchFamily="34" charset="0"/>
              </a:rPr>
              <a:t>a</a:t>
            </a:r>
            <a:r>
              <a:rPr lang="tr-TR" sz="2000" baseline="-25000" dirty="0">
                <a:solidFill>
                  <a:schemeClr val="tx1"/>
                </a:solidFill>
                <a:latin typeface="Tahoma" panose="020B0604030504040204" pitchFamily="34" charset="0"/>
                <a:ea typeface="Tahoma" panose="020B0604030504040204" pitchFamily="34" charset="0"/>
                <a:cs typeface="Tahoma" panose="020B0604030504040204" pitchFamily="34" charset="0"/>
              </a:rPr>
              <a:t>-1</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a:t>
            </a:r>
          </a:p>
          <a:p>
            <a:pPr marL="0" indent="0" algn="just"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üretim faktörleri fiyatlarının (F</a:t>
            </a:r>
            <a:r>
              <a:rPr lang="tr-TR" sz="2000" baseline="-25000" dirty="0">
                <a:solidFill>
                  <a:schemeClr val="tx1"/>
                </a:solidFill>
                <a:latin typeface="Tahoma" panose="020B0604030504040204" pitchFamily="34" charset="0"/>
                <a:ea typeface="Tahoma" panose="020B0604030504040204" pitchFamily="34" charset="0"/>
                <a:cs typeface="Tahoma" panose="020B0604030504040204" pitchFamily="34" charset="0"/>
              </a:rPr>
              <a:t>1</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a:t>
            </a: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F</a:t>
            </a:r>
            <a:r>
              <a:rPr lang="tr-TR" sz="2000" baseline="-25000" dirty="0" err="1">
                <a:solidFill>
                  <a:schemeClr val="tx1"/>
                </a:solidFill>
                <a:latin typeface="Tahoma" panose="020B0604030504040204" pitchFamily="34" charset="0"/>
                <a:ea typeface="Tahoma" panose="020B0604030504040204" pitchFamily="34" charset="0"/>
                <a:cs typeface="Tahoma" panose="020B0604030504040204" pitchFamily="34" charset="0"/>
              </a:rPr>
              <a:t>m</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a:t>
            </a:r>
          </a:p>
          <a:p>
            <a:pPr marL="0" indent="0" algn="just"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teknolojinin (T) ve </a:t>
            </a:r>
          </a:p>
          <a:p>
            <a:pPr marL="0" indent="0" algn="just"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üretici zevklerinin (H) fonksiyonudur.</a:t>
            </a:r>
          </a:p>
          <a:p>
            <a:pPr marL="0" indent="0" eaLnBrk="1" hangingPunct="1">
              <a:buFont typeface="Arial" charset="0"/>
              <a:buNone/>
            </a:pPr>
            <a:endParaRPr lang="tr-TR" dirty="0">
              <a:solidFill>
                <a:schemeClr val="tx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699" name="Object 1027"/>
          <p:cNvGraphicFramePr>
            <a:graphicFrameLocks noGrp="1"/>
          </p:cNvGraphicFramePr>
          <p:nvPr>
            <p:ph type="tbl" idx="1"/>
            <p:extLst>
              <p:ext uri="{D42A27DB-BD31-4B8C-83A1-F6EECF244321}">
                <p14:modId xmlns:p14="http://schemas.microsoft.com/office/powerpoint/2010/main" val="1647972668"/>
              </p:ext>
            </p:extLst>
          </p:nvPr>
        </p:nvGraphicFramePr>
        <p:xfrm>
          <a:off x="1501775" y="1238250"/>
          <a:ext cx="6091238" cy="5167313"/>
        </p:xfrm>
        <a:graphic>
          <a:graphicData uri="http://schemas.openxmlformats.org/presentationml/2006/ole">
            <mc:AlternateContent xmlns:mc="http://schemas.openxmlformats.org/markup-compatibility/2006">
              <mc:Choice xmlns:v="urn:schemas-microsoft-com:vml" Requires="v">
                <p:oleObj name="Document" r:id="rId3" imgW="2806409" imgH="2381486" progId="Word.Document.8">
                  <p:embed/>
                </p:oleObj>
              </mc:Choice>
              <mc:Fallback>
                <p:oleObj name="Document" r:id="rId3" imgW="2806409" imgH="2381486" progId="Word.Document.8">
                  <p:embed/>
                  <p:pic>
                    <p:nvPicPr>
                      <p:cNvPr id="0" name="Object 1027"/>
                      <p:cNvPicPr>
                        <a:picLocks noChangeArrowheads="1"/>
                      </p:cNvPicPr>
                      <p:nvPr/>
                    </p:nvPicPr>
                    <p:blipFill>
                      <a:blip r:embed="rId4"/>
                      <a:srcRect r="5167" b="7072"/>
                      <a:stretch>
                        <a:fillRect/>
                      </a:stretch>
                    </p:blipFill>
                    <p:spPr bwMode="auto">
                      <a:xfrm>
                        <a:off x="1501775" y="1238250"/>
                        <a:ext cx="6091238" cy="5167313"/>
                      </a:xfrm>
                      <a:prstGeom prst="rect">
                        <a:avLst/>
                      </a:prstGeom>
                      <a:noFill/>
                      <a:ln>
                        <a:noFill/>
                      </a:ln>
                      <a:extLst>
                        <a:ext uri="{909E8E84-426E-40DD-AFC4-6F175D3DCCD1}">
                          <a14:hiddenFill xmlns:a14="http://schemas.microsoft.com/office/drawing/2010/main">
                            <a:gradFill rotWithShape="0">
                              <a:gsLst>
                                <a:gs pos="0">
                                  <a:srgbClr val="000306"/>
                                </a:gs>
                                <a:gs pos="50000">
                                  <a:srgbClr val="003366"/>
                                </a:gs>
                                <a:gs pos="100000">
                                  <a:srgbClr val="000306"/>
                                </a:gs>
                              </a:gsLst>
                              <a:lin ang="5400000" scaled="1"/>
                            </a:gra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cSld>
  <p:clrMapOvr>
    <a:masterClrMapping/>
  </p:clrMapOvr>
  <p:transition spd="slow">
    <p:pull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1084263" y="609600"/>
            <a:ext cx="6992937" cy="5334000"/>
          </a:xfrm>
          <a:prstGeom prst="rect">
            <a:avLst/>
          </a:prstGeom>
          <a:noFill/>
          <a:ln w="9525">
            <a:noFill/>
            <a:miter lim="800000"/>
            <a:headEnd/>
            <a:tailEnd/>
          </a:ln>
          <a:effectLst/>
        </p:spPr>
        <p:txBody>
          <a:bodyPr wrap="none" anchor="ctr"/>
          <a:lstStyle/>
          <a:p>
            <a:endParaRPr lang="tr-TR"/>
          </a:p>
        </p:txBody>
      </p:sp>
      <p:graphicFrame>
        <p:nvGraphicFramePr>
          <p:cNvPr id="30723" name="Object 3"/>
          <p:cNvGraphicFramePr>
            <a:graphicFrameLocks/>
          </p:cNvGraphicFramePr>
          <p:nvPr/>
        </p:nvGraphicFramePr>
        <p:xfrm>
          <a:off x="485775" y="254000"/>
          <a:ext cx="7850188" cy="6405563"/>
        </p:xfrm>
        <a:graphic>
          <a:graphicData uri="http://schemas.openxmlformats.org/presentationml/2006/ole">
            <mc:AlternateContent xmlns:mc="http://schemas.openxmlformats.org/markup-compatibility/2006">
              <mc:Choice xmlns:v="urn:schemas-microsoft-com:vml" Requires="v">
                <p:oleObj r:id="rId3" imgW="7846232" imgH="6401355" progId="Excel.Chart.8">
                  <p:embed/>
                </p:oleObj>
              </mc:Choice>
              <mc:Fallback>
                <p:oleObj r:id="rId3" imgW="7846232" imgH="6401355" progId="Excel.Chart.8">
                  <p:embed/>
                  <p:pic>
                    <p:nvPicPr>
                      <p:cNvPr id="0" name="Object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775" y="254000"/>
                        <a:ext cx="7850188" cy="6405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24" name="Rectangle 4"/>
          <p:cNvSpPr>
            <a:spLocks noChangeArrowheads="1"/>
          </p:cNvSpPr>
          <p:nvPr/>
        </p:nvSpPr>
        <p:spPr bwMode="auto">
          <a:xfrm>
            <a:off x="685800" y="6248400"/>
            <a:ext cx="1905000" cy="457200"/>
          </a:xfrm>
          <a:prstGeom prst="rect">
            <a:avLst/>
          </a:prstGeom>
          <a:noFill/>
          <a:ln w="9525">
            <a:noFill/>
            <a:miter lim="800000"/>
            <a:headEnd/>
            <a:tailEnd/>
          </a:ln>
          <a:effectLst/>
        </p:spPr>
        <p:txBody>
          <a:bodyPr wrap="none" anchor="ctr"/>
          <a:lstStyle/>
          <a:p>
            <a:endParaRPr lang="tr-TR"/>
          </a:p>
        </p:txBody>
      </p:sp>
      <p:sp>
        <p:nvSpPr>
          <p:cNvPr id="30725" name="Rectangle 5"/>
          <p:cNvSpPr>
            <a:spLocks noChangeArrowheads="1"/>
          </p:cNvSpPr>
          <p:nvPr/>
        </p:nvSpPr>
        <p:spPr bwMode="auto">
          <a:xfrm>
            <a:off x="3124200" y="6248400"/>
            <a:ext cx="2895600" cy="457200"/>
          </a:xfrm>
          <a:prstGeom prst="rect">
            <a:avLst/>
          </a:prstGeom>
          <a:noFill/>
          <a:ln w="9525">
            <a:noFill/>
            <a:miter lim="800000"/>
            <a:headEnd/>
            <a:tailEnd/>
          </a:ln>
          <a:effectLst/>
        </p:spPr>
        <p:txBody>
          <a:bodyPr wrap="none" anchor="ctr"/>
          <a:lstStyle/>
          <a:p>
            <a:endParaRPr lang="tr-TR"/>
          </a:p>
        </p:txBody>
      </p:sp>
      <p:sp>
        <p:nvSpPr>
          <p:cNvPr id="32774" name="Line 12"/>
          <p:cNvSpPr>
            <a:spLocks noChangeShapeType="1"/>
          </p:cNvSpPr>
          <p:nvPr/>
        </p:nvSpPr>
        <p:spPr bwMode="auto">
          <a:xfrm flipV="1">
            <a:off x="1955800" y="4889500"/>
            <a:ext cx="0" cy="1079500"/>
          </a:xfrm>
          <a:prstGeom prst="line">
            <a:avLst/>
          </a:prstGeom>
          <a:ln>
            <a:headEnd type="none" w="sm" len="sm"/>
            <a:tailEnd type="none" w="sm" len="sm"/>
          </a:ln>
        </p:spPr>
        <p:style>
          <a:lnRef idx="1">
            <a:schemeClr val="dk1"/>
          </a:lnRef>
          <a:fillRef idx="0">
            <a:schemeClr val="dk1"/>
          </a:fillRef>
          <a:effectRef idx="0">
            <a:schemeClr val="dk1"/>
          </a:effectRef>
          <a:fontRef idx="minor">
            <a:schemeClr val="tx1"/>
          </a:fontRef>
        </p:style>
        <p:txBody>
          <a:bodyPr wrap="none" anchor="ctr"/>
          <a:lstStyle/>
          <a:p>
            <a:pPr>
              <a:defRPr/>
            </a:pPr>
            <a:endParaRPr lang="tr-TR"/>
          </a:p>
        </p:txBody>
      </p:sp>
      <p:sp>
        <p:nvSpPr>
          <p:cNvPr id="32775" name="Line 13"/>
          <p:cNvSpPr>
            <a:spLocks noChangeShapeType="1"/>
          </p:cNvSpPr>
          <p:nvPr/>
        </p:nvSpPr>
        <p:spPr bwMode="auto">
          <a:xfrm>
            <a:off x="1066800" y="4892675"/>
            <a:ext cx="889000" cy="0"/>
          </a:xfrm>
          <a:prstGeom prst="line">
            <a:avLst/>
          </a:prstGeom>
          <a:ln>
            <a:headEnd type="none" w="sm" len="sm"/>
            <a:tailEnd type="none" w="sm" len="sm"/>
          </a:ln>
        </p:spPr>
        <p:style>
          <a:lnRef idx="1">
            <a:schemeClr val="dk1"/>
          </a:lnRef>
          <a:fillRef idx="0">
            <a:schemeClr val="dk1"/>
          </a:fillRef>
          <a:effectRef idx="0">
            <a:schemeClr val="dk1"/>
          </a:effectRef>
          <a:fontRef idx="minor">
            <a:schemeClr val="tx1"/>
          </a:fontRef>
        </p:style>
        <p:txBody>
          <a:bodyPr wrap="none" anchor="ctr"/>
          <a:lstStyle/>
          <a:p>
            <a:pPr>
              <a:defRPr/>
            </a:pPr>
            <a:endParaRPr lang="tr-TR"/>
          </a:p>
        </p:txBody>
      </p:sp>
      <p:sp>
        <p:nvSpPr>
          <p:cNvPr id="30728" name="Rectangle 16"/>
          <p:cNvSpPr>
            <a:spLocks noChangeArrowheads="1"/>
          </p:cNvSpPr>
          <p:nvPr/>
        </p:nvSpPr>
        <p:spPr bwMode="auto">
          <a:xfrm rot="-5400000">
            <a:off x="-465931" y="3467894"/>
            <a:ext cx="1624012" cy="400050"/>
          </a:xfrm>
          <a:prstGeom prst="rect">
            <a:avLst/>
          </a:prstGeom>
          <a:noFill/>
          <a:ln w="9525">
            <a:noFill/>
            <a:miter lim="800000"/>
            <a:headEnd/>
            <a:tailEnd/>
          </a:ln>
          <a:effectLst/>
        </p:spPr>
        <p:txBody>
          <a:bodyPr wrap="none" lIns="92075" tIns="46038" rIns="92075" bIns="46038">
            <a:spAutoFit/>
          </a:bodyPr>
          <a:lstStyle/>
          <a:p>
            <a:pPr defTabSz="762000"/>
            <a:r>
              <a:rPr lang="tr-TR" sz="2000"/>
              <a:t>Fiyat</a:t>
            </a:r>
            <a:r>
              <a:rPr lang="en-GB" sz="2000"/>
              <a:t> (</a:t>
            </a:r>
            <a:r>
              <a:rPr lang="tr-TR" sz="2000"/>
              <a:t>TL/</a:t>
            </a:r>
            <a:r>
              <a:rPr lang="en-GB" sz="2000"/>
              <a:t>kg)</a:t>
            </a:r>
          </a:p>
        </p:txBody>
      </p:sp>
      <p:sp>
        <p:nvSpPr>
          <p:cNvPr id="30729" name="Rectangle 17"/>
          <p:cNvSpPr>
            <a:spLocks noChangeArrowheads="1"/>
          </p:cNvSpPr>
          <p:nvPr/>
        </p:nvSpPr>
        <p:spPr bwMode="auto">
          <a:xfrm>
            <a:off x="3197225" y="6459538"/>
            <a:ext cx="1479550" cy="400050"/>
          </a:xfrm>
          <a:prstGeom prst="rect">
            <a:avLst/>
          </a:prstGeom>
          <a:noFill/>
          <a:ln w="9525">
            <a:noFill/>
            <a:miter lim="800000"/>
            <a:headEnd/>
            <a:tailEnd/>
          </a:ln>
          <a:effectLst/>
        </p:spPr>
        <p:txBody>
          <a:bodyPr wrap="none" lIns="92075" tIns="46038" rIns="92075" bIns="46038">
            <a:spAutoFit/>
          </a:bodyPr>
          <a:lstStyle/>
          <a:p>
            <a:pPr defTabSz="762000"/>
            <a:r>
              <a:rPr lang="tr-TR" sz="2000"/>
              <a:t>Miktar</a:t>
            </a:r>
            <a:r>
              <a:rPr lang="en-GB" sz="2000"/>
              <a:t> (ton)</a:t>
            </a:r>
          </a:p>
        </p:txBody>
      </p:sp>
      <p:sp>
        <p:nvSpPr>
          <p:cNvPr id="30730" name="Rectangle 18"/>
          <p:cNvSpPr>
            <a:spLocks noChangeArrowheads="1"/>
          </p:cNvSpPr>
          <p:nvPr/>
        </p:nvSpPr>
        <p:spPr bwMode="auto">
          <a:xfrm>
            <a:off x="7366000" y="773113"/>
            <a:ext cx="847725" cy="369974"/>
          </a:xfrm>
          <a:prstGeom prst="rect">
            <a:avLst/>
          </a:prstGeom>
          <a:noFill/>
          <a:ln w="9525">
            <a:noFill/>
            <a:miter lim="800000"/>
            <a:headEnd/>
            <a:tailEnd/>
          </a:ln>
          <a:effectLst/>
        </p:spPr>
        <p:txBody>
          <a:bodyPr lIns="92075" tIns="46038" rIns="92075" bIns="46038">
            <a:spAutoFit/>
          </a:bodyPr>
          <a:lstStyle/>
          <a:p>
            <a:pPr defTabSz="762000"/>
            <a:r>
              <a:rPr lang="tr-TR" b="1" dirty="0">
                <a:solidFill>
                  <a:srgbClr val="0070C0"/>
                </a:solidFill>
              </a:rPr>
              <a:t>Arz</a:t>
            </a:r>
            <a:endParaRPr lang="en-GB" b="1" dirty="0">
              <a:solidFill>
                <a:srgbClr val="0070C0"/>
              </a:solidFill>
            </a:endParaRPr>
          </a:p>
        </p:txBody>
      </p:sp>
      <p:sp>
        <p:nvSpPr>
          <p:cNvPr id="30731" name="Rectangle 19"/>
          <p:cNvSpPr>
            <a:spLocks noChangeArrowheads="1"/>
          </p:cNvSpPr>
          <p:nvPr/>
        </p:nvSpPr>
        <p:spPr bwMode="auto">
          <a:xfrm>
            <a:off x="1747838" y="4452938"/>
            <a:ext cx="339725" cy="427037"/>
          </a:xfrm>
          <a:prstGeom prst="rect">
            <a:avLst/>
          </a:prstGeom>
          <a:noFill/>
          <a:ln w="9525">
            <a:noFill/>
            <a:miter lim="800000"/>
            <a:headEnd/>
            <a:tailEnd/>
          </a:ln>
          <a:effectLst/>
        </p:spPr>
        <p:txBody>
          <a:bodyPr wrap="none" lIns="92075" tIns="46038" rIns="92075" bIns="46038">
            <a:spAutoFit/>
          </a:bodyPr>
          <a:lstStyle/>
          <a:p>
            <a:pPr algn="ctr" defTabSz="762000"/>
            <a:r>
              <a:rPr lang="en-GB" sz="2200" b="1">
                <a:solidFill>
                  <a:schemeClr val="bg1"/>
                </a:solidFill>
              </a:rPr>
              <a:t>a</a:t>
            </a:r>
          </a:p>
        </p:txBody>
      </p:sp>
      <p:sp>
        <p:nvSpPr>
          <p:cNvPr id="30732" name="AutoShape 24"/>
          <p:cNvSpPr>
            <a:spLocks noChangeArrowheads="1"/>
          </p:cNvSpPr>
          <p:nvPr/>
        </p:nvSpPr>
        <p:spPr bwMode="auto">
          <a:xfrm>
            <a:off x="7407275" y="1316038"/>
            <a:ext cx="1654175" cy="919162"/>
          </a:xfrm>
          <a:prstGeom prst="roundRect">
            <a:avLst>
              <a:gd name="adj" fmla="val 12495"/>
            </a:avLst>
          </a:prstGeom>
          <a:noFill/>
          <a:ln w="28575">
            <a:solidFill>
              <a:schemeClr val="hlink"/>
            </a:solidFill>
            <a:round/>
            <a:headEnd/>
            <a:tailEnd/>
          </a:ln>
          <a:effectLst/>
        </p:spPr>
        <p:txBody>
          <a:bodyPr wrap="none" anchor="ctr"/>
          <a:lstStyle/>
          <a:p>
            <a:endParaRPr lang="tr-TR"/>
          </a:p>
        </p:txBody>
      </p:sp>
      <p:sp>
        <p:nvSpPr>
          <p:cNvPr id="30733" name="Rectangle 25"/>
          <p:cNvSpPr>
            <a:spLocks noChangeArrowheads="1"/>
          </p:cNvSpPr>
          <p:nvPr/>
        </p:nvSpPr>
        <p:spPr bwMode="auto">
          <a:xfrm>
            <a:off x="7812088" y="1335088"/>
            <a:ext cx="625475" cy="862012"/>
          </a:xfrm>
          <a:prstGeom prst="rect">
            <a:avLst/>
          </a:prstGeom>
          <a:noFill/>
          <a:ln w="9525">
            <a:noFill/>
            <a:miter lim="800000"/>
            <a:headEnd/>
            <a:tailEnd/>
          </a:ln>
          <a:effectLst/>
        </p:spPr>
        <p:txBody>
          <a:bodyPr lIns="92075" tIns="46038" rIns="92075" bIns="46038">
            <a:spAutoFit/>
          </a:bodyPr>
          <a:lstStyle/>
          <a:p>
            <a:pPr defTabSz="762000"/>
            <a:r>
              <a:rPr lang="en-GB" sz="2000" b="1" i="1">
                <a:solidFill>
                  <a:schemeClr val="bg1"/>
                </a:solidFill>
              </a:rPr>
              <a:t> </a:t>
            </a:r>
            <a:r>
              <a:rPr lang="en-GB" sz="1600" b="1" i="1">
                <a:solidFill>
                  <a:schemeClr val="bg1"/>
                </a:solidFill>
              </a:rPr>
              <a:t> </a:t>
            </a:r>
            <a:r>
              <a:rPr lang="en-GB" sz="2000" b="1" i="1"/>
              <a:t>P</a:t>
            </a:r>
          </a:p>
          <a:p>
            <a:pPr defTabSz="762000">
              <a:lnSpc>
                <a:spcPct val="150000"/>
              </a:lnSpc>
            </a:pPr>
            <a:r>
              <a:rPr lang="en-GB" sz="2000" b="1" i="1"/>
              <a:t>  </a:t>
            </a:r>
            <a:r>
              <a:rPr lang="en-GB" sz="2000" b="1"/>
              <a:t>20</a:t>
            </a:r>
          </a:p>
        </p:txBody>
      </p:sp>
      <p:sp>
        <p:nvSpPr>
          <p:cNvPr id="30734" name="Rectangle 26"/>
          <p:cNvSpPr>
            <a:spLocks noChangeArrowheads="1"/>
          </p:cNvSpPr>
          <p:nvPr/>
        </p:nvSpPr>
        <p:spPr bwMode="auto">
          <a:xfrm>
            <a:off x="8466138" y="1335088"/>
            <a:ext cx="614362" cy="862012"/>
          </a:xfrm>
          <a:prstGeom prst="rect">
            <a:avLst/>
          </a:prstGeom>
          <a:noFill/>
          <a:ln w="9525">
            <a:noFill/>
            <a:miter lim="800000"/>
            <a:headEnd/>
            <a:tailEnd/>
          </a:ln>
          <a:effectLst/>
        </p:spPr>
        <p:txBody>
          <a:bodyPr wrap="none" lIns="92075" tIns="46038" rIns="92075" bIns="46038">
            <a:spAutoFit/>
          </a:bodyPr>
          <a:lstStyle/>
          <a:p>
            <a:pPr defTabSz="762000"/>
            <a:r>
              <a:rPr lang="en-GB" sz="2000" b="1" i="1">
                <a:solidFill>
                  <a:schemeClr val="bg1"/>
                </a:solidFill>
              </a:rPr>
              <a:t> </a:t>
            </a:r>
            <a:r>
              <a:rPr lang="en-GB" sz="2000" b="1" i="1"/>
              <a:t>Q</a:t>
            </a:r>
          </a:p>
          <a:p>
            <a:pPr defTabSz="762000">
              <a:lnSpc>
                <a:spcPct val="150000"/>
              </a:lnSpc>
            </a:pPr>
            <a:r>
              <a:rPr lang="en-GB" sz="2000" b="1"/>
              <a:t>100</a:t>
            </a:r>
          </a:p>
        </p:txBody>
      </p:sp>
      <p:sp>
        <p:nvSpPr>
          <p:cNvPr id="30735" name="Rectangle 27"/>
          <p:cNvSpPr>
            <a:spLocks noChangeArrowheads="1"/>
          </p:cNvSpPr>
          <p:nvPr/>
        </p:nvSpPr>
        <p:spPr bwMode="auto">
          <a:xfrm>
            <a:off x="7507288" y="1738313"/>
            <a:ext cx="328612" cy="404812"/>
          </a:xfrm>
          <a:prstGeom prst="rect">
            <a:avLst/>
          </a:prstGeom>
          <a:noFill/>
          <a:ln w="9525">
            <a:noFill/>
            <a:miter lim="800000"/>
            <a:headEnd/>
            <a:tailEnd/>
          </a:ln>
          <a:effectLst/>
        </p:spPr>
        <p:txBody>
          <a:bodyPr wrap="none" lIns="92075" tIns="46038" rIns="92075" bIns="46038">
            <a:spAutoFit/>
          </a:bodyPr>
          <a:lstStyle/>
          <a:p>
            <a:pPr defTabSz="762000">
              <a:lnSpc>
                <a:spcPct val="110000"/>
              </a:lnSpc>
            </a:pPr>
            <a:r>
              <a:rPr lang="en-GB" sz="2000" b="1"/>
              <a:t>a</a:t>
            </a:r>
          </a:p>
        </p:txBody>
      </p:sp>
      <p:sp>
        <p:nvSpPr>
          <p:cNvPr id="30736" name="Line 28"/>
          <p:cNvSpPr>
            <a:spLocks noChangeShapeType="1"/>
          </p:cNvSpPr>
          <p:nvPr/>
        </p:nvSpPr>
        <p:spPr bwMode="auto">
          <a:xfrm>
            <a:off x="7513638" y="1728788"/>
            <a:ext cx="1463675" cy="0"/>
          </a:xfrm>
          <a:prstGeom prst="line">
            <a:avLst/>
          </a:prstGeom>
          <a:noFill/>
          <a:ln w="25400">
            <a:solidFill>
              <a:schemeClr val="accent2"/>
            </a:solidFill>
            <a:round/>
            <a:headEnd type="none" w="sm" len="sm"/>
            <a:tailEnd type="none" w="sm" len="sm"/>
          </a:ln>
          <a:effectLst/>
        </p:spPr>
        <p:txBody>
          <a:bodyPr wrap="none" anchor="ctr"/>
          <a:lstStyle/>
          <a:p>
            <a:endParaRPr lang="tr-TR"/>
          </a:p>
        </p:txBody>
      </p:sp>
      <p:grpSp>
        <p:nvGrpSpPr>
          <p:cNvPr id="30738" name="Group 30"/>
          <p:cNvGrpSpPr>
            <a:grpSpLocks/>
          </p:cNvGrpSpPr>
          <p:nvPr/>
        </p:nvGrpSpPr>
        <p:grpSpPr bwMode="auto">
          <a:xfrm>
            <a:off x="1876425" y="592138"/>
            <a:ext cx="5359400" cy="4356100"/>
            <a:chOff x="1182" y="373"/>
            <a:chExt cx="3376" cy="2744"/>
          </a:xfrm>
        </p:grpSpPr>
        <p:sp>
          <p:nvSpPr>
            <p:cNvPr id="30739" name="Oval 31"/>
            <p:cNvSpPr>
              <a:spLocks noChangeArrowheads="1"/>
            </p:cNvSpPr>
            <p:nvPr/>
          </p:nvSpPr>
          <p:spPr bwMode="auto">
            <a:xfrm>
              <a:off x="1182" y="3045"/>
              <a:ext cx="72" cy="72"/>
            </a:xfrm>
            <a:prstGeom prst="ellipse">
              <a:avLst/>
            </a:prstGeom>
            <a:noFill/>
            <a:ln w="25400">
              <a:solidFill>
                <a:srgbClr val="000000"/>
              </a:solidFill>
              <a:round/>
              <a:headEnd/>
              <a:tailEnd/>
            </a:ln>
            <a:effectLst/>
          </p:spPr>
          <p:txBody>
            <a:bodyPr wrap="none" anchor="ctr"/>
            <a:lstStyle/>
            <a:p>
              <a:endParaRPr lang="tr-TR"/>
            </a:p>
          </p:txBody>
        </p:sp>
        <p:sp>
          <p:nvSpPr>
            <p:cNvPr id="30740" name="Oval 32"/>
            <p:cNvSpPr>
              <a:spLocks noChangeArrowheads="1"/>
            </p:cNvSpPr>
            <p:nvPr/>
          </p:nvSpPr>
          <p:spPr bwMode="auto">
            <a:xfrm>
              <a:off x="1726" y="2389"/>
              <a:ext cx="72" cy="72"/>
            </a:xfrm>
            <a:prstGeom prst="ellipse">
              <a:avLst/>
            </a:prstGeom>
            <a:noFill/>
            <a:ln w="25400">
              <a:solidFill>
                <a:srgbClr val="000000"/>
              </a:solidFill>
              <a:round/>
              <a:headEnd/>
              <a:tailEnd/>
            </a:ln>
            <a:effectLst/>
          </p:spPr>
          <p:txBody>
            <a:bodyPr wrap="none" anchor="ctr"/>
            <a:lstStyle/>
            <a:p>
              <a:endParaRPr lang="tr-TR"/>
            </a:p>
          </p:txBody>
        </p:sp>
        <p:sp>
          <p:nvSpPr>
            <p:cNvPr id="30741" name="Oval 33"/>
            <p:cNvSpPr>
              <a:spLocks noChangeArrowheads="1"/>
            </p:cNvSpPr>
            <p:nvPr/>
          </p:nvSpPr>
          <p:spPr bwMode="auto">
            <a:xfrm>
              <a:off x="2558" y="1709"/>
              <a:ext cx="72" cy="72"/>
            </a:xfrm>
            <a:prstGeom prst="ellipse">
              <a:avLst/>
            </a:prstGeom>
            <a:noFill/>
            <a:ln w="25400">
              <a:solidFill>
                <a:srgbClr val="000000"/>
              </a:solidFill>
              <a:round/>
              <a:headEnd/>
              <a:tailEnd/>
            </a:ln>
            <a:effectLst/>
          </p:spPr>
          <p:txBody>
            <a:bodyPr wrap="none" anchor="ctr"/>
            <a:lstStyle/>
            <a:p>
              <a:endParaRPr lang="tr-TR"/>
            </a:p>
          </p:txBody>
        </p:sp>
        <p:sp>
          <p:nvSpPr>
            <p:cNvPr id="30742" name="Oval 34"/>
            <p:cNvSpPr>
              <a:spLocks noChangeArrowheads="1"/>
            </p:cNvSpPr>
            <p:nvPr/>
          </p:nvSpPr>
          <p:spPr bwMode="auto">
            <a:xfrm>
              <a:off x="3518" y="1037"/>
              <a:ext cx="72" cy="72"/>
            </a:xfrm>
            <a:prstGeom prst="ellipse">
              <a:avLst/>
            </a:prstGeom>
            <a:noFill/>
            <a:ln w="25400">
              <a:solidFill>
                <a:srgbClr val="000000"/>
              </a:solidFill>
              <a:round/>
              <a:headEnd/>
              <a:tailEnd/>
            </a:ln>
            <a:effectLst/>
          </p:spPr>
          <p:txBody>
            <a:bodyPr wrap="none" anchor="ctr"/>
            <a:lstStyle/>
            <a:p>
              <a:endParaRPr lang="tr-TR"/>
            </a:p>
          </p:txBody>
        </p:sp>
        <p:sp>
          <p:nvSpPr>
            <p:cNvPr id="30743" name="Oval 35"/>
            <p:cNvSpPr>
              <a:spLocks noChangeArrowheads="1"/>
            </p:cNvSpPr>
            <p:nvPr/>
          </p:nvSpPr>
          <p:spPr bwMode="auto">
            <a:xfrm>
              <a:off x="4486" y="373"/>
              <a:ext cx="72" cy="72"/>
            </a:xfrm>
            <a:prstGeom prst="ellipse">
              <a:avLst/>
            </a:prstGeom>
            <a:noFill/>
            <a:ln w="25400">
              <a:solidFill>
                <a:srgbClr val="000000"/>
              </a:solidFill>
              <a:round/>
              <a:headEnd/>
              <a:tailEnd/>
            </a:ln>
            <a:effectLst/>
          </p:spPr>
          <p:txBody>
            <a:bodyPr wrap="none" anchor="ctr"/>
            <a:lstStyle/>
            <a:p>
              <a:endParaRPr lang="tr-TR"/>
            </a:p>
          </p:txBody>
        </p:sp>
      </p:grpSp>
    </p:spTree>
  </p:cSld>
  <p:clrMapOvr>
    <a:masterClrMapping/>
  </p:clrMapOvr>
  <p:transition spd="slow">
    <p:wipe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026"/>
          <p:cNvSpPr>
            <a:spLocks noChangeArrowheads="1"/>
          </p:cNvSpPr>
          <p:nvPr/>
        </p:nvSpPr>
        <p:spPr bwMode="auto">
          <a:xfrm>
            <a:off x="1084263" y="609600"/>
            <a:ext cx="6992937" cy="5334000"/>
          </a:xfrm>
          <a:prstGeom prst="rect">
            <a:avLst/>
          </a:prstGeom>
          <a:noFill/>
          <a:ln w="9525">
            <a:solidFill>
              <a:schemeClr val="bg1"/>
            </a:solidFill>
            <a:miter lim="800000"/>
            <a:headEnd/>
            <a:tailEnd/>
          </a:ln>
          <a:effectLst/>
        </p:spPr>
        <p:txBody>
          <a:bodyPr wrap="none" anchor="ctr"/>
          <a:lstStyle/>
          <a:p>
            <a:endParaRPr lang="tr-TR"/>
          </a:p>
        </p:txBody>
      </p:sp>
      <p:graphicFrame>
        <p:nvGraphicFramePr>
          <p:cNvPr id="31747" name="Object 1027"/>
          <p:cNvGraphicFramePr>
            <a:graphicFrameLocks/>
          </p:cNvGraphicFramePr>
          <p:nvPr/>
        </p:nvGraphicFramePr>
        <p:xfrm>
          <a:off x="485775" y="254000"/>
          <a:ext cx="7850188" cy="6405563"/>
        </p:xfrm>
        <a:graphic>
          <a:graphicData uri="http://schemas.openxmlformats.org/presentationml/2006/ole">
            <mc:AlternateContent xmlns:mc="http://schemas.openxmlformats.org/markup-compatibility/2006">
              <mc:Choice xmlns:v="urn:schemas-microsoft-com:vml" Requires="v">
                <p:oleObj r:id="rId3" imgW="7846232" imgH="6401355" progId="Excel.Chart.8">
                  <p:embed/>
                </p:oleObj>
              </mc:Choice>
              <mc:Fallback>
                <p:oleObj r:id="rId3" imgW="7846232" imgH="6401355" progId="Excel.Chart.8">
                  <p:embed/>
                  <p:pic>
                    <p:nvPicPr>
                      <p:cNvPr id="0" name="Object 1027"/>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775" y="254000"/>
                        <a:ext cx="7850188" cy="6405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1748" name="Rectangle 1028"/>
          <p:cNvSpPr>
            <a:spLocks noChangeArrowheads="1"/>
          </p:cNvSpPr>
          <p:nvPr/>
        </p:nvSpPr>
        <p:spPr bwMode="auto">
          <a:xfrm>
            <a:off x="685800" y="6248400"/>
            <a:ext cx="1905000" cy="457200"/>
          </a:xfrm>
          <a:prstGeom prst="rect">
            <a:avLst/>
          </a:prstGeom>
          <a:noFill/>
          <a:ln w="9525">
            <a:noFill/>
            <a:miter lim="800000"/>
            <a:headEnd/>
            <a:tailEnd/>
          </a:ln>
          <a:effectLst/>
        </p:spPr>
        <p:txBody>
          <a:bodyPr wrap="none" anchor="ctr"/>
          <a:lstStyle/>
          <a:p>
            <a:endParaRPr lang="tr-TR"/>
          </a:p>
        </p:txBody>
      </p:sp>
      <p:sp>
        <p:nvSpPr>
          <p:cNvPr id="31749" name="Rectangle 1029"/>
          <p:cNvSpPr>
            <a:spLocks noChangeArrowheads="1"/>
          </p:cNvSpPr>
          <p:nvPr/>
        </p:nvSpPr>
        <p:spPr bwMode="auto">
          <a:xfrm>
            <a:off x="3124200" y="6248400"/>
            <a:ext cx="2895600" cy="457200"/>
          </a:xfrm>
          <a:prstGeom prst="rect">
            <a:avLst/>
          </a:prstGeom>
          <a:noFill/>
          <a:ln w="9525">
            <a:noFill/>
            <a:miter lim="800000"/>
            <a:headEnd/>
            <a:tailEnd/>
          </a:ln>
          <a:effectLst/>
        </p:spPr>
        <p:txBody>
          <a:bodyPr wrap="none" anchor="ctr"/>
          <a:lstStyle/>
          <a:p>
            <a:endParaRPr lang="tr-TR"/>
          </a:p>
        </p:txBody>
      </p:sp>
      <p:sp>
        <p:nvSpPr>
          <p:cNvPr id="33798" name="Line 1030"/>
          <p:cNvSpPr>
            <a:spLocks noChangeShapeType="1"/>
          </p:cNvSpPr>
          <p:nvPr/>
        </p:nvSpPr>
        <p:spPr bwMode="auto">
          <a:xfrm>
            <a:off x="1066800" y="3830638"/>
            <a:ext cx="1765300" cy="0"/>
          </a:xfrm>
          <a:prstGeom prst="line">
            <a:avLst/>
          </a:prstGeom>
          <a:ln>
            <a:headEnd type="none" w="sm" len="sm"/>
            <a:tailEnd type="none" w="sm" len="sm"/>
          </a:ln>
        </p:spPr>
        <p:style>
          <a:lnRef idx="1">
            <a:schemeClr val="dk1"/>
          </a:lnRef>
          <a:fillRef idx="0">
            <a:schemeClr val="dk1"/>
          </a:fillRef>
          <a:effectRef idx="0">
            <a:schemeClr val="dk1"/>
          </a:effectRef>
          <a:fontRef idx="minor">
            <a:schemeClr val="tx1"/>
          </a:fontRef>
        </p:style>
        <p:txBody>
          <a:bodyPr wrap="none" anchor="ctr"/>
          <a:lstStyle/>
          <a:p>
            <a:pPr>
              <a:defRPr/>
            </a:pPr>
            <a:endParaRPr lang="tr-TR"/>
          </a:p>
        </p:txBody>
      </p:sp>
      <p:sp>
        <p:nvSpPr>
          <p:cNvPr id="33799" name="Line 1031"/>
          <p:cNvSpPr>
            <a:spLocks noChangeShapeType="1"/>
          </p:cNvSpPr>
          <p:nvPr/>
        </p:nvSpPr>
        <p:spPr bwMode="auto">
          <a:xfrm>
            <a:off x="2832100" y="3848100"/>
            <a:ext cx="0" cy="2120900"/>
          </a:xfrm>
          <a:prstGeom prst="line">
            <a:avLst/>
          </a:prstGeom>
          <a:ln>
            <a:headEnd type="none" w="sm" len="sm"/>
            <a:tailEnd type="none" w="sm" len="sm"/>
          </a:ln>
        </p:spPr>
        <p:style>
          <a:lnRef idx="1">
            <a:schemeClr val="dk1"/>
          </a:lnRef>
          <a:fillRef idx="0">
            <a:schemeClr val="dk1"/>
          </a:fillRef>
          <a:effectRef idx="0">
            <a:schemeClr val="dk1"/>
          </a:effectRef>
          <a:fontRef idx="minor">
            <a:schemeClr val="tx1"/>
          </a:fontRef>
        </p:style>
        <p:txBody>
          <a:bodyPr wrap="none" anchor="ctr"/>
          <a:lstStyle/>
          <a:p>
            <a:pPr>
              <a:defRPr/>
            </a:pPr>
            <a:endParaRPr lang="tr-TR"/>
          </a:p>
        </p:txBody>
      </p:sp>
      <p:sp>
        <p:nvSpPr>
          <p:cNvPr id="33800" name="Line 1032"/>
          <p:cNvSpPr>
            <a:spLocks noChangeShapeType="1"/>
          </p:cNvSpPr>
          <p:nvPr/>
        </p:nvSpPr>
        <p:spPr bwMode="auto">
          <a:xfrm flipV="1">
            <a:off x="1955800" y="4889500"/>
            <a:ext cx="0" cy="1079500"/>
          </a:xfrm>
          <a:prstGeom prst="line">
            <a:avLst/>
          </a:prstGeom>
          <a:ln>
            <a:headEnd type="none" w="sm" len="sm"/>
            <a:tailEnd type="none" w="sm" len="sm"/>
          </a:ln>
        </p:spPr>
        <p:style>
          <a:lnRef idx="1">
            <a:schemeClr val="dk1"/>
          </a:lnRef>
          <a:fillRef idx="0">
            <a:schemeClr val="dk1"/>
          </a:fillRef>
          <a:effectRef idx="0">
            <a:schemeClr val="dk1"/>
          </a:effectRef>
          <a:fontRef idx="minor">
            <a:schemeClr val="tx1"/>
          </a:fontRef>
        </p:style>
        <p:txBody>
          <a:bodyPr wrap="none" anchor="ctr"/>
          <a:lstStyle/>
          <a:p>
            <a:pPr>
              <a:defRPr/>
            </a:pPr>
            <a:endParaRPr lang="tr-TR"/>
          </a:p>
        </p:txBody>
      </p:sp>
      <p:sp>
        <p:nvSpPr>
          <p:cNvPr id="33801" name="Line 1033"/>
          <p:cNvSpPr>
            <a:spLocks noChangeShapeType="1"/>
          </p:cNvSpPr>
          <p:nvPr/>
        </p:nvSpPr>
        <p:spPr bwMode="auto">
          <a:xfrm>
            <a:off x="1066800" y="4892675"/>
            <a:ext cx="889000" cy="0"/>
          </a:xfrm>
          <a:prstGeom prst="line">
            <a:avLst/>
          </a:prstGeom>
          <a:ln>
            <a:headEnd type="none" w="sm" len="sm"/>
            <a:tailEnd type="none" w="sm" len="sm"/>
          </a:ln>
        </p:spPr>
        <p:style>
          <a:lnRef idx="1">
            <a:schemeClr val="dk1"/>
          </a:lnRef>
          <a:fillRef idx="0">
            <a:schemeClr val="dk1"/>
          </a:fillRef>
          <a:effectRef idx="0">
            <a:schemeClr val="dk1"/>
          </a:effectRef>
          <a:fontRef idx="minor">
            <a:schemeClr val="tx1"/>
          </a:fontRef>
        </p:style>
        <p:txBody>
          <a:bodyPr wrap="none" anchor="ctr"/>
          <a:lstStyle/>
          <a:p>
            <a:pPr>
              <a:defRPr/>
            </a:pPr>
            <a:endParaRPr lang="tr-TR"/>
          </a:p>
        </p:txBody>
      </p:sp>
      <p:sp>
        <p:nvSpPr>
          <p:cNvPr id="31754" name="Rectangle 1034"/>
          <p:cNvSpPr>
            <a:spLocks noChangeArrowheads="1"/>
          </p:cNvSpPr>
          <p:nvPr/>
        </p:nvSpPr>
        <p:spPr bwMode="auto">
          <a:xfrm rot="-5400000">
            <a:off x="-457993" y="3458369"/>
            <a:ext cx="1617662" cy="406400"/>
          </a:xfrm>
          <a:prstGeom prst="rect">
            <a:avLst/>
          </a:prstGeom>
          <a:noFill/>
          <a:ln w="9525">
            <a:solidFill>
              <a:schemeClr val="bg1"/>
            </a:solidFill>
            <a:miter lim="800000"/>
            <a:headEnd/>
            <a:tailEnd/>
          </a:ln>
          <a:effectLst/>
        </p:spPr>
        <p:txBody>
          <a:bodyPr wrap="none" lIns="92075" tIns="46038" rIns="92075" bIns="46038">
            <a:spAutoFit/>
          </a:bodyPr>
          <a:lstStyle/>
          <a:p>
            <a:pPr defTabSz="762000"/>
            <a:r>
              <a:rPr lang="tr-TR" sz="2000"/>
              <a:t>Fiyat</a:t>
            </a:r>
            <a:r>
              <a:rPr lang="en-GB" sz="2000"/>
              <a:t> (</a:t>
            </a:r>
            <a:r>
              <a:rPr lang="tr-TR" sz="2000"/>
              <a:t>TL/</a:t>
            </a:r>
            <a:r>
              <a:rPr lang="en-GB" sz="2000"/>
              <a:t>kg)</a:t>
            </a:r>
          </a:p>
        </p:txBody>
      </p:sp>
      <p:sp>
        <p:nvSpPr>
          <p:cNvPr id="31755" name="Rectangle 1035"/>
          <p:cNvSpPr>
            <a:spLocks noChangeArrowheads="1"/>
          </p:cNvSpPr>
          <p:nvPr/>
        </p:nvSpPr>
        <p:spPr bwMode="auto">
          <a:xfrm>
            <a:off x="3197225" y="6459538"/>
            <a:ext cx="1479550" cy="400050"/>
          </a:xfrm>
          <a:prstGeom prst="rect">
            <a:avLst/>
          </a:prstGeom>
          <a:noFill/>
          <a:ln w="9525">
            <a:noFill/>
            <a:miter lim="800000"/>
            <a:headEnd/>
            <a:tailEnd/>
          </a:ln>
          <a:effectLst/>
        </p:spPr>
        <p:txBody>
          <a:bodyPr wrap="none" lIns="92075" tIns="46038" rIns="92075" bIns="46038">
            <a:spAutoFit/>
          </a:bodyPr>
          <a:lstStyle/>
          <a:p>
            <a:pPr defTabSz="762000"/>
            <a:r>
              <a:rPr lang="tr-TR" sz="2000"/>
              <a:t>Miktar</a:t>
            </a:r>
            <a:r>
              <a:rPr lang="en-GB" sz="2000"/>
              <a:t> (ton)</a:t>
            </a:r>
          </a:p>
        </p:txBody>
      </p:sp>
      <p:sp>
        <p:nvSpPr>
          <p:cNvPr id="31756" name="Rectangle 1036"/>
          <p:cNvSpPr>
            <a:spLocks noChangeArrowheads="1"/>
          </p:cNvSpPr>
          <p:nvPr/>
        </p:nvSpPr>
        <p:spPr bwMode="auto">
          <a:xfrm>
            <a:off x="7366000" y="773113"/>
            <a:ext cx="847725" cy="369974"/>
          </a:xfrm>
          <a:prstGeom prst="rect">
            <a:avLst/>
          </a:prstGeom>
          <a:noFill/>
          <a:ln w="9525">
            <a:noFill/>
            <a:miter lim="800000"/>
            <a:headEnd/>
            <a:tailEnd/>
          </a:ln>
          <a:effectLst/>
        </p:spPr>
        <p:txBody>
          <a:bodyPr lIns="92075" tIns="46038" rIns="92075" bIns="46038">
            <a:spAutoFit/>
          </a:bodyPr>
          <a:lstStyle/>
          <a:p>
            <a:pPr defTabSz="762000"/>
            <a:r>
              <a:rPr lang="tr-TR" b="1" dirty="0">
                <a:solidFill>
                  <a:srgbClr val="0070C0"/>
                </a:solidFill>
              </a:rPr>
              <a:t>Arz</a:t>
            </a:r>
            <a:endParaRPr lang="en-GB" b="1" dirty="0">
              <a:solidFill>
                <a:srgbClr val="0070C0"/>
              </a:solidFill>
            </a:endParaRPr>
          </a:p>
        </p:txBody>
      </p:sp>
      <p:sp>
        <p:nvSpPr>
          <p:cNvPr id="31757" name="Rectangle 1037"/>
          <p:cNvSpPr>
            <a:spLocks noChangeArrowheads="1"/>
          </p:cNvSpPr>
          <p:nvPr/>
        </p:nvSpPr>
        <p:spPr bwMode="auto">
          <a:xfrm>
            <a:off x="1747838" y="4452938"/>
            <a:ext cx="339725" cy="427037"/>
          </a:xfrm>
          <a:prstGeom prst="rect">
            <a:avLst/>
          </a:prstGeom>
          <a:noFill/>
          <a:ln w="9525">
            <a:noFill/>
            <a:miter lim="800000"/>
            <a:headEnd/>
            <a:tailEnd/>
          </a:ln>
          <a:effectLst/>
        </p:spPr>
        <p:txBody>
          <a:bodyPr wrap="none" lIns="92075" tIns="46038" rIns="92075" bIns="46038">
            <a:spAutoFit/>
          </a:bodyPr>
          <a:lstStyle/>
          <a:p>
            <a:pPr algn="ctr" defTabSz="762000"/>
            <a:r>
              <a:rPr lang="en-GB" sz="2200" b="1">
                <a:solidFill>
                  <a:schemeClr val="accent1"/>
                </a:solidFill>
              </a:rPr>
              <a:t>a</a:t>
            </a:r>
          </a:p>
        </p:txBody>
      </p:sp>
      <p:sp>
        <p:nvSpPr>
          <p:cNvPr id="31758" name="Rectangle 1038"/>
          <p:cNvSpPr>
            <a:spLocks noChangeArrowheads="1"/>
          </p:cNvSpPr>
          <p:nvPr/>
        </p:nvSpPr>
        <p:spPr bwMode="auto">
          <a:xfrm>
            <a:off x="2578100" y="3386138"/>
            <a:ext cx="355600" cy="427037"/>
          </a:xfrm>
          <a:prstGeom prst="rect">
            <a:avLst/>
          </a:prstGeom>
          <a:noFill/>
          <a:ln w="9525">
            <a:noFill/>
            <a:miter lim="800000"/>
            <a:headEnd/>
            <a:tailEnd/>
          </a:ln>
          <a:effectLst/>
        </p:spPr>
        <p:txBody>
          <a:bodyPr wrap="none" lIns="92075" tIns="46038" rIns="92075" bIns="46038">
            <a:spAutoFit/>
          </a:bodyPr>
          <a:lstStyle/>
          <a:p>
            <a:pPr algn="ctr" defTabSz="762000"/>
            <a:r>
              <a:rPr lang="en-GB" sz="2200" b="1">
                <a:solidFill>
                  <a:schemeClr val="folHlink"/>
                </a:solidFill>
              </a:rPr>
              <a:t>b</a:t>
            </a:r>
          </a:p>
        </p:txBody>
      </p:sp>
      <p:sp>
        <p:nvSpPr>
          <p:cNvPr id="31759" name="AutoShape 1039"/>
          <p:cNvSpPr>
            <a:spLocks noChangeArrowheads="1"/>
          </p:cNvSpPr>
          <p:nvPr/>
        </p:nvSpPr>
        <p:spPr bwMode="auto">
          <a:xfrm>
            <a:off x="7407275" y="1316038"/>
            <a:ext cx="1654175" cy="1236662"/>
          </a:xfrm>
          <a:prstGeom prst="roundRect">
            <a:avLst>
              <a:gd name="adj" fmla="val 12495"/>
            </a:avLst>
          </a:prstGeom>
          <a:noFill/>
          <a:ln w="28575">
            <a:noFill/>
            <a:round/>
            <a:headEnd/>
            <a:tailEnd/>
          </a:ln>
          <a:effectLst/>
        </p:spPr>
        <p:txBody>
          <a:bodyPr wrap="none" anchor="ctr"/>
          <a:lstStyle/>
          <a:p>
            <a:endParaRPr lang="tr-TR"/>
          </a:p>
        </p:txBody>
      </p:sp>
      <p:sp>
        <p:nvSpPr>
          <p:cNvPr id="31760" name="Rectangle 1040"/>
          <p:cNvSpPr>
            <a:spLocks noChangeArrowheads="1"/>
          </p:cNvSpPr>
          <p:nvPr/>
        </p:nvSpPr>
        <p:spPr bwMode="auto">
          <a:xfrm>
            <a:off x="7812088" y="1335088"/>
            <a:ext cx="625475" cy="1169987"/>
          </a:xfrm>
          <a:prstGeom prst="rect">
            <a:avLst/>
          </a:prstGeom>
          <a:noFill/>
          <a:ln w="9525">
            <a:noFill/>
            <a:miter lim="800000"/>
            <a:headEnd/>
            <a:tailEnd/>
          </a:ln>
          <a:effectLst/>
        </p:spPr>
        <p:txBody>
          <a:bodyPr lIns="92075" tIns="46038" rIns="92075" bIns="46038">
            <a:spAutoFit/>
          </a:bodyPr>
          <a:lstStyle/>
          <a:p>
            <a:pPr defTabSz="762000"/>
            <a:r>
              <a:rPr lang="en-GB" sz="2000" b="1" i="1">
                <a:solidFill>
                  <a:schemeClr val="bg1"/>
                </a:solidFill>
              </a:rPr>
              <a:t> </a:t>
            </a:r>
            <a:r>
              <a:rPr lang="en-GB" sz="1600" b="1" i="1">
                <a:solidFill>
                  <a:schemeClr val="bg1"/>
                </a:solidFill>
              </a:rPr>
              <a:t> </a:t>
            </a:r>
            <a:r>
              <a:rPr lang="en-GB" sz="2000" b="1" i="1"/>
              <a:t>P</a:t>
            </a:r>
          </a:p>
          <a:p>
            <a:pPr defTabSz="762000">
              <a:lnSpc>
                <a:spcPct val="150000"/>
              </a:lnSpc>
            </a:pPr>
            <a:r>
              <a:rPr lang="en-GB" sz="2000" b="1" i="1"/>
              <a:t>  </a:t>
            </a:r>
            <a:r>
              <a:rPr lang="en-GB" sz="2000" b="1"/>
              <a:t>20</a:t>
            </a:r>
          </a:p>
          <a:p>
            <a:pPr defTabSz="762000"/>
            <a:r>
              <a:rPr lang="en-GB" sz="2000" b="1"/>
              <a:t>  40</a:t>
            </a:r>
          </a:p>
        </p:txBody>
      </p:sp>
      <p:sp>
        <p:nvSpPr>
          <p:cNvPr id="31761" name="Rectangle 1041"/>
          <p:cNvSpPr>
            <a:spLocks noChangeArrowheads="1"/>
          </p:cNvSpPr>
          <p:nvPr/>
        </p:nvSpPr>
        <p:spPr bwMode="auto">
          <a:xfrm>
            <a:off x="8466138" y="1335088"/>
            <a:ext cx="614362" cy="1169987"/>
          </a:xfrm>
          <a:prstGeom prst="rect">
            <a:avLst/>
          </a:prstGeom>
          <a:noFill/>
          <a:ln w="9525">
            <a:noFill/>
            <a:miter lim="800000"/>
            <a:headEnd/>
            <a:tailEnd/>
          </a:ln>
          <a:effectLst/>
        </p:spPr>
        <p:txBody>
          <a:bodyPr wrap="none" lIns="92075" tIns="46038" rIns="92075" bIns="46038">
            <a:spAutoFit/>
          </a:bodyPr>
          <a:lstStyle/>
          <a:p>
            <a:pPr defTabSz="762000"/>
            <a:r>
              <a:rPr lang="en-GB" sz="2000" b="1" i="1">
                <a:solidFill>
                  <a:schemeClr val="bg1"/>
                </a:solidFill>
              </a:rPr>
              <a:t> </a:t>
            </a:r>
            <a:r>
              <a:rPr lang="en-GB" sz="2000" b="1" i="1"/>
              <a:t>Q</a:t>
            </a:r>
          </a:p>
          <a:p>
            <a:pPr defTabSz="762000">
              <a:lnSpc>
                <a:spcPct val="150000"/>
              </a:lnSpc>
            </a:pPr>
            <a:r>
              <a:rPr lang="en-GB" sz="2000" b="1"/>
              <a:t>100</a:t>
            </a:r>
          </a:p>
          <a:p>
            <a:pPr defTabSz="762000"/>
            <a:r>
              <a:rPr lang="en-GB" sz="2000" b="1"/>
              <a:t>200</a:t>
            </a:r>
          </a:p>
        </p:txBody>
      </p:sp>
      <p:sp>
        <p:nvSpPr>
          <p:cNvPr id="31762" name="Rectangle 1042"/>
          <p:cNvSpPr>
            <a:spLocks noChangeArrowheads="1"/>
          </p:cNvSpPr>
          <p:nvPr/>
        </p:nvSpPr>
        <p:spPr bwMode="auto">
          <a:xfrm>
            <a:off x="7507288" y="1738313"/>
            <a:ext cx="342900" cy="739775"/>
          </a:xfrm>
          <a:prstGeom prst="rect">
            <a:avLst/>
          </a:prstGeom>
          <a:noFill/>
          <a:ln w="9525">
            <a:noFill/>
            <a:miter lim="800000"/>
            <a:headEnd/>
            <a:tailEnd/>
          </a:ln>
          <a:effectLst/>
        </p:spPr>
        <p:txBody>
          <a:bodyPr wrap="none" lIns="92075" tIns="46038" rIns="92075" bIns="46038">
            <a:spAutoFit/>
          </a:bodyPr>
          <a:lstStyle/>
          <a:p>
            <a:pPr defTabSz="762000">
              <a:lnSpc>
                <a:spcPct val="110000"/>
              </a:lnSpc>
            </a:pPr>
            <a:r>
              <a:rPr lang="en-GB" sz="2000" b="1"/>
              <a:t>a</a:t>
            </a:r>
          </a:p>
          <a:p>
            <a:pPr defTabSz="762000"/>
            <a:r>
              <a:rPr lang="en-GB" sz="2000" b="1"/>
              <a:t>b</a:t>
            </a:r>
          </a:p>
        </p:txBody>
      </p:sp>
      <p:sp>
        <p:nvSpPr>
          <p:cNvPr id="33811" name="Line 1043"/>
          <p:cNvSpPr>
            <a:spLocks noChangeShapeType="1"/>
          </p:cNvSpPr>
          <p:nvPr/>
        </p:nvSpPr>
        <p:spPr bwMode="auto">
          <a:xfrm>
            <a:off x="7513638" y="1728788"/>
            <a:ext cx="1463675" cy="0"/>
          </a:xfrm>
          <a:prstGeom prst="line">
            <a:avLst/>
          </a:prstGeom>
          <a:ln>
            <a:headEnd type="none" w="sm" len="sm"/>
            <a:tailEnd type="none" w="sm" len="sm"/>
          </a:ln>
        </p:spPr>
        <p:style>
          <a:lnRef idx="1">
            <a:schemeClr val="dk1"/>
          </a:lnRef>
          <a:fillRef idx="0">
            <a:schemeClr val="dk1"/>
          </a:fillRef>
          <a:effectRef idx="0">
            <a:schemeClr val="dk1"/>
          </a:effectRef>
          <a:fontRef idx="minor">
            <a:schemeClr val="tx1"/>
          </a:fontRef>
        </p:style>
        <p:txBody>
          <a:bodyPr wrap="none" anchor="ctr"/>
          <a:lstStyle/>
          <a:p>
            <a:pPr>
              <a:defRPr/>
            </a:pPr>
            <a:endParaRPr lang="tr-TR"/>
          </a:p>
        </p:txBody>
      </p:sp>
      <p:grpSp>
        <p:nvGrpSpPr>
          <p:cNvPr id="31765" name="Group 1045"/>
          <p:cNvGrpSpPr>
            <a:grpSpLocks/>
          </p:cNvGrpSpPr>
          <p:nvPr/>
        </p:nvGrpSpPr>
        <p:grpSpPr bwMode="auto">
          <a:xfrm>
            <a:off x="1876425" y="592138"/>
            <a:ext cx="5359400" cy="4356100"/>
            <a:chOff x="1182" y="373"/>
            <a:chExt cx="3376" cy="2744"/>
          </a:xfrm>
        </p:grpSpPr>
        <p:sp>
          <p:nvSpPr>
            <p:cNvPr id="31766" name="Oval 1046"/>
            <p:cNvSpPr>
              <a:spLocks noChangeArrowheads="1"/>
            </p:cNvSpPr>
            <p:nvPr/>
          </p:nvSpPr>
          <p:spPr bwMode="auto">
            <a:xfrm>
              <a:off x="1182" y="3045"/>
              <a:ext cx="72" cy="72"/>
            </a:xfrm>
            <a:prstGeom prst="ellipse">
              <a:avLst/>
            </a:prstGeom>
            <a:noFill/>
            <a:ln w="25400">
              <a:solidFill>
                <a:schemeClr val="bg1"/>
              </a:solidFill>
              <a:round/>
              <a:headEnd/>
              <a:tailEnd/>
            </a:ln>
            <a:effectLst/>
          </p:spPr>
          <p:txBody>
            <a:bodyPr wrap="none" anchor="ctr"/>
            <a:lstStyle/>
            <a:p>
              <a:endParaRPr lang="tr-TR"/>
            </a:p>
          </p:txBody>
        </p:sp>
        <p:sp>
          <p:nvSpPr>
            <p:cNvPr id="31767" name="Oval 1047"/>
            <p:cNvSpPr>
              <a:spLocks noChangeArrowheads="1"/>
            </p:cNvSpPr>
            <p:nvPr/>
          </p:nvSpPr>
          <p:spPr bwMode="auto">
            <a:xfrm>
              <a:off x="1726" y="2389"/>
              <a:ext cx="72" cy="72"/>
            </a:xfrm>
            <a:prstGeom prst="ellipse">
              <a:avLst/>
            </a:prstGeom>
            <a:noFill/>
            <a:ln w="25400">
              <a:solidFill>
                <a:schemeClr val="bg1"/>
              </a:solidFill>
              <a:round/>
              <a:headEnd/>
              <a:tailEnd/>
            </a:ln>
            <a:effectLst/>
          </p:spPr>
          <p:txBody>
            <a:bodyPr wrap="none" anchor="ctr"/>
            <a:lstStyle/>
            <a:p>
              <a:endParaRPr lang="tr-TR"/>
            </a:p>
          </p:txBody>
        </p:sp>
        <p:sp>
          <p:nvSpPr>
            <p:cNvPr id="31768" name="Oval 1048"/>
            <p:cNvSpPr>
              <a:spLocks noChangeArrowheads="1"/>
            </p:cNvSpPr>
            <p:nvPr/>
          </p:nvSpPr>
          <p:spPr bwMode="auto">
            <a:xfrm>
              <a:off x="2558" y="1709"/>
              <a:ext cx="72" cy="72"/>
            </a:xfrm>
            <a:prstGeom prst="ellipse">
              <a:avLst/>
            </a:prstGeom>
            <a:noFill/>
            <a:ln w="25400">
              <a:solidFill>
                <a:schemeClr val="bg1"/>
              </a:solidFill>
              <a:round/>
              <a:headEnd/>
              <a:tailEnd/>
            </a:ln>
            <a:effectLst/>
          </p:spPr>
          <p:txBody>
            <a:bodyPr wrap="none" anchor="ctr"/>
            <a:lstStyle/>
            <a:p>
              <a:endParaRPr lang="tr-TR"/>
            </a:p>
          </p:txBody>
        </p:sp>
        <p:sp>
          <p:nvSpPr>
            <p:cNvPr id="31769" name="Oval 1049"/>
            <p:cNvSpPr>
              <a:spLocks noChangeArrowheads="1"/>
            </p:cNvSpPr>
            <p:nvPr/>
          </p:nvSpPr>
          <p:spPr bwMode="auto">
            <a:xfrm>
              <a:off x="3518" y="1037"/>
              <a:ext cx="72" cy="72"/>
            </a:xfrm>
            <a:prstGeom prst="ellipse">
              <a:avLst/>
            </a:prstGeom>
            <a:noFill/>
            <a:ln w="25400">
              <a:solidFill>
                <a:schemeClr val="bg1"/>
              </a:solidFill>
              <a:round/>
              <a:headEnd/>
              <a:tailEnd/>
            </a:ln>
            <a:effectLst/>
          </p:spPr>
          <p:txBody>
            <a:bodyPr wrap="none" anchor="ctr"/>
            <a:lstStyle/>
            <a:p>
              <a:endParaRPr lang="tr-TR"/>
            </a:p>
          </p:txBody>
        </p:sp>
        <p:sp>
          <p:nvSpPr>
            <p:cNvPr id="31770" name="Oval 1050"/>
            <p:cNvSpPr>
              <a:spLocks noChangeArrowheads="1"/>
            </p:cNvSpPr>
            <p:nvPr/>
          </p:nvSpPr>
          <p:spPr bwMode="auto">
            <a:xfrm>
              <a:off x="4486" y="373"/>
              <a:ext cx="72" cy="72"/>
            </a:xfrm>
            <a:prstGeom prst="ellipse">
              <a:avLst/>
            </a:prstGeom>
            <a:noFill/>
            <a:ln w="25400">
              <a:solidFill>
                <a:schemeClr val="bg1"/>
              </a:solidFill>
              <a:round/>
              <a:headEnd/>
              <a:tailEnd/>
            </a:ln>
            <a:effectLst/>
          </p:spPr>
          <p:txBody>
            <a:bodyPr wrap="none" anchor="ctr"/>
            <a:lstStyle/>
            <a:p>
              <a:endParaRPr lang="tr-TR"/>
            </a:p>
          </p:txBody>
        </p:sp>
      </p:grpSp>
    </p:spTree>
  </p:cSld>
  <p:clrMapOvr>
    <a:masterClrMapping/>
  </p:clrMapOvr>
  <p:transition spd="slow">
    <p:wipe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1084263" y="609600"/>
            <a:ext cx="6992937" cy="5334000"/>
          </a:xfrm>
          <a:prstGeom prst="rect">
            <a:avLst/>
          </a:prstGeom>
          <a:noFill/>
          <a:ln w="9525">
            <a:noFill/>
            <a:miter lim="800000"/>
            <a:headEnd/>
            <a:tailEnd/>
          </a:ln>
          <a:effectLst/>
        </p:spPr>
        <p:txBody>
          <a:bodyPr wrap="none" anchor="ctr"/>
          <a:lstStyle/>
          <a:p>
            <a:endParaRPr lang="tr-TR"/>
          </a:p>
        </p:txBody>
      </p:sp>
      <p:graphicFrame>
        <p:nvGraphicFramePr>
          <p:cNvPr id="32771" name="Object 3"/>
          <p:cNvGraphicFramePr>
            <a:graphicFrameLocks/>
          </p:cNvGraphicFramePr>
          <p:nvPr/>
        </p:nvGraphicFramePr>
        <p:xfrm>
          <a:off x="485775" y="254000"/>
          <a:ext cx="7850188" cy="6405563"/>
        </p:xfrm>
        <a:graphic>
          <a:graphicData uri="http://schemas.openxmlformats.org/presentationml/2006/ole">
            <mc:AlternateContent xmlns:mc="http://schemas.openxmlformats.org/markup-compatibility/2006">
              <mc:Choice xmlns:v="urn:schemas-microsoft-com:vml" Requires="v">
                <p:oleObj r:id="rId3" imgW="7846232" imgH="6401355" progId="Excel.Chart.8">
                  <p:embed/>
                </p:oleObj>
              </mc:Choice>
              <mc:Fallback>
                <p:oleObj r:id="rId3" imgW="7846232" imgH="6401355" progId="Excel.Chart.8">
                  <p:embed/>
                  <p:pic>
                    <p:nvPicPr>
                      <p:cNvPr id="0" name="Object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775" y="254000"/>
                        <a:ext cx="7850188" cy="6405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2772" name="Rectangle 4"/>
          <p:cNvSpPr>
            <a:spLocks noChangeArrowheads="1"/>
          </p:cNvSpPr>
          <p:nvPr/>
        </p:nvSpPr>
        <p:spPr bwMode="auto">
          <a:xfrm>
            <a:off x="685800" y="6248400"/>
            <a:ext cx="1905000" cy="457200"/>
          </a:xfrm>
          <a:prstGeom prst="rect">
            <a:avLst/>
          </a:prstGeom>
          <a:noFill/>
          <a:ln w="9525">
            <a:noFill/>
            <a:miter lim="800000"/>
            <a:headEnd/>
            <a:tailEnd/>
          </a:ln>
          <a:effectLst/>
        </p:spPr>
        <p:txBody>
          <a:bodyPr wrap="none" anchor="ctr"/>
          <a:lstStyle/>
          <a:p>
            <a:endParaRPr lang="tr-TR"/>
          </a:p>
        </p:txBody>
      </p:sp>
      <p:sp>
        <p:nvSpPr>
          <p:cNvPr id="32773" name="Rectangle 5"/>
          <p:cNvSpPr>
            <a:spLocks noChangeArrowheads="1"/>
          </p:cNvSpPr>
          <p:nvPr/>
        </p:nvSpPr>
        <p:spPr bwMode="auto">
          <a:xfrm>
            <a:off x="3124200" y="6248400"/>
            <a:ext cx="2895600" cy="457200"/>
          </a:xfrm>
          <a:prstGeom prst="rect">
            <a:avLst/>
          </a:prstGeom>
          <a:noFill/>
          <a:ln w="9525">
            <a:noFill/>
            <a:miter lim="800000"/>
            <a:headEnd/>
            <a:tailEnd/>
          </a:ln>
          <a:effectLst/>
        </p:spPr>
        <p:txBody>
          <a:bodyPr wrap="none" anchor="ctr"/>
          <a:lstStyle/>
          <a:p>
            <a:endParaRPr lang="tr-TR"/>
          </a:p>
        </p:txBody>
      </p:sp>
      <p:sp>
        <p:nvSpPr>
          <p:cNvPr id="32774" name="Line 6"/>
          <p:cNvSpPr>
            <a:spLocks noChangeShapeType="1"/>
          </p:cNvSpPr>
          <p:nvPr/>
        </p:nvSpPr>
        <p:spPr bwMode="auto">
          <a:xfrm>
            <a:off x="1066800" y="2765425"/>
            <a:ext cx="3048000" cy="0"/>
          </a:xfrm>
          <a:prstGeom prst="line">
            <a:avLst/>
          </a:prstGeom>
          <a:noFill/>
          <a:ln w="19050">
            <a:solidFill>
              <a:schemeClr val="tx2"/>
            </a:solidFill>
            <a:prstDash val="dash"/>
            <a:round/>
            <a:headEnd type="none" w="sm" len="sm"/>
            <a:tailEnd type="none" w="sm" len="sm"/>
          </a:ln>
          <a:effectLst/>
        </p:spPr>
        <p:txBody>
          <a:bodyPr wrap="none" anchor="ctr"/>
          <a:lstStyle/>
          <a:p>
            <a:endParaRPr lang="tr-TR"/>
          </a:p>
        </p:txBody>
      </p:sp>
      <p:sp>
        <p:nvSpPr>
          <p:cNvPr id="32775" name="Line 7"/>
          <p:cNvSpPr>
            <a:spLocks noChangeShapeType="1"/>
          </p:cNvSpPr>
          <p:nvPr/>
        </p:nvSpPr>
        <p:spPr bwMode="auto">
          <a:xfrm>
            <a:off x="4140200" y="2781300"/>
            <a:ext cx="0" cy="3173413"/>
          </a:xfrm>
          <a:prstGeom prst="line">
            <a:avLst/>
          </a:prstGeom>
          <a:noFill/>
          <a:ln w="19050">
            <a:solidFill>
              <a:schemeClr val="tx2"/>
            </a:solidFill>
            <a:prstDash val="dash"/>
            <a:round/>
            <a:headEnd type="none" w="sm" len="sm"/>
            <a:tailEnd type="none" w="sm" len="sm"/>
          </a:ln>
          <a:effectLst/>
        </p:spPr>
        <p:txBody>
          <a:bodyPr wrap="none" anchor="ctr"/>
          <a:lstStyle/>
          <a:p>
            <a:endParaRPr lang="tr-TR"/>
          </a:p>
        </p:txBody>
      </p:sp>
      <p:sp>
        <p:nvSpPr>
          <p:cNvPr id="32776" name="Line 8"/>
          <p:cNvSpPr>
            <a:spLocks noChangeShapeType="1"/>
          </p:cNvSpPr>
          <p:nvPr/>
        </p:nvSpPr>
        <p:spPr bwMode="auto">
          <a:xfrm>
            <a:off x="1066800" y="3830638"/>
            <a:ext cx="1765300" cy="0"/>
          </a:xfrm>
          <a:prstGeom prst="line">
            <a:avLst/>
          </a:prstGeom>
          <a:noFill/>
          <a:ln w="19050">
            <a:solidFill>
              <a:schemeClr val="folHlink"/>
            </a:solidFill>
            <a:prstDash val="dash"/>
            <a:round/>
            <a:headEnd type="none" w="sm" len="sm"/>
            <a:tailEnd type="none" w="sm" len="sm"/>
          </a:ln>
          <a:effectLst/>
        </p:spPr>
        <p:txBody>
          <a:bodyPr wrap="none" anchor="ctr"/>
          <a:lstStyle/>
          <a:p>
            <a:endParaRPr lang="tr-TR"/>
          </a:p>
        </p:txBody>
      </p:sp>
      <p:sp>
        <p:nvSpPr>
          <p:cNvPr id="32777" name="Line 9"/>
          <p:cNvSpPr>
            <a:spLocks noChangeShapeType="1"/>
          </p:cNvSpPr>
          <p:nvPr/>
        </p:nvSpPr>
        <p:spPr bwMode="auto">
          <a:xfrm>
            <a:off x="2832100" y="3848100"/>
            <a:ext cx="0" cy="2120900"/>
          </a:xfrm>
          <a:prstGeom prst="line">
            <a:avLst/>
          </a:prstGeom>
          <a:noFill/>
          <a:ln w="19050">
            <a:solidFill>
              <a:schemeClr val="folHlink"/>
            </a:solidFill>
            <a:prstDash val="dash"/>
            <a:round/>
            <a:headEnd type="none" w="sm" len="sm"/>
            <a:tailEnd type="none" w="sm" len="sm"/>
          </a:ln>
          <a:effectLst/>
        </p:spPr>
        <p:txBody>
          <a:bodyPr wrap="none" anchor="ctr"/>
          <a:lstStyle/>
          <a:p>
            <a:endParaRPr lang="tr-TR"/>
          </a:p>
        </p:txBody>
      </p:sp>
      <p:sp>
        <p:nvSpPr>
          <p:cNvPr id="32778" name="Line 10"/>
          <p:cNvSpPr>
            <a:spLocks noChangeShapeType="1"/>
          </p:cNvSpPr>
          <p:nvPr/>
        </p:nvSpPr>
        <p:spPr bwMode="auto">
          <a:xfrm flipV="1">
            <a:off x="1955800" y="4889500"/>
            <a:ext cx="0" cy="1079500"/>
          </a:xfrm>
          <a:prstGeom prst="line">
            <a:avLst/>
          </a:prstGeom>
          <a:noFill/>
          <a:ln w="19050">
            <a:solidFill>
              <a:schemeClr val="accent1"/>
            </a:solidFill>
            <a:prstDash val="dash"/>
            <a:round/>
            <a:headEnd type="none" w="sm" len="sm"/>
            <a:tailEnd type="none" w="sm" len="sm"/>
          </a:ln>
          <a:effectLst/>
        </p:spPr>
        <p:txBody>
          <a:bodyPr wrap="none" anchor="ctr"/>
          <a:lstStyle/>
          <a:p>
            <a:endParaRPr lang="tr-TR"/>
          </a:p>
        </p:txBody>
      </p:sp>
      <p:sp>
        <p:nvSpPr>
          <p:cNvPr id="32779" name="Line 11"/>
          <p:cNvSpPr>
            <a:spLocks noChangeShapeType="1"/>
          </p:cNvSpPr>
          <p:nvPr/>
        </p:nvSpPr>
        <p:spPr bwMode="auto">
          <a:xfrm>
            <a:off x="1066800" y="4892675"/>
            <a:ext cx="889000" cy="0"/>
          </a:xfrm>
          <a:prstGeom prst="line">
            <a:avLst/>
          </a:prstGeom>
          <a:noFill/>
          <a:ln w="19050">
            <a:solidFill>
              <a:schemeClr val="accent1"/>
            </a:solidFill>
            <a:prstDash val="dash"/>
            <a:round/>
            <a:headEnd type="none" w="sm" len="sm"/>
            <a:tailEnd type="none" w="sm" len="sm"/>
          </a:ln>
          <a:effectLst/>
        </p:spPr>
        <p:txBody>
          <a:bodyPr wrap="none" anchor="ctr"/>
          <a:lstStyle/>
          <a:p>
            <a:endParaRPr lang="tr-TR"/>
          </a:p>
        </p:txBody>
      </p:sp>
      <p:sp>
        <p:nvSpPr>
          <p:cNvPr id="32780" name="Rectangle 12"/>
          <p:cNvSpPr>
            <a:spLocks noChangeArrowheads="1"/>
          </p:cNvSpPr>
          <p:nvPr/>
        </p:nvSpPr>
        <p:spPr bwMode="auto">
          <a:xfrm rot="-5400000">
            <a:off x="-465931" y="3467894"/>
            <a:ext cx="1624012" cy="400050"/>
          </a:xfrm>
          <a:prstGeom prst="rect">
            <a:avLst/>
          </a:prstGeom>
          <a:noFill/>
          <a:ln w="9525">
            <a:noFill/>
            <a:miter lim="800000"/>
            <a:headEnd/>
            <a:tailEnd/>
          </a:ln>
          <a:effectLst/>
        </p:spPr>
        <p:txBody>
          <a:bodyPr wrap="none" lIns="92075" tIns="46038" rIns="92075" bIns="46038">
            <a:spAutoFit/>
          </a:bodyPr>
          <a:lstStyle/>
          <a:p>
            <a:pPr defTabSz="762000"/>
            <a:r>
              <a:rPr lang="tr-TR" sz="2000"/>
              <a:t>Fiyat</a:t>
            </a:r>
            <a:r>
              <a:rPr lang="en-GB" sz="2000"/>
              <a:t> (</a:t>
            </a:r>
            <a:r>
              <a:rPr lang="tr-TR" sz="2000"/>
              <a:t>TL/</a:t>
            </a:r>
            <a:r>
              <a:rPr lang="en-GB" sz="2000"/>
              <a:t>kg)</a:t>
            </a:r>
          </a:p>
        </p:txBody>
      </p:sp>
      <p:sp>
        <p:nvSpPr>
          <p:cNvPr id="32781" name="Rectangle 13"/>
          <p:cNvSpPr>
            <a:spLocks noChangeArrowheads="1"/>
          </p:cNvSpPr>
          <p:nvPr/>
        </p:nvSpPr>
        <p:spPr bwMode="auto">
          <a:xfrm>
            <a:off x="3197225" y="6459538"/>
            <a:ext cx="1479550" cy="400050"/>
          </a:xfrm>
          <a:prstGeom prst="rect">
            <a:avLst/>
          </a:prstGeom>
          <a:noFill/>
          <a:ln w="9525">
            <a:noFill/>
            <a:miter lim="800000"/>
            <a:headEnd/>
            <a:tailEnd/>
          </a:ln>
          <a:effectLst/>
        </p:spPr>
        <p:txBody>
          <a:bodyPr wrap="none" lIns="92075" tIns="46038" rIns="92075" bIns="46038">
            <a:spAutoFit/>
          </a:bodyPr>
          <a:lstStyle/>
          <a:p>
            <a:pPr defTabSz="762000"/>
            <a:r>
              <a:rPr lang="tr-TR" sz="2000"/>
              <a:t>Miktar</a:t>
            </a:r>
            <a:r>
              <a:rPr lang="en-GB" sz="2000"/>
              <a:t> (ton)</a:t>
            </a:r>
          </a:p>
        </p:txBody>
      </p:sp>
      <p:sp>
        <p:nvSpPr>
          <p:cNvPr id="32782" name="Rectangle 14"/>
          <p:cNvSpPr>
            <a:spLocks noChangeArrowheads="1"/>
          </p:cNvSpPr>
          <p:nvPr/>
        </p:nvSpPr>
        <p:spPr bwMode="auto">
          <a:xfrm>
            <a:off x="7366000" y="773113"/>
            <a:ext cx="847725" cy="369974"/>
          </a:xfrm>
          <a:prstGeom prst="rect">
            <a:avLst/>
          </a:prstGeom>
          <a:noFill/>
          <a:ln w="9525">
            <a:noFill/>
            <a:miter lim="800000"/>
            <a:headEnd/>
            <a:tailEnd/>
          </a:ln>
          <a:effectLst/>
        </p:spPr>
        <p:txBody>
          <a:bodyPr lIns="92075" tIns="46038" rIns="92075" bIns="46038">
            <a:spAutoFit/>
          </a:bodyPr>
          <a:lstStyle/>
          <a:p>
            <a:pPr defTabSz="762000"/>
            <a:r>
              <a:rPr lang="tr-TR" b="1" dirty="0">
                <a:solidFill>
                  <a:srgbClr val="0070C0"/>
                </a:solidFill>
              </a:rPr>
              <a:t>Arz</a:t>
            </a:r>
            <a:endParaRPr lang="en-GB" b="1" dirty="0">
              <a:solidFill>
                <a:srgbClr val="0070C0"/>
              </a:solidFill>
            </a:endParaRPr>
          </a:p>
        </p:txBody>
      </p:sp>
      <p:sp>
        <p:nvSpPr>
          <p:cNvPr id="32783" name="Rectangle 15"/>
          <p:cNvSpPr>
            <a:spLocks noChangeArrowheads="1"/>
          </p:cNvSpPr>
          <p:nvPr/>
        </p:nvSpPr>
        <p:spPr bwMode="auto">
          <a:xfrm>
            <a:off x="1747838" y="4452938"/>
            <a:ext cx="339725" cy="427037"/>
          </a:xfrm>
          <a:prstGeom prst="rect">
            <a:avLst/>
          </a:prstGeom>
          <a:noFill/>
          <a:ln w="9525">
            <a:noFill/>
            <a:miter lim="800000"/>
            <a:headEnd/>
            <a:tailEnd/>
          </a:ln>
          <a:effectLst/>
        </p:spPr>
        <p:txBody>
          <a:bodyPr wrap="none" lIns="92075" tIns="46038" rIns="92075" bIns="46038">
            <a:spAutoFit/>
          </a:bodyPr>
          <a:lstStyle/>
          <a:p>
            <a:pPr algn="ctr" defTabSz="762000"/>
            <a:r>
              <a:rPr lang="en-GB" sz="2200" b="1">
                <a:solidFill>
                  <a:schemeClr val="bg1"/>
                </a:solidFill>
              </a:rPr>
              <a:t>a</a:t>
            </a:r>
          </a:p>
        </p:txBody>
      </p:sp>
      <p:sp>
        <p:nvSpPr>
          <p:cNvPr id="32784" name="Rectangle 16"/>
          <p:cNvSpPr>
            <a:spLocks noChangeArrowheads="1"/>
          </p:cNvSpPr>
          <p:nvPr/>
        </p:nvSpPr>
        <p:spPr bwMode="auto">
          <a:xfrm>
            <a:off x="2578100" y="3386138"/>
            <a:ext cx="355600" cy="427037"/>
          </a:xfrm>
          <a:prstGeom prst="rect">
            <a:avLst/>
          </a:prstGeom>
          <a:noFill/>
          <a:ln w="9525">
            <a:noFill/>
            <a:miter lim="800000"/>
            <a:headEnd/>
            <a:tailEnd/>
          </a:ln>
          <a:effectLst/>
        </p:spPr>
        <p:txBody>
          <a:bodyPr wrap="none" lIns="92075" tIns="46038" rIns="92075" bIns="46038">
            <a:spAutoFit/>
          </a:bodyPr>
          <a:lstStyle/>
          <a:p>
            <a:pPr algn="ctr" defTabSz="762000"/>
            <a:r>
              <a:rPr lang="en-GB" sz="2200" b="1">
                <a:solidFill>
                  <a:schemeClr val="bg1"/>
                </a:solidFill>
              </a:rPr>
              <a:t>b</a:t>
            </a:r>
          </a:p>
        </p:txBody>
      </p:sp>
      <p:sp>
        <p:nvSpPr>
          <p:cNvPr id="32785" name="Rectangle 17"/>
          <p:cNvSpPr>
            <a:spLocks noChangeArrowheads="1"/>
          </p:cNvSpPr>
          <p:nvPr/>
        </p:nvSpPr>
        <p:spPr bwMode="auto">
          <a:xfrm>
            <a:off x="3894138" y="2319338"/>
            <a:ext cx="339725" cy="427037"/>
          </a:xfrm>
          <a:prstGeom prst="rect">
            <a:avLst/>
          </a:prstGeom>
          <a:noFill/>
          <a:ln w="9525">
            <a:noFill/>
            <a:miter lim="800000"/>
            <a:headEnd/>
            <a:tailEnd/>
          </a:ln>
          <a:effectLst/>
        </p:spPr>
        <p:txBody>
          <a:bodyPr wrap="none" lIns="92075" tIns="46038" rIns="92075" bIns="46038">
            <a:spAutoFit/>
          </a:bodyPr>
          <a:lstStyle/>
          <a:p>
            <a:pPr algn="ctr" defTabSz="762000"/>
            <a:r>
              <a:rPr lang="en-GB" sz="2200" b="1">
                <a:solidFill>
                  <a:schemeClr val="bg1"/>
                </a:solidFill>
              </a:rPr>
              <a:t>c</a:t>
            </a:r>
          </a:p>
        </p:txBody>
      </p:sp>
      <p:sp>
        <p:nvSpPr>
          <p:cNvPr id="32786" name="AutoShape 19"/>
          <p:cNvSpPr>
            <a:spLocks noChangeArrowheads="1"/>
          </p:cNvSpPr>
          <p:nvPr/>
        </p:nvSpPr>
        <p:spPr bwMode="auto">
          <a:xfrm>
            <a:off x="7407275" y="1316038"/>
            <a:ext cx="1654175" cy="1528762"/>
          </a:xfrm>
          <a:prstGeom prst="roundRect">
            <a:avLst>
              <a:gd name="adj" fmla="val 12495"/>
            </a:avLst>
          </a:prstGeom>
          <a:noFill/>
          <a:ln w="28575">
            <a:solidFill>
              <a:schemeClr val="hlink"/>
            </a:solidFill>
            <a:round/>
            <a:headEnd/>
            <a:tailEnd/>
          </a:ln>
          <a:effectLst/>
        </p:spPr>
        <p:txBody>
          <a:bodyPr wrap="none" anchor="ctr"/>
          <a:lstStyle/>
          <a:p>
            <a:endParaRPr lang="tr-TR"/>
          </a:p>
        </p:txBody>
      </p:sp>
      <p:sp>
        <p:nvSpPr>
          <p:cNvPr id="32787" name="Rectangle 20"/>
          <p:cNvSpPr>
            <a:spLocks noChangeArrowheads="1"/>
          </p:cNvSpPr>
          <p:nvPr/>
        </p:nvSpPr>
        <p:spPr bwMode="auto">
          <a:xfrm>
            <a:off x="7812088" y="1335088"/>
            <a:ext cx="625475" cy="1477962"/>
          </a:xfrm>
          <a:prstGeom prst="rect">
            <a:avLst/>
          </a:prstGeom>
          <a:noFill/>
          <a:ln w="9525">
            <a:noFill/>
            <a:miter lim="800000"/>
            <a:headEnd/>
            <a:tailEnd/>
          </a:ln>
          <a:effectLst/>
        </p:spPr>
        <p:txBody>
          <a:bodyPr lIns="92075" tIns="46038" rIns="92075" bIns="46038">
            <a:spAutoFit/>
          </a:bodyPr>
          <a:lstStyle/>
          <a:p>
            <a:pPr defTabSz="762000"/>
            <a:r>
              <a:rPr lang="en-GB" sz="2000" b="1" i="1">
                <a:solidFill>
                  <a:schemeClr val="bg1"/>
                </a:solidFill>
              </a:rPr>
              <a:t> </a:t>
            </a:r>
            <a:r>
              <a:rPr lang="en-GB" sz="1600" b="1" i="1">
                <a:solidFill>
                  <a:schemeClr val="bg1"/>
                </a:solidFill>
              </a:rPr>
              <a:t> </a:t>
            </a:r>
            <a:r>
              <a:rPr lang="en-GB" sz="2000" b="1" i="1"/>
              <a:t>P</a:t>
            </a:r>
          </a:p>
          <a:p>
            <a:pPr defTabSz="762000">
              <a:lnSpc>
                <a:spcPct val="150000"/>
              </a:lnSpc>
            </a:pPr>
            <a:r>
              <a:rPr lang="en-GB" sz="2000" b="1" i="1"/>
              <a:t>  </a:t>
            </a:r>
            <a:r>
              <a:rPr lang="en-GB" sz="2000" b="1"/>
              <a:t>20</a:t>
            </a:r>
          </a:p>
          <a:p>
            <a:pPr defTabSz="762000"/>
            <a:r>
              <a:rPr lang="en-GB" sz="2000" b="1"/>
              <a:t>  40</a:t>
            </a:r>
          </a:p>
          <a:p>
            <a:pPr defTabSz="762000"/>
            <a:r>
              <a:rPr lang="en-GB" sz="2000" b="1"/>
              <a:t>  6</a:t>
            </a:r>
            <a:r>
              <a:rPr lang="en-GB" sz="2000" b="1">
                <a:solidFill>
                  <a:schemeClr val="bg1"/>
                </a:solidFill>
              </a:rPr>
              <a:t>0</a:t>
            </a:r>
          </a:p>
        </p:txBody>
      </p:sp>
      <p:sp>
        <p:nvSpPr>
          <p:cNvPr id="32788" name="Rectangle 21"/>
          <p:cNvSpPr>
            <a:spLocks noChangeArrowheads="1"/>
          </p:cNvSpPr>
          <p:nvPr/>
        </p:nvSpPr>
        <p:spPr bwMode="auto">
          <a:xfrm>
            <a:off x="8466138" y="1335088"/>
            <a:ext cx="614362" cy="1477962"/>
          </a:xfrm>
          <a:prstGeom prst="rect">
            <a:avLst/>
          </a:prstGeom>
          <a:noFill/>
          <a:ln w="9525">
            <a:noFill/>
            <a:miter lim="800000"/>
            <a:headEnd/>
            <a:tailEnd/>
          </a:ln>
          <a:effectLst/>
        </p:spPr>
        <p:txBody>
          <a:bodyPr wrap="none" lIns="92075" tIns="46038" rIns="92075" bIns="46038">
            <a:spAutoFit/>
          </a:bodyPr>
          <a:lstStyle/>
          <a:p>
            <a:pPr defTabSz="762000"/>
            <a:r>
              <a:rPr lang="en-GB" sz="2000" b="1" i="1">
                <a:solidFill>
                  <a:schemeClr val="bg1"/>
                </a:solidFill>
              </a:rPr>
              <a:t> </a:t>
            </a:r>
            <a:r>
              <a:rPr lang="en-GB" sz="2000" b="1" i="1"/>
              <a:t>Q</a:t>
            </a:r>
          </a:p>
          <a:p>
            <a:pPr defTabSz="762000">
              <a:lnSpc>
                <a:spcPct val="150000"/>
              </a:lnSpc>
            </a:pPr>
            <a:r>
              <a:rPr lang="en-GB" sz="2000" b="1"/>
              <a:t>100</a:t>
            </a:r>
          </a:p>
          <a:p>
            <a:pPr defTabSz="762000"/>
            <a:r>
              <a:rPr lang="en-GB" sz="2000" b="1"/>
              <a:t>200</a:t>
            </a:r>
          </a:p>
          <a:p>
            <a:pPr defTabSz="762000"/>
            <a:r>
              <a:rPr lang="en-GB" sz="2000" b="1"/>
              <a:t>350</a:t>
            </a:r>
          </a:p>
        </p:txBody>
      </p:sp>
      <p:sp>
        <p:nvSpPr>
          <p:cNvPr id="32789" name="Rectangle 22"/>
          <p:cNvSpPr>
            <a:spLocks noChangeArrowheads="1"/>
          </p:cNvSpPr>
          <p:nvPr/>
        </p:nvSpPr>
        <p:spPr bwMode="auto">
          <a:xfrm>
            <a:off x="7507288" y="1738313"/>
            <a:ext cx="342900" cy="1047750"/>
          </a:xfrm>
          <a:prstGeom prst="rect">
            <a:avLst/>
          </a:prstGeom>
          <a:noFill/>
          <a:ln w="9525">
            <a:noFill/>
            <a:miter lim="800000"/>
            <a:headEnd/>
            <a:tailEnd/>
          </a:ln>
          <a:effectLst/>
        </p:spPr>
        <p:txBody>
          <a:bodyPr wrap="none" lIns="92075" tIns="46038" rIns="92075" bIns="46038">
            <a:spAutoFit/>
          </a:bodyPr>
          <a:lstStyle/>
          <a:p>
            <a:pPr defTabSz="762000">
              <a:lnSpc>
                <a:spcPct val="110000"/>
              </a:lnSpc>
            </a:pPr>
            <a:r>
              <a:rPr lang="en-GB" sz="2000" b="1"/>
              <a:t>a</a:t>
            </a:r>
          </a:p>
          <a:p>
            <a:pPr defTabSz="762000"/>
            <a:r>
              <a:rPr lang="en-GB" sz="2000" b="1"/>
              <a:t>b</a:t>
            </a:r>
          </a:p>
          <a:p>
            <a:pPr defTabSz="762000"/>
            <a:r>
              <a:rPr lang="en-GB" sz="2000" b="1"/>
              <a:t>c</a:t>
            </a:r>
          </a:p>
        </p:txBody>
      </p:sp>
      <p:sp>
        <p:nvSpPr>
          <p:cNvPr id="32790" name="Line 23"/>
          <p:cNvSpPr>
            <a:spLocks noChangeShapeType="1"/>
          </p:cNvSpPr>
          <p:nvPr/>
        </p:nvSpPr>
        <p:spPr bwMode="auto">
          <a:xfrm>
            <a:off x="7513638" y="1728788"/>
            <a:ext cx="1463675" cy="0"/>
          </a:xfrm>
          <a:prstGeom prst="line">
            <a:avLst/>
          </a:prstGeom>
          <a:noFill/>
          <a:ln w="25400">
            <a:solidFill>
              <a:schemeClr val="accent2"/>
            </a:solidFill>
            <a:round/>
            <a:headEnd type="none" w="sm" len="sm"/>
            <a:tailEnd type="none" w="sm" len="sm"/>
          </a:ln>
          <a:effectLst/>
        </p:spPr>
        <p:txBody>
          <a:bodyPr wrap="none" anchor="ctr"/>
          <a:lstStyle/>
          <a:p>
            <a:endParaRPr lang="tr-TR"/>
          </a:p>
        </p:txBody>
      </p:sp>
      <p:grpSp>
        <p:nvGrpSpPr>
          <p:cNvPr id="32792" name="Group 25"/>
          <p:cNvGrpSpPr>
            <a:grpSpLocks/>
          </p:cNvGrpSpPr>
          <p:nvPr/>
        </p:nvGrpSpPr>
        <p:grpSpPr bwMode="auto">
          <a:xfrm>
            <a:off x="1876425" y="592138"/>
            <a:ext cx="5359400" cy="4356100"/>
            <a:chOff x="1182" y="373"/>
            <a:chExt cx="3376" cy="2744"/>
          </a:xfrm>
        </p:grpSpPr>
        <p:sp>
          <p:nvSpPr>
            <p:cNvPr id="32793" name="Oval 26"/>
            <p:cNvSpPr>
              <a:spLocks noChangeArrowheads="1"/>
            </p:cNvSpPr>
            <p:nvPr/>
          </p:nvSpPr>
          <p:spPr bwMode="auto">
            <a:xfrm>
              <a:off x="1182" y="3045"/>
              <a:ext cx="72" cy="72"/>
            </a:xfrm>
            <a:prstGeom prst="ellipse">
              <a:avLst/>
            </a:prstGeom>
            <a:noFill/>
            <a:ln w="25400">
              <a:solidFill>
                <a:srgbClr val="000000"/>
              </a:solidFill>
              <a:round/>
              <a:headEnd/>
              <a:tailEnd/>
            </a:ln>
            <a:effectLst/>
          </p:spPr>
          <p:txBody>
            <a:bodyPr wrap="none" anchor="ctr"/>
            <a:lstStyle/>
            <a:p>
              <a:endParaRPr lang="tr-TR"/>
            </a:p>
          </p:txBody>
        </p:sp>
        <p:sp>
          <p:nvSpPr>
            <p:cNvPr id="32794" name="Oval 27"/>
            <p:cNvSpPr>
              <a:spLocks noChangeArrowheads="1"/>
            </p:cNvSpPr>
            <p:nvPr/>
          </p:nvSpPr>
          <p:spPr bwMode="auto">
            <a:xfrm>
              <a:off x="1726" y="2389"/>
              <a:ext cx="72" cy="72"/>
            </a:xfrm>
            <a:prstGeom prst="ellipse">
              <a:avLst/>
            </a:prstGeom>
            <a:noFill/>
            <a:ln w="25400">
              <a:solidFill>
                <a:srgbClr val="000000"/>
              </a:solidFill>
              <a:round/>
              <a:headEnd/>
              <a:tailEnd/>
            </a:ln>
            <a:effectLst/>
          </p:spPr>
          <p:txBody>
            <a:bodyPr wrap="none" anchor="ctr"/>
            <a:lstStyle/>
            <a:p>
              <a:endParaRPr lang="tr-TR"/>
            </a:p>
          </p:txBody>
        </p:sp>
        <p:sp>
          <p:nvSpPr>
            <p:cNvPr id="32795" name="Oval 28"/>
            <p:cNvSpPr>
              <a:spLocks noChangeArrowheads="1"/>
            </p:cNvSpPr>
            <p:nvPr/>
          </p:nvSpPr>
          <p:spPr bwMode="auto">
            <a:xfrm>
              <a:off x="2558" y="1709"/>
              <a:ext cx="72" cy="72"/>
            </a:xfrm>
            <a:prstGeom prst="ellipse">
              <a:avLst/>
            </a:prstGeom>
            <a:noFill/>
            <a:ln w="25400">
              <a:solidFill>
                <a:srgbClr val="000000"/>
              </a:solidFill>
              <a:round/>
              <a:headEnd/>
              <a:tailEnd/>
            </a:ln>
            <a:effectLst/>
          </p:spPr>
          <p:txBody>
            <a:bodyPr wrap="none" anchor="ctr"/>
            <a:lstStyle/>
            <a:p>
              <a:endParaRPr lang="tr-TR"/>
            </a:p>
          </p:txBody>
        </p:sp>
        <p:sp>
          <p:nvSpPr>
            <p:cNvPr id="32796" name="Oval 29"/>
            <p:cNvSpPr>
              <a:spLocks noChangeArrowheads="1"/>
            </p:cNvSpPr>
            <p:nvPr/>
          </p:nvSpPr>
          <p:spPr bwMode="auto">
            <a:xfrm>
              <a:off x="3518" y="1037"/>
              <a:ext cx="72" cy="72"/>
            </a:xfrm>
            <a:prstGeom prst="ellipse">
              <a:avLst/>
            </a:prstGeom>
            <a:noFill/>
            <a:ln w="25400">
              <a:solidFill>
                <a:srgbClr val="000000"/>
              </a:solidFill>
              <a:round/>
              <a:headEnd/>
              <a:tailEnd/>
            </a:ln>
            <a:effectLst/>
          </p:spPr>
          <p:txBody>
            <a:bodyPr wrap="none" anchor="ctr"/>
            <a:lstStyle/>
            <a:p>
              <a:endParaRPr lang="tr-TR"/>
            </a:p>
          </p:txBody>
        </p:sp>
        <p:sp>
          <p:nvSpPr>
            <p:cNvPr id="32797" name="Oval 30"/>
            <p:cNvSpPr>
              <a:spLocks noChangeArrowheads="1"/>
            </p:cNvSpPr>
            <p:nvPr/>
          </p:nvSpPr>
          <p:spPr bwMode="auto">
            <a:xfrm>
              <a:off x="4486" y="373"/>
              <a:ext cx="72" cy="72"/>
            </a:xfrm>
            <a:prstGeom prst="ellipse">
              <a:avLst/>
            </a:prstGeom>
            <a:noFill/>
            <a:ln w="25400">
              <a:solidFill>
                <a:srgbClr val="000000"/>
              </a:solidFill>
              <a:round/>
              <a:headEnd/>
              <a:tailEnd/>
            </a:ln>
            <a:effectLst/>
          </p:spPr>
          <p:txBody>
            <a:bodyPr wrap="none" anchor="ctr"/>
            <a:lstStyle/>
            <a:p>
              <a:endParaRPr lang="tr-TR"/>
            </a:p>
          </p:txBody>
        </p:sp>
      </p:grpSp>
    </p:spTree>
  </p:cSld>
  <p:clrMapOvr>
    <a:masterClrMapping/>
  </p:clrMapOvr>
  <p:transition spd="slow">
    <p:wipe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1084263" y="609600"/>
            <a:ext cx="6992937" cy="5334000"/>
          </a:xfrm>
          <a:prstGeom prst="rect">
            <a:avLst/>
          </a:prstGeom>
          <a:noFill/>
          <a:ln w="9525">
            <a:noFill/>
            <a:miter lim="800000"/>
            <a:headEnd/>
            <a:tailEnd/>
          </a:ln>
          <a:effectLst/>
        </p:spPr>
        <p:txBody>
          <a:bodyPr wrap="none" anchor="ctr"/>
          <a:lstStyle/>
          <a:p>
            <a:endParaRPr lang="tr-TR"/>
          </a:p>
        </p:txBody>
      </p:sp>
      <p:graphicFrame>
        <p:nvGraphicFramePr>
          <p:cNvPr id="33795" name="Object 3"/>
          <p:cNvGraphicFramePr>
            <a:graphicFrameLocks/>
          </p:cNvGraphicFramePr>
          <p:nvPr/>
        </p:nvGraphicFramePr>
        <p:xfrm>
          <a:off x="485775" y="254000"/>
          <a:ext cx="7850188" cy="6405563"/>
        </p:xfrm>
        <a:graphic>
          <a:graphicData uri="http://schemas.openxmlformats.org/presentationml/2006/ole">
            <mc:AlternateContent xmlns:mc="http://schemas.openxmlformats.org/markup-compatibility/2006">
              <mc:Choice xmlns:v="urn:schemas-microsoft-com:vml" Requires="v">
                <p:oleObj r:id="rId3" imgW="7846232" imgH="6401355" progId="Excel.Chart.8">
                  <p:embed/>
                </p:oleObj>
              </mc:Choice>
              <mc:Fallback>
                <p:oleObj r:id="rId3" imgW="7846232" imgH="6401355" progId="Excel.Chart.8">
                  <p:embed/>
                  <p:pic>
                    <p:nvPicPr>
                      <p:cNvPr id="0" name="Object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775" y="254000"/>
                        <a:ext cx="7850188" cy="6405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3796" name="Rectangle 4"/>
          <p:cNvSpPr>
            <a:spLocks noChangeArrowheads="1"/>
          </p:cNvSpPr>
          <p:nvPr/>
        </p:nvSpPr>
        <p:spPr bwMode="auto">
          <a:xfrm>
            <a:off x="685800" y="6248400"/>
            <a:ext cx="1905000" cy="457200"/>
          </a:xfrm>
          <a:prstGeom prst="rect">
            <a:avLst/>
          </a:prstGeom>
          <a:noFill/>
          <a:ln w="9525">
            <a:noFill/>
            <a:miter lim="800000"/>
            <a:headEnd/>
            <a:tailEnd/>
          </a:ln>
          <a:effectLst/>
        </p:spPr>
        <p:txBody>
          <a:bodyPr wrap="none" anchor="ctr"/>
          <a:lstStyle/>
          <a:p>
            <a:endParaRPr lang="tr-TR"/>
          </a:p>
        </p:txBody>
      </p:sp>
      <p:sp>
        <p:nvSpPr>
          <p:cNvPr id="33797" name="Rectangle 5"/>
          <p:cNvSpPr>
            <a:spLocks noChangeArrowheads="1"/>
          </p:cNvSpPr>
          <p:nvPr/>
        </p:nvSpPr>
        <p:spPr bwMode="auto">
          <a:xfrm>
            <a:off x="3124200" y="6248400"/>
            <a:ext cx="2895600" cy="457200"/>
          </a:xfrm>
          <a:prstGeom prst="rect">
            <a:avLst/>
          </a:prstGeom>
          <a:noFill/>
          <a:ln w="9525">
            <a:noFill/>
            <a:miter lim="800000"/>
            <a:headEnd/>
            <a:tailEnd/>
          </a:ln>
          <a:effectLst/>
        </p:spPr>
        <p:txBody>
          <a:bodyPr wrap="none" anchor="ctr"/>
          <a:lstStyle/>
          <a:p>
            <a:endParaRPr lang="tr-TR"/>
          </a:p>
        </p:txBody>
      </p:sp>
      <p:sp>
        <p:nvSpPr>
          <p:cNvPr id="33798" name="Line 6"/>
          <p:cNvSpPr>
            <a:spLocks noChangeShapeType="1"/>
          </p:cNvSpPr>
          <p:nvPr/>
        </p:nvSpPr>
        <p:spPr bwMode="auto">
          <a:xfrm flipV="1">
            <a:off x="1066800" y="1685925"/>
            <a:ext cx="4619625" cy="7938"/>
          </a:xfrm>
          <a:prstGeom prst="line">
            <a:avLst/>
          </a:prstGeom>
          <a:noFill/>
          <a:ln w="19050">
            <a:solidFill>
              <a:schemeClr val="hlink"/>
            </a:solidFill>
            <a:prstDash val="dash"/>
            <a:round/>
            <a:headEnd type="none" w="sm" len="sm"/>
            <a:tailEnd type="none" w="sm" len="sm"/>
          </a:ln>
          <a:effectLst/>
        </p:spPr>
        <p:txBody>
          <a:bodyPr wrap="none" anchor="ctr"/>
          <a:lstStyle/>
          <a:p>
            <a:endParaRPr lang="tr-TR"/>
          </a:p>
        </p:txBody>
      </p:sp>
      <p:sp>
        <p:nvSpPr>
          <p:cNvPr id="33799" name="Line 7"/>
          <p:cNvSpPr>
            <a:spLocks noChangeShapeType="1"/>
          </p:cNvSpPr>
          <p:nvPr/>
        </p:nvSpPr>
        <p:spPr bwMode="auto">
          <a:xfrm flipH="1">
            <a:off x="5661025" y="1701800"/>
            <a:ext cx="3175" cy="4252913"/>
          </a:xfrm>
          <a:prstGeom prst="line">
            <a:avLst/>
          </a:prstGeom>
          <a:noFill/>
          <a:ln w="19050">
            <a:solidFill>
              <a:schemeClr val="hlink"/>
            </a:solidFill>
            <a:prstDash val="dash"/>
            <a:round/>
            <a:headEnd type="none" w="sm" len="sm"/>
            <a:tailEnd type="none" w="sm" len="sm"/>
          </a:ln>
          <a:effectLst/>
        </p:spPr>
        <p:txBody>
          <a:bodyPr wrap="none" anchor="ctr"/>
          <a:lstStyle/>
          <a:p>
            <a:endParaRPr lang="tr-TR"/>
          </a:p>
        </p:txBody>
      </p:sp>
      <p:sp>
        <p:nvSpPr>
          <p:cNvPr id="33800" name="Line 8"/>
          <p:cNvSpPr>
            <a:spLocks noChangeShapeType="1"/>
          </p:cNvSpPr>
          <p:nvPr/>
        </p:nvSpPr>
        <p:spPr bwMode="auto">
          <a:xfrm>
            <a:off x="1066800" y="2765425"/>
            <a:ext cx="3048000" cy="0"/>
          </a:xfrm>
          <a:prstGeom prst="line">
            <a:avLst/>
          </a:prstGeom>
          <a:noFill/>
          <a:ln w="19050">
            <a:solidFill>
              <a:schemeClr val="tx2"/>
            </a:solidFill>
            <a:prstDash val="dash"/>
            <a:round/>
            <a:headEnd type="none" w="sm" len="sm"/>
            <a:tailEnd type="none" w="sm" len="sm"/>
          </a:ln>
          <a:effectLst/>
        </p:spPr>
        <p:txBody>
          <a:bodyPr wrap="none" anchor="ctr"/>
          <a:lstStyle/>
          <a:p>
            <a:endParaRPr lang="tr-TR"/>
          </a:p>
        </p:txBody>
      </p:sp>
      <p:sp>
        <p:nvSpPr>
          <p:cNvPr id="33801" name="Line 9"/>
          <p:cNvSpPr>
            <a:spLocks noChangeShapeType="1"/>
          </p:cNvSpPr>
          <p:nvPr/>
        </p:nvSpPr>
        <p:spPr bwMode="auto">
          <a:xfrm>
            <a:off x="4140200" y="2781300"/>
            <a:ext cx="0" cy="3173413"/>
          </a:xfrm>
          <a:prstGeom prst="line">
            <a:avLst/>
          </a:prstGeom>
          <a:noFill/>
          <a:ln w="19050">
            <a:solidFill>
              <a:schemeClr val="tx2"/>
            </a:solidFill>
            <a:prstDash val="dash"/>
            <a:round/>
            <a:headEnd type="none" w="sm" len="sm"/>
            <a:tailEnd type="none" w="sm" len="sm"/>
          </a:ln>
          <a:effectLst/>
        </p:spPr>
        <p:txBody>
          <a:bodyPr wrap="none" anchor="ctr"/>
          <a:lstStyle/>
          <a:p>
            <a:endParaRPr lang="tr-TR"/>
          </a:p>
        </p:txBody>
      </p:sp>
      <p:sp>
        <p:nvSpPr>
          <p:cNvPr id="33802" name="Line 10"/>
          <p:cNvSpPr>
            <a:spLocks noChangeShapeType="1"/>
          </p:cNvSpPr>
          <p:nvPr/>
        </p:nvSpPr>
        <p:spPr bwMode="auto">
          <a:xfrm>
            <a:off x="1066800" y="3830638"/>
            <a:ext cx="1765300" cy="0"/>
          </a:xfrm>
          <a:prstGeom prst="line">
            <a:avLst/>
          </a:prstGeom>
          <a:noFill/>
          <a:ln w="19050">
            <a:solidFill>
              <a:schemeClr val="folHlink"/>
            </a:solidFill>
            <a:prstDash val="dash"/>
            <a:round/>
            <a:headEnd type="none" w="sm" len="sm"/>
            <a:tailEnd type="none" w="sm" len="sm"/>
          </a:ln>
          <a:effectLst/>
        </p:spPr>
        <p:txBody>
          <a:bodyPr wrap="none" anchor="ctr"/>
          <a:lstStyle/>
          <a:p>
            <a:endParaRPr lang="tr-TR"/>
          </a:p>
        </p:txBody>
      </p:sp>
      <p:sp>
        <p:nvSpPr>
          <p:cNvPr id="33803" name="Line 11"/>
          <p:cNvSpPr>
            <a:spLocks noChangeShapeType="1"/>
          </p:cNvSpPr>
          <p:nvPr/>
        </p:nvSpPr>
        <p:spPr bwMode="auto">
          <a:xfrm>
            <a:off x="2832100" y="3848100"/>
            <a:ext cx="0" cy="2120900"/>
          </a:xfrm>
          <a:prstGeom prst="line">
            <a:avLst/>
          </a:prstGeom>
          <a:noFill/>
          <a:ln w="19050">
            <a:solidFill>
              <a:schemeClr val="folHlink"/>
            </a:solidFill>
            <a:prstDash val="dash"/>
            <a:round/>
            <a:headEnd type="none" w="sm" len="sm"/>
            <a:tailEnd type="none" w="sm" len="sm"/>
          </a:ln>
          <a:effectLst/>
        </p:spPr>
        <p:txBody>
          <a:bodyPr wrap="none" anchor="ctr"/>
          <a:lstStyle/>
          <a:p>
            <a:endParaRPr lang="tr-TR"/>
          </a:p>
        </p:txBody>
      </p:sp>
      <p:sp>
        <p:nvSpPr>
          <p:cNvPr id="33804" name="Line 12"/>
          <p:cNvSpPr>
            <a:spLocks noChangeShapeType="1"/>
          </p:cNvSpPr>
          <p:nvPr/>
        </p:nvSpPr>
        <p:spPr bwMode="auto">
          <a:xfrm flipV="1">
            <a:off x="1955800" y="4889500"/>
            <a:ext cx="0" cy="1079500"/>
          </a:xfrm>
          <a:prstGeom prst="line">
            <a:avLst/>
          </a:prstGeom>
          <a:noFill/>
          <a:ln w="19050">
            <a:solidFill>
              <a:schemeClr val="accent1"/>
            </a:solidFill>
            <a:prstDash val="dash"/>
            <a:round/>
            <a:headEnd type="none" w="sm" len="sm"/>
            <a:tailEnd type="none" w="sm" len="sm"/>
          </a:ln>
          <a:effectLst/>
        </p:spPr>
        <p:txBody>
          <a:bodyPr wrap="none" anchor="ctr"/>
          <a:lstStyle/>
          <a:p>
            <a:endParaRPr lang="tr-TR"/>
          </a:p>
        </p:txBody>
      </p:sp>
      <p:sp>
        <p:nvSpPr>
          <p:cNvPr id="33805" name="Line 13"/>
          <p:cNvSpPr>
            <a:spLocks noChangeShapeType="1"/>
          </p:cNvSpPr>
          <p:nvPr/>
        </p:nvSpPr>
        <p:spPr bwMode="auto">
          <a:xfrm>
            <a:off x="1066800" y="4892675"/>
            <a:ext cx="889000" cy="0"/>
          </a:xfrm>
          <a:prstGeom prst="line">
            <a:avLst/>
          </a:prstGeom>
          <a:noFill/>
          <a:ln w="19050">
            <a:solidFill>
              <a:schemeClr val="accent1"/>
            </a:solidFill>
            <a:prstDash val="dash"/>
            <a:round/>
            <a:headEnd type="none" w="sm" len="sm"/>
            <a:tailEnd type="none" w="sm" len="sm"/>
          </a:ln>
          <a:effectLst/>
        </p:spPr>
        <p:txBody>
          <a:bodyPr wrap="none" anchor="ctr"/>
          <a:lstStyle/>
          <a:p>
            <a:endParaRPr lang="tr-TR"/>
          </a:p>
        </p:txBody>
      </p:sp>
      <p:sp>
        <p:nvSpPr>
          <p:cNvPr id="33806" name="Rectangle 14"/>
          <p:cNvSpPr>
            <a:spLocks noChangeArrowheads="1"/>
          </p:cNvSpPr>
          <p:nvPr/>
        </p:nvSpPr>
        <p:spPr bwMode="auto">
          <a:xfrm rot="-5400000">
            <a:off x="-465932" y="3469482"/>
            <a:ext cx="1624013" cy="400050"/>
          </a:xfrm>
          <a:prstGeom prst="rect">
            <a:avLst/>
          </a:prstGeom>
          <a:noFill/>
          <a:ln w="9525">
            <a:noFill/>
            <a:miter lim="800000"/>
            <a:headEnd/>
            <a:tailEnd/>
          </a:ln>
          <a:effectLst/>
        </p:spPr>
        <p:txBody>
          <a:bodyPr wrap="none" lIns="92075" tIns="46038" rIns="92075" bIns="46038">
            <a:spAutoFit/>
          </a:bodyPr>
          <a:lstStyle/>
          <a:p>
            <a:pPr defTabSz="762000"/>
            <a:r>
              <a:rPr lang="tr-TR" sz="2000"/>
              <a:t>Fiyat</a:t>
            </a:r>
            <a:r>
              <a:rPr lang="en-GB" sz="2000"/>
              <a:t> (</a:t>
            </a:r>
            <a:r>
              <a:rPr lang="tr-TR" sz="2000"/>
              <a:t>TL/</a:t>
            </a:r>
            <a:r>
              <a:rPr lang="en-GB" sz="2000"/>
              <a:t>kg)</a:t>
            </a:r>
          </a:p>
        </p:txBody>
      </p:sp>
      <p:sp>
        <p:nvSpPr>
          <p:cNvPr id="33807" name="Rectangle 15"/>
          <p:cNvSpPr>
            <a:spLocks noChangeArrowheads="1"/>
          </p:cNvSpPr>
          <p:nvPr/>
        </p:nvSpPr>
        <p:spPr bwMode="auto">
          <a:xfrm>
            <a:off x="3197225" y="6459538"/>
            <a:ext cx="1479550" cy="400050"/>
          </a:xfrm>
          <a:prstGeom prst="rect">
            <a:avLst/>
          </a:prstGeom>
          <a:noFill/>
          <a:ln w="9525">
            <a:noFill/>
            <a:miter lim="800000"/>
            <a:headEnd/>
            <a:tailEnd/>
          </a:ln>
          <a:effectLst/>
        </p:spPr>
        <p:txBody>
          <a:bodyPr wrap="none" lIns="92075" tIns="46038" rIns="92075" bIns="46038">
            <a:spAutoFit/>
          </a:bodyPr>
          <a:lstStyle/>
          <a:p>
            <a:pPr defTabSz="762000"/>
            <a:r>
              <a:rPr lang="tr-TR" sz="2000"/>
              <a:t>Miktar</a:t>
            </a:r>
            <a:r>
              <a:rPr lang="en-GB" sz="2000"/>
              <a:t> (ton)</a:t>
            </a:r>
          </a:p>
        </p:txBody>
      </p:sp>
      <p:sp>
        <p:nvSpPr>
          <p:cNvPr id="33808" name="Rectangle 16"/>
          <p:cNvSpPr>
            <a:spLocks noChangeArrowheads="1"/>
          </p:cNvSpPr>
          <p:nvPr/>
        </p:nvSpPr>
        <p:spPr bwMode="auto">
          <a:xfrm>
            <a:off x="7366000" y="773113"/>
            <a:ext cx="847725" cy="369974"/>
          </a:xfrm>
          <a:prstGeom prst="rect">
            <a:avLst/>
          </a:prstGeom>
          <a:noFill/>
          <a:ln w="9525">
            <a:noFill/>
            <a:miter lim="800000"/>
            <a:headEnd/>
            <a:tailEnd/>
          </a:ln>
          <a:effectLst/>
        </p:spPr>
        <p:txBody>
          <a:bodyPr lIns="92075" tIns="46038" rIns="92075" bIns="46038">
            <a:spAutoFit/>
          </a:bodyPr>
          <a:lstStyle/>
          <a:p>
            <a:pPr defTabSz="762000"/>
            <a:r>
              <a:rPr lang="tr-TR" b="1" dirty="0">
                <a:solidFill>
                  <a:srgbClr val="0070C0"/>
                </a:solidFill>
              </a:rPr>
              <a:t>Arz</a:t>
            </a:r>
            <a:endParaRPr lang="en-GB" b="1" dirty="0">
              <a:solidFill>
                <a:srgbClr val="0070C0"/>
              </a:solidFill>
            </a:endParaRPr>
          </a:p>
        </p:txBody>
      </p:sp>
      <p:sp>
        <p:nvSpPr>
          <p:cNvPr id="33809" name="Rectangle 17"/>
          <p:cNvSpPr>
            <a:spLocks noChangeArrowheads="1"/>
          </p:cNvSpPr>
          <p:nvPr/>
        </p:nvSpPr>
        <p:spPr bwMode="auto">
          <a:xfrm>
            <a:off x="1747838" y="4452938"/>
            <a:ext cx="339725" cy="427037"/>
          </a:xfrm>
          <a:prstGeom prst="rect">
            <a:avLst/>
          </a:prstGeom>
          <a:noFill/>
          <a:ln w="9525">
            <a:noFill/>
            <a:miter lim="800000"/>
            <a:headEnd/>
            <a:tailEnd/>
          </a:ln>
          <a:effectLst/>
        </p:spPr>
        <p:txBody>
          <a:bodyPr wrap="none" lIns="92075" tIns="46038" rIns="92075" bIns="46038">
            <a:spAutoFit/>
          </a:bodyPr>
          <a:lstStyle/>
          <a:p>
            <a:pPr algn="ctr" defTabSz="762000"/>
            <a:r>
              <a:rPr lang="en-GB" sz="2200" b="1">
                <a:solidFill>
                  <a:schemeClr val="bg1"/>
                </a:solidFill>
              </a:rPr>
              <a:t>a</a:t>
            </a:r>
          </a:p>
        </p:txBody>
      </p:sp>
      <p:sp>
        <p:nvSpPr>
          <p:cNvPr id="33810" name="Rectangle 18"/>
          <p:cNvSpPr>
            <a:spLocks noChangeArrowheads="1"/>
          </p:cNvSpPr>
          <p:nvPr/>
        </p:nvSpPr>
        <p:spPr bwMode="auto">
          <a:xfrm>
            <a:off x="2578100" y="3386138"/>
            <a:ext cx="355600" cy="427037"/>
          </a:xfrm>
          <a:prstGeom prst="rect">
            <a:avLst/>
          </a:prstGeom>
          <a:noFill/>
          <a:ln w="9525">
            <a:noFill/>
            <a:miter lim="800000"/>
            <a:headEnd/>
            <a:tailEnd/>
          </a:ln>
          <a:effectLst/>
        </p:spPr>
        <p:txBody>
          <a:bodyPr wrap="none" lIns="92075" tIns="46038" rIns="92075" bIns="46038">
            <a:spAutoFit/>
          </a:bodyPr>
          <a:lstStyle/>
          <a:p>
            <a:pPr algn="ctr" defTabSz="762000"/>
            <a:r>
              <a:rPr lang="en-GB" sz="2200" b="1">
                <a:solidFill>
                  <a:schemeClr val="bg1"/>
                </a:solidFill>
              </a:rPr>
              <a:t>b</a:t>
            </a:r>
          </a:p>
        </p:txBody>
      </p:sp>
      <p:sp>
        <p:nvSpPr>
          <p:cNvPr id="33811" name="Rectangle 19"/>
          <p:cNvSpPr>
            <a:spLocks noChangeArrowheads="1"/>
          </p:cNvSpPr>
          <p:nvPr/>
        </p:nvSpPr>
        <p:spPr bwMode="auto">
          <a:xfrm>
            <a:off x="3894138" y="2319338"/>
            <a:ext cx="339725" cy="427037"/>
          </a:xfrm>
          <a:prstGeom prst="rect">
            <a:avLst/>
          </a:prstGeom>
          <a:noFill/>
          <a:ln w="9525">
            <a:noFill/>
            <a:miter lim="800000"/>
            <a:headEnd/>
            <a:tailEnd/>
          </a:ln>
          <a:effectLst/>
        </p:spPr>
        <p:txBody>
          <a:bodyPr wrap="none" lIns="92075" tIns="46038" rIns="92075" bIns="46038">
            <a:spAutoFit/>
          </a:bodyPr>
          <a:lstStyle/>
          <a:p>
            <a:pPr algn="ctr" defTabSz="762000"/>
            <a:r>
              <a:rPr lang="en-GB" sz="2200" b="1">
                <a:solidFill>
                  <a:schemeClr val="bg1"/>
                </a:solidFill>
              </a:rPr>
              <a:t>c</a:t>
            </a:r>
          </a:p>
        </p:txBody>
      </p:sp>
      <p:sp>
        <p:nvSpPr>
          <p:cNvPr id="33812" name="Rectangle 20"/>
          <p:cNvSpPr>
            <a:spLocks noChangeArrowheads="1"/>
          </p:cNvSpPr>
          <p:nvPr/>
        </p:nvSpPr>
        <p:spPr bwMode="auto">
          <a:xfrm>
            <a:off x="5422900" y="1239838"/>
            <a:ext cx="355600" cy="427037"/>
          </a:xfrm>
          <a:prstGeom prst="rect">
            <a:avLst/>
          </a:prstGeom>
          <a:noFill/>
          <a:ln w="9525">
            <a:noFill/>
            <a:miter lim="800000"/>
            <a:headEnd/>
            <a:tailEnd/>
          </a:ln>
          <a:effectLst/>
        </p:spPr>
        <p:txBody>
          <a:bodyPr wrap="none" lIns="92075" tIns="46038" rIns="92075" bIns="46038">
            <a:spAutoFit/>
          </a:bodyPr>
          <a:lstStyle/>
          <a:p>
            <a:pPr algn="ctr" defTabSz="762000"/>
            <a:r>
              <a:rPr lang="en-GB" sz="2200" b="1">
                <a:solidFill>
                  <a:schemeClr val="bg1"/>
                </a:solidFill>
              </a:rPr>
              <a:t>d</a:t>
            </a:r>
          </a:p>
        </p:txBody>
      </p:sp>
      <p:sp>
        <p:nvSpPr>
          <p:cNvPr id="33813" name="AutoShape 21"/>
          <p:cNvSpPr>
            <a:spLocks noChangeArrowheads="1"/>
          </p:cNvSpPr>
          <p:nvPr/>
        </p:nvSpPr>
        <p:spPr bwMode="auto">
          <a:xfrm>
            <a:off x="7407275" y="1316038"/>
            <a:ext cx="1654175" cy="1808162"/>
          </a:xfrm>
          <a:prstGeom prst="roundRect">
            <a:avLst>
              <a:gd name="adj" fmla="val 12495"/>
            </a:avLst>
          </a:prstGeom>
          <a:noFill/>
          <a:ln w="28575">
            <a:solidFill>
              <a:schemeClr val="hlink"/>
            </a:solidFill>
            <a:round/>
            <a:headEnd/>
            <a:tailEnd/>
          </a:ln>
          <a:effectLst/>
        </p:spPr>
        <p:txBody>
          <a:bodyPr wrap="none" anchor="ctr"/>
          <a:lstStyle/>
          <a:p>
            <a:endParaRPr lang="tr-TR"/>
          </a:p>
        </p:txBody>
      </p:sp>
      <p:sp>
        <p:nvSpPr>
          <p:cNvPr id="33814" name="Rectangle 22"/>
          <p:cNvSpPr>
            <a:spLocks noChangeArrowheads="1"/>
          </p:cNvSpPr>
          <p:nvPr/>
        </p:nvSpPr>
        <p:spPr bwMode="auto">
          <a:xfrm>
            <a:off x="7812088" y="1335088"/>
            <a:ext cx="625475" cy="1785937"/>
          </a:xfrm>
          <a:prstGeom prst="rect">
            <a:avLst/>
          </a:prstGeom>
          <a:noFill/>
          <a:ln w="9525">
            <a:noFill/>
            <a:miter lim="800000"/>
            <a:headEnd/>
            <a:tailEnd/>
          </a:ln>
          <a:effectLst/>
        </p:spPr>
        <p:txBody>
          <a:bodyPr lIns="92075" tIns="46038" rIns="92075" bIns="46038">
            <a:spAutoFit/>
          </a:bodyPr>
          <a:lstStyle/>
          <a:p>
            <a:pPr defTabSz="762000"/>
            <a:r>
              <a:rPr lang="en-GB" sz="2000" b="1" i="1">
                <a:solidFill>
                  <a:schemeClr val="bg1"/>
                </a:solidFill>
              </a:rPr>
              <a:t> </a:t>
            </a:r>
            <a:r>
              <a:rPr lang="en-GB" sz="1600" b="1" i="1">
                <a:solidFill>
                  <a:schemeClr val="bg1"/>
                </a:solidFill>
              </a:rPr>
              <a:t> </a:t>
            </a:r>
            <a:r>
              <a:rPr lang="en-GB" sz="2000" b="1" i="1"/>
              <a:t>P</a:t>
            </a:r>
          </a:p>
          <a:p>
            <a:pPr defTabSz="762000">
              <a:lnSpc>
                <a:spcPct val="150000"/>
              </a:lnSpc>
            </a:pPr>
            <a:r>
              <a:rPr lang="en-GB" sz="2000" b="1" i="1"/>
              <a:t>  </a:t>
            </a:r>
            <a:r>
              <a:rPr lang="en-GB" sz="2000" b="1"/>
              <a:t>20</a:t>
            </a:r>
          </a:p>
          <a:p>
            <a:pPr defTabSz="762000"/>
            <a:r>
              <a:rPr lang="en-GB" sz="2000" b="1"/>
              <a:t>  40</a:t>
            </a:r>
          </a:p>
          <a:p>
            <a:pPr defTabSz="762000"/>
            <a:r>
              <a:rPr lang="en-GB" sz="2000" b="1"/>
              <a:t>  60</a:t>
            </a:r>
          </a:p>
          <a:p>
            <a:pPr defTabSz="762000"/>
            <a:r>
              <a:rPr lang="en-GB" sz="2000" b="1"/>
              <a:t>  80</a:t>
            </a:r>
          </a:p>
        </p:txBody>
      </p:sp>
      <p:sp>
        <p:nvSpPr>
          <p:cNvPr id="33815" name="Rectangle 23"/>
          <p:cNvSpPr>
            <a:spLocks noChangeArrowheads="1"/>
          </p:cNvSpPr>
          <p:nvPr/>
        </p:nvSpPr>
        <p:spPr bwMode="auto">
          <a:xfrm>
            <a:off x="8466138" y="1335088"/>
            <a:ext cx="614362" cy="1785937"/>
          </a:xfrm>
          <a:prstGeom prst="rect">
            <a:avLst/>
          </a:prstGeom>
          <a:noFill/>
          <a:ln w="9525">
            <a:noFill/>
            <a:miter lim="800000"/>
            <a:headEnd/>
            <a:tailEnd/>
          </a:ln>
          <a:effectLst/>
        </p:spPr>
        <p:txBody>
          <a:bodyPr wrap="none" lIns="92075" tIns="46038" rIns="92075" bIns="46038">
            <a:spAutoFit/>
          </a:bodyPr>
          <a:lstStyle/>
          <a:p>
            <a:pPr defTabSz="762000"/>
            <a:r>
              <a:rPr lang="en-GB" sz="2000" b="1" i="1">
                <a:solidFill>
                  <a:schemeClr val="bg1"/>
                </a:solidFill>
              </a:rPr>
              <a:t> </a:t>
            </a:r>
            <a:r>
              <a:rPr lang="en-GB" sz="2000" b="1" i="1"/>
              <a:t>Q</a:t>
            </a:r>
          </a:p>
          <a:p>
            <a:pPr defTabSz="762000">
              <a:lnSpc>
                <a:spcPct val="150000"/>
              </a:lnSpc>
            </a:pPr>
            <a:r>
              <a:rPr lang="en-GB" sz="2000" b="1"/>
              <a:t>100</a:t>
            </a:r>
          </a:p>
          <a:p>
            <a:pPr defTabSz="762000"/>
            <a:r>
              <a:rPr lang="en-GB" sz="2000" b="1"/>
              <a:t>200</a:t>
            </a:r>
          </a:p>
          <a:p>
            <a:pPr defTabSz="762000"/>
            <a:r>
              <a:rPr lang="en-GB" sz="2000" b="1"/>
              <a:t>350</a:t>
            </a:r>
          </a:p>
          <a:p>
            <a:pPr defTabSz="762000"/>
            <a:r>
              <a:rPr lang="en-GB" sz="2000" b="1"/>
              <a:t>530</a:t>
            </a:r>
          </a:p>
        </p:txBody>
      </p:sp>
      <p:sp>
        <p:nvSpPr>
          <p:cNvPr id="33816" name="Rectangle 24"/>
          <p:cNvSpPr>
            <a:spLocks noChangeArrowheads="1"/>
          </p:cNvSpPr>
          <p:nvPr/>
        </p:nvSpPr>
        <p:spPr bwMode="auto">
          <a:xfrm>
            <a:off x="7507288" y="1738313"/>
            <a:ext cx="342900" cy="1354137"/>
          </a:xfrm>
          <a:prstGeom prst="rect">
            <a:avLst/>
          </a:prstGeom>
          <a:noFill/>
          <a:ln w="9525">
            <a:noFill/>
            <a:miter lim="800000"/>
            <a:headEnd/>
            <a:tailEnd/>
          </a:ln>
          <a:effectLst/>
        </p:spPr>
        <p:txBody>
          <a:bodyPr wrap="none" lIns="92075" tIns="46038" rIns="92075" bIns="46038">
            <a:spAutoFit/>
          </a:bodyPr>
          <a:lstStyle/>
          <a:p>
            <a:pPr defTabSz="762000">
              <a:lnSpc>
                <a:spcPct val="110000"/>
              </a:lnSpc>
            </a:pPr>
            <a:r>
              <a:rPr lang="en-GB" sz="2000" b="1"/>
              <a:t>a</a:t>
            </a:r>
          </a:p>
          <a:p>
            <a:pPr defTabSz="762000"/>
            <a:r>
              <a:rPr lang="en-GB" sz="2000" b="1"/>
              <a:t>b</a:t>
            </a:r>
          </a:p>
          <a:p>
            <a:pPr defTabSz="762000"/>
            <a:r>
              <a:rPr lang="en-GB" sz="2000" b="1"/>
              <a:t>c</a:t>
            </a:r>
          </a:p>
          <a:p>
            <a:pPr defTabSz="762000"/>
            <a:r>
              <a:rPr lang="en-GB" sz="2000" b="1"/>
              <a:t>d</a:t>
            </a:r>
          </a:p>
        </p:txBody>
      </p:sp>
      <p:sp>
        <p:nvSpPr>
          <p:cNvPr id="33817" name="Line 25"/>
          <p:cNvSpPr>
            <a:spLocks noChangeShapeType="1"/>
          </p:cNvSpPr>
          <p:nvPr/>
        </p:nvSpPr>
        <p:spPr bwMode="auto">
          <a:xfrm>
            <a:off x="7513638" y="1728788"/>
            <a:ext cx="1463675" cy="0"/>
          </a:xfrm>
          <a:prstGeom prst="line">
            <a:avLst/>
          </a:prstGeom>
          <a:noFill/>
          <a:ln w="25400">
            <a:solidFill>
              <a:schemeClr val="accent2"/>
            </a:solidFill>
            <a:round/>
            <a:headEnd type="none" w="sm" len="sm"/>
            <a:tailEnd type="none" w="sm" len="sm"/>
          </a:ln>
          <a:effectLst/>
        </p:spPr>
        <p:txBody>
          <a:bodyPr wrap="none" anchor="ctr"/>
          <a:lstStyle/>
          <a:p>
            <a:endParaRPr lang="tr-TR"/>
          </a:p>
        </p:txBody>
      </p:sp>
      <p:grpSp>
        <p:nvGrpSpPr>
          <p:cNvPr id="33819" name="Group 27"/>
          <p:cNvGrpSpPr>
            <a:grpSpLocks/>
          </p:cNvGrpSpPr>
          <p:nvPr/>
        </p:nvGrpSpPr>
        <p:grpSpPr bwMode="auto">
          <a:xfrm>
            <a:off x="1876425" y="592138"/>
            <a:ext cx="5359400" cy="4356100"/>
            <a:chOff x="1182" y="373"/>
            <a:chExt cx="3376" cy="2744"/>
          </a:xfrm>
        </p:grpSpPr>
        <p:sp>
          <p:nvSpPr>
            <p:cNvPr id="33820" name="Oval 28"/>
            <p:cNvSpPr>
              <a:spLocks noChangeArrowheads="1"/>
            </p:cNvSpPr>
            <p:nvPr/>
          </p:nvSpPr>
          <p:spPr bwMode="auto">
            <a:xfrm>
              <a:off x="1182" y="3045"/>
              <a:ext cx="72" cy="72"/>
            </a:xfrm>
            <a:prstGeom prst="ellipse">
              <a:avLst/>
            </a:prstGeom>
            <a:noFill/>
            <a:ln w="25400">
              <a:solidFill>
                <a:srgbClr val="000000"/>
              </a:solidFill>
              <a:round/>
              <a:headEnd/>
              <a:tailEnd/>
            </a:ln>
            <a:effectLst/>
          </p:spPr>
          <p:txBody>
            <a:bodyPr wrap="none" anchor="ctr"/>
            <a:lstStyle/>
            <a:p>
              <a:endParaRPr lang="tr-TR"/>
            </a:p>
          </p:txBody>
        </p:sp>
        <p:sp>
          <p:nvSpPr>
            <p:cNvPr id="33821" name="Oval 29"/>
            <p:cNvSpPr>
              <a:spLocks noChangeArrowheads="1"/>
            </p:cNvSpPr>
            <p:nvPr/>
          </p:nvSpPr>
          <p:spPr bwMode="auto">
            <a:xfrm>
              <a:off x="1726" y="2389"/>
              <a:ext cx="72" cy="72"/>
            </a:xfrm>
            <a:prstGeom prst="ellipse">
              <a:avLst/>
            </a:prstGeom>
            <a:noFill/>
            <a:ln w="25400">
              <a:solidFill>
                <a:srgbClr val="000000"/>
              </a:solidFill>
              <a:round/>
              <a:headEnd/>
              <a:tailEnd/>
            </a:ln>
            <a:effectLst/>
          </p:spPr>
          <p:txBody>
            <a:bodyPr wrap="none" anchor="ctr"/>
            <a:lstStyle/>
            <a:p>
              <a:endParaRPr lang="tr-TR"/>
            </a:p>
          </p:txBody>
        </p:sp>
        <p:sp>
          <p:nvSpPr>
            <p:cNvPr id="33822" name="Oval 30"/>
            <p:cNvSpPr>
              <a:spLocks noChangeArrowheads="1"/>
            </p:cNvSpPr>
            <p:nvPr/>
          </p:nvSpPr>
          <p:spPr bwMode="auto">
            <a:xfrm>
              <a:off x="2558" y="1709"/>
              <a:ext cx="72" cy="72"/>
            </a:xfrm>
            <a:prstGeom prst="ellipse">
              <a:avLst/>
            </a:prstGeom>
            <a:noFill/>
            <a:ln w="25400">
              <a:solidFill>
                <a:srgbClr val="000000"/>
              </a:solidFill>
              <a:round/>
              <a:headEnd/>
              <a:tailEnd/>
            </a:ln>
            <a:effectLst/>
          </p:spPr>
          <p:txBody>
            <a:bodyPr wrap="none" anchor="ctr"/>
            <a:lstStyle/>
            <a:p>
              <a:endParaRPr lang="tr-TR"/>
            </a:p>
          </p:txBody>
        </p:sp>
        <p:sp>
          <p:nvSpPr>
            <p:cNvPr id="33823" name="Oval 31"/>
            <p:cNvSpPr>
              <a:spLocks noChangeArrowheads="1"/>
            </p:cNvSpPr>
            <p:nvPr/>
          </p:nvSpPr>
          <p:spPr bwMode="auto">
            <a:xfrm>
              <a:off x="3518" y="1037"/>
              <a:ext cx="72" cy="72"/>
            </a:xfrm>
            <a:prstGeom prst="ellipse">
              <a:avLst/>
            </a:prstGeom>
            <a:noFill/>
            <a:ln w="25400">
              <a:solidFill>
                <a:srgbClr val="000000"/>
              </a:solidFill>
              <a:round/>
              <a:headEnd/>
              <a:tailEnd/>
            </a:ln>
            <a:effectLst/>
          </p:spPr>
          <p:txBody>
            <a:bodyPr wrap="none" anchor="ctr"/>
            <a:lstStyle/>
            <a:p>
              <a:endParaRPr lang="tr-TR"/>
            </a:p>
          </p:txBody>
        </p:sp>
        <p:sp>
          <p:nvSpPr>
            <p:cNvPr id="33824" name="Oval 32"/>
            <p:cNvSpPr>
              <a:spLocks noChangeArrowheads="1"/>
            </p:cNvSpPr>
            <p:nvPr/>
          </p:nvSpPr>
          <p:spPr bwMode="auto">
            <a:xfrm>
              <a:off x="4486" y="373"/>
              <a:ext cx="72" cy="72"/>
            </a:xfrm>
            <a:prstGeom prst="ellipse">
              <a:avLst/>
            </a:prstGeom>
            <a:noFill/>
            <a:ln w="25400">
              <a:solidFill>
                <a:srgbClr val="000000"/>
              </a:solidFill>
              <a:round/>
              <a:headEnd/>
              <a:tailEnd/>
            </a:ln>
            <a:effectLst/>
          </p:spPr>
          <p:txBody>
            <a:bodyPr wrap="none" anchor="ctr"/>
            <a:lstStyle/>
            <a:p>
              <a:endParaRPr lang="tr-TR"/>
            </a:p>
          </p:txBody>
        </p:sp>
      </p:grpSp>
    </p:spTree>
  </p:cSld>
  <p:clrMapOvr>
    <a:masterClrMapping/>
  </p:clrMapOvr>
  <p:transition spd="slow">
    <p:wipe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1084263" y="609600"/>
            <a:ext cx="6992937" cy="5334000"/>
          </a:xfrm>
          <a:prstGeom prst="rect">
            <a:avLst/>
          </a:prstGeom>
          <a:noFill/>
          <a:ln w="9525">
            <a:noFill/>
            <a:miter lim="800000"/>
            <a:headEnd/>
            <a:tailEnd/>
          </a:ln>
          <a:effectLst/>
        </p:spPr>
        <p:txBody>
          <a:bodyPr wrap="none" anchor="ctr"/>
          <a:lstStyle/>
          <a:p>
            <a:endParaRPr lang="tr-TR"/>
          </a:p>
        </p:txBody>
      </p:sp>
      <p:graphicFrame>
        <p:nvGraphicFramePr>
          <p:cNvPr id="34819" name="Object 3"/>
          <p:cNvGraphicFramePr>
            <a:graphicFrameLocks/>
          </p:cNvGraphicFramePr>
          <p:nvPr/>
        </p:nvGraphicFramePr>
        <p:xfrm>
          <a:off x="428625" y="271463"/>
          <a:ext cx="7850188" cy="6405562"/>
        </p:xfrm>
        <a:graphic>
          <a:graphicData uri="http://schemas.openxmlformats.org/presentationml/2006/ole">
            <mc:AlternateContent xmlns:mc="http://schemas.openxmlformats.org/markup-compatibility/2006">
              <mc:Choice xmlns:v="urn:schemas-microsoft-com:vml" Requires="v">
                <p:oleObj r:id="rId3" imgW="7852329" imgH="6407451" progId="Excel.Chart.8">
                  <p:embed/>
                </p:oleObj>
              </mc:Choice>
              <mc:Fallback>
                <p:oleObj r:id="rId3" imgW="7852329" imgH="6407451" progId="Excel.Chart.8">
                  <p:embed/>
                  <p:pic>
                    <p:nvPicPr>
                      <p:cNvPr id="0" name="Object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625" y="271463"/>
                        <a:ext cx="7850188" cy="64055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4820" name="Rectangle 4"/>
          <p:cNvSpPr>
            <a:spLocks noChangeArrowheads="1"/>
          </p:cNvSpPr>
          <p:nvPr/>
        </p:nvSpPr>
        <p:spPr bwMode="auto">
          <a:xfrm>
            <a:off x="685800" y="6248400"/>
            <a:ext cx="1905000" cy="457200"/>
          </a:xfrm>
          <a:prstGeom prst="rect">
            <a:avLst/>
          </a:prstGeom>
          <a:noFill/>
          <a:ln w="9525">
            <a:noFill/>
            <a:miter lim="800000"/>
            <a:headEnd/>
            <a:tailEnd/>
          </a:ln>
          <a:effectLst/>
        </p:spPr>
        <p:txBody>
          <a:bodyPr wrap="none" anchor="ctr"/>
          <a:lstStyle/>
          <a:p>
            <a:endParaRPr lang="tr-TR"/>
          </a:p>
        </p:txBody>
      </p:sp>
      <p:sp>
        <p:nvSpPr>
          <p:cNvPr id="34821" name="Rectangle 5"/>
          <p:cNvSpPr>
            <a:spLocks noChangeArrowheads="1"/>
          </p:cNvSpPr>
          <p:nvPr/>
        </p:nvSpPr>
        <p:spPr bwMode="auto">
          <a:xfrm>
            <a:off x="3124200" y="6248400"/>
            <a:ext cx="2895600" cy="457200"/>
          </a:xfrm>
          <a:prstGeom prst="rect">
            <a:avLst/>
          </a:prstGeom>
          <a:noFill/>
          <a:ln w="9525">
            <a:noFill/>
            <a:miter lim="800000"/>
            <a:headEnd/>
            <a:tailEnd/>
          </a:ln>
          <a:effectLst/>
        </p:spPr>
        <p:txBody>
          <a:bodyPr wrap="none" anchor="ctr"/>
          <a:lstStyle/>
          <a:p>
            <a:endParaRPr lang="tr-TR"/>
          </a:p>
        </p:txBody>
      </p:sp>
      <p:sp>
        <p:nvSpPr>
          <p:cNvPr id="34822" name="Line 6"/>
          <p:cNvSpPr>
            <a:spLocks noChangeShapeType="1"/>
          </p:cNvSpPr>
          <p:nvPr/>
        </p:nvSpPr>
        <p:spPr bwMode="auto">
          <a:xfrm flipV="1">
            <a:off x="1066800" y="1685925"/>
            <a:ext cx="4619625" cy="7938"/>
          </a:xfrm>
          <a:prstGeom prst="line">
            <a:avLst/>
          </a:prstGeom>
          <a:noFill/>
          <a:ln w="19050">
            <a:solidFill>
              <a:schemeClr val="hlink"/>
            </a:solidFill>
            <a:prstDash val="dash"/>
            <a:round/>
            <a:headEnd type="none" w="sm" len="sm"/>
            <a:tailEnd type="none" w="sm" len="sm"/>
          </a:ln>
          <a:effectLst/>
        </p:spPr>
        <p:txBody>
          <a:bodyPr wrap="none" anchor="ctr"/>
          <a:lstStyle/>
          <a:p>
            <a:endParaRPr lang="tr-TR"/>
          </a:p>
        </p:txBody>
      </p:sp>
      <p:sp>
        <p:nvSpPr>
          <p:cNvPr id="34823" name="Line 7"/>
          <p:cNvSpPr>
            <a:spLocks noChangeShapeType="1"/>
          </p:cNvSpPr>
          <p:nvPr/>
        </p:nvSpPr>
        <p:spPr bwMode="auto">
          <a:xfrm flipH="1">
            <a:off x="5661025" y="1701800"/>
            <a:ext cx="3175" cy="4252913"/>
          </a:xfrm>
          <a:prstGeom prst="line">
            <a:avLst/>
          </a:prstGeom>
          <a:noFill/>
          <a:ln w="19050">
            <a:solidFill>
              <a:schemeClr val="hlink"/>
            </a:solidFill>
            <a:prstDash val="dash"/>
            <a:round/>
            <a:headEnd type="none" w="sm" len="sm"/>
            <a:tailEnd type="none" w="sm" len="sm"/>
          </a:ln>
          <a:effectLst/>
        </p:spPr>
        <p:txBody>
          <a:bodyPr wrap="none" anchor="ctr"/>
          <a:lstStyle/>
          <a:p>
            <a:endParaRPr lang="tr-TR"/>
          </a:p>
        </p:txBody>
      </p:sp>
      <p:sp>
        <p:nvSpPr>
          <p:cNvPr id="34824" name="Line 8"/>
          <p:cNvSpPr>
            <a:spLocks noChangeShapeType="1"/>
          </p:cNvSpPr>
          <p:nvPr/>
        </p:nvSpPr>
        <p:spPr bwMode="auto">
          <a:xfrm>
            <a:off x="1066800" y="2765425"/>
            <a:ext cx="3048000" cy="0"/>
          </a:xfrm>
          <a:prstGeom prst="line">
            <a:avLst/>
          </a:prstGeom>
          <a:noFill/>
          <a:ln w="19050">
            <a:solidFill>
              <a:schemeClr val="tx2"/>
            </a:solidFill>
            <a:prstDash val="dash"/>
            <a:round/>
            <a:headEnd type="none" w="sm" len="sm"/>
            <a:tailEnd type="none" w="sm" len="sm"/>
          </a:ln>
          <a:effectLst/>
        </p:spPr>
        <p:txBody>
          <a:bodyPr wrap="none" anchor="ctr"/>
          <a:lstStyle/>
          <a:p>
            <a:endParaRPr lang="tr-TR"/>
          </a:p>
        </p:txBody>
      </p:sp>
      <p:sp>
        <p:nvSpPr>
          <p:cNvPr id="34825" name="Line 9"/>
          <p:cNvSpPr>
            <a:spLocks noChangeShapeType="1"/>
          </p:cNvSpPr>
          <p:nvPr/>
        </p:nvSpPr>
        <p:spPr bwMode="auto">
          <a:xfrm>
            <a:off x="4140200" y="2781300"/>
            <a:ext cx="0" cy="3173413"/>
          </a:xfrm>
          <a:prstGeom prst="line">
            <a:avLst/>
          </a:prstGeom>
          <a:noFill/>
          <a:ln w="19050">
            <a:solidFill>
              <a:schemeClr val="tx2"/>
            </a:solidFill>
            <a:prstDash val="dash"/>
            <a:round/>
            <a:headEnd type="none" w="sm" len="sm"/>
            <a:tailEnd type="none" w="sm" len="sm"/>
          </a:ln>
          <a:effectLst/>
        </p:spPr>
        <p:txBody>
          <a:bodyPr wrap="none" anchor="ctr"/>
          <a:lstStyle/>
          <a:p>
            <a:endParaRPr lang="tr-TR"/>
          </a:p>
        </p:txBody>
      </p:sp>
      <p:sp>
        <p:nvSpPr>
          <p:cNvPr id="34826" name="Line 10"/>
          <p:cNvSpPr>
            <a:spLocks noChangeShapeType="1"/>
          </p:cNvSpPr>
          <p:nvPr/>
        </p:nvSpPr>
        <p:spPr bwMode="auto">
          <a:xfrm>
            <a:off x="1066800" y="3830638"/>
            <a:ext cx="1765300" cy="0"/>
          </a:xfrm>
          <a:prstGeom prst="line">
            <a:avLst/>
          </a:prstGeom>
          <a:noFill/>
          <a:ln w="19050">
            <a:solidFill>
              <a:schemeClr val="folHlink"/>
            </a:solidFill>
            <a:prstDash val="dash"/>
            <a:round/>
            <a:headEnd type="none" w="sm" len="sm"/>
            <a:tailEnd type="none" w="sm" len="sm"/>
          </a:ln>
          <a:effectLst/>
        </p:spPr>
        <p:txBody>
          <a:bodyPr wrap="none" anchor="ctr"/>
          <a:lstStyle/>
          <a:p>
            <a:endParaRPr lang="tr-TR"/>
          </a:p>
        </p:txBody>
      </p:sp>
      <p:sp>
        <p:nvSpPr>
          <p:cNvPr id="34827" name="Line 11"/>
          <p:cNvSpPr>
            <a:spLocks noChangeShapeType="1"/>
          </p:cNvSpPr>
          <p:nvPr/>
        </p:nvSpPr>
        <p:spPr bwMode="auto">
          <a:xfrm>
            <a:off x="2832100" y="3848100"/>
            <a:ext cx="0" cy="2120900"/>
          </a:xfrm>
          <a:prstGeom prst="line">
            <a:avLst/>
          </a:prstGeom>
          <a:noFill/>
          <a:ln w="19050">
            <a:solidFill>
              <a:schemeClr val="folHlink"/>
            </a:solidFill>
            <a:prstDash val="dash"/>
            <a:round/>
            <a:headEnd type="none" w="sm" len="sm"/>
            <a:tailEnd type="none" w="sm" len="sm"/>
          </a:ln>
          <a:effectLst/>
        </p:spPr>
        <p:txBody>
          <a:bodyPr wrap="none" anchor="ctr"/>
          <a:lstStyle/>
          <a:p>
            <a:endParaRPr lang="tr-TR"/>
          </a:p>
        </p:txBody>
      </p:sp>
      <p:sp>
        <p:nvSpPr>
          <p:cNvPr id="34828" name="Line 12"/>
          <p:cNvSpPr>
            <a:spLocks noChangeShapeType="1"/>
          </p:cNvSpPr>
          <p:nvPr/>
        </p:nvSpPr>
        <p:spPr bwMode="auto">
          <a:xfrm flipV="1">
            <a:off x="1955800" y="4889500"/>
            <a:ext cx="0" cy="1079500"/>
          </a:xfrm>
          <a:prstGeom prst="line">
            <a:avLst/>
          </a:prstGeom>
          <a:noFill/>
          <a:ln w="19050">
            <a:solidFill>
              <a:schemeClr val="accent1"/>
            </a:solidFill>
            <a:prstDash val="dash"/>
            <a:round/>
            <a:headEnd type="none" w="sm" len="sm"/>
            <a:tailEnd type="none" w="sm" len="sm"/>
          </a:ln>
          <a:effectLst/>
        </p:spPr>
        <p:txBody>
          <a:bodyPr wrap="none" anchor="ctr"/>
          <a:lstStyle/>
          <a:p>
            <a:endParaRPr lang="tr-TR"/>
          </a:p>
        </p:txBody>
      </p:sp>
      <p:sp>
        <p:nvSpPr>
          <p:cNvPr id="34829" name="Line 13"/>
          <p:cNvSpPr>
            <a:spLocks noChangeShapeType="1"/>
          </p:cNvSpPr>
          <p:nvPr/>
        </p:nvSpPr>
        <p:spPr bwMode="auto">
          <a:xfrm>
            <a:off x="1066800" y="4892675"/>
            <a:ext cx="889000" cy="0"/>
          </a:xfrm>
          <a:prstGeom prst="line">
            <a:avLst/>
          </a:prstGeom>
          <a:noFill/>
          <a:ln w="19050">
            <a:solidFill>
              <a:schemeClr val="accent1"/>
            </a:solidFill>
            <a:prstDash val="dash"/>
            <a:round/>
            <a:headEnd type="none" w="sm" len="sm"/>
            <a:tailEnd type="none" w="sm" len="sm"/>
          </a:ln>
          <a:effectLst/>
        </p:spPr>
        <p:txBody>
          <a:bodyPr wrap="none" anchor="ctr"/>
          <a:lstStyle/>
          <a:p>
            <a:endParaRPr lang="tr-TR"/>
          </a:p>
        </p:txBody>
      </p:sp>
      <p:sp>
        <p:nvSpPr>
          <p:cNvPr id="34830" name="Line 14"/>
          <p:cNvSpPr>
            <a:spLocks noChangeShapeType="1"/>
          </p:cNvSpPr>
          <p:nvPr/>
        </p:nvSpPr>
        <p:spPr bwMode="auto">
          <a:xfrm>
            <a:off x="1066800" y="625475"/>
            <a:ext cx="6146800" cy="0"/>
          </a:xfrm>
          <a:prstGeom prst="line">
            <a:avLst/>
          </a:prstGeom>
          <a:noFill/>
          <a:ln w="19050">
            <a:solidFill>
              <a:schemeClr val="accent2"/>
            </a:solidFill>
            <a:prstDash val="dash"/>
            <a:round/>
            <a:headEnd type="none" w="sm" len="sm"/>
            <a:tailEnd type="none" w="sm" len="sm"/>
          </a:ln>
          <a:effectLst/>
        </p:spPr>
        <p:txBody>
          <a:bodyPr wrap="none" anchor="ctr"/>
          <a:lstStyle/>
          <a:p>
            <a:endParaRPr lang="tr-TR"/>
          </a:p>
        </p:txBody>
      </p:sp>
      <p:sp>
        <p:nvSpPr>
          <p:cNvPr id="34831" name="Line 15"/>
          <p:cNvSpPr>
            <a:spLocks noChangeShapeType="1"/>
          </p:cNvSpPr>
          <p:nvPr/>
        </p:nvSpPr>
        <p:spPr bwMode="auto">
          <a:xfrm>
            <a:off x="7200900" y="635000"/>
            <a:ext cx="0" cy="5334000"/>
          </a:xfrm>
          <a:prstGeom prst="line">
            <a:avLst/>
          </a:prstGeom>
          <a:noFill/>
          <a:ln w="19050">
            <a:solidFill>
              <a:schemeClr val="accent2"/>
            </a:solidFill>
            <a:prstDash val="dash"/>
            <a:round/>
            <a:headEnd type="none" w="sm" len="sm"/>
            <a:tailEnd type="none" w="sm" len="sm"/>
          </a:ln>
          <a:effectLst/>
        </p:spPr>
        <p:txBody>
          <a:bodyPr wrap="none" anchor="ctr"/>
          <a:lstStyle/>
          <a:p>
            <a:endParaRPr lang="tr-TR"/>
          </a:p>
        </p:txBody>
      </p:sp>
      <p:sp>
        <p:nvSpPr>
          <p:cNvPr id="34832" name="Rectangle 16"/>
          <p:cNvSpPr>
            <a:spLocks noChangeArrowheads="1"/>
          </p:cNvSpPr>
          <p:nvPr/>
        </p:nvSpPr>
        <p:spPr bwMode="auto">
          <a:xfrm rot="-5400000">
            <a:off x="-457993" y="3471069"/>
            <a:ext cx="1608137" cy="396875"/>
          </a:xfrm>
          <a:prstGeom prst="rect">
            <a:avLst/>
          </a:prstGeom>
          <a:noFill/>
          <a:ln w="9525">
            <a:noFill/>
            <a:miter lim="800000"/>
            <a:headEnd/>
            <a:tailEnd/>
          </a:ln>
          <a:effectLst/>
        </p:spPr>
        <p:txBody>
          <a:bodyPr wrap="none" lIns="92075" tIns="46038" rIns="92075" bIns="46038">
            <a:spAutoFit/>
          </a:bodyPr>
          <a:lstStyle/>
          <a:p>
            <a:pPr defTabSz="762000"/>
            <a:r>
              <a:rPr lang="tr-TR" sz="2000">
                <a:solidFill>
                  <a:schemeClr val="bg1"/>
                </a:solidFill>
              </a:rPr>
              <a:t>Fiyat</a:t>
            </a:r>
            <a:r>
              <a:rPr lang="en-GB" sz="2000">
                <a:solidFill>
                  <a:schemeClr val="bg1"/>
                </a:solidFill>
              </a:rPr>
              <a:t> (</a:t>
            </a:r>
            <a:r>
              <a:rPr lang="tr-TR" sz="2000">
                <a:solidFill>
                  <a:schemeClr val="bg1"/>
                </a:solidFill>
              </a:rPr>
              <a:t>TL/</a:t>
            </a:r>
            <a:r>
              <a:rPr lang="en-GB" sz="2000">
                <a:solidFill>
                  <a:schemeClr val="bg1"/>
                </a:solidFill>
              </a:rPr>
              <a:t>kg)</a:t>
            </a:r>
          </a:p>
        </p:txBody>
      </p:sp>
      <p:sp>
        <p:nvSpPr>
          <p:cNvPr id="34833" name="Rectangle 17"/>
          <p:cNvSpPr>
            <a:spLocks noChangeArrowheads="1"/>
          </p:cNvSpPr>
          <p:nvPr/>
        </p:nvSpPr>
        <p:spPr bwMode="auto">
          <a:xfrm>
            <a:off x="3197225" y="6459538"/>
            <a:ext cx="1479550" cy="400050"/>
          </a:xfrm>
          <a:prstGeom prst="rect">
            <a:avLst/>
          </a:prstGeom>
          <a:noFill/>
          <a:ln w="9525">
            <a:noFill/>
            <a:miter lim="800000"/>
            <a:headEnd/>
            <a:tailEnd/>
          </a:ln>
          <a:effectLst/>
        </p:spPr>
        <p:txBody>
          <a:bodyPr wrap="none" lIns="92075" tIns="46038" rIns="92075" bIns="46038">
            <a:spAutoFit/>
          </a:bodyPr>
          <a:lstStyle/>
          <a:p>
            <a:pPr defTabSz="762000"/>
            <a:r>
              <a:rPr lang="tr-TR" sz="2000"/>
              <a:t>Miktar</a:t>
            </a:r>
            <a:r>
              <a:rPr lang="en-GB" sz="2000"/>
              <a:t> (ton)</a:t>
            </a:r>
          </a:p>
        </p:txBody>
      </p:sp>
      <p:sp>
        <p:nvSpPr>
          <p:cNvPr id="34834" name="Rectangle 18"/>
          <p:cNvSpPr>
            <a:spLocks noChangeArrowheads="1"/>
          </p:cNvSpPr>
          <p:nvPr/>
        </p:nvSpPr>
        <p:spPr bwMode="auto">
          <a:xfrm>
            <a:off x="7188200" y="773113"/>
            <a:ext cx="746125" cy="369974"/>
          </a:xfrm>
          <a:prstGeom prst="rect">
            <a:avLst/>
          </a:prstGeom>
          <a:noFill/>
          <a:ln w="9525">
            <a:noFill/>
            <a:miter lim="800000"/>
            <a:headEnd/>
            <a:tailEnd/>
          </a:ln>
          <a:effectLst/>
        </p:spPr>
        <p:txBody>
          <a:bodyPr lIns="92075" tIns="46038" rIns="92075" bIns="46038">
            <a:spAutoFit/>
          </a:bodyPr>
          <a:lstStyle/>
          <a:p>
            <a:pPr defTabSz="762000"/>
            <a:r>
              <a:rPr lang="tr-TR" b="1" dirty="0">
                <a:solidFill>
                  <a:srgbClr val="0070C0"/>
                </a:solidFill>
              </a:rPr>
              <a:t>Arz</a:t>
            </a:r>
            <a:endParaRPr lang="en-GB" b="1" dirty="0">
              <a:solidFill>
                <a:srgbClr val="0070C0"/>
              </a:solidFill>
            </a:endParaRPr>
          </a:p>
        </p:txBody>
      </p:sp>
      <p:sp>
        <p:nvSpPr>
          <p:cNvPr id="34835" name="Rectangle 19"/>
          <p:cNvSpPr>
            <a:spLocks noChangeArrowheads="1"/>
          </p:cNvSpPr>
          <p:nvPr/>
        </p:nvSpPr>
        <p:spPr bwMode="auto">
          <a:xfrm>
            <a:off x="1747838" y="4452938"/>
            <a:ext cx="339725" cy="427037"/>
          </a:xfrm>
          <a:prstGeom prst="rect">
            <a:avLst/>
          </a:prstGeom>
          <a:noFill/>
          <a:ln w="9525">
            <a:noFill/>
            <a:miter lim="800000"/>
            <a:headEnd/>
            <a:tailEnd/>
          </a:ln>
          <a:effectLst/>
        </p:spPr>
        <p:txBody>
          <a:bodyPr wrap="none" lIns="92075" tIns="46038" rIns="92075" bIns="46038">
            <a:spAutoFit/>
          </a:bodyPr>
          <a:lstStyle/>
          <a:p>
            <a:pPr algn="ctr" defTabSz="762000"/>
            <a:r>
              <a:rPr lang="en-GB" sz="2200" b="1">
                <a:solidFill>
                  <a:schemeClr val="bg1"/>
                </a:solidFill>
              </a:rPr>
              <a:t>a</a:t>
            </a:r>
          </a:p>
        </p:txBody>
      </p:sp>
      <p:sp>
        <p:nvSpPr>
          <p:cNvPr id="34836" name="Rectangle 20"/>
          <p:cNvSpPr>
            <a:spLocks noChangeArrowheads="1"/>
          </p:cNvSpPr>
          <p:nvPr/>
        </p:nvSpPr>
        <p:spPr bwMode="auto">
          <a:xfrm>
            <a:off x="2578100" y="3386138"/>
            <a:ext cx="355600" cy="427037"/>
          </a:xfrm>
          <a:prstGeom prst="rect">
            <a:avLst/>
          </a:prstGeom>
          <a:noFill/>
          <a:ln w="9525">
            <a:noFill/>
            <a:miter lim="800000"/>
            <a:headEnd/>
            <a:tailEnd/>
          </a:ln>
          <a:effectLst/>
        </p:spPr>
        <p:txBody>
          <a:bodyPr wrap="none" lIns="92075" tIns="46038" rIns="92075" bIns="46038">
            <a:spAutoFit/>
          </a:bodyPr>
          <a:lstStyle/>
          <a:p>
            <a:pPr algn="ctr" defTabSz="762000"/>
            <a:r>
              <a:rPr lang="en-GB" sz="2200" b="1">
                <a:solidFill>
                  <a:schemeClr val="bg1"/>
                </a:solidFill>
              </a:rPr>
              <a:t>b</a:t>
            </a:r>
          </a:p>
        </p:txBody>
      </p:sp>
      <p:sp>
        <p:nvSpPr>
          <p:cNvPr id="34837" name="Rectangle 21"/>
          <p:cNvSpPr>
            <a:spLocks noChangeArrowheads="1"/>
          </p:cNvSpPr>
          <p:nvPr/>
        </p:nvSpPr>
        <p:spPr bwMode="auto">
          <a:xfrm>
            <a:off x="3894138" y="2319338"/>
            <a:ext cx="339725" cy="427037"/>
          </a:xfrm>
          <a:prstGeom prst="rect">
            <a:avLst/>
          </a:prstGeom>
          <a:noFill/>
          <a:ln w="9525">
            <a:noFill/>
            <a:miter lim="800000"/>
            <a:headEnd/>
            <a:tailEnd/>
          </a:ln>
          <a:effectLst/>
        </p:spPr>
        <p:txBody>
          <a:bodyPr wrap="none" lIns="92075" tIns="46038" rIns="92075" bIns="46038">
            <a:spAutoFit/>
          </a:bodyPr>
          <a:lstStyle/>
          <a:p>
            <a:pPr algn="ctr" defTabSz="762000"/>
            <a:r>
              <a:rPr lang="en-GB" sz="2200" b="1">
                <a:solidFill>
                  <a:schemeClr val="bg1"/>
                </a:solidFill>
              </a:rPr>
              <a:t>c</a:t>
            </a:r>
          </a:p>
        </p:txBody>
      </p:sp>
      <p:sp>
        <p:nvSpPr>
          <p:cNvPr id="34838" name="Rectangle 22"/>
          <p:cNvSpPr>
            <a:spLocks noChangeArrowheads="1"/>
          </p:cNvSpPr>
          <p:nvPr/>
        </p:nvSpPr>
        <p:spPr bwMode="auto">
          <a:xfrm>
            <a:off x="5422900" y="1239838"/>
            <a:ext cx="355600" cy="427037"/>
          </a:xfrm>
          <a:prstGeom prst="rect">
            <a:avLst/>
          </a:prstGeom>
          <a:noFill/>
          <a:ln w="9525">
            <a:noFill/>
            <a:miter lim="800000"/>
            <a:headEnd/>
            <a:tailEnd/>
          </a:ln>
          <a:effectLst/>
        </p:spPr>
        <p:txBody>
          <a:bodyPr wrap="none" lIns="92075" tIns="46038" rIns="92075" bIns="46038">
            <a:spAutoFit/>
          </a:bodyPr>
          <a:lstStyle/>
          <a:p>
            <a:pPr algn="ctr" defTabSz="762000"/>
            <a:r>
              <a:rPr lang="en-GB" sz="2200" b="1">
                <a:solidFill>
                  <a:schemeClr val="bg1"/>
                </a:solidFill>
              </a:rPr>
              <a:t>d</a:t>
            </a:r>
          </a:p>
        </p:txBody>
      </p:sp>
      <p:sp>
        <p:nvSpPr>
          <p:cNvPr id="327703" name="Rectangle 23"/>
          <p:cNvSpPr>
            <a:spLocks noChangeArrowheads="1"/>
          </p:cNvSpPr>
          <p:nvPr/>
        </p:nvSpPr>
        <p:spPr bwMode="auto">
          <a:xfrm>
            <a:off x="7173913" y="454025"/>
            <a:ext cx="339725" cy="427038"/>
          </a:xfrm>
          <a:prstGeom prst="rect">
            <a:avLst/>
          </a:prstGeom>
          <a:noFill/>
          <a:ln w="9525">
            <a:noFill/>
            <a:miter lim="800000"/>
            <a:headEnd/>
            <a:tailEnd/>
          </a:ln>
          <a:effectLst/>
        </p:spPr>
        <p:txBody>
          <a:bodyPr wrap="none" lIns="92075" tIns="46038" rIns="92075" bIns="46038">
            <a:spAutoFit/>
          </a:bodyPr>
          <a:lstStyle/>
          <a:p>
            <a:pPr algn="ctr" defTabSz="762000"/>
            <a:r>
              <a:rPr lang="en-GB" sz="2200" b="1">
                <a:solidFill>
                  <a:schemeClr val="bg1"/>
                </a:solidFill>
              </a:rPr>
              <a:t>e</a:t>
            </a:r>
          </a:p>
        </p:txBody>
      </p:sp>
      <p:sp>
        <p:nvSpPr>
          <p:cNvPr id="34840" name="AutoShape 24"/>
          <p:cNvSpPr>
            <a:spLocks noChangeArrowheads="1"/>
          </p:cNvSpPr>
          <p:nvPr/>
        </p:nvSpPr>
        <p:spPr bwMode="auto">
          <a:xfrm>
            <a:off x="7407275" y="1316038"/>
            <a:ext cx="1654175" cy="2100262"/>
          </a:xfrm>
          <a:prstGeom prst="roundRect">
            <a:avLst>
              <a:gd name="adj" fmla="val 12495"/>
            </a:avLst>
          </a:prstGeom>
          <a:noFill/>
          <a:ln w="28575">
            <a:solidFill>
              <a:schemeClr val="hlink"/>
            </a:solidFill>
            <a:round/>
            <a:headEnd/>
            <a:tailEnd/>
          </a:ln>
          <a:effectLst/>
        </p:spPr>
        <p:txBody>
          <a:bodyPr wrap="none" anchor="ctr"/>
          <a:lstStyle/>
          <a:p>
            <a:endParaRPr lang="tr-TR"/>
          </a:p>
        </p:txBody>
      </p:sp>
      <p:sp>
        <p:nvSpPr>
          <p:cNvPr id="34841" name="Rectangle 25"/>
          <p:cNvSpPr>
            <a:spLocks noChangeArrowheads="1"/>
          </p:cNvSpPr>
          <p:nvPr/>
        </p:nvSpPr>
        <p:spPr bwMode="auto">
          <a:xfrm>
            <a:off x="7812088" y="1335088"/>
            <a:ext cx="625475" cy="2093912"/>
          </a:xfrm>
          <a:prstGeom prst="rect">
            <a:avLst/>
          </a:prstGeom>
          <a:noFill/>
          <a:ln w="9525">
            <a:noFill/>
            <a:miter lim="800000"/>
            <a:headEnd/>
            <a:tailEnd/>
          </a:ln>
          <a:effectLst/>
        </p:spPr>
        <p:txBody>
          <a:bodyPr lIns="92075" tIns="46038" rIns="92075" bIns="46038">
            <a:spAutoFit/>
          </a:bodyPr>
          <a:lstStyle/>
          <a:p>
            <a:pPr defTabSz="762000"/>
            <a:r>
              <a:rPr lang="en-GB" sz="2000" b="1" i="1">
                <a:solidFill>
                  <a:schemeClr val="bg1"/>
                </a:solidFill>
              </a:rPr>
              <a:t> </a:t>
            </a:r>
            <a:r>
              <a:rPr lang="en-GB" sz="1600" b="1" i="1">
                <a:solidFill>
                  <a:schemeClr val="bg1"/>
                </a:solidFill>
              </a:rPr>
              <a:t> </a:t>
            </a:r>
            <a:r>
              <a:rPr lang="en-GB" sz="2000" b="1" i="1"/>
              <a:t>P</a:t>
            </a:r>
          </a:p>
          <a:p>
            <a:pPr defTabSz="762000">
              <a:lnSpc>
                <a:spcPct val="150000"/>
              </a:lnSpc>
            </a:pPr>
            <a:r>
              <a:rPr lang="en-GB" sz="2000" b="1" i="1"/>
              <a:t>  </a:t>
            </a:r>
            <a:r>
              <a:rPr lang="en-GB" sz="2000" b="1"/>
              <a:t>20</a:t>
            </a:r>
          </a:p>
          <a:p>
            <a:pPr defTabSz="762000"/>
            <a:r>
              <a:rPr lang="en-GB" sz="2000" b="1"/>
              <a:t>  40</a:t>
            </a:r>
          </a:p>
          <a:p>
            <a:pPr defTabSz="762000"/>
            <a:r>
              <a:rPr lang="en-GB" sz="2000" b="1"/>
              <a:t>  60</a:t>
            </a:r>
          </a:p>
          <a:p>
            <a:pPr defTabSz="762000"/>
            <a:r>
              <a:rPr lang="en-GB" sz="2000" b="1"/>
              <a:t>  80</a:t>
            </a:r>
          </a:p>
          <a:p>
            <a:pPr defTabSz="762000"/>
            <a:r>
              <a:rPr lang="en-GB" sz="2000" b="1"/>
              <a:t>100</a:t>
            </a:r>
          </a:p>
        </p:txBody>
      </p:sp>
      <p:sp>
        <p:nvSpPr>
          <p:cNvPr id="34842" name="Rectangle 26"/>
          <p:cNvSpPr>
            <a:spLocks noChangeArrowheads="1"/>
          </p:cNvSpPr>
          <p:nvPr/>
        </p:nvSpPr>
        <p:spPr bwMode="auto">
          <a:xfrm>
            <a:off x="8466138" y="1335088"/>
            <a:ext cx="614362" cy="2093912"/>
          </a:xfrm>
          <a:prstGeom prst="rect">
            <a:avLst/>
          </a:prstGeom>
          <a:noFill/>
          <a:ln w="9525">
            <a:noFill/>
            <a:miter lim="800000"/>
            <a:headEnd/>
            <a:tailEnd/>
          </a:ln>
          <a:effectLst/>
        </p:spPr>
        <p:txBody>
          <a:bodyPr wrap="none" lIns="92075" tIns="46038" rIns="92075" bIns="46038">
            <a:spAutoFit/>
          </a:bodyPr>
          <a:lstStyle/>
          <a:p>
            <a:pPr defTabSz="762000"/>
            <a:r>
              <a:rPr lang="en-GB" sz="2000" b="1" i="1">
                <a:solidFill>
                  <a:schemeClr val="bg1"/>
                </a:solidFill>
              </a:rPr>
              <a:t> </a:t>
            </a:r>
            <a:r>
              <a:rPr lang="en-GB" sz="2000" b="1" i="1"/>
              <a:t>Q</a:t>
            </a:r>
          </a:p>
          <a:p>
            <a:pPr defTabSz="762000">
              <a:lnSpc>
                <a:spcPct val="150000"/>
              </a:lnSpc>
            </a:pPr>
            <a:r>
              <a:rPr lang="en-GB" sz="2000" b="1"/>
              <a:t>100</a:t>
            </a:r>
          </a:p>
          <a:p>
            <a:pPr defTabSz="762000"/>
            <a:r>
              <a:rPr lang="en-GB" sz="2000" b="1"/>
              <a:t>200</a:t>
            </a:r>
          </a:p>
          <a:p>
            <a:pPr defTabSz="762000"/>
            <a:r>
              <a:rPr lang="en-GB" sz="2000" b="1"/>
              <a:t>350</a:t>
            </a:r>
          </a:p>
          <a:p>
            <a:pPr defTabSz="762000"/>
            <a:r>
              <a:rPr lang="en-GB" sz="2000" b="1"/>
              <a:t>530</a:t>
            </a:r>
          </a:p>
          <a:p>
            <a:pPr defTabSz="762000"/>
            <a:r>
              <a:rPr lang="en-GB" sz="2000" b="1"/>
              <a:t>700</a:t>
            </a:r>
          </a:p>
        </p:txBody>
      </p:sp>
      <p:sp>
        <p:nvSpPr>
          <p:cNvPr id="34843" name="Rectangle 27"/>
          <p:cNvSpPr>
            <a:spLocks noChangeArrowheads="1"/>
          </p:cNvSpPr>
          <p:nvPr/>
        </p:nvSpPr>
        <p:spPr bwMode="auto">
          <a:xfrm>
            <a:off x="7507288" y="1738313"/>
            <a:ext cx="342900" cy="1662112"/>
          </a:xfrm>
          <a:prstGeom prst="rect">
            <a:avLst/>
          </a:prstGeom>
          <a:noFill/>
          <a:ln w="9525">
            <a:noFill/>
            <a:miter lim="800000"/>
            <a:headEnd/>
            <a:tailEnd/>
          </a:ln>
          <a:effectLst/>
        </p:spPr>
        <p:txBody>
          <a:bodyPr wrap="none" lIns="92075" tIns="46038" rIns="92075" bIns="46038">
            <a:spAutoFit/>
          </a:bodyPr>
          <a:lstStyle/>
          <a:p>
            <a:pPr defTabSz="762000">
              <a:lnSpc>
                <a:spcPct val="110000"/>
              </a:lnSpc>
            </a:pPr>
            <a:r>
              <a:rPr lang="en-GB" sz="2000" b="1"/>
              <a:t>a</a:t>
            </a:r>
          </a:p>
          <a:p>
            <a:pPr defTabSz="762000"/>
            <a:r>
              <a:rPr lang="en-GB" sz="2000" b="1"/>
              <a:t>b</a:t>
            </a:r>
          </a:p>
          <a:p>
            <a:pPr defTabSz="762000"/>
            <a:r>
              <a:rPr lang="en-GB" sz="2000" b="1"/>
              <a:t>c</a:t>
            </a:r>
          </a:p>
          <a:p>
            <a:pPr defTabSz="762000"/>
            <a:r>
              <a:rPr lang="en-GB" sz="2000" b="1"/>
              <a:t>d</a:t>
            </a:r>
          </a:p>
          <a:p>
            <a:pPr defTabSz="762000"/>
            <a:r>
              <a:rPr lang="en-GB" sz="2000" b="1"/>
              <a:t>e</a:t>
            </a:r>
          </a:p>
        </p:txBody>
      </p:sp>
      <p:sp>
        <p:nvSpPr>
          <p:cNvPr id="34844" name="Line 28"/>
          <p:cNvSpPr>
            <a:spLocks noChangeShapeType="1"/>
          </p:cNvSpPr>
          <p:nvPr/>
        </p:nvSpPr>
        <p:spPr bwMode="auto">
          <a:xfrm>
            <a:off x="7513638" y="1728788"/>
            <a:ext cx="1463675" cy="0"/>
          </a:xfrm>
          <a:prstGeom prst="line">
            <a:avLst/>
          </a:prstGeom>
          <a:noFill/>
          <a:ln w="25400">
            <a:solidFill>
              <a:schemeClr val="accent2"/>
            </a:solidFill>
            <a:round/>
            <a:headEnd type="none" w="sm" len="sm"/>
            <a:tailEnd type="none" w="sm" len="sm"/>
          </a:ln>
          <a:effectLst/>
        </p:spPr>
        <p:txBody>
          <a:bodyPr wrap="none" anchor="ctr"/>
          <a:lstStyle/>
          <a:p>
            <a:endParaRPr lang="tr-TR"/>
          </a:p>
        </p:txBody>
      </p:sp>
      <p:grpSp>
        <p:nvGrpSpPr>
          <p:cNvPr id="34846" name="Group 30"/>
          <p:cNvGrpSpPr>
            <a:grpSpLocks/>
          </p:cNvGrpSpPr>
          <p:nvPr/>
        </p:nvGrpSpPr>
        <p:grpSpPr bwMode="auto">
          <a:xfrm>
            <a:off x="1876425" y="592138"/>
            <a:ext cx="5359400" cy="4356100"/>
            <a:chOff x="1182" y="373"/>
            <a:chExt cx="3376" cy="2744"/>
          </a:xfrm>
        </p:grpSpPr>
        <p:sp>
          <p:nvSpPr>
            <p:cNvPr id="34847" name="Oval 31"/>
            <p:cNvSpPr>
              <a:spLocks noChangeArrowheads="1"/>
            </p:cNvSpPr>
            <p:nvPr/>
          </p:nvSpPr>
          <p:spPr bwMode="auto">
            <a:xfrm>
              <a:off x="1182" y="3045"/>
              <a:ext cx="72" cy="72"/>
            </a:xfrm>
            <a:prstGeom prst="ellipse">
              <a:avLst/>
            </a:prstGeom>
            <a:noFill/>
            <a:ln w="25400">
              <a:solidFill>
                <a:srgbClr val="000000"/>
              </a:solidFill>
              <a:round/>
              <a:headEnd/>
              <a:tailEnd/>
            </a:ln>
            <a:effectLst/>
          </p:spPr>
          <p:txBody>
            <a:bodyPr wrap="none" anchor="ctr"/>
            <a:lstStyle/>
            <a:p>
              <a:endParaRPr lang="tr-TR"/>
            </a:p>
          </p:txBody>
        </p:sp>
        <p:sp>
          <p:nvSpPr>
            <p:cNvPr id="34848" name="Oval 32"/>
            <p:cNvSpPr>
              <a:spLocks noChangeArrowheads="1"/>
            </p:cNvSpPr>
            <p:nvPr/>
          </p:nvSpPr>
          <p:spPr bwMode="auto">
            <a:xfrm>
              <a:off x="1726" y="2389"/>
              <a:ext cx="72" cy="72"/>
            </a:xfrm>
            <a:prstGeom prst="ellipse">
              <a:avLst/>
            </a:prstGeom>
            <a:noFill/>
            <a:ln w="25400">
              <a:solidFill>
                <a:srgbClr val="000000"/>
              </a:solidFill>
              <a:round/>
              <a:headEnd/>
              <a:tailEnd/>
            </a:ln>
            <a:effectLst/>
          </p:spPr>
          <p:txBody>
            <a:bodyPr wrap="none" anchor="ctr"/>
            <a:lstStyle/>
            <a:p>
              <a:endParaRPr lang="tr-TR"/>
            </a:p>
          </p:txBody>
        </p:sp>
        <p:sp>
          <p:nvSpPr>
            <p:cNvPr id="34849" name="Oval 33"/>
            <p:cNvSpPr>
              <a:spLocks noChangeArrowheads="1"/>
            </p:cNvSpPr>
            <p:nvPr/>
          </p:nvSpPr>
          <p:spPr bwMode="auto">
            <a:xfrm>
              <a:off x="2558" y="1709"/>
              <a:ext cx="72" cy="72"/>
            </a:xfrm>
            <a:prstGeom prst="ellipse">
              <a:avLst/>
            </a:prstGeom>
            <a:noFill/>
            <a:ln w="25400">
              <a:solidFill>
                <a:srgbClr val="000000"/>
              </a:solidFill>
              <a:round/>
              <a:headEnd/>
              <a:tailEnd/>
            </a:ln>
            <a:effectLst/>
          </p:spPr>
          <p:txBody>
            <a:bodyPr wrap="none" anchor="ctr"/>
            <a:lstStyle/>
            <a:p>
              <a:endParaRPr lang="tr-TR"/>
            </a:p>
          </p:txBody>
        </p:sp>
        <p:sp>
          <p:nvSpPr>
            <p:cNvPr id="34850" name="Oval 34"/>
            <p:cNvSpPr>
              <a:spLocks noChangeArrowheads="1"/>
            </p:cNvSpPr>
            <p:nvPr/>
          </p:nvSpPr>
          <p:spPr bwMode="auto">
            <a:xfrm>
              <a:off x="3518" y="1037"/>
              <a:ext cx="72" cy="72"/>
            </a:xfrm>
            <a:prstGeom prst="ellipse">
              <a:avLst/>
            </a:prstGeom>
            <a:noFill/>
            <a:ln w="25400">
              <a:solidFill>
                <a:srgbClr val="000000"/>
              </a:solidFill>
              <a:round/>
              <a:headEnd/>
              <a:tailEnd/>
            </a:ln>
            <a:effectLst/>
          </p:spPr>
          <p:txBody>
            <a:bodyPr wrap="none" anchor="ctr"/>
            <a:lstStyle/>
            <a:p>
              <a:endParaRPr lang="tr-TR"/>
            </a:p>
          </p:txBody>
        </p:sp>
        <p:sp>
          <p:nvSpPr>
            <p:cNvPr id="34851" name="Oval 35"/>
            <p:cNvSpPr>
              <a:spLocks noChangeArrowheads="1"/>
            </p:cNvSpPr>
            <p:nvPr/>
          </p:nvSpPr>
          <p:spPr bwMode="auto">
            <a:xfrm>
              <a:off x="4486" y="373"/>
              <a:ext cx="72" cy="72"/>
            </a:xfrm>
            <a:prstGeom prst="ellipse">
              <a:avLst/>
            </a:prstGeom>
            <a:noFill/>
            <a:ln w="25400">
              <a:solidFill>
                <a:srgbClr val="000000"/>
              </a:solidFill>
              <a:round/>
              <a:headEnd/>
              <a:tailEnd/>
            </a:ln>
            <a:effectLst/>
          </p:spPr>
          <p:txBody>
            <a:bodyPr wrap="none" anchor="ctr"/>
            <a:lstStyle/>
            <a:p>
              <a:endParaRPr lang="tr-TR"/>
            </a:p>
          </p:txBody>
        </p:sp>
      </p:gr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327703"/>
                                        </p:tgtEl>
                                        <p:attrNameLst>
                                          <p:attrName>style.visibility</p:attrName>
                                        </p:attrNameLst>
                                      </p:cBhvr>
                                      <p:to>
                                        <p:strVal val="visible"/>
                                      </p:to>
                                    </p:set>
                                    <p:anim calcmode="lin" valueType="num">
                                      <p:cBhvr>
                                        <p:cTn id="7" dur="1000" fill="hold"/>
                                        <p:tgtEl>
                                          <p:spTgt spid="327703"/>
                                        </p:tgtEl>
                                        <p:attrNameLst>
                                          <p:attrName>ppt_w</p:attrName>
                                        </p:attrNameLst>
                                      </p:cBhvr>
                                      <p:tavLst>
                                        <p:tav tm="0">
                                          <p:val>
                                            <p:fltVal val="0"/>
                                          </p:val>
                                        </p:tav>
                                        <p:tav tm="100000">
                                          <p:val>
                                            <p:strVal val="#ppt_w"/>
                                          </p:val>
                                        </p:tav>
                                      </p:tavLst>
                                    </p:anim>
                                    <p:anim calcmode="lin" valueType="num">
                                      <p:cBhvr>
                                        <p:cTn id="8" dur="1000" fill="hold"/>
                                        <p:tgtEl>
                                          <p:spTgt spid="327703"/>
                                        </p:tgtEl>
                                        <p:attrNameLst>
                                          <p:attrName>ppt_h</p:attrName>
                                        </p:attrNameLst>
                                      </p:cBhvr>
                                      <p:tavLst>
                                        <p:tav tm="0">
                                          <p:val>
                                            <p:fltVal val="0"/>
                                          </p:val>
                                        </p:tav>
                                        <p:tav tm="100000">
                                          <p:val>
                                            <p:strVal val="#ppt_h"/>
                                          </p:val>
                                        </p:tav>
                                      </p:tavLst>
                                    </p:anim>
                                    <p:anim calcmode="lin" valueType="num">
                                      <p:cBhvr>
                                        <p:cTn id="9" dur="1000" fill="hold"/>
                                        <p:tgtEl>
                                          <p:spTgt spid="327703"/>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27703"/>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3"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FF0000"/>
                </a:solidFill>
                <a:effectLst/>
                <a:latin typeface="Calibri" pitchFamily="34" charset="0"/>
                <a:cs typeface="Calibri" pitchFamily="34" charset="0"/>
              </a:rPr>
              <a:t>Arzı Etkileyen Faktörler</a:t>
            </a:r>
          </a:p>
        </p:txBody>
      </p:sp>
      <p:sp>
        <p:nvSpPr>
          <p:cNvPr id="38915" name="İçerik Yer Tutucusu 4"/>
          <p:cNvSpPr>
            <a:spLocks noGrp="1"/>
          </p:cNvSpPr>
          <p:nvPr>
            <p:ph idx="1"/>
          </p:nvPr>
        </p:nvSpPr>
        <p:spPr>
          <a:xfrm>
            <a:off x="395288" y="1341438"/>
            <a:ext cx="8229600" cy="4525962"/>
          </a:xfrm>
        </p:spPr>
        <p:txBody>
          <a:bodyPr/>
          <a:lstStyle/>
          <a:p>
            <a:pPr marL="0" indent="0" eaLnBrk="1" hangingPunct="1">
              <a:buFont typeface="Arial" charset="0"/>
              <a:buNone/>
            </a:pPr>
            <a:endParaRPr lang="tr-TR" dirty="0">
              <a:solidFill>
                <a:schemeClr val="tx1"/>
              </a:solidFill>
            </a:endParaRPr>
          </a:p>
          <a:p>
            <a:pPr marL="0" indent="0" algn="just"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1- </a:t>
            </a:r>
            <a:r>
              <a:rPr lang="tr-TR" sz="2000" dirty="0">
                <a:solidFill>
                  <a:srgbClr val="FF0000"/>
                </a:solidFill>
                <a:latin typeface="Tahoma" panose="020B0604030504040204" pitchFamily="34" charset="0"/>
                <a:ea typeface="Tahoma" panose="020B0604030504040204" pitchFamily="34" charset="0"/>
                <a:cs typeface="Tahoma" panose="020B0604030504040204" pitchFamily="34" charset="0"/>
              </a:rPr>
              <a:t>Üretim maliyeti </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arttığında malın birim ücreti artar ve eğri SOLA kayar. –vice versa- Örneğin fındık üretiminde, işçi ücretlerinin artması, aynı fiyata daha az fındık satılması anlamına gelir. Dolayısıyla eğri sola kayar.</a:t>
            </a:r>
          </a:p>
          <a:p>
            <a:pPr marL="0" indent="0" algn="just" eaLnBrk="1" hangingPunct="1">
              <a:buFont typeface="Arial" charset="0"/>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2- </a:t>
            </a:r>
            <a:r>
              <a:rPr lang="tr-TR" sz="2000" dirty="0">
                <a:solidFill>
                  <a:srgbClr val="FF0000"/>
                </a:solidFill>
                <a:latin typeface="Tahoma" panose="020B0604030504040204" pitchFamily="34" charset="0"/>
                <a:ea typeface="Tahoma" panose="020B0604030504040204" pitchFamily="34" charset="0"/>
                <a:cs typeface="Tahoma" panose="020B0604030504040204" pitchFamily="34" charset="0"/>
              </a:rPr>
              <a:t>Teknolojik gelişmeler </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verimliliği artırır ve eğri SAĞA kayar. –vice versa- Örneğin, bir otomobil fabrikası yeni bir teknoloji kullanarak üretim maliyetini azaltır ve arz eğrisi de sağa kayar.</a:t>
            </a:r>
          </a:p>
          <a:p>
            <a:pPr marL="0" indent="0" eaLnBrk="1" hangingPunct="1">
              <a:buFont typeface="Arial" charset="0"/>
              <a:buNone/>
            </a:pPr>
            <a:endParaRPr lang="tr-TR" dirty="0">
              <a:solidFill>
                <a:schemeClr val="tx1"/>
              </a:solidFill>
            </a:endParaRPr>
          </a:p>
          <a:p>
            <a:pPr marL="0" indent="0" eaLnBrk="1" hangingPunct="1">
              <a:buFont typeface="Arial" charset="0"/>
              <a:buNone/>
            </a:pPr>
            <a:endParaRPr lang="tr-TR" dirty="0">
              <a:solidFill>
                <a:schemeClr val="tx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FF0000"/>
                </a:solidFill>
                <a:effectLst/>
                <a:latin typeface="Tahoma" panose="020B0604030504040204" pitchFamily="34" charset="0"/>
                <a:ea typeface="Tahoma" panose="020B0604030504040204" pitchFamily="34" charset="0"/>
                <a:cs typeface="Tahoma" panose="020B0604030504040204" pitchFamily="34" charset="0"/>
              </a:rPr>
              <a:t>Arzı Etkileyen Faktörler</a:t>
            </a:r>
          </a:p>
        </p:txBody>
      </p:sp>
      <p:sp>
        <p:nvSpPr>
          <p:cNvPr id="39939" name="İçerik Yer Tutucusu 4"/>
          <p:cNvSpPr>
            <a:spLocks noGrp="1"/>
          </p:cNvSpPr>
          <p:nvPr>
            <p:ph idx="1"/>
          </p:nvPr>
        </p:nvSpPr>
        <p:spPr>
          <a:xfrm>
            <a:off x="395288" y="1700213"/>
            <a:ext cx="8229600" cy="4525962"/>
          </a:xfrm>
        </p:spPr>
        <p:txBody>
          <a:bodyPr/>
          <a:lstStyle/>
          <a:p>
            <a:pPr marL="0" indent="0" algn="just" eaLnBrk="1" hangingPunct="1">
              <a:buFont typeface="Arial" charset="0"/>
              <a:buNone/>
            </a:pPr>
            <a:endParaRPr lang="tr-TR" dirty="0">
              <a:solidFill>
                <a:schemeClr val="tx1"/>
              </a:solidFill>
              <a:latin typeface="Calibri" pitchFamily="34" charset="0"/>
              <a:cs typeface="Calibri" pitchFamily="34" charset="0"/>
            </a:endParaRPr>
          </a:p>
          <a:p>
            <a:pPr marL="0" indent="0" algn="just"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3- </a:t>
            </a:r>
            <a:r>
              <a:rPr lang="tr-TR" sz="2000" dirty="0">
                <a:solidFill>
                  <a:srgbClr val="FF0000"/>
                </a:solidFill>
                <a:latin typeface="Tahoma" panose="020B0604030504040204" pitchFamily="34" charset="0"/>
                <a:ea typeface="Tahoma" panose="020B0604030504040204" pitchFamily="34" charset="0"/>
                <a:cs typeface="Tahoma" panose="020B0604030504040204" pitchFamily="34" charset="0"/>
              </a:rPr>
              <a:t>Diğer malların fiyatları </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artarsa eğri SOLA kayar. Örneğin araba ve yat satan bir firma araba fiyatlarında artış yaşandığında araba üretmenin daha karlı olduğunu düşünecek ve yat üretmek için yatırım yapmayacaktır. Dolayısıyla yat arz eğrisi sola kayar.</a:t>
            </a:r>
          </a:p>
          <a:p>
            <a:pPr marL="0" indent="0" algn="just" eaLnBrk="1" hangingPunct="1">
              <a:buFont typeface="Arial" charset="0"/>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4- </a:t>
            </a:r>
            <a:r>
              <a:rPr lang="tr-TR" sz="2000" dirty="0">
                <a:solidFill>
                  <a:srgbClr val="FF0000"/>
                </a:solidFill>
                <a:latin typeface="Tahoma" panose="020B0604030504040204" pitchFamily="34" charset="0"/>
                <a:ea typeface="Tahoma" panose="020B0604030504040204" pitchFamily="34" charset="0"/>
                <a:cs typeface="Tahoma" panose="020B0604030504040204" pitchFamily="34" charset="0"/>
              </a:rPr>
              <a:t>Vergilerin</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artması maliyeti artırır ve eğriyi SOLA kaydırır. –vice versa- Çünkü maliyet artmıştır ve üretici aynı fiyata daha az arz yaratmaya başlar. Çünkü karı azalmıştır.</a:t>
            </a:r>
          </a:p>
          <a:p>
            <a:pPr marL="0" indent="0" eaLnBrk="1" hangingPunct="1">
              <a:buFont typeface="Arial" charset="0"/>
              <a:buNone/>
            </a:pPr>
            <a:endParaRPr lang="tr-TR" dirty="0">
              <a:solidFill>
                <a:schemeClr val="tx1"/>
              </a:solidFill>
            </a:endParaRPr>
          </a:p>
          <a:p>
            <a:pPr marL="0" indent="0" eaLnBrk="1" hangingPunct="1">
              <a:buFont typeface="Arial" charset="0"/>
              <a:buNone/>
            </a:pPr>
            <a:endParaRPr lang="tr-TR" dirty="0">
              <a:solidFill>
                <a:schemeClr val="tx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FF0000"/>
                </a:solidFill>
                <a:effectLst/>
                <a:latin typeface="Calibri" pitchFamily="34" charset="0"/>
                <a:cs typeface="Calibri" pitchFamily="34" charset="0"/>
              </a:rPr>
              <a:t>Arzı Etkileyen Faktörler</a:t>
            </a:r>
            <a:endParaRPr lang="tr-TR" sz="2400" dirty="0">
              <a:solidFill>
                <a:srgbClr val="FF0000"/>
              </a:solidFill>
              <a:effectLst/>
            </a:endParaRPr>
          </a:p>
        </p:txBody>
      </p:sp>
      <p:sp>
        <p:nvSpPr>
          <p:cNvPr id="40963" name="İçerik Yer Tutucusu 4"/>
          <p:cNvSpPr>
            <a:spLocks noGrp="1"/>
          </p:cNvSpPr>
          <p:nvPr>
            <p:ph idx="1"/>
          </p:nvPr>
        </p:nvSpPr>
        <p:spPr>
          <a:xfrm>
            <a:off x="539750" y="1052736"/>
            <a:ext cx="8229600" cy="4525962"/>
          </a:xfrm>
        </p:spPr>
        <p:txBody>
          <a:bodyPr/>
          <a:lstStyle/>
          <a:p>
            <a:pPr marL="0" indent="0" algn="just" eaLnBrk="1" hangingPunct="1">
              <a:buFont typeface="Arial" charset="0"/>
              <a:buNone/>
            </a:pPr>
            <a:endParaRPr lang="tr-TR" dirty="0">
              <a:solidFill>
                <a:schemeClr val="tx1"/>
              </a:solidFill>
              <a:latin typeface="Calibri" pitchFamily="34" charset="0"/>
              <a:cs typeface="Calibri" pitchFamily="34" charset="0"/>
            </a:endParaRPr>
          </a:p>
          <a:p>
            <a:pPr marL="0" indent="0" algn="just"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5- </a:t>
            </a:r>
            <a:r>
              <a:rPr lang="tr-TR" sz="2000" dirty="0">
                <a:solidFill>
                  <a:srgbClr val="FF0000"/>
                </a:solidFill>
                <a:latin typeface="Tahoma" panose="020B0604030504040204" pitchFamily="34" charset="0"/>
                <a:ea typeface="Tahoma" panose="020B0604030504040204" pitchFamily="34" charset="0"/>
                <a:cs typeface="Tahoma" panose="020B0604030504040204" pitchFamily="34" charset="0"/>
              </a:rPr>
              <a:t>Sübvansiyonların</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artması maliyeti azaltır ve dolayısıyla eğriyi sağa kaydırır. –</a:t>
            </a: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vice</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versa</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a:t>
            </a:r>
          </a:p>
          <a:p>
            <a:pPr marL="0" indent="0" algn="just" eaLnBrk="1" hangingPunct="1">
              <a:buFont typeface="Arial" charset="0"/>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Font typeface="Arial" charset="0"/>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Font typeface="Arial" charset="0"/>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Font typeface="Arial" charset="0"/>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Font typeface="Arial" charset="0"/>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Font typeface="Arial" charset="0"/>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Font typeface="Arial" charset="0"/>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Font typeface="Arial" charset="0"/>
              <a:buNone/>
            </a:pPr>
            <a:r>
              <a:rPr lang="tr-TR" sz="2000" dirty="0">
                <a:solidFill>
                  <a:srgbClr val="FF0000"/>
                </a:solidFill>
                <a:latin typeface="Tahoma" panose="020B0604030504040204" pitchFamily="34" charset="0"/>
                <a:ea typeface="Tahoma" panose="020B0604030504040204" pitchFamily="34" charset="0"/>
                <a:cs typeface="Tahoma" panose="020B0604030504040204" pitchFamily="34" charset="0"/>
              </a:rPr>
              <a:t>6-Fiyatların beklentisinde</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beklenti yükseliş yönündeyse eğri SOLA kayar. –vice versa- Örneğin gelecek yıl fiyatlarda artış bekleyen üretici şimdi daha az arz edecektir.</a:t>
            </a:r>
          </a:p>
          <a:p>
            <a:pPr marL="0" indent="0" eaLnBrk="1" hangingPunct="1">
              <a:buFont typeface="Arial" charset="0"/>
              <a:buNone/>
            </a:pPr>
            <a:endParaRPr lang="tr-TR" dirty="0">
              <a:solidFill>
                <a:schemeClr val="tx1"/>
              </a:solidFill>
            </a:endParaRPr>
          </a:p>
        </p:txBody>
      </p:sp>
      <p:pic>
        <p:nvPicPr>
          <p:cNvPr id="2" name="Resim 1">
            <a:extLst>
              <a:ext uri="{FF2B5EF4-FFF2-40B4-BE49-F238E27FC236}">
                <a16:creationId xmlns:a16="http://schemas.microsoft.com/office/drawing/2014/main" id="{17D8F66A-F800-22D6-BEA9-EF493D3A2131}"/>
              </a:ext>
            </a:extLst>
          </p:cNvPr>
          <p:cNvPicPr>
            <a:picLocks noChangeAspect="1"/>
          </p:cNvPicPr>
          <p:nvPr/>
        </p:nvPicPr>
        <p:blipFill>
          <a:blip r:embed="rId2"/>
          <a:stretch>
            <a:fillRect/>
          </a:stretch>
        </p:blipFill>
        <p:spPr>
          <a:xfrm>
            <a:off x="2867025" y="1916510"/>
            <a:ext cx="3409950" cy="29337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FF0000"/>
                </a:solidFill>
                <a:effectLst/>
                <a:latin typeface="Tahoma" panose="020B0604030504040204" pitchFamily="34" charset="0"/>
                <a:ea typeface="Tahoma" panose="020B0604030504040204" pitchFamily="34" charset="0"/>
                <a:cs typeface="Tahoma" panose="020B0604030504040204" pitchFamily="34" charset="0"/>
              </a:rPr>
              <a:t>Arzı Etkileyen Faktörler</a:t>
            </a:r>
          </a:p>
        </p:txBody>
      </p:sp>
      <p:sp>
        <p:nvSpPr>
          <p:cNvPr id="41987" name="İçerik Yer Tutucusu 4"/>
          <p:cNvSpPr>
            <a:spLocks noGrp="1"/>
          </p:cNvSpPr>
          <p:nvPr>
            <p:ph idx="1"/>
          </p:nvPr>
        </p:nvSpPr>
        <p:spPr>
          <a:xfrm>
            <a:off x="395288" y="1700213"/>
            <a:ext cx="8229600" cy="4525962"/>
          </a:xfrm>
        </p:spPr>
        <p:txBody>
          <a:bodyPr/>
          <a:lstStyle/>
          <a:p>
            <a:pPr marL="0" indent="0" eaLnBrk="1" hangingPunct="1">
              <a:buFont typeface="Arial" charset="0"/>
              <a:buNone/>
            </a:pPr>
            <a:endParaRPr lang="tr-TR" dirty="0">
              <a:solidFill>
                <a:schemeClr val="tx1"/>
              </a:solidFill>
            </a:endParaRPr>
          </a:p>
          <a:p>
            <a:pPr marL="0" indent="0" algn="just"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7-Aynı sektörde faaliyet gösteren </a:t>
            </a:r>
            <a:r>
              <a:rPr lang="tr-TR" sz="2000" dirty="0">
                <a:solidFill>
                  <a:srgbClr val="FF0000"/>
                </a:solidFill>
                <a:latin typeface="Tahoma" panose="020B0604030504040204" pitchFamily="34" charset="0"/>
                <a:ea typeface="Tahoma" panose="020B0604030504040204" pitchFamily="34" charset="0"/>
                <a:cs typeface="Tahoma" panose="020B0604030504040204" pitchFamily="34" charset="0"/>
              </a:rPr>
              <a:t>firma sayısının </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artışı eğriyi sağa kaydırır. –vice versa-</a:t>
            </a:r>
          </a:p>
          <a:p>
            <a:pPr marL="0" indent="0" algn="just" eaLnBrk="1" hangingPunct="1">
              <a:buFont typeface="Arial" charset="0"/>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8- </a:t>
            </a:r>
            <a:r>
              <a:rPr lang="tr-TR" sz="2000" dirty="0">
                <a:solidFill>
                  <a:srgbClr val="FF0000"/>
                </a:solidFill>
                <a:latin typeface="Tahoma" panose="020B0604030504040204" pitchFamily="34" charset="0"/>
                <a:ea typeface="Tahoma" panose="020B0604030504040204" pitchFamily="34" charset="0"/>
                <a:cs typeface="Tahoma" panose="020B0604030504040204" pitchFamily="34" charset="0"/>
              </a:rPr>
              <a:t>Hava koşulları, </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özellikle tarımsal arzda önemlidir. Kötü hava koşulları/ daha önce yaşanmamış bir hastalık vb. arz eğrisinin sola kaymasına neden olur. Örneğin, bir mısır üreticisi için hasat döneminden önce yaşanan bir don olayı, arz eğrisini sola kaydıracaktır.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FF0000"/>
                </a:solidFill>
                <a:effectLst/>
                <a:latin typeface="Tahoma" panose="020B0604030504040204" pitchFamily="34" charset="0"/>
                <a:ea typeface="Tahoma" panose="020B0604030504040204" pitchFamily="34" charset="0"/>
                <a:cs typeface="Tahoma" panose="020B0604030504040204" pitchFamily="34" charset="0"/>
              </a:rPr>
              <a:t>Arz Kanununa İstisnai Haller</a:t>
            </a:r>
          </a:p>
        </p:txBody>
      </p:sp>
      <p:sp>
        <p:nvSpPr>
          <p:cNvPr id="41987" name="İçerik Yer Tutucusu 4"/>
          <p:cNvSpPr>
            <a:spLocks noGrp="1"/>
          </p:cNvSpPr>
          <p:nvPr>
            <p:ph idx="1"/>
          </p:nvPr>
        </p:nvSpPr>
        <p:spPr>
          <a:xfrm>
            <a:off x="395288" y="1700213"/>
            <a:ext cx="8229600" cy="4525962"/>
          </a:xfrm>
        </p:spPr>
        <p:txBody>
          <a:bodyPr/>
          <a:lstStyle/>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Arz eğrisinin kuralları genellikle tutarlıdır. Ancak, arz kurallarının çiğnendiği ve ekonomik konseptin istisnalarının anormal sonuçlar doğurduğu durumlar da vardır.</a:t>
            </a:r>
          </a:p>
          <a:p>
            <a:pPr marL="0" indent="0" algn="just" eaLnBrk="1" hangingPunct="1">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None/>
            </a:pPr>
            <a:r>
              <a:rPr lang="tr-TR" sz="2000" dirty="0">
                <a:solidFill>
                  <a:srgbClr val="FF0000"/>
                </a:solidFill>
                <a:latin typeface="Tahoma" panose="020B0604030504040204" pitchFamily="34" charset="0"/>
                <a:ea typeface="Tahoma" panose="020B0604030504040204" pitchFamily="34" charset="0"/>
                <a:cs typeface="Tahoma" panose="020B0604030504040204" pitchFamily="34" charset="0"/>
              </a:rPr>
              <a:t>İşletme Kapanışları. </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Şirketler tasfiye edilirken ya da varlıklarını satmaya zorlanırken, envanter satmaya ve malları nakde dönüştürmeye teşvik edilebilir ya da bu yönde teşvik edilebilirler. Bu durum, mallar elverişli olmayan bir fiyattan satılsa bile geçerli olabilir.</a:t>
            </a:r>
          </a:p>
          <a:p>
            <a:pPr marL="0" indent="0" algn="just" eaLnBrk="1" hangingPunct="1">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None/>
            </a:pPr>
            <a:r>
              <a:rPr lang="tr-TR" sz="2000" dirty="0">
                <a:solidFill>
                  <a:srgbClr val="FF0000"/>
                </a:solidFill>
                <a:latin typeface="Tahoma" panose="020B0604030504040204" pitchFamily="34" charset="0"/>
                <a:ea typeface="Tahoma" panose="020B0604030504040204" pitchFamily="34" charset="0"/>
                <a:cs typeface="Tahoma" panose="020B0604030504040204" pitchFamily="34" charset="0"/>
              </a:rPr>
              <a:t>Kontrol Edilemeyen Ürünler. </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Tarım arazileri gibi sınırlı kaynakların arz miktarını nasıl kısıtladığını düşününüz. Fiyatlar çiftçiler için daha elverişli hale gelse bile, arz kısıtları olan endüstrilerin daha fazla mal üretmesi zor olabilir.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FF0000"/>
                </a:solidFill>
                <a:effectLst/>
                <a:latin typeface="Tahoma" panose="020B0604030504040204" pitchFamily="34" charset="0"/>
                <a:ea typeface="Tahoma" panose="020B0604030504040204" pitchFamily="34" charset="0"/>
                <a:cs typeface="Tahoma" panose="020B0604030504040204" pitchFamily="34" charset="0"/>
              </a:rPr>
              <a:t>Arz Kanununa İstisnai Haller</a:t>
            </a:r>
          </a:p>
        </p:txBody>
      </p:sp>
      <p:sp>
        <p:nvSpPr>
          <p:cNvPr id="41987" name="İçerik Yer Tutucusu 4"/>
          <p:cNvSpPr>
            <a:spLocks noGrp="1"/>
          </p:cNvSpPr>
          <p:nvPr>
            <p:ph idx="1"/>
          </p:nvPr>
        </p:nvSpPr>
        <p:spPr>
          <a:xfrm>
            <a:off x="395288" y="1700213"/>
            <a:ext cx="8229600" cy="4525962"/>
          </a:xfrm>
        </p:spPr>
        <p:txBody>
          <a:bodyPr/>
          <a:lstStyle/>
          <a:p>
            <a:pPr marL="0" indent="0" algn="just" eaLnBrk="1" hangingPunct="1">
              <a:buNone/>
            </a:pPr>
            <a:r>
              <a:rPr lang="tr-TR" sz="2000" dirty="0">
                <a:solidFill>
                  <a:srgbClr val="FF0000"/>
                </a:solidFill>
                <a:latin typeface="Tahoma" panose="020B0604030504040204" pitchFamily="34" charset="0"/>
                <a:ea typeface="Tahoma" panose="020B0604030504040204" pitchFamily="34" charset="0"/>
                <a:cs typeface="Tahoma" panose="020B0604030504040204" pitchFamily="34" charset="0"/>
              </a:rPr>
              <a:t>Tekelci Endüstriler. </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Sadece tek bir emtia satıcısı olduğunda temel arz yasalarından vazgeçilir. Bu tek satıcı fiyat belirleyici olabilir ve herhangi bir fiyattan kaç ürünün piyasaya sürüleceğini belirleyebilir.</a:t>
            </a:r>
          </a:p>
          <a:p>
            <a:pPr marL="0" indent="0" algn="just" eaLnBrk="1" hangingPunct="1">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None/>
            </a:pPr>
            <a:r>
              <a:rPr lang="tr-TR" sz="2000" dirty="0">
                <a:solidFill>
                  <a:srgbClr val="FF0000"/>
                </a:solidFill>
                <a:latin typeface="Tahoma" panose="020B0604030504040204" pitchFamily="34" charset="0"/>
                <a:ea typeface="Tahoma" panose="020B0604030504040204" pitchFamily="34" charset="0"/>
                <a:cs typeface="Tahoma" panose="020B0604030504040204" pitchFamily="34" charset="0"/>
              </a:rPr>
              <a:t>Bozulabilir Mallar. </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Bazı malların raf ömrü sınırlı olabilir. Belirli bir noktada, şirketler herhangi bir düzeyde gelir elde etmek için (tamamen zarar etmek yerine) bir ürünü daha düşük bir fiyattan satmaya teşvik edilebilir.</a:t>
            </a:r>
          </a:p>
          <a:p>
            <a:pPr marL="0" indent="0" algn="just" eaLnBrk="1" hangingPunct="1">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None/>
            </a:pPr>
            <a:r>
              <a:rPr lang="tr-TR" sz="2000" dirty="0">
                <a:solidFill>
                  <a:srgbClr val="FF0000"/>
                </a:solidFill>
                <a:latin typeface="Tahoma" panose="020B0604030504040204" pitchFamily="34" charset="0"/>
                <a:ea typeface="Tahoma" panose="020B0604030504040204" pitchFamily="34" charset="0"/>
                <a:cs typeface="Tahoma" panose="020B0604030504040204" pitchFamily="34" charset="0"/>
              </a:rPr>
              <a:t>Nadir / Koleksiyonluk Ürünler. </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Arzı tek bir örneğe kadar düşebilen nadir veya koleksiyonluk ürünler için genellikle bir fiyat üstünlüğü oluşur. Bu nedenle, yalnızca belirli arz seviyelerinde var olan daha dik, daha az öngörülebilir bir arz eğrisi olabilir.</a:t>
            </a:r>
          </a:p>
        </p:txBody>
      </p:sp>
    </p:spTree>
    <p:extLst>
      <p:ext uri="{BB962C8B-B14F-4D97-AF65-F5344CB8AC3E}">
        <p14:creationId xmlns:p14="http://schemas.microsoft.com/office/powerpoint/2010/main" val="19674578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Çalışma Sorusu</a:t>
            </a:r>
          </a:p>
        </p:txBody>
      </p:sp>
      <p:sp>
        <p:nvSpPr>
          <p:cNvPr id="41987" name="İçerik Yer Tutucusu 4"/>
          <p:cNvSpPr>
            <a:spLocks noGrp="1"/>
          </p:cNvSpPr>
          <p:nvPr>
            <p:ph idx="1"/>
          </p:nvPr>
        </p:nvSpPr>
        <p:spPr>
          <a:xfrm>
            <a:off x="395288" y="1700213"/>
            <a:ext cx="8229600" cy="4525962"/>
          </a:xfrm>
        </p:spPr>
        <p:txBody>
          <a:bodyPr/>
          <a:lstStyle/>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Ceteris paribus olmak üzere</a:t>
            </a:r>
          </a:p>
          <a:p>
            <a:pPr marL="457200" indent="-457200" algn="just" eaLnBrk="1" hangingPunct="1">
              <a:buAutoNum type="alphaLcParenBoth"/>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3. nesil kahve dükkanı çalışanlarına ödenen ücretlerde bir artış, </a:t>
            </a:r>
          </a:p>
          <a:p>
            <a:pPr marL="457200" indent="-457200" algn="just" eaLnBrk="1" hangingPunct="1">
              <a:buAutoNum type="alphaLcParenBoth"/>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Kahve fiyatlarında bir artış veya </a:t>
            </a:r>
          </a:p>
          <a:p>
            <a:pPr marL="457200" indent="-457200" algn="just" eaLnBrk="1" hangingPunct="1">
              <a:buAutoNum type="alphaLcParenBoth"/>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Kahve dükkanlarının sayısında bir artış </a:t>
            </a:r>
          </a:p>
          <a:p>
            <a:pPr marL="457200" indent="-45720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Her durumda arz eğrisinin nasıl etkilendiğini gösteren bir grafik çizin. Arz eğrisi sola veya sağa kayabilir veya olduğu yerde kalabilir. Eksenleri ve eğrileri etiketlemeyi unutmayın ve süreyi belirtmeyi unutmayın (örneğin, "haftalık arz edilen kahve sayısı (bardak cinsinden).</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Üst Düzey">
  <a:themeElements>
    <a:clrScheme name="Üst Düzey">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Üst Düzey">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Üst Düze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6334</TotalTime>
  <Words>1136</Words>
  <Application>Microsoft Office PowerPoint</Application>
  <PresentationFormat>Ekran Gösterisi (4:3)</PresentationFormat>
  <Paragraphs>174</Paragraphs>
  <Slides>20</Slides>
  <Notes>6</Notes>
  <HiddenSlides>0</HiddenSlides>
  <MMClips>0</MMClips>
  <ScaleCrop>false</ScaleCrop>
  <HeadingPairs>
    <vt:vector size="8" baseType="variant">
      <vt:variant>
        <vt:lpstr>Kullanılan Yazı Tipleri</vt:lpstr>
      </vt:variant>
      <vt:variant>
        <vt:i4>7</vt:i4>
      </vt:variant>
      <vt:variant>
        <vt:lpstr>Tema</vt:lpstr>
      </vt:variant>
      <vt:variant>
        <vt:i4>1</vt:i4>
      </vt:variant>
      <vt:variant>
        <vt:lpstr>Eklenmiş OLE Hizmet Programları</vt:lpstr>
      </vt:variant>
      <vt:variant>
        <vt:i4>2</vt:i4>
      </vt:variant>
      <vt:variant>
        <vt:lpstr>Slayt Başlıkları</vt:lpstr>
      </vt:variant>
      <vt:variant>
        <vt:i4>20</vt:i4>
      </vt:variant>
    </vt:vector>
  </HeadingPairs>
  <TitlesOfParts>
    <vt:vector size="30" baseType="lpstr">
      <vt:lpstr>Arial</vt:lpstr>
      <vt:lpstr>Calibri</vt:lpstr>
      <vt:lpstr>Century Gothic</vt:lpstr>
      <vt:lpstr>Courier New</vt:lpstr>
      <vt:lpstr>Palatino Linotype</vt:lpstr>
      <vt:lpstr>Tahoma</vt:lpstr>
      <vt:lpstr>Times New Roman</vt:lpstr>
      <vt:lpstr>Üst Düzey</vt:lpstr>
      <vt:lpstr>Microsoft Word 97 - 2003 Belgesi</vt:lpstr>
      <vt:lpstr>Microsoft Excel Chart</vt:lpstr>
      <vt:lpstr>PowerPoint Sunusu</vt:lpstr>
      <vt:lpstr>Arz</vt:lpstr>
      <vt:lpstr>Arz</vt:lpstr>
      <vt:lpstr>İşgücü Arzı</vt:lpstr>
      <vt:lpstr>Para Arzı</vt:lpstr>
      <vt:lpstr>Teknoloji ve Arz</vt:lpstr>
      <vt:lpstr>Arz</vt:lpstr>
      <vt:lpstr>PowerPoint Sunusu</vt:lpstr>
      <vt:lpstr>PowerPoint Sunusu</vt:lpstr>
      <vt:lpstr>PowerPoint Sunusu</vt:lpstr>
      <vt:lpstr>PowerPoint Sunusu</vt:lpstr>
      <vt:lpstr>PowerPoint Sunusu</vt:lpstr>
      <vt:lpstr>PowerPoint Sunusu</vt:lpstr>
      <vt:lpstr>Arzı Etkileyen Faktörler</vt:lpstr>
      <vt:lpstr>Arzı Etkileyen Faktörler</vt:lpstr>
      <vt:lpstr>Arzı Etkileyen Faktörler</vt:lpstr>
      <vt:lpstr>Arzı Etkileyen Faktörler</vt:lpstr>
      <vt:lpstr>Arz Kanununa İstisnai Haller</vt:lpstr>
      <vt:lpstr>Arz Kanununa İstisnai Haller</vt:lpstr>
      <vt:lpstr>Çalışma Sorusu</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Mariajose</dc:creator>
  <cp:lastModifiedBy>esra cakır</cp:lastModifiedBy>
  <cp:revision>839</cp:revision>
  <dcterms:created xsi:type="dcterms:W3CDTF">2010-05-23T14:28:12Z</dcterms:created>
  <dcterms:modified xsi:type="dcterms:W3CDTF">2024-09-04T19:00:39Z</dcterms:modified>
</cp:coreProperties>
</file>